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35"/>
  </p:notesMasterIdLst>
  <p:sldIdLst>
    <p:sldId id="282" r:id="rId2"/>
    <p:sldId id="283" r:id="rId3"/>
    <p:sldId id="286" r:id="rId4"/>
    <p:sldId id="287" r:id="rId5"/>
    <p:sldId id="358" r:id="rId6"/>
    <p:sldId id="299" r:id="rId7"/>
    <p:sldId id="281" r:id="rId8"/>
    <p:sldId id="285" r:id="rId9"/>
    <p:sldId id="359" r:id="rId10"/>
    <p:sldId id="288" r:id="rId11"/>
    <p:sldId id="291" r:id="rId12"/>
    <p:sldId id="360" r:id="rId13"/>
    <p:sldId id="361" r:id="rId14"/>
    <p:sldId id="362" r:id="rId15"/>
    <p:sldId id="363" r:id="rId16"/>
    <p:sldId id="364" r:id="rId17"/>
    <p:sldId id="365" r:id="rId18"/>
    <p:sldId id="305" r:id="rId19"/>
    <p:sldId id="307" r:id="rId20"/>
    <p:sldId id="306" r:id="rId21"/>
    <p:sldId id="308" r:id="rId22"/>
    <p:sldId id="272" r:id="rId23"/>
    <p:sldId id="311" r:id="rId24"/>
    <p:sldId id="310" r:id="rId25"/>
    <p:sldId id="347" r:id="rId26"/>
    <p:sldId id="349" r:id="rId27"/>
    <p:sldId id="372" r:id="rId28"/>
    <p:sldId id="373" r:id="rId29"/>
    <p:sldId id="350" r:id="rId30"/>
    <p:sldId id="352" r:id="rId31"/>
    <p:sldId id="351" r:id="rId32"/>
    <p:sldId id="353" r:id="rId33"/>
    <p:sldId id="354" r:id="rId34"/>
    <p:sldId id="374" r:id="rId35"/>
    <p:sldId id="375" r:id="rId36"/>
    <p:sldId id="356" r:id="rId37"/>
    <p:sldId id="355" r:id="rId38"/>
    <p:sldId id="376" r:id="rId39"/>
    <p:sldId id="381" r:id="rId40"/>
    <p:sldId id="382" r:id="rId41"/>
    <p:sldId id="383" r:id="rId42"/>
    <p:sldId id="384" r:id="rId43"/>
    <p:sldId id="385" r:id="rId44"/>
    <p:sldId id="386" r:id="rId45"/>
    <p:sldId id="387" r:id="rId46"/>
    <p:sldId id="388" r:id="rId47"/>
    <p:sldId id="389" r:id="rId48"/>
    <p:sldId id="390" r:id="rId49"/>
    <p:sldId id="391" r:id="rId50"/>
    <p:sldId id="392" r:id="rId51"/>
    <p:sldId id="393" r:id="rId52"/>
    <p:sldId id="479" r:id="rId53"/>
    <p:sldId id="394" r:id="rId54"/>
    <p:sldId id="395" r:id="rId55"/>
    <p:sldId id="396" r:id="rId56"/>
    <p:sldId id="397" r:id="rId57"/>
    <p:sldId id="398" r:id="rId58"/>
    <p:sldId id="399" r:id="rId59"/>
    <p:sldId id="400" r:id="rId60"/>
    <p:sldId id="401" r:id="rId61"/>
    <p:sldId id="402" r:id="rId62"/>
    <p:sldId id="403" r:id="rId63"/>
    <p:sldId id="404" r:id="rId64"/>
    <p:sldId id="405" r:id="rId65"/>
    <p:sldId id="406" r:id="rId66"/>
    <p:sldId id="407" r:id="rId67"/>
    <p:sldId id="480" r:id="rId68"/>
    <p:sldId id="412" r:id="rId69"/>
    <p:sldId id="413" r:id="rId70"/>
    <p:sldId id="414" r:id="rId71"/>
    <p:sldId id="415" r:id="rId72"/>
    <p:sldId id="416" r:id="rId73"/>
    <p:sldId id="417" r:id="rId74"/>
    <p:sldId id="481" r:id="rId75"/>
    <p:sldId id="482" r:id="rId76"/>
    <p:sldId id="421" r:id="rId77"/>
    <p:sldId id="425" r:id="rId78"/>
    <p:sldId id="483" r:id="rId79"/>
    <p:sldId id="428" r:id="rId80"/>
    <p:sldId id="429" r:id="rId81"/>
    <p:sldId id="430" r:id="rId82"/>
    <p:sldId id="431" r:id="rId83"/>
    <p:sldId id="432" r:id="rId84"/>
    <p:sldId id="433" r:id="rId85"/>
    <p:sldId id="434" r:id="rId86"/>
    <p:sldId id="435" r:id="rId87"/>
    <p:sldId id="436" r:id="rId88"/>
    <p:sldId id="437" r:id="rId89"/>
    <p:sldId id="438" r:id="rId90"/>
    <p:sldId id="490" r:id="rId91"/>
    <p:sldId id="484" r:id="rId92"/>
    <p:sldId id="440" r:id="rId93"/>
    <p:sldId id="441" r:id="rId94"/>
    <p:sldId id="442" r:id="rId95"/>
    <p:sldId id="443" r:id="rId96"/>
    <p:sldId id="444" r:id="rId97"/>
    <p:sldId id="485" r:id="rId98"/>
    <p:sldId id="445" r:id="rId99"/>
    <p:sldId id="446" r:id="rId100"/>
    <p:sldId id="447" r:id="rId101"/>
    <p:sldId id="448" r:id="rId102"/>
    <p:sldId id="449" r:id="rId103"/>
    <p:sldId id="486" r:id="rId104"/>
    <p:sldId id="450" r:id="rId105"/>
    <p:sldId id="487" r:id="rId106"/>
    <p:sldId id="451" r:id="rId107"/>
    <p:sldId id="452" r:id="rId108"/>
    <p:sldId id="453" r:id="rId109"/>
    <p:sldId id="454" r:id="rId110"/>
    <p:sldId id="455" r:id="rId111"/>
    <p:sldId id="456" r:id="rId112"/>
    <p:sldId id="457" r:id="rId113"/>
    <p:sldId id="458" r:id="rId114"/>
    <p:sldId id="459" r:id="rId115"/>
    <p:sldId id="460" r:id="rId116"/>
    <p:sldId id="461" r:id="rId117"/>
    <p:sldId id="462" r:id="rId118"/>
    <p:sldId id="463" r:id="rId119"/>
    <p:sldId id="464" r:id="rId120"/>
    <p:sldId id="465" r:id="rId121"/>
    <p:sldId id="466" r:id="rId122"/>
    <p:sldId id="467" r:id="rId123"/>
    <p:sldId id="468" r:id="rId124"/>
    <p:sldId id="472" r:id="rId125"/>
    <p:sldId id="473" r:id="rId126"/>
    <p:sldId id="474" r:id="rId127"/>
    <p:sldId id="475" r:id="rId128"/>
    <p:sldId id="476" r:id="rId129"/>
    <p:sldId id="491" r:id="rId130"/>
    <p:sldId id="492" r:id="rId131"/>
    <p:sldId id="477" r:id="rId132"/>
    <p:sldId id="488" r:id="rId133"/>
    <p:sldId id="493" r:id="rId134"/>
  </p:sldIdLst>
  <p:sldSz cx="12192000" cy="6858000"/>
  <p:notesSz cx="6858000" cy="9144000"/>
  <p:defaultTextStyle>
    <a:defPPr>
      <a:defRPr lang="zh-CN"/>
    </a:defPPr>
    <a:lvl1pPr algn="l" rtl="0" fontAlgn="base">
      <a:spcBef>
        <a:spcPct val="0"/>
      </a:spcBef>
      <a:spcAft>
        <a:spcPct val="0"/>
      </a:spcAft>
      <a:defRPr sz="2000" kern="1200">
        <a:solidFill>
          <a:schemeClr val="tx1"/>
        </a:solidFill>
        <a:latin typeface="Tahoma" pitchFamily="34" charset="0"/>
        <a:ea typeface="宋体" pitchFamily="2" charset="-122"/>
        <a:cs typeface="+mn-cs"/>
      </a:defRPr>
    </a:lvl1pPr>
    <a:lvl2pPr marL="457200" algn="l" rtl="0" fontAlgn="base">
      <a:spcBef>
        <a:spcPct val="0"/>
      </a:spcBef>
      <a:spcAft>
        <a:spcPct val="0"/>
      </a:spcAft>
      <a:defRPr sz="2000" kern="1200">
        <a:solidFill>
          <a:schemeClr val="tx1"/>
        </a:solidFill>
        <a:latin typeface="Tahoma" pitchFamily="34" charset="0"/>
        <a:ea typeface="宋体" pitchFamily="2" charset="-122"/>
        <a:cs typeface="+mn-cs"/>
      </a:defRPr>
    </a:lvl2pPr>
    <a:lvl3pPr marL="914400" algn="l" rtl="0" fontAlgn="base">
      <a:spcBef>
        <a:spcPct val="0"/>
      </a:spcBef>
      <a:spcAft>
        <a:spcPct val="0"/>
      </a:spcAft>
      <a:defRPr sz="2000" kern="1200">
        <a:solidFill>
          <a:schemeClr val="tx1"/>
        </a:solidFill>
        <a:latin typeface="Tahoma" pitchFamily="34" charset="0"/>
        <a:ea typeface="宋体" pitchFamily="2" charset="-122"/>
        <a:cs typeface="+mn-cs"/>
      </a:defRPr>
    </a:lvl3pPr>
    <a:lvl4pPr marL="1371600" algn="l" rtl="0" fontAlgn="base">
      <a:spcBef>
        <a:spcPct val="0"/>
      </a:spcBef>
      <a:spcAft>
        <a:spcPct val="0"/>
      </a:spcAft>
      <a:defRPr sz="2000" kern="1200">
        <a:solidFill>
          <a:schemeClr val="tx1"/>
        </a:solidFill>
        <a:latin typeface="Tahoma" pitchFamily="34" charset="0"/>
        <a:ea typeface="宋体" pitchFamily="2" charset="-122"/>
        <a:cs typeface="+mn-cs"/>
      </a:defRPr>
    </a:lvl4pPr>
    <a:lvl5pPr marL="1828800" algn="l" rtl="0" fontAlgn="base">
      <a:spcBef>
        <a:spcPct val="0"/>
      </a:spcBef>
      <a:spcAft>
        <a:spcPct val="0"/>
      </a:spcAft>
      <a:defRPr sz="2000" kern="1200">
        <a:solidFill>
          <a:schemeClr val="tx1"/>
        </a:solidFill>
        <a:latin typeface="Tahoma" pitchFamily="34" charset="0"/>
        <a:ea typeface="宋体" pitchFamily="2" charset="-122"/>
        <a:cs typeface="+mn-cs"/>
      </a:defRPr>
    </a:lvl5pPr>
    <a:lvl6pPr marL="2286000" algn="l" defTabSz="914400" rtl="0" eaLnBrk="1" latinLnBrk="0" hangingPunct="1">
      <a:defRPr sz="2000" kern="1200">
        <a:solidFill>
          <a:schemeClr val="tx1"/>
        </a:solidFill>
        <a:latin typeface="Tahoma" pitchFamily="34" charset="0"/>
        <a:ea typeface="宋体" pitchFamily="2" charset="-122"/>
        <a:cs typeface="+mn-cs"/>
      </a:defRPr>
    </a:lvl6pPr>
    <a:lvl7pPr marL="2743200" algn="l" defTabSz="914400" rtl="0" eaLnBrk="1" latinLnBrk="0" hangingPunct="1">
      <a:defRPr sz="2000" kern="1200">
        <a:solidFill>
          <a:schemeClr val="tx1"/>
        </a:solidFill>
        <a:latin typeface="Tahoma" pitchFamily="34" charset="0"/>
        <a:ea typeface="宋体" pitchFamily="2" charset="-122"/>
        <a:cs typeface="+mn-cs"/>
      </a:defRPr>
    </a:lvl7pPr>
    <a:lvl8pPr marL="3200400" algn="l" defTabSz="914400" rtl="0" eaLnBrk="1" latinLnBrk="0" hangingPunct="1">
      <a:defRPr sz="2000" kern="1200">
        <a:solidFill>
          <a:schemeClr val="tx1"/>
        </a:solidFill>
        <a:latin typeface="Tahoma" pitchFamily="34" charset="0"/>
        <a:ea typeface="宋体" pitchFamily="2" charset="-122"/>
        <a:cs typeface="+mn-cs"/>
      </a:defRPr>
    </a:lvl8pPr>
    <a:lvl9pPr marL="3657600" algn="l" defTabSz="914400" rtl="0" eaLnBrk="1" latinLnBrk="0" hangingPunct="1">
      <a:defRPr sz="2000" kern="1200">
        <a:solidFill>
          <a:schemeClr val="tx1"/>
        </a:solidFill>
        <a:latin typeface="Tahoma" pitchFamily="34" charset="0"/>
        <a:ea typeface="宋体"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FFCCFF"/>
    <a:srgbClr val="CCECFF"/>
    <a:srgbClr val="FF9900"/>
    <a:srgbClr val="663300"/>
    <a:srgbClr val="FFFF66"/>
    <a:srgbClr val="99FF3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86" autoAdjust="0"/>
    <p:restoredTop sz="94588" autoAdjust="0"/>
  </p:normalViewPr>
  <p:slideViewPr>
    <p:cSldViewPr>
      <p:cViewPr varScale="1">
        <p:scale>
          <a:sx n="170" d="100"/>
          <a:sy n="170" d="100"/>
        </p:scale>
        <p:origin x="812" y="10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26238"/>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ltLang="zh-CN"/>
          </a:p>
        </p:txBody>
      </p:sp>
      <p:sp>
        <p:nvSpPr>
          <p:cNvPr id="201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zh-CN"/>
          </a:p>
        </p:txBody>
      </p:sp>
      <p:sp>
        <p:nvSpPr>
          <p:cNvPr id="14234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201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201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CN"/>
          </a:p>
        </p:txBody>
      </p:sp>
      <p:sp>
        <p:nvSpPr>
          <p:cNvPr id="201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422E9F5-5B4D-428F-BB89-3A7C51A1B79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364EAB6D-6EE9-4093-B576-0FC1FF6BB0AE}" type="slidenum">
              <a:rPr lang="en-US" altLang="zh-CN" smtClean="0"/>
              <a:pPr/>
              <a:t>1</a:t>
            </a:fld>
            <a:endParaRPr lang="en-US" altLang="zh-CN"/>
          </a:p>
        </p:txBody>
      </p:sp>
      <p:sp>
        <p:nvSpPr>
          <p:cNvPr id="143363" name="Rectangle 2"/>
          <p:cNvSpPr>
            <a:spLocks noGrp="1" noRot="1" noChangeAspect="1" noChangeArrowheads="1" noTextEdit="1"/>
          </p:cNvSpPr>
          <p:nvPr>
            <p:ph type="sldImg"/>
          </p:nvPr>
        </p:nvSpPr>
        <p:spPr>
          <a:xfrm>
            <a:off x="381000" y="685800"/>
            <a:ext cx="6096000" cy="3429000"/>
          </a:xfrm>
          <a:ln/>
        </p:spPr>
      </p:sp>
      <p:sp>
        <p:nvSpPr>
          <p:cNvPr id="14336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28AF8CCB-D283-4371-9C6A-B419D95A0A97}" type="slidenum">
              <a:rPr lang="en-US" altLang="zh-CN" smtClean="0"/>
              <a:pPr/>
              <a:t>10</a:t>
            </a:fld>
            <a:endParaRPr lang="en-US" altLang="zh-CN"/>
          </a:p>
        </p:txBody>
      </p:sp>
      <p:sp>
        <p:nvSpPr>
          <p:cNvPr id="152579" name="Rectangle 2"/>
          <p:cNvSpPr>
            <a:spLocks noGrp="1" noRot="1" noChangeAspect="1" noChangeArrowheads="1" noTextEdit="1"/>
          </p:cNvSpPr>
          <p:nvPr>
            <p:ph type="sldImg"/>
          </p:nvPr>
        </p:nvSpPr>
        <p:spPr>
          <a:xfrm>
            <a:off x="381000" y="685800"/>
            <a:ext cx="6096000" cy="3429000"/>
          </a:xfrm>
          <a:ln/>
        </p:spPr>
      </p:sp>
      <p:sp>
        <p:nvSpPr>
          <p:cNvPr id="15258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p:spPr>
        <p:txBody>
          <a:bodyPr/>
          <a:lstStyle/>
          <a:p>
            <a:fld id="{07B76637-D177-4C64-BEF2-441AB03CFBCD}" type="slidenum">
              <a:rPr lang="en-US" altLang="zh-CN" smtClean="0"/>
              <a:pPr/>
              <a:t>108</a:t>
            </a:fld>
            <a:endParaRPr lang="en-US" altLang="zh-CN"/>
          </a:p>
        </p:txBody>
      </p:sp>
      <p:sp>
        <p:nvSpPr>
          <p:cNvPr id="244739" name="Rectangle 2"/>
          <p:cNvSpPr>
            <a:spLocks noGrp="1" noRot="1" noChangeAspect="1" noChangeArrowheads="1" noTextEdit="1"/>
          </p:cNvSpPr>
          <p:nvPr>
            <p:ph type="sldImg"/>
          </p:nvPr>
        </p:nvSpPr>
        <p:spPr>
          <a:xfrm>
            <a:off x="381000" y="685800"/>
            <a:ext cx="6096000" cy="3429000"/>
          </a:xfrm>
          <a:ln/>
        </p:spPr>
      </p:sp>
      <p:sp>
        <p:nvSpPr>
          <p:cNvPr id="24474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p:spPr>
        <p:txBody>
          <a:bodyPr/>
          <a:lstStyle/>
          <a:p>
            <a:fld id="{F4DFF561-4A51-4E05-AF07-C32BF6E41F6F}" type="slidenum">
              <a:rPr lang="en-US" altLang="zh-CN" smtClean="0"/>
              <a:pPr/>
              <a:t>109</a:t>
            </a:fld>
            <a:endParaRPr lang="en-US" altLang="zh-CN"/>
          </a:p>
        </p:txBody>
      </p:sp>
      <p:sp>
        <p:nvSpPr>
          <p:cNvPr id="245763" name="Rectangle 2"/>
          <p:cNvSpPr>
            <a:spLocks noGrp="1" noRot="1" noChangeAspect="1" noChangeArrowheads="1" noTextEdit="1"/>
          </p:cNvSpPr>
          <p:nvPr>
            <p:ph type="sldImg"/>
          </p:nvPr>
        </p:nvSpPr>
        <p:spPr>
          <a:xfrm>
            <a:off x="381000" y="685800"/>
            <a:ext cx="6096000" cy="3429000"/>
          </a:xfrm>
          <a:ln/>
        </p:spPr>
      </p:sp>
      <p:sp>
        <p:nvSpPr>
          <p:cNvPr id="24576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p:spPr>
        <p:txBody>
          <a:bodyPr/>
          <a:lstStyle/>
          <a:p>
            <a:fld id="{0EC7DA39-8FCD-48F0-9147-F3AA2DE8E012}" type="slidenum">
              <a:rPr lang="en-US" altLang="zh-CN" smtClean="0"/>
              <a:pPr/>
              <a:t>110</a:t>
            </a:fld>
            <a:endParaRPr lang="en-US" altLang="zh-CN"/>
          </a:p>
        </p:txBody>
      </p:sp>
      <p:sp>
        <p:nvSpPr>
          <p:cNvPr id="246787" name="Rectangle 2"/>
          <p:cNvSpPr>
            <a:spLocks noGrp="1" noRot="1" noChangeAspect="1" noChangeArrowheads="1" noTextEdit="1"/>
          </p:cNvSpPr>
          <p:nvPr>
            <p:ph type="sldImg"/>
          </p:nvPr>
        </p:nvSpPr>
        <p:spPr>
          <a:xfrm>
            <a:off x="381000" y="685800"/>
            <a:ext cx="6096000" cy="3429000"/>
          </a:xfrm>
          <a:ln/>
        </p:spPr>
      </p:sp>
      <p:sp>
        <p:nvSpPr>
          <p:cNvPr id="24678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p>
            <a:fld id="{465BEC5C-B6F7-4E38-89F1-395DDAEF79B8}" type="slidenum">
              <a:rPr lang="en-US" altLang="zh-CN" smtClean="0"/>
              <a:pPr/>
              <a:t>111</a:t>
            </a:fld>
            <a:endParaRPr lang="en-US" altLang="zh-CN"/>
          </a:p>
        </p:txBody>
      </p:sp>
      <p:sp>
        <p:nvSpPr>
          <p:cNvPr id="247811" name="Rectangle 2"/>
          <p:cNvSpPr>
            <a:spLocks noGrp="1" noRot="1" noChangeAspect="1" noChangeArrowheads="1" noTextEdit="1"/>
          </p:cNvSpPr>
          <p:nvPr>
            <p:ph type="sldImg"/>
          </p:nvPr>
        </p:nvSpPr>
        <p:spPr>
          <a:xfrm>
            <a:off x="381000" y="685800"/>
            <a:ext cx="6096000" cy="3429000"/>
          </a:xfrm>
          <a:ln/>
        </p:spPr>
      </p:sp>
      <p:sp>
        <p:nvSpPr>
          <p:cNvPr id="24781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p>
            <a:fld id="{BD510BBA-07B9-40D4-A461-04ED7F6027E3}" type="slidenum">
              <a:rPr lang="en-US" altLang="zh-CN" smtClean="0"/>
              <a:pPr/>
              <a:t>112</a:t>
            </a:fld>
            <a:endParaRPr lang="en-US" altLang="zh-CN"/>
          </a:p>
        </p:txBody>
      </p:sp>
      <p:sp>
        <p:nvSpPr>
          <p:cNvPr id="248835" name="Rectangle 2"/>
          <p:cNvSpPr>
            <a:spLocks noGrp="1" noRot="1" noChangeAspect="1" noChangeArrowheads="1" noTextEdit="1"/>
          </p:cNvSpPr>
          <p:nvPr>
            <p:ph type="sldImg"/>
          </p:nvPr>
        </p:nvSpPr>
        <p:spPr>
          <a:xfrm>
            <a:off x="381000" y="685800"/>
            <a:ext cx="6096000" cy="3429000"/>
          </a:xfrm>
          <a:ln/>
        </p:spPr>
      </p:sp>
      <p:sp>
        <p:nvSpPr>
          <p:cNvPr id="24883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02B9D705-5CEC-4DFC-A089-10A4D4EA1A2A}" type="slidenum">
              <a:rPr lang="en-US" altLang="zh-CN" smtClean="0"/>
              <a:pPr/>
              <a:t>113</a:t>
            </a:fld>
            <a:endParaRPr lang="en-US" altLang="zh-CN"/>
          </a:p>
        </p:txBody>
      </p:sp>
      <p:sp>
        <p:nvSpPr>
          <p:cNvPr id="249859" name="Rectangle 2"/>
          <p:cNvSpPr>
            <a:spLocks noGrp="1" noRot="1" noChangeAspect="1" noChangeArrowheads="1" noTextEdit="1"/>
          </p:cNvSpPr>
          <p:nvPr>
            <p:ph type="sldImg"/>
          </p:nvPr>
        </p:nvSpPr>
        <p:spPr>
          <a:xfrm>
            <a:off x="381000" y="685800"/>
            <a:ext cx="6096000" cy="3429000"/>
          </a:xfrm>
          <a:ln/>
        </p:spPr>
      </p:sp>
      <p:sp>
        <p:nvSpPr>
          <p:cNvPr id="24986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35219ACC-54CE-4519-BE49-D5F2128F0ED0}" type="slidenum">
              <a:rPr lang="en-US" altLang="zh-CN" smtClean="0"/>
              <a:pPr/>
              <a:t>114</a:t>
            </a:fld>
            <a:endParaRPr lang="en-US" altLang="zh-CN"/>
          </a:p>
        </p:txBody>
      </p:sp>
      <p:sp>
        <p:nvSpPr>
          <p:cNvPr id="250883" name="Rectangle 2"/>
          <p:cNvSpPr>
            <a:spLocks noGrp="1" noRot="1" noChangeAspect="1" noChangeArrowheads="1" noTextEdit="1"/>
          </p:cNvSpPr>
          <p:nvPr>
            <p:ph type="sldImg"/>
          </p:nvPr>
        </p:nvSpPr>
        <p:spPr>
          <a:xfrm>
            <a:off x="381000" y="685800"/>
            <a:ext cx="6096000" cy="3429000"/>
          </a:xfrm>
          <a:ln/>
        </p:spPr>
      </p:sp>
      <p:sp>
        <p:nvSpPr>
          <p:cNvPr id="25088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p>
            <a:fld id="{55C46C43-38C0-416F-BD2F-C4C5C0DAF8AA}" type="slidenum">
              <a:rPr lang="en-US" altLang="zh-CN" smtClean="0"/>
              <a:pPr/>
              <a:t>115</a:t>
            </a:fld>
            <a:endParaRPr lang="en-US" altLang="zh-CN"/>
          </a:p>
        </p:txBody>
      </p:sp>
      <p:sp>
        <p:nvSpPr>
          <p:cNvPr id="251907" name="Rectangle 2"/>
          <p:cNvSpPr>
            <a:spLocks noGrp="1" noRot="1" noChangeAspect="1" noChangeArrowheads="1" noTextEdit="1"/>
          </p:cNvSpPr>
          <p:nvPr>
            <p:ph type="sldImg"/>
          </p:nvPr>
        </p:nvSpPr>
        <p:spPr>
          <a:xfrm>
            <a:off x="381000" y="685800"/>
            <a:ext cx="6096000" cy="3429000"/>
          </a:xfrm>
          <a:ln/>
        </p:spPr>
      </p:sp>
      <p:sp>
        <p:nvSpPr>
          <p:cNvPr id="25190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2C5304DA-6377-46D2-8F26-46CE89BD4E87}" type="slidenum">
              <a:rPr lang="en-US" altLang="zh-CN" smtClean="0"/>
              <a:pPr/>
              <a:t>116</a:t>
            </a:fld>
            <a:endParaRPr lang="en-US" altLang="zh-CN"/>
          </a:p>
        </p:txBody>
      </p:sp>
      <p:sp>
        <p:nvSpPr>
          <p:cNvPr id="252931" name="Rectangle 2"/>
          <p:cNvSpPr>
            <a:spLocks noGrp="1" noRot="1" noChangeAspect="1" noChangeArrowheads="1" noTextEdit="1"/>
          </p:cNvSpPr>
          <p:nvPr>
            <p:ph type="sldImg"/>
          </p:nvPr>
        </p:nvSpPr>
        <p:spPr>
          <a:xfrm>
            <a:off x="381000" y="685800"/>
            <a:ext cx="6096000" cy="3429000"/>
          </a:xfrm>
          <a:ln/>
        </p:spPr>
      </p:sp>
      <p:sp>
        <p:nvSpPr>
          <p:cNvPr id="25293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p>
            <a:fld id="{CB7D7997-12E8-4612-957E-80A32D4EA427}" type="slidenum">
              <a:rPr lang="en-US" altLang="zh-CN" smtClean="0"/>
              <a:pPr/>
              <a:t>117</a:t>
            </a:fld>
            <a:endParaRPr lang="en-US" altLang="zh-CN"/>
          </a:p>
        </p:txBody>
      </p:sp>
      <p:sp>
        <p:nvSpPr>
          <p:cNvPr id="253955" name="Rectangle 2"/>
          <p:cNvSpPr>
            <a:spLocks noGrp="1" noRot="1" noChangeAspect="1" noChangeArrowheads="1" noTextEdit="1"/>
          </p:cNvSpPr>
          <p:nvPr>
            <p:ph type="sldImg"/>
          </p:nvPr>
        </p:nvSpPr>
        <p:spPr>
          <a:xfrm>
            <a:off x="381000" y="685800"/>
            <a:ext cx="6096000" cy="3429000"/>
          </a:xfrm>
          <a:ln/>
        </p:spPr>
      </p:sp>
      <p:sp>
        <p:nvSpPr>
          <p:cNvPr id="25395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7EADE42D-251C-4A39-B860-9CB03909FAC4}" type="slidenum">
              <a:rPr lang="en-US" altLang="zh-CN" smtClean="0"/>
              <a:pPr/>
              <a:t>11</a:t>
            </a:fld>
            <a:endParaRPr lang="en-US" altLang="zh-CN"/>
          </a:p>
        </p:txBody>
      </p:sp>
      <p:sp>
        <p:nvSpPr>
          <p:cNvPr id="153603" name="Rectangle 2"/>
          <p:cNvSpPr>
            <a:spLocks noGrp="1" noRot="1" noChangeAspect="1" noChangeArrowheads="1" noTextEdit="1"/>
          </p:cNvSpPr>
          <p:nvPr>
            <p:ph type="sldImg"/>
          </p:nvPr>
        </p:nvSpPr>
        <p:spPr>
          <a:xfrm>
            <a:off x="381000" y="685800"/>
            <a:ext cx="6096000" cy="3429000"/>
          </a:xfrm>
          <a:ln/>
        </p:spPr>
      </p:sp>
      <p:sp>
        <p:nvSpPr>
          <p:cNvPr id="15360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p>
            <a:fld id="{21B384AD-FC8A-4C38-92DE-4093D9E05EC9}" type="slidenum">
              <a:rPr lang="en-US" altLang="zh-CN" smtClean="0"/>
              <a:pPr/>
              <a:t>118</a:t>
            </a:fld>
            <a:endParaRPr lang="en-US" altLang="zh-CN"/>
          </a:p>
        </p:txBody>
      </p:sp>
      <p:sp>
        <p:nvSpPr>
          <p:cNvPr id="254979" name="Rectangle 2"/>
          <p:cNvSpPr>
            <a:spLocks noGrp="1" noRot="1" noChangeAspect="1" noChangeArrowheads="1" noTextEdit="1"/>
          </p:cNvSpPr>
          <p:nvPr>
            <p:ph type="sldImg"/>
          </p:nvPr>
        </p:nvSpPr>
        <p:spPr>
          <a:xfrm>
            <a:off x="381000" y="685800"/>
            <a:ext cx="6096000" cy="3429000"/>
          </a:xfrm>
          <a:ln/>
        </p:spPr>
      </p:sp>
      <p:sp>
        <p:nvSpPr>
          <p:cNvPr id="25498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86072D9C-DD5A-4656-A07A-95FB6A4BF4F9}" type="slidenum">
              <a:rPr lang="en-US" altLang="zh-CN" smtClean="0"/>
              <a:pPr/>
              <a:t>119</a:t>
            </a:fld>
            <a:endParaRPr lang="en-US" altLang="zh-CN"/>
          </a:p>
        </p:txBody>
      </p:sp>
      <p:sp>
        <p:nvSpPr>
          <p:cNvPr id="256003" name="Rectangle 2"/>
          <p:cNvSpPr>
            <a:spLocks noGrp="1" noRot="1" noChangeAspect="1" noChangeArrowheads="1" noTextEdit="1"/>
          </p:cNvSpPr>
          <p:nvPr>
            <p:ph type="sldImg"/>
          </p:nvPr>
        </p:nvSpPr>
        <p:spPr>
          <a:xfrm>
            <a:off x="381000" y="685800"/>
            <a:ext cx="6096000" cy="3429000"/>
          </a:xfrm>
          <a:ln/>
        </p:spPr>
      </p:sp>
      <p:sp>
        <p:nvSpPr>
          <p:cNvPr id="25600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p>
            <a:fld id="{F2CE0BAB-7045-4795-AE76-852682C2AACB}" type="slidenum">
              <a:rPr lang="en-US" altLang="zh-CN" smtClean="0"/>
              <a:pPr/>
              <a:t>120</a:t>
            </a:fld>
            <a:endParaRPr lang="en-US" altLang="zh-CN"/>
          </a:p>
        </p:txBody>
      </p:sp>
      <p:sp>
        <p:nvSpPr>
          <p:cNvPr id="257027" name="Rectangle 2"/>
          <p:cNvSpPr>
            <a:spLocks noGrp="1" noRot="1" noChangeAspect="1" noChangeArrowheads="1" noTextEdit="1"/>
          </p:cNvSpPr>
          <p:nvPr>
            <p:ph type="sldImg"/>
          </p:nvPr>
        </p:nvSpPr>
        <p:spPr>
          <a:xfrm>
            <a:off x="381000" y="685800"/>
            <a:ext cx="6096000" cy="3429000"/>
          </a:xfrm>
          <a:ln/>
        </p:spPr>
      </p:sp>
      <p:sp>
        <p:nvSpPr>
          <p:cNvPr id="25702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p:spPr>
        <p:txBody>
          <a:bodyPr/>
          <a:lstStyle/>
          <a:p>
            <a:fld id="{D6A5B1F4-A1B4-4B43-8061-B40558337478}" type="slidenum">
              <a:rPr lang="en-US" altLang="zh-CN" smtClean="0"/>
              <a:pPr/>
              <a:t>121</a:t>
            </a:fld>
            <a:endParaRPr lang="en-US" altLang="zh-CN"/>
          </a:p>
        </p:txBody>
      </p:sp>
      <p:sp>
        <p:nvSpPr>
          <p:cNvPr id="258051" name="Rectangle 2"/>
          <p:cNvSpPr>
            <a:spLocks noGrp="1" noRot="1" noChangeAspect="1" noChangeArrowheads="1" noTextEdit="1"/>
          </p:cNvSpPr>
          <p:nvPr>
            <p:ph type="sldImg"/>
          </p:nvPr>
        </p:nvSpPr>
        <p:spPr>
          <a:xfrm>
            <a:off x="381000" y="685800"/>
            <a:ext cx="6096000" cy="3429000"/>
          </a:xfrm>
          <a:ln/>
        </p:spPr>
      </p:sp>
      <p:sp>
        <p:nvSpPr>
          <p:cNvPr id="25805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p>
            <a:fld id="{6EB08B69-B37C-438E-AA48-EDE3BADC3884}" type="slidenum">
              <a:rPr lang="en-US" altLang="zh-CN" smtClean="0"/>
              <a:pPr/>
              <a:t>122</a:t>
            </a:fld>
            <a:endParaRPr lang="en-US" altLang="zh-CN"/>
          </a:p>
        </p:txBody>
      </p:sp>
      <p:sp>
        <p:nvSpPr>
          <p:cNvPr id="259075" name="Rectangle 2"/>
          <p:cNvSpPr>
            <a:spLocks noGrp="1" noRot="1" noChangeAspect="1" noChangeArrowheads="1" noTextEdit="1"/>
          </p:cNvSpPr>
          <p:nvPr>
            <p:ph type="sldImg"/>
          </p:nvPr>
        </p:nvSpPr>
        <p:spPr>
          <a:xfrm>
            <a:off x="381000" y="685800"/>
            <a:ext cx="6096000" cy="3429000"/>
          </a:xfrm>
          <a:ln/>
        </p:spPr>
      </p:sp>
      <p:sp>
        <p:nvSpPr>
          <p:cNvPr id="25907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p:spPr>
        <p:txBody>
          <a:bodyPr/>
          <a:lstStyle/>
          <a:p>
            <a:fld id="{E775C8C4-E11F-42C8-A9FD-FAEEA95AA765}" type="slidenum">
              <a:rPr lang="en-US" altLang="zh-CN" smtClean="0"/>
              <a:pPr/>
              <a:t>123</a:t>
            </a:fld>
            <a:endParaRPr lang="en-US" altLang="zh-CN"/>
          </a:p>
        </p:txBody>
      </p:sp>
      <p:sp>
        <p:nvSpPr>
          <p:cNvPr id="260099" name="Rectangle 2"/>
          <p:cNvSpPr>
            <a:spLocks noGrp="1" noRot="1" noChangeAspect="1" noChangeArrowheads="1" noTextEdit="1"/>
          </p:cNvSpPr>
          <p:nvPr>
            <p:ph type="sldImg"/>
          </p:nvPr>
        </p:nvSpPr>
        <p:spPr>
          <a:xfrm>
            <a:off x="381000" y="685800"/>
            <a:ext cx="6096000" cy="3429000"/>
          </a:xfrm>
          <a:ln/>
        </p:spPr>
      </p:sp>
      <p:sp>
        <p:nvSpPr>
          <p:cNvPr id="26010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p:spPr>
        <p:txBody>
          <a:bodyPr/>
          <a:lstStyle/>
          <a:p>
            <a:fld id="{DFF12BA8-C5D6-470C-8184-4C617DF1490E}" type="slidenum">
              <a:rPr lang="en-US" altLang="zh-CN" smtClean="0"/>
              <a:pPr/>
              <a:t>124</a:t>
            </a:fld>
            <a:endParaRPr lang="en-US" altLang="zh-CN"/>
          </a:p>
        </p:txBody>
      </p:sp>
      <p:sp>
        <p:nvSpPr>
          <p:cNvPr id="261123" name="Rectangle 2"/>
          <p:cNvSpPr>
            <a:spLocks noGrp="1" noRot="1" noChangeAspect="1" noChangeArrowheads="1" noTextEdit="1"/>
          </p:cNvSpPr>
          <p:nvPr>
            <p:ph type="sldImg"/>
          </p:nvPr>
        </p:nvSpPr>
        <p:spPr>
          <a:xfrm>
            <a:off x="381000" y="685800"/>
            <a:ext cx="6096000" cy="3429000"/>
          </a:xfrm>
          <a:ln/>
        </p:spPr>
      </p:sp>
      <p:sp>
        <p:nvSpPr>
          <p:cNvPr id="26112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p:spPr>
        <p:txBody>
          <a:bodyPr/>
          <a:lstStyle/>
          <a:p>
            <a:fld id="{30CD1349-FF2F-4135-9AFD-864BAA52C9B7}" type="slidenum">
              <a:rPr lang="en-US" altLang="zh-CN" smtClean="0"/>
              <a:pPr/>
              <a:t>125</a:t>
            </a:fld>
            <a:endParaRPr lang="en-US" altLang="zh-CN"/>
          </a:p>
        </p:txBody>
      </p:sp>
      <p:sp>
        <p:nvSpPr>
          <p:cNvPr id="262147" name="Rectangle 2"/>
          <p:cNvSpPr>
            <a:spLocks noGrp="1" noRot="1" noChangeAspect="1" noChangeArrowheads="1" noTextEdit="1"/>
          </p:cNvSpPr>
          <p:nvPr>
            <p:ph type="sldImg"/>
          </p:nvPr>
        </p:nvSpPr>
        <p:spPr>
          <a:xfrm>
            <a:off x="381000" y="685800"/>
            <a:ext cx="6096000" cy="3429000"/>
          </a:xfrm>
          <a:ln/>
        </p:spPr>
      </p:sp>
      <p:sp>
        <p:nvSpPr>
          <p:cNvPr id="26214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p:spPr>
        <p:txBody>
          <a:bodyPr/>
          <a:lstStyle/>
          <a:p>
            <a:fld id="{07A70BB8-A2C0-4548-A101-2E1D742391EF}" type="slidenum">
              <a:rPr lang="en-US" altLang="zh-CN" smtClean="0"/>
              <a:pPr/>
              <a:t>126</a:t>
            </a:fld>
            <a:endParaRPr lang="en-US" altLang="zh-CN"/>
          </a:p>
        </p:txBody>
      </p:sp>
      <p:sp>
        <p:nvSpPr>
          <p:cNvPr id="263171" name="Rectangle 2"/>
          <p:cNvSpPr>
            <a:spLocks noGrp="1" noRot="1" noChangeAspect="1" noChangeArrowheads="1" noTextEdit="1"/>
          </p:cNvSpPr>
          <p:nvPr>
            <p:ph type="sldImg"/>
          </p:nvPr>
        </p:nvSpPr>
        <p:spPr>
          <a:xfrm>
            <a:off x="381000" y="685800"/>
            <a:ext cx="6096000" cy="3429000"/>
          </a:xfrm>
          <a:ln/>
        </p:spPr>
      </p:sp>
      <p:sp>
        <p:nvSpPr>
          <p:cNvPr id="26317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DD9F879B-CA25-4DBA-8A6F-A4B86B3300D4}" type="slidenum">
              <a:rPr lang="en-US" altLang="zh-CN" smtClean="0"/>
              <a:pPr/>
              <a:t>127</a:t>
            </a:fld>
            <a:endParaRPr lang="en-US" altLang="zh-CN"/>
          </a:p>
        </p:txBody>
      </p:sp>
      <p:sp>
        <p:nvSpPr>
          <p:cNvPr id="264195" name="Rectangle 2"/>
          <p:cNvSpPr>
            <a:spLocks noGrp="1" noRot="1" noChangeAspect="1" noChangeArrowheads="1" noTextEdit="1"/>
          </p:cNvSpPr>
          <p:nvPr>
            <p:ph type="sldImg"/>
          </p:nvPr>
        </p:nvSpPr>
        <p:spPr>
          <a:xfrm>
            <a:off x="381000" y="685800"/>
            <a:ext cx="6096000" cy="3429000"/>
          </a:xfrm>
          <a:ln/>
        </p:spPr>
      </p:sp>
      <p:sp>
        <p:nvSpPr>
          <p:cNvPr id="26419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4347656B-47C5-4232-8382-25B575B887C8}" type="slidenum">
              <a:rPr lang="en-US" altLang="zh-CN" smtClean="0"/>
              <a:pPr/>
              <a:t>12</a:t>
            </a:fld>
            <a:endParaRPr lang="en-US" altLang="zh-CN"/>
          </a:p>
        </p:txBody>
      </p:sp>
      <p:sp>
        <p:nvSpPr>
          <p:cNvPr id="154627" name="Rectangle 2"/>
          <p:cNvSpPr>
            <a:spLocks noGrp="1" noRot="1" noChangeAspect="1" noChangeArrowheads="1" noTextEdit="1"/>
          </p:cNvSpPr>
          <p:nvPr>
            <p:ph type="sldImg"/>
          </p:nvPr>
        </p:nvSpPr>
        <p:spPr>
          <a:xfrm>
            <a:off x="381000" y="685800"/>
            <a:ext cx="6096000" cy="3429000"/>
          </a:xfrm>
          <a:ln/>
        </p:spPr>
      </p:sp>
      <p:sp>
        <p:nvSpPr>
          <p:cNvPr id="15462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p:spPr>
        <p:txBody>
          <a:bodyPr/>
          <a:lstStyle/>
          <a:p>
            <a:fld id="{5E6CA95D-94C2-4AA6-9725-584DC113870A}" type="slidenum">
              <a:rPr lang="en-US" altLang="zh-CN" smtClean="0"/>
              <a:pPr/>
              <a:t>128</a:t>
            </a:fld>
            <a:endParaRPr lang="en-US" altLang="zh-CN"/>
          </a:p>
        </p:txBody>
      </p:sp>
      <p:sp>
        <p:nvSpPr>
          <p:cNvPr id="265219" name="Rectangle 2"/>
          <p:cNvSpPr>
            <a:spLocks noGrp="1" noRot="1" noChangeAspect="1" noChangeArrowheads="1" noTextEdit="1"/>
          </p:cNvSpPr>
          <p:nvPr>
            <p:ph type="sldImg"/>
          </p:nvPr>
        </p:nvSpPr>
        <p:spPr>
          <a:xfrm>
            <a:off x="381000" y="685800"/>
            <a:ext cx="6096000" cy="3429000"/>
          </a:xfrm>
          <a:ln/>
        </p:spPr>
      </p:sp>
      <p:sp>
        <p:nvSpPr>
          <p:cNvPr id="26522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p:spPr>
        <p:txBody>
          <a:bodyPr/>
          <a:lstStyle/>
          <a:p>
            <a:fld id="{25899FA8-0B3D-4316-BD2E-F6046D19E49D}" type="slidenum">
              <a:rPr lang="en-US" altLang="zh-CN" smtClean="0"/>
              <a:pPr/>
              <a:t>129</a:t>
            </a:fld>
            <a:endParaRPr lang="en-US" altLang="zh-CN"/>
          </a:p>
        </p:txBody>
      </p:sp>
      <p:sp>
        <p:nvSpPr>
          <p:cNvPr id="266243" name="Rectangle 2"/>
          <p:cNvSpPr>
            <a:spLocks noGrp="1" noRot="1" noChangeAspect="1" noChangeArrowheads="1" noTextEdit="1"/>
          </p:cNvSpPr>
          <p:nvPr>
            <p:ph type="sldImg"/>
          </p:nvPr>
        </p:nvSpPr>
        <p:spPr>
          <a:xfrm>
            <a:off x="381000" y="685800"/>
            <a:ext cx="6096000" cy="3429000"/>
          </a:xfrm>
          <a:ln/>
        </p:spPr>
      </p:sp>
      <p:sp>
        <p:nvSpPr>
          <p:cNvPr id="26624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p:spPr>
        <p:txBody>
          <a:bodyPr/>
          <a:lstStyle/>
          <a:p>
            <a:fld id="{8FD788B7-1E0F-4089-9E5C-03BF42AA9645}" type="slidenum">
              <a:rPr lang="en-US" altLang="zh-CN" smtClean="0"/>
              <a:pPr/>
              <a:t>130</a:t>
            </a:fld>
            <a:endParaRPr lang="en-US" altLang="zh-CN"/>
          </a:p>
        </p:txBody>
      </p:sp>
      <p:sp>
        <p:nvSpPr>
          <p:cNvPr id="267267" name="Rectangle 2"/>
          <p:cNvSpPr>
            <a:spLocks noGrp="1" noRot="1" noChangeAspect="1" noChangeArrowheads="1" noTextEdit="1"/>
          </p:cNvSpPr>
          <p:nvPr>
            <p:ph type="sldImg"/>
          </p:nvPr>
        </p:nvSpPr>
        <p:spPr>
          <a:xfrm>
            <a:off x="381000" y="685800"/>
            <a:ext cx="6096000" cy="3429000"/>
          </a:xfrm>
          <a:ln/>
        </p:spPr>
      </p:sp>
      <p:sp>
        <p:nvSpPr>
          <p:cNvPr id="26726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p:spPr>
        <p:txBody>
          <a:bodyPr/>
          <a:lstStyle/>
          <a:p>
            <a:fld id="{1B23BE93-D32C-43D6-8641-A0797DD704D2}" type="slidenum">
              <a:rPr lang="en-US" altLang="zh-CN" smtClean="0"/>
              <a:pPr/>
              <a:t>131</a:t>
            </a:fld>
            <a:endParaRPr lang="en-US" altLang="zh-CN"/>
          </a:p>
        </p:txBody>
      </p:sp>
      <p:sp>
        <p:nvSpPr>
          <p:cNvPr id="268291" name="Rectangle 2"/>
          <p:cNvSpPr>
            <a:spLocks noGrp="1" noRot="1" noChangeAspect="1" noChangeArrowheads="1" noTextEdit="1"/>
          </p:cNvSpPr>
          <p:nvPr>
            <p:ph type="sldImg"/>
          </p:nvPr>
        </p:nvSpPr>
        <p:spPr>
          <a:xfrm>
            <a:off x="381000" y="685800"/>
            <a:ext cx="6096000" cy="3429000"/>
          </a:xfrm>
          <a:ln/>
        </p:spPr>
      </p:sp>
      <p:sp>
        <p:nvSpPr>
          <p:cNvPr id="26829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D5733B42-EDBE-41DF-91DF-13BDE3C1492D}" type="slidenum">
              <a:rPr lang="en-US" altLang="zh-CN" smtClean="0"/>
              <a:pPr/>
              <a:t>13</a:t>
            </a:fld>
            <a:endParaRPr lang="en-US" altLang="zh-CN"/>
          </a:p>
        </p:txBody>
      </p:sp>
      <p:sp>
        <p:nvSpPr>
          <p:cNvPr id="155651" name="Rectangle 2"/>
          <p:cNvSpPr>
            <a:spLocks noGrp="1" noRot="1" noChangeAspect="1" noChangeArrowheads="1" noTextEdit="1"/>
          </p:cNvSpPr>
          <p:nvPr>
            <p:ph type="sldImg"/>
          </p:nvPr>
        </p:nvSpPr>
        <p:spPr>
          <a:xfrm>
            <a:off x="381000" y="685800"/>
            <a:ext cx="6096000" cy="3429000"/>
          </a:xfrm>
          <a:ln/>
        </p:spPr>
      </p:sp>
      <p:sp>
        <p:nvSpPr>
          <p:cNvPr id="15565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4687CF2B-5B49-4958-B19B-BB3505E27CF0}" type="slidenum">
              <a:rPr lang="en-US" altLang="zh-CN" smtClean="0"/>
              <a:pPr/>
              <a:t>14</a:t>
            </a:fld>
            <a:endParaRPr lang="en-US" altLang="zh-CN"/>
          </a:p>
        </p:txBody>
      </p:sp>
      <p:sp>
        <p:nvSpPr>
          <p:cNvPr id="156675" name="Rectangle 2"/>
          <p:cNvSpPr>
            <a:spLocks noGrp="1" noRot="1" noChangeAspect="1" noChangeArrowheads="1" noTextEdit="1"/>
          </p:cNvSpPr>
          <p:nvPr>
            <p:ph type="sldImg"/>
          </p:nvPr>
        </p:nvSpPr>
        <p:spPr>
          <a:xfrm>
            <a:off x="381000" y="685800"/>
            <a:ext cx="6096000" cy="3429000"/>
          </a:xfrm>
          <a:ln/>
        </p:spPr>
      </p:sp>
      <p:sp>
        <p:nvSpPr>
          <p:cNvPr id="15667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434DCF05-B0AD-4FF9-A9C5-3F5E85470E8C}" type="slidenum">
              <a:rPr lang="en-US" altLang="zh-CN" smtClean="0"/>
              <a:pPr/>
              <a:t>15</a:t>
            </a:fld>
            <a:endParaRPr lang="en-US" altLang="zh-CN"/>
          </a:p>
        </p:txBody>
      </p:sp>
      <p:sp>
        <p:nvSpPr>
          <p:cNvPr id="157699" name="Rectangle 2"/>
          <p:cNvSpPr>
            <a:spLocks noGrp="1" noRot="1" noChangeAspect="1" noChangeArrowheads="1" noTextEdit="1"/>
          </p:cNvSpPr>
          <p:nvPr>
            <p:ph type="sldImg"/>
          </p:nvPr>
        </p:nvSpPr>
        <p:spPr>
          <a:xfrm>
            <a:off x="381000" y="685800"/>
            <a:ext cx="6096000" cy="3429000"/>
          </a:xfrm>
          <a:ln/>
        </p:spPr>
      </p:sp>
      <p:sp>
        <p:nvSpPr>
          <p:cNvPr id="15770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D99170CB-8617-4AA9-B3E5-DAD0A5151347}" type="slidenum">
              <a:rPr lang="en-US" altLang="zh-CN" smtClean="0"/>
              <a:pPr/>
              <a:t>16</a:t>
            </a:fld>
            <a:endParaRPr lang="en-US" altLang="zh-CN"/>
          </a:p>
        </p:txBody>
      </p:sp>
      <p:sp>
        <p:nvSpPr>
          <p:cNvPr id="158723" name="Rectangle 2"/>
          <p:cNvSpPr>
            <a:spLocks noGrp="1" noRot="1" noChangeAspect="1" noChangeArrowheads="1" noTextEdit="1"/>
          </p:cNvSpPr>
          <p:nvPr>
            <p:ph type="sldImg"/>
          </p:nvPr>
        </p:nvSpPr>
        <p:spPr>
          <a:xfrm>
            <a:off x="381000" y="685800"/>
            <a:ext cx="6096000" cy="3429000"/>
          </a:xfrm>
          <a:ln/>
        </p:spPr>
      </p:sp>
      <p:sp>
        <p:nvSpPr>
          <p:cNvPr id="15872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EBAF00B4-5D63-4A32-935D-6560D22151DD}" type="slidenum">
              <a:rPr lang="en-US" altLang="zh-CN" smtClean="0"/>
              <a:pPr/>
              <a:t>17</a:t>
            </a:fld>
            <a:endParaRPr lang="en-US" altLang="zh-CN"/>
          </a:p>
        </p:txBody>
      </p:sp>
      <p:sp>
        <p:nvSpPr>
          <p:cNvPr id="159747" name="Rectangle 2"/>
          <p:cNvSpPr>
            <a:spLocks noGrp="1" noRot="1" noChangeAspect="1" noChangeArrowheads="1" noTextEdit="1"/>
          </p:cNvSpPr>
          <p:nvPr>
            <p:ph type="sldImg"/>
          </p:nvPr>
        </p:nvSpPr>
        <p:spPr>
          <a:xfrm>
            <a:off x="381000" y="685800"/>
            <a:ext cx="6096000" cy="3429000"/>
          </a:xfrm>
          <a:ln/>
        </p:spPr>
      </p:sp>
      <p:sp>
        <p:nvSpPr>
          <p:cNvPr id="15974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D2052E02-9904-4167-8D90-68BC40818B5D}" type="slidenum">
              <a:rPr lang="en-US" altLang="zh-CN" smtClean="0"/>
              <a:pPr/>
              <a:t>18</a:t>
            </a:fld>
            <a:endParaRPr lang="en-US" altLang="zh-CN"/>
          </a:p>
        </p:txBody>
      </p:sp>
      <p:sp>
        <p:nvSpPr>
          <p:cNvPr id="160771" name="Rectangle 2"/>
          <p:cNvSpPr>
            <a:spLocks noGrp="1" noRot="1" noChangeAspect="1" noChangeArrowheads="1" noTextEdit="1"/>
          </p:cNvSpPr>
          <p:nvPr>
            <p:ph type="sldImg"/>
          </p:nvPr>
        </p:nvSpPr>
        <p:spPr>
          <a:xfrm>
            <a:off x="381000" y="685800"/>
            <a:ext cx="6096000" cy="3429000"/>
          </a:xfrm>
          <a:ln/>
        </p:spPr>
      </p:sp>
      <p:sp>
        <p:nvSpPr>
          <p:cNvPr id="16077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AB1ECF13-D79D-467C-B518-12C2261A0C15}" type="slidenum">
              <a:rPr lang="en-US" altLang="zh-CN" smtClean="0"/>
              <a:pPr/>
              <a:t>19</a:t>
            </a:fld>
            <a:endParaRPr lang="en-US" altLang="zh-CN"/>
          </a:p>
        </p:txBody>
      </p:sp>
      <p:sp>
        <p:nvSpPr>
          <p:cNvPr id="161795" name="Rectangle 2"/>
          <p:cNvSpPr>
            <a:spLocks noGrp="1" noRot="1" noChangeAspect="1" noChangeArrowheads="1" noTextEdit="1"/>
          </p:cNvSpPr>
          <p:nvPr>
            <p:ph type="sldImg"/>
          </p:nvPr>
        </p:nvSpPr>
        <p:spPr>
          <a:xfrm>
            <a:off x="381000" y="685800"/>
            <a:ext cx="6096000" cy="3429000"/>
          </a:xfrm>
          <a:ln/>
        </p:spPr>
      </p:sp>
      <p:sp>
        <p:nvSpPr>
          <p:cNvPr id="16179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39BE74C8-3C97-45BF-B1A7-AE5BBC1757D6}" type="slidenum">
              <a:rPr lang="en-US" altLang="zh-CN" smtClean="0"/>
              <a:pPr/>
              <a:t>2</a:t>
            </a:fld>
            <a:endParaRPr lang="en-US" altLang="zh-CN"/>
          </a:p>
        </p:txBody>
      </p:sp>
      <p:sp>
        <p:nvSpPr>
          <p:cNvPr id="144387" name="Rectangle 2"/>
          <p:cNvSpPr>
            <a:spLocks noGrp="1" noRot="1" noChangeAspect="1" noChangeArrowheads="1" noTextEdit="1"/>
          </p:cNvSpPr>
          <p:nvPr>
            <p:ph type="sldImg"/>
          </p:nvPr>
        </p:nvSpPr>
        <p:spPr>
          <a:xfrm>
            <a:off x="381000" y="685800"/>
            <a:ext cx="6096000" cy="3429000"/>
          </a:xfrm>
          <a:ln/>
        </p:spPr>
      </p:sp>
      <p:sp>
        <p:nvSpPr>
          <p:cNvPr id="14438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1BAA8B2D-8A52-450D-A0DD-41B78CDBD398}" type="slidenum">
              <a:rPr lang="en-US" altLang="zh-CN" smtClean="0"/>
              <a:pPr/>
              <a:t>20</a:t>
            </a:fld>
            <a:endParaRPr lang="en-US" altLang="zh-CN"/>
          </a:p>
        </p:txBody>
      </p:sp>
      <p:sp>
        <p:nvSpPr>
          <p:cNvPr id="162819" name="Rectangle 2"/>
          <p:cNvSpPr>
            <a:spLocks noGrp="1" noRot="1" noChangeAspect="1" noChangeArrowheads="1" noTextEdit="1"/>
          </p:cNvSpPr>
          <p:nvPr>
            <p:ph type="sldImg"/>
          </p:nvPr>
        </p:nvSpPr>
        <p:spPr>
          <a:xfrm>
            <a:off x="381000" y="685800"/>
            <a:ext cx="6096000" cy="3429000"/>
          </a:xfrm>
          <a:ln/>
        </p:spPr>
      </p:sp>
      <p:sp>
        <p:nvSpPr>
          <p:cNvPr id="16282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BDC6C970-3D7E-4160-BF63-0B7FF632E3ED}" type="slidenum">
              <a:rPr lang="en-US" altLang="zh-CN" smtClean="0"/>
              <a:pPr/>
              <a:t>21</a:t>
            </a:fld>
            <a:endParaRPr lang="en-US" altLang="zh-CN"/>
          </a:p>
        </p:txBody>
      </p:sp>
      <p:sp>
        <p:nvSpPr>
          <p:cNvPr id="163843" name="Rectangle 2"/>
          <p:cNvSpPr>
            <a:spLocks noGrp="1" noRot="1" noChangeAspect="1" noChangeArrowheads="1" noTextEdit="1"/>
          </p:cNvSpPr>
          <p:nvPr>
            <p:ph type="sldImg"/>
          </p:nvPr>
        </p:nvSpPr>
        <p:spPr>
          <a:xfrm>
            <a:off x="381000" y="685800"/>
            <a:ext cx="6096000" cy="3429000"/>
          </a:xfrm>
          <a:ln/>
        </p:spPr>
      </p:sp>
      <p:sp>
        <p:nvSpPr>
          <p:cNvPr id="16384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570DDD0E-A722-4336-89FA-249BD7361E85}" type="slidenum">
              <a:rPr lang="en-US" altLang="zh-CN" smtClean="0"/>
              <a:pPr/>
              <a:t>22</a:t>
            </a:fld>
            <a:endParaRPr lang="en-US" altLang="zh-CN"/>
          </a:p>
        </p:txBody>
      </p:sp>
      <p:sp>
        <p:nvSpPr>
          <p:cNvPr id="164867" name="Rectangle 2"/>
          <p:cNvSpPr>
            <a:spLocks noGrp="1" noRot="1" noChangeAspect="1" noChangeArrowheads="1" noTextEdit="1"/>
          </p:cNvSpPr>
          <p:nvPr>
            <p:ph type="sldImg"/>
          </p:nvPr>
        </p:nvSpPr>
        <p:spPr>
          <a:xfrm>
            <a:off x="381000" y="685800"/>
            <a:ext cx="6096000" cy="3429000"/>
          </a:xfrm>
          <a:ln/>
        </p:spPr>
      </p:sp>
      <p:sp>
        <p:nvSpPr>
          <p:cNvPr id="16486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B83342D1-14DF-4D47-80F3-95A22457D299}" type="slidenum">
              <a:rPr lang="en-US" altLang="zh-CN" smtClean="0"/>
              <a:pPr/>
              <a:t>23</a:t>
            </a:fld>
            <a:endParaRPr lang="en-US" altLang="zh-CN"/>
          </a:p>
        </p:txBody>
      </p:sp>
      <p:sp>
        <p:nvSpPr>
          <p:cNvPr id="165891" name="Rectangle 2"/>
          <p:cNvSpPr>
            <a:spLocks noGrp="1" noRot="1" noChangeAspect="1" noChangeArrowheads="1" noTextEdit="1"/>
          </p:cNvSpPr>
          <p:nvPr>
            <p:ph type="sldImg"/>
          </p:nvPr>
        </p:nvSpPr>
        <p:spPr>
          <a:xfrm>
            <a:off x="381000" y="685800"/>
            <a:ext cx="6096000" cy="3429000"/>
          </a:xfrm>
          <a:ln/>
        </p:spPr>
      </p:sp>
      <p:sp>
        <p:nvSpPr>
          <p:cNvPr id="16589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8CB02347-F6DC-4CDF-AB60-E9B40544C4B5}" type="slidenum">
              <a:rPr lang="en-US" altLang="zh-CN" smtClean="0"/>
              <a:pPr/>
              <a:t>24</a:t>
            </a:fld>
            <a:endParaRPr lang="en-US" altLang="zh-CN"/>
          </a:p>
        </p:txBody>
      </p:sp>
      <p:sp>
        <p:nvSpPr>
          <p:cNvPr id="166915" name="Rectangle 2"/>
          <p:cNvSpPr>
            <a:spLocks noGrp="1" noRot="1" noChangeAspect="1" noChangeArrowheads="1" noTextEdit="1"/>
          </p:cNvSpPr>
          <p:nvPr>
            <p:ph type="sldImg"/>
          </p:nvPr>
        </p:nvSpPr>
        <p:spPr>
          <a:xfrm>
            <a:off x="381000" y="685800"/>
            <a:ext cx="6096000" cy="3429000"/>
          </a:xfrm>
          <a:ln/>
        </p:spPr>
      </p:sp>
      <p:sp>
        <p:nvSpPr>
          <p:cNvPr id="16691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32A18C75-CB2F-4B3E-BCB7-B364A701E346}" type="slidenum">
              <a:rPr lang="en-US" altLang="zh-CN" smtClean="0"/>
              <a:pPr/>
              <a:t>25</a:t>
            </a:fld>
            <a:endParaRPr lang="en-US" altLang="zh-CN"/>
          </a:p>
        </p:txBody>
      </p:sp>
      <p:sp>
        <p:nvSpPr>
          <p:cNvPr id="167939" name="Rectangle 2"/>
          <p:cNvSpPr>
            <a:spLocks noGrp="1" noRot="1" noChangeAspect="1" noChangeArrowheads="1" noTextEdit="1"/>
          </p:cNvSpPr>
          <p:nvPr>
            <p:ph type="sldImg"/>
          </p:nvPr>
        </p:nvSpPr>
        <p:spPr>
          <a:xfrm>
            <a:off x="381000" y="685800"/>
            <a:ext cx="6096000" cy="3429000"/>
          </a:xfrm>
          <a:ln/>
        </p:spPr>
      </p:sp>
      <p:sp>
        <p:nvSpPr>
          <p:cNvPr id="16794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143DA8E8-2D98-4DD0-BA70-DC0D09E74286}" type="slidenum">
              <a:rPr lang="en-US" altLang="zh-CN" smtClean="0"/>
              <a:pPr/>
              <a:t>26</a:t>
            </a:fld>
            <a:endParaRPr lang="en-US" altLang="zh-CN"/>
          </a:p>
        </p:txBody>
      </p:sp>
      <p:sp>
        <p:nvSpPr>
          <p:cNvPr id="168963" name="Rectangle 2"/>
          <p:cNvSpPr>
            <a:spLocks noGrp="1" noRot="1" noChangeAspect="1" noChangeArrowheads="1" noTextEdit="1"/>
          </p:cNvSpPr>
          <p:nvPr>
            <p:ph type="sldImg"/>
          </p:nvPr>
        </p:nvSpPr>
        <p:spPr>
          <a:xfrm>
            <a:off x="381000" y="685800"/>
            <a:ext cx="6096000" cy="3429000"/>
          </a:xfrm>
          <a:ln/>
        </p:spPr>
      </p:sp>
      <p:sp>
        <p:nvSpPr>
          <p:cNvPr id="16896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2AC22715-5CDF-4336-AE42-BBCBC5994716}" type="slidenum">
              <a:rPr lang="en-US" altLang="zh-CN" smtClean="0"/>
              <a:pPr/>
              <a:t>27</a:t>
            </a:fld>
            <a:endParaRPr lang="en-US" altLang="zh-CN"/>
          </a:p>
        </p:txBody>
      </p:sp>
      <p:sp>
        <p:nvSpPr>
          <p:cNvPr id="169987" name="Rectangle 2"/>
          <p:cNvSpPr>
            <a:spLocks noGrp="1" noRot="1" noChangeAspect="1" noChangeArrowheads="1" noTextEdit="1"/>
          </p:cNvSpPr>
          <p:nvPr>
            <p:ph type="sldImg"/>
          </p:nvPr>
        </p:nvSpPr>
        <p:spPr>
          <a:xfrm>
            <a:off x="381000" y="685800"/>
            <a:ext cx="6096000" cy="3429000"/>
          </a:xfrm>
          <a:ln/>
        </p:spPr>
      </p:sp>
      <p:sp>
        <p:nvSpPr>
          <p:cNvPr id="16998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33332CFC-A0F4-4EDA-BA05-70B7462EE4B9}" type="slidenum">
              <a:rPr lang="en-US" altLang="zh-CN" smtClean="0"/>
              <a:pPr/>
              <a:t>28</a:t>
            </a:fld>
            <a:endParaRPr lang="en-US" altLang="zh-CN"/>
          </a:p>
        </p:txBody>
      </p:sp>
      <p:sp>
        <p:nvSpPr>
          <p:cNvPr id="171011" name="Rectangle 2"/>
          <p:cNvSpPr>
            <a:spLocks noGrp="1" noRot="1" noChangeAspect="1" noChangeArrowheads="1" noTextEdit="1"/>
          </p:cNvSpPr>
          <p:nvPr>
            <p:ph type="sldImg"/>
          </p:nvPr>
        </p:nvSpPr>
        <p:spPr>
          <a:xfrm>
            <a:off x="381000" y="685800"/>
            <a:ext cx="6096000" cy="3429000"/>
          </a:xfrm>
          <a:ln/>
        </p:spPr>
      </p:sp>
      <p:sp>
        <p:nvSpPr>
          <p:cNvPr id="17101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6D4B7DAF-FBFD-42EA-B314-2EC6B18AFF65}" type="slidenum">
              <a:rPr lang="en-US" altLang="zh-CN" smtClean="0"/>
              <a:pPr/>
              <a:t>29</a:t>
            </a:fld>
            <a:endParaRPr lang="en-US" altLang="zh-CN"/>
          </a:p>
        </p:txBody>
      </p:sp>
      <p:sp>
        <p:nvSpPr>
          <p:cNvPr id="172035" name="Rectangle 2"/>
          <p:cNvSpPr>
            <a:spLocks noGrp="1" noRot="1" noChangeAspect="1" noChangeArrowheads="1" noTextEdit="1"/>
          </p:cNvSpPr>
          <p:nvPr>
            <p:ph type="sldImg"/>
          </p:nvPr>
        </p:nvSpPr>
        <p:spPr>
          <a:xfrm>
            <a:off x="381000" y="685800"/>
            <a:ext cx="6096000" cy="3429000"/>
          </a:xfrm>
          <a:ln/>
        </p:spPr>
      </p:sp>
      <p:sp>
        <p:nvSpPr>
          <p:cNvPr id="17203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508B432B-F9E7-4C0E-B9DA-697827547D5C}" type="slidenum">
              <a:rPr lang="en-US" altLang="zh-CN" smtClean="0"/>
              <a:pPr/>
              <a:t>3</a:t>
            </a:fld>
            <a:endParaRPr lang="en-US" altLang="zh-CN"/>
          </a:p>
        </p:txBody>
      </p:sp>
      <p:sp>
        <p:nvSpPr>
          <p:cNvPr id="145411" name="Rectangle 2"/>
          <p:cNvSpPr>
            <a:spLocks noGrp="1" noRot="1" noChangeAspect="1" noChangeArrowheads="1" noTextEdit="1"/>
          </p:cNvSpPr>
          <p:nvPr>
            <p:ph type="sldImg"/>
          </p:nvPr>
        </p:nvSpPr>
        <p:spPr>
          <a:xfrm>
            <a:off x="381000" y="685800"/>
            <a:ext cx="6096000" cy="3429000"/>
          </a:xfrm>
          <a:ln/>
        </p:spPr>
      </p:sp>
      <p:sp>
        <p:nvSpPr>
          <p:cNvPr id="14541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FA7F9635-E1A4-4488-9F69-88A7F87CF545}" type="slidenum">
              <a:rPr lang="en-US" altLang="zh-CN" smtClean="0"/>
              <a:pPr/>
              <a:t>30</a:t>
            </a:fld>
            <a:endParaRPr lang="en-US" altLang="zh-CN"/>
          </a:p>
        </p:txBody>
      </p:sp>
      <p:sp>
        <p:nvSpPr>
          <p:cNvPr id="173059" name="Rectangle 2"/>
          <p:cNvSpPr>
            <a:spLocks noGrp="1" noRot="1" noChangeAspect="1" noChangeArrowheads="1" noTextEdit="1"/>
          </p:cNvSpPr>
          <p:nvPr>
            <p:ph type="sldImg"/>
          </p:nvPr>
        </p:nvSpPr>
        <p:spPr>
          <a:xfrm>
            <a:off x="381000" y="685800"/>
            <a:ext cx="6096000" cy="3429000"/>
          </a:xfrm>
          <a:ln/>
        </p:spPr>
      </p:sp>
      <p:sp>
        <p:nvSpPr>
          <p:cNvPr id="17306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94FCE552-20A9-438A-8BD2-900263E05CD0}" type="slidenum">
              <a:rPr lang="en-US" altLang="zh-CN" smtClean="0"/>
              <a:pPr/>
              <a:t>31</a:t>
            </a:fld>
            <a:endParaRPr lang="en-US" altLang="zh-CN"/>
          </a:p>
        </p:txBody>
      </p:sp>
      <p:sp>
        <p:nvSpPr>
          <p:cNvPr id="174083" name="Rectangle 2"/>
          <p:cNvSpPr>
            <a:spLocks noGrp="1" noRot="1" noChangeAspect="1" noChangeArrowheads="1" noTextEdit="1"/>
          </p:cNvSpPr>
          <p:nvPr>
            <p:ph type="sldImg"/>
          </p:nvPr>
        </p:nvSpPr>
        <p:spPr>
          <a:xfrm>
            <a:off x="381000" y="685800"/>
            <a:ext cx="6096000" cy="3429000"/>
          </a:xfrm>
          <a:ln/>
        </p:spPr>
      </p:sp>
      <p:sp>
        <p:nvSpPr>
          <p:cNvPr id="17408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11B847A5-D739-4A56-8198-CF3CE221E57F}" type="slidenum">
              <a:rPr lang="en-US" altLang="zh-CN" smtClean="0"/>
              <a:pPr/>
              <a:t>32</a:t>
            </a:fld>
            <a:endParaRPr lang="en-US" altLang="zh-CN"/>
          </a:p>
        </p:txBody>
      </p:sp>
      <p:sp>
        <p:nvSpPr>
          <p:cNvPr id="175107" name="Rectangle 2"/>
          <p:cNvSpPr>
            <a:spLocks noGrp="1" noRot="1" noChangeAspect="1" noChangeArrowheads="1" noTextEdit="1"/>
          </p:cNvSpPr>
          <p:nvPr>
            <p:ph type="sldImg"/>
          </p:nvPr>
        </p:nvSpPr>
        <p:spPr>
          <a:xfrm>
            <a:off x="381000" y="685800"/>
            <a:ext cx="6096000" cy="3429000"/>
          </a:xfrm>
          <a:ln/>
        </p:spPr>
      </p:sp>
      <p:sp>
        <p:nvSpPr>
          <p:cNvPr id="17510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1BA8A00D-77F0-4B83-8AE5-D40E2D32DA95}" type="slidenum">
              <a:rPr lang="en-US" altLang="zh-CN" smtClean="0"/>
              <a:pPr/>
              <a:t>33</a:t>
            </a:fld>
            <a:endParaRPr lang="en-US" altLang="zh-CN"/>
          </a:p>
        </p:txBody>
      </p:sp>
      <p:sp>
        <p:nvSpPr>
          <p:cNvPr id="176131" name="Rectangle 2"/>
          <p:cNvSpPr>
            <a:spLocks noGrp="1" noRot="1" noChangeAspect="1" noChangeArrowheads="1" noTextEdit="1"/>
          </p:cNvSpPr>
          <p:nvPr>
            <p:ph type="sldImg"/>
          </p:nvPr>
        </p:nvSpPr>
        <p:spPr>
          <a:xfrm>
            <a:off x="381000" y="685800"/>
            <a:ext cx="6096000" cy="3429000"/>
          </a:xfrm>
          <a:ln/>
        </p:spPr>
      </p:sp>
      <p:sp>
        <p:nvSpPr>
          <p:cNvPr id="17613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89D1CB63-868D-4994-B49E-772B03DD73ED}" type="slidenum">
              <a:rPr lang="en-US" altLang="zh-CN" smtClean="0"/>
              <a:pPr/>
              <a:t>34</a:t>
            </a:fld>
            <a:endParaRPr lang="en-US" altLang="zh-CN"/>
          </a:p>
        </p:txBody>
      </p:sp>
      <p:sp>
        <p:nvSpPr>
          <p:cNvPr id="177155" name="Rectangle 2"/>
          <p:cNvSpPr>
            <a:spLocks noGrp="1" noRot="1" noChangeAspect="1" noChangeArrowheads="1" noTextEdit="1"/>
          </p:cNvSpPr>
          <p:nvPr>
            <p:ph type="sldImg"/>
          </p:nvPr>
        </p:nvSpPr>
        <p:spPr>
          <a:xfrm>
            <a:off x="381000" y="685800"/>
            <a:ext cx="6096000" cy="3429000"/>
          </a:xfrm>
          <a:ln/>
        </p:spPr>
      </p:sp>
      <p:sp>
        <p:nvSpPr>
          <p:cNvPr id="17715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19865843-DAB7-47FB-AFC2-2661057B9B25}" type="slidenum">
              <a:rPr lang="en-US" altLang="zh-CN" smtClean="0"/>
              <a:pPr/>
              <a:t>35</a:t>
            </a:fld>
            <a:endParaRPr lang="en-US" altLang="zh-CN"/>
          </a:p>
        </p:txBody>
      </p:sp>
      <p:sp>
        <p:nvSpPr>
          <p:cNvPr id="178179" name="Rectangle 2"/>
          <p:cNvSpPr>
            <a:spLocks noGrp="1" noRot="1" noChangeAspect="1" noChangeArrowheads="1" noTextEdit="1"/>
          </p:cNvSpPr>
          <p:nvPr>
            <p:ph type="sldImg"/>
          </p:nvPr>
        </p:nvSpPr>
        <p:spPr>
          <a:xfrm>
            <a:off x="381000" y="685800"/>
            <a:ext cx="6096000" cy="3429000"/>
          </a:xfrm>
          <a:ln/>
        </p:spPr>
      </p:sp>
      <p:sp>
        <p:nvSpPr>
          <p:cNvPr id="17818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30477744-5629-4CFC-8A09-109C73B15DDB}" type="slidenum">
              <a:rPr lang="en-US" altLang="zh-CN" smtClean="0"/>
              <a:pPr/>
              <a:t>36</a:t>
            </a:fld>
            <a:endParaRPr lang="en-US" altLang="zh-CN"/>
          </a:p>
        </p:txBody>
      </p:sp>
      <p:sp>
        <p:nvSpPr>
          <p:cNvPr id="179203" name="Rectangle 2"/>
          <p:cNvSpPr>
            <a:spLocks noGrp="1" noRot="1" noChangeAspect="1" noChangeArrowheads="1" noTextEdit="1"/>
          </p:cNvSpPr>
          <p:nvPr>
            <p:ph type="sldImg"/>
          </p:nvPr>
        </p:nvSpPr>
        <p:spPr>
          <a:xfrm>
            <a:off x="381000" y="685800"/>
            <a:ext cx="6096000" cy="3429000"/>
          </a:xfrm>
          <a:ln/>
        </p:spPr>
      </p:sp>
      <p:sp>
        <p:nvSpPr>
          <p:cNvPr id="17920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5B9F2D02-27EB-496C-B0B7-62C5283C098B}" type="slidenum">
              <a:rPr lang="en-US" altLang="zh-CN" smtClean="0"/>
              <a:pPr/>
              <a:t>37</a:t>
            </a:fld>
            <a:endParaRPr lang="en-US" altLang="zh-CN"/>
          </a:p>
        </p:txBody>
      </p:sp>
      <p:sp>
        <p:nvSpPr>
          <p:cNvPr id="180227" name="Rectangle 2"/>
          <p:cNvSpPr>
            <a:spLocks noGrp="1" noRot="1" noChangeAspect="1" noChangeArrowheads="1" noTextEdit="1"/>
          </p:cNvSpPr>
          <p:nvPr>
            <p:ph type="sldImg"/>
          </p:nvPr>
        </p:nvSpPr>
        <p:spPr>
          <a:xfrm>
            <a:off x="381000" y="685800"/>
            <a:ext cx="6096000" cy="3429000"/>
          </a:xfrm>
          <a:ln/>
        </p:spPr>
      </p:sp>
      <p:sp>
        <p:nvSpPr>
          <p:cNvPr id="18022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ABC55EE3-550A-488A-910D-105CD5E9139E}" type="slidenum">
              <a:rPr lang="en-US" altLang="zh-CN" smtClean="0"/>
              <a:pPr/>
              <a:t>38</a:t>
            </a:fld>
            <a:endParaRPr lang="en-US" altLang="zh-CN"/>
          </a:p>
        </p:txBody>
      </p:sp>
      <p:sp>
        <p:nvSpPr>
          <p:cNvPr id="181251" name="Rectangle 2"/>
          <p:cNvSpPr>
            <a:spLocks noGrp="1" noRot="1" noChangeAspect="1" noChangeArrowheads="1" noTextEdit="1"/>
          </p:cNvSpPr>
          <p:nvPr>
            <p:ph type="sldImg"/>
          </p:nvPr>
        </p:nvSpPr>
        <p:spPr>
          <a:xfrm>
            <a:off x="381000" y="685800"/>
            <a:ext cx="6096000" cy="3429000"/>
          </a:xfrm>
          <a:ln/>
        </p:spPr>
      </p:sp>
      <p:sp>
        <p:nvSpPr>
          <p:cNvPr id="18125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B38A7D1A-EAA7-4918-86A7-8B2A5AC7CDC5}" type="slidenum">
              <a:rPr lang="en-US" altLang="zh-CN" smtClean="0"/>
              <a:pPr/>
              <a:t>39</a:t>
            </a:fld>
            <a:endParaRPr lang="en-US" altLang="zh-CN"/>
          </a:p>
        </p:txBody>
      </p:sp>
      <p:sp>
        <p:nvSpPr>
          <p:cNvPr id="182275" name="Rectangle 2"/>
          <p:cNvSpPr>
            <a:spLocks noGrp="1" noRot="1" noChangeAspect="1" noChangeArrowheads="1" noTextEdit="1"/>
          </p:cNvSpPr>
          <p:nvPr>
            <p:ph type="sldImg"/>
          </p:nvPr>
        </p:nvSpPr>
        <p:spPr>
          <a:xfrm>
            <a:off x="381000" y="685800"/>
            <a:ext cx="6096000" cy="3429000"/>
          </a:xfrm>
          <a:ln/>
        </p:spPr>
      </p:sp>
      <p:sp>
        <p:nvSpPr>
          <p:cNvPr id="18227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5301FF7E-7415-4B36-B53A-33F9CECDE903}" type="slidenum">
              <a:rPr lang="en-US" altLang="zh-CN" smtClean="0"/>
              <a:pPr/>
              <a:t>4</a:t>
            </a:fld>
            <a:endParaRPr lang="en-US" altLang="zh-CN"/>
          </a:p>
        </p:txBody>
      </p:sp>
      <p:sp>
        <p:nvSpPr>
          <p:cNvPr id="146435" name="Rectangle 2"/>
          <p:cNvSpPr>
            <a:spLocks noGrp="1" noRot="1" noChangeAspect="1" noChangeArrowheads="1" noTextEdit="1"/>
          </p:cNvSpPr>
          <p:nvPr>
            <p:ph type="sldImg"/>
          </p:nvPr>
        </p:nvSpPr>
        <p:spPr>
          <a:xfrm>
            <a:off x="381000" y="685800"/>
            <a:ext cx="6096000" cy="3429000"/>
          </a:xfrm>
          <a:ln/>
        </p:spPr>
      </p:sp>
      <p:sp>
        <p:nvSpPr>
          <p:cNvPr id="14643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49A8ACD8-A0D9-4F64-8BED-66EDDDC9AE3C}" type="slidenum">
              <a:rPr lang="en-US" altLang="zh-CN" smtClean="0"/>
              <a:pPr/>
              <a:t>40</a:t>
            </a:fld>
            <a:endParaRPr lang="en-US" altLang="zh-CN"/>
          </a:p>
        </p:txBody>
      </p:sp>
      <p:sp>
        <p:nvSpPr>
          <p:cNvPr id="183299" name="Rectangle 2"/>
          <p:cNvSpPr>
            <a:spLocks noGrp="1" noRot="1" noChangeAspect="1" noChangeArrowheads="1" noTextEdit="1"/>
          </p:cNvSpPr>
          <p:nvPr>
            <p:ph type="sldImg"/>
          </p:nvPr>
        </p:nvSpPr>
        <p:spPr>
          <a:xfrm>
            <a:off x="381000" y="685800"/>
            <a:ext cx="6096000" cy="3429000"/>
          </a:xfrm>
          <a:ln/>
        </p:spPr>
      </p:sp>
      <p:sp>
        <p:nvSpPr>
          <p:cNvPr id="18330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860EBC9E-B34E-41EB-B741-66B0EDABB375}" type="slidenum">
              <a:rPr lang="en-US" altLang="zh-CN" smtClean="0"/>
              <a:pPr/>
              <a:t>41</a:t>
            </a:fld>
            <a:endParaRPr lang="en-US" altLang="zh-CN"/>
          </a:p>
        </p:txBody>
      </p:sp>
      <p:sp>
        <p:nvSpPr>
          <p:cNvPr id="184323" name="Rectangle 2"/>
          <p:cNvSpPr>
            <a:spLocks noGrp="1" noRot="1" noChangeAspect="1" noChangeArrowheads="1" noTextEdit="1"/>
          </p:cNvSpPr>
          <p:nvPr>
            <p:ph type="sldImg"/>
          </p:nvPr>
        </p:nvSpPr>
        <p:spPr>
          <a:xfrm>
            <a:off x="381000" y="685800"/>
            <a:ext cx="6096000" cy="3429000"/>
          </a:xfrm>
          <a:ln/>
        </p:spPr>
      </p:sp>
      <p:sp>
        <p:nvSpPr>
          <p:cNvPr id="18432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355AE3B4-DE9A-49FB-83B5-F3903CDED985}" type="slidenum">
              <a:rPr lang="en-US" altLang="zh-CN" smtClean="0"/>
              <a:pPr/>
              <a:t>42</a:t>
            </a:fld>
            <a:endParaRPr lang="en-US" altLang="zh-CN"/>
          </a:p>
        </p:txBody>
      </p:sp>
      <p:sp>
        <p:nvSpPr>
          <p:cNvPr id="185347" name="Rectangle 2"/>
          <p:cNvSpPr>
            <a:spLocks noGrp="1" noRot="1" noChangeAspect="1" noChangeArrowheads="1" noTextEdit="1"/>
          </p:cNvSpPr>
          <p:nvPr>
            <p:ph type="sldImg"/>
          </p:nvPr>
        </p:nvSpPr>
        <p:spPr>
          <a:xfrm>
            <a:off x="381000" y="685800"/>
            <a:ext cx="6096000" cy="3429000"/>
          </a:xfrm>
          <a:ln/>
        </p:spPr>
      </p:sp>
      <p:sp>
        <p:nvSpPr>
          <p:cNvPr id="18534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E1D2C61B-146F-4C2B-AF85-B7B5355CFB39}" type="slidenum">
              <a:rPr lang="en-US" altLang="zh-CN" smtClean="0"/>
              <a:pPr/>
              <a:t>43</a:t>
            </a:fld>
            <a:endParaRPr lang="en-US" altLang="zh-CN"/>
          </a:p>
        </p:txBody>
      </p:sp>
      <p:sp>
        <p:nvSpPr>
          <p:cNvPr id="186371" name="Rectangle 2"/>
          <p:cNvSpPr>
            <a:spLocks noGrp="1" noRot="1" noChangeAspect="1" noChangeArrowheads="1" noTextEdit="1"/>
          </p:cNvSpPr>
          <p:nvPr>
            <p:ph type="sldImg"/>
          </p:nvPr>
        </p:nvSpPr>
        <p:spPr>
          <a:xfrm>
            <a:off x="381000" y="685800"/>
            <a:ext cx="6096000" cy="3429000"/>
          </a:xfrm>
          <a:ln/>
        </p:spPr>
      </p:sp>
      <p:sp>
        <p:nvSpPr>
          <p:cNvPr id="18637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BB028E60-D87E-49D7-BFF0-F1595A46E0B1}" type="slidenum">
              <a:rPr lang="en-US" altLang="zh-CN" smtClean="0"/>
              <a:pPr/>
              <a:t>44</a:t>
            </a:fld>
            <a:endParaRPr lang="en-US" altLang="zh-CN"/>
          </a:p>
        </p:txBody>
      </p:sp>
      <p:sp>
        <p:nvSpPr>
          <p:cNvPr id="187395" name="Rectangle 2"/>
          <p:cNvSpPr>
            <a:spLocks noGrp="1" noRot="1" noChangeAspect="1" noChangeArrowheads="1" noTextEdit="1"/>
          </p:cNvSpPr>
          <p:nvPr>
            <p:ph type="sldImg"/>
          </p:nvPr>
        </p:nvSpPr>
        <p:spPr>
          <a:xfrm>
            <a:off x="381000" y="685800"/>
            <a:ext cx="6096000" cy="3429000"/>
          </a:xfrm>
          <a:ln/>
        </p:spPr>
      </p:sp>
      <p:sp>
        <p:nvSpPr>
          <p:cNvPr id="18739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CE455EBE-E076-49AE-95FA-F2149BAFAE69}" type="slidenum">
              <a:rPr lang="en-US" altLang="zh-CN" smtClean="0"/>
              <a:pPr/>
              <a:t>45</a:t>
            </a:fld>
            <a:endParaRPr lang="en-US" altLang="zh-CN"/>
          </a:p>
        </p:txBody>
      </p:sp>
      <p:sp>
        <p:nvSpPr>
          <p:cNvPr id="188419" name="Rectangle 2"/>
          <p:cNvSpPr>
            <a:spLocks noGrp="1" noRot="1" noChangeAspect="1" noChangeArrowheads="1" noTextEdit="1"/>
          </p:cNvSpPr>
          <p:nvPr>
            <p:ph type="sldImg"/>
          </p:nvPr>
        </p:nvSpPr>
        <p:spPr>
          <a:xfrm>
            <a:off x="381000" y="685800"/>
            <a:ext cx="6096000" cy="3429000"/>
          </a:xfrm>
          <a:ln/>
        </p:spPr>
      </p:sp>
      <p:sp>
        <p:nvSpPr>
          <p:cNvPr id="18842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07B1FE22-EEF6-4E98-A095-EE267D4DACDD}" type="slidenum">
              <a:rPr lang="en-US" altLang="zh-CN" smtClean="0"/>
              <a:pPr/>
              <a:t>46</a:t>
            </a:fld>
            <a:endParaRPr lang="en-US" altLang="zh-CN"/>
          </a:p>
        </p:txBody>
      </p:sp>
      <p:sp>
        <p:nvSpPr>
          <p:cNvPr id="189443" name="Rectangle 2"/>
          <p:cNvSpPr>
            <a:spLocks noGrp="1" noRot="1" noChangeAspect="1" noChangeArrowheads="1" noTextEdit="1"/>
          </p:cNvSpPr>
          <p:nvPr>
            <p:ph type="sldImg"/>
          </p:nvPr>
        </p:nvSpPr>
        <p:spPr>
          <a:xfrm>
            <a:off x="381000" y="685800"/>
            <a:ext cx="6096000" cy="3429000"/>
          </a:xfrm>
          <a:ln/>
        </p:spPr>
      </p:sp>
      <p:sp>
        <p:nvSpPr>
          <p:cNvPr id="18944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3C620610-FA90-45B5-9FEB-CA1833631670}" type="slidenum">
              <a:rPr lang="en-US" altLang="zh-CN" smtClean="0"/>
              <a:pPr/>
              <a:t>47</a:t>
            </a:fld>
            <a:endParaRPr lang="en-US" altLang="zh-CN"/>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39DD0217-4493-49B4-8050-8B5248B15A3C}" type="slidenum">
              <a:rPr lang="en-US" altLang="zh-CN" smtClean="0"/>
              <a:pPr/>
              <a:t>48</a:t>
            </a:fld>
            <a:endParaRPr lang="en-US" altLang="zh-CN"/>
          </a:p>
        </p:txBody>
      </p:sp>
      <p:sp>
        <p:nvSpPr>
          <p:cNvPr id="191491" name="Rectangle 2"/>
          <p:cNvSpPr>
            <a:spLocks noGrp="1" noRot="1" noChangeAspect="1" noChangeArrowheads="1" noTextEdit="1"/>
          </p:cNvSpPr>
          <p:nvPr>
            <p:ph type="sldImg"/>
          </p:nvPr>
        </p:nvSpPr>
        <p:spPr>
          <a:xfrm>
            <a:off x="381000" y="685800"/>
            <a:ext cx="6096000" cy="3429000"/>
          </a:xfrm>
          <a:ln/>
        </p:spPr>
      </p:sp>
      <p:sp>
        <p:nvSpPr>
          <p:cNvPr id="19149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F7BB0B7F-85A3-4D53-B164-92149022F589}" type="slidenum">
              <a:rPr lang="en-US" altLang="zh-CN" smtClean="0"/>
              <a:pPr/>
              <a:t>49</a:t>
            </a:fld>
            <a:endParaRPr lang="en-US" altLang="zh-CN"/>
          </a:p>
        </p:txBody>
      </p:sp>
      <p:sp>
        <p:nvSpPr>
          <p:cNvPr id="192515" name="Rectangle 2"/>
          <p:cNvSpPr>
            <a:spLocks noGrp="1" noRot="1" noChangeAspect="1" noChangeArrowheads="1" noTextEdit="1"/>
          </p:cNvSpPr>
          <p:nvPr>
            <p:ph type="sldImg"/>
          </p:nvPr>
        </p:nvSpPr>
        <p:spPr>
          <a:xfrm>
            <a:off x="381000" y="685800"/>
            <a:ext cx="6096000" cy="3429000"/>
          </a:xfrm>
          <a:ln/>
        </p:spPr>
      </p:sp>
      <p:sp>
        <p:nvSpPr>
          <p:cNvPr id="19251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5920AF46-F372-46EF-876E-3712C43D0FC2}" type="slidenum">
              <a:rPr lang="en-US" altLang="zh-CN" smtClean="0"/>
              <a:pPr/>
              <a:t>5</a:t>
            </a:fld>
            <a:endParaRPr lang="en-US" altLang="zh-CN"/>
          </a:p>
        </p:txBody>
      </p:sp>
      <p:sp>
        <p:nvSpPr>
          <p:cNvPr id="147459" name="Rectangle 2"/>
          <p:cNvSpPr>
            <a:spLocks noGrp="1" noRot="1" noChangeAspect="1" noChangeArrowheads="1" noTextEdit="1"/>
          </p:cNvSpPr>
          <p:nvPr>
            <p:ph type="sldImg"/>
          </p:nvPr>
        </p:nvSpPr>
        <p:spPr>
          <a:xfrm>
            <a:off x="381000" y="685800"/>
            <a:ext cx="6096000" cy="3429000"/>
          </a:xfrm>
          <a:ln/>
        </p:spPr>
      </p:sp>
      <p:sp>
        <p:nvSpPr>
          <p:cNvPr id="14746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BBD0A4B8-071B-4DE2-80D5-752BB3E8AC14}" type="slidenum">
              <a:rPr lang="en-US" altLang="zh-CN" smtClean="0"/>
              <a:pPr/>
              <a:t>50</a:t>
            </a:fld>
            <a:endParaRPr lang="en-US" altLang="zh-CN"/>
          </a:p>
        </p:txBody>
      </p:sp>
      <p:sp>
        <p:nvSpPr>
          <p:cNvPr id="193539" name="Rectangle 2"/>
          <p:cNvSpPr>
            <a:spLocks noGrp="1" noRot="1" noChangeAspect="1" noChangeArrowheads="1" noTextEdit="1"/>
          </p:cNvSpPr>
          <p:nvPr>
            <p:ph type="sldImg"/>
          </p:nvPr>
        </p:nvSpPr>
        <p:spPr>
          <a:xfrm>
            <a:off x="381000" y="685800"/>
            <a:ext cx="6096000" cy="3429000"/>
          </a:xfrm>
          <a:ln/>
        </p:spPr>
      </p:sp>
      <p:sp>
        <p:nvSpPr>
          <p:cNvPr id="19354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BA3954EC-7945-49D1-8907-E76C37E06FBF}" type="slidenum">
              <a:rPr lang="en-US" altLang="zh-CN" smtClean="0"/>
              <a:pPr/>
              <a:t>51</a:t>
            </a:fld>
            <a:endParaRPr lang="en-US" altLang="zh-CN"/>
          </a:p>
        </p:txBody>
      </p:sp>
      <p:sp>
        <p:nvSpPr>
          <p:cNvPr id="194563" name="Rectangle 2"/>
          <p:cNvSpPr>
            <a:spLocks noGrp="1" noRot="1" noChangeAspect="1" noChangeArrowheads="1" noTextEdit="1"/>
          </p:cNvSpPr>
          <p:nvPr>
            <p:ph type="sldImg"/>
          </p:nvPr>
        </p:nvSpPr>
        <p:spPr>
          <a:xfrm>
            <a:off x="381000" y="685800"/>
            <a:ext cx="6096000" cy="3429000"/>
          </a:xfrm>
          <a:ln/>
        </p:spPr>
      </p:sp>
      <p:sp>
        <p:nvSpPr>
          <p:cNvPr id="19456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658DCD32-7A49-4ECB-A105-232228D17D59}" type="slidenum">
              <a:rPr lang="en-US" altLang="zh-CN" smtClean="0"/>
              <a:pPr/>
              <a:t>52</a:t>
            </a:fld>
            <a:endParaRPr lang="en-US" altLang="zh-CN"/>
          </a:p>
        </p:txBody>
      </p:sp>
      <p:sp>
        <p:nvSpPr>
          <p:cNvPr id="195587" name="Rectangle 2"/>
          <p:cNvSpPr>
            <a:spLocks noGrp="1" noRot="1" noChangeAspect="1" noChangeArrowheads="1" noTextEdit="1"/>
          </p:cNvSpPr>
          <p:nvPr>
            <p:ph type="sldImg"/>
          </p:nvPr>
        </p:nvSpPr>
        <p:spPr>
          <a:xfrm>
            <a:off x="381000" y="685800"/>
            <a:ext cx="6096000" cy="3429000"/>
          </a:xfrm>
          <a:ln/>
        </p:spPr>
      </p:sp>
      <p:sp>
        <p:nvSpPr>
          <p:cNvPr id="19558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EF5FF9BC-389A-452D-8DD4-1A39ADC3B476}" type="slidenum">
              <a:rPr lang="en-US" altLang="zh-CN" smtClean="0"/>
              <a:pPr/>
              <a:t>53</a:t>
            </a:fld>
            <a:endParaRPr lang="en-US" altLang="zh-CN"/>
          </a:p>
        </p:txBody>
      </p:sp>
      <p:sp>
        <p:nvSpPr>
          <p:cNvPr id="196611" name="Rectangle 2"/>
          <p:cNvSpPr>
            <a:spLocks noGrp="1" noRot="1" noChangeAspect="1" noChangeArrowheads="1" noTextEdit="1"/>
          </p:cNvSpPr>
          <p:nvPr>
            <p:ph type="sldImg"/>
          </p:nvPr>
        </p:nvSpPr>
        <p:spPr>
          <a:xfrm>
            <a:off x="381000" y="685800"/>
            <a:ext cx="6096000" cy="3429000"/>
          </a:xfrm>
          <a:ln/>
        </p:spPr>
      </p:sp>
      <p:sp>
        <p:nvSpPr>
          <p:cNvPr id="19661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6E88EA22-709B-48A1-83D5-9CDA89262D84}" type="slidenum">
              <a:rPr lang="en-US" altLang="zh-CN" smtClean="0"/>
              <a:pPr/>
              <a:t>54</a:t>
            </a:fld>
            <a:endParaRPr lang="en-US" altLang="zh-CN"/>
          </a:p>
        </p:txBody>
      </p:sp>
      <p:sp>
        <p:nvSpPr>
          <p:cNvPr id="197635" name="Rectangle 2"/>
          <p:cNvSpPr>
            <a:spLocks noGrp="1" noRot="1" noChangeAspect="1" noChangeArrowheads="1" noTextEdit="1"/>
          </p:cNvSpPr>
          <p:nvPr>
            <p:ph type="sldImg"/>
          </p:nvPr>
        </p:nvSpPr>
        <p:spPr>
          <a:xfrm>
            <a:off x="381000" y="685800"/>
            <a:ext cx="6096000" cy="3429000"/>
          </a:xfrm>
          <a:ln/>
        </p:spPr>
      </p:sp>
      <p:sp>
        <p:nvSpPr>
          <p:cNvPr id="19763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8CAC9292-8F39-4E72-8519-7AE1DFD16046}" type="slidenum">
              <a:rPr lang="en-US" altLang="zh-CN" smtClean="0"/>
              <a:pPr/>
              <a:t>55</a:t>
            </a:fld>
            <a:endParaRPr lang="en-US" altLang="zh-CN"/>
          </a:p>
        </p:txBody>
      </p:sp>
      <p:sp>
        <p:nvSpPr>
          <p:cNvPr id="198659" name="Rectangle 2"/>
          <p:cNvSpPr>
            <a:spLocks noGrp="1" noRot="1" noChangeAspect="1" noChangeArrowheads="1" noTextEdit="1"/>
          </p:cNvSpPr>
          <p:nvPr>
            <p:ph type="sldImg"/>
          </p:nvPr>
        </p:nvSpPr>
        <p:spPr>
          <a:xfrm>
            <a:off x="381000" y="685800"/>
            <a:ext cx="6096000" cy="3429000"/>
          </a:xfrm>
          <a:ln/>
        </p:spPr>
      </p:sp>
      <p:sp>
        <p:nvSpPr>
          <p:cNvPr id="19866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D76B8FE9-A3FD-4E49-B08B-B6AA8EAD905C}" type="slidenum">
              <a:rPr lang="en-US" altLang="zh-CN" smtClean="0"/>
              <a:pPr/>
              <a:t>56</a:t>
            </a:fld>
            <a:endParaRPr lang="en-US" altLang="zh-CN"/>
          </a:p>
        </p:txBody>
      </p:sp>
      <p:sp>
        <p:nvSpPr>
          <p:cNvPr id="199683" name="Rectangle 2"/>
          <p:cNvSpPr>
            <a:spLocks noGrp="1" noRot="1" noChangeAspect="1" noChangeArrowheads="1" noTextEdit="1"/>
          </p:cNvSpPr>
          <p:nvPr>
            <p:ph type="sldImg"/>
          </p:nvPr>
        </p:nvSpPr>
        <p:spPr>
          <a:xfrm>
            <a:off x="381000" y="685800"/>
            <a:ext cx="6096000" cy="3429000"/>
          </a:xfrm>
          <a:ln/>
        </p:spPr>
      </p:sp>
      <p:sp>
        <p:nvSpPr>
          <p:cNvPr id="19968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362EFD7C-65FF-4086-8F74-EE3CA19D38B1}" type="slidenum">
              <a:rPr lang="en-US" altLang="zh-CN" smtClean="0"/>
              <a:pPr/>
              <a:t>57</a:t>
            </a:fld>
            <a:endParaRPr lang="en-US" altLang="zh-CN"/>
          </a:p>
        </p:txBody>
      </p:sp>
      <p:sp>
        <p:nvSpPr>
          <p:cNvPr id="200707" name="Rectangle 2"/>
          <p:cNvSpPr>
            <a:spLocks noGrp="1" noRot="1" noChangeAspect="1" noChangeArrowheads="1" noTextEdit="1"/>
          </p:cNvSpPr>
          <p:nvPr>
            <p:ph type="sldImg"/>
          </p:nvPr>
        </p:nvSpPr>
        <p:spPr>
          <a:xfrm>
            <a:off x="381000" y="685800"/>
            <a:ext cx="6096000" cy="3429000"/>
          </a:xfrm>
          <a:ln/>
        </p:spPr>
      </p:sp>
      <p:sp>
        <p:nvSpPr>
          <p:cNvPr id="20070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64F85E16-F201-4118-B763-5F181853A789}" type="slidenum">
              <a:rPr lang="en-US" altLang="zh-CN" smtClean="0"/>
              <a:pPr/>
              <a:t>58</a:t>
            </a:fld>
            <a:endParaRPr lang="en-US" altLang="zh-CN"/>
          </a:p>
        </p:txBody>
      </p:sp>
      <p:sp>
        <p:nvSpPr>
          <p:cNvPr id="201731" name="Rectangle 2"/>
          <p:cNvSpPr>
            <a:spLocks noGrp="1" noRot="1" noChangeAspect="1" noChangeArrowheads="1" noTextEdit="1"/>
          </p:cNvSpPr>
          <p:nvPr>
            <p:ph type="sldImg"/>
          </p:nvPr>
        </p:nvSpPr>
        <p:spPr>
          <a:xfrm>
            <a:off x="381000" y="685800"/>
            <a:ext cx="6096000" cy="3429000"/>
          </a:xfrm>
          <a:ln/>
        </p:spPr>
      </p:sp>
      <p:sp>
        <p:nvSpPr>
          <p:cNvPr id="20173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7AE69300-16AE-42B7-83D2-003AE2D3EF44}" type="slidenum">
              <a:rPr lang="en-US" altLang="zh-CN" smtClean="0"/>
              <a:pPr/>
              <a:t>59</a:t>
            </a:fld>
            <a:endParaRPr lang="en-US" altLang="zh-CN"/>
          </a:p>
        </p:txBody>
      </p:sp>
      <p:sp>
        <p:nvSpPr>
          <p:cNvPr id="202755" name="Rectangle 2"/>
          <p:cNvSpPr>
            <a:spLocks noGrp="1" noRot="1" noChangeAspect="1" noChangeArrowheads="1" noTextEdit="1"/>
          </p:cNvSpPr>
          <p:nvPr>
            <p:ph type="sldImg"/>
          </p:nvPr>
        </p:nvSpPr>
        <p:spPr>
          <a:xfrm>
            <a:off x="381000" y="685800"/>
            <a:ext cx="6096000" cy="3429000"/>
          </a:xfrm>
          <a:ln/>
        </p:spPr>
      </p:sp>
      <p:sp>
        <p:nvSpPr>
          <p:cNvPr id="20275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9516F1B8-A803-4A26-8DBB-D6A800ADAF76}" type="slidenum">
              <a:rPr lang="en-US" altLang="zh-CN" smtClean="0"/>
              <a:pPr/>
              <a:t>6</a:t>
            </a:fld>
            <a:endParaRPr lang="en-US" altLang="zh-CN"/>
          </a:p>
        </p:txBody>
      </p:sp>
      <p:sp>
        <p:nvSpPr>
          <p:cNvPr id="148483" name="Rectangle 2"/>
          <p:cNvSpPr>
            <a:spLocks noGrp="1" noRot="1" noChangeAspect="1" noChangeArrowheads="1" noTextEdit="1"/>
          </p:cNvSpPr>
          <p:nvPr>
            <p:ph type="sldImg"/>
          </p:nvPr>
        </p:nvSpPr>
        <p:spPr>
          <a:xfrm>
            <a:off x="381000" y="685800"/>
            <a:ext cx="6096000" cy="3429000"/>
          </a:xfrm>
          <a:ln/>
        </p:spPr>
      </p:sp>
      <p:sp>
        <p:nvSpPr>
          <p:cNvPr id="14848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6731706E-8227-418B-9B9C-5C78D70D9CC9}" type="slidenum">
              <a:rPr lang="en-US" altLang="zh-CN" smtClean="0"/>
              <a:pPr/>
              <a:t>60</a:t>
            </a:fld>
            <a:endParaRPr lang="en-US" altLang="zh-CN"/>
          </a:p>
        </p:txBody>
      </p:sp>
      <p:sp>
        <p:nvSpPr>
          <p:cNvPr id="203779" name="Rectangle 2"/>
          <p:cNvSpPr>
            <a:spLocks noGrp="1" noRot="1" noChangeAspect="1" noChangeArrowheads="1" noTextEdit="1"/>
          </p:cNvSpPr>
          <p:nvPr>
            <p:ph type="sldImg"/>
          </p:nvPr>
        </p:nvSpPr>
        <p:spPr>
          <a:xfrm>
            <a:off x="381000" y="685800"/>
            <a:ext cx="6096000" cy="3429000"/>
          </a:xfrm>
          <a:ln/>
        </p:spPr>
      </p:sp>
      <p:sp>
        <p:nvSpPr>
          <p:cNvPr id="20378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p>
            <a:fld id="{7B86C2E3-01F1-465D-9C7E-6B1E41832657}" type="slidenum">
              <a:rPr lang="en-US" altLang="zh-CN" smtClean="0"/>
              <a:pPr/>
              <a:t>61</a:t>
            </a:fld>
            <a:endParaRPr lang="en-US" altLang="zh-CN"/>
          </a:p>
        </p:txBody>
      </p:sp>
      <p:sp>
        <p:nvSpPr>
          <p:cNvPr id="204803" name="Rectangle 2"/>
          <p:cNvSpPr>
            <a:spLocks noGrp="1" noRot="1" noChangeAspect="1" noChangeArrowheads="1" noTextEdit="1"/>
          </p:cNvSpPr>
          <p:nvPr>
            <p:ph type="sldImg"/>
          </p:nvPr>
        </p:nvSpPr>
        <p:spPr>
          <a:xfrm>
            <a:off x="381000" y="685800"/>
            <a:ext cx="6096000" cy="3429000"/>
          </a:xfrm>
          <a:ln/>
        </p:spPr>
      </p:sp>
      <p:sp>
        <p:nvSpPr>
          <p:cNvPr id="20480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p:spPr>
        <p:txBody>
          <a:bodyPr/>
          <a:lstStyle/>
          <a:p>
            <a:fld id="{8A8AD152-F2B9-452A-82F3-526077B4C3C4}" type="slidenum">
              <a:rPr lang="en-US" altLang="zh-CN" smtClean="0"/>
              <a:pPr/>
              <a:t>62</a:t>
            </a:fld>
            <a:endParaRPr lang="en-US" altLang="zh-CN"/>
          </a:p>
        </p:txBody>
      </p:sp>
      <p:sp>
        <p:nvSpPr>
          <p:cNvPr id="205827" name="Rectangle 2"/>
          <p:cNvSpPr>
            <a:spLocks noGrp="1" noRot="1" noChangeAspect="1" noChangeArrowheads="1" noTextEdit="1"/>
          </p:cNvSpPr>
          <p:nvPr>
            <p:ph type="sldImg"/>
          </p:nvPr>
        </p:nvSpPr>
        <p:spPr>
          <a:xfrm>
            <a:off x="381000" y="685800"/>
            <a:ext cx="6096000" cy="3429000"/>
          </a:xfrm>
          <a:ln/>
        </p:spPr>
      </p:sp>
      <p:sp>
        <p:nvSpPr>
          <p:cNvPr id="20582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fld id="{B7601851-2E81-4B73-BC3D-81A24AEB9A0F}" type="slidenum">
              <a:rPr lang="en-US" altLang="zh-CN" smtClean="0"/>
              <a:pPr/>
              <a:t>63</a:t>
            </a:fld>
            <a:endParaRPr lang="en-US" altLang="zh-CN"/>
          </a:p>
        </p:txBody>
      </p:sp>
      <p:sp>
        <p:nvSpPr>
          <p:cNvPr id="206851" name="Rectangle 2"/>
          <p:cNvSpPr>
            <a:spLocks noGrp="1" noRot="1" noChangeAspect="1" noChangeArrowheads="1" noTextEdit="1"/>
          </p:cNvSpPr>
          <p:nvPr>
            <p:ph type="sldImg"/>
          </p:nvPr>
        </p:nvSpPr>
        <p:spPr>
          <a:xfrm>
            <a:off x="381000" y="685800"/>
            <a:ext cx="6096000" cy="3429000"/>
          </a:xfrm>
          <a:ln/>
        </p:spPr>
      </p:sp>
      <p:sp>
        <p:nvSpPr>
          <p:cNvPr id="20685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fld id="{F690719C-A158-4305-8D18-8AC9D91DEAFB}" type="slidenum">
              <a:rPr lang="en-US" altLang="zh-CN" smtClean="0"/>
              <a:pPr/>
              <a:t>64</a:t>
            </a:fld>
            <a:endParaRPr lang="en-US" altLang="zh-CN"/>
          </a:p>
        </p:txBody>
      </p:sp>
      <p:sp>
        <p:nvSpPr>
          <p:cNvPr id="207875" name="Rectangle 2"/>
          <p:cNvSpPr>
            <a:spLocks noGrp="1" noRot="1" noChangeAspect="1" noChangeArrowheads="1" noTextEdit="1"/>
          </p:cNvSpPr>
          <p:nvPr>
            <p:ph type="sldImg"/>
          </p:nvPr>
        </p:nvSpPr>
        <p:spPr>
          <a:xfrm>
            <a:off x="381000" y="685800"/>
            <a:ext cx="6096000" cy="3429000"/>
          </a:xfrm>
          <a:ln/>
        </p:spPr>
      </p:sp>
      <p:sp>
        <p:nvSpPr>
          <p:cNvPr id="20787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fld id="{48C8827F-54A9-4A9B-96C2-8BC53685D36C}" type="slidenum">
              <a:rPr lang="en-US" altLang="zh-CN" smtClean="0"/>
              <a:pPr/>
              <a:t>65</a:t>
            </a:fld>
            <a:endParaRPr lang="en-US" altLang="zh-CN"/>
          </a:p>
        </p:txBody>
      </p:sp>
      <p:sp>
        <p:nvSpPr>
          <p:cNvPr id="208899" name="Rectangle 2"/>
          <p:cNvSpPr>
            <a:spLocks noGrp="1" noRot="1" noChangeAspect="1" noChangeArrowheads="1" noTextEdit="1"/>
          </p:cNvSpPr>
          <p:nvPr>
            <p:ph type="sldImg"/>
          </p:nvPr>
        </p:nvSpPr>
        <p:spPr>
          <a:xfrm>
            <a:off x="381000" y="685800"/>
            <a:ext cx="6096000" cy="3429000"/>
          </a:xfrm>
          <a:ln/>
        </p:spPr>
      </p:sp>
      <p:sp>
        <p:nvSpPr>
          <p:cNvPr id="20890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F0EF021C-99B0-420D-BA3A-FD60D86EFBB1}" type="slidenum">
              <a:rPr lang="en-US" altLang="zh-CN" smtClean="0"/>
              <a:pPr/>
              <a:t>66</a:t>
            </a:fld>
            <a:endParaRPr lang="en-US" altLang="zh-CN"/>
          </a:p>
        </p:txBody>
      </p:sp>
      <p:sp>
        <p:nvSpPr>
          <p:cNvPr id="209923" name="Rectangle 2"/>
          <p:cNvSpPr>
            <a:spLocks noGrp="1" noRot="1" noChangeAspect="1" noChangeArrowheads="1" noTextEdit="1"/>
          </p:cNvSpPr>
          <p:nvPr>
            <p:ph type="sldImg"/>
          </p:nvPr>
        </p:nvSpPr>
        <p:spPr>
          <a:xfrm>
            <a:off x="381000" y="685800"/>
            <a:ext cx="6096000" cy="3429000"/>
          </a:xfrm>
          <a:ln/>
        </p:spPr>
      </p:sp>
      <p:sp>
        <p:nvSpPr>
          <p:cNvPr id="20992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p>
            <a:fld id="{64E8B77E-2C0F-4CE1-A0A1-7E09606B0C71}" type="slidenum">
              <a:rPr lang="en-US" altLang="zh-CN" smtClean="0"/>
              <a:pPr/>
              <a:t>68</a:t>
            </a:fld>
            <a:endParaRPr lang="en-US" altLang="zh-CN"/>
          </a:p>
        </p:txBody>
      </p:sp>
      <p:sp>
        <p:nvSpPr>
          <p:cNvPr id="210947" name="Rectangle 2"/>
          <p:cNvSpPr>
            <a:spLocks noGrp="1" noRot="1" noChangeAspect="1" noChangeArrowheads="1" noTextEdit="1"/>
          </p:cNvSpPr>
          <p:nvPr>
            <p:ph type="sldImg"/>
          </p:nvPr>
        </p:nvSpPr>
        <p:spPr>
          <a:xfrm>
            <a:off x="381000" y="685800"/>
            <a:ext cx="6096000" cy="3429000"/>
          </a:xfrm>
          <a:ln/>
        </p:spPr>
      </p:sp>
      <p:sp>
        <p:nvSpPr>
          <p:cNvPr id="21094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p:spPr>
        <p:txBody>
          <a:bodyPr/>
          <a:lstStyle/>
          <a:p>
            <a:fld id="{7428AD66-3AC9-42ED-B34C-8CE36F916B0D}" type="slidenum">
              <a:rPr lang="en-US" altLang="zh-CN" smtClean="0"/>
              <a:pPr/>
              <a:t>69</a:t>
            </a:fld>
            <a:endParaRPr lang="en-US" altLang="zh-CN"/>
          </a:p>
        </p:txBody>
      </p:sp>
      <p:sp>
        <p:nvSpPr>
          <p:cNvPr id="211971" name="Rectangle 2"/>
          <p:cNvSpPr>
            <a:spLocks noGrp="1" noRot="1" noChangeAspect="1" noChangeArrowheads="1" noTextEdit="1"/>
          </p:cNvSpPr>
          <p:nvPr>
            <p:ph type="sldImg"/>
          </p:nvPr>
        </p:nvSpPr>
        <p:spPr>
          <a:xfrm>
            <a:off x="381000" y="685800"/>
            <a:ext cx="6096000" cy="3429000"/>
          </a:xfrm>
          <a:ln/>
        </p:spPr>
      </p:sp>
      <p:sp>
        <p:nvSpPr>
          <p:cNvPr id="21197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p:spPr>
        <p:txBody>
          <a:bodyPr/>
          <a:lstStyle/>
          <a:p>
            <a:fld id="{DB9BCD87-3701-4035-95C8-219A45DB675E}" type="slidenum">
              <a:rPr lang="en-US" altLang="zh-CN" smtClean="0"/>
              <a:pPr/>
              <a:t>70</a:t>
            </a:fld>
            <a:endParaRPr lang="en-US" altLang="zh-CN"/>
          </a:p>
        </p:txBody>
      </p:sp>
      <p:sp>
        <p:nvSpPr>
          <p:cNvPr id="212995" name="Rectangle 2"/>
          <p:cNvSpPr>
            <a:spLocks noGrp="1" noRot="1" noChangeAspect="1" noChangeArrowheads="1" noTextEdit="1"/>
          </p:cNvSpPr>
          <p:nvPr>
            <p:ph type="sldImg"/>
          </p:nvPr>
        </p:nvSpPr>
        <p:spPr>
          <a:xfrm>
            <a:off x="381000" y="685800"/>
            <a:ext cx="6096000" cy="3429000"/>
          </a:xfrm>
          <a:ln/>
        </p:spPr>
      </p:sp>
      <p:sp>
        <p:nvSpPr>
          <p:cNvPr id="21299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FE9B0A45-17F7-4541-AAB2-63EB815EE984}" type="slidenum">
              <a:rPr lang="en-US" altLang="zh-CN" smtClean="0"/>
              <a:pPr/>
              <a:t>7</a:t>
            </a:fld>
            <a:endParaRPr lang="en-US" altLang="zh-CN"/>
          </a:p>
        </p:txBody>
      </p:sp>
      <p:sp>
        <p:nvSpPr>
          <p:cNvPr id="149507" name="Rectangle 2"/>
          <p:cNvSpPr>
            <a:spLocks noGrp="1" noRot="1" noChangeAspect="1" noChangeArrowheads="1" noTextEdit="1"/>
          </p:cNvSpPr>
          <p:nvPr>
            <p:ph type="sldImg"/>
          </p:nvPr>
        </p:nvSpPr>
        <p:spPr>
          <a:xfrm>
            <a:off x="381000" y="685800"/>
            <a:ext cx="6096000" cy="3429000"/>
          </a:xfrm>
          <a:ln/>
        </p:spPr>
      </p:sp>
      <p:sp>
        <p:nvSpPr>
          <p:cNvPr id="14950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57776952-8293-46F6-8668-7A6BB5622454}" type="slidenum">
              <a:rPr lang="en-US" altLang="zh-CN" smtClean="0"/>
              <a:pPr/>
              <a:t>71</a:t>
            </a:fld>
            <a:endParaRPr lang="en-US" altLang="zh-CN"/>
          </a:p>
        </p:txBody>
      </p:sp>
      <p:sp>
        <p:nvSpPr>
          <p:cNvPr id="214019" name="Rectangle 2"/>
          <p:cNvSpPr>
            <a:spLocks noGrp="1" noRot="1" noChangeAspect="1" noChangeArrowheads="1" noTextEdit="1"/>
          </p:cNvSpPr>
          <p:nvPr>
            <p:ph type="sldImg"/>
          </p:nvPr>
        </p:nvSpPr>
        <p:spPr>
          <a:xfrm>
            <a:off x="381000" y="685800"/>
            <a:ext cx="6096000" cy="3429000"/>
          </a:xfrm>
          <a:ln/>
        </p:spPr>
      </p:sp>
      <p:sp>
        <p:nvSpPr>
          <p:cNvPr id="21402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7056D4E5-3C48-4B4F-A21F-FCBCE10AE33D}" type="slidenum">
              <a:rPr lang="en-US" altLang="zh-CN" smtClean="0"/>
              <a:pPr/>
              <a:t>72</a:t>
            </a:fld>
            <a:endParaRPr lang="en-US" altLang="zh-CN"/>
          </a:p>
        </p:txBody>
      </p:sp>
      <p:sp>
        <p:nvSpPr>
          <p:cNvPr id="215043" name="Rectangle 2"/>
          <p:cNvSpPr>
            <a:spLocks noGrp="1" noRot="1" noChangeAspect="1" noChangeArrowheads="1" noTextEdit="1"/>
          </p:cNvSpPr>
          <p:nvPr>
            <p:ph type="sldImg"/>
          </p:nvPr>
        </p:nvSpPr>
        <p:spPr>
          <a:xfrm>
            <a:off x="381000" y="685800"/>
            <a:ext cx="6096000" cy="3429000"/>
          </a:xfrm>
          <a:ln/>
        </p:spPr>
      </p:sp>
      <p:sp>
        <p:nvSpPr>
          <p:cNvPr id="21504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95601CCA-D15F-4F11-AF9B-DA8B8F711730}" type="slidenum">
              <a:rPr lang="en-US" altLang="zh-CN" smtClean="0"/>
              <a:pPr/>
              <a:t>73</a:t>
            </a:fld>
            <a:endParaRPr lang="en-US" altLang="zh-CN"/>
          </a:p>
        </p:txBody>
      </p:sp>
      <p:sp>
        <p:nvSpPr>
          <p:cNvPr id="216067" name="Rectangle 2"/>
          <p:cNvSpPr>
            <a:spLocks noGrp="1" noRot="1" noChangeAspect="1" noChangeArrowheads="1" noTextEdit="1"/>
          </p:cNvSpPr>
          <p:nvPr>
            <p:ph type="sldImg"/>
          </p:nvPr>
        </p:nvSpPr>
        <p:spPr>
          <a:xfrm>
            <a:off x="381000" y="685800"/>
            <a:ext cx="6096000" cy="3429000"/>
          </a:xfrm>
          <a:ln/>
        </p:spPr>
      </p:sp>
      <p:sp>
        <p:nvSpPr>
          <p:cNvPr id="21606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p>
            <a:fld id="{41177F9A-F4BC-4F06-8CBC-75F615B3F4DA}" type="slidenum">
              <a:rPr lang="en-US" altLang="zh-CN" smtClean="0"/>
              <a:pPr/>
              <a:t>76</a:t>
            </a:fld>
            <a:endParaRPr lang="en-US" altLang="zh-CN"/>
          </a:p>
        </p:txBody>
      </p:sp>
      <p:sp>
        <p:nvSpPr>
          <p:cNvPr id="217091" name="Rectangle 2"/>
          <p:cNvSpPr>
            <a:spLocks noGrp="1" noRot="1" noChangeAspect="1" noChangeArrowheads="1" noTextEdit="1"/>
          </p:cNvSpPr>
          <p:nvPr>
            <p:ph type="sldImg"/>
          </p:nvPr>
        </p:nvSpPr>
        <p:spPr>
          <a:xfrm>
            <a:off x="381000" y="685800"/>
            <a:ext cx="6096000" cy="3429000"/>
          </a:xfrm>
          <a:ln/>
        </p:spPr>
      </p:sp>
      <p:sp>
        <p:nvSpPr>
          <p:cNvPr id="21709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C28591CB-DAE7-4359-BCCD-FA975A5530A0}" type="slidenum">
              <a:rPr lang="en-US" altLang="zh-CN" smtClean="0"/>
              <a:pPr/>
              <a:t>77</a:t>
            </a:fld>
            <a:endParaRPr lang="en-US" altLang="zh-CN"/>
          </a:p>
        </p:txBody>
      </p:sp>
      <p:sp>
        <p:nvSpPr>
          <p:cNvPr id="218115" name="Rectangle 2"/>
          <p:cNvSpPr>
            <a:spLocks noGrp="1" noRot="1" noChangeAspect="1" noChangeArrowheads="1" noTextEdit="1"/>
          </p:cNvSpPr>
          <p:nvPr>
            <p:ph type="sldImg"/>
          </p:nvPr>
        </p:nvSpPr>
        <p:spPr>
          <a:xfrm>
            <a:off x="381000" y="685800"/>
            <a:ext cx="6096000" cy="3429000"/>
          </a:xfrm>
          <a:ln/>
        </p:spPr>
      </p:sp>
      <p:sp>
        <p:nvSpPr>
          <p:cNvPr id="21811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2323384F-75F8-4EB1-AC99-07A9F17DEB8B}" type="slidenum">
              <a:rPr lang="en-US" altLang="zh-CN" smtClean="0"/>
              <a:pPr/>
              <a:t>79</a:t>
            </a:fld>
            <a:endParaRPr lang="en-US" altLang="zh-CN"/>
          </a:p>
        </p:txBody>
      </p:sp>
      <p:sp>
        <p:nvSpPr>
          <p:cNvPr id="219139" name="Rectangle 2"/>
          <p:cNvSpPr>
            <a:spLocks noGrp="1" noRot="1" noChangeAspect="1" noChangeArrowheads="1" noTextEdit="1"/>
          </p:cNvSpPr>
          <p:nvPr>
            <p:ph type="sldImg"/>
          </p:nvPr>
        </p:nvSpPr>
        <p:spPr>
          <a:xfrm>
            <a:off x="381000" y="685800"/>
            <a:ext cx="6096000" cy="3429000"/>
          </a:xfrm>
          <a:ln/>
        </p:spPr>
      </p:sp>
      <p:sp>
        <p:nvSpPr>
          <p:cNvPr id="21914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A79563C9-8B50-49F1-9D28-7F28B1680073}" type="slidenum">
              <a:rPr lang="en-US" altLang="zh-CN" smtClean="0"/>
              <a:pPr/>
              <a:t>80</a:t>
            </a:fld>
            <a:endParaRPr lang="en-US" altLang="zh-CN"/>
          </a:p>
        </p:txBody>
      </p:sp>
      <p:sp>
        <p:nvSpPr>
          <p:cNvPr id="220163" name="Rectangle 2"/>
          <p:cNvSpPr>
            <a:spLocks noGrp="1" noRot="1" noChangeAspect="1" noChangeArrowheads="1" noTextEdit="1"/>
          </p:cNvSpPr>
          <p:nvPr>
            <p:ph type="sldImg"/>
          </p:nvPr>
        </p:nvSpPr>
        <p:spPr>
          <a:xfrm>
            <a:off x="381000" y="685800"/>
            <a:ext cx="6096000" cy="3429000"/>
          </a:xfrm>
          <a:ln/>
        </p:spPr>
      </p:sp>
      <p:sp>
        <p:nvSpPr>
          <p:cNvPr id="22016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p>
            <a:fld id="{34055D78-01FD-43F0-AE60-7C56ADA53D48}" type="slidenum">
              <a:rPr lang="en-US" altLang="zh-CN" smtClean="0"/>
              <a:pPr/>
              <a:t>81</a:t>
            </a:fld>
            <a:endParaRPr lang="en-US" altLang="zh-CN"/>
          </a:p>
        </p:txBody>
      </p:sp>
      <p:sp>
        <p:nvSpPr>
          <p:cNvPr id="221187" name="Rectangle 2"/>
          <p:cNvSpPr>
            <a:spLocks noGrp="1" noRot="1" noChangeAspect="1" noChangeArrowheads="1" noTextEdit="1"/>
          </p:cNvSpPr>
          <p:nvPr>
            <p:ph type="sldImg"/>
          </p:nvPr>
        </p:nvSpPr>
        <p:spPr>
          <a:xfrm>
            <a:off x="381000" y="685800"/>
            <a:ext cx="6096000" cy="3429000"/>
          </a:xfrm>
          <a:ln/>
        </p:spPr>
      </p:sp>
      <p:sp>
        <p:nvSpPr>
          <p:cNvPr id="22118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70EC3AB0-F3DD-4003-8BF3-546149B18CE3}" type="slidenum">
              <a:rPr lang="en-US" altLang="zh-CN" smtClean="0"/>
              <a:pPr/>
              <a:t>82</a:t>
            </a:fld>
            <a:endParaRPr lang="en-US" altLang="zh-CN"/>
          </a:p>
        </p:txBody>
      </p:sp>
      <p:sp>
        <p:nvSpPr>
          <p:cNvPr id="222211" name="Rectangle 2"/>
          <p:cNvSpPr>
            <a:spLocks noGrp="1" noRot="1" noChangeAspect="1" noChangeArrowheads="1" noTextEdit="1"/>
          </p:cNvSpPr>
          <p:nvPr>
            <p:ph type="sldImg"/>
          </p:nvPr>
        </p:nvSpPr>
        <p:spPr>
          <a:xfrm>
            <a:off x="381000" y="685800"/>
            <a:ext cx="6096000" cy="3429000"/>
          </a:xfrm>
          <a:ln/>
        </p:spPr>
      </p:sp>
      <p:sp>
        <p:nvSpPr>
          <p:cNvPr id="22221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8A99B3F3-9353-4409-A0BD-367D8B832F3D}" type="slidenum">
              <a:rPr lang="en-US" altLang="zh-CN" smtClean="0"/>
              <a:pPr/>
              <a:t>83</a:t>
            </a:fld>
            <a:endParaRPr lang="en-US" altLang="zh-CN"/>
          </a:p>
        </p:txBody>
      </p:sp>
      <p:sp>
        <p:nvSpPr>
          <p:cNvPr id="223235" name="Rectangle 2"/>
          <p:cNvSpPr>
            <a:spLocks noGrp="1" noRot="1" noChangeAspect="1" noChangeArrowheads="1" noTextEdit="1"/>
          </p:cNvSpPr>
          <p:nvPr>
            <p:ph type="sldImg"/>
          </p:nvPr>
        </p:nvSpPr>
        <p:spPr>
          <a:xfrm>
            <a:off x="381000" y="685800"/>
            <a:ext cx="6096000" cy="3429000"/>
          </a:xfrm>
          <a:ln/>
        </p:spPr>
      </p:sp>
      <p:sp>
        <p:nvSpPr>
          <p:cNvPr id="22323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FB6E4D68-606C-4B33-BB40-4456D16CF720}" type="slidenum">
              <a:rPr lang="en-US" altLang="zh-CN" smtClean="0"/>
              <a:pPr/>
              <a:t>8</a:t>
            </a:fld>
            <a:endParaRPr lang="en-US" altLang="zh-CN"/>
          </a:p>
        </p:txBody>
      </p:sp>
      <p:sp>
        <p:nvSpPr>
          <p:cNvPr id="150531" name="Rectangle 2"/>
          <p:cNvSpPr>
            <a:spLocks noGrp="1" noRot="1" noChangeAspect="1" noChangeArrowheads="1" noTextEdit="1"/>
          </p:cNvSpPr>
          <p:nvPr>
            <p:ph type="sldImg"/>
          </p:nvPr>
        </p:nvSpPr>
        <p:spPr>
          <a:xfrm>
            <a:off x="381000" y="685800"/>
            <a:ext cx="6096000" cy="3429000"/>
          </a:xfrm>
          <a:ln/>
        </p:spPr>
      </p:sp>
      <p:sp>
        <p:nvSpPr>
          <p:cNvPr id="15053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E9796969-1168-4927-92A5-7131CEBF3549}" type="slidenum">
              <a:rPr lang="en-US" altLang="zh-CN" smtClean="0"/>
              <a:pPr/>
              <a:t>84</a:t>
            </a:fld>
            <a:endParaRPr lang="en-US" altLang="zh-CN"/>
          </a:p>
        </p:txBody>
      </p:sp>
      <p:sp>
        <p:nvSpPr>
          <p:cNvPr id="224259" name="Rectangle 2"/>
          <p:cNvSpPr>
            <a:spLocks noGrp="1" noRot="1" noChangeAspect="1" noChangeArrowheads="1" noTextEdit="1"/>
          </p:cNvSpPr>
          <p:nvPr>
            <p:ph type="sldImg"/>
          </p:nvPr>
        </p:nvSpPr>
        <p:spPr>
          <a:xfrm>
            <a:off x="381000" y="685800"/>
            <a:ext cx="6096000" cy="3429000"/>
          </a:xfrm>
          <a:ln/>
        </p:spPr>
      </p:sp>
      <p:sp>
        <p:nvSpPr>
          <p:cNvPr id="22426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p>
            <a:fld id="{B98D3890-2DB3-4AE4-84D1-897C3ED6C4FE}" type="slidenum">
              <a:rPr lang="en-US" altLang="zh-CN" smtClean="0"/>
              <a:pPr/>
              <a:t>85</a:t>
            </a:fld>
            <a:endParaRPr lang="en-US" altLang="zh-CN"/>
          </a:p>
        </p:txBody>
      </p:sp>
      <p:sp>
        <p:nvSpPr>
          <p:cNvPr id="225283" name="Rectangle 2"/>
          <p:cNvSpPr>
            <a:spLocks noGrp="1" noRot="1" noChangeAspect="1" noChangeArrowheads="1" noTextEdit="1"/>
          </p:cNvSpPr>
          <p:nvPr>
            <p:ph type="sldImg"/>
          </p:nvPr>
        </p:nvSpPr>
        <p:spPr>
          <a:xfrm>
            <a:off x="381000" y="685800"/>
            <a:ext cx="6096000" cy="3429000"/>
          </a:xfrm>
          <a:ln/>
        </p:spPr>
      </p:sp>
      <p:sp>
        <p:nvSpPr>
          <p:cNvPr id="22528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8F01A7A3-124E-4F37-95EB-0DFC6B60E4E2}" type="slidenum">
              <a:rPr lang="en-US" altLang="zh-CN" smtClean="0"/>
              <a:pPr/>
              <a:t>86</a:t>
            </a:fld>
            <a:endParaRPr lang="en-US" altLang="zh-CN"/>
          </a:p>
        </p:txBody>
      </p:sp>
      <p:sp>
        <p:nvSpPr>
          <p:cNvPr id="226307" name="Rectangle 2"/>
          <p:cNvSpPr>
            <a:spLocks noGrp="1" noRot="1" noChangeAspect="1" noChangeArrowheads="1" noTextEdit="1"/>
          </p:cNvSpPr>
          <p:nvPr>
            <p:ph type="sldImg"/>
          </p:nvPr>
        </p:nvSpPr>
        <p:spPr>
          <a:xfrm>
            <a:off x="381000" y="685800"/>
            <a:ext cx="6096000" cy="3429000"/>
          </a:xfrm>
          <a:ln/>
        </p:spPr>
      </p:sp>
      <p:sp>
        <p:nvSpPr>
          <p:cNvPr id="22630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5A4B5A20-6599-46A4-850F-5D9392915861}" type="slidenum">
              <a:rPr lang="en-US" altLang="zh-CN" smtClean="0"/>
              <a:pPr/>
              <a:t>87</a:t>
            </a:fld>
            <a:endParaRPr lang="en-US" altLang="zh-CN"/>
          </a:p>
        </p:txBody>
      </p:sp>
      <p:sp>
        <p:nvSpPr>
          <p:cNvPr id="227331" name="Rectangle 2"/>
          <p:cNvSpPr>
            <a:spLocks noGrp="1" noRot="1" noChangeAspect="1" noChangeArrowheads="1" noTextEdit="1"/>
          </p:cNvSpPr>
          <p:nvPr>
            <p:ph type="sldImg"/>
          </p:nvPr>
        </p:nvSpPr>
        <p:spPr>
          <a:xfrm>
            <a:off x="381000" y="685800"/>
            <a:ext cx="6096000" cy="3429000"/>
          </a:xfrm>
          <a:ln/>
        </p:spPr>
      </p:sp>
      <p:sp>
        <p:nvSpPr>
          <p:cNvPr id="22733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p>
            <a:fld id="{A200C458-C685-4E25-BFBC-A9655D3AC3B3}" type="slidenum">
              <a:rPr lang="en-US" altLang="zh-CN" smtClean="0"/>
              <a:pPr/>
              <a:t>88</a:t>
            </a:fld>
            <a:endParaRPr lang="en-US" altLang="zh-CN"/>
          </a:p>
        </p:txBody>
      </p:sp>
      <p:sp>
        <p:nvSpPr>
          <p:cNvPr id="228355" name="Rectangle 2"/>
          <p:cNvSpPr>
            <a:spLocks noGrp="1" noRot="1" noChangeAspect="1" noChangeArrowheads="1" noTextEdit="1"/>
          </p:cNvSpPr>
          <p:nvPr>
            <p:ph type="sldImg"/>
          </p:nvPr>
        </p:nvSpPr>
        <p:spPr>
          <a:xfrm>
            <a:off x="381000" y="685800"/>
            <a:ext cx="6096000" cy="3429000"/>
          </a:xfrm>
          <a:ln/>
        </p:spPr>
      </p:sp>
      <p:sp>
        <p:nvSpPr>
          <p:cNvPr id="22835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A3EE9E1E-84A5-488C-8A97-E5465763E3A5}" type="slidenum">
              <a:rPr lang="en-US" altLang="zh-CN" smtClean="0"/>
              <a:pPr/>
              <a:t>89</a:t>
            </a:fld>
            <a:endParaRPr lang="en-US" altLang="zh-CN"/>
          </a:p>
        </p:txBody>
      </p:sp>
      <p:sp>
        <p:nvSpPr>
          <p:cNvPr id="229379" name="Rectangle 2"/>
          <p:cNvSpPr>
            <a:spLocks noGrp="1" noRot="1" noChangeAspect="1" noChangeArrowheads="1" noTextEdit="1"/>
          </p:cNvSpPr>
          <p:nvPr>
            <p:ph type="sldImg"/>
          </p:nvPr>
        </p:nvSpPr>
        <p:spPr>
          <a:xfrm>
            <a:off x="381000" y="685800"/>
            <a:ext cx="6096000" cy="3429000"/>
          </a:xfrm>
          <a:ln/>
        </p:spPr>
      </p:sp>
      <p:sp>
        <p:nvSpPr>
          <p:cNvPr id="22938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p>
            <a:fld id="{BC25CB0B-CA60-4167-87C7-A7FE2BFF6BF3}" type="slidenum">
              <a:rPr lang="en-US" altLang="zh-CN" smtClean="0"/>
              <a:pPr/>
              <a:t>91</a:t>
            </a:fld>
            <a:endParaRPr lang="en-US" altLang="zh-CN"/>
          </a:p>
        </p:txBody>
      </p:sp>
      <p:sp>
        <p:nvSpPr>
          <p:cNvPr id="230403" name="Rectangle 2"/>
          <p:cNvSpPr>
            <a:spLocks noGrp="1" noRot="1" noChangeAspect="1" noChangeArrowheads="1" noTextEdit="1"/>
          </p:cNvSpPr>
          <p:nvPr>
            <p:ph type="sldImg"/>
          </p:nvPr>
        </p:nvSpPr>
        <p:spPr>
          <a:xfrm>
            <a:off x="381000" y="685800"/>
            <a:ext cx="6096000" cy="3429000"/>
          </a:xfrm>
          <a:ln/>
        </p:spPr>
      </p:sp>
      <p:sp>
        <p:nvSpPr>
          <p:cNvPr id="23040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p>
            <a:fld id="{F68FAEFA-CFFB-4D45-A53C-40C7F5363254}" type="slidenum">
              <a:rPr lang="en-US" altLang="zh-CN" smtClean="0"/>
              <a:pPr/>
              <a:t>92</a:t>
            </a:fld>
            <a:endParaRPr lang="en-US" altLang="zh-CN"/>
          </a:p>
        </p:txBody>
      </p:sp>
      <p:sp>
        <p:nvSpPr>
          <p:cNvPr id="231427" name="Rectangle 2"/>
          <p:cNvSpPr>
            <a:spLocks noGrp="1" noRot="1" noChangeAspect="1" noChangeArrowheads="1" noTextEdit="1"/>
          </p:cNvSpPr>
          <p:nvPr>
            <p:ph type="sldImg"/>
          </p:nvPr>
        </p:nvSpPr>
        <p:spPr>
          <a:xfrm>
            <a:off x="381000" y="685800"/>
            <a:ext cx="6096000" cy="3429000"/>
          </a:xfrm>
          <a:ln/>
        </p:spPr>
      </p:sp>
      <p:sp>
        <p:nvSpPr>
          <p:cNvPr id="23142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p>
            <a:fld id="{13440711-AC2D-455A-B68B-AD6F69F0E958}" type="slidenum">
              <a:rPr lang="en-US" altLang="zh-CN" smtClean="0"/>
              <a:pPr/>
              <a:t>93</a:t>
            </a:fld>
            <a:endParaRPr lang="en-US" altLang="zh-CN"/>
          </a:p>
        </p:txBody>
      </p:sp>
      <p:sp>
        <p:nvSpPr>
          <p:cNvPr id="232451" name="Rectangle 2"/>
          <p:cNvSpPr>
            <a:spLocks noGrp="1" noRot="1" noChangeAspect="1" noChangeArrowheads="1" noTextEdit="1"/>
          </p:cNvSpPr>
          <p:nvPr>
            <p:ph type="sldImg"/>
          </p:nvPr>
        </p:nvSpPr>
        <p:spPr>
          <a:xfrm>
            <a:off x="381000" y="685800"/>
            <a:ext cx="6096000" cy="3429000"/>
          </a:xfrm>
          <a:ln/>
        </p:spPr>
      </p:sp>
      <p:sp>
        <p:nvSpPr>
          <p:cNvPr id="23245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p:spPr>
        <p:txBody>
          <a:bodyPr/>
          <a:lstStyle/>
          <a:p>
            <a:fld id="{26A9D584-4289-446E-9446-DAAD85703298}" type="slidenum">
              <a:rPr lang="en-US" altLang="zh-CN" smtClean="0"/>
              <a:pPr/>
              <a:t>94</a:t>
            </a:fld>
            <a:endParaRPr lang="en-US" altLang="zh-CN"/>
          </a:p>
        </p:txBody>
      </p:sp>
      <p:sp>
        <p:nvSpPr>
          <p:cNvPr id="233475" name="Rectangle 2"/>
          <p:cNvSpPr>
            <a:spLocks noGrp="1" noRot="1" noChangeAspect="1" noChangeArrowheads="1" noTextEdit="1"/>
          </p:cNvSpPr>
          <p:nvPr>
            <p:ph type="sldImg"/>
          </p:nvPr>
        </p:nvSpPr>
        <p:spPr>
          <a:xfrm>
            <a:off x="381000" y="685800"/>
            <a:ext cx="6096000" cy="3429000"/>
          </a:xfrm>
          <a:ln/>
        </p:spPr>
      </p:sp>
      <p:sp>
        <p:nvSpPr>
          <p:cNvPr id="23347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DA14038F-9FAB-49A3-B780-A77FA714A7A7}" type="slidenum">
              <a:rPr lang="en-US" altLang="zh-CN" smtClean="0"/>
              <a:pPr/>
              <a:t>9</a:t>
            </a:fld>
            <a:endParaRPr lang="en-US" altLang="zh-CN"/>
          </a:p>
        </p:txBody>
      </p:sp>
      <p:sp>
        <p:nvSpPr>
          <p:cNvPr id="151555" name="Rectangle 2"/>
          <p:cNvSpPr>
            <a:spLocks noGrp="1" noRot="1" noChangeAspect="1" noChangeArrowheads="1" noTextEdit="1"/>
          </p:cNvSpPr>
          <p:nvPr>
            <p:ph type="sldImg"/>
          </p:nvPr>
        </p:nvSpPr>
        <p:spPr>
          <a:xfrm>
            <a:off x="381000" y="685800"/>
            <a:ext cx="6096000" cy="3429000"/>
          </a:xfrm>
          <a:ln/>
        </p:spPr>
      </p:sp>
      <p:sp>
        <p:nvSpPr>
          <p:cNvPr id="15155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p:spPr>
        <p:txBody>
          <a:bodyPr/>
          <a:lstStyle/>
          <a:p>
            <a:fld id="{2E643640-9BA6-41DD-A568-43D776A30D31}" type="slidenum">
              <a:rPr lang="en-US" altLang="zh-CN" smtClean="0"/>
              <a:pPr/>
              <a:t>95</a:t>
            </a:fld>
            <a:endParaRPr lang="en-US" altLang="zh-CN"/>
          </a:p>
        </p:txBody>
      </p:sp>
      <p:sp>
        <p:nvSpPr>
          <p:cNvPr id="234499" name="Rectangle 2"/>
          <p:cNvSpPr>
            <a:spLocks noGrp="1" noRot="1" noChangeAspect="1" noChangeArrowheads="1" noTextEdit="1"/>
          </p:cNvSpPr>
          <p:nvPr>
            <p:ph type="sldImg"/>
          </p:nvPr>
        </p:nvSpPr>
        <p:spPr>
          <a:xfrm>
            <a:off x="381000" y="685800"/>
            <a:ext cx="6096000" cy="3429000"/>
          </a:xfrm>
          <a:ln/>
        </p:spPr>
      </p:sp>
      <p:sp>
        <p:nvSpPr>
          <p:cNvPr id="23450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p>
            <a:fld id="{75804F2D-E162-41E8-8E57-3E081B5A10C7}" type="slidenum">
              <a:rPr lang="en-US" altLang="zh-CN" smtClean="0"/>
              <a:pPr/>
              <a:t>96</a:t>
            </a:fld>
            <a:endParaRPr lang="en-US" altLang="zh-CN"/>
          </a:p>
        </p:txBody>
      </p:sp>
      <p:sp>
        <p:nvSpPr>
          <p:cNvPr id="235523" name="Rectangle 2"/>
          <p:cNvSpPr>
            <a:spLocks noGrp="1" noRot="1" noChangeAspect="1" noChangeArrowheads="1" noTextEdit="1"/>
          </p:cNvSpPr>
          <p:nvPr>
            <p:ph type="sldImg"/>
          </p:nvPr>
        </p:nvSpPr>
        <p:spPr>
          <a:xfrm>
            <a:off x="381000" y="685800"/>
            <a:ext cx="6096000" cy="3429000"/>
          </a:xfrm>
          <a:ln/>
        </p:spPr>
      </p:sp>
      <p:sp>
        <p:nvSpPr>
          <p:cNvPr id="23552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p>
            <a:fld id="{F5579FD5-61CC-4539-8419-F03EA0251F2A}" type="slidenum">
              <a:rPr lang="en-US" altLang="zh-CN" smtClean="0"/>
              <a:pPr/>
              <a:t>98</a:t>
            </a:fld>
            <a:endParaRPr lang="en-US" altLang="zh-CN"/>
          </a:p>
        </p:txBody>
      </p:sp>
      <p:sp>
        <p:nvSpPr>
          <p:cNvPr id="236547" name="Rectangle 2"/>
          <p:cNvSpPr>
            <a:spLocks noGrp="1" noRot="1" noChangeAspect="1" noChangeArrowheads="1" noTextEdit="1"/>
          </p:cNvSpPr>
          <p:nvPr>
            <p:ph type="sldImg"/>
          </p:nvPr>
        </p:nvSpPr>
        <p:spPr>
          <a:xfrm>
            <a:off x="381000" y="685800"/>
            <a:ext cx="6096000" cy="3429000"/>
          </a:xfrm>
          <a:ln/>
        </p:spPr>
      </p:sp>
      <p:sp>
        <p:nvSpPr>
          <p:cNvPr id="23654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p>
            <a:fld id="{55EEEE65-5A01-46ED-9F15-818C55F4158B}" type="slidenum">
              <a:rPr lang="en-US" altLang="zh-CN" smtClean="0"/>
              <a:pPr/>
              <a:t>99</a:t>
            </a:fld>
            <a:endParaRPr lang="en-US" altLang="zh-CN"/>
          </a:p>
        </p:txBody>
      </p:sp>
      <p:sp>
        <p:nvSpPr>
          <p:cNvPr id="237571" name="Rectangle 2"/>
          <p:cNvSpPr>
            <a:spLocks noGrp="1" noRot="1" noChangeAspect="1" noChangeArrowheads="1" noTextEdit="1"/>
          </p:cNvSpPr>
          <p:nvPr>
            <p:ph type="sldImg"/>
          </p:nvPr>
        </p:nvSpPr>
        <p:spPr>
          <a:xfrm>
            <a:off x="381000" y="685800"/>
            <a:ext cx="6096000" cy="3429000"/>
          </a:xfrm>
          <a:ln/>
        </p:spPr>
      </p:sp>
      <p:sp>
        <p:nvSpPr>
          <p:cNvPr id="23757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p>
            <a:fld id="{33099731-7C48-4E41-80A2-3A031F800649}" type="slidenum">
              <a:rPr lang="en-US" altLang="zh-CN" smtClean="0"/>
              <a:pPr/>
              <a:t>100</a:t>
            </a:fld>
            <a:endParaRPr lang="en-US" altLang="zh-CN"/>
          </a:p>
        </p:txBody>
      </p:sp>
      <p:sp>
        <p:nvSpPr>
          <p:cNvPr id="238595" name="Rectangle 2"/>
          <p:cNvSpPr>
            <a:spLocks noGrp="1" noRot="1" noChangeAspect="1" noChangeArrowheads="1" noTextEdit="1"/>
          </p:cNvSpPr>
          <p:nvPr>
            <p:ph type="sldImg"/>
          </p:nvPr>
        </p:nvSpPr>
        <p:spPr>
          <a:xfrm>
            <a:off x="381000" y="685800"/>
            <a:ext cx="6096000" cy="3429000"/>
          </a:xfrm>
          <a:ln/>
        </p:spPr>
      </p:sp>
      <p:sp>
        <p:nvSpPr>
          <p:cNvPr id="23859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p:spPr>
        <p:txBody>
          <a:bodyPr/>
          <a:lstStyle/>
          <a:p>
            <a:fld id="{7A56BCB8-6EFA-4F74-9333-063F21CFB595}" type="slidenum">
              <a:rPr lang="en-US" altLang="zh-CN" smtClean="0"/>
              <a:pPr/>
              <a:t>101</a:t>
            </a:fld>
            <a:endParaRPr lang="en-US" altLang="zh-CN"/>
          </a:p>
        </p:txBody>
      </p:sp>
      <p:sp>
        <p:nvSpPr>
          <p:cNvPr id="239619" name="Rectangle 2"/>
          <p:cNvSpPr>
            <a:spLocks noGrp="1" noRot="1" noChangeAspect="1" noChangeArrowheads="1" noTextEdit="1"/>
          </p:cNvSpPr>
          <p:nvPr>
            <p:ph type="sldImg"/>
          </p:nvPr>
        </p:nvSpPr>
        <p:spPr>
          <a:xfrm>
            <a:off x="381000" y="685800"/>
            <a:ext cx="6096000" cy="3429000"/>
          </a:xfrm>
          <a:ln/>
        </p:spPr>
      </p:sp>
      <p:sp>
        <p:nvSpPr>
          <p:cNvPr id="239620"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p:spPr>
        <p:txBody>
          <a:bodyPr/>
          <a:lstStyle/>
          <a:p>
            <a:fld id="{82BF95CD-D527-4DDC-BA23-1D9F845B4276}" type="slidenum">
              <a:rPr lang="en-US" altLang="zh-CN" smtClean="0"/>
              <a:pPr/>
              <a:t>102</a:t>
            </a:fld>
            <a:endParaRPr lang="en-US" altLang="zh-CN"/>
          </a:p>
        </p:txBody>
      </p:sp>
      <p:sp>
        <p:nvSpPr>
          <p:cNvPr id="240643" name="Rectangle 2"/>
          <p:cNvSpPr>
            <a:spLocks noGrp="1" noRot="1" noChangeAspect="1" noChangeArrowheads="1" noTextEdit="1"/>
          </p:cNvSpPr>
          <p:nvPr>
            <p:ph type="sldImg"/>
          </p:nvPr>
        </p:nvSpPr>
        <p:spPr>
          <a:xfrm>
            <a:off x="381000" y="685800"/>
            <a:ext cx="6096000" cy="3429000"/>
          </a:xfrm>
          <a:ln/>
        </p:spPr>
      </p:sp>
      <p:sp>
        <p:nvSpPr>
          <p:cNvPr id="240644"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p:spPr>
        <p:txBody>
          <a:bodyPr/>
          <a:lstStyle/>
          <a:p>
            <a:fld id="{AEAD26E4-6181-4219-9E30-F62236835729}" type="slidenum">
              <a:rPr lang="en-US" altLang="zh-CN" smtClean="0"/>
              <a:pPr/>
              <a:t>104</a:t>
            </a:fld>
            <a:endParaRPr lang="en-US" altLang="zh-CN"/>
          </a:p>
        </p:txBody>
      </p:sp>
      <p:sp>
        <p:nvSpPr>
          <p:cNvPr id="241667" name="Rectangle 2"/>
          <p:cNvSpPr>
            <a:spLocks noGrp="1" noRot="1" noChangeAspect="1" noChangeArrowheads="1" noTextEdit="1"/>
          </p:cNvSpPr>
          <p:nvPr>
            <p:ph type="sldImg"/>
          </p:nvPr>
        </p:nvSpPr>
        <p:spPr>
          <a:xfrm>
            <a:off x="381000" y="685800"/>
            <a:ext cx="6096000" cy="3429000"/>
          </a:xfrm>
          <a:ln/>
        </p:spPr>
      </p:sp>
      <p:sp>
        <p:nvSpPr>
          <p:cNvPr id="241668"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p:spPr>
        <p:txBody>
          <a:bodyPr/>
          <a:lstStyle/>
          <a:p>
            <a:fld id="{E2273CE9-8BA1-48B7-A134-1158729D511C}" type="slidenum">
              <a:rPr lang="en-US" altLang="zh-CN" smtClean="0"/>
              <a:pPr/>
              <a:t>106</a:t>
            </a:fld>
            <a:endParaRPr lang="en-US" altLang="zh-CN"/>
          </a:p>
        </p:txBody>
      </p:sp>
      <p:sp>
        <p:nvSpPr>
          <p:cNvPr id="242691" name="Rectangle 2"/>
          <p:cNvSpPr>
            <a:spLocks noGrp="1" noRot="1" noChangeAspect="1" noChangeArrowheads="1" noTextEdit="1"/>
          </p:cNvSpPr>
          <p:nvPr>
            <p:ph type="sldImg"/>
          </p:nvPr>
        </p:nvSpPr>
        <p:spPr>
          <a:xfrm>
            <a:off x="381000" y="685800"/>
            <a:ext cx="6096000" cy="3429000"/>
          </a:xfrm>
          <a:ln/>
        </p:spPr>
      </p:sp>
      <p:sp>
        <p:nvSpPr>
          <p:cNvPr id="242692"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p:spPr>
        <p:txBody>
          <a:bodyPr/>
          <a:lstStyle/>
          <a:p>
            <a:fld id="{C5D7C062-BC0C-4C9C-B9CC-32BA700A1B41}" type="slidenum">
              <a:rPr lang="en-US" altLang="zh-CN" smtClean="0"/>
              <a:pPr/>
              <a:t>107</a:t>
            </a:fld>
            <a:endParaRPr lang="en-US" altLang="zh-CN"/>
          </a:p>
        </p:txBody>
      </p:sp>
      <p:sp>
        <p:nvSpPr>
          <p:cNvPr id="243715" name="Rectangle 2"/>
          <p:cNvSpPr>
            <a:spLocks noGrp="1" noRot="1" noChangeAspect="1" noChangeArrowheads="1" noTextEdit="1"/>
          </p:cNvSpPr>
          <p:nvPr>
            <p:ph type="sldImg"/>
          </p:nvPr>
        </p:nvSpPr>
        <p:spPr>
          <a:xfrm>
            <a:off x="381000" y="685800"/>
            <a:ext cx="6096000" cy="3429000"/>
          </a:xfrm>
          <a:ln/>
        </p:spPr>
      </p:sp>
      <p:sp>
        <p:nvSpPr>
          <p:cNvPr id="243716" name="Rectangle 3"/>
          <p:cNvSpPr>
            <a:spLocks noGrp="1" noChangeArrowheads="1"/>
          </p:cNvSpPr>
          <p:nvPr>
            <p:ph type="body" idx="1"/>
          </p:nvPr>
        </p:nvSpPr>
        <p:spPr>
          <a:noFill/>
          <a:ln/>
        </p:spPr>
        <p:txBody>
          <a:bodyPr/>
          <a:lstStyle/>
          <a:p>
            <a:pPr eaLnBrk="1" hangingPunct="1"/>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zh-CN" altLang="en-US" sz="200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zh-CN" altLang="en-US" sz="2000"/>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zh-CN" altLang="en-US" sz="2000"/>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zh-CN" altLang="en-US" sz="200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zh-CN" altLang="en-US" sz="200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zh-CN" altLang="en-US" sz="200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zh-CN" altLang="en-US" sz="2000"/>
            </a:p>
          </p:txBody>
        </p:sp>
      </p:grpSp>
      <p:sp>
        <p:nvSpPr>
          <p:cNvPr id="25612" name="Rectangle 12"/>
          <p:cNvSpPr>
            <a:spLocks noGrp="1" noChangeArrowheads="1"/>
          </p:cNvSpPr>
          <p:nvPr>
            <p:ph type="ctrTitle"/>
          </p:nvPr>
        </p:nvSpPr>
        <p:spPr>
          <a:xfrm>
            <a:off x="1320800" y="1676400"/>
            <a:ext cx="10363200" cy="1462088"/>
          </a:xfrm>
        </p:spPr>
        <p:txBody>
          <a:bodyPr/>
          <a:lstStyle>
            <a:lvl1pPr>
              <a:defRPr/>
            </a:lvl1pPr>
          </a:lstStyle>
          <a:p>
            <a:r>
              <a:rPr lang="zh-CN" altLang="en-US"/>
              <a:t>单击此处编辑母版标题样式</a:t>
            </a:r>
          </a:p>
        </p:txBody>
      </p:sp>
      <p:sp>
        <p:nvSpPr>
          <p:cNvPr id="25613" name="Rectangle 13"/>
          <p:cNvSpPr>
            <a:spLocks noGrp="1" noChangeArrowheads="1"/>
          </p:cNvSpPr>
          <p:nvPr>
            <p:ph type="subTitle" idx="1"/>
          </p:nvPr>
        </p:nvSpPr>
        <p:spPr>
          <a:xfrm>
            <a:off x="1828800" y="3886200"/>
            <a:ext cx="85344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14" name="Rectangle 14"/>
          <p:cNvSpPr>
            <a:spLocks noGrp="1" noChangeArrowheads="1"/>
          </p:cNvSpPr>
          <p:nvPr>
            <p:ph type="dt" sz="half" idx="10"/>
          </p:nvPr>
        </p:nvSpPr>
        <p:spPr>
          <a:xfrm>
            <a:off x="1320800" y="6248400"/>
            <a:ext cx="2540000" cy="457200"/>
          </a:xfrm>
        </p:spPr>
        <p:txBody>
          <a:bodyPr/>
          <a:lstStyle>
            <a:lvl1pPr>
              <a:defRPr>
                <a:solidFill>
                  <a:schemeClr val="bg2"/>
                </a:solidFill>
              </a:defRPr>
            </a:lvl1pPr>
          </a:lstStyle>
          <a:p>
            <a:pPr>
              <a:defRPr/>
            </a:pPr>
            <a:endParaRPr lang="en-US" altLang="zh-CN"/>
          </a:p>
        </p:txBody>
      </p:sp>
      <p:sp>
        <p:nvSpPr>
          <p:cNvPr id="15" name="Rectangle 15"/>
          <p:cNvSpPr>
            <a:spLocks noGrp="1" noChangeArrowheads="1"/>
          </p:cNvSpPr>
          <p:nvPr>
            <p:ph type="ftr" sz="quarter" idx="11"/>
          </p:nvPr>
        </p:nvSpPr>
        <p:spPr>
          <a:xfrm>
            <a:off x="7804151" y="6248400"/>
            <a:ext cx="3860800" cy="457200"/>
          </a:xfrm>
        </p:spPr>
        <p:txBody>
          <a:bodyPr/>
          <a:lstStyle>
            <a:lvl1pPr>
              <a:defRPr>
                <a:solidFill>
                  <a:schemeClr val="bg2"/>
                </a:solidFill>
              </a:defRPr>
            </a:lvl1pPr>
          </a:lstStyle>
          <a:p>
            <a:pPr>
              <a:defRPr/>
            </a:pPr>
            <a:endParaRPr lang="zh-CN" altLang="en-US"/>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pPr>
              <a:defRPr/>
            </a:pPr>
            <a:fld id="{9440B900-2F09-436C-81CE-EEE4E7DE21C7}"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13"/>
          <p:cNvSpPr>
            <a:spLocks noGrp="1" noChangeArrowheads="1"/>
          </p:cNvSpPr>
          <p:nvPr>
            <p:ph type="sldNum" sz="quarter" idx="12"/>
          </p:nvPr>
        </p:nvSpPr>
        <p:spPr>
          <a:ln/>
        </p:spPr>
        <p:txBody>
          <a:bodyPr/>
          <a:lstStyle>
            <a:lvl1pPr>
              <a:defRPr/>
            </a:lvl1pPr>
          </a:lstStyle>
          <a:p>
            <a:pPr>
              <a:defRPr/>
            </a:pPr>
            <a:fld id="{51D86A40-053C-4EE8-B17B-7399A82434DC}"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292167" y="214314"/>
            <a:ext cx="2633133" cy="56737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390651" y="214314"/>
            <a:ext cx="7698316" cy="56737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13"/>
          <p:cNvSpPr>
            <a:spLocks noGrp="1" noChangeArrowheads="1"/>
          </p:cNvSpPr>
          <p:nvPr>
            <p:ph type="sldNum" sz="quarter" idx="12"/>
          </p:nvPr>
        </p:nvSpPr>
        <p:spPr>
          <a:ln/>
        </p:spPr>
        <p:txBody>
          <a:bodyPr/>
          <a:lstStyle>
            <a:lvl1pPr>
              <a:defRPr/>
            </a:lvl1pPr>
          </a:lstStyle>
          <a:p>
            <a:pPr>
              <a:defRPr/>
            </a:pPr>
            <a:fld id="{CE147BBE-D1CB-4CD1-BFA6-3B398A88211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D6320CD-B3B4-4130-84E6-3B62597B243B}" type="slidenum">
              <a:rPr lang="en-US" altLang="zh-CN"/>
              <a:pPr>
                <a:defRPr/>
              </a:pPr>
              <a:t>‹#›</a:t>
            </a:fld>
            <a:r>
              <a:rPr lang="en-US" altLang="zh-CN" dirty="0"/>
              <a:t>/130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13"/>
          <p:cNvSpPr>
            <a:spLocks noGrp="1" noChangeArrowheads="1"/>
          </p:cNvSpPr>
          <p:nvPr>
            <p:ph type="sldNum" sz="quarter" idx="12"/>
          </p:nvPr>
        </p:nvSpPr>
        <p:spPr>
          <a:ln/>
        </p:spPr>
        <p:txBody>
          <a:bodyPr/>
          <a:lstStyle>
            <a:lvl1pPr>
              <a:defRPr/>
            </a:lvl1pPr>
          </a:lstStyle>
          <a:p>
            <a:pPr>
              <a:defRPr/>
            </a:pPr>
            <a:fld id="{35293B8A-2566-404D-8E96-787E27F19481}"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390651" y="1773238"/>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673851" y="1773238"/>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13"/>
          <p:cNvSpPr>
            <a:spLocks noGrp="1" noChangeArrowheads="1"/>
          </p:cNvSpPr>
          <p:nvPr>
            <p:ph type="sldNum" sz="quarter" idx="12"/>
          </p:nvPr>
        </p:nvSpPr>
        <p:spPr>
          <a:ln/>
        </p:spPr>
        <p:txBody>
          <a:bodyPr/>
          <a:lstStyle>
            <a:lvl1pPr>
              <a:defRPr/>
            </a:lvl1pPr>
          </a:lstStyle>
          <a:p>
            <a:pPr>
              <a:defRPr/>
            </a:pPr>
            <a:fld id="{BEF1BDC6-EE60-46D9-BCE8-08DB97AC84FA}"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2"/>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13"/>
          <p:cNvSpPr>
            <a:spLocks noGrp="1" noChangeArrowheads="1"/>
          </p:cNvSpPr>
          <p:nvPr>
            <p:ph type="sldNum" sz="quarter" idx="12"/>
          </p:nvPr>
        </p:nvSpPr>
        <p:spPr>
          <a:ln/>
        </p:spPr>
        <p:txBody>
          <a:bodyPr/>
          <a:lstStyle>
            <a:lvl1pPr>
              <a:defRPr/>
            </a:lvl1pPr>
          </a:lstStyle>
          <a:p>
            <a:pPr>
              <a:defRPr/>
            </a:pPr>
            <a:fld id="{9A8894D3-216D-443C-83CA-7598EA5C5358}"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pPr>
              <a:defRPr/>
            </a:pPr>
            <a:endParaRPr lang="en-US" altLang="zh-CN"/>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895A0BB1-72FC-44D9-AE77-4CCBA2CD95DB}" type="slidenum">
              <a:rPr lang="en-US" altLang="zh-CN"/>
              <a:pPr>
                <a:defRPr/>
              </a:pPr>
              <a:t>‹#›</a:t>
            </a:fld>
            <a:r>
              <a:rPr lang="en-US" altLang="zh-CN" dirty="0"/>
              <a:t>/130</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endParaRPr lang="en-US" altLang="zh-CN"/>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36EC2AF5-8659-4558-BE32-95A923BF72B5}" type="slidenum">
              <a:rPr lang="en-US" altLang="zh-CN"/>
              <a:pPr>
                <a:defRPr/>
              </a:pPr>
              <a:t>‹#›</a:t>
            </a:fld>
            <a:r>
              <a:rPr lang="en-US" altLang="zh-CN" dirty="0"/>
              <a:t>/130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13"/>
          <p:cNvSpPr>
            <a:spLocks noGrp="1" noChangeArrowheads="1"/>
          </p:cNvSpPr>
          <p:nvPr>
            <p:ph type="sldNum" sz="quarter" idx="12"/>
          </p:nvPr>
        </p:nvSpPr>
        <p:spPr>
          <a:ln/>
        </p:spPr>
        <p:txBody>
          <a:bodyPr/>
          <a:lstStyle>
            <a:lvl1pPr>
              <a:defRPr/>
            </a:lvl1pPr>
          </a:lstStyle>
          <a:p>
            <a:pPr>
              <a:defRPr/>
            </a:pPr>
            <a:fld id="{3D18AD69-FF19-4F7A-B9CC-B5341D1C3FA5}"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13"/>
          <p:cNvSpPr>
            <a:spLocks noGrp="1" noChangeArrowheads="1"/>
          </p:cNvSpPr>
          <p:nvPr>
            <p:ph type="sldNum" sz="quarter" idx="12"/>
          </p:nvPr>
        </p:nvSpPr>
        <p:spPr>
          <a:ln/>
        </p:spPr>
        <p:txBody>
          <a:bodyPr/>
          <a:lstStyle>
            <a:lvl1pPr>
              <a:defRPr/>
            </a:lvl1pPr>
          </a:lstStyle>
          <a:p>
            <a:pPr>
              <a:defRPr/>
            </a:pPr>
            <a:fld id="{F32F992B-8039-4CBB-B059-61D18D08D98D}"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ltGray">
          <a:xfrm>
            <a:off x="556684" y="1098551"/>
            <a:ext cx="584200" cy="474663"/>
          </a:xfrm>
          <a:prstGeom prst="rect">
            <a:avLst/>
          </a:prstGeom>
          <a:solidFill>
            <a:schemeClr val="accent2"/>
          </a:solidFill>
          <a:ln w="9525">
            <a:noFill/>
            <a:miter lim="800000"/>
            <a:headEnd/>
            <a:tailEnd/>
          </a:ln>
          <a:effectLst/>
        </p:spPr>
        <p:txBody>
          <a:bodyPr wrap="none" anchor="ctr"/>
          <a:lstStyle/>
          <a:p>
            <a:pPr algn="ctr">
              <a:defRPr/>
            </a:pPr>
            <a:endParaRPr kumimoji="1" lang="zh-CN" altLang="zh-CN" sz="2400"/>
          </a:p>
        </p:txBody>
      </p:sp>
      <p:sp>
        <p:nvSpPr>
          <p:cNvPr id="24579"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zh-CN" altLang="zh-CN" sz="2400"/>
          </a:p>
        </p:txBody>
      </p:sp>
      <p:sp>
        <p:nvSpPr>
          <p:cNvPr id="24580" name="Rectangle 4"/>
          <p:cNvSpPr>
            <a:spLocks noChangeArrowheads="1"/>
          </p:cNvSpPr>
          <p:nvPr/>
        </p:nvSpPr>
        <p:spPr bwMode="ltGray">
          <a:xfrm>
            <a:off x="721785" y="1520826"/>
            <a:ext cx="563033" cy="474663"/>
          </a:xfrm>
          <a:prstGeom prst="rect">
            <a:avLst/>
          </a:prstGeom>
          <a:solidFill>
            <a:schemeClr val="folHlink"/>
          </a:solidFill>
          <a:ln w="9525">
            <a:noFill/>
            <a:miter lim="800000"/>
            <a:headEnd/>
            <a:tailEnd/>
          </a:ln>
          <a:effectLst/>
        </p:spPr>
        <p:txBody>
          <a:bodyPr wrap="none" anchor="ctr"/>
          <a:lstStyle/>
          <a:p>
            <a:pPr algn="ctr">
              <a:defRPr/>
            </a:pPr>
            <a:endParaRPr kumimoji="1" lang="zh-CN" altLang="zh-CN" sz="2400"/>
          </a:p>
        </p:txBody>
      </p:sp>
      <p:sp>
        <p:nvSpPr>
          <p:cNvPr id="24581"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zh-CN" altLang="zh-CN" sz="2400"/>
          </a:p>
        </p:txBody>
      </p:sp>
      <p:sp>
        <p:nvSpPr>
          <p:cNvPr id="24582"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zh-CN" altLang="zh-CN" sz="2400"/>
          </a:p>
        </p:txBody>
      </p:sp>
      <p:sp>
        <p:nvSpPr>
          <p:cNvPr id="24583" name="Rectangle 7"/>
          <p:cNvSpPr>
            <a:spLocks noChangeArrowheads="1"/>
          </p:cNvSpPr>
          <p:nvPr/>
        </p:nvSpPr>
        <p:spPr bwMode="gray">
          <a:xfrm>
            <a:off x="1016000" y="990601"/>
            <a:ext cx="42333" cy="1052513"/>
          </a:xfrm>
          <a:prstGeom prst="rect">
            <a:avLst/>
          </a:prstGeom>
          <a:solidFill>
            <a:schemeClr val="bg2"/>
          </a:solidFill>
          <a:ln w="9525">
            <a:noFill/>
            <a:miter lim="800000"/>
            <a:headEnd/>
            <a:tailEnd/>
          </a:ln>
          <a:effectLst/>
        </p:spPr>
        <p:txBody>
          <a:bodyPr wrap="none" anchor="ctr"/>
          <a:lstStyle/>
          <a:p>
            <a:pPr algn="ctr">
              <a:defRPr/>
            </a:pPr>
            <a:endParaRPr kumimoji="1" lang="zh-CN" altLang="zh-CN" sz="2400"/>
          </a:p>
        </p:txBody>
      </p:sp>
      <p:sp>
        <p:nvSpPr>
          <p:cNvPr id="24584"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zh-CN" altLang="zh-CN" sz="2400"/>
          </a:p>
        </p:txBody>
      </p:sp>
      <p:sp>
        <p:nvSpPr>
          <p:cNvPr id="3081" name="Rectangle 9"/>
          <p:cNvSpPr>
            <a:spLocks noGrp="1" noChangeArrowheads="1"/>
          </p:cNvSpPr>
          <p:nvPr>
            <p:ph type="title"/>
          </p:nvPr>
        </p:nvSpPr>
        <p:spPr bwMode="auto">
          <a:xfrm>
            <a:off x="1534585" y="214314"/>
            <a:ext cx="10390716"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a:t>单击此处编辑母版标题样式</a:t>
            </a:r>
          </a:p>
        </p:txBody>
      </p:sp>
      <p:sp>
        <p:nvSpPr>
          <p:cNvPr id="3082" name="Rectangle 10"/>
          <p:cNvSpPr>
            <a:spLocks noGrp="1" noChangeArrowheads="1"/>
          </p:cNvSpPr>
          <p:nvPr>
            <p:ph type="body" idx="1"/>
          </p:nvPr>
        </p:nvSpPr>
        <p:spPr bwMode="auto">
          <a:xfrm>
            <a:off x="1390651" y="1773238"/>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4587" name="Rectangle 11"/>
          <p:cNvSpPr>
            <a:spLocks noGrp="1" noChangeArrowheads="1"/>
          </p:cNvSpPr>
          <p:nvPr>
            <p:ph type="dt" sz="half" idx="2"/>
          </p:nvPr>
        </p:nvSpPr>
        <p:spPr bwMode="auto">
          <a:xfrm>
            <a:off x="1549400"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ltLang="zh-CN"/>
          </a:p>
        </p:txBody>
      </p:sp>
      <p:sp>
        <p:nvSpPr>
          <p:cNvPr id="24588" name="Rectangle 12"/>
          <p:cNvSpPr>
            <a:spLocks noGrp="1" noChangeArrowheads="1"/>
          </p:cNvSpPr>
          <p:nvPr>
            <p:ph type="ftr" sz="quarter" idx="3"/>
          </p:nvPr>
        </p:nvSpPr>
        <p:spPr bwMode="auto">
          <a:xfrm>
            <a:off x="8331200" y="6237288"/>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zh-CN" altLang="en-US"/>
          </a:p>
        </p:txBody>
      </p:sp>
      <p:sp>
        <p:nvSpPr>
          <p:cNvPr id="24589" name="Rectangle 13"/>
          <p:cNvSpPr>
            <a:spLocks noGrp="1" noChangeArrowheads="1"/>
          </p:cNvSpPr>
          <p:nvPr>
            <p:ph type="sldNum" sz="quarter" idx="4"/>
          </p:nvPr>
        </p:nvSpPr>
        <p:spPr bwMode="auto">
          <a:xfrm>
            <a:off x="9389533" y="6243638"/>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1C6B16DB-150C-4674-9BFD-5D29F9B5A819}"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0" r:id="rId3"/>
    <p:sldLayoutId id="2147483681" r:id="rId4"/>
    <p:sldLayoutId id="2147483682" r:id="rId5"/>
    <p:sldLayoutId id="2147483689" r:id="rId6"/>
    <p:sldLayoutId id="2147483690" r:id="rId7"/>
    <p:sldLayoutId id="2147483683" r:id="rId8"/>
    <p:sldLayoutId id="2147483684" r:id="rId9"/>
    <p:sldLayoutId id="2147483685" r:id="rId10"/>
    <p:sldLayoutId id="2147483686" r:id="rId11"/>
  </p:sldLayoutIdLst>
  <p:hf hdr="0" ftr="0" dt="0"/>
  <p:txStyles>
    <p:titleStyle>
      <a:lvl1pPr algn="l" rtl="0" eaLnBrk="0" fontAlgn="base" hangingPunct="0">
        <a:spcBef>
          <a:spcPct val="0"/>
        </a:spcBef>
        <a:spcAft>
          <a:spcPct val="0"/>
        </a:spcAft>
        <a:defRPr sz="4400">
          <a:solidFill>
            <a:srgbClr val="333399"/>
          </a:solidFill>
          <a:latin typeface="+mj-lt"/>
          <a:ea typeface="+mj-ea"/>
          <a:cs typeface="+mj-cs"/>
        </a:defRPr>
      </a:lvl1pPr>
      <a:lvl2pPr algn="l" rtl="0" eaLnBrk="0" fontAlgn="base" hangingPunct="0">
        <a:spcBef>
          <a:spcPct val="0"/>
        </a:spcBef>
        <a:spcAft>
          <a:spcPct val="0"/>
        </a:spcAft>
        <a:defRPr sz="4400">
          <a:solidFill>
            <a:srgbClr val="333399"/>
          </a:solidFill>
          <a:latin typeface="Arial" charset="0"/>
          <a:ea typeface="黑体" pitchFamily="2" charset="-122"/>
        </a:defRPr>
      </a:lvl2pPr>
      <a:lvl3pPr algn="l" rtl="0" eaLnBrk="0" fontAlgn="base" hangingPunct="0">
        <a:spcBef>
          <a:spcPct val="0"/>
        </a:spcBef>
        <a:spcAft>
          <a:spcPct val="0"/>
        </a:spcAft>
        <a:defRPr sz="4400">
          <a:solidFill>
            <a:srgbClr val="333399"/>
          </a:solidFill>
          <a:latin typeface="Arial" charset="0"/>
          <a:ea typeface="黑体" pitchFamily="2" charset="-122"/>
        </a:defRPr>
      </a:lvl3pPr>
      <a:lvl4pPr algn="l" rtl="0" eaLnBrk="0" fontAlgn="base" hangingPunct="0">
        <a:spcBef>
          <a:spcPct val="0"/>
        </a:spcBef>
        <a:spcAft>
          <a:spcPct val="0"/>
        </a:spcAft>
        <a:defRPr sz="4400">
          <a:solidFill>
            <a:srgbClr val="333399"/>
          </a:solidFill>
          <a:latin typeface="Arial" charset="0"/>
          <a:ea typeface="黑体" pitchFamily="2" charset="-122"/>
        </a:defRPr>
      </a:lvl4pPr>
      <a:lvl5pPr algn="l" rtl="0" eaLnBrk="0" fontAlgn="base" hangingPunct="0">
        <a:spcBef>
          <a:spcPct val="0"/>
        </a:spcBef>
        <a:spcAft>
          <a:spcPct val="0"/>
        </a:spcAft>
        <a:defRPr sz="4400">
          <a:solidFill>
            <a:srgbClr val="333399"/>
          </a:solidFill>
          <a:latin typeface="Arial" charset="0"/>
          <a:ea typeface="黑体" pitchFamily="2" charset="-122"/>
        </a:defRPr>
      </a:lvl5pPr>
      <a:lvl6pPr marL="457200" algn="l" rtl="0" fontAlgn="base">
        <a:spcBef>
          <a:spcPct val="0"/>
        </a:spcBef>
        <a:spcAft>
          <a:spcPct val="0"/>
        </a:spcAft>
        <a:defRPr sz="4400">
          <a:solidFill>
            <a:srgbClr val="333399"/>
          </a:solidFill>
          <a:latin typeface="Arial" charset="0"/>
          <a:ea typeface="黑体" pitchFamily="2" charset="-122"/>
        </a:defRPr>
      </a:lvl6pPr>
      <a:lvl7pPr marL="914400" algn="l" rtl="0" fontAlgn="base">
        <a:spcBef>
          <a:spcPct val="0"/>
        </a:spcBef>
        <a:spcAft>
          <a:spcPct val="0"/>
        </a:spcAft>
        <a:defRPr sz="4400">
          <a:solidFill>
            <a:srgbClr val="333399"/>
          </a:solidFill>
          <a:latin typeface="Arial" charset="0"/>
          <a:ea typeface="黑体" pitchFamily="2" charset="-122"/>
        </a:defRPr>
      </a:lvl7pPr>
      <a:lvl8pPr marL="1371600" algn="l" rtl="0" fontAlgn="base">
        <a:spcBef>
          <a:spcPct val="0"/>
        </a:spcBef>
        <a:spcAft>
          <a:spcPct val="0"/>
        </a:spcAft>
        <a:defRPr sz="4400">
          <a:solidFill>
            <a:srgbClr val="333399"/>
          </a:solidFill>
          <a:latin typeface="Arial" charset="0"/>
          <a:ea typeface="黑体" pitchFamily="2" charset="-122"/>
        </a:defRPr>
      </a:lvl8pPr>
      <a:lvl9pPr marL="1828800" algn="l" rtl="0" fontAlgn="base">
        <a:spcBef>
          <a:spcPct val="0"/>
        </a:spcBef>
        <a:spcAft>
          <a:spcPct val="0"/>
        </a:spcAft>
        <a:defRPr sz="4400">
          <a:solidFill>
            <a:srgbClr val="333399"/>
          </a:solidFill>
          <a:latin typeface="Arial" charset="0"/>
          <a:ea typeface="黑体"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rgbClr val="333399"/>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Tahoma" pitchFamily="34" charset="0"/>
          <a:ea typeface="宋体" pitchFamily="2" charset="-122"/>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ea typeface="宋体" pitchFamily="2" charset="-122"/>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ea typeface="宋体" pitchFamily="2" charset="-122"/>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8.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4.xml"/><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8.wmf"/><Relationship Id="rId4" Type="http://schemas.openxmlformats.org/officeDocument/2006/relationships/image" Target="../media/image10.wmf"/></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7.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7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9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6.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7.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0.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514600" y="1676400"/>
            <a:ext cx="7253288" cy="1462088"/>
          </a:xfrm>
        </p:spPr>
        <p:txBody>
          <a:bodyPr/>
          <a:lstStyle/>
          <a:p>
            <a:pPr algn="ctr" eaLnBrk="1" hangingPunct="1"/>
            <a:r>
              <a:rPr lang="zh-CN" altLang="en-US"/>
              <a:t>计算机网络（第 </a:t>
            </a:r>
            <a:r>
              <a:rPr lang="en-US" altLang="zh-CN"/>
              <a:t>6 </a:t>
            </a:r>
            <a:r>
              <a:rPr lang="zh-CN" altLang="en-US"/>
              <a:t>版）</a:t>
            </a:r>
          </a:p>
        </p:txBody>
      </p:sp>
      <p:sp>
        <p:nvSpPr>
          <p:cNvPr id="8195" name="Rectangle 3"/>
          <p:cNvSpPr>
            <a:spLocks noGrp="1" noChangeArrowheads="1"/>
          </p:cNvSpPr>
          <p:nvPr>
            <p:ph type="subTitle" idx="1"/>
          </p:nvPr>
        </p:nvSpPr>
        <p:spPr/>
        <p:txBody>
          <a:bodyPr/>
          <a:lstStyle/>
          <a:p>
            <a:pPr eaLnBrk="1" hangingPunct="1"/>
            <a:r>
              <a:rPr lang="zh-CN" altLang="en-US"/>
              <a:t>第 </a:t>
            </a:r>
            <a:r>
              <a:rPr lang="en-US" altLang="zh-CN"/>
              <a:t>3 </a:t>
            </a:r>
            <a:r>
              <a:rPr lang="zh-CN" altLang="en-US"/>
              <a:t>章  数据链路层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624138" y="931863"/>
            <a:ext cx="6856412" cy="768350"/>
          </a:xfrm>
        </p:spPr>
        <p:txBody>
          <a:bodyPr/>
          <a:lstStyle/>
          <a:p>
            <a:pPr algn="ctr" eaLnBrk="1" hangingPunct="1"/>
            <a:r>
              <a:rPr lang="zh-CN" altLang="en-US"/>
              <a:t>数据链路层像个数字管道 </a:t>
            </a:r>
          </a:p>
        </p:txBody>
      </p:sp>
      <p:sp>
        <p:nvSpPr>
          <p:cNvPr id="126979" name="Rectangle 3"/>
          <p:cNvSpPr>
            <a:spLocks noGrp="1" noChangeArrowheads="1"/>
          </p:cNvSpPr>
          <p:nvPr>
            <p:ph type="body" idx="1"/>
          </p:nvPr>
        </p:nvSpPr>
        <p:spPr>
          <a:xfrm>
            <a:off x="2706688" y="1844675"/>
            <a:ext cx="7772400" cy="4840288"/>
          </a:xfrm>
        </p:spPr>
        <p:txBody>
          <a:bodyPr/>
          <a:lstStyle/>
          <a:p>
            <a:pPr eaLnBrk="1" hangingPunct="1">
              <a:lnSpc>
                <a:spcPct val="90000"/>
              </a:lnSpc>
            </a:pPr>
            <a:r>
              <a:rPr lang="zh-CN" altLang="en-US"/>
              <a:t>常常在两个对等的数据链路层之间画出一个数字管道，而在这条数字管道上传输的数据单位是</a:t>
            </a:r>
            <a:r>
              <a:rPr lang="zh-CN" altLang="en-US">
                <a:solidFill>
                  <a:schemeClr val="hlink"/>
                </a:solidFill>
              </a:rPr>
              <a:t>帧</a:t>
            </a:r>
            <a:r>
              <a:rPr lang="zh-CN" altLang="en-US"/>
              <a:t>。</a:t>
            </a:r>
          </a:p>
          <a:p>
            <a:pPr eaLnBrk="1" hangingPunct="1">
              <a:lnSpc>
                <a:spcPct val="90000"/>
              </a:lnSpc>
            </a:pPr>
            <a:endParaRPr lang="zh-CN" altLang="en-US"/>
          </a:p>
          <a:p>
            <a:pPr eaLnBrk="1" hangingPunct="1">
              <a:lnSpc>
                <a:spcPct val="90000"/>
              </a:lnSpc>
            </a:pPr>
            <a:endParaRPr lang="zh-CN" altLang="en-US"/>
          </a:p>
          <a:p>
            <a:pPr eaLnBrk="1" hangingPunct="1">
              <a:lnSpc>
                <a:spcPct val="90000"/>
              </a:lnSpc>
            </a:pPr>
            <a:endParaRPr lang="zh-CN" altLang="en-US"/>
          </a:p>
          <a:p>
            <a:pPr eaLnBrk="1" hangingPunct="1">
              <a:lnSpc>
                <a:spcPct val="90000"/>
              </a:lnSpc>
            </a:pPr>
            <a:r>
              <a:rPr lang="zh-CN" altLang="en-US"/>
              <a:t>早期的数据通信协议曾叫作</a:t>
            </a:r>
            <a:r>
              <a:rPr lang="zh-CN" altLang="en-US">
                <a:solidFill>
                  <a:schemeClr val="hlink"/>
                </a:solidFill>
              </a:rPr>
              <a:t>通信规程</a:t>
            </a:r>
            <a:r>
              <a:rPr lang="en-US" altLang="zh-CN"/>
              <a:t>(procedure)</a:t>
            </a:r>
            <a:r>
              <a:rPr lang="zh-CN" altLang="en-US"/>
              <a:t>。因此在数据链路层，规程和协议是同义语。   </a:t>
            </a:r>
          </a:p>
        </p:txBody>
      </p:sp>
      <p:grpSp>
        <p:nvGrpSpPr>
          <p:cNvPr id="2" name="Group 15"/>
          <p:cNvGrpSpPr>
            <a:grpSpLocks/>
          </p:cNvGrpSpPr>
          <p:nvPr/>
        </p:nvGrpSpPr>
        <p:grpSpPr bwMode="auto">
          <a:xfrm>
            <a:off x="2424113" y="3573463"/>
            <a:ext cx="7632700" cy="863600"/>
            <a:chOff x="567" y="2251"/>
            <a:chExt cx="4808" cy="544"/>
          </a:xfrm>
        </p:grpSpPr>
        <p:sp>
          <p:nvSpPr>
            <p:cNvPr id="17414" name="Oval 4"/>
            <p:cNvSpPr>
              <a:spLocks noChangeArrowheads="1"/>
            </p:cNvSpPr>
            <p:nvPr/>
          </p:nvSpPr>
          <p:spPr bwMode="auto">
            <a:xfrm>
              <a:off x="567" y="2251"/>
              <a:ext cx="499" cy="499"/>
            </a:xfrm>
            <a:prstGeom prst="ellipse">
              <a:avLst/>
            </a:prstGeom>
            <a:solidFill>
              <a:srgbClr val="FFFF99"/>
            </a:solidFill>
            <a:ln w="9525">
              <a:solidFill>
                <a:srgbClr val="333399"/>
              </a:solidFill>
              <a:round/>
              <a:headEnd/>
              <a:tailEnd/>
            </a:ln>
          </p:spPr>
          <p:txBody>
            <a:bodyPr wrap="none" anchor="ctr"/>
            <a:lstStyle/>
            <a:p>
              <a:pPr algn="ctr"/>
              <a:r>
                <a:rPr lang="zh-CN" altLang="en-US">
                  <a:solidFill>
                    <a:srgbClr val="333399"/>
                  </a:solidFill>
                  <a:ea typeface="黑体" pitchFamily="2" charset="-122"/>
                </a:rPr>
                <a:t>结点</a:t>
              </a:r>
            </a:p>
          </p:txBody>
        </p:sp>
        <p:sp>
          <p:nvSpPr>
            <p:cNvPr id="17415" name="Oval 6"/>
            <p:cNvSpPr>
              <a:spLocks noChangeArrowheads="1"/>
            </p:cNvSpPr>
            <p:nvPr/>
          </p:nvSpPr>
          <p:spPr bwMode="auto">
            <a:xfrm>
              <a:off x="4876" y="2251"/>
              <a:ext cx="499" cy="499"/>
            </a:xfrm>
            <a:prstGeom prst="ellipse">
              <a:avLst/>
            </a:prstGeom>
            <a:solidFill>
              <a:srgbClr val="FFFF99"/>
            </a:solidFill>
            <a:ln w="9525">
              <a:solidFill>
                <a:srgbClr val="333399"/>
              </a:solidFill>
              <a:round/>
              <a:headEnd/>
              <a:tailEnd/>
            </a:ln>
          </p:spPr>
          <p:txBody>
            <a:bodyPr wrap="none" anchor="ctr"/>
            <a:lstStyle/>
            <a:p>
              <a:pPr algn="ctr"/>
              <a:r>
                <a:rPr lang="zh-CN" altLang="en-US">
                  <a:solidFill>
                    <a:srgbClr val="333399"/>
                  </a:solidFill>
                  <a:ea typeface="黑体" pitchFamily="2" charset="-122"/>
                </a:rPr>
                <a:t>结点</a:t>
              </a:r>
            </a:p>
          </p:txBody>
        </p:sp>
        <p:sp>
          <p:nvSpPr>
            <p:cNvPr id="17416" name="Line 8"/>
            <p:cNvSpPr>
              <a:spLocks noChangeShapeType="1"/>
            </p:cNvSpPr>
            <p:nvPr/>
          </p:nvSpPr>
          <p:spPr bwMode="auto">
            <a:xfrm>
              <a:off x="1066" y="2523"/>
              <a:ext cx="3810" cy="0"/>
            </a:xfrm>
            <a:prstGeom prst="line">
              <a:avLst/>
            </a:prstGeom>
            <a:noFill/>
            <a:ln w="28575">
              <a:solidFill>
                <a:srgbClr val="333399"/>
              </a:solidFill>
              <a:round/>
              <a:headEnd/>
              <a:tailEnd/>
            </a:ln>
          </p:spPr>
          <p:txBody>
            <a:bodyPr/>
            <a:lstStyle/>
            <a:p>
              <a:endParaRPr lang="zh-CN" altLang="en-US"/>
            </a:p>
          </p:txBody>
        </p:sp>
        <p:sp>
          <p:nvSpPr>
            <p:cNvPr id="17417" name="AutoShape 7"/>
            <p:cNvSpPr>
              <a:spLocks noChangeArrowheads="1"/>
            </p:cNvSpPr>
            <p:nvPr/>
          </p:nvSpPr>
          <p:spPr bwMode="auto">
            <a:xfrm rot="-5400000">
              <a:off x="2676" y="686"/>
              <a:ext cx="544" cy="3674"/>
            </a:xfrm>
            <a:prstGeom prst="can">
              <a:avLst>
                <a:gd name="adj" fmla="val 22418"/>
              </a:avLst>
            </a:prstGeom>
            <a:gradFill rotWithShape="1">
              <a:gsLst>
                <a:gs pos="0">
                  <a:srgbClr val="5E6D76"/>
                </a:gs>
                <a:gs pos="50000">
                  <a:srgbClr val="CCECFF"/>
                </a:gs>
                <a:gs pos="100000">
                  <a:srgbClr val="5E6D76"/>
                </a:gs>
              </a:gsLst>
              <a:lin ang="0" scaled="1"/>
            </a:gradFill>
            <a:ln w="9525">
              <a:solidFill>
                <a:schemeClr val="tx1"/>
              </a:solidFill>
              <a:round/>
              <a:headEnd/>
              <a:tailEnd/>
            </a:ln>
          </p:spPr>
          <p:txBody>
            <a:bodyPr wrap="none" anchor="ctr"/>
            <a:lstStyle/>
            <a:p>
              <a:endParaRPr lang="zh-CN" altLang="en-US"/>
            </a:p>
          </p:txBody>
        </p:sp>
        <p:sp>
          <p:nvSpPr>
            <p:cNvPr id="17418" name="Rectangle 9"/>
            <p:cNvSpPr>
              <a:spLocks noChangeArrowheads="1"/>
            </p:cNvSpPr>
            <p:nvPr/>
          </p:nvSpPr>
          <p:spPr bwMode="auto">
            <a:xfrm>
              <a:off x="1383" y="2387"/>
              <a:ext cx="1043" cy="272"/>
            </a:xfrm>
            <a:prstGeom prst="rect">
              <a:avLst/>
            </a:prstGeom>
            <a:solidFill>
              <a:srgbClr val="FFCCFF"/>
            </a:solidFill>
            <a:ln w="9525">
              <a:solidFill>
                <a:schemeClr val="tx1"/>
              </a:solidFill>
              <a:miter lim="800000"/>
              <a:headEnd/>
              <a:tailEnd/>
            </a:ln>
          </p:spPr>
          <p:txBody>
            <a:bodyPr wrap="none" anchor="ctr"/>
            <a:lstStyle/>
            <a:p>
              <a:pPr algn="ctr"/>
              <a:r>
                <a:rPr lang="zh-CN" altLang="en-US">
                  <a:solidFill>
                    <a:srgbClr val="333399"/>
                  </a:solidFill>
                  <a:ea typeface="黑体" pitchFamily="2" charset="-122"/>
                </a:rPr>
                <a:t>帧</a:t>
              </a:r>
            </a:p>
          </p:txBody>
        </p:sp>
        <p:sp>
          <p:nvSpPr>
            <p:cNvPr id="17419" name="Line 10"/>
            <p:cNvSpPr>
              <a:spLocks noChangeShapeType="1"/>
            </p:cNvSpPr>
            <p:nvPr/>
          </p:nvSpPr>
          <p:spPr bwMode="auto">
            <a:xfrm>
              <a:off x="1066" y="2523"/>
              <a:ext cx="117" cy="0"/>
            </a:xfrm>
            <a:prstGeom prst="line">
              <a:avLst/>
            </a:prstGeom>
            <a:noFill/>
            <a:ln w="28575">
              <a:solidFill>
                <a:srgbClr val="333399"/>
              </a:solidFill>
              <a:round/>
              <a:headEnd/>
              <a:tailEnd/>
            </a:ln>
          </p:spPr>
          <p:txBody>
            <a:bodyPr/>
            <a:lstStyle/>
            <a:p>
              <a:endParaRPr lang="zh-CN" altLang="en-US"/>
            </a:p>
          </p:txBody>
        </p:sp>
        <p:sp>
          <p:nvSpPr>
            <p:cNvPr id="17420" name="Rectangle 12"/>
            <p:cNvSpPr>
              <a:spLocks noChangeArrowheads="1"/>
            </p:cNvSpPr>
            <p:nvPr/>
          </p:nvSpPr>
          <p:spPr bwMode="auto">
            <a:xfrm>
              <a:off x="3243" y="2387"/>
              <a:ext cx="1043" cy="272"/>
            </a:xfrm>
            <a:prstGeom prst="rect">
              <a:avLst/>
            </a:prstGeom>
            <a:solidFill>
              <a:srgbClr val="FFCCFF"/>
            </a:solidFill>
            <a:ln w="9525">
              <a:solidFill>
                <a:schemeClr val="tx1"/>
              </a:solidFill>
              <a:miter lim="800000"/>
              <a:headEnd/>
              <a:tailEnd/>
            </a:ln>
          </p:spPr>
          <p:txBody>
            <a:bodyPr wrap="none" anchor="ctr"/>
            <a:lstStyle/>
            <a:p>
              <a:pPr algn="ctr"/>
              <a:r>
                <a:rPr lang="zh-CN" altLang="en-US">
                  <a:solidFill>
                    <a:srgbClr val="333399"/>
                  </a:solidFill>
                  <a:ea typeface="黑体" pitchFamily="2" charset="-122"/>
                </a:rPr>
                <a:t>帧</a:t>
              </a:r>
            </a:p>
          </p:txBody>
        </p:sp>
        <p:sp>
          <p:nvSpPr>
            <p:cNvPr id="17421" name="Line 13"/>
            <p:cNvSpPr>
              <a:spLocks noChangeShapeType="1"/>
            </p:cNvSpPr>
            <p:nvPr/>
          </p:nvSpPr>
          <p:spPr bwMode="auto">
            <a:xfrm>
              <a:off x="2426" y="2523"/>
              <a:ext cx="273" cy="0"/>
            </a:xfrm>
            <a:prstGeom prst="line">
              <a:avLst/>
            </a:prstGeom>
            <a:noFill/>
            <a:ln w="76200">
              <a:solidFill>
                <a:schemeClr val="hlink"/>
              </a:solidFill>
              <a:round/>
              <a:headEnd/>
              <a:tailEnd type="triangle" w="med" len="med"/>
            </a:ln>
          </p:spPr>
          <p:txBody>
            <a:bodyPr/>
            <a:lstStyle/>
            <a:p>
              <a:endParaRPr lang="zh-CN" altLang="en-US"/>
            </a:p>
          </p:txBody>
        </p:sp>
        <p:sp>
          <p:nvSpPr>
            <p:cNvPr id="17422" name="Line 14"/>
            <p:cNvSpPr>
              <a:spLocks noChangeShapeType="1"/>
            </p:cNvSpPr>
            <p:nvPr/>
          </p:nvSpPr>
          <p:spPr bwMode="auto">
            <a:xfrm>
              <a:off x="4285" y="2523"/>
              <a:ext cx="273" cy="0"/>
            </a:xfrm>
            <a:prstGeom prst="line">
              <a:avLst/>
            </a:prstGeom>
            <a:noFill/>
            <a:ln w="76200">
              <a:solidFill>
                <a:schemeClr val="hlink"/>
              </a:solidFill>
              <a:round/>
              <a:headEnd/>
              <a:tailEnd type="triangle" w="med" len="med"/>
            </a:ln>
          </p:spPr>
          <p:txBody>
            <a:bodyPr/>
            <a:lstStyle/>
            <a:p>
              <a:endParaRPr lang="zh-CN" altLang="en-US"/>
            </a:p>
          </p:txBody>
        </p:sp>
      </p:grpSp>
      <p:sp>
        <p:nvSpPr>
          <p:cNvPr id="17413" name="灯片编号占位符 15"/>
          <p:cNvSpPr>
            <a:spLocks noGrp="1"/>
          </p:cNvSpPr>
          <p:nvPr>
            <p:ph type="sldNum" sz="quarter" idx="12"/>
          </p:nvPr>
        </p:nvSpPr>
        <p:spPr>
          <a:noFill/>
        </p:spPr>
        <p:txBody>
          <a:bodyPr/>
          <a:lstStyle/>
          <a:p>
            <a:fld id="{08106694-9680-490F-A0D2-BCF2EAA4C18A}" type="slidenum">
              <a:rPr lang="en-US" altLang="zh-CN" smtClean="0"/>
              <a:pPr/>
              <a:t>10</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p:cNvSpPr>
            <a:spLocks noGrp="1" noChangeArrowheads="1"/>
          </p:cNvSpPr>
          <p:nvPr>
            <p:ph type="body" idx="1"/>
          </p:nvPr>
        </p:nvSpPr>
        <p:spPr>
          <a:xfrm>
            <a:off x="2566989" y="2051051"/>
            <a:ext cx="7850187" cy="4257675"/>
          </a:xfrm>
        </p:spPr>
        <p:txBody>
          <a:bodyPr/>
          <a:lstStyle/>
          <a:p>
            <a:pPr eaLnBrk="1" hangingPunct="1"/>
            <a:r>
              <a:rPr lang="zh-CN" altLang="en-US"/>
              <a:t>集线器在转发帧时，不对传输媒体进行检测。</a:t>
            </a:r>
          </a:p>
          <a:p>
            <a:pPr eaLnBrk="1" hangingPunct="1"/>
            <a:r>
              <a:rPr lang="zh-CN" altLang="en-US"/>
              <a:t>网桥在转发帧之前必须执行 </a:t>
            </a:r>
            <a:r>
              <a:rPr lang="en-US" altLang="zh-CN"/>
              <a:t>CSMA/CD </a:t>
            </a:r>
            <a:r>
              <a:rPr lang="zh-CN" altLang="en-US"/>
              <a:t>算法。</a:t>
            </a:r>
          </a:p>
          <a:p>
            <a:pPr lvl="1" eaLnBrk="1" hangingPunct="1"/>
            <a:r>
              <a:rPr lang="zh-CN" altLang="en-US">
                <a:solidFill>
                  <a:srgbClr val="333399"/>
                </a:solidFill>
                <a:ea typeface="黑体" pitchFamily="2" charset="-122"/>
              </a:rPr>
              <a:t>若在发送过程中出现碰撞，就必须停止发送和进行退避。</a:t>
            </a:r>
            <a:endParaRPr lang="zh-CN" altLang="en-US"/>
          </a:p>
        </p:txBody>
      </p:sp>
      <p:sp>
        <p:nvSpPr>
          <p:cNvPr id="107523" name="Rectangle 3"/>
          <p:cNvSpPr>
            <a:spLocks noGrp="1" noChangeArrowheads="1"/>
          </p:cNvSpPr>
          <p:nvPr>
            <p:ph type="title"/>
          </p:nvPr>
        </p:nvSpPr>
        <p:spPr>
          <a:xfrm>
            <a:off x="2443164" y="214314"/>
            <a:ext cx="8116887" cy="1462087"/>
          </a:xfrm>
        </p:spPr>
        <p:txBody>
          <a:bodyPr/>
          <a:lstStyle/>
          <a:p>
            <a:pPr algn="ctr" eaLnBrk="1" hangingPunct="1"/>
            <a:r>
              <a:rPr lang="zh-CN" altLang="en-US"/>
              <a:t>网桥和集线器（或转发器）不同 </a:t>
            </a:r>
          </a:p>
        </p:txBody>
      </p:sp>
      <p:sp>
        <p:nvSpPr>
          <p:cNvPr id="107524" name="灯片编号占位符 5"/>
          <p:cNvSpPr>
            <a:spLocks noGrp="1"/>
          </p:cNvSpPr>
          <p:nvPr>
            <p:ph type="sldNum" sz="quarter" idx="12"/>
          </p:nvPr>
        </p:nvSpPr>
        <p:spPr>
          <a:noFill/>
        </p:spPr>
        <p:txBody>
          <a:bodyPr/>
          <a:lstStyle/>
          <a:p>
            <a:fld id="{64D5D56A-7EDA-4C4F-9E70-84020BDB4893}" type="slidenum">
              <a:rPr lang="en-US" altLang="zh-CN" smtClean="0"/>
              <a:pPr/>
              <a:t>100</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285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28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2566989" y="2051051"/>
            <a:ext cx="7850187" cy="4257675"/>
          </a:xfrm>
        </p:spPr>
        <p:txBody>
          <a:bodyPr/>
          <a:lstStyle/>
          <a:p>
            <a:pPr eaLnBrk="1" hangingPunct="1"/>
            <a:r>
              <a:rPr lang="zh-CN" altLang="en-US" sz="2800"/>
              <a:t>目前使用得最多的网桥是</a:t>
            </a:r>
            <a:r>
              <a:rPr lang="zh-CN" altLang="en-US" sz="2800">
                <a:solidFill>
                  <a:schemeClr val="hlink"/>
                </a:solidFill>
              </a:rPr>
              <a:t>透明网桥</a:t>
            </a:r>
            <a:r>
              <a:rPr lang="en-US" altLang="zh-CN" sz="2800"/>
              <a:t>(transparent bridge)</a:t>
            </a:r>
            <a:r>
              <a:rPr lang="zh-CN" altLang="en-US" sz="2800"/>
              <a:t>。 </a:t>
            </a:r>
          </a:p>
          <a:p>
            <a:pPr eaLnBrk="1" hangingPunct="1"/>
            <a:r>
              <a:rPr lang="zh-CN" altLang="en-US" sz="2800"/>
              <a:t>“透明”是指局域网上的站点并不知道所发送的帧将经过哪几个网桥，因为网桥对各站来说是看不见的。 </a:t>
            </a:r>
          </a:p>
          <a:p>
            <a:pPr eaLnBrk="1" hangingPunct="1"/>
            <a:r>
              <a:rPr lang="zh-CN" altLang="en-US" sz="2800"/>
              <a:t>透明网桥是一种</a:t>
            </a:r>
            <a:r>
              <a:rPr lang="zh-CN" altLang="en-US" sz="2800">
                <a:solidFill>
                  <a:schemeClr val="hlink"/>
                </a:solidFill>
              </a:rPr>
              <a:t>即插即用设备</a:t>
            </a:r>
            <a:r>
              <a:rPr lang="zh-CN" altLang="en-US" sz="2800"/>
              <a:t>，其标准是 </a:t>
            </a:r>
            <a:r>
              <a:rPr lang="en-US" altLang="zh-CN" sz="2800"/>
              <a:t>IEEE 802.1D</a:t>
            </a:r>
            <a:r>
              <a:rPr lang="zh-CN" altLang="en-US" sz="2800"/>
              <a:t>。 </a:t>
            </a:r>
          </a:p>
        </p:txBody>
      </p:sp>
      <p:sp>
        <p:nvSpPr>
          <p:cNvPr id="108547" name="Rectangle 3"/>
          <p:cNvSpPr>
            <a:spLocks noGrp="1" noChangeArrowheads="1"/>
          </p:cNvSpPr>
          <p:nvPr>
            <p:ph type="title"/>
          </p:nvPr>
        </p:nvSpPr>
        <p:spPr>
          <a:xfrm>
            <a:off x="2443164" y="214314"/>
            <a:ext cx="8116887" cy="1462087"/>
          </a:xfrm>
        </p:spPr>
        <p:txBody>
          <a:bodyPr/>
          <a:lstStyle/>
          <a:p>
            <a:pPr algn="ctr" eaLnBrk="1" hangingPunct="1"/>
            <a:r>
              <a:rPr lang="en-US" altLang="zh-CN"/>
              <a:t>2. </a:t>
            </a:r>
            <a:r>
              <a:rPr lang="zh-CN" altLang="en-US"/>
              <a:t>透明网桥</a:t>
            </a:r>
          </a:p>
        </p:txBody>
      </p:sp>
      <p:sp>
        <p:nvSpPr>
          <p:cNvPr id="108548" name="灯片编号占位符 5"/>
          <p:cNvSpPr>
            <a:spLocks noGrp="1"/>
          </p:cNvSpPr>
          <p:nvPr>
            <p:ph type="sldNum" sz="quarter" idx="12"/>
          </p:nvPr>
        </p:nvSpPr>
        <p:spPr>
          <a:noFill/>
        </p:spPr>
        <p:txBody>
          <a:bodyPr/>
          <a:lstStyle/>
          <a:p>
            <a:fld id="{64985F54-9EA2-4EB2-AC01-2E54F60B974F}" type="slidenum">
              <a:rPr lang="en-US" altLang="zh-CN" smtClean="0"/>
              <a:pPr/>
              <a:t>101</a:t>
            </a:fld>
            <a:endParaRPr lang="en-US" altLang="zh-CN"/>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2135189" y="1916114"/>
            <a:ext cx="8281987" cy="4321175"/>
          </a:xfrm>
        </p:spPr>
        <p:txBody>
          <a:bodyPr/>
          <a:lstStyle/>
          <a:p>
            <a:pPr eaLnBrk="1" hangingPunct="1"/>
            <a:r>
              <a:rPr lang="zh-CN" altLang="en-US" sz="2400"/>
              <a:t>若从 </a:t>
            </a:r>
            <a:r>
              <a:rPr lang="en-US" altLang="zh-CN" sz="2400"/>
              <a:t>A </a:t>
            </a:r>
            <a:r>
              <a:rPr lang="zh-CN" altLang="en-US" sz="2400"/>
              <a:t>发出的帧从接口 </a:t>
            </a:r>
            <a:r>
              <a:rPr lang="en-US" altLang="zh-CN" sz="2400"/>
              <a:t>x </a:t>
            </a:r>
            <a:r>
              <a:rPr lang="zh-CN" altLang="en-US" sz="2400"/>
              <a:t>进入了某网桥，那么从这个接口出发沿相反方向一定可把一个帧传送到 </a:t>
            </a:r>
            <a:r>
              <a:rPr lang="en-US" altLang="zh-CN" sz="2400"/>
              <a:t>A</a:t>
            </a:r>
            <a:r>
              <a:rPr lang="zh-CN" altLang="en-US" sz="2400"/>
              <a:t>。</a:t>
            </a:r>
          </a:p>
          <a:p>
            <a:pPr eaLnBrk="1" hangingPunct="1"/>
            <a:r>
              <a:rPr lang="zh-CN" altLang="en-US" sz="2400"/>
              <a:t>网桥每收到一个帧，就记下其源地址和进入网桥的接口，作为转发表中的一个项目。</a:t>
            </a:r>
          </a:p>
          <a:p>
            <a:pPr eaLnBrk="1" hangingPunct="1"/>
            <a:r>
              <a:rPr lang="zh-CN" altLang="en-US" sz="2400"/>
              <a:t>在建立转发表时是把帧首部中的源地址写在“地址”这一栏的下面。</a:t>
            </a:r>
          </a:p>
          <a:p>
            <a:pPr eaLnBrk="1" hangingPunct="1"/>
            <a:r>
              <a:rPr lang="zh-CN" altLang="en-US" sz="2400"/>
              <a:t>在转发帧时，则是根据收到的帧首部中的目的地址来转发的。这时就把在“地址”栏下面已经记下的源地址当作目的地址，而把记下的进入接口当作转发接口。</a:t>
            </a:r>
          </a:p>
        </p:txBody>
      </p:sp>
      <p:sp>
        <p:nvSpPr>
          <p:cNvPr id="109571" name="Rectangle 3"/>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endParaRPr lang="zh-CN" altLang="en-US"/>
          </a:p>
        </p:txBody>
      </p:sp>
      <p:sp>
        <p:nvSpPr>
          <p:cNvPr id="109572" name="Rectangle 4"/>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endParaRPr lang="zh-CN" altLang="en-US"/>
          </a:p>
        </p:txBody>
      </p:sp>
      <p:sp>
        <p:nvSpPr>
          <p:cNvPr id="109573" name="Rectangle 5"/>
          <p:cNvSpPr>
            <a:spLocks noGrp="1" noChangeArrowheads="1"/>
          </p:cNvSpPr>
          <p:nvPr>
            <p:ph type="title"/>
          </p:nvPr>
        </p:nvSpPr>
        <p:spPr>
          <a:xfrm>
            <a:off x="2443164" y="214314"/>
            <a:ext cx="8116887" cy="1462087"/>
          </a:xfrm>
        </p:spPr>
        <p:txBody>
          <a:bodyPr/>
          <a:lstStyle/>
          <a:p>
            <a:pPr algn="ctr" eaLnBrk="1" hangingPunct="1"/>
            <a:r>
              <a:rPr lang="zh-CN" altLang="en-US"/>
              <a:t>网桥应当按照以下自学习算法</a:t>
            </a:r>
            <a:br>
              <a:rPr lang="zh-CN" altLang="en-US"/>
            </a:br>
            <a:r>
              <a:rPr lang="zh-CN" altLang="en-US"/>
              <a:t>处理收到的帧和建立转发表 </a:t>
            </a:r>
          </a:p>
        </p:txBody>
      </p:sp>
      <p:sp>
        <p:nvSpPr>
          <p:cNvPr id="109574" name="灯片编号占位符 7"/>
          <p:cNvSpPr>
            <a:spLocks noGrp="1"/>
          </p:cNvSpPr>
          <p:nvPr>
            <p:ph type="sldNum" sz="quarter" idx="12"/>
          </p:nvPr>
        </p:nvSpPr>
        <p:spPr>
          <a:noFill/>
        </p:spPr>
        <p:txBody>
          <a:bodyPr/>
          <a:lstStyle/>
          <a:p>
            <a:fld id="{C5779024-F4E5-4D5E-959E-E11D776156B2}" type="slidenum">
              <a:rPr lang="en-US" altLang="zh-CN" smtClean="0"/>
              <a:pPr/>
              <a:t>102</a:t>
            </a:fld>
            <a:endParaRPr lang="en-US" altLang="zh-CN"/>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6"/>
          <p:cNvSpPr>
            <a:spLocks noChangeArrowheads="1"/>
          </p:cNvSpPr>
          <p:nvPr/>
        </p:nvSpPr>
        <p:spPr bwMode="auto">
          <a:xfrm>
            <a:off x="3748088" y="3949700"/>
            <a:ext cx="1490794" cy="378758"/>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zh-CN" altLang="en-US" sz="1800">
                <a:solidFill>
                  <a:schemeClr val="folHlink"/>
                </a:solidFill>
                <a:latin typeface="Arial" charset="0"/>
                <a:ea typeface="黑体" pitchFamily="2" charset="-122"/>
              </a:rPr>
              <a:t>地址      接口</a:t>
            </a:r>
            <a:endParaRPr kumimoji="1" lang="zh-CN" altLang="en-US" sz="1800" baseline="-25000">
              <a:solidFill>
                <a:schemeClr val="folHlink"/>
              </a:solidFill>
              <a:latin typeface="Arial" charset="0"/>
              <a:ea typeface="黑体" pitchFamily="2" charset="-122"/>
            </a:endParaRPr>
          </a:p>
        </p:txBody>
      </p:sp>
      <p:sp>
        <p:nvSpPr>
          <p:cNvPr id="110595" name="Rectangle 4"/>
          <p:cNvSpPr>
            <a:spLocks noGrp="1" noChangeArrowheads="1"/>
          </p:cNvSpPr>
          <p:nvPr>
            <p:ph type="title"/>
          </p:nvPr>
        </p:nvSpPr>
        <p:spPr>
          <a:xfrm>
            <a:off x="2674938" y="214314"/>
            <a:ext cx="7453312" cy="1462087"/>
          </a:xfrm>
        </p:spPr>
        <p:txBody>
          <a:bodyPr/>
          <a:lstStyle/>
          <a:p>
            <a:pPr algn="ctr" eaLnBrk="1" hangingPunct="1"/>
            <a:r>
              <a:rPr lang="zh-CN" altLang="en-US"/>
              <a:t>转发表的建立过程举例</a:t>
            </a:r>
          </a:p>
        </p:txBody>
      </p:sp>
      <p:sp>
        <p:nvSpPr>
          <p:cNvPr id="110596" name="Line 5"/>
          <p:cNvSpPr>
            <a:spLocks noChangeShapeType="1"/>
          </p:cNvSpPr>
          <p:nvPr/>
        </p:nvSpPr>
        <p:spPr bwMode="auto">
          <a:xfrm>
            <a:off x="6623050" y="2630489"/>
            <a:ext cx="0" cy="592137"/>
          </a:xfrm>
          <a:prstGeom prst="line">
            <a:avLst/>
          </a:prstGeom>
          <a:noFill/>
          <a:ln w="28575">
            <a:solidFill>
              <a:schemeClr val="folHlink"/>
            </a:solidFill>
            <a:round/>
            <a:headEnd/>
            <a:tailEnd/>
          </a:ln>
        </p:spPr>
        <p:txBody>
          <a:bodyPr wrap="none" anchor="ctr"/>
          <a:lstStyle/>
          <a:p>
            <a:endParaRPr lang="zh-CN" altLang="en-US"/>
          </a:p>
        </p:txBody>
      </p:sp>
      <p:sp>
        <p:nvSpPr>
          <p:cNvPr id="110597" name="Line 7"/>
          <p:cNvSpPr>
            <a:spLocks noChangeShapeType="1"/>
          </p:cNvSpPr>
          <p:nvPr/>
        </p:nvSpPr>
        <p:spPr bwMode="auto">
          <a:xfrm>
            <a:off x="10155238" y="2647950"/>
            <a:ext cx="0" cy="590550"/>
          </a:xfrm>
          <a:prstGeom prst="line">
            <a:avLst/>
          </a:prstGeom>
          <a:noFill/>
          <a:ln w="28575">
            <a:solidFill>
              <a:schemeClr val="folHlink"/>
            </a:solidFill>
            <a:round/>
            <a:headEnd/>
            <a:tailEnd/>
          </a:ln>
        </p:spPr>
        <p:txBody>
          <a:bodyPr wrap="none" anchor="ctr"/>
          <a:lstStyle/>
          <a:p>
            <a:endParaRPr lang="zh-CN" altLang="en-US"/>
          </a:p>
        </p:txBody>
      </p:sp>
      <p:sp>
        <p:nvSpPr>
          <p:cNvPr id="110598" name="Line 8"/>
          <p:cNvSpPr>
            <a:spLocks noChangeShapeType="1"/>
          </p:cNvSpPr>
          <p:nvPr/>
        </p:nvSpPr>
        <p:spPr bwMode="auto">
          <a:xfrm flipV="1">
            <a:off x="8396288" y="2655888"/>
            <a:ext cx="2024062" cy="4762"/>
          </a:xfrm>
          <a:prstGeom prst="line">
            <a:avLst/>
          </a:prstGeom>
          <a:noFill/>
          <a:ln w="28575">
            <a:solidFill>
              <a:schemeClr val="folHlink"/>
            </a:solidFill>
            <a:round/>
            <a:headEnd/>
            <a:tailEnd/>
          </a:ln>
        </p:spPr>
        <p:txBody>
          <a:bodyPr wrap="none" anchor="ctr"/>
          <a:lstStyle/>
          <a:p>
            <a:endParaRPr lang="zh-CN" altLang="en-US"/>
          </a:p>
        </p:txBody>
      </p:sp>
      <p:sp>
        <p:nvSpPr>
          <p:cNvPr id="110599" name="Rectangle 9"/>
          <p:cNvSpPr>
            <a:spLocks noChangeArrowheads="1"/>
          </p:cNvSpPr>
          <p:nvPr/>
        </p:nvSpPr>
        <p:spPr bwMode="auto">
          <a:xfrm>
            <a:off x="10372725" y="2576514"/>
            <a:ext cx="115888" cy="123825"/>
          </a:xfrm>
          <a:prstGeom prst="rect">
            <a:avLst/>
          </a:prstGeom>
          <a:solidFill>
            <a:schemeClr val="folHlink"/>
          </a:solidFill>
          <a:ln w="12700">
            <a:solidFill>
              <a:schemeClr val="folHlink"/>
            </a:solidFill>
            <a:miter lim="800000"/>
            <a:headEnd/>
            <a:tailEnd/>
          </a:ln>
        </p:spPr>
        <p:txBody>
          <a:bodyPr wrap="none" anchor="ctr"/>
          <a:lstStyle/>
          <a:p>
            <a:endParaRPr lang="zh-CN" altLang="en-US"/>
          </a:p>
        </p:txBody>
      </p:sp>
      <p:sp>
        <p:nvSpPr>
          <p:cNvPr id="110600" name="Line 10"/>
          <p:cNvSpPr>
            <a:spLocks noChangeShapeType="1"/>
          </p:cNvSpPr>
          <p:nvPr/>
        </p:nvSpPr>
        <p:spPr bwMode="auto">
          <a:xfrm>
            <a:off x="9004300" y="2660650"/>
            <a:ext cx="0" cy="565150"/>
          </a:xfrm>
          <a:prstGeom prst="line">
            <a:avLst/>
          </a:prstGeom>
          <a:noFill/>
          <a:ln w="28575">
            <a:solidFill>
              <a:schemeClr val="folHlink"/>
            </a:solidFill>
            <a:round/>
            <a:headEnd/>
            <a:tailEnd/>
          </a:ln>
        </p:spPr>
        <p:txBody>
          <a:bodyPr wrap="none" anchor="ctr"/>
          <a:lstStyle/>
          <a:p>
            <a:endParaRPr lang="zh-CN" altLang="en-US"/>
          </a:p>
        </p:txBody>
      </p:sp>
      <p:pic>
        <p:nvPicPr>
          <p:cNvPr id="110601" name="Picture 11"/>
          <p:cNvPicPr>
            <a:picLocks noChangeArrowheads="1"/>
          </p:cNvPicPr>
          <p:nvPr/>
        </p:nvPicPr>
        <p:blipFill>
          <a:blip r:embed="rId2" cstate="print"/>
          <a:srcRect/>
          <a:stretch>
            <a:fillRect/>
          </a:stretch>
        </p:blipFill>
        <p:spPr bwMode="auto">
          <a:xfrm>
            <a:off x="8724900" y="3195638"/>
            <a:ext cx="560388" cy="595312"/>
          </a:xfrm>
          <a:prstGeom prst="rect">
            <a:avLst/>
          </a:prstGeom>
          <a:noFill/>
          <a:ln w="9525">
            <a:noFill/>
            <a:miter lim="800000"/>
            <a:headEnd/>
            <a:tailEnd/>
          </a:ln>
        </p:spPr>
      </p:pic>
      <p:pic>
        <p:nvPicPr>
          <p:cNvPr id="110602" name="Picture 12"/>
          <p:cNvPicPr>
            <a:picLocks noChangeArrowheads="1"/>
          </p:cNvPicPr>
          <p:nvPr/>
        </p:nvPicPr>
        <p:blipFill>
          <a:blip r:embed="rId2" cstate="print"/>
          <a:srcRect/>
          <a:stretch>
            <a:fillRect/>
          </a:stretch>
        </p:blipFill>
        <p:spPr bwMode="auto">
          <a:xfrm>
            <a:off x="9852025" y="3192463"/>
            <a:ext cx="560388" cy="596900"/>
          </a:xfrm>
          <a:prstGeom prst="rect">
            <a:avLst/>
          </a:prstGeom>
          <a:noFill/>
          <a:ln w="9525">
            <a:noFill/>
            <a:miter lim="800000"/>
            <a:headEnd/>
            <a:tailEnd/>
          </a:ln>
        </p:spPr>
      </p:pic>
      <p:sp>
        <p:nvSpPr>
          <p:cNvPr id="110603" name="Line 13"/>
          <p:cNvSpPr>
            <a:spLocks noChangeShapeType="1"/>
          </p:cNvSpPr>
          <p:nvPr/>
        </p:nvSpPr>
        <p:spPr bwMode="auto">
          <a:xfrm>
            <a:off x="4875214" y="2643189"/>
            <a:ext cx="2509837" cy="1587"/>
          </a:xfrm>
          <a:prstGeom prst="line">
            <a:avLst/>
          </a:prstGeom>
          <a:noFill/>
          <a:ln w="28575">
            <a:solidFill>
              <a:schemeClr val="folHlink"/>
            </a:solidFill>
            <a:round/>
            <a:headEnd/>
            <a:tailEnd/>
          </a:ln>
        </p:spPr>
        <p:txBody>
          <a:bodyPr wrap="none" anchor="ctr"/>
          <a:lstStyle/>
          <a:p>
            <a:endParaRPr lang="zh-CN" altLang="en-US"/>
          </a:p>
        </p:txBody>
      </p:sp>
      <p:sp>
        <p:nvSpPr>
          <p:cNvPr id="110604" name="Line 14"/>
          <p:cNvSpPr>
            <a:spLocks noChangeShapeType="1"/>
          </p:cNvSpPr>
          <p:nvPr/>
        </p:nvSpPr>
        <p:spPr bwMode="auto">
          <a:xfrm>
            <a:off x="5567363" y="2643189"/>
            <a:ext cx="0" cy="566737"/>
          </a:xfrm>
          <a:prstGeom prst="line">
            <a:avLst/>
          </a:prstGeom>
          <a:noFill/>
          <a:ln w="28575">
            <a:solidFill>
              <a:schemeClr val="folHlink"/>
            </a:solidFill>
            <a:round/>
            <a:headEnd/>
            <a:tailEnd/>
          </a:ln>
        </p:spPr>
        <p:txBody>
          <a:bodyPr wrap="none" anchor="ctr"/>
          <a:lstStyle/>
          <a:p>
            <a:endParaRPr lang="zh-CN" altLang="en-US"/>
          </a:p>
        </p:txBody>
      </p:sp>
      <p:pic>
        <p:nvPicPr>
          <p:cNvPr id="110605" name="Picture 15"/>
          <p:cNvPicPr>
            <a:picLocks noChangeArrowheads="1"/>
          </p:cNvPicPr>
          <p:nvPr/>
        </p:nvPicPr>
        <p:blipFill>
          <a:blip r:embed="rId2" cstate="print"/>
          <a:srcRect/>
          <a:stretch>
            <a:fillRect/>
          </a:stretch>
        </p:blipFill>
        <p:spPr bwMode="auto">
          <a:xfrm>
            <a:off x="5289550" y="3178176"/>
            <a:ext cx="560388" cy="595313"/>
          </a:xfrm>
          <a:prstGeom prst="rect">
            <a:avLst/>
          </a:prstGeom>
          <a:noFill/>
          <a:ln w="9525">
            <a:noFill/>
            <a:miter lim="800000"/>
            <a:headEnd/>
            <a:tailEnd/>
          </a:ln>
        </p:spPr>
      </p:pic>
      <p:pic>
        <p:nvPicPr>
          <p:cNvPr id="110606" name="Picture 16"/>
          <p:cNvPicPr>
            <a:picLocks noChangeArrowheads="1"/>
          </p:cNvPicPr>
          <p:nvPr/>
        </p:nvPicPr>
        <p:blipFill>
          <a:blip r:embed="rId2" cstate="print"/>
          <a:srcRect/>
          <a:stretch>
            <a:fillRect/>
          </a:stretch>
        </p:blipFill>
        <p:spPr bwMode="auto">
          <a:xfrm>
            <a:off x="6330950" y="3176588"/>
            <a:ext cx="560388" cy="595312"/>
          </a:xfrm>
          <a:prstGeom prst="rect">
            <a:avLst/>
          </a:prstGeom>
          <a:noFill/>
          <a:ln w="9525">
            <a:noFill/>
            <a:miter lim="800000"/>
            <a:headEnd/>
            <a:tailEnd/>
          </a:ln>
        </p:spPr>
      </p:pic>
      <p:sp>
        <p:nvSpPr>
          <p:cNvPr id="110607" name="Line 17"/>
          <p:cNvSpPr>
            <a:spLocks noChangeShapeType="1"/>
          </p:cNvSpPr>
          <p:nvPr/>
        </p:nvSpPr>
        <p:spPr bwMode="auto">
          <a:xfrm>
            <a:off x="3509963" y="2651125"/>
            <a:ext cx="0" cy="590550"/>
          </a:xfrm>
          <a:prstGeom prst="line">
            <a:avLst/>
          </a:prstGeom>
          <a:noFill/>
          <a:ln w="28575">
            <a:solidFill>
              <a:schemeClr val="folHlink"/>
            </a:solidFill>
            <a:round/>
            <a:headEnd/>
            <a:tailEnd/>
          </a:ln>
        </p:spPr>
        <p:txBody>
          <a:bodyPr wrap="none" anchor="ctr"/>
          <a:lstStyle/>
          <a:p>
            <a:endParaRPr lang="zh-CN" altLang="en-US"/>
          </a:p>
        </p:txBody>
      </p:sp>
      <p:sp>
        <p:nvSpPr>
          <p:cNvPr id="110608" name="Rectangle 18"/>
          <p:cNvSpPr>
            <a:spLocks noChangeArrowheads="1"/>
          </p:cNvSpPr>
          <p:nvPr/>
        </p:nvSpPr>
        <p:spPr bwMode="auto">
          <a:xfrm>
            <a:off x="1698625" y="2598739"/>
            <a:ext cx="115888" cy="122237"/>
          </a:xfrm>
          <a:prstGeom prst="rect">
            <a:avLst/>
          </a:prstGeom>
          <a:solidFill>
            <a:schemeClr val="folHlink"/>
          </a:solidFill>
          <a:ln w="12700">
            <a:solidFill>
              <a:schemeClr val="folHlink"/>
            </a:solidFill>
            <a:miter lim="800000"/>
            <a:headEnd/>
            <a:tailEnd/>
          </a:ln>
        </p:spPr>
        <p:txBody>
          <a:bodyPr wrap="none" anchor="ctr"/>
          <a:lstStyle/>
          <a:p>
            <a:endParaRPr lang="zh-CN" altLang="en-US"/>
          </a:p>
        </p:txBody>
      </p:sp>
      <p:sp>
        <p:nvSpPr>
          <p:cNvPr id="110609" name="Line 19"/>
          <p:cNvSpPr>
            <a:spLocks noChangeShapeType="1"/>
          </p:cNvSpPr>
          <p:nvPr/>
        </p:nvSpPr>
        <p:spPr bwMode="auto">
          <a:xfrm flipV="1">
            <a:off x="1774825" y="2660650"/>
            <a:ext cx="2001838" cy="1588"/>
          </a:xfrm>
          <a:prstGeom prst="line">
            <a:avLst/>
          </a:prstGeom>
          <a:noFill/>
          <a:ln w="28575">
            <a:solidFill>
              <a:schemeClr val="folHlink"/>
            </a:solidFill>
            <a:round/>
            <a:headEnd/>
            <a:tailEnd/>
          </a:ln>
        </p:spPr>
        <p:txBody>
          <a:bodyPr wrap="none" anchor="ctr"/>
          <a:lstStyle/>
          <a:p>
            <a:endParaRPr lang="zh-CN" altLang="en-US"/>
          </a:p>
        </p:txBody>
      </p:sp>
      <p:sp>
        <p:nvSpPr>
          <p:cNvPr id="110610" name="Line 20"/>
          <p:cNvSpPr>
            <a:spLocks noChangeShapeType="1"/>
          </p:cNvSpPr>
          <p:nvPr/>
        </p:nvSpPr>
        <p:spPr bwMode="auto">
          <a:xfrm>
            <a:off x="2166938" y="2662239"/>
            <a:ext cx="0" cy="568325"/>
          </a:xfrm>
          <a:prstGeom prst="line">
            <a:avLst/>
          </a:prstGeom>
          <a:noFill/>
          <a:ln w="28575">
            <a:solidFill>
              <a:schemeClr val="folHlink"/>
            </a:solidFill>
            <a:round/>
            <a:headEnd/>
            <a:tailEnd/>
          </a:ln>
        </p:spPr>
        <p:txBody>
          <a:bodyPr wrap="none" anchor="ctr"/>
          <a:lstStyle/>
          <a:p>
            <a:endParaRPr lang="zh-CN" altLang="en-US"/>
          </a:p>
        </p:txBody>
      </p:sp>
      <p:pic>
        <p:nvPicPr>
          <p:cNvPr id="110611" name="Picture 21"/>
          <p:cNvPicPr>
            <a:picLocks noChangeArrowheads="1"/>
          </p:cNvPicPr>
          <p:nvPr/>
        </p:nvPicPr>
        <p:blipFill>
          <a:blip r:embed="rId2" cstate="print"/>
          <a:srcRect/>
          <a:stretch>
            <a:fillRect/>
          </a:stretch>
        </p:blipFill>
        <p:spPr bwMode="auto">
          <a:xfrm>
            <a:off x="1889125" y="3197225"/>
            <a:ext cx="558800" cy="598488"/>
          </a:xfrm>
          <a:prstGeom prst="rect">
            <a:avLst/>
          </a:prstGeom>
          <a:noFill/>
          <a:ln w="9525">
            <a:noFill/>
            <a:miter lim="800000"/>
            <a:headEnd/>
            <a:tailEnd/>
          </a:ln>
        </p:spPr>
      </p:pic>
      <p:pic>
        <p:nvPicPr>
          <p:cNvPr id="110612" name="Picture 22"/>
          <p:cNvPicPr>
            <a:picLocks noChangeArrowheads="1"/>
          </p:cNvPicPr>
          <p:nvPr/>
        </p:nvPicPr>
        <p:blipFill>
          <a:blip r:embed="rId2" cstate="print"/>
          <a:srcRect/>
          <a:stretch>
            <a:fillRect/>
          </a:stretch>
        </p:blipFill>
        <p:spPr bwMode="auto">
          <a:xfrm>
            <a:off x="3208338" y="3195638"/>
            <a:ext cx="558800" cy="596900"/>
          </a:xfrm>
          <a:prstGeom prst="rect">
            <a:avLst/>
          </a:prstGeom>
          <a:noFill/>
          <a:ln w="9525">
            <a:noFill/>
            <a:miter lim="800000"/>
            <a:headEnd/>
            <a:tailEnd/>
          </a:ln>
        </p:spPr>
      </p:pic>
      <p:pic>
        <p:nvPicPr>
          <p:cNvPr id="110613" name="Picture 24"/>
          <p:cNvPicPr>
            <a:picLocks noChangeArrowheads="1"/>
          </p:cNvPicPr>
          <p:nvPr/>
        </p:nvPicPr>
        <p:blipFill>
          <a:blip r:embed="rId3" cstate="print"/>
          <a:srcRect/>
          <a:stretch>
            <a:fillRect/>
          </a:stretch>
        </p:blipFill>
        <p:spPr bwMode="auto">
          <a:xfrm>
            <a:off x="3748089" y="2085975"/>
            <a:ext cx="1201737" cy="776288"/>
          </a:xfrm>
          <a:prstGeom prst="rect">
            <a:avLst/>
          </a:prstGeom>
          <a:noFill/>
          <a:ln w="12699">
            <a:noFill/>
            <a:miter lim="800000"/>
            <a:headEnd/>
            <a:tailEnd/>
          </a:ln>
        </p:spPr>
      </p:pic>
      <p:pic>
        <p:nvPicPr>
          <p:cNvPr id="110614" name="Picture 25"/>
          <p:cNvPicPr>
            <a:picLocks noChangeArrowheads="1"/>
          </p:cNvPicPr>
          <p:nvPr/>
        </p:nvPicPr>
        <p:blipFill>
          <a:blip r:embed="rId3" cstate="print"/>
          <a:srcRect/>
          <a:stretch>
            <a:fillRect/>
          </a:stretch>
        </p:blipFill>
        <p:spPr bwMode="auto">
          <a:xfrm>
            <a:off x="7224714" y="2085975"/>
            <a:ext cx="1203325" cy="776288"/>
          </a:xfrm>
          <a:prstGeom prst="rect">
            <a:avLst/>
          </a:prstGeom>
          <a:noFill/>
          <a:ln w="12699">
            <a:noFill/>
            <a:miter lim="800000"/>
            <a:headEnd/>
            <a:tailEnd/>
          </a:ln>
        </p:spPr>
      </p:pic>
      <p:sp>
        <p:nvSpPr>
          <p:cNvPr id="110615" name="Rectangle 26"/>
          <p:cNvSpPr>
            <a:spLocks noChangeArrowheads="1"/>
          </p:cNvSpPr>
          <p:nvPr/>
        </p:nvSpPr>
        <p:spPr bwMode="auto">
          <a:xfrm>
            <a:off x="3935413" y="1989139"/>
            <a:ext cx="80150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网桥</a:t>
            </a:r>
            <a:r>
              <a:rPr kumimoji="1" lang="zh-CN" altLang="en-US" sz="800">
                <a:solidFill>
                  <a:schemeClr val="folHlink"/>
                </a:solidFill>
                <a:latin typeface="Arial" charset="0"/>
                <a:ea typeface="黑体" pitchFamily="2" charset="-122"/>
              </a:rPr>
              <a:t> </a:t>
            </a:r>
            <a:r>
              <a:rPr kumimoji="1" lang="en-US" altLang="zh-CN" sz="1800">
                <a:solidFill>
                  <a:schemeClr val="folHlink"/>
                </a:solidFill>
                <a:latin typeface="Arial" charset="0"/>
                <a:ea typeface="黑体" pitchFamily="2" charset="-122"/>
              </a:rPr>
              <a:t>1</a:t>
            </a:r>
            <a:endParaRPr kumimoji="1" lang="en-US" altLang="zh-CN" sz="1800" baseline="-25000">
              <a:solidFill>
                <a:schemeClr val="folHlink"/>
              </a:solidFill>
              <a:latin typeface="Arial" charset="0"/>
              <a:ea typeface="黑体" pitchFamily="2" charset="-122"/>
            </a:endParaRPr>
          </a:p>
        </p:txBody>
      </p:sp>
      <p:sp>
        <p:nvSpPr>
          <p:cNvPr id="110616" name="Rectangle 27"/>
          <p:cNvSpPr>
            <a:spLocks noChangeArrowheads="1"/>
          </p:cNvSpPr>
          <p:nvPr/>
        </p:nvSpPr>
        <p:spPr bwMode="auto">
          <a:xfrm>
            <a:off x="1639888" y="3125789"/>
            <a:ext cx="33663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A</a:t>
            </a:r>
            <a:endParaRPr kumimoji="1" lang="en-US" altLang="zh-CN" sz="1800" baseline="-25000">
              <a:solidFill>
                <a:schemeClr val="folHlink"/>
              </a:solidFill>
              <a:latin typeface="Arial" charset="0"/>
              <a:ea typeface="黑体" pitchFamily="2" charset="-122"/>
            </a:endParaRPr>
          </a:p>
        </p:txBody>
      </p:sp>
      <p:sp>
        <p:nvSpPr>
          <p:cNvPr id="110617" name="Rectangle 28"/>
          <p:cNvSpPr>
            <a:spLocks noChangeArrowheads="1"/>
          </p:cNvSpPr>
          <p:nvPr/>
        </p:nvSpPr>
        <p:spPr bwMode="auto">
          <a:xfrm>
            <a:off x="2982913" y="3125789"/>
            <a:ext cx="33663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B</a:t>
            </a:r>
            <a:endParaRPr kumimoji="1" lang="en-US" altLang="zh-CN" sz="1800" baseline="-25000">
              <a:solidFill>
                <a:schemeClr val="folHlink"/>
              </a:solidFill>
              <a:latin typeface="Arial" charset="0"/>
              <a:ea typeface="黑体" pitchFamily="2" charset="-122"/>
            </a:endParaRPr>
          </a:p>
        </p:txBody>
      </p:sp>
      <p:sp>
        <p:nvSpPr>
          <p:cNvPr id="110618" name="Rectangle 29"/>
          <p:cNvSpPr>
            <a:spLocks noChangeArrowheads="1"/>
          </p:cNvSpPr>
          <p:nvPr/>
        </p:nvSpPr>
        <p:spPr bwMode="auto">
          <a:xfrm>
            <a:off x="5008563" y="3125789"/>
            <a:ext cx="349456"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C</a:t>
            </a:r>
            <a:endParaRPr kumimoji="1" lang="en-US" altLang="zh-CN" sz="1800" baseline="-25000">
              <a:solidFill>
                <a:schemeClr val="folHlink"/>
              </a:solidFill>
              <a:latin typeface="Arial" charset="0"/>
              <a:ea typeface="黑体" pitchFamily="2" charset="-122"/>
            </a:endParaRPr>
          </a:p>
        </p:txBody>
      </p:sp>
      <p:sp>
        <p:nvSpPr>
          <p:cNvPr id="110619" name="Rectangle 30"/>
          <p:cNvSpPr>
            <a:spLocks noChangeArrowheads="1"/>
          </p:cNvSpPr>
          <p:nvPr/>
        </p:nvSpPr>
        <p:spPr bwMode="auto">
          <a:xfrm>
            <a:off x="6107113" y="3125789"/>
            <a:ext cx="349456"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D</a:t>
            </a:r>
            <a:endParaRPr kumimoji="1" lang="en-US" altLang="zh-CN" sz="1800" baseline="-25000">
              <a:solidFill>
                <a:schemeClr val="folHlink"/>
              </a:solidFill>
              <a:latin typeface="Arial" charset="0"/>
              <a:ea typeface="黑体" pitchFamily="2" charset="-122"/>
            </a:endParaRPr>
          </a:p>
        </p:txBody>
      </p:sp>
      <p:sp>
        <p:nvSpPr>
          <p:cNvPr id="110620" name="Rectangle 31"/>
          <p:cNvSpPr>
            <a:spLocks noChangeArrowheads="1"/>
          </p:cNvSpPr>
          <p:nvPr/>
        </p:nvSpPr>
        <p:spPr bwMode="auto">
          <a:xfrm>
            <a:off x="8510588" y="3125789"/>
            <a:ext cx="33663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E</a:t>
            </a:r>
            <a:endParaRPr kumimoji="1" lang="en-US" altLang="zh-CN" sz="1800" baseline="-25000">
              <a:solidFill>
                <a:schemeClr val="folHlink"/>
              </a:solidFill>
              <a:latin typeface="Arial" charset="0"/>
              <a:ea typeface="黑体" pitchFamily="2" charset="-122"/>
            </a:endParaRPr>
          </a:p>
        </p:txBody>
      </p:sp>
      <p:sp>
        <p:nvSpPr>
          <p:cNvPr id="110621" name="Rectangle 32"/>
          <p:cNvSpPr>
            <a:spLocks noChangeArrowheads="1"/>
          </p:cNvSpPr>
          <p:nvPr/>
        </p:nvSpPr>
        <p:spPr bwMode="auto">
          <a:xfrm>
            <a:off x="9628188" y="3125789"/>
            <a:ext cx="3238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F</a:t>
            </a:r>
            <a:endParaRPr kumimoji="1" lang="en-US" altLang="zh-CN" sz="1800" baseline="-25000">
              <a:solidFill>
                <a:schemeClr val="folHlink"/>
              </a:solidFill>
              <a:latin typeface="Arial" charset="0"/>
              <a:ea typeface="黑体" pitchFamily="2" charset="-122"/>
            </a:endParaRPr>
          </a:p>
        </p:txBody>
      </p:sp>
      <p:sp>
        <p:nvSpPr>
          <p:cNvPr id="110622" name="Rectangle 33"/>
          <p:cNvSpPr>
            <a:spLocks noChangeArrowheads="1"/>
          </p:cNvSpPr>
          <p:nvPr/>
        </p:nvSpPr>
        <p:spPr bwMode="auto">
          <a:xfrm>
            <a:off x="3444875" y="2214564"/>
            <a:ext cx="310984"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1</a:t>
            </a:r>
            <a:endParaRPr kumimoji="1" lang="en-US" altLang="zh-CN" sz="1800" baseline="-25000">
              <a:solidFill>
                <a:schemeClr val="folHlink"/>
              </a:solidFill>
              <a:latin typeface="Arial" charset="0"/>
              <a:ea typeface="黑体" pitchFamily="2" charset="-122"/>
            </a:endParaRPr>
          </a:p>
        </p:txBody>
      </p:sp>
      <p:sp>
        <p:nvSpPr>
          <p:cNvPr id="110623" name="Rectangle 34"/>
          <p:cNvSpPr>
            <a:spLocks noChangeArrowheads="1"/>
          </p:cNvSpPr>
          <p:nvPr/>
        </p:nvSpPr>
        <p:spPr bwMode="auto">
          <a:xfrm>
            <a:off x="4905375" y="2214564"/>
            <a:ext cx="310984"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2</a:t>
            </a:r>
            <a:endParaRPr kumimoji="1" lang="en-US" altLang="zh-CN" sz="1800" baseline="-25000">
              <a:solidFill>
                <a:schemeClr val="folHlink"/>
              </a:solidFill>
              <a:latin typeface="Arial" charset="0"/>
              <a:ea typeface="黑体" pitchFamily="2" charset="-122"/>
            </a:endParaRPr>
          </a:p>
        </p:txBody>
      </p:sp>
      <p:sp>
        <p:nvSpPr>
          <p:cNvPr id="110624" name="Rectangle 35"/>
          <p:cNvSpPr>
            <a:spLocks noChangeArrowheads="1"/>
          </p:cNvSpPr>
          <p:nvPr/>
        </p:nvSpPr>
        <p:spPr bwMode="auto">
          <a:xfrm>
            <a:off x="6921500" y="2214564"/>
            <a:ext cx="310984"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1</a:t>
            </a:r>
            <a:endParaRPr kumimoji="1" lang="en-US" altLang="zh-CN" sz="1800" baseline="-25000">
              <a:solidFill>
                <a:schemeClr val="folHlink"/>
              </a:solidFill>
              <a:latin typeface="Arial" charset="0"/>
              <a:ea typeface="黑体" pitchFamily="2" charset="-122"/>
            </a:endParaRPr>
          </a:p>
        </p:txBody>
      </p:sp>
      <p:sp>
        <p:nvSpPr>
          <p:cNvPr id="110625" name="Rectangle 36"/>
          <p:cNvSpPr>
            <a:spLocks noChangeArrowheads="1"/>
          </p:cNvSpPr>
          <p:nvPr/>
        </p:nvSpPr>
        <p:spPr bwMode="auto">
          <a:xfrm>
            <a:off x="8431213" y="2214564"/>
            <a:ext cx="310984"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2</a:t>
            </a:r>
            <a:endParaRPr kumimoji="1" lang="en-US" altLang="zh-CN" sz="1800" baseline="-25000">
              <a:solidFill>
                <a:schemeClr val="folHlink"/>
              </a:solidFill>
              <a:latin typeface="Arial" charset="0"/>
              <a:ea typeface="黑体" pitchFamily="2" charset="-122"/>
            </a:endParaRPr>
          </a:p>
        </p:txBody>
      </p:sp>
      <p:sp>
        <p:nvSpPr>
          <p:cNvPr id="110626" name="Line 38"/>
          <p:cNvSpPr>
            <a:spLocks noChangeShapeType="1"/>
          </p:cNvSpPr>
          <p:nvPr/>
        </p:nvSpPr>
        <p:spPr bwMode="auto">
          <a:xfrm>
            <a:off x="3617914" y="4359275"/>
            <a:ext cx="1717675" cy="0"/>
          </a:xfrm>
          <a:prstGeom prst="line">
            <a:avLst/>
          </a:prstGeom>
          <a:noFill/>
          <a:ln w="9525">
            <a:solidFill>
              <a:schemeClr val="folHlink"/>
            </a:solidFill>
            <a:round/>
            <a:headEnd/>
            <a:tailEnd/>
          </a:ln>
        </p:spPr>
        <p:txBody>
          <a:bodyPr/>
          <a:lstStyle/>
          <a:p>
            <a:endParaRPr lang="zh-CN" altLang="en-US"/>
          </a:p>
        </p:txBody>
      </p:sp>
      <p:sp>
        <p:nvSpPr>
          <p:cNvPr id="110627" name="Line 39"/>
          <p:cNvSpPr>
            <a:spLocks noChangeShapeType="1"/>
          </p:cNvSpPr>
          <p:nvPr/>
        </p:nvSpPr>
        <p:spPr bwMode="auto">
          <a:xfrm>
            <a:off x="3617914" y="4737100"/>
            <a:ext cx="1717675" cy="0"/>
          </a:xfrm>
          <a:prstGeom prst="line">
            <a:avLst/>
          </a:prstGeom>
          <a:noFill/>
          <a:ln w="9525">
            <a:solidFill>
              <a:schemeClr val="folHlink"/>
            </a:solidFill>
            <a:round/>
            <a:headEnd/>
            <a:tailEnd/>
          </a:ln>
        </p:spPr>
        <p:txBody>
          <a:bodyPr/>
          <a:lstStyle/>
          <a:p>
            <a:endParaRPr lang="zh-CN" altLang="en-US"/>
          </a:p>
        </p:txBody>
      </p:sp>
      <p:sp>
        <p:nvSpPr>
          <p:cNvPr id="110628" name="Line 40"/>
          <p:cNvSpPr>
            <a:spLocks noChangeShapeType="1"/>
          </p:cNvSpPr>
          <p:nvPr/>
        </p:nvSpPr>
        <p:spPr bwMode="auto">
          <a:xfrm>
            <a:off x="3617914" y="5116514"/>
            <a:ext cx="1717675" cy="1587"/>
          </a:xfrm>
          <a:prstGeom prst="line">
            <a:avLst/>
          </a:prstGeom>
          <a:noFill/>
          <a:ln w="9525">
            <a:solidFill>
              <a:schemeClr val="folHlink"/>
            </a:solidFill>
            <a:round/>
            <a:headEnd/>
            <a:tailEnd/>
          </a:ln>
        </p:spPr>
        <p:txBody>
          <a:bodyPr/>
          <a:lstStyle/>
          <a:p>
            <a:endParaRPr lang="zh-CN" altLang="en-US"/>
          </a:p>
        </p:txBody>
      </p:sp>
      <p:sp>
        <p:nvSpPr>
          <p:cNvPr id="110629" name="Line 41"/>
          <p:cNvSpPr>
            <a:spLocks noChangeShapeType="1"/>
          </p:cNvSpPr>
          <p:nvPr/>
        </p:nvSpPr>
        <p:spPr bwMode="auto">
          <a:xfrm>
            <a:off x="4475163" y="3981451"/>
            <a:ext cx="0" cy="1895475"/>
          </a:xfrm>
          <a:prstGeom prst="line">
            <a:avLst/>
          </a:prstGeom>
          <a:noFill/>
          <a:ln w="9525">
            <a:solidFill>
              <a:schemeClr val="folHlink"/>
            </a:solidFill>
            <a:round/>
            <a:headEnd/>
            <a:tailEnd/>
          </a:ln>
        </p:spPr>
        <p:txBody>
          <a:bodyPr/>
          <a:lstStyle/>
          <a:p>
            <a:endParaRPr lang="zh-CN" altLang="en-US"/>
          </a:p>
        </p:txBody>
      </p:sp>
      <p:sp>
        <p:nvSpPr>
          <p:cNvPr id="110630" name="Rectangle 43"/>
          <p:cNvSpPr>
            <a:spLocks noChangeArrowheads="1"/>
          </p:cNvSpPr>
          <p:nvPr/>
        </p:nvSpPr>
        <p:spPr bwMode="auto">
          <a:xfrm>
            <a:off x="7153275" y="3965575"/>
            <a:ext cx="1490794" cy="378758"/>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zh-CN" altLang="en-US" sz="1800">
                <a:solidFill>
                  <a:schemeClr val="folHlink"/>
                </a:solidFill>
                <a:latin typeface="Arial" charset="0"/>
                <a:ea typeface="黑体" pitchFamily="2" charset="-122"/>
              </a:rPr>
              <a:t>地址      接口</a:t>
            </a:r>
            <a:endParaRPr kumimoji="1" lang="zh-CN" altLang="en-US" sz="1800" baseline="-25000">
              <a:solidFill>
                <a:schemeClr val="folHlink"/>
              </a:solidFill>
              <a:latin typeface="Arial" charset="0"/>
              <a:ea typeface="黑体" pitchFamily="2" charset="-122"/>
            </a:endParaRPr>
          </a:p>
        </p:txBody>
      </p:sp>
      <p:sp>
        <p:nvSpPr>
          <p:cNvPr id="110631" name="Line 45"/>
          <p:cNvSpPr>
            <a:spLocks noChangeShapeType="1"/>
          </p:cNvSpPr>
          <p:nvPr/>
        </p:nvSpPr>
        <p:spPr bwMode="auto">
          <a:xfrm>
            <a:off x="7053264" y="4359275"/>
            <a:ext cx="1717675" cy="0"/>
          </a:xfrm>
          <a:prstGeom prst="line">
            <a:avLst/>
          </a:prstGeom>
          <a:noFill/>
          <a:ln w="9525">
            <a:solidFill>
              <a:schemeClr val="folHlink"/>
            </a:solidFill>
            <a:round/>
            <a:headEnd/>
            <a:tailEnd/>
          </a:ln>
        </p:spPr>
        <p:txBody>
          <a:bodyPr/>
          <a:lstStyle/>
          <a:p>
            <a:endParaRPr lang="zh-CN" altLang="en-US"/>
          </a:p>
        </p:txBody>
      </p:sp>
      <p:sp>
        <p:nvSpPr>
          <p:cNvPr id="110632" name="Line 46"/>
          <p:cNvSpPr>
            <a:spLocks noChangeShapeType="1"/>
          </p:cNvSpPr>
          <p:nvPr/>
        </p:nvSpPr>
        <p:spPr bwMode="auto">
          <a:xfrm>
            <a:off x="7053264" y="4737100"/>
            <a:ext cx="1717675" cy="0"/>
          </a:xfrm>
          <a:prstGeom prst="line">
            <a:avLst/>
          </a:prstGeom>
          <a:noFill/>
          <a:ln w="9525">
            <a:solidFill>
              <a:schemeClr val="folHlink"/>
            </a:solidFill>
            <a:round/>
            <a:headEnd/>
            <a:tailEnd/>
          </a:ln>
        </p:spPr>
        <p:txBody>
          <a:bodyPr/>
          <a:lstStyle/>
          <a:p>
            <a:endParaRPr lang="zh-CN" altLang="en-US"/>
          </a:p>
        </p:txBody>
      </p:sp>
      <p:sp>
        <p:nvSpPr>
          <p:cNvPr id="110633" name="Line 47"/>
          <p:cNvSpPr>
            <a:spLocks noChangeShapeType="1"/>
          </p:cNvSpPr>
          <p:nvPr/>
        </p:nvSpPr>
        <p:spPr bwMode="auto">
          <a:xfrm>
            <a:off x="7053264" y="5116514"/>
            <a:ext cx="1717675" cy="1587"/>
          </a:xfrm>
          <a:prstGeom prst="line">
            <a:avLst/>
          </a:prstGeom>
          <a:noFill/>
          <a:ln w="9525">
            <a:solidFill>
              <a:schemeClr val="folHlink"/>
            </a:solidFill>
            <a:round/>
            <a:headEnd/>
            <a:tailEnd/>
          </a:ln>
        </p:spPr>
        <p:txBody>
          <a:bodyPr/>
          <a:lstStyle/>
          <a:p>
            <a:endParaRPr lang="zh-CN" altLang="en-US"/>
          </a:p>
        </p:txBody>
      </p:sp>
      <p:sp>
        <p:nvSpPr>
          <p:cNvPr id="110634" name="Line 48"/>
          <p:cNvSpPr>
            <a:spLocks noChangeShapeType="1"/>
          </p:cNvSpPr>
          <p:nvPr/>
        </p:nvSpPr>
        <p:spPr bwMode="auto">
          <a:xfrm>
            <a:off x="7910514" y="3981451"/>
            <a:ext cx="1587" cy="1514475"/>
          </a:xfrm>
          <a:prstGeom prst="line">
            <a:avLst/>
          </a:prstGeom>
          <a:noFill/>
          <a:ln w="9525">
            <a:solidFill>
              <a:schemeClr val="folHlink"/>
            </a:solidFill>
            <a:round/>
            <a:headEnd/>
            <a:tailEnd/>
          </a:ln>
        </p:spPr>
        <p:txBody>
          <a:bodyPr/>
          <a:lstStyle/>
          <a:p>
            <a:endParaRPr lang="zh-CN" altLang="en-US"/>
          </a:p>
        </p:txBody>
      </p:sp>
      <p:sp>
        <p:nvSpPr>
          <p:cNvPr id="110635" name="Freeform 50"/>
          <p:cNvSpPr>
            <a:spLocks/>
          </p:cNvSpPr>
          <p:nvPr/>
        </p:nvSpPr>
        <p:spPr bwMode="auto">
          <a:xfrm>
            <a:off x="3617914" y="2654300"/>
            <a:ext cx="1717675" cy="1327150"/>
          </a:xfrm>
          <a:custGeom>
            <a:avLst/>
            <a:gdLst>
              <a:gd name="T0" fmla="*/ 0 w 907"/>
              <a:gd name="T1" fmla="*/ 1327150 h 635"/>
              <a:gd name="T2" fmla="*/ 600334 w 907"/>
              <a:gd name="T3" fmla="*/ 0 h 635"/>
              <a:gd name="T4" fmla="*/ 857891 w 907"/>
              <a:gd name="T5" fmla="*/ 0 h 635"/>
              <a:gd name="T6" fmla="*/ 1717675 w 907"/>
              <a:gd name="T7" fmla="*/ 1327150 h 635"/>
              <a:gd name="T8" fmla="*/ 0 w 907"/>
              <a:gd name="T9" fmla="*/ 1327150 h 635"/>
              <a:gd name="T10" fmla="*/ 0 60000 65536"/>
              <a:gd name="T11" fmla="*/ 0 60000 65536"/>
              <a:gd name="T12" fmla="*/ 0 60000 65536"/>
              <a:gd name="T13" fmla="*/ 0 60000 65536"/>
              <a:gd name="T14" fmla="*/ 0 60000 65536"/>
              <a:gd name="T15" fmla="*/ 0 w 907"/>
              <a:gd name="T16" fmla="*/ 0 h 635"/>
              <a:gd name="T17" fmla="*/ 907 w 907"/>
              <a:gd name="T18" fmla="*/ 635 h 635"/>
            </a:gdLst>
            <a:ahLst/>
            <a:cxnLst>
              <a:cxn ang="T10">
                <a:pos x="T0" y="T1"/>
              </a:cxn>
              <a:cxn ang="T11">
                <a:pos x="T2" y="T3"/>
              </a:cxn>
              <a:cxn ang="T12">
                <a:pos x="T4" y="T5"/>
              </a:cxn>
              <a:cxn ang="T13">
                <a:pos x="T6" y="T7"/>
              </a:cxn>
              <a:cxn ang="T14">
                <a:pos x="T8" y="T9"/>
              </a:cxn>
            </a:cxnLst>
            <a:rect l="T15" t="T16" r="T17" b="T18"/>
            <a:pathLst>
              <a:path w="907" h="635">
                <a:moveTo>
                  <a:pt x="0" y="635"/>
                </a:moveTo>
                <a:lnTo>
                  <a:pt x="317" y="0"/>
                </a:lnTo>
                <a:lnTo>
                  <a:pt x="453" y="0"/>
                </a:lnTo>
                <a:lnTo>
                  <a:pt x="907" y="635"/>
                </a:lnTo>
                <a:lnTo>
                  <a:pt x="0" y="635"/>
                </a:lnTo>
                <a:close/>
              </a:path>
            </a:pathLst>
          </a:custGeom>
          <a:gradFill rotWithShape="1">
            <a:gsLst>
              <a:gs pos="0">
                <a:srgbClr val="767647"/>
              </a:gs>
              <a:gs pos="100000">
                <a:srgbClr val="FFFF99"/>
              </a:gs>
            </a:gsLst>
            <a:lin ang="5400000" scaled="1"/>
          </a:gradFill>
          <a:ln w="9525">
            <a:noFill/>
            <a:round/>
            <a:headEnd/>
            <a:tailEnd/>
          </a:ln>
        </p:spPr>
        <p:txBody>
          <a:bodyPr/>
          <a:lstStyle/>
          <a:p>
            <a:endParaRPr lang="zh-CN" altLang="en-US"/>
          </a:p>
        </p:txBody>
      </p:sp>
      <p:sp>
        <p:nvSpPr>
          <p:cNvPr id="110636" name="Freeform 51"/>
          <p:cNvSpPr>
            <a:spLocks/>
          </p:cNvSpPr>
          <p:nvPr/>
        </p:nvSpPr>
        <p:spPr bwMode="auto">
          <a:xfrm>
            <a:off x="7053264" y="2654300"/>
            <a:ext cx="1717675" cy="1327150"/>
          </a:xfrm>
          <a:custGeom>
            <a:avLst/>
            <a:gdLst>
              <a:gd name="T0" fmla="*/ 0 w 907"/>
              <a:gd name="T1" fmla="*/ 1327150 h 635"/>
              <a:gd name="T2" fmla="*/ 600334 w 907"/>
              <a:gd name="T3" fmla="*/ 0 h 635"/>
              <a:gd name="T4" fmla="*/ 857891 w 907"/>
              <a:gd name="T5" fmla="*/ 0 h 635"/>
              <a:gd name="T6" fmla="*/ 1717675 w 907"/>
              <a:gd name="T7" fmla="*/ 1327150 h 635"/>
              <a:gd name="T8" fmla="*/ 0 w 907"/>
              <a:gd name="T9" fmla="*/ 1327150 h 635"/>
              <a:gd name="T10" fmla="*/ 0 60000 65536"/>
              <a:gd name="T11" fmla="*/ 0 60000 65536"/>
              <a:gd name="T12" fmla="*/ 0 60000 65536"/>
              <a:gd name="T13" fmla="*/ 0 60000 65536"/>
              <a:gd name="T14" fmla="*/ 0 60000 65536"/>
              <a:gd name="T15" fmla="*/ 0 w 907"/>
              <a:gd name="T16" fmla="*/ 0 h 635"/>
              <a:gd name="T17" fmla="*/ 907 w 907"/>
              <a:gd name="T18" fmla="*/ 635 h 635"/>
            </a:gdLst>
            <a:ahLst/>
            <a:cxnLst>
              <a:cxn ang="T10">
                <a:pos x="T0" y="T1"/>
              </a:cxn>
              <a:cxn ang="T11">
                <a:pos x="T2" y="T3"/>
              </a:cxn>
              <a:cxn ang="T12">
                <a:pos x="T4" y="T5"/>
              </a:cxn>
              <a:cxn ang="T13">
                <a:pos x="T6" y="T7"/>
              </a:cxn>
              <a:cxn ang="T14">
                <a:pos x="T8" y="T9"/>
              </a:cxn>
            </a:cxnLst>
            <a:rect l="T15" t="T16" r="T17" b="T18"/>
            <a:pathLst>
              <a:path w="907" h="635">
                <a:moveTo>
                  <a:pt x="0" y="635"/>
                </a:moveTo>
                <a:lnTo>
                  <a:pt x="317" y="0"/>
                </a:lnTo>
                <a:lnTo>
                  <a:pt x="453" y="0"/>
                </a:lnTo>
                <a:lnTo>
                  <a:pt x="907" y="635"/>
                </a:lnTo>
                <a:lnTo>
                  <a:pt x="0" y="635"/>
                </a:lnTo>
                <a:close/>
              </a:path>
            </a:pathLst>
          </a:custGeom>
          <a:gradFill rotWithShape="1">
            <a:gsLst>
              <a:gs pos="0">
                <a:srgbClr val="767647"/>
              </a:gs>
              <a:gs pos="100000">
                <a:srgbClr val="FFFF99"/>
              </a:gs>
            </a:gsLst>
            <a:lin ang="5400000" scaled="1"/>
          </a:gradFill>
          <a:ln w="9525" cap="flat" cmpd="sng">
            <a:noFill/>
            <a:prstDash val="solid"/>
            <a:round/>
            <a:headEnd type="none" w="med" len="med"/>
            <a:tailEnd type="none" w="med" len="med"/>
          </a:ln>
        </p:spPr>
        <p:txBody>
          <a:bodyPr/>
          <a:lstStyle/>
          <a:p>
            <a:endParaRPr lang="zh-CN" altLang="en-US"/>
          </a:p>
        </p:txBody>
      </p:sp>
      <p:grpSp>
        <p:nvGrpSpPr>
          <p:cNvPr id="2" name="Group 72"/>
          <p:cNvGrpSpPr>
            <a:grpSpLocks/>
          </p:cNvGrpSpPr>
          <p:nvPr/>
        </p:nvGrpSpPr>
        <p:grpSpPr bwMode="auto">
          <a:xfrm>
            <a:off x="3770314" y="4921248"/>
            <a:ext cx="4773613" cy="854075"/>
            <a:chOff x="1415" y="3100"/>
            <a:chExt cx="3007" cy="538"/>
          </a:xfrm>
        </p:grpSpPr>
        <p:sp>
          <p:nvSpPr>
            <p:cNvPr id="110658" name="Rectangle 52"/>
            <p:cNvSpPr>
              <a:spLocks noChangeArrowheads="1"/>
            </p:cNvSpPr>
            <p:nvPr/>
          </p:nvSpPr>
          <p:spPr bwMode="auto">
            <a:xfrm>
              <a:off x="1415" y="3337"/>
              <a:ext cx="309" cy="301"/>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en-US" altLang="zh-CN" sz="2400">
                  <a:solidFill>
                    <a:schemeClr val="folHlink"/>
                  </a:solidFill>
                  <a:latin typeface="Arial" charset="0"/>
                  <a:ea typeface="黑体" pitchFamily="2" charset="-122"/>
                </a:rPr>
                <a:t>…</a:t>
              </a:r>
              <a:endParaRPr kumimoji="1" lang="en-US" altLang="zh-CN" sz="2400" baseline="-25000">
                <a:solidFill>
                  <a:schemeClr val="folHlink"/>
                </a:solidFill>
                <a:latin typeface="Arial" charset="0"/>
                <a:ea typeface="黑体" pitchFamily="2" charset="-122"/>
              </a:endParaRPr>
            </a:p>
          </p:txBody>
        </p:sp>
        <p:sp>
          <p:nvSpPr>
            <p:cNvPr id="110659" name="Rectangle 53"/>
            <p:cNvSpPr>
              <a:spLocks noChangeArrowheads="1"/>
            </p:cNvSpPr>
            <p:nvPr/>
          </p:nvSpPr>
          <p:spPr bwMode="auto">
            <a:xfrm>
              <a:off x="1927" y="3337"/>
              <a:ext cx="309" cy="301"/>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en-US" altLang="zh-CN" sz="2400">
                  <a:solidFill>
                    <a:schemeClr val="folHlink"/>
                  </a:solidFill>
                  <a:latin typeface="Arial" charset="0"/>
                  <a:ea typeface="黑体" pitchFamily="2" charset="-122"/>
                </a:rPr>
                <a:t>…</a:t>
              </a:r>
              <a:endParaRPr kumimoji="1" lang="en-US" altLang="zh-CN" sz="2400" baseline="-25000">
                <a:solidFill>
                  <a:schemeClr val="folHlink"/>
                </a:solidFill>
                <a:latin typeface="Arial" charset="0"/>
                <a:ea typeface="黑体" pitchFamily="2" charset="-122"/>
              </a:endParaRPr>
            </a:p>
          </p:txBody>
        </p:sp>
        <p:sp>
          <p:nvSpPr>
            <p:cNvPr id="110660" name="Rectangle 54"/>
            <p:cNvSpPr>
              <a:spLocks noChangeArrowheads="1"/>
            </p:cNvSpPr>
            <p:nvPr/>
          </p:nvSpPr>
          <p:spPr bwMode="auto">
            <a:xfrm>
              <a:off x="4113" y="3100"/>
              <a:ext cx="309" cy="301"/>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en-US" altLang="zh-CN" sz="2400">
                  <a:solidFill>
                    <a:schemeClr val="folHlink"/>
                  </a:solidFill>
                  <a:latin typeface="Arial" charset="0"/>
                  <a:ea typeface="黑体" pitchFamily="2" charset="-122"/>
                </a:rPr>
                <a:t>…</a:t>
              </a:r>
              <a:endParaRPr kumimoji="1" lang="en-US" altLang="zh-CN" sz="2400" baseline="-25000">
                <a:solidFill>
                  <a:schemeClr val="folHlink"/>
                </a:solidFill>
                <a:latin typeface="Arial" charset="0"/>
                <a:ea typeface="黑体" pitchFamily="2" charset="-122"/>
              </a:endParaRPr>
            </a:p>
          </p:txBody>
        </p:sp>
        <p:sp>
          <p:nvSpPr>
            <p:cNvPr id="110661" name="Rectangle 55"/>
            <p:cNvSpPr>
              <a:spLocks noChangeArrowheads="1"/>
            </p:cNvSpPr>
            <p:nvPr/>
          </p:nvSpPr>
          <p:spPr bwMode="auto">
            <a:xfrm>
              <a:off x="3588" y="3100"/>
              <a:ext cx="309" cy="301"/>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en-US" altLang="zh-CN" sz="2400">
                  <a:solidFill>
                    <a:schemeClr val="folHlink"/>
                  </a:solidFill>
                  <a:latin typeface="Arial" charset="0"/>
                  <a:ea typeface="黑体" pitchFamily="2" charset="-122"/>
                </a:rPr>
                <a:t>…</a:t>
              </a:r>
              <a:endParaRPr kumimoji="1" lang="en-US" altLang="zh-CN" sz="2400" baseline="-25000">
                <a:solidFill>
                  <a:schemeClr val="folHlink"/>
                </a:solidFill>
                <a:latin typeface="Arial" charset="0"/>
                <a:ea typeface="黑体" pitchFamily="2" charset="-122"/>
              </a:endParaRPr>
            </a:p>
          </p:txBody>
        </p:sp>
      </p:grpSp>
      <p:sp>
        <p:nvSpPr>
          <p:cNvPr id="110638" name="Line 56"/>
          <p:cNvSpPr>
            <a:spLocks noChangeShapeType="1"/>
          </p:cNvSpPr>
          <p:nvPr/>
        </p:nvSpPr>
        <p:spPr bwMode="auto">
          <a:xfrm>
            <a:off x="3617914" y="5494339"/>
            <a:ext cx="1717675" cy="1587"/>
          </a:xfrm>
          <a:prstGeom prst="line">
            <a:avLst/>
          </a:prstGeom>
          <a:noFill/>
          <a:ln w="9525">
            <a:solidFill>
              <a:schemeClr val="folHlink"/>
            </a:solidFill>
            <a:round/>
            <a:headEnd/>
            <a:tailEnd/>
          </a:ln>
        </p:spPr>
        <p:txBody>
          <a:bodyPr/>
          <a:lstStyle/>
          <a:p>
            <a:endParaRPr lang="zh-CN" altLang="en-US"/>
          </a:p>
        </p:txBody>
      </p:sp>
      <p:grpSp>
        <p:nvGrpSpPr>
          <p:cNvPr id="3" name="Group 69"/>
          <p:cNvGrpSpPr>
            <a:grpSpLocks/>
          </p:cNvGrpSpPr>
          <p:nvPr/>
        </p:nvGrpSpPr>
        <p:grpSpPr bwMode="auto">
          <a:xfrm>
            <a:off x="2711450" y="5111744"/>
            <a:ext cx="2339976" cy="387350"/>
            <a:chOff x="748" y="3220"/>
            <a:chExt cx="1474" cy="244"/>
          </a:xfrm>
        </p:grpSpPr>
        <p:sp>
          <p:nvSpPr>
            <p:cNvPr id="110656" name="Rectangle 57"/>
            <p:cNvSpPr>
              <a:spLocks noChangeArrowheads="1"/>
            </p:cNvSpPr>
            <p:nvPr/>
          </p:nvSpPr>
          <p:spPr bwMode="auto">
            <a:xfrm>
              <a:off x="1485" y="3233"/>
              <a:ext cx="737" cy="231"/>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B           1</a:t>
              </a:r>
              <a:endParaRPr kumimoji="1" lang="en-US" altLang="zh-CN" sz="1800" baseline="-25000">
                <a:solidFill>
                  <a:schemeClr val="folHlink"/>
                </a:solidFill>
                <a:latin typeface="Arial" charset="0"/>
                <a:ea typeface="黑体" pitchFamily="2" charset="-122"/>
              </a:endParaRPr>
            </a:p>
          </p:txBody>
        </p:sp>
        <p:sp>
          <p:nvSpPr>
            <p:cNvPr id="110657" name="Rectangle 61"/>
            <p:cNvSpPr>
              <a:spLocks noChangeArrowheads="1"/>
            </p:cNvSpPr>
            <p:nvPr/>
          </p:nvSpPr>
          <p:spPr bwMode="auto">
            <a:xfrm>
              <a:off x="748" y="3220"/>
              <a:ext cx="527" cy="240"/>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en-US" altLang="zh-CN" sz="1800">
                  <a:solidFill>
                    <a:schemeClr val="folHlink"/>
                  </a:solidFill>
                  <a:latin typeface="Arial" charset="0"/>
                  <a:ea typeface="黑体" pitchFamily="2" charset="-122"/>
                </a:rPr>
                <a:t>B → A</a:t>
              </a:r>
              <a:endParaRPr kumimoji="1" lang="en-US" altLang="zh-CN" sz="1800" baseline="-25000">
                <a:solidFill>
                  <a:schemeClr val="folHlink"/>
                </a:solidFill>
                <a:latin typeface="Arial" charset="0"/>
                <a:ea typeface="黑体" pitchFamily="2" charset="-122"/>
              </a:endParaRPr>
            </a:p>
          </p:txBody>
        </p:sp>
      </p:grpSp>
      <p:grpSp>
        <p:nvGrpSpPr>
          <p:cNvPr id="4" name="Group 67"/>
          <p:cNvGrpSpPr>
            <a:grpSpLocks/>
          </p:cNvGrpSpPr>
          <p:nvPr/>
        </p:nvGrpSpPr>
        <p:grpSpPr bwMode="auto">
          <a:xfrm>
            <a:off x="2701925" y="4341819"/>
            <a:ext cx="2338388" cy="384175"/>
            <a:chOff x="742" y="2735"/>
            <a:chExt cx="1473" cy="242"/>
          </a:xfrm>
        </p:grpSpPr>
        <p:sp>
          <p:nvSpPr>
            <p:cNvPr id="110654" name="Rectangle 42"/>
            <p:cNvSpPr>
              <a:spLocks noChangeArrowheads="1"/>
            </p:cNvSpPr>
            <p:nvPr/>
          </p:nvSpPr>
          <p:spPr bwMode="auto">
            <a:xfrm>
              <a:off x="742" y="2735"/>
              <a:ext cx="527" cy="240"/>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en-US" altLang="zh-CN" sz="1800">
                  <a:solidFill>
                    <a:schemeClr val="folHlink"/>
                  </a:solidFill>
                  <a:latin typeface="Arial" charset="0"/>
                  <a:ea typeface="黑体" pitchFamily="2" charset="-122"/>
                </a:rPr>
                <a:t>A → B</a:t>
              </a:r>
              <a:endParaRPr kumimoji="1" lang="en-US" altLang="zh-CN" sz="1800" baseline="-25000">
                <a:solidFill>
                  <a:schemeClr val="folHlink"/>
                </a:solidFill>
                <a:latin typeface="Arial" charset="0"/>
                <a:ea typeface="黑体" pitchFamily="2" charset="-122"/>
              </a:endParaRPr>
            </a:p>
          </p:txBody>
        </p:sp>
        <p:sp>
          <p:nvSpPr>
            <p:cNvPr id="110655" name="Rectangle 63"/>
            <p:cNvSpPr>
              <a:spLocks noChangeArrowheads="1"/>
            </p:cNvSpPr>
            <p:nvPr/>
          </p:nvSpPr>
          <p:spPr bwMode="auto">
            <a:xfrm>
              <a:off x="1485" y="2748"/>
              <a:ext cx="730" cy="22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A           1</a:t>
              </a:r>
              <a:endParaRPr kumimoji="1" lang="en-US" altLang="zh-CN" sz="1800" baseline="-25000">
                <a:solidFill>
                  <a:schemeClr val="folHlink"/>
                </a:solidFill>
                <a:latin typeface="Arial" charset="0"/>
                <a:ea typeface="黑体" pitchFamily="2" charset="-122"/>
              </a:endParaRPr>
            </a:p>
          </p:txBody>
        </p:sp>
      </p:grpSp>
      <p:grpSp>
        <p:nvGrpSpPr>
          <p:cNvPr id="5" name="Group 68"/>
          <p:cNvGrpSpPr>
            <a:grpSpLocks/>
          </p:cNvGrpSpPr>
          <p:nvPr/>
        </p:nvGrpSpPr>
        <p:grpSpPr bwMode="auto">
          <a:xfrm>
            <a:off x="2711450" y="4724394"/>
            <a:ext cx="2333626" cy="387350"/>
            <a:chOff x="748" y="2976"/>
            <a:chExt cx="1470" cy="244"/>
          </a:xfrm>
        </p:grpSpPr>
        <p:sp>
          <p:nvSpPr>
            <p:cNvPr id="110652" name="Rectangle 60"/>
            <p:cNvSpPr>
              <a:spLocks noChangeArrowheads="1"/>
            </p:cNvSpPr>
            <p:nvPr/>
          </p:nvSpPr>
          <p:spPr bwMode="auto">
            <a:xfrm>
              <a:off x="748" y="2976"/>
              <a:ext cx="535" cy="240"/>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en-US" altLang="zh-CN" sz="1800">
                  <a:solidFill>
                    <a:schemeClr val="folHlink"/>
                  </a:solidFill>
                  <a:latin typeface="Arial" charset="0"/>
                  <a:ea typeface="黑体" pitchFamily="2" charset="-122"/>
                </a:rPr>
                <a:t>F → C</a:t>
              </a:r>
              <a:endParaRPr kumimoji="1" lang="en-US" altLang="zh-CN" sz="1800" baseline="-25000">
                <a:solidFill>
                  <a:schemeClr val="folHlink"/>
                </a:solidFill>
                <a:latin typeface="Arial" charset="0"/>
                <a:ea typeface="黑体" pitchFamily="2" charset="-122"/>
              </a:endParaRPr>
            </a:p>
          </p:txBody>
        </p:sp>
        <p:sp>
          <p:nvSpPr>
            <p:cNvPr id="110653" name="Rectangle 64"/>
            <p:cNvSpPr>
              <a:spLocks noChangeArrowheads="1"/>
            </p:cNvSpPr>
            <p:nvPr/>
          </p:nvSpPr>
          <p:spPr bwMode="auto">
            <a:xfrm>
              <a:off x="1489" y="2989"/>
              <a:ext cx="729" cy="231"/>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F           2</a:t>
              </a:r>
              <a:endParaRPr kumimoji="1" lang="en-US" altLang="zh-CN" sz="1800" baseline="-25000">
                <a:solidFill>
                  <a:schemeClr val="folHlink"/>
                </a:solidFill>
                <a:latin typeface="Arial" charset="0"/>
                <a:ea typeface="黑体" pitchFamily="2" charset="-122"/>
              </a:endParaRPr>
            </a:p>
          </p:txBody>
        </p:sp>
      </p:grpSp>
      <p:grpSp>
        <p:nvGrpSpPr>
          <p:cNvPr id="6" name="Group 70"/>
          <p:cNvGrpSpPr>
            <a:grpSpLocks/>
          </p:cNvGrpSpPr>
          <p:nvPr/>
        </p:nvGrpSpPr>
        <p:grpSpPr bwMode="auto">
          <a:xfrm>
            <a:off x="6138864" y="4319588"/>
            <a:ext cx="2333625" cy="404812"/>
            <a:chOff x="2907" y="2721"/>
            <a:chExt cx="1470" cy="255"/>
          </a:xfrm>
        </p:grpSpPr>
        <p:sp>
          <p:nvSpPr>
            <p:cNvPr id="110650" name="Rectangle 49"/>
            <p:cNvSpPr>
              <a:spLocks noChangeArrowheads="1"/>
            </p:cNvSpPr>
            <p:nvPr/>
          </p:nvSpPr>
          <p:spPr bwMode="auto">
            <a:xfrm>
              <a:off x="2907" y="2721"/>
              <a:ext cx="527" cy="240"/>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en-US" altLang="zh-CN" sz="1800">
                  <a:solidFill>
                    <a:schemeClr val="folHlink"/>
                  </a:solidFill>
                  <a:latin typeface="Arial" charset="0"/>
                  <a:ea typeface="黑体" pitchFamily="2" charset="-122"/>
                </a:rPr>
                <a:t>A → B</a:t>
              </a:r>
            </a:p>
          </p:txBody>
        </p:sp>
        <p:sp>
          <p:nvSpPr>
            <p:cNvPr id="110651" name="Rectangle 65"/>
            <p:cNvSpPr>
              <a:spLocks noChangeArrowheads="1"/>
            </p:cNvSpPr>
            <p:nvPr/>
          </p:nvSpPr>
          <p:spPr bwMode="auto">
            <a:xfrm>
              <a:off x="3647" y="2747"/>
              <a:ext cx="730" cy="22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A           1</a:t>
              </a:r>
              <a:endParaRPr kumimoji="1" lang="en-US" altLang="zh-CN" sz="1800" baseline="-25000">
                <a:solidFill>
                  <a:schemeClr val="folHlink"/>
                </a:solidFill>
                <a:latin typeface="Arial" charset="0"/>
                <a:ea typeface="黑体" pitchFamily="2" charset="-122"/>
              </a:endParaRPr>
            </a:p>
          </p:txBody>
        </p:sp>
      </p:grpSp>
      <p:grpSp>
        <p:nvGrpSpPr>
          <p:cNvPr id="7" name="Group 71"/>
          <p:cNvGrpSpPr>
            <a:grpSpLocks/>
          </p:cNvGrpSpPr>
          <p:nvPr/>
        </p:nvGrpSpPr>
        <p:grpSpPr bwMode="auto">
          <a:xfrm>
            <a:off x="6167440" y="4738694"/>
            <a:ext cx="2316163" cy="387350"/>
            <a:chOff x="2925" y="2985"/>
            <a:chExt cx="1459" cy="244"/>
          </a:xfrm>
        </p:grpSpPr>
        <p:sp>
          <p:nvSpPr>
            <p:cNvPr id="110648" name="Rectangle 62"/>
            <p:cNvSpPr>
              <a:spLocks noChangeArrowheads="1"/>
            </p:cNvSpPr>
            <p:nvPr/>
          </p:nvSpPr>
          <p:spPr bwMode="auto">
            <a:xfrm>
              <a:off x="2925" y="2985"/>
              <a:ext cx="535" cy="240"/>
            </a:xfrm>
            <a:prstGeom prst="rect">
              <a:avLst/>
            </a:prstGeom>
            <a:noFill/>
            <a:ln w="12700">
              <a:noFill/>
              <a:miter lim="800000"/>
              <a:headEnd/>
              <a:tailEnd/>
            </a:ln>
          </p:spPr>
          <p:txBody>
            <a:bodyPr wrap="none" lIns="90488" tIns="44450" rIns="90488" bIns="44450">
              <a:spAutoFit/>
            </a:bodyPr>
            <a:lstStyle/>
            <a:p>
              <a:pPr defTabSz="762000" eaLnBrk="0" hangingPunct="0">
                <a:lnSpc>
                  <a:spcPct val="115000"/>
                </a:lnSpc>
              </a:pPr>
              <a:r>
                <a:rPr kumimoji="1" lang="en-US" altLang="zh-CN" sz="1800">
                  <a:solidFill>
                    <a:schemeClr val="folHlink"/>
                  </a:solidFill>
                  <a:latin typeface="Arial" charset="0"/>
                  <a:ea typeface="黑体" pitchFamily="2" charset="-122"/>
                </a:rPr>
                <a:t>F → C</a:t>
              </a:r>
              <a:endParaRPr kumimoji="1" lang="en-US" altLang="zh-CN" sz="1800" baseline="-25000">
                <a:solidFill>
                  <a:schemeClr val="folHlink"/>
                </a:solidFill>
                <a:latin typeface="Arial" charset="0"/>
                <a:ea typeface="黑体" pitchFamily="2" charset="-122"/>
              </a:endParaRPr>
            </a:p>
          </p:txBody>
        </p:sp>
        <p:sp>
          <p:nvSpPr>
            <p:cNvPr id="110649" name="Rectangle 66"/>
            <p:cNvSpPr>
              <a:spLocks noChangeArrowheads="1"/>
            </p:cNvSpPr>
            <p:nvPr/>
          </p:nvSpPr>
          <p:spPr bwMode="auto">
            <a:xfrm>
              <a:off x="3655" y="2998"/>
              <a:ext cx="729" cy="231"/>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F           2</a:t>
              </a:r>
              <a:endParaRPr kumimoji="1" lang="en-US" altLang="zh-CN" sz="1800" baseline="-25000">
                <a:solidFill>
                  <a:schemeClr val="folHlink"/>
                </a:solidFill>
                <a:latin typeface="Arial" charset="0"/>
                <a:ea typeface="黑体" pitchFamily="2" charset="-122"/>
              </a:endParaRPr>
            </a:p>
          </p:txBody>
        </p:sp>
      </p:grpSp>
      <p:sp>
        <p:nvSpPr>
          <p:cNvPr id="110644" name="Rectangle 37"/>
          <p:cNvSpPr>
            <a:spLocks noChangeArrowheads="1"/>
          </p:cNvSpPr>
          <p:nvPr/>
        </p:nvSpPr>
        <p:spPr bwMode="auto">
          <a:xfrm>
            <a:off x="3617914" y="3981451"/>
            <a:ext cx="1717675" cy="1895475"/>
          </a:xfrm>
          <a:prstGeom prst="rect">
            <a:avLst/>
          </a:prstGeom>
          <a:noFill/>
          <a:ln w="9525">
            <a:solidFill>
              <a:schemeClr val="folHlink"/>
            </a:solidFill>
            <a:miter lim="800000"/>
            <a:headEnd/>
            <a:tailEnd/>
          </a:ln>
        </p:spPr>
        <p:txBody>
          <a:bodyPr wrap="none" anchor="ctr"/>
          <a:lstStyle/>
          <a:p>
            <a:endParaRPr lang="zh-CN" altLang="en-US"/>
          </a:p>
        </p:txBody>
      </p:sp>
      <p:sp>
        <p:nvSpPr>
          <p:cNvPr id="110645" name="Rectangle 44"/>
          <p:cNvSpPr>
            <a:spLocks noChangeArrowheads="1"/>
          </p:cNvSpPr>
          <p:nvPr/>
        </p:nvSpPr>
        <p:spPr bwMode="auto">
          <a:xfrm>
            <a:off x="7053264" y="3981451"/>
            <a:ext cx="1717675" cy="1514475"/>
          </a:xfrm>
          <a:prstGeom prst="rect">
            <a:avLst/>
          </a:prstGeom>
          <a:noFill/>
          <a:ln w="9525">
            <a:solidFill>
              <a:schemeClr val="folHlink"/>
            </a:solidFill>
            <a:miter lim="800000"/>
            <a:headEnd/>
            <a:tailEnd/>
          </a:ln>
        </p:spPr>
        <p:txBody>
          <a:bodyPr wrap="none" anchor="ctr"/>
          <a:lstStyle/>
          <a:p>
            <a:endParaRPr lang="zh-CN" altLang="en-US"/>
          </a:p>
        </p:txBody>
      </p:sp>
      <p:sp>
        <p:nvSpPr>
          <p:cNvPr id="110646" name="Rectangle 73"/>
          <p:cNvSpPr>
            <a:spLocks noChangeArrowheads="1"/>
          </p:cNvSpPr>
          <p:nvPr/>
        </p:nvSpPr>
        <p:spPr bwMode="auto">
          <a:xfrm>
            <a:off x="7462838" y="1985964"/>
            <a:ext cx="80150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网桥</a:t>
            </a:r>
            <a:r>
              <a:rPr kumimoji="1" lang="zh-CN" altLang="en-US" sz="800">
                <a:solidFill>
                  <a:schemeClr val="folHlink"/>
                </a:solidFill>
                <a:latin typeface="Arial" charset="0"/>
                <a:ea typeface="黑体" pitchFamily="2" charset="-122"/>
              </a:rPr>
              <a:t> </a:t>
            </a:r>
            <a:r>
              <a:rPr kumimoji="1" lang="en-US" altLang="zh-CN" sz="1800">
                <a:solidFill>
                  <a:schemeClr val="folHlink"/>
                </a:solidFill>
                <a:latin typeface="Arial" charset="0"/>
                <a:ea typeface="黑体" pitchFamily="2" charset="-122"/>
              </a:rPr>
              <a:t>2</a:t>
            </a:r>
            <a:endParaRPr kumimoji="1" lang="en-US" altLang="zh-CN" sz="1800" baseline="-25000">
              <a:solidFill>
                <a:schemeClr val="folHlink"/>
              </a:solidFill>
              <a:latin typeface="Arial" charset="0"/>
              <a:ea typeface="黑体" pitchFamily="2" charset="-122"/>
            </a:endParaRPr>
          </a:p>
        </p:txBody>
      </p:sp>
      <p:sp>
        <p:nvSpPr>
          <p:cNvPr id="110647" name="灯片编号占位符 70"/>
          <p:cNvSpPr>
            <a:spLocks noGrp="1"/>
          </p:cNvSpPr>
          <p:nvPr>
            <p:ph type="sldNum" sz="quarter" idx="12"/>
          </p:nvPr>
        </p:nvSpPr>
        <p:spPr>
          <a:noFill/>
        </p:spPr>
        <p:txBody>
          <a:bodyPr/>
          <a:lstStyle/>
          <a:p>
            <a:fld id="{BC3659DC-A79C-4F49-8779-0EBE222B55B8}" type="slidenum">
              <a:rPr lang="en-US" altLang="zh-CN" smtClean="0"/>
              <a:pPr/>
              <a:t>103</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childTnLst>
                          </p:cTn>
                        </p:par>
                        <p:par>
                          <p:cTn id="8" fill="hold">
                            <p:stCondLst>
                              <p:cond delay="2000"/>
                            </p:stCondLst>
                            <p:childTnLst>
                              <p:par>
                                <p:cTn id="9" presetID="22" presetClass="entr" presetSubtype="8" fill="hold"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2000"/>
                                        <p:tgtEl>
                                          <p:spTgt spid="6"/>
                                        </p:tgtEl>
                                      </p:cBhvr>
                                    </p:animEffect>
                                  </p:childTnLst>
                                </p:cTn>
                              </p:par>
                            </p:childTnLst>
                          </p:cTn>
                        </p:par>
                        <p:par>
                          <p:cTn id="12" fill="hold">
                            <p:stCondLst>
                              <p:cond delay="4500"/>
                            </p:stCondLst>
                            <p:childTnLst>
                              <p:par>
                                <p:cTn id="13" presetID="22" presetClass="entr" presetSubtype="8"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2000"/>
                                        <p:tgtEl>
                                          <p:spTgt spid="5"/>
                                        </p:tgtEl>
                                      </p:cBhvr>
                                    </p:animEffect>
                                  </p:childTnLst>
                                </p:cTn>
                              </p:par>
                            </p:childTnLst>
                          </p:cTn>
                        </p:par>
                        <p:par>
                          <p:cTn id="16" fill="hold">
                            <p:stCondLst>
                              <p:cond delay="7000"/>
                            </p:stCondLst>
                            <p:childTnLst>
                              <p:par>
                                <p:cTn id="17" presetID="22" presetClass="entr" presetSubtype="8" fill="hold" nodeType="afterEffect">
                                  <p:stCondLst>
                                    <p:cond delay="50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2000"/>
                                        <p:tgtEl>
                                          <p:spTgt spid="7"/>
                                        </p:tgtEl>
                                      </p:cBhvr>
                                    </p:animEffect>
                                  </p:childTnLst>
                                </p:cTn>
                              </p:par>
                            </p:childTnLst>
                          </p:cTn>
                        </p:par>
                        <p:par>
                          <p:cTn id="20" fill="hold">
                            <p:stCondLst>
                              <p:cond delay="9500"/>
                            </p:stCondLst>
                            <p:childTnLst>
                              <p:par>
                                <p:cTn id="21" presetID="22" presetClass="entr" presetSubtype="8" fill="hold" nodeType="afterEffect">
                                  <p:stCondLst>
                                    <p:cond delay="50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2000"/>
                                        <p:tgtEl>
                                          <p:spTgt spid="3"/>
                                        </p:tgtEl>
                                      </p:cBhvr>
                                    </p:animEffect>
                                  </p:childTnLst>
                                </p:cTn>
                              </p:par>
                            </p:childTnLst>
                          </p:cTn>
                        </p:par>
                        <p:par>
                          <p:cTn id="24" fill="hold">
                            <p:stCondLst>
                              <p:cond delay="12000"/>
                            </p:stCondLst>
                            <p:childTnLst>
                              <p:par>
                                <p:cTn id="25" presetID="22" presetClass="entr" presetSubtype="8" fill="hold" nodeType="afterEffect">
                                  <p:stCondLst>
                                    <p:cond delay="50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xfrm>
            <a:off x="2566989" y="1916114"/>
            <a:ext cx="7526337" cy="4752975"/>
          </a:xfrm>
        </p:spPr>
        <p:txBody>
          <a:bodyPr/>
          <a:lstStyle/>
          <a:p>
            <a:pPr marL="533400" indent="-533400" eaLnBrk="1" hangingPunct="1"/>
            <a:r>
              <a:rPr lang="zh-CN" altLang="en-US" sz="2800"/>
              <a:t>在网桥的转发表中写入的信息除了</a:t>
            </a:r>
            <a:r>
              <a:rPr lang="zh-CN" altLang="en-US" sz="2800">
                <a:solidFill>
                  <a:schemeClr val="hlink"/>
                </a:solidFill>
              </a:rPr>
              <a:t>地址</a:t>
            </a:r>
            <a:r>
              <a:rPr lang="zh-CN" altLang="en-US" sz="2800"/>
              <a:t>和</a:t>
            </a:r>
            <a:r>
              <a:rPr lang="zh-CN" altLang="en-US" sz="2800">
                <a:solidFill>
                  <a:schemeClr val="hlink"/>
                </a:solidFill>
              </a:rPr>
              <a:t>接口</a:t>
            </a:r>
            <a:r>
              <a:rPr lang="zh-CN" altLang="en-US" sz="2800"/>
              <a:t>外，还有帧进入该网桥的</a:t>
            </a:r>
            <a:r>
              <a:rPr lang="zh-CN" altLang="en-US" sz="2800">
                <a:solidFill>
                  <a:schemeClr val="hlink"/>
                </a:solidFill>
              </a:rPr>
              <a:t>时间</a:t>
            </a:r>
            <a:r>
              <a:rPr lang="zh-CN" altLang="en-US" sz="2800"/>
              <a:t>。</a:t>
            </a:r>
          </a:p>
          <a:p>
            <a:pPr marL="533400" indent="-533400" eaLnBrk="1" hangingPunct="1"/>
            <a:r>
              <a:rPr lang="zh-CN" altLang="en-US" sz="2800"/>
              <a:t>这是因为以太网的拓扑可能经常会发生变化，站点也可能会更换适配器（这就改变了站点的地址）。另外，以太网上的工作站并非总是接通电源的。</a:t>
            </a:r>
          </a:p>
          <a:p>
            <a:pPr marL="533400" indent="-533400" eaLnBrk="1" hangingPunct="1"/>
            <a:r>
              <a:rPr lang="zh-CN" altLang="en-US" sz="2800"/>
              <a:t>把每个帧到达网桥的时间登记下来，就可以在转发表中只保留网络拓扑的</a:t>
            </a:r>
            <a:r>
              <a:rPr lang="zh-CN" altLang="en-US" sz="2800">
                <a:solidFill>
                  <a:schemeClr val="hlink"/>
                </a:solidFill>
              </a:rPr>
              <a:t>最新状态信息</a:t>
            </a:r>
            <a:r>
              <a:rPr lang="zh-CN" altLang="en-US" sz="2800"/>
              <a:t>。这样就使得网桥中的转发表能反映当前网络的最新拓扑状态。 </a:t>
            </a:r>
          </a:p>
        </p:txBody>
      </p:sp>
      <p:sp>
        <p:nvSpPr>
          <p:cNvPr id="111619" name="Rectangle 3"/>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endParaRPr lang="zh-CN" altLang="en-US"/>
          </a:p>
        </p:txBody>
      </p:sp>
      <p:sp>
        <p:nvSpPr>
          <p:cNvPr id="111620" name="Rectangle 4"/>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endParaRPr lang="zh-CN" altLang="en-US"/>
          </a:p>
        </p:txBody>
      </p:sp>
      <p:sp>
        <p:nvSpPr>
          <p:cNvPr id="111621" name="Rectangle 5"/>
          <p:cNvSpPr>
            <a:spLocks noGrp="1" noChangeArrowheads="1"/>
          </p:cNvSpPr>
          <p:nvPr>
            <p:ph type="title"/>
          </p:nvPr>
        </p:nvSpPr>
        <p:spPr>
          <a:xfrm>
            <a:off x="2443164" y="214314"/>
            <a:ext cx="8116887" cy="1462087"/>
          </a:xfrm>
        </p:spPr>
        <p:txBody>
          <a:bodyPr/>
          <a:lstStyle/>
          <a:p>
            <a:pPr algn="ctr" eaLnBrk="1" hangingPunct="1"/>
            <a:r>
              <a:rPr lang="zh-CN" altLang="en-US"/>
              <a:t>网桥在转发表中</a:t>
            </a:r>
            <a:br>
              <a:rPr lang="zh-CN" altLang="en-US"/>
            </a:br>
            <a:r>
              <a:rPr lang="zh-CN" altLang="en-US"/>
              <a:t>登记以下三个信息 </a:t>
            </a:r>
          </a:p>
        </p:txBody>
      </p:sp>
      <p:sp>
        <p:nvSpPr>
          <p:cNvPr id="111622" name="灯片编号占位符 7"/>
          <p:cNvSpPr>
            <a:spLocks noGrp="1"/>
          </p:cNvSpPr>
          <p:nvPr>
            <p:ph type="sldNum" sz="quarter" idx="12"/>
          </p:nvPr>
        </p:nvSpPr>
        <p:spPr>
          <a:noFill/>
        </p:spPr>
        <p:txBody>
          <a:bodyPr/>
          <a:lstStyle/>
          <a:p>
            <a:fld id="{D1A961CB-1033-41AF-AD12-D48EDA33CE88}" type="slidenum">
              <a:rPr lang="en-US" altLang="zh-CN" smtClean="0"/>
              <a:pPr/>
              <a:t>104</a:t>
            </a:fld>
            <a:endParaRPr lang="en-US" altLang="zh-CN"/>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ctr" eaLnBrk="1" hangingPunct="1"/>
            <a:r>
              <a:rPr lang="zh-CN" altLang="en-US" sz="4000"/>
              <a:t>网桥的自学习和转发帧</a:t>
            </a:r>
            <a:br>
              <a:rPr lang="zh-CN" altLang="en-US" sz="4000"/>
            </a:br>
            <a:r>
              <a:rPr lang="zh-CN" altLang="en-US" sz="4000"/>
              <a:t>的步骤归纳 </a:t>
            </a:r>
          </a:p>
        </p:txBody>
      </p:sp>
      <p:sp>
        <p:nvSpPr>
          <p:cNvPr id="112643" name="Rectangle 3"/>
          <p:cNvSpPr>
            <a:spLocks noGrp="1" noChangeArrowheads="1"/>
          </p:cNvSpPr>
          <p:nvPr>
            <p:ph type="body" idx="1"/>
          </p:nvPr>
        </p:nvSpPr>
        <p:spPr>
          <a:xfrm>
            <a:off x="2566988" y="1773238"/>
            <a:ext cx="7772400" cy="4895850"/>
          </a:xfrm>
        </p:spPr>
        <p:txBody>
          <a:bodyPr/>
          <a:lstStyle/>
          <a:p>
            <a:pPr eaLnBrk="1" hangingPunct="1"/>
            <a:r>
              <a:rPr lang="zh-CN" altLang="en-US" sz="2400" dirty="0"/>
              <a:t>网桥收到一帧后先进行</a:t>
            </a:r>
            <a:r>
              <a:rPr lang="zh-CN" altLang="en-US" sz="2400" dirty="0">
                <a:solidFill>
                  <a:schemeClr val="hlink"/>
                </a:solidFill>
              </a:rPr>
              <a:t>自学习</a:t>
            </a:r>
            <a:r>
              <a:rPr lang="zh-CN" altLang="en-US" sz="2400" dirty="0"/>
              <a:t>。查找转发表中与收到帧的源地址有无相匹配的项目。如没有，就在转发表中增加一个项目（源地址、进入的接口和时间）。如有，则把原有的项目进行更新。</a:t>
            </a:r>
          </a:p>
          <a:p>
            <a:pPr eaLnBrk="1" hangingPunct="1"/>
            <a:r>
              <a:rPr lang="zh-CN" altLang="en-US" sz="2400" dirty="0">
                <a:solidFill>
                  <a:schemeClr val="hlink"/>
                </a:solidFill>
              </a:rPr>
              <a:t>转发帧</a:t>
            </a:r>
            <a:r>
              <a:rPr lang="zh-CN" altLang="en-US" sz="2400" dirty="0"/>
              <a:t>。查找转发表中与收到帧的目的地址有无相匹配的项目。</a:t>
            </a:r>
          </a:p>
          <a:p>
            <a:pPr lvl="1" eaLnBrk="1" hangingPunct="1"/>
            <a:r>
              <a:rPr lang="zh-CN" altLang="en-US" sz="2000" dirty="0">
                <a:solidFill>
                  <a:schemeClr val="folHlink"/>
                </a:solidFill>
                <a:ea typeface="黑体" pitchFamily="2" charset="-122"/>
              </a:rPr>
              <a:t>如没有，则通过所有其他接口（但进入网桥的接口除外）进行转发。</a:t>
            </a:r>
          </a:p>
          <a:p>
            <a:pPr lvl="1" eaLnBrk="1" hangingPunct="1"/>
            <a:r>
              <a:rPr lang="zh-CN" altLang="en-US" sz="2000" dirty="0">
                <a:solidFill>
                  <a:schemeClr val="folHlink"/>
                </a:solidFill>
                <a:ea typeface="黑体" pitchFamily="2" charset="-122"/>
              </a:rPr>
              <a:t>如有，则按转发表中给出的接口进行转发。</a:t>
            </a:r>
          </a:p>
          <a:p>
            <a:pPr lvl="1" eaLnBrk="1" hangingPunct="1"/>
            <a:r>
              <a:rPr lang="zh-CN" altLang="en-US" sz="2000" dirty="0">
                <a:solidFill>
                  <a:schemeClr val="folHlink"/>
                </a:solidFill>
                <a:ea typeface="黑体" pitchFamily="2" charset="-122"/>
              </a:rPr>
              <a:t>若转发表中给出的接口就是该帧进入网桥的接口，则应丢弃这个帧（因为这时不需要经过网桥进行转发）。</a:t>
            </a:r>
          </a:p>
        </p:txBody>
      </p:sp>
      <p:sp>
        <p:nvSpPr>
          <p:cNvPr id="112644" name="灯片编号占位符 5"/>
          <p:cNvSpPr>
            <a:spLocks noGrp="1"/>
          </p:cNvSpPr>
          <p:nvPr>
            <p:ph type="sldNum" sz="quarter" idx="12"/>
          </p:nvPr>
        </p:nvSpPr>
        <p:spPr>
          <a:noFill/>
        </p:spPr>
        <p:txBody>
          <a:bodyPr/>
          <a:lstStyle/>
          <a:p>
            <a:fld id="{27A4378F-B1F7-41B3-B0B4-C25A0BE5F7B1}" type="slidenum">
              <a:rPr lang="en-US" altLang="zh-CN" smtClean="0"/>
              <a:pPr/>
              <a:t>105</a:t>
            </a:fld>
            <a:endParaRPr lang="en-US" altLang="zh-CN"/>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1"/>
          </p:nvPr>
        </p:nvSpPr>
        <p:spPr>
          <a:xfrm>
            <a:off x="2566989" y="1916113"/>
            <a:ext cx="7526337" cy="1008062"/>
          </a:xfrm>
        </p:spPr>
        <p:txBody>
          <a:bodyPr/>
          <a:lstStyle/>
          <a:p>
            <a:pPr marL="533400" indent="-533400" eaLnBrk="1" hangingPunct="1"/>
            <a:r>
              <a:rPr lang="zh-CN" altLang="en-US" sz="2800"/>
              <a:t>这是为了避免产生转发的帧在网络中不断地兜圈子。 </a:t>
            </a:r>
          </a:p>
        </p:txBody>
      </p:sp>
      <p:sp>
        <p:nvSpPr>
          <p:cNvPr id="113667" name="Rectangle 3"/>
          <p:cNvSpPr>
            <a:spLocks noGrp="1" noChangeArrowheads="1"/>
          </p:cNvSpPr>
          <p:nvPr>
            <p:ph type="title"/>
          </p:nvPr>
        </p:nvSpPr>
        <p:spPr>
          <a:xfrm>
            <a:off x="2443164" y="214314"/>
            <a:ext cx="8116887" cy="1462087"/>
          </a:xfrm>
        </p:spPr>
        <p:txBody>
          <a:bodyPr/>
          <a:lstStyle/>
          <a:p>
            <a:pPr algn="ctr" eaLnBrk="1" hangingPunct="1"/>
            <a:r>
              <a:rPr lang="zh-CN" altLang="en-US"/>
              <a:t>透明网桥使用了生成树算法 </a:t>
            </a:r>
          </a:p>
        </p:txBody>
      </p:sp>
      <p:sp>
        <p:nvSpPr>
          <p:cNvPr id="113668" name="Line 4"/>
          <p:cNvSpPr>
            <a:spLocks noChangeShapeType="1"/>
          </p:cNvSpPr>
          <p:nvPr/>
        </p:nvSpPr>
        <p:spPr bwMode="auto">
          <a:xfrm>
            <a:off x="3903663" y="3752850"/>
            <a:ext cx="4945062" cy="0"/>
          </a:xfrm>
          <a:prstGeom prst="line">
            <a:avLst/>
          </a:prstGeom>
          <a:noFill/>
          <a:ln w="28575">
            <a:solidFill>
              <a:srgbClr val="333399"/>
            </a:solidFill>
            <a:round/>
            <a:headEnd/>
            <a:tailEnd/>
          </a:ln>
        </p:spPr>
        <p:txBody>
          <a:bodyPr wrap="none" anchor="ctr"/>
          <a:lstStyle/>
          <a:p>
            <a:endParaRPr lang="zh-CN" altLang="en-US"/>
          </a:p>
        </p:txBody>
      </p:sp>
      <p:sp>
        <p:nvSpPr>
          <p:cNvPr id="113669" name="Line 5"/>
          <p:cNvSpPr>
            <a:spLocks noChangeShapeType="1"/>
          </p:cNvSpPr>
          <p:nvPr/>
        </p:nvSpPr>
        <p:spPr bwMode="auto">
          <a:xfrm flipV="1">
            <a:off x="3543301" y="5491163"/>
            <a:ext cx="5280025" cy="12700"/>
          </a:xfrm>
          <a:prstGeom prst="line">
            <a:avLst/>
          </a:prstGeom>
          <a:noFill/>
          <a:ln w="28575">
            <a:solidFill>
              <a:srgbClr val="333399"/>
            </a:solidFill>
            <a:round/>
            <a:headEnd/>
            <a:tailEnd/>
          </a:ln>
        </p:spPr>
        <p:txBody>
          <a:bodyPr wrap="none" anchor="ctr"/>
          <a:lstStyle/>
          <a:p>
            <a:endParaRPr lang="zh-CN" altLang="en-US"/>
          </a:p>
        </p:txBody>
      </p:sp>
      <p:sp>
        <p:nvSpPr>
          <p:cNvPr id="113670" name="Rectangle 6"/>
          <p:cNvSpPr>
            <a:spLocks noChangeArrowheads="1"/>
          </p:cNvSpPr>
          <p:nvPr/>
        </p:nvSpPr>
        <p:spPr bwMode="auto">
          <a:xfrm>
            <a:off x="8801100" y="3529014"/>
            <a:ext cx="1155700" cy="39528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局域网 </a:t>
            </a:r>
            <a:r>
              <a:rPr kumimoji="1" lang="en-US" altLang="zh-CN">
                <a:solidFill>
                  <a:srgbClr val="333399"/>
                </a:solidFill>
                <a:latin typeface="Arial" charset="0"/>
                <a:ea typeface="黑体" pitchFamily="2" charset="-122"/>
              </a:rPr>
              <a:t>2</a:t>
            </a:r>
          </a:p>
        </p:txBody>
      </p:sp>
      <p:sp>
        <p:nvSpPr>
          <p:cNvPr id="113671" name="Rectangle 7"/>
          <p:cNvSpPr>
            <a:spLocks noChangeArrowheads="1"/>
          </p:cNvSpPr>
          <p:nvPr/>
        </p:nvSpPr>
        <p:spPr bwMode="auto">
          <a:xfrm>
            <a:off x="8767764" y="5221289"/>
            <a:ext cx="11653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局域网 </a:t>
            </a:r>
            <a:r>
              <a:rPr kumimoji="1" lang="en-US" altLang="zh-CN">
                <a:solidFill>
                  <a:srgbClr val="333399"/>
                </a:solidFill>
                <a:latin typeface="Arial" charset="0"/>
                <a:ea typeface="黑体" pitchFamily="2" charset="-122"/>
              </a:rPr>
              <a:t>1</a:t>
            </a:r>
          </a:p>
        </p:txBody>
      </p:sp>
      <p:sp>
        <p:nvSpPr>
          <p:cNvPr id="113672" name="Line 8"/>
          <p:cNvSpPr>
            <a:spLocks noChangeShapeType="1"/>
          </p:cNvSpPr>
          <p:nvPr/>
        </p:nvSpPr>
        <p:spPr bwMode="auto">
          <a:xfrm flipH="1">
            <a:off x="4313238" y="3735389"/>
            <a:ext cx="0" cy="757237"/>
          </a:xfrm>
          <a:prstGeom prst="line">
            <a:avLst/>
          </a:prstGeom>
          <a:noFill/>
          <a:ln w="28575">
            <a:solidFill>
              <a:srgbClr val="333399"/>
            </a:solidFill>
            <a:round/>
            <a:headEnd/>
            <a:tailEnd/>
          </a:ln>
        </p:spPr>
        <p:txBody>
          <a:bodyPr wrap="none" anchor="ctr"/>
          <a:lstStyle/>
          <a:p>
            <a:endParaRPr lang="zh-CN" altLang="en-US"/>
          </a:p>
        </p:txBody>
      </p:sp>
      <p:sp>
        <p:nvSpPr>
          <p:cNvPr id="113673" name="Line 9"/>
          <p:cNvSpPr>
            <a:spLocks noChangeShapeType="1"/>
          </p:cNvSpPr>
          <p:nvPr/>
        </p:nvSpPr>
        <p:spPr bwMode="auto">
          <a:xfrm>
            <a:off x="4302125" y="4827589"/>
            <a:ext cx="0" cy="655637"/>
          </a:xfrm>
          <a:prstGeom prst="line">
            <a:avLst/>
          </a:prstGeom>
          <a:noFill/>
          <a:ln w="28575">
            <a:solidFill>
              <a:srgbClr val="333399"/>
            </a:solidFill>
            <a:round/>
            <a:headEnd/>
            <a:tailEnd/>
          </a:ln>
        </p:spPr>
        <p:txBody>
          <a:bodyPr wrap="none" anchor="ctr"/>
          <a:lstStyle/>
          <a:p>
            <a:endParaRPr lang="zh-CN" altLang="en-US"/>
          </a:p>
        </p:txBody>
      </p:sp>
      <p:sp>
        <p:nvSpPr>
          <p:cNvPr id="113674" name="Line 10"/>
          <p:cNvSpPr>
            <a:spLocks noChangeShapeType="1"/>
          </p:cNvSpPr>
          <p:nvPr/>
        </p:nvSpPr>
        <p:spPr bwMode="auto">
          <a:xfrm flipH="1">
            <a:off x="7934325" y="3759200"/>
            <a:ext cx="1588" cy="725488"/>
          </a:xfrm>
          <a:prstGeom prst="line">
            <a:avLst/>
          </a:prstGeom>
          <a:noFill/>
          <a:ln w="28575">
            <a:solidFill>
              <a:srgbClr val="333399"/>
            </a:solidFill>
            <a:round/>
            <a:headEnd/>
            <a:tailEnd/>
          </a:ln>
        </p:spPr>
        <p:txBody>
          <a:bodyPr wrap="none" anchor="ctr"/>
          <a:lstStyle/>
          <a:p>
            <a:endParaRPr lang="zh-CN" altLang="en-US"/>
          </a:p>
        </p:txBody>
      </p:sp>
      <p:sp>
        <p:nvSpPr>
          <p:cNvPr id="113675" name="Line 11"/>
          <p:cNvSpPr>
            <a:spLocks noChangeShapeType="1"/>
          </p:cNvSpPr>
          <p:nvPr/>
        </p:nvSpPr>
        <p:spPr bwMode="auto">
          <a:xfrm>
            <a:off x="7934325" y="4838700"/>
            <a:ext cx="0" cy="655638"/>
          </a:xfrm>
          <a:prstGeom prst="line">
            <a:avLst/>
          </a:prstGeom>
          <a:noFill/>
          <a:ln w="28575">
            <a:solidFill>
              <a:srgbClr val="333399"/>
            </a:solidFill>
            <a:round/>
            <a:headEnd/>
            <a:tailEnd/>
          </a:ln>
        </p:spPr>
        <p:txBody>
          <a:bodyPr wrap="none" anchor="ctr"/>
          <a:lstStyle/>
          <a:p>
            <a:endParaRPr lang="zh-CN" altLang="en-US"/>
          </a:p>
        </p:txBody>
      </p:sp>
      <p:sp>
        <p:nvSpPr>
          <p:cNvPr id="466956" name="Arc 12"/>
          <p:cNvSpPr>
            <a:spLocks/>
          </p:cNvSpPr>
          <p:nvPr/>
        </p:nvSpPr>
        <p:spPr bwMode="auto">
          <a:xfrm rot="5255629" flipH="1">
            <a:off x="5776119" y="2788444"/>
            <a:ext cx="685800" cy="2205038"/>
          </a:xfrm>
          <a:custGeom>
            <a:avLst/>
            <a:gdLst>
              <a:gd name="T0" fmla="*/ 0 w 21653"/>
              <a:gd name="T1" fmla="*/ 0 h 42096"/>
              <a:gd name="T2" fmla="*/ 6891540 w 21653"/>
              <a:gd name="T3" fmla="*/ 115502494 h 42096"/>
              <a:gd name="T4" fmla="*/ 53178 w 21653"/>
              <a:gd name="T5" fmla="*/ 59265796 h 42096"/>
              <a:gd name="T6" fmla="*/ 0 60000 65536"/>
              <a:gd name="T7" fmla="*/ 0 60000 65536"/>
              <a:gd name="T8" fmla="*/ 0 60000 65536"/>
              <a:gd name="T9" fmla="*/ 0 w 21653"/>
              <a:gd name="T10" fmla="*/ 0 h 42096"/>
              <a:gd name="T11" fmla="*/ 21653 w 21653"/>
              <a:gd name="T12" fmla="*/ 42096 h 42096"/>
            </a:gdLst>
            <a:ahLst/>
            <a:cxnLst>
              <a:cxn ang="T6">
                <a:pos x="T0" y="T1"/>
              </a:cxn>
              <a:cxn ang="T7">
                <a:pos x="T2" y="T3"/>
              </a:cxn>
              <a:cxn ang="T8">
                <a:pos x="T4" y="T5"/>
              </a:cxn>
            </a:cxnLst>
            <a:rect l="T9" t="T10" r="T11" b="T12"/>
            <a:pathLst>
              <a:path w="21653" h="42096" fill="none" extrusionOk="0">
                <a:moveTo>
                  <a:pt x="0" y="0"/>
                </a:moveTo>
                <a:cubicBezTo>
                  <a:pt x="17" y="0"/>
                  <a:pt x="35" y="-1"/>
                  <a:pt x="53" y="0"/>
                </a:cubicBezTo>
                <a:cubicBezTo>
                  <a:pt x="11982" y="0"/>
                  <a:pt x="21653" y="9670"/>
                  <a:pt x="21653" y="21600"/>
                </a:cubicBezTo>
                <a:cubicBezTo>
                  <a:pt x="21653" y="30902"/>
                  <a:pt x="15697" y="39160"/>
                  <a:pt x="6870" y="42096"/>
                </a:cubicBezTo>
              </a:path>
              <a:path w="21653" h="42096" stroke="0" extrusionOk="0">
                <a:moveTo>
                  <a:pt x="0" y="0"/>
                </a:moveTo>
                <a:cubicBezTo>
                  <a:pt x="17" y="0"/>
                  <a:pt x="35" y="-1"/>
                  <a:pt x="53" y="0"/>
                </a:cubicBezTo>
                <a:cubicBezTo>
                  <a:pt x="11982" y="0"/>
                  <a:pt x="21653" y="9670"/>
                  <a:pt x="21653" y="21600"/>
                </a:cubicBezTo>
                <a:cubicBezTo>
                  <a:pt x="21653" y="30902"/>
                  <a:pt x="15697" y="39160"/>
                  <a:pt x="6870" y="42096"/>
                </a:cubicBezTo>
                <a:lnTo>
                  <a:pt x="53" y="21600"/>
                </a:lnTo>
                <a:close/>
              </a:path>
            </a:pathLst>
          </a:custGeom>
          <a:noFill/>
          <a:ln w="76200" cap="rnd">
            <a:solidFill>
              <a:schemeClr val="tx2"/>
            </a:solidFill>
            <a:round/>
            <a:headEnd type="triangle" w="med" len="lg"/>
            <a:tailEnd/>
          </a:ln>
        </p:spPr>
        <p:txBody>
          <a:bodyPr wrap="none" anchor="ctr"/>
          <a:lstStyle/>
          <a:p>
            <a:endParaRPr lang="zh-CN" altLang="en-US"/>
          </a:p>
        </p:txBody>
      </p:sp>
      <p:sp>
        <p:nvSpPr>
          <p:cNvPr id="113677" name="Rectangle 13"/>
          <p:cNvSpPr>
            <a:spLocks noChangeArrowheads="1"/>
          </p:cNvSpPr>
          <p:nvPr/>
        </p:nvSpPr>
        <p:spPr bwMode="auto">
          <a:xfrm>
            <a:off x="8404225" y="4338639"/>
            <a:ext cx="908904"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网桥 </a:t>
            </a:r>
            <a:r>
              <a:rPr kumimoji="1" lang="en-US" altLang="zh-CN">
                <a:solidFill>
                  <a:srgbClr val="333399"/>
                </a:solidFill>
                <a:latin typeface="Arial" charset="0"/>
                <a:ea typeface="黑体" pitchFamily="2" charset="-122"/>
              </a:rPr>
              <a:t>2</a:t>
            </a:r>
          </a:p>
        </p:txBody>
      </p:sp>
      <p:sp>
        <p:nvSpPr>
          <p:cNvPr id="113678" name="Rectangle 14"/>
          <p:cNvSpPr>
            <a:spLocks noChangeArrowheads="1"/>
          </p:cNvSpPr>
          <p:nvPr/>
        </p:nvSpPr>
        <p:spPr bwMode="auto">
          <a:xfrm>
            <a:off x="2974975" y="4376739"/>
            <a:ext cx="908904"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网桥 </a:t>
            </a:r>
            <a:r>
              <a:rPr kumimoji="1" lang="en-US" altLang="zh-CN">
                <a:solidFill>
                  <a:srgbClr val="333399"/>
                </a:solidFill>
                <a:latin typeface="Arial" charset="0"/>
                <a:ea typeface="黑体" pitchFamily="2" charset="-122"/>
              </a:rPr>
              <a:t>1</a:t>
            </a:r>
          </a:p>
        </p:txBody>
      </p:sp>
      <p:pic>
        <p:nvPicPr>
          <p:cNvPr id="113679" name="Picture 15"/>
          <p:cNvPicPr>
            <a:picLocks noChangeArrowheads="1"/>
          </p:cNvPicPr>
          <p:nvPr/>
        </p:nvPicPr>
        <p:blipFill>
          <a:blip r:embed="rId3" cstate="print"/>
          <a:srcRect/>
          <a:stretch>
            <a:fillRect/>
          </a:stretch>
        </p:blipFill>
        <p:spPr bwMode="auto">
          <a:xfrm>
            <a:off x="3054350" y="5045075"/>
            <a:ext cx="763588" cy="757238"/>
          </a:xfrm>
          <a:prstGeom prst="rect">
            <a:avLst/>
          </a:prstGeom>
          <a:noFill/>
          <a:ln w="9525">
            <a:noFill/>
            <a:miter lim="800000"/>
            <a:headEnd/>
            <a:tailEnd/>
          </a:ln>
        </p:spPr>
      </p:pic>
      <p:sp>
        <p:nvSpPr>
          <p:cNvPr id="113680" name="Rectangle 16"/>
          <p:cNvSpPr>
            <a:spLocks noChangeArrowheads="1"/>
          </p:cNvSpPr>
          <p:nvPr/>
        </p:nvSpPr>
        <p:spPr bwMode="auto">
          <a:xfrm>
            <a:off x="2732088" y="5073651"/>
            <a:ext cx="410626"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zh-CN">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rPr>
              <a:t>A</a:t>
            </a:r>
          </a:p>
        </p:txBody>
      </p:sp>
      <p:sp>
        <p:nvSpPr>
          <p:cNvPr id="113681" name="Rectangle 17"/>
          <p:cNvSpPr>
            <a:spLocks noChangeArrowheads="1"/>
          </p:cNvSpPr>
          <p:nvPr/>
        </p:nvSpPr>
        <p:spPr bwMode="auto">
          <a:xfrm>
            <a:off x="3825876" y="5683250"/>
            <a:ext cx="735013" cy="357188"/>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F</a:t>
            </a:r>
          </a:p>
        </p:txBody>
      </p:sp>
      <p:sp>
        <p:nvSpPr>
          <p:cNvPr id="466972" name="Text Box 28"/>
          <p:cNvSpPr txBox="1">
            <a:spLocks noChangeArrowheads="1"/>
          </p:cNvSpPr>
          <p:nvPr/>
        </p:nvSpPr>
        <p:spPr bwMode="auto">
          <a:xfrm>
            <a:off x="5645150" y="4149726"/>
            <a:ext cx="1107996" cy="830997"/>
          </a:xfrm>
          <a:prstGeom prst="rect">
            <a:avLst/>
          </a:prstGeom>
          <a:noFill/>
          <a:ln w="12700">
            <a:noFill/>
            <a:miter lim="800000"/>
            <a:headEnd/>
            <a:tailEnd/>
          </a:ln>
        </p:spPr>
        <p:txBody>
          <a:bodyPr wrap="none">
            <a:spAutoFit/>
          </a:bodyPr>
          <a:lstStyle/>
          <a:p>
            <a:pPr defTabSz="762000" eaLnBrk="0" hangingPunct="0"/>
            <a:r>
              <a:rPr kumimoji="1" lang="zh-CN" altLang="en-US" sz="2400">
                <a:solidFill>
                  <a:srgbClr val="333399"/>
                </a:solidFill>
                <a:latin typeface="Arial" charset="0"/>
                <a:ea typeface="黑体" pitchFamily="2" charset="-122"/>
              </a:rPr>
              <a:t>不停地</a:t>
            </a:r>
          </a:p>
          <a:p>
            <a:pPr defTabSz="762000" eaLnBrk="0" hangingPunct="0"/>
            <a:r>
              <a:rPr kumimoji="1" lang="zh-CN" altLang="en-US" sz="2400">
                <a:solidFill>
                  <a:srgbClr val="333399"/>
                </a:solidFill>
                <a:latin typeface="Arial" charset="0"/>
                <a:ea typeface="黑体" pitchFamily="2" charset="-122"/>
              </a:rPr>
              <a:t>兜圈子</a:t>
            </a:r>
          </a:p>
        </p:txBody>
      </p:sp>
      <p:pic>
        <p:nvPicPr>
          <p:cNvPr id="113683" name="Picture 29"/>
          <p:cNvPicPr>
            <a:picLocks noChangeArrowheads="1"/>
          </p:cNvPicPr>
          <p:nvPr/>
        </p:nvPicPr>
        <p:blipFill>
          <a:blip r:embed="rId4" cstate="print"/>
          <a:srcRect/>
          <a:stretch>
            <a:fillRect/>
          </a:stretch>
        </p:blipFill>
        <p:spPr bwMode="auto">
          <a:xfrm>
            <a:off x="3792538" y="4073526"/>
            <a:ext cx="1047750" cy="779463"/>
          </a:xfrm>
          <a:prstGeom prst="rect">
            <a:avLst/>
          </a:prstGeom>
          <a:noFill/>
          <a:ln w="12699">
            <a:noFill/>
            <a:miter lim="800000"/>
            <a:headEnd/>
            <a:tailEnd/>
          </a:ln>
        </p:spPr>
      </p:pic>
      <p:pic>
        <p:nvPicPr>
          <p:cNvPr id="113684" name="Picture 30"/>
          <p:cNvPicPr>
            <a:picLocks noChangeArrowheads="1"/>
          </p:cNvPicPr>
          <p:nvPr/>
        </p:nvPicPr>
        <p:blipFill>
          <a:blip r:embed="rId4" cstate="print"/>
          <a:srcRect/>
          <a:stretch>
            <a:fillRect/>
          </a:stretch>
        </p:blipFill>
        <p:spPr bwMode="auto">
          <a:xfrm>
            <a:off x="7397751" y="4073526"/>
            <a:ext cx="1046163" cy="779463"/>
          </a:xfrm>
          <a:prstGeom prst="rect">
            <a:avLst/>
          </a:prstGeom>
          <a:noFill/>
          <a:ln w="12699">
            <a:noFill/>
            <a:miter lim="800000"/>
            <a:headEnd/>
            <a:tailEnd/>
          </a:ln>
        </p:spPr>
      </p:pic>
      <p:grpSp>
        <p:nvGrpSpPr>
          <p:cNvPr id="2" name="Group 48"/>
          <p:cNvGrpSpPr>
            <a:grpSpLocks/>
          </p:cNvGrpSpPr>
          <p:nvPr/>
        </p:nvGrpSpPr>
        <p:grpSpPr bwMode="auto">
          <a:xfrm>
            <a:off x="3713163" y="4724400"/>
            <a:ext cx="455612" cy="1004888"/>
            <a:chOff x="1379" y="2993"/>
            <a:chExt cx="287" cy="633"/>
          </a:xfrm>
        </p:grpSpPr>
        <p:sp>
          <p:nvSpPr>
            <p:cNvPr id="113713" name="Line 32"/>
            <p:cNvSpPr>
              <a:spLocks noChangeShapeType="1"/>
            </p:cNvSpPr>
            <p:nvPr/>
          </p:nvSpPr>
          <p:spPr bwMode="auto">
            <a:xfrm flipH="1" flipV="1">
              <a:off x="1655" y="2993"/>
              <a:ext cx="11" cy="633"/>
            </a:xfrm>
            <a:prstGeom prst="line">
              <a:avLst/>
            </a:prstGeom>
            <a:noFill/>
            <a:ln w="76200">
              <a:solidFill>
                <a:schemeClr val="hlink"/>
              </a:solidFill>
              <a:round/>
              <a:headEnd/>
              <a:tailEnd type="triangle" w="sm" len="med"/>
            </a:ln>
          </p:spPr>
          <p:txBody>
            <a:bodyPr wrap="none" anchor="ctr"/>
            <a:lstStyle/>
            <a:p>
              <a:endParaRPr lang="zh-CN" altLang="en-US"/>
            </a:p>
          </p:txBody>
        </p:sp>
        <p:sp>
          <p:nvSpPr>
            <p:cNvPr id="113714" name="Text Box 33"/>
            <p:cNvSpPr txBox="1">
              <a:spLocks noChangeArrowheads="1"/>
            </p:cNvSpPr>
            <p:nvPr/>
          </p:nvSpPr>
          <p:spPr bwMode="auto">
            <a:xfrm>
              <a:off x="1379" y="3110"/>
              <a:ext cx="287" cy="288"/>
            </a:xfrm>
            <a:prstGeom prst="rect">
              <a:avLst/>
            </a:prstGeom>
            <a:noFill/>
            <a:ln w="12700">
              <a:noFill/>
              <a:miter lim="800000"/>
              <a:headEnd/>
              <a:tailEnd/>
            </a:ln>
          </p:spPr>
          <p:txBody>
            <a:bodyPr wrap="none">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grpSp>
      <p:grpSp>
        <p:nvGrpSpPr>
          <p:cNvPr id="3" name="Group 34"/>
          <p:cNvGrpSpPr>
            <a:grpSpLocks/>
          </p:cNvGrpSpPr>
          <p:nvPr/>
        </p:nvGrpSpPr>
        <p:grpSpPr bwMode="auto">
          <a:xfrm>
            <a:off x="4618038" y="4868863"/>
            <a:ext cx="3173412" cy="996950"/>
            <a:chOff x="1949" y="3067"/>
            <a:chExt cx="1999" cy="628"/>
          </a:xfrm>
        </p:grpSpPr>
        <p:sp>
          <p:nvSpPr>
            <p:cNvPr id="113711" name="Freeform 35"/>
            <p:cNvSpPr>
              <a:spLocks/>
            </p:cNvSpPr>
            <p:nvPr/>
          </p:nvSpPr>
          <p:spPr bwMode="auto">
            <a:xfrm>
              <a:off x="1949" y="3067"/>
              <a:ext cx="1999" cy="624"/>
            </a:xfrm>
            <a:custGeom>
              <a:avLst/>
              <a:gdLst>
                <a:gd name="T0" fmla="*/ 0 w 1866"/>
                <a:gd name="T1" fmla="*/ 623 h 523"/>
                <a:gd name="T2" fmla="*/ 1134 w 1866"/>
                <a:gd name="T3" fmla="*/ 608 h 523"/>
                <a:gd name="T4" fmla="*/ 1401 w 1866"/>
                <a:gd name="T5" fmla="*/ 601 h 523"/>
                <a:gd name="T6" fmla="*/ 1600 w 1866"/>
                <a:gd name="T7" fmla="*/ 583 h 523"/>
                <a:gd name="T8" fmla="*/ 1771 w 1866"/>
                <a:gd name="T9" fmla="*/ 544 h 523"/>
                <a:gd name="T10" fmla="*/ 1846 w 1866"/>
                <a:gd name="T11" fmla="*/ 515 h 523"/>
                <a:gd name="T12" fmla="*/ 1915 w 1866"/>
                <a:gd name="T13" fmla="*/ 426 h 523"/>
                <a:gd name="T14" fmla="*/ 1973 w 1866"/>
                <a:gd name="T15" fmla="*/ 243 h 523"/>
                <a:gd name="T16" fmla="*/ 1989 w 1866"/>
                <a:gd name="T17" fmla="*/ 0 h 5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66"/>
                <a:gd name="T28" fmla="*/ 0 h 523"/>
                <a:gd name="T29" fmla="*/ 1866 w 1866"/>
                <a:gd name="T30" fmla="*/ 523 h 5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66" h="523">
                  <a:moveTo>
                    <a:pt x="0" y="522"/>
                  </a:moveTo>
                  <a:cubicBezTo>
                    <a:pt x="174" y="523"/>
                    <a:pt x="817" y="514"/>
                    <a:pt x="1059" y="510"/>
                  </a:cubicBezTo>
                  <a:cubicBezTo>
                    <a:pt x="1277" y="507"/>
                    <a:pt x="1236" y="507"/>
                    <a:pt x="1308" y="504"/>
                  </a:cubicBezTo>
                  <a:cubicBezTo>
                    <a:pt x="1349" y="489"/>
                    <a:pt x="1443" y="504"/>
                    <a:pt x="1494" y="489"/>
                  </a:cubicBezTo>
                  <a:cubicBezTo>
                    <a:pt x="1549" y="479"/>
                    <a:pt x="1615" y="465"/>
                    <a:pt x="1653" y="456"/>
                  </a:cubicBezTo>
                  <a:cubicBezTo>
                    <a:pt x="1691" y="447"/>
                    <a:pt x="1700" y="448"/>
                    <a:pt x="1723" y="432"/>
                  </a:cubicBezTo>
                  <a:cubicBezTo>
                    <a:pt x="1734" y="420"/>
                    <a:pt x="1777" y="369"/>
                    <a:pt x="1788" y="357"/>
                  </a:cubicBezTo>
                  <a:cubicBezTo>
                    <a:pt x="1793" y="351"/>
                    <a:pt x="1839" y="216"/>
                    <a:pt x="1842" y="204"/>
                  </a:cubicBezTo>
                  <a:cubicBezTo>
                    <a:pt x="1866" y="115"/>
                    <a:pt x="1857" y="110"/>
                    <a:pt x="1857" y="0"/>
                  </a:cubicBezTo>
                </a:path>
              </a:pathLst>
            </a:custGeom>
            <a:noFill/>
            <a:ln w="76200" cap="flat" cmpd="sng">
              <a:solidFill>
                <a:schemeClr val="hlink"/>
              </a:solidFill>
              <a:prstDash val="solid"/>
              <a:round/>
              <a:headEnd type="none" w="med" len="med"/>
              <a:tailEnd type="triangle" w="sm" len="med"/>
            </a:ln>
          </p:spPr>
          <p:txBody>
            <a:bodyPr/>
            <a:lstStyle/>
            <a:p>
              <a:endParaRPr lang="zh-CN" altLang="en-US"/>
            </a:p>
          </p:txBody>
        </p:sp>
        <p:sp>
          <p:nvSpPr>
            <p:cNvPr id="113712" name="Text Box 36"/>
            <p:cNvSpPr txBox="1">
              <a:spLocks noChangeArrowheads="1"/>
            </p:cNvSpPr>
            <p:nvPr/>
          </p:nvSpPr>
          <p:spPr bwMode="auto">
            <a:xfrm>
              <a:off x="2014" y="3407"/>
              <a:ext cx="287" cy="288"/>
            </a:xfrm>
            <a:prstGeom prst="rect">
              <a:avLst/>
            </a:prstGeom>
            <a:noFill/>
            <a:ln w="12700">
              <a:noFill/>
              <a:miter lim="800000"/>
              <a:headEnd/>
              <a:tailEnd/>
            </a:ln>
          </p:spPr>
          <p:txBody>
            <a:bodyPr wrap="none">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grpSp>
      <p:sp>
        <p:nvSpPr>
          <p:cNvPr id="113687" name="Rectangle 37"/>
          <p:cNvSpPr>
            <a:spLocks noChangeArrowheads="1"/>
          </p:cNvSpPr>
          <p:nvPr/>
        </p:nvSpPr>
        <p:spPr bwMode="auto">
          <a:xfrm>
            <a:off x="3521075" y="6021388"/>
            <a:ext cx="1436688"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A </a:t>
            </a:r>
            <a:r>
              <a:rPr kumimoji="1" lang="zh-CN" altLang="en-US">
                <a:solidFill>
                  <a:srgbClr val="333399"/>
                </a:solidFill>
                <a:latin typeface="Arial" charset="0"/>
                <a:ea typeface="黑体" pitchFamily="2" charset="-122"/>
              </a:rPr>
              <a:t>发出的帧</a:t>
            </a:r>
          </a:p>
        </p:txBody>
      </p:sp>
      <p:grpSp>
        <p:nvGrpSpPr>
          <p:cNvPr id="4" name="Group 52"/>
          <p:cNvGrpSpPr>
            <a:grpSpLocks/>
          </p:cNvGrpSpPr>
          <p:nvPr/>
        </p:nvGrpSpPr>
        <p:grpSpPr bwMode="auto">
          <a:xfrm>
            <a:off x="4691064" y="2767013"/>
            <a:ext cx="3100387" cy="1454150"/>
            <a:chOff x="1995" y="1743"/>
            <a:chExt cx="1953" cy="916"/>
          </a:xfrm>
        </p:grpSpPr>
        <p:sp>
          <p:nvSpPr>
            <p:cNvPr id="113709" name="Arc 39"/>
            <p:cNvSpPr>
              <a:spLocks/>
            </p:cNvSpPr>
            <p:nvPr/>
          </p:nvSpPr>
          <p:spPr bwMode="auto">
            <a:xfrm>
              <a:off x="1995" y="2052"/>
              <a:ext cx="1953" cy="607"/>
            </a:xfrm>
            <a:custGeom>
              <a:avLst/>
              <a:gdLst>
                <a:gd name="T0" fmla="*/ 0 w 21600"/>
                <a:gd name="T1" fmla="*/ 0 h 26015"/>
                <a:gd name="T2" fmla="*/ 173 w 21600"/>
                <a:gd name="T3" fmla="*/ 14 h 26015"/>
                <a:gd name="T4" fmla="*/ 0 w 21600"/>
                <a:gd name="T5" fmla="*/ 12 h 26015"/>
                <a:gd name="T6" fmla="*/ 0 60000 65536"/>
                <a:gd name="T7" fmla="*/ 0 60000 65536"/>
                <a:gd name="T8" fmla="*/ 0 60000 65536"/>
                <a:gd name="T9" fmla="*/ 0 w 21600"/>
                <a:gd name="T10" fmla="*/ 0 h 26015"/>
                <a:gd name="T11" fmla="*/ 21600 w 21600"/>
                <a:gd name="T12" fmla="*/ 26015 h 26015"/>
              </a:gdLst>
              <a:ahLst/>
              <a:cxnLst>
                <a:cxn ang="T6">
                  <a:pos x="T0" y="T1"/>
                </a:cxn>
                <a:cxn ang="T7">
                  <a:pos x="T2" y="T3"/>
                </a:cxn>
                <a:cxn ang="T8">
                  <a:pos x="T4" y="T5"/>
                </a:cxn>
              </a:cxnLst>
              <a:rect l="T9" t="T10" r="T11" b="T12"/>
              <a:pathLst>
                <a:path w="21600" h="26015" fill="none" extrusionOk="0">
                  <a:moveTo>
                    <a:pt x="-1" y="0"/>
                  </a:moveTo>
                  <a:cubicBezTo>
                    <a:pt x="11929" y="0"/>
                    <a:pt x="21600" y="9670"/>
                    <a:pt x="21600" y="21600"/>
                  </a:cubicBezTo>
                  <a:cubicBezTo>
                    <a:pt x="21600" y="23083"/>
                    <a:pt x="21447" y="24562"/>
                    <a:pt x="21143" y="26014"/>
                  </a:cubicBezTo>
                </a:path>
                <a:path w="21600" h="26015" stroke="0" extrusionOk="0">
                  <a:moveTo>
                    <a:pt x="-1" y="0"/>
                  </a:moveTo>
                  <a:cubicBezTo>
                    <a:pt x="11929" y="0"/>
                    <a:pt x="21600" y="9670"/>
                    <a:pt x="21600" y="21600"/>
                  </a:cubicBezTo>
                  <a:cubicBezTo>
                    <a:pt x="21600" y="23083"/>
                    <a:pt x="21447" y="24562"/>
                    <a:pt x="21143" y="26014"/>
                  </a:cubicBezTo>
                  <a:lnTo>
                    <a:pt x="0" y="21600"/>
                  </a:lnTo>
                  <a:close/>
                </a:path>
              </a:pathLst>
            </a:custGeom>
            <a:noFill/>
            <a:ln w="76200">
              <a:solidFill>
                <a:schemeClr val="hlink"/>
              </a:solidFill>
              <a:round/>
              <a:headEnd/>
              <a:tailEnd type="triangle" w="sm" len="med"/>
            </a:ln>
          </p:spPr>
          <p:txBody>
            <a:bodyPr wrap="none" anchor="ctr"/>
            <a:lstStyle/>
            <a:p>
              <a:endParaRPr lang="zh-CN" altLang="en-US"/>
            </a:p>
          </p:txBody>
        </p:sp>
        <p:sp>
          <p:nvSpPr>
            <p:cNvPr id="113710" name="Text Box 40"/>
            <p:cNvSpPr txBox="1">
              <a:spLocks noChangeArrowheads="1"/>
            </p:cNvSpPr>
            <p:nvPr/>
          </p:nvSpPr>
          <p:spPr bwMode="auto">
            <a:xfrm>
              <a:off x="2041" y="1743"/>
              <a:ext cx="287" cy="288"/>
            </a:xfrm>
            <a:prstGeom prst="rect">
              <a:avLst/>
            </a:prstGeom>
            <a:noFill/>
            <a:ln w="12700">
              <a:noFill/>
              <a:miter lim="800000"/>
              <a:headEnd/>
              <a:tailEnd/>
            </a:ln>
          </p:spPr>
          <p:txBody>
            <a:bodyPr wrap="none">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grpSp>
      <p:grpSp>
        <p:nvGrpSpPr>
          <p:cNvPr id="5" name="Group 54"/>
          <p:cNvGrpSpPr>
            <a:grpSpLocks/>
          </p:cNvGrpSpPr>
          <p:nvPr/>
        </p:nvGrpSpPr>
        <p:grpSpPr bwMode="auto">
          <a:xfrm>
            <a:off x="2011363" y="3063876"/>
            <a:ext cx="2679700" cy="1235075"/>
            <a:chOff x="307" y="1930"/>
            <a:chExt cx="1688" cy="778"/>
          </a:xfrm>
        </p:grpSpPr>
        <p:grpSp>
          <p:nvGrpSpPr>
            <p:cNvPr id="113703" name="Group 23"/>
            <p:cNvGrpSpPr>
              <a:grpSpLocks/>
            </p:cNvGrpSpPr>
            <p:nvPr/>
          </p:nvGrpSpPr>
          <p:grpSpPr bwMode="auto">
            <a:xfrm>
              <a:off x="1378" y="1930"/>
              <a:ext cx="617" cy="778"/>
              <a:chOff x="1378" y="1930"/>
              <a:chExt cx="617" cy="778"/>
            </a:xfrm>
          </p:grpSpPr>
          <p:sp>
            <p:nvSpPr>
              <p:cNvPr id="113705" name="Rectangle 24"/>
              <p:cNvSpPr>
                <a:spLocks noChangeArrowheads="1"/>
              </p:cNvSpPr>
              <p:nvPr/>
            </p:nvSpPr>
            <p:spPr bwMode="auto">
              <a:xfrm>
                <a:off x="1532" y="1930"/>
                <a:ext cx="463" cy="280"/>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F</a:t>
                </a:r>
                <a:r>
                  <a:rPr kumimoji="1" lang="en-US" altLang="zh-CN" baseline="-25000">
                    <a:solidFill>
                      <a:srgbClr val="333399"/>
                    </a:solidFill>
                    <a:latin typeface="Arial" charset="0"/>
                    <a:ea typeface="黑体" pitchFamily="2" charset="-122"/>
                  </a:rPr>
                  <a:t>1</a:t>
                </a:r>
              </a:p>
            </p:txBody>
          </p:sp>
          <p:grpSp>
            <p:nvGrpSpPr>
              <p:cNvPr id="113706" name="Group 25"/>
              <p:cNvGrpSpPr>
                <a:grpSpLocks/>
              </p:cNvGrpSpPr>
              <p:nvPr/>
            </p:nvGrpSpPr>
            <p:grpSpPr bwMode="auto">
              <a:xfrm>
                <a:off x="1378" y="2153"/>
                <a:ext cx="288" cy="555"/>
                <a:chOff x="1378" y="2153"/>
                <a:chExt cx="288" cy="555"/>
              </a:xfrm>
            </p:grpSpPr>
            <p:sp>
              <p:nvSpPr>
                <p:cNvPr id="113707" name="Line 26"/>
                <p:cNvSpPr>
                  <a:spLocks noChangeShapeType="1"/>
                </p:cNvSpPr>
                <p:nvPr/>
              </p:nvSpPr>
              <p:spPr bwMode="auto">
                <a:xfrm flipV="1">
                  <a:off x="1666" y="2153"/>
                  <a:ext cx="0" cy="555"/>
                </a:xfrm>
                <a:prstGeom prst="line">
                  <a:avLst/>
                </a:prstGeom>
                <a:noFill/>
                <a:ln w="76200">
                  <a:solidFill>
                    <a:schemeClr val="hlink"/>
                  </a:solidFill>
                  <a:round/>
                  <a:headEnd/>
                  <a:tailEnd type="triangle" w="sm" len="med"/>
                </a:ln>
              </p:spPr>
              <p:txBody>
                <a:bodyPr wrap="none" anchor="ctr"/>
                <a:lstStyle/>
                <a:p>
                  <a:endParaRPr lang="zh-CN" altLang="en-US"/>
                </a:p>
              </p:txBody>
            </p:sp>
            <p:sp>
              <p:nvSpPr>
                <p:cNvPr id="113708" name="Text Box 27"/>
                <p:cNvSpPr txBox="1">
                  <a:spLocks noChangeArrowheads="1"/>
                </p:cNvSpPr>
                <p:nvPr/>
              </p:nvSpPr>
              <p:spPr bwMode="auto">
                <a:xfrm>
                  <a:off x="1378" y="2329"/>
                  <a:ext cx="287" cy="288"/>
                </a:xfrm>
                <a:prstGeom prst="rect">
                  <a:avLst/>
                </a:prstGeom>
                <a:noFill/>
                <a:ln w="12700">
                  <a:noFill/>
                  <a:miter lim="800000"/>
                  <a:headEnd/>
                  <a:tailEnd/>
                </a:ln>
              </p:spPr>
              <p:txBody>
                <a:bodyPr wrap="none">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grpSp>
        </p:grpSp>
        <p:sp>
          <p:nvSpPr>
            <p:cNvPr id="113704" name="Rectangle 41"/>
            <p:cNvSpPr>
              <a:spLocks noChangeArrowheads="1"/>
            </p:cNvSpPr>
            <p:nvPr/>
          </p:nvSpPr>
          <p:spPr bwMode="auto">
            <a:xfrm>
              <a:off x="307" y="1938"/>
              <a:ext cx="1263" cy="25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网桥 </a:t>
              </a:r>
              <a:r>
                <a:rPr kumimoji="1" lang="en-US" altLang="zh-CN">
                  <a:solidFill>
                    <a:srgbClr val="333399"/>
                  </a:solidFill>
                  <a:latin typeface="Arial" charset="0"/>
                  <a:ea typeface="黑体" pitchFamily="2" charset="-122"/>
                </a:rPr>
                <a:t>1 </a:t>
              </a:r>
              <a:r>
                <a:rPr kumimoji="1" lang="zh-CN" altLang="en-US">
                  <a:solidFill>
                    <a:srgbClr val="333399"/>
                  </a:solidFill>
                  <a:latin typeface="Arial" charset="0"/>
                  <a:ea typeface="黑体" pitchFamily="2" charset="-122"/>
                </a:rPr>
                <a:t>转发的帧</a:t>
              </a:r>
            </a:p>
          </p:txBody>
        </p:sp>
      </p:grpSp>
      <p:grpSp>
        <p:nvGrpSpPr>
          <p:cNvPr id="8" name="Group 53"/>
          <p:cNvGrpSpPr>
            <a:grpSpLocks/>
          </p:cNvGrpSpPr>
          <p:nvPr/>
        </p:nvGrpSpPr>
        <p:grpSpPr bwMode="auto">
          <a:xfrm>
            <a:off x="4445000" y="2747964"/>
            <a:ext cx="3100388" cy="1393825"/>
            <a:chOff x="1840" y="1731"/>
            <a:chExt cx="1953" cy="878"/>
          </a:xfrm>
        </p:grpSpPr>
        <p:sp>
          <p:nvSpPr>
            <p:cNvPr id="113701" name="Arc 43"/>
            <p:cNvSpPr>
              <a:spLocks/>
            </p:cNvSpPr>
            <p:nvPr/>
          </p:nvSpPr>
          <p:spPr bwMode="auto">
            <a:xfrm flipH="1">
              <a:off x="1840" y="2024"/>
              <a:ext cx="1953" cy="585"/>
            </a:xfrm>
            <a:custGeom>
              <a:avLst/>
              <a:gdLst>
                <a:gd name="T0" fmla="*/ 0 w 21600"/>
                <a:gd name="T1" fmla="*/ 0 h 25085"/>
                <a:gd name="T2" fmla="*/ 174 w 21600"/>
                <a:gd name="T3" fmla="*/ 14 h 25085"/>
                <a:gd name="T4" fmla="*/ 0 w 21600"/>
                <a:gd name="T5" fmla="*/ 12 h 25085"/>
                <a:gd name="T6" fmla="*/ 0 60000 65536"/>
                <a:gd name="T7" fmla="*/ 0 60000 65536"/>
                <a:gd name="T8" fmla="*/ 0 60000 65536"/>
                <a:gd name="T9" fmla="*/ 0 w 21600"/>
                <a:gd name="T10" fmla="*/ 0 h 25085"/>
                <a:gd name="T11" fmla="*/ 21600 w 21600"/>
                <a:gd name="T12" fmla="*/ 25085 h 25085"/>
              </a:gdLst>
              <a:ahLst/>
              <a:cxnLst>
                <a:cxn ang="T6">
                  <a:pos x="T0" y="T1"/>
                </a:cxn>
                <a:cxn ang="T7">
                  <a:pos x="T2" y="T3"/>
                </a:cxn>
                <a:cxn ang="T8">
                  <a:pos x="T4" y="T5"/>
                </a:cxn>
              </a:cxnLst>
              <a:rect l="T9" t="T10" r="T11" b="T12"/>
              <a:pathLst>
                <a:path w="21600" h="25085" fill="none" extrusionOk="0">
                  <a:moveTo>
                    <a:pt x="-1" y="0"/>
                  </a:moveTo>
                  <a:cubicBezTo>
                    <a:pt x="11929" y="0"/>
                    <a:pt x="21600" y="9670"/>
                    <a:pt x="21600" y="21600"/>
                  </a:cubicBezTo>
                  <a:cubicBezTo>
                    <a:pt x="21600" y="22767"/>
                    <a:pt x="21505" y="23932"/>
                    <a:pt x="21317" y="25085"/>
                  </a:cubicBezTo>
                </a:path>
                <a:path w="21600" h="25085" stroke="0" extrusionOk="0">
                  <a:moveTo>
                    <a:pt x="-1" y="0"/>
                  </a:moveTo>
                  <a:cubicBezTo>
                    <a:pt x="11929" y="0"/>
                    <a:pt x="21600" y="9670"/>
                    <a:pt x="21600" y="21600"/>
                  </a:cubicBezTo>
                  <a:cubicBezTo>
                    <a:pt x="21600" y="22767"/>
                    <a:pt x="21505" y="23932"/>
                    <a:pt x="21317" y="25085"/>
                  </a:cubicBezTo>
                  <a:lnTo>
                    <a:pt x="0" y="21600"/>
                  </a:lnTo>
                  <a:close/>
                </a:path>
              </a:pathLst>
            </a:custGeom>
            <a:noFill/>
            <a:ln w="76200">
              <a:solidFill>
                <a:schemeClr val="hlink"/>
              </a:solidFill>
              <a:round/>
              <a:headEnd/>
              <a:tailEnd type="triangle" w="sm" len="med"/>
            </a:ln>
          </p:spPr>
          <p:txBody>
            <a:bodyPr wrap="none" anchor="ctr"/>
            <a:lstStyle/>
            <a:p>
              <a:endParaRPr lang="zh-CN" altLang="en-US"/>
            </a:p>
          </p:txBody>
        </p:sp>
        <p:sp>
          <p:nvSpPr>
            <p:cNvPr id="113702" name="Text Box 44"/>
            <p:cNvSpPr txBox="1">
              <a:spLocks noChangeArrowheads="1"/>
            </p:cNvSpPr>
            <p:nvPr/>
          </p:nvSpPr>
          <p:spPr bwMode="auto">
            <a:xfrm>
              <a:off x="3269" y="1731"/>
              <a:ext cx="287" cy="288"/>
            </a:xfrm>
            <a:prstGeom prst="rect">
              <a:avLst/>
            </a:prstGeom>
            <a:noFill/>
            <a:ln w="12700">
              <a:noFill/>
              <a:miter lim="800000"/>
              <a:headEnd/>
              <a:tailEnd/>
            </a:ln>
          </p:spPr>
          <p:txBody>
            <a:bodyPr wrap="none">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grpSp>
      <p:grpSp>
        <p:nvGrpSpPr>
          <p:cNvPr id="9" name="Group 55"/>
          <p:cNvGrpSpPr>
            <a:grpSpLocks/>
          </p:cNvGrpSpPr>
          <p:nvPr/>
        </p:nvGrpSpPr>
        <p:grpSpPr bwMode="auto">
          <a:xfrm>
            <a:off x="7545388" y="3027364"/>
            <a:ext cx="2697162" cy="1285875"/>
            <a:chOff x="3793" y="1907"/>
            <a:chExt cx="1699" cy="810"/>
          </a:xfrm>
        </p:grpSpPr>
        <p:grpSp>
          <p:nvGrpSpPr>
            <p:cNvPr id="113695" name="Group 51"/>
            <p:cNvGrpSpPr>
              <a:grpSpLocks/>
            </p:cNvGrpSpPr>
            <p:nvPr/>
          </p:nvGrpSpPr>
          <p:grpSpPr bwMode="auto">
            <a:xfrm>
              <a:off x="3793" y="1938"/>
              <a:ext cx="626" cy="779"/>
              <a:chOff x="3793" y="1938"/>
              <a:chExt cx="626" cy="779"/>
            </a:xfrm>
          </p:grpSpPr>
          <p:grpSp>
            <p:nvGrpSpPr>
              <p:cNvPr id="113697" name="Group 49"/>
              <p:cNvGrpSpPr>
                <a:grpSpLocks/>
              </p:cNvGrpSpPr>
              <p:nvPr/>
            </p:nvGrpSpPr>
            <p:grpSpPr bwMode="auto">
              <a:xfrm>
                <a:off x="4131" y="2162"/>
                <a:ext cx="288" cy="555"/>
                <a:chOff x="4131" y="2162"/>
                <a:chExt cx="288" cy="555"/>
              </a:xfrm>
            </p:grpSpPr>
            <p:sp>
              <p:nvSpPr>
                <p:cNvPr id="113699" name="Line 21"/>
                <p:cNvSpPr>
                  <a:spLocks noChangeShapeType="1"/>
                </p:cNvSpPr>
                <p:nvPr/>
              </p:nvSpPr>
              <p:spPr bwMode="auto">
                <a:xfrm flipV="1">
                  <a:off x="4131" y="2162"/>
                  <a:ext cx="0" cy="555"/>
                </a:xfrm>
                <a:prstGeom prst="line">
                  <a:avLst/>
                </a:prstGeom>
                <a:noFill/>
                <a:ln w="76200">
                  <a:solidFill>
                    <a:schemeClr val="hlink"/>
                  </a:solidFill>
                  <a:round/>
                  <a:headEnd/>
                  <a:tailEnd type="triangle" w="sm" len="med"/>
                </a:ln>
              </p:spPr>
              <p:txBody>
                <a:bodyPr wrap="none" anchor="ctr"/>
                <a:lstStyle/>
                <a:p>
                  <a:endParaRPr lang="zh-CN" altLang="en-US"/>
                </a:p>
              </p:txBody>
            </p:sp>
            <p:sp>
              <p:nvSpPr>
                <p:cNvPr id="113700" name="Text Box 22"/>
                <p:cNvSpPr txBox="1">
                  <a:spLocks noChangeArrowheads="1"/>
                </p:cNvSpPr>
                <p:nvPr/>
              </p:nvSpPr>
              <p:spPr bwMode="auto">
                <a:xfrm>
                  <a:off x="4132" y="2338"/>
                  <a:ext cx="287" cy="288"/>
                </a:xfrm>
                <a:prstGeom prst="rect">
                  <a:avLst/>
                </a:prstGeom>
                <a:noFill/>
                <a:ln w="12700">
                  <a:noFill/>
                  <a:miter lim="800000"/>
                  <a:headEnd/>
                  <a:tailEnd/>
                </a:ln>
              </p:spPr>
              <p:txBody>
                <a:bodyPr wrap="none">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grpSp>
          <p:sp>
            <p:nvSpPr>
              <p:cNvPr id="113698" name="Rectangle 19"/>
              <p:cNvSpPr>
                <a:spLocks noChangeArrowheads="1"/>
              </p:cNvSpPr>
              <p:nvPr/>
            </p:nvSpPr>
            <p:spPr bwMode="auto">
              <a:xfrm>
                <a:off x="3793" y="1938"/>
                <a:ext cx="464" cy="256"/>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F</a:t>
                </a:r>
                <a:r>
                  <a:rPr kumimoji="1" lang="en-US" altLang="zh-CN" baseline="-25000">
                    <a:solidFill>
                      <a:srgbClr val="333399"/>
                    </a:solidFill>
                    <a:latin typeface="Arial" charset="0"/>
                    <a:ea typeface="黑体" pitchFamily="2" charset="-122"/>
                  </a:rPr>
                  <a:t>2</a:t>
                </a:r>
              </a:p>
            </p:txBody>
          </p:sp>
        </p:grpSp>
        <p:sp>
          <p:nvSpPr>
            <p:cNvPr id="113696" name="Rectangle 45"/>
            <p:cNvSpPr>
              <a:spLocks noChangeArrowheads="1"/>
            </p:cNvSpPr>
            <p:nvPr/>
          </p:nvSpPr>
          <p:spPr bwMode="auto">
            <a:xfrm>
              <a:off x="4240" y="1907"/>
              <a:ext cx="1252" cy="248"/>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网桥 </a:t>
              </a:r>
              <a:r>
                <a:rPr kumimoji="1" lang="en-US" altLang="zh-CN">
                  <a:solidFill>
                    <a:srgbClr val="333399"/>
                  </a:solidFill>
                  <a:latin typeface="Arial" charset="0"/>
                  <a:ea typeface="黑体" pitchFamily="2" charset="-122"/>
                </a:rPr>
                <a:t>2 </a:t>
              </a:r>
              <a:r>
                <a:rPr kumimoji="1" lang="zh-CN" altLang="en-US">
                  <a:solidFill>
                    <a:srgbClr val="333399"/>
                  </a:solidFill>
                  <a:latin typeface="Arial" charset="0"/>
                  <a:ea typeface="黑体" pitchFamily="2" charset="-122"/>
                </a:rPr>
                <a:t>转发的帧</a:t>
              </a:r>
            </a:p>
          </p:txBody>
        </p:sp>
      </p:grpSp>
      <p:sp>
        <p:nvSpPr>
          <p:cNvPr id="466990" name="Arc 46"/>
          <p:cNvSpPr>
            <a:spLocks/>
          </p:cNvSpPr>
          <p:nvPr/>
        </p:nvSpPr>
        <p:spPr bwMode="auto">
          <a:xfrm rot="-5199144">
            <a:off x="5776119" y="2813844"/>
            <a:ext cx="685800" cy="2205038"/>
          </a:xfrm>
          <a:custGeom>
            <a:avLst/>
            <a:gdLst>
              <a:gd name="T0" fmla="*/ 0 w 21653"/>
              <a:gd name="T1" fmla="*/ 0 h 42096"/>
              <a:gd name="T2" fmla="*/ 6891540 w 21653"/>
              <a:gd name="T3" fmla="*/ 115502494 h 42096"/>
              <a:gd name="T4" fmla="*/ 53178 w 21653"/>
              <a:gd name="T5" fmla="*/ 59265796 h 42096"/>
              <a:gd name="T6" fmla="*/ 0 60000 65536"/>
              <a:gd name="T7" fmla="*/ 0 60000 65536"/>
              <a:gd name="T8" fmla="*/ 0 60000 65536"/>
              <a:gd name="T9" fmla="*/ 0 w 21653"/>
              <a:gd name="T10" fmla="*/ 0 h 42096"/>
              <a:gd name="T11" fmla="*/ 21653 w 21653"/>
              <a:gd name="T12" fmla="*/ 42096 h 42096"/>
            </a:gdLst>
            <a:ahLst/>
            <a:cxnLst>
              <a:cxn ang="T6">
                <a:pos x="T0" y="T1"/>
              </a:cxn>
              <a:cxn ang="T7">
                <a:pos x="T2" y="T3"/>
              </a:cxn>
              <a:cxn ang="T8">
                <a:pos x="T4" y="T5"/>
              </a:cxn>
            </a:cxnLst>
            <a:rect l="T9" t="T10" r="T11" b="T12"/>
            <a:pathLst>
              <a:path w="21653" h="42096" fill="none" extrusionOk="0">
                <a:moveTo>
                  <a:pt x="0" y="0"/>
                </a:moveTo>
                <a:cubicBezTo>
                  <a:pt x="17" y="0"/>
                  <a:pt x="35" y="-1"/>
                  <a:pt x="53" y="0"/>
                </a:cubicBezTo>
                <a:cubicBezTo>
                  <a:pt x="11982" y="0"/>
                  <a:pt x="21653" y="9670"/>
                  <a:pt x="21653" y="21600"/>
                </a:cubicBezTo>
                <a:cubicBezTo>
                  <a:pt x="21653" y="30902"/>
                  <a:pt x="15697" y="39160"/>
                  <a:pt x="6870" y="42096"/>
                </a:cubicBezTo>
              </a:path>
              <a:path w="21653" h="42096" stroke="0" extrusionOk="0">
                <a:moveTo>
                  <a:pt x="0" y="0"/>
                </a:moveTo>
                <a:cubicBezTo>
                  <a:pt x="17" y="0"/>
                  <a:pt x="35" y="-1"/>
                  <a:pt x="53" y="0"/>
                </a:cubicBezTo>
                <a:cubicBezTo>
                  <a:pt x="11982" y="0"/>
                  <a:pt x="21653" y="9670"/>
                  <a:pt x="21653" y="21600"/>
                </a:cubicBezTo>
                <a:cubicBezTo>
                  <a:pt x="21653" y="30902"/>
                  <a:pt x="15697" y="39160"/>
                  <a:pt x="6870" y="42096"/>
                </a:cubicBezTo>
                <a:lnTo>
                  <a:pt x="53" y="21600"/>
                </a:lnTo>
                <a:close/>
              </a:path>
            </a:pathLst>
          </a:custGeom>
          <a:noFill/>
          <a:ln w="76200" cap="rnd">
            <a:solidFill>
              <a:schemeClr val="tx2"/>
            </a:solidFill>
            <a:round/>
            <a:headEnd type="triangle" w="med" len="lg"/>
            <a:tailEnd/>
          </a:ln>
        </p:spPr>
        <p:txBody>
          <a:bodyPr wrap="none" anchor="ctr"/>
          <a:lstStyle/>
          <a:p>
            <a:endParaRPr lang="zh-CN" altLang="en-US"/>
          </a:p>
        </p:txBody>
      </p:sp>
      <p:sp>
        <p:nvSpPr>
          <p:cNvPr id="466991" name="Text Box 47"/>
          <p:cNvSpPr txBox="1">
            <a:spLocks noChangeArrowheads="1"/>
          </p:cNvSpPr>
          <p:nvPr/>
        </p:nvSpPr>
        <p:spPr bwMode="auto">
          <a:xfrm>
            <a:off x="4727576" y="4941889"/>
            <a:ext cx="2936875" cy="466725"/>
          </a:xfrm>
          <a:prstGeom prst="rect">
            <a:avLst/>
          </a:prstGeom>
          <a:solidFill>
            <a:srgbClr val="FFFF99"/>
          </a:solidFill>
          <a:ln w="9525">
            <a:solidFill>
              <a:schemeClr val="tx2"/>
            </a:solidFill>
            <a:miter lim="800000"/>
            <a:headEnd/>
            <a:tailEnd/>
          </a:ln>
        </p:spPr>
        <p:txBody>
          <a:bodyPr wrap="none">
            <a:spAutoFit/>
          </a:bodyPr>
          <a:lstStyle/>
          <a:p>
            <a:r>
              <a:rPr lang="zh-CN" altLang="en-US" sz="2400">
                <a:solidFill>
                  <a:srgbClr val="333399"/>
                </a:solidFill>
                <a:latin typeface="黑体" pitchFamily="2" charset="-122"/>
                <a:ea typeface="黑体" pitchFamily="2" charset="-122"/>
              </a:rPr>
              <a:t>网络资源白白消耗了</a:t>
            </a:r>
          </a:p>
        </p:txBody>
      </p:sp>
      <p:sp>
        <p:nvSpPr>
          <p:cNvPr id="113694" name="灯片编号占位符 51"/>
          <p:cNvSpPr>
            <a:spLocks noGrp="1"/>
          </p:cNvSpPr>
          <p:nvPr>
            <p:ph type="sldNum" sz="quarter" idx="12"/>
          </p:nvPr>
        </p:nvSpPr>
        <p:spPr>
          <a:noFill/>
        </p:spPr>
        <p:txBody>
          <a:bodyPr/>
          <a:lstStyle/>
          <a:p>
            <a:fld id="{510CAF16-838E-48A8-8E48-6B3B9D51DE1C}" type="slidenum">
              <a:rPr lang="en-US" altLang="zh-CN" smtClean="0"/>
              <a:pPr/>
              <a:t>106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1000"/>
                                        <p:tgtEl>
                                          <p:spTgt spid="5"/>
                                        </p:tgtEl>
                                      </p:cBhvr>
                                    </p:animEffect>
                                  </p:childTnLst>
                                </p:cTn>
                              </p:par>
                              <p:par>
                                <p:cTn id="16" presetID="22" presetClass="entr" presetSubtype="4"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1000"/>
                                        <p:tgtEl>
                                          <p:spTgt spid="4"/>
                                        </p:tgtEl>
                                      </p:cBhvr>
                                    </p:animEffect>
                                  </p:childTnLst>
                                </p:cTn>
                              </p:par>
                              <p:par>
                                <p:cTn id="24" presetID="22" presetClass="entr" presetSubtype="2"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right)">
                                      <p:cBhvr>
                                        <p:cTn id="26" dur="1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66972"/>
                                        </p:tgtEl>
                                        <p:attrNameLst>
                                          <p:attrName>style.visibility</p:attrName>
                                        </p:attrNameLst>
                                      </p:cBhvr>
                                      <p:to>
                                        <p:strVal val="visible"/>
                                      </p:to>
                                    </p:set>
                                  </p:childTnLst>
                                </p:cTn>
                              </p:par>
                            </p:childTnLst>
                          </p:cTn>
                        </p:par>
                        <p:par>
                          <p:cTn id="31" fill="hold">
                            <p:stCondLst>
                              <p:cond delay="0"/>
                            </p:stCondLst>
                            <p:childTnLst>
                              <p:par>
                                <p:cTn id="32" presetID="22" presetClass="entr" presetSubtype="8" fill="hold" grpId="0" nodeType="afterEffect">
                                  <p:stCondLst>
                                    <p:cond delay="0"/>
                                  </p:stCondLst>
                                  <p:childTnLst>
                                    <p:set>
                                      <p:cBhvr>
                                        <p:cTn id="33" dur="1" fill="hold">
                                          <p:stCondLst>
                                            <p:cond delay="0"/>
                                          </p:stCondLst>
                                        </p:cTn>
                                        <p:tgtEl>
                                          <p:spTgt spid="466956"/>
                                        </p:tgtEl>
                                        <p:attrNameLst>
                                          <p:attrName>style.visibility</p:attrName>
                                        </p:attrNameLst>
                                      </p:cBhvr>
                                      <p:to>
                                        <p:strVal val="visible"/>
                                      </p:to>
                                    </p:set>
                                    <p:animEffect transition="in" filter="wipe(left)">
                                      <p:cBhvr>
                                        <p:cTn id="34" dur="500"/>
                                        <p:tgtEl>
                                          <p:spTgt spid="466956"/>
                                        </p:tgtEl>
                                      </p:cBhvr>
                                    </p:animEffect>
                                  </p:childTnLst>
                                </p:cTn>
                              </p:par>
                            </p:childTnLst>
                          </p:cTn>
                        </p:par>
                        <p:par>
                          <p:cTn id="35" fill="hold">
                            <p:stCondLst>
                              <p:cond delay="500"/>
                            </p:stCondLst>
                            <p:childTnLst>
                              <p:par>
                                <p:cTn id="36" presetID="1" presetClass="exit" presetSubtype="0" fill="hold" grpId="1" nodeType="afterEffect">
                                  <p:stCondLst>
                                    <p:cond delay="500"/>
                                  </p:stCondLst>
                                  <p:childTnLst>
                                    <p:set>
                                      <p:cBhvr>
                                        <p:cTn id="37" dur="1" fill="hold">
                                          <p:stCondLst>
                                            <p:cond delay="0"/>
                                          </p:stCondLst>
                                        </p:cTn>
                                        <p:tgtEl>
                                          <p:spTgt spid="466956"/>
                                        </p:tgtEl>
                                        <p:attrNameLst>
                                          <p:attrName>style.visibility</p:attrName>
                                        </p:attrNameLst>
                                      </p:cBhvr>
                                      <p:to>
                                        <p:strVal val="hidden"/>
                                      </p:to>
                                    </p:set>
                                  </p:childTnLst>
                                </p:cTn>
                              </p:par>
                            </p:childTnLst>
                          </p:cTn>
                        </p:par>
                        <p:par>
                          <p:cTn id="38" fill="hold">
                            <p:stCondLst>
                              <p:cond delay="1000"/>
                            </p:stCondLst>
                            <p:childTnLst>
                              <p:par>
                                <p:cTn id="39" presetID="22" presetClass="entr" presetSubtype="2" fill="hold" grpId="0" nodeType="afterEffect">
                                  <p:stCondLst>
                                    <p:cond delay="0"/>
                                  </p:stCondLst>
                                  <p:childTnLst>
                                    <p:set>
                                      <p:cBhvr>
                                        <p:cTn id="40" dur="1" fill="hold">
                                          <p:stCondLst>
                                            <p:cond delay="0"/>
                                          </p:stCondLst>
                                        </p:cTn>
                                        <p:tgtEl>
                                          <p:spTgt spid="466990"/>
                                        </p:tgtEl>
                                        <p:attrNameLst>
                                          <p:attrName>style.visibility</p:attrName>
                                        </p:attrNameLst>
                                      </p:cBhvr>
                                      <p:to>
                                        <p:strVal val="visible"/>
                                      </p:to>
                                    </p:set>
                                    <p:animEffect transition="in" filter="wipe(right)">
                                      <p:cBhvr>
                                        <p:cTn id="41" dur="500"/>
                                        <p:tgtEl>
                                          <p:spTgt spid="466990"/>
                                        </p:tgtEl>
                                      </p:cBhvr>
                                    </p:animEffect>
                                  </p:childTnLst>
                                </p:cTn>
                              </p:par>
                            </p:childTnLst>
                          </p:cTn>
                        </p:par>
                        <p:par>
                          <p:cTn id="42" fill="hold">
                            <p:stCondLst>
                              <p:cond delay="1500"/>
                            </p:stCondLst>
                            <p:childTnLst>
                              <p:par>
                                <p:cTn id="43" presetID="1" presetClass="exit" presetSubtype="0" fill="hold" grpId="1" nodeType="afterEffect">
                                  <p:stCondLst>
                                    <p:cond delay="500"/>
                                  </p:stCondLst>
                                  <p:childTnLst>
                                    <p:set>
                                      <p:cBhvr>
                                        <p:cTn id="44" dur="1" fill="hold">
                                          <p:stCondLst>
                                            <p:cond delay="0"/>
                                          </p:stCondLst>
                                        </p:cTn>
                                        <p:tgtEl>
                                          <p:spTgt spid="466990"/>
                                        </p:tgtEl>
                                        <p:attrNameLst>
                                          <p:attrName>style.visibility</p:attrName>
                                        </p:attrNameLst>
                                      </p:cBhvr>
                                      <p:to>
                                        <p:strVal val="hidden"/>
                                      </p:to>
                                    </p:set>
                                  </p:childTnLst>
                                </p:cTn>
                              </p:par>
                            </p:childTnLst>
                          </p:cTn>
                        </p:par>
                        <p:par>
                          <p:cTn id="45" fill="hold">
                            <p:stCondLst>
                              <p:cond delay="2000"/>
                            </p:stCondLst>
                            <p:childTnLst>
                              <p:par>
                                <p:cTn id="46" presetID="22" presetClass="entr" presetSubtype="8" fill="hold" grpId="2" nodeType="afterEffect">
                                  <p:stCondLst>
                                    <p:cond delay="0"/>
                                  </p:stCondLst>
                                  <p:childTnLst>
                                    <p:set>
                                      <p:cBhvr>
                                        <p:cTn id="47" dur="1" fill="hold">
                                          <p:stCondLst>
                                            <p:cond delay="0"/>
                                          </p:stCondLst>
                                        </p:cTn>
                                        <p:tgtEl>
                                          <p:spTgt spid="466956"/>
                                        </p:tgtEl>
                                        <p:attrNameLst>
                                          <p:attrName>style.visibility</p:attrName>
                                        </p:attrNameLst>
                                      </p:cBhvr>
                                      <p:to>
                                        <p:strVal val="visible"/>
                                      </p:to>
                                    </p:set>
                                    <p:animEffect transition="in" filter="wipe(left)">
                                      <p:cBhvr>
                                        <p:cTn id="48" dur="500"/>
                                        <p:tgtEl>
                                          <p:spTgt spid="466956"/>
                                        </p:tgtEl>
                                      </p:cBhvr>
                                    </p:animEffect>
                                  </p:childTnLst>
                                </p:cTn>
                              </p:par>
                            </p:childTnLst>
                          </p:cTn>
                        </p:par>
                        <p:par>
                          <p:cTn id="49" fill="hold">
                            <p:stCondLst>
                              <p:cond delay="2500"/>
                            </p:stCondLst>
                            <p:childTnLst>
                              <p:par>
                                <p:cTn id="50" presetID="1" presetClass="exit" presetSubtype="0" fill="hold" grpId="3" nodeType="afterEffect">
                                  <p:stCondLst>
                                    <p:cond delay="500"/>
                                  </p:stCondLst>
                                  <p:childTnLst>
                                    <p:set>
                                      <p:cBhvr>
                                        <p:cTn id="51" dur="1" fill="hold">
                                          <p:stCondLst>
                                            <p:cond delay="0"/>
                                          </p:stCondLst>
                                        </p:cTn>
                                        <p:tgtEl>
                                          <p:spTgt spid="466956"/>
                                        </p:tgtEl>
                                        <p:attrNameLst>
                                          <p:attrName>style.visibility</p:attrName>
                                        </p:attrNameLst>
                                      </p:cBhvr>
                                      <p:to>
                                        <p:strVal val="hidden"/>
                                      </p:to>
                                    </p:set>
                                  </p:childTnLst>
                                </p:cTn>
                              </p:par>
                            </p:childTnLst>
                          </p:cTn>
                        </p:par>
                        <p:par>
                          <p:cTn id="52" fill="hold">
                            <p:stCondLst>
                              <p:cond delay="3000"/>
                            </p:stCondLst>
                            <p:childTnLst>
                              <p:par>
                                <p:cTn id="53" presetID="22" presetClass="entr" presetSubtype="2" fill="hold" grpId="2" nodeType="afterEffect">
                                  <p:stCondLst>
                                    <p:cond delay="0"/>
                                  </p:stCondLst>
                                  <p:childTnLst>
                                    <p:set>
                                      <p:cBhvr>
                                        <p:cTn id="54" dur="1" fill="hold">
                                          <p:stCondLst>
                                            <p:cond delay="0"/>
                                          </p:stCondLst>
                                        </p:cTn>
                                        <p:tgtEl>
                                          <p:spTgt spid="466990"/>
                                        </p:tgtEl>
                                        <p:attrNameLst>
                                          <p:attrName>style.visibility</p:attrName>
                                        </p:attrNameLst>
                                      </p:cBhvr>
                                      <p:to>
                                        <p:strVal val="visible"/>
                                      </p:to>
                                    </p:set>
                                    <p:animEffect transition="in" filter="wipe(right)">
                                      <p:cBhvr>
                                        <p:cTn id="55" dur="500"/>
                                        <p:tgtEl>
                                          <p:spTgt spid="466990"/>
                                        </p:tgtEl>
                                      </p:cBhvr>
                                    </p:animEffect>
                                  </p:childTnLst>
                                </p:cTn>
                              </p:par>
                            </p:childTnLst>
                          </p:cTn>
                        </p:par>
                        <p:par>
                          <p:cTn id="56" fill="hold">
                            <p:stCondLst>
                              <p:cond delay="3500"/>
                            </p:stCondLst>
                            <p:childTnLst>
                              <p:par>
                                <p:cTn id="57" presetID="1" presetClass="exit" presetSubtype="0" fill="hold" grpId="3" nodeType="afterEffect">
                                  <p:stCondLst>
                                    <p:cond delay="500"/>
                                  </p:stCondLst>
                                  <p:childTnLst>
                                    <p:set>
                                      <p:cBhvr>
                                        <p:cTn id="58" dur="1" fill="hold">
                                          <p:stCondLst>
                                            <p:cond delay="0"/>
                                          </p:stCondLst>
                                        </p:cTn>
                                        <p:tgtEl>
                                          <p:spTgt spid="466990"/>
                                        </p:tgtEl>
                                        <p:attrNameLst>
                                          <p:attrName>style.visibility</p:attrName>
                                        </p:attrNameLst>
                                      </p:cBhvr>
                                      <p:to>
                                        <p:strVal val="hidden"/>
                                      </p:to>
                                    </p:set>
                                  </p:childTnLst>
                                </p:cTn>
                              </p:par>
                            </p:childTnLst>
                          </p:cTn>
                        </p:par>
                        <p:par>
                          <p:cTn id="59" fill="hold">
                            <p:stCondLst>
                              <p:cond delay="4000"/>
                            </p:stCondLst>
                            <p:childTnLst>
                              <p:par>
                                <p:cTn id="60" presetID="22" presetClass="entr" presetSubtype="8" fill="hold" grpId="4" nodeType="afterEffect">
                                  <p:stCondLst>
                                    <p:cond delay="0"/>
                                  </p:stCondLst>
                                  <p:childTnLst>
                                    <p:set>
                                      <p:cBhvr>
                                        <p:cTn id="61" dur="1" fill="hold">
                                          <p:stCondLst>
                                            <p:cond delay="0"/>
                                          </p:stCondLst>
                                        </p:cTn>
                                        <p:tgtEl>
                                          <p:spTgt spid="466956"/>
                                        </p:tgtEl>
                                        <p:attrNameLst>
                                          <p:attrName>style.visibility</p:attrName>
                                        </p:attrNameLst>
                                      </p:cBhvr>
                                      <p:to>
                                        <p:strVal val="visible"/>
                                      </p:to>
                                    </p:set>
                                    <p:animEffect transition="in" filter="wipe(left)">
                                      <p:cBhvr>
                                        <p:cTn id="62" dur="500"/>
                                        <p:tgtEl>
                                          <p:spTgt spid="466956"/>
                                        </p:tgtEl>
                                      </p:cBhvr>
                                    </p:animEffect>
                                  </p:childTnLst>
                                </p:cTn>
                              </p:par>
                            </p:childTnLst>
                          </p:cTn>
                        </p:par>
                        <p:par>
                          <p:cTn id="63" fill="hold">
                            <p:stCondLst>
                              <p:cond delay="4500"/>
                            </p:stCondLst>
                            <p:childTnLst>
                              <p:par>
                                <p:cTn id="64" presetID="1" presetClass="exit" presetSubtype="0" fill="hold" grpId="5" nodeType="afterEffect">
                                  <p:stCondLst>
                                    <p:cond delay="500"/>
                                  </p:stCondLst>
                                  <p:childTnLst>
                                    <p:set>
                                      <p:cBhvr>
                                        <p:cTn id="65" dur="1" fill="hold">
                                          <p:stCondLst>
                                            <p:cond delay="0"/>
                                          </p:stCondLst>
                                        </p:cTn>
                                        <p:tgtEl>
                                          <p:spTgt spid="466956"/>
                                        </p:tgtEl>
                                        <p:attrNameLst>
                                          <p:attrName>style.visibility</p:attrName>
                                        </p:attrNameLst>
                                      </p:cBhvr>
                                      <p:to>
                                        <p:strVal val="hidden"/>
                                      </p:to>
                                    </p:set>
                                  </p:childTnLst>
                                </p:cTn>
                              </p:par>
                            </p:childTnLst>
                          </p:cTn>
                        </p:par>
                        <p:par>
                          <p:cTn id="66" fill="hold">
                            <p:stCondLst>
                              <p:cond delay="5000"/>
                            </p:stCondLst>
                            <p:childTnLst>
                              <p:par>
                                <p:cTn id="67" presetID="22" presetClass="entr" presetSubtype="2" fill="hold" grpId="4" nodeType="afterEffect">
                                  <p:stCondLst>
                                    <p:cond delay="0"/>
                                  </p:stCondLst>
                                  <p:childTnLst>
                                    <p:set>
                                      <p:cBhvr>
                                        <p:cTn id="68" dur="1" fill="hold">
                                          <p:stCondLst>
                                            <p:cond delay="0"/>
                                          </p:stCondLst>
                                        </p:cTn>
                                        <p:tgtEl>
                                          <p:spTgt spid="466990"/>
                                        </p:tgtEl>
                                        <p:attrNameLst>
                                          <p:attrName>style.visibility</p:attrName>
                                        </p:attrNameLst>
                                      </p:cBhvr>
                                      <p:to>
                                        <p:strVal val="visible"/>
                                      </p:to>
                                    </p:set>
                                    <p:animEffect transition="in" filter="wipe(right)">
                                      <p:cBhvr>
                                        <p:cTn id="69" dur="500"/>
                                        <p:tgtEl>
                                          <p:spTgt spid="466990"/>
                                        </p:tgtEl>
                                      </p:cBhvr>
                                    </p:animEffect>
                                  </p:childTnLst>
                                </p:cTn>
                              </p:par>
                            </p:childTnLst>
                          </p:cTn>
                        </p:par>
                        <p:par>
                          <p:cTn id="70" fill="hold">
                            <p:stCondLst>
                              <p:cond delay="5500"/>
                            </p:stCondLst>
                            <p:childTnLst>
                              <p:par>
                                <p:cTn id="71" presetID="1" presetClass="entr" presetSubtype="0" fill="hold" grpId="0" nodeType="afterEffect">
                                  <p:stCondLst>
                                    <p:cond delay="0"/>
                                  </p:stCondLst>
                                  <p:childTnLst>
                                    <p:set>
                                      <p:cBhvr>
                                        <p:cTn id="72" dur="1" fill="hold">
                                          <p:stCondLst>
                                            <p:cond delay="0"/>
                                          </p:stCondLst>
                                        </p:cTn>
                                        <p:tgtEl>
                                          <p:spTgt spid="4669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56" grpId="0" animBg="1"/>
      <p:bldP spid="466956" grpId="1" animBg="1"/>
      <p:bldP spid="466956" grpId="2" animBg="1"/>
      <p:bldP spid="466956" grpId="3" animBg="1"/>
      <p:bldP spid="466956" grpId="4" animBg="1"/>
      <p:bldP spid="466956" grpId="5" animBg="1"/>
      <p:bldP spid="466972" grpId="0"/>
      <p:bldP spid="466990" grpId="0" animBg="1"/>
      <p:bldP spid="466990" grpId="1" animBg="1"/>
      <p:bldP spid="466990" grpId="2" animBg="1"/>
      <p:bldP spid="466990" grpId="3" animBg="1"/>
      <p:bldP spid="466990" grpId="4" animBg="1"/>
      <p:bldP spid="466991"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a:xfrm>
            <a:off x="2566989" y="1916113"/>
            <a:ext cx="7526337" cy="4203700"/>
          </a:xfrm>
        </p:spPr>
        <p:txBody>
          <a:bodyPr/>
          <a:lstStyle/>
          <a:p>
            <a:pPr marL="533400" indent="-533400" eaLnBrk="1" hangingPunct="1"/>
            <a:r>
              <a:rPr lang="zh-CN" altLang="en-US" sz="2800"/>
              <a:t>互连在一起的网桥在进行彼此通信后，就能找出原来的网络拓扑的一个子集。在这个子集里，整个连通的网络中不存在回路，即</a:t>
            </a:r>
            <a:r>
              <a:rPr lang="zh-CN" altLang="en-US" sz="2800">
                <a:solidFill>
                  <a:schemeClr val="hlink"/>
                </a:solidFill>
              </a:rPr>
              <a:t>在任何两个站之间只有一条路径</a:t>
            </a:r>
            <a:r>
              <a:rPr lang="zh-CN" altLang="en-US" sz="2800"/>
              <a:t>。 </a:t>
            </a:r>
          </a:p>
          <a:p>
            <a:pPr marL="533400" indent="-533400" eaLnBrk="1" hangingPunct="1"/>
            <a:r>
              <a:rPr lang="zh-CN" altLang="en-US" sz="2800"/>
              <a:t>为了避免产生转发的帧在网络中不断地兜圈子。</a:t>
            </a:r>
          </a:p>
          <a:p>
            <a:pPr marL="533400" indent="-533400" eaLnBrk="1" hangingPunct="1"/>
            <a:r>
              <a:rPr lang="zh-CN" altLang="en-US" sz="2800"/>
              <a:t>为了得出能够反映网络拓扑发生变化时的生成树，在生成树上的根网桥每隔一段时间还要对生成树的拓扑进行更新。  </a:t>
            </a:r>
          </a:p>
        </p:txBody>
      </p:sp>
      <p:sp>
        <p:nvSpPr>
          <p:cNvPr id="114691" name="Rectangle 3"/>
          <p:cNvSpPr>
            <a:spLocks noGrp="1" noChangeArrowheads="1"/>
          </p:cNvSpPr>
          <p:nvPr>
            <p:ph type="title"/>
          </p:nvPr>
        </p:nvSpPr>
        <p:spPr>
          <a:xfrm>
            <a:off x="2443164" y="214314"/>
            <a:ext cx="8116887" cy="1462087"/>
          </a:xfrm>
        </p:spPr>
        <p:txBody>
          <a:bodyPr/>
          <a:lstStyle/>
          <a:p>
            <a:pPr algn="ctr" eaLnBrk="1" hangingPunct="1"/>
            <a:r>
              <a:rPr lang="zh-CN" altLang="en-US"/>
              <a:t>生成树的得出</a:t>
            </a:r>
          </a:p>
        </p:txBody>
      </p:sp>
      <p:sp>
        <p:nvSpPr>
          <p:cNvPr id="114692" name="灯片编号占位符 5"/>
          <p:cNvSpPr>
            <a:spLocks noGrp="1"/>
          </p:cNvSpPr>
          <p:nvPr>
            <p:ph type="sldNum" sz="quarter" idx="12"/>
          </p:nvPr>
        </p:nvSpPr>
        <p:spPr>
          <a:noFill/>
        </p:spPr>
        <p:txBody>
          <a:bodyPr/>
          <a:lstStyle/>
          <a:p>
            <a:fld id="{97924D15-B715-428A-8155-829B15298408}" type="slidenum">
              <a:rPr lang="en-US" altLang="zh-CN" smtClean="0"/>
              <a:pPr/>
              <a:t>107</a:t>
            </a:fld>
            <a:endParaRPr lang="en-US" altLang="zh-CN"/>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body" idx="1"/>
          </p:nvPr>
        </p:nvSpPr>
        <p:spPr>
          <a:xfrm>
            <a:off x="2135189" y="1916114"/>
            <a:ext cx="8281987" cy="4321175"/>
          </a:xfrm>
        </p:spPr>
        <p:txBody>
          <a:bodyPr/>
          <a:lstStyle/>
          <a:p>
            <a:pPr marL="533400" indent="-533400" eaLnBrk="1" hangingPunct="1"/>
            <a:r>
              <a:rPr lang="zh-CN" altLang="en-US" sz="2600" dirty="0"/>
              <a:t>透明网桥容易安装，但网络资源的利用不充分。</a:t>
            </a:r>
          </a:p>
          <a:p>
            <a:pPr marL="533400" indent="-533400" eaLnBrk="1" hangingPunct="1"/>
            <a:r>
              <a:rPr lang="zh-CN" altLang="en-US" sz="2600" dirty="0">
                <a:solidFill>
                  <a:schemeClr val="hlink"/>
                </a:solidFill>
              </a:rPr>
              <a:t>源路由</a:t>
            </a:r>
            <a:r>
              <a:rPr lang="en-US" altLang="zh-CN" sz="2600" dirty="0"/>
              <a:t>(source route)</a:t>
            </a:r>
            <a:r>
              <a:rPr lang="zh-CN" altLang="en-US" sz="2600" dirty="0"/>
              <a:t>网桥在发送帧时将详细的路由信息放在帧的首部中。</a:t>
            </a:r>
          </a:p>
          <a:p>
            <a:pPr marL="533400" indent="-533400" eaLnBrk="1" hangingPunct="1"/>
            <a:r>
              <a:rPr lang="zh-CN" altLang="en-US" sz="2600" dirty="0"/>
              <a:t>源站以广播方式向欲通信的目的站发送一个发现帧（</a:t>
            </a:r>
            <a:r>
              <a:rPr lang="zh-CN" altLang="en-US" sz="2000" dirty="0"/>
              <a:t>相当于</a:t>
            </a:r>
            <a:r>
              <a:rPr lang="zh-CN" altLang="en-US" sz="2400" dirty="0">
                <a:solidFill>
                  <a:schemeClr val="accent1">
                    <a:lumMod val="75000"/>
                  </a:schemeClr>
                </a:solidFill>
              </a:rPr>
              <a:t>侦察兵</a:t>
            </a:r>
            <a:r>
              <a:rPr lang="zh-CN" altLang="en-US" sz="2600" dirty="0"/>
              <a:t>），每个发现帧都记录所经过的路由。</a:t>
            </a:r>
          </a:p>
          <a:p>
            <a:pPr marL="533400" indent="-533400" eaLnBrk="1" hangingPunct="1"/>
            <a:r>
              <a:rPr lang="zh-CN" altLang="en-US" sz="2600" dirty="0"/>
              <a:t>发现帧到达目的站时就沿各自的路由返回源站。源站在得知这些路由后，从所有可能的路由中选择出一个最佳路由。凡从该源站向该目的站发送的帧的首部，都必须携带源站所确定的这一路由信息。    </a:t>
            </a:r>
          </a:p>
        </p:txBody>
      </p:sp>
      <p:sp>
        <p:nvSpPr>
          <p:cNvPr id="115715" name="Rectangle 3"/>
          <p:cNvSpPr>
            <a:spLocks noGrp="1" noChangeArrowheads="1"/>
          </p:cNvSpPr>
          <p:nvPr>
            <p:ph type="title"/>
          </p:nvPr>
        </p:nvSpPr>
        <p:spPr>
          <a:xfrm>
            <a:off x="2443164" y="214314"/>
            <a:ext cx="8116887" cy="1462087"/>
          </a:xfrm>
        </p:spPr>
        <p:txBody>
          <a:bodyPr/>
          <a:lstStyle/>
          <a:p>
            <a:pPr algn="ctr" eaLnBrk="1" hangingPunct="1"/>
            <a:r>
              <a:rPr lang="en-US" altLang="zh-CN"/>
              <a:t>3. </a:t>
            </a:r>
            <a:r>
              <a:rPr lang="zh-CN" altLang="en-US"/>
              <a:t>源路由网桥</a:t>
            </a:r>
          </a:p>
        </p:txBody>
      </p:sp>
      <p:sp>
        <p:nvSpPr>
          <p:cNvPr id="115716" name="灯片编号占位符 5"/>
          <p:cNvSpPr>
            <a:spLocks noGrp="1"/>
          </p:cNvSpPr>
          <p:nvPr>
            <p:ph type="sldNum" sz="quarter" idx="12"/>
          </p:nvPr>
        </p:nvSpPr>
        <p:spPr>
          <a:noFill/>
        </p:spPr>
        <p:txBody>
          <a:bodyPr/>
          <a:lstStyle/>
          <a:p>
            <a:fld id="{7A918491-D218-4966-80AD-7C59A2A70B8F}" type="slidenum">
              <a:rPr lang="en-US" altLang="zh-CN" smtClean="0"/>
              <a:pPr/>
              <a:t>108</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89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899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89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body" idx="1"/>
          </p:nvPr>
        </p:nvSpPr>
        <p:spPr>
          <a:xfrm>
            <a:off x="1919289" y="1916114"/>
            <a:ext cx="8497887" cy="4321175"/>
          </a:xfrm>
        </p:spPr>
        <p:txBody>
          <a:bodyPr/>
          <a:lstStyle/>
          <a:p>
            <a:pPr marL="533400" indent="-533400" eaLnBrk="1" hangingPunct="1"/>
            <a:r>
              <a:rPr lang="en-US" altLang="zh-CN" sz="2800"/>
              <a:t>1990 </a:t>
            </a:r>
            <a:r>
              <a:rPr lang="zh-CN" altLang="en-US" sz="2800"/>
              <a:t>年问世的</a:t>
            </a:r>
            <a:r>
              <a:rPr lang="zh-CN" altLang="en-US" sz="2800">
                <a:solidFill>
                  <a:schemeClr val="hlink"/>
                </a:solidFill>
              </a:rPr>
              <a:t>交换式集线器</a:t>
            </a:r>
            <a:r>
              <a:rPr lang="en-US" altLang="zh-CN" sz="2800"/>
              <a:t>(switching hub)</a:t>
            </a:r>
            <a:r>
              <a:rPr lang="zh-CN" altLang="en-US" sz="2800"/>
              <a:t>，可明显地提高局域网的性能。</a:t>
            </a:r>
          </a:p>
          <a:p>
            <a:pPr marL="533400" indent="-533400" eaLnBrk="1" hangingPunct="1"/>
            <a:r>
              <a:rPr lang="zh-CN" altLang="en-US" sz="2800"/>
              <a:t>交换式集线器常称为</a:t>
            </a:r>
            <a:r>
              <a:rPr lang="zh-CN" altLang="en-US" sz="2800">
                <a:solidFill>
                  <a:schemeClr val="hlink"/>
                </a:solidFill>
              </a:rPr>
              <a:t>以太网交换机</a:t>
            </a:r>
            <a:r>
              <a:rPr lang="en-US" altLang="zh-CN" sz="2800"/>
              <a:t>(switch)</a:t>
            </a:r>
            <a:r>
              <a:rPr lang="zh-CN" altLang="en-US" sz="2800"/>
              <a:t>或第二层交换机（表明此交换机工作在数据链路层）。</a:t>
            </a:r>
          </a:p>
          <a:p>
            <a:pPr marL="533400" indent="-533400" eaLnBrk="1" hangingPunct="1"/>
            <a:r>
              <a:rPr lang="zh-CN" altLang="en-US" sz="2800"/>
              <a:t>以太网交换机通常都有十几个接口。因此，以太网交换机实质上就是一个</a:t>
            </a:r>
            <a:r>
              <a:rPr lang="zh-CN" altLang="en-US" sz="2800">
                <a:solidFill>
                  <a:schemeClr val="hlink"/>
                </a:solidFill>
              </a:rPr>
              <a:t>多接口的网桥</a:t>
            </a:r>
            <a:r>
              <a:rPr lang="zh-CN" altLang="en-US" sz="2800"/>
              <a:t>，可见交换机工作在数据链路层。</a:t>
            </a:r>
          </a:p>
        </p:txBody>
      </p:sp>
      <p:sp>
        <p:nvSpPr>
          <p:cNvPr id="116739" name="Rectangle 3"/>
          <p:cNvSpPr>
            <a:spLocks noGrp="1" noChangeArrowheads="1"/>
          </p:cNvSpPr>
          <p:nvPr>
            <p:ph type="title"/>
          </p:nvPr>
        </p:nvSpPr>
        <p:spPr>
          <a:xfrm>
            <a:off x="2443164" y="214314"/>
            <a:ext cx="8116887" cy="1462087"/>
          </a:xfrm>
        </p:spPr>
        <p:txBody>
          <a:bodyPr/>
          <a:lstStyle/>
          <a:p>
            <a:pPr algn="ctr" eaLnBrk="1" hangingPunct="1"/>
            <a:r>
              <a:rPr lang="en-US" altLang="zh-CN"/>
              <a:t>4. </a:t>
            </a:r>
            <a:r>
              <a:rPr lang="zh-CN" altLang="en-US"/>
              <a:t>多接口网桥</a:t>
            </a:r>
            <a:r>
              <a:rPr lang="en-US" altLang="zh-CN"/>
              <a:t>——</a:t>
            </a:r>
            <a:r>
              <a:rPr lang="zh-CN" altLang="en-US"/>
              <a:t>以太网交换机 </a:t>
            </a:r>
          </a:p>
        </p:txBody>
      </p:sp>
      <p:sp>
        <p:nvSpPr>
          <p:cNvPr id="116740" name="灯片编号占位符 5"/>
          <p:cNvSpPr>
            <a:spLocks noGrp="1"/>
          </p:cNvSpPr>
          <p:nvPr>
            <p:ph type="sldNum" sz="quarter" idx="12"/>
          </p:nvPr>
        </p:nvSpPr>
        <p:spPr>
          <a:noFill/>
        </p:spPr>
        <p:txBody>
          <a:bodyPr/>
          <a:lstStyle/>
          <a:p>
            <a:fld id="{E971CF92-76E3-496D-8AAD-ABB94B2DC54C}" type="slidenum">
              <a:rPr lang="en-US" altLang="zh-CN" smtClean="0"/>
              <a:pPr/>
              <a:t>109</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001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00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1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624138" y="931863"/>
            <a:ext cx="6856412" cy="768350"/>
          </a:xfrm>
        </p:spPr>
        <p:txBody>
          <a:bodyPr/>
          <a:lstStyle/>
          <a:p>
            <a:pPr algn="ctr" eaLnBrk="1" hangingPunct="1"/>
            <a:r>
              <a:rPr lang="en-US" altLang="zh-CN"/>
              <a:t>3.1.2  </a:t>
            </a:r>
            <a:r>
              <a:rPr lang="zh-CN" altLang="en-US"/>
              <a:t>三个基本问题 </a:t>
            </a:r>
          </a:p>
        </p:txBody>
      </p:sp>
      <p:sp>
        <p:nvSpPr>
          <p:cNvPr id="130051" name="Rectangle 3"/>
          <p:cNvSpPr>
            <a:spLocks noGrp="1" noChangeArrowheads="1"/>
          </p:cNvSpPr>
          <p:nvPr>
            <p:ph type="body" idx="1"/>
          </p:nvPr>
        </p:nvSpPr>
        <p:spPr>
          <a:xfrm>
            <a:off x="3076576" y="1844675"/>
            <a:ext cx="4748213" cy="4248150"/>
          </a:xfrm>
        </p:spPr>
        <p:txBody>
          <a:bodyPr/>
          <a:lstStyle/>
          <a:p>
            <a:pPr eaLnBrk="1" hangingPunct="1">
              <a:buFont typeface="Wingdings" pitchFamily="2" charset="2"/>
              <a:buNone/>
            </a:pPr>
            <a:r>
              <a:rPr lang="en-US" altLang="zh-CN"/>
              <a:t>(1) </a:t>
            </a:r>
            <a:r>
              <a:rPr lang="zh-CN" altLang="en-US"/>
              <a:t>封装成帧</a:t>
            </a:r>
          </a:p>
          <a:p>
            <a:pPr eaLnBrk="1" hangingPunct="1">
              <a:buFont typeface="Wingdings" pitchFamily="2" charset="2"/>
              <a:buNone/>
            </a:pPr>
            <a:r>
              <a:rPr lang="en-US" altLang="zh-CN"/>
              <a:t>(2) </a:t>
            </a:r>
            <a:r>
              <a:rPr lang="zh-CN" altLang="en-US"/>
              <a:t>透明传输</a:t>
            </a:r>
          </a:p>
          <a:p>
            <a:pPr eaLnBrk="1" hangingPunct="1">
              <a:buFont typeface="Wingdings" pitchFamily="2" charset="2"/>
              <a:buNone/>
            </a:pPr>
            <a:r>
              <a:rPr lang="en-US" altLang="zh-CN"/>
              <a:t>(3) </a:t>
            </a:r>
            <a:r>
              <a:rPr lang="zh-CN" altLang="en-US"/>
              <a:t>差错控制 </a:t>
            </a:r>
          </a:p>
          <a:p>
            <a:pPr eaLnBrk="1" hangingPunct="1">
              <a:buFont typeface="Wingdings" pitchFamily="2" charset="2"/>
              <a:buNone/>
            </a:pPr>
            <a:endParaRPr lang="en-US" altLang="zh-CN"/>
          </a:p>
        </p:txBody>
      </p:sp>
      <p:sp>
        <p:nvSpPr>
          <p:cNvPr id="18436" name="灯片编号占位符 5"/>
          <p:cNvSpPr>
            <a:spLocks noGrp="1"/>
          </p:cNvSpPr>
          <p:nvPr>
            <p:ph type="sldNum" sz="quarter" idx="12"/>
          </p:nvPr>
        </p:nvSpPr>
        <p:spPr>
          <a:noFill/>
        </p:spPr>
        <p:txBody>
          <a:bodyPr/>
          <a:lstStyle/>
          <a:p>
            <a:fld id="{2D4CCE05-9210-4B96-B415-D12D845595B3}" type="slidenum">
              <a:rPr lang="en-US" altLang="zh-CN" smtClean="0"/>
              <a:pPr/>
              <a:t>11</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00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0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body" idx="1"/>
          </p:nvPr>
        </p:nvSpPr>
        <p:spPr>
          <a:xfrm>
            <a:off x="1919289" y="1916114"/>
            <a:ext cx="8497887" cy="4321175"/>
          </a:xfrm>
        </p:spPr>
        <p:txBody>
          <a:bodyPr/>
          <a:lstStyle/>
          <a:p>
            <a:pPr marL="533400" indent="-533400" eaLnBrk="1" hangingPunct="1"/>
            <a:r>
              <a:rPr lang="zh-CN" altLang="en-US" sz="2800"/>
              <a:t>以太网交换机的每个接口都直接与主机相连，并且一般都工作在</a:t>
            </a:r>
            <a:r>
              <a:rPr lang="zh-CN" altLang="en-US" sz="2800">
                <a:solidFill>
                  <a:schemeClr val="hlink"/>
                </a:solidFill>
              </a:rPr>
              <a:t>全双工方式</a:t>
            </a:r>
            <a:r>
              <a:rPr lang="zh-CN" altLang="en-US" sz="2800"/>
              <a:t>。</a:t>
            </a:r>
          </a:p>
          <a:p>
            <a:pPr marL="533400" indent="-533400" eaLnBrk="1" hangingPunct="1"/>
            <a:r>
              <a:rPr lang="zh-CN" altLang="en-US" sz="2800"/>
              <a:t>交换机能同时连通许多对的接口，使每一对相互通信的主机都能像独占通信媒体那样，进行无碰撞地传输数据。 </a:t>
            </a:r>
          </a:p>
          <a:p>
            <a:pPr marL="533400" indent="-533400" eaLnBrk="1" hangingPunct="1"/>
            <a:r>
              <a:rPr lang="zh-CN" altLang="en-US" sz="2800"/>
              <a:t>以太网交换机由于使用了专用的交换结构芯片，其交换速率就较高。    </a:t>
            </a:r>
          </a:p>
        </p:txBody>
      </p:sp>
      <p:sp>
        <p:nvSpPr>
          <p:cNvPr id="117763" name="Rectangle 3"/>
          <p:cNvSpPr>
            <a:spLocks noGrp="1" noChangeArrowheads="1"/>
          </p:cNvSpPr>
          <p:nvPr>
            <p:ph type="title"/>
          </p:nvPr>
        </p:nvSpPr>
        <p:spPr>
          <a:xfrm>
            <a:off x="2443164" y="214314"/>
            <a:ext cx="8116887" cy="1462087"/>
          </a:xfrm>
        </p:spPr>
        <p:txBody>
          <a:bodyPr/>
          <a:lstStyle/>
          <a:p>
            <a:pPr algn="ctr" eaLnBrk="1" hangingPunct="1"/>
            <a:r>
              <a:rPr lang="zh-CN" altLang="en-US"/>
              <a:t>以太网交换机的特点</a:t>
            </a:r>
          </a:p>
        </p:txBody>
      </p:sp>
      <p:sp>
        <p:nvSpPr>
          <p:cNvPr id="117764" name="灯片编号占位符 5"/>
          <p:cNvSpPr>
            <a:spLocks noGrp="1"/>
          </p:cNvSpPr>
          <p:nvPr>
            <p:ph type="sldNum" sz="quarter" idx="12"/>
          </p:nvPr>
        </p:nvSpPr>
        <p:spPr>
          <a:noFill/>
        </p:spPr>
        <p:txBody>
          <a:bodyPr/>
          <a:lstStyle/>
          <a:p>
            <a:fld id="{26DAB041-941A-4A47-BDB4-B5C7C69CD427}" type="slidenum">
              <a:rPr lang="en-US" altLang="zh-CN" smtClean="0"/>
              <a:pPr/>
              <a:t>110</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body" idx="1"/>
          </p:nvPr>
        </p:nvSpPr>
        <p:spPr>
          <a:xfrm>
            <a:off x="1919289" y="1916114"/>
            <a:ext cx="8497887" cy="4321175"/>
          </a:xfrm>
        </p:spPr>
        <p:txBody>
          <a:bodyPr/>
          <a:lstStyle/>
          <a:p>
            <a:pPr marL="533400" indent="-533400" eaLnBrk="1" hangingPunct="1"/>
            <a:r>
              <a:rPr lang="zh-CN" altLang="en-US" sz="2800" dirty="0"/>
              <a:t>对于普通 </a:t>
            </a:r>
            <a:r>
              <a:rPr lang="en-US" altLang="zh-CN" sz="2800" dirty="0"/>
              <a:t>10 Mb/s </a:t>
            </a:r>
            <a:r>
              <a:rPr lang="zh-CN" altLang="en-US" sz="2800" dirty="0"/>
              <a:t>的共享式以太网，若共有 </a:t>
            </a:r>
            <a:r>
              <a:rPr lang="en-US" altLang="zh-CN" sz="2800" i="1" dirty="0"/>
              <a:t>N </a:t>
            </a:r>
            <a:r>
              <a:rPr lang="zh-CN" altLang="en-US" sz="2800" dirty="0"/>
              <a:t>个用户，则每个用户占有的平均带宽只有总带宽</a:t>
            </a:r>
            <a:r>
              <a:rPr lang="en-US" altLang="zh-CN" sz="2800" dirty="0"/>
              <a:t>(10 Mb/s)</a:t>
            </a:r>
            <a:r>
              <a:rPr lang="zh-CN" altLang="en-US" sz="2800" dirty="0"/>
              <a:t>的 </a:t>
            </a:r>
            <a:r>
              <a:rPr lang="en-US" altLang="zh-CN" sz="2800" i="1" dirty="0"/>
              <a:t>N </a:t>
            </a:r>
            <a:r>
              <a:rPr lang="zh-CN" altLang="en-US" sz="2800" dirty="0"/>
              <a:t>分之一。</a:t>
            </a:r>
          </a:p>
          <a:p>
            <a:pPr marL="533400" indent="-533400" eaLnBrk="1" hangingPunct="1"/>
            <a:r>
              <a:rPr lang="zh-CN" altLang="en-US" sz="2800" dirty="0"/>
              <a:t>使用以太网交换机时，虽然在每个接口到主机的带宽还是 </a:t>
            </a:r>
            <a:r>
              <a:rPr lang="en-US" altLang="zh-CN" sz="2800" dirty="0"/>
              <a:t>10 Mb/s</a:t>
            </a:r>
            <a:r>
              <a:rPr lang="zh-CN" altLang="en-US" sz="2800" dirty="0"/>
              <a:t>，但由于一个用户在通信时是独占而不是和其他网络用户共享传输媒体的带宽，因此对于拥有 </a:t>
            </a:r>
            <a:r>
              <a:rPr lang="en-US" altLang="zh-CN" sz="2800" i="1" dirty="0"/>
              <a:t>N </a:t>
            </a:r>
            <a:r>
              <a:rPr lang="zh-CN" altLang="en-US" sz="2800" dirty="0"/>
              <a:t>对接口的交换机的总容量为 </a:t>
            </a:r>
            <a:r>
              <a:rPr lang="en-US" altLang="zh-CN" sz="2800" i="1" dirty="0"/>
              <a:t>N</a:t>
            </a:r>
            <a:r>
              <a:rPr lang="en-US" altLang="zh-CN" sz="2800" dirty="0">
                <a:sym typeface="Symbol" pitchFamily="18" charset="2"/>
              </a:rPr>
              <a:t></a:t>
            </a:r>
            <a:r>
              <a:rPr lang="en-US" altLang="zh-CN" sz="2800" dirty="0"/>
              <a:t>10 Mb/s</a:t>
            </a:r>
            <a:r>
              <a:rPr lang="zh-CN" altLang="en-US" sz="2800" dirty="0"/>
              <a:t>。这正是交换机的最大优点。</a:t>
            </a:r>
            <a:endParaRPr lang="en-US" altLang="zh-CN" sz="2800" dirty="0"/>
          </a:p>
          <a:p>
            <a:pPr marL="533400" indent="-533400" eaLnBrk="1" hangingPunct="1"/>
            <a:r>
              <a:rPr lang="zh-CN" altLang="en-US" sz="2800" dirty="0"/>
              <a:t>（</a:t>
            </a:r>
            <a:r>
              <a:rPr lang="zh-CN" altLang="en-US" sz="2000" dirty="0">
                <a:solidFill>
                  <a:schemeClr val="accent1">
                    <a:lumMod val="75000"/>
                  </a:schemeClr>
                </a:solidFill>
              </a:rPr>
              <a:t>公用车道 </a:t>
            </a:r>
            <a:r>
              <a:rPr lang="en-US" altLang="zh-CN" sz="2000" dirty="0">
                <a:solidFill>
                  <a:schemeClr val="accent1">
                    <a:lumMod val="75000"/>
                  </a:schemeClr>
                </a:solidFill>
              </a:rPr>
              <a:t>vs. </a:t>
            </a:r>
            <a:r>
              <a:rPr lang="zh-CN" altLang="en-US" sz="2000" dirty="0">
                <a:solidFill>
                  <a:schemeClr val="accent1">
                    <a:lumMod val="75000"/>
                  </a:schemeClr>
                </a:solidFill>
              </a:rPr>
              <a:t>专用车道</a:t>
            </a:r>
            <a:r>
              <a:rPr lang="zh-CN" altLang="en-US" sz="2800" dirty="0">
                <a:solidFill>
                  <a:schemeClr val="accent1">
                    <a:lumMod val="75000"/>
                  </a:schemeClr>
                </a:solidFill>
              </a:rPr>
              <a:t>，</a:t>
            </a:r>
            <a:r>
              <a:rPr lang="zh-CN" altLang="en-US" sz="1800" dirty="0">
                <a:solidFill>
                  <a:schemeClr val="accent1">
                    <a:lumMod val="75000"/>
                  </a:schemeClr>
                </a:solidFill>
              </a:rPr>
              <a:t>集线器：平交路口 </a:t>
            </a:r>
            <a:r>
              <a:rPr lang="en-US" altLang="zh-CN" sz="1800" dirty="0">
                <a:solidFill>
                  <a:schemeClr val="accent1">
                    <a:lumMod val="75000"/>
                  </a:schemeClr>
                </a:solidFill>
              </a:rPr>
              <a:t>vs.</a:t>
            </a:r>
            <a:r>
              <a:rPr lang="zh-CN" altLang="en-US" sz="1800" dirty="0">
                <a:solidFill>
                  <a:schemeClr val="accent1">
                    <a:lumMod val="75000"/>
                  </a:schemeClr>
                </a:solidFill>
              </a:rPr>
              <a:t>交换机：立交桥 </a:t>
            </a:r>
            <a:r>
              <a:rPr lang="zh-CN" altLang="en-US" sz="2800" dirty="0"/>
              <a:t>）  </a:t>
            </a:r>
          </a:p>
        </p:txBody>
      </p:sp>
      <p:sp>
        <p:nvSpPr>
          <p:cNvPr id="118787" name="Rectangle 3"/>
          <p:cNvSpPr>
            <a:spLocks noGrp="1" noChangeArrowheads="1"/>
          </p:cNvSpPr>
          <p:nvPr>
            <p:ph type="title"/>
          </p:nvPr>
        </p:nvSpPr>
        <p:spPr>
          <a:xfrm>
            <a:off x="2443164" y="214314"/>
            <a:ext cx="8116887" cy="1462087"/>
          </a:xfrm>
        </p:spPr>
        <p:txBody>
          <a:bodyPr/>
          <a:lstStyle/>
          <a:p>
            <a:pPr algn="ctr" eaLnBrk="1" hangingPunct="1"/>
            <a:r>
              <a:rPr lang="zh-CN" altLang="en-US"/>
              <a:t>独占传输媒体的带宽 </a:t>
            </a:r>
          </a:p>
        </p:txBody>
      </p:sp>
      <p:sp>
        <p:nvSpPr>
          <p:cNvPr id="118788" name="灯片编号占位符 5"/>
          <p:cNvSpPr>
            <a:spLocks noGrp="1"/>
          </p:cNvSpPr>
          <p:nvPr>
            <p:ph type="sldNum" sz="quarter" idx="12"/>
          </p:nvPr>
        </p:nvSpPr>
        <p:spPr>
          <a:noFill/>
        </p:spPr>
        <p:txBody>
          <a:bodyPr/>
          <a:lstStyle/>
          <a:p>
            <a:fld id="{F3B912E7-0983-4AA2-BF8B-924D35869885}" type="slidenum">
              <a:rPr lang="en-US" altLang="zh-CN" smtClean="0"/>
              <a:pPr/>
              <a:t>111</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20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6"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2443164" y="214314"/>
            <a:ext cx="8116887" cy="1462087"/>
          </a:xfrm>
        </p:spPr>
        <p:txBody>
          <a:bodyPr/>
          <a:lstStyle/>
          <a:p>
            <a:pPr algn="ctr" eaLnBrk="1" hangingPunct="1"/>
            <a:r>
              <a:rPr lang="zh-CN" altLang="en-US"/>
              <a:t>用以太网交换机扩展局域网 </a:t>
            </a:r>
          </a:p>
        </p:txBody>
      </p:sp>
      <p:sp>
        <p:nvSpPr>
          <p:cNvPr id="119811" name="Freeform 3"/>
          <p:cNvSpPr>
            <a:spLocks noChangeArrowheads="1"/>
          </p:cNvSpPr>
          <p:nvPr/>
        </p:nvSpPr>
        <p:spPr bwMode="auto">
          <a:xfrm flipV="1">
            <a:off x="6686551" y="3297238"/>
            <a:ext cx="2003425" cy="88900"/>
          </a:xfrm>
          <a:custGeom>
            <a:avLst/>
            <a:gdLst>
              <a:gd name="T0" fmla="*/ 2003425 w 689"/>
              <a:gd name="T1" fmla="*/ 88900 h 178"/>
              <a:gd name="T2" fmla="*/ 0 w 689"/>
              <a:gd name="T3" fmla="*/ 0 h 178"/>
              <a:gd name="T4" fmla="*/ 0 60000 65536"/>
              <a:gd name="T5" fmla="*/ 0 60000 65536"/>
              <a:gd name="T6" fmla="*/ 0 w 689"/>
              <a:gd name="T7" fmla="*/ 0 h 178"/>
              <a:gd name="T8" fmla="*/ 689 w 689"/>
              <a:gd name="T9" fmla="*/ 178 h 178"/>
            </a:gdLst>
            <a:ahLst/>
            <a:cxnLst>
              <a:cxn ang="T4">
                <a:pos x="T0" y="T1"/>
              </a:cxn>
              <a:cxn ang="T5">
                <a:pos x="T2" y="T3"/>
              </a:cxn>
            </a:cxnLst>
            <a:rect l="T6" t="T7" r="T8" b="T9"/>
            <a:pathLst>
              <a:path w="689" h="178">
                <a:moveTo>
                  <a:pt x="689" y="178"/>
                </a:moveTo>
                <a:lnTo>
                  <a:pt x="0" y="0"/>
                </a:lnTo>
              </a:path>
            </a:pathLst>
          </a:custGeom>
          <a:noFill/>
          <a:ln w="38100" cmpd="sng">
            <a:solidFill>
              <a:schemeClr val="tx2"/>
            </a:solidFill>
            <a:round/>
            <a:headEnd/>
            <a:tailEnd/>
          </a:ln>
        </p:spPr>
        <p:txBody>
          <a:bodyPr wrap="none" anchor="ctr"/>
          <a:lstStyle/>
          <a:p>
            <a:endParaRPr lang="zh-CN" altLang="en-US"/>
          </a:p>
        </p:txBody>
      </p:sp>
      <p:sp>
        <p:nvSpPr>
          <p:cNvPr id="119812" name="Freeform 4"/>
          <p:cNvSpPr>
            <a:spLocks noChangeArrowheads="1"/>
          </p:cNvSpPr>
          <p:nvPr/>
        </p:nvSpPr>
        <p:spPr bwMode="auto">
          <a:xfrm rot="9955067">
            <a:off x="8883651" y="3040063"/>
            <a:ext cx="1382713" cy="144462"/>
          </a:xfrm>
          <a:custGeom>
            <a:avLst/>
            <a:gdLst>
              <a:gd name="T0" fmla="*/ 1382713 w 956"/>
              <a:gd name="T1" fmla="*/ 144462 h 122"/>
              <a:gd name="T2" fmla="*/ 675447 w 956"/>
              <a:gd name="T3" fmla="*/ 13025 h 122"/>
              <a:gd name="T4" fmla="*/ 739086 w 956"/>
              <a:gd name="T5" fmla="*/ 131437 h 122"/>
              <a:gd name="T6" fmla="*/ 0 w 956"/>
              <a:gd name="T7" fmla="*/ 0 h 122"/>
              <a:gd name="T8" fmla="*/ 0 60000 65536"/>
              <a:gd name="T9" fmla="*/ 0 60000 65536"/>
              <a:gd name="T10" fmla="*/ 0 60000 65536"/>
              <a:gd name="T11" fmla="*/ 0 60000 65536"/>
              <a:gd name="T12" fmla="*/ 0 w 956"/>
              <a:gd name="T13" fmla="*/ 0 h 122"/>
              <a:gd name="T14" fmla="*/ 956 w 956"/>
              <a:gd name="T15" fmla="*/ 122 h 122"/>
            </a:gdLst>
            <a:ahLst/>
            <a:cxnLst>
              <a:cxn ang="T8">
                <a:pos x="T0" y="T1"/>
              </a:cxn>
              <a:cxn ang="T9">
                <a:pos x="T2" y="T3"/>
              </a:cxn>
              <a:cxn ang="T10">
                <a:pos x="T4" y="T5"/>
              </a:cxn>
              <a:cxn ang="T11">
                <a:pos x="T6" y="T7"/>
              </a:cxn>
            </a:cxnLst>
            <a:rect l="T12" t="T13" r="T14" b="T15"/>
            <a:pathLst>
              <a:path w="956" h="122">
                <a:moveTo>
                  <a:pt x="956" y="122"/>
                </a:moveTo>
                <a:lnTo>
                  <a:pt x="467" y="11"/>
                </a:lnTo>
                <a:lnTo>
                  <a:pt x="511" y="111"/>
                </a:lnTo>
                <a:lnTo>
                  <a:pt x="0" y="0"/>
                </a:lnTo>
              </a:path>
            </a:pathLst>
          </a:custGeom>
          <a:noFill/>
          <a:ln w="38100" cmpd="sng">
            <a:solidFill>
              <a:schemeClr val="tx2"/>
            </a:solidFill>
            <a:round/>
            <a:headEnd/>
            <a:tailEnd/>
          </a:ln>
        </p:spPr>
        <p:txBody>
          <a:bodyPr wrap="none" anchor="ctr"/>
          <a:lstStyle/>
          <a:p>
            <a:endParaRPr lang="zh-CN" altLang="en-US"/>
          </a:p>
        </p:txBody>
      </p:sp>
      <p:sp>
        <p:nvSpPr>
          <p:cNvPr id="119813" name="Line 5"/>
          <p:cNvSpPr>
            <a:spLocks noChangeShapeType="1"/>
          </p:cNvSpPr>
          <p:nvPr/>
        </p:nvSpPr>
        <p:spPr bwMode="auto">
          <a:xfrm flipH="1" flipV="1">
            <a:off x="3575050" y="2781300"/>
            <a:ext cx="2190750" cy="381000"/>
          </a:xfrm>
          <a:prstGeom prst="line">
            <a:avLst/>
          </a:prstGeom>
          <a:noFill/>
          <a:ln w="38100">
            <a:solidFill>
              <a:schemeClr val="tx2"/>
            </a:solidFill>
            <a:round/>
            <a:headEnd/>
            <a:tailEnd/>
          </a:ln>
        </p:spPr>
        <p:txBody>
          <a:bodyPr wrap="none" anchor="ctr"/>
          <a:lstStyle/>
          <a:p>
            <a:endParaRPr lang="zh-CN" altLang="en-US"/>
          </a:p>
        </p:txBody>
      </p:sp>
      <p:sp>
        <p:nvSpPr>
          <p:cNvPr id="119814" name="Line 6"/>
          <p:cNvSpPr>
            <a:spLocks noChangeShapeType="1"/>
          </p:cNvSpPr>
          <p:nvPr/>
        </p:nvSpPr>
        <p:spPr bwMode="auto">
          <a:xfrm flipH="1">
            <a:off x="3648075" y="3346451"/>
            <a:ext cx="2139950" cy="442913"/>
          </a:xfrm>
          <a:prstGeom prst="line">
            <a:avLst/>
          </a:prstGeom>
          <a:noFill/>
          <a:ln w="38100">
            <a:solidFill>
              <a:schemeClr val="tx2"/>
            </a:solidFill>
            <a:round/>
            <a:headEnd/>
            <a:tailEnd/>
          </a:ln>
        </p:spPr>
        <p:txBody>
          <a:bodyPr wrap="none" anchor="ctr"/>
          <a:lstStyle/>
          <a:p>
            <a:endParaRPr lang="zh-CN" altLang="en-US"/>
          </a:p>
        </p:txBody>
      </p:sp>
      <p:sp>
        <p:nvSpPr>
          <p:cNvPr id="119815" name="Line 7"/>
          <p:cNvSpPr>
            <a:spLocks noChangeShapeType="1"/>
          </p:cNvSpPr>
          <p:nvPr/>
        </p:nvSpPr>
        <p:spPr bwMode="auto">
          <a:xfrm flipH="1">
            <a:off x="4727575" y="3479801"/>
            <a:ext cx="1182688" cy="957263"/>
          </a:xfrm>
          <a:prstGeom prst="line">
            <a:avLst/>
          </a:prstGeom>
          <a:noFill/>
          <a:ln w="28575">
            <a:solidFill>
              <a:schemeClr val="tx2"/>
            </a:solidFill>
            <a:round/>
            <a:headEnd/>
            <a:tailEnd/>
          </a:ln>
        </p:spPr>
        <p:txBody>
          <a:bodyPr wrap="none" anchor="ctr"/>
          <a:lstStyle/>
          <a:p>
            <a:endParaRPr lang="zh-CN" altLang="en-US"/>
          </a:p>
        </p:txBody>
      </p:sp>
      <p:sp>
        <p:nvSpPr>
          <p:cNvPr id="119816" name="Line 8"/>
          <p:cNvSpPr>
            <a:spLocks noChangeShapeType="1"/>
          </p:cNvSpPr>
          <p:nvPr/>
        </p:nvSpPr>
        <p:spPr bwMode="auto">
          <a:xfrm>
            <a:off x="6611938" y="3389313"/>
            <a:ext cx="1212850" cy="976312"/>
          </a:xfrm>
          <a:prstGeom prst="line">
            <a:avLst/>
          </a:prstGeom>
          <a:noFill/>
          <a:ln w="28575">
            <a:solidFill>
              <a:schemeClr val="tx2"/>
            </a:solidFill>
            <a:round/>
            <a:headEnd/>
            <a:tailEnd/>
          </a:ln>
        </p:spPr>
        <p:txBody>
          <a:bodyPr wrap="none" anchor="ctr"/>
          <a:lstStyle/>
          <a:p>
            <a:endParaRPr lang="zh-CN" altLang="en-US"/>
          </a:p>
        </p:txBody>
      </p:sp>
      <p:sp>
        <p:nvSpPr>
          <p:cNvPr id="119817" name="Line 9"/>
          <p:cNvSpPr>
            <a:spLocks noChangeShapeType="1"/>
          </p:cNvSpPr>
          <p:nvPr/>
        </p:nvSpPr>
        <p:spPr bwMode="auto">
          <a:xfrm flipH="1">
            <a:off x="6167438" y="3479801"/>
            <a:ext cx="12700" cy="885825"/>
          </a:xfrm>
          <a:prstGeom prst="line">
            <a:avLst/>
          </a:prstGeom>
          <a:noFill/>
          <a:ln w="28575">
            <a:solidFill>
              <a:schemeClr val="tx2"/>
            </a:solidFill>
            <a:round/>
            <a:headEnd/>
            <a:tailEnd/>
          </a:ln>
        </p:spPr>
        <p:txBody>
          <a:bodyPr wrap="none" anchor="ctr"/>
          <a:lstStyle/>
          <a:p>
            <a:endParaRPr lang="zh-CN" altLang="en-US"/>
          </a:p>
        </p:txBody>
      </p:sp>
      <p:sp>
        <p:nvSpPr>
          <p:cNvPr id="119818" name="Text Box 37"/>
          <p:cNvSpPr txBox="1">
            <a:spLocks noChangeArrowheads="1"/>
          </p:cNvSpPr>
          <p:nvPr/>
        </p:nvSpPr>
        <p:spPr bwMode="auto">
          <a:xfrm>
            <a:off x="3863976" y="4221163"/>
            <a:ext cx="697627" cy="400110"/>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一系</a:t>
            </a:r>
          </a:p>
        </p:txBody>
      </p:sp>
      <p:sp>
        <p:nvSpPr>
          <p:cNvPr id="119819" name="Text Box 38"/>
          <p:cNvSpPr txBox="1">
            <a:spLocks noChangeArrowheads="1"/>
          </p:cNvSpPr>
          <p:nvPr/>
        </p:nvSpPr>
        <p:spPr bwMode="auto">
          <a:xfrm>
            <a:off x="6888163" y="4292601"/>
            <a:ext cx="6921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三系</a:t>
            </a:r>
          </a:p>
        </p:txBody>
      </p:sp>
      <p:sp>
        <p:nvSpPr>
          <p:cNvPr id="119820" name="Text Box 39"/>
          <p:cNvSpPr txBox="1">
            <a:spLocks noChangeArrowheads="1"/>
          </p:cNvSpPr>
          <p:nvPr/>
        </p:nvSpPr>
        <p:spPr bwMode="auto">
          <a:xfrm>
            <a:off x="5303838" y="4292601"/>
            <a:ext cx="6921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二系</a:t>
            </a:r>
          </a:p>
        </p:txBody>
      </p:sp>
      <p:sp>
        <p:nvSpPr>
          <p:cNvPr id="119821" name="Text Box 40"/>
          <p:cNvSpPr txBox="1">
            <a:spLocks noChangeArrowheads="1"/>
          </p:cNvSpPr>
          <p:nvPr/>
        </p:nvSpPr>
        <p:spPr bwMode="auto">
          <a:xfrm>
            <a:off x="8112125" y="4292601"/>
            <a:ext cx="1385888"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10BASE-T</a:t>
            </a:r>
          </a:p>
        </p:txBody>
      </p:sp>
      <p:pic>
        <p:nvPicPr>
          <p:cNvPr id="119822" name="Picture 41"/>
          <p:cNvPicPr>
            <a:picLocks noChangeArrowheads="1"/>
          </p:cNvPicPr>
          <p:nvPr/>
        </p:nvPicPr>
        <p:blipFill>
          <a:blip r:embed="rId3" cstate="print"/>
          <a:srcRect/>
          <a:stretch>
            <a:fillRect/>
          </a:stretch>
        </p:blipFill>
        <p:spPr bwMode="auto">
          <a:xfrm>
            <a:off x="8213725" y="2954339"/>
            <a:ext cx="939800" cy="573087"/>
          </a:xfrm>
          <a:prstGeom prst="rect">
            <a:avLst/>
          </a:prstGeom>
          <a:noFill/>
          <a:ln w="12699">
            <a:noFill/>
            <a:miter lim="800000"/>
            <a:headEnd/>
            <a:tailEnd/>
          </a:ln>
        </p:spPr>
      </p:pic>
      <p:pic>
        <p:nvPicPr>
          <p:cNvPr id="119823" name="Picture 42"/>
          <p:cNvPicPr>
            <a:picLocks noChangeArrowheads="1"/>
          </p:cNvPicPr>
          <p:nvPr/>
        </p:nvPicPr>
        <p:blipFill>
          <a:blip r:embed="rId4" cstate="print"/>
          <a:srcRect/>
          <a:stretch>
            <a:fillRect/>
          </a:stretch>
        </p:blipFill>
        <p:spPr bwMode="auto">
          <a:xfrm>
            <a:off x="3249613" y="2193926"/>
            <a:ext cx="690562" cy="874713"/>
          </a:xfrm>
          <a:prstGeom prst="rect">
            <a:avLst/>
          </a:prstGeom>
          <a:noFill/>
          <a:ln w="9525">
            <a:noFill/>
            <a:miter lim="800000"/>
            <a:headEnd/>
            <a:tailEnd/>
          </a:ln>
        </p:spPr>
      </p:pic>
      <p:pic>
        <p:nvPicPr>
          <p:cNvPr id="119824" name="Picture 43"/>
          <p:cNvPicPr>
            <a:picLocks noChangeArrowheads="1"/>
          </p:cNvPicPr>
          <p:nvPr/>
        </p:nvPicPr>
        <p:blipFill>
          <a:blip r:embed="rId4" cstate="print"/>
          <a:srcRect/>
          <a:stretch>
            <a:fillRect/>
          </a:stretch>
        </p:blipFill>
        <p:spPr bwMode="auto">
          <a:xfrm>
            <a:off x="3171825" y="3429000"/>
            <a:ext cx="692150" cy="876300"/>
          </a:xfrm>
          <a:prstGeom prst="rect">
            <a:avLst/>
          </a:prstGeom>
          <a:noFill/>
          <a:ln w="9525">
            <a:noFill/>
            <a:miter lim="800000"/>
            <a:headEnd/>
            <a:tailEnd/>
          </a:ln>
        </p:spPr>
      </p:pic>
      <p:sp>
        <p:nvSpPr>
          <p:cNvPr id="119825" name="Text Box 44"/>
          <p:cNvSpPr txBox="1">
            <a:spLocks noChangeArrowheads="1"/>
          </p:cNvSpPr>
          <p:nvPr/>
        </p:nvSpPr>
        <p:spPr bwMode="auto">
          <a:xfrm>
            <a:off x="9191625" y="2543176"/>
            <a:ext cx="1201738"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至因特网</a:t>
            </a:r>
          </a:p>
        </p:txBody>
      </p:sp>
      <p:sp>
        <p:nvSpPr>
          <p:cNvPr id="119826" name="Text Box 45"/>
          <p:cNvSpPr txBox="1">
            <a:spLocks noChangeArrowheads="1"/>
          </p:cNvSpPr>
          <p:nvPr/>
        </p:nvSpPr>
        <p:spPr bwMode="auto">
          <a:xfrm>
            <a:off x="6959600" y="2924176"/>
            <a:ext cx="1227138"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100 Mb/s</a:t>
            </a:r>
          </a:p>
        </p:txBody>
      </p:sp>
      <p:sp>
        <p:nvSpPr>
          <p:cNvPr id="119827" name="Text Box 46"/>
          <p:cNvSpPr txBox="1">
            <a:spLocks noChangeArrowheads="1"/>
          </p:cNvSpPr>
          <p:nvPr/>
        </p:nvSpPr>
        <p:spPr bwMode="auto">
          <a:xfrm>
            <a:off x="3932239" y="3176589"/>
            <a:ext cx="1227137"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100 Mb/s</a:t>
            </a:r>
          </a:p>
        </p:txBody>
      </p:sp>
      <p:sp>
        <p:nvSpPr>
          <p:cNvPr id="119828" name="Text Box 47"/>
          <p:cNvSpPr txBox="1">
            <a:spLocks noChangeArrowheads="1"/>
          </p:cNvSpPr>
          <p:nvPr/>
        </p:nvSpPr>
        <p:spPr bwMode="auto">
          <a:xfrm>
            <a:off x="4148139" y="2527301"/>
            <a:ext cx="1227137"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100 Mb/s</a:t>
            </a:r>
          </a:p>
        </p:txBody>
      </p:sp>
      <p:sp>
        <p:nvSpPr>
          <p:cNvPr id="119829" name="Text Box 48"/>
          <p:cNvSpPr txBox="1">
            <a:spLocks noChangeArrowheads="1"/>
          </p:cNvSpPr>
          <p:nvPr/>
        </p:nvSpPr>
        <p:spPr bwMode="auto">
          <a:xfrm>
            <a:off x="2341564" y="2224088"/>
            <a:ext cx="954107" cy="707886"/>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万维网</a:t>
            </a:r>
          </a:p>
          <a:p>
            <a:r>
              <a:rPr kumimoji="1" lang="zh-CN" altLang="en-US">
                <a:solidFill>
                  <a:srgbClr val="333399"/>
                </a:solidFill>
                <a:latin typeface="Arial" charset="0"/>
                <a:ea typeface="黑体" pitchFamily="2" charset="-122"/>
              </a:rPr>
              <a:t>服务器</a:t>
            </a:r>
          </a:p>
        </p:txBody>
      </p:sp>
      <p:sp>
        <p:nvSpPr>
          <p:cNvPr id="119830" name="Text Box 49"/>
          <p:cNvSpPr txBox="1">
            <a:spLocks noChangeArrowheads="1"/>
          </p:cNvSpPr>
          <p:nvPr/>
        </p:nvSpPr>
        <p:spPr bwMode="auto">
          <a:xfrm>
            <a:off x="2063750" y="3500438"/>
            <a:ext cx="1210588" cy="707886"/>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电子邮件</a:t>
            </a:r>
          </a:p>
          <a:p>
            <a:r>
              <a:rPr kumimoji="1" lang="zh-CN" altLang="en-US">
                <a:solidFill>
                  <a:srgbClr val="333399"/>
                </a:solidFill>
                <a:latin typeface="Arial" charset="0"/>
                <a:ea typeface="黑体" pitchFamily="2" charset="-122"/>
              </a:rPr>
              <a:t>  服务器</a:t>
            </a:r>
          </a:p>
        </p:txBody>
      </p:sp>
      <p:sp>
        <p:nvSpPr>
          <p:cNvPr id="119831" name="AutoShape 50"/>
          <p:cNvSpPr>
            <a:spLocks noChangeArrowheads="1"/>
          </p:cNvSpPr>
          <p:nvPr/>
        </p:nvSpPr>
        <p:spPr bwMode="auto">
          <a:xfrm>
            <a:off x="5662614" y="2659064"/>
            <a:ext cx="1303337" cy="1023937"/>
          </a:xfrm>
          <a:prstGeom prst="cube">
            <a:avLst>
              <a:gd name="adj" fmla="val 25000"/>
            </a:avLst>
          </a:prstGeom>
          <a:solidFill>
            <a:srgbClr val="CCECFF"/>
          </a:solidFill>
          <a:ln w="9525">
            <a:solidFill>
              <a:schemeClr val="folHlink"/>
            </a:solidFill>
            <a:miter lim="800000"/>
            <a:headEnd/>
            <a:tailEnd/>
          </a:ln>
        </p:spPr>
        <p:txBody>
          <a:bodyPr wrap="none" anchor="ctr"/>
          <a:lstStyle/>
          <a:p>
            <a:endParaRPr lang="zh-CN" altLang="en-US"/>
          </a:p>
        </p:txBody>
      </p:sp>
      <p:sp>
        <p:nvSpPr>
          <p:cNvPr id="119832" name="Text Box 51"/>
          <p:cNvSpPr txBox="1">
            <a:spLocks noChangeArrowheads="1"/>
          </p:cNvSpPr>
          <p:nvPr/>
        </p:nvSpPr>
        <p:spPr bwMode="auto">
          <a:xfrm>
            <a:off x="5710239" y="2924175"/>
            <a:ext cx="954107" cy="707886"/>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以太网</a:t>
            </a:r>
          </a:p>
          <a:p>
            <a:r>
              <a:rPr kumimoji="1" lang="zh-CN" altLang="en-US">
                <a:solidFill>
                  <a:srgbClr val="333399"/>
                </a:solidFill>
                <a:latin typeface="Arial" charset="0"/>
                <a:ea typeface="黑体" pitchFamily="2" charset="-122"/>
              </a:rPr>
              <a:t>交换机</a:t>
            </a:r>
          </a:p>
        </p:txBody>
      </p:sp>
      <p:sp>
        <p:nvSpPr>
          <p:cNvPr id="119833" name="Text Box 52"/>
          <p:cNvSpPr txBox="1">
            <a:spLocks noChangeArrowheads="1"/>
          </p:cNvSpPr>
          <p:nvPr/>
        </p:nvSpPr>
        <p:spPr bwMode="auto">
          <a:xfrm>
            <a:off x="8158164" y="2513013"/>
            <a:ext cx="954107" cy="400110"/>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路由器</a:t>
            </a:r>
          </a:p>
        </p:txBody>
      </p:sp>
      <p:grpSp>
        <p:nvGrpSpPr>
          <p:cNvPr id="119834" name="Group 53"/>
          <p:cNvGrpSpPr>
            <a:grpSpLocks/>
          </p:cNvGrpSpPr>
          <p:nvPr/>
        </p:nvGrpSpPr>
        <p:grpSpPr bwMode="auto">
          <a:xfrm>
            <a:off x="4151314" y="4329114"/>
            <a:ext cx="1157287" cy="828675"/>
            <a:chOff x="1755" y="2723"/>
            <a:chExt cx="729" cy="522"/>
          </a:xfrm>
        </p:grpSpPr>
        <p:sp>
          <p:nvSpPr>
            <p:cNvPr id="119856" name="Line 54"/>
            <p:cNvSpPr>
              <a:spLocks noChangeShapeType="1"/>
            </p:cNvSpPr>
            <p:nvPr/>
          </p:nvSpPr>
          <p:spPr bwMode="auto">
            <a:xfrm flipH="1">
              <a:off x="1835" y="2871"/>
              <a:ext cx="217" cy="265"/>
            </a:xfrm>
            <a:prstGeom prst="line">
              <a:avLst/>
            </a:prstGeom>
            <a:noFill/>
            <a:ln w="19050">
              <a:solidFill>
                <a:schemeClr val="tx1"/>
              </a:solidFill>
              <a:round/>
              <a:headEnd/>
              <a:tailEnd/>
            </a:ln>
          </p:spPr>
          <p:txBody>
            <a:bodyPr wrap="none" anchor="ctr"/>
            <a:lstStyle/>
            <a:p>
              <a:endParaRPr lang="zh-CN" altLang="en-US"/>
            </a:p>
          </p:txBody>
        </p:sp>
        <p:pic>
          <p:nvPicPr>
            <p:cNvPr id="119857" name="Picture 55"/>
            <p:cNvPicPr>
              <a:picLocks noChangeArrowheads="1"/>
            </p:cNvPicPr>
            <p:nvPr/>
          </p:nvPicPr>
          <p:blipFill>
            <a:blip r:embed="rId5" cstate="print"/>
            <a:srcRect/>
            <a:stretch>
              <a:fillRect/>
            </a:stretch>
          </p:blipFill>
          <p:spPr bwMode="auto">
            <a:xfrm>
              <a:off x="1755" y="3072"/>
              <a:ext cx="153" cy="173"/>
            </a:xfrm>
            <a:prstGeom prst="rect">
              <a:avLst/>
            </a:prstGeom>
            <a:noFill/>
            <a:ln w="12699">
              <a:noFill/>
              <a:miter lim="800000"/>
              <a:headEnd/>
              <a:tailEnd/>
            </a:ln>
          </p:spPr>
        </p:pic>
        <p:sp>
          <p:nvSpPr>
            <p:cNvPr id="119858" name="Line 56"/>
            <p:cNvSpPr>
              <a:spLocks noChangeShapeType="1"/>
            </p:cNvSpPr>
            <p:nvPr/>
          </p:nvSpPr>
          <p:spPr bwMode="auto">
            <a:xfrm>
              <a:off x="2171" y="2886"/>
              <a:ext cx="40" cy="242"/>
            </a:xfrm>
            <a:prstGeom prst="line">
              <a:avLst/>
            </a:prstGeom>
            <a:noFill/>
            <a:ln w="19050">
              <a:solidFill>
                <a:schemeClr val="tx1"/>
              </a:solidFill>
              <a:round/>
              <a:headEnd/>
              <a:tailEnd/>
            </a:ln>
          </p:spPr>
          <p:txBody>
            <a:bodyPr wrap="none" anchor="ctr"/>
            <a:lstStyle/>
            <a:p>
              <a:endParaRPr lang="zh-CN" altLang="en-US"/>
            </a:p>
          </p:txBody>
        </p:sp>
        <p:sp>
          <p:nvSpPr>
            <p:cNvPr id="119859" name="Line 57"/>
            <p:cNvSpPr>
              <a:spLocks noChangeShapeType="1"/>
            </p:cNvSpPr>
            <p:nvPr/>
          </p:nvSpPr>
          <p:spPr bwMode="auto">
            <a:xfrm>
              <a:off x="2235" y="2892"/>
              <a:ext cx="177" cy="228"/>
            </a:xfrm>
            <a:prstGeom prst="line">
              <a:avLst/>
            </a:prstGeom>
            <a:noFill/>
            <a:ln w="19050">
              <a:solidFill>
                <a:schemeClr val="tx1"/>
              </a:solidFill>
              <a:round/>
              <a:headEnd/>
              <a:tailEnd/>
            </a:ln>
          </p:spPr>
          <p:txBody>
            <a:bodyPr wrap="none" anchor="ctr"/>
            <a:lstStyle/>
            <a:p>
              <a:endParaRPr lang="zh-CN" altLang="en-US"/>
            </a:p>
          </p:txBody>
        </p:sp>
        <p:sp>
          <p:nvSpPr>
            <p:cNvPr id="119860" name="Line 58"/>
            <p:cNvSpPr>
              <a:spLocks noChangeShapeType="1"/>
            </p:cNvSpPr>
            <p:nvPr/>
          </p:nvSpPr>
          <p:spPr bwMode="auto">
            <a:xfrm flipH="1">
              <a:off x="2025" y="2881"/>
              <a:ext cx="76" cy="261"/>
            </a:xfrm>
            <a:prstGeom prst="line">
              <a:avLst/>
            </a:prstGeom>
            <a:noFill/>
            <a:ln w="19050">
              <a:solidFill>
                <a:schemeClr val="tx1"/>
              </a:solidFill>
              <a:round/>
              <a:headEnd/>
              <a:tailEnd/>
            </a:ln>
          </p:spPr>
          <p:txBody>
            <a:bodyPr wrap="none" anchor="ctr"/>
            <a:lstStyle/>
            <a:p>
              <a:endParaRPr lang="zh-CN" altLang="en-US"/>
            </a:p>
          </p:txBody>
        </p:sp>
        <p:pic>
          <p:nvPicPr>
            <p:cNvPr id="119861" name="Picture 59"/>
            <p:cNvPicPr>
              <a:picLocks noChangeArrowheads="1"/>
            </p:cNvPicPr>
            <p:nvPr/>
          </p:nvPicPr>
          <p:blipFill>
            <a:blip r:embed="rId5" cstate="print"/>
            <a:srcRect/>
            <a:stretch>
              <a:fillRect/>
            </a:stretch>
          </p:blipFill>
          <p:spPr bwMode="auto">
            <a:xfrm>
              <a:off x="1947" y="3072"/>
              <a:ext cx="153" cy="173"/>
            </a:xfrm>
            <a:prstGeom prst="rect">
              <a:avLst/>
            </a:prstGeom>
            <a:noFill/>
            <a:ln w="12699">
              <a:noFill/>
              <a:miter lim="800000"/>
              <a:headEnd/>
              <a:tailEnd/>
            </a:ln>
          </p:spPr>
        </p:pic>
        <p:pic>
          <p:nvPicPr>
            <p:cNvPr id="119862" name="Picture 60"/>
            <p:cNvPicPr>
              <a:picLocks noChangeArrowheads="1"/>
            </p:cNvPicPr>
            <p:nvPr/>
          </p:nvPicPr>
          <p:blipFill>
            <a:blip r:embed="rId5" cstate="print"/>
            <a:srcRect/>
            <a:stretch>
              <a:fillRect/>
            </a:stretch>
          </p:blipFill>
          <p:spPr bwMode="auto">
            <a:xfrm>
              <a:off x="2139" y="3072"/>
              <a:ext cx="153" cy="173"/>
            </a:xfrm>
            <a:prstGeom prst="rect">
              <a:avLst/>
            </a:prstGeom>
            <a:noFill/>
            <a:ln w="12699">
              <a:noFill/>
              <a:miter lim="800000"/>
              <a:headEnd/>
              <a:tailEnd/>
            </a:ln>
          </p:spPr>
        </p:pic>
        <p:pic>
          <p:nvPicPr>
            <p:cNvPr id="119863" name="Picture 61"/>
            <p:cNvPicPr>
              <a:picLocks noChangeArrowheads="1"/>
            </p:cNvPicPr>
            <p:nvPr/>
          </p:nvPicPr>
          <p:blipFill>
            <a:blip r:embed="rId5" cstate="print"/>
            <a:srcRect/>
            <a:stretch>
              <a:fillRect/>
            </a:stretch>
          </p:blipFill>
          <p:spPr bwMode="auto">
            <a:xfrm>
              <a:off x="2331" y="3072"/>
              <a:ext cx="153" cy="173"/>
            </a:xfrm>
            <a:prstGeom prst="rect">
              <a:avLst/>
            </a:prstGeom>
            <a:noFill/>
            <a:ln w="12699">
              <a:noFill/>
              <a:miter lim="800000"/>
              <a:headEnd/>
              <a:tailEnd/>
            </a:ln>
          </p:spPr>
        </p:pic>
        <p:pic>
          <p:nvPicPr>
            <p:cNvPr id="119864" name="Picture 62"/>
            <p:cNvPicPr>
              <a:picLocks noChangeAspect="1" noChangeArrowheads="1"/>
            </p:cNvPicPr>
            <p:nvPr/>
          </p:nvPicPr>
          <p:blipFill>
            <a:blip r:embed="rId6" cstate="print"/>
            <a:srcRect/>
            <a:stretch>
              <a:fillRect/>
            </a:stretch>
          </p:blipFill>
          <p:spPr bwMode="auto">
            <a:xfrm rot="-1102812">
              <a:off x="1973" y="2723"/>
              <a:ext cx="353" cy="208"/>
            </a:xfrm>
            <a:prstGeom prst="rect">
              <a:avLst/>
            </a:prstGeom>
            <a:noFill/>
            <a:ln w="12700">
              <a:noFill/>
              <a:miter lim="800000"/>
              <a:headEnd/>
              <a:tailEnd/>
            </a:ln>
          </p:spPr>
        </p:pic>
      </p:grpSp>
      <p:grpSp>
        <p:nvGrpSpPr>
          <p:cNvPr id="119835" name="Group 63"/>
          <p:cNvGrpSpPr>
            <a:grpSpLocks/>
          </p:cNvGrpSpPr>
          <p:nvPr/>
        </p:nvGrpSpPr>
        <p:grpSpPr bwMode="auto">
          <a:xfrm>
            <a:off x="5592764" y="4329114"/>
            <a:ext cx="1157287" cy="828675"/>
            <a:chOff x="1755" y="2723"/>
            <a:chExt cx="729" cy="522"/>
          </a:xfrm>
        </p:grpSpPr>
        <p:sp>
          <p:nvSpPr>
            <p:cNvPr id="119847" name="Line 64"/>
            <p:cNvSpPr>
              <a:spLocks noChangeShapeType="1"/>
            </p:cNvSpPr>
            <p:nvPr/>
          </p:nvSpPr>
          <p:spPr bwMode="auto">
            <a:xfrm flipH="1">
              <a:off x="1835" y="2871"/>
              <a:ext cx="217" cy="265"/>
            </a:xfrm>
            <a:prstGeom prst="line">
              <a:avLst/>
            </a:prstGeom>
            <a:noFill/>
            <a:ln w="19050">
              <a:solidFill>
                <a:schemeClr val="tx1"/>
              </a:solidFill>
              <a:round/>
              <a:headEnd/>
              <a:tailEnd/>
            </a:ln>
          </p:spPr>
          <p:txBody>
            <a:bodyPr wrap="none" anchor="ctr"/>
            <a:lstStyle/>
            <a:p>
              <a:endParaRPr lang="zh-CN" altLang="en-US"/>
            </a:p>
          </p:txBody>
        </p:sp>
        <p:pic>
          <p:nvPicPr>
            <p:cNvPr id="119848" name="Picture 65"/>
            <p:cNvPicPr>
              <a:picLocks noChangeArrowheads="1"/>
            </p:cNvPicPr>
            <p:nvPr/>
          </p:nvPicPr>
          <p:blipFill>
            <a:blip r:embed="rId5" cstate="print"/>
            <a:srcRect/>
            <a:stretch>
              <a:fillRect/>
            </a:stretch>
          </p:blipFill>
          <p:spPr bwMode="auto">
            <a:xfrm>
              <a:off x="1755" y="3072"/>
              <a:ext cx="153" cy="173"/>
            </a:xfrm>
            <a:prstGeom prst="rect">
              <a:avLst/>
            </a:prstGeom>
            <a:noFill/>
            <a:ln w="12699">
              <a:noFill/>
              <a:miter lim="800000"/>
              <a:headEnd/>
              <a:tailEnd/>
            </a:ln>
          </p:spPr>
        </p:pic>
        <p:sp>
          <p:nvSpPr>
            <p:cNvPr id="119849" name="Line 66"/>
            <p:cNvSpPr>
              <a:spLocks noChangeShapeType="1"/>
            </p:cNvSpPr>
            <p:nvPr/>
          </p:nvSpPr>
          <p:spPr bwMode="auto">
            <a:xfrm>
              <a:off x="2171" y="2886"/>
              <a:ext cx="40" cy="242"/>
            </a:xfrm>
            <a:prstGeom prst="line">
              <a:avLst/>
            </a:prstGeom>
            <a:noFill/>
            <a:ln w="19050">
              <a:solidFill>
                <a:schemeClr val="tx1"/>
              </a:solidFill>
              <a:round/>
              <a:headEnd/>
              <a:tailEnd/>
            </a:ln>
          </p:spPr>
          <p:txBody>
            <a:bodyPr wrap="none" anchor="ctr"/>
            <a:lstStyle/>
            <a:p>
              <a:endParaRPr lang="zh-CN" altLang="en-US"/>
            </a:p>
          </p:txBody>
        </p:sp>
        <p:sp>
          <p:nvSpPr>
            <p:cNvPr id="119850" name="Line 67"/>
            <p:cNvSpPr>
              <a:spLocks noChangeShapeType="1"/>
            </p:cNvSpPr>
            <p:nvPr/>
          </p:nvSpPr>
          <p:spPr bwMode="auto">
            <a:xfrm>
              <a:off x="2235" y="2892"/>
              <a:ext cx="177" cy="228"/>
            </a:xfrm>
            <a:prstGeom prst="line">
              <a:avLst/>
            </a:prstGeom>
            <a:noFill/>
            <a:ln w="19050">
              <a:solidFill>
                <a:schemeClr val="tx1"/>
              </a:solidFill>
              <a:round/>
              <a:headEnd/>
              <a:tailEnd/>
            </a:ln>
          </p:spPr>
          <p:txBody>
            <a:bodyPr wrap="none" anchor="ctr"/>
            <a:lstStyle/>
            <a:p>
              <a:endParaRPr lang="zh-CN" altLang="en-US"/>
            </a:p>
          </p:txBody>
        </p:sp>
        <p:sp>
          <p:nvSpPr>
            <p:cNvPr id="119851" name="Line 68"/>
            <p:cNvSpPr>
              <a:spLocks noChangeShapeType="1"/>
            </p:cNvSpPr>
            <p:nvPr/>
          </p:nvSpPr>
          <p:spPr bwMode="auto">
            <a:xfrm flipH="1">
              <a:off x="2025" y="2881"/>
              <a:ext cx="76" cy="261"/>
            </a:xfrm>
            <a:prstGeom prst="line">
              <a:avLst/>
            </a:prstGeom>
            <a:noFill/>
            <a:ln w="19050">
              <a:solidFill>
                <a:schemeClr val="tx1"/>
              </a:solidFill>
              <a:round/>
              <a:headEnd/>
              <a:tailEnd/>
            </a:ln>
          </p:spPr>
          <p:txBody>
            <a:bodyPr wrap="none" anchor="ctr"/>
            <a:lstStyle/>
            <a:p>
              <a:endParaRPr lang="zh-CN" altLang="en-US"/>
            </a:p>
          </p:txBody>
        </p:sp>
        <p:pic>
          <p:nvPicPr>
            <p:cNvPr id="119852" name="Picture 69"/>
            <p:cNvPicPr>
              <a:picLocks noChangeArrowheads="1"/>
            </p:cNvPicPr>
            <p:nvPr/>
          </p:nvPicPr>
          <p:blipFill>
            <a:blip r:embed="rId5" cstate="print"/>
            <a:srcRect/>
            <a:stretch>
              <a:fillRect/>
            </a:stretch>
          </p:blipFill>
          <p:spPr bwMode="auto">
            <a:xfrm>
              <a:off x="1947" y="3072"/>
              <a:ext cx="153" cy="173"/>
            </a:xfrm>
            <a:prstGeom prst="rect">
              <a:avLst/>
            </a:prstGeom>
            <a:noFill/>
            <a:ln w="12699">
              <a:noFill/>
              <a:miter lim="800000"/>
              <a:headEnd/>
              <a:tailEnd/>
            </a:ln>
          </p:spPr>
        </p:pic>
        <p:pic>
          <p:nvPicPr>
            <p:cNvPr id="119853" name="Picture 70"/>
            <p:cNvPicPr>
              <a:picLocks noChangeArrowheads="1"/>
            </p:cNvPicPr>
            <p:nvPr/>
          </p:nvPicPr>
          <p:blipFill>
            <a:blip r:embed="rId5" cstate="print"/>
            <a:srcRect/>
            <a:stretch>
              <a:fillRect/>
            </a:stretch>
          </p:blipFill>
          <p:spPr bwMode="auto">
            <a:xfrm>
              <a:off x="2139" y="3072"/>
              <a:ext cx="153" cy="173"/>
            </a:xfrm>
            <a:prstGeom prst="rect">
              <a:avLst/>
            </a:prstGeom>
            <a:noFill/>
            <a:ln w="12699">
              <a:noFill/>
              <a:miter lim="800000"/>
              <a:headEnd/>
              <a:tailEnd/>
            </a:ln>
          </p:spPr>
        </p:pic>
        <p:pic>
          <p:nvPicPr>
            <p:cNvPr id="119854" name="Picture 71"/>
            <p:cNvPicPr>
              <a:picLocks noChangeArrowheads="1"/>
            </p:cNvPicPr>
            <p:nvPr/>
          </p:nvPicPr>
          <p:blipFill>
            <a:blip r:embed="rId5" cstate="print"/>
            <a:srcRect/>
            <a:stretch>
              <a:fillRect/>
            </a:stretch>
          </p:blipFill>
          <p:spPr bwMode="auto">
            <a:xfrm>
              <a:off x="2331" y="3072"/>
              <a:ext cx="153" cy="173"/>
            </a:xfrm>
            <a:prstGeom prst="rect">
              <a:avLst/>
            </a:prstGeom>
            <a:noFill/>
            <a:ln w="12699">
              <a:noFill/>
              <a:miter lim="800000"/>
              <a:headEnd/>
              <a:tailEnd/>
            </a:ln>
          </p:spPr>
        </p:pic>
        <p:pic>
          <p:nvPicPr>
            <p:cNvPr id="119855" name="Picture 72"/>
            <p:cNvPicPr>
              <a:picLocks noChangeAspect="1" noChangeArrowheads="1"/>
            </p:cNvPicPr>
            <p:nvPr/>
          </p:nvPicPr>
          <p:blipFill>
            <a:blip r:embed="rId6" cstate="print"/>
            <a:srcRect/>
            <a:stretch>
              <a:fillRect/>
            </a:stretch>
          </p:blipFill>
          <p:spPr bwMode="auto">
            <a:xfrm rot="-1102812">
              <a:off x="1973" y="2723"/>
              <a:ext cx="353" cy="208"/>
            </a:xfrm>
            <a:prstGeom prst="rect">
              <a:avLst/>
            </a:prstGeom>
            <a:noFill/>
            <a:ln w="12700">
              <a:noFill/>
              <a:miter lim="800000"/>
              <a:headEnd/>
              <a:tailEnd/>
            </a:ln>
          </p:spPr>
        </p:pic>
      </p:grpSp>
      <p:grpSp>
        <p:nvGrpSpPr>
          <p:cNvPr id="119836" name="Group 73"/>
          <p:cNvGrpSpPr>
            <a:grpSpLocks/>
          </p:cNvGrpSpPr>
          <p:nvPr/>
        </p:nvGrpSpPr>
        <p:grpSpPr bwMode="auto">
          <a:xfrm>
            <a:off x="7181850" y="4329114"/>
            <a:ext cx="1157288" cy="828675"/>
            <a:chOff x="1755" y="2723"/>
            <a:chExt cx="729" cy="522"/>
          </a:xfrm>
        </p:grpSpPr>
        <p:sp>
          <p:nvSpPr>
            <p:cNvPr id="119838" name="Line 74"/>
            <p:cNvSpPr>
              <a:spLocks noChangeShapeType="1"/>
            </p:cNvSpPr>
            <p:nvPr/>
          </p:nvSpPr>
          <p:spPr bwMode="auto">
            <a:xfrm flipH="1">
              <a:off x="1835" y="2871"/>
              <a:ext cx="217" cy="265"/>
            </a:xfrm>
            <a:prstGeom prst="line">
              <a:avLst/>
            </a:prstGeom>
            <a:noFill/>
            <a:ln w="19050">
              <a:solidFill>
                <a:schemeClr val="tx1"/>
              </a:solidFill>
              <a:round/>
              <a:headEnd/>
              <a:tailEnd/>
            </a:ln>
          </p:spPr>
          <p:txBody>
            <a:bodyPr wrap="none" anchor="ctr"/>
            <a:lstStyle/>
            <a:p>
              <a:endParaRPr lang="zh-CN" altLang="en-US"/>
            </a:p>
          </p:txBody>
        </p:sp>
        <p:pic>
          <p:nvPicPr>
            <p:cNvPr id="119839" name="Picture 75"/>
            <p:cNvPicPr>
              <a:picLocks noChangeArrowheads="1"/>
            </p:cNvPicPr>
            <p:nvPr/>
          </p:nvPicPr>
          <p:blipFill>
            <a:blip r:embed="rId5" cstate="print"/>
            <a:srcRect/>
            <a:stretch>
              <a:fillRect/>
            </a:stretch>
          </p:blipFill>
          <p:spPr bwMode="auto">
            <a:xfrm>
              <a:off x="1755" y="3072"/>
              <a:ext cx="153" cy="173"/>
            </a:xfrm>
            <a:prstGeom prst="rect">
              <a:avLst/>
            </a:prstGeom>
            <a:noFill/>
            <a:ln w="12699">
              <a:noFill/>
              <a:miter lim="800000"/>
              <a:headEnd/>
              <a:tailEnd/>
            </a:ln>
          </p:spPr>
        </p:pic>
        <p:sp>
          <p:nvSpPr>
            <p:cNvPr id="119840" name="Line 76"/>
            <p:cNvSpPr>
              <a:spLocks noChangeShapeType="1"/>
            </p:cNvSpPr>
            <p:nvPr/>
          </p:nvSpPr>
          <p:spPr bwMode="auto">
            <a:xfrm>
              <a:off x="2171" y="2886"/>
              <a:ext cx="40" cy="242"/>
            </a:xfrm>
            <a:prstGeom prst="line">
              <a:avLst/>
            </a:prstGeom>
            <a:noFill/>
            <a:ln w="19050">
              <a:solidFill>
                <a:schemeClr val="tx1"/>
              </a:solidFill>
              <a:round/>
              <a:headEnd/>
              <a:tailEnd/>
            </a:ln>
          </p:spPr>
          <p:txBody>
            <a:bodyPr wrap="none" anchor="ctr"/>
            <a:lstStyle/>
            <a:p>
              <a:endParaRPr lang="zh-CN" altLang="en-US"/>
            </a:p>
          </p:txBody>
        </p:sp>
        <p:sp>
          <p:nvSpPr>
            <p:cNvPr id="119841" name="Line 77"/>
            <p:cNvSpPr>
              <a:spLocks noChangeShapeType="1"/>
            </p:cNvSpPr>
            <p:nvPr/>
          </p:nvSpPr>
          <p:spPr bwMode="auto">
            <a:xfrm>
              <a:off x="2235" y="2892"/>
              <a:ext cx="177" cy="228"/>
            </a:xfrm>
            <a:prstGeom prst="line">
              <a:avLst/>
            </a:prstGeom>
            <a:noFill/>
            <a:ln w="19050">
              <a:solidFill>
                <a:schemeClr val="tx1"/>
              </a:solidFill>
              <a:round/>
              <a:headEnd/>
              <a:tailEnd/>
            </a:ln>
          </p:spPr>
          <p:txBody>
            <a:bodyPr wrap="none" anchor="ctr"/>
            <a:lstStyle/>
            <a:p>
              <a:endParaRPr lang="zh-CN" altLang="en-US"/>
            </a:p>
          </p:txBody>
        </p:sp>
        <p:sp>
          <p:nvSpPr>
            <p:cNvPr id="119842" name="Line 78"/>
            <p:cNvSpPr>
              <a:spLocks noChangeShapeType="1"/>
            </p:cNvSpPr>
            <p:nvPr/>
          </p:nvSpPr>
          <p:spPr bwMode="auto">
            <a:xfrm flipH="1">
              <a:off x="2025" y="2881"/>
              <a:ext cx="76" cy="261"/>
            </a:xfrm>
            <a:prstGeom prst="line">
              <a:avLst/>
            </a:prstGeom>
            <a:noFill/>
            <a:ln w="19050">
              <a:solidFill>
                <a:schemeClr val="tx1"/>
              </a:solidFill>
              <a:round/>
              <a:headEnd/>
              <a:tailEnd/>
            </a:ln>
          </p:spPr>
          <p:txBody>
            <a:bodyPr wrap="none" anchor="ctr"/>
            <a:lstStyle/>
            <a:p>
              <a:endParaRPr lang="zh-CN" altLang="en-US"/>
            </a:p>
          </p:txBody>
        </p:sp>
        <p:pic>
          <p:nvPicPr>
            <p:cNvPr id="119843" name="Picture 79"/>
            <p:cNvPicPr>
              <a:picLocks noChangeArrowheads="1"/>
            </p:cNvPicPr>
            <p:nvPr/>
          </p:nvPicPr>
          <p:blipFill>
            <a:blip r:embed="rId5" cstate="print"/>
            <a:srcRect/>
            <a:stretch>
              <a:fillRect/>
            </a:stretch>
          </p:blipFill>
          <p:spPr bwMode="auto">
            <a:xfrm>
              <a:off x="1947" y="3072"/>
              <a:ext cx="153" cy="173"/>
            </a:xfrm>
            <a:prstGeom prst="rect">
              <a:avLst/>
            </a:prstGeom>
            <a:noFill/>
            <a:ln w="12699">
              <a:noFill/>
              <a:miter lim="800000"/>
              <a:headEnd/>
              <a:tailEnd/>
            </a:ln>
          </p:spPr>
        </p:pic>
        <p:pic>
          <p:nvPicPr>
            <p:cNvPr id="119844" name="Picture 80"/>
            <p:cNvPicPr>
              <a:picLocks noChangeArrowheads="1"/>
            </p:cNvPicPr>
            <p:nvPr/>
          </p:nvPicPr>
          <p:blipFill>
            <a:blip r:embed="rId5" cstate="print"/>
            <a:srcRect/>
            <a:stretch>
              <a:fillRect/>
            </a:stretch>
          </p:blipFill>
          <p:spPr bwMode="auto">
            <a:xfrm>
              <a:off x="2139" y="3072"/>
              <a:ext cx="153" cy="173"/>
            </a:xfrm>
            <a:prstGeom prst="rect">
              <a:avLst/>
            </a:prstGeom>
            <a:noFill/>
            <a:ln w="12699">
              <a:noFill/>
              <a:miter lim="800000"/>
              <a:headEnd/>
              <a:tailEnd/>
            </a:ln>
          </p:spPr>
        </p:pic>
        <p:pic>
          <p:nvPicPr>
            <p:cNvPr id="119845" name="Picture 81"/>
            <p:cNvPicPr>
              <a:picLocks noChangeArrowheads="1"/>
            </p:cNvPicPr>
            <p:nvPr/>
          </p:nvPicPr>
          <p:blipFill>
            <a:blip r:embed="rId5" cstate="print"/>
            <a:srcRect/>
            <a:stretch>
              <a:fillRect/>
            </a:stretch>
          </p:blipFill>
          <p:spPr bwMode="auto">
            <a:xfrm>
              <a:off x="2331" y="3072"/>
              <a:ext cx="153" cy="173"/>
            </a:xfrm>
            <a:prstGeom prst="rect">
              <a:avLst/>
            </a:prstGeom>
            <a:noFill/>
            <a:ln w="12699">
              <a:noFill/>
              <a:miter lim="800000"/>
              <a:headEnd/>
              <a:tailEnd/>
            </a:ln>
          </p:spPr>
        </p:pic>
        <p:pic>
          <p:nvPicPr>
            <p:cNvPr id="119846" name="Picture 82"/>
            <p:cNvPicPr>
              <a:picLocks noChangeAspect="1" noChangeArrowheads="1"/>
            </p:cNvPicPr>
            <p:nvPr/>
          </p:nvPicPr>
          <p:blipFill>
            <a:blip r:embed="rId6" cstate="print"/>
            <a:srcRect/>
            <a:stretch>
              <a:fillRect/>
            </a:stretch>
          </p:blipFill>
          <p:spPr bwMode="auto">
            <a:xfrm rot="-1102812">
              <a:off x="1973" y="2723"/>
              <a:ext cx="353" cy="208"/>
            </a:xfrm>
            <a:prstGeom prst="rect">
              <a:avLst/>
            </a:prstGeom>
            <a:noFill/>
            <a:ln w="12700">
              <a:noFill/>
              <a:miter lim="800000"/>
              <a:headEnd/>
              <a:tailEnd/>
            </a:ln>
          </p:spPr>
        </p:pic>
      </p:grpSp>
      <p:sp>
        <p:nvSpPr>
          <p:cNvPr id="119837" name="灯片编号占位符 57"/>
          <p:cNvSpPr>
            <a:spLocks noGrp="1"/>
          </p:cNvSpPr>
          <p:nvPr>
            <p:ph type="sldNum" sz="quarter" idx="12"/>
          </p:nvPr>
        </p:nvSpPr>
        <p:spPr>
          <a:noFill/>
        </p:spPr>
        <p:txBody>
          <a:bodyPr/>
          <a:lstStyle/>
          <a:p>
            <a:fld id="{6A0ECA02-CA7F-49EA-A4C1-2EFE12CDCCB5}" type="slidenum">
              <a:rPr lang="en-US" altLang="zh-CN" smtClean="0"/>
              <a:pPr/>
              <a:t>112</a:t>
            </a:fld>
            <a:endParaRPr lang="en-US" altLang="zh-CN"/>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body" idx="1"/>
          </p:nvPr>
        </p:nvSpPr>
        <p:spPr>
          <a:xfrm>
            <a:off x="1919289" y="1916114"/>
            <a:ext cx="8497887" cy="4321175"/>
          </a:xfrm>
        </p:spPr>
        <p:txBody>
          <a:bodyPr/>
          <a:lstStyle/>
          <a:p>
            <a:pPr marL="533400" indent="-533400" algn="just" eaLnBrk="1" hangingPunct="1"/>
            <a:r>
              <a:rPr lang="en-US" altLang="zh-CN" sz="2800" dirty="0"/>
              <a:t>VLAN</a:t>
            </a:r>
            <a:r>
              <a:rPr lang="zh-CN" altLang="en-US" sz="2800" dirty="0">
                <a:solidFill>
                  <a:schemeClr val="hlink"/>
                </a:solidFill>
              </a:rPr>
              <a:t>应用需求：</a:t>
            </a:r>
            <a:r>
              <a:rPr lang="zh-CN" altLang="en-US" sz="2800" dirty="0"/>
              <a:t>一个跨地域组织内部通信</a:t>
            </a:r>
            <a:endParaRPr lang="en-US" altLang="zh-CN" sz="2800" dirty="0"/>
          </a:p>
          <a:p>
            <a:pPr marL="533400" indent="-533400" algn="just" eaLnBrk="1" hangingPunct="1"/>
            <a:r>
              <a:rPr lang="zh-CN" altLang="en-US" sz="2800" dirty="0">
                <a:solidFill>
                  <a:schemeClr val="hlink"/>
                </a:solidFill>
              </a:rPr>
              <a:t>虚拟局域网</a:t>
            </a:r>
            <a:r>
              <a:rPr lang="zh-CN" altLang="en-US" sz="2800" dirty="0"/>
              <a:t> </a:t>
            </a:r>
            <a:r>
              <a:rPr lang="en-US" altLang="zh-CN" sz="2800" dirty="0"/>
              <a:t>VLAN </a:t>
            </a:r>
            <a:r>
              <a:rPr lang="zh-CN" altLang="en-US" sz="2800" dirty="0"/>
              <a:t>是由一些局域网网段构成的与物理位置无关的逻辑组。</a:t>
            </a:r>
          </a:p>
          <a:p>
            <a:pPr marL="914400" lvl="1" indent="-457200" algn="just" eaLnBrk="1" hangingPunct="1"/>
            <a:r>
              <a:rPr lang="zh-CN" altLang="en-US" sz="2400" dirty="0">
                <a:solidFill>
                  <a:srgbClr val="333399"/>
                </a:solidFill>
                <a:latin typeface="Arial" charset="0"/>
                <a:ea typeface="黑体" pitchFamily="2" charset="-122"/>
              </a:rPr>
              <a:t>这些网段具有某些共同的需求。</a:t>
            </a:r>
          </a:p>
          <a:p>
            <a:pPr marL="914400" lvl="1" indent="-457200" algn="just" eaLnBrk="1" hangingPunct="1"/>
            <a:r>
              <a:rPr lang="zh-CN" altLang="en-US" sz="2400" dirty="0">
                <a:solidFill>
                  <a:srgbClr val="333399"/>
                </a:solidFill>
                <a:latin typeface="Arial" charset="0"/>
                <a:ea typeface="黑体" pitchFamily="2" charset="-122"/>
              </a:rPr>
              <a:t>每一个 </a:t>
            </a:r>
            <a:r>
              <a:rPr lang="en-US" altLang="zh-CN" sz="2400" dirty="0">
                <a:solidFill>
                  <a:srgbClr val="333399"/>
                </a:solidFill>
                <a:latin typeface="Arial" charset="0"/>
                <a:ea typeface="黑体" pitchFamily="2" charset="-122"/>
              </a:rPr>
              <a:t>VLAN </a:t>
            </a:r>
            <a:r>
              <a:rPr lang="zh-CN" altLang="en-US" sz="2400" dirty="0">
                <a:solidFill>
                  <a:srgbClr val="333399"/>
                </a:solidFill>
                <a:latin typeface="Arial" charset="0"/>
                <a:ea typeface="黑体" pitchFamily="2" charset="-122"/>
              </a:rPr>
              <a:t>的帧都有一个明确的标识符，指明发送这个帧的工作站是属于哪一个 </a:t>
            </a:r>
            <a:r>
              <a:rPr lang="en-US" altLang="zh-CN" sz="2400" dirty="0">
                <a:solidFill>
                  <a:srgbClr val="333399"/>
                </a:solidFill>
                <a:latin typeface="Arial" charset="0"/>
                <a:ea typeface="黑体" pitchFamily="2" charset="-122"/>
              </a:rPr>
              <a:t>VLAN</a:t>
            </a:r>
            <a:r>
              <a:rPr lang="zh-CN" altLang="en-US" sz="2400" dirty="0">
                <a:solidFill>
                  <a:srgbClr val="333399"/>
                </a:solidFill>
                <a:latin typeface="Arial" charset="0"/>
                <a:ea typeface="黑体" pitchFamily="2" charset="-122"/>
              </a:rPr>
              <a:t>。</a:t>
            </a:r>
          </a:p>
          <a:p>
            <a:pPr marL="533400" indent="-533400" algn="just" eaLnBrk="1" hangingPunct="1"/>
            <a:r>
              <a:rPr lang="zh-CN" altLang="en-US" sz="2800" dirty="0"/>
              <a:t>虚拟局域网其实只是局域网给用户提供的一种服务，而并不是一种新型局域网。 </a:t>
            </a:r>
          </a:p>
        </p:txBody>
      </p:sp>
      <p:sp>
        <p:nvSpPr>
          <p:cNvPr id="120835" name="Rectangle 3"/>
          <p:cNvSpPr>
            <a:spLocks noGrp="1" noChangeArrowheads="1"/>
          </p:cNvSpPr>
          <p:nvPr>
            <p:ph type="title"/>
          </p:nvPr>
        </p:nvSpPr>
        <p:spPr>
          <a:xfrm>
            <a:off x="2443164" y="214314"/>
            <a:ext cx="8116887" cy="1462087"/>
          </a:xfrm>
        </p:spPr>
        <p:txBody>
          <a:bodyPr/>
          <a:lstStyle/>
          <a:p>
            <a:pPr algn="ctr" eaLnBrk="1" hangingPunct="1"/>
            <a:r>
              <a:rPr lang="zh-CN" altLang="en-US" sz="4000"/>
              <a:t>利用以太网交换机可以很方便地</a:t>
            </a:r>
            <a:br>
              <a:rPr lang="zh-CN" altLang="en-US" sz="4000"/>
            </a:br>
            <a:r>
              <a:rPr lang="zh-CN" altLang="en-US" sz="4000"/>
              <a:t>实现虚拟局域网 </a:t>
            </a:r>
          </a:p>
        </p:txBody>
      </p:sp>
      <p:sp>
        <p:nvSpPr>
          <p:cNvPr id="120836" name="灯片编号占位符 5"/>
          <p:cNvSpPr>
            <a:spLocks noGrp="1"/>
          </p:cNvSpPr>
          <p:nvPr>
            <p:ph type="sldNum" sz="quarter" idx="12"/>
          </p:nvPr>
        </p:nvSpPr>
        <p:spPr>
          <a:noFill/>
        </p:spPr>
        <p:txBody>
          <a:bodyPr/>
          <a:lstStyle/>
          <a:p>
            <a:fld id="{4B766969-7FCD-4B37-AC62-6F1421CD5AD0}" type="slidenum">
              <a:rPr lang="en-US" altLang="zh-CN" smtClean="0"/>
              <a:pPr/>
              <a:t>113</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411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4" grpId="0" build="p"/>
    </p:bld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AutoShape 2"/>
          <p:cNvSpPr>
            <a:spLocks noChangeArrowheads="1"/>
          </p:cNvSpPr>
          <p:nvPr/>
        </p:nvSpPr>
        <p:spPr bwMode="auto">
          <a:xfrm flipH="1">
            <a:off x="2351088" y="4111625"/>
            <a:ext cx="7561262" cy="1398588"/>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1859" name="Line 3"/>
          <p:cNvSpPr>
            <a:spLocks noChangeShapeType="1"/>
          </p:cNvSpPr>
          <p:nvPr/>
        </p:nvSpPr>
        <p:spPr bwMode="auto">
          <a:xfrm>
            <a:off x="3771900" y="6208713"/>
            <a:ext cx="1568450" cy="0"/>
          </a:xfrm>
          <a:prstGeom prst="line">
            <a:avLst/>
          </a:prstGeom>
          <a:noFill/>
          <a:ln w="76200">
            <a:solidFill>
              <a:srgbClr val="333399"/>
            </a:solidFill>
            <a:round/>
            <a:headEnd/>
            <a:tailEnd/>
          </a:ln>
        </p:spPr>
        <p:txBody>
          <a:bodyPr wrap="none" anchor="ctr"/>
          <a:lstStyle/>
          <a:p>
            <a:endParaRPr lang="zh-CN" altLang="en-US"/>
          </a:p>
        </p:txBody>
      </p:sp>
      <p:sp>
        <p:nvSpPr>
          <p:cNvPr id="121860" name="AutoShape 4"/>
          <p:cNvSpPr>
            <a:spLocks noChangeArrowheads="1"/>
          </p:cNvSpPr>
          <p:nvPr/>
        </p:nvSpPr>
        <p:spPr bwMode="auto">
          <a:xfrm flipH="1">
            <a:off x="2351088" y="2170113"/>
            <a:ext cx="7561262" cy="1397000"/>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1861" name="AutoShape 5"/>
          <p:cNvSpPr>
            <a:spLocks noChangeArrowheads="1"/>
          </p:cNvSpPr>
          <p:nvPr/>
        </p:nvSpPr>
        <p:spPr bwMode="auto">
          <a:xfrm flipH="1">
            <a:off x="2425700" y="304800"/>
            <a:ext cx="7412038" cy="1398588"/>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1862" name="Line 6"/>
          <p:cNvSpPr>
            <a:spLocks noChangeShapeType="1"/>
          </p:cNvSpPr>
          <p:nvPr/>
        </p:nvSpPr>
        <p:spPr bwMode="auto">
          <a:xfrm>
            <a:off x="4203700" y="693738"/>
            <a:ext cx="3917950" cy="0"/>
          </a:xfrm>
          <a:prstGeom prst="line">
            <a:avLst/>
          </a:prstGeom>
          <a:noFill/>
          <a:ln w="28575">
            <a:solidFill>
              <a:srgbClr val="333399"/>
            </a:solidFill>
            <a:round/>
            <a:headEnd/>
            <a:tailEnd/>
          </a:ln>
        </p:spPr>
        <p:txBody>
          <a:bodyPr wrap="none" anchor="ctr"/>
          <a:lstStyle/>
          <a:p>
            <a:endParaRPr lang="zh-CN" altLang="en-US"/>
          </a:p>
        </p:txBody>
      </p:sp>
      <p:sp>
        <p:nvSpPr>
          <p:cNvPr id="121863" name="Line 7"/>
          <p:cNvSpPr>
            <a:spLocks noChangeShapeType="1"/>
          </p:cNvSpPr>
          <p:nvPr/>
        </p:nvSpPr>
        <p:spPr bwMode="auto">
          <a:xfrm>
            <a:off x="4352925" y="849313"/>
            <a:ext cx="2362200" cy="0"/>
          </a:xfrm>
          <a:prstGeom prst="line">
            <a:avLst/>
          </a:prstGeom>
          <a:noFill/>
          <a:ln w="28575">
            <a:solidFill>
              <a:srgbClr val="333399"/>
            </a:solidFill>
            <a:round/>
            <a:headEnd/>
            <a:tailEnd/>
          </a:ln>
        </p:spPr>
        <p:txBody>
          <a:bodyPr wrap="none" anchor="ctr"/>
          <a:lstStyle/>
          <a:p>
            <a:endParaRPr lang="zh-CN" altLang="en-US"/>
          </a:p>
        </p:txBody>
      </p:sp>
      <p:sp>
        <p:nvSpPr>
          <p:cNvPr id="121864" name="Line 8"/>
          <p:cNvSpPr>
            <a:spLocks noChangeShapeType="1"/>
          </p:cNvSpPr>
          <p:nvPr/>
        </p:nvSpPr>
        <p:spPr bwMode="auto">
          <a:xfrm>
            <a:off x="4500563" y="1003300"/>
            <a:ext cx="519112" cy="0"/>
          </a:xfrm>
          <a:prstGeom prst="line">
            <a:avLst/>
          </a:prstGeom>
          <a:noFill/>
          <a:ln w="28575">
            <a:solidFill>
              <a:srgbClr val="333399"/>
            </a:solidFill>
            <a:round/>
            <a:headEnd/>
            <a:tailEnd/>
          </a:ln>
        </p:spPr>
        <p:txBody>
          <a:bodyPr wrap="none" anchor="ctr"/>
          <a:lstStyle/>
          <a:p>
            <a:endParaRPr lang="zh-CN" altLang="en-US"/>
          </a:p>
        </p:txBody>
      </p:sp>
      <p:sp>
        <p:nvSpPr>
          <p:cNvPr id="121865" name="Line 9"/>
          <p:cNvSpPr>
            <a:spLocks noChangeShapeType="1"/>
          </p:cNvSpPr>
          <p:nvPr/>
        </p:nvSpPr>
        <p:spPr bwMode="auto">
          <a:xfrm>
            <a:off x="4500563" y="2946400"/>
            <a:ext cx="519112" cy="0"/>
          </a:xfrm>
          <a:prstGeom prst="line">
            <a:avLst/>
          </a:prstGeom>
          <a:noFill/>
          <a:ln w="28575">
            <a:solidFill>
              <a:srgbClr val="333399"/>
            </a:solidFill>
            <a:round/>
            <a:headEnd/>
            <a:tailEnd/>
          </a:ln>
        </p:spPr>
        <p:txBody>
          <a:bodyPr wrap="none" anchor="ctr"/>
          <a:lstStyle/>
          <a:p>
            <a:endParaRPr lang="zh-CN" altLang="en-US"/>
          </a:p>
        </p:txBody>
      </p:sp>
      <p:sp>
        <p:nvSpPr>
          <p:cNvPr id="121866" name="Line 10"/>
          <p:cNvSpPr>
            <a:spLocks noChangeShapeType="1"/>
          </p:cNvSpPr>
          <p:nvPr/>
        </p:nvSpPr>
        <p:spPr bwMode="auto">
          <a:xfrm>
            <a:off x="4352925" y="2713038"/>
            <a:ext cx="2616200" cy="0"/>
          </a:xfrm>
          <a:prstGeom prst="line">
            <a:avLst/>
          </a:prstGeom>
          <a:noFill/>
          <a:ln w="28575">
            <a:solidFill>
              <a:srgbClr val="333399"/>
            </a:solidFill>
            <a:round/>
            <a:headEnd/>
            <a:tailEnd/>
          </a:ln>
        </p:spPr>
        <p:txBody>
          <a:bodyPr wrap="none" anchor="ctr"/>
          <a:lstStyle/>
          <a:p>
            <a:endParaRPr lang="zh-CN" altLang="en-US"/>
          </a:p>
        </p:txBody>
      </p:sp>
      <p:sp>
        <p:nvSpPr>
          <p:cNvPr id="121867" name="Line 11"/>
          <p:cNvSpPr>
            <a:spLocks noChangeShapeType="1"/>
          </p:cNvSpPr>
          <p:nvPr/>
        </p:nvSpPr>
        <p:spPr bwMode="auto">
          <a:xfrm>
            <a:off x="4130676" y="2479675"/>
            <a:ext cx="3978275" cy="0"/>
          </a:xfrm>
          <a:prstGeom prst="line">
            <a:avLst/>
          </a:prstGeom>
          <a:noFill/>
          <a:ln w="28575">
            <a:solidFill>
              <a:srgbClr val="333399"/>
            </a:solidFill>
            <a:round/>
            <a:headEnd/>
            <a:tailEnd/>
          </a:ln>
        </p:spPr>
        <p:txBody>
          <a:bodyPr wrap="none" anchor="ctr"/>
          <a:lstStyle/>
          <a:p>
            <a:endParaRPr lang="zh-CN" altLang="en-US"/>
          </a:p>
        </p:txBody>
      </p:sp>
      <p:sp>
        <p:nvSpPr>
          <p:cNvPr id="121868" name="Line 12"/>
          <p:cNvSpPr>
            <a:spLocks noChangeShapeType="1"/>
          </p:cNvSpPr>
          <p:nvPr/>
        </p:nvSpPr>
        <p:spPr bwMode="auto">
          <a:xfrm>
            <a:off x="4278313" y="4732338"/>
            <a:ext cx="1408112" cy="0"/>
          </a:xfrm>
          <a:prstGeom prst="line">
            <a:avLst/>
          </a:prstGeom>
          <a:noFill/>
          <a:ln w="28575">
            <a:solidFill>
              <a:srgbClr val="333399"/>
            </a:solidFill>
            <a:round/>
            <a:headEnd/>
            <a:tailEnd/>
          </a:ln>
        </p:spPr>
        <p:txBody>
          <a:bodyPr wrap="none" anchor="ctr"/>
          <a:lstStyle/>
          <a:p>
            <a:endParaRPr lang="zh-CN" altLang="en-US"/>
          </a:p>
        </p:txBody>
      </p:sp>
      <p:sp>
        <p:nvSpPr>
          <p:cNvPr id="121869" name="Line 13"/>
          <p:cNvSpPr>
            <a:spLocks noChangeShapeType="1"/>
          </p:cNvSpPr>
          <p:nvPr/>
        </p:nvSpPr>
        <p:spPr bwMode="auto">
          <a:xfrm>
            <a:off x="4278314" y="4887913"/>
            <a:ext cx="746125" cy="0"/>
          </a:xfrm>
          <a:prstGeom prst="line">
            <a:avLst/>
          </a:prstGeom>
          <a:noFill/>
          <a:ln w="28575">
            <a:solidFill>
              <a:srgbClr val="333399"/>
            </a:solidFill>
            <a:round/>
            <a:headEnd/>
            <a:tailEnd/>
          </a:ln>
        </p:spPr>
        <p:txBody>
          <a:bodyPr wrap="none" anchor="ctr"/>
          <a:lstStyle/>
          <a:p>
            <a:endParaRPr lang="zh-CN" altLang="en-US"/>
          </a:p>
        </p:txBody>
      </p:sp>
      <p:sp>
        <p:nvSpPr>
          <p:cNvPr id="121870" name="Line 14"/>
          <p:cNvSpPr>
            <a:spLocks noChangeShapeType="1"/>
          </p:cNvSpPr>
          <p:nvPr/>
        </p:nvSpPr>
        <p:spPr bwMode="auto">
          <a:xfrm>
            <a:off x="3929063" y="4422775"/>
            <a:ext cx="4241800" cy="0"/>
          </a:xfrm>
          <a:prstGeom prst="line">
            <a:avLst/>
          </a:prstGeom>
          <a:noFill/>
          <a:ln w="28575">
            <a:solidFill>
              <a:srgbClr val="333399"/>
            </a:solidFill>
            <a:round/>
            <a:headEnd/>
            <a:tailEnd/>
          </a:ln>
        </p:spPr>
        <p:txBody>
          <a:bodyPr wrap="none" anchor="ctr"/>
          <a:lstStyle/>
          <a:p>
            <a:endParaRPr lang="zh-CN" altLang="en-US"/>
          </a:p>
        </p:txBody>
      </p:sp>
      <p:sp>
        <p:nvSpPr>
          <p:cNvPr id="121871" name="Line 15"/>
          <p:cNvSpPr>
            <a:spLocks noChangeShapeType="1"/>
          </p:cNvSpPr>
          <p:nvPr/>
        </p:nvSpPr>
        <p:spPr bwMode="auto">
          <a:xfrm>
            <a:off x="4130675" y="4578350"/>
            <a:ext cx="2643188" cy="0"/>
          </a:xfrm>
          <a:prstGeom prst="line">
            <a:avLst/>
          </a:prstGeom>
          <a:noFill/>
          <a:ln w="28575">
            <a:solidFill>
              <a:srgbClr val="333399"/>
            </a:solidFill>
            <a:round/>
            <a:headEnd/>
            <a:tailEnd/>
          </a:ln>
        </p:spPr>
        <p:txBody>
          <a:bodyPr wrap="none" anchor="ctr"/>
          <a:lstStyle/>
          <a:p>
            <a:endParaRPr lang="zh-CN" altLang="en-US"/>
          </a:p>
        </p:txBody>
      </p:sp>
      <p:sp>
        <p:nvSpPr>
          <p:cNvPr id="121872" name="AutoShape 16"/>
          <p:cNvSpPr>
            <a:spLocks noChangeArrowheads="1"/>
          </p:cNvSpPr>
          <p:nvPr/>
        </p:nvSpPr>
        <p:spPr bwMode="auto">
          <a:xfrm flipH="1">
            <a:off x="3314701" y="4189413"/>
            <a:ext cx="1185863"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1873" name="AutoShape 17"/>
          <p:cNvSpPr>
            <a:spLocks noChangeArrowheads="1"/>
          </p:cNvSpPr>
          <p:nvPr/>
        </p:nvSpPr>
        <p:spPr bwMode="auto">
          <a:xfrm>
            <a:off x="6502400" y="538163"/>
            <a:ext cx="1111250" cy="4583112"/>
          </a:xfrm>
          <a:prstGeom prst="roundRect">
            <a:avLst>
              <a:gd name="adj" fmla="val 50000"/>
            </a:avLst>
          </a:prstGeom>
          <a:solidFill>
            <a:srgbClr val="FFFF66">
              <a:alpha val="50195"/>
            </a:srgbClr>
          </a:solidFill>
          <a:ln w="19050">
            <a:solidFill>
              <a:schemeClr val="tx1"/>
            </a:solidFill>
            <a:prstDash val="dash"/>
            <a:round/>
            <a:headEnd/>
            <a:tailEnd/>
          </a:ln>
        </p:spPr>
        <p:txBody>
          <a:bodyPr wrap="none" anchor="ctr"/>
          <a:lstStyle/>
          <a:p>
            <a:endParaRPr lang="zh-CN" altLang="en-US"/>
          </a:p>
        </p:txBody>
      </p:sp>
      <p:sp>
        <p:nvSpPr>
          <p:cNvPr id="121874" name="AutoShape 18"/>
          <p:cNvSpPr>
            <a:spLocks noChangeArrowheads="1"/>
          </p:cNvSpPr>
          <p:nvPr/>
        </p:nvSpPr>
        <p:spPr bwMode="auto">
          <a:xfrm>
            <a:off x="4797425" y="538164"/>
            <a:ext cx="1557338" cy="5127625"/>
          </a:xfrm>
          <a:prstGeom prst="roundRect">
            <a:avLst>
              <a:gd name="adj" fmla="val 50000"/>
            </a:avLst>
          </a:prstGeom>
          <a:solidFill>
            <a:srgbClr val="CCECFF">
              <a:alpha val="50195"/>
            </a:srgbClr>
          </a:solidFill>
          <a:ln w="19050">
            <a:solidFill>
              <a:schemeClr val="tx1"/>
            </a:solidFill>
            <a:prstDash val="dash"/>
            <a:round/>
            <a:headEnd/>
            <a:tailEnd/>
          </a:ln>
        </p:spPr>
        <p:txBody>
          <a:bodyPr wrap="none" anchor="ctr"/>
          <a:lstStyle/>
          <a:p>
            <a:endParaRPr lang="zh-CN" altLang="en-US"/>
          </a:p>
        </p:txBody>
      </p:sp>
      <p:sp>
        <p:nvSpPr>
          <p:cNvPr id="121875" name="Text Box 19"/>
          <p:cNvSpPr txBox="1">
            <a:spLocks noChangeArrowheads="1"/>
          </p:cNvSpPr>
          <p:nvPr/>
        </p:nvSpPr>
        <p:spPr bwMode="auto">
          <a:xfrm>
            <a:off x="5362575" y="85883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4</a:t>
            </a:r>
            <a:endParaRPr kumimoji="1" lang="en-US" altLang="zh-CN">
              <a:solidFill>
                <a:srgbClr val="333399"/>
              </a:solidFill>
              <a:latin typeface="Arial" charset="0"/>
              <a:ea typeface="黑体" pitchFamily="2" charset="-122"/>
            </a:endParaRPr>
          </a:p>
        </p:txBody>
      </p:sp>
      <p:sp>
        <p:nvSpPr>
          <p:cNvPr id="121876" name="Text Box 20"/>
          <p:cNvSpPr txBox="1">
            <a:spLocks noChangeArrowheads="1"/>
          </p:cNvSpPr>
          <p:nvPr/>
        </p:nvSpPr>
        <p:spPr bwMode="auto">
          <a:xfrm>
            <a:off x="7170738" y="4457700"/>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1877" name="AutoShape 21"/>
          <p:cNvSpPr>
            <a:spLocks noChangeArrowheads="1"/>
          </p:cNvSpPr>
          <p:nvPr/>
        </p:nvSpPr>
        <p:spPr bwMode="auto">
          <a:xfrm>
            <a:off x="7837489" y="382588"/>
            <a:ext cx="1036637" cy="4583112"/>
          </a:xfrm>
          <a:prstGeom prst="roundRect">
            <a:avLst>
              <a:gd name="adj" fmla="val 50000"/>
            </a:avLst>
          </a:prstGeom>
          <a:solidFill>
            <a:srgbClr val="FF99CC">
              <a:alpha val="50195"/>
            </a:srgbClr>
          </a:solidFill>
          <a:ln w="19050">
            <a:solidFill>
              <a:schemeClr val="tx1"/>
            </a:solidFill>
            <a:prstDash val="dash"/>
            <a:round/>
            <a:headEnd/>
            <a:tailEnd/>
          </a:ln>
        </p:spPr>
        <p:txBody>
          <a:bodyPr wrap="none" anchor="ctr"/>
          <a:lstStyle/>
          <a:p>
            <a:endParaRPr lang="zh-CN" altLang="en-US"/>
          </a:p>
        </p:txBody>
      </p:sp>
      <p:sp>
        <p:nvSpPr>
          <p:cNvPr id="121878" name="AutoShape 22"/>
          <p:cNvSpPr>
            <a:spLocks noChangeArrowheads="1"/>
          </p:cNvSpPr>
          <p:nvPr/>
        </p:nvSpPr>
        <p:spPr bwMode="auto">
          <a:xfrm flipH="1">
            <a:off x="3314701" y="382588"/>
            <a:ext cx="1185863"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1879" name="Line 23"/>
          <p:cNvSpPr>
            <a:spLocks noChangeShapeType="1"/>
          </p:cNvSpPr>
          <p:nvPr/>
        </p:nvSpPr>
        <p:spPr bwMode="auto">
          <a:xfrm>
            <a:off x="3092450" y="938214"/>
            <a:ext cx="0" cy="5037137"/>
          </a:xfrm>
          <a:prstGeom prst="line">
            <a:avLst/>
          </a:prstGeom>
          <a:noFill/>
          <a:ln w="38100">
            <a:solidFill>
              <a:srgbClr val="333399"/>
            </a:solidFill>
            <a:round/>
            <a:headEnd/>
            <a:tailEnd/>
          </a:ln>
        </p:spPr>
        <p:txBody>
          <a:bodyPr wrap="none" anchor="ctr"/>
          <a:lstStyle/>
          <a:p>
            <a:endParaRPr lang="zh-CN" altLang="en-US"/>
          </a:p>
        </p:txBody>
      </p:sp>
      <p:sp>
        <p:nvSpPr>
          <p:cNvPr id="121880" name="Line 24"/>
          <p:cNvSpPr>
            <a:spLocks noChangeShapeType="1"/>
          </p:cNvSpPr>
          <p:nvPr/>
        </p:nvSpPr>
        <p:spPr bwMode="auto">
          <a:xfrm>
            <a:off x="3078164" y="927100"/>
            <a:ext cx="458787" cy="0"/>
          </a:xfrm>
          <a:prstGeom prst="line">
            <a:avLst/>
          </a:prstGeom>
          <a:noFill/>
          <a:ln w="38100">
            <a:solidFill>
              <a:srgbClr val="333399"/>
            </a:solidFill>
            <a:round/>
            <a:headEnd/>
            <a:tailEnd/>
          </a:ln>
        </p:spPr>
        <p:txBody>
          <a:bodyPr wrap="none" anchor="ctr"/>
          <a:lstStyle/>
          <a:p>
            <a:endParaRPr lang="zh-CN" altLang="en-US"/>
          </a:p>
        </p:txBody>
      </p:sp>
      <p:sp>
        <p:nvSpPr>
          <p:cNvPr id="121881" name="Text Box 25"/>
          <p:cNvSpPr txBox="1">
            <a:spLocks noChangeArrowheads="1"/>
          </p:cNvSpPr>
          <p:nvPr/>
        </p:nvSpPr>
        <p:spPr bwMode="auto">
          <a:xfrm>
            <a:off x="7870826" y="1735138"/>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1882" name="Text Box 26"/>
          <p:cNvSpPr txBox="1">
            <a:spLocks noChangeArrowheads="1"/>
          </p:cNvSpPr>
          <p:nvPr/>
        </p:nvSpPr>
        <p:spPr bwMode="auto">
          <a:xfrm>
            <a:off x="8389938" y="455613"/>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1883" name="Text Box 27"/>
          <p:cNvSpPr txBox="1">
            <a:spLocks noChangeArrowheads="1"/>
          </p:cNvSpPr>
          <p:nvPr/>
        </p:nvSpPr>
        <p:spPr bwMode="auto">
          <a:xfrm>
            <a:off x="6983413" y="735013"/>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1884" name="Text Box 28"/>
          <p:cNvSpPr txBox="1">
            <a:spLocks noChangeArrowheads="1"/>
          </p:cNvSpPr>
          <p:nvPr/>
        </p:nvSpPr>
        <p:spPr bwMode="auto">
          <a:xfrm>
            <a:off x="5019676" y="1738313"/>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1885" name="Text Box 29"/>
          <p:cNvSpPr txBox="1">
            <a:spLocks noChangeArrowheads="1"/>
          </p:cNvSpPr>
          <p:nvPr/>
        </p:nvSpPr>
        <p:spPr bwMode="auto">
          <a:xfrm>
            <a:off x="6545264" y="1738313"/>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1886" name="Text Box 30"/>
          <p:cNvSpPr txBox="1">
            <a:spLocks noChangeArrowheads="1"/>
          </p:cNvSpPr>
          <p:nvPr/>
        </p:nvSpPr>
        <p:spPr bwMode="auto">
          <a:xfrm>
            <a:off x="8431213" y="4160838"/>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1887" name="Text Box 31"/>
          <p:cNvSpPr txBox="1">
            <a:spLocks noChangeArrowheads="1"/>
          </p:cNvSpPr>
          <p:nvPr/>
        </p:nvSpPr>
        <p:spPr bwMode="auto">
          <a:xfrm>
            <a:off x="5957888" y="457358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1888" name="Text Box 32"/>
          <p:cNvSpPr txBox="1">
            <a:spLocks noChangeArrowheads="1"/>
          </p:cNvSpPr>
          <p:nvPr/>
        </p:nvSpPr>
        <p:spPr bwMode="auto">
          <a:xfrm>
            <a:off x="5316538" y="501808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1889" name="Text Box 33"/>
          <p:cNvSpPr txBox="1">
            <a:spLocks noChangeArrowheads="1"/>
          </p:cNvSpPr>
          <p:nvPr/>
        </p:nvSpPr>
        <p:spPr bwMode="auto">
          <a:xfrm>
            <a:off x="5346700" y="2816225"/>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1890" name="Text Box 34"/>
          <p:cNvSpPr txBox="1">
            <a:spLocks noChangeArrowheads="1"/>
          </p:cNvSpPr>
          <p:nvPr/>
        </p:nvSpPr>
        <p:spPr bwMode="auto">
          <a:xfrm>
            <a:off x="8456613" y="2301875"/>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1891" name="Text Box 35"/>
          <p:cNvSpPr txBox="1">
            <a:spLocks noChangeArrowheads="1"/>
          </p:cNvSpPr>
          <p:nvPr/>
        </p:nvSpPr>
        <p:spPr bwMode="auto">
          <a:xfrm>
            <a:off x="7212013" y="2454275"/>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pic>
        <p:nvPicPr>
          <p:cNvPr id="121892" name="Picture 36"/>
          <p:cNvPicPr>
            <a:picLocks noChangeArrowheads="1"/>
          </p:cNvPicPr>
          <p:nvPr/>
        </p:nvPicPr>
        <p:blipFill>
          <a:blip r:embed="rId3" cstate="print"/>
          <a:srcRect/>
          <a:stretch>
            <a:fillRect/>
          </a:stretch>
        </p:blipFill>
        <p:spPr bwMode="auto">
          <a:xfrm>
            <a:off x="4872039" y="927101"/>
            <a:ext cx="509587" cy="536575"/>
          </a:xfrm>
          <a:prstGeom prst="rect">
            <a:avLst/>
          </a:prstGeom>
          <a:noFill/>
          <a:ln w="9525">
            <a:noFill/>
            <a:miter lim="800000"/>
            <a:headEnd/>
            <a:tailEnd/>
          </a:ln>
        </p:spPr>
      </p:pic>
      <p:pic>
        <p:nvPicPr>
          <p:cNvPr id="121893" name="Picture 37"/>
          <p:cNvPicPr>
            <a:picLocks noChangeArrowheads="1"/>
          </p:cNvPicPr>
          <p:nvPr/>
        </p:nvPicPr>
        <p:blipFill>
          <a:blip r:embed="rId3" cstate="print"/>
          <a:srcRect/>
          <a:stretch>
            <a:fillRect/>
          </a:stretch>
        </p:blipFill>
        <p:spPr bwMode="auto">
          <a:xfrm>
            <a:off x="7985125" y="538164"/>
            <a:ext cx="509588" cy="536575"/>
          </a:xfrm>
          <a:prstGeom prst="rect">
            <a:avLst/>
          </a:prstGeom>
          <a:noFill/>
          <a:ln w="9525">
            <a:noFill/>
            <a:miter lim="800000"/>
            <a:headEnd/>
            <a:tailEnd/>
          </a:ln>
        </p:spPr>
      </p:pic>
      <p:pic>
        <p:nvPicPr>
          <p:cNvPr id="121894" name="Picture 38"/>
          <p:cNvPicPr>
            <a:picLocks noChangeArrowheads="1"/>
          </p:cNvPicPr>
          <p:nvPr/>
        </p:nvPicPr>
        <p:blipFill>
          <a:blip r:embed="rId3" cstate="print"/>
          <a:srcRect/>
          <a:stretch>
            <a:fillRect/>
          </a:stretch>
        </p:blipFill>
        <p:spPr bwMode="auto">
          <a:xfrm>
            <a:off x="6577014" y="771526"/>
            <a:ext cx="509587" cy="536575"/>
          </a:xfrm>
          <a:prstGeom prst="rect">
            <a:avLst/>
          </a:prstGeom>
          <a:noFill/>
          <a:ln w="9525">
            <a:noFill/>
            <a:miter lim="800000"/>
            <a:headEnd/>
            <a:tailEnd/>
          </a:ln>
        </p:spPr>
      </p:pic>
      <p:pic>
        <p:nvPicPr>
          <p:cNvPr id="121895" name="Picture 39"/>
          <p:cNvPicPr>
            <a:picLocks noChangeArrowheads="1"/>
          </p:cNvPicPr>
          <p:nvPr/>
        </p:nvPicPr>
        <p:blipFill>
          <a:blip r:embed="rId3" cstate="print"/>
          <a:srcRect/>
          <a:stretch>
            <a:fillRect/>
          </a:stretch>
        </p:blipFill>
        <p:spPr bwMode="auto">
          <a:xfrm>
            <a:off x="7994650" y="2324101"/>
            <a:ext cx="509588" cy="538163"/>
          </a:xfrm>
          <a:prstGeom prst="rect">
            <a:avLst/>
          </a:prstGeom>
          <a:noFill/>
          <a:ln w="9525">
            <a:noFill/>
            <a:miter lim="800000"/>
            <a:headEnd/>
            <a:tailEnd/>
          </a:ln>
        </p:spPr>
      </p:pic>
      <p:pic>
        <p:nvPicPr>
          <p:cNvPr id="121896" name="Picture 40"/>
          <p:cNvPicPr>
            <a:picLocks noChangeArrowheads="1"/>
          </p:cNvPicPr>
          <p:nvPr/>
        </p:nvPicPr>
        <p:blipFill>
          <a:blip r:embed="rId3" cstate="print"/>
          <a:srcRect/>
          <a:stretch>
            <a:fillRect/>
          </a:stretch>
        </p:blipFill>
        <p:spPr bwMode="auto">
          <a:xfrm>
            <a:off x="6808789" y="2557463"/>
            <a:ext cx="509587" cy="538162"/>
          </a:xfrm>
          <a:prstGeom prst="rect">
            <a:avLst/>
          </a:prstGeom>
          <a:noFill/>
          <a:ln w="9525">
            <a:noFill/>
            <a:miter lim="800000"/>
            <a:headEnd/>
            <a:tailEnd/>
          </a:ln>
        </p:spPr>
      </p:pic>
      <p:pic>
        <p:nvPicPr>
          <p:cNvPr id="121897" name="Picture 41"/>
          <p:cNvPicPr>
            <a:picLocks noChangeArrowheads="1"/>
          </p:cNvPicPr>
          <p:nvPr/>
        </p:nvPicPr>
        <p:blipFill>
          <a:blip r:embed="rId3" cstate="print"/>
          <a:srcRect/>
          <a:stretch>
            <a:fillRect/>
          </a:stretch>
        </p:blipFill>
        <p:spPr bwMode="auto">
          <a:xfrm>
            <a:off x="4872039" y="2790826"/>
            <a:ext cx="509587" cy="538163"/>
          </a:xfrm>
          <a:prstGeom prst="rect">
            <a:avLst/>
          </a:prstGeom>
          <a:noFill/>
          <a:ln w="9525">
            <a:noFill/>
            <a:miter lim="800000"/>
            <a:headEnd/>
            <a:tailEnd/>
          </a:ln>
        </p:spPr>
      </p:pic>
      <p:pic>
        <p:nvPicPr>
          <p:cNvPr id="121898" name="Picture 42"/>
          <p:cNvPicPr>
            <a:picLocks noChangeArrowheads="1"/>
          </p:cNvPicPr>
          <p:nvPr/>
        </p:nvPicPr>
        <p:blipFill>
          <a:blip r:embed="rId3" cstate="print"/>
          <a:srcRect/>
          <a:stretch>
            <a:fillRect/>
          </a:stretch>
        </p:blipFill>
        <p:spPr bwMode="auto">
          <a:xfrm>
            <a:off x="4872039" y="4740276"/>
            <a:ext cx="509587" cy="536575"/>
          </a:xfrm>
          <a:prstGeom prst="rect">
            <a:avLst/>
          </a:prstGeom>
          <a:noFill/>
          <a:ln w="9525">
            <a:noFill/>
            <a:miter lim="800000"/>
            <a:headEnd/>
            <a:tailEnd/>
          </a:ln>
        </p:spPr>
      </p:pic>
      <p:pic>
        <p:nvPicPr>
          <p:cNvPr id="121899" name="Picture 43"/>
          <p:cNvPicPr>
            <a:picLocks noChangeArrowheads="1"/>
          </p:cNvPicPr>
          <p:nvPr/>
        </p:nvPicPr>
        <p:blipFill>
          <a:blip r:embed="rId3" cstate="print"/>
          <a:srcRect/>
          <a:stretch>
            <a:fillRect/>
          </a:stretch>
        </p:blipFill>
        <p:spPr bwMode="auto">
          <a:xfrm>
            <a:off x="5538789" y="4578351"/>
            <a:ext cx="509587" cy="536575"/>
          </a:xfrm>
          <a:prstGeom prst="rect">
            <a:avLst/>
          </a:prstGeom>
          <a:noFill/>
          <a:ln w="9525">
            <a:noFill/>
            <a:miter lim="800000"/>
            <a:headEnd/>
            <a:tailEnd/>
          </a:ln>
        </p:spPr>
      </p:pic>
      <p:pic>
        <p:nvPicPr>
          <p:cNvPr id="121900" name="Picture 44"/>
          <p:cNvPicPr>
            <a:picLocks noChangeArrowheads="1"/>
          </p:cNvPicPr>
          <p:nvPr/>
        </p:nvPicPr>
        <p:blipFill>
          <a:blip r:embed="rId3" cstate="print"/>
          <a:srcRect/>
          <a:stretch>
            <a:fillRect/>
          </a:stretch>
        </p:blipFill>
        <p:spPr bwMode="auto">
          <a:xfrm>
            <a:off x="6650039" y="4422776"/>
            <a:ext cx="509587" cy="536575"/>
          </a:xfrm>
          <a:prstGeom prst="rect">
            <a:avLst/>
          </a:prstGeom>
          <a:noFill/>
          <a:ln w="9525">
            <a:noFill/>
            <a:miter lim="800000"/>
            <a:headEnd/>
            <a:tailEnd/>
          </a:ln>
        </p:spPr>
      </p:pic>
      <p:pic>
        <p:nvPicPr>
          <p:cNvPr id="121901" name="Picture 45"/>
          <p:cNvPicPr>
            <a:picLocks noChangeArrowheads="1"/>
          </p:cNvPicPr>
          <p:nvPr/>
        </p:nvPicPr>
        <p:blipFill>
          <a:blip r:embed="rId3" cstate="print"/>
          <a:srcRect/>
          <a:stretch>
            <a:fillRect/>
          </a:stretch>
        </p:blipFill>
        <p:spPr bwMode="auto">
          <a:xfrm>
            <a:off x="7985125" y="4267201"/>
            <a:ext cx="509588" cy="536575"/>
          </a:xfrm>
          <a:prstGeom prst="rect">
            <a:avLst/>
          </a:prstGeom>
          <a:noFill/>
          <a:ln w="9525">
            <a:noFill/>
            <a:miter lim="800000"/>
            <a:headEnd/>
            <a:tailEnd/>
          </a:ln>
        </p:spPr>
      </p:pic>
      <p:sp>
        <p:nvSpPr>
          <p:cNvPr id="121902" name="AutoShape 46"/>
          <p:cNvSpPr>
            <a:spLocks noChangeArrowheads="1"/>
          </p:cNvSpPr>
          <p:nvPr/>
        </p:nvSpPr>
        <p:spPr bwMode="auto">
          <a:xfrm flipH="1">
            <a:off x="3314701" y="2246313"/>
            <a:ext cx="1185863" cy="933450"/>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1903" name="Line 47"/>
          <p:cNvSpPr>
            <a:spLocks noChangeShapeType="1"/>
          </p:cNvSpPr>
          <p:nvPr/>
        </p:nvSpPr>
        <p:spPr bwMode="auto">
          <a:xfrm>
            <a:off x="3240088" y="2784475"/>
            <a:ext cx="0" cy="3346450"/>
          </a:xfrm>
          <a:prstGeom prst="line">
            <a:avLst/>
          </a:prstGeom>
          <a:noFill/>
          <a:ln w="38100">
            <a:solidFill>
              <a:srgbClr val="333399"/>
            </a:solidFill>
            <a:round/>
            <a:headEnd/>
            <a:tailEnd/>
          </a:ln>
        </p:spPr>
        <p:txBody>
          <a:bodyPr wrap="none" anchor="ctr"/>
          <a:lstStyle/>
          <a:p>
            <a:endParaRPr lang="zh-CN" altLang="en-US"/>
          </a:p>
        </p:txBody>
      </p:sp>
      <p:sp>
        <p:nvSpPr>
          <p:cNvPr id="121904" name="Line 48"/>
          <p:cNvSpPr>
            <a:spLocks noChangeShapeType="1"/>
          </p:cNvSpPr>
          <p:nvPr/>
        </p:nvSpPr>
        <p:spPr bwMode="auto">
          <a:xfrm>
            <a:off x="3227389" y="2790825"/>
            <a:ext cx="276225" cy="0"/>
          </a:xfrm>
          <a:prstGeom prst="line">
            <a:avLst/>
          </a:prstGeom>
          <a:noFill/>
          <a:ln w="38100">
            <a:solidFill>
              <a:srgbClr val="333399"/>
            </a:solidFill>
            <a:round/>
            <a:headEnd/>
            <a:tailEnd/>
          </a:ln>
        </p:spPr>
        <p:txBody>
          <a:bodyPr wrap="none" anchor="ctr"/>
          <a:lstStyle/>
          <a:p>
            <a:endParaRPr lang="zh-CN" altLang="en-US"/>
          </a:p>
        </p:txBody>
      </p:sp>
      <p:sp>
        <p:nvSpPr>
          <p:cNvPr id="121905" name="Line 49"/>
          <p:cNvSpPr>
            <a:spLocks noChangeShapeType="1"/>
          </p:cNvSpPr>
          <p:nvPr/>
        </p:nvSpPr>
        <p:spPr bwMode="auto">
          <a:xfrm>
            <a:off x="3389313" y="4772026"/>
            <a:ext cx="0" cy="1514475"/>
          </a:xfrm>
          <a:prstGeom prst="line">
            <a:avLst/>
          </a:prstGeom>
          <a:noFill/>
          <a:ln w="38100">
            <a:solidFill>
              <a:srgbClr val="333399"/>
            </a:solidFill>
            <a:round/>
            <a:headEnd/>
            <a:tailEnd/>
          </a:ln>
        </p:spPr>
        <p:txBody>
          <a:bodyPr wrap="none" anchor="ctr"/>
          <a:lstStyle/>
          <a:p>
            <a:endParaRPr lang="zh-CN" altLang="en-US"/>
          </a:p>
        </p:txBody>
      </p:sp>
      <p:sp>
        <p:nvSpPr>
          <p:cNvPr id="121906" name="Line 50"/>
          <p:cNvSpPr>
            <a:spLocks noChangeShapeType="1"/>
          </p:cNvSpPr>
          <p:nvPr/>
        </p:nvSpPr>
        <p:spPr bwMode="auto">
          <a:xfrm>
            <a:off x="3375025" y="4772025"/>
            <a:ext cx="152400" cy="0"/>
          </a:xfrm>
          <a:prstGeom prst="line">
            <a:avLst/>
          </a:prstGeom>
          <a:noFill/>
          <a:ln w="38100">
            <a:solidFill>
              <a:srgbClr val="333399"/>
            </a:solidFill>
            <a:round/>
            <a:headEnd/>
            <a:tailEnd/>
          </a:ln>
        </p:spPr>
        <p:txBody>
          <a:bodyPr wrap="none" anchor="ctr"/>
          <a:lstStyle/>
          <a:p>
            <a:endParaRPr lang="zh-CN" altLang="en-US"/>
          </a:p>
        </p:txBody>
      </p:sp>
      <p:sp>
        <p:nvSpPr>
          <p:cNvPr id="121907" name="AutoShape 51"/>
          <p:cNvSpPr>
            <a:spLocks noChangeArrowheads="1"/>
          </p:cNvSpPr>
          <p:nvPr/>
        </p:nvSpPr>
        <p:spPr bwMode="auto">
          <a:xfrm flipH="1">
            <a:off x="2720975" y="5665788"/>
            <a:ext cx="1187450" cy="931862"/>
          </a:xfrm>
          <a:prstGeom prst="cube">
            <a:avLst>
              <a:gd name="adj" fmla="val 28329"/>
            </a:avLst>
          </a:prstGeom>
          <a:solidFill>
            <a:srgbClr val="99FFCC"/>
          </a:solidFill>
          <a:ln w="9525">
            <a:solidFill>
              <a:schemeClr val="folHlink"/>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1908" name="Text Box 52"/>
          <p:cNvSpPr txBox="1">
            <a:spLocks noChangeArrowheads="1"/>
          </p:cNvSpPr>
          <p:nvPr/>
        </p:nvSpPr>
        <p:spPr bwMode="auto">
          <a:xfrm>
            <a:off x="6182194" y="5805489"/>
            <a:ext cx="3645550" cy="830997"/>
          </a:xfrm>
          <a:prstGeom prst="rect">
            <a:avLst/>
          </a:prstGeom>
          <a:noFill/>
          <a:ln w="9525">
            <a:noFill/>
            <a:miter lim="800000"/>
            <a:headEnd/>
            <a:tailEnd/>
          </a:ln>
        </p:spPr>
        <p:txBody>
          <a:bodyPr wrap="none">
            <a:spAutoFit/>
          </a:bodyPr>
          <a:lstStyle/>
          <a:p>
            <a:pPr algn="ctr"/>
            <a:r>
              <a:rPr lang="zh-CN" altLang="en-US" sz="2400">
                <a:solidFill>
                  <a:srgbClr val="333399"/>
                </a:solidFill>
                <a:latin typeface="Arial" charset="0"/>
                <a:ea typeface="黑体" pitchFamily="2" charset="-122"/>
              </a:rPr>
              <a:t>三个虚拟局域网</a:t>
            </a:r>
            <a:r>
              <a:rPr lang="en-US" altLang="zh-CN" sz="2400">
                <a:solidFill>
                  <a:srgbClr val="333399"/>
                </a:solidFill>
                <a:latin typeface="Arial" charset="0"/>
                <a:ea typeface="黑体" pitchFamily="2" charset="-122"/>
              </a:rPr>
              <a:t>:</a:t>
            </a:r>
          </a:p>
          <a:p>
            <a:pPr algn="ctr"/>
            <a:r>
              <a:rPr lang="en-US" altLang="zh-CN" sz="2400">
                <a:solidFill>
                  <a:srgbClr val="333399"/>
                </a:solidFill>
                <a:latin typeface="Arial" charset="0"/>
                <a:ea typeface="黑体" pitchFamily="2" charset="-122"/>
              </a:rPr>
              <a:t> VLAN</a:t>
            </a:r>
            <a:r>
              <a:rPr lang="en-US" altLang="zh-CN" sz="2400" baseline="-25000">
                <a:solidFill>
                  <a:srgbClr val="333399"/>
                </a:solidFill>
                <a:latin typeface="Arial" charset="0"/>
                <a:ea typeface="黑体" pitchFamily="2" charset="-122"/>
              </a:rPr>
              <a:t>1</a:t>
            </a:r>
            <a:r>
              <a:rPr lang="en-US" altLang="zh-CN" sz="2400">
                <a:solidFill>
                  <a:srgbClr val="333399"/>
                </a:solidFill>
                <a:latin typeface="Arial" charset="0"/>
                <a:ea typeface="黑体" pitchFamily="2" charset="-122"/>
              </a:rPr>
              <a:t>, VLAN</a:t>
            </a:r>
            <a:r>
              <a:rPr lang="en-US" altLang="zh-CN" sz="2400" baseline="-25000">
                <a:solidFill>
                  <a:srgbClr val="333399"/>
                </a:solidFill>
                <a:latin typeface="Arial" charset="0"/>
                <a:ea typeface="黑体" pitchFamily="2" charset="-122"/>
              </a:rPr>
              <a:t>2 </a:t>
            </a:r>
            <a:r>
              <a:rPr lang="zh-CN" altLang="en-US" sz="2400">
                <a:solidFill>
                  <a:srgbClr val="333399"/>
                </a:solidFill>
                <a:latin typeface="Arial" charset="0"/>
                <a:ea typeface="黑体" pitchFamily="2" charset="-122"/>
              </a:rPr>
              <a:t>和 </a:t>
            </a:r>
            <a:r>
              <a:rPr lang="en-US" altLang="zh-CN" sz="2400">
                <a:solidFill>
                  <a:srgbClr val="333399"/>
                </a:solidFill>
                <a:latin typeface="Arial" charset="0"/>
                <a:ea typeface="黑体" pitchFamily="2" charset="-122"/>
              </a:rPr>
              <a:t>VLAN</a:t>
            </a:r>
            <a:r>
              <a:rPr lang="en-US" altLang="zh-CN" sz="2400" baseline="-25000">
                <a:solidFill>
                  <a:srgbClr val="333399"/>
                </a:solidFill>
                <a:latin typeface="Arial" charset="0"/>
                <a:ea typeface="黑体" pitchFamily="2" charset="-122"/>
              </a:rPr>
              <a:t>3</a:t>
            </a:r>
            <a:endParaRPr lang="en-US" altLang="zh-CN" sz="2400">
              <a:solidFill>
                <a:srgbClr val="333399"/>
              </a:solidFill>
              <a:latin typeface="Arial" charset="0"/>
              <a:ea typeface="黑体" pitchFamily="2" charset="-122"/>
            </a:endParaRPr>
          </a:p>
        </p:txBody>
      </p:sp>
      <p:sp>
        <p:nvSpPr>
          <p:cNvPr id="121909" name="灯片编号占位符 52"/>
          <p:cNvSpPr>
            <a:spLocks noGrp="1"/>
          </p:cNvSpPr>
          <p:nvPr>
            <p:ph type="sldNum" sz="quarter" idx="12"/>
          </p:nvPr>
        </p:nvSpPr>
        <p:spPr>
          <a:noFill/>
        </p:spPr>
        <p:txBody>
          <a:bodyPr/>
          <a:lstStyle/>
          <a:p>
            <a:fld id="{C2280FF8-992A-4223-A8D8-5801544C3652}" type="slidenum">
              <a:rPr lang="en-US" altLang="zh-CN" smtClean="0"/>
              <a:pPr/>
              <a:t>114</a:t>
            </a:fld>
            <a:endParaRPr lang="en-US" altLang="zh-CN"/>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882" name="AutoShape 2"/>
          <p:cNvSpPr>
            <a:spLocks noChangeArrowheads="1"/>
          </p:cNvSpPr>
          <p:nvPr/>
        </p:nvSpPr>
        <p:spPr bwMode="auto">
          <a:xfrm flipH="1">
            <a:off x="2351088" y="4111625"/>
            <a:ext cx="7561262" cy="1398588"/>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2883" name="Line 3"/>
          <p:cNvSpPr>
            <a:spLocks noChangeShapeType="1"/>
          </p:cNvSpPr>
          <p:nvPr/>
        </p:nvSpPr>
        <p:spPr bwMode="auto">
          <a:xfrm>
            <a:off x="3771900" y="6208713"/>
            <a:ext cx="1568450" cy="0"/>
          </a:xfrm>
          <a:prstGeom prst="line">
            <a:avLst/>
          </a:prstGeom>
          <a:noFill/>
          <a:ln w="76200">
            <a:solidFill>
              <a:srgbClr val="333399"/>
            </a:solidFill>
            <a:round/>
            <a:headEnd/>
            <a:tailEnd/>
          </a:ln>
        </p:spPr>
        <p:txBody>
          <a:bodyPr wrap="none" anchor="ctr"/>
          <a:lstStyle/>
          <a:p>
            <a:endParaRPr lang="zh-CN" altLang="en-US"/>
          </a:p>
        </p:txBody>
      </p:sp>
      <p:sp>
        <p:nvSpPr>
          <p:cNvPr id="122884" name="AutoShape 4"/>
          <p:cNvSpPr>
            <a:spLocks noChangeArrowheads="1"/>
          </p:cNvSpPr>
          <p:nvPr/>
        </p:nvSpPr>
        <p:spPr bwMode="auto">
          <a:xfrm flipH="1">
            <a:off x="2351088" y="2170113"/>
            <a:ext cx="7561262" cy="1397000"/>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2885" name="AutoShape 5"/>
          <p:cNvSpPr>
            <a:spLocks noChangeArrowheads="1"/>
          </p:cNvSpPr>
          <p:nvPr/>
        </p:nvSpPr>
        <p:spPr bwMode="auto">
          <a:xfrm flipH="1">
            <a:off x="2425700" y="304800"/>
            <a:ext cx="7412038" cy="1398588"/>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2886" name="Line 6"/>
          <p:cNvSpPr>
            <a:spLocks noChangeShapeType="1"/>
          </p:cNvSpPr>
          <p:nvPr/>
        </p:nvSpPr>
        <p:spPr bwMode="auto">
          <a:xfrm>
            <a:off x="4203700" y="693738"/>
            <a:ext cx="3917950" cy="0"/>
          </a:xfrm>
          <a:prstGeom prst="line">
            <a:avLst/>
          </a:prstGeom>
          <a:noFill/>
          <a:ln w="28575">
            <a:solidFill>
              <a:srgbClr val="333399"/>
            </a:solidFill>
            <a:round/>
            <a:headEnd/>
            <a:tailEnd/>
          </a:ln>
        </p:spPr>
        <p:txBody>
          <a:bodyPr wrap="none" anchor="ctr"/>
          <a:lstStyle/>
          <a:p>
            <a:endParaRPr lang="zh-CN" altLang="en-US"/>
          </a:p>
        </p:txBody>
      </p:sp>
      <p:sp>
        <p:nvSpPr>
          <p:cNvPr id="122887" name="Line 7"/>
          <p:cNvSpPr>
            <a:spLocks noChangeShapeType="1"/>
          </p:cNvSpPr>
          <p:nvPr/>
        </p:nvSpPr>
        <p:spPr bwMode="auto">
          <a:xfrm>
            <a:off x="4352925" y="849313"/>
            <a:ext cx="2362200" cy="0"/>
          </a:xfrm>
          <a:prstGeom prst="line">
            <a:avLst/>
          </a:prstGeom>
          <a:noFill/>
          <a:ln w="28575">
            <a:solidFill>
              <a:srgbClr val="333399"/>
            </a:solidFill>
            <a:round/>
            <a:headEnd/>
            <a:tailEnd/>
          </a:ln>
        </p:spPr>
        <p:txBody>
          <a:bodyPr wrap="none" anchor="ctr"/>
          <a:lstStyle/>
          <a:p>
            <a:endParaRPr lang="zh-CN" altLang="en-US"/>
          </a:p>
        </p:txBody>
      </p:sp>
      <p:sp>
        <p:nvSpPr>
          <p:cNvPr id="122888" name="Line 8"/>
          <p:cNvSpPr>
            <a:spLocks noChangeShapeType="1"/>
          </p:cNvSpPr>
          <p:nvPr/>
        </p:nvSpPr>
        <p:spPr bwMode="auto">
          <a:xfrm>
            <a:off x="4500563" y="1003300"/>
            <a:ext cx="519112" cy="0"/>
          </a:xfrm>
          <a:prstGeom prst="line">
            <a:avLst/>
          </a:prstGeom>
          <a:noFill/>
          <a:ln w="28575">
            <a:solidFill>
              <a:srgbClr val="333399"/>
            </a:solidFill>
            <a:round/>
            <a:headEnd/>
            <a:tailEnd/>
          </a:ln>
        </p:spPr>
        <p:txBody>
          <a:bodyPr wrap="none" anchor="ctr"/>
          <a:lstStyle/>
          <a:p>
            <a:endParaRPr lang="zh-CN" altLang="en-US"/>
          </a:p>
        </p:txBody>
      </p:sp>
      <p:sp>
        <p:nvSpPr>
          <p:cNvPr id="122889" name="Line 9"/>
          <p:cNvSpPr>
            <a:spLocks noChangeShapeType="1"/>
          </p:cNvSpPr>
          <p:nvPr/>
        </p:nvSpPr>
        <p:spPr bwMode="auto">
          <a:xfrm>
            <a:off x="4500563" y="2946400"/>
            <a:ext cx="519112" cy="0"/>
          </a:xfrm>
          <a:prstGeom prst="line">
            <a:avLst/>
          </a:prstGeom>
          <a:noFill/>
          <a:ln w="28575">
            <a:solidFill>
              <a:srgbClr val="333399"/>
            </a:solidFill>
            <a:round/>
            <a:headEnd/>
            <a:tailEnd/>
          </a:ln>
        </p:spPr>
        <p:txBody>
          <a:bodyPr wrap="none" anchor="ctr"/>
          <a:lstStyle/>
          <a:p>
            <a:endParaRPr lang="zh-CN" altLang="en-US"/>
          </a:p>
        </p:txBody>
      </p:sp>
      <p:sp>
        <p:nvSpPr>
          <p:cNvPr id="122890" name="Line 10"/>
          <p:cNvSpPr>
            <a:spLocks noChangeShapeType="1"/>
          </p:cNvSpPr>
          <p:nvPr/>
        </p:nvSpPr>
        <p:spPr bwMode="auto">
          <a:xfrm>
            <a:off x="4352925" y="2713038"/>
            <a:ext cx="2616200" cy="0"/>
          </a:xfrm>
          <a:prstGeom prst="line">
            <a:avLst/>
          </a:prstGeom>
          <a:noFill/>
          <a:ln w="28575">
            <a:solidFill>
              <a:srgbClr val="333399"/>
            </a:solidFill>
            <a:round/>
            <a:headEnd/>
            <a:tailEnd/>
          </a:ln>
        </p:spPr>
        <p:txBody>
          <a:bodyPr wrap="none" anchor="ctr"/>
          <a:lstStyle/>
          <a:p>
            <a:endParaRPr lang="zh-CN" altLang="en-US"/>
          </a:p>
        </p:txBody>
      </p:sp>
      <p:sp>
        <p:nvSpPr>
          <p:cNvPr id="122891" name="Line 11"/>
          <p:cNvSpPr>
            <a:spLocks noChangeShapeType="1"/>
          </p:cNvSpPr>
          <p:nvPr/>
        </p:nvSpPr>
        <p:spPr bwMode="auto">
          <a:xfrm>
            <a:off x="4130676" y="2479675"/>
            <a:ext cx="3978275" cy="0"/>
          </a:xfrm>
          <a:prstGeom prst="line">
            <a:avLst/>
          </a:prstGeom>
          <a:noFill/>
          <a:ln w="28575">
            <a:solidFill>
              <a:srgbClr val="333399"/>
            </a:solidFill>
            <a:round/>
            <a:headEnd/>
            <a:tailEnd/>
          </a:ln>
        </p:spPr>
        <p:txBody>
          <a:bodyPr wrap="none" anchor="ctr"/>
          <a:lstStyle/>
          <a:p>
            <a:endParaRPr lang="zh-CN" altLang="en-US"/>
          </a:p>
        </p:txBody>
      </p:sp>
      <p:sp>
        <p:nvSpPr>
          <p:cNvPr id="122892" name="Line 12"/>
          <p:cNvSpPr>
            <a:spLocks noChangeShapeType="1"/>
          </p:cNvSpPr>
          <p:nvPr/>
        </p:nvSpPr>
        <p:spPr bwMode="auto">
          <a:xfrm>
            <a:off x="4278313" y="4732338"/>
            <a:ext cx="1408112" cy="0"/>
          </a:xfrm>
          <a:prstGeom prst="line">
            <a:avLst/>
          </a:prstGeom>
          <a:noFill/>
          <a:ln w="28575">
            <a:solidFill>
              <a:srgbClr val="333399"/>
            </a:solidFill>
            <a:round/>
            <a:headEnd/>
            <a:tailEnd/>
          </a:ln>
        </p:spPr>
        <p:txBody>
          <a:bodyPr wrap="none" anchor="ctr"/>
          <a:lstStyle/>
          <a:p>
            <a:endParaRPr lang="zh-CN" altLang="en-US"/>
          </a:p>
        </p:txBody>
      </p:sp>
      <p:sp>
        <p:nvSpPr>
          <p:cNvPr id="122893" name="Line 13"/>
          <p:cNvSpPr>
            <a:spLocks noChangeShapeType="1"/>
          </p:cNvSpPr>
          <p:nvPr/>
        </p:nvSpPr>
        <p:spPr bwMode="auto">
          <a:xfrm>
            <a:off x="4278314" y="4887913"/>
            <a:ext cx="746125" cy="0"/>
          </a:xfrm>
          <a:prstGeom prst="line">
            <a:avLst/>
          </a:prstGeom>
          <a:noFill/>
          <a:ln w="28575">
            <a:solidFill>
              <a:srgbClr val="333399"/>
            </a:solidFill>
            <a:round/>
            <a:headEnd/>
            <a:tailEnd/>
          </a:ln>
        </p:spPr>
        <p:txBody>
          <a:bodyPr wrap="none" anchor="ctr"/>
          <a:lstStyle/>
          <a:p>
            <a:endParaRPr lang="zh-CN" altLang="en-US"/>
          </a:p>
        </p:txBody>
      </p:sp>
      <p:sp>
        <p:nvSpPr>
          <p:cNvPr id="122894" name="Line 14"/>
          <p:cNvSpPr>
            <a:spLocks noChangeShapeType="1"/>
          </p:cNvSpPr>
          <p:nvPr/>
        </p:nvSpPr>
        <p:spPr bwMode="auto">
          <a:xfrm>
            <a:off x="3929063" y="4422775"/>
            <a:ext cx="4241800" cy="0"/>
          </a:xfrm>
          <a:prstGeom prst="line">
            <a:avLst/>
          </a:prstGeom>
          <a:noFill/>
          <a:ln w="28575">
            <a:solidFill>
              <a:srgbClr val="333399"/>
            </a:solidFill>
            <a:round/>
            <a:headEnd/>
            <a:tailEnd/>
          </a:ln>
        </p:spPr>
        <p:txBody>
          <a:bodyPr wrap="none" anchor="ctr"/>
          <a:lstStyle/>
          <a:p>
            <a:endParaRPr lang="zh-CN" altLang="en-US"/>
          </a:p>
        </p:txBody>
      </p:sp>
      <p:sp>
        <p:nvSpPr>
          <p:cNvPr id="122895" name="Line 15"/>
          <p:cNvSpPr>
            <a:spLocks noChangeShapeType="1"/>
          </p:cNvSpPr>
          <p:nvPr/>
        </p:nvSpPr>
        <p:spPr bwMode="auto">
          <a:xfrm>
            <a:off x="4130675" y="4578350"/>
            <a:ext cx="2643188" cy="0"/>
          </a:xfrm>
          <a:prstGeom prst="line">
            <a:avLst/>
          </a:prstGeom>
          <a:noFill/>
          <a:ln w="28575">
            <a:solidFill>
              <a:srgbClr val="333399"/>
            </a:solidFill>
            <a:round/>
            <a:headEnd/>
            <a:tailEnd/>
          </a:ln>
        </p:spPr>
        <p:txBody>
          <a:bodyPr wrap="none" anchor="ctr"/>
          <a:lstStyle/>
          <a:p>
            <a:endParaRPr lang="zh-CN" altLang="en-US"/>
          </a:p>
        </p:txBody>
      </p:sp>
      <p:sp>
        <p:nvSpPr>
          <p:cNvPr id="122896" name="AutoShape 16"/>
          <p:cNvSpPr>
            <a:spLocks noChangeArrowheads="1"/>
          </p:cNvSpPr>
          <p:nvPr/>
        </p:nvSpPr>
        <p:spPr bwMode="auto">
          <a:xfrm flipH="1">
            <a:off x="3314701" y="4189413"/>
            <a:ext cx="1185863"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2897" name="AutoShape 17"/>
          <p:cNvSpPr>
            <a:spLocks noChangeArrowheads="1"/>
          </p:cNvSpPr>
          <p:nvPr/>
        </p:nvSpPr>
        <p:spPr bwMode="auto">
          <a:xfrm>
            <a:off x="6502400" y="538163"/>
            <a:ext cx="1111250" cy="4583112"/>
          </a:xfrm>
          <a:prstGeom prst="roundRect">
            <a:avLst>
              <a:gd name="adj" fmla="val 50000"/>
            </a:avLst>
          </a:prstGeom>
          <a:solidFill>
            <a:srgbClr val="FFFF66">
              <a:alpha val="50195"/>
            </a:srgbClr>
          </a:solidFill>
          <a:ln w="19050">
            <a:solidFill>
              <a:schemeClr val="tx1"/>
            </a:solidFill>
            <a:prstDash val="dash"/>
            <a:round/>
            <a:headEnd/>
            <a:tailEnd/>
          </a:ln>
        </p:spPr>
        <p:txBody>
          <a:bodyPr wrap="none" anchor="ctr"/>
          <a:lstStyle/>
          <a:p>
            <a:endParaRPr lang="zh-CN" altLang="en-US"/>
          </a:p>
        </p:txBody>
      </p:sp>
      <p:sp>
        <p:nvSpPr>
          <p:cNvPr id="122898" name="AutoShape 18"/>
          <p:cNvSpPr>
            <a:spLocks noChangeArrowheads="1"/>
          </p:cNvSpPr>
          <p:nvPr/>
        </p:nvSpPr>
        <p:spPr bwMode="auto">
          <a:xfrm>
            <a:off x="4797425" y="538164"/>
            <a:ext cx="1557338" cy="5127625"/>
          </a:xfrm>
          <a:prstGeom prst="roundRect">
            <a:avLst>
              <a:gd name="adj" fmla="val 50000"/>
            </a:avLst>
          </a:prstGeom>
          <a:solidFill>
            <a:srgbClr val="CCECFF">
              <a:alpha val="50195"/>
            </a:srgbClr>
          </a:solidFill>
          <a:ln w="19050">
            <a:solidFill>
              <a:schemeClr val="tx1"/>
            </a:solidFill>
            <a:prstDash val="dash"/>
            <a:round/>
            <a:headEnd/>
            <a:tailEnd/>
          </a:ln>
        </p:spPr>
        <p:txBody>
          <a:bodyPr wrap="none" anchor="ctr"/>
          <a:lstStyle/>
          <a:p>
            <a:endParaRPr lang="zh-CN" altLang="en-US"/>
          </a:p>
        </p:txBody>
      </p:sp>
      <p:sp>
        <p:nvSpPr>
          <p:cNvPr id="122899" name="Text Box 19"/>
          <p:cNvSpPr txBox="1">
            <a:spLocks noChangeArrowheads="1"/>
          </p:cNvSpPr>
          <p:nvPr/>
        </p:nvSpPr>
        <p:spPr bwMode="auto">
          <a:xfrm>
            <a:off x="5362575" y="85883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4</a:t>
            </a:r>
            <a:endParaRPr kumimoji="1" lang="en-US" altLang="zh-CN">
              <a:solidFill>
                <a:srgbClr val="333399"/>
              </a:solidFill>
              <a:latin typeface="Arial" charset="0"/>
              <a:ea typeface="黑体" pitchFamily="2" charset="-122"/>
            </a:endParaRPr>
          </a:p>
        </p:txBody>
      </p:sp>
      <p:sp>
        <p:nvSpPr>
          <p:cNvPr id="122900" name="Text Box 20"/>
          <p:cNvSpPr txBox="1">
            <a:spLocks noChangeArrowheads="1"/>
          </p:cNvSpPr>
          <p:nvPr/>
        </p:nvSpPr>
        <p:spPr bwMode="auto">
          <a:xfrm>
            <a:off x="7170738" y="4457700"/>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2901" name="AutoShape 21"/>
          <p:cNvSpPr>
            <a:spLocks noChangeArrowheads="1"/>
          </p:cNvSpPr>
          <p:nvPr/>
        </p:nvSpPr>
        <p:spPr bwMode="auto">
          <a:xfrm>
            <a:off x="7837489" y="382588"/>
            <a:ext cx="1036637" cy="4583112"/>
          </a:xfrm>
          <a:prstGeom prst="roundRect">
            <a:avLst>
              <a:gd name="adj" fmla="val 50000"/>
            </a:avLst>
          </a:prstGeom>
          <a:solidFill>
            <a:srgbClr val="FF99CC">
              <a:alpha val="50195"/>
            </a:srgbClr>
          </a:solidFill>
          <a:ln w="19050">
            <a:solidFill>
              <a:schemeClr val="tx1"/>
            </a:solidFill>
            <a:prstDash val="dash"/>
            <a:round/>
            <a:headEnd/>
            <a:tailEnd/>
          </a:ln>
        </p:spPr>
        <p:txBody>
          <a:bodyPr wrap="none" anchor="ctr"/>
          <a:lstStyle/>
          <a:p>
            <a:endParaRPr lang="zh-CN" altLang="en-US"/>
          </a:p>
        </p:txBody>
      </p:sp>
      <p:sp>
        <p:nvSpPr>
          <p:cNvPr id="122902" name="AutoShape 22"/>
          <p:cNvSpPr>
            <a:spLocks noChangeArrowheads="1"/>
          </p:cNvSpPr>
          <p:nvPr/>
        </p:nvSpPr>
        <p:spPr bwMode="auto">
          <a:xfrm flipH="1">
            <a:off x="3314701" y="382588"/>
            <a:ext cx="1185863"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2903" name="Line 23"/>
          <p:cNvSpPr>
            <a:spLocks noChangeShapeType="1"/>
          </p:cNvSpPr>
          <p:nvPr/>
        </p:nvSpPr>
        <p:spPr bwMode="auto">
          <a:xfrm>
            <a:off x="3092450" y="938214"/>
            <a:ext cx="0" cy="5037137"/>
          </a:xfrm>
          <a:prstGeom prst="line">
            <a:avLst/>
          </a:prstGeom>
          <a:noFill/>
          <a:ln w="38100">
            <a:solidFill>
              <a:srgbClr val="333399"/>
            </a:solidFill>
            <a:round/>
            <a:headEnd/>
            <a:tailEnd/>
          </a:ln>
        </p:spPr>
        <p:txBody>
          <a:bodyPr wrap="none" anchor="ctr"/>
          <a:lstStyle/>
          <a:p>
            <a:endParaRPr lang="zh-CN" altLang="en-US"/>
          </a:p>
        </p:txBody>
      </p:sp>
      <p:sp>
        <p:nvSpPr>
          <p:cNvPr id="122904" name="Line 24"/>
          <p:cNvSpPr>
            <a:spLocks noChangeShapeType="1"/>
          </p:cNvSpPr>
          <p:nvPr/>
        </p:nvSpPr>
        <p:spPr bwMode="auto">
          <a:xfrm>
            <a:off x="3078164" y="927100"/>
            <a:ext cx="458787" cy="0"/>
          </a:xfrm>
          <a:prstGeom prst="line">
            <a:avLst/>
          </a:prstGeom>
          <a:noFill/>
          <a:ln w="38100">
            <a:solidFill>
              <a:srgbClr val="333399"/>
            </a:solidFill>
            <a:round/>
            <a:headEnd/>
            <a:tailEnd/>
          </a:ln>
        </p:spPr>
        <p:txBody>
          <a:bodyPr wrap="none" anchor="ctr"/>
          <a:lstStyle/>
          <a:p>
            <a:endParaRPr lang="zh-CN" altLang="en-US"/>
          </a:p>
        </p:txBody>
      </p:sp>
      <p:sp>
        <p:nvSpPr>
          <p:cNvPr id="122905" name="Text Box 25"/>
          <p:cNvSpPr txBox="1">
            <a:spLocks noChangeArrowheads="1"/>
          </p:cNvSpPr>
          <p:nvPr/>
        </p:nvSpPr>
        <p:spPr bwMode="auto">
          <a:xfrm>
            <a:off x="7870826" y="1735138"/>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2906" name="Text Box 26"/>
          <p:cNvSpPr txBox="1">
            <a:spLocks noChangeArrowheads="1"/>
          </p:cNvSpPr>
          <p:nvPr/>
        </p:nvSpPr>
        <p:spPr bwMode="auto">
          <a:xfrm>
            <a:off x="8389938" y="455613"/>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2907" name="Text Box 27"/>
          <p:cNvSpPr txBox="1">
            <a:spLocks noChangeArrowheads="1"/>
          </p:cNvSpPr>
          <p:nvPr/>
        </p:nvSpPr>
        <p:spPr bwMode="auto">
          <a:xfrm>
            <a:off x="6983413" y="735013"/>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2908" name="Text Box 28"/>
          <p:cNvSpPr txBox="1">
            <a:spLocks noChangeArrowheads="1"/>
          </p:cNvSpPr>
          <p:nvPr/>
        </p:nvSpPr>
        <p:spPr bwMode="auto">
          <a:xfrm>
            <a:off x="5019676" y="1738313"/>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2909" name="Text Box 29"/>
          <p:cNvSpPr txBox="1">
            <a:spLocks noChangeArrowheads="1"/>
          </p:cNvSpPr>
          <p:nvPr/>
        </p:nvSpPr>
        <p:spPr bwMode="auto">
          <a:xfrm>
            <a:off x="6545264" y="1738313"/>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2910" name="Text Box 30"/>
          <p:cNvSpPr txBox="1">
            <a:spLocks noChangeArrowheads="1"/>
          </p:cNvSpPr>
          <p:nvPr/>
        </p:nvSpPr>
        <p:spPr bwMode="auto">
          <a:xfrm>
            <a:off x="8431213" y="4160838"/>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2911" name="Text Box 31"/>
          <p:cNvSpPr txBox="1">
            <a:spLocks noChangeArrowheads="1"/>
          </p:cNvSpPr>
          <p:nvPr/>
        </p:nvSpPr>
        <p:spPr bwMode="auto">
          <a:xfrm>
            <a:off x="5957888" y="457358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2912" name="Text Box 32"/>
          <p:cNvSpPr txBox="1">
            <a:spLocks noChangeArrowheads="1"/>
          </p:cNvSpPr>
          <p:nvPr/>
        </p:nvSpPr>
        <p:spPr bwMode="auto">
          <a:xfrm>
            <a:off x="5316538" y="501808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2913" name="Text Box 33"/>
          <p:cNvSpPr txBox="1">
            <a:spLocks noChangeArrowheads="1"/>
          </p:cNvSpPr>
          <p:nvPr/>
        </p:nvSpPr>
        <p:spPr bwMode="auto">
          <a:xfrm>
            <a:off x="5346700" y="2816225"/>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2914" name="Text Box 34"/>
          <p:cNvSpPr txBox="1">
            <a:spLocks noChangeArrowheads="1"/>
          </p:cNvSpPr>
          <p:nvPr/>
        </p:nvSpPr>
        <p:spPr bwMode="auto">
          <a:xfrm>
            <a:off x="8456613" y="2301875"/>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2915" name="Text Box 35"/>
          <p:cNvSpPr txBox="1">
            <a:spLocks noChangeArrowheads="1"/>
          </p:cNvSpPr>
          <p:nvPr/>
        </p:nvSpPr>
        <p:spPr bwMode="auto">
          <a:xfrm>
            <a:off x="7212013" y="2454275"/>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pic>
        <p:nvPicPr>
          <p:cNvPr id="122916" name="Picture 36"/>
          <p:cNvPicPr>
            <a:picLocks noChangeArrowheads="1"/>
          </p:cNvPicPr>
          <p:nvPr/>
        </p:nvPicPr>
        <p:blipFill>
          <a:blip r:embed="rId3" cstate="print"/>
          <a:srcRect/>
          <a:stretch>
            <a:fillRect/>
          </a:stretch>
        </p:blipFill>
        <p:spPr bwMode="auto">
          <a:xfrm>
            <a:off x="4872039" y="927101"/>
            <a:ext cx="509587" cy="536575"/>
          </a:xfrm>
          <a:prstGeom prst="rect">
            <a:avLst/>
          </a:prstGeom>
          <a:noFill/>
          <a:ln w="9525">
            <a:noFill/>
            <a:miter lim="800000"/>
            <a:headEnd/>
            <a:tailEnd/>
          </a:ln>
        </p:spPr>
      </p:pic>
      <p:pic>
        <p:nvPicPr>
          <p:cNvPr id="122917" name="Picture 37"/>
          <p:cNvPicPr>
            <a:picLocks noChangeArrowheads="1"/>
          </p:cNvPicPr>
          <p:nvPr/>
        </p:nvPicPr>
        <p:blipFill>
          <a:blip r:embed="rId3" cstate="print"/>
          <a:srcRect/>
          <a:stretch>
            <a:fillRect/>
          </a:stretch>
        </p:blipFill>
        <p:spPr bwMode="auto">
          <a:xfrm>
            <a:off x="7985125" y="538164"/>
            <a:ext cx="509588" cy="536575"/>
          </a:xfrm>
          <a:prstGeom prst="rect">
            <a:avLst/>
          </a:prstGeom>
          <a:noFill/>
          <a:ln w="9525">
            <a:noFill/>
            <a:miter lim="800000"/>
            <a:headEnd/>
            <a:tailEnd/>
          </a:ln>
        </p:spPr>
      </p:pic>
      <p:pic>
        <p:nvPicPr>
          <p:cNvPr id="122918" name="Picture 38"/>
          <p:cNvPicPr>
            <a:picLocks noChangeArrowheads="1"/>
          </p:cNvPicPr>
          <p:nvPr/>
        </p:nvPicPr>
        <p:blipFill>
          <a:blip r:embed="rId3" cstate="print"/>
          <a:srcRect/>
          <a:stretch>
            <a:fillRect/>
          </a:stretch>
        </p:blipFill>
        <p:spPr bwMode="auto">
          <a:xfrm>
            <a:off x="6577014" y="771526"/>
            <a:ext cx="509587" cy="536575"/>
          </a:xfrm>
          <a:prstGeom prst="rect">
            <a:avLst/>
          </a:prstGeom>
          <a:noFill/>
          <a:ln w="9525">
            <a:noFill/>
            <a:miter lim="800000"/>
            <a:headEnd/>
            <a:tailEnd/>
          </a:ln>
        </p:spPr>
      </p:pic>
      <p:pic>
        <p:nvPicPr>
          <p:cNvPr id="122919" name="Picture 39"/>
          <p:cNvPicPr>
            <a:picLocks noChangeArrowheads="1"/>
          </p:cNvPicPr>
          <p:nvPr/>
        </p:nvPicPr>
        <p:blipFill>
          <a:blip r:embed="rId3" cstate="print"/>
          <a:srcRect/>
          <a:stretch>
            <a:fillRect/>
          </a:stretch>
        </p:blipFill>
        <p:spPr bwMode="auto">
          <a:xfrm>
            <a:off x="7994650" y="2324101"/>
            <a:ext cx="509588" cy="538163"/>
          </a:xfrm>
          <a:prstGeom prst="rect">
            <a:avLst/>
          </a:prstGeom>
          <a:noFill/>
          <a:ln w="9525">
            <a:noFill/>
            <a:miter lim="800000"/>
            <a:headEnd/>
            <a:tailEnd/>
          </a:ln>
        </p:spPr>
      </p:pic>
      <p:pic>
        <p:nvPicPr>
          <p:cNvPr id="122920" name="Picture 40"/>
          <p:cNvPicPr>
            <a:picLocks noChangeArrowheads="1"/>
          </p:cNvPicPr>
          <p:nvPr/>
        </p:nvPicPr>
        <p:blipFill>
          <a:blip r:embed="rId3" cstate="print"/>
          <a:srcRect/>
          <a:stretch>
            <a:fillRect/>
          </a:stretch>
        </p:blipFill>
        <p:spPr bwMode="auto">
          <a:xfrm>
            <a:off x="6808789" y="2557463"/>
            <a:ext cx="509587" cy="538162"/>
          </a:xfrm>
          <a:prstGeom prst="rect">
            <a:avLst/>
          </a:prstGeom>
          <a:noFill/>
          <a:ln w="9525">
            <a:noFill/>
            <a:miter lim="800000"/>
            <a:headEnd/>
            <a:tailEnd/>
          </a:ln>
        </p:spPr>
      </p:pic>
      <p:pic>
        <p:nvPicPr>
          <p:cNvPr id="122921" name="Picture 41"/>
          <p:cNvPicPr>
            <a:picLocks noChangeArrowheads="1"/>
          </p:cNvPicPr>
          <p:nvPr/>
        </p:nvPicPr>
        <p:blipFill>
          <a:blip r:embed="rId3" cstate="print"/>
          <a:srcRect/>
          <a:stretch>
            <a:fillRect/>
          </a:stretch>
        </p:blipFill>
        <p:spPr bwMode="auto">
          <a:xfrm>
            <a:off x="4872039" y="2790826"/>
            <a:ext cx="509587" cy="538163"/>
          </a:xfrm>
          <a:prstGeom prst="rect">
            <a:avLst/>
          </a:prstGeom>
          <a:noFill/>
          <a:ln w="9525">
            <a:noFill/>
            <a:miter lim="800000"/>
            <a:headEnd/>
            <a:tailEnd/>
          </a:ln>
        </p:spPr>
      </p:pic>
      <p:pic>
        <p:nvPicPr>
          <p:cNvPr id="122922" name="Picture 42"/>
          <p:cNvPicPr>
            <a:picLocks noChangeArrowheads="1"/>
          </p:cNvPicPr>
          <p:nvPr/>
        </p:nvPicPr>
        <p:blipFill>
          <a:blip r:embed="rId3" cstate="print"/>
          <a:srcRect/>
          <a:stretch>
            <a:fillRect/>
          </a:stretch>
        </p:blipFill>
        <p:spPr bwMode="auto">
          <a:xfrm>
            <a:off x="4872039" y="4740276"/>
            <a:ext cx="509587" cy="536575"/>
          </a:xfrm>
          <a:prstGeom prst="rect">
            <a:avLst/>
          </a:prstGeom>
          <a:noFill/>
          <a:ln w="9525">
            <a:noFill/>
            <a:miter lim="800000"/>
            <a:headEnd/>
            <a:tailEnd/>
          </a:ln>
        </p:spPr>
      </p:pic>
      <p:pic>
        <p:nvPicPr>
          <p:cNvPr id="122923" name="Picture 43"/>
          <p:cNvPicPr>
            <a:picLocks noChangeArrowheads="1"/>
          </p:cNvPicPr>
          <p:nvPr/>
        </p:nvPicPr>
        <p:blipFill>
          <a:blip r:embed="rId3" cstate="print"/>
          <a:srcRect/>
          <a:stretch>
            <a:fillRect/>
          </a:stretch>
        </p:blipFill>
        <p:spPr bwMode="auto">
          <a:xfrm>
            <a:off x="5538789" y="4578351"/>
            <a:ext cx="509587" cy="536575"/>
          </a:xfrm>
          <a:prstGeom prst="rect">
            <a:avLst/>
          </a:prstGeom>
          <a:noFill/>
          <a:ln w="9525">
            <a:noFill/>
            <a:miter lim="800000"/>
            <a:headEnd/>
            <a:tailEnd/>
          </a:ln>
        </p:spPr>
      </p:pic>
      <p:pic>
        <p:nvPicPr>
          <p:cNvPr id="122924" name="Picture 44"/>
          <p:cNvPicPr>
            <a:picLocks noChangeArrowheads="1"/>
          </p:cNvPicPr>
          <p:nvPr/>
        </p:nvPicPr>
        <p:blipFill>
          <a:blip r:embed="rId3" cstate="print"/>
          <a:srcRect/>
          <a:stretch>
            <a:fillRect/>
          </a:stretch>
        </p:blipFill>
        <p:spPr bwMode="auto">
          <a:xfrm>
            <a:off x="6650039" y="4422776"/>
            <a:ext cx="509587" cy="536575"/>
          </a:xfrm>
          <a:prstGeom prst="rect">
            <a:avLst/>
          </a:prstGeom>
          <a:noFill/>
          <a:ln w="9525">
            <a:noFill/>
            <a:miter lim="800000"/>
            <a:headEnd/>
            <a:tailEnd/>
          </a:ln>
        </p:spPr>
      </p:pic>
      <p:pic>
        <p:nvPicPr>
          <p:cNvPr id="122925" name="Picture 45"/>
          <p:cNvPicPr>
            <a:picLocks noChangeArrowheads="1"/>
          </p:cNvPicPr>
          <p:nvPr/>
        </p:nvPicPr>
        <p:blipFill>
          <a:blip r:embed="rId3" cstate="print"/>
          <a:srcRect/>
          <a:stretch>
            <a:fillRect/>
          </a:stretch>
        </p:blipFill>
        <p:spPr bwMode="auto">
          <a:xfrm>
            <a:off x="7985125" y="4267201"/>
            <a:ext cx="509588" cy="536575"/>
          </a:xfrm>
          <a:prstGeom prst="rect">
            <a:avLst/>
          </a:prstGeom>
          <a:noFill/>
          <a:ln w="9525">
            <a:noFill/>
            <a:miter lim="800000"/>
            <a:headEnd/>
            <a:tailEnd/>
          </a:ln>
        </p:spPr>
      </p:pic>
      <p:sp>
        <p:nvSpPr>
          <p:cNvPr id="122926" name="AutoShape 46"/>
          <p:cNvSpPr>
            <a:spLocks noChangeArrowheads="1"/>
          </p:cNvSpPr>
          <p:nvPr/>
        </p:nvSpPr>
        <p:spPr bwMode="auto">
          <a:xfrm flipH="1">
            <a:off x="3314701" y="2246313"/>
            <a:ext cx="1185863" cy="933450"/>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2927" name="Line 47"/>
          <p:cNvSpPr>
            <a:spLocks noChangeShapeType="1"/>
          </p:cNvSpPr>
          <p:nvPr/>
        </p:nvSpPr>
        <p:spPr bwMode="auto">
          <a:xfrm>
            <a:off x="3240088" y="2784475"/>
            <a:ext cx="0" cy="3346450"/>
          </a:xfrm>
          <a:prstGeom prst="line">
            <a:avLst/>
          </a:prstGeom>
          <a:noFill/>
          <a:ln w="38100">
            <a:solidFill>
              <a:srgbClr val="333399"/>
            </a:solidFill>
            <a:round/>
            <a:headEnd/>
            <a:tailEnd/>
          </a:ln>
        </p:spPr>
        <p:txBody>
          <a:bodyPr wrap="none" anchor="ctr"/>
          <a:lstStyle/>
          <a:p>
            <a:endParaRPr lang="zh-CN" altLang="en-US"/>
          </a:p>
        </p:txBody>
      </p:sp>
      <p:sp>
        <p:nvSpPr>
          <p:cNvPr id="122928" name="Line 48"/>
          <p:cNvSpPr>
            <a:spLocks noChangeShapeType="1"/>
          </p:cNvSpPr>
          <p:nvPr/>
        </p:nvSpPr>
        <p:spPr bwMode="auto">
          <a:xfrm>
            <a:off x="3227389" y="2790825"/>
            <a:ext cx="276225" cy="0"/>
          </a:xfrm>
          <a:prstGeom prst="line">
            <a:avLst/>
          </a:prstGeom>
          <a:noFill/>
          <a:ln w="38100">
            <a:solidFill>
              <a:srgbClr val="333399"/>
            </a:solidFill>
            <a:round/>
            <a:headEnd/>
            <a:tailEnd/>
          </a:ln>
        </p:spPr>
        <p:txBody>
          <a:bodyPr wrap="none" anchor="ctr"/>
          <a:lstStyle/>
          <a:p>
            <a:endParaRPr lang="zh-CN" altLang="en-US"/>
          </a:p>
        </p:txBody>
      </p:sp>
      <p:sp>
        <p:nvSpPr>
          <p:cNvPr id="122929" name="Line 49"/>
          <p:cNvSpPr>
            <a:spLocks noChangeShapeType="1"/>
          </p:cNvSpPr>
          <p:nvPr/>
        </p:nvSpPr>
        <p:spPr bwMode="auto">
          <a:xfrm>
            <a:off x="3389313" y="4772026"/>
            <a:ext cx="0" cy="1514475"/>
          </a:xfrm>
          <a:prstGeom prst="line">
            <a:avLst/>
          </a:prstGeom>
          <a:noFill/>
          <a:ln w="38100">
            <a:solidFill>
              <a:srgbClr val="333399"/>
            </a:solidFill>
            <a:round/>
            <a:headEnd/>
            <a:tailEnd/>
          </a:ln>
        </p:spPr>
        <p:txBody>
          <a:bodyPr wrap="none" anchor="ctr"/>
          <a:lstStyle/>
          <a:p>
            <a:endParaRPr lang="zh-CN" altLang="en-US"/>
          </a:p>
        </p:txBody>
      </p:sp>
      <p:sp>
        <p:nvSpPr>
          <p:cNvPr id="122930" name="Line 50"/>
          <p:cNvSpPr>
            <a:spLocks noChangeShapeType="1"/>
          </p:cNvSpPr>
          <p:nvPr/>
        </p:nvSpPr>
        <p:spPr bwMode="auto">
          <a:xfrm>
            <a:off x="3375025" y="4772025"/>
            <a:ext cx="152400" cy="0"/>
          </a:xfrm>
          <a:prstGeom prst="line">
            <a:avLst/>
          </a:prstGeom>
          <a:noFill/>
          <a:ln w="38100">
            <a:solidFill>
              <a:srgbClr val="333399"/>
            </a:solidFill>
            <a:round/>
            <a:headEnd/>
            <a:tailEnd/>
          </a:ln>
        </p:spPr>
        <p:txBody>
          <a:bodyPr wrap="none" anchor="ctr"/>
          <a:lstStyle/>
          <a:p>
            <a:endParaRPr lang="zh-CN" altLang="en-US"/>
          </a:p>
        </p:txBody>
      </p:sp>
      <p:sp>
        <p:nvSpPr>
          <p:cNvPr id="122931" name="AutoShape 51"/>
          <p:cNvSpPr>
            <a:spLocks noChangeArrowheads="1"/>
          </p:cNvSpPr>
          <p:nvPr/>
        </p:nvSpPr>
        <p:spPr bwMode="auto">
          <a:xfrm flipH="1">
            <a:off x="2720975" y="5665788"/>
            <a:ext cx="1187450"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2932" name="Text Box 52"/>
          <p:cNvSpPr txBox="1">
            <a:spLocks noChangeArrowheads="1"/>
          </p:cNvSpPr>
          <p:nvPr/>
        </p:nvSpPr>
        <p:spPr bwMode="auto">
          <a:xfrm>
            <a:off x="5789460" y="5805489"/>
            <a:ext cx="4431021" cy="830997"/>
          </a:xfrm>
          <a:prstGeom prst="rect">
            <a:avLst/>
          </a:prstGeom>
          <a:noFill/>
          <a:ln w="9525">
            <a:noFill/>
            <a:miter lim="800000"/>
            <a:headEnd/>
            <a:tailEnd/>
          </a:ln>
        </p:spPr>
        <p:txBody>
          <a:bodyPr wrap="none">
            <a:spAutoFit/>
          </a:bodyPr>
          <a:lstStyle/>
          <a:p>
            <a:pPr algn="ctr"/>
            <a:r>
              <a:rPr lang="zh-CN" altLang="en-US" sz="2400">
                <a:solidFill>
                  <a:srgbClr val="333399"/>
                </a:solidFill>
                <a:latin typeface="Arial" charset="0"/>
                <a:ea typeface="黑体" pitchFamily="2" charset="-122"/>
              </a:rPr>
              <a:t>三个虚拟局域网 </a:t>
            </a:r>
            <a:r>
              <a:rPr lang="en-US" altLang="zh-CN" sz="2400">
                <a:solidFill>
                  <a:srgbClr val="333399"/>
                </a:solidFill>
                <a:latin typeface="Arial" charset="0"/>
                <a:ea typeface="黑体" pitchFamily="2" charset="-122"/>
              </a:rPr>
              <a:t>VLAN</a:t>
            </a:r>
            <a:r>
              <a:rPr lang="en-US" altLang="zh-CN" sz="2400" baseline="-25000">
                <a:solidFill>
                  <a:srgbClr val="333399"/>
                </a:solidFill>
                <a:latin typeface="Arial" charset="0"/>
                <a:ea typeface="黑体" pitchFamily="2" charset="-122"/>
              </a:rPr>
              <a:t>1</a:t>
            </a:r>
            <a:r>
              <a:rPr lang="en-US" altLang="zh-CN" sz="2400">
                <a:solidFill>
                  <a:srgbClr val="333399"/>
                </a:solidFill>
                <a:latin typeface="Arial" charset="0"/>
                <a:ea typeface="黑体" pitchFamily="2" charset="-122"/>
              </a:rPr>
              <a:t>, VLAN</a:t>
            </a:r>
            <a:r>
              <a:rPr lang="en-US" altLang="zh-CN" sz="2400" baseline="-25000">
                <a:solidFill>
                  <a:srgbClr val="333399"/>
                </a:solidFill>
                <a:latin typeface="Arial" charset="0"/>
                <a:ea typeface="黑体" pitchFamily="2" charset="-122"/>
              </a:rPr>
              <a:t>2</a:t>
            </a:r>
          </a:p>
          <a:p>
            <a:pPr algn="ctr"/>
            <a:r>
              <a:rPr lang="zh-CN" altLang="en-US" sz="2400">
                <a:solidFill>
                  <a:srgbClr val="333399"/>
                </a:solidFill>
                <a:latin typeface="Arial" charset="0"/>
                <a:ea typeface="黑体" pitchFamily="2" charset="-122"/>
              </a:rPr>
              <a:t>和 </a:t>
            </a:r>
            <a:r>
              <a:rPr lang="en-US" altLang="zh-CN" sz="2400">
                <a:solidFill>
                  <a:srgbClr val="333399"/>
                </a:solidFill>
                <a:latin typeface="Arial" charset="0"/>
                <a:ea typeface="黑体" pitchFamily="2" charset="-122"/>
              </a:rPr>
              <a:t>VLAN</a:t>
            </a:r>
            <a:r>
              <a:rPr lang="en-US" altLang="zh-CN" sz="2400" baseline="-25000">
                <a:solidFill>
                  <a:srgbClr val="333399"/>
                </a:solidFill>
                <a:latin typeface="Arial" charset="0"/>
                <a:ea typeface="黑体" pitchFamily="2" charset="-122"/>
              </a:rPr>
              <a:t>3</a:t>
            </a:r>
            <a:r>
              <a:rPr lang="en-US" altLang="zh-CN" sz="2400">
                <a:solidFill>
                  <a:srgbClr val="333399"/>
                </a:solidFill>
                <a:latin typeface="Arial" charset="0"/>
                <a:ea typeface="黑体" pitchFamily="2" charset="-122"/>
              </a:rPr>
              <a:t> </a:t>
            </a:r>
            <a:r>
              <a:rPr lang="zh-CN" altLang="en-US" sz="2400">
                <a:solidFill>
                  <a:srgbClr val="333399"/>
                </a:solidFill>
                <a:latin typeface="Arial" charset="0"/>
                <a:ea typeface="黑体" pitchFamily="2" charset="-122"/>
              </a:rPr>
              <a:t>的构成 </a:t>
            </a:r>
          </a:p>
        </p:txBody>
      </p:sp>
      <p:sp>
        <p:nvSpPr>
          <p:cNvPr id="476213" name="Text Box 53"/>
          <p:cNvSpPr txBox="1">
            <a:spLocks noChangeArrowheads="1"/>
          </p:cNvSpPr>
          <p:nvPr/>
        </p:nvSpPr>
        <p:spPr bwMode="auto">
          <a:xfrm>
            <a:off x="1919289" y="5692775"/>
            <a:ext cx="8353425" cy="831850"/>
          </a:xfrm>
          <a:prstGeom prst="rect">
            <a:avLst/>
          </a:prstGeom>
          <a:solidFill>
            <a:srgbClr val="FFFF99"/>
          </a:solidFill>
          <a:ln w="9525">
            <a:solidFill>
              <a:srgbClr val="333399"/>
            </a:solidFill>
            <a:miter lim="800000"/>
            <a:headEnd/>
            <a:tailEnd/>
          </a:ln>
        </p:spPr>
        <p:txBody>
          <a:bodyPr>
            <a:spAutoFit/>
          </a:bodyPr>
          <a:lstStyle/>
          <a:p>
            <a:pPr algn="ctr"/>
            <a:r>
              <a:rPr lang="zh-CN" altLang="en-US" sz="2400">
                <a:solidFill>
                  <a:srgbClr val="333399"/>
                </a:solidFill>
                <a:latin typeface="Arial" charset="0"/>
                <a:ea typeface="黑体" pitchFamily="2" charset="-122"/>
              </a:rPr>
              <a:t>当 </a:t>
            </a:r>
            <a:r>
              <a:rPr lang="en-US" altLang="zh-CN" sz="2400">
                <a:solidFill>
                  <a:srgbClr val="333399"/>
                </a:solidFill>
                <a:latin typeface="Arial" charset="0"/>
                <a:ea typeface="黑体" pitchFamily="2" charset="-122"/>
              </a:rPr>
              <a:t>B</a:t>
            </a:r>
            <a:r>
              <a:rPr lang="en-US" altLang="zh-CN" sz="2400" baseline="-25000">
                <a:solidFill>
                  <a:srgbClr val="333399"/>
                </a:solidFill>
                <a:latin typeface="Arial" charset="0"/>
                <a:ea typeface="黑体" pitchFamily="2" charset="-122"/>
              </a:rPr>
              <a:t>1</a:t>
            </a:r>
            <a:r>
              <a:rPr lang="en-US" altLang="zh-CN" sz="2400">
                <a:solidFill>
                  <a:srgbClr val="333399"/>
                </a:solidFill>
                <a:latin typeface="Arial" charset="0"/>
                <a:ea typeface="黑体" pitchFamily="2" charset="-122"/>
              </a:rPr>
              <a:t> </a:t>
            </a:r>
            <a:r>
              <a:rPr lang="zh-CN" altLang="en-US" sz="2400">
                <a:solidFill>
                  <a:srgbClr val="333399"/>
                </a:solidFill>
                <a:latin typeface="Arial" charset="0"/>
                <a:ea typeface="黑体" pitchFamily="2" charset="-122"/>
              </a:rPr>
              <a:t>向 </a:t>
            </a:r>
            <a:r>
              <a:rPr lang="en-US" altLang="zh-CN" sz="2400">
                <a:solidFill>
                  <a:srgbClr val="333399"/>
                </a:solidFill>
                <a:latin typeface="Arial" charset="0"/>
                <a:ea typeface="黑体" pitchFamily="2" charset="-122"/>
              </a:rPr>
              <a:t>VLAN</a:t>
            </a:r>
            <a:r>
              <a:rPr lang="en-US" altLang="zh-CN" sz="2400" baseline="-25000">
                <a:solidFill>
                  <a:srgbClr val="333399"/>
                </a:solidFill>
                <a:latin typeface="Arial" charset="0"/>
                <a:ea typeface="黑体" pitchFamily="2" charset="-122"/>
              </a:rPr>
              <a:t>2</a:t>
            </a:r>
            <a:r>
              <a:rPr lang="en-US" altLang="zh-CN" sz="2400">
                <a:solidFill>
                  <a:srgbClr val="333399"/>
                </a:solidFill>
                <a:latin typeface="Arial" charset="0"/>
                <a:ea typeface="黑体" pitchFamily="2" charset="-122"/>
              </a:rPr>
              <a:t> </a:t>
            </a:r>
            <a:r>
              <a:rPr lang="zh-CN" altLang="en-US" sz="2400">
                <a:solidFill>
                  <a:srgbClr val="333399"/>
                </a:solidFill>
                <a:latin typeface="Arial" charset="0"/>
                <a:ea typeface="黑体" pitchFamily="2" charset="-122"/>
              </a:rPr>
              <a:t>工作组内成员发送数据时，</a:t>
            </a:r>
          </a:p>
          <a:p>
            <a:pPr algn="ctr"/>
            <a:r>
              <a:rPr lang="zh-CN" altLang="en-US" sz="2400">
                <a:solidFill>
                  <a:srgbClr val="333399"/>
                </a:solidFill>
                <a:latin typeface="Arial" charset="0"/>
                <a:ea typeface="黑体" pitchFamily="2" charset="-122"/>
              </a:rPr>
              <a:t>工作站 </a:t>
            </a:r>
            <a:r>
              <a:rPr lang="en-US" altLang="zh-CN" sz="2400">
                <a:solidFill>
                  <a:srgbClr val="333399"/>
                </a:solidFill>
                <a:latin typeface="Arial" charset="0"/>
                <a:ea typeface="黑体" pitchFamily="2" charset="-122"/>
              </a:rPr>
              <a:t>B</a:t>
            </a:r>
            <a:r>
              <a:rPr lang="en-US" altLang="zh-CN" sz="2400" baseline="-25000">
                <a:solidFill>
                  <a:srgbClr val="333399"/>
                </a:solidFill>
                <a:latin typeface="Arial" charset="0"/>
                <a:ea typeface="黑体" pitchFamily="2" charset="-122"/>
              </a:rPr>
              <a:t>2 </a:t>
            </a:r>
            <a:r>
              <a:rPr lang="zh-CN" altLang="en-US" sz="2400">
                <a:solidFill>
                  <a:srgbClr val="333399"/>
                </a:solidFill>
                <a:latin typeface="Arial" charset="0"/>
                <a:ea typeface="黑体" pitchFamily="2" charset="-122"/>
              </a:rPr>
              <a:t>和 </a:t>
            </a:r>
            <a:r>
              <a:rPr lang="en-US" altLang="zh-CN" sz="2400">
                <a:solidFill>
                  <a:srgbClr val="333399"/>
                </a:solidFill>
                <a:latin typeface="Arial" charset="0"/>
                <a:ea typeface="黑体" pitchFamily="2" charset="-122"/>
              </a:rPr>
              <a:t>B</a:t>
            </a:r>
            <a:r>
              <a:rPr lang="en-US" altLang="zh-CN" sz="2400" baseline="-25000">
                <a:solidFill>
                  <a:srgbClr val="333399"/>
                </a:solidFill>
                <a:latin typeface="Arial" charset="0"/>
                <a:ea typeface="黑体" pitchFamily="2" charset="-122"/>
              </a:rPr>
              <a:t>3 </a:t>
            </a:r>
            <a:r>
              <a:rPr lang="zh-CN" altLang="en-US" sz="2400">
                <a:solidFill>
                  <a:srgbClr val="333399"/>
                </a:solidFill>
                <a:latin typeface="Arial" charset="0"/>
                <a:ea typeface="黑体" pitchFamily="2" charset="-122"/>
              </a:rPr>
              <a:t>将会收到广播的信息。</a:t>
            </a:r>
          </a:p>
        </p:txBody>
      </p:sp>
      <p:sp>
        <p:nvSpPr>
          <p:cNvPr id="122934" name="灯片编号占位符 53"/>
          <p:cNvSpPr>
            <a:spLocks noGrp="1"/>
          </p:cNvSpPr>
          <p:nvPr>
            <p:ph type="sldNum" sz="quarter" idx="12"/>
          </p:nvPr>
        </p:nvSpPr>
        <p:spPr>
          <a:noFill/>
        </p:spPr>
        <p:txBody>
          <a:bodyPr/>
          <a:lstStyle/>
          <a:p>
            <a:fld id="{F098E626-38E8-4BDA-B75D-CA064AA4DE65}" type="slidenum">
              <a:rPr lang="en-US" altLang="zh-CN" smtClean="0"/>
              <a:pPr/>
              <a:t>115</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76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213" grpId="0" animBg="1"/>
    </p:bld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AutoShape 2"/>
          <p:cNvSpPr>
            <a:spLocks noChangeArrowheads="1"/>
          </p:cNvSpPr>
          <p:nvPr/>
        </p:nvSpPr>
        <p:spPr bwMode="auto">
          <a:xfrm flipH="1">
            <a:off x="2351088" y="4111625"/>
            <a:ext cx="7561262" cy="1398588"/>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3907" name="Line 3"/>
          <p:cNvSpPr>
            <a:spLocks noChangeShapeType="1"/>
          </p:cNvSpPr>
          <p:nvPr/>
        </p:nvSpPr>
        <p:spPr bwMode="auto">
          <a:xfrm>
            <a:off x="3771900" y="6208713"/>
            <a:ext cx="1568450" cy="0"/>
          </a:xfrm>
          <a:prstGeom prst="line">
            <a:avLst/>
          </a:prstGeom>
          <a:noFill/>
          <a:ln w="76200">
            <a:solidFill>
              <a:srgbClr val="333399"/>
            </a:solidFill>
            <a:round/>
            <a:headEnd/>
            <a:tailEnd/>
          </a:ln>
        </p:spPr>
        <p:txBody>
          <a:bodyPr wrap="none" anchor="ctr"/>
          <a:lstStyle/>
          <a:p>
            <a:endParaRPr lang="zh-CN" altLang="en-US"/>
          </a:p>
        </p:txBody>
      </p:sp>
      <p:sp>
        <p:nvSpPr>
          <p:cNvPr id="123908" name="AutoShape 4"/>
          <p:cNvSpPr>
            <a:spLocks noChangeArrowheads="1"/>
          </p:cNvSpPr>
          <p:nvPr/>
        </p:nvSpPr>
        <p:spPr bwMode="auto">
          <a:xfrm flipH="1">
            <a:off x="2351088" y="2170113"/>
            <a:ext cx="7561262" cy="1397000"/>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3909" name="AutoShape 5"/>
          <p:cNvSpPr>
            <a:spLocks noChangeArrowheads="1"/>
          </p:cNvSpPr>
          <p:nvPr/>
        </p:nvSpPr>
        <p:spPr bwMode="auto">
          <a:xfrm flipH="1">
            <a:off x="2425700" y="304800"/>
            <a:ext cx="7412038" cy="1398588"/>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3910" name="Line 6"/>
          <p:cNvSpPr>
            <a:spLocks noChangeShapeType="1"/>
          </p:cNvSpPr>
          <p:nvPr/>
        </p:nvSpPr>
        <p:spPr bwMode="auto">
          <a:xfrm>
            <a:off x="4203700" y="693738"/>
            <a:ext cx="3917950" cy="0"/>
          </a:xfrm>
          <a:prstGeom prst="line">
            <a:avLst/>
          </a:prstGeom>
          <a:noFill/>
          <a:ln w="28575">
            <a:solidFill>
              <a:srgbClr val="333399"/>
            </a:solidFill>
            <a:round/>
            <a:headEnd/>
            <a:tailEnd/>
          </a:ln>
        </p:spPr>
        <p:txBody>
          <a:bodyPr wrap="none" anchor="ctr"/>
          <a:lstStyle/>
          <a:p>
            <a:endParaRPr lang="zh-CN" altLang="en-US"/>
          </a:p>
        </p:txBody>
      </p:sp>
      <p:sp>
        <p:nvSpPr>
          <p:cNvPr id="123911" name="Line 7"/>
          <p:cNvSpPr>
            <a:spLocks noChangeShapeType="1"/>
          </p:cNvSpPr>
          <p:nvPr/>
        </p:nvSpPr>
        <p:spPr bwMode="auto">
          <a:xfrm>
            <a:off x="4352925" y="849313"/>
            <a:ext cx="2362200" cy="0"/>
          </a:xfrm>
          <a:prstGeom prst="line">
            <a:avLst/>
          </a:prstGeom>
          <a:noFill/>
          <a:ln w="28575">
            <a:solidFill>
              <a:srgbClr val="333399"/>
            </a:solidFill>
            <a:round/>
            <a:headEnd/>
            <a:tailEnd/>
          </a:ln>
        </p:spPr>
        <p:txBody>
          <a:bodyPr wrap="none" anchor="ctr"/>
          <a:lstStyle/>
          <a:p>
            <a:endParaRPr lang="zh-CN" altLang="en-US"/>
          </a:p>
        </p:txBody>
      </p:sp>
      <p:sp>
        <p:nvSpPr>
          <p:cNvPr id="123912" name="Line 8"/>
          <p:cNvSpPr>
            <a:spLocks noChangeShapeType="1"/>
          </p:cNvSpPr>
          <p:nvPr/>
        </p:nvSpPr>
        <p:spPr bwMode="auto">
          <a:xfrm>
            <a:off x="4500563" y="1003300"/>
            <a:ext cx="519112" cy="0"/>
          </a:xfrm>
          <a:prstGeom prst="line">
            <a:avLst/>
          </a:prstGeom>
          <a:noFill/>
          <a:ln w="28575">
            <a:solidFill>
              <a:srgbClr val="333399"/>
            </a:solidFill>
            <a:round/>
            <a:headEnd/>
            <a:tailEnd/>
          </a:ln>
        </p:spPr>
        <p:txBody>
          <a:bodyPr wrap="none" anchor="ctr"/>
          <a:lstStyle/>
          <a:p>
            <a:endParaRPr lang="zh-CN" altLang="en-US"/>
          </a:p>
        </p:txBody>
      </p:sp>
      <p:sp>
        <p:nvSpPr>
          <p:cNvPr id="123913" name="Line 9"/>
          <p:cNvSpPr>
            <a:spLocks noChangeShapeType="1"/>
          </p:cNvSpPr>
          <p:nvPr/>
        </p:nvSpPr>
        <p:spPr bwMode="auto">
          <a:xfrm>
            <a:off x="4500563" y="2946400"/>
            <a:ext cx="519112" cy="0"/>
          </a:xfrm>
          <a:prstGeom prst="line">
            <a:avLst/>
          </a:prstGeom>
          <a:noFill/>
          <a:ln w="28575">
            <a:solidFill>
              <a:srgbClr val="333399"/>
            </a:solidFill>
            <a:round/>
            <a:headEnd/>
            <a:tailEnd/>
          </a:ln>
        </p:spPr>
        <p:txBody>
          <a:bodyPr wrap="none" anchor="ctr"/>
          <a:lstStyle/>
          <a:p>
            <a:endParaRPr lang="zh-CN" altLang="en-US"/>
          </a:p>
        </p:txBody>
      </p:sp>
      <p:sp>
        <p:nvSpPr>
          <p:cNvPr id="123914" name="Line 10"/>
          <p:cNvSpPr>
            <a:spLocks noChangeShapeType="1"/>
          </p:cNvSpPr>
          <p:nvPr/>
        </p:nvSpPr>
        <p:spPr bwMode="auto">
          <a:xfrm>
            <a:off x="4352925" y="2713038"/>
            <a:ext cx="2616200" cy="0"/>
          </a:xfrm>
          <a:prstGeom prst="line">
            <a:avLst/>
          </a:prstGeom>
          <a:noFill/>
          <a:ln w="28575">
            <a:solidFill>
              <a:srgbClr val="333399"/>
            </a:solidFill>
            <a:round/>
            <a:headEnd/>
            <a:tailEnd/>
          </a:ln>
        </p:spPr>
        <p:txBody>
          <a:bodyPr wrap="none" anchor="ctr"/>
          <a:lstStyle/>
          <a:p>
            <a:endParaRPr lang="zh-CN" altLang="en-US"/>
          </a:p>
        </p:txBody>
      </p:sp>
      <p:sp>
        <p:nvSpPr>
          <p:cNvPr id="123915" name="Line 11"/>
          <p:cNvSpPr>
            <a:spLocks noChangeShapeType="1"/>
          </p:cNvSpPr>
          <p:nvPr/>
        </p:nvSpPr>
        <p:spPr bwMode="auto">
          <a:xfrm>
            <a:off x="4130676" y="2479675"/>
            <a:ext cx="3978275" cy="0"/>
          </a:xfrm>
          <a:prstGeom prst="line">
            <a:avLst/>
          </a:prstGeom>
          <a:noFill/>
          <a:ln w="28575">
            <a:solidFill>
              <a:srgbClr val="333399"/>
            </a:solidFill>
            <a:round/>
            <a:headEnd/>
            <a:tailEnd/>
          </a:ln>
        </p:spPr>
        <p:txBody>
          <a:bodyPr wrap="none" anchor="ctr"/>
          <a:lstStyle/>
          <a:p>
            <a:endParaRPr lang="zh-CN" altLang="en-US"/>
          </a:p>
        </p:txBody>
      </p:sp>
      <p:sp>
        <p:nvSpPr>
          <p:cNvPr id="123916" name="Line 12"/>
          <p:cNvSpPr>
            <a:spLocks noChangeShapeType="1"/>
          </p:cNvSpPr>
          <p:nvPr/>
        </p:nvSpPr>
        <p:spPr bwMode="auto">
          <a:xfrm>
            <a:off x="4278313" y="4732338"/>
            <a:ext cx="1408112" cy="0"/>
          </a:xfrm>
          <a:prstGeom prst="line">
            <a:avLst/>
          </a:prstGeom>
          <a:noFill/>
          <a:ln w="28575">
            <a:solidFill>
              <a:srgbClr val="333399"/>
            </a:solidFill>
            <a:round/>
            <a:headEnd/>
            <a:tailEnd/>
          </a:ln>
        </p:spPr>
        <p:txBody>
          <a:bodyPr wrap="none" anchor="ctr"/>
          <a:lstStyle/>
          <a:p>
            <a:endParaRPr lang="zh-CN" altLang="en-US"/>
          </a:p>
        </p:txBody>
      </p:sp>
      <p:sp>
        <p:nvSpPr>
          <p:cNvPr id="123917" name="Line 13"/>
          <p:cNvSpPr>
            <a:spLocks noChangeShapeType="1"/>
          </p:cNvSpPr>
          <p:nvPr/>
        </p:nvSpPr>
        <p:spPr bwMode="auto">
          <a:xfrm>
            <a:off x="4278314" y="4887913"/>
            <a:ext cx="746125" cy="0"/>
          </a:xfrm>
          <a:prstGeom prst="line">
            <a:avLst/>
          </a:prstGeom>
          <a:noFill/>
          <a:ln w="28575">
            <a:solidFill>
              <a:srgbClr val="333399"/>
            </a:solidFill>
            <a:round/>
            <a:headEnd/>
            <a:tailEnd/>
          </a:ln>
        </p:spPr>
        <p:txBody>
          <a:bodyPr wrap="none" anchor="ctr"/>
          <a:lstStyle/>
          <a:p>
            <a:endParaRPr lang="zh-CN" altLang="en-US"/>
          </a:p>
        </p:txBody>
      </p:sp>
      <p:sp>
        <p:nvSpPr>
          <p:cNvPr id="123918" name="Line 14"/>
          <p:cNvSpPr>
            <a:spLocks noChangeShapeType="1"/>
          </p:cNvSpPr>
          <p:nvPr/>
        </p:nvSpPr>
        <p:spPr bwMode="auto">
          <a:xfrm>
            <a:off x="3929063" y="4422775"/>
            <a:ext cx="4241800" cy="0"/>
          </a:xfrm>
          <a:prstGeom prst="line">
            <a:avLst/>
          </a:prstGeom>
          <a:noFill/>
          <a:ln w="28575">
            <a:solidFill>
              <a:srgbClr val="333399"/>
            </a:solidFill>
            <a:round/>
            <a:headEnd/>
            <a:tailEnd/>
          </a:ln>
        </p:spPr>
        <p:txBody>
          <a:bodyPr wrap="none" anchor="ctr"/>
          <a:lstStyle/>
          <a:p>
            <a:endParaRPr lang="zh-CN" altLang="en-US"/>
          </a:p>
        </p:txBody>
      </p:sp>
      <p:sp>
        <p:nvSpPr>
          <p:cNvPr id="123919" name="Line 15"/>
          <p:cNvSpPr>
            <a:spLocks noChangeShapeType="1"/>
          </p:cNvSpPr>
          <p:nvPr/>
        </p:nvSpPr>
        <p:spPr bwMode="auto">
          <a:xfrm>
            <a:off x="4130675" y="4578350"/>
            <a:ext cx="2643188" cy="0"/>
          </a:xfrm>
          <a:prstGeom prst="line">
            <a:avLst/>
          </a:prstGeom>
          <a:noFill/>
          <a:ln w="28575">
            <a:solidFill>
              <a:srgbClr val="333399"/>
            </a:solidFill>
            <a:round/>
            <a:headEnd/>
            <a:tailEnd/>
          </a:ln>
        </p:spPr>
        <p:txBody>
          <a:bodyPr wrap="none" anchor="ctr"/>
          <a:lstStyle/>
          <a:p>
            <a:endParaRPr lang="zh-CN" altLang="en-US"/>
          </a:p>
        </p:txBody>
      </p:sp>
      <p:sp>
        <p:nvSpPr>
          <p:cNvPr id="123920" name="AutoShape 16"/>
          <p:cNvSpPr>
            <a:spLocks noChangeArrowheads="1"/>
          </p:cNvSpPr>
          <p:nvPr/>
        </p:nvSpPr>
        <p:spPr bwMode="auto">
          <a:xfrm flipH="1">
            <a:off x="3314701" y="4189413"/>
            <a:ext cx="1185863"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3921" name="AutoShape 17"/>
          <p:cNvSpPr>
            <a:spLocks noChangeArrowheads="1"/>
          </p:cNvSpPr>
          <p:nvPr/>
        </p:nvSpPr>
        <p:spPr bwMode="auto">
          <a:xfrm>
            <a:off x="6502400" y="538163"/>
            <a:ext cx="1111250" cy="4583112"/>
          </a:xfrm>
          <a:prstGeom prst="roundRect">
            <a:avLst>
              <a:gd name="adj" fmla="val 50000"/>
            </a:avLst>
          </a:prstGeom>
          <a:solidFill>
            <a:srgbClr val="FFFF66">
              <a:alpha val="50195"/>
            </a:srgbClr>
          </a:solidFill>
          <a:ln w="19050">
            <a:solidFill>
              <a:schemeClr val="tx1"/>
            </a:solidFill>
            <a:prstDash val="dash"/>
            <a:round/>
            <a:headEnd/>
            <a:tailEnd/>
          </a:ln>
        </p:spPr>
        <p:txBody>
          <a:bodyPr wrap="none" anchor="ctr"/>
          <a:lstStyle/>
          <a:p>
            <a:endParaRPr lang="zh-CN" altLang="en-US"/>
          </a:p>
        </p:txBody>
      </p:sp>
      <p:sp>
        <p:nvSpPr>
          <p:cNvPr id="123922" name="AutoShape 18"/>
          <p:cNvSpPr>
            <a:spLocks noChangeArrowheads="1"/>
          </p:cNvSpPr>
          <p:nvPr/>
        </p:nvSpPr>
        <p:spPr bwMode="auto">
          <a:xfrm>
            <a:off x="4797425" y="538164"/>
            <a:ext cx="1557338" cy="5127625"/>
          </a:xfrm>
          <a:prstGeom prst="roundRect">
            <a:avLst>
              <a:gd name="adj" fmla="val 50000"/>
            </a:avLst>
          </a:prstGeom>
          <a:solidFill>
            <a:srgbClr val="CCECFF">
              <a:alpha val="50195"/>
            </a:srgbClr>
          </a:solidFill>
          <a:ln w="19050">
            <a:solidFill>
              <a:schemeClr val="tx1"/>
            </a:solidFill>
            <a:prstDash val="dash"/>
            <a:round/>
            <a:headEnd/>
            <a:tailEnd/>
          </a:ln>
        </p:spPr>
        <p:txBody>
          <a:bodyPr wrap="none" anchor="ctr"/>
          <a:lstStyle/>
          <a:p>
            <a:endParaRPr lang="zh-CN" altLang="en-US"/>
          </a:p>
        </p:txBody>
      </p:sp>
      <p:sp>
        <p:nvSpPr>
          <p:cNvPr id="123923" name="Text Box 19"/>
          <p:cNvSpPr txBox="1">
            <a:spLocks noChangeArrowheads="1"/>
          </p:cNvSpPr>
          <p:nvPr/>
        </p:nvSpPr>
        <p:spPr bwMode="auto">
          <a:xfrm>
            <a:off x="5362575" y="85883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4</a:t>
            </a:r>
            <a:endParaRPr kumimoji="1" lang="en-US" altLang="zh-CN">
              <a:solidFill>
                <a:srgbClr val="333399"/>
              </a:solidFill>
              <a:latin typeface="Arial" charset="0"/>
              <a:ea typeface="黑体" pitchFamily="2" charset="-122"/>
            </a:endParaRPr>
          </a:p>
        </p:txBody>
      </p:sp>
      <p:sp>
        <p:nvSpPr>
          <p:cNvPr id="123924" name="Text Box 20"/>
          <p:cNvSpPr txBox="1">
            <a:spLocks noChangeArrowheads="1"/>
          </p:cNvSpPr>
          <p:nvPr/>
        </p:nvSpPr>
        <p:spPr bwMode="auto">
          <a:xfrm>
            <a:off x="7170738" y="4457700"/>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3925" name="AutoShape 21"/>
          <p:cNvSpPr>
            <a:spLocks noChangeArrowheads="1"/>
          </p:cNvSpPr>
          <p:nvPr/>
        </p:nvSpPr>
        <p:spPr bwMode="auto">
          <a:xfrm>
            <a:off x="7837489" y="382588"/>
            <a:ext cx="1036637" cy="4583112"/>
          </a:xfrm>
          <a:prstGeom prst="roundRect">
            <a:avLst>
              <a:gd name="adj" fmla="val 50000"/>
            </a:avLst>
          </a:prstGeom>
          <a:solidFill>
            <a:srgbClr val="FF99CC">
              <a:alpha val="50195"/>
            </a:srgbClr>
          </a:solidFill>
          <a:ln w="19050">
            <a:solidFill>
              <a:schemeClr val="tx1"/>
            </a:solidFill>
            <a:prstDash val="dash"/>
            <a:round/>
            <a:headEnd/>
            <a:tailEnd/>
          </a:ln>
        </p:spPr>
        <p:txBody>
          <a:bodyPr wrap="none" anchor="ctr"/>
          <a:lstStyle/>
          <a:p>
            <a:endParaRPr lang="zh-CN" altLang="en-US"/>
          </a:p>
        </p:txBody>
      </p:sp>
      <p:sp>
        <p:nvSpPr>
          <p:cNvPr id="123926" name="AutoShape 22"/>
          <p:cNvSpPr>
            <a:spLocks noChangeArrowheads="1"/>
          </p:cNvSpPr>
          <p:nvPr/>
        </p:nvSpPr>
        <p:spPr bwMode="auto">
          <a:xfrm flipH="1">
            <a:off x="3314701" y="382588"/>
            <a:ext cx="1185863"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3927" name="Line 23"/>
          <p:cNvSpPr>
            <a:spLocks noChangeShapeType="1"/>
          </p:cNvSpPr>
          <p:nvPr/>
        </p:nvSpPr>
        <p:spPr bwMode="auto">
          <a:xfrm>
            <a:off x="3092450" y="938214"/>
            <a:ext cx="0" cy="5037137"/>
          </a:xfrm>
          <a:prstGeom prst="line">
            <a:avLst/>
          </a:prstGeom>
          <a:noFill/>
          <a:ln w="38100">
            <a:solidFill>
              <a:srgbClr val="333399"/>
            </a:solidFill>
            <a:round/>
            <a:headEnd/>
            <a:tailEnd/>
          </a:ln>
        </p:spPr>
        <p:txBody>
          <a:bodyPr wrap="none" anchor="ctr"/>
          <a:lstStyle/>
          <a:p>
            <a:endParaRPr lang="zh-CN" altLang="en-US"/>
          </a:p>
        </p:txBody>
      </p:sp>
      <p:sp>
        <p:nvSpPr>
          <p:cNvPr id="123928" name="Line 24"/>
          <p:cNvSpPr>
            <a:spLocks noChangeShapeType="1"/>
          </p:cNvSpPr>
          <p:nvPr/>
        </p:nvSpPr>
        <p:spPr bwMode="auto">
          <a:xfrm>
            <a:off x="3078164" y="927100"/>
            <a:ext cx="458787" cy="0"/>
          </a:xfrm>
          <a:prstGeom prst="line">
            <a:avLst/>
          </a:prstGeom>
          <a:noFill/>
          <a:ln w="38100">
            <a:solidFill>
              <a:srgbClr val="333399"/>
            </a:solidFill>
            <a:round/>
            <a:headEnd/>
            <a:tailEnd/>
          </a:ln>
        </p:spPr>
        <p:txBody>
          <a:bodyPr wrap="none" anchor="ctr"/>
          <a:lstStyle/>
          <a:p>
            <a:endParaRPr lang="zh-CN" altLang="en-US"/>
          </a:p>
        </p:txBody>
      </p:sp>
      <p:sp>
        <p:nvSpPr>
          <p:cNvPr id="123929" name="Text Box 25"/>
          <p:cNvSpPr txBox="1">
            <a:spLocks noChangeArrowheads="1"/>
          </p:cNvSpPr>
          <p:nvPr/>
        </p:nvSpPr>
        <p:spPr bwMode="auto">
          <a:xfrm>
            <a:off x="7870826" y="1735138"/>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3930" name="Text Box 26"/>
          <p:cNvSpPr txBox="1">
            <a:spLocks noChangeArrowheads="1"/>
          </p:cNvSpPr>
          <p:nvPr/>
        </p:nvSpPr>
        <p:spPr bwMode="auto">
          <a:xfrm>
            <a:off x="8389938" y="455613"/>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3931" name="Text Box 27"/>
          <p:cNvSpPr txBox="1">
            <a:spLocks noChangeArrowheads="1"/>
          </p:cNvSpPr>
          <p:nvPr/>
        </p:nvSpPr>
        <p:spPr bwMode="auto">
          <a:xfrm>
            <a:off x="6983413" y="735013"/>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3932" name="Text Box 28"/>
          <p:cNvSpPr txBox="1">
            <a:spLocks noChangeArrowheads="1"/>
          </p:cNvSpPr>
          <p:nvPr/>
        </p:nvSpPr>
        <p:spPr bwMode="auto">
          <a:xfrm>
            <a:off x="5019676" y="1738313"/>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3933" name="Text Box 29"/>
          <p:cNvSpPr txBox="1">
            <a:spLocks noChangeArrowheads="1"/>
          </p:cNvSpPr>
          <p:nvPr/>
        </p:nvSpPr>
        <p:spPr bwMode="auto">
          <a:xfrm>
            <a:off x="6545264" y="1738313"/>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3934" name="Text Box 30"/>
          <p:cNvSpPr txBox="1">
            <a:spLocks noChangeArrowheads="1"/>
          </p:cNvSpPr>
          <p:nvPr/>
        </p:nvSpPr>
        <p:spPr bwMode="auto">
          <a:xfrm>
            <a:off x="8431213" y="4160838"/>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3935" name="Text Box 31"/>
          <p:cNvSpPr txBox="1">
            <a:spLocks noChangeArrowheads="1"/>
          </p:cNvSpPr>
          <p:nvPr/>
        </p:nvSpPr>
        <p:spPr bwMode="auto">
          <a:xfrm>
            <a:off x="5957888" y="457358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3936" name="Text Box 32"/>
          <p:cNvSpPr txBox="1">
            <a:spLocks noChangeArrowheads="1"/>
          </p:cNvSpPr>
          <p:nvPr/>
        </p:nvSpPr>
        <p:spPr bwMode="auto">
          <a:xfrm>
            <a:off x="5316538" y="501808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3937" name="Text Box 33"/>
          <p:cNvSpPr txBox="1">
            <a:spLocks noChangeArrowheads="1"/>
          </p:cNvSpPr>
          <p:nvPr/>
        </p:nvSpPr>
        <p:spPr bwMode="auto">
          <a:xfrm>
            <a:off x="5346700" y="2816225"/>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3938" name="Text Box 34"/>
          <p:cNvSpPr txBox="1">
            <a:spLocks noChangeArrowheads="1"/>
          </p:cNvSpPr>
          <p:nvPr/>
        </p:nvSpPr>
        <p:spPr bwMode="auto">
          <a:xfrm>
            <a:off x="8456613" y="2301875"/>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3939" name="Text Box 35"/>
          <p:cNvSpPr txBox="1">
            <a:spLocks noChangeArrowheads="1"/>
          </p:cNvSpPr>
          <p:nvPr/>
        </p:nvSpPr>
        <p:spPr bwMode="auto">
          <a:xfrm>
            <a:off x="7212013" y="2454275"/>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pic>
        <p:nvPicPr>
          <p:cNvPr id="123940" name="Picture 36"/>
          <p:cNvPicPr>
            <a:picLocks noChangeArrowheads="1"/>
          </p:cNvPicPr>
          <p:nvPr/>
        </p:nvPicPr>
        <p:blipFill>
          <a:blip r:embed="rId3" cstate="print"/>
          <a:srcRect/>
          <a:stretch>
            <a:fillRect/>
          </a:stretch>
        </p:blipFill>
        <p:spPr bwMode="auto">
          <a:xfrm>
            <a:off x="4872039" y="927101"/>
            <a:ext cx="509587" cy="536575"/>
          </a:xfrm>
          <a:prstGeom prst="rect">
            <a:avLst/>
          </a:prstGeom>
          <a:noFill/>
          <a:ln w="9525">
            <a:noFill/>
            <a:miter lim="800000"/>
            <a:headEnd/>
            <a:tailEnd/>
          </a:ln>
        </p:spPr>
      </p:pic>
      <p:pic>
        <p:nvPicPr>
          <p:cNvPr id="123941" name="Picture 37"/>
          <p:cNvPicPr>
            <a:picLocks noChangeArrowheads="1"/>
          </p:cNvPicPr>
          <p:nvPr/>
        </p:nvPicPr>
        <p:blipFill>
          <a:blip r:embed="rId3" cstate="print"/>
          <a:srcRect/>
          <a:stretch>
            <a:fillRect/>
          </a:stretch>
        </p:blipFill>
        <p:spPr bwMode="auto">
          <a:xfrm>
            <a:off x="7985125" y="538164"/>
            <a:ext cx="509588" cy="536575"/>
          </a:xfrm>
          <a:prstGeom prst="rect">
            <a:avLst/>
          </a:prstGeom>
          <a:noFill/>
          <a:ln w="9525">
            <a:noFill/>
            <a:miter lim="800000"/>
            <a:headEnd/>
            <a:tailEnd/>
          </a:ln>
        </p:spPr>
      </p:pic>
      <p:pic>
        <p:nvPicPr>
          <p:cNvPr id="123942" name="Picture 38"/>
          <p:cNvPicPr>
            <a:picLocks noChangeArrowheads="1"/>
          </p:cNvPicPr>
          <p:nvPr/>
        </p:nvPicPr>
        <p:blipFill>
          <a:blip r:embed="rId3" cstate="print"/>
          <a:srcRect/>
          <a:stretch>
            <a:fillRect/>
          </a:stretch>
        </p:blipFill>
        <p:spPr bwMode="auto">
          <a:xfrm>
            <a:off x="6577014" y="771526"/>
            <a:ext cx="509587" cy="536575"/>
          </a:xfrm>
          <a:prstGeom prst="rect">
            <a:avLst/>
          </a:prstGeom>
          <a:noFill/>
          <a:ln w="9525">
            <a:noFill/>
            <a:miter lim="800000"/>
            <a:headEnd/>
            <a:tailEnd/>
          </a:ln>
        </p:spPr>
      </p:pic>
      <p:pic>
        <p:nvPicPr>
          <p:cNvPr id="123943" name="Picture 39"/>
          <p:cNvPicPr>
            <a:picLocks noChangeArrowheads="1"/>
          </p:cNvPicPr>
          <p:nvPr/>
        </p:nvPicPr>
        <p:blipFill>
          <a:blip r:embed="rId3" cstate="print"/>
          <a:srcRect/>
          <a:stretch>
            <a:fillRect/>
          </a:stretch>
        </p:blipFill>
        <p:spPr bwMode="auto">
          <a:xfrm>
            <a:off x="7994650" y="2324101"/>
            <a:ext cx="509588" cy="538163"/>
          </a:xfrm>
          <a:prstGeom prst="rect">
            <a:avLst/>
          </a:prstGeom>
          <a:noFill/>
          <a:ln w="9525">
            <a:noFill/>
            <a:miter lim="800000"/>
            <a:headEnd/>
            <a:tailEnd/>
          </a:ln>
        </p:spPr>
      </p:pic>
      <p:pic>
        <p:nvPicPr>
          <p:cNvPr id="123944" name="Picture 40"/>
          <p:cNvPicPr>
            <a:picLocks noChangeArrowheads="1"/>
          </p:cNvPicPr>
          <p:nvPr/>
        </p:nvPicPr>
        <p:blipFill>
          <a:blip r:embed="rId3" cstate="print"/>
          <a:srcRect/>
          <a:stretch>
            <a:fillRect/>
          </a:stretch>
        </p:blipFill>
        <p:spPr bwMode="auto">
          <a:xfrm>
            <a:off x="6808789" y="2557463"/>
            <a:ext cx="509587" cy="538162"/>
          </a:xfrm>
          <a:prstGeom prst="rect">
            <a:avLst/>
          </a:prstGeom>
          <a:noFill/>
          <a:ln w="9525">
            <a:noFill/>
            <a:miter lim="800000"/>
            <a:headEnd/>
            <a:tailEnd/>
          </a:ln>
        </p:spPr>
      </p:pic>
      <p:pic>
        <p:nvPicPr>
          <p:cNvPr id="123945" name="Picture 41"/>
          <p:cNvPicPr>
            <a:picLocks noChangeArrowheads="1"/>
          </p:cNvPicPr>
          <p:nvPr/>
        </p:nvPicPr>
        <p:blipFill>
          <a:blip r:embed="rId3" cstate="print"/>
          <a:srcRect/>
          <a:stretch>
            <a:fillRect/>
          </a:stretch>
        </p:blipFill>
        <p:spPr bwMode="auto">
          <a:xfrm>
            <a:off x="4872039" y="2790826"/>
            <a:ext cx="509587" cy="538163"/>
          </a:xfrm>
          <a:prstGeom prst="rect">
            <a:avLst/>
          </a:prstGeom>
          <a:noFill/>
          <a:ln w="9525">
            <a:noFill/>
            <a:miter lim="800000"/>
            <a:headEnd/>
            <a:tailEnd/>
          </a:ln>
        </p:spPr>
      </p:pic>
      <p:pic>
        <p:nvPicPr>
          <p:cNvPr id="123946" name="Picture 42"/>
          <p:cNvPicPr>
            <a:picLocks noChangeArrowheads="1"/>
          </p:cNvPicPr>
          <p:nvPr/>
        </p:nvPicPr>
        <p:blipFill>
          <a:blip r:embed="rId3" cstate="print"/>
          <a:srcRect/>
          <a:stretch>
            <a:fillRect/>
          </a:stretch>
        </p:blipFill>
        <p:spPr bwMode="auto">
          <a:xfrm>
            <a:off x="4872039" y="4740276"/>
            <a:ext cx="509587" cy="536575"/>
          </a:xfrm>
          <a:prstGeom prst="rect">
            <a:avLst/>
          </a:prstGeom>
          <a:noFill/>
          <a:ln w="9525">
            <a:noFill/>
            <a:miter lim="800000"/>
            <a:headEnd/>
            <a:tailEnd/>
          </a:ln>
        </p:spPr>
      </p:pic>
      <p:pic>
        <p:nvPicPr>
          <p:cNvPr id="123947" name="Picture 43"/>
          <p:cNvPicPr>
            <a:picLocks noChangeArrowheads="1"/>
          </p:cNvPicPr>
          <p:nvPr/>
        </p:nvPicPr>
        <p:blipFill>
          <a:blip r:embed="rId3" cstate="print"/>
          <a:srcRect/>
          <a:stretch>
            <a:fillRect/>
          </a:stretch>
        </p:blipFill>
        <p:spPr bwMode="auto">
          <a:xfrm>
            <a:off x="5538789" y="4578351"/>
            <a:ext cx="509587" cy="536575"/>
          </a:xfrm>
          <a:prstGeom prst="rect">
            <a:avLst/>
          </a:prstGeom>
          <a:noFill/>
          <a:ln w="9525">
            <a:noFill/>
            <a:miter lim="800000"/>
            <a:headEnd/>
            <a:tailEnd/>
          </a:ln>
        </p:spPr>
      </p:pic>
      <p:pic>
        <p:nvPicPr>
          <p:cNvPr id="123948" name="Picture 44"/>
          <p:cNvPicPr>
            <a:picLocks noChangeArrowheads="1"/>
          </p:cNvPicPr>
          <p:nvPr/>
        </p:nvPicPr>
        <p:blipFill>
          <a:blip r:embed="rId3" cstate="print"/>
          <a:srcRect/>
          <a:stretch>
            <a:fillRect/>
          </a:stretch>
        </p:blipFill>
        <p:spPr bwMode="auto">
          <a:xfrm>
            <a:off x="6650039" y="4422776"/>
            <a:ext cx="509587" cy="536575"/>
          </a:xfrm>
          <a:prstGeom prst="rect">
            <a:avLst/>
          </a:prstGeom>
          <a:noFill/>
          <a:ln w="9525">
            <a:noFill/>
            <a:miter lim="800000"/>
            <a:headEnd/>
            <a:tailEnd/>
          </a:ln>
        </p:spPr>
      </p:pic>
      <p:pic>
        <p:nvPicPr>
          <p:cNvPr id="123949" name="Picture 45"/>
          <p:cNvPicPr>
            <a:picLocks noChangeArrowheads="1"/>
          </p:cNvPicPr>
          <p:nvPr/>
        </p:nvPicPr>
        <p:blipFill>
          <a:blip r:embed="rId3" cstate="print"/>
          <a:srcRect/>
          <a:stretch>
            <a:fillRect/>
          </a:stretch>
        </p:blipFill>
        <p:spPr bwMode="auto">
          <a:xfrm>
            <a:off x="7985125" y="4267201"/>
            <a:ext cx="509588" cy="536575"/>
          </a:xfrm>
          <a:prstGeom prst="rect">
            <a:avLst/>
          </a:prstGeom>
          <a:noFill/>
          <a:ln w="9525">
            <a:noFill/>
            <a:miter lim="800000"/>
            <a:headEnd/>
            <a:tailEnd/>
          </a:ln>
        </p:spPr>
      </p:pic>
      <p:sp>
        <p:nvSpPr>
          <p:cNvPr id="123950" name="AutoShape 46"/>
          <p:cNvSpPr>
            <a:spLocks noChangeArrowheads="1"/>
          </p:cNvSpPr>
          <p:nvPr/>
        </p:nvSpPr>
        <p:spPr bwMode="auto">
          <a:xfrm flipH="1">
            <a:off x="3314701" y="2246313"/>
            <a:ext cx="1185863" cy="933450"/>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3951" name="Line 47"/>
          <p:cNvSpPr>
            <a:spLocks noChangeShapeType="1"/>
          </p:cNvSpPr>
          <p:nvPr/>
        </p:nvSpPr>
        <p:spPr bwMode="auto">
          <a:xfrm>
            <a:off x="3240088" y="2784475"/>
            <a:ext cx="0" cy="3346450"/>
          </a:xfrm>
          <a:prstGeom prst="line">
            <a:avLst/>
          </a:prstGeom>
          <a:noFill/>
          <a:ln w="38100">
            <a:solidFill>
              <a:srgbClr val="333399"/>
            </a:solidFill>
            <a:round/>
            <a:headEnd/>
            <a:tailEnd/>
          </a:ln>
        </p:spPr>
        <p:txBody>
          <a:bodyPr wrap="none" anchor="ctr"/>
          <a:lstStyle/>
          <a:p>
            <a:endParaRPr lang="zh-CN" altLang="en-US"/>
          </a:p>
        </p:txBody>
      </p:sp>
      <p:sp>
        <p:nvSpPr>
          <p:cNvPr id="123952" name="Line 48"/>
          <p:cNvSpPr>
            <a:spLocks noChangeShapeType="1"/>
          </p:cNvSpPr>
          <p:nvPr/>
        </p:nvSpPr>
        <p:spPr bwMode="auto">
          <a:xfrm>
            <a:off x="3227389" y="2790825"/>
            <a:ext cx="276225" cy="0"/>
          </a:xfrm>
          <a:prstGeom prst="line">
            <a:avLst/>
          </a:prstGeom>
          <a:noFill/>
          <a:ln w="38100">
            <a:solidFill>
              <a:srgbClr val="333399"/>
            </a:solidFill>
            <a:round/>
            <a:headEnd/>
            <a:tailEnd/>
          </a:ln>
        </p:spPr>
        <p:txBody>
          <a:bodyPr wrap="none" anchor="ctr"/>
          <a:lstStyle/>
          <a:p>
            <a:endParaRPr lang="zh-CN" altLang="en-US"/>
          </a:p>
        </p:txBody>
      </p:sp>
      <p:sp>
        <p:nvSpPr>
          <p:cNvPr id="123953" name="Line 49"/>
          <p:cNvSpPr>
            <a:spLocks noChangeShapeType="1"/>
          </p:cNvSpPr>
          <p:nvPr/>
        </p:nvSpPr>
        <p:spPr bwMode="auto">
          <a:xfrm>
            <a:off x="3389313" y="4772026"/>
            <a:ext cx="0" cy="1514475"/>
          </a:xfrm>
          <a:prstGeom prst="line">
            <a:avLst/>
          </a:prstGeom>
          <a:noFill/>
          <a:ln w="38100">
            <a:solidFill>
              <a:srgbClr val="333399"/>
            </a:solidFill>
            <a:round/>
            <a:headEnd/>
            <a:tailEnd/>
          </a:ln>
        </p:spPr>
        <p:txBody>
          <a:bodyPr wrap="none" anchor="ctr"/>
          <a:lstStyle/>
          <a:p>
            <a:endParaRPr lang="zh-CN" altLang="en-US"/>
          </a:p>
        </p:txBody>
      </p:sp>
      <p:sp>
        <p:nvSpPr>
          <p:cNvPr id="123954" name="Line 50"/>
          <p:cNvSpPr>
            <a:spLocks noChangeShapeType="1"/>
          </p:cNvSpPr>
          <p:nvPr/>
        </p:nvSpPr>
        <p:spPr bwMode="auto">
          <a:xfrm>
            <a:off x="3375025" y="4772025"/>
            <a:ext cx="152400" cy="0"/>
          </a:xfrm>
          <a:prstGeom prst="line">
            <a:avLst/>
          </a:prstGeom>
          <a:noFill/>
          <a:ln w="38100">
            <a:solidFill>
              <a:srgbClr val="333399"/>
            </a:solidFill>
            <a:round/>
            <a:headEnd/>
            <a:tailEnd/>
          </a:ln>
        </p:spPr>
        <p:txBody>
          <a:bodyPr wrap="none" anchor="ctr"/>
          <a:lstStyle/>
          <a:p>
            <a:endParaRPr lang="zh-CN" altLang="en-US"/>
          </a:p>
        </p:txBody>
      </p:sp>
      <p:sp>
        <p:nvSpPr>
          <p:cNvPr id="123955" name="AutoShape 51"/>
          <p:cNvSpPr>
            <a:spLocks noChangeArrowheads="1"/>
          </p:cNvSpPr>
          <p:nvPr/>
        </p:nvSpPr>
        <p:spPr bwMode="auto">
          <a:xfrm flipH="1">
            <a:off x="2720975" y="5665788"/>
            <a:ext cx="1187450"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3956" name="Text Box 52"/>
          <p:cNvSpPr txBox="1">
            <a:spLocks noChangeArrowheads="1"/>
          </p:cNvSpPr>
          <p:nvPr/>
        </p:nvSpPr>
        <p:spPr bwMode="auto">
          <a:xfrm>
            <a:off x="5789460" y="5805489"/>
            <a:ext cx="4431021" cy="830997"/>
          </a:xfrm>
          <a:prstGeom prst="rect">
            <a:avLst/>
          </a:prstGeom>
          <a:noFill/>
          <a:ln w="9525">
            <a:noFill/>
            <a:miter lim="800000"/>
            <a:headEnd/>
            <a:tailEnd/>
          </a:ln>
        </p:spPr>
        <p:txBody>
          <a:bodyPr wrap="none">
            <a:spAutoFit/>
          </a:bodyPr>
          <a:lstStyle/>
          <a:p>
            <a:pPr algn="ctr"/>
            <a:r>
              <a:rPr lang="zh-CN" altLang="en-US" sz="2400">
                <a:solidFill>
                  <a:srgbClr val="333399"/>
                </a:solidFill>
                <a:latin typeface="Arial" charset="0"/>
                <a:ea typeface="黑体" pitchFamily="2" charset="-122"/>
              </a:rPr>
              <a:t>三个虚拟局域网 </a:t>
            </a:r>
            <a:r>
              <a:rPr lang="en-US" altLang="zh-CN" sz="2400">
                <a:solidFill>
                  <a:srgbClr val="333399"/>
                </a:solidFill>
                <a:latin typeface="Arial" charset="0"/>
                <a:ea typeface="黑体" pitchFamily="2" charset="-122"/>
              </a:rPr>
              <a:t>VLAN</a:t>
            </a:r>
            <a:r>
              <a:rPr lang="en-US" altLang="zh-CN" sz="2400" baseline="-25000">
                <a:solidFill>
                  <a:srgbClr val="333399"/>
                </a:solidFill>
                <a:latin typeface="Arial" charset="0"/>
                <a:ea typeface="黑体" pitchFamily="2" charset="-122"/>
              </a:rPr>
              <a:t>1</a:t>
            </a:r>
            <a:r>
              <a:rPr lang="en-US" altLang="zh-CN" sz="2400">
                <a:solidFill>
                  <a:srgbClr val="333399"/>
                </a:solidFill>
                <a:latin typeface="Arial" charset="0"/>
                <a:ea typeface="黑体" pitchFamily="2" charset="-122"/>
              </a:rPr>
              <a:t>, VLAN</a:t>
            </a:r>
            <a:r>
              <a:rPr lang="en-US" altLang="zh-CN" sz="2400" baseline="-25000">
                <a:solidFill>
                  <a:srgbClr val="333399"/>
                </a:solidFill>
                <a:latin typeface="Arial" charset="0"/>
                <a:ea typeface="黑体" pitchFamily="2" charset="-122"/>
              </a:rPr>
              <a:t>2</a:t>
            </a:r>
          </a:p>
          <a:p>
            <a:pPr algn="ctr"/>
            <a:r>
              <a:rPr lang="zh-CN" altLang="en-US" sz="2400">
                <a:solidFill>
                  <a:srgbClr val="333399"/>
                </a:solidFill>
                <a:latin typeface="Arial" charset="0"/>
                <a:ea typeface="黑体" pitchFamily="2" charset="-122"/>
              </a:rPr>
              <a:t>和 </a:t>
            </a:r>
            <a:r>
              <a:rPr lang="en-US" altLang="zh-CN" sz="2400">
                <a:solidFill>
                  <a:srgbClr val="333399"/>
                </a:solidFill>
                <a:latin typeface="Arial" charset="0"/>
                <a:ea typeface="黑体" pitchFamily="2" charset="-122"/>
              </a:rPr>
              <a:t>VLAN</a:t>
            </a:r>
            <a:r>
              <a:rPr lang="en-US" altLang="zh-CN" sz="2400" baseline="-25000">
                <a:solidFill>
                  <a:srgbClr val="333399"/>
                </a:solidFill>
                <a:latin typeface="Arial" charset="0"/>
                <a:ea typeface="黑体" pitchFamily="2" charset="-122"/>
              </a:rPr>
              <a:t>3</a:t>
            </a:r>
            <a:r>
              <a:rPr lang="en-US" altLang="zh-CN" sz="2400">
                <a:solidFill>
                  <a:srgbClr val="333399"/>
                </a:solidFill>
                <a:latin typeface="Arial" charset="0"/>
                <a:ea typeface="黑体" pitchFamily="2" charset="-122"/>
              </a:rPr>
              <a:t> </a:t>
            </a:r>
            <a:r>
              <a:rPr lang="zh-CN" altLang="en-US" sz="2400">
                <a:solidFill>
                  <a:srgbClr val="333399"/>
                </a:solidFill>
                <a:latin typeface="Arial" charset="0"/>
                <a:ea typeface="黑体" pitchFamily="2" charset="-122"/>
              </a:rPr>
              <a:t>的构成 </a:t>
            </a:r>
          </a:p>
        </p:txBody>
      </p:sp>
      <p:sp>
        <p:nvSpPr>
          <p:cNvPr id="477237" name="Text Box 53"/>
          <p:cNvSpPr txBox="1">
            <a:spLocks noChangeArrowheads="1"/>
          </p:cNvSpPr>
          <p:nvPr/>
        </p:nvSpPr>
        <p:spPr bwMode="auto">
          <a:xfrm>
            <a:off x="1919289" y="5692775"/>
            <a:ext cx="8353425" cy="831850"/>
          </a:xfrm>
          <a:prstGeom prst="rect">
            <a:avLst/>
          </a:prstGeom>
          <a:solidFill>
            <a:srgbClr val="FFFF99"/>
          </a:solidFill>
          <a:ln w="9525">
            <a:solidFill>
              <a:srgbClr val="333399"/>
            </a:solidFill>
            <a:miter lim="800000"/>
            <a:headEnd/>
            <a:tailEnd/>
          </a:ln>
        </p:spPr>
        <p:txBody>
          <a:bodyPr>
            <a:spAutoFit/>
          </a:bodyPr>
          <a:lstStyle/>
          <a:p>
            <a:pPr algn="ctr"/>
            <a:r>
              <a:rPr lang="en-US" altLang="zh-CN" sz="2400">
                <a:solidFill>
                  <a:srgbClr val="333399"/>
                </a:solidFill>
                <a:latin typeface="Arial" charset="0"/>
                <a:ea typeface="黑体" pitchFamily="2" charset="-122"/>
              </a:rPr>
              <a:t>B</a:t>
            </a:r>
            <a:r>
              <a:rPr lang="en-US" altLang="zh-CN" sz="2400" baseline="-25000">
                <a:solidFill>
                  <a:srgbClr val="333399"/>
                </a:solidFill>
                <a:latin typeface="Arial" charset="0"/>
                <a:ea typeface="黑体" pitchFamily="2" charset="-122"/>
              </a:rPr>
              <a:t>1 </a:t>
            </a:r>
            <a:r>
              <a:rPr lang="zh-CN" altLang="en-US" sz="2400">
                <a:solidFill>
                  <a:srgbClr val="333399"/>
                </a:solidFill>
                <a:latin typeface="Arial" charset="0"/>
                <a:ea typeface="黑体" pitchFamily="2" charset="-122"/>
              </a:rPr>
              <a:t>发送数据时，工作站 </a:t>
            </a:r>
            <a:r>
              <a:rPr lang="en-US" altLang="zh-CN" sz="2400">
                <a:solidFill>
                  <a:srgbClr val="333399"/>
                </a:solidFill>
                <a:latin typeface="Arial" charset="0"/>
                <a:ea typeface="黑体" pitchFamily="2" charset="-122"/>
              </a:rPr>
              <a:t>A</a:t>
            </a:r>
            <a:r>
              <a:rPr lang="en-US" altLang="zh-CN" sz="2400" baseline="-25000">
                <a:solidFill>
                  <a:srgbClr val="333399"/>
                </a:solidFill>
                <a:latin typeface="Arial" charset="0"/>
                <a:ea typeface="黑体" pitchFamily="2" charset="-122"/>
              </a:rPr>
              <a:t>1</a:t>
            </a:r>
            <a:r>
              <a:rPr lang="en-US" altLang="zh-CN" sz="2400">
                <a:solidFill>
                  <a:srgbClr val="333399"/>
                </a:solidFill>
                <a:latin typeface="Arial" charset="0"/>
                <a:ea typeface="黑体" pitchFamily="2" charset="-122"/>
              </a:rPr>
              <a:t>, A</a:t>
            </a:r>
            <a:r>
              <a:rPr lang="en-US" altLang="zh-CN" sz="2400" baseline="-25000">
                <a:solidFill>
                  <a:srgbClr val="333399"/>
                </a:solidFill>
                <a:latin typeface="Arial" charset="0"/>
                <a:ea typeface="黑体" pitchFamily="2" charset="-122"/>
              </a:rPr>
              <a:t>2 </a:t>
            </a:r>
            <a:r>
              <a:rPr lang="zh-CN" altLang="en-US" sz="2400">
                <a:solidFill>
                  <a:srgbClr val="333399"/>
                </a:solidFill>
                <a:latin typeface="Arial" charset="0"/>
                <a:ea typeface="黑体" pitchFamily="2" charset="-122"/>
              </a:rPr>
              <a:t>和 </a:t>
            </a:r>
            <a:r>
              <a:rPr lang="en-US" altLang="zh-CN" sz="2400">
                <a:solidFill>
                  <a:srgbClr val="333399"/>
                </a:solidFill>
                <a:latin typeface="Arial" charset="0"/>
                <a:ea typeface="黑体" pitchFamily="2" charset="-122"/>
              </a:rPr>
              <a:t>C</a:t>
            </a:r>
            <a:r>
              <a:rPr lang="en-US" altLang="zh-CN" sz="2400" baseline="-25000">
                <a:solidFill>
                  <a:srgbClr val="333399"/>
                </a:solidFill>
                <a:latin typeface="Arial" charset="0"/>
                <a:ea typeface="黑体" pitchFamily="2" charset="-122"/>
              </a:rPr>
              <a:t>1</a:t>
            </a:r>
          </a:p>
          <a:p>
            <a:pPr algn="ctr"/>
            <a:r>
              <a:rPr lang="zh-CN" altLang="en-US" sz="2400">
                <a:solidFill>
                  <a:srgbClr val="333399"/>
                </a:solidFill>
                <a:latin typeface="Arial" charset="0"/>
                <a:ea typeface="黑体" pitchFamily="2" charset="-122"/>
              </a:rPr>
              <a:t>都不会收到 </a:t>
            </a:r>
            <a:r>
              <a:rPr lang="en-US" altLang="zh-CN" sz="2400">
                <a:solidFill>
                  <a:srgbClr val="333399"/>
                </a:solidFill>
                <a:latin typeface="Arial" charset="0"/>
                <a:ea typeface="黑体" pitchFamily="2" charset="-122"/>
              </a:rPr>
              <a:t>B</a:t>
            </a:r>
            <a:r>
              <a:rPr lang="en-US" altLang="zh-CN" sz="2400" baseline="-25000">
                <a:solidFill>
                  <a:srgbClr val="333399"/>
                </a:solidFill>
                <a:latin typeface="Arial" charset="0"/>
                <a:ea typeface="黑体" pitchFamily="2" charset="-122"/>
              </a:rPr>
              <a:t>1 </a:t>
            </a:r>
            <a:r>
              <a:rPr lang="zh-CN" altLang="en-US" sz="2400">
                <a:solidFill>
                  <a:srgbClr val="333399"/>
                </a:solidFill>
                <a:latin typeface="Arial" charset="0"/>
                <a:ea typeface="黑体" pitchFamily="2" charset="-122"/>
              </a:rPr>
              <a:t>发出的广播信息。 </a:t>
            </a:r>
          </a:p>
        </p:txBody>
      </p:sp>
      <p:sp>
        <p:nvSpPr>
          <p:cNvPr id="123958" name="灯片编号占位符 53"/>
          <p:cNvSpPr>
            <a:spLocks noGrp="1"/>
          </p:cNvSpPr>
          <p:nvPr>
            <p:ph type="sldNum" sz="quarter" idx="12"/>
          </p:nvPr>
        </p:nvSpPr>
        <p:spPr>
          <a:noFill/>
        </p:spPr>
        <p:txBody>
          <a:bodyPr/>
          <a:lstStyle/>
          <a:p>
            <a:fld id="{44B5CA7A-57D6-41DA-922B-675DF7C1A938}" type="slidenum">
              <a:rPr lang="en-US" altLang="zh-CN" smtClean="0"/>
              <a:pPr/>
              <a:t>116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772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237" grpId="0" animBg="1"/>
    </p:bldLst>
  </p:timing>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AutoShape 2"/>
          <p:cNvSpPr>
            <a:spLocks noChangeArrowheads="1"/>
          </p:cNvSpPr>
          <p:nvPr/>
        </p:nvSpPr>
        <p:spPr bwMode="auto">
          <a:xfrm flipH="1">
            <a:off x="2351088" y="4111625"/>
            <a:ext cx="7561262" cy="1398588"/>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4931" name="Line 3"/>
          <p:cNvSpPr>
            <a:spLocks noChangeShapeType="1"/>
          </p:cNvSpPr>
          <p:nvPr/>
        </p:nvSpPr>
        <p:spPr bwMode="auto">
          <a:xfrm>
            <a:off x="3771900" y="6208713"/>
            <a:ext cx="1568450" cy="0"/>
          </a:xfrm>
          <a:prstGeom prst="line">
            <a:avLst/>
          </a:prstGeom>
          <a:noFill/>
          <a:ln w="76200">
            <a:solidFill>
              <a:srgbClr val="333399"/>
            </a:solidFill>
            <a:round/>
            <a:headEnd/>
            <a:tailEnd/>
          </a:ln>
        </p:spPr>
        <p:txBody>
          <a:bodyPr wrap="none" anchor="ctr"/>
          <a:lstStyle/>
          <a:p>
            <a:endParaRPr lang="zh-CN" altLang="en-US"/>
          </a:p>
        </p:txBody>
      </p:sp>
      <p:sp>
        <p:nvSpPr>
          <p:cNvPr id="124932" name="AutoShape 4"/>
          <p:cNvSpPr>
            <a:spLocks noChangeArrowheads="1"/>
          </p:cNvSpPr>
          <p:nvPr/>
        </p:nvSpPr>
        <p:spPr bwMode="auto">
          <a:xfrm flipH="1">
            <a:off x="2351088" y="2170113"/>
            <a:ext cx="7561262" cy="1397000"/>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4933" name="AutoShape 5"/>
          <p:cNvSpPr>
            <a:spLocks noChangeArrowheads="1"/>
          </p:cNvSpPr>
          <p:nvPr/>
        </p:nvSpPr>
        <p:spPr bwMode="auto">
          <a:xfrm flipH="1">
            <a:off x="2425700" y="304800"/>
            <a:ext cx="7412038" cy="1398588"/>
          </a:xfrm>
          <a:prstGeom prst="cube">
            <a:avLst>
              <a:gd name="adj" fmla="val 93745"/>
            </a:avLst>
          </a:prstGeom>
          <a:solidFill>
            <a:schemeClr val="bg1"/>
          </a:solidFill>
          <a:ln w="9525">
            <a:solidFill>
              <a:schemeClr val="tx1"/>
            </a:solidFill>
            <a:miter lim="800000"/>
            <a:headEnd/>
            <a:tailEnd/>
          </a:ln>
        </p:spPr>
        <p:txBody>
          <a:bodyPr wrap="none" anchor="ctr"/>
          <a:lstStyle/>
          <a:p>
            <a:endParaRPr lang="zh-CN" altLang="en-US"/>
          </a:p>
        </p:txBody>
      </p:sp>
      <p:sp>
        <p:nvSpPr>
          <p:cNvPr id="124934" name="Line 6"/>
          <p:cNvSpPr>
            <a:spLocks noChangeShapeType="1"/>
          </p:cNvSpPr>
          <p:nvPr/>
        </p:nvSpPr>
        <p:spPr bwMode="auto">
          <a:xfrm>
            <a:off x="4203700" y="693738"/>
            <a:ext cx="3917950" cy="0"/>
          </a:xfrm>
          <a:prstGeom prst="line">
            <a:avLst/>
          </a:prstGeom>
          <a:noFill/>
          <a:ln w="28575">
            <a:solidFill>
              <a:srgbClr val="333399"/>
            </a:solidFill>
            <a:round/>
            <a:headEnd/>
            <a:tailEnd/>
          </a:ln>
        </p:spPr>
        <p:txBody>
          <a:bodyPr wrap="none" anchor="ctr"/>
          <a:lstStyle/>
          <a:p>
            <a:endParaRPr lang="zh-CN" altLang="en-US"/>
          </a:p>
        </p:txBody>
      </p:sp>
      <p:sp>
        <p:nvSpPr>
          <p:cNvPr id="124935" name="Line 7"/>
          <p:cNvSpPr>
            <a:spLocks noChangeShapeType="1"/>
          </p:cNvSpPr>
          <p:nvPr/>
        </p:nvSpPr>
        <p:spPr bwMode="auto">
          <a:xfrm>
            <a:off x="4352925" y="849313"/>
            <a:ext cx="2362200" cy="0"/>
          </a:xfrm>
          <a:prstGeom prst="line">
            <a:avLst/>
          </a:prstGeom>
          <a:noFill/>
          <a:ln w="28575">
            <a:solidFill>
              <a:srgbClr val="333399"/>
            </a:solidFill>
            <a:round/>
            <a:headEnd/>
            <a:tailEnd/>
          </a:ln>
        </p:spPr>
        <p:txBody>
          <a:bodyPr wrap="none" anchor="ctr"/>
          <a:lstStyle/>
          <a:p>
            <a:endParaRPr lang="zh-CN" altLang="en-US"/>
          </a:p>
        </p:txBody>
      </p:sp>
      <p:sp>
        <p:nvSpPr>
          <p:cNvPr id="124936" name="Line 8"/>
          <p:cNvSpPr>
            <a:spLocks noChangeShapeType="1"/>
          </p:cNvSpPr>
          <p:nvPr/>
        </p:nvSpPr>
        <p:spPr bwMode="auto">
          <a:xfrm>
            <a:off x="4500563" y="1003300"/>
            <a:ext cx="519112" cy="0"/>
          </a:xfrm>
          <a:prstGeom prst="line">
            <a:avLst/>
          </a:prstGeom>
          <a:noFill/>
          <a:ln w="28575">
            <a:solidFill>
              <a:srgbClr val="333399"/>
            </a:solidFill>
            <a:round/>
            <a:headEnd/>
            <a:tailEnd/>
          </a:ln>
        </p:spPr>
        <p:txBody>
          <a:bodyPr wrap="none" anchor="ctr"/>
          <a:lstStyle/>
          <a:p>
            <a:endParaRPr lang="zh-CN" altLang="en-US"/>
          </a:p>
        </p:txBody>
      </p:sp>
      <p:sp>
        <p:nvSpPr>
          <p:cNvPr id="124937" name="Line 9"/>
          <p:cNvSpPr>
            <a:spLocks noChangeShapeType="1"/>
          </p:cNvSpPr>
          <p:nvPr/>
        </p:nvSpPr>
        <p:spPr bwMode="auto">
          <a:xfrm>
            <a:off x="4500563" y="2946400"/>
            <a:ext cx="519112" cy="0"/>
          </a:xfrm>
          <a:prstGeom prst="line">
            <a:avLst/>
          </a:prstGeom>
          <a:noFill/>
          <a:ln w="28575">
            <a:solidFill>
              <a:srgbClr val="333399"/>
            </a:solidFill>
            <a:round/>
            <a:headEnd/>
            <a:tailEnd/>
          </a:ln>
        </p:spPr>
        <p:txBody>
          <a:bodyPr wrap="none" anchor="ctr"/>
          <a:lstStyle/>
          <a:p>
            <a:endParaRPr lang="zh-CN" altLang="en-US"/>
          </a:p>
        </p:txBody>
      </p:sp>
      <p:sp>
        <p:nvSpPr>
          <p:cNvPr id="124938" name="Line 10"/>
          <p:cNvSpPr>
            <a:spLocks noChangeShapeType="1"/>
          </p:cNvSpPr>
          <p:nvPr/>
        </p:nvSpPr>
        <p:spPr bwMode="auto">
          <a:xfrm>
            <a:off x="4352925" y="2713038"/>
            <a:ext cx="2616200" cy="0"/>
          </a:xfrm>
          <a:prstGeom prst="line">
            <a:avLst/>
          </a:prstGeom>
          <a:noFill/>
          <a:ln w="28575">
            <a:solidFill>
              <a:srgbClr val="333399"/>
            </a:solidFill>
            <a:round/>
            <a:headEnd/>
            <a:tailEnd/>
          </a:ln>
        </p:spPr>
        <p:txBody>
          <a:bodyPr wrap="none" anchor="ctr"/>
          <a:lstStyle/>
          <a:p>
            <a:endParaRPr lang="zh-CN" altLang="en-US"/>
          </a:p>
        </p:txBody>
      </p:sp>
      <p:sp>
        <p:nvSpPr>
          <p:cNvPr id="124939" name="Line 11"/>
          <p:cNvSpPr>
            <a:spLocks noChangeShapeType="1"/>
          </p:cNvSpPr>
          <p:nvPr/>
        </p:nvSpPr>
        <p:spPr bwMode="auto">
          <a:xfrm>
            <a:off x="4130676" y="2479675"/>
            <a:ext cx="3978275" cy="0"/>
          </a:xfrm>
          <a:prstGeom prst="line">
            <a:avLst/>
          </a:prstGeom>
          <a:noFill/>
          <a:ln w="28575">
            <a:solidFill>
              <a:srgbClr val="333399"/>
            </a:solidFill>
            <a:round/>
            <a:headEnd/>
            <a:tailEnd/>
          </a:ln>
        </p:spPr>
        <p:txBody>
          <a:bodyPr wrap="none" anchor="ctr"/>
          <a:lstStyle/>
          <a:p>
            <a:endParaRPr lang="zh-CN" altLang="en-US"/>
          </a:p>
        </p:txBody>
      </p:sp>
      <p:sp>
        <p:nvSpPr>
          <p:cNvPr id="124940" name="Line 12"/>
          <p:cNvSpPr>
            <a:spLocks noChangeShapeType="1"/>
          </p:cNvSpPr>
          <p:nvPr/>
        </p:nvSpPr>
        <p:spPr bwMode="auto">
          <a:xfrm>
            <a:off x="4278313" y="4732338"/>
            <a:ext cx="1408112" cy="0"/>
          </a:xfrm>
          <a:prstGeom prst="line">
            <a:avLst/>
          </a:prstGeom>
          <a:noFill/>
          <a:ln w="28575">
            <a:solidFill>
              <a:srgbClr val="333399"/>
            </a:solidFill>
            <a:round/>
            <a:headEnd/>
            <a:tailEnd/>
          </a:ln>
        </p:spPr>
        <p:txBody>
          <a:bodyPr wrap="none" anchor="ctr"/>
          <a:lstStyle/>
          <a:p>
            <a:endParaRPr lang="zh-CN" altLang="en-US"/>
          </a:p>
        </p:txBody>
      </p:sp>
      <p:sp>
        <p:nvSpPr>
          <p:cNvPr id="124941" name="Line 13"/>
          <p:cNvSpPr>
            <a:spLocks noChangeShapeType="1"/>
          </p:cNvSpPr>
          <p:nvPr/>
        </p:nvSpPr>
        <p:spPr bwMode="auto">
          <a:xfrm>
            <a:off x="4278314" y="4887913"/>
            <a:ext cx="746125" cy="0"/>
          </a:xfrm>
          <a:prstGeom prst="line">
            <a:avLst/>
          </a:prstGeom>
          <a:noFill/>
          <a:ln w="28575">
            <a:solidFill>
              <a:srgbClr val="333399"/>
            </a:solidFill>
            <a:round/>
            <a:headEnd/>
            <a:tailEnd/>
          </a:ln>
        </p:spPr>
        <p:txBody>
          <a:bodyPr wrap="none" anchor="ctr"/>
          <a:lstStyle/>
          <a:p>
            <a:endParaRPr lang="zh-CN" altLang="en-US"/>
          </a:p>
        </p:txBody>
      </p:sp>
      <p:sp>
        <p:nvSpPr>
          <p:cNvPr id="124942" name="Line 14"/>
          <p:cNvSpPr>
            <a:spLocks noChangeShapeType="1"/>
          </p:cNvSpPr>
          <p:nvPr/>
        </p:nvSpPr>
        <p:spPr bwMode="auto">
          <a:xfrm>
            <a:off x="3929063" y="4422775"/>
            <a:ext cx="4241800" cy="0"/>
          </a:xfrm>
          <a:prstGeom prst="line">
            <a:avLst/>
          </a:prstGeom>
          <a:noFill/>
          <a:ln w="28575">
            <a:solidFill>
              <a:srgbClr val="333399"/>
            </a:solidFill>
            <a:round/>
            <a:headEnd/>
            <a:tailEnd/>
          </a:ln>
        </p:spPr>
        <p:txBody>
          <a:bodyPr wrap="none" anchor="ctr"/>
          <a:lstStyle/>
          <a:p>
            <a:endParaRPr lang="zh-CN" altLang="en-US"/>
          </a:p>
        </p:txBody>
      </p:sp>
      <p:sp>
        <p:nvSpPr>
          <p:cNvPr id="124943" name="Line 15"/>
          <p:cNvSpPr>
            <a:spLocks noChangeShapeType="1"/>
          </p:cNvSpPr>
          <p:nvPr/>
        </p:nvSpPr>
        <p:spPr bwMode="auto">
          <a:xfrm>
            <a:off x="4130675" y="4578350"/>
            <a:ext cx="2643188" cy="0"/>
          </a:xfrm>
          <a:prstGeom prst="line">
            <a:avLst/>
          </a:prstGeom>
          <a:noFill/>
          <a:ln w="28575">
            <a:solidFill>
              <a:srgbClr val="333399"/>
            </a:solidFill>
            <a:round/>
            <a:headEnd/>
            <a:tailEnd/>
          </a:ln>
        </p:spPr>
        <p:txBody>
          <a:bodyPr wrap="none" anchor="ctr"/>
          <a:lstStyle/>
          <a:p>
            <a:endParaRPr lang="zh-CN" altLang="en-US"/>
          </a:p>
        </p:txBody>
      </p:sp>
      <p:sp>
        <p:nvSpPr>
          <p:cNvPr id="124944" name="AutoShape 16"/>
          <p:cNvSpPr>
            <a:spLocks noChangeArrowheads="1"/>
          </p:cNvSpPr>
          <p:nvPr/>
        </p:nvSpPr>
        <p:spPr bwMode="auto">
          <a:xfrm flipH="1">
            <a:off x="3314701" y="4189413"/>
            <a:ext cx="1185863"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4945" name="AutoShape 17"/>
          <p:cNvSpPr>
            <a:spLocks noChangeArrowheads="1"/>
          </p:cNvSpPr>
          <p:nvPr/>
        </p:nvSpPr>
        <p:spPr bwMode="auto">
          <a:xfrm>
            <a:off x="6502400" y="538163"/>
            <a:ext cx="1111250" cy="4583112"/>
          </a:xfrm>
          <a:prstGeom prst="roundRect">
            <a:avLst>
              <a:gd name="adj" fmla="val 50000"/>
            </a:avLst>
          </a:prstGeom>
          <a:solidFill>
            <a:srgbClr val="FFFF66">
              <a:alpha val="50195"/>
            </a:srgbClr>
          </a:solidFill>
          <a:ln w="19050">
            <a:solidFill>
              <a:schemeClr val="tx1"/>
            </a:solidFill>
            <a:prstDash val="dash"/>
            <a:round/>
            <a:headEnd/>
            <a:tailEnd/>
          </a:ln>
        </p:spPr>
        <p:txBody>
          <a:bodyPr wrap="none" anchor="ctr"/>
          <a:lstStyle/>
          <a:p>
            <a:endParaRPr lang="zh-CN" altLang="en-US"/>
          </a:p>
        </p:txBody>
      </p:sp>
      <p:sp>
        <p:nvSpPr>
          <p:cNvPr id="124946" name="AutoShape 18"/>
          <p:cNvSpPr>
            <a:spLocks noChangeArrowheads="1"/>
          </p:cNvSpPr>
          <p:nvPr/>
        </p:nvSpPr>
        <p:spPr bwMode="auto">
          <a:xfrm>
            <a:off x="4797425" y="538164"/>
            <a:ext cx="1557338" cy="5127625"/>
          </a:xfrm>
          <a:prstGeom prst="roundRect">
            <a:avLst>
              <a:gd name="adj" fmla="val 50000"/>
            </a:avLst>
          </a:prstGeom>
          <a:solidFill>
            <a:srgbClr val="CCECFF">
              <a:alpha val="50195"/>
            </a:srgbClr>
          </a:solidFill>
          <a:ln w="19050">
            <a:solidFill>
              <a:schemeClr val="tx1"/>
            </a:solidFill>
            <a:prstDash val="dash"/>
            <a:round/>
            <a:headEnd/>
            <a:tailEnd/>
          </a:ln>
        </p:spPr>
        <p:txBody>
          <a:bodyPr wrap="none" anchor="ctr"/>
          <a:lstStyle/>
          <a:p>
            <a:endParaRPr lang="zh-CN" altLang="en-US"/>
          </a:p>
        </p:txBody>
      </p:sp>
      <p:sp>
        <p:nvSpPr>
          <p:cNvPr id="124947" name="Text Box 19"/>
          <p:cNvSpPr txBox="1">
            <a:spLocks noChangeArrowheads="1"/>
          </p:cNvSpPr>
          <p:nvPr/>
        </p:nvSpPr>
        <p:spPr bwMode="auto">
          <a:xfrm>
            <a:off x="5362575" y="85883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4</a:t>
            </a:r>
            <a:endParaRPr kumimoji="1" lang="en-US" altLang="zh-CN">
              <a:solidFill>
                <a:srgbClr val="333399"/>
              </a:solidFill>
              <a:latin typeface="Arial" charset="0"/>
              <a:ea typeface="黑体" pitchFamily="2" charset="-122"/>
            </a:endParaRPr>
          </a:p>
        </p:txBody>
      </p:sp>
      <p:sp>
        <p:nvSpPr>
          <p:cNvPr id="124948" name="Text Box 20"/>
          <p:cNvSpPr txBox="1">
            <a:spLocks noChangeArrowheads="1"/>
          </p:cNvSpPr>
          <p:nvPr/>
        </p:nvSpPr>
        <p:spPr bwMode="auto">
          <a:xfrm>
            <a:off x="7170738" y="4457700"/>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4949" name="AutoShape 21"/>
          <p:cNvSpPr>
            <a:spLocks noChangeArrowheads="1"/>
          </p:cNvSpPr>
          <p:nvPr/>
        </p:nvSpPr>
        <p:spPr bwMode="auto">
          <a:xfrm>
            <a:off x="7837489" y="382588"/>
            <a:ext cx="1036637" cy="4583112"/>
          </a:xfrm>
          <a:prstGeom prst="roundRect">
            <a:avLst>
              <a:gd name="adj" fmla="val 50000"/>
            </a:avLst>
          </a:prstGeom>
          <a:solidFill>
            <a:srgbClr val="FF99CC">
              <a:alpha val="50195"/>
            </a:srgbClr>
          </a:solidFill>
          <a:ln w="19050">
            <a:solidFill>
              <a:schemeClr val="tx1"/>
            </a:solidFill>
            <a:prstDash val="dash"/>
            <a:round/>
            <a:headEnd/>
            <a:tailEnd/>
          </a:ln>
        </p:spPr>
        <p:txBody>
          <a:bodyPr wrap="none" anchor="ctr"/>
          <a:lstStyle/>
          <a:p>
            <a:endParaRPr lang="zh-CN" altLang="en-US"/>
          </a:p>
        </p:txBody>
      </p:sp>
      <p:sp>
        <p:nvSpPr>
          <p:cNvPr id="124950" name="AutoShape 22"/>
          <p:cNvSpPr>
            <a:spLocks noChangeArrowheads="1"/>
          </p:cNvSpPr>
          <p:nvPr/>
        </p:nvSpPr>
        <p:spPr bwMode="auto">
          <a:xfrm flipH="1">
            <a:off x="3314701" y="382588"/>
            <a:ext cx="1185863"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4951" name="Line 23"/>
          <p:cNvSpPr>
            <a:spLocks noChangeShapeType="1"/>
          </p:cNvSpPr>
          <p:nvPr/>
        </p:nvSpPr>
        <p:spPr bwMode="auto">
          <a:xfrm>
            <a:off x="3092450" y="938214"/>
            <a:ext cx="0" cy="5037137"/>
          </a:xfrm>
          <a:prstGeom prst="line">
            <a:avLst/>
          </a:prstGeom>
          <a:noFill/>
          <a:ln w="38100">
            <a:solidFill>
              <a:srgbClr val="333399"/>
            </a:solidFill>
            <a:round/>
            <a:headEnd/>
            <a:tailEnd/>
          </a:ln>
        </p:spPr>
        <p:txBody>
          <a:bodyPr wrap="none" anchor="ctr"/>
          <a:lstStyle/>
          <a:p>
            <a:endParaRPr lang="zh-CN" altLang="en-US"/>
          </a:p>
        </p:txBody>
      </p:sp>
      <p:sp>
        <p:nvSpPr>
          <p:cNvPr id="124952" name="Line 24"/>
          <p:cNvSpPr>
            <a:spLocks noChangeShapeType="1"/>
          </p:cNvSpPr>
          <p:nvPr/>
        </p:nvSpPr>
        <p:spPr bwMode="auto">
          <a:xfrm>
            <a:off x="3078164" y="927100"/>
            <a:ext cx="458787" cy="0"/>
          </a:xfrm>
          <a:prstGeom prst="line">
            <a:avLst/>
          </a:prstGeom>
          <a:noFill/>
          <a:ln w="38100">
            <a:solidFill>
              <a:srgbClr val="333399"/>
            </a:solidFill>
            <a:round/>
            <a:headEnd/>
            <a:tailEnd/>
          </a:ln>
        </p:spPr>
        <p:txBody>
          <a:bodyPr wrap="none" anchor="ctr"/>
          <a:lstStyle/>
          <a:p>
            <a:endParaRPr lang="zh-CN" altLang="en-US"/>
          </a:p>
        </p:txBody>
      </p:sp>
      <p:sp>
        <p:nvSpPr>
          <p:cNvPr id="124953" name="Text Box 25"/>
          <p:cNvSpPr txBox="1">
            <a:spLocks noChangeArrowheads="1"/>
          </p:cNvSpPr>
          <p:nvPr/>
        </p:nvSpPr>
        <p:spPr bwMode="auto">
          <a:xfrm>
            <a:off x="7870826" y="1735138"/>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4954" name="Text Box 26"/>
          <p:cNvSpPr txBox="1">
            <a:spLocks noChangeArrowheads="1"/>
          </p:cNvSpPr>
          <p:nvPr/>
        </p:nvSpPr>
        <p:spPr bwMode="auto">
          <a:xfrm>
            <a:off x="8389938" y="455613"/>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4955" name="Text Box 27"/>
          <p:cNvSpPr txBox="1">
            <a:spLocks noChangeArrowheads="1"/>
          </p:cNvSpPr>
          <p:nvPr/>
        </p:nvSpPr>
        <p:spPr bwMode="auto">
          <a:xfrm>
            <a:off x="6983413" y="735013"/>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4956" name="Text Box 28"/>
          <p:cNvSpPr txBox="1">
            <a:spLocks noChangeArrowheads="1"/>
          </p:cNvSpPr>
          <p:nvPr/>
        </p:nvSpPr>
        <p:spPr bwMode="auto">
          <a:xfrm>
            <a:off x="5019676" y="1738313"/>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4957" name="Text Box 29"/>
          <p:cNvSpPr txBox="1">
            <a:spLocks noChangeArrowheads="1"/>
          </p:cNvSpPr>
          <p:nvPr/>
        </p:nvSpPr>
        <p:spPr bwMode="auto">
          <a:xfrm>
            <a:off x="6545264" y="1738313"/>
            <a:ext cx="950901"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VLAN</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4958" name="Text Box 30"/>
          <p:cNvSpPr txBox="1">
            <a:spLocks noChangeArrowheads="1"/>
          </p:cNvSpPr>
          <p:nvPr/>
        </p:nvSpPr>
        <p:spPr bwMode="auto">
          <a:xfrm>
            <a:off x="8431213" y="4160838"/>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4959" name="Text Box 31"/>
          <p:cNvSpPr txBox="1">
            <a:spLocks noChangeArrowheads="1"/>
          </p:cNvSpPr>
          <p:nvPr/>
        </p:nvSpPr>
        <p:spPr bwMode="auto">
          <a:xfrm>
            <a:off x="5957888" y="457358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4960" name="Text Box 32"/>
          <p:cNvSpPr txBox="1">
            <a:spLocks noChangeArrowheads="1"/>
          </p:cNvSpPr>
          <p:nvPr/>
        </p:nvSpPr>
        <p:spPr bwMode="auto">
          <a:xfrm>
            <a:off x="5316538" y="5018088"/>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1</a:t>
            </a:r>
            <a:endParaRPr kumimoji="1" lang="en-US" altLang="zh-CN">
              <a:solidFill>
                <a:srgbClr val="333399"/>
              </a:solidFill>
              <a:latin typeface="Arial" charset="0"/>
              <a:ea typeface="黑体" pitchFamily="2" charset="-122"/>
            </a:endParaRPr>
          </a:p>
        </p:txBody>
      </p:sp>
      <p:sp>
        <p:nvSpPr>
          <p:cNvPr id="124961" name="Text Box 33"/>
          <p:cNvSpPr txBox="1">
            <a:spLocks noChangeArrowheads="1"/>
          </p:cNvSpPr>
          <p:nvPr/>
        </p:nvSpPr>
        <p:spPr bwMode="auto">
          <a:xfrm>
            <a:off x="5346700" y="2816225"/>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r>
              <a:rPr kumimoji="1" lang="en-US" altLang="zh-CN" baseline="-25000">
                <a:solidFill>
                  <a:srgbClr val="333399"/>
                </a:solidFill>
                <a:latin typeface="Arial" charset="0"/>
                <a:ea typeface="黑体" pitchFamily="2" charset="-122"/>
              </a:rPr>
              <a:t>3</a:t>
            </a:r>
            <a:endParaRPr kumimoji="1" lang="en-US" altLang="zh-CN">
              <a:solidFill>
                <a:srgbClr val="333399"/>
              </a:solidFill>
              <a:latin typeface="Arial" charset="0"/>
              <a:ea typeface="黑体" pitchFamily="2" charset="-122"/>
            </a:endParaRPr>
          </a:p>
        </p:txBody>
      </p:sp>
      <p:sp>
        <p:nvSpPr>
          <p:cNvPr id="124962" name="Text Box 34"/>
          <p:cNvSpPr txBox="1">
            <a:spLocks noChangeArrowheads="1"/>
          </p:cNvSpPr>
          <p:nvPr/>
        </p:nvSpPr>
        <p:spPr bwMode="auto">
          <a:xfrm>
            <a:off x="8456613" y="2301875"/>
            <a:ext cx="465192"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sp>
        <p:nvSpPr>
          <p:cNvPr id="124963" name="Text Box 35"/>
          <p:cNvSpPr txBox="1">
            <a:spLocks noChangeArrowheads="1"/>
          </p:cNvSpPr>
          <p:nvPr/>
        </p:nvSpPr>
        <p:spPr bwMode="auto">
          <a:xfrm>
            <a:off x="7212013" y="2454275"/>
            <a:ext cx="45076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r>
              <a:rPr kumimoji="1" lang="en-US" altLang="zh-CN" baseline="-25000">
                <a:solidFill>
                  <a:srgbClr val="333399"/>
                </a:solidFill>
                <a:latin typeface="Arial" charset="0"/>
                <a:ea typeface="黑体" pitchFamily="2" charset="-122"/>
              </a:rPr>
              <a:t>2</a:t>
            </a:r>
            <a:endParaRPr kumimoji="1" lang="en-US" altLang="zh-CN">
              <a:solidFill>
                <a:srgbClr val="333399"/>
              </a:solidFill>
              <a:latin typeface="Arial" charset="0"/>
              <a:ea typeface="黑体" pitchFamily="2" charset="-122"/>
            </a:endParaRPr>
          </a:p>
        </p:txBody>
      </p:sp>
      <p:pic>
        <p:nvPicPr>
          <p:cNvPr id="124964" name="Picture 36"/>
          <p:cNvPicPr>
            <a:picLocks noChangeArrowheads="1"/>
          </p:cNvPicPr>
          <p:nvPr/>
        </p:nvPicPr>
        <p:blipFill>
          <a:blip r:embed="rId3" cstate="print"/>
          <a:srcRect/>
          <a:stretch>
            <a:fillRect/>
          </a:stretch>
        </p:blipFill>
        <p:spPr bwMode="auto">
          <a:xfrm>
            <a:off x="4872039" y="927101"/>
            <a:ext cx="509587" cy="536575"/>
          </a:xfrm>
          <a:prstGeom prst="rect">
            <a:avLst/>
          </a:prstGeom>
          <a:noFill/>
          <a:ln w="9525">
            <a:noFill/>
            <a:miter lim="800000"/>
            <a:headEnd/>
            <a:tailEnd/>
          </a:ln>
        </p:spPr>
      </p:pic>
      <p:pic>
        <p:nvPicPr>
          <p:cNvPr id="124965" name="Picture 37"/>
          <p:cNvPicPr>
            <a:picLocks noChangeArrowheads="1"/>
          </p:cNvPicPr>
          <p:nvPr/>
        </p:nvPicPr>
        <p:blipFill>
          <a:blip r:embed="rId3" cstate="print"/>
          <a:srcRect/>
          <a:stretch>
            <a:fillRect/>
          </a:stretch>
        </p:blipFill>
        <p:spPr bwMode="auto">
          <a:xfrm>
            <a:off x="7985125" y="538164"/>
            <a:ext cx="509588" cy="536575"/>
          </a:xfrm>
          <a:prstGeom prst="rect">
            <a:avLst/>
          </a:prstGeom>
          <a:noFill/>
          <a:ln w="9525">
            <a:noFill/>
            <a:miter lim="800000"/>
            <a:headEnd/>
            <a:tailEnd/>
          </a:ln>
        </p:spPr>
      </p:pic>
      <p:pic>
        <p:nvPicPr>
          <p:cNvPr id="124966" name="Picture 38"/>
          <p:cNvPicPr>
            <a:picLocks noChangeArrowheads="1"/>
          </p:cNvPicPr>
          <p:nvPr/>
        </p:nvPicPr>
        <p:blipFill>
          <a:blip r:embed="rId3" cstate="print"/>
          <a:srcRect/>
          <a:stretch>
            <a:fillRect/>
          </a:stretch>
        </p:blipFill>
        <p:spPr bwMode="auto">
          <a:xfrm>
            <a:off x="6577014" y="771526"/>
            <a:ext cx="509587" cy="536575"/>
          </a:xfrm>
          <a:prstGeom prst="rect">
            <a:avLst/>
          </a:prstGeom>
          <a:noFill/>
          <a:ln w="9525">
            <a:noFill/>
            <a:miter lim="800000"/>
            <a:headEnd/>
            <a:tailEnd/>
          </a:ln>
        </p:spPr>
      </p:pic>
      <p:pic>
        <p:nvPicPr>
          <p:cNvPr id="124967" name="Picture 39"/>
          <p:cNvPicPr>
            <a:picLocks noChangeArrowheads="1"/>
          </p:cNvPicPr>
          <p:nvPr/>
        </p:nvPicPr>
        <p:blipFill>
          <a:blip r:embed="rId3" cstate="print"/>
          <a:srcRect/>
          <a:stretch>
            <a:fillRect/>
          </a:stretch>
        </p:blipFill>
        <p:spPr bwMode="auto">
          <a:xfrm>
            <a:off x="7994650" y="2324101"/>
            <a:ext cx="509588" cy="538163"/>
          </a:xfrm>
          <a:prstGeom prst="rect">
            <a:avLst/>
          </a:prstGeom>
          <a:noFill/>
          <a:ln w="9525">
            <a:noFill/>
            <a:miter lim="800000"/>
            <a:headEnd/>
            <a:tailEnd/>
          </a:ln>
        </p:spPr>
      </p:pic>
      <p:pic>
        <p:nvPicPr>
          <p:cNvPr id="124968" name="Picture 40"/>
          <p:cNvPicPr>
            <a:picLocks noChangeArrowheads="1"/>
          </p:cNvPicPr>
          <p:nvPr/>
        </p:nvPicPr>
        <p:blipFill>
          <a:blip r:embed="rId3" cstate="print"/>
          <a:srcRect/>
          <a:stretch>
            <a:fillRect/>
          </a:stretch>
        </p:blipFill>
        <p:spPr bwMode="auto">
          <a:xfrm>
            <a:off x="6808789" y="2557463"/>
            <a:ext cx="509587" cy="538162"/>
          </a:xfrm>
          <a:prstGeom prst="rect">
            <a:avLst/>
          </a:prstGeom>
          <a:noFill/>
          <a:ln w="9525">
            <a:noFill/>
            <a:miter lim="800000"/>
            <a:headEnd/>
            <a:tailEnd/>
          </a:ln>
        </p:spPr>
      </p:pic>
      <p:pic>
        <p:nvPicPr>
          <p:cNvPr id="124969" name="Picture 41"/>
          <p:cNvPicPr>
            <a:picLocks noChangeArrowheads="1"/>
          </p:cNvPicPr>
          <p:nvPr/>
        </p:nvPicPr>
        <p:blipFill>
          <a:blip r:embed="rId3" cstate="print"/>
          <a:srcRect/>
          <a:stretch>
            <a:fillRect/>
          </a:stretch>
        </p:blipFill>
        <p:spPr bwMode="auto">
          <a:xfrm>
            <a:off x="4872039" y="2790826"/>
            <a:ext cx="509587" cy="538163"/>
          </a:xfrm>
          <a:prstGeom prst="rect">
            <a:avLst/>
          </a:prstGeom>
          <a:noFill/>
          <a:ln w="9525">
            <a:noFill/>
            <a:miter lim="800000"/>
            <a:headEnd/>
            <a:tailEnd/>
          </a:ln>
        </p:spPr>
      </p:pic>
      <p:pic>
        <p:nvPicPr>
          <p:cNvPr id="124970" name="Picture 42"/>
          <p:cNvPicPr>
            <a:picLocks noChangeArrowheads="1"/>
          </p:cNvPicPr>
          <p:nvPr/>
        </p:nvPicPr>
        <p:blipFill>
          <a:blip r:embed="rId3" cstate="print"/>
          <a:srcRect/>
          <a:stretch>
            <a:fillRect/>
          </a:stretch>
        </p:blipFill>
        <p:spPr bwMode="auto">
          <a:xfrm>
            <a:off x="4872039" y="4740276"/>
            <a:ext cx="509587" cy="536575"/>
          </a:xfrm>
          <a:prstGeom prst="rect">
            <a:avLst/>
          </a:prstGeom>
          <a:noFill/>
          <a:ln w="9525">
            <a:noFill/>
            <a:miter lim="800000"/>
            <a:headEnd/>
            <a:tailEnd/>
          </a:ln>
        </p:spPr>
      </p:pic>
      <p:pic>
        <p:nvPicPr>
          <p:cNvPr id="124971" name="Picture 43"/>
          <p:cNvPicPr>
            <a:picLocks noChangeArrowheads="1"/>
          </p:cNvPicPr>
          <p:nvPr/>
        </p:nvPicPr>
        <p:blipFill>
          <a:blip r:embed="rId3" cstate="print"/>
          <a:srcRect/>
          <a:stretch>
            <a:fillRect/>
          </a:stretch>
        </p:blipFill>
        <p:spPr bwMode="auto">
          <a:xfrm>
            <a:off x="5538789" y="4578351"/>
            <a:ext cx="509587" cy="536575"/>
          </a:xfrm>
          <a:prstGeom prst="rect">
            <a:avLst/>
          </a:prstGeom>
          <a:noFill/>
          <a:ln w="9525">
            <a:noFill/>
            <a:miter lim="800000"/>
            <a:headEnd/>
            <a:tailEnd/>
          </a:ln>
        </p:spPr>
      </p:pic>
      <p:pic>
        <p:nvPicPr>
          <p:cNvPr id="124972" name="Picture 44"/>
          <p:cNvPicPr>
            <a:picLocks noChangeArrowheads="1"/>
          </p:cNvPicPr>
          <p:nvPr/>
        </p:nvPicPr>
        <p:blipFill>
          <a:blip r:embed="rId3" cstate="print"/>
          <a:srcRect/>
          <a:stretch>
            <a:fillRect/>
          </a:stretch>
        </p:blipFill>
        <p:spPr bwMode="auto">
          <a:xfrm>
            <a:off x="6650039" y="4422776"/>
            <a:ext cx="509587" cy="536575"/>
          </a:xfrm>
          <a:prstGeom prst="rect">
            <a:avLst/>
          </a:prstGeom>
          <a:noFill/>
          <a:ln w="9525">
            <a:noFill/>
            <a:miter lim="800000"/>
            <a:headEnd/>
            <a:tailEnd/>
          </a:ln>
        </p:spPr>
      </p:pic>
      <p:pic>
        <p:nvPicPr>
          <p:cNvPr id="124973" name="Picture 45"/>
          <p:cNvPicPr>
            <a:picLocks noChangeArrowheads="1"/>
          </p:cNvPicPr>
          <p:nvPr/>
        </p:nvPicPr>
        <p:blipFill>
          <a:blip r:embed="rId3" cstate="print"/>
          <a:srcRect/>
          <a:stretch>
            <a:fillRect/>
          </a:stretch>
        </p:blipFill>
        <p:spPr bwMode="auto">
          <a:xfrm>
            <a:off x="7985125" y="4267201"/>
            <a:ext cx="509588" cy="536575"/>
          </a:xfrm>
          <a:prstGeom prst="rect">
            <a:avLst/>
          </a:prstGeom>
          <a:noFill/>
          <a:ln w="9525">
            <a:noFill/>
            <a:miter lim="800000"/>
            <a:headEnd/>
            <a:tailEnd/>
          </a:ln>
        </p:spPr>
      </p:pic>
      <p:sp>
        <p:nvSpPr>
          <p:cNvPr id="124974" name="AutoShape 46"/>
          <p:cNvSpPr>
            <a:spLocks noChangeArrowheads="1"/>
          </p:cNvSpPr>
          <p:nvPr/>
        </p:nvSpPr>
        <p:spPr bwMode="auto">
          <a:xfrm flipH="1">
            <a:off x="3314701" y="2246313"/>
            <a:ext cx="1185863" cy="933450"/>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4975" name="Line 47"/>
          <p:cNvSpPr>
            <a:spLocks noChangeShapeType="1"/>
          </p:cNvSpPr>
          <p:nvPr/>
        </p:nvSpPr>
        <p:spPr bwMode="auto">
          <a:xfrm>
            <a:off x="3240088" y="2784475"/>
            <a:ext cx="0" cy="3346450"/>
          </a:xfrm>
          <a:prstGeom prst="line">
            <a:avLst/>
          </a:prstGeom>
          <a:noFill/>
          <a:ln w="38100">
            <a:solidFill>
              <a:srgbClr val="333399"/>
            </a:solidFill>
            <a:round/>
            <a:headEnd/>
            <a:tailEnd/>
          </a:ln>
        </p:spPr>
        <p:txBody>
          <a:bodyPr wrap="none" anchor="ctr"/>
          <a:lstStyle/>
          <a:p>
            <a:endParaRPr lang="zh-CN" altLang="en-US"/>
          </a:p>
        </p:txBody>
      </p:sp>
      <p:sp>
        <p:nvSpPr>
          <p:cNvPr id="124976" name="Line 48"/>
          <p:cNvSpPr>
            <a:spLocks noChangeShapeType="1"/>
          </p:cNvSpPr>
          <p:nvPr/>
        </p:nvSpPr>
        <p:spPr bwMode="auto">
          <a:xfrm>
            <a:off x="3227389" y="2790825"/>
            <a:ext cx="276225" cy="0"/>
          </a:xfrm>
          <a:prstGeom prst="line">
            <a:avLst/>
          </a:prstGeom>
          <a:noFill/>
          <a:ln w="38100">
            <a:solidFill>
              <a:srgbClr val="333399"/>
            </a:solidFill>
            <a:round/>
            <a:headEnd/>
            <a:tailEnd/>
          </a:ln>
        </p:spPr>
        <p:txBody>
          <a:bodyPr wrap="none" anchor="ctr"/>
          <a:lstStyle/>
          <a:p>
            <a:endParaRPr lang="zh-CN" altLang="en-US"/>
          </a:p>
        </p:txBody>
      </p:sp>
      <p:sp>
        <p:nvSpPr>
          <p:cNvPr id="124977" name="Line 49"/>
          <p:cNvSpPr>
            <a:spLocks noChangeShapeType="1"/>
          </p:cNvSpPr>
          <p:nvPr/>
        </p:nvSpPr>
        <p:spPr bwMode="auto">
          <a:xfrm>
            <a:off x="3389313" y="4772026"/>
            <a:ext cx="0" cy="1514475"/>
          </a:xfrm>
          <a:prstGeom prst="line">
            <a:avLst/>
          </a:prstGeom>
          <a:noFill/>
          <a:ln w="38100">
            <a:solidFill>
              <a:srgbClr val="333399"/>
            </a:solidFill>
            <a:round/>
            <a:headEnd/>
            <a:tailEnd/>
          </a:ln>
        </p:spPr>
        <p:txBody>
          <a:bodyPr wrap="none" anchor="ctr"/>
          <a:lstStyle/>
          <a:p>
            <a:endParaRPr lang="zh-CN" altLang="en-US"/>
          </a:p>
        </p:txBody>
      </p:sp>
      <p:sp>
        <p:nvSpPr>
          <p:cNvPr id="124978" name="Line 50"/>
          <p:cNvSpPr>
            <a:spLocks noChangeShapeType="1"/>
          </p:cNvSpPr>
          <p:nvPr/>
        </p:nvSpPr>
        <p:spPr bwMode="auto">
          <a:xfrm>
            <a:off x="3375025" y="4772025"/>
            <a:ext cx="152400" cy="0"/>
          </a:xfrm>
          <a:prstGeom prst="line">
            <a:avLst/>
          </a:prstGeom>
          <a:noFill/>
          <a:ln w="38100">
            <a:solidFill>
              <a:srgbClr val="333399"/>
            </a:solidFill>
            <a:round/>
            <a:headEnd/>
            <a:tailEnd/>
          </a:ln>
        </p:spPr>
        <p:txBody>
          <a:bodyPr wrap="none" anchor="ctr"/>
          <a:lstStyle/>
          <a:p>
            <a:endParaRPr lang="zh-CN" altLang="en-US"/>
          </a:p>
        </p:txBody>
      </p:sp>
      <p:sp>
        <p:nvSpPr>
          <p:cNvPr id="124979" name="AutoShape 51"/>
          <p:cNvSpPr>
            <a:spLocks noChangeArrowheads="1"/>
          </p:cNvSpPr>
          <p:nvPr/>
        </p:nvSpPr>
        <p:spPr bwMode="auto">
          <a:xfrm flipH="1">
            <a:off x="2720975" y="5665788"/>
            <a:ext cx="1187450" cy="931862"/>
          </a:xfrm>
          <a:prstGeom prst="cube">
            <a:avLst>
              <a:gd name="adj" fmla="val 28329"/>
            </a:avLst>
          </a:prstGeom>
          <a:solidFill>
            <a:srgbClr val="99FFCC"/>
          </a:solidFill>
          <a:ln w="9525">
            <a:solidFill>
              <a:schemeClr val="tx1"/>
            </a:solidFill>
            <a:miter lim="800000"/>
            <a:headEnd/>
            <a:tailEnd/>
          </a:ln>
        </p:spPr>
        <p:txBody>
          <a:bodyPr wrap="none" anchor="ctr"/>
          <a:lstStyle/>
          <a:p>
            <a:pPr algn="ctr"/>
            <a:r>
              <a:rPr kumimoji="1" lang="zh-CN" altLang="en-US">
                <a:solidFill>
                  <a:srgbClr val="333399"/>
                </a:solidFill>
                <a:latin typeface="Arial" charset="0"/>
                <a:ea typeface="黑体" pitchFamily="2" charset="-122"/>
              </a:rPr>
              <a:t>以太网</a:t>
            </a:r>
          </a:p>
          <a:p>
            <a:pPr algn="ctr"/>
            <a:r>
              <a:rPr kumimoji="1" lang="zh-CN" altLang="en-US">
                <a:solidFill>
                  <a:srgbClr val="333399"/>
                </a:solidFill>
                <a:latin typeface="Arial" charset="0"/>
                <a:ea typeface="黑体" pitchFamily="2" charset="-122"/>
              </a:rPr>
              <a:t>交换机</a:t>
            </a:r>
          </a:p>
        </p:txBody>
      </p:sp>
      <p:sp>
        <p:nvSpPr>
          <p:cNvPr id="124980" name="Text Box 52"/>
          <p:cNvSpPr txBox="1">
            <a:spLocks noChangeArrowheads="1"/>
          </p:cNvSpPr>
          <p:nvPr/>
        </p:nvSpPr>
        <p:spPr bwMode="auto">
          <a:xfrm>
            <a:off x="5789460" y="5805489"/>
            <a:ext cx="4431021" cy="830997"/>
          </a:xfrm>
          <a:prstGeom prst="rect">
            <a:avLst/>
          </a:prstGeom>
          <a:noFill/>
          <a:ln w="9525">
            <a:noFill/>
            <a:miter lim="800000"/>
            <a:headEnd/>
            <a:tailEnd/>
          </a:ln>
        </p:spPr>
        <p:txBody>
          <a:bodyPr wrap="none">
            <a:spAutoFit/>
          </a:bodyPr>
          <a:lstStyle/>
          <a:p>
            <a:pPr algn="ctr"/>
            <a:r>
              <a:rPr lang="zh-CN" altLang="en-US" sz="2400">
                <a:solidFill>
                  <a:srgbClr val="333399"/>
                </a:solidFill>
                <a:latin typeface="Arial" charset="0"/>
                <a:ea typeface="黑体" pitchFamily="2" charset="-122"/>
              </a:rPr>
              <a:t>三个虚拟局域网 </a:t>
            </a:r>
            <a:r>
              <a:rPr lang="en-US" altLang="zh-CN" sz="2400">
                <a:solidFill>
                  <a:srgbClr val="333399"/>
                </a:solidFill>
                <a:latin typeface="Arial" charset="0"/>
                <a:ea typeface="黑体" pitchFamily="2" charset="-122"/>
              </a:rPr>
              <a:t>VLAN</a:t>
            </a:r>
            <a:r>
              <a:rPr lang="en-US" altLang="zh-CN" sz="2400" baseline="-25000">
                <a:solidFill>
                  <a:srgbClr val="333399"/>
                </a:solidFill>
                <a:latin typeface="Arial" charset="0"/>
                <a:ea typeface="黑体" pitchFamily="2" charset="-122"/>
              </a:rPr>
              <a:t>1</a:t>
            </a:r>
            <a:r>
              <a:rPr lang="en-US" altLang="zh-CN" sz="2400">
                <a:solidFill>
                  <a:srgbClr val="333399"/>
                </a:solidFill>
                <a:latin typeface="Arial" charset="0"/>
                <a:ea typeface="黑体" pitchFamily="2" charset="-122"/>
              </a:rPr>
              <a:t>, VLAN</a:t>
            </a:r>
            <a:r>
              <a:rPr lang="en-US" altLang="zh-CN" sz="2400" baseline="-25000">
                <a:solidFill>
                  <a:srgbClr val="333399"/>
                </a:solidFill>
                <a:latin typeface="Arial" charset="0"/>
                <a:ea typeface="黑体" pitchFamily="2" charset="-122"/>
              </a:rPr>
              <a:t>2</a:t>
            </a:r>
          </a:p>
          <a:p>
            <a:pPr algn="ctr"/>
            <a:r>
              <a:rPr lang="zh-CN" altLang="en-US" sz="2400">
                <a:solidFill>
                  <a:srgbClr val="333399"/>
                </a:solidFill>
                <a:latin typeface="Arial" charset="0"/>
                <a:ea typeface="黑体" pitchFamily="2" charset="-122"/>
              </a:rPr>
              <a:t>和 </a:t>
            </a:r>
            <a:r>
              <a:rPr lang="en-US" altLang="zh-CN" sz="2400">
                <a:solidFill>
                  <a:srgbClr val="333399"/>
                </a:solidFill>
                <a:latin typeface="Arial" charset="0"/>
                <a:ea typeface="黑体" pitchFamily="2" charset="-122"/>
              </a:rPr>
              <a:t>VLAN</a:t>
            </a:r>
            <a:r>
              <a:rPr lang="en-US" altLang="zh-CN" sz="2400" baseline="-25000">
                <a:solidFill>
                  <a:srgbClr val="333399"/>
                </a:solidFill>
                <a:latin typeface="Arial" charset="0"/>
                <a:ea typeface="黑体" pitchFamily="2" charset="-122"/>
              </a:rPr>
              <a:t>3</a:t>
            </a:r>
            <a:r>
              <a:rPr lang="en-US" altLang="zh-CN" sz="2400">
                <a:solidFill>
                  <a:srgbClr val="333399"/>
                </a:solidFill>
                <a:latin typeface="Arial" charset="0"/>
                <a:ea typeface="黑体" pitchFamily="2" charset="-122"/>
              </a:rPr>
              <a:t> </a:t>
            </a:r>
            <a:r>
              <a:rPr lang="zh-CN" altLang="en-US" sz="2400">
                <a:solidFill>
                  <a:srgbClr val="333399"/>
                </a:solidFill>
                <a:latin typeface="Arial" charset="0"/>
                <a:ea typeface="黑体" pitchFamily="2" charset="-122"/>
              </a:rPr>
              <a:t>的构成 </a:t>
            </a:r>
          </a:p>
        </p:txBody>
      </p:sp>
      <p:sp>
        <p:nvSpPr>
          <p:cNvPr id="478261" name="Text Box 53"/>
          <p:cNvSpPr txBox="1">
            <a:spLocks noChangeArrowheads="1"/>
          </p:cNvSpPr>
          <p:nvPr/>
        </p:nvSpPr>
        <p:spPr bwMode="auto">
          <a:xfrm>
            <a:off x="1919289" y="5692776"/>
            <a:ext cx="8353425" cy="1200329"/>
          </a:xfrm>
          <a:prstGeom prst="rect">
            <a:avLst/>
          </a:prstGeom>
          <a:solidFill>
            <a:srgbClr val="FFFF99"/>
          </a:solidFill>
          <a:ln w="9525">
            <a:solidFill>
              <a:srgbClr val="333399"/>
            </a:solidFill>
            <a:miter lim="800000"/>
            <a:headEnd/>
            <a:tailEnd/>
          </a:ln>
        </p:spPr>
        <p:txBody>
          <a:bodyPr>
            <a:spAutoFit/>
          </a:bodyPr>
          <a:lstStyle/>
          <a:p>
            <a:pPr algn="ctr"/>
            <a:r>
              <a:rPr lang="zh-CN" altLang="en-US" sz="2400">
                <a:solidFill>
                  <a:srgbClr val="333399"/>
                </a:solidFill>
                <a:latin typeface="黑体" pitchFamily="2" charset="-122"/>
                <a:ea typeface="黑体" pitchFamily="2" charset="-122"/>
              </a:rPr>
              <a:t>虚拟局域网限制了接收广播信息的工作站数，使得网络</a:t>
            </a:r>
          </a:p>
          <a:p>
            <a:pPr algn="ctr"/>
            <a:r>
              <a:rPr lang="zh-CN" altLang="en-US" sz="2400">
                <a:solidFill>
                  <a:srgbClr val="333399"/>
                </a:solidFill>
                <a:latin typeface="黑体" pitchFamily="2" charset="-122"/>
                <a:ea typeface="黑体" pitchFamily="2" charset="-122"/>
              </a:rPr>
              <a:t>不会因传播过多的广播信息</a:t>
            </a:r>
            <a:r>
              <a:rPr lang="en-US" altLang="zh-CN" sz="2400">
                <a:solidFill>
                  <a:srgbClr val="333399"/>
                </a:solidFill>
                <a:latin typeface="黑体" pitchFamily="2" charset="-122"/>
                <a:ea typeface="黑体" pitchFamily="2" charset="-122"/>
              </a:rPr>
              <a:t>(</a:t>
            </a:r>
            <a:r>
              <a:rPr lang="zh-CN" altLang="en-US" sz="2400">
                <a:solidFill>
                  <a:srgbClr val="333399"/>
                </a:solidFill>
                <a:latin typeface="黑体" pitchFamily="2" charset="-122"/>
                <a:ea typeface="黑体" pitchFamily="2" charset="-122"/>
              </a:rPr>
              <a:t>即</a:t>
            </a:r>
            <a:r>
              <a:rPr lang="zh-CN" altLang="en-US" sz="2400">
                <a:solidFill>
                  <a:srgbClr val="333399"/>
                </a:solidFill>
                <a:latin typeface="Arial" charset="0"/>
                <a:ea typeface="黑体" pitchFamily="2" charset="-122"/>
              </a:rPr>
              <a:t>“</a:t>
            </a:r>
            <a:r>
              <a:rPr lang="zh-CN" altLang="en-US" sz="2400">
                <a:solidFill>
                  <a:srgbClr val="333399"/>
                </a:solidFill>
                <a:latin typeface="黑体" pitchFamily="2" charset="-122"/>
                <a:ea typeface="黑体" pitchFamily="2" charset="-122"/>
              </a:rPr>
              <a:t>广播风暴</a:t>
            </a:r>
            <a:r>
              <a:rPr lang="zh-CN" altLang="en-US" sz="2400">
                <a:solidFill>
                  <a:srgbClr val="333399"/>
                </a:solidFill>
                <a:latin typeface="Arial" charset="0"/>
                <a:ea typeface="黑体" pitchFamily="2" charset="-122"/>
              </a:rPr>
              <a:t>”</a:t>
            </a:r>
            <a:r>
              <a:rPr lang="en-US" altLang="zh-CN" sz="2400">
                <a:solidFill>
                  <a:srgbClr val="333399"/>
                </a:solidFill>
                <a:latin typeface="黑体" pitchFamily="2" charset="-122"/>
                <a:ea typeface="黑体" pitchFamily="2" charset="-122"/>
              </a:rPr>
              <a:t>)</a:t>
            </a:r>
            <a:r>
              <a:rPr lang="zh-CN" altLang="en-US" sz="2400">
                <a:solidFill>
                  <a:srgbClr val="333399"/>
                </a:solidFill>
                <a:latin typeface="黑体" pitchFamily="2" charset="-122"/>
                <a:ea typeface="黑体" pitchFamily="2" charset="-122"/>
              </a:rPr>
              <a:t>而引起性能恶化。 </a:t>
            </a:r>
          </a:p>
        </p:txBody>
      </p:sp>
      <p:sp>
        <p:nvSpPr>
          <p:cNvPr id="124982" name="灯片编号占位符 53"/>
          <p:cNvSpPr>
            <a:spLocks noGrp="1"/>
          </p:cNvSpPr>
          <p:nvPr>
            <p:ph type="sldNum" sz="quarter" idx="12"/>
          </p:nvPr>
        </p:nvSpPr>
        <p:spPr>
          <a:noFill/>
        </p:spPr>
        <p:txBody>
          <a:bodyPr/>
          <a:lstStyle/>
          <a:p>
            <a:fld id="{191A0490-071C-495B-A716-5BB2B5B9031A}" type="slidenum">
              <a:rPr lang="en-US" altLang="zh-CN" smtClean="0"/>
              <a:pPr/>
              <a:t>117</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782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61"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1919289" y="1916114"/>
            <a:ext cx="8497887" cy="1584325"/>
          </a:xfrm>
        </p:spPr>
        <p:txBody>
          <a:bodyPr/>
          <a:lstStyle/>
          <a:p>
            <a:pPr marL="533400" indent="-533400" algn="just" eaLnBrk="1" hangingPunct="1"/>
            <a:r>
              <a:rPr lang="zh-CN" altLang="en-US" sz="2800"/>
              <a:t>虚拟局域网协议允许在以太网的帧格式中插入一个 </a:t>
            </a:r>
            <a:r>
              <a:rPr lang="en-US" altLang="zh-CN" sz="2800"/>
              <a:t>4 </a:t>
            </a:r>
            <a:r>
              <a:rPr lang="zh-CN" altLang="en-US" sz="2800"/>
              <a:t>字节的标识符，称为 </a:t>
            </a:r>
            <a:r>
              <a:rPr lang="en-US" altLang="zh-CN" sz="2800"/>
              <a:t>VLAN </a:t>
            </a:r>
            <a:r>
              <a:rPr lang="zh-CN" altLang="en-US" sz="2800">
                <a:solidFill>
                  <a:schemeClr val="hlink"/>
                </a:solidFill>
              </a:rPr>
              <a:t>标记</a:t>
            </a:r>
            <a:r>
              <a:rPr lang="en-US" altLang="zh-CN" sz="2800"/>
              <a:t>(tag)</a:t>
            </a:r>
            <a:r>
              <a:rPr lang="zh-CN" altLang="en-US" sz="2800"/>
              <a:t>，用来指明发送该帧的工作站属于哪一个虚拟局域网。 </a:t>
            </a:r>
          </a:p>
        </p:txBody>
      </p:sp>
      <p:sp>
        <p:nvSpPr>
          <p:cNvPr id="125955" name="Rectangle 3"/>
          <p:cNvSpPr>
            <a:spLocks noGrp="1" noChangeArrowheads="1"/>
          </p:cNvSpPr>
          <p:nvPr>
            <p:ph type="title"/>
          </p:nvPr>
        </p:nvSpPr>
        <p:spPr>
          <a:xfrm>
            <a:off x="2443164" y="214314"/>
            <a:ext cx="8116887" cy="1462087"/>
          </a:xfrm>
        </p:spPr>
        <p:txBody>
          <a:bodyPr/>
          <a:lstStyle/>
          <a:p>
            <a:pPr algn="ctr" eaLnBrk="1" hangingPunct="1"/>
            <a:r>
              <a:rPr lang="zh-CN" altLang="en-US"/>
              <a:t>虚拟局域网使用的</a:t>
            </a:r>
            <a:br>
              <a:rPr lang="zh-CN" altLang="en-US"/>
            </a:br>
            <a:r>
              <a:rPr lang="zh-CN" altLang="en-US"/>
              <a:t>以太网帧格式</a:t>
            </a:r>
          </a:p>
        </p:txBody>
      </p:sp>
      <p:sp>
        <p:nvSpPr>
          <p:cNvPr id="479237" name="Rectangle 5"/>
          <p:cNvSpPr>
            <a:spLocks noChangeArrowheads="1"/>
          </p:cNvSpPr>
          <p:nvPr/>
        </p:nvSpPr>
        <p:spPr bwMode="auto">
          <a:xfrm>
            <a:off x="3284539" y="5110164"/>
            <a:ext cx="5483225" cy="669925"/>
          </a:xfrm>
          <a:prstGeom prst="rect">
            <a:avLst/>
          </a:prstGeom>
          <a:solidFill>
            <a:srgbClr val="CCECFF"/>
          </a:solidFill>
          <a:ln w="19050">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125957" name="Rectangle 6"/>
          <p:cNvSpPr>
            <a:spLocks noChangeArrowheads="1"/>
          </p:cNvSpPr>
          <p:nvPr/>
        </p:nvSpPr>
        <p:spPr bwMode="auto">
          <a:xfrm>
            <a:off x="1976438" y="4133850"/>
            <a:ext cx="905698" cy="483722"/>
          </a:xfrm>
          <a:prstGeom prst="rect">
            <a:avLst/>
          </a:prstGeom>
          <a:noFill/>
          <a:ln w="12700">
            <a:noFill/>
            <a:miter lim="800000"/>
            <a:headEnd/>
            <a:tailEnd/>
          </a:ln>
        </p:spPr>
        <p:txBody>
          <a:bodyPr wrap="none" lIns="90488" tIns="44450" rIns="90488" bIns="44450">
            <a:spAutoFit/>
          </a:bodyPr>
          <a:lstStyle/>
          <a:p>
            <a:pPr defTabSz="762000" eaLnBrk="0" hangingPunct="0">
              <a:lnSpc>
                <a:spcPct val="80000"/>
              </a:lnSpc>
            </a:pPr>
            <a:r>
              <a:rPr kumimoji="1" lang="en-US" altLang="zh-CN" sz="1600">
                <a:solidFill>
                  <a:srgbClr val="333399"/>
                </a:solidFill>
                <a:latin typeface="Times New Roman" pitchFamily="18" charset="0"/>
                <a:ea typeface="黑体" pitchFamily="2" charset="-122"/>
              </a:rPr>
              <a:t>  802.3</a:t>
            </a:r>
          </a:p>
          <a:p>
            <a:pPr defTabSz="762000" eaLnBrk="0" hangingPunct="0">
              <a:lnSpc>
                <a:spcPct val="80000"/>
              </a:lnSpc>
            </a:pPr>
            <a:r>
              <a:rPr kumimoji="1" lang="en-US" altLang="zh-CN" sz="1600">
                <a:solidFill>
                  <a:srgbClr val="333399"/>
                </a:solidFill>
                <a:latin typeface="Times New Roman" pitchFamily="18" charset="0"/>
                <a:ea typeface="黑体" pitchFamily="2" charset="-122"/>
              </a:rPr>
              <a:t>MAC </a:t>
            </a:r>
            <a:r>
              <a:rPr kumimoji="1" lang="zh-CN" altLang="en-US" sz="1600">
                <a:solidFill>
                  <a:srgbClr val="333399"/>
                </a:solidFill>
                <a:latin typeface="Times New Roman" pitchFamily="18" charset="0"/>
                <a:ea typeface="黑体" pitchFamily="2" charset="-122"/>
              </a:rPr>
              <a:t>帧</a:t>
            </a:r>
          </a:p>
        </p:txBody>
      </p:sp>
      <p:sp>
        <p:nvSpPr>
          <p:cNvPr id="125958" name="Rectangle 7"/>
          <p:cNvSpPr>
            <a:spLocks noChangeArrowheads="1"/>
          </p:cNvSpPr>
          <p:nvPr/>
        </p:nvSpPr>
        <p:spPr bwMode="auto">
          <a:xfrm>
            <a:off x="2432050" y="3871914"/>
            <a:ext cx="59311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ea typeface="黑体" pitchFamily="2" charset="-122"/>
              </a:rPr>
              <a:t>字节</a:t>
            </a:r>
          </a:p>
        </p:txBody>
      </p:sp>
      <p:sp>
        <p:nvSpPr>
          <p:cNvPr id="125959" name="Rectangle 8"/>
          <p:cNvSpPr>
            <a:spLocks noChangeArrowheads="1"/>
          </p:cNvSpPr>
          <p:nvPr/>
        </p:nvSpPr>
        <p:spPr bwMode="auto">
          <a:xfrm>
            <a:off x="3275013" y="3856039"/>
            <a:ext cx="28533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6</a:t>
            </a:r>
          </a:p>
        </p:txBody>
      </p:sp>
      <p:sp>
        <p:nvSpPr>
          <p:cNvPr id="125960" name="Rectangle 9"/>
          <p:cNvSpPr>
            <a:spLocks noChangeArrowheads="1"/>
          </p:cNvSpPr>
          <p:nvPr/>
        </p:nvSpPr>
        <p:spPr bwMode="auto">
          <a:xfrm>
            <a:off x="4237038" y="3856039"/>
            <a:ext cx="28533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6</a:t>
            </a:r>
          </a:p>
        </p:txBody>
      </p:sp>
      <p:sp>
        <p:nvSpPr>
          <p:cNvPr id="125961" name="Rectangle 10"/>
          <p:cNvSpPr>
            <a:spLocks noChangeArrowheads="1"/>
          </p:cNvSpPr>
          <p:nvPr/>
        </p:nvSpPr>
        <p:spPr bwMode="auto">
          <a:xfrm>
            <a:off x="6207125" y="3856039"/>
            <a:ext cx="28533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2</a:t>
            </a:r>
          </a:p>
        </p:txBody>
      </p:sp>
      <p:sp>
        <p:nvSpPr>
          <p:cNvPr id="125962" name="Rectangle 11"/>
          <p:cNvSpPr>
            <a:spLocks noChangeArrowheads="1"/>
          </p:cNvSpPr>
          <p:nvPr/>
        </p:nvSpPr>
        <p:spPr bwMode="auto">
          <a:xfrm>
            <a:off x="7261225" y="3856039"/>
            <a:ext cx="101149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46 ~ 1500</a:t>
            </a:r>
          </a:p>
        </p:txBody>
      </p:sp>
      <p:sp>
        <p:nvSpPr>
          <p:cNvPr id="125963" name="Rectangle 12"/>
          <p:cNvSpPr>
            <a:spLocks noChangeArrowheads="1"/>
          </p:cNvSpPr>
          <p:nvPr/>
        </p:nvSpPr>
        <p:spPr bwMode="auto">
          <a:xfrm>
            <a:off x="9080500" y="3856039"/>
            <a:ext cx="28533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4</a:t>
            </a:r>
          </a:p>
        </p:txBody>
      </p:sp>
      <p:sp>
        <p:nvSpPr>
          <p:cNvPr id="125964" name="Line 13"/>
          <p:cNvSpPr>
            <a:spLocks noChangeShapeType="1"/>
          </p:cNvSpPr>
          <p:nvPr/>
        </p:nvSpPr>
        <p:spPr bwMode="auto">
          <a:xfrm>
            <a:off x="2859088" y="4411663"/>
            <a:ext cx="5772150" cy="0"/>
          </a:xfrm>
          <a:prstGeom prst="line">
            <a:avLst/>
          </a:prstGeom>
          <a:noFill/>
          <a:ln w="12700">
            <a:solidFill>
              <a:schemeClr val="tx1"/>
            </a:solidFill>
            <a:round/>
            <a:headEnd type="triangle" w="med" len="med"/>
            <a:tailEnd type="triangle" w="med" len="med"/>
          </a:ln>
        </p:spPr>
        <p:txBody>
          <a:bodyPr wrap="none" anchor="ctr"/>
          <a:lstStyle/>
          <a:p>
            <a:endParaRPr lang="zh-CN" altLang="en-US"/>
          </a:p>
        </p:txBody>
      </p:sp>
      <p:grpSp>
        <p:nvGrpSpPr>
          <p:cNvPr id="125965" name="Group 14"/>
          <p:cNvGrpSpPr>
            <a:grpSpLocks/>
          </p:cNvGrpSpPr>
          <p:nvPr/>
        </p:nvGrpSpPr>
        <p:grpSpPr bwMode="auto">
          <a:xfrm>
            <a:off x="6203951" y="4194179"/>
            <a:ext cx="968375" cy="413951"/>
            <a:chOff x="2494" y="1932"/>
            <a:chExt cx="677" cy="297"/>
          </a:xfrm>
        </p:grpSpPr>
        <p:sp>
          <p:nvSpPr>
            <p:cNvPr id="125993" name="Rectangle 15"/>
            <p:cNvSpPr>
              <a:spLocks noChangeArrowheads="1"/>
            </p:cNvSpPr>
            <p:nvPr/>
          </p:nvSpPr>
          <p:spPr bwMode="auto">
            <a:xfrm>
              <a:off x="2513" y="1932"/>
              <a:ext cx="658" cy="288"/>
            </a:xfrm>
            <a:prstGeom prst="rect">
              <a:avLst/>
            </a:prstGeom>
            <a:solidFill>
              <a:schemeClr val="bg1"/>
            </a:solidFill>
            <a:ln w="12700">
              <a:noFill/>
              <a:miter lim="800000"/>
              <a:headEnd/>
              <a:tailEnd/>
            </a:ln>
          </p:spPr>
          <p:txBody>
            <a:bodyPr wrap="none" anchor="ctr"/>
            <a:lstStyle/>
            <a:p>
              <a:endParaRPr lang="zh-CN" altLang="en-US"/>
            </a:p>
          </p:txBody>
        </p:sp>
        <p:sp>
          <p:nvSpPr>
            <p:cNvPr id="125994" name="Rectangle 16"/>
            <p:cNvSpPr>
              <a:spLocks noChangeArrowheads="1"/>
            </p:cNvSpPr>
            <p:nvPr/>
          </p:nvSpPr>
          <p:spPr bwMode="auto">
            <a:xfrm>
              <a:off x="2494" y="1988"/>
              <a:ext cx="633" cy="241"/>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MAC </a:t>
              </a:r>
              <a:r>
                <a:rPr kumimoji="1" lang="zh-CN" altLang="en-US" sz="1600">
                  <a:solidFill>
                    <a:srgbClr val="333399"/>
                  </a:solidFill>
                  <a:latin typeface="Times New Roman" pitchFamily="18" charset="0"/>
                  <a:ea typeface="黑体" pitchFamily="2" charset="-122"/>
                </a:rPr>
                <a:t>帧</a:t>
              </a:r>
            </a:p>
          </p:txBody>
        </p:sp>
      </p:grpSp>
      <p:sp>
        <p:nvSpPr>
          <p:cNvPr id="479249" name="Rectangle 17"/>
          <p:cNvSpPr>
            <a:spLocks noChangeArrowheads="1"/>
          </p:cNvSpPr>
          <p:nvPr/>
        </p:nvSpPr>
        <p:spPr bwMode="auto">
          <a:xfrm>
            <a:off x="2854326" y="4176714"/>
            <a:ext cx="6746875" cy="401637"/>
          </a:xfrm>
          <a:prstGeom prst="rect">
            <a:avLst/>
          </a:prstGeom>
          <a:solidFill>
            <a:schemeClr val="bg1"/>
          </a:solidFill>
          <a:ln w="12700">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125967" name="Freeform 18"/>
          <p:cNvSpPr>
            <a:spLocks/>
          </p:cNvSpPr>
          <p:nvPr/>
        </p:nvSpPr>
        <p:spPr bwMode="auto">
          <a:xfrm>
            <a:off x="3319464" y="4597400"/>
            <a:ext cx="5411787" cy="501650"/>
          </a:xfrm>
          <a:custGeom>
            <a:avLst/>
            <a:gdLst>
              <a:gd name="T0" fmla="*/ 1573194 w 3784"/>
              <a:gd name="T1" fmla="*/ 5574 h 360"/>
              <a:gd name="T2" fmla="*/ 2574317 w 3784"/>
              <a:gd name="T3" fmla="*/ 0 h 360"/>
              <a:gd name="T4" fmla="*/ 5411787 w 3784"/>
              <a:gd name="T5" fmla="*/ 501650 h 360"/>
              <a:gd name="T6" fmla="*/ 0 w 3784"/>
              <a:gd name="T7" fmla="*/ 501650 h 360"/>
              <a:gd name="T8" fmla="*/ 1573194 w 3784"/>
              <a:gd name="T9" fmla="*/ 5574 h 360"/>
              <a:gd name="T10" fmla="*/ 0 60000 65536"/>
              <a:gd name="T11" fmla="*/ 0 60000 65536"/>
              <a:gd name="T12" fmla="*/ 0 60000 65536"/>
              <a:gd name="T13" fmla="*/ 0 60000 65536"/>
              <a:gd name="T14" fmla="*/ 0 60000 65536"/>
              <a:gd name="T15" fmla="*/ 0 w 3784"/>
              <a:gd name="T16" fmla="*/ 0 h 360"/>
              <a:gd name="T17" fmla="*/ 3784 w 3784"/>
              <a:gd name="T18" fmla="*/ 360 h 360"/>
            </a:gdLst>
            <a:ahLst/>
            <a:cxnLst>
              <a:cxn ang="T10">
                <a:pos x="T0" y="T1"/>
              </a:cxn>
              <a:cxn ang="T11">
                <a:pos x="T2" y="T3"/>
              </a:cxn>
              <a:cxn ang="T12">
                <a:pos x="T4" y="T5"/>
              </a:cxn>
              <a:cxn ang="T13">
                <a:pos x="T6" y="T7"/>
              </a:cxn>
              <a:cxn ang="T14">
                <a:pos x="T8" y="T9"/>
              </a:cxn>
            </a:cxnLst>
            <a:rect l="T15" t="T16" r="T17" b="T18"/>
            <a:pathLst>
              <a:path w="3784" h="360">
                <a:moveTo>
                  <a:pt x="1100" y="4"/>
                </a:moveTo>
                <a:lnTo>
                  <a:pt x="1800" y="0"/>
                </a:lnTo>
                <a:lnTo>
                  <a:pt x="3784" y="360"/>
                </a:lnTo>
                <a:lnTo>
                  <a:pt x="0" y="360"/>
                </a:lnTo>
                <a:lnTo>
                  <a:pt x="1100" y="4"/>
                </a:lnTo>
                <a:close/>
              </a:path>
            </a:pathLst>
          </a:custGeom>
          <a:gradFill rotWithShape="1">
            <a:gsLst>
              <a:gs pos="0">
                <a:srgbClr val="5E6D76"/>
              </a:gs>
              <a:gs pos="100000">
                <a:srgbClr val="CCECFF"/>
              </a:gs>
            </a:gsLst>
            <a:lin ang="5400000" scaled="1"/>
          </a:gradFill>
          <a:ln w="9525">
            <a:noFill/>
            <a:round/>
            <a:headEnd/>
            <a:tailEnd/>
          </a:ln>
        </p:spPr>
        <p:txBody>
          <a:bodyPr/>
          <a:lstStyle/>
          <a:p>
            <a:endParaRPr lang="zh-CN" altLang="en-US"/>
          </a:p>
        </p:txBody>
      </p:sp>
      <p:sp>
        <p:nvSpPr>
          <p:cNvPr id="125968" name="Rectangle 19"/>
          <p:cNvSpPr>
            <a:spLocks noChangeArrowheads="1"/>
          </p:cNvSpPr>
          <p:nvPr/>
        </p:nvSpPr>
        <p:spPr bwMode="auto">
          <a:xfrm>
            <a:off x="4921250" y="4192589"/>
            <a:ext cx="973138" cy="390525"/>
          </a:xfrm>
          <a:prstGeom prst="rect">
            <a:avLst/>
          </a:prstGeom>
          <a:solidFill>
            <a:srgbClr val="CCECFF"/>
          </a:solidFill>
          <a:ln w="9525">
            <a:noFill/>
            <a:miter lim="800000"/>
            <a:headEnd/>
            <a:tailEnd/>
          </a:ln>
        </p:spPr>
        <p:txBody>
          <a:bodyPr wrap="none" anchor="ctr"/>
          <a:lstStyle/>
          <a:p>
            <a:endParaRPr lang="zh-CN" altLang="en-US"/>
          </a:p>
        </p:txBody>
      </p:sp>
      <p:sp>
        <p:nvSpPr>
          <p:cNvPr id="125969" name="Line 20"/>
          <p:cNvSpPr>
            <a:spLocks noChangeShapeType="1"/>
          </p:cNvSpPr>
          <p:nvPr/>
        </p:nvSpPr>
        <p:spPr bwMode="auto">
          <a:xfrm>
            <a:off x="3884613" y="4176714"/>
            <a:ext cx="0" cy="401637"/>
          </a:xfrm>
          <a:prstGeom prst="line">
            <a:avLst/>
          </a:prstGeom>
          <a:noFill/>
          <a:ln w="12700">
            <a:solidFill>
              <a:schemeClr val="tx1"/>
            </a:solidFill>
            <a:round/>
            <a:headEnd/>
            <a:tailEnd/>
          </a:ln>
        </p:spPr>
        <p:txBody>
          <a:bodyPr wrap="none" anchor="ctr"/>
          <a:lstStyle/>
          <a:p>
            <a:endParaRPr lang="zh-CN" altLang="en-US"/>
          </a:p>
        </p:txBody>
      </p:sp>
      <p:sp>
        <p:nvSpPr>
          <p:cNvPr id="125970" name="Line 21"/>
          <p:cNvSpPr>
            <a:spLocks noChangeShapeType="1"/>
          </p:cNvSpPr>
          <p:nvPr/>
        </p:nvSpPr>
        <p:spPr bwMode="auto">
          <a:xfrm>
            <a:off x="4914900" y="4176714"/>
            <a:ext cx="0" cy="401637"/>
          </a:xfrm>
          <a:prstGeom prst="line">
            <a:avLst/>
          </a:prstGeom>
          <a:noFill/>
          <a:ln w="12700">
            <a:solidFill>
              <a:schemeClr val="tx1"/>
            </a:solidFill>
            <a:round/>
            <a:headEnd/>
            <a:tailEnd/>
          </a:ln>
        </p:spPr>
        <p:txBody>
          <a:bodyPr wrap="none" anchor="ctr"/>
          <a:lstStyle/>
          <a:p>
            <a:endParaRPr lang="zh-CN" altLang="en-US"/>
          </a:p>
        </p:txBody>
      </p:sp>
      <p:sp>
        <p:nvSpPr>
          <p:cNvPr id="125971" name="Line 22"/>
          <p:cNvSpPr>
            <a:spLocks noChangeShapeType="1"/>
          </p:cNvSpPr>
          <p:nvPr/>
        </p:nvSpPr>
        <p:spPr bwMode="auto">
          <a:xfrm>
            <a:off x="6892925" y="4176714"/>
            <a:ext cx="0" cy="401637"/>
          </a:xfrm>
          <a:prstGeom prst="line">
            <a:avLst/>
          </a:prstGeom>
          <a:noFill/>
          <a:ln w="12700">
            <a:solidFill>
              <a:schemeClr val="tx1"/>
            </a:solidFill>
            <a:round/>
            <a:headEnd/>
            <a:tailEnd/>
          </a:ln>
        </p:spPr>
        <p:txBody>
          <a:bodyPr wrap="none" anchor="ctr"/>
          <a:lstStyle/>
          <a:p>
            <a:endParaRPr lang="zh-CN" altLang="en-US"/>
          </a:p>
        </p:txBody>
      </p:sp>
      <p:sp>
        <p:nvSpPr>
          <p:cNvPr id="125972" name="Line 23"/>
          <p:cNvSpPr>
            <a:spLocks noChangeShapeType="1"/>
          </p:cNvSpPr>
          <p:nvPr/>
        </p:nvSpPr>
        <p:spPr bwMode="auto">
          <a:xfrm>
            <a:off x="8885238" y="4176714"/>
            <a:ext cx="0" cy="401637"/>
          </a:xfrm>
          <a:prstGeom prst="line">
            <a:avLst/>
          </a:prstGeom>
          <a:noFill/>
          <a:ln w="12700">
            <a:solidFill>
              <a:schemeClr val="folHlink"/>
            </a:solidFill>
            <a:round/>
            <a:headEnd/>
            <a:tailEnd/>
          </a:ln>
        </p:spPr>
        <p:txBody>
          <a:bodyPr wrap="none" anchor="ctr"/>
          <a:lstStyle/>
          <a:p>
            <a:endParaRPr lang="zh-CN" altLang="en-US"/>
          </a:p>
        </p:txBody>
      </p:sp>
      <p:sp>
        <p:nvSpPr>
          <p:cNvPr id="125973" name="Rectangle 24"/>
          <p:cNvSpPr>
            <a:spLocks noChangeArrowheads="1"/>
          </p:cNvSpPr>
          <p:nvPr/>
        </p:nvSpPr>
        <p:spPr bwMode="auto">
          <a:xfrm>
            <a:off x="2892426" y="4211639"/>
            <a:ext cx="1003481"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ea typeface="黑体" pitchFamily="2" charset="-122"/>
              </a:rPr>
              <a:t>目地地址</a:t>
            </a:r>
          </a:p>
        </p:txBody>
      </p:sp>
      <p:sp>
        <p:nvSpPr>
          <p:cNvPr id="125974" name="Rectangle 25"/>
          <p:cNvSpPr>
            <a:spLocks noChangeArrowheads="1"/>
          </p:cNvSpPr>
          <p:nvPr/>
        </p:nvSpPr>
        <p:spPr bwMode="auto">
          <a:xfrm>
            <a:off x="4005263" y="4224339"/>
            <a:ext cx="79829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ea typeface="黑体" pitchFamily="2" charset="-122"/>
              </a:rPr>
              <a:t>源地址</a:t>
            </a:r>
          </a:p>
        </p:txBody>
      </p:sp>
      <p:sp>
        <p:nvSpPr>
          <p:cNvPr id="125975" name="Rectangle 26"/>
          <p:cNvSpPr>
            <a:spLocks noChangeArrowheads="1"/>
          </p:cNvSpPr>
          <p:nvPr/>
        </p:nvSpPr>
        <p:spPr bwMode="auto">
          <a:xfrm>
            <a:off x="5875339" y="4224339"/>
            <a:ext cx="1061189"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ea typeface="黑体" pitchFamily="2" charset="-122"/>
              </a:rPr>
              <a:t>长度</a:t>
            </a:r>
            <a:r>
              <a:rPr kumimoji="1" lang="en-US" altLang="zh-CN" sz="1600">
                <a:solidFill>
                  <a:srgbClr val="333399"/>
                </a:solidFill>
                <a:latin typeface="Times New Roman" pitchFamily="18" charset="0"/>
                <a:ea typeface="黑体" pitchFamily="2" charset="-122"/>
              </a:rPr>
              <a:t>/</a:t>
            </a:r>
            <a:r>
              <a:rPr kumimoji="1" lang="zh-CN" altLang="en-US" sz="1600">
                <a:solidFill>
                  <a:srgbClr val="333399"/>
                </a:solidFill>
                <a:latin typeface="Times New Roman" pitchFamily="18" charset="0"/>
                <a:ea typeface="黑体" pitchFamily="2" charset="-122"/>
              </a:rPr>
              <a:t>类型</a:t>
            </a:r>
          </a:p>
        </p:txBody>
      </p:sp>
      <p:sp>
        <p:nvSpPr>
          <p:cNvPr id="125976" name="Rectangle 27"/>
          <p:cNvSpPr>
            <a:spLocks noChangeArrowheads="1"/>
          </p:cNvSpPr>
          <p:nvPr/>
        </p:nvSpPr>
        <p:spPr bwMode="auto">
          <a:xfrm>
            <a:off x="7427914" y="4237039"/>
            <a:ext cx="900889"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ea typeface="黑体" pitchFamily="2" charset="-122"/>
              </a:rPr>
              <a:t>数      据</a:t>
            </a:r>
          </a:p>
        </p:txBody>
      </p:sp>
      <p:sp>
        <p:nvSpPr>
          <p:cNvPr id="125977" name="Rectangle 28"/>
          <p:cNvSpPr>
            <a:spLocks noChangeArrowheads="1"/>
          </p:cNvSpPr>
          <p:nvPr/>
        </p:nvSpPr>
        <p:spPr bwMode="auto">
          <a:xfrm>
            <a:off x="8966200" y="4225926"/>
            <a:ext cx="54662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FCS</a:t>
            </a:r>
          </a:p>
        </p:txBody>
      </p:sp>
      <p:sp>
        <p:nvSpPr>
          <p:cNvPr id="125978" name="Line 29"/>
          <p:cNvSpPr>
            <a:spLocks noChangeShapeType="1"/>
          </p:cNvSpPr>
          <p:nvPr/>
        </p:nvSpPr>
        <p:spPr bwMode="auto">
          <a:xfrm>
            <a:off x="5894388" y="4171950"/>
            <a:ext cx="0" cy="407988"/>
          </a:xfrm>
          <a:prstGeom prst="line">
            <a:avLst/>
          </a:prstGeom>
          <a:noFill/>
          <a:ln w="12700">
            <a:solidFill>
              <a:schemeClr val="tx1"/>
            </a:solidFill>
            <a:round/>
            <a:headEnd/>
            <a:tailEnd/>
          </a:ln>
        </p:spPr>
        <p:txBody>
          <a:bodyPr wrap="none" anchor="ctr"/>
          <a:lstStyle/>
          <a:p>
            <a:endParaRPr lang="zh-CN" altLang="en-US"/>
          </a:p>
        </p:txBody>
      </p:sp>
      <p:sp>
        <p:nvSpPr>
          <p:cNvPr id="125979" name="Text Box 30"/>
          <p:cNvSpPr txBox="1">
            <a:spLocks noChangeArrowheads="1"/>
          </p:cNvSpPr>
          <p:nvPr/>
        </p:nvSpPr>
        <p:spPr bwMode="auto">
          <a:xfrm>
            <a:off x="3287713" y="5053014"/>
            <a:ext cx="5469254" cy="722121"/>
          </a:xfrm>
          <a:prstGeom prst="rect">
            <a:avLst/>
          </a:prstGeom>
          <a:noFill/>
          <a:ln w="9525">
            <a:noFill/>
            <a:miter lim="800000"/>
            <a:headEnd/>
            <a:tailEnd/>
          </a:ln>
        </p:spPr>
        <p:txBody>
          <a:bodyPr wrap="none">
            <a:spAutoFit/>
          </a:bodyPr>
          <a:lstStyle/>
          <a:p>
            <a:pPr>
              <a:lnSpc>
                <a:spcPct val="135000"/>
              </a:lnSpc>
            </a:pPr>
            <a:r>
              <a:rPr kumimoji="1" lang="zh-CN" altLang="en-US" sz="1600">
                <a:solidFill>
                  <a:srgbClr val="333399"/>
                </a:solidFill>
                <a:latin typeface="Times New Roman" pitchFamily="18" charset="0"/>
                <a:ea typeface="黑体" pitchFamily="2" charset="-122"/>
              </a:rPr>
              <a:t>长度</a:t>
            </a:r>
            <a:r>
              <a:rPr kumimoji="1" lang="en-US" altLang="zh-CN" sz="1600">
                <a:solidFill>
                  <a:srgbClr val="333399"/>
                </a:solidFill>
                <a:latin typeface="Times New Roman" pitchFamily="18" charset="0"/>
                <a:ea typeface="黑体" pitchFamily="2" charset="-122"/>
              </a:rPr>
              <a:t>/</a:t>
            </a:r>
            <a:r>
              <a:rPr kumimoji="1" lang="zh-CN" altLang="en-US" sz="1600">
                <a:solidFill>
                  <a:srgbClr val="333399"/>
                </a:solidFill>
                <a:latin typeface="Times New Roman" pitchFamily="18" charset="0"/>
                <a:ea typeface="黑体" pitchFamily="2" charset="-122"/>
              </a:rPr>
              <a:t>类型 </a:t>
            </a:r>
            <a:r>
              <a:rPr kumimoji="1" lang="en-US" altLang="zh-CN" sz="1600">
                <a:solidFill>
                  <a:srgbClr val="333399"/>
                </a:solidFill>
                <a:latin typeface="Times New Roman" pitchFamily="18" charset="0"/>
                <a:ea typeface="黑体" pitchFamily="2" charset="-122"/>
              </a:rPr>
              <a:t>= 802.1Q </a:t>
            </a:r>
            <a:r>
              <a:rPr kumimoji="1" lang="zh-CN" altLang="en-US" sz="1600">
                <a:solidFill>
                  <a:srgbClr val="333399"/>
                </a:solidFill>
                <a:latin typeface="Times New Roman" pitchFamily="18" charset="0"/>
                <a:ea typeface="黑体" pitchFamily="2" charset="-122"/>
              </a:rPr>
              <a:t>标记类型               标记控制信息</a:t>
            </a:r>
          </a:p>
          <a:p>
            <a:pPr>
              <a:lnSpc>
                <a:spcPct val="135000"/>
              </a:lnSpc>
            </a:pPr>
            <a:r>
              <a:rPr kumimoji="1" lang="zh-CN" altLang="en-US" sz="1600">
                <a:solidFill>
                  <a:srgbClr val="333399"/>
                </a:solidFill>
                <a:latin typeface="Times New Roman" pitchFamily="18" charset="0"/>
                <a:ea typeface="黑体" pitchFamily="2" charset="-122"/>
              </a:rPr>
              <a:t> </a:t>
            </a:r>
            <a:r>
              <a:rPr kumimoji="1" lang="en-US" altLang="zh-CN" sz="1600">
                <a:solidFill>
                  <a:srgbClr val="333399"/>
                </a:solidFill>
                <a:latin typeface="Times New Roman" pitchFamily="18" charset="0"/>
                <a:ea typeface="黑体" pitchFamily="2" charset="-122"/>
              </a:rPr>
              <a:t>1 0 0 0 0 0 0 1  0 0 0 0 0 0 0 0                             VID                  </a:t>
            </a:r>
          </a:p>
        </p:txBody>
      </p:sp>
      <p:sp>
        <p:nvSpPr>
          <p:cNvPr id="125980" name="Line 31"/>
          <p:cNvSpPr>
            <a:spLocks noChangeShapeType="1"/>
          </p:cNvSpPr>
          <p:nvPr/>
        </p:nvSpPr>
        <p:spPr bwMode="auto">
          <a:xfrm>
            <a:off x="6030913" y="5110164"/>
            <a:ext cx="0" cy="669925"/>
          </a:xfrm>
          <a:prstGeom prst="line">
            <a:avLst/>
          </a:prstGeom>
          <a:noFill/>
          <a:ln w="9525">
            <a:solidFill>
              <a:schemeClr val="tx1"/>
            </a:solidFill>
            <a:round/>
            <a:headEnd/>
            <a:tailEnd/>
          </a:ln>
        </p:spPr>
        <p:txBody>
          <a:bodyPr/>
          <a:lstStyle/>
          <a:p>
            <a:endParaRPr lang="zh-CN" altLang="en-US"/>
          </a:p>
        </p:txBody>
      </p:sp>
      <p:sp>
        <p:nvSpPr>
          <p:cNvPr id="125981" name="Rectangle 32"/>
          <p:cNvSpPr>
            <a:spLocks noChangeArrowheads="1"/>
          </p:cNvSpPr>
          <p:nvPr/>
        </p:nvSpPr>
        <p:spPr bwMode="auto">
          <a:xfrm>
            <a:off x="4302125" y="5780089"/>
            <a:ext cx="747000"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2 </a:t>
            </a:r>
            <a:r>
              <a:rPr kumimoji="1" lang="zh-CN" altLang="en-US" sz="1600">
                <a:solidFill>
                  <a:srgbClr val="333399"/>
                </a:solidFill>
                <a:latin typeface="Times New Roman" pitchFamily="18" charset="0"/>
                <a:ea typeface="黑体" pitchFamily="2" charset="-122"/>
              </a:rPr>
              <a:t>字节</a:t>
            </a:r>
          </a:p>
        </p:txBody>
      </p:sp>
      <p:sp>
        <p:nvSpPr>
          <p:cNvPr id="125982" name="Rectangle 33"/>
          <p:cNvSpPr>
            <a:spLocks noChangeArrowheads="1"/>
          </p:cNvSpPr>
          <p:nvPr/>
        </p:nvSpPr>
        <p:spPr bwMode="auto">
          <a:xfrm>
            <a:off x="6980238" y="5780089"/>
            <a:ext cx="747000"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2 </a:t>
            </a:r>
            <a:r>
              <a:rPr kumimoji="1" lang="zh-CN" altLang="en-US" sz="1600">
                <a:solidFill>
                  <a:srgbClr val="333399"/>
                </a:solidFill>
                <a:latin typeface="Times New Roman" pitchFamily="18" charset="0"/>
                <a:ea typeface="黑体" pitchFamily="2" charset="-122"/>
              </a:rPr>
              <a:t>字节</a:t>
            </a:r>
          </a:p>
        </p:txBody>
      </p:sp>
      <p:sp>
        <p:nvSpPr>
          <p:cNvPr id="479266" name="AutoShape 34"/>
          <p:cNvSpPr>
            <a:spLocks noChangeArrowheads="1"/>
          </p:cNvSpPr>
          <p:nvPr/>
        </p:nvSpPr>
        <p:spPr bwMode="auto">
          <a:xfrm>
            <a:off x="2805114" y="3368675"/>
            <a:ext cx="2744787" cy="357188"/>
          </a:xfrm>
          <a:prstGeom prst="wedgeRoundRectCallout">
            <a:avLst>
              <a:gd name="adj1" fmla="val 41616"/>
              <a:gd name="adj2" fmla="val 203907"/>
              <a:gd name="adj3" fmla="val 16667"/>
            </a:avLst>
          </a:prstGeom>
          <a:solidFill>
            <a:schemeClr val="bg1"/>
          </a:solidFill>
          <a:ln w="9525">
            <a:solidFill>
              <a:schemeClr val="folHlink"/>
            </a:solidFill>
            <a:miter lim="800000"/>
            <a:headEnd/>
            <a:tailEnd/>
          </a:ln>
          <a:effectLst>
            <a:outerShdw dist="35921" dir="2700000" algn="ctr" rotWithShape="0">
              <a:schemeClr val="bg2"/>
            </a:outerShdw>
          </a:effectLst>
        </p:spPr>
        <p:txBody>
          <a:bodyPr/>
          <a:lstStyle/>
          <a:p>
            <a:pPr algn="ctr">
              <a:defRPr/>
            </a:pPr>
            <a:r>
              <a:rPr kumimoji="1" lang="zh-CN" altLang="en-US" sz="1600">
                <a:solidFill>
                  <a:srgbClr val="333399"/>
                </a:solidFill>
                <a:latin typeface="Times New Roman" pitchFamily="18" charset="0"/>
                <a:ea typeface="黑体" pitchFamily="2" charset="-122"/>
              </a:rPr>
              <a:t>插入 </a:t>
            </a:r>
            <a:r>
              <a:rPr kumimoji="1" lang="en-US" altLang="zh-CN" sz="1600">
                <a:solidFill>
                  <a:srgbClr val="333399"/>
                </a:solidFill>
                <a:latin typeface="Times New Roman" pitchFamily="18" charset="0"/>
                <a:ea typeface="黑体" pitchFamily="2" charset="-122"/>
              </a:rPr>
              <a:t>4 </a:t>
            </a:r>
            <a:r>
              <a:rPr kumimoji="1" lang="zh-CN" altLang="en-US" sz="1600">
                <a:solidFill>
                  <a:srgbClr val="333399"/>
                </a:solidFill>
                <a:latin typeface="Times New Roman" pitchFamily="18" charset="0"/>
                <a:ea typeface="黑体" pitchFamily="2" charset="-122"/>
              </a:rPr>
              <a:t>字节的 </a:t>
            </a:r>
            <a:r>
              <a:rPr kumimoji="1" lang="en-US" altLang="zh-CN" sz="1600">
                <a:solidFill>
                  <a:srgbClr val="333399"/>
                </a:solidFill>
                <a:latin typeface="Times New Roman" pitchFamily="18" charset="0"/>
                <a:ea typeface="黑体" pitchFamily="2" charset="-122"/>
              </a:rPr>
              <a:t>VLAN </a:t>
            </a:r>
            <a:r>
              <a:rPr kumimoji="1" lang="zh-CN" altLang="en-US" sz="1600">
                <a:solidFill>
                  <a:srgbClr val="333399"/>
                </a:solidFill>
                <a:latin typeface="Times New Roman" pitchFamily="18" charset="0"/>
                <a:ea typeface="黑体" pitchFamily="2" charset="-122"/>
              </a:rPr>
              <a:t>标记</a:t>
            </a:r>
          </a:p>
        </p:txBody>
      </p:sp>
      <p:sp>
        <p:nvSpPr>
          <p:cNvPr id="125984" name="Rectangle 35"/>
          <p:cNvSpPr>
            <a:spLocks noChangeArrowheads="1"/>
          </p:cNvSpPr>
          <p:nvPr/>
        </p:nvSpPr>
        <p:spPr bwMode="auto">
          <a:xfrm>
            <a:off x="5276850" y="3852864"/>
            <a:ext cx="28533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4</a:t>
            </a:r>
          </a:p>
        </p:txBody>
      </p:sp>
      <p:sp>
        <p:nvSpPr>
          <p:cNvPr id="125985" name="Line 36"/>
          <p:cNvSpPr>
            <a:spLocks noChangeShapeType="1"/>
          </p:cNvSpPr>
          <p:nvPr/>
        </p:nvSpPr>
        <p:spPr bwMode="auto">
          <a:xfrm>
            <a:off x="3284538" y="5467350"/>
            <a:ext cx="5492750" cy="0"/>
          </a:xfrm>
          <a:prstGeom prst="line">
            <a:avLst/>
          </a:prstGeom>
          <a:noFill/>
          <a:ln w="9525">
            <a:solidFill>
              <a:schemeClr val="folHlink"/>
            </a:solidFill>
            <a:round/>
            <a:headEnd/>
            <a:tailEnd/>
          </a:ln>
        </p:spPr>
        <p:txBody>
          <a:bodyPr/>
          <a:lstStyle/>
          <a:p>
            <a:endParaRPr lang="zh-CN" altLang="en-US"/>
          </a:p>
        </p:txBody>
      </p:sp>
      <p:sp>
        <p:nvSpPr>
          <p:cNvPr id="125986" name="Line 37"/>
          <p:cNvSpPr>
            <a:spLocks noChangeShapeType="1"/>
          </p:cNvSpPr>
          <p:nvPr/>
        </p:nvSpPr>
        <p:spPr bwMode="auto">
          <a:xfrm>
            <a:off x="6626225" y="5467351"/>
            <a:ext cx="0" cy="334963"/>
          </a:xfrm>
          <a:prstGeom prst="line">
            <a:avLst/>
          </a:prstGeom>
          <a:noFill/>
          <a:ln w="9525">
            <a:solidFill>
              <a:schemeClr val="tx1"/>
            </a:solidFill>
            <a:round/>
            <a:headEnd/>
            <a:tailEnd/>
          </a:ln>
        </p:spPr>
        <p:txBody>
          <a:bodyPr/>
          <a:lstStyle/>
          <a:p>
            <a:endParaRPr lang="zh-CN" altLang="en-US"/>
          </a:p>
        </p:txBody>
      </p:sp>
      <p:sp>
        <p:nvSpPr>
          <p:cNvPr id="125987" name="Line 38"/>
          <p:cNvSpPr>
            <a:spLocks noChangeShapeType="1"/>
          </p:cNvSpPr>
          <p:nvPr/>
        </p:nvSpPr>
        <p:spPr bwMode="auto">
          <a:xfrm>
            <a:off x="6489700" y="5467351"/>
            <a:ext cx="0" cy="334963"/>
          </a:xfrm>
          <a:prstGeom prst="line">
            <a:avLst/>
          </a:prstGeom>
          <a:noFill/>
          <a:ln w="9525">
            <a:solidFill>
              <a:schemeClr val="tx1"/>
            </a:solidFill>
            <a:round/>
            <a:headEnd/>
            <a:tailEnd/>
          </a:ln>
        </p:spPr>
        <p:txBody>
          <a:bodyPr/>
          <a:lstStyle/>
          <a:p>
            <a:endParaRPr lang="zh-CN" altLang="en-US"/>
          </a:p>
        </p:txBody>
      </p:sp>
      <p:sp>
        <p:nvSpPr>
          <p:cNvPr id="125988" name="Rectangle 39"/>
          <p:cNvSpPr>
            <a:spLocks noChangeArrowheads="1"/>
          </p:cNvSpPr>
          <p:nvPr/>
        </p:nvSpPr>
        <p:spPr bwMode="auto">
          <a:xfrm>
            <a:off x="5002214" y="6048376"/>
            <a:ext cx="1208665"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ea typeface="黑体" pitchFamily="2" charset="-122"/>
              </a:rPr>
              <a:t>用户优先级</a:t>
            </a:r>
          </a:p>
        </p:txBody>
      </p:sp>
      <p:sp>
        <p:nvSpPr>
          <p:cNvPr id="125989" name="Line 40"/>
          <p:cNvSpPr>
            <a:spLocks noChangeShapeType="1"/>
          </p:cNvSpPr>
          <p:nvPr/>
        </p:nvSpPr>
        <p:spPr bwMode="auto">
          <a:xfrm flipV="1">
            <a:off x="5756276" y="5646738"/>
            <a:ext cx="481013" cy="468312"/>
          </a:xfrm>
          <a:prstGeom prst="line">
            <a:avLst/>
          </a:prstGeom>
          <a:noFill/>
          <a:ln w="9525">
            <a:solidFill>
              <a:schemeClr val="folHlink"/>
            </a:solidFill>
            <a:round/>
            <a:headEnd/>
            <a:tailEnd type="triangle" w="sm" len="med"/>
          </a:ln>
        </p:spPr>
        <p:txBody>
          <a:bodyPr/>
          <a:lstStyle/>
          <a:p>
            <a:endParaRPr lang="zh-CN" altLang="en-US"/>
          </a:p>
        </p:txBody>
      </p:sp>
      <p:sp>
        <p:nvSpPr>
          <p:cNvPr id="125990" name="Line 41"/>
          <p:cNvSpPr>
            <a:spLocks noChangeShapeType="1"/>
          </p:cNvSpPr>
          <p:nvPr/>
        </p:nvSpPr>
        <p:spPr bwMode="auto">
          <a:xfrm flipV="1">
            <a:off x="6534150" y="5646738"/>
            <a:ext cx="46038" cy="412750"/>
          </a:xfrm>
          <a:prstGeom prst="line">
            <a:avLst/>
          </a:prstGeom>
          <a:noFill/>
          <a:ln w="9525">
            <a:solidFill>
              <a:schemeClr val="folHlink"/>
            </a:solidFill>
            <a:round/>
            <a:headEnd/>
            <a:tailEnd type="triangle" w="sm" len="med"/>
          </a:ln>
        </p:spPr>
        <p:txBody>
          <a:bodyPr/>
          <a:lstStyle/>
          <a:p>
            <a:endParaRPr lang="zh-CN" altLang="en-US"/>
          </a:p>
        </p:txBody>
      </p:sp>
      <p:sp>
        <p:nvSpPr>
          <p:cNvPr id="125991" name="Rectangle 42"/>
          <p:cNvSpPr>
            <a:spLocks noChangeArrowheads="1"/>
          </p:cNvSpPr>
          <p:nvPr/>
        </p:nvSpPr>
        <p:spPr bwMode="auto">
          <a:xfrm>
            <a:off x="6237289" y="6048376"/>
            <a:ext cx="501741"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ea typeface="黑体" pitchFamily="2" charset="-122"/>
              </a:rPr>
              <a:t>CFI</a:t>
            </a:r>
          </a:p>
        </p:txBody>
      </p:sp>
      <p:sp>
        <p:nvSpPr>
          <p:cNvPr id="125992" name="灯片编号占位符 43"/>
          <p:cNvSpPr>
            <a:spLocks noGrp="1"/>
          </p:cNvSpPr>
          <p:nvPr>
            <p:ph type="sldNum" sz="quarter" idx="12"/>
          </p:nvPr>
        </p:nvSpPr>
        <p:spPr>
          <a:noFill/>
        </p:spPr>
        <p:txBody>
          <a:bodyPr/>
          <a:lstStyle/>
          <a:p>
            <a:fld id="{8CDE1F4A-7E6A-4500-AE41-AC92ABA4451F}" type="slidenum">
              <a:rPr lang="en-US" altLang="zh-CN" smtClean="0"/>
              <a:pPr/>
              <a:t>118</a:t>
            </a:fld>
            <a:endParaRPr lang="en-US" altLang="zh-CN"/>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2443164" y="214314"/>
            <a:ext cx="8116887" cy="1462087"/>
          </a:xfrm>
        </p:spPr>
        <p:txBody>
          <a:bodyPr/>
          <a:lstStyle/>
          <a:p>
            <a:pPr algn="ctr" eaLnBrk="1" hangingPunct="1"/>
            <a:r>
              <a:rPr lang="en-US" altLang="zh-CN"/>
              <a:t>3.6   </a:t>
            </a:r>
            <a:r>
              <a:rPr lang="zh-CN" altLang="en-US"/>
              <a:t>高速以太网</a:t>
            </a:r>
            <a:br>
              <a:rPr lang="zh-CN" altLang="en-US"/>
            </a:br>
            <a:r>
              <a:rPr lang="en-US" altLang="zh-CN" sz="3600"/>
              <a:t>3.6.1  100BASE-T </a:t>
            </a:r>
            <a:r>
              <a:rPr lang="zh-CN" altLang="en-US" sz="3600"/>
              <a:t>以太网</a:t>
            </a:r>
          </a:p>
        </p:txBody>
      </p:sp>
      <p:sp>
        <p:nvSpPr>
          <p:cNvPr id="480259" name="Rectangle 3"/>
          <p:cNvSpPr>
            <a:spLocks noGrp="1" noChangeArrowheads="1"/>
          </p:cNvSpPr>
          <p:nvPr>
            <p:ph type="body" idx="1"/>
          </p:nvPr>
        </p:nvSpPr>
        <p:spPr/>
        <p:txBody>
          <a:bodyPr/>
          <a:lstStyle/>
          <a:p>
            <a:pPr eaLnBrk="1" hangingPunct="1"/>
            <a:r>
              <a:rPr lang="zh-CN" altLang="en-US"/>
              <a:t>速率达到或超过 </a:t>
            </a:r>
            <a:r>
              <a:rPr lang="en-US" altLang="zh-CN"/>
              <a:t>100 Mb/s </a:t>
            </a:r>
            <a:r>
              <a:rPr lang="zh-CN" altLang="en-US"/>
              <a:t>的以太网称为</a:t>
            </a:r>
            <a:r>
              <a:rPr lang="zh-CN" altLang="en-US">
                <a:solidFill>
                  <a:schemeClr val="hlink"/>
                </a:solidFill>
              </a:rPr>
              <a:t>高速以太网</a:t>
            </a:r>
            <a:r>
              <a:rPr lang="zh-CN" altLang="en-US"/>
              <a:t>。</a:t>
            </a:r>
          </a:p>
          <a:p>
            <a:pPr eaLnBrk="1" hangingPunct="1"/>
            <a:r>
              <a:rPr lang="zh-CN" altLang="en-US"/>
              <a:t>在双绞线上传送 </a:t>
            </a:r>
            <a:r>
              <a:rPr lang="en-US" altLang="zh-CN"/>
              <a:t>100 Mb/s </a:t>
            </a:r>
            <a:r>
              <a:rPr lang="zh-CN" altLang="en-US"/>
              <a:t>基带信号的星型拓扑以太网，仍使用 </a:t>
            </a:r>
            <a:r>
              <a:rPr lang="en-US" altLang="zh-CN"/>
              <a:t>IEEE 802.3 </a:t>
            </a:r>
            <a:r>
              <a:rPr lang="zh-CN" altLang="en-US"/>
              <a:t>的</a:t>
            </a:r>
            <a:r>
              <a:rPr lang="en-US" altLang="zh-CN"/>
              <a:t>CSMA/CD </a:t>
            </a:r>
            <a:r>
              <a:rPr lang="zh-CN" altLang="en-US"/>
              <a:t>协议。</a:t>
            </a:r>
            <a:r>
              <a:rPr lang="en-US" altLang="zh-CN"/>
              <a:t>100BASE-T </a:t>
            </a:r>
            <a:r>
              <a:rPr lang="zh-CN" altLang="en-US"/>
              <a:t>以太网又称为</a:t>
            </a:r>
            <a:r>
              <a:rPr lang="zh-CN" altLang="en-US">
                <a:solidFill>
                  <a:schemeClr val="hlink"/>
                </a:solidFill>
              </a:rPr>
              <a:t>快速以太网</a:t>
            </a:r>
            <a:r>
              <a:rPr lang="en-US" altLang="zh-CN"/>
              <a:t>(Fast Ethernet)</a:t>
            </a:r>
            <a:r>
              <a:rPr lang="zh-CN" altLang="en-US"/>
              <a:t>。 </a:t>
            </a:r>
          </a:p>
        </p:txBody>
      </p:sp>
      <p:sp>
        <p:nvSpPr>
          <p:cNvPr id="126980" name="灯片编号占位符 5"/>
          <p:cNvSpPr>
            <a:spLocks noGrp="1"/>
          </p:cNvSpPr>
          <p:nvPr>
            <p:ph type="sldNum" sz="quarter" idx="12"/>
          </p:nvPr>
        </p:nvSpPr>
        <p:spPr>
          <a:noFill/>
        </p:spPr>
        <p:txBody>
          <a:bodyPr/>
          <a:lstStyle/>
          <a:p>
            <a:fld id="{F59B1F47-56FD-408E-82E2-396493D88CD4}" type="slidenum">
              <a:rPr lang="en-US" altLang="zh-CN" smtClean="0"/>
              <a:pPr/>
              <a:t>119</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02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674939" y="214314"/>
            <a:ext cx="6950075" cy="1462087"/>
          </a:xfrm>
        </p:spPr>
        <p:txBody>
          <a:bodyPr/>
          <a:lstStyle/>
          <a:p>
            <a:pPr algn="ctr" eaLnBrk="1" hangingPunct="1"/>
            <a:r>
              <a:rPr lang="en-US" altLang="zh-CN"/>
              <a:t>1.  </a:t>
            </a:r>
            <a:r>
              <a:rPr lang="zh-CN" altLang="en-US"/>
              <a:t>封装成帧</a:t>
            </a:r>
          </a:p>
        </p:txBody>
      </p:sp>
      <p:sp>
        <p:nvSpPr>
          <p:cNvPr id="19459" name="Rectangle 3"/>
          <p:cNvSpPr>
            <a:spLocks noGrp="1" noChangeArrowheads="1"/>
          </p:cNvSpPr>
          <p:nvPr>
            <p:ph type="body" idx="1"/>
          </p:nvPr>
        </p:nvSpPr>
        <p:spPr/>
        <p:txBody>
          <a:bodyPr/>
          <a:lstStyle/>
          <a:p>
            <a:pPr eaLnBrk="1" hangingPunct="1"/>
            <a:r>
              <a:rPr lang="zh-CN" altLang="en-US" sz="2800"/>
              <a:t>封装成帧</a:t>
            </a:r>
            <a:r>
              <a:rPr lang="en-US" altLang="zh-CN" sz="2800"/>
              <a:t>(framing)</a:t>
            </a:r>
            <a:r>
              <a:rPr lang="zh-CN" altLang="en-US" sz="2800"/>
              <a:t>就是在一段数据的前后分别添加首部和尾部，然后就构成了一个帧。确定帧的界限。</a:t>
            </a:r>
          </a:p>
          <a:p>
            <a:pPr eaLnBrk="1" hangingPunct="1"/>
            <a:r>
              <a:rPr lang="zh-CN" altLang="en-US" sz="2800"/>
              <a:t>首部和尾部的一个重要作用就是进行</a:t>
            </a:r>
            <a:r>
              <a:rPr lang="zh-CN" altLang="en-US" sz="2800">
                <a:solidFill>
                  <a:schemeClr val="hlink"/>
                </a:solidFill>
              </a:rPr>
              <a:t>帧定界</a:t>
            </a:r>
            <a:r>
              <a:rPr lang="zh-CN" altLang="en-US" sz="2800"/>
              <a:t>。</a:t>
            </a:r>
            <a:r>
              <a:rPr lang="zh-CN" altLang="en-US"/>
              <a:t>  </a:t>
            </a:r>
          </a:p>
        </p:txBody>
      </p:sp>
      <p:sp>
        <p:nvSpPr>
          <p:cNvPr id="19460" name="Text Box 4"/>
          <p:cNvSpPr txBox="1">
            <a:spLocks noChangeArrowheads="1"/>
          </p:cNvSpPr>
          <p:nvPr/>
        </p:nvSpPr>
        <p:spPr bwMode="auto">
          <a:xfrm>
            <a:off x="9109075" y="4011613"/>
            <a:ext cx="1098550" cy="457200"/>
          </a:xfrm>
          <a:prstGeom prst="rect">
            <a:avLst/>
          </a:prstGeom>
          <a:solidFill>
            <a:schemeClr val="bg1"/>
          </a:solid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帧结束</a:t>
            </a:r>
          </a:p>
        </p:txBody>
      </p:sp>
      <p:sp>
        <p:nvSpPr>
          <p:cNvPr id="352261" name="Rectangle 5"/>
          <p:cNvSpPr>
            <a:spLocks noChangeArrowheads="1"/>
          </p:cNvSpPr>
          <p:nvPr/>
        </p:nvSpPr>
        <p:spPr bwMode="auto">
          <a:xfrm>
            <a:off x="2987675" y="4960938"/>
            <a:ext cx="1193800" cy="596900"/>
          </a:xfrm>
          <a:prstGeom prst="rect">
            <a:avLst/>
          </a:prstGeom>
          <a:solidFill>
            <a:srgbClr val="FFFF99"/>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zh-CN" altLang="en-US" sz="2400">
                <a:solidFill>
                  <a:schemeClr val="folHlink"/>
                </a:solidFill>
                <a:latin typeface="Arial" charset="0"/>
                <a:ea typeface="黑体" pitchFamily="2" charset="-122"/>
              </a:rPr>
              <a:t>帧首部</a:t>
            </a:r>
          </a:p>
        </p:txBody>
      </p:sp>
      <p:sp>
        <p:nvSpPr>
          <p:cNvPr id="352262" name="Rectangle 6"/>
          <p:cNvSpPr>
            <a:spLocks noChangeArrowheads="1"/>
          </p:cNvSpPr>
          <p:nvPr/>
        </p:nvSpPr>
        <p:spPr bwMode="auto">
          <a:xfrm>
            <a:off x="4181476" y="3887788"/>
            <a:ext cx="4278313" cy="596900"/>
          </a:xfrm>
          <a:prstGeom prst="rect">
            <a:avLst/>
          </a:prstGeom>
          <a:solidFill>
            <a:srgbClr val="CCFF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sz="2400">
                <a:solidFill>
                  <a:schemeClr val="folHlink"/>
                </a:solidFill>
                <a:latin typeface="Arial" charset="0"/>
                <a:ea typeface="黑体" pitchFamily="2" charset="-122"/>
              </a:rPr>
              <a:t>IP </a:t>
            </a:r>
            <a:r>
              <a:rPr kumimoji="1" lang="zh-CN" altLang="en-US" sz="2400">
                <a:solidFill>
                  <a:schemeClr val="folHlink"/>
                </a:solidFill>
                <a:latin typeface="Arial" charset="0"/>
                <a:ea typeface="黑体" pitchFamily="2" charset="-122"/>
              </a:rPr>
              <a:t>数据报</a:t>
            </a:r>
          </a:p>
        </p:txBody>
      </p:sp>
      <p:sp>
        <p:nvSpPr>
          <p:cNvPr id="352263" name="Rectangle 7"/>
          <p:cNvSpPr>
            <a:spLocks noChangeArrowheads="1"/>
          </p:cNvSpPr>
          <p:nvPr/>
        </p:nvSpPr>
        <p:spPr bwMode="auto">
          <a:xfrm>
            <a:off x="4181476" y="4960938"/>
            <a:ext cx="4278313" cy="596900"/>
          </a:xfrm>
          <a:prstGeom prst="rect">
            <a:avLst/>
          </a:prstGeom>
          <a:solidFill>
            <a:srgbClr val="CCFF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zh-CN" altLang="en-US" sz="2400">
                <a:solidFill>
                  <a:schemeClr val="folHlink"/>
                </a:solidFill>
                <a:latin typeface="Arial" charset="0"/>
                <a:ea typeface="黑体" pitchFamily="2" charset="-122"/>
              </a:rPr>
              <a:t>帧的数据部分</a:t>
            </a:r>
          </a:p>
        </p:txBody>
      </p:sp>
      <p:sp>
        <p:nvSpPr>
          <p:cNvPr id="352264" name="Rectangle 8"/>
          <p:cNvSpPr>
            <a:spLocks noChangeArrowheads="1"/>
          </p:cNvSpPr>
          <p:nvPr/>
        </p:nvSpPr>
        <p:spPr bwMode="auto">
          <a:xfrm>
            <a:off x="8459788" y="4960938"/>
            <a:ext cx="1193800" cy="596900"/>
          </a:xfrm>
          <a:prstGeom prst="rect">
            <a:avLst/>
          </a:prstGeom>
          <a:solidFill>
            <a:srgbClr val="FFFF99"/>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zh-CN" altLang="en-US" sz="2400">
                <a:solidFill>
                  <a:schemeClr val="folHlink"/>
                </a:solidFill>
                <a:latin typeface="Arial" charset="0"/>
                <a:ea typeface="黑体" pitchFamily="2" charset="-122"/>
              </a:rPr>
              <a:t>帧尾部</a:t>
            </a:r>
          </a:p>
        </p:txBody>
      </p:sp>
      <p:sp>
        <p:nvSpPr>
          <p:cNvPr id="19465" name="Line 9"/>
          <p:cNvSpPr>
            <a:spLocks noChangeShapeType="1"/>
          </p:cNvSpPr>
          <p:nvPr/>
        </p:nvSpPr>
        <p:spPr bwMode="auto">
          <a:xfrm>
            <a:off x="4181476" y="5915025"/>
            <a:ext cx="4278313" cy="0"/>
          </a:xfrm>
          <a:prstGeom prst="line">
            <a:avLst/>
          </a:prstGeom>
          <a:noFill/>
          <a:ln w="9525">
            <a:solidFill>
              <a:schemeClr val="tx1"/>
            </a:solidFill>
            <a:round/>
            <a:headEnd type="triangle" w="sm" len="med"/>
            <a:tailEnd type="triangle" w="sm" len="med"/>
          </a:ln>
        </p:spPr>
        <p:txBody>
          <a:bodyPr/>
          <a:lstStyle/>
          <a:p>
            <a:endParaRPr lang="zh-CN" altLang="en-US"/>
          </a:p>
        </p:txBody>
      </p:sp>
      <p:sp>
        <p:nvSpPr>
          <p:cNvPr id="19466" name="Line 10"/>
          <p:cNvSpPr>
            <a:spLocks noChangeShapeType="1"/>
          </p:cNvSpPr>
          <p:nvPr/>
        </p:nvSpPr>
        <p:spPr bwMode="auto">
          <a:xfrm>
            <a:off x="2987676" y="6392863"/>
            <a:ext cx="6665913" cy="0"/>
          </a:xfrm>
          <a:prstGeom prst="line">
            <a:avLst/>
          </a:prstGeom>
          <a:noFill/>
          <a:ln w="9525">
            <a:solidFill>
              <a:schemeClr val="tx1"/>
            </a:solidFill>
            <a:round/>
            <a:headEnd type="triangle" w="sm" len="med"/>
            <a:tailEnd type="triangle" w="sm" len="med"/>
          </a:ln>
        </p:spPr>
        <p:txBody>
          <a:bodyPr/>
          <a:lstStyle/>
          <a:p>
            <a:endParaRPr lang="zh-CN" altLang="en-US"/>
          </a:p>
        </p:txBody>
      </p:sp>
      <p:sp>
        <p:nvSpPr>
          <p:cNvPr id="19467" name="Line 11"/>
          <p:cNvSpPr>
            <a:spLocks noChangeShapeType="1"/>
          </p:cNvSpPr>
          <p:nvPr/>
        </p:nvSpPr>
        <p:spPr bwMode="auto">
          <a:xfrm>
            <a:off x="2987675" y="5676900"/>
            <a:ext cx="0" cy="1073150"/>
          </a:xfrm>
          <a:prstGeom prst="line">
            <a:avLst/>
          </a:prstGeom>
          <a:noFill/>
          <a:ln w="57150">
            <a:solidFill>
              <a:schemeClr val="folHlink"/>
            </a:solidFill>
            <a:round/>
            <a:headEnd type="triangle" w="sm" len="med"/>
            <a:tailEnd/>
          </a:ln>
        </p:spPr>
        <p:txBody>
          <a:bodyPr/>
          <a:lstStyle/>
          <a:p>
            <a:endParaRPr lang="zh-CN" altLang="en-US"/>
          </a:p>
        </p:txBody>
      </p:sp>
      <p:sp>
        <p:nvSpPr>
          <p:cNvPr id="19468" name="Line 12"/>
          <p:cNvSpPr>
            <a:spLocks noChangeShapeType="1"/>
          </p:cNvSpPr>
          <p:nvPr/>
        </p:nvSpPr>
        <p:spPr bwMode="auto">
          <a:xfrm>
            <a:off x="9653588" y="5676900"/>
            <a:ext cx="0" cy="1073150"/>
          </a:xfrm>
          <a:prstGeom prst="line">
            <a:avLst/>
          </a:prstGeom>
          <a:noFill/>
          <a:ln w="9525">
            <a:solidFill>
              <a:schemeClr val="tx1"/>
            </a:solidFill>
            <a:round/>
            <a:headEnd/>
            <a:tailEnd/>
          </a:ln>
        </p:spPr>
        <p:txBody>
          <a:bodyPr/>
          <a:lstStyle/>
          <a:p>
            <a:endParaRPr lang="zh-CN" altLang="en-US"/>
          </a:p>
        </p:txBody>
      </p:sp>
      <p:sp>
        <p:nvSpPr>
          <p:cNvPr id="19469" name="Line 13"/>
          <p:cNvSpPr>
            <a:spLocks noChangeShapeType="1"/>
          </p:cNvSpPr>
          <p:nvPr/>
        </p:nvSpPr>
        <p:spPr bwMode="auto">
          <a:xfrm>
            <a:off x="4181475" y="5676900"/>
            <a:ext cx="0" cy="477838"/>
          </a:xfrm>
          <a:prstGeom prst="line">
            <a:avLst/>
          </a:prstGeom>
          <a:noFill/>
          <a:ln w="9525">
            <a:solidFill>
              <a:schemeClr val="tx1"/>
            </a:solidFill>
            <a:round/>
            <a:headEnd/>
            <a:tailEnd/>
          </a:ln>
        </p:spPr>
        <p:txBody>
          <a:bodyPr/>
          <a:lstStyle/>
          <a:p>
            <a:endParaRPr lang="zh-CN" altLang="en-US"/>
          </a:p>
        </p:txBody>
      </p:sp>
      <p:sp>
        <p:nvSpPr>
          <p:cNvPr id="19470" name="Line 14"/>
          <p:cNvSpPr>
            <a:spLocks noChangeShapeType="1"/>
          </p:cNvSpPr>
          <p:nvPr/>
        </p:nvSpPr>
        <p:spPr bwMode="auto">
          <a:xfrm>
            <a:off x="8459788" y="5676900"/>
            <a:ext cx="0" cy="477838"/>
          </a:xfrm>
          <a:prstGeom prst="line">
            <a:avLst/>
          </a:prstGeom>
          <a:noFill/>
          <a:ln w="9525">
            <a:solidFill>
              <a:schemeClr val="tx1"/>
            </a:solidFill>
            <a:round/>
            <a:headEnd/>
            <a:tailEnd/>
          </a:ln>
        </p:spPr>
        <p:txBody>
          <a:bodyPr/>
          <a:lstStyle/>
          <a:p>
            <a:endParaRPr lang="zh-CN" altLang="en-US"/>
          </a:p>
        </p:txBody>
      </p:sp>
      <p:sp>
        <p:nvSpPr>
          <p:cNvPr id="19471" name="Text Box 15"/>
          <p:cNvSpPr txBox="1">
            <a:spLocks noChangeArrowheads="1"/>
          </p:cNvSpPr>
          <p:nvPr/>
        </p:nvSpPr>
        <p:spPr bwMode="auto">
          <a:xfrm>
            <a:off x="5773738" y="5668963"/>
            <a:ext cx="1096962" cy="457200"/>
          </a:xfrm>
          <a:prstGeom prst="rect">
            <a:avLst/>
          </a:prstGeom>
          <a:solidFill>
            <a:schemeClr val="bg1"/>
          </a:solidFill>
          <a:ln w="9525">
            <a:noFill/>
            <a:miter lim="800000"/>
            <a:headEnd/>
            <a:tailEnd/>
          </a:ln>
        </p:spPr>
        <p:txBody>
          <a:bodyPr wrap="none">
            <a:spAutoFit/>
          </a:bodyPr>
          <a:lstStyle/>
          <a:p>
            <a:r>
              <a:rPr kumimoji="1" lang="en-US" altLang="zh-CN" sz="2400">
                <a:solidFill>
                  <a:schemeClr val="folHlink"/>
                </a:solidFill>
                <a:latin typeface="Arial" charset="0"/>
                <a:ea typeface="黑体" pitchFamily="2" charset="-122"/>
                <a:sym typeface="Symbol" pitchFamily="18" charset="2"/>
              </a:rPr>
              <a:t> </a:t>
            </a:r>
            <a:r>
              <a:rPr kumimoji="1" lang="en-US" altLang="zh-CN" sz="2400">
                <a:solidFill>
                  <a:schemeClr val="folHlink"/>
                </a:solidFill>
                <a:latin typeface="Arial" charset="0"/>
                <a:ea typeface="黑体" pitchFamily="2" charset="-122"/>
              </a:rPr>
              <a:t>MTU</a:t>
            </a:r>
          </a:p>
        </p:txBody>
      </p:sp>
      <p:sp>
        <p:nvSpPr>
          <p:cNvPr id="19472" name="Text Box 16"/>
          <p:cNvSpPr txBox="1">
            <a:spLocks noChangeArrowheads="1"/>
          </p:cNvSpPr>
          <p:nvPr/>
        </p:nvSpPr>
        <p:spPr bwMode="auto">
          <a:xfrm>
            <a:off x="5138738" y="6172200"/>
            <a:ext cx="2622550" cy="457200"/>
          </a:xfrm>
          <a:prstGeom prst="rect">
            <a:avLst/>
          </a:prstGeom>
          <a:solidFill>
            <a:schemeClr val="bg1"/>
          </a:solid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数据链路层的帧长</a:t>
            </a:r>
          </a:p>
        </p:txBody>
      </p:sp>
      <p:sp>
        <p:nvSpPr>
          <p:cNvPr id="352273" name="AutoShape 17"/>
          <p:cNvSpPr>
            <a:spLocks noChangeArrowheads="1"/>
          </p:cNvSpPr>
          <p:nvPr/>
        </p:nvSpPr>
        <p:spPr bwMode="auto">
          <a:xfrm>
            <a:off x="5972176" y="4484688"/>
            <a:ext cx="696913" cy="595312"/>
          </a:xfrm>
          <a:prstGeom prst="downArrow">
            <a:avLst>
              <a:gd name="adj1" fmla="val 50000"/>
              <a:gd name="adj2" fmla="val 25000"/>
            </a:avLst>
          </a:prstGeom>
          <a:solidFill>
            <a:srgbClr val="66FF33"/>
          </a:solidFill>
          <a:ln w="9525">
            <a:solidFill>
              <a:schemeClr val="tx1"/>
            </a:solidFill>
            <a:miter lim="800000"/>
            <a:headEnd/>
            <a:tailEnd/>
          </a:ln>
          <a:effectLst>
            <a:outerShdw dist="35921" dir="2700000" algn="ctr" rotWithShape="0">
              <a:schemeClr val="bg2"/>
            </a:outerShdw>
          </a:effectLst>
        </p:spPr>
        <p:txBody>
          <a:bodyPr vert="eaVert" wrap="none" anchor="ctr"/>
          <a:lstStyle/>
          <a:p>
            <a:pPr>
              <a:defRPr/>
            </a:pPr>
            <a:endParaRPr lang="zh-CN" altLang="en-US"/>
          </a:p>
        </p:txBody>
      </p:sp>
      <p:sp>
        <p:nvSpPr>
          <p:cNvPr id="19474" name="Text Box 18"/>
          <p:cNvSpPr txBox="1">
            <a:spLocks noChangeArrowheads="1"/>
          </p:cNvSpPr>
          <p:nvPr/>
        </p:nvSpPr>
        <p:spPr bwMode="auto">
          <a:xfrm>
            <a:off x="2135189" y="4797426"/>
            <a:ext cx="800219" cy="830997"/>
          </a:xfrm>
          <a:prstGeom prst="rect">
            <a:avLst/>
          </a:prstGeom>
          <a:solidFill>
            <a:schemeClr val="bg1"/>
          </a:solid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开始</a:t>
            </a:r>
          </a:p>
          <a:p>
            <a:r>
              <a:rPr kumimoji="1" lang="zh-CN" altLang="en-US" sz="2400">
                <a:solidFill>
                  <a:schemeClr val="folHlink"/>
                </a:solidFill>
                <a:latin typeface="Arial" charset="0"/>
                <a:ea typeface="黑体" pitchFamily="2" charset="-122"/>
              </a:rPr>
              <a:t>发送</a:t>
            </a:r>
          </a:p>
        </p:txBody>
      </p:sp>
      <p:sp>
        <p:nvSpPr>
          <p:cNvPr id="19475" name="Line 19"/>
          <p:cNvSpPr>
            <a:spLocks noChangeShapeType="1"/>
          </p:cNvSpPr>
          <p:nvPr/>
        </p:nvSpPr>
        <p:spPr bwMode="auto">
          <a:xfrm flipV="1">
            <a:off x="2995613" y="4503739"/>
            <a:ext cx="0" cy="396875"/>
          </a:xfrm>
          <a:prstGeom prst="line">
            <a:avLst/>
          </a:prstGeom>
          <a:noFill/>
          <a:ln w="38100">
            <a:solidFill>
              <a:schemeClr val="hlink"/>
            </a:solidFill>
            <a:round/>
            <a:headEnd type="triangle" w="med" len="lg"/>
            <a:tailEnd/>
          </a:ln>
        </p:spPr>
        <p:txBody>
          <a:bodyPr/>
          <a:lstStyle/>
          <a:p>
            <a:endParaRPr lang="zh-CN" altLang="en-US"/>
          </a:p>
        </p:txBody>
      </p:sp>
      <p:sp>
        <p:nvSpPr>
          <p:cNvPr id="19476" name="Line 20"/>
          <p:cNvSpPr>
            <a:spLocks noChangeShapeType="1"/>
          </p:cNvSpPr>
          <p:nvPr/>
        </p:nvSpPr>
        <p:spPr bwMode="auto">
          <a:xfrm flipV="1">
            <a:off x="9647238" y="4503739"/>
            <a:ext cx="0" cy="396875"/>
          </a:xfrm>
          <a:prstGeom prst="line">
            <a:avLst/>
          </a:prstGeom>
          <a:noFill/>
          <a:ln w="38100">
            <a:solidFill>
              <a:schemeClr val="hlink"/>
            </a:solidFill>
            <a:round/>
            <a:headEnd type="triangle" w="med" len="lg"/>
            <a:tailEnd/>
          </a:ln>
        </p:spPr>
        <p:txBody>
          <a:bodyPr/>
          <a:lstStyle/>
          <a:p>
            <a:endParaRPr lang="zh-CN" altLang="en-US"/>
          </a:p>
        </p:txBody>
      </p:sp>
      <p:sp>
        <p:nvSpPr>
          <p:cNvPr id="19477" name="Text Box 21"/>
          <p:cNvSpPr txBox="1">
            <a:spLocks noChangeArrowheads="1"/>
          </p:cNvSpPr>
          <p:nvPr/>
        </p:nvSpPr>
        <p:spPr bwMode="auto">
          <a:xfrm>
            <a:off x="2509839" y="4011613"/>
            <a:ext cx="1100137" cy="457200"/>
          </a:xfrm>
          <a:prstGeom prst="rect">
            <a:avLst/>
          </a:prstGeom>
          <a:solidFill>
            <a:schemeClr val="bg1"/>
          </a:solid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帧开始</a:t>
            </a:r>
          </a:p>
        </p:txBody>
      </p:sp>
      <p:sp>
        <p:nvSpPr>
          <p:cNvPr id="19478" name="灯片编号占位符 23"/>
          <p:cNvSpPr>
            <a:spLocks noGrp="1"/>
          </p:cNvSpPr>
          <p:nvPr>
            <p:ph type="sldNum" sz="quarter" idx="12"/>
          </p:nvPr>
        </p:nvSpPr>
        <p:spPr>
          <a:noFill/>
        </p:spPr>
        <p:txBody>
          <a:bodyPr/>
          <a:lstStyle/>
          <a:p>
            <a:fld id="{EE3E657F-CD4F-41EF-A435-5499E6446BA4}" type="slidenum">
              <a:rPr lang="en-US" altLang="zh-CN" smtClean="0"/>
              <a:pPr/>
              <a:t>12</a:t>
            </a:fld>
            <a:endParaRPr lang="en-US" altLang="zh-CN"/>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2443164" y="214314"/>
            <a:ext cx="8116887" cy="1462087"/>
          </a:xfrm>
        </p:spPr>
        <p:txBody>
          <a:bodyPr/>
          <a:lstStyle/>
          <a:p>
            <a:pPr algn="ctr" eaLnBrk="1" hangingPunct="1"/>
            <a:r>
              <a:rPr lang="en-US" altLang="zh-CN"/>
              <a:t>100BASE-T </a:t>
            </a:r>
            <a:r>
              <a:rPr lang="zh-CN" altLang="en-US"/>
              <a:t>以太网的特点</a:t>
            </a:r>
          </a:p>
        </p:txBody>
      </p:sp>
      <p:sp>
        <p:nvSpPr>
          <p:cNvPr id="481283" name="Rectangle 3"/>
          <p:cNvSpPr>
            <a:spLocks noGrp="1" noChangeArrowheads="1"/>
          </p:cNvSpPr>
          <p:nvPr>
            <p:ph type="body" idx="1"/>
          </p:nvPr>
        </p:nvSpPr>
        <p:spPr/>
        <p:txBody>
          <a:bodyPr/>
          <a:lstStyle/>
          <a:p>
            <a:pPr eaLnBrk="1" hangingPunct="1"/>
            <a:r>
              <a:rPr lang="zh-CN" altLang="en-US"/>
              <a:t>可在全双工方式下工作而无冲突发生。因此，不使用 </a:t>
            </a:r>
            <a:r>
              <a:rPr lang="en-US" altLang="zh-CN"/>
              <a:t>CSMA/CD </a:t>
            </a:r>
            <a:r>
              <a:rPr lang="zh-CN" altLang="en-US"/>
              <a:t>协议。</a:t>
            </a:r>
          </a:p>
          <a:p>
            <a:pPr eaLnBrk="1" hangingPunct="1"/>
            <a:r>
              <a:rPr lang="en-US" altLang="zh-CN"/>
              <a:t>MAC </a:t>
            </a:r>
            <a:r>
              <a:rPr lang="zh-CN" altLang="en-US"/>
              <a:t>帧格式仍然是 </a:t>
            </a:r>
            <a:r>
              <a:rPr lang="en-US" altLang="zh-CN"/>
              <a:t>802.3 </a:t>
            </a:r>
            <a:r>
              <a:rPr lang="zh-CN" altLang="en-US"/>
              <a:t>标准规定的。</a:t>
            </a:r>
          </a:p>
          <a:p>
            <a:pPr eaLnBrk="1" hangingPunct="1"/>
            <a:r>
              <a:rPr lang="zh-CN" altLang="en-US"/>
              <a:t>保持最短帧长不变，但将一个网段的最大电缆长度减小到 </a:t>
            </a:r>
            <a:r>
              <a:rPr lang="en-US" altLang="zh-CN"/>
              <a:t>100 m</a:t>
            </a:r>
            <a:r>
              <a:rPr lang="zh-CN" altLang="en-US"/>
              <a:t>。</a:t>
            </a:r>
          </a:p>
          <a:p>
            <a:pPr eaLnBrk="1" hangingPunct="1"/>
            <a:r>
              <a:rPr lang="zh-CN" altLang="en-US"/>
              <a:t>帧间时间间隔从原来的 </a:t>
            </a:r>
            <a:r>
              <a:rPr lang="en-US" altLang="zh-CN"/>
              <a:t>9.6 </a:t>
            </a:r>
            <a:r>
              <a:rPr lang="en-US" altLang="zh-CN">
                <a:sym typeface="Symbol" pitchFamily="18" charset="2"/>
              </a:rPr>
              <a:t></a:t>
            </a:r>
            <a:r>
              <a:rPr lang="en-US" altLang="zh-CN"/>
              <a:t>s </a:t>
            </a:r>
            <a:r>
              <a:rPr lang="zh-CN" altLang="en-US"/>
              <a:t>改为现在的 </a:t>
            </a:r>
            <a:r>
              <a:rPr lang="en-US" altLang="zh-CN"/>
              <a:t>0.96 </a:t>
            </a:r>
            <a:r>
              <a:rPr lang="en-US" altLang="zh-CN">
                <a:sym typeface="Symbol" pitchFamily="18" charset="2"/>
              </a:rPr>
              <a:t></a:t>
            </a:r>
            <a:r>
              <a:rPr lang="en-US" altLang="zh-CN"/>
              <a:t>s</a:t>
            </a:r>
            <a:r>
              <a:rPr lang="zh-CN" altLang="en-US"/>
              <a:t>。    </a:t>
            </a:r>
          </a:p>
        </p:txBody>
      </p:sp>
      <p:sp>
        <p:nvSpPr>
          <p:cNvPr id="128004" name="灯片编号占位符 5"/>
          <p:cNvSpPr>
            <a:spLocks noGrp="1"/>
          </p:cNvSpPr>
          <p:nvPr>
            <p:ph type="sldNum" sz="quarter" idx="12"/>
          </p:nvPr>
        </p:nvSpPr>
        <p:spPr>
          <a:noFill/>
        </p:spPr>
        <p:txBody>
          <a:bodyPr/>
          <a:lstStyle/>
          <a:p>
            <a:fld id="{4191A46F-0F63-4451-A3A4-CE510CABBDA1}" type="slidenum">
              <a:rPr lang="en-US" altLang="zh-CN" smtClean="0"/>
              <a:pPr/>
              <a:t>120</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2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2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12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443164" y="214314"/>
            <a:ext cx="8116887" cy="1462087"/>
          </a:xfrm>
        </p:spPr>
        <p:txBody>
          <a:bodyPr/>
          <a:lstStyle/>
          <a:p>
            <a:pPr algn="ctr" eaLnBrk="1" hangingPunct="1"/>
            <a:r>
              <a:rPr lang="en-US" altLang="zh-CN"/>
              <a:t>100 Mb/s </a:t>
            </a:r>
            <a:r>
              <a:rPr lang="zh-CN" altLang="en-US"/>
              <a:t>以太网的</a:t>
            </a:r>
            <a:br>
              <a:rPr lang="zh-CN" altLang="en-US"/>
            </a:br>
            <a:r>
              <a:rPr lang="zh-CN" altLang="en-US"/>
              <a:t>三种不同的物理层标准 </a:t>
            </a:r>
          </a:p>
        </p:txBody>
      </p:sp>
      <p:sp>
        <p:nvSpPr>
          <p:cNvPr id="129027" name="Rectangle 3"/>
          <p:cNvSpPr>
            <a:spLocks noGrp="1" noChangeArrowheads="1"/>
          </p:cNvSpPr>
          <p:nvPr>
            <p:ph type="body" idx="1"/>
          </p:nvPr>
        </p:nvSpPr>
        <p:spPr>
          <a:xfrm>
            <a:off x="2566988" y="1978025"/>
            <a:ext cx="7772400" cy="4114800"/>
          </a:xfrm>
        </p:spPr>
        <p:txBody>
          <a:bodyPr/>
          <a:lstStyle/>
          <a:p>
            <a:pPr eaLnBrk="1" hangingPunct="1"/>
            <a:r>
              <a:rPr lang="en-US" altLang="zh-CN"/>
              <a:t>100BASE-TX</a:t>
            </a:r>
          </a:p>
          <a:p>
            <a:pPr lvl="1" eaLnBrk="1" hangingPunct="1"/>
            <a:r>
              <a:rPr lang="zh-CN" altLang="en-US">
                <a:solidFill>
                  <a:srgbClr val="333399"/>
                </a:solidFill>
                <a:latin typeface="Arial" charset="0"/>
                <a:ea typeface="黑体" pitchFamily="2" charset="-122"/>
              </a:rPr>
              <a:t>使用 </a:t>
            </a:r>
            <a:r>
              <a:rPr lang="en-US" altLang="zh-CN">
                <a:solidFill>
                  <a:srgbClr val="333399"/>
                </a:solidFill>
                <a:latin typeface="Arial" charset="0"/>
                <a:ea typeface="黑体" pitchFamily="2" charset="-122"/>
              </a:rPr>
              <a:t>2 </a:t>
            </a:r>
            <a:r>
              <a:rPr lang="zh-CN" altLang="en-US">
                <a:solidFill>
                  <a:srgbClr val="333399"/>
                </a:solidFill>
                <a:latin typeface="Arial" charset="0"/>
                <a:ea typeface="黑体" pitchFamily="2" charset="-122"/>
              </a:rPr>
              <a:t>对 </a:t>
            </a:r>
            <a:r>
              <a:rPr lang="en-US" altLang="zh-CN">
                <a:solidFill>
                  <a:srgbClr val="333399"/>
                </a:solidFill>
                <a:latin typeface="Arial" charset="0"/>
                <a:ea typeface="黑体" pitchFamily="2" charset="-122"/>
              </a:rPr>
              <a:t>UTP 5 </a:t>
            </a:r>
            <a:r>
              <a:rPr lang="zh-CN" altLang="en-US">
                <a:solidFill>
                  <a:srgbClr val="333399"/>
                </a:solidFill>
                <a:latin typeface="Arial" charset="0"/>
                <a:ea typeface="黑体" pitchFamily="2" charset="-122"/>
              </a:rPr>
              <a:t>类线或屏蔽双绞线 </a:t>
            </a:r>
            <a:r>
              <a:rPr lang="en-US" altLang="zh-CN">
                <a:solidFill>
                  <a:srgbClr val="333399"/>
                </a:solidFill>
                <a:latin typeface="Arial" charset="0"/>
                <a:ea typeface="黑体" pitchFamily="2" charset="-122"/>
              </a:rPr>
              <a:t>STP</a:t>
            </a:r>
            <a:r>
              <a:rPr lang="zh-CN" altLang="en-US">
                <a:solidFill>
                  <a:srgbClr val="333399"/>
                </a:solidFill>
                <a:latin typeface="Arial" charset="0"/>
                <a:ea typeface="黑体" pitchFamily="2" charset="-122"/>
              </a:rPr>
              <a:t>。</a:t>
            </a:r>
            <a:r>
              <a:rPr lang="zh-CN" altLang="en-US"/>
              <a:t>  </a:t>
            </a:r>
          </a:p>
          <a:p>
            <a:pPr eaLnBrk="1" hangingPunct="1"/>
            <a:r>
              <a:rPr lang="en-US" altLang="zh-CN"/>
              <a:t>100BASE-FX </a:t>
            </a:r>
          </a:p>
          <a:p>
            <a:pPr lvl="1" eaLnBrk="1" hangingPunct="1"/>
            <a:r>
              <a:rPr lang="zh-CN" altLang="en-US">
                <a:solidFill>
                  <a:srgbClr val="333399"/>
                </a:solidFill>
                <a:latin typeface="Arial" charset="0"/>
                <a:ea typeface="黑体" pitchFamily="2" charset="-122"/>
              </a:rPr>
              <a:t>使用 </a:t>
            </a:r>
            <a:r>
              <a:rPr lang="en-US" altLang="zh-CN">
                <a:solidFill>
                  <a:srgbClr val="333399"/>
                </a:solidFill>
                <a:latin typeface="Arial" charset="0"/>
                <a:ea typeface="黑体" pitchFamily="2" charset="-122"/>
              </a:rPr>
              <a:t>2 </a:t>
            </a:r>
            <a:r>
              <a:rPr lang="zh-CN" altLang="en-US">
                <a:solidFill>
                  <a:srgbClr val="333399"/>
                </a:solidFill>
                <a:latin typeface="Arial" charset="0"/>
                <a:ea typeface="黑体" pitchFamily="2" charset="-122"/>
              </a:rPr>
              <a:t>对光纤。</a:t>
            </a:r>
            <a:r>
              <a:rPr lang="zh-CN" altLang="en-US"/>
              <a:t> </a:t>
            </a:r>
          </a:p>
          <a:p>
            <a:pPr eaLnBrk="1" hangingPunct="1"/>
            <a:r>
              <a:rPr lang="en-US" altLang="zh-CN"/>
              <a:t>100BASE-T4</a:t>
            </a:r>
          </a:p>
          <a:p>
            <a:pPr lvl="1" eaLnBrk="1" hangingPunct="1"/>
            <a:r>
              <a:rPr lang="zh-CN" altLang="en-US">
                <a:solidFill>
                  <a:srgbClr val="333399"/>
                </a:solidFill>
                <a:latin typeface="Arial" charset="0"/>
                <a:ea typeface="黑体" pitchFamily="2" charset="-122"/>
              </a:rPr>
              <a:t>使用 </a:t>
            </a:r>
            <a:r>
              <a:rPr lang="en-US" altLang="zh-CN">
                <a:solidFill>
                  <a:srgbClr val="333399"/>
                </a:solidFill>
                <a:latin typeface="Arial" charset="0"/>
                <a:ea typeface="黑体" pitchFamily="2" charset="-122"/>
              </a:rPr>
              <a:t>4 </a:t>
            </a:r>
            <a:r>
              <a:rPr lang="zh-CN" altLang="en-US">
                <a:solidFill>
                  <a:srgbClr val="333399"/>
                </a:solidFill>
                <a:latin typeface="Arial" charset="0"/>
                <a:ea typeface="黑体" pitchFamily="2" charset="-122"/>
              </a:rPr>
              <a:t>对 </a:t>
            </a:r>
            <a:r>
              <a:rPr lang="en-US" altLang="zh-CN">
                <a:solidFill>
                  <a:srgbClr val="333399"/>
                </a:solidFill>
                <a:latin typeface="Arial" charset="0"/>
                <a:ea typeface="黑体" pitchFamily="2" charset="-122"/>
              </a:rPr>
              <a:t>UTP 3 </a:t>
            </a:r>
            <a:r>
              <a:rPr lang="zh-CN" altLang="en-US">
                <a:solidFill>
                  <a:srgbClr val="333399"/>
                </a:solidFill>
                <a:latin typeface="Arial" charset="0"/>
                <a:ea typeface="黑体" pitchFamily="2" charset="-122"/>
              </a:rPr>
              <a:t>类线或 </a:t>
            </a:r>
            <a:r>
              <a:rPr lang="en-US" altLang="zh-CN">
                <a:solidFill>
                  <a:srgbClr val="333399"/>
                </a:solidFill>
                <a:latin typeface="Arial" charset="0"/>
                <a:ea typeface="黑体" pitchFamily="2" charset="-122"/>
              </a:rPr>
              <a:t>5 </a:t>
            </a:r>
            <a:r>
              <a:rPr lang="zh-CN" altLang="en-US">
                <a:solidFill>
                  <a:srgbClr val="333399"/>
                </a:solidFill>
                <a:latin typeface="Arial" charset="0"/>
                <a:ea typeface="黑体" pitchFamily="2" charset="-122"/>
              </a:rPr>
              <a:t>类线。</a:t>
            </a:r>
            <a:r>
              <a:rPr lang="zh-CN" altLang="en-US"/>
              <a:t> </a:t>
            </a:r>
          </a:p>
        </p:txBody>
      </p:sp>
      <p:sp>
        <p:nvSpPr>
          <p:cNvPr id="129028" name="灯片编号占位符 5"/>
          <p:cNvSpPr>
            <a:spLocks noGrp="1"/>
          </p:cNvSpPr>
          <p:nvPr>
            <p:ph type="sldNum" sz="quarter" idx="12"/>
          </p:nvPr>
        </p:nvSpPr>
        <p:spPr>
          <a:noFill/>
        </p:spPr>
        <p:txBody>
          <a:bodyPr/>
          <a:lstStyle/>
          <a:p>
            <a:fld id="{986DFF77-BD12-4294-9E14-8704FAE5DEA0}" type="slidenum">
              <a:rPr lang="en-US" altLang="zh-CN" smtClean="0"/>
              <a:pPr/>
              <a:t>121</a:t>
            </a:fld>
            <a:endParaRPr lang="en-US" altLang="zh-CN"/>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2443164" y="214314"/>
            <a:ext cx="8116887" cy="1462087"/>
          </a:xfrm>
        </p:spPr>
        <p:txBody>
          <a:bodyPr/>
          <a:lstStyle/>
          <a:p>
            <a:pPr algn="ctr" eaLnBrk="1" hangingPunct="1"/>
            <a:r>
              <a:rPr lang="en-US" altLang="zh-CN"/>
              <a:t>3.6.2  </a:t>
            </a:r>
            <a:r>
              <a:rPr lang="zh-CN" altLang="en-US"/>
              <a:t>吉比特以太网</a:t>
            </a:r>
          </a:p>
        </p:txBody>
      </p:sp>
      <p:sp>
        <p:nvSpPr>
          <p:cNvPr id="483331" name="Rectangle 3"/>
          <p:cNvSpPr>
            <a:spLocks noGrp="1" noChangeArrowheads="1"/>
          </p:cNvSpPr>
          <p:nvPr>
            <p:ph type="body" idx="1"/>
          </p:nvPr>
        </p:nvSpPr>
        <p:spPr>
          <a:xfrm>
            <a:off x="2566988" y="1978025"/>
            <a:ext cx="7772400" cy="4114800"/>
          </a:xfrm>
        </p:spPr>
        <p:txBody>
          <a:bodyPr/>
          <a:lstStyle/>
          <a:p>
            <a:pPr marL="609600" indent="-609600" eaLnBrk="1" hangingPunct="1">
              <a:lnSpc>
                <a:spcPct val="90000"/>
              </a:lnSpc>
            </a:pPr>
            <a:r>
              <a:rPr lang="zh-CN" altLang="en-US"/>
              <a:t>允许在 </a:t>
            </a:r>
            <a:r>
              <a:rPr lang="en-US" altLang="zh-CN"/>
              <a:t>1 Gb/s </a:t>
            </a:r>
            <a:r>
              <a:rPr lang="zh-CN" altLang="en-US"/>
              <a:t>下全双工和半双工两种方式工作。</a:t>
            </a:r>
          </a:p>
          <a:p>
            <a:pPr marL="609600" indent="-609600" eaLnBrk="1" hangingPunct="1">
              <a:lnSpc>
                <a:spcPct val="90000"/>
              </a:lnSpc>
            </a:pPr>
            <a:r>
              <a:rPr lang="zh-CN" altLang="en-US"/>
              <a:t>使用 </a:t>
            </a:r>
            <a:r>
              <a:rPr lang="en-US" altLang="zh-CN"/>
              <a:t>802.3 </a:t>
            </a:r>
            <a:r>
              <a:rPr lang="zh-CN" altLang="en-US"/>
              <a:t>协议规定的帧格式。</a:t>
            </a:r>
          </a:p>
          <a:p>
            <a:pPr marL="609600" indent="-609600" eaLnBrk="1" hangingPunct="1">
              <a:lnSpc>
                <a:spcPct val="90000"/>
              </a:lnSpc>
            </a:pPr>
            <a:r>
              <a:rPr lang="zh-CN" altLang="en-US"/>
              <a:t>在半双工方式下使用 </a:t>
            </a:r>
            <a:r>
              <a:rPr lang="en-US" altLang="zh-CN"/>
              <a:t>CSMA/CD </a:t>
            </a:r>
            <a:r>
              <a:rPr lang="zh-CN" altLang="en-US"/>
              <a:t>协议（全双工方式不需要使用 </a:t>
            </a:r>
            <a:r>
              <a:rPr lang="en-US" altLang="zh-CN"/>
              <a:t>CSMA/CD </a:t>
            </a:r>
            <a:r>
              <a:rPr lang="zh-CN" altLang="en-US"/>
              <a:t>协议）。</a:t>
            </a:r>
          </a:p>
          <a:p>
            <a:pPr marL="609600" indent="-609600" eaLnBrk="1" hangingPunct="1">
              <a:lnSpc>
                <a:spcPct val="90000"/>
              </a:lnSpc>
            </a:pPr>
            <a:r>
              <a:rPr lang="zh-CN" altLang="en-US"/>
              <a:t>与 </a:t>
            </a:r>
            <a:r>
              <a:rPr lang="en-US" altLang="zh-CN"/>
              <a:t>10BASE-T </a:t>
            </a:r>
            <a:r>
              <a:rPr lang="zh-CN" altLang="en-US"/>
              <a:t>和 </a:t>
            </a:r>
            <a:r>
              <a:rPr lang="en-US" altLang="zh-CN"/>
              <a:t>100BASE-T </a:t>
            </a:r>
            <a:r>
              <a:rPr lang="zh-CN" altLang="en-US"/>
              <a:t>技术向后兼容。</a:t>
            </a:r>
          </a:p>
        </p:txBody>
      </p:sp>
      <p:sp>
        <p:nvSpPr>
          <p:cNvPr id="130052" name="灯片编号占位符 5"/>
          <p:cNvSpPr>
            <a:spLocks noGrp="1"/>
          </p:cNvSpPr>
          <p:nvPr>
            <p:ph type="sldNum" sz="quarter" idx="12"/>
          </p:nvPr>
        </p:nvSpPr>
        <p:spPr>
          <a:noFill/>
        </p:spPr>
        <p:txBody>
          <a:bodyPr/>
          <a:lstStyle/>
          <a:p>
            <a:fld id="{DF60EFFD-033B-4334-8E5B-C536C128D43C}" type="slidenum">
              <a:rPr lang="en-US" altLang="zh-CN" smtClean="0"/>
              <a:pPr/>
              <a:t>122</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33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33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33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443164" y="214314"/>
            <a:ext cx="8116887" cy="1462087"/>
          </a:xfrm>
        </p:spPr>
        <p:txBody>
          <a:bodyPr/>
          <a:lstStyle/>
          <a:p>
            <a:pPr algn="ctr" eaLnBrk="1" hangingPunct="1"/>
            <a:r>
              <a:rPr lang="zh-CN" altLang="en-US"/>
              <a:t>吉比特以太网的物理层 </a:t>
            </a:r>
          </a:p>
        </p:txBody>
      </p:sp>
      <p:sp>
        <p:nvSpPr>
          <p:cNvPr id="131075" name="Rectangle 3"/>
          <p:cNvSpPr>
            <a:spLocks noGrp="1" noChangeArrowheads="1"/>
          </p:cNvSpPr>
          <p:nvPr>
            <p:ph type="body" idx="1"/>
          </p:nvPr>
        </p:nvSpPr>
        <p:spPr>
          <a:xfrm>
            <a:off x="2566988" y="1978025"/>
            <a:ext cx="7772400" cy="4114800"/>
          </a:xfrm>
        </p:spPr>
        <p:txBody>
          <a:bodyPr/>
          <a:lstStyle/>
          <a:p>
            <a:pPr marL="609600" indent="-609600" eaLnBrk="1" hangingPunct="1"/>
            <a:r>
              <a:rPr lang="en-US" altLang="zh-CN"/>
              <a:t>1000BASE-X      </a:t>
            </a:r>
            <a:r>
              <a:rPr lang="zh-CN" altLang="en-US"/>
              <a:t>基于光纤通道的物理层：</a:t>
            </a:r>
          </a:p>
          <a:p>
            <a:pPr marL="990600" lvl="1" indent="-533400" eaLnBrk="1" hangingPunct="1"/>
            <a:r>
              <a:rPr lang="en-US" altLang="zh-CN">
                <a:solidFill>
                  <a:srgbClr val="333399"/>
                </a:solidFill>
                <a:latin typeface="Arial" charset="0"/>
                <a:ea typeface="黑体" pitchFamily="2" charset="-122"/>
              </a:rPr>
              <a:t>1000BASE-SX   SX</a:t>
            </a:r>
            <a:r>
              <a:rPr lang="zh-CN" altLang="en-US">
                <a:solidFill>
                  <a:srgbClr val="333399"/>
                </a:solidFill>
                <a:latin typeface="Arial" charset="0"/>
                <a:ea typeface="黑体" pitchFamily="2" charset="-122"/>
              </a:rPr>
              <a:t>表示短波长</a:t>
            </a:r>
          </a:p>
          <a:p>
            <a:pPr marL="990600" lvl="1" indent="-533400" eaLnBrk="1" hangingPunct="1"/>
            <a:r>
              <a:rPr lang="en-US" altLang="zh-CN">
                <a:solidFill>
                  <a:srgbClr val="333399"/>
                </a:solidFill>
                <a:latin typeface="Arial" charset="0"/>
                <a:ea typeface="黑体" pitchFamily="2" charset="-122"/>
              </a:rPr>
              <a:t>1000BASE-LX   LX</a:t>
            </a:r>
            <a:r>
              <a:rPr lang="zh-CN" altLang="en-US">
                <a:solidFill>
                  <a:srgbClr val="333399"/>
                </a:solidFill>
                <a:latin typeface="Arial" charset="0"/>
                <a:ea typeface="黑体" pitchFamily="2" charset="-122"/>
              </a:rPr>
              <a:t>表示长波长</a:t>
            </a:r>
          </a:p>
          <a:p>
            <a:pPr marL="990600" lvl="1" indent="-533400" eaLnBrk="1" hangingPunct="1"/>
            <a:r>
              <a:rPr lang="en-US" altLang="zh-CN">
                <a:solidFill>
                  <a:srgbClr val="333399"/>
                </a:solidFill>
                <a:latin typeface="Arial" charset="0"/>
                <a:ea typeface="黑体" pitchFamily="2" charset="-122"/>
              </a:rPr>
              <a:t>1000BASE-CX   CX</a:t>
            </a:r>
            <a:r>
              <a:rPr lang="zh-CN" altLang="en-US">
                <a:solidFill>
                  <a:srgbClr val="333399"/>
                </a:solidFill>
                <a:latin typeface="Arial" charset="0"/>
                <a:ea typeface="黑体" pitchFamily="2" charset="-122"/>
              </a:rPr>
              <a:t>表示铜线</a:t>
            </a:r>
          </a:p>
          <a:p>
            <a:pPr marL="609600" indent="-609600" eaLnBrk="1" hangingPunct="1"/>
            <a:r>
              <a:rPr lang="en-US" altLang="zh-CN"/>
              <a:t>1000BASE-T </a:t>
            </a:r>
          </a:p>
          <a:p>
            <a:pPr marL="990600" lvl="1" indent="-533400" eaLnBrk="1" hangingPunct="1"/>
            <a:r>
              <a:rPr lang="zh-CN" altLang="en-US">
                <a:solidFill>
                  <a:srgbClr val="333399"/>
                </a:solidFill>
                <a:latin typeface="Arial" charset="0"/>
                <a:ea typeface="黑体" pitchFamily="2" charset="-122"/>
              </a:rPr>
              <a:t>使用 </a:t>
            </a:r>
            <a:r>
              <a:rPr lang="en-US" altLang="zh-CN">
                <a:solidFill>
                  <a:srgbClr val="333399"/>
                </a:solidFill>
                <a:latin typeface="Arial" charset="0"/>
                <a:ea typeface="黑体" pitchFamily="2" charset="-122"/>
              </a:rPr>
              <a:t>4</a:t>
            </a:r>
            <a:r>
              <a:rPr lang="zh-CN" altLang="en-US">
                <a:solidFill>
                  <a:srgbClr val="333399"/>
                </a:solidFill>
                <a:latin typeface="Arial" charset="0"/>
                <a:ea typeface="黑体" pitchFamily="2" charset="-122"/>
              </a:rPr>
              <a:t>对 </a:t>
            </a:r>
            <a:r>
              <a:rPr lang="en-US" altLang="zh-CN">
                <a:solidFill>
                  <a:srgbClr val="333399"/>
                </a:solidFill>
                <a:latin typeface="Arial" charset="0"/>
                <a:ea typeface="黑体" pitchFamily="2" charset="-122"/>
              </a:rPr>
              <a:t>5 </a:t>
            </a:r>
            <a:r>
              <a:rPr lang="zh-CN" altLang="en-US">
                <a:solidFill>
                  <a:srgbClr val="333399"/>
                </a:solidFill>
                <a:latin typeface="Arial" charset="0"/>
                <a:ea typeface="黑体" pitchFamily="2" charset="-122"/>
              </a:rPr>
              <a:t>类线 </a:t>
            </a:r>
            <a:r>
              <a:rPr lang="en-US" altLang="zh-CN">
                <a:solidFill>
                  <a:srgbClr val="333399"/>
                </a:solidFill>
                <a:latin typeface="Arial" charset="0"/>
                <a:ea typeface="黑体" pitchFamily="2" charset="-122"/>
              </a:rPr>
              <a:t>UTP</a:t>
            </a:r>
            <a:r>
              <a:rPr lang="en-US" altLang="zh-CN"/>
              <a:t> </a:t>
            </a:r>
          </a:p>
        </p:txBody>
      </p:sp>
      <p:sp>
        <p:nvSpPr>
          <p:cNvPr id="131076" name="灯片编号占位符 5"/>
          <p:cNvSpPr>
            <a:spLocks noGrp="1"/>
          </p:cNvSpPr>
          <p:nvPr>
            <p:ph type="sldNum" sz="quarter" idx="12"/>
          </p:nvPr>
        </p:nvSpPr>
        <p:spPr>
          <a:noFill/>
        </p:spPr>
        <p:txBody>
          <a:bodyPr/>
          <a:lstStyle/>
          <a:p>
            <a:fld id="{7C071138-A440-4F86-A5B5-F1E03EB73324}" type="slidenum">
              <a:rPr lang="en-US" altLang="zh-CN" smtClean="0"/>
              <a:pPr/>
              <a:t>123</a:t>
            </a:fld>
            <a:endParaRPr lang="en-US" altLang="zh-CN"/>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2443164" y="214314"/>
            <a:ext cx="8116887" cy="1462087"/>
          </a:xfrm>
        </p:spPr>
        <p:txBody>
          <a:bodyPr/>
          <a:lstStyle/>
          <a:p>
            <a:pPr algn="ctr" eaLnBrk="1" hangingPunct="1"/>
            <a:r>
              <a:rPr lang="zh-CN" altLang="en-US"/>
              <a:t>全双工方式 </a:t>
            </a:r>
          </a:p>
        </p:txBody>
      </p:sp>
      <p:sp>
        <p:nvSpPr>
          <p:cNvPr id="132099" name="Rectangle 3"/>
          <p:cNvSpPr>
            <a:spLocks noGrp="1" noChangeArrowheads="1"/>
          </p:cNvSpPr>
          <p:nvPr>
            <p:ph type="body" idx="1"/>
          </p:nvPr>
        </p:nvSpPr>
        <p:spPr>
          <a:xfrm>
            <a:off x="2566988" y="1978025"/>
            <a:ext cx="7772400" cy="4114800"/>
          </a:xfrm>
        </p:spPr>
        <p:txBody>
          <a:bodyPr/>
          <a:lstStyle/>
          <a:p>
            <a:pPr marL="609600" indent="-609600" algn="just" eaLnBrk="1" hangingPunct="1"/>
            <a:r>
              <a:rPr lang="zh-CN" altLang="en-US"/>
              <a:t>当吉比特以太网工作在全双工方式时（即通信双方可同时进行发送和接收数据），不使用载波延伸和分组突发。</a:t>
            </a:r>
          </a:p>
        </p:txBody>
      </p:sp>
      <p:sp>
        <p:nvSpPr>
          <p:cNvPr id="132100" name="灯片编号占位符 5"/>
          <p:cNvSpPr>
            <a:spLocks noGrp="1"/>
          </p:cNvSpPr>
          <p:nvPr>
            <p:ph type="sldNum" sz="quarter" idx="12"/>
          </p:nvPr>
        </p:nvSpPr>
        <p:spPr>
          <a:noFill/>
        </p:spPr>
        <p:txBody>
          <a:bodyPr/>
          <a:lstStyle/>
          <a:p>
            <a:fld id="{D01826C2-C8A3-487F-99AC-A1A1636A1578}" type="slidenum">
              <a:rPr lang="en-US" altLang="zh-CN" smtClean="0"/>
              <a:pPr/>
              <a:t>124</a:t>
            </a:fld>
            <a:endParaRPr lang="en-US" altLang="zh-CN"/>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2443164" y="214314"/>
            <a:ext cx="8116887" cy="1462087"/>
          </a:xfrm>
        </p:spPr>
        <p:txBody>
          <a:bodyPr/>
          <a:lstStyle/>
          <a:p>
            <a:pPr algn="ctr" eaLnBrk="1" hangingPunct="1"/>
            <a:r>
              <a:rPr lang="zh-CN" altLang="en-US"/>
              <a:t>吉比特以太网的配置举例 </a:t>
            </a:r>
          </a:p>
        </p:txBody>
      </p:sp>
      <p:sp>
        <p:nvSpPr>
          <p:cNvPr id="133123" name="Line 3"/>
          <p:cNvSpPr>
            <a:spLocks noChangeShapeType="1"/>
          </p:cNvSpPr>
          <p:nvPr/>
        </p:nvSpPr>
        <p:spPr bwMode="auto">
          <a:xfrm flipH="1">
            <a:off x="3148013" y="4886325"/>
            <a:ext cx="793750" cy="687388"/>
          </a:xfrm>
          <a:prstGeom prst="line">
            <a:avLst/>
          </a:prstGeom>
          <a:noFill/>
          <a:ln w="38100">
            <a:solidFill>
              <a:srgbClr val="333399"/>
            </a:solidFill>
            <a:round/>
            <a:headEnd/>
            <a:tailEnd/>
          </a:ln>
        </p:spPr>
        <p:txBody>
          <a:bodyPr/>
          <a:lstStyle/>
          <a:p>
            <a:endParaRPr lang="zh-CN" altLang="en-US"/>
          </a:p>
        </p:txBody>
      </p:sp>
      <p:sp>
        <p:nvSpPr>
          <p:cNvPr id="133124" name="Line 4"/>
          <p:cNvSpPr>
            <a:spLocks noChangeShapeType="1"/>
          </p:cNvSpPr>
          <p:nvPr/>
        </p:nvSpPr>
        <p:spPr bwMode="auto">
          <a:xfrm flipH="1">
            <a:off x="3783014" y="4886325"/>
            <a:ext cx="236537" cy="687388"/>
          </a:xfrm>
          <a:prstGeom prst="line">
            <a:avLst/>
          </a:prstGeom>
          <a:noFill/>
          <a:ln w="38100">
            <a:solidFill>
              <a:srgbClr val="333399"/>
            </a:solidFill>
            <a:round/>
            <a:headEnd/>
            <a:tailEnd/>
          </a:ln>
        </p:spPr>
        <p:txBody>
          <a:bodyPr/>
          <a:lstStyle/>
          <a:p>
            <a:endParaRPr lang="zh-CN" altLang="en-US"/>
          </a:p>
        </p:txBody>
      </p:sp>
      <p:sp>
        <p:nvSpPr>
          <p:cNvPr id="133125" name="Line 5"/>
          <p:cNvSpPr>
            <a:spLocks noChangeShapeType="1"/>
          </p:cNvSpPr>
          <p:nvPr/>
        </p:nvSpPr>
        <p:spPr bwMode="auto">
          <a:xfrm>
            <a:off x="4257675" y="4886325"/>
            <a:ext cx="236538" cy="687388"/>
          </a:xfrm>
          <a:prstGeom prst="line">
            <a:avLst/>
          </a:prstGeom>
          <a:noFill/>
          <a:ln w="38100">
            <a:solidFill>
              <a:srgbClr val="333399"/>
            </a:solidFill>
            <a:round/>
            <a:headEnd/>
            <a:tailEnd/>
          </a:ln>
        </p:spPr>
        <p:txBody>
          <a:bodyPr/>
          <a:lstStyle/>
          <a:p>
            <a:endParaRPr lang="zh-CN" altLang="en-US"/>
          </a:p>
        </p:txBody>
      </p:sp>
      <p:sp>
        <p:nvSpPr>
          <p:cNvPr id="133126" name="Line 6"/>
          <p:cNvSpPr>
            <a:spLocks noChangeShapeType="1"/>
          </p:cNvSpPr>
          <p:nvPr/>
        </p:nvSpPr>
        <p:spPr bwMode="auto">
          <a:xfrm>
            <a:off x="4494214" y="4886325"/>
            <a:ext cx="712787" cy="687388"/>
          </a:xfrm>
          <a:prstGeom prst="line">
            <a:avLst/>
          </a:prstGeom>
          <a:noFill/>
          <a:ln w="38100">
            <a:solidFill>
              <a:srgbClr val="333399"/>
            </a:solidFill>
            <a:round/>
            <a:headEnd/>
            <a:tailEnd/>
          </a:ln>
        </p:spPr>
        <p:txBody>
          <a:bodyPr/>
          <a:lstStyle/>
          <a:p>
            <a:endParaRPr lang="zh-CN" altLang="en-US"/>
          </a:p>
        </p:txBody>
      </p:sp>
      <p:sp>
        <p:nvSpPr>
          <p:cNvPr id="133127" name="Line 7"/>
          <p:cNvSpPr>
            <a:spLocks noChangeShapeType="1"/>
          </p:cNvSpPr>
          <p:nvPr/>
        </p:nvSpPr>
        <p:spPr bwMode="auto">
          <a:xfrm flipH="1">
            <a:off x="6916738" y="4886325"/>
            <a:ext cx="792162" cy="687388"/>
          </a:xfrm>
          <a:prstGeom prst="line">
            <a:avLst/>
          </a:prstGeom>
          <a:noFill/>
          <a:ln w="38100">
            <a:solidFill>
              <a:srgbClr val="333399"/>
            </a:solidFill>
            <a:round/>
            <a:headEnd/>
            <a:tailEnd/>
          </a:ln>
        </p:spPr>
        <p:txBody>
          <a:bodyPr/>
          <a:lstStyle/>
          <a:p>
            <a:endParaRPr lang="zh-CN" altLang="en-US"/>
          </a:p>
        </p:txBody>
      </p:sp>
      <p:sp>
        <p:nvSpPr>
          <p:cNvPr id="133128" name="Line 8"/>
          <p:cNvSpPr>
            <a:spLocks noChangeShapeType="1"/>
          </p:cNvSpPr>
          <p:nvPr/>
        </p:nvSpPr>
        <p:spPr bwMode="auto">
          <a:xfrm flipH="1">
            <a:off x="7629525" y="4886325"/>
            <a:ext cx="236538" cy="687388"/>
          </a:xfrm>
          <a:prstGeom prst="line">
            <a:avLst/>
          </a:prstGeom>
          <a:noFill/>
          <a:ln w="38100">
            <a:solidFill>
              <a:srgbClr val="333399"/>
            </a:solidFill>
            <a:round/>
            <a:headEnd/>
            <a:tailEnd/>
          </a:ln>
        </p:spPr>
        <p:txBody>
          <a:bodyPr/>
          <a:lstStyle/>
          <a:p>
            <a:endParaRPr lang="zh-CN" altLang="en-US"/>
          </a:p>
        </p:txBody>
      </p:sp>
      <p:sp>
        <p:nvSpPr>
          <p:cNvPr id="133129" name="Line 9"/>
          <p:cNvSpPr>
            <a:spLocks noChangeShapeType="1"/>
          </p:cNvSpPr>
          <p:nvPr/>
        </p:nvSpPr>
        <p:spPr bwMode="auto">
          <a:xfrm>
            <a:off x="8104189" y="4886325"/>
            <a:ext cx="236537" cy="763588"/>
          </a:xfrm>
          <a:prstGeom prst="line">
            <a:avLst/>
          </a:prstGeom>
          <a:noFill/>
          <a:ln w="38100">
            <a:solidFill>
              <a:srgbClr val="333399"/>
            </a:solidFill>
            <a:round/>
            <a:headEnd/>
            <a:tailEnd/>
          </a:ln>
        </p:spPr>
        <p:txBody>
          <a:bodyPr/>
          <a:lstStyle/>
          <a:p>
            <a:endParaRPr lang="zh-CN" altLang="en-US"/>
          </a:p>
        </p:txBody>
      </p:sp>
      <p:sp>
        <p:nvSpPr>
          <p:cNvPr id="133130" name="Line 10"/>
          <p:cNvSpPr>
            <a:spLocks noChangeShapeType="1"/>
          </p:cNvSpPr>
          <p:nvPr/>
        </p:nvSpPr>
        <p:spPr bwMode="auto">
          <a:xfrm>
            <a:off x="8261350" y="4805363"/>
            <a:ext cx="889000" cy="900112"/>
          </a:xfrm>
          <a:prstGeom prst="line">
            <a:avLst/>
          </a:prstGeom>
          <a:noFill/>
          <a:ln w="38100">
            <a:solidFill>
              <a:srgbClr val="333399"/>
            </a:solidFill>
            <a:round/>
            <a:headEnd/>
            <a:tailEnd/>
          </a:ln>
        </p:spPr>
        <p:txBody>
          <a:bodyPr/>
          <a:lstStyle/>
          <a:p>
            <a:endParaRPr lang="zh-CN" altLang="en-US"/>
          </a:p>
        </p:txBody>
      </p:sp>
      <p:sp>
        <p:nvSpPr>
          <p:cNvPr id="133131" name="Line 11"/>
          <p:cNvSpPr>
            <a:spLocks noChangeShapeType="1"/>
          </p:cNvSpPr>
          <p:nvPr/>
        </p:nvSpPr>
        <p:spPr bwMode="auto">
          <a:xfrm>
            <a:off x="6475414" y="3278188"/>
            <a:ext cx="1425575" cy="0"/>
          </a:xfrm>
          <a:prstGeom prst="line">
            <a:avLst/>
          </a:prstGeom>
          <a:noFill/>
          <a:ln w="76200">
            <a:solidFill>
              <a:srgbClr val="333399"/>
            </a:solidFill>
            <a:round/>
            <a:headEnd/>
            <a:tailEnd/>
          </a:ln>
        </p:spPr>
        <p:txBody>
          <a:bodyPr/>
          <a:lstStyle/>
          <a:p>
            <a:endParaRPr lang="zh-CN" altLang="en-US"/>
          </a:p>
        </p:txBody>
      </p:sp>
      <p:sp>
        <p:nvSpPr>
          <p:cNvPr id="133132" name="Line 12"/>
          <p:cNvSpPr>
            <a:spLocks noChangeShapeType="1"/>
          </p:cNvSpPr>
          <p:nvPr/>
        </p:nvSpPr>
        <p:spPr bwMode="auto">
          <a:xfrm>
            <a:off x="6475413" y="2820988"/>
            <a:ext cx="792162" cy="0"/>
          </a:xfrm>
          <a:prstGeom prst="line">
            <a:avLst/>
          </a:prstGeom>
          <a:noFill/>
          <a:ln w="76200">
            <a:solidFill>
              <a:srgbClr val="333399"/>
            </a:solidFill>
            <a:round/>
            <a:headEnd/>
            <a:tailEnd/>
          </a:ln>
        </p:spPr>
        <p:txBody>
          <a:bodyPr/>
          <a:lstStyle/>
          <a:p>
            <a:endParaRPr lang="zh-CN" altLang="en-US"/>
          </a:p>
        </p:txBody>
      </p:sp>
      <p:pic>
        <p:nvPicPr>
          <p:cNvPr id="133133" name="Picture 13"/>
          <p:cNvPicPr>
            <a:picLocks noChangeArrowheads="1"/>
          </p:cNvPicPr>
          <p:nvPr/>
        </p:nvPicPr>
        <p:blipFill>
          <a:blip r:embed="rId3" cstate="print"/>
          <a:srcRect/>
          <a:stretch>
            <a:fillRect/>
          </a:stretch>
        </p:blipFill>
        <p:spPr bwMode="auto">
          <a:xfrm>
            <a:off x="2830513" y="5495925"/>
            <a:ext cx="608012" cy="596900"/>
          </a:xfrm>
          <a:prstGeom prst="rect">
            <a:avLst/>
          </a:prstGeom>
          <a:noFill/>
          <a:ln w="9525">
            <a:noFill/>
            <a:miter lim="800000"/>
            <a:headEnd/>
            <a:tailEnd/>
          </a:ln>
        </p:spPr>
      </p:pic>
      <p:pic>
        <p:nvPicPr>
          <p:cNvPr id="133134" name="Picture 14"/>
          <p:cNvPicPr>
            <a:picLocks noChangeArrowheads="1"/>
          </p:cNvPicPr>
          <p:nvPr/>
        </p:nvPicPr>
        <p:blipFill>
          <a:blip r:embed="rId4" cstate="print"/>
          <a:srcRect/>
          <a:stretch>
            <a:fillRect/>
          </a:stretch>
        </p:blipFill>
        <p:spPr bwMode="auto">
          <a:xfrm>
            <a:off x="7029450" y="2132013"/>
            <a:ext cx="712788" cy="1116012"/>
          </a:xfrm>
          <a:prstGeom prst="rect">
            <a:avLst/>
          </a:prstGeom>
          <a:noFill/>
          <a:ln w="9525">
            <a:noFill/>
            <a:miter lim="800000"/>
            <a:headEnd/>
            <a:tailEnd/>
          </a:ln>
        </p:spPr>
      </p:pic>
      <p:sp>
        <p:nvSpPr>
          <p:cNvPr id="133135" name="Text Box 15"/>
          <p:cNvSpPr txBox="1">
            <a:spLocks noChangeArrowheads="1"/>
          </p:cNvSpPr>
          <p:nvPr/>
        </p:nvSpPr>
        <p:spPr bwMode="auto">
          <a:xfrm>
            <a:off x="3527426" y="2960689"/>
            <a:ext cx="1509713"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1 Gb/s </a:t>
            </a:r>
            <a:r>
              <a:rPr kumimoji="1" lang="zh-CN" altLang="en-US">
                <a:solidFill>
                  <a:srgbClr val="333399"/>
                </a:solidFill>
                <a:latin typeface="Arial" charset="0"/>
                <a:ea typeface="黑体" pitchFamily="2" charset="-122"/>
              </a:rPr>
              <a:t>链路</a:t>
            </a:r>
          </a:p>
        </p:txBody>
      </p:sp>
      <p:sp>
        <p:nvSpPr>
          <p:cNvPr id="133136" name="AutoShape 16"/>
          <p:cNvSpPr>
            <a:spLocks noChangeArrowheads="1"/>
          </p:cNvSpPr>
          <p:nvPr/>
        </p:nvSpPr>
        <p:spPr bwMode="auto">
          <a:xfrm>
            <a:off x="5337176" y="2319339"/>
            <a:ext cx="1217613" cy="1189037"/>
          </a:xfrm>
          <a:prstGeom prst="cube">
            <a:avLst>
              <a:gd name="adj" fmla="val 12981"/>
            </a:avLst>
          </a:prstGeom>
          <a:solidFill>
            <a:srgbClr val="CCECFF"/>
          </a:solidFill>
          <a:ln w="9525">
            <a:solidFill>
              <a:schemeClr val="tx1"/>
            </a:solidFill>
            <a:miter lim="800000"/>
            <a:headEnd/>
            <a:tailEnd/>
          </a:ln>
        </p:spPr>
        <p:txBody>
          <a:bodyPr wrap="none" anchor="ctr"/>
          <a:lstStyle/>
          <a:p>
            <a:endParaRPr lang="zh-CN" altLang="en-US"/>
          </a:p>
        </p:txBody>
      </p:sp>
      <p:sp>
        <p:nvSpPr>
          <p:cNvPr id="133137" name="Text Box 17"/>
          <p:cNvSpPr txBox="1">
            <a:spLocks noChangeArrowheads="1"/>
          </p:cNvSpPr>
          <p:nvPr/>
        </p:nvSpPr>
        <p:spPr bwMode="auto">
          <a:xfrm>
            <a:off x="5383213" y="2465389"/>
            <a:ext cx="946150" cy="1006475"/>
          </a:xfrm>
          <a:prstGeom prst="rect">
            <a:avLst/>
          </a:prstGeom>
          <a:noFill/>
          <a:ln w="9525">
            <a:noFill/>
            <a:miter lim="800000"/>
            <a:headEnd/>
            <a:tailEnd/>
          </a:ln>
        </p:spPr>
        <p:txBody>
          <a:bodyPr wrap="none">
            <a:spAutoFit/>
          </a:bodyPr>
          <a:lstStyle/>
          <a:p>
            <a:pPr algn="ctr"/>
            <a:r>
              <a:rPr kumimoji="1" lang="zh-CN" altLang="en-US">
                <a:solidFill>
                  <a:srgbClr val="333399"/>
                </a:solidFill>
                <a:latin typeface="Arial" charset="0"/>
                <a:ea typeface="黑体" pitchFamily="2" charset="-122"/>
              </a:rPr>
              <a:t>吉比特</a:t>
            </a:r>
          </a:p>
          <a:p>
            <a:pPr algn="ctr"/>
            <a:r>
              <a:rPr kumimoji="1" lang="zh-CN" altLang="en-US">
                <a:solidFill>
                  <a:srgbClr val="333399"/>
                </a:solidFill>
                <a:latin typeface="Arial" charset="0"/>
                <a:ea typeface="黑体" pitchFamily="2" charset="-122"/>
              </a:rPr>
              <a:t>交换</a:t>
            </a:r>
          </a:p>
          <a:p>
            <a:pPr algn="ctr"/>
            <a:r>
              <a:rPr kumimoji="1" lang="zh-CN" altLang="en-US">
                <a:solidFill>
                  <a:srgbClr val="333399"/>
                </a:solidFill>
                <a:latin typeface="Arial" charset="0"/>
                <a:ea typeface="黑体" pitchFamily="2" charset="-122"/>
              </a:rPr>
              <a:t>集线器</a:t>
            </a:r>
          </a:p>
        </p:txBody>
      </p:sp>
      <p:pic>
        <p:nvPicPr>
          <p:cNvPr id="133138" name="Picture 18"/>
          <p:cNvPicPr>
            <a:picLocks noChangeArrowheads="1"/>
          </p:cNvPicPr>
          <p:nvPr/>
        </p:nvPicPr>
        <p:blipFill>
          <a:blip r:embed="rId4" cstate="print"/>
          <a:srcRect/>
          <a:stretch>
            <a:fillRect/>
          </a:stretch>
        </p:blipFill>
        <p:spPr bwMode="auto">
          <a:xfrm>
            <a:off x="7821614" y="2513014"/>
            <a:ext cx="714375" cy="1119187"/>
          </a:xfrm>
          <a:prstGeom prst="rect">
            <a:avLst/>
          </a:prstGeom>
          <a:noFill/>
          <a:ln w="9525">
            <a:noFill/>
            <a:miter lim="800000"/>
            <a:headEnd/>
            <a:tailEnd/>
          </a:ln>
        </p:spPr>
      </p:pic>
      <p:sp>
        <p:nvSpPr>
          <p:cNvPr id="133139" name="AutoShape 19"/>
          <p:cNvSpPr>
            <a:spLocks noChangeArrowheads="1"/>
          </p:cNvSpPr>
          <p:nvPr/>
        </p:nvSpPr>
        <p:spPr bwMode="auto">
          <a:xfrm>
            <a:off x="3783014" y="4206876"/>
            <a:ext cx="790575" cy="765175"/>
          </a:xfrm>
          <a:prstGeom prst="cube">
            <a:avLst>
              <a:gd name="adj" fmla="val 12981"/>
            </a:avLst>
          </a:prstGeom>
          <a:solidFill>
            <a:srgbClr val="FFFF66"/>
          </a:solidFill>
          <a:ln w="9525">
            <a:solidFill>
              <a:schemeClr val="tx1"/>
            </a:solidFill>
            <a:miter lim="800000"/>
            <a:headEnd/>
            <a:tailEnd/>
          </a:ln>
        </p:spPr>
        <p:txBody>
          <a:bodyPr wrap="none" anchor="ctr"/>
          <a:lstStyle/>
          <a:p>
            <a:endParaRPr lang="zh-CN" altLang="en-US"/>
          </a:p>
        </p:txBody>
      </p:sp>
      <p:sp>
        <p:nvSpPr>
          <p:cNvPr id="133140" name="AutoShape 20"/>
          <p:cNvSpPr>
            <a:spLocks noChangeArrowheads="1"/>
          </p:cNvSpPr>
          <p:nvPr/>
        </p:nvSpPr>
        <p:spPr bwMode="auto">
          <a:xfrm>
            <a:off x="7629526" y="4206876"/>
            <a:ext cx="792163" cy="765175"/>
          </a:xfrm>
          <a:prstGeom prst="cube">
            <a:avLst>
              <a:gd name="adj" fmla="val 12981"/>
            </a:avLst>
          </a:prstGeom>
          <a:solidFill>
            <a:srgbClr val="FFFF66"/>
          </a:solidFill>
          <a:ln w="9525">
            <a:solidFill>
              <a:schemeClr val="tx1"/>
            </a:solidFill>
            <a:miter lim="800000"/>
            <a:headEnd/>
            <a:tailEnd/>
          </a:ln>
        </p:spPr>
        <p:txBody>
          <a:bodyPr wrap="none" anchor="ctr"/>
          <a:lstStyle/>
          <a:p>
            <a:endParaRPr lang="zh-CN" altLang="en-US"/>
          </a:p>
        </p:txBody>
      </p:sp>
      <p:sp>
        <p:nvSpPr>
          <p:cNvPr id="133141" name="Text Box 21"/>
          <p:cNvSpPr txBox="1">
            <a:spLocks noChangeArrowheads="1"/>
          </p:cNvSpPr>
          <p:nvPr/>
        </p:nvSpPr>
        <p:spPr bwMode="auto">
          <a:xfrm>
            <a:off x="4627563" y="4283076"/>
            <a:ext cx="29781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百兆比特或吉比特集线器</a:t>
            </a:r>
          </a:p>
        </p:txBody>
      </p:sp>
      <p:sp>
        <p:nvSpPr>
          <p:cNvPr id="133142" name="Freeform 22"/>
          <p:cNvSpPr>
            <a:spLocks/>
          </p:cNvSpPr>
          <p:nvPr/>
        </p:nvSpPr>
        <p:spPr bwMode="auto">
          <a:xfrm>
            <a:off x="4178301" y="3508376"/>
            <a:ext cx="1425575" cy="765175"/>
          </a:xfrm>
          <a:custGeom>
            <a:avLst/>
            <a:gdLst>
              <a:gd name="T0" fmla="*/ 0 w 768"/>
              <a:gd name="T1" fmla="*/ 765175 h 480"/>
              <a:gd name="T2" fmla="*/ 0 w 768"/>
              <a:gd name="T3" fmla="*/ 382588 h 480"/>
              <a:gd name="T4" fmla="*/ 1425575 w 768"/>
              <a:gd name="T5" fmla="*/ 382588 h 480"/>
              <a:gd name="T6" fmla="*/ 1425575 w 768"/>
              <a:gd name="T7" fmla="*/ 0 h 480"/>
              <a:gd name="T8" fmla="*/ 0 60000 65536"/>
              <a:gd name="T9" fmla="*/ 0 60000 65536"/>
              <a:gd name="T10" fmla="*/ 0 60000 65536"/>
              <a:gd name="T11" fmla="*/ 0 60000 65536"/>
              <a:gd name="T12" fmla="*/ 0 w 768"/>
              <a:gd name="T13" fmla="*/ 0 h 480"/>
              <a:gd name="T14" fmla="*/ 768 w 768"/>
              <a:gd name="T15" fmla="*/ 480 h 480"/>
            </a:gdLst>
            <a:ahLst/>
            <a:cxnLst>
              <a:cxn ang="T8">
                <a:pos x="T0" y="T1"/>
              </a:cxn>
              <a:cxn ang="T9">
                <a:pos x="T2" y="T3"/>
              </a:cxn>
              <a:cxn ang="T10">
                <a:pos x="T4" y="T5"/>
              </a:cxn>
              <a:cxn ang="T11">
                <a:pos x="T6" y="T7"/>
              </a:cxn>
            </a:cxnLst>
            <a:rect l="T12" t="T13" r="T14" b="T15"/>
            <a:pathLst>
              <a:path w="768" h="480">
                <a:moveTo>
                  <a:pt x="0" y="480"/>
                </a:moveTo>
                <a:lnTo>
                  <a:pt x="0" y="240"/>
                </a:lnTo>
                <a:lnTo>
                  <a:pt x="768" y="240"/>
                </a:lnTo>
                <a:lnTo>
                  <a:pt x="768" y="0"/>
                </a:lnTo>
              </a:path>
            </a:pathLst>
          </a:custGeom>
          <a:noFill/>
          <a:ln w="76200" cmpd="sng">
            <a:solidFill>
              <a:srgbClr val="333399"/>
            </a:solidFill>
            <a:round/>
            <a:headEnd/>
            <a:tailEnd/>
          </a:ln>
        </p:spPr>
        <p:txBody>
          <a:bodyPr/>
          <a:lstStyle/>
          <a:p>
            <a:endParaRPr lang="zh-CN" altLang="en-US"/>
          </a:p>
        </p:txBody>
      </p:sp>
      <p:sp>
        <p:nvSpPr>
          <p:cNvPr id="133143" name="Freeform 23"/>
          <p:cNvSpPr>
            <a:spLocks/>
          </p:cNvSpPr>
          <p:nvPr/>
        </p:nvSpPr>
        <p:spPr bwMode="auto">
          <a:xfrm flipH="1">
            <a:off x="6316664" y="3508376"/>
            <a:ext cx="1704975" cy="765175"/>
          </a:xfrm>
          <a:custGeom>
            <a:avLst/>
            <a:gdLst>
              <a:gd name="T0" fmla="*/ 0 w 768"/>
              <a:gd name="T1" fmla="*/ 765175 h 480"/>
              <a:gd name="T2" fmla="*/ 0 w 768"/>
              <a:gd name="T3" fmla="*/ 382588 h 480"/>
              <a:gd name="T4" fmla="*/ 1704975 w 768"/>
              <a:gd name="T5" fmla="*/ 382588 h 480"/>
              <a:gd name="T6" fmla="*/ 1704975 w 768"/>
              <a:gd name="T7" fmla="*/ 0 h 480"/>
              <a:gd name="T8" fmla="*/ 0 60000 65536"/>
              <a:gd name="T9" fmla="*/ 0 60000 65536"/>
              <a:gd name="T10" fmla="*/ 0 60000 65536"/>
              <a:gd name="T11" fmla="*/ 0 60000 65536"/>
              <a:gd name="T12" fmla="*/ 0 w 768"/>
              <a:gd name="T13" fmla="*/ 0 h 480"/>
              <a:gd name="T14" fmla="*/ 768 w 768"/>
              <a:gd name="T15" fmla="*/ 480 h 480"/>
            </a:gdLst>
            <a:ahLst/>
            <a:cxnLst>
              <a:cxn ang="T8">
                <a:pos x="T0" y="T1"/>
              </a:cxn>
              <a:cxn ang="T9">
                <a:pos x="T2" y="T3"/>
              </a:cxn>
              <a:cxn ang="T10">
                <a:pos x="T4" y="T5"/>
              </a:cxn>
              <a:cxn ang="T11">
                <a:pos x="T6" y="T7"/>
              </a:cxn>
            </a:cxnLst>
            <a:rect l="T12" t="T13" r="T14" b="T15"/>
            <a:pathLst>
              <a:path w="768" h="480">
                <a:moveTo>
                  <a:pt x="0" y="480"/>
                </a:moveTo>
                <a:lnTo>
                  <a:pt x="0" y="240"/>
                </a:lnTo>
                <a:lnTo>
                  <a:pt x="768" y="240"/>
                </a:lnTo>
                <a:lnTo>
                  <a:pt x="768" y="0"/>
                </a:lnTo>
              </a:path>
            </a:pathLst>
          </a:custGeom>
          <a:noFill/>
          <a:ln w="76200" cmpd="sng">
            <a:solidFill>
              <a:srgbClr val="333399"/>
            </a:solidFill>
            <a:round/>
            <a:headEnd/>
            <a:tailEnd/>
          </a:ln>
        </p:spPr>
        <p:txBody>
          <a:bodyPr/>
          <a:lstStyle/>
          <a:p>
            <a:endParaRPr lang="zh-CN" altLang="en-US"/>
          </a:p>
        </p:txBody>
      </p:sp>
      <p:sp>
        <p:nvSpPr>
          <p:cNvPr id="133144" name="Line 24"/>
          <p:cNvSpPr>
            <a:spLocks noChangeShapeType="1"/>
          </p:cNvSpPr>
          <p:nvPr/>
        </p:nvSpPr>
        <p:spPr bwMode="auto">
          <a:xfrm>
            <a:off x="8340725" y="4578350"/>
            <a:ext cx="793750" cy="0"/>
          </a:xfrm>
          <a:prstGeom prst="line">
            <a:avLst/>
          </a:prstGeom>
          <a:noFill/>
          <a:ln w="57150">
            <a:solidFill>
              <a:schemeClr val="tx1"/>
            </a:solidFill>
            <a:round/>
            <a:headEnd/>
            <a:tailEnd/>
          </a:ln>
        </p:spPr>
        <p:txBody>
          <a:bodyPr/>
          <a:lstStyle/>
          <a:p>
            <a:endParaRPr lang="zh-CN" altLang="en-US"/>
          </a:p>
        </p:txBody>
      </p:sp>
      <p:sp>
        <p:nvSpPr>
          <p:cNvPr id="133145" name="Line 25"/>
          <p:cNvSpPr>
            <a:spLocks noChangeShapeType="1"/>
          </p:cNvSpPr>
          <p:nvPr/>
        </p:nvSpPr>
        <p:spPr bwMode="auto">
          <a:xfrm>
            <a:off x="2989263" y="4578350"/>
            <a:ext cx="793750" cy="0"/>
          </a:xfrm>
          <a:prstGeom prst="line">
            <a:avLst/>
          </a:prstGeom>
          <a:noFill/>
          <a:ln w="76200">
            <a:solidFill>
              <a:srgbClr val="333399"/>
            </a:solidFill>
            <a:round/>
            <a:headEnd/>
            <a:tailEnd/>
          </a:ln>
        </p:spPr>
        <p:txBody>
          <a:bodyPr/>
          <a:lstStyle/>
          <a:p>
            <a:endParaRPr lang="zh-CN" altLang="en-US"/>
          </a:p>
        </p:txBody>
      </p:sp>
      <p:pic>
        <p:nvPicPr>
          <p:cNvPr id="133146" name="Picture 26"/>
          <p:cNvPicPr>
            <a:picLocks noChangeArrowheads="1"/>
          </p:cNvPicPr>
          <p:nvPr/>
        </p:nvPicPr>
        <p:blipFill>
          <a:blip r:embed="rId4" cstate="print"/>
          <a:srcRect/>
          <a:stretch>
            <a:fillRect/>
          </a:stretch>
        </p:blipFill>
        <p:spPr bwMode="auto">
          <a:xfrm>
            <a:off x="9055100" y="3890963"/>
            <a:ext cx="712788" cy="1116012"/>
          </a:xfrm>
          <a:prstGeom prst="rect">
            <a:avLst/>
          </a:prstGeom>
          <a:noFill/>
          <a:ln w="9525">
            <a:noFill/>
            <a:miter lim="800000"/>
            <a:headEnd/>
            <a:tailEnd/>
          </a:ln>
        </p:spPr>
      </p:pic>
      <p:pic>
        <p:nvPicPr>
          <p:cNvPr id="133147" name="Picture 27"/>
          <p:cNvPicPr>
            <a:picLocks noChangeArrowheads="1"/>
          </p:cNvPicPr>
          <p:nvPr/>
        </p:nvPicPr>
        <p:blipFill>
          <a:blip r:embed="rId4" cstate="print"/>
          <a:srcRect/>
          <a:stretch>
            <a:fillRect/>
          </a:stretch>
        </p:blipFill>
        <p:spPr bwMode="auto">
          <a:xfrm>
            <a:off x="2514600" y="3967163"/>
            <a:ext cx="712788" cy="1117600"/>
          </a:xfrm>
          <a:prstGeom prst="rect">
            <a:avLst/>
          </a:prstGeom>
          <a:noFill/>
          <a:ln w="9525">
            <a:noFill/>
            <a:miter lim="800000"/>
            <a:headEnd/>
            <a:tailEnd/>
          </a:ln>
        </p:spPr>
      </p:pic>
      <p:pic>
        <p:nvPicPr>
          <p:cNvPr id="133148" name="Picture 28"/>
          <p:cNvPicPr>
            <a:picLocks noChangeArrowheads="1"/>
          </p:cNvPicPr>
          <p:nvPr/>
        </p:nvPicPr>
        <p:blipFill>
          <a:blip r:embed="rId3" cstate="print"/>
          <a:srcRect/>
          <a:stretch>
            <a:fillRect/>
          </a:stretch>
        </p:blipFill>
        <p:spPr bwMode="auto">
          <a:xfrm>
            <a:off x="3525838" y="5495925"/>
            <a:ext cx="608012" cy="596900"/>
          </a:xfrm>
          <a:prstGeom prst="rect">
            <a:avLst/>
          </a:prstGeom>
          <a:noFill/>
          <a:ln w="9525">
            <a:noFill/>
            <a:miter lim="800000"/>
            <a:headEnd/>
            <a:tailEnd/>
          </a:ln>
        </p:spPr>
      </p:pic>
      <p:pic>
        <p:nvPicPr>
          <p:cNvPr id="133149" name="Picture 29"/>
          <p:cNvPicPr>
            <a:picLocks noChangeArrowheads="1"/>
          </p:cNvPicPr>
          <p:nvPr/>
        </p:nvPicPr>
        <p:blipFill>
          <a:blip r:embed="rId3" cstate="print"/>
          <a:srcRect/>
          <a:stretch>
            <a:fillRect/>
          </a:stretch>
        </p:blipFill>
        <p:spPr bwMode="auto">
          <a:xfrm>
            <a:off x="4221164" y="5495925"/>
            <a:ext cx="606425" cy="596900"/>
          </a:xfrm>
          <a:prstGeom prst="rect">
            <a:avLst/>
          </a:prstGeom>
          <a:noFill/>
          <a:ln w="9525">
            <a:noFill/>
            <a:miter lim="800000"/>
            <a:headEnd/>
            <a:tailEnd/>
          </a:ln>
        </p:spPr>
      </p:pic>
      <p:pic>
        <p:nvPicPr>
          <p:cNvPr id="133150" name="Picture 30"/>
          <p:cNvPicPr>
            <a:picLocks noChangeArrowheads="1"/>
          </p:cNvPicPr>
          <p:nvPr/>
        </p:nvPicPr>
        <p:blipFill>
          <a:blip r:embed="rId3" cstate="print"/>
          <a:srcRect/>
          <a:stretch>
            <a:fillRect/>
          </a:stretch>
        </p:blipFill>
        <p:spPr bwMode="auto">
          <a:xfrm>
            <a:off x="4916488" y="5495925"/>
            <a:ext cx="608012" cy="596900"/>
          </a:xfrm>
          <a:prstGeom prst="rect">
            <a:avLst/>
          </a:prstGeom>
          <a:noFill/>
          <a:ln w="9525">
            <a:noFill/>
            <a:miter lim="800000"/>
            <a:headEnd/>
            <a:tailEnd/>
          </a:ln>
        </p:spPr>
      </p:pic>
      <p:pic>
        <p:nvPicPr>
          <p:cNvPr id="133151" name="Picture 31"/>
          <p:cNvPicPr>
            <a:picLocks noChangeArrowheads="1"/>
          </p:cNvPicPr>
          <p:nvPr/>
        </p:nvPicPr>
        <p:blipFill>
          <a:blip r:embed="rId3" cstate="print"/>
          <a:srcRect/>
          <a:stretch>
            <a:fillRect/>
          </a:stretch>
        </p:blipFill>
        <p:spPr bwMode="auto">
          <a:xfrm>
            <a:off x="6626226" y="5495925"/>
            <a:ext cx="606425" cy="596900"/>
          </a:xfrm>
          <a:prstGeom prst="rect">
            <a:avLst/>
          </a:prstGeom>
          <a:noFill/>
          <a:ln w="9525">
            <a:noFill/>
            <a:miter lim="800000"/>
            <a:headEnd/>
            <a:tailEnd/>
          </a:ln>
        </p:spPr>
      </p:pic>
      <p:pic>
        <p:nvPicPr>
          <p:cNvPr id="133152" name="Picture 32"/>
          <p:cNvPicPr>
            <a:picLocks noChangeArrowheads="1"/>
          </p:cNvPicPr>
          <p:nvPr/>
        </p:nvPicPr>
        <p:blipFill>
          <a:blip r:embed="rId3" cstate="print"/>
          <a:srcRect/>
          <a:stretch>
            <a:fillRect/>
          </a:stretch>
        </p:blipFill>
        <p:spPr bwMode="auto">
          <a:xfrm>
            <a:off x="7339013" y="5495925"/>
            <a:ext cx="608012" cy="596900"/>
          </a:xfrm>
          <a:prstGeom prst="rect">
            <a:avLst/>
          </a:prstGeom>
          <a:noFill/>
          <a:ln w="9525">
            <a:noFill/>
            <a:miter lim="800000"/>
            <a:headEnd/>
            <a:tailEnd/>
          </a:ln>
        </p:spPr>
      </p:pic>
      <p:pic>
        <p:nvPicPr>
          <p:cNvPr id="133153" name="Picture 33"/>
          <p:cNvPicPr>
            <a:picLocks noChangeArrowheads="1"/>
          </p:cNvPicPr>
          <p:nvPr/>
        </p:nvPicPr>
        <p:blipFill>
          <a:blip r:embed="rId3" cstate="print"/>
          <a:srcRect/>
          <a:stretch>
            <a:fillRect/>
          </a:stretch>
        </p:blipFill>
        <p:spPr bwMode="auto">
          <a:xfrm>
            <a:off x="8050213" y="5495925"/>
            <a:ext cx="609600" cy="596900"/>
          </a:xfrm>
          <a:prstGeom prst="rect">
            <a:avLst/>
          </a:prstGeom>
          <a:noFill/>
          <a:ln w="9525">
            <a:noFill/>
            <a:miter lim="800000"/>
            <a:headEnd/>
            <a:tailEnd/>
          </a:ln>
        </p:spPr>
      </p:pic>
      <p:pic>
        <p:nvPicPr>
          <p:cNvPr id="133154" name="Picture 34"/>
          <p:cNvPicPr>
            <a:picLocks noChangeArrowheads="1"/>
          </p:cNvPicPr>
          <p:nvPr/>
        </p:nvPicPr>
        <p:blipFill>
          <a:blip r:embed="rId3" cstate="print"/>
          <a:srcRect/>
          <a:stretch>
            <a:fillRect/>
          </a:stretch>
        </p:blipFill>
        <p:spPr bwMode="auto">
          <a:xfrm>
            <a:off x="8878889" y="5495925"/>
            <a:ext cx="606425" cy="596900"/>
          </a:xfrm>
          <a:prstGeom prst="rect">
            <a:avLst/>
          </a:prstGeom>
          <a:noFill/>
          <a:ln w="9525">
            <a:noFill/>
            <a:miter lim="800000"/>
            <a:headEnd/>
            <a:tailEnd/>
          </a:ln>
        </p:spPr>
      </p:pic>
      <p:sp>
        <p:nvSpPr>
          <p:cNvPr id="133155" name="Line 35"/>
          <p:cNvSpPr>
            <a:spLocks noChangeShapeType="1"/>
          </p:cNvSpPr>
          <p:nvPr/>
        </p:nvSpPr>
        <p:spPr bwMode="auto">
          <a:xfrm>
            <a:off x="2514600" y="2751138"/>
            <a:ext cx="871538" cy="0"/>
          </a:xfrm>
          <a:prstGeom prst="line">
            <a:avLst/>
          </a:prstGeom>
          <a:noFill/>
          <a:ln w="38100">
            <a:solidFill>
              <a:srgbClr val="333399"/>
            </a:solidFill>
            <a:round/>
            <a:headEnd/>
            <a:tailEnd/>
          </a:ln>
        </p:spPr>
        <p:txBody>
          <a:bodyPr/>
          <a:lstStyle/>
          <a:p>
            <a:endParaRPr lang="zh-CN" altLang="en-US"/>
          </a:p>
        </p:txBody>
      </p:sp>
      <p:sp>
        <p:nvSpPr>
          <p:cNvPr id="133156" name="Line 36"/>
          <p:cNvSpPr>
            <a:spLocks noChangeShapeType="1"/>
          </p:cNvSpPr>
          <p:nvPr/>
        </p:nvSpPr>
        <p:spPr bwMode="auto">
          <a:xfrm>
            <a:off x="2514600" y="3133725"/>
            <a:ext cx="871538" cy="0"/>
          </a:xfrm>
          <a:prstGeom prst="line">
            <a:avLst/>
          </a:prstGeom>
          <a:noFill/>
          <a:ln w="76200">
            <a:solidFill>
              <a:srgbClr val="333399"/>
            </a:solidFill>
            <a:round/>
            <a:headEnd/>
            <a:tailEnd/>
          </a:ln>
        </p:spPr>
        <p:txBody>
          <a:bodyPr/>
          <a:lstStyle/>
          <a:p>
            <a:endParaRPr lang="zh-CN" altLang="en-US"/>
          </a:p>
        </p:txBody>
      </p:sp>
      <p:sp>
        <p:nvSpPr>
          <p:cNvPr id="133157" name="Text Box 37"/>
          <p:cNvSpPr txBox="1">
            <a:spLocks noChangeArrowheads="1"/>
          </p:cNvSpPr>
          <p:nvPr/>
        </p:nvSpPr>
        <p:spPr bwMode="auto">
          <a:xfrm>
            <a:off x="3413125" y="2555876"/>
            <a:ext cx="1804988"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100 Mb/s </a:t>
            </a:r>
            <a:r>
              <a:rPr kumimoji="1" lang="zh-CN" altLang="en-US">
                <a:solidFill>
                  <a:srgbClr val="333399"/>
                </a:solidFill>
                <a:latin typeface="Arial" charset="0"/>
                <a:ea typeface="黑体" pitchFamily="2" charset="-122"/>
              </a:rPr>
              <a:t>链路</a:t>
            </a:r>
          </a:p>
        </p:txBody>
      </p:sp>
      <p:sp>
        <p:nvSpPr>
          <p:cNvPr id="133158" name="Text Box 38"/>
          <p:cNvSpPr txBox="1">
            <a:spLocks noChangeArrowheads="1"/>
          </p:cNvSpPr>
          <p:nvPr/>
        </p:nvSpPr>
        <p:spPr bwMode="auto">
          <a:xfrm>
            <a:off x="7680325" y="2133601"/>
            <a:ext cx="14541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中央服务器</a:t>
            </a:r>
          </a:p>
        </p:txBody>
      </p:sp>
      <p:sp>
        <p:nvSpPr>
          <p:cNvPr id="133159" name="灯片编号占位符 40"/>
          <p:cNvSpPr>
            <a:spLocks noGrp="1"/>
          </p:cNvSpPr>
          <p:nvPr>
            <p:ph type="sldNum" sz="quarter" idx="12"/>
          </p:nvPr>
        </p:nvSpPr>
        <p:spPr>
          <a:noFill/>
        </p:spPr>
        <p:txBody>
          <a:bodyPr/>
          <a:lstStyle/>
          <a:p>
            <a:fld id="{84625100-E389-4ADA-982B-86E3D6EAAA6D}" type="slidenum">
              <a:rPr lang="en-US" altLang="zh-CN" smtClean="0"/>
              <a:pPr/>
              <a:t>125</a:t>
            </a:fld>
            <a:endParaRPr lang="en-US" altLang="zh-CN"/>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2443164" y="214314"/>
            <a:ext cx="8116887" cy="1462087"/>
          </a:xfrm>
        </p:spPr>
        <p:txBody>
          <a:bodyPr/>
          <a:lstStyle/>
          <a:p>
            <a:pPr algn="ctr" eaLnBrk="1" hangingPunct="1"/>
            <a:r>
              <a:rPr lang="en-US" altLang="zh-CN"/>
              <a:t>3.6.3   10</a:t>
            </a:r>
            <a:r>
              <a:rPr lang="en-US" altLang="zh-CN" sz="2800"/>
              <a:t> </a:t>
            </a:r>
            <a:r>
              <a:rPr lang="zh-CN" altLang="en-US"/>
              <a:t>吉比特以太网和</a:t>
            </a:r>
            <a:br>
              <a:rPr lang="zh-CN" altLang="en-US"/>
            </a:br>
            <a:r>
              <a:rPr lang="en-US" altLang="zh-CN"/>
              <a:t>100 </a:t>
            </a:r>
            <a:r>
              <a:rPr lang="zh-CN" altLang="en-US"/>
              <a:t>吉比特以太网</a:t>
            </a:r>
          </a:p>
        </p:txBody>
      </p:sp>
      <p:sp>
        <p:nvSpPr>
          <p:cNvPr id="490499" name="Rectangle 3"/>
          <p:cNvSpPr>
            <a:spLocks noGrp="1" noChangeArrowheads="1"/>
          </p:cNvSpPr>
          <p:nvPr>
            <p:ph type="body" idx="1"/>
          </p:nvPr>
        </p:nvSpPr>
        <p:spPr>
          <a:xfrm>
            <a:off x="2566988" y="1773238"/>
            <a:ext cx="7416800" cy="4608512"/>
          </a:xfrm>
        </p:spPr>
        <p:txBody>
          <a:bodyPr/>
          <a:lstStyle/>
          <a:p>
            <a:pPr eaLnBrk="1" hangingPunct="1"/>
            <a:r>
              <a:rPr lang="en-US" altLang="zh-CN" sz="2800"/>
              <a:t>10 </a:t>
            </a:r>
            <a:r>
              <a:rPr lang="zh-CN" altLang="en-US" sz="2800"/>
              <a:t>吉比特以太网与 </a:t>
            </a:r>
            <a:r>
              <a:rPr lang="en-US" altLang="zh-CN" sz="2800"/>
              <a:t>10 Mb/s</a:t>
            </a:r>
            <a:r>
              <a:rPr lang="zh-CN" altLang="en-US" sz="2800"/>
              <a:t>，</a:t>
            </a:r>
            <a:r>
              <a:rPr lang="en-US" altLang="zh-CN" sz="2800"/>
              <a:t>100 Mb/s </a:t>
            </a:r>
            <a:r>
              <a:rPr lang="zh-CN" altLang="en-US" sz="2800"/>
              <a:t>和 </a:t>
            </a:r>
            <a:r>
              <a:rPr lang="en-US" altLang="zh-CN" sz="2800"/>
              <a:t>1 Gb/s </a:t>
            </a:r>
            <a:r>
              <a:rPr lang="zh-CN" altLang="en-US" sz="2800"/>
              <a:t>以太网的帧格式完全相同。</a:t>
            </a:r>
          </a:p>
          <a:p>
            <a:pPr eaLnBrk="1" hangingPunct="1"/>
            <a:r>
              <a:rPr lang="en-US" altLang="zh-CN" sz="2800"/>
              <a:t>10 </a:t>
            </a:r>
            <a:r>
              <a:rPr lang="zh-CN" altLang="en-US" sz="2800"/>
              <a:t>吉比特以太网还保留了 </a:t>
            </a:r>
            <a:r>
              <a:rPr lang="en-US" altLang="zh-CN" sz="2800"/>
              <a:t>802.3 </a:t>
            </a:r>
            <a:r>
              <a:rPr lang="zh-CN" altLang="en-US" sz="2800"/>
              <a:t>标准规定的以太网最小和最大帧长，便于升级。</a:t>
            </a:r>
          </a:p>
          <a:p>
            <a:pPr eaLnBrk="1" hangingPunct="1"/>
            <a:r>
              <a:rPr lang="en-US" altLang="zh-CN" sz="2800"/>
              <a:t>10 </a:t>
            </a:r>
            <a:r>
              <a:rPr lang="zh-CN" altLang="en-US" sz="2800"/>
              <a:t>吉比特以太网不再使用铜线而只使用光纤作为传输媒体。</a:t>
            </a:r>
          </a:p>
          <a:p>
            <a:pPr eaLnBrk="1" hangingPunct="1"/>
            <a:r>
              <a:rPr lang="en-US" altLang="zh-CN" sz="2800"/>
              <a:t>10 </a:t>
            </a:r>
            <a:r>
              <a:rPr lang="zh-CN" altLang="en-US" sz="2800"/>
              <a:t>吉比特以太网</a:t>
            </a:r>
            <a:r>
              <a:rPr lang="zh-CN" altLang="en-US" sz="2800">
                <a:solidFill>
                  <a:schemeClr val="hlink"/>
                </a:solidFill>
              </a:rPr>
              <a:t>只工作在全双工方式</a:t>
            </a:r>
            <a:r>
              <a:rPr lang="zh-CN" altLang="en-US" sz="2800"/>
              <a:t>，因此没有争用问题，也不使用 </a:t>
            </a:r>
            <a:r>
              <a:rPr lang="en-US" altLang="zh-CN" sz="2800"/>
              <a:t>CSMA/CD </a:t>
            </a:r>
            <a:r>
              <a:rPr lang="zh-CN" altLang="en-US" sz="2800"/>
              <a:t>协议。    </a:t>
            </a:r>
          </a:p>
        </p:txBody>
      </p:sp>
      <p:sp>
        <p:nvSpPr>
          <p:cNvPr id="134148" name="灯片编号占位符 5"/>
          <p:cNvSpPr>
            <a:spLocks noGrp="1"/>
          </p:cNvSpPr>
          <p:nvPr>
            <p:ph type="sldNum" sz="quarter" idx="12"/>
          </p:nvPr>
        </p:nvSpPr>
        <p:spPr>
          <a:noFill/>
        </p:spPr>
        <p:txBody>
          <a:bodyPr/>
          <a:lstStyle/>
          <a:p>
            <a:fld id="{0FA56645-48E2-41E4-9E27-263D46BF2C81}" type="slidenum">
              <a:rPr lang="en-US" altLang="zh-CN" smtClean="0"/>
              <a:pPr/>
              <a:t>126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0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04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04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524001" y="3038445"/>
            <a:ext cx="184731" cy="400110"/>
          </a:xfrm>
          <a:prstGeom prst="rect">
            <a:avLst/>
          </a:prstGeom>
          <a:noFill/>
          <a:ln w="9525">
            <a:noFill/>
            <a:miter lim="800000"/>
            <a:headEnd/>
            <a:tailEnd/>
          </a:ln>
        </p:spPr>
        <p:txBody>
          <a:bodyPr wrap="none" anchor="ctr">
            <a:spAutoFit/>
          </a:bodyPr>
          <a:lstStyle/>
          <a:p>
            <a:endParaRPr lang="zh-CN" altLang="en-US"/>
          </a:p>
        </p:txBody>
      </p:sp>
      <p:sp>
        <p:nvSpPr>
          <p:cNvPr id="135171" name="Rectangle 3"/>
          <p:cNvSpPr>
            <a:spLocks noChangeArrowheads="1"/>
          </p:cNvSpPr>
          <p:nvPr/>
        </p:nvSpPr>
        <p:spPr bwMode="auto">
          <a:xfrm>
            <a:off x="1524001" y="3043208"/>
            <a:ext cx="184731" cy="400110"/>
          </a:xfrm>
          <a:prstGeom prst="rect">
            <a:avLst/>
          </a:prstGeom>
          <a:noFill/>
          <a:ln w="9525">
            <a:noFill/>
            <a:miter lim="800000"/>
            <a:headEnd/>
            <a:tailEnd/>
          </a:ln>
        </p:spPr>
        <p:txBody>
          <a:bodyPr wrap="none" anchor="ctr">
            <a:spAutoFit/>
          </a:bodyPr>
          <a:lstStyle/>
          <a:p>
            <a:endParaRPr lang="zh-CN" altLang="en-US"/>
          </a:p>
        </p:txBody>
      </p:sp>
      <p:sp>
        <p:nvSpPr>
          <p:cNvPr id="135172" name="Rectangle 4"/>
          <p:cNvSpPr>
            <a:spLocks noGrp="1" noChangeArrowheads="1"/>
          </p:cNvSpPr>
          <p:nvPr>
            <p:ph type="title"/>
          </p:nvPr>
        </p:nvSpPr>
        <p:spPr>
          <a:xfrm>
            <a:off x="2443164" y="214314"/>
            <a:ext cx="8116887" cy="1462087"/>
          </a:xfrm>
        </p:spPr>
        <p:txBody>
          <a:bodyPr/>
          <a:lstStyle/>
          <a:p>
            <a:pPr algn="ctr" eaLnBrk="1" hangingPunct="1"/>
            <a:r>
              <a:rPr lang="en-US" altLang="zh-CN"/>
              <a:t> </a:t>
            </a:r>
            <a:r>
              <a:rPr lang="zh-CN" altLang="en-US"/>
              <a:t>吉比特以太网的物理层 </a:t>
            </a:r>
          </a:p>
        </p:txBody>
      </p:sp>
      <p:sp>
        <p:nvSpPr>
          <p:cNvPr id="135173" name="Rectangle 5"/>
          <p:cNvSpPr>
            <a:spLocks noChangeArrowheads="1"/>
          </p:cNvSpPr>
          <p:nvPr/>
        </p:nvSpPr>
        <p:spPr bwMode="auto">
          <a:xfrm>
            <a:off x="1524001" y="3062258"/>
            <a:ext cx="184731" cy="400110"/>
          </a:xfrm>
          <a:prstGeom prst="rect">
            <a:avLst/>
          </a:prstGeom>
          <a:noFill/>
          <a:ln w="9525">
            <a:noFill/>
            <a:miter lim="800000"/>
            <a:headEnd/>
            <a:tailEnd/>
          </a:ln>
        </p:spPr>
        <p:txBody>
          <a:bodyPr wrap="none" anchor="ctr">
            <a:spAutoFit/>
          </a:bodyPr>
          <a:lstStyle/>
          <a:p>
            <a:endParaRPr lang="zh-CN" altLang="en-US"/>
          </a:p>
        </p:txBody>
      </p:sp>
      <p:sp>
        <p:nvSpPr>
          <p:cNvPr id="491526" name="Rectangle 6"/>
          <p:cNvSpPr>
            <a:spLocks noGrp="1" noChangeArrowheads="1"/>
          </p:cNvSpPr>
          <p:nvPr>
            <p:ph type="body" idx="1"/>
          </p:nvPr>
        </p:nvSpPr>
        <p:spPr>
          <a:xfrm>
            <a:off x="2566988" y="1773238"/>
            <a:ext cx="7416800" cy="4114800"/>
          </a:xfrm>
        </p:spPr>
        <p:txBody>
          <a:bodyPr/>
          <a:lstStyle/>
          <a:p>
            <a:pPr eaLnBrk="1" hangingPunct="1"/>
            <a:r>
              <a:rPr lang="zh-CN" altLang="en-US" sz="2800"/>
              <a:t>局域网物理层 </a:t>
            </a:r>
            <a:r>
              <a:rPr lang="en-US" altLang="zh-CN" sz="2800"/>
              <a:t>LAN PHY</a:t>
            </a:r>
            <a:r>
              <a:rPr lang="zh-CN" altLang="en-US" sz="2800"/>
              <a:t>。局域网物理层的数据率是 </a:t>
            </a:r>
            <a:r>
              <a:rPr lang="en-US" altLang="zh-CN" sz="2800"/>
              <a:t>10.000 Gb/s</a:t>
            </a:r>
            <a:r>
              <a:rPr lang="zh-CN" altLang="en-US" sz="2800"/>
              <a:t>。</a:t>
            </a:r>
          </a:p>
          <a:p>
            <a:pPr eaLnBrk="1" hangingPunct="1"/>
            <a:r>
              <a:rPr lang="zh-CN" altLang="en-US" sz="2800"/>
              <a:t>可选的广域网物理层 </a:t>
            </a:r>
            <a:r>
              <a:rPr lang="en-US" altLang="zh-CN" sz="2800"/>
              <a:t>WAN PHY</a:t>
            </a:r>
            <a:r>
              <a:rPr lang="zh-CN" altLang="en-US" sz="2800"/>
              <a:t>。广域网物理层具有另一种数据率，这是为了和所谓的“</a:t>
            </a:r>
            <a:r>
              <a:rPr lang="en-US" altLang="zh-CN" sz="2800"/>
              <a:t>Gb/s”</a:t>
            </a:r>
            <a:r>
              <a:rPr lang="zh-CN" altLang="en-US" sz="2800"/>
              <a:t>的 </a:t>
            </a:r>
            <a:r>
              <a:rPr lang="en-US" altLang="zh-CN" sz="2800"/>
              <a:t>SONET/SDH</a:t>
            </a:r>
            <a:r>
              <a:rPr lang="zh-CN" altLang="en-US" sz="2800"/>
              <a:t>（即</a:t>
            </a:r>
            <a:r>
              <a:rPr lang="en-US" altLang="zh-CN" sz="2800"/>
              <a:t>OC-192/STM-64</a:t>
            </a:r>
            <a:r>
              <a:rPr lang="zh-CN" altLang="en-US" sz="2800"/>
              <a:t>）相连接。</a:t>
            </a:r>
          </a:p>
          <a:p>
            <a:pPr lvl="1" eaLnBrk="1" hangingPunct="1"/>
            <a:r>
              <a:rPr lang="zh-CN" altLang="en-US" sz="2400">
                <a:solidFill>
                  <a:srgbClr val="333399"/>
                </a:solidFill>
                <a:latin typeface="Arial" charset="0"/>
                <a:ea typeface="黑体" pitchFamily="2" charset="-122"/>
              </a:rPr>
              <a:t>为了使 </a:t>
            </a:r>
            <a:r>
              <a:rPr lang="en-US" altLang="zh-CN" sz="2400">
                <a:solidFill>
                  <a:srgbClr val="333399"/>
                </a:solidFill>
                <a:latin typeface="Arial" charset="0"/>
                <a:ea typeface="黑体" pitchFamily="2" charset="-122"/>
              </a:rPr>
              <a:t>10 </a:t>
            </a:r>
            <a:r>
              <a:rPr lang="zh-CN" altLang="en-US" sz="2400">
                <a:solidFill>
                  <a:srgbClr val="333399"/>
                </a:solidFill>
                <a:latin typeface="Arial" charset="0"/>
                <a:ea typeface="黑体" pitchFamily="2" charset="-122"/>
              </a:rPr>
              <a:t>吉比特以太网的帧能够插入到 </a:t>
            </a:r>
            <a:r>
              <a:rPr lang="en-US" altLang="zh-CN" sz="2400">
                <a:solidFill>
                  <a:srgbClr val="333399"/>
                </a:solidFill>
                <a:latin typeface="Arial" charset="0"/>
                <a:ea typeface="黑体" pitchFamily="2" charset="-122"/>
              </a:rPr>
              <a:t>OC-192/STM-64 </a:t>
            </a:r>
            <a:r>
              <a:rPr lang="zh-CN" altLang="en-US" sz="2400">
                <a:solidFill>
                  <a:srgbClr val="333399"/>
                </a:solidFill>
                <a:latin typeface="Arial" charset="0"/>
                <a:ea typeface="黑体" pitchFamily="2" charset="-122"/>
              </a:rPr>
              <a:t>帧的有效载荷中，就要使用可选的广域网物理层，其数据率为 </a:t>
            </a:r>
            <a:r>
              <a:rPr lang="en-US" altLang="zh-CN" sz="2400">
                <a:solidFill>
                  <a:srgbClr val="333399"/>
                </a:solidFill>
                <a:latin typeface="Arial" charset="0"/>
                <a:ea typeface="黑体" pitchFamily="2" charset="-122"/>
              </a:rPr>
              <a:t>9.95328 Gb/s</a:t>
            </a:r>
            <a:r>
              <a:rPr lang="zh-CN" altLang="en-US" sz="2400">
                <a:solidFill>
                  <a:srgbClr val="333399"/>
                </a:solidFill>
                <a:latin typeface="Arial" charset="0"/>
                <a:ea typeface="黑体" pitchFamily="2" charset="-122"/>
              </a:rPr>
              <a:t>。</a:t>
            </a:r>
            <a:r>
              <a:rPr lang="zh-CN" altLang="en-US" sz="2400"/>
              <a:t>   </a:t>
            </a:r>
          </a:p>
        </p:txBody>
      </p:sp>
      <p:sp>
        <p:nvSpPr>
          <p:cNvPr id="135175" name="灯片编号占位符 8"/>
          <p:cNvSpPr>
            <a:spLocks noGrp="1"/>
          </p:cNvSpPr>
          <p:nvPr>
            <p:ph type="sldNum" sz="quarter" idx="12"/>
          </p:nvPr>
        </p:nvSpPr>
        <p:spPr>
          <a:noFill/>
        </p:spPr>
        <p:txBody>
          <a:bodyPr/>
          <a:lstStyle/>
          <a:p>
            <a:fld id="{5EDD7511-F005-42A0-9E3D-695B833BE29F}" type="slidenum">
              <a:rPr lang="en-US" altLang="zh-CN" smtClean="0"/>
              <a:pPr/>
              <a:t>127</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2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2443164" y="214314"/>
            <a:ext cx="8116887" cy="1462087"/>
          </a:xfrm>
        </p:spPr>
        <p:txBody>
          <a:bodyPr/>
          <a:lstStyle/>
          <a:p>
            <a:pPr algn="ctr" eaLnBrk="1" hangingPunct="1"/>
            <a:r>
              <a:rPr lang="zh-CN" altLang="en-US"/>
              <a:t>端到端的以太网传输 </a:t>
            </a:r>
          </a:p>
        </p:txBody>
      </p:sp>
      <p:sp>
        <p:nvSpPr>
          <p:cNvPr id="492547" name="Rectangle 3"/>
          <p:cNvSpPr>
            <a:spLocks noGrp="1" noChangeArrowheads="1"/>
          </p:cNvSpPr>
          <p:nvPr>
            <p:ph type="body" idx="1"/>
          </p:nvPr>
        </p:nvSpPr>
        <p:spPr>
          <a:xfrm>
            <a:off x="2566988" y="1773238"/>
            <a:ext cx="7416800" cy="4114800"/>
          </a:xfrm>
        </p:spPr>
        <p:txBody>
          <a:bodyPr/>
          <a:lstStyle/>
          <a:p>
            <a:pPr eaLnBrk="1" hangingPunct="1"/>
            <a:r>
              <a:rPr lang="en-US" altLang="zh-CN" sz="2800"/>
              <a:t>10 </a:t>
            </a:r>
            <a:r>
              <a:rPr lang="zh-CN" altLang="en-US" sz="2800"/>
              <a:t>吉比特以太网的出现，以太网的工作范围已经从局域网（校园网、企业网）扩大到城域网和广域网，从而实现了端到端的以太网传输。</a:t>
            </a:r>
          </a:p>
          <a:p>
            <a:pPr eaLnBrk="1" hangingPunct="1"/>
            <a:r>
              <a:rPr lang="zh-CN" altLang="en-US" sz="2800"/>
              <a:t>这种工作方式的好处是： </a:t>
            </a:r>
          </a:p>
          <a:p>
            <a:pPr lvl="1" eaLnBrk="1" hangingPunct="1"/>
            <a:r>
              <a:rPr lang="zh-CN" altLang="en-US" sz="2400">
                <a:solidFill>
                  <a:srgbClr val="333399"/>
                </a:solidFill>
                <a:latin typeface="Arial" charset="0"/>
                <a:ea typeface="黑体" pitchFamily="2" charset="-122"/>
              </a:rPr>
              <a:t>成熟的技术</a:t>
            </a:r>
          </a:p>
          <a:p>
            <a:pPr lvl="1" eaLnBrk="1" hangingPunct="1"/>
            <a:r>
              <a:rPr lang="zh-CN" altLang="en-US" sz="2400">
                <a:solidFill>
                  <a:srgbClr val="333399"/>
                </a:solidFill>
                <a:latin typeface="Arial" charset="0"/>
                <a:ea typeface="黑体" pitchFamily="2" charset="-122"/>
              </a:rPr>
              <a:t>互操作性很好</a:t>
            </a:r>
          </a:p>
          <a:p>
            <a:pPr lvl="1" eaLnBrk="1" hangingPunct="1"/>
            <a:r>
              <a:rPr lang="zh-CN" altLang="en-US" sz="2400">
                <a:solidFill>
                  <a:srgbClr val="333399"/>
                </a:solidFill>
                <a:latin typeface="Arial" charset="0"/>
                <a:ea typeface="黑体" pitchFamily="2" charset="-122"/>
              </a:rPr>
              <a:t>在广域网中使用以太网时价格便宜。</a:t>
            </a:r>
          </a:p>
          <a:p>
            <a:pPr lvl="1" eaLnBrk="1" hangingPunct="1"/>
            <a:r>
              <a:rPr lang="zh-CN" altLang="en-US" sz="2400">
                <a:solidFill>
                  <a:srgbClr val="333399"/>
                </a:solidFill>
                <a:latin typeface="Arial" charset="0"/>
                <a:ea typeface="黑体" pitchFamily="2" charset="-122"/>
              </a:rPr>
              <a:t>统一的帧格式简化了操作和管理。</a:t>
            </a:r>
            <a:r>
              <a:rPr lang="zh-CN" altLang="en-US"/>
              <a:t>   </a:t>
            </a:r>
            <a:r>
              <a:rPr lang="zh-CN" altLang="en-US" sz="2400"/>
              <a:t>  </a:t>
            </a:r>
          </a:p>
        </p:txBody>
      </p:sp>
      <p:sp>
        <p:nvSpPr>
          <p:cNvPr id="136196" name="灯片编号占位符 5"/>
          <p:cNvSpPr>
            <a:spLocks noGrp="1"/>
          </p:cNvSpPr>
          <p:nvPr>
            <p:ph type="sldNum" sz="quarter" idx="12"/>
          </p:nvPr>
        </p:nvSpPr>
        <p:spPr>
          <a:noFill/>
        </p:spPr>
        <p:txBody>
          <a:bodyPr/>
          <a:lstStyle/>
          <a:p>
            <a:fld id="{C3C37E43-6191-48DA-9539-D4C9206EFCE7}" type="slidenum">
              <a:rPr lang="en-US" altLang="zh-CN" smtClean="0"/>
              <a:pPr/>
              <a:t>128</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25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25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25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25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25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2443164" y="214314"/>
            <a:ext cx="8116887" cy="1462087"/>
          </a:xfrm>
        </p:spPr>
        <p:txBody>
          <a:bodyPr/>
          <a:lstStyle/>
          <a:p>
            <a:pPr algn="ctr" eaLnBrk="1" hangingPunct="1"/>
            <a:r>
              <a:rPr lang="en-US" altLang="zh-CN"/>
              <a:t>10 G</a:t>
            </a:r>
            <a:r>
              <a:rPr lang="zh-CN" altLang="en-US"/>
              <a:t>以太网的物理层标准 </a:t>
            </a:r>
          </a:p>
        </p:txBody>
      </p:sp>
      <p:sp>
        <p:nvSpPr>
          <p:cNvPr id="137219" name="Rectangle 3"/>
          <p:cNvSpPr>
            <a:spLocks noGrp="1" noChangeArrowheads="1"/>
          </p:cNvSpPr>
          <p:nvPr>
            <p:ph type="body" idx="1"/>
          </p:nvPr>
        </p:nvSpPr>
        <p:spPr>
          <a:xfrm>
            <a:off x="2566988" y="1978026"/>
            <a:ext cx="7772400" cy="4619625"/>
          </a:xfrm>
        </p:spPr>
        <p:txBody>
          <a:bodyPr/>
          <a:lstStyle/>
          <a:p>
            <a:pPr eaLnBrk="1" hangingPunct="1">
              <a:lnSpc>
                <a:spcPct val="80000"/>
              </a:lnSpc>
            </a:pPr>
            <a:r>
              <a:rPr lang="en-US" altLang="zh-CN"/>
              <a:t>10GBASE-SR  </a:t>
            </a:r>
            <a:r>
              <a:rPr lang="zh-CN" altLang="en-US"/>
              <a:t>光缆，</a:t>
            </a:r>
            <a:r>
              <a:rPr lang="en-US" altLang="zh-CN"/>
              <a:t>300 m</a:t>
            </a:r>
            <a:r>
              <a:rPr lang="zh-CN" altLang="en-US"/>
              <a:t>，多模光纤（</a:t>
            </a:r>
            <a:r>
              <a:rPr lang="en-US" altLang="zh-CN"/>
              <a:t>0.85 </a:t>
            </a:r>
            <a:r>
              <a:rPr lang="en-US" altLang="zh-CN">
                <a:sym typeface="Symbol" pitchFamily="18" charset="2"/>
              </a:rPr>
              <a:t>m</a:t>
            </a:r>
            <a:r>
              <a:rPr lang="zh-CN" altLang="en-US">
                <a:sym typeface="Symbol" pitchFamily="18" charset="2"/>
              </a:rPr>
              <a:t>）</a:t>
            </a:r>
            <a:r>
              <a:rPr lang="zh-CN" altLang="en-US"/>
              <a:t>  </a:t>
            </a:r>
          </a:p>
          <a:p>
            <a:pPr eaLnBrk="1" hangingPunct="1">
              <a:lnSpc>
                <a:spcPct val="80000"/>
              </a:lnSpc>
            </a:pPr>
            <a:r>
              <a:rPr lang="en-US" altLang="zh-CN"/>
              <a:t>10GBASE-LR  </a:t>
            </a:r>
            <a:r>
              <a:rPr lang="zh-CN" altLang="en-US"/>
              <a:t>光缆，</a:t>
            </a:r>
            <a:r>
              <a:rPr lang="en-US" altLang="zh-CN"/>
              <a:t>10 km</a:t>
            </a:r>
            <a:r>
              <a:rPr lang="zh-CN" altLang="en-US"/>
              <a:t>，单模光纤（</a:t>
            </a:r>
            <a:r>
              <a:rPr lang="en-US" altLang="zh-CN"/>
              <a:t>1.3 </a:t>
            </a:r>
            <a:r>
              <a:rPr lang="en-US" altLang="zh-CN">
                <a:sym typeface="Symbol" pitchFamily="18" charset="2"/>
              </a:rPr>
              <a:t>m</a:t>
            </a:r>
            <a:r>
              <a:rPr lang="zh-CN" altLang="en-US">
                <a:sym typeface="Symbol" pitchFamily="18" charset="2"/>
              </a:rPr>
              <a:t>）</a:t>
            </a:r>
            <a:r>
              <a:rPr lang="zh-CN" altLang="en-US"/>
              <a:t> </a:t>
            </a:r>
          </a:p>
          <a:p>
            <a:pPr eaLnBrk="1" hangingPunct="1">
              <a:lnSpc>
                <a:spcPct val="80000"/>
              </a:lnSpc>
            </a:pPr>
            <a:r>
              <a:rPr lang="en-US" altLang="zh-CN"/>
              <a:t>10GBASE-ER  </a:t>
            </a:r>
            <a:r>
              <a:rPr lang="zh-CN" altLang="en-US"/>
              <a:t>光缆，</a:t>
            </a:r>
            <a:r>
              <a:rPr lang="en-US" altLang="zh-CN"/>
              <a:t>40 km</a:t>
            </a:r>
            <a:r>
              <a:rPr lang="zh-CN" altLang="en-US"/>
              <a:t>，单模光纤（</a:t>
            </a:r>
            <a:r>
              <a:rPr lang="en-US" altLang="zh-CN"/>
              <a:t>1.5 </a:t>
            </a:r>
            <a:r>
              <a:rPr lang="en-US" altLang="zh-CN">
                <a:sym typeface="Symbol" pitchFamily="18" charset="2"/>
              </a:rPr>
              <a:t>m</a:t>
            </a:r>
            <a:r>
              <a:rPr lang="zh-CN" altLang="en-US">
                <a:sym typeface="Symbol" pitchFamily="18" charset="2"/>
              </a:rPr>
              <a:t>）</a:t>
            </a:r>
            <a:r>
              <a:rPr lang="zh-CN" altLang="en-US"/>
              <a:t> </a:t>
            </a:r>
          </a:p>
          <a:p>
            <a:pPr eaLnBrk="1" hangingPunct="1">
              <a:lnSpc>
                <a:spcPct val="80000"/>
              </a:lnSpc>
            </a:pPr>
            <a:r>
              <a:rPr lang="en-US" altLang="zh-CN"/>
              <a:t>10GBASE-CX4  </a:t>
            </a:r>
            <a:r>
              <a:rPr lang="zh-CN" altLang="en-US"/>
              <a:t>铜缆，</a:t>
            </a:r>
            <a:r>
              <a:rPr lang="en-US" altLang="zh-CN"/>
              <a:t>15 m</a:t>
            </a:r>
            <a:r>
              <a:rPr lang="zh-CN" altLang="en-US"/>
              <a:t>，</a:t>
            </a:r>
            <a:r>
              <a:rPr lang="en-US" altLang="zh-CN"/>
              <a:t>4 </a:t>
            </a:r>
            <a:r>
              <a:rPr lang="zh-CN" altLang="en-US"/>
              <a:t>对双芯同轴电缆</a:t>
            </a:r>
            <a:r>
              <a:rPr lang="en-US" altLang="zh-CN"/>
              <a:t>(twinax)</a:t>
            </a:r>
          </a:p>
          <a:p>
            <a:pPr eaLnBrk="1" hangingPunct="1">
              <a:lnSpc>
                <a:spcPct val="80000"/>
              </a:lnSpc>
            </a:pPr>
            <a:r>
              <a:rPr lang="en-US" altLang="zh-CN"/>
              <a:t>10GBASE-T  </a:t>
            </a:r>
            <a:r>
              <a:rPr lang="zh-CN" altLang="en-US"/>
              <a:t>铜缆，</a:t>
            </a:r>
            <a:r>
              <a:rPr lang="en-US" altLang="zh-CN"/>
              <a:t>100 m</a:t>
            </a:r>
            <a:r>
              <a:rPr lang="zh-CN" altLang="en-US"/>
              <a:t>，</a:t>
            </a:r>
            <a:r>
              <a:rPr lang="en-US" altLang="zh-CN"/>
              <a:t>4 </a:t>
            </a:r>
            <a:r>
              <a:rPr lang="zh-CN" altLang="en-US"/>
              <a:t>对 </a:t>
            </a:r>
            <a:r>
              <a:rPr lang="en-US" altLang="zh-CN"/>
              <a:t>6A </a:t>
            </a:r>
            <a:r>
              <a:rPr lang="zh-CN" altLang="en-US"/>
              <a:t>类</a:t>
            </a:r>
            <a:r>
              <a:rPr lang="en-US" altLang="zh-CN"/>
              <a:t>UTP </a:t>
            </a:r>
            <a:r>
              <a:rPr lang="zh-CN" altLang="en-US"/>
              <a:t>双绞线</a:t>
            </a:r>
          </a:p>
        </p:txBody>
      </p:sp>
      <p:sp>
        <p:nvSpPr>
          <p:cNvPr id="137220" name="灯片编号占位符 5"/>
          <p:cNvSpPr>
            <a:spLocks noGrp="1"/>
          </p:cNvSpPr>
          <p:nvPr>
            <p:ph type="sldNum" sz="quarter" idx="12"/>
          </p:nvPr>
        </p:nvSpPr>
        <p:spPr>
          <a:noFill/>
        </p:spPr>
        <p:txBody>
          <a:bodyPr/>
          <a:lstStyle/>
          <a:p>
            <a:fld id="{FBF411E3-26CA-4C69-93D0-CBA528F12C4B}" type="slidenum">
              <a:rPr lang="en-US" altLang="zh-CN" smtClean="0"/>
              <a:pPr/>
              <a:t>129</a:t>
            </a:fld>
            <a:endParaRPr lang="en-US"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zh-CN" altLang="en-US" sz="3600"/>
              <a:t>用控制字符进行帧定界的方法举例 </a:t>
            </a:r>
          </a:p>
        </p:txBody>
      </p:sp>
      <p:sp>
        <p:nvSpPr>
          <p:cNvPr id="353284" name="Rectangle 4"/>
          <p:cNvSpPr>
            <a:spLocks noChangeArrowheads="1"/>
          </p:cNvSpPr>
          <p:nvPr/>
        </p:nvSpPr>
        <p:spPr bwMode="auto">
          <a:xfrm>
            <a:off x="2479675" y="2867026"/>
            <a:ext cx="495300" cy="549275"/>
          </a:xfrm>
          <a:prstGeom prst="rect">
            <a:avLst/>
          </a:prstGeom>
          <a:solidFill>
            <a:srgbClr val="FFCC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sz="1600">
                <a:solidFill>
                  <a:schemeClr val="folHlink"/>
                </a:solidFill>
                <a:latin typeface="Arial" charset="0"/>
                <a:ea typeface="黑体" pitchFamily="2" charset="-122"/>
              </a:rPr>
              <a:t>SOH</a:t>
            </a:r>
          </a:p>
        </p:txBody>
      </p:sp>
      <p:sp>
        <p:nvSpPr>
          <p:cNvPr id="353285" name="Rectangle 5"/>
          <p:cNvSpPr>
            <a:spLocks noChangeArrowheads="1"/>
          </p:cNvSpPr>
          <p:nvPr/>
        </p:nvSpPr>
        <p:spPr bwMode="auto">
          <a:xfrm>
            <a:off x="2974975" y="2867026"/>
            <a:ext cx="6527800" cy="549275"/>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zh-CN" altLang="en-US" sz="2400">
                <a:solidFill>
                  <a:schemeClr val="folHlink"/>
                </a:solidFill>
                <a:latin typeface="Arial" charset="0"/>
                <a:ea typeface="黑体" pitchFamily="2" charset="-122"/>
              </a:rPr>
              <a:t>装在帧中的数据部分</a:t>
            </a:r>
          </a:p>
        </p:txBody>
      </p:sp>
      <p:sp>
        <p:nvSpPr>
          <p:cNvPr id="20485" name="Line 6"/>
          <p:cNvSpPr>
            <a:spLocks noChangeShapeType="1"/>
          </p:cNvSpPr>
          <p:nvPr/>
        </p:nvSpPr>
        <p:spPr bwMode="auto">
          <a:xfrm>
            <a:off x="2479675" y="3783013"/>
            <a:ext cx="7519988" cy="0"/>
          </a:xfrm>
          <a:prstGeom prst="line">
            <a:avLst/>
          </a:prstGeom>
          <a:noFill/>
          <a:ln w="9525">
            <a:solidFill>
              <a:schemeClr val="tx1"/>
            </a:solidFill>
            <a:round/>
            <a:headEnd type="triangle" w="sm" len="med"/>
            <a:tailEnd type="triangle" w="sm" len="med"/>
          </a:ln>
        </p:spPr>
        <p:txBody>
          <a:bodyPr/>
          <a:lstStyle/>
          <a:p>
            <a:endParaRPr lang="zh-CN" altLang="en-US"/>
          </a:p>
        </p:txBody>
      </p:sp>
      <p:sp>
        <p:nvSpPr>
          <p:cNvPr id="20486" name="Text Box 7"/>
          <p:cNvSpPr txBox="1">
            <a:spLocks noChangeArrowheads="1"/>
          </p:cNvSpPr>
          <p:nvPr/>
        </p:nvSpPr>
        <p:spPr bwMode="auto">
          <a:xfrm>
            <a:off x="6032500" y="3548063"/>
            <a:ext cx="488950" cy="457200"/>
          </a:xfrm>
          <a:prstGeom prst="rect">
            <a:avLst/>
          </a:prstGeom>
          <a:solidFill>
            <a:schemeClr val="bg1"/>
          </a:solid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帧</a:t>
            </a:r>
          </a:p>
        </p:txBody>
      </p:sp>
      <p:sp>
        <p:nvSpPr>
          <p:cNvPr id="20487" name="Line 8"/>
          <p:cNvSpPr>
            <a:spLocks noChangeShapeType="1"/>
          </p:cNvSpPr>
          <p:nvPr/>
        </p:nvSpPr>
        <p:spPr bwMode="auto">
          <a:xfrm>
            <a:off x="2727325" y="2501901"/>
            <a:ext cx="0" cy="365125"/>
          </a:xfrm>
          <a:prstGeom prst="line">
            <a:avLst/>
          </a:prstGeom>
          <a:noFill/>
          <a:ln w="9525">
            <a:solidFill>
              <a:schemeClr val="tx1"/>
            </a:solidFill>
            <a:round/>
            <a:headEnd/>
            <a:tailEnd type="triangle" w="sm" len="med"/>
          </a:ln>
        </p:spPr>
        <p:txBody>
          <a:bodyPr/>
          <a:lstStyle/>
          <a:p>
            <a:endParaRPr lang="zh-CN" altLang="en-US"/>
          </a:p>
        </p:txBody>
      </p:sp>
      <p:sp>
        <p:nvSpPr>
          <p:cNvPr id="20488" name="Text Box 9"/>
          <p:cNvSpPr txBox="1">
            <a:spLocks noChangeArrowheads="1"/>
          </p:cNvSpPr>
          <p:nvPr/>
        </p:nvSpPr>
        <p:spPr bwMode="auto">
          <a:xfrm>
            <a:off x="2228850" y="2030413"/>
            <a:ext cx="1403350" cy="457200"/>
          </a:xfrm>
          <a:prstGeom prst="rect">
            <a:avLst/>
          </a:prstGeom>
          <a:no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帧开始符</a:t>
            </a:r>
          </a:p>
        </p:txBody>
      </p:sp>
      <p:sp>
        <p:nvSpPr>
          <p:cNvPr id="20489" name="Text Box 10"/>
          <p:cNvSpPr txBox="1">
            <a:spLocks noChangeArrowheads="1"/>
          </p:cNvSpPr>
          <p:nvPr/>
        </p:nvSpPr>
        <p:spPr bwMode="auto">
          <a:xfrm>
            <a:off x="9191625" y="2030413"/>
            <a:ext cx="1403350" cy="457200"/>
          </a:xfrm>
          <a:prstGeom prst="rect">
            <a:avLst/>
          </a:prstGeom>
          <a:no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帧结束符</a:t>
            </a:r>
          </a:p>
        </p:txBody>
      </p:sp>
      <p:sp>
        <p:nvSpPr>
          <p:cNvPr id="20490" name="Line 11"/>
          <p:cNvSpPr>
            <a:spLocks noChangeShapeType="1"/>
          </p:cNvSpPr>
          <p:nvPr/>
        </p:nvSpPr>
        <p:spPr bwMode="auto">
          <a:xfrm>
            <a:off x="9752013" y="2501901"/>
            <a:ext cx="0" cy="365125"/>
          </a:xfrm>
          <a:prstGeom prst="line">
            <a:avLst/>
          </a:prstGeom>
          <a:noFill/>
          <a:ln w="9525">
            <a:solidFill>
              <a:schemeClr val="tx1"/>
            </a:solidFill>
            <a:round/>
            <a:headEnd/>
            <a:tailEnd type="triangle" w="sm" len="med"/>
          </a:ln>
        </p:spPr>
        <p:txBody>
          <a:bodyPr/>
          <a:lstStyle/>
          <a:p>
            <a:endParaRPr lang="zh-CN" altLang="en-US"/>
          </a:p>
        </p:txBody>
      </p:sp>
      <p:sp>
        <p:nvSpPr>
          <p:cNvPr id="20491" name="Line 12"/>
          <p:cNvSpPr>
            <a:spLocks noChangeShapeType="1"/>
          </p:cNvSpPr>
          <p:nvPr/>
        </p:nvSpPr>
        <p:spPr bwMode="auto">
          <a:xfrm flipV="1">
            <a:off x="2479675" y="3416301"/>
            <a:ext cx="0" cy="549275"/>
          </a:xfrm>
          <a:prstGeom prst="line">
            <a:avLst/>
          </a:prstGeom>
          <a:noFill/>
          <a:ln w="38100">
            <a:solidFill>
              <a:srgbClr val="808080"/>
            </a:solidFill>
            <a:round/>
            <a:headEnd/>
            <a:tailEnd type="triangle" w="med" len="lg"/>
          </a:ln>
        </p:spPr>
        <p:txBody>
          <a:bodyPr/>
          <a:lstStyle/>
          <a:p>
            <a:endParaRPr lang="zh-CN" altLang="en-US"/>
          </a:p>
        </p:txBody>
      </p:sp>
      <p:sp>
        <p:nvSpPr>
          <p:cNvPr id="20492" name="Text Box 13"/>
          <p:cNvSpPr txBox="1">
            <a:spLocks noChangeArrowheads="1"/>
          </p:cNvSpPr>
          <p:nvPr/>
        </p:nvSpPr>
        <p:spPr bwMode="auto">
          <a:xfrm>
            <a:off x="1774825" y="3908425"/>
            <a:ext cx="1403350" cy="457200"/>
          </a:xfrm>
          <a:prstGeom prst="rect">
            <a:avLst/>
          </a:prstGeom>
          <a:no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发送在前</a:t>
            </a:r>
          </a:p>
        </p:txBody>
      </p:sp>
      <p:sp>
        <p:nvSpPr>
          <p:cNvPr id="353294" name="Rectangle 14"/>
          <p:cNvSpPr>
            <a:spLocks noChangeArrowheads="1"/>
          </p:cNvSpPr>
          <p:nvPr/>
        </p:nvSpPr>
        <p:spPr bwMode="auto">
          <a:xfrm>
            <a:off x="9480550" y="2867026"/>
            <a:ext cx="496888" cy="549275"/>
          </a:xfrm>
          <a:prstGeom prst="rect">
            <a:avLst/>
          </a:prstGeom>
          <a:solidFill>
            <a:srgbClr val="FFCC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sz="1600">
                <a:solidFill>
                  <a:schemeClr val="folHlink"/>
                </a:solidFill>
                <a:latin typeface="Arial" charset="0"/>
                <a:ea typeface="黑体" pitchFamily="2" charset="-122"/>
              </a:rPr>
              <a:t>EOT</a:t>
            </a:r>
          </a:p>
        </p:txBody>
      </p:sp>
      <p:sp>
        <p:nvSpPr>
          <p:cNvPr id="20494" name="灯片编号占位符 15"/>
          <p:cNvSpPr>
            <a:spLocks noGrp="1"/>
          </p:cNvSpPr>
          <p:nvPr>
            <p:ph type="sldNum" sz="quarter" idx="12"/>
          </p:nvPr>
        </p:nvSpPr>
        <p:spPr>
          <a:noFill/>
        </p:spPr>
        <p:txBody>
          <a:bodyPr/>
          <a:lstStyle/>
          <a:p>
            <a:fld id="{8FCDA59B-DCF5-434B-9646-6708CE18BF28}" type="slidenum">
              <a:rPr lang="en-US" altLang="zh-CN" smtClean="0"/>
              <a:pPr/>
              <a:t>13</a:t>
            </a:fld>
            <a:endParaRPr lang="en-US" altLang="zh-CN"/>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2443164" y="214314"/>
            <a:ext cx="8116887" cy="1462087"/>
          </a:xfrm>
        </p:spPr>
        <p:txBody>
          <a:bodyPr/>
          <a:lstStyle/>
          <a:p>
            <a:pPr algn="ctr" eaLnBrk="1" hangingPunct="1"/>
            <a:r>
              <a:rPr lang="en-US" altLang="zh-CN"/>
              <a:t>40GB/100GB </a:t>
            </a:r>
            <a:r>
              <a:rPr lang="zh-CN" altLang="en-US"/>
              <a:t>以太网的</a:t>
            </a:r>
            <a:br>
              <a:rPr lang="zh-CN" altLang="en-US"/>
            </a:br>
            <a:r>
              <a:rPr lang="zh-CN" altLang="en-US"/>
              <a:t>物理层标准 </a:t>
            </a:r>
          </a:p>
        </p:txBody>
      </p:sp>
      <p:sp>
        <p:nvSpPr>
          <p:cNvPr id="138243" name="Text Box 5"/>
          <p:cNvSpPr txBox="1">
            <a:spLocks noChangeArrowheads="1"/>
          </p:cNvSpPr>
          <p:nvPr/>
        </p:nvSpPr>
        <p:spPr bwMode="auto">
          <a:xfrm>
            <a:off x="2063751" y="1916113"/>
            <a:ext cx="8569325" cy="4616648"/>
          </a:xfrm>
          <a:prstGeom prst="rect">
            <a:avLst/>
          </a:prstGeom>
          <a:noFill/>
          <a:ln w="9525">
            <a:noFill/>
            <a:miter lim="800000"/>
            <a:headEnd/>
            <a:tailEnd/>
          </a:ln>
        </p:spPr>
        <p:txBody>
          <a:bodyPr>
            <a:spAutoFit/>
          </a:bodyPr>
          <a:lstStyle/>
          <a:p>
            <a:pPr>
              <a:spcAft>
                <a:spcPct val="25000"/>
              </a:spcAft>
            </a:pPr>
            <a:r>
              <a:rPr lang="zh-CN" altLang="en-US" sz="2400">
                <a:solidFill>
                  <a:srgbClr val="0066FF"/>
                </a:solidFill>
                <a:latin typeface="Arial" charset="0"/>
                <a:ea typeface="黑体" pitchFamily="2" charset="-122"/>
              </a:rPr>
              <a:t>物  理  层                </a:t>
            </a:r>
            <a:r>
              <a:rPr lang="en-US" altLang="zh-CN" sz="2400">
                <a:solidFill>
                  <a:srgbClr val="0066FF"/>
                </a:solidFill>
                <a:latin typeface="Arial" charset="0"/>
                <a:ea typeface="黑体" pitchFamily="2" charset="-122"/>
              </a:rPr>
              <a:t>40GB </a:t>
            </a:r>
            <a:r>
              <a:rPr lang="zh-CN" altLang="en-US" sz="2400">
                <a:solidFill>
                  <a:srgbClr val="0066FF"/>
                </a:solidFill>
                <a:latin typeface="Arial" charset="0"/>
                <a:ea typeface="黑体" pitchFamily="2" charset="-122"/>
              </a:rPr>
              <a:t>以太网            </a:t>
            </a:r>
            <a:r>
              <a:rPr lang="en-US" altLang="zh-CN" sz="2400">
                <a:solidFill>
                  <a:srgbClr val="0066FF"/>
                </a:solidFill>
                <a:latin typeface="Arial" charset="0"/>
                <a:ea typeface="黑体" pitchFamily="2" charset="-122"/>
              </a:rPr>
              <a:t>100GB </a:t>
            </a:r>
            <a:r>
              <a:rPr lang="zh-CN" altLang="en-US" sz="2400">
                <a:solidFill>
                  <a:srgbClr val="0066FF"/>
                </a:solidFill>
                <a:latin typeface="Arial" charset="0"/>
                <a:ea typeface="黑体" pitchFamily="2" charset="-122"/>
              </a:rPr>
              <a:t>以太网</a:t>
            </a:r>
          </a:p>
          <a:p>
            <a:r>
              <a:rPr lang="zh-CN" altLang="en-US" sz="2400">
                <a:solidFill>
                  <a:srgbClr val="0066FF"/>
                </a:solidFill>
                <a:latin typeface="Arial" charset="0"/>
                <a:ea typeface="黑体" pitchFamily="2" charset="-122"/>
              </a:rPr>
              <a:t>在背板上传输</a:t>
            </a:r>
          </a:p>
          <a:p>
            <a:pPr>
              <a:spcAft>
                <a:spcPct val="25000"/>
              </a:spcAft>
            </a:pPr>
            <a:r>
              <a:rPr lang="zh-CN" altLang="en-US" sz="2400">
                <a:solidFill>
                  <a:srgbClr val="0066FF"/>
                </a:solidFill>
                <a:latin typeface="Arial" charset="0"/>
                <a:ea typeface="黑体" pitchFamily="2" charset="-122"/>
              </a:rPr>
              <a:t>至少超过</a:t>
            </a:r>
            <a:r>
              <a:rPr lang="en-US" altLang="zh-CN" sz="2400">
                <a:solidFill>
                  <a:srgbClr val="0066FF"/>
                </a:solidFill>
                <a:latin typeface="Arial" charset="0"/>
                <a:ea typeface="黑体" pitchFamily="2" charset="-122"/>
              </a:rPr>
              <a:t>1 m         40GBASE-KR4</a:t>
            </a:r>
          </a:p>
          <a:p>
            <a:r>
              <a:rPr lang="zh-CN" altLang="en-US" sz="2400">
                <a:solidFill>
                  <a:srgbClr val="0066FF"/>
                </a:solidFill>
                <a:latin typeface="Arial" charset="0"/>
                <a:ea typeface="黑体" pitchFamily="2" charset="-122"/>
              </a:rPr>
              <a:t>在铜缆上传输</a:t>
            </a:r>
          </a:p>
          <a:p>
            <a:pPr>
              <a:spcAft>
                <a:spcPct val="25000"/>
              </a:spcAft>
            </a:pPr>
            <a:r>
              <a:rPr lang="zh-CN" altLang="en-US" sz="2400">
                <a:solidFill>
                  <a:srgbClr val="0066FF"/>
                </a:solidFill>
                <a:latin typeface="Arial" charset="0"/>
                <a:ea typeface="黑体" pitchFamily="2" charset="-122"/>
              </a:rPr>
              <a:t>至少超过</a:t>
            </a:r>
            <a:r>
              <a:rPr lang="en-US" altLang="zh-CN" sz="2400">
                <a:solidFill>
                  <a:srgbClr val="0066FF"/>
                </a:solidFill>
                <a:latin typeface="Arial" charset="0"/>
                <a:ea typeface="黑体" pitchFamily="2" charset="-122"/>
              </a:rPr>
              <a:t>7 m         40GBASE-CR4      100GBASE-CR10</a:t>
            </a:r>
          </a:p>
          <a:p>
            <a:r>
              <a:rPr lang="zh-CN" altLang="en-US" sz="2400">
                <a:solidFill>
                  <a:srgbClr val="0066FF"/>
                </a:solidFill>
                <a:latin typeface="Arial" charset="0"/>
                <a:ea typeface="黑体" pitchFamily="2" charset="-122"/>
              </a:rPr>
              <a:t>多模光纤上传输</a:t>
            </a:r>
          </a:p>
          <a:p>
            <a:pPr>
              <a:spcAft>
                <a:spcPct val="25000"/>
              </a:spcAft>
            </a:pPr>
            <a:r>
              <a:rPr lang="zh-CN" altLang="en-US" sz="2400">
                <a:solidFill>
                  <a:srgbClr val="0066FF"/>
                </a:solidFill>
                <a:latin typeface="Arial" charset="0"/>
                <a:ea typeface="黑体" pitchFamily="2" charset="-122"/>
              </a:rPr>
              <a:t>至少</a:t>
            </a:r>
            <a:r>
              <a:rPr lang="en-US" altLang="zh-CN" sz="2400">
                <a:solidFill>
                  <a:srgbClr val="0066FF"/>
                </a:solidFill>
                <a:latin typeface="Arial" charset="0"/>
                <a:ea typeface="黑体" pitchFamily="2" charset="-122"/>
              </a:rPr>
              <a:t>100 m            40GBASE-SR4      100GBASE-SR10</a:t>
            </a:r>
          </a:p>
          <a:p>
            <a:r>
              <a:rPr lang="zh-CN" altLang="en-US" sz="2400">
                <a:solidFill>
                  <a:srgbClr val="0066FF"/>
                </a:solidFill>
                <a:latin typeface="Arial" charset="0"/>
                <a:ea typeface="黑体" pitchFamily="2" charset="-122"/>
              </a:rPr>
              <a:t>单模光纤上传输</a:t>
            </a:r>
          </a:p>
          <a:p>
            <a:pPr>
              <a:spcAft>
                <a:spcPct val="25000"/>
              </a:spcAft>
            </a:pPr>
            <a:r>
              <a:rPr lang="zh-CN" altLang="en-US" sz="2400">
                <a:solidFill>
                  <a:srgbClr val="0066FF"/>
                </a:solidFill>
                <a:latin typeface="Arial" charset="0"/>
                <a:ea typeface="黑体" pitchFamily="2" charset="-122"/>
              </a:rPr>
              <a:t>至少</a:t>
            </a:r>
            <a:r>
              <a:rPr lang="en-US" altLang="zh-CN" sz="2400">
                <a:solidFill>
                  <a:srgbClr val="0066FF"/>
                </a:solidFill>
                <a:latin typeface="Arial" charset="0"/>
                <a:ea typeface="黑体" pitchFamily="2" charset="-122"/>
              </a:rPr>
              <a:t>10 km            40GBASE-LR4       100GBASE-LR4</a:t>
            </a:r>
          </a:p>
          <a:p>
            <a:r>
              <a:rPr lang="zh-CN" altLang="en-US" sz="2400">
                <a:solidFill>
                  <a:srgbClr val="0066FF"/>
                </a:solidFill>
                <a:latin typeface="Arial" charset="0"/>
                <a:ea typeface="黑体" pitchFamily="2" charset="-122"/>
              </a:rPr>
              <a:t>单模光纤上传输</a:t>
            </a:r>
          </a:p>
          <a:p>
            <a:r>
              <a:rPr lang="zh-CN" altLang="en-US" sz="2400">
                <a:solidFill>
                  <a:srgbClr val="0066FF"/>
                </a:solidFill>
                <a:latin typeface="Arial" charset="0"/>
                <a:ea typeface="黑体" pitchFamily="2" charset="-122"/>
              </a:rPr>
              <a:t>至少</a:t>
            </a:r>
            <a:r>
              <a:rPr lang="en-US" altLang="zh-CN" sz="2400">
                <a:solidFill>
                  <a:srgbClr val="0066FF"/>
                </a:solidFill>
                <a:latin typeface="Arial" charset="0"/>
                <a:ea typeface="黑体" pitchFamily="2" charset="-122"/>
              </a:rPr>
              <a:t>40 km                                           100GBASE-ER4</a:t>
            </a:r>
          </a:p>
        </p:txBody>
      </p:sp>
      <p:sp>
        <p:nvSpPr>
          <p:cNvPr id="138244" name="Line 6"/>
          <p:cNvSpPr>
            <a:spLocks noChangeShapeType="1"/>
          </p:cNvSpPr>
          <p:nvPr/>
        </p:nvSpPr>
        <p:spPr bwMode="auto">
          <a:xfrm>
            <a:off x="1919288" y="2382838"/>
            <a:ext cx="8208962" cy="0"/>
          </a:xfrm>
          <a:prstGeom prst="line">
            <a:avLst/>
          </a:prstGeom>
          <a:noFill/>
          <a:ln w="57150">
            <a:solidFill>
              <a:srgbClr val="663300"/>
            </a:solidFill>
            <a:round/>
            <a:headEnd/>
            <a:tailEnd/>
          </a:ln>
        </p:spPr>
        <p:txBody>
          <a:bodyPr/>
          <a:lstStyle/>
          <a:p>
            <a:endParaRPr lang="zh-CN" altLang="en-US"/>
          </a:p>
        </p:txBody>
      </p:sp>
      <p:sp>
        <p:nvSpPr>
          <p:cNvPr id="138245" name="Line 7"/>
          <p:cNvSpPr>
            <a:spLocks noChangeShapeType="1"/>
          </p:cNvSpPr>
          <p:nvPr/>
        </p:nvSpPr>
        <p:spPr bwMode="auto">
          <a:xfrm>
            <a:off x="1919288" y="3213100"/>
            <a:ext cx="8208962" cy="0"/>
          </a:xfrm>
          <a:prstGeom prst="line">
            <a:avLst/>
          </a:prstGeom>
          <a:noFill/>
          <a:ln w="28575">
            <a:solidFill>
              <a:srgbClr val="0066FF"/>
            </a:solidFill>
            <a:round/>
            <a:headEnd/>
            <a:tailEnd/>
          </a:ln>
        </p:spPr>
        <p:txBody>
          <a:bodyPr/>
          <a:lstStyle/>
          <a:p>
            <a:endParaRPr lang="zh-CN" altLang="en-US"/>
          </a:p>
        </p:txBody>
      </p:sp>
      <p:sp>
        <p:nvSpPr>
          <p:cNvPr id="138246" name="Line 9"/>
          <p:cNvSpPr>
            <a:spLocks noChangeShapeType="1"/>
          </p:cNvSpPr>
          <p:nvPr/>
        </p:nvSpPr>
        <p:spPr bwMode="auto">
          <a:xfrm>
            <a:off x="1919288" y="4005263"/>
            <a:ext cx="8208962" cy="0"/>
          </a:xfrm>
          <a:prstGeom prst="line">
            <a:avLst/>
          </a:prstGeom>
          <a:noFill/>
          <a:ln w="28575">
            <a:solidFill>
              <a:srgbClr val="0066FF"/>
            </a:solidFill>
            <a:round/>
            <a:headEnd/>
            <a:tailEnd/>
          </a:ln>
        </p:spPr>
        <p:txBody>
          <a:bodyPr/>
          <a:lstStyle/>
          <a:p>
            <a:endParaRPr lang="zh-CN" altLang="en-US"/>
          </a:p>
        </p:txBody>
      </p:sp>
      <p:sp>
        <p:nvSpPr>
          <p:cNvPr id="138247" name="Line 10"/>
          <p:cNvSpPr>
            <a:spLocks noChangeShapeType="1"/>
          </p:cNvSpPr>
          <p:nvPr/>
        </p:nvSpPr>
        <p:spPr bwMode="auto">
          <a:xfrm>
            <a:off x="1919288" y="4868863"/>
            <a:ext cx="8208962" cy="0"/>
          </a:xfrm>
          <a:prstGeom prst="line">
            <a:avLst/>
          </a:prstGeom>
          <a:noFill/>
          <a:ln w="28575">
            <a:solidFill>
              <a:srgbClr val="0066FF"/>
            </a:solidFill>
            <a:round/>
            <a:headEnd/>
            <a:tailEnd/>
          </a:ln>
        </p:spPr>
        <p:txBody>
          <a:bodyPr/>
          <a:lstStyle/>
          <a:p>
            <a:endParaRPr lang="zh-CN" altLang="en-US"/>
          </a:p>
        </p:txBody>
      </p:sp>
      <p:sp>
        <p:nvSpPr>
          <p:cNvPr id="138248" name="Line 11"/>
          <p:cNvSpPr>
            <a:spLocks noChangeShapeType="1"/>
          </p:cNvSpPr>
          <p:nvPr/>
        </p:nvSpPr>
        <p:spPr bwMode="auto">
          <a:xfrm>
            <a:off x="1919288" y="5661025"/>
            <a:ext cx="8208962" cy="0"/>
          </a:xfrm>
          <a:prstGeom prst="line">
            <a:avLst/>
          </a:prstGeom>
          <a:noFill/>
          <a:ln w="28575">
            <a:solidFill>
              <a:srgbClr val="0066FF"/>
            </a:solidFill>
            <a:round/>
            <a:headEnd/>
            <a:tailEnd/>
          </a:ln>
        </p:spPr>
        <p:txBody>
          <a:bodyPr/>
          <a:lstStyle/>
          <a:p>
            <a:endParaRPr lang="zh-CN" altLang="en-US"/>
          </a:p>
        </p:txBody>
      </p:sp>
      <p:sp>
        <p:nvSpPr>
          <p:cNvPr id="138249" name="Line 12"/>
          <p:cNvSpPr>
            <a:spLocks noChangeShapeType="1"/>
          </p:cNvSpPr>
          <p:nvPr/>
        </p:nvSpPr>
        <p:spPr bwMode="auto">
          <a:xfrm rot="5400000">
            <a:off x="2207419" y="4148932"/>
            <a:ext cx="4608513" cy="0"/>
          </a:xfrm>
          <a:prstGeom prst="line">
            <a:avLst/>
          </a:prstGeom>
          <a:noFill/>
          <a:ln w="38100">
            <a:solidFill>
              <a:srgbClr val="663300"/>
            </a:solidFill>
            <a:round/>
            <a:headEnd/>
            <a:tailEnd/>
          </a:ln>
        </p:spPr>
        <p:txBody>
          <a:bodyPr/>
          <a:lstStyle/>
          <a:p>
            <a:endParaRPr lang="zh-CN" altLang="en-US"/>
          </a:p>
        </p:txBody>
      </p:sp>
      <p:sp>
        <p:nvSpPr>
          <p:cNvPr id="138250" name="Line 13"/>
          <p:cNvSpPr>
            <a:spLocks noChangeShapeType="1"/>
          </p:cNvSpPr>
          <p:nvPr/>
        </p:nvSpPr>
        <p:spPr bwMode="auto">
          <a:xfrm rot="5400000">
            <a:off x="4799807" y="4148932"/>
            <a:ext cx="4608513" cy="0"/>
          </a:xfrm>
          <a:prstGeom prst="line">
            <a:avLst/>
          </a:prstGeom>
          <a:noFill/>
          <a:ln w="28575">
            <a:solidFill>
              <a:srgbClr val="0066FF"/>
            </a:solidFill>
            <a:round/>
            <a:headEnd/>
            <a:tailEnd/>
          </a:ln>
        </p:spPr>
        <p:txBody>
          <a:bodyPr/>
          <a:lstStyle/>
          <a:p>
            <a:endParaRPr lang="zh-CN" altLang="en-US"/>
          </a:p>
        </p:txBody>
      </p:sp>
      <p:sp>
        <p:nvSpPr>
          <p:cNvPr id="138251" name="灯片编号占位符 12"/>
          <p:cNvSpPr>
            <a:spLocks noGrp="1"/>
          </p:cNvSpPr>
          <p:nvPr>
            <p:ph type="sldNum" sz="quarter" idx="12"/>
          </p:nvPr>
        </p:nvSpPr>
        <p:spPr>
          <a:noFill/>
        </p:spPr>
        <p:txBody>
          <a:bodyPr/>
          <a:lstStyle/>
          <a:p>
            <a:fld id="{57B8CDA6-B375-48B5-A7B4-3DC1C4714E44}" type="slidenum">
              <a:rPr lang="en-US" altLang="zh-CN" smtClean="0"/>
              <a:pPr/>
              <a:t>130</a:t>
            </a:fld>
            <a:endParaRPr lang="en-US" altLang="zh-CN"/>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2443164" y="214314"/>
            <a:ext cx="8116887" cy="1462087"/>
          </a:xfrm>
        </p:spPr>
        <p:txBody>
          <a:bodyPr/>
          <a:lstStyle/>
          <a:p>
            <a:pPr algn="ctr" eaLnBrk="1" hangingPunct="1"/>
            <a:r>
              <a:rPr lang="zh-CN" altLang="en-US"/>
              <a:t>以太网从 </a:t>
            </a:r>
            <a:r>
              <a:rPr lang="en-US" altLang="zh-CN"/>
              <a:t>10 Mb/s </a:t>
            </a:r>
            <a:r>
              <a:rPr lang="zh-CN" altLang="en-US"/>
              <a:t>到</a:t>
            </a:r>
            <a:br>
              <a:rPr lang="zh-CN" altLang="en-US"/>
            </a:br>
            <a:r>
              <a:rPr lang="en-US" altLang="zh-CN"/>
              <a:t>100 Gb/s </a:t>
            </a:r>
            <a:r>
              <a:rPr lang="zh-CN" altLang="en-US"/>
              <a:t>的演进 </a:t>
            </a:r>
          </a:p>
        </p:txBody>
      </p:sp>
      <p:sp>
        <p:nvSpPr>
          <p:cNvPr id="493571" name="Rectangle 3"/>
          <p:cNvSpPr>
            <a:spLocks noGrp="1" noChangeArrowheads="1"/>
          </p:cNvSpPr>
          <p:nvPr>
            <p:ph type="body" idx="1"/>
          </p:nvPr>
        </p:nvSpPr>
        <p:spPr>
          <a:xfrm>
            <a:off x="2566988" y="1773238"/>
            <a:ext cx="7416800" cy="4114800"/>
          </a:xfrm>
        </p:spPr>
        <p:txBody>
          <a:bodyPr/>
          <a:lstStyle/>
          <a:p>
            <a:pPr eaLnBrk="1" hangingPunct="1"/>
            <a:r>
              <a:rPr lang="zh-CN" altLang="en-US" sz="2800"/>
              <a:t>以太网从 </a:t>
            </a:r>
            <a:r>
              <a:rPr lang="en-US" altLang="zh-CN" sz="2800"/>
              <a:t>10 Mb/s </a:t>
            </a:r>
            <a:r>
              <a:rPr lang="zh-CN" altLang="en-US" sz="2800"/>
              <a:t>到 </a:t>
            </a:r>
            <a:r>
              <a:rPr lang="en-US" altLang="zh-CN" sz="2800"/>
              <a:t>100 Gb/s </a:t>
            </a:r>
            <a:r>
              <a:rPr lang="zh-CN" altLang="en-US" sz="2800"/>
              <a:t>的演进证明了以太网是：</a:t>
            </a:r>
          </a:p>
          <a:p>
            <a:pPr eaLnBrk="1" hangingPunct="1"/>
            <a:r>
              <a:rPr lang="zh-CN" altLang="en-US" sz="2800"/>
              <a:t>可扩展的（从 </a:t>
            </a:r>
            <a:r>
              <a:rPr lang="en-US" altLang="zh-CN" sz="2800"/>
              <a:t>10 Mb/s </a:t>
            </a:r>
            <a:r>
              <a:rPr lang="zh-CN" altLang="en-US" sz="2800"/>
              <a:t>到 </a:t>
            </a:r>
            <a:r>
              <a:rPr lang="en-US" altLang="zh-CN" sz="2800"/>
              <a:t>100 Gb/s</a:t>
            </a:r>
            <a:r>
              <a:rPr lang="zh-CN" altLang="en-US" sz="2800"/>
              <a:t>）。</a:t>
            </a:r>
          </a:p>
          <a:p>
            <a:pPr eaLnBrk="1" hangingPunct="1"/>
            <a:r>
              <a:rPr lang="zh-CN" altLang="en-US" sz="2800"/>
              <a:t>灵活的（多种传输媒体、全</a:t>
            </a:r>
            <a:r>
              <a:rPr lang="en-US" altLang="zh-CN" sz="2800"/>
              <a:t>/</a:t>
            </a:r>
            <a:r>
              <a:rPr lang="zh-CN" altLang="en-US" sz="2800"/>
              <a:t>半双工、共享</a:t>
            </a:r>
            <a:r>
              <a:rPr lang="en-US" altLang="zh-CN" sz="2800"/>
              <a:t>/</a:t>
            </a:r>
            <a:r>
              <a:rPr lang="zh-CN" altLang="en-US" sz="2800"/>
              <a:t>交换）。</a:t>
            </a:r>
          </a:p>
          <a:p>
            <a:pPr eaLnBrk="1" hangingPunct="1"/>
            <a:r>
              <a:rPr lang="zh-CN" altLang="en-US" sz="2800"/>
              <a:t>易于安装。</a:t>
            </a:r>
          </a:p>
          <a:p>
            <a:pPr eaLnBrk="1" hangingPunct="1"/>
            <a:r>
              <a:rPr lang="zh-CN" altLang="en-US" sz="2800"/>
              <a:t>稳健性好。 </a:t>
            </a:r>
          </a:p>
        </p:txBody>
      </p:sp>
      <p:sp>
        <p:nvSpPr>
          <p:cNvPr id="139268" name="灯片编号占位符 5"/>
          <p:cNvSpPr>
            <a:spLocks noGrp="1"/>
          </p:cNvSpPr>
          <p:nvPr>
            <p:ph type="sldNum" sz="quarter" idx="12"/>
          </p:nvPr>
        </p:nvSpPr>
        <p:spPr>
          <a:noFill/>
        </p:spPr>
        <p:txBody>
          <a:bodyPr/>
          <a:lstStyle/>
          <a:p>
            <a:fld id="{92822888-7B36-4170-82F6-D82A98F888F6}" type="slidenum">
              <a:rPr lang="en-US" altLang="zh-CN" smtClean="0"/>
              <a:pPr/>
              <a:t>131</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35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35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35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35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lgn="ctr" eaLnBrk="1" hangingPunct="1"/>
            <a:r>
              <a:rPr lang="en-US" altLang="zh-CN"/>
              <a:t>3.6.4  </a:t>
            </a:r>
            <a:r>
              <a:rPr lang="zh-CN" altLang="en-US"/>
              <a:t>使用高速以太网</a:t>
            </a:r>
            <a:br>
              <a:rPr lang="zh-CN" altLang="en-US"/>
            </a:br>
            <a:r>
              <a:rPr lang="zh-CN" altLang="en-US"/>
              <a:t>进行宽带接入</a:t>
            </a:r>
          </a:p>
        </p:txBody>
      </p:sp>
      <p:sp>
        <p:nvSpPr>
          <p:cNvPr id="651267" name="Rectangle 3"/>
          <p:cNvSpPr>
            <a:spLocks noGrp="1" noChangeArrowheads="1"/>
          </p:cNvSpPr>
          <p:nvPr>
            <p:ph type="body" idx="1"/>
          </p:nvPr>
        </p:nvSpPr>
        <p:spPr>
          <a:xfrm>
            <a:off x="2279650" y="1917700"/>
            <a:ext cx="8059738" cy="4679950"/>
          </a:xfrm>
        </p:spPr>
        <p:txBody>
          <a:bodyPr/>
          <a:lstStyle/>
          <a:p>
            <a:pPr eaLnBrk="1" hangingPunct="1"/>
            <a:r>
              <a:rPr lang="zh-CN" altLang="en-US" sz="2800"/>
              <a:t>以太网已成功地把速率提高到 </a:t>
            </a:r>
            <a:r>
              <a:rPr lang="en-US" altLang="zh-CN" sz="2800"/>
              <a:t>1 ~ 10 Gb/s </a:t>
            </a:r>
            <a:r>
              <a:rPr lang="zh-CN" altLang="en-US" sz="2800"/>
              <a:t>，所覆盖的地理范围也扩展到了城域网和广域网，因此现在人们正在尝试使用以太网进行宽带接入。</a:t>
            </a:r>
          </a:p>
          <a:p>
            <a:pPr eaLnBrk="1" hangingPunct="1"/>
            <a:r>
              <a:rPr lang="zh-CN" altLang="en-US" sz="2800"/>
              <a:t>以太网接入的重要特点是它可提供双向的宽带通信，并且可根据用户对带宽的需求灵活地进行带宽升级。</a:t>
            </a:r>
          </a:p>
          <a:p>
            <a:pPr eaLnBrk="1" hangingPunct="1"/>
            <a:r>
              <a:rPr lang="zh-CN" altLang="en-US" sz="2800"/>
              <a:t>采用以太网接入可实现端到端的以太网传输，中间不需要再进行帧格式的转换。这就提高了数据的传输效率和降低了传输的成本。  </a:t>
            </a:r>
          </a:p>
        </p:txBody>
      </p:sp>
      <p:sp>
        <p:nvSpPr>
          <p:cNvPr id="140292" name="灯片编号占位符 5"/>
          <p:cNvSpPr>
            <a:spLocks noGrp="1"/>
          </p:cNvSpPr>
          <p:nvPr>
            <p:ph type="sldNum" sz="quarter" idx="12"/>
          </p:nvPr>
        </p:nvSpPr>
        <p:spPr>
          <a:noFill/>
        </p:spPr>
        <p:txBody>
          <a:bodyPr/>
          <a:lstStyle/>
          <a:p>
            <a:fld id="{F1DC9D92-97FA-4538-8F03-79286950C40C}" type="slidenum">
              <a:rPr lang="en-US" altLang="zh-CN" smtClean="0"/>
              <a:pPr/>
              <a:t>132</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12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标题 1"/>
          <p:cNvSpPr>
            <a:spLocks noGrp="1"/>
          </p:cNvSpPr>
          <p:nvPr>
            <p:ph type="title"/>
          </p:nvPr>
        </p:nvSpPr>
        <p:spPr/>
        <p:txBody>
          <a:bodyPr/>
          <a:lstStyle/>
          <a:p>
            <a:r>
              <a:rPr lang="zh-CN" altLang="en-US"/>
              <a:t>作业</a:t>
            </a:r>
          </a:p>
        </p:txBody>
      </p:sp>
      <p:sp>
        <p:nvSpPr>
          <p:cNvPr id="141315" name="内容占位符 2"/>
          <p:cNvSpPr>
            <a:spLocks noGrp="1"/>
          </p:cNvSpPr>
          <p:nvPr>
            <p:ph idx="1"/>
          </p:nvPr>
        </p:nvSpPr>
        <p:spPr/>
        <p:txBody>
          <a:bodyPr/>
          <a:lstStyle/>
          <a:p>
            <a:r>
              <a:rPr lang="en-US" altLang="zh-CN"/>
              <a:t>3-07</a:t>
            </a:r>
            <a:r>
              <a:rPr lang="zh-CN" altLang="en-US"/>
              <a:t>，</a:t>
            </a:r>
            <a:r>
              <a:rPr lang="en-US" altLang="zh-CN"/>
              <a:t> 3-08</a:t>
            </a:r>
            <a:r>
              <a:rPr lang="zh-CN" altLang="en-US"/>
              <a:t>，</a:t>
            </a:r>
            <a:r>
              <a:rPr lang="en-US" altLang="zh-CN"/>
              <a:t> 3-09</a:t>
            </a:r>
            <a:r>
              <a:rPr lang="zh-CN" altLang="en-US"/>
              <a:t>，</a:t>
            </a:r>
            <a:r>
              <a:rPr lang="en-US" altLang="zh-CN"/>
              <a:t> 3-20</a:t>
            </a:r>
            <a:r>
              <a:rPr lang="zh-CN" altLang="en-US"/>
              <a:t>，</a:t>
            </a:r>
            <a:r>
              <a:rPr lang="en-US" altLang="zh-CN"/>
              <a:t> 3-25</a:t>
            </a:r>
            <a:r>
              <a:rPr lang="zh-CN" altLang="en-US"/>
              <a:t>，</a:t>
            </a:r>
            <a:r>
              <a:rPr lang="en-US" altLang="zh-CN"/>
              <a:t> 3-32</a:t>
            </a:r>
            <a:endParaRPr lang="zh-CN" altLang="en-US"/>
          </a:p>
        </p:txBody>
      </p:sp>
      <p:sp>
        <p:nvSpPr>
          <p:cNvPr id="141316" name="灯片编号占位符 3"/>
          <p:cNvSpPr>
            <a:spLocks noGrp="1"/>
          </p:cNvSpPr>
          <p:nvPr>
            <p:ph type="sldNum" sz="quarter" idx="12"/>
          </p:nvPr>
        </p:nvSpPr>
        <p:spPr>
          <a:noFill/>
        </p:spPr>
        <p:txBody>
          <a:bodyPr/>
          <a:lstStyle/>
          <a:p>
            <a:fld id="{55DF4B3E-AA8F-4FC1-9B9C-4D980CA955D1}" type="slidenum">
              <a:rPr lang="en-US" altLang="zh-CN" smtClean="0"/>
              <a:pPr/>
              <a:t>133</a:t>
            </a:fld>
            <a:r>
              <a:rPr lang="en-US" altLang="zh-CN"/>
              <a:t>/130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2"/>
          <p:cNvSpPr>
            <a:spLocks noChangeShapeType="1"/>
          </p:cNvSpPr>
          <p:nvPr/>
        </p:nvSpPr>
        <p:spPr bwMode="auto">
          <a:xfrm rot="16200000" flipV="1">
            <a:off x="2243138" y="3500438"/>
            <a:ext cx="14288" cy="1065213"/>
          </a:xfrm>
          <a:prstGeom prst="line">
            <a:avLst/>
          </a:prstGeom>
          <a:noFill/>
          <a:ln w="38100">
            <a:solidFill>
              <a:schemeClr val="hlink"/>
            </a:solidFill>
            <a:round/>
            <a:headEnd/>
            <a:tailEnd type="triangle" w="med" len="lg"/>
          </a:ln>
        </p:spPr>
        <p:txBody>
          <a:bodyPr/>
          <a:lstStyle/>
          <a:p>
            <a:endParaRPr lang="zh-CN" altLang="en-US"/>
          </a:p>
        </p:txBody>
      </p:sp>
      <p:sp>
        <p:nvSpPr>
          <p:cNvPr id="21507" name="Rectangle 2"/>
          <p:cNvSpPr>
            <a:spLocks noGrp="1" noChangeArrowheads="1"/>
          </p:cNvSpPr>
          <p:nvPr>
            <p:ph type="title"/>
          </p:nvPr>
        </p:nvSpPr>
        <p:spPr>
          <a:xfrm>
            <a:off x="2674939" y="214314"/>
            <a:ext cx="6734175" cy="1462087"/>
          </a:xfrm>
        </p:spPr>
        <p:txBody>
          <a:bodyPr/>
          <a:lstStyle/>
          <a:p>
            <a:pPr algn="ctr" eaLnBrk="1" hangingPunct="1"/>
            <a:r>
              <a:rPr lang="en-US" altLang="zh-CN"/>
              <a:t>2.  </a:t>
            </a:r>
            <a:r>
              <a:rPr lang="zh-CN" altLang="en-US"/>
              <a:t>透明传输</a:t>
            </a:r>
          </a:p>
        </p:txBody>
      </p:sp>
      <p:sp>
        <p:nvSpPr>
          <p:cNvPr id="356356" name="Rectangle 4"/>
          <p:cNvSpPr>
            <a:spLocks noChangeArrowheads="1"/>
          </p:cNvSpPr>
          <p:nvPr/>
        </p:nvSpPr>
        <p:spPr bwMode="auto">
          <a:xfrm>
            <a:off x="2492375" y="3705225"/>
            <a:ext cx="577850" cy="611188"/>
          </a:xfrm>
          <a:prstGeom prst="rect">
            <a:avLst/>
          </a:prstGeom>
          <a:solidFill>
            <a:srgbClr val="FFCC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a:solidFill>
                  <a:schemeClr val="folHlink"/>
                </a:solidFill>
                <a:latin typeface="Arial" charset="0"/>
                <a:ea typeface="黑体" pitchFamily="2" charset="-122"/>
              </a:rPr>
              <a:t>SOH</a:t>
            </a:r>
          </a:p>
        </p:txBody>
      </p:sp>
      <p:sp>
        <p:nvSpPr>
          <p:cNvPr id="356357" name="Rectangle 5"/>
          <p:cNvSpPr>
            <a:spLocks noChangeArrowheads="1"/>
          </p:cNvSpPr>
          <p:nvPr/>
        </p:nvSpPr>
        <p:spPr bwMode="auto">
          <a:xfrm>
            <a:off x="3055939" y="3705225"/>
            <a:ext cx="6948487" cy="611188"/>
          </a:xfrm>
          <a:prstGeom prst="rect">
            <a:avLst/>
          </a:prstGeom>
          <a:solidFill>
            <a:srgbClr val="CCFFFF"/>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21510" name="Rectangle 6"/>
          <p:cNvSpPr>
            <a:spLocks noChangeArrowheads="1"/>
          </p:cNvSpPr>
          <p:nvPr/>
        </p:nvSpPr>
        <p:spPr bwMode="auto">
          <a:xfrm>
            <a:off x="4692651" y="3705225"/>
            <a:ext cx="523875" cy="611188"/>
          </a:xfrm>
          <a:prstGeom prst="rect">
            <a:avLst/>
          </a:prstGeom>
          <a:solidFill>
            <a:srgbClr val="FFFF99"/>
          </a:solidFill>
          <a:ln w="9525">
            <a:solidFill>
              <a:schemeClr val="tx1"/>
            </a:solidFill>
            <a:miter lim="800000"/>
            <a:headEnd/>
            <a:tailEnd/>
          </a:ln>
        </p:spPr>
        <p:txBody>
          <a:bodyPr wrap="none" anchor="ctr"/>
          <a:lstStyle/>
          <a:p>
            <a:pPr algn="ctr"/>
            <a:r>
              <a:rPr kumimoji="1" lang="en-US" altLang="zh-CN">
                <a:solidFill>
                  <a:schemeClr val="folHlink"/>
                </a:solidFill>
                <a:latin typeface="Arial" charset="0"/>
                <a:ea typeface="黑体" pitchFamily="2" charset="-122"/>
              </a:rPr>
              <a:t>EOT</a:t>
            </a:r>
          </a:p>
        </p:txBody>
      </p:sp>
      <p:sp>
        <p:nvSpPr>
          <p:cNvPr id="21511" name="Line 7"/>
          <p:cNvSpPr>
            <a:spLocks noChangeShapeType="1"/>
          </p:cNvSpPr>
          <p:nvPr/>
        </p:nvSpPr>
        <p:spPr bwMode="auto">
          <a:xfrm>
            <a:off x="4719638" y="2673351"/>
            <a:ext cx="234950" cy="1031875"/>
          </a:xfrm>
          <a:prstGeom prst="line">
            <a:avLst/>
          </a:prstGeom>
          <a:noFill/>
          <a:ln w="9525">
            <a:solidFill>
              <a:schemeClr val="tx1"/>
            </a:solidFill>
            <a:round/>
            <a:headEnd/>
            <a:tailEnd type="triangle" w="sm" len="med"/>
          </a:ln>
        </p:spPr>
        <p:txBody>
          <a:bodyPr/>
          <a:lstStyle/>
          <a:p>
            <a:endParaRPr lang="zh-CN" altLang="en-US"/>
          </a:p>
        </p:txBody>
      </p:sp>
      <p:sp>
        <p:nvSpPr>
          <p:cNvPr id="21512" name="Text Box 8"/>
          <p:cNvSpPr txBox="1">
            <a:spLocks noChangeArrowheads="1"/>
          </p:cNvSpPr>
          <p:nvPr/>
        </p:nvSpPr>
        <p:spPr bwMode="auto">
          <a:xfrm>
            <a:off x="3619264" y="2249489"/>
            <a:ext cx="2149948" cy="461665"/>
          </a:xfrm>
          <a:prstGeom prst="rect">
            <a:avLst/>
          </a:prstGeom>
          <a:noFill/>
          <a:ln w="9525">
            <a:noFill/>
            <a:miter lim="800000"/>
            <a:headEnd/>
            <a:tailEnd/>
          </a:ln>
        </p:spPr>
        <p:txBody>
          <a:bodyPr wrap="none">
            <a:spAutoFit/>
          </a:bodyPr>
          <a:lstStyle/>
          <a:p>
            <a:pPr algn="ctr"/>
            <a:r>
              <a:rPr kumimoji="1" lang="zh-CN" altLang="en-US" sz="2400">
                <a:solidFill>
                  <a:schemeClr val="folHlink"/>
                </a:solidFill>
                <a:latin typeface="Arial" charset="0"/>
                <a:ea typeface="黑体" pitchFamily="2" charset="-122"/>
              </a:rPr>
              <a:t>出现了“</a:t>
            </a:r>
            <a:r>
              <a:rPr kumimoji="1" lang="en-US" altLang="zh-CN" sz="2400">
                <a:solidFill>
                  <a:schemeClr val="folHlink"/>
                </a:solidFill>
                <a:latin typeface="Arial" charset="0"/>
                <a:ea typeface="黑体" pitchFamily="2" charset="-122"/>
              </a:rPr>
              <a:t>EOT”</a:t>
            </a:r>
          </a:p>
        </p:txBody>
      </p:sp>
      <p:sp>
        <p:nvSpPr>
          <p:cNvPr id="21513" name="AutoShape 9"/>
          <p:cNvSpPr>
            <a:spLocks/>
          </p:cNvSpPr>
          <p:nvPr/>
        </p:nvSpPr>
        <p:spPr bwMode="auto">
          <a:xfrm rot="-5400000">
            <a:off x="7666038" y="1974851"/>
            <a:ext cx="327025" cy="5175250"/>
          </a:xfrm>
          <a:prstGeom prst="leftBrace">
            <a:avLst>
              <a:gd name="adj1" fmla="val 131877"/>
              <a:gd name="adj2" fmla="val 50000"/>
            </a:avLst>
          </a:prstGeom>
          <a:noFill/>
          <a:ln w="9525">
            <a:solidFill>
              <a:schemeClr val="tx1"/>
            </a:solidFill>
            <a:round/>
            <a:headEnd/>
            <a:tailEnd/>
          </a:ln>
        </p:spPr>
        <p:txBody>
          <a:bodyPr wrap="none" anchor="ctr"/>
          <a:lstStyle/>
          <a:p>
            <a:endParaRPr lang="zh-CN" altLang="en-US"/>
          </a:p>
        </p:txBody>
      </p:sp>
      <p:sp>
        <p:nvSpPr>
          <p:cNvPr id="21514" name="Text Box 10"/>
          <p:cNvSpPr txBox="1">
            <a:spLocks noChangeArrowheads="1"/>
          </p:cNvSpPr>
          <p:nvPr/>
        </p:nvSpPr>
        <p:spPr bwMode="auto">
          <a:xfrm>
            <a:off x="6222347" y="4629151"/>
            <a:ext cx="3877985" cy="461665"/>
          </a:xfrm>
          <a:prstGeom prst="rect">
            <a:avLst/>
          </a:prstGeom>
          <a:noFill/>
          <a:ln w="9525">
            <a:noFill/>
            <a:miter lim="800000"/>
            <a:headEnd/>
            <a:tailEnd/>
          </a:ln>
        </p:spPr>
        <p:txBody>
          <a:bodyPr wrap="none">
            <a:spAutoFit/>
          </a:bodyPr>
          <a:lstStyle/>
          <a:p>
            <a:pPr algn="just"/>
            <a:r>
              <a:rPr kumimoji="1" lang="zh-CN" altLang="en-US" sz="2400">
                <a:solidFill>
                  <a:schemeClr val="folHlink"/>
                </a:solidFill>
                <a:latin typeface="Arial" charset="0"/>
                <a:ea typeface="黑体" pitchFamily="2" charset="-122"/>
              </a:rPr>
              <a:t>被接收端当作无效帧而丢弃</a:t>
            </a:r>
          </a:p>
        </p:txBody>
      </p:sp>
      <p:sp>
        <p:nvSpPr>
          <p:cNvPr id="21515" name="AutoShape 11"/>
          <p:cNvSpPr>
            <a:spLocks/>
          </p:cNvSpPr>
          <p:nvPr/>
        </p:nvSpPr>
        <p:spPr bwMode="auto">
          <a:xfrm rot="-5400000">
            <a:off x="3699669" y="3188494"/>
            <a:ext cx="304800" cy="2687638"/>
          </a:xfrm>
          <a:prstGeom prst="leftBrace">
            <a:avLst>
              <a:gd name="adj1" fmla="val 73481"/>
              <a:gd name="adj2" fmla="val 50000"/>
            </a:avLst>
          </a:prstGeom>
          <a:noFill/>
          <a:ln w="9525">
            <a:solidFill>
              <a:schemeClr val="tx1"/>
            </a:solidFill>
            <a:round/>
            <a:headEnd/>
            <a:tailEnd/>
          </a:ln>
        </p:spPr>
        <p:txBody>
          <a:bodyPr wrap="none" anchor="ctr"/>
          <a:lstStyle/>
          <a:p>
            <a:endParaRPr lang="zh-CN" altLang="en-US"/>
          </a:p>
        </p:txBody>
      </p:sp>
      <p:sp>
        <p:nvSpPr>
          <p:cNvPr id="21516" name="Text Box 12"/>
          <p:cNvSpPr txBox="1">
            <a:spLocks noChangeArrowheads="1"/>
          </p:cNvSpPr>
          <p:nvPr/>
        </p:nvSpPr>
        <p:spPr bwMode="auto">
          <a:xfrm>
            <a:off x="2700774" y="4622801"/>
            <a:ext cx="2339102" cy="830997"/>
          </a:xfrm>
          <a:prstGeom prst="rect">
            <a:avLst/>
          </a:prstGeom>
          <a:noFill/>
          <a:ln w="9525">
            <a:noFill/>
            <a:miter lim="800000"/>
            <a:headEnd/>
            <a:tailEnd/>
          </a:ln>
        </p:spPr>
        <p:txBody>
          <a:bodyPr wrap="none">
            <a:spAutoFit/>
          </a:bodyPr>
          <a:lstStyle/>
          <a:p>
            <a:pPr algn="ctr"/>
            <a:r>
              <a:rPr kumimoji="1" lang="zh-CN" altLang="en-US" sz="2400">
                <a:solidFill>
                  <a:schemeClr val="hlink"/>
                </a:solidFill>
                <a:latin typeface="Arial" charset="0"/>
                <a:ea typeface="黑体" pitchFamily="2" charset="-122"/>
              </a:rPr>
              <a:t>被接收端</a:t>
            </a:r>
          </a:p>
          <a:p>
            <a:pPr algn="ctr"/>
            <a:r>
              <a:rPr kumimoji="1" lang="zh-CN" altLang="en-US" sz="2400">
                <a:solidFill>
                  <a:schemeClr val="hlink"/>
                </a:solidFill>
                <a:latin typeface="Arial" charset="0"/>
                <a:ea typeface="黑体" pitchFamily="2" charset="-122"/>
              </a:rPr>
              <a:t>误认为是一个帧</a:t>
            </a:r>
          </a:p>
        </p:txBody>
      </p:sp>
      <p:sp>
        <p:nvSpPr>
          <p:cNvPr id="21517" name="Line 13"/>
          <p:cNvSpPr>
            <a:spLocks noChangeShapeType="1"/>
          </p:cNvSpPr>
          <p:nvPr/>
        </p:nvSpPr>
        <p:spPr bwMode="auto">
          <a:xfrm>
            <a:off x="3070225" y="3443288"/>
            <a:ext cx="6770688" cy="0"/>
          </a:xfrm>
          <a:prstGeom prst="line">
            <a:avLst/>
          </a:prstGeom>
          <a:noFill/>
          <a:ln w="9525">
            <a:solidFill>
              <a:schemeClr val="tx1"/>
            </a:solidFill>
            <a:round/>
            <a:headEnd type="triangle" w="sm" len="med"/>
            <a:tailEnd type="triangle" w="sm" len="med"/>
          </a:ln>
        </p:spPr>
        <p:txBody>
          <a:bodyPr/>
          <a:lstStyle/>
          <a:p>
            <a:endParaRPr lang="zh-CN" altLang="en-US"/>
          </a:p>
        </p:txBody>
      </p:sp>
      <p:sp>
        <p:nvSpPr>
          <p:cNvPr id="21518" name="Text Box 14"/>
          <p:cNvSpPr txBox="1">
            <a:spLocks noChangeArrowheads="1"/>
          </p:cNvSpPr>
          <p:nvPr/>
        </p:nvSpPr>
        <p:spPr bwMode="auto">
          <a:xfrm>
            <a:off x="5786438" y="3186114"/>
            <a:ext cx="1403350" cy="458787"/>
          </a:xfrm>
          <a:prstGeom prst="rect">
            <a:avLst/>
          </a:prstGeom>
          <a:solidFill>
            <a:schemeClr val="bg1"/>
          </a:solidFill>
          <a:ln w="9525">
            <a:noFill/>
            <a:miter lim="800000"/>
            <a:headEnd/>
            <a:tailEnd/>
          </a:ln>
        </p:spPr>
        <p:txBody>
          <a:bodyPr wrap="none">
            <a:spAutoFit/>
          </a:bodyPr>
          <a:lstStyle/>
          <a:p>
            <a:pPr algn="ctr"/>
            <a:r>
              <a:rPr kumimoji="1" lang="zh-CN" altLang="en-US" sz="2400">
                <a:solidFill>
                  <a:schemeClr val="folHlink"/>
                </a:solidFill>
                <a:latin typeface="Arial" charset="0"/>
                <a:ea typeface="黑体" pitchFamily="2" charset="-122"/>
              </a:rPr>
              <a:t>数据部分</a:t>
            </a:r>
          </a:p>
        </p:txBody>
      </p:sp>
      <p:sp>
        <p:nvSpPr>
          <p:cNvPr id="356367" name="Rectangle 15"/>
          <p:cNvSpPr>
            <a:spLocks noChangeArrowheads="1"/>
          </p:cNvSpPr>
          <p:nvPr/>
        </p:nvSpPr>
        <p:spPr bwMode="auto">
          <a:xfrm>
            <a:off x="9840913" y="3705225"/>
            <a:ext cx="576262" cy="611188"/>
          </a:xfrm>
          <a:prstGeom prst="rect">
            <a:avLst/>
          </a:prstGeom>
          <a:solidFill>
            <a:srgbClr val="FFCC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a:solidFill>
                  <a:schemeClr val="folHlink"/>
                </a:solidFill>
                <a:latin typeface="Arial" charset="0"/>
                <a:ea typeface="黑体" pitchFamily="2" charset="-122"/>
              </a:rPr>
              <a:t>EOT</a:t>
            </a:r>
          </a:p>
        </p:txBody>
      </p:sp>
      <p:sp>
        <p:nvSpPr>
          <p:cNvPr id="21520" name="Line 16"/>
          <p:cNvSpPr>
            <a:spLocks noChangeShapeType="1"/>
          </p:cNvSpPr>
          <p:nvPr/>
        </p:nvSpPr>
        <p:spPr bwMode="auto">
          <a:xfrm>
            <a:off x="2492375" y="2960688"/>
            <a:ext cx="7924800" cy="0"/>
          </a:xfrm>
          <a:prstGeom prst="line">
            <a:avLst/>
          </a:prstGeom>
          <a:noFill/>
          <a:ln w="9525">
            <a:solidFill>
              <a:schemeClr val="tx1"/>
            </a:solidFill>
            <a:round/>
            <a:headEnd type="triangle" w="sm" len="med"/>
            <a:tailEnd type="triangle" w="sm" len="med"/>
          </a:ln>
        </p:spPr>
        <p:txBody>
          <a:bodyPr/>
          <a:lstStyle/>
          <a:p>
            <a:endParaRPr lang="zh-CN" altLang="en-US"/>
          </a:p>
        </p:txBody>
      </p:sp>
      <p:sp>
        <p:nvSpPr>
          <p:cNvPr id="21521" name="Text Box 17"/>
          <p:cNvSpPr txBox="1">
            <a:spLocks noChangeArrowheads="1"/>
          </p:cNvSpPr>
          <p:nvPr/>
        </p:nvSpPr>
        <p:spPr bwMode="auto">
          <a:xfrm>
            <a:off x="5411133" y="2682876"/>
            <a:ext cx="1415772" cy="461665"/>
          </a:xfrm>
          <a:prstGeom prst="rect">
            <a:avLst/>
          </a:prstGeom>
          <a:solidFill>
            <a:schemeClr val="bg1"/>
          </a:solidFill>
          <a:ln w="9525">
            <a:noFill/>
            <a:miter lim="800000"/>
            <a:headEnd/>
            <a:tailEnd/>
          </a:ln>
        </p:spPr>
        <p:txBody>
          <a:bodyPr wrap="none">
            <a:spAutoFit/>
          </a:bodyPr>
          <a:lstStyle/>
          <a:p>
            <a:pPr algn="ctr"/>
            <a:r>
              <a:rPr kumimoji="1" lang="zh-CN" altLang="en-US" sz="2400">
                <a:solidFill>
                  <a:schemeClr val="folHlink"/>
                </a:solidFill>
                <a:latin typeface="Arial" charset="0"/>
                <a:ea typeface="黑体" pitchFamily="2" charset="-122"/>
              </a:rPr>
              <a:t>完整的帧</a:t>
            </a:r>
          </a:p>
        </p:txBody>
      </p:sp>
      <p:sp>
        <p:nvSpPr>
          <p:cNvPr id="21522" name="Line 18"/>
          <p:cNvSpPr>
            <a:spLocks noChangeShapeType="1"/>
          </p:cNvSpPr>
          <p:nvPr/>
        </p:nvSpPr>
        <p:spPr bwMode="auto">
          <a:xfrm>
            <a:off x="2492375" y="2863850"/>
            <a:ext cx="0" cy="769938"/>
          </a:xfrm>
          <a:prstGeom prst="line">
            <a:avLst/>
          </a:prstGeom>
          <a:noFill/>
          <a:ln w="9525">
            <a:solidFill>
              <a:schemeClr val="tx1"/>
            </a:solidFill>
            <a:round/>
            <a:headEnd/>
            <a:tailEnd/>
          </a:ln>
        </p:spPr>
        <p:txBody>
          <a:bodyPr/>
          <a:lstStyle/>
          <a:p>
            <a:endParaRPr lang="zh-CN" altLang="en-US"/>
          </a:p>
        </p:txBody>
      </p:sp>
      <p:sp>
        <p:nvSpPr>
          <p:cNvPr id="21523" name="Line 19"/>
          <p:cNvSpPr>
            <a:spLocks noChangeShapeType="1"/>
          </p:cNvSpPr>
          <p:nvPr/>
        </p:nvSpPr>
        <p:spPr bwMode="auto">
          <a:xfrm>
            <a:off x="10417175" y="2863850"/>
            <a:ext cx="0" cy="769938"/>
          </a:xfrm>
          <a:prstGeom prst="line">
            <a:avLst/>
          </a:prstGeom>
          <a:noFill/>
          <a:ln w="9525">
            <a:solidFill>
              <a:schemeClr val="tx1"/>
            </a:solidFill>
            <a:round/>
            <a:headEnd/>
            <a:tailEnd/>
          </a:ln>
        </p:spPr>
        <p:txBody>
          <a:bodyPr/>
          <a:lstStyle/>
          <a:p>
            <a:endParaRPr lang="zh-CN" altLang="en-US"/>
          </a:p>
        </p:txBody>
      </p:sp>
      <p:sp>
        <p:nvSpPr>
          <p:cNvPr id="21524" name="Line 20"/>
          <p:cNvSpPr>
            <a:spLocks noChangeShapeType="1"/>
          </p:cNvSpPr>
          <p:nvPr/>
        </p:nvSpPr>
        <p:spPr bwMode="auto">
          <a:xfrm>
            <a:off x="3070225" y="3249614"/>
            <a:ext cx="0" cy="384175"/>
          </a:xfrm>
          <a:prstGeom prst="line">
            <a:avLst/>
          </a:prstGeom>
          <a:noFill/>
          <a:ln w="9525">
            <a:solidFill>
              <a:schemeClr val="tx1"/>
            </a:solidFill>
            <a:round/>
            <a:headEnd/>
            <a:tailEnd/>
          </a:ln>
        </p:spPr>
        <p:txBody>
          <a:bodyPr/>
          <a:lstStyle/>
          <a:p>
            <a:endParaRPr lang="zh-CN" altLang="en-US"/>
          </a:p>
        </p:txBody>
      </p:sp>
      <p:sp>
        <p:nvSpPr>
          <p:cNvPr id="21525" name="Line 21"/>
          <p:cNvSpPr>
            <a:spLocks noChangeShapeType="1"/>
          </p:cNvSpPr>
          <p:nvPr/>
        </p:nvSpPr>
        <p:spPr bwMode="auto">
          <a:xfrm>
            <a:off x="9840913" y="3249614"/>
            <a:ext cx="0" cy="384175"/>
          </a:xfrm>
          <a:prstGeom prst="line">
            <a:avLst/>
          </a:prstGeom>
          <a:noFill/>
          <a:ln w="9525">
            <a:solidFill>
              <a:schemeClr val="tx1"/>
            </a:solidFill>
            <a:round/>
            <a:headEnd/>
            <a:tailEnd/>
          </a:ln>
        </p:spPr>
        <p:txBody>
          <a:bodyPr/>
          <a:lstStyle/>
          <a:p>
            <a:endParaRPr lang="zh-CN" altLang="en-US"/>
          </a:p>
        </p:txBody>
      </p:sp>
      <p:sp>
        <p:nvSpPr>
          <p:cNvPr id="21526" name="Text Box 23"/>
          <p:cNvSpPr txBox="1">
            <a:spLocks noChangeArrowheads="1"/>
          </p:cNvSpPr>
          <p:nvPr/>
        </p:nvSpPr>
        <p:spPr bwMode="auto">
          <a:xfrm>
            <a:off x="1668464" y="3205164"/>
            <a:ext cx="800219" cy="830997"/>
          </a:xfrm>
          <a:prstGeom prst="rect">
            <a:avLst/>
          </a:prstGeom>
          <a:no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发送</a:t>
            </a:r>
          </a:p>
          <a:p>
            <a:r>
              <a:rPr kumimoji="1" lang="zh-CN" altLang="en-US" sz="2400">
                <a:solidFill>
                  <a:schemeClr val="folHlink"/>
                </a:solidFill>
                <a:latin typeface="Arial" charset="0"/>
                <a:ea typeface="黑体" pitchFamily="2" charset="-122"/>
              </a:rPr>
              <a:t>在前</a:t>
            </a:r>
          </a:p>
        </p:txBody>
      </p:sp>
      <p:sp>
        <p:nvSpPr>
          <p:cNvPr id="21527" name="灯片编号占位符 24"/>
          <p:cNvSpPr>
            <a:spLocks noGrp="1"/>
          </p:cNvSpPr>
          <p:nvPr>
            <p:ph type="sldNum" sz="quarter" idx="12"/>
          </p:nvPr>
        </p:nvSpPr>
        <p:spPr>
          <a:noFill/>
        </p:spPr>
        <p:txBody>
          <a:bodyPr/>
          <a:lstStyle/>
          <a:p>
            <a:fld id="{BA855219-6056-4D79-9ED9-1F8E905D814D}" type="slidenum">
              <a:rPr lang="en-US" altLang="zh-CN" smtClean="0"/>
              <a:pPr/>
              <a:t>14</a:t>
            </a:fld>
            <a:endParaRPr lang="en-US" alt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674939" y="214314"/>
            <a:ext cx="6950075" cy="1462087"/>
          </a:xfrm>
        </p:spPr>
        <p:txBody>
          <a:bodyPr/>
          <a:lstStyle/>
          <a:p>
            <a:pPr algn="ctr" eaLnBrk="1" hangingPunct="1"/>
            <a:r>
              <a:rPr lang="zh-CN" altLang="en-US" sz="4000"/>
              <a:t>解决透明传输问题</a:t>
            </a:r>
          </a:p>
        </p:txBody>
      </p:sp>
      <p:sp>
        <p:nvSpPr>
          <p:cNvPr id="22531" name="Rectangle 3"/>
          <p:cNvSpPr>
            <a:spLocks noGrp="1" noChangeArrowheads="1"/>
          </p:cNvSpPr>
          <p:nvPr>
            <p:ph type="body" idx="1"/>
          </p:nvPr>
        </p:nvSpPr>
        <p:spPr>
          <a:xfrm>
            <a:off x="2212976" y="1917700"/>
            <a:ext cx="8347075" cy="4751388"/>
          </a:xfrm>
        </p:spPr>
        <p:txBody>
          <a:bodyPr/>
          <a:lstStyle/>
          <a:p>
            <a:pPr eaLnBrk="1" hangingPunct="1"/>
            <a:r>
              <a:rPr lang="zh-CN" altLang="en-US" sz="2800"/>
              <a:t>发送端的数据链路层在数据中出现控制字符“</a:t>
            </a:r>
            <a:r>
              <a:rPr lang="en-US" altLang="zh-CN" sz="2800"/>
              <a:t>SOH”</a:t>
            </a:r>
            <a:r>
              <a:rPr lang="zh-CN" altLang="en-US" sz="2800"/>
              <a:t>或“</a:t>
            </a:r>
            <a:r>
              <a:rPr lang="en-US" altLang="zh-CN" sz="2800"/>
              <a:t>EOT”</a:t>
            </a:r>
            <a:r>
              <a:rPr lang="zh-CN" altLang="en-US" sz="2800"/>
              <a:t>的前面插入一个转义字符“</a:t>
            </a:r>
            <a:r>
              <a:rPr lang="en-US" altLang="zh-CN" sz="2800"/>
              <a:t>ESC”(</a:t>
            </a:r>
            <a:r>
              <a:rPr lang="zh-CN" altLang="en-US" sz="2800"/>
              <a:t>其十六进制编码是 </a:t>
            </a:r>
            <a:r>
              <a:rPr lang="en-US" altLang="zh-CN" sz="2800"/>
              <a:t>1B)</a:t>
            </a:r>
            <a:r>
              <a:rPr lang="zh-CN" altLang="en-US" sz="2800"/>
              <a:t>。</a:t>
            </a:r>
          </a:p>
          <a:p>
            <a:pPr eaLnBrk="1" hangingPunct="1"/>
            <a:r>
              <a:rPr lang="zh-CN" altLang="en-US" sz="2800">
                <a:solidFill>
                  <a:schemeClr val="hlink"/>
                </a:solidFill>
              </a:rPr>
              <a:t>字节填充</a:t>
            </a:r>
            <a:r>
              <a:rPr lang="en-US" altLang="zh-CN" sz="2800"/>
              <a:t>(byte stuffing)</a:t>
            </a:r>
            <a:r>
              <a:rPr lang="zh-CN" altLang="en-US" sz="2800"/>
              <a:t>或</a:t>
            </a:r>
            <a:r>
              <a:rPr lang="zh-CN" altLang="en-US" sz="2800">
                <a:solidFill>
                  <a:schemeClr val="hlink"/>
                </a:solidFill>
              </a:rPr>
              <a:t>字符填充</a:t>
            </a:r>
            <a:r>
              <a:rPr lang="en-US" altLang="zh-CN" sz="2800"/>
              <a:t>(character stuffing)——</a:t>
            </a:r>
            <a:r>
              <a:rPr lang="zh-CN" altLang="en-US" sz="2800"/>
              <a:t>接收端的数据链路层在将数据送往网络层之前删除插入的转义字符。</a:t>
            </a:r>
          </a:p>
          <a:p>
            <a:pPr eaLnBrk="1" hangingPunct="1"/>
            <a:r>
              <a:rPr lang="zh-CN" altLang="en-US" sz="2800"/>
              <a:t>如果转义字符也出现数据当中，那么应在转义字符前面插入一个转义字符。当接收端收到连续的两个转义字符时，就删除其中前面的一个。 </a:t>
            </a:r>
          </a:p>
        </p:txBody>
      </p:sp>
      <p:sp>
        <p:nvSpPr>
          <p:cNvPr id="22532" name="灯片编号占位符 5"/>
          <p:cNvSpPr>
            <a:spLocks noGrp="1"/>
          </p:cNvSpPr>
          <p:nvPr>
            <p:ph type="sldNum" sz="quarter" idx="12"/>
          </p:nvPr>
        </p:nvSpPr>
        <p:spPr>
          <a:noFill/>
        </p:spPr>
        <p:txBody>
          <a:bodyPr/>
          <a:lstStyle/>
          <a:p>
            <a:fld id="{CDE9A9C8-28C9-437E-94F3-443BD15F03ED}" type="slidenum">
              <a:rPr lang="en-US" altLang="zh-CN" smtClean="0"/>
              <a:pPr/>
              <a:t>15</a:t>
            </a:fld>
            <a:endParaRPr lang="en-US"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2" name="Rectangle 4"/>
          <p:cNvSpPr>
            <a:spLocks noChangeArrowheads="1"/>
          </p:cNvSpPr>
          <p:nvPr/>
        </p:nvSpPr>
        <p:spPr bwMode="auto">
          <a:xfrm>
            <a:off x="1797050" y="4183063"/>
            <a:ext cx="457200" cy="457200"/>
          </a:xfrm>
          <a:prstGeom prst="rect">
            <a:avLst/>
          </a:prstGeom>
          <a:solidFill>
            <a:srgbClr val="FFCC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sz="1600">
                <a:solidFill>
                  <a:schemeClr val="folHlink"/>
                </a:solidFill>
                <a:latin typeface="Arial" charset="0"/>
                <a:ea typeface="黑体" pitchFamily="2" charset="-122"/>
              </a:rPr>
              <a:t>SOH</a:t>
            </a:r>
          </a:p>
        </p:txBody>
      </p:sp>
      <p:sp>
        <p:nvSpPr>
          <p:cNvPr id="23555" name="Freeform 5"/>
          <p:cNvSpPr>
            <a:spLocks/>
          </p:cNvSpPr>
          <p:nvPr/>
        </p:nvSpPr>
        <p:spPr bwMode="auto">
          <a:xfrm>
            <a:off x="7893050" y="3192463"/>
            <a:ext cx="1524000" cy="990600"/>
          </a:xfrm>
          <a:custGeom>
            <a:avLst/>
            <a:gdLst>
              <a:gd name="T0" fmla="*/ 1065213 w 960"/>
              <a:gd name="T1" fmla="*/ 990600 h 624"/>
              <a:gd name="T2" fmla="*/ 1524000 w 960"/>
              <a:gd name="T3" fmla="*/ 990600 h 624"/>
              <a:gd name="T4" fmla="*/ 457200 w 960"/>
              <a:gd name="T5" fmla="*/ 0 h 624"/>
              <a:gd name="T6" fmla="*/ 0 w 960"/>
              <a:gd name="T7" fmla="*/ 0 h 624"/>
              <a:gd name="T8" fmla="*/ 0 60000 65536"/>
              <a:gd name="T9" fmla="*/ 0 60000 65536"/>
              <a:gd name="T10" fmla="*/ 0 60000 65536"/>
              <a:gd name="T11" fmla="*/ 0 60000 65536"/>
              <a:gd name="T12" fmla="*/ 0 w 960"/>
              <a:gd name="T13" fmla="*/ 0 h 624"/>
              <a:gd name="T14" fmla="*/ 960 w 960"/>
              <a:gd name="T15" fmla="*/ 624 h 624"/>
            </a:gdLst>
            <a:ahLst/>
            <a:cxnLst>
              <a:cxn ang="T8">
                <a:pos x="T0" y="T1"/>
              </a:cxn>
              <a:cxn ang="T9">
                <a:pos x="T2" y="T3"/>
              </a:cxn>
              <a:cxn ang="T10">
                <a:pos x="T4" y="T5"/>
              </a:cxn>
              <a:cxn ang="T11">
                <a:pos x="T6" y="T7"/>
              </a:cxn>
            </a:cxnLst>
            <a:rect l="T12" t="T13" r="T14" b="T15"/>
            <a:pathLst>
              <a:path w="960" h="624">
                <a:moveTo>
                  <a:pt x="671" y="624"/>
                </a:moveTo>
                <a:lnTo>
                  <a:pt x="960" y="624"/>
                </a:lnTo>
                <a:lnTo>
                  <a:pt x="288" y="0"/>
                </a:lnTo>
                <a:lnTo>
                  <a:pt x="0" y="0"/>
                </a:lnTo>
              </a:path>
            </a:pathLst>
          </a:custGeom>
          <a:solidFill>
            <a:srgbClr val="DDDDDD"/>
          </a:solidFill>
          <a:ln w="9525">
            <a:noFill/>
            <a:round/>
            <a:headEnd/>
            <a:tailEnd/>
          </a:ln>
        </p:spPr>
        <p:txBody>
          <a:bodyPr/>
          <a:lstStyle/>
          <a:p>
            <a:endParaRPr lang="zh-CN" altLang="en-US"/>
          </a:p>
        </p:txBody>
      </p:sp>
      <p:sp>
        <p:nvSpPr>
          <p:cNvPr id="23556" name="Freeform 6"/>
          <p:cNvSpPr>
            <a:spLocks/>
          </p:cNvSpPr>
          <p:nvPr/>
        </p:nvSpPr>
        <p:spPr bwMode="auto">
          <a:xfrm>
            <a:off x="6588126" y="3192464"/>
            <a:ext cx="1076325" cy="1000125"/>
          </a:xfrm>
          <a:custGeom>
            <a:avLst/>
            <a:gdLst>
              <a:gd name="T0" fmla="*/ 612775 w 678"/>
              <a:gd name="T1" fmla="*/ 985838 h 630"/>
              <a:gd name="T2" fmla="*/ 1076325 w 678"/>
              <a:gd name="T3" fmla="*/ 1000125 h 630"/>
              <a:gd name="T4" fmla="*/ 457200 w 678"/>
              <a:gd name="T5" fmla="*/ 0 h 630"/>
              <a:gd name="T6" fmla="*/ 0 w 678"/>
              <a:gd name="T7" fmla="*/ 0 h 630"/>
              <a:gd name="T8" fmla="*/ 0 60000 65536"/>
              <a:gd name="T9" fmla="*/ 0 60000 65536"/>
              <a:gd name="T10" fmla="*/ 0 60000 65536"/>
              <a:gd name="T11" fmla="*/ 0 60000 65536"/>
              <a:gd name="T12" fmla="*/ 0 w 678"/>
              <a:gd name="T13" fmla="*/ 0 h 630"/>
              <a:gd name="T14" fmla="*/ 678 w 678"/>
              <a:gd name="T15" fmla="*/ 630 h 630"/>
            </a:gdLst>
            <a:ahLst/>
            <a:cxnLst>
              <a:cxn ang="T8">
                <a:pos x="T0" y="T1"/>
              </a:cxn>
              <a:cxn ang="T9">
                <a:pos x="T2" y="T3"/>
              </a:cxn>
              <a:cxn ang="T10">
                <a:pos x="T4" y="T5"/>
              </a:cxn>
              <a:cxn ang="T11">
                <a:pos x="T6" y="T7"/>
              </a:cxn>
            </a:cxnLst>
            <a:rect l="T12" t="T13" r="T14" b="T15"/>
            <a:pathLst>
              <a:path w="678" h="630">
                <a:moveTo>
                  <a:pt x="386" y="621"/>
                </a:moveTo>
                <a:lnTo>
                  <a:pt x="678" y="630"/>
                </a:lnTo>
                <a:lnTo>
                  <a:pt x="288" y="0"/>
                </a:lnTo>
                <a:lnTo>
                  <a:pt x="0" y="0"/>
                </a:lnTo>
              </a:path>
            </a:pathLst>
          </a:custGeom>
          <a:solidFill>
            <a:srgbClr val="DDDDDD"/>
          </a:solidFill>
          <a:ln w="9525">
            <a:noFill/>
            <a:round/>
            <a:headEnd/>
            <a:tailEnd/>
          </a:ln>
        </p:spPr>
        <p:txBody>
          <a:bodyPr/>
          <a:lstStyle/>
          <a:p>
            <a:endParaRPr lang="zh-CN" altLang="en-US"/>
          </a:p>
        </p:txBody>
      </p:sp>
      <p:sp>
        <p:nvSpPr>
          <p:cNvPr id="23557" name="Freeform 7"/>
          <p:cNvSpPr>
            <a:spLocks/>
          </p:cNvSpPr>
          <p:nvPr/>
        </p:nvSpPr>
        <p:spPr bwMode="auto">
          <a:xfrm>
            <a:off x="5073651" y="3192463"/>
            <a:ext cx="600075" cy="990600"/>
          </a:xfrm>
          <a:custGeom>
            <a:avLst/>
            <a:gdLst>
              <a:gd name="T0" fmla="*/ 146050 w 378"/>
              <a:gd name="T1" fmla="*/ 990600 h 624"/>
              <a:gd name="T2" fmla="*/ 600075 w 378"/>
              <a:gd name="T3" fmla="*/ 990600 h 624"/>
              <a:gd name="T4" fmla="*/ 457200 w 378"/>
              <a:gd name="T5" fmla="*/ 0 h 624"/>
              <a:gd name="T6" fmla="*/ 0 w 378"/>
              <a:gd name="T7" fmla="*/ 0 h 624"/>
              <a:gd name="T8" fmla="*/ 0 60000 65536"/>
              <a:gd name="T9" fmla="*/ 0 60000 65536"/>
              <a:gd name="T10" fmla="*/ 0 60000 65536"/>
              <a:gd name="T11" fmla="*/ 0 60000 65536"/>
              <a:gd name="T12" fmla="*/ 0 w 378"/>
              <a:gd name="T13" fmla="*/ 0 h 624"/>
              <a:gd name="T14" fmla="*/ 378 w 378"/>
              <a:gd name="T15" fmla="*/ 624 h 624"/>
            </a:gdLst>
            <a:ahLst/>
            <a:cxnLst>
              <a:cxn ang="T8">
                <a:pos x="T0" y="T1"/>
              </a:cxn>
              <a:cxn ang="T9">
                <a:pos x="T2" y="T3"/>
              </a:cxn>
              <a:cxn ang="T10">
                <a:pos x="T4" y="T5"/>
              </a:cxn>
              <a:cxn ang="T11">
                <a:pos x="T6" y="T7"/>
              </a:cxn>
            </a:cxnLst>
            <a:rect l="T12" t="T13" r="T14" b="T15"/>
            <a:pathLst>
              <a:path w="378" h="624">
                <a:moveTo>
                  <a:pt x="92" y="624"/>
                </a:moveTo>
                <a:lnTo>
                  <a:pt x="378" y="624"/>
                </a:lnTo>
                <a:lnTo>
                  <a:pt x="288" y="0"/>
                </a:lnTo>
                <a:lnTo>
                  <a:pt x="0" y="0"/>
                </a:lnTo>
              </a:path>
            </a:pathLst>
          </a:custGeom>
          <a:solidFill>
            <a:srgbClr val="DDDDDD"/>
          </a:solidFill>
          <a:ln w="9525">
            <a:noFill/>
            <a:round/>
            <a:headEnd/>
            <a:tailEnd/>
          </a:ln>
        </p:spPr>
        <p:txBody>
          <a:bodyPr/>
          <a:lstStyle/>
          <a:p>
            <a:endParaRPr lang="zh-CN" altLang="en-US"/>
          </a:p>
        </p:txBody>
      </p:sp>
      <p:sp>
        <p:nvSpPr>
          <p:cNvPr id="23558" name="Freeform 8"/>
          <p:cNvSpPr>
            <a:spLocks/>
          </p:cNvSpPr>
          <p:nvPr/>
        </p:nvSpPr>
        <p:spPr bwMode="auto">
          <a:xfrm>
            <a:off x="3395664" y="3192463"/>
            <a:ext cx="763587" cy="990600"/>
          </a:xfrm>
          <a:custGeom>
            <a:avLst/>
            <a:gdLst>
              <a:gd name="T0" fmla="*/ 0 w 481"/>
              <a:gd name="T1" fmla="*/ 985838 h 624"/>
              <a:gd name="T2" fmla="*/ 458787 w 481"/>
              <a:gd name="T3" fmla="*/ 990600 h 624"/>
              <a:gd name="T4" fmla="*/ 763587 w 481"/>
              <a:gd name="T5" fmla="*/ 0 h 624"/>
              <a:gd name="T6" fmla="*/ 306387 w 481"/>
              <a:gd name="T7" fmla="*/ 0 h 624"/>
              <a:gd name="T8" fmla="*/ 0 60000 65536"/>
              <a:gd name="T9" fmla="*/ 0 60000 65536"/>
              <a:gd name="T10" fmla="*/ 0 60000 65536"/>
              <a:gd name="T11" fmla="*/ 0 60000 65536"/>
              <a:gd name="T12" fmla="*/ 0 w 481"/>
              <a:gd name="T13" fmla="*/ 0 h 624"/>
              <a:gd name="T14" fmla="*/ 481 w 481"/>
              <a:gd name="T15" fmla="*/ 624 h 624"/>
            </a:gdLst>
            <a:ahLst/>
            <a:cxnLst>
              <a:cxn ang="T8">
                <a:pos x="T0" y="T1"/>
              </a:cxn>
              <a:cxn ang="T9">
                <a:pos x="T2" y="T3"/>
              </a:cxn>
              <a:cxn ang="T10">
                <a:pos x="T4" y="T5"/>
              </a:cxn>
              <a:cxn ang="T11">
                <a:pos x="T6" y="T7"/>
              </a:cxn>
            </a:cxnLst>
            <a:rect l="T12" t="T13" r="T14" b="T15"/>
            <a:pathLst>
              <a:path w="481" h="624">
                <a:moveTo>
                  <a:pt x="0" y="621"/>
                </a:moveTo>
                <a:lnTo>
                  <a:pt x="289" y="624"/>
                </a:lnTo>
                <a:lnTo>
                  <a:pt x="481" y="0"/>
                </a:lnTo>
                <a:lnTo>
                  <a:pt x="193" y="0"/>
                </a:lnTo>
              </a:path>
            </a:pathLst>
          </a:custGeom>
          <a:solidFill>
            <a:srgbClr val="DDDDDD"/>
          </a:solidFill>
          <a:ln w="9525">
            <a:noFill/>
            <a:round/>
            <a:headEnd/>
            <a:tailEnd/>
          </a:ln>
        </p:spPr>
        <p:txBody>
          <a:bodyPr/>
          <a:lstStyle/>
          <a:p>
            <a:endParaRPr lang="zh-CN" altLang="en-US"/>
          </a:p>
        </p:txBody>
      </p:sp>
      <p:sp>
        <p:nvSpPr>
          <p:cNvPr id="360457" name="Rectangle 9"/>
          <p:cNvSpPr>
            <a:spLocks noChangeArrowheads="1"/>
          </p:cNvSpPr>
          <p:nvPr/>
        </p:nvSpPr>
        <p:spPr bwMode="auto">
          <a:xfrm>
            <a:off x="2559050" y="2735263"/>
            <a:ext cx="457200" cy="457200"/>
          </a:xfrm>
          <a:prstGeom prst="rect">
            <a:avLst/>
          </a:prstGeom>
          <a:solidFill>
            <a:srgbClr val="FFCC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sz="1600">
                <a:solidFill>
                  <a:schemeClr val="folHlink"/>
                </a:solidFill>
                <a:latin typeface="Arial" charset="0"/>
                <a:ea typeface="黑体" pitchFamily="2" charset="-122"/>
              </a:rPr>
              <a:t>SOH</a:t>
            </a:r>
          </a:p>
        </p:txBody>
      </p:sp>
      <p:sp>
        <p:nvSpPr>
          <p:cNvPr id="360458" name="Rectangle 10"/>
          <p:cNvSpPr>
            <a:spLocks noChangeArrowheads="1"/>
          </p:cNvSpPr>
          <p:nvPr/>
        </p:nvSpPr>
        <p:spPr bwMode="auto">
          <a:xfrm>
            <a:off x="3016250" y="2735263"/>
            <a:ext cx="6019800" cy="457200"/>
          </a:xfrm>
          <a:prstGeom prst="rect">
            <a:avLst/>
          </a:prstGeom>
          <a:solidFill>
            <a:srgbClr val="FFFF99"/>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23561" name="Rectangle 11"/>
          <p:cNvSpPr>
            <a:spLocks noChangeArrowheads="1"/>
          </p:cNvSpPr>
          <p:nvPr/>
        </p:nvSpPr>
        <p:spPr bwMode="auto">
          <a:xfrm>
            <a:off x="3702050" y="2735263"/>
            <a:ext cx="457200" cy="457200"/>
          </a:xfrm>
          <a:prstGeom prst="rect">
            <a:avLst/>
          </a:prstGeom>
          <a:solidFill>
            <a:srgbClr val="99FF66"/>
          </a:solidFill>
          <a:ln w="9525">
            <a:solidFill>
              <a:schemeClr val="tx1"/>
            </a:solidFill>
            <a:miter lim="800000"/>
            <a:headEnd/>
            <a:tailEnd/>
          </a:ln>
        </p:spPr>
        <p:txBody>
          <a:bodyPr wrap="none" anchor="ctr"/>
          <a:lstStyle/>
          <a:p>
            <a:pPr algn="ctr"/>
            <a:r>
              <a:rPr kumimoji="1" lang="en-US" altLang="zh-CN" sz="1600">
                <a:solidFill>
                  <a:schemeClr val="folHlink"/>
                </a:solidFill>
                <a:latin typeface="Arial" charset="0"/>
                <a:ea typeface="黑体" pitchFamily="2" charset="-122"/>
              </a:rPr>
              <a:t>EOT</a:t>
            </a:r>
          </a:p>
        </p:txBody>
      </p:sp>
      <p:sp>
        <p:nvSpPr>
          <p:cNvPr id="360460" name="Rectangle 12"/>
          <p:cNvSpPr>
            <a:spLocks noChangeArrowheads="1"/>
          </p:cNvSpPr>
          <p:nvPr/>
        </p:nvSpPr>
        <p:spPr bwMode="auto">
          <a:xfrm>
            <a:off x="7893050" y="2735263"/>
            <a:ext cx="457200" cy="457200"/>
          </a:xfrm>
          <a:prstGeom prst="rect">
            <a:avLst/>
          </a:prstGeom>
          <a:solidFill>
            <a:srgbClr val="FFCCFF"/>
          </a:solidFill>
          <a:ln w="9525" algn="ctr">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sz="1600">
                <a:solidFill>
                  <a:schemeClr val="folHlink"/>
                </a:solidFill>
                <a:latin typeface="Arial" charset="0"/>
                <a:ea typeface="黑体" pitchFamily="2" charset="-122"/>
              </a:rPr>
              <a:t>SOH</a:t>
            </a:r>
          </a:p>
        </p:txBody>
      </p:sp>
      <p:sp>
        <p:nvSpPr>
          <p:cNvPr id="23563" name="Rectangle 14"/>
          <p:cNvSpPr>
            <a:spLocks noChangeArrowheads="1"/>
          </p:cNvSpPr>
          <p:nvPr/>
        </p:nvSpPr>
        <p:spPr bwMode="auto">
          <a:xfrm>
            <a:off x="6597650" y="2735263"/>
            <a:ext cx="457200" cy="457200"/>
          </a:xfrm>
          <a:prstGeom prst="rect">
            <a:avLst/>
          </a:prstGeom>
          <a:solidFill>
            <a:srgbClr val="33CCFF"/>
          </a:solidFill>
          <a:ln w="9525" algn="ctr">
            <a:solidFill>
              <a:schemeClr val="tx1"/>
            </a:solidFill>
            <a:miter lim="800000"/>
            <a:headEnd/>
            <a:tailEnd/>
          </a:ln>
        </p:spPr>
        <p:txBody>
          <a:bodyPr wrap="none" anchor="ctr"/>
          <a:lstStyle/>
          <a:p>
            <a:pPr algn="ctr"/>
            <a:r>
              <a:rPr kumimoji="1" lang="en-US" altLang="zh-CN" sz="1600">
                <a:solidFill>
                  <a:schemeClr val="folHlink"/>
                </a:solidFill>
                <a:latin typeface="Arial" charset="0"/>
                <a:ea typeface="黑体" pitchFamily="2" charset="-122"/>
              </a:rPr>
              <a:t>ESC</a:t>
            </a:r>
          </a:p>
        </p:txBody>
      </p:sp>
      <p:sp>
        <p:nvSpPr>
          <p:cNvPr id="360463" name="Rectangle 15"/>
          <p:cNvSpPr>
            <a:spLocks noChangeArrowheads="1"/>
          </p:cNvSpPr>
          <p:nvPr/>
        </p:nvSpPr>
        <p:spPr bwMode="auto">
          <a:xfrm>
            <a:off x="2254250" y="4183063"/>
            <a:ext cx="7848600" cy="457200"/>
          </a:xfrm>
          <a:prstGeom prst="rect">
            <a:avLst/>
          </a:prstGeom>
          <a:solidFill>
            <a:srgbClr val="FFFF99"/>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23565" name="Rectangle 16"/>
          <p:cNvSpPr>
            <a:spLocks noChangeArrowheads="1"/>
          </p:cNvSpPr>
          <p:nvPr/>
        </p:nvSpPr>
        <p:spPr bwMode="auto">
          <a:xfrm>
            <a:off x="2940050" y="4183063"/>
            <a:ext cx="457200" cy="457200"/>
          </a:xfrm>
          <a:prstGeom prst="rect">
            <a:avLst/>
          </a:prstGeom>
          <a:solidFill>
            <a:srgbClr val="33CCFF"/>
          </a:solidFill>
          <a:ln w="9525" algn="ctr">
            <a:solidFill>
              <a:schemeClr val="tx1"/>
            </a:solidFill>
            <a:miter lim="800000"/>
            <a:headEnd/>
            <a:tailEnd/>
          </a:ln>
        </p:spPr>
        <p:txBody>
          <a:bodyPr wrap="none" anchor="ctr"/>
          <a:lstStyle/>
          <a:p>
            <a:pPr algn="ctr"/>
            <a:r>
              <a:rPr kumimoji="1" lang="en-US" altLang="zh-CN" sz="1600">
                <a:solidFill>
                  <a:schemeClr val="folHlink"/>
                </a:solidFill>
                <a:latin typeface="Arial" charset="0"/>
                <a:ea typeface="黑体" pitchFamily="2" charset="-122"/>
              </a:rPr>
              <a:t>ESC</a:t>
            </a:r>
          </a:p>
        </p:txBody>
      </p:sp>
      <p:sp>
        <p:nvSpPr>
          <p:cNvPr id="23566" name="Rectangle 17"/>
          <p:cNvSpPr>
            <a:spLocks noChangeArrowheads="1"/>
          </p:cNvSpPr>
          <p:nvPr/>
        </p:nvSpPr>
        <p:spPr bwMode="auto">
          <a:xfrm>
            <a:off x="3397250" y="4183063"/>
            <a:ext cx="457200" cy="457200"/>
          </a:xfrm>
          <a:prstGeom prst="rect">
            <a:avLst/>
          </a:prstGeom>
          <a:solidFill>
            <a:srgbClr val="99FF66"/>
          </a:solidFill>
          <a:ln w="9525" algn="ctr">
            <a:solidFill>
              <a:schemeClr val="tx1"/>
            </a:solidFill>
            <a:miter lim="800000"/>
            <a:headEnd/>
            <a:tailEnd/>
          </a:ln>
        </p:spPr>
        <p:txBody>
          <a:bodyPr wrap="none" anchor="ctr"/>
          <a:lstStyle/>
          <a:p>
            <a:pPr algn="ctr"/>
            <a:r>
              <a:rPr kumimoji="1" lang="en-US" altLang="zh-CN" sz="1600">
                <a:solidFill>
                  <a:schemeClr val="folHlink"/>
                </a:solidFill>
                <a:latin typeface="Arial" charset="0"/>
                <a:ea typeface="黑体" pitchFamily="2" charset="-122"/>
              </a:rPr>
              <a:t>EOT</a:t>
            </a:r>
          </a:p>
        </p:txBody>
      </p:sp>
      <p:sp>
        <p:nvSpPr>
          <p:cNvPr id="23567" name="Rectangle 18"/>
          <p:cNvSpPr>
            <a:spLocks noChangeArrowheads="1"/>
          </p:cNvSpPr>
          <p:nvPr/>
        </p:nvSpPr>
        <p:spPr bwMode="auto">
          <a:xfrm>
            <a:off x="4768850" y="4183063"/>
            <a:ext cx="457200" cy="457200"/>
          </a:xfrm>
          <a:prstGeom prst="rect">
            <a:avLst/>
          </a:prstGeom>
          <a:solidFill>
            <a:srgbClr val="33CCFF"/>
          </a:solidFill>
          <a:ln w="9525" algn="ctr">
            <a:solidFill>
              <a:schemeClr val="tx1"/>
            </a:solidFill>
            <a:miter lim="800000"/>
            <a:headEnd/>
            <a:tailEnd/>
          </a:ln>
        </p:spPr>
        <p:txBody>
          <a:bodyPr wrap="none" anchor="ctr"/>
          <a:lstStyle/>
          <a:p>
            <a:pPr algn="ctr"/>
            <a:r>
              <a:rPr kumimoji="1" lang="en-US" altLang="zh-CN" sz="1600">
                <a:solidFill>
                  <a:schemeClr val="folHlink"/>
                </a:solidFill>
                <a:latin typeface="Arial" charset="0"/>
                <a:ea typeface="黑体" pitchFamily="2" charset="-122"/>
              </a:rPr>
              <a:t>ESC</a:t>
            </a:r>
          </a:p>
        </p:txBody>
      </p:sp>
      <p:sp>
        <p:nvSpPr>
          <p:cNvPr id="23568" name="Rectangle 19"/>
          <p:cNvSpPr>
            <a:spLocks noChangeArrowheads="1"/>
          </p:cNvSpPr>
          <p:nvPr/>
        </p:nvSpPr>
        <p:spPr bwMode="auto">
          <a:xfrm>
            <a:off x="5226050" y="4183063"/>
            <a:ext cx="457200" cy="457200"/>
          </a:xfrm>
          <a:prstGeom prst="rect">
            <a:avLst/>
          </a:prstGeom>
          <a:solidFill>
            <a:srgbClr val="CCFFFF"/>
          </a:solidFill>
          <a:ln w="9525" algn="ctr">
            <a:solidFill>
              <a:schemeClr val="tx1"/>
            </a:solidFill>
            <a:miter lim="800000"/>
            <a:headEnd/>
            <a:tailEnd/>
          </a:ln>
        </p:spPr>
        <p:txBody>
          <a:bodyPr wrap="none" anchor="ctr"/>
          <a:lstStyle/>
          <a:p>
            <a:pPr algn="ctr"/>
            <a:r>
              <a:rPr kumimoji="1" lang="en-US" altLang="zh-CN" sz="1600">
                <a:solidFill>
                  <a:schemeClr val="folHlink"/>
                </a:solidFill>
                <a:latin typeface="Arial" charset="0"/>
                <a:ea typeface="黑体" pitchFamily="2" charset="-122"/>
              </a:rPr>
              <a:t>SOH</a:t>
            </a:r>
          </a:p>
        </p:txBody>
      </p:sp>
      <p:sp>
        <p:nvSpPr>
          <p:cNvPr id="23569" name="Rectangle 20"/>
          <p:cNvSpPr>
            <a:spLocks noChangeArrowheads="1"/>
          </p:cNvSpPr>
          <p:nvPr/>
        </p:nvSpPr>
        <p:spPr bwMode="auto">
          <a:xfrm>
            <a:off x="6750050" y="4183063"/>
            <a:ext cx="457200" cy="457200"/>
          </a:xfrm>
          <a:prstGeom prst="rect">
            <a:avLst/>
          </a:prstGeom>
          <a:solidFill>
            <a:srgbClr val="33CCFF"/>
          </a:solidFill>
          <a:ln w="9525" algn="ctr">
            <a:solidFill>
              <a:schemeClr val="tx1"/>
            </a:solidFill>
            <a:miter lim="800000"/>
            <a:headEnd/>
            <a:tailEnd/>
          </a:ln>
        </p:spPr>
        <p:txBody>
          <a:bodyPr wrap="none" anchor="ctr"/>
          <a:lstStyle/>
          <a:p>
            <a:pPr algn="ctr"/>
            <a:r>
              <a:rPr kumimoji="1" lang="en-US" altLang="zh-CN" sz="1600">
                <a:solidFill>
                  <a:schemeClr val="folHlink"/>
                </a:solidFill>
                <a:latin typeface="Arial" charset="0"/>
                <a:ea typeface="黑体" pitchFamily="2" charset="-122"/>
              </a:rPr>
              <a:t>ESC</a:t>
            </a:r>
          </a:p>
        </p:txBody>
      </p:sp>
      <p:sp>
        <p:nvSpPr>
          <p:cNvPr id="23570" name="Rectangle 21"/>
          <p:cNvSpPr>
            <a:spLocks noChangeArrowheads="1"/>
          </p:cNvSpPr>
          <p:nvPr/>
        </p:nvSpPr>
        <p:spPr bwMode="auto">
          <a:xfrm>
            <a:off x="7207250" y="4183063"/>
            <a:ext cx="457200" cy="457200"/>
          </a:xfrm>
          <a:prstGeom prst="rect">
            <a:avLst/>
          </a:prstGeom>
          <a:solidFill>
            <a:srgbClr val="33CCFF"/>
          </a:solidFill>
          <a:ln w="9525" algn="ctr">
            <a:solidFill>
              <a:schemeClr val="tx1"/>
            </a:solidFill>
            <a:miter lim="800000"/>
            <a:headEnd/>
            <a:tailEnd/>
          </a:ln>
        </p:spPr>
        <p:txBody>
          <a:bodyPr wrap="none" anchor="ctr"/>
          <a:lstStyle/>
          <a:p>
            <a:pPr algn="ctr"/>
            <a:r>
              <a:rPr kumimoji="1" lang="en-US" altLang="zh-CN" sz="1600">
                <a:solidFill>
                  <a:schemeClr val="folHlink"/>
                </a:solidFill>
                <a:latin typeface="Arial" charset="0"/>
                <a:ea typeface="黑体" pitchFamily="2" charset="-122"/>
              </a:rPr>
              <a:t>ESC</a:t>
            </a:r>
          </a:p>
        </p:txBody>
      </p:sp>
      <p:sp>
        <p:nvSpPr>
          <p:cNvPr id="23571" name="Rectangle 22"/>
          <p:cNvSpPr>
            <a:spLocks noChangeArrowheads="1"/>
          </p:cNvSpPr>
          <p:nvPr/>
        </p:nvSpPr>
        <p:spPr bwMode="auto">
          <a:xfrm>
            <a:off x="8502650" y="4183063"/>
            <a:ext cx="457200" cy="457200"/>
          </a:xfrm>
          <a:prstGeom prst="rect">
            <a:avLst/>
          </a:prstGeom>
          <a:solidFill>
            <a:srgbClr val="33CCFF"/>
          </a:solidFill>
          <a:ln w="9525" algn="ctr">
            <a:solidFill>
              <a:schemeClr val="tx1"/>
            </a:solidFill>
            <a:miter lim="800000"/>
            <a:headEnd/>
            <a:tailEnd/>
          </a:ln>
        </p:spPr>
        <p:txBody>
          <a:bodyPr wrap="none" anchor="ctr"/>
          <a:lstStyle/>
          <a:p>
            <a:pPr algn="ctr"/>
            <a:r>
              <a:rPr kumimoji="1" lang="en-US" altLang="zh-CN" sz="1600">
                <a:solidFill>
                  <a:schemeClr val="folHlink"/>
                </a:solidFill>
                <a:latin typeface="Arial" charset="0"/>
                <a:ea typeface="黑体" pitchFamily="2" charset="-122"/>
              </a:rPr>
              <a:t>ESC</a:t>
            </a:r>
          </a:p>
        </p:txBody>
      </p:sp>
      <p:sp>
        <p:nvSpPr>
          <p:cNvPr id="360471" name="Rectangle 23"/>
          <p:cNvSpPr>
            <a:spLocks noChangeArrowheads="1"/>
          </p:cNvSpPr>
          <p:nvPr/>
        </p:nvSpPr>
        <p:spPr bwMode="auto">
          <a:xfrm>
            <a:off x="8959850" y="4183063"/>
            <a:ext cx="457200" cy="457200"/>
          </a:xfrm>
          <a:prstGeom prst="rect">
            <a:avLst/>
          </a:prstGeom>
          <a:solidFill>
            <a:srgbClr val="FFCCFF"/>
          </a:solidFill>
          <a:ln w="9525" algn="ctr">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sz="1600">
                <a:solidFill>
                  <a:schemeClr val="folHlink"/>
                </a:solidFill>
                <a:latin typeface="Arial" charset="0"/>
                <a:ea typeface="黑体" pitchFamily="2" charset="-122"/>
              </a:rPr>
              <a:t>SOH</a:t>
            </a:r>
          </a:p>
        </p:txBody>
      </p:sp>
      <p:sp>
        <p:nvSpPr>
          <p:cNvPr id="23573" name="Freeform 24"/>
          <p:cNvSpPr>
            <a:spLocks/>
          </p:cNvSpPr>
          <p:nvPr/>
        </p:nvSpPr>
        <p:spPr bwMode="auto">
          <a:xfrm>
            <a:off x="3395664" y="3192463"/>
            <a:ext cx="306387" cy="995362"/>
          </a:xfrm>
          <a:custGeom>
            <a:avLst/>
            <a:gdLst>
              <a:gd name="T0" fmla="*/ 306387 w 193"/>
              <a:gd name="T1" fmla="*/ 0 h 627"/>
              <a:gd name="T2" fmla="*/ 0 w 193"/>
              <a:gd name="T3" fmla="*/ 995362 h 627"/>
              <a:gd name="T4" fmla="*/ 0 60000 65536"/>
              <a:gd name="T5" fmla="*/ 0 60000 65536"/>
              <a:gd name="T6" fmla="*/ 0 w 193"/>
              <a:gd name="T7" fmla="*/ 0 h 627"/>
              <a:gd name="T8" fmla="*/ 193 w 193"/>
              <a:gd name="T9" fmla="*/ 627 h 627"/>
            </a:gdLst>
            <a:ahLst/>
            <a:cxnLst>
              <a:cxn ang="T4">
                <a:pos x="T0" y="T1"/>
              </a:cxn>
              <a:cxn ang="T5">
                <a:pos x="T2" y="T3"/>
              </a:cxn>
            </a:cxnLst>
            <a:rect l="T6" t="T7" r="T8" b="T9"/>
            <a:pathLst>
              <a:path w="193" h="627">
                <a:moveTo>
                  <a:pt x="193" y="0"/>
                </a:moveTo>
                <a:lnTo>
                  <a:pt x="0" y="627"/>
                </a:lnTo>
              </a:path>
            </a:pathLst>
          </a:custGeom>
          <a:noFill/>
          <a:ln w="9525">
            <a:solidFill>
              <a:schemeClr val="tx1"/>
            </a:solidFill>
            <a:prstDash val="dash"/>
            <a:round/>
            <a:headEnd/>
            <a:tailEnd/>
          </a:ln>
        </p:spPr>
        <p:txBody>
          <a:bodyPr/>
          <a:lstStyle/>
          <a:p>
            <a:endParaRPr lang="zh-CN" altLang="en-US"/>
          </a:p>
        </p:txBody>
      </p:sp>
      <p:sp>
        <p:nvSpPr>
          <p:cNvPr id="23574" name="Line 25"/>
          <p:cNvSpPr>
            <a:spLocks noChangeShapeType="1"/>
          </p:cNvSpPr>
          <p:nvPr/>
        </p:nvSpPr>
        <p:spPr bwMode="auto">
          <a:xfrm flipH="1">
            <a:off x="3854450" y="3192463"/>
            <a:ext cx="304800" cy="990600"/>
          </a:xfrm>
          <a:prstGeom prst="line">
            <a:avLst/>
          </a:prstGeom>
          <a:noFill/>
          <a:ln w="9525">
            <a:solidFill>
              <a:schemeClr val="tx1"/>
            </a:solidFill>
            <a:prstDash val="dash"/>
            <a:round/>
            <a:headEnd/>
            <a:tailEnd/>
          </a:ln>
        </p:spPr>
        <p:txBody>
          <a:bodyPr/>
          <a:lstStyle/>
          <a:p>
            <a:endParaRPr lang="zh-CN" altLang="en-US"/>
          </a:p>
        </p:txBody>
      </p:sp>
      <p:sp>
        <p:nvSpPr>
          <p:cNvPr id="23575" name="Line 26"/>
          <p:cNvSpPr>
            <a:spLocks noChangeShapeType="1"/>
          </p:cNvSpPr>
          <p:nvPr/>
        </p:nvSpPr>
        <p:spPr bwMode="auto">
          <a:xfrm>
            <a:off x="5073651" y="3192463"/>
            <a:ext cx="142875" cy="990600"/>
          </a:xfrm>
          <a:prstGeom prst="line">
            <a:avLst/>
          </a:prstGeom>
          <a:noFill/>
          <a:ln w="9525">
            <a:solidFill>
              <a:schemeClr val="tx1"/>
            </a:solidFill>
            <a:prstDash val="dash"/>
            <a:round/>
            <a:headEnd/>
            <a:tailEnd/>
          </a:ln>
        </p:spPr>
        <p:txBody>
          <a:bodyPr/>
          <a:lstStyle/>
          <a:p>
            <a:endParaRPr lang="zh-CN" altLang="en-US"/>
          </a:p>
        </p:txBody>
      </p:sp>
      <p:sp>
        <p:nvSpPr>
          <p:cNvPr id="23576" name="Line 27"/>
          <p:cNvSpPr>
            <a:spLocks noChangeShapeType="1"/>
          </p:cNvSpPr>
          <p:nvPr/>
        </p:nvSpPr>
        <p:spPr bwMode="auto">
          <a:xfrm>
            <a:off x="5530850" y="3192463"/>
            <a:ext cx="152400" cy="990600"/>
          </a:xfrm>
          <a:prstGeom prst="line">
            <a:avLst/>
          </a:prstGeom>
          <a:noFill/>
          <a:ln w="9525">
            <a:solidFill>
              <a:schemeClr val="tx1"/>
            </a:solidFill>
            <a:prstDash val="dash"/>
            <a:round/>
            <a:headEnd/>
            <a:tailEnd/>
          </a:ln>
        </p:spPr>
        <p:txBody>
          <a:bodyPr/>
          <a:lstStyle/>
          <a:p>
            <a:endParaRPr lang="zh-CN" altLang="en-US"/>
          </a:p>
        </p:txBody>
      </p:sp>
      <p:sp>
        <p:nvSpPr>
          <p:cNvPr id="23577" name="Freeform 28"/>
          <p:cNvSpPr>
            <a:spLocks/>
          </p:cNvSpPr>
          <p:nvPr/>
        </p:nvSpPr>
        <p:spPr bwMode="auto">
          <a:xfrm>
            <a:off x="6597650" y="3192463"/>
            <a:ext cx="603250" cy="995362"/>
          </a:xfrm>
          <a:custGeom>
            <a:avLst/>
            <a:gdLst>
              <a:gd name="T0" fmla="*/ 0 w 380"/>
              <a:gd name="T1" fmla="*/ 0 h 627"/>
              <a:gd name="T2" fmla="*/ 603250 w 380"/>
              <a:gd name="T3" fmla="*/ 995362 h 627"/>
              <a:gd name="T4" fmla="*/ 0 60000 65536"/>
              <a:gd name="T5" fmla="*/ 0 60000 65536"/>
              <a:gd name="T6" fmla="*/ 0 w 380"/>
              <a:gd name="T7" fmla="*/ 0 h 627"/>
              <a:gd name="T8" fmla="*/ 380 w 380"/>
              <a:gd name="T9" fmla="*/ 627 h 627"/>
            </a:gdLst>
            <a:ahLst/>
            <a:cxnLst>
              <a:cxn ang="T4">
                <a:pos x="T0" y="T1"/>
              </a:cxn>
              <a:cxn ang="T5">
                <a:pos x="T2" y="T3"/>
              </a:cxn>
            </a:cxnLst>
            <a:rect l="T6" t="T7" r="T8" b="T9"/>
            <a:pathLst>
              <a:path w="380" h="627">
                <a:moveTo>
                  <a:pt x="0" y="0"/>
                </a:moveTo>
                <a:lnTo>
                  <a:pt x="380" y="627"/>
                </a:lnTo>
              </a:path>
            </a:pathLst>
          </a:custGeom>
          <a:noFill/>
          <a:ln w="9525">
            <a:solidFill>
              <a:schemeClr val="tx1"/>
            </a:solidFill>
            <a:prstDash val="dash"/>
            <a:round/>
            <a:headEnd/>
            <a:tailEnd/>
          </a:ln>
        </p:spPr>
        <p:txBody>
          <a:bodyPr/>
          <a:lstStyle/>
          <a:p>
            <a:endParaRPr lang="zh-CN" altLang="en-US"/>
          </a:p>
        </p:txBody>
      </p:sp>
      <p:sp>
        <p:nvSpPr>
          <p:cNvPr id="23578" name="Line 29"/>
          <p:cNvSpPr>
            <a:spLocks noChangeShapeType="1"/>
          </p:cNvSpPr>
          <p:nvPr/>
        </p:nvSpPr>
        <p:spPr bwMode="auto">
          <a:xfrm>
            <a:off x="7054850" y="3192463"/>
            <a:ext cx="609600" cy="990600"/>
          </a:xfrm>
          <a:prstGeom prst="line">
            <a:avLst/>
          </a:prstGeom>
          <a:noFill/>
          <a:ln w="9525">
            <a:solidFill>
              <a:schemeClr val="tx1"/>
            </a:solidFill>
            <a:prstDash val="dash"/>
            <a:round/>
            <a:headEnd/>
            <a:tailEnd/>
          </a:ln>
        </p:spPr>
        <p:txBody>
          <a:bodyPr/>
          <a:lstStyle/>
          <a:p>
            <a:endParaRPr lang="zh-CN" altLang="en-US"/>
          </a:p>
        </p:txBody>
      </p:sp>
      <p:sp>
        <p:nvSpPr>
          <p:cNvPr id="23579" name="Freeform 30"/>
          <p:cNvSpPr>
            <a:spLocks/>
          </p:cNvSpPr>
          <p:nvPr/>
        </p:nvSpPr>
        <p:spPr bwMode="auto">
          <a:xfrm>
            <a:off x="7893050" y="3192464"/>
            <a:ext cx="1060450" cy="985837"/>
          </a:xfrm>
          <a:custGeom>
            <a:avLst/>
            <a:gdLst>
              <a:gd name="T0" fmla="*/ 0 w 668"/>
              <a:gd name="T1" fmla="*/ 0 h 621"/>
              <a:gd name="T2" fmla="*/ 1060450 w 668"/>
              <a:gd name="T3" fmla="*/ 985837 h 621"/>
              <a:gd name="T4" fmla="*/ 0 60000 65536"/>
              <a:gd name="T5" fmla="*/ 0 60000 65536"/>
              <a:gd name="T6" fmla="*/ 0 w 668"/>
              <a:gd name="T7" fmla="*/ 0 h 621"/>
              <a:gd name="T8" fmla="*/ 668 w 668"/>
              <a:gd name="T9" fmla="*/ 621 h 621"/>
            </a:gdLst>
            <a:ahLst/>
            <a:cxnLst>
              <a:cxn ang="T4">
                <a:pos x="T0" y="T1"/>
              </a:cxn>
              <a:cxn ang="T5">
                <a:pos x="T2" y="T3"/>
              </a:cxn>
            </a:cxnLst>
            <a:rect l="T6" t="T7" r="T8" b="T9"/>
            <a:pathLst>
              <a:path w="668" h="621">
                <a:moveTo>
                  <a:pt x="0" y="0"/>
                </a:moveTo>
                <a:lnTo>
                  <a:pt x="668" y="621"/>
                </a:lnTo>
              </a:path>
            </a:pathLst>
          </a:custGeom>
          <a:noFill/>
          <a:ln w="9525">
            <a:solidFill>
              <a:schemeClr val="tx1"/>
            </a:solidFill>
            <a:prstDash val="dash"/>
            <a:round/>
            <a:headEnd/>
            <a:tailEnd/>
          </a:ln>
        </p:spPr>
        <p:txBody>
          <a:bodyPr/>
          <a:lstStyle/>
          <a:p>
            <a:endParaRPr lang="zh-CN" altLang="en-US"/>
          </a:p>
        </p:txBody>
      </p:sp>
      <p:sp>
        <p:nvSpPr>
          <p:cNvPr id="23580" name="Line 31"/>
          <p:cNvSpPr>
            <a:spLocks noChangeShapeType="1"/>
          </p:cNvSpPr>
          <p:nvPr/>
        </p:nvSpPr>
        <p:spPr bwMode="auto">
          <a:xfrm>
            <a:off x="8350250" y="3192463"/>
            <a:ext cx="1066800" cy="990600"/>
          </a:xfrm>
          <a:prstGeom prst="line">
            <a:avLst/>
          </a:prstGeom>
          <a:noFill/>
          <a:ln w="9525">
            <a:solidFill>
              <a:schemeClr val="tx1"/>
            </a:solidFill>
            <a:prstDash val="dash"/>
            <a:round/>
            <a:headEnd/>
            <a:tailEnd/>
          </a:ln>
        </p:spPr>
        <p:txBody>
          <a:bodyPr/>
          <a:lstStyle/>
          <a:p>
            <a:endParaRPr lang="zh-CN" altLang="en-US"/>
          </a:p>
        </p:txBody>
      </p:sp>
      <p:sp>
        <p:nvSpPr>
          <p:cNvPr id="23581" name="Line 32"/>
          <p:cNvSpPr>
            <a:spLocks noChangeShapeType="1"/>
          </p:cNvSpPr>
          <p:nvPr/>
        </p:nvSpPr>
        <p:spPr bwMode="auto">
          <a:xfrm>
            <a:off x="3016250" y="2506663"/>
            <a:ext cx="6019800" cy="0"/>
          </a:xfrm>
          <a:prstGeom prst="line">
            <a:avLst/>
          </a:prstGeom>
          <a:noFill/>
          <a:ln w="9525">
            <a:solidFill>
              <a:schemeClr val="tx1"/>
            </a:solidFill>
            <a:round/>
            <a:headEnd type="triangle" w="sm" len="med"/>
            <a:tailEnd type="triangle" w="sm" len="med"/>
          </a:ln>
        </p:spPr>
        <p:txBody>
          <a:bodyPr/>
          <a:lstStyle/>
          <a:p>
            <a:endParaRPr lang="zh-CN" altLang="en-US"/>
          </a:p>
        </p:txBody>
      </p:sp>
      <p:sp>
        <p:nvSpPr>
          <p:cNvPr id="23582" name="Text Box 33"/>
          <p:cNvSpPr txBox="1">
            <a:spLocks noChangeArrowheads="1"/>
          </p:cNvSpPr>
          <p:nvPr/>
        </p:nvSpPr>
        <p:spPr bwMode="auto">
          <a:xfrm>
            <a:off x="5378450" y="2273301"/>
            <a:ext cx="1200150" cy="396875"/>
          </a:xfrm>
          <a:prstGeom prst="rect">
            <a:avLst/>
          </a:prstGeom>
          <a:solidFill>
            <a:schemeClr val="bg1"/>
          </a:solidFill>
          <a:ln w="9525">
            <a:noFill/>
            <a:miter lim="800000"/>
            <a:headEnd/>
            <a:tailEnd/>
          </a:ln>
        </p:spPr>
        <p:txBody>
          <a:bodyPr wrap="none">
            <a:spAutoFit/>
          </a:bodyPr>
          <a:lstStyle/>
          <a:p>
            <a:r>
              <a:rPr kumimoji="1" lang="zh-CN" altLang="en-US">
                <a:solidFill>
                  <a:schemeClr val="folHlink"/>
                </a:solidFill>
                <a:latin typeface="Arial" charset="0"/>
                <a:ea typeface="黑体" pitchFamily="2" charset="-122"/>
              </a:rPr>
              <a:t>原始数据</a:t>
            </a:r>
          </a:p>
        </p:txBody>
      </p:sp>
      <p:sp>
        <p:nvSpPr>
          <p:cNvPr id="23583" name="Line 34"/>
          <p:cNvSpPr>
            <a:spLocks noChangeShapeType="1"/>
          </p:cNvSpPr>
          <p:nvPr/>
        </p:nvSpPr>
        <p:spPr bwMode="auto">
          <a:xfrm>
            <a:off x="2254250" y="4945063"/>
            <a:ext cx="7848600" cy="0"/>
          </a:xfrm>
          <a:prstGeom prst="line">
            <a:avLst/>
          </a:prstGeom>
          <a:noFill/>
          <a:ln w="9525">
            <a:solidFill>
              <a:schemeClr val="tx1"/>
            </a:solidFill>
            <a:round/>
            <a:headEnd type="triangle" w="sm" len="med"/>
            <a:tailEnd type="triangle" w="sm" len="med"/>
          </a:ln>
        </p:spPr>
        <p:txBody>
          <a:bodyPr/>
          <a:lstStyle/>
          <a:p>
            <a:endParaRPr lang="zh-CN" altLang="en-US"/>
          </a:p>
        </p:txBody>
      </p:sp>
      <p:sp>
        <p:nvSpPr>
          <p:cNvPr id="360483" name="Rectangle 35"/>
          <p:cNvSpPr>
            <a:spLocks noChangeArrowheads="1"/>
          </p:cNvSpPr>
          <p:nvPr/>
        </p:nvSpPr>
        <p:spPr bwMode="auto">
          <a:xfrm>
            <a:off x="10102850" y="4183063"/>
            <a:ext cx="457200" cy="457200"/>
          </a:xfrm>
          <a:prstGeom prst="rect">
            <a:avLst/>
          </a:prstGeom>
          <a:solidFill>
            <a:srgbClr val="FFCC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sz="1600">
                <a:solidFill>
                  <a:schemeClr val="folHlink"/>
                </a:solidFill>
                <a:latin typeface="Arial" charset="0"/>
                <a:ea typeface="黑体" pitchFamily="2" charset="-122"/>
              </a:rPr>
              <a:t>EOT</a:t>
            </a:r>
          </a:p>
        </p:txBody>
      </p:sp>
      <p:sp>
        <p:nvSpPr>
          <p:cNvPr id="360484" name="Rectangle 36"/>
          <p:cNvSpPr>
            <a:spLocks noChangeArrowheads="1"/>
          </p:cNvSpPr>
          <p:nvPr/>
        </p:nvSpPr>
        <p:spPr bwMode="auto">
          <a:xfrm>
            <a:off x="9036050" y="2735263"/>
            <a:ext cx="457200" cy="457200"/>
          </a:xfrm>
          <a:prstGeom prst="rect">
            <a:avLst/>
          </a:prstGeom>
          <a:solidFill>
            <a:srgbClr val="FFCC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sz="1600">
                <a:solidFill>
                  <a:schemeClr val="folHlink"/>
                </a:solidFill>
                <a:latin typeface="Arial" charset="0"/>
                <a:ea typeface="黑体" pitchFamily="2" charset="-122"/>
              </a:rPr>
              <a:t>EOT</a:t>
            </a:r>
          </a:p>
        </p:txBody>
      </p:sp>
      <p:sp>
        <p:nvSpPr>
          <p:cNvPr id="23586" name="Text Box 37"/>
          <p:cNvSpPr txBox="1">
            <a:spLocks noChangeArrowheads="1"/>
          </p:cNvSpPr>
          <p:nvPr/>
        </p:nvSpPr>
        <p:spPr bwMode="auto">
          <a:xfrm>
            <a:off x="4848225" y="4708526"/>
            <a:ext cx="3232150" cy="396875"/>
          </a:xfrm>
          <a:prstGeom prst="rect">
            <a:avLst/>
          </a:prstGeom>
          <a:solidFill>
            <a:schemeClr val="bg1"/>
          </a:solidFill>
          <a:ln w="9525">
            <a:noFill/>
            <a:miter lim="800000"/>
            <a:headEnd/>
            <a:tailEnd/>
          </a:ln>
        </p:spPr>
        <p:txBody>
          <a:bodyPr wrap="none">
            <a:spAutoFit/>
          </a:bodyPr>
          <a:lstStyle/>
          <a:p>
            <a:r>
              <a:rPr kumimoji="1" lang="zh-CN" altLang="en-US">
                <a:solidFill>
                  <a:schemeClr val="folHlink"/>
                </a:solidFill>
                <a:latin typeface="Arial" charset="0"/>
                <a:ea typeface="黑体" pitchFamily="2" charset="-122"/>
              </a:rPr>
              <a:t>经过字节填充后发送的数据</a:t>
            </a:r>
          </a:p>
        </p:txBody>
      </p:sp>
      <p:sp>
        <p:nvSpPr>
          <p:cNvPr id="23587" name="Text Box 38"/>
          <p:cNvSpPr txBox="1">
            <a:spLocks noChangeArrowheads="1"/>
          </p:cNvSpPr>
          <p:nvPr/>
        </p:nvSpPr>
        <p:spPr bwMode="auto">
          <a:xfrm>
            <a:off x="8267700" y="3449639"/>
            <a:ext cx="1200150" cy="396875"/>
          </a:xfrm>
          <a:prstGeom prst="rect">
            <a:avLst/>
          </a:prstGeom>
          <a:noFill/>
          <a:ln w="9525">
            <a:noFill/>
            <a:miter lim="800000"/>
            <a:headEnd/>
            <a:tailEnd/>
          </a:ln>
        </p:spPr>
        <p:txBody>
          <a:bodyPr wrap="none">
            <a:spAutoFit/>
          </a:bodyPr>
          <a:lstStyle/>
          <a:p>
            <a:r>
              <a:rPr kumimoji="1" lang="zh-CN" altLang="en-US">
                <a:solidFill>
                  <a:schemeClr val="folHlink"/>
                </a:solidFill>
                <a:latin typeface="Arial" charset="0"/>
                <a:ea typeface="黑体" pitchFamily="2" charset="-122"/>
              </a:rPr>
              <a:t>字节填充</a:t>
            </a:r>
          </a:p>
        </p:txBody>
      </p:sp>
      <p:sp>
        <p:nvSpPr>
          <p:cNvPr id="23588" name="Text Box 39"/>
          <p:cNvSpPr txBox="1">
            <a:spLocks noChangeArrowheads="1"/>
          </p:cNvSpPr>
          <p:nvPr/>
        </p:nvSpPr>
        <p:spPr bwMode="auto">
          <a:xfrm>
            <a:off x="6383338" y="3449639"/>
            <a:ext cx="1200150" cy="396875"/>
          </a:xfrm>
          <a:prstGeom prst="rect">
            <a:avLst/>
          </a:prstGeom>
          <a:noFill/>
          <a:ln w="9525">
            <a:noFill/>
            <a:miter lim="800000"/>
            <a:headEnd/>
            <a:tailEnd/>
          </a:ln>
        </p:spPr>
        <p:txBody>
          <a:bodyPr wrap="none">
            <a:spAutoFit/>
          </a:bodyPr>
          <a:lstStyle/>
          <a:p>
            <a:r>
              <a:rPr kumimoji="1" lang="zh-CN" altLang="en-US">
                <a:solidFill>
                  <a:schemeClr val="folHlink"/>
                </a:solidFill>
                <a:latin typeface="Arial" charset="0"/>
                <a:ea typeface="黑体" pitchFamily="2" charset="-122"/>
              </a:rPr>
              <a:t>字节填充</a:t>
            </a:r>
          </a:p>
        </p:txBody>
      </p:sp>
      <p:sp>
        <p:nvSpPr>
          <p:cNvPr id="23589" name="Text Box 40"/>
          <p:cNvSpPr txBox="1">
            <a:spLocks noChangeArrowheads="1"/>
          </p:cNvSpPr>
          <p:nvPr/>
        </p:nvSpPr>
        <p:spPr bwMode="auto">
          <a:xfrm>
            <a:off x="4440238" y="3449639"/>
            <a:ext cx="1200150" cy="396875"/>
          </a:xfrm>
          <a:prstGeom prst="rect">
            <a:avLst/>
          </a:prstGeom>
          <a:noFill/>
          <a:ln w="9525">
            <a:noFill/>
            <a:miter lim="800000"/>
            <a:headEnd/>
            <a:tailEnd/>
          </a:ln>
        </p:spPr>
        <p:txBody>
          <a:bodyPr wrap="none">
            <a:spAutoFit/>
          </a:bodyPr>
          <a:lstStyle/>
          <a:p>
            <a:r>
              <a:rPr kumimoji="1" lang="zh-CN" altLang="en-US">
                <a:solidFill>
                  <a:schemeClr val="folHlink"/>
                </a:solidFill>
                <a:latin typeface="Arial" charset="0"/>
                <a:ea typeface="黑体" pitchFamily="2" charset="-122"/>
              </a:rPr>
              <a:t>字节填充</a:t>
            </a:r>
          </a:p>
        </p:txBody>
      </p:sp>
      <p:sp>
        <p:nvSpPr>
          <p:cNvPr id="23590" name="Text Box 41"/>
          <p:cNvSpPr txBox="1">
            <a:spLocks noChangeArrowheads="1"/>
          </p:cNvSpPr>
          <p:nvPr/>
        </p:nvSpPr>
        <p:spPr bwMode="auto">
          <a:xfrm>
            <a:off x="2711450" y="3449639"/>
            <a:ext cx="1200150" cy="396875"/>
          </a:xfrm>
          <a:prstGeom prst="rect">
            <a:avLst/>
          </a:prstGeom>
          <a:noFill/>
          <a:ln w="9525">
            <a:noFill/>
            <a:miter lim="800000"/>
            <a:headEnd/>
            <a:tailEnd/>
          </a:ln>
        </p:spPr>
        <p:txBody>
          <a:bodyPr wrap="none">
            <a:spAutoFit/>
          </a:bodyPr>
          <a:lstStyle/>
          <a:p>
            <a:r>
              <a:rPr kumimoji="1" lang="zh-CN" altLang="en-US">
                <a:solidFill>
                  <a:schemeClr val="folHlink"/>
                </a:solidFill>
                <a:latin typeface="Arial" charset="0"/>
                <a:ea typeface="黑体" pitchFamily="2" charset="-122"/>
              </a:rPr>
              <a:t>字节填充</a:t>
            </a:r>
          </a:p>
        </p:txBody>
      </p:sp>
      <p:sp>
        <p:nvSpPr>
          <p:cNvPr id="23591" name="Line 42"/>
          <p:cNvSpPr>
            <a:spLocks noChangeShapeType="1"/>
          </p:cNvSpPr>
          <p:nvPr/>
        </p:nvSpPr>
        <p:spPr bwMode="auto">
          <a:xfrm flipV="1">
            <a:off x="1824038" y="4652963"/>
            <a:ext cx="0" cy="355600"/>
          </a:xfrm>
          <a:prstGeom prst="line">
            <a:avLst/>
          </a:prstGeom>
          <a:noFill/>
          <a:ln w="38100">
            <a:solidFill>
              <a:srgbClr val="808080"/>
            </a:solidFill>
            <a:round/>
            <a:headEnd/>
            <a:tailEnd type="triangle" w="med" len="lg"/>
          </a:ln>
        </p:spPr>
        <p:txBody>
          <a:bodyPr/>
          <a:lstStyle/>
          <a:p>
            <a:endParaRPr lang="zh-CN" altLang="en-US"/>
          </a:p>
        </p:txBody>
      </p:sp>
      <p:sp>
        <p:nvSpPr>
          <p:cNvPr id="23592" name="Text Box 43"/>
          <p:cNvSpPr txBox="1">
            <a:spLocks noChangeArrowheads="1"/>
          </p:cNvSpPr>
          <p:nvPr/>
        </p:nvSpPr>
        <p:spPr bwMode="auto">
          <a:xfrm>
            <a:off x="1487488" y="4959351"/>
            <a:ext cx="692151" cy="701675"/>
          </a:xfrm>
          <a:prstGeom prst="rect">
            <a:avLst/>
          </a:prstGeom>
          <a:noFill/>
          <a:ln w="9525">
            <a:noFill/>
            <a:miter lim="800000"/>
            <a:headEnd/>
            <a:tailEnd/>
          </a:ln>
        </p:spPr>
        <p:txBody>
          <a:bodyPr wrap="none">
            <a:spAutoFit/>
          </a:bodyPr>
          <a:lstStyle/>
          <a:p>
            <a:r>
              <a:rPr kumimoji="1" lang="zh-CN" altLang="en-US">
                <a:solidFill>
                  <a:schemeClr val="folHlink"/>
                </a:solidFill>
                <a:latin typeface="Arial" charset="0"/>
                <a:ea typeface="黑体" pitchFamily="2" charset="-122"/>
              </a:rPr>
              <a:t>发送</a:t>
            </a:r>
          </a:p>
          <a:p>
            <a:r>
              <a:rPr kumimoji="1" lang="zh-CN" altLang="en-US">
                <a:solidFill>
                  <a:schemeClr val="folHlink"/>
                </a:solidFill>
                <a:latin typeface="Arial" charset="0"/>
                <a:ea typeface="黑体" pitchFamily="2" charset="-122"/>
              </a:rPr>
              <a:t>在前</a:t>
            </a:r>
          </a:p>
        </p:txBody>
      </p:sp>
      <p:sp>
        <p:nvSpPr>
          <p:cNvPr id="23593" name="Line 44"/>
          <p:cNvSpPr>
            <a:spLocks noChangeShapeType="1"/>
          </p:cNvSpPr>
          <p:nvPr/>
        </p:nvSpPr>
        <p:spPr bwMode="auto">
          <a:xfrm>
            <a:off x="2809875" y="2405063"/>
            <a:ext cx="0" cy="304800"/>
          </a:xfrm>
          <a:prstGeom prst="line">
            <a:avLst/>
          </a:prstGeom>
          <a:noFill/>
          <a:ln w="9525">
            <a:solidFill>
              <a:schemeClr val="tx1"/>
            </a:solidFill>
            <a:round/>
            <a:headEnd/>
            <a:tailEnd type="triangle" w="sm" len="med"/>
          </a:ln>
        </p:spPr>
        <p:txBody>
          <a:bodyPr/>
          <a:lstStyle/>
          <a:p>
            <a:endParaRPr lang="zh-CN" altLang="en-US"/>
          </a:p>
        </p:txBody>
      </p:sp>
      <p:sp>
        <p:nvSpPr>
          <p:cNvPr id="23594" name="Text Box 45"/>
          <p:cNvSpPr txBox="1">
            <a:spLocks noChangeArrowheads="1"/>
          </p:cNvSpPr>
          <p:nvPr/>
        </p:nvSpPr>
        <p:spPr bwMode="auto">
          <a:xfrm>
            <a:off x="2351088" y="2047876"/>
            <a:ext cx="1200150" cy="396875"/>
          </a:xfrm>
          <a:prstGeom prst="rect">
            <a:avLst/>
          </a:prstGeom>
          <a:noFill/>
          <a:ln w="9525">
            <a:noFill/>
            <a:miter lim="800000"/>
            <a:headEnd/>
            <a:tailEnd/>
          </a:ln>
        </p:spPr>
        <p:txBody>
          <a:bodyPr wrap="none">
            <a:spAutoFit/>
          </a:bodyPr>
          <a:lstStyle/>
          <a:p>
            <a:r>
              <a:rPr kumimoji="1" lang="zh-CN" altLang="en-US">
                <a:solidFill>
                  <a:schemeClr val="folHlink"/>
                </a:solidFill>
                <a:latin typeface="Arial" charset="0"/>
                <a:ea typeface="黑体" pitchFamily="2" charset="-122"/>
              </a:rPr>
              <a:t>帧开始符</a:t>
            </a:r>
          </a:p>
        </p:txBody>
      </p:sp>
      <p:sp>
        <p:nvSpPr>
          <p:cNvPr id="23595" name="Text Box 46"/>
          <p:cNvSpPr txBox="1">
            <a:spLocks noChangeArrowheads="1"/>
          </p:cNvSpPr>
          <p:nvPr/>
        </p:nvSpPr>
        <p:spPr bwMode="auto">
          <a:xfrm>
            <a:off x="8770938" y="2047876"/>
            <a:ext cx="1200150" cy="396875"/>
          </a:xfrm>
          <a:prstGeom prst="rect">
            <a:avLst/>
          </a:prstGeom>
          <a:noFill/>
          <a:ln w="9525">
            <a:noFill/>
            <a:miter lim="800000"/>
            <a:headEnd/>
            <a:tailEnd/>
          </a:ln>
        </p:spPr>
        <p:txBody>
          <a:bodyPr wrap="none">
            <a:spAutoFit/>
          </a:bodyPr>
          <a:lstStyle/>
          <a:p>
            <a:r>
              <a:rPr kumimoji="1" lang="zh-CN" altLang="en-US">
                <a:solidFill>
                  <a:schemeClr val="folHlink"/>
                </a:solidFill>
                <a:latin typeface="Arial" charset="0"/>
                <a:ea typeface="黑体" pitchFamily="2" charset="-122"/>
              </a:rPr>
              <a:t>帧结束符</a:t>
            </a:r>
          </a:p>
        </p:txBody>
      </p:sp>
      <p:sp>
        <p:nvSpPr>
          <p:cNvPr id="23596" name="Line 47"/>
          <p:cNvSpPr>
            <a:spLocks noChangeShapeType="1"/>
          </p:cNvSpPr>
          <p:nvPr/>
        </p:nvSpPr>
        <p:spPr bwMode="auto">
          <a:xfrm>
            <a:off x="9286875" y="2405063"/>
            <a:ext cx="0" cy="304800"/>
          </a:xfrm>
          <a:prstGeom prst="line">
            <a:avLst/>
          </a:prstGeom>
          <a:noFill/>
          <a:ln w="9525">
            <a:solidFill>
              <a:schemeClr val="tx1"/>
            </a:solidFill>
            <a:round/>
            <a:headEnd/>
            <a:tailEnd type="triangle" w="sm" len="med"/>
          </a:ln>
        </p:spPr>
        <p:txBody>
          <a:bodyPr/>
          <a:lstStyle/>
          <a:p>
            <a:endParaRPr lang="zh-CN" altLang="en-US"/>
          </a:p>
        </p:txBody>
      </p:sp>
      <p:sp>
        <p:nvSpPr>
          <p:cNvPr id="23597" name="AutoShape 48"/>
          <p:cNvSpPr>
            <a:spLocks noChangeArrowheads="1"/>
          </p:cNvSpPr>
          <p:nvPr/>
        </p:nvSpPr>
        <p:spPr bwMode="auto">
          <a:xfrm>
            <a:off x="3071814" y="3860800"/>
            <a:ext cx="225425" cy="431800"/>
          </a:xfrm>
          <a:prstGeom prst="downArrow">
            <a:avLst>
              <a:gd name="adj1" fmla="val 39435"/>
              <a:gd name="adj2" fmla="val 90143"/>
            </a:avLst>
          </a:prstGeom>
          <a:solidFill>
            <a:schemeClr val="hlink"/>
          </a:solidFill>
          <a:ln w="9525">
            <a:noFill/>
            <a:miter lim="800000"/>
            <a:headEnd/>
            <a:tailEnd/>
          </a:ln>
        </p:spPr>
        <p:txBody>
          <a:bodyPr wrap="none" anchor="ctr"/>
          <a:lstStyle/>
          <a:p>
            <a:endParaRPr lang="zh-CN" altLang="en-US"/>
          </a:p>
        </p:txBody>
      </p:sp>
      <p:sp>
        <p:nvSpPr>
          <p:cNvPr id="23598" name="AutoShape 49"/>
          <p:cNvSpPr>
            <a:spLocks noChangeArrowheads="1"/>
          </p:cNvSpPr>
          <p:nvPr/>
        </p:nvSpPr>
        <p:spPr bwMode="auto">
          <a:xfrm>
            <a:off x="4862514" y="3860800"/>
            <a:ext cx="225425" cy="431800"/>
          </a:xfrm>
          <a:prstGeom prst="downArrow">
            <a:avLst>
              <a:gd name="adj1" fmla="val 39435"/>
              <a:gd name="adj2" fmla="val 90143"/>
            </a:avLst>
          </a:prstGeom>
          <a:solidFill>
            <a:schemeClr val="hlink"/>
          </a:solidFill>
          <a:ln w="9525">
            <a:noFill/>
            <a:miter lim="800000"/>
            <a:headEnd/>
            <a:tailEnd/>
          </a:ln>
        </p:spPr>
        <p:txBody>
          <a:bodyPr wrap="none" anchor="ctr"/>
          <a:lstStyle/>
          <a:p>
            <a:endParaRPr lang="zh-CN" altLang="en-US"/>
          </a:p>
        </p:txBody>
      </p:sp>
      <p:sp>
        <p:nvSpPr>
          <p:cNvPr id="23599" name="AutoShape 50"/>
          <p:cNvSpPr>
            <a:spLocks noChangeArrowheads="1"/>
          </p:cNvSpPr>
          <p:nvPr/>
        </p:nvSpPr>
        <p:spPr bwMode="auto">
          <a:xfrm>
            <a:off x="6878639" y="3860800"/>
            <a:ext cx="225425" cy="431800"/>
          </a:xfrm>
          <a:prstGeom prst="downArrow">
            <a:avLst>
              <a:gd name="adj1" fmla="val 39435"/>
              <a:gd name="adj2" fmla="val 90143"/>
            </a:avLst>
          </a:prstGeom>
          <a:solidFill>
            <a:schemeClr val="hlink"/>
          </a:solidFill>
          <a:ln w="9525">
            <a:noFill/>
            <a:miter lim="800000"/>
            <a:headEnd/>
            <a:tailEnd/>
          </a:ln>
        </p:spPr>
        <p:txBody>
          <a:bodyPr wrap="none" anchor="ctr"/>
          <a:lstStyle/>
          <a:p>
            <a:endParaRPr lang="zh-CN" altLang="en-US"/>
          </a:p>
        </p:txBody>
      </p:sp>
      <p:sp>
        <p:nvSpPr>
          <p:cNvPr id="23600" name="AutoShape 51"/>
          <p:cNvSpPr>
            <a:spLocks noChangeArrowheads="1"/>
          </p:cNvSpPr>
          <p:nvPr/>
        </p:nvSpPr>
        <p:spPr bwMode="auto">
          <a:xfrm>
            <a:off x="8616951" y="3860800"/>
            <a:ext cx="225425" cy="431800"/>
          </a:xfrm>
          <a:prstGeom prst="downArrow">
            <a:avLst>
              <a:gd name="adj1" fmla="val 39435"/>
              <a:gd name="adj2" fmla="val 90143"/>
            </a:avLst>
          </a:prstGeom>
          <a:solidFill>
            <a:schemeClr val="hlink"/>
          </a:solidFill>
          <a:ln w="9525">
            <a:noFill/>
            <a:miter lim="800000"/>
            <a:headEnd/>
            <a:tailEnd/>
          </a:ln>
        </p:spPr>
        <p:txBody>
          <a:bodyPr wrap="none" anchor="ctr"/>
          <a:lstStyle/>
          <a:p>
            <a:endParaRPr lang="zh-CN" altLang="en-US"/>
          </a:p>
        </p:txBody>
      </p:sp>
      <p:sp>
        <p:nvSpPr>
          <p:cNvPr id="23601" name="Rectangle 55"/>
          <p:cNvSpPr>
            <a:spLocks noGrp="1" noChangeArrowheads="1"/>
          </p:cNvSpPr>
          <p:nvPr>
            <p:ph type="title"/>
          </p:nvPr>
        </p:nvSpPr>
        <p:spPr>
          <a:xfrm>
            <a:off x="2674938" y="214314"/>
            <a:ext cx="7308850" cy="1462087"/>
          </a:xfrm>
        </p:spPr>
        <p:txBody>
          <a:bodyPr/>
          <a:lstStyle/>
          <a:p>
            <a:pPr algn="ctr" eaLnBrk="1" hangingPunct="1"/>
            <a:r>
              <a:rPr lang="zh-CN" altLang="en-US" sz="3600"/>
              <a:t>用字节填充法解决透明传输的问题 </a:t>
            </a:r>
          </a:p>
        </p:txBody>
      </p:sp>
      <p:sp>
        <p:nvSpPr>
          <p:cNvPr id="23602" name="Rectangle 13"/>
          <p:cNvSpPr>
            <a:spLocks noChangeArrowheads="1"/>
          </p:cNvSpPr>
          <p:nvPr/>
        </p:nvSpPr>
        <p:spPr bwMode="auto">
          <a:xfrm>
            <a:off x="5073650" y="2735263"/>
            <a:ext cx="457200" cy="457200"/>
          </a:xfrm>
          <a:prstGeom prst="rect">
            <a:avLst/>
          </a:prstGeom>
          <a:solidFill>
            <a:srgbClr val="CCFFFF"/>
          </a:solidFill>
          <a:ln w="9525">
            <a:solidFill>
              <a:schemeClr val="tx1"/>
            </a:solidFill>
            <a:miter lim="800000"/>
            <a:headEnd/>
            <a:tailEnd/>
          </a:ln>
        </p:spPr>
        <p:txBody>
          <a:bodyPr wrap="none" anchor="ctr"/>
          <a:lstStyle/>
          <a:p>
            <a:pPr algn="ctr"/>
            <a:r>
              <a:rPr kumimoji="1" lang="en-US" altLang="zh-CN" sz="1600">
                <a:solidFill>
                  <a:schemeClr val="folHlink"/>
                </a:solidFill>
                <a:latin typeface="Arial" charset="0"/>
                <a:ea typeface="黑体" pitchFamily="2" charset="-122"/>
              </a:rPr>
              <a:t>SOH</a:t>
            </a:r>
          </a:p>
        </p:txBody>
      </p:sp>
      <p:sp>
        <p:nvSpPr>
          <p:cNvPr id="23603" name="灯片编号占位符 52"/>
          <p:cNvSpPr>
            <a:spLocks noGrp="1"/>
          </p:cNvSpPr>
          <p:nvPr>
            <p:ph type="sldNum" sz="quarter" idx="12"/>
          </p:nvPr>
        </p:nvSpPr>
        <p:spPr>
          <a:noFill/>
        </p:spPr>
        <p:txBody>
          <a:bodyPr/>
          <a:lstStyle/>
          <a:p>
            <a:fld id="{A2806277-74C3-43B9-BF00-3789CE9B71E5}" type="slidenum">
              <a:rPr lang="en-US" altLang="zh-CN" smtClean="0"/>
              <a:pPr/>
              <a:t>16</a:t>
            </a:fld>
            <a:endParaRPr lang="en-US" altLang="zh-C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674938" y="214314"/>
            <a:ext cx="6229350" cy="1462087"/>
          </a:xfrm>
        </p:spPr>
        <p:txBody>
          <a:bodyPr/>
          <a:lstStyle/>
          <a:p>
            <a:pPr algn="ctr" eaLnBrk="1" hangingPunct="1"/>
            <a:r>
              <a:rPr lang="en-US" altLang="zh-CN"/>
              <a:t>3.  </a:t>
            </a:r>
            <a:r>
              <a:rPr lang="zh-CN" altLang="en-US"/>
              <a:t>差错检测</a:t>
            </a:r>
          </a:p>
        </p:txBody>
      </p:sp>
      <p:sp>
        <p:nvSpPr>
          <p:cNvPr id="24579" name="Rectangle 3"/>
          <p:cNvSpPr>
            <a:spLocks noGrp="1" noChangeArrowheads="1"/>
          </p:cNvSpPr>
          <p:nvPr>
            <p:ph type="body" idx="1"/>
          </p:nvPr>
        </p:nvSpPr>
        <p:spPr>
          <a:xfrm>
            <a:off x="2566988" y="1835150"/>
            <a:ext cx="7772400" cy="4114800"/>
          </a:xfrm>
        </p:spPr>
        <p:txBody>
          <a:bodyPr/>
          <a:lstStyle/>
          <a:p>
            <a:pPr eaLnBrk="1" hangingPunct="1"/>
            <a:r>
              <a:rPr lang="zh-CN" altLang="en-US" sz="2800"/>
              <a:t>在传输过程中可能会产生</a:t>
            </a:r>
            <a:r>
              <a:rPr lang="zh-CN" altLang="en-US" sz="2800">
                <a:solidFill>
                  <a:schemeClr val="hlink"/>
                </a:solidFill>
              </a:rPr>
              <a:t>比特差错</a:t>
            </a:r>
            <a:r>
              <a:rPr lang="zh-CN" altLang="en-US" sz="2800"/>
              <a:t>：</a:t>
            </a:r>
            <a:r>
              <a:rPr lang="en-US" altLang="zh-CN" sz="2800"/>
              <a:t>1 </a:t>
            </a:r>
            <a:r>
              <a:rPr lang="zh-CN" altLang="en-US" sz="2800"/>
              <a:t>可能会变成 </a:t>
            </a:r>
            <a:r>
              <a:rPr lang="en-US" altLang="zh-CN" sz="2800"/>
              <a:t>0 </a:t>
            </a:r>
            <a:r>
              <a:rPr lang="zh-CN" altLang="en-US" sz="2800"/>
              <a:t>而 </a:t>
            </a:r>
            <a:r>
              <a:rPr lang="en-US" altLang="zh-CN" sz="2800"/>
              <a:t>0 </a:t>
            </a:r>
            <a:r>
              <a:rPr lang="zh-CN" altLang="en-US" sz="2800"/>
              <a:t>也可能变成 </a:t>
            </a:r>
            <a:r>
              <a:rPr lang="en-US" altLang="zh-CN" sz="2800"/>
              <a:t>1</a:t>
            </a:r>
            <a:r>
              <a:rPr lang="zh-CN" altLang="en-US" sz="2800"/>
              <a:t>。</a:t>
            </a:r>
          </a:p>
          <a:p>
            <a:pPr eaLnBrk="1" hangingPunct="1"/>
            <a:r>
              <a:rPr lang="zh-CN" altLang="en-US" sz="2800"/>
              <a:t>在一段时间内，传输错误的比特占所传输比特总数的比率称为</a:t>
            </a:r>
            <a:r>
              <a:rPr lang="zh-CN" altLang="en-US" sz="2800">
                <a:solidFill>
                  <a:schemeClr val="hlink"/>
                </a:solidFill>
              </a:rPr>
              <a:t>误码率</a:t>
            </a:r>
            <a:r>
              <a:rPr lang="zh-CN" altLang="en-US" sz="2800"/>
              <a:t> </a:t>
            </a:r>
            <a:r>
              <a:rPr lang="en-US" altLang="zh-CN" sz="2800"/>
              <a:t>BER (Bit Error Rate)</a:t>
            </a:r>
            <a:r>
              <a:rPr lang="zh-CN" altLang="en-US" sz="2800"/>
              <a:t>。</a:t>
            </a:r>
          </a:p>
          <a:p>
            <a:pPr eaLnBrk="1" hangingPunct="1"/>
            <a:r>
              <a:rPr lang="zh-CN" altLang="en-US" sz="2800"/>
              <a:t>误码率与信噪比有很大的关系。</a:t>
            </a:r>
          </a:p>
          <a:p>
            <a:pPr eaLnBrk="1" hangingPunct="1"/>
            <a:r>
              <a:rPr lang="zh-CN" altLang="en-US" sz="2800"/>
              <a:t>为了保证数据传输的可靠性，在计算机网络传输数据时，必须采用各种差错检测措施。 </a:t>
            </a:r>
          </a:p>
        </p:txBody>
      </p:sp>
      <p:sp>
        <p:nvSpPr>
          <p:cNvPr id="24580" name="灯片编号占位符 5"/>
          <p:cNvSpPr>
            <a:spLocks noGrp="1"/>
          </p:cNvSpPr>
          <p:nvPr>
            <p:ph type="sldNum" sz="quarter" idx="12"/>
          </p:nvPr>
        </p:nvSpPr>
        <p:spPr>
          <a:noFill/>
        </p:spPr>
        <p:txBody>
          <a:bodyPr/>
          <a:lstStyle/>
          <a:p>
            <a:fld id="{87911F69-4110-4109-B8AE-101A93C7D14D}" type="slidenum">
              <a:rPr lang="en-US" altLang="zh-CN" smtClean="0"/>
              <a:pPr/>
              <a:t>17</a:t>
            </a:fld>
            <a:endParaRPr lang="en-US" altLang="zh-C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zh-CN" altLang="en-US"/>
              <a:t>循环冗余检验的原理 </a:t>
            </a:r>
          </a:p>
        </p:txBody>
      </p:sp>
      <p:sp>
        <p:nvSpPr>
          <p:cNvPr id="144387" name="Rectangle 3"/>
          <p:cNvSpPr>
            <a:spLocks noGrp="1" noChangeArrowheads="1"/>
          </p:cNvSpPr>
          <p:nvPr>
            <p:ph type="body" idx="1"/>
          </p:nvPr>
        </p:nvSpPr>
        <p:spPr>
          <a:xfrm>
            <a:off x="2279651" y="1835150"/>
            <a:ext cx="8221663" cy="4114800"/>
          </a:xfrm>
        </p:spPr>
        <p:txBody>
          <a:bodyPr/>
          <a:lstStyle/>
          <a:p>
            <a:pPr eaLnBrk="1" hangingPunct="1"/>
            <a:r>
              <a:rPr lang="zh-CN" altLang="en-US"/>
              <a:t>在数据链路层传送的帧中，广泛使用了</a:t>
            </a:r>
            <a:r>
              <a:rPr lang="zh-CN" altLang="en-US">
                <a:solidFill>
                  <a:schemeClr val="hlink"/>
                </a:solidFill>
              </a:rPr>
              <a:t>循环冗余检验 </a:t>
            </a:r>
            <a:r>
              <a:rPr lang="en-US" altLang="zh-CN"/>
              <a:t>CRC </a:t>
            </a:r>
            <a:r>
              <a:rPr lang="zh-CN" altLang="en-US"/>
              <a:t>的检错技术。</a:t>
            </a:r>
          </a:p>
          <a:p>
            <a:pPr eaLnBrk="1" hangingPunct="1"/>
            <a:r>
              <a:rPr lang="zh-CN" altLang="en-US"/>
              <a:t>在发送端，先把数据划分为组。假定每组 </a:t>
            </a:r>
            <a:r>
              <a:rPr lang="en-US" altLang="zh-CN" i="1"/>
              <a:t>k </a:t>
            </a:r>
            <a:r>
              <a:rPr lang="zh-CN" altLang="en-US"/>
              <a:t>个比特。 </a:t>
            </a:r>
          </a:p>
          <a:p>
            <a:pPr eaLnBrk="1" hangingPunct="1"/>
            <a:r>
              <a:rPr lang="zh-CN" altLang="en-US"/>
              <a:t>假设待传送的一组数据 </a:t>
            </a:r>
            <a:r>
              <a:rPr lang="en-US" altLang="zh-CN" i="1"/>
              <a:t>M</a:t>
            </a:r>
            <a:r>
              <a:rPr lang="en-US" altLang="zh-CN"/>
              <a:t> = 101001</a:t>
            </a:r>
            <a:r>
              <a:rPr lang="zh-CN" altLang="en-US"/>
              <a:t>（现在 </a:t>
            </a:r>
            <a:r>
              <a:rPr lang="en-US" altLang="zh-CN" i="1"/>
              <a:t>k</a:t>
            </a:r>
            <a:r>
              <a:rPr lang="en-US" altLang="zh-CN"/>
              <a:t> = 6</a:t>
            </a:r>
            <a:r>
              <a:rPr lang="zh-CN" altLang="en-US"/>
              <a:t>）。我们在 </a:t>
            </a:r>
            <a:r>
              <a:rPr lang="en-US" altLang="zh-CN" i="1"/>
              <a:t>M </a:t>
            </a:r>
            <a:r>
              <a:rPr lang="zh-CN" altLang="en-US"/>
              <a:t>的后面再添加供差错检测用的 </a:t>
            </a:r>
            <a:r>
              <a:rPr lang="en-US" altLang="zh-CN" i="1"/>
              <a:t>n</a:t>
            </a:r>
            <a:r>
              <a:rPr lang="en-US" altLang="zh-CN"/>
              <a:t> </a:t>
            </a:r>
            <a:r>
              <a:rPr lang="zh-CN" altLang="en-US"/>
              <a:t>位</a:t>
            </a:r>
            <a:r>
              <a:rPr lang="zh-CN" altLang="en-US">
                <a:solidFill>
                  <a:schemeClr val="hlink"/>
                </a:solidFill>
              </a:rPr>
              <a:t>冗余码</a:t>
            </a:r>
            <a:r>
              <a:rPr lang="zh-CN" altLang="en-US"/>
              <a:t>一起发送。  </a:t>
            </a:r>
          </a:p>
        </p:txBody>
      </p:sp>
      <p:sp>
        <p:nvSpPr>
          <p:cNvPr id="25604" name="灯片编号占位符 5"/>
          <p:cNvSpPr>
            <a:spLocks noGrp="1"/>
          </p:cNvSpPr>
          <p:nvPr>
            <p:ph type="sldNum" sz="quarter" idx="12"/>
          </p:nvPr>
        </p:nvSpPr>
        <p:spPr>
          <a:noFill/>
        </p:spPr>
        <p:txBody>
          <a:bodyPr/>
          <a:lstStyle/>
          <a:p>
            <a:fld id="{960787DA-B8BE-4F9F-A4F6-3DE96A9FF84F}" type="slidenum">
              <a:rPr lang="en-US" altLang="zh-CN" smtClean="0"/>
              <a:pPr/>
              <a:t>18</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4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zh-CN" altLang="en-US"/>
              <a:t>冗余码的计算 </a:t>
            </a:r>
          </a:p>
        </p:txBody>
      </p:sp>
      <p:sp>
        <p:nvSpPr>
          <p:cNvPr id="146435" name="Rectangle 3"/>
          <p:cNvSpPr>
            <a:spLocks noGrp="1" noChangeArrowheads="1"/>
          </p:cNvSpPr>
          <p:nvPr>
            <p:ph type="body" idx="1"/>
          </p:nvPr>
        </p:nvSpPr>
        <p:spPr/>
        <p:txBody>
          <a:bodyPr/>
          <a:lstStyle/>
          <a:p>
            <a:pPr eaLnBrk="1" hangingPunct="1"/>
            <a:r>
              <a:rPr lang="zh-CN" altLang="en-US"/>
              <a:t>用二进制的模</a:t>
            </a:r>
            <a:r>
              <a:rPr lang="zh-CN" altLang="en-US" sz="2000"/>
              <a:t> </a:t>
            </a:r>
            <a:r>
              <a:rPr lang="en-US" altLang="zh-CN"/>
              <a:t>2</a:t>
            </a:r>
            <a:r>
              <a:rPr lang="en-US" altLang="zh-CN" sz="2000"/>
              <a:t> </a:t>
            </a:r>
            <a:r>
              <a:rPr lang="zh-CN" altLang="en-US"/>
              <a:t>运算进行 </a:t>
            </a:r>
            <a:r>
              <a:rPr lang="en-US" altLang="zh-CN"/>
              <a:t>2</a:t>
            </a:r>
            <a:r>
              <a:rPr lang="en-US" altLang="zh-CN" i="1" baseline="30000"/>
              <a:t>n </a:t>
            </a:r>
            <a:r>
              <a:rPr lang="zh-CN" altLang="en-US"/>
              <a:t>乘 </a:t>
            </a:r>
            <a:r>
              <a:rPr lang="en-US" altLang="zh-CN" i="1"/>
              <a:t>M </a:t>
            </a:r>
            <a:r>
              <a:rPr lang="zh-CN" altLang="en-US"/>
              <a:t>的运算，这相当于在 </a:t>
            </a:r>
            <a:r>
              <a:rPr lang="en-US" altLang="zh-CN" i="1"/>
              <a:t>M </a:t>
            </a:r>
            <a:r>
              <a:rPr lang="zh-CN" altLang="en-US"/>
              <a:t>后面添加 </a:t>
            </a:r>
            <a:r>
              <a:rPr lang="en-US" altLang="zh-CN" i="1"/>
              <a:t>n </a:t>
            </a:r>
            <a:r>
              <a:rPr lang="zh-CN" altLang="en-US"/>
              <a:t>个 </a:t>
            </a:r>
            <a:r>
              <a:rPr lang="en-US" altLang="zh-CN"/>
              <a:t>0</a:t>
            </a:r>
            <a:r>
              <a:rPr lang="zh-CN" altLang="en-US"/>
              <a:t>。</a:t>
            </a:r>
          </a:p>
          <a:p>
            <a:pPr eaLnBrk="1" hangingPunct="1"/>
            <a:r>
              <a:rPr lang="zh-CN" altLang="en-US"/>
              <a:t>得到的 </a:t>
            </a:r>
            <a:r>
              <a:rPr lang="en-US" altLang="zh-CN"/>
              <a:t>(</a:t>
            </a:r>
            <a:r>
              <a:rPr lang="en-US" altLang="zh-CN" i="1"/>
              <a:t>k</a:t>
            </a:r>
            <a:r>
              <a:rPr lang="en-US" altLang="zh-CN"/>
              <a:t> + </a:t>
            </a:r>
            <a:r>
              <a:rPr lang="en-US" altLang="zh-CN" i="1"/>
              <a:t>n</a:t>
            </a:r>
            <a:r>
              <a:rPr lang="en-US" altLang="zh-CN"/>
              <a:t>) </a:t>
            </a:r>
            <a:r>
              <a:rPr lang="zh-CN" altLang="en-US"/>
              <a:t>位的数除以事先选定好的长度为 </a:t>
            </a:r>
            <a:r>
              <a:rPr lang="en-US" altLang="zh-CN"/>
              <a:t>(</a:t>
            </a:r>
            <a:r>
              <a:rPr lang="en-US" altLang="zh-CN" i="1"/>
              <a:t>n</a:t>
            </a:r>
            <a:r>
              <a:rPr lang="en-US" altLang="zh-CN"/>
              <a:t> + 1) </a:t>
            </a:r>
            <a:r>
              <a:rPr lang="zh-CN" altLang="en-US"/>
              <a:t>位的</a:t>
            </a:r>
            <a:r>
              <a:rPr lang="zh-CN" altLang="en-US">
                <a:solidFill>
                  <a:schemeClr val="hlink"/>
                </a:solidFill>
              </a:rPr>
              <a:t>除数</a:t>
            </a:r>
            <a:r>
              <a:rPr lang="zh-CN" altLang="en-US"/>
              <a:t> </a:t>
            </a:r>
            <a:r>
              <a:rPr lang="en-US" altLang="zh-CN" i="1"/>
              <a:t>P</a:t>
            </a:r>
            <a:r>
              <a:rPr lang="zh-CN" altLang="en-US"/>
              <a:t>，得出</a:t>
            </a:r>
            <a:r>
              <a:rPr lang="zh-CN" altLang="en-US">
                <a:solidFill>
                  <a:schemeClr val="hlink"/>
                </a:solidFill>
              </a:rPr>
              <a:t>商</a:t>
            </a:r>
            <a:r>
              <a:rPr lang="zh-CN" altLang="en-US"/>
              <a:t>是 </a:t>
            </a:r>
            <a:r>
              <a:rPr lang="en-US" altLang="zh-CN" i="1"/>
              <a:t>Q </a:t>
            </a:r>
            <a:r>
              <a:rPr lang="zh-CN" altLang="en-US"/>
              <a:t>而</a:t>
            </a:r>
            <a:r>
              <a:rPr lang="zh-CN" altLang="en-US">
                <a:solidFill>
                  <a:schemeClr val="hlink"/>
                </a:solidFill>
              </a:rPr>
              <a:t>余数</a:t>
            </a:r>
            <a:r>
              <a:rPr lang="zh-CN" altLang="en-US"/>
              <a:t>是 </a:t>
            </a:r>
            <a:r>
              <a:rPr lang="en-US" altLang="zh-CN" i="1"/>
              <a:t>R</a:t>
            </a:r>
            <a:r>
              <a:rPr lang="zh-CN" altLang="en-US"/>
              <a:t>，余数 </a:t>
            </a:r>
            <a:r>
              <a:rPr lang="en-US" altLang="zh-CN" i="1"/>
              <a:t>R </a:t>
            </a:r>
            <a:r>
              <a:rPr lang="zh-CN" altLang="en-US"/>
              <a:t>比除数 </a:t>
            </a:r>
            <a:r>
              <a:rPr lang="en-US" altLang="zh-CN" i="1"/>
              <a:t>P </a:t>
            </a:r>
            <a:r>
              <a:rPr lang="zh-CN" altLang="en-US"/>
              <a:t>少</a:t>
            </a:r>
            <a:r>
              <a:rPr lang="en-US" altLang="zh-CN"/>
              <a:t>1 </a:t>
            </a:r>
            <a:r>
              <a:rPr lang="zh-CN" altLang="en-US"/>
              <a:t>位，即 </a:t>
            </a:r>
            <a:r>
              <a:rPr lang="en-US" altLang="zh-CN" i="1"/>
              <a:t>R </a:t>
            </a:r>
            <a:r>
              <a:rPr lang="zh-CN" altLang="en-US"/>
              <a:t>是 </a:t>
            </a:r>
            <a:r>
              <a:rPr lang="en-US" altLang="zh-CN" i="1"/>
              <a:t>n</a:t>
            </a:r>
            <a:r>
              <a:rPr lang="en-US" altLang="zh-CN"/>
              <a:t> </a:t>
            </a:r>
            <a:r>
              <a:rPr lang="zh-CN" altLang="en-US"/>
              <a:t>位。 </a:t>
            </a:r>
          </a:p>
        </p:txBody>
      </p:sp>
      <p:sp>
        <p:nvSpPr>
          <p:cNvPr id="26628" name="灯片编号占位符 5"/>
          <p:cNvSpPr>
            <a:spLocks noGrp="1"/>
          </p:cNvSpPr>
          <p:nvPr>
            <p:ph type="sldNum" sz="quarter" idx="12"/>
          </p:nvPr>
        </p:nvSpPr>
        <p:spPr>
          <a:noFill/>
        </p:spPr>
        <p:txBody>
          <a:bodyPr/>
          <a:lstStyle/>
          <a:p>
            <a:fld id="{3F89135A-7FE2-422C-9797-98B9C77CDCD3}" type="slidenum">
              <a:rPr lang="en-US" altLang="zh-CN" smtClean="0"/>
              <a:pPr/>
              <a:t>19</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6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624138" y="931863"/>
            <a:ext cx="6856412" cy="768350"/>
          </a:xfrm>
        </p:spPr>
        <p:txBody>
          <a:bodyPr/>
          <a:lstStyle/>
          <a:p>
            <a:pPr algn="ctr" eaLnBrk="1" hangingPunct="1"/>
            <a:r>
              <a:rPr lang="zh-CN" altLang="en-US">
                <a:ea typeface="Arial Unicode MS" pitchFamily="34" charset="-122"/>
                <a:cs typeface="Arial Unicode MS" pitchFamily="34" charset="-122"/>
              </a:rPr>
              <a:t>第 </a:t>
            </a:r>
            <a:r>
              <a:rPr lang="en-US" altLang="zh-CN">
                <a:ea typeface="Arial Unicode MS" pitchFamily="34" charset="-122"/>
                <a:cs typeface="Arial Unicode MS" pitchFamily="34" charset="-122"/>
              </a:rPr>
              <a:t>3 </a:t>
            </a:r>
            <a:r>
              <a:rPr lang="zh-CN" altLang="en-US">
                <a:ea typeface="Arial Unicode MS" pitchFamily="34" charset="-122"/>
                <a:cs typeface="Arial Unicode MS" pitchFamily="34" charset="-122"/>
              </a:rPr>
              <a:t>章  </a:t>
            </a:r>
            <a:r>
              <a:rPr lang="zh-CN" altLang="en-US"/>
              <a:t>数据链路层</a:t>
            </a:r>
          </a:p>
        </p:txBody>
      </p:sp>
      <p:sp>
        <p:nvSpPr>
          <p:cNvPr id="9219" name="Rectangle 3"/>
          <p:cNvSpPr>
            <a:spLocks noGrp="1" noChangeArrowheads="1"/>
          </p:cNvSpPr>
          <p:nvPr>
            <p:ph type="body" idx="1"/>
          </p:nvPr>
        </p:nvSpPr>
        <p:spPr>
          <a:xfrm>
            <a:off x="2279650" y="2017713"/>
            <a:ext cx="8204200" cy="4506912"/>
          </a:xfrm>
        </p:spPr>
        <p:txBody>
          <a:bodyPr/>
          <a:lstStyle/>
          <a:p>
            <a:pPr eaLnBrk="1" hangingPunct="1">
              <a:buFont typeface="Wingdings" pitchFamily="2" charset="2"/>
              <a:buNone/>
            </a:pPr>
            <a:r>
              <a:rPr lang="en-US" altLang="zh-CN"/>
              <a:t>3.1  </a:t>
            </a:r>
            <a:r>
              <a:rPr lang="zh-CN" altLang="en-US"/>
              <a:t>使用点对点信道的数据链路层</a:t>
            </a:r>
          </a:p>
          <a:p>
            <a:pPr eaLnBrk="1" hangingPunct="1">
              <a:buFont typeface="Wingdings" pitchFamily="2" charset="2"/>
              <a:buNone/>
            </a:pPr>
            <a:r>
              <a:rPr lang="zh-CN" altLang="en-US"/>
              <a:t>		</a:t>
            </a:r>
            <a:r>
              <a:rPr lang="en-US" altLang="zh-CN"/>
              <a:t>3.1.1 </a:t>
            </a:r>
            <a:r>
              <a:rPr lang="zh-CN" altLang="en-US"/>
              <a:t>数据链路和帧</a:t>
            </a:r>
          </a:p>
          <a:p>
            <a:pPr eaLnBrk="1" hangingPunct="1">
              <a:buFont typeface="Wingdings" pitchFamily="2" charset="2"/>
              <a:buNone/>
            </a:pPr>
            <a:r>
              <a:rPr lang="zh-CN" altLang="en-US"/>
              <a:t>		</a:t>
            </a:r>
            <a:r>
              <a:rPr lang="en-US" altLang="zh-CN"/>
              <a:t>3.1.2 </a:t>
            </a:r>
            <a:r>
              <a:rPr lang="zh-CN" altLang="en-US"/>
              <a:t>三个基本问题</a:t>
            </a:r>
          </a:p>
          <a:p>
            <a:pPr eaLnBrk="1" hangingPunct="1">
              <a:buFont typeface="Wingdings" pitchFamily="2" charset="2"/>
              <a:buNone/>
            </a:pPr>
            <a:r>
              <a:rPr lang="en-US" altLang="zh-CN"/>
              <a:t>3.2  </a:t>
            </a:r>
            <a:r>
              <a:rPr lang="zh-CN" altLang="en-US"/>
              <a:t>点对点协议 </a:t>
            </a:r>
            <a:r>
              <a:rPr lang="en-US" altLang="zh-CN"/>
              <a:t>PPP</a:t>
            </a:r>
          </a:p>
          <a:p>
            <a:pPr eaLnBrk="1" hangingPunct="1">
              <a:buFont typeface="Wingdings" pitchFamily="2" charset="2"/>
              <a:buNone/>
            </a:pPr>
            <a:r>
              <a:rPr lang="en-US" altLang="zh-CN"/>
              <a:t>		3.2.1 PPP </a:t>
            </a:r>
            <a:r>
              <a:rPr lang="zh-CN" altLang="en-US"/>
              <a:t>协议的特点</a:t>
            </a:r>
          </a:p>
          <a:p>
            <a:pPr eaLnBrk="1" hangingPunct="1">
              <a:buFont typeface="Wingdings" pitchFamily="2" charset="2"/>
              <a:buNone/>
            </a:pPr>
            <a:r>
              <a:rPr lang="zh-CN" altLang="en-US"/>
              <a:t>		</a:t>
            </a:r>
            <a:r>
              <a:rPr lang="en-US" altLang="zh-CN"/>
              <a:t>3.2.2 PPP </a:t>
            </a:r>
            <a:r>
              <a:rPr lang="zh-CN" altLang="en-US"/>
              <a:t>协议的帧格式</a:t>
            </a:r>
          </a:p>
          <a:p>
            <a:pPr eaLnBrk="1" hangingPunct="1">
              <a:buFont typeface="Wingdings" pitchFamily="2" charset="2"/>
              <a:buNone/>
            </a:pPr>
            <a:r>
              <a:rPr lang="zh-CN" altLang="en-US"/>
              <a:t>		</a:t>
            </a:r>
            <a:r>
              <a:rPr lang="en-US" altLang="zh-CN"/>
              <a:t>3.2.3 PPP </a:t>
            </a:r>
            <a:r>
              <a:rPr lang="zh-CN" altLang="en-US"/>
              <a:t>协议的工作状态</a:t>
            </a:r>
          </a:p>
        </p:txBody>
      </p:sp>
      <p:sp>
        <p:nvSpPr>
          <p:cNvPr id="9220" name="灯片编号占位符 5"/>
          <p:cNvSpPr>
            <a:spLocks noGrp="1"/>
          </p:cNvSpPr>
          <p:nvPr>
            <p:ph type="sldNum" sz="quarter" idx="12"/>
          </p:nvPr>
        </p:nvSpPr>
        <p:spPr>
          <a:noFill/>
        </p:spPr>
        <p:txBody>
          <a:bodyPr/>
          <a:lstStyle/>
          <a:p>
            <a:fld id="{4D6D3374-8418-4F3E-9FF4-20C138842CEF}" type="slidenum">
              <a:rPr lang="en-US" altLang="zh-CN" smtClean="0"/>
              <a:pPr/>
              <a:t>2</a:t>
            </a:fld>
            <a:endParaRPr lang="en-US" altLang="zh-C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zh-CN" altLang="en-US"/>
              <a:t>冗余码的计算举例 </a:t>
            </a:r>
          </a:p>
        </p:txBody>
      </p:sp>
      <p:sp>
        <p:nvSpPr>
          <p:cNvPr id="145411" name="Rectangle 3"/>
          <p:cNvSpPr>
            <a:spLocks noGrp="1" noChangeArrowheads="1"/>
          </p:cNvSpPr>
          <p:nvPr>
            <p:ph type="body" idx="1"/>
          </p:nvPr>
        </p:nvSpPr>
        <p:spPr/>
        <p:txBody>
          <a:bodyPr/>
          <a:lstStyle/>
          <a:p>
            <a:pPr eaLnBrk="1" hangingPunct="1"/>
            <a:r>
              <a:rPr lang="zh-CN" altLang="en-US" sz="2800"/>
              <a:t>现在</a:t>
            </a:r>
            <a:r>
              <a:rPr lang="zh-CN" altLang="en-US" sz="2800" i="1"/>
              <a:t> </a:t>
            </a:r>
            <a:r>
              <a:rPr lang="en-US" altLang="zh-CN" sz="2800" i="1"/>
              <a:t>k</a:t>
            </a:r>
            <a:r>
              <a:rPr lang="en-US" altLang="zh-CN" sz="2800"/>
              <a:t> = 6, </a:t>
            </a:r>
            <a:r>
              <a:rPr lang="en-US" altLang="zh-CN" sz="2800" i="1"/>
              <a:t>M</a:t>
            </a:r>
            <a:r>
              <a:rPr lang="en-US" altLang="zh-CN" sz="2800"/>
              <a:t> = 101001</a:t>
            </a:r>
            <a:r>
              <a:rPr lang="zh-CN" altLang="en-US" sz="2800"/>
              <a:t>。</a:t>
            </a:r>
          </a:p>
          <a:p>
            <a:pPr eaLnBrk="1" hangingPunct="1"/>
            <a:r>
              <a:rPr lang="zh-CN" altLang="en-US" sz="2800"/>
              <a:t>设</a:t>
            </a:r>
            <a:r>
              <a:rPr lang="zh-CN" altLang="en-US" sz="2800" i="1"/>
              <a:t> </a:t>
            </a:r>
            <a:r>
              <a:rPr lang="en-US" altLang="zh-CN" sz="2800" i="1"/>
              <a:t>n</a:t>
            </a:r>
            <a:r>
              <a:rPr lang="en-US" altLang="zh-CN" sz="2800"/>
              <a:t> = 3, </a:t>
            </a:r>
            <a:r>
              <a:rPr lang="zh-CN" altLang="en-US" sz="2800">
                <a:solidFill>
                  <a:schemeClr val="hlink"/>
                </a:solidFill>
              </a:rPr>
              <a:t>除数</a:t>
            </a:r>
            <a:r>
              <a:rPr lang="zh-CN" altLang="en-US" sz="2800"/>
              <a:t> </a:t>
            </a:r>
            <a:r>
              <a:rPr lang="en-US" altLang="zh-CN" sz="2800" i="1"/>
              <a:t>P</a:t>
            </a:r>
            <a:r>
              <a:rPr lang="en-US" altLang="zh-CN" sz="2800"/>
              <a:t> = 1101</a:t>
            </a:r>
            <a:r>
              <a:rPr lang="zh-CN" altLang="en-US" sz="2800"/>
              <a:t>，</a:t>
            </a:r>
          </a:p>
          <a:p>
            <a:pPr eaLnBrk="1" hangingPunct="1"/>
            <a:r>
              <a:rPr lang="zh-CN" altLang="en-US" sz="2800"/>
              <a:t>被除数是 </a:t>
            </a:r>
            <a:r>
              <a:rPr lang="en-US" altLang="zh-CN" sz="2800"/>
              <a:t>2</a:t>
            </a:r>
            <a:r>
              <a:rPr lang="en-US" altLang="zh-CN" sz="2800" i="1" baseline="30000"/>
              <a:t>n</a:t>
            </a:r>
            <a:r>
              <a:rPr lang="en-US" altLang="zh-CN" sz="2800" i="1"/>
              <a:t>M</a:t>
            </a:r>
            <a:r>
              <a:rPr lang="en-US" altLang="zh-CN" sz="2800"/>
              <a:t> = 101001000</a:t>
            </a:r>
            <a:r>
              <a:rPr lang="zh-CN" altLang="en-US" sz="2800"/>
              <a:t>。 </a:t>
            </a:r>
          </a:p>
          <a:p>
            <a:pPr eaLnBrk="1" hangingPunct="1"/>
            <a:r>
              <a:rPr lang="zh-CN" altLang="en-US" sz="2800"/>
              <a:t>模 </a:t>
            </a:r>
            <a:r>
              <a:rPr lang="en-US" altLang="zh-CN" sz="2800"/>
              <a:t>2 </a:t>
            </a:r>
            <a:r>
              <a:rPr lang="zh-CN" altLang="en-US" sz="2800"/>
              <a:t>运算的结果是：</a:t>
            </a:r>
            <a:r>
              <a:rPr lang="zh-CN" altLang="en-US" sz="2800">
                <a:solidFill>
                  <a:schemeClr val="hlink"/>
                </a:solidFill>
              </a:rPr>
              <a:t>商</a:t>
            </a:r>
            <a:r>
              <a:rPr lang="zh-CN" altLang="en-US" sz="2800"/>
              <a:t> </a:t>
            </a:r>
            <a:r>
              <a:rPr lang="en-US" altLang="zh-CN" sz="2800" i="1"/>
              <a:t>Q</a:t>
            </a:r>
            <a:r>
              <a:rPr lang="en-US" altLang="zh-CN" sz="2800"/>
              <a:t> = 110101</a:t>
            </a:r>
            <a:r>
              <a:rPr lang="zh-CN" altLang="en-US" sz="2800"/>
              <a:t>，</a:t>
            </a:r>
          </a:p>
          <a:p>
            <a:pPr eaLnBrk="1" hangingPunct="1">
              <a:buFont typeface="Wingdings" pitchFamily="2" charset="2"/>
              <a:buNone/>
            </a:pPr>
            <a:r>
              <a:rPr lang="zh-CN" altLang="en-US" sz="2800"/>
              <a:t>           </a:t>
            </a:r>
            <a:r>
              <a:rPr lang="zh-CN" altLang="en-US" sz="2800">
                <a:solidFill>
                  <a:schemeClr val="hlink"/>
                </a:solidFill>
              </a:rPr>
              <a:t>余数</a:t>
            </a:r>
            <a:r>
              <a:rPr lang="zh-CN" altLang="en-US" sz="2800"/>
              <a:t> </a:t>
            </a:r>
            <a:r>
              <a:rPr lang="en-US" altLang="zh-CN" sz="2800" i="1"/>
              <a:t>R</a:t>
            </a:r>
            <a:r>
              <a:rPr lang="en-US" altLang="zh-CN" sz="2800"/>
              <a:t> = 001</a:t>
            </a:r>
            <a:r>
              <a:rPr lang="zh-CN" altLang="en-US" sz="2800"/>
              <a:t>。</a:t>
            </a:r>
          </a:p>
          <a:p>
            <a:pPr eaLnBrk="1" hangingPunct="1"/>
            <a:r>
              <a:rPr lang="zh-CN" altLang="en-US" sz="2800"/>
              <a:t>把余数 </a:t>
            </a:r>
            <a:r>
              <a:rPr lang="en-US" altLang="zh-CN" sz="2800" i="1"/>
              <a:t>R </a:t>
            </a:r>
            <a:r>
              <a:rPr lang="zh-CN" altLang="en-US" sz="2800"/>
              <a:t>作为</a:t>
            </a:r>
            <a:r>
              <a:rPr lang="zh-CN" altLang="en-US" sz="2800">
                <a:solidFill>
                  <a:schemeClr val="hlink"/>
                </a:solidFill>
              </a:rPr>
              <a:t>冗余码</a:t>
            </a:r>
            <a:r>
              <a:rPr lang="zh-CN" altLang="en-US" sz="2800"/>
              <a:t>添加在数据 </a:t>
            </a:r>
            <a:r>
              <a:rPr lang="en-US" altLang="zh-CN" sz="2800" i="1"/>
              <a:t>M </a:t>
            </a:r>
            <a:r>
              <a:rPr lang="zh-CN" altLang="en-US" sz="2800"/>
              <a:t>的后面发送出去。发送的数据是：</a:t>
            </a:r>
            <a:r>
              <a:rPr lang="en-US" altLang="zh-CN" sz="2800"/>
              <a:t>2</a:t>
            </a:r>
            <a:r>
              <a:rPr lang="en-US" altLang="zh-CN" sz="2800" i="1" baseline="30000"/>
              <a:t>n</a:t>
            </a:r>
            <a:r>
              <a:rPr lang="en-US" altLang="zh-CN" sz="2800" i="1"/>
              <a:t>M</a:t>
            </a:r>
            <a:r>
              <a:rPr lang="en-US" altLang="zh-CN" sz="2800"/>
              <a:t> + </a:t>
            </a:r>
            <a:r>
              <a:rPr lang="en-US" altLang="zh-CN" sz="2800" i="1"/>
              <a:t>R</a:t>
            </a:r>
            <a:r>
              <a:rPr lang="en-US" altLang="zh-CN" sz="2800"/>
              <a:t> </a:t>
            </a:r>
          </a:p>
          <a:p>
            <a:pPr eaLnBrk="1" hangingPunct="1">
              <a:buFont typeface="Wingdings" pitchFamily="2" charset="2"/>
              <a:buNone/>
            </a:pPr>
            <a:r>
              <a:rPr lang="en-US" altLang="zh-CN" sz="2800"/>
              <a:t>   </a:t>
            </a:r>
            <a:r>
              <a:rPr lang="zh-CN" altLang="en-US" sz="2800"/>
              <a:t>即：</a:t>
            </a:r>
            <a:r>
              <a:rPr lang="en-US" altLang="zh-CN" sz="2800"/>
              <a:t>101001001</a:t>
            </a:r>
            <a:r>
              <a:rPr lang="zh-CN" altLang="en-US" sz="2800"/>
              <a:t>，共 </a:t>
            </a:r>
            <a:r>
              <a:rPr lang="en-US" altLang="zh-CN" sz="2800"/>
              <a:t>(</a:t>
            </a:r>
            <a:r>
              <a:rPr lang="en-US" altLang="zh-CN" sz="2800" i="1"/>
              <a:t>k</a:t>
            </a:r>
            <a:r>
              <a:rPr lang="en-US" altLang="zh-CN" sz="2800"/>
              <a:t> + </a:t>
            </a:r>
            <a:r>
              <a:rPr lang="en-US" altLang="zh-CN" sz="2800" i="1"/>
              <a:t>n</a:t>
            </a:r>
            <a:r>
              <a:rPr lang="en-US" altLang="zh-CN" sz="2800"/>
              <a:t>) </a:t>
            </a:r>
            <a:r>
              <a:rPr lang="zh-CN" altLang="en-US" sz="2800"/>
              <a:t>位。 </a:t>
            </a:r>
          </a:p>
        </p:txBody>
      </p:sp>
      <p:sp>
        <p:nvSpPr>
          <p:cNvPr id="27652" name="灯片编号占位符 5"/>
          <p:cNvSpPr>
            <a:spLocks noGrp="1"/>
          </p:cNvSpPr>
          <p:nvPr>
            <p:ph type="sldNum" sz="quarter" idx="12"/>
          </p:nvPr>
        </p:nvSpPr>
        <p:spPr>
          <a:noFill/>
        </p:spPr>
        <p:txBody>
          <a:bodyPr/>
          <a:lstStyle/>
          <a:p>
            <a:fld id="{A0DFD6AB-EB88-4845-8B47-AF81882642F0}" type="slidenum">
              <a:rPr lang="en-US" altLang="zh-CN" smtClean="0"/>
              <a:pPr/>
              <a:t>20</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1">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5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8"/>
          <p:cNvSpPr txBox="1">
            <a:spLocks noChangeArrowheads="1"/>
          </p:cNvSpPr>
          <p:nvPr/>
        </p:nvSpPr>
        <p:spPr bwMode="auto">
          <a:xfrm>
            <a:off x="2667000" y="1838326"/>
            <a:ext cx="7842250" cy="4359275"/>
          </a:xfrm>
          <a:prstGeom prst="rect">
            <a:avLst/>
          </a:prstGeom>
          <a:noFill/>
          <a:ln w="9525">
            <a:noFill/>
            <a:miter lim="800000"/>
            <a:headEnd/>
            <a:tailEnd/>
          </a:ln>
        </p:spPr>
        <p:txBody>
          <a:bodyPr wrap="none">
            <a:spAutoFit/>
          </a:bodyPr>
          <a:lstStyle/>
          <a:p>
            <a:r>
              <a:rPr kumimoji="1" lang="en-US" altLang="zh-CN" b="1">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110101</a:t>
            </a:r>
            <a:r>
              <a:rPr kumimoji="1" lang="en-US" altLang="zh-CN" sz="10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a:t>
            </a:r>
            <a:r>
              <a:rPr kumimoji="1" lang="en-US" altLang="zh-CN" sz="1000">
                <a:solidFill>
                  <a:schemeClr val="folHlink"/>
                </a:solidFill>
                <a:latin typeface="Arial" charset="0"/>
                <a:ea typeface="黑体" pitchFamily="2" charset="-122"/>
              </a:rPr>
              <a:t> </a:t>
            </a:r>
            <a:r>
              <a:rPr kumimoji="1" lang="en-US" altLang="zh-CN" i="1">
                <a:solidFill>
                  <a:schemeClr val="folHlink"/>
                </a:solidFill>
                <a:latin typeface="Arial" charset="0"/>
                <a:ea typeface="黑体" pitchFamily="2" charset="-122"/>
              </a:rPr>
              <a:t>Q</a:t>
            </a:r>
            <a:r>
              <a:rPr kumimoji="1" lang="en-US" altLang="zh-CN" b="1">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a:t>
            </a:r>
            <a:r>
              <a:rPr kumimoji="1" lang="zh-CN" altLang="en-US">
                <a:solidFill>
                  <a:schemeClr val="folHlink"/>
                </a:solidFill>
                <a:latin typeface="Arial" charset="0"/>
                <a:ea typeface="黑体" pitchFamily="2" charset="-122"/>
              </a:rPr>
              <a:t>商</a:t>
            </a:r>
            <a:r>
              <a:rPr kumimoji="1" lang="en-US" altLang="zh-CN">
                <a:solidFill>
                  <a:schemeClr val="folHlink"/>
                </a:solidFill>
                <a:latin typeface="Arial" charset="0"/>
                <a:ea typeface="黑体" pitchFamily="2" charset="-122"/>
              </a:rPr>
              <a:t>)</a:t>
            </a:r>
            <a:endParaRPr kumimoji="1" lang="en-US" altLang="zh-CN" b="1">
              <a:solidFill>
                <a:schemeClr val="folHlink"/>
              </a:solidFill>
              <a:latin typeface="Arial" charset="0"/>
              <a:ea typeface="黑体" pitchFamily="2" charset="-122"/>
            </a:endParaRPr>
          </a:p>
          <a:p>
            <a:r>
              <a:rPr kumimoji="1" lang="en-US" altLang="zh-CN" i="1">
                <a:solidFill>
                  <a:schemeClr val="folHlink"/>
                </a:solidFill>
                <a:latin typeface="Arial" charset="0"/>
                <a:ea typeface="黑体" pitchFamily="2" charset="-122"/>
              </a:rPr>
              <a:t>    P </a:t>
            </a:r>
            <a:r>
              <a:rPr kumimoji="1" lang="en-US" altLang="zh-CN">
                <a:solidFill>
                  <a:schemeClr val="folHlink"/>
                </a:solidFill>
                <a:latin typeface="Arial" charset="0"/>
                <a:ea typeface="黑体" pitchFamily="2" charset="-122"/>
              </a:rPr>
              <a:t>(</a:t>
            </a:r>
            <a:r>
              <a:rPr kumimoji="1" lang="zh-CN" altLang="zh-CN">
                <a:solidFill>
                  <a:schemeClr val="folHlink"/>
                </a:solidFill>
                <a:latin typeface="Arial" charset="0"/>
                <a:ea typeface="黑体" pitchFamily="2" charset="-122"/>
              </a:rPr>
              <a:t>除数</a:t>
            </a:r>
            <a:r>
              <a:rPr kumimoji="1" lang="en-US" altLang="zh-CN">
                <a:solidFill>
                  <a:schemeClr val="folHlink"/>
                </a:solidFill>
                <a:latin typeface="Arial" charset="0"/>
                <a:ea typeface="黑体" pitchFamily="2" charset="-122"/>
              </a:rPr>
              <a:t>) </a:t>
            </a:r>
            <a:r>
              <a:rPr kumimoji="1" lang="en-US" altLang="zh-CN" b="1">
                <a:solidFill>
                  <a:schemeClr val="folHlink"/>
                </a:solidFill>
                <a:latin typeface="Arial" charset="0"/>
                <a:ea typeface="黑体" pitchFamily="2" charset="-122"/>
              </a:rPr>
              <a:t>→</a:t>
            </a:r>
            <a:r>
              <a:rPr kumimoji="1" lang="en-US" altLang="zh-CN" sz="1000" b="1">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1101 101001000</a:t>
            </a:r>
            <a:r>
              <a:rPr kumimoji="1" lang="en-US" altLang="zh-CN" sz="10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a:t>
            </a:r>
            <a:r>
              <a:rPr kumimoji="1" lang="en-US" altLang="zh-CN" sz="10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2</a:t>
            </a:r>
            <a:r>
              <a:rPr kumimoji="1" lang="en-US" altLang="zh-CN" i="1" baseline="30000">
                <a:solidFill>
                  <a:schemeClr val="folHlink"/>
                </a:solidFill>
                <a:latin typeface="Arial" charset="0"/>
                <a:ea typeface="黑体" pitchFamily="2" charset="-122"/>
              </a:rPr>
              <a:t>n</a:t>
            </a:r>
            <a:r>
              <a:rPr kumimoji="1" lang="en-US" altLang="zh-CN" i="1">
                <a:solidFill>
                  <a:schemeClr val="folHlink"/>
                </a:solidFill>
                <a:latin typeface="Arial" charset="0"/>
                <a:ea typeface="黑体" pitchFamily="2" charset="-122"/>
              </a:rPr>
              <a:t>M </a:t>
            </a:r>
            <a:r>
              <a:rPr kumimoji="1" lang="en-US" altLang="zh-CN">
                <a:solidFill>
                  <a:schemeClr val="folHlink"/>
                </a:solidFill>
                <a:latin typeface="Arial" charset="0"/>
                <a:ea typeface="黑体" pitchFamily="2" charset="-122"/>
              </a:rPr>
              <a:t>(</a:t>
            </a:r>
            <a:r>
              <a:rPr kumimoji="1" lang="zh-CN" altLang="en-US">
                <a:solidFill>
                  <a:schemeClr val="folHlink"/>
                </a:solidFill>
                <a:latin typeface="Arial" charset="0"/>
                <a:ea typeface="黑体" pitchFamily="2" charset="-122"/>
              </a:rPr>
              <a:t>被除数</a:t>
            </a:r>
            <a:r>
              <a:rPr kumimoji="1" lang="en-US" altLang="zh-CN">
                <a:solidFill>
                  <a:schemeClr val="folHlink"/>
                </a:solidFill>
                <a:latin typeface="Arial" charset="0"/>
                <a:ea typeface="黑体" pitchFamily="2" charset="-122"/>
              </a:rPr>
              <a:t>)</a:t>
            </a:r>
            <a:endParaRPr kumimoji="1" lang="en-US" altLang="zh-CN" b="1">
              <a:solidFill>
                <a:schemeClr val="folHlink"/>
              </a:solidFill>
              <a:latin typeface="Arial" charset="0"/>
              <a:ea typeface="黑体" pitchFamily="2" charset="-122"/>
            </a:endParaRPr>
          </a:p>
          <a:p>
            <a:r>
              <a:rPr kumimoji="1" lang="en-US" altLang="zh-CN" sz="1000" b="1">
                <a:solidFill>
                  <a:schemeClr val="folHlink"/>
                </a:solidFill>
                <a:latin typeface="Arial" charset="0"/>
                <a:ea typeface="黑体" pitchFamily="2" charset="-122"/>
              </a:rPr>
              <a:t>                             </a:t>
            </a:r>
            <a:r>
              <a:rPr kumimoji="1" lang="en-US" altLang="zh-CN" b="1">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1101</a:t>
            </a:r>
          </a:p>
          <a:p>
            <a:r>
              <a:rPr kumimoji="1" lang="en-US" altLang="zh-CN" sz="10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1110</a:t>
            </a:r>
            <a:r>
              <a:rPr kumimoji="1" lang="en-US" altLang="zh-CN" sz="1000">
                <a:solidFill>
                  <a:schemeClr val="folHlink"/>
                </a:solidFill>
                <a:latin typeface="Arial" charset="0"/>
                <a:ea typeface="黑体" pitchFamily="2" charset="-122"/>
              </a:rPr>
              <a:t> </a:t>
            </a:r>
            <a:endParaRPr kumimoji="1" lang="en-US" altLang="zh-CN">
              <a:solidFill>
                <a:schemeClr val="folHlink"/>
              </a:solidFill>
              <a:latin typeface="Arial" charset="0"/>
              <a:ea typeface="黑体" pitchFamily="2" charset="-122"/>
            </a:endParaRPr>
          </a:p>
          <a:p>
            <a:r>
              <a:rPr kumimoji="1" lang="en-US" altLang="zh-CN" sz="10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1101</a:t>
            </a:r>
          </a:p>
          <a:p>
            <a:r>
              <a:rPr kumimoji="1" lang="en-US" altLang="zh-CN" sz="8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0111</a:t>
            </a:r>
          </a:p>
          <a:p>
            <a:r>
              <a:rPr kumimoji="1" lang="en-US" altLang="zh-CN" sz="8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0000</a:t>
            </a:r>
          </a:p>
          <a:p>
            <a:r>
              <a:rPr kumimoji="1" lang="en-US" altLang="zh-CN" sz="10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1110</a:t>
            </a:r>
          </a:p>
          <a:p>
            <a:r>
              <a:rPr kumimoji="1" lang="en-US" altLang="zh-CN" sz="10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1101</a:t>
            </a:r>
          </a:p>
          <a:p>
            <a:r>
              <a:rPr kumimoji="1" lang="en-US" altLang="zh-CN" sz="8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0110</a:t>
            </a:r>
          </a:p>
          <a:p>
            <a:r>
              <a:rPr kumimoji="1" lang="en-US" altLang="zh-CN" sz="8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0000</a:t>
            </a:r>
          </a:p>
          <a:p>
            <a:r>
              <a:rPr kumimoji="1" lang="en-US" altLang="zh-CN" sz="800">
                <a:solidFill>
                  <a:schemeClr val="folHlink"/>
                </a:solidFill>
                <a:latin typeface="Arial" charset="0"/>
                <a:ea typeface="黑体" pitchFamily="2" charset="-122"/>
              </a:rPr>
              <a:t>                                                     </a:t>
            </a:r>
            <a:r>
              <a:rPr kumimoji="1" lang="en-US" altLang="zh-CN" sz="10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1100</a:t>
            </a:r>
          </a:p>
          <a:p>
            <a:r>
              <a:rPr kumimoji="1" lang="en-US" altLang="zh-CN" sz="800">
                <a:solidFill>
                  <a:schemeClr val="folHlink"/>
                </a:solidFill>
                <a:latin typeface="Arial" charset="0"/>
                <a:ea typeface="黑体" pitchFamily="2" charset="-122"/>
              </a:rPr>
              <a:t>                                                     </a:t>
            </a:r>
            <a:r>
              <a:rPr kumimoji="1" lang="en-US" altLang="zh-CN" sz="10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1101</a:t>
            </a:r>
          </a:p>
          <a:p>
            <a:r>
              <a:rPr kumimoji="1" lang="en-US" altLang="zh-CN" sz="800">
                <a:solidFill>
                  <a:schemeClr val="folHlink"/>
                </a:solidFill>
                <a:latin typeface="Arial" charset="0"/>
                <a:ea typeface="黑体" pitchFamily="2" charset="-122"/>
              </a:rPr>
              <a:t>                                                        </a:t>
            </a:r>
            <a:r>
              <a:rPr kumimoji="1" lang="en-US" altLang="zh-CN">
                <a:solidFill>
                  <a:schemeClr val="folHlink"/>
                </a:solidFill>
                <a:latin typeface="Arial" charset="0"/>
                <a:ea typeface="黑体" pitchFamily="2" charset="-122"/>
              </a:rPr>
              <a:t>                     001 ← </a:t>
            </a:r>
            <a:r>
              <a:rPr kumimoji="1" lang="en-US" altLang="zh-CN" i="1">
                <a:solidFill>
                  <a:schemeClr val="folHlink"/>
                </a:solidFill>
                <a:latin typeface="Arial" charset="0"/>
                <a:ea typeface="黑体" pitchFamily="2" charset="-122"/>
              </a:rPr>
              <a:t>R</a:t>
            </a:r>
            <a:r>
              <a:rPr kumimoji="1" lang="en-US" altLang="zh-CN">
                <a:solidFill>
                  <a:schemeClr val="folHlink"/>
                </a:solidFill>
                <a:latin typeface="Arial" charset="0"/>
                <a:ea typeface="黑体" pitchFamily="2" charset="-122"/>
              </a:rPr>
              <a:t> (</a:t>
            </a:r>
            <a:r>
              <a:rPr kumimoji="1" lang="zh-CN" altLang="en-US">
                <a:solidFill>
                  <a:schemeClr val="folHlink"/>
                </a:solidFill>
                <a:latin typeface="Arial" charset="0"/>
                <a:ea typeface="黑体" pitchFamily="2" charset="-122"/>
              </a:rPr>
              <a:t>余数</a:t>
            </a:r>
            <a:r>
              <a:rPr kumimoji="1" lang="en-US" altLang="zh-CN">
                <a:solidFill>
                  <a:schemeClr val="folHlink"/>
                </a:solidFill>
                <a:latin typeface="Arial" charset="0"/>
                <a:ea typeface="黑体" pitchFamily="2" charset="-122"/>
              </a:rPr>
              <a:t>)</a:t>
            </a:r>
            <a:r>
              <a:rPr kumimoji="1" lang="zh-CN" altLang="en-US">
                <a:solidFill>
                  <a:schemeClr val="folHlink"/>
                </a:solidFill>
                <a:latin typeface="Arial" charset="0"/>
                <a:ea typeface="黑体" pitchFamily="2" charset="-122"/>
              </a:rPr>
              <a:t>，作为 </a:t>
            </a:r>
            <a:r>
              <a:rPr kumimoji="1" lang="en-US" altLang="zh-CN">
                <a:solidFill>
                  <a:schemeClr val="folHlink"/>
                </a:solidFill>
                <a:latin typeface="Arial" charset="0"/>
                <a:ea typeface="黑体" pitchFamily="2" charset="-122"/>
              </a:rPr>
              <a:t>FCS</a:t>
            </a:r>
            <a:r>
              <a:rPr kumimoji="1" lang="en-US" altLang="zh-CN" sz="1000" b="1">
                <a:solidFill>
                  <a:schemeClr val="folHlink"/>
                </a:solidFill>
                <a:latin typeface="Arial" charset="0"/>
                <a:ea typeface="黑体" pitchFamily="2" charset="-122"/>
              </a:rPr>
              <a:t> </a:t>
            </a:r>
            <a:r>
              <a:rPr kumimoji="1" lang="en-US" altLang="zh-CN" b="1">
                <a:solidFill>
                  <a:schemeClr val="folHlink"/>
                </a:solidFill>
                <a:latin typeface="Arial" charset="0"/>
                <a:ea typeface="黑体" pitchFamily="2" charset="-122"/>
              </a:rPr>
              <a:t>                     </a:t>
            </a:r>
          </a:p>
        </p:txBody>
      </p:sp>
      <p:sp>
        <p:nvSpPr>
          <p:cNvPr id="28675" name="Rectangle 2"/>
          <p:cNvSpPr>
            <a:spLocks noGrp="1" noChangeArrowheads="1"/>
          </p:cNvSpPr>
          <p:nvPr>
            <p:ph type="title"/>
          </p:nvPr>
        </p:nvSpPr>
        <p:spPr/>
        <p:txBody>
          <a:bodyPr/>
          <a:lstStyle/>
          <a:p>
            <a:pPr algn="ctr" eaLnBrk="1" hangingPunct="1"/>
            <a:r>
              <a:rPr lang="zh-CN" altLang="en-US"/>
              <a:t>循环冗余检验的原理说明 </a:t>
            </a:r>
          </a:p>
        </p:txBody>
      </p:sp>
      <p:sp>
        <p:nvSpPr>
          <p:cNvPr id="28676" name="Freeform 29"/>
          <p:cNvSpPr>
            <a:spLocks/>
          </p:cNvSpPr>
          <p:nvPr/>
        </p:nvSpPr>
        <p:spPr bwMode="auto">
          <a:xfrm>
            <a:off x="4918075" y="2205038"/>
            <a:ext cx="2489200" cy="266700"/>
          </a:xfrm>
          <a:custGeom>
            <a:avLst/>
            <a:gdLst>
              <a:gd name="T0" fmla="*/ 0 w 1332"/>
              <a:gd name="T1" fmla="*/ 266700 h 156"/>
              <a:gd name="T2" fmla="*/ 0 w 1332"/>
              <a:gd name="T3" fmla="*/ 0 h 156"/>
              <a:gd name="T4" fmla="*/ 2489200 w 1332"/>
              <a:gd name="T5" fmla="*/ 1710 h 156"/>
              <a:gd name="T6" fmla="*/ 0 60000 65536"/>
              <a:gd name="T7" fmla="*/ 0 60000 65536"/>
              <a:gd name="T8" fmla="*/ 0 60000 65536"/>
              <a:gd name="T9" fmla="*/ 0 w 1332"/>
              <a:gd name="T10" fmla="*/ 0 h 156"/>
              <a:gd name="T11" fmla="*/ 1332 w 1332"/>
              <a:gd name="T12" fmla="*/ 156 h 156"/>
            </a:gdLst>
            <a:ahLst/>
            <a:cxnLst>
              <a:cxn ang="T6">
                <a:pos x="T0" y="T1"/>
              </a:cxn>
              <a:cxn ang="T7">
                <a:pos x="T2" y="T3"/>
              </a:cxn>
              <a:cxn ang="T8">
                <a:pos x="T4" y="T5"/>
              </a:cxn>
            </a:cxnLst>
            <a:rect l="T9" t="T10" r="T11" b="T12"/>
            <a:pathLst>
              <a:path w="1332" h="156">
                <a:moveTo>
                  <a:pt x="0" y="156"/>
                </a:moveTo>
                <a:lnTo>
                  <a:pt x="0" y="0"/>
                </a:lnTo>
                <a:lnTo>
                  <a:pt x="1332" y="1"/>
                </a:lnTo>
              </a:path>
            </a:pathLst>
          </a:custGeom>
          <a:noFill/>
          <a:ln w="28575" cmpd="sng">
            <a:solidFill>
              <a:schemeClr val="folHlink"/>
            </a:solidFill>
            <a:round/>
            <a:headEnd type="none" w="med" len="med"/>
            <a:tailEnd type="none" w="med" len="med"/>
          </a:ln>
        </p:spPr>
        <p:txBody>
          <a:bodyPr wrap="none" anchor="ctr"/>
          <a:lstStyle/>
          <a:p>
            <a:endParaRPr lang="zh-CN" altLang="en-US"/>
          </a:p>
        </p:txBody>
      </p:sp>
      <p:sp>
        <p:nvSpPr>
          <p:cNvPr id="28677" name="Freeform 30"/>
          <p:cNvSpPr>
            <a:spLocks/>
          </p:cNvSpPr>
          <p:nvPr/>
        </p:nvSpPr>
        <p:spPr bwMode="auto">
          <a:xfrm>
            <a:off x="5600700" y="2466975"/>
            <a:ext cx="1588" cy="369888"/>
          </a:xfrm>
          <a:custGeom>
            <a:avLst/>
            <a:gdLst>
              <a:gd name="T0" fmla="*/ 0 w 1"/>
              <a:gd name="T1" fmla="*/ 0 h 233"/>
              <a:gd name="T2" fmla="*/ 0 w 1"/>
              <a:gd name="T3" fmla="*/ 369888 h 233"/>
              <a:gd name="T4" fmla="*/ 0 60000 65536"/>
              <a:gd name="T5" fmla="*/ 0 60000 65536"/>
              <a:gd name="T6" fmla="*/ 0 w 1"/>
              <a:gd name="T7" fmla="*/ 0 h 233"/>
              <a:gd name="T8" fmla="*/ 1 w 1"/>
              <a:gd name="T9" fmla="*/ 233 h 233"/>
            </a:gdLst>
            <a:ahLst/>
            <a:cxnLst>
              <a:cxn ang="T4">
                <a:pos x="T0" y="T1"/>
              </a:cxn>
              <a:cxn ang="T5">
                <a:pos x="T2" y="T3"/>
              </a:cxn>
            </a:cxnLst>
            <a:rect l="T6" t="T7" r="T8" b="T9"/>
            <a:pathLst>
              <a:path w="1" h="233">
                <a:moveTo>
                  <a:pt x="0" y="0"/>
                </a:moveTo>
                <a:lnTo>
                  <a:pt x="0" y="233"/>
                </a:lnTo>
              </a:path>
            </a:pathLst>
          </a:custGeom>
          <a:noFill/>
          <a:ln w="28575" cap="rnd" cmpd="sng">
            <a:solidFill>
              <a:schemeClr val="hlink"/>
            </a:solidFill>
            <a:prstDash val="sysDot"/>
            <a:round/>
            <a:headEnd/>
            <a:tailEnd type="triangle" w="sm" len="med"/>
          </a:ln>
        </p:spPr>
        <p:txBody>
          <a:bodyPr/>
          <a:lstStyle/>
          <a:p>
            <a:endParaRPr lang="zh-CN" altLang="en-US"/>
          </a:p>
        </p:txBody>
      </p:sp>
      <p:sp>
        <p:nvSpPr>
          <p:cNvPr id="28678" name="Freeform 31"/>
          <p:cNvSpPr>
            <a:spLocks/>
          </p:cNvSpPr>
          <p:nvPr/>
        </p:nvSpPr>
        <p:spPr bwMode="auto">
          <a:xfrm>
            <a:off x="5734051" y="2466975"/>
            <a:ext cx="9525" cy="971550"/>
          </a:xfrm>
          <a:custGeom>
            <a:avLst/>
            <a:gdLst>
              <a:gd name="T0" fmla="*/ 0 w 6"/>
              <a:gd name="T1" fmla="*/ 0 h 612"/>
              <a:gd name="T2" fmla="*/ 9525 w 6"/>
              <a:gd name="T3" fmla="*/ 971550 h 612"/>
              <a:gd name="T4" fmla="*/ 0 60000 65536"/>
              <a:gd name="T5" fmla="*/ 0 60000 65536"/>
              <a:gd name="T6" fmla="*/ 0 w 6"/>
              <a:gd name="T7" fmla="*/ 0 h 612"/>
              <a:gd name="T8" fmla="*/ 6 w 6"/>
              <a:gd name="T9" fmla="*/ 612 h 612"/>
            </a:gdLst>
            <a:ahLst/>
            <a:cxnLst>
              <a:cxn ang="T4">
                <a:pos x="T0" y="T1"/>
              </a:cxn>
              <a:cxn ang="T5">
                <a:pos x="T2" y="T3"/>
              </a:cxn>
            </a:cxnLst>
            <a:rect l="T6" t="T7" r="T8" b="T9"/>
            <a:pathLst>
              <a:path w="6" h="612">
                <a:moveTo>
                  <a:pt x="0" y="0"/>
                </a:moveTo>
                <a:lnTo>
                  <a:pt x="6" y="612"/>
                </a:lnTo>
              </a:path>
            </a:pathLst>
          </a:custGeom>
          <a:noFill/>
          <a:ln w="28575" cap="rnd" cmpd="sng">
            <a:solidFill>
              <a:schemeClr val="hlink"/>
            </a:solidFill>
            <a:prstDash val="sysDot"/>
            <a:round/>
            <a:headEnd type="none" w="med" len="med"/>
            <a:tailEnd type="triangle" w="sm" len="med"/>
          </a:ln>
        </p:spPr>
        <p:txBody>
          <a:bodyPr/>
          <a:lstStyle/>
          <a:p>
            <a:endParaRPr lang="zh-CN" altLang="en-US"/>
          </a:p>
        </p:txBody>
      </p:sp>
      <p:sp>
        <p:nvSpPr>
          <p:cNvPr id="28679" name="Freeform 32"/>
          <p:cNvSpPr>
            <a:spLocks/>
          </p:cNvSpPr>
          <p:nvPr/>
        </p:nvSpPr>
        <p:spPr bwMode="auto">
          <a:xfrm>
            <a:off x="5878513" y="2462214"/>
            <a:ext cx="17462" cy="1538287"/>
          </a:xfrm>
          <a:custGeom>
            <a:avLst/>
            <a:gdLst>
              <a:gd name="T0" fmla="*/ 0 w 11"/>
              <a:gd name="T1" fmla="*/ 0 h 969"/>
              <a:gd name="T2" fmla="*/ 17462 w 11"/>
              <a:gd name="T3" fmla="*/ 1538287 h 969"/>
              <a:gd name="T4" fmla="*/ 0 60000 65536"/>
              <a:gd name="T5" fmla="*/ 0 60000 65536"/>
              <a:gd name="T6" fmla="*/ 0 w 11"/>
              <a:gd name="T7" fmla="*/ 0 h 969"/>
              <a:gd name="T8" fmla="*/ 11 w 11"/>
              <a:gd name="T9" fmla="*/ 969 h 969"/>
            </a:gdLst>
            <a:ahLst/>
            <a:cxnLst>
              <a:cxn ang="T4">
                <a:pos x="T0" y="T1"/>
              </a:cxn>
              <a:cxn ang="T5">
                <a:pos x="T2" y="T3"/>
              </a:cxn>
            </a:cxnLst>
            <a:rect l="T6" t="T7" r="T8" b="T9"/>
            <a:pathLst>
              <a:path w="11" h="969">
                <a:moveTo>
                  <a:pt x="0" y="0"/>
                </a:moveTo>
                <a:lnTo>
                  <a:pt x="11" y="969"/>
                </a:lnTo>
              </a:path>
            </a:pathLst>
          </a:custGeom>
          <a:noFill/>
          <a:ln w="28575" cap="rnd" cmpd="sng">
            <a:solidFill>
              <a:schemeClr val="hlink"/>
            </a:solidFill>
            <a:prstDash val="sysDot"/>
            <a:round/>
            <a:headEnd/>
            <a:tailEnd type="triangle" w="sm" len="med"/>
          </a:ln>
        </p:spPr>
        <p:txBody>
          <a:bodyPr/>
          <a:lstStyle/>
          <a:p>
            <a:endParaRPr lang="zh-CN" altLang="en-US"/>
          </a:p>
        </p:txBody>
      </p:sp>
      <p:sp>
        <p:nvSpPr>
          <p:cNvPr id="28680" name="Freeform 33"/>
          <p:cNvSpPr>
            <a:spLocks/>
          </p:cNvSpPr>
          <p:nvPr/>
        </p:nvSpPr>
        <p:spPr bwMode="auto">
          <a:xfrm>
            <a:off x="6026151" y="2482851"/>
            <a:ext cx="3175" cy="2155825"/>
          </a:xfrm>
          <a:custGeom>
            <a:avLst/>
            <a:gdLst>
              <a:gd name="T0" fmla="*/ 0 w 2"/>
              <a:gd name="T1" fmla="*/ 0 h 1358"/>
              <a:gd name="T2" fmla="*/ 3175 w 2"/>
              <a:gd name="T3" fmla="*/ 2155825 h 1358"/>
              <a:gd name="T4" fmla="*/ 0 60000 65536"/>
              <a:gd name="T5" fmla="*/ 0 60000 65536"/>
              <a:gd name="T6" fmla="*/ 0 w 2"/>
              <a:gd name="T7" fmla="*/ 0 h 1358"/>
              <a:gd name="T8" fmla="*/ 2 w 2"/>
              <a:gd name="T9" fmla="*/ 1358 h 1358"/>
            </a:gdLst>
            <a:ahLst/>
            <a:cxnLst>
              <a:cxn ang="T4">
                <a:pos x="T0" y="T1"/>
              </a:cxn>
              <a:cxn ang="T5">
                <a:pos x="T2" y="T3"/>
              </a:cxn>
            </a:cxnLst>
            <a:rect l="T6" t="T7" r="T8" b="T9"/>
            <a:pathLst>
              <a:path w="2" h="1358">
                <a:moveTo>
                  <a:pt x="0" y="0"/>
                </a:moveTo>
                <a:lnTo>
                  <a:pt x="2" y="1358"/>
                </a:lnTo>
              </a:path>
            </a:pathLst>
          </a:custGeom>
          <a:noFill/>
          <a:ln w="28575" cap="rnd" cmpd="sng">
            <a:solidFill>
              <a:schemeClr val="hlink"/>
            </a:solidFill>
            <a:prstDash val="sysDot"/>
            <a:round/>
            <a:headEnd/>
            <a:tailEnd type="triangle" w="sm" len="med"/>
          </a:ln>
        </p:spPr>
        <p:txBody>
          <a:bodyPr/>
          <a:lstStyle/>
          <a:p>
            <a:endParaRPr lang="zh-CN" altLang="en-US"/>
          </a:p>
        </p:txBody>
      </p:sp>
      <p:sp>
        <p:nvSpPr>
          <p:cNvPr id="28681" name="Freeform 34"/>
          <p:cNvSpPr>
            <a:spLocks/>
          </p:cNvSpPr>
          <p:nvPr/>
        </p:nvSpPr>
        <p:spPr bwMode="auto">
          <a:xfrm>
            <a:off x="6173788" y="2482850"/>
            <a:ext cx="17462" cy="2755900"/>
          </a:xfrm>
          <a:custGeom>
            <a:avLst/>
            <a:gdLst>
              <a:gd name="T0" fmla="*/ 0 w 11"/>
              <a:gd name="T1" fmla="*/ 0 h 1736"/>
              <a:gd name="T2" fmla="*/ 17462 w 11"/>
              <a:gd name="T3" fmla="*/ 2755900 h 1736"/>
              <a:gd name="T4" fmla="*/ 0 60000 65536"/>
              <a:gd name="T5" fmla="*/ 0 60000 65536"/>
              <a:gd name="T6" fmla="*/ 0 w 11"/>
              <a:gd name="T7" fmla="*/ 0 h 1736"/>
              <a:gd name="T8" fmla="*/ 11 w 11"/>
              <a:gd name="T9" fmla="*/ 1736 h 1736"/>
            </a:gdLst>
            <a:ahLst/>
            <a:cxnLst>
              <a:cxn ang="T4">
                <a:pos x="T0" y="T1"/>
              </a:cxn>
              <a:cxn ang="T5">
                <a:pos x="T2" y="T3"/>
              </a:cxn>
            </a:cxnLst>
            <a:rect l="T6" t="T7" r="T8" b="T9"/>
            <a:pathLst>
              <a:path w="11" h="1736">
                <a:moveTo>
                  <a:pt x="0" y="0"/>
                </a:moveTo>
                <a:lnTo>
                  <a:pt x="11" y="1736"/>
                </a:lnTo>
              </a:path>
            </a:pathLst>
          </a:custGeom>
          <a:noFill/>
          <a:ln w="28575" cap="rnd" cmpd="sng">
            <a:solidFill>
              <a:schemeClr val="hlink"/>
            </a:solidFill>
            <a:prstDash val="sysDot"/>
            <a:round/>
            <a:headEnd/>
            <a:tailEnd type="triangle" w="sm" len="med"/>
          </a:ln>
        </p:spPr>
        <p:txBody>
          <a:bodyPr/>
          <a:lstStyle/>
          <a:p>
            <a:endParaRPr lang="zh-CN" altLang="en-US"/>
          </a:p>
        </p:txBody>
      </p:sp>
      <p:sp>
        <p:nvSpPr>
          <p:cNvPr id="28682" name="Line 35"/>
          <p:cNvSpPr>
            <a:spLocks noChangeShapeType="1"/>
          </p:cNvSpPr>
          <p:nvPr/>
        </p:nvSpPr>
        <p:spPr bwMode="auto">
          <a:xfrm flipV="1">
            <a:off x="5738814" y="5875339"/>
            <a:ext cx="498475" cy="1587"/>
          </a:xfrm>
          <a:prstGeom prst="line">
            <a:avLst/>
          </a:prstGeom>
          <a:noFill/>
          <a:ln w="19050">
            <a:solidFill>
              <a:schemeClr val="folHlink"/>
            </a:solidFill>
            <a:round/>
            <a:headEnd/>
            <a:tailEnd/>
          </a:ln>
        </p:spPr>
        <p:txBody>
          <a:bodyPr/>
          <a:lstStyle/>
          <a:p>
            <a:endParaRPr lang="zh-CN" altLang="en-US"/>
          </a:p>
        </p:txBody>
      </p:sp>
      <p:sp>
        <p:nvSpPr>
          <p:cNvPr id="28683" name="Line 36"/>
          <p:cNvSpPr>
            <a:spLocks noChangeShapeType="1"/>
          </p:cNvSpPr>
          <p:nvPr/>
        </p:nvSpPr>
        <p:spPr bwMode="auto">
          <a:xfrm flipV="1">
            <a:off x="5605463" y="5253039"/>
            <a:ext cx="487362" cy="1587"/>
          </a:xfrm>
          <a:prstGeom prst="line">
            <a:avLst/>
          </a:prstGeom>
          <a:noFill/>
          <a:ln w="19050">
            <a:solidFill>
              <a:schemeClr val="folHlink"/>
            </a:solidFill>
            <a:round/>
            <a:headEnd/>
            <a:tailEnd/>
          </a:ln>
        </p:spPr>
        <p:txBody>
          <a:bodyPr/>
          <a:lstStyle/>
          <a:p>
            <a:endParaRPr lang="zh-CN" altLang="en-US"/>
          </a:p>
        </p:txBody>
      </p:sp>
      <p:sp>
        <p:nvSpPr>
          <p:cNvPr id="28684" name="Line 37"/>
          <p:cNvSpPr>
            <a:spLocks noChangeShapeType="1"/>
          </p:cNvSpPr>
          <p:nvPr/>
        </p:nvSpPr>
        <p:spPr bwMode="auto">
          <a:xfrm>
            <a:off x="5445126" y="4641850"/>
            <a:ext cx="512763" cy="1588"/>
          </a:xfrm>
          <a:prstGeom prst="line">
            <a:avLst/>
          </a:prstGeom>
          <a:noFill/>
          <a:ln w="19050">
            <a:solidFill>
              <a:schemeClr val="folHlink"/>
            </a:solidFill>
            <a:round/>
            <a:headEnd/>
            <a:tailEnd/>
          </a:ln>
        </p:spPr>
        <p:txBody>
          <a:bodyPr/>
          <a:lstStyle/>
          <a:p>
            <a:endParaRPr lang="zh-CN" altLang="en-US"/>
          </a:p>
        </p:txBody>
      </p:sp>
      <p:sp>
        <p:nvSpPr>
          <p:cNvPr id="28685" name="Line 38"/>
          <p:cNvSpPr>
            <a:spLocks noChangeShapeType="1"/>
          </p:cNvSpPr>
          <p:nvPr/>
        </p:nvSpPr>
        <p:spPr bwMode="auto">
          <a:xfrm>
            <a:off x="5337176" y="4000500"/>
            <a:ext cx="487363" cy="0"/>
          </a:xfrm>
          <a:prstGeom prst="line">
            <a:avLst/>
          </a:prstGeom>
          <a:noFill/>
          <a:ln w="19050">
            <a:solidFill>
              <a:schemeClr val="folHlink"/>
            </a:solidFill>
            <a:round/>
            <a:headEnd/>
            <a:tailEnd/>
          </a:ln>
        </p:spPr>
        <p:txBody>
          <a:bodyPr/>
          <a:lstStyle/>
          <a:p>
            <a:endParaRPr lang="zh-CN" altLang="en-US"/>
          </a:p>
        </p:txBody>
      </p:sp>
      <p:sp>
        <p:nvSpPr>
          <p:cNvPr id="28686" name="Line 39"/>
          <p:cNvSpPr>
            <a:spLocks noChangeShapeType="1"/>
          </p:cNvSpPr>
          <p:nvPr/>
        </p:nvSpPr>
        <p:spPr bwMode="auto">
          <a:xfrm>
            <a:off x="5113338" y="3390900"/>
            <a:ext cx="550862" cy="0"/>
          </a:xfrm>
          <a:prstGeom prst="line">
            <a:avLst/>
          </a:prstGeom>
          <a:noFill/>
          <a:ln w="19050">
            <a:solidFill>
              <a:schemeClr val="folHlink"/>
            </a:solidFill>
            <a:round/>
            <a:headEnd/>
            <a:tailEnd/>
          </a:ln>
        </p:spPr>
        <p:txBody>
          <a:bodyPr/>
          <a:lstStyle/>
          <a:p>
            <a:endParaRPr lang="zh-CN" altLang="en-US"/>
          </a:p>
        </p:txBody>
      </p:sp>
      <p:sp>
        <p:nvSpPr>
          <p:cNvPr id="28687" name="Line 40"/>
          <p:cNvSpPr>
            <a:spLocks noChangeShapeType="1"/>
          </p:cNvSpPr>
          <p:nvPr/>
        </p:nvSpPr>
        <p:spPr bwMode="auto">
          <a:xfrm>
            <a:off x="5016500" y="2768600"/>
            <a:ext cx="528638" cy="0"/>
          </a:xfrm>
          <a:prstGeom prst="line">
            <a:avLst/>
          </a:prstGeom>
          <a:noFill/>
          <a:ln w="19050">
            <a:solidFill>
              <a:schemeClr val="folHlink"/>
            </a:solidFill>
            <a:round/>
            <a:headEnd/>
            <a:tailEnd/>
          </a:ln>
        </p:spPr>
        <p:txBody>
          <a:bodyPr/>
          <a:lstStyle/>
          <a:p>
            <a:endParaRPr lang="zh-CN" altLang="en-US"/>
          </a:p>
        </p:txBody>
      </p:sp>
      <p:sp>
        <p:nvSpPr>
          <p:cNvPr id="28688" name="灯片编号占位符 17"/>
          <p:cNvSpPr>
            <a:spLocks noGrp="1"/>
          </p:cNvSpPr>
          <p:nvPr>
            <p:ph type="sldNum" sz="quarter" idx="12"/>
          </p:nvPr>
        </p:nvSpPr>
        <p:spPr>
          <a:noFill/>
        </p:spPr>
        <p:txBody>
          <a:bodyPr/>
          <a:lstStyle/>
          <a:p>
            <a:fld id="{B8080EFC-9B08-45EB-87B6-8FD824721F52}" type="slidenum">
              <a:rPr lang="en-US" altLang="zh-CN" smtClean="0"/>
              <a:pPr/>
              <a:t>21</a:t>
            </a:fld>
            <a:endParaRPr lang="en-US" altLang="zh-CN"/>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424114" y="214314"/>
            <a:ext cx="8243887" cy="1462087"/>
          </a:xfrm>
        </p:spPr>
        <p:txBody>
          <a:bodyPr/>
          <a:lstStyle/>
          <a:p>
            <a:pPr algn="ctr" eaLnBrk="1" hangingPunct="1"/>
            <a:r>
              <a:rPr lang="zh-CN" altLang="en-US"/>
              <a:t>帧检验序列 </a:t>
            </a:r>
            <a:r>
              <a:rPr lang="en-US" altLang="zh-CN"/>
              <a:t>FCS </a:t>
            </a:r>
          </a:p>
        </p:txBody>
      </p:sp>
      <p:sp>
        <p:nvSpPr>
          <p:cNvPr id="47107" name="Rectangle 3"/>
          <p:cNvSpPr>
            <a:spLocks noGrp="1" noChangeArrowheads="1"/>
          </p:cNvSpPr>
          <p:nvPr>
            <p:ph type="body" idx="1"/>
          </p:nvPr>
        </p:nvSpPr>
        <p:spPr>
          <a:xfrm>
            <a:off x="2495550" y="1989138"/>
            <a:ext cx="7772400" cy="4392612"/>
          </a:xfrm>
        </p:spPr>
        <p:txBody>
          <a:bodyPr/>
          <a:lstStyle/>
          <a:p>
            <a:pPr eaLnBrk="1" hangingPunct="1"/>
            <a:r>
              <a:rPr lang="zh-CN" altLang="en-US"/>
              <a:t>在数据后面添加上的冗余码称为</a:t>
            </a:r>
            <a:r>
              <a:rPr lang="zh-CN" altLang="en-US">
                <a:solidFill>
                  <a:schemeClr val="hlink"/>
                </a:solidFill>
              </a:rPr>
              <a:t>帧检验序列</a:t>
            </a:r>
            <a:r>
              <a:rPr lang="zh-CN" altLang="en-US"/>
              <a:t> </a:t>
            </a:r>
            <a:r>
              <a:rPr lang="en-US" altLang="zh-CN"/>
              <a:t>FCS (Frame Check Sequence)</a:t>
            </a:r>
            <a:r>
              <a:rPr lang="zh-CN" altLang="en-US"/>
              <a:t>。</a:t>
            </a:r>
          </a:p>
          <a:p>
            <a:pPr eaLnBrk="1" hangingPunct="1"/>
            <a:r>
              <a:rPr lang="zh-CN" altLang="en-US"/>
              <a:t>循环冗余检验 </a:t>
            </a:r>
            <a:r>
              <a:rPr lang="en-US" altLang="zh-CN"/>
              <a:t>CRC </a:t>
            </a:r>
            <a:r>
              <a:rPr lang="zh-CN" altLang="en-US"/>
              <a:t>和帧检验序列 </a:t>
            </a:r>
            <a:r>
              <a:rPr lang="en-US" altLang="zh-CN"/>
              <a:t>FCS</a:t>
            </a:r>
            <a:r>
              <a:rPr lang="zh-CN" altLang="en-US"/>
              <a:t>并不等同。</a:t>
            </a:r>
          </a:p>
          <a:p>
            <a:pPr lvl="1" eaLnBrk="1" hangingPunct="1"/>
            <a:r>
              <a:rPr lang="en-US" altLang="zh-CN">
                <a:solidFill>
                  <a:srgbClr val="333399"/>
                </a:solidFill>
                <a:latin typeface="Arial" charset="0"/>
                <a:ea typeface="黑体" pitchFamily="2" charset="-122"/>
              </a:rPr>
              <a:t>CRC </a:t>
            </a:r>
            <a:r>
              <a:rPr lang="zh-CN" altLang="en-US">
                <a:solidFill>
                  <a:srgbClr val="333399"/>
                </a:solidFill>
                <a:latin typeface="Arial" charset="0"/>
                <a:ea typeface="黑体" pitchFamily="2" charset="-122"/>
              </a:rPr>
              <a:t>是一种常用的</a:t>
            </a:r>
            <a:r>
              <a:rPr lang="zh-CN" altLang="en-US">
                <a:solidFill>
                  <a:srgbClr val="FF0000"/>
                </a:solidFill>
                <a:latin typeface="Arial" charset="0"/>
                <a:ea typeface="黑体" pitchFamily="2" charset="-122"/>
              </a:rPr>
              <a:t>检错方法</a:t>
            </a:r>
            <a:r>
              <a:rPr lang="zh-CN" altLang="en-US">
                <a:solidFill>
                  <a:srgbClr val="333399"/>
                </a:solidFill>
                <a:latin typeface="Arial" charset="0"/>
                <a:ea typeface="黑体" pitchFamily="2" charset="-122"/>
              </a:rPr>
              <a:t>，而 </a:t>
            </a:r>
            <a:r>
              <a:rPr lang="en-US" altLang="zh-CN">
                <a:solidFill>
                  <a:srgbClr val="333399"/>
                </a:solidFill>
                <a:latin typeface="Arial" charset="0"/>
                <a:ea typeface="黑体" pitchFamily="2" charset="-122"/>
              </a:rPr>
              <a:t>FCS </a:t>
            </a:r>
            <a:r>
              <a:rPr lang="zh-CN" altLang="en-US">
                <a:solidFill>
                  <a:srgbClr val="333399"/>
                </a:solidFill>
                <a:latin typeface="Arial" charset="0"/>
                <a:ea typeface="黑体" pitchFamily="2" charset="-122"/>
              </a:rPr>
              <a:t>是添加在数据后面的</a:t>
            </a:r>
            <a:r>
              <a:rPr lang="zh-CN" altLang="en-US">
                <a:solidFill>
                  <a:srgbClr val="FF0000"/>
                </a:solidFill>
                <a:latin typeface="Arial" charset="0"/>
                <a:ea typeface="黑体" pitchFamily="2" charset="-122"/>
              </a:rPr>
              <a:t>冗余码</a:t>
            </a:r>
            <a:r>
              <a:rPr lang="zh-CN" altLang="en-US">
                <a:solidFill>
                  <a:srgbClr val="333399"/>
                </a:solidFill>
                <a:latin typeface="Arial" charset="0"/>
                <a:ea typeface="黑体" pitchFamily="2" charset="-122"/>
              </a:rPr>
              <a:t>。</a:t>
            </a:r>
          </a:p>
          <a:p>
            <a:pPr lvl="1" eaLnBrk="1" hangingPunct="1"/>
            <a:r>
              <a:rPr lang="en-US" altLang="zh-CN">
                <a:solidFill>
                  <a:srgbClr val="333399"/>
                </a:solidFill>
                <a:latin typeface="Arial" charset="0"/>
                <a:ea typeface="黑体" pitchFamily="2" charset="-122"/>
              </a:rPr>
              <a:t>FCS </a:t>
            </a:r>
            <a:r>
              <a:rPr lang="zh-CN" altLang="en-US">
                <a:solidFill>
                  <a:srgbClr val="333399"/>
                </a:solidFill>
                <a:latin typeface="Arial" charset="0"/>
                <a:ea typeface="黑体" pitchFamily="2" charset="-122"/>
              </a:rPr>
              <a:t>可以用 </a:t>
            </a:r>
            <a:r>
              <a:rPr lang="en-US" altLang="zh-CN">
                <a:solidFill>
                  <a:srgbClr val="333399"/>
                </a:solidFill>
                <a:latin typeface="Arial" charset="0"/>
                <a:ea typeface="黑体" pitchFamily="2" charset="-122"/>
              </a:rPr>
              <a:t>CRC </a:t>
            </a:r>
            <a:r>
              <a:rPr lang="zh-CN" altLang="en-US">
                <a:solidFill>
                  <a:srgbClr val="333399"/>
                </a:solidFill>
                <a:latin typeface="Arial" charset="0"/>
                <a:ea typeface="黑体" pitchFamily="2" charset="-122"/>
              </a:rPr>
              <a:t>这种方法得出，但 </a:t>
            </a:r>
            <a:r>
              <a:rPr lang="en-US" altLang="zh-CN">
                <a:solidFill>
                  <a:srgbClr val="333399"/>
                </a:solidFill>
                <a:latin typeface="Arial" charset="0"/>
                <a:ea typeface="黑体" pitchFamily="2" charset="-122"/>
              </a:rPr>
              <a:t>CRC </a:t>
            </a:r>
            <a:r>
              <a:rPr lang="zh-CN" altLang="en-US">
                <a:solidFill>
                  <a:srgbClr val="333399"/>
                </a:solidFill>
                <a:latin typeface="Arial" charset="0"/>
                <a:ea typeface="黑体" pitchFamily="2" charset="-122"/>
              </a:rPr>
              <a:t>并非用来获得 </a:t>
            </a:r>
            <a:r>
              <a:rPr lang="en-US" altLang="zh-CN">
                <a:solidFill>
                  <a:srgbClr val="333399"/>
                </a:solidFill>
                <a:latin typeface="Arial" charset="0"/>
                <a:ea typeface="黑体" pitchFamily="2" charset="-122"/>
              </a:rPr>
              <a:t>FCS </a:t>
            </a:r>
            <a:r>
              <a:rPr lang="zh-CN" altLang="en-US">
                <a:solidFill>
                  <a:srgbClr val="333399"/>
                </a:solidFill>
                <a:latin typeface="Arial" charset="0"/>
                <a:ea typeface="黑体" pitchFamily="2" charset="-122"/>
              </a:rPr>
              <a:t>的唯一方法。</a:t>
            </a:r>
            <a:r>
              <a:rPr lang="zh-CN" altLang="en-US"/>
              <a:t>  </a:t>
            </a:r>
          </a:p>
        </p:txBody>
      </p:sp>
      <p:sp>
        <p:nvSpPr>
          <p:cNvPr id="29700" name="灯片编号占位符 5"/>
          <p:cNvSpPr>
            <a:spLocks noGrp="1"/>
          </p:cNvSpPr>
          <p:nvPr>
            <p:ph type="sldNum" sz="quarter" idx="12"/>
          </p:nvPr>
        </p:nvSpPr>
        <p:spPr>
          <a:noFill/>
        </p:spPr>
        <p:txBody>
          <a:bodyPr/>
          <a:lstStyle/>
          <a:p>
            <a:fld id="{730046C4-64D6-4519-87E3-983095D7F381}" type="slidenum">
              <a:rPr lang="en-US" altLang="zh-CN" smtClean="0"/>
              <a:pPr/>
              <a:t>22</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10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424114" y="214314"/>
            <a:ext cx="8243887" cy="1462087"/>
          </a:xfrm>
        </p:spPr>
        <p:txBody>
          <a:bodyPr/>
          <a:lstStyle/>
          <a:p>
            <a:pPr algn="ctr" eaLnBrk="1" hangingPunct="1"/>
            <a:r>
              <a:rPr lang="zh-CN" altLang="en-US" sz="3600"/>
              <a:t>接收端对收到的每一帧进行 </a:t>
            </a:r>
            <a:r>
              <a:rPr lang="en-US" altLang="zh-CN" sz="3600"/>
              <a:t>CRC </a:t>
            </a:r>
            <a:r>
              <a:rPr lang="zh-CN" altLang="en-US" sz="3600"/>
              <a:t>检验 </a:t>
            </a:r>
          </a:p>
        </p:txBody>
      </p:sp>
      <p:sp>
        <p:nvSpPr>
          <p:cNvPr id="150531" name="Rectangle 3"/>
          <p:cNvSpPr>
            <a:spLocks noGrp="1" noChangeArrowheads="1"/>
          </p:cNvSpPr>
          <p:nvPr>
            <p:ph type="body" idx="1"/>
          </p:nvPr>
        </p:nvSpPr>
        <p:spPr>
          <a:xfrm>
            <a:off x="2495550" y="1989138"/>
            <a:ext cx="7772400" cy="4392612"/>
          </a:xfrm>
        </p:spPr>
        <p:txBody>
          <a:bodyPr/>
          <a:lstStyle/>
          <a:p>
            <a:pPr algn="just" eaLnBrk="1" hangingPunct="1"/>
            <a:r>
              <a:rPr lang="en-US" altLang="zh-CN" sz="2800"/>
              <a:t>(1) </a:t>
            </a:r>
            <a:r>
              <a:rPr lang="zh-CN" altLang="en-US" sz="2800"/>
              <a:t>若得出的余数 </a:t>
            </a:r>
            <a:r>
              <a:rPr lang="en-US" altLang="zh-CN" sz="2800" i="1"/>
              <a:t>R</a:t>
            </a:r>
            <a:r>
              <a:rPr lang="en-US" altLang="zh-CN" sz="2800"/>
              <a:t> = 0</a:t>
            </a:r>
            <a:r>
              <a:rPr lang="zh-CN" altLang="en-US" sz="2800"/>
              <a:t>，则判定这个帧没有差错，就</a:t>
            </a:r>
            <a:r>
              <a:rPr lang="zh-CN" altLang="en-US" sz="2800">
                <a:solidFill>
                  <a:schemeClr val="hlink"/>
                </a:solidFill>
              </a:rPr>
              <a:t>接受</a:t>
            </a:r>
            <a:r>
              <a:rPr lang="en-US" altLang="zh-CN" sz="2800"/>
              <a:t>(accept)</a:t>
            </a:r>
            <a:r>
              <a:rPr lang="zh-CN" altLang="en-US" sz="2800"/>
              <a:t>。</a:t>
            </a:r>
          </a:p>
          <a:p>
            <a:pPr algn="just" eaLnBrk="1" hangingPunct="1"/>
            <a:r>
              <a:rPr lang="en-US" altLang="zh-CN" sz="2800"/>
              <a:t>(2) </a:t>
            </a:r>
            <a:r>
              <a:rPr lang="zh-CN" altLang="en-US" sz="2800"/>
              <a:t>若余数 </a:t>
            </a:r>
            <a:r>
              <a:rPr lang="en-US" altLang="zh-CN" sz="2800" i="1"/>
              <a:t>R</a:t>
            </a:r>
            <a:r>
              <a:rPr lang="en-US" altLang="zh-CN" sz="2800"/>
              <a:t> </a:t>
            </a:r>
            <a:r>
              <a:rPr lang="en-US" altLang="zh-CN" sz="2800">
                <a:sym typeface="Symbol" pitchFamily="18" charset="2"/>
              </a:rPr>
              <a:t></a:t>
            </a:r>
            <a:r>
              <a:rPr lang="en-US" altLang="zh-CN" sz="2800"/>
              <a:t> 0</a:t>
            </a:r>
            <a:r>
              <a:rPr lang="zh-CN" altLang="en-US" sz="2800"/>
              <a:t>，则判定这个帧有差错，就</a:t>
            </a:r>
            <a:r>
              <a:rPr lang="zh-CN" altLang="en-US" sz="2800">
                <a:solidFill>
                  <a:schemeClr val="hlink"/>
                </a:solidFill>
              </a:rPr>
              <a:t>丢弃</a:t>
            </a:r>
            <a:r>
              <a:rPr lang="zh-CN" altLang="en-US" sz="2800"/>
              <a:t>。</a:t>
            </a:r>
          </a:p>
          <a:p>
            <a:pPr algn="just" eaLnBrk="1" hangingPunct="1"/>
            <a:r>
              <a:rPr lang="zh-CN" altLang="en-US" sz="2800"/>
              <a:t>但这种检测方法并不能确定究竟是哪一个或哪几个比特出现了差错。</a:t>
            </a:r>
          </a:p>
          <a:p>
            <a:pPr algn="just" eaLnBrk="1" hangingPunct="1"/>
            <a:r>
              <a:rPr lang="zh-CN" altLang="en-US" sz="2800"/>
              <a:t>只要经过严格的挑选，并使用位数足够多的除数</a:t>
            </a:r>
            <a:r>
              <a:rPr lang="zh-CN" altLang="en-US" sz="900"/>
              <a:t> </a:t>
            </a:r>
            <a:r>
              <a:rPr lang="en-US" altLang="zh-CN" sz="2800" i="1"/>
              <a:t>P</a:t>
            </a:r>
            <a:r>
              <a:rPr lang="zh-CN" altLang="en-US" sz="2800"/>
              <a:t>，那么出现检测不到的差错的概率就很小很小。 </a:t>
            </a:r>
          </a:p>
        </p:txBody>
      </p:sp>
      <p:sp>
        <p:nvSpPr>
          <p:cNvPr id="30724" name="灯片编号占位符 5"/>
          <p:cNvSpPr>
            <a:spLocks noGrp="1"/>
          </p:cNvSpPr>
          <p:nvPr>
            <p:ph type="sldNum" sz="quarter" idx="12"/>
          </p:nvPr>
        </p:nvSpPr>
        <p:spPr>
          <a:noFill/>
        </p:spPr>
        <p:txBody>
          <a:bodyPr/>
          <a:lstStyle/>
          <a:p>
            <a:fld id="{020D6BF1-6764-495B-A4E6-EBBEC2CE870B}" type="slidenum">
              <a:rPr lang="en-US" altLang="zh-CN" smtClean="0"/>
              <a:pPr/>
              <a:t>23</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05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0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424114" y="214314"/>
            <a:ext cx="8243887" cy="1462087"/>
          </a:xfrm>
        </p:spPr>
        <p:txBody>
          <a:bodyPr/>
          <a:lstStyle/>
          <a:p>
            <a:pPr algn="ctr" eaLnBrk="1" hangingPunct="1"/>
            <a:r>
              <a:rPr lang="zh-CN" altLang="en-US"/>
              <a:t>应当注意 </a:t>
            </a:r>
          </a:p>
        </p:txBody>
      </p:sp>
      <p:sp>
        <p:nvSpPr>
          <p:cNvPr id="149507" name="Rectangle 3"/>
          <p:cNvSpPr>
            <a:spLocks noGrp="1" noChangeArrowheads="1"/>
          </p:cNvSpPr>
          <p:nvPr>
            <p:ph type="body" idx="1"/>
          </p:nvPr>
        </p:nvSpPr>
        <p:spPr>
          <a:xfrm>
            <a:off x="2495550" y="1989138"/>
            <a:ext cx="7772400" cy="4392612"/>
          </a:xfrm>
        </p:spPr>
        <p:txBody>
          <a:bodyPr/>
          <a:lstStyle/>
          <a:p>
            <a:pPr algn="just" eaLnBrk="1" hangingPunct="1">
              <a:lnSpc>
                <a:spcPct val="90000"/>
              </a:lnSpc>
            </a:pPr>
            <a:r>
              <a:rPr lang="zh-CN" altLang="en-US" sz="2800"/>
              <a:t>仅用循环冗余检验 </a:t>
            </a:r>
            <a:r>
              <a:rPr lang="en-US" altLang="zh-CN" sz="2800"/>
              <a:t>CRC </a:t>
            </a:r>
            <a:r>
              <a:rPr lang="zh-CN" altLang="en-US" sz="2800"/>
              <a:t>差错检测技术只能做到无差错</a:t>
            </a:r>
            <a:r>
              <a:rPr lang="zh-CN" altLang="en-US" sz="2800">
                <a:solidFill>
                  <a:schemeClr val="hlink"/>
                </a:solidFill>
              </a:rPr>
              <a:t>接受</a:t>
            </a:r>
            <a:r>
              <a:rPr lang="en-US" altLang="zh-CN" sz="2800"/>
              <a:t>(accept)</a:t>
            </a:r>
            <a:r>
              <a:rPr lang="zh-CN" altLang="en-US" sz="2800"/>
              <a:t>。</a:t>
            </a:r>
          </a:p>
          <a:p>
            <a:pPr algn="just" eaLnBrk="1" hangingPunct="1">
              <a:lnSpc>
                <a:spcPct val="90000"/>
              </a:lnSpc>
            </a:pPr>
            <a:r>
              <a:rPr lang="zh-CN" altLang="en-US" sz="2800"/>
              <a:t>“无差错接受”是指：“凡是接受的帧（即</a:t>
            </a:r>
            <a:r>
              <a:rPr lang="zh-CN" altLang="en-US" sz="2800">
                <a:solidFill>
                  <a:schemeClr val="hlink"/>
                </a:solidFill>
              </a:rPr>
              <a:t>不包括丢弃的帧</a:t>
            </a:r>
            <a:r>
              <a:rPr lang="zh-CN" altLang="en-US" sz="2800"/>
              <a:t>），我们都能以非常接近于</a:t>
            </a:r>
            <a:r>
              <a:rPr lang="zh-CN" altLang="en-US" sz="1800"/>
              <a:t> </a:t>
            </a:r>
            <a:r>
              <a:rPr lang="en-US" altLang="zh-CN" sz="2800"/>
              <a:t>1</a:t>
            </a:r>
            <a:r>
              <a:rPr lang="en-US" altLang="zh-CN" sz="1800"/>
              <a:t> </a:t>
            </a:r>
            <a:r>
              <a:rPr lang="zh-CN" altLang="en-US" sz="2800"/>
              <a:t>的概率认为这些帧在传输过程中没有产生差错”。</a:t>
            </a:r>
          </a:p>
          <a:p>
            <a:pPr algn="just" eaLnBrk="1" hangingPunct="1">
              <a:lnSpc>
                <a:spcPct val="90000"/>
              </a:lnSpc>
            </a:pPr>
            <a:r>
              <a:rPr lang="zh-CN" altLang="en-US" sz="2800"/>
              <a:t>也就是说：“凡是接收端数据链路层接受的帧都没有传输差错”（有差错的帧就丢弃而不接受）。</a:t>
            </a:r>
          </a:p>
          <a:p>
            <a:pPr algn="just" eaLnBrk="1" hangingPunct="1">
              <a:lnSpc>
                <a:spcPct val="90000"/>
              </a:lnSpc>
            </a:pPr>
            <a:r>
              <a:rPr lang="zh-CN" altLang="en-US" sz="2800"/>
              <a:t>要做到“</a:t>
            </a:r>
            <a:r>
              <a:rPr lang="zh-CN" altLang="en-US" sz="2800">
                <a:solidFill>
                  <a:schemeClr val="hlink"/>
                </a:solidFill>
              </a:rPr>
              <a:t>可靠传输</a:t>
            </a:r>
            <a:r>
              <a:rPr lang="zh-CN" altLang="en-US" sz="2800"/>
              <a:t>”（即发送什么就收到什么）就必须再加上</a:t>
            </a:r>
            <a:r>
              <a:rPr lang="zh-CN" altLang="en-US" sz="2800">
                <a:solidFill>
                  <a:schemeClr val="hlink"/>
                </a:solidFill>
              </a:rPr>
              <a:t>确认</a:t>
            </a:r>
            <a:r>
              <a:rPr lang="zh-CN" altLang="en-US" sz="2800"/>
              <a:t>和</a:t>
            </a:r>
            <a:r>
              <a:rPr lang="zh-CN" altLang="en-US" sz="2800">
                <a:solidFill>
                  <a:schemeClr val="hlink"/>
                </a:solidFill>
              </a:rPr>
              <a:t>重传</a:t>
            </a:r>
            <a:r>
              <a:rPr lang="zh-CN" altLang="en-US" sz="2800"/>
              <a:t>机制。  </a:t>
            </a:r>
          </a:p>
        </p:txBody>
      </p:sp>
      <p:sp>
        <p:nvSpPr>
          <p:cNvPr id="31748" name="灯片编号占位符 5"/>
          <p:cNvSpPr>
            <a:spLocks noGrp="1"/>
          </p:cNvSpPr>
          <p:nvPr>
            <p:ph type="sldNum" sz="quarter" idx="12"/>
          </p:nvPr>
        </p:nvSpPr>
        <p:spPr>
          <a:noFill/>
        </p:spPr>
        <p:txBody>
          <a:bodyPr/>
          <a:lstStyle/>
          <a:p>
            <a:fld id="{557723D0-0D4A-462E-9B31-8FA913C52779}" type="slidenum">
              <a:rPr lang="en-US" altLang="zh-CN" smtClean="0"/>
              <a:pPr/>
              <a:t>24</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9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9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9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424114" y="214314"/>
            <a:ext cx="8243887" cy="1462087"/>
          </a:xfrm>
        </p:spPr>
        <p:txBody>
          <a:bodyPr/>
          <a:lstStyle/>
          <a:p>
            <a:pPr algn="ctr" eaLnBrk="1" hangingPunct="1"/>
            <a:r>
              <a:rPr lang="en-US" altLang="zh-CN"/>
              <a:t>3.2  </a:t>
            </a:r>
            <a:r>
              <a:rPr lang="zh-CN" altLang="en-US"/>
              <a:t>点对点协议 </a:t>
            </a:r>
            <a:r>
              <a:rPr lang="en-US" altLang="zh-CN"/>
              <a:t>PPP </a:t>
            </a:r>
            <a:br>
              <a:rPr lang="en-US" altLang="zh-CN"/>
            </a:br>
            <a:r>
              <a:rPr lang="en-US" altLang="zh-CN" sz="4000"/>
              <a:t>3.2.1 PPP </a:t>
            </a:r>
            <a:r>
              <a:rPr lang="zh-CN" altLang="en-US" sz="4000"/>
              <a:t>协议的特点 </a:t>
            </a:r>
          </a:p>
        </p:txBody>
      </p:sp>
      <p:sp>
        <p:nvSpPr>
          <p:cNvPr id="190467" name="Rectangle 3"/>
          <p:cNvSpPr>
            <a:spLocks noGrp="1" noChangeArrowheads="1"/>
          </p:cNvSpPr>
          <p:nvPr>
            <p:ph type="body" idx="1"/>
          </p:nvPr>
        </p:nvSpPr>
        <p:spPr>
          <a:xfrm>
            <a:off x="2495550" y="1989139"/>
            <a:ext cx="7772400" cy="4535487"/>
          </a:xfrm>
        </p:spPr>
        <p:txBody>
          <a:bodyPr/>
          <a:lstStyle/>
          <a:p>
            <a:pPr eaLnBrk="1" hangingPunct="1"/>
            <a:r>
              <a:rPr lang="zh-CN" altLang="en-US"/>
              <a:t>现在全世界使用得最多的数据链路层协议是</a:t>
            </a:r>
            <a:r>
              <a:rPr lang="zh-CN" altLang="en-US">
                <a:solidFill>
                  <a:schemeClr val="hlink"/>
                </a:solidFill>
              </a:rPr>
              <a:t>点对点协议</a:t>
            </a:r>
            <a:r>
              <a:rPr lang="zh-CN" altLang="en-US"/>
              <a:t> </a:t>
            </a:r>
            <a:r>
              <a:rPr lang="en-US" altLang="zh-CN"/>
              <a:t>PPP (Point-to-Point Protocol)</a:t>
            </a:r>
            <a:r>
              <a:rPr lang="zh-CN" altLang="en-US"/>
              <a:t>。</a:t>
            </a:r>
          </a:p>
          <a:p>
            <a:pPr eaLnBrk="1" hangingPunct="1"/>
            <a:r>
              <a:rPr lang="zh-CN" altLang="en-US"/>
              <a:t>用户使用拨号电话线接入因特网时，一般都是使用 </a:t>
            </a:r>
            <a:r>
              <a:rPr lang="en-US" altLang="zh-CN"/>
              <a:t>PPP </a:t>
            </a:r>
            <a:r>
              <a:rPr lang="zh-CN" altLang="en-US"/>
              <a:t>协议。  </a:t>
            </a:r>
          </a:p>
        </p:txBody>
      </p:sp>
      <p:sp>
        <p:nvSpPr>
          <p:cNvPr id="32772" name="灯片编号占位符 5"/>
          <p:cNvSpPr>
            <a:spLocks noGrp="1"/>
          </p:cNvSpPr>
          <p:nvPr>
            <p:ph type="sldNum" sz="quarter" idx="12"/>
          </p:nvPr>
        </p:nvSpPr>
        <p:spPr>
          <a:noFill/>
        </p:spPr>
        <p:txBody>
          <a:bodyPr/>
          <a:lstStyle/>
          <a:p>
            <a:fld id="{AFBF7449-323C-4F63-9F8D-FF709A5C7E8D}" type="slidenum">
              <a:rPr lang="en-US" altLang="zh-CN" smtClean="0"/>
              <a:pPr/>
              <a:t>25</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04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424114" y="214314"/>
            <a:ext cx="8243887" cy="1462087"/>
          </a:xfrm>
        </p:spPr>
        <p:txBody>
          <a:bodyPr/>
          <a:lstStyle/>
          <a:p>
            <a:pPr algn="ctr" eaLnBrk="1" hangingPunct="1"/>
            <a:r>
              <a:rPr lang="zh-CN" altLang="en-US" sz="3600"/>
              <a:t>用户到 </a:t>
            </a:r>
            <a:r>
              <a:rPr lang="en-US" altLang="zh-CN" sz="3600"/>
              <a:t>ISP </a:t>
            </a:r>
            <a:r>
              <a:rPr lang="zh-CN" altLang="en-US" sz="3600"/>
              <a:t>的链路使用 </a:t>
            </a:r>
            <a:r>
              <a:rPr lang="en-US" altLang="zh-CN" sz="3600"/>
              <a:t>PPP </a:t>
            </a:r>
            <a:r>
              <a:rPr lang="zh-CN" altLang="en-US" sz="3600"/>
              <a:t>协议 </a:t>
            </a:r>
          </a:p>
        </p:txBody>
      </p:sp>
      <p:sp>
        <p:nvSpPr>
          <p:cNvPr id="33795" name="Line 53"/>
          <p:cNvSpPr>
            <a:spLocks noChangeShapeType="1"/>
          </p:cNvSpPr>
          <p:nvPr/>
        </p:nvSpPr>
        <p:spPr bwMode="auto">
          <a:xfrm>
            <a:off x="2495550" y="5000625"/>
            <a:ext cx="4032250" cy="0"/>
          </a:xfrm>
          <a:prstGeom prst="line">
            <a:avLst/>
          </a:prstGeom>
          <a:noFill/>
          <a:ln w="9525">
            <a:solidFill>
              <a:schemeClr val="folHlink"/>
            </a:solidFill>
            <a:round/>
            <a:headEnd type="triangle" w="med" len="med"/>
            <a:tailEnd type="triangle" w="med" len="med"/>
          </a:ln>
        </p:spPr>
        <p:txBody>
          <a:bodyPr/>
          <a:lstStyle/>
          <a:p>
            <a:endParaRPr lang="zh-CN" altLang="en-US"/>
          </a:p>
        </p:txBody>
      </p:sp>
      <p:sp>
        <p:nvSpPr>
          <p:cNvPr id="33796" name="Oval 54"/>
          <p:cNvSpPr>
            <a:spLocks noChangeArrowheads="1"/>
          </p:cNvSpPr>
          <p:nvPr/>
        </p:nvSpPr>
        <p:spPr bwMode="auto">
          <a:xfrm>
            <a:off x="4008439" y="2192338"/>
            <a:ext cx="936625" cy="2520950"/>
          </a:xfrm>
          <a:prstGeom prst="ellipse">
            <a:avLst/>
          </a:prstGeom>
          <a:solidFill>
            <a:srgbClr val="CCFFFF">
              <a:alpha val="50195"/>
            </a:srgbClr>
          </a:solidFill>
          <a:ln w="9525">
            <a:solidFill>
              <a:schemeClr val="tx1"/>
            </a:solidFill>
            <a:round/>
            <a:headEnd/>
            <a:tailEnd/>
          </a:ln>
        </p:spPr>
        <p:txBody>
          <a:bodyPr wrap="none" anchor="ctr"/>
          <a:lstStyle/>
          <a:p>
            <a:endParaRPr lang="zh-CN" altLang="en-US"/>
          </a:p>
        </p:txBody>
      </p:sp>
      <p:sp>
        <p:nvSpPr>
          <p:cNvPr id="33797" name="Text Box 55"/>
          <p:cNvSpPr txBox="1">
            <a:spLocks noChangeArrowheads="1"/>
          </p:cNvSpPr>
          <p:nvPr/>
        </p:nvSpPr>
        <p:spPr bwMode="auto">
          <a:xfrm>
            <a:off x="1703388" y="3068639"/>
            <a:ext cx="412750" cy="915987"/>
          </a:xfrm>
          <a:prstGeom prst="rect">
            <a:avLst/>
          </a:prstGeom>
          <a:noFill/>
          <a:ln w="9525">
            <a:noFill/>
            <a:miter lim="800000"/>
            <a:headEnd/>
            <a:tailEnd/>
          </a:ln>
        </p:spPr>
        <p:txBody>
          <a:bodyPr wrap="none">
            <a:spAutoFit/>
          </a:bodyPr>
          <a:lstStyle/>
          <a:p>
            <a:r>
              <a:rPr kumimoji="1" lang="zh-CN" altLang="en-US" sz="1800">
                <a:solidFill>
                  <a:schemeClr val="folHlink"/>
                </a:solidFill>
                <a:latin typeface="Arial" charset="0"/>
                <a:ea typeface="黑体" pitchFamily="2" charset="-122"/>
              </a:rPr>
              <a:t>用</a:t>
            </a:r>
          </a:p>
          <a:p>
            <a:endParaRPr kumimoji="1" lang="zh-CN" altLang="en-US" sz="1800">
              <a:solidFill>
                <a:schemeClr val="folHlink"/>
              </a:solidFill>
              <a:latin typeface="Arial" charset="0"/>
              <a:ea typeface="黑体" pitchFamily="2" charset="-122"/>
            </a:endParaRPr>
          </a:p>
          <a:p>
            <a:r>
              <a:rPr kumimoji="1" lang="zh-CN" altLang="en-US" sz="1800">
                <a:solidFill>
                  <a:schemeClr val="folHlink"/>
                </a:solidFill>
                <a:latin typeface="Arial" charset="0"/>
                <a:ea typeface="黑体" pitchFamily="2" charset="-122"/>
              </a:rPr>
              <a:t>户</a:t>
            </a:r>
          </a:p>
        </p:txBody>
      </p:sp>
      <p:sp>
        <p:nvSpPr>
          <p:cNvPr id="33798" name="Text Box 56"/>
          <p:cNvSpPr txBox="1">
            <a:spLocks noChangeArrowheads="1"/>
          </p:cNvSpPr>
          <p:nvPr/>
        </p:nvSpPr>
        <p:spPr bwMode="auto">
          <a:xfrm>
            <a:off x="9275763" y="3173413"/>
            <a:ext cx="1098550" cy="366712"/>
          </a:xfrm>
          <a:prstGeom prst="rect">
            <a:avLst/>
          </a:prstGeom>
          <a:noFill/>
          <a:ln w="9525">
            <a:noFill/>
            <a:miter lim="800000"/>
            <a:headEnd/>
            <a:tailEnd/>
          </a:ln>
        </p:spPr>
        <p:txBody>
          <a:bodyPr wrap="none">
            <a:spAutoFit/>
          </a:bodyPr>
          <a:lstStyle/>
          <a:p>
            <a:r>
              <a:rPr kumimoji="1" lang="zh-CN" altLang="en-US" sz="1800">
                <a:solidFill>
                  <a:schemeClr val="folHlink"/>
                </a:solidFill>
                <a:latin typeface="Arial" charset="0"/>
                <a:ea typeface="黑体" pitchFamily="2" charset="-122"/>
              </a:rPr>
              <a:t>至因特网</a:t>
            </a:r>
          </a:p>
        </p:txBody>
      </p:sp>
      <p:pic>
        <p:nvPicPr>
          <p:cNvPr id="33799" name="Picture 57"/>
          <p:cNvPicPr>
            <a:picLocks noChangeArrowheads="1"/>
          </p:cNvPicPr>
          <p:nvPr/>
        </p:nvPicPr>
        <p:blipFill>
          <a:blip r:embed="rId3" cstate="print"/>
          <a:srcRect/>
          <a:stretch>
            <a:fillRect/>
          </a:stretch>
        </p:blipFill>
        <p:spPr bwMode="auto">
          <a:xfrm>
            <a:off x="2208214" y="2336800"/>
            <a:ext cx="376237" cy="401638"/>
          </a:xfrm>
          <a:prstGeom prst="rect">
            <a:avLst/>
          </a:prstGeom>
          <a:noFill/>
          <a:ln w="9525">
            <a:noFill/>
            <a:miter lim="800000"/>
            <a:headEnd/>
            <a:tailEnd/>
          </a:ln>
        </p:spPr>
      </p:pic>
      <p:sp>
        <p:nvSpPr>
          <p:cNvPr id="192570" name="Rectangle 58"/>
          <p:cNvSpPr>
            <a:spLocks noChangeArrowheads="1"/>
          </p:cNvSpPr>
          <p:nvPr/>
        </p:nvSpPr>
        <p:spPr bwMode="auto">
          <a:xfrm>
            <a:off x="6557963" y="2409826"/>
            <a:ext cx="2201862" cy="2232025"/>
          </a:xfrm>
          <a:prstGeom prst="rect">
            <a:avLst/>
          </a:prstGeom>
          <a:solidFill>
            <a:srgbClr val="FFCCFF"/>
          </a:solidFill>
          <a:ln w="19050">
            <a:solidFill>
              <a:schemeClr val="tx1"/>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33801" name="Text Box 59"/>
          <p:cNvSpPr txBox="1">
            <a:spLocks noChangeArrowheads="1"/>
          </p:cNvSpPr>
          <p:nvPr/>
        </p:nvSpPr>
        <p:spPr bwMode="auto">
          <a:xfrm>
            <a:off x="6561138" y="2449513"/>
            <a:ext cx="2241550" cy="641350"/>
          </a:xfrm>
          <a:prstGeom prst="rect">
            <a:avLst/>
          </a:prstGeom>
          <a:noFill/>
          <a:ln w="9525">
            <a:noFill/>
            <a:miter lim="800000"/>
            <a:headEnd/>
            <a:tailEnd/>
          </a:ln>
        </p:spPr>
        <p:txBody>
          <a:bodyPr wrap="none">
            <a:spAutoFit/>
          </a:bodyPr>
          <a:lstStyle/>
          <a:p>
            <a:pPr algn="ctr"/>
            <a:r>
              <a:rPr kumimoji="1" lang="zh-CN" altLang="en-US" sz="1800">
                <a:solidFill>
                  <a:schemeClr val="folHlink"/>
                </a:solidFill>
                <a:latin typeface="Arial" charset="0"/>
                <a:ea typeface="黑体" pitchFamily="2" charset="-122"/>
              </a:rPr>
              <a:t>已向因特网管理机构</a:t>
            </a:r>
          </a:p>
          <a:p>
            <a:pPr algn="ctr"/>
            <a:r>
              <a:rPr kumimoji="1" lang="zh-CN" altLang="en-US" sz="1800">
                <a:solidFill>
                  <a:schemeClr val="folHlink"/>
                </a:solidFill>
                <a:latin typeface="Arial" charset="0"/>
                <a:ea typeface="黑体" pitchFamily="2" charset="-122"/>
              </a:rPr>
              <a:t>申请到一批</a:t>
            </a:r>
            <a:r>
              <a:rPr kumimoji="1" lang="zh-CN" altLang="en-US" sz="1800" b="1">
                <a:solidFill>
                  <a:schemeClr val="folHlink"/>
                </a:solidFill>
                <a:latin typeface="Arial" charset="0"/>
                <a:ea typeface="黑体" pitchFamily="2" charset="-122"/>
              </a:rPr>
              <a:t> </a:t>
            </a:r>
            <a:r>
              <a:rPr kumimoji="1" lang="en-US" altLang="zh-CN" sz="1800" b="1">
                <a:solidFill>
                  <a:schemeClr val="folHlink"/>
                </a:solidFill>
                <a:latin typeface="Arial" charset="0"/>
                <a:ea typeface="黑体" pitchFamily="2" charset="-122"/>
              </a:rPr>
              <a:t>IP </a:t>
            </a:r>
            <a:r>
              <a:rPr kumimoji="1" lang="zh-CN" altLang="en-US" sz="1800">
                <a:solidFill>
                  <a:schemeClr val="folHlink"/>
                </a:solidFill>
                <a:latin typeface="Arial" charset="0"/>
                <a:ea typeface="黑体" pitchFamily="2" charset="-122"/>
              </a:rPr>
              <a:t>地址</a:t>
            </a:r>
          </a:p>
        </p:txBody>
      </p:sp>
      <p:sp>
        <p:nvSpPr>
          <p:cNvPr id="33802" name="Text Box 60"/>
          <p:cNvSpPr txBox="1">
            <a:spLocks noChangeArrowheads="1"/>
          </p:cNvSpPr>
          <p:nvPr/>
        </p:nvSpPr>
        <p:spPr bwMode="auto">
          <a:xfrm>
            <a:off x="7419975" y="3332163"/>
            <a:ext cx="552450" cy="366712"/>
          </a:xfrm>
          <a:prstGeom prst="rect">
            <a:avLst/>
          </a:prstGeom>
          <a:noFill/>
          <a:ln w="9525">
            <a:noFill/>
            <a:miter lim="800000"/>
            <a:headEnd/>
            <a:tailEnd/>
          </a:ln>
        </p:spPr>
        <p:txBody>
          <a:bodyPr wrap="none">
            <a:spAutoFit/>
          </a:bodyPr>
          <a:lstStyle/>
          <a:p>
            <a:r>
              <a:rPr kumimoji="1" lang="en-US" altLang="zh-CN" sz="1800" b="1">
                <a:solidFill>
                  <a:schemeClr val="folHlink"/>
                </a:solidFill>
                <a:latin typeface="Arial" charset="0"/>
                <a:ea typeface="黑体" pitchFamily="2" charset="-122"/>
              </a:rPr>
              <a:t>ISP</a:t>
            </a:r>
          </a:p>
        </p:txBody>
      </p:sp>
      <p:sp>
        <p:nvSpPr>
          <p:cNvPr id="33803" name="Freeform 61"/>
          <p:cNvSpPr>
            <a:spLocks/>
          </p:cNvSpPr>
          <p:nvPr/>
        </p:nvSpPr>
        <p:spPr bwMode="auto">
          <a:xfrm>
            <a:off x="8766175" y="3560763"/>
            <a:ext cx="1506538" cy="114300"/>
          </a:xfrm>
          <a:custGeom>
            <a:avLst/>
            <a:gdLst>
              <a:gd name="T0" fmla="*/ 0 w 949"/>
              <a:gd name="T1" fmla="*/ 0 h 72"/>
              <a:gd name="T2" fmla="*/ 601663 w 949"/>
              <a:gd name="T3" fmla="*/ 0 h 72"/>
              <a:gd name="T4" fmla="*/ 471488 w 949"/>
              <a:gd name="T5" fmla="*/ 114300 h 72"/>
              <a:gd name="T6" fmla="*/ 1506538 w 949"/>
              <a:gd name="T7" fmla="*/ 98425 h 72"/>
              <a:gd name="T8" fmla="*/ 0 60000 65536"/>
              <a:gd name="T9" fmla="*/ 0 60000 65536"/>
              <a:gd name="T10" fmla="*/ 0 60000 65536"/>
              <a:gd name="T11" fmla="*/ 0 60000 65536"/>
              <a:gd name="T12" fmla="*/ 0 w 949"/>
              <a:gd name="T13" fmla="*/ 0 h 72"/>
              <a:gd name="T14" fmla="*/ 949 w 949"/>
              <a:gd name="T15" fmla="*/ 72 h 72"/>
            </a:gdLst>
            <a:ahLst/>
            <a:cxnLst>
              <a:cxn ang="T8">
                <a:pos x="T0" y="T1"/>
              </a:cxn>
              <a:cxn ang="T9">
                <a:pos x="T2" y="T3"/>
              </a:cxn>
              <a:cxn ang="T10">
                <a:pos x="T4" y="T5"/>
              </a:cxn>
              <a:cxn ang="T11">
                <a:pos x="T6" y="T7"/>
              </a:cxn>
            </a:cxnLst>
            <a:rect l="T12" t="T13" r="T14" b="T15"/>
            <a:pathLst>
              <a:path w="949" h="72">
                <a:moveTo>
                  <a:pt x="0" y="0"/>
                </a:moveTo>
                <a:lnTo>
                  <a:pt x="379" y="0"/>
                </a:lnTo>
                <a:lnTo>
                  <a:pt x="297" y="72"/>
                </a:lnTo>
                <a:lnTo>
                  <a:pt x="949" y="62"/>
                </a:lnTo>
              </a:path>
            </a:pathLst>
          </a:custGeom>
          <a:noFill/>
          <a:ln w="57150">
            <a:solidFill>
              <a:schemeClr val="folHlink"/>
            </a:solidFill>
            <a:round/>
            <a:headEnd/>
            <a:tailEnd/>
          </a:ln>
        </p:spPr>
        <p:txBody>
          <a:bodyPr wrap="none" anchor="ctr"/>
          <a:lstStyle/>
          <a:p>
            <a:endParaRPr lang="zh-CN" altLang="en-US"/>
          </a:p>
        </p:txBody>
      </p:sp>
      <p:pic>
        <p:nvPicPr>
          <p:cNvPr id="33804" name="Picture 62"/>
          <p:cNvPicPr>
            <a:picLocks noChangeArrowheads="1"/>
          </p:cNvPicPr>
          <p:nvPr/>
        </p:nvPicPr>
        <p:blipFill>
          <a:blip r:embed="rId3" cstate="print"/>
          <a:srcRect/>
          <a:stretch>
            <a:fillRect/>
          </a:stretch>
        </p:blipFill>
        <p:spPr bwMode="auto">
          <a:xfrm>
            <a:off x="2208214" y="2811464"/>
            <a:ext cx="376237" cy="401637"/>
          </a:xfrm>
          <a:prstGeom prst="rect">
            <a:avLst/>
          </a:prstGeom>
          <a:noFill/>
          <a:ln w="9525">
            <a:noFill/>
            <a:miter lim="800000"/>
            <a:headEnd/>
            <a:tailEnd/>
          </a:ln>
        </p:spPr>
      </p:pic>
      <p:pic>
        <p:nvPicPr>
          <p:cNvPr id="33805" name="Picture 63"/>
          <p:cNvPicPr>
            <a:picLocks noChangeArrowheads="1"/>
          </p:cNvPicPr>
          <p:nvPr/>
        </p:nvPicPr>
        <p:blipFill>
          <a:blip r:embed="rId3" cstate="print"/>
          <a:srcRect/>
          <a:stretch>
            <a:fillRect/>
          </a:stretch>
        </p:blipFill>
        <p:spPr bwMode="auto">
          <a:xfrm>
            <a:off x="2208214" y="3287714"/>
            <a:ext cx="376237" cy="401637"/>
          </a:xfrm>
          <a:prstGeom prst="rect">
            <a:avLst/>
          </a:prstGeom>
          <a:noFill/>
          <a:ln w="9525">
            <a:noFill/>
            <a:miter lim="800000"/>
            <a:headEnd/>
            <a:tailEnd/>
          </a:ln>
        </p:spPr>
      </p:pic>
      <p:pic>
        <p:nvPicPr>
          <p:cNvPr id="33806" name="Picture 64"/>
          <p:cNvPicPr>
            <a:picLocks noChangeArrowheads="1"/>
          </p:cNvPicPr>
          <p:nvPr/>
        </p:nvPicPr>
        <p:blipFill>
          <a:blip r:embed="rId3" cstate="print"/>
          <a:srcRect/>
          <a:stretch>
            <a:fillRect/>
          </a:stretch>
        </p:blipFill>
        <p:spPr bwMode="auto">
          <a:xfrm>
            <a:off x="2208214" y="3763964"/>
            <a:ext cx="376237" cy="401637"/>
          </a:xfrm>
          <a:prstGeom prst="rect">
            <a:avLst/>
          </a:prstGeom>
          <a:noFill/>
          <a:ln w="9525">
            <a:noFill/>
            <a:miter lim="800000"/>
            <a:headEnd/>
            <a:tailEnd/>
          </a:ln>
        </p:spPr>
      </p:pic>
      <p:pic>
        <p:nvPicPr>
          <p:cNvPr id="33807" name="Picture 65"/>
          <p:cNvPicPr>
            <a:picLocks noChangeArrowheads="1"/>
          </p:cNvPicPr>
          <p:nvPr/>
        </p:nvPicPr>
        <p:blipFill>
          <a:blip r:embed="rId3" cstate="print"/>
          <a:srcRect/>
          <a:stretch>
            <a:fillRect/>
          </a:stretch>
        </p:blipFill>
        <p:spPr bwMode="auto">
          <a:xfrm>
            <a:off x="2208214" y="4240214"/>
            <a:ext cx="376237" cy="401637"/>
          </a:xfrm>
          <a:prstGeom prst="rect">
            <a:avLst/>
          </a:prstGeom>
          <a:noFill/>
          <a:ln w="9525">
            <a:noFill/>
            <a:miter lim="800000"/>
            <a:headEnd/>
            <a:tailEnd/>
          </a:ln>
        </p:spPr>
      </p:pic>
      <p:sp>
        <p:nvSpPr>
          <p:cNvPr id="33808" name="Line 66"/>
          <p:cNvSpPr>
            <a:spLocks noChangeShapeType="1"/>
          </p:cNvSpPr>
          <p:nvPr/>
        </p:nvSpPr>
        <p:spPr bwMode="auto">
          <a:xfrm>
            <a:off x="2495550" y="2552701"/>
            <a:ext cx="4032250" cy="288925"/>
          </a:xfrm>
          <a:prstGeom prst="line">
            <a:avLst/>
          </a:prstGeom>
          <a:noFill/>
          <a:ln w="9525">
            <a:solidFill>
              <a:schemeClr val="folHlink"/>
            </a:solidFill>
            <a:round/>
            <a:headEnd/>
            <a:tailEnd/>
          </a:ln>
        </p:spPr>
        <p:txBody>
          <a:bodyPr/>
          <a:lstStyle/>
          <a:p>
            <a:endParaRPr lang="zh-CN" altLang="en-US"/>
          </a:p>
        </p:txBody>
      </p:sp>
      <p:sp>
        <p:nvSpPr>
          <p:cNvPr id="33809" name="Text Box 67"/>
          <p:cNvSpPr txBox="1">
            <a:spLocks noChangeArrowheads="1"/>
          </p:cNvSpPr>
          <p:nvPr/>
        </p:nvSpPr>
        <p:spPr bwMode="auto">
          <a:xfrm>
            <a:off x="4079875" y="3173413"/>
            <a:ext cx="869950" cy="366712"/>
          </a:xfrm>
          <a:prstGeom prst="rect">
            <a:avLst/>
          </a:prstGeom>
          <a:noFill/>
          <a:ln w="9525">
            <a:noFill/>
            <a:miter lim="800000"/>
            <a:headEnd/>
            <a:tailEnd/>
          </a:ln>
        </p:spPr>
        <p:txBody>
          <a:bodyPr wrap="none">
            <a:spAutoFit/>
          </a:bodyPr>
          <a:lstStyle/>
          <a:p>
            <a:r>
              <a:rPr kumimoji="1" lang="zh-CN" altLang="en-US" sz="1800">
                <a:solidFill>
                  <a:schemeClr val="folHlink"/>
                </a:solidFill>
                <a:latin typeface="Arial" charset="0"/>
                <a:ea typeface="黑体" pitchFamily="2" charset="-122"/>
              </a:rPr>
              <a:t>接入网</a:t>
            </a:r>
          </a:p>
        </p:txBody>
      </p:sp>
      <p:sp>
        <p:nvSpPr>
          <p:cNvPr id="33810" name="Line 68"/>
          <p:cNvSpPr>
            <a:spLocks noChangeShapeType="1"/>
          </p:cNvSpPr>
          <p:nvPr/>
        </p:nvSpPr>
        <p:spPr bwMode="auto">
          <a:xfrm>
            <a:off x="2495550" y="3057526"/>
            <a:ext cx="4032250" cy="142875"/>
          </a:xfrm>
          <a:prstGeom prst="line">
            <a:avLst/>
          </a:prstGeom>
          <a:noFill/>
          <a:ln w="9525">
            <a:solidFill>
              <a:schemeClr val="folHlink"/>
            </a:solidFill>
            <a:round/>
            <a:headEnd/>
            <a:tailEnd/>
          </a:ln>
        </p:spPr>
        <p:txBody>
          <a:bodyPr/>
          <a:lstStyle/>
          <a:p>
            <a:endParaRPr lang="zh-CN" altLang="en-US"/>
          </a:p>
        </p:txBody>
      </p:sp>
      <p:sp>
        <p:nvSpPr>
          <p:cNvPr id="33811" name="Line 69"/>
          <p:cNvSpPr>
            <a:spLocks noChangeShapeType="1"/>
          </p:cNvSpPr>
          <p:nvPr/>
        </p:nvSpPr>
        <p:spPr bwMode="auto">
          <a:xfrm>
            <a:off x="2495550" y="3560763"/>
            <a:ext cx="4032250" cy="0"/>
          </a:xfrm>
          <a:prstGeom prst="line">
            <a:avLst/>
          </a:prstGeom>
          <a:noFill/>
          <a:ln w="9525">
            <a:solidFill>
              <a:schemeClr val="folHlink"/>
            </a:solidFill>
            <a:round/>
            <a:headEnd/>
            <a:tailEnd/>
          </a:ln>
        </p:spPr>
        <p:txBody>
          <a:bodyPr/>
          <a:lstStyle/>
          <a:p>
            <a:endParaRPr lang="zh-CN" altLang="en-US"/>
          </a:p>
        </p:txBody>
      </p:sp>
      <p:sp>
        <p:nvSpPr>
          <p:cNvPr id="33812" name="Line 70"/>
          <p:cNvSpPr>
            <a:spLocks noChangeShapeType="1"/>
          </p:cNvSpPr>
          <p:nvPr/>
        </p:nvSpPr>
        <p:spPr bwMode="auto">
          <a:xfrm flipV="1">
            <a:off x="2495551" y="3852863"/>
            <a:ext cx="4049713" cy="139700"/>
          </a:xfrm>
          <a:prstGeom prst="line">
            <a:avLst/>
          </a:prstGeom>
          <a:noFill/>
          <a:ln w="9525">
            <a:solidFill>
              <a:schemeClr val="folHlink"/>
            </a:solidFill>
            <a:round/>
            <a:headEnd/>
            <a:tailEnd/>
          </a:ln>
        </p:spPr>
        <p:txBody>
          <a:bodyPr/>
          <a:lstStyle/>
          <a:p>
            <a:endParaRPr lang="zh-CN" altLang="en-US"/>
          </a:p>
        </p:txBody>
      </p:sp>
      <p:sp>
        <p:nvSpPr>
          <p:cNvPr id="33813" name="Line 71"/>
          <p:cNvSpPr>
            <a:spLocks noChangeShapeType="1"/>
          </p:cNvSpPr>
          <p:nvPr/>
        </p:nvSpPr>
        <p:spPr bwMode="auto">
          <a:xfrm flipV="1">
            <a:off x="2495550" y="4208464"/>
            <a:ext cx="4032250" cy="288925"/>
          </a:xfrm>
          <a:prstGeom prst="line">
            <a:avLst/>
          </a:prstGeom>
          <a:noFill/>
          <a:ln w="9525">
            <a:solidFill>
              <a:schemeClr val="folHlink"/>
            </a:solidFill>
            <a:round/>
            <a:headEnd/>
            <a:tailEnd/>
          </a:ln>
        </p:spPr>
        <p:txBody>
          <a:bodyPr/>
          <a:lstStyle/>
          <a:p>
            <a:endParaRPr lang="zh-CN" altLang="en-US"/>
          </a:p>
        </p:txBody>
      </p:sp>
      <p:sp>
        <p:nvSpPr>
          <p:cNvPr id="33814" name="Text Box 72"/>
          <p:cNvSpPr txBox="1">
            <a:spLocks noChangeArrowheads="1"/>
          </p:cNvSpPr>
          <p:nvPr/>
        </p:nvSpPr>
        <p:spPr bwMode="auto">
          <a:xfrm>
            <a:off x="4008438" y="4795838"/>
            <a:ext cx="1162050" cy="366712"/>
          </a:xfrm>
          <a:prstGeom prst="rect">
            <a:avLst/>
          </a:prstGeom>
          <a:solidFill>
            <a:schemeClr val="bg1"/>
          </a:solidFill>
          <a:ln w="9525">
            <a:noFill/>
            <a:miter lim="800000"/>
            <a:headEnd/>
            <a:tailEnd/>
          </a:ln>
        </p:spPr>
        <p:txBody>
          <a:bodyPr wrap="none">
            <a:spAutoFit/>
          </a:bodyPr>
          <a:lstStyle/>
          <a:p>
            <a:r>
              <a:rPr kumimoji="1" lang="en-US" altLang="zh-CN" sz="1800" b="1">
                <a:solidFill>
                  <a:schemeClr val="folHlink"/>
                </a:solidFill>
                <a:latin typeface="Arial" charset="0"/>
                <a:ea typeface="黑体" pitchFamily="2" charset="-122"/>
              </a:rPr>
              <a:t>PPP</a:t>
            </a:r>
            <a:r>
              <a:rPr kumimoji="1" lang="en-US" altLang="zh-CN" sz="1800">
                <a:solidFill>
                  <a:schemeClr val="folHlink"/>
                </a:solidFill>
                <a:latin typeface="Arial" charset="0"/>
                <a:ea typeface="黑体" pitchFamily="2" charset="-122"/>
              </a:rPr>
              <a:t> </a:t>
            </a:r>
            <a:r>
              <a:rPr kumimoji="1" lang="zh-CN" altLang="en-US" sz="1800">
                <a:solidFill>
                  <a:schemeClr val="folHlink"/>
                </a:solidFill>
                <a:latin typeface="Arial" charset="0"/>
                <a:ea typeface="黑体" pitchFamily="2" charset="-122"/>
              </a:rPr>
              <a:t>协议</a:t>
            </a:r>
          </a:p>
        </p:txBody>
      </p:sp>
      <p:sp>
        <p:nvSpPr>
          <p:cNvPr id="33815" name="灯片编号占位符 24"/>
          <p:cNvSpPr>
            <a:spLocks noGrp="1"/>
          </p:cNvSpPr>
          <p:nvPr>
            <p:ph type="sldNum" sz="quarter" idx="12"/>
          </p:nvPr>
        </p:nvSpPr>
        <p:spPr>
          <a:noFill/>
        </p:spPr>
        <p:txBody>
          <a:bodyPr/>
          <a:lstStyle/>
          <a:p>
            <a:fld id="{C617A06D-D00B-4571-A5F5-154D3758BBF9}" type="slidenum">
              <a:rPr lang="en-US" altLang="zh-CN" smtClean="0"/>
              <a:pPr/>
              <a:t>26</a:t>
            </a:fld>
            <a:endParaRPr lang="en-US" altLang="zh-C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zh-CN"/>
              <a:t>1. PPP </a:t>
            </a:r>
            <a:r>
              <a:rPr lang="zh-CN" altLang="en-US"/>
              <a:t>协议应满足的需求 </a:t>
            </a:r>
          </a:p>
        </p:txBody>
      </p:sp>
      <p:sp>
        <p:nvSpPr>
          <p:cNvPr id="34819" name="Rectangle 3"/>
          <p:cNvSpPr>
            <a:spLocks noGrp="1" noChangeArrowheads="1"/>
          </p:cNvSpPr>
          <p:nvPr>
            <p:ph type="body" idx="1"/>
          </p:nvPr>
        </p:nvSpPr>
        <p:spPr>
          <a:xfrm>
            <a:off x="2566988" y="1906588"/>
            <a:ext cx="7772400" cy="4546600"/>
          </a:xfrm>
        </p:spPr>
        <p:txBody>
          <a:bodyPr/>
          <a:lstStyle/>
          <a:p>
            <a:pPr eaLnBrk="1" hangingPunct="1">
              <a:lnSpc>
                <a:spcPct val="80000"/>
              </a:lnSpc>
            </a:pPr>
            <a:r>
              <a:rPr lang="zh-CN" altLang="en-US" sz="2800"/>
              <a:t>简单</a:t>
            </a:r>
            <a:r>
              <a:rPr lang="en-US" altLang="zh-CN" sz="2800"/>
              <a:t>——</a:t>
            </a:r>
            <a:r>
              <a:rPr lang="zh-CN" altLang="en-US" sz="2800"/>
              <a:t>这是</a:t>
            </a:r>
            <a:r>
              <a:rPr lang="zh-CN" altLang="en-US" sz="2800">
                <a:solidFill>
                  <a:schemeClr val="hlink"/>
                </a:solidFill>
              </a:rPr>
              <a:t>首要的要求</a:t>
            </a:r>
          </a:p>
          <a:p>
            <a:pPr eaLnBrk="1" hangingPunct="1">
              <a:lnSpc>
                <a:spcPct val="80000"/>
              </a:lnSpc>
            </a:pPr>
            <a:r>
              <a:rPr lang="zh-CN" altLang="en-US" sz="2800"/>
              <a:t>封装成帧 </a:t>
            </a:r>
          </a:p>
          <a:p>
            <a:pPr eaLnBrk="1" hangingPunct="1">
              <a:lnSpc>
                <a:spcPct val="80000"/>
              </a:lnSpc>
            </a:pPr>
            <a:r>
              <a:rPr lang="zh-CN" altLang="en-US" sz="2800"/>
              <a:t>透明性 </a:t>
            </a:r>
          </a:p>
          <a:p>
            <a:pPr eaLnBrk="1" hangingPunct="1">
              <a:lnSpc>
                <a:spcPct val="80000"/>
              </a:lnSpc>
            </a:pPr>
            <a:r>
              <a:rPr lang="zh-CN" altLang="en-US" sz="2800"/>
              <a:t>多种网络层协议 </a:t>
            </a:r>
          </a:p>
          <a:p>
            <a:pPr eaLnBrk="1" hangingPunct="1">
              <a:lnSpc>
                <a:spcPct val="80000"/>
              </a:lnSpc>
            </a:pPr>
            <a:r>
              <a:rPr lang="zh-CN" altLang="en-US" sz="2800"/>
              <a:t>多种类型链路 </a:t>
            </a:r>
          </a:p>
          <a:p>
            <a:pPr eaLnBrk="1" hangingPunct="1">
              <a:lnSpc>
                <a:spcPct val="80000"/>
              </a:lnSpc>
            </a:pPr>
            <a:r>
              <a:rPr lang="zh-CN" altLang="en-US" sz="2800"/>
              <a:t>差错检测 </a:t>
            </a:r>
          </a:p>
          <a:p>
            <a:pPr eaLnBrk="1" hangingPunct="1">
              <a:lnSpc>
                <a:spcPct val="80000"/>
              </a:lnSpc>
            </a:pPr>
            <a:r>
              <a:rPr lang="zh-CN" altLang="en-US" sz="2800"/>
              <a:t>检测连接状态 </a:t>
            </a:r>
          </a:p>
          <a:p>
            <a:pPr eaLnBrk="1" hangingPunct="1">
              <a:lnSpc>
                <a:spcPct val="80000"/>
              </a:lnSpc>
            </a:pPr>
            <a:r>
              <a:rPr lang="zh-CN" altLang="en-US" sz="2800"/>
              <a:t>最大传送单元 </a:t>
            </a:r>
          </a:p>
          <a:p>
            <a:pPr eaLnBrk="1" hangingPunct="1">
              <a:lnSpc>
                <a:spcPct val="80000"/>
              </a:lnSpc>
            </a:pPr>
            <a:r>
              <a:rPr lang="zh-CN" altLang="en-US" sz="2800"/>
              <a:t>网络层地址协商 </a:t>
            </a:r>
          </a:p>
          <a:p>
            <a:pPr eaLnBrk="1" hangingPunct="1">
              <a:lnSpc>
                <a:spcPct val="80000"/>
              </a:lnSpc>
            </a:pPr>
            <a:r>
              <a:rPr lang="zh-CN" altLang="en-US" sz="2800"/>
              <a:t>数据压缩协商  </a:t>
            </a:r>
          </a:p>
        </p:txBody>
      </p:sp>
      <p:sp>
        <p:nvSpPr>
          <p:cNvPr id="34820" name="灯片编号占位符 5"/>
          <p:cNvSpPr>
            <a:spLocks noGrp="1"/>
          </p:cNvSpPr>
          <p:nvPr>
            <p:ph type="sldNum" sz="quarter" idx="12"/>
          </p:nvPr>
        </p:nvSpPr>
        <p:spPr>
          <a:noFill/>
        </p:spPr>
        <p:txBody>
          <a:bodyPr/>
          <a:lstStyle/>
          <a:p>
            <a:fld id="{3624EAAD-0037-4E86-917D-6A48AA72256E}" type="slidenum">
              <a:rPr lang="en-US" altLang="zh-CN" smtClean="0"/>
              <a:pPr/>
              <a:t>27</a:t>
            </a:fld>
            <a:endParaRPr lang="en-US" altLang="zh-CN"/>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674938" y="214314"/>
            <a:ext cx="7308850" cy="1462087"/>
          </a:xfrm>
        </p:spPr>
        <p:txBody>
          <a:bodyPr/>
          <a:lstStyle/>
          <a:p>
            <a:pPr algn="ctr" eaLnBrk="1" hangingPunct="1"/>
            <a:r>
              <a:rPr lang="en-US" altLang="zh-CN"/>
              <a:t>2. PPP </a:t>
            </a:r>
            <a:r>
              <a:rPr lang="zh-CN" altLang="en-US"/>
              <a:t>协议不需要的功能</a:t>
            </a:r>
          </a:p>
        </p:txBody>
      </p:sp>
      <p:sp>
        <p:nvSpPr>
          <p:cNvPr id="35843" name="Rectangle 3"/>
          <p:cNvSpPr>
            <a:spLocks noGrp="1" noChangeArrowheads="1"/>
          </p:cNvSpPr>
          <p:nvPr>
            <p:ph type="body" idx="1"/>
          </p:nvPr>
        </p:nvSpPr>
        <p:spPr/>
        <p:txBody>
          <a:bodyPr/>
          <a:lstStyle/>
          <a:p>
            <a:pPr eaLnBrk="1" hangingPunct="1"/>
            <a:r>
              <a:rPr lang="zh-CN" altLang="en-US"/>
              <a:t>纠错 </a:t>
            </a:r>
          </a:p>
          <a:p>
            <a:pPr eaLnBrk="1" hangingPunct="1"/>
            <a:r>
              <a:rPr lang="zh-CN" altLang="en-US"/>
              <a:t>流量控制 </a:t>
            </a:r>
          </a:p>
          <a:p>
            <a:pPr eaLnBrk="1" hangingPunct="1"/>
            <a:r>
              <a:rPr lang="zh-CN" altLang="en-US"/>
              <a:t>序号 </a:t>
            </a:r>
          </a:p>
          <a:p>
            <a:pPr eaLnBrk="1" hangingPunct="1"/>
            <a:r>
              <a:rPr lang="zh-CN" altLang="en-US"/>
              <a:t>多点线路 </a:t>
            </a:r>
          </a:p>
          <a:p>
            <a:pPr eaLnBrk="1" hangingPunct="1"/>
            <a:r>
              <a:rPr lang="zh-CN" altLang="en-US"/>
              <a:t>半双工或单工链路 </a:t>
            </a:r>
          </a:p>
        </p:txBody>
      </p:sp>
      <p:sp>
        <p:nvSpPr>
          <p:cNvPr id="35844" name="灯片编号占位符 5"/>
          <p:cNvSpPr>
            <a:spLocks noGrp="1"/>
          </p:cNvSpPr>
          <p:nvPr>
            <p:ph type="sldNum" sz="quarter" idx="12"/>
          </p:nvPr>
        </p:nvSpPr>
        <p:spPr>
          <a:noFill/>
        </p:spPr>
        <p:txBody>
          <a:bodyPr/>
          <a:lstStyle/>
          <a:p>
            <a:fld id="{D774B8EC-671A-4DDE-A516-535F8F384E0E}" type="slidenum">
              <a:rPr lang="en-US" altLang="zh-CN" smtClean="0"/>
              <a:pPr/>
              <a:t>28</a:t>
            </a:fld>
            <a:endParaRPr lang="en-US" altLang="zh-CN"/>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24114" y="214314"/>
            <a:ext cx="8243887" cy="1462087"/>
          </a:xfrm>
        </p:spPr>
        <p:txBody>
          <a:bodyPr/>
          <a:lstStyle/>
          <a:p>
            <a:pPr algn="ctr" eaLnBrk="1" hangingPunct="1"/>
            <a:r>
              <a:rPr lang="en-US" altLang="zh-CN"/>
              <a:t>3.  PPP </a:t>
            </a:r>
            <a:r>
              <a:rPr lang="zh-CN" altLang="en-US"/>
              <a:t>协议的组成 </a:t>
            </a:r>
          </a:p>
        </p:txBody>
      </p:sp>
      <p:sp>
        <p:nvSpPr>
          <p:cNvPr id="193539" name="Rectangle 3"/>
          <p:cNvSpPr>
            <a:spLocks noGrp="1" noChangeArrowheads="1"/>
          </p:cNvSpPr>
          <p:nvPr>
            <p:ph type="body" idx="1"/>
          </p:nvPr>
        </p:nvSpPr>
        <p:spPr>
          <a:xfrm>
            <a:off x="2495550" y="1989139"/>
            <a:ext cx="7772400" cy="4535487"/>
          </a:xfrm>
        </p:spPr>
        <p:txBody>
          <a:bodyPr/>
          <a:lstStyle/>
          <a:p>
            <a:pPr eaLnBrk="1" hangingPunct="1"/>
            <a:r>
              <a:rPr lang="en-US" altLang="zh-CN"/>
              <a:t>1992 </a:t>
            </a:r>
            <a:r>
              <a:rPr lang="zh-CN" altLang="en-US"/>
              <a:t>年制订了 </a:t>
            </a:r>
            <a:r>
              <a:rPr lang="en-US" altLang="zh-CN"/>
              <a:t>PPP </a:t>
            </a:r>
            <a:r>
              <a:rPr lang="zh-CN" altLang="en-US"/>
              <a:t>协议。经过 </a:t>
            </a:r>
            <a:r>
              <a:rPr lang="en-US" altLang="zh-CN"/>
              <a:t>1993 </a:t>
            </a:r>
            <a:r>
              <a:rPr lang="zh-CN" altLang="en-US"/>
              <a:t>年和 </a:t>
            </a:r>
            <a:r>
              <a:rPr lang="en-US" altLang="zh-CN"/>
              <a:t>1994 </a:t>
            </a:r>
            <a:r>
              <a:rPr lang="zh-CN" altLang="en-US"/>
              <a:t>年的修订，现在的 </a:t>
            </a:r>
            <a:r>
              <a:rPr lang="en-US" altLang="zh-CN"/>
              <a:t>PPP </a:t>
            </a:r>
            <a:r>
              <a:rPr lang="zh-CN" altLang="en-US"/>
              <a:t>协议已成为因特网的正式标准</a:t>
            </a:r>
            <a:r>
              <a:rPr lang="en-US" altLang="zh-CN"/>
              <a:t>[RFC 1661]</a:t>
            </a:r>
            <a:r>
              <a:rPr lang="zh-CN" altLang="en-US"/>
              <a:t>。 </a:t>
            </a:r>
            <a:endParaRPr lang="zh-CN" altLang="en-US" sz="3600"/>
          </a:p>
          <a:p>
            <a:pPr eaLnBrk="1" hangingPunct="1"/>
            <a:r>
              <a:rPr lang="en-US" altLang="zh-CN"/>
              <a:t>PPP </a:t>
            </a:r>
            <a:r>
              <a:rPr lang="zh-CN" altLang="en-US"/>
              <a:t>协议有三个组成部分 </a:t>
            </a:r>
          </a:p>
          <a:p>
            <a:pPr lvl="1" eaLnBrk="1" hangingPunct="1"/>
            <a:r>
              <a:rPr lang="zh-CN" altLang="en-US">
                <a:solidFill>
                  <a:srgbClr val="333399"/>
                </a:solidFill>
                <a:latin typeface="Arial" charset="0"/>
                <a:ea typeface="黑体" pitchFamily="2" charset="-122"/>
              </a:rPr>
              <a:t>一个将 </a:t>
            </a:r>
            <a:r>
              <a:rPr lang="en-US" altLang="zh-CN">
                <a:solidFill>
                  <a:srgbClr val="333399"/>
                </a:solidFill>
                <a:latin typeface="Arial" charset="0"/>
                <a:ea typeface="黑体" pitchFamily="2" charset="-122"/>
              </a:rPr>
              <a:t>IP </a:t>
            </a:r>
            <a:r>
              <a:rPr lang="zh-CN" altLang="en-US">
                <a:solidFill>
                  <a:srgbClr val="333399"/>
                </a:solidFill>
                <a:latin typeface="Arial" charset="0"/>
                <a:ea typeface="黑体" pitchFamily="2" charset="-122"/>
              </a:rPr>
              <a:t>数据报封装到串行链路的方法。</a:t>
            </a:r>
          </a:p>
          <a:p>
            <a:pPr lvl="1" eaLnBrk="1" hangingPunct="1"/>
            <a:r>
              <a:rPr lang="zh-CN" altLang="en-US">
                <a:solidFill>
                  <a:schemeClr val="hlink"/>
                </a:solidFill>
                <a:latin typeface="Arial" charset="0"/>
                <a:ea typeface="黑体" pitchFamily="2" charset="-122"/>
              </a:rPr>
              <a:t>链路控制协议</a:t>
            </a:r>
            <a:r>
              <a:rPr lang="zh-CN" altLang="en-US">
                <a:solidFill>
                  <a:srgbClr val="333399"/>
                </a:solidFill>
                <a:latin typeface="Arial" charset="0"/>
                <a:ea typeface="黑体" pitchFamily="2" charset="-122"/>
              </a:rPr>
              <a:t> </a:t>
            </a:r>
            <a:r>
              <a:rPr lang="en-US" altLang="zh-CN">
                <a:solidFill>
                  <a:srgbClr val="333399"/>
                </a:solidFill>
                <a:latin typeface="Arial" charset="0"/>
                <a:ea typeface="黑体" pitchFamily="2" charset="-122"/>
              </a:rPr>
              <a:t>LCP (Link Control Protocol)</a:t>
            </a:r>
            <a:r>
              <a:rPr lang="zh-CN" altLang="en-US">
                <a:solidFill>
                  <a:srgbClr val="333399"/>
                </a:solidFill>
                <a:latin typeface="Arial" charset="0"/>
                <a:ea typeface="黑体" pitchFamily="2" charset="-122"/>
              </a:rPr>
              <a:t>。</a:t>
            </a:r>
          </a:p>
          <a:p>
            <a:pPr lvl="1" eaLnBrk="1" hangingPunct="1"/>
            <a:r>
              <a:rPr lang="zh-CN" altLang="en-US">
                <a:solidFill>
                  <a:schemeClr val="hlink"/>
                </a:solidFill>
                <a:latin typeface="Arial" charset="0"/>
                <a:ea typeface="黑体" pitchFamily="2" charset="-122"/>
              </a:rPr>
              <a:t>网络控制协议</a:t>
            </a:r>
            <a:r>
              <a:rPr lang="zh-CN" altLang="en-US">
                <a:solidFill>
                  <a:srgbClr val="333399"/>
                </a:solidFill>
                <a:latin typeface="Arial" charset="0"/>
                <a:ea typeface="黑体" pitchFamily="2" charset="-122"/>
              </a:rPr>
              <a:t> </a:t>
            </a:r>
            <a:r>
              <a:rPr lang="en-US" altLang="zh-CN">
                <a:solidFill>
                  <a:srgbClr val="333399"/>
                </a:solidFill>
                <a:latin typeface="Arial" charset="0"/>
                <a:ea typeface="黑体" pitchFamily="2" charset="-122"/>
              </a:rPr>
              <a:t>NCP (Network Control Protocol)</a:t>
            </a:r>
            <a:r>
              <a:rPr lang="zh-CN" altLang="en-US">
                <a:solidFill>
                  <a:srgbClr val="333399"/>
                </a:solidFill>
                <a:latin typeface="Arial" charset="0"/>
                <a:ea typeface="黑体" pitchFamily="2" charset="-122"/>
              </a:rPr>
              <a:t>。</a:t>
            </a:r>
            <a:r>
              <a:rPr lang="zh-CN" altLang="en-US"/>
              <a:t>   </a:t>
            </a:r>
          </a:p>
        </p:txBody>
      </p:sp>
      <p:sp>
        <p:nvSpPr>
          <p:cNvPr id="36868" name="灯片编号占位符 5"/>
          <p:cNvSpPr>
            <a:spLocks noGrp="1"/>
          </p:cNvSpPr>
          <p:nvPr>
            <p:ph type="sldNum" sz="quarter" idx="12"/>
          </p:nvPr>
        </p:nvSpPr>
        <p:spPr>
          <a:noFill/>
        </p:spPr>
        <p:txBody>
          <a:bodyPr/>
          <a:lstStyle/>
          <a:p>
            <a:fld id="{DF60EA4B-A2E9-45D8-B151-72F01D3180B0}" type="slidenum">
              <a:rPr lang="en-US" altLang="zh-CN" smtClean="0"/>
              <a:pPr/>
              <a:t>29</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353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353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353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35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984501" y="931863"/>
            <a:ext cx="6856413" cy="768350"/>
          </a:xfrm>
        </p:spPr>
        <p:txBody>
          <a:bodyPr/>
          <a:lstStyle/>
          <a:p>
            <a:pPr algn="ctr" eaLnBrk="1" hangingPunct="1"/>
            <a:r>
              <a:rPr lang="zh-CN" altLang="en-US">
                <a:ea typeface="Arial Unicode MS" pitchFamily="34" charset="-122"/>
                <a:cs typeface="Arial Unicode MS" pitchFamily="34" charset="-122"/>
              </a:rPr>
              <a:t>第 </a:t>
            </a:r>
            <a:r>
              <a:rPr lang="en-US" altLang="zh-CN">
                <a:ea typeface="Arial Unicode MS" pitchFamily="34" charset="-122"/>
                <a:cs typeface="Arial Unicode MS" pitchFamily="34" charset="-122"/>
              </a:rPr>
              <a:t>3 </a:t>
            </a:r>
            <a:r>
              <a:rPr lang="zh-CN" altLang="en-US">
                <a:ea typeface="Arial Unicode MS" pitchFamily="34" charset="-122"/>
                <a:cs typeface="Arial Unicode MS" pitchFamily="34" charset="-122"/>
              </a:rPr>
              <a:t>章  </a:t>
            </a:r>
            <a:r>
              <a:rPr lang="zh-CN" altLang="en-US"/>
              <a:t>数据链路层（续）</a:t>
            </a:r>
          </a:p>
        </p:txBody>
      </p:sp>
      <p:sp>
        <p:nvSpPr>
          <p:cNvPr id="10243" name="Rectangle 3"/>
          <p:cNvSpPr>
            <a:spLocks noGrp="1" noChangeArrowheads="1"/>
          </p:cNvSpPr>
          <p:nvPr>
            <p:ph type="body" idx="1"/>
          </p:nvPr>
        </p:nvSpPr>
        <p:spPr>
          <a:xfrm>
            <a:off x="2279650" y="2017713"/>
            <a:ext cx="8204200" cy="4506912"/>
          </a:xfrm>
        </p:spPr>
        <p:txBody>
          <a:bodyPr/>
          <a:lstStyle/>
          <a:p>
            <a:pPr eaLnBrk="1" hangingPunct="1">
              <a:buFont typeface="Wingdings" pitchFamily="2" charset="2"/>
              <a:buNone/>
            </a:pPr>
            <a:r>
              <a:rPr lang="en-US" altLang="zh-CN"/>
              <a:t>3.3  </a:t>
            </a:r>
            <a:r>
              <a:rPr lang="zh-CN" altLang="en-US"/>
              <a:t>使用广播信道的数据链路层</a:t>
            </a:r>
          </a:p>
          <a:p>
            <a:pPr eaLnBrk="1" hangingPunct="1">
              <a:buFont typeface="Wingdings" pitchFamily="2" charset="2"/>
              <a:buNone/>
            </a:pPr>
            <a:r>
              <a:rPr lang="zh-CN" altLang="en-US"/>
              <a:t>	    </a:t>
            </a:r>
            <a:r>
              <a:rPr lang="en-US" altLang="zh-CN"/>
              <a:t>3.3.1 </a:t>
            </a:r>
            <a:r>
              <a:rPr lang="zh-CN" altLang="en-US"/>
              <a:t>局域网的数据链路层</a:t>
            </a:r>
          </a:p>
          <a:p>
            <a:pPr eaLnBrk="1" hangingPunct="1">
              <a:buFont typeface="Wingdings" pitchFamily="2" charset="2"/>
              <a:buNone/>
            </a:pPr>
            <a:r>
              <a:rPr lang="zh-CN" altLang="en-US"/>
              <a:t>	    </a:t>
            </a:r>
            <a:r>
              <a:rPr lang="en-US" altLang="zh-CN"/>
              <a:t>3.3.2 CSMA/CD </a:t>
            </a:r>
            <a:r>
              <a:rPr lang="zh-CN" altLang="en-US"/>
              <a:t>协议</a:t>
            </a:r>
          </a:p>
          <a:p>
            <a:pPr eaLnBrk="1" hangingPunct="1">
              <a:buFont typeface="Wingdings" pitchFamily="2" charset="2"/>
              <a:buNone/>
            </a:pPr>
            <a:r>
              <a:rPr lang="en-US" altLang="zh-CN"/>
              <a:t>3.4  </a:t>
            </a:r>
            <a:r>
              <a:rPr lang="zh-CN" altLang="en-US"/>
              <a:t>使用广播信道的以太网</a:t>
            </a:r>
          </a:p>
          <a:p>
            <a:pPr eaLnBrk="1" hangingPunct="1">
              <a:buFont typeface="Wingdings" pitchFamily="2" charset="2"/>
              <a:buNone/>
            </a:pPr>
            <a:r>
              <a:rPr lang="zh-CN" altLang="en-US"/>
              <a:t>       </a:t>
            </a:r>
            <a:r>
              <a:rPr lang="en-US" altLang="zh-CN"/>
              <a:t>3.4.1  </a:t>
            </a:r>
            <a:r>
              <a:rPr lang="zh-CN" altLang="en-US"/>
              <a:t>使用集线器的星形拓扑</a:t>
            </a:r>
          </a:p>
          <a:p>
            <a:pPr eaLnBrk="1" hangingPunct="1">
              <a:buFont typeface="Wingdings" pitchFamily="2" charset="2"/>
              <a:buNone/>
            </a:pPr>
            <a:r>
              <a:rPr lang="zh-CN" altLang="en-US"/>
              <a:t>       </a:t>
            </a:r>
            <a:r>
              <a:rPr lang="en-US" altLang="zh-CN"/>
              <a:t>3.4.2  </a:t>
            </a:r>
            <a:r>
              <a:rPr lang="zh-CN" altLang="en-US"/>
              <a:t>以太网的信道利用率</a:t>
            </a:r>
          </a:p>
          <a:p>
            <a:pPr eaLnBrk="1" hangingPunct="1">
              <a:buFont typeface="Wingdings" pitchFamily="2" charset="2"/>
              <a:buNone/>
            </a:pPr>
            <a:r>
              <a:rPr lang="zh-CN" altLang="en-US"/>
              <a:t>       </a:t>
            </a:r>
            <a:r>
              <a:rPr lang="en-US" altLang="zh-CN"/>
              <a:t>3.4.3  </a:t>
            </a:r>
            <a:r>
              <a:rPr lang="zh-CN" altLang="en-US"/>
              <a:t>以太网的 </a:t>
            </a:r>
            <a:r>
              <a:rPr lang="en-US" altLang="zh-CN"/>
              <a:t>MAC </a:t>
            </a:r>
            <a:r>
              <a:rPr lang="zh-CN" altLang="en-US"/>
              <a:t>层</a:t>
            </a:r>
          </a:p>
        </p:txBody>
      </p:sp>
      <p:sp>
        <p:nvSpPr>
          <p:cNvPr id="10244" name="灯片编号占位符 5"/>
          <p:cNvSpPr>
            <a:spLocks noGrp="1"/>
          </p:cNvSpPr>
          <p:nvPr>
            <p:ph type="sldNum" sz="quarter" idx="12"/>
          </p:nvPr>
        </p:nvSpPr>
        <p:spPr>
          <a:noFill/>
        </p:spPr>
        <p:txBody>
          <a:bodyPr/>
          <a:lstStyle/>
          <a:p>
            <a:fld id="{06E55F73-7ECC-4E2E-99DD-41D105758C12}" type="slidenum">
              <a:rPr lang="en-US" altLang="zh-CN" smtClean="0"/>
              <a:pPr/>
              <a:t>3</a:t>
            </a:fld>
            <a:endParaRPr lang="en-US" altLang="zh-C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424114" y="214314"/>
            <a:ext cx="8243887" cy="1462087"/>
          </a:xfrm>
        </p:spPr>
        <p:txBody>
          <a:bodyPr/>
          <a:lstStyle/>
          <a:p>
            <a:pPr algn="ctr" eaLnBrk="1" hangingPunct="1"/>
            <a:r>
              <a:rPr lang="en-US" altLang="zh-CN"/>
              <a:t>3.2.2   PPP </a:t>
            </a:r>
            <a:r>
              <a:rPr lang="zh-CN" altLang="en-US"/>
              <a:t>协议的帧格式</a:t>
            </a:r>
          </a:p>
        </p:txBody>
      </p:sp>
      <p:sp>
        <p:nvSpPr>
          <p:cNvPr id="195587" name="Rectangle 3"/>
          <p:cNvSpPr>
            <a:spLocks noGrp="1" noChangeArrowheads="1"/>
          </p:cNvSpPr>
          <p:nvPr>
            <p:ph type="body" idx="1"/>
          </p:nvPr>
        </p:nvSpPr>
        <p:spPr>
          <a:xfrm>
            <a:off x="2495550" y="1989139"/>
            <a:ext cx="7772400" cy="4535487"/>
          </a:xfrm>
        </p:spPr>
        <p:txBody>
          <a:bodyPr/>
          <a:lstStyle/>
          <a:p>
            <a:pPr eaLnBrk="1" hangingPunct="1"/>
            <a:r>
              <a:rPr lang="zh-CN" altLang="en-US"/>
              <a:t>标志字段</a:t>
            </a:r>
            <a:r>
              <a:rPr lang="zh-CN" altLang="en-US" sz="2000"/>
              <a:t> </a:t>
            </a:r>
            <a:r>
              <a:rPr lang="en-US" altLang="zh-CN"/>
              <a:t>F</a:t>
            </a:r>
            <a:r>
              <a:rPr lang="en-US" altLang="zh-CN" sz="2000"/>
              <a:t> </a:t>
            </a:r>
            <a:r>
              <a:rPr lang="en-US" altLang="zh-CN"/>
              <a:t>= 0x7E </a:t>
            </a:r>
            <a:r>
              <a:rPr lang="zh-CN" altLang="en-US"/>
              <a:t>（符号“</a:t>
            </a:r>
            <a:r>
              <a:rPr lang="en-US" altLang="zh-CN"/>
              <a:t>0x”</a:t>
            </a:r>
            <a:r>
              <a:rPr lang="zh-CN" altLang="en-US"/>
              <a:t>表示后面的字符是用十六进制表示。十六进制的</a:t>
            </a:r>
            <a:r>
              <a:rPr lang="zh-CN" altLang="en-US" sz="2000"/>
              <a:t> </a:t>
            </a:r>
            <a:r>
              <a:rPr lang="en-US" altLang="zh-CN"/>
              <a:t>7E</a:t>
            </a:r>
            <a:r>
              <a:rPr lang="en-US" altLang="zh-CN" sz="2000"/>
              <a:t> </a:t>
            </a:r>
            <a:r>
              <a:rPr lang="zh-CN" altLang="en-US"/>
              <a:t>的二进制表示是 </a:t>
            </a:r>
            <a:r>
              <a:rPr lang="en-US" altLang="zh-CN"/>
              <a:t>01111110</a:t>
            </a:r>
            <a:r>
              <a:rPr lang="zh-CN" altLang="en-US"/>
              <a:t>）。</a:t>
            </a:r>
          </a:p>
          <a:p>
            <a:pPr eaLnBrk="1" hangingPunct="1"/>
            <a:r>
              <a:rPr lang="zh-CN" altLang="en-US"/>
              <a:t>地址字段</a:t>
            </a:r>
            <a:r>
              <a:rPr lang="zh-CN" altLang="en-US" sz="2000"/>
              <a:t> </a:t>
            </a:r>
            <a:r>
              <a:rPr lang="en-US" altLang="zh-CN"/>
              <a:t>A</a:t>
            </a:r>
            <a:r>
              <a:rPr lang="en-US" altLang="zh-CN" sz="2000"/>
              <a:t> </a:t>
            </a:r>
            <a:r>
              <a:rPr lang="zh-CN" altLang="en-US"/>
              <a:t>只置为 </a:t>
            </a:r>
            <a:r>
              <a:rPr lang="en-US" altLang="zh-CN"/>
              <a:t>0xFF</a:t>
            </a:r>
            <a:r>
              <a:rPr lang="zh-CN" altLang="en-US"/>
              <a:t>。地址字段实际上并不起作用。</a:t>
            </a:r>
          </a:p>
          <a:p>
            <a:pPr eaLnBrk="1" hangingPunct="1"/>
            <a:r>
              <a:rPr lang="zh-CN" altLang="en-US"/>
              <a:t>控制字段</a:t>
            </a:r>
            <a:r>
              <a:rPr lang="zh-CN" altLang="en-US" sz="2000"/>
              <a:t> </a:t>
            </a:r>
            <a:r>
              <a:rPr lang="en-US" altLang="zh-CN"/>
              <a:t>C</a:t>
            </a:r>
            <a:r>
              <a:rPr lang="en-US" altLang="zh-CN" sz="2000"/>
              <a:t> </a:t>
            </a:r>
            <a:r>
              <a:rPr lang="zh-CN" altLang="en-US"/>
              <a:t>通常置为 </a:t>
            </a:r>
            <a:r>
              <a:rPr lang="en-US" altLang="zh-CN"/>
              <a:t>0x03</a:t>
            </a:r>
            <a:r>
              <a:rPr lang="zh-CN" altLang="en-US"/>
              <a:t>。</a:t>
            </a:r>
          </a:p>
          <a:p>
            <a:pPr eaLnBrk="1" hangingPunct="1"/>
            <a:r>
              <a:rPr lang="en-US" altLang="zh-CN"/>
              <a:t>PPP </a:t>
            </a:r>
            <a:r>
              <a:rPr lang="zh-CN" altLang="en-US"/>
              <a:t>是面向字节的，所有的 </a:t>
            </a:r>
            <a:r>
              <a:rPr lang="en-US" altLang="zh-CN"/>
              <a:t>PPP</a:t>
            </a:r>
            <a:r>
              <a:rPr lang="en-US" altLang="zh-CN" b="1"/>
              <a:t> </a:t>
            </a:r>
            <a:r>
              <a:rPr lang="zh-CN" altLang="en-US"/>
              <a:t>帧的长度都是整数字节。     </a:t>
            </a:r>
          </a:p>
        </p:txBody>
      </p:sp>
      <p:sp>
        <p:nvSpPr>
          <p:cNvPr id="37892" name="灯片编号占位符 5"/>
          <p:cNvSpPr>
            <a:spLocks noGrp="1"/>
          </p:cNvSpPr>
          <p:nvPr>
            <p:ph type="sldNum" sz="quarter" idx="12"/>
          </p:nvPr>
        </p:nvSpPr>
        <p:spPr>
          <a:noFill/>
        </p:spPr>
        <p:txBody>
          <a:bodyPr/>
          <a:lstStyle/>
          <a:p>
            <a:fld id="{1BA5DB4B-99F9-410A-A3CE-544CB5F8AB84}" type="slidenum">
              <a:rPr lang="en-US" altLang="zh-CN" smtClean="0"/>
              <a:pPr/>
              <a:t>30</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5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55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55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424114" y="214314"/>
            <a:ext cx="8243887" cy="1462087"/>
          </a:xfrm>
        </p:spPr>
        <p:txBody>
          <a:bodyPr/>
          <a:lstStyle/>
          <a:p>
            <a:pPr algn="ctr" eaLnBrk="1" hangingPunct="1"/>
            <a:r>
              <a:rPr lang="en-US" altLang="zh-CN"/>
              <a:t>PPP </a:t>
            </a:r>
            <a:r>
              <a:rPr lang="zh-CN" altLang="en-US"/>
              <a:t>协议的帧格式</a:t>
            </a:r>
          </a:p>
        </p:txBody>
      </p:sp>
      <p:sp>
        <p:nvSpPr>
          <p:cNvPr id="194563" name="Rectangle 3"/>
          <p:cNvSpPr>
            <a:spLocks noGrp="1" noChangeArrowheads="1"/>
          </p:cNvSpPr>
          <p:nvPr>
            <p:ph type="body" idx="1"/>
          </p:nvPr>
        </p:nvSpPr>
        <p:spPr>
          <a:xfrm>
            <a:off x="2495550" y="4149726"/>
            <a:ext cx="7772400" cy="2232025"/>
          </a:xfrm>
          <a:ln>
            <a:solidFill>
              <a:srgbClr val="333399"/>
            </a:solidFill>
          </a:ln>
        </p:spPr>
        <p:txBody>
          <a:bodyPr/>
          <a:lstStyle/>
          <a:p>
            <a:pPr eaLnBrk="1" hangingPunct="1"/>
            <a:r>
              <a:rPr lang="en-US" altLang="zh-CN" sz="2800"/>
              <a:t>PPP </a:t>
            </a:r>
            <a:r>
              <a:rPr lang="zh-CN" altLang="en-US" sz="2800"/>
              <a:t>有一个 </a:t>
            </a:r>
            <a:r>
              <a:rPr lang="en-US" altLang="zh-CN" sz="2800"/>
              <a:t>2 </a:t>
            </a:r>
            <a:r>
              <a:rPr lang="zh-CN" altLang="en-US" sz="2800"/>
              <a:t>个字节的协议字段。</a:t>
            </a:r>
          </a:p>
          <a:p>
            <a:pPr lvl="1" eaLnBrk="1" hangingPunct="1"/>
            <a:r>
              <a:rPr lang="zh-CN" altLang="en-US" sz="2400">
                <a:solidFill>
                  <a:srgbClr val="333399"/>
                </a:solidFill>
                <a:latin typeface="Arial" charset="0"/>
                <a:ea typeface="黑体" pitchFamily="2" charset="-122"/>
              </a:rPr>
              <a:t>当协议字段为 </a:t>
            </a:r>
            <a:r>
              <a:rPr lang="en-US" altLang="zh-CN" sz="2400">
                <a:solidFill>
                  <a:srgbClr val="333399"/>
                </a:solidFill>
                <a:latin typeface="Arial" charset="0"/>
                <a:ea typeface="黑体" pitchFamily="2" charset="-122"/>
              </a:rPr>
              <a:t>0x0021 </a:t>
            </a:r>
            <a:r>
              <a:rPr lang="zh-CN" altLang="en-US" sz="2400">
                <a:solidFill>
                  <a:srgbClr val="333399"/>
                </a:solidFill>
                <a:latin typeface="Arial" charset="0"/>
                <a:ea typeface="黑体" pitchFamily="2" charset="-122"/>
              </a:rPr>
              <a:t>时，</a:t>
            </a:r>
            <a:r>
              <a:rPr lang="en-US" altLang="zh-CN" sz="2400">
                <a:solidFill>
                  <a:srgbClr val="333399"/>
                </a:solidFill>
                <a:latin typeface="Arial" charset="0"/>
                <a:ea typeface="黑体" pitchFamily="2" charset="-122"/>
              </a:rPr>
              <a:t>PPP </a:t>
            </a:r>
            <a:r>
              <a:rPr lang="zh-CN" altLang="en-US" sz="2400">
                <a:solidFill>
                  <a:srgbClr val="333399"/>
                </a:solidFill>
                <a:latin typeface="Arial" charset="0"/>
                <a:ea typeface="黑体" pitchFamily="2" charset="-122"/>
              </a:rPr>
              <a:t>帧的信息字段就是</a:t>
            </a:r>
            <a:r>
              <a:rPr lang="en-US" altLang="zh-CN" sz="2400">
                <a:solidFill>
                  <a:srgbClr val="333399"/>
                </a:solidFill>
                <a:latin typeface="Arial" charset="0"/>
                <a:ea typeface="黑体" pitchFamily="2" charset="-122"/>
              </a:rPr>
              <a:t>IP </a:t>
            </a:r>
            <a:r>
              <a:rPr lang="zh-CN" altLang="en-US" sz="2400">
                <a:solidFill>
                  <a:srgbClr val="333399"/>
                </a:solidFill>
                <a:latin typeface="Arial" charset="0"/>
                <a:ea typeface="黑体" pitchFamily="2" charset="-122"/>
              </a:rPr>
              <a:t>数据报。</a:t>
            </a:r>
          </a:p>
          <a:p>
            <a:pPr lvl="1" eaLnBrk="1" hangingPunct="1"/>
            <a:r>
              <a:rPr lang="zh-CN" altLang="en-US" sz="2400">
                <a:solidFill>
                  <a:srgbClr val="333399"/>
                </a:solidFill>
                <a:latin typeface="Arial" charset="0"/>
                <a:ea typeface="黑体" pitchFamily="2" charset="-122"/>
              </a:rPr>
              <a:t>若为 </a:t>
            </a:r>
            <a:r>
              <a:rPr lang="en-US" altLang="zh-CN" sz="2400">
                <a:solidFill>
                  <a:srgbClr val="333399"/>
                </a:solidFill>
                <a:latin typeface="Arial" charset="0"/>
                <a:ea typeface="黑体" pitchFamily="2" charset="-122"/>
              </a:rPr>
              <a:t>0xC021, </a:t>
            </a:r>
            <a:r>
              <a:rPr lang="zh-CN" altLang="en-US" sz="2400">
                <a:solidFill>
                  <a:srgbClr val="333399"/>
                </a:solidFill>
                <a:latin typeface="Arial" charset="0"/>
                <a:ea typeface="黑体" pitchFamily="2" charset="-122"/>
              </a:rPr>
              <a:t>则信息字段是 </a:t>
            </a:r>
            <a:r>
              <a:rPr lang="en-US" altLang="zh-CN" sz="2400">
                <a:solidFill>
                  <a:srgbClr val="333399"/>
                </a:solidFill>
                <a:latin typeface="Arial" charset="0"/>
                <a:ea typeface="黑体" pitchFamily="2" charset="-122"/>
              </a:rPr>
              <a:t>PPP </a:t>
            </a:r>
            <a:r>
              <a:rPr lang="zh-CN" altLang="en-US" sz="2400">
                <a:solidFill>
                  <a:srgbClr val="333399"/>
                </a:solidFill>
                <a:latin typeface="Arial" charset="0"/>
                <a:ea typeface="黑体" pitchFamily="2" charset="-122"/>
              </a:rPr>
              <a:t>链路控制数据。</a:t>
            </a:r>
          </a:p>
          <a:p>
            <a:pPr lvl="1" eaLnBrk="1" hangingPunct="1"/>
            <a:r>
              <a:rPr lang="zh-CN" altLang="en-US" sz="2400">
                <a:solidFill>
                  <a:srgbClr val="333399"/>
                </a:solidFill>
                <a:latin typeface="Arial" charset="0"/>
                <a:ea typeface="黑体" pitchFamily="2" charset="-122"/>
              </a:rPr>
              <a:t>若为 </a:t>
            </a:r>
            <a:r>
              <a:rPr lang="en-US" altLang="zh-CN" sz="2400">
                <a:solidFill>
                  <a:srgbClr val="333399"/>
                </a:solidFill>
                <a:latin typeface="Arial" charset="0"/>
                <a:ea typeface="黑体" pitchFamily="2" charset="-122"/>
              </a:rPr>
              <a:t>0x8021</a:t>
            </a:r>
            <a:r>
              <a:rPr lang="zh-CN" altLang="en-US" sz="2400">
                <a:solidFill>
                  <a:srgbClr val="333399"/>
                </a:solidFill>
                <a:latin typeface="Arial" charset="0"/>
                <a:ea typeface="黑体" pitchFamily="2" charset="-122"/>
              </a:rPr>
              <a:t>，则表示这是网络控制数据。</a:t>
            </a:r>
            <a:r>
              <a:rPr lang="zh-CN" altLang="en-US" sz="2400"/>
              <a:t>  </a:t>
            </a:r>
          </a:p>
        </p:txBody>
      </p:sp>
      <p:sp>
        <p:nvSpPr>
          <p:cNvPr id="194564" name="Rectangle 4"/>
          <p:cNvSpPr>
            <a:spLocks noChangeArrowheads="1"/>
          </p:cNvSpPr>
          <p:nvPr/>
        </p:nvSpPr>
        <p:spPr bwMode="auto">
          <a:xfrm>
            <a:off x="5422901" y="1928814"/>
            <a:ext cx="2898775" cy="465137"/>
          </a:xfrm>
          <a:prstGeom prst="rect">
            <a:avLst/>
          </a:prstGeom>
          <a:solidFill>
            <a:srgbClr val="FFCCFF"/>
          </a:solidFill>
          <a:ln w="9525">
            <a:solidFill>
              <a:schemeClr val="folHlink"/>
            </a:solidFill>
            <a:miter lim="800000"/>
            <a:headEnd/>
            <a:tailEnd/>
          </a:ln>
          <a:effectLst>
            <a:outerShdw dist="35921" dir="2700000" algn="ctr" rotWithShape="0">
              <a:schemeClr val="bg2"/>
            </a:outerShdw>
          </a:effectLst>
        </p:spPr>
        <p:txBody>
          <a:bodyPr wrap="none" anchor="ctr"/>
          <a:lstStyle/>
          <a:p>
            <a:pPr algn="ctr">
              <a:defRPr/>
            </a:pPr>
            <a:r>
              <a:rPr kumimoji="1" lang="en-US" altLang="zh-CN">
                <a:solidFill>
                  <a:srgbClr val="333399"/>
                </a:solidFill>
                <a:latin typeface="Arial" charset="0"/>
                <a:ea typeface="黑体" pitchFamily="2" charset="-122"/>
              </a:rPr>
              <a:t>IP </a:t>
            </a:r>
            <a:r>
              <a:rPr kumimoji="1" lang="zh-CN" altLang="en-US">
                <a:solidFill>
                  <a:srgbClr val="333399"/>
                </a:solidFill>
                <a:latin typeface="Arial" charset="0"/>
                <a:ea typeface="黑体" pitchFamily="2" charset="-122"/>
              </a:rPr>
              <a:t>数据报</a:t>
            </a:r>
          </a:p>
        </p:txBody>
      </p:sp>
      <p:sp>
        <p:nvSpPr>
          <p:cNvPr id="38917" name="Text Box 9"/>
          <p:cNvSpPr txBox="1">
            <a:spLocks noChangeArrowheads="1"/>
          </p:cNvSpPr>
          <p:nvPr/>
        </p:nvSpPr>
        <p:spPr bwMode="auto">
          <a:xfrm>
            <a:off x="2795589" y="3363913"/>
            <a:ext cx="325437" cy="398462"/>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1</a:t>
            </a:r>
          </a:p>
        </p:txBody>
      </p:sp>
      <p:sp>
        <p:nvSpPr>
          <p:cNvPr id="38918" name="Text Box 10"/>
          <p:cNvSpPr txBox="1">
            <a:spLocks noChangeArrowheads="1"/>
          </p:cNvSpPr>
          <p:nvPr/>
        </p:nvSpPr>
        <p:spPr bwMode="auto">
          <a:xfrm>
            <a:off x="4789489" y="3363913"/>
            <a:ext cx="325437" cy="398462"/>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2</a:t>
            </a:r>
          </a:p>
        </p:txBody>
      </p:sp>
      <p:sp>
        <p:nvSpPr>
          <p:cNvPr id="38919" name="Text Box 11"/>
          <p:cNvSpPr txBox="1">
            <a:spLocks noChangeArrowheads="1"/>
          </p:cNvSpPr>
          <p:nvPr/>
        </p:nvSpPr>
        <p:spPr bwMode="auto">
          <a:xfrm>
            <a:off x="3340100" y="3363913"/>
            <a:ext cx="325438" cy="398462"/>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1</a:t>
            </a:r>
          </a:p>
        </p:txBody>
      </p:sp>
      <p:sp>
        <p:nvSpPr>
          <p:cNvPr id="38920" name="Text Box 12"/>
          <p:cNvSpPr txBox="1">
            <a:spLocks noChangeArrowheads="1"/>
          </p:cNvSpPr>
          <p:nvPr/>
        </p:nvSpPr>
        <p:spPr bwMode="auto">
          <a:xfrm>
            <a:off x="9588500" y="3363913"/>
            <a:ext cx="325438" cy="398462"/>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1</a:t>
            </a:r>
          </a:p>
        </p:txBody>
      </p:sp>
      <p:sp>
        <p:nvSpPr>
          <p:cNvPr id="38921" name="Text Box 13"/>
          <p:cNvSpPr txBox="1">
            <a:spLocks noChangeArrowheads="1"/>
          </p:cNvSpPr>
          <p:nvPr/>
        </p:nvSpPr>
        <p:spPr bwMode="auto">
          <a:xfrm>
            <a:off x="1981200" y="3363913"/>
            <a:ext cx="692150" cy="398462"/>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字节</a:t>
            </a:r>
          </a:p>
        </p:txBody>
      </p:sp>
      <p:sp>
        <p:nvSpPr>
          <p:cNvPr id="38922" name="Text Box 18"/>
          <p:cNvSpPr txBox="1">
            <a:spLocks noChangeArrowheads="1"/>
          </p:cNvSpPr>
          <p:nvPr/>
        </p:nvSpPr>
        <p:spPr bwMode="auto">
          <a:xfrm>
            <a:off x="3883025" y="3363913"/>
            <a:ext cx="327334" cy="400110"/>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1</a:t>
            </a:r>
          </a:p>
        </p:txBody>
      </p:sp>
      <p:sp>
        <p:nvSpPr>
          <p:cNvPr id="38923" name="Text Box 23"/>
          <p:cNvSpPr txBox="1">
            <a:spLocks noChangeArrowheads="1"/>
          </p:cNvSpPr>
          <p:nvPr/>
        </p:nvSpPr>
        <p:spPr bwMode="auto">
          <a:xfrm>
            <a:off x="8683625" y="3363913"/>
            <a:ext cx="325438" cy="398462"/>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2</a:t>
            </a:r>
          </a:p>
        </p:txBody>
      </p:sp>
      <p:sp>
        <p:nvSpPr>
          <p:cNvPr id="38924" name="Line 26"/>
          <p:cNvSpPr>
            <a:spLocks noChangeShapeType="1"/>
          </p:cNvSpPr>
          <p:nvPr/>
        </p:nvSpPr>
        <p:spPr bwMode="auto">
          <a:xfrm>
            <a:off x="5422901" y="1916114"/>
            <a:ext cx="17463" cy="923925"/>
          </a:xfrm>
          <a:prstGeom prst="line">
            <a:avLst/>
          </a:prstGeom>
          <a:noFill/>
          <a:ln w="9525">
            <a:solidFill>
              <a:schemeClr val="tx1"/>
            </a:solidFill>
            <a:prstDash val="dash"/>
            <a:round/>
            <a:headEnd/>
            <a:tailEnd/>
          </a:ln>
        </p:spPr>
        <p:txBody>
          <a:bodyPr wrap="none" anchor="ctr"/>
          <a:lstStyle/>
          <a:p>
            <a:endParaRPr lang="zh-CN" altLang="en-US"/>
          </a:p>
        </p:txBody>
      </p:sp>
      <p:sp>
        <p:nvSpPr>
          <p:cNvPr id="38925" name="Line 27"/>
          <p:cNvSpPr>
            <a:spLocks noChangeShapeType="1"/>
          </p:cNvSpPr>
          <p:nvPr/>
        </p:nvSpPr>
        <p:spPr bwMode="auto">
          <a:xfrm>
            <a:off x="8321675" y="1916113"/>
            <a:ext cx="0" cy="889000"/>
          </a:xfrm>
          <a:prstGeom prst="line">
            <a:avLst/>
          </a:prstGeom>
          <a:noFill/>
          <a:ln w="9525">
            <a:solidFill>
              <a:schemeClr val="tx1"/>
            </a:solidFill>
            <a:prstDash val="dash"/>
            <a:round/>
            <a:headEnd/>
            <a:tailEnd/>
          </a:ln>
        </p:spPr>
        <p:txBody>
          <a:bodyPr wrap="none" anchor="ctr"/>
          <a:lstStyle/>
          <a:p>
            <a:endParaRPr lang="zh-CN" altLang="en-US"/>
          </a:p>
        </p:txBody>
      </p:sp>
      <p:sp>
        <p:nvSpPr>
          <p:cNvPr id="38926" name="Text Box 31"/>
          <p:cNvSpPr txBox="1">
            <a:spLocks noChangeArrowheads="1"/>
          </p:cNvSpPr>
          <p:nvPr/>
        </p:nvSpPr>
        <p:spPr bwMode="auto">
          <a:xfrm>
            <a:off x="5784850" y="3363913"/>
            <a:ext cx="2159000" cy="398462"/>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不超过 </a:t>
            </a:r>
            <a:r>
              <a:rPr kumimoji="1" lang="en-US" altLang="zh-CN">
                <a:solidFill>
                  <a:srgbClr val="333399"/>
                </a:solidFill>
                <a:latin typeface="Arial" charset="0"/>
                <a:ea typeface="黑体" pitchFamily="2" charset="-122"/>
              </a:rPr>
              <a:t>1500 </a:t>
            </a:r>
            <a:r>
              <a:rPr kumimoji="1" lang="zh-CN" altLang="en-US">
                <a:solidFill>
                  <a:srgbClr val="333399"/>
                </a:solidFill>
                <a:latin typeface="Arial" charset="0"/>
                <a:ea typeface="黑体" pitchFamily="2" charset="-122"/>
              </a:rPr>
              <a:t>字节</a:t>
            </a:r>
          </a:p>
        </p:txBody>
      </p:sp>
      <p:sp>
        <p:nvSpPr>
          <p:cNvPr id="38927" name="Line 32"/>
          <p:cNvSpPr>
            <a:spLocks noChangeShapeType="1"/>
          </p:cNvSpPr>
          <p:nvPr/>
        </p:nvSpPr>
        <p:spPr bwMode="auto">
          <a:xfrm>
            <a:off x="2720975" y="3913188"/>
            <a:ext cx="7335838" cy="0"/>
          </a:xfrm>
          <a:prstGeom prst="line">
            <a:avLst/>
          </a:prstGeom>
          <a:noFill/>
          <a:ln w="28575">
            <a:solidFill>
              <a:srgbClr val="333399"/>
            </a:solidFill>
            <a:round/>
            <a:headEnd type="triangle" w="med" len="lg"/>
            <a:tailEnd type="triangle" w="med" len="lg"/>
          </a:ln>
        </p:spPr>
        <p:txBody>
          <a:bodyPr/>
          <a:lstStyle/>
          <a:p>
            <a:endParaRPr lang="zh-CN" altLang="en-US"/>
          </a:p>
        </p:txBody>
      </p:sp>
      <p:sp>
        <p:nvSpPr>
          <p:cNvPr id="38928" name="Text Box 33"/>
          <p:cNvSpPr txBox="1">
            <a:spLocks noChangeArrowheads="1"/>
          </p:cNvSpPr>
          <p:nvPr/>
        </p:nvSpPr>
        <p:spPr bwMode="auto">
          <a:xfrm>
            <a:off x="5746750" y="3690939"/>
            <a:ext cx="1017588" cy="396875"/>
          </a:xfrm>
          <a:prstGeom prst="rect">
            <a:avLst/>
          </a:prstGeom>
          <a:solidFill>
            <a:schemeClr val="bg1"/>
          </a:solid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PPP </a:t>
            </a:r>
            <a:r>
              <a:rPr kumimoji="1" lang="zh-CN" altLang="en-US">
                <a:solidFill>
                  <a:srgbClr val="333399"/>
                </a:solidFill>
                <a:latin typeface="Arial" charset="0"/>
                <a:ea typeface="黑体" pitchFamily="2" charset="-122"/>
              </a:rPr>
              <a:t>帧</a:t>
            </a:r>
          </a:p>
        </p:txBody>
      </p:sp>
      <p:sp>
        <p:nvSpPr>
          <p:cNvPr id="38929" name="Text Box 39"/>
          <p:cNvSpPr txBox="1">
            <a:spLocks noChangeArrowheads="1"/>
          </p:cNvSpPr>
          <p:nvPr/>
        </p:nvSpPr>
        <p:spPr bwMode="auto">
          <a:xfrm>
            <a:off x="1774825" y="2178051"/>
            <a:ext cx="9461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先发送</a:t>
            </a:r>
          </a:p>
        </p:txBody>
      </p:sp>
      <p:sp>
        <p:nvSpPr>
          <p:cNvPr id="194565" name="Rectangle 5"/>
          <p:cNvSpPr>
            <a:spLocks noChangeArrowheads="1"/>
          </p:cNvSpPr>
          <p:nvPr/>
        </p:nvSpPr>
        <p:spPr bwMode="auto">
          <a:xfrm>
            <a:off x="2705100" y="2763839"/>
            <a:ext cx="7335838" cy="566737"/>
          </a:xfrm>
          <a:prstGeom prst="rect">
            <a:avLst/>
          </a:prstGeom>
          <a:solidFill>
            <a:srgbClr val="FFFFCC"/>
          </a:solidFill>
          <a:ln w="9525">
            <a:solidFill>
              <a:schemeClr val="folHlink"/>
            </a:solidFill>
            <a:miter lim="800000"/>
            <a:headEnd/>
            <a:tailEnd/>
          </a:ln>
          <a:effectLst>
            <a:outerShdw dist="35921" dir="2700000" algn="ctr" rotWithShape="0">
              <a:schemeClr val="bg2"/>
            </a:outerShdw>
          </a:effectLst>
        </p:spPr>
        <p:txBody>
          <a:bodyPr wrap="none" anchor="ctr"/>
          <a:lstStyle/>
          <a:p>
            <a:pPr algn="ctr">
              <a:defRPr/>
            </a:pPr>
            <a:endParaRPr kumimoji="1" lang="zh-CN" altLang="zh-CN">
              <a:solidFill>
                <a:srgbClr val="333399"/>
              </a:solidFill>
              <a:latin typeface="Arial" charset="0"/>
              <a:ea typeface="黑体" pitchFamily="2" charset="-122"/>
            </a:endParaRPr>
          </a:p>
        </p:txBody>
      </p:sp>
      <p:sp>
        <p:nvSpPr>
          <p:cNvPr id="38931" name="Line 6"/>
          <p:cNvSpPr>
            <a:spLocks noChangeShapeType="1"/>
          </p:cNvSpPr>
          <p:nvPr/>
        </p:nvSpPr>
        <p:spPr bwMode="auto">
          <a:xfrm>
            <a:off x="3249613" y="2763839"/>
            <a:ext cx="0" cy="566737"/>
          </a:xfrm>
          <a:prstGeom prst="line">
            <a:avLst/>
          </a:prstGeom>
          <a:noFill/>
          <a:ln w="9525">
            <a:solidFill>
              <a:schemeClr val="tx1"/>
            </a:solidFill>
            <a:round/>
            <a:headEnd/>
            <a:tailEnd/>
          </a:ln>
        </p:spPr>
        <p:txBody>
          <a:bodyPr wrap="none" anchor="ctr"/>
          <a:lstStyle/>
          <a:p>
            <a:endParaRPr lang="zh-CN" altLang="en-US"/>
          </a:p>
        </p:txBody>
      </p:sp>
      <p:sp>
        <p:nvSpPr>
          <p:cNvPr id="38932" name="Line 7"/>
          <p:cNvSpPr>
            <a:spLocks noChangeShapeType="1"/>
          </p:cNvSpPr>
          <p:nvPr/>
        </p:nvSpPr>
        <p:spPr bwMode="auto">
          <a:xfrm>
            <a:off x="9407525" y="2774951"/>
            <a:ext cx="0" cy="555625"/>
          </a:xfrm>
          <a:prstGeom prst="line">
            <a:avLst/>
          </a:prstGeom>
          <a:noFill/>
          <a:ln w="9525">
            <a:solidFill>
              <a:schemeClr val="tx1"/>
            </a:solidFill>
            <a:round/>
            <a:headEnd/>
            <a:tailEnd/>
          </a:ln>
        </p:spPr>
        <p:txBody>
          <a:bodyPr wrap="none" anchor="ctr"/>
          <a:lstStyle/>
          <a:p>
            <a:endParaRPr lang="zh-CN" altLang="en-US"/>
          </a:p>
        </p:txBody>
      </p:sp>
      <p:sp>
        <p:nvSpPr>
          <p:cNvPr id="38933" name="Text Box 8"/>
          <p:cNvSpPr txBox="1">
            <a:spLocks noChangeArrowheads="1"/>
          </p:cNvSpPr>
          <p:nvPr/>
        </p:nvSpPr>
        <p:spPr bwMode="auto">
          <a:xfrm>
            <a:off x="2701925" y="2967039"/>
            <a:ext cx="495300" cy="396875"/>
          </a:xfrm>
          <a:prstGeom prst="rect">
            <a:avLst/>
          </a:prstGeom>
          <a:noFill/>
          <a:ln w="9525">
            <a:noFill/>
            <a:miter lim="800000"/>
            <a:headEnd/>
            <a:tailEnd/>
          </a:ln>
        </p:spPr>
        <p:txBody>
          <a:bodyPr wrap="none">
            <a:spAutoFit/>
          </a:bodyPr>
          <a:lstStyle/>
          <a:p>
            <a:r>
              <a:rPr kumimoji="1" lang="en-US" altLang="zh-CN" b="1">
                <a:solidFill>
                  <a:srgbClr val="333399"/>
                </a:solidFill>
                <a:latin typeface="Arial" charset="0"/>
                <a:ea typeface="黑体" pitchFamily="2" charset="-122"/>
              </a:rPr>
              <a:t>7E</a:t>
            </a:r>
          </a:p>
        </p:txBody>
      </p:sp>
      <p:sp>
        <p:nvSpPr>
          <p:cNvPr id="38934" name="Line 14"/>
          <p:cNvSpPr>
            <a:spLocks noChangeShapeType="1"/>
          </p:cNvSpPr>
          <p:nvPr/>
        </p:nvSpPr>
        <p:spPr bwMode="auto">
          <a:xfrm>
            <a:off x="3792538" y="2774951"/>
            <a:ext cx="0" cy="555625"/>
          </a:xfrm>
          <a:prstGeom prst="line">
            <a:avLst/>
          </a:prstGeom>
          <a:noFill/>
          <a:ln w="9525">
            <a:solidFill>
              <a:schemeClr val="tx1"/>
            </a:solidFill>
            <a:round/>
            <a:headEnd/>
            <a:tailEnd/>
          </a:ln>
        </p:spPr>
        <p:txBody>
          <a:bodyPr wrap="none" anchor="ctr"/>
          <a:lstStyle/>
          <a:p>
            <a:endParaRPr lang="zh-CN" altLang="en-US"/>
          </a:p>
        </p:txBody>
      </p:sp>
      <p:sp>
        <p:nvSpPr>
          <p:cNvPr id="38935" name="Line 15"/>
          <p:cNvSpPr>
            <a:spLocks noChangeShapeType="1"/>
          </p:cNvSpPr>
          <p:nvPr/>
        </p:nvSpPr>
        <p:spPr bwMode="auto">
          <a:xfrm>
            <a:off x="4335463" y="2763839"/>
            <a:ext cx="0" cy="566737"/>
          </a:xfrm>
          <a:prstGeom prst="line">
            <a:avLst/>
          </a:prstGeom>
          <a:noFill/>
          <a:ln w="9525">
            <a:solidFill>
              <a:schemeClr val="tx1"/>
            </a:solidFill>
            <a:round/>
            <a:headEnd/>
            <a:tailEnd/>
          </a:ln>
        </p:spPr>
        <p:txBody>
          <a:bodyPr wrap="none" anchor="ctr"/>
          <a:lstStyle/>
          <a:p>
            <a:endParaRPr lang="zh-CN" altLang="en-US"/>
          </a:p>
        </p:txBody>
      </p:sp>
      <p:sp>
        <p:nvSpPr>
          <p:cNvPr id="38936" name="Text Box 16"/>
          <p:cNvSpPr txBox="1">
            <a:spLocks noChangeArrowheads="1"/>
          </p:cNvSpPr>
          <p:nvPr/>
        </p:nvSpPr>
        <p:spPr bwMode="auto">
          <a:xfrm>
            <a:off x="3244850" y="2967039"/>
            <a:ext cx="495300" cy="396875"/>
          </a:xfrm>
          <a:prstGeom prst="rect">
            <a:avLst/>
          </a:prstGeom>
          <a:noFill/>
          <a:ln w="9525">
            <a:noFill/>
            <a:miter lim="800000"/>
            <a:headEnd/>
            <a:tailEnd/>
          </a:ln>
        </p:spPr>
        <p:txBody>
          <a:bodyPr wrap="none">
            <a:spAutoFit/>
          </a:bodyPr>
          <a:lstStyle/>
          <a:p>
            <a:r>
              <a:rPr kumimoji="1" lang="en-US" altLang="zh-CN" b="1">
                <a:solidFill>
                  <a:srgbClr val="333399"/>
                </a:solidFill>
                <a:latin typeface="Arial" charset="0"/>
                <a:ea typeface="黑体" pitchFamily="2" charset="-122"/>
              </a:rPr>
              <a:t>FF</a:t>
            </a:r>
          </a:p>
        </p:txBody>
      </p:sp>
      <p:sp>
        <p:nvSpPr>
          <p:cNvPr id="38937" name="Text Box 17"/>
          <p:cNvSpPr txBox="1">
            <a:spLocks noChangeArrowheads="1"/>
          </p:cNvSpPr>
          <p:nvPr/>
        </p:nvSpPr>
        <p:spPr bwMode="auto">
          <a:xfrm>
            <a:off x="3781426" y="2967039"/>
            <a:ext cx="466725" cy="396875"/>
          </a:xfrm>
          <a:prstGeom prst="rect">
            <a:avLst/>
          </a:prstGeom>
          <a:noFill/>
          <a:ln w="9525">
            <a:noFill/>
            <a:miter lim="800000"/>
            <a:headEnd/>
            <a:tailEnd/>
          </a:ln>
        </p:spPr>
        <p:txBody>
          <a:bodyPr wrap="none">
            <a:spAutoFit/>
          </a:bodyPr>
          <a:lstStyle/>
          <a:p>
            <a:r>
              <a:rPr kumimoji="1" lang="en-US" altLang="zh-CN" b="1">
                <a:solidFill>
                  <a:srgbClr val="333399"/>
                </a:solidFill>
                <a:latin typeface="Arial" charset="0"/>
                <a:ea typeface="黑体" pitchFamily="2" charset="-122"/>
              </a:rPr>
              <a:t>03</a:t>
            </a:r>
          </a:p>
        </p:txBody>
      </p:sp>
      <p:sp>
        <p:nvSpPr>
          <p:cNvPr id="38938" name="Text Box 19"/>
          <p:cNvSpPr txBox="1">
            <a:spLocks noChangeArrowheads="1"/>
          </p:cNvSpPr>
          <p:nvPr/>
        </p:nvSpPr>
        <p:spPr bwMode="auto">
          <a:xfrm>
            <a:off x="2778126" y="2730501"/>
            <a:ext cx="339725"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F</a:t>
            </a:r>
          </a:p>
        </p:txBody>
      </p:sp>
      <p:sp>
        <p:nvSpPr>
          <p:cNvPr id="38939" name="Text Box 20"/>
          <p:cNvSpPr txBox="1">
            <a:spLocks noChangeArrowheads="1"/>
          </p:cNvSpPr>
          <p:nvPr/>
        </p:nvSpPr>
        <p:spPr bwMode="auto">
          <a:xfrm>
            <a:off x="3286126" y="2728914"/>
            <a:ext cx="354013"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A</a:t>
            </a:r>
          </a:p>
        </p:txBody>
      </p:sp>
      <p:sp>
        <p:nvSpPr>
          <p:cNvPr id="38940" name="Text Box 21"/>
          <p:cNvSpPr txBox="1">
            <a:spLocks noChangeArrowheads="1"/>
          </p:cNvSpPr>
          <p:nvPr/>
        </p:nvSpPr>
        <p:spPr bwMode="auto">
          <a:xfrm>
            <a:off x="3795713" y="2730501"/>
            <a:ext cx="368300"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C</a:t>
            </a:r>
          </a:p>
        </p:txBody>
      </p:sp>
      <p:sp>
        <p:nvSpPr>
          <p:cNvPr id="38941" name="Text Box 22"/>
          <p:cNvSpPr txBox="1">
            <a:spLocks noChangeArrowheads="1"/>
          </p:cNvSpPr>
          <p:nvPr/>
        </p:nvSpPr>
        <p:spPr bwMode="auto">
          <a:xfrm>
            <a:off x="8521700" y="2828926"/>
            <a:ext cx="693738"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FCS</a:t>
            </a:r>
          </a:p>
        </p:txBody>
      </p:sp>
      <p:sp>
        <p:nvSpPr>
          <p:cNvPr id="38942" name="Text Box 24"/>
          <p:cNvSpPr txBox="1">
            <a:spLocks noChangeArrowheads="1"/>
          </p:cNvSpPr>
          <p:nvPr/>
        </p:nvSpPr>
        <p:spPr bwMode="auto">
          <a:xfrm>
            <a:off x="9525001" y="2751139"/>
            <a:ext cx="339725"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F</a:t>
            </a:r>
          </a:p>
        </p:txBody>
      </p:sp>
      <p:sp>
        <p:nvSpPr>
          <p:cNvPr id="38943" name="Text Box 25"/>
          <p:cNvSpPr txBox="1">
            <a:spLocks noChangeArrowheads="1"/>
          </p:cNvSpPr>
          <p:nvPr/>
        </p:nvSpPr>
        <p:spPr bwMode="auto">
          <a:xfrm>
            <a:off x="9464675" y="2967039"/>
            <a:ext cx="495300" cy="396875"/>
          </a:xfrm>
          <a:prstGeom prst="rect">
            <a:avLst/>
          </a:prstGeom>
          <a:noFill/>
          <a:ln w="9525">
            <a:noFill/>
            <a:miter lim="800000"/>
            <a:headEnd/>
            <a:tailEnd/>
          </a:ln>
        </p:spPr>
        <p:txBody>
          <a:bodyPr wrap="none">
            <a:spAutoFit/>
          </a:bodyPr>
          <a:lstStyle/>
          <a:p>
            <a:r>
              <a:rPr kumimoji="1" lang="en-US" altLang="zh-CN" b="1">
                <a:solidFill>
                  <a:srgbClr val="333399"/>
                </a:solidFill>
                <a:latin typeface="Arial" charset="0"/>
                <a:ea typeface="黑体" pitchFamily="2" charset="-122"/>
              </a:rPr>
              <a:t>7E</a:t>
            </a:r>
          </a:p>
        </p:txBody>
      </p:sp>
      <p:sp>
        <p:nvSpPr>
          <p:cNvPr id="38944" name="Rectangle 28"/>
          <p:cNvSpPr>
            <a:spLocks noChangeArrowheads="1"/>
          </p:cNvSpPr>
          <p:nvPr/>
        </p:nvSpPr>
        <p:spPr bwMode="auto">
          <a:xfrm>
            <a:off x="5422901" y="2790826"/>
            <a:ext cx="2898775" cy="519113"/>
          </a:xfrm>
          <a:prstGeom prst="rect">
            <a:avLst/>
          </a:prstGeom>
          <a:solidFill>
            <a:srgbClr val="FFCCFF"/>
          </a:solidFill>
          <a:ln w="9525">
            <a:noFill/>
            <a:miter lim="800000"/>
            <a:headEnd/>
            <a:tailEnd/>
          </a:ln>
        </p:spPr>
        <p:txBody>
          <a:bodyPr wrap="none" anchor="ctr"/>
          <a:lstStyle/>
          <a:p>
            <a:endParaRPr lang="zh-CN" altLang="en-US"/>
          </a:p>
        </p:txBody>
      </p:sp>
      <p:sp>
        <p:nvSpPr>
          <p:cNvPr id="38945" name="Text Box 29"/>
          <p:cNvSpPr txBox="1">
            <a:spLocks noChangeArrowheads="1"/>
          </p:cNvSpPr>
          <p:nvPr/>
        </p:nvSpPr>
        <p:spPr bwMode="auto">
          <a:xfrm>
            <a:off x="4483100" y="2813051"/>
            <a:ext cx="6921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协议</a:t>
            </a:r>
          </a:p>
        </p:txBody>
      </p:sp>
      <p:sp>
        <p:nvSpPr>
          <p:cNvPr id="38946" name="Text Box 30"/>
          <p:cNvSpPr txBox="1">
            <a:spLocks noChangeArrowheads="1"/>
          </p:cNvSpPr>
          <p:nvPr/>
        </p:nvSpPr>
        <p:spPr bwMode="auto">
          <a:xfrm>
            <a:off x="5784850" y="2836864"/>
            <a:ext cx="20383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信    息    部    分</a:t>
            </a:r>
          </a:p>
        </p:txBody>
      </p:sp>
      <p:sp>
        <p:nvSpPr>
          <p:cNvPr id="38947" name="AutoShape 34"/>
          <p:cNvSpPr>
            <a:spLocks/>
          </p:cNvSpPr>
          <p:nvPr/>
        </p:nvSpPr>
        <p:spPr bwMode="auto">
          <a:xfrm rot="5400000">
            <a:off x="3975894" y="1316832"/>
            <a:ext cx="176213" cy="2717800"/>
          </a:xfrm>
          <a:prstGeom prst="leftBrace">
            <a:avLst>
              <a:gd name="adj1" fmla="val 128528"/>
              <a:gd name="adj2" fmla="val 50069"/>
            </a:avLst>
          </a:prstGeom>
          <a:noFill/>
          <a:ln w="9525">
            <a:solidFill>
              <a:schemeClr val="folHlink"/>
            </a:solidFill>
            <a:round/>
            <a:headEnd/>
            <a:tailEnd/>
          </a:ln>
        </p:spPr>
        <p:txBody>
          <a:bodyPr wrap="none" anchor="ctr"/>
          <a:lstStyle/>
          <a:p>
            <a:endParaRPr lang="zh-CN" altLang="en-US"/>
          </a:p>
        </p:txBody>
      </p:sp>
      <p:sp>
        <p:nvSpPr>
          <p:cNvPr id="38948" name="AutoShape 35"/>
          <p:cNvSpPr>
            <a:spLocks/>
          </p:cNvSpPr>
          <p:nvPr/>
        </p:nvSpPr>
        <p:spPr bwMode="auto">
          <a:xfrm rot="5400000">
            <a:off x="9100345" y="1823245"/>
            <a:ext cx="161925" cy="1719263"/>
          </a:xfrm>
          <a:prstGeom prst="leftBrace">
            <a:avLst>
              <a:gd name="adj1" fmla="val 88480"/>
              <a:gd name="adj2" fmla="val 50000"/>
            </a:avLst>
          </a:prstGeom>
          <a:noFill/>
          <a:ln w="9525">
            <a:solidFill>
              <a:schemeClr val="tx1"/>
            </a:solidFill>
            <a:round/>
            <a:headEnd/>
            <a:tailEnd/>
          </a:ln>
        </p:spPr>
        <p:txBody>
          <a:bodyPr wrap="none" anchor="ctr"/>
          <a:lstStyle/>
          <a:p>
            <a:endParaRPr lang="zh-CN" altLang="en-US"/>
          </a:p>
        </p:txBody>
      </p:sp>
      <p:sp>
        <p:nvSpPr>
          <p:cNvPr id="38949" name="Text Box 36"/>
          <p:cNvSpPr txBox="1">
            <a:spLocks noChangeArrowheads="1"/>
          </p:cNvSpPr>
          <p:nvPr/>
        </p:nvSpPr>
        <p:spPr bwMode="auto">
          <a:xfrm>
            <a:off x="3702050" y="2259014"/>
            <a:ext cx="6921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首部</a:t>
            </a:r>
          </a:p>
        </p:txBody>
      </p:sp>
      <p:sp>
        <p:nvSpPr>
          <p:cNvPr id="38950" name="Text Box 37"/>
          <p:cNvSpPr txBox="1">
            <a:spLocks noChangeArrowheads="1"/>
          </p:cNvSpPr>
          <p:nvPr/>
        </p:nvSpPr>
        <p:spPr bwMode="auto">
          <a:xfrm>
            <a:off x="8826500" y="2259014"/>
            <a:ext cx="6921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尾部</a:t>
            </a:r>
          </a:p>
        </p:txBody>
      </p:sp>
      <p:sp>
        <p:nvSpPr>
          <p:cNvPr id="38951" name="Line 38"/>
          <p:cNvSpPr>
            <a:spLocks noChangeShapeType="1"/>
          </p:cNvSpPr>
          <p:nvPr/>
        </p:nvSpPr>
        <p:spPr bwMode="auto">
          <a:xfrm>
            <a:off x="2705100" y="2195514"/>
            <a:ext cx="0" cy="485775"/>
          </a:xfrm>
          <a:prstGeom prst="line">
            <a:avLst/>
          </a:prstGeom>
          <a:noFill/>
          <a:ln w="28575">
            <a:solidFill>
              <a:srgbClr val="333399"/>
            </a:solidFill>
            <a:round/>
            <a:headEnd/>
            <a:tailEnd type="triangle" w="med" len="lg"/>
          </a:ln>
        </p:spPr>
        <p:txBody>
          <a:bodyPr/>
          <a:lstStyle/>
          <a:p>
            <a:endParaRPr lang="zh-CN" altLang="en-US"/>
          </a:p>
        </p:txBody>
      </p:sp>
      <p:sp>
        <p:nvSpPr>
          <p:cNvPr id="38952" name="Line 40"/>
          <p:cNvSpPr>
            <a:spLocks noChangeShapeType="1"/>
          </p:cNvSpPr>
          <p:nvPr/>
        </p:nvSpPr>
        <p:spPr bwMode="auto">
          <a:xfrm>
            <a:off x="8321675" y="2735263"/>
            <a:ext cx="0" cy="595312"/>
          </a:xfrm>
          <a:prstGeom prst="line">
            <a:avLst/>
          </a:prstGeom>
          <a:noFill/>
          <a:ln w="9525">
            <a:solidFill>
              <a:schemeClr val="tx1"/>
            </a:solidFill>
            <a:round/>
            <a:headEnd/>
            <a:tailEnd/>
          </a:ln>
        </p:spPr>
        <p:txBody>
          <a:bodyPr wrap="none" anchor="ctr"/>
          <a:lstStyle/>
          <a:p>
            <a:endParaRPr lang="zh-CN" altLang="en-US"/>
          </a:p>
        </p:txBody>
      </p:sp>
      <p:sp>
        <p:nvSpPr>
          <p:cNvPr id="38953" name="Line 41"/>
          <p:cNvSpPr>
            <a:spLocks noChangeShapeType="1"/>
          </p:cNvSpPr>
          <p:nvPr/>
        </p:nvSpPr>
        <p:spPr bwMode="auto">
          <a:xfrm>
            <a:off x="5422900" y="2774951"/>
            <a:ext cx="0" cy="555625"/>
          </a:xfrm>
          <a:prstGeom prst="line">
            <a:avLst/>
          </a:prstGeom>
          <a:noFill/>
          <a:ln w="9525">
            <a:solidFill>
              <a:schemeClr val="tx1"/>
            </a:solidFill>
            <a:round/>
            <a:headEnd/>
            <a:tailEnd/>
          </a:ln>
        </p:spPr>
        <p:txBody>
          <a:bodyPr wrap="none" anchor="ctr"/>
          <a:lstStyle/>
          <a:p>
            <a:endParaRPr lang="zh-CN" altLang="en-US"/>
          </a:p>
        </p:txBody>
      </p:sp>
      <p:sp>
        <p:nvSpPr>
          <p:cNvPr id="38954" name="AutoShape 42"/>
          <p:cNvSpPr>
            <a:spLocks noChangeArrowheads="1"/>
          </p:cNvSpPr>
          <p:nvPr/>
        </p:nvSpPr>
        <p:spPr bwMode="auto">
          <a:xfrm>
            <a:off x="6691313" y="2332039"/>
            <a:ext cx="271462" cy="566737"/>
          </a:xfrm>
          <a:prstGeom prst="downArrow">
            <a:avLst>
              <a:gd name="adj1" fmla="val 50000"/>
              <a:gd name="adj2" fmla="val 78290"/>
            </a:avLst>
          </a:prstGeom>
          <a:solidFill>
            <a:schemeClr val="accent1"/>
          </a:solidFill>
          <a:ln w="19050">
            <a:solidFill>
              <a:schemeClr val="tx1"/>
            </a:solidFill>
            <a:miter lim="800000"/>
            <a:headEnd/>
            <a:tailEnd/>
          </a:ln>
        </p:spPr>
        <p:txBody>
          <a:bodyPr vert="eaVert" wrap="none" anchor="ctr"/>
          <a:lstStyle/>
          <a:p>
            <a:endParaRPr lang="zh-CN" altLang="en-US"/>
          </a:p>
        </p:txBody>
      </p:sp>
      <p:sp>
        <p:nvSpPr>
          <p:cNvPr id="38955" name="灯片编号占位符 44"/>
          <p:cNvSpPr>
            <a:spLocks noGrp="1"/>
          </p:cNvSpPr>
          <p:nvPr>
            <p:ph type="sldNum" sz="quarter" idx="12"/>
          </p:nvPr>
        </p:nvSpPr>
        <p:spPr>
          <a:noFill/>
        </p:spPr>
        <p:txBody>
          <a:bodyPr/>
          <a:lstStyle/>
          <a:p>
            <a:fld id="{F32D20C4-B667-433E-9CD4-4074DC384D25}" type="slidenum">
              <a:rPr lang="en-US" altLang="zh-CN" smtClean="0"/>
              <a:pPr/>
              <a:t>31</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6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6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6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6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4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424114" y="214314"/>
            <a:ext cx="8243887" cy="1462087"/>
          </a:xfrm>
        </p:spPr>
        <p:txBody>
          <a:bodyPr/>
          <a:lstStyle/>
          <a:p>
            <a:pPr algn="ctr" eaLnBrk="1" hangingPunct="1"/>
            <a:r>
              <a:rPr lang="zh-CN" altLang="en-US" sz="4800"/>
              <a:t>透明传输问题 </a:t>
            </a:r>
          </a:p>
        </p:txBody>
      </p:sp>
      <p:sp>
        <p:nvSpPr>
          <p:cNvPr id="196611" name="Rectangle 3"/>
          <p:cNvSpPr>
            <a:spLocks noGrp="1" noChangeArrowheads="1"/>
          </p:cNvSpPr>
          <p:nvPr>
            <p:ph type="body" idx="1"/>
          </p:nvPr>
        </p:nvSpPr>
        <p:spPr>
          <a:xfrm>
            <a:off x="2495550" y="1989139"/>
            <a:ext cx="7772400" cy="4535487"/>
          </a:xfrm>
        </p:spPr>
        <p:txBody>
          <a:bodyPr/>
          <a:lstStyle/>
          <a:p>
            <a:pPr eaLnBrk="1" hangingPunct="1"/>
            <a:r>
              <a:rPr lang="zh-CN" altLang="en-US"/>
              <a:t>当 </a:t>
            </a:r>
            <a:r>
              <a:rPr lang="en-US" altLang="zh-CN"/>
              <a:t>PPP </a:t>
            </a:r>
            <a:r>
              <a:rPr lang="zh-CN" altLang="en-US"/>
              <a:t>用在同步传输链路时，协议规定采用硬件来完成比特填充（和 </a:t>
            </a:r>
            <a:r>
              <a:rPr lang="en-US" altLang="zh-CN"/>
              <a:t>HDLC </a:t>
            </a:r>
            <a:r>
              <a:rPr lang="zh-CN" altLang="en-US"/>
              <a:t>的做法一样）。 </a:t>
            </a:r>
            <a:endParaRPr lang="zh-CN" altLang="en-US" sz="3600"/>
          </a:p>
          <a:p>
            <a:pPr eaLnBrk="1" hangingPunct="1"/>
            <a:r>
              <a:rPr lang="zh-CN" altLang="en-US"/>
              <a:t>当 </a:t>
            </a:r>
            <a:r>
              <a:rPr lang="en-US" altLang="zh-CN"/>
              <a:t>PPP </a:t>
            </a:r>
            <a:r>
              <a:rPr lang="zh-CN" altLang="en-US"/>
              <a:t>用在异步传输时，就使用一种特殊的</a:t>
            </a:r>
            <a:r>
              <a:rPr lang="zh-CN" altLang="en-US">
                <a:solidFill>
                  <a:schemeClr val="hlink"/>
                </a:solidFill>
              </a:rPr>
              <a:t>字符填充法</a:t>
            </a:r>
            <a:r>
              <a:rPr lang="zh-CN" altLang="en-US"/>
              <a:t>。 </a:t>
            </a:r>
          </a:p>
        </p:txBody>
      </p:sp>
      <p:sp>
        <p:nvSpPr>
          <p:cNvPr id="39940" name="灯片编号占位符 5"/>
          <p:cNvSpPr>
            <a:spLocks noGrp="1"/>
          </p:cNvSpPr>
          <p:nvPr>
            <p:ph type="sldNum" sz="quarter" idx="12"/>
          </p:nvPr>
        </p:nvSpPr>
        <p:spPr>
          <a:noFill/>
        </p:spPr>
        <p:txBody>
          <a:bodyPr/>
          <a:lstStyle/>
          <a:p>
            <a:fld id="{7D81CBC7-67EF-49A8-90A6-25764267A47F}" type="slidenum">
              <a:rPr lang="en-US" altLang="zh-CN" smtClean="0"/>
              <a:pPr/>
              <a:t>32</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66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424114" y="214314"/>
            <a:ext cx="8243887" cy="1462087"/>
          </a:xfrm>
        </p:spPr>
        <p:txBody>
          <a:bodyPr/>
          <a:lstStyle/>
          <a:p>
            <a:pPr algn="ctr" eaLnBrk="1" hangingPunct="1"/>
            <a:r>
              <a:rPr lang="zh-CN" altLang="en-US"/>
              <a:t>字符填充 </a:t>
            </a:r>
          </a:p>
        </p:txBody>
      </p:sp>
      <p:sp>
        <p:nvSpPr>
          <p:cNvPr id="197635" name="Rectangle 3"/>
          <p:cNvSpPr>
            <a:spLocks noGrp="1" noChangeArrowheads="1"/>
          </p:cNvSpPr>
          <p:nvPr>
            <p:ph type="body" idx="1"/>
          </p:nvPr>
        </p:nvSpPr>
        <p:spPr>
          <a:xfrm>
            <a:off x="2208214" y="1989139"/>
            <a:ext cx="8059737" cy="4535487"/>
          </a:xfrm>
        </p:spPr>
        <p:txBody>
          <a:bodyPr/>
          <a:lstStyle/>
          <a:p>
            <a:pPr eaLnBrk="1" hangingPunct="1"/>
            <a:r>
              <a:rPr lang="zh-CN" altLang="en-US"/>
              <a:t>将信息字段中出现的每一个 </a:t>
            </a:r>
            <a:r>
              <a:rPr lang="en-US" altLang="zh-CN"/>
              <a:t>0x7E </a:t>
            </a:r>
            <a:r>
              <a:rPr lang="zh-CN" altLang="en-US"/>
              <a:t>字节转变成为 </a:t>
            </a:r>
            <a:r>
              <a:rPr lang="en-US" altLang="zh-CN"/>
              <a:t>2 </a:t>
            </a:r>
            <a:r>
              <a:rPr lang="zh-CN" altLang="en-US"/>
              <a:t>字节序列</a:t>
            </a:r>
            <a:r>
              <a:rPr lang="en-US" altLang="zh-CN"/>
              <a:t>(0x7D, 0x5E)</a:t>
            </a:r>
            <a:r>
              <a:rPr lang="zh-CN" altLang="en-US"/>
              <a:t>。 </a:t>
            </a:r>
            <a:endParaRPr lang="zh-CN" altLang="en-US" sz="3600"/>
          </a:p>
          <a:p>
            <a:pPr eaLnBrk="1" hangingPunct="1"/>
            <a:r>
              <a:rPr lang="zh-CN" altLang="en-US"/>
              <a:t>若信息字段中出现一个 </a:t>
            </a:r>
            <a:r>
              <a:rPr lang="en-US" altLang="zh-CN"/>
              <a:t>0x7D </a:t>
            </a:r>
            <a:r>
              <a:rPr lang="zh-CN" altLang="en-US"/>
              <a:t>的字节</a:t>
            </a:r>
            <a:r>
              <a:rPr lang="en-US" altLang="zh-CN"/>
              <a:t>, </a:t>
            </a:r>
            <a:r>
              <a:rPr lang="zh-CN" altLang="en-US"/>
              <a:t>则将其转变成为 </a:t>
            </a:r>
            <a:r>
              <a:rPr lang="en-US" altLang="zh-CN"/>
              <a:t>2 </a:t>
            </a:r>
            <a:r>
              <a:rPr lang="zh-CN" altLang="en-US"/>
              <a:t>字节序列</a:t>
            </a:r>
            <a:r>
              <a:rPr lang="en-US" altLang="zh-CN"/>
              <a:t>(0x7D, 0x5D)</a:t>
            </a:r>
            <a:r>
              <a:rPr lang="zh-CN" altLang="en-US"/>
              <a:t>。</a:t>
            </a:r>
          </a:p>
          <a:p>
            <a:pPr eaLnBrk="1" hangingPunct="1"/>
            <a:r>
              <a:rPr lang="zh-CN" altLang="en-US"/>
              <a:t>若信息字段中出现 </a:t>
            </a:r>
            <a:r>
              <a:rPr lang="en-US" altLang="zh-CN"/>
              <a:t>ASCII </a:t>
            </a:r>
            <a:r>
              <a:rPr lang="zh-CN" altLang="en-US"/>
              <a:t>码的控制字符（即数值小于 </a:t>
            </a:r>
            <a:r>
              <a:rPr lang="en-US" altLang="zh-CN"/>
              <a:t>0x20 </a:t>
            </a:r>
            <a:r>
              <a:rPr lang="zh-CN" altLang="en-US"/>
              <a:t>的字符），则在该字符前面要加入一个 </a:t>
            </a:r>
            <a:r>
              <a:rPr lang="en-US" altLang="zh-CN"/>
              <a:t>0x7D </a:t>
            </a:r>
            <a:r>
              <a:rPr lang="zh-CN" altLang="en-US"/>
              <a:t>字节，同时将该字符的编码加以改变。  </a:t>
            </a:r>
          </a:p>
        </p:txBody>
      </p:sp>
      <p:sp>
        <p:nvSpPr>
          <p:cNvPr id="40964" name="灯片编号占位符 5"/>
          <p:cNvSpPr>
            <a:spLocks noGrp="1"/>
          </p:cNvSpPr>
          <p:nvPr>
            <p:ph type="sldNum" sz="quarter" idx="12"/>
          </p:nvPr>
        </p:nvSpPr>
        <p:spPr>
          <a:noFill/>
        </p:spPr>
        <p:txBody>
          <a:bodyPr/>
          <a:lstStyle/>
          <a:p>
            <a:fld id="{9D8FADFC-9B1C-46F1-9F80-9BB71269B47F}" type="slidenum">
              <a:rPr lang="en-US" altLang="zh-CN" smtClean="0"/>
              <a:pPr/>
              <a:t>33</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76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76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674939" y="214314"/>
            <a:ext cx="6516687" cy="1462087"/>
          </a:xfrm>
        </p:spPr>
        <p:txBody>
          <a:bodyPr/>
          <a:lstStyle/>
          <a:p>
            <a:pPr algn="ctr" eaLnBrk="1" hangingPunct="1"/>
            <a:r>
              <a:rPr lang="zh-CN" altLang="en-US"/>
              <a:t>零比特填充 </a:t>
            </a:r>
          </a:p>
        </p:txBody>
      </p:sp>
      <p:sp>
        <p:nvSpPr>
          <p:cNvPr id="41987" name="Rectangle 3"/>
          <p:cNvSpPr>
            <a:spLocks noGrp="1" noChangeArrowheads="1"/>
          </p:cNvSpPr>
          <p:nvPr>
            <p:ph type="body" idx="1"/>
          </p:nvPr>
        </p:nvSpPr>
        <p:spPr>
          <a:xfrm>
            <a:off x="2566988" y="1773238"/>
            <a:ext cx="7772400" cy="4464050"/>
          </a:xfrm>
        </p:spPr>
        <p:txBody>
          <a:bodyPr/>
          <a:lstStyle/>
          <a:p>
            <a:pPr eaLnBrk="1" hangingPunct="1"/>
            <a:r>
              <a:rPr lang="en-US" altLang="zh-CN"/>
              <a:t>PPP </a:t>
            </a:r>
            <a:r>
              <a:rPr lang="zh-CN" altLang="en-US"/>
              <a:t>协议用在 </a:t>
            </a:r>
            <a:r>
              <a:rPr lang="en-US" altLang="zh-CN"/>
              <a:t>SONET/SDH </a:t>
            </a:r>
            <a:r>
              <a:rPr lang="zh-CN" altLang="en-US"/>
              <a:t>链路时，是使用同步传输（一连串的比特连续传送）。这时 </a:t>
            </a:r>
            <a:r>
              <a:rPr lang="en-US" altLang="zh-CN"/>
              <a:t>PPP </a:t>
            </a:r>
            <a:r>
              <a:rPr lang="zh-CN" altLang="en-US"/>
              <a:t>协议采用零比特填充方法来实现透明传输。</a:t>
            </a:r>
          </a:p>
          <a:p>
            <a:pPr eaLnBrk="1" hangingPunct="1"/>
            <a:r>
              <a:rPr lang="zh-CN" altLang="en-US"/>
              <a:t>在发送端，只要发现有 </a:t>
            </a:r>
            <a:r>
              <a:rPr lang="en-US" altLang="zh-CN"/>
              <a:t>5 </a:t>
            </a:r>
            <a:r>
              <a:rPr lang="zh-CN" altLang="en-US"/>
              <a:t>个连续 </a:t>
            </a:r>
            <a:r>
              <a:rPr lang="en-US" altLang="zh-CN"/>
              <a:t>1</a:t>
            </a:r>
            <a:r>
              <a:rPr lang="zh-CN" altLang="en-US"/>
              <a:t>，则立即填入一个 </a:t>
            </a:r>
            <a:r>
              <a:rPr lang="en-US" altLang="zh-CN"/>
              <a:t>0</a:t>
            </a:r>
            <a:r>
              <a:rPr lang="zh-CN" altLang="en-US"/>
              <a:t>。接收端对帧中的比特流进行扫描。每当发现 </a:t>
            </a:r>
            <a:r>
              <a:rPr lang="en-US" altLang="zh-CN"/>
              <a:t>5 </a:t>
            </a:r>
            <a:r>
              <a:rPr lang="zh-CN" altLang="en-US"/>
              <a:t>个连续</a:t>
            </a:r>
            <a:r>
              <a:rPr lang="en-US" altLang="zh-CN"/>
              <a:t>1</a:t>
            </a:r>
            <a:r>
              <a:rPr lang="zh-CN" altLang="en-US"/>
              <a:t>时，就把这 </a:t>
            </a:r>
            <a:r>
              <a:rPr lang="en-US" altLang="zh-CN"/>
              <a:t>5 </a:t>
            </a:r>
            <a:r>
              <a:rPr lang="zh-CN" altLang="en-US"/>
              <a:t>个连续 </a:t>
            </a:r>
            <a:r>
              <a:rPr lang="en-US" altLang="zh-CN"/>
              <a:t>1 </a:t>
            </a:r>
            <a:r>
              <a:rPr lang="zh-CN" altLang="en-US"/>
              <a:t>后的一个 </a:t>
            </a:r>
            <a:r>
              <a:rPr lang="en-US" altLang="zh-CN"/>
              <a:t>0 </a:t>
            </a:r>
            <a:r>
              <a:rPr lang="zh-CN" altLang="en-US"/>
              <a:t>删除，</a:t>
            </a:r>
          </a:p>
        </p:txBody>
      </p:sp>
      <p:sp>
        <p:nvSpPr>
          <p:cNvPr id="41988" name="灯片编号占位符 5"/>
          <p:cNvSpPr>
            <a:spLocks noGrp="1"/>
          </p:cNvSpPr>
          <p:nvPr>
            <p:ph type="sldNum" sz="quarter" idx="12"/>
          </p:nvPr>
        </p:nvSpPr>
        <p:spPr>
          <a:noFill/>
        </p:spPr>
        <p:txBody>
          <a:bodyPr/>
          <a:lstStyle/>
          <a:p>
            <a:fld id="{26C911F5-F092-44FE-826A-2B7487537CDF}" type="slidenum">
              <a:rPr lang="en-US" altLang="zh-CN" smtClean="0"/>
              <a:pPr/>
              <a:t>34</a:t>
            </a:fld>
            <a:endParaRPr lang="en-US" altLang="zh-CN"/>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AutoShape 20"/>
          <p:cNvSpPr>
            <a:spLocks noChangeArrowheads="1"/>
          </p:cNvSpPr>
          <p:nvPr/>
        </p:nvSpPr>
        <p:spPr bwMode="auto">
          <a:xfrm>
            <a:off x="6364288" y="4830763"/>
            <a:ext cx="2305050" cy="431800"/>
          </a:xfrm>
          <a:prstGeom prst="roundRect">
            <a:avLst>
              <a:gd name="adj" fmla="val 16667"/>
            </a:avLst>
          </a:prstGeom>
          <a:solidFill>
            <a:srgbClr val="CCFFFF"/>
          </a:solidFill>
          <a:ln w="12700">
            <a:noFill/>
            <a:prstDash val="dash"/>
            <a:round/>
            <a:headEnd/>
            <a:tailEnd/>
          </a:ln>
        </p:spPr>
        <p:txBody>
          <a:bodyPr wrap="none" anchor="ctr"/>
          <a:lstStyle/>
          <a:p>
            <a:endParaRPr lang="zh-CN" altLang="en-US"/>
          </a:p>
        </p:txBody>
      </p:sp>
      <p:sp>
        <p:nvSpPr>
          <p:cNvPr id="43011" name="AutoShape 5"/>
          <p:cNvSpPr>
            <a:spLocks noChangeArrowheads="1"/>
          </p:cNvSpPr>
          <p:nvPr/>
        </p:nvSpPr>
        <p:spPr bwMode="auto">
          <a:xfrm>
            <a:off x="8137525" y="4860925"/>
            <a:ext cx="242888" cy="350838"/>
          </a:xfrm>
          <a:prstGeom prst="roundRect">
            <a:avLst>
              <a:gd name="adj" fmla="val 16667"/>
            </a:avLst>
          </a:prstGeom>
          <a:solidFill>
            <a:schemeClr val="accent2"/>
          </a:solidFill>
          <a:ln w="12700">
            <a:noFill/>
            <a:prstDash val="dash"/>
            <a:round/>
            <a:headEnd/>
            <a:tailEnd/>
          </a:ln>
        </p:spPr>
        <p:txBody>
          <a:bodyPr wrap="none" anchor="ctr"/>
          <a:lstStyle/>
          <a:p>
            <a:endParaRPr lang="zh-CN" altLang="en-US"/>
          </a:p>
        </p:txBody>
      </p:sp>
      <p:sp>
        <p:nvSpPr>
          <p:cNvPr id="43012" name="Rectangle 17"/>
          <p:cNvSpPr>
            <a:spLocks noChangeArrowheads="1"/>
          </p:cNvSpPr>
          <p:nvPr/>
        </p:nvSpPr>
        <p:spPr bwMode="auto">
          <a:xfrm>
            <a:off x="5808664" y="4797425"/>
            <a:ext cx="4714433"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chemeClr val="folHlink"/>
                </a:solidFill>
                <a:latin typeface="Arial" charset="0"/>
                <a:ea typeface="黑体" pitchFamily="2" charset="-122"/>
              </a:rPr>
              <a:t>0 1 0 0 1 1 1 1 1 0 1 0 0 0 1 0 1 0</a:t>
            </a:r>
          </a:p>
        </p:txBody>
      </p:sp>
      <p:sp>
        <p:nvSpPr>
          <p:cNvPr id="43013" name="AutoShape 19"/>
          <p:cNvSpPr>
            <a:spLocks noChangeArrowheads="1"/>
          </p:cNvSpPr>
          <p:nvPr/>
        </p:nvSpPr>
        <p:spPr bwMode="auto">
          <a:xfrm>
            <a:off x="6527800" y="3213100"/>
            <a:ext cx="2305050" cy="431800"/>
          </a:xfrm>
          <a:prstGeom prst="roundRect">
            <a:avLst>
              <a:gd name="adj" fmla="val 16667"/>
            </a:avLst>
          </a:prstGeom>
          <a:solidFill>
            <a:srgbClr val="CCFFFF"/>
          </a:solidFill>
          <a:ln w="12700">
            <a:noFill/>
            <a:prstDash val="dash"/>
            <a:round/>
            <a:headEnd/>
            <a:tailEnd/>
          </a:ln>
        </p:spPr>
        <p:txBody>
          <a:bodyPr wrap="none" anchor="ctr"/>
          <a:lstStyle/>
          <a:p>
            <a:endParaRPr lang="zh-CN" altLang="en-US"/>
          </a:p>
        </p:txBody>
      </p:sp>
      <p:sp>
        <p:nvSpPr>
          <p:cNvPr id="43014" name="AutoShape 6"/>
          <p:cNvSpPr>
            <a:spLocks noChangeArrowheads="1"/>
          </p:cNvSpPr>
          <p:nvPr/>
        </p:nvSpPr>
        <p:spPr bwMode="auto">
          <a:xfrm>
            <a:off x="6500813" y="1557338"/>
            <a:ext cx="2043112" cy="431800"/>
          </a:xfrm>
          <a:prstGeom prst="roundRect">
            <a:avLst>
              <a:gd name="adj" fmla="val 16667"/>
            </a:avLst>
          </a:prstGeom>
          <a:solidFill>
            <a:srgbClr val="CCFFFF"/>
          </a:solidFill>
          <a:ln w="12700">
            <a:noFill/>
            <a:prstDash val="dash"/>
            <a:round/>
            <a:headEnd/>
            <a:tailEnd/>
          </a:ln>
        </p:spPr>
        <p:txBody>
          <a:bodyPr wrap="none" anchor="ctr"/>
          <a:lstStyle/>
          <a:p>
            <a:endParaRPr lang="zh-CN" altLang="en-US"/>
          </a:p>
        </p:txBody>
      </p:sp>
      <p:sp>
        <p:nvSpPr>
          <p:cNvPr id="43015" name="Rectangle 8"/>
          <p:cNvSpPr>
            <a:spLocks noChangeArrowheads="1"/>
          </p:cNvSpPr>
          <p:nvPr/>
        </p:nvSpPr>
        <p:spPr bwMode="auto">
          <a:xfrm>
            <a:off x="5713414" y="1557338"/>
            <a:ext cx="4457953"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chemeClr val="folHlink"/>
                </a:solidFill>
                <a:latin typeface="Arial" charset="0"/>
                <a:ea typeface="黑体" pitchFamily="2" charset="-122"/>
              </a:rPr>
              <a:t>0 1 0 0 1 1 1 1 1 1 0 0 0 1 0 1 0</a:t>
            </a:r>
          </a:p>
        </p:txBody>
      </p:sp>
      <p:sp>
        <p:nvSpPr>
          <p:cNvPr id="43016" name="AutoShape 4"/>
          <p:cNvSpPr>
            <a:spLocks noChangeArrowheads="1"/>
          </p:cNvSpPr>
          <p:nvPr/>
        </p:nvSpPr>
        <p:spPr bwMode="auto">
          <a:xfrm>
            <a:off x="8085139" y="3244851"/>
            <a:ext cx="242887" cy="371475"/>
          </a:xfrm>
          <a:prstGeom prst="roundRect">
            <a:avLst>
              <a:gd name="adj" fmla="val 16667"/>
            </a:avLst>
          </a:prstGeom>
          <a:solidFill>
            <a:schemeClr val="accent2"/>
          </a:solidFill>
          <a:ln w="12700">
            <a:noFill/>
            <a:prstDash val="dash"/>
            <a:round/>
            <a:headEnd/>
            <a:tailEnd/>
          </a:ln>
        </p:spPr>
        <p:txBody>
          <a:bodyPr wrap="none" anchor="ctr"/>
          <a:lstStyle/>
          <a:p>
            <a:endParaRPr lang="zh-CN" altLang="en-US"/>
          </a:p>
        </p:txBody>
      </p:sp>
      <p:sp>
        <p:nvSpPr>
          <p:cNvPr id="43017" name="Rectangle 16"/>
          <p:cNvSpPr>
            <a:spLocks noChangeArrowheads="1"/>
          </p:cNvSpPr>
          <p:nvPr/>
        </p:nvSpPr>
        <p:spPr bwMode="auto">
          <a:xfrm>
            <a:off x="5748339" y="3208338"/>
            <a:ext cx="4714433"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chemeClr val="folHlink"/>
                </a:solidFill>
                <a:latin typeface="Arial" charset="0"/>
                <a:ea typeface="黑体" pitchFamily="2" charset="-122"/>
              </a:rPr>
              <a:t>0 1 0 0 1 1 1 1 1 0 1 0 0 0 1 0 1 0</a:t>
            </a:r>
          </a:p>
        </p:txBody>
      </p:sp>
      <p:sp>
        <p:nvSpPr>
          <p:cNvPr id="43018" name="Rectangle 7"/>
          <p:cNvSpPr>
            <a:spLocks noChangeArrowheads="1"/>
          </p:cNvSpPr>
          <p:nvPr/>
        </p:nvSpPr>
        <p:spPr bwMode="auto">
          <a:xfrm>
            <a:off x="1893656" y="1522413"/>
            <a:ext cx="3002426" cy="1197764"/>
          </a:xfrm>
          <a:prstGeom prst="rect">
            <a:avLst/>
          </a:prstGeom>
          <a:noFill/>
          <a:ln w="12700">
            <a:noFill/>
            <a:miter lim="800000"/>
            <a:headEnd/>
            <a:tailEnd/>
          </a:ln>
        </p:spPr>
        <p:txBody>
          <a:bodyPr wrap="none" lIns="90488" tIns="44450" rIns="90488" bIns="44450">
            <a:spAutoFit/>
          </a:bodyPr>
          <a:lstStyle/>
          <a:p>
            <a:pPr algn="ctr" defTabSz="762000" eaLnBrk="0" hangingPunct="0"/>
            <a:r>
              <a:rPr kumimoji="1" lang="zh-CN" altLang="en-US" sz="2400">
                <a:solidFill>
                  <a:schemeClr val="folHlink"/>
                </a:solidFill>
                <a:latin typeface="Arial" charset="0"/>
                <a:ea typeface="黑体" pitchFamily="2" charset="-122"/>
              </a:rPr>
              <a:t>信息字段中出现了和</a:t>
            </a:r>
          </a:p>
          <a:p>
            <a:pPr algn="ctr" defTabSz="762000" eaLnBrk="0" hangingPunct="0"/>
            <a:r>
              <a:rPr kumimoji="1" lang="zh-CN" altLang="en-US" sz="2400">
                <a:solidFill>
                  <a:schemeClr val="folHlink"/>
                </a:solidFill>
                <a:latin typeface="Arial" charset="0"/>
                <a:ea typeface="黑体" pitchFamily="2" charset="-122"/>
              </a:rPr>
              <a:t>标志字段 </a:t>
            </a:r>
            <a:r>
              <a:rPr kumimoji="1" lang="en-US" altLang="zh-CN" sz="2400">
                <a:solidFill>
                  <a:schemeClr val="folHlink"/>
                </a:solidFill>
                <a:latin typeface="Arial" charset="0"/>
                <a:ea typeface="黑体" pitchFamily="2" charset="-122"/>
              </a:rPr>
              <a:t>F </a:t>
            </a:r>
            <a:r>
              <a:rPr kumimoji="1" lang="zh-CN" altLang="en-US" sz="2400">
                <a:solidFill>
                  <a:schemeClr val="folHlink"/>
                </a:solidFill>
                <a:latin typeface="Arial" charset="0"/>
                <a:ea typeface="黑体" pitchFamily="2" charset="-122"/>
              </a:rPr>
              <a:t>完全一样</a:t>
            </a:r>
          </a:p>
          <a:p>
            <a:pPr algn="ctr" defTabSz="762000" eaLnBrk="0" hangingPunct="0"/>
            <a:r>
              <a:rPr kumimoji="1" lang="zh-CN" altLang="en-US" sz="2400">
                <a:solidFill>
                  <a:schemeClr val="folHlink"/>
                </a:solidFill>
                <a:latin typeface="Arial" charset="0"/>
                <a:ea typeface="黑体" pitchFamily="2" charset="-122"/>
              </a:rPr>
              <a:t>的 </a:t>
            </a:r>
            <a:r>
              <a:rPr kumimoji="1" lang="en-US" altLang="zh-CN" sz="2400">
                <a:solidFill>
                  <a:schemeClr val="folHlink"/>
                </a:solidFill>
                <a:latin typeface="Arial" charset="0"/>
                <a:ea typeface="黑体" pitchFamily="2" charset="-122"/>
              </a:rPr>
              <a:t>8 </a:t>
            </a:r>
            <a:r>
              <a:rPr kumimoji="1" lang="zh-CN" altLang="en-US" sz="2400">
                <a:solidFill>
                  <a:schemeClr val="folHlink"/>
                </a:solidFill>
                <a:latin typeface="Arial" charset="0"/>
                <a:ea typeface="黑体" pitchFamily="2" charset="-122"/>
              </a:rPr>
              <a:t>比特组合</a:t>
            </a:r>
          </a:p>
        </p:txBody>
      </p:sp>
      <p:sp>
        <p:nvSpPr>
          <p:cNvPr id="43019" name="Rectangle 9"/>
          <p:cNvSpPr>
            <a:spLocks noChangeArrowheads="1"/>
          </p:cNvSpPr>
          <p:nvPr/>
        </p:nvSpPr>
        <p:spPr bwMode="auto">
          <a:xfrm>
            <a:off x="1703389" y="3360738"/>
            <a:ext cx="3327835" cy="82843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2400">
                <a:solidFill>
                  <a:schemeClr val="folHlink"/>
                </a:solidFill>
                <a:latin typeface="Arial" charset="0"/>
                <a:ea typeface="黑体" pitchFamily="2" charset="-122"/>
              </a:rPr>
              <a:t>发送端在 </a:t>
            </a:r>
            <a:r>
              <a:rPr kumimoji="1" lang="en-US" altLang="zh-CN" sz="2400">
                <a:solidFill>
                  <a:schemeClr val="folHlink"/>
                </a:solidFill>
                <a:latin typeface="Arial" charset="0"/>
                <a:ea typeface="黑体" pitchFamily="2" charset="-122"/>
              </a:rPr>
              <a:t>5 </a:t>
            </a:r>
            <a:r>
              <a:rPr kumimoji="1" lang="zh-CN" altLang="en-US" sz="2400">
                <a:solidFill>
                  <a:schemeClr val="folHlink"/>
                </a:solidFill>
                <a:latin typeface="Arial" charset="0"/>
                <a:ea typeface="黑体" pitchFamily="2" charset="-122"/>
              </a:rPr>
              <a:t>个连 </a:t>
            </a:r>
            <a:r>
              <a:rPr kumimoji="1" lang="en-US" altLang="zh-CN" sz="2400">
                <a:solidFill>
                  <a:schemeClr val="folHlink"/>
                </a:solidFill>
                <a:latin typeface="Arial" charset="0"/>
                <a:ea typeface="黑体" pitchFamily="2" charset="-122"/>
              </a:rPr>
              <a:t>1 </a:t>
            </a:r>
            <a:r>
              <a:rPr kumimoji="1" lang="zh-CN" altLang="en-US" sz="2400">
                <a:solidFill>
                  <a:schemeClr val="folHlink"/>
                </a:solidFill>
                <a:latin typeface="Arial" charset="0"/>
                <a:ea typeface="黑体" pitchFamily="2" charset="-122"/>
              </a:rPr>
              <a:t>之后</a:t>
            </a:r>
          </a:p>
          <a:p>
            <a:pPr defTabSz="762000" eaLnBrk="0" hangingPunct="0"/>
            <a:r>
              <a:rPr kumimoji="1" lang="zh-CN" altLang="en-US" sz="2400">
                <a:solidFill>
                  <a:schemeClr val="folHlink"/>
                </a:solidFill>
                <a:latin typeface="Arial" charset="0"/>
                <a:ea typeface="黑体" pitchFamily="2" charset="-122"/>
              </a:rPr>
              <a:t>填入 </a:t>
            </a:r>
            <a:r>
              <a:rPr kumimoji="1" lang="en-US" altLang="zh-CN" sz="2400">
                <a:solidFill>
                  <a:schemeClr val="folHlink"/>
                </a:solidFill>
                <a:latin typeface="Arial" charset="0"/>
                <a:ea typeface="黑体" pitchFamily="2" charset="-122"/>
              </a:rPr>
              <a:t>0 </a:t>
            </a:r>
            <a:r>
              <a:rPr kumimoji="1" lang="zh-CN" altLang="en-US" sz="2400">
                <a:solidFill>
                  <a:schemeClr val="folHlink"/>
                </a:solidFill>
                <a:latin typeface="Arial" charset="0"/>
                <a:ea typeface="黑体" pitchFamily="2" charset="-122"/>
              </a:rPr>
              <a:t>比特再发送出去</a:t>
            </a:r>
          </a:p>
        </p:txBody>
      </p:sp>
      <p:sp>
        <p:nvSpPr>
          <p:cNvPr id="43020" name="Rectangle 10"/>
          <p:cNvSpPr>
            <a:spLocks noChangeArrowheads="1"/>
          </p:cNvSpPr>
          <p:nvPr/>
        </p:nvSpPr>
        <p:spPr bwMode="auto">
          <a:xfrm>
            <a:off x="1924144" y="4943475"/>
            <a:ext cx="2935100" cy="828432"/>
          </a:xfrm>
          <a:prstGeom prst="rect">
            <a:avLst/>
          </a:prstGeom>
          <a:noFill/>
          <a:ln w="12700">
            <a:noFill/>
            <a:miter lim="800000"/>
            <a:headEnd/>
            <a:tailEnd/>
          </a:ln>
        </p:spPr>
        <p:txBody>
          <a:bodyPr wrap="none" lIns="90488" tIns="44450" rIns="90488" bIns="44450">
            <a:spAutoFit/>
          </a:bodyPr>
          <a:lstStyle/>
          <a:p>
            <a:pPr algn="ctr" defTabSz="762000" eaLnBrk="0" hangingPunct="0"/>
            <a:r>
              <a:rPr kumimoji="1" lang="zh-CN" altLang="en-US" sz="2400">
                <a:solidFill>
                  <a:schemeClr val="folHlink"/>
                </a:solidFill>
                <a:latin typeface="Arial" charset="0"/>
                <a:ea typeface="黑体" pitchFamily="2" charset="-122"/>
              </a:rPr>
              <a:t>在接收端把 </a:t>
            </a:r>
            <a:r>
              <a:rPr kumimoji="1" lang="en-US" altLang="zh-CN" sz="2400">
                <a:solidFill>
                  <a:schemeClr val="folHlink"/>
                </a:solidFill>
                <a:latin typeface="Arial" charset="0"/>
                <a:ea typeface="黑体" pitchFamily="2" charset="-122"/>
              </a:rPr>
              <a:t>5 </a:t>
            </a:r>
            <a:r>
              <a:rPr kumimoji="1" lang="zh-CN" altLang="en-US" sz="2400">
                <a:solidFill>
                  <a:schemeClr val="folHlink"/>
                </a:solidFill>
                <a:latin typeface="Arial" charset="0"/>
                <a:ea typeface="黑体" pitchFamily="2" charset="-122"/>
              </a:rPr>
              <a:t>个连 </a:t>
            </a:r>
            <a:r>
              <a:rPr kumimoji="1" lang="en-US" altLang="zh-CN" sz="2400">
                <a:solidFill>
                  <a:schemeClr val="folHlink"/>
                </a:solidFill>
                <a:latin typeface="Arial" charset="0"/>
                <a:ea typeface="黑体" pitchFamily="2" charset="-122"/>
              </a:rPr>
              <a:t>1</a:t>
            </a:r>
          </a:p>
          <a:p>
            <a:pPr algn="ctr" defTabSz="762000" eaLnBrk="0" hangingPunct="0"/>
            <a:r>
              <a:rPr kumimoji="1" lang="zh-CN" altLang="en-US" sz="2400">
                <a:solidFill>
                  <a:schemeClr val="folHlink"/>
                </a:solidFill>
                <a:latin typeface="Arial" charset="0"/>
                <a:ea typeface="黑体" pitchFamily="2" charset="-122"/>
              </a:rPr>
              <a:t>之后的 </a:t>
            </a:r>
            <a:r>
              <a:rPr kumimoji="1" lang="en-US" altLang="zh-CN" sz="2400">
                <a:solidFill>
                  <a:schemeClr val="folHlink"/>
                </a:solidFill>
                <a:latin typeface="Arial" charset="0"/>
                <a:ea typeface="黑体" pitchFamily="2" charset="-122"/>
              </a:rPr>
              <a:t>0 </a:t>
            </a:r>
            <a:r>
              <a:rPr kumimoji="1" lang="zh-CN" altLang="en-US" sz="2400">
                <a:solidFill>
                  <a:schemeClr val="folHlink"/>
                </a:solidFill>
                <a:latin typeface="Arial" charset="0"/>
                <a:ea typeface="黑体" pitchFamily="2" charset="-122"/>
              </a:rPr>
              <a:t>比特删除</a:t>
            </a:r>
          </a:p>
        </p:txBody>
      </p:sp>
      <p:sp>
        <p:nvSpPr>
          <p:cNvPr id="43021" name="Rectangle 11"/>
          <p:cNvSpPr>
            <a:spLocks noChangeArrowheads="1"/>
          </p:cNvSpPr>
          <p:nvPr/>
        </p:nvSpPr>
        <p:spPr bwMode="auto">
          <a:xfrm>
            <a:off x="5969001" y="2327275"/>
            <a:ext cx="3617979"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2400">
                <a:solidFill>
                  <a:schemeClr val="folHlink"/>
                </a:solidFill>
                <a:latin typeface="Arial" charset="0"/>
                <a:ea typeface="黑体" pitchFamily="2" charset="-122"/>
              </a:rPr>
              <a:t>会被误认为是标志字段 </a:t>
            </a:r>
            <a:r>
              <a:rPr kumimoji="1" lang="en-US" altLang="zh-CN" sz="2400">
                <a:solidFill>
                  <a:schemeClr val="folHlink"/>
                </a:solidFill>
                <a:latin typeface="Arial" charset="0"/>
                <a:ea typeface="黑体" pitchFamily="2" charset="-122"/>
              </a:rPr>
              <a:t>F </a:t>
            </a:r>
          </a:p>
        </p:txBody>
      </p:sp>
      <p:sp>
        <p:nvSpPr>
          <p:cNvPr id="43022" name="AutoShape 12"/>
          <p:cNvSpPr>
            <a:spLocks noChangeArrowheads="1"/>
          </p:cNvSpPr>
          <p:nvPr/>
        </p:nvSpPr>
        <p:spPr bwMode="auto">
          <a:xfrm rot="-5400000">
            <a:off x="8015289" y="3692526"/>
            <a:ext cx="327025" cy="155575"/>
          </a:xfrm>
          <a:prstGeom prst="rightArrow">
            <a:avLst>
              <a:gd name="adj1" fmla="val 50000"/>
              <a:gd name="adj2" fmla="val 105112"/>
            </a:avLst>
          </a:prstGeom>
          <a:solidFill>
            <a:schemeClr val="hlink"/>
          </a:solidFill>
          <a:ln w="12700">
            <a:solidFill>
              <a:schemeClr val="hlink"/>
            </a:solidFill>
            <a:miter lim="800000"/>
            <a:headEnd/>
            <a:tailEnd/>
          </a:ln>
        </p:spPr>
        <p:txBody>
          <a:bodyPr wrap="none" anchor="ctr"/>
          <a:lstStyle/>
          <a:p>
            <a:endParaRPr lang="zh-CN" altLang="en-US"/>
          </a:p>
        </p:txBody>
      </p:sp>
      <p:sp>
        <p:nvSpPr>
          <p:cNvPr id="43023" name="Rectangle 13"/>
          <p:cNvSpPr>
            <a:spLocks noChangeArrowheads="1"/>
          </p:cNvSpPr>
          <p:nvPr/>
        </p:nvSpPr>
        <p:spPr bwMode="auto">
          <a:xfrm>
            <a:off x="6323014" y="3911600"/>
            <a:ext cx="2678619"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2400">
                <a:solidFill>
                  <a:schemeClr val="folHlink"/>
                </a:solidFill>
                <a:latin typeface="Arial" charset="0"/>
                <a:ea typeface="黑体" pitchFamily="2" charset="-122"/>
              </a:rPr>
              <a:t>发送端填入 </a:t>
            </a:r>
            <a:r>
              <a:rPr kumimoji="1" lang="en-US" altLang="zh-CN" sz="2400">
                <a:solidFill>
                  <a:schemeClr val="folHlink"/>
                </a:solidFill>
                <a:latin typeface="Arial" charset="0"/>
                <a:ea typeface="黑体" pitchFamily="2" charset="-122"/>
              </a:rPr>
              <a:t>0 </a:t>
            </a:r>
            <a:r>
              <a:rPr kumimoji="1" lang="zh-CN" altLang="en-US" sz="2400">
                <a:solidFill>
                  <a:schemeClr val="folHlink"/>
                </a:solidFill>
                <a:latin typeface="Arial" charset="0"/>
                <a:ea typeface="黑体" pitchFamily="2" charset="-122"/>
              </a:rPr>
              <a:t>比特</a:t>
            </a:r>
          </a:p>
        </p:txBody>
      </p:sp>
      <p:sp>
        <p:nvSpPr>
          <p:cNvPr id="43024" name="AutoShape 14"/>
          <p:cNvSpPr>
            <a:spLocks noChangeArrowheads="1"/>
          </p:cNvSpPr>
          <p:nvPr/>
        </p:nvSpPr>
        <p:spPr bwMode="auto">
          <a:xfrm rot="5400000" flipV="1">
            <a:off x="8093076" y="5256214"/>
            <a:ext cx="365125" cy="155575"/>
          </a:xfrm>
          <a:prstGeom prst="rightArrow">
            <a:avLst>
              <a:gd name="adj1" fmla="val 50000"/>
              <a:gd name="adj2" fmla="val 117358"/>
            </a:avLst>
          </a:prstGeom>
          <a:solidFill>
            <a:schemeClr val="hlink"/>
          </a:solidFill>
          <a:ln w="12700">
            <a:solidFill>
              <a:schemeClr val="hlink"/>
            </a:solidFill>
            <a:miter lim="800000"/>
            <a:headEnd/>
            <a:tailEnd/>
          </a:ln>
        </p:spPr>
        <p:txBody>
          <a:bodyPr wrap="none" anchor="ctr"/>
          <a:lstStyle/>
          <a:p>
            <a:endParaRPr lang="zh-CN" altLang="en-US"/>
          </a:p>
        </p:txBody>
      </p:sp>
      <p:sp>
        <p:nvSpPr>
          <p:cNvPr id="43025" name="Rectangle 15"/>
          <p:cNvSpPr>
            <a:spLocks noChangeArrowheads="1"/>
          </p:cNvSpPr>
          <p:nvPr/>
        </p:nvSpPr>
        <p:spPr bwMode="auto">
          <a:xfrm>
            <a:off x="6273801" y="5567363"/>
            <a:ext cx="3601949"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2400">
                <a:solidFill>
                  <a:schemeClr val="folHlink"/>
                </a:solidFill>
                <a:latin typeface="Arial" charset="0"/>
                <a:ea typeface="黑体" pitchFamily="2" charset="-122"/>
              </a:rPr>
              <a:t>接收端删除填入的 </a:t>
            </a:r>
            <a:r>
              <a:rPr kumimoji="1" lang="en-US" altLang="zh-CN" sz="2400">
                <a:solidFill>
                  <a:schemeClr val="folHlink"/>
                </a:solidFill>
                <a:latin typeface="Arial" charset="0"/>
                <a:ea typeface="黑体" pitchFamily="2" charset="-122"/>
              </a:rPr>
              <a:t>0 </a:t>
            </a:r>
            <a:r>
              <a:rPr kumimoji="1" lang="zh-CN" altLang="en-US" sz="2400">
                <a:solidFill>
                  <a:schemeClr val="folHlink"/>
                </a:solidFill>
                <a:latin typeface="Arial" charset="0"/>
                <a:ea typeface="黑体" pitchFamily="2" charset="-122"/>
              </a:rPr>
              <a:t>比特</a:t>
            </a:r>
          </a:p>
        </p:txBody>
      </p:sp>
      <p:sp>
        <p:nvSpPr>
          <p:cNvPr id="43026" name="AutoShape 18"/>
          <p:cNvSpPr>
            <a:spLocks/>
          </p:cNvSpPr>
          <p:nvPr/>
        </p:nvSpPr>
        <p:spPr bwMode="auto">
          <a:xfrm rot="-5400000">
            <a:off x="7351713" y="1155700"/>
            <a:ext cx="296862" cy="1944688"/>
          </a:xfrm>
          <a:prstGeom prst="leftBrace">
            <a:avLst>
              <a:gd name="adj1" fmla="val 54590"/>
              <a:gd name="adj2" fmla="val 50000"/>
            </a:avLst>
          </a:prstGeom>
          <a:noFill/>
          <a:ln w="12700">
            <a:solidFill>
              <a:schemeClr val="tx1"/>
            </a:solidFill>
            <a:round/>
            <a:headEnd/>
            <a:tailEnd/>
          </a:ln>
        </p:spPr>
        <p:txBody>
          <a:bodyPr wrap="none" anchor="ctr"/>
          <a:lstStyle/>
          <a:p>
            <a:endParaRPr lang="zh-CN" altLang="en-US"/>
          </a:p>
        </p:txBody>
      </p:sp>
      <p:sp>
        <p:nvSpPr>
          <p:cNvPr id="43027" name="Text Box 21"/>
          <p:cNvSpPr txBox="1">
            <a:spLocks noChangeArrowheads="1"/>
          </p:cNvSpPr>
          <p:nvPr/>
        </p:nvSpPr>
        <p:spPr bwMode="auto">
          <a:xfrm>
            <a:off x="4511675" y="333376"/>
            <a:ext cx="2724150" cy="701675"/>
          </a:xfrm>
          <a:prstGeom prst="rect">
            <a:avLst/>
          </a:prstGeom>
          <a:noFill/>
          <a:ln w="9525">
            <a:noFill/>
            <a:miter lim="800000"/>
            <a:headEnd/>
            <a:tailEnd/>
          </a:ln>
        </p:spPr>
        <p:txBody>
          <a:bodyPr wrap="none">
            <a:spAutoFit/>
          </a:bodyPr>
          <a:lstStyle/>
          <a:p>
            <a:r>
              <a:rPr lang="zh-CN" altLang="en-US" sz="4000">
                <a:solidFill>
                  <a:srgbClr val="333399"/>
                </a:solidFill>
                <a:ea typeface="黑体" pitchFamily="2" charset="-122"/>
              </a:rPr>
              <a:t>零比特填充</a:t>
            </a:r>
          </a:p>
        </p:txBody>
      </p:sp>
      <p:sp>
        <p:nvSpPr>
          <p:cNvPr id="43028" name="灯片编号占位符 19"/>
          <p:cNvSpPr>
            <a:spLocks noGrp="1"/>
          </p:cNvSpPr>
          <p:nvPr>
            <p:ph type="sldNum" sz="quarter" idx="12"/>
          </p:nvPr>
        </p:nvSpPr>
        <p:spPr>
          <a:noFill/>
        </p:spPr>
        <p:txBody>
          <a:bodyPr/>
          <a:lstStyle/>
          <a:p>
            <a:fld id="{F6AE624F-3854-41A6-9F7E-FBAE99ABC738}" type="slidenum">
              <a:rPr lang="en-US" altLang="zh-CN" smtClean="0"/>
              <a:pPr/>
              <a:t>35</a:t>
            </a:fld>
            <a:endParaRPr lang="en-US" altLang="zh-CN"/>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424114" y="214314"/>
            <a:ext cx="8243887" cy="1462087"/>
          </a:xfrm>
        </p:spPr>
        <p:txBody>
          <a:bodyPr/>
          <a:lstStyle/>
          <a:p>
            <a:pPr algn="ctr" eaLnBrk="1" hangingPunct="1"/>
            <a:r>
              <a:rPr lang="en-US" altLang="zh-CN"/>
              <a:t> </a:t>
            </a:r>
            <a:r>
              <a:rPr lang="zh-CN" altLang="en-US"/>
              <a:t>不提供使用序号和确认</a:t>
            </a:r>
            <a:br>
              <a:rPr lang="zh-CN" altLang="en-US"/>
            </a:br>
            <a:r>
              <a:rPr lang="zh-CN" altLang="en-US"/>
              <a:t>的可靠传输 </a:t>
            </a:r>
          </a:p>
        </p:txBody>
      </p:sp>
      <p:sp>
        <p:nvSpPr>
          <p:cNvPr id="199683" name="Rectangle 3"/>
          <p:cNvSpPr>
            <a:spLocks noGrp="1" noChangeArrowheads="1"/>
          </p:cNvSpPr>
          <p:nvPr>
            <p:ph type="body" idx="1"/>
          </p:nvPr>
        </p:nvSpPr>
        <p:spPr>
          <a:xfrm>
            <a:off x="2208214" y="1989139"/>
            <a:ext cx="8059737" cy="4535487"/>
          </a:xfrm>
        </p:spPr>
        <p:txBody>
          <a:bodyPr/>
          <a:lstStyle/>
          <a:p>
            <a:pPr eaLnBrk="1" hangingPunct="1"/>
            <a:r>
              <a:rPr lang="en-US" altLang="zh-CN"/>
              <a:t>PPP </a:t>
            </a:r>
            <a:r>
              <a:rPr lang="zh-CN" altLang="en-US"/>
              <a:t>协议之所以不使用序号和确认机制是出于以下的考虑：</a:t>
            </a:r>
            <a:endParaRPr lang="zh-CN" altLang="en-US" sz="3600"/>
          </a:p>
          <a:p>
            <a:pPr lvl="1" eaLnBrk="1" hangingPunct="1"/>
            <a:r>
              <a:rPr lang="zh-CN" altLang="en-US">
                <a:solidFill>
                  <a:srgbClr val="333399"/>
                </a:solidFill>
                <a:latin typeface="Arial" charset="0"/>
                <a:ea typeface="黑体" pitchFamily="2" charset="-122"/>
              </a:rPr>
              <a:t>在数据链路层出现差错的概率不大时，使用比较简单的 </a:t>
            </a:r>
            <a:r>
              <a:rPr lang="en-US" altLang="zh-CN">
                <a:solidFill>
                  <a:srgbClr val="333399"/>
                </a:solidFill>
                <a:latin typeface="Arial" charset="0"/>
                <a:ea typeface="黑体" pitchFamily="2" charset="-122"/>
              </a:rPr>
              <a:t>PPP </a:t>
            </a:r>
            <a:r>
              <a:rPr lang="zh-CN" altLang="en-US">
                <a:solidFill>
                  <a:srgbClr val="333399"/>
                </a:solidFill>
                <a:latin typeface="Arial" charset="0"/>
                <a:ea typeface="黑体" pitchFamily="2" charset="-122"/>
              </a:rPr>
              <a:t>协议较为合理。</a:t>
            </a:r>
            <a:endParaRPr lang="zh-CN" altLang="en-US"/>
          </a:p>
          <a:p>
            <a:pPr lvl="1" eaLnBrk="1" hangingPunct="1"/>
            <a:r>
              <a:rPr lang="zh-CN" altLang="en-US">
                <a:solidFill>
                  <a:srgbClr val="333399"/>
                </a:solidFill>
                <a:latin typeface="Arial" charset="0"/>
                <a:ea typeface="黑体" pitchFamily="2" charset="-122"/>
              </a:rPr>
              <a:t>在因特网环境下，</a:t>
            </a:r>
            <a:r>
              <a:rPr lang="en-US" altLang="zh-CN">
                <a:solidFill>
                  <a:srgbClr val="333399"/>
                </a:solidFill>
                <a:latin typeface="Arial" charset="0"/>
                <a:ea typeface="黑体" pitchFamily="2" charset="-122"/>
              </a:rPr>
              <a:t>PPP </a:t>
            </a:r>
            <a:r>
              <a:rPr lang="zh-CN" altLang="en-US">
                <a:solidFill>
                  <a:srgbClr val="333399"/>
                </a:solidFill>
                <a:latin typeface="Arial" charset="0"/>
                <a:ea typeface="黑体" pitchFamily="2" charset="-122"/>
              </a:rPr>
              <a:t>的信息字段放入的数据是 </a:t>
            </a:r>
            <a:r>
              <a:rPr lang="en-US" altLang="zh-CN">
                <a:solidFill>
                  <a:srgbClr val="333399"/>
                </a:solidFill>
                <a:latin typeface="Arial" charset="0"/>
                <a:ea typeface="黑体" pitchFamily="2" charset="-122"/>
              </a:rPr>
              <a:t>IP </a:t>
            </a:r>
            <a:r>
              <a:rPr lang="zh-CN" altLang="en-US">
                <a:solidFill>
                  <a:srgbClr val="333399"/>
                </a:solidFill>
                <a:latin typeface="Arial" charset="0"/>
                <a:ea typeface="黑体" pitchFamily="2" charset="-122"/>
              </a:rPr>
              <a:t>数据报。</a:t>
            </a:r>
            <a:r>
              <a:rPr lang="zh-CN" altLang="en-US">
                <a:solidFill>
                  <a:srgbClr val="333399"/>
                </a:solidFill>
                <a:ea typeface="黑体" pitchFamily="2" charset="-122"/>
              </a:rPr>
              <a:t>数据链路层的可靠传输并不能够保证网络层的传输也是可靠的。</a:t>
            </a:r>
          </a:p>
          <a:p>
            <a:pPr lvl="1" eaLnBrk="1" hangingPunct="1"/>
            <a:r>
              <a:rPr lang="zh-CN" altLang="en-US">
                <a:solidFill>
                  <a:srgbClr val="333399"/>
                </a:solidFill>
                <a:latin typeface="Arial" charset="0"/>
                <a:ea typeface="黑体" pitchFamily="2" charset="-122"/>
              </a:rPr>
              <a:t>帧检验序列 </a:t>
            </a:r>
            <a:r>
              <a:rPr lang="en-US" altLang="zh-CN">
                <a:solidFill>
                  <a:srgbClr val="333399"/>
                </a:solidFill>
                <a:latin typeface="Arial" charset="0"/>
                <a:ea typeface="黑体" pitchFamily="2" charset="-122"/>
              </a:rPr>
              <a:t>FCS </a:t>
            </a:r>
            <a:r>
              <a:rPr lang="zh-CN" altLang="en-US">
                <a:solidFill>
                  <a:srgbClr val="333399"/>
                </a:solidFill>
                <a:latin typeface="Arial" charset="0"/>
                <a:ea typeface="黑体" pitchFamily="2" charset="-122"/>
              </a:rPr>
              <a:t>字段可保证无差错接受。</a:t>
            </a:r>
            <a:r>
              <a:rPr lang="zh-CN" altLang="en-US"/>
              <a:t>   </a:t>
            </a:r>
            <a:endParaRPr lang="zh-CN" altLang="en-US">
              <a:solidFill>
                <a:srgbClr val="333399"/>
              </a:solidFill>
              <a:latin typeface="Arial" charset="0"/>
              <a:ea typeface="黑体" pitchFamily="2" charset="-122"/>
            </a:endParaRPr>
          </a:p>
          <a:p>
            <a:pPr lvl="1" eaLnBrk="1" hangingPunct="1"/>
            <a:endParaRPr lang="en-US" altLang="zh-CN"/>
          </a:p>
        </p:txBody>
      </p:sp>
      <p:sp>
        <p:nvSpPr>
          <p:cNvPr id="44036" name="灯片编号占位符 5"/>
          <p:cNvSpPr>
            <a:spLocks noGrp="1"/>
          </p:cNvSpPr>
          <p:nvPr>
            <p:ph type="sldNum" sz="quarter" idx="12"/>
          </p:nvPr>
        </p:nvSpPr>
        <p:spPr>
          <a:noFill/>
        </p:spPr>
        <p:txBody>
          <a:bodyPr/>
          <a:lstStyle/>
          <a:p>
            <a:fld id="{69369677-B3B3-4389-8FDD-4F1143643AB3}" type="slidenum">
              <a:rPr lang="en-US" altLang="zh-CN" smtClean="0"/>
              <a:pPr/>
              <a:t>36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6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96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96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24114" y="214314"/>
            <a:ext cx="8243887" cy="1462087"/>
          </a:xfrm>
        </p:spPr>
        <p:txBody>
          <a:bodyPr/>
          <a:lstStyle/>
          <a:p>
            <a:pPr algn="ctr" eaLnBrk="1" hangingPunct="1"/>
            <a:r>
              <a:rPr lang="en-US" altLang="zh-CN"/>
              <a:t> 3.2.3   PPP </a:t>
            </a:r>
            <a:r>
              <a:rPr lang="zh-CN" altLang="en-US"/>
              <a:t>协议的工作状态 </a:t>
            </a:r>
          </a:p>
        </p:txBody>
      </p:sp>
      <p:sp>
        <p:nvSpPr>
          <p:cNvPr id="198659" name="Rectangle 3"/>
          <p:cNvSpPr>
            <a:spLocks noGrp="1" noChangeArrowheads="1"/>
          </p:cNvSpPr>
          <p:nvPr>
            <p:ph type="body" idx="1"/>
          </p:nvPr>
        </p:nvSpPr>
        <p:spPr>
          <a:xfrm>
            <a:off x="2208214" y="1989139"/>
            <a:ext cx="8059737" cy="4535487"/>
          </a:xfrm>
        </p:spPr>
        <p:txBody>
          <a:bodyPr/>
          <a:lstStyle/>
          <a:p>
            <a:pPr eaLnBrk="1" hangingPunct="1">
              <a:lnSpc>
                <a:spcPct val="80000"/>
              </a:lnSpc>
            </a:pPr>
            <a:r>
              <a:rPr lang="zh-CN" altLang="en-US" sz="2800"/>
              <a:t>当用户拨号接入 </a:t>
            </a:r>
            <a:r>
              <a:rPr lang="en-US" altLang="zh-CN" sz="2800"/>
              <a:t>ISP </a:t>
            </a:r>
            <a:r>
              <a:rPr lang="zh-CN" altLang="en-US" sz="2800"/>
              <a:t>时，路由器的调制解调器对拨号做出确认，并建立一条物理连接。</a:t>
            </a:r>
          </a:p>
          <a:p>
            <a:pPr eaLnBrk="1" hangingPunct="1">
              <a:lnSpc>
                <a:spcPct val="80000"/>
              </a:lnSpc>
            </a:pPr>
            <a:r>
              <a:rPr lang="en-US" altLang="zh-CN" sz="2800"/>
              <a:t>PC </a:t>
            </a:r>
            <a:r>
              <a:rPr lang="zh-CN" altLang="en-US" sz="2800"/>
              <a:t>机向路由器发送一系列的 </a:t>
            </a:r>
            <a:r>
              <a:rPr lang="en-US" altLang="zh-CN" sz="2800"/>
              <a:t>LCP </a:t>
            </a:r>
            <a:r>
              <a:rPr lang="zh-CN" altLang="en-US" sz="2800"/>
              <a:t>分组（封装成多个 </a:t>
            </a:r>
            <a:r>
              <a:rPr lang="en-US" altLang="zh-CN" sz="2800"/>
              <a:t>PPP </a:t>
            </a:r>
            <a:r>
              <a:rPr lang="zh-CN" altLang="en-US" sz="2800"/>
              <a:t>帧）。</a:t>
            </a:r>
          </a:p>
          <a:p>
            <a:pPr eaLnBrk="1" hangingPunct="1">
              <a:lnSpc>
                <a:spcPct val="80000"/>
              </a:lnSpc>
            </a:pPr>
            <a:r>
              <a:rPr lang="zh-CN" altLang="en-US" sz="2800"/>
              <a:t>这些分组及其响应选择一些 </a:t>
            </a:r>
            <a:r>
              <a:rPr lang="en-US" altLang="zh-CN" sz="2800"/>
              <a:t>PPP </a:t>
            </a:r>
            <a:r>
              <a:rPr lang="zh-CN" altLang="en-US" sz="2800"/>
              <a:t>参数，和进行网络层配置，</a:t>
            </a:r>
            <a:r>
              <a:rPr lang="en-US" altLang="zh-CN" sz="2800"/>
              <a:t>NCP </a:t>
            </a:r>
            <a:r>
              <a:rPr lang="zh-CN" altLang="en-US" sz="2800"/>
              <a:t>给新接入的 </a:t>
            </a:r>
            <a:r>
              <a:rPr lang="en-US" altLang="zh-CN" sz="2800"/>
              <a:t>PC</a:t>
            </a:r>
            <a:r>
              <a:rPr lang="zh-CN" altLang="en-US" sz="2800"/>
              <a:t>机分配一个临时的 </a:t>
            </a:r>
            <a:r>
              <a:rPr lang="en-US" altLang="zh-CN" sz="2800"/>
              <a:t>IP </a:t>
            </a:r>
            <a:r>
              <a:rPr lang="zh-CN" altLang="en-US" sz="2800"/>
              <a:t>地址，使 </a:t>
            </a:r>
            <a:r>
              <a:rPr lang="en-US" altLang="zh-CN" sz="2800"/>
              <a:t>PC </a:t>
            </a:r>
            <a:r>
              <a:rPr lang="zh-CN" altLang="en-US" sz="2800"/>
              <a:t>机成为因特网上的一个主机。</a:t>
            </a:r>
          </a:p>
          <a:p>
            <a:pPr eaLnBrk="1" hangingPunct="1">
              <a:lnSpc>
                <a:spcPct val="80000"/>
              </a:lnSpc>
            </a:pPr>
            <a:r>
              <a:rPr lang="zh-CN" altLang="en-US" sz="2800"/>
              <a:t>通信完毕时，</a:t>
            </a:r>
            <a:r>
              <a:rPr lang="en-US" altLang="zh-CN" sz="2800"/>
              <a:t>NCP </a:t>
            </a:r>
            <a:r>
              <a:rPr lang="zh-CN" altLang="en-US" sz="2800"/>
              <a:t>释放网络层连接，收回原来分配出去的 </a:t>
            </a:r>
            <a:r>
              <a:rPr lang="en-US" altLang="zh-CN" sz="2800"/>
              <a:t>IP </a:t>
            </a:r>
            <a:r>
              <a:rPr lang="zh-CN" altLang="en-US" sz="2800"/>
              <a:t>地址。接着，</a:t>
            </a:r>
            <a:r>
              <a:rPr lang="en-US" altLang="zh-CN" sz="2800"/>
              <a:t>LCP </a:t>
            </a:r>
            <a:r>
              <a:rPr lang="zh-CN" altLang="en-US" sz="2800"/>
              <a:t>释放数据链路层连接。最后释放的是物理层的连接。    </a:t>
            </a:r>
          </a:p>
        </p:txBody>
      </p:sp>
      <p:sp>
        <p:nvSpPr>
          <p:cNvPr id="45060" name="灯片编号占位符 5"/>
          <p:cNvSpPr>
            <a:spLocks noGrp="1"/>
          </p:cNvSpPr>
          <p:nvPr>
            <p:ph type="sldNum" sz="quarter" idx="12"/>
          </p:nvPr>
        </p:nvSpPr>
        <p:spPr>
          <a:noFill/>
        </p:spPr>
        <p:txBody>
          <a:bodyPr/>
          <a:lstStyle/>
          <a:p>
            <a:fld id="{6720FB17-A82D-4F16-A1BC-CEBA736D31E4}" type="slidenum">
              <a:rPr lang="en-US" altLang="zh-CN" smtClean="0"/>
              <a:pPr/>
              <a:t>37</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86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86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86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0" name="Rectangle 10"/>
          <p:cNvSpPr>
            <a:spLocks noChangeArrowheads="1"/>
          </p:cNvSpPr>
          <p:nvPr/>
        </p:nvSpPr>
        <p:spPr bwMode="auto">
          <a:xfrm>
            <a:off x="7967664" y="476250"/>
            <a:ext cx="2232025" cy="469900"/>
          </a:xfrm>
          <a:prstGeom prst="rect">
            <a:avLst/>
          </a:prstGeom>
          <a:solidFill>
            <a:srgbClr val="FFFF66"/>
          </a:solidFill>
          <a:ln w="9525">
            <a:noFill/>
            <a:miter lim="800000"/>
            <a:headEnd/>
            <a:tailEnd/>
          </a:ln>
          <a:effectLst>
            <a:outerShdw dist="45791" dir="3378596" algn="ctr" rotWithShape="0">
              <a:schemeClr val="bg2"/>
            </a:outerShdw>
          </a:effectLst>
        </p:spPr>
        <p:txBody>
          <a:bodyPr wrap="none" anchor="ctr"/>
          <a:lstStyle/>
          <a:p>
            <a:pPr algn="ctr">
              <a:defRPr/>
            </a:pPr>
            <a:r>
              <a:rPr lang="zh-CN" altLang="en-US" sz="2400">
                <a:solidFill>
                  <a:schemeClr val="folHlink"/>
                </a:solidFill>
                <a:latin typeface="Arial" charset="0"/>
                <a:ea typeface="黑体" pitchFamily="2" charset="-122"/>
              </a:rPr>
              <a:t>设备之间无链路</a:t>
            </a:r>
          </a:p>
        </p:txBody>
      </p:sp>
      <p:sp>
        <p:nvSpPr>
          <p:cNvPr id="389124" name="Rectangle 4"/>
          <p:cNvSpPr>
            <a:spLocks noChangeArrowheads="1"/>
          </p:cNvSpPr>
          <p:nvPr/>
        </p:nvSpPr>
        <p:spPr bwMode="auto">
          <a:xfrm>
            <a:off x="5486400" y="476250"/>
            <a:ext cx="1589088" cy="469900"/>
          </a:xfrm>
          <a:prstGeom prst="rect">
            <a:avLst/>
          </a:prstGeom>
          <a:solidFill>
            <a:srgbClr val="CCFF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zh-CN" altLang="en-US" sz="2400">
                <a:solidFill>
                  <a:schemeClr val="folHlink"/>
                </a:solidFill>
                <a:latin typeface="Arial" charset="0"/>
                <a:ea typeface="黑体" pitchFamily="2" charset="-122"/>
              </a:rPr>
              <a:t>链路静止</a:t>
            </a:r>
          </a:p>
        </p:txBody>
      </p:sp>
      <p:sp>
        <p:nvSpPr>
          <p:cNvPr id="389125" name="Rectangle 5"/>
          <p:cNvSpPr>
            <a:spLocks noChangeArrowheads="1"/>
          </p:cNvSpPr>
          <p:nvPr/>
        </p:nvSpPr>
        <p:spPr bwMode="auto">
          <a:xfrm>
            <a:off x="5486400" y="1698625"/>
            <a:ext cx="1589088" cy="469900"/>
          </a:xfrm>
          <a:prstGeom prst="rect">
            <a:avLst/>
          </a:prstGeom>
          <a:solidFill>
            <a:srgbClr val="CCFF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zh-CN" altLang="en-US" sz="2400">
                <a:solidFill>
                  <a:schemeClr val="folHlink"/>
                </a:solidFill>
                <a:latin typeface="Arial" charset="0"/>
                <a:ea typeface="黑体" pitchFamily="2" charset="-122"/>
              </a:rPr>
              <a:t>链路建立</a:t>
            </a:r>
          </a:p>
        </p:txBody>
      </p:sp>
      <p:sp>
        <p:nvSpPr>
          <p:cNvPr id="389126" name="Rectangle 6"/>
          <p:cNvSpPr>
            <a:spLocks noChangeArrowheads="1"/>
          </p:cNvSpPr>
          <p:nvPr/>
        </p:nvSpPr>
        <p:spPr bwMode="auto">
          <a:xfrm>
            <a:off x="5486400" y="2921000"/>
            <a:ext cx="1589088" cy="471488"/>
          </a:xfrm>
          <a:prstGeom prst="rect">
            <a:avLst/>
          </a:prstGeom>
          <a:solidFill>
            <a:srgbClr val="CCFF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zh-CN" altLang="en-US" sz="2400">
                <a:solidFill>
                  <a:schemeClr val="folHlink"/>
                </a:solidFill>
                <a:latin typeface="Arial" charset="0"/>
                <a:ea typeface="黑体" pitchFamily="2" charset="-122"/>
              </a:rPr>
              <a:t>鉴别</a:t>
            </a:r>
          </a:p>
        </p:txBody>
      </p:sp>
      <p:sp>
        <p:nvSpPr>
          <p:cNvPr id="389127" name="Rectangle 7"/>
          <p:cNvSpPr>
            <a:spLocks noChangeArrowheads="1"/>
          </p:cNvSpPr>
          <p:nvPr/>
        </p:nvSpPr>
        <p:spPr bwMode="auto">
          <a:xfrm>
            <a:off x="5486400" y="4143375"/>
            <a:ext cx="1589088" cy="471488"/>
          </a:xfrm>
          <a:prstGeom prst="rect">
            <a:avLst/>
          </a:prstGeom>
          <a:solidFill>
            <a:srgbClr val="CCFF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zh-CN" altLang="en-US" sz="2400">
                <a:solidFill>
                  <a:schemeClr val="folHlink"/>
                </a:solidFill>
                <a:latin typeface="Arial" charset="0"/>
                <a:ea typeface="黑体" pitchFamily="2" charset="-122"/>
              </a:rPr>
              <a:t>网络层协议</a:t>
            </a:r>
          </a:p>
        </p:txBody>
      </p:sp>
      <p:sp>
        <p:nvSpPr>
          <p:cNvPr id="389128" name="Rectangle 8"/>
          <p:cNvSpPr>
            <a:spLocks noChangeArrowheads="1"/>
          </p:cNvSpPr>
          <p:nvPr/>
        </p:nvSpPr>
        <p:spPr bwMode="auto">
          <a:xfrm>
            <a:off x="5486400" y="5367338"/>
            <a:ext cx="1589088" cy="469900"/>
          </a:xfrm>
          <a:prstGeom prst="rect">
            <a:avLst/>
          </a:prstGeom>
          <a:solidFill>
            <a:srgbClr val="CCFF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zh-CN" altLang="en-US" sz="2400">
                <a:solidFill>
                  <a:schemeClr val="folHlink"/>
                </a:solidFill>
                <a:latin typeface="Arial" charset="0"/>
                <a:ea typeface="黑体" pitchFamily="2" charset="-122"/>
              </a:rPr>
              <a:t>链路打开</a:t>
            </a:r>
          </a:p>
        </p:txBody>
      </p:sp>
      <p:sp>
        <p:nvSpPr>
          <p:cNvPr id="389129" name="Rectangle 9"/>
          <p:cNvSpPr>
            <a:spLocks noChangeArrowheads="1"/>
          </p:cNvSpPr>
          <p:nvPr/>
        </p:nvSpPr>
        <p:spPr bwMode="auto">
          <a:xfrm>
            <a:off x="1774825" y="2921000"/>
            <a:ext cx="1589088" cy="471488"/>
          </a:xfrm>
          <a:prstGeom prst="rect">
            <a:avLst/>
          </a:prstGeom>
          <a:solidFill>
            <a:srgbClr val="CCFFFF"/>
          </a:solidFill>
          <a:ln w="9525">
            <a:solidFill>
              <a:schemeClr val="tx1"/>
            </a:solidFill>
            <a:miter lim="800000"/>
            <a:headEnd/>
            <a:tailEnd/>
          </a:ln>
          <a:effectLst>
            <a:outerShdw dist="35921" dir="2700000" algn="ctr" rotWithShape="0">
              <a:schemeClr val="bg2"/>
            </a:outerShdw>
          </a:effectLst>
        </p:spPr>
        <p:txBody>
          <a:bodyPr wrap="none" anchor="ctr"/>
          <a:lstStyle/>
          <a:p>
            <a:pPr algn="ctr">
              <a:defRPr/>
            </a:pPr>
            <a:r>
              <a:rPr lang="zh-CN" altLang="en-US" sz="2400">
                <a:solidFill>
                  <a:schemeClr val="folHlink"/>
                </a:solidFill>
                <a:latin typeface="Arial" charset="0"/>
                <a:ea typeface="黑体" pitchFamily="2" charset="-122"/>
              </a:rPr>
              <a:t>链路终止</a:t>
            </a:r>
          </a:p>
        </p:txBody>
      </p:sp>
      <p:sp>
        <p:nvSpPr>
          <p:cNvPr id="389131" name="Rectangle 11"/>
          <p:cNvSpPr>
            <a:spLocks noChangeArrowheads="1"/>
          </p:cNvSpPr>
          <p:nvPr/>
        </p:nvSpPr>
        <p:spPr bwMode="auto">
          <a:xfrm>
            <a:off x="8135938" y="1698625"/>
            <a:ext cx="1943100" cy="469900"/>
          </a:xfrm>
          <a:prstGeom prst="rect">
            <a:avLst/>
          </a:prstGeom>
          <a:solidFill>
            <a:srgbClr val="FFFF66"/>
          </a:solidFill>
          <a:ln w="9525">
            <a:noFill/>
            <a:miter lim="800000"/>
            <a:headEnd/>
            <a:tailEnd/>
          </a:ln>
          <a:effectLst>
            <a:outerShdw dist="53882" dir="2700000" algn="ctr" rotWithShape="0">
              <a:schemeClr val="bg2"/>
            </a:outerShdw>
          </a:effectLst>
        </p:spPr>
        <p:txBody>
          <a:bodyPr wrap="none" anchor="ctr"/>
          <a:lstStyle/>
          <a:p>
            <a:pPr algn="ctr">
              <a:defRPr/>
            </a:pPr>
            <a:r>
              <a:rPr lang="zh-CN" altLang="en-US" sz="2400">
                <a:solidFill>
                  <a:schemeClr val="folHlink"/>
                </a:solidFill>
                <a:latin typeface="Arial" charset="0"/>
                <a:ea typeface="黑体" pitchFamily="2" charset="-122"/>
              </a:rPr>
              <a:t>物理链路</a:t>
            </a:r>
          </a:p>
        </p:txBody>
      </p:sp>
      <p:sp>
        <p:nvSpPr>
          <p:cNvPr id="389132" name="Rectangle 12"/>
          <p:cNvSpPr>
            <a:spLocks noChangeArrowheads="1"/>
          </p:cNvSpPr>
          <p:nvPr/>
        </p:nvSpPr>
        <p:spPr bwMode="auto">
          <a:xfrm>
            <a:off x="8135938" y="2921000"/>
            <a:ext cx="1943100" cy="471488"/>
          </a:xfrm>
          <a:prstGeom prst="rect">
            <a:avLst/>
          </a:prstGeom>
          <a:solidFill>
            <a:srgbClr val="FFFF66"/>
          </a:solidFill>
          <a:ln w="9525">
            <a:noFill/>
            <a:miter lim="800000"/>
            <a:headEnd/>
            <a:tailEnd/>
          </a:ln>
          <a:effectLst>
            <a:outerShdw dist="53882" dir="2700000" algn="ctr" rotWithShape="0">
              <a:schemeClr val="bg2"/>
            </a:outerShdw>
          </a:effectLst>
        </p:spPr>
        <p:txBody>
          <a:bodyPr wrap="none" anchor="ctr"/>
          <a:lstStyle/>
          <a:p>
            <a:pPr algn="ctr">
              <a:defRPr/>
            </a:pPr>
            <a:r>
              <a:rPr lang="en-US" altLang="zh-CN" sz="2400">
                <a:solidFill>
                  <a:schemeClr val="folHlink"/>
                </a:solidFill>
                <a:latin typeface="Arial" charset="0"/>
                <a:ea typeface="黑体" pitchFamily="2" charset="-122"/>
              </a:rPr>
              <a:t>LCP </a:t>
            </a:r>
            <a:r>
              <a:rPr lang="zh-CN" altLang="en-US" sz="2400">
                <a:solidFill>
                  <a:schemeClr val="folHlink"/>
                </a:solidFill>
                <a:latin typeface="Arial" charset="0"/>
                <a:ea typeface="黑体" pitchFamily="2" charset="-122"/>
              </a:rPr>
              <a:t>链路</a:t>
            </a:r>
          </a:p>
        </p:txBody>
      </p:sp>
      <p:sp>
        <p:nvSpPr>
          <p:cNvPr id="389133" name="Rectangle 13"/>
          <p:cNvSpPr>
            <a:spLocks noChangeArrowheads="1"/>
          </p:cNvSpPr>
          <p:nvPr/>
        </p:nvSpPr>
        <p:spPr bwMode="auto">
          <a:xfrm>
            <a:off x="7751763" y="4143375"/>
            <a:ext cx="2665412" cy="471488"/>
          </a:xfrm>
          <a:prstGeom prst="rect">
            <a:avLst/>
          </a:prstGeom>
          <a:solidFill>
            <a:srgbClr val="FFFF66"/>
          </a:solidFill>
          <a:ln w="9525">
            <a:noFill/>
            <a:miter lim="800000"/>
            <a:headEnd/>
            <a:tailEnd/>
          </a:ln>
          <a:effectLst>
            <a:outerShdw dist="35921" dir="2700000" algn="ctr" rotWithShape="0">
              <a:schemeClr val="bg2"/>
            </a:outerShdw>
          </a:effectLst>
        </p:spPr>
        <p:txBody>
          <a:bodyPr wrap="none" anchor="ctr"/>
          <a:lstStyle/>
          <a:p>
            <a:pPr algn="ctr">
              <a:defRPr/>
            </a:pPr>
            <a:r>
              <a:rPr lang="zh-CN" altLang="en-US" sz="2400">
                <a:solidFill>
                  <a:schemeClr val="folHlink"/>
                </a:solidFill>
                <a:latin typeface="Arial" charset="0"/>
                <a:ea typeface="黑体" pitchFamily="2" charset="-122"/>
              </a:rPr>
              <a:t>已鉴别的 </a:t>
            </a:r>
            <a:r>
              <a:rPr lang="en-US" altLang="zh-CN" sz="2400">
                <a:solidFill>
                  <a:schemeClr val="folHlink"/>
                </a:solidFill>
                <a:latin typeface="Arial" charset="0"/>
                <a:ea typeface="黑体" pitchFamily="2" charset="-122"/>
              </a:rPr>
              <a:t>LCP </a:t>
            </a:r>
            <a:r>
              <a:rPr lang="zh-CN" altLang="en-US" sz="2400">
                <a:solidFill>
                  <a:schemeClr val="folHlink"/>
                </a:solidFill>
                <a:latin typeface="Arial" charset="0"/>
                <a:ea typeface="黑体" pitchFamily="2" charset="-122"/>
              </a:rPr>
              <a:t>链路</a:t>
            </a:r>
          </a:p>
        </p:txBody>
      </p:sp>
      <p:sp>
        <p:nvSpPr>
          <p:cNvPr id="389134" name="Rectangle 14"/>
          <p:cNvSpPr>
            <a:spLocks noChangeArrowheads="1"/>
          </p:cNvSpPr>
          <p:nvPr/>
        </p:nvSpPr>
        <p:spPr bwMode="auto">
          <a:xfrm>
            <a:off x="7608889" y="5246689"/>
            <a:ext cx="2916237" cy="846137"/>
          </a:xfrm>
          <a:prstGeom prst="rect">
            <a:avLst/>
          </a:prstGeom>
          <a:solidFill>
            <a:srgbClr val="FFFF66"/>
          </a:solidFill>
          <a:ln w="9525">
            <a:noFill/>
            <a:miter lim="800000"/>
            <a:headEnd/>
            <a:tailEnd/>
          </a:ln>
          <a:effectLst>
            <a:outerShdw dist="45791" dir="2021404" algn="ctr" rotWithShape="0">
              <a:schemeClr val="bg2"/>
            </a:outerShdw>
          </a:effectLst>
        </p:spPr>
        <p:txBody>
          <a:bodyPr wrap="none" anchor="ctr"/>
          <a:lstStyle/>
          <a:p>
            <a:pPr algn="ctr">
              <a:defRPr/>
            </a:pPr>
            <a:r>
              <a:rPr lang="zh-CN" altLang="en-US" sz="2400">
                <a:solidFill>
                  <a:schemeClr val="folHlink"/>
                </a:solidFill>
                <a:latin typeface="Arial" charset="0"/>
                <a:ea typeface="黑体" pitchFamily="2" charset="-122"/>
              </a:rPr>
              <a:t>已鉴别的 </a:t>
            </a:r>
            <a:r>
              <a:rPr lang="en-US" altLang="zh-CN" sz="2400">
                <a:solidFill>
                  <a:schemeClr val="folHlink"/>
                </a:solidFill>
                <a:latin typeface="Arial" charset="0"/>
                <a:ea typeface="黑体" pitchFamily="2" charset="-122"/>
              </a:rPr>
              <a:t>LCP </a:t>
            </a:r>
            <a:r>
              <a:rPr lang="zh-CN" altLang="en-US" sz="2400">
                <a:solidFill>
                  <a:schemeClr val="folHlink"/>
                </a:solidFill>
                <a:latin typeface="Arial" charset="0"/>
                <a:ea typeface="黑体" pitchFamily="2" charset="-122"/>
              </a:rPr>
              <a:t>链路</a:t>
            </a:r>
          </a:p>
          <a:p>
            <a:pPr algn="ctr">
              <a:defRPr/>
            </a:pPr>
            <a:r>
              <a:rPr lang="zh-CN" altLang="en-US" sz="2400">
                <a:solidFill>
                  <a:schemeClr val="folHlink"/>
                </a:solidFill>
                <a:latin typeface="Arial" charset="0"/>
                <a:ea typeface="黑体" pitchFamily="2" charset="-122"/>
              </a:rPr>
              <a:t>和 </a:t>
            </a:r>
            <a:r>
              <a:rPr lang="en-US" altLang="zh-CN" sz="2400">
                <a:solidFill>
                  <a:schemeClr val="folHlink"/>
                </a:solidFill>
                <a:latin typeface="Arial" charset="0"/>
                <a:ea typeface="黑体" pitchFamily="2" charset="-122"/>
              </a:rPr>
              <a:t>NCP </a:t>
            </a:r>
            <a:r>
              <a:rPr lang="zh-CN" altLang="en-US" sz="2400">
                <a:solidFill>
                  <a:schemeClr val="folHlink"/>
                </a:solidFill>
                <a:latin typeface="Arial" charset="0"/>
                <a:ea typeface="黑体" pitchFamily="2" charset="-122"/>
              </a:rPr>
              <a:t>链路</a:t>
            </a:r>
          </a:p>
        </p:txBody>
      </p:sp>
      <p:sp>
        <p:nvSpPr>
          <p:cNvPr id="46093" name="Line 15"/>
          <p:cNvSpPr>
            <a:spLocks noChangeShapeType="1"/>
          </p:cNvSpPr>
          <p:nvPr/>
        </p:nvSpPr>
        <p:spPr bwMode="auto">
          <a:xfrm>
            <a:off x="9107488" y="946151"/>
            <a:ext cx="0" cy="752475"/>
          </a:xfrm>
          <a:prstGeom prst="line">
            <a:avLst/>
          </a:prstGeom>
          <a:noFill/>
          <a:ln w="28575">
            <a:solidFill>
              <a:schemeClr val="folHlink"/>
            </a:solidFill>
            <a:round/>
            <a:headEnd/>
            <a:tailEnd type="triangle" w="med" len="lg"/>
          </a:ln>
        </p:spPr>
        <p:txBody>
          <a:bodyPr/>
          <a:lstStyle/>
          <a:p>
            <a:endParaRPr lang="zh-CN" altLang="en-US"/>
          </a:p>
        </p:txBody>
      </p:sp>
      <p:sp>
        <p:nvSpPr>
          <p:cNvPr id="46094" name="Line 16"/>
          <p:cNvSpPr>
            <a:spLocks noChangeShapeType="1"/>
          </p:cNvSpPr>
          <p:nvPr/>
        </p:nvSpPr>
        <p:spPr bwMode="auto">
          <a:xfrm>
            <a:off x="9107488" y="2168526"/>
            <a:ext cx="0" cy="752475"/>
          </a:xfrm>
          <a:prstGeom prst="line">
            <a:avLst/>
          </a:prstGeom>
          <a:noFill/>
          <a:ln w="28575">
            <a:solidFill>
              <a:schemeClr val="folHlink"/>
            </a:solidFill>
            <a:round/>
            <a:headEnd/>
            <a:tailEnd type="triangle" w="med" len="lg"/>
          </a:ln>
        </p:spPr>
        <p:txBody>
          <a:bodyPr/>
          <a:lstStyle/>
          <a:p>
            <a:endParaRPr lang="zh-CN" altLang="en-US"/>
          </a:p>
        </p:txBody>
      </p:sp>
      <p:sp>
        <p:nvSpPr>
          <p:cNvPr id="46095" name="Line 17"/>
          <p:cNvSpPr>
            <a:spLocks noChangeShapeType="1"/>
          </p:cNvSpPr>
          <p:nvPr/>
        </p:nvSpPr>
        <p:spPr bwMode="auto">
          <a:xfrm>
            <a:off x="9107488" y="3392489"/>
            <a:ext cx="0" cy="750887"/>
          </a:xfrm>
          <a:prstGeom prst="line">
            <a:avLst/>
          </a:prstGeom>
          <a:noFill/>
          <a:ln w="28575">
            <a:solidFill>
              <a:schemeClr val="folHlink"/>
            </a:solidFill>
            <a:round/>
            <a:headEnd/>
            <a:tailEnd type="triangle" w="med" len="lg"/>
          </a:ln>
        </p:spPr>
        <p:txBody>
          <a:bodyPr/>
          <a:lstStyle/>
          <a:p>
            <a:endParaRPr lang="zh-CN" altLang="en-US"/>
          </a:p>
        </p:txBody>
      </p:sp>
      <p:sp>
        <p:nvSpPr>
          <p:cNvPr id="46096" name="Freeform 18"/>
          <p:cNvSpPr>
            <a:spLocks/>
          </p:cNvSpPr>
          <p:nvPr/>
        </p:nvSpPr>
        <p:spPr bwMode="auto">
          <a:xfrm>
            <a:off x="9105900" y="4614864"/>
            <a:ext cx="1588" cy="706437"/>
          </a:xfrm>
          <a:custGeom>
            <a:avLst/>
            <a:gdLst>
              <a:gd name="T0" fmla="*/ 1588 w 1"/>
              <a:gd name="T1" fmla="*/ 0 h 445"/>
              <a:gd name="T2" fmla="*/ 0 w 1"/>
              <a:gd name="T3" fmla="*/ 706437 h 445"/>
              <a:gd name="T4" fmla="*/ 0 60000 65536"/>
              <a:gd name="T5" fmla="*/ 0 60000 65536"/>
              <a:gd name="T6" fmla="*/ 0 w 1"/>
              <a:gd name="T7" fmla="*/ 0 h 445"/>
              <a:gd name="T8" fmla="*/ 1 w 1"/>
              <a:gd name="T9" fmla="*/ 445 h 445"/>
            </a:gdLst>
            <a:ahLst/>
            <a:cxnLst>
              <a:cxn ang="T4">
                <a:pos x="T0" y="T1"/>
              </a:cxn>
              <a:cxn ang="T5">
                <a:pos x="T2" y="T3"/>
              </a:cxn>
            </a:cxnLst>
            <a:rect l="T6" t="T7" r="T8" b="T9"/>
            <a:pathLst>
              <a:path w="1" h="445">
                <a:moveTo>
                  <a:pt x="1" y="0"/>
                </a:moveTo>
                <a:lnTo>
                  <a:pt x="0" y="445"/>
                </a:lnTo>
              </a:path>
            </a:pathLst>
          </a:custGeom>
          <a:noFill/>
          <a:ln w="28575" cmpd="sng">
            <a:solidFill>
              <a:schemeClr val="folHlink"/>
            </a:solidFill>
            <a:round/>
            <a:headEnd/>
            <a:tailEnd type="triangle" w="med" len="lg"/>
          </a:ln>
        </p:spPr>
        <p:txBody>
          <a:bodyPr/>
          <a:lstStyle/>
          <a:p>
            <a:endParaRPr lang="zh-CN" altLang="en-US"/>
          </a:p>
        </p:txBody>
      </p:sp>
      <p:sp>
        <p:nvSpPr>
          <p:cNvPr id="46097" name="Line 19"/>
          <p:cNvSpPr>
            <a:spLocks noChangeShapeType="1"/>
          </p:cNvSpPr>
          <p:nvPr/>
        </p:nvSpPr>
        <p:spPr bwMode="auto">
          <a:xfrm>
            <a:off x="6281738" y="946151"/>
            <a:ext cx="0" cy="752475"/>
          </a:xfrm>
          <a:prstGeom prst="line">
            <a:avLst/>
          </a:prstGeom>
          <a:noFill/>
          <a:ln w="28575">
            <a:solidFill>
              <a:schemeClr val="folHlink"/>
            </a:solidFill>
            <a:round/>
            <a:headEnd/>
            <a:tailEnd type="triangle" w="med" len="lg"/>
          </a:ln>
        </p:spPr>
        <p:txBody>
          <a:bodyPr/>
          <a:lstStyle/>
          <a:p>
            <a:endParaRPr lang="zh-CN" altLang="en-US"/>
          </a:p>
        </p:txBody>
      </p:sp>
      <p:sp>
        <p:nvSpPr>
          <p:cNvPr id="46098" name="Line 20"/>
          <p:cNvSpPr>
            <a:spLocks noChangeShapeType="1"/>
          </p:cNvSpPr>
          <p:nvPr/>
        </p:nvSpPr>
        <p:spPr bwMode="auto">
          <a:xfrm>
            <a:off x="6281738" y="2168526"/>
            <a:ext cx="0" cy="752475"/>
          </a:xfrm>
          <a:prstGeom prst="line">
            <a:avLst/>
          </a:prstGeom>
          <a:noFill/>
          <a:ln w="28575">
            <a:solidFill>
              <a:schemeClr val="folHlink"/>
            </a:solidFill>
            <a:round/>
            <a:headEnd/>
            <a:tailEnd type="triangle" w="med" len="lg"/>
          </a:ln>
        </p:spPr>
        <p:txBody>
          <a:bodyPr/>
          <a:lstStyle/>
          <a:p>
            <a:endParaRPr lang="zh-CN" altLang="en-US"/>
          </a:p>
        </p:txBody>
      </p:sp>
      <p:sp>
        <p:nvSpPr>
          <p:cNvPr id="46099" name="Line 21"/>
          <p:cNvSpPr>
            <a:spLocks noChangeShapeType="1"/>
          </p:cNvSpPr>
          <p:nvPr/>
        </p:nvSpPr>
        <p:spPr bwMode="auto">
          <a:xfrm>
            <a:off x="6281738" y="3392489"/>
            <a:ext cx="0" cy="750887"/>
          </a:xfrm>
          <a:prstGeom prst="line">
            <a:avLst/>
          </a:prstGeom>
          <a:noFill/>
          <a:ln w="28575">
            <a:solidFill>
              <a:schemeClr val="folHlink"/>
            </a:solidFill>
            <a:round/>
            <a:headEnd/>
            <a:tailEnd type="triangle" w="med" len="lg"/>
          </a:ln>
        </p:spPr>
        <p:txBody>
          <a:bodyPr/>
          <a:lstStyle/>
          <a:p>
            <a:endParaRPr lang="zh-CN" altLang="en-US"/>
          </a:p>
        </p:txBody>
      </p:sp>
      <p:sp>
        <p:nvSpPr>
          <p:cNvPr id="46100" name="Line 22"/>
          <p:cNvSpPr>
            <a:spLocks noChangeShapeType="1"/>
          </p:cNvSpPr>
          <p:nvPr/>
        </p:nvSpPr>
        <p:spPr bwMode="auto">
          <a:xfrm>
            <a:off x="6281738" y="4614864"/>
            <a:ext cx="0" cy="752475"/>
          </a:xfrm>
          <a:prstGeom prst="line">
            <a:avLst/>
          </a:prstGeom>
          <a:noFill/>
          <a:ln w="28575">
            <a:solidFill>
              <a:schemeClr val="folHlink"/>
            </a:solidFill>
            <a:round/>
            <a:headEnd/>
            <a:tailEnd type="triangle" w="med" len="lg"/>
          </a:ln>
        </p:spPr>
        <p:txBody>
          <a:bodyPr/>
          <a:lstStyle/>
          <a:p>
            <a:endParaRPr lang="zh-CN" altLang="en-US"/>
          </a:p>
        </p:txBody>
      </p:sp>
      <p:sp>
        <p:nvSpPr>
          <p:cNvPr id="46101" name="Line 23"/>
          <p:cNvSpPr>
            <a:spLocks noChangeShapeType="1"/>
          </p:cNvSpPr>
          <p:nvPr/>
        </p:nvSpPr>
        <p:spPr bwMode="auto">
          <a:xfrm flipH="1">
            <a:off x="3365500" y="3155950"/>
            <a:ext cx="2120900" cy="1588"/>
          </a:xfrm>
          <a:prstGeom prst="line">
            <a:avLst/>
          </a:prstGeom>
          <a:noFill/>
          <a:ln w="28575">
            <a:solidFill>
              <a:schemeClr val="folHlink"/>
            </a:solidFill>
            <a:round/>
            <a:headEnd/>
            <a:tailEnd type="triangle" w="med" len="lg"/>
          </a:ln>
        </p:spPr>
        <p:txBody>
          <a:bodyPr/>
          <a:lstStyle/>
          <a:p>
            <a:endParaRPr lang="zh-CN" altLang="en-US"/>
          </a:p>
        </p:txBody>
      </p:sp>
      <p:sp>
        <p:nvSpPr>
          <p:cNvPr id="46102" name="Freeform 24"/>
          <p:cNvSpPr>
            <a:spLocks/>
          </p:cNvSpPr>
          <p:nvPr/>
        </p:nvSpPr>
        <p:spPr bwMode="auto">
          <a:xfrm>
            <a:off x="2571750" y="3402013"/>
            <a:ext cx="2914650" cy="2184400"/>
          </a:xfrm>
          <a:custGeom>
            <a:avLst/>
            <a:gdLst>
              <a:gd name="T0" fmla="*/ 2914650 w 1497"/>
              <a:gd name="T1" fmla="*/ 2184400 h 998"/>
              <a:gd name="T2" fmla="*/ 0 w 1497"/>
              <a:gd name="T3" fmla="*/ 2184400 h 998"/>
              <a:gd name="T4" fmla="*/ 0 w 1497"/>
              <a:gd name="T5" fmla="*/ 0 h 998"/>
              <a:gd name="T6" fmla="*/ 0 60000 65536"/>
              <a:gd name="T7" fmla="*/ 0 60000 65536"/>
              <a:gd name="T8" fmla="*/ 0 60000 65536"/>
              <a:gd name="T9" fmla="*/ 0 w 1497"/>
              <a:gd name="T10" fmla="*/ 0 h 998"/>
              <a:gd name="T11" fmla="*/ 1497 w 1497"/>
              <a:gd name="T12" fmla="*/ 998 h 998"/>
            </a:gdLst>
            <a:ahLst/>
            <a:cxnLst>
              <a:cxn ang="T6">
                <a:pos x="T0" y="T1"/>
              </a:cxn>
              <a:cxn ang="T7">
                <a:pos x="T2" y="T3"/>
              </a:cxn>
              <a:cxn ang="T8">
                <a:pos x="T4" y="T5"/>
              </a:cxn>
            </a:cxnLst>
            <a:rect l="T9" t="T10" r="T11" b="T12"/>
            <a:pathLst>
              <a:path w="1497" h="998">
                <a:moveTo>
                  <a:pt x="1497" y="998"/>
                </a:moveTo>
                <a:lnTo>
                  <a:pt x="0" y="998"/>
                </a:lnTo>
                <a:lnTo>
                  <a:pt x="0" y="0"/>
                </a:lnTo>
              </a:path>
            </a:pathLst>
          </a:custGeom>
          <a:noFill/>
          <a:ln w="28575" cmpd="sng">
            <a:solidFill>
              <a:schemeClr val="folHlink"/>
            </a:solidFill>
            <a:round/>
            <a:headEnd type="none" w="med" len="med"/>
            <a:tailEnd type="triangle" w="med" len="lg"/>
          </a:ln>
        </p:spPr>
        <p:txBody>
          <a:bodyPr/>
          <a:lstStyle/>
          <a:p>
            <a:endParaRPr lang="zh-CN" altLang="en-US"/>
          </a:p>
        </p:txBody>
      </p:sp>
      <p:sp>
        <p:nvSpPr>
          <p:cNvPr id="46103" name="Freeform 25"/>
          <p:cNvSpPr>
            <a:spLocks/>
          </p:cNvSpPr>
          <p:nvPr/>
        </p:nvSpPr>
        <p:spPr bwMode="auto">
          <a:xfrm flipV="1">
            <a:off x="2571750" y="576264"/>
            <a:ext cx="2914650" cy="2365375"/>
          </a:xfrm>
          <a:custGeom>
            <a:avLst/>
            <a:gdLst>
              <a:gd name="T0" fmla="*/ 2914650 w 1497"/>
              <a:gd name="T1" fmla="*/ 2365375 h 998"/>
              <a:gd name="T2" fmla="*/ 0 w 1497"/>
              <a:gd name="T3" fmla="*/ 2365375 h 998"/>
              <a:gd name="T4" fmla="*/ 0 w 1497"/>
              <a:gd name="T5" fmla="*/ 0 h 998"/>
              <a:gd name="T6" fmla="*/ 0 60000 65536"/>
              <a:gd name="T7" fmla="*/ 0 60000 65536"/>
              <a:gd name="T8" fmla="*/ 0 60000 65536"/>
              <a:gd name="T9" fmla="*/ 0 w 1497"/>
              <a:gd name="T10" fmla="*/ 0 h 998"/>
              <a:gd name="T11" fmla="*/ 1497 w 1497"/>
              <a:gd name="T12" fmla="*/ 998 h 998"/>
            </a:gdLst>
            <a:ahLst/>
            <a:cxnLst>
              <a:cxn ang="T6">
                <a:pos x="T0" y="T1"/>
              </a:cxn>
              <a:cxn ang="T7">
                <a:pos x="T2" y="T3"/>
              </a:cxn>
              <a:cxn ang="T8">
                <a:pos x="T4" y="T5"/>
              </a:cxn>
            </a:cxnLst>
            <a:rect l="T9" t="T10" r="T11" b="T12"/>
            <a:pathLst>
              <a:path w="1497" h="998">
                <a:moveTo>
                  <a:pt x="1497" y="998"/>
                </a:moveTo>
                <a:lnTo>
                  <a:pt x="0" y="998"/>
                </a:lnTo>
                <a:lnTo>
                  <a:pt x="0" y="0"/>
                </a:lnTo>
              </a:path>
            </a:pathLst>
          </a:custGeom>
          <a:noFill/>
          <a:ln w="28575" cmpd="sng">
            <a:solidFill>
              <a:schemeClr val="folHlink"/>
            </a:solidFill>
            <a:round/>
            <a:headEnd type="triangle" w="med" len="lg"/>
            <a:tailEnd type="none" w="med" len="lg"/>
          </a:ln>
        </p:spPr>
        <p:txBody>
          <a:bodyPr/>
          <a:lstStyle/>
          <a:p>
            <a:endParaRPr lang="zh-CN" altLang="en-US"/>
          </a:p>
        </p:txBody>
      </p:sp>
      <p:sp>
        <p:nvSpPr>
          <p:cNvPr id="46104" name="Freeform 26"/>
          <p:cNvSpPr>
            <a:spLocks/>
          </p:cNvSpPr>
          <p:nvPr/>
        </p:nvSpPr>
        <p:spPr bwMode="auto">
          <a:xfrm>
            <a:off x="3983038" y="790575"/>
            <a:ext cx="1503362" cy="1157288"/>
          </a:xfrm>
          <a:custGeom>
            <a:avLst/>
            <a:gdLst>
              <a:gd name="T0" fmla="*/ 1503362 w 772"/>
              <a:gd name="T1" fmla="*/ 1157288 h 590"/>
              <a:gd name="T2" fmla="*/ 0 w 772"/>
              <a:gd name="T3" fmla="*/ 1157288 h 590"/>
              <a:gd name="T4" fmla="*/ 0 w 772"/>
              <a:gd name="T5" fmla="*/ 0 h 590"/>
              <a:gd name="T6" fmla="*/ 1503362 w 772"/>
              <a:gd name="T7" fmla="*/ 0 h 590"/>
              <a:gd name="T8" fmla="*/ 0 60000 65536"/>
              <a:gd name="T9" fmla="*/ 0 60000 65536"/>
              <a:gd name="T10" fmla="*/ 0 60000 65536"/>
              <a:gd name="T11" fmla="*/ 0 60000 65536"/>
              <a:gd name="T12" fmla="*/ 0 w 772"/>
              <a:gd name="T13" fmla="*/ 0 h 590"/>
              <a:gd name="T14" fmla="*/ 772 w 772"/>
              <a:gd name="T15" fmla="*/ 590 h 590"/>
            </a:gdLst>
            <a:ahLst/>
            <a:cxnLst>
              <a:cxn ang="T8">
                <a:pos x="T0" y="T1"/>
              </a:cxn>
              <a:cxn ang="T9">
                <a:pos x="T2" y="T3"/>
              </a:cxn>
              <a:cxn ang="T10">
                <a:pos x="T4" y="T5"/>
              </a:cxn>
              <a:cxn ang="T11">
                <a:pos x="T6" y="T7"/>
              </a:cxn>
            </a:cxnLst>
            <a:rect l="T12" t="T13" r="T14" b="T15"/>
            <a:pathLst>
              <a:path w="772" h="590">
                <a:moveTo>
                  <a:pt x="772" y="590"/>
                </a:moveTo>
                <a:lnTo>
                  <a:pt x="0" y="590"/>
                </a:lnTo>
                <a:lnTo>
                  <a:pt x="0" y="0"/>
                </a:lnTo>
                <a:lnTo>
                  <a:pt x="772" y="0"/>
                </a:lnTo>
              </a:path>
            </a:pathLst>
          </a:custGeom>
          <a:noFill/>
          <a:ln w="28575" cmpd="sng">
            <a:solidFill>
              <a:schemeClr val="folHlink"/>
            </a:solidFill>
            <a:round/>
            <a:headEnd type="none" w="med" len="med"/>
            <a:tailEnd type="triangle" w="med" len="lg"/>
          </a:ln>
        </p:spPr>
        <p:txBody>
          <a:bodyPr/>
          <a:lstStyle/>
          <a:p>
            <a:endParaRPr lang="zh-CN" altLang="en-US"/>
          </a:p>
        </p:txBody>
      </p:sp>
      <p:sp>
        <p:nvSpPr>
          <p:cNvPr id="46105" name="Text Box 27"/>
          <p:cNvSpPr txBox="1">
            <a:spLocks noChangeArrowheads="1"/>
          </p:cNvSpPr>
          <p:nvPr/>
        </p:nvSpPr>
        <p:spPr bwMode="auto">
          <a:xfrm>
            <a:off x="6342063" y="1030288"/>
            <a:ext cx="2317750" cy="457200"/>
          </a:xfrm>
          <a:prstGeom prst="rect">
            <a:avLst/>
          </a:prstGeom>
          <a:noFill/>
          <a:ln w="9525">
            <a:noFill/>
            <a:miter lim="800000"/>
            <a:headEnd/>
            <a:tailEnd/>
          </a:ln>
        </p:spPr>
        <p:txBody>
          <a:bodyPr wrap="none">
            <a:spAutoFit/>
          </a:bodyPr>
          <a:lstStyle/>
          <a:p>
            <a:r>
              <a:rPr lang="zh-CN" altLang="en-US" sz="2400">
                <a:solidFill>
                  <a:schemeClr val="folHlink"/>
                </a:solidFill>
                <a:latin typeface="Arial" charset="0"/>
                <a:ea typeface="黑体" pitchFamily="2" charset="-122"/>
              </a:rPr>
              <a:t>物理层连接建立</a:t>
            </a:r>
          </a:p>
        </p:txBody>
      </p:sp>
      <p:sp>
        <p:nvSpPr>
          <p:cNvPr id="46106" name="Text Box 28"/>
          <p:cNvSpPr txBox="1">
            <a:spLocks noChangeArrowheads="1"/>
          </p:cNvSpPr>
          <p:nvPr/>
        </p:nvSpPr>
        <p:spPr bwMode="auto">
          <a:xfrm>
            <a:off x="6342063" y="2273300"/>
            <a:ext cx="2081212" cy="457200"/>
          </a:xfrm>
          <a:prstGeom prst="rect">
            <a:avLst/>
          </a:prstGeom>
          <a:noFill/>
          <a:ln w="9525">
            <a:noFill/>
            <a:miter lim="800000"/>
            <a:headEnd/>
            <a:tailEnd/>
          </a:ln>
        </p:spPr>
        <p:txBody>
          <a:bodyPr wrap="none">
            <a:spAutoFit/>
          </a:bodyPr>
          <a:lstStyle/>
          <a:p>
            <a:r>
              <a:rPr lang="en-US" altLang="zh-CN" sz="2400">
                <a:solidFill>
                  <a:schemeClr val="folHlink"/>
                </a:solidFill>
                <a:latin typeface="Arial" charset="0"/>
                <a:ea typeface="黑体" pitchFamily="2" charset="-122"/>
              </a:rPr>
              <a:t>LCP </a:t>
            </a:r>
            <a:r>
              <a:rPr lang="zh-CN" altLang="en-US" sz="2400">
                <a:solidFill>
                  <a:schemeClr val="folHlink"/>
                </a:solidFill>
                <a:latin typeface="Arial" charset="0"/>
                <a:ea typeface="黑体" pitchFamily="2" charset="-122"/>
              </a:rPr>
              <a:t>配置协商</a:t>
            </a:r>
          </a:p>
        </p:txBody>
      </p:sp>
      <p:sp>
        <p:nvSpPr>
          <p:cNvPr id="46107" name="Text Box 29"/>
          <p:cNvSpPr txBox="1">
            <a:spLocks noChangeArrowheads="1"/>
          </p:cNvSpPr>
          <p:nvPr/>
        </p:nvSpPr>
        <p:spPr bwMode="auto">
          <a:xfrm>
            <a:off x="6240463" y="3457575"/>
            <a:ext cx="2927350" cy="457200"/>
          </a:xfrm>
          <a:prstGeom prst="rect">
            <a:avLst/>
          </a:prstGeom>
          <a:noFill/>
          <a:ln w="9525">
            <a:noFill/>
            <a:miter lim="800000"/>
            <a:headEnd/>
            <a:tailEnd/>
          </a:ln>
        </p:spPr>
        <p:txBody>
          <a:bodyPr wrap="none">
            <a:spAutoFit/>
          </a:bodyPr>
          <a:lstStyle/>
          <a:p>
            <a:r>
              <a:rPr lang="zh-CN" altLang="en-US" sz="2400">
                <a:solidFill>
                  <a:schemeClr val="folHlink"/>
                </a:solidFill>
                <a:latin typeface="Arial" charset="0"/>
                <a:ea typeface="黑体" pitchFamily="2" charset="-122"/>
              </a:rPr>
              <a:t>鉴别成功或无需鉴别</a:t>
            </a:r>
          </a:p>
        </p:txBody>
      </p:sp>
      <p:sp>
        <p:nvSpPr>
          <p:cNvPr id="46108" name="Text Box 30"/>
          <p:cNvSpPr txBox="1">
            <a:spLocks noChangeArrowheads="1"/>
          </p:cNvSpPr>
          <p:nvPr/>
        </p:nvSpPr>
        <p:spPr bwMode="auto">
          <a:xfrm>
            <a:off x="6324601" y="4733925"/>
            <a:ext cx="2132013" cy="457200"/>
          </a:xfrm>
          <a:prstGeom prst="rect">
            <a:avLst/>
          </a:prstGeom>
          <a:noFill/>
          <a:ln w="9525">
            <a:noFill/>
            <a:miter lim="800000"/>
            <a:headEnd/>
            <a:tailEnd/>
          </a:ln>
        </p:spPr>
        <p:txBody>
          <a:bodyPr wrap="none">
            <a:spAutoFit/>
          </a:bodyPr>
          <a:lstStyle/>
          <a:p>
            <a:r>
              <a:rPr lang="en-US" altLang="zh-CN" sz="2400">
                <a:solidFill>
                  <a:schemeClr val="folHlink"/>
                </a:solidFill>
                <a:latin typeface="Arial" charset="0"/>
                <a:ea typeface="黑体" pitchFamily="2" charset="-122"/>
              </a:rPr>
              <a:t>NCP </a:t>
            </a:r>
            <a:r>
              <a:rPr lang="zh-CN" altLang="en-US" sz="2400">
                <a:solidFill>
                  <a:schemeClr val="folHlink"/>
                </a:solidFill>
                <a:latin typeface="Arial" charset="0"/>
                <a:ea typeface="黑体" pitchFamily="2" charset="-122"/>
              </a:rPr>
              <a:t>配置协商</a:t>
            </a:r>
          </a:p>
        </p:txBody>
      </p:sp>
      <p:sp>
        <p:nvSpPr>
          <p:cNvPr id="46109" name="Text Box 31"/>
          <p:cNvSpPr txBox="1">
            <a:spLocks noChangeArrowheads="1"/>
          </p:cNvSpPr>
          <p:nvPr/>
        </p:nvSpPr>
        <p:spPr bwMode="auto">
          <a:xfrm>
            <a:off x="1679815" y="3943351"/>
            <a:ext cx="1723549" cy="830997"/>
          </a:xfrm>
          <a:prstGeom prst="rect">
            <a:avLst/>
          </a:prstGeom>
          <a:solidFill>
            <a:schemeClr val="bg1"/>
          </a:solidFill>
          <a:ln w="9525">
            <a:noFill/>
            <a:miter lim="800000"/>
            <a:headEnd/>
            <a:tailEnd/>
          </a:ln>
        </p:spPr>
        <p:txBody>
          <a:bodyPr wrap="none">
            <a:spAutoFit/>
          </a:bodyPr>
          <a:lstStyle/>
          <a:p>
            <a:pPr algn="ctr"/>
            <a:r>
              <a:rPr lang="zh-CN" altLang="en-US" sz="2400">
                <a:solidFill>
                  <a:schemeClr val="folHlink"/>
                </a:solidFill>
                <a:latin typeface="Arial" charset="0"/>
                <a:ea typeface="黑体" pitchFamily="2" charset="-122"/>
              </a:rPr>
              <a:t>链路故障或</a:t>
            </a:r>
          </a:p>
          <a:p>
            <a:pPr algn="ctr"/>
            <a:r>
              <a:rPr lang="zh-CN" altLang="en-US" sz="2400">
                <a:solidFill>
                  <a:schemeClr val="folHlink"/>
                </a:solidFill>
                <a:latin typeface="Arial" charset="0"/>
                <a:ea typeface="黑体" pitchFamily="2" charset="-122"/>
              </a:rPr>
              <a:t>关闭请求</a:t>
            </a:r>
          </a:p>
        </p:txBody>
      </p:sp>
      <p:sp>
        <p:nvSpPr>
          <p:cNvPr id="46110" name="Text Box 32"/>
          <p:cNvSpPr txBox="1">
            <a:spLocks noChangeArrowheads="1"/>
          </p:cNvSpPr>
          <p:nvPr/>
        </p:nvSpPr>
        <p:spPr bwMode="auto">
          <a:xfrm>
            <a:off x="1828221" y="1377950"/>
            <a:ext cx="1479123" cy="683264"/>
          </a:xfrm>
          <a:prstGeom prst="rect">
            <a:avLst/>
          </a:prstGeom>
          <a:solidFill>
            <a:schemeClr val="bg1"/>
          </a:solidFill>
          <a:ln w="9525">
            <a:noFill/>
            <a:miter lim="800000"/>
            <a:headEnd/>
            <a:tailEnd/>
          </a:ln>
        </p:spPr>
        <p:txBody>
          <a:bodyPr wrap="none">
            <a:spAutoFit/>
          </a:bodyPr>
          <a:lstStyle/>
          <a:p>
            <a:pPr algn="ctr">
              <a:lnSpc>
                <a:spcPct val="80000"/>
              </a:lnSpc>
            </a:pPr>
            <a:r>
              <a:rPr lang="en-US" altLang="zh-CN" sz="2400">
                <a:solidFill>
                  <a:schemeClr val="folHlink"/>
                </a:solidFill>
                <a:latin typeface="Arial" charset="0"/>
                <a:ea typeface="黑体" pitchFamily="2" charset="-122"/>
              </a:rPr>
              <a:t>LCP </a:t>
            </a:r>
            <a:r>
              <a:rPr lang="zh-CN" altLang="en-US" sz="2400">
                <a:solidFill>
                  <a:schemeClr val="folHlink"/>
                </a:solidFill>
                <a:latin typeface="Arial" charset="0"/>
                <a:ea typeface="黑体" pitchFamily="2" charset="-122"/>
              </a:rPr>
              <a:t>链路</a:t>
            </a:r>
          </a:p>
          <a:p>
            <a:pPr algn="ctr">
              <a:lnSpc>
                <a:spcPct val="80000"/>
              </a:lnSpc>
            </a:pPr>
            <a:r>
              <a:rPr lang="zh-CN" altLang="en-US" sz="2400">
                <a:solidFill>
                  <a:schemeClr val="folHlink"/>
                </a:solidFill>
                <a:latin typeface="Arial" charset="0"/>
                <a:ea typeface="黑体" pitchFamily="2" charset="-122"/>
              </a:rPr>
              <a:t>终止</a:t>
            </a:r>
          </a:p>
        </p:txBody>
      </p:sp>
      <p:sp>
        <p:nvSpPr>
          <p:cNvPr id="46111" name="Text Box 33"/>
          <p:cNvSpPr txBox="1">
            <a:spLocks noChangeArrowheads="1"/>
          </p:cNvSpPr>
          <p:nvPr/>
        </p:nvSpPr>
        <p:spPr bwMode="auto">
          <a:xfrm>
            <a:off x="3792538" y="2682876"/>
            <a:ext cx="1415772" cy="461665"/>
          </a:xfrm>
          <a:prstGeom prst="rect">
            <a:avLst/>
          </a:prstGeom>
          <a:noFill/>
          <a:ln w="9525">
            <a:noFill/>
            <a:miter lim="800000"/>
            <a:headEnd/>
            <a:tailEnd/>
          </a:ln>
        </p:spPr>
        <p:txBody>
          <a:bodyPr wrap="none">
            <a:spAutoFit/>
          </a:bodyPr>
          <a:lstStyle/>
          <a:p>
            <a:r>
              <a:rPr lang="zh-CN" altLang="en-US" sz="2400">
                <a:solidFill>
                  <a:schemeClr val="folHlink"/>
                </a:solidFill>
                <a:latin typeface="Arial" charset="0"/>
                <a:ea typeface="黑体" pitchFamily="2" charset="-122"/>
              </a:rPr>
              <a:t>鉴别失败</a:t>
            </a:r>
          </a:p>
        </p:txBody>
      </p:sp>
      <p:sp>
        <p:nvSpPr>
          <p:cNvPr id="46112" name="Text Box 34"/>
          <p:cNvSpPr txBox="1">
            <a:spLocks noChangeArrowheads="1"/>
          </p:cNvSpPr>
          <p:nvPr/>
        </p:nvSpPr>
        <p:spPr bwMode="auto">
          <a:xfrm>
            <a:off x="3365501" y="1023938"/>
            <a:ext cx="1479123" cy="683264"/>
          </a:xfrm>
          <a:prstGeom prst="rect">
            <a:avLst/>
          </a:prstGeom>
          <a:solidFill>
            <a:schemeClr val="bg1"/>
          </a:solidFill>
          <a:ln w="9525">
            <a:noFill/>
            <a:miter lim="800000"/>
            <a:headEnd/>
            <a:tailEnd/>
          </a:ln>
        </p:spPr>
        <p:txBody>
          <a:bodyPr wrap="none">
            <a:spAutoFit/>
          </a:bodyPr>
          <a:lstStyle/>
          <a:p>
            <a:pPr>
              <a:lnSpc>
                <a:spcPct val="80000"/>
              </a:lnSpc>
            </a:pPr>
            <a:r>
              <a:rPr lang="en-US" altLang="zh-CN" sz="2400">
                <a:solidFill>
                  <a:schemeClr val="folHlink"/>
                </a:solidFill>
                <a:latin typeface="Arial" charset="0"/>
                <a:ea typeface="黑体" pitchFamily="2" charset="-122"/>
              </a:rPr>
              <a:t>LCP </a:t>
            </a:r>
            <a:r>
              <a:rPr lang="zh-CN" altLang="en-US" sz="2400">
                <a:solidFill>
                  <a:schemeClr val="folHlink"/>
                </a:solidFill>
                <a:latin typeface="Arial" charset="0"/>
                <a:ea typeface="黑体" pitchFamily="2" charset="-122"/>
              </a:rPr>
              <a:t>配置</a:t>
            </a:r>
          </a:p>
          <a:p>
            <a:pPr>
              <a:lnSpc>
                <a:spcPct val="80000"/>
              </a:lnSpc>
            </a:pPr>
            <a:r>
              <a:rPr lang="zh-CN" altLang="en-US" sz="2400">
                <a:solidFill>
                  <a:schemeClr val="folHlink"/>
                </a:solidFill>
                <a:latin typeface="Arial" charset="0"/>
                <a:ea typeface="黑体" pitchFamily="2" charset="-122"/>
              </a:rPr>
              <a:t>协商失败</a:t>
            </a:r>
          </a:p>
        </p:txBody>
      </p:sp>
      <p:sp>
        <p:nvSpPr>
          <p:cNvPr id="46113" name="灯片编号占位符 32"/>
          <p:cNvSpPr>
            <a:spLocks noGrp="1"/>
          </p:cNvSpPr>
          <p:nvPr>
            <p:ph type="sldNum" sz="quarter" idx="12"/>
          </p:nvPr>
        </p:nvSpPr>
        <p:spPr>
          <a:noFill/>
        </p:spPr>
        <p:txBody>
          <a:bodyPr/>
          <a:lstStyle/>
          <a:p>
            <a:fld id="{26B326FB-70DE-4AA1-BA06-F95B0B2B5E72}" type="slidenum">
              <a:rPr lang="en-US" altLang="zh-CN" smtClean="0"/>
              <a:pPr/>
              <a:t>38</a:t>
            </a:fld>
            <a:endParaRPr lang="en-US" altLang="zh-CN"/>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424113" y="860425"/>
            <a:ext cx="8043862" cy="768350"/>
          </a:xfrm>
        </p:spPr>
        <p:txBody>
          <a:bodyPr/>
          <a:lstStyle/>
          <a:p>
            <a:pPr algn="ctr" eaLnBrk="1" hangingPunct="1"/>
            <a:r>
              <a:rPr lang="en-US" altLang="zh-CN" sz="3600"/>
              <a:t>3.3  </a:t>
            </a:r>
            <a:r>
              <a:rPr lang="zh-CN" altLang="en-US" sz="3600"/>
              <a:t>使用广播信道的数据链路层</a:t>
            </a:r>
            <a:br>
              <a:rPr lang="zh-CN" altLang="en-US" sz="3600"/>
            </a:br>
            <a:r>
              <a:rPr lang="en-US" altLang="zh-CN" sz="3600"/>
              <a:t>3.3.1  </a:t>
            </a:r>
            <a:r>
              <a:rPr lang="zh-CN" altLang="en-US" sz="3600"/>
              <a:t>局域网的数据链路层</a:t>
            </a:r>
            <a:r>
              <a:rPr lang="zh-CN" altLang="en-US" sz="4000"/>
              <a:t> </a:t>
            </a:r>
          </a:p>
        </p:txBody>
      </p:sp>
      <p:sp>
        <p:nvSpPr>
          <p:cNvPr id="395267" name="Rectangle 3"/>
          <p:cNvSpPr>
            <a:spLocks noGrp="1" noChangeArrowheads="1"/>
          </p:cNvSpPr>
          <p:nvPr>
            <p:ph type="body" idx="1"/>
          </p:nvPr>
        </p:nvSpPr>
        <p:spPr>
          <a:xfrm>
            <a:off x="2706688" y="1844675"/>
            <a:ext cx="7772400" cy="4840288"/>
          </a:xfrm>
        </p:spPr>
        <p:txBody>
          <a:bodyPr/>
          <a:lstStyle/>
          <a:p>
            <a:pPr eaLnBrk="1" hangingPunct="1"/>
            <a:r>
              <a:rPr lang="zh-CN" altLang="en-US"/>
              <a:t>局域网最主要的特点是：网络为一个单位所拥有，且地理范围和站点数目均有限。 </a:t>
            </a:r>
          </a:p>
          <a:p>
            <a:pPr eaLnBrk="1" hangingPunct="1"/>
            <a:r>
              <a:rPr lang="zh-CN" altLang="en-US" sz="2800"/>
              <a:t>局域网具有如下的一些主要优点：</a:t>
            </a:r>
          </a:p>
          <a:p>
            <a:pPr lvl="1" eaLnBrk="1" hangingPunct="1"/>
            <a:r>
              <a:rPr lang="zh-CN" altLang="en-US" sz="2400">
                <a:solidFill>
                  <a:schemeClr val="folHlink"/>
                </a:solidFill>
                <a:ea typeface="黑体" pitchFamily="2" charset="-122"/>
              </a:rPr>
              <a:t>具有广播功能，从一个站点可很方便地访问全网。局域网上的主机可共享连接在局域网上的各种硬件和软件资源。</a:t>
            </a:r>
            <a:r>
              <a:rPr lang="zh-CN" altLang="en-US"/>
              <a:t> </a:t>
            </a:r>
            <a:endParaRPr lang="zh-CN" altLang="en-US" sz="2400">
              <a:solidFill>
                <a:srgbClr val="333399"/>
              </a:solidFill>
              <a:ea typeface="黑体" pitchFamily="2" charset="-122"/>
            </a:endParaRPr>
          </a:p>
          <a:p>
            <a:pPr lvl="1" eaLnBrk="1" hangingPunct="1"/>
            <a:r>
              <a:rPr lang="zh-CN" altLang="en-US" sz="2400">
                <a:solidFill>
                  <a:srgbClr val="333399"/>
                </a:solidFill>
                <a:ea typeface="黑体" pitchFamily="2" charset="-122"/>
              </a:rPr>
              <a:t>便于系统的扩展和逐渐地演变，各设备的位置可灵活调整和改变。</a:t>
            </a:r>
          </a:p>
          <a:p>
            <a:pPr lvl="1" eaLnBrk="1" hangingPunct="1"/>
            <a:r>
              <a:rPr lang="zh-CN" altLang="en-US" sz="2400">
                <a:solidFill>
                  <a:srgbClr val="333399"/>
                </a:solidFill>
                <a:ea typeface="黑体" pitchFamily="2" charset="-122"/>
              </a:rPr>
              <a:t>提高了系统的可靠性、可用性和残存性。</a:t>
            </a:r>
          </a:p>
        </p:txBody>
      </p:sp>
      <p:sp>
        <p:nvSpPr>
          <p:cNvPr id="47108" name="灯片编号占位符 5"/>
          <p:cNvSpPr>
            <a:spLocks noGrp="1"/>
          </p:cNvSpPr>
          <p:nvPr>
            <p:ph type="sldNum" sz="quarter" idx="12"/>
          </p:nvPr>
        </p:nvSpPr>
        <p:spPr>
          <a:noFill/>
        </p:spPr>
        <p:txBody>
          <a:bodyPr/>
          <a:lstStyle/>
          <a:p>
            <a:fld id="{E2209C03-54B4-46C5-8F4A-7FFE9F3E7BF9}" type="slidenum">
              <a:rPr lang="en-US" altLang="zh-CN" smtClean="0"/>
              <a:pPr/>
              <a:t>39</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526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526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5267">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5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840038" y="931863"/>
            <a:ext cx="6856412" cy="768350"/>
          </a:xfrm>
        </p:spPr>
        <p:txBody>
          <a:bodyPr/>
          <a:lstStyle/>
          <a:p>
            <a:pPr algn="ctr" eaLnBrk="1" hangingPunct="1"/>
            <a:r>
              <a:rPr lang="zh-CN" altLang="en-US">
                <a:ea typeface="Arial Unicode MS" pitchFamily="34" charset="-122"/>
                <a:cs typeface="Arial Unicode MS" pitchFamily="34" charset="-122"/>
              </a:rPr>
              <a:t>第 </a:t>
            </a:r>
            <a:r>
              <a:rPr lang="en-US" altLang="zh-CN">
                <a:ea typeface="Arial Unicode MS" pitchFamily="34" charset="-122"/>
                <a:cs typeface="Arial Unicode MS" pitchFamily="34" charset="-122"/>
              </a:rPr>
              <a:t>3 </a:t>
            </a:r>
            <a:r>
              <a:rPr lang="zh-CN" altLang="en-US">
                <a:ea typeface="Arial Unicode MS" pitchFamily="34" charset="-122"/>
                <a:cs typeface="Arial Unicode MS" pitchFamily="34" charset="-122"/>
              </a:rPr>
              <a:t>章  </a:t>
            </a:r>
            <a:r>
              <a:rPr lang="zh-CN" altLang="en-US"/>
              <a:t>数据链路层（续）</a:t>
            </a:r>
          </a:p>
        </p:txBody>
      </p:sp>
      <p:sp>
        <p:nvSpPr>
          <p:cNvPr id="11267" name="Rectangle 3"/>
          <p:cNvSpPr>
            <a:spLocks noGrp="1" noChangeArrowheads="1"/>
          </p:cNvSpPr>
          <p:nvPr>
            <p:ph type="body" idx="1"/>
          </p:nvPr>
        </p:nvSpPr>
        <p:spPr>
          <a:xfrm>
            <a:off x="2279650" y="2017713"/>
            <a:ext cx="8204200" cy="4506912"/>
          </a:xfrm>
        </p:spPr>
        <p:txBody>
          <a:bodyPr/>
          <a:lstStyle/>
          <a:p>
            <a:pPr eaLnBrk="1" hangingPunct="1">
              <a:lnSpc>
                <a:spcPct val="90000"/>
              </a:lnSpc>
              <a:buFont typeface="Wingdings" pitchFamily="2" charset="2"/>
              <a:buNone/>
            </a:pPr>
            <a:r>
              <a:rPr lang="en-US" altLang="zh-CN"/>
              <a:t>3.5 </a:t>
            </a:r>
            <a:r>
              <a:rPr lang="zh-CN" altLang="en-US"/>
              <a:t>扩展的以太网</a:t>
            </a:r>
          </a:p>
          <a:p>
            <a:pPr eaLnBrk="1" hangingPunct="1">
              <a:lnSpc>
                <a:spcPct val="90000"/>
              </a:lnSpc>
              <a:buFont typeface="Wingdings" pitchFamily="2" charset="2"/>
              <a:buNone/>
            </a:pPr>
            <a:r>
              <a:rPr lang="zh-CN" altLang="en-US"/>
              <a:t>		</a:t>
            </a:r>
            <a:r>
              <a:rPr lang="en-US" altLang="zh-CN"/>
              <a:t>3.5.1  </a:t>
            </a:r>
            <a:r>
              <a:rPr lang="zh-CN" altLang="en-US"/>
              <a:t>在物理层扩展以太网</a:t>
            </a:r>
          </a:p>
          <a:p>
            <a:pPr eaLnBrk="1" hangingPunct="1">
              <a:lnSpc>
                <a:spcPct val="90000"/>
              </a:lnSpc>
              <a:buFont typeface="Wingdings" pitchFamily="2" charset="2"/>
              <a:buNone/>
            </a:pPr>
            <a:r>
              <a:rPr lang="zh-CN" altLang="en-US"/>
              <a:t>		</a:t>
            </a:r>
            <a:r>
              <a:rPr lang="en-US" altLang="zh-CN"/>
              <a:t>3.5.2  </a:t>
            </a:r>
            <a:r>
              <a:rPr lang="zh-CN" altLang="en-US"/>
              <a:t>在数据链路层扩展以太网</a:t>
            </a:r>
          </a:p>
          <a:p>
            <a:pPr eaLnBrk="1" hangingPunct="1">
              <a:lnSpc>
                <a:spcPct val="90000"/>
              </a:lnSpc>
              <a:buFont typeface="Wingdings" pitchFamily="2" charset="2"/>
              <a:buNone/>
            </a:pPr>
            <a:r>
              <a:rPr lang="en-US" altLang="zh-CN"/>
              <a:t>3.6 </a:t>
            </a:r>
            <a:r>
              <a:rPr lang="zh-CN" altLang="en-US"/>
              <a:t>高速以太网</a:t>
            </a:r>
          </a:p>
          <a:p>
            <a:pPr eaLnBrk="1" hangingPunct="1">
              <a:lnSpc>
                <a:spcPct val="90000"/>
              </a:lnSpc>
              <a:buFont typeface="Wingdings" pitchFamily="2" charset="2"/>
              <a:buNone/>
            </a:pPr>
            <a:r>
              <a:rPr lang="zh-CN" altLang="en-US"/>
              <a:t>         </a:t>
            </a:r>
            <a:r>
              <a:rPr lang="en-US" altLang="zh-CN"/>
              <a:t>3.6.1  100BASE-T </a:t>
            </a:r>
            <a:r>
              <a:rPr lang="zh-CN" altLang="en-US"/>
              <a:t>以太网</a:t>
            </a:r>
          </a:p>
          <a:p>
            <a:pPr eaLnBrk="1" hangingPunct="1">
              <a:lnSpc>
                <a:spcPct val="90000"/>
              </a:lnSpc>
              <a:buFont typeface="Wingdings" pitchFamily="2" charset="2"/>
              <a:buNone/>
            </a:pPr>
            <a:r>
              <a:rPr lang="zh-CN" altLang="en-US"/>
              <a:t>         </a:t>
            </a:r>
            <a:r>
              <a:rPr lang="en-US" altLang="zh-CN"/>
              <a:t>3.6.2  </a:t>
            </a:r>
            <a:r>
              <a:rPr lang="zh-CN" altLang="en-US"/>
              <a:t>吉比特以太网</a:t>
            </a:r>
          </a:p>
          <a:p>
            <a:pPr eaLnBrk="1" hangingPunct="1">
              <a:lnSpc>
                <a:spcPct val="90000"/>
              </a:lnSpc>
              <a:buFont typeface="Wingdings" pitchFamily="2" charset="2"/>
              <a:buNone/>
            </a:pPr>
            <a:r>
              <a:rPr lang="zh-CN" altLang="en-US"/>
              <a:t>         </a:t>
            </a:r>
            <a:r>
              <a:rPr lang="en-US" altLang="zh-CN"/>
              <a:t>3.6.3  10 </a:t>
            </a:r>
            <a:r>
              <a:rPr lang="zh-CN" altLang="en-US"/>
              <a:t>吉比特和 </a:t>
            </a:r>
            <a:r>
              <a:rPr lang="en-US" altLang="zh-CN"/>
              <a:t>100 </a:t>
            </a:r>
            <a:r>
              <a:rPr lang="zh-CN" altLang="en-US"/>
              <a:t>吉比特以太网</a:t>
            </a:r>
          </a:p>
          <a:p>
            <a:pPr eaLnBrk="1" hangingPunct="1">
              <a:lnSpc>
                <a:spcPct val="90000"/>
              </a:lnSpc>
              <a:buFont typeface="Wingdings" pitchFamily="2" charset="2"/>
              <a:buNone/>
            </a:pPr>
            <a:r>
              <a:rPr lang="zh-CN" altLang="en-US"/>
              <a:t>         </a:t>
            </a:r>
            <a:r>
              <a:rPr lang="en-US" altLang="zh-CN"/>
              <a:t>3.6.4  </a:t>
            </a:r>
            <a:r>
              <a:rPr lang="zh-CN" altLang="en-US"/>
              <a:t>使用以太网进行宽带接入</a:t>
            </a:r>
          </a:p>
        </p:txBody>
      </p:sp>
      <p:sp>
        <p:nvSpPr>
          <p:cNvPr id="11268" name="灯片编号占位符 5"/>
          <p:cNvSpPr>
            <a:spLocks noGrp="1"/>
          </p:cNvSpPr>
          <p:nvPr>
            <p:ph type="sldNum" sz="quarter" idx="12"/>
          </p:nvPr>
        </p:nvSpPr>
        <p:spPr>
          <a:noFill/>
        </p:spPr>
        <p:txBody>
          <a:bodyPr/>
          <a:lstStyle/>
          <a:p>
            <a:fld id="{945521D7-4CD7-4F9B-94F1-9493CA53543C}" type="slidenum">
              <a:rPr lang="en-US" altLang="zh-CN" smtClean="0"/>
              <a:pPr/>
              <a:t>4</a:t>
            </a:fld>
            <a:endParaRPr lang="en-US" altLang="zh-CN"/>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624138" y="44450"/>
            <a:ext cx="6856412" cy="768350"/>
          </a:xfrm>
        </p:spPr>
        <p:txBody>
          <a:bodyPr/>
          <a:lstStyle/>
          <a:p>
            <a:pPr algn="ctr" eaLnBrk="1" hangingPunct="1"/>
            <a:r>
              <a:rPr lang="zh-CN" altLang="en-US"/>
              <a:t>局域网的拓扑 </a:t>
            </a:r>
          </a:p>
        </p:txBody>
      </p:sp>
      <p:sp>
        <p:nvSpPr>
          <p:cNvPr id="48131" name="Line 3"/>
          <p:cNvSpPr>
            <a:spLocks noChangeShapeType="1"/>
          </p:cNvSpPr>
          <p:nvPr/>
        </p:nvSpPr>
        <p:spPr bwMode="auto">
          <a:xfrm flipH="1" flipV="1">
            <a:off x="3217863" y="1444625"/>
            <a:ext cx="533400" cy="457200"/>
          </a:xfrm>
          <a:prstGeom prst="line">
            <a:avLst/>
          </a:prstGeom>
          <a:noFill/>
          <a:ln w="28575">
            <a:solidFill>
              <a:srgbClr val="333399"/>
            </a:solidFill>
            <a:round/>
            <a:headEnd/>
            <a:tailEnd/>
          </a:ln>
        </p:spPr>
        <p:txBody>
          <a:bodyPr wrap="none" anchor="ctr"/>
          <a:lstStyle/>
          <a:p>
            <a:endParaRPr lang="zh-CN" altLang="en-US"/>
          </a:p>
        </p:txBody>
      </p:sp>
      <p:sp>
        <p:nvSpPr>
          <p:cNvPr id="48132" name="Line 4"/>
          <p:cNvSpPr>
            <a:spLocks noChangeShapeType="1"/>
          </p:cNvSpPr>
          <p:nvPr/>
        </p:nvSpPr>
        <p:spPr bwMode="auto">
          <a:xfrm flipV="1">
            <a:off x="3903663" y="1368425"/>
            <a:ext cx="0" cy="533400"/>
          </a:xfrm>
          <a:prstGeom prst="line">
            <a:avLst/>
          </a:prstGeom>
          <a:noFill/>
          <a:ln w="28575">
            <a:solidFill>
              <a:srgbClr val="333399"/>
            </a:solidFill>
            <a:round/>
            <a:headEnd/>
            <a:tailEnd/>
          </a:ln>
        </p:spPr>
        <p:txBody>
          <a:bodyPr wrap="none" anchor="ctr"/>
          <a:lstStyle/>
          <a:p>
            <a:endParaRPr lang="zh-CN" altLang="en-US"/>
          </a:p>
        </p:txBody>
      </p:sp>
      <p:sp>
        <p:nvSpPr>
          <p:cNvPr id="48133" name="Line 5"/>
          <p:cNvSpPr>
            <a:spLocks noChangeShapeType="1"/>
          </p:cNvSpPr>
          <p:nvPr/>
        </p:nvSpPr>
        <p:spPr bwMode="auto">
          <a:xfrm flipH="1">
            <a:off x="3294063" y="2130426"/>
            <a:ext cx="425450" cy="365125"/>
          </a:xfrm>
          <a:prstGeom prst="line">
            <a:avLst/>
          </a:prstGeom>
          <a:noFill/>
          <a:ln w="28575">
            <a:solidFill>
              <a:srgbClr val="333399"/>
            </a:solidFill>
            <a:round/>
            <a:headEnd/>
            <a:tailEnd/>
          </a:ln>
        </p:spPr>
        <p:txBody>
          <a:bodyPr wrap="none" anchor="ctr"/>
          <a:lstStyle/>
          <a:p>
            <a:endParaRPr lang="zh-CN" altLang="en-US"/>
          </a:p>
        </p:txBody>
      </p:sp>
      <p:sp>
        <p:nvSpPr>
          <p:cNvPr id="48134" name="Line 6"/>
          <p:cNvSpPr>
            <a:spLocks noChangeShapeType="1"/>
          </p:cNvSpPr>
          <p:nvPr/>
        </p:nvSpPr>
        <p:spPr bwMode="auto">
          <a:xfrm>
            <a:off x="3903663" y="2130426"/>
            <a:ext cx="673100" cy="506413"/>
          </a:xfrm>
          <a:prstGeom prst="line">
            <a:avLst/>
          </a:prstGeom>
          <a:noFill/>
          <a:ln w="28575">
            <a:solidFill>
              <a:srgbClr val="333399"/>
            </a:solidFill>
            <a:round/>
            <a:headEnd/>
            <a:tailEnd/>
          </a:ln>
        </p:spPr>
        <p:txBody>
          <a:bodyPr wrap="none" anchor="ctr"/>
          <a:lstStyle/>
          <a:p>
            <a:endParaRPr lang="zh-CN" altLang="en-US"/>
          </a:p>
        </p:txBody>
      </p:sp>
      <p:sp>
        <p:nvSpPr>
          <p:cNvPr id="48135" name="Line 7"/>
          <p:cNvSpPr>
            <a:spLocks noChangeShapeType="1"/>
          </p:cNvSpPr>
          <p:nvPr/>
        </p:nvSpPr>
        <p:spPr bwMode="auto">
          <a:xfrm flipV="1">
            <a:off x="3979863" y="1597025"/>
            <a:ext cx="533400" cy="381000"/>
          </a:xfrm>
          <a:prstGeom prst="line">
            <a:avLst/>
          </a:prstGeom>
          <a:noFill/>
          <a:ln w="28575">
            <a:solidFill>
              <a:srgbClr val="333399"/>
            </a:solidFill>
            <a:round/>
            <a:headEnd/>
            <a:tailEnd/>
          </a:ln>
        </p:spPr>
        <p:txBody>
          <a:bodyPr wrap="none" anchor="ctr"/>
          <a:lstStyle/>
          <a:p>
            <a:endParaRPr lang="zh-CN" altLang="en-US"/>
          </a:p>
        </p:txBody>
      </p:sp>
      <p:sp>
        <p:nvSpPr>
          <p:cNvPr id="396296" name="Rectangle 8"/>
          <p:cNvSpPr>
            <a:spLocks noChangeArrowheads="1"/>
          </p:cNvSpPr>
          <p:nvPr/>
        </p:nvSpPr>
        <p:spPr bwMode="auto">
          <a:xfrm>
            <a:off x="3675063" y="1825625"/>
            <a:ext cx="368300" cy="368300"/>
          </a:xfrm>
          <a:prstGeom prst="rect">
            <a:avLst/>
          </a:prstGeom>
          <a:solidFill>
            <a:schemeClr val="bg1"/>
          </a:solidFill>
          <a:ln w="25400">
            <a:solidFill>
              <a:srgbClr val="333399"/>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48137" name="Line 13"/>
          <p:cNvSpPr>
            <a:spLocks noChangeShapeType="1"/>
          </p:cNvSpPr>
          <p:nvPr/>
        </p:nvSpPr>
        <p:spPr bwMode="auto">
          <a:xfrm>
            <a:off x="6838951" y="2114550"/>
            <a:ext cx="2155825" cy="0"/>
          </a:xfrm>
          <a:prstGeom prst="line">
            <a:avLst/>
          </a:prstGeom>
          <a:noFill/>
          <a:ln w="28575">
            <a:solidFill>
              <a:srgbClr val="333399"/>
            </a:solidFill>
            <a:round/>
            <a:headEnd/>
            <a:tailEnd/>
          </a:ln>
        </p:spPr>
        <p:txBody>
          <a:bodyPr wrap="none" anchor="ctr"/>
          <a:lstStyle/>
          <a:p>
            <a:endParaRPr lang="zh-CN" altLang="en-US"/>
          </a:p>
        </p:txBody>
      </p:sp>
      <p:sp>
        <p:nvSpPr>
          <p:cNvPr id="48138" name="Rectangle 14"/>
          <p:cNvSpPr>
            <a:spLocks noChangeArrowheads="1"/>
          </p:cNvSpPr>
          <p:nvPr/>
        </p:nvSpPr>
        <p:spPr bwMode="auto">
          <a:xfrm>
            <a:off x="8947150" y="2063750"/>
            <a:ext cx="101600" cy="101600"/>
          </a:xfrm>
          <a:prstGeom prst="rect">
            <a:avLst/>
          </a:prstGeom>
          <a:solidFill>
            <a:schemeClr val="tx1"/>
          </a:solidFill>
          <a:ln w="12700">
            <a:solidFill>
              <a:srgbClr val="333399"/>
            </a:solidFill>
            <a:miter lim="800000"/>
            <a:headEnd/>
            <a:tailEnd/>
          </a:ln>
        </p:spPr>
        <p:txBody>
          <a:bodyPr wrap="none" anchor="ctr"/>
          <a:lstStyle/>
          <a:p>
            <a:endParaRPr lang="zh-CN" altLang="en-US"/>
          </a:p>
        </p:txBody>
      </p:sp>
      <p:sp>
        <p:nvSpPr>
          <p:cNvPr id="48139" name="Rectangle 15"/>
          <p:cNvSpPr>
            <a:spLocks noChangeArrowheads="1"/>
          </p:cNvSpPr>
          <p:nvPr/>
        </p:nvSpPr>
        <p:spPr bwMode="auto">
          <a:xfrm>
            <a:off x="6727825" y="2063750"/>
            <a:ext cx="101600" cy="101600"/>
          </a:xfrm>
          <a:prstGeom prst="rect">
            <a:avLst/>
          </a:prstGeom>
          <a:solidFill>
            <a:schemeClr val="tx1"/>
          </a:solidFill>
          <a:ln w="12700">
            <a:solidFill>
              <a:srgbClr val="333399"/>
            </a:solidFill>
            <a:miter lim="800000"/>
            <a:headEnd/>
            <a:tailEnd/>
          </a:ln>
        </p:spPr>
        <p:txBody>
          <a:bodyPr wrap="none" anchor="ctr"/>
          <a:lstStyle/>
          <a:p>
            <a:endParaRPr lang="zh-CN" altLang="en-US"/>
          </a:p>
        </p:txBody>
      </p:sp>
      <p:sp>
        <p:nvSpPr>
          <p:cNvPr id="48140" name="Line 16"/>
          <p:cNvSpPr>
            <a:spLocks noChangeShapeType="1"/>
          </p:cNvSpPr>
          <p:nvPr/>
        </p:nvSpPr>
        <p:spPr bwMode="auto">
          <a:xfrm flipV="1">
            <a:off x="7264400" y="1797051"/>
            <a:ext cx="0" cy="320675"/>
          </a:xfrm>
          <a:prstGeom prst="line">
            <a:avLst/>
          </a:prstGeom>
          <a:noFill/>
          <a:ln w="28575">
            <a:solidFill>
              <a:srgbClr val="333399"/>
            </a:solidFill>
            <a:round/>
            <a:headEnd/>
            <a:tailEnd/>
          </a:ln>
        </p:spPr>
        <p:txBody>
          <a:bodyPr wrap="none" anchor="ctr"/>
          <a:lstStyle/>
          <a:p>
            <a:endParaRPr lang="zh-CN" altLang="en-US"/>
          </a:p>
        </p:txBody>
      </p:sp>
      <p:sp>
        <p:nvSpPr>
          <p:cNvPr id="48141" name="Line 17"/>
          <p:cNvSpPr>
            <a:spLocks noChangeShapeType="1"/>
          </p:cNvSpPr>
          <p:nvPr/>
        </p:nvSpPr>
        <p:spPr bwMode="auto">
          <a:xfrm>
            <a:off x="7645400" y="2127251"/>
            <a:ext cx="0" cy="346075"/>
          </a:xfrm>
          <a:prstGeom prst="line">
            <a:avLst/>
          </a:prstGeom>
          <a:noFill/>
          <a:ln w="28575">
            <a:solidFill>
              <a:srgbClr val="333399"/>
            </a:solidFill>
            <a:round/>
            <a:headEnd/>
            <a:tailEnd/>
          </a:ln>
        </p:spPr>
        <p:txBody>
          <a:bodyPr wrap="none" anchor="ctr"/>
          <a:lstStyle/>
          <a:p>
            <a:endParaRPr lang="zh-CN" altLang="en-US"/>
          </a:p>
        </p:txBody>
      </p:sp>
      <p:sp>
        <p:nvSpPr>
          <p:cNvPr id="48142" name="Line 18"/>
          <p:cNvSpPr>
            <a:spLocks noChangeShapeType="1"/>
          </p:cNvSpPr>
          <p:nvPr/>
        </p:nvSpPr>
        <p:spPr bwMode="auto">
          <a:xfrm flipV="1">
            <a:off x="8121650" y="1768476"/>
            <a:ext cx="0" cy="358775"/>
          </a:xfrm>
          <a:prstGeom prst="line">
            <a:avLst/>
          </a:prstGeom>
          <a:noFill/>
          <a:ln w="28575">
            <a:solidFill>
              <a:srgbClr val="333399"/>
            </a:solidFill>
            <a:round/>
            <a:headEnd/>
            <a:tailEnd/>
          </a:ln>
        </p:spPr>
        <p:txBody>
          <a:bodyPr wrap="none" anchor="ctr"/>
          <a:lstStyle/>
          <a:p>
            <a:endParaRPr lang="zh-CN" altLang="en-US"/>
          </a:p>
        </p:txBody>
      </p:sp>
      <p:sp>
        <p:nvSpPr>
          <p:cNvPr id="48143" name="Line 19"/>
          <p:cNvSpPr>
            <a:spLocks noChangeShapeType="1"/>
          </p:cNvSpPr>
          <p:nvPr/>
        </p:nvSpPr>
        <p:spPr bwMode="auto">
          <a:xfrm>
            <a:off x="8607425" y="2127251"/>
            <a:ext cx="0" cy="346075"/>
          </a:xfrm>
          <a:prstGeom prst="line">
            <a:avLst/>
          </a:prstGeom>
          <a:noFill/>
          <a:ln w="28575">
            <a:solidFill>
              <a:srgbClr val="333399"/>
            </a:solidFill>
            <a:round/>
            <a:headEnd/>
            <a:tailEnd/>
          </a:ln>
        </p:spPr>
        <p:txBody>
          <a:bodyPr wrap="none" anchor="ctr"/>
          <a:lstStyle/>
          <a:p>
            <a:endParaRPr lang="zh-CN" altLang="en-US"/>
          </a:p>
        </p:txBody>
      </p:sp>
      <p:sp>
        <p:nvSpPr>
          <p:cNvPr id="48144" name="Rectangle 28"/>
          <p:cNvSpPr>
            <a:spLocks noChangeArrowheads="1"/>
          </p:cNvSpPr>
          <p:nvPr/>
        </p:nvSpPr>
        <p:spPr bwMode="auto">
          <a:xfrm>
            <a:off x="9191626" y="3141664"/>
            <a:ext cx="120866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Times New Roman" pitchFamily="18" charset="0"/>
                <a:ea typeface="黑体" pitchFamily="2" charset="-122"/>
              </a:rPr>
              <a:t>匹配电阻</a:t>
            </a:r>
          </a:p>
        </p:txBody>
      </p:sp>
      <p:sp>
        <p:nvSpPr>
          <p:cNvPr id="48145" name="Line 29"/>
          <p:cNvSpPr>
            <a:spLocks noChangeShapeType="1"/>
          </p:cNvSpPr>
          <p:nvPr/>
        </p:nvSpPr>
        <p:spPr bwMode="auto">
          <a:xfrm>
            <a:off x="9048751" y="2205039"/>
            <a:ext cx="360363" cy="936625"/>
          </a:xfrm>
          <a:prstGeom prst="line">
            <a:avLst/>
          </a:prstGeom>
          <a:noFill/>
          <a:ln w="19050">
            <a:solidFill>
              <a:srgbClr val="333399"/>
            </a:solidFill>
            <a:round/>
            <a:headEnd/>
            <a:tailEnd/>
          </a:ln>
        </p:spPr>
        <p:txBody>
          <a:bodyPr wrap="none" anchor="ctr"/>
          <a:lstStyle/>
          <a:p>
            <a:endParaRPr lang="zh-CN" altLang="en-US"/>
          </a:p>
        </p:txBody>
      </p:sp>
      <p:sp>
        <p:nvSpPr>
          <p:cNvPr id="48146" name="Rectangle 31"/>
          <p:cNvSpPr>
            <a:spLocks noChangeArrowheads="1"/>
          </p:cNvSpPr>
          <p:nvPr/>
        </p:nvSpPr>
        <p:spPr bwMode="auto">
          <a:xfrm>
            <a:off x="4937126" y="1557339"/>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Times New Roman" pitchFamily="18" charset="0"/>
                <a:ea typeface="黑体" pitchFamily="2" charset="-122"/>
              </a:rPr>
              <a:t>集线器</a:t>
            </a:r>
          </a:p>
        </p:txBody>
      </p:sp>
      <p:sp>
        <p:nvSpPr>
          <p:cNvPr id="48147" name="Line 33"/>
          <p:cNvSpPr>
            <a:spLocks noChangeShapeType="1"/>
          </p:cNvSpPr>
          <p:nvPr/>
        </p:nvSpPr>
        <p:spPr bwMode="auto">
          <a:xfrm flipH="1" flipV="1">
            <a:off x="3262313" y="4325939"/>
            <a:ext cx="119062" cy="123825"/>
          </a:xfrm>
          <a:prstGeom prst="line">
            <a:avLst/>
          </a:prstGeom>
          <a:noFill/>
          <a:ln w="25400">
            <a:solidFill>
              <a:srgbClr val="333399"/>
            </a:solidFill>
            <a:round/>
            <a:headEnd/>
            <a:tailEnd/>
          </a:ln>
        </p:spPr>
        <p:txBody>
          <a:bodyPr wrap="none" anchor="ctr"/>
          <a:lstStyle/>
          <a:p>
            <a:endParaRPr lang="zh-CN" altLang="en-US"/>
          </a:p>
        </p:txBody>
      </p:sp>
      <p:sp>
        <p:nvSpPr>
          <p:cNvPr id="48148" name="Rectangle 34"/>
          <p:cNvSpPr>
            <a:spLocks noChangeArrowheads="1"/>
          </p:cNvSpPr>
          <p:nvPr/>
        </p:nvSpPr>
        <p:spPr bwMode="auto">
          <a:xfrm>
            <a:off x="4727575" y="4652964"/>
            <a:ext cx="1465146"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Times New Roman" pitchFamily="18" charset="0"/>
                <a:ea typeface="黑体" pitchFamily="2" charset="-122"/>
              </a:rPr>
              <a:t>干线耦合器</a:t>
            </a:r>
          </a:p>
        </p:txBody>
      </p:sp>
      <p:sp>
        <p:nvSpPr>
          <p:cNvPr id="48149" name="Line 35"/>
          <p:cNvSpPr>
            <a:spLocks noChangeShapeType="1"/>
          </p:cNvSpPr>
          <p:nvPr/>
        </p:nvSpPr>
        <p:spPr bwMode="auto">
          <a:xfrm flipH="1">
            <a:off x="4260851" y="4327526"/>
            <a:ext cx="111125" cy="104775"/>
          </a:xfrm>
          <a:prstGeom prst="line">
            <a:avLst/>
          </a:prstGeom>
          <a:noFill/>
          <a:ln w="25400">
            <a:solidFill>
              <a:srgbClr val="333399"/>
            </a:solidFill>
            <a:round/>
            <a:headEnd/>
            <a:tailEnd/>
          </a:ln>
        </p:spPr>
        <p:txBody>
          <a:bodyPr wrap="none" anchor="ctr"/>
          <a:lstStyle/>
          <a:p>
            <a:endParaRPr lang="zh-CN" altLang="en-US"/>
          </a:p>
        </p:txBody>
      </p:sp>
      <p:sp>
        <p:nvSpPr>
          <p:cNvPr id="48150" name="Line 36"/>
          <p:cNvSpPr>
            <a:spLocks noChangeShapeType="1"/>
          </p:cNvSpPr>
          <p:nvPr/>
        </p:nvSpPr>
        <p:spPr bwMode="auto">
          <a:xfrm flipH="1" flipV="1">
            <a:off x="4279901" y="5272088"/>
            <a:ext cx="131763" cy="139700"/>
          </a:xfrm>
          <a:prstGeom prst="line">
            <a:avLst/>
          </a:prstGeom>
          <a:noFill/>
          <a:ln w="28575">
            <a:solidFill>
              <a:srgbClr val="333399"/>
            </a:solidFill>
            <a:round/>
            <a:headEnd/>
            <a:tailEnd/>
          </a:ln>
        </p:spPr>
        <p:txBody>
          <a:bodyPr wrap="none" anchor="ctr"/>
          <a:lstStyle/>
          <a:p>
            <a:endParaRPr lang="zh-CN" altLang="en-US"/>
          </a:p>
        </p:txBody>
      </p:sp>
      <p:sp>
        <p:nvSpPr>
          <p:cNvPr id="48151" name="Line 37"/>
          <p:cNvSpPr>
            <a:spLocks noChangeShapeType="1"/>
          </p:cNvSpPr>
          <p:nvPr/>
        </p:nvSpPr>
        <p:spPr bwMode="auto">
          <a:xfrm flipH="1">
            <a:off x="3292476" y="5313363"/>
            <a:ext cx="98425" cy="120650"/>
          </a:xfrm>
          <a:prstGeom prst="line">
            <a:avLst/>
          </a:prstGeom>
          <a:noFill/>
          <a:ln w="28575">
            <a:solidFill>
              <a:srgbClr val="333399"/>
            </a:solidFill>
            <a:round/>
            <a:headEnd/>
            <a:tailEnd/>
          </a:ln>
        </p:spPr>
        <p:txBody>
          <a:bodyPr wrap="none" anchor="ctr"/>
          <a:lstStyle/>
          <a:p>
            <a:endParaRPr lang="zh-CN" altLang="en-US"/>
          </a:p>
        </p:txBody>
      </p:sp>
      <p:sp>
        <p:nvSpPr>
          <p:cNvPr id="48152" name="Oval 38"/>
          <p:cNvSpPr>
            <a:spLocks noChangeArrowheads="1"/>
          </p:cNvSpPr>
          <p:nvPr/>
        </p:nvSpPr>
        <p:spPr bwMode="auto">
          <a:xfrm rot="-2760000">
            <a:off x="3228976" y="4254501"/>
            <a:ext cx="1203325" cy="1203325"/>
          </a:xfrm>
          <a:prstGeom prst="ellipse">
            <a:avLst/>
          </a:prstGeom>
          <a:solidFill>
            <a:schemeClr val="bg1"/>
          </a:solidFill>
          <a:ln w="28575">
            <a:solidFill>
              <a:srgbClr val="333399"/>
            </a:solidFill>
            <a:round/>
            <a:headEnd/>
            <a:tailEnd/>
          </a:ln>
        </p:spPr>
        <p:txBody>
          <a:bodyPr wrap="none" anchor="ctr"/>
          <a:lstStyle/>
          <a:p>
            <a:endParaRPr lang="zh-CN" altLang="en-US"/>
          </a:p>
        </p:txBody>
      </p:sp>
      <p:sp>
        <p:nvSpPr>
          <p:cNvPr id="48153" name="Rectangle 39"/>
          <p:cNvSpPr>
            <a:spLocks noChangeArrowheads="1"/>
          </p:cNvSpPr>
          <p:nvPr/>
        </p:nvSpPr>
        <p:spPr bwMode="auto">
          <a:xfrm rot="-2760000">
            <a:off x="3319463" y="4397376"/>
            <a:ext cx="136525" cy="88900"/>
          </a:xfrm>
          <a:prstGeom prst="rect">
            <a:avLst/>
          </a:prstGeom>
          <a:solidFill>
            <a:schemeClr val="bg1"/>
          </a:solidFill>
          <a:ln w="28575">
            <a:solidFill>
              <a:srgbClr val="333399"/>
            </a:solidFill>
            <a:miter lim="800000"/>
            <a:headEnd/>
            <a:tailEnd/>
          </a:ln>
        </p:spPr>
        <p:txBody>
          <a:bodyPr wrap="none" anchor="ctr"/>
          <a:lstStyle/>
          <a:p>
            <a:endParaRPr lang="zh-CN" altLang="en-US"/>
          </a:p>
        </p:txBody>
      </p:sp>
      <p:sp>
        <p:nvSpPr>
          <p:cNvPr id="48154" name="Rectangle 40"/>
          <p:cNvSpPr>
            <a:spLocks noChangeArrowheads="1"/>
          </p:cNvSpPr>
          <p:nvPr/>
        </p:nvSpPr>
        <p:spPr bwMode="auto">
          <a:xfrm rot="-2760000">
            <a:off x="4203701" y="5224463"/>
            <a:ext cx="136525" cy="88900"/>
          </a:xfrm>
          <a:prstGeom prst="rect">
            <a:avLst/>
          </a:prstGeom>
          <a:solidFill>
            <a:schemeClr val="bg1"/>
          </a:solidFill>
          <a:ln w="25400">
            <a:solidFill>
              <a:srgbClr val="333399"/>
            </a:solidFill>
            <a:miter lim="800000"/>
            <a:headEnd/>
            <a:tailEnd/>
          </a:ln>
        </p:spPr>
        <p:txBody>
          <a:bodyPr wrap="none" anchor="ctr"/>
          <a:lstStyle/>
          <a:p>
            <a:endParaRPr lang="zh-CN" altLang="en-US"/>
          </a:p>
        </p:txBody>
      </p:sp>
      <p:sp>
        <p:nvSpPr>
          <p:cNvPr id="48155" name="Rectangle 41"/>
          <p:cNvSpPr>
            <a:spLocks noChangeArrowheads="1"/>
          </p:cNvSpPr>
          <p:nvPr/>
        </p:nvSpPr>
        <p:spPr bwMode="auto">
          <a:xfrm rot="-2760000">
            <a:off x="4219576" y="4359276"/>
            <a:ext cx="88900" cy="136525"/>
          </a:xfrm>
          <a:prstGeom prst="rect">
            <a:avLst/>
          </a:prstGeom>
          <a:solidFill>
            <a:schemeClr val="bg1"/>
          </a:solidFill>
          <a:ln w="28575">
            <a:solidFill>
              <a:srgbClr val="333399"/>
            </a:solidFill>
            <a:miter lim="800000"/>
            <a:headEnd/>
            <a:tailEnd/>
          </a:ln>
        </p:spPr>
        <p:txBody>
          <a:bodyPr wrap="none" anchor="ctr"/>
          <a:lstStyle/>
          <a:p>
            <a:endParaRPr lang="zh-CN" altLang="en-US"/>
          </a:p>
        </p:txBody>
      </p:sp>
      <p:sp>
        <p:nvSpPr>
          <p:cNvPr id="48156" name="Line 42"/>
          <p:cNvSpPr>
            <a:spLocks noChangeShapeType="1"/>
          </p:cNvSpPr>
          <p:nvPr/>
        </p:nvSpPr>
        <p:spPr bwMode="auto">
          <a:xfrm>
            <a:off x="4324350" y="4486275"/>
            <a:ext cx="476250" cy="382588"/>
          </a:xfrm>
          <a:prstGeom prst="line">
            <a:avLst/>
          </a:prstGeom>
          <a:noFill/>
          <a:ln w="19050">
            <a:solidFill>
              <a:srgbClr val="333399"/>
            </a:solidFill>
            <a:round/>
            <a:headEnd/>
            <a:tailEnd/>
          </a:ln>
        </p:spPr>
        <p:txBody>
          <a:bodyPr wrap="none" anchor="ctr"/>
          <a:lstStyle/>
          <a:p>
            <a:endParaRPr lang="zh-CN" altLang="en-US"/>
          </a:p>
        </p:txBody>
      </p:sp>
      <p:sp>
        <p:nvSpPr>
          <p:cNvPr id="48157" name="Rectangle 43"/>
          <p:cNvSpPr>
            <a:spLocks noChangeArrowheads="1"/>
          </p:cNvSpPr>
          <p:nvPr/>
        </p:nvSpPr>
        <p:spPr bwMode="auto">
          <a:xfrm rot="-2760000">
            <a:off x="3382963" y="5200651"/>
            <a:ext cx="88900" cy="136525"/>
          </a:xfrm>
          <a:prstGeom prst="rect">
            <a:avLst/>
          </a:prstGeom>
          <a:solidFill>
            <a:schemeClr val="bg1"/>
          </a:solidFill>
          <a:ln w="25400">
            <a:solidFill>
              <a:srgbClr val="333399"/>
            </a:solidFill>
            <a:miter lim="800000"/>
            <a:headEnd/>
            <a:tailEnd/>
          </a:ln>
        </p:spPr>
        <p:txBody>
          <a:bodyPr wrap="none" anchor="ctr"/>
          <a:lstStyle/>
          <a:p>
            <a:endParaRPr lang="zh-CN" altLang="en-US"/>
          </a:p>
        </p:txBody>
      </p:sp>
      <p:sp>
        <p:nvSpPr>
          <p:cNvPr id="48158" name="Arc 44"/>
          <p:cNvSpPr>
            <a:spLocks/>
          </p:cNvSpPr>
          <p:nvPr/>
        </p:nvSpPr>
        <p:spPr bwMode="auto">
          <a:xfrm flipV="1">
            <a:off x="3646488" y="4675189"/>
            <a:ext cx="627062" cy="636587"/>
          </a:xfrm>
          <a:custGeom>
            <a:avLst/>
            <a:gdLst>
              <a:gd name="T0" fmla="*/ 0 w 25403"/>
              <a:gd name="T1" fmla="*/ 150724 h 30101"/>
              <a:gd name="T2" fmla="*/ 14416701 w 25403"/>
              <a:gd name="T3" fmla="*/ 13462777 h 30101"/>
              <a:gd name="T4" fmla="*/ 2317264 w 25403"/>
              <a:gd name="T5" fmla="*/ 9660680 h 30101"/>
              <a:gd name="T6" fmla="*/ 0 60000 65536"/>
              <a:gd name="T7" fmla="*/ 0 60000 65536"/>
              <a:gd name="T8" fmla="*/ 0 60000 65536"/>
              <a:gd name="T9" fmla="*/ 0 w 25403"/>
              <a:gd name="T10" fmla="*/ 0 h 30101"/>
              <a:gd name="T11" fmla="*/ 25403 w 25403"/>
              <a:gd name="T12" fmla="*/ 30101 h 30101"/>
            </a:gdLst>
            <a:ahLst/>
            <a:cxnLst>
              <a:cxn ang="T6">
                <a:pos x="T0" y="T1"/>
              </a:cxn>
              <a:cxn ang="T7">
                <a:pos x="T2" y="T3"/>
              </a:cxn>
              <a:cxn ang="T8">
                <a:pos x="T4" y="T5"/>
              </a:cxn>
            </a:cxnLst>
            <a:rect l="T9" t="T10" r="T11" b="T12"/>
            <a:pathLst>
              <a:path w="25403" h="30101" fill="none" extrusionOk="0">
                <a:moveTo>
                  <a:pt x="0" y="337"/>
                </a:moveTo>
                <a:cubicBezTo>
                  <a:pt x="1255" y="112"/>
                  <a:pt x="2527" y="-1"/>
                  <a:pt x="3803" y="0"/>
                </a:cubicBezTo>
                <a:cubicBezTo>
                  <a:pt x="15732" y="0"/>
                  <a:pt x="25403" y="9670"/>
                  <a:pt x="25403" y="21600"/>
                </a:cubicBezTo>
                <a:cubicBezTo>
                  <a:pt x="25403" y="24522"/>
                  <a:pt x="24809" y="27414"/>
                  <a:pt x="23659" y="30100"/>
                </a:cubicBezTo>
              </a:path>
              <a:path w="25403" h="30101" stroke="0" extrusionOk="0">
                <a:moveTo>
                  <a:pt x="0" y="337"/>
                </a:moveTo>
                <a:cubicBezTo>
                  <a:pt x="1255" y="112"/>
                  <a:pt x="2527" y="-1"/>
                  <a:pt x="3803" y="0"/>
                </a:cubicBezTo>
                <a:cubicBezTo>
                  <a:pt x="15732" y="0"/>
                  <a:pt x="25403" y="9670"/>
                  <a:pt x="25403" y="21600"/>
                </a:cubicBezTo>
                <a:cubicBezTo>
                  <a:pt x="25403" y="24522"/>
                  <a:pt x="24809" y="27414"/>
                  <a:pt x="23659" y="30100"/>
                </a:cubicBezTo>
                <a:lnTo>
                  <a:pt x="3803" y="21600"/>
                </a:lnTo>
                <a:close/>
              </a:path>
            </a:pathLst>
          </a:custGeom>
          <a:noFill/>
          <a:ln w="28575">
            <a:solidFill>
              <a:srgbClr val="333399"/>
            </a:solidFill>
            <a:round/>
            <a:headEnd/>
            <a:tailEnd type="triangle" w="sm" len="med"/>
          </a:ln>
        </p:spPr>
        <p:txBody>
          <a:bodyPr wrap="none" anchor="ctr"/>
          <a:lstStyle/>
          <a:p>
            <a:endParaRPr lang="zh-CN" altLang="en-US"/>
          </a:p>
        </p:txBody>
      </p:sp>
      <p:pic>
        <p:nvPicPr>
          <p:cNvPr id="48159" name="Picture 46"/>
          <p:cNvPicPr>
            <a:picLocks noChangeArrowheads="1"/>
          </p:cNvPicPr>
          <p:nvPr/>
        </p:nvPicPr>
        <p:blipFill>
          <a:blip r:embed="rId3" cstate="print"/>
          <a:srcRect/>
          <a:stretch>
            <a:fillRect/>
          </a:stretch>
        </p:blipFill>
        <p:spPr bwMode="auto">
          <a:xfrm>
            <a:off x="4335464" y="3967163"/>
            <a:ext cx="409575" cy="412750"/>
          </a:xfrm>
          <a:prstGeom prst="rect">
            <a:avLst/>
          </a:prstGeom>
          <a:noFill/>
          <a:ln w="9525">
            <a:noFill/>
            <a:miter lim="800000"/>
            <a:headEnd/>
            <a:tailEnd/>
          </a:ln>
        </p:spPr>
      </p:pic>
      <p:pic>
        <p:nvPicPr>
          <p:cNvPr id="48160" name="Picture 47"/>
          <p:cNvPicPr>
            <a:picLocks noChangeArrowheads="1"/>
          </p:cNvPicPr>
          <p:nvPr/>
        </p:nvPicPr>
        <p:blipFill>
          <a:blip r:embed="rId3" cstate="print"/>
          <a:srcRect/>
          <a:stretch>
            <a:fillRect/>
          </a:stretch>
        </p:blipFill>
        <p:spPr bwMode="auto">
          <a:xfrm>
            <a:off x="2927351" y="4005263"/>
            <a:ext cx="409575" cy="412750"/>
          </a:xfrm>
          <a:prstGeom prst="rect">
            <a:avLst/>
          </a:prstGeom>
          <a:noFill/>
          <a:ln w="9525">
            <a:noFill/>
            <a:miter lim="800000"/>
            <a:headEnd/>
            <a:tailEnd/>
          </a:ln>
        </p:spPr>
      </p:pic>
      <p:pic>
        <p:nvPicPr>
          <p:cNvPr id="48161" name="Picture 48"/>
          <p:cNvPicPr>
            <a:picLocks noChangeArrowheads="1"/>
          </p:cNvPicPr>
          <p:nvPr/>
        </p:nvPicPr>
        <p:blipFill>
          <a:blip r:embed="rId3" cstate="print"/>
          <a:srcRect/>
          <a:stretch>
            <a:fillRect/>
          </a:stretch>
        </p:blipFill>
        <p:spPr bwMode="auto">
          <a:xfrm>
            <a:off x="4295776" y="5300663"/>
            <a:ext cx="409575" cy="412750"/>
          </a:xfrm>
          <a:prstGeom prst="rect">
            <a:avLst/>
          </a:prstGeom>
          <a:noFill/>
          <a:ln w="9525">
            <a:noFill/>
            <a:miter lim="800000"/>
            <a:headEnd/>
            <a:tailEnd/>
          </a:ln>
        </p:spPr>
      </p:pic>
      <p:pic>
        <p:nvPicPr>
          <p:cNvPr id="48162" name="Picture 49"/>
          <p:cNvPicPr>
            <a:picLocks noChangeArrowheads="1"/>
          </p:cNvPicPr>
          <p:nvPr/>
        </p:nvPicPr>
        <p:blipFill>
          <a:blip r:embed="rId3" cstate="print"/>
          <a:srcRect/>
          <a:stretch>
            <a:fillRect/>
          </a:stretch>
        </p:blipFill>
        <p:spPr bwMode="auto">
          <a:xfrm>
            <a:off x="3016251" y="5376863"/>
            <a:ext cx="409575" cy="412750"/>
          </a:xfrm>
          <a:prstGeom prst="rect">
            <a:avLst/>
          </a:prstGeom>
          <a:noFill/>
          <a:ln w="9525">
            <a:noFill/>
            <a:miter lim="800000"/>
            <a:headEnd/>
            <a:tailEnd/>
          </a:ln>
        </p:spPr>
      </p:pic>
      <p:pic>
        <p:nvPicPr>
          <p:cNvPr id="48163" name="Picture 50"/>
          <p:cNvPicPr>
            <a:picLocks noChangeArrowheads="1"/>
          </p:cNvPicPr>
          <p:nvPr/>
        </p:nvPicPr>
        <p:blipFill>
          <a:blip r:embed="rId3" cstate="print"/>
          <a:srcRect/>
          <a:stretch>
            <a:fillRect/>
          </a:stretch>
        </p:blipFill>
        <p:spPr bwMode="auto">
          <a:xfrm>
            <a:off x="4224339" y="2276475"/>
            <a:ext cx="409575" cy="412750"/>
          </a:xfrm>
          <a:prstGeom prst="rect">
            <a:avLst/>
          </a:prstGeom>
          <a:noFill/>
          <a:ln w="9525">
            <a:noFill/>
            <a:miter lim="800000"/>
            <a:headEnd/>
            <a:tailEnd/>
          </a:ln>
        </p:spPr>
      </p:pic>
      <p:pic>
        <p:nvPicPr>
          <p:cNvPr id="48164" name="Picture 51"/>
          <p:cNvPicPr>
            <a:picLocks noChangeArrowheads="1"/>
          </p:cNvPicPr>
          <p:nvPr/>
        </p:nvPicPr>
        <p:blipFill>
          <a:blip r:embed="rId3" cstate="print"/>
          <a:srcRect/>
          <a:stretch>
            <a:fillRect/>
          </a:stretch>
        </p:blipFill>
        <p:spPr bwMode="auto">
          <a:xfrm>
            <a:off x="3141664" y="2282825"/>
            <a:ext cx="409575" cy="412750"/>
          </a:xfrm>
          <a:prstGeom prst="rect">
            <a:avLst/>
          </a:prstGeom>
          <a:noFill/>
          <a:ln w="9525">
            <a:noFill/>
            <a:miter lim="800000"/>
            <a:headEnd/>
            <a:tailEnd/>
          </a:ln>
        </p:spPr>
      </p:pic>
      <p:pic>
        <p:nvPicPr>
          <p:cNvPr id="48165" name="Picture 52"/>
          <p:cNvPicPr>
            <a:picLocks noChangeArrowheads="1"/>
          </p:cNvPicPr>
          <p:nvPr/>
        </p:nvPicPr>
        <p:blipFill>
          <a:blip r:embed="rId3" cstate="print"/>
          <a:srcRect/>
          <a:stretch>
            <a:fillRect/>
          </a:stretch>
        </p:blipFill>
        <p:spPr bwMode="auto">
          <a:xfrm>
            <a:off x="3065464" y="1292225"/>
            <a:ext cx="409575" cy="412750"/>
          </a:xfrm>
          <a:prstGeom prst="rect">
            <a:avLst/>
          </a:prstGeom>
          <a:noFill/>
          <a:ln w="9525">
            <a:noFill/>
            <a:miter lim="800000"/>
            <a:headEnd/>
            <a:tailEnd/>
          </a:ln>
        </p:spPr>
      </p:pic>
      <p:pic>
        <p:nvPicPr>
          <p:cNvPr id="48166" name="Picture 53"/>
          <p:cNvPicPr>
            <a:picLocks noChangeArrowheads="1"/>
          </p:cNvPicPr>
          <p:nvPr/>
        </p:nvPicPr>
        <p:blipFill>
          <a:blip r:embed="rId3" cstate="print"/>
          <a:srcRect/>
          <a:stretch>
            <a:fillRect/>
          </a:stretch>
        </p:blipFill>
        <p:spPr bwMode="auto">
          <a:xfrm>
            <a:off x="4360864" y="1368425"/>
            <a:ext cx="409575" cy="412750"/>
          </a:xfrm>
          <a:prstGeom prst="rect">
            <a:avLst/>
          </a:prstGeom>
          <a:noFill/>
          <a:ln w="9525">
            <a:noFill/>
            <a:miter lim="800000"/>
            <a:headEnd/>
            <a:tailEnd/>
          </a:ln>
        </p:spPr>
      </p:pic>
      <p:pic>
        <p:nvPicPr>
          <p:cNvPr id="48167" name="Picture 54"/>
          <p:cNvPicPr>
            <a:picLocks noChangeArrowheads="1"/>
          </p:cNvPicPr>
          <p:nvPr/>
        </p:nvPicPr>
        <p:blipFill>
          <a:blip r:embed="rId3" cstate="print"/>
          <a:srcRect/>
          <a:stretch>
            <a:fillRect/>
          </a:stretch>
        </p:blipFill>
        <p:spPr bwMode="auto">
          <a:xfrm>
            <a:off x="3700464" y="1038225"/>
            <a:ext cx="409575" cy="412750"/>
          </a:xfrm>
          <a:prstGeom prst="rect">
            <a:avLst/>
          </a:prstGeom>
          <a:noFill/>
          <a:ln w="9525">
            <a:noFill/>
            <a:miter lim="800000"/>
            <a:headEnd/>
            <a:tailEnd/>
          </a:ln>
        </p:spPr>
      </p:pic>
      <p:pic>
        <p:nvPicPr>
          <p:cNvPr id="48168" name="Picture 55"/>
          <p:cNvPicPr>
            <a:picLocks noChangeArrowheads="1"/>
          </p:cNvPicPr>
          <p:nvPr/>
        </p:nvPicPr>
        <p:blipFill>
          <a:blip r:embed="rId3" cstate="print"/>
          <a:srcRect/>
          <a:stretch>
            <a:fillRect/>
          </a:stretch>
        </p:blipFill>
        <p:spPr bwMode="auto">
          <a:xfrm>
            <a:off x="8397876" y="2282825"/>
            <a:ext cx="409575" cy="412750"/>
          </a:xfrm>
          <a:prstGeom prst="rect">
            <a:avLst/>
          </a:prstGeom>
          <a:noFill/>
          <a:ln w="9525">
            <a:noFill/>
            <a:miter lim="800000"/>
            <a:headEnd/>
            <a:tailEnd/>
          </a:ln>
        </p:spPr>
      </p:pic>
      <p:pic>
        <p:nvPicPr>
          <p:cNvPr id="48169" name="Picture 56"/>
          <p:cNvPicPr>
            <a:picLocks noChangeArrowheads="1"/>
          </p:cNvPicPr>
          <p:nvPr/>
        </p:nvPicPr>
        <p:blipFill>
          <a:blip r:embed="rId3" cstate="print"/>
          <a:srcRect/>
          <a:stretch>
            <a:fillRect/>
          </a:stretch>
        </p:blipFill>
        <p:spPr bwMode="auto">
          <a:xfrm>
            <a:off x="7458076" y="2295525"/>
            <a:ext cx="409575" cy="412750"/>
          </a:xfrm>
          <a:prstGeom prst="rect">
            <a:avLst/>
          </a:prstGeom>
          <a:noFill/>
          <a:ln w="9525">
            <a:noFill/>
            <a:miter lim="800000"/>
            <a:headEnd/>
            <a:tailEnd/>
          </a:ln>
        </p:spPr>
      </p:pic>
      <p:pic>
        <p:nvPicPr>
          <p:cNvPr id="48170" name="Picture 57"/>
          <p:cNvPicPr>
            <a:picLocks noChangeArrowheads="1"/>
          </p:cNvPicPr>
          <p:nvPr/>
        </p:nvPicPr>
        <p:blipFill>
          <a:blip r:embed="rId3" cstate="print"/>
          <a:srcRect/>
          <a:stretch>
            <a:fillRect/>
          </a:stretch>
        </p:blipFill>
        <p:spPr bwMode="auto">
          <a:xfrm>
            <a:off x="7915276" y="1533525"/>
            <a:ext cx="409575" cy="412750"/>
          </a:xfrm>
          <a:prstGeom prst="rect">
            <a:avLst/>
          </a:prstGeom>
          <a:noFill/>
          <a:ln w="9525">
            <a:noFill/>
            <a:miter lim="800000"/>
            <a:headEnd/>
            <a:tailEnd/>
          </a:ln>
        </p:spPr>
      </p:pic>
      <p:pic>
        <p:nvPicPr>
          <p:cNvPr id="48171" name="Picture 58"/>
          <p:cNvPicPr>
            <a:picLocks noChangeArrowheads="1"/>
          </p:cNvPicPr>
          <p:nvPr/>
        </p:nvPicPr>
        <p:blipFill>
          <a:blip r:embed="rId3" cstate="print"/>
          <a:srcRect/>
          <a:stretch>
            <a:fillRect/>
          </a:stretch>
        </p:blipFill>
        <p:spPr bwMode="auto">
          <a:xfrm>
            <a:off x="7051676" y="1520825"/>
            <a:ext cx="409575" cy="412750"/>
          </a:xfrm>
          <a:prstGeom prst="rect">
            <a:avLst/>
          </a:prstGeom>
          <a:noFill/>
          <a:ln w="9525">
            <a:noFill/>
            <a:miter lim="800000"/>
            <a:headEnd/>
            <a:tailEnd/>
          </a:ln>
        </p:spPr>
      </p:pic>
      <p:sp>
        <p:nvSpPr>
          <p:cNvPr id="48172" name="Line 64"/>
          <p:cNvSpPr>
            <a:spLocks noChangeShapeType="1"/>
          </p:cNvSpPr>
          <p:nvPr/>
        </p:nvSpPr>
        <p:spPr bwMode="auto">
          <a:xfrm flipV="1">
            <a:off x="3979864" y="1844675"/>
            <a:ext cx="1030287" cy="209550"/>
          </a:xfrm>
          <a:prstGeom prst="line">
            <a:avLst/>
          </a:prstGeom>
          <a:noFill/>
          <a:ln w="19050">
            <a:solidFill>
              <a:srgbClr val="333399"/>
            </a:solidFill>
            <a:round/>
            <a:headEnd/>
            <a:tailEnd/>
          </a:ln>
        </p:spPr>
        <p:txBody>
          <a:bodyPr wrap="none" anchor="ctr"/>
          <a:lstStyle/>
          <a:p>
            <a:endParaRPr lang="zh-CN" altLang="en-US"/>
          </a:p>
        </p:txBody>
      </p:sp>
      <p:sp>
        <p:nvSpPr>
          <p:cNvPr id="48173" name="Text Box 65"/>
          <p:cNvSpPr txBox="1">
            <a:spLocks noChangeArrowheads="1"/>
          </p:cNvSpPr>
          <p:nvPr/>
        </p:nvSpPr>
        <p:spPr bwMode="auto">
          <a:xfrm>
            <a:off x="7319963" y="2781300"/>
            <a:ext cx="1098550" cy="457200"/>
          </a:xfrm>
          <a:prstGeom prst="rect">
            <a:avLst/>
          </a:prstGeom>
          <a:noFill/>
          <a:ln w="9525">
            <a:noFill/>
            <a:miter lim="800000"/>
            <a:headEnd/>
            <a:tailEnd/>
          </a:ln>
        </p:spPr>
        <p:txBody>
          <a:bodyPr wrap="none">
            <a:spAutoFit/>
          </a:bodyPr>
          <a:lstStyle/>
          <a:p>
            <a:r>
              <a:rPr lang="zh-CN" altLang="en-US" sz="2400">
                <a:solidFill>
                  <a:srgbClr val="333399"/>
                </a:solidFill>
                <a:latin typeface="黑体" pitchFamily="2" charset="-122"/>
                <a:ea typeface="黑体" pitchFamily="2" charset="-122"/>
              </a:rPr>
              <a:t>总线网</a:t>
            </a:r>
          </a:p>
        </p:txBody>
      </p:sp>
      <p:sp>
        <p:nvSpPr>
          <p:cNvPr id="48174" name="Text Box 66"/>
          <p:cNvSpPr txBox="1">
            <a:spLocks noChangeArrowheads="1"/>
          </p:cNvSpPr>
          <p:nvPr/>
        </p:nvSpPr>
        <p:spPr bwMode="auto">
          <a:xfrm>
            <a:off x="3197225" y="2781300"/>
            <a:ext cx="1098550" cy="457200"/>
          </a:xfrm>
          <a:prstGeom prst="rect">
            <a:avLst/>
          </a:prstGeom>
          <a:noFill/>
          <a:ln w="9525">
            <a:noFill/>
            <a:miter lim="800000"/>
            <a:headEnd/>
            <a:tailEnd/>
          </a:ln>
        </p:spPr>
        <p:txBody>
          <a:bodyPr wrap="none">
            <a:spAutoFit/>
          </a:bodyPr>
          <a:lstStyle/>
          <a:p>
            <a:r>
              <a:rPr lang="zh-CN" altLang="en-US" sz="2400">
                <a:solidFill>
                  <a:srgbClr val="333399"/>
                </a:solidFill>
                <a:latin typeface="黑体" pitchFamily="2" charset="-122"/>
                <a:ea typeface="黑体" pitchFamily="2" charset="-122"/>
              </a:rPr>
              <a:t>星形网</a:t>
            </a:r>
          </a:p>
        </p:txBody>
      </p:sp>
      <p:sp>
        <p:nvSpPr>
          <p:cNvPr id="48175" name="Text Box 68"/>
          <p:cNvSpPr txBox="1">
            <a:spLocks noChangeArrowheads="1"/>
          </p:cNvSpPr>
          <p:nvPr/>
        </p:nvSpPr>
        <p:spPr bwMode="auto">
          <a:xfrm>
            <a:off x="3287713" y="5851525"/>
            <a:ext cx="1098550" cy="457200"/>
          </a:xfrm>
          <a:prstGeom prst="rect">
            <a:avLst/>
          </a:prstGeom>
          <a:noFill/>
          <a:ln w="9525">
            <a:noFill/>
            <a:miter lim="800000"/>
            <a:headEnd/>
            <a:tailEnd/>
          </a:ln>
        </p:spPr>
        <p:txBody>
          <a:bodyPr wrap="none">
            <a:spAutoFit/>
          </a:bodyPr>
          <a:lstStyle/>
          <a:p>
            <a:r>
              <a:rPr lang="zh-CN" altLang="en-US" sz="2400">
                <a:solidFill>
                  <a:srgbClr val="333399"/>
                </a:solidFill>
                <a:latin typeface="黑体" pitchFamily="2" charset="-122"/>
                <a:ea typeface="黑体" pitchFamily="2" charset="-122"/>
              </a:rPr>
              <a:t>环形网</a:t>
            </a:r>
          </a:p>
        </p:txBody>
      </p:sp>
      <p:sp>
        <p:nvSpPr>
          <p:cNvPr id="48176" name="灯片编号占位符 47"/>
          <p:cNvSpPr>
            <a:spLocks noGrp="1"/>
          </p:cNvSpPr>
          <p:nvPr>
            <p:ph type="sldNum" sz="quarter" idx="12"/>
          </p:nvPr>
        </p:nvSpPr>
        <p:spPr>
          <a:noFill/>
        </p:spPr>
        <p:txBody>
          <a:bodyPr/>
          <a:lstStyle/>
          <a:p>
            <a:fld id="{57792F7C-4599-48B3-A45C-CB04A2710560}" type="slidenum">
              <a:rPr lang="en-US" altLang="zh-CN" smtClean="0"/>
              <a:pPr/>
              <a:t>40</a:t>
            </a:fld>
            <a:endParaRPr lang="en-US" altLang="zh-CN"/>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624138" y="931863"/>
            <a:ext cx="6856412" cy="768350"/>
          </a:xfrm>
        </p:spPr>
        <p:txBody>
          <a:bodyPr/>
          <a:lstStyle/>
          <a:p>
            <a:pPr algn="ctr" eaLnBrk="1" hangingPunct="1"/>
            <a:r>
              <a:rPr lang="zh-CN" altLang="en-US"/>
              <a:t>媒体共享技术</a:t>
            </a:r>
          </a:p>
        </p:txBody>
      </p:sp>
      <p:sp>
        <p:nvSpPr>
          <p:cNvPr id="397315" name="Rectangle 3"/>
          <p:cNvSpPr>
            <a:spLocks noGrp="1" noChangeArrowheads="1"/>
          </p:cNvSpPr>
          <p:nvPr>
            <p:ph type="body" idx="1"/>
          </p:nvPr>
        </p:nvSpPr>
        <p:spPr>
          <a:xfrm>
            <a:off x="3076576" y="1844676"/>
            <a:ext cx="7123113" cy="4537075"/>
          </a:xfrm>
        </p:spPr>
        <p:txBody>
          <a:bodyPr/>
          <a:lstStyle/>
          <a:p>
            <a:pPr eaLnBrk="1" hangingPunct="1">
              <a:lnSpc>
                <a:spcPct val="90000"/>
              </a:lnSpc>
            </a:pPr>
            <a:r>
              <a:rPr lang="zh-CN" altLang="en-US"/>
              <a:t>静态划分信道</a:t>
            </a:r>
          </a:p>
          <a:p>
            <a:pPr lvl="1" eaLnBrk="1" hangingPunct="1">
              <a:lnSpc>
                <a:spcPct val="90000"/>
              </a:lnSpc>
            </a:pPr>
            <a:r>
              <a:rPr lang="zh-CN" altLang="en-US">
                <a:solidFill>
                  <a:srgbClr val="333399"/>
                </a:solidFill>
                <a:ea typeface="黑体" pitchFamily="2" charset="-122"/>
              </a:rPr>
              <a:t>频分复用</a:t>
            </a:r>
          </a:p>
          <a:p>
            <a:pPr lvl="1" eaLnBrk="1" hangingPunct="1">
              <a:lnSpc>
                <a:spcPct val="90000"/>
              </a:lnSpc>
            </a:pPr>
            <a:r>
              <a:rPr lang="zh-CN" altLang="en-US">
                <a:solidFill>
                  <a:srgbClr val="333399"/>
                </a:solidFill>
                <a:ea typeface="黑体" pitchFamily="2" charset="-122"/>
              </a:rPr>
              <a:t>时分复用</a:t>
            </a:r>
          </a:p>
          <a:p>
            <a:pPr lvl="1" eaLnBrk="1" hangingPunct="1">
              <a:lnSpc>
                <a:spcPct val="90000"/>
              </a:lnSpc>
            </a:pPr>
            <a:r>
              <a:rPr lang="zh-CN" altLang="en-US">
                <a:solidFill>
                  <a:srgbClr val="333399"/>
                </a:solidFill>
                <a:ea typeface="黑体" pitchFamily="2" charset="-122"/>
              </a:rPr>
              <a:t>波分复用</a:t>
            </a:r>
          </a:p>
          <a:p>
            <a:pPr lvl="1" eaLnBrk="1" hangingPunct="1">
              <a:lnSpc>
                <a:spcPct val="90000"/>
              </a:lnSpc>
            </a:pPr>
            <a:r>
              <a:rPr lang="zh-CN" altLang="en-US">
                <a:solidFill>
                  <a:srgbClr val="333399"/>
                </a:solidFill>
                <a:ea typeface="黑体" pitchFamily="2" charset="-122"/>
              </a:rPr>
              <a:t>码分复用</a:t>
            </a:r>
            <a:r>
              <a:rPr lang="zh-CN" altLang="en-US"/>
              <a:t> </a:t>
            </a:r>
          </a:p>
          <a:p>
            <a:pPr eaLnBrk="1" hangingPunct="1">
              <a:lnSpc>
                <a:spcPct val="90000"/>
              </a:lnSpc>
            </a:pPr>
            <a:r>
              <a:rPr lang="zh-CN" altLang="en-US"/>
              <a:t>动态媒体接入控制（多点接入）</a:t>
            </a:r>
          </a:p>
          <a:p>
            <a:pPr lvl="1" eaLnBrk="1" hangingPunct="1">
              <a:lnSpc>
                <a:spcPct val="90000"/>
              </a:lnSpc>
            </a:pPr>
            <a:r>
              <a:rPr lang="zh-CN" altLang="en-US">
                <a:solidFill>
                  <a:srgbClr val="333399"/>
                </a:solidFill>
                <a:latin typeface="Arial" charset="0"/>
                <a:ea typeface="黑体" pitchFamily="2" charset="-122"/>
              </a:rPr>
              <a:t>随机接入</a:t>
            </a:r>
          </a:p>
          <a:p>
            <a:pPr lvl="1" eaLnBrk="1" hangingPunct="1">
              <a:lnSpc>
                <a:spcPct val="90000"/>
              </a:lnSpc>
            </a:pPr>
            <a:r>
              <a:rPr lang="zh-CN" altLang="en-US">
                <a:solidFill>
                  <a:srgbClr val="333399"/>
                </a:solidFill>
                <a:latin typeface="Arial" charset="0"/>
                <a:ea typeface="黑体" pitchFamily="2" charset="-122"/>
              </a:rPr>
              <a:t>受控接入 ，如多点线路探询</a:t>
            </a:r>
            <a:r>
              <a:rPr lang="en-US" altLang="zh-CN">
                <a:solidFill>
                  <a:srgbClr val="333399"/>
                </a:solidFill>
                <a:latin typeface="Arial" charset="0"/>
                <a:ea typeface="黑体" pitchFamily="2" charset="-122"/>
              </a:rPr>
              <a:t>(polling)</a:t>
            </a:r>
            <a:r>
              <a:rPr lang="zh-CN" altLang="en-US">
                <a:solidFill>
                  <a:srgbClr val="333399"/>
                </a:solidFill>
                <a:latin typeface="Arial" charset="0"/>
                <a:ea typeface="黑体" pitchFamily="2" charset="-122"/>
              </a:rPr>
              <a:t>，或轮询。</a:t>
            </a:r>
            <a:r>
              <a:rPr lang="zh-CN" altLang="en-US"/>
              <a:t>  	</a:t>
            </a:r>
          </a:p>
        </p:txBody>
      </p:sp>
      <p:sp>
        <p:nvSpPr>
          <p:cNvPr id="49156" name="灯片编号占位符 5"/>
          <p:cNvSpPr>
            <a:spLocks noGrp="1"/>
          </p:cNvSpPr>
          <p:nvPr>
            <p:ph type="sldNum" sz="quarter" idx="12"/>
          </p:nvPr>
        </p:nvSpPr>
        <p:spPr>
          <a:noFill/>
        </p:spPr>
        <p:txBody>
          <a:bodyPr/>
          <a:lstStyle/>
          <a:p>
            <a:fld id="{BCA91C6B-77D5-4CDA-AA7E-8B2664ACE9B3}" type="slidenum">
              <a:rPr lang="en-US" altLang="zh-CN" smtClean="0"/>
              <a:pPr/>
              <a:t>41</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7315">
                                            <p:txEl>
                                              <p:pRg st="5" end="5"/>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97315">
                                            <p:txEl>
                                              <p:pRg st="6" end="6"/>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97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2624138" y="931863"/>
            <a:ext cx="6856412" cy="768350"/>
          </a:xfrm>
        </p:spPr>
        <p:txBody>
          <a:bodyPr/>
          <a:lstStyle/>
          <a:p>
            <a:pPr algn="ctr" eaLnBrk="1" hangingPunct="1"/>
            <a:br>
              <a:rPr lang="en-US" altLang="zh-CN"/>
            </a:br>
            <a:r>
              <a:rPr lang="zh-CN" altLang="en-US" sz="3600"/>
              <a:t>以太网的两个标准</a:t>
            </a:r>
            <a:r>
              <a:rPr lang="zh-CN" altLang="en-US"/>
              <a:t>  </a:t>
            </a:r>
          </a:p>
        </p:txBody>
      </p:sp>
      <p:sp>
        <p:nvSpPr>
          <p:cNvPr id="398339" name="Rectangle 3"/>
          <p:cNvSpPr>
            <a:spLocks noGrp="1" noChangeArrowheads="1"/>
          </p:cNvSpPr>
          <p:nvPr>
            <p:ph type="body" idx="1"/>
          </p:nvPr>
        </p:nvSpPr>
        <p:spPr>
          <a:xfrm>
            <a:off x="2566988" y="1978025"/>
            <a:ext cx="7772400" cy="4114800"/>
          </a:xfrm>
        </p:spPr>
        <p:txBody>
          <a:bodyPr/>
          <a:lstStyle/>
          <a:p>
            <a:pPr eaLnBrk="1" hangingPunct="1">
              <a:lnSpc>
                <a:spcPct val="90000"/>
              </a:lnSpc>
            </a:pPr>
            <a:r>
              <a:rPr lang="en-US" altLang="zh-CN"/>
              <a:t>DIX Ethernet V2 </a:t>
            </a:r>
            <a:r>
              <a:rPr lang="zh-CN" altLang="en-US"/>
              <a:t>是世界上第一个局域网产品（以太网）的规约。</a:t>
            </a:r>
          </a:p>
          <a:p>
            <a:pPr eaLnBrk="1" hangingPunct="1">
              <a:lnSpc>
                <a:spcPct val="90000"/>
              </a:lnSpc>
            </a:pPr>
            <a:r>
              <a:rPr lang="en-US" altLang="zh-CN"/>
              <a:t>IEEE </a:t>
            </a:r>
            <a:r>
              <a:rPr lang="zh-CN" altLang="en-US"/>
              <a:t>的 </a:t>
            </a:r>
            <a:r>
              <a:rPr lang="en-US" altLang="zh-CN"/>
              <a:t>802.3 </a:t>
            </a:r>
            <a:r>
              <a:rPr lang="zh-CN" altLang="en-US"/>
              <a:t>标准。</a:t>
            </a:r>
          </a:p>
          <a:p>
            <a:pPr eaLnBrk="1" hangingPunct="1">
              <a:lnSpc>
                <a:spcPct val="90000"/>
              </a:lnSpc>
            </a:pPr>
            <a:r>
              <a:rPr lang="en-US" altLang="zh-CN"/>
              <a:t>DIX Ethernet V2 </a:t>
            </a:r>
            <a:r>
              <a:rPr lang="zh-CN" altLang="en-US"/>
              <a:t>标准与 </a:t>
            </a:r>
            <a:r>
              <a:rPr lang="en-US" altLang="zh-CN"/>
              <a:t>IEEE </a:t>
            </a:r>
            <a:r>
              <a:rPr lang="zh-CN" altLang="en-US"/>
              <a:t>的 </a:t>
            </a:r>
            <a:r>
              <a:rPr lang="en-US" altLang="zh-CN"/>
              <a:t>802.3 </a:t>
            </a:r>
            <a:r>
              <a:rPr lang="zh-CN" altLang="en-US"/>
              <a:t>标准只有很小的差别，因此可以将 </a:t>
            </a:r>
            <a:r>
              <a:rPr lang="en-US" altLang="zh-CN"/>
              <a:t>802.3 </a:t>
            </a:r>
            <a:r>
              <a:rPr lang="zh-CN" altLang="en-US"/>
              <a:t>局域网简称为“</a:t>
            </a:r>
            <a:r>
              <a:rPr lang="zh-CN" altLang="en-US">
                <a:solidFill>
                  <a:schemeClr val="hlink"/>
                </a:solidFill>
              </a:rPr>
              <a:t>以太网</a:t>
            </a:r>
            <a:r>
              <a:rPr lang="zh-CN" altLang="en-US"/>
              <a:t>”。</a:t>
            </a:r>
          </a:p>
          <a:p>
            <a:pPr eaLnBrk="1" hangingPunct="1">
              <a:lnSpc>
                <a:spcPct val="90000"/>
              </a:lnSpc>
            </a:pPr>
            <a:r>
              <a:rPr lang="zh-CN" altLang="en-US"/>
              <a:t>严格说来，“以太网”应当是指符合 </a:t>
            </a:r>
            <a:r>
              <a:rPr lang="en-US" altLang="zh-CN"/>
              <a:t>DIX Ethernet V2 </a:t>
            </a:r>
            <a:r>
              <a:rPr lang="zh-CN" altLang="en-US"/>
              <a:t>标准的局域网  </a:t>
            </a:r>
          </a:p>
        </p:txBody>
      </p:sp>
      <p:sp>
        <p:nvSpPr>
          <p:cNvPr id="50180" name="灯片编号占位符 5"/>
          <p:cNvSpPr>
            <a:spLocks noGrp="1"/>
          </p:cNvSpPr>
          <p:nvPr>
            <p:ph type="sldNum" sz="quarter" idx="12"/>
          </p:nvPr>
        </p:nvSpPr>
        <p:spPr>
          <a:noFill/>
        </p:spPr>
        <p:txBody>
          <a:bodyPr/>
          <a:lstStyle/>
          <a:p>
            <a:fld id="{8F36B7E3-2253-4FEE-AEF9-69881E1DDF22}" type="slidenum">
              <a:rPr lang="en-US" altLang="zh-CN" smtClean="0"/>
              <a:pPr/>
              <a:t>42</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833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8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624138" y="931863"/>
            <a:ext cx="6856412" cy="768350"/>
          </a:xfrm>
        </p:spPr>
        <p:txBody>
          <a:bodyPr/>
          <a:lstStyle/>
          <a:p>
            <a:pPr algn="ctr" eaLnBrk="1" hangingPunct="1"/>
            <a:r>
              <a:rPr lang="zh-CN" altLang="en-US" sz="4000"/>
              <a:t>数据链路层的两个子层 </a:t>
            </a:r>
          </a:p>
        </p:txBody>
      </p:sp>
      <p:sp>
        <p:nvSpPr>
          <p:cNvPr id="399363" name="Rectangle 3"/>
          <p:cNvSpPr>
            <a:spLocks noGrp="1" noChangeArrowheads="1"/>
          </p:cNvSpPr>
          <p:nvPr>
            <p:ph type="body" idx="1"/>
          </p:nvPr>
        </p:nvSpPr>
        <p:spPr>
          <a:xfrm>
            <a:off x="2208214" y="1844675"/>
            <a:ext cx="8135937" cy="4840288"/>
          </a:xfrm>
        </p:spPr>
        <p:txBody>
          <a:bodyPr/>
          <a:lstStyle/>
          <a:p>
            <a:pPr eaLnBrk="1" hangingPunct="1">
              <a:lnSpc>
                <a:spcPct val="90000"/>
              </a:lnSpc>
            </a:pPr>
            <a:r>
              <a:rPr lang="zh-CN" altLang="en-US"/>
              <a:t>为了使数据链路层能更好地适应多种局域网标准，</a:t>
            </a:r>
            <a:r>
              <a:rPr lang="en-US" altLang="zh-CN"/>
              <a:t>802 </a:t>
            </a:r>
            <a:r>
              <a:rPr lang="zh-CN" altLang="en-US"/>
              <a:t>委员会就将局域网的数据链路层拆成两个子层：</a:t>
            </a:r>
          </a:p>
          <a:p>
            <a:pPr lvl="1" eaLnBrk="1" hangingPunct="1">
              <a:lnSpc>
                <a:spcPct val="90000"/>
              </a:lnSpc>
            </a:pPr>
            <a:r>
              <a:rPr lang="zh-CN" altLang="en-US">
                <a:solidFill>
                  <a:srgbClr val="333399"/>
                </a:solidFill>
                <a:latin typeface="Arial" charset="0"/>
                <a:ea typeface="黑体" pitchFamily="2" charset="-122"/>
              </a:rPr>
              <a:t>逻辑链路控制 </a:t>
            </a:r>
            <a:r>
              <a:rPr lang="en-US" altLang="zh-CN">
                <a:solidFill>
                  <a:srgbClr val="333399"/>
                </a:solidFill>
                <a:latin typeface="Arial" charset="0"/>
                <a:ea typeface="黑体" pitchFamily="2" charset="-122"/>
              </a:rPr>
              <a:t>LLC (Logical Link Control)</a:t>
            </a:r>
            <a:r>
              <a:rPr lang="zh-CN" altLang="en-US">
                <a:solidFill>
                  <a:srgbClr val="333399"/>
                </a:solidFill>
                <a:latin typeface="Arial" charset="0"/>
                <a:ea typeface="黑体" pitchFamily="2" charset="-122"/>
              </a:rPr>
              <a:t>子层</a:t>
            </a:r>
          </a:p>
          <a:p>
            <a:pPr lvl="1" eaLnBrk="1" hangingPunct="1">
              <a:lnSpc>
                <a:spcPct val="90000"/>
              </a:lnSpc>
            </a:pPr>
            <a:r>
              <a:rPr lang="zh-CN" altLang="en-US">
                <a:solidFill>
                  <a:srgbClr val="333399"/>
                </a:solidFill>
                <a:latin typeface="Arial" charset="0"/>
                <a:ea typeface="黑体" pitchFamily="2" charset="-122"/>
              </a:rPr>
              <a:t>媒体接入控制 </a:t>
            </a:r>
            <a:r>
              <a:rPr lang="en-US" altLang="zh-CN">
                <a:solidFill>
                  <a:srgbClr val="333399"/>
                </a:solidFill>
                <a:latin typeface="Arial" charset="0"/>
                <a:ea typeface="黑体" pitchFamily="2" charset="-122"/>
              </a:rPr>
              <a:t>MAC (Medium Access Control)</a:t>
            </a:r>
            <a:r>
              <a:rPr lang="zh-CN" altLang="en-US">
                <a:solidFill>
                  <a:srgbClr val="333399"/>
                </a:solidFill>
                <a:latin typeface="Arial" charset="0"/>
                <a:ea typeface="黑体" pitchFamily="2" charset="-122"/>
              </a:rPr>
              <a:t>子层。</a:t>
            </a:r>
          </a:p>
          <a:p>
            <a:pPr eaLnBrk="1" hangingPunct="1">
              <a:lnSpc>
                <a:spcPct val="90000"/>
              </a:lnSpc>
            </a:pPr>
            <a:r>
              <a:rPr lang="zh-CN" altLang="en-US"/>
              <a:t>与接入到传输媒体有关的内容都放在 </a:t>
            </a:r>
            <a:r>
              <a:rPr lang="en-US" altLang="zh-CN"/>
              <a:t>MAC</a:t>
            </a:r>
            <a:r>
              <a:rPr lang="zh-CN" altLang="en-US"/>
              <a:t>子层，而 </a:t>
            </a:r>
            <a:r>
              <a:rPr lang="en-US" altLang="zh-CN"/>
              <a:t>LLC </a:t>
            </a:r>
            <a:r>
              <a:rPr lang="zh-CN" altLang="en-US"/>
              <a:t>子层则与传输媒体无关，不管采用何种协议的局域网对 </a:t>
            </a:r>
            <a:r>
              <a:rPr lang="en-US" altLang="zh-CN"/>
              <a:t>LLC </a:t>
            </a:r>
            <a:r>
              <a:rPr lang="zh-CN" altLang="en-US"/>
              <a:t>子层来说都是透明的 </a:t>
            </a:r>
          </a:p>
        </p:txBody>
      </p:sp>
      <p:sp>
        <p:nvSpPr>
          <p:cNvPr id="51204" name="灯片编号占位符 5"/>
          <p:cNvSpPr>
            <a:spLocks noGrp="1"/>
          </p:cNvSpPr>
          <p:nvPr>
            <p:ph type="sldNum" sz="quarter" idx="12"/>
          </p:nvPr>
        </p:nvSpPr>
        <p:spPr>
          <a:noFill/>
        </p:spPr>
        <p:txBody>
          <a:bodyPr/>
          <a:lstStyle/>
          <a:p>
            <a:fld id="{3AE6305E-FEBA-4515-AEA3-80C120E367A4}" type="slidenum">
              <a:rPr lang="en-US" altLang="zh-CN" smtClean="0"/>
              <a:pPr/>
              <a:t>43</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6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reeform 25"/>
          <p:cNvSpPr>
            <a:spLocks/>
          </p:cNvSpPr>
          <p:nvPr/>
        </p:nvSpPr>
        <p:spPr bwMode="auto">
          <a:xfrm>
            <a:off x="8145464" y="2606675"/>
            <a:ext cx="1362075" cy="2325688"/>
          </a:xfrm>
          <a:custGeom>
            <a:avLst/>
            <a:gdLst>
              <a:gd name="T0" fmla="*/ 0 w 913"/>
              <a:gd name="T1" fmla="*/ 0 h 1231"/>
              <a:gd name="T2" fmla="*/ 0 w 913"/>
              <a:gd name="T3" fmla="*/ 2323799 h 1231"/>
              <a:gd name="T4" fmla="*/ 1360583 w 913"/>
              <a:gd name="T5" fmla="*/ 2323799 h 1231"/>
              <a:gd name="T6" fmla="*/ 1360583 w 913"/>
              <a:gd name="T7" fmla="*/ 0 h 1231"/>
              <a:gd name="T8" fmla="*/ 0 60000 65536"/>
              <a:gd name="T9" fmla="*/ 0 60000 65536"/>
              <a:gd name="T10" fmla="*/ 0 60000 65536"/>
              <a:gd name="T11" fmla="*/ 0 60000 65536"/>
              <a:gd name="T12" fmla="*/ 0 w 913"/>
              <a:gd name="T13" fmla="*/ 0 h 1231"/>
              <a:gd name="T14" fmla="*/ 913 w 913"/>
              <a:gd name="T15" fmla="*/ 1231 h 1231"/>
            </a:gdLst>
            <a:ahLst/>
            <a:cxnLst>
              <a:cxn ang="T8">
                <a:pos x="T0" y="T1"/>
              </a:cxn>
              <a:cxn ang="T9">
                <a:pos x="T2" y="T3"/>
              </a:cxn>
              <a:cxn ang="T10">
                <a:pos x="T4" y="T5"/>
              </a:cxn>
              <a:cxn ang="T11">
                <a:pos x="T6" y="T7"/>
              </a:cxn>
            </a:cxnLst>
            <a:rect l="T12" t="T13" r="T14" b="T15"/>
            <a:pathLst>
              <a:path w="913" h="1231">
                <a:moveTo>
                  <a:pt x="0" y="0"/>
                </a:moveTo>
                <a:lnTo>
                  <a:pt x="0" y="1230"/>
                </a:lnTo>
                <a:lnTo>
                  <a:pt x="912" y="1230"/>
                </a:lnTo>
                <a:lnTo>
                  <a:pt x="912" y="0"/>
                </a:lnTo>
              </a:path>
            </a:pathLst>
          </a:custGeom>
          <a:solidFill>
            <a:srgbClr val="FFCCFF"/>
          </a:solidFill>
          <a:ln w="9525" cap="rnd" cmpd="sng">
            <a:solidFill>
              <a:schemeClr val="folHlink"/>
            </a:solidFill>
            <a:prstDash val="solid"/>
            <a:round/>
            <a:headEnd type="none" w="med" len="med"/>
            <a:tailEnd type="none" w="med" len="med"/>
          </a:ln>
        </p:spPr>
        <p:txBody>
          <a:bodyPr/>
          <a:lstStyle/>
          <a:p>
            <a:endParaRPr lang="zh-CN" altLang="en-US"/>
          </a:p>
        </p:txBody>
      </p:sp>
      <p:sp>
        <p:nvSpPr>
          <p:cNvPr id="52227" name="Freeform 18"/>
          <p:cNvSpPr>
            <a:spLocks/>
          </p:cNvSpPr>
          <p:nvPr/>
        </p:nvSpPr>
        <p:spPr bwMode="auto">
          <a:xfrm>
            <a:off x="3730626" y="2606675"/>
            <a:ext cx="1362075" cy="2325688"/>
          </a:xfrm>
          <a:custGeom>
            <a:avLst/>
            <a:gdLst>
              <a:gd name="T0" fmla="*/ 0 w 913"/>
              <a:gd name="T1" fmla="*/ 0 h 1231"/>
              <a:gd name="T2" fmla="*/ 0 w 913"/>
              <a:gd name="T3" fmla="*/ 2323799 h 1231"/>
              <a:gd name="T4" fmla="*/ 1360583 w 913"/>
              <a:gd name="T5" fmla="*/ 2323799 h 1231"/>
              <a:gd name="T6" fmla="*/ 1360583 w 913"/>
              <a:gd name="T7" fmla="*/ 0 h 1231"/>
              <a:gd name="T8" fmla="*/ 0 60000 65536"/>
              <a:gd name="T9" fmla="*/ 0 60000 65536"/>
              <a:gd name="T10" fmla="*/ 0 60000 65536"/>
              <a:gd name="T11" fmla="*/ 0 60000 65536"/>
              <a:gd name="T12" fmla="*/ 0 w 913"/>
              <a:gd name="T13" fmla="*/ 0 h 1231"/>
              <a:gd name="T14" fmla="*/ 913 w 913"/>
              <a:gd name="T15" fmla="*/ 1231 h 1231"/>
            </a:gdLst>
            <a:ahLst/>
            <a:cxnLst>
              <a:cxn ang="T8">
                <a:pos x="T0" y="T1"/>
              </a:cxn>
              <a:cxn ang="T9">
                <a:pos x="T2" y="T3"/>
              </a:cxn>
              <a:cxn ang="T10">
                <a:pos x="T4" y="T5"/>
              </a:cxn>
              <a:cxn ang="T11">
                <a:pos x="T6" y="T7"/>
              </a:cxn>
            </a:cxnLst>
            <a:rect l="T12" t="T13" r="T14" b="T15"/>
            <a:pathLst>
              <a:path w="913" h="1231">
                <a:moveTo>
                  <a:pt x="0" y="0"/>
                </a:moveTo>
                <a:lnTo>
                  <a:pt x="0" y="1230"/>
                </a:lnTo>
                <a:lnTo>
                  <a:pt x="912" y="1230"/>
                </a:lnTo>
                <a:lnTo>
                  <a:pt x="912" y="0"/>
                </a:lnTo>
              </a:path>
            </a:pathLst>
          </a:custGeom>
          <a:solidFill>
            <a:srgbClr val="FFCCFF"/>
          </a:solidFill>
          <a:ln w="9525" cap="rnd" cmpd="sng">
            <a:solidFill>
              <a:schemeClr val="folHlink"/>
            </a:solidFill>
            <a:prstDash val="solid"/>
            <a:round/>
            <a:headEnd type="none" w="med" len="med"/>
            <a:tailEnd type="none" w="med" len="med"/>
          </a:ln>
        </p:spPr>
        <p:txBody>
          <a:bodyPr/>
          <a:lstStyle/>
          <a:p>
            <a:endParaRPr lang="zh-CN" altLang="en-US"/>
          </a:p>
        </p:txBody>
      </p:sp>
      <p:sp>
        <p:nvSpPr>
          <p:cNvPr id="52228" name="Rectangle 47"/>
          <p:cNvSpPr>
            <a:spLocks noChangeArrowheads="1"/>
          </p:cNvSpPr>
          <p:nvPr/>
        </p:nvSpPr>
        <p:spPr bwMode="auto">
          <a:xfrm>
            <a:off x="8150226" y="3284539"/>
            <a:ext cx="1344613" cy="1100137"/>
          </a:xfrm>
          <a:prstGeom prst="rect">
            <a:avLst/>
          </a:prstGeom>
          <a:solidFill>
            <a:srgbClr val="CCECFF"/>
          </a:solidFill>
          <a:ln w="9525">
            <a:noFill/>
            <a:miter lim="800000"/>
            <a:headEnd/>
            <a:tailEnd/>
          </a:ln>
        </p:spPr>
        <p:txBody>
          <a:bodyPr wrap="none" anchor="ctr"/>
          <a:lstStyle/>
          <a:p>
            <a:endParaRPr lang="zh-CN" altLang="en-US"/>
          </a:p>
        </p:txBody>
      </p:sp>
      <p:sp>
        <p:nvSpPr>
          <p:cNvPr id="52229" name="Rectangle 46"/>
          <p:cNvSpPr>
            <a:spLocks noChangeArrowheads="1"/>
          </p:cNvSpPr>
          <p:nvPr/>
        </p:nvSpPr>
        <p:spPr bwMode="auto">
          <a:xfrm>
            <a:off x="3738563" y="3284539"/>
            <a:ext cx="1344612" cy="1100137"/>
          </a:xfrm>
          <a:prstGeom prst="rect">
            <a:avLst/>
          </a:prstGeom>
          <a:solidFill>
            <a:srgbClr val="CCECFF"/>
          </a:solidFill>
          <a:ln w="9525">
            <a:noFill/>
            <a:miter lim="800000"/>
            <a:headEnd/>
            <a:tailEnd/>
          </a:ln>
        </p:spPr>
        <p:txBody>
          <a:bodyPr wrap="none" anchor="ctr"/>
          <a:lstStyle/>
          <a:p>
            <a:endParaRPr lang="zh-CN" altLang="en-US"/>
          </a:p>
        </p:txBody>
      </p:sp>
      <p:grpSp>
        <p:nvGrpSpPr>
          <p:cNvPr id="2" name="Group 2"/>
          <p:cNvGrpSpPr>
            <a:grpSpLocks/>
          </p:cNvGrpSpPr>
          <p:nvPr/>
        </p:nvGrpSpPr>
        <p:grpSpPr bwMode="auto">
          <a:xfrm>
            <a:off x="5664201" y="3284538"/>
            <a:ext cx="1871663" cy="1657350"/>
            <a:chOff x="109" y="1226"/>
            <a:chExt cx="2516" cy="1675"/>
          </a:xfrm>
        </p:grpSpPr>
        <p:grpSp>
          <p:nvGrpSpPr>
            <p:cNvPr id="52262" name="Group 3"/>
            <p:cNvGrpSpPr>
              <a:grpSpLocks/>
            </p:cNvGrpSpPr>
            <p:nvPr/>
          </p:nvGrpSpPr>
          <p:grpSpPr bwMode="auto">
            <a:xfrm>
              <a:off x="109" y="1226"/>
              <a:ext cx="2516" cy="1675"/>
              <a:chOff x="109" y="1226"/>
              <a:chExt cx="2516" cy="1675"/>
            </a:xfrm>
          </p:grpSpPr>
          <p:grpSp>
            <p:nvGrpSpPr>
              <p:cNvPr id="52264" name="Group 4"/>
              <p:cNvGrpSpPr>
                <a:grpSpLocks/>
              </p:cNvGrpSpPr>
              <p:nvPr/>
            </p:nvGrpSpPr>
            <p:grpSpPr bwMode="auto">
              <a:xfrm>
                <a:off x="109" y="1226"/>
                <a:ext cx="2516" cy="1675"/>
                <a:chOff x="109" y="1226"/>
                <a:chExt cx="2516" cy="1675"/>
              </a:xfrm>
            </p:grpSpPr>
            <p:sp>
              <p:nvSpPr>
                <p:cNvPr id="52266" name="Oval 5"/>
                <p:cNvSpPr>
                  <a:spLocks noChangeArrowheads="1"/>
                </p:cNvSpPr>
                <p:nvPr/>
              </p:nvSpPr>
              <p:spPr bwMode="auto">
                <a:xfrm>
                  <a:off x="1749" y="1896"/>
                  <a:ext cx="876" cy="829"/>
                </a:xfrm>
                <a:prstGeom prst="ellipse">
                  <a:avLst/>
                </a:prstGeom>
                <a:solidFill>
                  <a:srgbClr val="FFFFCC"/>
                </a:solidFill>
                <a:ln w="9525">
                  <a:solidFill>
                    <a:srgbClr val="000000"/>
                  </a:solidFill>
                  <a:prstDash val="dash"/>
                  <a:round/>
                  <a:headEnd/>
                  <a:tailEnd/>
                </a:ln>
              </p:spPr>
              <p:txBody>
                <a:bodyPr/>
                <a:lstStyle/>
                <a:p>
                  <a:endParaRPr lang="zh-CN" altLang="en-US"/>
                </a:p>
              </p:txBody>
            </p:sp>
            <p:sp>
              <p:nvSpPr>
                <p:cNvPr id="52267" name="Oval 6"/>
                <p:cNvSpPr>
                  <a:spLocks noChangeArrowheads="1"/>
                </p:cNvSpPr>
                <p:nvPr/>
              </p:nvSpPr>
              <p:spPr bwMode="auto">
                <a:xfrm>
                  <a:off x="109" y="1632"/>
                  <a:ext cx="859" cy="831"/>
                </a:xfrm>
                <a:prstGeom prst="ellipse">
                  <a:avLst/>
                </a:prstGeom>
                <a:solidFill>
                  <a:srgbClr val="FFFFCC"/>
                </a:solidFill>
                <a:ln w="9525">
                  <a:solidFill>
                    <a:srgbClr val="000000"/>
                  </a:solidFill>
                  <a:prstDash val="dash"/>
                  <a:round/>
                  <a:headEnd/>
                  <a:tailEnd/>
                </a:ln>
              </p:spPr>
              <p:txBody>
                <a:bodyPr/>
                <a:lstStyle/>
                <a:p>
                  <a:endParaRPr lang="zh-CN" altLang="en-US"/>
                </a:p>
              </p:txBody>
            </p:sp>
            <p:sp>
              <p:nvSpPr>
                <p:cNvPr id="52268" name="Oval 7"/>
                <p:cNvSpPr>
                  <a:spLocks noChangeArrowheads="1"/>
                </p:cNvSpPr>
                <p:nvPr/>
              </p:nvSpPr>
              <p:spPr bwMode="auto">
                <a:xfrm>
                  <a:off x="1612" y="1341"/>
                  <a:ext cx="874" cy="802"/>
                </a:xfrm>
                <a:prstGeom prst="ellipse">
                  <a:avLst/>
                </a:prstGeom>
                <a:solidFill>
                  <a:srgbClr val="FFFFCC"/>
                </a:solidFill>
                <a:ln w="9525">
                  <a:solidFill>
                    <a:srgbClr val="000000"/>
                  </a:solidFill>
                  <a:prstDash val="dash"/>
                  <a:round/>
                  <a:headEnd/>
                  <a:tailEnd/>
                </a:ln>
              </p:spPr>
              <p:txBody>
                <a:bodyPr/>
                <a:lstStyle/>
                <a:p>
                  <a:endParaRPr lang="zh-CN" altLang="en-US"/>
                </a:p>
              </p:txBody>
            </p:sp>
            <p:sp>
              <p:nvSpPr>
                <p:cNvPr id="52269" name="Oval 8"/>
                <p:cNvSpPr>
                  <a:spLocks noChangeArrowheads="1"/>
                </p:cNvSpPr>
                <p:nvPr/>
              </p:nvSpPr>
              <p:spPr bwMode="auto">
                <a:xfrm>
                  <a:off x="1152" y="2055"/>
                  <a:ext cx="875" cy="846"/>
                </a:xfrm>
                <a:prstGeom prst="ellipse">
                  <a:avLst/>
                </a:prstGeom>
                <a:solidFill>
                  <a:srgbClr val="FFFFCC"/>
                </a:solidFill>
                <a:ln w="9525">
                  <a:solidFill>
                    <a:srgbClr val="000000"/>
                  </a:solidFill>
                  <a:prstDash val="dash"/>
                  <a:round/>
                  <a:headEnd/>
                  <a:tailEnd/>
                </a:ln>
              </p:spPr>
              <p:txBody>
                <a:bodyPr/>
                <a:lstStyle/>
                <a:p>
                  <a:endParaRPr lang="zh-CN" altLang="en-US"/>
                </a:p>
              </p:txBody>
            </p:sp>
            <p:sp>
              <p:nvSpPr>
                <p:cNvPr id="52270" name="Oval 9"/>
                <p:cNvSpPr>
                  <a:spLocks noChangeArrowheads="1"/>
                </p:cNvSpPr>
                <p:nvPr/>
              </p:nvSpPr>
              <p:spPr bwMode="auto">
                <a:xfrm>
                  <a:off x="400" y="1982"/>
                  <a:ext cx="874" cy="802"/>
                </a:xfrm>
                <a:prstGeom prst="ellipse">
                  <a:avLst/>
                </a:prstGeom>
                <a:solidFill>
                  <a:srgbClr val="FFFFCC"/>
                </a:solidFill>
                <a:ln w="9525">
                  <a:solidFill>
                    <a:srgbClr val="000000"/>
                  </a:solidFill>
                  <a:prstDash val="dash"/>
                  <a:round/>
                  <a:headEnd/>
                  <a:tailEnd/>
                </a:ln>
              </p:spPr>
              <p:txBody>
                <a:bodyPr/>
                <a:lstStyle/>
                <a:p>
                  <a:endParaRPr lang="zh-CN" altLang="en-US"/>
                </a:p>
              </p:txBody>
            </p:sp>
            <p:sp>
              <p:nvSpPr>
                <p:cNvPr id="52271" name="Oval 10"/>
                <p:cNvSpPr>
                  <a:spLocks noChangeArrowheads="1"/>
                </p:cNvSpPr>
                <p:nvPr/>
              </p:nvSpPr>
              <p:spPr bwMode="auto">
                <a:xfrm>
                  <a:off x="1075" y="1226"/>
                  <a:ext cx="859" cy="829"/>
                </a:xfrm>
                <a:prstGeom prst="ellipse">
                  <a:avLst/>
                </a:prstGeom>
                <a:solidFill>
                  <a:srgbClr val="FFFFCC"/>
                </a:solidFill>
                <a:ln w="9525">
                  <a:solidFill>
                    <a:srgbClr val="000000"/>
                  </a:solidFill>
                  <a:prstDash val="dash"/>
                  <a:round/>
                  <a:headEnd/>
                  <a:tailEnd/>
                </a:ln>
              </p:spPr>
              <p:txBody>
                <a:bodyPr/>
                <a:lstStyle/>
                <a:p>
                  <a:endParaRPr lang="zh-CN" altLang="en-US"/>
                </a:p>
              </p:txBody>
            </p:sp>
            <p:sp>
              <p:nvSpPr>
                <p:cNvPr id="52272" name="Oval 11"/>
                <p:cNvSpPr>
                  <a:spLocks noChangeArrowheads="1"/>
                </p:cNvSpPr>
                <p:nvPr/>
              </p:nvSpPr>
              <p:spPr bwMode="auto">
                <a:xfrm>
                  <a:off x="523" y="1226"/>
                  <a:ext cx="859" cy="799"/>
                </a:xfrm>
                <a:prstGeom prst="ellipse">
                  <a:avLst/>
                </a:prstGeom>
                <a:solidFill>
                  <a:srgbClr val="FFFFCC"/>
                </a:solidFill>
                <a:ln w="9525">
                  <a:solidFill>
                    <a:srgbClr val="000000"/>
                  </a:solidFill>
                  <a:prstDash val="dash"/>
                  <a:round/>
                  <a:headEnd/>
                  <a:tailEnd/>
                </a:ln>
              </p:spPr>
              <p:txBody>
                <a:bodyPr/>
                <a:lstStyle/>
                <a:p>
                  <a:endParaRPr lang="zh-CN" altLang="en-US"/>
                </a:p>
              </p:txBody>
            </p:sp>
          </p:grpSp>
          <p:sp>
            <p:nvSpPr>
              <p:cNvPr id="52265" name="Oval 12"/>
              <p:cNvSpPr>
                <a:spLocks noChangeArrowheads="1"/>
              </p:cNvSpPr>
              <p:nvPr/>
            </p:nvSpPr>
            <p:spPr bwMode="auto">
              <a:xfrm>
                <a:off x="339" y="1414"/>
                <a:ext cx="2085" cy="1152"/>
              </a:xfrm>
              <a:prstGeom prst="ellipse">
                <a:avLst/>
              </a:prstGeom>
              <a:solidFill>
                <a:srgbClr val="FFFFCC"/>
              </a:solidFill>
              <a:ln w="9525">
                <a:noFill/>
                <a:prstDash val="dash"/>
                <a:round/>
                <a:headEnd/>
                <a:tailEnd/>
              </a:ln>
            </p:spPr>
            <p:txBody>
              <a:bodyPr/>
              <a:lstStyle/>
              <a:p>
                <a:endParaRPr lang="zh-CN" altLang="en-US"/>
              </a:p>
            </p:txBody>
          </p:sp>
        </p:grpSp>
        <p:sp>
          <p:nvSpPr>
            <p:cNvPr id="52263" name="Freeform 13"/>
            <p:cNvSpPr>
              <a:spLocks/>
            </p:cNvSpPr>
            <p:nvPr/>
          </p:nvSpPr>
          <p:spPr bwMode="auto">
            <a:xfrm>
              <a:off x="348" y="2192"/>
              <a:ext cx="126" cy="224"/>
            </a:xfrm>
            <a:custGeom>
              <a:avLst/>
              <a:gdLst>
                <a:gd name="T0" fmla="*/ 68 w 126"/>
                <a:gd name="T1" fmla="*/ 0 h 224"/>
                <a:gd name="T2" fmla="*/ 92 w 126"/>
                <a:gd name="T3" fmla="*/ 24 h 224"/>
                <a:gd name="T4" fmla="*/ 116 w 126"/>
                <a:gd name="T5" fmla="*/ 40 h 224"/>
                <a:gd name="T6" fmla="*/ 76 w 126"/>
                <a:gd name="T7" fmla="*/ 216 h 224"/>
                <a:gd name="T8" fmla="*/ 52 w 126"/>
                <a:gd name="T9" fmla="*/ 224 h 224"/>
                <a:gd name="T10" fmla="*/ 36 w 126"/>
                <a:gd name="T11" fmla="*/ 128 h 224"/>
                <a:gd name="T12" fmla="*/ 68 w 126"/>
                <a:gd name="T13" fmla="*/ 0 h 224"/>
                <a:gd name="T14" fmla="*/ 0 60000 65536"/>
                <a:gd name="T15" fmla="*/ 0 60000 65536"/>
                <a:gd name="T16" fmla="*/ 0 60000 65536"/>
                <a:gd name="T17" fmla="*/ 0 60000 65536"/>
                <a:gd name="T18" fmla="*/ 0 60000 65536"/>
                <a:gd name="T19" fmla="*/ 0 60000 65536"/>
                <a:gd name="T20" fmla="*/ 0 60000 65536"/>
                <a:gd name="T21" fmla="*/ 0 w 126"/>
                <a:gd name="T22" fmla="*/ 0 h 224"/>
                <a:gd name="T23" fmla="*/ 126 w 126"/>
                <a:gd name="T24" fmla="*/ 224 h 2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6" h="224">
                  <a:moveTo>
                    <a:pt x="68" y="0"/>
                  </a:moveTo>
                  <a:cubicBezTo>
                    <a:pt x="76" y="8"/>
                    <a:pt x="83" y="17"/>
                    <a:pt x="92" y="24"/>
                  </a:cubicBezTo>
                  <a:cubicBezTo>
                    <a:pt x="99" y="30"/>
                    <a:pt x="114" y="31"/>
                    <a:pt x="116" y="40"/>
                  </a:cubicBezTo>
                  <a:cubicBezTo>
                    <a:pt x="126" y="99"/>
                    <a:pt x="94" y="162"/>
                    <a:pt x="76" y="216"/>
                  </a:cubicBezTo>
                  <a:cubicBezTo>
                    <a:pt x="73" y="224"/>
                    <a:pt x="60" y="221"/>
                    <a:pt x="52" y="224"/>
                  </a:cubicBezTo>
                  <a:cubicBezTo>
                    <a:pt x="0" y="207"/>
                    <a:pt x="22" y="170"/>
                    <a:pt x="36" y="128"/>
                  </a:cubicBezTo>
                  <a:cubicBezTo>
                    <a:pt x="41" y="74"/>
                    <a:pt x="32" y="36"/>
                    <a:pt x="68" y="0"/>
                  </a:cubicBezTo>
                  <a:close/>
                </a:path>
              </a:pathLst>
            </a:custGeom>
            <a:solidFill>
              <a:srgbClr val="FFFFCC"/>
            </a:solidFill>
            <a:ln w="9525">
              <a:noFill/>
              <a:round/>
              <a:headEnd/>
              <a:tailEnd/>
            </a:ln>
          </p:spPr>
          <p:txBody>
            <a:bodyPr wrap="none" anchor="ctr"/>
            <a:lstStyle/>
            <a:p>
              <a:endParaRPr lang="zh-CN" altLang="en-US"/>
            </a:p>
          </p:txBody>
        </p:sp>
      </p:grpSp>
      <p:sp>
        <p:nvSpPr>
          <p:cNvPr id="52231" name="Rectangle 14"/>
          <p:cNvSpPr>
            <a:spLocks noGrp="1" noChangeArrowheads="1"/>
          </p:cNvSpPr>
          <p:nvPr>
            <p:ph type="title"/>
          </p:nvPr>
        </p:nvSpPr>
        <p:spPr>
          <a:xfrm>
            <a:off x="2624138" y="931863"/>
            <a:ext cx="6856412" cy="768350"/>
          </a:xfrm>
        </p:spPr>
        <p:txBody>
          <a:bodyPr/>
          <a:lstStyle/>
          <a:p>
            <a:pPr algn="ctr" eaLnBrk="1" hangingPunct="1"/>
            <a:r>
              <a:rPr lang="zh-CN" altLang="en-US"/>
              <a:t>局域网对 </a:t>
            </a:r>
            <a:r>
              <a:rPr lang="en-US" altLang="zh-CN"/>
              <a:t>LLC </a:t>
            </a:r>
            <a:r>
              <a:rPr lang="zh-CN" altLang="en-US"/>
              <a:t>子层</a:t>
            </a:r>
            <a:br>
              <a:rPr lang="zh-CN" altLang="en-US"/>
            </a:br>
            <a:r>
              <a:rPr lang="zh-CN" altLang="en-US"/>
              <a:t>是透明的 </a:t>
            </a:r>
          </a:p>
        </p:txBody>
      </p:sp>
      <p:sp>
        <p:nvSpPr>
          <p:cNvPr id="52232" name="Line 15"/>
          <p:cNvSpPr>
            <a:spLocks noChangeShapeType="1"/>
          </p:cNvSpPr>
          <p:nvPr/>
        </p:nvSpPr>
        <p:spPr bwMode="auto">
          <a:xfrm flipV="1">
            <a:off x="5097464" y="4622801"/>
            <a:ext cx="884237" cy="11113"/>
          </a:xfrm>
          <a:prstGeom prst="line">
            <a:avLst/>
          </a:prstGeom>
          <a:noFill/>
          <a:ln w="28575">
            <a:solidFill>
              <a:srgbClr val="333399"/>
            </a:solidFill>
            <a:round/>
            <a:headEnd type="triangle" w="med" len="lg"/>
            <a:tailEnd type="triangle" w="med" len="lg"/>
          </a:ln>
        </p:spPr>
        <p:txBody>
          <a:bodyPr wrap="none" anchor="ctr"/>
          <a:lstStyle/>
          <a:p>
            <a:endParaRPr lang="zh-CN" altLang="en-US"/>
          </a:p>
        </p:txBody>
      </p:sp>
      <p:sp>
        <p:nvSpPr>
          <p:cNvPr id="52233" name="Line 16"/>
          <p:cNvSpPr>
            <a:spLocks noChangeShapeType="1"/>
          </p:cNvSpPr>
          <p:nvPr/>
        </p:nvSpPr>
        <p:spPr bwMode="auto">
          <a:xfrm flipH="1">
            <a:off x="7462839" y="4622801"/>
            <a:ext cx="687387" cy="3175"/>
          </a:xfrm>
          <a:prstGeom prst="line">
            <a:avLst/>
          </a:prstGeom>
          <a:noFill/>
          <a:ln w="28575">
            <a:solidFill>
              <a:srgbClr val="333399"/>
            </a:solidFill>
            <a:round/>
            <a:headEnd type="triangle" w="med" len="lg"/>
            <a:tailEnd type="triangle" w="med" len="lg"/>
          </a:ln>
        </p:spPr>
        <p:txBody>
          <a:bodyPr wrap="none" anchor="ctr"/>
          <a:lstStyle/>
          <a:p>
            <a:endParaRPr lang="zh-CN" altLang="en-US"/>
          </a:p>
        </p:txBody>
      </p:sp>
      <p:sp>
        <p:nvSpPr>
          <p:cNvPr id="52234" name="Rectangle 17"/>
          <p:cNvSpPr>
            <a:spLocks noChangeArrowheads="1"/>
          </p:cNvSpPr>
          <p:nvPr/>
        </p:nvSpPr>
        <p:spPr bwMode="auto">
          <a:xfrm>
            <a:off x="6151564" y="3903664"/>
            <a:ext cx="1093249"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局 域 网</a:t>
            </a:r>
          </a:p>
        </p:txBody>
      </p:sp>
      <p:sp>
        <p:nvSpPr>
          <p:cNvPr id="52235" name="Line 19"/>
          <p:cNvSpPr>
            <a:spLocks noChangeShapeType="1"/>
          </p:cNvSpPr>
          <p:nvPr/>
        </p:nvSpPr>
        <p:spPr bwMode="auto">
          <a:xfrm>
            <a:off x="3736975" y="4386263"/>
            <a:ext cx="1347788" cy="0"/>
          </a:xfrm>
          <a:prstGeom prst="line">
            <a:avLst/>
          </a:prstGeom>
          <a:noFill/>
          <a:ln w="12700">
            <a:solidFill>
              <a:schemeClr val="folHlink"/>
            </a:solidFill>
            <a:round/>
            <a:headEnd/>
            <a:tailEnd/>
          </a:ln>
        </p:spPr>
        <p:txBody>
          <a:bodyPr wrap="none" anchor="ctr"/>
          <a:lstStyle/>
          <a:p>
            <a:endParaRPr lang="zh-CN" altLang="en-US"/>
          </a:p>
        </p:txBody>
      </p:sp>
      <p:sp>
        <p:nvSpPr>
          <p:cNvPr id="52236" name="Line 20"/>
          <p:cNvSpPr>
            <a:spLocks noChangeShapeType="1"/>
          </p:cNvSpPr>
          <p:nvPr/>
        </p:nvSpPr>
        <p:spPr bwMode="auto">
          <a:xfrm>
            <a:off x="3736975" y="3841750"/>
            <a:ext cx="1347788" cy="0"/>
          </a:xfrm>
          <a:prstGeom prst="line">
            <a:avLst/>
          </a:prstGeom>
          <a:noFill/>
          <a:ln w="12700">
            <a:solidFill>
              <a:schemeClr val="folHlink"/>
            </a:solidFill>
            <a:round/>
            <a:headEnd/>
            <a:tailEnd/>
          </a:ln>
        </p:spPr>
        <p:txBody>
          <a:bodyPr wrap="none" anchor="ctr"/>
          <a:lstStyle/>
          <a:p>
            <a:endParaRPr lang="zh-CN" altLang="en-US"/>
          </a:p>
        </p:txBody>
      </p:sp>
      <p:sp>
        <p:nvSpPr>
          <p:cNvPr id="52237" name="Line 21"/>
          <p:cNvSpPr>
            <a:spLocks noChangeShapeType="1"/>
          </p:cNvSpPr>
          <p:nvPr/>
        </p:nvSpPr>
        <p:spPr bwMode="auto">
          <a:xfrm>
            <a:off x="3736975" y="3292475"/>
            <a:ext cx="1347788" cy="0"/>
          </a:xfrm>
          <a:prstGeom prst="line">
            <a:avLst/>
          </a:prstGeom>
          <a:noFill/>
          <a:ln w="12700">
            <a:solidFill>
              <a:schemeClr val="folHlink"/>
            </a:solidFill>
            <a:round/>
            <a:headEnd/>
            <a:tailEnd/>
          </a:ln>
        </p:spPr>
        <p:txBody>
          <a:bodyPr wrap="none" anchor="ctr"/>
          <a:lstStyle/>
          <a:p>
            <a:endParaRPr lang="zh-CN" altLang="en-US"/>
          </a:p>
        </p:txBody>
      </p:sp>
      <p:sp>
        <p:nvSpPr>
          <p:cNvPr id="52238" name="Rectangle 22"/>
          <p:cNvSpPr>
            <a:spLocks noChangeArrowheads="1"/>
          </p:cNvSpPr>
          <p:nvPr/>
        </p:nvSpPr>
        <p:spPr bwMode="auto">
          <a:xfrm>
            <a:off x="4024314" y="2705101"/>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网络层</a:t>
            </a:r>
          </a:p>
        </p:txBody>
      </p:sp>
      <p:sp>
        <p:nvSpPr>
          <p:cNvPr id="52239" name="Rectangle 23"/>
          <p:cNvSpPr>
            <a:spLocks noChangeArrowheads="1"/>
          </p:cNvSpPr>
          <p:nvPr/>
        </p:nvSpPr>
        <p:spPr bwMode="auto">
          <a:xfrm>
            <a:off x="3995739" y="4460876"/>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物理层</a:t>
            </a:r>
          </a:p>
        </p:txBody>
      </p:sp>
      <p:sp>
        <p:nvSpPr>
          <p:cNvPr id="52240" name="Rectangle 24"/>
          <p:cNvSpPr>
            <a:spLocks noChangeArrowheads="1"/>
          </p:cNvSpPr>
          <p:nvPr/>
        </p:nvSpPr>
        <p:spPr bwMode="auto">
          <a:xfrm>
            <a:off x="3975100" y="4978401"/>
            <a:ext cx="908904"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站点 </a:t>
            </a:r>
            <a:r>
              <a:rPr kumimoji="1" lang="en-US" altLang="zh-CN">
                <a:solidFill>
                  <a:srgbClr val="333399"/>
                </a:solidFill>
                <a:latin typeface="Arial" charset="0"/>
                <a:ea typeface="黑体" pitchFamily="2" charset="-122"/>
              </a:rPr>
              <a:t>1</a:t>
            </a:r>
          </a:p>
        </p:txBody>
      </p:sp>
      <p:sp>
        <p:nvSpPr>
          <p:cNvPr id="52241" name="Line 26"/>
          <p:cNvSpPr>
            <a:spLocks noChangeShapeType="1"/>
          </p:cNvSpPr>
          <p:nvPr/>
        </p:nvSpPr>
        <p:spPr bwMode="auto">
          <a:xfrm>
            <a:off x="8150226" y="4386263"/>
            <a:ext cx="1349375" cy="0"/>
          </a:xfrm>
          <a:prstGeom prst="line">
            <a:avLst/>
          </a:prstGeom>
          <a:noFill/>
          <a:ln w="12700">
            <a:solidFill>
              <a:schemeClr val="folHlink"/>
            </a:solidFill>
            <a:round/>
            <a:headEnd/>
            <a:tailEnd/>
          </a:ln>
        </p:spPr>
        <p:txBody>
          <a:bodyPr wrap="none" anchor="ctr"/>
          <a:lstStyle/>
          <a:p>
            <a:endParaRPr lang="zh-CN" altLang="en-US"/>
          </a:p>
        </p:txBody>
      </p:sp>
      <p:sp>
        <p:nvSpPr>
          <p:cNvPr id="52242" name="Line 27"/>
          <p:cNvSpPr>
            <a:spLocks noChangeShapeType="1"/>
          </p:cNvSpPr>
          <p:nvPr/>
        </p:nvSpPr>
        <p:spPr bwMode="auto">
          <a:xfrm>
            <a:off x="8150226" y="3841750"/>
            <a:ext cx="1349375" cy="0"/>
          </a:xfrm>
          <a:prstGeom prst="line">
            <a:avLst/>
          </a:prstGeom>
          <a:noFill/>
          <a:ln w="12700">
            <a:solidFill>
              <a:schemeClr val="folHlink"/>
            </a:solidFill>
            <a:round/>
            <a:headEnd/>
            <a:tailEnd/>
          </a:ln>
        </p:spPr>
        <p:txBody>
          <a:bodyPr wrap="none" anchor="ctr"/>
          <a:lstStyle/>
          <a:p>
            <a:endParaRPr lang="zh-CN" altLang="en-US"/>
          </a:p>
        </p:txBody>
      </p:sp>
      <p:sp>
        <p:nvSpPr>
          <p:cNvPr id="52243" name="Line 28"/>
          <p:cNvSpPr>
            <a:spLocks noChangeShapeType="1"/>
          </p:cNvSpPr>
          <p:nvPr/>
        </p:nvSpPr>
        <p:spPr bwMode="auto">
          <a:xfrm>
            <a:off x="8150226" y="3292475"/>
            <a:ext cx="1349375" cy="0"/>
          </a:xfrm>
          <a:prstGeom prst="line">
            <a:avLst/>
          </a:prstGeom>
          <a:noFill/>
          <a:ln w="12700">
            <a:solidFill>
              <a:schemeClr val="folHlink"/>
            </a:solidFill>
            <a:round/>
            <a:headEnd/>
            <a:tailEnd/>
          </a:ln>
        </p:spPr>
        <p:txBody>
          <a:bodyPr wrap="none" anchor="ctr"/>
          <a:lstStyle/>
          <a:p>
            <a:endParaRPr lang="zh-CN" altLang="en-US"/>
          </a:p>
        </p:txBody>
      </p:sp>
      <p:sp>
        <p:nvSpPr>
          <p:cNvPr id="52244" name="Rectangle 29"/>
          <p:cNvSpPr>
            <a:spLocks noChangeArrowheads="1"/>
          </p:cNvSpPr>
          <p:nvPr/>
        </p:nvSpPr>
        <p:spPr bwMode="auto">
          <a:xfrm>
            <a:off x="8396289" y="2722564"/>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网络层</a:t>
            </a:r>
          </a:p>
        </p:txBody>
      </p:sp>
      <p:sp>
        <p:nvSpPr>
          <p:cNvPr id="52245" name="Rectangle 30"/>
          <p:cNvSpPr>
            <a:spLocks noChangeArrowheads="1"/>
          </p:cNvSpPr>
          <p:nvPr/>
        </p:nvSpPr>
        <p:spPr bwMode="auto">
          <a:xfrm>
            <a:off x="8408989" y="4460876"/>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物理层</a:t>
            </a:r>
          </a:p>
        </p:txBody>
      </p:sp>
      <p:grpSp>
        <p:nvGrpSpPr>
          <p:cNvPr id="5" name="Group 31"/>
          <p:cNvGrpSpPr>
            <a:grpSpLocks/>
          </p:cNvGrpSpPr>
          <p:nvPr/>
        </p:nvGrpSpPr>
        <p:grpSpPr bwMode="auto">
          <a:xfrm>
            <a:off x="1919288" y="3362326"/>
            <a:ext cx="7251700" cy="442913"/>
            <a:chOff x="249" y="2118"/>
            <a:chExt cx="4568" cy="279"/>
          </a:xfrm>
        </p:grpSpPr>
        <p:sp>
          <p:nvSpPr>
            <p:cNvPr id="52258" name="Rectangle 32"/>
            <p:cNvSpPr>
              <a:spLocks noChangeArrowheads="1"/>
            </p:cNvSpPr>
            <p:nvPr/>
          </p:nvSpPr>
          <p:spPr bwMode="auto">
            <a:xfrm>
              <a:off x="249" y="2147"/>
              <a:ext cx="1084" cy="25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逻辑链路控制</a:t>
              </a:r>
            </a:p>
          </p:txBody>
        </p:sp>
        <p:sp>
          <p:nvSpPr>
            <p:cNvPr id="52259" name="AutoShape 33"/>
            <p:cNvSpPr>
              <a:spLocks noChangeArrowheads="1"/>
            </p:cNvSpPr>
            <p:nvPr/>
          </p:nvSpPr>
          <p:spPr bwMode="auto">
            <a:xfrm>
              <a:off x="2264" y="2135"/>
              <a:ext cx="1896" cy="228"/>
            </a:xfrm>
            <a:prstGeom prst="leftRightArrow">
              <a:avLst>
                <a:gd name="adj1" fmla="val 41667"/>
                <a:gd name="adj2" fmla="val 87431"/>
              </a:avLst>
            </a:prstGeom>
            <a:solidFill>
              <a:schemeClr val="accent1"/>
            </a:solidFill>
            <a:ln w="28575">
              <a:solidFill>
                <a:schemeClr val="tx1"/>
              </a:solidFill>
              <a:miter lim="800000"/>
              <a:headEnd/>
              <a:tailEnd/>
            </a:ln>
          </p:spPr>
          <p:txBody>
            <a:bodyPr wrap="none" anchor="ctr"/>
            <a:lstStyle/>
            <a:p>
              <a:endParaRPr lang="zh-CN" altLang="en-US"/>
            </a:p>
          </p:txBody>
        </p:sp>
        <p:sp>
          <p:nvSpPr>
            <p:cNvPr id="52260" name="Rectangle 34"/>
            <p:cNvSpPr>
              <a:spLocks noChangeArrowheads="1"/>
            </p:cNvSpPr>
            <p:nvPr/>
          </p:nvSpPr>
          <p:spPr bwMode="auto">
            <a:xfrm>
              <a:off x="1623" y="2118"/>
              <a:ext cx="412" cy="25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LLC</a:t>
              </a:r>
            </a:p>
          </p:txBody>
        </p:sp>
        <p:sp>
          <p:nvSpPr>
            <p:cNvPr id="52261" name="Rectangle 35"/>
            <p:cNvSpPr>
              <a:spLocks noChangeArrowheads="1"/>
            </p:cNvSpPr>
            <p:nvPr/>
          </p:nvSpPr>
          <p:spPr bwMode="auto">
            <a:xfrm>
              <a:off x="4405" y="2118"/>
              <a:ext cx="412" cy="25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LLC</a:t>
              </a:r>
            </a:p>
          </p:txBody>
        </p:sp>
      </p:grpSp>
      <p:grpSp>
        <p:nvGrpSpPr>
          <p:cNvPr id="6" name="Group 36"/>
          <p:cNvGrpSpPr>
            <a:grpSpLocks/>
          </p:cNvGrpSpPr>
          <p:nvPr/>
        </p:nvGrpSpPr>
        <p:grpSpPr bwMode="auto">
          <a:xfrm>
            <a:off x="1919288" y="3917956"/>
            <a:ext cx="7323138" cy="419101"/>
            <a:chOff x="249" y="2468"/>
            <a:chExt cx="4613" cy="264"/>
          </a:xfrm>
        </p:grpSpPr>
        <p:sp>
          <p:nvSpPr>
            <p:cNvPr id="52253" name="Rectangle 37"/>
            <p:cNvSpPr>
              <a:spLocks noChangeArrowheads="1"/>
            </p:cNvSpPr>
            <p:nvPr/>
          </p:nvSpPr>
          <p:spPr bwMode="auto">
            <a:xfrm>
              <a:off x="249" y="2482"/>
              <a:ext cx="1084" cy="25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媒体接入控制</a:t>
              </a:r>
            </a:p>
          </p:txBody>
        </p:sp>
        <p:sp>
          <p:nvSpPr>
            <p:cNvPr id="52254" name="Line 38"/>
            <p:cNvSpPr>
              <a:spLocks noChangeShapeType="1"/>
            </p:cNvSpPr>
            <p:nvPr/>
          </p:nvSpPr>
          <p:spPr bwMode="auto">
            <a:xfrm flipV="1">
              <a:off x="2251" y="2581"/>
              <a:ext cx="383" cy="11"/>
            </a:xfrm>
            <a:prstGeom prst="line">
              <a:avLst/>
            </a:prstGeom>
            <a:noFill/>
            <a:ln w="28575">
              <a:solidFill>
                <a:srgbClr val="333399"/>
              </a:solidFill>
              <a:round/>
              <a:headEnd type="triangle" w="med" len="lg"/>
              <a:tailEnd type="triangle" w="med" len="lg"/>
            </a:ln>
          </p:spPr>
          <p:txBody>
            <a:bodyPr wrap="none" anchor="ctr"/>
            <a:lstStyle/>
            <a:p>
              <a:endParaRPr lang="zh-CN" altLang="en-US"/>
            </a:p>
          </p:txBody>
        </p:sp>
        <p:sp>
          <p:nvSpPr>
            <p:cNvPr id="52255" name="Line 39"/>
            <p:cNvSpPr>
              <a:spLocks noChangeShapeType="1"/>
            </p:cNvSpPr>
            <p:nvPr/>
          </p:nvSpPr>
          <p:spPr bwMode="auto">
            <a:xfrm flipH="1">
              <a:off x="3739" y="2585"/>
              <a:ext cx="435" cy="0"/>
            </a:xfrm>
            <a:prstGeom prst="line">
              <a:avLst/>
            </a:prstGeom>
            <a:noFill/>
            <a:ln w="28575">
              <a:solidFill>
                <a:srgbClr val="333399"/>
              </a:solidFill>
              <a:round/>
              <a:headEnd type="triangle" w="med" len="lg"/>
              <a:tailEnd type="triangle" w="med" len="lg"/>
            </a:ln>
          </p:spPr>
          <p:txBody>
            <a:bodyPr wrap="none" anchor="ctr"/>
            <a:lstStyle/>
            <a:p>
              <a:endParaRPr lang="zh-CN" altLang="en-US"/>
            </a:p>
          </p:txBody>
        </p:sp>
        <p:sp>
          <p:nvSpPr>
            <p:cNvPr id="52256" name="Rectangle 40"/>
            <p:cNvSpPr>
              <a:spLocks noChangeArrowheads="1"/>
            </p:cNvSpPr>
            <p:nvPr/>
          </p:nvSpPr>
          <p:spPr bwMode="auto">
            <a:xfrm>
              <a:off x="1607" y="2468"/>
              <a:ext cx="475" cy="25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MAC</a:t>
              </a:r>
            </a:p>
          </p:txBody>
        </p:sp>
        <p:sp>
          <p:nvSpPr>
            <p:cNvPr id="52257" name="Rectangle 41"/>
            <p:cNvSpPr>
              <a:spLocks noChangeArrowheads="1"/>
            </p:cNvSpPr>
            <p:nvPr/>
          </p:nvSpPr>
          <p:spPr bwMode="auto">
            <a:xfrm>
              <a:off x="4387" y="2468"/>
              <a:ext cx="475" cy="25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MAC</a:t>
              </a:r>
            </a:p>
          </p:txBody>
        </p:sp>
      </p:grpSp>
      <p:sp>
        <p:nvSpPr>
          <p:cNvPr id="52248" name="AutoShape 42"/>
          <p:cNvSpPr>
            <a:spLocks/>
          </p:cNvSpPr>
          <p:nvPr/>
        </p:nvSpPr>
        <p:spPr bwMode="auto">
          <a:xfrm>
            <a:off x="9509126" y="3302001"/>
            <a:ext cx="119063" cy="1052513"/>
          </a:xfrm>
          <a:prstGeom prst="rightBrace">
            <a:avLst>
              <a:gd name="adj1" fmla="val 73666"/>
              <a:gd name="adj2" fmla="val 50000"/>
            </a:avLst>
          </a:prstGeom>
          <a:noFill/>
          <a:ln w="12700">
            <a:solidFill>
              <a:schemeClr val="tx1"/>
            </a:solidFill>
            <a:round/>
            <a:headEnd/>
            <a:tailEnd/>
          </a:ln>
        </p:spPr>
        <p:txBody>
          <a:bodyPr wrap="none" anchor="ctr"/>
          <a:lstStyle/>
          <a:p>
            <a:endParaRPr lang="zh-CN" altLang="en-US"/>
          </a:p>
        </p:txBody>
      </p:sp>
      <p:sp>
        <p:nvSpPr>
          <p:cNvPr id="52249" name="Rectangle 43"/>
          <p:cNvSpPr>
            <a:spLocks noChangeArrowheads="1"/>
          </p:cNvSpPr>
          <p:nvPr/>
        </p:nvSpPr>
        <p:spPr bwMode="auto">
          <a:xfrm>
            <a:off x="9541034" y="3522664"/>
            <a:ext cx="952185" cy="705321"/>
          </a:xfrm>
          <a:prstGeom prst="rect">
            <a:avLst/>
          </a:prstGeom>
          <a:noFill/>
          <a:ln w="12700">
            <a:noFill/>
            <a:miter lim="800000"/>
            <a:headEnd/>
            <a:tailEnd/>
          </a:ln>
        </p:spPr>
        <p:txBody>
          <a:bodyPr wrap="none" lIns="90488" tIns="44450" rIns="90488" bIns="44450">
            <a:spAutoFit/>
          </a:bodyPr>
          <a:lstStyle/>
          <a:p>
            <a:pPr algn="ctr" defTabSz="762000" eaLnBrk="0" hangingPunct="0"/>
            <a:r>
              <a:rPr kumimoji="1" lang="zh-CN" altLang="en-US">
                <a:solidFill>
                  <a:srgbClr val="333399"/>
                </a:solidFill>
                <a:latin typeface="Arial" charset="0"/>
                <a:ea typeface="黑体" pitchFamily="2" charset="-122"/>
              </a:rPr>
              <a:t>数据</a:t>
            </a:r>
          </a:p>
          <a:p>
            <a:pPr algn="ctr" defTabSz="762000" eaLnBrk="0" hangingPunct="0"/>
            <a:r>
              <a:rPr kumimoji="1" lang="zh-CN" altLang="en-US">
                <a:solidFill>
                  <a:srgbClr val="333399"/>
                </a:solidFill>
                <a:latin typeface="Arial" charset="0"/>
                <a:ea typeface="黑体" pitchFamily="2" charset="-122"/>
              </a:rPr>
              <a:t>链路层</a:t>
            </a:r>
          </a:p>
        </p:txBody>
      </p:sp>
      <p:sp>
        <p:nvSpPr>
          <p:cNvPr id="52250" name="Rectangle 44"/>
          <p:cNvSpPr>
            <a:spLocks noChangeArrowheads="1"/>
          </p:cNvSpPr>
          <p:nvPr/>
        </p:nvSpPr>
        <p:spPr bwMode="auto">
          <a:xfrm>
            <a:off x="8477250" y="4978401"/>
            <a:ext cx="908904"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站点 </a:t>
            </a:r>
            <a:r>
              <a:rPr kumimoji="1" lang="en-US" altLang="zh-CN">
                <a:solidFill>
                  <a:srgbClr val="333399"/>
                </a:solidFill>
                <a:latin typeface="Arial" charset="0"/>
                <a:ea typeface="黑体" pitchFamily="2" charset="-122"/>
              </a:rPr>
              <a:t>2</a:t>
            </a:r>
          </a:p>
        </p:txBody>
      </p:sp>
      <p:sp>
        <p:nvSpPr>
          <p:cNvPr id="400429" name="Text Box 45"/>
          <p:cNvSpPr txBox="1">
            <a:spLocks noChangeArrowheads="1"/>
          </p:cNvSpPr>
          <p:nvPr/>
        </p:nvSpPr>
        <p:spPr bwMode="auto">
          <a:xfrm>
            <a:off x="5462588" y="2008188"/>
            <a:ext cx="2362200" cy="831850"/>
          </a:xfrm>
          <a:prstGeom prst="rect">
            <a:avLst/>
          </a:prstGeom>
          <a:solidFill>
            <a:srgbClr val="CCFFCC"/>
          </a:solidFill>
          <a:ln w="9525">
            <a:solidFill>
              <a:srgbClr val="333399"/>
            </a:solidFill>
            <a:miter lim="800000"/>
            <a:headEnd/>
            <a:tailEnd/>
          </a:ln>
          <a:effectLst/>
        </p:spPr>
        <p:txBody>
          <a:bodyPr wrap="none">
            <a:spAutoFit/>
          </a:bodyPr>
          <a:lstStyle/>
          <a:p>
            <a:pPr algn="ctr">
              <a:defRPr/>
            </a:pPr>
            <a:r>
              <a:rPr kumimoji="1" lang="en-US" altLang="zh-CN" sz="2400">
                <a:solidFill>
                  <a:schemeClr val="hlink"/>
                </a:solidFill>
                <a:effectLst>
                  <a:outerShdw blurRad="38100" dist="38100" dir="2700000" algn="tl">
                    <a:srgbClr val="000000"/>
                  </a:outerShdw>
                </a:effectLst>
                <a:latin typeface="Arial" charset="0"/>
                <a:ea typeface="黑体" pitchFamily="2" charset="-122"/>
              </a:rPr>
              <a:t>LLC </a:t>
            </a:r>
            <a:r>
              <a:rPr kumimoji="1" lang="zh-CN" altLang="en-US" sz="2400">
                <a:solidFill>
                  <a:schemeClr val="hlink"/>
                </a:solidFill>
                <a:effectLst>
                  <a:outerShdw blurRad="38100" dist="38100" dir="2700000" algn="tl">
                    <a:srgbClr val="000000"/>
                  </a:outerShdw>
                </a:effectLst>
                <a:latin typeface="Arial" charset="0"/>
                <a:ea typeface="黑体" pitchFamily="2" charset="-122"/>
              </a:rPr>
              <a:t>子层看不见</a:t>
            </a:r>
          </a:p>
          <a:p>
            <a:pPr algn="ctr">
              <a:defRPr/>
            </a:pPr>
            <a:r>
              <a:rPr kumimoji="1" lang="zh-CN" altLang="en-US" sz="2400">
                <a:solidFill>
                  <a:schemeClr val="hlink"/>
                </a:solidFill>
                <a:effectLst>
                  <a:outerShdw blurRad="38100" dist="38100" dir="2700000" algn="tl">
                    <a:srgbClr val="000000"/>
                  </a:outerShdw>
                </a:effectLst>
                <a:latin typeface="Arial" charset="0"/>
                <a:ea typeface="黑体" pitchFamily="2" charset="-122"/>
              </a:rPr>
              <a:t>下面的局域网</a:t>
            </a:r>
          </a:p>
        </p:txBody>
      </p:sp>
      <p:sp>
        <p:nvSpPr>
          <p:cNvPr id="52252" name="灯片编号占位符 49"/>
          <p:cNvSpPr>
            <a:spLocks noGrp="1"/>
          </p:cNvSpPr>
          <p:nvPr>
            <p:ph type="sldNum" sz="quarter" idx="12"/>
          </p:nvPr>
        </p:nvSpPr>
        <p:spPr>
          <a:noFill/>
        </p:spPr>
        <p:txBody>
          <a:bodyPr/>
          <a:lstStyle/>
          <a:p>
            <a:fld id="{78C7F809-F3F6-478E-9323-42DF83F72ED6}" type="slidenum">
              <a:rPr lang="en-US" altLang="zh-CN" smtClean="0"/>
              <a:pPr/>
              <a:t>44</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mph" presetSubtype="0" repeatCount="4000" fill="hold" nodeType="clickEffect">
                                  <p:stCondLst>
                                    <p:cond delay="500"/>
                                  </p:stCondLst>
                                  <p:childTnLst>
                                    <p:anim calcmode="discrete" valueType="str">
                                      <p:cBhvr>
                                        <p:cTn id="11" dur="5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par>
                    <p:cTn id="12" fill="hold">
                      <p:stCondLst>
                        <p:cond delay="indefinite"/>
                      </p:stCondLst>
                      <p:childTnLst>
                        <p:par>
                          <p:cTn id="13" fill="hold">
                            <p:stCondLst>
                              <p:cond delay="0"/>
                            </p:stCondLst>
                            <p:childTnLst>
                              <p:par>
                                <p:cTn id="14" presetID="35" presetClass="emph" presetSubtype="0" repeatCount="4000" fill="hold" nodeType="clickEffect">
                                  <p:stCondLst>
                                    <p:cond delay="0"/>
                                  </p:stCondLst>
                                  <p:childTnLst>
                                    <p:anim calcmode="discrete" valueType="str">
                                      <p:cBhvr>
                                        <p:cTn id="15" dur="500" fill="hold"/>
                                        <p:tgtEl>
                                          <p:spTgt spid="5"/>
                                        </p:tgtEl>
                                        <p:attrNameLst>
                                          <p:attrName>style.visibility</p:attrName>
                                        </p:attrNameLst>
                                      </p:cBhvr>
                                      <p:tavLst>
                                        <p:tav tm="0">
                                          <p:val>
                                            <p:strVal val="hidden"/>
                                          </p:val>
                                        </p:tav>
                                        <p:tav tm="50000">
                                          <p:val>
                                            <p:strVal val="visible"/>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400429"/>
                                        </p:tgtEl>
                                        <p:attrNameLst>
                                          <p:attrName>style.visibility</p:attrName>
                                        </p:attrNameLst>
                                      </p:cBhvr>
                                      <p:to>
                                        <p:strVal val="visible"/>
                                      </p:to>
                                    </p:set>
                                  </p:childTnLst>
                                </p:cTn>
                              </p:par>
                            </p:childTnLst>
                          </p:cTn>
                        </p:par>
                        <p:par>
                          <p:cTn id="20" fill="hold">
                            <p:stCondLst>
                              <p:cond delay="0"/>
                            </p:stCondLst>
                            <p:childTnLst>
                              <p:par>
                                <p:cTn id="21" presetID="35" presetClass="emph" presetSubtype="0" repeatCount="4000" fill="hold" grpId="0" nodeType="afterEffect">
                                  <p:stCondLst>
                                    <p:cond delay="500"/>
                                  </p:stCondLst>
                                  <p:childTnLst>
                                    <p:anim calcmode="discrete" valueType="str">
                                      <p:cBhvr>
                                        <p:cTn id="22" dur="500" fill="hold"/>
                                        <p:tgtEl>
                                          <p:spTgt spid="40042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429" grpId="0" animBg="1"/>
      <p:bldP spid="400429" grpId="1"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624138" y="931863"/>
            <a:ext cx="6856412" cy="768350"/>
          </a:xfrm>
        </p:spPr>
        <p:txBody>
          <a:bodyPr/>
          <a:lstStyle/>
          <a:p>
            <a:pPr algn="ctr" eaLnBrk="1" hangingPunct="1"/>
            <a:r>
              <a:rPr lang="zh-CN" altLang="en-US"/>
              <a:t>以后一般不考虑 </a:t>
            </a:r>
            <a:r>
              <a:rPr lang="en-US" altLang="zh-CN"/>
              <a:t>LLC </a:t>
            </a:r>
            <a:r>
              <a:rPr lang="zh-CN" altLang="en-US"/>
              <a:t>子层 </a:t>
            </a:r>
          </a:p>
        </p:txBody>
      </p:sp>
      <p:sp>
        <p:nvSpPr>
          <p:cNvPr id="401411" name="Rectangle 3"/>
          <p:cNvSpPr>
            <a:spLocks noGrp="1" noChangeArrowheads="1"/>
          </p:cNvSpPr>
          <p:nvPr>
            <p:ph type="body" idx="1"/>
          </p:nvPr>
        </p:nvSpPr>
        <p:spPr>
          <a:xfrm>
            <a:off x="2495551" y="1844675"/>
            <a:ext cx="7561263" cy="4840288"/>
          </a:xfrm>
        </p:spPr>
        <p:txBody>
          <a:bodyPr/>
          <a:lstStyle/>
          <a:p>
            <a:pPr eaLnBrk="1" hangingPunct="1"/>
            <a:r>
              <a:rPr lang="zh-CN" altLang="en-US" sz="3600"/>
              <a:t>由于 </a:t>
            </a:r>
            <a:r>
              <a:rPr lang="en-US" altLang="zh-CN" sz="3600"/>
              <a:t>TCP/IP </a:t>
            </a:r>
            <a:r>
              <a:rPr lang="zh-CN" altLang="en-US" sz="3600"/>
              <a:t>体系经常使用的局域网是 </a:t>
            </a:r>
            <a:r>
              <a:rPr lang="en-US" altLang="zh-CN" sz="3600"/>
              <a:t>DIX Ethernet V2 </a:t>
            </a:r>
            <a:r>
              <a:rPr lang="zh-CN" altLang="en-US" sz="3600"/>
              <a:t>而不是 </a:t>
            </a:r>
            <a:r>
              <a:rPr lang="en-US" altLang="zh-CN" sz="3600"/>
              <a:t>802.3 </a:t>
            </a:r>
            <a:r>
              <a:rPr lang="zh-CN" altLang="en-US" sz="3600"/>
              <a:t>标准中的几种局域网，因此现在 </a:t>
            </a:r>
            <a:r>
              <a:rPr lang="en-US" altLang="zh-CN" sz="3600"/>
              <a:t>802 </a:t>
            </a:r>
            <a:r>
              <a:rPr lang="zh-CN" altLang="en-US" sz="3600"/>
              <a:t>委员会制定的逻辑链路控制子层 </a:t>
            </a:r>
            <a:r>
              <a:rPr lang="en-US" altLang="zh-CN" sz="3600"/>
              <a:t>LLC</a:t>
            </a:r>
            <a:r>
              <a:rPr lang="zh-CN" altLang="en-US" sz="3600"/>
              <a:t>（即 </a:t>
            </a:r>
            <a:r>
              <a:rPr lang="en-US" altLang="zh-CN" sz="3600"/>
              <a:t>802.2 </a:t>
            </a:r>
            <a:r>
              <a:rPr lang="zh-CN" altLang="en-US" sz="3600"/>
              <a:t>标准）的作用已经不大了。</a:t>
            </a:r>
          </a:p>
          <a:p>
            <a:pPr eaLnBrk="1" hangingPunct="1"/>
            <a:r>
              <a:rPr lang="zh-CN" altLang="en-US" sz="3600"/>
              <a:t>很多厂商生产的适配器上就仅装有 </a:t>
            </a:r>
            <a:r>
              <a:rPr lang="en-US" altLang="zh-CN" sz="3600"/>
              <a:t>MAC </a:t>
            </a:r>
            <a:r>
              <a:rPr lang="zh-CN" altLang="en-US" sz="3600"/>
              <a:t>协议而没有 </a:t>
            </a:r>
            <a:r>
              <a:rPr lang="en-US" altLang="zh-CN" sz="3600"/>
              <a:t>LLC </a:t>
            </a:r>
            <a:r>
              <a:rPr lang="zh-CN" altLang="en-US" sz="3600"/>
              <a:t>协议。 </a:t>
            </a:r>
          </a:p>
        </p:txBody>
      </p:sp>
      <p:sp>
        <p:nvSpPr>
          <p:cNvPr id="53252" name="灯片编号占位符 5"/>
          <p:cNvSpPr>
            <a:spLocks noGrp="1"/>
          </p:cNvSpPr>
          <p:nvPr>
            <p:ph type="sldNum" sz="quarter" idx="12"/>
          </p:nvPr>
        </p:nvSpPr>
        <p:spPr>
          <a:noFill/>
        </p:spPr>
        <p:txBody>
          <a:bodyPr/>
          <a:lstStyle/>
          <a:p>
            <a:fld id="{0276F107-2855-472B-AB85-09B2307709EC}" type="slidenum">
              <a:rPr lang="en-US" altLang="zh-CN" smtClean="0"/>
              <a:pPr/>
              <a:t>45</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14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1411"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624138" y="931863"/>
            <a:ext cx="6856412" cy="768350"/>
          </a:xfrm>
        </p:spPr>
        <p:txBody>
          <a:bodyPr/>
          <a:lstStyle/>
          <a:p>
            <a:pPr algn="ctr" eaLnBrk="1" hangingPunct="1"/>
            <a:r>
              <a:rPr lang="en-US" altLang="zh-CN"/>
              <a:t>2.  </a:t>
            </a:r>
            <a:r>
              <a:rPr lang="zh-CN" altLang="en-US"/>
              <a:t>适配器的作用  </a:t>
            </a:r>
          </a:p>
        </p:txBody>
      </p:sp>
      <p:sp>
        <p:nvSpPr>
          <p:cNvPr id="402435" name="Rectangle 3"/>
          <p:cNvSpPr>
            <a:spLocks noGrp="1" noChangeArrowheads="1"/>
          </p:cNvSpPr>
          <p:nvPr>
            <p:ph type="body" idx="1"/>
          </p:nvPr>
        </p:nvSpPr>
        <p:spPr>
          <a:xfrm>
            <a:off x="2495550" y="1844675"/>
            <a:ext cx="7848600" cy="4840288"/>
          </a:xfrm>
        </p:spPr>
        <p:txBody>
          <a:bodyPr/>
          <a:lstStyle/>
          <a:p>
            <a:pPr eaLnBrk="1" hangingPunct="1"/>
            <a:r>
              <a:rPr lang="zh-CN" altLang="en-US"/>
              <a:t>网络接口板又称为</a:t>
            </a:r>
            <a:r>
              <a:rPr lang="zh-CN" altLang="en-US">
                <a:solidFill>
                  <a:schemeClr val="hlink"/>
                </a:solidFill>
              </a:rPr>
              <a:t>通信适配器</a:t>
            </a:r>
            <a:r>
              <a:rPr lang="en-US" altLang="zh-CN"/>
              <a:t>(adapter)</a:t>
            </a:r>
            <a:r>
              <a:rPr lang="zh-CN" altLang="en-US"/>
              <a:t>或</a:t>
            </a:r>
            <a:r>
              <a:rPr lang="zh-CN" altLang="en-US">
                <a:solidFill>
                  <a:schemeClr val="hlink"/>
                </a:solidFill>
              </a:rPr>
              <a:t>网络接口卡</a:t>
            </a:r>
            <a:r>
              <a:rPr lang="zh-CN" altLang="en-US"/>
              <a:t> </a:t>
            </a:r>
            <a:r>
              <a:rPr lang="en-US" altLang="zh-CN"/>
              <a:t>NIC (Network Interface Card)</a:t>
            </a:r>
            <a:r>
              <a:rPr lang="zh-CN" altLang="en-US"/>
              <a:t>，或“</a:t>
            </a:r>
            <a:r>
              <a:rPr lang="zh-CN" altLang="en-US">
                <a:solidFill>
                  <a:schemeClr val="hlink"/>
                </a:solidFill>
              </a:rPr>
              <a:t>网卡</a:t>
            </a:r>
            <a:r>
              <a:rPr lang="zh-CN" altLang="en-US"/>
              <a:t>”。 </a:t>
            </a:r>
          </a:p>
          <a:p>
            <a:pPr eaLnBrk="1" hangingPunct="1"/>
            <a:r>
              <a:rPr lang="zh-CN" altLang="en-US"/>
              <a:t>适配器的重要功能：</a:t>
            </a:r>
          </a:p>
          <a:p>
            <a:pPr lvl="1" eaLnBrk="1" hangingPunct="1"/>
            <a:r>
              <a:rPr lang="zh-CN" altLang="en-US">
                <a:solidFill>
                  <a:srgbClr val="333399"/>
                </a:solidFill>
                <a:latin typeface="黑体" pitchFamily="2" charset="-122"/>
                <a:ea typeface="黑体" pitchFamily="2" charset="-122"/>
              </a:rPr>
              <a:t>进行串行</a:t>
            </a:r>
            <a:r>
              <a:rPr lang="en-US" altLang="zh-CN">
                <a:solidFill>
                  <a:srgbClr val="333399"/>
                </a:solidFill>
                <a:latin typeface="黑体" pitchFamily="2" charset="-122"/>
                <a:ea typeface="黑体" pitchFamily="2" charset="-122"/>
              </a:rPr>
              <a:t>/</a:t>
            </a:r>
            <a:r>
              <a:rPr lang="zh-CN" altLang="en-US">
                <a:solidFill>
                  <a:srgbClr val="333399"/>
                </a:solidFill>
                <a:latin typeface="黑体" pitchFamily="2" charset="-122"/>
                <a:ea typeface="黑体" pitchFamily="2" charset="-122"/>
              </a:rPr>
              <a:t>并行转换。</a:t>
            </a:r>
          </a:p>
          <a:p>
            <a:pPr lvl="1" eaLnBrk="1" hangingPunct="1"/>
            <a:r>
              <a:rPr lang="zh-CN" altLang="en-US">
                <a:solidFill>
                  <a:srgbClr val="333399"/>
                </a:solidFill>
                <a:latin typeface="黑体" pitchFamily="2" charset="-122"/>
                <a:ea typeface="黑体" pitchFamily="2" charset="-122"/>
              </a:rPr>
              <a:t>对数据进行缓存。</a:t>
            </a:r>
          </a:p>
          <a:p>
            <a:pPr lvl="1" eaLnBrk="1" hangingPunct="1"/>
            <a:r>
              <a:rPr lang="zh-CN" altLang="en-US">
                <a:solidFill>
                  <a:srgbClr val="333399"/>
                </a:solidFill>
                <a:latin typeface="黑体" pitchFamily="2" charset="-122"/>
                <a:ea typeface="黑体" pitchFamily="2" charset="-122"/>
              </a:rPr>
              <a:t>在计算机的操作系统安装设备驱动程序。</a:t>
            </a:r>
          </a:p>
          <a:p>
            <a:pPr lvl="1" eaLnBrk="1" hangingPunct="1"/>
            <a:r>
              <a:rPr lang="zh-CN" altLang="en-US">
                <a:solidFill>
                  <a:srgbClr val="333399"/>
                </a:solidFill>
                <a:latin typeface="黑体" pitchFamily="2" charset="-122"/>
                <a:ea typeface="黑体" pitchFamily="2" charset="-122"/>
              </a:rPr>
              <a:t>实现以太网协议。</a:t>
            </a:r>
            <a:r>
              <a:rPr lang="zh-CN" altLang="en-US"/>
              <a:t>  </a:t>
            </a:r>
          </a:p>
        </p:txBody>
      </p:sp>
      <p:sp>
        <p:nvSpPr>
          <p:cNvPr id="54276" name="灯片编号占位符 5"/>
          <p:cNvSpPr>
            <a:spLocks noGrp="1"/>
          </p:cNvSpPr>
          <p:nvPr>
            <p:ph type="sldNum" sz="quarter" idx="12"/>
          </p:nvPr>
        </p:nvSpPr>
        <p:spPr>
          <a:noFill/>
        </p:spPr>
        <p:txBody>
          <a:bodyPr/>
          <a:lstStyle/>
          <a:p>
            <a:fld id="{4B2F5120-FF4C-42D1-B28E-03349B3475FC}" type="slidenum">
              <a:rPr lang="en-US" altLang="zh-CN" smtClean="0"/>
              <a:pPr/>
              <a:t>46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2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2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243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24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2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eaLnBrk="1" hangingPunct="1"/>
            <a:r>
              <a:rPr lang="zh-CN" altLang="en-US"/>
              <a:t>计算机通过适配器</a:t>
            </a:r>
            <a:br>
              <a:rPr lang="zh-CN" altLang="en-US"/>
            </a:br>
            <a:r>
              <a:rPr lang="zh-CN" altLang="en-US"/>
              <a:t>和局域网进行通信 </a:t>
            </a:r>
          </a:p>
        </p:txBody>
      </p:sp>
      <p:sp>
        <p:nvSpPr>
          <p:cNvPr id="55299" name="Rectangle 18"/>
          <p:cNvSpPr>
            <a:spLocks noChangeArrowheads="1"/>
          </p:cNvSpPr>
          <p:nvPr/>
        </p:nvSpPr>
        <p:spPr bwMode="auto">
          <a:xfrm>
            <a:off x="2566988" y="2860676"/>
            <a:ext cx="5884862" cy="2397125"/>
          </a:xfrm>
          <a:prstGeom prst="rect">
            <a:avLst/>
          </a:prstGeom>
          <a:solidFill>
            <a:srgbClr val="FFFF99"/>
          </a:solidFill>
          <a:ln w="9525">
            <a:solidFill>
              <a:schemeClr val="tx1"/>
            </a:solidFill>
            <a:miter lim="800000"/>
            <a:headEnd/>
            <a:tailEnd/>
          </a:ln>
        </p:spPr>
        <p:txBody>
          <a:bodyPr wrap="none" anchor="ctr"/>
          <a:lstStyle/>
          <a:p>
            <a:endParaRPr lang="zh-CN" altLang="en-US"/>
          </a:p>
        </p:txBody>
      </p:sp>
      <p:sp>
        <p:nvSpPr>
          <p:cNvPr id="403475" name="Text Box 19"/>
          <p:cNvSpPr txBox="1">
            <a:spLocks noChangeArrowheads="1"/>
          </p:cNvSpPr>
          <p:nvPr/>
        </p:nvSpPr>
        <p:spPr bwMode="auto">
          <a:xfrm>
            <a:off x="6846888" y="2251076"/>
            <a:ext cx="1415772" cy="461665"/>
          </a:xfrm>
          <a:prstGeom prst="rect">
            <a:avLst/>
          </a:prstGeom>
          <a:solidFill>
            <a:srgbClr val="FFCCFF"/>
          </a:solidFill>
          <a:ln w="9525">
            <a:noFill/>
            <a:miter lim="800000"/>
            <a:headEnd/>
            <a:tailEnd/>
          </a:ln>
          <a:effectLst>
            <a:outerShdw dist="35921" dir="2700000" algn="ctr" rotWithShape="0">
              <a:schemeClr val="bg2"/>
            </a:outerShdw>
          </a:effectLst>
        </p:spPr>
        <p:txBody>
          <a:bodyPr wrap="none">
            <a:spAutoFit/>
          </a:bodyPr>
          <a:lstStyle/>
          <a:p>
            <a:pPr>
              <a:defRPr/>
            </a:pPr>
            <a:r>
              <a:rPr kumimoji="1" lang="zh-CN" altLang="en-US" sz="2400">
                <a:solidFill>
                  <a:schemeClr val="folHlink"/>
                </a:solidFill>
                <a:latin typeface="Arial" charset="0"/>
                <a:ea typeface="黑体" pitchFamily="2" charset="-122"/>
              </a:rPr>
              <a:t>硬件地址</a:t>
            </a:r>
          </a:p>
        </p:txBody>
      </p:sp>
      <p:sp>
        <p:nvSpPr>
          <p:cNvPr id="55301" name="Line 20"/>
          <p:cNvSpPr>
            <a:spLocks noChangeShapeType="1"/>
          </p:cNvSpPr>
          <p:nvPr/>
        </p:nvSpPr>
        <p:spPr bwMode="auto">
          <a:xfrm>
            <a:off x="7735889" y="4159250"/>
            <a:ext cx="1857375" cy="0"/>
          </a:xfrm>
          <a:prstGeom prst="line">
            <a:avLst/>
          </a:prstGeom>
          <a:noFill/>
          <a:ln w="38100">
            <a:solidFill>
              <a:schemeClr val="folHlink"/>
            </a:solidFill>
            <a:round/>
            <a:headEnd/>
            <a:tailEnd type="triangle" w="med" len="lg"/>
          </a:ln>
        </p:spPr>
        <p:txBody>
          <a:bodyPr/>
          <a:lstStyle/>
          <a:p>
            <a:endParaRPr lang="zh-CN" altLang="en-US"/>
          </a:p>
        </p:txBody>
      </p:sp>
      <p:sp>
        <p:nvSpPr>
          <p:cNvPr id="55302" name="Text Box 21"/>
          <p:cNvSpPr txBox="1">
            <a:spLocks noChangeArrowheads="1"/>
          </p:cNvSpPr>
          <p:nvPr/>
        </p:nvSpPr>
        <p:spPr bwMode="auto">
          <a:xfrm>
            <a:off x="8458200" y="3619500"/>
            <a:ext cx="1403350" cy="457200"/>
          </a:xfrm>
          <a:prstGeom prst="rect">
            <a:avLst/>
          </a:prstGeom>
          <a:no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至局域网</a:t>
            </a:r>
          </a:p>
        </p:txBody>
      </p:sp>
      <p:sp>
        <p:nvSpPr>
          <p:cNvPr id="403478" name="Rectangle 22"/>
          <p:cNvSpPr>
            <a:spLocks noChangeArrowheads="1"/>
          </p:cNvSpPr>
          <p:nvPr/>
        </p:nvSpPr>
        <p:spPr bwMode="auto">
          <a:xfrm>
            <a:off x="6016625" y="3544889"/>
            <a:ext cx="1760538" cy="1127125"/>
          </a:xfrm>
          <a:prstGeom prst="rect">
            <a:avLst/>
          </a:prstGeom>
          <a:solidFill>
            <a:srgbClr val="CCCC00"/>
          </a:solidFill>
          <a:ln w="19050">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zh-CN" altLang="en-US" sz="2400">
                <a:solidFill>
                  <a:schemeClr val="folHlink"/>
                </a:solidFill>
                <a:latin typeface="Arial" charset="0"/>
                <a:ea typeface="黑体" pitchFamily="2" charset="-122"/>
              </a:rPr>
              <a:t>适配器</a:t>
            </a:r>
          </a:p>
          <a:p>
            <a:pPr algn="ctr">
              <a:defRPr/>
            </a:pPr>
            <a:r>
              <a:rPr kumimoji="1" lang="zh-CN" altLang="en-US" sz="2400">
                <a:solidFill>
                  <a:schemeClr val="folHlink"/>
                </a:solidFill>
                <a:latin typeface="Arial" charset="0"/>
                <a:ea typeface="黑体" pitchFamily="2" charset="-122"/>
              </a:rPr>
              <a:t>（网卡）</a:t>
            </a:r>
          </a:p>
        </p:txBody>
      </p:sp>
      <p:sp>
        <p:nvSpPr>
          <p:cNvPr id="55304" name="Text Box 23"/>
          <p:cNvSpPr txBox="1">
            <a:spLocks noChangeArrowheads="1"/>
          </p:cNvSpPr>
          <p:nvPr/>
        </p:nvSpPr>
        <p:spPr bwMode="auto">
          <a:xfrm>
            <a:off x="8470900" y="4195764"/>
            <a:ext cx="1415772" cy="461665"/>
          </a:xfrm>
          <a:prstGeom prst="rect">
            <a:avLst/>
          </a:prstGeom>
          <a:no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串行通信</a:t>
            </a:r>
          </a:p>
        </p:txBody>
      </p:sp>
      <p:sp>
        <p:nvSpPr>
          <p:cNvPr id="403480" name="Rectangle 24"/>
          <p:cNvSpPr>
            <a:spLocks noChangeArrowheads="1"/>
          </p:cNvSpPr>
          <p:nvPr/>
        </p:nvSpPr>
        <p:spPr bwMode="auto">
          <a:xfrm>
            <a:off x="3240089" y="3544889"/>
            <a:ext cx="1760537" cy="1127125"/>
          </a:xfrm>
          <a:prstGeom prst="rect">
            <a:avLst/>
          </a:prstGeom>
          <a:solidFill>
            <a:schemeClr val="accent2"/>
          </a:solidFill>
          <a:ln w="19050">
            <a:solidFill>
              <a:schemeClr val="tx1"/>
            </a:solidFill>
            <a:miter lim="800000"/>
            <a:headEnd/>
            <a:tailEnd/>
          </a:ln>
          <a:effectLst>
            <a:outerShdw dist="35921" dir="2700000" algn="ctr" rotWithShape="0">
              <a:schemeClr val="bg2"/>
            </a:outerShdw>
          </a:effectLst>
        </p:spPr>
        <p:txBody>
          <a:bodyPr wrap="none" anchor="ctr"/>
          <a:lstStyle/>
          <a:p>
            <a:pPr algn="ctr">
              <a:defRPr/>
            </a:pPr>
            <a:r>
              <a:rPr kumimoji="1" lang="en-US" altLang="zh-CN" sz="2400">
                <a:solidFill>
                  <a:schemeClr val="folHlink"/>
                </a:solidFill>
                <a:latin typeface="Arial" charset="0"/>
                <a:ea typeface="黑体" pitchFamily="2" charset="-122"/>
              </a:rPr>
              <a:t>CPU </a:t>
            </a:r>
            <a:r>
              <a:rPr kumimoji="1" lang="zh-CN" altLang="en-US" sz="2400">
                <a:solidFill>
                  <a:schemeClr val="folHlink"/>
                </a:solidFill>
                <a:latin typeface="Arial" charset="0"/>
                <a:ea typeface="黑体" pitchFamily="2" charset="-122"/>
              </a:rPr>
              <a:t>和</a:t>
            </a:r>
          </a:p>
          <a:p>
            <a:pPr algn="ctr">
              <a:defRPr/>
            </a:pPr>
            <a:r>
              <a:rPr kumimoji="1" lang="zh-CN" altLang="en-US" sz="2400">
                <a:solidFill>
                  <a:schemeClr val="folHlink"/>
                </a:solidFill>
                <a:latin typeface="Arial" charset="0"/>
                <a:ea typeface="黑体" pitchFamily="2" charset="-122"/>
              </a:rPr>
              <a:t>存储器</a:t>
            </a:r>
          </a:p>
        </p:txBody>
      </p:sp>
      <p:sp>
        <p:nvSpPr>
          <p:cNvPr id="55306" name="Line 25"/>
          <p:cNvSpPr>
            <a:spLocks noChangeShapeType="1"/>
          </p:cNvSpPr>
          <p:nvPr/>
        </p:nvSpPr>
        <p:spPr bwMode="auto">
          <a:xfrm flipV="1">
            <a:off x="3784601" y="4687889"/>
            <a:ext cx="404813" cy="909637"/>
          </a:xfrm>
          <a:prstGeom prst="line">
            <a:avLst/>
          </a:prstGeom>
          <a:noFill/>
          <a:ln w="28575">
            <a:solidFill>
              <a:schemeClr val="folHlink"/>
            </a:solidFill>
            <a:round/>
            <a:headEnd/>
            <a:tailEnd type="triangle" w="med" len="lg"/>
          </a:ln>
        </p:spPr>
        <p:txBody>
          <a:bodyPr/>
          <a:lstStyle/>
          <a:p>
            <a:endParaRPr lang="zh-CN" altLang="en-US"/>
          </a:p>
        </p:txBody>
      </p:sp>
      <p:sp>
        <p:nvSpPr>
          <p:cNvPr id="55307" name="Text Box 26"/>
          <p:cNvSpPr txBox="1">
            <a:spLocks noChangeArrowheads="1"/>
          </p:cNvSpPr>
          <p:nvPr/>
        </p:nvSpPr>
        <p:spPr bwMode="auto">
          <a:xfrm>
            <a:off x="2667000" y="5559426"/>
            <a:ext cx="2339102" cy="830997"/>
          </a:xfrm>
          <a:prstGeom prst="rect">
            <a:avLst/>
          </a:prstGeom>
          <a:no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生成发送的数据</a:t>
            </a:r>
          </a:p>
          <a:p>
            <a:r>
              <a:rPr kumimoji="1" lang="zh-CN" altLang="en-US" sz="2400">
                <a:solidFill>
                  <a:schemeClr val="folHlink"/>
                </a:solidFill>
                <a:latin typeface="Arial" charset="0"/>
                <a:ea typeface="黑体" pitchFamily="2" charset="-122"/>
              </a:rPr>
              <a:t>处理收到的数据</a:t>
            </a:r>
          </a:p>
        </p:txBody>
      </p:sp>
      <p:sp>
        <p:nvSpPr>
          <p:cNvPr id="55308" name="Line 27"/>
          <p:cNvSpPr>
            <a:spLocks noChangeShapeType="1"/>
          </p:cNvSpPr>
          <p:nvPr/>
        </p:nvSpPr>
        <p:spPr bwMode="auto">
          <a:xfrm flipV="1">
            <a:off x="6524626" y="4687889"/>
            <a:ext cx="404813" cy="909637"/>
          </a:xfrm>
          <a:prstGeom prst="line">
            <a:avLst/>
          </a:prstGeom>
          <a:noFill/>
          <a:ln w="28575">
            <a:solidFill>
              <a:schemeClr val="folHlink"/>
            </a:solidFill>
            <a:round/>
            <a:headEnd/>
            <a:tailEnd type="triangle" w="med" len="lg"/>
          </a:ln>
        </p:spPr>
        <p:txBody>
          <a:bodyPr/>
          <a:lstStyle/>
          <a:p>
            <a:endParaRPr lang="zh-CN" altLang="en-US"/>
          </a:p>
        </p:txBody>
      </p:sp>
      <p:sp>
        <p:nvSpPr>
          <p:cNvPr id="55309" name="Text Box 28"/>
          <p:cNvSpPr txBox="1">
            <a:spLocks noChangeArrowheads="1"/>
          </p:cNvSpPr>
          <p:nvPr/>
        </p:nvSpPr>
        <p:spPr bwMode="auto">
          <a:xfrm>
            <a:off x="5255955" y="5559426"/>
            <a:ext cx="2646878" cy="830997"/>
          </a:xfrm>
          <a:prstGeom prst="rect">
            <a:avLst/>
          </a:prstGeom>
          <a:noFill/>
          <a:ln w="9525">
            <a:noFill/>
            <a:miter lim="800000"/>
            <a:headEnd/>
            <a:tailEnd/>
          </a:ln>
        </p:spPr>
        <p:txBody>
          <a:bodyPr wrap="none">
            <a:spAutoFit/>
          </a:bodyPr>
          <a:lstStyle/>
          <a:p>
            <a:pPr algn="ctr"/>
            <a:r>
              <a:rPr kumimoji="1" lang="zh-CN" altLang="en-US" sz="2400">
                <a:solidFill>
                  <a:schemeClr val="folHlink"/>
                </a:solidFill>
                <a:latin typeface="Arial" charset="0"/>
                <a:ea typeface="黑体" pitchFamily="2" charset="-122"/>
              </a:rPr>
              <a:t>把帧发送到局域网</a:t>
            </a:r>
          </a:p>
          <a:p>
            <a:pPr algn="ctr"/>
            <a:r>
              <a:rPr kumimoji="1" lang="zh-CN" altLang="en-US" sz="2400">
                <a:solidFill>
                  <a:schemeClr val="folHlink"/>
                </a:solidFill>
                <a:latin typeface="Arial" charset="0"/>
                <a:ea typeface="黑体" pitchFamily="2" charset="-122"/>
              </a:rPr>
              <a:t>从局域网接收帧</a:t>
            </a:r>
          </a:p>
        </p:txBody>
      </p:sp>
      <p:sp>
        <p:nvSpPr>
          <p:cNvPr id="55310" name="Text Box 29"/>
          <p:cNvSpPr txBox="1">
            <a:spLocks noChangeArrowheads="1"/>
          </p:cNvSpPr>
          <p:nvPr/>
        </p:nvSpPr>
        <p:spPr bwMode="auto">
          <a:xfrm>
            <a:off x="4999038" y="2827338"/>
            <a:ext cx="1098550" cy="457200"/>
          </a:xfrm>
          <a:prstGeom prst="rect">
            <a:avLst/>
          </a:prstGeom>
          <a:noFill/>
          <a:ln w="9525">
            <a:noFill/>
            <a:miter lim="800000"/>
            <a:headEnd/>
            <a:tailEnd/>
          </a:ln>
        </p:spPr>
        <p:txBody>
          <a:bodyPr wrap="none">
            <a:spAutoFit/>
          </a:bodyPr>
          <a:lstStyle/>
          <a:p>
            <a:r>
              <a:rPr kumimoji="1" lang="zh-CN" altLang="en-US" sz="2400">
                <a:solidFill>
                  <a:schemeClr val="folHlink"/>
                </a:solidFill>
                <a:latin typeface="Arial" charset="0"/>
                <a:ea typeface="黑体" pitchFamily="2" charset="-122"/>
              </a:rPr>
              <a:t>计算机</a:t>
            </a:r>
          </a:p>
        </p:txBody>
      </p:sp>
      <p:sp>
        <p:nvSpPr>
          <p:cNvPr id="403486" name="Text Box 30"/>
          <p:cNvSpPr txBox="1">
            <a:spLocks noChangeArrowheads="1"/>
          </p:cNvSpPr>
          <p:nvPr/>
        </p:nvSpPr>
        <p:spPr bwMode="auto">
          <a:xfrm>
            <a:off x="2871789" y="2251075"/>
            <a:ext cx="1165225" cy="457200"/>
          </a:xfrm>
          <a:prstGeom prst="rect">
            <a:avLst/>
          </a:prstGeom>
          <a:solidFill>
            <a:srgbClr val="CCFFFF"/>
          </a:solidFill>
          <a:ln w="9525">
            <a:noFill/>
            <a:miter lim="800000"/>
            <a:headEnd/>
            <a:tailEnd/>
          </a:ln>
          <a:effectLst>
            <a:outerShdw dist="35921" dir="2700000" algn="ctr" rotWithShape="0">
              <a:schemeClr val="bg2"/>
            </a:outerShdw>
          </a:effectLst>
        </p:spPr>
        <p:txBody>
          <a:bodyPr wrap="none">
            <a:spAutoFit/>
          </a:bodyPr>
          <a:lstStyle/>
          <a:p>
            <a:pPr>
              <a:defRPr/>
            </a:pPr>
            <a:r>
              <a:rPr kumimoji="1" lang="en-US" altLang="zh-CN" sz="2400">
                <a:solidFill>
                  <a:schemeClr val="folHlink"/>
                </a:solidFill>
                <a:latin typeface="Arial" charset="0"/>
                <a:ea typeface="黑体" pitchFamily="2" charset="-122"/>
              </a:rPr>
              <a:t>IP </a:t>
            </a:r>
            <a:r>
              <a:rPr kumimoji="1" lang="zh-CN" altLang="en-US" sz="2400">
                <a:solidFill>
                  <a:schemeClr val="folHlink"/>
                </a:solidFill>
                <a:latin typeface="Arial" charset="0"/>
                <a:ea typeface="黑体" pitchFamily="2" charset="-122"/>
              </a:rPr>
              <a:t>地址</a:t>
            </a:r>
          </a:p>
        </p:txBody>
      </p:sp>
      <p:sp>
        <p:nvSpPr>
          <p:cNvPr id="55312" name="AutoShape 31"/>
          <p:cNvSpPr>
            <a:spLocks noChangeArrowheads="1"/>
          </p:cNvSpPr>
          <p:nvPr/>
        </p:nvSpPr>
        <p:spPr bwMode="auto">
          <a:xfrm>
            <a:off x="4900614" y="3773488"/>
            <a:ext cx="1216025" cy="684212"/>
          </a:xfrm>
          <a:prstGeom prst="leftRightArrow">
            <a:avLst>
              <a:gd name="adj1" fmla="val 50000"/>
              <a:gd name="adj2" fmla="val 35545"/>
            </a:avLst>
          </a:prstGeom>
          <a:solidFill>
            <a:srgbClr val="66FF33"/>
          </a:solidFill>
          <a:ln w="9525">
            <a:solidFill>
              <a:schemeClr val="tx1"/>
            </a:solidFill>
            <a:miter lim="800000"/>
            <a:headEnd/>
            <a:tailEnd/>
          </a:ln>
        </p:spPr>
        <p:txBody>
          <a:bodyPr wrap="none" anchor="ctr"/>
          <a:lstStyle/>
          <a:p>
            <a:endParaRPr lang="zh-CN" altLang="en-US"/>
          </a:p>
        </p:txBody>
      </p:sp>
      <p:sp>
        <p:nvSpPr>
          <p:cNvPr id="55313" name="Text Box 32"/>
          <p:cNvSpPr txBox="1">
            <a:spLocks noChangeArrowheads="1"/>
          </p:cNvSpPr>
          <p:nvPr/>
        </p:nvSpPr>
        <p:spPr bwMode="auto">
          <a:xfrm>
            <a:off x="5075238" y="4159250"/>
            <a:ext cx="793750" cy="787400"/>
          </a:xfrm>
          <a:prstGeom prst="rect">
            <a:avLst/>
          </a:prstGeom>
          <a:noFill/>
          <a:ln w="9525">
            <a:noFill/>
            <a:miter lim="800000"/>
            <a:headEnd/>
            <a:tailEnd/>
          </a:ln>
        </p:spPr>
        <p:txBody>
          <a:bodyPr wrap="none">
            <a:spAutoFit/>
          </a:bodyPr>
          <a:lstStyle/>
          <a:p>
            <a:pPr>
              <a:lnSpc>
                <a:spcPct val="95000"/>
              </a:lnSpc>
            </a:pPr>
            <a:r>
              <a:rPr kumimoji="1" lang="zh-CN" altLang="en-US" sz="2400">
                <a:solidFill>
                  <a:schemeClr val="folHlink"/>
                </a:solidFill>
                <a:latin typeface="Arial" charset="0"/>
                <a:ea typeface="黑体" pitchFamily="2" charset="-122"/>
              </a:rPr>
              <a:t>并行</a:t>
            </a:r>
          </a:p>
          <a:p>
            <a:pPr>
              <a:lnSpc>
                <a:spcPct val="95000"/>
              </a:lnSpc>
            </a:pPr>
            <a:r>
              <a:rPr kumimoji="1" lang="zh-CN" altLang="en-US" sz="2400">
                <a:solidFill>
                  <a:schemeClr val="folHlink"/>
                </a:solidFill>
                <a:latin typeface="Arial" charset="0"/>
                <a:ea typeface="黑体" pitchFamily="2" charset="-122"/>
              </a:rPr>
              <a:t>通信</a:t>
            </a:r>
          </a:p>
        </p:txBody>
      </p:sp>
      <p:sp>
        <p:nvSpPr>
          <p:cNvPr id="403489" name="Rectangle 33"/>
          <p:cNvSpPr>
            <a:spLocks noChangeArrowheads="1"/>
          </p:cNvSpPr>
          <p:nvPr/>
        </p:nvSpPr>
        <p:spPr bwMode="auto">
          <a:xfrm>
            <a:off x="3403601" y="4003676"/>
            <a:ext cx="201613" cy="169863"/>
          </a:xfrm>
          <a:prstGeom prst="rect">
            <a:avLst/>
          </a:prstGeom>
          <a:solidFill>
            <a:srgbClr val="CCFFFF"/>
          </a:solidFill>
          <a:ln w="9525">
            <a:no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55315" name="Freeform 34"/>
          <p:cNvSpPr>
            <a:spLocks/>
          </p:cNvSpPr>
          <p:nvPr/>
        </p:nvSpPr>
        <p:spPr bwMode="auto">
          <a:xfrm>
            <a:off x="2938463" y="2746376"/>
            <a:ext cx="1109662" cy="1266825"/>
          </a:xfrm>
          <a:custGeom>
            <a:avLst/>
            <a:gdLst>
              <a:gd name="T0" fmla="*/ 0 w 496"/>
              <a:gd name="T1" fmla="*/ 0 h 504"/>
              <a:gd name="T2" fmla="*/ 1109662 w 496"/>
              <a:gd name="T3" fmla="*/ 0 h 504"/>
              <a:gd name="T4" fmla="*/ 653269 w 496"/>
              <a:gd name="T5" fmla="*/ 1266825 h 504"/>
              <a:gd name="T6" fmla="*/ 469817 w 496"/>
              <a:gd name="T7" fmla="*/ 1261798 h 504"/>
              <a:gd name="T8" fmla="*/ 0 w 496"/>
              <a:gd name="T9" fmla="*/ 0 h 504"/>
              <a:gd name="T10" fmla="*/ 0 60000 65536"/>
              <a:gd name="T11" fmla="*/ 0 60000 65536"/>
              <a:gd name="T12" fmla="*/ 0 60000 65536"/>
              <a:gd name="T13" fmla="*/ 0 60000 65536"/>
              <a:gd name="T14" fmla="*/ 0 60000 65536"/>
              <a:gd name="T15" fmla="*/ 0 w 496"/>
              <a:gd name="T16" fmla="*/ 0 h 504"/>
              <a:gd name="T17" fmla="*/ 496 w 496"/>
              <a:gd name="T18" fmla="*/ 504 h 504"/>
            </a:gdLst>
            <a:ahLst/>
            <a:cxnLst>
              <a:cxn ang="T10">
                <a:pos x="T0" y="T1"/>
              </a:cxn>
              <a:cxn ang="T11">
                <a:pos x="T2" y="T3"/>
              </a:cxn>
              <a:cxn ang="T12">
                <a:pos x="T4" y="T5"/>
              </a:cxn>
              <a:cxn ang="T13">
                <a:pos x="T6" y="T7"/>
              </a:cxn>
              <a:cxn ang="T14">
                <a:pos x="T8" y="T9"/>
              </a:cxn>
            </a:cxnLst>
            <a:rect l="T15" t="T16" r="T17" b="T18"/>
            <a:pathLst>
              <a:path w="496" h="504">
                <a:moveTo>
                  <a:pt x="0" y="0"/>
                </a:moveTo>
                <a:lnTo>
                  <a:pt x="496" y="0"/>
                </a:lnTo>
                <a:lnTo>
                  <a:pt x="292" y="504"/>
                </a:lnTo>
                <a:lnTo>
                  <a:pt x="210" y="502"/>
                </a:lnTo>
                <a:lnTo>
                  <a:pt x="0" y="0"/>
                </a:lnTo>
                <a:close/>
              </a:path>
            </a:pathLst>
          </a:custGeom>
          <a:gradFill rotWithShape="1">
            <a:gsLst>
              <a:gs pos="0">
                <a:srgbClr val="CCFFFF"/>
              </a:gs>
              <a:gs pos="100000">
                <a:srgbClr val="9AC1C1"/>
              </a:gs>
            </a:gsLst>
            <a:lin ang="5400000" scaled="1"/>
          </a:gradFill>
          <a:ln w="9525">
            <a:noFill/>
            <a:round/>
            <a:headEnd/>
            <a:tailEnd/>
          </a:ln>
        </p:spPr>
        <p:txBody>
          <a:bodyPr/>
          <a:lstStyle/>
          <a:p>
            <a:endParaRPr lang="zh-CN" altLang="en-US"/>
          </a:p>
        </p:txBody>
      </p:sp>
      <p:sp>
        <p:nvSpPr>
          <p:cNvPr id="403491" name="Rectangle 35"/>
          <p:cNvSpPr>
            <a:spLocks noChangeArrowheads="1"/>
          </p:cNvSpPr>
          <p:nvPr/>
        </p:nvSpPr>
        <p:spPr bwMode="auto">
          <a:xfrm>
            <a:off x="7439026" y="4003676"/>
            <a:ext cx="201613" cy="169863"/>
          </a:xfrm>
          <a:prstGeom prst="rect">
            <a:avLst/>
          </a:prstGeom>
          <a:solidFill>
            <a:srgbClr val="FFCCFF"/>
          </a:solidFill>
          <a:ln w="9525">
            <a:no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55317" name="Freeform 36"/>
          <p:cNvSpPr>
            <a:spLocks/>
          </p:cNvSpPr>
          <p:nvPr/>
        </p:nvSpPr>
        <p:spPr bwMode="auto">
          <a:xfrm>
            <a:off x="6891339" y="2740026"/>
            <a:ext cx="1368425" cy="1260475"/>
          </a:xfrm>
          <a:custGeom>
            <a:avLst/>
            <a:gdLst>
              <a:gd name="T0" fmla="*/ 0 w 612"/>
              <a:gd name="T1" fmla="*/ 0 h 501"/>
              <a:gd name="T2" fmla="*/ 1368425 w 612"/>
              <a:gd name="T3" fmla="*/ 15096 h 501"/>
              <a:gd name="T4" fmla="*/ 751292 w 612"/>
              <a:gd name="T5" fmla="*/ 1260475 h 501"/>
              <a:gd name="T6" fmla="*/ 563469 w 612"/>
              <a:gd name="T7" fmla="*/ 1260475 h 501"/>
              <a:gd name="T8" fmla="*/ 0 w 612"/>
              <a:gd name="T9" fmla="*/ 0 h 501"/>
              <a:gd name="T10" fmla="*/ 0 60000 65536"/>
              <a:gd name="T11" fmla="*/ 0 60000 65536"/>
              <a:gd name="T12" fmla="*/ 0 60000 65536"/>
              <a:gd name="T13" fmla="*/ 0 60000 65536"/>
              <a:gd name="T14" fmla="*/ 0 60000 65536"/>
              <a:gd name="T15" fmla="*/ 0 w 612"/>
              <a:gd name="T16" fmla="*/ 0 h 501"/>
              <a:gd name="T17" fmla="*/ 612 w 612"/>
              <a:gd name="T18" fmla="*/ 501 h 501"/>
            </a:gdLst>
            <a:ahLst/>
            <a:cxnLst>
              <a:cxn ang="T10">
                <a:pos x="T0" y="T1"/>
              </a:cxn>
              <a:cxn ang="T11">
                <a:pos x="T2" y="T3"/>
              </a:cxn>
              <a:cxn ang="T12">
                <a:pos x="T4" y="T5"/>
              </a:cxn>
              <a:cxn ang="T13">
                <a:pos x="T6" y="T7"/>
              </a:cxn>
              <a:cxn ang="T14">
                <a:pos x="T8" y="T9"/>
              </a:cxn>
            </a:cxnLst>
            <a:rect l="T15" t="T16" r="T17" b="T18"/>
            <a:pathLst>
              <a:path w="612" h="501">
                <a:moveTo>
                  <a:pt x="0" y="0"/>
                </a:moveTo>
                <a:lnTo>
                  <a:pt x="612" y="6"/>
                </a:lnTo>
                <a:lnTo>
                  <a:pt x="336" y="501"/>
                </a:lnTo>
                <a:lnTo>
                  <a:pt x="252" y="501"/>
                </a:lnTo>
                <a:lnTo>
                  <a:pt x="0" y="0"/>
                </a:lnTo>
                <a:close/>
              </a:path>
            </a:pathLst>
          </a:custGeom>
          <a:gradFill rotWithShape="1">
            <a:gsLst>
              <a:gs pos="0">
                <a:srgbClr val="FFCCFF"/>
              </a:gs>
              <a:gs pos="100000">
                <a:srgbClr val="C19AC1"/>
              </a:gs>
            </a:gsLst>
            <a:lin ang="5400000" scaled="1"/>
          </a:gradFill>
          <a:ln w="9525">
            <a:noFill/>
            <a:round/>
            <a:headEnd/>
            <a:tailEnd/>
          </a:ln>
        </p:spPr>
        <p:txBody>
          <a:bodyPr/>
          <a:lstStyle/>
          <a:p>
            <a:endParaRPr lang="zh-CN" altLang="en-US"/>
          </a:p>
        </p:txBody>
      </p:sp>
      <p:sp>
        <p:nvSpPr>
          <p:cNvPr id="55318" name="灯片编号占位符 23"/>
          <p:cNvSpPr>
            <a:spLocks noGrp="1"/>
          </p:cNvSpPr>
          <p:nvPr>
            <p:ph type="sldNum" sz="quarter" idx="12"/>
          </p:nvPr>
        </p:nvSpPr>
        <p:spPr>
          <a:noFill/>
        </p:spPr>
        <p:txBody>
          <a:bodyPr/>
          <a:lstStyle/>
          <a:p>
            <a:fld id="{698F6991-4EB8-4B8B-BB5F-A926B8F23532}" type="slidenum">
              <a:rPr lang="en-US" altLang="zh-CN" smtClean="0"/>
              <a:pPr/>
              <a:t>47</a:t>
            </a:fld>
            <a:endParaRPr lang="en-US" altLang="zh-CN"/>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body" idx="1"/>
          </p:nvPr>
        </p:nvSpPr>
        <p:spPr>
          <a:xfrm>
            <a:off x="2566988" y="1773238"/>
            <a:ext cx="7772400" cy="3168650"/>
          </a:xfrm>
        </p:spPr>
        <p:txBody>
          <a:bodyPr/>
          <a:lstStyle/>
          <a:p>
            <a:pPr eaLnBrk="1" hangingPunct="1"/>
            <a:r>
              <a:rPr lang="zh-CN" altLang="en-US" sz="2800"/>
              <a:t>最初的以太网是将许多计算机都连接到一根总线上。当初认为这样的连接方法既简单又可靠，因为总线上没有有源器件。 </a:t>
            </a:r>
          </a:p>
        </p:txBody>
      </p:sp>
      <p:sp>
        <p:nvSpPr>
          <p:cNvPr id="56323" name="Rectangle 3"/>
          <p:cNvSpPr>
            <a:spLocks noGrp="1" noChangeArrowheads="1"/>
          </p:cNvSpPr>
          <p:nvPr>
            <p:ph type="title"/>
          </p:nvPr>
        </p:nvSpPr>
        <p:spPr/>
        <p:txBody>
          <a:bodyPr/>
          <a:lstStyle/>
          <a:p>
            <a:pPr algn="ctr" eaLnBrk="1" hangingPunct="1"/>
            <a:r>
              <a:rPr lang="en-US" altLang="zh-CN"/>
              <a:t>3.3.2   CSMA/CD </a:t>
            </a:r>
            <a:r>
              <a:rPr lang="zh-CN" altLang="en-US"/>
              <a:t>协议 </a:t>
            </a:r>
          </a:p>
        </p:txBody>
      </p:sp>
      <p:grpSp>
        <p:nvGrpSpPr>
          <p:cNvPr id="56324" name="Group 4"/>
          <p:cNvGrpSpPr>
            <a:grpSpLocks/>
          </p:cNvGrpSpPr>
          <p:nvPr/>
        </p:nvGrpSpPr>
        <p:grpSpPr bwMode="auto">
          <a:xfrm>
            <a:off x="5861050" y="4008439"/>
            <a:ext cx="471488" cy="1406525"/>
            <a:chOff x="1177" y="1994"/>
            <a:chExt cx="258" cy="714"/>
          </a:xfrm>
        </p:grpSpPr>
        <p:sp>
          <p:nvSpPr>
            <p:cNvPr id="56369" name="Line 5"/>
            <p:cNvSpPr>
              <a:spLocks noChangeShapeType="1"/>
            </p:cNvSpPr>
            <p:nvPr/>
          </p:nvSpPr>
          <p:spPr bwMode="auto">
            <a:xfrm rot="16200000" flipV="1">
              <a:off x="1043" y="2261"/>
              <a:ext cx="537" cy="4"/>
            </a:xfrm>
            <a:prstGeom prst="line">
              <a:avLst/>
            </a:prstGeom>
            <a:noFill/>
            <a:ln w="38100">
              <a:solidFill>
                <a:srgbClr val="333399"/>
              </a:solidFill>
              <a:round/>
              <a:headEnd/>
              <a:tailEnd/>
            </a:ln>
          </p:spPr>
          <p:txBody>
            <a:bodyPr wrap="none" anchor="ctr"/>
            <a:lstStyle/>
            <a:p>
              <a:endParaRPr lang="zh-CN" altLang="en-US"/>
            </a:p>
          </p:txBody>
        </p:sp>
        <p:pic>
          <p:nvPicPr>
            <p:cNvPr id="56370" name="Picture 6"/>
            <p:cNvPicPr>
              <a:picLocks noChangeArrowheads="1"/>
            </p:cNvPicPr>
            <p:nvPr/>
          </p:nvPicPr>
          <p:blipFill>
            <a:blip r:embed="rId3" cstate="print"/>
            <a:srcRect/>
            <a:stretch>
              <a:fillRect/>
            </a:stretch>
          </p:blipFill>
          <p:spPr bwMode="auto">
            <a:xfrm>
              <a:off x="1177" y="2448"/>
              <a:ext cx="258" cy="260"/>
            </a:xfrm>
            <a:prstGeom prst="rect">
              <a:avLst/>
            </a:prstGeom>
            <a:noFill/>
            <a:ln w="9525">
              <a:noFill/>
              <a:miter lim="800000"/>
              <a:headEnd/>
              <a:tailEnd/>
            </a:ln>
          </p:spPr>
        </p:pic>
      </p:grpSp>
      <p:sp>
        <p:nvSpPr>
          <p:cNvPr id="56325" name="Line 7"/>
          <p:cNvSpPr>
            <a:spLocks noChangeShapeType="1"/>
          </p:cNvSpPr>
          <p:nvPr/>
        </p:nvSpPr>
        <p:spPr bwMode="auto">
          <a:xfrm flipV="1">
            <a:off x="2166938" y="3997325"/>
            <a:ext cx="7816850" cy="0"/>
          </a:xfrm>
          <a:prstGeom prst="line">
            <a:avLst/>
          </a:prstGeom>
          <a:noFill/>
          <a:ln w="38100">
            <a:solidFill>
              <a:srgbClr val="333399"/>
            </a:solidFill>
            <a:round/>
            <a:headEnd/>
            <a:tailEnd/>
          </a:ln>
        </p:spPr>
        <p:txBody>
          <a:bodyPr wrap="none" anchor="ctr"/>
          <a:lstStyle/>
          <a:p>
            <a:endParaRPr lang="zh-CN" altLang="en-US"/>
          </a:p>
        </p:txBody>
      </p:sp>
      <p:sp>
        <p:nvSpPr>
          <p:cNvPr id="56326" name="Rectangle 8"/>
          <p:cNvSpPr>
            <a:spLocks noChangeArrowheads="1"/>
          </p:cNvSpPr>
          <p:nvPr/>
        </p:nvSpPr>
        <p:spPr bwMode="auto">
          <a:xfrm>
            <a:off x="9866314" y="3930651"/>
            <a:ext cx="117475" cy="125413"/>
          </a:xfrm>
          <a:prstGeom prst="rect">
            <a:avLst/>
          </a:prstGeom>
          <a:solidFill>
            <a:srgbClr val="333399"/>
          </a:solidFill>
          <a:ln w="12700">
            <a:solidFill>
              <a:srgbClr val="333399"/>
            </a:solidFill>
            <a:miter lim="800000"/>
            <a:headEnd/>
            <a:tailEnd/>
          </a:ln>
        </p:spPr>
        <p:txBody>
          <a:bodyPr wrap="none" anchor="ctr"/>
          <a:lstStyle/>
          <a:p>
            <a:endParaRPr lang="zh-CN" altLang="en-US"/>
          </a:p>
        </p:txBody>
      </p:sp>
      <p:sp>
        <p:nvSpPr>
          <p:cNvPr id="56327" name="Rectangle 9"/>
          <p:cNvSpPr>
            <a:spLocks noChangeArrowheads="1"/>
          </p:cNvSpPr>
          <p:nvPr/>
        </p:nvSpPr>
        <p:spPr bwMode="auto">
          <a:xfrm>
            <a:off x="2063751" y="3930651"/>
            <a:ext cx="117475" cy="125413"/>
          </a:xfrm>
          <a:prstGeom prst="rect">
            <a:avLst/>
          </a:prstGeom>
          <a:solidFill>
            <a:srgbClr val="333399"/>
          </a:solidFill>
          <a:ln w="12700">
            <a:solidFill>
              <a:srgbClr val="333399"/>
            </a:solidFill>
            <a:miter lim="800000"/>
            <a:headEnd/>
            <a:tailEnd/>
          </a:ln>
        </p:spPr>
        <p:txBody>
          <a:bodyPr wrap="none" anchor="ctr"/>
          <a:lstStyle/>
          <a:p>
            <a:endParaRPr lang="zh-CN" altLang="en-US"/>
          </a:p>
        </p:txBody>
      </p:sp>
      <p:sp>
        <p:nvSpPr>
          <p:cNvPr id="56328" name="Line 10"/>
          <p:cNvSpPr>
            <a:spLocks noChangeShapeType="1"/>
          </p:cNvSpPr>
          <p:nvPr/>
        </p:nvSpPr>
        <p:spPr bwMode="auto">
          <a:xfrm>
            <a:off x="9409113" y="3789363"/>
            <a:ext cx="493712" cy="239712"/>
          </a:xfrm>
          <a:prstGeom prst="line">
            <a:avLst/>
          </a:prstGeom>
          <a:noFill/>
          <a:ln w="12700">
            <a:solidFill>
              <a:schemeClr val="tx1"/>
            </a:solidFill>
            <a:round/>
            <a:headEnd/>
            <a:tailEnd/>
          </a:ln>
        </p:spPr>
        <p:txBody>
          <a:bodyPr wrap="none" anchor="ctr"/>
          <a:lstStyle/>
          <a:p>
            <a:endParaRPr lang="zh-CN" altLang="en-US"/>
          </a:p>
        </p:txBody>
      </p:sp>
      <p:grpSp>
        <p:nvGrpSpPr>
          <p:cNvPr id="56329" name="Group 11"/>
          <p:cNvGrpSpPr>
            <a:grpSpLocks/>
          </p:cNvGrpSpPr>
          <p:nvPr/>
        </p:nvGrpSpPr>
        <p:grpSpPr bwMode="auto">
          <a:xfrm>
            <a:off x="2914650" y="4008439"/>
            <a:ext cx="471488" cy="1406525"/>
            <a:chOff x="1177" y="1994"/>
            <a:chExt cx="258" cy="714"/>
          </a:xfrm>
        </p:grpSpPr>
        <p:sp>
          <p:nvSpPr>
            <p:cNvPr id="56367" name="Line 12"/>
            <p:cNvSpPr>
              <a:spLocks noChangeShapeType="1"/>
            </p:cNvSpPr>
            <p:nvPr/>
          </p:nvSpPr>
          <p:spPr bwMode="auto">
            <a:xfrm rot="16200000" flipV="1">
              <a:off x="1043" y="2261"/>
              <a:ext cx="537" cy="4"/>
            </a:xfrm>
            <a:prstGeom prst="line">
              <a:avLst/>
            </a:prstGeom>
            <a:noFill/>
            <a:ln w="38100">
              <a:solidFill>
                <a:srgbClr val="333399"/>
              </a:solidFill>
              <a:round/>
              <a:headEnd/>
              <a:tailEnd/>
            </a:ln>
          </p:spPr>
          <p:txBody>
            <a:bodyPr wrap="none" anchor="ctr"/>
            <a:lstStyle/>
            <a:p>
              <a:endParaRPr lang="zh-CN" altLang="en-US"/>
            </a:p>
          </p:txBody>
        </p:sp>
        <p:pic>
          <p:nvPicPr>
            <p:cNvPr id="56368" name="Picture 13"/>
            <p:cNvPicPr>
              <a:picLocks noChangeArrowheads="1"/>
            </p:cNvPicPr>
            <p:nvPr/>
          </p:nvPicPr>
          <p:blipFill>
            <a:blip r:embed="rId3" cstate="print"/>
            <a:srcRect/>
            <a:stretch>
              <a:fillRect/>
            </a:stretch>
          </p:blipFill>
          <p:spPr bwMode="auto">
            <a:xfrm>
              <a:off x="1177" y="2448"/>
              <a:ext cx="258" cy="260"/>
            </a:xfrm>
            <a:prstGeom prst="rect">
              <a:avLst/>
            </a:prstGeom>
            <a:noFill/>
            <a:ln w="9525">
              <a:noFill/>
              <a:miter lim="800000"/>
              <a:headEnd/>
              <a:tailEnd/>
            </a:ln>
          </p:spPr>
        </p:pic>
      </p:grpSp>
      <p:sp>
        <p:nvSpPr>
          <p:cNvPr id="56330" name="Freeform 14"/>
          <p:cNvSpPr>
            <a:spLocks/>
          </p:cNvSpPr>
          <p:nvPr/>
        </p:nvSpPr>
        <p:spPr bwMode="auto">
          <a:xfrm>
            <a:off x="4625976" y="4010026"/>
            <a:ext cx="3175" cy="1027113"/>
          </a:xfrm>
          <a:custGeom>
            <a:avLst/>
            <a:gdLst>
              <a:gd name="T0" fmla="*/ 0 w 2"/>
              <a:gd name="T1" fmla="*/ 1027113 h 521"/>
              <a:gd name="T2" fmla="*/ 3175 w 2"/>
              <a:gd name="T3" fmla="*/ 0 h 521"/>
              <a:gd name="T4" fmla="*/ 0 60000 65536"/>
              <a:gd name="T5" fmla="*/ 0 60000 65536"/>
              <a:gd name="T6" fmla="*/ 0 w 2"/>
              <a:gd name="T7" fmla="*/ 0 h 521"/>
              <a:gd name="T8" fmla="*/ 2 w 2"/>
              <a:gd name="T9" fmla="*/ 521 h 521"/>
            </a:gdLst>
            <a:ahLst/>
            <a:cxnLst>
              <a:cxn ang="T4">
                <a:pos x="T0" y="T1"/>
              </a:cxn>
              <a:cxn ang="T5">
                <a:pos x="T2" y="T3"/>
              </a:cxn>
            </a:cxnLst>
            <a:rect l="T6" t="T7" r="T8" b="T9"/>
            <a:pathLst>
              <a:path w="2" h="521">
                <a:moveTo>
                  <a:pt x="0" y="521"/>
                </a:moveTo>
                <a:lnTo>
                  <a:pt x="2" y="0"/>
                </a:lnTo>
              </a:path>
            </a:pathLst>
          </a:custGeom>
          <a:solidFill>
            <a:srgbClr val="333399"/>
          </a:solidFill>
          <a:ln w="38100" cmpd="sng">
            <a:solidFill>
              <a:srgbClr val="333399"/>
            </a:solidFill>
            <a:round/>
            <a:headEnd/>
            <a:tailEnd/>
          </a:ln>
        </p:spPr>
        <p:txBody>
          <a:bodyPr wrap="none" anchor="ctr"/>
          <a:lstStyle/>
          <a:p>
            <a:endParaRPr lang="zh-CN" altLang="en-US"/>
          </a:p>
        </p:txBody>
      </p:sp>
      <p:pic>
        <p:nvPicPr>
          <p:cNvPr id="56331" name="Picture 15"/>
          <p:cNvPicPr>
            <a:picLocks noChangeArrowheads="1"/>
          </p:cNvPicPr>
          <p:nvPr/>
        </p:nvPicPr>
        <p:blipFill>
          <a:blip r:embed="rId3" cstate="print"/>
          <a:srcRect/>
          <a:stretch>
            <a:fillRect/>
          </a:stretch>
        </p:blipFill>
        <p:spPr bwMode="auto">
          <a:xfrm>
            <a:off x="4387850" y="4902201"/>
            <a:ext cx="471488" cy="512763"/>
          </a:xfrm>
          <a:prstGeom prst="rect">
            <a:avLst/>
          </a:prstGeom>
          <a:noFill/>
          <a:ln w="9525">
            <a:noFill/>
            <a:miter lim="800000"/>
            <a:headEnd/>
            <a:tailEnd/>
          </a:ln>
        </p:spPr>
      </p:pic>
      <p:grpSp>
        <p:nvGrpSpPr>
          <p:cNvPr id="56332" name="Group 16"/>
          <p:cNvGrpSpPr>
            <a:grpSpLocks/>
          </p:cNvGrpSpPr>
          <p:nvPr/>
        </p:nvGrpSpPr>
        <p:grpSpPr bwMode="auto">
          <a:xfrm>
            <a:off x="7334250" y="4008439"/>
            <a:ext cx="471488" cy="1406525"/>
            <a:chOff x="1177" y="1994"/>
            <a:chExt cx="258" cy="714"/>
          </a:xfrm>
        </p:grpSpPr>
        <p:sp>
          <p:nvSpPr>
            <p:cNvPr id="56365" name="Line 17"/>
            <p:cNvSpPr>
              <a:spLocks noChangeShapeType="1"/>
            </p:cNvSpPr>
            <p:nvPr/>
          </p:nvSpPr>
          <p:spPr bwMode="auto">
            <a:xfrm rot="16200000" flipV="1">
              <a:off x="1043" y="2261"/>
              <a:ext cx="537" cy="4"/>
            </a:xfrm>
            <a:prstGeom prst="line">
              <a:avLst/>
            </a:prstGeom>
            <a:noFill/>
            <a:ln w="38100">
              <a:solidFill>
                <a:srgbClr val="333399"/>
              </a:solidFill>
              <a:round/>
              <a:headEnd/>
              <a:tailEnd/>
            </a:ln>
          </p:spPr>
          <p:txBody>
            <a:bodyPr wrap="none" anchor="ctr"/>
            <a:lstStyle/>
            <a:p>
              <a:endParaRPr lang="zh-CN" altLang="en-US"/>
            </a:p>
          </p:txBody>
        </p:sp>
        <p:pic>
          <p:nvPicPr>
            <p:cNvPr id="56366" name="Picture 18"/>
            <p:cNvPicPr>
              <a:picLocks noChangeArrowheads="1"/>
            </p:cNvPicPr>
            <p:nvPr/>
          </p:nvPicPr>
          <p:blipFill>
            <a:blip r:embed="rId3" cstate="print"/>
            <a:srcRect/>
            <a:stretch>
              <a:fillRect/>
            </a:stretch>
          </p:blipFill>
          <p:spPr bwMode="auto">
            <a:xfrm>
              <a:off x="1177" y="2448"/>
              <a:ext cx="258" cy="260"/>
            </a:xfrm>
            <a:prstGeom prst="rect">
              <a:avLst/>
            </a:prstGeom>
            <a:noFill/>
            <a:ln w="9525">
              <a:noFill/>
              <a:miter lim="800000"/>
              <a:headEnd/>
              <a:tailEnd/>
            </a:ln>
          </p:spPr>
        </p:pic>
      </p:grpSp>
      <p:sp>
        <p:nvSpPr>
          <p:cNvPr id="56333" name="Freeform 19"/>
          <p:cNvSpPr>
            <a:spLocks/>
          </p:cNvSpPr>
          <p:nvPr/>
        </p:nvSpPr>
        <p:spPr bwMode="auto">
          <a:xfrm>
            <a:off x="9047164" y="4010025"/>
            <a:ext cx="3175" cy="1042988"/>
          </a:xfrm>
          <a:custGeom>
            <a:avLst/>
            <a:gdLst>
              <a:gd name="T0" fmla="*/ 0 w 2"/>
              <a:gd name="T1" fmla="*/ 1042988 h 529"/>
              <a:gd name="T2" fmla="*/ 3175 w 2"/>
              <a:gd name="T3" fmla="*/ 0 h 529"/>
              <a:gd name="T4" fmla="*/ 0 60000 65536"/>
              <a:gd name="T5" fmla="*/ 0 60000 65536"/>
              <a:gd name="T6" fmla="*/ 0 w 2"/>
              <a:gd name="T7" fmla="*/ 0 h 529"/>
              <a:gd name="T8" fmla="*/ 2 w 2"/>
              <a:gd name="T9" fmla="*/ 529 h 529"/>
            </a:gdLst>
            <a:ahLst/>
            <a:cxnLst>
              <a:cxn ang="T4">
                <a:pos x="T0" y="T1"/>
              </a:cxn>
              <a:cxn ang="T5">
                <a:pos x="T2" y="T3"/>
              </a:cxn>
            </a:cxnLst>
            <a:rect l="T6" t="T7" r="T8" b="T9"/>
            <a:pathLst>
              <a:path w="2" h="529">
                <a:moveTo>
                  <a:pt x="0" y="529"/>
                </a:moveTo>
                <a:lnTo>
                  <a:pt x="2" y="0"/>
                </a:lnTo>
              </a:path>
            </a:pathLst>
          </a:custGeom>
          <a:solidFill>
            <a:srgbClr val="333399"/>
          </a:solidFill>
          <a:ln w="38100" cmpd="sng">
            <a:solidFill>
              <a:srgbClr val="333399"/>
            </a:solidFill>
            <a:round/>
            <a:headEnd/>
            <a:tailEnd/>
          </a:ln>
        </p:spPr>
        <p:txBody>
          <a:bodyPr wrap="none" anchor="ctr"/>
          <a:lstStyle/>
          <a:p>
            <a:endParaRPr lang="zh-CN" altLang="en-US"/>
          </a:p>
        </p:txBody>
      </p:sp>
      <p:pic>
        <p:nvPicPr>
          <p:cNvPr id="56334" name="Picture 20"/>
          <p:cNvPicPr>
            <a:picLocks noChangeArrowheads="1"/>
          </p:cNvPicPr>
          <p:nvPr/>
        </p:nvPicPr>
        <p:blipFill>
          <a:blip r:embed="rId3" cstate="print"/>
          <a:srcRect/>
          <a:stretch>
            <a:fillRect/>
          </a:stretch>
        </p:blipFill>
        <p:spPr bwMode="auto">
          <a:xfrm>
            <a:off x="8809039" y="4902201"/>
            <a:ext cx="471487" cy="512763"/>
          </a:xfrm>
          <a:prstGeom prst="rect">
            <a:avLst/>
          </a:prstGeom>
          <a:noFill/>
          <a:ln w="9525">
            <a:noFill/>
            <a:miter lim="800000"/>
            <a:headEnd/>
            <a:tailEnd/>
          </a:ln>
        </p:spPr>
      </p:pic>
      <p:sp>
        <p:nvSpPr>
          <p:cNvPr id="404501" name="Text Box 21"/>
          <p:cNvSpPr txBox="1">
            <a:spLocks noChangeArrowheads="1"/>
          </p:cNvSpPr>
          <p:nvPr/>
        </p:nvSpPr>
        <p:spPr bwMode="auto">
          <a:xfrm>
            <a:off x="4032250" y="5734051"/>
            <a:ext cx="1200150" cy="701675"/>
          </a:xfrm>
          <a:prstGeom prst="rect">
            <a:avLst/>
          </a:prstGeom>
          <a:noFill/>
          <a:ln w="9525">
            <a:noFill/>
            <a:miter lim="800000"/>
            <a:headEnd/>
            <a:tailEnd/>
          </a:ln>
        </p:spPr>
        <p:txBody>
          <a:bodyPr wrap="none">
            <a:spAutoFit/>
          </a:bodyPr>
          <a:lstStyle/>
          <a:p>
            <a:pPr algn="ctr"/>
            <a:r>
              <a:rPr kumimoji="1" lang="en-US" altLang="zh-CN">
                <a:solidFill>
                  <a:srgbClr val="333399"/>
                </a:solidFill>
                <a:latin typeface="Arial" charset="0"/>
                <a:ea typeface="黑体" pitchFamily="2" charset="-122"/>
              </a:rPr>
              <a:t>B</a:t>
            </a:r>
            <a:r>
              <a:rPr kumimoji="1" lang="zh-CN" altLang="en-US">
                <a:solidFill>
                  <a:srgbClr val="333399"/>
                </a:solidFill>
                <a:latin typeface="Arial" charset="0"/>
                <a:ea typeface="黑体" pitchFamily="2" charset="-122"/>
              </a:rPr>
              <a:t>向</a:t>
            </a:r>
            <a:r>
              <a:rPr kumimoji="1" lang="zh-CN" altLang="en-US" sz="1200">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rPr>
              <a:t>D</a:t>
            </a:r>
          </a:p>
          <a:p>
            <a:pPr algn="ctr"/>
            <a:r>
              <a:rPr kumimoji="1" lang="zh-CN" altLang="en-US">
                <a:solidFill>
                  <a:srgbClr val="333399"/>
                </a:solidFill>
                <a:latin typeface="Arial" charset="0"/>
                <a:ea typeface="黑体" pitchFamily="2" charset="-122"/>
              </a:rPr>
              <a:t>发送数据</a:t>
            </a:r>
          </a:p>
        </p:txBody>
      </p:sp>
      <p:sp>
        <p:nvSpPr>
          <p:cNvPr id="56336" name="Text Box 22"/>
          <p:cNvSpPr txBox="1">
            <a:spLocks noChangeArrowheads="1"/>
          </p:cNvSpPr>
          <p:nvPr/>
        </p:nvSpPr>
        <p:spPr bwMode="auto">
          <a:xfrm>
            <a:off x="5649913" y="5408614"/>
            <a:ext cx="647700"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    C</a:t>
            </a:r>
          </a:p>
        </p:txBody>
      </p:sp>
      <p:sp>
        <p:nvSpPr>
          <p:cNvPr id="56337" name="Text Box 23"/>
          <p:cNvSpPr txBox="1">
            <a:spLocks noChangeArrowheads="1"/>
          </p:cNvSpPr>
          <p:nvPr/>
        </p:nvSpPr>
        <p:spPr bwMode="auto">
          <a:xfrm>
            <a:off x="7191375" y="5394326"/>
            <a:ext cx="577850"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   D</a:t>
            </a:r>
          </a:p>
        </p:txBody>
      </p:sp>
      <p:sp>
        <p:nvSpPr>
          <p:cNvPr id="56338" name="Text Box 24"/>
          <p:cNvSpPr txBox="1">
            <a:spLocks noChangeArrowheads="1"/>
          </p:cNvSpPr>
          <p:nvPr/>
        </p:nvSpPr>
        <p:spPr bwMode="auto">
          <a:xfrm>
            <a:off x="2711451" y="5394326"/>
            <a:ext cx="633413"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    A</a:t>
            </a:r>
          </a:p>
        </p:txBody>
      </p:sp>
      <p:sp>
        <p:nvSpPr>
          <p:cNvPr id="56339" name="Text Box 25"/>
          <p:cNvSpPr txBox="1">
            <a:spLocks noChangeArrowheads="1"/>
          </p:cNvSpPr>
          <p:nvPr/>
        </p:nvSpPr>
        <p:spPr bwMode="auto">
          <a:xfrm>
            <a:off x="8570913" y="5391151"/>
            <a:ext cx="633412"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    E</a:t>
            </a:r>
          </a:p>
        </p:txBody>
      </p:sp>
      <p:sp>
        <p:nvSpPr>
          <p:cNvPr id="56340" name="Line 26"/>
          <p:cNvSpPr>
            <a:spLocks noChangeShapeType="1"/>
          </p:cNvSpPr>
          <p:nvPr/>
        </p:nvSpPr>
        <p:spPr bwMode="auto">
          <a:xfrm flipH="1">
            <a:off x="2166938" y="3716339"/>
            <a:ext cx="544512" cy="280987"/>
          </a:xfrm>
          <a:prstGeom prst="line">
            <a:avLst/>
          </a:prstGeom>
          <a:noFill/>
          <a:ln w="12700">
            <a:solidFill>
              <a:schemeClr val="tx1"/>
            </a:solidFill>
            <a:round/>
            <a:headEnd/>
            <a:tailEnd/>
          </a:ln>
        </p:spPr>
        <p:txBody>
          <a:bodyPr wrap="none" anchor="ctr"/>
          <a:lstStyle/>
          <a:p>
            <a:endParaRPr lang="zh-CN" altLang="en-US"/>
          </a:p>
        </p:txBody>
      </p:sp>
      <p:sp>
        <p:nvSpPr>
          <p:cNvPr id="56341" name="Text Box 27"/>
          <p:cNvSpPr txBox="1">
            <a:spLocks noChangeArrowheads="1"/>
          </p:cNvSpPr>
          <p:nvPr/>
        </p:nvSpPr>
        <p:spPr bwMode="auto">
          <a:xfrm>
            <a:off x="2576513" y="3392489"/>
            <a:ext cx="47561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匹配电阻（用来吸收总线上传播的信号）</a:t>
            </a:r>
          </a:p>
        </p:txBody>
      </p:sp>
      <p:sp>
        <p:nvSpPr>
          <p:cNvPr id="56342" name="Text Box 28"/>
          <p:cNvSpPr txBox="1">
            <a:spLocks noChangeArrowheads="1"/>
          </p:cNvSpPr>
          <p:nvPr/>
        </p:nvSpPr>
        <p:spPr bwMode="auto">
          <a:xfrm>
            <a:off x="8366125" y="3392489"/>
            <a:ext cx="1200150" cy="396875"/>
          </a:xfrm>
          <a:prstGeom prst="rect">
            <a:avLst/>
          </a:prstGeom>
          <a:noFill/>
          <a:ln w="9525">
            <a:noFill/>
            <a:miter lim="800000"/>
            <a:headEnd/>
            <a:tailEnd/>
          </a:ln>
        </p:spPr>
        <p:txBody>
          <a:bodyPr wrap="none">
            <a:spAutoFit/>
          </a:bodyPr>
          <a:lstStyle/>
          <a:p>
            <a:r>
              <a:rPr kumimoji="1" lang="zh-CN" altLang="en-US">
                <a:solidFill>
                  <a:srgbClr val="333399"/>
                </a:solidFill>
                <a:latin typeface="Arial" charset="0"/>
                <a:ea typeface="黑体" pitchFamily="2" charset="-122"/>
              </a:rPr>
              <a:t>匹配电阻</a:t>
            </a:r>
          </a:p>
        </p:txBody>
      </p:sp>
      <p:sp>
        <p:nvSpPr>
          <p:cNvPr id="404509" name="Freeform 29"/>
          <p:cNvSpPr>
            <a:spLocks/>
          </p:cNvSpPr>
          <p:nvPr/>
        </p:nvSpPr>
        <p:spPr bwMode="auto">
          <a:xfrm>
            <a:off x="4540250" y="4097339"/>
            <a:ext cx="1582738" cy="915987"/>
          </a:xfrm>
          <a:custGeom>
            <a:avLst/>
            <a:gdLst>
              <a:gd name="T0" fmla="*/ 42863 w 997"/>
              <a:gd name="T1" fmla="*/ 915987 h 577"/>
              <a:gd name="T2" fmla="*/ 220663 w 997"/>
              <a:gd name="T3" fmla="*/ 127000 h 577"/>
              <a:gd name="T4" fmla="*/ 1366838 w 997"/>
              <a:gd name="T5" fmla="*/ 155575 h 577"/>
              <a:gd name="T6" fmla="*/ 1512888 w 997"/>
              <a:gd name="T7" fmla="*/ 909637 h 577"/>
              <a:gd name="T8" fmla="*/ 0 60000 65536"/>
              <a:gd name="T9" fmla="*/ 0 60000 65536"/>
              <a:gd name="T10" fmla="*/ 0 60000 65536"/>
              <a:gd name="T11" fmla="*/ 0 60000 65536"/>
              <a:gd name="T12" fmla="*/ 0 w 997"/>
              <a:gd name="T13" fmla="*/ 0 h 577"/>
              <a:gd name="T14" fmla="*/ 997 w 997"/>
              <a:gd name="T15" fmla="*/ 577 h 577"/>
            </a:gdLst>
            <a:ahLst/>
            <a:cxnLst>
              <a:cxn ang="T8">
                <a:pos x="T0" y="T1"/>
              </a:cxn>
              <a:cxn ang="T9">
                <a:pos x="T2" y="T3"/>
              </a:cxn>
              <a:cxn ang="T10">
                <a:pos x="T4" y="T5"/>
              </a:cxn>
              <a:cxn ang="T11">
                <a:pos x="T6" y="T7"/>
              </a:cxn>
            </a:cxnLst>
            <a:rect l="T12" t="T13" r="T14" b="T15"/>
            <a:pathLst>
              <a:path w="997" h="577">
                <a:moveTo>
                  <a:pt x="27" y="577"/>
                </a:moveTo>
                <a:cubicBezTo>
                  <a:pt x="46" y="494"/>
                  <a:pt x="0" y="160"/>
                  <a:pt x="139" y="80"/>
                </a:cubicBezTo>
                <a:cubicBezTo>
                  <a:pt x="278" y="0"/>
                  <a:pt x="725" y="16"/>
                  <a:pt x="861" y="98"/>
                </a:cubicBezTo>
                <a:cubicBezTo>
                  <a:pt x="997" y="180"/>
                  <a:pt x="934" y="474"/>
                  <a:pt x="953" y="573"/>
                </a:cubicBezTo>
              </a:path>
            </a:pathLst>
          </a:custGeom>
          <a:noFill/>
          <a:ln w="76200" cmpd="sng">
            <a:solidFill>
              <a:schemeClr val="hlink"/>
            </a:solidFill>
            <a:round/>
            <a:headEnd type="none" w="med" len="med"/>
            <a:tailEnd type="triangle" w="med" len="lg"/>
          </a:ln>
        </p:spPr>
        <p:txBody>
          <a:bodyPr/>
          <a:lstStyle/>
          <a:p>
            <a:endParaRPr lang="zh-CN" altLang="en-US"/>
          </a:p>
        </p:txBody>
      </p:sp>
      <p:sp>
        <p:nvSpPr>
          <p:cNvPr id="404510" name="Freeform 30"/>
          <p:cNvSpPr>
            <a:spLocks/>
          </p:cNvSpPr>
          <p:nvPr/>
        </p:nvSpPr>
        <p:spPr bwMode="auto">
          <a:xfrm>
            <a:off x="4583114" y="4110039"/>
            <a:ext cx="3082925" cy="998537"/>
          </a:xfrm>
          <a:custGeom>
            <a:avLst/>
            <a:gdLst>
              <a:gd name="T0" fmla="*/ 42299 w 1895"/>
              <a:gd name="T1" fmla="*/ 882650 h 629"/>
              <a:gd name="T2" fmla="*/ 239150 w 1895"/>
              <a:gd name="T3" fmla="*/ 171450 h 629"/>
              <a:gd name="T4" fmla="*/ 1473947 w 1895"/>
              <a:gd name="T5" fmla="*/ 55562 h 629"/>
              <a:gd name="T6" fmla="*/ 2827506 w 1895"/>
              <a:gd name="T7" fmla="*/ 157162 h 629"/>
              <a:gd name="T8" fmla="*/ 3006462 w 1895"/>
              <a:gd name="T9" fmla="*/ 998537 h 629"/>
              <a:gd name="T10" fmla="*/ 0 60000 65536"/>
              <a:gd name="T11" fmla="*/ 0 60000 65536"/>
              <a:gd name="T12" fmla="*/ 0 60000 65536"/>
              <a:gd name="T13" fmla="*/ 0 60000 65536"/>
              <a:gd name="T14" fmla="*/ 0 60000 65536"/>
              <a:gd name="T15" fmla="*/ 0 w 1895"/>
              <a:gd name="T16" fmla="*/ 0 h 629"/>
              <a:gd name="T17" fmla="*/ 1895 w 1895"/>
              <a:gd name="T18" fmla="*/ 629 h 629"/>
            </a:gdLst>
            <a:ahLst/>
            <a:cxnLst>
              <a:cxn ang="T10">
                <a:pos x="T0" y="T1"/>
              </a:cxn>
              <a:cxn ang="T11">
                <a:pos x="T2" y="T3"/>
              </a:cxn>
              <a:cxn ang="T12">
                <a:pos x="T4" y="T5"/>
              </a:cxn>
              <a:cxn ang="T13">
                <a:pos x="T6" y="T7"/>
              </a:cxn>
              <a:cxn ang="T14">
                <a:pos x="T8" y="T9"/>
              </a:cxn>
            </a:cxnLst>
            <a:rect l="T15" t="T16" r="T17" b="T18"/>
            <a:pathLst>
              <a:path w="1895" h="629">
                <a:moveTo>
                  <a:pt x="26" y="556"/>
                </a:moveTo>
                <a:cubicBezTo>
                  <a:pt x="46" y="481"/>
                  <a:pt x="0" y="195"/>
                  <a:pt x="147" y="108"/>
                </a:cubicBezTo>
                <a:cubicBezTo>
                  <a:pt x="294" y="21"/>
                  <a:pt x="641" y="36"/>
                  <a:pt x="906" y="35"/>
                </a:cubicBezTo>
                <a:cubicBezTo>
                  <a:pt x="1171" y="34"/>
                  <a:pt x="1581" y="0"/>
                  <a:pt x="1738" y="99"/>
                </a:cubicBezTo>
                <a:cubicBezTo>
                  <a:pt x="1895" y="198"/>
                  <a:pt x="1825" y="519"/>
                  <a:pt x="1848" y="629"/>
                </a:cubicBezTo>
              </a:path>
            </a:pathLst>
          </a:custGeom>
          <a:noFill/>
          <a:ln w="76200" cmpd="sng">
            <a:solidFill>
              <a:schemeClr val="hlink"/>
            </a:solidFill>
            <a:round/>
            <a:headEnd type="none" w="med" len="med"/>
            <a:tailEnd type="triangle" w="med" len="lg"/>
          </a:ln>
        </p:spPr>
        <p:txBody>
          <a:bodyPr/>
          <a:lstStyle/>
          <a:p>
            <a:endParaRPr lang="zh-CN" altLang="en-US"/>
          </a:p>
        </p:txBody>
      </p:sp>
      <p:sp>
        <p:nvSpPr>
          <p:cNvPr id="404511" name="Freeform 31"/>
          <p:cNvSpPr>
            <a:spLocks/>
          </p:cNvSpPr>
          <p:nvPr/>
        </p:nvSpPr>
        <p:spPr bwMode="auto">
          <a:xfrm>
            <a:off x="4583113" y="4113214"/>
            <a:ext cx="4432300" cy="962025"/>
          </a:xfrm>
          <a:custGeom>
            <a:avLst/>
            <a:gdLst>
              <a:gd name="T0" fmla="*/ 49418 w 2601"/>
              <a:gd name="T1" fmla="*/ 846138 h 606"/>
              <a:gd name="T2" fmla="*/ 340815 w 2601"/>
              <a:gd name="T3" fmla="*/ 134937 h 606"/>
              <a:gd name="T4" fmla="*/ 2092605 w 2601"/>
              <a:gd name="T5" fmla="*/ 38100 h 606"/>
              <a:gd name="T6" fmla="*/ 4025026 w 2601"/>
              <a:gd name="T7" fmla="*/ 168275 h 606"/>
              <a:gd name="T8" fmla="*/ 4432300 w 2601"/>
              <a:gd name="T9" fmla="*/ 962025 h 606"/>
              <a:gd name="T10" fmla="*/ 0 60000 65536"/>
              <a:gd name="T11" fmla="*/ 0 60000 65536"/>
              <a:gd name="T12" fmla="*/ 0 60000 65536"/>
              <a:gd name="T13" fmla="*/ 0 60000 65536"/>
              <a:gd name="T14" fmla="*/ 0 60000 65536"/>
              <a:gd name="T15" fmla="*/ 0 w 2601"/>
              <a:gd name="T16" fmla="*/ 0 h 606"/>
              <a:gd name="T17" fmla="*/ 2601 w 2601"/>
              <a:gd name="T18" fmla="*/ 606 h 606"/>
            </a:gdLst>
            <a:ahLst/>
            <a:cxnLst>
              <a:cxn ang="T10">
                <a:pos x="T0" y="T1"/>
              </a:cxn>
              <a:cxn ang="T11">
                <a:pos x="T2" y="T3"/>
              </a:cxn>
              <a:cxn ang="T12">
                <a:pos x="T4" y="T5"/>
              </a:cxn>
              <a:cxn ang="T13">
                <a:pos x="T6" y="T7"/>
              </a:cxn>
              <a:cxn ang="T14">
                <a:pos x="T8" y="T9"/>
              </a:cxn>
            </a:cxnLst>
            <a:rect l="T15" t="T16" r="T17" b="T18"/>
            <a:pathLst>
              <a:path w="2601" h="606">
                <a:moveTo>
                  <a:pt x="29" y="533"/>
                </a:moveTo>
                <a:cubicBezTo>
                  <a:pt x="57" y="458"/>
                  <a:pt x="0" y="170"/>
                  <a:pt x="200" y="85"/>
                </a:cubicBezTo>
                <a:cubicBezTo>
                  <a:pt x="400" y="0"/>
                  <a:pt x="868" y="21"/>
                  <a:pt x="1228" y="24"/>
                </a:cubicBezTo>
                <a:cubicBezTo>
                  <a:pt x="1588" y="27"/>
                  <a:pt x="2133" y="9"/>
                  <a:pt x="2362" y="106"/>
                </a:cubicBezTo>
                <a:cubicBezTo>
                  <a:pt x="2591" y="203"/>
                  <a:pt x="2551" y="502"/>
                  <a:pt x="2601" y="606"/>
                </a:cubicBezTo>
              </a:path>
            </a:pathLst>
          </a:custGeom>
          <a:noFill/>
          <a:ln w="76200" cmpd="sng">
            <a:solidFill>
              <a:schemeClr val="hlink"/>
            </a:solidFill>
            <a:round/>
            <a:headEnd type="none" w="med" len="med"/>
            <a:tailEnd type="triangle" w="med" len="lg"/>
          </a:ln>
        </p:spPr>
        <p:txBody>
          <a:bodyPr/>
          <a:lstStyle/>
          <a:p>
            <a:endParaRPr lang="zh-CN" altLang="en-US"/>
          </a:p>
        </p:txBody>
      </p:sp>
      <p:sp>
        <p:nvSpPr>
          <p:cNvPr id="404512" name="Freeform 32"/>
          <p:cNvSpPr>
            <a:spLocks/>
          </p:cNvSpPr>
          <p:nvPr/>
        </p:nvSpPr>
        <p:spPr bwMode="auto">
          <a:xfrm>
            <a:off x="4583114" y="4076700"/>
            <a:ext cx="5157787" cy="846138"/>
          </a:xfrm>
          <a:custGeom>
            <a:avLst/>
            <a:gdLst>
              <a:gd name="T0" fmla="*/ 49212 w 3249"/>
              <a:gd name="T1" fmla="*/ 846138 h 533"/>
              <a:gd name="T2" fmla="*/ 341312 w 3249"/>
              <a:gd name="T3" fmla="*/ 134938 h 533"/>
              <a:gd name="T4" fmla="*/ 2092325 w 3249"/>
              <a:gd name="T5" fmla="*/ 38100 h 533"/>
              <a:gd name="T6" fmla="*/ 4011612 w 3249"/>
              <a:gd name="T7" fmla="*/ 46038 h 533"/>
              <a:gd name="T8" fmla="*/ 5157787 w 3249"/>
              <a:gd name="T9" fmla="*/ 74613 h 533"/>
              <a:gd name="T10" fmla="*/ 0 60000 65536"/>
              <a:gd name="T11" fmla="*/ 0 60000 65536"/>
              <a:gd name="T12" fmla="*/ 0 60000 65536"/>
              <a:gd name="T13" fmla="*/ 0 60000 65536"/>
              <a:gd name="T14" fmla="*/ 0 60000 65536"/>
              <a:gd name="T15" fmla="*/ 0 w 3249"/>
              <a:gd name="T16" fmla="*/ 0 h 533"/>
              <a:gd name="T17" fmla="*/ 3249 w 3249"/>
              <a:gd name="T18" fmla="*/ 533 h 533"/>
            </a:gdLst>
            <a:ahLst/>
            <a:cxnLst>
              <a:cxn ang="T10">
                <a:pos x="T0" y="T1"/>
              </a:cxn>
              <a:cxn ang="T11">
                <a:pos x="T2" y="T3"/>
              </a:cxn>
              <a:cxn ang="T12">
                <a:pos x="T4" y="T5"/>
              </a:cxn>
              <a:cxn ang="T13">
                <a:pos x="T6" y="T7"/>
              </a:cxn>
              <a:cxn ang="T14">
                <a:pos x="T8" y="T9"/>
              </a:cxn>
            </a:cxnLst>
            <a:rect l="T15" t="T16" r="T17" b="T18"/>
            <a:pathLst>
              <a:path w="3249" h="533">
                <a:moveTo>
                  <a:pt x="31" y="533"/>
                </a:moveTo>
                <a:cubicBezTo>
                  <a:pt x="61" y="458"/>
                  <a:pt x="0" y="170"/>
                  <a:pt x="215" y="85"/>
                </a:cubicBezTo>
                <a:cubicBezTo>
                  <a:pt x="429" y="0"/>
                  <a:pt x="933" y="33"/>
                  <a:pt x="1318" y="24"/>
                </a:cubicBezTo>
                <a:cubicBezTo>
                  <a:pt x="1703" y="15"/>
                  <a:pt x="2205" y="25"/>
                  <a:pt x="2527" y="29"/>
                </a:cubicBezTo>
                <a:cubicBezTo>
                  <a:pt x="2849" y="33"/>
                  <a:pt x="3099" y="43"/>
                  <a:pt x="3249" y="47"/>
                </a:cubicBezTo>
              </a:path>
            </a:pathLst>
          </a:custGeom>
          <a:noFill/>
          <a:ln w="76200" cmpd="sng">
            <a:solidFill>
              <a:schemeClr val="hlink"/>
            </a:solidFill>
            <a:round/>
            <a:headEnd type="none" w="med" len="med"/>
            <a:tailEnd type="triangle" w="med" len="lg"/>
          </a:ln>
        </p:spPr>
        <p:txBody>
          <a:bodyPr/>
          <a:lstStyle/>
          <a:p>
            <a:endParaRPr lang="zh-CN" altLang="en-US"/>
          </a:p>
        </p:txBody>
      </p:sp>
      <p:sp>
        <p:nvSpPr>
          <p:cNvPr id="404513" name="Freeform 33"/>
          <p:cNvSpPr>
            <a:spLocks/>
          </p:cNvSpPr>
          <p:nvPr/>
        </p:nvSpPr>
        <p:spPr bwMode="auto">
          <a:xfrm>
            <a:off x="2063750" y="4076700"/>
            <a:ext cx="2609850" cy="846138"/>
          </a:xfrm>
          <a:custGeom>
            <a:avLst/>
            <a:gdLst>
              <a:gd name="T0" fmla="*/ 2584450 w 1644"/>
              <a:gd name="T1" fmla="*/ 846138 h 533"/>
              <a:gd name="T2" fmla="*/ 2438400 w 1644"/>
              <a:gd name="T3" fmla="*/ 134938 h 533"/>
              <a:gd name="T4" fmla="*/ 1558925 w 1644"/>
              <a:gd name="T5" fmla="*/ 38100 h 533"/>
              <a:gd name="T6" fmla="*/ 593725 w 1644"/>
              <a:gd name="T7" fmla="*/ 46038 h 533"/>
              <a:gd name="T8" fmla="*/ 0 w 1644"/>
              <a:gd name="T9" fmla="*/ 30163 h 533"/>
              <a:gd name="T10" fmla="*/ 0 60000 65536"/>
              <a:gd name="T11" fmla="*/ 0 60000 65536"/>
              <a:gd name="T12" fmla="*/ 0 60000 65536"/>
              <a:gd name="T13" fmla="*/ 0 60000 65536"/>
              <a:gd name="T14" fmla="*/ 0 60000 65536"/>
              <a:gd name="T15" fmla="*/ 0 w 1644"/>
              <a:gd name="T16" fmla="*/ 0 h 533"/>
              <a:gd name="T17" fmla="*/ 1644 w 1644"/>
              <a:gd name="T18" fmla="*/ 533 h 533"/>
            </a:gdLst>
            <a:ahLst/>
            <a:cxnLst>
              <a:cxn ang="T10">
                <a:pos x="T0" y="T1"/>
              </a:cxn>
              <a:cxn ang="T11">
                <a:pos x="T2" y="T3"/>
              </a:cxn>
              <a:cxn ang="T12">
                <a:pos x="T4" y="T5"/>
              </a:cxn>
              <a:cxn ang="T13">
                <a:pos x="T6" y="T7"/>
              </a:cxn>
              <a:cxn ang="T14">
                <a:pos x="T8" y="T9"/>
              </a:cxn>
            </a:cxnLst>
            <a:rect l="T15" t="T16" r="T17" b="T18"/>
            <a:pathLst>
              <a:path w="1644" h="533">
                <a:moveTo>
                  <a:pt x="1628" y="533"/>
                </a:moveTo>
                <a:cubicBezTo>
                  <a:pt x="1613" y="458"/>
                  <a:pt x="1644" y="170"/>
                  <a:pt x="1536" y="85"/>
                </a:cubicBezTo>
                <a:cubicBezTo>
                  <a:pt x="1428" y="0"/>
                  <a:pt x="1175" y="33"/>
                  <a:pt x="982" y="24"/>
                </a:cubicBezTo>
                <a:cubicBezTo>
                  <a:pt x="788" y="15"/>
                  <a:pt x="538" y="30"/>
                  <a:pt x="374" y="29"/>
                </a:cubicBezTo>
                <a:cubicBezTo>
                  <a:pt x="210" y="28"/>
                  <a:pt x="78" y="21"/>
                  <a:pt x="0" y="19"/>
                </a:cubicBezTo>
              </a:path>
            </a:pathLst>
          </a:custGeom>
          <a:noFill/>
          <a:ln w="76200" cmpd="sng">
            <a:solidFill>
              <a:schemeClr val="hlink"/>
            </a:solidFill>
            <a:round/>
            <a:headEnd type="none" w="med" len="med"/>
            <a:tailEnd type="triangle" w="med" len="lg"/>
          </a:ln>
        </p:spPr>
        <p:txBody>
          <a:bodyPr/>
          <a:lstStyle/>
          <a:p>
            <a:endParaRPr lang="zh-CN" altLang="en-US"/>
          </a:p>
        </p:txBody>
      </p:sp>
      <p:sp>
        <p:nvSpPr>
          <p:cNvPr id="404514" name="Freeform 34"/>
          <p:cNvSpPr>
            <a:spLocks/>
          </p:cNvSpPr>
          <p:nvPr/>
        </p:nvSpPr>
        <p:spPr bwMode="auto">
          <a:xfrm flipH="1">
            <a:off x="3000375" y="4076700"/>
            <a:ext cx="1582738" cy="915988"/>
          </a:xfrm>
          <a:custGeom>
            <a:avLst/>
            <a:gdLst>
              <a:gd name="T0" fmla="*/ 42863 w 997"/>
              <a:gd name="T1" fmla="*/ 915988 h 577"/>
              <a:gd name="T2" fmla="*/ 220663 w 997"/>
              <a:gd name="T3" fmla="*/ 127000 h 577"/>
              <a:gd name="T4" fmla="*/ 1366838 w 997"/>
              <a:gd name="T5" fmla="*/ 155575 h 577"/>
              <a:gd name="T6" fmla="*/ 1512888 w 997"/>
              <a:gd name="T7" fmla="*/ 909638 h 577"/>
              <a:gd name="T8" fmla="*/ 0 60000 65536"/>
              <a:gd name="T9" fmla="*/ 0 60000 65536"/>
              <a:gd name="T10" fmla="*/ 0 60000 65536"/>
              <a:gd name="T11" fmla="*/ 0 60000 65536"/>
              <a:gd name="T12" fmla="*/ 0 w 997"/>
              <a:gd name="T13" fmla="*/ 0 h 577"/>
              <a:gd name="T14" fmla="*/ 997 w 997"/>
              <a:gd name="T15" fmla="*/ 577 h 577"/>
            </a:gdLst>
            <a:ahLst/>
            <a:cxnLst>
              <a:cxn ang="T8">
                <a:pos x="T0" y="T1"/>
              </a:cxn>
              <a:cxn ang="T9">
                <a:pos x="T2" y="T3"/>
              </a:cxn>
              <a:cxn ang="T10">
                <a:pos x="T4" y="T5"/>
              </a:cxn>
              <a:cxn ang="T11">
                <a:pos x="T6" y="T7"/>
              </a:cxn>
            </a:cxnLst>
            <a:rect l="T12" t="T13" r="T14" b="T15"/>
            <a:pathLst>
              <a:path w="997" h="577">
                <a:moveTo>
                  <a:pt x="27" y="577"/>
                </a:moveTo>
                <a:cubicBezTo>
                  <a:pt x="46" y="494"/>
                  <a:pt x="0" y="160"/>
                  <a:pt x="139" y="80"/>
                </a:cubicBezTo>
                <a:cubicBezTo>
                  <a:pt x="278" y="0"/>
                  <a:pt x="725" y="16"/>
                  <a:pt x="861" y="98"/>
                </a:cubicBezTo>
                <a:cubicBezTo>
                  <a:pt x="997" y="180"/>
                  <a:pt x="934" y="474"/>
                  <a:pt x="953" y="573"/>
                </a:cubicBezTo>
              </a:path>
            </a:pathLst>
          </a:custGeom>
          <a:noFill/>
          <a:ln w="76200" cmpd="sng">
            <a:solidFill>
              <a:schemeClr val="hlink"/>
            </a:solidFill>
            <a:round/>
            <a:headEnd type="none" w="med" len="med"/>
            <a:tailEnd type="triangle" w="med" len="lg"/>
          </a:ln>
        </p:spPr>
        <p:txBody>
          <a:bodyPr/>
          <a:lstStyle/>
          <a:p>
            <a:endParaRPr lang="zh-CN" altLang="en-US"/>
          </a:p>
        </p:txBody>
      </p:sp>
      <p:grpSp>
        <p:nvGrpSpPr>
          <p:cNvPr id="5" name="Group 35"/>
          <p:cNvGrpSpPr>
            <a:grpSpLocks/>
          </p:cNvGrpSpPr>
          <p:nvPr/>
        </p:nvGrpSpPr>
        <p:grpSpPr bwMode="auto">
          <a:xfrm>
            <a:off x="8785225" y="5018089"/>
            <a:ext cx="249238" cy="268287"/>
            <a:chOff x="1474" y="3430"/>
            <a:chExt cx="136" cy="136"/>
          </a:xfrm>
        </p:grpSpPr>
        <p:sp>
          <p:nvSpPr>
            <p:cNvPr id="56363" name="Line 36"/>
            <p:cNvSpPr>
              <a:spLocks noChangeShapeType="1"/>
            </p:cNvSpPr>
            <p:nvPr/>
          </p:nvSpPr>
          <p:spPr bwMode="auto">
            <a:xfrm>
              <a:off x="1474" y="3430"/>
              <a:ext cx="136" cy="136"/>
            </a:xfrm>
            <a:prstGeom prst="line">
              <a:avLst/>
            </a:prstGeom>
            <a:noFill/>
            <a:ln w="76200">
              <a:solidFill>
                <a:schemeClr val="tx2"/>
              </a:solidFill>
              <a:round/>
              <a:headEnd/>
              <a:tailEnd/>
            </a:ln>
          </p:spPr>
          <p:txBody>
            <a:bodyPr/>
            <a:lstStyle/>
            <a:p>
              <a:endParaRPr lang="zh-CN" altLang="en-US"/>
            </a:p>
          </p:txBody>
        </p:sp>
        <p:sp>
          <p:nvSpPr>
            <p:cNvPr id="56364" name="Line 37"/>
            <p:cNvSpPr>
              <a:spLocks noChangeShapeType="1"/>
            </p:cNvSpPr>
            <p:nvPr/>
          </p:nvSpPr>
          <p:spPr bwMode="auto">
            <a:xfrm flipH="1">
              <a:off x="1474" y="3430"/>
              <a:ext cx="136" cy="136"/>
            </a:xfrm>
            <a:prstGeom prst="line">
              <a:avLst/>
            </a:prstGeom>
            <a:noFill/>
            <a:ln w="76200">
              <a:solidFill>
                <a:schemeClr val="tx2"/>
              </a:solidFill>
              <a:round/>
              <a:headEnd/>
              <a:tailEnd/>
            </a:ln>
          </p:spPr>
          <p:txBody>
            <a:bodyPr/>
            <a:lstStyle/>
            <a:p>
              <a:endParaRPr lang="zh-CN" altLang="en-US"/>
            </a:p>
          </p:txBody>
        </p:sp>
      </p:grpSp>
      <p:sp>
        <p:nvSpPr>
          <p:cNvPr id="404518" name="AutoShape 38"/>
          <p:cNvSpPr>
            <a:spLocks noChangeArrowheads="1"/>
          </p:cNvSpPr>
          <p:nvPr/>
        </p:nvSpPr>
        <p:spPr bwMode="auto">
          <a:xfrm>
            <a:off x="8602664" y="5788026"/>
            <a:ext cx="877887" cy="3778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zh-CN" altLang="en-US">
                <a:solidFill>
                  <a:srgbClr val="333399"/>
                </a:solidFill>
                <a:ea typeface="黑体" pitchFamily="2" charset="-122"/>
              </a:rPr>
              <a:t>不接受</a:t>
            </a:r>
          </a:p>
        </p:txBody>
      </p:sp>
      <p:grpSp>
        <p:nvGrpSpPr>
          <p:cNvPr id="6" name="Group 39"/>
          <p:cNvGrpSpPr>
            <a:grpSpLocks/>
          </p:cNvGrpSpPr>
          <p:nvPr/>
        </p:nvGrpSpPr>
        <p:grpSpPr bwMode="auto">
          <a:xfrm>
            <a:off x="5846764" y="5018089"/>
            <a:ext cx="249237" cy="268287"/>
            <a:chOff x="1474" y="3430"/>
            <a:chExt cx="136" cy="136"/>
          </a:xfrm>
        </p:grpSpPr>
        <p:sp>
          <p:nvSpPr>
            <p:cNvPr id="56361" name="Line 40"/>
            <p:cNvSpPr>
              <a:spLocks noChangeShapeType="1"/>
            </p:cNvSpPr>
            <p:nvPr/>
          </p:nvSpPr>
          <p:spPr bwMode="auto">
            <a:xfrm>
              <a:off x="1474" y="3430"/>
              <a:ext cx="136" cy="136"/>
            </a:xfrm>
            <a:prstGeom prst="line">
              <a:avLst/>
            </a:prstGeom>
            <a:noFill/>
            <a:ln w="76200">
              <a:solidFill>
                <a:schemeClr val="tx2"/>
              </a:solidFill>
              <a:round/>
              <a:headEnd/>
              <a:tailEnd/>
            </a:ln>
          </p:spPr>
          <p:txBody>
            <a:bodyPr/>
            <a:lstStyle/>
            <a:p>
              <a:endParaRPr lang="zh-CN" altLang="en-US"/>
            </a:p>
          </p:txBody>
        </p:sp>
        <p:sp>
          <p:nvSpPr>
            <p:cNvPr id="56362" name="Line 41"/>
            <p:cNvSpPr>
              <a:spLocks noChangeShapeType="1"/>
            </p:cNvSpPr>
            <p:nvPr/>
          </p:nvSpPr>
          <p:spPr bwMode="auto">
            <a:xfrm flipH="1">
              <a:off x="1474" y="3430"/>
              <a:ext cx="136" cy="136"/>
            </a:xfrm>
            <a:prstGeom prst="line">
              <a:avLst/>
            </a:prstGeom>
            <a:noFill/>
            <a:ln w="76200">
              <a:solidFill>
                <a:schemeClr val="tx2"/>
              </a:solidFill>
              <a:round/>
              <a:headEnd/>
              <a:tailEnd/>
            </a:ln>
          </p:spPr>
          <p:txBody>
            <a:bodyPr/>
            <a:lstStyle/>
            <a:p>
              <a:endParaRPr lang="zh-CN" altLang="en-US"/>
            </a:p>
          </p:txBody>
        </p:sp>
      </p:grpSp>
      <p:sp>
        <p:nvSpPr>
          <p:cNvPr id="404522" name="AutoShape 42"/>
          <p:cNvSpPr>
            <a:spLocks noChangeArrowheads="1"/>
          </p:cNvSpPr>
          <p:nvPr/>
        </p:nvSpPr>
        <p:spPr bwMode="auto">
          <a:xfrm>
            <a:off x="5664200" y="5788026"/>
            <a:ext cx="877888" cy="3778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zh-CN" altLang="en-US">
                <a:solidFill>
                  <a:srgbClr val="333399"/>
                </a:solidFill>
                <a:ea typeface="黑体" pitchFamily="2" charset="-122"/>
              </a:rPr>
              <a:t>不接受</a:t>
            </a:r>
          </a:p>
        </p:txBody>
      </p:sp>
      <p:grpSp>
        <p:nvGrpSpPr>
          <p:cNvPr id="7" name="Group 43"/>
          <p:cNvGrpSpPr>
            <a:grpSpLocks/>
          </p:cNvGrpSpPr>
          <p:nvPr/>
        </p:nvGrpSpPr>
        <p:grpSpPr bwMode="auto">
          <a:xfrm>
            <a:off x="2894014" y="5018089"/>
            <a:ext cx="249237" cy="268287"/>
            <a:chOff x="1474" y="3430"/>
            <a:chExt cx="136" cy="136"/>
          </a:xfrm>
        </p:grpSpPr>
        <p:sp>
          <p:nvSpPr>
            <p:cNvPr id="56359" name="Line 44"/>
            <p:cNvSpPr>
              <a:spLocks noChangeShapeType="1"/>
            </p:cNvSpPr>
            <p:nvPr/>
          </p:nvSpPr>
          <p:spPr bwMode="auto">
            <a:xfrm>
              <a:off x="1474" y="3430"/>
              <a:ext cx="136" cy="136"/>
            </a:xfrm>
            <a:prstGeom prst="line">
              <a:avLst/>
            </a:prstGeom>
            <a:noFill/>
            <a:ln w="76200">
              <a:solidFill>
                <a:schemeClr val="tx2"/>
              </a:solidFill>
              <a:round/>
              <a:headEnd/>
              <a:tailEnd/>
            </a:ln>
          </p:spPr>
          <p:txBody>
            <a:bodyPr/>
            <a:lstStyle/>
            <a:p>
              <a:endParaRPr lang="zh-CN" altLang="en-US"/>
            </a:p>
          </p:txBody>
        </p:sp>
        <p:sp>
          <p:nvSpPr>
            <p:cNvPr id="56360" name="Line 45"/>
            <p:cNvSpPr>
              <a:spLocks noChangeShapeType="1"/>
            </p:cNvSpPr>
            <p:nvPr/>
          </p:nvSpPr>
          <p:spPr bwMode="auto">
            <a:xfrm flipH="1">
              <a:off x="1474" y="3430"/>
              <a:ext cx="136" cy="136"/>
            </a:xfrm>
            <a:prstGeom prst="line">
              <a:avLst/>
            </a:prstGeom>
            <a:noFill/>
            <a:ln w="76200">
              <a:solidFill>
                <a:schemeClr val="tx2"/>
              </a:solidFill>
              <a:round/>
              <a:headEnd/>
              <a:tailEnd/>
            </a:ln>
          </p:spPr>
          <p:txBody>
            <a:bodyPr/>
            <a:lstStyle/>
            <a:p>
              <a:endParaRPr lang="zh-CN" altLang="en-US"/>
            </a:p>
          </p:txBody>
        </p:sp>
      </p:grpSp>
      <p:sp>
        <p:nvSpPr>
          <p:cNvPr id="404526" name="AutoShape 46"/>
          <p:cNvSpPr>
            <a:spLocks noChangeArrowheads="1"/>
          </p:cNvSpPr>
          <p:nvPr/>
        </p:nvSpPr>
        <p:spPr bwMode="auto">
          <a:xfrm>
            <a:off x="2711450" y="5788026"/>
            <a:ext cx="877888" cy="3778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zh-CN" altLang="en-US">
                <a:solidFill>
                  <a:srgbClr val="333399"/>
                </a:solidFill>
                <a:ea typeface="黑体" pitchFamily="2" charset="-122"/>
              </a:rPr>
              <a:t>不接受</a:t>
            </a:r>
          </a:p>
        </p:txBody>
      </p:sp>
      <p:sp>
        <p:nvSpPr>
          <p:cNvPr id="404527" name="Text Box 47"/>
          <p:cNvSpPr txBox="1">
            <a:spLocks noChangeArrowheads="1"/>
          </p:cNvSpPr>
          <p:nvPr/>
        </p:nvSpPr>
        <p:spPr bwMode="auto">
          <a:xfrm>
            <a:off x="7248526" y="5805488"/>
            <a:ext cx="701675" cy="406400"/>
          </a:xfrm>
          <a:prstGeom prst="rect">
            <a:avLst/>
          </a:prstGeom>
          <a:solidFill>
            <a:srgbClr val="FFCCFF"/>
          </a:solidFill>
          <a:ln w="9525">
            <a:solidFill>
              <a:schemeClr val="tx2"/>
            </a:solidFill>
            <a:miter lim="800000"/>
            <a:headEnd/>
            <a:tailEnd/>
          </a:ln>
        </p:spPr>
        <p:txBody>
          <a:bodyPr wrap="none">
            <a:spAutoFit/>
          </a:bodyPr>
          <a:lstStyle/>
          <a:p>
            <a:r>
              <a:rPr kumimoji="1" lang="zh-CN" altLang="en-US">
                <a:solidFill>
                  <a:srgbClr val="333399"/>
                </a:solidFill>
                <a:latin typeface="Arial" charset="0"/>
                <a:ea typeface="黑体" pitchFamily="2" charset="-122"/>
              </a:rPr>
              <a:t>接受</a:t>
            </a:r>
          </a:p>
        </p:txBody>
      </p:sp>
      <p:sp>
        <p:nvSpPr>
          <p:cNvPr id="56356" name="Text Box 48"/>
          <p:cNvSpPr txBox="1">
            <a:spLocks noChangeArrowheads="1"/>
          </p:cNvSpPr>
          <p:nvPr/>
        </p:nvSpPr>
        <p:spPr bwMode="auto">
          <a:xfrm>
            <a:off x="4446588" y="5394326"/>
            <a:ext cx="354012" cy="396875"/>
          </a:xfrm>
          <a:prstGeom prst="rect">
            <a:avLst/>
          </a:prstGeom>
          <a:noFill/>
          <a:ln w="9525">
            <a:noFill/>
            <a:miter lim="800000"/>
            <a:headEnd/>
            <a:tailEnd/>
          </a:ln>
        </p:spPr>
        <p:txBody>
          <a:bodyPr wrap="none">
            <a:spAutoFit/>
          </a:bodyPr>
          <a:lstStyle/>
          <a:p>
            <a:r>
              <a:rPr kumimoji="1" lang="en-US" altLang="zh-CN">
                <a:solidFill>
                  <a:srgbClr val="333399"/>
                </a:solidFill>
                <a:latin typeface="Arial" charset="0"/>
                <a:ea typeface="黑体" pitchFamily="2" charset="-122"/>
              </a:rPr>
              <a:t>B</a:t>
            </a:r>
          </a:p>
        </p:txBody>
      </p:sp>
      <p:sp>
        <p:nvSpPr>
          <p:cNvPr id="404529" name="Text Box 49"/>
          <p:cNvSpPr txBox="1">
            <a:spLocks noChangeArrowheads="1"/>
          </p:cNvSpPr>
          <p:nvPr/>
        </p:nvSpPr>
        <p:spPr bwMode="auto">
          <a:xfrm>
            <a:off x="5299075" y="4365625"/>
            <a:ext cx="1703388" cy="711200"/>
          </a:xfrm>
          <a:prstGeom prst="rect">
            <a:avLst/>
          </a:prstGeom>
          <a:solidFill>
            <a:srgbClr val="FFFF99"/>
          </a:solidFill>
          <a:ln w="9525">
            <a:solidFill>
              <a:srgbClr val="333399"/>
            </a:solidFill>
            <a:miter lim="800000"/>
            <a:headEnd/>
            <a:tailEnd/>
          </a:ln>
        </p:spPr>
        <p:txBody>
          <a:bodyPr wrap="none">
            <a:spAutoFit/>
          </a:bodyPr>
          <a:lstStyle/>
          <a:p>
            <a:pPr algn="ctr"/>
            <a:r>
              <a:rPr lang="zh-CN" altLang="en-US">
                <a:solidFill>
                  <a:srgbClr val="333399"/>
                </a:solidFill>
                <a:latin typeface="Arial" charset="0"/>
                <a:ea typeface="黑体" pitchFamily="2" charset="-122"/>
              </a:rPr>
              <a:t>只有 </a:t>
            </a:r>
            <a:r>
              <a:rPr lang="en-US" altLang="zh-CN">
                <a:solidFill>
                  <a:srgbClr val="333399"/>
                </a:solidFill>
                <a:latin typeface="Arial" charset="0"/>
                <a:ea typeface="黑体" pitchFamily="2" charset="-122"/>
              </a:rPr>
              <a:t>D </a:t>
            </a:r>
            <a:r>
              <a:rPr lang="zh-CN" altLang="en-US">
                <a:solidFill>
                  <a:srgbClr val="333399"/>
                </a:solidFill>
                <a:latin typeface="Arial" charset="0"/>
                <a:ea typeface="黑体" pitchFamily="2" charset="-122"/>
              </a:rPr>
              <a:t>接受</a:t>
            </a:r>
          </a:p>
          <a:p>
            <a:pPr algn="ctr"/>
            <a:r>
              <a:rPr lang="en-US" altLang="zh-CN">
                <a:solidFill>
                  <a:srgbClr val="333399"/>
                </a:solidFill>
                <a:latin typeface="Arial" charset="0"/>
                <a:ea typeface="黑体" pitchFamily="2" charset="-122"/>
              </a:rPr>
              <a:t>B </a:t>
            </a:r>
            <a:r>
              <a:rPr lang="zh-CN" altLang="en-US">
                <a:solidFill>
                  <a:srgbClr val="333399"/>
                </a:solidFill>
                <a:latin typeface="Arial" charset="0"/>
                <a:ea typeface="黑体" pitchFamily="2" charset="-122"/>
              </a:rPr>
              <a:t>发送的数据</a:t>
            </a:r>
          </a:p>
        </p:txBody>
      </p:sp>
      <p:sp>
        <p:nvSpPr>
          <p:cNvPr id="56358" name="灯片编号占位符 51"/>
          <p:cNvSpPr>
            <a:spLocks noGrp="1"/>
          </p:cNvSpPr>
          <p:nvPr>
            <p:ph type="sldNum" sz="quarter" idx="12"/>
          </p:nvPr>
        </p:nvSpPr>
        <p:spPr>
          <a:noFill/>
        </p:spPr>
        <p:txBody>
          <a:bodyPr/>
          <a:lstStyle/>
          <a:p>
            <a:fld id="{47D5A42E-A1DE-4A5A-AC2C-8A381173922F}" type="slidenum">
              <a:rPr lang="en-US" altLang="zh-CN" smtClean="0"/>
              <a:pPr/>
              <a:t>48</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44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4501"/>
                                        </p:tgtEl>
                                        <p:attrNameLst>
                                          <p:attrName>style.visibility</p:attrName>
                                        </p:attrNameLst>
                                      </p:cBhvr>
                                      <p:to>
                                        <p:strVal val="visible"/>
                                      </p:to>
                                    </p:set>
                                  </p:childTnLst>
                                </p:cTn>
                              </p:par>
                            </p:childTnLst>
                          </p:cTn>
                        </p:par>
                        <p:par>
                          <p:cTn id="11" fill="hold">
                            <p:stCondLst>
                              <p:cond delay="0"/>
                            </p:stCondLst>
                            <p:childTnLst>
                              <p:par>
                                <p:cTn id="12" presetID="35" presetClass="emph" presetSubtype="0" repeatCount="4000" fill="hold" grpId="1" nodeType="afterEffect">
                                  <p:stCondLst>
                                    <p:cond delay="0"/>
                                  </p:stCondLst>
                                  <p:childTnLst>
                                    <p:anim calcmode="discrete" valueType="str">
                                      <p:cBhvr>
                                        <p:cTn id="13" dur="500" fill="hold"/>
                                        <p:tgtEl>
                                          <p:spTgt spid="404501"/>
                                        </p:tgtEl>
                                        <p:attrNameLst>
                                          <p:attrName>style.visibility</p:attrName>
                                        </p:attrNameLst>
                                      </p:cBhvr>
                                      <p:tavLst>
                                        <p:tav tm="0">
                                          <p:val>
                                            <p:strVal val="hidden"/>
                                          </p:val>
                                        </p:tav>
                                        <p:tav tm="50000">
                                          <p:val>
                                            <p:strVal val="visible"/>
                                          </p:val>
                                        </p:tav>
                                      </p:tavLst>
                                    </p:anim>
                                  </p:childTnLst>
                                </p:cTn>
                              </p:par>
                            </p:childTnLst>
                          </p:cTn>
                        </p:par>
                        <p:par>
                          <p:cTn id="14" fill="hold">
                            <p:stCondLst>
                              <p:cond delay="2000"/>
                            </p:stCondLst>
                            <p:childTnLst>
                              <p:par>
                                <p:cTn id="15" presetID="22" presetClass="entr" presetSubtype="2" fill="hold" grpId="0" nodeType="afterEffect">
                                  <p:stCondLst>
                                    <p:cond delay="0"/>
                                  </p:stCondLst>
                                  <p:childTnLst>
                                    <p:set>
                                      <p:cBhvr>
                                        <p:cTn id="16" dur="1" fill="hold">
                                          <p:stCondLst>
                                            <p:cond delay="0"/>
                                          </p:stCondLst>
                                        </p:cTn>
                                        <p:tgtEl>
                                          <p:spTgt spid="404513"/>
                                        </p:tgtEl>
                                        <p:attrNameLst>
                                          <p:attrName>style.visibility</p:attrName>
                                        </p:attrNameLst>
                                      </p:cBhvr>
                                      <p:to>
                                        <p:strVal val="visible"/>
                                      </p:to>
                                    </p:set>
                                    <p:animEffect transition="in" filter="wipe(right)">
                                      <p:cBhvr>
                                        <p:cTn id="17" dur="2000"/>
                                        <p:tgtEl>
                                          <p:spTgt spid="404513"/>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404514"/>
                                        </p:tgtEl>
                                        <p:attrNameLst>
                                          <p:attrName>style.visibility</p:attrName>
                                        </p:attrNameLst>
                                      </p:cBhvr>
                                      <p:to>
                                        <p:strVal val="visible"/>
                                      </p:to>
                                    </p:set>
                                    <p:animEffect transition="in" filter="wipe(right)">
                                      <p:cBhvr>
                                        <p:cTn id="20" dur="2000"/>
                                        <p:tgtEl>
                                          <p:spTgt spid="40451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04512"/>
                                        </p:tgtEl>
                                        <p:attrNameLst>
                                          <p:attrName>style.visibility</p:attrName>
                                        </p:attrNameLst>
                                      </p:cBhvr>
                                      <p:to>
                                        <p:strVal val="visible"/>
                                      </p:to>
                                    </p:set>
                                    <p:animEffect transition="in" filter="wipe(left)">
                                      <p:cBhvr>
                                        <p:cTn id="23" dur="2000"/>
                                        <p:tgtEl>
                                          <p:spTgt spid="404512"/>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04511"/>
                                        </p:tgtEl>
                                        <p:attrNameLst>
                                          <p:attrName>style.visibility</p:attrName>
                                        </p:attrNameLst>
                                      </p:cBhvr>
                                      <p:to>
                                        <p:strVal val="visible"/>
                                      </p:to>
                                    </p:set>
                                    <p:animEffect transition="in" filter="wipe(left)">
                                      <p:cBhvr>
                                        <p:cTn id="26" dur="2000"/>
                                        <p:tgtEl>
                                          <p:spTgt spid="404511"/>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04510"/>
                                        </p:tgtEl>
                                        <p:attrNameLst>
                                          <p:attrName>style.visibility</p:attrName>
                                        </p:attrNameLst>
                                      </p:cBhvr>
                                      <p:to>
                                        <p:strVal val="visible"/>
                                      </p:to>
                                    </p:set>
                                    <p:animEffect transition="in" filter="wipe(left)">
                                      <p:cBhvr>
                                        <p:cTn id="29" dur="2000"/>
                                        <p:tgtEl>
                                          <p:spTgt spid="404510"/>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04509"/>
                                        </p:tgtEl>
                                        <p:attrNameLst>
                                          <p:attrName>style.visibility</p:attrName>
                                        </p:attrNameLst>
                                      </p:cBhvr>
                                      <p:to>
                                        <p:strVal val="visible"/>
                                      </p:to>
                                    </p:set>
                                    <p:animEffect transition="in" filter="wipe(left)">
                                      <p:cBhvr>
                                        <p:cTn id="32" dur="2000"/>
                                        <p:tgtEl>
                                          <p:spTgt spid="404509"/>
                                        </p:tgtEl>
                                      </p:cBhvr>
                                    </p:animEffect>
                                  </p:childTnLst>
                                </p:cTn>
                              </p:par>
                            </p:childTnLst>
                          </p:cTn>
                        </p:par>
                        <p:par>
                          <p:cTn id="33" fill="hold">
                            <p:stCondLst>
                              <p:cond delay="4000"/>
                            </p:stCondLst>
                            <p:childTnLst>
                              <p:par>
                                <p:cTn id="34" presetID="1" presetClass="entr" presetSubtype="0" fill="hold" grpId="0" nodeType="afterEffect">
                                  <p:stCondLst>
                                    <p:cond delay="0"/>
                                  </p:stCondLst>
                                  <p:childTnLst>
                                    <p:set>
                                      <p:cBhvr>
                                        <p:cTn id="35" dur="1" fill="hold">
                                          <p:stCondLst>
                                            <p:cond delay="0"/>
                                          </p:stCondLst>
                                        </p:cTn>
                                        <p:tgtEl>
                                          <p:spTgt spid="404526"/>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4522"/>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0452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404518"/>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5"/>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6"/>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7"/>
                                        </p:tgtEl>
                                        <p:attrNameLst>
                                          <p:attrName>style.visibility</p:attrName>
                                        </p:attrNameLst>
                                      </p:cBhvr>
                                      <p:to>
                                        <p:strVal val="visible"/>
                                      </p:to>
                                    </p:set>
                                  </p:childTnLst>
                                </p:cTn>
                              </p:par>
                            </p:childTnLst>
                          </p:cTn>
                        </p:par>
                        <p:par>
                          <p:cTn id="48" fill="hold">
                            <p:stCondLst>
                              <p:cond delay="4000"/>
                            </p:stCondLst>
                            <p:childTnLst>
                              <p:par>
                                <p:cTn id="49" presetID="35" presetClass="emph" presetSubtype="0" repeatCount="5000" fill="hold" grpId="1" nodeType="afterEffect">
                                  <p:stCondLst>
                                    <p:cond delay="0"/>
                                  </p:stCondLst>
                                  <p:childTnLst>
                                    <p:anim calcmode="discrete" valueType="str">
                                      <p:cBhvr>
                                        <p:cTn id="50" dur="500" fill="hold"/>
                                        <p:tgtEl>
                                          <p:spTgt spid="404526"/>
                                        </p:tgtEl>
                                        <p:attrNameLst>
                                          <p:attrName>style.visibility</p:attrName>
                                        </p:attrNameLst>
                                      </p:cBhvr>
                                      <p:tavLst>
                                        <p:tav tm="0">
                                          <p:val>
                                            <p:strVal val="hidden"/>
                                          </p:val>
                                        </p:tav>
                                        <p:tav tm="50000">
                                          <p:val>
                                            <p:strVal val="visible"/>
                                          </p:val>
                                        </p:tav>
                                      </p:tavLst>
                                    </p:anim>
                                  </p:childTnLst>
                                </p:cTn>
                              </p:par>
                              <p:par>
                                <p:cTn id="51" presetID="35" presetClass="emph" presetSubtype="0" repeatCount="5000" fill="hold" grpId="1" nodeType="withEffect">
                                  <p:stCondLst>
                                    <p:cond delay="0"/>
                                  </p:stCondLst>
                                  <p:childTnLst>
                                    <p:anim calcmode="discrete" valueType="str">
                                      <p:cBhvr>
                                        <p:cTn id="52" dur="500" fill="hold"/>
                                        <p:tgtEl>
                                          <p:spTgt spid="404522"/>
                                        </p:tgtEl>
                                        <p:attrNameLst>
                                          <p:attrName>style.visibility</p:attrName>
                                        </p:attrNameLst>
                                      </p:cBhvr>
                                      <p:tavLst>
                                        <p:tav tm="0">
                                          <p:val>
                                            <p:strVal val="hidden"/>
                                          </p:val>
                                        </p:tav>
                                        <p:tav tm="50000">
                                          <p:val>
                                            <p:strVal val="visible"/>
                                          </p:val>
                                        </p:tav>
                                      </p:tavLst>
                                    </p:anim>
                                  </p:childTnLst>
                                </p:cTn>
                              </p:par>
                              <p:par>
                                <p:cTn id="53" presetID="35" presetClass="emph" presetSubtype="0" repeatCount="5000" fill="hold" grpId="1" nodeType="withEffect">
                                  <p:stCondLst>
                                    <p:cond delay="0"/>
                                  </p:stCondLst>
                                  <p:childTnLst>
                                    <p:anim calcmode="discrete" valueType="str">
                                      <p:cBhvr>
                                        <p:cTn id="54" dur="500" fill="hold"/>
                                        <p:tgtEl>
                                          <p:spTgt spid="404527"/>
                                        </p:tgtEl>
                                        <p:attrNameLst>
                                          <p:attrName>style.visibility</p:attrName>
                                        </p:attrNameLst>
                                      </p:cBhvr>
                                      <p:tavLst>
                                        <p:tav tm="0">
                                          <p:val>
                                            <p:strVal val="hidden"/>
                                          </p:val>
                                        </p:tav>
                                        <p:tav tm="50000">
                                          <p:val>
                                            <p:strVal val="visible"/>
                                          </p:val>
                                        </p:tav>
                                      </p:tavLst>
                                    </p:anim>
                                  </p:childTnLst>
                                </p:cTn>
                              </p:par>
                              <p:par>
                                <p:cTn id="55" presetID="35" presetClass="emph" presetSubtype="0" repeatCount="5000" fill="hold" grpId="1" nodeType="withEffect">
                                  <p:stCondLst>
                                    <p:cond delay="0"/>
                                  </p:stCondLst>
                                  <p:childTnLst>
                                    <p:anim calcmode="discrete" valueType="str">
                                      <p:cBhvr>
                                        <p:cTn id="56" dur="500" fill="hold"/>
                                        <p:tgtEl>
                                          <p:spTgt spid="404518"/>
                                        </p:tgtEl>
                                        <p:attrNameLst>
                                          <p:attrName>style.visibility</p:attrName>
                                        </p:attrNameLst>
                                      </p:cBhvr>
                                      <p:tavLst>
                                        <p:tav tm="0">
                                          <p:val>
                                            <p:strVal val="hidden"/>
                                          </p:val>
                                        </p:tav>
                                        <p:tav tm="50000">
                                          <p:val>
                                            <p:strVal val="visible"/>
                                          </p:val>
                                        </p:tav>
                                      </p:tavLst>
                                    </p:anim>
                                  </p:childTnLst>
                                </p:cTn>
                              </p:par>
                              <p:par>
                                <p:cTn id="57" presetID="35" presetClass="emph" presetSubtype="0" repeatCount="5000" fill="hold" nodeType="withEffect">
                                  <p:stCondLst>
                                    <p:cond delay="0"/>
                                  </p:stCondLst>
                                  <p:childTnLst>
                                    <p:anim calcmode="discrete" valueType="str">
                                      <p:cBhvr>
                                        <p:cTn id="58" dur="500" fill="hold"/>
                                        <p:tgtEl>
                                          <p:spTgt spid="5"/>
                                        </p:tgtEl>
                                        <p:attrNameLst>
                                          <p:attrName>style.visibility</p:attrName>
                                        </p:attrNameLst>
                                      </p:cBhvr>
                                      <p:tavLst>
                                        <p:tav tm="0">
                                          <p:val>
                                            <p:strVal val="hidden"/>
                                          </p:val>
                                        </p:tav>
                                        <p:tav tm="50000">
                                          <p:val>
                                            <p:strVal val="visible"/>
                                          </p:val>
                                        </p:tav>
                                      </p:tavLst>
                                    </p:anim>
                                  </p:childTnLst>
                                </p:cTn>
                              </p:par>
                              <p:par>
                                <p:cTn id="59" presetID="35" presetClass="emph" presetSubtype="0" repeatCount="5000" fill="hold" nodeType="withEffect">
                                  <p:stCondLst>
                                    <p:cond delay="0"/>
                                  </p:stCondLst>
                                  <p:childTnLst>
                                    <p:anim calcmode="discrete" valueType="str">
                                      <p:cBhvr>
                                        <p:cTn id="60" dur="500" fill="hold"/>
                                        <p:tgtEl>
                                          <p:spTgt spid="6"/>
                                        </p:tgtEl>
                                        <p:attrNameLst>
                                          <p:attrName>style.visibility</p:attrName>
                                        </p:attrNameLst>
                                      </p:cBhvr>
                                      <p:tavLst>
                                        <p:tav tm="0">
                                          <p:val>
                                            <p:strVal val="hidden"/>
                                          </p:val>
                                        </p:tav>
                                        <p:tav tm="50000">
                                          <p:val>
                                            <p:strVal val="visible"/>
                                          </p:val>
                                        </p:tav>
                                      </p:tavLst>
                                    </p:anim>
                                  </p:childTnLst>
                                </p:cTn>
                              </p:par>
                              <p:par>
                                <p:cTn id="61" presetID="35" presetClass="emph" presetSubtype="0" repeatCount="5000" fill="hold" nodeType="withEffect">
                                  <p:stCondLst>
                                    <p:cond delay="0"/>
                                  </p:stCondLst>
                                  <p:childTnLst>
                                    <p:anim calcmode="discrete" valueType="str">
                                      <p:cBhvr>
                                        <p:cTn id="62" dur="500" fill="hold"/>
                                        <p:tgtEl>
                                          <p:spTgt spid="7"/>
                                        </p:tgtEl>
                                        <p:attrNameLst>
                                          <p:attrName>style.visibility</p:attrName>
                                        </p:attrNameLst>
                                      </p:cBhvr>
                                      <p:tavLst>
                                        <p:tav tm="0">
                                          <p:val>
                                            <p:strVal val="hidden"/>
                                          </p:val>
                                        </p:tav>
                                        <p:tav tm="50000">
                                          <p:val>
                                            <p:strVal val="visible"/>
                                          </p:val>
                                        </p:tav>
                                      </p:tavLst>
                                    </p:anim>
                                  </p:childTnLst>
                                </p:cTn>
                              </p:par>
                            </p:childTnLst>
                          </p:cTn>
                        </p:par>
                        <p:par>
                          <p:cTn id="63" fill="hold">
                            <p:stCondLst>
                              <p:cond delay="6500"/>
                            </p:stCondLst>
                            <p:childTnLst>
                              <p:par>
                                <p:cTn id="64" presetID="10" presetClass="exit" presetSubtype="0" fill="hold" grpId="1" nodeType="afterEffect">
                                  <p:stCondLst>
                                    <p:cond delay="0"/>
                                  </p:stCondLst>
                                  <p:childTnLst>
                                    <p:animEffect transition="out" filter="fade">
                                      <p:cBhvr>
                                        <p:cTn id="65" dur="2000"/>
                                        <p:tgtEl>
                                          <p:spTgt spid="404509"/>
                                        </p:tgtEl>
                                      </p:cBhvr>
                                    </p:animEffect>
                                    <p:set>
                                      <p:cBhvr>
                                        <p:cTn id="66" dur="1" fill="hold">
                                          <p:stCondLst>
                                            <p:cond delay="1999"/>
                                          </p:stCondLst>
                                        </p:cTn>
                                        <p:tgtEl>
                                          <p:spTgt spid="404509"/>
                                        </p:tgtEl>
                                        <p:attrNameLst>
                                          <p:attrName>style.visibility</p:attrName>
                                        </p:attrNameLst>
                                      </p:cBhvr>
                                      <p:to>
                                        <p:strVal val="hidden"/>
                                      </p:to>
                                    </p:set>
                                  </p:childTnLst>
                                </p:cTn>
                              </p:par>
                              <p:par>
                                <p:cTn id="67" presetID="10" presetClass="exit" presetSubtype="0" fill="hold" grpId="1" nodeType="withEffect">
                                  <p:stCondLst>
                                    <p:cond delay="0"/>
                                  </p:stCondLst>
                                  <p:childTnLst>
                                    <p:animEffect transition="out" filter="fade">
                                      <p:cBhvr>
                                        <p:cTn id="68" dur="2000"/>
                                        <p:tgtEl>
                                          <p:spTgt spid="404511"/>
                                        </p:tgtEl>
                                      </p:cBhvr>
                                    </p:animEffect>
                                    <p:set>
                                      <p:cBhvr>
                                        <p:cTn id="69" dur="1" fill="hold">
                                          <p:stCondLst>
                                            <p:cond delay="1999"/>
                                          </p:stCondLst>
                                        </p:cTn>
                                        <p:tgtEl>
                                          <p:spTgt spid="404511"/>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2000"/>
                                        <p:tgtEl>
                                          <p:spTgt spid="404512"/>
                                        </p:tgtEl>
                                      </p:cBhvr>
                                    </p:animEffect>
                                    <p:set>
                                      <p:cBhvr>
                                        <p:cTn id="72" dur="1" fill="hold">
                                          <p:stCondLst>
                                            <p:cond delay="1999"/>
                                          </p:stCondLst>
                                        </p:cTn>
                                        <p:tgtEl>
                                          <p:spTgt spid="404512"/>
                                        </p:tgtEl>
                                        <p:attrNameLst>
                                          <p:attrName>style.visibility</p:attrName>
                                        </p:attrNameLst>
                                      </p:cBhvr>
                                      <p:to>
                                        <p:strVal val="hidden"/>
                                      </p:to>
                                    </p:set>
                                  </p:childTnLst>
                                </p:cTn>
                              </p:par>
                              <p:par>
                                <p:cTn id="73" presetID="10" presetClass="exit" presetSubtype="0" fill="hold" grpId="1" nodeType="withEffect">
                                  <p:stCondLst>
                                    <p:cond delay="0"/>
                                  </p:stCondLst>
                                  <p:childTnLst>
                                    <p:animEffect transition="out" filter="fade">
                                      <p:cBhvr>
                                        <p:cTn id="74" dur="2000"/>
                                        <p:tgtEl>
                                          <p:spTgt spid="404514"/>
                                        </p:tgtEl>
                                      </p:cBhvr>
                                    </p:animEffect>
                                    <p:set>
                                      <p:cBhvr>
                                        <p:cTn id="75" dur="1" fill="hold">
                                          <p:stCondLst>
                                            <p:cond delay="1999"/>
                                          </p:stCondLst>
                                        </p:cTn>
                                        <p:tgtEl>
                                          <p:spTgt spid="404514"/>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2000"/>
                                        <p:tgtEl>
                                          <p:spTgt spid="404513"/>
                                        </p:tgtEl>
                                      </p:cBhvr>
                                    </p:animEffect>
                                    <p:set>
                                      <p:cBhvr>
                                        <p:cTn id="78" dur="1" fill="hold">
                                          <p:stCondLst>
                                            <p:cond delay="1999"/>
                                          </p:stCondLst>
                                        </p:cTn>
                                        <p:tgtEl>
                                          <p:spTgt spid="404513"/>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2000"/>
                                        <p:tgtEl>
                                          <p:spTgt spid="7"/>
                                        </p:tgtEl>
                                      </p:cBhvr>
                                    </p:animEffect>
                                    <p:set>
                                      <p:cBhvr>
                                        <p:cTn id="81" dur="1" fill="hold">
                                          <p:stCondLst>
                                            <p:cond delay="1999"/>
                                          </p:stCondLst>
                                        </p:cTn>
                                        <p:tgtEl>
                                          <p:spTgt spid="7"/>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2000"/>
                                        <p:tgtEl>
                                          <p:spTgt spid="6"/>
                                        </p:tgtEl>
                                      </p:cBhvr>
                                    </p:animEffect>
                                    <p:set>
                                      <p:cBhvr>
                                        <p:cTn id="84" dur="1" fill="hold">
                                          <p:stCondLst>
                                            <p:cond delay="1999"/>
                                          </p:stCondLst>
                                        </p:cTn>
                                        <p:tgtEl>
                                          <p:spTgt spid="6"/>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2000"/>
                                        <p:tgtEl>
                                          <p:spTgt spid="5"/>
                                        </p:tgtEl>
                                      </p:cBhvr>
                                    </p:animEffect>
                                    <p:set>
                                      <p:cBhvr>
                                        <p:cTn id="87" dur="1" fill="hold">
                                          <p:stCondLst>
                                            <p:cond delay="1999"/>
                                          </p:stCondLst>
                                        </p:cTn>
                                        <p:tgtEl>
                                          <p:spTgt spid="5"/>
                                        </p:tgtEl>
                                        <p:attrNameLst>
                                          <p:attrName>style.visibility</p:attrName>
                                        </p:attrNameLst>
                                      </p:cBhvr>
                                      <p:to>
                                        <p:strVal val="hidden"/>
                                      </p:to>
                                    </p:set>
                                  </p:childTnLst>
                                </p:cTn>
                              </p:par>
                            </p:childTnLst>
                          </p:cTn>
                        </p:par>
                        <p:par>
                          <p:cTn id="88" fill="hold">
                            <p:stCondLst>
                              <p:cond delay="8500"/>
                            </p:stCondLst>
                            <p:childTnLst>
                              <p:par>
                                <p:cTn id="89" presetID="1" presetClass="entr" presetSubtype="0" fill="hold" grpId="1" nodeType="afterEffect">
                                  <p:stCondLst>
                                    <p:cond delay="0"/>
                                  </p:stCondLst>
                                  <p:childTnLst>
                                    <p:set>
                                      <p:cBhvr>
                                        <p:cTn id="90" dur="1" fill="hold">
                                          <p:stCondLst>
                                            <p:cond delay="0"/>
                                          </p:stCondLst>
                                        </p:cTn>
                                        <p:tgtEl>
                                          <p:spTgt spid="404529"/>
                                        </p:tgtEl>
                                        <p:attrNameLst>
                                          <p:attrName>style.visibility</p:attrName>
                                        </p:attrNameLst>
                                      </p:cBhvr>
                                      <p:to>
                                        <p:strVal val="visible"/>
                                      </p:to>
                                    </p:set>
                                  </p:childTnLst>
                                </p:cTn>
                              </p:par>
                            </p:childTnLst>
                          </p:cTn>
                        </p:par>
                        <p:par>
                          <p:cTn id="91" fill="hold">
                            <p:stCondLst>
                              <p:cond delay="8500"/>
                            </p:stCondLst>
                            <p:childTnLst>
                              <p:par>
                                <p:cTn id="92" presetID="35" presetClass="emph" presetSubtype="0" repeatCount="3000" fill="hold" grpId="0" nodeType="afterEffect">
                                  <p:stCondLst>
                                    <p:cond delay="0"/>
                                  </p:stCondLst>
                                  <p:childTnLst>
                                    <p:anim calcmode="discrete" valueType="str">
                                      <p:cBhvr>
                                        <p:cTn id="93" dur="1000" fill="hold"/>
                                        <p:tgtEl>
                                          <p:spTgt spid="40452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2" grpId="0" build="p"/>
      <p:bldP spid="404501" grpId="0"/>
      <p:bldP spid="404501" grpId="1"/>
      <p:bldP spid="404509" grpId="0" animBg="1"/>
      <p:bldP spid="404509" grpId="1" animBg="1"/>
      <p:bldP spid="404510" grpId="0" animBg="1"/>
      <p:bldP spid="404511" grpId="0" animBg="1"/>
      <p:bldP spid="404511" grpId="1" animBg="1"/>
      <p:bldP spid="404512" grpId="0" animBg="1"/>
      <p:bldP spid="404512" grpId="1" animBg="1"/>
      <p:bldP spid="404513" grpId="0" animBg="1"/>
      <p:bldP spid="404513" grpId="1" animBg="1"/>
      <p:bldP spid="404514" grpId="0" animBg="1"/>
      <p:bldP spid="404514" grpId="1" animBg="1"/>
      <p:bldP spid="404518" grpId="0" animBg="1"/>
      <p:bldP spid="404518" grpId="1" animBg="1"/>
      <p:bldP spid="404522" grpId="0" animBg="1"/>
      <p:bldP spid="404522" grpId="1" animBg="1"/>
      <p:bldP spid="404526" grpId="0" animBg="1"/>
      <p:bldP spid="404526" grpId="1" animBg="1"/>
      <p:bldP spid="404527" grpId="0" animBg="1"/>
      <p:bldP spid="404527" grpId="1" animBg="1"/>
      <p:bldP spid="404529" grpId="0" animBg="1"/>
      <p:bldP spid="404529"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eaLnBrk="1" hangingPunct="1"/>
            <a:r>
              <a:rPr lang="zh-CN" altLang="en-US"/>
              <a:t>以太网的广播方式发送 </a:t>
            </a:r>
          </a:p>
        </p:txBody>
      </p:sp>
      <p:sp>
        <p:nvSpPr>
          <p:cNvPr id="405507" name="Rectangle 3"/>
          <p:cNvSpPr>
            <a:spLocks noGrp="1" noChangeArrowheads="1"/>
          </p:cNvSpPr>
          <p:nvPr>
            <p:ph type="body" idx="1"/>
          </p:nvPr>
        </p:nvSpPr>
        <p:spPr>
          <a:xfrm>
            <a:off x="2566988" y="1978025"/>
            <a:ext cx="7772400" cy="4114800"/>
          </a:xfrm>
        </p:spPr>
        <p:txBody>
          <a:bodyPr/>
          <a:lstStyle/>
          <a:p>
            <a:pPr eaLnBrk="1" hangingPunct="1"/>
            <a:r>
              <a:rPr lang="zh-CN" altLang="en-US" sz="2800"/>
              <a:t>总线上的每一个工作的计算机都能检测到 </a:t>
            </a:r>
            <a:r>
              <a:rPr lang="en-US" altLang="zh-CN" sz="2800"/>
              <a:t>B </a:t>
            </a:r>
            <a:r>
              <a:rPr lang="zh-CN" altLang="en-US" sz="2800"/>
              <a:t>发送的数据信号。 </a:t>
            </a:r>
          </a:p>
          <a:p>
            <a:pPr eaLnBrk="1" hangingPunct="1"/>
            <a:r>
              <a:rPr lang="zh-CN" altLang="en-US" sz="2800"/>
              <a:t>由于只有计算机 </a:t>
            </a:r>
            <a:r>
              <a:rPr lang="en-US" altLang="zh-CN" sz="2800"/>
              <a:t>D </a:t>
            </a:r>
            <a:r>
              <a:rPr lang="zh-CN" altLang="en-US" sz="2800"/>
              <a:t>的地址与数据帧首部写入的地址一致，因此只有 </a:t>
            </a:r>
            <a:r>
              <a:rPr lang="en-US" altLang="zh-CN" sz="2800"/>
              <a:t>D </a:t>
            </a:r>
            <a:r>
              <a:rPr lang="zh-CN" altLang="en-US" sz="2800"/>
              <a:t>才接收这个数据帧。 </a:t>
            </a:r>
          </a:p>
          <a:p>
            <a:pPr eaLnBrk="1" hangingPunct="1"/>
            <a:r>
              <a:rPr lang="zh-CN" altLang="en-US" sz="2800"/>
              <a:t>其他所有的计算机（</a:t>
            </a:r>
            <a:r>
              <a:rPr lang="en-US" altLang="zh-CN" sz="2800"/>
              <a:t>A, C </a:t>
            </a:r>
            <a:r>
              <a:rPr lang="zh-CN" altLang="en-US" sz="2800"/>
              <a:t>和 </a:t>
            </a:r>
            <a:r>
              <a:rPr lang="en-US" altLang="zh-CN" sz="2800"/>
              <a:t>E</a:t>
            </a:r>
            <a:r>
              <a:rPr lang="zh-CN" altLang="en-US" sz="2800"/>
              <a:t>）都检测到不是发送给它们的数据帧，因此就丢弃这个数据帧而不能够收下来。</a:t>
            </a:r>
          </a:p>
          <a:p>
            <a:pPr eaLnBrk="1" hangingPunct="1"/>
            <a:r>
              <a:rPr lang="zh-CN" altLang="en-US" sz="2800"/>
              <a:t>具有广播特性的总线上实现了一对一的通信。  </a:t>
            </a:r>
          </a:p>
        </p:txBody>
      </p:sp>
      <p:sp>
        <p:nvSpPr>
          <p:cNvPr id="57348" name="灯片编号占位符 5"/>
          <p:cNvSpPr>
            <a:spLocks noGrp="1"/>
          </p:cNvSpPr>
          <p:nvPr>
            <p:ph type="sldNum" sz="quarter" idx="12"/>
          </p:nvPr>
        </p:nvSpPr>
        <p:spPr>
          <a:noFill/>
        </p:spPr>
        <p:txBody>
          <a:bodyPr/>
          <a:lstStyle/>
          <a:p>
            <a:fld id="{4136D928-920A-4CE7-A386-0D1C617C09AF}" type="slidenum">
              <a:rPr lang="en-US" altLang="zh-CN" smtClean="0"/>
              <a:pPr/>
              <a:t>49</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5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5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5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874964" y="0"/>
            <a:ext cx="6605587" cy="1462088"/>
          </a:xfrm>
        </p:spPr>
        <p:txBody>
          <a:bodyPr/>
          <a:lstStyle/>
          <a:p>
            <a:pPr algn="ctr" eaLnBrk="1" hangingPunct="1"/>
            <a:r>
              <a:rPr lang="zh-CN" altLang="en-US"/>
              <a:t>数据链路层</a:t>
            </a:r>
          </a:p>
        </p:txBody>
      </p:sp>
      <p:sp>
        <p:nvSpPr>
          <p:cNvPr id="12291" name="Rectangle 3"/>
          <p:cNvSpPr>
            <a:spLocks noGrp="1" noChangeArrowheads="1"/>
          </p:cNvSpPr>
          <p:nvPr>
            <p:ph type="body" idx="1"/>
          </p:nvPr>
        </p:nvSpPr>
        <p:spPr>
          <a:xfrm>
            <a:off x="2566988" y="1773238"/>
            <a:ext cx="7772400" cy="4608512"/>
          </a:xfrm>
        </p:spPr>
        <p:txBody>
          <a:bodyPr/>
          <a:lstStyle/>
          <a:p>
            <a:pPr eaLnBrk="1" hangingPunct="1">
              <a:lnSpc>
                <a:spcPct val="90000"/>
              </a:lnSpc>
              <a:buFont typeface="Wingdings" pitchFamily="2" charset="2"/>
              <a:buNone/>
            </a:pPr>
            <a:r>
              <a:rPr lang="zh-CN" altLang="en-US"/>
              <a:t>数据链路层使用的信道主要有以下两种类型：</a:t>
            </a:r>
          </a:p>
          <a:p>
            <a:pPr eaLnBrk="1" hangingPunct="1">
              <a:lnSpc>
                <a:spcPct val="90000"/>
              </a:lnSpc>
            </a:pPr>
            <a:r>
              <a:rPr lang="zh-CN" altLang="en-US">
                <a:solidFill>
                  <a:schemeClr val="hlink"/>
                </a:solidFill>
              </a:rPr>
              <a:t>点对点信道</a:t>
            </a:r>
            <a:r>
              <a:rPr lang="zh-CN" altLang="en-US"/>
              <a:t>。这种信道使用一对一的点对点通信方式。</a:t>
            </a:r>
          </a:p>
          <a:p>
            <a:pPr eaLnBrk="1" hangingPunct="1">
              <a:lnSpc>
                <a:spcPct val="90000"/>
              </a:lnSpc>
            </a:pPr>
            <a:r>
              <a:rPr lang="zh-CN" altLang="en-US">
                <a:solidFill>
                  <a:schemeClr val="hlink"/>
                </a:solidFill>
              </a:rPr>
              <a:t>广播信道</a:t>
            </a:r>
            <a:r>
              <a:rPr lang="zh-CN" altLang="en-US"/>
              <a:t>。这种信道使用一对多的广播通信方式，因此过程比较复杂。广播信道上连接的主机很多，因此必须使用专用的共享信道协议来协调这些主机的数据发 </a:t>
            </a:r>
          </a:p>
        </p:txBody>
      </p:sp>
      <p:sp>
        <p:nvSpPr>
          <p:cNvPr id="12292" name="灯片编号占位符 5"/>
          <p:cNvSpPr>
            <a:spLocks noGrp="1"/>
          </p:cNvSpPr>
          <p:nvPr>
            <p:ph type="sldNum" sz="quarter" idx="12"/>
          </p:nvPr>
        </p:nvSpPr>
        <p:spPr>
          <a:noFill/>
        </p:spPr>
        <p:txBody>
          <a:bodyPr/>
          <a:lstStyle/>
          <a:p>
            <a:fld id="{7EF9E124-F972-4EC7-91BD-0DE29CB6F78A}" type="slidenum">
              <a:rPr lang="en-US" altLang="zh-CN" smtClean="0"/>
              <a:pPr/>
              <a:t>5</a:t>
            </a:fld>
            <a:endParaRPr lang="en-US" altLang="zh-CN"/>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r>
              <a:rPr lang="zh-CN" altLang="en-US"/>
              <a:t>为了通信的简便</a:t>
            </a:r>
            <a:br>
              <a:rPr lang="zh-CN" altLang="en-US"/>
            </a:br>
            <a:r>
              <a:rPr lang="zh-CN" altLang="en-US"/>
              <a:t>以太网采取了两种重要的措施 </a:t>
            </a:r>
          </a:p>
        </p:txBody>
      </p:sp>
      <p:sp>
        <p:nvSpPr>
          <p:cNvPr id="406531" name="Rectangle 3"/>
          <p:cNvSpPr>
            <a:spLocks noGrp="1" noChangeArrowheads="1"/>
          </p:cNvSpPr>
          <p:nvPr>
            <p:ph type="body" idx="1"/>
          </p:nvPr>
        </p:nvSpPr>
        <p:spPr/>
        <p:txBody>
          <a:bodyPr/>
          <a:lstStyle/>
          <a:p>
            <a:pPr eaLnBrk="1" hangingPunct="1"/>
            <a:r>
              <a:rPr lang="zh-CN" altLang="en-US" dirty="0"/>
              <a:t>采用较为灵活的</a:t>
            </a:r>
            <a:r>
              <a:rPr lang="zh-CN" altLang="en-US" dirty="0">
                <a:solidFill>
                  <a:srgbClr val="FF0000"/>
                </a:solidFill>
              </a:rPr>
              <a:t>无连接</a:t>
            </a:r>
            <a:r>
              <a:rPr lang="zh-CN" altLang="en-US" dirty="0"/>
              <a:t>的工作方式，即不必先建立连接就可以直接发送数据。 </a:t>
            </a:r>
          </a:p>
          <a:p>
            <a:pPr eaLnBrk="1" hangingPunct="1"/>
            <a:r>
              <a:rPr lang="zh-CN" altLang="en-US" dirty="0"/>
              <a:t>以太网对发送的数据帧不进行编号，也</a:t>
            </a:r>
            <a:r>
              <a:rPr lang="zh-CN" altLang="en-US" dirty="0">
                <a:solidFill>
                  <a:srgbClr val="FF0000"/>
                </a:solidFill>
              </a:rPr>
              <a:t>不</a:t>
            </a:r>
            <a:r>
              <a:rPr lang="zh-CN" altLang="en-US" dirty="0"/>
              <a:t>要求对方发回</a:t>
            </a:r>
            <a:r>
              <a:rPr lang="zh-CN" altLang="en-US" dirty="0">
                <a:solidFill>
                  <a:srgbClr val="FF0000"/>
                </a:solidFill>
              </a:rPr>
              <a:t>确认</a:t>
            </a:r>
            <a:r>
              <a:rPr lang="zh-CN" altLang="en-US" dirty="0"/>
              <a:t>。</a:t>
            </a:r>
          </a:p>
          <a:p>
            <a:pPr lvl="1" eaLnBrk="1" hangingPunct="1"/>
            <a:r>
              <a:rPr lang="zh-CN" altLang="en-US" dirty="0">
                <a:solidFill>
                  <a:srgbClr val="333399"/>
                </a:solidFill>
                <a:ea typeface="黑体" pitchFamily="2" charset="-122"/>
              </a:rPr>
              <a:t>这样做的理由是局域网信道的质量很好，因信道质量产生差错的概率是很小的。</a:t>
            </a:r>
            <a:r>
              <a:rPr lang="zh-CN" altLang="en-US" dirty="0"/>
              <a:t> </a:t>
            </a:r>
          </a:p>
        </p:txBody>
      </p:sp>
      <p:sp>
        <p:nvSpPr>
          <p:cNvPr id="58372" name="灯片编号占位符 5"/>
          <p:cNvSpPr>
            <a:spLocks noGrp="1"/>
          </p:cNvSpPr>
          <p:nvPr>
            <p:ph type="sldNum" sz="quarter" idx="12"/>
          </p:nvPr>
        </p:nvSpPr>
        <p:spPr>
          <a:noFill/>
        </p:spPr>
        <p:txBody>
          <a:bodyPr/>
          <a:lstStyle/>
          <a:p>
            <a:fld id="{7D03A598-CB15-466B-A783-EA5F0F9724BE}" type="slidenum">
              <a:rPr lang="en-US" altLang="zh-CN" smtClean="0"/>
              <a:pPr/>
              <a:t>50</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65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6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1"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ctr" eaLnBrk="1" hangingPunct="1"/>
            <a:r>
              <a:rPr lang="zh-CN" altLang="en-US"/>
              <a:t>以太网提供的服务 </a:t>
            </a:r>
          </a:p>
        </p:txBody>
      </p:sp>
      <p:sp>
        <p:nvSpPr>
          <p:cNvPr id="407555" name="Rectangle 3"/>
          <p:cNvSpPr>
            <a:spLocks noGrp="1" noChangeArrowheads="1"/>
          </p:cNvSpPr>
          <p:nvPr>
            <p:ph type="body" idx="1"/>
          </p:nvPr>
        </p:nvSpPr>
        <p:spPr/>
        <p:txBody>
          <a:bodyPr/>
          <a:lstStyle/>
          <a:p>
            <a:pPr eaLnBrk="1" hangingPunct="1">
              <a:lnSpc>
                <a:spcPct val="90000"/>
              </a:lnSpc>
            </a:pPr>
            <a:r>
              <a:rPr lang="zh-CN" altLang="en-US"/>
              <a:t>以太网提供的服务是不可靠的交付，即尽最大努力的交付。</a:t>
            </a:r>
          </a:p>
          <a:p>
            <a:pPr eaLnBrk="1" hangingPunct="1">
              <a:lnSpc>
                <a:spcPct val="90000"/>
              </a:lnSpc>
            </a:pPr>
            <a:r>
              <a:rPr lang="zh-CN" altLang="en-US"/>
              <a:t>当目的站收到有差错的数据帧时就丢弃此帧，其他什么也不做。差错的纠正由高层来决定。</a:t>
            </a:r>
          </a:p>
          <a:p>
            <a:pPr eaLnBrk="1" hangingPunct="1">
              <a:lnSpc>
                <a:spcPct val="90000"/>
              </a:lnSpc>
            </a:pPr>
            <a:r>
              <a:rPr lang="zh-CN" altLang="en-US"/>
              <a:t>如果高层发现丢失了一些数据而进行重传，但以太网并不知道这是一个重传的帧，而是当作一个新的数据帧来发送。  </a:t>
            </a:r>
          </a:p>
        </p:txBody>
      </p:sp>
      <p:sp>
        <p:nvSpPr>
          <p:cNvPr id="59396" name="灯片编号占位符 5"/>
          <p:cNvSpPr>
            <a:spLocks noGrp="1"/>
          </p:cNvSpPr>
          <p:nvPr>
            <p:ph type="sldNum" sz="quarter" idx="12"/>
          </p:nvPr>
        </p:nvSpPr>
        <p:spPr>
          <a:noFill/>
        </p:spPr>
        <p:txBody>
          <a:bodyPr/>
          <a:lstStyle/>
          <a:p>
            <a:fld id="{FC540F86-BEE2-492F-B8F5-C4B008A0905D}" type="slidenum">
              <a:rPr lang="en-US" altLang="zh-CN" smtClean="0"/>
              <a:pPr/>
              <a:t>51</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75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7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5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r>
              <a:rPr lang="zh-CN" altLang="en-US" sz="4000"/>
              <a:t>以太网发送的数据都使用</a:t>
            </a:r>
            <a:br>
              <a:rPr lang="zh-CN" altLang="en-US" sz="4000"/>
            </a:br>
            <a:r>
              <a:rPr lang="zh-CN" altLang="en-US" sz="4000"/>
              <a:t>曼彻斯特</a:t>
            </a:r>
            <a:r>
              <a:rPr lang="en-US" altLang="zh-CN" sz="4000"/>
              <a:t>(Manchester)</a:t>
            </a:r>
            <a:r>
              <a:rPr lang="zh-CN" altLang="en-US" sz="4000"/>
              <a:t>编码 </a:t>
            </a:r>
          </a:p>
        </p:txBody>
      </p:sp>
      <p:sp>
        <p:nvSpPr>
          <p:cNvPr id="60419" name="Rectangle 55"/>
          <p:cNvSpPr>
            <a:spLocks noChangeArrowheads="1"/>
          </p:cNvSpPr>
          <p:nvPr/>
        </p:nvSpPr>
        <p:spPr bwMode="auto">
          <a:xfrm>
            <a:off x="2162176" y="3446464"/>
            <a:ext cx="120866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latin typeface="Times New Roman" pitchFamily="18" charset="0"/>
              </a:rPr>
              <a:t>曼彻斯特</a:t>
            </a:r>
          </a:p>
        </p:txBody>
      </p:sp>
      <p:grpSp>
        <p:nvGrpSpPr>
          <p:cNvPr id="60420" name="Group 56"/>
          <p:cNvGrpSpPr>
            <a:grpSpLocks/>
          </p:cNvGrpSpPr>
          <p:nvPr/>
        </p:nvGrpSpPr>
        <p:grpSpPr bwMode="auto">
          <a:xfrm>
            <a:off x="3422651" y="2760663"/>
            <a:ext cx="6378575" cy="1676400"/>
            <a:chOff x="988" y="0"/>
            <a:chExt cx="4018" cy="1728"/>
          </a:xfrm>
        </p:grpSpPr>
        <p:sp>
          <p:nvSpPr>
            <p:cNvPr id="60450" name="Rectangle 57"/>
            <p:cNvSpPr>
              <a:spLocks noChangeArrowheads="1"/>
            </p:cNvSpPr>
            <p:nvPr/>
          </p:nvSpPr>
          <p:spPr bwMode="auto">
            <a:xfrm>
              <a:off x="4557" y="3"/>
              <a:ext cx="449" cy="1725"/>
            </a:xfrm>
            <a:prstGeom prst="rect">
              <a:avLst/>
            </a:prstGeom>
            <a:solidFill>
              <a:srgbClr val="DDDDDD"/>
            </a:solidFill>
            <a:ln w="12700">
              <a:noFill/>
              <a:miter lim="800000"/>
              <a:headEnd/>
              <a:tailEnd/>
            </a:ln>
          </p:spPr>
          <p:txBody>
            <a:bodyPr wrap="none" anchor="ctr"/>
            <a:lstStyle/>
            <a:p>
              <a:endParaRPr lang="zh-CN" altLang="en-US"/>
            </a:p>
          </p:txBody>
        </p:sp>
        <p:sp>
          <p:nvSpPr>
            <p:cNvPr id="60451" name="Rectangle 58"/>
            <p:cNvSpPr>
              <a:spLocks noChangeArrowheads="1"/>
            </p:cNvSpPr>
            <p:nvPr/>
          </p:nvSpPr>
          <p:spPr bwMode="auto">
            <a:xfrm>
              <a:off x="1872" y="3"/>
              <a:ext cx="439" cy="1725"/>
            </a:xfrm>
            <a:prstGeom prst="rect">
              <a:avLst/>
            </a:prstGeom>
            <a:solidFill>
              <a:srgbClr val="DDDDDD"/>
            </a:solidFill>
            <a:ln w="12700">
              <a:noFill/>
              <a:miter lim="800000"/>
              <a:headEnd/>
              <a:tailEnd/>
            </a:ln>
          </p:spPr>
          <p:txBody>
            <a:bodyPr wrap="none" anchor="ctr"/>
            <a:lstStyle/>
            <a:p>
              <a:endParaRPr lang="zh-CN" altLang="en-US"/>
            </a:p>
          </p:txBody>
        </p:sp>
        <p:sp>
          <p:nvSpPr>
            <p:cNvPr id="60452" name="Rectangle 59"/>
            <p:cNvSpPr>
              <a:spLocks noChangeArrowheads="1"/>
            </p:cNvSpPr>
            <p:nvPr/>
          </p:nvSpPr>
          <p:spPr bwMode="auto">
            <a:xfrm>
              <a:off x="2776" y="0"/>
              <a:ext cx="435" cy="1728"/>
            </a:xfrm>
            <a:prstGeom prst="rect">
              <a:avLst/>
            </a:prstGeom>
            <a:solidFill>
              <a:srgbClr val="DDDDDD"/>
            </a:solidFill>
            <a:ln w="12700">
              <a:noFill/>
              <a:miter lim="800000"/>
              <a:headEnd/>
              <a:tailEnd/>
            </a:ln>
          </p:spPr>
          <p:txBody>
            <a:bodyPr wrap="none" anchor="ctr"/>
            <a:lstStyle/>
            <a:p>
              <a:endParaRPr lang="zh-CN" altLang="en-US"/>
            </a:p>
          </p:txBody>
        </p:sp>
        <p:sp>
          <p:nvSpPr>
            <p:cNvPr id="60453" name="Rectangle 60"/>
            <p:cNvSpPr>
              <a:spLocks noChangeArrowheads="1"/>
            </p:cNvSpPr>
            <p:nvPr/>
          </p:nvSpPr>
          <p:spPr bwMode="auto">
            <a:xfrm>
              <a:off x="3673" y="0"/>
              <a:ext cx="434" cy="1728"/>
            </a:xfrm>
            <a:prstGeom prst="rect">
              <a:avLst/>
            </a:prstGeom>
            <a:solidFill>
              <a:srgbClr val="DDDDDD"/>
            </a:solidFill>
            <a:ln w="12700">
              <a:noFill/>
              <a:miter lim="800000"/>
              <a:headEnd/>
              <a:tailEnd/>
            </a:ln>
          </p:spPr>
          <p:txBody>
            <a:bodyPr wrap="none" anchor="ctr"/>
            <a:lstStyle/>
            <a:p>
              <a:endParaRPr lang="zh-CN" altLang="en-US"/>
            </a:p>
          </p:txBody>
        </p:sp>
        <p:sp>
          <p:nvSpPr>
            <p:cNvPr id="60454" name="Rectangle 61"/>
            <p:cNvSpPr>
              <a:spLocks noChangeArrowheads="1"/>
            </p:cNvSpPr>
            <p:nvPr/>
          </p:nvSpPr>
          <p:spPr bwMode="auto">
            <a:xfrm>
              <a:off x="988" y="0"/>
              <a:ext cx="450" cy="1728"/>
            </a:xfrm>
            <a:prstGeom prst="rect">
              <a:avLst/>
            </a:prstGeom>
            <a:solidFill>
              <a:srgbClr val="DDDDDD"/>
            </a:solidFill>
            <a:ln w="12700">
              <a:noFill/>
              <a:miter lim="800000"/>
              <a:headEnd/>
              <a:tailEnd/>
            </a:ln>
          </p:spPr>
          <p:txBody>
            <a:bodyPr wrap="none" anchor="ctr"/>
            <a:lstStyle/>
            <a:p>
              <a:endParaRPr lang="zh-CN" altLang="en-US"/>
            </a:p>
          </p:txBody>
        </p:sp>
      </p:grpSp>
      <p:sp>
        <p:nvSpPr>
          <p:cNvPr id="60421" name="Rectangle 62"/>
          <p:cNvSpPr>
            <a:spLocks noChangeArrowheads="1"/>
          </p:cNvSpPr>
          <p:nvPr/>
        </p:nvSpPr>
        <p:spPr bwMode="auto">
          <a:xfrm>
            <a:off x="3602038" y="2876551"/>
            <a:ext cx="30457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latin typeface="Arial Rounded MT Bold" pitchFamily="34" charset="0"/>
              </a:rPr>
              <a:t>1</a:t>
            </a:r>
          </a:p>
        </p:txBody>
      </p:sp>
      <p:sp>
        <p:nvSpPr>
          <p:cNvPr id="60422" name="Rectangle 63"/>
          <p:cNvSpPr>
            <a:spLocks noChangeArrowheads="1"/>
          </p:cNvSpPr>
          <p:nvPr/>
        </p:nvSpPr>
        <p:spPr bwMode="auto">
          <a:xfrm>
            <a:off x="9964738" y="2876551"/>
            <a:ext cx="30457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latin typeface="Arial Rounded MT Bold" pitchFamily="34" charset="0"/>
              </a:rPr>
              <a:t>1</a:t>
            </a:r>
          </a:p>
        </p:txBody>
      </p:sp>
      <p:sp>
        <p:nvSpPr>
          <p:cNvPr id="60423" name="Rectangle 64"/>
          <p:cNvSpPr>
            <a:spLocks noChangeArrowheads="1"/>
          </p:cNvSpPr>
          <p:nvPr/>
        </p:nvSpPr>
        <p:spPr bwMode="auto">
          <a:xfrm>
            <a:off x="6448425" y="2876551"/>
            <a:ext cx="30457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latin typeface="Arial Rounded MT Bold" pitchFamily="34" charset="0"/>
              </a:rPr>
              <a:t>1</a:t>
            </a:r>
          </a:p>
        </p:txBody>
      </p:sp>
      <p:sp>
        <p:nvSpPr>
          <p:cNvPr id="60424" name="Rectangle 65"/>
          <p:cNvSpPr>
            <a:spLocks noChangeArrowheads="1"/>
          </p:cNvSpPr>
          <p:nvPr/>
        </p:nvSpPr>
        <p:spPr bwMode="auto">
          <a:xfrm>
            <a:off x="9255125" y="2876551"/>
            <a:ext cx="298450" cy="333375"/>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sz="1600">
                <a:latin typeface="Arial Rounded MT Bold" pitchFamily="34" charset="0"/>
              </a:rPr>
              <a:t>1</a:t>
            </a:r>
          </a:p>
        </p:txBody>
      </p:sp>
      <p:sp>
        <p:nvSpPr>
          <p:cNvPr id="60425" name="Rectangle 66"/>
          <p:cNvSpPr>
            <a:spLocks noChangeArrowheads="1"/>
          </p:cNvSpPr>
          <p:nvPr/>
        </p:nvSpPr>
        <p:spPr bwMode="auto">
          <a:xfrm>
            <a:off x="8551863" y="2876551"/>
            <a:ext cx="30457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latin typeface="Arial Rounded MT Bold" pitchFamily="34" charset="0"/>
              </a:rPr>
              <a:t>1</a:t>
            </a:r>
          </a:p>
        </p:txBody>
      </p:sp>
      <p:sp>
        <p:nvSpPr>
          <p:cNvPr id="60426" name="Rectangle 67"/>
          <p:cNvSpPr>
            <a:spLocks noChangeArrowheads="1"/>
          </p:cNvSpPr>
          <p:nvPr/>
        </p:nvSpPr>
        <p:spPr bwMode="auto">
          <a:xfrm>
            <a:off x="4325938" y="2876551"/>
            <a:ext cx="30457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latin typeface="Arial Rounded MT Bold" pitchFamily="34" charset="0"/>
              </a:rPr>
              <a:t>0</a:t>
            </a:r>
          </a:p>
        </p:txBody>
      </p:sp>
      <p:sp>
        <p:nvSpPr>
          <p:cNvPr id="60427" name="Rectangle 68"/>
          <p:cNvSpPr>
            <a:spLocks noChangeArrowheads="1"/>
          </p:cNvSpPr>
          <p:nvPr/>
        </p:nvSpPr>
        <p:spPr bwMode="auto">
          <a:xfrm>
            <a:off x="5051425" y="2876551"/>
            <a:ext cx="30457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latin typeface="Arial Rounded MT Bold" pitchFamily="34" charset="0"/>
              </a:rPr>
              <a:t>0</a:t>
            </a:r>
          </a:p>
        </p:txBody>
      </p:sp>
      <p:sp>
        <p:nvSpPr>
          <p:cNvPr id="60428" name="Rectangle 69"/>
          <p:cNvSpPr>
            <a:spLocks noChangeArrowheads="1"/>
          </p:cNvSpPr>
          <p:nvPr/>
        </p:nvSpPr>
        <p:spPr bwMode="auto">
          <a:xfrm>
            <a:off x="5743575" y="2876551"/>
            <a:ext cx="30457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latin typeface="Arial Rounded MT Bold" pitchFamily="34" charset="0"/>
              </a:rPr>
              <a:t>0</a:t>
            </a:r>
          </a:p>
        </p:txBody>
      </p:sp>
      <p:sp>
        <p:nvSpPr>
          <p:cNvPr id="60429" name="Rectangle 70"/>
          <p:cNvSpPr>
            <a:spLocks noChangeArrowheads="1"/>
          </p:cNvSpPr>
          <p:nvPr/>
        </p:nvSpPr>
        <p:spPr bwMode="auto">
          <a:xfrm>
            <a:off x="7156450" y="2876551"/>
            <a:ext cx="30457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latin typeface="Arial Rounded MT Bold" pitchFamily="34" charset="0"/>
              </a:rPr>
              <a:t>0</a:t>
            </a:r>
          </a:p>
        </p:txBody>
      </p:sp>
      <p:sp>
        <p:nvSpPr>
          <p:cNvPr id="60430" name="Rectangle 71"/>
          <p:cNvSpPr>
            <a:spLocks noChangeArrowheads="1"/>
          </p:cNvSpPr>
          <p:nvPr/>
        </p:nvSpPr>
        <p:spPr bwMode="auto">
          <a:xfrm>
            <a:off x="7847013" y="2876551"/>
            <a:ext cx="30457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latin typeface="Arial Rounded MT Bold" pitchFamily="34" charset="0"/>
              </a:rPr>
              <a:t>0</a:t>
            </a:r>
          </a:p>
        </p:txBody>
      </p:sp>
      <p:sp>
        <p:nvSpPr>
          <p:cNvPr id="60431" name="Freeform 72"/>
          <p:cNvSpPr>
            <a:spLocks/>
          </p:cNvSpPr>
          <p:nvPr/>
        </p:nvSpPr>
        <p:spPr bwMode="auto">
          <a:xfrm>
            <a:off x="3397250" y="3446463"/>
            <a:ext cx="6986588" cy="381000"/>
          </a:xfrm>
          <a:custGeom>
            <a:avLst/>
            <a:gdLst>
              <a:gd name="T0" fmla="*/ 0 w 4401"/>
              <a:gd name="T1" fmla="*/ 0 h 245"/>
              <a:gd name="T2" fmla="*/ 352425 w 4401"/>
              <a:gd name="T3" fmla="*/ 0 h 245"/>
              <a:gd name="T4" fmla="*/ 352425 w 4401"/>
              <a:gd name="T5" fmla="*/ 381000 h 245"/>
              <a:gd name="T6" fmla="*/ 1073150 w 4401"/>
              <a:gd name="T7" fmla="*/ 381000 h 245"/>
              <a:gd name="T8" fmla="*/ 1073150 w 4401"/>
              <a:gd name="T9" fmla="*/ 0 h 245"/>
              <a:gd name="T10" fmla="*/ 1425575 w 4401"/>
              <a:gd name="T11" fmla="*/ 0 h 245"/>
              <a:gd name="T12" fmla="*/ 1425575 w 4401"/>
              <a:gd name="T13" fmla="*/ 381000 h 245"/>
              <a:gd name="T14" fmla="*/ 1792288 w 4401"/>
              <a:gd name="T15" fmla="*/ 381000 h 245"/>
              <a:gd name="T16" fmla="*/ 1792288 w 4401"/>
              <a:gd name="T17" fmla="*/ 0 h 245"/>
              <a:gd name="T18" fmla="*/ 2144712 w 4401"/>
              <a:gd name="T19" fmla="*/ 0 h 245"/>
              <a:gd name="T20" fmla="*/ 2144712 w 4401"/>
              <a:gd name="T21" fmla="*/ 381000 h 245"/>
              <a:gd name="T22" fmla="*/ 2497137 w 4401"/>
              <a:gd name="T23" fmla="*/ 381000 h 245"/>
              <a:gd name="T24" fmla="*/ 2497137 w 4401"/>
              <a:gd name="T25" fmla="*/ 0 h 245"/>
              <a:gd name="T26" fmla="*/ 3217862 w 4401"/>
              <a:gd name="T27" fmla="*/ 0 h 245"/>
              <a:gd name="T28" fmla="*/ 3217862 w 4401"/>
              <a:gd name="T29" fmla="*/ 381000 h 245"/>
              <a:gd name="T30" fmla="*/ 3922713 w 4401"/>
              <a:gd name="T31" fmla="*/ 381000 h 245"/>
              <a:gd name="T32" fmla="*/ 3922713 w 4401"/>
              <a:gd name="T33" fmla="*/ 4665 h 245"/>
              <a:gd name="T34" fmla="*/ 4275137 w 4401"/>
              <a:gd name="T35" fmla="*/ 0 h 245"/>
              <a:gd name="T36" fmla="*/ 4275137 w 4401"/>
              <a:gd name="T37" fmla="*/ 381000 h 245"/>
              <a:gd name="T38" fmla="*/ 4627562 w 4401"/>
              <a:gd name="T39" fmla="*/ 381000 h 245"/>
              <a:gd name="T40" fmla="*/ 4627562 w 4401"/>
              <a:gd name="T41" fmla="*/ 0 h 245"/>
              <a:gd name="T42" fmla="*/ 5346700 w 4401"/>
              <a:gd name="T43" fmla="*/ 0 h 245"/>
              <a:gd name="T44" fmla="*/ 5346700 w 4401"/>
              <a:gd name="T45" fmla="*/ 381000 h 245"/>
              <a:gd name="T46" fmla="*/ 5699124 w 4401"/>
              <a:gd name="T47" fmla="*/ 381000 h 245"/>
              <a:gd name="T48" fmla="*/ 5699124 w 4401"/>
              <a:gd name="T49" fmla="*/ 0 h 245"/>
              <a:gd name="T50" fmla="*/ 6051549 w 4401"/>
              <a:gd name="T51" fmla="*/ 0 h 245"/>
              <a:gd name="T52" fmla="*/ 6051549 w 4401"/>
              <a:gd name="T53" fmla="*/ 381000 h 245"/>
              <a:gd name="T54" fmla="*/ 6403974 w 4401"/>
              <a:gd name="T55" fmla="*/ 381000 h 245"/>
              <a:gd name="T56" fmla="*/ 6403974 w 4401"/>
              <a:gd name="T57" fmla="*/ 0 h 245"/>
              <a:gd name="T58" fmla="*/ 6756401 w 4401"/>
              <a:gd name="T59" fmla="*/ 0 h 245"/>
              <a:gd name="T60" fmla="*/ 6756401 w 4401"/>
              <a:gd name="T61" fmla="*/ 381000 h 245"/>
              <a:gd name="T62" fmla="*/ 6986588 w 4401"/>
              <a:gd name="T63" fmla="*/ 381000 h 2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401"/>
              <a:gd name="T97" fmla="*/ 0 h 245"/>
              <a:gd name="T98" fmla="*/ 4401 w 4401"/>
              <a:gd name="T99" fmla="*/ 245 h 2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401" h="245">
                <a:moveTo>
                  <a:pt x="0" y="0"/>
                </a:moveTo>
                <a:lnTo>
                  <a:pt x="222" y="0"/>
                </a:lnTo>
                <a:lnTo>
                  <a:pt x="222" y="245"/>
                </a:lnTo>
                <a:lnTo>
                  <a:pt x="676" y="245"/>
                </a:lnTo>
                <a:lnTo>
                  <a:pt x="676" y="0"/>
                </a:lnTo>
                <a:lnTo>
                  <a:pt x="898" y="0"/>
                </a:lnTo>
                <a:lnTo>
                  <a:pt x="898" y="245"/>
                </a:lnTo>
                <a:lnTo>
                  <a:pt x="1129" y="245"/>
                </a:lnTo>
                <a:lnTo>
                  <a:pt x="1129" y="0"/>
                </a:lnTo>
                <a:lnTo>
                  <a:pt x="1351" y="0"/>
                </a:lnTo>
                <a:lnTo>
                  <a:pt x="1351" y="245"/>
                </a:lnTo>
                <a:lnTo>
                  <a:pt x="1573" y="245"/>
                </a:lnTo>
                <a:lnTo>
                  <a:pt x="1573" y="0"/>
                </a:lnTo>
                <a:lnTo>
                  <a:pt x="2027" y="0"/>
                </a:lnTo>
                <a:lnTo>
                  <a:pt x="2027" y="245"/>
                </a:lnTo>
                <a:lnTo>
                  <a:pt x="2471" y="245"/>
                </a:lnTo>
                <a:lnTo>
                  <a:pt x="2471" y="3"/>
                </a:lnTo>
                <a:lnTo>
                  <a:pt x="2693" y="0"/>
                </a:lnTo>
                <a:lnTo>
                  <a:pt x="2693" y="245"/>
                </a:lnTo>
                <a:lnTo>
                  <a:pt x="2915" y="245"/>
                </a:lnTo>
                <a:lnTo>
                  <a:pt x="2915" y="0"/>
                </a:lnTo>
                <a:lnTo>
                  <a:pt x="3368" y="0"/>
                </a:lnTo>
                <a:lnTo>
                  <a:pt x="3368" y="245"/>
                </a:lnTo>
                <a:lnTo>
                  <a:pt x="3590" y="245"/>
                </a:lnTo>
                <a:lnTo>
                  <a:pt x="3590" y="0"/>
                </a:lnTo>
                <a:lnTo>
                  <a:pt x="3812" y="0"/>
                </a:lnTo>
                <a:lnTo>
                  <a:pt x="3812" y="245"/>
                </a:lnTo>
                <a:lnTo>
                  <a:pt x="4034" y="245"/>
                </a:lnTo>
                <a:lnTo>
                  <a:pt x="4034" y="0"/>
                </a:lnTo>
                <a:lnTo>
                  <a:pt x="4256" y="0"/>
                </a:lnTo>
                <a:lnTo>
                  <a:pt x="4256" y="245"/>
                </a:lnTo>
                <a:lnTo>
                  <a:pt x="4401" y="245"/>
                </a:lnTo>
              </a:path>
            </a:pathLst>
          </a:custGeom>
          <a:noFill/>
          <a:ln w="9525" cap="rnd" cmpd="sng">
            <a:solidFill>
              <a:schemeClr val="tx1"/>
            </a:solidFill>
            <a:prstDash val="solid"/>
            <a:round/>
            <a:headEnd type="none" w="med" len="med"/>
            <a:tailEnd type="none" w="med" len="med"/>
          </a:ln>
        </p:spPr>
        <p:txBody>
          <a:bodyPr/>
          <a:lstStyle/>
          <a:p>
            <a:endParaRPr lang="zh-CN" altLang="en-US"/>
          </a:p>
        </p:txBody>
      </p:sp>
      <p:grpSp>
        <p:nvGrpSpPr>
          <p:cNvPr id="60432" name="Group 73"/>
          <p:cNvGrpSpPr>
            <a:grpSpLocks/>
          </p:cNvGrpSpPr>
          <p:nvPr/>
        </p:nvGrpSpPr>
        <p:grpSpPr bwMode="auto">
          <a:xfrm>
            <a:off x="3416301" y="2760663"/>
            <a:ext cx="6384925" cy="1676400"/>
            <a:chOff x="984" y="0"/>
            <a:chExt cx="4022" cy="1728"/>
          </a:xfrm>
        </p:grpSpPr>
        <p:sp>
          <p:nvSpPr>
            <p:cNvPr id="60440" name="Line 74"/>
            <p:cNvSpPr>
              <a:spLocks noChangeShapeType="1"/>
            </p:cNvSpPr>
            <p:nvPr/>
          </p:nvSpPr>
          <p:spPr bwMode="auto">
            <a:xfrm flipH="1" flipV="1">
              <a:off x="984" y="25"/>
              <a:ext cx="2" cy="1703"/>
            </a:xfrm>
            <a:prstGeom prst="line">
              <a:avLst/>
            </a:prstGeom>
            <a:noFill/>
            <a:ln w="9525">
              <a:solidFill>
                <a:schemeClr val="tx1"/>
              </a:solidFill>
              <a:prstDash val="dash"/>
              <a:round/>
              <a:headEnd/>
              <a:tailEnd/>
            </a:ln>
          </p:spPr>
          <p:txBody>
            <a:bodyPr wrap="none" anchor="ctr"/>
            <a:lstStyle/>
            <a:p>
              <a:endParaRPr lang="zh-CN" altLang="en-US"/>
            </a:p>
          </p:txBody>
        </p:sp>
        <p:sp>
          <p:nvSpPr>
            <p:cNvPr id="60441" name="Line 75"/>
            <p:cNvSpPr>
              <a:spLocks noChangeShapeType="1"/>
            </p:cNvSpPr>
            <p:nvPr/>
          </p:nvSpPr>
          <p:spPr bwMode="auto">
            <a:xfrm flipV="1">
              <a:off x="1427" y="17"/>
              <a:ext cx="0" cy="1711"/>
            </a:xfrm>
            <a:prstGeom prst="line">
              <a:avLst/>
            </a:prstGeom>
            <a:noFill/>
            <a:ln w="9525">
              <a:solidFill>
                <a:schemeClr val="tx1"/>
              </a:solidFill>
              <a:prstDash val="dash"/>
              <a:round/>
              <a:headEnd/>
              <a:tailEnd/>
            </a:ln>
          </p:spPr>
          <p:txBody>
            <a:bodyPr wrap="none" anchor="ctr"/>
            <a:lstStyle/>
            <a:p>
              <a:endParaRPr lang="zh-CN" altLang="en-US"/>
            </a:p>
          </p:txBody>
        </p:sp>
        <p:sp>
          <p:nvSpPr>
            <p:cNvPr id="60442" name="Line 76"/>
            <p:cNvSpPr>
              <a:spLocks noChangeShapeType="1"/>
            </p:cNvSpPr>
            <p:nvPr/>
          </p:nvSpPr>
          <p:spPr bwMode="auto">
            <a:xfrm flipV="1">
              <a:off x="1869" y="25"/>
              <a:ext cx="0" cy="1703"/>
            </a:xfrm>
            <a:prstGeom prst="line">
              <a:avLst/>
            </a:prstGeom>
            <a:noFill/>
            <a:ln w="9525">
              <a:solidFill>
                <a:schemeClr val="tx1"/>
              </a:solidFill>
              <a:prstDash val="dash"/>
              <a:round/>
              <a:headEnd/>
              <a:tailEnd/>
            </a:ln>
          </p:spPr>
          <p:txBody>
            <a:bodyPr wrap="none" anchor="ctr"/>
            <a:lstStyle/>
            <a:p>
              <a:endParaRPr lang="zh-CN" altLang="en-US"/>
            </a:p>
          </p:txBody>
        </p:sp>
        <p:sp>
          <p:nvSpPr>
            <p:cNvPr id="60443" name="Line 77"/>
            <p:cNvSpPr>
              <a:spLocks noChangeShapeType="1"/>
            </p:cNvSpPr>
            <p:nvPr/>
          </p:nvSpPr>
          <p:spPr bwMode="auto">
            <a:xfrm flipH="1" flipV="1">
              <a:off x="2316" y="0"/>
              <a:ext cx="0" cy="1728"/>
            </a:xfrm>
            <a:prstGeom prst="line">
              <a:avLst/>
            </a:prstGeom>
            <a:noFill/>
            <a:ln w="9525">
              <a:solidFill>
                <a:schemeClr val="tx1"/>
              </a:solidFill>
              <a:prstDash val="dash"/>
              <a:round/>
              <a:headEnd/>
              <a:tailEnd/>
            </a:ln>
          </p:spPr>
          <p:txBody>
            <a:bodyPr wrap="none" anchor="ctr"/>
            <a:lstStyle/>
            <a:p>
              <a:endParaRPr lang="zh-CN" altLang="en-US"/>
            </a:p>
          </p:txBody>
        </p:sp>
        <p:sp>
          <p:nvSpPr>
            <p:cNvPr id="60444" name="Line 78"/>
            <p:cNvSpPr>
              <a:spLocks noChangeShapeType="1"/>
            </p:cNvSpPr>
            <p:nvPr/>
          </p:nvSpPr>
          <p:spPr bwMode="auto">
            <a:xfrm flipV="1">
              <a:off x="2767" y="25"/>
              <a:ext cx="0" cy="1703"/>
            </a:xfrm>
            <a:prstGeom prst="line">
              <a:avLst/>
            </a:prstGeom>
            <a:noFill/>
            <a:ln w="9525">
              <a:solidFill>
                <a:schemeClr val="tx1"/>
              </a:solidFill>
              <a:prstDash val="dash"/>
              <a:round/>
              <a:headEnd/>
              <a:tailEnd/>
            </a:ln>
          </p:spPr>
          <p:txBody>
            <a:bodyPr wrap="none" anchor="ctr"/>
            <a:lstStyle/>
            <a:p>
              <a:endParaRPr lang="zh-CN" altLang="en-US"/>
            </a:p>
          </p:txBody>
        </p:sp>
        <p:sp>
          <p:nvSpPr>
            <p:cNvPr id="60445" name="Line 79"/>
            <p:cNvSpPr>
              <a:spLocks noChangeShapeType="1"/>
            </p:cNvSpPr>
            <p:nvPr/>
          </p:nvSpPr>
          <p:spPr bwMode="auto">
            <a:xfrm flipV="1">
              <a:off x="3221" y="25"/>
              <a:ext cx="0" cy="1703"/>
            </a:xfrm>
            <a:prstGeom prst="line">
              <a:avLst/>
            </a:prstGeom>
            <a:noFill/>
            <a:ln w="9525">
              <a:solidFill>
                <a:schemeClr val="tx1"/>
              </a:solidFill>
              <a:prstDash val="dash"/>
              <a:round/>
              <a:headEnd/>
              <a:tailEnd/>
            </a:ln>
          </p:spPr>
          <p:txBody>
            <a:bodyPr wrap="none" anchor="ctr"/>
            <a:lstStyle/>
            <a:p>
              <a:endParaRPr lang="zh-CN" altLang="en-US"/>
            </a:p>
          </p:txBody>
        </p:sp>
        <p:sp>
          <p:nvSpPr>
            <p:cNvPr id="60446" name="Line 80"/>
            <p:cNvSpPr>
              <a:spLocks noChangeShapeType="1"/>
            </p:cNvSpPr>
            <p:nvPr/>
          </p:nvSpPr>
          <p:spPr bwMode="auto">
            <a:xfrm flipV="1">
              <a:off x="3666" y="25"/>
              <a:ext cx="0" cy="1703"/>
            </a:xfrm>
            <a:prstGeom prst="line">
              <a:avLst/>
            </a:prstGeom>
            <a:noFill/>
            <a:ln w="9525">
              <a:solidFill>
                <a:schemeClr val="tx1"/>
              </a:solidFill>
              <a:prstDash val="dash"/>
              <a:round/>
              <a:headEnd/>
              <a:tailEnd/>
            </a:ln>
          </p:spPr>
          <p:txBody>
            <a:bodyPr wrap="none" anchor="ctr"/>
            <a:lstStyle/>
            <a:p>
              <a:endParaRPr lang="zh-CN" altLang="en-US"/>
            </a:p>
          </p:txBody>
        </p:sp>
        <p:sp>
          <p:nvSpPr>
            <p:cNvPr id="60447" name="Line 81"/>
            <p:cNvSpPr>
              <a:spLocks noChangeShapeType="1"/>
            </p:cNvSpPr>
            <p:nvPr/>
          </p:nvSpPr>
          <p:spPr bwMode="auto">
            <a:xfrm flipV="1">
              <a:off x="4114" y="25"/>
              <a:ext cx="0" cy="1703"/>
            </a:xfrm>
            <a:prstGeom prst="line">
              <a:avLst/>
            </a:prstGeom>
            <a:noFill/>
            <a:ln w="9525">
              <a:solidFill>
                <a:schemeClr val="tx1"/>
              </a:solidFill>
              <a:prstDash val="dash"/>
              <a:round/>
              <a:headEnd/>
              <a:tailEnd/>
            </a:ln>
          </p:spPr>
          <p:txBody>
            <a:bodyPr wrap="none" anchor="ctr"/>
            <a:lstStyle/>
            <a:p>
              <a:endParaRPr lang="zh-CN" altLang="en-US"/>
            </a:p>
          </p:txBody>
        </p:sp>
        <p:sp>
          <p:nvSpPr>
            <p:cNvPr id="60448" name="Line 82"/>
            <p:cNvSpPr>
              <a:spLocks noChangeShapeType="1"/>
            </p:cNvSpPr>
            <p:nvPr/>
          </p:nvSpPr>
          <p:spPr bwMode="auto">
            <a:xfrm flipH="1" flipV="1">
              <a:off x="4559" y="25"/>
              <a:ext cx="1" cy="1703"/>
            </a:xfrm>
            <a:prstGeom prst="line">
              <a:avLst/>
            </a:prstGeom>
            <a:noFill/>
            <a:ln w="9525">
              <a:solidFill>
                <a:schemeClr val="tx1"/>
              </a:solidFill>
              <a:prstDash val="dash"/>
              <a:round/>
              <a:headEnd/>
              <a:tailEnd/>
            </a:ln>
          </p:spPr>
          <p:txBody>
            <a:bodyPr wrap="none" anchor="ctr"/>
            <a:lstStyle/>
            <a:p>
              <a:endParaRPr lang="zh-CN" altLang="en-US"/>
            </a:p>
          </p:txBody>
        </p:sp>
        <p:sp>
          <p:nvSpPr>
            <p:cNvPr id="60449" name="Line 83"/>
            <p:cNvSpPr>
              <a:spLocks noChangeShapeType="1"/>
            </p:cNvSpPr>
            <p:nvPr/>
          </p:nvSpPr>
          <p:spPr bwMode="auto">
            <a:xfrm flipV="1">
              <a:off x="4997" y="26"/>
              <a:ext cx="9" cy="1702"/>
            </a:xfrm>
            <a:prstGeom prst="line">
              <a:avLst/>
            </a:prstGeom>
            <a:noFill/>
            <a:ln w="9525">
              <a:solidFill>
                <a:schemeClr val="tx1"/>
              </a:solidFill>
              <a:prstDash val="dash"/>
              <a:round/>
              <a:headEnd/>
              <a:tailEnd/>
            </a:ln>
          </p:spPr>
          <p:txBody>
            <a:bodyPr wrap="none" anchor="ctr"/>
            <a:lstStyle/>
            <a:p>
              <a:endParaRPr lang="zh-CN" altLang="en-US"/>
            </a:p>
          </p:txBody>
        </p:sp>
      </p:grpSp>
      <p:sp>
        <p:nvSpPr>
          <p:cNvPr id="60433" name="Rectangle 84"/>
          <p:cNvSpPr>
            <a:spLocks noChangeArrowheads="1"/>
          </p:cNvSpPr>
          <p:nvPr/>
        </p:nvSpPr>
        <p:spPr bwMode="auto">
          <a:xfrm>
            <a:off x="2314576" y="2884489"/>
            <a:ext cx="101630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latin typeface="Times New Roman" pitchFamily="18" charset="0"/>
              </a:rPr>
              <a:t> </a:t>
            </a:r>
            <a:r>
              <a:rPr kumimoji="1" lang="zh-CN" altLang="en-US">
                <a:latin typeface="Times New Roman" pitchFamily="18" charset="0"/>
              </a:rPr>
              <a:t>比特流</a:t>
            </a:r>
          </a:p>
        </p:txBody>
      </p:sp>
      <p:grpSp>
        <p:nvGrpSpPr>
          <p:cNvPr id="60434" name="Group 85"/>
          <p:cNvGrpSpPr>
            <a:grpSpLocks/>
          </p:cNvGrpSpPr>
          <p:nvPr/>
        </p:nvGrpSpPr>
        <p:grpSpPr bwMode="auto">
          <a:xfrm>
            <a:off x="3406775" y="4027488"/>
            <a:ext cx="7081838" cy="381000"/>
            <a:chOff x="1264" y="2804"/>
            <a:chExt cx="4461" cy="258"/>
          </a:xfrm>
        </p:grpSpPr>
        <p:sp>
          <p:nvSpPr>
            <p:cNvPr id="60438" name="Freeform 86"/>
            <p:cNvSpPr>
              <a:spLocks/>
            </p:cNvSpPr>
            <p:nvPr/>
          </p:nvSpPr>
          <p:spPr bwMode="auto">
            <a:xfrm>
              <a:off x="1264" y="2804"/>
              <a:ext cx="2909" cy="258"/>
            </a:xfrm>
            <a:custGeom>
              <a:avLst/>
              <a:gdLst>
                <a:gd name="T0" fmla="*/ 0 w 2909"/>
                <a:gd name="T1" fmla="*/ 0 h 258"/>
                <a:gd name="T2" fmla="*/ 223 w 2909"/>
                <a:gd name="T3" fmla="*/ 0 h 258"/>
                <a:gd name="T4" fmla="*/ 223 w 2909"/>
                <a:gd name="T5" fmla="*/ 258 h 258"/>
                <a:gd name="T6" fmla="*/ 446 w 2909"/>
                <a:gd name="T7" fmla="*/ 258 h 258"/>
                <a:gd name="T8" fmla="*/ 446 w 2909"/>
                <a:gd name="T9" fmla="*/ 5 h 258"/>
                <a:gd name="T10" fmla="*/ 681 w 2909"/>
                <a:gd name="T11" fmla="*/ 5 h 258"/>
                <a:gd name="T12" fmla="*/ 681 w 2909"/>
                <a:gd name="T13" fmla="*/ 258 h 258"/>
                <a:gd name="T14" fmla="*/ 887 w 2909"/>
                <a:gd name="T15" fmla="*/ 258 h 258"/>
                <a:gd name="T16" fmla="*/ 887 w 2909"/>
                <a:gd name="T17" fmla="*/ 0 h 258"/>
                <a:gd name="T18" fmla="*/ 1111 w 2909"/>
                <a:gd name="T19" fmla="*/ 0 h 258"/>
                <a:gd name="T20" fmla="*/ 1111 w 2909"/>
                <a:gd name="T21" fmla="*/ 258 h 258"/>
                <a:gd name="T22" fmla="*/ 1340 w 2909"/>
                <a:gd name="T23" fmla="*/ 258 h 258"/>
                <a:gd name="T24" fmla="*/ 1340 w 2909"/>
                <a:gd name="T25" fmla="*/ 0 h 258"/>
                <a:gd name="T26" fmla="*/ 1563 w 2909"/>
                <a:gd name="T27" fmla="*/ 0 h 258"/>
                <a:gd name="T28" fmla="*/ 1563 w 2909"/>
                <a:gd name="T29" fmla="*/ 258 h 258"/>
                <a:gd name="T30" fmla="*/ 2010 w 2909"/>
                <a:gd name="T31" fmla="*/ 258 h 258"/>
                <a:gd name="T32" fmla="*/ 2010 w 2909"/>
                <a:gd name="T33" fmla="*/ 0 h 258"/>
                <a:gd name="T34" fmla="*/ 2245 w 2909"/>
                <a:gd name="T35" fmla="*/ 0 h 258"/>
                <a:gd name="T36" fmla="*/ 2245 w 2909"/>
                <a:gd name="T37" fmla="*/ 258 h 258"/>
                <a:gd name="T38" fmla="*/ 2462 w 2909"/>
                <a:gd name="T39" fmla="*/ 258 h 258"/>
                <a:gd name="T40" fmla="*/ 2462 w 2909"/>
                <a:gd name="T41" fmla="*/ 0 h 258"/>
                <a:gd name="T42" fmla="*/ 2686 w 2909"/>
                <a:gd name="T43" fmla="*/ 0 h 258"/>
                <a:gd name="T44" fmla="*/ 2686 w 2909"/>
                <a:gd name="T45" fmla="*/ 258 h 258"/>
                <a:gd name="T46" fmla="*/ 2909 w 2909"/>
                <a:gd name="T47" fmla="*/ 258 h 258"/>
                <a:gd name="T48" fmla="*/ 2909 w 2909"/>
                <a:gd name="T49" fmla="*/ 0 h 25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09"/>
                <a:gd name="T76" fmla="*/ 0 h 258"/>
                <a:gd name="T77" fmla="*/ 2909 w 2909"/>
                <a:gd name="T78" fmla="*/ 258 h 25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09" h="258">
                  <a:moveTo>
                    <a:pt x="0" y="0"/>
                  </a:moveTo>
                  <a:lnTo>
                    <a:pt x="223" y="0"/>
                  </a:lnTo>
                  <a:lnTo>
                    <a:pt x="223" y="258"/>
                  </a:lnTo>
                  <a:lnTo>
                    <a:pt x="446" y="258"/>
                  </a:lnTo>
                  <a:lnTo>
                    <a:pt x="446" y="5"/>
                  </a:lnTo>
                  <a:lnTo>
                    <a:pt x="681" y="5"/>
                  </a:lnTo>
                  <a:lnTo>
                    <a:pt x="681" y="258"/>
                  </a:lnTo>
                  <a:lnTo>
                    <a:pt x="887" y="258"/>
                  </a:lnTo>
                  <a:lnTo>
                    <a:pt x="887" y="0"/>
                  </a:lnTo>
                  <a:lnTo>
                    <a:pt x="1111" y="0"/>
                  </a:lnTo>
                  <a:lnTo>
                    <a:pt x="1111" y="258"/>
                  </a:lnTo>
                  <a:lnTo>
                    <a:pt x="1340" y="258"/>
                  </a:lnTo>
                  <a:lnTo>
                    <a:pt x="1340" y="0"/>
                  </a:lnTo>
                  <a:lnTo>
                    <a:pt x="1563" y="0"/>
                  </a:lnTo>
                  <a:lnTo>
                    <a:pt x="1563" y="258"/>
                  </a:lnTo>
                  <a:lnTo>
                    <a:pt x="2010" y="258"/>
                  </a:lnTo>
                  <a:lnTo>
                    <a:pt x="2010" y="0"/>
                  </a:lnTo>
                  <a:lnTo>
                    <a:pt x="2245" y="0"/>
                  </a:lnTo>
                  <a:lnTo>
                    <a:pt x="2245" y="258"/>
                  </a:lnTo>
                  <a:lnTo>
                    <a:pt x="2462" y="258"/>
                  </a:lnTo>
                  <a:lnTo>
                    <a:pt x="2462" y="0"/>
                  </a:lnTo>
                  <a:lnTo>
                    <a:pt x="2686" y="0"/>
                  </a:lnTo>
                  <a:lnTo>
                    <a:pt x="2686" y="258"/>
                  </a:lnTo>
                  <a:lnTo>
                    <a:pt x="2909" y="258"/>
                  </a:lnTo>
                  <a:lnTo>
                    <a:pt x="2909" y="0"/>
                  </a:lnTo>
                </a:path>
              </a:pathLst>
            </a:custGeom>
            <a:noFill/>
            <a:ln w="9525">
              <a:solidFill>
                <a:schemeClr val="tx1"/>
              </a:solidFill>
              <a:round/>
              <a:headEnd/>
              <a:tailEnd/>
            </a:ln>
          </p:spPr>
          <p:txBody>
            <a:bodyPr/>
            <a:lstStyle/>
            <a:p>
              <a:endParaRPr lang="zh-CN" altLang="en-US"/>
            </a:p>
          </p:txBody>
        </p:sp>
        <p:sp>
          <p:nvSpPr>
            <p:cNvPr id="60439" name="Freeform 87"/>
            <p:cNvSpPr>
              <a:spLocks/>
            </p:cNvSpPr>
            <p:nvPr/>
          </p:nvSpPr>
          <p:spPr bwMode="auto">
            <a:xfrm>
              <a:off x="4173" y="2804"/>
              <a:ext cx="1552" cy="258"/>
            </a:xfrm>
            <a:custGeom>
              <a:avLst/>
              <a:gdLst>
                <a:gd name="T0" fmla="*/ 0 w 1552"/>
                <a:gd name="T1" fmla="*/ 0 h 258"/>
                <a:gd name="T2" fmla="*/ 453 w 1552"/>
                <a:gd name="T3" fmla="*/ 0 h 258"/>
                <a:gd name="T4" fmla="*/ 453 w 1552"/>
                <a:gd name="T5" fmla="*/ 258 h 258"/>
                <a:gd name="T6" fmla="*/ 905 w 1552"/>
                <a:gd name="T7" fmla="*/ 258 h 258"/>
                <a:gd name="T8" fmla="*/ 905 w 1552"/>
                <a:gd name="T9" fmla="*/ 0 h 258"/>
                <a:gd name="T10" fmla="*/ 1329 w 1552"/>
                <a:gd name="T11" fmla="*/ 0 h 258"/>
                <a:gd name="T12" fmla="*/ 1329 w 1552"/>
                <a:gd name="T13" fmla="*/ 258 h 258"/>
                <a:gd name="T14" fmla="*/ 1552 w 1552"/>
                <a:gd name="T15" fmla="*/ 258 h 258"/>
                <a:gd name="T16" fmla="*/ 0 60000 65536"/>
                <a:gd name="T17" fmla="*/ 0 60000 65536"/>
                <a:gd name="T18" fmla="*/ 0 60000 65536"/>
                <a:gd name="T19" fmla="*/ 0 60000 65536"/>
                <a:gd name="T20" fmla="*/ 0 60000 65536"/>
                <a:gd name="T21" fmla="*/ 0 60000 65536"/>
                <a:gd name="T22" fmla="*/ 0 60000 65536"/>
                <a:gd name="T23" fmla="*/ 0 60000 65536"/>
                <a:gd name="T24" fmla="*/ 0 w 1552"/>
                <a:gd name="T25" fmla="*/ 0 h 258"/>
                <a:gd name="T26" fmla="*/ 1552 w 1552"/>
                <a:gd name="T27" fmla="*/ 258 h 2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52" h="258">
                  <a:moveTo>
                    <a:pt x="0" y="0"/>
                  </a:moveTo>
                  <a:lnTo>
                    <a:pt x="453" y="0"/>
                  </a:lnTo>
                  <a:lnTo>
                    <a:pt x="453" y="258"/>
                  </a:lnTo>
                  <a:lnTo>
                    <a:pt x="905" y="258"/>
                  </a:lnTo>
                  <a:lnTo>
                    <a:pt x="905" y="0"/>
                  </a:lnTo>
                  <a:lnTo>
                    <a:pt x="1329" y="0"/>
                  </a:lnTo>
                  <a:lnTo>
                    <a:pt x="1329" y="258"/>
                  </a:lnTo>
                  <a:lnTo>
                    <a:pt x="1552" y="258"/>
                  </a:lnTo>
                </a:path>
              </a:pathLst>
            </a:custGeom>
            <a:noFill/>
            <a:ln w="9525">
              <a:solidFill>
                <a:schemeClr val="tx1"/>
              </a:solidFill>
              <a:round/>
              <a:headEnd/>
              <a:tailEnd/>
            </a:ln>
          </p:spPr>
          <p:txBody>
            <a:bodyPr/>
            <a:lstStyle/>
            <a:p>
              <a:endParaRPr lang="zh-CN" altLang="en-US"/>
            </a:p>
          </p:txBody>
        </p:sp>
      </p:grpSp>
      <p:sp>
        <p:nvSpPr>
          <p:cNvPr id="60435" name="Rectangle 88"/>
          <p:cNvSpPr>
            <a:spLocks noChangeArrowheads="1"/>
          </p:cNvSpPr>
          <p:nvPr/>
        </p:nvSpPr>
        <p:spPr bwMode="auto">
          <a:xfrm>
            <a:off x="1595050" y="4027489"/>
            <a:ext cx="1721626" cy="397545"/>
          </a:xfrm>
          <a:prstGeom prst="rect">
            <a:avLst/>
          </a:prstGeom>
          <a:noFill/>
          <a:ln w="12700">
            <a:noFill/>
            <a:miter lim="800000"/>
            <a:headEnd/>
            <a:tailEnd/>
          </a:ln>
        </p:spPr>
        <p:txBody>
          <a:bodyPr wrap="none" lIns="90488" tIns="44450" rIns="90488" bIns="44450">
            <a:spAutoFit/>
          </a:bodyPr>
          <a:lstStyle/>
          <a:p>
            <a:pPr algn="ctr" defTabSz="762000" eaLnBrk="0" hangingPunct="0"/>
            <a:r>
              <a:rPr kumimoji="1" lang="zh-CN" altLang="en-US">
                <a:latin typeface="Times New Roman" pitchFamily="18" charset="0"/>
              </a:rPr>
              <a:t>差分曼彻斯特</a:t>
            </a:r>
          </a:p>
        </p:txBody>
      </p:sp>
      <p:sp>
        <p:nvSpPr>
          <p:cNvPr id="60436" name="Rectangle 89"/>
          <p:cNvSpPr>
            <a:spLocks noChangeArrowheads="1"/>
          </p:cNvSpPr>
          <p:nvPr/>
        </p:nvSpPr>
        <p:spPr bwMode="auto">
          <a:xfrm>
            <a:off x="10077451" y="1770063"/>
            <a:ext cx="87313" cy="2667000"/>
          </a:xfrm>
          <a:prstGeom prst="rect">
            <a:avLst/>
          </a:prstGeom>
          <a:solidFill>
            <a:schemeClr val="bg1"/>
          </a:solidFill>
          <a:ln w="9525">
            <a:solidFill>
              <a:schemeClr val="bg1"/>
            </a:solidFill>
            <a:miter lim="800000"/>
            <a:headEnd/>
            <a:tailEnd/>
          </a:ln>
        </p:spPr>
        <p:txBody>
          <a:bodyPr wrap="none" anchor="ctr"/>
          <a:lstStyle/>
          <a:p>
            <a:endParaRPr lang="zh-CN" altLang="en-US"/>
          </a:p>
        </p:txBody>
      </p:sp>
      <p:sp>
        <p:nvSpPr>
          <p:cNvPr id="60437" name="灯片编号占位符 39"/>
          <p:cNvSpPr>
            <a:spLocks noGrp="1"/>
          </p:cNvSpPr>
          <p:nvPr>
            <p:ph type="sldNum" sz="quarter" idx="12"/>
          </p:nvPr>
        </p:nvSpPr>
        <p:spPr>
          <a:noFill/>
        </p:spPr>
        <p:txBody>
          <a:bodyPr/>
          <a:lstStyle/>
          <a:p>
            <a:fld id="{46B88AD5-76FE-458D-AB8A-5C2E53D379A0}" type="slidenum">
              <a:rPr lang="en-US" altLang="zh-CN" smtClean="0"/>
              <a:pPr/>
              <a:t>52</a:t>
            </a:fld>
            <a:endParaRPr lang="en-US" altLang="zh-CN"/>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lgn="ctr" eaLnBrk="1" hangingPunct="1"/>
            <a:r>
              <a:rPr lang="zh-CN" altLang="en-US"/>
              <a:t>载波监听多点接入</a:t>
            </a:r>
            <a:r>
              <a:rPr lang="en-US" altLang="zh-CN"/>
              <a:t>/</a:t>
            </a:r>
            <a:r>
              <a:rPr lang="zh-CN" altLang="en-US"/>
              <a:t>碰撞检测  </a:t>
            </a:r>
            <a:r>
              <a:rPr lang="en-US" altLang="zh-CN"/>
              <a:t>CSMA/CD </a:t>
            </a:r>
          </a:p>
        </p:txBody>
      </p:sp>
      <p:sp>
        <p:nvSpPr>
          <p:cNvPr id="408579" name="Rectangle 3"/>
          <p:cNvSpPr>
            <a:spLocks noGrp="1" noChangeArrowheads="1"/>
          </p:cNvSpPr>
          <p:nvPr>
            <p:ph type="body" idx="1"/>
          </p:nvPr>
        </p:nvSpPr>
        <p:spPr>
          <a:xfrm>
            <a:off x="2566988" y="1917700"/>
            <a:ext cx="7772400" cy="4751388"/>
          </a:xfrm>
        </p:spPr>
        <p:txBody>
          <a:bodyPr/>
          <a:lstStyle/>
          <a:p>
            <a:pPr eaLnBrk="1" hangingPunct="1">
              <a:lnSpc>
                <a:spcPct val="90000"/>
              </a:lnSpc>
            </a:pPr>
            <a:r>
              <a:rPr lang="en-US" altLang="zh-CN" sz="2800" dirty="0"/>
              <a:t>CSMA/CD </a:t>
            </a:r>
            <a:r>
              <a:rPr lang="zh-CN" altLang="en-US" sz="2800" dirty="0"/>
              <a:t>表示 </a:t>
            </a:r>
            <a:r>
              <a:rPr lang="en-US" altLang="zh-CN" sz="2800" dirty="0"/>
              <a:t>Carrier Sense Multiple Access with Collision Detection</a:t>
            </a:r>
            <a:r>
              <a:rPr lang="zh-CN" altLang="en-US" sz="2800" dirty="0"/>
              <a:t>。</a:t>
            </a:r>
          </a:p>
          <a:p>
            <a:pPr eaLnBrk="1" hangingPunct="1">
              <a:lnSpc>
                <a:spcPct val="90000"/>
              </a:lnSpc>
            </a:pPr>
            <a:r>
              <a:rPr lang="zh-CN" altLang="en-US" sz="2800" dirty="0"/>
              <a:t>“</a:t>
            </a:r>
            <a:r>
              <a:rPr lang="zh-CN" altLang="en-US" sz="2800" dirty="0">
                <a:solidFill>
                  <a:schemeClr val="hlink"/>
                </a:solidFill>
              </a:rPr>
              <a:t>多点接入</a:t>
            </a:r>
            <a:r>
              <a:rPr lang="zh-CN" altLang="en-US" sz="2800" dirty="0"/>
              <a:t>”表示许多计算机从多个点连接到一根总线上。</a:t>
            </a:r>
          </a:p>
          <a:p>
            <a:pPr eaLnBrk="1" hangingPunct="1">
              <a:lnSpc>
                <a:spcPct val="90000"/>
              </a:lnSpc>
            </a:pPr>
            <a:r>
              <a:rPr lang="zh-CN" altLang="en-US" sz="2800" dirty="0"/>
              <a:t>“</a:t>
            </a:r>
            <a:r>
              <a:rPr lang="zh-CN" altLang="en-US" sz="2800" dirty="0">
                <a:solidFill>
                  <a:schemeClr val="hlink"/>
                </a:solidFill>
              </a:rPr>
              <a:t>载波监听</a:t>
            </a:r>
            <a:r>
              <a:rPr lang="zh-CN" altLang="en-US" sz="2800" dirty="0"/>
              <a:t>”是指每一个站在发送数据之前先要检测一下总线上是否有其他计算机在发送数据，如果有，则暂时不要发送数据，以免发生碰撞。 </a:t>
            </a:r>
          </a:p>
          <a:p>
            <a:pPr eaLnBrk="1" hangingPunct="1">
              <a:lnSpc>
                <a:spcPct val="90000"/>
              </a:lnSpc>
            </a:pPr>
            <a:r>
              <a:rPr lang="zh-CN" altLang="en-US" sz="2800" dirty="0"/>
              <a:t>总线上并没有什么“载波”。因此， “载波监听”就是用电子技术检测总线上有没有其他计算机发送的数据信号。  </a:t>
            </a:r>
          </a:p>
        </p:txBody>
      </p:sp>
      <p:sp>
        <p:nvSpPr>
          <p:cNvPr id="61444" name="灯片编号占位符 5"/>
          <p:cNvSpPr>
            <a:spLocks noGrp="1"/>
          </p:cNvSpPr>
          <p:nvPr>
            <p:ph type="sldNum" sz="quarter" idx="12"/>
          </p:nvPr>
        </p:nvSpPr>
        <p:spPr>
          <a:noFill/>
        </p:spPr>
        <p:txBody>
          <a:bodyPr/>
          <a:lstStyle/>
          <a:p>
            <a:fld id="{0C9CB6ED-67C8-41CC-A4EF-FC8EAA569A60}" type="slidenum">
              <a:rPr lang="en-US" altLang="zh-CN" smtClean="0"/>
              <a:pPr/>
              <a:t>53</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85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8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8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79"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ctr" eaLnBrk="1" hangingPunct="1"/>
            <a:r>
              <a:rPr lang="zh-CN" altLang="en-US"/>
              <a:t>碰撞检测</a:t>
            </a:r>
          </a:p>
        </p:txBody>
      </p:sp>
      <p:sp>
        <p:nvSpPr>
          <p:cNvPr id="409603" name="Rectangle 3"/>
          <p:cNvSpPr>
            <a:spLocks noGrp="1" noChangeArrowheads="1"/>
          </p:cNvSpPr>
          <p:nvPr>
            <p:ph type="body" idx="1"/>
          </p:nvPr>
        </p:nvSpPr>
        <p:spPr>
          <a:xfrm>
            <a:off x="2566988" y="1906588"/>
            <a:ext cx="7772400" cy="4114800"/>
          </a:xfrm>
        </p:spPr>
        <p:txBody>
          <a:bodyPr/>
          <a:lstStyle/>
          <a:p>
            <a:pPr eaLnBrk="1" hangingPunct="1">
              <a:lnSpc>
                <a:spcPct val="90000"/>
              </a:lnSpc>
            </a:pPr>
            <a:r>
              <a:rPr lang="en-US" altLang="zh-CN" sz="2800"/>
              <a:t>“</a:t>
            </a:r>
            <a:r>
              <a:rPr lang="zh-CN" altLang="en-US" sz="2800">
                <a:solidFill>
                  <a:schemeClr val="hlink"/>
                </a:solidFill>
              </a:rPr>
              <a:t>碰撞检测</a:t>
            </a:r>
            <a:r>
              <a:rPr lang="zh-CN" altLang="en-US" sz="2800"/>
              <a:t>”就是计算机边发送数据边检测信道上的信号电压大小。</a:t>
            </a:r>
          </a:p>
          <a:p>
            <a:pPr eaLnBrk="1" hangingPunct="1">
              <a:lnSpc>
                <a:spcPct val="90000"/>
              </a:lnSpc>
            </a:pPr>
            <a:r>
              <a:rPr lang="zh-CN" altLang="en-US" sz="2800"/>
              <a:t>当几个站同时在总线上发送数据时，总线上的信号电压摆动值将会增大（互相叠加）。</a:t>
            </a:r>
          </a:p>
          <a:p>
            <a:pPr eaLnBrk="1" hangingPunct="1">
              <a:lnSpc>
                <a:spcPct val="90000"/>
              </a:lnSpc>
            </a:pPr>
            <a:r>
              <a:rPr lang="zh-CN" altLang="en-US" sz="2800"/>
              <a:t>当一个站检测到的信号电压摆动值超过一定的门限值时，就认为总线上至少有两个站同时在发送数据，表明产生了碰撞。</a:t>
            </a:r>
          </a:p>
          <a:p>
            <a:pPr eaLnBrk="1" hangingPunct="1">
              <a:lnSpc>
                <a:spcPct val="90000"/>
              </a:lnSpc>
            </a:pPr>
            <a:r>
              <a:rPr lang="zh-CN" altLang="en-US" sz="2800"/>
              <a:t>所谓“碰撞”就是发生了冲突。因此“碰撞检测”也称为“冲突检测”。</a:t>
            </a:r>
          </a:p>
        </p:txBody>
      </p:sp>
      <p:sp>
        <p:nvSpPr>
          <p:cNvPr id="62468" name="灯片编号占位符 5"/>
          <p:cNvSpPr>
            <a:spLocks noGrp="1"/>
          </p:cNvSpPr>
          <p:nvPr>
            <p:ph type="sldNum" sz="quarter" idx="12"/>
          </p:nvPr>
        </p:nvSpPr>
        <p:spPr>
          <a:noFill/>
        </p:spPr>
        <p:txBody>
          <a:bodyPr/>
          <a:lstStyle/>
          <a:p>
            <a:fld id="{754CC112-4609-4427-BD88-9CA7965CF7DF}" type="slidenum">
              <a:rPr lang="en-US" altLang="zh-CN" smtClean="0"/>
              <a:pPr/>
              <a:t>54</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0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eaLnBrk="1" hangingPunct="1"/>
            <a:r>
              <a:rPr lang="zh-CN" altLang="en-US"/>
              <a:t>检测到碰撞后</a:t>
            </a:r>
          </a:p>
        </p:txBody>
      </p:sp>
      <p:sp>
        <p:nvSpPr>
          <p:cNvPr id="410627" name="Rectangle 3"/>
          <p:cNvSpPr>
            <a:spLocks noGrp="1" noChangeArrowheads="1"/>
          </p:cNvSpPr>
          <p:nvPr>
            <p:ph type="body" idx="1"/>
          </p:nvPr>
        </p:nvSpPr>
        <p:spPr/>
        <p:txBody>
          <a:bodyPr/>
          <a:lstStyle/>
          <a:p>
            <a:pPr eaLnBrk="1" hangingPunct="1"/>
            <a:r>
              <a:rPr lang="zh-CN" altLang="en-US"/>
              <a:t>在发生碰撞时，总线上传输的信号产生了严重的失真，无法从中恢复出有用的信息来。</a:t>
            </a:r>
          </a:p>
          <a:p>
            <a:pPr eaLnBrk="1" hangingPunct="1"/>
            <a:r>
              <a:rPr lang="zh-CN" altLang="en-US"/>
              <a:t>每一个正在发送数据的站，一旦发现总线上出现了碰撞，就要立即停止发送，免得继续浪费网络资源，然后等待一段随机时间后再次发送。</a:t>
            </a:r>
          </a:p>
        </p:txBody>
      </p:sp>
      <p:sp>
        <p:nvSpPr>
          <p:cNvPr id="63492" name="灯片编号占位符 5"/>
          <p:cNvSpPr>
            <a:spLocks noGrp="1"/>
          </p:cNvSpPr>
          <p:nvPr>
            <p:ph type="sldNum" sz="quarter" idx="12"/>
          </p:nvPr>
        </p:nvSpPr>
        <p:spPr>
          <a:noFill/>
        </p:spPr>
        <p:txBody>
          <a:bodyPr/>
          <a:lstStyle/>
          <a:p>
            <a:fld id="{C818E09E-BD24-4FBC-9C30-4005F7839386}" type="slidenum">
              <a:rPr lang="en-US" altLang="zh-CN" smtClean="0"/>
              <a:pPr/>
              <a:t>55</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eaLnBrk="1" hangingPunct="1"/>
            <a:r>
              <a:rPr lang="zh-CN" altLang="en-US"/>
              <a:t>电磁波在总线上的</a:t>
            </a:r>
            <a:br>
              <a:rPr lang="zh-CN" altLang="en-US"/>
            </a:br>
            <a:r>
              <a:rPr lang="zh-CN" altLang="en-US"/>
              <a:t>有限传播速率的影响 </a:t>
            </a:r>
          </a:p>
        </p:txBody>
      </p:sp>
      <p:sp>
        <p:nvSpPr>
          <p:cNvPr id="411651" name="Rectangle 3"/>
          <p:cNvSpPr>
            <a:spLocks noGrp="1" noChangeArrowheads="1"/>
          </p:cNvSpPr>
          <p:nvPr>
            <p:ph type="body" idx="1"/>
          </p:nvPr>
        </p:nvSpPr>
        <p:spPr>
          <a:xfrm>
            <a:off x="2566988" y="1916113"/>
            <a:ext cx="7772400" cy="4608512"/>
          </a:xfrm>
        </p:spPr>
        <p:txBody>
          <a:bodyPr/>
          <a:lstStyle/>
          <a:p>
            <a:pPr eaLnBrk="1" hangingPunct="1">
              <a:lnSpc>
                <a:spcPct val="90000"/>
              </a:lnSpc>
            </a:pPr>
            <a:r>
              <a:rPr lang="zh-CN" altLang="en-US"/>
              <a:t>当某个站监听到总线是空闲时，也可能总线并非真正是空闲的。 </a:t>
            </a:r>
          </a:p>
          <a:p>
            <a:pPr eaLnBrk="1" hangingPunct="1">
              <a:lnSpc>
                <a:spcPct val="90000"/>
              </a:lnSpc>
            </a:pPr>
            <a:r>
              <a:rPr lang="en-US" altLang="zh-CN"/>
              <a:t>A </a:t>
            </a:r>
            <a:r>
              <a:rPr lang="zh-CN" altLang="en-US"/>
              <a:t>向 </a:t>
            </a:r>
            <a:r>
              <a:rPr lang="en-US" altLang="zh-CN"/>
              <a:t>B </a:t>
            </a:r>
            <a:r>
              <a:rPr lang="zh-CN" altLang="en-US"/>
              <a:t>发出的信息，要经过一定的时间后才能传送到 </a:t>
            </a:r>
            <a:r>
              <a:rPr lang="en-US" altLang="zh-CN"/>
              <a:t>B</a:t>
            </a:r>
            <a:r>
              <a:rPr lang="zh-CN" altLang="en-US"/>
              <a:t>。</a:t>
            </a:r>
          </a:p>
          <a:p>
            <a:pPr eaLnBrk="1" hangingPunct="1">
              <a:lnSpc>
                <a:spcPct val="90000"/>
              </a:lnSpc>
            </a:pPr>
            <a:r>
              <a:rPr lang="en-US" altLang="zh-CN"/>
              <a:t>B </a:t>
            </a:r>
            <a:r>
              <a:rPr lang="zh-CN" altLang="en-US"/>
              <a:t>若在 </a:t>
            </a:r>
            <a:r>
              <a:rPr lang="en-US" altLang="zh-CN"/>
              <a:t>A </a:t>
            </a:r>
            <a:r>
              <a:rPr lang="zh-CN" altLang="en-US"/>
              <a:t>发送的信息到达 </a:t>
            </a:r>
            <a:r>
              <a:rPr lang="en-US" altLang="zh-CN"/>
              <a:t>B </a:t>
            </a:r>
            <a:r>
              <a:rPr lang="zh-CN" altLang="en-US"/>
              <a:t>之前发送自己的帧</a:t>
            </a:r>
            <a:r>
              <a:rPr lang="en-US" altLang="zh-CN"/>
              <a:t>(</a:t>
            </a:r>
            <a:r>
              <a:rPr lang="zh-CN" altLang="en-US"/>
              <a:t>因为这时 </a:t>
            </a:r>
            <a:r>
              <a:rPr lang="en-US" altLang="zh-CN"/>
              <a:t>B </a:t>
            </a:r>
            <a:r>
              <a:rPr lang="zh-CN" altLang="en-US"/>
              <a:t>的载波监听检测不到 </a:t>
            </a:r>
            <a:r>
              <a:rPr lang="en-US" altLang="zh-CN"/>
              <a:t>A </a:t>
            </a:r>
            <a:r>
              <a:rPr lang="zh-CN" altLang="en-US"/>
              <a:t>所发送的信息</a:t>
            </a:r>
            <a:r>
              <a:rPr lang="en-US" altLang="zh-CN"/>
              <a:t>)</a:t>
            </a:r>
            <a:r>
              <a:rPr lang="zh-CN" altLang="en-US"/>
              <a:t>，则必然要在某个时间和 </a:t>
            </a:r>
            <a:r>
              <a:rPr lang="en-US" altLang="zh-CN"/>
              <a:t>A </a:t>
            </a:r>
            <a:r>
              <a:rPr lang="zh-CN" altLang="en-US"/>
              <a:t>发送的帧发生碰撞。</a:t>
            </a:r>
          </a:p>
          <a:p>
            <a:pPr eaLnBrk="1" hangingPunct="1">
              <a:lnSpc>
                <a:spcPct val="90000"/>
              </a:lnSpc>
            </a:pPr>
            <a:r>
              <a:rPr lang="zh-CN" altLang="en-US"/>
              <a:t>碰撞的结果是两个帧都变得无用。  </a:t>
            </a:r>
          </a:p>
        </p:txBody>
      </p:sp>
      <p:sp>
        <p:nvSpPr>
          <p:cNvPr id="64516" name="灯片编号占位符 5"/>
          <p:cNvSpPr>
            <a:spLocks noGrp="1"/>
          </p:cNvSpPr>
          <p:nvPr>
            <p:ph type="sldNum" sz="quarter" idx="12"/>
          </p:nvPr>
        </p:nvSpPr>
        <p:spPr>
          <a:noFill/>
        </p:spPr>
        <p:txBody>
          <a:bodyPr/>
          <a:lstStyle/>
          <a:p>
            <a:fld id="{40AD24B1-772A-4931-AFB4-8F0055B33E30}" type="slidenum">
              <a:rPr lang="en-US" altLang="zh-CN" smtClean="0"/>
              <a:pPr/>
              <a:t>56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1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1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1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Line 2"/>
          <p:cNvSpPr>
            <a:spLocks noChangeShapeType="1"/>
          </p:cNvSpPr>
          <p:nvPr/>
        </p:nvSpPr>
        <p:spPr bwMode="auto">
          <a:xfrm>
            <a:off x="3432175" y="2341563"/>
            <a:ext cx="4660900" cy="0"/>
          </a:xfrm>
          <a:prstGeom prst="line">
            <a:avLst/>
          </a:prstGeom>
          <a:noFill/>
          <a:ln w="38100" cmpd="dbl">
            <a:solidFill>
              <a:srgbClr val="333399"/>
            </a:solidFill>
            <a:round/>
            <a:headEnd/>
            <a:tailEnd/>
          </a:ln>
        </p:spPr>
        <p:txBody>
          <a:bodyPr wrap="none" anchor="ctr"/>
          <a:lstStyle/>
          <a:p>
            <a:endParaRPr lang="zh-CN" altLang="en-US"/>
          </a:p>
        </p:txBody>
      </p:sp>
      <p:sp>
        <p:nvSpPr>
          <p:cNvPr id="65539" name="Line 3"/>
          <p:cNvSpPr>
            <a:spLocks noChangeShapeType="1"/>
          </p:cNvSpPr>
          <p:nvPr/>
        </p:nvSpPr>
        <p:spPr bwMode="auto">
          <a:xfrm>
            <a:off x="3425825" y="2052638"/>
            <a:ext cx="4673600" cy="0"/>
          </a:xfrm>
          <a:prstGeom prst="line">
            <a:avLst/>
          </a:prstGeom>
          <a:noFill/>
          <a:ln w="19050">
            <a:solidFill>
              <a:srgbClr val="333399"/>
            </a:solidFill>
            <a:round/>
            <a:headEnd type="triangle" w="med" len="med"/>
            <a:tailEnd type="triangle" w="sm" len="med"/>
          </a:ln>
        </p:spPr>
        <p:txBody>
          <a:bodyPr wrap="none" anchor="ctr"/>
          <a:lstStyle/>
          <a:p>
            <a:endParaRPr lang="zh-CN" altLang="en-US"/>
          </a:p>
        </p:txBody>
      </p:sp>
      <p:sp>
        <p:nvSpPr>
          <p:cNvPr id="65540" name="Rectangle 4"/>
          <p:cNvSpPr>
            <a:spLocks noChangeArrowheads="1"/>
          </p:cNvSpPr>
          <p:nvPr/>
        </p:nvSpPr>
        <p:spPr bwMode="auto">
          <a:xfrm>
            <a:off x="5294313" y="1843089"/>
            <a:ext cx="737382" cy="397545"/>
          </a:xfrm>
          <a:prstGeom prst="rect">
            <a:avLst/>
          </a:prstGeom>
          <a:solidFill>
            <a:schemeClr val="bg1"/>
          </a:solid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1 km</a:t>
            </a:r>
          </a:p>
        </p:txBody>
      </p:sp>
      <p:sp>
        <p:nvSpPr>
          <p:cNvPr id="65541" name="Line 5"/>
          <p:cNvSpPr>
            <a:spLocks noChangeShapeType="1"/>
          </p:cNvSpPr>
          <p:nvPr/>
        </p:nvSpPr>
        <p:spPr bwMode="auto">
          <a:xfrm>
            <a:off x="3421063" y="2346326"/>
            <a:ext cx="0" cy="1808163"/>
          </a:xfrm>
          <a:prstGeom prst="line">
            <a:avLst/>
          </a:prstGeom>
          <a:noFill/>
          <a:ln w="12700">
            <a:solidFill>
              <a:schemeClr val="tx1"/>
            </a:solidFill>
            <a:round/>
            <a:headEnd/>
            <a:tailEnd/>
          </a:ln>
        </p:spPr>
        <p:txBody>
          <a:bodyPr wrap="none" anchor="ctr"/>
          <a:lstStyle/>
          <a:p>
            <a:endParaRPr lang="zh-CN" altLang="en-US"/>
          </a:p>
        </p:txBody>
      </p:sp>
      <p:sp>
        <p:nvSpPr>
          <p:cNvPr id="412678" name="Line 6"/>
          <p:cNvSpPr>
            <a:spLocks noChangeShapeType="1"/>
          </p:cNvSpPr>
          <p:nvPr/>
        </p:nvSpPr>
        <p:spPr bwMode="auto">
          <a:xfrm>
            <a:off x="3425825" y="2346326"/>
            <a:ext cx="4648200" cy="868363"/>
          </a:xfrm>
          <a:prstGeom prst="line">
            <a:avLst/>
          </a:prstGeom>
          <a:noFill/>
          <a:ln w="76200">
            <a:solidFill>
              <a:schemeClr val="accent1"/>
            </a:solidFill>
            <a:round/>
            <a:headEnd/>
            <a:tailEnd type="triangle" w="med" len="lg"/>
          </a:ln>
        </p:spPr>
        <p:txBody>
          <a:bodyPr wrap="none" anchor="ctr"/>
          <a:lstStyle/>
          <a:p>
            <a:endParaRPr lang="zh-CN" altLang="en-US"/>
          </a:p>
        </p:txBody>
      </p:sp>
      <p:sp>
        <p:nvSpPr>
          <p:cNvPr id="65543" name="Rectangle 7"/>
          <p:cNvSpPr>
            <a:spLocks noChangeArrowheads="1"/>
          </p:cNvSpPr>
          <p:nvPr/>
        </p:nvSpPr>
        <p:spPr bwMode="auto">
          <a:xfrm>
            <a:off x="3071814" y="1844676"/>
            <a:ext cx="421591" cy="52065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800">
                <a:solidFill>
                  <a:srgbClr val="333399"/>
                </a:solidFill>
                <a:latin typeface="Arial" charset="0"/>
                <a:ea typeface="黑体" pitchFamily="2" charset="-122"/>
              </a:rPr>
              <a:t>A</a:t>
            </a:r>
          </a:p>
        </p:txBody>
      </p:sp>
      <p:sp>
        <p:nvSpPr>
          <p:cNvPr id="65544" name="Rectangle 8"/>
          <p:cNvSpPr>
            <a:spLocks noChangeArrowheads="1"/>
          </p:cNvSpPr>
          <p:nvPr/>
        </p:nvSpPr>
        <p:spPr bwMode="auto">
          <a:xfrm>
            <a:off x="8054976" y="1844676"/>
            <a:ext cx="421591" cy="52065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800">
                <a:solidFill>
                  <a:srgbClr val="333399"/>
                </a:solidFill>
                <a:latin typeface="Arial" charset="0"/>
                <a:ea typeface="黑体" pitchFamily="2" charset="-122"/>
              </a:rPr>
              <a:t>B</a:t>
            </a:r>
          </a:p>
        </p:txBody>
      </p:sp>
      <p:sp>
        <p:nvSpPr>
          <p:cNvPr id="65545" name="Line 9"/>
          <p:cNvSpPr>
            <a:spLocks noChangeShapeType="1"/>
          </p:cNvSpPr>
          <p:nvPr/>
        </p:nvSpPr>
        <p:spPr bwMode="auto">
          <a:xfrm flipH="1">
            <a:off x="3303588" y="2689226"/>
            <a:ext cx="6350" cy="1090613"/>
          </a:xfrm>
          <a:prstGeom prst="line">
            <a:avLst/>
          </a:prstGeom>
          <a:noFill/>
          <a:ln w="12700">
            <a:solidFill>
              <a:srgbClr val="333399"/>
            </a:solidFill>
            <a:round/>
            <a:headEnd/>
            <a:tailEnd type="triangle" w="sm" len="med"/>
          </a:ln>
        </p:spPr>
        <p:txBody>
          <a:bodyPr wrap="none" anchor="ctr"/>
          <a:lstStyle/>
          <a:p>
            <a:endParaRPr lang="zh-CN" altLang="en-US"/>
          </a:p>
        </p:txBody>
      </p:sp>
      <p:sp>
        <p:nvSpPr>
          <p:cNvPr id="65546" name="Rectangle 10"/>
          <p:cNvSpPr>
            <a:spLocks noChangeArrowheads="1"/>
          </p:cNvSpPr>
          <p:nvPr/>
        </p:nvSpPr>
        <p:spPr bwMode="auto">
          <a:xfrm>
            <a:off x="3084514" y="3021014"/>
            <a:ext cx="25327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i="1">
                <a:solidFill>
                  <a:srgbClr val="333399"/>
                </a:solidFill>
                <a:latin typeface="Arial" charset="0"/>
                <a:ea typeface="黑体" pitchFamily="2" charset="-122"/>
              </a:rPr>
              <a:t>t</a:t>
            </a:r>
          </a:p>
        </p:txBody>
      </p:sp>
      <p:sp>
        <p:nvSpPr>
          <p:cNvPr id="65547" name="Line 11"/>
          <p:cNvSpPr>
            <a:spLocks noChangeShapeType="1"/>
          </p:cNvSpPr>
          <p:nvPr/>
        </p:nvSpPr>
        <p:spPr bwMode="auto">
          <a:xfrm>
            <a:off x="8093075" y="2335213"/>
            <a:ext cx="0" cy="1484312"/>
          </a:xfrm>
          <a:prstGeom prst="line">
            <a:avLst/>
          </a:prstGeom>
          <a:noFill/>
          <a:ln w="12700">
            <a:solidFill>
              <a:srgbClr val="333399"/>
            </a:solidFill>
            <a:round/>
            <a:headEnd/>
            <a:tailEnd/>
          </a:ln>
        </p:spPr>
        <p:txBody>
          <a:bodyPr wrap="none" anchor="ctr"/>
          <a:lstStyle/>
          <a:p>
            <a:endParaRPr lang="zh-CN" altLang="en-US"/>
          </a:p>
        </p:txBody>
      </p:sp>
      <p:sp>
        <p:nvSpPr>
          <p:cNvPr id="412684" name="Line 12"/>
          <p:cNvSpPr>
            <a:spLocks noChangeShapeType="1"/>
          </p:cNvSpPr>
          <p:nvPr/>
        </p:nvSpPr>
        <p:spPr bwMode="auto">
          <a:xfrm flipH="1">
            <a:off x="3421064" y="3049589"/>
            <a:ext cx="4670425" cy="879475"/>
          </a:xfrm>
          <a:prstGeom prst="line">
            <a:avLst/>
          </a:prstGeom>
          <a:noFill/>
          <a:ln w="76200">
            <a:solidFill>
              <a:srgbClr val="996600"/>
            </a:solidFill>
            <a:round/>
            <a:headEnd/>
            <a:tailEnd type="triangle" w="sm" len="med"/>
          </a:ln>
        </p:spPr>
        <p:txBody>
          <a:bodyPr wrap="none" anchor="ctr"/>
          <a:lstStyle/>
          <a:p>
            <a:endParaRPr lang="zh-CN" altLang="en-US"/>
          </a:p>
        </p:txBody>
      </p:sp>
      <p:grpSp>
        <p:nvGrpSpPr>
          <p:cNvPr id="2" name="Group 13"/>
          <p:cNvGrpSpPr>
            <a:grpSpLocks/>
          </p:cNvGrpSpPr>
          <p:nvPr/>
        </p:nvGrpSpPr>
        <p:grpSpPr bwMode="auto">
          <a:xfrm>
            <a:off x="6864350" y="2341563"/>
            <a:ext cx="965200" cy="793750"/>
            <a:chOff x="3364" y="411"/>
            <a:chExt cx="608" cy="500"/>
          </a:xfrm>
        </p:grpSpPr>
        <p:sp>
          <p:nvSpPr>
            <p:cNvPr id="65574" name="Line 14"/>
            <p:cNvSpPr>
              <a:spLocks noChangeShapeType="1"/>
            </p:cNvSpPr>
            <p:nvPr/>
          </p:nvSpPr>
          <p:spPr bwMode="auto">
            <a:xfrm>
              <a:off x="3755" y="728"/>
              <a:ext cx="112" cy="183"/>
            </a:xfrm>
            <a:prstGeom prst="line">
              <a:avLst/>
            </a:prstGeom>
            <a:noFill/>
            <a:ln w="28575">
              <a:solidFill>
                <a:srgbClr val="333399"/>
              </a:solidFill>
              <a:round/>
              <a:headEnd/>
              <a:tailEnd type="triangle" w="sm" len="med"/>
            </a:ln>
          </p:spPr>
          <p:txBody>
            <a:bodyPr wrap="none" anchor="ctr"/>
            <a:lstStyle/>
            <a:p>
              <a:endParaRPr lang="zh-CN" altLang="en-US"/>
            </a:p>
          </p:txBody>
        </p:sp>
        <p:sp>
          <p:nvSpPr>
            <p:cNvPr id="412687" name="AutoShape 15"/>
            <p:cNvSpPr>
              <a:spLocks noChangeArrowheads="1"/>
            </p:cNvSpPr>
            <p:nvPr/>
          </p:nvSpPr>
          <p:spPr bwMode="auto">
            <a:xfrm>
              <a:off x="3364" y="411"/>
              <a:ext cx="608" cy="454"/>
            </a:xfrm>
            <a:prstGeom prst="irregularSeal1">
              <a:avLst/>
            </a:prstGeom>
            <a:solidFill>
              <a:srgbClr val="FFCCFF"/>
            </a:solidFill>
            <a:ln w="12700">
              <a:solidFill>
                <a:srgbClr val="FFCCFF"/>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zh-CN" altLang="en-US">
                  <a:solidFill>
                    <a:srgbClr val="333399"/>
                  </a:solidFill>
                  <a:latin typeface="Arial" charset="0"/>
                  <a:ea typeface="黑体" pitchFamily="2" charset="-122"/>
                </a:rPr>
                <a:t>碰撞</a:t>
              </a:r>
            </a:p>
          </p:txBody>
        </p:sp>
      </p:grpSp>
      <p:grpSp>
        <p:nvGrpSpPr>
          <p:cNvPr id="3" name="Group 16"/>
          <p:cNvGrpSpPr>
            <a:grpSpLocks/>
          </p:cNvGrpSpPr>
          <p:nvPr/>
        </p:nvGrpSpPr>
        <p:grpSpPr bwMode="auto">
          <a:xfrm>
            <a:off x="1774826" y="2886075"/>
            <a:ext cx="3960813" cy="1214438"/>
            <a:chOff x="158" y="754"/>
            <a:chExt cx="2495" cy="765"/>
          </a:xfrm>
        </p:grpSpPr>
        <p:sp>
          <p:nvSpPr>
            <p:cNvPr id="65569" name="Text Box 17"/>
            <p:cNvSpPr txBox="1">
              <a:spLocks noChangeArrowheads="1"/>
            </p:cNvSpPr>
            <p:nvPr/>
          </p:nvSpPr>
          <p:spPr bwMode="auto">
            <a:xfrm>
              <a:off x="158" y="1269"/>
              <a:ext cx="755" cy="250"/>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t</a:t>
              </a:r>
              <a:r>
                <a:rPr kumimoji="1" lang="en-US" altLang="zh-CN">
                  <a:solidFill>
                    <a:srgbClr val="333399"/>
                  </a:solidFill>
                  <a:latin typeface="Arial" charset="0"/>
                  <a:ea typeface="黑体" pitchFamily="2" charset="-122"/>
                </a:rPr>
                <a:t> = 2</a:t>
              </a:r>
              <a:r>
                <a:rPr kumimoji="1" lang="en-US" altLang="zh-CN">
                  <a:solidFill>
                    <a:srgbClr val="333399"/>
                  </a:solidFill>
                  <a:latin typeface="Arial" charset="0"/>
                  <a:ea typeface="黑体" pitchFamily="2" charset="-122"/>
                  <a:sym typeface="Symbol" pitchFamily="18" charset="2"/>
                </a:rPr>
                <a:t></a:t>
              </a:r>
              <a:r>
                <a:rPr kumimoji="1" lang="en-US" altLang="zh-CN">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sym typeface="Symbol" pitchFamily="18" charset="2"/>
                </a:rPr>
                <a:t> </a:t>
              </a:r>
            </a:p>
          </p:txBody>
        </p:sp>
        <p:sp>
          <p:nvSpPr>
            <p:cNvPr id="65570" name="Line 18"/>
            <p:cNvSpPr>
              <a:spLocks noChangeShapeType="1"/>
            </p:cNvSpPr>
            <p:nvPr/>
          </p:nvSpPr>
          <p:spPr bwMode="auto">
            <a:xfrm>
              <a:off x="913" y="1417"/>
              <a:ext cx="260" cy="0"/>
            </a:xfrm>
            <a:prstGeom prst="line">
              <a:avLst/>
            </a:prstGeom>
            <a:noFill/>
            <a:ln w="28575">
              <a:solidFill>
                <a:srgbClr val="333399"/>
              </a:solidFill>
              <a:round/>
              <a:headEnd/>
              <a:tailEnd type="triangle" w="sm" len="med"/>
            </a:ln>
          </p:spPr>
          <p:txBody>
            <a:bodyPr/>
            <a:lstStyle/>
            <a:p>
              <a:endParaRPr lang="zh-CN" altLang="en-US"/>
            </a:p>
          </p:txBody>
        </p:sp>
        <p:grpSp>
          <p:nvGrpSpPr>
            <p:cNvPr id="65571" name="Group 19"/>
            <p:cNvGrpSpPr>
              <a:grpSpLocks/>
            </p:cNvGrpSpPr>
            <p:nvPr/>
          </p:nvGrpSpPr>
          <p:grpSpPr bwMode="auto">
            <a:xfrm>
              <a:off x="1247" y="754"/>
              <a:ext cx="1406" cy="272"/>
              <a:chOff x="1247" y="754"/>
              <a:chExt cx="1406" cy="272"/>
            </a:xfrm>
          </p:grpSpPr>
          <p:sp>
            <p:nvSpPr>
              <p:cNvPr id="65572" name="AutoShape 20"/>
              <p:cNvSpPr>
                <a:spLocks noChangeArrowheads="1"/>
              </p:cNvSpPr>
              <p:nvPr/>
            </p:nvSpPr>
            <p:spPr bwMode="auto">
              <a:xfrm>
                <a:off x="1247" y="754"/>
                <a:ext cx="1406" cy="272"/>
              </a:xfrm>
              <a:prstGeom prst="wedgeRoundRectCallout">
                <a:avLst>
                  <a:gd name="adj1" fmla="val -52986"/>
                  <a:gd name="adj2" fmla="val 182352"/>
                  <a:gd name="adj3" fmla="val 16667"/>
                </a:avLst>
              </a:prstGeom>
              <a:solidFill>
                <a:srgbClr val="FFFF99"/>
              </a:solidFill>
              <a:ln w="12700">
                <a:solidFill>
                  <a:schemeClr val="tx1"/>
                </a:solidFill>
                <a:miter lim="800000"/>
                <a:headEnd/>
                <a:tailEnd/>
              </a:ln>
            </p:spPr>
            <p:txBody>
              <a:bodyPr/>
              <a:lstStyle/>
              <a:p>
                <a:pPr algn="ctr" defTabSz="762000" eaLnBrk="0" hangingPunct="0"/>
                <a:endParaRPr kumimoji="1" lang="zh-CN" altLang="zh-CN">
                  <a:solidFill>
                    <a:srgbClr val="333399"/>
                  </a:solidFill>
                  <a:latin typeface="Arial" charset="0"/>
                  <a:ea typeface="黑体" pitchFamily="2" charset="-122"/>
                </a:endParaRPr>
              </a:p>
            </p:txBody>
          </p:sp>
          <p:sp>
            <p:nvSpPr>
              <p:cNvPr id="65573" name="Text Box 21"/>
              <p:cNvSpPr txBox="1">
                <a:spLocks noChangeArrowheads="1"/>
              </p:cNvSpPr>
              <p:nvPr/>
            </p:nvSpPr>
            <p:spPr bwMode="auto">
              <a:xfrm>
                <a:off x="1247" y="754"/>
                <a:ext cx="1387" cy="250"/>
              </a:xfrm>
              <a:prstGeom prst="rect">
                <a:avLst/>
              </a:prstGeom>
              <a:noFill/>
              <a:ln w="12700">
                <a:noFill/>
                <a:miter lim="800000"/>
                <a:headEnd/>
                <a:tailEnd/>
              </a:ln>
            </p:spPr>
            <p:txBody>
              <a:bodyPr>
                <a:spAutoFit/>
              </a:bodyPr>
              <a:lstStyle/>
              <a:p>
                <a:pPr defTabSz="762000" eaLnBrk="0" hangingPunct="0"/>
                <a:r>
                  <a:rPr kumimoji="1" lang="en-US" altLang="zh-CN">
                    <a:solidFill>
                      <a:srgbClr val="333399"/>
                    </a:solidFill>
                    <a:latin typeface="Arial" charset="0"/>
                    <a:ea typeface="黑体" pitchFamily="2" charset="-122"/>
                  </a:rPr>
                  <a:t>A </a:t>
                </a:r>
                <a:r>
                  <a:rPr kumimoji="1" lang="zh-CN" altLang="en-US">
                    <a:solidFill>
                      <a:srgbClr val="333399"/>
                    </a:solidFill>
                    <a:latin typeface="Arial" charset="0"/>
                    <a:ea typeface="黑体" pitchFamily="2" charset="-122"/>
                  </a:rPr>
                  <a:t>检测到发生碰撞</a:t>
                </a:r>
              </a:p>
            </p:txBody>
          </p:sp>
        </p:grpSp>
      </p:grpSp>
      <p:grpSp>
        <p:nvGrpSpPr>
          <p:cNvPr id="5" name="Group 22"/>
          <p:cNvGrpSpPr>
            <a:grpSpLocks/>
          </p:cNvGrpSpPr>
          <p:nvPr/>
        </p:nvGrpSpPr>
        <p:grpSpPr bwMode="auto">
          <a:xfrm>
            <a:off x="8139114" y="2222500"/>
            <a:ext cx="1844675" cy="973138"/>
            <a:chOff x="4167" y="336"/>
            <a:chExt cx="1162" cy="613"/>
          </a:xfrm>
        </p:grpSpPr>
        <p:grpSp>
          <p:nvGrpSpPr>
            <p:cNvPr id="65563" name="Group 23"/>
            <p:cNvGrpSpPr>
              <a:grpSpLocks/>
            </p:cNvGrpSpPr>
            <p:nvPr/>
          </p:nvGrpSpPr>
          <p:grpSpPr bwMode="auto">
            <a:xfrm>
              <a:off x="4167" y="697"/>
              <a:ext cx="1035" cy="252"/>
              <a:chOff x="4167" y="697"/>
              <a:chExt cx="1035" cy="252"/>
            </a:xfrm>
          </p:grpSpPr>
          <p:sp>
            <p:nvSpPr>
              <p:cNvPr id="65567" name="Line 24"/>
              <p:cNvSpPr>
                <a:spLocks noChangeShapeType="1"/>
              </p:cNvSpPr>
              <p:nvPr/>
            </p:nvSpPr>
            <p:spPr bwMode="auto">
              <a:xfrm flipH="1">
                <a:off x="4167" y="847"/>
                <a:ext cx="261" cy="0"/>
              </a:xfrm>
              <a:prstGeom prst="line">
                <a:avLst/>
              </a:prstGeom>
              <a:noFill/>
              <a:ln w="28575">
                <a:solidFill>
                  <a:srgbClr val="333399"/>
                </a:solidFill>
                <a:round/>
                <a:headEnd/>
                <a:tailEnd type="triangle" w="sm" len="med"/>
              </a:ln>
            </p:spPr>
            <p:txBody>
              <a:bodyPr/>
              <a:lstStyle/>
              <a:p>
                <a:endParaRPr lang="zh-CN" altLang="en-US"/>
              </a:p>
            </p:txBody>
          </p:sp>
          <p:sp>
            <p:nvSpPr>
              <p:cNvPr id="65568" name="Text Box 25"/>
              <p:cNvSpPr txBox="1">
                <a:spLocks noChangeArrowheads="1"/>
              </p:cNvSpPr>
              <p:nvPr/>
            </p:nvSpPr>
            <p:spPr bwMode="auto">
              <a:xfrm>
                <a:off x="4411" y="697"/>
                <a:ext cx="791" cy="252"/>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  t</a:t>
                </a:r>
                <a:r>
                  <a:rPr kumimoji="1" lang="en-US" altLang="zh-CN">
                    <a:solidFill>
                      <a:srgbClr val="333399"/>
                    </a:solidFill>
                    <a:latin typeface="Arial" charset="0"/>
                    <a:ea typeface="黑体" pitchFamily="2" charset="-122"/>
                  </a:rPr>
                  <a:t> = </a:t>
                </a:r>
                <a:r>
                  <a:rPr kumimoji="1" lang="en-US" altLang="zh-CN">
                    <a:solidFill>
                      <a:srgbClr val="333399"/>
                    </a:solidFill>
                    <a:sym typeface="Symbol" pitchFamily="18" charset="2"/>
                  </a:rPr>
                  <a:t></a:t>
                </a:r>
                <a:r>
                  <a:rPr kumimoji="1" lang="en-US" altLang="zh-CN">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sym typeface="Symbol" pitchFamily="18" charset="2"/>
                  </a:rPr>
                  <a:t> </a:t>
                </a:r>
                <a:r>
                  <a:rPr kumimoji="1" lang="en-US" altLang="zh-CN" baseline="30000">
                    <a:solidFill>
                      <a:srgbClr val="333399"/>
                    </a:solidFill>
                    <a:latin typeface="Arial" charset="0"/>
                    <a:ea typeface="黑体" pitchFamily="2" charset="-122"/>
                  </a:rPr>
                  <a:t> </a:t>
                </a:r>
              </a:p>
            </p:txBody>
          </p:sp>
        </p:grpSp>
        <p:grpSp>
          <p:nvGrpSpPr>
            <p:cNvPr id="65564" name="Group 26"/>
            <p:cNvGrpSpPr>
              <a:grpSpLocks/>
            </p:cNvGrpSpPr>
            <p:nvPr/>
          </p:nvGrpSpPr>
          <p:grpSpPr bwMode="auto">
            <a:xfrm>
              <a:off x="4286" y="336"/>
              <a:ext cx="1043" cy="256"/>
              <a:chOff x="4286" y="336"/>
              <a:chExt cx="1043" cy="256"/>
            </a:xfrm>
          </p:grpSpPr>
          <p:sp>
            <p:nvSpPr>
              <p:cNvPr id="65565" name="AutoShape 27"/>
              <p:cNvSpPr>
                <a:spLocks noChangeArrowheads="1"/>
              </p:cNvSpPr>
              <p:nvPr/>
            </p:nvSpPr>
            <p:spPr bwMode="auto">
              <a:xfrm>
                <a:off x="4341" y="346"/>
                <a:ext cx="988" cy="246"/>
              </a:xfrm>
              <a:prstGeom prst="wedgeRoundRectCallout">
                <a:avLst>
                  <a:gd name="adj1" fmla="val -70042"/>
                  <a:gd name="adj2" fmla="val 145528"/>
                  <a:gd name="adj3" fmla="val 16667"/>
                </a:avLst>
              </a:prstGeom>
              <a:solidFill>
                <a:srgbClr val="FFFF99"/>
              </a:solidFill>
              <a:ln w="12700">
                <a:solidFill>
                  <a:schemeClr val="tx1"/>
                </a:solidFill>
                <a:miter lim="800000"/>
                <a:headEnd/>
                <a:tailEnd/>
              </a:ln>
            </p:spPr>
            <p:txBody>
              <a:bodyPr/>
              <a:lstStyle/>
              <a:p>
                <a:pPr algn="ctr" defTabSz="762000" eaLnBrk="0" hangingPunct="0"/>
                <a:endParaRPr kumimoji="1" lang="zh-CN" altLang="zh-CN">
                  <a:solidFill>
                    <a:srgbClr val="333399"/>
                  </a:solidFill>
                  <a:latin typeface="Arial" charset="0"/>
                  <a:ea typeface="黑体" pitchFamily="2" charset="-122"/>
                </a:endParaRPr>
              </a:p>
            </p:txBody>
          </p:sp>
          <p:sp>
            <p:nvSpPr>
              <p:cNvPr id="65566" name="Text Box 28"/>
              <p:cNvSpPr txBox="1">
                <a:spLocks noChangeArrowheads="1"/>
              </p:cNvSpPr>
              <p:nvPr/>
            </p:nvSpPr>
            <p:spPr bwMode="auto">
              <a:xfrm>
                <a:off x="4286" y="336"/>
                <a:ext cx="995" cy="250"/>
              </a:xfrm>
              <a:prstGeom prst="rect">
                <a:avLst/>
              </a:prstGeom>
              <a:noFill/>
              <a:ln w="12700">
                <a:noFill/>
                <a:miter lim="800000"/>
                <a:headEnd/>
                <a:tailEnd/>
              </a:ln>
            </p:spPr>
            <p:txBody>
              <a:bodyPr wrap="none">
                <a:spAutoFit/>
              </a:bodyPr>
              <a:lstStyle/>
              <a:p>
                <a:pPr defTabSz="762000" eaLnBrk="0" hangingPunct="0"/>
                <a:r>
                  <a:rPr kumimoji="1" lang="en-US" altLang="zh-CN">
                    <a:solidFill>
                      <a:srgbClr val="333399"/>
                    </a:solidFill>
                    <a:latin typeface="Arial" charset="0"/>
                    <a:ea typeface="黑体" pitchFamily="2" charset="-122"/>
                  </a:rPr>
                  <a:t>  B </a:t>
                </a:r>
                <a:r>
                  <a:rPr kumimoji="1" lang="zh-CN" altLang="en-US">
                    <a:solidFill>
                      <a:srgbClr val="333399"/>
                    </a:solidFill>
                    <a:latin typeface="Arial" charset="0"/>
                    <a:ea typeface="黑体" pitchFamily="2" charset="-122"/>
                  </a:rPr>
                  <a:t>发送数据</a:t>
                </a:r>
              </a:p>
            </p:txBody>
          </p:sp>
        </p:grpSp>
      </p:grpSp>
      <p:grpSp>
        <p:nvGrpSpPr>
          <p:cNvPr id="8" name="Group 29"/>
          <p:cNvGrpSpPr>
            <a:grpSpLocks/>
          </p:cNvGrpSpPr>
          <p:nvPr/>
        </p:nvGrpSpPr>
        <p:grpSpPr bwMode="auto">
          <a:xfrm>
            <a:off x="5591176" y="3062289"/>
            <a:ext cx="3725863" cy="1006475"/>
            <a:chOff x="2562" y="865"/>
            <a:chExt cx="2347" cy="634"/>
          </a:xfrm>
        </p:grpSpPr>
        <p:grpSp>
          <p:nvGrpSpPr>
            <p:cNvPr id="65558" name="Group 30"/>
            <p:cNvGrpSpPr>
              <a:grpSpLocks/>
            </p:cNvGrpSpPr>
            <p:nvPr/>
          </p:nvGrpSpPr>
          <p:grpSpPr bwMode="auto">
            <a:xfrm>
              <a:off x="2562" y="1240"/>
              <a:ext cx="1546" cy="259"/>
              <a:chOff x="2562" y="1240"/>
              <a:chExt cx="1546" cy="259"/>
            </a:xfrm>
          </p:grpSpPr>
          <p:sp>
            <p:nvSpPr>
              <p:cNvPr id="65561" name="AutoShape 31"/>
              <p:cNvSpPr>
                <a:spLocks noChangeArrowheads="1"/>
              </p:cNvSpPr>
              <p:nvPr/>
            </p:nvSpPr>
            <p:spPr bwMode="auto">
              <a:xfrm>
                <a:off x="2562" y="1253"/>
                <a:ext cx="1407" cy="246"/>
              </a:xfrm>
              <a:prstGeom prst="wedgeRoundRectCallout">
                <a:avLst>
                  <a:gd name="adj1" fmla="val 61231"/>
                  <a:gd name="adj2" fmla="val -165449"/>
                  <a:gd name="adj3" fmla="val 16667"/>
                </a:avLst>
              </a:prstGeom>
              <a:solidFill>
                <a:srgbClr val="FFFF99"/>
              </a:solidFill>
              <a:ln w="12700">
                <a:solidFill>
                  <a:schemeClr val="tx1"/>
                </a:solidFill>
                <a:miter lim="800000"/>
                <a:headEnd/>
                <a:tailEnd/>
              </a:ln>
            </p:spPr>
            <p:txBody>
              <a:bodyPr/>
              <a:lstStyle/>
              <a:p>
                <a:pPr algn="ctr" defTabSz="762000" eaLnBrk="0" hangingPunct="0"/>
                <a:endParaRPr kumimoji="1" lang="zh-CN" altLang="zh-CN">
                  <a:solidFill>
                    <a:srgbClr val="333399"/>
                  </a:solidFill>
                  <a:latin typeface="Arial" charset="0"/>
                  <a:ea typeface="黑体" pitchFamily="2" charset="-122"/>
                </a:endParaRPr>
              </a:p>
            </p:txBody>
          </p:sp>
          <p:sp>
            <p:nvSpPr>
              <p:cNvPr id="65562" name="Text Box 32"/>
              <p:cNvSpPr txBox="1">
                <a:spLocks noChangeArrowheads="1"/>
              </p:cNvSpPr>
              <p:nvPr/>
            </p:nvSpPr>
            <p:spPr bwMode="auto">
              <a:xfrm>
                <a:off x="2562" y="1240"/>
                <a:ext cx="1546" cy="250"/>
              </a:xfrm>
              <a:prstGeom prst="rect">
                <a:avLst/>
              </a:prstGeom>
              <a:noFill/>
              <a:ln w="12700">
                <a:noFill/>
                <a:miter lim="800000"/>
                <a:headEnd/>
                <a:tailEnd/>
              </a:ln>
            </p:spPr>
            <p:txBody>
              <a:bodyPr>
                <a:spAutoFit/>
              </a:bodyPr>
              <a:lstStyle/>
              <a:p>
                <a:pPr defTabSz="762000" eaLnBrk="0" hangingPunct="0"/>
                <a:r>
                  <a:rPr kumimoji="1" lang="en-US" altLang="zh-CN">
                    <a:solidFill>
                      <a:srgbClr val="333399"/>
                    </a:solidFill>
                    <a:latin typeface="Arial" charset="0"/>
                    <a:ea typeface="黑体" pitchFamily="2" charset="-122"/>
                  </a:rPr>
                  <a:t>B </a:t>
                </a:r>
                <a:r>
                  <a:rPr kumimoji="1" lang="zh-CN" altLang="en-US">
                    <a:solidFill>
                      <a:srgbClr val="333399"/>
                    </a:solidFill>
                    <a:latin typeface="Arial" charset="0"/>
                    <a:ea typeface="黑体" pitchFamily="2" charset="-122"/>
                  </a:rPr>
                  <a:t>检测到发生碰撞</a:t>
                </a:r>
              </a:p>
            </p:txBody>
          </p:sp>
        </p:grpSp>
        <p:sp>
          <p:nvSpPr>
            <p:cNvPr id="65559" name="Line 33"/>
            <p:cNvSpPr>
              <a:spLocks noChangeShapeType="1"/>
            </p:cNvSpPr>
            <p:nvPr/>
          </p:nvSpPr>
          <p:spPr bwMode="auto">
            <a:xfrm flipH="1">
              <a:off x="4167" y="964"/>
              <a:ext cx="261" cy="0"/>
            </a:xfrm>
            <a:prstGeom prst="line">
              <a:avLst/>
            </a:prstGeom>
            <a:noFill/>
            <a:ln w="28575">
              <a:solidFill>
                <a:srgbClr val="333399"/>
              </a:solidFill>
              <a:round/>
              <a:headEnd/>
              <a:tailEnd type="triangle" w="sm" len="med"/>
            </a:ln>
          </p:spPr>
          <p:txBody>
            <a:bodyPr/>
            <a:lstStyle/>
            <a:p>
              <a:endParaRPr lang="zh-CN" altLang="en-US"/>
            </a:p>
          </p:txBody>
        </p:sp>
        <p:sp>
          <p:nvSpPr>
            <p:cNvPr id="65560" name="Text Box 34"/>
            <p:cNvSpPr txBox="1">
              <a:spLocks noChangeArrowheads="1"/>
            </p:cNvSpPr>
            <p:nvPr/>
          </p:nvSpPr>
          <p:spPr bwMode="auto">
            <a:xfrm>
              <a:off x="4410" y="865"/>
              <a:ext cx="499" cy="250"/>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  t</a:t>
              </a:r>
              <a:r>
                <a:rPr kumimoji="1" lang="en-US" altLang="zh-CN">
                  <a:solidFill>
                    <a:srgbClr val="333399"/>
                  </a:solidFill>
                  <a:latin typeface="Arial" charset="0"/>
                  <a:ea typeface="黑体" pitchFamily="2" charset="-122"/>
                </a:rPr>
                <a:t> = </a:t>
              </a:r>
              <a:r>
                <a:rPr kumimoji="1" lang="en-US" altLang="zh-CN">
                  <a:solidFill>
                    <a:srgbClr val="333399"/>
                  </a:solidFill>
                  <a:sym typeface="Symbol" pitchFamily="18" charset="2"/>
                </a:rPr>
                <a:t></a:t>
              </a:r>
            </a:p>
          </p:txBody>
        </p:sp>
      </p:grpSp>
      <p:sp>
        <p:nvSpPr>
          <p:cNvPr id="65553" name="Text Box 35"/>
          <p:cNvSpPr txBox="1">
            <a:spLocks noChangeArrowheads="1"/>
          </p:cNvSpPr>
          <p:nvPr/>
        </p:nvSpPr>
        <p:spPr bwMode="auto">
          <a:xfrm>
            <a:off x="2303464" y="2136776"/>
            <a:ext cx="682625" cy="396875"/>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t</a:t>
            </a:r>
            <a:r>
              <a:rPr kumimoji="1" lang="en-US" altLang="zh-CN">
                <a:solidFill>
                  <a:srgbClr val="333399"/>
                </a:solidFill>
                <a:latin typeface="Arial" charset="0"/>
                <a:ea typeface="黑体" pitchFamily="2" charset="-122"/>
              </a:rPr>
              <a:t> = 0</a:t>
            </a:r>
            <a:endParaRPr kumimoji="1" lang="en-US" altLang="zh-CN" baseline="30000">
              <a:solidFill>
                <a:srgbClr val="333399"/>
              </a:solidFill>
              <a:latin typeface="Arial" charset="0"/>
              <a:ea typeface="黑体" pitchFamily="2" charset="-122"/>
            </a:endParaRPr>
          </a:p>
        </p:txBody>
      </p:sp>
      <p:sp>
        <p:nvSpPr>
          <p:cNvPr id="65554" name="Line 36"/>
          <p:cNvSpPr>
            <a:spLocks noChangeShapeType="1"/>
          </p:cNvSpPr>
          <p:nvPr/>
        </p:nvSpPr>
        <p:spPr bwMode="auto">
          <a:xfrm>
            <a:off x="2973388" y="2341563"/>
            <a:ext cx="412750" cy="0"/>
          </a:xfrm>
          <a:prstGeom prst="line">
            <a:avLst/>
          </a:prstGeom>
          <a:noFill/>
          <a:ln w="28575">
            <a:solidFill>
              <a:srgbClr val="333399"/>
            </a:solidFill>
            <a:round/>
            <a:headEnd/>
            <a:tailEnd type="triangle" w="sm" len="med"/>
          </a:ln>
        </p:spPr>
        <p:txBody>
          <a:bodyPr/>
          <a:lstStyle/>
          <a:p>
            <a:endParaRPr lang="zh-CN" altLang="en-US"/>
          </a:p>
        </p:txBody>
      </p:sp>
      <p:sp>
        <p:nvSpPr>
          <p:cNvPr id="65555" name="Text Box 37"/>
          <p:cNvSpPr txBox="1">
            <a:spLocks noChangeArrowheads="1"/>
          </p:cNvSpPr>
          <p:nvPr/>
        </p:nvSpPr>
        <p:spPr bwMode="auto">
          <a:xfrm>
            <a:off x="8176489" y="3470276"/>
            <a:ext cx="2250937" cy="830997"/>
          </a:xfrm>
          <a:prstGeom prst="rect">
            <a:avLst/>
          </a:prstGeom>
          <a:noFill/>
          <a:ln w="9525">
            <a:noFill/>
            <a:miter lim="800000"/>
            <a:headEnd/>
            <a:tailEnd/>
          </a:ln>
        </p:spPr>
        <p:txBody>
          <a:bodyPr wrap="none">
            <a:spAutoFit/>
          </a:bodyPr>
          <a:lstStyle/>
          <a:p>
            <a:pPr algn="ctr"/>
            <a:r>
              <a:rPr lang="zh-CN" altLang="en-US" sz="2400">
                <a:solidFill>
                  <a:srgbClr val="333399"/>
                </a:solidFill>
                <a:latin typeface="Arial" charset="0"/>
                <a:ea typeface="黑体" pitchFamily="2" charset="-122"/>
              </a:rPr>
              <a:t>单程端到端</a:t>
            </a:r>
          </a:p>
          <a:p>
            <a:pPr algn="ctr"/>
            <a:r>
              <a:rPr lang="zh-CN" altLang="en-US" sz="2400">
                <a:solidFill>
                  <a:srgbClr val="333399"/>
                </a:solidFill>
                <a:latin typeface="Arial" charset="0"/>
                <a:ea typeface="黑体" pitchFamily="2" charset="-122"/>
              </a:rPr>
              <a:t>传播时延记为</a:t>
            </a:r>
            <a:r>
              <a:rPr lang="zh-CN" altLang="en-US" sz="2400" i="1">
                <a:solidFill>
                  <a:srgbClr val="333399"/>
                </a:solidFill>
                <a:latin typeface="Arial" charset="0"/>
                <a:ea typeface="黑体" pitchFamily="2" charset="-122"/>
                <a:sym typeface="Symbol" pitchFamily="18" charset="2"/>
              </a:rPr>
              <a:t></a:t>
            </a:r>
            <a:r>
              <a:rPr lang="zh-CN" altLang="en-US" sz="2400">
                <a:solidFill>
                  <a:srgbClr val="333399"/>
                </a:solidFill>
                <a:latin typeface="Arial" charset="0"/>
                <a:ea typeface="黑体" pitchFamily="2" charset="-122"/>
              </a:rPr>
              <a:t> </a:t>
            </a:r>
          </a:p>
        </p:txBody>
      </p:sp>
      <p:sp>
        <p:nvSpPr>
          <p:cNvPr id="65556" name="Text Box 38"/>
          <p:cNvSpPr txBox="1">
            <a:spLocks noChangeArrowheads="1"/>
          </p:cNvSpPr>
          <p:nvPr/>
        </p:nvSpPr>
        <p:spPr bwMode="auto">
          <a:xfrm>
            <a:off x="3359150" y="266700"/>
            <a:ext cx="5899150" cy="641350"/>
          </a:xfrm>
          <a:prstGeom prst="rect">
            <a:avLst/>
          </a:prstGeom>
          <a:noFill/>
          <a:ln w="9525">
            <a:noFill/>
            <a:miter lim="800000"/>
            <a:headEnd/>
            <a:tailEnd/>
          </a:ln>
        </p:spPr>
        <p:txBody>
          <a:bodyPr wrap="none">
            <a:spAutoFit/>
          </a:bodyPr>
          <a:lstStyle/>
          <a:p>
            <a:r>
              <a:rPr lang="zh-CN" altLang="en-US" sz="3600">
                <a:solidFill>
                  <a:schemeClr val="folHlink"/>
                </a:solidFill>
                <a:latin typeface="黑体" pitchFamily="2" charset="-122"/>
                <a:ea typeface="黑体" pitchFamily="2" charset="-122"/>
              </a:rPr>
              <a:t>传播时延对载波监听的影响 </a:t>
            </a:r>
          </a:p>
        </p:txBody>
      </p:sp>
      <p:sp>
        <p:nvSpPr>
          <p:cNvPr id="65557" name="灯片编号占位符 38"/>
          <p:cNvSpPr>
            <a:spLocks noGrp="1"/>
          </p:cNvSpPr>
          <p:nvPr>
            <p:ph type="sldNum" sz="quarter" idx="12"/>
          </p:nvPr>
        </p:nvSpPr>
        <p:spPr>
          <a:noFill/>
        </p:spPr>
        <p:txBody>
          <a:bodyPr/>
          <a:lstStyle/>
          <a:p>
            <a:fld id="{0B77463B-92E8-4052-90C2-3807D39DDCF9}" type="slidenum">
              <a:rPr lang="en-US" altLang="zh-CN" smtClean="0"/>
              <a:pPr/>
              <a:t>57</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2678"/>
                                        </p:tgtEl>
                                        <p:attrNameLst>
                                          <p:attrName>style.visibility</p:attrName>
                                        </p:attrNameLst>
                                      </p:cBhvr>
                                      <p:to>
                                        <p:strVal val="visible"/>
                                      </p:to>
                                    </p:set>
                                    <p:animEffect transition="in" filter="wipe(left)">
                                      <p:cBhvr>
                                        <p:cTn id="7" dur="5000"/>
                                        <p:tgtEl>
                                          <p:spTgt spid="412678"/>
                                        </p:tgtEl>
                                      </p:cBhvr>
                                    </p:animEffect>
                                  </p:childTnLst>
                                </p:cTn>
                              </p:par>
                              <p:par>
                                <p:cTn id="8" presetID="22" presetClass="entr" presetSubtype="2" fill="hold" grpId="0" nodeType="withEffect">
                                  <p:stCondLst>
                                    <p:cond delay="4000"/>
                                  </p:stCondLst>
                                  <p:childTnLst>
                                    <p:set>
                                      <p:cBhvr>
                                        <p:cTn id="9" dur="1" fill="hold">
                                          <p:stCondLst>
                                            <p:cond delay="0"/>
                                          </p:stCondLst>
                                        </p:cTn>
                                        <p:tgtEl>
                                          <p:spTgt spid="412684"/>
                                        </p:tgtEl>
                                        <p:attrNameLst>
                                          <p:attrName>style.visibility</p:attrName>
                                        </p:attrNameLst>
                                      </p:cBhvr>
                                      <p:to>
                                        <p:strVal val="visible"/>
                                      </p:to>
                                    </p:set>
                                    <p:animEffect transition="in" filter="wipe(right)">
                                      <p:cBhvr>
                                        <p:cTn id="10" dur="5000"/>
                                        <p:tgtEl>
                                          <p:spTgt spid="412684"/>
                                        </p:tgtEl>
                                      </p:cBhvr>
                                    </p:animEffect>
                                  </p:childTnLst>
                                </p:cTn>
                              </p:par>
                              <p:par>
                                <p:cTn id="11" presetID="1" presetClass="entr" presetSubtype="0" fill="hold" nodeType="withEffect">
                                  <p:stCondLst>
                                    <p:cond delay="400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450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500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900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8" grpId="0" animBg="1"/>
      <p:bldP spid="412684" grpId="0" animBg="1"/>
    </p:bld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3698" name="Rectangle 2"/>
          <p:cNvSpPr>
            <a:spLocks noChangeArrowheads="1"/>
          </p:cNvSpPr>
          <p:nvPr/>
        </p:nvSpPr>
        <p:spPr bwMode="auto">
          <a:xfrm>
            <a:off x="6826250" y="5429251"/>
            <a:ext cx="1144588" cy="142875"/>
          </a:xfrm>
          <a:prstGeom prst="rect">
            <a:avLst/>
          </a:prstGeom>
          <a:solidFill>
            <a:srgbClr val="996600"/>
          </a:solidFill>
          <a:ln w="12700">
            <a:solidFill>
              <a:schemeClr val="tx1"/>
            </a:solidFill>
            <a:miter lim="800000"/>
            <a:headEnd/>
            <a:tailEnd/>
          </a:ln>
        </p:spPr>
        <p:txBody>
          <a:bodyPr wrap="none" anchor="ctr"/>
          <a:lstStyle/>
          <a:p>
            <a:endParaRPr lang="zh-CN" altLang="en-US"/>
          </a:p>
        </p:txBody>
      </p:sp>
      <p:sp>
        <p:nvSpPr>
          <p:cNvPr id="413699" name="Rectangle 3"/>
          <p:cNvSpPr>
            <a:spLocks noChangeArrowheads="1"/>
          </p:cNvSpPr>
          <p:nvPr/>
        </p:nvSpPr>
        <p:spPr bwMode="auto">
          <a:xfrm>
            <a:off x="3584576" y="5213351"/>
            <a:ext cx="4386263" cy="142875"/>
          </a:xfrm>
          <a:prstGeom prst="rect">
            <a:avLst/>
          </a:prstGeom>
          <a:solidFill>
            <a:schemeClr val="accent1"/>
          </a:solidFill>
          <a:ln w="12700">
            <a:solidFill>
              <a:schemeClr val="tx1"/>
            </a:solidFill>
            <a:miter lim="800000"/>
            <a:headEnd/>
            <a:tailEnd/>
          </a:ln>
        </p:spPr>
        <p:txBody>
          <a:bodyPr wrap="none" anchor="ctr"/>
          <a:lstStyle/>
          <a:p>
            <a:endParaRPr lang="zh-CN" altLang="en-US"/>
          </a:p>
        </p:txBody>
      </p:sp>
      <p:sp>
        <p:nvSpPr>
          <p:cNvPr id="66564" name="Line 4"/>
          <p:cNvSpPr>
            <a:spLocks noChangeShapeType="1"/>
          </p:cNvSpPr>
          <p:nvPr/>
        </p:nvSpPr>
        <p:spPr bwMode="auto">
          <a:xfrm>
            <a:off x="3432175" y="652463"/>
            <a:ext cx="4660900" cy="0"/>
          </a:xfrm>
          <a:prstGeom prst="line">
            <a:avLst/>
          </a:prstGeom>
          <a:noFill/>
          <a:ln w="38100" cmpd="dbl">
            <a:solidFill>
              <a:srgbClr val="333399"/>
            </a:solidFill>
            <a:round/>
            <a:headEnd/>
            <a:tailEnd/>
          </a:ln>
        </p:spPr>
        <p:txBody>
          <a:bodyPr wrap="none" anchor="ctr"/>
          <a:lstStyle/>
          <a:p>
            <a:endParaRPr lang="zh-CN" altLang="en-US"/>
          </a:p>
        </p:txBody>
      </p:sp>
      <p:sp>
        <p:nvSpPr>
          <p:cNvPr id="66565" name="Line 5"/>
          <p:cNvSpPr>
            <a:spLocks noChangeShapeType="1"/>
          </p:cNvSpPr>
          <p:nvPr/>
        </p:nvSpPr>
        <p:spPr bwMode="auto">
          <a:xfrm>
            <a:off x="3425825" y="363538"/>
            <a:ext cx="4673600" cy="0"/>
          </a:xfrm>
          <a:prstGeom prst="line">
            <a:avLst/>
          </a:prstGeom>
          <a:noFill/>
          <a:ln w="19050">
            <a:solidFill>
              <a:srgbClr val="333399"/>
            </a:solidFill>
            <a:round/>
            <a:headEnd type="triangle" w="med" len="med"/>
            <a:tailEnd type="triangle" w="sm" len="med"/>
          </a:ln>
        </p:spPr>
        <p:txBody>
          <a:bodyPr wrap="none" anchor="ctr"/>
          <a:lstStyle/>
          <a:p>
            <a:endParaRPr lang="zh-CN" altLang="en-US"/>
          </a:p>
        </p:txBody>
      </p:sp>
      <p:sp>
        <p:nvSpPr>
          <p:cNvPr id="66566" name="Rectangle 6"/>
          <p:cNvSpPr>
            <a:spLocks noChangeArrowheads="1"/>
          </p:cNvSpPr>
          <p:nvPr/>
        </p:nvSpPr>
        <p:spPr bwMode="auto">
          <a:xfrm>
            <a:off x="5294313" y="153989"/>
            <a:ext cx="737382" cy="397545"/>
          </a:xfrm>
          <a:prstGeom prst="rect">
            <a:avLst/>
          </a:prstGeom>
          <a:solidFill>
            <a:schemeClr val="bg1"/>
          </a:solid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1 km</a:t>
            </a:r>
          </a:p>
        </p:txBody>
      </p:sp>
      <p:sp>
        <p:nvSpPr>
          <p:cNvPr id="66567" name="Line 7"/>
          <p:cNvSpPr>
            <a:spLocks noChangeShapeType="1"/>
          </p:cNvSpPr>
          <p:nvPr/>
        </p:nvSpPr>
        <p:spPr bwMode="auto">
          <a:xfrm>
            <a:off x="3421063" y="657226"/>
            <a:ext cx="0" cy="1808163"/>
          </a:xfrm>
          <a:prstGeom prst="line">
            <a:avLst/>
          </a:prstGeom>
          <a:noFill/>
          <a:ln w="12700">
            <a:solidFill>
              <a:schemeClr val="tx1"/>
            </a:solidFill>
            <a:round/>
            <a:headEnd/>
            <a:tailEnd/>
          </a:ln>
        </p:spPr>
        <p:txBody>
          <a:bodyPr wrap="none" anchor="ctr"/>
          <a:lstStyle/>
          <a:p>
            <a:endParaRPr lang="zh-CN" altLang="en-US"/>
          </a:p>
        </p:txBody>
      </p:sp>
      <p:sp>
        <p:nvSpPr>
          <p:cNvPr id="66568" name="Line 8"/>
          <p:cNvSpPr>
            <a:spLocks noChangeShapeType="1"/>
          </p:cNvSpPr>
          <p:nvPr/>
        </p:nvSpPr>
        <p:spPr bwMode="auto">
          <a:xfrm>
            <a:off x="3425825" y="657226"/>
            <a:ext cx="4648200" cy="868363"/>
          </a:xfrm>
          <a:prstGeom prst="line">
            <a:avLst/>
          </a:prstGeom>
          <a:noFill/>
          <a:ln w="76200">
            <a:solidFill>
              <a:schemeClr val="accent1"/>
            </a:solidFill>
            <a:round/>
            <a:headEnd/>
            <a:tailEnd type="triangle" w="med" len="lg"/>
          </a:ln>
        </p:spPr>
        <p:txBody>
          <a:bodyPr wrap="none" anchor="ctr"/>
          <a:lstStyle/>
          <a:p>
            <a:endParaRPr lang="zh-CN" altLang="en-US"/>
          </a:p>
        </p:txBody>
      </p:sp>
      <p:sp>
        <p:nvSpPr>
          <p:cNvPr id="66569" name="Rectangle 9"/>
          <p:cNvSpPr>
            <a:spLocks noChangeArrowheads="1"/>
          </p:cNvSpPr>
          <p:nvPr/>
        </p:nvSpPr>
        <p:spPr bwMode="auto">
          <a:xfrm>
            <a:off x="3165476" y="307976"/>
            <a:ext cx="35426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A</a:t>
            </a:r>
          </a:p>
        </p:txBody>
      </p:sp>
      <p:sp>
        <p:nvSpPr>
          <p:cNvPr id="66570" name="Rectangle 10"/>
          <p:cNvSpPr>
            <a:spLocks noChangeArrowheads="1"/>
          </p:cNvSpPr>
          <p:nvPr/>
        </p:nvSpPr>
        <p:spPr bwMode="auto">
          <a:xfrm>
            <a:off x="7988301" y="307976"/>
            <a:ext cx="35426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B</a:t>
            </a:r>
          </a:p>
        </p:txBody>
      </p:sp>
      <p:sp>
        <p:nvSpPr>
          <p:cNvPr id="66571" name="Line 11"/>
          <p:cNvSpPr>
            <a:spLocks noChangeShapeType="1"/>
          </p:cNvSpPr>
          <p:nvPr/>
        </p:nvSpPr>
        <p:spPr bwMode="auto">
          <a:xfrm flipH="1">
            <a:off x="3303588" y="1000126"/>
            <a:ext cx="6350" cy="1090613"/>
          </a:xfrm>
          <a:prstGeom prst="line">
            <a:avLst/>
          </a:prstGeom>
          <a:noFill/>
          <a:ln w="12700">
            <a:solidFill>
              <a:srgbClr val="333399"/>
            </a:solidFill>
            <a:round/>
            <a:headEnd/>
            <a:tailEnd type="triangle" w="sm" len="med"/>
          </a:ln>
        </p:spPr>
        <p:txBody>
          <a:bodyPr wrap="none" anchor="ctr"/>
          <a:lstStyle/>
          <a:p>
            <a:endParaRPr lang="zh-CN" altLang="en-US"/>
          </a:p>
        </p:txBody>
      </p:sp>
      <p:sp>
        <p:nvSpPr>
          <p:cNvPr id="66572" name="Rectangle 12"/>
          <p:cNvSpPr>
            <a:spLocks noChangeArrowheads="1"/>
          </p:cNvSpPr>
          <p:nvPr/>
        </p:nvSpPr>
        <p:spPr bwMode="auto">
          <a:xfrm>
            <a:off x="3084514" y="1331914"/>
            <a:ext cx="25327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i="1">
                <a:solidFill>
                  <a:srgbClr val="333399"/>
                </a:solidFill>
                <a:latin typeface="Arial" charset="0"/>
                <a:ea typeface="黑体" pitchFamily="2" charset="-122"/>
              </a:rPr>
              <a:t>t</a:t>
            </a:r>
          </a:p>
        </p:txBody>
      </p:sp>
      <p:sp>
        <p:nvSpPr>
          <p:cNvPr id="66573" name="Line 13"/>
          <p:cNvSpPr>
            <a:spLocks noChangeShapeType="1"/>
          </p:cNvSpPr>
          <p:nvPr/>
        </p:nvSpPr>
        <p:spPr bwMode="auto">
          <a:xfrm>
            <a:off x="8093075" y="646113"/>
            <a:ext cx="0" cy="1484312"/>
          </a:xfrm>
          <a:prstGeom prst="line">
            <a:avLst/>
          </a:prstGeom>
          <a:noFill/>
          <a:ln w="12700">
            <a:solidFill>
              <a:srgbClr val="333399"/>
            </a:solidFill>
            <a:round/>
            <a:headEnd/>
            <a:tailEnd/>
          </a:ln>
        </p:spPr>
        <p:txBody>
          <a:bodyPr wrap="none" anchor="ctr"/>
          <a:lstStyle/>
          <a:p>
            <a:endParaRPr lang="zh-CN" altLang="en-US"/>
          </a:p>
        </p:txBody>
      </p:sp>
      <p:sp>
        <p:nvSpPr>
          <p:cNvPr id="66574" name="Line 14"/>
          <p:cNvSpPr>
            <a:spLocks noChangeShapeType="1"/>
          </p:cNvSpPr>
          <p:nvPr/>
        </p:nvSpPr>
        <p:spPr bwMode="auto">
          <a:xfrm flipH="1">
            <a:off x="3421064" y="1360489"/>
            <a:ext cx="4670425" cy="879475"/>
          </a:xfrm>
          <a:prstGeom prst="line">
            <a:avLst/>
          </a:prstGeom>
          <a:noFill/>
          <a:ln w="76200">
            <a:solidFill>
              <a:srgbClr val="996600"/>
            </a:solidFill>
            <a:round/>
            <a:headEnd/>
            <a:tailEnd type="triangle" w="sm" len="med"/>
          </a:ln>
        </p:spPr>
        <p:txBody>
          <a:bodyPr wrap="none" anchor="ctr"/>
          <a:lstStyle/>
          <a:p>
            <a:endParaRPr lang="zh-CN" altLang="en-US"/>
          </a:p>
        </p:txBody>
      </p:sp>
      <p:grpSp>
        <p:nvGrpSpPr>
          <p:cNvPr id="66575" name="Group 15"/>
          <p:cNvGrpSpPr>
            <a:grpSpLocks/>
          </p:cNvGrpSpPr>
          <p:nvPr/>
        </p:nvGrpSpPr>
        <p:grpSpPr bwMode="auto">
          <a:xfrm>
            <a:off x="6864350" y="652463"/>
            <a:ext cx="965200" cy="793750"/>
            <a:chOff x="3364" y="411"/>
            <a:chExt cx="608" cy="500"/>
          </a:xfrm>
        </p:grpSpPr>
        <p:sp>
          <p:nvSpPr>
            <p:cNvPr id="66636" name="Line 16"/>
            <p:cNvSpPr>
              <a:spLocks noChangeShapeType="1"/>
            </p:cNvSpPr>
            <p:nvPr/>
          </p:nvSpPr>
          <p:spPr bwMode="auto">
            <a:xfrm>
              <a:off x="3755" y="728"/>
              <a:ext cx="112" cy="183"/>
            </a:xfrm>
            <a:prstGeom prst="line">
              <a:avLst/>
            </a:prstGeom>
            <a:noFill/>
            <a:ln w="28575">
              <a:solidFill>
                <a:srgbClr val="333399"/>
              </a:solidFill>
              <a:round/>
              <a:headEnd/>
              <a:tailEnd type="triangle" w="sm" len="med"/>
            </a:ln>
          </p:spPr>
          <p:txBody>
            <a:bodyPr wrap="none" anchor="ctr"/>
            <a:lstStyle/>
            <a:p>
              <a:endParaRPr lang="zh-CN" altLang="en-US"/>
            </a:p>
          </p:txBody>
        </p:sp>
        <p:sp>
          <p:nvSpPr>
            <p:cNvPr id="413713" name="AutoShape 17"/>
            <p:cNvSpPr>
              <a:spLocks noChangeArrowheads="1"/>
            </p:cNvSpPr>
            <p:nvPr/>
          </p:nvSpPr>
          <p:spPr bwMode="auto">
            <a:xfrm>
              <a:off x="3364" y="411"/>
              <a:ext cx="608" cy="454"/>
            </a:xfrm>
            <a:prstGeom prst="irregularSeal1">
              <a:avLst/>
            </a:prstGeom>
            <a:solidFill>
              <a:srgbClr val="FFCCFF"/>
            </a:solidFill>
            <a:ln w="12700">
              <a:solidFill>
                <a:srgbClr val="FFCCFF"/>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zh-CN" altLang="en-US">
                  <a:solidFill>
                    <a:srgbClr val="333399"/>
                  </a:solidFill>
                  <a:latin typeface="Arial" charset="0"/>
                  <a:ea typeface="黑体" pitchFamily="2" charset="-122"/>
                </a:rPr>
                <a:t>碰撞</a:t>
              </a:r>
            </a:p>
          </p:txBody>
        </p:sp>
      </p:grpSp>
      <p:sp>
        <p:nvSpPr>
          <p:cNvPr id="413714" name="Text Box 18"/>
          <p:cNvSpPr txBox="1">
            <a:spLocks noChangeArrowheads="1"/>
          </p:cNvSpPr>
          <p:nvPr/>
        </p:nvSpPr>
        <p:spPr bwMode="auto">
          <a:xfrm>
            <a:off x="8401051" y="3275014"/>
            <a:ext cx="2201863" cy="915987"/>
          </a:xfrm>
          <a:prstGeom prst="rect">
            <a:avLst/>
          </a:prstGeom>
          <a:noFill/>
          <a:ln w="12700">
            <a:noFill/>
            <a:miter lim="800000"/>
            <a:headEnd/>
            <a:tailEnd/>
          </a:ln>
        </p:spPr>
        <p:txBody>
          <a:bodyPr wrap="none">
            <a:spAutoFit/>
          </a:bodyPr>
          <a:lstStyle/>
          <a:p>
            <a:pPr defTabSz="762000" eaLnBrk="0" hangingPunct="0">
              <a:lnSpc>
                <a:spcPct val="90000"/>
              </a:lnSpc>
            </a:pPr>
            <a:r>
              <a:rPr kumimoji="1" lang="en-US" altLang="zh-CN" i="1">
                <a:solidFill>
                  <a:srgbClr val="333399"/>
                </a:solidFill>
                <a:latin typeface="Arial" charset="0"/>
                <a:ea typeface="黑体" pitchFamily="2" charset="-122"/>
              </a:rPr>
              <a:t>t</a:t>
            </a:r>
            <a:r>
              <a:rPr kumimoji="1" lang="en-US" altLang="zh-CN">
                <a:solidFill>
                  <a:srgbClr val="333399"/>
                </a:solidFill>
                <a:latin typeface="Arial" charset="0"/>
                <a:ea typeface="黑体" pitchFamily="2" charset="-122"/>
              </a:rPr>
              <a:t> = </a:t>
            </a:r>
            <a:r>
              <a:rPr kumimoji="1" lang="en-US" altLang="zh-CN">
                <a:solidFill>
                  <a:srgbClr val="333399"/>
                </a:solidFill>
                <a:sym typeface="Symbol" pitchFamily="18" charset="2"/>
              </a:rPr>
              <a:t></a:t>
            </a:r>
            <a:r>
              <a:rPr kumimoji="1" lang="en-US" altLang="zh-CN">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sym typeface="Symbol" pitchFamily="18" charset="2"/>
              </a:rPr>
              <a:t> </a:t>
            </a:r>
            <a:endParaRPr kumimoji="1" lang="en-US" altLang="zh-CN">
              <a:solidFill>
                <a:srgbClr val="333399"/>
              </a:solidFill>
              <a:latin typeface="Arial" charset="0"/>
              <a:ea typeface="黑体" pitchFamily="2" charset="-122"/>
            </a:endParaRPr>
          </a:p>
          <a:p>
            <a:pPr defTabSz="762000" eaLnBrk="0" hangingPunct="0">
              <a:lnSpc>
                <a:spcPct val="90000"/>
              </a:lnSpc>
            </a:pPr>
            <a:r>
              <a:rPr kumimoji="1" lang="en-US" altLang="zh-CN">
                <a:solidFill>
                  <a:srgbClr val="333399"/>
                </a:solidFill>
                <a:latin typeface="Arial" charset="0"/>
                <a:ea typeface="黑体" pitchFamily="2" charset="-122"/>
              </a:rPr>
              <a:t>B </a:t>
            </a:r>
            <a:r>
              <a:rPr kumimoji="1" lang="zh-CN" altLang="en-US">
                <a:solidFill>
                  <a:srgbClr val="333399"/>
                </a:solidFill>
                <a:latin typeface="Arial" charset="0"/>
                <a:ea typeface="黑体" pitchFamily="2" charset="-122"/>
              </a:rPr>
              <a:t>检测到</a:t>
            </a:r>
            <a:r>
              <a:rPr kumimoji="1" lang="zh-CN" altLang="en-US">
                <a:solidFill>
                  <a:schemeClr val="hlink"/>
                </a:solidFill>
                <a:latin typeface="Arial" charset="0"/>
                <a:ea typeface="黑体" pitchFamily="2" charset="-122"/>
              </a:rPr>
              <a:t>信道空闲</a:t>
            </a:r>
          </a:p>
          <a:p>
            <a:pPr defTabSz="762000" eaLnBrk="0" hangingPunct="0">
              <a:lnSpc>
                <a:spcPct val="90000"/>
              </a:lnSpc>
            </a:pPr>
            <a:r>
              <a:rPr kumimoji="1" lang="zh-CN" altLang="en-US">
                <a:solidFill>
                  <a:srgbClr val="333399"/>
                </a:solidFill>
                <a:latin typeface="Arial" charset="0"/>
                <a:ea typeface="黑体" pitchFamily="2" charset="-122"/>
              </a:rPr>
              <a:t>发送数据</a:t>
            </a:r>
          </a:p>
        </p:txBody>
      </p:sp>
      <p:sp>
        <p:nvSpPr>
          <p:cNvPr id="413715" name="Text Box 19"/>
          <p:cNvSpPr txBox="1">
            <a:spLocks noChangeArrowheads="1"/>
          </p:cNvSpPr>
          <p:nvPr/>
        </p:nvSpPr>
        <p:spPr bwMode="auto">
          <a:xfrm>
            <a:off x="8401050" y="4246563"/>
            <a:ext cx="1417638" cy="641350"/>
          </a:xfrm>
          <a:prstGeom prst="rect">
            <a:avLst/>
          </a:prstGeom>
          <a:noFill/>
          <a:ln w="12700">
            <a:noFill/>
            <a:miter lim="800000"/>
            <a:headEnd/>
            <a:tailEnd/>
          </a:ln>
        </p:spPr>
        <p:txBody>
          <a:bodyPr wrap="none">
            <a:spAutoFit/>
          </a:bodyPr>
          <a:lstStyle/>
          <a:p>
            <a:pPr defTabSz="762000" eaLnBrk="0" hangingPunct="0">
              <a:lnSpc>
                <a:spcPct val="90000"/>
              </a:lnSpc>
            </a:pPr>
            <a:r>
              <a:rPr kumimoji="1" lang="en-US" altLang="zh-CN" i="1">
                <a:solidFill>
                  <a:srgbClr val="333399"/>
                </a:solidFill>
                <a:latin typeface="Arial" charset="0"/>
                <a:ea typeface="黑体" pitchFamily="2" charset="-122"/>
              </a:rPr>
              <a:t>t</a:t>
            </a:r>
            <a:r>
              <a:rPr kumimoji="1" lang="en-US" altLang="zh-CN">
                <a:solidFill>
                  <a:srgbClr val="333399"/>
                </a:solidFill>
                <a:latin typeface="Arial" charset="0"/>
                <a:ea typeface="黑体" pitchFamily="2" charset="-122"/>
              </a:rPr>
              <a:t> = </a:t>
            </a:r>
            <a:r>
              <a:rPr kumimoji="1" lang="en-US" altLang="zh-CN">
                <a:solidFill>
                  <a:srgbClr val="333399"/>
                </a:solidFill>
                <a:sym typeface="Symbol" pitchFamily="18" charset="2"/>
              </a:rPr>
              <a:t></a:t>
            </a:r>
            <a:r>
              <a:rPr kumimoji="1" lang="en-US" altLang="zh-CN"/>
              <a:t> </a:t>
            </a:r>
            <a:r>
              <a:rPr kumimoji="1" lang="en-US" altLang="zh-CN">
                <a:solidFill>
                  <a:srgbClr val="333399"/>
                </a:solidFill>
                <a:latin typeface="Arial" charset="0"/>
                <a:ea typeface="黑体" pitchFamily="2" charset="-122"/>
                <a:sym typeface="Symbol" pitchFamily="18" charset="2"/>
              </a:rPr>
              <a:t>  / 2</a:t>
            </a:r>
            <a:endParaRPr kumimoji="1" lang="en-US" altLang="zh-CN" baseline="30000">
              <a:solidFill>
                <a:srgbClr val="333399"/>
              </a:solidFill>
              <a:latin typeface="Arial" charset="0"/>
              <a:ea typeface="黑体" pitchFamily="2" charset="-122"/>
            </a:endParaRPr>
          </a:p>
          <a:p>
            <a:pPr defTabSz="762000" eaLnBrk="0" hangingPunct="0">
              <a:lnSpc>
                <a:spcPct val="90000"/>
              </a:lnSpc>
            </a:pPr>
            <a:r>
              <a:rPr kumimoji="1" lang="zh-CN" altLang="en-US">
                <a:solidFill>
                  <a:srgbClr val="333399"/>
                </a:solidFill>
                <a:latin typeface="Arial" charset="0"/>
                <a:ea typeface="黑体" pitchFamily="2" charset="-122"/>
              </a:rPr>
              <a:t>发生碰撞</a:t>
            </a:r>
          </a:p>
        </p:txBody>
      </p:sp>
      <p:grpSp>
        <p:nvGrpSpPr>
          <p:cNvPr id="66578" name="Group 20"/>
          <p:cNvGrpSpPr>
            <a:grpSpLocks/>
          </p:cNvGrpSpPr>
          <p:nvPr/>
        </p:nvGrpSpPr>
        <p:grpSpPr bwMode="auto">
          <a:xfrm>
            <a:off x="1774826" y="1196975"/>
            <a:ext cx="3960813" cy="1214438"/>
            <a:chOff x="158" y="754"/>
            <a:chExt cx="2495" cy="765"/>
          </a:xfrm>
        </p:grpSpPr>
        <p:sp>
          <p:nvSpPr>
            <p:cNvPr id="66631" name="Text Box 21"/>
            <p:cNvSpPr txBox="1">
              <a:spLocks noChangeArrowheads="1"/>
            </p:cNvSpPr>
            <p:nvPr/>
          </p:nvSpPr>
          <p:spPr bwMode="auto">
            <a:xfrm>
              <a:off x="158" y="1269"/>
              <a:ext cx="755" cy="250"/>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t</a:t>
              </a:r>
              <a:r>
                <a:rPr kumimoji="1" lang="en-US" altLang="zh-CN">
                  <a:solidFill>
                    <a:srgbClr val="333399"/>
                  </a:solidFill>
                  <a:latin typeface="Arial" charset="0"/>
                  <a:ea typeface="黑体" pitchFamily="2" charset="-122"/>
                </a:rPr>
                <a:t> = 2</a:t>
              </a:r>
              <a:r>
                <a:rPr kumimoji="1" lang="en-US" altLang="zh-CN">
                  <a:solidFill>
                    <a:srgbClr val="333399"/>
                  </a:solidFill>
                  <a:latin typeface="Arial" charset="0"/>
                  <a:ea typeface="黑体" pitchFamily="2" charset="-122"/>
                  <a:sym typeface="Symbol" pitchFamily="18" charset="2"/>
                </a:rPr>
                <a:t></a:t>
              </a:r>
              <a:r>
                <a:rPr kumimoji="1" lang="en-US" altLang="zh-CN">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sym typeface="Symbol" pitchFamily="18" charset="2"/>
                </a:rPr>
                <a:t> </a:t>
              </a:r>
            </a:p>
          </p:txBody>
        </p:sp>
        <p:sp>
          <p:nvSpPr>
            <p:cNvPr id="66632" name="Line 22"/>
            <p:cNvSpPr>
              <a:spLocks noChangeShapeType="1"/>
            </p:cNvSpPr>
            <p:nvPr/>
          </p:nvSpPr>
          <p:spPr bwMode="auto">
            <a:xfrm>
              <a:off x="913" y="1417"/>
              <a:ext cx="260" cy="0"/>
            </a:xfrm>
            <a:prstGeom prst="line">
              <a:avLst/>
            </a:prstGeom>
            <a:noFill/>
            <a:ln w="28575">
              <a:solidFill>
                <a:srgbClr val="333399"/>
              </a:solidFill>
              <a:round/>
              <a:headEnd/>
              <a:tailEnd type="triangle" w="sm" len="med"/>
            </a:ln>
          </p:spPr>
          <p:txBody>
            <a:bodyPr/>
            <a:lstStyle/>
            <a:p>
              <a:endParaRPr lang="zh-CN" altLang="en-US"/>
            </a:p>
          </p:txBody>
        </p:sp>
        <p:grpSp>
          <p:nvGrpSpPr>
            <p:cNvPr id="66633" name="Group 23"/>
            <p:cNvGrpSpPr>
              <a:grpSpLocks/>
            </p:cNvGrpSpPr>
            <p:nvPr/>
          </p:nvGrpSpPr>
          <p:grpSpPr bwMode="auto">
            <a:xfrm>
              <a:off x="1247" y="754"/>
              <a:ext cx="1406" cy="272"/>
              <a:chOff x="1247" y="754"/>
              <a:chExt cx="1406" cy="272"/>
            </a:xfrm>
          </p:grpSpPr>
          <p:sp>
            <p:nvSpPr>
              <p:cNvPr id="66634" name="AutoShape 24"/>
              <p:cNvSpPr>
                <a:spLocks noChangeArrowheads="1"/>
              </p:cNvSpPr>
              <p:nvPr/>
            </p:nvSpPr>
            <p:spPr bwMode="auto">
              <a:xfrm>
                <a:off x="1247" y="754"/>
                <a:ext cx="1406" cy="272"/>
              </a:xfrm>
              <a:prstGeom prst="wedgeRoundRectCallout">
                <a:avLst>
                  <a:gd name="adj1" fmla="val -52986"/>
                  <a:gd name="adj2" fmla="val 182352"/>
                  <a:gd name="adj3" fmla="val 16667"/>
                </a:avLst>
              </a:prstGeom>
              <a:solidFill>
                <a:srgbClr val="FFFF99"/>
              </a:solidFill>
              <a:ln w="12700">
                <a:solidFill>
                  <a:schemeClr val="tx1"/>
                </a:solidFill>
                <a:miter lim="800000"/>
                <a:headEnd/>
                <a:tailEnd/>
              </a:ln>
            </p:spPr>
            <p:txBody>
              <a:bodyPr/>
              <a:lstStyle/>
              <a:p>
                <a:pPr algn="ctr" defTabSz="762000" eaLnBrk="0" hangingPunct="0"/>
                <a:endParaRPr kumimoji="1" lang="zh-CN" altLang="zh-CN">
                  <a:solidFill>
                    <a:srgbClr val="333399"/>
                  </a:solidFill>
                  <a:latin typeface="Arial" charset="0"/>
                  <a:ea typeface="黑体" pitchFamily="2" charset="-122"/>
                </a:endParaRPr>
              </a:p>
            </p:txBody>
          </p:sp>
          <p:sp>
            <p:nvSpPr>
              <p:cNvPr id="66635" name="Text Box 25"/>
              <p:cNvSpPr txBox="1">
                <a:spLocks noChangeArrowheads="1"/>
              </p:cNvSpPr>
              <p:nvPr/>
            </p:nvSpPr>
            <p:spPr bwMode="auto">
              <a:xfrm>
                <a:off x="1247" y="754"/>
                <a:ext cx="1387" cy="250"/>
              </a:xfrm>
              <a:prstGeom prst="rect">
                <a:avLst/>
              </a:prstGeom>
              <a:noFill/>
              <a:ln w="12700">
                <a:noFill/>
                <a:miter lim="800000"/>
                <a:headEnd/>
                <a:tailEnd/>
              </a:ln>
            </p:spPr>
            <p:txBody>
              <a:bodyPr>
                <a:spAutoFit/>
              </a:bodyPr>
              <a:lstStyle/>
              <a:p>
                <a:pPr defTabSz="762000" eaLnBrk="0" hangingPunct="0"/>
                <a:r>
                  <a:rPr kumimoji="1" lang="en-US" altLang="zh-CN">
                    <a:solidFill>
                      <a:srgbClr val="333399"/>
                    </a:solidFill>
                    <a:latin typeface="Arial" charset="0"/>
                    <a:ea typeface="黑体" pitchFamily="2" charset="-122"/>
                  </a:rPr>
                  <a:t>A </a:t>
                </a:r>
                <a:r>
                  <a:rPr kumimoji="1" lang="zh-CN" altLang="en-US">
                    <a:solidFill>
                      <a:srgbClr val="333399"/>
                    </a:solidFill>
                    <a:latin typeface="Arial" charset="0"/>
                    <a:ea typeface="黑体" pitchFamily="2" charset="-122"/>
                  </a:rPr>
                  <a:t>检测到发生碰撞</a:t>
                </a:r>
              </a:p>
            </p:txBody>
          </p:sp>
        </p:grpSp>
      </p:grpSp>
      <p:grpSp>
        <p:nvGrpSpPr>
          <p:cNvPr id="66579" name="Group 26"/>
          <p:cNvGrpSpPr>
            <a:grpSpLocks/>
          </p:cNvGrpSpPr>
          <p:nvPr/>
        </p:nvGrpSpPr>
        <p:grpSpPr bwMode="auto">
          <a:xfrm>
            <a:off x="8139114" y="533400"/>
            <a:ext cx="1844675" cy="973138"/>
            <a:chOff x="4167" y="336"/>
            <a:chExt cx="1162" cy="613"/>
          </a:xfrm>
        </p:grpSpPr>
        <p:grpSp>
          <p:nvGrpSpPr>
            <p:cNvPr id="66625" name="Group 27"/>
            <p:cNvGrpSpPr>
              <a:grpSpLocks/>
            </p:cNvGrpSpPr>
            <p:nvPr/>
          </p:nvGrpSpPr>
          <p:grpSpPr bwMode="auto">
            <a:xfrm>
              <a:off x="4167" y="697"/>
              <a:ext cx="1035" cy="252"/>
              <a:chOff x="4167" y="697"/>
              <a:chExt cx="1035" cy="252"/>
            </a:xfrm>
          </p:grpSpPr>
          <p:sp>
            <p:nvSpPr>
              <p:cNvPr id="66629" name="Line 28"/>
              <p:cNvSpPr>
                <a:spLocks noChangeShapeType="1"/>
              </p:cNvSpPr>
              <p:nvPr/>
            </p:nvSpPr>
            <p:spPr bwMode="auto">
              <a:xfrm flipH="1">
                <a:off x="4167" y="847"/>
                <a:ext cx="261" cy="0"/>
              </a:xfrm>
              <a:prstGeom prst="line">
                <a:avLst/>
              </a:prstGeom>
              <a:noFill/>
              <a:ln w="28575">
                <a:solidFill>
                  <a:srgbClr val="333399"/>
                </a:solidFill>
                <a:round/>
                <a:headEnd/>
                <a:tailEnd type="triangle" w="sm" len="med"/>
              </a:ln>
            </p:spPr>
            <p:txBody>
              <a:bodyPr/>
              <a:lstStyle/>
              <a:p>
                <a:endParaRPr lang="zh-CN" altLang="en-US"/>
              </a:p>
            </p:txBody>
          </p:sp>
          <p:sp>
            <p:nvSpPr>
              <p:cNvPr id="66630" name="Text Box 29"/>
              <p:cNvSpPr txBox="1">
                <a:spLocks noChangeArrowheads="1"/>
              </p:cNvSpPr>
              <p:nvPr/>
            </p:nvSpPr>
            <p:spPr bwMode="auto">
              <a:xfrm>
                <a:off x="4411" y="697"/>
                <a:ext cx="791" cy="252"/>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  t</a:t>
                </a:r>
                <a:r>
                  <a:rPr kumimoji="1" lang="en-US" altLang="zh-CN">
                    <a:solidFill>
                      <a:srgbClr val="333399"/>
                    </a:solidFill>
                    <a:latin typeface="Arial" charset="0"/>
                    <a:ea typeface="黑体" pitchFamily="2" charset="-122"/>
                  </a:rPr>
                  <a:t> = </a:t>
                </a:r>
                <a:r>
                  <a:rPr kumimoji="1" lang="en-US" altLang="zh-CN">
                    <a:solidFill>
                      <a:srgbClr val="333399"/>
                    </a:solidFill>
                    <a:sym typeface="Symbol" pitchFamily="18" charset="2"/>
                  </a:rPr>
                  <a:t></a:t>
                </a:r>
                <a:r>
                  <a:rPr kumimoji="1" lang="en-US" altLang="zh-CN">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sym typeface="Symbol" pitchFamily="18" charset="2"/>
                  </a:rPr>
                  <a:t> </a:t>
                </a:r>
                <a:r>
                  <a:rPr kumimoji="1" lang="en-US" altLang="zh-CN" baseline="30000">
                    <a:solidFill>
                      <a:srgbClr val="333399"/>
                    </a:solidFill>
                    <a:latin typeface="Arial" charset="0"/>
                    <a:ea typeface="黑体" pitchFamily="2" charset="-122"/>
                  </a:rPr>
                  <a:t> </a:t>
                </a:r>
              </a:p>
            </p:txBody>
          </p:sp>
        </p:grpSp>
        <p:grpSp>
          <p:nvGrpSpPr>
            <p:cNvPr id="66626" name="Group 30"/>
            <p:cNvGrpSpPr>
              <a:grpSpLocks/>
            </p:cNvGrpSpPr>
            <p:nvPr/>
          </p:nvGrpSpPr>
          <p:grpSpPr bwMode="auto">
            <a:xfrm>
              <a:off x="4286" y="336"/>
              <a:ext cx="1043" cy="256"/>
              <a:chOff x="4286" y="336"/>
              <a:chExt cx="1043" cy="256"/>
            </a:xfrm>
          </p:grpSpPr>
          <p:sp>
            <p:nvSpPr>
              <p:cNvPr id="66627" name="AutoShape 31"/>
              <p:cNvSpPr>
                <a:spLocks noChangeArrowheads="1"/>
              </p:cNvSpPr>
              <p:nvPr/>
            </p:nvSpPr>
            <p:spPr bwMode="auto">
              <a:xfrm>
                <a:off x="4341" y="346"/>
                <a:ext cx="988" cy="246"/>
              </a:xfrm>
              <a:prstGeom prst="wedgeRoundRectCallout">
                <a:avLst>
                  <a:gd name="adj1" fmla="val -70042"/>
                  <a:gd name="adj2" fmla="val 145528"/>
                  <a:gd name="adj3" fmla="val 16667"/>
                </a:avLst>
              </a:prstGeom>
              <a:solidFill>
                <a:srgbClr val="FFFF99"/>
              </a:solidFill>
              <a:ln w="12700">
                <a:solidFill>
                  <a:schemeClr val="tx1"/>
                </a:solidFill>
                <a:miter lim="800000"/>
                <a:headEnd/>
                <a:tailEnd/>
              </a:ln>
            </p:spPr>
            <p:txBody>
              <a:bodyPr/>
              <a:lstStyle/>
              <a:p>
                <a:pPr algn="ctr" defTabSz="762000" eaLnBrk="0" hangingPunct="0"/>
                <a:endParaRPr kumimoji="1" lang="zh-CN" altLang="zh-CN">
                  <a:solidFill>
                    <a:srgbClr val="333399"/>
                  </a:solidFill>
                  <a:latin typeface="Arial" charset="0"/>
                  <a:ea typeface="黑体" pitchFamily="2" charset="-122"/>
                </a:endParaRPr>
              </a:p>
            </p:txBody>
          </p:sp>
          <p:sp>
            <p:nvSpPr>
              <p:cNvPr id="66628" name="Text Box 32"/>
              <p:cNvSpPr txBox="1">
                <a:spLocks noChangeArrowheads="1"/>
              </p:cNvSpPr>
              <p:nvPr/>
            </p:nvSpPr>
            <p:spPr bwMode="auto">
              <a:xfrm>
                <a:off x="4286" y="336"/>
                <a:ext cx="995" cy="250"/>
              </a:xfrm>
              <a:prstGeom prst="rect">
                <a:avLst/>
              </a:prstGeom>
              <a:noFill/>
              <a:ln w="12700">
                <a:noFill/>
                <a:miter lim="800000"/>
                <a:headEnd/>
                <a:tailEnd/>
              </a:ln>
            </p:spPr>
            <p:txBody>
              <a:bodyPr wrap="none">
                <a:spAutoFit/>
              </a:bodyPr>
              <a:lstStyle/>
              <a:p>
                <a:pPr defTabSz="762000" eaLnBrk="0" hangingPunct="0"/>
                <a:r>
                  <a:rPr kumimoji="1" lang="en-US" altLang="zh-CN">
                    <a:solidFill>
                      <a:srgbClr val="333399"/>
                    </a:solidFill>
                    <a:latin typeface="Arial" charset="0"/>
                    <a:ea typeface="黑体" pitchFamily="2" charset="-122"/>
                  </a:rPr>
                  <a:t>  B </a:t>
                </a:r>
                <a:r>
                  <a:rPr kumimoji="1" lang="zh-CN" altLang="en-US">
                    <a:solidFill>
                      <a:srgbClr val="333399"/>
                    </a:solidFill>
                    <a:latin typeface="Arial" charset="0"/>
                    <a:ea typeface="黑体" pitchFamily="2" charset="-122"/>
                  </a:rPr>
                  <a:t>发送数据</a:t>
                </a:r>
              </a:p>
            </p:txBody>
          </p:sp>
        </p:grpSp>
      </p:grpSp>
      <p:grpSp>
        <p:nvGrpSpPr>
          <p:cNvPr id="66580" name="Group 33"/>
          <p:cNvGrpSpPr>
            <a:grpSpLocks/>
          </p:cNvGrpSpPr>
          <p:nvPr/>
        </p:nvGrpSpPr>
        <p:grpSpPr bwMode="auto">
          <a:xfrm>
            <a:off x="5591176" y="1373189"/>
            <a:ext cx="3725863" cy="1006475"/>
            <a:chOff x="2562" y="865"/>
            <a:chExt cx="2347" cy="634"/>
          </a:xfrm>
        </p:grpSpPr>
        <p:grpSp>
          <p:nvGrpSpPr>
            <p:cNvPr id="66620" name="Group 34"/>
            <p:cNvGrpSpPr>
              <a:grpSpLocks/>
            </p:cNvGrpSpPr>
            <p:nvPr/>
          </p:nvGrpSpPr>
          <p:grpSpPr bwMode="auto">
            <a:xfrm>
              <a:off x="2562" y="1240"/>
              <a:ext cx="1546" cy="259"/>
              <a:chOff x="2562" y="1240"/>
              <a:chExt cx="1546" cy="259"/>
            </a:xfrm>
          </p:grpSpPr>
          <p:sp>
            <p:nvSpPr>
              <p:cNvPr id="66623" name="AutoShape 35"/>
              <p:cNvSpPr>
                <a:spLocks noChangeArrowheads="1"/>
              </p:cNvSpPr>
              <p:nvPr/>
            </p:nvSpPr>
            <p:spPr bwMode="auto">
              <a:xfrm>
                <a:off x="2562" y="1253"/>
                <a:ext cx="1407" cy="246"/>
              </a:xfrm>
              <a:prstGeom prst="wedgeRoundRectCallout">
                <a:avLst>
                  <a:gd name="adj1" fmla="val 61231"/>
                  <a:gd name="adj2" fmla="val -165449"/>
                  <a:gd name="adj3" fmla="val 16667"/>
                </a:avLst>
              </a:prstGeom>
              <a:solidFill>
                <a:srgbClr val="FFFF99"/>
              </a:solidFill>
              <a:ln w="12700">
                <a:solidFill>
                  <a:schemeClr val="tx1"/>
                </a:solidFill>
                <a:miter lim="800000"/>
                <a:headEnd/>
                <a:tailEnd/>
              </a:ln>
            </p:spPr>
            <p:txBody>
              <a:bodyPr/>
              <a:lstStyle/>
              <a:p>
                <a:pPr algn="ctr" defTabSz="762000" eaLnBrk="0" hangingPunct="0"/>
                <a:endParaRPr kumimoji="1" lang="zh-CN" altLang="zh-CN">
                  <a:solidFill>
                    <a:srgbClr val="333399"/>
                  </a:solidFill>
                  <a:latin typeface="Arial" charset="0"/>
                  <a:ea typeface="黑体" pitchFamily="2" charset="-122"/>
                </a:endParaRPr>
              </a:p>
            </p:txBody>
          </p:sp>
          <p:sp>
            <p:nvSpPr>
              <p:cNvPr id="66624" name="Text Box 36"/>
              <p:cNvSpPr txBox="1">
                <a:spLocks noChangeArrowheads="1"/>
              </p:cNvSpPr>
              <p:nvPr/>
            </p:nvSpPr>
            <p:spPr bwMode="auto">
              <a:xfrm>
                <a:off x="2562" y="1240"/>
                <a:ext cx="1546" cy="250"/>
              </a:xfrm>
              <a:prstGeom prst="rect">
                <a:avLst/>
              </a:prstGeom>
              <a:noFill/>
              <a:ln w="12700">
                <a:noFill/>
                <a:miter lim="800000"/>
                <a:headEnd/>
                <a:tailEnd/>
              </a:ln>
            </p:spPr>
            <p:txBody>
              <a:bodyPr>
                <a:spAutoFit/>
              </a:bodyPr>
              <a:lstStyle/>
              <a:p>
                <a:pPr defTabSz="762000" eaLnBrk="0" hangingPunct="0"/>
                <a:r>
                  <a:rPr kumimoji="1" lang="en-US" altLang="zh-CN">
                    <a:solidFill>
                      <a:srgbClr val="333399"/>
                    </a:solidFill>
                    <a:latin typeface="Arial" charset="0"/>
                    <a:ea typeface="黑体" pitchFamily="2" charset="-122"/>
                  </a:rPr>
                  <a:t>B </a:t>
                </a:r>
                <a:r>
                  <a:rPr kumimoji="1" lang="zh-CN" altLang="en-US">
                    <a:solidFill>
                      <a:srgbClr val="333399"/>
                    </a:solidFill>
                    <a:latin typeface="Arial" charset="0"/>
                    <a:ea typeface="黑体" pitchFamily="2" charset="-122"/>
                  </a:rPr>
                  <a:t>检测到发生碰撞</a:t>
                </a:r>
              </a:p>
            </p:txBody>
          </p:sp>
        </p:grpSp>
        <p:sp>
          <p:nvSpPr>
            <p:cNvPr id="66621" name="Line 37"/>
            <p:cNvSpPr>
              <a:spLocks noChangeShapeType="1"/>
            </p:cNvSpPr>
            <p:nvPr/>
          </p:nvSpPr>
          <p:spPr bwMode="auto">
            <a:xfrm flipH="1">
              <a:off x="4167" y="964"/>
              <a:ext cx="261" cy="0"/>
            </a:xfrm>
            <a:prstGeom prst="line">
              <a:avLst/>
            </a:prstGeom>
            <a:noFill/>
            <a:ln w="28575">
              <a:solidFill>
                <a:srgbClr val="333399"/>
              </a:solidFill>
              <a:round/>
              <a:headEnd/>
              <a:tailEnd type="triangle" w="sm" len="med"/>
            </a:ln>
          </p:spPr>
          <p:txBody>
            <a:bodyPr/>
            <a:lstStyle/>
            <a:p>
              <a:endParaRPr lang="zh-CN" altLang="en-US"/>
            </a:p>
          </p:txBody>
        </p:sp>
        <p:sp>
          <p:nvSpPr>
            <p:cNvPr id="66622" name="Text Box 38"/>
            <p:cNvSpPr txBox="1">
              <a:spLocks noChangeArrowheads="1"/>
            </p:cNvSpPr>
            <p:nvPr/>
          </p:nvSpPr>
          <p:spPr bwMode="auto">
            <a:xfrm>
              <a:off x="4410" y="865"/>
              <a:ext cx="499" cy="250"/>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  t</a:t>
              </a:r>
              <a:r>
                <a:rPr kumimoji="1" lang="en-US" altLang="zh-CN">
                  <a:solidFill>
                    <a:srgbClr val="333399"/>
                  </a:solidFill>
                  <a:latin typeface="Arial" charset="0"/>
                  <a:ea typeface="黑体" pitchFamily="2" charset="-122"/>
                </a:rPr>
                <a:t> = </a:t>
              </a:r>
              <a:r>
                <a:rPr kumimoji="1" lang="en-US" altLang="zh-CN">
                  <a:solidFill>
                    <a:srgbClr val="333399"/>
                  </a:solidFill>
                  <a:sym typeface="Symbol" pitchFamily="18" charset="2"/>
                </a:rPr>
                <a:t></a:t>
              </a:r>
            </a:p>
          </p:txBody>
        </p:sp>
      </p:grpSp>
      <p:sp>
        <p:nvSpPr>
          <p:cNvPr id="413735" name="Rectangle 39"/>
          <p:cNvSpPr>
            <a:spLocks noChangeArrowheads="1"/>
          </p:cNvSpPr>
          <p:nvPr/>
        </p:nvSpPr>
        <p:spPr bwMode="auto">
          <a:xfrm>
            <a:off x="3216275" y="4364039"/>
            <a:ext cx="400050" cy="504825"/>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A</a:t>
            </a:r>
          </a:p>
        </p:txBody>
      </p:sp>
      <p:sp>
        <p:nvSpPr>
          <p:cNvPr id="413736" name="Rectangle 40"/>
          <p:cNvSpPr>
            <a:spLocks noChangeArrowheads="1"/>
          </p:cNvSpPr>
          <p:nvPr/>
        </p:nvSpPr>
        <p:spPr bwMode="auto">
          <a:xfrm>
            <a:off x="7927975" y="5141913"/>
            <a:ext cx="400050" cy="501650"/>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B</a:t>
            </a:r>
          </a:p>
        </p:txBody>
      </p:sp>
      <p:grpSp>
        <p:nvGrpSpPr>
          <p:cNvPr id="10" name="Group 41"/>
          <p:cNvGrpSpPr>
            <a:grpSpLocks/>
          </p:cNvGrpSpPr>
          <p:nvPr/>
        </p:nvGrpSpPr>
        <p:grpSpPr bwMode="auto">
          <a:xfrm>
            <a:off x="3616326" y="4437064"/>
            <a:ext cx="4100513" cy="142875"/>
            <a:chOff x="1318" y="2795"/>
            <a:chExt cx="2583" cy="90"/>
          </a:xfrm>
        </p:grpSpPr>
        <p:sp>
          <p:nvSpPr>
            <p:cNvPr id="66618" name="Rectangle 42"/>
            <p:cNvSpPr>
              <a:spLocks noChangeArrowheads="1"/>
            </p:cNvSpPr>
            <p:nvPr/>
          </p:nvSpPr>
          <p:spPr bwMode="auto">
            <a:xfrm>
              <a:off x="1318" y="2795"/>
              <a:ext cx="2462" cy="90"/>
            </a:xfrm>
            <a:prstGeom prst="rect">
              <a:avLst/>
            </a:prstGeom>
            <a:solidFill>
              <a:schemeClr val="accent1"/>
            </a:solidFill>
            <a:ln w="12700">
              <a:solidFill>
                <a:schemeClr val="tx1"/>
              </a:solidFill>
              <a:miter lim="800000"/>
              <a:headEnd/>
              <a:tailEnd/>
            </a:ln>
          </p:spPr>
          <p:txBody>
            <a:bodyPr wrap="none" anchor="ctr"/>
            <a:lstStyle/>
            <a:p>
              <a:endParaRPr lang="zh-CN" altLang="en-US"/>
            </a:p>
          </p:txBody>
        </p:sp>
        <p:sp>
          <p:nvSpPr>
            <p:cNvPr id="66619" name="Line 43"/>
            <p:cNvSpPr>
              <a:spLocks noChangeShapeType="1"/>
            </p:cNvSpPr>
            <p:nvPr/>
          </p:nvSpPr>
          <p:spPr bwMode="auto">
            <a:xfrm>
              <a:off x="3780" y="2841"/>
              <a:ext cx="121" cy="0"/>
            </a:xfrm>
            <a:prstGeom prst="line">
              <a:avLst/>
            </a:prstGeom>
            <a:noFill/>
            <a:ln w="12700">
              <a:solidFill>
                <a:srgbClr val="333399"/>
              </a:solidFill>
              <a:round/>
              <a:headEnd/>
              <a:tailEnd type="triangle" w="sm" len="med"/>
            </a:ln>
          </p:spPr>
          <p:txBody>
            <a:bodyPr/>
            <a:lstStyle/>
            <a:p>
              <a:endParaRPr lang="zh-CN" altLang="en-US"/>
            </a:p>
          </p:txBody>
        </p:sp>
      </p:grpSp>
      <p:grpSp>
        <p:nvGrpSpPr>
          <p:cNvPr id="11" name="Group 44"/>
          <p:cNvGrpSpPr>
            <a:grpSpLocks/>
          </p:cNvGrpSpPr>
          <p:nvPr/>
        </p:nvGrpSpPr>
        <p:grpSpPr bwMode="auto">
          <a:xfrm>
            <a:off x="7334250" y="4651375"/>
            <a:ext cx="636588" cy="146050"/>
            <a:chOff x="3660" y="2930"/>
            <a:chExt cx="401" cy="92"/>
          </a:xfrm>
        </p:grpSpPr>
        <p:sp>
          <p:nvSpPr>
            <p:cNvPr id="66616" name="Rectangle 45"/>
            <p:cNvSpPr>
              <a:spLocks noChangeArrowheads="1"/>
            </p:cNvSpPr>
            <p:nvPr/>
          </p:nvSpPr>
          <p:spPr bwMode="auto">
            <a:xfrm>
              <a:off x="3780" y="2930"/>
              <a:ext cx="281" cy="92"/>
            </a:xfrm>
            <a:prstGeom prst="rect">
              <a:avLst/>
            </a:prstGeom>
            <a:solidFill>
              <a:srgbClr val="996600"/>
            </a:solidFill>
            <a:ln w="12700">
              <a:solidFill>
                <a:schemeClr val="tx1"/>
              </a:solidFill>
              <a:miter lim="800000"/>
              <a:headEnd/>
              <a:tailEnd/>
            </a:ln>
          </p:spPr>
          <p:txBody>
            <a:bodyPr wrap="none" anchor="ctr"/>
            <a:lstStyle/>
            <a:p>
              <a:endParaRPr lang="zh-CN" altLang="en-US"/>
            </a:p>
          </p:txBody>
        </p:sp>
        <p:sp>
          <p:nvSpPr>
            <p:cNvPr id="66617" name="Line 46"/>
            <p:cNvSpPr>
              <a:spLocks noChangeShapeType="1"/>
            </p:cNvSpPr>
            <p:nvPr/>
          </p:nvSpPr>
          <p:spPr bwMode="auto">
            <a:xfrm flipH="1">
              <a:off x="3660" y="2976"/>
              <a:ext cx="120" cy="0"/>
            </a:xfrm>
            <a:prstGeom prst="line">
              <a:avLst/>
            </a:prstGeom>
            <a:noFill/>
            <a:ln w="12700">
              <a:solidFill>
                <a:srgbClr val="333399"/>
              </a:solidFill>
              <a:round/>
              <a:headEnd/>
              <a:tailEnd type="triangle" w="sm" len="med"/>
            </a:ln>
          </p:spPr>
          <p:txBody>
            <a:bodyPr/>
            <a:lstStyle/>
            <a:p>
              <a:endParaRPr lang="zh-CN" altLang="en-US"/>
            </a:p>
          </p:txBody>
        </p:sp>
      </p:grpSp>
      <p:sp>
        <p:nvSpPr>
          <p:cNvPr id="413743" name="Line 47"/>
          <p:cNvSpPr>
            <a:spLocks noChangeShapeType="1"/>
          </p:cNvSpPr>
          <p:nvPr/>
        </p:nvSpPr>
        <p:spPr bwMode="auto">
          <a:xfrm>
            <a:off x="7869238" y="5284788"/>
            <a:ext cx="190500" cy="0"/>
          </a:xfrm>
          <a:prstGeom prst="line">
            <a:avLst/>
          </a:prstGeom>
          <a:noFill/>
          <a:ln w="12700">
            <a:solidFill>
              <a:srgbClr val="333399"/>
            </a:solidFill>
            <a:round/>
            <a:headEnd/>
            <a:tailEnd type="triangle" w="sm" len="med"/>
          </a:ln>
        </p:spPr>
        <p:txBody>
          <a:bodyPr/>
          <a:lstStyle/>
          <a:p>
            <a:endParaRPr lang="zh-CN" altLang="en-US"/>
          </a:p>
        </p:txBody>
      </p:sp>
      <p:grpSp>
        <p:nvGrpSpPr>
          <p:cNvPr id="12" name="Group 48"/>
          <p:cNvGrpSpPr>
            <a:grpSpLocks/>
          </p:cNvGrpSpPr>
          <p:nvPr/>
        </p:nvGrpSpPr>
        <p:grpSpPr bwMode="auto">
          <a:xfrm>
            <a:off x="3216275" y="5903914"/>
            <a:ext cx="5111750" cy="503237"/>
            <a:chOff x="1066" y="3719"/>
            <a:chExt cx="3220" cy="317"/>
          </a:xfrm>
        </p:grpSpPr>
        <p:sp>
          <p:nvSpPr>
            <p:cNvPr id="66611" name="Rectangle 49"/>
            <p:cNvSpPr>
              <a:spLocks noChangeArrowheads="1"/>
            </p:cNvSpPr>
            <p:nvPr/>
          </p:nvSpPr>
          <p:spPr bwMode="auto">
            <a:xfrm>
              <a:off x="1298" y="3900"/>
              <a:ext cx="720" cy="92"/>
            </a:xfrm>
            <a:prstGeom prst="rect">
              <a:avLst/>
            </a:prstGeom>
            <a:solidFill>
              <a:srgbClr val="996600"/>
            </a:solidFill>
            <a:ln w="12700">
              <a:solidFill>
                <a:schemeClr val="tx1"/>
              </a:solidFill>
              <a:miter lim="800000"/>
              <a:headEnd/>
              <a:tailEnd/>
            </a:ln>
          </p:spPr>
          <p:txBody>
            <a:bodyPr wrap="none" anchor="ctr"/>
            <a:lstStyle/>
            <a:p>
              <a:endParaRPr lang="zh-CN" altLang="en-US"/>
            </a:p>
          </p:txBody>
        </p:sp>
        <p:sp>
          <p:nvSpPr>
            <p:cNvPr id="66612" name="Rectangle 50"/>
            <p:cNvSpPr>
              <a:spLocks noChangeArrowheads="1"/>
            </p:cNvSpPr>
            <p:nvPr/>
          </p:nvSpPr>
          <p:spPr bwMode="auto">
            <a:xfrm>
              <a:off x="1298" y="3765"/>
              <a:ext cx="2763" cy="90"/>
            </a:xfrm>
            <a:prstGeom prst="rect">
              <a:avLst/>
            </a:prstGeom>
            <a:solidFill>
              <a:schemeClr val="accent1"/>
            </a:solidFill>
            <a:ln w="12700">
              <a:solidFill>
                <a:schemeClr val="tx1"/>
              </a:solidFill>
              <a:miter lim="800000"/>
              <a:headEnd/>
              <a:tailEnd/>
            </a:ln>
          </p:spPr>
          <p:txBody>
            <a:bodyPr wrap="none" anchor="ctr"/>
            <a:lstStyle/>
            <a:p>
              <a:endParaRPr lang="zh-CN" altLang="en-US"/>
            </a:p>
          </p:txBody>
        </p:sp>
        <p:sp>
          <p:nvSpPr>
            <p:cNvPr id="66613" name="Rectangle 51"/>
            <p:cNvSpPr>
              <a:spLocks noChangeArrowheads="1"/>
            </p:cNvSpPr>
            <p:nvPr/>
          </p:nvSpPr>
          <p:spPr bwMode="auto">
            <a:xfrm>
              <a:off x="1066" y="3719"/>
              <a:ext cx="252" cy="317"/>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A</a:t>
              </a:r>
            </a:p>
          </p:txBody>
        </p:sp>
        <p:sp>
          <p:nvSpPr>
            <p:cNvPr id="66614" name="Rectangle 52"/>
            <p:cNvSpPr>
              <a:spLocks noChangeArrowheads="1"/>
            </p:cNvSpPr>
            <p:nvPr/>
          </p:nvSpPr>
          <p:spPr bwMode="auto">
            <a:xfrm>
              <a:off x="4034" y="3719"/>
              <a:ext cx="252" cy="317"/>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B</a:t>
              </a:r>
            </a:p>
          </p:txBody>
        </p:sp>
        <p:sp>
          <p:nvSpPr>
            <p:cNvPr id="66615" name="Line 53"/>
            <p:cNvSpPr>
              <a:spLocks noChangeShapeType="1"/>
            </p:cNvSpPr>
            <p:nvPr/>
          </p:nvSpPr>
          <p:spPr bwMode="auto">
            <a:xfrm flipH="1">
              <a:off x="1217" y="3946"/>
              <a:ext cx="120" cy="0"/>
            </a:xfrm>
            <a:prstGeom prst="line">
              <a:avLst/>
            </a:prstGeom>
            <a:noFill/>
            <a:ln w="12700">
              <a:solidFill>
                <a:srgbClr val="333399"/>
              </a:solidFill>
              <a:round/>
              <a:headEnd/>
              <a:tailEnd type="triangle" w="sm" len="med"/>
            </a:ln>
          </p:spPr>
          <p:txBody>
            <a:bodyPr/>
            <a:lstStyle/>
            <a:p>
              <a:endParaRPr lang="zh-CN" altLang="en-US"/>
            </a:p>
          </p:txBody>
        </p:sp>
      </p:grpSp>
      <p:sp>
        <p:nvSpPr>
          <p:cNvPr id="413750" name="Rectangle 54"/>
          <p:cNvSpPr>
            <a:spLocks noChangeArrowheads="1"/>
          </p:cNvSpPr>
          <p:nvPr/>
        </p:nvSpPr>
        <p:spPr bwMode="auto">
          <a:xfrm>
            <a:off x="7843838" y="3817938"/>
            <a:ext cx="127000" cy="146050"/>
          </a:xfrm>
          <a:prstGeom prst="rect">
            <a:avLst/>
          </a:prstGeom>
          <a:solidFill>
            <a:srgbClr val="996600"/>
          </a:solidFill>
          <a:ln w="12700">
            <a:solidFill>
              <a:schemeClr val="tx1"/>
            </a:solidFill>
            <a:miter lim="800000"/>
            <a:headEnd/>
            <a:tailEnd/>
          </a:ln>
        </p:spPr>
        <p:txBody>
          <a:bodyPr wrap="none" anchor="ctr"/>
          <a:lstStyle/>
          <a:p>
            <a:endParaRPr lang="zh-CN" altLang="en-US"/>
          </a:p>
        </p:txBody>
      </p:sp>
      <p:sp>
        <p:nvSpPr>
          <p:cNvPr id="413751" name="Rectangle 55"/>
          <p:cNvSpPr>
            <a:spLocks noChangeArrowheads="1"/>
          </p:cNvSpPr>
          <p:nvPr/>
        </p:nvSpPr>
        <p:spPr bwMode="auto">
          <a:xfrm>
            <a:off x="3616326" y="3602038"/>
            <a:ext cx="3400425" cy="144462"/>
          </a:xfrm>
          <a:prstGeom prst="rect">
            <a:avLst/>
          </a:prstGeom>
          <a:solidFill>
            <a:schemeClr val="accent1"/>
          </a:solidFill>
          <a:ln w="12700">
            <a:solidFill>
              <a:srgbClr val="333399"/>
            </a:solidFill>
            <a:miter lim="800000"/>
            <a:headEnd/>
            <a:tailEnd/>
          </a:ln>
        </p:spPr>
        <p:txBody>
          <a:bodyPr wrap="none" anchor="ctr"/>
          <a:lstStyle/>
          <a:p>
            <a:endParaRPr lang="zh-CN" altLang="en-US"/>
          </a:p>
        </p:txBody>
      </p:sp>
      <p:sp>
        <p:nvSpPr>
          <p:cNvPr id="413752" name="Rectangle 56"/>
          <p:cNvSpPr>
            <a:spLocks noChangeArrowheads="1"/>
          </p:cNvSpPr>
          <p:nvPr/>
        </p:nvSpPr>
        <p:spPr bwMode="auto">
          <a:xfrm>
            <a:off x="3216275" y="3530601"/>
            <a:ext cx="400050" cy="504825"/>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A</a:t>
            </a:r>
          </a:p>
        </p:txBody>
      </p:sp>
      <p:sp>
        <p:nvSpPr>
          <p:cNvPr id="413753" name="Rectangle 57"/>
          <p:cNvSpPr>
            <a:spLocks noChangeArrowheads="1"/>
          </p:cNvSpPr>
          <p:nvPr/>
        </p:nvSpPr>
        <p:spPr bwMode="auto">
          <a:xfrm>
            <a:off x="7927975" y="3530601"/>
            <a:ext cx="400050" cy="504825"/>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B</a:t>
            </a:r>
          </a:p>
        </p:txBody>
      </p:sp>
      <p:sp>
        <p:nvSpPr>
          <p:cNvPr id="413754" name="Line 58"/>
          <p:cNvSpPr>
            <a:spLocks noChangeShapeType="1"/>
          </p:cNvSpPr>
          <p:nvPr/>
        </p:nvSpPr>
        <p:spPr bwMode="auto">
          <a:xfrm>
            <a:off x="7016750" y="3675063"/>
            <a:ext cx="190500" cy="0"/>
          </a:xfrm>
          <a:prstGeom prst="line">
            <a:avLst/>
          </a:prstGeom>
          <a:noFill/>
          <a:ln w="12700">
            <a:solidFill>
              <a:srgbClr val="333399"/>
            </a:solidFill>
            <a:round/>
            <a:headEnd/>
            <a:tailEnd type="triangle" w="sm" len="med"/>
          </a:ln>
        </p:spPr>
        <p:txBody>
          <a:bodyPr/>
          <a:lstStyle/>
          <a:p>
            <a:endParaRPr lang="zh-CN" altLang="en-US"/>
          </a:p>
        </p:txBody>
      </p:sp>
      <p:sp>
        <p:nvSpPr>
          <p:cNvPr id="413755" name="Line 59"/>
          <p:cNvSpPr>
            <a:spLocks noChangeShapeType="1"/>
          </p:cNvSpPr>
          <p:nvPr/>
        </p:nvSpPr>
        <p:spPr bwMode="auto">
          <a:xfrm flipH="1">
            <a:off x="7653338" y="3889375"/>
            <a:ext cx="190500" cy="0"/>
          </a:xfrm>
          <a:prstGeom prst="line">
            <a:avLst/>
          </a:prstGeom>
          <a:noFill/>
          <a:ln w="12700">
            <a:solidFill>
              <a:srgbClr val="333399"/>
            </a:solidFill>
            <a:round/>
            <a:headEnd/>
            <a:tailEnd type="triangle" w="sm" len="med"/>
          </a:ln>
        </p:spPr>
        <p:txBody>
          <a:bodyPr/>
          <a:lstStyle/>
          <a:p>
            <a:endParaRPr lang="zh-CN" altLang="en-US"/>
          </a:p>
        </p:txBody>
      </p:sp>
      <p:sp>
        <p:nvSpPr>
          <p:cNvPr id="413756" name="Text Box 60"/>
          <p:cNvSpPr txBox="1">
            <a:spLocks noChangeArrowheads="1"/>
          </p:cNvSpPr>
          <p:nvPr/>
        </p:nvSpPr>
        <p:spPr bwMode="auto">
          <a:xfrm>
            <a:off x="1826028" y="2374901"/>
            <a:ext cx="1308883" cy="1246495"/>
          </a:xfrm>
          <a:prstGeom prst="rect">
            <a:avLst/>
          </a:prstGeom>
          <a:noFill/>
          <a:ln w="12700">
            <a:noFill/>
            <a:miter lim="800000"/>
            <a:headEnd/>
            <a:tailEnd/>
          </a:ln>
        </p:spPr>
        <p:txBody>
          <a:bodyPr wrap="none">
            <a:spAutoFit/>
          </a:bodyPr>
          <a:lstStyle/>
          <a:p>
            <a:pPr algn="ctr" defTabSz="762000" eaLnBrk="0" hangingPunct="0">
              <a:lnSpc>
                <a:spcPct val="90000"/>
              </a:lnSpc>
            </a:pPr>
            <a:r>
              <a:rPr kumimoji="1" lang="en-US" altLang="zh-CN" i="1">
                <a:solidFill>
                  <a:srgbClr val="333399"/>
                </a:solidFill>
                <a:latin typeface="Arial" charset="0"/>
                <a:ea typeface="黑体" pitchFamily="2" charset="-122"/>
              </a:rPr>
              <a:t> t</a:t>
            </a:r>
            <a:r>
              <a:rPr kumimoji="1" lang="en-US" altLang="zh-CN">
                <a:solidFill>
                  <a:srgbClr val="333399"/>
                </a:solidFill>
                <a:latin typeface="Arial" charset="0"/>
                <a:ea typeface="黑体" pitchFamily="2" charset="-122"/>
              </a:rPr>
              <a:t> = 0</a:t>
            </a:r>
            <a:endParaRPr kumimoji="1" lang="en-US" altLang="zh-CN" baseline="30000">
              <a:solidFill>
                <a:srgbClr val="333399"/>
              </a:solidFill>
              <a:latin typeface="Arial" charset="0"/>
              <a:ea typeface="黑体" pitchFamily="2" charset="-122"/>
            </a:endParaRPr>
          </a:p>
          <a:p>
            <a:pPr algn="ctr" defTabSz="762000" eaLnBrk="0" hangingPunct="0">
              <a:lnSpc>
                <a:spcPct val="95000"/>
              </a:lnSpc>
            </a:pPr>
            <a:r>
              <a:rPr kumimoji="1" lang="en-US" altLang="zh-CN">
                <a:solidFill>
                  <a:srgbClr val="333399"/>
                </a:solidFill>
                <a:latin typeface="Arial" charset="0"/>
                <a:ea typeface="黑体" pitchFamily="2" charset="-122"/>
              </a:rPr>
              <a:t>  A </a:t>
            </a:r>
            <a:r>
              <a:rPr kumimoji="1" lang="zh-CN" altLang="en-US">
                <a:solidFill>
                  <a:srgbClr val="333399"/>
                </a:solidFill>
                <a:latin typeface="Arial" charset="0"/>
                <a:ea typeface="黑体" pitchFamily="2" charset="-122"/>
              </a:rPr>
              <a:t>检测到</a:t>
            </a:r>
          </a:p>
          <a:p>
            <a:pPr algn="ctr" defTabSz="762000" eaLnBrk="0" hangingPunct="0">
              <a:lnSpc>
                <a:spcPct val="95000"/>
              </a:lnSpc>
            </a:pPr>
            <a:r>
              <a:rPr kumimoji="1" lang="zh-CN" altLang="en-US">
                <a:solidFill>
                  <a:srgbClr val="333399"/>
                </a:solidFill>
                <a:latin typeface="Arial" charset="0"/>
                <a:ea typeface="黑体" pitchFamily="2" charset="-122"/>
              </a:rPr>
              <a:t>信道空闲</a:t>
            </a:r>
          </a:p>
          <a:p>
            <a:pPr algn="ctr" defTabSz="762000" eaLnBrk="0" hangingPunct="0">
              <a:lnSpc>
                <a:spcPct val="95000"/>
              </a:lnSpc>
            </a:pPr>
            <a:r>
              <a:rPr kumimoji="1" lang="zh-CN" altLang="en-US">
                <a:solidFill>
                  <a:srgbClr val="333399"/>
                </a:solidFill>
                <a:latin typeface="Arial" charset="0"/>
                <a:ea typeface="黑体" pitchFamily="2" charset="-122"/>
              </a:rPr>
              <a:t>发送数据</a:t>
            </a:r>
          </a:p>
        </p:txBody>
      </p:sp>
      <p:grpSp>
        <p:nvGrpSpPr>
          <p:cNvPr id="13" name="Group 61"/>
          <p:cNvGrpSpPr>
            <a:grpSpLocks/>
          </p:cNvGrpSpPr>
          <p:nvPr/>
        </p:nvGrpSpPr>
        <p:grpSpPr bwMode="auto">
          <a:xfrm>
            <a:off x="3519489" y="2808289"/>
            <a:ext cx="446087" cy="142875"/>
            <a:chOff x="1176" y="1872"/>
            <a:chExt cx="336" cy="96"/>
          </a:xfrm>
        </p:grpSpPr>
        <p:sp>
          <p:nvSpPr>
            <p:cNvPr id="66609" name="Rectangle 62"/>
            <p:cNvSpPr>
              <a:spLocks noChangeArrowheads="1"/>
            </p:cNvSpPr>
            <p:nvPr/>
          </p:nvSpPr>
          <p:spPr bwMode="auto">
            <a:xfrm>
              <a:off x="1176" y="1872"/>
              <a:ext cx="192" cy="96"/>
            </a:xfrm>
            <a:prstGeom prst="rect">
              <a:avLst/>
            </a:prstGeom>
            <a:solidFill>
              <a:schemeClr val="accent1"/>
            </a:solidFill>
            <a:ln w="12700">
              <a:solidFill>
                <a:schemeClr val="tx1"/>
              </a:solidFill>
              <a:miter lim="800000"/>
              <a:headEnd/>
              <a:tailEnd/>
            </a:ln>
          </p:spPr>
          <p:txBody>
            <a:bodyPr wrap="none" anchor="ctr"/>
            <a:lstStyle/>
            <a:p>
              <a:endParaRPr lang="zh-CN" altLang="en-US"/>
            </a:p>
          </p:txBody>
        </p:sp>
        <p:sp>
          <p:nvSpPr>
            <p:cNvPr id="66610" name="Line 63"/>
            <p:cNvSpPr>
              <a:spLocks noChangeShapeType="1"/>
            </p:cNvSpPr>
            <p:nvPr/>
          </p:nvSpPr>
          <p:spPr bwMode="auto">
            <a:xfrm>
              <a:off x="1368" y="1926"/>
              <a:ext cx="144" cy="0"/>
            </a:xfrm>
            <a:prstGeom prst="line">
              <a:avLst/>
            </a:prstGeom>
            <a:noFill/>
            <a:ln w="12700">
              <a:solidFill>
                <a:schemeClr val="tx1"/>
              </a:solidFill>
              <a:round/>
              <a:headEnd/>
              <a:tailEnd type="triangle" w="sm" len="med"/>
            </a:ln>
          </p:spPr>
          <p:txBody>
            <a:bodyPr/>
            <a:lstStyle/>
            <a:p>
              <a:endParaRPr lang="zh-CN" altLang="en-US"/>
            </a:p>
          </p:txBody>
        </p:sp>
      </p:grpSp>
      <p:sp>
        <p:nvSpPr>
          <p:cNvPr id="413760" name="Rectangle 64"/>
          <p:cNvSpPr>
            <a:spLocks noChangeArrowheads="1"/>
          </p:cNvSpPr>
          <p:nvPr/>
        </p:nvSpPr>
        <p:spPr bwMode="auto">
          <a:xfrm>
            <a:off x="3216275" y="2736850"/>
            <a:ext cx="400050" cy="503238"/>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A</a:t>
            </a:r>
          </a:p>
        </p:txBody>
      </p:sp>
      <p:sp>
        <p:nvSpPr>
          <p:cNvPr id="413761" name="Rectangle 65"/>
          <p:cNvSpPr>
            <a:spLocks noChangeArrowheads="1"/>
          </p:cNvSpPr>
          <p:nvPr/>
        </p:nvSpPr>
        <p:spPr bwMode="auto">
          <a:xfrm>
            <a:off x="7927975" y="2736850"/>
            <a:ext cx="400050" cy="503238"/>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B</a:t>
            </a:r>
          </a:p>
        </p:txBody>
      </p:sp>
      <p:sp>
        <p:nvSpPr>
          <p:cNvPr id="66597" name="Text Box 66"/>
          <p:cNvSpPr txBox="1">
            <a:spLocks noChangeArrowheads="1"/>
          </p:cNvSpPr>
          <p:nvPr/>
        </p:nvSpPr>
        <p:spPr bwMode="auto">
          <a:xfrm>
            <a:off x="2303464" y="447676"/>
            <a:ext cx="682625" cy="396875"/>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t</a:t>
            </a:r>
            <a:r>
              <a:rPr kumimoji="1" lang="en-US" altLang="zh-CN">
                <a:solidFill>
                  <a:srgbClr val="333399"/>
                </a:solidFill>
                <a:latin typeface="Arial" charset="0"/>
                <a:ea typeface="黑体" pitchFamily="2" charset="-122"/>
              </a:rPr>
              <a:t> = 0</a:t>
            </a:r>
            <a:endParaRPr kumimoji="1" lang="en-US" altLang="zh-CN" baseline="30000">
              <a:solidFill>
                <a:srgbClr val="333399"/>
              </a:solidFill>
              <a:latin typeface="Arial" charset="0"/>
              <a:ea typeface="黑体" pitchFamily="2" charset="-122"/>
            </a:endParaRPr>
          </a:p>
        </p:txBody>
      </p:sp>
      <p:sp>
        <p:nvSpPr>
          <p:cNvPr id="66598" name="Line 67"/>
          <p:cNvSpPr>
            <a:spLocks noChangeShapeType="1"/>
          </p:cNvSpPr>
          <p:nvPr/>
        </p:nvSpPr>
        <p:spPr bwMode="auto">
          <a:xfrm>
            <a:off x="2973388" y="652463"/>
            <a:ext cx="412750" cy="0"/>
          </a:xfrm>
          <a:prstGeom prst="line">
            <a:avLst/>
          </a:prstGeom>
          <a:noFill/>
          <a:ln w="28575">
            <a:solidFill>
              <a:srgbClr val="333399"/>
            </a:solidFill>
            <a:round/>
            <a:headEnd/>
            <a:tailEnd type="triangle" w="sm" len="med"/>
          </a:ln>
        </p:spPr>
        <p:txBody>
          <a:bodyPr/>
          <a:lstStyle/>
          <a:p>
            <a:endParaRPr lang="zh-CN" altLang="en-US"/>
          </a:p>
        </p:txBody>
      </p:sp>
      <p:grpSp>
        <p:nvGrpSpPr>
          <p:cNvPr id="14" name="Group 68"/>
          <p:cNvGrpSpPr>
            <a:grpSpLocks/>
          </p:cNvGrpSpPr>
          <p:nvPr/>
        </p:nvGrpSpPr>
        <p:grpSpPr bwMode="auto">
          <a:xfrm>
            <a:off x="6024563" y="4921250"/>
            <a:ext cx="4578350" cy="915988"/>
            <a:chOff x="2835" y="3100"/>
            <a:chExt cx="2884" cy="577"/>
          </a:xfrm>
        </p:grpSpPr>
        <p:sp>
          <p:nvSpPr>
            <p:cNvPr id="66607" name="Text Box 69"/>
            <p:cNvSpPr txBox="1">
              <a:spLocks noChangeArrowheads="1"/>
            </p:cNvSpPr>
            <p:nvPr/>
          </p:nvSpPr>
          <p:spPr bwMode="auto">
            <a:xfrm>
              <a:off x="4332" y="3100"/>
              <a:ext cx="1387" cy="577"/>
            </a:xfrm>
            <a:prstGeom prst="rect">
              <a:avLst/>
            </a:prstGeom>
            <a:noFill/>
            <a:ln w="12700">
              <a:noFill/>
              <a:miter lim="800000"/>
              <a:headEnd/>
              <a:tailEnd/>
            </a:ln>
          </p:spPr>
          <p:txBody>
            <a:bodyPr wrap="none">
              <a:spAutoFit/>
            </a:bodyPr>
            <a:lstStyle/>
            <a:p>
              <a:pPr defTabSz="762000" eaLnBrk="0" hangingPunct="0">
                <a:lnSpc>
                  <a:spcPct val="90000"/>
                </a:lnSpc>
              </a:pPr>
              <a:r>
                <a:rPr kumimoji="1" lang="en-US" altLang="zh-CN" i="1">
                  <a:solidFill>
                    <a:srgbClr val="333399"/>
                  </a:solidFill>
                  <a:latin typeface="Arial" charset="0"/>
                  <a:ea typeface="黑体" pitchFamily="2" charset="-122"/>
                </a:rPr>
                <a:t>t</a:t>
              </a:r>
              <a:r>
                <a:rPr kumimoji="1" lang="en-US" altLang="zh-CN">
                  <a:solidFill>
                    <a:srgbClr val="333399"/>
                  </a:solidFill>
                  <a:latin typeface="Arial" charset="0"/>
                  <a:ea typeface="黑体" pitchFamily="2" charset="-122"/>
                </a:rPr>
                <a:t> = </a:t>
              </a:r>
              <a:r>
                <a:rPr kumimoji="1" lang="en-US" altLang="zh-CN">
                  <a:solidFill>
                    <a:srgbClr val="333399"/>
                  </a:solidFill>
                  <a:sym typeface="Symbol" pitchFamily="18" charset="2"/>
                </a:rPr>
                <a:t></a:t>
              </a:r>
              <a:endParaRPr kumimoji="1" lang="en-US" altLang="zh-CN" baseline="30000">
                <a:solidFill>
                  <a:srgbClr val="333399"/>
                </a:solidFill>
                <a:latin typeface="Arial" charset="0"/>
                <a:ea typeface="黑体" pitchFamily="2" charset="-122"/>
              </a:endParaRPr>
            </a:p>
            <a:p>
              <a:pPr defTabSz="762000" eaLnBrk="0" hangingPunct="0">
                <a:lnSpc>
                  <a:spcPct val="90000"/>
                </a:lnSpc>
              </a:pPr>
              <a:r>
                <a:rPr kumimoji="1" lang="en-US" altLang="zh-CN">
                  <a:solidFill>
                    <a:srgbClr val="333399"/>
                  </a:solidFill>
                  <a:latin typeface="Arial" charset="0"/>
                  <a:ea typeface="黑体" pitchFamily="2" charset="-122"/>
                </a:rPr>
                <a:t>B </a:t>
              </a:r>
              <a:r>
                <a:rPr kumimoji="1" lang="zh-CN" altLang="en-US">
                  <a:solidFill>
                    <a:srgbClr val="333399"/>
                  </a:solidFill>
                  <a:latin typeface="Arial" charset="0"/>
                  <a:ea typeface="黑体" pitchFamily="2" charset="-122"/>
                </a:rPr>
                <a:t>检测到发生碰撞</a:t>
              </a:r>
            </a:p>
            <a:p>
              <a:pPr defTabSz="762000" eaLnBrk="0" hangingPunct="0">
                <a:lnSpc>
                  <a:spcPct val="90000"/>
                </a:lnSpc>
              </a:pPr>
              <a:r>
                <a:rPr kumimoji="1" lang="zh-CN" altLang="en-US">
                  <a:solidFill>
                    <a:srgbClr val="333399"/>
                  </a:solidFill>
                  <a:latin typeface="Arial" charset="0"/>
                  <a:ea typeface="黑体" pitchFamily="2" charset="-122"/>
                </a:rPr>
                <a:t>停止发送</a:t>
              </a:r>
            </a:p>
          </p:txBody>
        </p:sp>
        <p:sp>
          <p:nvSpPr>
            <p:cNvPr id="66608" name="Text Box 70"/>
            <p:cNvSpPr txBox="1">
              <a:spLocks noChangeArrowheads="1"/>
            </p:cNvSpPr>
            <p:nvPr/>
          </p:nvSpPr>
          <p:spPr bwMode="auto">
            <a:xfrm>
              <a:off x="2835" y="3339"/>
              <a:ext cx="543" cy="250"/>
            </a:xfrm>
            <a:prstGeom prst="rect">
              <a:avLst/>
            </a:prstGeom>
            <a:noFill/>
            <a:ln w="9525">
              <a:noFill/>
              <a:miter lim="800000"/>
              <a:headEnd/>
              <a:tailEnd/>
            </a:ln>
          </p:spPr>
          <p:txBody>
            <a:bodyPr wrap="none">
              <a:spAutoFit/>
            </a:bodyPr>
            <a:lstStyle/>
            <a:p>
              <a:r>
                <a:rPr lang="en-US" altLang="zh-CN" b="1">
                  <a:solidFill>
                    <a:schemeClr val="hlink"/>
                  </a:solidFill>
                </a:rPr>
                <a:t>STOP</a:t>
              </a:r>
            </a:p>
          </p:txBody>
        </p:sp>
      </p:grpSp>
      <p:grpSp>
        <p:nvGrpSpPr>
          <p:cNvPr id="15" name="Group 71"/>
          <p:cNvGrpSpPr>
            <a:grpSpLocks/>
          </p:cNvGrpSpPr>
          <p:nvPr/>
        </p:nvGrpSpPr>
        <p:grpSpPr bwMode="auto">
          <a:xfrm>
            <a:off x="1847850" y="5661025"/>
            <a:ext cx="2592388" cy="939800"/>
            <a:chOff x="204" y="3566"/>
            <a:chExt cx="1633" cy="592"/>
          </a:xfrm>
        </p:grpSpPr>
        <p:sp>
          <p:nvSpPr>
            <p:cNvPr id="66605" name="Text Box 72"/>
            <p:cNvSpPr txBox="1">
              <a:spLocks noChangeArrowheads="1"/>
            </p:cNvSpPr>
            <p:nvPr/>
          </p:nvSpPr>
          <p:spPr bwMode="auto">
            <a:xfrm>
              <a:off x="204" y="3581"/>
              <a:ext cx="756" cy="577"/>
            </a:xfrm>
            <a:prstGeom prst="rect">
              <a:avLst/>
            </a:prstGeom>
            <a:noFill/>
            <a:ln w="12700">
              <a:noFill/>
              <a:miter lim="800000"/>
              <a:headEnd/>
              <a:tailEnd/>
            </a:ln>
          </p:spPr>
          <p:txBody>
            <a:bodyPr wrap="none">
              <a:spAutoFit/>
            </a:bodyPr>
            <a:lstStyle/>
            <a:p>
              <a:pPr defTabSz="762000" eaLnBrk="0" hangingPunct="0">
                <a:lnSpc>
                  <a:spcPct val="90000"/>
                </a:lnSpc>
              </a:pPr>
              <a:r>
                <a:rPr kumimoji="1" lang="en-US" altLang="zh-CN" i="1">
                  <a:solidFill>
                    <a:srgbClr val="333399"/>
                  </a:solidFill>
                  <a:latin typeface="Arial" charset="0"/>
                  <a:ea typeface="黑体" pitchFamily="2" charset="-122"/>
                </a:rPr>
                <a:t>t</a:t>
              </a:r>
              <a:r>
                <a:rPr kumimoji="1" lang="en-US" altLang="zh-CN">
                  <a:solidFill>
                    <a:srgbClr val="333399"/>
                  </a:solidFill>
                  <a:latin typeface="Arial" charset="0"/>
                  <a:ea typeface="黑体" pitchFamily="2" charset="-122"/>
                </a:rPr>
                <a:t> = 2</a:t>
              </a:r>
              <a:r>
                <a:rPr kumimoji="1" lang="en-US" altLang="zh-CN">
                  <a:solidFill>
                    <a:srgbClr val="333399"/>
                  </a:solidFill>
                  <a:sym typeface="Symbol" pitchFamily="18" charset="2"/>
                </a:rPr>
                <a:t></a:t>
              </a:r>
              <a:r>
                <a:rPr kumimoji="1" lang="en-US" altLang="zh-CN">
                  <a:solidFill>
                    <a:srgbClr val="333399"/>
                  </a:solidFill>
                  <a:latin typeface="Arial" charset="0"/>
                  <a:ea typeface="黑体" pitchFamily="2" charset="-122"/>
                </a:rPr>
                <a:t> </a:t>
              </a:r>
              <a:r>
                <a:rPr kumimoji="1" lang="en-US" altLang="zh-CN">
                  <a:solidFill>
                    <a:srgbClr val="333399"/>
                  </a:solidFill>
                  <a:latin typeface="Arial" charset="0"/>
                  <a:ea typeface="黑体" pitchFamily="2" charset="-122"/>
                  <a:sym typeface="Symbol" pitchFamily="18" charset="2"/>
                </a:rPr>
                <a:t> </a:t>
              </a:r>
              <a:endParaRPr kumimoji="1" lang="en-US" altLang="zh-CN" baseline="30000">
                <a:solidFill>
                  <a:srgbClr val="333399"/>
                </a:solidFill>
                <a:latin typeface="Arial" charset="0"/>
                <a:ea typeface="黑体" pitchFamily="2" charset="-122"/>
              </a:endParaRPr>
            </a:p>
            <a:p>
              <a:pPr defTabSz="762000" eaLnBrk="0" hangingPunct="0">
                <a:lnSpc>
                  <a:spcPct val="90000"/>
                </a:lnSpc>
              </a:pPr>
              <a:r>
                <a:rPr kumimoji="1" lang="en-US" altLang="zh-CN">
                  <a:solidFill>
                    <a:srgbClr val="333399"/>
                  </a:solidFill>
                  <a:latin typeface="Arial" charset="0"/>
                  <a:ea typeface="黑体" pitchFamily="2" charset="-122"/>
                </a:rPr>
                <a:t>A </a:t>
              </a:r>
              <a:r>
                <a:rPr kumimoji="1" lang="zh-CN" altLang="en-US">
                  <a:solidFill>
                    <a:srgbClr val="333399"/>
                  </a:solidFill>
                  <a:latin typeface="Arial" charset="0"/>
                  <a:ea typeface="黑体" pitchFamily="2" charset="-122"/>
                </a:rPr>
                <a:t>检测到</a:t>
              </a:r>
            </a:p>
            <a:p>
              <a:pPr defTabSz="762000" eaLnBrk="0" hangingPunct="0">
                <a:lnSpc>
                  <a:spcPct val="90000"/>
                </a:lnSpc>
              </a:pPr>
              <a:r>
                <a:rPr kumimoji="1" lang="zh-CN" altLang="en-US">
                  <a:solidFill>
                    <a:srgbClr val="333399"/>
                  </a:solidFill>
                  <a:latin typeface="Arial" charset="0"/>
                  <a:ea typeface="黑体" pitchFamily="2" charset="-122"/>
                </a:rPr>
                <a:t>发生碰撞</a:t>
              </a:r>
            </a:p>
          </p:txBody>
        </p:sp>
        <p:sp>
          <p:nvSpPr>
            <p:cNvPr id="66606" name="Text Box 73"/>
            <p:cNvSpPr txBox="1">
              <a:spLocks noChangeArrowheads="1"/>
            </p:cNvSpPr>
            <p:nvPr/>
          </p:nvSpPr>
          <p:spPr bwMode="auto">
            <a:xfrm>
              <a:off x="1294" y="3566"/>
              <a:ext cx="543" cy="250"/>
            </a:xfrm>
            <a:prstGeom prst="rect">
              <a:avLst/>
            </a:prstGeom>
            <a:noFill/>
            <a:ln w="9525">
              <a:noFill/>
              <a:miter lim="800000"/>
              <a:headEnd/>
              <a:tailEnd/>
            </a:ln>
          </p:spPr>
          <p:txBody>
            <a:bodyPr wrap="none">
              <a:spAutoFit/>
            </a:bodyPr>
            <a:lstStyle/>
            <a:p>
              <a:r>
                <a:rPr lang="en-US" altLang="zh-CN" b="1">
                  <a:solidFill>
                    <a:schemeClr val="hlink"/>
                  </a:solidFill>
                </a:rPr>
                <a:t>STOP</a:t>
              </a:r>
            </a:p>
          </p:txBody>
        </p:sp>
      </p:grpSp>
      <p:sp>
        <p:nvSpPr>
          <p:cNvPr id="413770" name="Rectangle 74"/>
          <p:cNvSpPr>
            <a:spLocks noChangeArrowheads="1"/>
          </p:cNvSpPr>
          <p:nvPr/>
        </p:nvSpPr>
        <p:spPr bwMode="auto">
          <a:xfrm>
            <a:off x="3216275" y="5141913"/>
            <a:ext cx="400050" cy="501650"/>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A</a:t>
            </a:r>
          </a:p>
        </p:txBody>
      </p:sp>
      <p:sp>
        <p:nvSpPr>
          <p:cNvPr id="413771" name="Rectangle 75"/>
          <p:cNvSpPr>
            <a:spLocks noChangeArrowheads="1"/>
          </p:cNvSpPr>
          <p:nvPr/>
        </p:nvSpPr>
        <p:spPr bwMode="auto">
          <a:xfrm>
            <a:off x="7927975" y="4364039"/>
            <a:ext cx="400050" cy="504825"/>
          </a:xfrm>
          <a:prstGeom prst="rect">
            <a:avLst/>
          </a:prstGeom>
          <a:solidFill>
            <a:srgbClr val="FFFF99"/>
          </a:solidFill>
          <a:ln w="12700">
            <a:solidFill>
              <a:schemeClr val="tx1"/>
            </a:solidFill>
            <a:miter lim="800000"/>
            <a:headEnd/>
            <a:tailEnd/>
          </a:ln>
        </p:spPr>
        <p:txBody>
          <a:bodyPr wrap="none" anchor="ctr"/>
          <a:lstStyle/>
          <a:p>
            <a:pPr algn="ctr" defTabSz="762000" eaLnBrk="0" hangingPunct="0"/>
            <a:r>
              <a:rPr kumimoji="1" lang="en-US" altLang="zh-CN">
                <a:solidFill>
                  <a:srgbClr val="333399"/>
                </a:solidFill>
                <a:latin typeface="Arial" charset="0"/>
                <a:ea typeface="黑体" pitchFamily="2" charset="-122"/>
              </a:rPr>
              <a:t>B</a:t>
            </a:r>
          </a:p>
        </p:txBody>
      </p:sp>
      <p:sp>
        <p:nvSpPr>
          <p:cNvPr id="66603" name="Text Box 76"/>
          <p:cNvSpPr txBox="1">
            <a:spLocks noChangeArrowheads="1"/>
          </p:cNvSpPr>
          <p:nvPr/>
        </p:nvSpPr>
        <p:spPr bwMode="auto">
          <a:xfrm>
            <a:off x="8176489" y="1781176"/>
            <a:ext cx="2250937" cy="830997"/>
          </a:xfrm>
          <a:prstGeom prst="rect">
            <a:avLst/>
          </a:prstGeom>
          <a:noFill/>
          <a:ln w="9525">
            <a:noFill/>
            <a:miter lim="800000"/>
            <a:headEnd/>
            <a:tailEnd/>
          </a:ln>
        </p:spPr>
        <p:txBody>
          <a:bodyPr wrap="none">
            <a:spAutoFit/>
          </a:bodyPr>
          <a:lstStyle/>
          <a:p>
            <a:pPr algn="ctr"/>
            <a:r>
              <a:rPr lang="zh-CN" altLang="en-US" sz="2400">
                <a:solidFill>
                  <a:srgbClr val="333399"/>
                </a:solidFill>
                <a:latin typeface="Arial" charset="0"/>
                <a:ea typeface="黑体" pitchFamily="2" charset="-122"/>
              </a:rPr>
              <a:t>单程端到端</a:t>
            </a:r>
          </a:p>
          <a:p>
            <a:pPr algn="ctr"/>
            <a:r>
              <a:rPr lang="zh-CN" altLang="en-US" sz="2400">
                <a:solidFill>
                  <a:srgbClr val="333399"/>
                </a:solidFill>
                <a:latin typeface="Arial" charset="0"/>
                <a:ea typeface="黑体" pitchFamily="2" charset="-122"/>
              </a:rPr>
              <a:t>传播时延记为</a:t>
            </a:r>
            <a:r>
              <a:rPr lang="zh-CN" altLang="en-US" sz="2400" i="1">
                <a:solidFill>
                  <a:srgbClr val="333399"/>
                </a:solidFill>
                <a:latin typeface="Arial" charset="0"/>
                <a:ea typeface="黑体" pitchFamily="2" charset="-122"/>
                <a:sym typeface="Symbol" pitchFamily="18" charset="2"/>
              </a:rPr>
              <a:t></a:t>
            </a:r>
            <a:r>
              <a:rPr lang="zh-CN" altLang="en-US" sz="2400">
                <a:solidFill>
                  <a:srgbClr val="333399"/>
                </a:solidFill>
                <a:latin typeface="Arial" charset="0"/>
                <a:ea typeface="黑体" pitchFamily="2" charset="-122"/>
              </a:rPr>
              <a:t> </a:t>
            </a:r>
          </a:p>
        </p:txBody>
      </p:sp>
      <p:sp>
        <p:nvSpPr>
          <p:cNvPr id="66604" name="灯片编号占位符 76"/>
          <p:cNvSpPr>
            <a:spLocks noGrp="1"/>
          </p:cNvSpPr>
          <p:nvPr>
            <p:ph type="sldNum" sz="quarter" idx="12"/>
          </p:nvPr>
        </p:nvSpPr>
        <p:spPr>
          <a:noFill/>
        </p:spPr>
        <p:txBody>
          <a:bodyPr/>
          <a:lstStyle/>
          <a:p>
            <a:fld id="{F6AF139A-98BD-4913-8CD0-A9AFDB311F01}" type="slidenum">
              <a:rPr lang="en-US" altLang="zh-CN" smtClean="0"/>
              <a:pPr/>
              <a:t>58</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375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376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3761"/>
                                        </p:tgtEl>
                                        <p:attrNameLst>
                                          <p:attrName>style.visibility</p:attrName>
                                        </p:attrNameLst>
                                      </p:cBhvr>
                                      <p:to>
                                        <p:strVal val="visible"/>
                                      </p:to>
                                    </p:set>
                                  </p:childTnLst>
                                </p:cTn>
                              </p:par>
                              <p:par>
                                <p:cTn id="13" presetID="35" presetClass="emph" presetSubtype="0" repeatCount="3000" fill="hold" grpId="1" nodeType="withEffect">
                                  <p:stCondLst>
                                    <p:cond delay="500"/>
                                  </p:stCondLst>
                                  <p:childTnLst>
                                    <p:anim calcmode="discrete" valueType="str">
                                      <p:cBhvr>
                                        <p:cTn id="14" dur="1000" fill="hold"/>
                                        <p:tgtEl>
                                          <p:spTgt spid="413756"/>
                                        </p:tgtEl>
                                        <p:attrNameLst>
                                          <p:attrName>style.visibility</p:attrName>
                                        </p:attrNameLst>
                                      </p:cBhvr>
                                      <p:tavLst>
                                        <p:tav tm="0">
                                          <p:val>
                                            <p:strVal val="hidden"/>
                                          </p:val>
                                        </p:tav>
                                        <p:tav tm="50000">
                                          <p:val>
                                            <p:strVal val="visible"/>
                                          </p:val>
                                        </p:tav>
                                      </p:tavLst>
                                    </p:anim>
                                  </p:childTnLst>
                                </p:cTn>
                              </p:par>
                              <p:par>
                                <p:cTn id="15" presetID="35" presetClass="emph" presetSubtype="0" repeatCount="3000" fill="hold" nodeType="withEffect">
                                  <p:stCondLst>
                                    <p:cond delay="500"/>
                                  </p:stCondLst>
                                  <p:childTnLst>
                                    <p:anim calcmode="discrete" valueType="str">
                                      <p:cBhvr>
                                        <p:cTn id="16" dur="100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375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375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375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375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375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1375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3714"/>
                                        </p:tgtEl>
                                        <p:attrNameLst>
                                          <p:attrName>style.visibility</p:attrName>
                                        </p:attrNameLst>
                                      </p:cBhvr>
                                      <p:to>
                                        <p:strVal val="visible"/>
                                      </p:to>
                                    </p:set>
                                  </p:childTnLst>
                                </p:cTn>
                              </p:par>
                              <p:par>
                                <p:cTn id="33" presetID="35" presetClass="emph" presetSubtype="0" repeatCount="3000" fill="hold" grpId="1" nodeType="withEffect">
                                  <p:stCondLst>
                                    <p:cond delay="500"/>
                                  </p:stCondLst>
                                  <p:childTnLst>
                                    <p:anim calcmode="discrete" valueType="str">
                                      <p:cBhvr>
                                        <p:cTn id="34" dur="1000" fill="hold"/>
                                        <p:tgtEl>
                                          <p:spTgt spid="413714"/>
                                        </p:tgtEl>
                                        <p:attrNameLst>
                                          <p:attrName>style.visibility</p:attrName>
                                        </p:attrNameLst>
                                      </p:cBhvr>
                                      <p:tavLst>
                                        <p:tav tm="0">
                                          <p:val>
                                            <p:strVal val="hidden"/>
                                          </p:val>
                                        </p:tav>
                                        <p:tav tm="50000">
                                          <p:val>
                                            <p:strVal val="visible"/>
                                          </p:val>
                                        </p:tav>
                                      </p:tavLst>
                                    </p:anim>
                                  </p:childTnLst>
                                </p:cTn>
                              </p:par>
                              <p:par>
                                <p:cTn id="35" presetID="35" presetClass="emph" presetSubtype="0" repeatCount="3000" fill="hold" grpId="1" nodeType="withEffect">
                                  <p:stCondLst>
                                    <p:cond delay="500"/>
                                  </p:stCondLst>
                                  <p:childTnLst>
                                    <p:anim calcmode="discrete" valueType="str">
                                      <p:cBhvr>
                                        <p:cTn id="36" dur="1000" fill="hold"/>
                                        <p:tgtEl>
                                          <p:spTgt spid="413750"/>
                                        </p:tgtEl>
                                        <p:attrNameLst>
                                          <p:attrName>style.visibility</p:attrName>
                                        </p:attrNameLst>
                                      </p:cBhvr>
                                      <p:tavLst>
                                        <p:tav tm="0">
                                          <p:val>
                                            <p:strVal val="hidden"/>
                                          </p:val>
                                        </p:tav>
                                        <p:tav tm="50000">
                                          <p:val>
                                            <p:strVal val="visible"/>
                                          </p:val>
                                        </p:tav>
                                      </p:tavLst>
                                    </p:anim>
                                  </p:childTnLst>
                                </p:cTn>
                              </p:par>
                              <p:par>
                                <p:cTn id="37" presetID="35" presetClass="emph" presetSubtype="0" repeatCount="3000" fill="hold" grpId="2" nodeType="withEffect">
                                  <p:stCondLst>
                                    <p:cond delay="500"/>
                                  </p:stCondLst>
                                  <p:childTnLst>
                                    <p:anim calcmode="discrete" valueType="str">
                                      <p:cBhvr>
                                        <p:cTn id="38" dur="1000" fill="hold"/>
                                        <p:tgtEl>
                                          <p:spTgt spid="413750"/>
                                        </p:tgtEl>
                                        <p:attrNameLst>
                                          <p:attrName>style.visibility</p:attrName>
                                        </p:attrNameLst>
                                      </p:cBhvr>
                                      <p:tavLst>
                                        <p:tav tm="0">
                                          <p:val>
                                            <p:strVal val="hidden"/>
                                          </p:val>
                                        </p:tav>
                                        <p:tav tm="50000">
                                          <p:val>
                                            <p:strVal val="visible"/>
                                          </p:val>
                                        </p:tav>
                                      </p:tavLst>
                                    </p:anim>
                                  </p:childTnLst>
                                </p:cTn>
                              </p:par>
                              <p:par>
                                <p:cTn id="39" presetID="35" presetClass="emph" presetSubtype="0" repeatCount="3000" fill="hold" grpId="1" nodeType="withEffect">
                                  <p:stCondLst>
                                    <p:cond delay="500"/>
                                  </p:stCondLst>
                                  <p:childTnLst>
                                    <p:anim calcmode="discrete" valueType="str">
                                      <p:cBhvr>
                                        <p:cTn id="40" dur="1000" fill="hold"/>
                                        <p:tgtEl>
                                          <p:spTgt spid="413755"/>
                                        </p:tgtEl>
                                        <p:attrNameLst>
                                          <p:attrName>style.visibility</p:attrName>
                                        </p:attrNameLst>
                                      </p:cBhvr>
                                      <p:tavLst>
                                        <p:tav tm="0">
                                          <p:val>
                                            <p:strVal val="hidden"/>
                                          </p:val>
                                        </p:tav>
                                        <p:tav tm="50000">
                                          <p:val>
                                            <p:strVal val="visible"/>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37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13771"/>
                                        </p:tgtEl>
                                        <p:attrNameLst>
                                          <p:attrName>style.visibility</p:attrName>
                                        </p:attrNameLst>
                                      </p:cBhvr>
                                      <p:to>
                                        <p:strVal val="visible"/>
                                      </p:to>
                                    </p:set>
                                  </p:childTnLst>
                                </p:cTn>
                              </p:par>
                            </p:childTnLst>
                          </p:cTn>
                        </p:par>
                        <p:par>
                          <p:cTn id="47" fill="hold">
                            <p:stCondLst>
                              <p:cond delay="0"/>
                            </p:stCondLst>
                            <p:childTnLst>
                              <p:par>
                                <p:cTn id="48" presetID="22" presetClass="entr" presetSubtype="8" fill="hold" nodeType="after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left)">
                                      <p:cBhvr>
                                        <p:cTn id="50" dur="7000"/>
                                        <p:tgtEl>
                                          <p:spTgt spid="10"/>
                                        </p:tgtEl>
                                      </p:cBhvr>
                                    </p:animEffect>
                                  </p:childTnLst>
                                </p:cTn>
                              </p:par>
                              <p:par>
                                <p:cTn id="51" presetID="22" presetClass="entr" presetSubtype="2" fill="hold" nodeType="withEffect">
                                  <p:stCondLst>
                                    <p:cond delay="6000"/>
                                  </p:stCondLst>
                                  <p:childTnLst>
                                    <p:set>
                                      <p:cBhvr>
                                        <p:cTn id="52" dur="1" fill="hold">
                                          <p:stCondLst>
                                            <p:cond delay="0"/>
                                          </p:stCondLst>
                                        </p:cTn>
                                        <p:tgtEl>
                                          <p:spTgt spid="11"/>
                                        </p:tgtEl>
                                        <p:attrNameLst>
                                          <p:attrName>style.visibility</p:attrName>
                                        </p:attrNameLst>
                                      </p:cBhvr>
                                      <p:to>
                                        <p:strVal val="visible"/>
                                      </p:to>
                                    </p:set>
                                    <p:animEffect transition="in" filter="wipe(right)">
                                      <p:cBhvr>
                                        <p:cTn id="53" dur="1000"/>
                                        <p:tgtEl>
                                          <p:spTgt spid="11"/>
                                        </p:tgtEl>
                                      </p:cBhvr>
                                    </p:animEffect>
                                  </p:childTnLst>
                                </p:cTn>
                              </p:par>
                            </p:childTnLst>
                          </p:cTn>
                        </p:par>
                        <p:par>
                          <p:cTn id="54" fill="hold">
                            <p:stCondLst>
                              <p:cond delay="7000"/>
                            </p:stCondLst>
                            <p:childTnLst>
                              <p:par>
                                <p:cTn id="55" presetID="1" presetClass="entr" presetSubtype="0" fill="hold" grpId="0" nodeType="afterEffect">
                                  <p:stCondLst>
                                    <p:cond delay="0"/>
                                  </p:stCondLst>
                                  <p:childTnLst>
                                    <p:set>
                                      <p:cBhvr>
                                        <p:cTn id="56" dur="1" fill="hold">
                                          <p:stCondLst>
                                            <p:cond delay="0"/>
                                          </p:stCondLst>
                                        </p:cTn>
                                        <p:tgtEl>
                                          <p:spTgt spid="413715"/>
                                        </p:tgtEl>
                                        <p:attrNameLst>
                                          <p:attrName>style.visibility</p:attrName>
                                        </p:attrNameLst>
                                      </p:cBhvr>
                                      <p:to>
                                        <p:strVal val="visible"/>
                                      </p:to>
                                    </p:set>
                                  </p:childTnLst>
                                </p:cTn>
                              </p:par>
                            </p:childTnLst>
                          </p:cTn>
                        </p:par>
                        <p:par>
                          <p:cTn id="57" fill="hold">
                            <p:stCondLst>
                              <p:cond delay="7000"/>
                            </p:stCondLst>
                            <p:childTnLst>
                              <p:par>
                                <p:cTn id="58" presetID="35" presetClass="emph" presetSubtype="0" repeatCount="4000" fill="hold" grpId="1" nodeType="afterEffect">
                                  <p:stCondLst>
                                    <p:cond delay="0"/>
                                  </p:stCondLst>
                                  <p:childTnLst>
                                    <p:anim calcmode="discrete" valueType="str">
                                      <p:cBhvr>
                                        <p:cTn id="59" dur="1000" fill="hold"/>
                                        <p:tgtEl>
                                          <p:spTgt spid="413715"/>
                                        </p:tgtEl>
                                        <p:attrNameLst>
                                          <p:attrName>style.visibility</p:attrName>
                                        </p:attrNameLst>
                                      </p:cBhvr>
                                      <p:tavLst>
                                        <p:tav tm="0">
                                          <p:val>
                                            <p:strVal val="hidden"/>
                                          </p:val>
                                        </p:tav>
                                        <p:tav tm="50000">
                                          <p:val>
                                            <p:strVal val="visible"/>
                                          </p:val>
                                        </p:tav>
                                      </p:tavLst>
                                    </p:anim>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413770"/>
                                        </p:tgtEl>
                                        <p:attrNameLst>
                                          <p:attrName>style.visibility</p:attrName>
                                        </p:attrNameLst>
                                      </p:cBhvr>
                                      <p:to>
                                        <p:strVal val="visible"/>
                                      </p:to>
                                    </p:set>
                                  </p:childTnLst>
                                </p:cTn>
                              </p:par>
                            </p:childTnLst>
                          </p:cTn>
                        </p:par>
                        <p:par>
                          <p:cTn id="64" fill="hold">
                            <p:stCondLst>
                              <p:cond delay="0"/>
                            </p:stCondLst>
                            <p:childTnLst>
                              <p:par>
                                <p:cTn id="65" presetID="1" presetClass="entr" presetSubtype="0" fill="hold" grpId="0" nodeType="afterEffect">
                                  <p:stCondLst>
                                    <p:cond delay="0"/>
                                  </p:stCondLst>
                                  <p:childTnLst>
                                    <p:set>
                                      <p:cBhvr>
                                        <p:cTn id="66" dur="1" fill="hold">
                                          <p:stCondLst>
                                            <p:cond delay="0"/>
                                          </p:stCondLst>
                                        </p:cTn>
                                        <p:tgtEl>
                                          <p:spTgt spid="413736"/>
                                        </p:tgtEl>
                                        <p:attrNameLst>
                                          <p:attrName>style.visibility</p:attrName>
                                        </p:attrNameLst>
                                      </p:cBhvr>
                                      <p:to>
                                        <p:strVal val="visible"/>
                                      </p:to>
                                    </p:set>
                                  </p:childTnLst>
                                </p:cTn>
                              </p:par>
                            </p:childTnLst>
                          </p:cTn>
                        </p:par>
                        <p:par>
                          <p:cTn id="67" fill="hold">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413698"/>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413699"/>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413743"/>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nodeType="afterEffect">
                                  <p:stCondLst>
                                    <p:cond delay="0"/>
                                  </p:stCondLst>
                                  <p:childTnLst>
                                    <p:set>
                                      <p:cBhvr>
                                        <p:cTn id="76" dur="1" fill="hold">
                                          <p:stCondLst>
                                            <p:cond delay="0"/>
                                          </p:stCondLst>
                                        </p:cTn>
                                        <p:tgtEl>
                                          <p:spTgt spid="14"/>
                                        </p:tgtEl>
                                        <p:attrNameLst>
                                          <p:attrName>style.visibility</p:attrName>
                                        </p:attrNameLst>
                                      </p:cBhvr>
                                      <p:to>
                                        <p:strVal val="visible"/>
                                      </p:to>
                                    </p:set>
                                  </p:childTnLst>
                                </p:cTn>
                              </p:par>
                            </p:childTnLst>
                          </p:cTn>
                        </p:par>
                        <p:par>
                          <p:cTn id="77" fill="hold">
                            <p:stCondLst>
                              <p:cond delay="0"/>
                            </p:stCondLst>
                            <p:childTnLst>
                              <p:par>
                                <p:cTn id="78" presetID="35" presetClass="emph" presetSubtype="0" repeatCount="3000" fill="hold" nodeType="afterEffect">
                                  <p:stCondLst>
                                    <p:cond delay="0"/>
                                  </p:stCondLst>
                                  <p:childTnLst>
                                    <p:anim calcmode="discrete" valueType="str">
                                      <p:cBhvr>
                                        <p:cTn id="79" dur="1000" fill="hold"/>
                                        <p:tgtEl>
                                          <p:spTgt spid="14"/>
                                        </p:tgtEl>
                                        <p:attrNameLst>
                                          <p:attrName>style.visibility</p:attrName>
                                        </p:attrNameLst>
                                      </p:cBhvr>
                                      <p:tavLst>
                                        <p:tav tm="0">
                                          <p:val>
                                            <p:strVal val="hidden"/>
                                          </p:val>
                                        </p:tav>
                                        <p:tav tm="50000">
                                          <p:val>
                                            <p:strVal val="visible"/>
                                          </p:val>
                                        </p:tav>
                                      </p:tavLst>
                                    </p:anim>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12"/>
                                        </p:tgtEl>
                                        <p:attrNameLst>
                                          <p:attrName>style.visibility</p:attrName>
                                        </p:attrNameLst>
                                      </p:cBhvr>
                                      <p:to>
                                        <p:strVal val="visible"/>
                                      </p:to>
                                    </p:set>
                                  </p:childTnLst>
                                </p:cTn>
                              </p:par>
                            </p:childTnLst>
                          </p:cTn>
                        </p:par>
                        <p:par>
                          <p:cTn id="84" fill="hold">
                            <p:stCondLst>
                              <p:cond delay="0"/>
                            </p:stCondLst>
                            <p:childTnLst>
                              <p:par>
                                <p:cTn id="85" presetID="1" presetClass="entr" presetSubtype="0" fill="hold" nodeType="afterEffect">
                                  <p:stCondLst>
                                    <p:cond delay="0"/>
                                  </p:stCondLst>
                                  <p:childTnLst>
                                    <p:set>
                                      <p:cBhvr>
                                        <p:cTn id="86" dur="1" fill="hold">
                                          <p:stCondLst>
                                            <p:cond delay="0"/>
                                          </p:stCondLst>
                                        </p:cTn>
                                        <p:tgtEl>
                                          <p:spTgt spid="15"/>
                                        </p:tgtEl>
                                        <p:attrNameLst>
                                          <p:attrName>style.visibility</p:attrName>
                                        </p:attrNameLst>
                                      </p:cBhvr>
                                      <p:to>
                                        <p:strVal val="visible"/>
                                      </p:to>
                                    </p:set>
                                  </p:childTnLst>
                                </p:cTn>
                              </p:par>
                            </p:childTnLst>
                          </p:cTn>
                        </p:par>
                        <p:par>
                          <p:cTn id="87" fill="hold">
                            <p:stCondLst>
                              <p:cond delay="0"/>
                            </p:stCondLst>
                            <p:childTnLst>
                              <p:par>
                                <p:cTn id="88" presetID="35" presetClass="emph" presetSubtype="0" repeatCount="3000" fill="hold" nodeType="afterEffect">
                                  <p:stCondLst>
                                    <p:cond delay="0"/>
                                  </p:stCondLst>
                                  <p:childTnLst>
                                    <p:anim calcmode="discrete" valueType="str">
                                      <p:cBhvr>
                                        <p:cTn id="89" dur="1000" fill="hold"/>
                                        <p:tgtEl>
                                          <p:spTgt spid="1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698" grpId="0" animBg="1"/>
      <p:bldP spid="413699" grpId="0" animBg="1"/>
      <p:bldP spid="413714" grpId="0"/>
      <p:bldP spid="413714" grpId="1"/>
      <p:bldP spid="413715" grpId="0"/>
      <p:bldP spid="413715" grpId="1"/>
      <p:bldP spid="413735" grpId="0" animBg="1"/>
      <p:bldP spid="413736" grpId="0" animBg="1"/>
      <p:bldP spid="413743" grpId="0" animBg="1"/>
      <p:bldP spid="413750" grpId="0" animBg="1"/>
      <p:bldP spid="413750" grpId="1" animBg="1"/>
      <p:bldP spid="413750" grpId="2" animBg="1"/>
      <p:bldP spid="413751" grpId="0" animBg="1"/>
      <p:bldP spid="413752" grpId="0" animBg="1"/>
      <p:bldP spid="413753" grpId="0" animBg="1"/>
      <p:bldP spid="413754" grpId="0" animBg="1"/>
      <p:bldP spid="413755" grpId="0" animBg="1"/>
      <p:bldP spid="413755" grpId="1" animBg="1"/>
      <p:bldP spid="413756" grpId="0"/>
      <p:bldP spid="413756" grpId="1"/>
      <p:bldP spid="413760" grpId="0" animBg="1"/>
      <p:bldP spid="413761" grpId="0" animBg="1"/>
      <p:bldP spid="413770" grpId="0" animBg="1"/>
      <p:bldP spid="41377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ctr" eaLnBrk="1" hangingPunct="1"/>
            <a:r>
              <a:rPr lang="zh-CN" altLang="en-US"/>
              <a:t>重要特性</a:t>
            </a:r>
          </a:p>
        </p:txBody>
      </p:sp>
      <p:sp>
        <p:nvSpPr>
          <p:cNvPr id="414723" name="Rectangle 3"/>
          <p:cNvSpPr>
            <a:spLocks noGrp="1" noChangeArrowheads="1"/>
          </p:cNvSpPr>
          <p:nvPr>
            <p:ph type="body" idx="1"/>
          </p:nvPr>
        </p:nvSpPr>
        <p:spPr>
          <a:xfrm>
            <a:off x="2351089" y="1773239"/>
            <a:ext cx="8137525" cy="4319587"/>
          </a:xfrm>
        </p:spPr>
        <p:txBody>
          <a:bodyPr/>
          <a:lstStyle/>
          <a:p>
            <a:pPr eaLnBrk="1" hangingPunct="1"/>
            <a:r>
              <a:rPr lang="zh-CN" altLang="en-US"/>
              <a:t>使用 </a:t>
            </a:r>
            <a:r>
              <a:rPr lang="en-US" altLang="zh-CN"/>
              <a:t>CSMA/CD </a:t>
            </a:r>
            <a:r>
              <a:rPr lang="zh-CN" altLang="en-US"/>
              <a:t>协议的以太网不能进行全双工通信而只能进行双向交替通信（半双工通信）。</a:t>
            </a:r>
          </a:p>
          <a:p>
            <a:pPr eaLnBrk="1" hangingPunct="1"/>
            <a:r>
              <a:rPr lang="zh-CN" altLang="en-US"/>
              <a:t>每个站在发送数据之后的一小段时间内，存在着遭遇碰撞的可能性。 </a:t>
            </a:r>
          </a:p>
          <a:p>
            <a:pPr eaLnBrk="1" hangingPunct="1"/>
            <a:r>
              <a:rPr lang="zh-CN" altLang="en-US"/>
              <a:t>这种</a:t>
            </a:r>
            <a:r>
              <a:rPr lang="zh-CN" altLang="en-US">
                <a:solidFill>
                  <a:schemeClr val="hlink"/>
                </a:solidFill>
              </a:rPr>
              <a:t>发送的不确定性</a:t>
            </a:r>
            <a:r>
              <a:rPr lang="zh-CN" altLang="en-US"/>
              <a:t>使整个以太网的平均通信量远小于以太网的最高数据率。  </a:t>
            </a:r>
          </a:p>
        </p:txBody>
      </p:sp>
      <p:sp>
        <p:nvSpPr>
          <p:cNvPr id="67588" name="灯片编号占位符 5"/>
          <p:cNvSpPr>
            <a:spLocks noGrp="1"/>
          </p:cNvSpPr>
          <p:nvPr>
            <p:ph type="sldNum" sz="quarter" idx="12"/>
          </p:nvPr>
        </p:nvSpPr>
        <p:spPr>
          <a:noFill/>
        </p:spPr>
        <p:txBody>
          <a:bodyPr/>
          <a:lstStyle/>
          <a:p>
            <a:fld id="{D863D791-B768-43DF-84DB-1AF312E9FC14}" type="slidenum">
              <a:rPr lang="en-US" altLang="zh-CN" smtClean="0"/>
              <a:pPr/>
              <a:t>59</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4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4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695576" y="931863"/>
            <a:ext cx="6856413" cy="768350"/>
          </a:xfrm>
        </p:spPr>
        <p:txBody>
          <a:bodyPr/>
          <a:lstStyle/>
          <a:p>
            <a:pPr algn="ctr" eaLnBrk="1" hangingPunct="1"/>
            <a:r>
              <a:rPr lang="zh-CN" altLang="en-US" sz="4800">
                <a:latin typeface="黑体" pitchFamily="2" charset="-122"/>
              </a:rPr>
              <a:t>数据链路层的简单模型</a:t>
            </a:r>
          </a:p>
        </p:txBody>
      </p:sp>
      <p:sp>
        <p:nvSpPr>
          <p:cNvPr id="13315" name="Line 3"/>
          <p:cNvSpPr>
            <a:spLocks noChangeShapeType="1"/>
          </p:cNvSpPr>
          <p:nvPr/>
        </p:nvSpPr>
        <p:spPr bwMode="auto">
          <a:xfrm flipH="1" flipV="1">
            <a:off x="9359900" y="3478213"/>
            <a:ext cx="673100" cy="63500"/>
          </a:xfrm>
          <a:prstGeom prst="line">
            <a:avLst/>
          </a:prstGeom>
          <a:noFill/>
          <a:ln w="28575">
            <a:solidFill>
              <a:srgbClr val="333399"/>
            </a:solidFill>
            <a:round/>
            <a:headEnd/>
            <a:tailEnd/>
          </a:ln>
        </p:spPr>
        <p:txBody>
          <a:bodyPr wrap="none" anchor="ctr"/>
          <a:lstStyle/>
          <a:p>
            <a:endParaRPr lang="zh-CN" altLang="en-US"/>
          </a:p>
        </p:txBody>
      </p:sp>
      <p:sp>
        <p:nvSpPr>
          <p:cNvPr id="13316" name="Line 4"/>
          <p:cNvSpPr>
            <a:spLocks noChangeShapeType="1"/>
          </p:cNvSpPr>
          <p:nvPr/>
        </p:nvSpPr>
        <p:spPr bwMode="auto">
          <a:xfrm flipH="1" flipV="1">
            <a:off x="8267700" y="3173413"/>
            <a:ext cx="635000" cy="215900"/>
          </a:xfrm>
          <a:prstGeom prst="line">
            <a:avLst/>
          </a:prstGeom>
          <a:noFill/>
          <a:ln w="28575">
            <a:solidFill>
              <a:srgbClr val="333399"/>
            </a:solidFill>
            <a:round/>
            <a:headEnd/>
            <a:tailEnd/>
          </a:ln>
        </p:spPr>
        <p:txBody>
          <a:bodyPr wrap="none" anchor="ctr"/>
          <a:lstStyle/>
          <a:p>
            <a:endParaRPr lang="zh-CN" altLang="en-US"/>
          </a:p>
        </p:txBody>
      </p:sp>
      <p:sp>
        <p:nvSpPr>
          <p:cNvPr id="13317" name="Line 5"/>
          <p:cNvSpPr>
            <a:spLocks noChangeShapeType="1"/>
          </p:cNvSpPr>
          <p:nvPr/>
        </p:nvSpPr>
        <p:spPr bwMode="auto">
          <a:xfrm flipV="1">
            <a:off x="7378700" y="3160713"/>
            <a:ext cx="762000" cy="152400"/>
          </a:xfrm>
          <a:prstGeom prst="line">
            <a:avLst/>
          </a:prstGeom>
          <a:noFill/>
          <a:ln w="28575">
            <a:solidFill>
              <a:srgbClr val="333399"/>
            </a:solidFill>
            <a:round/>
            <a:headEnd/>
            <a:tailEnd/>
          </a:ln>
        </p:spPr>
        <p:txBody>
          <a:bodyPr wrap="none" anchor="ctr"/>
          <a:lstStyle/>
          <a:p>
            <a:endParaRPr lang="zh-CN" altLang="en-US"/>
          </a:p>
        </p:txBody>
      </p:sp>
      <p:sp>
        <p:nvSpPr>
          <p:cNvPr id="13318" name="Line 6"/>
          <p:cNvSpPr>
            <a:spLocks noChangeShapeType="1"/>
          </p:cNvSpPr>
          <p:nvPr/>
        </p:nvSpPr>
        <p:spPr bwMode="auto">
          <a:xfrm flipV="1">
            <a:off x="6311900" y="3236913"/>
            <a:ext cx="914400" cy="76200"/>
          </a:xfrm>
          <a:prstGeom prst="line">
            <a:avLst/>
          </a:prstGeom>
          <a:noFill/>
          <a:ln w="28575">
            <a:solidFill>
              <a:srgbClr val="333399"/>
            </a:solidFill>
            <a:round/>
            <a:headEnd/>
            <a:tailEnd/>
          </a:ln>
        </p:spPr>
        <p:txBody>
          <a:bodyPr wrap="none" anchor="ctr"/>
          <a:lstStyle/>
          <a:p>
            <a:endParaRPr lang="zh-CN" altLang="en-US"/>
          </a:p>
        </p:txBody>
      </p:sp>
      <p:sp>
        <p:nvSpPr>
          <p:cNvPr id="13319" name="Line 7"/>
          <p:cNvSpPr>
            <a:spLocks noChangeShapeType="1"/>
          </p:cNvSpPr>
          <p:nvPr/>
        </p:nvSpPr>
        <p:spPr bwMode="auto">
          <a:xfrm>
            <a:off x="5245100" y="3313113"/>
            <a:ext cx="914400" cy="0"/>
          </a:xfrm>
          <a:prstGeom prst="line">
            <a:avLst/>
          </a:prstGeom>
          <a:noFill/>
          <a:ln w="28575">
            <a:solidFill>
              <a:srgbClr val="333399"/>
            </a:solidFill>
            <a:round/>
            <a:headEnd/>
            <a:tailEnd/>
          </a:ln>
        </p:spPr>
        <p:txBody>
          <a:bodyPr wrap="none" anchor="ctr"/>
          <a:lstStyle/>
          <a:p>
            <a:endParaRPr lang="zh-CN" altLang="en-US"/>
          </a:p>
        </p:txBody>
      </p:sp>
      <p:sp>
        <p:nvSpPr>
          <p:cNvPr id="13320" name="Line 8"/>
          <p:cNvSpPr>
            <a:spLocks noChangeShapeType="1"/>
          </p:cNvSpPr>
          <p:nvPr/>
        </p:nvSpPr>
        <p:spPr bwMode="auto">
          <a:xfrm>
            <a:off x="4102100" y="3084513"/>
            <a:ext cx="914400" cy="228600"/>
          </a:xfrm>
          <a:prstGeom prst="line">
            <a:avLst/>
          </a:prstGeom>
          <a:noFill/>
          <a:ln w="28575">
            <a:solidFill>
              <a:srgbClr val="333399"/>
            </a:solidFill>
            <a:round/>
            <a:headEnd/>
            <a:tailEnd/>
          </a:ln>
        </p:spPr>
        <p:txBody>
          <a:bodyPr wrap="none" anchor="ctr"/>
          <a:lstStyle/>
          <a:p>
            <a:endParaRPr lang="zh-CN" altLang="en-US"/>
          </a:p>
        </p:txBody>
      </p:sp>
      <p:sp>
        <p:nvSpPr>
          <p:cNvPr id="13321" name="Freeform 9"/>
          <p:cNvSpPr>
            <a:spLocks/>
          </p:cNvSpPr>
          <p:nvPr/>
        </p:nvSpPr>
        <p:spPr bwMode="auto">
          <a:xfrm>
            <a:off x="2298700" y="3122613"/>
            <a:ext cx="1752600" cy="508000"/>
          </a:xfrm>
          <a:custGeom>
            <a:avLst/>
            <a:gdLst>
              <a:gd name="T0" fmla="*/ 0 w 1104"/>
              <a:gd name="T1" fmla="*/ 508000 h 320"/>
              <a:gd name="T2" fmla="*/ 901700 w 1104"/>
              <a:gd name="T3" fmla="*/ 317500 h 320"/>
              <a:gd name="T4" fmla="*/ 1752600 w 1104"/>
              <a:gd name="T5" fmla="*/ 0 h 320"/>
              <a:gd name="T6" fmla="*/ 0 60000 65536"/>
              <a:gd name="T7" fmla="*/ 0 60000 65536"/>
              <a:gd name="T8" fmla="*/ 0 60000 65536"/>
              <a:gd name="T9" fmla="*/ 0 w 1104"/>
              <a:gd name="T10" fmla="*/ 0 h 320"/>
              <a:gd name="T11" fmla="*/ 1104 w 1104"/>
              <a:gd name="T12" fmla="*/ 320 h 320"/>
            </a:gdLst>
            <a:ahLst/>
            <a:cxnLst>
              <a:cxn ang="T6">
                <a:pos x="T0" y="T1"/>
              </a:cxn>
              <a:cxn ang="T7">
                <a:pos x="T2" y="T3"/>
              </a:cxn>
              <a:cxn ang="T8">
                <a:pos x="T4" y="T5"/>
              </a:cxn>
            </a:cxnLst>
            <a:rect l="T9" t="T10" r="T11" b="T12"/>
            <a:pathLst>
              <a:path w="1104" h="320">
                <a:moveTo>
                  <a:pt x="0" y="320"/>
                </a:moveTo>
                <a:lnTo>
                  <a:pt x="568" y="200"/>
                </a:lnTo>
                <a:lnTo>
                  <a:pt x="1104" y="0"/>
                </a:lnTo>
              </a:path>
            </a:pathLst>
          </a:custGeom>
          <a:noFill/>
          <a:ln w="28575" cmpd="sng">
            <a:solidFill>
              <a:srgbClr val="333399"/>
            </a:solidFill>
            <a:round/>
            <a:headEnd/>
            <a:tailEnd/>
          </a:ln>
        </p:spPr>
        <p:txBody>
          <a:bodyPr wrap="none" anchor="ctr"/>
          <a:lstStyle/>
          <a:p>
            <a:endParaRPr lang="zh-CN" altLang="en-US"/>
          </a:p>
        </p:txBody>
      </p:sp>
      <p:grpSp>
        <p:nvGrpSpPr>
          <p:cNvPr id="13322" name="Group 10"/>
          <p:cNvGrpSpPr>
            <a:grpSpLocks/>
          </p:cNvGrpSpPr>
          <p:nvPr/>
        </p:nvGrpSpPr>
        <p:grpSpPr bwMode="auto">
          <a:xfrm>
            <a:off x="2654301" y="2932113"/>
            <a:ext cx="1128713" cy="781050"/>
            <a:chOff x="1680" y="240"/>
            <a:chExt cx="2529" cy="1270"/>
          </a:xfrm>
        </p:grpSpPr>
        <p:sp>
          <p:nvSpPr>
            <p:cNvPr id="13880" name="Oval 11"/>
            <p:cNvSpPr>
              <a:spLocks noChangeArrowheads="1"/>
            </p:cNvSpPr>
            <p:nvPr/>
          </p:nvSpPr>
          <p:spPr bwMode="auto">
            <a:xfrm>
              <a:off x="2554" y="240"/>
              <a:ext cx="1088" cy="513"/>
            </a:xfrm>
            <a:prstGeom prst="ellipse">
              <a:avLst/>
            </a:prstGeom>
            <a:solidFill>
              <a:srgbClr val="C0C0C0"/>
            </a:solidFill>
            <a:ln w="9525">
              <a:noFill/>
              <a:round/>
              <a:headEnd/>
              <a:tailEnd/>
            </a:ln>
          </p:spPr>
          <p:txBody>
            <a:bodyPr/>
            <a:lstStyle/>
            <a:p>
              <a:endParaRPr lang="zh-CN" altLang="en-US"/>
            </a:p>
          </p:txBody>
        </p:sp>
        <p:sp>
          <p:nvSpPr>
            <p:cNvPr id="13881" name="Oval 12"/>
            <p:cNvSpPr>
              <a:spLocks noChangeArrowheads="1"/>
            </p:cNvSpPr>
            <p:nvPr/>
          </p:nvSpPr>
          <p:spPr bwMode="auto">
            <a:xfrm>
              <a:off x="1941" y="381"/>
              <a:ext cx="827" cy="513"/>
            </a:xfrm>
            <a:prstGeom prst="ellipse">
              <a:avLst/>
            </a:prstGeom>
            <a:solidFill>
              <a:srgbClr val="C0C0C0"/>
            </a:solidFill>
            <a:ln w="9525">
              <a:noFill/>
              <a:round/>
              <a:headEnd/>
              <a:tailEnd/>
            </a:ln>
          </p:spPr>
          <p:txBody>
            <a:bodyPr/>
            <a:lstStyle/>
            <a:p>
              <a:endParaRPr lang="zh-CN" altLang="en-US"/>
            </a:p>
          </p:txBody>
        </p:sp>
        <p:sp>
          <p:nvSpPr>
            <p:cNvPr id="13882" name="Oval 13"/>
            <p:cNvSpPr>
              <a:spLocks noChangeArrowheads="1"/>
            </p:cNvSpPr>
            <p:nvPr/>
          </p:nvSpPr>
          <p:spPr bwMode="auto">
            <a:xfrm>
              <a:off x="1680" y="702"/>
              <a:ext cx="552" cy="411"/>
            </a:xfrm>
            <a:prstGeom prst="ellipse">
              <a:avLst/>
            </a:prstGeom>
            <a:solidFill>
              <a:srgbClr val="C0C0C0"/>
            </a:solidFill>
            <a:ln w="9525">
              <a:noFill/>
              <a:round/>
              <a:headEnd/>
              <a:tailEnd/>
            </a:ln>
          </p:spPr>
          <p:txBody>
            <a:bodyPr/>
            <a:lstStyle/>
            <a:p>
              <a:endParaRPr lang="zh-CN" altLang="en-US"/>
            </a:p>
          </p:txBody>
        </p:sp>
        <p:sp>
          <p:nvSpPr>
            <p:cNvPr id="13883" name="Oval 14"/>
            <p:cNvSpPr>
              <a:spLocks noChangeArrowheads="1"/>
            </p:cNvSpPr>
            <p:nvPr/>
          </p:nvSpPr>
          <p:spPr bwMode="auto">
            <a:xfrm>
              <a:off x="1849" y="894"/>
              <a:ext cx="842" cy="450"/>
            </a:xfrm>
            <a:prstGeom prst="ellipse">
              <a:avLst/>
            </a:prstGeom>
            <a:solidFill>
              <a:srgbClr val="C0C0C0"/>
            </a:solidFill>
            <a:ln w="9525">
              <a:noFill/>
              <a:round/>
              <a:headEnd/>
              <a:tailEnd/>
            </a:ln>
          </p:spPr>
          <p:txBody>
            <a:bodyPr/>
            <a:lstStyle/>
            <a:p>
              <a:endParaRPr lang="zh-CN" altLang="en-US"/>
            </a:p>
          </p:txBody>
        </p:sp>
        <p:sp>
          <p:nvSpPr>
            <p:cNvPr id="13884" name="Oval 15"/>
            <p:cNvSpPr>
              <a:spLocks noChangeArrowheads="1"/>
            </p:cNvSpPr>
            <p:nvPr/>
          </p:nvSpPr>
          <p:spPr bwMode="auto">
            <a:xfrm>
              <a:off x="2462" y="971"/>
              <a:ext cx="1272" cy="539"/>
            </a:xfrm>
            <a:prstGeom prst="ellipse">
              <a:avLst/>
            </a:prstGeom>
            <a:solidFill>
              <a:srgbClr val="C0C0C0"/>
            </a:solidFill>
            <a:ln w="9525">
              <a:noFill/>
              <a:round/>
              <a:headEnd/>
              <a:tailEnd/>
            </a:ln>
          </p:spPr>
          <p:txBody>
            <a:bodyPr/>
            <a:lstStyle/>
            <a:p>
              <a:endParaRPr lang="zh-CN" altLang="en-US"/>
            </a:p>
          </p:txBody>
        </p:sp>
        <p:sp>
          <p:nvSpPr>
            <p:cNvPr id="13885" name="Oval 16"/>
            <p:cNvSpPr>
              <a:spLocks noChangeArrowheads="1"/>
            </p:cNvSpPr>
            <p:nvPr/>
          </p:nvSpPr>
          <p:spPr bwMode="auto">
            <a:xfrm>
              <a:off x="3289" y="394"/>
              <a:ext cx="797" cy="398"/>
            </a:xfrm>
            <a:prstGeom prst="ellipse">
              <a:avLst/>
            </a:prstGeom>
            <a:solidFill>
              <a:srgbClr val="C0C0C0"/>
            </a:solidFill>
            <a:ln w="9525">
              <a:noFill/>
              <a:round/>
              <a:headEnd/>
              <a:tailEnd/>
            </a:ln>
          </p:spPr>
          <p:txBody>
            <a:bodyPr/>
            <a:lstStyle/>
            <a:p>
              <a:endParaRPr lang="zh-CN" altLang="en-US"/>
            </a:p>
          </p:txBody>
        </p:sp>
        <p:sp>
          <p:nvSpPr>
            <p:cNvPr id="13886" name="Oval 17"/>
            <p:cNvSpPr>
              <a:spLocks noChangeArrowheads="1"/>
            </p:cNvSpPr>
            <p:nvPr/>
          </p:nvSpPr>
          <p:spPr bwMode="auto">
            <a:xfrm>
              <a:off x="3412" y="663"/>
              <a:ext cx="797" cy="398"/>
            </a:xfrm>
            <a:prstGeom prst="ellipse">
              <a:avLst/>
            </a:prstGeom>
            <a:solidFill>
              <a:srgbClr val="C0C0C0"/>
            </a:solidFill>
            <a:ln w="9525">
              <a:noFill/>
              <a:round/>
              <a:headEnd/>
              <a:tailEnd/>
            </a:ln>
          </p:spPr>
          <p:txBody>
            <a:bodyPr/>
            <a:lstStyle/>
            <a:p>
              <a:endParaRPr lang="zh-CN" altLang="en-US"/>
            </a:p>
          </p:txBody>
        </p:sp>
        <p:sp>
          <p:nvSpPr>
            <p:cNvPr id="13887" name="Oval 18"/>
            <p:cNvSpPr>
              <a:spLocks noChangeArrowheads="1"/>
            </p:cNvSpPr>
            <p:nvPr/>
          </p:nvSpPr>
          <p:spPr bwMode="auto">
            <a:xfrm>
              <a:off x="3335" y="753"/>
              <a:ext cx="797" cy="668"/>
            </a:xfrm>
            <a:prstGeom prst="ellipse">
              <a:avLst/>
            </a:prstGeom>
            <a:solidFill>
              <a:srgbClr val="C0C0C0"/>
            </a:solidFill>
            <a:ln w="9525">
              <a:noFill/>
              <a:round/>
              <a:headEnd/>
              <a:tailEnd/>
            </a:ln>
          </p:spPr>
          <p:txBody>
            <a:bodyPr/>
            <a:lstStyle/>
            <a:p>
              <a:endParaRPr lang="zh-CN" altLang="en-US"/>
            </a:p>
          </p:txBody>
        </p:sp>
        <p:sp>
          <p:nvSpPr>
            <p:cNvPr id="13888" name="Oval 19"/>
            <p:cNvSpPr>
              <a:spLocks noChangeArrowheads="1"/>
            </p:cNvSpPr>
            <p:nvPr/>
          </p:nvSpPr>
          <p:spPr bwMode="auto">
            <a:xfrm>
              <a:off x="2140" y="548"/>
              <a:ext cx="1640" cy="667"/>
            </a:xfrm>
            <a:prstGeom prst="ellipse">
              <a:avLst/>
            </a:prstGeom>
            <a:solidFill>
              <a:srgbClr val="C0C0C0"/>
            </a:solidFill>
            <a:ln w="9525">
              <a:noFill/>
              <a:round/>
              <a:headEnd/>
              <a:tailEnd/>
            </a:ln>
          </p:spPr>
          <p:txBody>
            <a:bodyPr/>
            <a:lstStyle/>
            <a:p>
              <a:endParaRPr lang="zh-CN" altLang="en-US"/>
            </a:p>
          </p:txBody>
        </p:sp>
      </p:grpSp>
      <p:grpSp>
        <p:nvGrpSpPr>
          <p:cNvPr id="13323" name="Group 20"/>
          <p:cNvGrpSpPr>
            <a:grpSpLocks/>
          </p:cNvGrpSpPr>
          <p:nvPr/>
        </p:nvGrpSpPr>
        <p:grpSpPr bwMode="auto">
          <a:xfrm>
            <a:off x="4559301" y="2932113"/>
            <a:ext cx="1128713" cy="781050"/>
            <a:chOff x="1680" y="240"/>
            <a:chExt cx="2529" cy="1270"/>
          </a:xfrm>
        </p:grpSpPr>
        <p:sp>
          <p:nvSpPr>
            <p:cNvPr id="13871" name="Oval 21"/>
            <p:cNvSpPr>
              <a:spLocks noChangeArrowheads="1"/>
            </p:cNvSpPr>
            <p:nvPr/>
          </p:nvSpPr>
          <p:spPr bwMode="auto">
            <a:xfrm>
              <a:off x="2554" y="240"/>
              <a:ext cx="1088" cy="513"/>
            </a:xfrm>
            <a:prstGeom prst="ellipse">
              <a:avLst/>
            </a:prstGeom>
            <a:solidFill>
              <a:srgbClr val="C0C0C0"/>
            </a:solidFill>
            <a:ln w="9525">
              <a:noFill/>
              <a:round/>
              <a:headEnd/>
              <a:tailEnd/>
            </a:ln>
          </p:spPr>
          <p:txBody>
            <a:bodyPr/>
            <a:lstStyle/>
            <a:p>
              <a:endParaRPr lang="zh-CN" altLang="en-US"/>
            </a:p>
          </p:txBody>
        </p:sp>
        <p:sp>
          <p:nvSpPr>
            <p:cNvPr id="13872" name="Oval 22"/>
            <p:cNvSpPr>
              <a:spLocks noChangeArrowheads="1"/>
            </p:cNvSpPr>
            <p:nvPr/>
          </p:nvSpPr>
          <p:spPr bwMode="auto">
            <a:xfrm>
              <a:off x="1941" y="381"/>
              <a:ext cx="827" cy="513"/>
            </a:xfrm>
            <a:prstGeom prst="ellipse">
              <a:avLst/>
            </a:prstGeom>
            <a:solidFill>
              <a:srgbClr val="C0C0C0"/>
            </a:solidFill>
            <a:ln w="9525">
              <a:noFill/>
              <a:round/>
              <a:headEnd/>
              <a:tailEnd/>
            </a:ln>
          </p:spPr>
          <p:txBody>
            <a:bodyPr/>
            <a:lstStyle/>
            <a:p>
              <a:endParaRPr lang="zh-CN" altLang="en-US"/>
            </a:p>
          </p:txBody>
        </p:sp>
        <p:sp>
          <p:nvSpPr>
            <p:cNvPr id="13873" name="Oval 23"/>
            <p:cNvSpPr>
              <a:spLocks noChangeArrowheads="1"/>
            </p:cNvSpPr>
            <p:nvPr/>
          </p:nvSpPr>
          <p:spPr bwMode="auto">
            <a:xfrm>
              <a:off x="1680" y="702"/>
              <a:ext cx="552" cy="411"/>
            </a:xfrm>
            <a:prstGeom prst="ellipse">
              <a:avLst/>
            </a:prstGeom>
            <a:solidFill>
              <a:srgbClr val="C0C0C0"/>
            </a:solidFill>
            <a:ln w="9525">
              <a:noFill/>
              <a:round/>
              <a:headEnd/>
              <a:tailEnd/>
            </a:ln>
          </p:spPr>
          <p:txBody>
            <a:bodyPr/>
            <a:lstStyle/>
            <a:p>
              <a:endParaRPr lang="zh-CN" altLang="en-US"/>
            </a:p>
          </p:txBody>
        </p:sp>
        <p:sp>
          <p:nvSpPr>
            <p:cNvPr id="13874" name="Oval 24"/>
            <p:cNvSpPr>
              <a:spLocks noChangeArrowheads="1"/>
            </p:cNvSpPr>
            <p:nvPr/>
          </p:nvSpPr>
          <p:spPr bwMode="auto">
            <a:xfrm>
              <a:off x="1849" y="894"/>
              <a:ext cx="842" cy="450"/>
            </a:xfrm>
            <a:prstGeom prst="ellipse">
              <a:avLst/>
            </a:prstGeom>
            <a:solidFill>
              <a:srgbClr val="C0C0C0"/>
            </a:solidFill>
            <a:ln w="9525">
              <a:noFill/>
              <a:round/>
              <a:headEnd/>
              <a:tailEnd/>
            </a:ln>
          </p:spPr>
          <p:txBody>
            <a:bodyPr/>
            <a:lstStyle/>
            <a:p>
              <a:endParaRPr lang="zh-CN" altLang="en-US"/>
            </a:p>
          </p:txBody>
        </p:sp>
        <p:sp>
          <p:nvSpPr>
            <p:cNvPr id="13875" name="Oval 25"/>
            <p:cNvSpPr>
              <a:spLocks noChangeArrowheads="1"/>
            </p:cNvSpPr>
            <p:nvPr/>
          </p:nvSpPr>
          <p:spPr bwMode="auto">
            <a:xfrm>
              <a:off x="2462" y="971"/>
              <a:ext cx="1272" cy="539"/>
            </a:xfrm>
            <a:prstGeom prst="ellipse">
              <a:avLst/>
            </a:prstGeom>
            <a:solidFill>
              <a:srgbClr val="C0C0C0"/>
            </a:solidFill>
            <a:ln w="9525">
              <a:noFill/>
              <a:round/>
              <a:headEnd/>
              <a:tailEnd/>
            </a:ln>
          </p:spPr>
          <p:txBody>
            <a:bodyPr/>
            <a:lstStyle/>
            <a:p>
              <a:endParaRPr lang="zh-CN" altLang="en-US"/>
            </a:p>
          </p:txBody>
        </p:sp>
        <p:sp>
          <p:nvSpPr>
            <p:cNvPr id="13876" name="Oval 26"/>
            <p:cNvSpPr>
              <a:spLocks noChangeArrowheads="1"/>
            </p:cNvSpPr>
            <p:nvPr/>
          </p:nvSpPr>
          <p:spPr bwMode="auto">
            <a:xfrm>
              <a:off x="3289" y="394"/>
              <a:ext cx="797" cy="398"/>
            </a:xfrm>
            <a:prstGeom prst="ellipse">
              <a:avLst/>
            </a:prstGeom>
            <a:solidFill>
              <a:srgbClr val="C0C0C0"/>
            </a:solidFill>
            <a:ln w="9525">
              <a:noFill/>
              <a:round/>
              <a:headEnd/>
              <a:tailEnd/>
            </a:ln>
          </p:spPr>
          <p:txBody>
            <a:bodyPr/>
            <a:lstStyle/>
            <a:p>
              <a:endParaRPr lang="zh-CN" altLang="en-US"/>
            </a:p>
          </p:txBody>
        </p:sp>
        <p:sp>
          <p:nvSpPr>
            <p:cNvPr id="13877" name="Oval 27"/>
            <p:cNvSpPr>
              <a:spLocks noChangeArrowheads="1"/>
            </p:cNvSpPr>
            <p:nvPr/>
          </p:nvSpPr>
          <p:spPr bwMode="auto">
            <a:xfrm>
              <a:off x="3412" y="663"/>
              <a:ext cx="797" cy="398"/>
            </a:xfrm>
            <a:prstGeom prst="ellipse">
              <a:avLst/>
            </a:prstGeom>
            <a:solidFill>
              <a:srgbClr val="C0C0C0"/>
            </a:solidFill>
            <a:ln w="9525">
              <a:noFill/>
              <a:round/>
              <a:headEnd/>
              <a:tailEnd/>
            </a:ln>
          </p:spPr>
          <p:txBody>
            <a:bodyPr/>
            <a:lstStyle/>
            <a:p>
              <a:endParaRPr lang="zh-CN" altLang="en-US"/>
            </a:p>
          </p:txBody>
        </p:sp>
        <p:sp>
          <p:nvSpPr>
            <p:cNvPr id="13878" name="Oval 28"/>
            <p:cNvSpPr>
              <a:spLocks noChangeArrowheads="1"/>
            </p:cNvSpPr>
            <p:nvPr/>
          </p:nvSpPr>
          <p:spPr bwMode="auto">
            <a:xfrm>
              <a:off x="3335" y="753"/>
              <a:ext cx="797" cy="668"/>
            </a:xfrm>
            <a:prstGeom prst="ellipse">
              <a:avLst/>
            </a:prstGeom>
            <a:solidFill>
              <a:srgbClr val="C0C0C0"/>
            </a:solidFill>
            <a:ln w="9525">
              <a:noFill/>
              <a:round/>
              <a:headEnd/>
              <a:tailEnd/>
            </a:ln>
          </p:spPr>
          <p:txBody>
            <a:bodyPr/>
            <a:lstStyle/>
            <a:p>
              <a:endParaRPr lang="zh-CN" altLang="en-US"/>
            </a:p>
          </p:txBody>
        </p:sp>
        <p:sp>
          <p:nvSpPr>
            <p:cNvPr id="13879" name="Oval 29"/>
            <p:cNvSpPr>
              <a:spLocks noChangeArrowheads="1"/>
            </p:cNvSpPr>
            <p:nvPr/>
          </p:nvSpPr>
          <p:spPr bwMode="auto">
            <a:xfrm>
              <a:off x="2140" y="548"/>
              <a:ext cx="1640" cy="667"/>
            </a:xfrm>
            <a:prstGeom prst="ellipse">
              <a:avLst/>
            </a:prstGeom>
            <a:solidFill>
              <a:srgbClr val="C0C0C0"/>
            </a:solidFill>
            <a:ln w="9525">
              <a:noFill/>
              <a:round/>
              <a:headEnd/>
              <a:tailEnd/>
            </a:ln>
          </p:spPr>
          <p:txBody>
            <a:bodyPr/>
            <a:lstStyle/>
            <a:p>
              <a:endParaRPr lang="zh-CN" altLang="en-US"/>
            </a:p>
          </p:txBody>
        </p:sp>
      </p:grpSp>
      <p:sp>
        <p:nvSpPr>
          <p:cNvPr id="13324" name="Text Box 30"/>
          <p:cNvSpPr txBox="1">
            <a:spLocks noChangeArrowheads="1"/>
          </p:cNvSpPr>
          <p:nvPr/>
        </p:nvSpPr>
        <p:spPr bwMode="auto">
          <a:xfrm>
            <a:off x="4749800" y="312102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局域网</a:t>
            </a:r>
          </a:p>
        </p:txBody>
      </p:sp>
      <p:pic>
        <p:nvPicPr>
          <p:cNvPr id="13325" name="Picture 31"/>
          <p:cNvPicPr>
            <a:picLocks noChangeArrowheads="1"/>
          </p:cNvPicPr>
          <p:nvPr/>
        </p:nvPicPr>
        <p:blipFill>
          <a:blip r:embed="rId3" cstate="print"/>
          <a:srcRect/>
          <a:stretch>
            <a:fillRect/>
          </a:stretch>
        </p:blipFill>
        <p:spPr bwMode="auto">
          <a:xfrm>
            <a:off x="3902076" y="2963864"/>
            <a:ext cx="441325" cy="301625"/>
          </a:xfrm>
          <a:prstGeom prst="rect">
            <a:avLst/>
          </a:prstGeom>
          <a:noFill/>
          <a:ln w="12699">
            <a:noFill/>
            <a:miter lim="800000"/>
            <a:headEnd/>
            <a:tailEnd/>
          </a:ln>
        </p:spPr>
      </p:pic>
      <p:pic>
        <p:nvPicPr>
          <p:cNvPr id="13326" name="Picture 32"/>
          <p:cNvPicPr>
            <a:picLocks noChangeArrowheads="1"/>
          </p:cNvPicPr>
          <p:nvPr/>
        </p:nvPicPr>
        <p:blipFill>
          <a:blip r:embed="rId3" cstate="print"/>
          <a:srcRect/>
          <a:stretch>
            <a:fillRect/>
          </a:stretch>
        </p:blipFill>
        <p:spPr bwMode="auto">
          <a:xfrm>
            <a:off x="6007101" y="3160714"/>
            <a:ext cx="441325" cy="301625"/>
          </a:xfrm>
          <a:prstGeom prst="rect">
            <a:avLst/>
          </a:prstGeom>
          <a:noFill/>
          <a:ln w="12699">
            <a:noFill/>
            <a:miter lim="800000"/>
            <a:headEnd/>
            <a:tailEnd/>
          </a:ln>
        </p:spPr>
      </p:pic>
      <p:pic>
        <p:nvPicPr>
          <p:cNvPr id="13327" name="Picture 33"/>
          <p:cNvPicPr>
            <a:picLocks noChangeArrowheads="1"/>
          </p:cNvPicPr>
          <p:nvPr/>
        </p:nvPicPr>
        <p:blipFill>
          <a:blip r:embed="rId4" cstate="print"/>
          <a:srcRect/>
          <a:stretch>
            <a:fillRect/>
          </a:stretch>
        </p:blipFill>
        <p:spPr bwMode="auto">
          <a:xfrm>
            <a:off x="9740900" y="3224213"/>
            <a:ext cx="533400" cy="469900"/>
          </a:xfrm>
          <a:prstGeom prst="rect">
            <a:avLst/>
          </a:prstGeom>
          <a:noFill/>
          <a:ln w="9525">
            <a:noFill/>
            <a:miter lim="800000"/>
            <a:headEnd/>
            <a:tailEnd/>
          </a:ln>
        </p:spPr>
      </p:pic>
      <p:pic>
        <p:nvPicPr>
          <p:cNvPr id="13328" name="Picture 34"/>
          <p:cNvPicPr>
            <a:picLocks noChangeArrowheads="1"/>
          </p:cNvPicPr>
          <p:nvPr/>
        </p:nvPicPr>
        <p:blipFill>
          <a:blip r:embed="rId3" cstate="print"/>
          <a:srcRect/>
          <a:stretch>
            <a:fillRect/>
          </a:stretch>
        </p:blipFill>
        <p:spPr bwMode="auto">
          <a:xfrm>
            <a:off x="7988301" y="3011489"/>
            <a:ext cx="441325" cy="301625"/>
          </a:xfrm>
          <a:prstGeom prst="rect">
            <a:avLst/>
          </a:prstGeom>
          <a:noFill/>
          <a:ln w="12699">
            <a:noFill/>
            <a:miter lim="800000"/>
            <a:headEnd/>
            <a:tailEnd/>
          </a:ln>
        </p:spPr>
      </p:pic>
      <p:grpSp>
        <p:nvGrpSpPr>
          <p:cNvPr id="13329" name="Group 35"/>
          <p:cNvGrpSpPr>
            <a:grpSpLocks/>
          </p:cNvGrpSpPr>
          <p:nvPr/>
        </p:nvGrpSpPr>
        <p:grpSpPr bwMode="auto">
          <a:xfrm>
            <a:off x="6692901" y="2932113"/>
            <a:ext cx="1128713" cy="781050"/>
            <a:chOff x="1680" y="240"/>
            <a:chExt cx="2529" cy="1270"/>
          </a:xfrm>
        </p:grpSpPr>
        <p:sp>
          <p:nvSpPr>
            <p:cNvPr id="13862" name="Oval 36"/>
            <p:cNvSpPr>
              <a:spLocks noChangeArrowheads="1"/>
            </p:cNvSpPr>
            <p:nvPr/>
          </p:nvSpPr>
          <p:spPr bwMode="auto">
            <a:xfrm>
              <a:off x="2554" y="240"/>
              <a:ext cx="1088" cy="513"/>
            </a:xfrm>
            <a:prstGeom prst="ellipse">
              <a:avLst/>
            </a:prstGeom>
            <a:solidFill>
              <a:srgbClr val="C0C0C0"/>
            </a:solidFill>
            <a:ln w="9525">
              <a:noFill/>
              <a:round/>
              <a:headEnd/>
              <a:tailEnd/>
            </a:ln>
          </p:spPr>
          <p:txBody>
            <a:bodyPr/>
            <a:lstStyle/>
            <a:p>
              <a:endParaRPr lang="zh-CN" altLang="en-US"/>
            </a:p>
          </p:txBody>
        </p:sp>
        <p:sp>
          <p:nvSpPr>
            <p:cNvPr id="13863" name="Oval 37"/>
            <p:cNvSpPr>
              <a:spLocks noChangeArrowheads="1"/>
            </p:cNvSpPr>
            <p:nvPr/>
          </p:nvSpPr>
          <p:spPr bwMode="auto">
            <a:xfrm>
              <a:off x="1941" y="381"/>
              <a:ext cx="827" cy="513"/>
            </a:xfrm>
            <a:prstGeom prst="ellipse">
              <a:avLst/>
            </a:prstGeom>
            <a:solidFill>
              <a:srgbClr val="C0C0C0"/>
            </a:solidFill>
            <a:ln w="9525">
              <a:noFill/>
              <a:round/>
              <a:headEnd/>
              <a:tailEnd/>
            </a:ln>
          </p:spPr>
          <p:txBody>
            <a:bodyPr/>
            <a:lstStyle/>
            <a:p>
              <a:endParaRPr lang="zh-CN" altLang="en-US"/>
            </a:p>
          </p:txBody>
        </p:sp>
        <p:sp>
          <p:nvSpPr>
            <p:cNvPr id="13864" name="Oval 38"/>
            <p:cNvSpPr>
              <a:spLocks noChangeArrowheads="1"/>
            </p:cNvSpPr>
            <p:nvPr/>
          </p:nvSpPr>
          <p:spPr bwMode="auto">
            <a:xfrm>
              <a:off x="1680" y="702"/>
              <a:ext cx="552" cy="411"/>
            </a:xfrm>
            <a:prstGeom prst="ellipse">
              <a:avLst/>
            </a:prstGeom>
            <a:solidFill>
              <a:srgbClr val="C0C0C0"/>
            </a:solidFill>
            <a:ln w="9525">
              <a:noFill/>
              <a:round/>
              <a:headEnd/>
              <a:tailEnd/>
            </a:ln>
          </p:spPr>
          <p:txBody>
            <a:bodyPr/>
            <a:lstStyle/>
            <a:p>
              <a:endParaRPr lang="zh-CN" altLang="en-US"/>
            </a:p>
          </p:txBody>
        </p:sp>
        <p:sp>
          <p:nvSpPr>
            <p:cNvPr id="13865" name="Oval 39"/>
            <p:cNvSpPr>
              <a:spLocks noChangeArrowheads="1"/>
            </p:cNvSpPr>
            <p:nvPr/>
          </p:nvSpPr>
          <p:spPr bwMode="auto">
            <a:xfrm>
              <a:off x="1849" y="894"/>
              <a:ext cx="842" cy="450"/>
            </a:xfrm>
            <a:prstGeom prst="ellipse">
              <a:avLst/>
            </a:prstGeom>
            <a:solidFill>
              <a:srgbClr val="C0C0C0"/>
            </a:solidFill>
            <a:ln w="9525">
              <a:noFill/>
              <a:round/>
              <a:headEnd/>
              <a:tailEnd/>
            </a:ln>
          </p:spPr>
          <p:txBody>
            <a:bodyPr/>
            <a:lstStyle/>
            <a:p>
              <a:endParaRPr lang="zh-CN" altLang="en-US"/>
            </a:p>
          </p:txBody>
        </p:sp>
        <p:sp>
          <p:nvSpPr>
            <p:cNvPr id="13866" name="Oval 40"/>
            <p:cNvSpPr>
              <a:spLocks noChangeArrowheads="1"/>
            </p:cNvSpPr>
            <p:nvPr/>
          </p:nvSpPr>
          <p:spPr bwMode="auto">
            <a:xfrm>
              <a:off x="2462" y="971"/>
              <a:ext cx="1272" cy="539"/>
            </a:xfrm>
            <a:prstGeom prst="ellipse">
              <a:avLst/>
            </a:prstGeom>
            <a:solidFill>
              <a:srgbClr val="C0C0C0"/>
            </a:solidFill>
            <a:ln w="9525">
              <a:noFill/>
              <a:round/>
              <a:headEnd/>
              <a:tailEnd/>
            </a:ln>
          </p:spPr>
          <p:txBody>
            <a:bodyPr/>
            <a:lstStyle/>
            <a:p>
              <a:endParaRPr lang="zh-CN" altLang="en-US"/>
            </a:p>
          </p:txBody>
        </p:sp>
        <p:sp>
          <p:nvSpPr>
            <p:cNvPr id="13867" name="Oval 41"/>
            <p:cNvSpPr>
              <a:spLocks noChangeArrowheads="1"/>
            </p:cNvSpPr>
            <p:nvPr/>
          </p:nvSpPr>
          <p:spPr bwMode="auto">
            <a:xfrm>
              <a:off x="3289" y="394"/>
              <a:ext cx="797" cy="398"/>
            </a:xfrm>
            <a:prstGeom prst="ellipse">
              <a:avLst/>
            </a:prstGeom>
            <a:solidFill>
              <a:srgbClr val="C0C0C0"/>
            </a:solidFill>
            <a:ln w="9525">
              <a:noFill/>
              <a:round/>
              <a:headEnd/>
              <a:tailEnd/>
            </a:ln>
          </p:spPr>
          <p:txBody>
            <a:bodyPr/>
            <a:lstStyle/>
            <a:p>
              <a:endParaRPr lang="zh-CN" altLang="en-US"/>
            </a:p>
          </p:txBody>
        </p:sp>
        <p:sp>
          <p:nvSpPr>
            <p:cNvPr id="13868" name="Oval 42"/>
            <p:cNvSpPr>
              <a:spLocks noChangeArrowheads="1"/>
            </p:cNvSpPr>
            <p:nvPr/>
          </p:nvSpPr>
          <p:spPr bwMode="auto">
            <a:xfrm>
              <a:off x="3412" y="663"/>
              <a:ext cx="797" cy="398"/>
            </a:xfrm>
            <a:prstGeom prst="ellipse">
              <a:avLst/>
            </a:prstGeom>
            <a:solidFill>
              <a:srgbClr val="C0C0C0"/>
            </a:solidFill>
            <a:ln w="9525">
              <a:noFill/>
              <a:round/>
              <a:headEnd/>
              <a:tailEnd/>
            </a:ln>
          </p:spPr>
          <p:txBody>
            <a:bodyPr/>
            <a:lstStyle/>
            <a:p>
              <a:endParaRPr lang="zh-CN" altLang="en-US"/>
            </a:p>
          </p:txBody>
        </p:sp>
        <p:sp>
          <p:nvSpPr>
            <p:cNvPr id="13869" name="Oval 43"/>
            <p:cNvSpPr>
              <a:spLocks noChangeArrowheads="1"/>
            </p:cNvSpPr>
            <p:nvPr/>
          </p:nvSpPr>
          <p:spPr bwMode="auto">
            <a:xfrm>
              <a:off x="3335" y="753"/>
              <a:ext cx="797" cy="668"/>
            </a:xfrm>
            <a:prstGeom prst="ellipse">
              <a:avLst/>
            </a:prstGeom>
            <a:solidFill>
              <a:srgbClr val="C0C0C0"/>
            </a:solidFill>
            <a:ln w="9525">
              <a:noFill/>
              <a:round/>
              <a:headEnd/>
              <a:tailEnd/>
            </a:ln>
          </p:spPr>
          <p:txBody>
            <a:bodyPr/>
            <a:lstStyle/>
            <a:p>
              <a:endParaRPr lang="zh-CN" altLang="en-US"/>
            </a:p>
          </p:txBody>
        </p:sp>
        <p:sp>
          <p:nvSpPr>
            <p:cNvPr id="13870" name="Oval 44"/>
            <p:cNvSpPr>
              <a:spLocks noChangeArrowheads="1"/>
            </p:cNvSpPr>
            <p:nvPr/>
          </p:nvSpPr>
          <p:spPr bwMode="auto">
            <a:xfrm>
              <a:off x="2140" y="548"/>
              <a:ext cx="1640" cy="667"/>
            </a:xfrm>
            <a:prstGeom prst="ellipse">
              <a:avLst/>
            </a:prstGeom>
            <a:solidFill>
              <a:srgbClr val="C0C0C0"/>
            </a:solidFill>
            <a:ln w="9525">
              <a:noFill/>
              <a:round/>
              <a:headEnd/>
              <a:tailEnd/>
            </a:ln>
          </p:spPr>
          <p:txBody>
            <a:bodyPr/>
            <a:lstStyle/>
            <a:p>
              <a:endParaRPr lang="zh-CN" altLang="en-US"/>
            </a:p>
          </p:txBody>
        </p:sp>
      </p:grpSp>
      <p:sp>
        <p:nvSpPr>
          <p:cNvPr id="13330" name="Text Box 45"/>
          <p:cNvSpPr txBox="1">
            <a:spLocks noChangeArrowheads="1"/>
          </p:cNvSpPr>
          <p:nvPr/>
        </p:nvSpPr>
        <p:spPr bwMode="auto">
          <a:xfrm>
            <a:off x="6858000" y="312102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广域网</a:t>
            </a:r>
          </a:p>
        </p:txBody>
      </p:sp>
      <p:sp>
        <p:nvSpPr>
          <p:cNvPr id="13331" name="Text Box 46"/>
          <p:cNvSpPr txBox="1">
            <a:spLocks noChangeArrowheads="1"/>
          </p:cNvSpPr>
          <p:nvPr/>
        </p:nvSpPr>
        <p:spPr bwMode="auto">
          <a:xfrm>
            <a:off x="1843088" y="2786063"/>
            <a:ext cx="939800" cy="366712"/>
          </a:xfrm>
          <a:prstGeom prst="rect">
            <a:avLst/>
          </a:prstGeom>
          <a:noFill/>
          <a:ln w="9525">
            <a:noFill/>
            <a:miter lim="800000"/>
            <a:headEnd/>
            <a:tailEnd/>
          </a:ln>
        </p:spPr>
        <p:txBody>
          <a:bodyPr wrap="none">
            <a:spAutoFit/>
          </a:bodyPr>
          <a:lstStyle/>
          <a:p>
            <a:r>
              <a:rPr kumimoji="1" lang="zh-CN" altLang="en-US" sz="1800">
                <a:solidFill>
                  <a:srgbClr val="333399"/>
                </a:solidFill>
                <a:latin typeface="Arial" charset="0"/>
                <a:ea typeface="黑体" pitchFamily="2" charset="-122"/>
              </a:rPr>
              <a:t>主机</a:t>
            </a:r>
            <a:r>
              <a:rPr kumimoji="1" lang="zh-CN" altLang="en-US" sz="1400">
                <a:solidFill>
                  <a:srgbClr val="333399"/>
                </a:solidFill>
                <a:latin typeface="Arial" charset="0"/>
                <a:ea typeface="黑体" pitchFamily="2" charset="-122"/>
              </a:rPr>
              <a:t> </a:t>
            </a:r>
            <a:r>
              <a:rPr kumimoji="1" lang="en-US" altLang="zh-CN" sz="1800" b="1">
                <a:solidFill>
                  <a:srgbClr val="333399"/>
                </a:solidFill>
                <a:latin typeface="Arial" charset="0"/>
                <a:ea typeface="黑体" pitchFamily="2" charset="-122"/>
              </a:rPr>
              <a:t>H</a:t>
            </a:r>
            <a:r>
              <a:rPr kumimoji="1" lang="en-US" altLang="zh-CN" sz="1800" b="1" baseline="-25000">
                <a:solidFill>
                  <a:srgbClr val="333399"/>
                </a:solidFill>
                <a:latin typeface="Arial" charset="0"/>
                <a:ea typeface="黑体" pitchFamily="2" charset="-122"/>
              </a:rPr>
              <a:t>1</a:t>
            </a:r>
          </a:p>
        </p:txBody>
      </p:sp>
      <p:sp>
        <p:nvSpPr>
          <p:cNvPr id="13332" name="Text Box 47"/>
          <p:cNvSpPr txBox="1">
            <a:spLocks noChangeArrowheads="1"/>
          </p:cNvSpPr>
          <p:nvPr/>
        </p:nvSpPr>
        <p:spPr bwMode="auto">
          <a:xfrm>
            <a:off x="9548813" y="2905126"/>
            <a:ext cx="93980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Arial" charset="0"/>
                <a:ea typeface="黑体" pitchFamily="2" charset="-122"/>
              </a:rPr>
              <a:t>主机</a:t>
            </a:r>
            <a:r>
              <a:rPr kumimoji="1" lang="zh-CN" altLang="en-US" sz="1400" b="1">
                <a:solidFill>
                  <a:srgbClr val="333399"/>
                </a:solidFill>
                <a:latin typeface="Arial" charset="0"/>
                <a:ea typeface="黑体" pitchFamily="2" charset="-122"/>
              </a:rPr>
              <a:t> </a:t>
            </a:r>
            <a:r>
              <a:rPr kumimoji="1" lang="en-US" altLang="zh-CN" sz="1800" b="1">
                <a:solidFill>
                  <a:srgbClr val="333399"/>
                </a:solidFill>
                <a:latin typeface="Arial" charset="0"/>
                <a:ea typeface="黑体" pitchFamily="2" charset="-122"/>
              </a:rPr>
              <a:t>H</a:t>
            </a:r>
            <a:r>
              <a:rPr kumimoji="1" lang="en-US" altLang="zh-CN" sz="1800" b="1" baseline="-25000">
                <a:solidFill>
                  <a:srgbClr val="333399"/>
                </a:solidFill>
                <a:latin typeface="Arial" charset="0"/>
                <a:ea typeface="黑体" pitchFamily="2" charset="-122"/>
              </a:rPr>
              <a:t>2</a:t>
            </a:r>
          </a:p>
        </p:txBody>
      </p:sp>
      <p:sp>
        <p:nvSpPr>
          <p:cNvPr id="13333" name="Text Box 48"/>
          <p:cNvSpPr txBox="1">
            <a:spLocks noChangeArrowheads="1"/>
          </p:cNvSpPr>
          <p:nvPr/>
        </p:nvSpPr>
        <p:spPr bwMode="auto">
          <a:xfrm>
            <a:off x="3571875" y="2601913"/>
            <a:ext cx="1150938" cy="366712"/>
          </a:xfrm>
          <a:prstGeom prst="rect">
            <a:avLst/>
          </a:prstGeom>
          <a:noFill/>
          <a:ln w="9525">
            <a:noFill/>
            <a:miter lim="800000"/>
            <a:headEnd/>
            <a:tailEnd/>
          </a:ln>
        </p:spPr>
        <p:txBody>
          <a:bodyPr wrap="none">
            <a:spAutoFit/>
          </a:bodyPr>
          <a:lstStyle/>
          <a:p>
            <a:r>
              <a:rPr kumimoji="1" lang="zh-CN" altLang="en-US" sz="1800">
                <a:solidFill>
                  <a:srgbClr val="333399"/>
                </a:solidFill>
                <a:latin typeface="Arial" charset="0"/>
                <a:ea typeface="黑体" pitchFamily="2" charset="-122"/>
              </a:rPr>
              <a:t>路由器</a:t>
            </a:r>
            <a:r>
              <a:rPr kumimoji="1" lang="zh-CN" altLang="en-US" sz="900">
                <a:solidFill>
                  <a:srgbClr val="333399"/>
                </a:solidFill>
                <a:latin typeface="Arial" charset="0"/>
                <a:ea typeface="黑体" pitchFamily="2" charset="-122"/>
              </a:rPr>
              <a:t> </a:t>
            </a:r>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1</a:t>
            </a:r>
          </a:p>
        </p:txBody>
      </p:sp>
      <p:sp>
        <p:nvSpPr>
          <p:cNvPr id="13334" name="Text Box 49"/>
          <p:cNvSpPr txBox="1">
            <a:spLocks noChangeArrowheads="1"/>
          </p:cNvSpPr>
          <p:nvPr/>
        </p:nvSpPr>
        <p:spPr bwMode="auto">
          <a:xfrm>
            <a:off x="5730875" y="2798763"/>
            <a:ext cx="1150938" cy="366712"/>
          </a:xfrm>
          <a:prstGeom prst="rect">
            <a:avLst/>
          </a:prstGeom>
          <a:noFill/>
          <a:ln w="9525">
            <a:noFill/>
            <a:miter lim="800000"/>
            <a:headEnd/>
            <a:tailEnd/>
          </a:ln>
        </p:spPr>
        <p:txBody>
          <a:bodyPr wrap="none">
            <a:spAutoFit/>
          </a:bodyPr>
          <a:lstStyle/>
          <a:p>
            <a:r>
              <a:rPr kumimoji="1" lang="zh-CN" altLang="en-US" sz="1800">
                <a:solidFill>
                  <a:srgbClr val="333399"/>
                </a:solidFill>
                <a:latin typeface="Arial" charset="0"/>
                <a:ea typeface="黑体" pitchFamily="2" charset="-122"/>
              </a:rPr>
              <a:t>路由器</a:t>
            </a:r>
            <a:r>
              <a:rPr kumimoji="1" lang="zh-CN" altLang="en-US" sz="900" b="1">
                <a:solidFill>
                  <a:srgbClr val="333399"/>
                </a:solidFill>
                <a:latin typeface="Arial" charset="0"/>
                <a:ea typeface="黑体" pitchFamily="2" charset="-122"/>
              </a:rPr>
              <a:t> </a:t>
            </a:r>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2</a:t>
            </a:r>
          </a:p>
        </p:txBody>
      </p:sp>
      <p:sp>
        <p:nvSpPr>
          <p:cNvPr id="13335" name="Text Box 50"/>
          <p:cNvSpPr txBox="1">
            <a:spLocks noChangeArrowheads="1"/>
          </p:cNvSpPr>
          <p:nvPr/>
        </p:nvSpPr>
        <p:spPr bwMode="auto">
          <a:xfrm>
            <a:off x="7675564" y="2659063"/>
            <a:ext cx="1150937" cy="366712"/>
          </a:xfrm>
          <a:prstGeom prst="rect">
            <a:avLst/>
          </a:prstGeom>
          <a:noFill/>
          <a:ln w="9525">
            <a:noFill/>
            <a:miter lim="800000"/>
            <a:headEnd/>
            <a:tailEnd/>
          </a:ln>
        </p:spPr>
        <p:txBody>
          <a:bodyPr wrap="none">
            <a:spAutoFit/>
          </a:bodyPr>
          <a:lstStyle/>
          <a:p>
            <a:r>
              <a:rPr kumimoji="1" lang="zh-CN" altLang="en-US" sz="1800">
                <a:solidFill>
                  <a:srgbClr val="333399"/>
                </a:solidFill>
                <a:latin typeface="Arial" charset="0"/>
                <a:ea typeface="黑体" pitchFamily="2" charset="-122"/>
              </a:rPr>
              <a:t>路由器</a:t>
            </a:r>
            <a:r>
              <a:rPr kumimoji="1" lang="zh-CN" altLang="en-US" sz="900" b="1">
                <a:solidFill>
                  <a:srgbClr val="333399"/>
                </a:solidFill>
                <a:latin typeface="Arial" charset="0"/>
                <a:ea typeface="黑体" pitchFamily="2" charset="-122"/>
              </a:rPr>
              <a:t> </a:t>
            </a:r>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3</a:t>
            </a:r>
          </a:p>
        </p:txBody>
      </p:sp>
      <p:sp>
        <p:nvSpPr>
          <p:cNvPr id="13336" name="Text Box 51"/>
          <p:cNvSpPr txBox="1">
            <a:spLocks noChangeArrowheads="1"/>
          </p:cNvSpPr>
          <p:nvPr/>
        </p:nvSpPr>
        <p:spPr bwMode="auto">
          <a:xfrm>
            <a:off x="2806700" y="313372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电话网</a:t>
            </a:r>
          </a:p>
        </p:txBody>
      </p:sp>
      <p:grpSp>
        <p:nvGrpSpPr>
          <p:cNvPr id="13337" name="Group 53"/>
          <p:cNvGrpSpPr>
            <a:grpSpLocks/>
          </p:cNvGrpSpPr>
          <p:nvPr/>
        </p:nvGrpSpPr>
        <p:grpSpPr bwMode="auto">
          <a:xfrm>
            <a:off x="1892301" y="3160713"/>
            <a:ext cx="665163" cy="546100"/>
            <a:chOff x="624" y="2968"/>
            <a:chExt cx="1331" cy="920"/>
          </a:xfrm>
        </p:grpSpPr>
        <p:sp>
          <p:nvSpPr>
            <p:cNvPr id="13410" name="Freeform 54"/>
            <p:cNvSpPr>
              <a:spLocks/>
            </p:cNvSpPr>
            <p:nvPr/>
          </p:nvSpPr>
          <p:spPr bwMode="auto">
            <a:xfrm>
              <a:off x="1238" y="2968"/>
              <a:ext cx="713" cy="770"/>
            </a:xfrm>
            <a:custGeom>
              <a:avLst/>
              <a:gdLst>
                <a:gd name="T0" fmla="*/ 496 w 1426"/>
                <a:gd name="T1" fmla="*/ 764 h 2309"/>
                <a:gd name="T2" fmla="*/ 482 w 1426"/>
                <a:gd name="T3" fmla="*/ 770 h 2309"/>
                <a:gd name="T4" fmla="*/ 0 w 1426"/>
                <a:gd name="T5" fmla="*/ 488 h 2309"/>
                <a:gd name="T6" fmla="*/ 163 w 1426"/>
                <a:gd name="T7" fmla="*/ 20 h 2309"/>
                <a:gd name="T8" fmla="*/ 184 w 1426"/>
                <a:gd name="T9" fmla="*/ 6 h 2309"/>
                <a:gd name="T10" fmla="*/ 207 w 1426"/>
                <a:gd name="T11" fmla="*/ 0 h 2309"/>
                <a:gd name="T12" fmla="*/ 228 w 1426"/>
                <a:gd name="T13" fmla="*/ 3 h 2309"/>
                <a:gd name="T14" fmla="*/ 691 w 1426"/>
                <a:gd name="T15" fmla="*/ 133 h 2309"/>
                <a:gd name="T16" fmla="*/ 706 w 1426"/>
                <a:gd name="T17" fmla="*/ 140 h 2309"/>
                <a:gd name="T18" fmla="*/ 711 w 1426"/>
                <a:gd name="T19" fmla="*/ 142 h 2309"/>
                <a:gd name="T20" fmla="*/ 713 w 1426"/>
                <a:gd name="T21" fmla="*/ 148 h 2309"/>
                <a:gd name="T22" fmla="*/ 508 w 1426"/>
                <a:gd name="T23" fmla="*/ 769 h 2309"/>
                <a:gd name="T24" fmla="*/ 496 w 1426"/>
                <a:gd name="T25" fmla="*/ 764 h 23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26"/>
                <a:gd name="T40" fmla="*/ 0 h 2309"/>
                <a:gd name="T41" fmla="*/ 1426 w 1426"/>
                <a:gd name="T42" fmla="*/ 2309 h 230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26" h="2309">
                  <a:moveTo>
                    <a:pt x="992" y="2292"/>
                  </a:moveTo>
                  <a:lnTo>
                    <a:pt x="964" y="2309"/>
                  </a:lnTo>
                  <a:lnTo>
                    <a:pt x="0" y="1462"/>
                  </a:lnTo>
                  <a:lnTo>
                    <a:pt x="326" y="59"/>
                  </a:lnTo>
                  <a:lnTo>
                    <a:pt x="369" y="18"/>
                  </a:lnTo>
                  <a:lnTo>
                    <a:pt x="414" y="0"/>
                  </a:lnTo>
                  <a:lnTo>
                    <a:pt x="457" y="9"/>
                  </a:lnTo>
                  <a:lnTo>
                    <a:pt x="1381" y="400"/>
                  </a:lnTo>
                  <a:lnTo>
                    <a:pt x="1411" y="421"/>
                  </a:lnTo>
                  <a:lnTo>
                    <a:pt x="1422" y="425"/>
                  </a:lnTo>
                  <a:lnTo>
                    <a:pt x="1426" y="445"/>
                  </a:lnTo>
                  <a:lnTo>
                    <a:pt x="1017" y="2306"/>
                  </a:lnTo>
                  <a:lnTo>
                    <a:pt x="992" y="2292"/>
                  </a:lnTo>
                  <a:close/>
                </a:path>
              </a:pathLst>
            </a:custGeom>
            <a:solidFill>
              <a:schemeClr val="bg2"/>
            </a:solidFill>
            <a:ln w="9525">
              <a:noFill/>
              <a:round/>
              <a:headEnd/>
              <a:tailEnd/>
            </a:ln>
          </p:spPr>
          <p:txBody>
            <a:bodyPr/>
            <a:lstStyle/>
            <a:p>
              <a:endParaRPr lang="zh-CN" altLang="en-US"/>
            </a:p>
          </p:txBody>
        </p:sp>
        <p:sp>
          <p:nvSpPr>
            <p:cNvPr id="13411" name="Freeform 55"/>
            <p:cNvSpPr>
              <a:spLocks/>
            </p:cNvSpPr>
            <p:nvPr/>
          </p:nvSpPr>
          <p:spPr bwMode="auto">
            <a:xfrm>
              <a:off x="1668" y="3087"/>
              <a:ext cx="286" cy="660"/>
            </a:xfrm>
            <a:custGeom>
              <a:avLst/>
              <a:gdLst>
                <a:gd name="T0" fmla="*/ 286 w 573"/>
                <a:gd name="T1" fmla="*/ 29 h 1980"/>
                <a:gd name="T2" fmla="*/ 284 w 573"/>
                <a:gd name="T3" fmla="*/ 44 h 1980"/>
                <a:gd name="T4" fmla="*/ 77 w 573"/>
                <a:gd name="T5" fmla="*/ 641 h 1980"/>
                <a:gd name="T6" fmla="*/ 75 w 573"/>
                <a:gd name="T7" fmla="*/ 652 h 1980"/>
                <a:gd name="T8" fmla="*/ 70 w 573"/>
                <a:gd name="T9" fmla="*/ 657 h 1980"/>
                <a:gd name="T10" fmla="*/ 62 w 573"/>
                <a:gd name="T11" fmla="*/ 660 h 1980"/>
                <a:gd name="T12" fmla="*/ 55 w 573"/>
                <a:gd name="T13" fmla="*/ 658 h 1980"/>
                <a:gd name="T14" fmla="*/ 43 w 573"/>
                <a:gd name="T15" fmla="*/ 652 h 1980"/>
                <a:gd name="T16" fmla="*/ 0 w 573"/>
                <a:gd name="T17" fmla="*/ 627 h 1980"/>
                <a:gd name="T18" fmla="*/ 212 w 573"/>
                <a:gd name="T19" fmla="*/ 13 h 1980"/>
                <a:gd name="T20" fmla="*/ 210 w 573"/>
                <a:gd name="T21" fmla="*/ 9 h 1980"/>
                <a:gd name="T22" fmla="*/ 198 w 573"/>
                <a:gd name="T23" fmla="*/ 0 h 1980"/>
                <a:gd name="T24" fmla="*/ 222 w 573"/>
                <a:gd name="T25" fmla="*/ 7 h 1980"/>
                <a:gd name="T26" fmla="*/ 270 w 573"/>
                <a:gd name="T27" fmla="*/ 20 h 1980"/>
                <a:gd name="T28" fmla="*/ 279 w 573"/>
                <a:gd name="T29" fmla="*/ 25 h 1980"/>
                <a:gd name="T30" fmla="*/ 286 w 573"/>
                <a:gd name="T31" fmla="*/ 29 h 19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3"/>
                <a:gd name="T49" fmla="*/ 0 h 1980"/>
                <a:gd name="T50" fmla="*/ 573 w 573"/>
                <a:gd name="T51" fmla="*/ 1980 h 198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3" h="1980">
                  <a:moveTo>
                    <a:pt x="573" y="86"/>
                  </a:moveTo>
                  <a:lnTo>
                    <a:pt x="568" y="132"/>
                  </a:lnTo>
                  <a:lnTo>
                    <a:pt x="155" y="1923"/>
                  </a:lnTo>
                  <a:lnTo>
                    <a:pt x="151" y="1955"/>
                  </a:lnTo>
                  <a:lnTo>
                    <a:pt x="140" y="1972"/>
                  </a:lnTo>
                  <a:lnTo>
                    <a:pt x="125" y="1980"/>
                  </a:lnTo>
                  <a:lnTo>
                    <a:pt x="111" y="1975"/>
                  </a:lnTo>
                  <a:lnTo>
                    <a:pt x="86" y="1955"/>
                  </a:lnTo>
                  <a:lnTo>
                    <a:pt x="0" y="1880"/>
                  </a:lnTo>
                  <a:lnTo>
                    <a:pt x="425" y="39"/>
                  </a:lnTo>
                  <a:lnTo>
                    <a:pt x="420" y="27"/>
                  </a:lnTo>
                  <a:lnTo>
                    <a:pt x="396" y="0"/>
                  </a:lnTo>
                  <a:lnTo>
                    <a:pt x="445" y="20"/>
                  </a:lnTo>
                  <a:lnTo>
                    <a:pt x="541" y="61"/>
                  </a:lnTo>
                  <a:lnTo>
                    <a:pt x="559" y="75"/>
                  </a:lnTo>
                  <a:lnTo>
                    <a:pt x="573" y="86"/>
                  </a:lnTo>
                  <a:close/>
                </a:path>
              </a:pathLst>
            </a:custGeom>
            <a:solidFill>
              <a:srgbClr val="202020"/>
            </a:solidFill>
            <a:ln w="7938">
              <a:solidFill>
                <a:srgbClr val="202020"/>
              </a:solidFill>
              <a:prstDash val="solid"/>
              <a:round/>
              <a:headEnd/>
              <a:tailEnd/>
            </a:ln>
          </p:spPr>
          <p:txBody>
            <a:bodyPr/>
            <a:lstStyle/>
            <a:p>
              <a:endParaRPr lang="zh-CN" altLang="en-US"/>
            </a:p>
          </p:txBody>
        </p:sp>
        <p:sp>
          <p:nvSpPr>
            <p:cNvPr id="13412" name="Freeform 56"/>
            <p:cNvSpPr>
              <a:spLocks/>
            </p:cNvSpPr>
            <p:nvPr/>
          </p:nvSpPr>
          <p:spPr bwMode="auto">
            <a:xfrm>
              <a:off x="1432" y="2970"/>
              <a:ext cx="523" cy="147"/>
            </a:xfrm>
            <a:custGeom>
              <a:avLst/>
              <a:gdLst>
                <a:gd name="T0" fmla="*/ 0 w 1045"/>
                <a:gd name="T1" fmla="*/ 0 h 441"/>
                <a:gd name="T2" fmla="*/ 16 w 1045"/>
                <a:gd name="T3" fmla="*/ 0 h 441"/>
                <a:gd name="T4" fmla="*/ 31 w 1045"/>
                <a:gd name="T5" fmla="*/ 3 h 441"/>
                <a:gd name="T6" fmla="*/ 503 w 1045"/>
                <a:gd name="T7" fmla="*/ 136 h 441"/>
                <a:gd name="T8" fmla="*/ 519 w 1045"/>
                <a:gd name="T9" fmla="*/ 142 h 441"/>
                <a:gd name="T10" fmla="*/ 523 w 1045"/>
                <a:gd name="T11" fmla="*/ 147 h 441"/>
                <a:gd name="T12" fmla="*/ 0 w 1045"/>
                <a:gd name="T13" fmla="*/ 0 h 441"/>
                <a:gd name="T14" fmla="*/ 0 60000 65536"/>
                <a:gd name="T15" fmla="*/ 0 60000 65536"/>
                <a:gd name="T16" fmla="*/ 0 60000 65536"/>
                <a:gd name="T17" fmla="*/ 0 60000 65536"/>
                <a:gd name="T18" fmla="*/ 0 60000 65536"/>
                <a:gd name="T19" fmla="*/ 0 60000 65536"/>
                <a:gd name="T20" fmla="*/ 0 60000 65536"/>
                <a:gd name="T21" fmla="*/ 0 w 1045"/>
                <a:gd name="T22" fmla="*/ 0 h 441"/>
                <a:gd name="T23" fmla="*/ 1045 w 1045"/>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5" h="441">
                  <a:moveTo>
                    <a:pt x="0" y="0"/>
                  </a:moveTo>
                  <a:lnTo>
                    <a:pt x="31" y="1"/>
                  </a:lnTo>
                  <a:lnTo>
                    <a:pt x="62" y="10"/>
                  </a:lnTo>
                  <a:lnTo>
                    <a:pt x="1005" y="409"/>
                  </a:lnTo>
                  <a:lnTo>
                    <a:pt x="1037" y="427"/>
                  </a:lnTo>
                  <a:lnTo>
                    <a:pt x="1045" y="441"/>
                  </a:lnTo>
                  <a:lnTo>
                    <a:pt x="0" y="0"/>
                  </a:lnTo>
                  <a:close/>
                </a:path>
              </a:pathLst>
            </a:custGeom>
            <a:solidFill>
              <a:srgbClr val="202020"/>
            </a:solidFill>
            <a:ln w="7938">
              <a:solidFill>
                <a:srgbClr val="202020"/>
              </a:solidFill>
              <a:prstDash val="solid"/>
              <a:round/>
              <a:headEnd/>
              <a:tailEnd/>
            </a:ln>
          </p:spPr>
          <p:txBody>
            <a:bodyPr/>
            <a:lstStyle/>
            <a:p>
              <a:endParaRPr lang="zh-CN" altLang="en-US"/>
            </a:p>
          </p:txBody>
        </p:sp>
        <p:sp>
          <p:nvSpPr>
            <p:cNvPr id="13413" name="Freeform 57"/>
            <p:cNvSpPr>
              <a:spLocks/>
            </p:cNvSpPr>
            <p:nvPr/>
          </p:nvSpPr>
          <p:spPr bwMode="auto">
            <a:xfrm>
              <a:off x="1315" y="3056"/>
              <a:ext cx="478" cy="573"/>
            </a:xfrm>
            <a:custGeom>
              <a:avLst/>
              <a:gdLst>
                <a:gd name="T0" fmla="*/ 310 w 955"/>
                <a:gd name="T1" fmla="*/ 573 h 1719"/>
                <a:gd name="T2" fmla="*/ 0 w 955"/>
                <a:gd name="T3" fmla="*/ 404 h 1719"/>
                <a:gd name="T4" fmla="*/ 145 w 955"/>
                <a:gd name="T5" fmla="*/ 0 h 1719"/>
                <a:gd name="T6" fmla="*/ 478 w 955"/>
                <a:gd name="T7" fmla="*/ 104 h 1719"/>
                <a:gd name="T8" fmla="*/ 310 w 955"/>
                <a:gd name="T9" fmla="*/ 573 h 1719"/>
                <a:gd name="T10" fmla="*/ 0 60000 65536"/>
                <a:gd name="T11" fmla="*/ 0 60000 65536"/>
                <a:gd name="T12" fmla="*/ 0 60000 65536"/>
                <a:gd name="T13" fmla="*/ 0 60000 65536"/>
                <a:gd name="T14" fmla="*/ 0 60000 65536"/>
                <a:gd name="T15" fmla="*/ 0 w 955"/>
                <a:gd name="T16" fmla="*/ 0 h 1719"/>
                <a:gd name="T17" fmla="*/ 955 w 955"/>
                <a:gd name="T18" fmla="*/ 1719 h 1719"/>
              </a:gdLst>
              <a:ahLst/>
              <a:cxnLst>
                <a:cxn ang="T10">
                  <a:pos x="T0" y="T1"/>
                </a:cxn>
                <a:cxn ang="T11">
                  <a:pos x="T2" y="T3"/>
                </a:cxn>
                <a:cxn ang="T12">
                  <a:pos x="T4" y="T5"/>
                </a:cxn>
                <a:cxn ang="T13">
                  <a:pos x="T6" y="T7"/>
                </a:cxn>
                <a:cxn ang="T14">
                  <a:pos x="T8" y="T9"/>
                </a:cxn>
              </a:cxnLst>
              <a:rect l="T15" t="T16" r="T17" b="T18"/>
              <a:pathLst>
                <a:path w="955" h="1719">
                  <a:moveTo>
                    <a:pt x="619" y="1719"/>
                  </a:moveTo>
                  <a:lnTo>
                    <a:pt x="0" y="1212"/>
                  </a:lnTo>
                  <a:lnTo>
                    <a:pt x="290" y="0"/>
                  </a:lnTo>
                  <a:lnTo>
                    <a:pt x="955" y="313"/>
                  </a:lnTo>
                  <a:lnTo>
                    <a:pt x="619" y="1719"/>
                  </a:lnTo>
                  <a:close/>
                </a:path>
              </a:pathLst>
            </a:custGeom>
            <a:solidFill>
              <a:srgbClr val="000000"/>
            </a:solidFill>
            <a:ln w="7938">
              <a:solidFill>
                <a:srgbClr val="808080"/>
              </a:solidFill>
              <a:prstDash val="solid"/>
              <a:round/>
              <a:headEnd/>
              <a:tailEnd/>
            </a:ln>
          </p:spPr>
          <p:txBody>
            <a:bodyPr/>
            <a:lstStyle/>
            <a:p>
              <a:endParaRPr lang="zh-CN" altLang="en-US"/>
            </a:p>
          </p:txBody>
        </p:sp>
        <p:sp>
          <p:nvSpPr>
            <p:cNvPr id="13414" name="Freeform 58"/>
            <p:cNvSpPr>
              <a:spLocks/>
            </p:cNvSpPr>
            <p:nvPr/>
          </p:nvSpPr>
          <p:spPr bwMode="auto">
            <a:xfrm>
              <a:off x="1337" y="3076"/>
              <a:ext cx="431" cy="529"/>
            </a:xfrm>
            <a:custGeom>
              <a:avLst/>
              <a:gdLst>
                <a:gd name="T0" fmla="*/ 273 w 862"/>
                <a:gd name="T1" fmla="*/ 529 h 1587"/>
                <a:gd name="T2" fmla="*/ 0 w 862"/>
                <a:gd name="T3" fmla="*/ 378 h 1587"/>
                <a:gd name="T4" fmla="*/ 136 w 862"/>
                <a:gd name="T5" fmla="*/ 0 h 1587"/>
                <a:gd name="T6" fmla="*/ 431 w 862"/>
                <a:gd name="T7" fmla="*/ 89 h 1587"/>
                <a:gd name="T8" fmla="*/ 273 w 862"/>
                <a:gd name="T9" fmla="*/ 529 h 1587"/>
                <a:gd name="T10" fmla="*/ 0 60000 65536"/>
                <a:gd name="T11" fmla="*/ 0 60000 65536"/>
                <a:gd name="T12" fmla="*/ 0 60000 65536"/>
                <a:gd name="T13" fmla="*/ 0 60000 65536"/>
                <a:gd name="T14" fmla="*/ 0 60000 65536"/>
                <a:gd name="T15" fmla="*/ 0 w 862"/>
                <a:gd name="T16" fmla="*/ 0 h 1587"/>
                <a:gd name="T17" fmla="*/ 862 w 862"/>
                <a:gd name="T18" fmla="*/ 1587 h 1587"/>
              </a:gdLst>
              <a:ahLst/>
              <a:cxnLst>
                <a:cxn ang="T10">
                  <a:pos x="T0" y="T1"/>
                </a:cxn>
                <a:cxn ang="T11">
                  <a:pos x="T2" y="T3"/>
                </a:cxn>
                <a:cxn ang="T12">
                  <a:pos x="T4" y="T5"/>
                </a:cxn>
                <a:cxn ang="T13">
                  <a:pos x="T6" y="T7"/>
                </a:cxn>
                <a:cxn ang="T14">
                  <a:pos x="T8" y="T9"/>
                </a:cxn>
              </a:cxnLst>
              <a:rect l="T15" t="T16" r="T17" b="T18"/>
              <a:pathLst>
                <a:path w="862" h="1587">
                  <a:moveTo>
                    <a:pt x="546" y="1587"/>
                  </a:moveTo>
                  <a:lnTo>
                    <a:pt x="0" y="1134"/>
                  </a:lnTo>
                  <a:lnTo>
                    <a:pt x="272" y="0"/>
                  </a:lnTo>
                  <a:lnTo>
                    <a:pt x="862" y="268"/>
                  </a:lnTo>
                  <a:lnTo>
                    <a:pt x="546" y="1587"/>
                  </a:lnTo>
                  <a:close/>
                </a:path>
              </a:pathLst>
            </a:custGeom>
            <a:solidFill>
              <a:srgbClr val="C7C7C7"/>
            </a:solidFill>
            <a:ln w="7938">
              <a:solidFill>
                <a:srgbClr val="404040"/>
              </a:solidFill>
              <a:prstDash val="solid"/>
              <a:round/>
              <a:headEnd/>
              <a:tailEnd/>
            </a:ln>
          </p:spPr>
          <p:txBody>
            <a:bodyPr/>
            <a:lstStyle/>
            <a:p>
              <a:endParaRPr lang="zh-CN" altLang="en-US"/>
            </a:p>
          </p:txBody>
        </p:sp>
        <p:sp>
          <p:nvSpPr>
            <p:cNvPr id="13415" name="Freeform 59"/>
            <p:cNvSpPr>
              <a:spLocks/>
            </p:cNvSpPr>
            <p:nvPr/>
          </p:nvSpPr>
          <p:spPr bwMode="auto">
            <a:xfrm>
              <a:off x="1233" y="2968"/>
              <a:ext cx="203" cy="494"/>
            </a:xfrm>
            <a:custGeom>
              <a:avLst/>
              <a:gdLst>
                <a:gd name="T0" fmla="*/ 196 w 408"/>
                <a:gd name="T1" fmla="*/ 0 h 1480"/>
                <a:gd name="T2" fmla="*/ 184 w 408"/>
                <a:gd name="T3" fmla="*/ 4 h 1480"/>
                <a:gd name="T4" fmla="*/ 177 w 408"/>
                <a:gd name="T5" fmla="*/ 6 h 1480"/>
                <a:gd name="T6" fmla="*/ 168 w 408"/>
                <a:gd name="T7" fmla="*/ 12 h 1480"/>
                <a:gd name="T8" fmla="*/ 162 w 408"/>
                <a:gd name="T9" fmla="*/ 20 h 1480"/>
                <a:gd name="T10" fmla="*/ 159 w 408"/>
                <a:gd name="T11" fmla="*/ 26 h 1480"/>
                <a:gd name="T12" fmla="*/ 0 w 408"/>
                <a:gd name="T13" fmla="*/ 487 h 1480"/>
                <a:gd name="T14" fmla="*/ 6 w 408"/>
                <a:gd name="T15" fmla="*/ 494 h 1480"/>
                <a:gd name="T16" fmla="*/ 168 w 408"/>
                <a:gd name="T17" fmla="*/ 26 h 1480"/>
                <a:gd name="T18" fmla="*/ 172 w 408"/>
                <a:gd name="T19" fmla="*/ 19 h 1480"/>
                <a:gd name="T20" fmla="*/ 177 w 408"/>
                <a:gd name="T21" fmla="*/ 14 h 1480"/>
                <a:gd name="T22" fmla="*/ 183 w 408"/>
                <a:gd name="T23" fmla="*/ 10 h 1480"/>
                <a:gd name="T24" fmla="*/ 191 w 408"/>
                <a:gd name="T25" fmla="*/ 6 h 1480"/>
                <a:gd name="T26" fmla="*/ 199 w 408"/>
                <a:gd name="T27" fmla="*/ 4 h 1480"/>
                <a:gd name="T28" fmla="*/ 203 w 408"/>
                <a:gd name="T29" fmla="*/ 2 h 1480"/>
                <a:gd name="T30" fmla="*/ 196 w 408"/>
                <a:gd name="T31" fmla="*/ 0 h 14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8"/>
                <a:gd name="T49" fmla="*/ 0 h 1480"/>
                <a:gd name="T50" fmla="*/ 408 w 408"/>
                <a:gd name="T51" fmla="*/ 1480 h 148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8" h="1480">
                  <a:moveTo>
                    <a:pt x="393" y="0"/>
                  </a:moveTo>
                  <a:lnTo>
                    <a:pt x="370" y="11"/>
                  </a:lnTo>
                  <a:lnTo>
                    <a:pt x="356" y="19"/>
                  </a:lnTo>
                  <a:lnTo>
                    <a:pt x="338" y="37"/>
                  </a:lnTo>
                  <a:lnTo>
                    <a:pt x="325" y="59"/>
                  </a:lnTo>
                  <a:lnTo>
                    <a:pt x="320" y="77"/>
                  </a:lnTo>
                  <a:lnTo>
                    <a:pt x="0" y="1459"/>
                  </a:lnTo>
                  <a:lnTo>
                    <a:pt x="12" y="1480"/>
                  </a:lnTo>
                  <a:lnTo>
                    <a:pt x="337" y="77"/>
                  </a:lnTo>
                  <a:lnTo>
                    <a:pt x="346" y="57"/>
                  </a:lnTo>
                  <a:lnTo>
                    <a:pt x="355" y="43"/>
                  </a:lnTo>
                  <a:lnTo>
                    <a:pt x="368" y="30"/>
                  </a:lnTo>
                  <a:lnTo>
                    <a:pt x="384" y="19"/>
                  </a:lnTo>
                  <a:lnTo>
                    <a:pt x="400" y="12"/>
                  </a:lnTo>
                  <a:lnTo>
                    <a:pt x="408" y="5"/>
                  </a:lnTo>
                  <a:lnTo>
                    <a:pt x="393" y="0"/>
                  </a:lnTo>
                  <a:close/>
                </a:path>
              </a:pathLst>
            </a:custGeom>
            <a:solidFill>
              <a:srgbClr val="202020"/>
            </a:solidFill>
            <a:ln w="9525">
              <a:noFill/>
              <a:round/>
              <a:headEnd/>
              <a:tailEnd/>
            </a:ln>
          </p:spPr>
          <p:txBody>
            <a:bodyPr/>
            <a:lstStyle/>
            <a:p>
              <a:endParaRPr lang="zh-CN" altLang="en-US"/>
            </a:p>
          </p:txBody>
        </p:sp>
        <p:sp>
          <p:nvSpPr>
            <p:cNvPr id="13416" name="Freeform 60"/>
            <p:cNvSpPr>
              <a:spLocks/>
            </p:cNvSpPr>
            <p:nvPr/>
          </p:nvSpPr>
          <p:spPr bwMode="auto">
            <a:xfrm>
              <a:off x="1204" y="3479"/>
              <a:ext cx="532" cy="321"/>
            </a:xfrm>
            <a:custGeom>
              <a:avLst/>
              <a:gdLst>
                <a:gd name="T0" fmla="*/ 532 w 1065"/>
                <a:gd name="T1" fmla="*/ 321 h 963"/>
                <a:gd name="T2" fmla="*/ 523 w 1065"/>
                <a:gd name="T3" fmla="*/ 278 h 963"/>
                <a:gd name="T4" fmla="*/ 507 w 1065"/>
                <a:gd name="T5" fmla="*/ 259 h 963"/>
                <a:gd name="T6" fmla="*/ 68 w 1065"/>
                <a:gd name="T7" fmla="*/ 1 h 963"/>
                <a:gd name="T8" fmla="*/ 48 w 1065"/>
                <a:gd name="T9" fmla="*/ 0 h 963"/>
                <a:gd name="T10" fmla="*/ 29 w 1065"/>
                <a:gd name="T11" fmla="*/ 1 h 963"/>
                <a:gd name="T12" fmla="*/ 16 w 1065"/>
                <a:gd name="T13" fmla="*/ 14 h 963"/>
                <a:gd name="T14" fmla="*/ 0 w 1065"/>
                <a:gd name="T15" fmla="*/ 48 h 963"/>
                <a:gd name="T16" fmla="*/ 432 w 1065"/>
                <a:gd name="T17" fmla="*/ 318 h 963"/>
                <a:gd name="T18" fmla="*/ 532 w 1065"/>
                <a:gd name="T19" fmla="*/ 321 h 9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65"/>
                <a:gd name="T31" fmla="*/ 0 h 963"/>
                <a:gd name="T32" fmla="*/ 1065 w 1065"/>
                <a:gd name="T33" fmla="*/ 963 h 9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65" h="963">
                  <a:moveTo>
                    <a:pt x="1065" y="963"/>
                  </a:moveTo>
                  <a:lnTo>
                    <a:pt x="1047" y="833"/>
                  </a:lnTo>
                  <a:lnTo>
                    <a:pt x="1015" y="776"/>
                  </a:lnTo>
                  <a:lnTo>
                    <a:pt x="137" y="3"/>
                  </a:lnTo>
                  <a:lnTo>
                    <a:pt x="96" y="0"/>
                  </a:lnTo>
                  <a:lnTo>
                    <a:pt x="59" y="3"/>
                  </a:lnTo>
                  <a:lnTo>
                    <a:pt x="32" y="42"/>
                  </a:lnTo>
                  <a:lnTo>
                    <a:pt x="0" y="145"/>
                  </a:lnTo>
                  <a:lnTo>
                    <a:pt x="865" y="954"/>
                  </a:lnTo>
                  <a:lnTo>
                    <a:pt x="1065" y="963"/>
                  </a:lnTo>
                  <a:close/>
                </a:path>
              </a:pathLst>
            </a:custGeom>
            <a:solidFill>
              <a:srgbClr val="202020"/>
            </a:solidFill>
            <a:ln w="9525">
              <a:noFill/>
              <a:round/>
              <a:headEnd/>
              <a:tailEnd/>
            </a:ln>
          </p:spPr>
          <p:txBody>
            <a:bodyPr/>
            <a:lstStyle/>
            <a:p>
              <a:endParaRPr lang="zh-CN" altLang="en-US"/>
            </a:p>
          </p:txBody>
        </p:sp>
        <p:sp>
          <p:nvSpPr>
            <p:cNvPr id="13417" name="Freeform 61"/>
            <p:cNvSpPr>
              <a:spLocks/>
            </p:cNvSpPr>
            <p:nvPr/>
          </p:nvSpPr>
          <p:spPr bwMode="auto">
            <a:xfrm>
              <a:off x="642" y="3519"/>
              <a:ext cx="985" cy="288"/>
            </a:xfrm>
            <a:custGeom>
              <a:avLst/>
              <a:gdLst>
                <a:gd name="T0" fmla="*/ 0 w 1969"/>
                <a:gd name="T1" fmla="*/ 0 h 862"/>
                <a:gd name="T2" fmla="*/ 561 w 1969"/>
                <a:gd name="T3" fmla="*/ 8 h 862"/>
                <a:gd name="T4" fmla="*/ 985 w 1969"/>
                <a:gd name="T5" fmla="*/ 272 h 862"/>
                <a:gd name="T6" fmla="*/ 239 w 1969"/>
                <a:gd name="T7" fmla="*/ 288 h 862"/>
                <a:gd name="T8" fmla="*/ 0 w 1969"/>
                <a:gd name="T9" fmla="*/ 0 h 862"/>
                <a:gd name="T10" fmla="*/ 0 60000 65536"/>
                <a:gd name="T11" fmla="*/ 0 60000 65536"/>
                <a:gd name="T12" fmla="*/ 0 60000 65536"/>
                <a:gd name="T13" fmla="*/ 0 60000 65536"/>
                <a:gd name="T14" fmla="*/ 0 60000 65536"/>
                <a:gd name="T15" fmla="*/ 0 w 1969"/>
                <a:gd name="T16" fmla="*/ 0 h 862"/>
                <a:gd name="T17" fmla="*/ 1969 w 1969"/>
                <a:gd name="T18" fmla="*/ 862 h 862"/>
              </a:gdLst>
              <a:ahLst/>
              <a:cxnLst>
                <a:cxn ang="T10">
                  <a:pos x="T0" y="T1"/>
                </a:cxn>
                <a:cxn ang="T11">
                  <a:pos x="T2" y="T3"/>
                </a:cxn>
                <a:cxn ang="T12">
                  <a:pos x="T4" y="T5"/>
                </a:cxn>
                <a:cxn ang="T13">
                  <a:pos x="T6" y="T7"/>
                </a:cxn>
                <a:cxn ang="T14">
                  <a:pos x="T8" y="T9"/>
                </a:cxn>
              </a:cxnLst>
              <a:rect l="T15" t="T16" r="T17" b="T18"/>
              <a:pathLst>
                <a:path w="1969" h="862">
                  <a:moveTo>
                    <a:pt x="0" y="0"/>
                  </a:moveTo>
                  <a:lnTo>
                    <a:pt x="1121" y="24"/>
                  </a:lnTo>
                  <a:lnTo>
                    <a:pt x="1969" y="814"/>
                  </a:lnTo>
                  <a:lnTo>
                    <a:pt x="478" y="862"/>
                  </a:lnTo>
                  <a:lnTo>
                    <a:pt x="0" y="0"/>
                  </a:lnTo>
                  <a:close/>
                </a:path>
              </a:pathLst>
            </a:custGeom>
            <a:solidFill>
              <a:schemeClr val="bg2"/>
            </a:solidFill>
            <a:ln w="9525">
              <a:noFill/>
              <a:round/>
              <a:headEnd/>
              <a:tailEnd/>
            </a:ln>
          </p:spPr>
          <p:txBody>
            <a:bodyPr/>
            <a:lstStyle/>
            <a:p>
              <a:endParaRPr lang="zh-CN" altLang="en-US"/>
            </a:p>
          </p:txBody>
        </p:sp>
        <p:sp>
          <p:nvSpPr>
            <p:cNvPr id="13418" name="Freeform 62"/>
            <p:cNvSpPr>
              <a:spLocks/>
            </p:cNvSpPr>
            <p:nvPr/>
          </p:nvSpPr>
          <p:spPr bwMode="auto">
            <a:xfrm>
              <a:off x="852" y="3789"/>
              <a:ext cx="889" cy="99"/>
            </a:xfrm>
            <a:custGeom>
              <a:avLst/>
              <a:gdLst>
                <a:gd name="T0" fmla="*/ 27 w 1777"/>
                <a:gd name="T1" fmla="*/ 17 h 297"/>
                <a:gd name="T2" fmla="*/ 0 w 1777"/>
                <a:gd name="T3" fmla="*/ 99 h 297"/>
                <a:gd name="T4" fmla="*/ 880 w 1777"/>
                <a:gd name="T5" fmla="*/ 86 h 297"/>
                <a:gd name="T6" fmla="*/ 889 w 1777"/>
                <a:gd name="T7" fmla="*/ 58 h 297"/>
                <a:gd name="T8" fmla="*/ 887 w 1777"/>
                <a:gd name="T9" fmla="*/ 25 h 297"/>
                <a:gd name="T10" fmla="*/ 884 w 1777"/>
                <a:gd name="T11" fmla="*/ 0 h 297"/>
                <a:gd name="T12" fmla="*/ 27 w 1777"/>
                <a:gd name="T13" fmla="*/ 17 h 297"/>
                <a:gd name="T14" fmla="*/ 0 60000 65536"/>
                <a:gd name="T15" fmla="*/ 0 60000 65536"/>
                <a:gd name="T16" fmla="*/ 0 60000 65536"/>
                <a:gd name="T17" fmla="*/ 0 60000 65536"/>
                <a:gd name="T18" fmla="*/ 0 60000 65536"/>
                <a:gd name="T19" fmla="*/ 0 60000 65536"/>
                <a:gd name="T20" fmla="*/ 0 60000 65536"/>
                <a:gd name="T21" fmla="*/ 0 w 1777"/>
                <a:gd name="T22" fmla="*/ 0 h 297"/>
                <a:gd name="T23" fmla="*/ 1777 w 1777"/>
                <a:gd name="T24" fmla="*/ 297 h 2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77" h="297">
                  <a:moveTo>
                    <a:pt x="54" y="52"/>
                  </a:moveTo>
                  <a:lnTo>
                    <a:pt x="0" y="297"/>
                  </a:lnTo>
                  <a:lnTo>
                    <a:pt x="1759" y="257"/>
                  </a:lnTo>
                  <a:lnTo>
                    <a:pt x="1777" y="173"/>
                  </a:lnTo>
                  <a:lnTo>
                    <a:pt x="1773" y="74"/>
                  </a:lnTo>
                  <a:lnTo>
                    <a:pt x="1768" y="0"/>
                  </a:lnTo>
                  <a:lnTo>
                    <a:pt x="54" y="52"/>
                  </a:lnTo>
                  <a:close/>
                </a:path>
              </a:pathLst>
            </a:custGeom>
            <a:solidFill>
              <a:srgbClr val="202020"/>
            </a:solidFill>
            <a:ln w="9525">
              <a:noFill/>
              <a:round/>
              <a:headEnd/>
              <a:tailEnd/>
            </a:ln>
          </p:spPr>
          <p:txBody>
            <a:bodyPr/>
            <a:lstStyle/>
            <a:p>
              <a:endParaRPr lang="zh-CN" altLang="en-US"/>
            </a:p>
          </p:txBody>
        </p:sp>
        <p:sp>
          <p:nvSpPr>
            <p:cNvPr id="13419" name="Freeform 63"/>
            <p:cNvSpPr>
              <a:spLocks/>
            </p:cNvSpPr>
            <p:nvPr/>
          </p:nvSpPr>
          <p:spPr bwMode="auto">
            <a:xfrm>
              <a:off x="624" y="3519"/>
              <a:ext cx="256" cy="369"/>
            </a:xfrm>
            <a:custGeom>
              <a:avLst/>
              <a:gdLst>
                <a:gd name="T0" fmla="*/ 18 w 513"/>
                <a:gd name="T1" fmla="*/ 0 h 1106"/>
                <a:gd name="T2" fmla="*/ 0 w 513"/>
                <a:gd name="T3" fmla="*/ 67 h 1106"/>
                <a:gd name="T4" fmla="*/ 228 w 513"/>
                <a:gd name="T5" fmla="*/ 369 h 1106"/>
                <a:gd name="T6" fmla="*/ 256 w 513"/>
                <a:gd name="T7" fmla="*/ 288 h 1106"/>
                <a:gd name="T8" fmla="*/ 18 w 513"/>
                <a:gd name="T9" fmla="*/ 0 h 1106"/>
                <a:gd name="T10" fmla="*/ 0 60000 65536"/>
                <a:gd name="T11" fmla="*/ 0 60000 65536"/>
                <a:gd name="T12" fmla="*/ 0 60000 65536"/>
                <a:gd name="T13" fmla="*/ 0 60000 65536"/>
                <a:gd name="T14" fmla="*/ 0 60000 65536"/>
                <a:gd name="T15" fmla="*/ 0 w 513"/>
                <a:gd name="T16" fmla="*/ 0 h 1106"/>
                <a:gd name="T17" fmla="*/ 513 w 513"/>
                <a:gd name="T18" fmla="*/ 1106 h 1106"/>
              </a:gdLst>
              <a:ahLst/>
              <a:cxnLst>
                <a:cxn ang="T10">
                  <a:pos x="T0" y="T1"/>
                </a:cxn>
                <a:cxn ang="T11">
                  <a:pos x="T2" y="T3"/>
                </a:cxn>
                <a:cxn ang="T12">
                  <a:pos x="T4" y="T5"/>
                </a:cxn>
                <a:cxn ang="T13">
                  <a:pos x="T6" y="T7"/>
                </a:cxn>
                <a:cxn ang="T14">
                  <a:pos x="T8" y="T9"/>
                </a:cxn>
              </a:cxnLst>
              <a:rect l="T15" t="T16" r="T17" b="T18"/>
              <a:pathLst>
                <a:path w="513" h="1106">
                  <a:moveTo>
                    <a:pt x="37" y="0"/>
                  </a:moveTo>
                  <a:lnTo>
                    <a:pt x="0" y="200"/>
                  </a:lnTo>
                  <a:lnTo>
                    <a:pt x="457" y="1106"/>
                  </a:lnTo>
                  <a:lnTo>
                    <a:pt x="513" y="862"/>
                  </a:lnTo>
                  <a:lnTo>
                    <a:pt x="37" y="0"/>
                  </a:lnTo>
                  <a:close/>
                </a:path>
              </a:pathLst>
            </a:custGeom>
            <a:solidFill>
              <a:srgbClr val="606060"/>
            </a:solidFill>
            <a:ln w="9525">
              <a:noFill/>
              <a:round/>
              <a:headEnd/>
              <a:tailEnd/>
            </a:ln>
          </p:spPr>
          <p:txBody>
            <a:bodyPr/>
            <a:lstStyle/>
            <a:p>
              <a:endParaRPr lang="zh-CN" altLang="en-US"/>
            </a:p>
          </p:txBody>
        </p:sp>
        <p:sp>
          <p:nvSpPr>
            <p:cNvPr id="13420" name="Freeform 64"/>
            <p:cNvSpPr>
              <a:spLocks/>
            </p:cNvSpPr>
            <p:nvPr/>
          </p:nvSpPr>
          <p:spPr bwMode="auto">
            <a:xfrm>
              <a:off x="1206" y="3791"/>
              <a:ext cx="132" cy="8"/>
            </a:xfrm>
            <a:custGeom>
              <a:avLst/>
              <a:gdLst>
                <a:gd name="T0" fmla="*/ 1 w 262"/>
                <a:gd name="T1" fmla="*/ 8 h 25"/>
                <a:gd name="T2" fmla="*/ 0 w 262"/>
                <a:gd name="T3" fmla="*/ 0 h 25"/>
                <a:gd name="T4" fmla="*/ 125 w 262"/>
                <a:gd name="T5" fmla="*/ 0 h 25"/>
                <a:gd name="T6" fmla="*/ 132 w 262"/>
                <a:gd name="T7" fmla="*/ 6 h 25"/>
                <a:gd name="T8" fmla="*/ 1 w 262"/>
                <a:gd name="T9" fmla="*/ 8 h 25"/>
                <a:gd name="T10" fmla="*/ 0 60000 65536"/>
                <a:gd name="T11" fmla="*/ 0 60000 65536"/>
                <a:gd name="T12" fmla="*/ 0 60000 65536"/>
                <a:gd name="T13" fmla="*/ 0 60000 65536"/>
                <a:gd name="T14" fmla="*/ 0 60000 65536"/>
                <a:gd name="T15" fmla="*/ 0 w 262"/>
                <a:gd name="T16" fmla="*/ 0 h 25"/>
                <a:gd name="T17" fmla="*/ 262 w 262"/>
                <a:gd name="T18" fmla="*/ 25 h 25"/>
              </a:gdLst>
              <a:ahLst/>
              <a:cxnLst>
                <a:cxn ang="T10">
                  <a:pos x="T0" y="T1"/>
                </a:cxn>
                <a:cxn ang="T11">
                  <a:pos x="T2" y="T3"/>
                </a:cxn>
                <a:cxn ang="T12">
                  <a:pos x="T4" y="T5"/>
                </a:cxn>
                <a:cxn ang="T13">
                  <a:pos x="T6" y="T7"/>
                </a:cxn>
                <a:cxn ang="T14">
                  <a:pos x="T8" y="T9"/>
                </a:cxn>
              </a:cxnLst>
              <a:rect l="T15" t="T16" r="T17" b="T18"/>
              <a:pathLst>
                <a:path w="262" h="25">
                  <a:moveTo>
                    <a:pt x="2" y="25"/>
                  </a:moveTo>
                  <a:lnTo>
                    <a:pt x="0" y="0"/>
                  </a:lnTo>
                  <a:lnTo>
                    <a:pt x="249" y="0"/>
                  </a:lnTo>
                  <a:lnTo>
                    <a:pt x="262" y="19"/>
                  </a:lnTo>
                  <a:lnTo>
                    <a:pt x="2" y="25"/>
                  </a:lnTo>
                  <a:close/>
                </a:path>
              </a:pathLst>
            </a:custGeom>
            <a:solidFill>
              <a:srgbClr val="606060"/>
            </a:solidFill>
            <a:ln w="9525">
              <a:noFill/>
              <a:round/>
              <a:headEnd/>
              <a:tailEnd/>
            </a:ln>
          </p:spPr>
          <p:txBody>
            <a:bodyPr/>
            <a:lstStyle/>
            <a:p>
              <a:endParaRPr lang="zh-CN" altLang="en-US"/>
            </a:p>
          </p:txBody>
        </p:sp>
        <p:sp>
          <p:nvSpPr>
            <p:cNvPr id="13421" name="Freeform 65"/>
            <p:cNvSpPr>
              <a:spLocks/>
            </p:cNvSpPr>
            <p:nvPr/>
          </p:nvSpPr>
          <p:spPr bwMode="auto">
            <a:xfrm>
              <a:off x="927" y="3521"/>
              <a:ext cx="281" cy="279"/>
            </a:xfrm>
            <a:custGeom>
              <a:avLst/>
              <a:gdLst>
                <a:gd name="T0" fmla="*/ 279 w 561"/>
                <a:gd name="T1" fmla="*/ 267 h 836"/>
                <a:gd name="T2" fmla="*/ 0 w 561"/>
                <a:gd name="T3" fmla="*/ 0 h 836"/>
                <a:gd name="T4" fmla="*/ 281 w 561"/>
                <a:gd name="T5" fmla="*/ 279 h 836"/>
                <a:gd name="T6" fmla="*/ 279 w 561"/>
                <a:gd name="T7" fmla="*/ 267 h 836"/>
                <a:gd name="T8" fmla="*/ 0 60000 65536"/>
                <a:gd name="T9" fmla="*/ 0 60000 65536"/>
                <a:gd name="T10" fmla="*/ 0 60000 65536"/>
                <a:gd name="T11" fmla="*/ 0 60000 65536"/>
                <a:gd name="T12" fmla="*/ 0 w 561"/>
                <a:gd name="T13" fmla="*/ 0 h 836"/>
                <a:gd name="T14" fmla="*/ 561 w 561"/>
                <a:gd name="T15" fmla="*/ 836 h 836"/>
              </a:gdLst>
              <a:ahLst/>
              <a:cxnLst>
                <a:cxn ang="T8">
                  <a:pos x="T0" y="T1"/>
                </a:cxn>
                <a:cxn ang="T9">
                  <a:pos x="T2" y="T3"/>
                </a:cxn>
                <a:cxn ang="T10">
                  <a:pos x="T4" y="T5"/>
                </a:cxn>
                <a:cxn ang="T11">
                  <a:pos x="T6" y="T7"/>
                </a:cxn>
              </a:cxnLst>
              <a:rect l="T12" t="T13" r="T14" b="T15"/>
              <a:pathLst>
                <a:path w="561" h="836">
                  <a:moveTo>
                    <a:pt x="557" y="801"/>
                  </a:moveTo>
                  <a:lnTo>
                    <a:pt x="0" y="0"/>
                  </a:lnTo>
                  <a:lnTo>
                    <a:pt x="561" y="836"/>
                  </a:lnTo>
                  <a:lnTo>
                    <a:pt x="557" y="801"/>
                  </a:lnTo>
                  <a:close/>
                </a:path>
              </a:pathLst>
            </a:custGeom>
            <a:solidFill>
              <a:srgbClr val="606060"/>
            </a:solidFill>
            <a:ln w="9525">
              <a:noFill/>
              <a:round/>
              <a:headEnd/>
              <a:tailEnd/>
            </a:ln>
          </p:spPr>
          <p:txBody>
            <a:bodyPr/>
            <a:lstStyle/>
            <a:p>
              <a:endParaRPr lang="zh-CN" altLang="en-US"/>
            </a:p>
          </p:txBody>
        </p:sp>
        <p:grpSp>
          <p:nvGrpSpPr>
            <p:cNvPr id="13422" name="Group 66"/>
            <p:cNvGrpSpPr>
              <a:grpSpLocks/>
            </p:cNvGrpSpPr>
            <p:nvPr/>
          </p:nvGrpSpPr>
          <p:grpSpPr bwMode="auto">
            <a:xfrm>
              <a:off x="700" y="3526"/>
              <a:ext cx="515" cy="270"/>
              <a:chOff x="700" y="3526"/>
              <a:chExt cx="515" cy="270"/>
            </a:xfrm>
          </p:grpSpPr>
          <p:grpSp>
            <p:nvGrpSpPr>
              <p:cNvPr id="13448" name="Group 67"/>
              <p:cNvGrpSpPr>
                <a:grpSpLocks/>
              </p:cNvGrpSpPr>
              <p:nvPr/>
            </p:nvGrpSpPr>
            <p:grpSpPr bwMode="auto">
              <a:xfrm>
                <a:off x="737" y="3534"/>
                <a:ext cx="49" cy="23"/>
                <a:chOff x="737" y="3534"/>
                <a:chExt cx="49" cy="23"/>
              </a:xfrm>
            </p:grpSpPr>
            <p:sp>
              <p:nvSpPr>
                <p:cNvPr id="13859" name="Freeform 68"/>
                <p:cNvSpPr>
                  <a:spLocks/>
                </p:cNvSpPr>
                <p:nvPr/>
              </p:nvSpPr>
              <p:spPr bwMode="auto">
                <a:xfrm>
                  <a:off x="737" y="3534"/>
                  <a:ext cx="11" cy="23"/>
                </a:xfrm>
                <a:custGeom>
                  <a:avLst/>
                  <a:gdLst>
                    <a:gd name="T0" fmla="*/ 6 w 22"/>
                    <a:gd name="T1" fmla="*/ 23 h 67"/>
                    <a:gd name="T2" fmla="*/ 0 w 22"/>
                    <a:gd name="T3" fmla="*/ 9 h 67"/>
                    <a:gd name="T4" fmla="*/ 5 w 22"/>
                    <a:gd name="T5" fmla="*/ 0 h 67"/>
                    <a:gd name="T6" fmla="*/ 11 w 22"/>
                    <a:gd name="T7" fmla="*/ 10 h 67"/>
                    <a:gd name="T8" fmla="*/ 6 w 22"/>
                    <a:gd name="T9" fmla="*/ 23 h 67"/>
                    <a:gd name="T10" fmla="*/ 0 60000 65536"/>
                    <a:gd name="T11" fmla="*/ 0 60000 65536"/>
                    <a:gd name="T12" fmla="*/ 0 60000 65536"/>
                    <a:gd name="T13" fmla="*/ 0 60000 65536"/>
                    <a:gd name="T14" fmla="*/ 0 60000 65536"/>
                    <a:gd name="T15" fmla="*/ 0 w 22"/>
                    <a:gd name="T16" fmla="*/ 0 h 67"/>
                    <a:gd name="T17" fmla="*/ 22 w 22"/>
                    <a:gd name="T18" fmla="*/ 67 h 67"/>
                  </a:gdLst>
                  <a:ahLst/>
                  <a:cxnLst>
                    <a:cxn ang="T10">
                      <a:pos x="T0" y="T1"/>
                    </a:cxn>
                    <a:cxn ang="T11">
                      <a:pos x="T2" y="T3"/>
                    </a:cxn>
                    <a:cxn ang="T12">
                      <a:pos x="T4" y="T5"/>
                    </a:cxn>
                    <a:cxn ang="T13">
                      <a:pos x="T6" y="T7"/>
                    </a:cxn>
                    <a:cxn ang="T14">
                      <a:pos x="T8" y="T9"/>
                    </a:cxn>
                  </a:cxnLst>
                  <a:rect l="T15" t="T16" r="T17" b="T18"/>
                  <a:pathLst>
                    <a:path w="22" h="67">
                      <a:moveTo>
                        <a:pt x="13" y="67"/>
                      </a:moveTo>
                      <a:lnTo>
                        <a:pt x="0" y="26"/>
                      </a:lnTo>
                      <a:lnTo>
                        <a:pt x="9" y="0"/>
                      </a:lnTo>
                      <a:lnTo>
                        <a:pt x="22" y="30"/>
                      </a:lnTo>
                      <a:lnTo>
                        <a:pt x="13" y="67"/>
                      </a:lnTo>
                      <a:close/>
                    </a:path>
                  </a:pathLst>
                </a:custGeom>
                <a:solidFill>
                  <a:srgbClr val="606060"/>
                </a:solidFill>
                <a:ln w="9525">
                  <a:noFill/>
                  <a:round/>
                  <a:headEnd/>
                  <a:tailEnd/>
                </a:ln>
              </p:spPr>
              <p:txBody>
                <a:bodyPr/>
                <a:lstStyle/>
                <a:p>
                  <a:endParaRPr lang="zh-CN" altLang="en-US"/>
                </a:p>
              </p:txBody>
            </p:sp>
            <p:sp>
              <p:nvSpPr>
                <p:cNvPr id="13860" name="Freeform 69"/>
                <p:cNvSpPr>
                  <a:spLocks/>
                </p:cNvSpPr>
                <p:nvPr/>
              </p:nvSpPr>
              <p:spPr bwMode="auto">
                <a:xfrm>
                  <a:off x="742" y="3535"/>
                  <a:ext cx="36" cy="9"/>
                </a:xfrm>
                <a:custGeom>
                  <a:avLst/>
                  <a:gdLst>
                    <a:gd name="T0" fmla="*/ 1 w 73"/>
                    <a:gd name="T1" fmla="*/ 0 h 29"/>
                    <a:gd name="T2" fmla="*/ 25 w 73"/>
                    <a:gd name="T3" fmla="*/ 0 h 29"/>
                    <a:gd name="T4" fmla="*/ 26 w 73"/>
                    <a:gd name="T5" fmla="*/ 1 h 29"/>
                    <a:gd name="T6" fmla="*/ 27 w 73"/>
                    <a:gd name="T7" fmla="*/ 3 h 29"/>
                    <a:gd name="T8" fmla="*/ 36 w 73"/>
                    <a:gd name="T9" fmla="*/ 9 h 29"/>
                    <a:gd name="T10" fmla="*/ 8 w 73"/>
                    <a:gd name="T11" fmla="*/ 9 h 29"/>
                    <a:gd name="T12" fmla="*/ 4 w 73"/>
                    <a:gd name="T13" fmla="*/ 6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2" y="0"/>
                      </a:moveTo>
                      <a:lnTo>
                        <a:pt x="50" y="0"/>
                      </a:lnTo>
                      <a:lnTo>
                        <a:pt x="52" y="2"/>
                      </a:lnTo>
                      <a:lnTo>
                        <a:pt x="55" y="11"/>
                      </a:lnTo>
                      <a:lnTo>
                        <a:pt x="73" y="29"/>
                      </a:lnTo>
                      <a:lnTo>
                        <a:pt x="17" y="29"/>
                      </a:lnTo>
                      <a:lnTo>
                        <a:pt x="8" y="20"/>
                      </a:lnTo>
                      <a:lnTo>
                        <a:pt x="0" y="6"/>
                      </a:lnTo>
                      <a:lnTo>
                        <a:pt x="2" y="0"/>
                      </a:lnTo>
                      <a:close/>
                    </a:path>
                  </a:pathLst>
                </a:custGeom>
                <a:solidFill>
                  <a:srgbClr val="808080"/>
                </a:solidFill>
                <a:ln w="9525">
                  <a:noFill/>
                  <a:round/>
                  <a:headEnd/>
                  <a:tailEnd/>
                </a:ln>
              </p:spPr>
              <p:txBody>
                <a:bodyPr/>
                <a:lstStyle/>
                <a:p>
                  <a:endParaRPr lang="zh-CN" altLang="en-US"/>
                </a:p>
              </p:txBody>
            </p:sp>
            <p:sp>
              <p:nvSpPr>
                <p:cNvPr id="13861" name="Freeform 70"/>
                <p:cNvSpPr>
                  <a:spLocks/>
                </p:cNvSpPr>
                <p:nvPr/>
              </p:nvSpPr>
              <p:spPr bwMode="auto">
                <a:xfrm>
                  <a:off x="744" y="3545"/>
                  <a:ext cx="42" cy="12"/>
                </a:xfrm>
                <a:custGeom>
                  <a:avLst/>
                  <a:gdLst>
                    <a:gd name="T0" fmla="*/ 0 w 82"/>
                    <a:gd name="T1" fmla="*/ 12 h 35"/>
                    <a:gd name="T2" fmla="*/ 1 w 82"/>
                    <a:gd name="T3" fmla="*/ 7 h 35"/>
                    <a:gd name="T4" fmla="*/ 3 w 82"/>
                    <a:gd name="T5" fmla="*/ 2 h 35"/>
                    <a:gd name="T6" fmla="*/ 5 w 82"/>
                    <a:gd name="T7" fmla="*/ 0 h 35"/>
                    <a:gd name="T8" fmla="*/ 34 w 82"/>
                    <a:gd name="T9" fmla="*/ 0 h 35"/>
                    <a:gd name="T10" fmla="*/ 42 w 82"/>
                    <a:gd name="T11" fmla="*/ 12 h 35"/>
                    <a:gd name="T12" fmla="*/ 0 w 82"/>
                    <a:gd name="T13" fmla="*/ 12 h 35"/>
                    <a:gd name="T14" fmla="*/ 0 60000 65536"/>
                    <a:gd name="T15" fmla="*/ 0 60000 65536"/>
                    <a:gd name="T16" fmla="*/ 0 60000 65536"/>
                    <a:gd name="T17" fmla="*/ 0 60000 65536"/>
                    <a:gd name="T18" fmla="*/ 0 60000 65536"/>
                    <a:gd name="T19" fmla="*/ 0 60000 65536"/>
                    <a:gd name="T20" fmla="*/ 0 60000 65536"/>
                    <a:gd name="T21" fmla="*/ 0 w 82"/>
                    <a:gd name="T22" fmla="*/ 0 h 35"/>
                    <a:gd name="T23" fmla="*/ 82 w 8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5">
                      <a:moveTo>
                        <a:pt x="0" y="35"/>
                      </a:moveTo>
                      <a:lnTo>
                        <a:pt x="1" y="19"/>
                      </a:lnTo>
                      <a:lnTo>
                        <a:pt x="6" y="7"/>
                      </a:lnTo>
                      <a:lnTo>
                        <a:pt x="10" y="0"/>
                      </a:lnTo>
                      <a:lnTo>
                        <a:pt x="67" y="0"/>
                      </a:lnTo>
                      <a:lnTo>
                        <a:pt x="82" y="35"/>
                      </a:lnTo>
                      <a:lnTo>
                        <a:pt x="0" y="35"/>
                      </a:lnTo>
                      <a:close/>
                    </a:path>
                  </a:pathLst>
                </a:custGeom>
                <a:solidFill>
                  <a:srgbClr val="404040"/>
                </a:solidFill>
                <a:ln w="9525">
                  <a:noFill/>
                  <a:round/>
                  <a:headEnd/>
                  <a:tailEnd/>
                </a:ln>
              </p:spPr>
              <p:txBody>
                <a:bodyPr/>
                <a:lstStyle/>
                <a:p>
                  <a:endParaRPr lang="zh-CN" altLang="en-US"/>
                </a:p>
              </p:txBody>
            </p:sp>
          </p:grpSp>
          <p:grpSp>
            <p:nvGrpSpPr>
              <p:cNvPr id="13449" name="Group 71"/>
              <p:cNvGrpSpPr>
                <a:grpSpLocks/>
              </p:cNvGrpSpPr>
              <p:nvPr/>
            </p:nvGrpSpPr>
            <p:grpSpPr bwMode="auto">
              <a:xfrm>
                <a:off x="748" y="3547"/>
                <a:ext cx="50" cy="23"/>
                <a:chOff x="748" y="3547"/>
                <a:chExt cx="50" cy="23"/>
              </a:xfrm>
            </p:grpSpPr>
            <p:sp>
              <p:nvSpPr>
                <p:cNvPr id="13856" name="Freeform 72"/>
                <p:cNvSpPr>
                  <a:spLocks/>
                </p:cNvSpPr>
                <p:nvPr/>
              </p:nvSpPr>
              <p:spPr bwMode="auto">
                <a:xfrm>
                  <a:off x="748" y="3547"/>
                  <a:ext cx="13" cy="23"/>
                </a:xfrm>
                <a:custGeom>
                  <a:avLst/>
                  <a:gdLst>
                    <a:gd name="T0" fmla="*/ 8 w 25"/>
                    <a:gd name="T1" fmla="*/ 23 h 68"/>
                    <a:gd name="T2" fmla="*/ 0 w 25"/>
                    <a:gd name="T3" fmla="*/ 9 h 68"/>
                    <a:gd name="T4" fmla="*/ 6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857" name="Freeform 73"/>
                <p:cNvSpPr>
                  <a:spLocks/>
                </p:cNvSpPr>
                <p:nvPr/>
              </p:nvSpPr>
              <p:spPr bwMode="auto">
                <a:xfrm>
                  <a:off x="753" y="3548"/>
                  <a:ext cx="37" cy="10"/>
                </a:xfrm>
                <a:custGeom>
                  <a:avLst/>
                  <a:gdLst>
                    <a:gd name="T0" fmla="*/ 1 w 74"/>
                    <a:gd name="T1" fmla="*/ 0 h 29"/>
                    <a:gd name="T2" fmla="*/ 24 w 74"/>
                    <a:gd name="T3" fmla="*/ 0 h 29"/>
                    <a:gd name="T4" fmla="*/ 25 w 74"/>
                    <a:gd name="T5" fmla="*/ 1 h 29"/>
                    <a:gd name="T6" fmla="*/ 28 w 74"/>
                    <a:gd name="T7" fmla="*/ 4 h 29"/>
                    <a:gd name="T8" fmla="*/ 37 w 74"/>
                    <a:gd name="T9" fmla="*/ 10 h 29"/>
                    <a:gd name="T10" fmla="*/ 9 w 74"/>
                    <a:gd name="T11" fmla="*/ 10 h 29"/>
                    <a:gd name="T12" fmla="*/ 5 w 74"/>
                    <a:gd name="T13" fmla="*/ 7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1" y="0"/>
                      </a:moveTo>
                      <a:lnTo>
                        <a:pt x="49" y="0"/>
                      </a:lnTo>
                      <a:lnTo>
                        <a:pt x="50" y="2"/>
                      </a:lnTo>
                      <a:lnTo>
                        <a:pt x="56" y="11"/>
                      </a:lnTo>
                      <a:lnTo>
                        <a:pt x="74"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3858" name="Freeform 74"/>
                <p:cNvSpPr>
                  <a:spLocks/>
                </p:cNvSpPr>
                <p:nvPr/>
              </p:nvSpPr>
              <p:spPr bwMode="auto">
                <a:xfrm>
                  <a:off x="757" y="3558"/>
                  <a:ext cx="41" cy="12"/>
                </a:xfrm>
                <a:custGeom>
                  <a:avLst/>
                  <a:gdLst>
                    <a:gd name="T0" fmla="*/ 0 w 81"/>
                    <a:gd name="T1" fmla="*/ 12 h 36"/>
                    <a:gd name="T2" fmla="*/ 1 w 81"/>
                    <a:gd name="T3" fmla="*/ 7 h 36"/>
                    <a:gd name="T4" fmla="*/ 3 w 81"/>
                    <a:gd name="T5" fmla="*/ 3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20"/>
                      </a:lnTo>
                      <a:lnTo>
                        <a:pt x="5" y="8"/>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sp>
            <p:nvSpPr>
              <p:cNvPr id="13450" name="Freeform 75"/>
              <p:cNvSpPr>
                <a:spLocks/>
              </p:cNvSpPr>
              <p:nvPr/>
            </p:nvSpPr>
            <p:spPr bwMode="auto">
              <a:xfrm>
                <a:off x="952" y="3538"/>
                <a:ext cx="39" cy="12"/>
              </a:xfrm>
              <a:custGeom>
                <a:avLst/>
                <a:gdLst>
                  <a:gd name="T0" fmla="*/ 0 w 79"/>
                  <a:gd name="T1" fmla="*/ 0 h 36"/>
                  <a:gd name="T2" fmla="*/ 14 w 79"/>
                  <a:gd name="T3" fmla="*/ 12 h 36"/>
                  <a:gd name="T4" fmla="*/ 39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8"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3451" name="Freeform 76"/>
              <p:cNvSpPr>
                <a:spLocks/>
              </p:cNvSpPr>
              <p:nvPr/>
            </p:nvSpPr>
            <p:spPr bwMode="auto">
              <a:xfrm>
                <a:off x="861" y="3535"/>
                <a:ext cx="11" cy="22"/>
              </a:xfrm>
              <a:custGeom>
                <a:avLst/>
                <a:gdLst>
                  <a:gd name="T0" fmla="*/ 7 w 24"/>
                  <a:gd name="T1" fmla="*/ 22 h 68"/>
                  <a:gd name="T2" fmla="*/ 0 w 24"/>
                  <a:gd name="T3" fmla="*/ 9 h 68"/>
                  <a:gd name="T4" fmla="*/ 5 w 24"/>
                  <a:gd name="T5" fmla="*/ 0 h 68"/>
                  <a:gd name="T6" fmla="*/ 11 w 24"/>
                  <a:gd name="T7" fmla="*/ 10 h 68"/>
                  <a:gd name="T8" fmla="*/ 7 w 24"/>
                  <a:gd name="T9" fmla="*/ 22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7"/>
                    </a:lnTo>
                    <a:lnTo>
                      <a:pt x="11" y="0"/>
                    </a:lnTo>
                    <a:lnTo>
                      <a:pt x="24" y="31"/>
                    </a:lnTo>
                    <a:lnTo>
                      <a:pt x="15" y="68"/>
                    </a:lnTo>
                    <a:close/>
                  </a:path>
                </a:pathLst>
              </a:custGeom>
              <a:solidFill>
                <a:srgbClr val="A0A0A0"/>
              </a:solidFill>
              <a:ln w="9525">
                <a:noFill/>
                <a:round/>
                <a:headEnd/>
                <a:tailEnd/>
              </a:ln>
            </p:spPr>
            <p:txBody>
              <a:bodyPr/>
              <a:lstStyle/>
              <a:p>
                <a:endParaRPr lang="zh-CN" altLang="en-US"/>
              </a:p>
            </p:txBody>
          </p:sp>
          <p:sp>
            <p:nvSpPr>
              <p:cNvPr id="13452" name="Freeform 77"/>
              <p:cNvSpPr>
                <a:spLocks/>
              </p:cNvSpPr>
              <p:nvPr/>
            </p:nvSpPr>
            <p:spPr bwMode="auto">
              <a:xfrm>
                <a:off x="867" y="3535"/>
                <a:ext cx="34" cy="10"/>
              </a:xfrm>
              <a:custGeom>
                <a:avLst/>
                <a:gdLst>
                  <a:gd name="T0" fmla="*/ 0 w 70"/>
                  <a:gd name="T1" fmla="*/ 0 h 30"/>
                  <a:gd name="T2" fmla="*/ 24 w 70"/>
                  <a:gd name="T3" fmla="*/ 0 h 30"/>
                  <a:gd name="T4" fmla="*/ 24 w 70"/>
                  <a:gd name="T5" fmla="*/ 1 h 30"/>
                  <a:gd name="T6" fmla="*/ 26 w 70"/>
                  <a:gd name="T7" fmla="*/ 4 h 30"/>
                  <a:gd name="T8" fmla="*/ 34 w 70"/>
                  <a:gd name="T9" fmla="*/ 10 h 30"/>
                  <a:gd name="T10" fmla="*/ 8 w 70"/>
                  <a:gd name="T11" fmla="*/ 10 h 30"/>
                  <a:gd name="T12" fmla="*/ 3 w 70"/>
                  <a:gd name="T13" fmla="*/ 7 h 30"/>
                  <a:gd name="T14" fmla="*/ 0 w 70"/>
                  <a:gd name="T15" fmla="*/ 2 h 30"/>
                  <a:gd name="T16" fmla="*/ 0 w 70"/>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0"/>
                  <a:gd name="T28" fmla="*/ 0 h 30"/>
                  <a:gd name="T29" fmla="*/ 70 w 7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0" h="30">
                    <a:moveTo>
                      <a:pt x="0" y="0"/>
                    </a:moveTo>
                    <a:lnTo>
                      <a:pt x="49" y="0"/>
                    </a:lnTo>
                    <a:lnTo>
                      <a:pt x="50" y="3"/>
                    </a:lnTo>
                    <a:lnTo>
                      <a:pt x="54" y="13"/>
                    </a:lnTo>
                    <a:lnTo>
                      <a:pt x="70" y="30"/>
                    </a:lnTo>
                    <a:lnTo>
                      <a:pt x="16" y="30"/>
                    </a:lnTo>
                    <a:lnTo>
                      <a:pt x="7" y="21"/>
                    </a:lnTo>
                    <a:lnTo>
                      <a:pt x="0" y="7"/>
                    </a:lnTo>
                    <a:lnTo>
                      <a:pt x="0" y="0"/>
                    </a:lnTo>
                    <a:close/>
                  </a:path>
                </a:pathLst>
              </a:custGeom>
              <a:solidFill>
                <a:srgbClr val="E0E0E0"/>
              </a:solidFill>
              <a:ln w="9525">
                <a:noFill/>
                <a:round/>
                <a:headEnd/>
                <a:tailEnd/>
              </a:ln>
            </p:spPr>
            <p:txBody>
              <a:bodyPr/>
              <a:lstStyle/>
              <a:p>
                <a:endParaRPr lang="zh-CN" altLang="en-US"/>
              </a:p>
            </p:txBody>
          </p:sp>
          <p:sp>
            <p:nvSpPr>
              <p:cNvPr id="13453" name="Freeform 78"/>
              <p:cNvSpPr>
                <a:spLocks/>
              </p:cNvSpPr>
              <p:nvPr/>
            </p:nvSpPr>
            <p:spPr bwMode="auto">
              <a:xfrm>
                <a:off x="868" y="3545"/>
                <a:ext cx="42" cy="12"/>
              </a:xfrm>
              <a:custGeom>
                <a:avLst/>
                <a:gdLst>
                  <a:gd name="T0" fmla="*/ 0 w 83"/>
                  <a:gd name="T1" fmla="*/ 12 h 36"/>
                  <a:gd name="T2" fmla="*/ 1 w 83"/>
                  <a:gd name="T3" fmla="*/ 6 h 36"/>
                  <a:gd name="T4" fmla="*/ 4 w 83"/>
                  <a:gd name="T5" fmla="*/ 3 h 36"/>
                  <a:gd name="T6" fmla="*/ 5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7" y="8"/>
                    </a:lnTo>
                    <a:lnTo>
                      <a:pt x="10"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nvGrpSpPr>
              <p:cNvPr id="13454" name="Group 79"/>
              <p:cNvGrpSpPr>
                <a:grpSpLocks/>
              </p:cNvGrpSpPr>
              <p:nvPr/>
            </p:nvGrpSpPr>
            <p:grpSpPr bwMode="auto">
              <a:xfrm>
                <a:off x="872" y="3547"/>
                <a:ext cx="50" cy="23"/>
                <a:chOff x="872" y="3547"/>
                <a:chExt cx="50" cy="23"/>
              </a:xfrm>
            </p:grpSpPr>
            <p:sp>
              <p:nvSpPr>
                <p:cNvPr id="13853" name="Freeform 80"/>
                <p:cNvSpPr>
                  <a:spLocks/>
                </p:cNvSpPr>
                <p:nvPr/>
              </p:nvSpPr>
              <p:spPr bwMode="auto">
                <a:xfrm>
                  <a:off x="872" y="3547"/>
                  <a:ext cx="13" cy="23"/>
                </a:xfrm>
                <a:custGeom>
                  <a:avLst/>
                  <a:gdLst>
                    <a:gd name="T0" fmla="*/ 7 w 25"/>
                    <a:gd name="T1" fmla="*/ 23 h 68"/>
                    <a:gd name="T2" fmla="*/ 0 w 25"/>
                    <a:gd name="T3" fmla="*/ 9 h 68"/>
                    <a:gd name="T4" fmla="*/ 5 w 25"/>
                    <a:gd name="T5" fmla="*/ 0 h 68"/>
                    <a:gd name="T6" fmla="*/ 13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4" y="68"/>
                      </a:moveTo>
                      <a:lnTo>
                        <a:pt x="0" y="27"/>
                      </a:lnTo>
                      <a:lnTo>
                        <a:pt x="10" y="0"/>
                      </a:lnTo>
                      <a:lnTo>
                        <a:pt x="25" y="31"/>
                      </a:lnTo>
                      <a:lnTo>
                        <a:pt x="14" y="68"/>
                      </a:lnTo>
                      <a:close/>
                    </a:path>
                  </a:pathLst>
                </a:custGeom>
                <a:solidFill>
                  <a:srgbClr val="A0A0A0"/>
                </a:solidFill>
                <a:ln w="9525">
                  <a:noFill/>
                  <a:round/>
                  <a:headEnd/>
                  <a:tailEnd/>
                </a:ln>
              </p:spPr>
              <p:txBody>
                <a:bodyPr/>
                <a:lstStyle/>
                <a:p>
                  <a:endParaRPr lang="zh-CN" altLang="en-US"/>
                </a:p>
              </p:txBody>
            </p:sp>
            <p:sp>
              <p:nvSpPr>
                <p:cNvPr id="13854" name="Freeform 81"/>
                <p:cNvSpPr>
                  <a:spLocks/>
                </p:cNvSpPr>
                <p:nvPr/>
              </p:nvSpPr>
              <p:spPr bwMode="auto">
                <a:xfrm>
                  <a:off x="878" y="3547"/>
                  <a:ext cx="36" cy="10"/>
                </a:xfrm>
                <a:custGeom>
                  <a:avLst/>
                  <a:gdLst>
                    <a:gd name="T0" fmla="*/ 1 w 73"/>
                    <a:gd name="T1" fmla="*/ 0 h 30"/>
                    <a:gd name="T2" fmla="*/ 24 w 73"/>
                    <a:gd name="T3" fmla="*/ 0 h 30"/>
                    <a:gd name="T4" fmla="*/ 25 w 73"/>
                    <a:gd name="T5" fmla="*/ 1 h 30"/>
                    <a:gd name="T6" fmla="*/ 28 w 73"/>
                    <a:gd name="T7" fmla="*/ 4 h 30"/>
                    <a:gd name="T8" fmla="*/ 36 w 73"/>
                    <a:gd name="T9" fmla="*/ 10 h 30"/>
                    <a:gd name="T10" fmla="*/ 9 w 73"/>
                    <a:gd name="T11" fmla="*/ 10 h 30"/>
                    <a:gd name="T12" fmla="*/ 5 w 73"/>
                    <a:gd name="T13" fmla="*/ 7 h 30"/>
                    <a:gd name="T14" fmla="*/ 0 w 73"/>
                    <a:gd name="T15" fmla="*/ 2 h 30"/>
                    <a:gd name="T16" fmla="*/ 1 w 73"/>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0"/>
                    <a:gd name="T29" fmla="*/ 73 w 73"/>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0">
                      <a:moveTo>
                        <a:pt x="2" y="0"/>
                      </a:moveTo>
                      <a:lnTo>
                        <a:pt x="49" y="0"/>
                      </a:lnTo>
                      <a:lnTo>
                        <a:pt x="50" y="3"/>
                      </a:lnTo>
                      <a:lnTo>
                        <a:pt x="57" y="12"/>
                      </a:lnTo>
                      <a:lnTo>
                        <a:pt x="73" y="30"/>
                      </a:lnTo>
                      <a:lnTo>
                        <a:pt x="19" y="30"/>
                      </a:lnTo>
                      <a:lnTo>
                        <a:pt x="10" y="21"/>
                      </a:lnTo>
                      <a:lnTo>
                        <a:pt x="0" y="7"/>
                      </a:lnTo>
                      <a:lnTo>
                        <a:pt x="2" y="0"/>
                      </a:lnTo>
                      <a:close/>
                    </a:path>
                  </a:pathLst>
                </a:custGeom>
                <a:solidFill>
                  <a:srgbClr val="E0E0E0"/>
                </a:solidFill>
                <a:ln w="9525">
                  <a:noFill/>
                  <a:round/>
                  <a:headEnd/>
                  <a:tailEnd/>
                </a:ln>
              </p:spPr>
              <p:txBody>
                <a:bodyPr/>
                <a:lstStyle/>
                <a:p>
                  <a:endParaRPr lang="zh-CN" altLang="en-US"/>
                </a:p>
              </p:txBody>
            </p:sp>
            <p:sp>
              <p:nvSpPr>
                <p:cNvPr id="13855" name="Freeform 82"/>
                <p:cNvSpPr>
                  <a:spLocks/>
                </p:cNvSpPr>
                <p:nvPr/>
              </p:nvSpPr>
              <p:spPr bwMode="auto">
                <a:xfrm>
                  <a:off x="880" y="3558"/>
                  <a:ext cx="42" cy="12"/>
                </a:xfrm>
                <a:custGeom>
                  <a:avLst/>
                  <a:gdLst>
                    <a:gd name="T0" fmla="*/ 0 w 82"/>
                    <a:gd name="T1" fmla="*/ 12 h 36"/>
                    <a:gd name="T2" fmla="*/ 1 w 82"/>
                    <a:gd name="T3" fmla="*/ 6 h 36"/>
                    <a:gd name="T4" fmla="*/ 3 w 82"/>
                    <a:gd name="T5" fmla="*/ 3 h 36"/>
                    <a:gd name="T6" fmla="*/ 6 w 82"/>
                    <a:gd name="T7" fmla="*/ 0 h 36"/>
                    <a:gd name="T8" fmla="*/ 34 w 82"/>
                    <a:gd name="T9" fmla="*/ 0 h 36"/>
                    <a:gd name="T10" fmla="*/ 42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455" name="Group 83"/>
              <p:cNvGrpSpPr>
                <a:grpSpLocks/>
              </p:cNvGrpSpPr>
              <p:nvPr/>
            </p:nvGrpSpPr>
            <p:grpSpPr bwMode="auto">
              <a:xfrm>
                <a:off x="885" y="3559"/>
                <a:ext cx="50" cy="23"/>
                <a:chOff x="885" y="3559"/>
                <a:chExt cx="50" cy="23"/>
              </a:xfrm>
            </p:grpSpPr>
            <p:sp>
              <p:nvSpPr>
                <p:cNvPr id="13850" name="Freeform 84"/>
                <p:cNvSpPr>
                  <a:spLocks/>
                </p:cNvSpPr>
                <p:nvPr/>
              </p:nvSpPr>
              <p:spPr bwMode="auto">
                <a:xfrm>
                  <a:off x="885" y="3559"/>
                  <a:ext cx="12" cy="23"/>
                </a:xfrm>
                <a:custGeom>
                  <a:avLst/>
                  <a:gdLst>
                    <a:gd name="T0" fmla="*/ 8 w 25"/>
                    <a:gd name="T1" fmla="*/ 23 h 68"/>
                    <a:gd name="T2" fmla="*/ 0 w 25"/>
                    <a:gd name="T3" fmla="*/ 9 h 68"/>
                    <a:gd name="T4" fmla="*/ 6 w 25"/>
                    <a:gd name="T5" fmla="*/ 0 h 68"/>
                    <a:gd name="T6" fmla="*/ 12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6"/>
                      </a:lnTo>
                      <a:lnTo>
                        <a:pt x="12"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851" name="Freeform 85"/>
                <p:cNvSpPr>
                  <a:spLocks/>
                </p:cNvSpPr>
                <p:nvPr/>
              </p:nvSpPr>
              <p:spPr bwMode="auto">
                <a:xfrm>
                  <a:off x="890" y="3560"/>
                  <a:ext cx="37" cy="10"/>
                </a:xfrm>
                <a:custGeom>
                  <a:avLst/>
                  <a:gdLst>
                    <a:gd name="T0" fmla="*/ 1 w 74"/>
                    <a:gd name="T1" fmla="*/ 0 h 30"/>
                    <a:gd name="T2" fmla="*/ 24 w 74"/>
                    <a:gd name="T3" fmla="*/ 0 h 30"/>
                    <a:gd name="T4" fmla="*/ 26 w 74"/>
                    <a:gd name="T5" fmla="*/ 1 h 30"/>
                    <a:gd name="T6" fmla="*/ 28 w 74"/>
                    <a:gd name="T7" fmla="*/ 4 h 30"/>
                    <a:gd name="T8" fmla="*/ 37 w 74"/>
                    <a:gd name="T9" fmla="*/ 10 h 30"/>
                    <a:gd name="T10" fmla="*/ 9 w 74"/>
                    <a:gd name="T11" fmla="*/ 10 h 30"/>
                    <a:gd name="T12" fmla="*/ 5 w 74"/>
                    <a:gd name="T13" fmla="*/ 7 h 30"/>
                    <a:gd name="T14" fmla="*/ 0 w 74"/>
                    <a:gd name="T15" fmla="*/ 2 h 30"/>
                    <a:gd name="T16" fmla="*/ 1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3" y="0"/>
                      </a:moveTo>
                      <a:lnTo>
                        <a:pt x="49" y="0"/>
                      </a:lnTo>
                      <a:lnTo>
                        <a:pt x="52" y="3"/>
                      </a:lnTo>
                      <a:lnTo>
                        <a:pt x="57" y="12"/>
                      </a:lnTo>
                      <a:lnTo>
                        <a:pt x="74" y="30"/>
                      </a:lnTo>
                      <a:lnTo>
                        <a:pt x="19" y="30"/>
                      </a:lnTo>
                      <a:lnTo>
                        <a:pt x="10" y="21"/>
                      </a:lnTo>
                      <a:lnTo>
                        <a:pt x="0" y="6"/>
                      </a:lnTo>
                      <a:lnTo>
                        <a:pt x="3" y="0"/>
                      </a:lnTo>
                      <a:close/>
                    </a:path>
                  </a:pathLst>
                </a:custGeom>
                <a:solidFill>
                  <a:srgbClr val="E0E0E0"/>
                </a:solidFill>
                <a:ln w="9525">
                  <a:noFill/>
                  <a:round/>
                  <a:headEnd/>
                  <a:tailEnd/>
                </a:ln>
              </p:spPr>
              <p:txBody>
                <a:bodyPr/>
                <a:lstStyle/>
                <a:p>
                  <a:endParaRPr lang="zh-CN" altLang="en-US"/>
                </a:p>
              </p:txBody>
            </p:sp>
            <p:sp>
              <p:nvSpPr>
                <p:cNvPr id="13852" name="Freeform 86"/>
                <p:cNvSpPr>
                  <a:spLocks/>
                </p:cNvSpPr>
                <p:nvPr/>
              </p:nvSpPr>
              <p:spPr bwMode="auto">
                <a:xfrm>
                  <a:off x="893" y="3570"/>
                  <a:ext cx="42" cy="12"/>
                </a:xfrm>
                <a:custGeom>
                  <a:avLst/>
                  <a:gdLst>
                    <a:gd name="T0" fmla="*/ 0 w 83"/>
                    <a:gd name="T1" fmla="*/ 12 h 36"/>
                    <a:gd name="T2" fmla="*/ 1 w 83"/>
                    <a:gd name="T3" fmla="*/ 6 h 36"/>
                    <a:gd name="T4" fmla="*/ 3 w 83"/>
                    <a:gd name="T5" fmla="*/ 3 h 36"/>
                    <a:gd name="T6" fmla="*/ 5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6" y="8"/>
                      </a:lnTo>
                      <a:lnTo>
                        <a:pt x="10"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456" name="Group 87"/>
              <p:cNvGrpSpPr>
                <a:grpSpLocks/>
              </p:cNvGrpSpPr>
              <p:nvPr/>
            </p:nvGrpSpPr>
            <p:grpSpPr bwMode="auto">
              <a:xfrm>
                <a:off x="898" y="3571"/>
                <a:ext cx="49" cy="23"/>
                <a:chOff x="898" y="3571"/>
                <a:chExt cx="49" cy="23"/>
              </a:xfrm>
            </p:grpSpPr>
            <p:sp>
              <p:nvSpPr>
                <p:cNvPr id="13847" name="Freeform 88"/>
                <p:cNvSpPr>
                  <a:spLocks/>
                </p:cNvSpPr>
                <p:nvPr/>
              </p:nvSpPr>
              <p:spPr bwMode="auto">
                <a:xfrm>
                  <a:off x="898" y="3571"/>
                  <a:ext cx="13" cy="23"/>
                </a:xfrm>
                <a:custGeom>
                  <a:avLst/>
                  <a:gdLst>
                    <a:gd name="T0" fmla="*/ 8 w 25"/>
                    <a:gd name="T1" fmla="*/ 23 h 69"/>
                    <a:gd name="T2" fmla="*/ 0 w 25"/>
                    <a:gd name="T3" fmla="*/ 9 h 69"/>
                    <a:gd name="T4" fmla="*/ 5 w 25"/>
                    <a:gd name="T5" fmla="*/ 0 h 69"/>
                    <a:gd name="T6" fmla="*/ 13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9"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3848" name="Freeform 89"/>
                <p:cNvSpPr>
                  <a:spLocks/>
                </p:cNvSpPr>
                <p:nvPr/>
              </p:nvSpPr>
              <p:spPr bwMode="auto">
                <a:xfrm>
                  <a:off x="903" y="3572"/>
                  <a:ext cx="37" cy="10"/>
                </a:xfrm>
                <a:custGeom>
                  <a:avLst/>
                  <a:gdLst>
                    <a:gd name="T0" fmla="*/ 1 w 75"/>
                    <a:gd name="T1" fmla="*/ 0 h 29"/>
                    <a:gd name="T2" fmla="*/ 25 w 75"/>
                    <a:gd name="T3" fmla="*/ 0 h 29"/>
                    <a:gd name="T4" fmla="*/ 26 w 75"/>
                    <a:gd name="T5" fmla="*/ 1 h 29"/>
                    <a:gd name="T6" fmla="*/ 28 w 75"/>
                    <a:gd name="T7" fmla="*/ 4 h 29"/>
                    <a:gd name="T8" fmla="*/ 37 w 75"/>
                    <a:gd name="T9" fmla="*/ 10 h 29"/>
                    <a:gd name="T10" fmla="*/ 9 w 75"/>
                    <a:gd name="T11" fmla="*/ 10 h 29"/>
                    <a:gd name="T12" fmla="*/ 5 w 75"/>
                    <a:gd name="T13" fmla="*/ 7 h 29"/>
                    <a:gd name="T14" fmla="*/ 0 w 75"/>
                    <a:gd name="T15" fmla="*/ 2 h 29"/>
                    <a:gd name="T16" fmla="*/ 1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2" y="0"/>
                      </a:moveTo>
                      <a:lnTo>
                        <a:pt x="50" y="0"/>
                      </a:lnTo>
                      <a:lnTo>
                        <a:pt x="52" y="2"/>
                      </a:lnTo>
                      <a:lnTo>
                        <a:pt x="57" y="11"/>
                      </a:lnTo>
                      <a:lnTo>
                        <a:pt x="75" y="29"/>
                      </a:lnTo>
                      <a:lnTo>
                        <a:pt x="19" y="29"/>
                      </a:lnTo>
                      <a:lnTo>
                        <a:pt x="11" y="20"/>
                      </a:lnTo>
                      <a:lnTo>
                        <a:pt x="0" y="5"/>
                      </a:lnTo>
                      <a:lnTo>
                        <a:pt x="2" y="0"/>
                      </a:lnTo>
                      <a:close/>
                    </a:path>
                  </a:pathLst>
                </a:custGeom>
                <a:solidFill>
                  <a:srgbClr val="E0E0E0"/>
                </a:solidFill>
                <a:ln w="9525">
                  <a:noFill/>
                  <a:round/>
                  <a:headEnd/>
                  <a:tailEnd/>
                </a:ln>
              </p:spPr>
              <p:txBody>
                <a:bodyPr/>
                <a:lstStyle/>
                <a:p>
                  <a:endParaRPr lang="zh-CN" altLang="en-US"/>
                </a:p>
              </p:txBody>
            </p:sp>
            <p:sp>
              <p:nvSpPr>
                <p:cNvPr id="13849" name="Freeform 90"/>
                <p:cNvSpPr>
                  <a:spLocks/>
                </p:cNvSpPr>
                <p:nvPr/>
              </p:nvSpPr>
              <p:spPr bwMode="auto">
                <a:xfrm>
                  <a:off x="907" y="3582"/>
                  <a:ext cx="40" cy="12"/>
                </a:xfrm>
                <a:custGeom>
                  <a:avLst/>
                  <a:gdLst>
                    <a:gd name="T0" fmla="*/ 0 w 82"/>
                    <a:gd name="T1" fmla="*/ 12 h 36"/>
                    <a:gd name="T2" fmla="*/ 1 w 82"/>
                    <a:gd name="T3" fmla="*/ 7 h 36"/>
                    <a:gd name="T4" fmla="*/ 2 w 82"/>
                    <a:gd name="T5" fmla="*/ 2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0"/>
                      </a:lnTo>
                      <a:lnTo>
                        <a:pt x="5" y="7"/>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457" name="Group 91"/>
              <p:cNvGrpSpPr>
                <a:grpSpLocks/>
              </p:cNvGrpSpPr>
              <p:nvPr/>
            </p:nvGrpSpPr>
            <p:grpSpPr bwMode="auto">
              <a:xfrm>
                <a:off x="911" y="3585"/>
                <a:ext cx="49" cy="23"/>
                <a:chOff x="911" y="3585"/>
                <a:chExt cx="49" cy="23"/>
              </a:xfrm>
            </p:grpSpPr>
            <p:sp>
              <p:nvSpPr>
                <p:cNvPr id="13844" name="Freeform 92"/>
                <p:cNvSpPr>
                  <a:spLocks/>
                </p:cNvSpPr>
                <p:nvPr/>
              </p:nvSpPr>
              <p:spPr bwMode="auto">
                <a:xfrm>
                  <a:off x="911" y="3585"/>
                  <a:ext cx="12" cy="23"/>
                </a:xfrm>
                <a:custGeom>
                  <a:avLst/>
                  <a:gdLst>
                    <a:gd name="T0" fmla="*/ 7 w 24"/>
                    <a:gd name="T1" fmla="*/ 23 h 69"/>
                    <a:gd name="T2" fmla="*/ 0 w 24"/>
                    <a:gd name="T3" fmla="*/ 9 h 69"/>
                    <a:gd name="T4" fmla="*/ 5 w 24"/>
                    <a:gd name="T5" fmla="*/ 0 h 69"/>
                    <a:gd name="T6" fmla="*/ 12 w 24"/>
                    <a:gd name="T7" fmla="*/ 11 h 69"/>
                    <a:gd name="T8" fmla="*/ 7 w 24"/>
                    <a:gd name="T9" fmla="*/ 23 h 69"/>
                    <a:gd name="T10" fmla="*/ 0 60000 65536"/>
                    <a:gd name="T11" fmla="*/ 0 60000 65536"/>
                    <a:gd name="T12" fmla="*/ 0 60000 65536"/>
                    <a:gd name="T13" fmla="*/ 0 60000 65536"/>
                    <a:gd name="T14" fmla="*/ 0 60000 65536"/>
                    <a:gd name="T15" fmla="*/ 0 w 24"/>
                    <a:gd name="T16" fmla="*/ 0 h 69"/>
                    <a:gd name="T17" fmla="*/ 24 w 24"/>
                    <a:gd name="T18" fmla="*/ 69 h 69"/>
                  </a:gdLst>
                  <a:ahLst/>
                  <a:cxnLst>
                    <a:cxn ang="T10">
                      <a:pos x="T0" y="T1"/>
                    </a:cxn>
                    <a:cxn ang="T11">
                      <a:pos x="T2" y="T3"/>
                    </a:cxn>
                    <a:cxn ang="T12">
                      <a:pos x="T4" y="T5"/>
                    </a:cxn>
                    <a:cxn ang="T13">
                      <a:pos x="T6" y="T7"/>
                    </a:cxn>
                    <a:cxn ang="T14">
                      <a:pos x="T8" y="T9"/>
                    </a:cxn>
                  </a:cxnLst>
                  <a:rect l="T15" t="T16" r="T17" b="T18"/>
                  <a:pathLst>
                    <a:path w="24" h="69">
                      <a:moveTo>
                        <a:pt x="15" y="69"/>
                      </a:moveTo>
                      <a:lnTo>
                        <a:pt x="0" y="27"/>
                      </a:lnTo>
                      <a:lnTo>
                        <a:pt x="10" y="0"/>
                      </a:lnTo>
                      <a:lnTo>
                        <a:pt x="24" y="32"/>
                      </a:lnTo>
                      <a:lnTo>
                        <a:pt x="15" y="69"/>
                      </a:lnTo>
                      <a:close/>
                    </a:path>
                  </a:pathLst>
                </a:custGeom>
                <a:solidFill>
                  <a:srgbClr val="A0A0A0"/>
                </a:solidFill>
                <a:ln w="9525">
                  <a:noFill/>
                  <a:round/>
                  <a:headEnd/>
                  <a:tailEnd/>
                </a:ln>
              </p:spPr>
              <p:txBody>
                <a:bodyPr/>
                <a:lstStyle/>
                <a:p>
                  <a:endParaRPr lang="zh-CN" altLang="en-US"/>
                </a:p>
              </p:txBody>
            </p:sp>
            <p:sp>
              <p:nvSpPr>
                <p:cNvPr id="13845" name="Freeform 93"/>
                <p:cNvSpPr>
                  <a:spLocks/>
                </p:cNvSpPr>
                <p:nvPr/>
              </p:nvSpPr>
              <p:spPr bwMode="auto">
                <a:xfrm>
                  <a:off x="915" y="3585"/>
                  <a:ext cx="38" cy="10"/>
                </a:xfrm>
                <a:custGeom>
                  <a:avLst/>
                  <a:gdLst>
                    <a:gd name="T0" fmla="*/ 2 w 75"/>
                    <a:gd name="T1" fmla="*/ 0 h 30"/>
                    <a:gd name="T2" fmla="*/ 26 w 75"/>
                    <a:gd name="T3" fmla="*/ 0 h 30"/>
                    <a:gd name="T4" fmla="*/ 27 w 75"/>
                    <a:gd name="T5" fmla="*/ 1 h 30"/>
                    <a:gd name="T6" fmla="*/ 29 w 75"/>
                    <a:gd name="T7" fmla="*/ 4 h 30"/>
                    <a:gd name="T8" fmla="*/ 38 w 75"/>
                    <a:gd name="T9" fmla="*/ 10 h 30"/>
                    <a:gd name="T10" fmla="*/ 10 w 75"/>
                    <a:gd name="T11" fmla="*/ 10 h 30"/>
                    <a:gd name="T12" fmla="*/ 6 w 75"/>
                    <a:gd name="T13" fmla="*/ 7 h 30"/>
                    <a:gd name="T14" fmla="*/ 0 w 75"/>
                    <a:gd name="T15" fmla="*/ 2 h 30"/>
                    <a:gd name="T16" fmla="*/ 2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3" y="0"/>
                      </a:moveTo>
                      <a:lnTo>
                        <a:pt x="52" y="0"/>
                      </a:lnTo>
                      <a:lnTo>
                        <a:pt x="53" y="3"/>
                      </a:lnTo>
                      <a:lnTo>
                        <a:pt x="57" y="12"/>
                      </a:lnTo>
                      <a:lnTo>
                        <a:pt x="75" y="30"/>
                      </a:lnTo>
                      <a:lnTo>
                        <a:pt x="19" y="30"/>
                      </a:lnTo>
                      <a:lnTo>
                        <a:pt x="11" y="21"/>
                      </a:lnTo>
                      <a:lnTo>
                        <a:pt x="0" y="6"/>
                      </a:lnTo>
                      <a:lnTo>
                        <a:pt x="3" y="0"/>
                      </a:lnTo>
                      <a:close/>
                    </a:path>
                  </a:pathLst>
                </a:custGeom>
                <a:solidFill>
                  <a:srgbClr val="E0E0E0"/>
                </a:solidFill>
                <a:ln w="9525">
                  <a:noFill/>
                  <a:round/>
                  <a:headEnd/>
                  <a:tailEnd/>
                </a:ln>
              </p:spPr>
              <p:txBody>
                <a:bodyPr/>
                <a:lstStyle/>
                <a:p>
                  <a:endParaRPr lang="zh-CN" altLang="en-US"/>
                </a:p>
              </p:txBody>
            </p:sp>
            <p:sp>
              <p:nvSpPr>
                <p:cNvPr id="13846" name="Freeform 94"/>
                <p:cNvSpPr>
                  <a:spLocks/>
                </p:cNvSpPr>
                <p:nvPr/>
              </p:nvSpPr>
              <p:spPr bwMode="auto">
                <a:xfrm>
                  <a:off x="919" y="3596"/>
                  <a:ext cx="41" cy="12"/>
                </a:xfrm>
                <a:custGeom>
                  <a:avLst/>
                  <a:gdLst>
                    <a:gd name="T0" fmla="*/ 0 w 82"/>
                    <a:gd name="T1" fmla="*/ 12 h 36"/>
                    <a:gd name="T2" fmla="*/ 1 w 82"/>
                    <a:gd name="T3" fmla="*/ 6 h 36"/>
                    <a:gd name="T4" fmla="*/ 3 w 82"/>
                    <a:gd name="T5" fmla="*/ 3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19"/>
                      </a:lnTo>
                      <a:lnTo>
                        <a:pt x="7"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458" name="Group 95"/>
              <p:cNvGrpSpPr>
                <a:grpSpLocks/>
              </p:cNvGrpSpPr>
              <p:nvPr/>
            </p:nvGrpSpPr>
            <p:grpSpPr bwMode="auto">
              <a:xfrm>
                <a:off x="923" y="3600"/>
                <a:ext cx="99" cy="73"/>
                <a:chOff x="923" y="3600"/>
                <a:chExt cx="99" cy="73"/>
              </a:xfrm>
            </p:grpSpPr>
            <p:grpSp>
              <p:nvGrpSpPr>
                <p:cNvPr id="13824" name="Group 96"/>
                <p:cNvGrpSpPr>
                  <a:grpSpLocks/>
                </p:cNvGrpSpPr>
                <p:nvPr/>
              </p:nvGrpSpPr>
              <p:grpSpPr bwMode="auto">
                <a:xfrm>
                  <a:off x="923" y="3600"/>
                  <a:ext cx="49" cy="23"/>
                  <a:chOff x="923" y="3600"/>
                  <a:chExt cx="49" cy="23"/>
                </a:xfrm>
              </p:grpSpPr>
              <p:sp>
                <p:nvSpPr>
                  <p:cNvPr id="13841" name="Freeform 97"/>
                  <p:cNvSpPr>
                    <a:spLocks/>
                  </p:cNvSpPr>
                  <p:nvPr/>
                </p:nvSpPr>
                <p:spPr bwMode="auto">
                  <a:xfrm>
                    <a:off x="923" y="3600"/>
                    <a:ext cx="13" cy="23"/>
                  </a:xfrm>
                  <a:custGeom>
                    <a:avLst/>
                    <a:gdLst>
                      <a:gd name="T0" fmla="*/ 7 w 25"/>
                      <a:gd name="T1" fmla="*/ 23 h 69"/>
                      <a:gd name="T2" fmla="*/ 0 w 25"/>
                      <a:gd name="T3" fmla="*/ 9 h 69"/>
                      <a:gd name="T4" fmla="*/ 5 w 25"/>
                      <a:gd name="T5" fmla="*/ 0 h 69"/>
                      <a:gd name="T6" fmla="*/ 13 w 25"/>
                      <a:gd name="T7" fmla="*/ 10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3" y="69"/>
                        </a:moveTo>
                        <a:lnTo>
                          <a:pt x="0" y="27"/>
                        </a:lnTo>
                        <a:lnTo>
                          <a:pt x="9" y="0"/>
                        </a:lnTo>
                        <a:lnTo>
                          <a:pt x="25" y="30"/>
                        </a:lnTo>
                        <a:lnTo>
                          <a:pt x="13" y="69"/>
                        </a:lnTo>
                        <a:close/>
                      </a:path>
                    </a:pathLst>
                  </a:custGeom>
                  <a:solidFill>
                    <a:srgbClr val="A0A0A0"/>
                  </a:solidFill>
                  <a:ln w="9525">
                    <a:noFill/>
                    <a:round/>
                    <a:headEnd/>
                    <a:tailEnd/>
                  </a:ln>
                </p:spPr>
                <p:txBody>
                  <a:bodyPr/>
                  <a:lstStyle/>
                  <a:p>
                    <a:endParaRPr lang="zh-CN" altLang="en-US"/>
                  </a:p>
                </p:txBody>
              </p:sp>
              <p:sp>
                <p:nvSpPr>
                  <p:cNvPr id="13842" name="Freeform 98"/>
                  <p:cNvSpPr>
                    <a:spLocks/>
                  </p:cNvSpPr>
                  <p:nvPr/>
                </p:nvSpPr>
                <p:spPr bwMode="auto">
                  <a:xfrm>
                    <a:off x="928" y="3600"/>
                    <a:ext cx="37" cy="10"/>
                  </a:xfrm>
                  <a:custGeom>
                    <a:avLst/>
                    <a:gdLst>
                      <a:gd name="T0" fmla="*/ 1 w 75"/>
                      <a:gd name="T1" fmla="*/ 0 h 29"/>
                      <a:gd name="T2" fmla="*/ 25 w 75"/>
                      <a:gd name="T3" fmla="*/ 0 h 29"/>
                      <a:gd name="T4" fmla="*/ 26 w 75"/>
                      <a:gd name="T5" fmla="*/ 1 h 29"/>
                      <a:gd name="T6" fmla="*/ 28 w 75"/>
                      <a:gd name="T7" fmla="*/ 4 h 29"/>
                      <a:gd name="T8" fmla="*/ 37 w 75"/>
                      <a:gd name="T9" fmla="*/ 10 h 29"/>
                      <a:gd name="T10" fmla="*/ 9 w 75"/>
                      <a:gd name="T11" fmla="*/ 10 h 29"/>
                      <a:gd name="T12" fmla="*/ 4 w 75"/>
                      <a:gd name="T13" fmla="*/ 7 h 29"/>
                      <a:gd name="T14" fmla="*/ 0 w 75"/>
                      <a:gd name="T15" fmla="*/ 2 h 29"/>
                      <a:gd name="T16" fmla="*/ 1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2" y="0"/>
                        </a:moveTo>
                        <a:lnTo>
                          <a:pt x="50" y="0"/>
                        </a:lnTo>
                        <a:lnTo>
                          <a:pt x="52" y="3"/>
                        </a:lnTo>
                        <a:lnTo>
                          <a:pt x="57" y="12"/>
                        </a:lnTo>
                        <a:lnTo>
                          <a:pt x="75" y="29"/>
                        </a:lnTo>
                        <a:lnTo>
                          <a:pt x="19" y="29"/>
                        </a:lnTo>
                        <a:lnTo>
                          <a:pt x="9" y="20"/>
                        </a:lnTo>
                        <a:lnTo>
                          <a:pt x="0" y="6"/>
                        </a:lnTo>
                        <a:lnTo>
                          <a:pt x="2" y="0"/>
                        </a:lnTo>
                        <a:close/>
                      </a:path>
                    </a:pathLst>
                  </a:custGeom>
                  <a:solidFill>
                    <a:srgbClr val="E0E0E0"/>
                  </a:solidFill>
                  <a:ln w="9525">
                    <a:noFill/>
                    <a:round/>
                    <a:headEnd/>
                    <a:tailEnd/>
                  </a:ln>
                </p:spPr>
                <p:txBody>
                  <a:bodyPr/>
                  <a:lstStyle/>
                  <a:p>
                    <a:endParaRPr lang="zh-CN" altLang="en-US"/>
                  </a:p>
                </p:txBody>
              </p:sp>
              <p:sp>
                <p:nvSpPr>
                  <p:cNvPr id="13843" name="Freeform 99"/>
                  <p:cNvSpPr>
                    <a:spLocks/>
                  </p:cNvSpPr>
                  <p:nvPr/>
                </p:nvSpPr>
                <p:spPr bwMode="auto">
                  <a:xfrm>
                    <a:off x="930" y="3610"/>
                    <a:ext cx="42" cy="13"/>
                  </a:xfrm>
                  <a:custGeom>
                    <a:avLst/>
                    <a:gdLst>
                      <a:gd name="T0" fmla="*/ 0 w 82"/>
                      <a:gd name="T1" fmla="*/ 13 h 37"/>
                      <a:gd name="T2" fmla="*/ 1 w 82"/>
                      <a:gd name="T3" fmla="*/ 8 h 37"/>
                      <a:gd name="T4" fmla="*/ 4 w 82"/>
                      <a:gd name="T5" fmla="*/ 2 h 37"/>
                      <a:gd name="T6" fmla="*/ 7 w 82"/>
                      <a:gd name="T7" fmla="*/ 0 h 37"/>
                      <a:gd name="T8" fmla="*/ 35 w 82"/>
                      <a:gd name="T9" fmla="*/ 0 h 37"/>
                      <a:gd name="T10" fmla="*/ 42 w 82"/>
                      <a:gd name="T11" fmla="*/ 13 h 37"/>
                      <a:gd name="T12" fmla="*/ 0 w 82"/>
                      <a:gd name="T13" fmla="*/ 13 h 37"/>
                      <a:gd name="T14" fmla="*/ 0 60000 65536"/>
                      <a:gd name="T15" fmla="*/ 0 60000 65536"/>
                      <a:gd name="T16" fmla="*/ 0 60000 65536"/>
                      <a:gd name="T17" fmla="*/ 0 60000 65536"/>
                      <a:gd name="T18" fmla="*/ 0 60000 65536"/>
                      <a:gd name="T19" fmla="*/ 0 60000 65536"/>
                      <a:gd name="T20" fmla="*/ 0 60000 65536"/>
                      <a:gd name="T21" fmla="*/ 0 w 82"/>
                      <a:gd name="T22" fmla="*/ 0 h 37"/>
                      <a:gd name="T23" fmla="*/ 82 w 82"/>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7">
                        <a:moveTo>
                          <a:pt x="0" y="37"/>
                        </a:moveTo>
                        <a:lnTo>
                          <a:pt x="2" y="22"/>
                        </a:lnTo>
                        <a:lnTo>
                          <a:pt x="7" y="7"/>
                        </a:lnTo>
                        <a:lnTo>
                          <a:pt x="13" y="0"/>
                        </a:lnTo>
                        <a:lnTo>
                          <a:pt x="69" y="0"/>
                        </a:lnTo>
                        <a:lnTo>
                          <a:pt x="82" y="37"/>
                        </a:lnTo>
                        <a:lnTo>
                          <a:pt x="0" y="37"/>
                        </a:lnTo>
                        <a:close/>
                      </a:path>
                    </a:pathLst>
                  </a:custGeom>
                  <a:solidFill>
                    <a:srgbClr val="C0C0C0"/>
                  </a:solidFill>
                  <a:ln w="9525">
                    <a:noFill/>
                    <a:round/>
                    <a:headEnd/>
                    <a:tailEnd/>
                  </a:ln>
                </p:spPr>
                <p:txBody>
                  <a:bodyPr/>
                  <a:lstStyle/>
                  <a:p>
                    <a:endParaRPr lang="zh-CN" altLang="en-US"/>
                  </a:p>
                </p:txBody>
              </p:sp>
            </p:grpSp>
            <p:grpSp>
              <p:nvGrpSpPr>
                <p:cNvPr id="13825" name="Group 100"/>
                <p:cNvGrpSpPr>
                  <a:grpSpLocks/>
                </p:cNvGrpSpPr>
                <p:nvPr/>
              </p:nvGrpSpPr>
              <p:grpSpPr bwMode="auto">
                <a:xfrm>
                  <a:off x="935" y="3612"/>
                  <a:ext cx="48" cy="23"/>
                  <a:chOff x="935" y="3612"/>
                  <a:chExt cx="48" cy="23"/>
                </a:xfrm>
              </p:grpSpPr>
              <p:sp>
                <p:nvSpPr>
                  <p:cNvPr id="13838" name="Freeform 101"/>
                  <p:cNvSpPr>
                    <a:spLocks/>
                  </p:cNvSpPr>
                  <p:nvPr/>
                </p:nvSpPr>
                <p:spPr bwMode="auto">
                  <a:xfrm>
                    <a:off x="935" y="3612"/>
                    <a:ext cx="12" cy="23"/>
                  </a:xfrm>
                  <a:custGeom>
                    <a:avLst/>
                    <a:gdLst>
                      <a:gd name="T0" fmla="*/ 7 w 25"/>
                      <a:gd name="T1" fmla="*/ 23 h 69"/>
                      <a:gd name="T2" fmla="*/ 0 w 25"/>
                      <a:gd name="T3" fmla="*/ 9 h 69"/>
                      <a:gd name="T4" fmla="*/ 4 w 25"/>
                      <a:gd name="T5" fmla="*/ 0 h 69"/>
                      <a:gd name="T6" fmla="*/ 12 w 25"/>
                      <a:gd name="T7" fmla="*/ 11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4" y="69"/>
                        </a:moveTo>
                        <a:lnTo>
                          <a:pt x="0" y="28"/>
                        </a:lnTo>
                        <a:lnTo>
                          <a:pt x="9" y="0"/>
                        </a:lnTo>
                        <a:lnTo>
                          <a:pt x="25" y="32"/>
                        </a:lnTo>
                        <a:lnTo>
                          <a:pt x="14" y="69"/>
                        </a:lnTo>
                        <a:close/>
                      </a:path>
                    </a:pathLst>
                  </a:custGeom>
                  <a:solidFill>
                    <a:srgbClr val="A0A0A0"/>
                  </a:solidFill>
                  <a:ln w="9525">
                    <a:noFill/>
                    <a:round/>
                    <a:headEnd/>
                    <a:tailEnd/>
                  </a:ln>
                </p:spPr>
                <p:txBody>
                  <a:bodyPr/>
                  <a:lstStyle/>
                  <a:p>
                    <a:endParaRPr lang="zh-CN" altLang="en-US"/>
                  </a:p>
                </p:txBody>
              </p:sp>
              <p:sp>
                <p:nvSpPr>
                  <p:cNvPr id="13839" name="Freeform 102"/>
                  <p:cNvSpPr>
                    <a:spLocks/>
                  </p:cNvSpPr>
                  <p:nvPr/>
                </p:nvSpPr>
                <p:spPr bwMode="auto">
                  <a:xfrm>
                    <a:off x="939" y="3612"/>
                    <a:ext cx="38" cy="11"/>
                  </a:xfrm>
                  <a:custGeom>
                    <a:avLst/>
                    <a:gdLst>
                      <a:gd name="T0" fmla="*/ 1 w 75"/>
                      <a:gd name="T1" fmla="*/ 0 h 31"/>
                      <a:gd name="T2" fmla="*/ 25 w 75"/>
                      <a:gd name="T3" fmla="*/ 0 h 31"/>
                      <a:gd name="T4" fmla="*/ 27 w 75"/>
                      <a:gd name="T5" fmla="*/ 1 h 31"/>
                      <a:gd name="T6" fmla="*/ 28 w 75"/>
                      <a:gd name="T7" fmla="*/ 5 h 31"/>
                      <a:gd name="T8" fmla="*/ 38 w 75"/>
                      <a:gd name="T9" fmla="*/ 11 h 31"/>
                      <a:gd name="T10" fmla="*/ 9 w 75"/>
                      <a:gd name="T11" fmla="*/ 11 h 31"/>
                      <a:gd name="T12" fmla="*/ 5 w 75"/>
                      <a:gd name="T13" fmla="*/ 8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1" y="0"/>
                        </a:moveTo>
                        <a:lnTo>
                          <a:pt x="50" y="0"/>
                        </a:lnTo>
                        <a:lnTo>
                          <a:pt x="53" y="3"/>
                        </a:lnTo>
                        <a:lnTo>
                          <a:pt x="56" y="13"/>
                        </a:lnTo>
                        <a:lnTo>
                          <a:pt x="75"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3840" name="Freeform 103"/>
                  <p:cNvSpPr>
                    <a:spLocks/>
                  </p:cNvSpPr>
                  <p:nvPr/>
                </p:nvSpPr>
                <p:spPr bwMode="auto">
                  <a:xfrm>
                    <a:off x="943" y="3623"/>
                    <a:ext cx="40" cy="12"/>
                  </a:xfrm>
                  <a:custGeom>
                    <a:avLst/>
                    <a:gdLst>
                      <a:gd name="T0" fmla="*/ 0 w 82"/>
                      <a:gd name="T1" fmla="*/ 12 h 36"/>
                      <a:gd name="T2" fmla="*/ 1 w 82"/>
                      <a:gd name="T3" fmla="*/ 6 h 36"/>
                      <a:gd name="T4" fmla="*/ 3 w 82"/>
                      <a:gd name="T5" fmla="*/ 3 h 36"/>
                      <a:gd name="T6" fmla="*/ 6 w 82"/>
                      <a:gd name="T7" fmla="*/ 0 h 36"/>
                      <a:gd name="T8" fmla="*/ 34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8"/>
                        </a:lnTo>
                        <a:lnTo>
                          <a:pt x="12" y="0"/>
                        </a:lnTo>
                        <a:lnTo>
                          <a:pt x="69"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826" name="Group 104"/>
                <p:cNvGrpSpPr>
                  <a:grpSpLocks/>
                </p:cNvGrpSpPr>
                <p:nvPr/>
              </p:nvGrpSpPr>
              <p:grpSpPr bwMode="auto">
                <a:xfrm>
                  <a:off x="947" y="3625"/>
                  <a:ext cx="50" cy="22"/>
                  <a:chOff x="947" y="3625"/>
                  <a:chExt cx="50" cy="22"/>
                </a:xfrm>
              </p:grpSpPr>
              <p:sp>
                <p:nvSpPr>
                  <p:cNvPr id="13835" name="Freeform 105"/>
                  <p:cNvSpPr>
                    <a:spLocks/>
                  </p:cNvSpPr>
                  <p:nvPr/>
                </p:nvSpPr>
                <p:spPr bwMode="auto">
                  <a:xfrm>
                    <a:off x="947" y="3625"/>
                    <a:ext cx="13" cy="22"/>
                  </a:xfrm>
                  <a:custGeom>
                    <a:avLst/>
                    <a:gdLst>
                      <a:gd name="T0" fmla="*/ 7 w 25"/>
                      <a:gd name="T1" fmla="*/ 22 h 68"/>
                      <a:gd name="T2" fmla="*/ 0 w 25"/>
                      <a:gd name="T3" fmla="*/ 9 h 68"/>
                      <a:gd name="T4" fmla="*/ 5 w 25"/>
                      <a:gd name="T5" fmla="*/ 0 h 68"/>
                      <a:gd name="T6" fmla="*/ 13 w 25"/>
                      <a:gd name="T7" fmla="*/ 10 h 68"/>
                      <a:gd name="T8" fmla="*/ 7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4" y="68"/>
                        </a:moveTo>
                        <a:lnTo>
                          <a:pt x="0" y="27"/>
                        </a:lnTo>
                        <a:lnTo>
                          <a:pt x="10" y="0"/>
                        </a:lnTo>
                        <a:lnTo>
                          <a:pt x="25" y="31"/>
                        </a:lnTo>
                        <a:lnTo>
                          <a:pt x="14" y="68"/>
                        </a:lnTo>
                        <a:close/>
                      </a:path>
                    </a:pathLst>
                  </a:custGeom>
                  <a:solidFill>
                    <a:srgbClr val="A0A0A0"/>
                  </a:solidFill>
                  <a:ln w="9525">
                    <a:noFill/>
                    <a:round/>
                    <a:headEnd/>
                    <a:tailEnd/>
                  </a:ln>
                </p:spPr>
                <p:txBody>
                  <a:bodyPr/>
                  <a:lstStyle/>
                  <a:p>
                    <a:endParaRPr lang="zh-CN" altLang="en-US"/>
                  </a:p>
                </p:txBody>
              </p:sp>
              <p:sp>
                <p:nvSpPr>
                  <p:cNvPr id="13836" name="Freeform 106"/>
                  <p:cNvSpPr>
                    <a:spLocks/>
                  </p:cNvSpPr>
                  <p:nvPr/>
                </p:nvSpPr>
                <p:spPr bwMode="auto">
                  <a:xfrm>
                    <a:off x="953" y="3625"/>
                    <a:ext cx="36" cy="10"/>
                  </a:xfrm>
                  <a:custGeom>
                    <a:avLst/>
                    <a:gdLst>
                      <a:gd name="T0" fmla="*/ 1 w 73"/>
                      <a:gd name="T1" fmla="*/ 0 h 29"/>
                      <a:gd name="T2" fmla="*/ 25 w 73"/>
                      <a:gd name="T3" fmla="*/ 0 h 29"/>
                      <a:gd name="T4" fmla="*/ 25 w 73"/>
                      <a:gd name="T5" fmla="*/ 1 h 29"/>
                      <a:gd name="T6" fmla="*/ 28 w 73"/>
                      <a:gd name="T7" fmla="*/ 4 h 29"/>
                      <a:gd name="T8" fmla="*/ 36 w 73"/>
                      <a:gd name="T9" fmla="*/ 10 h 29"/>
                      <a:gd name="T10" fmla="*/ 9 w 73"/>
                      <a:gd name="T11" fmla="*/ 10 h 29"/>
                      <a:gd name="T12" fmla="*/ 4 w 73"/>
                      <a:gd name="T13" fmla="*/ 7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2" y="0"/>
                        </a:moveTo>
                        <a:lnTo>
                          <a:pt x="50" y="0"/>
                        </a:lnTo>
                        <a:lnTo>
                          <a:pt x="51" y="2"/>
                        </a:lnTo>
                        <a:lnTo>
                          <a:pt x="57" y="11"/>
                        </a:lnTo>
                        <a:lnTo>
                          <a:pt x="73" y="29"/>
                        </a:lnTo>
                        <a:lnTo>
                          <a:pt x="19" y="29"/>
                        </a:lnTo>
                        <a:lnTo>
                          <a:pt x="9" y="20"/>
                        </a:lnTo>
                        <a:lnTo>
                          <a:pt x="0" y="5"/>
                        </a:lnTo>
                        <a:lnTo>
                          <a:pt x="2" y="0"/>
                        </a:lnTo>
                        <a:close/>
                      </a:path>
                    </a:pathLst>
                  </a:custGeom>
                  <a:solidFill>
                    <a:srgbClr val="E0E0E0"/>
                  </a:solidFill>
                  <a:ln w="9525">
                    <a:noFill/>
                    <a:round/>
                    <a:headEnd/>
                    <a:tailEnd/>
                  </a:ln>
                </p:spPr>
                <p:txBody>
                  <a:bodyPr/>
                  <a:lstStyle/>
                  <a:p>
                    <a:endParaRPr lang="zh-CN" altLang="en-US"/>
                  </a:p>
                </p:txBody>
              </p:sp>
              <p:sp>
                <p:nvSpPr>
                  <p:cNvPr id="13837" name="Freeform 107"/>
                  <p:cNvSpPr>
                    <a:spLocks/>
                  </p:cNvSpPr>
                  <p:nvPr/>
                </p:nvSpPr>
                <p:spPr bwMode="auto">
                  <a:xfrm>
                    <a:off x="955" y="3635"/>
                    <a:ext cx="42" cy="12"/>
                  </a:xfrm>
                  <a:custGeom>
                    <a:avLst/>
                    <a:gdLst>
                      <a:gd name="T0" fmla="*/ 0 w 83"/>
                      <a:gd name="T1" fmla="*/ 12 h 36"/>
                      <a:gd name="T2" fmla="*/ 2 w 83"/>
                      <a:gd name="T3" fmla="*/ 7 h 36"/>
                      <a:gd name="T4" fmla="*/ 4 w 83"/>
                      <a:gd name="T5" fmla="*/ 3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3" y="20"/>
                        </a:lnTo>
                        <a:lnTo>
                          <a:pt x="7" y="8"/>
                        </a:lnTo>
                        <a:lnTo>
                          <a:pt x="12" y="0"/>
                        </a:lnTo>
                        <a:lnTo>
                          <a:pt x="68"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827" name="Group 108"/>
                <p:cNvGrpSpPr>
                  <a:grpSpLocks/>
                </p:cNvGrpSpPr>
                <p:nvPr/>
              </p:nvGrpSpPr>
              <p:grpSpPr bwMode="auto">
                <a:xfrm>
                  <a:off x="960" y="3637"/>
                  <a:ext cx="50" cy="23"/>
                  <a:chOff x="960" y="3637"/>
                  <a:chExt cx="50" cy="23"/>
                </a:xfrm>
              </p:grpSpPr>
              <p:sp>
                <p:nvSpPr>
                  <p:cNvPr id="13832" name="Freeform 109"/>
                  <p:cNvSpPr>
                    <a:spLocks/>
                  </p:cNvSpPr>
                  <p:nvPr/>
                </p:nvSpPr>
                <p:spPr bwMode="auto">
                  <a:xfrm>
                    <a:off x="960" y="3637"/>
                    <a:ext cx="12" cy="23"/>
                  </a:xfrm>
                  <a:custGeom>
                    <a:avLst/>
                    <a:gdLst>
                      <a:gd name="T0" fmla="*/ 7 w 25"/>
                      <a:gd name="T1" fmla="*/ 23 h 69"/>
                      <a:gd name="T2" fmla="*/ 0 w 25"/>
                      <a:gd name="T3" fmla="*/ 9 h 69"/>
                      <a:gd name="T4" fmla="*/ 6 w 25"/>
                      <a:gd name="T5" fmla="*/ 0 h 69"/>
                      <a:gd name="T6" fmla="*/ 12 w 25"/>
                      <a:gd name="T7" fmla="*/ 11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5" y="69"/>
                        </a:moveTo>
                        <a:lnTo>
                          <a:pt x="0" y="27"/>
                        </a:lnTo>
                        <a:lnTo>
                          <a:pt x="12" y="0"/>
                        </a:lnTo>
                        <a:lnTo>
                          <a:pt x="25" y="32"/>
                        </a:lnTo>
                        <a:lnTo>
                          <a:pt x="15" y="69"/>
                        </a:lnTo>
                        <a:close/>
                      </a:path>
                    </a:pathLst>
                  </a:custGeom>
                  <a:solidFill>
                    <a:srgbClr val="A0A0A0"/>
                  </a:solidFill>
                  <a:ln w="9525">
                    <a:noFill/>
                    <a:round/>
                    <a:headEnd/>
                    <a:tailEnd/>
                  </a:ln>
                </p:spPr>
                <p:txBody>
                  <a:bodyPr/>
                  <a:lstStyle/>
                  <a:p>
                    <a:endParaRPr lang="zh-CN" altLang="en-US"/>
                  </a:p>
                </p:txBody>
              </p:sp>
              <p:sp>
                <p:nvSpPr>
                  <p:cNvPr id="13833" name="Freeform 110"/>
                  <p:cNvSpPr>
                    <a:spLocks/>
                  </p:cNvSpPr>
                  <p:nvPr/>
                </p:nvSpPr>
                <p:spPr bwMode="auto">
                  <a:xfrm>
                    <a:off x="965" y="3638"/>
                    <a:ext cx="37" cy="9"/>
                  </a:xfrm>
                  <a:custGeom>
                    <a:avLst/>
                    <a:gdLst>
                      <a:gd name="T0" fmla="*/ 1 w 74"/>
                      <a:gd name="T1" fmla="*/ 0 h 29"/>
                      <a:gd name="T2" fmla="*/ 24 w 74"/>
                      <a:gd name="T3" fmla="*/ 0 h 29"/>
                      <a:gd name="T4" fmla="*/ 26 w 74"/>
                      <a:gd name="T5" fmla="*/ 1 h 29"/>
                      <a:gd name="T6" fmla="*/ 28 w 74"/>
                      <a:gd name="T7" fmla="*/ 3 h 29"/>
                      <a:gd name="T8" fmla="*/ 37 w 74"/>
                      <a:gd name="T9" fmla="*/ 9 h 29"/>
                      <a:gd name="T10" fmla="*/ 9 w 74"/>
                      <a:gd name="T11" fmla="*/ 9 h 29"/>
                      <a:gd name="T12" fmla="*/ 5 w 74"/>
                      <a:gd name="T13" fmla="*/ 6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3" y="0"/>
                        </a:moveTo>
                        <a:lnTo>
                          <a:pt x="49" y="0"/>
                        </a:lnTo>
                        <a:lnTo>
                          <a:pt x="53" y="2"/>
                        </a:lnTo>
                        <a:lnTo>
                          <a:pt x="57" y="11"/>
                        </a:lnTo>
                        <a:lnTo>
                          <a:pt x="74" y="29"/>
                        </a:lnTo>
                        <a:lnTo>
                          <a:pt x="19" y="29"/>
                        </a:lnTo>
                        <a:lnTo>
                          <a:pt x="9" y="20"/>
                        </a:lnTo>
                        <a:lnTo>
                          <a:pt x="0" y="5"/>
                        </a:lnTo>
                        <a:lnTo>
                          <a:pt x="3" y="0"/>
                        </a:lnTo>
                        <a:close/>
                      </a:path>
                    </a:pathLst>
                  </a:custGeom>
                  <a:solidFill>
                    <a:srgbClr val="E0E0E0"/>
                  </a:solidFill>
                  <a:ln w="9525">
                    <a:noFill/>
                    <a:round/>
                    <a:headEnd/>
                    <a:tailEnd/>
                  </a:ln>
                </p:spPr>
                <p:txBody>
                  <a:bodyPr/>
                  <a:lstStyle/>
                  <a:p>
                    <a:endParaRPr lang="zh-CN" altLang="en-US"/>
                  </a:p>
                </p:txBody>
              </p:sp>
              <p:sp>
                <p:nvSpPr>
                  <p:cNvPr id="13834" name="Freeform 111"/>
                  <p:cNvSpPr>
                    <a:spLocks/>
                  </p:cNvSpPr>
                  <p:nvPr/>
                </p:nvSpPr>
                <p:spPr bwMode="auto">
                  <a:xfrm>
                    <a:off x="968" y="3648"/>
                    <a:ext cx="42" cy="12"/>
                  </a:xfrm>
                  <a:custGeom>
                    <a:avLst/>
                    <a:gdLst>
                      <a:gd name="T0" fmla="*/ 0 w 83"/>
                      <a:gd name="T1" fmla="*/ 12 h 35"/>
                      <a:gd name="T2" fmla="*/ 1 w 83"/>
                      <a:gd name="T3" fmla="*/ 7 h 35"/>
                      <a:gd name="T4" fmla="*/ 3 w 83"/>
                      <a:gd name="T5" fmla="*/ 2 h 35"/>
                      <a:gd name="T6" fmla="*/ 5 w 83"/>
                      <a:gd name="T7" fmla="*/ 0 h 35"/>
                      <a:gd name="T8" fmla="*/ 34 w 83"/>
                      <a:gd name="T9" fmla="*/ 0 h 35"/>
                      <a:gd name="T10" fmla="*/ 42 w 83"/>
                      <a:gd name="T11" fmla="*/ 12 h 35"/>
                      <a:gd name="T12" fmla="*/ 0 w 83"/>
                      <a:gd name="T13" fmla="*/ 12 h 35"/>
                      <a:gd name="T14" fmla="*/ 0 60000 65536"/>
                      <a:gd name="T15" fmla="*/ 0 60000 65536"/>
                      <a:gd name="T16" fmla="*/ 0 60000 65536"/>
                      <a:gd name="T17" fmla="*/ 0 60000 65536"/>
                      <a:gd name="T18" fmla="*/ 0 60000 65536"/>
                      <a:gd name="T19" fmla="*/ 0 60000 65536"/>
                      <a:gd name="T20" fmla="*/ 0 60000 65536"/>
                      <a:gd name="T21" fmla="*/ 0 w 83"/>
                      <a:gd name="T22" fmla="*/ 0 h 35"/>
                      <a:gd name="T23" fmla="*/ 83 w 8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5">
                        <a:moveTo>
                          <a:pt x="0" y="35"/>
                        </a:moveTo>
                        <a:lnTo>
                          <a:pt x="1" y="19"/>
                        </a:lnTo>
                        <a:lnTo>
                          <a:pt x="6" y="7"/>
                        </a:lnTo>
                        <a:lnTo>
                          <a:pt x="10" y="0"/>
                        </a:lnTo>
                        <a:lnTo>
                          <a:pt x="67" y="0"/>
                        </a:lnTo>
                        <a:lnTo>
                          <a:pt x="83" y="35"/>
                        </a:lnTo>
                        <a:lnTo>
                          <a:pt x="0" y="35"/>
                        </a:lnTo>
                        <a:close/>
                      </a:path>
                    </a:pathLst>
                  </a:custGeom>
                  <a:solidFill>
                    <a:srgbClr val="C0C0C0"/>
                  </a:solidFill>
                  <a:ln w="9525">
                    <a:noFill/>
                    <a:round/>
                    <a:headEnd/>
                    <a:tailEnd/>
                  </a:ln>
                </p:spPr>
                <p:txBody>
                  <a:bodyPr/>
                  <a:lstStyle/>
                  <a:p>
                    <a:endParaRPr lang="zh-CN" altLang="en-US"/>
                  </a:p>
                </p:txBody>
              </p:sp>
            </p:grpSp>
            <p:grpSp>
              <p:nvGrpSpPr>
                <p:cNvPr id="13828" name="Group 112"/>
                <p:cNvGrpSpPr>
                  <a:grpSpLocks/>
                </p:cNvGrpSpPr>
                <p:nvPr/>
              </p:nvGrpSpPr>
              <p:grpSpPr bwMode="auto">
                <a:xfrm>
                  <a:off x="973" y="3650"/>
                  <a:ext cx="49" cy="23"/>
                  <a:chOff x="973" y="3650"/>
                  <a:chExt cx="49" cy="23"/>
                </a:xfrm>
              </p:grpSpPr>
              <p:sp>
                <p:nvSpPr>
                  <p:cNvPr id="13829" name="Freeform 113"/>
                  <p:cNvSpPr>
                    <a:spLocks/>
                  </p:cNvSpPr>
                  <p:nvPr/>
                </p:nvSpPr>
                <p:spPr bwMode="auto">
                  <a:xfrm>
                    <a:off x="973" y="3650"/>
                    <a:ext cx="12" cy="23"/>
                  </a:xfrm>
                  <a:custGeom>
                    <a:avLst/>
                    <a:gdLst>
                      <a:gd name="T0" fmla="*/ 8 w 25"/>
                      <a:gd name="T1" fmla="*/ 23 h 68"/>
                      <a:gd name="T2" fmla="*/ 0 w 25"/>
                      <a:gd name="T3" fmla="*/ 9 h 68"/>
                      <a:gd name="T4" fmla="*/ 5 w 25"/>
                      <a:gd name="T5" fmla="*/ 0 h 68"/>
                      <a:gd name="T6" fmla="*/ 12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6"/>
                        </a:lnTo>
                        <a:lnTo>
                          <a:pt x="10"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830" name="Freeform 114"/>
                  <p:cNvSpPr>
                    <a:spLocks/>
                  </p:cNvSpPr>
                  <p:nvPr/>
                </p:nvSpPr>
                <p:spPr bwMode="auto">
                  <a:xfrm>
                    <a:off x="978" y="3651"/>
                    <a:ext cx="37" cy="10"/>
                  </a:xfrm>
                  <a:custGeom>
                    <a:avLst/>
                    <a:gdLst>
                      <a:gd name="T0" fmla="*/ 1 w 74"/>
                      <a:gd name="T1" fmla="*/ 0 h 29"/>
                      <a:gd name="T2" fmla="*/ 24 w 74"/>
                      <a:gd name="T3" fmla="*/ 0 h 29"/>
                      <a:gd name="T4" fmla="*/ 25 w 74"/>
                      <a:gd name="T5" fmla="*/ 1 h 29"/>
                      <a:gd name="T6" fmla="*/ 28 w 74"/>
                      <a:gd name="T7" fmla="*/ 4 h 29"/>
                      <a:gd name="T8" fmla="*/ 37 w 74"/>
                      <a:gd name="T9" fmla="*/ 10 h 29"/>
                      <a:gd name="T10" fmla="*/ 9 w 74"/>
                      <a:gd name="T11" fmla="*/ 10 h 29"/>
                      <a:gd name="T12" fmla="*/ 5 w 74"/>
                      <a:gd name="T13" fmla="*/ 7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2" y="0"/>
                        </a:moveTo>
                        <a:lnTo>
                          <a:pt x="49" y="0"/>
                        </a:lnTo>
                        <a:lnTo>
                          <a:pt x="50" y="2"/>
                        </a:lnTo>
                        <a:lnTo>
                          <a:pt x="57" y="11"/>
                        </a:lnTo>
                        <a:lnTo>
                          <a:pt x="74" y="29"/>
                        </a:lnTo>
                        <a:lnTo>
                          <a:pt x="19" y="29"/>
                        </a:lnTo>
                        <a:lnTo>
                          <a:pt x="10" y="20"/>
                        </a:lnTo>
                        <a:lnTo>
                          <a:pt x="0" y="5"/>
                        </a:lnTo>
                        <a:lnTo>
                          <a:pt x="2" y="0"/>
                        </a:lnTo>
                        <a:close/>
                      </a:path>
                    </a:pathLst>
                  </a:custGeom>
                  <a:solidFill>
                    <a:srgbClr val="E0E0E0"/>
                  </a:solidFill>
                  <a:ln w="9525">
                    <a:noFill/>
                    <a:round/>
                    <a:headEnd/>
                    <a:tailEnd/>
                  </a:ln>
                </p:spPr>
                <p:txBody>
                  <a:bodyPr/>
                  <a:lstStyle/>
                  <a:p>
                    <a:endParaRPr lang="zh-CN" altLang="en-US"/>
                  </a:p>
                </p:txBody>
              </p:sp>
              <p:sp>
                <p:nvSpPr>
                  <p:cNvPr id="13831" name="Freeform 115"/>
                  <p:cNvSpPr>
                    <a:spLocks/>
                  </p:cNvSpPr>
                  <p:nvPr/>
                </p:nvSpPr>
                <p:spPr bwMode="auto">
                  <a:xfrm>
                    <a:off x="982" y="3661"/>
                    <a:ext cx="40" cy="12"/>
                  </a:xfrm>
                  <a:custGeom>
                    <a:avLst/>
                    <a:gdLst>
                      <a:gd name="T0" fmla="*/ 0 w 82"/>
                      <a:gd name="T1" fmla="*/ 12 h 36"/>
                      <a:gd name="T2" fmla="*/ 0 w 82"/>
                      <a:gd name="T3" fmla="*/ 7 h 36"/>
                      <a:gd name="T4" fmla="*/ 2 w 82"/>
                      <a:gd name="T5" fmla="*/ 3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20"/>
                        </a:lnTo>
                        <a:lnTo>
                          <a:pt x="5"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grpSp>
            <p:nvGrpSpPr>
              <p:cNvPr id="13459" name="Group 116"/>
              <p:cNvGrpSpPr>
                <a:grpSpLocks/>
              </p:cNvGrpSpPr>
              <p:nvPr/>
            </p:nvGrpSpPr>
            <p:grpSpPr bwMode="auto">
              <a:xfrm>
                <a:off x="985" y="3665"/>
                <a:ext cx="100" cy="73"/>
                <a:chOff x="985" y="3665"/>
                <a:chExt cx="100" cy="73"/>
              </a:xfrm>
            </p:grpSpPr>
            <p:grpSp>
              <p:nvGrpSpPr>
                <p:cNvPr id="13804" name="Group 117"/>
                <p:cNvGrpSpPr>
                  <a:grpSpLocks/>
                </p:cNvGrpSpPr>
                <p:nvPr/>
              </p:nvGrpSpPr>
              <p:grpSpPr bwMode="auto">
                <a:xfrm>
                  <a:off x="985" y="3665"/>
                  <a:ext cx="50" cy="23"/>
                  <a:chOff x="985" y="3665"/>
                  <a:chExt cx="50" cy="23"/>
                </a:xfrm>
              </p:grpSpPr>
              <p:sp>
                <p:nvSpPr>
                  <p:cNvPr id="13821" name="Freeform 118"/>
                  <p:cNvSpPr>
                    <a:spLocks/>
                  </p:cNvSpPr>
                  <p:nvPr/>
                </p:nvSpPr>
                <p:spPr bwMode="auto">
                  <a:xfrm>
                    <a:off x="985" y="3665"/>
                    <a:ext cx="12" cy="23"/>
                  </a:xfrm>
                  <a:custGeom>
                    <a:avLst/>
                    <a:gdLst>
                      <a:gd name="T0" fmla="*/ 7 w 25"/>
                      <a:gd name="T1" fmla="*/ 23 h 68"/>
                      <a:gd name="T2" fmla="*/ 0 w 25"/>
                      <a:gd name="T3" fmla="*/ 9 h 68"/>
                      <a:gd name="T4" fmla="*/ 4 w 25"/>
                      <a:gd name="T5" fmla="*/ 0 h 68"/>
                      <a:gd name="T6" fmla="*/ 12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5" y="68"/>
                        </a:moveTo>
                        <a:lnTo>
                          <a:pt x="0" y="27"/>
                        </a:lnTo>
                        <a:lnTo>
                          <a:pt x="9" y="0"/>
                        </a:lnTo>
                        <a:lnTo>
                          <a:pt x="25" y="31"/>
                        </a:lnTo>
                        <a:lnTo>
                          <a:pt x="15" y="68"/>
                        </a:lnTo>
                        <a:close/>
                      </a:path>
                    </a:pathLst>
                  </a:custGeom>
                  <a:solidFill>
                    <a:srgbClr val="A0A0A0"/>
                  </a:solidFill>
                  <a:ln w="9525">
                    <a:noFill/>
                    <a:round/>
                    <a:headEnd/>
                    <a:tailEnd/>
                  </a:ln>
                </p:spPr>
                <p:txBody>
                  <a:bodyPr/>
                  <a:lstStyle/>
                  <a:p>
                    <a:endParaRPr lang="zh-CN" altLang="en-US"/>
                  </a:p>
                </p:txBody>
              </p:sp>
              <p:sp>
                <p:nvSpPr>
                  <p:cNvPr id="13822" name="Freeform 119"/>
                  <p:cNvSpPr>
                    <a:spLocks/>
                  </p:cNvSpPr>
                  <p:nvPr/>
                </p:nvSpPr>
                <p:spPr bwMode="auto">
                  <a:xfrm>
                    <a:off x="989" y="3665"/>
                    <a:ext cx="38" cy="11"/>
                  </a:xfrm>
                  <a:custGeom>
                    <a:avLst/>
                    <a:gdLst>
                      <a:gd name="T0" fmla="*/ 1 w 75"/>
                      <a:gd name="T1" fmla="*/ 0 h 31"/>
                      <a:gd name="T2" fmla="*/ 25 w 75"/>
                      <a:gd name="T3" fmla="*/ 0 h 31"/>
                      <a:gd name="T4" fmla="*/ 26 w 75"/>
                      <a:gd name="T5" fmla="*/ 1 h 31"/>
                      <a:gd name="T6" fmla="*/ 28 w 75"/>
                      <a:gd name="T7" fmla="*/ 5 h 31"/>
                      <a:gd name="T8" fmla="*/ 38 w 75"/>
                      <a:gd name="T9" fmla="*/ 11 h 31"/>
                      <a:gd name="T10" fmla="*/ 9 w 75"/>
                      <a:gd name="T11" fmla="*/ 11 h 31"/>
                      <a:gd name="T12" fmla="*/ 5 w 75"/>
                      <a:gd name="T13" fmla="*/ 8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1" y="0"/>
                        </a:moveTo>
                        <a:lnTo>
                          <a:pt x="50" y="0"/>
                        </a:lnTo>
                        <a:lnTo>
                          <a:pt x="52" y="4"/>
                        </a:lnTo>
                        <a:lnTo>
                          <a:pt x="56" y="13"/>
                        </a:lnTo>
                        <a:lnTo>
                          <a:pt x="75" y="31"/>
                        </a:lnTo>
                        <a:lnTo>
                          <a:pt x="18" y="31"/>
                        </a:lnTo>
                        <a:lnTo>
                          <a:pt x="10"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3823" name="Freeform 120"/>
                  <p:cNvSpPr>
                    <a:spLocks/>
                  </p:cNvSpPr>
                  <p:nvPr/>
                </p:nvSpPr>
                <p:spPr bwMode="auto">
                  <a:xfrm>
                    <a:off x="993" y="3676"/>
                    <a:ext cx="42" cy="12"/>
                  </a:xfrm>
                  <a:custGeom>
                    <a:avLst/>
                    <a:gdLst>
                      <a:gd name="T0" fmla="*/ 0 w 83"/>
                      <a:gd name="T1" fmla="*/ 12 h 36"/>
                      <a:gd name="T2" fmla="*/ 1 w 83"/>
                      <a:gd name="T3" fmla="*/ 7 h 36"/>
                      <a:gd name="T4" fmla="*/ 3 w 83"/>
                      <a:gd name="T5" fmla="*/ 3 h 36"/>
                      <a:gd name="T6" fmla="*/ 5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0"/>
                        </a:lnTo>
                        <a:lnTo>
                          <a:pt x="6" y="8"/>
                        </a:lnTo>
                        <a:lnTo>
                          <a:pt x="10"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805" name="Group 121"/>
                <p:cNvGrpSpPr>
                  <a:grpSpLocks/>
                </p:cNvGrpSpPr>
                <p:nvPr/>
              </p:nvGrpSpPr>
              <p:grpSpPr bwMode="auto">
                <a:xfrm>
                  <a:off x="997" y="3677"/>
                  <a:ext cx="49" cy="23"/>
                  <a:chOff x="997" y="3677"/>
                  <a:chExt cx="49" cy="23"/>
                </a:xfrm>
              </p:grpSpPr>
              <p:sp>
                <p:nvSpPr>
                  <p:cNvPr id="13818" name="Freeform 122"/>
                  <p:cNvSpPr>
                    <a:spLocks/>
                  </p:cNvSpPr>
                  <p:nvPr/>
                </p:nvSpPr>
                <p:spPr bwMode="auto">
                  <a:xfrm>
                    <a:off x="997" y="3677"/>
                    <a:ext cx="13" cy="23"/>
                  </a:xfrm>
                  <a:custGeom>
                    <a:avLst/>
                    <a:gdLst>
                      <a:gd name="T0" fmla="*/ 7 w 25"/>
                      <a:gd name="T1" fmla="*/ 23 h 69"/>
                      <a:gd name="T2" fmla="*/ 0 w 25"/>
                      <a:gd name="T3" fmla="*/ 9 h 69"/>
                      <a:gd name="T4" fmla="*/ 5 w 25"/>
                      <a:gd name="T5" fmla="*/ 0 h 69"/>
                      <a:gd name="T6" fmla="*/ 13 w 25"/>
                      <a:gd name="T7" fmla="*/ 10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3" y="69"/>
                        </a:moveTo>
                        <a:lnTo>
                          <a:pt x="0" y="27"/>
                        </a:lnTo>
                        <a:lnTo>
                          <a:pt x="9" y="0"/>
                        </a:lnTo>
                        <a:lnTo>
                          <a:pt x="25" y="31"/>
                        </a:lnTo>
                        <a:lnTo>
                          <a:pt x="13" y="69"/>
                        </a:lnTo>
                        <a:close/>
                      </a:path>
                    </a:pathLst>
                  </a:custGeom>
                  <a:solidFill>
                    <a:srgbClr val="A0A0A0"/>
                  </a:solidFill>
                  <a:ln w="9525">
                    <a:noFill/>
                    <a:round/>
                    <a:headEnd/>
                    <a:tailEnd/>
                  </a:ln>
                </p:spPr>
                <p:txBody>
                  <a:bodyPr/>
                  <a:lstStyle/>
                  <a:p>
                    <a:endParaRPr lang="zh-CN" altLang="en-US"/>
                  </a:p>
                </p:txBody>
              </p:sp>
              <p:sp>
                <p:nvSpPr>
                  <p:cNvPr id="13819" name="Freeform 123"/>
                  <p:cNvSpPr>
                    <a:spLocks/>
                  </p:cNvSpPr>
                  <p:nvPr/>
                </p:nvSpPr>
                <p:spPr bwMode="auto">
                  <a:xfrm>
                    <a:off x="1002" y="3678"/>
                    <a:ext cx="37" cy="10"/>
                  </a:xfrm>
                  <a:custGeom>
                    <a:avLst/>
                    <a:gdLst>
                      <a:gd name="T0" fmla="*/ 1 w 73"/>
                      <a:gd name="T1" fmla="*/ 0 h 30"/>
                      <a:gd name="T2" fmla="*/ 25 w 73"/>
                      <a:gd name="T3" fmla="*/ 0 h 30"/>
                      <a:gd name="T4" fmla="*/ 26 w 73"/>
                      <a:gd name="T5" fmla="*/ 1 h 30"/>
                      <a:gd name="T6" fmla="*/ 28 w 73"/>
                      <a:gd name="T7" fmla="*/ 4 h 30"/>
                      <a:gd name="T8" fmla="*/ 37 w 73"/>
                      <a:gd name="T9" fmla="*/ 10 h 30"/>
                      <a:gd name="T10" fmla="*/ 9 w 73"/>
                      <a:gd name="T11" fmla="*/ 10 h 30"/>
                      <a:gd name="T12" fmla="*/ 5 w 73"/>
                      <a:gd name="T13" fmla="*/ 7 h 30"/>
                      <a:gd name="T14" fmla="*/ 0 w 73"/>
                      <a:gd name="T15" fmla="*/ 2 h 30"/>
                      <a:gd name="T16" fmla="*/ 1 w 73"/>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0"/>
                      <a:gd name="T29" fmla="*/ 73 w 73"/>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0">
                        <a:moveTo>
                          <a:pt x="1" y="0"/>
                        </a:moveTo>
                        <a:lnTo>
                          <a:pt x="50" y="0"/>
                        </a:lnTo>
                        <a:lnTo>
                          <a:pt x="51" y="3"/>
                        </a:lnTo>
                        <a:lnTo>
                          <a:pt x="56" y="12"/>
                        </a:lnTo>
                        <a:lnTo>
                          <a:pt x="73" y="30"/>
                        </a:lnTo>
                        <a:lnTo>
                          <a:pt x="18" y="30"/>
                        </a:lnTo>
                        <a:lnTo>
                          <a:pt x="10" y="21"/>
                        </a:lnTo>
                        <a:lnTo>
                          <a:pt x="0" y="7"/>
                        </a:lnTo>
                        <a:lnTo>
                          <a:pt x="1" y="0"/>
                        </a:lnTo>
                        <a:close/>
                      </a:path>
                    </a:pathLst>
                  </a:custGeom>
                  <a:solidFill>
                    <a:srgbClr val="E0E0E0"/>
                  </a:solidFill>
                  <a:ln w="9525">
                    <a:noFill/>
                    <a:round/>
                    <a:headEnd/>
                    <a:tailEnd/>
                  </a:ln>
                </p:spPr>
                <p:txBody>
                  <a:bodyPr/>
                  <a:lstStyle/>
                  <a:p>
                    <a:endParaRPr lang="zh-CN" altLang="en-US"/>
                  </a:p>
                </p:txBody>
              </p:sp>
              <p:sp>
                <p:nvSpPr>
                  <p:cNvPr id="13820" name="Freeform 124"/>
                  <p:cNvSpPr>
                    <a:spLocks/>
                  </p:cNvSpPr>
                  <p:nvPr/>
                </p:nvSpPr>
                <p:spPr bwMode="auto">
                  <a:xfrm>
                    <a:off x="1005" y="3688"/>
                    <a:ext cx="41" cy="12"/>
                  </a:xfrm>
                  <a:custGeom>
                    <a:avLst/>
                    <a:gdLst>
                      <a:gd name="T0" fmla="*/ 0 w 83"/>
                      <a:gd name="T1" fmla="*/ 12 h 37"/>
                      <a:gd name="T2" fmla="*/ 2 w 83"/>
                      <a:gd name="T3" fmla="*/ 6 h 37"/>
                      <a:gd name="T4" fmla="*/ 4 w 83"/>
                      <a:gd name="T5" fmla="*/ 3 h 37"/>
                      <a:gd name="T6" fmla="*/ 6 w 83"/>
                      <a:gd name="T7" fmla="*/ 0 h 37"/>
                      <a:gd name="T8" fmla="*/ 34 w 83"/>
                      <a:gd name="T9" fmla="*/ 0 h 37"/>
                      <a:gd name="T10" fmla="*/ 41 w 83"/>
                      <a:gd name="T11" fmla="*/ 12 h 37"/>
                      <a:gd name="T12" fmla="*/ 0 w 83"/>
                      <a:gd name="T13" fmla="*/ 12 h 37"/>
                      <a:gd name="T14" fmla="*/ 0 60000 65536"/>
                      <a:gd name="T15" fmla="*/ 0 60000 65536"/>
                      <a:gd name="T16" fmla="*/ 0 60000 65536"/>
                      <a:gd name="T17" fmla="*/ 0 60000 65536"/>
                      <a:gd name="T18" fmla="*/ 0 60000 65536"/>
                      <a:gd name="T19" fmla="*/ 0 60000 65536"/>
                      <a:gd name="T20" fmla="*/ 0 60000 65536"/>
                      <a:gd name="T21" fmla="*/ 0 w 83"/>
                      <a:gd name="T22" fmla="*/ 0 h 37"/>
                      <a:gd name="T23" fmla="*/ 83 w 83"/>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7">
                        <a:moveTo>
                          <a:pt x="0" y="37"/>
                        </a:moveTo>
                        <a:lnTo>
                          <a:pt x="4" y="19"/>
                        </a:lnTo>
                        <a:lnTo>
                          <a:pt x="8" y="8"/>
                        </a:lnTo>
                        <a:lnTo>
                          <a:pt x="13" y="0"/>
                        </a:lnTo>
                        <a:lnTo>
                          <a:pt x="68" y="0"/>
                        </a:lnTo>
                        <a:lnTo>
                          <a:pt x="83" y="37"/>
                        </a:lnTo>
                        <a:lnTo>
                          <a:pt x="0" y="37"/>
                        </a:lnTo>
                        <a:close/>
                      </a:path>
                    </a:pathLst>
                  </a:custGeom>
                  <a:solidFill>
                    <a:srgbClr val="C0C0C0"/>
                  </a:solidFill>
                  <a:ln w="9525">
                    <a:noFill/>
                    <a:round/>
                    <a:headEnd/>
                    <a:tailEnd/>
                  </a:ln>
                </p:spPr>
                <p:txBody>
                  <a:bodyPr/>
                  <a:lstStyle/>
                  <a:p>
                    <a:endParaRPr lang="zh-CN" altLang="en-US"/>
                  </a:p>
                </p:txBody>
              </p:sp>
            </p:grpSp>
            <p:grpSp>
              <p:nvGrpSpPr>
                <p:cNvPr id="13806" name="Group 125"/>
                <p:cNvGrpSpPr>
                  <a:grpSpLocks/>
                </p:cNvGrpSpPr>
                <p:nvPr/>
              </p:nvGrpSpPr>
              <p:grpSpPr bwMode="auto">
                <a:xfrm>
                  <a:off x="1010" y="3690"/>
                  <a:ext cx="48" cy="23"/>
                  <a:chOff x="1010" y="3690"/>
                  <a:chExt cx="48" cy="23"/>
                </a:xfrm>
              </p:grpSpPr>
              <p:sp>
                <p:nvSpPr>
                  <p:cNvPr id="13815" name="Freeform 126"/>
                  <p:cNvSpPr>
                    <a:spLocks/>
                  </p:cNvSpPr>
                  <p:nvPr/>
                </p:nvSpPr>
                <p:spPr bwMode="auto">
                  <a:xfrm>
                    <a:off x="1010" y="3690"/>
                    <a:ext cx="12" cy="23"/>
                  </a:xfrm>
                  <a:custGeom>
                    <a:avLst/>
                    <a:gdLst>
                      <a:gd name="T0" fmla="*/ 7 w 25"/>
                      <a:gd name="T1" fmla="*/ 23 h 69"/>
                      <a:gd name="T2" fmla="*/ 0 w 25"/>
                      <a:gd name="T3" fmla="*/ 9 h 69"/>
                      <a:gd name="T4" fmla="*/ 4 w 25"/>
                      <a:gd name="T5" fmla="*/ 0 h 69"/>
                      <a:gd name="T6" fmla="*/ 12 w 25"/>
                      <a:gd name="T7" fmla="*/ 11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4" y="69"/>
                        </a:moveTo>
                        <a:lnTo>
                          <a:pt x="0" y="28"/>
                        </a:lnTo>
                        <a:lnTo>
                          <a:pt x="9" y="0"/>
                        </a:lnTo>
                        <a:lnTo>
                          <a:pt x="25" y="32"/>
                        </a:lnTo>
                        <a:lnTo>
                          <a:pt x="14" y="69"/>
                        </a:lnTo>
                        <a:close/>
                      </a:path>
                    </a:pathLst>
                  </a:custGeom>
                  <a:solidFill>
                    <a:srgbClr val="A0A0A0"/>
                  </a:solidFill>
                  <a:ln w="9525">
                    <a:noFill/>
                    <a:round/>
                    <a:headEnd/>
                    <a:tailEnd/>
                  </a:ln>
                </p:spPr>
                <p:txBody>
                  <a:bodyPr/>
                  <a:lstStyle/>
                  <a:p>
                    <a:endParaRPr lang="zh-CN" altLang="en-US"/>
                  </a:p>
                </p:txBody>
              </p:sp>
              <p:sp>
                <p:nvSpPr>
                  <p:cNvPr id="13816" name="Freeform 127"/>
                  <p:cNvSpPr>
                    <a:spLocks/>
                  </p:cNvSpPr>
                  <p:nvPr/>
                </p:nvSpPr>
                <p:spPr bwMode="auto">
                  <a:xfrm>
                    <a:off x="1014" y="3690"/>
                    <a:ext cx="38" cy="10"/>
                  </a:xfrm>
                  <a:custGeom>
                    <a:avLst/>
                    <a:gdLst>
                      <a:gd name="T0" fmla="*/ 1 w 75"/>
                      <a:gd name="T1" fmla="*/ 0 h 31"/>
                      <a:gd name="T2" fmla="*/ 25 w 75"/>
                      <a:gd name="T3" fmla="*/ 0 h 31"/>
                      <a:gd name="T4" fmla="*/ 26 w 75"/>
                      <a:gd name="T5" fmla="*/ 1 h 31"/>
                      <a:gd name="T6" fmla="*/ 28 w 75"/>
                      <a:gd name="T7" fmla="*/ 4 h 31"/>
                      <a:gd name="T8" fmla="*/ 38 w 75"/>
                      <a:gd name="T9" fmla="*/ 10 h 31"/>
                      <a:gd name="T10" fmla="*/ 9 w 75"/>
                      <a:gd name="T11" fmla="*/ 10 h 31"/>
                      <a:gd name="T12" fmla="*/ 5 w 75"/>
                      <a:gd name="T13" fmla="*/ 7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1" y="0"/>
                        </a:moveTo>
                        <a:lnTo>
                          <a:pt x="50" y="0"/>
                        </a:lnTo>
                        <a:lnTo>
                          <a:pt x="52" y="3"/>
                        </a:lnTo>
                        <a:lnTo>
                          <a:pt x="56" y="12"/>
                        </a:lnTo>
                        <a:lnTo>
                          <a:pt x="75" y="31"/>
                        </a:lnTo>
                        <a:lnTo>
                          <a:pt x="18" y="31"/>
                        </a:lnTo>
                        <a:lnTo>
                          <a:pt x="9" y="22"/>
                        </a:lnTo>
                        <a:lnTo>
                          <a:pt x="0" y="6"/>
                        </a:lnTo>
                        <a:lnTo>
                          <a:pt x="1" y="0"/>
                        </a:lnTo>
                        <a:close/>
                      </a:path>
                    </a:pathLst>
                  </a:custGeom>
                  <a:solidFill>
                    <a:srgbClr val="E0E0E0"/>
                  </a:solidFill>
                  <a:ln w="9525">
                    <a:noFill/>
                    <a:round/>
                    <a:headEnd/>
                    <a:tailEnd/>
                  </a:ln>
                </p:spPr>
                <p:txBody>
                  <a:bodyPr/>
                  <a:lstStyle/>
                  <a:p>
                    <a:endParaRPr lang="zh-CN" altLang="en-US"/>
                  </a:p>
                </p:txBody>
              </p:sp>
              <p:sp>
                <p:nvSpPr>
                  <p:cNvPr id="13817" name="Freeform 128"/>
                  <p:cNvSpPr>
                    <a:spLocks/>
                  </p:cNvSpPr>
                  <p:nvPr/>
                </p:nvSpPr>
                <p:spPr bwMode="auto">
                  <a:xfrm>
                    <a:off x="1018" y="3701"/>
                    <a:ext cx="40" cy="12"/>
                  </a:xfrm>
                  <a:custGeom>
                    <a:avLst/>
                    <a:gdLst>
                      <a:gd name="T0" fmla="*/ 0 w 82"/>
                      <a:gd name="T1" fmla="*/ 12 h 35"/>
                      <a:gd name="T2" fmla="*/ 1 w 82"/>
                      <a:gd name="T3" fmla="*/ 7 h 35"/>
                      <a:gd name="T4" fmla="*/ 4 w 82"/>
                      <a:gd name="T5" fmla="*/ 2 h 35"/>
                      <a:gd name="T6" fmla="*/ 6 w 82"/>
                      <a:gd name="T7" fmla="*/ 0 h 35"/>
                      <a:gd name="T8" fmla="*/ 34 w 82"/>
                      <a:gd name="T9" fmla="*/ 0 h 35"/>
                      <a:gd name="T10" fmla="*/ 40 w 82"/>
                      <a:gd name="T11" fmla="*/ 12 h 35"/>
                      <a:gd name="T12" fmla="*/ 0 w 82"/>
                      <a:gd name="T13" fmla="*/ 12 h 35"/>
                      <a:gd name="T14" fmla="*/ 0 60000 65536"/>
                      <a:gd name="T15" fmla="*/ 0 60000 65536"/>
                      <a:gd name="T16" fmla="*/ 0 60000 65536"/>
                      <a:gd name="T17" fmla="*/ 0 60000 65536"/>
                      <a:gd name="T18" fmla="*/ 0 60000 65536"/>
                      <a:gd name="T19" fmla="*/ 0 60000 65536"/>
                      <a:gd name="T20" fmla="*/ 0 60000 65536"/>
                      <a:gd name="T21" fmla="*/ 0 w 82"/>
                      <a:gd name="T22" fmla="*/ 0 h 35"/>
                      <a:gd name="T23" fmla="*/ 82 w 8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5">
                        <a:moveTo>
                          <a:pt x="0" y="35"/>
                        </a:moveTo>
                        <a:lnTo>
                          <a:pt x="2" y="19"/>
                        </a:lnTo>
                        <a:lnTo>
                          <a:pt x="8" y="7"/>
                        </a:lnTo>
                        <a:lnTo>
                          <a:pt x="12" y="0"/>
                        </a:lnTo>
                        <a:lnTo>
                          <a:pt x="69" y="0"/>
                        </a:lnTo>
                        <a:lnTo>
                          <a:pt x="82" y="35"/>
                        </a:lnTo>
                        <a:lnTo>
                          <a:pt x="0" y="35"/>
                        </a:lnTo>
                        <a:close/>
                      </a:path>
                    </a:pathLst>
                  </a:custGeom>
                  <a:solidFill>
                    <a:srgbClr val="C0C0C0"/>
                  </a:solidFill>
                  <a:ln w="9525">
                    <a:noFill/>
                    <a:round/>
                    <a:headEnd/>
                    <a:tailEnd/>
                  </a:ln>
                </p:spPr>
                <p:txBody>
                  <a:bodyPr/>
                  <a:lstStyle/>
                  <a:p>
                    <a:endParaRPr lang="zh-CN" altLang="en-US"/>
                  </a:p>
                </p:txBody>
              </p:sp>
            </p:grpSp>
            <p:grpSp>
              <p:nvGrpSpPr>
                <p:cNvPr id="13807" name="Group 129"/>
                <p:cNvGrpSpPr>
                  <a:grpSpLocks/>
                </p:cNvGrpSpPr>
                <p:nvPr/>
              </p:nvGrpSpPr>
              <p:grpSpPr bwMode="auto">
                <a:xfrm>
                  <a:off x="1023" y="3703"/>
                  <a:ext cx="49" cy="22"/>
                  <a:chOff x="1023" y="3703"/>
                  <a:chExt cx="49" cy="22"/>
                </a:xfrm>
              </p:grpSpPr>
              <p:sp>
                <p:nvSpPr>
                  <p:cNvPr id="13812" name="Freeform 130"/>
                  <p:cNvSpPr>
                    <a:spLocks/>
                  </p:cNvSpPr>
                  <p:nvPr/>
                </p:nvSpPr>
                <p:spPr bwMode="auto">
                  <a:xfrm>
                    <a:off x="1023" y="3703"/>
                    <a:ext cx="12" cy="22"/>
                  </a:xfrm>
                  <a:custGeom>
                    <a:avLst/>
                    <a:gdLst>
                      <a:gd name="T0" fmla="*/ 6 w 25"/>
                      <a:gd name="T1" fmla="*/ 22 h 68"/>
                      <a:gd name="T2" fmla="*/ 0 w 25"/>
                      <a:gd name="T3" fmla="*/ 9 h 68"/>
                      <a:gd name="T4" fmla="*/ 4 w 25"/>
                      <a:gd name="T5" fmla="*/ 0 h 68"/>
                      <a:gd name="T6" fmla="*/ 12 w 25"/>
                      <a:gd name="T7" fmla="*/ 10 h 68"/>
                      <a:gd name="T8" fmla="*/ 6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3" y="68"/>
                        </a:moveTo>
                        <a:lnTo>
                          <a:pt x="0" y="27"/>
                        </a:lnTo>
                        <a:lnTo>
                          <a:pt x="9" y="0"/>
                        </a:lnTo>
                        <a:lnTo>
                          <a:pt x="25" y="30"/>
                        </a:lnTo>
                        <a:lnTo>
                          <a:pt x="13" y="68"/>
                        </a:lnTo>
                        <a:close/>
                      </a:path>
                    </a:pathLst>
                  </a:custGeom>
                  <a:solidFill>
                    <a:srgbClr val="A0A0A0"/>
                  </a:solidFill>
                  <a:ln w="9525">
                    <a:noFill/>
                    <a:round/>
                    <a:headEnd/>
                    <a:tailEnd/>
                  </a:ln>
                </p:spPr>
                <p:txBody>
                  <a:bodyPr/>
                  <a:lstStyle/>
                  <a:p>
                    <a:endParaRPr lang="zh-CN" altLang="en-US"/>
                  </a:p>
                </p:txBody>
              </p:sp>
              <p:sp>
                <p:nvSpPr>
                  <p:cNvPr id="13813" name="Freeform 131"/>
                  <p:cNvSpPr>
                    <a:spLocks/>
                  </p:cNvSpPr>
                  <p:nvPr/>
                </p:nvSpPr>
                <p:spPr bwMode="auto">
                  <a:xfrm>
                    <a:off x="1028" y="3703"/>
                    <a:ext cx="37" cy="10"/>
                  </a:xfrm>
                  <a:custGeom>
                    <a:avLst/>
                    <a:gdLst>
                      <a:gd name="T0" fmla="*/ 0 w 75"/>
                      <a:gd name="T1" fmla="*/ 0 h 29"/>
                      <a:gd name="T2" fmla="*/ 25 w 75"/>
                      <a:gd name="T3" fmla="*/ 0 h 29"/>
                      <a:gd name="T4" fmla="*/ 25 w 75"/>
                      <a:gd name="T5" fmla="*/ 1 h 29"/>
                      <a:gd name="T6" fmla="*/ 28 w 75"/>
                      <a:gd name="T7" fmla="*/ 4 h 29"/>
                      <a:gd name="T8" fmla="*/ 37 w 75"/>
                      <a:gd name="T9" fmla="*/ 10 h 29"/>
                      <a:gd name="T10" fmla="*/ 9 w 75"/>
                      <a:gd name="T11" fmla="*/ 10 h 29"/>
                      <a:gd name="T12" fmla="*/ 4 w 75"/>
                      <a:gd name="T13" fmla="*/ 7 h 29"/>
                      <a:gd name="T14" fmla="*/ 0 w 75"/>
                      <a:gd name="T15" fmla="*/ 2 h 29"/>
                      <a:gd name="T16" fmla="*/ 0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1" y="2"/>
                        </a:lnTo>
                        <a:lnTo>
                          <a:pt x="57" y="11"/>
                        </a:lnTo>
                        <a:lnTo>
                          <a:pt x="75" y="29"/>
                        </a:lnTo>
                        <a:lnTo>
                          <a:pt x="18" y="29"/>
                        </a:lnTo>
                        <a:lnTo>
                          <a:pt x="9"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814" name="Freeform 132"/>
                  <p:cNvSpPr>
                    <a:spLocks/>
                  </p:cNvSpPr>
                  <p:nvPr/>
                </p:nvSpPr>
                <p:spPr bwMode="auto">
                  <a:xfrm>
                    <a:off x="1030" y="3713"/>
                    <a:ext cx="42" cy="12"/>
                  </a:xfrm>
                  <a:custGeom>
                    <a:avLst/>
                    <a:gdLst>
                      <a:gd name="T0" fmla="*/ 0 w 83"/>
                      <a:gd name="T1" fmla="*/ 12 h 36"/>
                      <a:gd name="T2" fmla="*/ 2 w 83"/>
                      <a:gd name="T3" fmla="*/ 6 h 36"/>
                      <a:gd name="T4" fmla="*/ 4 w 83"/>
                      <a:gd name="T5" fmla="*/ 2 h 36"/>
                      <a:gd name="T6" fmla="*/ 7 w 83"/>
                      <a:gd name="T7" fmla="*/ 0 h 36"/>
                      <a:gd name="T8" fmla="*/ 35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3" y="19"/>
                        </a:lnTo>
                        <a:lnTo>
                          <a:pt x="7" y="7"/>
                        </a:lnTo>
                        <a:lnTo>
                          <a:pt x="13" y="0"/>
                        </a:lnTo>
                        <a:lnTo>
                          <a:pt x="70"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808" name="Group 133"/>
                <p:cNvGrpSpPr>
                  <a:grpSpLocks/>
                </p:cNvGrpSpPr>
                <p:nvPr/>
              </p:nvGrpSpPr>
              <p:grpSpPr bwMode="auto">
                <a:xfrm>
                  <a:off x="1036" y="3716"/>
                  <a:ext cx="49" cy="22"/>
                  <a:chOff x="1036" y="3716"/>
                  <a:chExt cx="49" cy="22"/>
                </a:xfrm>
              </p:grpSpPr>
              <p:sp>
                <p:nvSpPr>
                  <p:cNvPr id="13809" name="Freeform 134"/>
                  <p:cNvSpPr>
                    <a:spLocks/>
                  </p:cNvSpPr>
                  <p:nvPr/>
                </p:nvSpPr>
                <p:spPr bwMode="auto">
                  <a:xfrm>
                    <a:off x="1036" y="3716"/>
                    <a:ext cx="11" cy="22"/>
                  </a:xfrm>
                  <a:custGeom>
                    <a:avLst/>
                    <a:gdLst>
                      <a:gd name="T0" fmla="*/ 6 w 22"/>
                      <a:gd name="T1" fmla="*/ 22 h 68"/>
                      <a:gd name="T2" fmla="*/ 0 w 22"/>
                      <a:gd name="T3" fmla="*/ 9 h 68"/>
                      <a:gd name="T4" fmla="*/ 5 w 22"/>
                      <a:gd name="T5" fmla="*/ 0 h 68"/>
                      <a:gd name="T6" fmla="*/ 11 w 22"/>
                      <a:gd name="T7" fmla="*/ 10 h 68"/>
                      <a:gd name="T8" fmla="*/ 6 w 22"/>
                      <a:gd name="T9" fmla="*/ 22 h 68"/>
                      <a:gd name="T10" fmla="*/ 0 60000 65536"/>
                      <a:gd name="T11" fmla="*/ 0 60000 65536"/>
                      <a:gd name="T12" fmla="*/ 0 60000 65536"/>
                      <a:gd name="T13" fmla="*/ 0 60000 65536"/>
                      <a:gd name="T14" fmla="*/ 0 60000 65536"/>
                      <a:gd name="T15" fmla="*/ 0 w 22"/>
                      <a:gd name="T16" fmla="*/ 0 h 68"/>
                      <a:gd name="T17" fmla="*/ 22 w 22"/>
                      <a:gd name="T18" fmla="*/ 68 h 68"/>
                    </a:gdLst>
                    <a:ahLst/>
                    <a:cxnLst>
                      <a:cxn ang="T10">
                        <a:pos x="T0" y="T1"/>
                      </a:cxn>
                      <a:cxn ang="T11">
                        <a:pos x="T2" y="T3"/>
                      </a:cxn>
                      <a:cxn ang="T12">
                        <a:pos x="T4" y="T5"/>
                      </a:cxn>
                      <a:cxn ang="T13">
                        <a:pos x="T6" y="T7"/>
                      </a:cxn>
                      <a:cxn ang="T14">
                        <a:pos x="T8" y="T9"/>
                      </a:cxn>
                    </a:cxnLst>
                    <a:rect l="T15" t="T16" r="T17" b="T18"/>
                    <a:pathLst>
                      <a:path w="22" h="68">
                        <a:moveTo>
                          <a:pt x="13" y="68"/>
                        </a:moveTo>
                        <a:lnTo>
                          <a:pt x="0" y="27"/>
                        </a:lnTo>
                        <a:lnTo>
                          <a:pt x="9" y="0"/>
                        </a:lnTo>
                        <a:lnTo>
                          <a:pt x="22" y="31"/>
                        </a:lnTo>
                        <a:lnTo>
                          <a:pt x="13" y="68"/>
                        </a:lnTo>
                        <a:close/>
                      </a:path>
                    </a:pathLst>
                  </a:custGeom>
                  <a:solidFill>
                    <a:srgbClr val="A0A0A0"/>
                  </a:solidFill>
                  <a:ln w="9525">
                    <a:noFill/>
                    <a:round/>
                    <a:headEnd/>
                    <a:tailEnd/>
                  </a:ln>
                </p:spPr>
                <p:txBody>
                  <a:bodyPr/>
                  <a:lstStyle/>
                  <a:p>
                    <a:endParaRPr lang="zh-CN" altLang="en-US"/>
                  </a:p>
                </p:txBody>
              </p:sp>
              <p:sp>
                <p:nvSpPr>
                  <p:cNvPr id="13810" name="Freeform 135"/>
                  <p:cNvSpPr>
                    <a:spLocks/>
                  </p:cNvSpPr>
                  <p:nvPr/>
                </p:nvSpPr>
                <p:spPr bwMode="auto">
                  <a:xfrm>
                    <a:off x="1040" y="3716"/>
                    <a:ext cx="37" cy="10"/>
                  </a:xfrm>
                  <a:custGeom>
                    <a:avLst/>
                    <a:gdLst>
                      <a:gd name="T0" fmla="*/ 1 w 75"/>
                      <a:gd name="T1" fmla="*/ 0 h 29"/>
                      <a:gd name="T2" fmla="*/ 25 w 75"/>
                      <a:gd name="T3" fmla="*/ 0 h 29"/>
                      <a:gd name="T4" fmla="*/ 26 w 75"/>
                      <a:gd name="T5" fmla="*/ 1 h 29"/>
                      <a:gd name="T6" fmla="*/ 28 w 75"/>
                      <a:gd name="T7" fmla="*/ 4 h 29"/>
                      <a:gd name="T8" fmla="*/ 37 w 75"/>
                      <a:gd name="T9" fmla="*/ 10 h 29"/>
                      <a:gd name="T10" fmla="*/ 9 w 75"/>
                      <a:gd name="T11" fmla="*/ 10 h 29"/>
                      <a:gd name="T12" fmla="*/ 4 w 75"/>
                      <a:gd name="T13" fmla="*/ 7 h 29"/>
                      <a:gd name="T14" fmla="*/ 0 w 75"/>
                      <a:gd name="T15" fmla="*/ 2 h 29"/>
                      <a:gd name="T16" fmla="*/ 1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3" y="0"/>
                        </a:moveTo>
                        <a:lnTo>
                          <a:pt x="51" y="0"/>
                        </a:lnTo>
                        <a:lnTo>
                          <a:pt x="53" y="2"/>
                        </a:lnTo>
                        <a:lnTo>
                          <a:pt x="57" y="11"/>
                        </a:lnTo>
                        <a:lnTo>
                          <a:pt x="75" y="29"/>
                        </a:lnTo>
                        <a:lnTo>
                          <a:pt x="18" y="29"/>
                        </a:lnTo>
                        <a:lnTo>
                          <a:pt x="9" y="20"/>
                        </a:lnTo>
                        <a:lnTo>
                          <a:pt x="0" y="5"/>
                        </a:lnTo>
                        <a:lnTo>
                          <a:pt x="3" y="0"/>
                        </a:lnTo>
                        <a:close/>
                      </a:path>
                    </a:pathLst>
                  </a:custGeom>
                  <a:solidFill>
                    <a:srgbClr val="E0E0E0"/>
                  </a:solidFill>
                  <a:ln w="9525">
                    <a:noFill/>
                    <a:round/>
                    <a:headEnd/>
                    <a:tailEnd/>
                  </a:ln>
                </p:spPr>
                <p:txBody>
                  <a:bodyPr/>
                  <a:lstStyle/>
                  <a:p>
                    <a:endParaRPr lang="zh-CN" altLang="en-US"/>
                  </a:p>
                </p:txBody>
              </p:sp>
              <p:sp>
                <p:nvSpPr>
                  <p:cNvPr id="13811" name="Freeform 136"/>
                  <p:cNvSpPr>
                    <a:spLocks/>
                  </p:cNvSpPr>
                  <p:nvPr/>
                </p:nvSpPr>
                <p:spPr bwMode="auto">
                  <a:xfrm>
                    <a:off x="1043" y="3726"/>
                    <a:ext cx="42" cy="12"/>
                  </a:xfrm>
                  <a:custGeom>
                    <a:avLst/>
                    <a:gdLst>
                      <a:gd name="T0" fmla="*/ 0 w 82"/>
                      <a:gd name="T1" fmla="*/ 12 h 36"/>
                      <a:gd name="T2" fmla="*/ 1 w 82"/>
                      <a:gd name="T3" fmla="*/ 7 h 36"/>
                      <a:gd name="T4" fmla="*/ 3 w 82"/>
                      <a:gd name="T5" fmla="*/ 3 h 36"/>
                      <a:gd name="T6" fmla="*/ 5 w 82"/>
                      <a:gd name="T7" fmla="*/ 0 h 36"/>
                      <a:gd name="T8" fmla="*/ 35 w 82"/>
                      <a:gd name="T9" fmla="*/ 0 h 36"/>
                      <a:gd name="T10" fmla="*/ 42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20"/>
                        </a:lnTo>
                        <a:lnTo>
                          <a:pt x="6" y="8"/>
                        </a:lnTo>
                        <a:lnTo>
                          <a:pt x="10" y="0"/>
                        </a:lnTo>
                        <a:lnTo>
                          <a:pt x="68" y="0"/>
                        </a:lnTo>
                        <a:lnTo>
                          <a:pt x="82" y="36"/>
                        </a:lnTo>
                        <a:lnTo>
                          <a:pt x="0" y="36"/>
                        </a:lnTo>
                        <a:close/>
                      </a:path>
                    </a:pathLst>
                  </a:custGeom>
                  <a:solidFill>
                    <a:srgbClr val="C0C0C0"/>
                  </a:solidFill>
                  <a:ln w="9525">
                    <a:noFill/>
                    <a:round/>
                    <a:headEnd/>
                    <a:tailEnd/>
                  </a:ln>
                </p:spPr>
                <p:txBody>
                  <a:bodyPr/>
                  <a:lstStyle/>
                  <a:p>
                    <a:endParaRPr lang="zh-CN" altLang="en-US"/>
                  </a:p>
                </p:txBody>
              </p:sp>
            </p:grpSp>
          </p:grpSp>
          <p:grpSp>
            <p:nvGrpSpPr>
              <p:cNvPr id="13460" name="Group 137"/>
              <p:cNvGrpSpPr>
                <a:grpSpLocks/>
              </p:cNvGrpSpPr>
              <p:nvPr/>
            </p:nvGrpSpPr>
            <p:grpSpPr bwMode="auto">
              <a:xfrm>
                <a:off x="1046" y="3727"/>
                <a:ext cx="49" cy="23"/>
                <a:chOff x="1046" y="3727"/>
                <a:chExt cx="49" cy="23"/>
              </a:xfrm>
            </p:grpSpPr>
            <p:sp>
              <p:nvSpPr>
                <p:cNvPr id="13801" name="Freeform 138"/>
                <p:cNvSpPr>
                  <a:spLocks/>
                </p:cNvSpPr>
                <p:nvPr/>
              </p:nvSpPr>
              <p:spPr bwMode="auto">
                <a:xfrm>
                  <a:off x="1046" y="3727"/>
                  <a:ext cx="12" cy="23"/>
                </a:xfrm>
                <a:custGeom>
                  <a:avLst/>
                  <a:gdLst>
                    <a:gd name="T0" fmla="*/ 7 w 24"/>
                    <a:gd name="T1" fmla="*/ 23 h 68"/>
                    <a:gd name="T2" fmla="*/ 0 w 24"/>
                    <a:gd name="T3" fmla="*/ 9 h 68"/>
                    <a:gd name="T4" fmla="*/ 5 w 24"/>
                    <a:gd name="T5" fmla="*/ 0 h 68"/>
                    <a:gd name="T6" fmla="*/ 12 w 24"/>
                    <a:gd name="T7" fmla="*/ 11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4" y="68"/>
                      </a:moveTo>
                      <a:lnTo>
                        <a:pt x="0" y="27"/>
                      </a:lnTo>
                      <a:lnTo>
                        <a:pt x="10" y="0"/>
                      </a:lnTo>
                      <a:lnTo>
                        <a:pt x="24" y="32"/>
                      </a:lnTo>
                      <a:lnTo>
                        <a:pt x="14" y="68"/>
                      </a:lnTo>
                      <a:close/>
                    </a:path>
                  </a:pathLst>
                </a:custGeom>
                <a:solidFill>
                  <a:srgbClr val="A0A0A0"/>
                </a:solidFill>
                <a:ln w="9525">
                  <a:noFill/>
                  <a:round/>
                  <a:headEnd/>
                  <a:tailEnd/>
                </a:ln>
              </p:spPr>
              <p:txBody>
                <a:bodyPr/>
                <a:lstStyle/>
                <a:p>
                  <a:endParaRPr lang="zh-CN" altLang="en-US"/>
                </a:p>
              </p:txBody>
            </p:sp>
            <p:sp>
              <p:nvSpPr>
                <p:cNvPr id="13802" name="Freeform 139"/>
                <p:cNvSpPr>
                  <a:spLocks/>
                </p:cNvSpPr>
                <p:nvPr/>
              </p:nvSpPr>
              <p:spPr bwMode="auto">
                <a:xfrm>
                  <a:off x="1051" y="3727"/>
                  <a:ext cx="36" cy="11"/>
                </a:xfrm>
                <a:custGeom>
                  <a:avLst/>
                  <a:gdLst>
                    <a:gd name="T0" fmla="*/ 1 w 73"/>
                    <a:gd name="T1" fmla="*/ 0 h 31"/>
                    <a:gd name="T2" fmla="*/ 24 w 73"/>
                    <a:gd name="T3" fmla="*/ 0 h 31"/>
                    <a:gd name="T4" fmla="*/ 25 w 73"/>
                    <a:gd name="T5" fmla="*/ 1 h 31"/>
                    <a:gd name="T6" fmla="*/ 28 w 73"/>
                    <a:gd name="T7" fmla="*/ 5 h 31"/>
                    <a:gd name="T8" fmla="*/ 36 w 73"/>
                    <a:gd name="T9" fmla="*/ 11 h 31"/>
                    <a:gd name="T10" fmla="*/ 8 w 73"/>
                    <a:gd name="T11" fmla="*/ 11 h 31"/>
                    <a:gd name="T12" fmla="*/ 5 w 73"/>
                    <a:gd name="T13" fmla="*/ 8 h 31"/>
                    <a:gd name="T14" fmla="*/ 0 w 73"/>
                    <a:gd name="T15" fmla="*/ 2 h 31"/>
                    <a:gd name="T16" fmla="*/ 1 w 73"/>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1"/>
                    <a:gd name="T29" fmla="*/ 73 w 73"/>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1">
                      <a:moveTo>
                        <a:pt x="2" y="0"/>
                      </a:moveTo>
                      <a:lnTo>
                        <a:pt x="49" y="0"/>
                      </a:lnTo>
                      <a:lnTo>
                        <a:pt x="50" y="4"/>
                      </a:lnTo>
                      <a:lnTo>
                        <a:pt x="57" y="13"/>
                      </a:lnTo>
                      <a:lnTo>
                        <a:pt x="73" y="31"/>
                      </a:lnTo>
                      <a:lnTo>
                        <a:pt x="17" y="31"/>
                      </a:lnTo>
                      <a:lnTo>
                        <a:pt x="10" y="22"/>
                      </a:lnTo>
                      <a:lnTo>
                        <a:pt x="0" y="6"/>
                      </a:lnTo>
                      <a:lnTo>
                        <a:pt x="2" y="0"/>
                      </a:lnTo>
                      <a:close/>
                    </a:path>
                  </a:pathLst>
                </a:custGeom>
                <a:solidFill>
                  <a:srgbClr val="E0E0E0"/>
                </a:solidFill>
                <a:ln w="9525">
                  <a:noFill/>
                  <a:round/>
                  <a:headEnd/>
                  <a:tailEnd/>
                </a:ln>
              </p:spPr>
              <p:txBody>
                <a:bodyPr/>
                <a:lstStyle/>
                <a:p>
                  <a:endParaRPr lang="zh-CN" altLang="en-US"/>
                </a:p>
              </p:txBody>
            </p:sp>
            <p:sp>
              <p:nvSpPr>
                <p:cNvPr id="13803" name="Freeform 140"/>
                <p:cNvSpPr>
                  <a:spLocks/>
                </p:cNvSpPr>
                <p:nvPr/>
              </p:nvSpPr>
              <p:spPr bwMode="auto">
                <a:xfrm>
                  <a:off x="1054" y="3738"/>
                  <a:ext cx="41" cy="12"/>
                </a:xfrm>
                <a:custGeom>
                  <a:avLst/>
                  <a:gdLst>
                    <a:gd name="T0" fmla="*/ 0 w 82"/>
                    <a:gd name="T1" fmla="*/ 12 h 35"/>
                    <a:gd name="T2" fmla="*/ 1 w 82"/>
                    <a:gd name="T3" fmla="*/ 7 h 35"/>
                    <a:gd name="T4" fmla="*/ 3 w 82"/>
                    <a:gd name="T5" fmla="*/ 2 h 35"/>
                    <a:gd name="T6" fmla="*/ 5 w 82"/>
                    <a:gd name="T7" fmla="*/ 0 h 35"/>
                    <a:gd name="T8" fmla="*/ 34 w 82"/>
                    <a:gd name="T9" fmla="*/ 0 h 35"/>
                    <a:gd name="T10" fmla="*/ 41 w 82"/>
                    <a:gd name="T11" fmla="*/ 12 h 35"/>
                    <a:gd name="T12" fmla="*/ 0 w 82"/>
                    <a:gd name="T13" fmla="*/ 12 h 35"/>
                    <a:gd name="T14" fmla="*/ 0 60000 65536"/>
                    <a:gd name="T15" fmla="*/ 0 60000 65536"/>
                    <a:gd name="T16" fmla="*/ 0 60000 65536"/>
                    <a:gd name="T17" fmla="*/ 0 60000 65536"/>
                    <a:gd name="T18" fmla="*/ 0 60000 65536"/>
                    <a:gd name="T19" fmla="*/ 0 60000 65536"/>
                    <a:gd name="T20" fmla="*/ 0 60000 65536"/>
                    <a:gd name="T21" fmla="*/ 0 w 82"/>
                    <a:gd name="T22" fmla="*/ 0 h 35"/>
                    <a:gd name="T23" fmla="*/ 82 w 8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5">
                      <a:moveTo>
                        <a:pt x="0" y="35"/>
                      </a:moveTo>
                      <a:lnTo>
                        <a:pt x="1" y="19"/>
                      </a:lnTo>
                      <a:lnTo>
                        <a:pt x="6" y="6"/>
                      </a:lnTo>
                      <a:lnTo>
                        <a:pt x="10" y="0"/>
                      </a:lnTo>
                      <a:lnTo>
                        <a:pt x="67" y="0"/>
                      </a:lnTo>
                      <a:lnTo>
                        <a:pt x="82" y="35"/>
                      </a:lnTo>
                      <a:lnTo>
                        <a:pt x="0" y="35"/>
                      </a:lnTo>
                      <a:close/>
                    </a:path>
                  </a:pathLst>
                </a:custGeom>
                <a:solidFill>
                  <a:srgbClr val="C0C0C0"/>
                </a:solidFill>
                <a:ln w="9525">
                  <a:noFill/>
                  <a:round/>
                  <a:headEnd/>
                  <a:tailEnd/>
                </a:ln>
              </p:spPr>
              <p:txBody>
                <a:bodyPr/>
                <a:lstStyle/>
                <a:p>
                  <a:endParaRPr lang="zh-CN" altLang="en-US"/>
                </a:p>
              </p:txBody>
            </p:sp>
          </p:grpSp>
          <p:grpSp>
            <p:nvGrpSpPr>
              <p:cNvPr id="13461" name="Group 141"/>
              <p:cNvGrpSpPr>
                <a:grpSpLocks/>
              </p:cNvGrpSpPr>
              <p:nvPr/>
            </p:nvGrpSpPr>
            <p:grpSpPr bwMode="auto">
              <a:xfrm>
                <a:off x="1058" y="3739"/>
                <a:ext cx="50" cy="23"/>
                <a:chOff x="1058" y="3739"/>
                <a:chExt cx="50" cy="23"/>
              </a:xfrm>
            </p:grpSpPr>
            <p:sp>
              <p:nvSpPr>
                <p:cNvPr id="13798" name="Freeform 142"/>
                <p:cNvSpPr>
                  <a:spLocks/>
                </p:cNvSpPr>
                <p:nvPr/>
              </p:nvSpPr>
              <p:spPr bwMode="auto">
                <a:xfrm>
                  <a:off x="1058" y="3739"/>
                  <a:ext cx="13" cy="23"/>
                </a:xfrm>
                <a:custGeom>
                  <a:avLst/>
                  <a:gdLst>
                    <a:gd name="T0" fmla="*/ 8 w 25"/>
                    <a:gd name="T1" fmla="*/ 23 h 68"/>
                    <a:gd name="T2" fmla="*/ 0 w 25"/>
                    <a:gd name="T3" fmla="*/ 9 h 68"/>
                    <a:gd name="T4" fmla="*/ 5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0"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799" name="Freeform 143"/>
                <p:cNvSpPr>
                  <a:spLocks/>
                </p:cNvSpPr>
                <p:nvPr/>
              </p:nvSpPr>
              <p:spPr bwMode="auto">
                <a:xfrm>
                  <a:off x="1063" y="3740"/>
                  <a:ext cx="37" cy="10"/>
                </a:xfrm>
                <a:custGeom>
                  <a:avLst/>
                  <a:gdLst>
                    <a:gd name="T0" fmla="*/ 1 w 75"/>
                    <a:gd name="T1" fmla="*/ 0 h 30"/>
                    <a:gd name="T2" fmla="*/ 25 w 75"/>
                    <a:gd name="T3" fmla="*/ 0 h 30"/>
                    <a:gd name="T4" fmla="*/ 25 w 75"/>
                    <a:gd name="T5" fmla="*/ 1 h 30"/>
                    <a:gd name="T6" fmla="*/ 29 w 75"/>
                    <a:gd name="T7" fmla="*/ 4 h 30"/>
                    <a:gd name="T8" fmla="*/ 37 w 75"/>
                    <a:gd name="T9" fmla="*/ 10 h 30"/>
                    <a:gd name="T10" fmla="*/ 9 w 75"/>
                    <a:gd name="T11" fmla="*/ 10 h 30"/>
                    <a:gd name="T12" fmla="*/ 5 w 75"/>
                    <a:gd name="T13" fmla="*/ 7 h 30"/>
                    <a:gd name="T14" fmla="*/ 0 w 75"/>
                    <a:gd name="T15" fmla="*/ 2 h 30"/>
                    <a:gd name="T16" fmla="*/ 1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3" y="0"/>
                      </a:moveTo>
                      <a:lnTo>
                        <a:pt x="50" y="0"/>
                      </a:lnTo>
                      <a:lnTo>
                        <a:pt x="51" y="3"/>
                      </a:lnTo>
                      <a:lnTo>
                        <a:pt x="58" y="12"/>
                      </a:lnTo>
                      <a:lnTo>
                        <a:pt x="75" y="30"/>
                      </a:lnTo>
                      <a:lnTo>
                        <a:pt x="18" y="30"/>
                      </a:lnTo>
                      <a:lnTo>
                        <a:pt x="11" y="21"/>
                      </a:lnTo>
                      <a:lnTo>
                        <a:pt x="0" y="7"/>
                      </a:lnTo>
                      <a:lnTo>
                        <a:pt x="3" y="0"/>
                      </a:lnTo>
                      <a:close/>
                    </a:path>
                  </a:pathLst>
                </a:custGeom>
                <a:solidFill>
                  <a:srgbClr val="E0E0E0"/>
                </a:solidFill>
                <a:ln w="9525">
                  <a:noFill/>
                  <a:round/>
                  <a:headEnd/>
                  <a:tailEnd/>
                </a:ln>
              </p:spPr>
              <p:txBody>
                <a:bodyPr/>
                <a:lstStyle/>
                <a:p>
                  <a:endParaRPr lang="zh-CN" altLang="en-US"/>
                </a:p>
              </p:txBody>
            </p:sp>
            <p:sp>
              <p:nvSpPr>
                <p:cNvPr id="13800" name="Freeform 144"/>
                <p:cNvSpPr>
                  <a:spLocks/>
                </p:cNvSpPr>
                <p:nvPr/>
              </p:nvSpPr>
              <p:spPr bwMode="auto">
                <a:xfrm>
                  <a:off x="1067" y="3750"/>
                  <a:ext cx="41" cy="12"/>
                </a:xfrm>
                <a:custGeom>
                  <a:avLst/>
                  <a:gdLst>
                    <a:gd name="T0" fmla="*/ 0 w 81"/>
                    <a:gd name="T1" fmla="*/ 12 h 36"/>
                    <a:gd name="T2" fmla="*/ 1 w 81"/>
                    <a:gd name="T3" fmla="*/ 6 h 36"/>
                    <a:gd name="T4" fmla="*/ 3 w 81"/>
                    <a:gd name="T5" fmla="*/ 3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19"/>
                      </a:lnTo>
                      <a:lnTo>
                        <a:pt x="5" y="8"/>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grpSp>
            <p:nvGrpSpPr>
              <p:cNvPr id="13462" name="Group 145"/>
              <p:cNvGrpSpPr>
                <a:grpSpLocks/>
              </p:cNvGrpSpPr>
              <p:nvPr/>
            </p:nvGrpSpPr>
            <p:grpSpPr bwMode="auto">
              <a:xfrm>
                <a:off x="1072" y="3753"/>
                <a:ext cx="48" cy="22"/>
                <a:chOff x="1072" y="3753"/>
                <a:chExt cx="48" cy="22"/>
              </a:xfrm>
            </p:grpSpPr>
            <p:sp>
              <p:nvSpPr>
                <p:cNvPr id="13795" name="Freeform 146"/>
                <p:cNvSpPr>
                  <a:spLocks/>
                </p:cNvSpPr>
                <p:nvPr/>
              </p:nvSpPr>
              <p:spPr bwMode="auto">
                <a:xfrm>
                  <a:off x="1072" y="3753"/>
                  <a:ext cx="11" cy="22"/>
                </a:xfrm>
                <a:custGeom>
                  <a:avLst/>
                  <a:gdLst>
                    <a:gd name="T0" fmla="*/ 7 w 24"/>
                    <a:gd name="T1" fmla="*/ 22 h 68"/>
                    <a:gd name="T2" fmla="*/ 0 w 24"/>
                    <a:gd name="T3" fmla="*/ 9 h 68"/>
                    <a:gd name="T4" fmla="*/ 4 w 24"/>
                    <a:gd name="T5" fmla="*/ 0 h 68"/>
                    <a:gd name="T6" fmla="*/ 11 w 24"/>
                    <a:gd name="T7" fmla="*/ 10 h 68"/>
                    <a:gd name="T8" fmla="*/ 7 w 24"/>
                    <a:gd name="T9" fmla="*/ 22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7"/>
                      </a:lnTo>
                      <a:lnTo>
                        <a:pt x="9" y="0"/>
                      </a:lnTo>
                      <a:lnTo>
                        <a:pt x="24" y="30"/>
                      </a:lnTo>
                      <a:lnTo>
                        <a:pt x="15" y="68"/>
                      </a:lnTo>
                      <a:close/>
                    </a:path>
                  </a:pathLst>
                </a:custGeom>
                <a:solidFill>
                  <a:srgbClr val="A0A0A0"/>
                </a:solidFill>
                <a:ln w="9525">
                  <a:noFill/>
                  <a:round/>
                  <a:headEnd/>
                  <a:tailEnd/>
                </a:ln>
              </p:spPr>
              <p:txBody>
                <a:bodyPr/>
                <a:lstStyle/>
                <a:p>
                  <a:endParaRPr lang="zh-CN" altLang="en-US"/>
                </a:p>
              </p:txBody>
            </p:sp>
            <p:sp>
              <p:nvSpPr>
                <p:cNvPr id="13796" name="Freeform 147"/>
                <p:cNvSpPr>
                  <a:spLocks/>
                </p:cNvSpPr>
                <p:nvPr/>
              </p:nvSpPr>
              <p:spPr bwMode="auto">
                <a:xfrm>
                  <a:off x="1076" y="3753"/>
                  <a:ext cx="37" cy="10"/>
                </a:xfrm>
                <a:custGeom>
                  <a:avLst/>
                  <a:gdLst>
                    <a:gd name="T0" fmla="*/ 1 w 74"/>
                    <a:gd name="T1" fmla="*/ 0 h 31"/>
                    <a:gd name="T2" fmla="*/ 25 w 74"/>
                    <a:gd name="T3" fmla="*/ 0 h 31"/>
                    <a:gd name="T4" fmla="*/ 26 w 74"/>
                    <a:gd name="T5" fmla="*/ 1 h 31"/>
                    <a:gd name="T6" fmla="*/ 28 w 74"/>
                    <a:gd name="T7" fmla="*/ 4 h 31"/>
                    <a:gd name="T8" fmla="*/ 37 w 74"/>
                    <a:gd name="T9" fmla="*/ 10 h 31"/>
                    <a:gd name="T10" fmla="*/ 9 w 74"/>
                    <a:gd name="T11" fmla="*/ 10 h 31"/>
                    <a:gd name="T12" fmla="*/ 5 w 74"/>
                    <a:gd name="T13" fmla="*/ 6 h 31"/>
                    <a:gd name="T14" fmla="*/ 0 w 74"/>
                    <a:gd name="T15" fmla="*/ 2 h 31"/>
                    <a:gd name="T16" fmla="*/ 1 w 74"/>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1"/>
                    <a:gd name="T29" fmla="*/ 74 w 74"/>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1">
                      <a:moveTo>
                        <a:pt x="2" y="0"/>
                      </a:moveTo>
                      <a:lnTo>
                        <a:pt x="50" y="0"/>
                      </a:lnTo>
                      <a:lnTo>
                        <a:pt x="52" y="4"/>
                      </a:lnTo>
                      <a:lnTo>
                        <a:pt x="57" y="13"/>
                      </a:lnTo>
                      <a:lnTo>
                        <a:pt x="74" y="31"/>
                      </a:lnTo>
                      <a:lnTo>
                        <a:pt x="19" y="31"/>
                      </a:lnTo>
                      <a:lnTo>
                        <a:pt x="11" y="20"/>
                      </a:lnTo>
                      <a:lnTo>
                        <a:pt x="0" y="6"/>
                      </a:lnTo>
                      <a:lnTo>
                        <a:pt x="2" y="0"/>
                      </a:lnTo>
                      <a:close/>
                    </a:path>
                  </a:pathLst>
                </a:custGeom>
                <a:solidFill>
                  <a:srgbClr val="E0E0E0"/>
                </a:solidFill>
                <a:ln w="9525">
                  <a:noFill/>
                  <a:round/>
                  <a:headEnd/>
                  <a:tailEnd/>
                </a:ln>
              </p:spPr>
              <p:txBody>
                <a:bodyPr/>
                <a:lstStyle/>
                <a:p>
                  <a:endParaRPr lang="zh-CN" altLang="en-US"/>
                </a:p>
              </p:txBody>
            </p:sp>
            <p:sp>
              <p:nvSpPr>
                <p:cNvPr id="13797" name="Freeform 148"/>
                <p:cNvSpPr>
                  <a:spLocks/>
                </p:cNvSpPr>
                <p:nvPr/>
              </p:nvSpPr>
              <p:spPr bwMode="auto">
                <a:xfrm>
                  <a:off x="1079" y="3763"/>
                  <a:ext cx="41" cy="12"/>
                </a:xfrm>
                <a:custGeom>
                  <a:avLst/>
                  <a:gdLst>
                    <a:gd name="T0" fmla="*/ 0 w 81"/>
                    <a:gd name="T1" fmla="*/ 12 h 36"/>
                    <a:gd name="T2" fmla="*/ 2 w 81"/>
                    <a:gd name="T3" fmla="*/ 7 h 36"/>
                    <a:gd name="T4" fmla="*/ 3 w 81"/>
                    <a:gd name="T5" fmla="*/ 2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3" y="20"/>
                      </a:lnTo>
                      <a:lnTo>
                        <a:pt x="6" y="7"/>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sp>
            <p:nvSpPr>
              <p:cNvPr id="13463" name="Freeform 149"/>
              <p:cNvSpPr>
                <a:spLocks/>
              </p:cNvSpPr>
              <p:nvPr/>
            </p:nvSpPr>
            <p:spPr bwMode="auto">
              <a:xfrm>
                <a:off x="820" y="3535"/>
                <a:ext cx="12" cy="23"/>
              </a:xfrm>
              <a:custGeom>
                <a:avLst/>
                <a:gdLst>
                  <a:gd name="T0" fmla="*/ 7 w 23"/>
                  <a:gd name="T1" fmla="*/ 23 h 68"/>
                  <a:gd name="T2" fmla="*/ 0 w 23"/>
                  <a:gd name="T3" fmla="*/ 9 h 68"/>
                  <a:gd name="T4" fmla="*/ 5 w 23"/>
                  <a:gd name="T5" fmla="*/ 0 h 68"/>
                  <a:gd name="T6" fmla="*/ 12 w 23"/>
                  <a:gd name="T7" fmla="*/ 10 h 68"/>
                  <a:gd name="T8" fmla="*/ 7 w 23"/>
                  <a:gd name="T9" fmla="*/ 23 h 68"/>
                  <a:gd name="T10" fmla="*/ 0 60000 65536"/>
                  <a:gd name="T11" fmla="*/ 0 60000 65536"/>
                  <a:gd name="T12" fmla="*/ 0 60000 65536"/>
                  <a:gd name="T13" fmla="*/ 0 60000 65536"/>
                  <a:gd name="T14" fmla="*/ 0 60000 65536"/>
                  <a:gd name="T15" fmla="*/ 0 w 23"/>
                  <a:gd name="T16" fmla="*/ 0 h 68"/>
                  <a:gd name="T17" fmla="*/ 23 w 23"/>
                  <a:gd name="T18" fmla="*/ 68 h 68"/>
                </a:gdLst>
                <a:ahLst/>
                <a:cxnLst>
                  <a:cxn ang="T10">
                    <a:pos x="T0" y="T1"/>
                  </a:cxn>
                  <a:cxn ang="T11">
                    <a:pos x="T2" y="T3"/>
                  </a:cxn>
                  <a:cxn ang="T12">
                    <a:pos x="T4" y="T5"/>
                  </a:cxn>
                  <a:cxn ang="T13">
                    <a:pos x="T6" y="T7"/>
                  </a:cxn>
                  <a:cxn ang="T14">
                    <a:pos x="T8" y="T9"/>
                  </a:cxn>
                </a:cxnLst>
                <a:rect l="T15" t="T16" r="T17" b="T18"/>
                <a:pathLst>
                  <a:path w="23" h="68">
                    <a:moveTo>
                      <a:pt x="14" y="68"/>
                    </a:moveTo>
                    <a:lnTo>
                      <a:pt x="0" y="27"/>
                    </a:lnTo>
                    <a:lnTo>
                      <a:pt x="9" y="0"/>
                    </a:lnTo>
                    <a:lnTo>
                      <a:pt x="23" y="31"/>
                    </a:lnTo>
                    <a:lnTo>
                      <a:pt x="14" y="68"/>
                    </a:lnTo>
                    <a:close/>
                  </a:path>
                </a:pathLst>
              </a:custGeom>
              <a:solidFill>
                <a:srgbClr val="606060"/>
              </a:solidFill>
              <a:ln w="9525">
                <a:noFill/>
                <a:round/>
                <a:headEnd/>
                <a:tailEnd/>
              </a:ln>
            </p:spPr>
            <p:txBody>
              <a:bodyPr/>
              <a:lstStyle/>
              <a:p>
                <a:endParaRPr lang="zh-CN" altLang="en-US"/>
              </a:p>
            </p:txBody>
          </p:sp>
          <p:sp>
            <p:nvSpPr>
              <p:cNvPr id="13464" name="Freeform 150"/>
              <p:cNvSpPr>
                <a:spLocks/>
              </p:cNvSpPr>
              <p:nvPr/>
            </p:nvSpPr>
            <p:spPr bwMode="auto">
              <a:xfrm>
                <a:off x="825" y="3535"/>
                <a:ext cx="36" cy="9"/>
              </a:xfrm>
              <a:custGeom>
                <a:avLst/>
                <a:gdLst>
                  <a:gd name="T0" fmla="*/ 0 w 71"/>
                  <a:gd name="T1" fmla="*/ 0 h 27"/>
                  <a:gd name="T2" fmla="*/ 25 w 71"/>
                  <a:gd name="T3" fmla="*/ 0 h 27"/>
                  <a:gd name="T4" fmla="*/ 26 w 71"/>
                  <a:gd name="T5" fmla="*/ 1 h 27"/>
                  <a:gd name="T6" fmla="*/ 28 w 71"/>
                  <a:gd name="T7" fmla="*/ 4 h 27"/>
                  <a:gd name="T8" fmla="*/ 36 w 71"/>
                  <a:gd name="T9" fmla="*/ 9 h 27"/>
                  <a:gd name="T10" fmla="*/ 9 w 71"/>
                  <a:gd name="T11" fmla="*/ 9 h 27"/>
                  <a:gd name="T12" fmla="*/ 4 w 71"/>
                  <a:gd name="T13" fmla="*/ 7 h 27"/>
                  <a:gd name="T14" fmla="*/ 0 w 71"/>
                  <a:gd name="T15" fmla="*/ 2 h 27"/>
                  <a:gd name="T16" fmla="*/ 0 w 71"/>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
                  <a:gd name="T28" fmla="*/ 0 h 27"/>
                  <a:gd name="T29" fmla="*/ 71 w 71"/>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 h="27">
                    <a:moveTo>
                      <a:pt x="0" y="0"/>
                    </a:moveTo>
                    <a:lnTo>
                      <a:pt x="49" y="0"/>
                    </a:lnTo>
                    <a:lnTo>
                      <a:pt x="51" y="2"/>
                    </a:lnTo>
                    <a:lnTo>
                      <a:pt x="55" y="12"/>
                    </a:lnTo>
                    <a:lnTo>
                      <a:pt x="71" y="27"/>
                    </a:lnTo>
                    <a:lnTo>
                      <a:pt x="17" y="27"/>
                    </a:lnTo>
                    <a:lnTo>
                      <a:pt x="8" y="20"/>
                    </a:lnTo>
                    <a:lnTo>
                      <a:pt x="0" y="6"/>
                    </a:lnTo>
                    <a:lnTo>
                      <a:pt x="0" y="0"/>
                    </a:lnTo>
                    <a:close/>
                  </a:path>
                </a:pathLst>
              </a:custGeom>
              <a:solidFill>
                <a:srgbClr val="808080"/>
              </a:solidFill>
              <a:ln w="9525">
                <a:noFill/>
                <a:round/>
                <a:headEnd/>
                <a:tailEnd/>
              </a:ln>
            </p:spPr>
            <p:txBody>
              <a:bodyPr/>
              <a:lstStyle/>
              <a:p>
                <a:endParaRPr lang="zh-CN" altLang="en-US"/>
              </a:p>
            </p:txBody>
          </p:sp>
          <p:sp>
            <p:nvSpPr>
              <p:cNvPr id="13465" name="Freeform 151"/>
              <p:cNvSpPr>
                <a:spLocks/>
              </p:cNvSpPr>
              <p:nvPr/>
            </p:nvSpPr>
            <p:spPr bwMode="auto">
              <a:xfrm>
                <a:off x="828" y="3546"/>
                <a:ext cx="40" cy="12"/>
              </a:xfrm>
              <a:custGeom>
                <a:avLst/>
                <a:gdLst>
                  <a:gd name="T0" fmla="*/ 0 w 82"/>
                  <a:gd name="T1" fmla="*/ 12 h 36"/>
                  <a:gd name="T2" fmla="*/ 1 w 82"/>
                  <a:gd name="T3" fmla="*/ 7 h 36"/>
                  <a:gd name="T4" fmla="*/ 3 w 82"/>
                  <a:gd name="T5" fmla="*/ 3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1"/>
                    </a:lnTo>
                    <a:lnTo>
                      <a:pt x="6" y="8"/>
                    </a:lnTo>
                    <a:lnTo>
                      <a:pt x="11" y="0"/>
                    </a:lnTo>
                    <a:lnTo>
                      <a:pt x="68" y="0"/>
                    </a:lnTo>
                    <a:lnTo>
                      <a:pt x="82" y="36"/>
                    </a:lnTo>
                    <a:lnTo>
                      <a:pt x="0" y="36"/>
                    </a:lnTo>
                    <a:close/>
                  </a:path>
                </a:pathLst>
              </a:custGeom>
              <a:solidFill>
                <a:srgbClr val="404040"/>
              </a:solidFill>
              <a:ln w="9525">
                <a:noFill/>
                <a:round/>
                <a:headEnd/>
                <a:tailEnd/>
              </a:ln>
            </p:spPr>
            <p:txBody>
              <a:bodyPr/>
              <a:lstStyle/>
              <a:p>
                <a:endParaRPr lang="zh-CN" altLang="en-US"/>
              </a:p>
            </p:txBody>
          </p:sp>
          <p:grpSp>
            <p:nvGrpSpPr>
              <p:cNvPr id="13466" name="Group 152"/>
              <p:cNvGrpSpPr>
                <a:grpSpLocks/>
              </p:cNvGrpSpPr>
              <p:nvPr/>
            </p:nvGrpSpPr>
            <p:grpSpPr bwMode="auto">
              <a:xfrm>
                <a:off x="832" y="3547"/>
                <a:ext cx="49" cy="23"/>
                <a:chOff x="832" y="3547"/>
                <a:chExt cx="49" cy="23"/>
              </a:xfrm>
            </p:grpSpPr>
            <p:sp>
              <p:nvSpPr>
                <p:cNvPr id="13792" name="Freeform 153"/>
                <p:cNvSpPr>
                  <a:spLocks/>
                </p:cNvSpPr>
                <p:nvPr/>
              </p:nvSpPr>
              <p:spPr bwMode="auto">
                <a:xfrm>
                  <a:off x="832" y="3547"/>
                  <a:ext cx="12" cy="23"/>
                </a:xfrm>
                <a:custGeom>
                  <a:avLst/>
                  <a:gdLst>
                    <a:gd name="T0" fmla="*/ 7 w 24"/>
                    <a:gd name="T1" fmla="*/ 23 h 68"/>
                    <a:gd name="T2" fmla="*/ 0 w 24"/>
                    <a:gd name="T3" fmla="*/ 9 h 68"/>
                    <a:gd name="T4" fmla="*/ 6 w 24"/>
                    <a:gd name="T5" fmla="*/ 0 h 68"/>
                    <a:gd name="T6" fmla="*/ 12 w 24"/>
                    <a:gd name="T7" fmla="*/ 10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7"/>
                      </a:lnTo>
                      <a:lnTo>
                        <a:pt x="11" y="0"/>
                      </a:lnTo>
                      <a:lnTo>
                        <a:pt x="24" y="31"/>
                      </a:lnTo>
                      <a:lnTo>
                        <a:pt x="15" y="68"/>
                      </a:lnTo>
                      <a:close/>
                    </a:path>
                  </a:pathLst>
                </a:custGeom>
                <a:solidFill>
                  <a:srgbClr val="A0A0A0"/>
                </a:solidFill>
                <a:ln w="9525">
                  <a:noFill/>
                  <a:round/>
                  <a:headEnd/>
                  <a:tailEnd/>
                </a:ln>
              </p:spPr>
              <p:txBody>
                <a:bodyPr/>
                <a:lstStyle/>
                <a:p>
                  <a:endParaRPr lang="zh-CN" altLang="en-US"/>
                </a:p>
              </p:txBody>
            </p:sp>
            <p:sp>
              <p:nvSpPr>
                <p:cNvPr id="13793" name="Freeform 154"/>
                <p:cNvSpPr>
                  <a:spLocks/>
                </p:cNvSpPr>
                <p:nvPr/>
              </p:nvSpPr>
              <p:spPr bwMode="auto">
                <a:xfrm>
                  <a:off x="837" y="3548"/>
                  <a:ext cx="36" cy="10"/>
                </a:xfrm>
                <a:custGeom>
                  <a:avLst/>
                  <a:gdLst>
                    <a:gd name="T0" fmla="*/ 1 w 72"/>
                    <a:gd name="T1" fmla="*/ 0 h 29"/>
                    <a:gd name="T2" fmla="*/ 24 w 72"/>
                    <a:gd name="T3" fmla="*/ 0 h 29"/>
                    <a:gd name="T4" fmla="*/ 25 w 72"/>
                    <a:gd name="T5" fmla="*/ 1 h 29"/>
                    <a:gd name="T6" fmla="*/ 28 w 72"/>
                    <a:gd name="T7" fmla="*/ 4 h 29"/>
                    <a:gd name="T8" fmla="*/ 36 w 72"/>
                    <a:gd name="T9" fmla="*/ 10 h 29"/>
                    <a:gd name="T10" fmla="*/ 9 w 72"/>
                    <a:gd name="T11" fmla="*/ 10 h 29"/>
                    <a:gd name="T12" fmla="*/ 5 w 72"/>
                    <a:gd name="T13" fmla="*/ 7 h 29"/>
                    <a:gd name="T14" fmla="*/ 0 w 72"/>
                    <a:gd name="T15" fmla="*/ 2 h 29"/>
                    <a:gd name="T16" fmla="*/ 1 w 72"/>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29"/>
                    <a:gd name="T29" fmla="*/ 72 w 72"/>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29">
                      <a:moveTo>
                        <a:pt x="1" y="0"/>
                      </a:moveTo>
                      <a:lnTo>
                        <a:pt x="49" y="0"/>
                      </a:lnTo>
                      <a:lnTo>
                        <a:pt x="50" y="2"/>
                      </a:lnTo>
                      <a:lnTo>
                        <a:pt x="56" y="11"/>
                      </a:lnTo>
                      <a:lnTo>
                        <a:pt x="72" y="29"/>
                      </a:lnTo>
                      <a:lnTo>
                        <a:pt x="17"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3794" name="Freeform 155"/>
                <p:cNvSpPr>
                  <a:spLocks/>
                </p:cNvSpPr>
                <p:nvPr/>
              </p:nvSpPr>
              <p:spPr bwMode="auto">
                <a:xfrm>
                  <a:off x="840" y="3558"/>
                  <a:ext cx="41" cy="12"/>
                </a:xfrm>
                <a:custGeom>
                  <a:avLst/>
                  <a:gdLst>
                    <a:gd name="T0" fmla="*/ 0 w 83"/>
                    <a:gd name="T1" fmla="*/ 12 h 36"/>
                    <a:gd name="T2" fmla="*/ 0 w 83"/>
                    <a:gd name="T3" fmla="*/ 7 h 36"/>
                    <a:gd name="T4" fmla="*/ 3 w 83"/>
                    <a:gd name="T5" fmla="*/ 3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0"/>
                      </a:lnTo>
                      <a:lnTo>
                        <a:pt x="7" y="8"/>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467" name="Group 156"/>
              <p:cNvGrpSpPr>
                <a:grpSpLocks/>
              </p:cNvGrpSpPr>
              <p:nvPr/>
            </p:nvGrpSpPr>
            <p:grpSpPr bwMode="auto">
              <a:xfrm>
                <a:off x="844" y="3560"/>
                <a:ext cx="49" cy="22"/>
                <a:chOff x="844" y="3560"/>
                <a:chExt cx="49" cy="22"/>
              </a:xfrm>
            </p:grpSpPr>
            <p:sp>
              <p:nvSpPr>
                <p:cNvPr id="13789" name="Freeform 157"/>
                <p:cNvSpPr>
                  <a:spLocks/>
                </p:cNvSpPr>
                <p:nvPr/>
              </p:nvSpPr>
              <p:spPr bwMode="auto">
                <a:xfrm>
                  <a:off x="844" y="3560"/>
                  <a:ext cx="13" cy="22"/>
                </a:xfrm>
                <a:custGeom>
                  <a:avLst/>
                  <a:gdLst>
                    <a:gd name="T0" fmla="*/ 8 w 25"/>
                    <a:gd name="T1" fmla="*/ 22 h 68"/>
                    <a:gd name="T2" fmla="*/ 0 w 25"/>
                    <a:gd name="T3" fmla="*/ 9 h 68"/>
                    <a:gd name="T4" fmla="*/ 6 w 25"/>
                    <a:gd name="T5" fmla="*/ 0 h 68"/>
                    <a:gd name="T6" fmla="*/ 13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790" name="Freeform 158"/>
                <p:cNvSpPr>
                  <a:spLocks/>
                </p:cNvSpPr>
                <p:nvPr/>
              </p:nvSpPr>
              <p:spPr bwMode="auto">
                <a:xfrm>
                  <a:off x="849" y="3560"/>
                  <a:ext cx="37" cy="10"/>
                </a:xfrm>
                <a:custGeom>
                  <a:avLst/>
                  <a:gdLst>
                    <a:gd name="T0" fmla="*/ 1 w 73"/>
                    <a:gd name="T1" fmla="*/ 0 h 29"/>
                    <a:gd name="T2" fmla="*/ 24 w 73"/>
                    <a:gd name="T3" fmla="*/ 0 h 29"/>
                    <a:gd name="T4" fmla="*/ 25 w 73"/>
                    <a:gd name="T5" fmla="*/ 1 h 29"/>
                    <a:gd name="T6" fmla="*/ 28 w 73"/>
                    <a:gd name="T7" fmla="*/ 4 h 29"/>
                    <a:gd name="T8" fmla="*/ 37 w 73"/>
                    <a:gd name="T9" fmla="*/ 10 h 29"/>
                    <a:gd name="T10" fmla="*/ 9 w 73"/>
                    <a:gd name="T11" fmla="*/ 10 h 29"/>
                    <a:gd name="T12" fmla="*/ 5 w 73"/>
                    <a:gd name="T13" fmla="*/ 7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1" y="0"/>
                      </a:moveTo>
                      <a:lnTo>
                        <a:pt x="48" y="0"/>
                      </a:lnTo>
                      <a:lnTo>
                        <a:pt x="50" y="2"/>
                      </a:lnTo>
                      <a:lnTo>
                        <a:pt x="56" y="11"/>
                      </a:lnTo>
                      <a:lnTo>
                        <a:pt x="73" y="29"/>
                      </a:lnTo>
                      <a:lnTo>
                        <a:pt x="18" y="29"/>
                      </a:lnTo>
                      <a:lnTo>
                        <a:pt x="9"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791" name="Freeform 159"/>
                <p:cNvSpPr>
                  <a:spLocks/>
                </p:cNvSpPr>
                <p:nvPr/>
              </p:nvSpPr>
              <p:spPr bwMode="auto">
                <a:xfrm>
                  <a:off x="853" y="3571"/>
                  <a:ext cx="40" cy="11"/>
                </a:xfrm>
                <a:custGeom>
                  <a:avLst/>
                  <a:gdLst>
                    <a:gd name="T0" fmla="*/ 0 w 82"/>
                    <a:gd name="T1" fmla="*/ 11 h 35"/>
                    <a:gd name="T2" fmla="*/ 1 w 82"/>
                    <a:gd name="T3" fmla="*/ 6 h 35"/>
                    <a:gd name="T4" fmla="*/ 3 w 82"/>
                    <a:gd name="T5" fmla="*/ 2 h 35"/>
                    <a:gd name="T6" fmla="*/ 5 w 82"/>
                    <a:gd name="T7" fmla="*/ 0 h 35"/>
                    <a:gd name="T8" fmla="*/ 33 w 82"/>
                    <a:gd name="T9" fmla="*/ 0 h 35"/>
                    <a:gd name="T10" fmla="*/ 40 w 82"/>
                    <a:gd name="T11" fmla="*/ 11 h 35"/>
                    <a:gd name="T12" fmla="*/ 0 w 82"/>
                    <a:gd name="T13" fmla="*/ 11 h 35"/>
                    <a:gd name="T14" fmla="*/ 0 60000 65536"/>
                    <a:gd name="T15" fmla="*/ 0 60000 65536"/>
                    <a:gd name="T16" fmla="*/ 0 60000 65536"/>
                    <a:gd name="T17" fmla="*/ 0 60000 65536"/>
                    <a:gd name="T18" fmla="*/ 0 60000 65536"/>
                    <a:gd name="T19" fmla="*/ 0 60000 65536"/>
                    <a:gd name="T20" fmla="*/ 0 60000 65536"/>
                    <a:gd name="T21" fmla="*/ 0 w 82"/>
                    <a:gd name="T22" fmla="*/ 0 h 35"/>
                    <a:gd name="T23" fmla="*/ 82 w 8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5">
                      <a:moveTo>
                        <a:pt x="0" y="35"/>
                      </a:moveTo>
                      <a:lnTo>
                        <a:pt x="2" y="19"/>
                      </a:lnTo>
                      <a:lnTo>
                        <a:pt x="6" y="7"/>
                      </a:lnTo>
                      <a:lnTo>
                        <a:pt x="11" y="0"/>
                      </a:lnTo>
                      <a:lnTo>
                        <a:pt x="67" y="0"/>
                      </a:lnTo>
                      <a:lnTo>
                        <a:pt x="82" y="35"/>
                      </a:lnTo>
                      <a:lnTo>
                        <a:pt x="0" y="35"/>
                      </a:lnTo>
                      <a:close/>
                    </a:path>
                  </a:pathLst>
                </a:custGeom>
                <a:solidFill>
                  <a:srgbClr val="C0C0C0"/>
                </a:solidFill>
                <a:ln w="9525">
                  <a:noFill/>
                  <a:round/>
                  <a:headEnd/>
                  <a:tailEnd/>
                </a:ln>
              </p:spPr>
              <p:txBody>
                <a:bodyPr/>
                <a:lstStyle/>
                <a:p>
                  <a:endParaRPr lang="zh-CN" altLang="en-US"/>
                </a:p>
              </p:txBody>
            </p:sp>
          </p:grpSp>
          <p:grpSp>
            <p:nvGrpSpPr>
              <p:cNvPr id="13468" name="Group 160"/>
              <p:cNvGrpSpPr>
                <a:grpSpLocks/>
              </p:cNvGrpSpPr>
              <p:nvPr/>
            </p:nvGrpSpPr>
            <p:grpSpPr bwMode="auto">
              <a:xfrm>
                <a:off x="857" y="3572"/>
                <a:ext cx="50" cy="23"/>
                <a:chOff x="857" y="3572"/>
                <a:chExt cx="50" cy="23"/>
              </a:xfrm>
            </p:grpSpPr>
            <p:sp>
              <p:nvSpPr>
                <p:cNvPr id="13786" name="Freeform 161"/>
                <p:cNvSpPr>
                  <a:spLocks/>
                </p:cNvSpPr>
                <p:nvPr/>
              </p:nvSpPr>
              <p:spPr bwMode="auto">
                <a:xfrm>
                  <a:off x="857" y="3572"/>
                  <a:ext cx="12" cy="23"/>
                </a:xfrm>
                <a:custGeom>
                  <a:avLst/>
                  <a:gdLst>
                    <a:gd name="T0" fmla="*/ 7 w 23"/>
                    <a:gd name="T1" fmla="*/ 23 h 68"/>
                    <a:gd name="T2" fmla="*/ 0 w 23"/>
                    <a:gd name="T3" fmla="*/ 8 h 68"/>
                    <a:gd name="T4" fmla="*/ 5 w 23"/>
                    <a:gd name="T5" fmla="*/ 0 h 68"/>
                    <a:gd name="T6" fmla="*/ 12 w 23"/>
                    <a:gd name="T7" fmla="*/ 10 h 68"/>
                    <a:gd name="T8" fmla="*/ 7 w 23"/>
                    <a:gd name="T9" fmla="*/ 23 h 68"/>
                    <a:gd name="T10" fmla="*/ 0 60000 65536"/>
                    <a:gd name="T11" fmla="*/ 0 60000 65536"/>
                    <a:gd name="T12" fmla="*/ 0 60000 65536"/>
                    <a:gd name="T13" fmla="*/ 0 60000 65536"/>
                    <a:gd name="T14" fmla="*/ 0 60000 65536"/>
                    <a:gd name="T15" fmla="*/ 0 w 23"/>
                    <a:gd name="T16" fmla="*/ 0 h 68"/>
                    <a:gd name="T17" fmla="*/ 23 w 23"/>
                    <a:gd name="T18" fmla="*/ 68 h 68"/>
                  </a:gdLst>
                  <a:ahLst/>
                  <a:cxnLst>
                    <a:cxn ang="T10">
                      <a:pos x="T0" y="T1"/>
                    </a:cxn>
                    <a:cxn ang="T11">
                      <a:pos x="T2" y="T3"/>
                    </a:cxn>
                    <a:cxn ang="T12">
                      <a:pos x="T4" y="T5"/>
                    </a:cxn>
                    <a:cxn ang="T13">
                      <a:pos x="T6" y="T7"/>
                    </a:cxn>
                    <a:cxn ang="T14">
                      <a:pos x="T8" y="T9"/>
                    </a:cxn>
                  </a:cxnLst>
                  <a:rect l="T15" t="T16" r="T17" b="T18"/>
                  <a:pathLst>
                    <a:path w="23" h="68">
                      <a:moveTo>
                        <a:pt x="14" y="68"/>
                      </a:moveTo>
                      <a:lnTo>
                        <a:pt x="0" y="25"/>
                      </a:lnTo>
                      <a:lnTo>
                        <a:pt x="9" y="0"/>
                      </a:lnTo>
                      <a:lnTo>
                        <a:pt x="23" y="30"/>
                      </a:lnTo>
                      <a:lnTo>
                        <a:pt x="14" y="68"/>
                      </a:lnTo>
                      <a:close/>
                    </a:path>
                  </a:pathLst>
                </a:custGeom>
                <a:solidFill>
                  <a:srgbClr val="A0A0A0"/>
                </a:solidFill>
                <a:ln w="9525">
                  <a:noFill/>
                  <a:round/>
                  <a:headEnd/>
                  <a:tailEnd/>
                </a:ln>
              </p:spPr>
              <p:txBody>
                <a:bodyPr/>
                <a:lstStyle/>
                <a:p>
                  <a:endParaRPr lang="zh-CN" altLang="en-US"/>
                </a:p>
              </p:txBody>
            </p:sp>
            <p:sp>
              <p:nvSpPr>
                <p:cNvPr id="13787" name="Freeform 162"/>
                <p:cNvSpPr>
                  <a:spLocks/>
                </p:cNvSpPr>
                <p:nvPr/>
              </p:nvSpPr>
              <p:spPr bwMode="auto">
                <a:xfrm>
                  <a:off x="862" y="3573"/>
                  <a:ext cx="37" cy="9"/>
                </a:xfrm>
                <a:custGeom>
                  <a:avLst/>
                  <a:gdLst>
                    <a:gd name="T0" fmla="*/ 1 w 73"/>
                    <a:gd name="T1" fmla="*/ 0 h 29"/>
                    <a:gd name="T2" fmla="*/ 25 w 73"/>
                    <a:gd name="T3" fmla="*/ 0 h 29"/>
                    <a:gd name="T4" fmla="*/ 26 w 73"/>
                    <a:gd name="T5" fmla="*/ 1 h 29"/>
                    <a:gd name="T6" fmla="*/ 28 w 73"/>
                    <a:gd name="T7" fmla="*/ 3 h 29"/>
                    <a:gd name="T8" fmla="*/ 37 w 73"/>
                    <a:gd name="T9" fmla="*/ 9 h 29"/>
                    <a:gd name="T10" fmla="*/ 9 w 73"/>
                    <a:gd name="T11" fmla="*/ 9 h 29"/>
                    <a:gd name="T12" fmla="*/ 5 w 73"/>
                    <a:gd name="T13" fmla="*/ 6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1" y="0"/>
                      </a:moveTo>
                      <a:lnTo>
                        <a:pt x="50" y="0"/>
                      </a:lnTo>
                      <a:lnTo>
                        <a:pt x="51" y="2"/>
                      </a:lnTo>
                      <a:lnTo>
                        <a:pt x="56" y="11"/>
                      </a:lnTo>
                      <a:lnTo>
                        <a:pt x="73" y="29"/>
                      </a:lnTo>
                      <a:lnTo>
                        <a:pt x="18" y="29"/>
                      </a:lnTo>
                      <a:lnTo>
                        <a:pt x="10"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788" name="Freeform 163"/>
                <p:cNvSpPr>
                  <a:spLocks/>
                </p:cNvSpPr>
                <p:nvPr/>
              </p:nvSpPr>
              <p:spPr bwMode="auto">
                <a:xfrm>
                  <a:off x="865" y="3583"/>
                  <a:ext cx="42" cy="12"/>
                </a:xfrm>
                <a:custGeom>
                  <a:avLst/>
                  <a:gdLst>
                    <a:gd name="T0" fmla="*/ 0 w 83"/>
                    <a:gd name="T1" fmla="*/ 12 h 36"/>
                    <a:gd name="T2" fmla="*/ 2 w 83"/>
                    <a:gd name="T3" fmla="*/ 6 h 36"/>
                    <a:gd name="T4" fmla="*/ 4 w 83"/>
                    <a:gd name="T5" fmla="*/ 2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3" y="19"/>
                      </a:lnTo>
                      <a:lnTo>
                        <a:pt x="7" y="7"/>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469" name="Group 164"/>
              <p:cNvGrpSpPr>
                <a:grpSpLocks/>
              </p:cNvGrpSpPr>
              <p:nvPr/>
            </p:nvGrpSpPr>
            <p:grpSpPr bwMode="auto">
              <a:xfrm>
                <a:off x="870" y="3585"/>
                <a:ext cx="48" cy="23"/>
                <a:chOff x="870" y="3585"/>
                <a:chExt cx="48" cy="23"/>
              </a:xfrm>
            </p:grpSpPr>
            <p:sp>
              <p:nvSpPr>
                <p:cNvPr id="13783" name="Freeform 165"/>
                <p:cNvSpPr>
                  <a:spLocks/>
                </p:cNvSpPr>
                <p:nvPr/>
              </p:nvSpPr>
              <p:spPr bwMode="auto">
                <a:xfrm>
                  <a:off x="870" y="3585"/>
                  <a:ext cx="12" cy="23"/>
                </a:xfrm>
                <a:custGeom>
                  <a:avLst/>
                  <a:gdLst>
                    <a:gd name="T0" fmla="*/ 7 w 25"/>
                    <a:gd name="T1" fmla="*/ 23 h 68"/>
                    <a:gd name="T2" fmla="*/ 0 w 25"/>
                    <a:gd name="T3" fmla="*/ 9 h 68"/>
                    <a:gd name="T4" fmla="*/ 4 w 25"/>
                    <a:gd name="T5" fmla="*/ 0 h 68"/>
                    <a:gd name="T6" fmla="*/ 12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5" y="68"/>
                      </a:moveTo>
                      <a:lnTo>
                        <a:pt x="0" y="26"/>
                      </a:lnTo>
                      <a:lnTo>
                        <a:pt x="9" y="0"/>
                      </a:lnTo>
                      <a:lnTo>
                        <a:pt x="25" y="31"/>
                      </a:lnTo>
                      <a:lnTo>
                        <a:pt x="15" y="68"/>
                      </a:lnTo>
                      <a:close/>
                    </a:path>
                  </a:pathLst>
                </a:custGeom>
                <a:solidFill>
                  <a:srgbClr val="A0A0A0"/>
                </a:solidFill>
                <a:ln w="9525">
                  <a:noFill/>
                  <a:round/>
                  <a:headEnd/>
                  <a:tailEnd/>
                </a:ln>
              </p:spPr>
              <p:txBody>
                <a:bodyPr/>
                <a:lstStyle/>
                <a:p>
                  <a:endParaRPr lang="zh-CN" altLang="en-US"/>
                </a:p>
              </p:txBody>
            </p:sp>
            <p:sp>
              <p:nvSpPr>
                <p:cNvPr id="13784" name="Freeform 166"/>
                <p:cNvSpPr>
                  <a:spLocks/>
                </p:cNvSpPr>
                <p:nvPr/>
              </p:nvSpPr>
              <p:spPr bwMode="auto">
                <a:xfrm>
                  <a:off x="874" y="3586"/>
                  <a:ext cx="38" cy="10"/>
                </a:xfrm>
                <a:custGeom>
                  <a:avLst/>
                  <a:gdLst>
                    <a:gd name="T0" fmla="*/ 1 w 75"/>
                    <a:gd name="T1" fmla="*/ 0 h 29"/>
                    <a:gd name="T2" fmla="*/ 25 w 75"/>
                    <a:gd name="T3" fmla="*/ 0 h 29"/>
                    <a:gd name="T4" fmla="*/ 26 w 75"/>
                    <a:gd name="T5" fmla="*/ 1 h 29"/>
                    <a:gd name="T6" fmla="*/ 28 w 75"/>
                    <a:gd name="T7" fmla="*/ 4 h 29"/>
                    <a:gd name="T8" fmla="*/ 38 w 75"/>
                    <a:gd name="T9" fmla="*/ 10 h 29"/>
                    <a:gd name="T10" fmla="*/ 9 w 75"/>
                    <a:gd name="T11" fmla="*/ 10 h 29"/>
                    <a:gd name="T12" fmla="*/ 5 w 75"/>
                    <a:gd name="T13" fmla="*/ 7 h 29"/>
                    <a:gd name="T14" fmla="*/ 0 w 75"/>
                    <a:gd name="T15" fmla="*/ 2 h 29"/>
                    <a:gd name="T16" fmla="*/ 1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2" y="2"/>
                      </a:lnTo>
                      <a:lnTo>
                        <a:pt x="56" y="11"/>
                      </a:lnTo>
                      <a:lnTo>
                        <a:pt x="75" y="29"/>
                      </a:lnTo>
                      <a:lnTo>
                        <a:pt x="18" y="29"/>
                      </a:lnTo>
                      <a:lnTo>
                        <a:pt x="10"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785" name="Freeform 167"/>
                <p:cNvSpPr>
                  <a:spLocks/>
                </p:cNvSpPr>
                <p:nvPr/>
              </p:nvSpPr>
              <p:spPr bwMode="auto">
                <a:xfrm>
                  <a:off x="878" y="3596"/>
                  <a:ext cx="40" cy="12"/>
                </a:xfrm>
                <a:custGeom>
                  <a:avLst/>
                  <a:gdLst>
                    <a:gd name="T0" fmla="*/ 0 w 80"/>
                    <a:gd name="T1" fmla="*/ 12 h 36"/>
                    <a:gd name="T2" fmla="*/ 1 w 80"/>
                    <a:gd name="T3" fmla="*/ 7 h 36"/>
                    <a:gd name="T4" fmla="*/ 3 w 80"/>
                    <a:gd name="T5" fmla="*/ 3 h 36"/>
                    <a:gd name="T6" fmla="*/ 5 w 80"/>
                    <a:gd name="T7" fmla="*/ 0 h 36"/>
                    <a:gd name="T8" fmla="*/ 34 w 80"/>
                    <a:gd name="T9" fmla="*/ 0 h 36"/>
                    <a:gd name="T10" fmla="*/ 40 w 80"/>
                    <a:gd name="T11" fmla="*/ 12 h 36"/>
                    <a:gd name="T12" fmla="*/ 0 w 80"/>
                    <a:gd name="T13" fmla="*/ 12 h 36"/>
                    <a:gd name="T14" fmla="*/ 0 60000 65536"/>
                    <a:gd name="T15" fmla="*/ 0 60000 65536"/>
                    <a:gd name="T16" fmla="*/ 0 60000 65536"/>
                    <a:gd name="T17" fmla="*/ 0 60000 65536"/>
                    <a:gd name="T18" fmla="*/ 0 60000 65536"/>
                    <a:gd name="T19" fmla="*/ 0 60000 65536"/>
                    <a:gd name="T20" fmla="*/ 0 60000 65536"/>
                    <a:gd name="T21" fmla="*/ 0 w 80"/>
                    <a:gd name="T22" fmla="*/ 0 h 36"/>
                    <a:gd name="T23" fmla="*/ 80 w 80"/>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36">
                      <a:moveTo>
                        <a:pt x="0" y="36"/>
                      </a:moveTo>
                      <a:lnTo>
                        <a:pt x="1" y="20"/>
                      </a:lnTo>
                      <a:lnTo>
                        <a:pt x="6" y="8"/>
                      </a:lnTo>
                      <a:lnTo>
                        <a:pt x="10" y="0"/>
                      </a:lnTo>
                      <a:lnTo>
                        <a:pt x="67" y="0"/>
                      </a:lnTo>
                      <a:lnTo>
                        <a:pt x="80" y="36"/>
                      </a:lnTo>
                      <a:lnTo>
                        <a:pt x="0" y="36"/>
                      </a:lnTo>
                      <a:close/>
                    </a:path>
                  </a:pathLst>
                </a:custGeom>
                <a:solidFill>
                  <a:srgbClr val="C0C0C0"/>
                </a:solidFill>
                <a:ln w="9525">
                  <a:noFill/>
                  <a:round/>
                  <a:headEnd/>
                  <a:tailEnd/>
                </a:ln>
              </p:spPr>
              <p:txBody>
                <a:bodyPr/>
                <a:lstStyle/>
                <a:p>
                  <a:endParaRPr lang="zh-CN" altLang="en-US"/>
                </a:p>
              </p:txBody>
            </p:sp>
          </p:grpSp>
          <p:grpSp>
            <p:nvGrpSpPr>
              <p:cNvPr id="13470" name="Group 168"/>
              <p:cNvGrpSpPr>
                <a:grpSpLocks/>
              </p:cNvGrpSpPr>
              <p:nvPr/>
            </p:nvGrpSpPr>
            <p:grpSpPr bwMode="auto">
              <a:xfrm>
                <a:off x="882" y="3600"/>
                <a:ext cx="100" cy="73"/>
                <a:chOff x="882" y="3600"/>
                <a:chExt cx="100" cy="73"/>
              </a:xfrm>
            </p:grpSpPr>
            <p:grpSp>
              <p:nvGrpSpPr>
                <p:cNvPr id="13763" name="Group 169"/>
                <p:cNvGrpSpPr>
                  <a:grpSpLocks/>
                </p:cNvGrpSpPr>
                <p:nvPr/>
              </p:nvGrpSpPr>
              <p:grpSpPr bwMode="auto">
                <a:xfrm>
                  <a:off x="882" y="3600"/>
                  <a:ext cx="49" cy="23"/>
                  <a:chOff x="882" y="3600"/>
                  <a:chExt cx="49" cy="23"/>
                </a:xfrm>
              </p:grpSpPr>
              <p:sp>
                <p:nvSpPr>
                  <p:cNvPr id="13780" name="Freeform 170"/>
                  <p:cNvSpPr>
                    <a:spLocks/>
                  </p:cNvSpPr>
                  <p:nvPr/>
                </p:nvSpPr>
                <p:spPr bwMode="auto">
                  <a:xfrm>
                    <a:off x="882" y="3600"/>
                    <a:ext cx="12" cy="23"/>
                  </a:xfrm>
                  <a:custGeom>
                    <a:avLst/>
                    <a:gdLst>
                      <a:gd name="T0" fmla="*/ 7 w 23"/>
                      <a:gd name="T1" fmla="*/ 23 h 70"/>
                      <a:gd name="T2" fmla="*/ 0 w 23"/>
                      <a:gd name="T3" fmla="*/ 9 h 70"/>
                      <a:gd name="T4" fmla="*/ 5 w 23"/>
                      <a:gd name="T5" fmla="*/ 0 h 70"/>
                      <a:gd name="T6" fmla="*/ 12 w 23"/>
                      <a:gd name="T7" fmla="*/ 10 h 70"/>
                      <a:gd name="T8" fmla="*/ 7 w 23"/>
                      <a:gd name="T9" fmla="*/ 23 h 70"/>
                      <a:gd name="T10" fmla="*/ 0 60000 65536"/>
                      <a:gd name="T11" fmla="*/ 0 60000 65536"/>
                      <a:gd name="T12" fmla="*/ 0 60000 65536"/>
                      <a:gd name="T13" fmla="*/ 0 60000 65536"/>
                      <a:gd name="T14" fmla="*/ 0 60000 65536"/>
                      <a:gd name="T15" fmla="*/ 0 w 23"/>
                      <a:gd name="T16" fmla="*/ 0 h 70"/>
                      <a:gd name="T17" fmla="*/ 23 w 23"/>
                      <a:gd name="T18" fmla="*/ 70 h 70"/>
                    </a:gdLst>
                    <a:ahLst/>
                    <a:cxnLst>
                      <a:cxn ang="T10">
                        <a:pos x="T0" y="T1"/>
                      </a:cxn>
                      <a:cxn ang="T11">
                        <a:pos x="T2" y="T3"/>
                      </a:cxn>
                      <a:cxn ang="T12">
                        <a:pos x="T4" y="T5"/>
                      </a:cxn>
                      <a:cxn ang="T13">
                        <a:pos x="T6" y="T7"/>
                      </a:cxn>
                      <a:cxn ang="T14">
                        <a:pos x="T8" y="T9"/>
                      </a:cxn>
                    </a:cxnLst>
                    <a:rect l="T15" t="T16" r="T17" b="T18"/>
                    <a:pathLst>
                      <a:path w="23" h="70">
                        <a:moveTo>
                          <a:pt x="13" y="70"/>
                        </a:moveTo>
                        <a:lnTo>
                          <a:pt x="0" y="27"/>
                        </a:lnTo>
                        <a:lnTo>
                          <a:pt x="9" y="0"/>
                        </a:lnTo>
                        <a:lnTo>
                          <a:pt x="23" y="31"/>
                        </a:lnTo>
                        <a:lnTo>
                          <a:pt x="13" y="70"/>
                        </a:lnTo>
                        <a:close/>
                      </a:path>
                    </a:pathLst>
                  </a:custGeom>
                  <a:solidFill>
                    <a:srgbClr val="A0A0A0"/>
                  </a:solidFill>
                  <a:ln w="9525">
                    <a:noFill/>
                    <a:round/>
                    <a:headEnd/>
                    <a:tailEnd/>
                  </a:ln>
                </p:spPr>
                <p:txBody>
                  <a:bodyPr/>
                  <a:lstStyle/>
                  <a:p>
                    <a:endParaRPr lang="zh-CN" altLang="en-US"/>
                  </a:p>
                </p:txBody>
              </p:sp>
              <p:sp>
                <p:nvSpPr>
                  <p:cNvPr id="13781" name="Freeform 171"/>
                  <p:cNvSpPr>
                    <a:spLocks/>
                  </p:cNvSpPr>
                  <p:nvPr/>
                </p:nvSpPr>
                <p:spPr bwMode="auto">
                  <a:xfrm>
                    <a:off x="887" y="3600"/>
                    <a:ext cx="37" cy="11"/>
                  </a:xfrm>
                  <a:custGeom>
                    <a:avLst/>
                    <a:gdLst>
                      <a:gd name="T0" fmla="*/ 1 w 73"/>
                      <a:gd name="T1" fmla="*/ 0 h 31"/>
                      <a:gd name="T2" fmla="*/ 25 w 73"/>
                      <a:gd name="T3" fmla="*/ 0 h 31"/>
                      <a:gd name="T4" fmla="*/ 26 w 73"/>
                      <a:gd name="T5" fmla="*/ 1 h 31"/>
                      <a:gd name="T6" fmla="*/ 28 w 73"/>
                      <a:gd name="T7" fmla="*/ 5 h 31"/>
                      <a:gd name="T8" fmla="*/ 37 w 73"/>
                      <a:gd name="T9" fmla="*/ 11 h 31"/>
                      <a:gd name="T10" fmla="*/ 9 w 73"/>
                      <a:gd name="T11" fmla="*/ 11 h 31"/>
                      <a:gd name="T12" fmla="*/ 5 w 73"/>
                      <a:gd name="T13" fmla="*/ 8 h 31"/>
                      <a:gd name="T14" fmla="*/ 0 w 73"/>
                      <a:gd name="T15" fmla="*/ 2 h 31"/>
                      <a:gd name="T16" fmla="*/ 1 w 73"/>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1"/>
                      <a:gd name="T29" fmla="*/ 73 w 73"/>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1">
                        <a:moveTo>
                          <a:pt x="1" y="0"/>
                        </a:moveTo>
                        <a:lnTo>
                          <a:pt x="50" y="0"/>
                        </a:lnTo>
                        <a:lnTo>
                          <a:pt x="51" y="4"/>
                        </a:lnTo>
                        <a:lnTo>
                          <a:pt x="56" y="13"/>
                        </a:lnTo>
                        <a:lnTo>
                          <a:pt x="73"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3782" name="Freeform 172"/>
                  <p:cNvSpPr>
                    <a:spLocks/>
                  </p:cNvSpPr>
                  <p:nvPr/>
                </p:nvSpPr>
                <p:spPr bwMode="auto">
                  <a:xfrm>
                    <a:off x="890" y="3611"/>
                    <a:ext cx="41" cy="12"/>
                  </a:xfrm>
                  <a:custGeom>
                    <a:avLst/>
                    <a:gdLst>
                      <a:gd name="T0" fmla="*/ 0 w 83"/>
                      <a:gd name="T1" fmla="*/ 12 h 38"/>
                      <a:gd name="T2" fmla="*/ 0 w 83"/>
                      <a:gd name="T3" fmla="*/ 7 h 38"/>
                      <a:gd name="T4" fmla="*/ 4 w 83"/>
                      <a:gd name="T5" fmla="*/ 3 h 38"/>
                      <a:gd name="T6" fmla="*/ 6 w 83"/>
                      <a:gd name="T7" fmla="*/ 0 h 38"/>
                      <a:gd name="T8" fmla="*/ 34 w 83"/>
                      <a:gd name="T9" fmla="*/ 0 h 38"/>
                      <a:gd name="T10" fmla="*/ 41 w 83"/>
                      <a:gd name="T11" fmla="*/ 12 h 38"/>
                      <a:gd name="T12" fmla="*/ 0 w 83"/>
                      <a:gd name="T13" fmla="*/ 12 h 38"/>
                      <a:gd name="T14" fmla="*/ 0 60000 65536"/>
                      <a:gd name="T15" fmla="*/ 0 60000 65536"/>
                      <a:gd name="T16" fmla="*/ 0 60000 65536"/>
                      <a:gd name="T17" fmla="*/ 0 60000 65536"/>
                      <a:gd name="T18" fmla="*/ 0 60000 65536"/>
                      <a:gd name="T19" fmla="*/ 0 60000 65536"/>
                      <a:gd name="T20" fmla="*/ 0 60000 65536"/>
                      <a:gd name="T21" fmla="*/ 0 w 83"/>
                      <a:gd name="T22" fmla="*/ 0 h 38"/>
                      <a:gd name="T23" fmla="*/ 83 w 83"/>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8">
                        <a:moveTo>
                          <a:pt x="0" y="38"/>
                        </a:moveTo>
                        <a:lnTo>
                          <a:pt x="1" y="22"/>
                        </a:lnTo>
                        <a:lnTo>
                          <a:pt x="8" y="8"/>
                        </a:lnTo>
                        <a:lnTo>
                          <a:pt x="12" y="0"/>
                        </a:lnTo>
                        <a:lnTo>
                          <a:pt x="68" y="0"/>
                        </a:lnTo>
                        <a:lnTo>
                          <a:pt x="83" y="38"/>
                        </a:lnTo>
                        <a:lnTo>
                          <a:pt x="0" y="38"/>
                        </a:lnTo>
                        <a:close/>
                      </a:path>
                    </a:pathLst>
                  </a:custGeom>
                  <a:solidFill>
                    <a:srgbClr val="C0C0C0"/>
                  </a:solidFill>
                  <a:ln w="9525">
                    <a:noFill/>
                    <a:round/>
                    <a:headEnd/>
                    <a:tailEnd/>
                  </a:ln>
                </p:spPr>
                <p:txBody>
                  <a:bodyPr/>
                  <a:lstStyle/>
                  <a:p>
                    <a:endParaRPr lang="zh-CN" altLang="en-US"/>
                  </a:p>
                </p:txBody>
              </p:sp>
            </p:grpSp>
            <p:grpSp>
              <p:nvGrpSpPr>
                <p:cNvPr id="13764" name="Group 173"/>
                <p:cNvGrpSpPr>
                  <a:grpSpLocks/>
                </p:cNvGrpSpPr>
                <p:nvPr/>
              </p:nvGrpSpPr>
              <p:grpSpPr bwMode="auto">
                <a:xfrm>
                  <a:off x="894" y="3612"/>
                  <a:ext cx="49" cy="23"/>
                  <a:chOff x="894" y="3612"/>
                  <a:chExt cx="49" cy="23"/>
                </a:xfrm>
              </p:grpSpPr>
              <p:sp>
                <p:nvSpPr>
                  <p:cNvPr id="13777" name="Freeform 174"/>
                  <p:cNvSpPr>
                    <a:spLocks/>
                  </p:cNvSpPr>
                  <p:nvPr/>
                </p:nvSpPr>
                <p:spPr bwMode="auto">
                  <a:xfrm>
                    <a:off x="894" y="3612"/>
                    <a:ext cx="13" cy="23"/>
                  </a:xfrm>
                  <a:custGeom>
                    <a:avLst/>
                    <a:gdLst>
                      <a:gd name="T0" fmla="*/ 8 w 25"/>
                      <a:gd name="T1" fmla="*/ 23 h 69"/>
                      <a:gd name="T2" fmla="*/ 0 w 25"/>
                      <a:gd name="T3" fmla="*/ 9 h 69"/>
                      <a:gd name="T4" fmla="*/ 5 w 25"/>
                      <a:gd name="T5" fmla="*/ 0 h 69"/>
                      <a:gd name="T6" fmla="*/ 13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5" y="69"/>
                        </a:moveTo>
                        <a:lnTo>
                          <a:pt x="0" y="28"/>
                        </a:lnTo>
                        <a:lnTo>
                          <a:pt x="9" y="0"/>
                        </a:lnTo>
                        <a:lnTo>
                          <a:pt x="25" y="32"/>
                        </a:lnTo>
                        <a:lnTo>
                          <a:pt x="15" y="69"/>
                        </a:lnTo>
                        <a:close/>
                      </a:path>
                    </a:pathLst>
                  </a:custGeom>
                  <a:solidFill>
                    <a:srgbClr val="A0A0A0"/>
                  </a:solidFill>
                  <a:ln w="9525">
                    <a:noFill/>
                    <a:round/>
                    <a:headEnd/>
                    <a:tailEnd/>
                  </a:ln>
                </p:spPr>
                <p:txBody>
                  <a:bodyPr/>
                  <a:lstStyle/>
                  <a:p>
                    <a:endParaRPr lang="zh-CN" altLang="en-US"/>
                  </a:p>
                </p:txBody>
              </p:sp>
              <p:sp>
                <p:nvSpPr>
                  <p:cNvPr id="13778" name="Freeform 175"/>
                  <p:cNvSpPr>
                    <a:spLocks/>
                  </p:cNvSpPr>
                  <p:nvPr/>
                </p:nvSpPr>
                <p:spPr bwMode="auto">
                  <a:xfrm>
                    <a:off x="899" y="3613"/>
                    <a:ext cx="37" cy="10"/>
                  </a:xfrm>
                  <a:custGeom>
                    <a:avLst/>
                    <a:gdLst>
                      <a:gd name="T0" fmla="*/ 1 w 75"/>
                      <a:gd name="T1" fmla="*/ 0 h 32"/>
                      <a:gd name="T2" fmla="*/ 25 w 75"/>
                      <a:gd name="T3" fmla="*/ 0 h 32"/>
                      <a:gd name="T4" fmla="*/ 26 w 75"/>
                      <a:gd name="T5" fmla="*/ 1 h 32"/>
                      <a:gd name="T6" fmla="*/ 28 w 75"/>
                      <a:gd name="T7" fmla="*/ 5 h 32"/>
                      <a:gd name="T8" fmla="*/ 37 w 75"/>
                      <a:gd name="T9" fmla="*/ 10 h 32"/>
                      <a:gd name="T10" fmla="*/ 9 w 75"/>
                      <a:gd name="T11" fmla="*/ 10 h 32"/>
                      <a:gd name="T12" fmla="*/ 5 w 75"/>
                      <a:gd name="T13" fmla="*/ 7 h 32"/>
                      <a:gd name="T14" fmla="*/ 0 w 75"/>
                      <a:gd name="T15" fmla="*/ 2 h 32"/>
                      <a:gd name="T16" fmla="*/ 1 w 75"/>
                      <a:gd name="T17" fmla="*/ 0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2"/>
                      <a:gd name="T29" fmla="*/ 75 w 75"/>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2">
                        <a:moveTo>
                          <a:pt x="2" y="0"/>
                        </a:moveTo>
                        <a:lnTo>
                          <a:pt x="50" y="0"/>
                        </a:lnTo>
                        <a:lnTo>
                          <a:pt x="52" y="3"/>
                        </a:lnTo>
                        <a:lnTo>
                          <a:pt x="57" y="15"/>
                        </a:lnTo>
                        <a:lnTo>
                          <a:pt x="75" y="32"/>
                        </a:lnTo>
                        <a:lnTo>
                          <a:pt x="19" y="32"/>
                        </a:lnTo>
                        <a:lnTo>
                          <a:pt x="10" y="22"/>
                        </a:lnTo>
                        <a:lnTo>
                          <a:pt x="0" y="7"/>
                        </a:lnTo>
                        <a:lnTo>
                          <a:pt x="2" y="0"/>
                        </a:lnTo>
                        <a:close/>
                      </a:path>
                    </a:pathLst>
                  </a:custGeom>
                  <a:solidFill>
                    <a:srgbClr val="E0E0E0"/>
                  </a:solidFill>
                  <a:ln w="9525">
                    <a:noFill/>
                    <a:round/>
                    <a:headEnd/>
                    <a:tailEnd/>
                  </a:ln>
                </p:spPr>
                <p:txBody>
                  <a:bodyPr/>
                  <a:lstStyle/>
                  <a:p>
                    <a:endParaRPr lang="zh-CN" altLang="en-US"/>
                  </a:p>
                </p:txBody>
              </p:sp>
              <p:sp>
                <p:nvSpPr>
                  <p:cNvPr id="13779" name="Freeform 176"/>
                  <p:cNvSpPr>
                    <a:spLocks/>
                  </p:cNvSpPr>
                  <p:nvPr/>
                </p:nvSpPr>
                <p:spPr bwMode="auto">
                  <a:xfrm>
                    <a:off x="902" y="3623"/>
                    <a:ext cx="41" cy="12"/>
                  </a:xfrm>
                  <a:custGeom>
                    <a:avLst/>
                    <a:gdLst>
                      <a:gd name="T0" fmla="*/ 0 w 81"/>
                      <a:gd name="T1" fmla="*/ 12 h 36"/>
                      <a:gd name="T2" fmla="*/ 1 w 81"/>
                      <a:gd name="T3" fmla="*/ 7 h 36"/>
                      <a:gd name="T4" fmla="*/ 3 w 81"/>
                      <a:gd name="T5" fmla="*/ 3 h 36"/>
                      <a:gd name="T6" fmla="*/ 6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21"/>
                        </a:lnTo>
                        <a:lnTo>
                          <a:pt x="5" y="8"/>
                        </a:lnTo>
                        <a:lnTo>
                          <a:pt x="12" y="0"/>
                        </a:lnTo>
                        <a:lnTo>
                          <a:pt x="68" y="0"/>
                        </a:lnTo>
                        <a:lnTo>
                          <a:pt x="81" y="36"/>
                        </a:lnTo>
                        <a:lnTo>
                          <a:pt x="0" y="36"/>
                        </a:lnTo>
                        <a:close/>
                      </a:path>
                    </a:pathLst>
                  </a:custGeom>
                  <a:solidFill>
                    <a:srgbClr val="C0C0C0"/>
                  </a:solidFill>
                  <a:ln w="9525">
                    <a:noFill/>
                    <a:round/>
                    <a:headEnd/>
                    <a:tailEnd/>
                  </a:ln>
                </p:spPr>
                <p:txBody>
                  <a:bodyPr/>
                  <a:lstStyle/>
                  <a:p>
                    <a:endParaRPr lang="zh-CN" altLang="en-US"/>
                  </a:p>
                </p:txBody>
              </p:sp>
            </p:grpSp>
            <p:grpSp>
              <p:nvGrpSpPr>
                <p:cNvPr id="13765" name="Group 177"/>
                <p:cNvGrpSpPr>
                  <a:grpSpLocks/>
                </p:cNvGrpSpPr>
                <p:nvPr/>
              </p:nvGrpSpPr>
              <p:grpSpPr bwMode="auto">
                <a:xfrm>
                  <a:off x="907" y="3625"/>
                  <a:ext cx="49" cy="23"/>
                  <a:chOff x="907" y="3625"/>
                  <a:chExt cx="49" cy="23"/>
                </a:xfrm>
              </p:grpSpPr>
              <p:sp>
                <p:nvSpPr>
                  <p:cNvPr id="13774" name="Freeform 178"/>
                  <p:cNvSpPr>
                    <a:spLocks/>
                  </p:cNvSpPr>
                  <p:nvPr/>
                </p:nvSpPr>
                <p:spPr bwMode="auto">
                  <a:xfrm>
                    <a:off x="907" y="3625"/>
                    <a:ext cx="11" cy="23"/>
                  </a:xfrm>
                  <a:custGeom>
                    <a:avLst/>
                    <a:gdLst>
                      <a:gd name="T0" fmla="*/ 7 w 24"/>
                      <a:gd name="T1" fmla="*/ 23 h 68"/>
                      <a:gd name="T2" fmla="*/ 0 w 24"/>
                      <a:gd name="T3" fmla="*/ 9 h 68"/>
                      <a:gd name="T4" fmla="*/ 5 w 24"/>
                      <a:gd name="T5" fmla="*/ 0 h 68"/>
                      <a:gd name="T6" fmla="*/ 11 w 24"/>
                      <a:gd name="T7" fmla="*/ 10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7"/>
                        </a:lnTo>
                        <a:lnTo>
                          <a:pt x="11" y="0"/>
                        </a:lnTo>
                        <a:lnTo>
                          <a:pt x="24" y="30"/>
                        </a:lnTo>
                        <a:lnTo>
                          <a:pt x="15" y="68"/>
                        </a:lnTo>
                        <a:close/>
                      </a:path>
                    </a:pathLst>
                  </a:custGeom>
                  <a:solidFill>
                    <a:srgbClr val="A0A0A0"/>
                  </a:solidFill>
                  <a:ln w="9525">
                    <a:noFill/>
                    <a:round/>
                    <a:headEnd/>
                    <a:tailEnd/>
                  </a:ln>
                </p:spPr>
                <p:txBody>
                  <a:bodyPr/>
                  <a:lstStyle/>
                  <a:p>
                    <a:endParaRPr lang="zh-CN" altLang="en-US"/>
                  </a:p>
                </p:txBody>
              </p:sp>
              <p:sp>
                <p:nvSpPr>
                  <p:cNvPr id="13775" name="Freeform 179"/>
                  <p:cNvSpPr>
                    <a:spLocks/>
                  </p:cNvSpPr>
                  <p:nvPr/>
                </p:nvSpPr>
                <p:spPr bwMode="auto">
                  <a:xfrm>
                    <a:off x="912" y="3626"/>
                    <a:ext cx="36" cy="9"/>
                  </a:xfrm>
                  <a:custGeom>
                    <a:avLst/>
                    <a:gdLst>
                      <a:gd name="T0" fmla="*/ 1 w 72"/>
                      <a:gd name="T1" fmla="*/ 0 h 29"/>
                      <a:gd name="T2" fmla="*/ 25 w 72"/>
                      <a:gd name="T3" fmla="*/ 0 h 29"/>
                      <a:gd name="T4" fmla="*/ 25 w 72"/>
                      <a:gd name="T5" fmla="*/ 1 h 29"/>
                      <a:gd name="T6" fmla="*/ 28 w 72"/>
                      <a:gd name="T7" fmla="*/ 3 h 29"/>
                      <a:gd name="T8" fmla="*/ 36 w 72"/>
                      <a:gd name="T9" fmla="*/ 9 h 29"/>
                      <a:gd name="T10" fmla="*/ 9 w 72"/>
                      <a:gd name="T11" fmla="*/ 9 h 29"/>
                      <a:gd name="T12" fmla="*/ 5 w 72"/>
                      <a:gd name="T13" fmla="*/ 6 h 29"/>
                      <a:gd name="T14" fmla="*/ 0 w 72"/>
                      <a:gd name="T15" fmla="*/ 2 h 29"/>
                      <a:gd name="T16" fmla="*/ 1 w 72"/>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29"/>
                      <a:gd name="T29" fmla="*/ 72 w 72"/>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29">
                        <a:moveTo>
                          <a:pt x="1" y="0"/>
                        </a:moveTo>
                        <a:lnTo>
                          <a:pt x="50" y="0"/>
                        </a:lnTo>
                        <a:lnTo>
                          <a:pt x="51" y="2"/>
                        </a:lnTo>
                        <a:lnTo>
                          <a:pt x="56" y="11"/>
                        </a:lnTo>
                        <a:lnTo>
                          <a:pt x="72" y="29"/>
                        </a:lnTo>
                        <a:lnTo>
                          <a:pt x="17"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3776" name="Freeform 180"/>
                  <p:cNvSpPr>
                    <a:spLocks/>
                  </p:cNvSpPr>
                  <p:nvPr/>
                </p:nvSpPr>
                <p:spPr bwMode="auto">
                  <a:xfrm>
                    <a:off x="914" y="3636"/>
                    <a:ext cx="42" cy="12"/>
                  </a:xfrm>
                  <a:custGeom>
                    <a:avLst/>
                    <a:gdLst>
                      <a:gd name="T0" fmla="*/ 0 w 83"/>
                      <a:gd name="T1" fmla="*/ 12 h 36"/>
                      <a:gd name="T2" fmla="*/ 1 w 83"/>
                      <a:gd name="T3" fmla="*/ 6 h 36"/>
                      <a:gd name="T4" fmla="*/ 4 w 83"/>
                      <a:gd name="T5" fmla="*/ 2 h 36"/>
                      <a:gd name="T6" fmla="*/ 5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7" y="7"/>
                        </a:lnTo>
                        <a:lnTo>
                          <a:pt x="10"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766" name="Group 181"/>
                <p:cNvGrpSpPr>
                  <a:grpSpLocks/>
                </p:cNvGrpSpPr>
                <p:nvPr/>
              </p:nvGrpSpPr>
              <p:grpSpPr bwMode="auto">
                <a:xfrm>
                  <a:off x="919" y="3638"/>
                  <a:ext cx="49" cy="22"/>
                  <a:chOff x="919" y="3638"/>
                  <a:chExt cx="49" cy="22"/>
                </a:xfrm>
              </p:grpSpPr>
              <p:sp>
                <p:nvSpPr>
                  <p:cNvPr id="13771" name="Freeform 182"/>
                  <p:cNvSpPr>
                    <a:spLocks/>
                  </p:cNvSpPr>
                  <p:nvPr/>
                </p:nvSpPr>
                <p:spPr bwMode="auto">
                  <a:xfrm>
                    <a:off x="919" y="3638"/>
                    <a:ext cx="13" cy="22"/>
                  </a:xfrm>
                  <a:custGeom>
                    <a:avLst/>
                    <a:gdLst>
                      <a:gd name="T0" fmla="*/ 8 w 25"/>
                      <a:gd name="T1" fmla="*/ 22 h 68"/>
                      <a:gd name="T2" fmla="*/ 0 w 25"/>
                      <a:gd name="T3" fmla="*/ 9 h 68"/>
                      <a:gd name="T4" fmla="*/ 6 w 25"/>
                      <a:gd name="T5" fmla="*/ 0 h 68"/>
                      <a:gd name="T6" fmla="*/ 13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772" name="Freeform 183"/>
                  <p:cNvSpPr>
                    <a:spLocks/>
                  </p:cNvSpPr>
                  <p:nvPr/>
                </p:nvSpPr>
                <p:spPr bwMode="auto">
                  <a:xfrm>
                    <a:off x="924" y="3638"/>
                    <a:ext cx="37" cy="10"/>
                  </a:xfrm>
                  <a:custGeom>
                    <a:avLst/>
                    <a:gdLst>
                      <a:gd name="T0" fmla="*/ 1 w 73"/>
                      <a:gd name="T1" fmla="*/ 0 h 30"/>
                      <a:gd name="T2" fmla="*/ 24 w 73"/>
                      <a:gd name="T3" fmla="*/ 0 h 30"/>
                      <a:gd name="T4" fmla="*/ 26 w 73"/>
                      <a:gd name="T5" fmla="*/ 1 h 30"/>
                      <a:gd name="T6" fmla="*/ 28 w 73"/>
                      <a:gd name="T7" fmla="*/ 4 h 30"/>
                      <a:gd name="T8" fmla="*/ 37 w 73"/>
                      <a:gd name="T9" fmla="*/ 10 h 30"/>
                      <a:gd name="T10" fmla="*/ 9 w 73"/>
                      <a:gd name="T11" fmla="*/ 10 h 30"/>
                      <a:gd name="T12" fmla="*/ 5 w 73"/>
                      <a:gd name="T13" fmla="*/ 7 h 30"/>
                      <a:gd name="T14" fmla="*/ 0 w 73"/>
                      <a:gd name="T15" fmla="*/ 2 h 30"/>
                      <a:gd name="T16" fmla="*/ 1 w 73"/>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0"/>
                      <a:gd name="T29" fmla="*/ 73 w 73"/>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0">
                        <a:moveTo>
                          <a:pt x="1" y="0"/>
                        </a:moveTo>
                        <a:lnTo>
                          <a:pt x="48" y="0"/>
                        </a:lnTo>
                        <a:lnTo>
                          <a:pt x="52" y="3"/>
                        </a:lnTo>
                        <a:lnTo>
                          <a:pt x="56" y="12"/>
                        </a:lnTo>
                        <a:lnTo>
                          <a:pt x="73" y="30"/>
                        </a:lnTo>
                        <a:lnTo>
                          <a:pt x="18" y="30"/>
                        </a:lnTo>
                        <a:lnTo>
                          <a:pt x="9" y="21"/>
                        </a:lnTo>
                        <a:lnTo>
                          <a:pt x="0" y="5"/>
                        </a:lnTo>
                        <a:lnTo>
                          <a:pt x="1" y="0"/>
                        </a:lnTo>
                        <a:close/>
                      </a:path>
                    </a:pathLst>
                  </a:custGeom>
                  <a:solidFill>
                    <a:srgbClr val="E0E0E0"/>
                  </a:solidFill>
                  <a:ln w="9525">
                    <a:noFill/>
                    <a:round/>
                    <a:headEnd/>
                    <a:tailEnd/>
                  </a:ln>
                </p:spPr>
                <p:txBody>
                  <a:bodyPr/>
                  <a:lstStyle/>
                  <a:p>
                    <a:endParaRPr lang="zh-CN" altLang="en-US"/>
                  </a:p>
                </p:txBody>
              </p:sp>
              <p:sp>
                <p:nvSpPr>
                  <p:cNvPr id="13773" name="Freeform 184"/>
                  <p:cNvSpPr>
                    <a:spLocks/>
                  </p:cNvSpPr>
                  <p:nvPr/>
                </p:nvSpPr>
                <p:spPr bwMode="auto">
                  <a:xfrm>
                    <a:off x="928" y="3648"/>
                    <a:ext cx="40" cy="12"/>
                  </a:xfrm>
                  <a:custGeom>
                    <a:avLst/>
                    <a:gdLst>
                      <a:gd name="T0" fmla="*/ 0 w 82"/>
                      <a:gd name="T1" fmla="*/ 12 h 36"/>
                      <a:gd name="T2" fmla="*/ 1 w 82"/>
                      <a:gd name="T3" fmla="*/ 6 h 36"/>
                      <a:gd name="T4" fmla="*/ 3 w 82"/>
                      <a:gd name="T5" fmla="*/ 3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767" name="Group 185"/>
                <p:cNvGrpSpPr>
                  <a:grpSpLocks/>
                </p:cNvGrpSpPr>
                <p:nvPr/>
              </p:nvGrpSpPr>
              <p:grpSpPr bwMode="auto">
                <a:xfrm>
                  <a:off x="932" y="3651"/>
                  <a:ext cx="50" cy="22"/>
                  <a:chOff x="932" y="3651"/>
                  <a:chExt cx="50" cy="22"/>
                </a:xfrm>
              </p:grpSpPr>
              <p:sp>
                <p:nvSpPr>
                  <p:cNvPr id="13768" name="Freeform 186"/>
                  <p:cNvSpPr>
                    <a:spLocks/>
                  </p:cNvSpPr>
                  <p:nvPr/>
                </p:nvSpPr>
                <p:spPr bwMode="auto">
                  <a:xfrm>
                    <a:off x="932" y="3651"/>
                    <a:ext cx="12" cy="22"/>
                  </a:xfrm>
                  <a:custGeom>
                    <a:avLst/>
                    <a:gdLst>
                      <a:gd name="T0" fmla="*/ 7 w 24"/>
                      <a:gd name="T1" fmla="*/ 22 h 67"/>
                      <a:gd name="T2" fmla="*/ 0 w 24"/>
                      <a:gd name="T3" fmla="*/ 9 h 67"/>
                      <a:gd name="T4" fmla="*/ 6 w 24"/>
                      <a:gd name="T5" fmla="*/ 0 h 67"/>
                      <a:gd name="T6" fmla="*/ 12 w 24"/>
                      <a:gd name="T7" fmla="*/ 10 h 67"/>
                      <a:gd name="T8" fmla="*/ 7 w 24"/>
                      <a:gd name="T9" fmla="*/ 22 h 67"/>
                      <a:gd name="T10" fmla="*/ 0 60000 65536"/>
                      <a:gd name="T11" fmla="*/ 0 60000 65536"/>
                      <a:gd name="T12" fmla="*/ 0 60000 65536"/>
                      <a:gd name="T13" fmla="*/ 0 60000 65536"/>
                      <a:gd name="T14" fmla="*/ 0 60000 65536"/>
                      <a:gd name="T15" fmla="*/ 0 w 24"/>
                      <a:gd name="T16" fmla="*/ 0 h 67"/>
                      <a:gd name="T17" fmla="*/ 24 w 24"/>
                      <a:gd name="T18" fmla="*/ 67 h 67"/>
                    </a:gdLst>
                    <a:ahLst/>
                    <a:cxnLst>
                      <a:cxn ang="T10">
                        <a:pos x="T0" y="T1"/>
                      </a:cxn>
                      <a:cxn ang="T11">
                        <a:pos x="T2" y="T3"/>
                      </a:cxn>
                      <a:cxn ang="T12">
                        <a:pos x="T4" y="T5"/>
                      </a:cxn>
                      <a:cxn ang="T13">
                        <a:pos x="T6" y="T7"/>
                      </a:cxn>
                      <a:cxn ang="T14">
                        <a:pos x="T8" y="T9"/>
                      </a:cxn>
                    </a:cxnLst>
                    <a:rect l="T15" t="T16" r="T17" b="T18"/>
                    <a:pathLst>
                      <a:path w="24" h="67">
                        <a:moveTo>
                          <a:pt x="15" y="67"/>
                        </a:moveTo>
                        <a:lnTo>
                          <a:pt x="0" y="26"/>
                        </a:lnTo>
                        <a:lnTo>
                          <a:pt x="11" y="0"/>
                        </a:lnTo>
                        <a:lnTo>
                          <a:pt x="24" y="30"/>
                        </a:lnTo>
                        <a:lnTo>
                          <a:pt x="15" y="67"/>
                        </a:lnTo>
                        <a:close/>
                      </a:path>
                    </a:pathLst>
                  </a:custGeom>
                  <a:solidFill>
                    <a:srgbClr val="A0A0A0"/>
                  </a:solidFill>
                  <a:ln w="9525">
                    <a:noFill/>
                    <a:round/>
                    <a:headEnd/>
                    <a:tailEnd/>
                  </a:ln>
                </p:spPr>
                <p:txBody>
                  <a:bodyPr/>
                  <a:lstStyle/>
                  <a:p>
                    <a:endParaRPr lang="zh-CN" altLang="en-US"/>
                  </a:p>
                </p:txBody>
              </p:sp>
              <p:sp>
                <p:nvSpPr>
                  <p:cNvPr id="13769" name="Freeform 187"/>
                  <p:cNvSpPr>
                    <a:spLocks/>
                  </p:cNvSpPr>
                  <p:nvPr/>
                </p:nvSpPr>
                <p:spPr bwMode="auto">
                  <a:xfrm>
                    <a:off x="937" y="3651"/>
                    <a:ext cx="37" cy="10"/>
                  </a:xfrm>
                  <a:custGeom>
                    <a:avLst/>
                    <a:gdLst>
                      <a:gd name="T0" fmla="*/ 1 w 72"/>
                      <a:gd name="T1" fmla="*/ 0 h 29"/>
                      <a:gd name="T2" fmla="*/ 25 w 72"/>
                      <a:gd name="T3" fmla="*/ 0 h 29"/>
                      <a:gd name="T4" fmla="*/ 26 w 72"/>
                      <a:gd name="T5" fmla="*/ 1 h 29"/>
                      <a:gd name="T6" fmla="*/ 29 w 72"/>
                      <a:gd name="T7" fmla="*/ 4 h 29"/>
                      <a:gd name="T8" fmla="*/ 37 w 72"/>
                      <a:gd name="T9" fmla="*/ 10 h 29"/>
                      <a:gd name="T10" fmla="*/ 9 w 72"/>
                      <a:gd name="T11" fmla="*/ 10 h 29"/>
                      <a:gd name="T12" fmla="*/ 5 w 72"/>
                      <a:gd name="T13" fmla="*/ 7 h 29"/>
                      <a:gd name="T14" fmla="*/ 0 w 72"/>
                      <a:gd name="T15" fmla="*/ 2 h 29"/>
                      <a:gd name="T16" fmla="*/ 1 w 72"/>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29"/>
                      <a:gd name="T29" fmla="*/ 72 w 72"/>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29">
                        <a:moveTo>
                          <a:pt x="1" y="0"/>
                        </a:moveTo>
                        <a:lnTo>
                          <a:pt x="49" y="0"/>
                        </a:lnTo>
                        <a:lnTo>
                          <a:pt x="50" y="2"/>
                        </a:lnTo>
                        <a:lnTo>
                          <a:pt x="57" y="11"/>
                        </a:lnTo>
                        <a:lnTo>
                          <a:pt x="72" y="29"/>
                        </a:lnTo>
                        <a:lnTo>
                          <a:pt x="18" y="29"/>
                        </a:lnTo>
                        <a:lnTo>
                          <a:pt x="9"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770" name="Freeform 188"/>
                  <p:cNvSpPr>
                    <a:spLocks/>
                  </p:cNvSpPr>
                  <p:nvPr/>
                </p:nvSpPr>
                <p:spPr bwMode="auto">
                  <a:xfrm>
                    <a:off x="940" y="3662"/>
                    <a:ext cx="42" cy="11"/>
                  </a:xfrm>
                  <a:custGeom>
                    <a:avLst/>
                    <a:gdLst>
                      <a:gd name="T0" fmla="*/ 0 w 83"/>
                      <a:gd name="T1" fmla="*/ 11 h 35"/>
                      <a:gd name="T2" fmla="*/ 2 w 83"/>
                      <a:gd name="T3" fmla="*/ 6 h 35"/>
                      <a:gd name="T4" fmla="*/ 4 w 83"/>
                      <a:gd name="T5" fmla="*/ 2 h 35"/>
                      <a:gd name="T6" fmla="*/ 6 w 83"/>
                      <a:gd name="T7" fmla="*/ 0 h 35"/>
                      <a:gd name="T8" fmla="*/ 34 w 83"/>
                      <a:gd name="T9" fmla="*/ 0 h 35"/>
                      <a:gd name="T10" fmla="*/ 42 w 83"/>
                      <a:gd name="T11" fmla="*/ 11 h 35"/>
                      <a:gd name="T12" fmla="*/ 0 w 83"/>
                      <a:gd name="T13" fmla="*/ 11 h 35"/>
                      <a:gd name="T14" fmla="*/ 0 60000 65536"/>
                      <a:gd name="T15" fmla="*/ 0 60000 65536"/>
                      <a:gd name="T16" fmla="*/ 0 60000 65536"/>
                      <a:gd name="T17" fmla="*/ 0 60000 65536"/>
                      <a:gd name="T18" fmla="*/ 0 60000 65536"/>
                      <a:gd name="T19" fmla="*/ 0 60000 65536"/>
                      <a:gd name="T20" fmla="*/ 0 60000 65536"/>
                      <a:gd name="T21" fmla="*/ 0 w 83"/>
                      <a:gd name="T22" fmla="*/ 0 h 35"/>
                      <a:gd name="T23" fmla="*/ 83 w 8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5">
                        <a:moveTo>
                          <a:pt x="0" y="35"/>
                        </a:moveTo>
                        <a:lnTo>
                          <a:pt x="3" y="19"/>
                        </a:lnTo>
                        <a:lnTo>
                          <a:pt x="7" y="7"/>
                        </a:lnTo>
                        <a:lnTo>
                          <a:pt x="11" y="0"/>
                        </a:lnTo>
                        <a:lnTo>
                          <a:pt x="67" y="0"/>
                        </a:lnTo>
                        <a:lnTo>
                          <a:pt x="83" y="35"/>
                        </a:lnTo>
                        <a:lnTo>
                          <a:pt x="0" y="35"/>
                        </a:lnTo>
                        <a:close/>
                      </a:path>
                    </a:pathLst>
                  </a:custGeom>
                  <a:solidFill>
                    <a:srgbClr val="C0C0C0"/>
                  </a:solidFill>
                  <a:ln w="9525">
                    <a:noFill/>
                    <a:round/>
                    <a:headEnd/>
                    <a:tailEnd/>
                  </a:ln>
                </p:spPr>
                <p:txBody>
                  <a:bodyPr/>
                  <a:lstStyle/>
                  <a:p>
                    <a:endParaRPr lang="zh-CN" altLang="en-US"/>
                  </a:p>
                </p:txBody>
              </p:sp>
            </p:grpSp>
          </p:grpSp>
          <p:grpSp>
            <p:nvGrpSpPr>
              <p:cNvPr id="13471" name="Group 189"/>
              <p:cNvGrpSpPr>
                <a:grpSpLocks/>
              </p:cNvGrpSpPr>
              <p:nvPr/>
            </p:nvGrpSpPr>
            <p:grpSpPr bwMode="auto">
              <a:xfrm>
                <a:off x="944" y="3665"/>
                <a:ext cx="99" cy="74"/>
                <a:chOff x="944" y="3665"/>
                <a:chExt cx="99" cy="74"/>
              </a:xfrm>
            </p:grpSpPr>
            <p:grpSp>
              <p:nvGrpSpPr>
                <p:cNvPr id="13743" name="Group 190"/>
                <p:cNvGrpSpPr>
                  <a:grpSpLocks/>
                </p:cNvGrpSpPr>
                <p:nvPr/>
              </p:nvGrpSpPr>
              <p:grpSpPr bwMode="auto">
                <a:xfrm>
                  <a:off x="944" y="3665"/>
                  <a:ext cx="49" cy="23"/>
                  <a:chOff x="944" y="3665"/>
                  <a:chExt cx="49" cy="23"/>
                </a:xfrm>
              </p:grpSpPr>
              <p:sp>
                <p:nvSpPr>
                  <p:cNvPr id="13760" name="Freeform 191"/>
                  <p:cNvSpPr>
                    <a:spLocks/>
                  </p:cNvSpPr>
                  <p:nvPr/>
                </p:nvSpPr>
                <p:spPr bwMode="auto">
                  <a:xfrm>
                    <a:off x="944" y="3665"/>
                    <a:ext cx="13" cy="23"/>
                  </a:xfrm>
                  <a:custGeom>
                    <a:avLst/>
                    <a:gdLst>
                      <a:gd name="T0" fmla="*/ 8 w 25"/>
                      <a:gd name="T1" fmla="*/ 23 h 69"/>
                      <a:gd name="T2" fmla="*/ 0 w 25"/>
                      <a:gd name="T3" fmla="*/ 9 h 69"/>
                      <a:gd name="T4" fmla="*/ 5 w 25"/>
                      <a:gd name="T5" fmla="*/ 0 h 69"/>
                      <a:gd name="T6" fmla="*/ 13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9"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3761" name="Freeform 192"/>
                  <p:cNvSpPr>
                    <a:spLocks/>
                  </p:cNvSpPr>
                  <p:nvPr/>
                </p:nvSpPr>
                <p:spPr bwMode="auto">
                  <a:xfrm>
                    <a:off x="949" y="3666"/>
                    <a:ext cx="37" cy="10"/>
                  </a:xfrm>
                  <a:custGeom>
                    <a:avLst/>
                    <a:gdLst>
                      <a:gd name="T0" fmla="*/ 1 w 75"/>
                      <a:gd name="T1" fmla="*/ 0 h 31"/>
                      <a:gd name="T2" fmla="*/ 25 w 75"/>
                      <a:gd name="T3" fmla="*/ 0 h 31"/>
                      <a:gd name="T4" fmla="*/ 26 w 75"/>
                      <a:gd name="T5" fmla="*/ 1 h 31"/>
                      <a:gd name="T6" fmla="*/ 28 w 75"/>
                      <a:gd name="T7" fmla="*/ 4 h 31"/>
                      <a:gd name="T8" fmla="*/ 37 w 75"/>
                      <a:gd name="T9" fmla="*/ 10 h 31"/>
                      <a:gd name="T10" fmla="*/ 9 w 75"/>
                      <a:gd name="T11" fmla="*/ 10 h 31"/>
                      <a:gd name="T12" fmla="*/ 5 w 75"/>
                      <a:gd name="T13" fmla="*/ 7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2" y="0"/>
                        </a:moveTo>
                        <a:lnTo>
                          <a:pt x="50" y="0"/>
                        </a:lnTo>
                        <a:lnTo>
                          <a:pt x="52" y="4"/>
                        </a:lnTo>
                        <a:lnTo>
                          <a:pt x="57" y="13"/>
                        </a:lnTo>
                        <a:lnTo>
                          <a:pt x="75" y="31"/>
                        </a:lnTo>
                        <a:lnTo>
                          <a:pt x="19" y="31"/>
                        </a:lnTo>
                        <a:lnTo>
                          <a:pt x="11" y="22"/>
                        </a:lnTo>
                        <a:lnTo>
                          <a:pt x="0" y="7"/>
                        </a:lnTo>
                        <a:lnTo>
                          <a:pt x="2" y="0"/>
                        </a:lnTo>
                        <a:close/>
                      </a:path>
                    </a:pathLst>
                  </a:custGeom>
                  <a:solidFill>
                    <a:srgbClr val="E0E0E0"/>
                  </a:solidFill>
                  <a:ln w="9525">
                    <a:noFill/>
                    <a:round/>
                    <a:headEnd/>
                    <a:tailEnd/>
                  </a:ln>
                </p:spPr>
                <p:txBody>
                  <a:bodyPr/>
                  <a:lstStyle/>
                  <a:p>
                    <a:endParaRPr lang="zh-CN" altLang="en-US"/>
                  </a:p>
                </p:txBody>
              </p:sp>
              <p:sp>
                <p:nvSpPr>
                  <p:cNvPr id="13762" name="Freeform 193"/>
                  <p:cNvSpPr>
                    <a:spLocks/>
                  </p:cNvSpPr>
                  <p:nvPr/>
                </p:nvSpPr>
                <p:spPr bwMode="auto">
                  <a:xfrm>
                    <a:off x="953" y="3676"/>
                    <a:ext cx="40" cy="12"/>
                  </a:xfrm>
                  <a:custGeom>
                    <a:avLst/>
                    <a:gdLst>
                      <a:gd name="T0" fmla="*/ 0 w 82"/>
                      <a:gd name="T1" fmla="*/ 12 h 36"/>
                      <a:gd name="T2" fmla="*/ 1 w 82"/>
                      <a:gd name="T3" fmla="*/ 7 h 36"/>
                      <a:gd name="T4" fmla="*/ 2 w 82"/>
                      <a:gd name="T5" fmla="*/ 2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0"/>
                        </a:lnTo>
                        <a:lnTo>
                          <a:pt x="5" y="7"/>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744" name="Group 194"/>
                <p:cNvGrpSpPr>
                  <a:grpSpLocks/>
                </p:cNvGrpSpPr>
                <p:nvPr/>
              </p:nvGrpSpPr>
              <p:grpSpPr bwMode="auto">
                <a:xfrm>
                  <a:off x="957" y="3678"/>
                  <a:ext cx="48" cy="23"/>
                  <a:chOff x="957" y="3678"/>
                  <a:chExt cx="48" cy="23"/>
                </a:xfrm>
              </p:grpSpPr>
              <p:sp>
                <p:nvSpPr>
                  <p:cNvPr id="13757" name="Freeform 195"/>
                  <p:cNvSpPr>
                    <a:spLocks/>
                  </p:cNvSpPr>
                  <p:nvPr/>
                </p:nvSpPr>
                <p:spPr bwMode="auto">
                  <a:xfrm>
                    <a:off x="957" y="3678"/>
                    <a:ext cx="11" cy="23"/>
                  </a:xfrm>
                  <a:custGeom>
                    <a:avLst/>
                    <a:gdLst>
                      <a:gd name="T0" fmla="*/ 6 w 24"/>
                      <a:gd name="T1" fmla="*/ 23 h 70"/>
                      <a:gd name="T2" fmla="*/ 0 w 24"/>
                      <a:gd name="T3" fmla="*/ 9 h 70"/>
                      <a:gd name="T4" fmla="*/ 4 w 24"/>
                      <a:gd name="T5" fmla="*/ 0 h 70"/>
                      <a:gd name="T6" fmla="*/ 11 w 24"/>
                      <a:gd name="T7" fmla="*/ 10 h 70"/>
                      <a:gd name="T8" fmla="*/ 6 w 24"/>
                      <a:gd name="T9" fmla="*/ 23 h 70"/>
                      <a:gd name="T10" fmla="*/ 0 60000 65536"/>
                      <a:gd name="T11" fmla="*/ 0 60000 65536"/>
                      <a:gd name="T12" fmla="*/ 0 60000 65536"/>
                      <a:gd name="T13" fmla="*/ 0 60000 65536"/>
                      <a:gd name="T14" fmla="*/ 0 60000 65536"/>
                      <a:gd name="T15" fmla="*/ 0 w 24"/>
                      <a:gd name="T16" fmla="*/ 0 h 70"/>
                      <a:gd name="T17" fmla="*/ 24 w 24"/>
                      <a:gd name="T18" fmla="*/ 70 h 70"/>
                    </a:gdLst>
                    <a:ahLst/>
                    <a:cxnLst>
                      <a:cxn ang="T10">
                        <a:pos x="T0" y="T1"/>
                      </a:cxn>
                      <a:cxn ang="T11">
                        <a:pos x="T2" y="T3"/>
                      </a:cxn>
                      <a:cxn ang="T12">
                        <a:pos x="T4" y="T5"/>
                      </a:cxn>
                      <a:cxn ang="T13">
                        <a:pos x="T6" y="T7"/>
                      </a:cxn>
                      <a:cxn ang="T14">
                        <a:pos x="T8" y="T9"/>
                      </a:cxn>
                    </a:cxnLst>
                    <a:rect l="T15" t="T16" r="T17" b="T18"/>
                    <a:pathLst>
                      <a:path w="24" h="70">
                        <a:moveTo>
                          <a:pt x="13" y="70"/>
                        </a:moveTo>
                        <a:lnTo>
                          <a:pt x="0" y="27"/>
                        </a:lnTo>
                        <a:lnTo>
                          <a:pt x="9" y="0"/>
                        </a:lnTo>
                        <a:lnTo>
                          <a:pt x="24" y="31"/>
                        </a:lnTo>
                        <a:lnTo>
                          <a:pt x="13" y="70"/>
                        </a:lnTo>
                        <a:close/>
                      </a:path>
                    </a:pathLst>
                  </a:custGeom>
                  <a:solidFill>
                    <a:srgbClr val="A0A0A0"/>
                  </a:solidFill>
                  <a:ln w="9525">
                    <a:noFill/>
                    <a:round/>
                    <a:headEnd/>
                    <a:tailEnd/>
                  </a:ln>
                </p:spPr>
                <p:txBody>
                  <a:bodyPr/>
                  <a:lstStyle/>
                  <a:p>
                    <a:endParaRPr lang="zh-CN" altLang="en-US"/>
                  </a:p>
                </p:txBody>
              </p:sp>
              <p:sp>
                <p:nvSpPr>
                  <p:cNvPr id="13758" name="Freeform 196"/>
                  <p:cNvSpPr>
                    <a:spLocks/>
                  </p:cNvSpPr>
                  <p:nvPr/>
                </p:nvSpPr>
                <p:spPr bwMode="auto">
                  <a:xfrm>
                    <a:off x="961" y="3678"/>
                    <a:ext cx="37" cy="10"/>
                  </a:xfrm>
                  <a:custGeom>
                    <a:avLst/>
                    <a:gdLst>
                      <a:gd name="T0" fmla="*/ 1 w 74"/>
                      <a:gd name="T1" fmla="*/ 0 h 30"/>
                      <a:gd name="T2" fmla="*/ 25 w 74"/>
                      <a:gd name="T3" fmla="*/ 0 h 30"/>
                      <a:gd name="T4" fmla="*/ 26 w 74"/>
                      <a:gd name="T5" fmla="*/ 1 h 30"/>
                      <a:gd name="T6" fmla="*/ 28 w 74"/>
                      <a:gd name="T7" fmla="*/ 4 h 30"/>
                      <a:gd name="T8" fmla="*/ 37 w 74"/>
                      <a:gd name="T9" fmla="*/ 10 h 30"/>
                      <a:gd name="T10" fmla="*/ 9 w 74"/>
                      <a:gd name="T11" fmla="*/ 10 h 30"/>
                      <a:gd name="T12" fmla="*/ 5 w 74"/>
                      <a:gd name="T13" fmla="*/ 7 h 30"/>
                      <a:gd name="T14" fmla="*/ 0 w 74"/>
                      <a:gd name="T15" fmla="*/ 2 h 30"/>
                      <a:gd name="T16" fmla="*/ 1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2" y="0"/>
                        </a:moveTo>
                        <a:lnTo>
                          <a:pt x="50" y="0"/>
                        </a:lnTo>
                        <a:lnTo>
                          <a:pt x="52" y="3"/>
                        </a:lnTo>
                        <a:lnTo>
                          <a:pt x="56" y="12"/>
                        </a:lnTo>
                        <a:lnTo>
                          <a:pt x="74" y="30"/>
                        </a:lnTo>
                        <a:lnTo>
                          <a:pt x="19" y="30"/>
                        </a:lnTo>
                        <a:lnTo>
                          <a:pt x="11" y="20"/>
                        </a:lnTo>
                        <a:lnTo>
                          <a:pt x="0" y="6"/>
                        </a:lnTo>
                        <a:lnTo>
                          <a:pt x="2" y="0"/>
                        </a:lnTo>
                        <a:close/>
                      </a:path>
                    </a:pathLst>
                  </a:custGeom>
                  <a:solidFill>
                    <a:srgbClr val="E0E0E0"/>
                  </a:solidFill>
                  <a:ln w="9525">
                    <a:noFill/>
                    <a:round/>
                    <a:headEnd/>
                    <a:tailEnd/>
                  </a:ln>
                </p:spPr>
                <p:txBody>
                  <a:bodyPr/>
                  <a:lstStyle/>
                  <a:p>
                    <a:endParaRPr lang="zh-CN" altLang="en-US"/>
                  </a:p>
                </p:txBody>
              </p:sp>
              <p:sp>
                <p:nvSpPr>
                  <p:cNvPr id="13759" name="Freeform 197"/>
                  <p:cNvSpPr>
                    <a:spLocks/>
                  </p:cNvSpPr>
                  <p:nvPr/>
                </p:nvSpPr>
                <p:spPr bwMode="auto">
                  <a:xfrm>
                    <a:off x="964" y="3688"/>
                    <a:ext cx="41" cy="13"/>
                  </a:xfrm>
                  <a:custGeom>
                    <a:avLst/>
                    <a:gdLst>
                      <a:gd name="T0" fmla="*/ 0 w 82"/>
                      <a:gd name="T1" fmla="*/ 13 h 38"/>
                      <a:gd name="T2" fmla="*/ 1 w 82"/>
                      <a:gd name="T3" fmla="*/ 7 h 38"/>
                      <a:gd name="T4" fmla="*/ 3 w 82"/>
                      <a:gd name="T5" fmla="*/ 3 h 38"/>
                      <a:gd name="T6" fmla="*/ 5 w 82"/>
                      <a:gd name="T7" fmla="*/ 0 h 38"/>
                      <a:gd name="T8" fmla="*/ 34 w 82"/>
                      <a:gd name="T9" fmla="*/ 0 h 38"/>
                      <a:gd name="T10" fmla="*/ 41 w 82"/>
                      <a:gd name="T11" fmla="*/ 13 h 38"/>
                      <a:gd name="T12" fmla="*/ 0 w 82"/>
                      <a:gd name="T13" fmla="*/ 13 h 38"/>
                      <a:gd name="T14" fmla="*/ 0 60000 65536"/>
                      <a:gd name="T15" fmla="*/ 0 60000 65536"/>
                      <a:gd name="T16" fmla="*/ 0 60000 65536"/>
                      <a:gd name="T17" fmla="*/ 0 60000 65536"/>
                      <a:gd name="T18" fmla="*/ 0 60000 65536"/>
                      <a:gd name="T19" fmla="*/ 0 60000 65536"/>
                      <a:gd name="T20" fmla="*/ 0 60000 65536"/>
                      <a:gd name="T21" fmla="*/ 0 w 82"/>
                      <a:gd name="T22" fmla="*/ 0 h 38"/>
                      <a:gd name="T23" fmla="*/ 82 w 82"/>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8">
                        <a:moveTo>
                          <a:pt x="0" y="38"/>
                        </a:moveTo>
                        <a:lnTo>
                          <a:pt x="2" y="21"/>
                        </a:lnTo>
                        <a:lnTo>
                          <a:pt x="7" y="8"/>
                        </a:lnTo>
                        <a:lnTo>
                          <a:pt x="11" y="0"/>
                        </a:lnTo>
                        <a:lnTo>
                          <a:pt x="68" y="0"/>
                        </a:lnTo>
                        <a:lnTo>
                          <a:pt x="82" y="38"/>
                        </a:lnTo>
                        <a:lnTo>
                          <a:pt x="0" y="38"/>
                        </a:lnTo>
                        <a:close/>
                      </a:path>
                    </a:pathLst>
                  </a:custGeom>
                  <a:solidFill>
                    <a:srgbClr val="C0C0C0"/>
                  </a:solidFill>
                  <a:ln w="9525">
                    <a:noFill/>
                    <a:round/>
                    <a:headEnd/>
                    <a:tailEnd/>
                  </a:ln>
                </p:spPr>
                <p:txBody>
                  <a:bodyPr/>
                  <a:lstStyle/>
                  <a:p>
                    <a:endParaRPr lang="zh-CN" altLang="en-US"/>
                  </a:p>
                </p:txBody>
              </p:sp>
            </p:grpSp>
            <p:grpSp>
              <p:nvGrpSpPr>
                <p:cNvPr id="13745" name="Group 198"/>
                <p:cNvGrpSpPr>
                  <a:grpSpLocks/>
                </p:cNvGrpSpPr>
                <p:nvPr/>
              </p:nvGrpSpPr>
              <p:grpSpPr bwMode="auto">
                <a:xfrm>
                  <a:off x="969" y="3690"/>
                  <a:ext cx="49" cy="23"/>
                  <a:chOff x="969" y="3690"/>
                  <a:chExt cx="49" cy="23"/>
                </a:xfrm>
              </p:grpSpPr>
              <p:sp>
                <p:nvSpPr>
                  <p:cNvPr id="13754" name="Freeform 199"/>
                  <p:cNvSpPr>
                    <a:spLocks/>
                  </p:cNvSpPr>
                  <p:nvPr/>
                </p:nvSpPr>
                <p:spPr bwMode="auto">
                  <a:xfrm>
                    <a:off x="969" y="3690"/>
                    <a:ext cx="13" cy="23"/>
                  </a:xfrm>
                  <a:custGeom>
                    <a:avLst/>
                    <a:gdLst>
                      <a:gd name="T0" fmla="*/ 8 w 25"/>
                      <a:gd name="T1" fmla="*/ 23 h 70"/>
                      <a:gd name="T2" fmla="*/ 0 w 25"/>
                      <a:gd name="T3" fmla="*/ 10 h 70"/>
                      <a:gd name="T4" fmla="*/ 5 w 25"/>
                      <a:gd name="T5" fmla="*/ 0 h 70"/>
                      <a:gd name="T6" fmla="*/ 13 w 25"/>
                      <a:gd name="T7" fmla="*/ 11 h 70"/>
                      <a:gd name="T8" fmla="*/ 8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5" y="70"/>
                        </a:moveTo>
                        <a:lnTo>
                          <a:pt x="0" y="29"/>
                        </a:lnTo>
                        <a:lnTo>
                          <a:pt x="9" y="0"/>
                        </a:lnTo>
                        <a:lnTo>
                          <a:pt x="25" y="33"/>
                        </a:lnTo>
                        <a:lnTo>
                          <a:pt x="15" y="70"/>
                        </a:lnTo>
                        <a:close/>
                      </a:path>
                    </a:pathLst>
                  </a:custGeom>
                  <a:solidFill>
                    <a:srgbClr val="A0A0A0"/>
                  </a:solidFill>
                  <a:ln w="9525">
                    <a:noFill/>
                    <a:round/>
                    <a:headEnd/>
                    <a:tailEnd/>
                  </a:ln>
                </p:spPr>
                <p:txBody>
                  <a:bodyPr/>
                  <a:lstStyle/>
                  <a:p>
                    <a:endParaRPr lang="zh-CN" altLang="en-US"/>
                  </a:p>
                </p:txBody>
              </p:sp>
              <p:sp>
                <p:nvSpPr>
                  <p:cNvPr id="13755" name="Freeform 200"/>
                  <p:cNvSpPr>
                    <a:spLocks/>
                  </p:cNvSpPr>
                  <p:nvPr/>
                </p:nvSpPr>
                <p:spPr bwMode="auto">
                  <a:xfrm>
                    <a:off x="974" y="3691"/>
                    <a:ext cx="37" cy="10"/>
                  </a:xfrm>
                  <a:custGeom>
                    <a:avLst/>
                    <a:gdLst>
                      <a:gd name="T0" fmla="*/ 1 w 75"/>
                      <a:gd name="T1" fmla="*/ 0 h 31"/>
                      <a:gd name="T2" fmla="*/ 25 w 75"/>
                      <a:gd name="T3" fmla="*/ 0 h 31"/>
                      <a:gd name="T4" fmla="*/ 26 w 75"/>
                      <a:gd name="T5" fmla="*/ 1 h 31"/>
                      <a:gd name="T6" fmla="*/ 28 w 75"/>
                      <a:gd name="T7" fmla="*/ 4 h 31"/>
                      <a:gd name="T8" fmla="*/ 37 w 75"/>
                      <a:gd name="T9" fmla="*/ 10 h 31"/>
                      <a:gd name="T10" fmla="*/ 9 w 75"/>
                      <a:gd name="T11" fmla="*/ 10 h 31"/>
                      <a:gd name="T12" fmla="*/ 4 w 75"/>
                      <a:gd name="T13" fmla="*/ 7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2" y="0"/>
                        </a:moveTo>
                        <a:lnTo>
                          <a:pt x="50" y="0"/>
                        </a:lnTo>
                        <a:lnTo>
                          <a:pt x="52" y="2"/>
                        </a:lnTo>
                        <a:lnTo>
                          <a:pt x="57" y="11"/>
                        </a:lnTo>
                        <a:lnTo>
                          <a:pt x="75" y="31"/>
                        </a:lnTo>
                        <a:lnTo>
                          <a:pt x="19" y="31"/>
                        </a:lnTo>
                        <a:lnTo>
                          <a:pt x="9" y="22"/>
                        </a:lnTo>
                        <a:lnTo>
                          <a:pt x="0" y="6"/>
                        </a:lnTo>
                        <a:lnTo>
                          <a:pt x="2" y="0"/>
                        </a:lnTo>
                        <a:close/>
                      </a:path>
                    </a:pathLst>
                  </a:custGeom>
                  <a:solidFill>
                    <a:srgbClr val="E0E0E0"/>
                  </a:solidFill>
                  <a:ln w="9525">
                    <a:noFill/>
                    <a:round/>
                    <a:headEnd/>
                    <a:tailEnd/>
                  </a:ln>
                </p:spPr>
                <p:txBody>
                  <a:bodyPr/>
                  <a:lstStyle/>
                  <a:p>
                    <a:endParaRPr lang="zh-CN" altLang="en-US"/>
                  </a:p>
                </p:txBody>
              </p:sp>
              <p:sp>
                <p:nvSpPr>
                  <p:cNvPr id="13756" name="Freeform 201"/>
                  <p:cNvSpPr>
                    <a:spLocks/>
                  </p:cNvSpPr>
                  <p:nvPr/>
                </p:nvSpPr>
                <p:spPr bwMode="auto">
                  <a:xfrm>
                    <a:off x="977" y="3701"/>
                    <a:ext cx="41" cy="12"/>
                  </a:xfrm>
                  <a:custGeom>
                    <a:avLst/>
                    <a:gdLst>
                      <a:gd name="T0" fmla="*/ 0 w 81"/>
                      <a:gd name="T1" fmla="*/ 12 h 36"/>
                      <a:gd name="T2" fmla="*/ 1 w 81"/>
                      <a:gd name="T3" fmla="*/ 6 h 36"/>
                      <a:gd name="T4" fmla="*/ 3 w 81"/>
                      <a:gd name="T5" fmla="*/ 2 h 36"/>
                      <a:gd name="T6" fmla="*/ 6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19"/>
                        </a:lnTo>
                        <a:lnTo>
                          <a:pt x="6" y="7"/>
                        </a:lnTo>
                        <a:lnTo>
                          <a:pt x="12" y="0"/>
                        </a:lnTo>
                        <a:lnTo>
                          <a:pt x="68" y="0"/>
                        </a:lnTo>
                        <a:lnTo>
                          <a:pt x="81" y="36"/>
                        </a:lnTo>
                        <a:lnTo>
                          <a:pt x="0" y="36"/>
                        </a:lnTo>
                        <a:close/>
                      </a:path>
                    </a:pathLst>
                  </a:custGeom>
                  <a:solidFill>
                    <a:srgbClr val="C0C0C0"/>
                  </a:solidFill>
                  <a:ln w="9525">
                    <a:noFill/>
                    <a:round/>
                    <a:headEnd/>
                    <a:tailEnd/>
                  </a:ln>
                </p:spPr>
                <p:txBody>
                  <a:bodyPr/>
                  <a:lstStyle/>
                  <a:p>
                    <a:endParaRPr lang="zh-CN" altLang="en-US"/>
                  </a:p>
                </p:txBody>
              </p:sp>
            </p:grpSp>
            <p:grpSp>
              <p:nvGrpSpPr>
                <p:cNvPr id="13746" name="Group 202"/>
                <p:cNvGrpSpPr>
                  <a:grpSpLocks/>
                </p:cNvGrpSpPr>
                <p:nvPr/>
              </p:nvGrpSpPr>
              <p:grpSpPr bwMode="auto">
                <a:xfrm>
                  <a:off x="982" y="3703"/>
                  <a:ext cx="49" cy="23"/>
                  <a:chOff x="982" y="3703"/>
                  <a:chExt cx="49" cy="23"/>
                </a:xfrm>
              </p:grpSpPr>
              <p:sp>
                <p:nvSpPr>
                  <p:cNvPr id="13751" name="Freeform 203"/>
                  <p:cNvSpPr>
                    <a:spLocks/>
                  </p:cNvSpPr>
                  <p:nvPr/>
                </p:nvSpPr>
                <p:spPr bwMode="auto">
                  <a:xfrm>
                    <a:off x="982" y="3703"/>
                    <a:ext cx="13" cy="23"/>
                  </a:xfrm>
                  <a:custGeom>
                    <a:avLst/>
                    <a:gdLst>
                      <a:gd name="T0" fmla="*/ 7 w 25"/>
                      <a:gd name="T1" fmla="*/ 23 h 68"/>
                      <a:gd name="T2" fmla="*/ 0 w 25"/>
                      <a:gd name="T3" fmla="*/ 9 h 68"/>
                      <a:gd name="T4" fmla="*/ 5 w 25"/>
                      <a:gd name="T5" fmla="*/ 0 h 68"/>
                      <a:gd name="T6" fmla="*/ 13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4" y="68"/>
                        </a:moveTo>
                        <a:lnTo>
                          <a:pt x="0" y="27"/>
                        </a:lnTo>
                        <a:lnTo>
                          <a:pt x="10" y="0"/>
                        </a:lnTo>
                        <a:lnTo>
                          <a:pt x="25" y="31"/>
                        </a:lnTo>
                        <a:lnTo>
                          <a:pt x="14" y="68"/>
                        </a:lnTo>
                        <a:close/>
                      </a:path>
                    </a:pathLst>
                  </a:custGeom>
                  <a:solidFill>
                    <a:srgbClr val="A0A0A0"/>
                  </a:solidFill>
                  <a:ln w="9525">
                    <a:noFill/>
                    <a:round/>
                    <a:headEnd/>
                    <a:tailEnd/>
                  </a:ln>
                </p:spPr>
                <p:txBody>
                  <a:bodyPr/>
                  <a:lstStyle/>
                  <a:p>
                    <a:endParaRPr lang="zh-CN" altLang="en-US"/>
                  </a:p>
                </p:txBody>
              </p:sp>
              <p:sp>
                <p:nvSpPr>
                  <p:cNvPr id="13752" name="Freeform 204"/>
                  <p:cNvSpPr>
                    <a:spLocks/>
                  </p:cNvSpPr>
                  <p:nvPr/>
                </p:nvSpPr>
                <p:spPr bwMode="auto">
                  <a:xfrm>
                    <a:off x="987" y="3703"/>
                    <a:ext cx="37" cy="10"/>
                  </a:xfrm>
                  <a:custGeom>
                    <a:avLst/>
                    <a:gdLst>
                      <a:gd name="T0" fmla="*/ 1 w 73"/>
                      <a:gd name="T1" fmla="*/ 0 h 30"/>
                      <a:gd name="T2" fmla="*/ 25 w 73"/>
                      <a:gd name="T3" fmla="*/ 0 h 30"/>
                      <a:gd name="T4" fmla="*/ 26 w 73"/>
                      <a:gd name="T5" fmla="*/ 1 h 30"/>
                      <a:gd name="T6" fmla="*/ 28 w 73"/>
                      <a:gd name="T7" fmla="*/ 4 h 30"/>
                      <a:gd name="T8" fmla="*/ 37 w 73"/>
                      <a:gd name="T9" fmla="*/ 10 h 30"/>
                      <a:gd name="T10" fmla="*/ 9 w 73"/>
                      <a:gd name="T11" fmla="*/ 10 h 30"/>
                      <a:gd name="T12" fmla="*/ 5 w 73"/>
                      <a:gd name="T13" fmla="*/ 7 h 30"/>
                      <a:gd name="T14" fmla="*/ 0 w 73"/>
                      <a:gd name="T15" fmla="*/ 2 h 30"/>
                      <a:gd name="T16" fmla="*/ 1 w 73"/>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0"/>
                      <a:gd name="T29" fmla="*/ 73 w 73"/>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0">
                        <a:moveTo>
                          <a:pt x="1" y="0"/>
                        </a:moveTo>
                        <a:lnTo>
                          <a:pt x="50" y="0"/>
                        </a:lnTo>
                        <a:lnTo>
                          <a:pt x="51" y="3"/>
                        </a:lnTo>
                        <a:lnTo>
                          <a:pt x="56" y="12"/>
                        </a:lnTo>
                        <a:lnTo>
                          <a:pt x="73" y="30"/>
                        </a:lnTo>
                        <a:lnTo>
                          <a:pt x="18" y="30"/>
                        </a:lnTo>
                        <a:lnTo>
                          <a:pt x="9" y="21"/>
                        </a:lnTo>
                        <a:lnTo>
                          <a:pt x="0" y="7"/>
                        </a:lnTo>
                        <a:lnTo>
                          <a:pt x="1" y="0"/>
                        </a:lnTo>
                        <a:close/>
                      </a:path>
                    </a:pathLst>
                  </a:custGeom>
                  <a:solidFill>
                    <a:srgbClr val="E0E0E0"/>
                  </a:solidFill>
                  <a:ln w="9525">
                    <a:noFill/>
                    <a:round/>
                    <a:headEnd/>
                    <a:tailEnd/>
                  </a:ln>
                </p:spPr>
                <p:txBody>
                  <a:bodyPr/>
                  <a:lstStyle/>
                  <a:p>
                    <a:endParaRPr lang="zh-CN" altLang="en-US"/>
                  </a:p>
                </p:txBody>
              </p:sp>
              <p:sp>
                <p:nvSpPr>
                  <p:cNvPr id="13753" name="Freeform 205"/>
                  <p:cNvSpPr>
                    <a:spLocks/>
                  </p:cNvSpPr>
                  <p:nvPr/>
                </p:nvSpPr>
                <p:spPr bwMode="auto">
                  <a:xfrm>
                    <a:off x="989" y="3714"/>
                    <a:ext cx="42" cy="12"/>
                  </a:xfrm>
                  <a:custGeom>
                    <a:avLst/>
                    <a:gdLst>
                      <a:gd name="T0" fmla="*/ 0 w 83"/>
                      <a:gd name="T1" fmla="*/ 12 h 36"/>
                      <a:gd name="T2" fmla="*/ 1 w 83"/>
                      <a:gd name="T3" fmla="*/ 6 h 36"/>
                      <a:gd name="T4" fmla="*/ 3 w 83"/>
                      <a:gd name="T5" fmla="*/ 3 h 36"/>
                      <a:gd name="T6" fmla="*/ 7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6" y="8"/>
                        </a:lnTo>
                        <a:lnTo>
                          <a:pt x="13" y="0"/>
                        </a:lnTo>
                        <a:lnTo>
                          <a:pt x="68"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747" name="Group 206"/>
                <p:cNvGrpSpPr>
                  <a:grpSpLocks/>
                </p:cNvGrpSpPr>
                <p:nvPr/>
              </p:nvGrpSpPr>
              <p:grpSpPr bwMode="auto">
                <a:xfrm>
                  <a:off x="995" y="3716"/>
                  <a:ext cx="48" cy="23"/>
                  <a:chOff x="995" y="3716"/>
                  <a:chExt cx="48" cy="23"/>
                </a:xfrm>
              </p:grpSpPr>
              <p:sp>
                <p:nvSpPr>
                  <p:cNvPr id="13748" name="Freeform 207"/>
                  <p:cNvSpPr>
                    <a:spLocks/>
                  </p:cNvSpPr>
                  <p:nvPr/>
                </p:nvSpPr>
                <p:spPr bwMode="auto">
                  <a:xfrm>
                    <a:off x="995" y="3716"/>
                    <a:ext cx="11" cy="23"/>
                  </a:xfrm>
                  <a:custGeom>
                    <a:avLst/>
                    <a:gdLst>
                      <a:gd name="T0" fmla="*/ 7 w 24"/>
                      <a:gd name="T1" fmla="*/ 23 h 68"/>
                      <a:gd name="T2" fmla="*/ 0 w 24"/>
                      <a:gd name="T3" fmla="*/ 9 h 68"/>
                      <a:gd name="T4" fmla="*/ 5 w 24"/>
                      <a:gd name="T5" fmla="*/ 0 h 68"/>
                      <a:gd name="T6" fmla="*/ 11 w 24"/>
                      <a:gd name="T7" fmla="*/ 10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7"/>
                        </a:lnTo>
                        <a:lnTo>
                          <a:pt x="10" y="0"/>
                        </a:lnTo>
                        <a:lnTo>
                          <a:pt x="24" y="30"/>
                        </a:lnTo>
                        <a:lnTo>
                          <a:pt x="15" y="68"/>
                        </a:lnTo>
                        <a:close/>
                      </a:path>
                    </a:pathLst>
                  </a:custGeom>
                  <a:solidFill>
                    <a:srgbClr val="A0A0A0"/>
                  </a:solidFill>
                  <a:ln w="9525">
                    <a:noFill/>
                    <a:round/>
                    <a:headEnd/>
                    <a:tailEnd/>
                  </a:ln>
                </p:spPr>
                <p:txBody>
                  <a:bodyPr/>
                  <a:lstStyle/>
                  <a:p>
                    <a:endParaRPr lang="zh-CN" altLang="en-US"/>
                  </a:p>
                </p:txBody>
              </p:sp>
              <p:sp>
                <p:nvSpPr>
                  <p:cNvPr id="13749" name="Freeform 208"/>
                  <p:cNvSpPr>
                    <a:spLocks/>
                  </p:cNvSpPr>
                  <p:nvPr/>
                </p:nvSpPr>
                <p:spPr bwMode="auto">
                  <a:xfrm>
                    <a:off x="999" y="3717"/>
                    <a:ext cx="38" cy="9"/>
                  </a:xfrm>
                  <a:custGeom>
                    <a:avLst/>
                    <a:gdLst>
                      <a:gd name="T0" fmla="*/ 1 w 74"/>
                      <a:gd name="T1" fmla="*/ 0 h 29"/>
                      <a:gd name="T2" fmla="*/ 25 w 74"/>
                      <a:gd name="T3" fmla="*/ 0 h 29"/>
                      <a:gd name="T4" fmla="*/ 27 w 74"/>
                      <a:gd name="T5" fmla="*/ 1 h 29"/>
                      <a:gd name="T6" fmla="*/ 29 w 74"/>
                      <a:gd name="T7" fmla="*/ 3 h 29"/>
                      <a:gd name="T8" fmla="*/ 38 w 74"/>
                      <a:gd name="T9" fmla="*/ 9 h 29"/>
                      <a:gd name="T10" fmla="*/ 9 w 74"/>
                      <a:gd name="T11" fmla="*/ 9 h 29"/>
                      <a:gd name="T12" fmla="*/ 5 w 74"/>
                      <a:gd name="T13" fmla="*/ 6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1" y="0"/>
                        </a:moveTo>
                        <a:lnTo>
                          <a:pt x="49" y="0"/>
                        </a:lnTo>
                        <a:lnTo>
                          <a:pt x="52" y="3"/>
                        </a:lnTo>
                        <a:lnTo>
                          <a:pt x="56" y="11"/>
                        </a:lnTo>
                        <a:lnTo>
                          <a:pt x="74"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3750" name="Freeform 209"/>
                  <p:cNvSpPr>
                    <a:spLocks/>
                  </p:cNvSpPr>
                  <p:nvPr/>
                </p:nvSpPr>
                <p:spPr bwMode="auto">
                  <a:xfrm>
                    <a:off x="1003" y="3727"/>
                    <a:ext cx="40" cy="12"/>
                  </a:xfrm>
                  <a:custGeom>
                    <a:avLst/>
                    <a:gdLst>
                      <a:gd name="T0" fmla="*/ 0 w 82"/>
                      <a:gd name="T1" fmla="*/ 12 h 36"/>
                      <a:gd name="T2" fmla="*/ 0 w 82"/>
                      <a:gd name="T3" fmla="*/ 6 h 36"/>
                      <a:gd name="T4" fmla="*/ 2 w 82"/>
                      <a:gd name="T5" fmla="*/ 2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19"/>
                        </a:lnTo>
                        <a:lnTo>
                          <a:pt x="5" y="7"/>
                        </a:lnTo>
                        <a:lnTo>
                          <a:pt x="11" y="0"/>
                        </a:lnTo>
                        <a:lnTo>
                          <a:pt x="68" y="0"/>
                        </a:lnTo>
                        <a:lnTo>
                          <a:pt x="82" y="36"/>
                        </a:lnTo>
                        <a:lnTo>
                          <a:pt x="0" y="36"/>
                        </a:lnTo>
                        <a:close/>
                      </a:path>
                    </a:pathLst>
                  </a:custGeom>
                  <a:solidFill>
                    <a:srgbClr val="C0C0C0"/>
                  </a:solidFill>
                  <a:ln w="9525">
                    <a:noFill/>
                    <a:round/>
                    <a:headEnd/>
                    <a:tailEnd/>
                  </a:ln>
                </p:spPr>
                <p:txBody>
                  <a:bodyPr/>
                  <a:lstStyle/>
                  <a:p>
                    <a:endParaRPr lang="zh-CN" altLang="en-US"/>
                  </a:p>
                </p:txBody>
              </p:sp>
            </p:grpSp>
          </p:grpSp>
          <p:grpSp>
            <p:nvGrpSpPr>
              <p:cNvPr id="13472" name="Group 210"/>
              <p:cNvGrpSpPr>
                <a:grpSpLocks/>
              </p:cNvGrpSpPr>
              <p:nvPr/>
            </p:nvGrpSpPr>
            <p:grpSpPr bwMode="auto">
              <a:xfrm>
                <a:off x="1005" y="3727"/>
                <a:ext cx="49" cy="23"/>
                <a:chOff x="1005" y="3727"/>
                <a:chExt cx="49" cy="23"/>
              </a:xfrm>
            </p:grpSpPr>
            <p:sp>
              <p:nvSpPr>
                <p:cNvPr id="13740" name="Freeform 211"/>
                <p:cNvSpPr>
                  <a:spLocks/>
                </p:cNvSpPr>
                <p:nvPr/>
              </p:nvSpPr>
              <p:spPr bwMode="auto">
                <a:xfrm>
                  <a:off x="1005" y="3727"/>
                  <a:ext cx="12" cy="23"/>
                </a:xfrm>
                <a:custGeom>
                  <a:avLst/>
                  <a:gdLst>
                    <a:gd name="T0" fmla="*/ 8 w 25"/>
                    <a:gd name="T1" fmla="*/ 23 h 69"/>
                    <a:gd name="T2" fmla="*/ 0 w 25"/>
                    <a:gd name="T3" fmla="*/ 9 h 69"/>
                    <a:gd name="T4" fmla="*/ 6 w 25"/>
                    <a:gd name="T5" fmla="*/ 0 h 69"/>
                    <a:gd name="T6" fmla="*/ 12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12"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3741" name="Freeform 212"/>
                <p:cNvSpPr>
                  <a:spLocks/>
                </p:cNvSpPr>
                <p:nvPr/>
              </p:nvSpPr>
              <p:spPr bwMode="auto">
                <a:xfrm>
                  <a:off x="1010" y="3728"/>
                  <a:ext cx="37" cy="10"/>
                </a:xfrm>
                <a:custGeom>
                  <a:avLst/>
                  <a:gdLst>
                    <a:gd name="T0" fmla="*/ 1 w 73"/>
                    <a:gd name="T1" fmla="*/ 0 h 31"/>
                    <a:gd name="T2" fmla="*/ 24 w 73"/>
                    <a:gd name="T3" fmla="*/ 0 h 31"/>
                    <a:gd name="T4" fmla="*/ 26 w 73"/>
                    <a:gd name="T5" fmla="*/ 1 h 31"/>
                    <a:gd name="T6" fmla="*/ 28 w 73"/>
                    <a:gd name="T7" fmla="*/ 4 h 31"/>
                    <a:gd name="T8" fmla="*/ 37 w 73"/>
                    <a:gd name="T9" fmla="*/ 10 h 31"/>
                    <a:gd name="T10" fmla="*/ 9 w 73"/>
                    <a:gd name="T11" fmla="*/ 10 h 31"/>
                    <a:gd name="T12" fmla="*/ 5 w 73"/>
                    <a:gd name="T13" fmla="*/ 7 h 31"/>
                    <a:gd name="T14" fmla="*/ 0 w 73"/>
                    <a:gd name="T15" fmla="*/ 2 h 31"/>
                    <a:gd name="T16" fmla="*/ 1 w 73"/>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1"/>
                    <a:gd name="T29" fmla="*/ 73 w 73"/>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1">
                      <a:moveTo>
                        <a:pt x="2" y="0"/>
                      </a:moveTo>
                      <a:lnTo>
                        <a:pt x="48" y="0"/>
                      </a:lnTo>
                      <a:lnTo>
                        <a:pt x="51" y="4"/>
                      </a:lnTo>
                      <a:lnTo>
                        <a:pt x="56" y="13"/>
                      </a:lnTo>
                      <a:lnTo>
                        <a:pt x="73" y="31"/>
                      </a:lnTo>
                      <a:lnTo>
                        <a:pt x="18" y="31"/>
                      </a:lnTo>
                      <a:lnTo>
                        <a:pt x="9" y="22"/>
                      </a:lnTo>
                      <a:lnTo>
                        <a:pt x="0" y="7"/>
                      </a:lnTo>
                      <a:lnTo>
                        <a:pt x="2" y="0"/>
                      </a:lnTo>
                      <a:close/>
                    </a:path>
                  </a:pathLst>
                </a:custGeom>
                <a:solidFill>
                  <a:srgbClr val="E0E0E0"/>
                </a:solidFill>
                <a:ln w="9525">
                  <a:noFill/>
                  <a:round/>
                  <a:headEnd/>
                  <a:tailEnd/>
                </a:ln>
              </p:spPr>
              <p:txBody>
                <a:bodyPr/>
                <a:lstStyle/>
                <a:p>
                  <a:endParaRPr lang="zh-CN" altLang="en-US"/>
                </a:p>
              </p:txBody>
            </p:sp>
            <p:sp>
              <p:nvSpPr>
                <p:cNvPr id="13742" name="Freeform 213"/>
                <p:cNvSpPr>
                  <a:spLocks/>
                </p:cNvSpPr>
                <p:nvPr/>
              </p:nvSpPr>
              <p:spPr bwMode="auto">
                <a:xfrm>
                  <a:off x="1013" y="3738"/>
                  <a:ext cx="41" cy="12"/>
                </a:xfrm>
                <a:custGeom>
                  <a:avLst/>
                  <a:gdLst>
                    <a:gd name="T0" fmla="*/ 0 w 83"/>
                    <a:gd name="T1" fmla="*/ 12 h 36"/>
                    <a:gd name="T2" fmla="*/ 0 w 83"/>
                    <a:gd name="T3" fmla="*/ 7 h 36"/>
                    <a:gd name="T4" fmla="*/ 3 w 83"/>
                    <a:gd name="T5" fmla="*/ 2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0"/>
                      </a:lnTo>
                      <a:lnTo>
                        <a:pt x="7" y="7"/>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473" name="Group 214"/>
              <p:cNvGrpSpPr>
                <a:grpSpLocks/>
              </p:cNvGrpSpPr>
              <p:nvPr/>
            </p:nvGrpSpPr>
            <p:grpSpPr bwMode="auto">
              <a:xfrm>
                <a:off x="1018" y="3740"/>
                <a:ext cx="49" cy="22"/>
                <a:chOff x="1018" y="3740"/>
                <a:chExt cx="49" cy="22"/>
              </a:xfrm>
            </p:grpSpPr>
            <p:sp>
              <p:nvSpPr>
                <p:cNvPr id="13737" name="Freeform 215"/>
                <p:cNvSpPr>
                  <a:spLocks/>
                </p:cNvSpPr>
                <p:nvPr/>
              </p:nvSpPr>
              <p:spPr bwMode="auto">
                <a:xfrm>
                  <a:off x="1018" y="3740"/>
                  <a:ext cx="12" cy="22"/>
                </a:xfrm>
                <a:custGeom>
                  <a:avLst/>
                  <a:gdLst>
                    <a:gd name="T0" fmla="*/ 8 w 25"/>
                    <a:gd name="T1" fmla="*/ 22 h 68"/>
                    <a:gd name="T2" fmla="*/ 0 w 25"/>
                    <a:gd name="T3" fmla="*/ 9 h 68"/>
                    <a:gd name="T4" fmla="*/ 5 w 25"/>
                    <a:gd name="T5" fmla="*/ 0 h 68"/>
                    <a:gd name="T6" fmla="*/ 12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738" name="Freeform 216"/>
                <p:cNvSpPr>
                  <a:spLocks/>
                </p:cNvSpPr>
                <p:nvPr/>
              </p:nvSpPr>
              <p:spPr bwMode="auto">
                <a:xfrm>
                  <a:off x="1022" y="3740"/>
                  <a:ext cx="38" cy="10"/>
                </a:xfrm>
                <a:custGeom>
                  <a:avLst/>
                  <a:gdLst>
                    <a:gd name="T0" fmla="*/ 1 w 74"/>
                    <a:gd name="T1" fmla="*/ 0 h 31"/>
                    <a:gd name="T2" fmla="*/ 25 w 74"/>
                    <a:gd name="T3" fmla="*/ 0 h 31"/>
                    <a:gd name="T4" fmla="*/ 26 w 74"/>
                    <a:gd name="T5" fmla="*/ 1 h 31"/>
                    <a:gd name="T6" fmla="*/ 29 w 74"/>
                    <a:gd name="T7" fmla="*/ 4 h 31"/>
                    <a:gd name="T8" fmla="*/ 38 w 74"/>
                    <a:gd name="T9" fmla="*/ 10 h 31"/>
                    <a:gd name="T10" fmla="*/ 9 w 74"/>
                    <a:gd name="T11" fmla="*/ 10 h 31"/>
                    <a:gd name="T12" fmla="*/ 5 w 74"/>
                    <a:gd name="T13" fmla="*/ 7 h 31"/>
                    <a:gd name="T14" fmla="*/ 0 w 74"/>
                    <a:gd name="T15" fmla="*/ 2 h 31"/>
                    <a:gd name="T16" fmla="*/ 1 w 74"/>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1"/>
                    <a:gd name="T29" fmla="*/ 74 w 74"/>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1">
                      <a:moveTo>
                        <a:pt x="2" y="0"/>
                      </a:moveTo>
                      <a:lnTo>
                        <a:pt x="49" y="0"/>
                      </a:lnTo>
                      <a:lnTo>
                        <a:pt x="51" y="4"/>
                      </a:lnTo>
                      <a:lnTo>
                        <a:pt x="57" y="13"/>
                      </a:lnTo>
                      <a:lnTo>
                        <a:pt x="74" y="31"/>
                      </a:lnTo>
                      <a:lnTo>
                        <a:pt x="18" y="31"/>
                      </a:lnTo>
                      <a:lnTo>
                        <a:pt x="10" y="22"/>
                      </a:lnTo>
                      <a:lnTo>
                        <a:pt x="0" y="7"/>
                      </a:lnTo>
                      <a:lnTo>
                        <a:pt x="2" y="0"/>
                      </a:lnTo>
                      <a:close/>
                    </a:path>
                  </a:pathLst>
                </a:custGeom>
                <a:solidFill>
                  <a:srgbClr val="E0E0E0"/>
                </a:solidFill>
                <a:ln w="9525">
                  <a:noFill/>
                  <a:round/>
                  <a:headEnd/>
                  <a:tailEnd/>
                </a:ln>
              </p:spPr>
              <p:txBody>
                <a:bodyPr/>
                <a:lstStyle/>
                <a:p>
                  <a:endParaRPr lang="zh-CN" altLang="en-US"/>
                </a:p>
              </p:txBody>
            </p:sp>
            <p:sp>
              <p:nvSpPr>
                <p:cNvPr id="13739" name="Freeform 217"/>
                <p:cNvSpPr>
                  <a:spLocks/>
                </p:cNvSpPr>
                <p:nvPr/>
              </p:nvSpPr>
              <p:spPr bwMode="auto">
                <a:xfrm>
                  <a:off x="1026" y="3750"/>
                  <a:ext cx="41" cy="12"/>
                </a:xfrm>
                <a:custGeom>
                  <a:avLst/>
                  <a:gdLst>
                    <a:gd name="T0" fmla="*/ 0 w 82"/>
                    <a:gd name="T1" fmla="*/ 12 h 36"/>
                    <a:gd name="T2" fmla="*/ 1 w 82"/>
                    <a:gd name="T3" fmla="*/ 7 h 36"/>
                    <a:gd name="T4" fmla="*/ 3 w 82"/>
                    <a:gd name="T5" fmla="*/ 3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1"/>
                      </a:lnTo>
                      <a:lnTo>
                        <a:pt x="6"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474" name="Group 218"/>
              <p:cNvGrpSpPr>
                <a:grpSpLocks/>
              </p:cNvGrpSpPr>
              <p:nvPr/>
            </p:nvGrpSpPr>
            <p:grpSpPr bwMode="auto">
              <a:xfrm>
                <a:off x="1030" y="3753"/>
                <a:ext cx="49" cy="23"/>
                <a:chOff x="1030" y="3753"/>
                <a:chExt cx="49" cy="23"/>
              </a:xfrm>
            </p:grpSpPr>
            <p:sp>
              <p:nvSpPr>
                <p:cNvPr id="13734" name="Freeform 219"/>
                <p:cNvSpPr>
                  <a:spLocks/>
                </p:cNvSpPr>
                <p:nvPr/>
              </p:nvSpPr>
              <p:spPr bwMode="auto">
                <a:xfrm>
                  <a:off x="1030" y="3753"/>
                  <a:ext cx="13" cy="23"/>
                </a:xfrm>
                <a:custGeom>
                  <a:avLst/>
                  <a:gdLst>
                    <a:gd name="T0" fmla="*/ 8 w 25"/>
                    <a:gd name="T1" fmla="*/ 23 h 68"/>
                    <a:gd name="T2" fmla="*/ 0 w 25"/>
                    <a:gd name="T3" fmla="*/ 9 h 68"/>
                    <a:gd name="T4" fmla="*/ 6 w 25"/>
                    <a:gd name="T5" fmla="*/ 0 h 68"/>
                    <a:gd name="T6" fmla="*/ 13 w 25"/>
                    <a:gd name="T7" fmla="*/ 11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2"/>
                      </a:lnTo>
                      <a:lnTo>
                        <a:pt x="16" y="68"/>
                      </a:lnTo>
                      <a:close/>
                    </a:path>
                  </a:pathLst>
                </a:custGeom>
                <a:solidFill>
                  <a:srgbClr val="A0A0A0"/>
                </a:solidFill>
                <a:ln w="9525">
                  <a:noFill/>
                  <a:round/>
                  <a:headEnd/>
                  <a:tailEnd/>
                </a:ln>
              </p:spPr>
              <p:txBody>
                <a:bodyPr/>
                <a:lstStyle/>
                <a:p>
                  <a:endParaRPr lang="zh-CN" altLang="en-US"/>
                </a:p>
              </p:txBody>
            </p:sp>
            <p:sp>
              <p:nvSpPr>
                <p:cNvPr id="13735" name="Freeform 220"/>
                <p:cNvSpPr>
                  <a:spLocks/>
                </p:cNvSpPr>
                <p:nvPr/>
              </p:nvSpPr>
              <p:spPr bwMode="auto">
                <a:xfrm>
                  <a:off x="1035" y="3753"/>
                  <a:ext cx="37" cy="11"/>
                </a:xfrm>
                <a:custGeom>
                  <a:avLst/>
                  <a:gdLst>
                    <a:gd name="T0" fmla="*/ 1 w 74"/>
                    <a:gd name="T1" fmla="*/ 0 h 31"/>
                    <a:gd name="T2" fmla="*/ 25 w 74"/>
                    <a:gd name="T3" fmla="*/ 0 h 31"/>
                    <a:gd name="T4" fmla="*/ 26 w 74"/>
                    <a:gd name="T5" fmla="*/ 1 h 31"/>
                    <a:gd name="T6" fmla="*/ 28 w 74"/>
                    <a:gd name="T7" fmla="*/ 5 h 31"/>
                    <a:gd name="T8" fmla="*/ 37 w 74"/>
                    <a:gd name="T9" fmla="*/ 11 h 31"/>
                    <a:gd name="T10" fmla="*/ 9 w 74"/>
                    <a:gd name="T11" fmla="*/ 11 h 31"/>
                    <a:gd name="T12" fmla="*/ 5 w 74"/>
                    <a:gd name="T13" fmla="*/ 8 h 31"/>
                    <a:gd name="T14" fmla="*/ 0 w 74"/>
                    <a:gd name="T15" fmla="*/ 2 h 31"/>
                    <a:gd name="T16" fmla="*/ 1 w 74"/>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1"/>
                    <a:gd name="T29" fmla="*/ 74 w 74"/>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1">
                      <a:moveTo>
                        <a:pt x="2" y="0"/>
                      </a:moveTo>
                      <a:lnTo>
                        <a:pt x="51" y="0"/>
                      </a:lnTo>
                      <a:lnTo>
                        <a:pt x="52" y="4"/>
                      </a:lnTo>
                      <a:lnTo>
                        <a:pt x="56" y="13"/>
                      </a:lnTo>
                      <a:lnTo>
                        <a:pt x="74" y="31"/>
                      </a:lnTo>
                      <a:lnTo>
                        <a:pt x="18" y="31"/>
                      </a:lnTo>
                      <a:lnTo>
                        <a:pt x="10" y="22"/>
                      </a:lnTo>
                      <a:lnTo>
                        <a:pt x="0" y="7"/>
                      </a:lnTo>
                      <a:lnTo>
                        <a:pt x="2" y="0"/>
                      </a:lnTo>
                      <a:close/>
                    </a:path>
                  </a:pathLst>
                </a:custGeom>
                <a:solidFill>
                  <a:srgbClr val="E0E0E0"/>
                </a:solidFill>
                <a:ln w="9525">
                  <a:noFill/>
                  <a:round/>
                  <a:headEnd/>
                  <a:tailEnd/>
                </a:ln>
              </p:spPr>
              <p:txBody>
                <a:bodyPr/>
                <a:lstStyle/>
                <a:p>
                  <a:endParaRPr lang="zh-CN" altLang="en-US"/>
                </a:p>
              </p:txBody>
            </p:sp>
            <p:sp>
              <p:nvSpPr>
                <p:cNvPr id="13736" name="Freeform 221"/>
                <p:cNvSpPr>
                  <a:spLocks/>
                </p:cNvSpPr>
                <p:nvPr/>
              </p:nvSpPr>
              <p:spPr bwMode="auto">
                <a:xfrm>
                  <a:off x="1039" y="3764"/>
                  <a:ext cx="40" cy="12"/>
                </a:xfrm>
                <a:custGeom>
                  <a:avLst/>
                  <a:gdLst>
                    <a:gd name="T0" fmla="*/ 0 w 82"/>
                    <a:gd name="T1" fmla="*/ 12 h 35"/>
                    <a:gd name="T2" fmla="*/ 1 w 82"/>
                    <a:gd name="T3" fmla="*/ 7 h 35"/>
                    <a:gd name="T4" fmla="*/ 3 w 82"/>
                    <a:gd name="T5" fmla="*/ 2 h 35"/>
                    <a:gd name="T6" fmla="*/ 5 w 82"/>
                    <a:gd name="T7" fmla="*/ 0 h 35"/>
                    <a:gd name="T8" fmla="*/ 33 w 82"/>
                    <a:gd name="T9" fmla="*/ 0 h 35"/>
                    <a:gd name="T10" fmla="*/ 40 w 82"/>
                    <a:gd name="T11" fmla="*/ 12 h 35"/>
                    <a:gd name="T12" fmla="*/ 0 w 82"/>
                    <a:gd name="T13" fmla="*/ 12 h 35"/>
                    <a:gd name="T14" fmla="*/ 0 60000 65536"/>
                    <a:gd name="T15" fmla="*/ 0 60000 65536"/>
                    <a:gd name="T16" fmla="*/ 0 60000 65536"/>
                    <a:gd name="T17" fmla="*/ 0 60000 65536"/>
                    <a:gd name="T18" fmla="*/ 0 60000 65536"/>
                    <a:gd name="T19" fmla="*/ 0 60000 65536"/>
                    <a:gd name="T20" fmla="*/ 0 60000 65536"/>
                    <a:gd name="T21" fmla="*/ 0 w 82"/>
                    <a:gd name="T22" fmla="*/ 0 h 35"/>
                    <a:gd name="T23" fmla="*/ 82 w 8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5">
                      <a:moveTo>
                        <a:pt x="0" y="35"/>
                      </a:moveTo>
                      <a:lnTo>
                        <a:pt x="2" y="19"/>
                      </a:lnTo>
                      <a:lnTo>
                        <a:pt x="7" y="7"/>
                      </a:lnTo>
                      <a:lnTo>
                        <a:pt x="11" y="0"/>
                      </a:lnTo>
                      <a:lnTo>
                        <a:pt x="67" y="0"/>
                      </a:lnTo>
                      <a:lnTo>
                        <a:pt x="82" y="35"/>
                      </a:lnTo>
                      <a:lnTo>
                        <a:pt x="0" y="35"/>
                      </a:lnTo>
                      <a:close/>
                    </a:path>
                  </a:pathLst>
                </a:custGeom>
                <a:solidFill>
                  <a:srgbClr val="C0C0C0"/>
                </a:solidFill>
                <a:ln w="9525">
                  <a:noFill/>
                  <a:round/>
                  <a:headEnd/>
                  <a:tailEnd/>
                </a:ln>
              </p:spPr>
              <p:txBody>
                <a:bodyPr/>
                <a:lstStyle/>
                <a:p>
                  <a:endParaRPr lang="zh-CN" altLang="en-US"/>
                </a:p>
              </p:txBody>
            </p:sp>
          </p:grpSp>
          <p:sp>
            <p:nvSpPr>
              <p:cNvPr id="13475" name="Freeform 222"/>
              <p:cNvSpPr>
                <a:spLocks/>
              </p:cNvSpPr>
              <p:nvPr/>
            </p:nvSpPr>
            <p:spPr bwMode="auto">
              <a:xfrm>
                <a:off x="778" y="3535"/>
                <a:ext cx="12" cy="23"/>
              </a:xfrm>
              <a:custGeom>
                <a:avLst/>
                <a:gdLst>
                  <a:gd name="T0" fmla="*/ 6 w 24"/>
                  <a:gd name="T1" fmla="*/ 23 h 68"/>
                  <a:gd name="T2" fmla="*/ 0 w 24"/>
                  <a:gd name="T3" fmla="*/ 9 h 68"/>
                  <a:gd name="T4" fmla="*/ 5 w 24"/>
                  <a:gd name="T5" fmla="*/ 0 h 68"/>
                  <a:gd name="T6" fmla="*/ 12 w 24"/>
                  <a:gd name="T7" fmla="*/ 10 h 68"/>
                  <a:gd name="T8" fmla="*/ 6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3" y="68"/>
                    </a:moveTo>
                    <a:lnTo>
                      <a:pt x="0" y="27"/>
                    </a:lnTo>
                    <a:lnTo>
                      <a:pt x="9" y="0"/>
                    </a:lnTo>
                    <a:lnTo>
                      <a:pt x="24" y="31"/>
                    </a:lnTo>
                    <a:lnTo>
                      <a:pt x="13" y="68"/>
                    </a:lnTo>
                    <a:close/>
                  </a:path>
                </a:pathLst>
              </a:custGeom>
              <a:solidFill>
                <a:srgbClr val="606060"/>
              </a:solidFill>
              <a:ln w="9525">
                <a:noFill/>
                <a:round/>
                <a:headEnd/>
                <a:tailEnd/>
              </a:ln>
            </p:spPr>
            <p:txBody>
              <a:bodyPr/>
              <a:lstStyle/>
              <a:p>
                <a:endParaRPr lang="zh-CN" altLang="en-US"/>
              </a:p>
            </p:txBody>
          </p:sp>
          <p:sp>
            <p:nvSpPr>
              <p:cNvPr id="13476" name="Freeform 223"/>
              <p:cNvSpPr>
                <a:spLocks/>
              </p:cNvSpPr>
              <p:nvPr/>
            </p:nvSpPr>
            <p:spPr bwMode="auto">
              <a:xfrm>
                <a:off x="783" y="3535"/>
                <a:ext cx="36" cy="11"/>
              </a:xfrm>
              <a:custGeom>
                <a:avLst/>
                <a:gdLst>
                  <a:gd name="T0" fmla="*/ 1 w 72"/>
                  <a:gd name="T1" fmla="*/ 0 h 31"/>
                  <a:gd name="T2" fmla="*/ 25 w 72"/>
                  <a:gd name="T3" fmla="*/ 0 h 31"/>
                  <a:gd name="T4" fmla="*/ 25 w 72"/>
                  <a:gd name="T5" fmla="*/ 1 h 31"/>
                  <a:gd name="T6" fmla="*/ 28 w 72"/>
                  <a:gd name="T7" fmla="*/ 5 h 31"/>
                  <a:gd name="T8" fmla="*/ 36 w 72"/>
                  <a:gd name="T9" fmla="*/ 11 h 31"/>
                  <a:gd name="T10" fmla="*/ 9 w 72"/>
                  <a:gd name="T11" fmla="*/ 11 h 31"/>
                  <a:gd name="T12" fmla="*/ 5 w 72"/>
                  <a:gd name="T13" fmla="*/ 8 h 31"/>
                  <a:gd name="T14" fmla="*/ 0 w 72"/>
                  <a:gd name="T15" fmla="*/ 2 h 31"/>
                  <a:gd name="T16" fmla="*/ 1 w 72"/>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1"/>
                  <a:gd name="T29" fmla="*/ 72 w 72"/>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1">
                    <a:moveTo>
                      <a:pt x="1" y="0"/>
                    </a:moveTo>
                    <a:lnTo>
                      <a:pt x="50" y="0"/>
                    </a:lnTo>
                    <a:lnTo>
                      <a:pt x="51" y="4"/>
                    </a:lnTo>
                    <a:lnTo>
                      <a:pt x="57" y="13"/>
                    </a:lnTo>
                    <a:lnTo>
                      <a:pt x="72" y="31"/>
                    </a:lnTo>
                    <a:lnTo>
                      <a:pt x="18" y="31"/>
                    </a:lnTo>
                    <a:lnTo>
                      <a:pt x="9" y="22"/>
                    </a:lnTo>
                    <a:lnTo>
                      <a:pt x="0" y="7"/>
                    </a:lnTo>
                    <a:lnTo>
                      <a:pt x="1" y="0"/>
                    </a:lnTo>
                    <a:close/>
                  </a:path>
                </a:pathLst>
              </a:custGeom>
              <a:solidFill>
                <a:srgbClr val="808080"/>
              </a:solidFill>
              <a:ln w="9525">
                <a:noFill/>
                <a:round/>
                <a:headEnd/>
                <a:tailEnd/>
              </a:ln>
            </p:spPr>
            <p:txBody>
              <a:bodyPr/>
              <a:lstStyle/>
              <a:p>
                <a:endParaRPr lang="zh-CN" altLang="en-US"/>
              </a:p>
            </p:txBody>
          </p:sp>
          <p:sp>
            <p:nvSpPr>
              <p:cNvPr id="13477" name="Freeform 224"/>
              <p:cNvSpPr>
                <a:spLocks/>
              </p:cNvSpPr>
              <p:nvPr/>
            </p:nvSpPr>
            <p:spPr bwMode="auto">
              <a:xfrm>
                <a:off x="786" y="3546"/>
                <a:ext cx="41" cy="12"/>
              </a:xfrm>
              <a:custGeom>
                <a:avLst/>
                <a:gdLst>
                  <a:gd name="T0" fmla="*/ 0 w 83"/>
                  <a:gd name="T1" fmla="*/ 12 h 36"/>
                  <a:gd name="T2" fmla="*/ 1 w 83"/>
                  <a:gd name="T3" fmla="*/ 7 h 36"/>
                  <a:gd name="T4" fmla="*/ 3 w 83"/>
                  <a:gd name="T5" fmla="*/ 3 h 36"/>
                  <a:gd name="T6" fmla="*/ 6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3" y="21"/>
                    </a:lnTo>
                    <a:lnTo>
                      <a:pt x="7" y="8"/>
                    </a:lnTo>
                    <a:lnTo>
                      <a:pt x="12" y="0"/>
                    </a:lnTo>
                    <a:lnTo>
                      <a:pt x="67" y="0"/>
                    </a:lnTo>
                    <a:lnTo>
                      <a:pt x="83" y="36"/>
                    </a:lnTo>
                    <a:lnTo>
                      <a:pt x="0" y="36"/>
                    </a:lnTo>
                    <a:close/>
                  </a:path>
                </a:pathLst>
              </a:custGeom>
              <a:solidFill>
                <a:srgbClr val="404040"/>
              </a:solidFill>
              <a:ln w="9525">
                <a:noFill/>
                <a:round/>
                <a:headEnd/>
                <a:tailEnd/>
              </a:ln>
            </p:spPr>
            <p:txBody>
              <a:bodyPr/>
              <a:lstStyle/>
              <a:p>
                <a:endParaRPr lang="zh-CN" altLang="en-US"/>
              </a:p>
            </p:txBody>
          </p:sp>
          <p:grpSp>
            <p:nvGrpSpPr>
              <p:cNvPr id="13478" name="Group 225"/>
              <p:cNvGrpSpPr>
                <a:grpSpLocks/>
              </p:cNvGrpSpPr>
              <p:nvPr/>
            </p:nvGrpSpPr>
            <p:grpSpPr bwMode="auto">
              <a:xfrm>
                <a:off x="790" y="3547"/>
                <a:ext cx="49" cy="23"/>
                <a:chOff x="790" y="3547"/>
                <a:chExt cx="49" cy="23"/>
              </a:xfrm>
            </p:grpSpPr>
            <p:sp>
              <p:nvSpPr>
                <p:cNvPr id="13731" name="Freeform 226"/>
                <p:cNvSpPr>
                  <a:spLocks/>
                </p:cNvSpPr>
                <p:nvPr/>
              </p:nvSpPr>
              <p:spPr bwMode="auto">
                <a:xfrm>
                  <a:off x="790" y="3547"/>
                  <a:ext cx="12" cy="23"/>
                </a:xfrm>
                <a:custGeom>
                  <a:avLst/>
                  <a:gdLst>
                    <a:gd name="T0" fmla="*/ 8 w 25"/>
                    <a:gd name="T1" fmla="*/ 23 h 68"/>
                    <a:gd name="T2" fmla="*/ 0 w 25"/>
                    <a:gd name="T3" fmla="*/ 9 h 68"/>
                    <a:gd name="T4" fmla="*/ 5 w 25"/>
                    <a:gd name="T5" fmla="*/ 0 h 68"/>
                    <a:gd name="T6" fmla="*/ 12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732" name="Freeform 227"/>
                <p:cNvSpPr>
                  <a:spLocks/>
                </p:cNvSpPr>
                <p:nvPr/>
              </p:nvSpPr>
              <p:spPr bwMode="auto">
                <a:xfrm>
                  <a:off x="795" y="3548"/>
                  <a:ext cx="37" cy="10"/>
                </a:xfrm>
                <a:custGeom>
                  <a:avLst/>
                  <a:gdLst>
                    <a:gd name="T0" fmla="*/ 1 w 73"/>
                    <a:gd name="T1" fmla="*/ 0 h 29"/>
                    <a:gd name="T2" fmla="*/ 24 w 73"/>
                    <a:gd name="T3" fmla="*/ 0 h 29"/>
                    <a:gd name="T4" fmla="*/ 25 w 73"/>
                    <a:gd name="T5" fmla="*/ 1 h 29"/>
                    <a:gd name="T6" fmla="*/ 28 w 73"/>
                    <a:gd name="T7" fmla="*/ 4 h 29"/>
                    <a:gd name="T8" fmla="*/ 37 w 73"/>
                    <a:gd name="T9" fmla="*/ 10 h 29"/>
                    <a:gd name="T10" fmla="*/ 9 w 73"/>
                    <a:gd name="T11" fmla="*/ 10 h 29"/>
                    <a:gd name="T12" fmla="*/ 5 w 73"/>
                    <a:gd name="T13" fmla="*/ 7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1" y="0"/>
                      </a:moveTo>
                      <a:lnTo>
                        <a:pt x="48" y="0"/>
                      </a:lnTo>
                      <a:lnTo>
                        <a:pt x="50" y="2"/>
                      </a:lnTo>
                      <a:lnTo>
                        <a:pt x="56" y="11"/>
                      </a:lnTo>
                      <a:lnTo>
                        <a:pt x="73"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3733" name="Freeform 228"/>
                <p:cNvSpPr>
                  <a:spLocks/>
                </p:cNvSpPr>
                <p:nvPr/>
              </p:nvSpPr>
              <p:spPr bwMode="auto">
                <a:xfrm>
                  <a:off x="798" y="3558"/>
                  <a:ext cx="41" cy="12"/>
                </a:xfrm>
                <a:custGeom>
                  <a:avLst/>
                  <a:gdLst>
                    <a:gd name="T0" fmla="*/ 0 w 82"/>
                    <a:gd name="T1" fmla="*/ 12 h 36"/>
                    <a:gd name="T2" fmla="*/ 1 w 82"/>
                    <a:gd name="T3" fmla="*/ 7 h 36"/>
                    <a:gd name="T4" fmla="*/ 3 w 82"/>
                    <a:gd name="T5" fmla="*/ 3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0"/>
                      </a:lnTo>
                      <a:lnTo>
                        <a:pt x="7"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479" name="Group 229"/>
              <p:cNvGrpSpPr>
                <a:grpSpLocks/>
              </p:cNvGrpSpPr>
              <p:nvPr/>
            </p:nvGrpSpPr>
            <p:grpSpPr bwMode="auto">
              <a:xfrm>
                <a:off x="803" y="3560"/>
                <a:ext cx="49" cy="22"/>
                <a:chOff x="803" y="3560"/>
                <a:chExt cx="49" cy="22"/>
              </a:xfrm>
            </p:grpSpPr>
            <p:sp>
              <p:nvSpPr>
                <p:cNvPr id="13728" name="Freeform 230"/>
                <p:cNvSpPr>
                  <a:spLocks/>
                </p:cNvSpPr>
                <p:nvPr/>
              </p:nvSpPr>
              <p:spPr bwMode="auto">
                <a:xfrm>
                  <a:off x="803" y="3560"/>
                  <a:ext cx="12" cy="22"/>
                </a:xfrm>
                <a:custGeom>
                  <a:avLst/>
                  <a:gdLst>
                    <a:gd name="T0" fmla="*/ 7 w 24"/>
                    <a:gd name="T1" fmla="*/ 22 h 68"/>
                    <a:gd name="T2" fmla="*/ 0 w 24"/>
                    <a:gd name="T3" fmla="*/ 9 h 68"/>
                    <a:gd name="T4" fmla="*/ 5 w 24"/>
                    <a:gd name="T5" fmla="*/ 0 h 68"/>
                    <a:gd name="T6" fmla="*/ 12 w 24"/>
                    <a:gd name="T7" fmla="*/ 10 h 68"/>
                    <a:gd name="T8" fmla="*/ 7 w 24"/>
                    <a:gd name="T9" fmla="*/ 22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4" y="68"/>
                      </a:moveTo>
                      <a:lnTo>
                        <a:pt x="0" y="27"/>
                      </a:lnTo>
                      <a:lnTo>
                        <a:pt x="10" y="0"/>
                      </a:lnTo>
                      <a:lnTo>
                        <a:pt x="24" y="31"/>
                      </a:lnTo>
                      <a:lnTo>
                        <a:pt x="14" y="68"/>
                      </a:lnTo>
                      <a:close/>
                    </a:path>
                  </a:pathLst>
                </a:custGeom>
                <a:solidFill>
                  <a:srgbClr val="A0A0A0"/>
                </a:solidFill>
                <a:ln w="9525">
                  <a:noFill/>
                  <a:round/>
                  <a:headEnd/>
                  <a:tailEnd/>
                </a:ln>
              </p:spPr>
              <p:txBody>
                <a:bodyPr/>
                <a:lstStyle/>
                <a:p>
                  <a:endParaRPr lang="zh-CN" altLang="en-US"/>
                </a:p>
              </p:txBody>
            </p:sp>
            <p:sp>
              <p:nvSpPr>
                <p:cNvPr id="13729" name="Freeform 231"/>
                <p:cNvSpPr>
                  <a:spLocks/>
                </p:cNvSpPr>
                <p:nvPr/>
              </p:nvSpPr>
              <p:spPr bwMode="auto">
                <a:xfrm>
                  <a:off x="808" y="3560"/>
                  <a:ext cx="36" cy="10"/>
                </a:xfrm>
                <a:custGeom>
                  <a:avLst/>
                  <a:gdLst>
                    <a:gd name="T0" fmla="*/ 1 w 72"/>
                    <a:gd name="T1" fmla="*/ 0 h 29"/>
                    <a:gd name="T2" fmla="*/ 24 w 72"/>
                    <a:gd name="T3" fmla="*/ 0 h 29"/>
                    <a:gd name="T4" fmla="*/ 25 w 72"/>
                    <a:gd name="T5" fmla="*/ 1 h 29"/>
                    <a:gd name="T6" fmla="*/ 28 w 72"/>
                    <a:gd name="T7" fmla="*/ 4 h 29"/>
                    <a:gd name="T8" fmla="*/ 36 w 72"/>
                    <a:gd name="T9" fmla="*/ 10 h 29"/>
                    <a:gd name="T10" fmla="*/ 9 w 72"/>
                    <a:gd name="T11" fmla="*/ 10 h 29"/>
                    <a:gd name="T12" fmla="*/ 5 w 72"/>
                    <a:gd name="T13" fmla="*/ 7 h 29"/>
                    <a:gd name="T14" fmla="*/ 0 w 72"/>
                    <a:gd name="T15" fmla="*/ 2 h 29"/>
                    <a:gd name="T16" fmla="*/ 1 w 72"/>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29"/>
                    <a:gd name="T29" fmla="*/ 72 w 72"/>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29">
                      <a:moveTo>
                        <a:pt x="1" y="0"/>
                      </a:moveTo>
                      <a:lnTo>
                        <a:pt x="49" y="0"/>
                      </a:lnTo>
                      <a:lnTo>
                        <a:pt x="50" y="2"/>
                      </a:lnTo>
                      <a:lnTo>
                        <a:pt x="57" y="11"/>
                      </a:lnTo>
                      <a:lnTo>
                        <a:pt x="72" y="29"/>
                      </a:lnTo>
                      <a:lnTo>
                        <a:pt x="18" y="29"/>
                      </a:lnTo>
                      <a:lnTo>
                        <a:pt x="9"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730" name="Freeform 232"/>
                <p:cNvSpPr>
                  <a:spLocks/>
                </p:cNvSpPr>
                <p:nvPr/>
              </p:nvSpPr>
              <p:spPr bwMode="auto">
                <a:xfrm>
                  <a:off x="811" y="3571"/>
                  <a:ext cx="41" cy="11"/>
                </a:xfrm>
                <a:custGeom>
                  <a:avLst/>
                  <a:gdLst>
                    <a:gd name="T0" fmla="*/ 0 w 83"/>
                    <a:gd name="T1" fmla="*/ 11 h 35"/>
                    <a:gd name="T2" fmla="*/ 1 w 83"/>
                    <a:gd name="T3" fmla="*/ 6 h 35"/>
                    <a:gd name="T4" fmla="*/ 3 w 83"/>
                    <a:gd name="T5" fmla="*/ 2 h 35"/>
                    <a:gd name="T6" fmla="*/ 6 w 83"/>
                    <a:gd name="T7" fmla="*/ 0 h 35"/>
                    <a:gd name="T8" fmla="*/ 33 w 83"/>
                    <a:gd name="T9" fmla="*/ 0 h 35"/>
                    <a:gd name="T10" fmla="*/ 41 w 83"/>
                    <a:gd name="T11" fmla="*/ 11 h 35"/>
                    <a:gd name="T12" fmla="*/ 0 w 83"/>
                    <a:gd name="T13" fmla="*/ 11 h 35"/>
                    <a:gd name="T14" fmla="*/ 0 60000 65536"/>
                    <a:gd name="T15" fmla="*/ 0 60000 65536"/>
                    <a:gd name="T16" fmla="*/ 0 60000 65536"/>
                    <a:gd name="T17" fmla="*/ 0 60000 65536"/>
                    <a:gd name="T18" fmla="*/ 0 60000 65536"/>
                    <a:gd name="T19" fmla="*/ 0 60000 65536"/>
                    <a:gd name="T20" fmla="*/ 0 60000 65536"/>
                    <a:gd name="T21" fmla="*/ 0 w 83"/>
                    <a:gd name="T22" fmla="*/ 0 h 35"/>
                    <a:gd name="T23" fmla="*/ 83 w 8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5">
                      <a:moveTo>
                        <a:pt x="0" y="35"/>
                      </a:moveTo>
                      <a:lnTo>
                        <a:pt x="3" y="19"/>
                      </a:lnTo>
                      <a:lnTo>
                        <a:pt x="7" y="7"/>
                      </a:lnTo>
                      <a:lnTo>
                        <a:pt x="12" y="0"/>
                      </a:lnTo>
                      <a:lnTo>
                        <a:pt x="67" y="0"/>
                      </a:lnTo>
                      <a:lnTo>
                        <a:pt x="83" y="35"/>
                      </a:lnTo>
                      <a:lnTo>
                        <a:pt x="0" y="35"/>
                      </a:lnTo>
                      <a:close/>
                    </a:path>
                  </a:pathLst>
                </a:custGeom>
                <a:solidFill>
                  <a:srgbClr val="C0C0C0"/>
                </a:solidFill>
                <a:ln w="9525">
                  <a:noFill/>
                  <a:round/>
                  <a:headEnd/>
                  <a:tailEnd/>
                </a:ln>
              </p:spPr>
              <p:txBody>
                <a:bodyPr/>
                <a:lstStyle/>
                <a:p>
                  <a:endParaRPr lang="zh-CN" altLang="en-US"/>
                </a:p>
              </p:txBody>
            </p:sp>
          </p:grpSp>
          <p:grpSp>
            <p:nvGrpSpPr>
              <p:cNvPr id="13480" name="Group 233"/>
              <p:cNvGrpSpPr>
                <a:grpSpLocks/>
              </p:cNvGrpSpPr>
              <p:nvPr/>
            </p:nvGrpSpPr>
            <p:grpSpPr bwMode="auto">
              <a:xfrm>
                <a:off x="815" y="3572"/>
                <a:ext cx="50" cy="23"/>
                <a:chOff x="815" y="3572"/>
                <a:chExt cx="50" cy="23"/>
              </a:xfrm>
            </p:grpSpPr>
            <p:sp>
              <p:nvSpPr>
                <p:cNvPr id="13725" name="Freeform 234"/>
                <p:cNvSpPr>
                  <a:spLocks/>
                </p:cNvSpPr>
                <p:nvPr/>
              </p:nvSpPr>
              <p:spPr bwMode="auto">
                <a:xfrm>
                  <a:off x="815" y="3572"/>
                  <a:ext cx="13" cy="23"/>
                </a:xfrm>
                <a:custGeom>
                  <a:avLst/>
                  <a:gdLst>
                    <a:gd name="T0" fmla="*/ 8 w 25"/>
                    <a:gd name="T1" fmla="*/ 23 h 68"/>
                    <a:gd name="T2" fmla="*/ 0 w 25"/>
                    <a:gd name="T3" fmla="*/ 8 h 68"/>
                    <a:gd name="T4" fmla="*/ 5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5"/>
                      </a:lnTo>
                      <a:lnTo>
                        <a:pt x="10" y="0"/>
                      </a:lnTo>
                      <a:lnTo>
                        <a:pt x="25" y="30"/>
                      </a:lnTo>
                      <a:lnTo>
                        <a:pt x="16" y="68"/>
                      </a:lnTo>
                      <a:close/>
                    </a:path>
                  </a:pathLst>
                </a:custGeom>
                <a:solidFill>
                  <a:srgbClr val="A0A0A0"/>
                </a:solidFill>
                <a:ln w="9525">
                  <a:noFill/>
                  <a:round/>
                  <a:headEnd/>
                  <a:tailEnd/>
                </a:ln>
              </p:spPr>
              <p:txBody>
                <a:bodyPr/>
                <a:lstStyle/>
                <a:p>
                  <a:endParaRPr lang="zh-CN" altLang="en-US"/>
                </a:p>
              </p:txBody>
            </p:sp>
            <p:sp>
              <p:nvSpPr>
                <p:cNvPr id="13726" name="Freeform 235"/>
                <p:cNvSpPr>
                  <a:spLocks/>
                </p:cNvSpPr>
                <p:nvPr/>
              </p:nvSpPr>
              <p:spPr bwMode="auto">
                <a:xfrm>
                  <a:off x="820" y="3573"/>
                  <a:ext cx="37" cy="9"/>
                </a:xfrm>
                <a:custGeom>
                  <a:avLst/>
                  <a:gdLst>
                    <a:gd name="T0" fmla="*/ 0 w 75"/>
                    <a:gd name="T1" fmla="*/ 0 h 29"/>
                    <a:gd name="T2" fmla="*/ 25 w 75"/>
                    <a:gd name="T3" fmla="*/ 0 h 29"/>
                    <a:gd name="T4" fmla="*/ 26 w 75"/>
                    <a:gd name="T5" fmla="*/ 1 h 29"/>
                    <a:gd name="T6" fmla="*/ 28 w 75"/>
                    <a:gd name="T7" fmla="*/ 3 h 29"/>
                    <a:gd name="T8" fmla="*/ 37 w 75"/>
                    <a:gd name="T9" fmla="*/ 9 h 29"/>
                    <a:gd name="T10" fmla="*/ 9 w 75"/>
                    <a:gd name="T11" fmla="*/ 9 h 29"/>
                    <a:gd name="T12" fmla="*/ 5 w 75"/>
                    <a:gd name="T13" fmla="*/ 6 h 29"/>
                    <a:gd name="T14" fmla="*/ 0 w 75"/>
                    <a:gd name="T15" fmla="*/ 2 h 29"/>
                    <a:gd name="T16" fmla="*/ 0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2" y="2"/>
                      </a:lnTo>
                      <a:lnTo>
                        <a:pt x="56" y="11"/>
                      </a:lnTo>
                      <a:lnTo>
                        <a:pt x="75" y="29"/>
                      </a:lnTo>
                      <a:lnTo>
                        <a:pt x="18" y="29"/>
                      </a:lnTo>
                      <a:lnTo>
                        <a:pt x="10"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727" name="Freeform 236"/>
                <p:cNvSpPr>
                  <a:spLocks/>
                </p:cNvSpPr>
                <p:nvPr/>
              </p:nvSpPr>
              <p:spPr bwMode="auto">
                <a:xfrm>
                  <a:off x="824" y="3583"/>
                  <a:ext cx="41" cy="12"/>
                </a:xfrm>
                <a:custGeom>
                  <a:avLst/>
                  <a:gdLst>
                    <a:gd name="T0" fmla="*/ 0 w 82"/>
                    <a:gd name="T1" fmla="*/ 12 h 36"/>
                    <a:gd name="T2" fmla="*/ 1 w 82"/>
                    <a:gd name="T3" fmla="*/ 6 h 36"/>
                    <a:gd name="T4" fmla="*/ 3 w 82"/>
                    <a:gd name="T5" fmla="*/ 2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19"/>
                      </a:lnTo>
                      <a:lnTo>
                        <a:pt x="6" y="7"/>
                      </a:lnTo>
                      <a:lnTo>
                        <a:pt x="10"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481" name="Group 237"/>
              <p:cNvGrpSpPr>
                <a:grpSpLocks/>
              </p:cNvGrpSpPr>
              <p:nvPr/>
            </p:nvGrpSpPr>
            <p:grpSpPr bwMode="auto">
              <a:xfrm>
                <a:off x="828" y="3585"/>
                <a:ext cx="49" cy="23"/>
                <a:chOff x="828" y="3585"/>
                <a:chExt cx="49" cy="23"/>
              </a:xfrm>
            </p:grpSpPr>
            <p:sp>
              <p:nvSpPr>
                <p:cNvPr id="13722" name="Freeform 238"/>
                <p:cNvSpPr>
                  <a:spLocks/>
                </p:cNvSpPr>
                <p:nvPr/>
              </p:nvSpPr>
              <p:spPr bwMode="auto">
                <a:xfrm>
                  <a:off x="828" y="3585"/>
                  <a:ext cx="13" cy="23"/>
                </a:xfrm>
                <a:custGeom>
                  <a:avLst/>
                  <a:gdLst>
                    <a:gd name="T0" fmla="*/ 8 w 25"/>
                    <a:gd name="T1" fmla="*/ 23 h 68"/>
                    <a:gd name="T2" fmla="*/ 0 w 25"/>
                    <a:gd name="T3" fmla="*/ 9 h 68"/>
                    <a:gd name="T4" fmla="*/ 5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6"/>
                      </a:lnTo>
                      <a:lnTo>
                        <a:pt x="9"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723" name="Freeform 239"/>
                <p:cNvSpPr>
                  <a:spLocks/>
                </p:cNvSpPr>
                <p:nvPr/>
              </p:nvSpPr>
              <p:spPr bwMode="auto">
                <a:xfrm>
                  <a:off x="833" y="3586"/>
                  <a:ext cx="37" cy="10"/>
                </a:xfrm>
                <a:custGeom>
                  <a:avLst/>
                  <a:gdLst>
                    <a:gd name="T0" fmla="*/ 0 w 75"/>
                    <a:gd name="T1" fmla="*/ 0 h 29"/>
                    <a:gd name="T2" fmla="*/ 25 w 75"/>
                    <a:gd name="T3" fmla="*/ 0 h 29"/>
                    <a:gd name="T4" fmla="*/ 25 w 75"/>
                    <a:gd name="T5" fmla="*/ 1 h 29"/>
                    <a:gd name="T6" fmla="*/ 28 w 75"/>
                    <a:gd name="T7" fmla="*/ 4 h 29"/>
                    <a:gd name="T8" fmla="*/ 37 w 75"/>
                    <a:gd name="T9" fmla="*/ 10 h 29"/>
                    <a:gd name="T10" fmla="*/ 9 w 75"/>
                    <a:gd name="T11" fmla="*/ 10 h 29"/>
                    <a:gd name="T12" fmla="*/ 5 w 75"/>
                    <a:gd name="T13" fmla="*/ 7 h 29"/>
                    <a:gd name="T14" fmla="*/ 0 w 75"/>
                    <a:gd name="T15" fmla="*/ 2 h 29"/>
                    <a:gd name="T16" fmla="*/ 0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1" y="2"/>
                      </a:lnTo>
                      <a:lnTo>
                        <a:pt x="57" y="11"/>
                      </a:lnTo>
                      <a:lnTo>
                        <a:pt x="75" y="29"/>
                      </a:lnTo>
                      <a:lnTo>
                        <a:pt x="18" y="29"/>
                      </a:lnTo>
                      <a:lnTo>
                        <a:pt x="11"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724" name="Freeform 240"/>
                <p:cNvSpPr>
                  <a:spLocks/>
                </p:cNvSpPr>
                <p:nvPr/>
              </p:nvSpPr>
              <p:spPr bwMode="auto">
                <a:xfrm>
                  <a:off x="837" y="3596"/>
                  <a:ext cx="40" cy="12"/>
                </a:xfrm>
                <a:custGeom>
                  <a:avLst/>
                  <a:gdLst>
                    <a:gd name="T0" fmla="*/ 0 w 80"/>
                    <a:gd name="T1" fmla="*/ 12 h 36"/>
                    <a:gd name="T2" fmla="*/ 1 w 80"/>
                    <a:gd name="T3" fmla="*/ 7 h 36"/>
                    <a:gd name="T4" fmla="*/ 3 w 80"/>
                    <a:gd name="T5" fmla="*/ 3 h 36"/>
                    <a:gd name="T6" fmla="*/ 5 w 80"/>
                    <a:gd name="T7" fmla="*/ 0 h 36"/>
                    <a:gd name="T8" fmla="*/ 34 w 80"/>
                    <a:gd name="T9" fmla="*/ 0 h 36"/>
                    <a:gd name="T10" fmla="*/ 40 w 80"/>
                    <a:gd name="T11" fmla="*/ 12 h 36"/>
                    <a:gd name="T12" fmla="*/ 0 w 80"/>
                    <a:gd name="T13" fmla="*/ 12 h 36"/>
                    <a:gd name="T14" fmla="*/ 0 60000 65536"/>
                    <a:gd name="T15" fmla="*/ 0 60000 65536"/>
                    <a:gd name="T16" fmla="*/ 0 60000 65536"/>
                    <a:gd name="T17" fmla="*/ 0 60000 65536"/>
                    <a:gd name="T18" fmla="*/ 0 60000 65536"/>
                    <a:gd name="T19" fmla="*/ 0 60000 65536"/>
                    <a:gd name="T20" fmla="*/ 0 60000 65536"/>
                    <a:gd name="T21" fmla="*/ 0 w 80"/>
                    <a:gd name="T22" fmla="*/ 0 h 36"/>
                    <a:gd name="T23" fmla="*/ 80 w 80"/>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36">
                      <a:moveTo>
                        <a:pt x="0" y="36"/>
                      </a:moveTo>
                      <a:lnTo>
                        <a:pt x="1" y="20"/>
                      </a:lnTo>
                      <a:lnTo>
                        <a:pt x="5" y="8"/>
                      </a:lnTo>
                      <a:lnTo>
                        <a:pt x="10" y="0"/>
                      </a:lnTo>
                      <a:lnTo>
                        <a:pt x="67" y="0"/>
                      </a:lnTo>
                      <a:lnTo>
                        <a:pt x="80" y="36"/>
                      </a:lnTo>
                      <a:lnTo>
                        <a:pt x="0" y="36"/>
                      </a:lnTo>
                      <a:close/>
                    </a:path>
                  </a:pathLst>
                </a:custGeom>
                <a:solidFill>
                  <a:srgbClr val="C0C0C0"/>
                </a:solidFill>
                <a:ln w="9525">
                  <a:noFill/>
                  <a:round/>
                  <a:headEnd/>
                  <a:tailEnd/>
                </a:ln>
              </p:spPr>
              <p:txBody>
                <a:bodyPr/>
                <a:lstStyle/>
                <a:p>
                  <a:endParaRPr lang="zh-CN" altLang="en-US"/>
                </a:p>
              </p:txBody>
            </p:sp>
          </p:grpSp>
          <p:grpSp>
            <p:nvGrpSpPr>
              <p:cNvPr id="13482" name="Group 241"/>
              <p:cNvGrpSpPr>
                <a:grpSpLocks/>
              </p:cNvGrpSpPr>
              <p:nvPr/>
            </p:nvGrpSpPr>
            <p:grpSpPr bwMode="auto">
              <a:xfrm>
                <a:off x="840" y="3600"/>
                <a:ext cx="100" cy="73"/>
                <a:chOff x="840" y="3600"/>
                <a:chExt cx="100" cy="73"/>
              </a:xfrm>
            </p:grpSpPr>
            <p:grpSp>
              <p:nvGrpSpPr>
                <p:cNvPr id="13702" name="Group 242"/>
                <p:cNvGrpSpPr>
                  <a:grpSpLocks/>
                </p:cNvGrpSpPr>
                <p:nvPr/>
              </p:nvGrpSpPr>
              <p:grpSpPr bwMode="auto">
                <a:xfrm>
                  <a:off x="840" y="3600"/>
                  <a:ext cx="49" cy="23"/>
                  <a:chOff x="840" y="3600"/>
                  <a:chExt cx="49" cy="23"/>
                </a:xfrm>
              </p:grpSpPr>
              <p:sp>
                <p:nvSpPr>
                  <p:cNvPr id="13719" name="Freeform 243"/>
                  <p:cNvSpPr>
                    <a:spLocks/>
                  </p:cNvSpPr>
                  <p:nvPr/>
                </p:nvSpPr>
                <p:spPr bwMode="auto">
                  <a:xfrm>
                    <a:off x="840" y="3600"/>
                    <a:ext cx="13" cy="23"/>
                  </a:xfrm>
                  <a:custGeom>
                    <a:avLst/>
                    <a:gdLst>
                      <a:gd name="T0" fmla="*/ 8 w 25"/>
                      <a:gd name="T1" fmla="*/ 23 h 70"/>
                      <a:gd name="T2" fmla="*/ 0 w 25"/>
                      <a:gd name="T3" fmla="*/ 9 h 70"/>
                      <a:gd name="T4" fmla="*/ 5 w 25"/>
                      <a:gd name="T5" fmla="*/ 0 h 70"/>
                      <a:gd name="T6" fmla="*/ 13 w 25"/>
                      <a:gd name="T7" fmla="*/ 10 h 70"/>
                      <a:gd name="T8" fmla="*/ 8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5" y="70"/>
                        </a:moveTo>
                        <a:lnTo>
                          <a:pt x="0" y="27"/>
                        </a:lnTo>
                        <a:lnTo>
                          <a:pt x="10" y="0"/>
                        </a:lnTo>
                        <a:lnTo>
                          <a:pt x="25" y="31"/>
                        </a:lnTo>
                        <a:lnTo>
                          <a:pt x="15" y="70"/>
                        </a:lnTo>
                        <a:close/>
                      </a:path>
                    </a:pathLst>
                  </a:custGeom>
                  <a:solidFill>
                    <a:srgbClr val="A0A0A0"/>
                  </a:solidFill>
                  <a:ln w="9525">
                    <a:noFill/>
                    <a:round/>
                    <a:headEnd/>
                    <a:tailEnd/>
                  </a:ln>
                </p:spPr>
                <p:txBody>
                  <a:bodyPr/>
                  <a:lstStyle/>
                  <a:p>
                    <a:endParaRPr lang="zh-CN" altLang="en-US"/>
                  </a:p>
                </p:txBody>
              </p:sp>
              <p:sp>
                <p:nvSpPr>
                  <p:cNvPr id="13720" name="Freeform 244"/>
                  <p:cNvSpPr>
                    <a:spLocks/>
                  </p:cNvSpPr>
                  <p:nvPr/>
                </p:nvSpPr>
                <p:spPr bwMode="auto">
                  <a:xfrm>
                    <a:off x="845" y="3600"/>
                    <a:ext cx="37" cy="11"/>
                  </a:xfrm>
                  <a:custGeom>
                    <a:avLst/>
                    <a:gdLst>
                      <a:gd name="T0" fmla="*/ 0 w 75"/>
                      <a:gd name="T1" fmla="*/ 0 h 31"/>
                      <a:gd name="T2" fmla="*/ 25 w 75"/>
                      <a:gd name="T3" fmla="*/ 0 h 31"/>
                      <a:gd name="T4" fmla="*/ 26 w 75"/>
                      <a:gd name="T5" fmla="*/ 1 h 31"/>
                      <a:gd name="T6" fmla="*/ 28 w 75"/>
                      <a:gd name="T7" fmla="*/ 5 h 31"/>
                      <a:gd name="T8" fmla="*/ 37 w 75"/>
                      <a:gd name="T9" fmla="*/ 11 h 31"/>
                      <a:gd name="T10" fmla="*/ 9 w 75"/>
                      <a:gd name="T11" fmla="*/ 11 h 31"/>
                      <a:gd name="T12" fmla="*/ 4 w 75"/>
                      <a:gd name="T13" fmla="*/ 8 h 31"/>
                      <a:gd name="T14" fmla="*/ 0 w 75"/>
                      <a:gd name="T15" fmla="*/ 2 h 31"/>
                      <a:gd name="T16" fmla="*/ 0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1" y="0"/>
                        </a:moveTo>
                        <a:lnTo>
                          <a:pt x="50" y="0"/>
                        </a:lnTo>
                        <a:lnTo>
                          <a:pt x="52" y="4"/>
                        </a:lnTo>
                        <a:lnTo>
                          <a:pt x="56" y="13"/>
                        </a:lnTo>
                        <a:lnTo>
                          <a:pt x="75"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3721" name="Freeform 245"/>
                  <p:cNvSpPr>
                    <a:spLocks/>
                  </p:cNvSpPr>
                  <p:nvPr/>
                </p:nvSpPr>
                <p:spPr bwMode="auto">
                  <a:xfrm>
                    <a:off x="848" y="3611"/>
                    <a:ext cx="41" cy="12"/>
                  </a:xfrm>
                  <a:custGeom>
                    <a:avLst/>
                    <a:gdLst>
                      <a:gd name="T0" fmla="*/ 0 w 82"/>
                      <a:gd name="T1" fmla="*/ 12 h 38"/>
                      <a:gd name="T2" fmla="*/ 1 w 82"/>
                      <a:gd name="T3" fmla="*/ 7 h 38"/>
                      <a:gd name="T4" fmla="*/ 4 w 82"/>
                      <a:gd name="T5" fmla="*/ 3 h 38"/>
                      <a:gd name="T6" fmla="*/ 6 w 82"/>
                      <a:gd name="T7" fmla="*/ 0 h 38"/>
                      <a:gd name="T8" fmla="*/ 35 w 82"/>
                      <a:gd name="T9" fmla="*/ 0 h 38"/>
                      <a:gd name="T10" fmla="*/ 41 w 82"/>
                      <a:gd name="T11" fmla="*/ 12 h 38"/>
                      <a:gd name="T12" fmla="*/ 0 w 82"/>
                      <a:gd name="T13" fmla="*/ 12 h 38"/>
                      <a:gd name="T14" fmla="*/ 0 60000 65536"/>
                      <a:gd name="T15" fmla="*/ 0 60000 65536"/>
                      <a:gd name="T16" fmla="*/ 0 60000 65536"/>
                      <a:gd name="T17" fmla="*/ 0 60000 65536"/>
                      <a:gd name="T18" fmla="*/ 0 60000 65536"/>
                      <a:gd name="T19" fmla="*/ 0 60000 65536"/>
                      <a:gd name="T20" fmla="*/ 0 60000 65536"/>
                      <a:gd name="T21" fmla="*/ 0 w 82"/>
                      <a:gd name="T22" fmla="*/ 0 h 38"/>
                      <a:gd name="T23" fmla="*/ 82 w 82"/>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8">
                        <a:moveTo>
                          <a:pt x="0" y="38"/>
                        </a:moveTo>
                        <a:lnTo>
                          <a:pt x="2" y="22"/>
                        </a:lnTo>
                        <a:lnTo>
                          <a:pt x="8" y="8"/>
                        </a:lnTo>
                        <a:lnTo>
                          <a:pt x="12" y="0"/>
                        </a:lnTo>
                        <a:lnTo>
                          <a:pt x="69" y="0"/>
                        </a:lnTo>
                        <a:lnTo>
                          <a:pt x="82" y="38"/>
                        </a:lnTo>
                        <a:lnTo>
                          <a:pt x="0" y="38"/>
                        </a:lnTo>
                        <a:close/>
                      </a:path>
                    </a:pathLst>
                  </a:custGeom>
                  <a:solidFill>
                    <a:srgbClr val="C0C0C0"/>
                  </a:solidFill>
                  <a:ln w="9525">
                    <a:noFill/>
                    <a:round/>
                    <a:headEnd/>
                    <a:tailEnd/>
                  </a:ln>
                </p:spPr>
                <p:txBody>
                  <a:bodyPr/>
                  <a:lstStyle/>
                  <a:p>
                    <a:endParaRPr lang="zh-CN" altLang="en-US"/>
                  </a:p>
                </p:txBody>
              </p:sp>
            </p:grpSp>
            <p:grpSp>
              <p:nvGrpSpPr>
                <p:cNvPr id="13703" name="Group 246"/>
                <p:cNvGrpSpPr>
                  <a:grpSpLocks/>
                </p:cNvGrpSpPr>
                <p:nvPr/>
              </p:nvGrpSpPr>
              <p:grpSpPr bwMode="auto">
                <a:xfrm>
                  <a:off x="853" y="3612"/>
                  <a:ext cx="48" cy="23"/>
                  <a:chOff x="853" y="3612"/>
                  <a:chExt cx="48" cy="23"/>
                </a:xfrm>
              </p:grpSpPr>
              <p:sp>
                <p:nvSpPr>
                  <p:cNvPr id="13716" name="Freeform 247"/>
                  <p:cNvSpPr>
                    <a:spLocks/>
                  </p:cNvSpPr>
                  <p:nvPr/>
                </p:nvSpPr>
                <p:spPr bwMode="auto">
                  <a:xfrm>
                    <a:off x="853" y="3612"/>
                    <a:ext cx="12" cy="23"/>
                  </a:xfrm>
                  <a:custGeom>
                    <a:avLst/>
                    <a:gdLst>
                      <a:gd name="T0" fmla="*/ 7 w 25"/>
                      <a:gd name="T1" fmla="*/ 23 h 69"/>
                      <a:gd name="T2" fmla="*/ 0 w 25"/>
                      <a:gd name="T3" fmla="*/ 9 h 69"/>
                      <a:gd name="T4" fmla="*/ 5 w 25"/>
                      <a:gd name="T5" fmla="*/ 0 h 69"/>
                      <a:gd name="T6" fmla="*/ 12 w 25"/>
                      <a:gd name="T7" fmla="*/ 11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4" y="69"/>
                        </a:moveTo>
                        <a:lnTo>
                          <a:pt x="0" y="28"/>
                        </a:lnTo>
                        <a:lnTo>
                          <a:pt x="10" y="0"/>
                        </a:lnTo>
                        <a:lnTo>
                          <a:pt x="25" y="32"/>
                        </a:lnTo>
                        <a:lnTo>
                          <a:pt x="14" y="69"/>
                        </a:lnTo>
                        <a:close/>
                      </a:path>
                    </a:pathLst>
                  </a:custGeom>
                  <a:solidFill>
                    <a:srgbClr val="A0A0A0"/>
                  </a:solidFill>
                  <a:ln w="9525">
                    <a:noFill/>
                    <a:round/>
                    <a:headEnd/>
                    <a:tailEnd/>
                  </a:ln>
                </p:spPr>
                <p:txBody>
                  <a:bodyPr/>
                  <a:lstStyle/>
                  <a:p>
                    <a:endParaRPr lang="zh-CN" altLang="en-US"/>
                  </a:p>
                </p:txBody>
              </p:sp>
              <p:sp>
                <p:nvSpPr>
                  <p:cNvPr id="13717" name="Freeform 248"/>
                  <p:cNvSpPr>
                    <a:spLocks/>
                  </p:cNvSpPr>
                  <p:nvPr/>
                </p:nvSpPr>
                <p:spPr bwMode="auto">
                  <a:xfrm>
                    <a:off x="857" y="3613"/>
                    <a:ext cx="37" cy="10"/>
                  </a:xfrm>
                  <a:custGeom>
                    <a:avLst/>
                    <a:gdLst>
                      <a:gd name="T0" fmla="*/ 1 w 73"/>
                      <a:gd name="T1" fmla="*/ 0 h 32"/>
                      <a:gd name="T2" fmla="*/ 25 w 73"/>
                      <a:gd name="T3" fmla="*/ 0 h 32"/>
                      <a:gd name="T4" fmla="*/ 26 w 73"/>
                      <a:gd name="T5" fmla="*/ 1 h 32"/>
                      <a:gd name="T6" fmla="*/ 28 w 73"/>
                      <a:gd name="T7" fmla="*/ 5 h 32"/>
                      <a:gd name="T8" fmla="*/ 37 w 73"/>
                      <a:gd name="T9" fmla="*/ 10 h 32"/>
                      <a:gd name="T10" fmla="*/ 9 w 73"/>
                      <a:gd name="T11" fmla="*/ 10 h 32"/>
                      <a:gd name="T12" fmla="*/ 5 w 73"/>
                      <a:gd name="T13" fmla="*/ 7 h 32"/>
                      <a:gd name="T14" fmla="*/ 0 w 73"/>
                      <a:gd name="T15" fmla="*/ 2 h 32"/>
                      <a:gd name="T16" fmla="*/ 1 w 73"/>
                      <a:gd name="T17" fmla="*/ 0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2"/>
                      <a:gd name="T29" fmla="*/ 73 w 73"/>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2">
                        <a:moveTo>
                          <a:pt x="1" y="0"/>
                        </a:moveTo>
                        <a:lnTo>
                          <a:pt x="50" y="0"/>
                        </a:lnTo>
                        <a:lnTo>
                          <a:pt x="51" y="3"/>
                        </a:lnTo>
                        <a:lnTo>
                          <a:pt x="56" y="15"/>
                        </a:lnTo>
                        <a:lnTo>
                          <a:pt x="73" y="32"/>
                        </a:lnTo>
                        <a:lnTo>
                          <a:pt x="18" y="32"/>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3718" name="Freeform 249"/>
                  <p:cNvSpPr>
                    <a:spLocks/>
                  </p:cNvSpPr>
                  <p:nvPr/>
                </p:nvSpPr>
                <p:spPr bwMode="auto">
                  <a:xfrm>
                    <a:off x="860" y="3623"/>
                    <a:ext cx="41" cy="12"/>
                  </a:xfrm>
                  <a:custGeom>
                    <a:avLst/>
                    <a:gdLst>
                      <a:gd name="T0" fmla="*/ 0 w 83"/>
                      <a:gd name="T1" fmla="*/ 12 h 36"/>
                      <a:gd name="T2" fmla="*/ 0 w 83"/>
                      <a:gd name="T3" fmla="*/ 7 h 36"/>
                      <a:gd name="T4" fmla="*/ 3 w 83"/>
                      <a:gd name="T5" fmla="*/ 3 h 36"/>
                      <a:gd name="T6" fmla="*/ 6 w 83"/>
                      <a:gd name="T7" fmla="*/ 0 h 36"/>
                      <a:gd name="T8" fmla="*/ 34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1"/>
                        </a:lnTo>
                        <a:lnTo>
                          <a:pt x="6" y="8"/>
                        </a:lnTo>
                        <a:lnTo>
                          <a:pt x="13" y="0"/>
                        </a:lnTo>
                        <a:lnTo>
                          <a:pt x="68"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704" name="Group 250"/>
                <p:cNvGrpSpPr>
                  <a:grpSpLocks/>
                </p:cNvGrpSpPr>
                <p:nvPr/>
              </p:nvGrpSpPr>
              <p:grpSpPr bwMode="auto">
                <a:xfrm>
                  <a:off x="865" y="3625"/>
                  <a:ext cx="49" cy="23"/>
                  <a:chOff x="865" y="3625"/>
                  <a:chExt cx="49" cy="23"/>
                </a:xfrm>
              </p:grpSpPr>
              <p:sp>
                <p:nvSpPr>
                  <p:cNvPr id="13713" name="Freeform 251"/>
                  <p:cNvSpPr>
                    <a:spLocks/>
                  </p:cNvSpPr>
                  <p:nvPr/>
                </p:nvSpPr>
                <p:spPr bwMode="auto">
                  <a:xfrm>
                    <a:off x="865" y="3625"/>
                    <a:ext cx="12" cy="23"/>
                  </a:xfrm>
                  <a:custGeom>
                    <a:avLst/>
                    <a:gdLst>
                      <a:gd name="T0" fmla="*/ 8 w 25"/>
                      <a:gd name="T1" fmla="*/ 23 h 68"/>
                      <a:gd name="T2" fmla="*/ 0 w 25"/>
                      <a:gd name="T3" fmla="*/ 9 h 68"/>
                      <a:gd name="T4" fmla="*/ 5 w 25"/>
                      <a:gd name="T5" fmla="*/ 0 h 68"/>
                      <a:gd name="T6" fmla="*/ 12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0"/>
                        </a:lnTo>
                        <a:lnTo>
                          <a:pt x="16" y="68"/>
                        </a:lnTo>
                        <a:close/>
                      </a:path>
                    </a:pathLst>
                  </a:custGeom>
                  <a:solidFill>
                    <a:srgbClr val="A0A0A0"/>
                  </a:solidFill>
                  <a:ln w="9525">
                    <a:noFill/>
                    <a:round/>
                    <a:headEnd/>
                    <a:tailEnd/>
                  </a:ln>
                </p:spPr>
                <p:txBody>
                  <a:bodyPr/>
                  <a:lstStyle/>
                  <a:p>
                    <a:endParaRPr lang="zh-CN" altLang="en-US"/>
                  </a:p>
                </p:txBody>
              </p:sp>
              <p:sp>
                <p:nvSpPr>
                  <p:cNvPr id="13714" name="Freeform 252"/>
                  <p:cNvSpPr>
                    <a:spLocks/>
                  </p:cNvSpPr>
                  <p:nvPr/>
                </p:nvSpPr>
                <p:spPr bwMode="auto">
                  <a:xfrm>
                    <a:off x="870" y="3626"/>
                    <a:ext cx="37" cy="9"/>
                  </a:xfrm>
                  <a:custGeom>
                    <a:avLst/>
                    <a:gdLst>
                      <a:gd name="T0" fmla="*/ 1 w 73"/>
                      <a:gd name="T1" fmla="*/ 0 h 29"/>
                      <a:gd name="T2" fmla="*/ 25 w 73"/>
                      <a:gd name="T3" fmla="*/ 0 h 29"/>
                      <a:gd name="T4" fmla="*/ 26 w 73"/>
                      <a:gd name="T5" fmla="*/ 1 h 29"/>
                      <a:gd name="T6" fmla="*/ 28 w 73"/>
                      <a:gd name="T7" fmla="*/ 3 h 29"/>
                      <a:gd name="T8" fmla="*/ 37 w 73"/>
                      <a:gd name="T9" fmla="*/ 9 h 29"/>
                      <a:gd name="T10" fmla="*/ 9 w 73"/>
                      <a:gd name="T11" fmla="*/ 9 h 29"/>
                      <a:gd name="T12" fmla="*/ 5 w 73"/>
                      <a:gd name="T13" fmla="*/ 6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1" y="0"/>
                        </a:moveTo>
                        <a:lnTo>
                          <a:pt x="50" y="0"/>
                        </a:lnTo>
                        <a:lnTo>
                          <a:pt x="52" y="2"/>
                        </a:lnTo>
                        <a:lnTo>
                          <a:pt x="56" y="11"/>
                        </a:lnTo>
                        <a:lnTo>
                          <a:pt x="73"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3715" name="Freeform 253"/>
                  <p:cNvSpPr>
                    <a:spLocks/>
                  </p:cNvSpPr>
                  <p:nvPr/>
                </p:nvSpPr>
                <p:spPr bwMode="auto">
                  <a:xfrm>
                    <a:off x="873" y="3636"/>
                    <a:ext cx="41" cy="12"/>
                  </a:xfrm>
                  <a:custGeom>
                    <a:avLst/>
                    <a:gdLst>
                      <a:gd name="T0" fmla="*/ 0 w 82"/>
                      <a:gd name="T1" fmla="*/ 12 h 36"/>
                      <a:gd name="T2" fmla="*/ 1 w 82"/>
                      <a:gd name="T3" fmla="*/ 6 h 36"/>
                      <a:gd name="T4" fmla="*/ 3 w 82"/>
                      <a:gd name="T5" fmla="*/ 2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19"/>
                        </a:lnTo>
                        <a:lnTo>
                          <a:pt x="7" y="7"/>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705" name="Group 254"/>
                <p:cNvGrpSpPr>
                  <a:grpSpLocks/>
                </p:cNvGrpSpPr>
                <p:nvPr/>
              </p:nvGrpSpPr>
              <p:grpSpPr bwMode="auto">
                <a:xfrm>
                  <a:off x="878" y="3638"/>
                  <a:ext cx="49" cy="22"/>
                  <a:chOff x="878" y="3638"/>
                  <a:chExt cx="49" cy="22"/>
                </a:xfrm>
              </p:grpSpPr>
              <p:sp>
                <p:nvSpPr>
                  <p:cNvPr id="13710" name="Freeform 255"/>
                  <p:cNvSpPr>
                    <a:spLocks/>
                  </p:cNvSpPr>
                  <p:nvPr/>
                </p:nvSpPr>
                <p:spPr bwMode="auto">
                  <a:xfrm>
                    <a:off x="878" y="3638"/>
                    <a:ext cx="12" cy="22"/>
                  </a:xfrm>
                  <a:custGeom>
                    <a:avLst/>
                    <a:gdLst>
                      <a:gd name="T0" fmla="*/ 8 w 25"/>
                      <a:gd name="T1" fmla="*/ 22 h 68"/>
                      <a:gd name="T2" fmla="*/ 0 w 25"/>
                      <a:gd name="T3" fmla="*/ 9 h 68"/>
                      <a:gd name="T4" fmla="*/ 5 w 25"/>
                      <a:gd name="T5" fmla="*/ 0 h 68"/>
                      <a:gd name="T6" fmla="*/ 12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711" name="Freeform 256"/>
                  <p:cNvSpPr>
                    <a:spLocks/>
                  </p:cNvSpPr>
                  <p:nvPr/>
                </p:nvSpPr>
                <p:spPr bwMode="auto">
                  <a:xfrm>
                    <a:off x="883" y="3638"/>
                    <a:ext cx="36" cy="10"/>
                  </a:xfrm>
                  <a:custGeom>
                    <a:avLst/>
                    <a:gdLst>
                      <a:gd name="T0" fmla="*/ 1 w 72"/>
                      <a:gd name="T1" fmla="*/ 0 h 30"/>
                      <a:gd name="T2" fmla="*/ 24 w 72"/>
                      <a:gd name="T3" fmla="*/ 0 h 30"/>
                      <a:gd name="T4" fmla="*/ 25 w 72"/>
                      <a:gd name="T5" fmla="*/ 1 h 30"/>
                      <a:gd name="T6" fmla="*/ 28 w 72"/>
                      <a:gd name="T7" fmla="*/ 4 h 30"/>
                      <a:gd name="T8" fmla="*/ 36 w 72"/>
                      <a:gd name="T9" fmla="*/ 10 h 30"/>
                      <a:gd name="T10" fmla="*/ 9 w 72"/>
                      <a:gd name="T11" fmla="*/ 10 h 30"/>
                      <a:gd name="T12" fmla="*/ 5 w 72"/>
                      <a:gd name="T13" fmla="*/ 7 h 30"/>
                      <a:gd name="T14" fmla="*/ 0 w 72"/>
                      <a:gd name="T15" fmla="*/ 2 h 30"/>
                      <a:gd name="T16" fmla="*/ 1 w 7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0"/>
                      <a:gd name="T29" fmla="*/ 72 w 7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0">
                        <a:moveTo>
                          <a:pt x="1" y="0"/>
                        </a:moveTo>
                        <a:lnTo>
                          <a:pt x="49" y="0"/>
                        </a:lnTo>
                        <a:lnTo>
                          <a:pt x="51" y="3"/>
                        </a:lnTo>
                        <a:lnTo>
                          <a:pt x="56" y="12"/>
                        </a:lnTo>
                        <a:lnTo>
                          <a:pt x="72" y="30"/>
                        </a:lnTo>
                        <a:lnTo>
                          <a:pt x="18" y="30"/>
                        </a:lnTo>
                        <a:lnTo>
                          <a:pt x="9" y="21"/>
                        </a:lnTo>
                        <a:lnTo>
                          <a:pt x="0" y="5"/>
                        </a:lnTo>
                        <a:lnTo>
                          <a:pt x="1" y="0"/>
                        </a:lnTo>
                        <a:close/>
                      </a:path>
                    </a:pathLst>
                  </a:custGeom>
                  <a:solidFill>
                    <a:srgbClr val="E0E0E0"/>
                  </a:solidFill>
                  <a:ln w="9525">
                    <a:noFill/>
                    <a:round/>
                    <a:headEnd/>
                    <a:tailEnd/>
                  </a:ln>
                </p:spPr>
                <p:txBody>
                  <a:bodyPr/>
                  <a:lstStyle/>
                  <a:p>
                    <a:endParaRPr lang="zh-CN" altLang="en-US"/>
                  </a:p>
                </p:txBody>
              </p:sp>
              <p:sp>
                <p:nvSpPr>
                  <p:cNvPr id="13712" name="Freeform 257"/>
                  <p:cNvSpPr>
                    <a:spLocks/>
                  </p:cNvSpPr>
                  <p:nvPr/>
                </p:nvSpPr>
                <p:spPr bwMode="auto">
                  <a:xfrm>
                    <a:off x="886" y="3648"/>
                    <a:ext cx="41" cy="12"/>
                  </a:xfrm>
                  <a:custGeom>
                    <a:avLst/>
                    <a:gdLst>
                      <a:gd name="T0" fmla="*/ 0 w 82"/>
                      <a:gd name="T1" fmla="*/ 12 h 36"/>
                      <a:gd name="T2" fmla="*/ 1 w 82"/>
                      <a:gd name="T3" fmla="*/ 6 h 36"/>
                      <a:gd name="T4" fmla="*/ 3 w 82"/>
                      <a:gd name="T5" fmla="*/ 3 h 36"/>
                      <a:gd name="T6" fmla="*/ 5 w 82"/>
                      <a:gd name="T7" fmla="*/ 0 h 36"/>
                      <a:gd name="T8" fmla="*/ 33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8"/>
                        </a:lnTo>
                        <a:lnTo>
                          <a:pt x="11" y="0"/>
                        </a:lnTo>
                        <a:lnTo>
                          <a:pt x="66"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706" name="Group 258"/>
                <p:cNvGrpSpPr>
                  <a:grpSpLocks/>
                </p:cNvGrpSpPr>
                <p:nvPr/>
              </p:nvGrpSpPr>
              <p:grpSpPr bwMode="auto">
                <a:xfrm>
                  <a:off x="890" y="3651"/>
                  <a:ext cx="50" cy="22"/>
                  <a:chOff x="890" y="3651"/>
                  <a:chExt cx="50" cy="22"/>
                </a:xfrm>
              </p:grpSpPr>
              <p:sp>
                <p:nvSpPr>
                  <p:cNvPr id="13707" name="Freeform 259"/>
                  <p:cNvSpPr>
                    <a:spLocks/>
                  </p:cNvSpPr>
                  <p:nvPr/>
                </p:nvSpPr>
                <p:spPr bwMode="auto">
                  <a:xfrm>
                    <a:off x="890" y="3651"/>
                    <a:ext cx="13" cy="22"/>
                  </a:xfrm>
                  <a:custGeom>
                    <a:avLst/>
                    <a:gdLst>
                      <a:gd name="T0" fmla="*/ 8 w 25"/>
                      <a:gd name="T1" fmla="*/ 22 h 67"/>
                      <a:gd name="T2" fmla="*/ 0 w 25"/>
                      <a:gd name="T3" fmla="*/ 9 h 67"/>
                      <a:gd name="T4" fmla="*/ 6 w 25"/>
                      <a:gd name="T5" fmla="*/ 0 h 67"/>
                      <a:gd name="T6" fmla="*/ 13 w 25"/>
                      <a:gd name="T7" fmla="*/ 10 h 67"/>
                      <a:gd name="T8" fmla="*/ 8 w 25"/>
                      <a:gd name="T9" fmla="*/ 22 h 67"/>
                      <a:gd name="T10" fmla="*/ 0 60000 65536"/>
                      <a:gd name="T11" fmla="*/ 0 60000 65536"/>
                      <a:gd name="T12" fmla="*/ 0 60000 65536"/>
                      <a:gd name="T13" fmla="*/ 0 60000 65536"/>
                      <a:gd name="T14" fmla="*/ 0 60000 65536"/>
                      <a:gd name="T15" fmla="*/ 0 w 25"/>
                      <a:gd name="T16" fmla="*/ 0 h 67"/>
                      <a:gd name="T17" fmla="*/ 25 w 25"/>
                      <a:gd name="T18" fmla="*/ 67 h 67"/>
                    </a:gdLst>
                    <a:ahLst/>
                    <a:cxnLst>
                      <a:cxn ang="T10">
                        <a:pos x="T0" y="T1"/>
                      </a:cxn>
                      <a:cxn ang="T11">
                        <a:pos x="T2" y="T3"/>
                      </a:cxn>
                      <a:cxn ang="T12">
                        <a:pos x="T4" y="T5"/>
                      </a:cxn>
                      <a:cxn ang="T13">
                        <a:pos x="T6" y="T7"/>
                      </a:cxn>
                      <a:cxn ang="T14">
                        <a:pos x="T8" y="T9"/>
                      </a:cxn>
                    </a:cxnLst>
                    <a:rect l="T15" t="T16" r="T17" b="T18"/>
                    <a:pathLst>
                      <a:path w="25" h="67">
                        <a:moveTo>
                          <a:pt x="16" y="67"/>
                        </a:moveTo>
                        <a:lnTo>
                          <a:pt x="0" y="26"/>
                        </a:lnTo>
                        <a:lnTo>
                          <a:pt x="12" y="0"/>
                        </a:lnTo>
                        <a:lnTo>
                          <a:pt x="25" y="30"/>
                        </a:lnTo>
                        <a:lnTo>
                          <a:pt x="16" y="67"/>
                        </a:lnTo>
                        <a:close/>
                      </a:path>
                    </a:pathLst>
                  </a:custGeom>
                  <a:solidFill>
                    <a:srgbClr val="A0A0A0"/>
                  </a:solidFill>
                  <a:ln w="9525">
                    <a:noFill/>
                    <a:round/>
                    <a:headEnd/>
                    <a:tailEnd/>
                  </a:ln>
                </p:spPr>
                <p:txBody>
                  <a:bodyPr/>
                  <a:lstStyle/>
                  <a:p>
                    <a:endParaRPr lang="zh-CN" altLang="en-US"/>
                  </a:p>
                </p:txBody>
              </p:sp>
              <p:sp>
                <p:nvSpPr>
                  <p:cNvPr id="13708" name="Freeform 260"/>
                  <p:cNvSpPr>
                    <a:spLocks/>
                  </p:cNvSpPr>
                  <p:nvPr/>
                </p:nvSpPr>
                <p:spPr bwMode="auto">
                  <a:xfrm>
                    <a:off x="895" y="3651"/>
                    <a:ext cx="37" cy="10"/>
                  </a:xfrm>
                  <a:custGeom>
                    <a:avLst/>
                    <a:gdLst>
                      <a:gd name="T0" fmla="*/ 1 w 73"/>
                      <a:gd name="T1" fmla="*/ 0 h 29"/>
                      <a:gd name="T2" fmla="*/ 24 w 73"/>
                      <a:gd name="T3" fmla="*/ 0 h 29"/>
                      <a:gd name="T4" fmla="*/ 26 w 73"/>
                      <a:gd name="T5" fmla="*/ 1 h 29"/>
                      <a:gd name="T6" fmla="*/ 28 w 73"/>
                      <a:gd name="T7" fmla="*/ 4 h 29"/>
                      <a:gd name="T8" fmla="*/ 37 w 73"/>
                      <a:gd name="T9" fmla="*/ 10 h 29"/>
                      <a:gd name="T10" fmla="*/ 9 w 73"/>
                      <a:gd name="T11" fmla="*/ 10 h 29"/>
                      <a:gd name="T12" fmla="*/ 5 w 73"/>
                      <a:gd name="T13" fmla="*/ 7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2" y="0"/>
                        </a:moveTo>
                        <a:lnTo>
                          <a:pt x="48" y="0"/>
                        </a:lnTo>
                        <a:lnTo>
                          <a:pt x="51" y="2"/>
                        </a:lnTo>
                        <a:lnTo>
                          <a:pt x="56" y="11"/>
                        </a:lnTo>
                        <a:lnTo>
                          <a:pt x="73" y="29"/>
                        </a:lnTo>
                        <a:lnTo>
                          <a:pt x="18" y="29"/>
                        </a:lnTo>
                        <a:lnTo>
                          <a:pt x="9" y="20"/>
                        </a:lnTo>
                        <a:lnTo>
                          <a:pt x="0" y="5"/>
                        </a:lnTo>
                        <a:lnTo>
                          <a:pt x="2" y="0"/>
                        </a:lnTo>
                        <a:close/>
                      </a:path>
                    </a:pathLst>
                  </a:custGeom>
                  <a:solidFill>
                    <a:srgbClr val="E0E0E0"/>
                  </a:solidFill>
                  <a:ln w="9525">
                    <a:noFill/>
                    <a:round/>
                    <a:headEnd/>
                    <a:tailEnd/>
                  </a:ln>
                </p:spPr>
                <p:txBody>
                  <a:bodyPr/>
                  <a:lstStyle/>
                  <a:p>
                    <a:endParaRPr lang="zh-CN" altLang="en-US"/>
                  </a:p>
                </p:txBody>
              </p:sp>
              <p:sp>
                <p:nvSpPr>
                  <p:cNvPr id="13709" name="Freeform 261"/>
                  <p:cNvSpPr>
                    <a:spLocks/>
                  </p:cNvSpPr>
                  <p:nvPr/>
                </p:nvSpPr>
                <p:spPr bwMode="auto">
                  <a:xfrm>
                    <a:off x="899" y="3662"/>
                    <a:ext cx="41" cy="11"/>
                  </a:xfrm>
                  <a:custGeom>
                    <a:avLst/>
                    <a:gdLst>
                      <a:gd name="T0" fmla="*/ 0 w 83"/>
                      <a:gd name="T1" fmla="*/ 11 h 35"/>
                      <a:gd name="T2" fmla="*/ 1 w 83"/>
                      <a:gd name="T3" fmla="*/ 6 h 35"/>
                      <a:gd name="T4" fmla="*/ 3 w 83"/>
                      <a:gd name="T5" fmla="*/ 2 h 35"/>
                      <a:gd name="T6" fmla="*/ 5 w 83"/>
                      <a:gd name="T7" fmla="*/ 0 h 35"/>
                      <a:gd name="T8" fmla="*/ 33 w 83"/>
                      <a:gd name="T9" fmla="*/ 0 h 35"/>
                      <a:gd name="T10" fmla="*/ 41 w 83"/>
                      <a:gd name="T11" fmla="*/ 11 h 35"/>
                      <a:gd name="T12" fmla="*/ 0 w 83"/>
                      <a:gd name="T13" fmla="*/ 11 h 35"/>
                      <a:gd name="T14" fmla="*/ 0 60000 65536"/>
                      <a:gd name="T15" fmla="*/ 0 60000 65536"/>
                      <a:gd name="T16" fmla="*/ 0 60000 65536"/>
                      <a:gd name="T17" fmla="*/ 0 60000 65536"/>
                      <a:gd name="T18" fmla="*/ 0 60000 65536"/>
                      <a:gd name="T19" fmla="*/ 0 60000 65536"/>
                      <a:gd name="T20" fmla="*/ 0 60000 65536"/>
                      <a:gd name="T21" fmla="*/ 0 w 83"/>
                      <a:gd name="T22" fmla="*/ 0 h 35"/>
                      <a:gd name="T23" fmla="*/ 83 w 8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5">
                        <a:moveTo>
                          <a:pt x="0" y="35"/>
                        </a:moveTo>
                        <a:lnTo>
                          <a:pt x="2" y="19"/>
                        </a:lnTo>
                        <a:lnTo>
                          <a:pt x="7" y="7"/>
                        </a:lnTo>
                        <a:lnTo>
                          <a:pt x="11" y="0"/>
                        </a:lnTo>
                        <a:lnTo>
                          <a:pt x="67" y="0"/>
                        </a:lnTo>
                        <a:lnTo>
                          <a:pt x="83" y="35"/>
                        </a:lnTo>
                        <a:lnTo>
                          <a:pt x="0" y="35"/>
                        </a:lnTo>
                        <a:close/>
                      </a:path>
                    </a:pathLst>
                  </a:custGeom>
                  <a:solidFill>
                    <a:srgbClr val="C0C0C0"/>
                  </a:solidFill>
                  <a:ln w="9525">
                    <a:noFill/>
                    <a:round/>
                    <a:headEnd/>
                    <a:tailEnd/>
                  </a:ln>
                </p:spPr>
                <p:txBody>
                  <a:bodyPr/>
                  <a:lstStyle/>
                  <a:p>
                    <a:endParaRPr lang="zh-CN" altLang="en-US"/>
                  </a:p>
                </p:txBody>
              </p:sp>
            </p:grpSp>
          </p:grpSp>
          <p:grpSp>
            <p:nvGrpSpPr>
              <p:cNvPr id="13483" name="Group 262"/>
              <p:cNvGrpSpPr>
                <a:grpSpLocks/>
              </p:cNvGrpSpPr>
              <p:nvPr/>
            </p:nvGrpSpPr>
            <p:grpSpPr bwMode="auto">
              <a:xfrm>
                <a:off x="903" y="3665"/>
                <a:ext cx="99" cy="74"/>
                <a:chOff x="903" y="3665"/>
                <a:chExt cx="99" cy="74"/>
              </a:xfrm>
            </p:grpSpPr>
            <p:grpSp>
              <p:nvGrpSpPr>
                <p:cNvPr id="13682" name="Group 263"/>
                <p:cNvGrpSpPr>
                  <a:grpSpLocks/>
                </p:cNvGrpSpPr>
                <p:nvPr/>
              </p:nvGrpSpPr>
              <p:grpSpPr bwMode="auto">
                <a:xfrm>
                  <a:off x="903" y="3665"/>
                  <a:ext cx="49" cy="23"/>
                  <a:chOff x="903" y="3665"/>
                  <a:chExt cx="49" cy="23"/>
                </a:xfrm>
              </p:grpSpPr>
              <p:sp>
                <p:nvSpPr>
                  <p:cNvPr id="13699" name="Freeform 264"/>
                  <p:cNvSpPr>
                    <a:spLocks/>
                  </p:cNvSpPr>
                  <p:nvPr/>
                </p:nvSpPr>
                <p:spPr bwMode="auto">
                  <a:xfrm>
                    <a:off x="903" y="3665"/>
                    <a:ext cx="12" cy="23"/>
                  </a:xfrm>
                  <a:custGeom>
                    <a:avLst/>
                    <a:gdLst>
                      <a:gd name="T0" fmla="*/ 8 w 25"/>
                      <a:gd name="T1" fmla="*/ 23 h 69"/>
                      <a:gd name="T2" fmla="*/ 0 w 25"/>
                      <a:gd name="T3" fmla="*/ 9 h 69"/>
                      <a:gd name="T4" fmla="*/ 5 w 25"/>
                      <a:gd name="T5" fmla="*/ 0 h 69"/>
                      <a:gd name="T6" fmla="*/ 12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10"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3700" name="Freeform 265"/>
                  <p:cNvSpPr>
                    <a:spLocks/>
                  </p:cNvSpPr>
                  <p:nvPr/>
                </p:nvSpPr>
                <p:spPr bwMode="auto">
                  <a:xfrm>
                    <a:off x="907" y="3666"/>
                    <a:ext cx="37" cy="10"/>
                  </a:xfrm>
                  <a:custGeom>
                    <a:avLst/>
                    <a:gdLst>
                      <a:gd name="T0" fmla="*/ 1 w 73"/>
                      <a:gd name="T1" fmla="*/ 0 h 31"/>
                      <a:gd name="T2" fmla="*/ 25 w 73"/>
                      <a:gd name="T3" fmla="*/ 0 h 31"/>
                      <a:gd name="T4" fmla="*/ 26 w 73"/>
                      <a:gd name="T5" fmla="*/ 1 h 31"/>
                      <a:gd name="T6" fmla="*/ 28 w 73"/>
                      <a:gd name="T7" fmla="*/ 4 h 31"/>
                      <a:gd name="T8" fmla="*/ 37 w 73"/>
                      <a:gd name="T9" fmla="*/ 10 h 31"/>
                      <a:gd name="T10" fmla="*/ 9 w 73"/>
                      <a:gd name="T11" fmla="*/ 10 h 31"/>
                      <a:gd name="T12" fmla="*/ 5 w 73"/>
                      <a:gd name="T13" fmla="*/ 7 h 31"/>
                      <a:gd name="T14" fmla="*/ 0 w 73"/>
                      <a:gd name="T15" fmla="*/ 2 h 31"/>
                      <a:gd name="T16" fmla="*/ 1 w 73"/>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1"/>
                      <a:gd name="T29" fmla="*/ 73 w 73"/>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1">
                        <a:moveTo>
                          <a:pt x="1" y="0"/>
                        </a:moveTo>
                        <a:lnTo>
                          <a:pt x="49" y="0"/>
                        </a:lnTo>
                        <a:lnTo>
                          <a:pt x="51" y="4"/>
                        </a:lnTo>
                        <a:lnTo>
                          <a:pt x="56" y="13"/>
                        </a:lnTo>
                        <a:lnTo>
                          <a:pt x="73" y="31"/>
                        </a:lnTo>
                        <a:lnTo>
                          <a:pt x="18" y="31"/>
                        </a:lnTo>
                        <a:lnTo>
                          <a:pt x="10"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3701" name="Freeform 266"/>
                  <p:cNvSpPr>
                    <a:spLocks/>
                  </p:cNvSpPr>
                  <p:nvPr/>
                </p:nvSpPr>
                <p:spPr bwMode="auto">
                  <a:xfrm>
                    <a:off x="911" y="3676"/>
                    <a:ext cx="41" cy="12"/>
                  </a:xfrm>
                  <a:custGeom>
                    <a:avLst/>
                    <a:gdLst>
                      <a:gd name="T0" fmla="*/ 0 w 82"/>
                      <a:gd name="T1" fmla="*/ 12 h 36"/>
                      <a:gd name="T2" fmla="*/ 1 w 82"/>
                      <a:gd name="T3" fmla="*/ 7 h 36"/>
                      <a:gd name="T4" fmla="*/ 3 w 82"/>
                      <a:gd name="T5" fmla="*/ 2 h 36"/>
                      <a:gd name="T6" fmla="*/ 5 w 82"/>
                      <a:gd name="T7" fmla="*/ 0 h 36"/>
                      <a:gd name="T8" fmla="*/ 33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0"/>
                        </a:lnTo>
                        <a:lnTo>
                          <a:pt x="6" y="7"/>
                        </a:lnTo>
                        <a:lnTo>
                          <a:pt x="11" y="0"/>
                        </a:lnTo>
                        <a:lnTo>
                          <a:pt x="66"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683" name="Group 267"/>
                <p:cNvGrpSpPr>
                  <a:grpSpLocks/>
                </p:cNvGrpSpPr>
                <p:nvPr/>
              </p:nvGrpSpPr>
              <p:grpSpPr bwMode="auto">
                <a:xfrm>
                  <a:off x="914" y="3678"/>
                  <a:ext cx="49" cy="23"/>
                  <a:chOff x="914" y="3678"/>
                  <a:chExt cx="49" cy="23"/>
                </a:xfrm>
              </p:grpSpPr>
              <p:sp>
                <p:nvSpPr>
                  <p:cNvPr id="13696" name="Freeform 268"/>
                  <p:cNvSpPr>
                    <a:spLocks/>
                  </p:cNvSpPr>
                  <p:nvPr/>
                </p:nvSpPr>
                <p:spPr bwMode="auto">
                  <a:xfrm>
                    <a:off x="914" y="3678"/>
                    <a:ext cx="13" cy="23"/>
                  </a:xfrm>
                  <a:custGeom>
                    <a:avLst/>
                    <a:gdLst>
                      <a:gd name="T0" fmla="*/ 7 w 25"/>
                      <a:gd name="T1" fmla="*/ 23 h 70"/>
                      <a:gd name="T2" fmla="*/ 0 w 25"/>
                      <a:gd name="T3" fmla="*/ 9 h 70"/>
                      <a:gd name="T4" fmla="*/ 5 w 25"/>
                      <a:gd name="T5" fmla="*/ 0 h 70"/>
                      <a:gd name="T6" fmla="*/ 13 w 25"/>
                      <a:gd name="T7" fmla="*/ 10 h 70"/>
                      <a:gd name="T8" fmla="*/ 7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4" y="70"/>
                        </a:moveTo>
                        <a:lnTo>
                          <a:pt x="0" y="27"/>
                        </a:lnTo>
                        <a:lnTo>
                          <a:pt x="9" y="0"/>
                        </a:lnTo>
                        <a:lnTo>
                          <a:pt x="25" y="31"/>
                        </a:lnTo>
                        <a:lnTo>
                          <a:pt x="14" y="70"/>
                        </a:lnTo>
                        <a:close/>
                      </a:path>
                    </a:pathLst>
                  </a:custGeom>
                  <a:solidFill>
                    <a:srgbClr val="A0A0A0"/>
                  </a:solidFill>
                  <a:ln w="9525">
                    <a:noFill/>
                    <a:round/>
                    <a:headEnd/>
                    <a:tailEnd/>
                  </a:ln>
                </p:spPr>
                <p:txBody>
                  <a:bodyPr/>
                  <a:lstStyle/>
                  <a:p>
                    <a:endParaRPr lang="zh-CN" altLang="en-US"/>
                  </a:p>
                </p:txBody>
              </p:sp>
              <p:sp>
                <p:nvSpPr>
                  <p:cNvPr id="13697" name="Freeform 269"/>
                  <p:cNvSpPr>
                    <a:spLocks/>
                  </p:cNvSpPr>
                  <p:nvPr/>
                </p:nvSpPr>
                <p:spPr bwMode="auto">
                  <a:xfrm>
                    <a:off x="919" y="3678"/>
                    <a:ext cx="38" cy="10"/>
                  </a:xfrm>
                  <a:custGeom>
                    <a:avLst/>
                    <a:gdLst>
                      <a:gd name="T0" fmla="*/ 1 w 75"/>
                      <a:gd name="T1" fmla="*/ 0 h 30"/>
                      <a:gd name="T2" fmla="*/ 25 w 75"/>
                      <a:gd name="T3" fmla="*/ 0 h 30"/>
                      <a:gd name="T4" fmla="*/ 26 w 75"/>
                      <a:gd name="T5" fmla="*/ 1 h 30"/>
                      <a:gd name="T6" fmla="*/ 29 w 75"/>
                      <a:gd name="T7" fmla="*/ 4 h 30"/>
                      <a:gd name="T8" fmla="*/ 38 w 75"/>
                      <a:gd name="T9" fmla="*/ 10 h 30"/>
                      <a:gd name="T10" fmla="*/ 10 w 75"/>
                      <a:gd name="T11" fmla="*/ 10 h 30"/>
                      <a:gd name="T12" fmla="*/ 6 w 75"/>
                      <a:gd name="T13" fmla="*/ 7 h 30"/>
                      <a:gd name="T14" fmla="*/ 0 w 75"/>
                      <a:gd name="T15" fmla="*/ 2 h 30"/>
                      <a:gd name="T16" fmla="*/ 1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1" y="0"/>
                        </a:moveTo>
                        <a:lnTo>
                          <a:pt x="50" y="0"/>
                        </a:lnTo>
                        <a:lnTo>
                          <a:pt x="51" y="3"/>
                        </a:lnTo>
                        <a:lnTo>
                          <a:pt x="57" y="12"/>
                        </a:lnTo>
                        <a:lnTo>
                          <a:pt x="75" y="30"/>
                        </a:lnTo>
                        <a:lnTo>
                          <a:pt x="19" y="30"/>
                        </a:lnTo>
                        <a:lnTo>
                          <a:pt x="11"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3698" name="Freeform 270"/>
                  <p:cNvSpPr>
                    <a:spLocks/>
                  </p:cNvSpPr>
                  <p:nvPr/>
                </p:nvSpPr>
                <p:spPr bwMode="auto">
                  <a:xfrm>
                    <a:off x="922" y="3688"/>
                    <a:ext cx="41" cy="13"/>
                  </a:xfrm>
                  <a:custGeom>
                    <a:avLst/>
                    <a:gdLst>
                      <a:gd name="T0" fmla="*/ 0 w 81"/>
                      <a:gd name="T1" fmla="*/ 13 h 38"/>
                      <a:gd name="T2" fmla="*/ 1 w 81"/>
                      <a:gd name="T3" fmla="*/ 7 h 38"/>
                      <a:gd name="T4" fmla="*/ 4 w 81"/>
                      <a:gd name="T5" fmla="*/ 3 h 38"/>
                      <a:gd name="T6" fmla="*/ 6 w 81"/>
                      <a:gd name="T7" fmla="*/ 0 h 38"/>
                      <a:gd name="T8" fmla="*/ 34 w 81"/>
                      <a:gd name="T9" fmla="*/ 0 h 38"/>
                      <a:gd name="T10" fmla="*/ 41 w 81"/>
                      <a:gd name="T11" fmla="*/ 13 h 38"/>
                      <a:gd name="T12" fmla="*/ 0 w 81"/>
                      <a:gd name="T13" fmla="*/ 13 h 38"/>
                      <a:gd name="T14" fmla="*/ 0 60000 65536"/>
                      <a:gd name="T15" fmla="*/ 0 60000 65536"/>
                      <a:gd name="T16" fmla="*/ 0 60000 65536"/>
                      <a:gd name="T17" fmla="*/ 0 60000 65536"/>
                      <a:gd name="T18" fmla="*/ 0 60000 65536"/>
                      <a:gd name="T19" fmla="*/ 0 60000 65536"/>
                      <a:gd name="T20" fmla="*/ 0 60000 65536"/>
                      <a:gd name="T21" fmla="*/ 0 w 81"/>
                      <a:gd name="T22" fmla="*/ 0 h 38"/>
                      <a:gd name="T23" fmla="*/ 81 w 81"/>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8">
                        <a:moveTo>
                          <a:pt x="0" y="38"/>
                        </a:moveTo>
                        <a:lnTo>
                          <a:pt x="2" y="21"/>
                        </a:lnTo>
                        <a:lnTo>
                          <a:pt x="8" y="8"/>
                        </a:lnTo>
                        <a:lnTo>
                          <a:pt x="12" y="0"/>
                        </a:lnTo>
                        <a:lnTo>
                          <a:pt x="68" y="0"/>
                        </a:lnTo>
                        <a:lnTo>
                          <a:pt x="81" y="38"/>
                        </a:lnTo>
                        <a:lnTo>
                          <a:pt x="0" y="38"/>
                        </a:lnTo>
                        <a:close/>
                      </a:path>
                    </a:pathLst>
                  </a:custGeom>
                  <a:solidFill>
                    <a:srgbClr val="C0C0C0"/>
                  </a:solidFill>
                  <a:ln w="9525">
                    <a:noFill/>
                    <a:round/>
                    <a:headEnd/>
                    <a:tailEnd/>
                  </a:ln>
                </p:spPr>
                <p:txBody>
                  <a:bodyPr/>
                  <a:lstStyle/>
                  <a:p>
                    <a:endParaRPr lang="zh-CN" altLang="en-US"/>
                  </a:p>
                </p:txBody>
              </p:sp>
            </p:grpSp>
            <p:grpSp>
              <p:nvGrpSpPr>
                <p:cNvPr id="13684" name="Group 271"/>
                <p:cNvGrpSpPr>
                  <a:grpSpLocks/>
                </p:cNvGrpSpPr>
                <p:nvPr/>
              </p:nvGrpSpPr>
              <p:grpSpPr bwMode="auto">
                <a:xfrm>
                  <a:off x="928" y="3690"/>
                  <a:ext cx="48" cy="23"/>
                  <a:chOff x="928" y="3690"/>
                  <a:chExt cx="48" cy="23"/>
                </a:xfrm>
              </p:grpSpPr>
              <p:sp>
                <p:nvSpPr>
                  <p:cNvPr id="13693" name="Freeform 272"/>
                  <p:cNvSpPr>
                    <a:spLocks/>
                  </p:cNvSpPr>
                  <p:nvPr/>
                </p:nvSpPr>
                <p:spPr bwMode="auto">
                  <a:xfrm>
                    <a:off x="928" y="3690"/>
                    <a:ext cx="12" cy="23"/>
                  </a:xfrm>
                  <a:custGeom>
                    <a:avLst/>
                    <a:gdLst>
                      <a:gd name="T0" fmla="*/ 6 w 25"/>
                      <a:gd name="T1" fmla="*/ 23 h 70"/>
                      <a:gd name="T2" fmla="*/ 0 w 25"/>
                      <a:gd name="T3" fmla="*/ 10 h 70"/>
                      <a:gd name="T4" fmla="*/ 4 w 25"/>
                      <a:gd name="T5" fmla="*/ 0 h 70"/>
                      <a:gd name="T6" fmla="*/ 12 w 25"/>
                      <a:gd name="T7" fmla="*/ 11 h 70"/>
                      <a:gd name="T8" fmla="*/ 6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3" y="70"/>
                        </a:moveTo>
                        <a:lnTo>
                          <a:pt x="0" y="29"/>
                        </a:lnTo>
                        <a:lnTo>
                          <a:pt x="9" y="0"/>
                        </a:lnTo>
                        <a:lnTo>
                          <a:pt x="25" y="33"/>
                        </a:lnTo>
                        <a:lnTo>
                          <a:pt x="13" y="70"/>
                        </a:lnTo>
                        <a:close/>
                      </a:path>
                    </a:pathLst>
                  </a:custGeom>
                  <a:solidFill>
                    <a:srgbClr val="A0A0A0"/>
                  </a:solidFill>
                  <a:ln w="9525">
                    <a:noFill/>
                    <a:round/>
                    <a:headEnd/>
                    <a:tailEnd/>
                  </a:ln>
                </p:spPr>
                <p:txBody>
                  <a:bodyPr/>
                  <a:lstStyle/>
                  <a:p>
                    <a:endParaRPr lang="zh-CN" altLang="en-US"/>
                  </a:p>
                </p:txBody>
              </p:sp>
              <p:sp>
                <p:nvSpPr>
                  <p:cNvPr id="13694" name="Freeform 273"/>
                  <p:cNvSpPr>
                    <a:spLocks/>
                  </p:cNvSpPr>
                  <p:nvPr/>
                </p:nvSpPr>
                <p:spPr bwMode="auto">
                  <a:xfrm>
                    <a:off x="932" y="3691"/>
                    <a:ext cx="38" cy="10"/>
                  </a:xfrm>
                  <a:custGeom>
                    <a:avLst/>
                    <a:gdLst>
                      <a:gd name="T0" fmla="*/ 1 w 75"/>
                      <a:gd name="T1" fmla="*/ 0 h 31"/>
                      <a:gd name="T2" fmla="*/ 25 w 75"/>
                      <a:gd name="T3" fmla="*/ 0 h 31"/>
                      <a:gd name="T4" fmla="*/ 26 w 75"/>
                      <a:gd name="T5" fmla="*/ 1 h 31"/>
                      <a:gd name="T6" fmla="*/ 29 w 75"/>
                      <a:gd name="T7" fmla="*/ 4 h 31"/>
                      <a:gd name="T8" fmla="*/ 38 w 75"/>
                      <a:gd name="T9" fmla="*/ 10 h 31"/>
                      <a:gd name="T10" fmla="*/ 10 w 75"/>
                      <a:gd name="T11" fmla="*/ 10 h 31"/>
                      <a:gd name="T12" fmla="*/ 5 w 75"/>
                      <a:gd name="T13" fmla="*/ 7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2" y="0"/>
                        </a:moveTo>
                        <a:lnTo>
                          <a:pt x="50" y="0"/>
                        </a:lnTo>
                        <a:lnTo>
                          <a:pt x="52" y="2"/>
                        </a:lnTo>
                        <a:lnTo>
                          <a:pt x="57" y="11"/>
                        </a:lnTo>
                        <a:lnTo>
                          <a:pt x="75" y="31"/>
                        </a:lnTo>
                        <a:lnTo>
                          <a:pt x="19" y="31"/>
                        </a:lnTo>
                        <a:lnTo>
                          <a:pt x="10" y="22"/>
                        </a:lnTo>
                        <a:lnTo>
                          <a:pt x="0" y="6"/>
                        </a:lnTo>
                        <a:lnTo>
                          <a:pt x="2" y="0"/>
                        </a:lnTo>
                        <a:close/>
                      </a:path>
                    </a:pathLst>
                  </a:custGeom>
                  <a:solidFill>
                    <a:srgbClr val="E0E0E0"/>
                  </a:solidFill>
                  <a:ln w="9525">
                    <a:noFill/>
                    <a:round/>
                    <a:headEnd/>
                    <a:tailEnd/>
                  </a:ln>
                </p:spPr>
                <p:txBody>
                  <a:bodyPr/>
                  <a:lstStyle/>
                  <a:p>
                    <a:endParaRPr lang="zh-CN" altLang="en-US"/>
                  </a:p>
                </p:txBody>
              </p:sp>
              <p:sp>
                <p:nvSpPr>
                  <p:cNvPr id="13695" name="Freeform 274"/>
                  <p:cNvSpPr>
                    <a:spLocks/>
                  </p:cNvSpPr>
                  <p:nvPr/>
                </p:nvSpPr>
                <p:spPr bwMode="auto">
                  <a:xfrm>
                    <a:off x="935" y="3701"/>
                    <a:ext cx="41" cy="12"/>
                  </a:xfrm>
                  <a:custGeom>
                    <a:avLst/>
                    <a:gdLst>
                      <a:gd name="T0" fmla="*/ 0 w 83"/>
                      <a:gd name="T1" fmla="*/ 12 h 36"/>
                      <a:gd name="T2" fmla="*/ 1 w 83"/>
                      <a:gd name="T3" fmla="*/ 6 h 36"/>
                      <a:gd name="T4" fmla="*/ 4 w 83"/>
                      <a:gd name="T5" fmla="*/ 2 h 36"/>
                      <a:gd name="T6" fmla="*/ 6 w 83"/>
                      <a:gd name="T7" fmla="*/ 0 h 36"/>
                      <a:gd name="T8" fmla="*/ 34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19"/>
                        </a:lnTo>
                        <a:lnTo>
                          <a:pt x="8" y="7"/>
                        </a:lnTo>
                        <a:lnTo>
                          <a:pt x="13" y="0"/>
                        </a:lnTo>
                        <a:lnTo>
                          <a:pt x="69"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685" name="Group 275"/>
                <p:cNvGrpSpPr>
                  <a:grpSpLocks/>
                </p:cNvGrpSpPr>
                <p:nvPr/>
              </p:nvGrpSpPr>
              <p:grpSpPr bwMode="auto">
                <a:xfrm>
                  <a:off x="940" y="3703"/>
                  <a:ext cx="49" cy="23"/>
                  <a:chOff x="940" y="3703"/>
                  <a:chExt cx="49" cy="23"/>
                </a:xfrm>
              </p:grpSpPr>
              <p:sp>
                <p:nvSpPr>
                  <p:cNvPr id="13690" name="Freeform 276"/>
                  <p:cNvSpPr>
                    <a:spLocks/>
                  </p:cNvSpPr>
                  <p:nvPr/>
                </p:nvSpPr>
                <p:spPr bwMode="auto">
                  <a:xfrm>
                    <a:off x="940" y="3703"/>
                    <a:ext cx="13" cy="23"/>
                  </a:xfrm>
                  <a:custGeom>
                    <a:avLst/>
                    <a:gdLst>
                      <a:gd name="T0" fmla="*/ 8 w 25"/>
                      <a:gd name="T1" fmla="*/ 23 h 68"/>
                      <a:gd name="T2" fmla="*/ 0 w 25"/>
                      <a:gd name="T3" fmla="*/ 9 h 68"/>
                      <a:gd name="T4" fmla="*/ 5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5" y="68"/>
                        </a:moveTo>
                        <a:lnTo>
                          <a:pt x="0" y="27"/>
                        </a:lnTo>
                        <a:lnTo>
                          <a:pt x="9" y="0"/>
                        </a:lnTo>
                        <a:lnTo>
                          <a:pt x="25" y="31"/>
                        </a:lnTo>
                        <a:lnTo>
                          <a:pt x="15" y="68"/>
                        </a:lnTo>
                        <a:close/>
                      </a:path>
                    </a:pathLst>
                  </a:custGeom>
                  <a:solidFill>
                    <a:srgbClr val="A0A0A0"/>
                  </a:solidFill>
                  <a:ln w="9525">
                    <a:noFill/>
                    <a:round/>
                    <a:headEnd/>
                    <a:tailEnd/>
                  </a:ln>
                </p:spPr>
                <p:txBody>
                  <a:bodyPr/>
                  <a:lstStyle/>
                  <a:p>
                    <a:endParaRPr lang="zh-CN" altLang="en-US"/>
                  </a:p>
                </p:txBody>
              </p:sp>
              <p:sp>
                <p:nvSpPr>
                  <p:cNvPr id="13691" name="Freeform 277"/>
                  <p:cNvSpPr>
                    <a:spLocks/>
                  </p:cNvSpPr>
                  <p:nvPr/>
                </p:nvSpPr>
                <p:spPr bwMode="auto">
                  <a:xfrm>
                    <a:off x="945" y="3703"/>
                    <a:ext cx="37" cy="10"/>
                  </a:xfrm>
                  <a:custGeom>
                    <a:avLst/>
                    <a:gdLst>
                      <a:gd name="T0" fmla="*/ 1 w 75"/>
                      <a:gd name="T1" fmla="*/ 0 h 30"/>
                      <a:gd name="T2" fmla="*/ 26 w 75"/>
                      <a:gd name="T3" fmla="*/ 0 h 30"/>
                      <a:gd name="T4" fmla="*/ 26 w 75"/>
                      <a:gd name="T5" fmla="*/ 1 h 30"/>
                      <a:gd name="T6" fmla="*/ 28 w 75"/>
                      <a:gd name="T7" fmla="*/ 4 h 30"/>
                      <a:gd name="T8" fmla="*/ 37 w 75"/>
                      <a:gd name="T9" fmla="*/ 10 h 30"/>
                      <a:gd name="T10" fmla="*/ 9 w 75"/>
                      <a:gd name="T11" fmla="*/ 10 h 30"/>
                      <a:gd name="T12" fmla="*/ 5 w 75"/>
                      <a:gd name="T13" fmla="*/ 7 h 30"/>
                      <a:gd name="T14" fmla="*/ 0 w 75"/>
                      <a:gd name="T15" fmla="*/ 2 h 30"/>
                      <a:gd name="T16" fmla="*/ 1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2" y="0"/>
                        </a:moveTo>
                        <a:lnTo>
                          <a:pt x="52" y="0"/>
                        </a:lnTo>
                        <a:lnTo>
                          <a:pt x="53" y="3"/>
                        </a:lnTo>
                        <a:lnTo>
                          <a:pt x="57" y="12"/>
                        </a:lnTo>
                        <a:lnTo>
                          <a:pt x="75" y="30"/>
                        </a:lnTo>
                        <a:lnTo>
                          <a:pt x="19" y="30"/>
                        </a:lnTo>
                        <a:lnTo>
                          <a:pt x="10" y="21"/>
                        </a:lnTo>
                        <a:lnTo>
                          <a:pt x="0" y="7"/>
                        </a:lnTo>
                        <a:lnTo>
                          <a:pt x="2" y="0"/>
                        </a:lnTo>
                        <a:close/>
                      </a:path>
                    </a:pathLst>
                  </a:custGeom>
                  <a:solidFill>
                    <a:srgbClr val="E0E0E0"/>
                  </a:solidFill>
                  <a:ln w="9525">
                    <a:noFill/>
                    <a:round/>
                    <a:headEnd/>
                    <a:tailEnd/>
                  </a:ln>
                </p:spPr>
                <p:txBody>
                  <a:bodyPr/>
                  <a:lstStyle/>
                  <a:p>
                    <a:endParaRPr lang="zh-CN" altLang="en-US"/>
                  </a:p>
                </p:txBody>
              </p:sp>
              <p:sp>
                <p:nvSpPr>
                  <p:cNvPr id="13692" name="Freeform 278"/>
                  <p:cNvSpPr>
                    <a:spLocks/>
                  </p:cNvSpPr>
                  <p:nvPr/>
                </p:nvSpPr>
                <p:spPr bwMode="auto">
                  <a:xfrm>
                    <a:off x="948" y="3714"/>
                    <a:ext cx="41" cy="12"/>
                  </a:xfrm>
                  <a:custGeom>
                    <a:avLst/>
                    <a:gdLst>
                      <a:gd name="T0" fmla="*/ 0 w 82"/>
                      <a:gd name="T1" fmla="*/ 12 h 36"/>
                      <a:gd name="T2" fmla="*/ 1 w 82"/>
                      <a:gd name="T3" fmla="*/ 6 h 36"/>
                      <a:gd name="T4" fmla="*/ 3 w 82"/>
                      <a:gd name="T5" fmla="*/ 3 h 36"/>
                      <a:gd name="T6" fmla="*/ 6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19"/>
                        </a:lnTo>
                        <a:lnTo>
                          <a:pt x="7" y="8"/>
                        </a:lnTo>
                        <a:lnTo>
                          <a:pt x="12" y="0"/>
                        </a:lnTo>
                        <a:lnTo>
                          <a:pt x="68"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686" name="Group 279"/>
                <p:cNvGrpSpPr>
                  <a:grpSpLocks/>
                </p:cNvGrpSpPr>
                <p:nvPr/>
              </p:nvGrpSpPr>
              <p:grpSpPr bwMode="auto">
                <a:xfrm>
                  <a:off x="953" y="3716"/>
                  <a:ext cx="49" cy="23"/>
                  <a:chOff x="953" y="3716"/>
                  <a:chExt cx="49" cy="23"/>
                </a:xfrm>
              </p:grpSpPr>
              <p:sp>
                <p:nvSpPr>
                  <p:cNvPr id="13687" name="Freeform 280"/>
                  <p:cNvSpPr>
                    <a:spLocks/>
                  </p:cNvSpPr>
                  <p:nvPr/>
                </p:nvSpPr>
                <p:spPr bwMode="auto">
                  <a:xfrm>
                    <a:off x="953" y="3716"/>
                    <a:ext cx="12" cy="23"/>
                  </a:xfrm>
                  <a:custGeom>
                    <a:avLst/>
                    <a:gdLst>
                      <a:gd name="T0" fmla="*/ 7 w 23"/>
                      <a:gd name="T1" fmla="*/ 23 h 68"/>
                      <a:gd name="T2" fmla="*/ 0 w 23"/>
                      <a:gd name="T3" fmla="*/ 9 h 68"/>
                      <a:gd name="T4" fmla="*/ 5 w 23"/>
                      <a:gd name="T5" fmla="*/ 0 h 68"/>
                      <a:gd name="T6" fmla="*/ 12 w 23"/>
                      <a:gd name="T7" fmla="*/ 10 h 68"/>
                      <a:gd name="T8" fmla="*/ 7 w 23"/>
                      <a:gd name="T9" fmla="*/ 23 h 68"/>
                      <a:gd name="T10" fmla="*/ 0 60000 65536"/>
                      <a:gd name="T11" fmla="*/ 0 60000 65536"/>
                      <a:gd name="T12" fmla="*/ 0 60000 65536"/>
                      <a:gd name="T13" fmla="*/ 0 60000 65536"/>
                      <a:gd name="T14" fmla="*/ 0 60000 65536"/>
                      <a:gd name="T15" fmla="*/ 0 w 23"/>
                      <a:gd name="T16" fmla="*/ 0 h 68"/>
                      <a:gd name="T17" fmla="*/ 23 w 23"/>
                      <a:gd name="T18" fmla="*/ 68 h 68"/>
                    </a:gdLst>
                    <a:ahLst/>
                    <a:cxnLst>
                      <a:cxn ang="T10">
                        <a:pos x="T0" y="T1"/>
                      </a:cxn>
                      <a:cxn ang="T11">
                        <a:pos x="T2" y="T3"/>
                      </a:cxn>
                      <a:cxn ang="T12">
                        <a:pos x="T4" y="T5"/>
                      </a:cxn>
                      <a:cxn ang="T13">
                        <a:pos x="T6" y="T7"/>
                      </a:cxn>
                      <a:cxn ang="T14">
                        <a:pos x="T8" y="T9"/>
                      </a:cxn>
                    </a:cxnLst>
                    <a:rect l="T15" t="T16" r="T17" b="T18"/>
                    <a:pathLst>
                      <a:path w="23" h="68">
                        <a:moveTo>
                          <a:pt x="14" y="68"/>
                        </a:moveTo>
                        <a:lnTo>
                          <a:pt x="0" y="27"/>
                        </a:lnTo>
                        <a:lnTo>
                          <a:pt x="9" y="0"/>
                        </a:lnTo>
                        <a:lnTo>
                          <a:pt x="23" y="30"/>
                        </a:lnTo>
                        <a:lnTo>
                          <a:pt x="14" y="68"/>
                        </a:lnTo>
                        <a:close/>
                      </a:path>
                    </a:pathLst>
                  </a:custGeom>
                  <a:solidFill>
                    <a:srgbClr val="A0A0A0"/>
                  </a:solidFill>
                  <a:ln w="9525">
                    <a:noFill/>
                    <a:round/>
                    <a:headEnd/>
                    <a:tailEnd/>
                  </a:ln>
                </p:spPr>
                <p:txBody>
                  <a:bodyPr/>
                  <a:lstStyle/>
                  <a:p>
                    <a:endParaRPr lang="zh-CN" altLang="en-US"/>
                  </a:p>
                </p:txBody>
              </p:sp>
              <p:sp>
                <p:nvSpPr>
                  <p:cNvPr id="13688" name="Freeform 281"/>
                  <p:cNvSpPr>
                    <a:spLocks/>
                  </p:cNvSpPr>
                  <p:nvPr/>
                </p:nvSpPr>
                <p:spPr bwMode="auto">
                  <a:xfrm>
                    <a:off x="958" y="3717"/>
                    <a:ext cx="37" cy="9"/>
                  </a:xfrm>
                  <a:custGeom>
                    <a:avLst/>
                    <a:gdLst>
                      <a:gd name="T0" fmla="*/ 0 w 75"/>
                      <a:gd name="T1" fmla="*/ 0 h 29"/>
                      <a:gd name="T2" fmla="*/ 25 w 75"/>
                      <a:gd name="T3" fmla="*/ 0 h 29"/>
                      <a:gd name="T4" fmla="*/ 25 w 75"/>
                      <a:gd name="T5" fmla="*/ 1 h 29"/>
                      <a:gd name="T6" fmla="*/ 28 w 75"/>
                      <a:gd name="T7" fmla="*/ 3 h 29"/>
                      <a:gd name="T8" fmla="*/ 37 w 75"/>
                      <a:gd name="T9" fmla="*/ 9 h 29"/>
                      <a:gd name="T10" fmla="*/ 9 w 75"/>
                      <a:gd name="T11" fmla="*/ 9 h 29"/>
                      <a:gd name="T12" fmla="*/ 4 w 75"/>
                      <a:gd name="T13" fmla="*/ 6 h 29"/>
                      <a:gd name="T14" fmla="*/ 0 w 75"/>
                      <a:gd name="T15" fmla="*/ 2 h 29"/>
                      <a:gd name="T16" fmla="*/ 0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1" y="3"/>
                        </a:lnTo>
                        <a:lnTo>
                          <a:pt x="56" y="11"/>
                        </a:lnTo>
                        <a:lnTo>
                          <a:pt x="75"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3689" name="Freeform 282"/>
                  <p:cNvSpPr>
                    <a:spLocks/>
                  </p:cNvSpPr>
                  <p:nvPr/>
                </p:nvSpPr>
                <p:spPr bwMode="auto">
                  <a:xfrm>
                    <a:off x="961" y="3727"/>
                    <a:ext cx="41" cy="12"/>
                  </a:xfrm>
                  <a:custGeom>
                    <a:avLst/>
                    <a:gdLst>
                      <a:gd name="T0" fmla="*/ 0 w 82"/>
                      <a:gd name="T1" fmla="*/ 12 h 36"/>
                      <a:gd name="T2" fmla="*/ 1 w 82"/>
                      <a:gd name="T3" fmla="*/ 6 h 36"/>
                      <a:gd name="T4" fmla="*/ 3 w 82"/>
                      <a:gd name="T5" fmla="*/ 2 h 36"/>
                      <a:gd name="T6" fmla="*/ 5 w 82"/>
                      <a:gd name="T7" fmla="*/ 0 h 36"/>
                      <a:gd name="T8" fmla="*/ 35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7"/>
                        </a:lnTo>
                        <a:lnTo>
                          <a:pt x="11" y="0"/>
                        </a:lnTo>
                        <a:lnTo>
                          <a:pt x="69" y="0"/>
                        </a:lnTo>
                        <a:lnTo>
                          <a:pt x="82" y="36"/>
                        </a:lnTo>
                        <a:lnTo>
                          <a:pt x="0" y="36"/>
                        </a:lnTo>
                        <a:close/>
                      </a:path>
                    </a:pathLst>
                  </a:custGeom>
                  <a:solidFill>
                    <a:srgbClr val="C0C0C0"/>
                  </a:solidFill>
                  <a:ln w="9525">
                    <a:noFill/>
                    <a:round/>
                    <a:headEnd/>
                    <a:tailEnd/>
                  </a:ln>
                </p:spPr>
                <p:txBody>
                  <a:bodyPr/>
                  <a:lstStyle/>
                  <a:p>
                    <a:endParaRPr lang="zh-CN" altLang="en-US"/>
                  </a:p>
                </p:txBody>
              </p:sp>
            </p:grpSp>
          </p:grpSp>
          <p:grpSp>
            <p:nvGrpSpPr>
              <p:cNvPr id="13484" name="Group 283"/>
              <p:cNvGrpSpPr>
                <a:grpSpLocks/>
              </p:cNvGrpSpPr>
              <p:nvPr/>
            </p:nvGrpSpPr>
            <p:grpSpPr bwMode="auto">
              <a:xfrm>
                <a:off x="963" y="3727"/>
                <a:ext cx="49" cy="23"/>
                <a:chOff x="963" y="3727"/>
                <a:chExt cx="49" cy="23"/>
              </a:xfrm>
            </p:grpSpPr>
            <p:sp>
              <p:nvSpPr>
                <p:cNvPr id="13679" name="Freeform 284"/>
                <p:cNvSpPr>
                  <a:spLocks/>
                </p:cNvSpPr>
                <p:nvPr/>
              </p:nvSpPr>
              <p:spPr bwMode="auto">
                <a:xfrm>
                  <a:off x="963" y="3727"/>
                  <a:ext cx="13" cy="23"/>
                </a:xfrm>
                <a:custGeom>
                  <a:avLst/>
                  <a:gdLst>
                    <a:gd name="T0" fmla="*/ 8 w 25"/>
                    <a:gd name="T1" fmla="*/ 23 h 69"/>
                    <a:gd name="T2" fmla="*/ 0 w 25"/>
                    <a:gd name="T3" fmla="*/ 9 h 69"/>
                    <a:gd name="T4" fmla="*/ 6 w 25"/>
                    <a:gd name="T5" fmla="*/ 0 h 69"/>
                    <a:gd name="T6" fmla="*/ 13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11"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3680" name="Freeform 285"/>
                <p:cNvSpPr>
                  <a:spLocks/>
                </p:cNvSpPr>
                <p:nvPr/>
              </p:nvSpPr>
              <p:spPr bwMode="auto">
                <a:xfrm>
                  <a:off x="968" y="3728"/>
                  <a:ext cx="37" cy="10"/>
                </a:xfrm>
                <a:custGeom>
                  <a:avLst/>
                  <a:gdLst>
                    <a:gd name="T0" fmla="*/ 1 w 73"/>
                    <a:gd name="T1" fmla="*/ 0 h 31"/>
                    <a:gd name="T2" fmla="*/ 24 w 73"/>
                    <a:gd name="T3" fmla="*/ 0 h 31"/>
                    <a:gd name="T4" fmla="*/ 25 w 73"/>
                    <a:gd name="T5" fmla="*/ 1 h 31"/>
                    <a:gd name="T6" fmla="*/ 28 w 73"/>
                    <a:gd name="T7" fmla="*/ 4 h 31"/>
                    <a:gd name="T8" fmla="*/ 37 w 73"/>
                    <a:gd name="T9" fmla="*/ 10 h 31"/>
                    <a:gd name="T10" fmla="*/ 9 w 73"/>
                    <a:gd name="T11" fmla="*/ 10 h 31"/>
                    <a:gd name="T12" fmla="*/ 5 w 73"/>
                    <a:gd name="T13" fmla="*/ 7 h 31"/>
                    <a:gd name="T14" fmla="*/ 0 w 73"/>
                    <a:gd name="T15" fmla="*/ 2 h 31"/>
                    <a:gd name="T16" fmla="*/ 1 w 73"/>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1"/>
                    <a:gd name="T29" fmla="*/ 73 w 73"/>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1">
                      <a:moveTo>
                        <a:pt x="1" y="0"/>
                      </a:moveTo>
                      <a:lnTo>
                        <a:pt x="48" y="0"/>
                      </a:lnTo>
                      <a:lnTo>
                        <a:pt x="50" y="4"/>
                      </a:lnTo>
                      <a:lnTo>
                        <a:pt x="56" y="13"/>
                      </a:lnTo>
                      <a:lnTo>
                        <a:pt x="73"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3681" name="Freeform 286"/>
                <p:cNvSpPr>
                  <a:spLocks/>
                </p:cNvSpPr>
                <p:nvPr/>
              </p:nvSpPr>
              <p:spPr bwMode="auto">
                <a:xfrm>
                  <a:off x="972" y="3738"/>
                  <a:ext cx="40" cy="12"/>
                </a:xfrm>
                <a:custGeom>
                  <a:avLst/>
                  <a:gdLst>
                    <a:gd name="T0" fmla="*/ 0 w 82"/>
                    <a:gd name="T1" fmla="*/ 12 h 36"/>
                    <a:gd name="T2" fmla="*/ 1 w 82"/>
                    <a:gd name="T3" fmla="*/ 7 h 36"/>
                    <a:gd name="T4" fmla="*/ 3 w 82"/>
                    <a:gd name="T5" fmla="*/ 2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0"/>
                      </a:lnTo>
                      <a:lnTo>
                        <a:pt x="6" y="7"/>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485" name="Group 287"/>
              <p:cNvGrpSpPr>
                <a:grpSpLocks/>
              </p:cNvGrpSpPr>
              <p:nvPr/>
            </p:nvGrpSpPr>
            <p:grpSpPr bwMode="auto">
              <a:xfrm>
                <a:off x="976" y="3740"/>
                <a:ext cx="50" cy="22"/>
                <a:chOff x="976" y="3740"/>
                <a:chExt cx="50" cy="22"/>
              </a:xfrm>
            </p:grpSpPr>
            <p:sp>
              <p:nvSpPr>
                <p:cNvPr id="13676" name="Freeform 288"/>
                <p:cNvSpPr>
                  <a:spLocks/>
                </p:cNvSpPr>
                <p:nvPr/>
              </p:nvSpPr>
              <p:spPr bwMode="auto">
                <a:xfrm>
                  <a:off x="976" y="3740"/>
                  <a:ext cx="12" cy="22"/>
                </a:xfrm>
                <a:custGeom>
                  <a:avLst/>
                  <a:gdLst>
                    <a:gd name="T0" fmla="*/ 7 w 23"/>
                    <a:gd name="T1" fmla="*/ 22 h 68"/>
                    <a:gd name="T2" fmla="*/ 0 w 23"/>
                    <a:gd name="T3" fmla="*/ 9 h 68"/>
                    <a:gd name="T4" fmla="*/ 5 w 23"/>
                    <a:gd name="T5" fmla="*/ 0 h 68"/>
                    <a:gd name="T6" fmla="*/ 12 w 23"/>
                    <a:gd name="T7" fmla="*/ 10 h 68"/>
                    <a:gd name="T8" fmla="*/ 7 w 23"/>
                    <a:gd name="T9" fmla="*/ 22 h 68"/>
                    <a:gd name="T10" fmla="*/ 0 60000 65536"/>
                    <a:gd name="T11" fmla="*/ 0 60000 65536"/>
                    <a:gd name="T12" fmla="*/ 0 60000 65536"/>
                    <a:gd name="T13" fmla="*/ 0 60000 65536"/>
                    <a:gd name="T14" fmla="*/ 0 60000 65536"/>
                    <a:gd name="T15" fmla="*/ 0 w 23"/>
                    <a:gd name="T16" fmla="*/ 0 h 68"/>
                    <a:gd name="T17" fmla="*/ 23 w 23"/>
                    <a:gd name="T18" fmla="*/ 68 h 68"/>
                  </a:gdLst>
                  <a:ahLst/>
                  <a:cxnLst>
                    <a:cxn ang="T10">
                      <a:pos x="T0" y="T1"/>
                    </a:cxn>
                    <a:cxn ang="T11">
                      <a:pos x="T2" y="T3"/>
                    </a:cxn>
                    <a:cxn ang="T12">
                      <a:pos x="T4" y="T5"/>
                    </a:cxn>
                    <a:cxn ang="T13">
                      <a:pos x="T6" y="T7"/>
                    </a:cxn>
                    <a:cxn ang="T14">
                      <a:pos x="T8" y="T9"/>
                    </a:cxn>
                  </a:cxnLst>
                  <a:rect l="T15" t="T16" r="T17" b="T18"/>
                  <a:pathLst>
                    <a:path w="23" h="68">
                      <a:moveTo>
                        <a:pt x="14" y="68"/>
                      </a:moveTo>
                      <a:lnTo>
                        <a:pt x="0" y="27"/>
                      </a:lnTo>
                      <a:lnTo>
                        <a:pt x="10" y="0"/>
                      </a:lnTo>
                      <a:lnTo>
                        <a:pt x="23" y="31"/>
                      </a:lnTo>
                      <a:lnTo>
                        <a:pt x="14" y="68"/>
                      </a:lnTo>
                      <a:close/>
                    </a:path>
                  </a:pathLst>
                </a:custGeom>
                <a:solidFill>
                  <a:srgbClr val="A0A0A0"/>
                </a:solidFill>
                <a:ln w="9525">
                  <a:noFill/>
                  <a:round/>
                  <a:headEnd/>
                  <a:tailEnd/>
                </a:ln>
              </p:spPr>
              <p:txBody>
                <a:bodyPr/>
                <a:lstStyle/>
                <a:p>
                  <a:endParaRPr lang="zh-CN" altLang="en-US"/>
                </a:p>
              </p:txBody>
            </p:sp>
            <p:sp>
              <p:nvSpPr>
                <p:cNvPr id="13677" name="Freeform 289"/>
                <p:cNvSpPr>
                  <a:spLocks/>
                </p:cNvSpPr>
                <p:nvPr/>
              </p:nvSpPr>
              <p:spPr bwMode="auto">
                <a:xfrm>
                  <a:off x="980" y="3740"/>
                  <a:ext cx="38" cy="10"/>
                </a:xfrm>
                <a:custGeom>
                  <a:avLst/>
                  <a:gdLst>
                    <a:gd name="T0" fmla="*/ 2 w 75"/>
                    <a:gd name="T1" fmla="*/ 0 h 31"/>
                    <a:gd name="T2" fmla="*/ 26 w 75"/>
                    <a:gd name="T3" fmla="*/ 0 h 31"/>
                    <a:gd name="T4" fmla="*/ 27 w 75"/>
                    <a:gd name="T5" fmla="*/ 1 h 31"/>
                    <a:gd name="T6" fmla="*/ 30 w 75"/>
                    <a:gd name="T7" fmla="*/ 4 h 31"/>
                    <a:gd name="T8" fmla="*/ 38 w 75"/>
                    <a:gd name="T9" fmla="*/ 10 h 31"/>
                    <a:gd name="T10" fmla="*/ 10 w 75"/>
                    <a:gd name="T11" fmla="*/ 10 h 31"/>
                    <a:gd name="T12" fmla="*/ 6 w 75"/>
                    <a:gd name="T13" fmla="*/ 7 h 31"/>
                    <a:gd name="T14" fmla="*/ 0 w 75"/>
                    <a:gd name="T15" fmla="*/ 2 h 31"/>
                    <a:gd name="T16" fmla="*/ 2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4" y="0"/>
                      </a:moveTo>
                      <a:lnTo>
                        <a:pt x="52" y="0"/>
                      </a:lnTo>
                      <a:lnTo>
                        <a:pt x="53" y="4"/>
                      </a:lnTo>
                      <a:lnTo>
                        <a:pt x="60" y="13"/>
                      </a:lnTo>
                      <a:lnTo>
                        <a:pt x="75" y="31"/>
                      </a:lnTo>
                      <a:lnTo>
                        <a:pt x="19" y="31"/>
                      </a:lnTo>
                      <a:lnTo>
                        <a:pt x="12" y="22"/>
                      </a:lnTo>
                      <a:lnTo>
                        <a:pt x="0" y="7"/>
                      </a:lnTo>
                      <a:lnTo>
                        <a:pt x="4" y="0"/>
                      </a:lnTo>
                      <a:close/>
                    </a:path>
                  </a:pathLst>
                </a:custGeom>
                <a:solidFill>
                  <a:srgbClr val="E0E0E0"/>
                </a:solidFill>
                <a:ln w="9525">
                  <a:noFill/>
                  <a:round/>
                  <a:headEnd/>
                  <a:tailEnd/>
                </a:ln>
              </p:spPr>
              <p:txBody>
                <a:bodyPr/>
                <a:lstStyle/>
                <a:p>
                  <a:endParaRPr lang="zh-CN" altLang="en-US"/>
                </a:p>
              </p:txBody>
            </p:sp>
            <p:sp>
              <p:nvSpPr>
                <p:cNvPr id="13678" name="Freeform 290"/>
                <p:cNvSpPr>
                  <a:spLocks/>
                </p:cNvSpPr>
                <p:nvPr/>
              </p:nvSpPr>
              <p:spPr bwMode="auto">
                <a:xfrm>
                  <a:off x="984" y="3750"/>
                  <a:ext cx="42" cy="12"/>
                </a:xfrm>
                <a:custGeom>
                  <a:avLst/>
                  <a:gdLst>
                    <a:gd name="T0" fmla="*/ 0 w 83"/>
                    <a:gd name="T1" fmla="*/ 12 h 36"/>
                    <a:gd name="T2" fmla="*/ 1 w 83"/>
                    <a:gd name="T3" fmla="*/ 7 h 36"/>
                    <a:gd name="T4" fmla="*/ 4 w 83"/>
                    <a:gd name="T5" fmla="*/ 3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21"/>
                      </a:lnTo>
                      <a:lnTo>
                        <a:pt x="7" y="8"/>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486" name="Group 291"/>
              <p:cNvGrpSpPr>
                <a:grpSpLocks/>
              </p:cNvGrpSpPr>
              <p:nvPr/>
            </p:nvGrpSpPr>
            <p:grpSpPr bwMode="auto">
              <a:xfrm>
                <a:off x="761" y="3560"/>
                <a:ext cx="50" cy="22"/>
                <a:chOff x="761" y="3560"/>
                <a:chExt cx="50" cy="22"/>
              </a:xfrm>
            </p:grpSpPr>
            <p:sp>
              <p:nvSpPr>
                <p:cNvPr id="13673" name="Freeform 292"/>
                <p:cNvSpPr>
                  <a:spLocks/>
                </p:cNvSpPr>
                <p:nvPr/>
              </p:nvSpPr>
              <p:spPr bwMode="auto">
                <a:xfrm>
                  <a:off x="761" y="3560"/>
                  <a:ext cx="12" cy="22"/>
                </a:xfrm>
                <a:custGeom>
                  <a:avLst/>
                  <a:gdLst>
                    <a:gd name="T0" fmla="*/ 8 w 25"/>
                    <a:gd name="T1" fmla="*/ 22 h 68"/>
                    <a:gd name="T2" fmla="*/ 0 w 25"/>
                    <a:gd name="T3" fmla="*/ 9 h 68"/>
                    <a:gd name="T4" fmla="*/ 6 w 25"/>
                    <a:gd name="T5" fmla="*/ 0 h 68"/>
                    <a:gd name="T6" fmla="*/ 12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2"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674" name="Freeform 293"/>
                <p:cNvSpPr>
                  <a:spLocks/>
                </p:cNvSpPr>
                <p:nvPr/>
              </p:nvSpPr>
              <p:spPr bwMode="auto">
                <a:xfrm>
                  <a:off x="767" y="3560"/>
                  <a:ext cx="36" cy="10"/>
                </a:xfrm>
                <a:custGeom>
                  <a:avLst/>
                  <a:gdLst>
                    <a:gd name="T0" fmla="*/ 1 w 73"/>
                    <a:gd name="T1" fmla="*/ 0 h 29"/>
                    <a:gd name="T2" fmla="*/ 24 w 73"/>
                    <a:gd name="T3" fmla="*/ 0 h 29"/>
                    <a:gd name="T4" fmla="*/ 25 w 73"/>
                    <a:gd name="T5" fmla="*/ 1 h 29"/>
                    <a:gd name="T6" fmla="*/ 27 w 73"/>
                    <a:gd name="T7" fmla="*/ 4 h 29"/>
                    <a:gd name="T8" fmla="*/ 36 w 73"/>
                    <a:gd name="T9" fmla="*/ 10 h 29"/>
                    <a:gd name="T10" fmla="*/ 8 w 73"/>
                    <a:gd name="T11" fmla="*/ 10 h 29"/>
                    <a:gd name="T12" fmla="*/ 4 w 73"/>
                    <a:gd name="T13" fmla="*/ 7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2" y="0"/>
                      </a:moveTo>
                      <a:lnTo>
                        <a:pt x="49" y="0"/>
                      </a:lnTo>
                      <a:lnTo>
                        <a:pt x="50" y="2"/>
                      </a:lnTo>
                      <a:lnTo>
                        <a:pt x="55" y="11"/>
                      </a:lnTo>
                      <a:lnTo>
                        <a:pt x="73" y="29"/>
                      </a:lnTo>
                      <a:lnTo>
                        <a:pt x="17" y="29"/>
                      </a:lnTo>
                      <a:lnTo>
                        <a:pt x="8" y="20"/>
                      </a:lnTo>
                      <a:lnTo>
                        <a:pt x="0" y="5"/>
                      </a:lnTo>
                      <a:lnTo>
                        <a:pt x="2" y="0"/>
                      </a:lnTo>
                      <a:close/>
                    </a:path>
                  </a:pathLst>
                </a:custGeom>
                <a:solidFill>
                  <a:srgbClr val="E0E0E0"/>
                </a:solidFill>
                <a:ln w="9525">
                  <a:noFill/>
                  <a:round/>
                  <a:headEnd/>
                  <a:tailEnd/>
                </a:ln>
              </p:spPr>
              <p:txBody>
                <a:bodyPr/>
                <a:lstStyle/>
                <a:p>
                  <a:endParaRPr lang="zh-CN" altLang="en-US"/>
                </a:p>
              </p:txBody>
            </p:sp>
            <p:sp>
              <p:nvSpPr>
                <p:cNvPr id="13675" name="Freeform 294"/>
                <p:cNvSpPr>
                  <a:spLocks/>
                </p:cNvSpPr>
                <p:nvPr/>
              </p:nvSpPr>
              <p:spPr bwMode="auto">
                <a:xfrm>
                  <a:off x="769" y="3571"/>
                  <a:ext cx="42" cy="11"/>
                </a:xfrm>
                <a:custGeom>
                  <a:avLst/>
                  <a:gdLst>
                    <a:gd name="T0" fmla="*/ 0 w 83"/>
                    <a:gd name="T1" fmla="*/ 11 h 35"/>
                    <a:gd name="T2" fmla="*/ 1 w 83"/>
                    <a:gd name="T3" fmla="*/ 6 h 35"/>
                    <a:gd name="T4" fmla="*/ 4 w 83"/>
                    <a:gd name="T5" fmla="*/ 2 h 35"/>
                    <a:gd name="T6" fmla="*/ 6 w 83"/>
                    <a:gd name="T7" fmla="*/ 0 h 35"/>
                    <a:gd name="T8" fmla="*/ 34 w 83"/>
                    <a:gd name="T9" fmla="*/ 0 h 35"/>
                    <a:gd name="T10" fmla="*/ 42 w 83"/>
                    <a:gd name="T11" fmla="*/ 11 h 35"/>
                    <a:gd name="T12" fmla="*/ 0 w 83"/>
                    <a:gd name="T13" fmla="*/ 11 h 35"/>
                    <a:gd name="T14" fmla="*/ 0 60000 65536"/>
                    <a:gd name="T15" fmla="*/ 0 60000 65536"/>
                    <a:gd name="T16" fmla="*/ 0 60000 65536"/>
                    <a:gd name="T17" fmla="*/ 0 60000 65536"/>
                    <a:gd name="T18" fmla="*/ 0 60000 65536"/>
                    <a:gd name="T19" fmla="*/ 0 60000 65536"/>
                    <a:gd name="T20" fmla="*/ 0 60000 65536"/>
                    <a:gd name="T21" fmla="*/ 0 w 83"/>
                    <a:gd name="T22" fmla="*/ 0 h 35"/>
                    <a:gd name="T23" fmla="*/ 83 w 8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5">
                      <a:moveTo>
                        <a:pt x="0" y="35"/>
                      </a:moveTo>
                      <a:lnTo>
                        <a:pt x="2" y="19"/>
                      </a:lnTo>
                      <a:lnTo>
                        <a:pt x="7" y="7"/>
                      </a:lnTo>
                      <a:lnTo>
                        <a:pt x="11" y="0"/>
                      </a:lnTo>
                      <a:lnTo>
                        <a:pt x="68" y="0"/>
                      </a:lnTo>
                      <a:lnTo>
                        <a:pt x="83" y="35"/>
                      </a:lnTo>
                      <a:lnTo>
                        <a:pt x="0" y="35"/>
                      </a:lnTo>
                      <a:close/>
                    </a:path>
                  </a:pathLst>
                </a:custGeom>
                <a:solidFill>
                  <a:srgbClr val="C0C0C0"/>
                </a:solidFill>
                <a:ln w="9525">
                  <a:noFill/>
                  <a:round/>
                  <a:headEnd/>
                  <a:tailEnd/>
                </a:ln>
              </p:spPr>
              <p:txBody>
                <a:bodyPr/>
                <a:lstStyle/>
                <a:p>
                  <a:endParaRPr lang="zh-CN" altLang="en-US"/>
                </a:p>
              </p:txBody>
            </p:sp>
          </p:grpSp>
          <p:grpSp>
            <p:nvGrpSpPr>
              <p:cNvPr id="13487" name="Group 295"/>
              <p:cNvGrpSpPr>
                <a:grpSpLocks/>
              </p:cNvGrpSpPr>
              <p:nvPr/>
            </p:nvGrpSpPr>
            <p:grpSpPr bwMode="auto">
              <a:xfrm>
                <a:off x="774" y="3572"/>
                <a:ext cx="49" cy="23"/>
                <a:chOff x="774" y="3572"/>
                <a:chExt cx="49" cy="23"/>
              </a:xfrm>
            </p:grpSpPr>
            <p:sp>
              <p:nvSpPr>
                <p:cNvPr id="13670" name="Freeform 296"/>
                <p:cNvSpPr>
                  <a:spLocks/>
                </p:cNvSpPr>
                <p:nvPr/>
              </p:nvSpPr>
              <p:spPr bwMode="auto">
                <a:xfrm>
                  <a:off x="774" y="3572"/>
                  <a:ext cx="12" cy="23"/>
                </a:xfrm>
                <a:custGeom>
                  <a:avLst/>
                  <a:gdLst>
                    <a:gd name="T0" fmla="*/ 7 w 25"/>
                    <a:gd name="T1" fmla="*/ 23 h 68"/>
                    <a:gd name="T2" fmla="*/ 0 w 25"/>
                    <a:gd name="T3" fmla="*/ 8 h 68"/>
                    <a:gd name="T4" fmla="*/ 4 w 25"/>
                    <a:gd name="T5" fmla="*/ 0 h 68"/>
                    <a:gd name="T6" fmla="*/ 12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5" y="68"/>
                      </a:moveTo>
                      <a:lnTo>
                        <a:pt x="0" y="25"/>
                      </a:lnTo>
                      <a:lnTo>
                        <a:pt x="9" y="0"/>
                      </a:lnTo>
                      <a:lnTo>
                        <a:pt x="25" y="30"/>
                      </a:lnTo>
                      <a:lnTo>
                        <a:pt x="15" y="68"/>
                      </a:lnTo>
                      <a:close/>
                    </a:path>
                  </a:pathLst>
                </a:custGeom>
                <a:solidFill>
                  <a:srgbClr val="A0A0A0"/>
                </a:solidFill>
                <a:ln w="9525">
                  <a:noFill/>
                  <a:round/>
                  <a:headEnd/>
                  <a:tailEnd/>
                </a:ln>
              </p:spPr>
              <p:txBody>
                <a:bodyPr/>
                <a:lstStyle/>
                <a:p>
                  <a:endParaRPr lang="zh-CN" altLang="en-US"/>
                </a:p>
              </p:txBody>
            </p:sp>
            <p:sp>
              <p:nvSpPr>
                <p:cNvPr id="13671" name="Freeform 297"/>
                <p:cNvSpPr>
                  <a:spLocks/>
                </p:cNvSpPr>
                <p:nvPr/>
              </p:nvSpPr>
              <p:spPr bwMode="auto">
                <a:xfrm>
                  <a:off x="778" y="3573"/>
                  <a:ext cx="38" cy="9"/>
                </a:xfrm>
                <a:custGeom>
                  <a:avLst/>
                  <a:gdLst>
                    <a:gd name="T0" fmla="*/ 1 w 75"/>
                    <a:gd name="T1" fmla="*/ 0 h 29"/>
                    <a:gd name="T2" fmla="*/ 25 w 75"/>
                    <a:gd name="T3" fmla="*/ 0 h 29"/>
                    <a:gd name="T4" fmla="*/ 26 w 75"/>
                    <a:gd name="T5" fmla="*/ 1 h 29"/>
                    <a:gd name="T6" fmla="*/ 28 w 75"/>
                    <a:gd name="T7" fmla="*/ 3 h 29"/>
                    <a:gd name="T8" fmla="*/ 38 w 75"/>
                    <a:gd name="T9" fmla="*/ 9 h 29"/>
                    <a:gd name="T10" fmla="*/ 9 w 75"/>
                    <a:gd name="T11" fmla="*/ 9 h 29"/>
                    <a:gd name="T12" fmla="*/ 5 w 75"/>
                    <a:gd name="T13" fmla="*/ 6 h 29"/>
                    <a:gd name="T14" fmla="*/ 0 w 75"/>
                    <a:gd name="T15" fmla="*/ 2 h 29"/>
                    <a:gd name="T16" fmla="*/ 1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1" y="2"/>
                      </a:lnTo>
                      <a:lnTo>
                        <a:pt x="56" y="11"/>
                      </a:lnTo>
                      <a:lnTo>
                        <a:pt x="75" y="29"/>
                      </a:lnTo>
                      <a:lnTo>
                        <a:pt x="18" y="29"/>
                      </a:lnTo>
                      <a:lnTo>
                        <a:pt x="10"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672" name="Freeform 298"/>
                <p:cNvSpPr>
                  <a:spLocks/>
                </p:cNvSpPr>
                <p:nvPr/>
              </p:nvSpPr>
              <p:spPr bwMode="auto">
                <a:xfrm>
                  <a:off x="782" y="3583"/>
                  <a:ext cx="41" cy="12"/>
                </a:xfrm>
                <a:custGeom>
                  <a:avLst/>
                  <a:gdLst>
                    <a:gd name="T0" fmla="*/ 0 w 81"/>
                    <a:gd name="T1" fmla="*/ 12 h 36"/>
                    <a:gd name="T2" fmla="*/ 1 w 81"/>
                    <a:gd name="T3" fmla="*/ 6 h 36"/>
                    <a:gd name="T4" fmla="*/ 3 w 81"/>
                    <a:gd name="T5" fmla="*/ 2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19"/>
                      </a:lnTo>
                      <a:lnTo>
                        <a:pt x="5" y="7"/>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grpSp>
            <p:nvGrpSpPr>
              <p:cNvPr id="13488" name="Group 299"/>
              <p:cNvGrpSpPr>
                <a:grpSpLocks/>
              </p:cNvGrpSpPr>
              <p:nvPr/>
            </p:nvGrpSpPr>
            <p:grpSpPr bwMode="auto">
              <a:xfrm>
                <a:off x="787" y="3585"/>
                <a:ext cx="49" cy="23"/>
                <a:chOff x="787" y="3585"/>
                <a:chExt cx="49" cy="23"/>
              </a:xfrm>
            </p:grpSpPr>
            <p:sp>
              <p:nvSpPr>
                <p:cNvPr id="13667" name="Freeform 300"/>
                <p:cNvSpPr>
                  <a:spLocks/>
                </p:cNvSpPr>
                <p:nvPr/>
              </p:nvSpPr>
              <p:spPr bwMode="auto">
                <a:xfrm>
                  <a:off x="787" y="3585"/>
                  <a:ext cx="12" cy="23"/>
                </a:xfrm>
                <a:custGeom>
                  <a:avLst/>
                  <a:gdLst>
                    <a:gd name="T0" fmla="*/ 7 w 24"/>
                    <a:gd name="T1" fmla="*/ 23 h 68"/>
                    <a:gd name="T2" fmla="*/ 0 w 24"/>
                    <a:gd name="T3" fmla="*/ 9 h 68"/>
                    <a:gd name="T4" fmla="*/ 5 w 24"/>
                    <a:gd name="T5" fmla="*/ 0 h 68"/>
                    <a:gd name="T6" fmla="*/ 12 w 24"/>
                    <a:gd name="T7" fmla="*/ 10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4" y="68"/>
                      </a:moveTo>
                      <a:lnTo>
                        <a:pt x="0" y="26"/>
                      </a:lnTo>
                      <a:lnTo>
                        <a:pt x="9" y="0"/>
                      </a:lnTo>
                      <a:lnTo>
                        <a:pt x="24" y="31"/>
                      </a:lnTo>
                      <a:lnTo>
                        <a:pt x="14" y="68"/>
                      </a:lnTo>
                      <a:close/>
                    </a:path>
                  </a:pathLst>
                </a:custGeom>
                <a:solidFill>
                  <a:srgbClr val="A0A0A0"/>
                </a:solidFill>
                <a:ln w="9525">
                  <a:noFill/>
                  <a:round/>
                  <a:headEnd/>
                  <a:tailEnd/>
                </a:ln>
              </p:spPr>
              <p:txBody>
                <a:bodyPr/>
                <a:lstStyle/>
                <a:p>
                  <a:endParaRPr lang="zh-CN" altLang="en-US"/>
                </a:p>
              </p:txBody>
            </p:sp>
            <p:sp>
              <p:nvSpPr>
                <p:cNvPr id="13668" name="Freeform 301"/>
                <p:cNvSpPr>
                  <a:spLocks/>
                </p:cNvSpPr>
                <p:nvPr/>
              </p:nvSpPr>
              <p:spPr bwMode="auto">
                <a:xfrm>
                  <a:off x="792" y="3586"/>
                  <a:ext cx="36" cy="10"/>
                </a:xfrm>
                <a:custGeom>
                  <a:avLst/>
                  <a:gdLst>
                    <a:gd name="T0" fmla="*/ 0 w 74"/>
                    <a:gd name="T1" fmla="*/ 0 h 29"/>
                    <a:gd name="T2" fmla="*/ 24 w 74"/>
                    <a:gd name="T3" fmla="*/ 0 h 29"/>
                    <a:gd name="T4" fmla="*/ 25 w 74"/>
                    <a:gd name="T5" fmla="*/ 1 h 29"/>
                    <a:gd name="T6" fmla="*/ 27 w 74"/>
                    <a:gd name="T7" fmla="*/ 4 h 29"/>
                    <a:gd name="T8" fmla="*/ 36 w 74"/>
                    <a:gd name="T9" fmla="*/ 10 h 29"/>
                    <a:gd name="T10" fmla="*/ 9 w 74"/>
                    <a:gd name="T11" fmla="*/ 10 h 29"/>
                    <a:gd name="T12" fmla="*/ 5 w 74"/>
                    <a:gd name="T13" fmla="*/ 7 h 29"/>
                    <a:gd name="T14" fmla="*/ 0 w 74"/>
                    <a:gd name="T15" fmla="*/ 2 h 29"/>
                    <a:gd name="T16" fmla="*/ 0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1" y="0"/>
                      </a:moveTo>
                      <a:lnTo>
                        <a:pt x="50" y="0"/>
                      </a:lnTo>
                      <a:lnTo>
                        <a:pt x="51" y="2"/>
                      </a:lnTo>
                      <a:lnTo>
                        <a:pt x="55" y="11"/>
                      </a:lnTo>
                      <a:lnTo>
                        <a:pt x="74" y="29"/>
                      </a:lnTo>
                      <a:lnTo>
                        <a:pt x="19" y="29"/>
                      </a:lnTo>
                      <a:lnTo>
                        <a:pt x="11"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669" name="Freeform 302"/>
                <p:cNvSpPr>
                  <a:spLocks/>
                </p:cNvSpPr>
                <p:nvPr/>
              </p:nvSpPr>
              <p:spPr bwMode="auto">
                <a:xfrm>
                  <a:off x="795" y="3596"/>
                  <a:ext cx="41" cy="12"/>
                </a:xfrm>
                <a:custGeom>
                  <a:avLst/>
                  <a:gdLst>
                    <a:gd name="T0" fmla="*/ 0 w 81"/>
                    <a:gd name="T1" fmla="*/ 12 h 36"/>
                    <a:gd name="T2" fmla="*/ 1 w 81"/>
                    <a:gd name="T3" fmla="*/ 7 h 36"/>
                    <a:gd name="T4" fmla="*/ 3 w 81"/>
                    <a:gd name="T5" fmla="*/ 3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20"/>
                      </a:lnTo>
                      <a:lnTo>
                        <a:pt x="6" y="8"/>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grpSp>
            <p:nvGrpSpPr>
              <p:cNvPr id="13489" name="Group 303"/>
              <p:cNvGrpSpPr>
                <a:grpSpLocks/>
              </p:cNvGrpSpPr>
              <p:nvPr/>
            </p:nvGrpSpPr>
            <p:grpSpPr bwMode="auto">
              <a:xfrm>
                <a:off x="799" y="3600"/>
                <a:ext cx="99" cy="73"/>
                <a:chOff x="799" y="3600"/>
                <a:chExt cx="99" cy="73"/>
              </a:xfrm>
            </p:grpSpPr>
            <p:grpSp>
              <p:nvGrpSpPr>
                <p:cNvPr id="13647" name="Group 304"/>
                <p:cNvGrpSpPr>
                  <a:grpSpLocks/>
                </p:cNvGrpSpPr>
                <p:nvPr/>
              </p:nvGrpSpPr>
              <p:grpSpPr bwMode="auto">
                <a:xfrm>
                  <a:off x="799" y="3600"/>
                  <a:ext cx="48" cy="23"/>
                  <a:chOff x="799" y="3600"/>
                  <a:chExt cx="48" cy="23"/>
                </a:xfrm>
              </p:grpSpPr>
              <p:sp>
                <p:nvSpPr>
                  <p:cNvPr id="13664" name="Freeform 305"/>
                  <p:cNvSpPr>
                    <a:spLocks/>
                  </p:cNvSpPr>
                  <p:nvPr/>
                </p:nvSpPr>
                <p:spPr bwMode="auto">
                  <a:xfrm>
                    <a:off x="799" y="3600"/>
                    <a:ext cx="12" cy="23"/>
                  </a:xfrm>
                  <a:custGeom>
                    <a:avLst/>
                    <a:gdLst>
                      <a:gd name="T0" fmla="*/ 7 w 25"/>
                      <a:gd name="T1" fmla="*/ 23 h 70"/>
                      <a:gd name="T2" fmla="*/ 0 w 25"/>
                      <a:gd name="T3" fmla="*/ 9 h 70"/>
                      <a:gd name="T4" fmla="*/ 4 w 25"/>
                      <a:gd name="T5" fmla="*/ 0 h 70"/>
                      <a:gd name="T6" fmla="*/ 12 w 25"/>
                      <a:gd name="T7" fmla="*/ 10 h 70"/>
                      <a:gd name="T8" fmla="*/ 7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4" y="70"/>
                        </a:moveTo>
                        <a:lnTo>
                          <a:pt x="0" y="27"/>
                        </a:lnTo>
                        <a:lnTo>
                          <a:pt x="9" y="0"/>
                        </a:lnTo>
                        <a:lnTo>
                          <a:pt x="25" y="31"/>
                        </a:lnTo>
                        <a:lnTo>
                          <a:pt x="14" y="70"/>
                        </a:lnTo>
                        <a:close/>
                      </a:path>
                    </a:pathLst>
                  </a:custGeom>
                  <a:solidFill>
                    <a:srgbClr val="A0A0A0"/>
                  </a:solidFill>
                  <a:ln w="9525">
                    <a:noFill/>
                    <a:round/>
                    <a:headEnd/>
                    <a:tailEnd/>
                  </a:ln>
                </p:spPr>
                <p:txBody>
                  <a:bodyPr/>
                  <a:lstStyle/>
                  <a:p>
                    <a:endParaRPr lang="zh-CN" altLang="en-US"/>
                  </a:p>
                </p:txBody>
              </p:sp>
              <p:sp>
                <p:nvSpPr>
                  <p:cNvPr id="13665" name="Freeform 306"/>
                  <p:cNvSpPr>
                    <a:spLocks/>
                  </p:cNvSpPr>
                  <p:nvPr/>
                </p:nvSpPr>
                <p:spPr bwMode="auto">
                  <a:xfrm>
                    <a:off x="803" y="3600"/>
                    <a:ext cx="38" cy="11"/>
                  </a:xfrm>
                  <a:custGeom>
                    <a:avLst/>
                    <a:gdLst>
                      <a:gd name="T0" fmla="*/ 1 w 75"/>
                      <a:gd name="T1" fmla="*/ 0 h 31"/>
                      <a:gd name="T2" fmla="*/ 25 w 75"/>
                      <a:gd name="T3" fmla="*/ 0 h 31"/>
                      <a:gd name="T4" fmla="*/ 26 w 75"/>
                      <a:gd name="T5" fmla="*/ 1 h 31"/>
                      <a:gd name="T6" fmla="*/ 28 w 75"/>
                      <a:gd name="T7" fmla="*/ 5 h 31"/>
                      <a:gd name="T8" fmla="*/ 38 w 75"/>
                      <a:gd name="T9" fmla="*/ 11 h 31"/>
                      <a:gd name="T10" fmla="*/ 9 w 75"/>
                      <a:gd name="T11" fmla="*/ 11 h 31"/>
                      <a:gd name="T12" fmla="*/ 5 w 75"/>
                      <a:gd name="T13" fmla="*/ 8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1" y="0"/>
                        </a:moveTo>
                        <a:lnTo>
                          <a:pt x="50" y="0"/>
                        </a:lnTo>
                        <a:lnTo>
                          <a:pt x="51" y="4"/>
                        </a:lnTo>
                        <a:lnTo>
                          <a:pt x="56" y="13"/>
                        </a:lnTo>
                        <a:lnTo>
                          <a:pt x="75"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3666" name="Freeform 307"/>
                  <p:cNvSpPr>
                    <a:spLocks/>
                  </p:cNvSpPr>
                  <p:nvPr/>
                </p:nvSpPr>
                <p:spPr bwMode="auto">
                  <a:xfrm>
                    <a:off x="807" y="3611"/>
                    <a:ext cx="40" cy="12"/>
                  </a:xfrm>
                  <a:custGeom>
                    <a:avLst/>
                    <a:gdLst>
                      <a:gd name="T0" fmla="*/ 0 w 82"/>
                      <a:gd name="T1" fmla="*/ 12 h 38"/>
                      <a:gd name="T2" fmla="*/ 1 w 82"/>
                      <a:gd name="T3" fmla="*/ 7 h 38"/>
                      <a:gd name="T4" fmla="*/ 3 w 82"/>
                      <a:gd name="T5" fmla="*/ 3 h 38"/>
                      <a:gd name="T6" fmla="*/ 6 w 82"/>
                      <a:gd name="T7" fmla="*/ 0 h 38"/>
                      <a:gd name="T8" fmla="*/ 34 w 82"/>
                      <a:gd name="T9" fmla="*/ 0 h 38"/>
                      <a:gd name="T10" fmla="*/ 40 w 82"/>
                      <a:gd name="T11" fmla="*/ 12 h 38"/>
                      <a:gd name="T12" fmla="*/ 0 w 82"/>
                      <a:gd name="T13" fmla="*/ 12 h 38"/>
                      <a:gd name="T14" fmla="*/ 0 60000 65536"/>
                      <a:gd name="T15" fmla="*/ 0 60000 65536"/>
                      <a:gd name="T16" fmla="*/ 0 60000 65536"/>
                      <a:gd name="T17" fmla="*/ 0 60000 65536"/>
                      <a:gd name="T18" fmla="*/ 0 60000 65536"/>
                      <a:gd name="T19" fmla="*/ 0 60000 65536"/>
                      <a:gd name="T20" fmla="*/ 0 60000 65536"/>
                      <a:gd name="T21" fmla="*/ 0 w 82"/>
                      <a:gd name="T22" fmla="*/ 0 h 38"/>
                      <a:gd name="T23" fmla="*/ 82 w 82"/>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8">
                        <a:moveTo>
                          <a:pt x="0" y="38"/>
                        </a:moveTo>
                        <a:lnTo>
                          <a:pt x="2" y="22"/>
                        </a:lnTo>
                        <a:lnTo>
                          <a:pt x="7" y="8"/>
                        </a:lnTo>
                        <a:lnTo>
                          <a:pt x="12" y="0"/>
                        </a:lnTo>
                        <a:lnTo>
                          <a:pt x="69" y="0"/>
                        </a:lnTo>
                        <a:lnTo>
                          <a:pt x="82" y="38"/>
                        </a:lnTo>
                        <a:lnTo>
                          <a:pt x="0" y="38"/>
                        </a:lnTo>
                        <a:close/>
                      </a:path>
                    </a:pathLst>
                  </a:custGeom>
                  <a:solidFill>
                    <a:srgbClr val="C0C0C0"/>
                  </a:solidFill>
                  <a:ln w="9525">
                    <a:noFill/>
                    <a:round/>
                    <a:headEnd/>
                    <a:tailEnd/>
                  </a:ln>
                </p:spPr>
                <p:txBody>
                  <a:bodyPr/>
                  <a:lstStyle/>
                  <a:p>
                    <a:endParaRPr lang="zh-CN" altLang="en-US"/>
                  </a:p>
                </p:txBody>
              </p:sp>
            </p:grpSp>
            <p:grpSp>
              <p:nvGrpSpPr>
                <p:cNvPr id="13648" name="Group 308"/>
                <p:cNvGrpSpPr>
                  <a:grpSpLocks/>
                </p:cNvGrpSpPr>
                <p:nvPr/>
              </p:nvGrpSpPr>
              <p:grpSpPr bwMode="auto">
                <a:xfrm>
                  <a:off x="811" y="3612"/>
                  <a:ext cx="48" cy="23"/>
                  <a:chOff x="811" y="3612"/>
                  <a:chExt cx="48" cy="23"/>
                </a:xfrm>
              </p:grpSpPr>
              <p:sp>
                <p:nvSpPr>
                  <p:cNvPr id="13661" name="Freeform 309"/>
                  <p:cNvSpPr>
                    <a:spLocks/>
                  </p:cNvSpPr>
                  <p:nvPr/>
                </p:nvSpPr>
                <p:spPr bwMode="auto">
                  <a:xfrm>
                    <a:off x="811" y="3612"/>
                    <a:ext cx="12" cy="23"/>
                  </a:xfrm>
                  <a:custGeom>
                    <a:avLst/>
                    <a:gdLst>
                      <a:gd name="T0" fmla="*/ 7 w 25"/>
                      <a:gd name="T1" fmla="*/ 23 h 69"/>
                      <a:gd name="T2" fmla="*/ 0 w 25"/>
                      <a:gd name="T3" fmla="*/ 9 h 69"/>
                      <a:gd name="T4" fmla="*/ 5 w 25"/>
                      <a:gd name="T5" fmla="*/ 0 h 69"/>
                      <a:gd name="T6" fmla="*/ 12 w 25"/>
                      <a:gd name="T7" fmla="*/ 11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5" y="69"/>
                        </a:moveTo>
                        <a:lnTo>
                          <a:pt x="0" y="28"/>
                        </a:lnTo>
                        <a:lnTo>
                          <a:pt x="11" y="0"/>
                        </a:lnTo>
                        <a:lnTo>
                          <a:pt x="25" y="32"/>
                        </a:lnTo>
                        <a:lnTo>
                          <a:pt x="15" y="69"/>
                        </a:lnTo>
                        <a:close/>
                      </a:path>
                    </a:pathLst>
                  </a:custGeom>
                  <a:solidFill>
                    <a:srgbClr val="A0A0A0"/>
                  </a:solidFill>
                  <a:ln w="9525">
                    <a:noFill/>
                    <a:round/>
                    <a:headEnd/>
                    <a:tailEnd/>
                  </a:ln>
                </p:spPr>
                <p:txBody>
                  <a:bodyPr/>
                  <a:lstStyle/>
                  <a:p>
                    <a:endParaRPr lang="zh-CN" altLang="en-US"/>
                  </a:p>
                </p:txBody>
              </p:sp>
              <p:sp>
                <p:nvSpPr>
                  <p:cNvPr id="13662" name="Freeform 310"/>
                  <p:cNvSpPr>
                    <a:spLocks/>
                  </p:cNvSpPr>
                  <p:nvPr/>
                </p:nvSpPr>
                <p:spPr bwMode="auto">
                  <a:xfrm>
                    <a:off x="815" y="3613"/>
                    <a:ext cx="38" cy="10"/>
                  </a:xfrm>
                  <a:custGeom>
                    <a:avLst/>
                    <a:gdLst>
                      <a:gd name="T0" fmla="*/ 2 w 75"/>
                      <a:gd name="T1" fmla="*/ 0 h 32"/>
                      <a:gd name="T2" fmla="*/ 26 w 75"/>
                      <a:gd name="T3" fmla="*/ 0 h 32"/>
                      <a:gd name="T4" fmla="*/ 27 w 75"/>
                      <a:gd name="T5" fmla="*/ 1 h 32"/>
                      <a:gd name="T6" fmla="*/ 29 w 75"/>
                      <a:gd name="T7" fmla="*/ 5 h 32"/>
                      <a:gd name="T8" fmla="*/ 38 w 75"/>
                      <a:gd name="T9" fmla="*/ 10 h 32"/>
                      <a:gd name="T10" fmla="*/ 10 w 75"/>
                      <a:gd name="T11" fmla="*/ 10 h 32"/>
                      <a:gd name="T12" fmla="*/ 5 w 75"/>
                      <a:gd name="T13" fmla="*/ 7 h 32"/>
                      <a:gd name="T14" fmla="*/ 0 w 75"/>
                      <a:gd name="T15" fmla="*/ 2 h 32"/>
                      <a:gd name="T16" fmla="*/ 2 w 75"/>
                      <a:gd name="T17" fmla="*/ 0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2"/>
                      <a:gd name="T29" fmla="*/ 75 w 75"/>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2">
                        <a:moveTo>
                          <a:pt x="3" y="0"/>
                        </a:moveTo>
                        <a:lnTo>
                          <a:pt x="52" y="0"/>
                        </a:lnTo>
                        <a:lnTo>
                          <a:pt x="53" y="3"/>
                        </a:lnTo>
                        <a:lnTo>
                          <a:pt x="57" y="15"/>
                        </a:lnTo>
                        <a:lnTo>
                          <a:pt x="75" y="32"/>
                        </a:lnTo>
                        <a:lnTo>
                          <a:pt x="19" y="32"/>
                        </a:lnTo>
                        <a:lnTo>
                          <a:pt x="10" y="22"/>
                        </a:lnTo>
                        <a:lnTo>
                          <a:pt x="0" y="7"/>
                        </a:lnTo>
                        <a:lnTo>
                          <a:pt x="3" y="0"/>
                        </a:lnTo>
                        <a:close/>
                      </a:path>
                    </a:pathLst>
                  </a:custGeom>
                  <a:solidFill>
                    <a:srgbClr val="E0E0E0"/>
                  </a:solidFill>
                  <a:ln w="9525">
                    <a:noFill/>
                    <a:round/>
                    <a:headEnd/>
                    <a:tailEnd/>
                  </a:ln>
                </p:spPr>
                <p:txBody>
                  <a:bodyPr/>
                  <a:lstStyle/>
                  <a:p>
                    <a:endParaRPr lang="zh-CN" altLang="en-US"/>
                  </a:p>
                </p:txBody>
              </p:sp>
              <p:sp>
                <p:nvSpPr>
                  <p:cNvPr id="13663" name="Freeform 311"/>
                  <p:cNvSpPr>
                    <a:spLocks/>
                  </p:cNvSpPr>
                  <p:nvPr/>
                </p:nvSpPr>
                <p:spPr bwMode="auto">
                  <a:xfrm>
                    <a:off x="819" y="3623"/>
                    <a:ext cx="40" cy="12"/>
                  </a:xfrm>
                  <a:custGeom>
                    <a:avLst/>
                    <a:gdLst>
                      <a:gd name="T0" fmla="*/ 0 w 82"/>
                      <a:gd name="T1" fmla="*/ 12 h 36"/>
                      <a:gd name="T2" fmla="*/ 0 w 82"/>
                      <a:gd name="T3" fmla="*/ 7 h 36"/>
                      <a:gd name="T4" fmla="*/ 3 w 82"/>
                      <a:gd name="T5" fmla="*/ 3 h 36"/>
                      <a:gd name="T6" fmla="*/ 6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21"/>
                        </a:lnTo>
                        <a:lnTo>
                          <a:pt x="7" y="8"/>
                        </a:lnTo>
                        <a:lnTo>
                          <a:pt x="12" y="0"/>
                        </a:lnTo>
                        <a:lnTo>
                          <a:pt x="68"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649" name="Group 312"/>
                <p:cNvGrpSpPr>
                  <a:grpSpLocks/>
                </p:cNvGrpSpPr>
                <p:nvPr/>
              </p:nvGrpSpPr>
              <p:grpSpPr bwMode="auto">
                <a:xfrm>
                  <a:off x="823" y="3625"/>
                  <a:ext cx="49" cy="23"/>
                  <a:chOff x="823" y="3625"/>
                  <a:chExt cx="49" cy="23"/>
                </a:xfrm>
              </p:grpSpPr>
              <p:sp>
                <p:nvSpPr>
                  <p:cNvPr id="13658" name="Freeform 313"/>
                  <p:cNvSpPr>
                    <a:spLocks/>
                  </p:cNvSpPr>
                  <p:nvPr/>
                </p:nvSpPr>
                <p:spPr bwMode="auto">
                  <a:xfrm>
                    <a:off x="823" y="3625"/>
                    <a:ext cx="13" cy="23"/>
                  </a:xfrm>
                  <a:custGeom>
                    <a:avLst/>
                    <a:gdLst>
                      <a:gd name="T0" fmla="*/ 8 w 25"/>
                      <a:gd name="T1" fmla="*/ 23 h 68"/>
                      <a:gd name="T2" fmla="*/ 0 w 25"/>
                      <a:gd name="T3" fmla="*/ 9 h 68"/>
                      <a:gd name="T4" fmla="*/ 6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0"/>
                        </a:lnTo>
                        <a:lnTo>
                          <a:pt x="16" y="68"/>
                        </a:lnTo>
                        <a:close/>
                      </a:path>
                    </a:pathLst>
                  </a:custGeom>
                  <a:solidFill>
                    <a:srgbClr val="A0A0A0"/>
                  </a:solidFill>
                  <a:ln w="9525">
                    <a:noFill/>
                    <a:round/>
                    <a:headEnd/>
                    <a:tailEnd/>
                  </a:ln>
                </p:spPr>
                <p:txBody>
                  <a:bodyPr/>
                  <a:lstStyle/>
                  <a:p>
                    <a:endParaRPr lang="zh-CN" altLang="en-US"/>
                  </a:p>
                </p:txBody>
              </p:sp>
              <p:sp>
                <p:nvSpPr>
                  <p:cNvPr id="13659" name="Freeform 314"/>
                  <p:cNvSpPr>
                    <a:spLocks/>
                  </p:cNvSpPr>
                  <p:nvPr/>
                </p:nvSpPr>
                <p:spPr bwMode="auto">
                  <a:xfrm>
                    <a:off x="828" y="3626"/>
                    <a:ext cx="37" cy="9"/>
                  </a:xfrm>
                  <a:custGeom>
                    <a:avLst/>
                    <a:gdLst>
                      <a:gd name="T0" fmla="*/ 1 w 73"/>
                      <a:gd name="T1" fmla="*/ 0 h 29"/>
                      <a:gd name="T2" fmla="*/ 25 w 73"/>
                      <a:gd name="T3" fmla="*/ 0 h 29"/>
                      <a:gd name="T4" fmla="*/ 26 w 73"/>
                      <a:gd name="T5" fmla="*/ 1 h 29"/>
                      <a:gd name="T6" fmla="*/ 28 w 73"/>
                      <a:gd name="T7" fmla="*/ 3 h 29"/>
                      <a:gd name="T8" fmla="*/ 37 w 73"/>
                      <a:gd name="T9" fmla="*/ 9 h 29"/>
                      <a:gd name="T10" fmla="*/ 9 w 73"/>
                      <a:gd name="T11" fmla="*/ 9 h 29"/>
                      <a:gd name="T12" fmla="*/ 5 w 73"/>
                      <a:gd name="T13" fmla="*/ 6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1" y="0"/>
                        </a:moveTo>
                        <a:lnTo>
                          <a:pt x="50" y="0"/>
                        </a:lnTo>
                        <a:lnTo>
                          <a:pt x="51" y="2"/>
                        </a:lnTo>
                        <a:lnTo>
                          <a:pt x="56" y="11"/>
                        </a:lnTo>
                        <a:lnTo>
                          <a:pt x="73"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3660" name="Freeform 315"/>
                  <p:cNvSpPr>
                    <a:spLocks/>
                  </p:cNvSpPr>
                  <p:nvPr/>
                </p:nvSpPr>
                <p:spPr bwMode="auto">
                  <a:xfrm>
                    <a:off x="832" y="3636"/>
                    <a:ext cx="40" cy="12"/>
                  </a:xfrm>
                  <a:custGeom>
                    <a:avLst/>
                    <a:gdLst>
                      <a:gd name="T0" fmla="*/ 0 w 82"/>
                      <a:gd name="T1" fmla="*/ 12 h 36"/>
                      <a:gd name="T2" fmla="*/ 1 w 82"/>
                      <a:gd name="T3" fmla="*/ 6 h 36"/>
                      <a:gd name="T4" fmla="*/ 3 w 82"/>
                      <a:gd name="T5" fmla="*/ 2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7"/>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650" name="Group 316"/>
                <p:cNvGrpSpPr>
                  <a:grpSpLocks/>
                </p:cNvGrpSpPr>
                <p:nvPr/>
              </p:nvGrpSpPr>
              <p:grpSpPr bwMode="auto">
                <a:xfrm>
                  <a:off x="836" y="3638"/>
                  <a:ext cx="50" cy="22"/>
                  <a:chOff x="836" y="3638"/>
                  <a:chExt cx="50" cy="22"/>
                </a:xfrm>
              </p:grpSpPr>
              <p:sp>
                <p:nvSpPr>
                  <p:cNvPr id="13655" name="Freeform 317"/>
                  <p:cNvSpPr>
                    <a:spLocks/>
                  </p:cNvSpPr>
                  <p:nvPr/>
                </p:nvSpPr>
                <p:spPr bwMode="auto">
                  <a:xfrm>
                    <a:off x="836" y="3638"/>
                    <a:ext cx="12" cy="22"/>
                  </a:xfrm>
                  <a:custGeom>
                    <a:avLst/>
                    <a:gdLst>
                      <a:gd name="T0" fmla="*/ 8 w 25"/>
                      <a:gd name="T1" fmla="*/ 22 h 68"/>
                      <a:gd name="T2" fmla="*/ 0 w 25"/>
                      <a:gd name="T3" fmla="*/ 9 h 68"/>
                      <a:gd name="T4" fmla="*/ 6 w 25"/>
                      <a:gd name="T5" fmla="*/ 0 h 68"/>
                      <a:gd name="T6" fmla="*/ 12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2"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656" name="Freeform 318"/>
                  <p:cNvSpPr>
                    <a:spLocks/>
                  </p:cNvSpPr>
                  <p:nvPr/>
                </p:nvSpPr>
                <p:spPr bwMode="auto">
                  <a:xfrm>
                    <a:off x="842" y="3638"/>
                    <a:ext cx="36" cy="10"/>
                  </a:xfrm>
                  <a:custGeom>
                    <a:avLst/>
                    <a:gdLst>
                      <a:gd name="T0" fmla="*/ 1 w 72"/>
                      <a:gd name="T1" fmla="*/ 0 h 30"/>
                      <a:gd name="T2" fmla="*/ 24 w 72"/>
                      <a:gd name="T3" fmla="*/ 0 h 30"/>
                      <a:gd name="T4" fmla="*/ 25 w 72"/>
                      <a:gd name="T5" fmla="*/ 1 h 30"/>
                      <a:gd name="T6" fmla="*/ 27 w 72"/>
                      <a:gd name="T7" fmla="*/ 4 h 30"/>
                      <a:gd name="T8" fmla="*/ 36 w 72"/>
                      <a:gd name="T9" fmla="*/ 10 h 30"/>
                      <a:gd name="T10" fmla="*/ 9 w 72"/>
                      <a:gd name="T11" fmla="*/ 10 h 30"/>
                      <a:gd name="T12" fmla="*/ 4 w 72"/>
                      <a:gd name="T13" fmla="*/ 7 h 30"/>
                      <a:gd name="T14" fmla="*/ 0 w 72"/>
                      <a:gd name="T15" fmla="*/ 2 h 30"/>
                      <a:gd name="T16" fmla="*/ 1 w 7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0"/>
                      <a:gd name="T29" fmla="*/ 72 w 7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0">
                        <a:moveTo>
                          <a:pt x="1" y="0"/>
                        </a:moveTo>
                        <a:lnTo>
                          <a:pt x="49" y="0"/>
                        </a:lnTo>
                        <a:lnTo>
                          <a:pt x="51" y="3"/>
                        </a:lnTo>
                        <a:lnTo>
                          <a:pt x="55" y="12"/>
                        </a:lnTo>
                        <a:lnTo>
                          <a:pt x="72" y="30"/>
                        </a:lnTo>
                        <a:lnTo>
                          <a:pt x="17" y="30"/>
                        </a:lnTo>
                        <a:lnTo>
                          <a:pt x="8" y="21"/>
                        </a:lnTo>
                        <a:lnTo>
                          <a:pt x="0" y="5"/>
                        </a:lnTo>
                        <a:lnTo>
                          <a:pt x="1" y="0"/>
                        </a:lnTo>
                        <a:close/>
                      </a:path>
                    </a:pathLst>
                  </a:custGeom>
                  <a:solidFill>
                    <a:srgbClr val="E0E0E0"/>
                  </a:solidFill>
                  <a:ln w="9525">
                    <a:noFill/>
                    <a:round/>
                    <a:headEnd/>
                    <a:tailEnd/>
                  </a:ln>
                </p:spPr>
                <p:txBody>
                  <a:bodyPr/>
                  <a:lstStyle/>
                  <a:p>
                    <a:endParaRPr lang="zh-CN" altLang="en-US"/>
                  </a:p>
                </p:txBody>
              </p:sp>
              <p:sp>
                <p:nvSpPr>
                  <p:cNvPr id="13657" name="Freeform 319"/>
                  <p:cNvSpPr>
                    <a:spLocks/>
                  </p:cNvSpPr>
                  <p:nvPr/>
                </p:nvSpPr>
                <p:spPr bwMode="auto">
                  <a:xfrm>
                    <a:off x="844" y="3648"/>
                    <a:ext cx="42" cy="12"/>
                  </a:xfrm>
                  <a:custGeom>
                    <a:avLst/>
                    <a:gdLst>
                      <a:gd name="T0" fmla="*/ 0 w 83"/>
                      <a:gd name="T1" fmla="*/ 12 h 36"/>
                      <a:gd name="T2" fmla="*/ 1 w 83"/>
                      <a:gd name="T3" fmla="*/ 6 h 36"/>
                      <a:gd name="T4" fmla="*/ 4 w 83"/>
                      <a:gd name="T5" fmla="*/ 3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19"/>
                        </a:lnTo>
                        <a:lnTo>
                          <a:pt x="7" y="8"/>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651" name="Group 320"/>
                <p:cNvGrpSpPr>
                  <a:grpSpLocks/>
                </p:cNvGrpSpPr>
                <p:nvPr/>
              </p:nvGrpSpPr>
              <p:grpSpPr bwMode="auto">
                <a:xfrm>
                  <a:off x="849" y="3651"/>
                  <a:ext cx="49" cy="22"/>
                  <a:chOff x="849" y="3651"/>
                  <a:chExt cx="49" cy="22"/>
                </a:xfrm>
              </p:grpSpPr>
              <p:sp>
                <p:nvSpPr>
                  <p:cNvPr id="13652" name="Freeform 321"/>
                  <p:cNvSpPr>
                    <a:spLocks/>
                  </p:cNvSpPr>
                  <p:nvPr/>
                </p:nvSpPr>
                <p:spPr bwMode="auto">
                  <a:xfrm>
                    <a:off x="849" y="3651"/>
                    <a:ext cx="12" cy="22"/>
                  </a:xfrm>
                  <a:custGeom>
                    <a:avLst/>
                    <a:gdLst>
                      <a:gd name="T0" fmla="*/ 7 w 25"/>
                      <a:gd name="T1" fmla="*/ 22 h 67"/>
                      <a:gd name="T2" fmla="*/ 0 w 25"/>
                      <a:gd name="T3" fmla="*/ 9 h 67"/>
                      <a:gd name="T4" fmla="*/ 5 w 25"/>
                      <a:gd name="T5" fmla="*/ 0 h 67"/>
                      <a:gd name="T6" fmla="*/ 12 w 25"/>
                      <a:gd name="T7" fmla="*/ 10 h 67"/>
                      <a:gd name="T8" fmla="*/ 7 w 25"/>
                      <a:gd name="T9" fmla="*/ 22 h 67"/>
                      <a:gd name="T10" fmla="*/ 0 60000 65536"/>
                      <a:gd name="T11" fmla="*/ 0 60000 65536"/>
                      <a:gd name="T12" fmla="*/ 0 60000 65536"/>
                      <a:gd name="T13" fmla="*/ 0 60000 65536"/>
                      <a:gd name="T14" fmla="*/ 0 60000 65536"/>
                      <a:gd name="T15" fmla="*/ 0 w 25"/>
                      <a:gd name="T16" fmla="*/ 0 h 67"/>
                      <a:gd name="T17" fmla="*/ 25 w 25"/>
                      <a:gd name="T18" fmla="*/ 67 h 67"/>
                    </a:gdLst>
                    <a:ahLst/>
                    <a:cxnLst>
                      <a:cxn ang="T10">
                        <a:pos x="T0" y="T1"/>
                      </a:cxn>
                      <a:cxn ang="T11">
                        <a:pos x="T2" y="T3"/>
                      </a:cxn>
                      <a:cxn ang="T12">
                        <a:pos x="T4" y="T5"/>
                      </a:cxn>
                      <a:cxn ang="T13">
                        <a:pos x="T6" y="T7"/>
                      </a:cxn>
                      <a:cxn ang="T14">
                        <a:pos x="T8" y="T9"/>
                      </a:cxn>
                    </a:cxnLst>
                    <a:rect l="T15" t="T16" r="T17" b="T18"/>
                    <a:pathLst>
                      <a:path w="25" h="67">
                        <a:moveTo>
                          <a:pt x="15" y="67"/>
                        </a:moveTo>
                        <a:lnTo>
                          <a:pt x="0" y="26"/>
                        </a:lnTo>
                        <a:lnTo>
                          <a:pt x="10" y="0"/>
                        </a:lnTo>
                        <a:lnTo>
                          <a:pt x="25" y="30"/>
                        </a:lnTo>
                        <a:lnTo>
                          <a:pt x="15" y="67"/>
                        </a:lnTo>
                        <a:close/>
                      </a:path>
                    </a:pathLst>
                  </a:custGeom>
                  <a:solidFill>
                    <a:srgbClr val="A0A0A0"/>
                  </a:solidFill>
                  <a:ln w="9525">
                    <a:noFill/>
                    <a:round/>
                    <a:headEnd/>
                    <a:tailEnd/>
                  </a:ln>
                </p:spPr>
                <p:txBody>
                  <a:bodyPr/>
                  <a:lstStyle/>
                  <a:p>
                    <a:endParaRPr lang="zh-CN" altLang="en-US"/>
                  </a:p>
                </p:txBody>
              </p:sp>
              <p:sp>
                <p:nvSpPr>
                  <p:cNvPr id="13653" name="Freeform 322"/>
                  <p:cNvSpPr>
                    <a:spLocks/>
                  </p:cNvSpPr>
                  <p:nvPr/>
                </p:nvSpPr>
                <p:spPr bwMode="auto">
                  <a:xfrm>
                    <a:off x="854" y="3651"/>
                    <a:ext cx="37" cy="10"/>
                  </a:xfrm>
                  <a:custGeom>
                    <a:avLst/>
                    <a:gdLst>
                      <a:gd name="T0" fmla="*/ 1 w 74"/>
                      <a:gd name="T1" fmla="*/ 0 h 29"/>
                      <a:gd name="T2" fmla="*/ 24 w 74"/>
                      <a:gd name="T3" fmla="*/ 0 h 29"/>
                      <a:gd name="T4" fmla="*/ 25 w 74"/>
                      <a:gd name="T5" fmla="*/ 1 h 29"/>
                      <a:gd name="T6" fmla="*/ 28 w 74"/>
                      <a:gd name="T7" fmla="*/ 4 h 29"/>
                      <a:gd name="T8" fmla="*/ 37 w 74"/>
                      <a:gd name="T9" fmla="*/ 10 h 29"/>
                      <a:gd name="T10" fmla="*/ 9 w 74"/>
                      <a:gd name="T11" fmla="*/ 10 h 29"/>
                      <a:gd name="T12" fmla="*/ 5 w 74"/>
                      <a:gd name="T13" fmla="*/ 7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1" y="0"/>
                        </a:moveTo>
                        <a:lnTo>
                          <a:pt x="49" y="0"/>
                        </a:lnTo>
                        <a:lnTo>
                          <a:pt x="50" y="2"/>
                        </a:lnTo>
                        <a:lnTo>
                          <a:pt x="57" y="11"/>
                        </a:lnTo>
                        <a:lnTo>
                          <a:pt x="74" y="29"/>
                        </a:lnTo>
                        <a:lnTo>
                          <a:pt x="18" y="29"/>
                        </a:lnTo>
                        <a:lnTo>
                          <a:pt x="9"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3654" name="Freeform 323"/>
                  <p:cNvSpPr>
                    <a:spLocks/>
                  </p:cNvSpPr>
                  <p:nvPr/>
                </p:nvSpPr>
                <p:spPr bwMode="auto">
                  <a:xfrm>
                    <a:off x="857" y="3662"/>
                    <a:ext cx="41" cy="11"/>
                  </a:xfrm>
                  <a:custGeom>
                    <a:avLst/>
                    <a:gdLst>
                      <a:gd name="T0" fmla="*/ 0 w 81"/>
                      <a:gd name="T1" fmla="*/ 11 h 35"/>
                      <a:gd name="T2" fmla="*/ 1 w 81"/>
                      <a:gd name="T3" fmla="*/ 6 h 35"/>
                      <a:gd name="T4" fmla="*/ 3 w 81"/>
                      <a:gd name="T5" fmla="*/ 2 h 35"/>
                      <a:gd name="T6" fmla="*/ 5 w 81"/>
                      <a:gd name="T7" fmla="*/ 0 h 35"/>
                      <a:gd name="T8" fmla="*/ 34 w 81"/>
                      <a:gd name="T9" fmla="*/ 0 h 35"/>
                      <a:gd name="T10" fmla="*/ 41 w 81"/>
                      <a:gd name="T11" fmla="*/ 11 h 35"/>
                      <a:gd name="T12" fmla="*/ 0 w 81"/>
                      <a:gd name="T13" fmla="*/ 11 h 35"/>
                      <a:gd name="T14" fmla="*/ 0 60000 65536"/>
                      <a:gd name="T15" fmla="*/ 0 60000 65536"/>
                      <a:gd name="T16" fmla="*/ 0 60000 65536"/>
                      <a:gd name="T17" fmla="*/ 0 60000 65536"/>
                      <a:gd name="T18" fmla="*/ 0 60000 65536"/>
                      <a:gd name="T19" fmla="*/ 0 60000 65536"/>
                      <a:gd name="T20" fmla="*/ 0 60000 65536"/>
                      <a:gd name="T21" fmla="*/ 0 w 81"/>
                      <a:gd name="T22" fmla="*/ 0 h 35"/>
                      <a:gd name="T23" fmla="*/ 81 w 81"/>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5">
                        <a:moveTo>
                          <a:pt x="0" y="35"/>
                        </a:moveTo>
                        <a:lnTo>
                          <a:pt x="1" y="19"/>
                        </a:lnTo>
                        <a:lnTo>
                          <a:pt x="5" y="7"/>
                        </a:lnTo>
                        <a:lnTo>
                          <a:pt x="10" y="0"/>
                        </a:lnTo>
                        <a:lnTo>
                          <a:pt x="67" y="0"/>
                        </a:lnTo>
                        <a:lnTo>
                          <a:pt x="81" y="35"/>
                        </a:lnTo>
                        <a:lnTo>
                          <a:pt x="0" y="35"/>
                        </a:lnTo>
                        <a:close/>
                      </a:path>
                    </a:pathLst>
                  </a:custGeom>
                  <a:solidFill>
                    <a:srgbClr val="C0C0C0"/>
                  </a:solidFill>
                  <a:ln w="9525">
                    <a:noFill/>
                    <a:round/>
                    <a:headEnd/>
                    <a:tailEnd/>
                  </a:ln>
                </p:spPr>
                <p:txBody>
                  <a:bodyPr/>
                  <a:lstStyle/>
                  <a:p>
                    <a:endParaRPr lang="zh-CN" altLang="en-US"/>
                  </a:p>
                </p:txBody>
              </p:sp>
            </p:grpSp>
          </p:grpSp>
          <p:grpSp>
            <p:nvGrpSpPr>
              <p:cNvPr id="13490" name="Group 324"/>
              <p:cNvGrpSpPr>
                <a:grpSpLocks/>
              </p:cNvGrpSpPr>
              <p:nvPr/>
            </p:nvGrpSpPr>
            <p:grpSpPr bwMode="auto">
              <a:xfrm>
                <a:off x="861" y="3665"/>
                <a:ext cx="99" cy="74"/>
                <a:chOff x="861" y="3665"/>
                <a:chExt cx="99" cy="74"/>
              </a:xfrm>
            </p:grpSpPr>
            <p:grpSp>
              <p:nvGrpSpPr>
                <p:cNvPr id="2" name="Group 325"/>
                <p:cNvGrpSpPr>
                  <a:grpSpLocks/>
                </p:cNvGrpSpPr>
                <p:nvPr/>
              </p:nvGrpSpPr>
              <p:grpSpPr bwMode="auto">
                <a:xfrm>
                  <a:off x="861" y="3665"/>
                  <a:ext cx="50" cy="23"/>
                  <a:chOff x="861" y="3665"/>
                  <a:chExt cx="50" cy="23"/>
                </a:xfrm>
              </p:grpSpPr>
              <p:sp>
                <p:nvSpPr>
                  <p:cNvPr id="13644" name="Freeform 326"/>
                  <p:cNvSpPr>
                    <a:spLocks/>
                  </p:cNvSpPr>
                  <p:nvPr/>
                </p:nvSpPr>
                <p:spPr bwMode="auto">
                  <a:xfrm>
                    <a:off x="861" y="3665"/>
                    <a:ext cx="12" cy="23"/>
                  </a:xfrm>
                  <a:custGeom>
                    <a:avLst/>
                    <a:gdLst>
                      <a:gd name="T0" fmla="*/ 8 w 25"/>
                      <a:gd name="T1" fmla="*/ 23 h 69"/>
                      <a:gd name="T2" fmla="*/ 0 w 25"/>
                      <a:gd name="T3" fmla="*/ 9 h 69"/>
                      <a:gd name="T4" fmla="*/ 5 w 25"/>
                      <a:gd name="T5" fmla="*/ 0 h 69"/>
                      <a:gd name="T6" fmla="*/ 12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11"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3645" name="Freeform 327"/>
                  <p:cNvSpPr>
                    <a:spLocks/>
                  </p:cNvSpPr>
                  <p:nvPr/>
                </p:nvSpPr>
                <p:spPr bwMode="auto">
                  <a:xfrm>
                    <a:off x="865" y="3666"/>
                    <a:ext cx="38" cy="10"/>
                  </a:xfrm>
                  <a:custGeom>
                    <a:avLst/>
                    <a:gdLst>
                      <a:gd name="T0" fmla="*/ 2 w 75"/>
                      <a:gd name="T1" fmla="*/ 0 h 31"/>
                      <a:gd name="T2" fmla="*/ 26 w 75"/>
                      <a:gd name="T3" fmla="*/ 0 h 31"/>
                      <a:gd name="T4" fmla="*/ 27 w 75"/>
                      <a:gd name="T5" fmla="*/ 1 h 31"/>
                      <a:gd name="T6" fmla="*/ 29 w 75"/>
                      <a:gd name="T7" fmla="*/ 4 h 31"/>
                      <a:gd name="T8" fmla="*/ 38 w 75"/>
                      <a:gd name="T9" fmla="*/ 10 h 31"/>
                      <a:gd name="T10" fmla="*/ 10 w 75"/>
                      <a:gd name="T11" fmla="*/ 10 h 31"/>
                      <a:gd name="T12" fmla="*/ 6 w 75"/>
                      <a:gd name="T13" fmla="*/ 7 h 31"/>
                      <a:gd name="T14" fmla="*/ 0 w 75"/>
                      <a:gd name="T15" fmla="*/ 2 h 31"/>
                      <a:gd name="T16" fmla="*/ 2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3" y="0"/>
                        </a:moveTo>
                        <a:lnTo>
                          <a:pt x="52" y="0"/>
                        </a:lnTo>
                        <a:lnTo>
                          <a:pt x="53" y="4"/>
                        </a:lnTo>
                        <a:lnTo>
                          <a:pt x="57" y="13"/>
                        </a:lnTo>
                        <a:lnTo>
                          <a:pt x="75" y="31"/>
                        </a:lnTo>
                        <a:lnTo>
                          <a:pt x="19" y="31"/>
                        </a:lnTo>
                        <a:lnTo>
                          <a:pt x="11" y="22"/>
                        </a:lnTo>
                        <a:lnTo>
                          <a:pt x="0" y="7"/>
                        </a:lnTo>
                        <a:lnTo>
                          <a:pt x="3" y="0"/>
                        </a:lnTo>
                        <a:close/>
                      </a:path>
                    </a:pathLst>
                  </a:custGeom>
                  <a:solidFill>
                    <a:srgbClr val="E0E0E0"/>
                  </a:solidFill>
                  <a:ln w="9525">
                    <a:noFill/>
                    <a:round/>
                    <a:headEnd/>
                    <a:tailEnd/>
                  </a:ln>
                </p:spPr>
                <p:txBody>
                  <a:bodyPr/>
                  <a:lstStyle/>
                  <a:p>
                    <a:endParaRPr lang="zh-CN" altLang="en-US"/>
                  </a:p>
                </p:txBody>
              </p:sp>
              <p:sp>
                <p:nvSpPr>
                  <p:cNvPr id="13646" name="Freeform 328"/>
                  <p:cNvSpPr>
                    <a:spLocks/>
                  </p:cNvSpPr>
                  <p:nvPr/>
                </p:nvSpPr>
                <p:spPr bwMode="auto">
                  <a:xfrm>
                    <a:off x="869" y="3676"/>
                    <a:ext cx="42" cy="12"/>
                  </a:xfrm>
                  <a:custGeom>
                    <a:avLst/>
                    <a:gdLst>
                      <a:gd name="T0" fmla="*/ 0 w 83"/>
                      <a:gd name="T1" fmla="*/ 12 h 36"/>
                      <a:gd name="T2" fmla="*/ 1 w 83"/>
                      <a:gd name="T3" fmla="*/ 7 h 36"/>
                      <a:gd name="T4" fmla="*/ 4 w 83"/>
                      <a:gd name="T5" fmla="*/ 2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20"/>
                        </a:lnTo>
                        <a:lnTo>
                          <a:pt x="7" y="7"/>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628" name="Group 329"/>
                <p:cNvGrpSpPr>
                  <a:grpSpLocks/>
                </p:cNvGrpSpPr>
                <p:nvPr/>
              </p:nvGrpSpPr>
              <p:grpSpPr bwMode="auto">
                <a:xfrm>
                  <a:off x="873" y="3678"/>
                  <a:ext cx="49" cy="23"/>
                  <a:chOff x="873" y="3678"/>
                  <a:chExt cx="49" cy="23"/>
                </a:xfrm>
              </p:grpSpPr>
              <p:sp>
                <p:nvSpPr>
                  <p:cNvPr id="13641" name="Freeform 330"/>
                  <p:cNvSpPr>
                    <a:spLocks/>
                  </p:cNvSpPr>
                  <p:nvPr/>
                </p:nvSpPr>
                <p:spPr bwMode="auto">
                  <a:xfrm>
                    <a:off x="873" y="3678"/>
                    <a:ext cx="13" cy="23"/>
                  </a:xfrm>
                  <a:custGeom>
                    <a:avLst/>
                    <a:gdLst>
                      <a:gd name="T0" fmla="*/ 7 w 25"/>
                      <a:gd name="T1" fmla="*/ 23 h 70"/>
                      <a:gd name="T2" fmla="*/ 0 w 25"/>
                      <a:gd name="T3" fmla="*/ 9 h 70"/>
                      <a:gd name="T4" fmla="*/ 5 w 25"/>
                      <a:gd name="T5" fmla="*/ 0 h 70"/>
                      <a:gd name="T6" fmla="*/ 13 w 25"/>
                      <a:gd name="T7" fmla="*/ 10 h 70"/>
                      <a:gd name="T8" fmla="*/ 7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3" y="70"/>
                        </a:moveTo>
                        <a:lnTo>
                          <a:pt x="0" y="27"/>
                        </a:lnTo>
                        <a:lnTo>
                          <a:pt x="9" y="0"/>
                        </a:lnTo>
                        <a:lnTo>
                          <a:pt x="25" y="31"/>
                        </a:lnTo>
                        <a:lnTo>
                          <a:pt x="13" y="70"/>
                        </a:lnTo>
                        <a:close/>
                      </a:path>
                    </a:pathLst>
                  </a:custGeom>
                  <a:solidFill>
                    <a:srgbClr val="A0A0A0"/>
                  </a:solidFill>
                  <a:ln w="9525">
                    <a:noFill/>
                    <a:round/>
                    <a:headEnd/>
                    <a:tailEnd/>
                  </a:ln>
                </p:spPr>
                <p:txBody>
                  <a:bodyPr/>
                  <a:lstStyle/>
                  <a:p>
                    <a:endParaRPr lang="zh-CN" altLang="en-US"/>
                  </a:p>
                </p:txBody>
              </p:sp>
              <p:sp>
                <p:nvSpPr>
                  <p:cNvPr id="13642" name="Freeform 331"/>
                  <p:cNvSpPr>
                    <a:spLocks/>
                  </p:cNvSpPr>
                  <p:nvPr/>
                </p:nvSpPr>
                <p:spPr bwMode="auto">
                  <a:xfrm>
                    <a:off x="878" y="3678"/>
                    <a:ext cx="37" cy="10"/>
                  </a:xfrm>
                  <a:custGeom>
                    <a:avLst/>
                    <a:gdLst>
                      <a:gd name="T0" fmla="*/ 1 w 75"/>
                      <a:gd name="T1" fmla="*/ 0 h 30"/>
                      <a:gd name="T2" fmla="*/ 25 w 75"/>
                      <a:gd name="T3" fmla="*/ 0 h 30"/>
                      <a:gd name="T4" fmla="*/ 26 w 75"/>
                      <a:gd name="T5" fmla="*/ 1 h 30"/>
                      <a:gd name="T6" fmla="*/ 28 w 75"/>
                      <a:gd name="T7" fmla="*/ 4 h 30"/>
                      <a:gd name="T8" fmla="*/ 37 w 75"/>
                      <a:gd name="T9" fmla="*/ 10 h 30"/>
                      <a:gd name="T10" fmla="*/ 9 w 75"/>
                      <a:gd name="T11" fmla="*/ 10 h 30"/>
                      <a:gd name="T12" fmla="*/ 5 w 75"/>
                      <a:gd name="T13" fmla="*/ 7 h 30"/>
                      <a:gd name="T14" fmla="*/ 0 w 75"/>
                      <a:gd name="T15" fmla="*/ 2 h 30"/>
                      <a:gd name="T16" fmla="*/ 1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2" y="0"/>
                        </a:moveTo>
                        <a:lnTo>
                          <a:pt x="50" y="0"/>
                        </a:lnTo>
                        <a:lnTo>
                          <a:pt x="52" y="3"/>
                        </a:lnTo>
                        <a:lnTo>
                          <a:pt x="57" y="12"/>
                        </a:lnTo>
                        <a:lnTo>
                          <a:pt x="75" y="30"/>
                        </a:lnTo>
                        <a:lnTo>
                          <a:pt x="19" y="30"/>
                        </a:lnTo>
                        <a:lnTo>
                          <a:pt x="11" y="20"/>
                        </a:lnTo>
                        <a:lnTo>
                          <a:pt x="0" y="6"/>
                        </a:lnTo>
                        <a:lnTo>
                          <a:pt x="2" y="0"/>
                        </a:lnTo>
                        <a:close/>
                      </a:path>
                    </a:pathLst>
                  </a:custGeom>
                  <a:solidFill>
                    <a:srgbClr val="E0E0E0"/>
                  </a:solidFill>
                  <a:ln w="9525">
                    <a:noFill/>
                    <a:round/>
                    <a:headEnd/>
                    <a:tailEnd/>
                  </a:ln>
                </p:spPr>
                <p:txBody>
                  <a:bodyPr/>
                  <a:lstStyle/>
                  <a:p>
                    <a:endParaRPr lang="zh-CN" altLang="en-US"/>
                  </a:p>
                </p:txBody>
              </p:sp>
              <p:sp>
                <p:nvSpPr>
                  <p:cNvPr id="13643" name="Freeform 332"/>
                  <p:cNvSpPr>
                    <a:spLocks/>
                  </p:cNvSpPr>
                  <p:nvPr/>
                </p:nvSpPr>
                <p:spPr bwMode="auto">
                  <a:xfrm>
                    <a:off x="880" y="3688"/>
                    <a:ext cx="42" cy="13"/>
                  </a:xfrm>
                  <a:custGeom>
                    <a:avLst/>
                    <a:gdLst>
                      <a:gd name="T0" fmla="*/ 0 w 82"/>
                      <a:gd name="T1" fmla="*/ 13 h 38"/>
                      <a:gd name="T2" fmla="*/ 2 w 82"/>
                      <a:gd name="T3" fmla="*/ 7 h 38"/>
                      <a:gd name="T4" fmla="*/ 4 w 82"/>
                      <a:gd name="T5" fmla="*/ 3 h 38"/>
                      <a:gd name="T6" fmla="*/ 7 w 82"/>
                      <a:gd name="T7" fmla="*/ 0 h 38"/>
                      <a:gd name="T8" fmla="*/ 35 w 82"/>
                      <a:gd name="T9" fmla="*/ 0 h 38"/>
                      <a:gd name="T10" fmla="*/ 42 w 82"/>
                      <a:gd name="T11" fmla="*/ 13 h 38"/>
                      <a:gd name="T12" fmla="*/ 0 w 82"/>
                      <a:gd name="T13" fmla="*/ 13 h 38"/>
                      <a:gd name="T14" fmla="*/ 0 60000 65536"/>
                      <a:gd name="T15" fmla="*/ 0 60000 65536"/>
                      <a:gd name="T16" fmla="*/ 0 60000 65536"/>
                      <a:gd name="T17" fmla="*/ 0 60000 65536"/>
                      <a:gd name="T18" fmla="*/ 0 60000 65536"/>
                      <a:gd name="T19" fmla="*/ 0 60000 65536"/>
                      <a:gd name="T20" fmla="*/ 0 60000 65536"/>
                      <a:gd name="T21" fmla="*/ 0 w 82"/>
                      <a:gd name="T22" fmla="*/ 0 h 38"/>
                      <a:gd name="T23" fmla="*/ 82 w 82"/>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8">
                        <a:moveTo>
                          <a:pt x="0" y="38"/>
                        </a:moveTo>
                        <a:lnTo>
                          <a:pt x="4" y="21"/>
                        </a:lnTo>
                        <a:lnTo>
                          <a:pt x="8" y="8"/>
                        </a:lnTo>
                        <a:lnTo>
                          <a:pt x="13" y="0"/>
                        </a:lnTo>
                        <a:lnTo>
                          <a:pt x="69" y="0"/>
                        </a:lnTo>
                        <a:lnTo>
                          <a:pt x="82" y="38"/>
                        </a:lnTo>
                        <a:lnTo>
                          <a:pt x="0" y="38"/>
                        </a:lnTo>
                        <a:close/>
                      </a:path>
                    </a:pathLst>
                  </a:custGeom>
                  <a:solidFill>
                    <a:srgbClr val="C0C0C0"/>
                  </a:solidFill>
                  <a:ln w="9525">
                    <a:noFill/>
                    <a:round/>
                    <a:headEnd/>
                    <a:tailEnd/>
                  </a:ln>
                </p:spPr>
                <p:txBody>
                  <a:bodyPr/>
                  <a:lstStyle/>
                  <a:p>
                    <a:endParaRPr lang="zh-CN" altLang="en-US"/>
                  </a:p>
                </p:txBody>
              </p:sp>
            </p:grpSp>
            <p:grpSp>
              <p:nvGrpSpPr>
                <p:cNvPr id="13629" name="Group 333"/>
                <p:cNvGrpSpPr>
                  <a:grpSpLocks/>
                </p:cNvGrpSpPr>
                <p:nvPr/>
              </p:nvGrpSpPr>
              <p:grpSpPr bwMode="auto">
                <a:xfrm>
                  <a:off x="886" y="3690"/>
                  <a:ext cx="49" cy="23"/>
                  <a:chOff x="886" y="3690"/>
                  <a:chExt cx="49" cy="23"/>
                </a:xfrm>
              </p:grpSpPr>
              <p:sp>
                <p:nvSpPr>
                  <p:cNvPr id="13638" name="Freeform 334"/>
                  <p:cNvSpPr>
                    <a:spLocks/>
                  </p:cNvSpPr>
                  <p:nvPr/>
                </p:nvSpPr>
                <p:spPr bwMode="auto">
                  <a:xfrm>
                    <a:off x="886" y="3690"/>
                    <a:ext cx="12" cy="23"/>
                  </a:xfrm>
                  <a:custGeom>
                    <a:avLst/>
                    <a:gdLst>
                      <a:gd name="T0" fmla="*/ 7 w 24"/>
                      <a:gd name="T1" fmla="*/ 23 h 70"/>
                      <a:gd name="T2" fmla="*/ 0 w 24"/>
                      <a:gd name="T3" fmla="*/ 10 h 70"/>
                      <a:gd name="T4" fmla="*/ 5 w 24"/>
                      <a:gd name="T5" fmla="*/ 0 h 70"/>
                      <a:gd name="T6" fmla="*/ 12 w 24"/>
                      <a:gd name="T7" fmla="*/ 11 h 70"/>
                      <a:gd name="T8" fmla="*/ 7 w 24"/>
                      <a:gd name="T9" fmla="*/ 23 h 70"/>
                      <a:gd name="T10" fmla="*/ 0 60000 65536"/>
                      <a:gd name="T11" fmla="*/ 0 60000 65536"/>
                      <a:gd name="T12" fmla="*/ 0 60000 65536"/>
                      <a:gd name="T13" fmla="*/ 0 60000 65536"/>
                      <a:gd name="T14" fmla="*/ 0 60000 65536"/>
                      <a:gd name="T15" fmla="*/ 0 w 24"/>
                      <a:gd name="T16" fmla="*/ 0 h 70"/>
                      <a:gd name="T17" fmla="*/ 24 w 24"/>
                      <a:gd name="T18" fmla="*/ 70 h 70"/>
                    </a:gdLst>
                    <a:ahLst/>
                    <a:cxnLst>
                      <a:cxn ang="T10">
                        <a:pos x="T0" y="T1"/>
                      </a:cxn>
                      <a:cxn ang="T11">
                        <a:pos x="T2" y="T3"/>
                      </a:cxn>
                      <a:cxn ang="T12">
                        <a:pos x="T4" y="T5"/>
                      </a:cxn>
                      <a:cxn ang="T13">
                        <a:pos x="T6" y="T7"/>
                      </a:cxn>
                      <a:cxn ang="T14">
                        <a:pos x="T8" y="T9"/>
                      </a:cxn>
                    </a:cxnLst>
                    <a:rect l="T15" t="T16" r="T17" b="T18"/>
                    <a:pathLst>
                      <a:path w="24" h="70">
                        <a:moveTo>
                          <a:pt x="14" y="70"/>
                        </a:moveTo>
                        <a:lnTo>
                          <a:pt x="0" y="29"/>
                        </a:lnTo>
                        <a:lnTo>
                          <a:pt x="10" y="0"/>
                        </a:lnTo>
                        <a:lnTo>
                          <a:pt x="24" y="33"/>
                        </a:lnTo>
                        <a:lnTo>
                          <a:pt x="14" y="70"/>
                        </a:lnTo>
                        <a:close/>
                      </a:path>
                    </a:pathLst>
                  </a:custGeom>
                  <a:solidFill>
                    <a:srgbClr val="A0A0A0"/>
                  </a:solidFill>
                  <a:ln w="9525">
                    <a:noFill/>
                    <a:round/>
                    <a:headEnd/>
                    <a:tailEnd/>
                  </a:ln>
                </p:spPr>
                <p:txBody>
                  <a:bodyPr/>
                  <a:lstStyle/>
                  <a:p>
                    <a:endParaRPr lang="zh-CN" altLang="en-US"/>
                  </a:p>
                </p:txBody>
              </p:sp>
              <p:sp>
                <p:nvSpPr>
                  <p:cNvPr id="13639" name="Freeform 335"/>
                  <p:cNvSpPr>
                    <a:spLocks/>
                  </p:cNvSpPr>
                  <p:nvPr/>
                </p:nvSpPr>
                <p:spPr bwMode="auto">
                  <a:xfrm>
                    <a:off x="890" y="3691"/>
                    <a:ext cx="38" cy="10"/>
                  </a:xfrm>
                  <a:custGeom>
                    <a:avLst/>
                    <a:gdLst>
                      <a:gd name="T0" fmla="*/ 2 w 75"/>
                      <a:gd name="T1" fmla="*/ 0 h 31"/>
                      <a:gd name="T2" fmla="*/ 26 w 75"/>
                      <a:gd name="T3" fmla="*/ 0 h 31"/>
                      <a:gd name="T4" fmla="*/ 27 w 75"/>
                      <a:gd name="T5" fmla="*/ 1 h 31"/>
                      <a:gd name="T6" fmla="*/ 29 w 75"/>
                      <a:gd name="T7" fmla="*/ 4 h 31"/>
                      <a:gd name="T8" fmla="*/ 38 w 75"/>
                      <a:gd name="T9" fmla="*/ 10 h 31"/>
                      <a:gd name="T10" fmla="*/ 10 w 75"/>
                      <a:gd name="T11" fmla="*/ 10 h 31"/>
                      <a:gd name="T12" fmla="*/ 5 w 75"/>
                      <a:gd name="T13" fmla="*/ 7 h 31"/>
                      <a:gd name="T14" fmla="*/ 0 w 75"/>
                      <a:gd name="T15" fmla="*/ 2 h 31"/>
                      <a:gd name="T16" fmla="*/ 2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3" y="0"/>
                        </a:moveTo>
                        <a:lnTo>
                          <a:pt x="52" y="0"/>
                        </a:lnTo>
                        <a:lnTo>
                          <a:pt x="53" y="2"/>
                        </a:lnTo>
                        <a:lnTo>
                          <a:pt x="57" y="11"/>
                        </a:lnTo>
                        <a:lnTo>
                          <a:pt x="75" y="31"/>
                        </a:lnTo>
                        <a:lnTo>
                          <a:pt x="19" y="31"/>
                        </a:lnTo>
                        <a:lnTo>
                          <a:pt x="10" y="22"/>
                        </a:lnTo>
                        <a:lnTo>
                          <a:pt x="0" y="6"/>
                        </a:lnTo>
                        <a:lnTo>
                          <a:pt x="3" y="0"/>
                        </a:lnTo>
                        <a:close/>
                      </a:path>
                    </a:pathLst>
                  </a:custGeom>
                  <a:solidFill>
                    <a:srgbClr val="E0E0E0"/>
                  </a:solidFill>
                  <a:ln w="9525">
                    <a:noFill/>
                    <a:round/>
                    <a:headEnd/>
                    <a:tailEnd/>
                  </a:ln>
                </p:spPr>
                <p:txBody>
                  <a:bodyPr/>
                  <a:lstStyle/>
                  <a:p>
                    <a:endParaRPr lang="zh-CN" altLang="en-US"/>
                  </a:p>
                </p:txBody>
              </p:sp>
              <p:sp>
                <p:nvSpPr>
                  <p:cNvPr id="13640" name="Freeform 336"/>
                  <p:cNvSpPr>
                    <a:spLocks/>
                  </p:cNvSpPr>
                  <p:nvPr/>
                </p:nvSpPr>
                <p:spPr bwMode="auto">
                  <a:xfrm>
                    <a:off x="893" y="3701"/>
                    <a:ext cx="42" cy="12"/>
                  </a:xfrm>
                  <a:custGeom>
                    <a:avLst/>
                    <a:gdLst>
                      <a:gd name="T0" fmla="*/ 0 w 83"/>
                      <a:gd name="T1" fmla="*/ 12 h 36"/>
                      <a:gd name="T2" fmla="*/ 1 w 83"/>
                      <a:gd name="T3" fmla="*/ 6 h 36"/>
                      <a:gd name="T4" fmla="*/ 4 w 83"/>
                      <a:gd name="T5" fmla="*/ 2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8" y="7"/>
                        </a:lnTo>
                        <a:lnTo>
                          <a:pt x="12" y="0"/>
                        </a:lnTo>
                        <a:lnTo>
                          <a:pt x="68"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630" name="Group 337"/>
                <p:cNvGrpSpPr>
                  <a:grpSpLocks/>
                </p:cNvGrpSpPr>
                <p:nvPr/>
              </p:nvGrpSpPr>
              <p:grpSpPr bwMode="auto">
                <a:xfrm>
                  <a:off x="899" y="3703"/>
                  <a:ext cx="48" cy="23"/>
                  <a:chOff x="899" y="3703"/>
                  <a:chExt cx="48" cy="23"/>
                </a:xfrm>
              </p:grpSpPr>
              <p:sp>
                <p:nvSpPr>
                  <p:cNvPr id="13635" name="Freeform 338"/>
                  <p:cNvSpPr>
                    <a:spLocks/>
                  </p:cNvSpPr>
                  <p:nvPr/>
                </p:nvSpPr>
                <p:spPr bwMode="auto">
                  <a:xfrm>
                    <a:off x="899" y="3703"/>
                    <a:ext cx="12" cy="23"/>
                  </a:xfrm>
                  <a:custGeom>
                    <a:avLst/>
                    <a:gdLst>
                      <a:gd name="T0" fmla="*/ 7 w 25"/>
                      <a:gd name="T1" fmla="*/ 23 h 68"/>
                      <a:gd name="T2" fmla="*/ 0 w 25"/>
                      <a:gd name="T3" fmla="*/ 9 h 68"/>
                      <a:gd name="T4" fmla="*/ 5 w 25"/>
                      <a:gd name="T5" fmla="*/ 0 h 68"/>
                      <a:gd name="T6" fmla="*/ 12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5" y="68"/>
                        </a:moveTo>
                        <a:lnTo>
                          <a:pt x="0" y="27"/>
                        </a:lnTo>
                        <a:lnTo>
                          <a:pt x="10" y="0"/>
                        </a:lnTo>
                        <a:lnTo>
                          <a:pt x="25" y="31"/>
                        </a:lnTo>
                        <a:lnTo>
                          <a:pt x="15" y="68"/>
                        </a:lnTo>
                        <a:close/>
                      </a:path>
                    </a:pathLst>
                  </a:custGeom>
                  <a:solidFill>
                    <a:srgbClr val="A0A0A0"/>
                  </a:solidFill>
                  <a:ln w="9525">
                    <a:noFill/>
                    <a:round/>
                    <a:headEnd/>
                    <a:tailEnd/>
                  </a:ln>
                </p:spPr>
                <p:txBody>
                  <a:bodyPr/>
                  <a:lstStyle/>
                  <a:p>
                    <a:endParaRPr lang="zh-CN" altLang="en-US"/>
                  </a:p>
                </p:txBody>
              </p:sp>
              <p:sp>
                <p:nvSpPr>
                  <p:cNvPr id="13636" name="Freeform 339"/>
                  <p:cNvSpPr>
                    <a:spLocks/>
                  </p:cNvSpPr>
                  <p:nvPr/>
                </p:nvSpPr>
                <p:spPr bwMode="auto">
                  <a:xfrm>
                    <a:off x="903" y="3703"/>
                    <a:ext cx="38" cy="10"/>
                  </a:xfrm>
                  <a:custGeom>
                    <a:avLst/>
                    <a:gdLst>
                      <a:gd name="T0" fmla="*/ 1 w 75"/>
                      <a:gd name="T1" fmla="*/ 0 h 30"/>
                      <a:gd name="T2" fmla="*/ 25 w 75"/>
                      <a:gd name="T3" fmla="*/ 0 h 30"/>
                      <a:gd name="T4" fmla="*/ 26 w 75"/>
                      <a:gd name="T5" fmla="*/ 1 h 30"/>
                      <a:gd name="T6" fmla="*/ 28 w 75"/>
                      <a:gd name="T7" fmla="*/ 4 h 30"/>
                      <a:gd name="T8" fmla="*/ 38 w 75"/>
                      <a:gd name="T9" fmla="*/ 10 h 30"/>
                      <a:gd name="T10" fmla="*/ 9 w 75"/>
                      <a:gd name="T11" fmla="*/ 10 h 30"/>
                      <a:gd name="T12" fmla="*/ 5 w 75"/>
                      <a:gd name="T13" fmla="*/ 7 h 30"/>
                      <a:gd name="T14" fmla="*/ 0 w 75"/>
                      <a:gd name="T15" fmla="*/ 2 h 30"/>
                      <a:gd name="T16" fmla="*/ 1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1" y="0"/>
                        </a:moveTo>
                        <a:lnTo>
                          <a:pt x="50" y="0"/>
                        </a:lnTo>
                        <a:lnTo>
                          <a:pt x="51" y="3"/>
                        </a:lnTo>
                        <a:lnTo>
                          <a:pt x="56" y="12"/>
                        </a:lnTo>
                        <a:lnTo>
                          <a:pt x="75" y="30"/>
                        </a:lnTo>
                        <a:lnTo>
                          <a:pt x="18" y="30"/>
                        </a:lnTo>
                        <a:lnTo>
                          <a:pt x="9" y="21"/>
                        </a:lnTo>
                        <a:lnTo>
                          <a:pt x="0" y="7"/>
                        </a:lnTo>
                        <a:lnTo>
                          <a:pt x="1" y="0"/>
                        </a:lnTo>
                        <a:close/>
                      </a:path>
                    </a:pathLst>
                  </a:custGeom>
                  <a:solidFill>
                    <a:srgbClr val="E0E0E0"/>
                  </a:solidFill>
                  <a:ln w="9525">
                    <a:noFill/>
                    <a:round/>
                    <a:headEnd/>
                    <a:tailEnd/>
                  </a:ln>
                </p:spPr>
                <p:txBody>
                  <a:bodyPr/>
                  <a:lstStyle/>
                  <a:p>
                    <a:endParaRPr lang="zh-CN" altLang="en-US"/>
                  </a:p>
                </p:txBody>
              </p:sp>
              <p:sp>
                <p:nvSpPr>
                  <p:cNvPr id="13637" name="Freeform 340"/>
                  <p:cNvSpPr>
                    <a:spLocks/>
                  </p:cNvSpPr>
                  <p:nvPr/>
                </p:nvSpPr>
                <p:spPr bwMode="auto">
                  <a:xfrm>
                    <a:off x="907" y="3714"/>
                    <a:ext cx="40" cy="12"/>
                  </a:xfrm>
                  <a:custGeom>
                    <a:avLst/>
                    <a:gdLst>
                      <a:gd name="T0" fmla="*/ 0 w 82"/>
                      <a:gd name="T1" fmla="*/ 12 h 36"/>
                      <a:gd name="T2" fmla="*/ 1 w 82"/>
                      <a:gd name="T3" fmla="*/ 6 h 36"/>
                      <a:gd name="T4" fmla="*/ 2 w 82"/>
                      <a:gd name="T5" fmla="*/ 3 h 36"/>
                      <a:gd name="T6" fmla="*/ 6 w 82"/>
                      <a:gd name="T7" fmla="*/ 0 h 36"/>
                      <a:gd name="T8" fmla="*/ 34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5" y="8"/>
                        </a:lnTo>
                        <a:lnTo>
                          <a:pt x="12" y="0"/>
                        </a:lnTo>
                        <a:lnTo>
                          <a:pt x="69"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3631" name="Group 341"/>
                <p:cNvGrpSpPr>
                  <a:grpSpLocks/>
                </p:cNvGrpSpPr>
                <p:nvPr/>
              </p:nvGrpSpPr>
              <p:grpSpPr bwMode="auto">
                <a:xfrm>
                  <a:off x="912" y="3716"/>
                  <a:ext cx="48" cy="23"/>
                  <a:chOff x="912" y="3716"/>
                  <a:chExt cx="48" cy="23"/>
                </a:xfrm>
              </p:grpSpPr>
              <p:sp>
                <p:nvSpPr>
                  <p:cNvPr id="13632" name="Freeform 342"/>
                  <p:cNvSpPr>
                    <a:spLocks/>
                  </p:cNvSpPr>
                  <p:nvPr/>
                </p:nvSpPr>
                <p:spPr bwMode="auto">
                  <a:xfrm>
                    <a:off x="912" y="3716"/>
                    <a:ext cx="11" cy="23"/>
                  </a:xfrm>
                  <a:custGeom>
                    <a:avLst/>
                    <a:gdLst>
                      <a:gd name="T0" fmla="*/ 6 w 22"/>
                      <a:gd name="T1" fmla="*/ 23 h 68"/>
                      <a:gd name="T2" fmla="*/ 0 w 22"/>
                      <a:gd name="T3" fmla="*/ 9 h 68"/>
                      <a:gd name="T4" fmla="*/ 5 w 22"/>
                      <a:gd name="T5" fmla="*/ 0 h 68"/>
                      <a:gd name="T6" fmla="*/ 11 w 22"/>
                      <a:gd name="T7" fmla="*/ 10 h 68"/>
                      <a:gd name="T8" fmla="*/ 6 w 22"/>
                      <a:gd name="T9" fmla="*/ 23 h 68"/>
                      <a:gd name="T10" fmla="*/ 0 60000 65536"/>
                      <a:gd name="T11" fmla="*/ 0 60000 65536"/>
                      <a:gd name="T12" fmla="*/ 0 60000 65536"/>
                      <a:gd name="T13" fmla="*/ 0 60000 65536"/>
                      <a:gd name="T14" fmla="*/ 0 60000 65536"/>
                      <a:gd name="T15" fmla="*/ 0 w 22"/>
                      <a:gd name="T16" fmla="*/ 0 h 68"/>
                      <a:gd name="T17" fmla="*/ 22 w 22"/>
                      <a:gd name="T18" fmla="*/ 68 h 68"/>
                    </a:gdLst>
                    <a:ahLst/>
                    <a:cxnLst>
                      <a:cxn ang="T10">
                        <a:pos x="T0" y="T1"/>
                      </a:cxn>
                      <a:cxn ang="T11">
                        <a:pos x="T2" y="T3"/>
                      </a:cxn>
                      <a:cxn ang="T12">
                        <a:pos x="T4" y="T5"/>
                      </a:cxn>
                      <a:cxn ang="T13">
                        <a:pos x="T6" y="T7"/>
                      </a:cxn>
                      <a:cxn ang="T14">
                        <a:pos x="T8" y="T9"/>
                      </a:cxn>
                    </a:cxnLst>
                    <a:rect l="T15" t="T16" r="T17" b="T18"/>
                    <a:pathLst>
                      <a:path w="22" h="68">
                        <a:moveTo>
                          <a:pt x="13" y="68"/>
                        </a:moveTo>
                        <a:lnTo>
                          <a:pt x="0" y="27"/>
                        </a:lnTo>
                        <a:lnTo>
                          <a:pt x="9" y="0"/>
                        </a:lnTo>
                        <a:lnTo>
                          <a:pt x="22" y="30"/>
                        </a:lnTo>
                        <a:lnTo>
                          <a:pt x="13" y="68"/>
                        </a:lnTo>
                        <a:close/>
                      </a:path>
                    </a:pathLst>
                  </a:custGeom>
                  <a:solidFill>
                    <a:srgbClr val="A0A0A0"/>
                  </a:solidFill>
                  <a:ln w="9525">
                    <a:noFill/>
                    <a:round/>
                    <a:headEnd/>
                    <a:tailEnd/>
                  </a:ln>
                </p:spPr>
                <p:txBody>
                  <a:bodyPr/>
                  <a:lstStyle/>
                  <a:p>
                    <a:endParaRPr lang="zh-CN" altLang="en-US"/>
                  </a:p>
                </p:txBody>
              </p:sp>
              <p:sp>
                <p:nvSpPr>
                  <p:cNvPr id="13633" name="Freeform 343"/>
                  <p:cNvSpPr>
                    <a:spLocks/>
                  </p:cNvSpPr>
                  <p:nvPr/>
                </p:nvSpPr>
                <p:spPr bwMode="auto">
                  <a:xfrm>
                    <a:off x="916" y="3717"/>
                    <a:ext cx="37" cy="9"/>
                  </a:xfrm>
                  <a:custGeom>
                    <a:avLst/>
                    <a:gdLst>
                      <a:gd name="T0" fmla="*/ 1 w 74"/>
                      <a:gd name="T1" fmla="*/ 0 h 29"/>
                      <a:gd name="T2" fmla="*/ 25 w 74"/>
                      <a:gd name="T3" fmla="*/ 0 h 29"/>
                      <a:gd name="T4" fmla="*/ 25 w 74"/>
                      <a:gd name="T5" fmla="*/ 1 h 29"/>
                      <a:gd name="T6" fmla="*/ 27 w 74"/>
                      <a:gd name="T7" fmla="*/ 3 h 29"/>
                      <a:gd name="T8" fmla="*/ 37 w 74"/>
                      <a:gd name="T9" fmla="*/ 9 h 29"/>
                      <a:gd name="T10" fmla="*/ 9 w 74"/>
                      <a:gd name="T11" fmla="*/ 9 h 29"/>
                      <a:gd name="T12" fmla="*/ 4 w 74"/>
                      <a:gd name="T13" fmla="*/ 6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1" y="0"/>
                        </a:moveTo>
                        <a:lnTo>
                          <a:pt x="50" y="0"/>
                        </a:lnTo>
                        <a:lnTo>
                          <a:pt x="51" y="3"/>
                        </a:lnTo>
                        <a:lnTo>
                          <a:pt x="55" y="11"/>
                        </a:lnTo>
                        <a:lnTo>
                          <a:pt x="74" y="29"/>
                        </a:lnTo>
                        <a:lnTo>
                          <a:pt x="18" y="29"/>
                        </a:lnTo>
                        <a:lnTo>
                          <a:pt x="8"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3634" name="Freeform 344"/>
                  <p:cNvSpPr>
                    <a:spLocks/>
                  </p:cNvSpPr>
                  <p:nvPr/>
                </p:nvSpPr>
                <p:spPr bwMode="auto">
                  <a:xfrm>
                    <a:off x="919" y="3727"/>
                    <a:ext cx="41" cy="12"/>
                  </a:xfrm>
                  <a:custGeom>
                    <a:avLst/>
                    <a:gdLst>
                      <a:gd name="T0" fmla="*/ 0 w 83"/>
                      <a:gd name="T1" fmla="*/ 12 h 36"/>
                      <a:gd name="T2" fmla="*/ 0 w 83"/>
                      <a:gd name="T3" fmla="*/ 6 h 36"/>
                      <a:gd name="T4" fmla="*/ 3 w 83"/>
                      <a:gd name="T5" fmla="*/ 2 h 36"/>
                      <a:gd name="T6" fmla="*/ 5 w 83"/>
                      <a:gd name="T7" fmla="*/ 0 h 36"/>
                      <a:gd name="T8" fmla="*/ 34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7" y="7"/>
                        </a:lnTo>
                        <a:lnTo>
                          <a:pt x="11" y="0"/>
                        </a:lnTo>
                        <a:lnTo>
                          <a:pt x="69" y="0"/>
                        </a:lnTo>
                        <a:lnTo>
                          <a:pt x="83" y="36"/>
                        </a:lnTo>
                        <a:lnTo>
                          <a:pt x="0" y="36"/>
                        </a:lnTo>
                        <a:close/>
                      </a:path>
                    </a:pathLst>
                  </a:custGeom>
                  <a:solidFill>
                    <a:srgbClr val="C0C0C0"/>
                  </a:solidFill>
                  <a:ln w="9525">
                    <a:noFill/>
                    <a:round/>
                    <a:headEnd/>
                    <a:tailEnd/>
                  </a:ln>
                </p:spPr>
                <p:txBody>
                  <a:bodyPr/>
                  <a:lstStyle/>
                  <a:p>
                    <a:endParaRPr lang="zh-CN" altLang="en-US"/>
                  </a:p>
                </p:txBody>
              </p:sp>
            </p:grpSp>
          </p:grpSp>
          <p:grpSp>
            <p:nvGrpSpPr>
              <p:cNvPr id="13491" name="Group 345"/>
              <p:cNvGrpSpPr>
                <a:grpSpLocks/>
              </p:cNvGrpSpPr>
              <p:nvPr/>
            </p:nvGrpSpPr>
            <p:grpSpPr bwMode="auto">
              <a:xfrm>
                <a:off x="922" y="3727"/>
                <a:ext cx="49" cy="23"/>
                <a:chOff x="922" y="3727"/>
                <a:chExt cx="49" cy="23"/>
              </a:xfrm>
            </p:grpSpPr>
            <p:sp>
              <p:nvSpPr>
                <p:cNvPr id="13624" name="Freeform 346"/>
                <p:cNvSpPr>
                  <a:spLocks/>
                </p:cNvSpPr>
                <p:nvPr/>
              </p:nvSpPr>
              <p:spPr bwMode="auto">
                <a:xfrm>
                  <a:off x="922" y="3727"/>
                  <a:ext cx="12" cy="23"/>
                </a:xfrm>
                <a:custGeom>
                  <a:avLst/>
                  <a:gdLst>
                    <a:gd name="T0" fmla="*/ 7 w 24"/>
                    <a:gd name="T1" fmla="*/ 23 h 69"/>
                    <a:gd name="T2" fmla="*/ 0 w 24"/>
                    <a:gd name="T3" fmla="*/ 9 h 69"/>
                    <a:gd name="T4" fmla="*/ 6 w 24"/>
                    <a:gd name="T5" fmla="*/ 0 h 69"/>
                    <a:gd name="T6" fmla="*/ 12 w 24"/>
                    <a:gd name="T7" fmla="*/ 11 h 69"/>
                    <a:gd name="T8" fmla="*/ 7 w 24"/>
                    <a:gd name="T9" fmla="*/ 23 h 69"/>
                    <a:gd name="T10" fmla="*/ 0 60000 65536"/>
                    <a:gd name="T11" fmla="*/ 0 60000 65536"/>
                    <a:gd name="T12" fmla="*/ 0 60000 65536"/>
                    <a:gd name="T13" fmla="*/ 0 60000 65536"/>
                    <a:gd name="T14" fmla="*/ 0 60000 65536"/>
                    <a:gd name="T15" fmla="*/ 0 w 24"/>
                    <a:gd name="T16" fmla="*/ 0 h 69"/>
                    <a:gd name="T17" fmla="*/ 24 w 24"/>
                    <a:gd name="T18" fmla="*/ 69 h 69"/>
                  </a:gdLst>
                  <a:ahLst/>
                  <a:cxnLst>
                    <a:cxn ang="T10">
                      <a:pos x="T0" y="T1"/>
                    </a:cxn>
                    <a:cxn ang="T11">
                      <a:pos x="T2" y="T3"/>
                    </a:cxn>
                    <a:cxn ang="T12">
                      <a:pos x="T4" y="T5"/>
                    </a:cxn>
                    <a:cxn ang="T13">
                      <a:pos x="T6" y="T7"/>
                    </a:cxn>
                    <a:cxn ang="T14">
                      <a:pos x="T8" y="T9"/>
                    </a:cxn>
                  </a:cxnLst>
                  <a:rect l="T15" t="T16" r="T17" b="T18"/>
                  <a:pathLst>
                    <a:path w="24" h="69">
                      <a:moveTo>
                        <a:pt x="15" y="69"/>
                      </a:moveTo>
                      <a:lnTo>
                        <a:pt x="0" y="27"/>
                      </a:lnTo>
                      <a:lnTo>
                        <a:pt x="11" y="0"/>
                      </a:lnTo>
                      <a:lnTo>
                        <a:pt x="24" y="32"/>
                      </a:lnTo>
                      <a:lnTo>
                        <a:pt x="15" y="69"/>
                      </a:lnTo>
                      <a:close/>
                    </a:path>
                  </a:pathLst>
                </a:custGeom>
                <a:solidFill>
                  <a:srgbClr val="A0A0A0"/>
                </a:solidFill>
                <a:ln w="9525">
                  <a:noFill/>
                  <a:round/>
                  <a:headEnd/>
                  <a:tailEnd/>
                </a:ln>
              </p:spPr>
              <p:txBody>
                <a:bodyPr/>
                <a:lstStyle/>
                <a:p>
                  <a:endParaRPr lang="zh-CN" altLang="en-US"/>
                </a:p>
              </p:txBody>
            </p:sp>
            <p:sp>
              <p:nvSpPr>
                <p:cNvPr id="13625" name="Freeform 347"/>
                <p:cNvSpPr>
                  <a:spLocks/>
                </p:cNvSpPr>
                <p:nvPr/>
              </p:nvSpPr>
              <p:spPr bwMode="auto">
                <a:xfrm>
                  <a:off x="927" y="3728"/>
                  <a:ext cx="36" cy="10"/>
                </a:xfrm>
                <a:custGeom>
                  <a:avLst/>
                  <a:gdLst>
                    <a:gd name="T0" fmla="*/ 1 w 72"/>
                    <a:gd name="T1" fmla="*/ 0 h 31"/>
                    <a:gd name="T2" fmla="*/ 24 w 72"/>
                    <a:gd name="T3" fmla="*/ 0 h 31"/>
                    <a:gd name="T4" fmla="*/ 25 w 72"/>
                    <a:gd name="T5" fmla="*/ 1 h 31"/>
                    <a:gd name="T6" fmla="*/ 28 w 72"/>
                    <a:gd name="T7" fmla="*/ 4 h 31"/>
                    <a:gd name="T8" fmla="*/ 36 w 72"/>
                    <a:gd name="T9" fmla="*/ 10 h 31"/>
                    <a:gd name="T10" fmla="*/ 9 w 72"/>
                    <a:gd name="T11" fmla="*/ 10 h 31"/>
                    <a:gd name="T12" fmla="*/ 5 w 72"/>
                    <a:gd name="T13" fmla="*/ 7 h 31"/>
                    <a:gd name="T14" fmla="*/ 0 w 72"/>
                    <a:gd name="T15" fmla="*/ 2 h 31"/>
                    <a:gd name="T16" fmla="*/ 1 w 72"/>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1"/>
                    <a:gd name="T29" fmla="*/ 72 w 72"/>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1">
                      <a:moveTo>
                        <a:pt x="1" y="0"/>
                      </a:moveTo>
                      <a:lnTo>
                        <a:pt x="49" y="0"/>
                      </a:lnTo>
                      <a:lnTo>
                        <a:pt x="50" y="4"/>
                      </a:lnTo>
                      <a:lnTo>
                        <a:pt x="56" y="13"/>
                      </a:lnTo>
                      <a:lnTo>
                        <a:pt x="72"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3626" name="Freeform 348"/>
                <p:cNvSpPr>
                  <a:spLocks/>
                </p:cNvSpPr>
                <p:nvPr/>
              </p:nvSpPr>
              <p:spPr bwMode="auto">
                <a:xfrm>
                  <a:off x="930" y="3738"/>
                  <a:ext cx="41" cy="12"/>
                </a:xfrm>
                <a:custGeom>
                  <a:avLst/>
                  <a:gdLst>
                    <a:gd name="T0" fmla="*/ 0 w 83"/>
                    <a:gd name="T1" fmla="*/ 12 h 36"/>
                    <a:gd name="T2" fmla="*/ 1 w 83"/>
                    <a:gd name="T3" fmla="*/ 7 h 36"/>
                    <a:gd name="T4" fmla="*/ 3 w 83"/>
                    <a:gd name="T5" fmla="*/ 2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20"/>
                      </a:lnTo>
                      <a:lnTo>
                        <a:pt x="7" y="7"/>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492" name="Group 349"/>
              <p:cNvGrpSpPr>
                <a:grpSpLocks/>
              </p:cNvGrpSpPr>
              <p:nvPr/>
            </p:nvGrpSpPr>
            <p:grpSpPr bwMode="auto">
              <a:xfrm>
                <a:off x="895" y="3526"/>
                <a:ext cx="44" cy="23"/>
                <a:chOff x="895" y="3526"/>
                <a:chExt cx="44" cy="23"/>
              </a:xfrm>
            </p:grpSpPr>
            <p:sp>
              <p:nvSpPr>
                <p:cNvPr id="13621" name="Freeform 350"/>
                <p:cNvSpPr>
                  <a:spLocks/>
                </p:cNvSpPr>
                <p:nvPr/>
              </p:nvSpPr>
              <p:spPr bwMode="auto">
                <a:xfrm>
                  <a:off x="895" y="3526"/>
                  <a:ext cx="19" cy="23"/>
                </a:xfrm>
                <a:custGeom>
                  <a:avLst/>
                  <a:gdLst>
                    <a:gd name="T0" fmla="*/ 11 w 38"/>
                    <a:gd name="T1" fmla="*/ 23 h 69"/>
                    <a:gd name="T2" fmla="*/ 0 w 38"/>
                    <a:gd name="T3" fmla="*/ 11 h 69"/>
                    <a:gd name="T4" fmla="*/ 5 w 38"/>
                    <a:gd name="T5" fmla="*/ 0 h 69"/>
                    <a:gd name="T6" fmla="*/ 19 w 38"/>
                    <a:gd name="T7" fmla="*/ 11 h 69"/>
                    <a:gd name="T8" fmla="*/ 11 w 38"/>
                    <a:gd name="T9" fmla="*/ 23 h 69"/>
                    <a:gd name="T10" fmla="*/ 0 60000 65536"/>
                    <a:gd name="T11" fmla="*/ 0 60000 65536"/>
                    <a:gd name="T12" fmla="*/ 0 60000 65536"/>
                    <a:gd name="T13" fmla="*/ 0 60000 65536"/>
                    <a:gd name="T14" fmla="*/ 0 60000 65536"/>
                    <a:gd name="T15" fmla="*/ 0 w 38"/>
                    <a:gd name="T16" fmla="*/ 0 h 69"/>
                    <a:gd name="T17" fmla="*/ 38 w 38"/>
                    <a:gd name="T18" fmla="*/ 69 h 69"/>
                  </a:gdLst>
                  <a:ahLst/>
                  <a:cxnLst>
                    <a:cxn ang="T10">
                      <a:pos x="T0" y="T1"/>
                    </a:cxn>
                    <a:cxn ang="T11">
                      <a:pos x="T2" y="T3"/>
                    </a:cxn>
                    <a:cxn ang="T12">
                      <a:pos x="T4" y="T5"/>
                    </a:cxn>
                    <a:cxn ang="T13">
                      <a:pos x="T6" y="T7"/>
                    </a:cxn>
                    <a:cxn ang="T14">
                      <a:pos x="T8" y="T9"/>
                    </a:cxn>
                  </a:cxnLst>
                  <a:rect l="T15" t="T16" r="T17" b="T18"/>
                  <a:pathLst>
                    <a:path w="38" h="69">
                      <a:moveTo>
                        <a:pt x="22" y="69"/>
                      </a:moveTo>
                      <a:lnTo>
                        <a:pt x="0" y="34"/>
                      </a:lnTo>
                      <a:lnTo>
                        <a:pt x="11" y="0"/>
                      </a:lnTo>
                      <a:lnTo>
                        <a:pt x="38" y="34"/>
                      </a:lnTo>
                      <a:lnTo>
                        <a:pt x="22" y="69"/>
                      </a:lnTo>
                      <a:close/>
                    </a:path>
                  </a:pathLst>
                </a:custGeom>
                <a:solidFill>
                  <a:srgbClr val="202020"/>
                </a:solidFill>
                <a:ln w="9525">
                  <a:noFill/>
                  <a:round/>
                  <a:headEnd/>
                  <a:tailEnd/>
                </a:ln>
              </p:spPr>
              <p:txBody>
                <a:bodyPr/>
                <a:lstStyle/>
                <a:p>
                  <a:endParaRPr lang="zh-CN" altLang="en-US"/>
                </a:p>
              </p:txBody>
            </p:sp>
            <p:sp>
              <p:nvSpPr>
                <p:cNvPr id="13622" name="Freeform 351"/>
                <p:cNvSpPr>
                  <a:spLocks/>
                </p:cNvSpPr>
                <p:nvPr/>
              </p:nvSpPr>
              <p:spPr bwMode="auto">
                <a:xfrm>
                  <a:off x="901" y="3526"/>
                  <a:ext cx="33" cy="12"/>
                </a:xfrm>
                <a:custGeom>
                  <a:avLst/>
                  <a:gdLst>
                    <a:gd name="T0" fmla="*/ 0 w 64"/>
                    <a:gd name="T1" fmla="*/ 0 h 35"/>
                    <a:gd name="T2" fmla="*/ 21 w 64"/>
                    <a:gd name="T3" fmla="*/ 0 h 35"/>
                    <a:gd name="T4" fmla="*/ 33 w 64"/>
                    <a:gd name="T5" fmla="*/ 12 h 35"/>
                    <a:gd name="T6" fmla="*/ 12 w 64"/>
                    <a:gd name="T7" fmla="*/ 12 h 35"/>
                    <a:gd name="T8" fmla="*/ 0 w 64"/>
                    <a:gd name="T9" fmla="*/ 0 h 35"/>
                    <a:gd name="T10" fmla="*/ 0 60000 65536"/>
                    <a:gd name="T11" fmla="*/ 0 60000 65536"/>
                    <a:gd name="T12" fmla="*/ 0 60000 65536"/>
                    <a:gd name="T13" fmla="*/ 0 60000 65536"/>
                    <a:gd name="T14" fmla="*/ 0 60000 65536"/>
                    <a:gd name="T15" fmla="*/ 0 w 64"/>
                    <a:gd name="T16" fmla="*/ 0 h 35"/>
                    <a:gd name="T17" fmla="*/ 64 w 64"/>
                    <a:gd name="T18" fmla="*/ 35 h 35"/>
                  </a:gdLst>
                  <a:ahLst/>
                  <a:cxnLst>
                    <a:cxn ang="T10">
                      <a:pos x="T0" y="T1"/>
                    </a:cxn>
                    <a:cxn ang="T11">
                      <a:pos x="T2" y="T3"/>
                    </a:cxn>
                    <a:cxn ang="T12">
                      <a:pos x="T4" y="T5"/>
                    </a:cxn>
                    <a:cxn ang="T13">
                      <a:pos x="T6" y="T7"/>
                    </a:cxn>
                    <a:cxn ang="T14">
                      <a:pos x="T8" y="T9"/>
                    </a:cxn>
                  </a:cxnLst>
                  <a:rect l="T15" t="T16" r="T17" b="T18"/>
                  <a:pathLst>
                    <a:path w="64" h="35">
                      <a:moveTo>
                        <a:pt x="0" y="0"/>
                      </a:moveTo>
                      <a:lnTo>
                        <a:pt x="40" y="0"/>
                      </a:lnTo>
                      <a:lnTo>
                        <a:pt x="64" y="35"/>
                      </a:lnTo>
                      <a:lnTo>
                        <a:pt x="23" y="35"/>
                      </a:lnTo>
                      <a:lnTo>
                        <a:pt x="0" y="0"/>
                      </a:lnTo>
                      <a:close/>
                    </a:path>
                  </a:pathLst>
                </a:custGeom>
                <a:solidFill>
                  <a:srgbClr val="606060"/>
                </a:solidFill>
                <a:ln w="9525">
                  <a:noFill/>
                  <a:round/>
                  <a:headEnd/>
                  <a:tailEnd/>
                </a:ln>
              </p:spPr>
              <p:txBody>
                <a:bodyPr/>
                <a:lstStyle/>
                <a:p>
                  <a:endParaRPr lang="zh-CN" altLang="en-US"/>
                </a:p>
              </p:txBody>
            </p:sp>
            <p:sp>
              <p:nvSpPr>
                <p:cNvPr id="13623" name="Freeform 352"/>
                <p:cNvSpPr>
                  <a:spLocks/>
                </p:cNvSpPr>
                <p:nvPr/>
              </p:nvSpPr>
              <p:spPr bwMode="auto">
                <a:xfrm>
                  <a:off x="907" y="3538"/>
                  <a:ext cx="32" cy="11"/>
                </a:xfrm>
                <a:custGeom>
                  <a:avLst/>
                  <a:gdLst>
                    <a:gd name="T0" fmla="*/ 0 w 65"/>
                    <a:gd name="T1" fmla="*/ 11 h 31"/>
                    <a:gd name="T2" fmla="*/ 6 w 65"/>
                    <a:gd name="T3" fmla="*/ 0 h 31"/>
                    <a:gd name="T4" fmla="*/ 27 w 65"/>
                    <a:gd name="T5" fmla="*/ 0 h 31"/>
                    <a:gd name="T6" fmla="*/ 32 w 65"/>
                    <a:gd name="T7" fmla="*/ 11 h 31"/>
                    <a:gd name="T8" fmla="*/ 0 w 65"/>
                    <a:gd name="T9" fmla="*/ 11 h 31"/>
                    <a:gd name="T10" fmla="*/ 0 60000 65536"/>
                    <a:gd name="T11" fmla="*/ 0 60000 65536"/>
                    <a:gd name="T12" fmla="*/ 0 60000 65536"/>
                    <a:gd name="T13" fmla="*/ 0 60000 65536"/>
                    <a:gd name="T14" fmla="*/ 0 60000 65536"/>
                    <a:gd name="T15" fmla="*/ 0 w 65"/>
                    <a:gd name="T16" fmla="*/ 0 h 31"/>
                    <a:gd name="T17" fmla="*/ 65 w 65"/>
                    <a:gd name="T18" fmla="*/ 31 h 31"/>
                  </a:gdLst>
                  <a:ahLst/>
                  <a:cxnLst>
                    <a:cxn ang="T10">
                      <a:pos x="T0" y="T1"/>
                    </a:cxn>
                    <a:cxn ang="T11">
                      <a:pos x="T2" y="T3"/>
                    </a:cxn>
                    <a:cxn ang="T12">
                      <a:pos x="T4" y="T5"/>
                    </a:cxn>
                    <a:cxn ang="T13">
                      <a:pos x="T6" y="T7"/>
                    </a:cxn>
                    <a:cxn ang="T14">
                      <a:pos x="T8" y="T9"/>
                    </a:cxn>
                  </a:cxnLst>
                  <a:rect l="T15" t="T16" r="T17" b="T18"/>
                  <a:pathLst>
                    <a:path w="65" h="31">
                      <a:moveTo>
                        <a:pt x="0" y="31"/>
                      </a:moveTo>
                      <a:lnTo>
                        <a:pt x="13" y="0"/>
                      </a:lnTo>
                      <a:lnTo>
                        <a:pt x="54" y="0"/>
                      </a:lnTo>
                      <a:lnTo>
                        <a:pt x="65" y="31"/>
                      </a:lnTo>
                      <a:lnTo>
                        <a:pt x="0" y="31"/>
                      </a:lnTo>
                      <a:close/>
                    </a:path>
                  </a:pathLst>
                </a:custGeom>
                <a:solidFill>
                  <a:srgbClr val="808080"/>
                </a:solidFill>
                <a:ln w="9525">
                  <a:noFill/>
                  <a:round/>
                  <a:headEnd/>
                  <a:tailEnd/>
                </a:ln>
              </p:spPr>
              <p:txBody>
                <a:bodyPr/>
                <a:lstStyle/>
                <a:p>
                  <a:endParaRPr lang="zh-CN" altLang="en-US"/>
                </a:p>
              </p:txBody>
            </p:sp>
          </p:grpSp>
          <p:grpSp>
            <p:nvGrpSpPr>
              <p:cNvPr id="13493" name="Group 353"/>
              <p:cNvGrpSpPr>
                <a:grpSpLocks/>
              </p:cNvGrpSpPr>
              <p:nvPr/>
            </p:nvGrpSpPr>
            <p:grpSpPr bwMode="auto">
              <a:xfrm>
                <a:off x="907" y="3540"/>
                <a:ext cx="45" cy="22"/>
                <a:chOff x="907" y="3540"/>
                <a:chExt cx="45" cy="22"/>
              </a:xfrm>
            </p:grpSpPr>
            <p:sp>
              <p:nvSpPr>
                <p:cNvPr id="13618" name="Freeform 354"/>
                <p:cNvSpPr>
                  <a:spLocks/>
                </p:cNvSpPr>
                <p:nvPr/>
              </p:nvSpPr>
              <p:spPr bwMode="auto">
                <a:xfrm>
                  <a:off x="907" y="3540"/>
                  <a:ext cx="20" cy="22"/>
                </a:xfrm>
                <a:custGeom>
                  <a:avLst/>
                  <a:gdLst>
                    <a:gd name="T0" fmla="*/ 11 w 39"/>
                    <a:gd name="T1" fmla="*/ 22 h 68"/>
                    <a:gd name="T2" fmla="*/ 0 w 39"/>
                    <a:gd name="T3" fmla="*/ 11 h 68"/>
                    <a:gd name="T4" fmla="*/ 6 w 39"/>
                    <a:gd name="T5" fmla="*/ 0 h 68"/>
                    <a:gd name="T6" fmla="*/ 20 w 39"/>
                    <a:gd name="T7" fmla="*/ 11 h 68"/>
                    <a:gd name="T8" fmla="*/ 11 w 39"/>
                    <a:gd name="T9" fmla="*/ 22 h 68"/>
                    <a:gd name="T10" fmla="*/ 0 60000 65536"/>
                    <a:gd name="T11" fmla="*/ 0 60000 65536"/>
                    <a:gd name="T12" fmla="*/ 0 60000 65536"/>
                    <a:gd name="T13" fmla="*/ 0 60000 65536"/>
                    <a:gd name="T14" fmla="*/ 0 60000 65536"/>
                    <a:gd name="T15" fmla="*/ 0 w 39"/>
                    <a:gd name="T16" fmla="*/ 0 h 68"/>
                    <a:gd name="T17" fmla="*/ 39 w 39"/>
                    <a:gd name="T18" fmla="*/ 68 h 68"/>
                  </a:gdLst>
                  <a:ahLst/>
                  <a:cxnLst>
                    <a:cxn ang="T10">
                      <a:pos x="T0" y="T1"/>
                    </a:cxn>
                    <a:cxn ang="T11">
                      <a:pos x="T2" y="T3"/>
                    </a:cxn>
                    <a:cxn ang="T12">
                      <a:pos x="T4" y="T5"/>
                    </a:cxn>
                    <a:cxn ang="T13">
                      <a:pos x="T6" y="T7"/>
                    </a:cxn>
                    <a:cxn ang="T14">
                      <a:pos x="T8" y="T9"/>
                    </a:cxn>
                  </a:cxnLst>
                  <a:rect l="T15" t="T16" r="T17" b="T18"/>
                  <a:pathLst>
                    <a:path w="39" h="68">
                      <a:moveTo>
                        <a:pt x="22" y="68"/>
                      </a:moveTo>
                      <a:lnTo>
                        <a:pt x="0" y="34"/>
                      </a:lnTo>
                      <a:lnTo>
                        <a:pt x="11" y="0"/>
                      </a:lnTo>
                      <a:lnTo>
                        <a:pt x="39" y="34"/>
                      </a:lnTo>
                      <a:lnTo>
                        <a:pt x="22" y="68"/>
                      </a:lnTo>
                      <a:close/>
                    </a:path>
                  </a:pathLst>
                </a:custGeom>
                <a:solidFill>
                  <a:srgbClr val="202020"/>
                </a:solidFill>
                <a:ln w="9525">
                  <a:noFill/>
                  <a:round/>
                  <a:headEnd/>
                  <a:tailEnd/>
                </a:ln>
              </p:spPr>
              <p:txBody>
                <a:bodyPr/>
                <a:lstStyle/>
                <a:p>
                  <a:endParaRPr lang="zh-CN" altLang="en-US"/>
                </a:p>
              </p:txBody>
            </p:sp>
            <p:sp>
              <p:nvSpPr>
                <p:cNvPr id="13619" name="Freeform 355"/>
                <p:cNvSpPr>
                  <a:spLocks/>
                </p:cNvSpPr>
                <p:nvPr/>
              </p:nvSpPr>
              <p:spPr bwMode="auto">
                <a:xfrm>
                  <a:off x="914" y="3540"/>
                  <a:ext cx="32" cy="11"/>
                </a:xfrm>
                <a:custGeom>
                  <a:avLst/>
                  <a:gdLst>
                    <a:gd name="T0" fmla="*/ 0 w 64"/>
                    <a:gd name="T1" fmla="*/ 0 h 34"/>
                    <a:gd name="T2" fmla="*/ 20 w 64"/>
                    <a:gd name="T3" fmla="*/ 0 h 34"/>
                    <a:gd name="T4" fmla="*/ 32 w 64"/>
                    <a:gd name="T5" fmla="*/ 11 h 34"/>
                    <a:gd name="T6" fmla="*/ 12 w 64"/>
                    <a:gd name="T7" fmla="*/ 11 h 34"/>
                    <a:gd name="T8" fmla="*/ 0 w 64"/>
                    <a:gd name="T9" fmla="*/ 0 h 34"/>
                    <a:gd name="T10" fmla="*/ 0 60000 65536"/>
                    <a:gd name="T11" fmla="*/ 0 60000 65536"/>
                    <a:gd name="T12" fmla="*/ 0 60000 65536"/>
                    <a:gd name="T13" fmla="*/ 0 60000 65536"/>
                    <a:gd name="T14" fmla="*/ 0 60000 65536"/>
                    <a:gd name="T15" fmla="*/ 0 w 64"/>
                    <a:gd name="T16" fmla="*/ 0 h 34"/>
                    <a:gd name="T17" fmla="*/ 64 w 64"/>
                    <a:gd name="T18" fmla="*/ 34 h 34"/>
                  </a:gdLst>
                  <a:ahLst/>
                  <a:cxnLst>
                    <a:cxn ang="T10">
                      <a:pos x="T0" y="T1"/>
                    </a:cxn>
                    <a:cxn ang="T11">
                      <a:pos x="T2" y="T3"/>
                    </a:cxn>
                    <a:cxn ang="T12">
                      <a:pos x="T4" y="T5"/>
                    </a:cxn>
                    <a:cxn ang="T13">
                      <a:pos x="T6" y="T7"/>
                    </a:cxn>
                    <a:cxn ang="T14">
                      <a:pos x="T8" y="T9"/>
                    </a:cxn>
                  </a:cxnLst>
                  <a:rect l="T15" t="T16" r="T17" b="T18"/>
                  <a:pathLst>
                    <a:path w="64" h="34">
                      <a:moveTo>
                        <a:pt x="0" y="0"/>
                      </a:moveTo>
                      <a:lnTo>
                        <a:pt x="40" y="0"/>
                      </a:lnTo>
                      <a:lnTo>
                        <a:pt x="64" y="34"/>
                      </a:lnTo>
                      <a:lnTo>
                        <a:pt x="25" y="34"/>
                      </a:lnTo>
                      <a:lnTo>
                        <a:pt x="0" y="0"/>
                      </a:lnTo>
                      <a:close/>
                    </a:path>
                  </a:pathLst>
                </a:custGeom>
                <a:solidFill>
                  <a:srgbClr val="606060"/>
                </a:solidFill>
                <a:ln w="9525">
                  <a:noFill/>
                  <a:round/>
                  <a:headEnd/>
                  <a:tailEnd/>
                </a:ln>
              </p:spPr>
              <p:txBody>
                <a:bodyPr/>
                <a:lstStyle/>
                <a:p>
                  <a:endParaRPr lang="zh-CN" altLang="en-US"/>
                </a:p>
              </p:txBody>
            </p:sp>
            <p:sp>
              <p:nvSpPr>
                <p:cNvPr id="13620" name="Freeform 356"/>
                <p:cNvSpPr>
                  <a:spLocks/>
                </p:cNvSpPr>
                <p:nvPr/>
              </p:nvSpPr>
              <p:spPr bwMode="auto">
                <a:xfrm>
                  <a:off x="919" y="3552"/>
                  <a:ext cx="33" cy="10"/>
                </a:xfrm>
                <a:custGeom>
                  <a:avLst/>
                  <a:gdLst>
                    <a:gd name="T0" fmla="*/ 0 w 66"/>
                    <a:gd name="T1" fmla="*/ 10 h 30"/>
                    <a:gd name="T2" fmla="*/ 6 w 66"/>
                    <a:gd name="T3" fmla="*/ 0 h 30"/>
                    <a:gd name="T4" fmla="*/ 27 w 66"/>
                    <a:gd name="T5" fmla="*/ 0 h 30"/>
                    <a:gd name="T6" fmla="*/ 33 w 66"/>
                    <a:gd name="T7" fmla="*/ 10 h 30"/>
                    <a:gd name="T8" fmla="*/ 0 w 66"/>
                    <a:gd name="T9" fmla="*/ 10 h 30"/>
                    <a:gd name="T10" fmla="*/ 0 60000 65536"/>
                    <a:gd name="T11" fmla="*/ 0 60000 65536"/>
                    <a:gd name="T12" fmla="*/ 0 60000 65536"/>
                    <a:gd name="T13" fmla="*/ 0 60000 65536"/>
                    <a:gd name="T14" fmla="*/ 0 60000 65536"/>
                    <a:gd name="T15" fmla="*/ 0 w 66"/>
                    <a:gd name="T16" fmla="*/ 0 h 30"/>
                    <a:gd name="T17" fmla="*/ 66 w 66"/>
                    <a:gd name="T18" fmla="*/ 30 h 30"/>
                  </a:gdLst>
                  <a:ahLst/>
                  <a:cxnLst>
                    <a:cxn ang="T10">
                      <a:pos x="T0" y="T1"/>
                    </a:cxn>
                    <a:cxn ang="T11">
                      <a:pos x="T2" y="T3"/>
                    </a:cxn>
                    <a:cxn ang="T12">
                      <a:pos x="T4" y="T5"/>
                    </a:cxn>
                    <a:cxn ang="T13">
                      <a:pos x="T6" y="T7"/>
                    </a:cxn>
                    <a:cxn ang="T14">
                      <a:pos x="T8" y="T9"/>
                    </a:cxn>
                  </a:cxnLst>
                  <a:rect l="T15" t="T16" r="T17" b="T18"/>
                  <a:pathLst>
                    <a:path w="66" h="30">
                      <a:moveTo>
                        <a:pt x="0" y="30"/>
                      </a:moveTo>
                      <a:lnTo>
                        <a:pt x="12" y="0"/>
                      </a:lnTo>
                      <a:lnTo>
                        <a:pt x="54" y="0"/>
                      </a:lnTo>
                      <a:lnTo>
                        <a:pt x="66" y="30"/>
                      </a:lnTo>
                      <a:lnTo>
                        <a:pt x="0" y="30"/>
                      </a:lnTo>
                      <a:close/>
                    </a:path>
                  </a:pathLst>
                </a:custGeom>
                <a:solidFill>
                  <a:srgbClr val="808080"/>
                </a:solidFill>
                <a:ln w="9525">
                  <a:noFill/>
                  <a:round/>
                  <a:headEnd/>
                  <a:tailEnd/>
                </a:ln>
              </p:spPr>
              <p:txBody>
                <a:bodyPr/>
                <a:lstStyle/>
                <a:p>
                  <a:endParaRPr lang="zh-CN" altLang="en-US"/>
                </a:p>
              </p:txBody>
            </p:sp>
          </p:grpSp>
          <p:grpSp>
            <p:nvGrpSpPr>
              <p:cNvPr id="13494" name="Group 357"/>
              <p:cNvGrpSpPr>
                <a:grpSpLocks/>
              </p:cNvGrpSpPr>
              <p:nvPr/>
            </p:nvGrpSpPr>
            <p:grpSpPr bwMode="auto">
              <a:xfrm>
                <a:off x="920" y="3553"/>
                <a:ext cx="45" cy="23"/>
                <a:chOff x="920" y="3553"/>
                <a:chExt cx="45" cy="23"/>
              </a:xfrm>
            </p:grpSpPr>
            <p:sp>
              <p:nvSpPr>
                <p:cNvPr id="13615" name="Freeform 358"/>
                <p:cNvSpPr>
                  <a:spLocks/>
                </p:cNvSpPr>
                <p:nvPr/>
              </p:nvSpPr>
              <p:spPr bwMode="auto">
                <a:xfrm>
                  <a:off x="920" y="3553"/>
                  <a:ext cx="20" cy="23"/>
                </a:xfrm>
                <a:custGeom>
                  <a:avLst/>
                  <a:gdLst>
                    <a:gd name="T0" fmla="*/ 12 w 41"/>
                    <a:gd name="T1" fmla="*/ 23 h 68"/>
                    <a:gd name="T2" fmla="*/ 0 w 41"/>
                    <a:gd name="T3" fmla="*/ 11 h 68"/>
                    <a:gd name="T4" fmla="*/ 7 w 41"/>
                    <a:gd name="T5" fmla="*/ 0 h 68"/>
                    <a:gd name="T6" fmla="*/ 20 w 41"/>
                    <a:gd name="T7" fmla="*/ 11 h 68"/>
                    <a:gd name="T8" fmla="*/ 12 w 41"/>
                    <a:gd name="T9" fmla="*/ 23 h 68"/>
                    <a:gd name="T10" fmla="*/ 0 60000 65536"/>
                    <a:gd name="T11" fmla="*/ 0 60000 65536"/>
                    <a:gd name="T12" fmla="*/ 0 60000 65536"/>
                    <a:gd name="T13" fmla="*/ 0 60000 65536"/>
                    <a:gd name="T14" fmla="*/ 0 60000 65536"/>
                    <a:gd name="T15" fmla="*/ 0 w 41"/>
                    <a:gd name="T16" fmla="*/ 0 h 68"/>
                    <a:gd name="T17" fmla="*/ 41 w 41"/>
                    <a:gd name="T18" fmla="*/ 68 h 68"/>
                  </a:gdLst>
                  <a:ahLst/>
                  <a:cxnLst>
                    <a:cxn ang="T10">
                      <a:pos x="T0" y="T1"/>
                    </a:cxn>
                    <a:cxn ang="T11">
                      <a:pos x="T2" y="T3"/>
                    </a:cxn>
                    <a:cxn ang="T12">
                      <a:pos x="T4" y="T5"/>
                    </a:cxn>
                    <a:cxn ang="T13">
                      <a:pos x="T6" y="T7"/>
                    </a:cxn>
                    <a:cxn ang="T14">
                      <a:pos x="T8" y="T9"/>
                    </a:cxn>
                  </a:cxnLst>
                  <a:rect l="T15" t="T16" r="T17" b="T18"/>
                  <a:pathLst>
                    <a:path w="41" h="68">
                      <a:moveTo>
                        <a:pt x="24" y="68"/>
                      </a:moveTo>
                      <a:lnTo>
                        <a:pt x="0" y="32"/>
                      </a:lnTo>
                      <a:lnTo>
                        <a:pt x="14" y="0"/>
                      </a:lnTo>
                      <a:lnTo>
                        <a:pt x="41" y="32"/>
                      </a:lnTo>
                      <a:lnTo>
                        <a:pt x="24" y="68"/>
                      </a:lnTo>
                      <a:close/>
                    </a:path>
                  </a:pathLst>
                </a:custGeom>
                <a:solidFill>
                  <a:srgbClr val="202020"/>
                </a:solidFill>
                <a:ln w="9525">
                  <a:noFill/>
                  <a:round/>
                  <a:headEnd/>
                  <a:tailEnd/>
                </a:ln>
              </p:spPr>
              <p:txBody>
                <a:bodyPr/>
                <a:lstStyle/>
                <a:p>
                  <a:endParaRPr lang="zh-CN" altLang="en-US"/>
                </a:p>
              </p:txBody>
            </p:sp>
            <p:sp>
              <p:nvSpPr>
                <p:cNvPr id="13616" name="Freeform 359"/>
                <p:cNvSpPr>
                  <a:spLocks/>
                </p:cNvSpPr>
                <p:nvPr/>
              </p:nvSpPr>
              <p:spPr bwMode="auto">
                <a:xfrm>
                  <a:off x="927" y="3554"/>
                  <a:ext cx="32" cy="11"/>
                </a:xfrm>
                <a:custGeom>
                  <a:avLst/>
                  <a:gdLst>
                    <a:gd name="T0" fmla="*/ 0 w 63"/>
                    <a:gd name="T1" fmla="*/ 0 h 33"/>
                    <a:gd name="T2" fmla="*/ 20 w 63"/>
                    <a:gd name="T3" fmla="*/ 0 h 33"/>
                    <a:gd name="T4" fmla="*/ 32 w 63"/>
                    <a:gd name="T5" fmla="*/ 11 h 33"/>
                    <a:gd name="T6" fmla="*/ 12 w 63"/>
                    <a:gd name="T7" fmla="*/ 11 h 33"/>
                    <a:gd name="T8" fmla="*/ 0 w 63"/>
                    <a:gd name="T9" fmla="*/ 0 h 33"/>
                    <a:gd name="T10" fmla="*/ 0 60000 65536"/>
                    <a:gd name="T11" fmla="*/ 0 60000 65536"/>
                    <a:gd name="T12" fmla="*/ 0 60000 65536"/>
                    <a:gd name="T13" fmla="*/ 0 60000 65536"/>
                    <a:gd name="T14" fmla="*/ 0 60000 65536"/>
                    <a:gd name="T15" fmla="*/ 0 w 63"/>
                    <a:gd name="T16" fmla="*/ 0 h 33"/>
                    <a:gd name="T17" fmla="*/ 63 w 63"/>
                    <a:gd name="T18" fmla="*/ 33 h 33"/>
                  </a:gdLst>
                  <a:ahLst/>
                  <a:cxnLst>
                    <a:cxn ang="T10">
                      <a:pos x="T0" y="T1"/>
                    </a:cxn>
                    <a:cxn ang="T11">
                      <a:pos x="T2" y="T3"/>
                    </a:cxn>
                    <a:cxn ang="T12">
                      <a:pos x="T4" y="T5"/>
                    </a:cxn>
                    <a:cxn ang="T13">
                      <a:pos x="T6" y="T7"/>
                    </a:cxn>
                    <a:cxn ang="T14">
                      <a:pos x="T8" y="T9"/>
                    </a:cxn>
                  </a:cxnLst>
                  <a:rect l="T15" t="T16" r="T17" b="T18"/>
                  <a:pathLst>
                    <a:path w="63" h="33">
                      <a:moveTo>
                        <a:pt x="0" y="0"/>
                      </a:moveTo>
                      <a:lnTo>
                        <a:pt x="39" y="0"/>
                      </a:lnTo>
                      <a:lnTo>
                        <a:pt x="63" y="33"/>
                      </a:lnTo>
                      <a:lnTo>
                        <a:pt x="24" y="33"/>
                      </a:lnTo>
                      <a:lnTo>
                        <a:pt x="0" y="0"/>
                      </a:lnTo>
                      <a:close/>
                    </a:path>
                  </a:pathLst>
                </a:custGeom>
                <a:solidFill>
                  <a:srgbClr val="606060"/>
                </a:solidFill>
                <a:ln w="9525">
                  <a:noFill/>
                  <a:round/>
                  <a:headEnd/>
                  <a:tailEnd/>
                </a:ln>
              </p:spPr>
              <p:txBody>
                <a:bodyPr/>
                <a:lstStyle/>
                <a:p>
                  <a:endParaRPr lang="zh-CN" altLang="en-US"/>
                </a:p>
              </p:txBody>
            </p:sp>
            <p:sp>
              <p:nvSpPr>
                <p:cNvPr id="13617" name="Freeform 360"/>
                <p:cNvSpPr>
                  <a:spLocks/>
                </p:cNvSpPr>
                <p:nvPr/>
              </p:nvSpPr>
              <p:spPr bwMode="auto">
                <a:xfrm>
                  <a:off x="932" y="3566"/>
                  <a:ext cx="33" cy="10"/>
                </a:xfrm>
                <a:custGeom>
                  <a:avLst/>
                  <a:gdLst>
                    <a:gd name="T0" fmla="*/ 0 w 66"/>
                    <a:gd name="T1" fmla="*/ 10 h 30"/>
                    <a:gd name="T2" fmla="*/ 6 w 66"/>
                    <a:gd name="T3" fmla="*/ 0 h 30"/>
                    <a:gd name="T4" fmla="*/ 26 w 66"/>
                    <a:gd name="T5" fmla="*/ 0 h 30"/>
                    <a:gd name="T6" fmla="*/ 33 w 66"/>
                    <a:gd name="T7" fmla="*/ 10 h 30"/>
                    <a:gd name="T8" fmla="*/ 0 w 66"/>
                    <a:gd name="T9" fmla="*/ 10 h 30"/>
                    <a:gd name="T10" fmla="*/ 0 60000 65536"/>
                    <a:gd name="T11" fmla="*/ 0 60000 65536"/>
                    <a:gd name="T12" fmla="*/ 0 60000 65536"/>
                    <a:gd name="T13" fmla="*/ 0 60000 65536"/>
                    <a:gd name="T14" fmla="*/ 0 60000 65536"/>
                    <a:gd name="T15" fmla="*/ 0 w 66"/>
                    <a:gd name="T16" fmla="*/ 0 h 30"/>
                    <a:gd name="T17" fmla="*/ 66 w 66"/>
                    <a:gd name="T18" fmla="*/ 30 h 30"/>
                  </a:gdLst>
                  <a:ahLst/>
                  <a:cxnLst>
                    <a:cxn ang="T10">
                      <a:pos x="T0" y="T1"/>
                    </a:cxn>
                    <a:cxn ang="T11">
                      <a:pos x="T2" y="T3"/>
                    </a:cxn>
                    <a:cxn ang="T12">
                      <a:pos x="T4" y="T5"/>
                    </a:cxn>
                    <a:cxn ang="T13">
                      <a:pos x="T6" y="T7"/>
                    </a:cxn>
                    <a:cxn ang="T14">
                      <a:pos x="T8" y="T9"/>
                    </a:cxn>
                  </a:cxnLst>
                  <a:rect l="T15" t="T16" r="T17" b="T18"/>
                  <a:pathLst>
                    <a:path w="66" h="30">
                      <a:moveTo>
                        <a:pt x="0" y="30"/>
                      </a:moveTo>
                      <a:lnTo>
                        <a:pt x="12" y="0"/>
                      </a:lnTo>
                      <a:lnTo>
                        <a:pt x="53" y="0"/>
                      </a:lnTo>
                      <a:lnTo>
                        <a:pt x="66" y="30"/>
                      </a:lnTo>
                      <a:lnTo>
                        <a:pt x="0" y="30"/>
                      </a:lnTo>
                      <a:close/>
                    </a:path>
                  </a:pathLst>
                </a:custGeom>
                <a:solidFill>
                  <a:srgbClr val="808080"/>
                </a:solidFill>
                <a:ln w="9525">
                  <a:noFill/>
                  <a:round/>
                  <a:headEnd/>
                  <a:tailEnd/>
                </a:ln>
              </p:spPr>
              <p:txBody>
                <a:bodyPr/>
                <a:lstStyle/>
                <a:p>
                  <a:endParaRPr lang="zh-CN" altLang="en-US"/>
                </a:p>
              </p:txBody>
            </p:sp>
          </p:grpSp>
          <p:grpSp>
            <p:nvGrpSpPr>
              <p:cNvPr id="13495" name="Group 361"/>
              <p:cNvGrpSpPr>
                <a:grpSpLocks/>
              </p:cNvGrpSpPr>
              <p:nvPr/>
            </p:nvGrpSpPr>
            <p:grpSpPr bwMode="auto">
              <a:xfrm>
                <a:off x="934" y="3566"/>
                <a:ext cx="44" cy="23"/>
                <a:chOff x="934" y="3566"/>
                <a:chExt cx="44" cy="23"/>
              </a:xfrm>
            </p:grpSpPr>
            <p:sp>
              <p:nvSpPr>
                <p:cNvPr id="13612" name="Freeform 362"/>
                <p:cNvSpPr>
                  <a:spLocks/>
                </p:cNvSpPr>
                <p:nvPr/>
              </p:nvSpPr>
              <p:spPr bwMode="auto">
                <a:xfrm>
                  <a:off x="934" y="3566"/>
                  <a:ext cx="19" cy="23"/>
                </a:xfrm>
                <a:custGeom>
                  <a:avLst/>
                  <a:gdLst>
                    <a:gd name="T0" fmla="*/ 10 w 40"/>
                    <a:gd name="T1" fmla="*/ 23 h 68"/>
                    <a:gd name="T2" fmla="*/ 0 w 40"/>
                    <a:gd name="T3" fmla="*/ 11 h 68"/>
                    <a:gd name="T4" fmla="*/ 6 w 40"/>
                    <a:gd name="T5" fmla="*/ 0 h 68"/>
                    <a:gd name="T6" fmla="*/ 19 w 40"/>
                    <a:gd name="T7" fmla="*/ 11 h 68"/>
                    <a:gd name="T8" fmla="*/ 10 w 40"/>
                    <a:gd name="T9" fmla="*/ 23 h 68"/>
                    <a:gd name="T10" fmla="*/ 0 60000 65536"/>
                    <a:gd name="T11" fmla="*/ 0 60000 65536"/>
                    <a:gd name="T12" fmla="*/ 0 60000 65536"/>
                    <a:gd name="T13" fmla="*/ 0 60000 65536"/>
                    <a:gd name="T14" fmla="*/ 0 60000 65536"/>
                    <a:gd name="T15" fmla="*/ 0 w 40"/>
                    <a:gd name="T16" fmla="*/ 0 h 68"/>
                    <a:gd name="T17" fmla="*/ 40 w 40"/>
                    <a:gd name="T18" fmla="*/ 68 h 68"/>
                  </a:gdLst>
                  <a:ahLst/>
                  <a:cxnLst>
                    <a:cxn ang="T10">
                      <a:pos x="T0" y="T1"/>
                    </a:cxn>
                    <a:cxn ang="T11">
                      <a:pos x="T2" y="T3"/>
                    </a:cxn>
                    <a:cxn ang="T12">
                      <a:pos x="T4" y="T5"/>
                    </a:cxn>
                    <a:cxn ang="T13">
                      <a:pos x="T6" y="T7"/>
                    </a:cxn>
                    <a:cxn ang="T14">
                      <a:pos x="T8" y="T9"/>
                    </a:cxn>
                  </a:cxnLst>
                  <a:rect l="T15" t="T16" r="T17" b="T18"/>
                  <a:pathLst>
                    <a:path w="40" h="68">
                      <a:moveTo>
                        <a:pt x="22" y="68"/>
                      </a:moveTo>
                      <a:lnTo>
                        <a:pt x="0" y="33"/>
                      </a:lnTo>
                      <a:lnTo>
                        <a:pt x="12" y="0"/>
                      </a:lnTo>
                      <a:lnTo>
                        <a:pt x="40" y="33"/>
                      </a:lnTo>
                      <a:lnTo>
                        <a:pt x="22" y="68"/>
                      </a:lnTo>
                      <a:close/>
                    </a:path>
                  </a:pathLst>
                </a:custGeom>
                <a:solidFill>
                  <a:srgbClr val="202020"/>
                </a:solidFill>
                <a:ln w="9525">
                  <a:noFill/>
                  <a:round/>
                  <a:headEnd/>
                  <a:tailEnd/>
                </a:ln>
              </p:spPr>
              <p:txBody>
                <a:bodyPr/>
                <a:lstStyle/>
                <a:p>
                  <a:endParaRPr lang="zh-CN" altLang="en-US"/>
                </a:p>
              </p:txBody>
            </p:sp>
            <p:sp>
              <p:nvSpPr>
                <p:cNvPr id="13613" name="Freeform 363"/>
                <p:cNvSpPr>
                  <a:spLocks/>
                </p:cNvSpPr>
                <p:nvPr/>
              </p:nvSpPr>
              <p:spPr bwMode="auto">
                <a:xfrm>
                  <a:off x="940" y="3567"/>
                  <a:ext cx="32" cy="11"/>
                </a:xfrm>
                <a:custGeom>
                  <a:avLst/>
                  <a:gdLst>
                    <a:gd name="T0" fmla="*/ 0 w 65"/>
                    <a:gd name="T1" fmla="*/ 0 h 35"/>
                    <a:gd name="T2" fmla="*/ 20 w 65"/>
                    <a:gd name="T3" fmla="*/ 0 h 35"/>
                    <a:gd name="T4" fmla="*/ 32 w 65"/>
                    <a:gd name="T5" fmla="*/ 11 h 35"/>
                    <a:gd name="T6" fmla="*/ 12 w 65"/>
                    <a:gd name="T7" fmla="*/ 11 h 35"/>
                    <a:gd name="T8" fmla="*/ 0 w 65"/>
                    <a:gd name="T9" fmla="*/ 0 h 35"/>
                    <a:gd name="T10" fmla="*/ 0 60000 65536"/>
                    <a:gd name="T11" fmla="*/ 0 60000 65536"/>
                    <a:gd name="T12" fmla="*/ 0 60000 65536"/>
                    <a:gd name="T13" fmla="*/ 0 60000 65536"/>
                    <a:gd name="T14" fmla="*/ 0 60000 65536"/>
                    <a:gd name="T15" fmla="*/ 0 w 65"/>
                    <a:gd name="T16" fmla="*/ 0 h 35"/>
                    <a:gd name="T17" fmla="*/ 65 w 65"/>
                    <a:gd name="T18" fmla="*/ 35 h 35"/>
                  </a:gdLst>
                  <a:ahLst/>
                  <a:cxnLst>
                    <a:cxn ang="T10">
                      <a:pos x="T0" y="T1"/>
                    </a:cxn>
                    <a:cxn ang="T11">
                      <a:pos x="T2" y="T3"/>
                    </a:cxn>
                    <a:cxn ang="T12">
                      <a:pos x="T4" y="T5"/>
                    </a:cxn>
                    <a:cxn ang="T13">
                      <a:pos x="T6" y="T7"/>
                    </a:cxn>
                    <a:cxn ang="T14">
                      <a:pos x="T8" y="T9"/>
                    </a:cxn>
                  </a:cxnLst>
                  <a:rect l="T15" t="T16" r="T17" b="T18"/>
                  <a:pathLst>
                    <a:path w="65" h="35">
                      <a:moveTo>
                        <a:pt x="0" y="0"/>
                      </a:moveTo>
                      <a:lnTo>
                        <a:pt x="41" y="0"/>
                      </a:lnTo>
                      <a:lnTo>
                        <a:pt x="65" y="35"/>
                      </a:lnTo>
                      <a:lnTo>
                        <a:pt x="25" y="35"/>
                      </a:lnTo>
                      <a:lnTo>
                        <a:pt x="0" y="0"/>
                      </a:lnTo>
                      <a:close/>
                    </a:path>
                  </a:pathLst>
                </a:custGeom>
                <a:solidFill>
                  <a:srgbClr val="606060"/>
                </a:solidFill>
                <a:ln w="9525">
                  <a:noFill/>
                  <a:round/>
                  <a:headEnd/>
                  <a:tailEnd/>
                </a:ln>
              </p:spPr>
              <p:txBody>
                <a:bodyPr/>
                <a:lstStyle/>
                <a:p>
                  <a:endParaRPr lang="zh-CN" altLang="en-US"/>
                </a:p>
              </p:txBody>
            </p:sp>
            <p:sp>
              <p:nvSpPr>
                <p:cNvPr id="13614" name="Freeform 364"/>
                <p:cNvSpPr>
                  <a:spLocks/>
                </p:cNvSpPr>
                <p:nvPr/>
              </p:nvSpPr>
              <p:spPr bwMode="auto">
                <a:xfrm>
                  <a:off x="945" y="3579"/>
                  <a:ext cx="33" cy="9"/>
                </a:xfrm>
                <a:custGeom>
                  <a:avLst/>
                  <a:gdLst>
                    <a:gd name="T0" fmla="*/ 0 w 65"/>
                    <a:gd name="T1" fmla="*/ 9 h 28"/>
                    <a:gd name="T2" fmla="*/ 7 w 65"/>
                    <a:gd name="T3" fmla="*/ 0 h 28"/>
                    <a:gd name="T4" fmla="*/ 27 w 65"/>
                    <a:gd name="T5" fmla="*/ 0 h 28"/>
                    <a:gd name="T6" fmla="*/ 33 w 65"/>
                    <a:gd name="T7" fmla="*/ 9 h 28"/>
                    <a:gd name="T8" fmla="*/ 0 w 65"/>
                    <a:gd name="T9" fmla="*/ 9 h 28"/>
                    <a:gd name="T10" fmla="*/ 0 60000 65536"/>
                    <a:gd name="T11" fmla="*/ 0 60000 65536"/>
                    <a:gd name="T12" fmla="*/ 0 60000 65536"/>
                    <a:gd name="T13" fmla="*/ 0 60000 65536"/>
                    <a:gd name="T14" fmla="*/ 0 60000 65536"/>
                    <a:gd name="T15" fmla="*/ 0 w 65"/>
                    <a:gd name="T16" fmla="*/ 0 h 28"/>
                    <a:gd name="T17" fmla="*/ 65 w 65"/>
                    <a:gd name="T18" fmla="*/ 28 h 28"/>
                  </a:gdLst>
                  <a:ahLst/>
                  <a:cxnLst>
                    <a:cxn ang="T10">
                      <a:pos x="T0" y="T1"/>
                    </a:cxn>
                    <a:cxn ang="T11">
                      <a:pos x="T2" y="T3"/>
                    </a:cxn>
                    <a:cxn ang="T12">
                      <a:pos x="T4" y="T5"/>
                    </a:cxn>
                    <a:cxn ang="T13">
                      <a:pos x="T6" y="T7"/>
                    </a:cxn>
                    <a:cxn ang="T14">
                      <a:pos x="T8" y="T9"/>
                    </a:cxn>
                  </a:cxnLst>
                  <a:rect l="T15" t="T16" r="T17" b="T18"/>
                  <a:pathLst>
                    <a:path w="65" h="28">
                      <a:moveTo>
                        <a:pt x="0" y="28"/>
                      </a:moveTo>
                      <a:lnTo>
                        <a:pt x="13" y="0"/>
                      </a:lnTo>
                      <a:lnTo>
                        <a:pt x="54" y="0"/>
                      </a:lnTo>
                      <a:lnTo>
                        <a:pt x="65" y="28"/>
                      </a:lnTo>
                      <a:lnTo>
                        <a:pt x="0" y="28"/>
                      </a:lnTo>
                      <a:close/>
                    </a:path>
                  </a:pathLst>
                </a:custGeom>
                <a:solidFill>
                  <a:srgbClr val="808080"/>
                </a:solidFill>
                <a:ln w="9525">
                  <a:noFill/>
                  <a:round/>
                  <a:headEnd/>
                  <a:tailEnd/>
                </a:ln>
              </p:spPr>
              <p:txBody>
                <a:bodyPr/>
                <a:lstStyle/>
                <a:p>
                  <a:endParaRPr lang="zh-CN" altLang="en-US"/>
                </a:p>
              </p:txBody>
            </p:sp>
          </p:grpSp>
          <p:grpSp>
            <p:nvGrpSpPr>
              <p:cNvPr id="13496" name="Group 365"/>
              <p:cNvGrpSpPr>
                <a:grpSpLocks/>
              </p:cNvGrpSpPr>
              <p:nvPr/>
            </p:nvGrpSpPr>
            <p:grpSpPr bwMode="auto">
              <a:xfrm>
                <a:off x="949" y="3579"/>
                <a:ext cx="83" cy="63"/>
                <a:chOff x="949" y="3579"/>
                <a:chExt cx="83" cy="63"/>
              </a:xfrm>
            </p:grpSpPr>
            <p:grpSp>
              <p:nvGrpSpPr>
                <p:cNvPr id="13596" name="Group 366"/>
                <p:cNvGrpSpPr>
                  <a:grpSpLocks/>
                </p:cNvGrpSpPr>
                <p:nvPr/>
              </p:nvGrpSpPr>
              <p:grpSpPr bwMode="auto">
                <a:xfrm>
                  <a:off x="949" y="3579"/>
                  <a:ext cx="44" cy="23"/>
                  <a:chOff x="949" y="3579"/>
                  <a:chExt cx="44" cy="23"/>
                </a:xfrm>
              </p:grpSpPr>
              <p:sp>
                <p:nvSpPr>
                  <p:cNvPr id="13609" name="Freeform 367"/>
                  <p:cNvSpPr>
                    <a:spLocks/>
                  </p:cNvSpPr>
                  <p:nvPr/>
                </p:nvSpPr>
                <p:spPr bwMode="auto">
                  <a:xfrm>
                    <a:off x="949" y="3579"/>
                    <a:ext cx="19" cy="23"/>
                  </a:xfrm>
                  <a:custGeom>
                    <a:avLst/>
                    <a:gdLst>
                      <a:gd name="T0" fmla="*/ 10 w 38"/>
                      <a:gd name="T1" fmla="*/ 23 h 68"/>
                      <a:gd name="T2" fmla="*/ 0 w 38"/>
                      <a:gd name="T3" fmla="*/ 11 h 68"/>
                      <a:gd name="T4" fmla="*/ 5 w 38"/>
                      <a:gd name="T5" fmla="*/ 0 h 68"/>
                      <a:gd name="T6" fmla="*/ 19 w 38"/>
                      <a:gd name="T7" fmla="*/ 11 h 68"/>
                      <a:gd name="T8" fmla="*/ 10 w 38"/>
                      <a:gd name="T9" fmla="*/ 23 h 68"/>
                      <a:gd name="T10" fmla="*/ 0 60000 65536"/>
                      <a:gd name="T11" fmla="*/ 0 60000 65536"/>
                      <a:gd name="T12" fmla="*/ 0 60000 65536"/>
                      <a:gd name="T13" fmla="*/ 0 60000 65536"/>
                      <a:gd name="T14" fmla="*/ 0 60000 65536"/>
                      <a:gd name="T15" fmla="*/ 0 w 38"/>
                      <a:gd name="T16" fmla="*/ 0 h 68"/>
                      <a:gd name="T17" fmla="*/ 38 w 38"/>
                      <a:gd name="T18" fmla="*/ 68 h 68"/>
                    </a:gdLst>
                    <a:ahLst/>
                    <a:cxnLst>
                      <a:cxn ang="T10">
                        <a:pos x="T0" y="T1"/>
                      </a:cxn>
                      <a:cxn ang="T11">
                        <a:pos x="T2" y="T3"/>
                      </a:cxn>
                      <a:cxn ang="T12">
                        <a:pos x="T4" y="T5"/>
                      </a:cxn>
                      <a:cxn ang="T13">
                        <a:pos x="T6" y="T7"/>
                      </a:cxn>
                      <a:cxn ang="T14">
                        <a:pos x="T8" y="T9"/>
                      </a:cxn>
                    </a:cxnLst>
                    <a:rect l="T15" t="T16" r="T17" b="T18"/>
                    <a:pathLst>
                      <a:path w="38" h="68">
                        <a:moveTo>
                          <a:pt x="21" y="68"/>
                        </a:moveTo>
                        <a:lnTo>
                          <a:pt x="0" y="32"/>
                        </a:lnTo>
                        <a:lnTo>
                          <a:pt x="11" y="0"/>
                        </a:lnTo>
                        <a:lnTo>
                          <a:pt x="38" y="32"/>
                        </a:lnTo>
                        <a:lnTo>
                          <a:pt x="21" y="68"/>
                        </a:lnTo>
                        <a:close/>
                      </a:path>
                    </a:pathLst>
                  </a:custGeom>
                  <a:solidFill>
                    <a:srgbClr val="202020"/>
                  </a:solidFill>
                  <a:ln w="9525">
                    <a:noFill/>
                    <a:round/>
                    <a:headEnd/>
                    <a:tailEnd/>
                  </a:ln>
                </p:spPr>
                <p:txBody>
                  <a:bodyPr/>
                  <a:lstStyle/>
                  <a:p>
                    <a:endParaRPr lang="zh-CN" altLang="en-US"/>
                  </a:p>
                </p:txBody>
              </p:sp>
              <p:sp>
                <p:nvSpPr>
                  <p:cNvPr id="13610" name="Freeform 368"/>
                  <p:cNvSpPr>
                    <a:spLocks/>
                  </p:cNvSpPr>
                  <p:nvPr/>
                </p:nvSpPr>
                <p:spPr bwMode="auto">
                  <a:xfrm>
                    <a:off x="955" y="3579"/>
                    <a:ext cx="32" cy="11"/>
                  </a:xfrm>
                  <a:custGeom>
                    <a:avLst/>
                    <a:gdLst>
                      <a:gd name="T0" fmla="*/ 0 w 66"/>
                      <a:gd name="T1" fmla="*/ 0 h 32"/>
                      <a:gd name="T2" fmla="*/ 20 w 66"/>
                      <a:gd name="T3" fmla="*/ 0 h 32"/>
                      <a:gd name="T4" fmla="*/ 32 w 66"/>
                      <a:gd name="T5" fmla="*/ 11 h 32"/>
                      <a:gd name="T6" fmla="*/ 12 w 66"/>
                      <a:gd name="T7" fmla="*/ 11 h 32"/>
                      <a:gd name="T8" fmla="*/ 0 w 66"/>
                      <a:gd name="T9" fmla="*/ 0 h 32"/>
                      <a:gd name="T10" fmla="*/ 0 60000 65536"/>
                      <a:gd name="T11" fmla="*/ 0 60000 65536"/>
                      <a:gd name="T12" fmla="*/ 0 60000 65536"/>
                      <a:gd name="T13" fmla="*/ 0 60000 65536"/>
                      <a:gd name="T14" fmla="*/ 0 60000 65536"/>
                      <a:gd name="T15" fmla="*/ 0 w 66"/>
                      <a:gd name="T16" fmla="*/ 0 h 32"/>
                      <a:gd name="T17" fmla="*/ 66 w 66"/>
                      <a:gd name="T18" fmla="*/ 32 h 32"/>
                    </a:gdLst>
                    <a:ahLst/>
                    <a:cxnLst>
                      <a:cxn ang="T10">
                        <a:pos x="T0" y="T1"/>
                      </a:cxn>
                      <a:cxn ang="T11">
                        <a:pos x="T2" y="T3"/>
                      </a:cxn>
                      <a:cxn ang="T12">
                        <a:pos x="T4" y="T5"/>
                      </a:cxn>
                      <a:cxn ang="T13">
                        <a:pos x="T6" y="T7"/>
                      </a:cxn>
                      <a:cxn ang="T14">
                        <a:pos x="T8" y="T9"/>
                      </a:cxn>
                    </a:cxnLst>
                    <a:rect l="T15" t="T16" r="T17" b="T18"/>
                    <a:pathLst>
                      <a:path w="66" h="32">
                        <a:moveTo>
                          <a:pt x="0" y="0"/>
                        </a:moveTo>
                        <a:lnTo>
                          <a:pt x="42" y="0"/>
                        </a:lnTo>
                        <a:lnTo>
                          <a:pt x="66" y="32"/>
                        </a:lnTo>
                        <a:lnTo>
                          <a:pt x="25" y="32"/>
                        </a:lnTo>
                        <a:lnTo>
                          <a:pt x="0" y="0"/>
                        </a:lnTo>
                        <a:close/>
                      </a:path>
                    </a:pathLst>
                  </a:custGeom>
                  <a:solidFill>
                    <a:srgbClr val="606060"/>
                  </a:solidFill>
                  <a:ln w="9525">
                    <a:noFill/>
                    <a:round/>
                    <a:headEnd/>
                    <a:tailEnd/>
                  </a:ln>
                </p:spPr>
                <p:txBody>
                  <a:bodyPr/>
                  <a:lstStyle/>
                  <a:p>
                    <a:endParaRPr lang="zh-CN" altLang="en-US"/>
                  </a:p>
                </p:txBody>
              </p:sp>
              <p:sp>
                <p:nvSpPr>
                  <p:cNvPr id="13611" name="Freeform 369"/>
                  <p:cNvSpPr>
                    <a:spLocks/>
                  </p:cNvSpPr>
                  <p:nvPr/>
                </p:nvSpPr>
                <p:spPr bwMode="auto">
                  <a:xfrm>
                    <a:off x="960" y="3591"/>
                    <a:ext cx="33" cy="10"/>
                  </a:xfrm>
                  <a:custGeom>
                    <a:avLst/>
                    <a:gdLst>
                      <a:gd name="T0" fmla="*/ 0 w 65"/>
                      <a:gd name="T1" fmla="*/ 10 h 31"/>
                      <a:gd name="T2" fmla="*/ 7 w 65"/>
                      <a:gd name="T3" fmla="*/ 0 h 31"/>
                      <a:gd name="T4" fmla="*/ 28 w 65"/>
                      <a:gd name="T5" fmla="*/ 0 h 31"/>
                      <a:gd name="T6" fmla="*/ 33 w 65"/>
                      <a:gd name="T7" fmla="*/ 10 h 31"/>
                      <a:gd name="T8" fmla="*/ 0 w 65"/>
                      <a:gd name="T9" fmla="*/ 10 h 31"/>
                      <a:gd name="T10" fmla="*/ 0 60000 65536"/>
                      <a:gd name="T11" fmla="*/ 0 60000 65536"/>
                      <a:gd name="T12" fmla="*/ 0 60000 65536"/>
                      <a:gd name="T13" fmla="*/ 0 60000 65536"/>
                      <a:gd name="T14" fmla="*/ 0 60000 65536"/>
                      <a:gd name="T15" fmla="*/ 0 w 65"/>
                      <a:gd name="T16" fmla="*/ 0 h 31"/>
                      <a:gd name="T17" fmla="*/ 65 w 65"/>
                      <a:gd name="T18" fmla="*/ 31 h 31"/>
                    </a:gdLst>
                    <a:ahLst/>
                    <a:cxnLst>
                      <a:cxn ang="T10">
                        <a:pos x="T0" y="T1"/>
                      </a:cxn>
                      <a:cxn ang="T11">
                        <a:pos x="T2" y="T3"/>
                      </a:cxn>
                      <a:cxn ang="T12">
                        <a:pos x="T4" y="T5"/>
                      </a:cxn>
                      <a:cxn ang="T13">
                        <a:pos x="T6" y="T7"/>
                      </a:cxn>
                      <a:cxn ang="T14">
                        <a:pos x="T8" y="T9"/>
                      </a:cxn>
                    </a:cxnLst>
                    <a:rect l="T15" t="T16" r="T17" b="T18"/>
                    <a:pathLst>
                      <a:path w="65" h="31">
                        <a:moveTo>
                          <a:pt x="0" y="31"/>
                        </a:moveTo>
                        <a:lnTo>
                          <a:pt x="14" y="0"/>
                        </a:lnTo>
                        <a:lnTo>
                          <a:pt x="55" y="0"/>
                        </a:lnTo>
                        <a:lnTo>
                          <a:pt x="65" y="31"/>
                        </a:lnTo>
                        <a:lnTo>
                          <a:pt x="0" y="31"/>
                        </a:lnTo>
                        <a:close/>
                      </a:path>
                    </a:pathLst>
                  </a:custGeom>
                  <a:solidFill>
                    <a:srgbClr val="808080"/>
                  </a:solidFill>
                  <a:ln w="9525">
                    <a:noFill/>
                    <a:round/>
                    <a:headEnd/>
                    <a:tailEnd/>
                  </a:ln>
                </p:spPr>
                <p:txBody>
                  <a:bodyPr/>
                  <a:lstStyle/>
                  <a:p>
                    <a:endParaRPr lang="zh-CN" altLang="en-US"/>
                  </a:p>
                </p:txBody>
              </p:sp>
            </p:grpSp>
            <p:grpSp>
              <p:nvGrpSpPr>
                <p:cNvPr id="13597" name="Group 370"/>
                <p:cNvGrpSpPr>
                  <a:grpSpLocks/>
                </p:cNvGrpSpPr>
                <p:nvPr/>
              </p:nvGrpSpPr>
              <p:grpSpPr bwMode="auto">
                <a:xfrm>
                  <a:off x="961" y="3592"/>
                  <a:ext cx="45" cy="23"/>
                  <a:chOff x="961" y="3592"/>
                  <a:chExt cx="45" cy="23"/>
                </a:xfrm>
              </p:grpSpPr>
              <p:sp>
                <p:nvSpPr>
                  <p:cNvPr id="13606" name="Freeform 371"/>
                  <p:cNvSpPr>
                    <a:spLocks/>
                  </p:cNvSpPr>
                  <p:nvPr/>
                </p:nvSpPr>
                <p:spPr bwMode="auto">
                  <a:xfrm>
                    <a:off x="961" y="3592"/>
                    <a:ext cx="20" cy="23"/>
                  </a:xfrm>
                  <a:custGeom>
                    <a:avLst/>
                    <a:gdLst>
                      <a:gd name="T0" fmla="*/ 11 w 40"/>
                      <a:gd name="T1" fmla="*/ 23 h 69"/>
                      <a:gd name="T2" fmla="*/ 0 w 40"/>
                      <a:gd name="T3" fmla="*/ 11 h 69"/>
                      <a:gd name="T4" fmla="*/ 6 w 40"/>
                      <a:gd name="T5" fmla="*/ 0 h 69"/>
                      <a:gd name="T6" fmla="*/ 20 w 40"/>
                      <a:gd name="T7" fmla="*/ 11 h 69"/>
                      <a:gd name="T8" fmla="*/ 11 w 40"/>
                      <a:gd name="T9" fmla="*/ 23 h 69"/>
                      <a:gd name="T10" fmla="*/ 0 60000 65536"/>
                      <a:gd name="T11" fmla="*/ 0 60000 65536"/>
                      <a:gd name="T12" fmla="*/ 0 60000 65536"/>
                      <a:gd name="T13" fmla="*/ 0 60000 65536"/>
                      <a:gd name="T14" fmla="*/ 0 60000 65536"/>
                      <a:gd name="T15" fmla="*/ 0 w 40"/>
                      <a:gd name="T16" fmla="*/ 0 h 69"/>
                      <a:gd name="T17" fmla="*/ 40 w 40"/>
                      <a:gd name="T18" fmla="*/ 69 h 69"/>
                    </a:gdLst>
                    <a:ahLst/>
                    <a:cxnLst>
                      <a:cxn ang="T10">
                        <a:pos x="T0" y="T1"/>
                      </a:cxn>
                      <a:cxn ang="T11">
                        <a:pos x="T2" y="T3"/>
                      </a:cxn>
                      <a:cxn ang="T12">
                        <a:pos x="T4" y="T5"/>
                      </a:cxn>
                      <a:cxn ang="T13">
                        <a:pos x="T6" y="T7"/>
                      </a:cxn>
                      <a:cxn ang="T14">
                        <a:pos x="T8" y="T9"/>
                      </a:cxn>
                    </a:cxnLst>
                    <a:rect l="T15" t="T16" r="T17" b="T18"/>
                    <a:pathLst>
                      <a:path w="40" h="69">
                        <a:moveTo>
                          <a:pt x="23" y="69"/>
                        </a:moveTo>
                        <a:lnTo>
                          <a:pt x="0" y="33"/>
                        </a:lnTo>
                        <a:lnTo>
                          <a:pt x="12" y="0"/>
                        </a:lnTo>
                        <a:lnTo>
                          <a:pt x="40" y="33"/>
                        </a:lnTo>
                        <a:lnTo>
                          <a:pt x="23" y="69"/>
                        </a:lnTo>
                        <a:close/>
                      </a:path>
                    </a:pathLst>
                  </a:custGeom>
                  <a:solidFill>
                    <a:srgbClr val="202020"/>
                  </a:solidFill>
                  <a:ln w="9525">
                    <a:noFill/>
                    <a:round/>
                    <a:headEnd/>
                    <a:tailEnd/>
                  </a:ln>
                </p:spPr>
                <p:txBody>
                  <a:bodyPr/>
                  <a:lstStyle/>
                  <a:p>
                    <a:endParaRPr lang="zh-CN" altLang="en-US"/>
                  </a:p>
                </p:txBody>
              </p:sp>
              <p:sp>
                <p:nvSpPr>
                  <p:cNvPr id="13607" name="Freeform 372"/>
                  <p:cNvSpPr>
                    <a:spLocks/>
                  </p:cNvSpPr>
                  <p:nvPr/>
                </p:nvSpPr>
                <p:spPr bwMode="auto">
                  <a:xfrm>
                    <a:off x="968" y="3593"/>
                    <a:ext cx="33" cy="11"/>
                  </a:xfrm>
                  <a:custGeom>
                    <a:avLst/>
                    <a:gdLst>
                      <a:gd name="T0" fmla="*/ 0 w 66"/>
                      <a:gd name="T1" fmla="*/ 0 h 35"/>
                      <a:gd name="T2" fmla="*/ 20 w 66"/>
                      <a:gd name="T3" fmla="*/ 0 h 35"/>
                      <a:gd name="T4" fmla="*/ 33 w 66"/>
                      <a:gd name="T5" fmla="*/ 11 h 35"/>
                      <a:gd name="T6" fmla="*/ 12 w 66"/>
                      <a:gd name="T7" fmla="*/ 11 h 35"/>
                      <a:gd name="T8" fmla="*/ 0 w 66"/>
                      <a:gd name="T9" fmla="*/ 0 h 35"/>
                      <a:gd name="T10" fmla="*/ 0 60000 65536"/>
                      <a:gd name="T11" fmla="*/ 0 60000 65536"/>
                      <a:gd name="T12" fmla="*/ 0 60000 65536"/>
                      <a:gd name="T13" fmla="*/ 0 60000 65536"/>
                      <a:gd name="T14" fmla="*/ 0 60000 65536"/>
                      <a:gd name="T15" fmla="*/ 0 w 66"/>
                      <a:gd name="T16" fmla="*/ 0 h 35"/>
                      <a:gd name="T17" fmla="*/ 66 w 66"/>
                      <a:gd name="T18" fmla="*/ 35 h 35"/>
                    </a:gdLst>
                    <a:ahLst/>
                    <a:cxnLst>
                      <a:cxn ang="T10">
                        <a:pos x="T0" y="T1"/>
                      </a:cxn>
                      <a:cxn ang="T11">
                        <a:pos x="T2" y="T3"/>
                      </a:cxn>
                      <a:cxn ang="T12">
                        <a:pos x="T4" y="T5"/>
                      </a:cxn>
                      <a:cxn ang="T13">
                        <a:pos x="T6" y="T7"/>
                      </a:cxn>
                      <a:cxn ang="T14">
                        <a:pos x="T8" y="T9"/>
                      </a:cxn>
                    </a:cxnLst>
                    <a:rect l="T15" t="T16" r="T17" b="T18"/>
                    <a:pathLst>
                      <a:path w="66" h="35">
                        <a:moveTo>
                          <a:pt x="0" y="0"/>
                        </a:moveTo>
                        <a:lnTo>
                          <a:pt x="41" y="0"/>
                        </a:lnTo>
                        <a:lnTo>
                          <a:pt x="66" y="35"/>
                        </a:lnTo>
                        <a:lnTo>
                          <a:pt x="24" y="35"/>
                        </a:lnTo>
                        <a:lnTo>
                          <a:pt x="0" y="0"/>
                        </a:lnTo>
                        <a:close/>
                      </a:path>
                    </a:pathLst>
                  </a:custGeom>
                  <a:solidFill>
                    <a:srgbClr val="606060"/>
                  </a:solidFill>
                  <a:ln w="9525">
                    <a:noFill/>
                    <a:round/>
                    <a:headEnd/>
                    <a:tailEnd/>
                  </a:ln>
                </p:spPr>
                <p:txBody>
                  <a:bodyPr/>
                  <a:lstStyle/>
                  <a:p>
                    <a:endParaRPr lang="zh-CN" altLang="en-US"/>
                  </a:p>
                </p:txBody>
              </p:sp>
              <p:sp>
                <p:nvSpPr>
                  <p:cNvPr id="13608" name="Freeform 373"/>
                  <p:cNvSpPr>
                    <a:spLocks/>
                  </p:cNvSpPr>
                  <p:nvPr/>
                </p:nvSpPr>
                <p:spPr bwMode="auto">
                  <a:xfrm>
                    <a:off x="973" y="3605"/>
                    <a:ext cx="33" cy="10"/>
                  </a:xfrm>
                  <a:custGeom>
                    <a:avLst/>
                    <a:gdLst>
                      <a:gd name="T0" fmla="*/ 0 w 66"/>
                      <a:gd name="T1" fmla="*/ 10 h 30"/>
                      <a:gd name="T2" fmla="*/ 6 w 66"/>
                      <a:gd name="T3" fmla="*/ 0 h 30"/>
                      <a:gd name="T4" fmla="*/ 27 w 66"/>
                      <a:gd name="T5" fmla="*/ 0 h 30"/>
                      <a:gd name="T6" fmla="*/ 33 w 66"/>
                      <a:gd name="T7" fmla="*/ 10 h 30"/>
                      <a:gd name="T8" fmla="*/ 0 w 66"/>
                      <a:gd name="T9" fmla="*/ 10 h 30"/>
                      <a:gd name="T10" fmla="*/ 0 60000 65536"/>
                      <a:gd name="T11" fmla="*/ 0 60000 65536"/>
                      <a:gd name="T12" fmla="*/ 0 60000 65536"/>
                      <a:gd name="T13" fmla="*/ 0 60000 65536"/>
                      <a:gd name="T14" fmla="*/ 0 60000 65536"/>
                      <a:gd name="T15" fmla="*/ 0 w 66"/>
                      <a:gd name="T16" fmla="*/ 0 h 30"/>
                      <a:gd name="T17" fmla="*/ 66 w 66"/>
                      <a:gd name="T18" fmla="*/ 30 h 30"/>
                    </a:gdLst>
                    <a:ahLst/>
                    <a:cxnLst>
                      <a:cxn ang="T10">
                        <a:pos x="T0" y="T1"/>
                      </a:cxn>
                      <a:cxn ang="T11">
                        <a:pos x="T2" y="T3"/>
                      </a:cxn>
                      <a:cxn ang="T12">
                        <a:pos x="T4" y="T5"/>
                      </a:cxn>
                      <a:cxn ang="T13">
                        <a:pos x="T6" y="T7"/>
                      </a:cxn>
                      <a:cxn ang="T14">
                        <a:pos x="T8" y="T9"/>
                      </a:cxn>
                    </a:cxnLst>
                    <a:rect l="T15" t="T16" r="T17" b="T18"/>
                    <a:pathLst>
                      <a:path w="66" h="30">
                        <a:moveTo>
                          <a:pt x="0" y="30"/>
                        </a:moveTo>
                        <a:lnTo>
                          <a:pt x="13" y="0"/>
                        </a:lnTo>
                        <a:lnTo>
                          <a:pt x="55" y="0"/>
                        </a:lnTo>
                        <a:lnTo>
                          <a:pt x="66" y="30"/>
                        </a:lnTo>
                        <a:lnTo>
                          <a:pt x="0" y="30"/>
                        </a:lnTo>
                        <a:close/>
                      </a:path>
                    </a:pathLst>
                  </a:custGeom>
                  <a:solidFill>
                    <a:srgbClr val="808080"/>
                  </a:solidFill>
                  <a:ln w="9525">
                    <a:noFill/>
                    <a:round/>
                    <a:headEnd/>
                    <a:tailEnd/>
                  </a:ln>
                </p:spPr>
                <p:txBody>
                  <a:bodyPr/>
                  <a:lstStyle/>
                  <a:p>
                    <a:endParaRPr lang="zh-CN" altLang="en-US"/>
                  </a:p>
                </p:txBody>
              </p:sp>
            </p:grpSp>
            <p:grpSp>
              <p:nvGrpSpPr>
                <p:cNvPr id="13598" name="Group 374"/>
                <p:cNvGrpSpPr>
                  <a:grpSpLocks/>
                </p:cNvGrpSpPr>
                <p:nvPr/>
              </p:nvGrpSpPr>
              <p:grpSpPr bwMode="auto">
                <a:xfrm>
                  <a:off x="974" y="3606"/>
                  <a:ext cx="44" cy="23"/>
                  <a:chOff x="974" y="3606"/>
                  <a:chExt cx="44" cy="23"/>
                </a:xfrm>
              </p:grpSpPr>
              <p:sp>
                <p:nvSpPr>
                  <p:cNvPr id="13603" name="Freeform 375"/>
                  <p:cNvSpPr>
                    <a:spLocks/>
                  </p:cNvSpPr>
                  <p:nvPr/>
                </p:nvSpPr>
                <p:spPr bwMode="auto">
                  <a:xfrm>
                    <a:off x="974" y="3606"/>
                    <a:ext cx="19" cy="23"/>
                  </a:xfrm>
                  <a:custGeom>
                    <a:avLst/>
                    <a:gdLst>
                      <a:gd name="T0" fmla="*/ 11 w 40"/>
                      <a:gd name="T1" fmla="*/ 23 h 68"/>
                      <a:gd name="T2" fmla="*/ 0 w 40"/>
                      <a:gd name="T3" fmla="*/ 12 h 68"/>
                      <a:gd name="T4" fmla="*/ 6 w 40"/>
                      <a:gd name="T5" fmla="*/ 0 h 68"/>
                      <a:gd name="T6" fmla="*/ 19 w 40"/>
                      <a:gd name="T7" fmla="*/ 12 h 68"/>
                      <a:gd name="T8" fmla="*/ 11 w 40"/>
                      <a:gd name="T9" fmla="*/ 23 h 68"/>
                      <a:gd name="T10" fmla="*/ 0 60000 65536"/>
                      <a:gd name="T11" fmla="*/ 0 60000 65536"/>
                      <a:gd name="T12" fmla="*/ 0 60000 65536"/>
                      <a:gd name="T13" fmla="*/ 0 60000 65536"/>
                      <a:gd name="T14" fmla="*/ 0 60000 65536"/>
                      <a:gd name="T15" fmla="*/ 0 w 40"/>
                      <a:gd name="T16" fmla="*/ 0 h 68"/>
                      <a:gd name="T17" fmla="*/ 40 w 40"/>
                      <a:gd name="T18" fmla="*/ 68 h 68"/>
                    </a:gdLst>
                    <a:ahLst/>
                    <a:cxnLst>
                      <a:cxn ang="T10">
                        <a:pos x="T0" y="T1"/>
                      </a:cxn>
                      <a:cxn ang="T11">
                        <a:pos x="T2" y="T3"/>
                      </a:cxn>
                      <a:cxn ang="T12">
                        <a:pos x="T4" y="T5"/>
                      </a:cxn>
                      <a:cxn ang="T13">
                        <a:pos x="T6" y="T7"/>
                      </a:cxn>
                      <a:cxn ang="T14">
                        <a:pos x="T8" y="T9"/>
                      </a:cxn>
                    </a:cxnLst>
                    <a:rect l="T15" t="T16" r="T17" b="T18"/>
                    <a:pathLst>
                      <a:path w="40" h="68">
                        <a:moveTo>
                          <a:pt x="24" y="68"/>
                        </a:moveTo>
                        <a:lnTo>
                          <a:pt x="0" y="35"/>
                        </a:lnTo>
                        <a:lnTo>
                          <a:pt x="12" y="0"/>
                        </a:lnTo>
                        <a:lnTo>
                          <a:pt x="40" y="35"/>
                        </a:lnTo>
                        <a:lnTo>
                          <a:pt x="24" y="68"/>
                        </a:lnTo>
                        <a:close/>
                      </a:path>
                    </a:pathLst>
                  </a:custGeom>
                  <a:solidFill>
                    <a:srgbClr val="202020"/>
                  </a:solidFill>
                  <a:ln w="9525">
                    <a:noFill/>
                    <a:round/>
                    <a:headEnd/>
                    <a:tailEnd/>
                  </a:ln>
                </p:spPr>
                <p:txBody>
                  <a:bodyPr/>
                  <a:lstStyle/>
                  <a:p>
                    <a:endParaRPr lang="zh-CN" altLang="en-US"/>
                  </a:p>
                </p:txBody>
              </p:sp>
              <p:sp>
                <p:nvSpPr>
                  <p:cNvPr id="13604" name="Freeform 376"/>
                  <p:cNvSpPr>
                    <a:spLocks/>
                  </p:cNvSpPr>
                  <p:nvPr/>
                </p:nvSpPr>
                <p:spPr bwMode="auto">
                  <a:xfrm>
                    <a:off x="980" y="3606"/>
                    <a:ext cx="32" cy="12"/>
                  </a:xfrm>
                  <a:custGeom>
                    <a:avLst/>
                    <a:gdLst>
                      <a:gd name="T0" fmla="*/ 0 w 65"/>
                      <a:gd name="T1" fmla="*/ 0 h 35"/>
                      <a:gd name="T2" fmla="*/ 21 w 65"/>
                      <a:gd name="T3" fmla="*/ 0 h 35"/>
                      <a:gd name="T4" fmla="*/ 32 w 65"/>
                      <a:gd name="T5" fmla="*/ 12 h 35"/>
                      <a:gd name="T6" fmla="*/ 12 w 65"/>
                      <a:gd name="T7" fmla="*/ 12 h 35"/>
                      <a:gd name="T8" fmla="*/ 0 w 65"/>
                      <a:gd name="T9" fmla="*/ 0 h 35"/>
                      <a:gd name="T10" fmla="*/ 0 60000 65536"/>
                      <a:gd name="T11" fmla="*/ 0 60000 65536"/>
                      <a:gd name="T12" fmla="*/ 0 60000 65536"/>
                      <a:gd name="T13" fmla="*/ 0 60000 65536"/>
                      <a:gd name="T14" fmla="*/ 0 60000 65536"/>
                      <a:gd name="T15" fmla="*/ 0 w 65"/>
                      <a:gd name="T16" fmla="*/ 0 h 35"/>
                      <a:gd name="T17" fmla="*/ 65 w 65"/>
                      <a:gd name="T18" fmla="*/ 35 h 35"/>
                    </a:gdLst>
                    <a:ahLst/>
                    <a:cxnLst>
                      <a:cxn ang="T10">
                        <a:pos x="T0" y="T1"/>
                      </a:cxn>
                      <a:cxn ang="T11">
                        <a:pos x="T2" y="T3"/>
                      </a:cxn>
                      <a:cxn ang="T12">
                        <a:pos x="T4" y="T5"/>
                      </a:cxn>
                      <a:cxn ang="T13">
                        <a:pos x="T6" y="T7"/>
                      </a:cxn>
                      <a:cxn ang="T14">
                        <a:pos x="T8" y="T9"/>
                      </a:cxn>
                    </a:cxnLst>
                    <a:rect l="T15" t="T16" r="T17" b="T18"/>
                    <a:pathLst>
                      <a:path w="65" h="35">
                        <a:moveTo>
                          <a:pt x="0" y="0"/>
                        </a:moveTo>
                        <a:lnTo>
                          <a:pt x="42" y="0"/>
                        </a:lnTo>
                        <a:lnTo>
                          <a:pt x="65" y="35"/>
                        </a:lnTo>
                        <a:lnTo>
                          <a:pt x="25" y="35"/>
                        </a:lnTo>
                        <a:lnTo>
                          <a:pt x="0" y="0"/>
                        </a:lnTo>
                        <a:close/>
                      </a:path>
                    </a:pathLst>
                  </a:custGeom>
                  <a:solidFill>
                    <a:srgbClr val="606060"/>
                  </a:solidFill>
                  <a:ln w="9525">
                    <a:noFill/>
                    <a:round/>
                    <a:headEnd/>
                    <a:tailEnd/>
                  </a:ln>
                </p:spPr>
                <p:txBody>
                  <a:bodyPr/>
                  <a:lstStyle/>
                  <a:p>
                    <a:endParaRPr lang="zh-CN" altLang="en-US"/>
                  </a:p>
                </p:txBody>
              </p:sp>
              <p:sp>
                <p:nvSpPr>
                  <p:cNvPr id="13605" name="Freeform 377"/>
                  <p:cNvSpPr>
                    <a:spLocks/>
                  </p:cNvSpPr>
                  <p:nvPr/>
                </p:nvSpPr>
                <p:spPr bwMode="auto">
                  <a:xfrm>
                    <a:off x="986" y="3619"/>
                    <a:ext cx="32" cy="9"/>
                  </a:xfrm>
                  <a:custGeom>
                    <a:avLst/>
                    <a:gdLst>
                      <a:gd name="T0" fmla="*/ 0 w 65"/>
                      <a:gd name="T1" fmla="*/ 9 h 29"/>
                      <a:gd name="T2" fmla="*/ 6 w 65"/>
                      <a:gd name="T3" fmla="*/ 0 h 29"/>
                      <a:gd name="T4" fmla="*/ 26 w 65"/>
                      <a:gd name="T5" fmla="*/ 0 h 29"/>
                      <a:gd name="T6" fmla="*/ 32 w 65"/>
                      <a:gd name="T7" fmla="*/ 9 h 29"/>
                      <a:gd name="T8" fmla="*/ 0 w 65"/>
                      <a:gd name="T9" fmla="*/ 9 h 29"/>
                      <a:gd name="T10" fmla="*/ 0 60000 65536"/>
                      <a:gd name="T11" fmla="*/ 0 60000 65536"/>
                      <a:gd name="T12" fmla="*/ 0 60000 65536"/>
                      <a:gd name="T13" fmla="*/ 0 60000 65536"/>
                      <a:gd name="T14" fmla="*/ 0 60000 65536"/>
                      <a:gd name="T15" fmla="*/ 0 w 65"/>
                      <a:gd name="T16" fmla="*/ 0 h 29"/>
                      <a:gd name="T17" fmla="*/ 65 w 65"/>
                      <a:gd name="T18" fmla="*/ 29 h 29"/>
                    </a:gdLst>
                    <a:ahLst/>
                    <a:cxnLst>
                      <a:cxn ang="T10">
                        <a:pos x="T0" y="T1"/>
                      </a:cxn>
                      <a:cxn ang="T11">
                        <a:pos x="T2" y="T3"/>
                      </a:cxn>
                      <a:cxn ang="T12">
                        <a:pos x="T4" y="T5"/>
                      </a:cxn>
                      <a:cxn ang="T13">
                        <a:pos x="T6" y="T7"/>
                      </a:cxn>
                      <a:cxn ang="T14">
                        <a:pos x="T8" y="T9"/>
                      </a:cxn>
                    </a:cxnLst>
                    <a:rect l="T15" t="T16" r="T17" b="T18"/>
                    <a:pathLst>
                      <a:path w="65" h="29">
                        <a:moveTo>
                          <a:pt x="0" y="29"/>
                        </a:moveTo>
                        <a:lnTo>
                          <a:pt x="12" y="0"/>
                        </a:lnTo>
                        <a:lnTo>
                          <a:pt x="53" y="0"/>
                        </a:lnTo>
                        <a:lnTo>
                          <a:pt x="65" y="29"/>
                        </a:lnTo>
                        <a:lnTo>
                          <a:pt x="0" y="29"/>
                        </a:lnTo>
                        <a:close/>
                      </a:path>
                    </a:pathLst>
                  </a:custGeom>
                  <a:solidFill>
                    <a:srgbClr val="808080"/>
                  </a:solidFill>
                  <a:ln w="9525">
                    <a:noFill/>
                    <a:round/>
                    <a:headEnd/>
                    <a:tailEnd/>
                  </a:ln>
                </p:spPr>
                <p:txBody>
                  <a:bodyPr/>
                  <a:lstStyle/>
                  <a:p>
                    <a:endParaRPr lang="zh-CN" altLang="en-US"/>
                  </a:p>
                </p:txBody>
              </p:sp>
            </p:grpSp>
            <p:grpSp>
              <p:nvGrpSpPr>
                <p:cNvPr id="13599" name="Group 378"/>
                <p:cNvGrpSpPr>
                  <a:grpSpLocks/>
                </p:cNvGrpSpPr>
                <p:nvPr/>
              </p:nvGrpSpPr>
              <p:grpSpPr bwMode="auto">
                <a:xfrm>
                  <a:off x="987" y="3619"/>
                  <a:ext cx="45" cy="23"/>
                  <a:chOff x="987" y="3619"/>
                  <a:chExt cx="45" cy="23"/>
                </a:xfrm>
              </p:grpSpPr>
              <p:sp>
                <p:nvSpPr>
                  <p:cNvPr id="13600" name="Freeform 379"/>
                  <p:cNvSpPr>
                    <a:spLocks/>
                  </p:cNvSpPr>
                  <p:nvPr/>
                </p:nvSpPr>
                <p:spPr bwMode="auto">
                  <a:xfrm>
                    <a:off x="987" y="3619"/>
                    <a:ext cx="20" cy="23"/>
                  </a:xfrm>
                  <a:custGeom>
                    <a:avLst/>
                    <a:gdLst>
                      <a:gd name="T0" fmla="*/ 11 w 39"/>
                      <a:gd name="T1" fmla="*/ 23 h 68"/>
                      <a:gd name="T2" fmla="*/ 0 w 39"/>
                      <a:gd name="T3" fmla="*/ 11 h 68"/>
                      <a:gd name="T4" fmla="*/ 6 w 39"/>
                      <a:gd name="T5" fmla="*/ 0 h 68"/>
                      <a:gd name="T6" fmla="*/ 20 w 39"/>
                      <a:gd name="T7" fmla="*/ 11 h 68"/>
                      <a:gd name="T8" fmla="*/ 11 w 39"/>
                      <a:gd name="T9" fmla="*/ 23 h 68"/>
                      <a:gd name="T10" fmla="*/ 0 60000 65536"/>
                      <a:gd name="T11" fmla="*/ 0 60000 65536"/>
                      <a:gd name="T12" fmla="*/ 0 60000 65536"/>
                      <a:gd name="T13" fmla="*/ 0 60000 65536"/>
                      <a:gd name="T14" fmla="*/ 0 60000 65536"/>
                      <a:gd name="T15" fmla="*/ 0 w 39"/>
                      <a:gd name="T16" fmla="*/ 0 h 68"/>
                      <a:gd name="T17" fmla="*/ 39 w 39"/>
                      <a:gd name="T18" fmla="*/ 68 h 68"/>
                    </a:gdLst>
                    <a:ahLst/>
                    <a:cxnLst>
                      <a:cxn ang="T10">
                        <a:pos x="T0" y="T1"/>
                      </a:cxn>
                      <a:cxn ang="T11">
                        <a:pos x="T2" y="T3"/>
                      </a:cxn>
                      <a:cxn ang="T12">
                        <a:pos x="T4" y="T5"/>
                      </a:cxn>
                      <a:cxn ang="T13">
                        <a:pos x="T6" y="T7"/>
                      </a:cxn>
                      <a:cxn ang="T14">
                        <a:pos x="T8" y="T9"/>
                      </a:cxn>
                    </a:cxnLst>
                    <a:rect l="T15" t="T16" r="T17" b="T18"/>
                    <a:pathLst>
                      <a:path w="39" h="68">
                        <a:moveTo>
                          <a:pt x="22" y="68"/>
                        </a:moveTo>
                        <a:lnTo>
                          <a:pt x="0" y="33"/>
                        </a:lnTo>
                        <a:lnTo>
                          <a:pt x="12" y="0"/>
                        </a:lnTo>
                        <a:lnTo>
                          <a:pt x="39" y="33"/>
                        </a:lnTo>
                        <a:lnTo>
                          <a:pt x="22" y="68"/>
                        </a:lnTo>
                        <a:close/>
                      </a:path>
                    </a:pathLst>
                  </a:custGeom>
                  <a:solidFill>
                    <a:srgbClr val="202020"/>
                  </a:solidFill>
                  <a:ln w="9525">
                    <a:noFill/>
                    <a:round/>
                    <a:headEnd/>
                    <a:tailEnd/>
                  </a:ln>
                </p:spPr>
                <p:txBody>
                  <a:bodyPr/>
                  <a:lstStyle/>
                  <a:p>
                    <a:endParaRPr lang="zh-CN" altLang="en-US"/>
                  </a:p>
                </p:txBody>
              </p:sp>
              <p:sp>
                <p:nvSpPr>
                  <p:cNvPr id="13601" name="Freeform 380"/>
                  <p:cNvSpPr>
                    <a:spLocks/>
                  </p:cNvSpPr>
                  <p:nvPr/>
                </p:nvSpPr>
                <p:spPr bwMode="auto">
                  <a:xfrm>
                    <a:off x="994" y="3620"/>
                    <a:ext cx="32" cy="11"/>
                  </a:xfrm>
                  <a:custGeom>
                    <a:avLst/>
                    <a:gdLst>
                      <a:gd name="T0" fmla="*/ 0 w 64"/>
                      <a:gd name="T1" fmla="*/ 0 h 33"/>
                      <a:gd name="T2" fmla="*/ 20 w 64"/>
                      <a:gd name="T3" fmla="*/ 0 h 33"/>
                      <a:gd name="T4" fmla="*/ 32 w 64"/>
                      <a:gd name="T5" fmla="*/ 11 h 33"/>
                      <a:gd name="T6" fmla="*/ 12 w 64"/>
                      <a:gd name="T7" fmla="*/ 11 h 33"/>
                      <a:gd name="T8" fmla="*/ 0 w 64"/>
                      <a:gd name="T9" fmla="*/ 0 h 33"/>
                      <a:gd name="T10" fmla="*/ 0 60000 65536"/>
                      <a:gd name="T11" fmla="*/ 0 60000 65536"/>
                      <a:gd name="T12" fmla="*/ 0 60000 65536"/>
                      <a:gd name="T13" fmla="*/ 0 60000 65536"/>
                      <a:gd name="T14" fmla="*/ 0 60000 65536"/>
                      <a:gd name="T15" fmla="*/ 0 w 64"/>
                      <a:gd name="T16" fmla="*/ 0 h 33"/>
                      <a:gd name="T17" fmla="*/ 64 w 64"/>
                      <a:gd name="T18" fmla="*/ 33 h 33"/>
                    </a:gdLst>
                    <a:ahLst/>
                    <a:cxnLst>
                      <a:cxn ang="T10">
                        <a:pos x="T0" y="T1"/>
                      </a:cxn>
                      <a:cxn ang="T11">
                        <a:pos x="T2" y="T3"/>
                      </a:cxn>
                      <a:cxn ang="T12">
                        <a:pos x="T4" y="T5"/>
                      </a:cxn>
                      <a:cxn ang="T13">
                        <a:pos x="T6" y="T7"/>
                      </a:cxn>
                      <a:cxn ang="T14">
                        <a:pos x="T8" y="T9"/>
                      </a:cxn>
                    </a:cxnLst>
                    <a:rect l="T15" t="T16" r="T17" b="T18"/>
                    <a:pathLst>
                      <a:path w="64" h="33">
                        <a:moveTo>
                          <a:pt x="0" y="0"/>
                        </a:moveTo>
                        <a:lnTo>
                          <a:pt x="41" y="0"/>
                        </a:lnTo>
                        <a:lnTo>
                          <a:pt x="64" y="33"/>
                        </a:lnTo>
                        <a:lnTo>
                          <a:pt x="25" y="33"/>
                        </a:lnTo>
                        <a:lnTo>
                          <a:pt x="0" y="0"/>
                        </a:lnTo>
                        <a:close/>
                      </a:path>
                    </a:pathLst>
                  </a:custGeom>
                  <a:solidFill>
                    <a:srgbClr val="606060"/>
                  </a:solidFill>
                  <a:ln w="9525">
                    <a:noFill/>
                    <a:round/>
                    <a:headEnd/>
                    <a:tailEnd/>
                  </a:ln>
                </p:spPr>
                <p:txBody>
                  <a:bodyPr/>
                  <a:lstStyle/>
                  <a:p>
                    <a:endParaRPr lang="zh-CN" altLang="en-US"/>
                  </a:p>
                </p:txBody>
              </p:sp>
              <p:sp>
                <p:nvSpPr>
                  <p:cNvPr id="13602" name="Freeform 381"/>
                  <p:cNvSpPr>
                    <a:spLocks/>
                  </p:cNvSpPr>
                  <p:nvPr/>
                </p:nvSpPr>
                <p:spPr bwMode="auto">
                  <a:xfrm>
                    <a:off x="999" y="3632"/>
                    <a:ext cx="33" cy="9"/>
                  </a:xfrm>
                  <a:custGeom>
                    <a:avLst/>
                    <a:gdLst>
                      <a:gd name="T0" fmla="*/ 0 w 65"/>
                      <a:gd name="T1" fmla="*/ 9 h 29"/>
                      <a:gd name="T2" fmla="*/ 7 w 65"/>
                      <a:gd name="T3" fmla="*/ 0 h 29"/>
                      <a:gd name="T4" fmla="*/ 27 w 65"/>
                      <a:gd name="T5" fmla="*/ 0 h 29"/>
                      <a:gd name="T6" fmla="*/ 33 w 65"/>
                      <a:gd name="T7" fmla="*/ 9 h 29"/>
                      <a:gd name="T8" fmla="*/ 0 w 65"/>
                      <a:gd name="T9" fmla="*/ 9 h 29"/>
                      <a:gd name="T10" fmla="*/ 0 60000 65536"/>
                      <a:gd name="T11" fmla="*/ 0 60000 65536"/>
                      <a:gd name="T12" fmla="*/ 0 60000 65536"/>
                      <a:gd name="T13" fmla="*/ 0 60000 65536"/>
                      <a:gd name="T14" fmla="*/ 0 60000 65536"/>
                      <a:gd name="T15" fmla="*/ 0 w 65"/>
                      <a:gd name="T16" fmla="*/ 0 h 29"/>
                      <a:gd name="T17" fmla="*/ 65 w 65"/>
                      <a:gd name="T18" fmla="*/ 29 h 29"/>
                    </a:gdLst>
                    <a:ahLst/>
                    <a:cxnLst>
                      <a:cxn ang="T10">
                        <a:pos x="T0" y="T1"/>
                      </a:cxn>
                      <a:cxn ang="T11">
                        <a:pos x="T2" y="T3"/>
                      </a:cxn>
                      <a:cxn ang="T12">
                        <a:pos x="T4" y="T5"/>
                      </a:cxn>
                      <a:cxn ang="T13">
                        <a:pos x="T6" y="T7"/>
                      </a:cxn>
                      <a:cxn ang="T14">
                        <a:pos x="T8" y="T9"/>
                      </a:cxn>
                    </a:cxnLst>
                    <a:rect l="T15" t="T16" r="T17" b="T18"/>
                    <a:pathLst>
                      <a:path w="65" h="29">
                        <a:moveTo>
                          <a:pt x="0" y="29"/>
                        </a:moveTo>
                        <a:lnTo>
                          <a:pt x="14" y="0"/>
                        </a:lnTo>
                        <a:lnTo>
                          <a:pt x="53" y="0"/>
                        </a:lnTo>
                        <a:lnTo>
                          <a:pt x="65" y="29"/>
                        </a:lnTo>
                        <a:lnTo>
                          <a:pt x="0" y="29"/>
                        </a:lnTo>
                        <a:close/>
                      </a:path>
                    </a:pathLst>
                  </a:custGeom>
                  <a:solidFill>
                    <a:srgbClr val="808080"/>
                  </a:solidFill>
                  <a:ln w="9525">
                    <a:noFill/>
                    <a:round/>
                    <a:headEnd/>
                    <a:tailEnd/>
                  </a:ln>
                </p:spPr>
                <p:txBody>
                  <a:bodyPr/>
                  <a:lstStyle/>
                  <a:p>
                    <a:endParaRPr lang="zh-CN" altLang="en-US"/>
                  </a:p>
                </p:txBody>
              </p:sp>
            </p:grpSp>
          </p:grpSp>
          <p:grpSp>
            <p:nvGrpSpPr>
              <p:cNvPr id="13497" name="Group 382"/>
              <p:cNvGrpSpPr>
                <a:grpSpLocks/>
              </p:cNvGrpSpPr>
              <p:nvPr/>
            </p:nvGrpSpPr>
            <p:grpSpPr bwMode="auto">
              <a:xfrm>
                <a:off x="1002" y="3632"/>
                <a:ext cx="83" cy="63"/>
                <a:chOff x="1002" y="3632"/>
                <a:chExt cx="83" cy="63"/>
              </a:xfrm>
            </p:grpSpPr>
            <p:grpSp>
              <p:nvGrpSpPr>
                <p:cNvPr id="13580" name="Group 383"/>
                <p:cNvGrpSpPr>
                  <a:grpSpLocks/>
                </p:cNvGrpSpPr>
                <p:nvPr/>
              </p:nvGrpSpPr>
              <p:grpSpPr bwMode="auto">
                <a:xfrm>
                  <a:off x="1002" y="3632"/>
                  <a:ext cx="44" cy="22"/>
                  <a:chOff x="1002" y="3632"/>
                  <a:chExt cx="44" cy="22"/>
                </a:xfrm>
              </p:grpSpPr>
              <p:sp>
                <p:nvSpPr>
                  <p:cNvPr id="13593" name="Freeform 384"/>
                  <p:cNvSpPr>
                    <a:spLocks/>
                  </p:cNvSpPr>
                  <p:nvPr/>
                </p:nvSpPr>
                <p:spPr bwMode="auto">
                  <a:xfrm>
                    <a:off x="1002" y="3632"/>
                    <a:ext cx="19" cy="22"/>
                  </a:xfrm>
                  <a:custGeom>
                    <a:avLst/>
                    <a:gdLst>
                      <a:gd name="T0" fmla="*/ 10 w 38"/>
                      <a:gd name="T1" fmla="*/ 22 h 68"/>
                      <a:gd name="T2" fmla="*/ 0 w 38"/>
                      <a:gd name="T3" fmla="*/ 11 h 68"/>
                      <a:gd name="T4" fmla="*/ 5 w 38"/>
                      <a:gd name="T5" fmla="*/ 0 h 68"/>
                      <a:gd name="T6" fmla="*/ 19 w 38"/>
                      <a:gd name="T7" fmla="*/ 11 h 68"/>
                      <a:gd name="T8" fmla="*/ 10 w 38"/>
                      <a:gd name="T9" fmla="*/ 22 h 68"/>
                      <a:gd name="T10" fmla="*/ 0 60000 65536"/>
                      <a:gd name="T11" fmla="*/ 0 60000 65536"/>
                      <a:gd name="T12" fmla="*/ 0 60000 65536"/>
                      <a:gd name="T13" fmla="*/ 0 60000 65536"/>
                      <a:gd name="T14" fmla="*/ 0 60000 65536"/>
                      <a:gd name="T15" fmla="*/ 0 w 38"/>
                      <a:gd name="T16" fmla="*/ 0 h 68"/>
                      <a:gd name="T17" fmla="*/ 38 w 38"/>
                      <a:gd name="T18" fmla="*/ 68 h 68"/>
                    </a:gdLst>
                    <a:ahLst/>
                    <a:cxnLst>
                      <a:cxn ang="T10">
                        <a:pos x="T0" y="T1"/>
                      </a:cxn>
                      <a:cxn ang="T11">
                        <a:pos x="T2" y="T3"/>
                      </a:cxn>
                      <a:cxn ang="T12">
                        <a:pos x="T4" y="T5"/>
                      </a:cxn>
                      <a:cxn ang="T13">
                        <a:pos x="T6" y="T7"/>
                      </a:cxn>
                      <a:cxn ang="T14">
                        <a:pos x="T8" y="T9"/>
                      </a:cxn>
                    </a:cxnLst>
                    <a:rect l="T15" t="T16" r="T17" b="T18"/>
                    <a:pathLst>
                      <a:path w="38" h="68">
                        <a:moveTo>
                          <a:pt x="21" y="68"/>
                        </a:moveTo>
                        <a:lnTo>
                          <a:pt x="0" y="33"/>
                        </a:lnTo>
                        <a:lnTo>
                          <a:pt x="10" y="0"/>
                        </a:lnTo>
                        <a:lnTo>
                          <a:pt x="38" y="33"/>
                        </a:lnTo>
                        <a:lnTo>
                          <a:pt x="21" y="68"/>
                        </a:lnTo>
                        <a:close/>
                      </a:path>
                    </a:pathLst>
                  </a:custGeom>
                  <a:solidFill>
                    <a:srgbClr val="202020"/>
                  </a:solidFill>
                  <a:ln w="9525">
                    <a:noFill/>
                    <a:round/>
                    <a:headEnd/>
                    <a:tailEnd/>
                  </a:ln>
                </p:spPr>
                <p:txBody>
                  <a:bodyPr/>
                  <a:lstStyle/>
                  <a:p>
                    <a:endParaRPr lang="zh-CN" altLang="en-US"/>
                  </a:p>
                </p:txBody>
              </p:sp>
              <p:sp>
                <p:nvSpPr>
                  <p:cNvPr id="13594" name="Freeform 385"/>
                  <p:cNvSpPr>
                    <a:spLocks/>
                  </p:cNvSpPr>
                  <p:nvPr/>
                </p:nvSpPr>
                <p:spPr bwMode="auto">
                  <a:xfrm>
                    <a:off x="1008" y="3632"/>
                    <a:ext cx="33" cy="12"/>
                  </a:xfrm>
                  <a:custGeom>
                    <a:avLst/>
                    <a:gdLst>
                      <a:gd name="T0" fmla="*/ 0 w 65"/>
                      <a:gd name="T1" fmla="*/ 0 h 35"/>
                      <a:gd name="T2" fmla="*/ 20 w 65"/>
                      <a:gd name="T3" fmla="*/ 0 h 35"/>
                      <a:gd name="T4" fmla="*/ 33 w 65"/>
                      <a:gd name="T5" fmla="*/ 12 h 35"/>
                      <a:gd name="T6" fmla="*/ 13 w 65"/>
                      <a:gd name="T7" fmla="*/ 12 h 35"/>
                      <a:gd name="T8" fmla="*/ 0 w 65"/>
                      <a:gd name="T9" fmla="*/ 0 h 35"/>
                      <a:gd name="T10" fmla="*/ 0 60000 65536"/>
                      <a:gd name="T11" fmla="*/ 0 60000 65536"/>
                      <a:gd name="T12" fmla="*/ 0 60000 65536"/>
                      <a:gd name="T13" fmla="*/ 0 60000 65536"/>
                      <a:gd name="T14" fmla="*/ 0 60000 65536"/>
                      <a:gd name="T15" fmla="*/ 0 w 65"/>
                      <a:gd name="T16" fmla="*/ 0 h 35"/>
                      <a:gd name="T17" fmla="*/ 65 w 65"/>
                      <a:gd name="T18" fmla="*/ 35 h 35"/>
                    </a:gdLst>
                    <a:ahLst/>
                    <a:cxnLst>
                      <a:cxn ang="T10">
                        <a:pos x="T0" y="T1"/>
                      </a:cxn>
                      <a:cxn ang="T11">
                        <a:pos x="T2" y="T3"/>
                      </a:cxn>
                      <a:cxn ang="T12">
                        <a:pos x="T4" y="T5"/>
                      </a:cxn>
                      <a:cxn ang="T13">
                        <a:pos x="T6" y="T7"/>
                      </a:cxn>
                      <a:cxn ang="T14">
                        <a:pos x="T8" y="T9"/>
                      </a:cxn>
                    </a:cxnLst>
                    <a:rect l="T15" t="T16" r="T17" b="T18"/>
                    <a:pathLst>
                      <a:path w="65" h="35">
                        <a:moveTo>
                          <a:pt x="0" y="0"/>
                        </a:moveTo>
                        <a:lnTo>
                          <a:pt x="40" y="0"/>
                        </a:lnTo>
                        <a:lnTo>
                          <a:pt x="65" y="35"/>
                        </a:lnTo>
                        <a:lnTo>
                          <a:pt x="25" y="35"/>
                        </a:lnTo>
                        <a:lnTo>
                          <a:pt x="0" y="0"/>
                        </a:lnTo>
                        <a:close/>
                      </a:path>
                    </a:pathLst>
                  </a:custGeom>
                  <a:solidFill>
                    <a:srgbClr val="606060"/>
                  </a:solidFill>
                  <a:ln w="9525">
                    <a:noFill/>
                    <a:round/>
                    <a:headEnd/>
                    <a:tailEnd/>
                  </a:ln>
                </p:spPr>
                <p:txBody>
                  <a:bodyPr/>
                  <a:lstStyle/>
                  <a:p>
                    <a:endParaRPr lang="zh-CN" altLang="en-US"/>
                  </a:p>
                </p:txBody>
              </p:sp>
              <p:sp>
                <p:nvSpPr>
                  <p:cNvPr id="13595" name="Freeform 386"/>
                  <p:cNvSpPr>
                    <a:spLocks/>
                  </p:cNvSpPr>
                  <p:nvPr/>
                </p:nvSpPr>
                <p:spPr bwMode="auto">
                  <a:xfrm>
                    <a:off x="1013" y="3644"/>
                    <a:ext cx="33" cy="10"/>
                  </a:xfrm>
                  <a:custGeom>
                    <a:avLst/>
                    <a:gdLst>
                      <a:gd name="T0" fmla="*/ 0 w 66"/>
                      <a:gd name="T1" fmla="*/ 10 h 28"/>
                      <a:gd name="T2" fmla="*/ 6 w 66"/>
                      <a:gd name="T3" fmla="*/ 0 h 28"/>
                      <a:gd name="T4" fmla="*/ 27 w 66"/>
                      <a:gd name="T5" fmla="*/ 0 h 28"/>
                      <a:gd name="T6" fmla="*/ 33 w 66"/>
                      <a:gd name="T7" fmla="*/ 10 h 28"/>
                      <a:gd name="T8" fmla="*/ 0 w 66"/>
                      <a:gd name="T9" fmla="*/ 10 h 28"/>
                      <a:gd name="T10" fmla="*/ 0 60000 65536"/>
                      <a:gd name="T11" fmla="*/ 0 60000 65536"/>
                      <a:gd name="T12" fmla="*/ 0 60000 65536"/>
                      <a:gd name="T13" fmla="*/ 0 60000 65536"/>
                      <a:gd name="T14" fmla="*/ 0 60000 65536"/>
                      <a:gd name="T15" fmla="*/ 0 w 66"/>
                      <a:gd name="T16" fmla="*/ 0 h 28"/>
                      <a:gd name="T17" fmla="*/ 66 w 66"/>
                      <a:gd name="T18" fmla="*/ 28 h 28"/>
                    </a:gdLst>
                    <a:ahLst/>
                    <a:cxnLst>
                      <a:cxn ang="T10">
                        <a:pos x="T0" y="T1"/>
                      </a:cxn>
                      <a:cxn ang="T11">
                        <a:pos x="T2" y="T3"/>
                      </a:cxn>
                      <a:cxn ang="T12">
                        <a:pos x="T4" y="T5"/>
                      </a:cxn>
                      <a:cxn ang="T13">
                        <a:pos x="T6" y="T7"/>
                      </a:cxn>
                      <a:cxn ang="T14">
                        <a:pos x="T8" y="T9"/>
                      </a:cxn>
                    </a:cxnLst>
                    <a:rect l="T15" t="T16" r="T17" b="T18"/>
                    <a:pathLst>
                      <a:path w="66" h="28">
                        <a:moveTo>
                          <a:pt x="0" y="28"/>
                        </a:moveTo>
                        <a:lnTo>
                          <a:pt x="13" y="0"/>
                        </a:lnTo>
                        <a:lnTo>
                          <a:pt x="55" y="0"/>
                        </a:lnTo>
                        <a:lnTo>
                          <a:pt x="66" y="28"/>
                        </a:lnTo>
                        <a:lnTo>
                          <a:pt x="0" y="28"/>
                        </a:lnTo>
                        <a:close/>
                      </a:path>
                    </a:pathLst>
                  </a:custGeom>
                  <a:solidFill>
                    <a:srgbClr val="808080"/>
                  </a:solidFill>
                  <a:ln w="9525">
                    <a:noFill/>
                    <a:round/>
                    <a:headEnd/>
                    <a:tailEnd/>
                  </a:ln>
                </p:spPr>
                <p:txBody>
                  <a:bodyPr/>
                  <a:lstStyle/>
                  <a:p>
                    <a:endParaRPr lang="zh-CN" altLang="en-US"/>
                  </a:p>
                </p:txBody>
              </p:sp>
            </p:grpSp>
            <p:grpSp>
              <p:nvGrpSpPr>
                <p:cNvPr id="13581" name="Group 387"/>
                <p:cNvGrpSpPr>
                  <a:grpSpLocks/>
                </p:cNvGrpSpPr>
                <p:nvPr/>
              </p:nvGrpSpPr>
              <p:grpSpPr bwMode="auto">
                <a:xfrm>
                  <a:off x="1014" y="3645"/>
                  <a:ext cx="44" cy="23"/>
                  <a:chOff x="1014" y="3645"/>
                  <a:chExt cx="44" cy="23"/>
                </a:xfrm>
              </p:grpSpPr>
              <p:sp>
                <p:nvSpPr>
                  <p:cNvPr id="13590" name="Freeform 388"/>
                  <p:cNvSpPr>
                    <a:spLocks/>
                  </p:cNvSpPr>
                  <p:nvPr/>
                </p:nvSpPr>
                <p:spPr bwMode="auto">
                  <a:xfrm>
                    <a:off x="1014" y="3645"/>
                    <a:ext cx="19" cy="23"/>
                  </a:xfrm>
                  <a:custGeom>
                    <a:avLst/>
                    <a:gdLst>
                      <a:gd name="T0" fmla="*/ 11 w 40"/>
                      <a:gd name="T1" fmla="*/ 23 h 68"/>
                      <a:gd name="T2" fmla="*/ 0 w 40"/>
                      <a:gd name="T3" fmla="*/ 11 h 68"/>
                      <a:gd name="T4" fmla="*/ 7 w 40"/>
                      <a:gd name="T5" fmla="*/ 0 h 68"/>
                      <a:gd name="T6" fmla="*/ 19 w 40"/>
                      <a:gd name="T7" fmla="*/ 11 h 68"/>
                      <a:gd name="T8" fmla="*/ 11 w 40"/>
                      <a:gd name="T9" fmla="*/ 23 h 68"/>
                      <a:gd name="T10" fmla="*/ 0 60000 65536"/>
                      <a:gd name="T11" fmla="*/ 0 60000 65536"/>
                      <a:gd name="T12" fmla="*/ 0 60000 65536"/>
                      <a:gd name="T13" fmla="*/ 0 60000 65536"/>
                      <a:gd name="T14" fmla="*/ 0 60000 65536"/>
                      <a:gd name="T15" fmla="*/ 0 w 40"/>
                      <a:gd name="T16" fmla="*/ 0 h 68"/>
                      <a:gd name="T17" fmla="*/ 40 w 40"/>
                      <a:gd name="T18" fmla="*/ 68 h 68"/>
                    </a:gdLst>
                    <a:ahLst/>
                    <a:cxnLst>
                      <a:cxn ang="T10">
                        <a:pos x="T0" y="T1"/>
                      </a:cxn>
                      <a:cxn ang="T11">
                        <a:pos x="T2" y="T3"/>
                      </a:cxn>
                      <a:cxn ang="T12">
                        <a:pos x="T4" y="T5"/>
                      </a:cxn>
                      <a:cxn ang="T13">
                        <a:pos x="T6" y="T7"/>
                      </a:cxn>
                      <a:cxn ang="T14">
                        <a:pos x="T8" y="T9"/>
                      </a:cxn>
                    </a:cxnLst>
                    <a:rect l="T15" t="T16" r="T17" b="T18"/>
                    <a:pathLst>
                      <a:path w="40" h="68">
                        <a:moveTo>
                          <a:pt x="24" y="68"/>
                        </a:moveTo>
                        <a:lnTo>
                          <a:pt x="0" y="33"/>
                        </a:lnTo>
                        <a:lnTo>
                          <a:pt x="14" y="0"/>
                        </a:lnTo>
                        <a:lnTo>
                          <a:pt x="40" y="33"/>
                        </a:lnTo>
                        <a:lnTo>
                          <a:pt x="24" y="68"/>
                        </a:lnTo>
                        <a:close/>
                      </a:path>
                    </a:pathLst>
                  </a:custGeom>
                  <a:solidFill>
                    <a:srgbClr val="202020"/>
                  </a:solidFill>
                  <a:ln w="9525">
                    <a:noFill/>
                    <a:round/>
                    <a:headEnd/>
                    <a:tailEnd/>
                  </a:ln>
                </p:spPr>
                <p:txBody>
                  <a:bodyPr/>
                  <a:lstStyle/>
                  <a:p>
                    <a:endParaRPr lang="zh-CN" altLang="en-US"/>
                  </a:p>
                </p:txBody>
              </p:sp>
              <p:sp>
                <p:nvSpPr>
                  <p:cNvPr id="13591" name="Freeform 389"/>
                  <p:cNvSpPr>
                    <a:spLocks/>
                  </p:cNvSpPr>
                  <p:nvPr/>
                </p:nvSpPr>
                <p:spPr bwMode="auto">
                  <a:xfrm>
                    <a:off x="1021" y="3646"/>
                    <a:ext cx="32" cy="11"/>
                  </a:xfrm>
                  <a:custGeom>
                    <a:avLst/>
                    <a:gdLst>
                      <a:gd name="T0" fmla="*/ 0 w 63"/>
                      <a:gd name="T1" fmla="*/ 0 h 33"/>
                      <a:gd name="T2" fmla="*/ 21 w 63"/>
                      <a:gd name="T3" fmla="*/ 0 h 33"/>
                      <a:gd name="T4" fmla="*/ 32 w 63"/>
                      <a:gd name="T5" fmla="*/ 11 h 33"/>
                      <a:gd name="T6" fmla="*/ 12 w 63"/>
                      <a:gd name="T7" fmla="*/ 11 h 33"/>
                      <a:gd name="T8" fmla="*/ 0 w 63"/>
                      <a:gd name="T9" fmla="*/ 0 h 33"/>
                      <a:gd name="T10" fmla="*/ 0 60000 65536"/>
                      <a:gd name="T11" fmla="*/ 0 60000 65536"/>
                      <a:gd name="T12" fmla="*/ 0 60000 65536"/>
                      <a:gd name="T13" fmla="*/ 0 60000 65536"/>
                      <a:gd name="T14" fmla="*/ 0 60000 65536"/>
                      <a:gd name="T15" fmla="*/ 0 w 63"/>
                      <a:gd name="T16" fmla="*/ 0 h 33"/>
                      <a:gd name="T17" fmla="*/ 63 w 63"/>
                      <a:gd name="T18" fmla="*/ 33 h 33"/>
                    </a:gdLst>
                    <a:ahLst/>
                    <a:cxnLst>
                      <a:cxn ang="T10">
                        <a:pos x="T0" y="T1"/>
                      </a:cxn>
                      <a:cxn ang="T11">
                        <a:pos x="T2" y="T3"/>
                      </a:cxn>
                      <a:cxn ang="T12">
                        <a:pos x="T4" y="T5"/>
                      </a:cxn>
                      <a:cxn ang="T13">
                        <a:pos x="T6" y="T7"/>
                      </a:cxn>
                      <a:cxn ang="T14">
                        <a:pos x="T8" y="T9"/>
                      </a:cxn>
                    </a:cxnLst>
                    <a:rect l="T15" t="T16" r="T17" b="T18"/>
                    <a:pathLst>
                      <a:path w="63" h="33">
                        <a:moveTo>
                          <a:pt x="0" y="0"/>
                        </a:moveTo>
                        <a:lnTo>
                          <a:pt x="41" y="0"/>
                        </a:lnTo>
                        <a:lnTo>
                          <a:pt x="63" y="33"/>
                        </a:lnTo>
                        <a:lnTo>
                          <a:pt x="24" y="33"/>
                        </a:lnTo>
                        <a:lnTo>
                          <a:pt x="0" y="0"/>
                        </a:lnTo>
                        <a:close/>
                      </a:path>
                    </a:pathLst>
                  </a:custGeom>
                  <a:solidFill>
                    <a:srgbClr val="606060"/>
                  </a:solidFill>
                  <a:ln w="9525">
                    <a:noFill/>
                    <a:round/>
                    <a:headEnd/>
                    <a:tailEnd/>
                  </a:ln>
                </p:spPr>
                <p:txBody>
                  <a:bodyPr/>
                  <a:lstStyle/>
                  <a:p>
                    <a:endParaRPr lang="zh-CN" altLang="en-US"/>
                  </a:p>
                </p:txBody>
              </p:sp>
              <p:sp>
                <p:nvSpPr>
                  <p:cNvPr id="13592" name="Freeform 390"/>
                  <p:cNvSpPr>
                    <a:spLocks/>
                  </p:cNvSpPr>
                  <p:nvPr/>
                </p:nvSpPr>
                <p:spPr bwMode="auto">
                  <a:xfrm>
                    <a:off x="1026" y="3658"/>
                    <a:ext cx="32" cy="10"/>
                  </a:xfrm>
                  <a:custGeom>
                    <a:avLst/>
                    <a:gdLst>
                      <a:gd name="T0" fmla="*/ 0 w 65"/>
                      <a:gd name="T1" fmla="*/ 10 h 30"/>
                      <a:gd name="T2" fmla="*/ 6 w 65"/>
                      <a:gd name="T3" fmla="*/ 0 h 30"/>
                      <a:gd name="T4" fmla="*/ 26 w 65"/>
                      <a:gd name="T5" fmla="*/ 0 h 30"/>
                      <a:gd name="T6" fmla="*/ 32 w 65"/>
                      <a:gd name="T7" fmla="*/ 10 h 30"/>
                      <a:gd name="T8" fmla="*/ 0 w 65"/>
                      <a:gd name="T9" fmla="*/ 10 h 30"/>
                      <a:gd name="T10" fmla="*/ 0 60000 65536"/>
                      <a:gd name="T11" fmla="*/ 0 60000 65536"/>
                      <a:gd name="T12" fmla="*/ 0 60000 65536"/>
                      <a:gd name="T13" fmla="*/ 0 60000 65536"/>
                      <a:gd name="T14" fmla="*/ 0 60000 65536"/>
                      <a:gd name="T15" fmla="*/ 0 w 65"/>
                      <a:gd name="T16" fmla="*/ 0 h 30"/>
                      <a:gd name="T17" fmla="*/ 65 w 65"/>
                      <a:gd name="T18" fmla="*/ 30 h 30"/>
                    </a:gdLst>
                    <a:ahLst/>
                    <a:cxnLst>
                      <a:cxn ang="T10">
                        <a:pos x="T0" y="T1"/>
                      </a:cxn>
                      <a:cxn ang="T11">
                        <a:pos x="T2" y="T3"/>
                      </a:cxn>
                      <a:cxn ang="T12">
                        <a:pos x="T4" y="T5"/>
                      </a:cxn>
                      <a:cxn ang="T13">
                        <a:pos x="T6" y="T7"/>
                      </a:cxn>
                      <a:cxn ang="T14">
                        <a:pos x="T8" y="T9"/>
                      </a:cxn>
                    </a:cxnLst>
                    <a:rect l="T15" t="T16" r="T17" b="T18"/>
                    <a:pathLst>
                      <a:path w="65" h="30">
                        <a:moveTo>
                          <a:pt x="0" y="30"/>
                        </a:moveTo>
                        <a:lnTo>
                          <a:pt x="12" y="0"/>
                        </a:lnTo>
                        <a:lnTo>
                          <a:pt x="53" y="0"/>
                        </a:lnTo>
                        <a:lnTo>
                          <a:pt x="65" y="30"/>
                        </a:lnTo>
                        <a:lnTo>
                          <a:pt x="0" y="30"/>
                        </a:lnTo>
                        <a:close/>
                      </a:path>
                    </a:pathLst>
                  </a:custGeom>
                  <a:solidFill>
                    <a:srgbClr val="808080"/>
                  </a:solidFill>
                  <a:ln w="9525">
                    <a:noFill/>
                    <a:round/>
                    <a:headEnd/>
                    <a:tailEnd/>
                  </a:ln>
                </p:spPr>
                <p:txBody>
                  <a:bodyPr/>
                  <a:lstStyle/>
                  <a:p>
                    <a:endParaRPr lang="zh-CN" altLang="en-US"/>
                  </a:p>
                </p:txBody>
              </p:sp>
            </p:grpSp>
            <p:grpSp>
              <p:nvGrpSpPr>
                <p:cNvPr id="13582" name="Group 391"/>
                <p:cNvGrpSpPr>
                  <a:grpSpLocks/>
                </p:cNvGrpSpPr>
                <p:nvPr/>
              </p:nvGrpSpPr>
              <p:grpSpPr bwMode="auto">
                <a:xfrm>
                  <a:off x="1027" y="3659"/>
                  <a:ext cx="45" cy="23"/>
                  <a:chOff x="1027" y="3659"/>
                  <a:chExt cx="45" cy="23"/>
                </a:xfrm>
              </p:grpSpPr>
              <p:sp>
                <p:nvSpPr>
                  <p:cNvPr id="13587" name="Freeform 392"/>
                  <p:cNvSpPr>
                    <a:spLocks/>
                  </p:cNvSpPr>
                  <p:nvPr/>
                </p:nvSpPr>
                <p:spPr bwMode="auto">
                  <a:xfrm>
                    <a:off x="1027" y="3659"/>
                    <a:ext cx="20" cy="23"/>
                  </a:xfrm>
                  <a:custGeom>
                    <a:avLst/>
                    <a:gdLst>
                      <a:gd name="T0" fmla="*/ 11 w 39"/>
                      <a:gd name="T1" fmla="*/ 23 h 70"/>
                      <a:gd name="T2" fmla="*/ 0 w 39"/>
                      <a:gd name="T3" fmla="*/ 11 h 70"/>
                      <a:gd name="T4" fmla="*/ 6 w 39"/>
                      <a:gd name="T5" fmla="*/ 0 h 70"/>
                      <a:gd name="T6" fmla="*/ 20 w 39"/>
                      <a:gd name="T7" fmla="*/ 11 h 70"/>
                      <a:gd name="T8" fmla="*/ 11 w 39"/>
                      <a:gd name="T9" fmla="*/ 23 h 70"/>
                      <a:gd name="T10" fmla="*/ 0 60000 65536"/>
                      <a:gd name="T11" fmla="*/ 0 60000 65536"/>
                      <a:gd name="T12" fmla="*/ 0 60000 65536"/>
                      <a:gd name="T13" fmla="*/ 0 60000 65536"/>
                      <a:gd name="T14" fmla="*/ 0 60000 65536"/>
                      <a:gd name="T15" fmla="*/ 0 w 39"/>
                      <a:gd name="T16" fmla="*/ 0 h 70"/>
                      <a:gd name="T17" fmla="*/ 39 w 39"/>
                      <a:gd name="T18" fmla="*/ 70 h 70"/>
                    </a:gdLst>
                    <a:ahLst/>
                    <a:cxnLst>
                      <a:cxn ang="T10">
                        <a:pos x="T0" y="T1"/>
                      </a:cxn>
                      <a:cxn ang="T11">
                        <a:pos x="T2" y="T3"/>
                      </a:cxn>
                      <a:cxn ang="T12">
                        <a:pos x="T4" y="T5"/>
                      </a:cxn>
                      <a:cxn ang="T13">
                        <a:pos x="T6" y="T7"/>
                      </a:cxn>
                      <a:cxn ang="T14">
                        <a:pos x="T8" y="T9"/>
                      </a:cxn>
                    </a:cxnLst>
                    <a:rect l="T15" t="T16" r="T17" b="T18"/>
                    <a:pathLst>
                      <a:path w="39" h="70">
                        <a:moveTo>
                          <a:pt x="22" y="70"/>
                        </a:moveTo>
                        <a:lnTo>
                          <a:pt x="0" y="34"/>
                        </a:lnTo>
                        <a:lnTo>
                          <a:pt x="12" y="0"/>
                        </a:lnTo>
                        <a:lnTo>
                          <a:pt x="39" y="34"/>
                        </a:lnTo>
                        <a:lnTo>
                          <a:pt x="22" y="70"/>
                        </a:lnTo>
                        <a:close/>
                      </a:path>
                    </a:pathLst>
                  </a:custGeom>
                  <a:solidFill>
                    <a:srgbClr val="202020"/>
                  </a:solidFill>
                  <a:ln w="9525">
                    <a:noFill/>
                    <a:round/>
                    <a:headEnd/>
                    <a:tailEnd/>
                  </a:ln>
                </p:spPr>
                <p:txBody>
                  <a:bodyPr/>
                  <a:lstStyle/>
                  <a:p>
                    <a:endParaRPr lang="zh-CN" altLang="en-US"/>
                  </a:p>
                </p:txBody>
              </p:sp>
              <p:sp>
                <p:nvSpPr>
                  <p:cNvPr id="13588" name="Freeform 393"/>
                  <p:cNvSpPr>
                    <a:spLocks/>
                  </p:cNvSpPr>
                  <p:nvPr/>
                </p:nvSpPr>
                <p:spPr bwMode="auto">
                  <a:xfrm>
                    <a:off x="1033" y="3659"/>
                    <a:ext cx="33" cy="11"/>
                  </a:xfrm>
                  <a:custGeom>
                    <a:avLst/>
                    <a:gdLst>
                      <a:gd name="T0" fmla="*/ 0 w 64"/>
                      <a:gd name="T1" fmla="*/ 0 h 34"/>
                      <a:gd name="T2" fmla="*/ 20 w 64"/>
                      <a:gd name="T3" fmla="*/ 0 h 34"/>
                      <a:gd name="T4" fmla="*/ 33 w 64"/>
                      <a:gd name="T5" fmla="*/ 11 h 34"/>
                      <a:gd name="T6" fmla="*/ 13 w 64"/>
                      <a:gd name="T7" fmla="*/ 11 h 34"/>
                      <a:gd name="T8" fmla="*/ 0 w 64"/>
                      <a:gd name="T9" fmla="*/ 0 h 34"/>
                      <a:gd name="T10" fmla="*/ 0 60000 65536"/>
                      <a:gd name="T11" fmla="*/ 0 60000 65536"/>
                      <a:gd name="T12" fmla="*/ 0 60000 65536"/>
                      <a:gd name="T13" fmla="*/ 0 60000 65536"/>
                      <a:gd name="T14" fmla="*/ 0 60000 65536"/>
                      <a:gd name="T15" fmla="*/ 0 w 64"/>
                      <a:gd name="T16" fmla="*/ 0 h 34"/>
                      <a:gd name="T17" fmla="*/ 64 w 64"/>
                      <a:gd name="T18" fmla="*/ 34 h 34"/>
                    </a:gdLst>
                    <a:ahLst/>
                    <a:cxnLst>
                      <a:cxn ang="T10">
                        <a:pos x="T0" y="T1"/>
                      </a:cxn>
                      <a:cxn ang="T11">
                        <a:pos x="T2" y="T3"/>
                      </a:cxn>
                      <a:cxn ang="T12">
                        <a:pos x="T4" y="T5"/>
                      </a:cxn>
                      <a:cxn ang="T13">
                        <a:pos x="T6" y="T7"/>
                      </a:cxn>
                      <a:cxn ang="T14">
                        <a:pos x="T8" y="T9"/>
                      </a:cxn>
                    </a:cxnLst>
                    <a:rect l="T15" t="T16" r="T17" b="T18"/>
                    <a:pathLst>
                      <a:path w="64" h="34">
                        <a:moveTo>
                          <a:pt x="0" y="0"/>
                        </a:moveTo>
                        <a:lnTo>
                          <a:pt x="39" y="0"/>
                        </a:lnTo>
                        <a:lnTo>
                          <a:pt x="64" y="34"/>
                        </a:lnTo>
                        <a:lnTo>
                          <a:pt x="25" y="34"/>
                        </a:lnTo>
                        <a:lnTo>
                          <a:pt x="0" y="0"/>
                        </a:lnTo>
                        <a:close/>
                      </a:path>
                    </a:pathLst>
                  </a:custGeom>
                  <a:solidFill>
                    <a:srgbClr val="606060"/>
                  </a:solidFill>
                  <a:ln w="9525">
                    <a:noFill/>
                    <a:round/>
                    <a:headEnd/>
                    <a:tailEnd/>
                  </a:ln>
                </p:spPr>
                <p:txBody>
                  <a:bodyPr/>
                  <a:lstStyle/>
                  <a:p>
                    <a:endParaRPr lang="zh-CN" altLang="en-US"/>
                  </a:p>
                </p:txBody>
              </p:sp>
              <p:sp>
                <p:nvSpPr>
                  <p:cNvPr id="13589" name="Freeform 394"/>
                  <p:cNvSpPr>
                    <a:spLocks/>
                  </p:cNvSpPr>
                  <p:nvPr/>
                </p:nvSpPr>
                <p:spPr bwMode="auto">
                  <a:xfrm>
                    <a:off x="1039" y="3671"/>
                    <a:ext cx="33" cy="10"/>
                  </a:xfrm>
                  <a:custGeom>
                    <a:avLst/>
                    <a:gdLst>
                      <a:gd name="T0" fmla="*/ 0 w 66"/>
                      <a:gd name="T1" fmla="*/ 10 h 30"/>
                      <a:gd name="T2" fmla="*/ 6 w 66"/>
                      <a:gd name="T3" fmla="*/ 0 h 30"/>
                      <a:gd name="T4" fmla="*/ 27 w 66"/>
                      <a:gd name="T5" fmla="*/ 0 h 30"/>
                      <a:gd name="T6" fmla="*/ 33 w 66"/>
                      <a:gd name="T7" fmla="*/ 10 h 30"/>
                      <a:gd name="T8" fmla="*/ 0 w 66"/>
                      <a:gd name="T9" fmla="*/ 10 h 30"/>
                      <a:gd name="T10" fmla="*/ 0 60000 65536"/>
                      <a:gd name="T11" fmla="*/ 0 60000 65536"/>
                      <a:gd name="T12" fmla="*/ 0 60000 65536"/>
                      <a:gd name="T13" fmla="*/ 0 60000 65536"/>
                      <a:gd name="T14" fmla="*/ 0 60000 65536"/>
                      <a:gd name="T15" fmla="*/ 0 w 66"/>
                      <a:gd name="T16" fmla="*/ 0 h 30"/>
                      <a:gd name="T17" fmla="*/ 66 w 66"/>
                      <a:gd name="T18" fmla="*/ 30 h 30"/>
                    </a:gdLst>
                    <a:ahLst/>
                    <a:cxnLst>
                      <a:cxn ang="T10">
                        <a:pos x="T0" y="T1"/>
                      </a:cxn>
                      <a:cxn ang="T11">
                        <a:pos x="T2" y="T3"/>
                      </a:cxn>
                      <a:cxn ang="T12">
                        <a:pos x="T4" y="T5"/>
                      </a:cxn>
                      <a:cxn ang="T13">
                        <a:pos x="T6" y="T7"/>
                      </a:cxn>
                      <a:cxn ang="T14">
                        <a:pos x="T8" y="T9"/>
                      </a:cxn>
                    </a:cxnLst>
                    <a:rect l="T15" t="T16" r="T17" b="T18"/>
                    <a:pathLst>
                      <a:path w="66" h="30">
                        <a:moveTo>
                          <a:pt x="0" y="30"/>
                        </a:moveTo>
                        <a:lnTo>
                          <a:pt x="12" y="0"/>
                        </a:lnTo>
                        <a:lnTo>
                          <a:pt x="54" y="0"/>
                        </a:lnTo>
                        <a:lnTo>
                          <a:pt x="66" y="30"/>
                        </a:lnTo>
                        <a:lnTo>
                          <a:pt x="0" y="30"/>
                        </a:lnTo>
                        <a:close/>
                      </a:path>
                    </a:pathLst>
                  </a:custGeom>
                  <a:solidFill>
                    <a:srgbClr val="808080"/>
                  </a:solidFill>
                  <a:ln w="9525">
                    <a:noFill/>
                    <a:round/>
                    <a:headEnd/>
                    <a:tailEnd/>
                  </a:ln>
                </p:spPr>
                <p:txBody>
                  <a:bodyPr/>
                  <a:lstStyle/>
                  <a:p>
                    <a:endParaRPr lang="zh-CN" altLang="en-US"/>
                  </a:p>
                </p:txBody>
              </p:sp>
            </p:grpSp>
            <p:grpSp>
              <p:nvGrpSpPr>
                <p:cNvPr id="13583" name="Group 395"/>
                <p:cNvGrpSpPr>
                  <a:grpSpLocks/>
                </p:cNvGrpSpPr>
                <p:nvPr/>
              </p:nvGrpSpPr>
              <p:grpSpPr bwMode="auto">
                <a:xfrm>
                  <a:off x="1040" y="3672"/>
                  <a:ext cx="45" cy="23"/>
                  <a:chOff x="1040" y="3672"/>
                  <a:chExt cx="45" cy="23"/>
                </a:xfrm>
              </p:grpSpPr>
              <p:sp>
                <p:nvSpPr>
                  <p:cNvPr id="13584" name="Freeform 396"/>
                  <p:cNvSpPr>
                    <a:spLocks/>
                  </p:cNvSpPr>
                  <p:nvPr/>
                </p:nvSpPr>
                <p:spPr bwMode="auto">
                  <a:xfrm>
                    <a:off x="1040" y="3672"/>
                    <a:ext cx="20" cy="23"/>
                  </a:xfrm>
                  <a:custGeom>
                    <a:avLst/>
                    <a:gdLst>
                      <a:gd name="T0" fmla="*/ 12 w 41"/>
                      <a:gd name="T1" fmla="*/ 23 h 70"/>
                      <a:gd name="T2" fmla="*/ 0 w 41"/>
                      <a:gd name="T3" fmla="*/ 12 h 70"/>
                      <a:gd name="T4" fmla="*/ 6 w 41"/>
                      <a:gd name="T5" fmla="*/ 0 h 70"/>
                      <a:gd name="T6" fmla="*/ 20 w 41"/>
                      <a:gd name="T7" fmla="*/ 12 h 70"/>
                      <a:gd name="T8" fmla="*/ 12 w 41"/>
                      <a:gd name="T9" fmla="*/ 23 h 70"/>
                      <a:gd name="T10" fmla="*/ 0 60000 65536"/>
                      <a:gd name="T11" fmla="*/ 0 60000 65536"/>
                      <a:gd name="T12" fmla="*/ 0 60000 65536"/>
                      <a:gd name="T13" fmla="*/ 0 60000 65536"/>
                      <a:gd name="T14" fmla="*/ 0 60000 65536"/>
                      <a:gd name="T15" fmla="*/ 0 w 41"/>
                      <a:gd name="T16" fmla="*/ 0 h 70"/>
                      <a:gd name="T17" fmla="*/ 41 w 41"/>
                      <a:gd name="T18" fmla="*/ 70 h 70"/>
                    </a:gdLst>
                    <a:ahLst/>
                    <a:cxnLst>
                      <a:cxn ang="T10">
                        <a:pos x="T0" y="T1"/>
                      </a:cxn>
                      <a:cxn ang="T11">
                        <a:pos x="T2" y="T3"/>
                      </a:cxn>
                      <a:cxn ang="T12">
                        <a:pos x="T4" y="T5"/>
                      </a:cxn>
                      <a:cxn ang="T13">
                        <a:pos x="T6" y="T7"/>
                      </a:cxn>
                      <a:cxn ang="T14">
                        <a:pos x="T8" y="T9"/>
                      </a:cxn>
                    </a:cxnLst>
                    <a:rect l="T15" t="T16" r="T17" b="T18"/>
                    <a:pathLst>
                      <a:path w="41" h="70">
                        <a:moveTo>
                          <a:pt x="24" y="70"/>
                        </a:moveTo>
                        <a:lnTo>
                          <a:pt x="0" y="35"/>
                        </a:lnTo>
                        <a:lnTo>
                          <a:pt x="13" y="0"/>
                        </a:lnTo>
                        <a:lnTo>
                          <a:pt x="41" y="35"/>
                        </a:lnTo>
                        <a:lnTo>
                          <a:pt x="24" y="70"/>
                        </a:lnTo>
                        <a:close/>
                      </a:path>
                    </a:pathLst>
                  </a:custGeom>
                  <a:solidFill>
                    <a:srgbClr val="202020"/>
                  </a:solidFill>
                  <a:ln w="9525">
                    <a:noFill/>
                    <a:round/>
                    <a:headEnd/>
                    <a:tailEnd/>
                  </a:ln>
                </p:spPr>
                <p:txBody>
                  <a:bodyPr/>
                  <a:lstStyle/>
                  <a:p>
                    <a:endParaRPr lang="zh-CN" altLang="en-US"/>
                  </a:p>
                </p:txBody>
              </p:sp>
              <p:sp>
                <p:nvSpPr>
                  <p:cNvPr id="13585" name="Freeform 397"/>
                  <p:cNvSpPr>
                    <a:spLocks/>
                  </p:cNvSpPr>
                  <p:nvPr/>
                </p:nvSpPr>
                <p:spPr bwMode="auto">
                  <a:xfrm>
                    <a:off x="1047" y="3672"/>
                    <a:ext cx="32" cy="12"/>
                  </a:xfrm>
                  <a:custGeom>
                    <a:avLst/>
                    <a:gdLst>
                      <a:gd name="T0" fmla="*/ 0 w 65"/>
                      <a:gd name="T1" fmla="*/ 0 h 34"/>
                      <a:gd name="T2" fmla="*/ 20 w 65"/>
                      <a:gd name="T3" fmla="*/ 0 h 34"/>
                      <a:gd name="T4" fmla="*/ 32 w 65"/>
                      <a:gd name="T5" fmla="*/ 12 h 34"/>
                      <a:gd name="T6" fmla="*/ 12 w 65"/>
                      <a:gd name="T7" fmla="*/ 12 h 34"/>
                      <a:gd name="T8" fmla="*/ 0 w 65"/>
                      <a:gd name="T9" fmla="*/ 0 h 34"/>
                      <a:gd name="T10" fmla="*/ 0 60000 65536"/>
                      <a:gd name="T11" fmla="*/ 0 60000 65536"/>
                      <a:gd name="T12" fmla="*/ 0 60000 65536"/>
                      <a:gd name="T13" fmla="*/ 0 60000 65536"/>
                      <a:gd name="T14" fmla="*/ 0 60000 65536"/>
                      <a:gd name="T15" fmla="*/ 0 w 65"/>
                      <a:gd name="T16" fmla="*/ 0 h 34"/>
                      <a:gd name="T17" fmla="*/ 65 w 65"/>
                      <a:gd name="T18" fmla="*/ 34 h 34"/>
                    </a:gdLst>
                    <a:ahLst/>
                    <a:cxnLst>
                      <a:cxn ang="T10">
                        <a:pos x="T0" y="T1"/>
                      </a:cxn>
                      <a:cxn ang="T11">
                        <a:pos x="T2" y="T3"/>
                      </a:cxn>
                      <a:cxn ang="T12">
                        <a:pos x="T4" y="T5"/>
                      </a:cxn>
                      <a:cxn ang="T13">
                        <a:pos x="T6" y="T7"/>
                      </a:cxn>
                      <a:cxn ang="T14">
                        <a:pos x="T8" y="T9"/>
                      </a:cxn>
                    </a:cxnLst>
                    <a:rect l="T15" t="T16" r="T17" b="T18"/>
                    <a:pathLst>
                      <a:path w="65" h="34">
                        <a:moveTo>
                          <a:pt x="0" y="0"/>
                        </a:moveTo>
                        <a:lnTo>
                          <a:pt x="41" y="0"/>
                        </a:lnTo>
                        <a:lnTo>
                          <a:pt x="65" y="34"/>
                        </a:lnTo>
                        <a:lnTo>
                          <a:pt x="24" y="34"/>
                        </a:lnTo>
                        <a:lnTo>
                          <a:pt x="0" y="0"/>
                        </a:lnTo>
                        <a:close/>
                      </a:path>
                    </a:pathLst>
                  </a:custGeom>
                  <a:solidFill>
                    <a:srgbClr val="606060"/>
                  </a:solidFill>
                  <a:ln w="9525">
                    <a:noFill/>
                    <a:round/>
                    <a:headEnd/>
                    <a:tailEnd/>
                  </a:ln>
                </p:spPr>
                <p:txBody>
                  <a:bodyPr/>
                  <a:lstStyle/>
                  <a:p>
                    <a:endParaRPr lang="zh-CN" altLang="en-US"/>
                  </a:p>
                </p:txBody>
              </p:sp>
              <p:sp>
                <p:nvSpPr>
                  <p:cNvPr id="13586" name="Freeform 398"/>
                  <p:cNvSpPr>
                    <a:spLocks/>
                  </p:cNvSpPr>
                  <p:nvPr/>
                </p:nvSpPr>
                <p:spPr bwMode="auto">
                  <a:xfrm>
                    <a:off x="1053" y="3685"/>
                    <a:ext cx="32" cy="9"/>
                  </a:xfrm>
                  <a:custGeom>
                    <a:avLst/>
                    <a:gdLst>
                      <a:gd name="T0" fmla="*/ 0 w 66"/>
                      <a:gd name="T1" fmla="*/ 9 h 28"/>
                      <a:gd name="T2" fmla="*/ 6 w 66"/>
                      <a:gd name="T3" fmla="*/ 0 h 28"/>
                      <a:gd name="T4" fmla="*/ 26 w 66"/>
                      <a:gd name="T5" fmla="*/ 0 h 28"/>
                      <a:gd name="T6" fmla="*/ 32 w 66"/>
                      <a:gd name="T7" fmla="*/ 9 h 28"/>
                      <a:gd name="T8" fmla="*/ 0 w 66"/>
                      <a:gd name="T9" fmla="*/ 9 h 28"/>
                      <a:gd name="T10" fmla="*/ 0 60000 65536"/>
                      <a:gd name="T11" fmla="*/ 0 60000 65536"/>
                      <a:gd name="T12" fmla="*/ 0 60000 65536"/>
                      <a:gd name="T13" fmla="*/ 0 60000 65536"/>
                      <a:gd name="T14" fmla="*/ 0 60000 65536"/>
                      <a:gd name="T15" fmla="*/ 0 w 66"/>
                      <a:gd name="T16" fmla="*/ 0 h 28"/>
                      <a:gd name="T17" fmla="*/ 66 w 66"/>
                      <a:gd name="T18" fmla="*/ 28 h 28"/>
                    </a:gdLst>
                    <a:ahLst/>
                    <a:cxnLst>
                      <a:cxn ang="T10">
                        <a:pos x="T0" y="T1"/>
                      </a:cxn>
                      <a:cxn ang="T11">
                        <a:pos x="T2" y="T3"/>
                      </a:cxn>
                      <a:cxn ang="T12">
                        <a:pos x="T4" y="T5"/>
                      </a:cxn>
                      <a:cxn ang="T13">
                        <a:pos x="T6" y="T7"/>
                      </a:cxn>
                      <a:cxn ang="T14">
                        <a:pos x="T8" y="T9"/>
                      </a:cxn>
                    </a:cxnLst>
                    <a:rect l="T15" t="T16" r="T17" b="T18"/>
                    <a:pathLst>
                      <a:path w="66" h="28">
                        <a:moveTo>
                          <a:pt x="0" y="28"/>
                        </a:moveTo>
                        <a:lnTo>
                          <a:pt x="12" y="0"/>
                        </a:lnTo>
                        <a:lnTo>
                          <a:pt x="54" y="0"/>
                        </a:lnTo>
                        <a:lnTo>
                          <a:pt x="66" y="28"/>
                        </a:lnTo>
                        <a:lnTo>
                          <a:pt x="0" y="28"/>
                        </a:lnTo>
                        <a:close/>
                      </a:path>
                    </a:pathLst>
                  </a:custGeom>
                  <a:solidFill>
                    <a:srgbClr val="808080"/>
                  </a:solidFill>
                  <a:ln w="9525">
                    <a:noFill/>
                    <a:round/>
                    <a:headEnd/>
                    <a:tailEnd/>
                  </a:ln>
                </p:spPr>
                <p:txBody>
                  <a:bodyPr/>
                  <a:lstStyle/>
                  <a:p>
                    <a:endParaRPr lang="zh-CN" altLang="en-US"/>
                  </a:p>
                </p:txBody>
              </p:sp>
            </p:grpSp>
          </p:grpSp>
          <p:grpSp>
            <p:nvGrpSpPr>
              <p:cNvPr id="13498" name="Group 399"/>
              <p:cNvGrpSpPr>
                <a:grpSpLocks/>
              </p:cNvGrpSpPr>
              <p:nvPr/>
            </p:nvGrpSpPr>
            <p:grpSpPr bwMode="auto">
              <a:xfrm>
                <a:off x="1054" y="3685"/>
                <a:ext cx="45" cy="23"/>
                <a:chOff x="1054" y="3685"/>
                <a:chExt cx="45" cy="23"/>
              </a:xfrm>
            </p:grpSpPr>
            <p:sp>
              <p:nvSpPr>
                <p:cNvPr id="13577" name="Freeform 400"/>
                <p:cNvSpPr>
                  <a:spLocks/>
                </p:cNvSpPr>
                <p:nvPr/>
              </p:nvSpPr>
              <p:spPr bwMode="auto">
                <a:xfrm>
                  <a:off x="1054" y="3685"/>
                  <a:ext cx="20" cy="23"/>
                </a:xfrm>
                <a:custGeom>
                  <a:avLst/>
                  <a:gdLst>
                    <a:gd name="T0" fmla="*/ 12 w 39"/>
                    <a:gd name="T1" fmla="*/ 23 h 70"/>
                    <a:gd name="T2" fmla="*/ 0 w 39"/>
                    <a:gd name="T3" fmla="*/ 11 h 70"/>
                    <a:gd name="T4" fmla="*/ 7 w 39"/>
                    <a:gd name="T5" fmla="*/ 0 h 70"/>
                    <a:gd name="T6" fmla="*/ 20 w 39"/>
                    <a:gd name="T7" fmla="*/ 11 h 70"/>
                    <a:gd name="T8" fmla="*/ 12 w 39"/>
                    <a:gd name="T9" fmla="*/ 23 h 70"/>
                    <a:gd name="T10" fmla="*/ 0 60000 65536"/>
                    <a:gd name="T11" fmla="*/ 0 60000 65536"/>
                    <a:gd name="T12" fmla="*/ 0 60000 65536"/>
                    <a:gd name="T13" fmla="*/ 0 60000 65536"/>
                    <a:gd name="T14" fmla="*/ 0 60000 65536"/>
                    <a:gd name="T15" fmla="*/ 0 w 39"/>
                    <a:gd name="T16" fmla="*/ 0 h 70"/>
                    <a:gd name="T17" fmla="*/ 39 w 39"/>
                    <a:gd name="T18" fmla="*/ 70 h 70"/>
                  </a:gdLst>
                  <a:ahLst/>
                  <a:cxnLst>
                    <a:cxn ang="T10">
                      <a:pos x="T0" y="T1"/>
                    </a:cxn>
                    <a:cxn ang="T11">
                      <a:pos x="T2" y="T3"/>
                    </a:cxn>
                    <a:cxn ang="T12">
                      <a:pos x="T4" y="T5"/>
                    </a:cxn>
                    <a:cxn ang="T13">
                      <a:pos x="T6" y="T7"/>
                    </a:cxn>
                    <a:cxn ang="T14">
                      <a:pos x="T8" y="T9"/>
                    </a:cxn>
                  </a:cxnLst>
                  <a:rect l="T15" t="T16" r="T17" b="T18"/>
                  <a:pathLst>
                    <a:path w="39" h="70">
                      <a:moveTo>
                        <a:pt x="23" y="70"/>
                      </a:moveTo>
                      <a:lnTo>
                        <a:pt x="0" y="34"/>
                      </a:lnTo>
                      <a:lnTo>
                        <a:pt x="13" y="0"/>
                      </a:lnTo>
                      <a:lnTo>
                        <a:pt x="39" y="34"/>
                      </a:lnTo>
                      <a:lnTo>
                        <a:pt x="23" y="70"/>
                      </a:lnTo>
                      <a:close/>
                    </a:path>
                  </a:pathLst>
                </a:custGeom>
                <a:solidFill>
                  <a:srgbClr val="202020"/>
                </a:solidFill>
                <a:ln w="9525">
                  <a:noFill/>
                  <a:round/>
                  <a:headEnd/>
                  <a:tailEnd/>
                </a:ln>
              </p:spPr>
              <p:txBody>
                <a:bodyPr/>
                <a:lstStyle/>
                <a:p>
                  <a:endParaRPr lang="zh-CN" altLang="en-US"/>
                </a:p>
              </p:txBody>
            </p:sp>
            <p:sp>
              <p:nvSpPr>
                <p:cNvPr id="13578" name="Freeform 401"/>
                <p:cNvSpPr>
                  <a:spLocks/>
                </p:cNvSpPr>
                <p:nvPr/>
              </p:nvSpPr>
              <p:spPr bwMode="auto">
                <a:xfrm>
                  <a:off x="1061" y="3685"/>
                  <a:ext cx="32" cy="12"/>
                </a:xfrm>
                <a:custGeom>
                  <a:avLst/>
                  <a:gdLst>
                    <a:gd name="T0" fmla="*/ 0 w 63"/>
                    <a:gd name="T1" fmla="*/ 0 h 35"/>
                    <a:gd name="T2" fmla="*/ 21 w 63"/>
                    <a:gd name="T3" fmla="*/ 0 h 35"/>
                    <a:gd name="T4" fmla="*/ 32 w 63"/>
                    <a:gd name="T5" fmla="*/ 12 h 35"/>
                    <a:gd name="T6" fmla="*/ 12 w 63"/>
                    <a:gd name="T7" fmla="*/ 12 h 35"/>
                    <a:gd name="T8" fmla="*/ 0 w 63"/>
                    <a:gd name="T9" fmla="*/ 0 h 35"/>
                    <a:gd name="T10" fmla="*/ 0 60000 65536"/>
                    <a:gd name="T11" fmla="*/ 0 60000 65536"/>
                    <a:gd name="T12" fmla="*/ 0 60000 65536"/>
                    <a:gd name="T13" fmla="*/ 0 60000 65536"/>
                    <a:gd name="T14" fmla="*/ 0 60000 65536"/>
                    <a:gd name="T15" fmla="*/ 0 w 63"/>
                    <a:gd name="T16" fmla="*/ 0 h 35"/>
                    <a:gd name="T17" fmla="*/ 63 w 63"/>
                    <a:gd name="T18" fmla="*/ 35 h 35"/>
                  </a:gdLst>
                  <a:ahLst/>
                  <a:cxnLst>
                    <a:cxn ang="T10">
                      <a:pos x="T0" y="T1"/>
                    </a:cxn>
                    <a:cxn ang="T11">
                      <a:pos x="T2" y="T3"/>
                    </a:cxn>
                    <a:cxn ang="T12">
                      <a:pos x="T4" y="T5"/>
                    </a:cxn>
                    <a:cxn ang="T13">
                      <a:pos x="T6" y="T7"/>
                    </a:cxn>
                    <a:cxn ang="T14">
                      <a:pos x="T8" y="T9"/>
                    </a:cxn>
                  </a:cxnLst>
                  <a:rect l="T15" t="T16" r="T17" b="T18"/>
                  <a:pathLst>
                    <a:path w="63" h="35">
                      <a:moveTo>
                        <a:pt x="0" y="0"/>
                      </a:moveTo>
                      <a:lnTo>
                        <a:pt x="41" y="0"/>
                      </a:lnTo>
                      <a:lnTo>
                        <a:pt x="63" y="35"/>
                      </a:lnTo>
                      <a:lnTo>
                        <a:pt x="24" y="35"/>
                      </a:lnTo>
                      <a:lnTo>
                        <a:pt x="0" y="0"/>
                      </a:lnTo>
                      <a:close/>
                    </a:path>
                  </a:pathLst>
                </a:custGeom>
                <a:solidFill>
                  <a:srgbClr val="606060"/>
                </a:solidFill>
                <a:ln w="9525">
                  <a:noFill/>
                  <a:round/>
                  <a:headEnd/>
                  <a:tailEnd/>
                </a:ln>
              </p:spPr>
              <p:txBody>
                <a:bodyPr/>
                <a:lstStyle/>
                <a:p>
                  <a:endParaRPr lang="zh-CN" altLang="en-US"/>
                </a:p>
              </p:txBody>
            </p:sp>
            <p:sp>
              <p:nvSpPr>
                <p:cNvPr id="13579" name="Freeform 402"/>
                <p:cNvSpPr>
                  <a:spLocks/>
                </p:cNvSpPr>
                <p:nvPr/>
              </p:nvSpPr>
              <p:spPr bwMode="auto">
                <a:xfrm>
                  <a:off x="1066" y="3697"/>
                  <a:ext cx="33" cy="10"/>
                </a:xfrm>
                <a:custGeom>
                  <a:avLst/>
                  <a:gdLst>
                    <a:gd name="T0" fmla="*/ 0 w 64"/>
                    <a:gd name="T1" fmla="*/ 10 h 30"/>
                    <a:gd name="T2" fmla="*/ 7 w 64"/>
                    <a:gd name="T3" fmla="*/ 0 h 30"/>
                    <a:gd name="T4" fmla="*/ 27 w 64"/>
                    <a:gd name="T5" fmla="*/ 0 h 30"/>
                    <a:gd name="T6" fmla="*/ 33 w 64"/>
                    <a:gd name="T7" fmla="*/ 10 h 30"/>
                    <a:gd name="T8" fmla="*/ 0 w 64"/>
                    <a:gd name="T9" fmla="*/ 10 h 30"/>
                    <a:gd name="T10" fmla="*/ 0 60000 65536"/>
                    <a:gd name="T11" fmla="*/ 0 60000 65536"/>
                    <a:gd name="T12" fmla="*/ 0 60000 65536"/>
                    <a:gd name="T13" fmla="*/ 0 60000 65536"/>
                    <a:gd name="T14" fmla="*/ 0 60000 65536"/>
                    <a:gd name="T15" fmla="*/ 0 w 64"/>
                    <a:gd name="T16" fmla="*/ 0 h 30"/>
                    <a:gd name="T17" fmla="*/ 64 w 64"/>
                    <a:gd name="T18" fmla="*/ 30 h 30"/>
                  </a:gdLst>
                  <a:ahLst/>
                  <a:cxnLst>
                    <a:cxn ang="T10">
                      <a:pos x="T0" y="T1"/>
                    </a:cxn>
                    <a:cxn ang="T11">
                      <a:pos x="T2" y="T3"/>
                    </a:cxn>
                    <a:cxn ang="T12">
                      <a:pos x="T4" y="T5"/>
                    </a:cxn>
                    <a:cxn ang="T13">
                      <a:pos x="T6" y="T7"/>
                    </a:cxn>
                    <a:cxn ang="T14">
                      <a:pos x="T8" y="T9"/>
                    </a:cxn>
                  </a:cxnLst>
                  <a:rect l="T15" t="T16" r="T17" b="T18"/>
                  <a:pathLst>
                    <a:path w="64" h="30">
                      <a:moveTo>
                        <a:pt x="0" y="30"/>
                      </a:moveTo>
                      <a:lnTo>
                        <a:pt x="13" y="0"/>
                      </a:lnTo>
                      <a:lnTo>
                        <a:pt x="52" y="0"/>
                      </a:lnTo>
                      <a:lnTo>
                        <a:pt x="64" y="30"/>
                      </a:lnTo>
                      <a:lnTo>
                        <a:pt x="0" y="30"/>
                      </a:lnTo>
                      <a:close/>
                    </a:path>
                  </a:pathLst>
                </a:custGeom>
                <a:solidFill>
                  <a:srgbClr val="808080"/>
                </a:solidFill>
                <a:ln w="9525">
                  <a:noFill/>
                  <a:round/>
                  <a:headEnd/>
                  <a:tailEnd/>
                </a:ln>
              </p:spPr>
              <p:txBody>
                <a:bodyPr/>
                <a:lstStyle/>
                <a:p>
                  <a:endParaRPr lang="zh-CN" altLang="en-US"/>
                </a:p>
              </p:txBody>
            </p:sp>
          </p:grpSp>
          <p:grpSp>
            <p:nvGrpSpPr>
              <p:cNvPr id="13499" name="Group 403"/>
              <p:cNvGrpSpPr>
                <a:grpSpLocks/>
              </p:cNvGrpSpPr>
              <p:nvPr/>
            </p:nvGrpSpPr>
            <p:grpSpPr bwMode="auto">
              <a:xfrm>
                <a:off x="1067" y="3698"/>
                <a:ext cx="45" cy="23"/>
                <a:chOff x="1067" y="3698"/>
                <a:chExt cx="45" cy="23"/>
              </a:xfrm>
            </p:grpSpPr>
            <p:sp>
              <p:nvSpPr>
                <p:cNvPr id="13574" name="Freeform 404"/>
                <p:cNvSpPr>
                  <a:spLocks/>
                </p:cNvSpPr>
                <p:nvPr/>
              </p:nvSpPr>
              <p:spPr bwMode="auto">
                <a:xfrm>
                  <a:off x="1067" y="3698"/>
                  <a:ext cx="20" cy="23"/>
                </a:xfrm>
                <a:custGeom>
                  <a:avLst/>
                  <a:gdLst>
                    <a:gd name="T0" fmla="*/ 11 w 39"/>
                    <a:gd name="T1" fmla="*/ 23 h 69"/>
                    <a:gd name="T2" fmla="*/ 0 w 39"/>
                    <a:gd name="T3" fmla="*/ 11 h 69"/>
                    <a:gd name="T4" fmla="*/ 6 w 39"/>
                    <a:gd name="T5" fmla="*/ 0 h 69"/>
                    <a:gd name="T6" fmla="*/ 20 w 39"/>
                    <a:gd name="T7" fmla="*/ 11 h 69"/>
                    <a:gd name="T8" fmla="*/ 11 w 39"/>
                    <a:gd name="T9" fmla="*/ 23 h 69"/>
                    <a:gd name="T10" fmla="*/ 0 60000 65536"/>
                    <a:gd name="T11" fmla="*/ 0 60000 65536"/>
                    <a:gd name="T12" fmla="*/ 0 60000 65536"/>
                    <a:gd name="T13" fmla="*/ 0 60000 65536"/>
                    <a:gd name="T14" fmla="*/ 0 60000 65536"/>
                    <a:gd name="T15" fmla="*/ 0 w 39"/>
                    <a:gd name="T16" fmla="*/ 0 h 69"/>
                    <a:gd name="T17" fmla="*/ 39 w 39"/>
                    <a:gd name="T18" fmla="*/ 69 h 69"/>
                  </a:gdLst>
                  <a:ahLst/>
                  <a:cxnLst>
                    <a:cxn ang="T10">
                      <a:pos x="T0" y="T1"/>
                    </a:cxn>
                    <a:cxn ang="T11">
                      <a:pos x="T2" y="T3"/>
                    </a:cxn>
                    <a:cxn ang="T12">
                      <a:pos x="T4" y="T5"/>
                    </a:cxn>
                    <a:cxn ang="T13">
                      <a:pos x="T6" y="T7"/>
                    </a:cxn>
                    <a:cxn ang="T14">
                      <a:pos x="T8" y="T9"/>
                    </a:cxn>
                  </a:cxnLst>
                  <a:rect l="T15" t="T16" r="T17" b="T18"/>
                  <a:pathLst>
                    <a:path w="39" h="69">
                      <a:moveTo>
                        <a:pt x="22" y="69"/>
                      </a:moveTo>
                      <a:lnTo>
                        <a:pt x="0" y="34"/>
                      </a:lnTo>
                      <a:lnTo>
                        <a:pt x="12" y="0"/>
                      </a:lnTo>
                      <a:lnTo>
                        <a:pt x="39" y="34"/>
                      </a:lnTo>
                      <a:lnTo>
                        <a:pt x="22" y="69"/>
                      </a:lnTo>
                      <a:close/>
                    </a:path>
                  </a:pathLst>
                </a:custGeom>
                <a:solidFill>
                  <a:srgbClr val="202020"/>
                </a:solidFill>
                <a:ln w="9525">
                  <a:noFill/>
                  <a:round/>
                  <a:headEnd/>
                  <a:tailEnd/>
                </a:ln>
              </p:spPr>
              <p:txBody>
                <a:bodyPr/>
                <a:lstStyle/>
                <a:p>
                  <a:endParaRPr lang="zh-CN" altLang="en-US"/>
                </a:p>
              </p:txBody>
            </p:sp>
            <p:sp>
              <p:nvSpPr>
                <p:cNvPr id="13575" name="Freeform 405"/>
                <p:cNvSpPr>
                  <a:spLocks/>
                </p:cNvSpPr>
                <p:nvPr/>
              </p:nvSpPr>
              <p:spPr bwMode="auto">
                <a:xfrm>
                  <a:off x="1074" y="3699"/>
                  <a:ext cx="32" cy="11"/>
                </a:xfrm>
                <a:custGeom>
                  <a:avLst/>
                  <a:gdLst>
                    <a:gd name="T0" fmla="*/ 0 w 64"/>
                    <a:gd name="T1" fmla="*/ 0 h 34"/>
                    <a:gd name="T2" fmla="*/ 19 w 64"/>
                    <a:gd name="T3" fmla="*/ 0 h 34"/>
                    <a:gd name="T4" fmla="*/ 32 w 64"/>
                    <a:gd name="T5" fmla="*/ 11 h 34"/>
                    <a:gd name="T6" fmla="*/ 12 w 64"/>
                    <a:gd name="T7" fmla="*/ 11 h 34"/>
                    <a:gd name="T8" fmla="*/ 0 w 64"/>
                    <a:gd name="T9" fmla="*/ 0 h 34"/>
                    <a:gd name="T10" fmla="*/ 0 60000 65536"/>
                    <a:gd name="T11" fmla="*/ 0 60000 65536"/>
                    <a:gd name="T12" fmla="*/ 0 60000 65536"/>
                    <a:gd name="T13" fmla="*/ 0 60000 65536"/>
                    <a:gd name="T14" fmla="*/ 0 60000 65536"/>
                    <a:gd name="T15" fmla="*/ 0 w 64"/>
                    <a:gd name="T16" fmla="*/ 0 h 34"/>
                    <a:gd name="T17" fmla="*/ 64 w 64"/>
                    <a:gd name="T18" fmla="*/ 34 h 34"/>
                  </a:gdLst>
                  <a:ahLst/>
                  <a:cxnLst>
                    <a:cxn ang="T10">
                      <a:pos x="T0" y="T1"/>
                    </a:cxn>
                    <a:cxn ang="T11">
                      <a:pos x="T2" y="T3"/>
                    </a:cxn>
                    <a:cxn ang="T12">
                      <a:pos x="T4" y="T5"/>
                    </a:cxn>
                    <a:cxn ang="T13">
                      <a:pos x="T6" y="T7"/>
                    </a:cxn>
                    <a:cxn ang="T14">
                      <a:pos x="T8" y="T9"/>
                    </a:cxn>
                  </a:cxnLst>
                  <a:rect l="T15" t="T16" r="T17" b="T18"/>
                  <a:pathLst>
                    <a:path w="64" h="34">
                      <a:moveTo>
                        <a:pt x="0" y="0"/>
                      </a:moveTo>
                      <a:lnTo>
                        <a:pt x="39" y="0"/>
                      </a:lnTo>
                      <a:lnTo>
                        <a:pt x="64" y="34"/>
                      </a:lnTo>
                      <a:lnTo>
                        <a:pt x="25" y="34"/>
                      </a:lnTo>
                      <a:lnTo>
                        <a:pt x="0" y="0"/>
                      </a:lnTo>
                      <a:close/>
                    </a:path>
                  </a:pathLst>
                </a:custGeom>
                <a:solidFill>
                  <a:srgbClr val="606060"/>
                </a:solidFill>
                <a:ln w="9525">
                  <a:noFill/>
                  <a:round/>
                  <a:headEnd/>
                  <a:tailEnd/>
                </a:ln>
              </p:spPr>
              <p:txBody>
                <a:bodyPr/>
                <a:lstStyle/>
                <a:p>
                  <a:endParaRPr lang="zh-CN" altLang="en-US"/>
                </a:p>
              </p:txBody>
            </p:sp>
            <p:sp>
              <p:nvSpPr>
                <p:cNvPr id="13576" name="Freeform 406"/>
                <p:cNvSpPr>
                  <a:spLocks/>
                </p:cNvSpPr>
                <p:nvPr/>
              </p:nvSpPr>
              <p:spPr bwMode="auto">
                <a:xfrm>
                  <a:off x="1079" y="3711"/>
                  <a:ext cx="33" cy="10"/>
                </a:xfrm>
                <a:custGeom>
                  <a:avLst/>
                  <a:gdLst>
                    <a:gd name="T0" fmla="*/ 0 w 65"/>
                    <a:gd name="T1" fmla="*/ 10 h 30"/>
                    <a:gd name="T2" fmla="*/ 6 w 65"/>
                    <a:gd name="T3" fmla="*/ 0 h 30"/>
                    <a:gd name="T4" fmla="*/ 27 w 65"/>
                    <a:gd name="T5" fmla="*/ 0 h 30"/>
                    <a:gd name="T6" fmla="*/ 33 w 65"/>
                    <a:gd name="T7" fmla="*/ 10 h 30"/>
                    <a:gd name="T8" fmla="*/ 0 w 65"/>
                    <a:gd name="T9" fmla="*/ 10 h 30"/>
                    <a:gd name="T10" fmla="*/ 0 60000 65536"/>
                    <a:gd name="T11" fmla="*/ 0 60000 65536"/>
                    <a:gd name="T12" fmla="*/ 0 60000 65536"/>
                    <a:gd name="T13" fmla="*/ 0 60000 65536"/>
                    <a:gd name="T14" fmla="*/ 0 60000 65536"/>
                    <a:gd name="T15" fmla="*/ 0 w 65"/>
                    <a:gd name="T16" fmla="*/ 0 h 30"/>
                    <a:gd name="T17" fmla="*/ 65 w 65"/>
                    <a:gd name="T18" fmla="*/ 30 h 30"/>
                  </a:gdLst>
                  <a:ahLst/>
                  <a:cxnLst>
                    <a:cxn ang="T10">
                      <a:pos x="T0" y="T1"/>
                    </a:cxn>
                    <a:cxn ang="T11">
                      <a:pos x="T2" y="T3"/>
                    </a:cxn>
                    <a:cxn ang="T12">
                      <a:pos x="T4" y="T5"/>
                    </a:cxn>
                    <a:cxn ang="T13">
                      <a:pos x="T6" y="T7"/>
                    </a:cxn>
                    <a:cxn ang="T14">
                      <a:pos x="T8" y="T9"/>
                    </a:cxn>
                  </a:cxnLst>
                  <a:rect l="T15" t="T16" r="T17" b="T18"/>
                  <a:pathLst>
                    <a:path w="65" h="30">
                      <a:moveTo>
                        <a:pt x="0" y="30"/>
                      </a:moveTo>
                      <a:lnTo>
                        <a:pt x="11" y="0"/>
                      </a:lnTo>
                      <a:lnTo>
                        <a:pt x="53" y="0"/>
                      </a:lnTo>
                      <a:lnTo>
                        <a:pt x="65" y="30"/>
                      </a:lnTo>
                      <a:lnTo>
                        <a:pt x="0" y="30"/>
                      </a:lnTo>
                      <a:close/>
                    </a:path>
                  </a:pathLst>
                </a:custGeom>
                <a:solidFill>
                  <a:srgbClr val="808080"/>
                </a:solidFill>
                <a:ln w="9525">
                  <a:noFill/>
                  <a:round/>
                  <a:headEnd/>
                  <a:tailEnd/>
                </a:ln>
              </p:spPr>
              <p:txBody>
                <a:bodyPr/>
                <a:lstStyle/>
                <a:p>
                  <a:endParaRPr lang="zh-CN" altLang="en-US"/>
                </a:p>
              </p:txBody>
            </p:sp>
          </p:grpSp>
          <p:grpSp>
            <p:nvGrpSpPr>
              <p:cNvPr id="13500" name="Group 407"/>
              <p:cNvGrpSpPr>
                <a:grpSpLocks/>
              </p:cNvGrpSpPr>
              <p:nvPr/>
            </p:nvGrpSpPr>
            <p:grpSpPr bwMode="auto">
              <a:xfrm>
                <a:off x="1079" y="3712"/>
                <a:ext cx="44" cy="23"/>
                <a:chOff x="1079" y="3712"/>
                <a:chExt cx="44" cy="23"/>
              </a:xfrm>
            </p:grpSpPr>
            <p:sp>
              <p:nvSpPr>
                <p:cNvPr id="13571" name="Freeform 408"/>
                <p:cNvSpPr>
                  <a:spLocks/>
                </p:cNvSpPr>
                <p:nvPr/>
              </p:nvSpPr>
              <p:spPr bwMode="auto">
                <a:xfrm>
                  <a:off x="1079" y="3712"/>
                  <a:ext cx="21" cy="23"/>
                </a:xfrm>
                <a:custGeom>
                  <a:avLst/>
                  <a:gdLst>
                    <a:gd name="T0" fmla="*/ 12 w 41"/>
                    <a:gd name="T1" fmla="*/ 23 h 68"/>
                    <a:gd name="T2" fmla="*/ 0 w 41"/>
                    <a:gd name="T3" fmla="*/ 11 h 68"/>
                    <a:gd name="T4" fmla="*/ 7 w 41"/>
                    <a:gd name="T5" fmla="*/ 0 h 68"/>
                    <a:gd name="T6" fmla="*/ 21 w 41"/>
                    <a:gd name="T7" fmla="*/ 11 h 68"/>
                    <a:gd name="T8" fmla="*/ 12 w 41"/>
                    <a:gd name="T9" fmla="*/ 23 h 68"/>
                    <a:gd name="T10" fmla="*/ 0 60000 65536"/>
                    <a:gd name="T11" fmla="*/ 0 60000 65536"/>
                    <a:gd name="T12" fmla="*/ 0 60000 65536"/>
                    <a:gd name="T13" fmla="*/ 0 60000 65536"/>
                    <a:gd name="T14" fmla="*/ 0 60000 65536"/>
                    <a:gd name="T15" fmla="*/ 0 w 41"/>
                    <a:gd name="T16" fmla="*/ 0 h 68"/>
                    <a:gd name="T17" fmla="*/ 41 w 41"/>
                    <a:gd name="T18" fmla="*/ 68 h 68"/>
                  </a:gdLst>
                  <a:ahLst/>
                  <a:cxnLst>
                    <a:cxn ang="T10">
                      <a:pos x="T0" y="T1"/>
                    </a:cxn>
                    <a:cxn ang="T11">
                      <a:pos x="T2" y="T3"/>
                    </a:cxn>
                    <a:cxn ang="T12">
                      <a:pos x="T4" y="T5"/>
                    </a:cxn>
                    <a:cxn ang="T13">
                      <a:pos x="T6" y="T7"/>
                    </a:cxn>
                    <a:cxn ang="T14">
                      <a:pos x="T8" y="T9"/>
                    </a:cxn>
                  </a:cxnLst>
                  <a:rect l="T15" t="T16" r="T17" b="T18"/>
                  <a:pathLst>
                    <a:path w="41" h="68">
                      <a:moveTo>
                        <a:pt x="24" y="68"/>
                      </a:moveTo>
                      <a:lnTo>
                        <a:pt x="0" y="32"/>
                      </a:lnTo>
                      <a:lnTo>
                        <a:pt x="13" y="0"/>
                      </a:lnTo>
                      <a:lnTo>
                        <a:pt x="41" y="32"/>
                      </a:lnTo>
                      <a:lnTo>
                        <a:pt x="24" y="68"/>
                      </a:lnTo>
                      <a:close/>
                    </a:path>
                  </a:pathLst>
                </a:custGeom>
                <a:solidFill>
                  <a:srgbClr val="202020"/>
                </a:solidFill>
                <a:ln w="9525">
                  <a:noFill/>
                  <a:round/>
                  <a:headEnd/>
                  <a:tailEnd/>
                </a:ln>
              </p:spPr>
              <p:txBody>
                <a:bodyPr/>
                <a:lstStyle/>
                <a:p>
                  <a:endParaRPr lang="zh-CN" altLang="en-US"/>
                </a:p>
              </p:txBody>
            </p:sp>
            <p:sp>
              <p:nvSpPr>
                <p:cNvPr id="13572" name="Freeform 409"/>
                <p:cNvSpPr>
                  <a:spLocks/>
                </p:cNvSpPr>
                <p:nvPr/>
              </p:nvSpPr>
              <p:spPr bwMode="auto">
                <a:xfrm>
                  <a:off x="1087" y="3713"/>
                  <a:ext cx="31" cy="10"/>
                </a:xfrm>
                <a:custGeom>
                  <a:avLst/>
                  <a:gdLst>
                    <a:gd name="T0" fmla="*/ 0 w 63"/>
                    <a:gd name="T1" fmla="*/ 0 h 32"/>
                    <a:gd name="T2" fmla="*/ 20 w 63"/>
                    <a:gd name="T3" fmla="*/ 0 h 32"/>
                    <a:gd name="T4" fmla="*/ 31 w 63"/>
                    <a:gd name="T5" fmla="*/ 10 h 32"/>
                    <a:gd name="T6" fmla="*/ 11 w 63"/>
                    <a:gd name="T7" fmla="*/ 10 h 32"/>
                    <a:gd name="T8" fmla="*/ 0 w 63"/>
                    <a:gd name="T9" fmla="*/ 0 h 32"/>
                    <a:gd name="T10" fmla="*/ 0 60000 65536"/>
                    <a:gd name="T11" fmla="*/ 0 60000 65536"/>
                    <a:gd name="T12" fmla="*/ 0 60000 65536"/>
                    <a:gd name="T13" fmla="*/ 0 60000 65536"/>
                    <a:gd name="T14" fmla="*/ 0 60000 65536"/>
                    <a:gd name="T15" fmla="*/ 0 w 63"/>
                    <a:gd name="T16" fmla="*/ 0 h 32"/>
                    <a:gd name="T17" fmla="*/ 63 w 63"/>
                    <a:gd name="T18" fmla="*/ 32 h 32"/>
                  </a:gdLst>
                  <a:ahLst/>
                  <a:cxnLst>
                    <a:cxn ang="T10">
                      <a:pos x="T0" y="T1"/>
                    </a:cxn>
                    <a:cxn ang="T11">
                      <a:pos x="T2" y="T3"/>
                    </a:cxn>
                    <a:cxn ang="T12">
                      <a:pos x="T4" y="T5"/>
                    </a:cxn>
                    <a:cxn ang="T13">
                      <a:pos x="T6" y="T7"/>
                    </a:cxn>
                    <a:cxn ang="T14">
                      <a:pos x="T8" y="T9"/>
                    </a:cxn>
                  </a:cxnLst>
                  <a:rect l="T15" t="T16" r="T17" b="T18"/>
                  <a:pathLst>
                    <a:path w="63" h="32">
                      <a:moveTo>
                        <a:pt x="0" y="0"/>
                      </a:moveTo>
                      <a:lnTo>
                        <a:pt x="40" y="0"/>
                      </a:lnTo>
                      <a:lnTo>
                        <a:pt x="63" y="32"/>
                      </a:lnTo>
                      <a:lnTo>
                        <a:pt x="23" y="32"/>
                      </a:lnTo>
                      <a:lnTo>
                        <a:pt x="0" y="0"/>
                      </a:lnTo>
                      <a:close/>
                    </a:path>
                  </a:pathLst>
                </a:custGeom>
                <a:solidFill>
                  <a:srgbClr val="606060"/>
                </a:solidFill>
                <a:ln w="9525">
                  <a:noFill/>
                  <a:round/>
                  <a:headEnd/>
                  <a:tailEnd/>
                </a:ln>
              </p:spPr>
              <p:txBody>
                <a:bodyPr/>
                <a:lstStyle/>
                <a:p>
                  <a:endParaRPr lang="zh-CN" altLang="en-US"/>
                </a:p>
              </p:txBody>
            </p:sp>
            <p:sp>
              <p:nvSpPr>
                <p:cNvPr id="13573" name="Freeform 410"/>
                <p:cNvSpPr>
                  <a:spLocks/>
                </p:cNvSpPr>
                <p:nvPr/>
              </p:nvSpPr>
              <p:spPr bwMode="auto">
                <a:xfrm>
                  <a:off x="1092" y="3724"/>
                  <a:ext cx="31" cy="11"/>
                </a:xfrm>
                <a:custGeom>
                  <a:avLst/>
                  <a:gdLst>
                    <a:gd name="T0" fmla="*/ 0 w 63"/>
                    <a:gd name="T1" fmla="*/ 11 h 31"/>
                    <a:gd name="T2" fmla="*/ 6 w 63"/>
                    <a:gd name="T3" fmla="*/ 0 h 31"/>
                    <a:gd name="T4" fmla="*/ 26 w 63"/>
                    <a:gd name="T5" fmla="*/ 0 h 31"/>
                    <a:gd name="T6" fmla="*/ 31 w 63"/>
                    <a:gd name="T7" fmla="*/ 11 h 31"/>
                    <a:gd name="T8" fmla="*/ 0 w 63"/>
                    <a:gd name="T9" fmla="*/ 11 h 31"/>
                    <a:gd name="T10" fmla="*/ 0 60000 65536"/>
                    <a:gd name="T11" fmla="*/ 0 60000 65536"/>
                    <a:gd name="T12" fmla="*/ 0 60000 65536"/>
                    <a:gd name="T13" fmla="*/ 0 60000 65536"/>
                    <a:gd name="T14" fmla="*/ 0 60000 65536"/>
                    <a:gd name="T15" fmla="*/ 0 w 63"/>
                    <a:gd name="T16" fmla="*/ 0 h 31"/>
                    <a:gd name="T17" fmla="*/ 63 w 63"/>
                    <a:gd name="T18" fmla="*/ 31 h 31"/>
                  </a:gdLst>
                  <a:ahLst/>
                  <a:cxnLst>
                    <a:cxn ang="T10">
                      <a:pos x="T0" y="T1"/>
                    </a:cxn>
                    <a:cxn ang="T11">
                      <a:pos x="T2" y="T3"/>
                    </a:cxn>
                    <a:cxn ang="T12">
                      <a:pos x="T4" y="T5"/>
                    </a:cxn>
                    <a:cxn ang="T13">
                      <a:pos x="T6" y="T7"/>
                    </a:cxn>
                    <a:cxn ang="T14">
                      <a:pos x="T8" y="T9"/>
                    </a:cxn>
                  </a:cxnLst>
                  <a:rect l="T15" t="T16" r="T17" b="T18"/>
                  <a:pathLst>
                    <a:path w="63" h="31">
                      <a:moveTo>
                        <a:pt x="0" y="31"/>
                      </a:moveTo>
                      <a:lnTo>
                        <a:pt x="12" y="0"/>
                      </a:lnTo>
                      <a:lnTo>
                        <a:pt x="52" y="0"/>
                      </a:lnTo>
                      <a:lnTo>
                        <a:pt x="63" y="31"/>
                      </a:lnTo>
                      <a:lnTo>
                        <a:pt x="0" y="31"/>
                      </a:lnTo>
                      <a:close/>
                    </a:path>
                  </a:pathLst>
                </a:custGeom>
                <a:solidFill>
                  <a:srgbClr val="808080"/>
                </a:solidFill>
                <a:ln w="9525">
                  <a:noFill/>
                  <a:round/>
                  <a:headEnd/>
                  <a:tailEnd/>
                </a:ln>
              </p:spPr>
              <p:txBody>
                <a:bodyPr/>
                <a:lstStyle/>
                <a:p>
                  <a:endParaRPr lang="zh-CN" altLang="en-US"/>
                </a:p>
              </p:txBody>
            </p:sp>
          </p:grpSp>
          <p:grpSp>
            <p:nvGrpSpPr>
              <p:cNvPr id="13501" name="Group 411"/>
              <p:cNvGrpSpPr>
                <a:grpSpLocks/>
              </p:cNvGrpSpPr>
              <p:nvPr/>
            </p:nvGrpSpPr>
            <p:grpSpPr bwMode="auto">
              <a:xfrm>
                <a:off x="1093" y="3725"/>
                <a:ext cx="45" cy="23"/>
                <a:chOff x="1093" y="3725"/>
                <a:chExt cx="45" cy="23"/>
              </a:xfrm>
            </p:grpSpPr>
            <p:sp>
              <p:nvSpPr>
                <p:cNvPr id="13568" name="Freeform 412"/>
                <p:cNvSpPr>
                  <a:spLocks/>
                </p:cNvSpPr>
                <p:nvPr/>
              </p:nvSpPr>
              <p:spPr bwMode="auto">
                <a:xfrm>
                  <a:off x="1093" y="3725"/>
                  <a:ext cx="20" cy="23"/>
                </a:xfrm>
                <a:custGeom>
                  <a:avLst/>
                  <a:gdLst>
                    <a:gd name="T0" fmla="*/ 12 w 40"/>
                    <a:gd name="T1" fmla="*/ 23 h 68"/>
                    <a:gd name="T2" fmla="*/ 0 w 40"/>
                    <a:gd name="T3" fmla="*/ 11 h 68"/>
                    <a:gd name="T4" fmla="*/ 6 w 40"/>
                    <a:gd name="T5" fmla="*/ 0 h 68"/>
                    <a:gd name="T6" fmla="*/ 20 w 40"/>
                    <a:gd name="T7" fmla="*/ 11 h 68"/>
                    <a:gd name="T8" fmla="*/ 12 w 40"/>
                    <a:gd name="T9" fmla="*/ 23 h 68"/>
                    <a:gd name="T10" fmla="*/ 0 60000 65536"/>
                    <a:gd name="T11" fmla="*/ 0 60000 65536"/>
                    <a:gd name="T12" fmla="*/ 0 60000 65536"/>
                    <a:gd name="T13" fmla="*/ 0 60000 65536"/>
                    <a:gd name="T14" fmla="*/ 0 60000 65536"/>
                    <a:gd name="T15" fmla="*/ 0 w 40"/>
                    <a:gd name="T16" fmla="*/ 0 h 68"/>
                    <a:gd name="T17" fmla="*/ 40 w 40"/>
                    <a:gd name="T18" fmla="*/ 68 h 68"/>
                  </a:gdLst>
                  <a:ahLst/>
                  <a:cxnLst>
                    <a:cxn ang="T10">
                      <a:pos x="T0" y="T1"/>
                    </a:cxn>
                    <a:cxn ang="T11">
                      <a:pos x="T2" y="T3"/>
                    </a:cxn>
                    <a:cxn ang="T12">
                      <a:pos x="T4" y="T5"/>
                    </a:cxn>
                    <a:cxn ang="T13">
                      <a:pos x="T6" y="T7"/>
                    </a:cxn>
                    <a:cxn ang="T14">
                      <a:pos x="T8" y="T9"/>
                    </a:cxn>
                  </a:cxnLst>
                  <a:rect l="T15" t="T16" r="T17" b="T18"/>
                  <a:pathLst>
                    <a:path w="40" h="68">
                      <a:moveTo>
                        <a:pt x="24" y="68"/>
                      </a:moveTo>
                      <a:lnTo>
                        <a:pt x="0" y="33"/>
                      </a:lnTo>
                      <a:lnTo>
                        <a:pt x="12" y="0"/>
                      </a:lnTo>
                      <a:lnTo>
                        <a:pt x="40" y="33"/>
                      </a:lnTo>
                      <a:lnTo>
                        <a:pt x="24" y="68"/>
                      </a:lnTo>
                      <a:close/>
                    </a:path>
                  </a:pathLst>
                </a:custGeom>
                <a:solidFill>
                  <a:srgbClr val="202020"/>
                </a:solidFill>
                <a:ln w="9525">
                  <a:noFill/>
                  <a:round/>
                  <a:headEnd/>
                  <a:tailEnd/>
                </a:ln>
              </p:spPr>
              <p:txBody>
                <a:bodyPr/>
                <a:lstStyle/>
                <a:p>
                  <a:endParaRPr lang="zh-CN" altLang="en-US"/>
                </a:p>
              </p:txBody>
            </p:sp>
            <p:sp>
              <p:nvSpPr>
                <p:cNvPr id="13569" name="Freeform 413"/>
                <p:cNvSpPr>
                  <a:spLocks/>
                </p:cNvSpPr>
                <p:nvPr/>
              </p:nvSpPr>
              <p:spPr bwMode="auto">
                <a:xfrm>
                  <a:off x="1100" y="3726"/>
                  <a:ext cx="32" cy="11"/>
                </a:xfrm>
                <a:custGeom>
                  <a:avLst/>
                  <a:gdLst>
                    <a:gd name="T0" fmla="*/ 0 w 64"/>
                    <a:gd name="T1" fmla="*/ 0 h 34"/>
                    <a:gd name="T2" fmla="*/ 20 w 64"/>
                    <a:gd name="T3" fmla="*/ 0 h 34"/>
                    <a:gd name="T4" fmla="*/ 32 w 64"/>
                    <a:gd name="T5" fmla="*/ 11 h 34"/>
                    <a:gd name="T6" fmla="*/ 12 w 64"/>
                    <a:gd name="T7" fmla="*/ 11 h 34"/>
                    <a:gd name="T8" fmla="*/ 0 w 64"/>
                    <a:gd name="T9" fmla="*/ 0 h 34"/>
                    <a:gd name="T10" fmla="*/ 0 60000 65536"/>
                    <a:gd name="T11" fmla="*/ 0 60000 65536"/>
                    <a:gd name="T12" fmla="*/ 0 60000 65536"/>
                    <a:gd name="T13" fmla="*/ 0 60000 65536"/>
                    <a:gd name="T14" fmla="*/ 0 60000 65536"/>
                    <a:gd name="T15" fmla="*/ 0 w 64"/>
                    <a:gd name="T16" fmla="*/ 0 h 34"/>
                    <a:gd name="T17" fmla="*/ 64 w 64"/>
                    <a:gd name="T18" fmla="*/ 34 h 34"/>
                  </a:gdLst>
                  <a:ahLst/>
                  <a:cxnLst>
                    <a:cxn ang="T10">
                      <a:pos x="T0" y="T1"/>
                    </a:cxn>
                    <a:cxn ang="T11">
                      <a:pos x="T2" y="T3"/>
                    </a:cxn>
                    <a:cxn ang="T12">
                      <a:pos x="T4" y="T5"/>
                    </a:cxn>
                    <a:cxn ang="T13">
                      <a:pos x="T6" y="T7"/>
                    </a:cxn>
                    <a:cxn ang="T14">
                      <a:pos x="T8" y="T9"/>
                    </a:cxn>
                  </a:cxnLst>
                  <a:rect l="T15" t="T16" r="T17" b="T18"/>
                  <a:pathLst>
                    <a:path w="64" h="34">
                      <a:moveTo>
                        <a:pt x="0" y="0"/>
                      </a:moveTo>
                      <a:lnTo>
                        <a:pt x="40" y="0"/>
                      </a:lnTo>
                      <a:lnTo>
                        <a:pt x="64" y="34"/>
                      </a:lnTo>
                      <a:lnTo>
                        <a:pt x="25" y="34"/>
                      </a:lnTo>
                      <a:lnTo>
                        <a:pt x="0" y="0"/>
                      </a:lnTo>
                      <a:close/>
                    </a:path>
                  </a:pathLst>
                </a:custGeom>
                <a:solidFill>
                  <a:srgbClr val="606060"/>
                </a:solidFill>
                <a:ln w="9525">
                  <a:noFill/>
                  <a:round/>
                  <a:headEnd/>
                  <a:tailEnd/>
                </a:ln>
              </p:spPr>
              <p:txBody>
                <a:bodyPr/>
                <a:lstStyle/>
                <a:p>
                  <a:endParaRPr lang="zh-CN" altLang="en-US"/>
                </a:p>
              </p:txBody>
            </p:sp>
            <p:sp>
              <p:nvSpPr>
                <p:cNvPr id="13570" name="Freeform 414"/>
                <p:cNvSpPr>
                  <a:spLocks/>
                </p:cNvSpPr>
                <p:nvPr/>
              </p:nvSpPr>
              <p:spPr bwMode="auto">
                <a:xfrm>
                  <a:off x="1106" y="3738"/>
                  <a:ext cx="32" cy="9"/>
                </a:xfrm>
                <a:custGeom>
                  <a:avLst/>
                  <a:gdLst>
                    <a:gd name="T0" fmla="*/ 0 w 65"/>
                    <a:gd name="T1" fmla="*/ 9 h 28"/>
                    <a:gd name="T2" fmla="*/ 6 w 65"/>
                    <a:gd name="T3" fmla="*/ 0 h 28"/>
                    <a:gd name="T4" fmla="*/ 26 w 65"/>
                    <a:gd name="T5" fmla="*/ 0 h 28"/>
                    <a:gd name="T6" fmla="*/ 32 w 65"/>
                    <a:gd name="T7" fmla="*/ 9 h 28"/>
                    <a:gd name="T8" fmla="*/ 0 w 65"/>
                    <a:gd name="T9" fmla="*/ 9 h 28"/>
                    <a:gd name="T10" fmla="*/ 0 60000 65536"/>
                    <a:gd name="T11" fmla="*/ 0 60000 65536"/>
                    <a:gd name="T12" fmla="*/ 0 60000 65536"/>
                    <a:gd name="T13" fmla="*/ 0 60000 65536"/>
                    <a:gd name="T14" fmla="*/ 0 60000 65536"/>
                    <a:gd name="T15" fmla="*/ 0 w 65"/>
                    <a:gd name="T16" fmla="*/ 0 h 28"/>
                    <a:gd name="T17" fmla="*/ 65 w 65"/>
                    <a:gd name="T18" fmla="*/ 28 h 28"/>
                  </a:gdLst>
                  <a:ahLst/>
                  <a:cxnLst>
                    <a:cxn ang="T10">
                      <a:pos x="T0" y="T1"/>
                    </a:cxn>
                    <a:cxn ang="T11">
                      <a:pos x="T2" y="T3"/>
                    </a:cxn>
                    <a:cxn ang="T12">
                      <a:pos x="T4" y="T5"/>
                    </a:cxn>
                    <a:cxn ang="T13">
                      <a:pos x="T6" y="T7"/>
                    </a:cxn>
                    <a:cxn ang="T14">
                      <a:pos x="T8" y="T9"/>
                    </a:cxn>
                  </a:cxnLst>
                  <a:rect l="T15" t="T16" r="T17" b="T18"/>
                  <a:pathLst>
                    <a:path w="65" h="28">
                      <a:moveTo>
                        <a:pt x="0" y="28"/>
                      </a:moveTo>
                      <a:lnTo>
                        <a:pt x="12" y="0"/>
                      </a:lnTo>
                      <a:lnTo>
                        <a:pt x="53" y="0"/>
                      </a:lnTo>
                      <a:lnTo>
                        <a:pt x="65" y="28"/>
                      </a:lnTo>
                      <a:lnTo>
                        <a:pt x="0" y="28"/>
                      </a:lnTo>
                      <a:close/>
                    </a:path>
                  </a:pathLst>
                </a:custGeom>
                <a:solidFill>
                  <a:srgbClr val="808080"/>
                </a:solidFill>
                <a:ln w="9525">
                  <a:noFill/>
                  <a:round/>
                  <a:headEnd/>
                  <a:tailEnd/>
                </a:ln>
              </p:spPr>
              <p:txBody>
                <a:bodyPr/>
                <a:lstStyle/>
                <a:p>
                  <a:endParaRPr lang="zh-CN" altLang="en-US"/>
                </a:p>
              </p:txBody>
            </p:sp>
          </p:grpSp>
          <p:grpSp>
            <p:nvGrpSpPr>
              <p:cNvPr id="13502" name="Group 415"/>
              <p:cNvGrpSpPr>
                <a:grpSpLocks/>
              </p:cNvGrpSpPr>
              <p:nvPr/>
            </p:nvGrpSpPr>
            <p:grpSpPr bwMode="auto">
              <a:xfrm>
                <a:off x="1108" y="3739"/>
                <a:ext cx="44" cy="23"/>
                <a:chOff x="1108" y="3739"/>
                <a:chExt cx="44" cy="23"/>
              </a:xfrm>
            </p:grpSpPr>
            <p:sp>
              <p:nvSpPr>
                <p:cNvPr id="13565" name="Freeform 416"/>
                <p:cNvSpPr>
                  <a:spLocks/>
                </p:cNvSpPr>
                <p:nvPr/>
              </p:nvSpPr>
              <p:spPr bwMode="auto">
                <a:xfrm>
                  <a:off x="1108" y="3739"/>
                  <a:ext cx="19" cy="23"/>
                </a:xfrm>
                <a:custGeom>
                  <a:avLst/>
                  <a:gdLst>
                    <a:gd name="T0" fmla="*/ 11 w 40"/>
                    <a:gd name="T1" fmla="*/ 23 h 69"/>
                    <a:gd name="T2" fmla="*/ 0 w 40"/>
                    <a:gd name="T3" fmla="*/ 11 h 69"/>
                    <a:gd name="T4" fmla="*/ 6 w 40"/>
                    <a:gd name="T5" fmla="*/ 0 h 69"/>
                    <a:gd name="T6" fmla="*/ 19 w 40"/>
                    <a:gd name="T7" fmla="*/ 11 h 69"/>
                    <a:gd name="T8" fmla="*/ 11 w 40"/>
                    <a:gd name="T9" fmla="*/ 23 h 69"/>
                    <a:gd name="T10" fmla="*/ 0 60000 65536"/>
                    <a:gd name="T11" fmla="*/ 0 60000 65536"/>
                    <a:gd name="T12" fmla="*/ 0 60000 65536"/>
                    <a:gd name="T13" fmla="*/ 0 60000 65536"/>
                    <a:gd name="T14" fmla="*/ 0 60000 65536"/>
                    <a:gd name="T15" fmla="*/ 0 w 40"/>
                    <a:gd name="T16" fmla="*/ 0 h 69"/>
                    <a:gd name="T17" fmla="*/ 40 w 40"/>
                    <a:gd name="T18" fmla="*/ 69 h 69"/>
                  </a:gdLst>
                  <a:ahLst/>
                  <a:cxnLst>
                    <a:cxn ang="T10">
                      <a:pos x="T0" y="T1"/>
                    </a:cxn>
                    <a:cxn ang="T11">
                      <a:pos x="T2" y="T3"/>
                    </a:cxn>
                    <a:cxn ang="T12">
                      <a:pos x="T4" y="T5"/>
                    </a:cxn>
                    <a:cxn ang="T13">
                      <a:pos x="T6" y="T7"/>
                    </a:cxn>
                    <a:cxn ang="T14">
                      <a:pos x="T8" y="T9"/>
                    </a:cxn>
                  </a:cxnLst>
                  <a:rect l="T15" t="T16" r="T17" b="T18"/>
                  <a:pathLst>
                    <a:path w="40" h="69">
                      <a:moveTo>
                        <a:pt x="23" y="69"/>
                      </a:moveTo>
                      <a:lnTo>
                        <a:pt x="0" y="34"/>
                      </a:lnTo>
                      <a:lnTo>
                        <a:pt x="12" y="0"/>
                      </a:lnTo>
                      <a:lnTo>
                        <a:pt x="40" y="34"/>
                      </a:lnTo>
                      <a:lnTo>
                        <a:pt x="23" y="69"/>
                      </a:lnTo>
                      <a:close/>
                    </a:path>
                  </a:pathLst>
                </a:custGeom>
                <a:solidFill>
                  <a:srgbClr val="202020"/>
                </a:solidFill>
                <a:ln w="9525">
                  <a:noFill/>
                  <a:round/>
                  <a:headEnd/>
                  <a:tailEnd/>
                </a:ln>
              </p:spPr>
              <p:txBody>
                <a:bodyPr/>
                <a:lstStyle/>
                <a:p>
                  <a:endParaRPr lang="zh-CN" altLang="en-US"/>
                </a:p>
              </p:txBody>
            </p:sp>
            <p:sp>
              <p:nvSpPr>
                <p:cNvPr id="13566" name="Freeform 417"/>
                <p:cNvSpPr>
                  <a:spLocks/>
                </p:cNvSpPr>
                <p:nvPr/>
              </p:nvSpPr>
              <p:spPr bwMode="auto">
                <a:xfrm>
                  <a:off x="1114" y="3740"/>
                  <a:ext cx="32" cy="11"/>
                </a:xfrm>
                <a:custGeom>
                  <a:avLst/>
                  <a:gdLst>
                    <a:gd name="T0" fmla="*/ 0 w 64"/>
                    <a:gd name="T1" fmla="*/ 0 h 35"/>
                    <a:gd name="T2" fmla="*/ 21 w 64"/>
                    <a:gd name="T3" fmla="*/ 0 h 35"/>
                    <a:gd name="T4" fmla="*/ 32 w 64"/>
                    <a:gd name="T5" fmla="*/ 11 h 35"/>
                    <a:gd name="T6" fmla="*/ 12 w 64"/>
                    <a:gd name="T7" fmla="*/ 11 h 35"/>
                    <a:gd name="T8" fmla="*/ 0 w 64"/>
                    <a:gd name="T9" fmla="*/ 0 h 35"/>
                    <a:gd name="T10" fmla="*/ 0 60000 65536"/>
                    <a:gd name="T11" fmla="*/ 0 60000 65536"/>
                    <a:gd name="T12" fmla="*/ 0 60000 65536"/>
                    <a:gd name="T13" fmla="*/ 0 60000 65536"/>
                    <a:gd name="T14" fmla="*/ 0 60000 65536"/>
                    <a:gd name="T15" fmla="*/ 0 w 64"/>
                    <a:gd name="T16" fmla="*/ 0 h 35"/>
                    <a:gd name="T17" fmla="*/ 64 w 64"/>
                    <a:gd name="T18" fmla="*/ 35 h 35"/>
                  </a:gdLst>
                  <a:ahLst/>
                  <a:cxnLst>
                    <a:cxn ang="T10">
                      <a:pos x="T0" y="T1"/>
                    </a:cxn>
                    <a:cxn ang="T11">
                      <a:pos x="T2" y="T3"/>
                    </a:cxn>
                    <a:cxn ang="T12">
                      <a:pos x="T4" y="T5"/>
                    </a:cxn>
                    <a:cxn ang="T13">
                      <a:pos x="T6" y="T7"/>
                    </a:cxn>
                    <a:cxn ang="T14">
                      <a:pos x="T8" y="T9"/>
                    </a:cxn>
                  </a:cxnLst>
                  <a:rect l="T15" t="T16" r="T17" b="T18"/>
                  <a:pathLst>
                    <a:path w="64" h="35">
                      <a:moveTo>
                        <a:pt x="0" y="0"/>
                      </a:moveTo>
                      <a:lnTo>
                        <a:pt x="42" y="0"/>
                      </a:lnTo>
                      <a:lnTo>
                        <a:pt x="64" y="35"/>
                      </a:lnTo>
                      <a:lnTo>
                        <a:pt x="25" y="35"/>
                      </a:lnTo>
                      <a:lnTo>
                        <a:pt x="0" y="0"/>
                      </a:lnTo>
                      <a:close/>
                    </a:path>
                  </a:pathLst>
                </a:custGeom>
                <a:solidFill>
                  <a:srgbClr val="606060"/>
                </a:solidFill>
                <a:ln w="9525">
                  <a:noFill/>
                  <a:round/>
                  <a:headEnd/>
                  <a:tailEnd/>
                </a:ln>
              </p:spPr>
              <p:txBody>
                <a:bodyPr/>
                <a:lstStyle/>
                <a:p>
                  <a:endParaRPr lang="zh-CN" altLang="en-US"/>
                </a:p>
              </p:txBody>
            </p:sp>
            <p:sp>
              <p:nvSpPr>
                <p:cNvPr id="13567" name="Freeform 418"/>
                <p:cNvSpPr>
                  <a:spLocks/>
                </p:cNvSpPr>
                <p:nvPr/>
              </p:nvSpPr>
              <p:spPr bwMode="auto">
                <a:xfrm>
                  <a:off x="1120" y="3752"/>
                  <a:ext cx="32" cy="10"/>
                </a:xfrm>
                <a:custGeom>
                  <a:avLst/>
                  <a:gdLst>
                    <a:gd name="T0" fmla="*/ 0 w 66"/>
                    <a:gd name="T1" fmla="*/ 10 h 30"/>
                    <a:gd name="T2" fmla="*/ 7 w 66"/>
                    <a:gd name="T3" fmla="*/ 0 h 30"/>
                    <a:gd name="T4" fmla="*/ 26 w 66"/>
                    <a:gd name="T5" fmla="*/ 0 h 30"/>
                    <a:gd name="T6" fmla="*/ 32 w 66"/>
                    <a:gd name="T7" fmla="*/ 10 h 30"/>
                    <a:gd name="T8" fmla="*/ 0 w 66"/>
                    <a:gd name="T9" fmla="*/ 10 h 30"/>
                    <a:gd name="T10" fmla="*/ 0 60000 65536"/>
                    <a:gd name="T11" fmla="*/ 0 60000 65536"/>
                    <a:gd name="T12" fmla="*/ 0 60000 65536"/>
                    <a:gd name="T13" fmla="*/ 0 60000 65536"/>
                    <a:gd name="T14" fmla="*/ 0 60000 65536"/>
                    <a:gd name="T15" fmla="*/ 0 w 66"/>
                    <a:gd name="T16" fmla="*/ 0 h 30"/>
                    <a:gd name="T17" fmla="*/ 66 w 66"/>
                    <a:gd name="T18" fmla="*/ 30 h 30"/>
                  </a:gdLst>
                  <a:ahLst/>
                  <a:cxnLst>
                    <a:cxn ang="T10">
                      <a:pos x="T0" y="T1"/>
                    </a:cxn>
                    <a:cxn ang="T11">
                      <a:pos x="T2" y="T3"/>
                    </a:cxn>
                    <a:cxn ang="T12">
                      <a:pos x="T4" y="T5"/>
                    </a:cxn>
                    <a:cxn ang="T13">
                      <a:pos x="T6" y="T7"/>
                    </a:cxn>
                    <a:cxn ang="T14">
                      <a:pos x="T8" y="T9"/>
                    </a:cxn>
                  </a:cxnLst>
                  <a:rect l="T15" t="T16" r="T17" b="T18"/>
                  <a:pathLst>
                    <a:path w="66" h="30">
                      <a:moveTo>
                        <a:pt x="0" y="30"/>
                      </a:moveTo>
                      <a:lnTo>
                        <a:pt x="15" y="0"/>
                      </a:lnTo>
                      <a:lnTo>
                        <a:pt x="54" y="0"/>
                      </a:lnTo>
                      <a:lnTo>
                        <a:pt x="66" y="30"/>
                      </a:lnTo>
                      <a:lnTo>
                        <a:pt x="0" y="30"/>
                      </a:lnTo>
                      <a:close/>
                    </a:path>
                  </a:pathLst>
                </a:custGeom>
                <a:solidFill>
                  <a:srgbClr val="808080"/>
                </a:solidFill>
                <a:ln w="9525">
                  <a:noFill/>
                  <a:round/>
                  <a:headEnd/>
                  <a:tailEnd/>
                </a:ln>
              </p:spPr>
              <p:txBody>
                <a:bodyPr/>
                <a:lstStyle/>
                <a:p>
                  <a:endParaRPr lang="zh-CN" altLang="en-US"/>
                </a:p>
              </p:txBody>
            </p:sp>
          </p:grpSp>
          <p:grpSp>
            <p:nvGrpSpPr>
              <p:cNvPr id="13503" name="Group 419"/>
              <p:cNvGrpSpPr>
                <a:grpSpLocks/>
              </p:cNvGrpSpPr>
              <p:nvPr/>
            </p:nvGrpSpPr>
            <p:grpSpPr bwMode="auto">
              <a:xfrm>
                <a:off x="1121" y="3753"/>
                <a:ext cx="45" cy="23"/>
                <a:chOff x="1121" y="3753"/>
                <a:chExt cx="45" cy="23"/>
              </a:xfrm>
            </p:grpSpPr>
            <p:sp>
              <p:nvSpPr>
                <p:cNvPr id="13562" name="Freeform 420"/>
                <p:cNvSpPr>
                  <a:spLocks/>
                </p:cNvSpPr>
                <p:nvPr/>
              </p:nvSpPr>
              <p:spPr bwMode="auto">
                <a:xfrm>
                  <a:off x="1121" y="3753"/>
                  <a:ext cx="20" cy="23"/>
                </a:xfrm>
                <a:custGeom>
                  <a:avLst/>
                  <a:gdLst>
                    <a:gd name="T0" fmla="*/ 11 w 39"/>
                    <a:gd name="T1" fmla="*/ 23 h 68"/>
                    <a:gd name="T2" fmla="*/ 0 w 39"/>
                    <a:gd name="T3" fmla="*/ 12 h 68"/>
                    <a:gd name="T4" fmla="*/ 6 w 39"/>
                    <a:gd name="T5" fmla="*/ 0 h 68"/>
                    <a:gd name="T6" fmla="*/ 20 w 39"/>
                    <a:gd name="T7" fmla="*/ 12 h 68"/>
                    <a:gd name="T8" fmla="*/ 11 w 39"/>
                    <a:gd name="T9" fmla="*/ 23 h 68"/>
                    <a:gd name="T10" fmla="*/ 0 60000 65536"/>
                    <a:gd name="T11" fmla="*/ 0 60000 65536"/>
                    <a:gd name="T12" fmla="*/ 0 60000 65536"/>
                    <a:gd name="T13" fmla="*/ 0 60000 65536"/>
                    <a:gd name="T14" fmla="*/ 0 60000 65536"/>
                    <a:gd name="T15" fmla="*/ 0 w 39"/>
                    <a:gd name="T16" fmla="*/ 0 h 68"/>
                    <a:gd name="T17" fmla="*/ 39 w 39"/>
                    <a:gd name="T18" fmla="*/ 68 h 68"/>
                  </a:gdLst>
                  <a:ahLst/>
                  <a:cxnLst>
                    <a:cxn ang="T10">
                      <a:pos x="T0" y="T1"/>
                    </a:cxn>
                    <a:cxn ang="T11">
                      <a:pos x="T2" y="T3"/>
                    </a:cxn>
                    <a:cxn ang="T12">
                      <a:pos x="T4" y="T5"/>
                    </a:cxn>
                    <a:cxn ang="T13">
                      <a:pos x="T6" y="T7"/>
                    </a:cxn>
                    <a:cxn ang="T14">
                      <a:pos x="T8" y="T9"/>
                    </a:cxn>
                  </a:cxnLst>
                  <a:rect l="T15" t="T16" r="T17" b="T18"/>
                  <a:pathLst>
                    <a:path w="39" h="68">
                      <a:moveTo>
                        <a:pt x="22" y="68"/>
                      </a:moveTo>
                      <a:lnTo>
                        <a:pt x="0" y="35"/>
                      </a:lnTo>
                      <a:lnTo>
                        <a:pt x="12" y="0"/>
                      </a:lnTo>
                      <a:lnTo>
                        <a:pt x="39" y="35"/>
                      </a:lnTo>
                      <a:lnTo>
                        <a:pt x="22" y="68"/>
                      </a:lnTo>
                      <a:close/>
                    </a:path>
                  </a:pathLst>
                </a:custGeom>
                <a:solidFill>
                  <a:srgbClr val="202020"/>
                </a:solidFill>
                <a:ln w="9525">
                  <a:noFill/>
                  <a:round/>
                  <a:headEnd/>
                  <a:tailEnd/>
                </a:ln>
              </p:spPr>
              <p:txBody>
                <a:bodyPr/>
                <a:lstStyle/>
                <a:p>
                  <a:endParaRPr lang="zh-CN" altLang="en-US"/>
                </a:p>
              </p:txBody>
            </p:sp>
            <p:sp>
              <p:nvSpPr>
                <p:cNvPr id="13563" name="Freeform 421"/>
                <p:cNvSpPr>
                  <a:spLocks/>
                </p:cNvSpPr>
                <p:nvPr/>
              </p:nvSpPr>
              <p:spPr bwMode="auto">
                <a:xfrm>
                  <a:off x="1127" y="3753"/>
                  <a:ext cx="33" cy="12"/>
                </a:xfrm>
                <a:custGeom>
                  <a:avLst/>
                  <a:gdLst>
                    <a:gd name="T0" fmla="*/ 0 w 64"/>
                    <a:gd name="T1" fmla="*/ 0 h 35"/>
                    <a:gd name="T2" fmla="*/ 20 w 64"/>
                    <a:gd name="T3" fmla="*/ 0 h 35"/>
                    <a:gd name="T4" fmla="*/ 33 w 64"/>
                    <a:gd name="T5" fmla="*/ 12 h 35"/>
                    <a:gd name="T6" fmla="*/ 12 w 64"/>
                    <a:gd name="T7" fmla="*/ 12 h 35"/>
                    <a:gd name="T8" fmla="*/ 0 w 64"/>
                    <a:gd name="T9" fmla="*/ 0 h 35"/>
                    <a:gd name="T10" fmla="*/ 0 60000 65536"/>
                    <a:gd name="T11" fmla="*/ 0 60000 65536"/>
                    <a:gd name="T12" fmla="*/ 0 60000 65536"/>
                    <a:gd name="T13" fmla="*/ 0 60000 65536"/>
                    <a:gd name="T14" fmla="*/ 0 60000 65536"/>
                    <a:gd name="T15" fmla="*/ 0 w 64"/>
                    <a:gd name="T16" fmla="*/ 0 h 35"/>
                    <a:gd name="T17" fmla="*/ 64 w 64"/>
                    <a:gd name="T18" fmla="*/ 35 h 35"/>
                  </a:gdLst>
                  <a:ahLst/>
                  <a:cxnLst>
                    <a:cxn ang="T10">
                      <a:pos x="T0" y="T1"/>
                    </a:cxn>
                    <a:cxn ang="T11">
                      <a:pos x="T2" y="T3"/>
                    </a:cxn>
                    <a:cxn ang="T12">
                      <a:pos x="T4" y="T5"/>
                    </a:cxn>
                    <a:cxn ang="T13">
                      <a:pos x="T6" y="T7"/>
                    </a:cxn>
                    <a:cxn ang="T14">
                      <a:pos x="T8" y="T9"/>
                    </a:cxn>
                  </a:cxnLst>
                  <a:rect l="T15" t="T16" r="T17" b="T18"/>
                  <a:pathLst>
                    <a:path w="64" h="35">
                      <a:moveTo>
                        <a:pt x="0" y="0"/>
                      </a:moveTo>
                      <a:lnTo>
                        <a:pt x="39" y="0"/>
                      </a:lnTo>
                      <a:lnTo>
                        <a:pt x="64" y="35"/>
                      </a:lnTo>
                      <a:lnTo>
                        <a:pt x="24" y="35"/>
                      </a:lnTo>
                      <a:lnTo>
                        <a:pt x="0" y="0"/>
                      </a:lnTo>
                      <a:close/>
                    </a:path>
                  </a:pathLst>
                </a:custGeom>
                <a:solidFill>
                  <a:srgbClr val="606060"/>
                </a:solidFill>
                <a:ln w="9525">
                  <a:noFill/>
                  <a:round/>
                  <a:headEnd/>
                  <a:tailEnd/>
                </a:ln>
              </p:spPr>
              <p:txBody>
                <a:bodyPr/>
                <a:lstStyle/>
                <a:p>
                  <a:endParaRPr lang="zh-CN" altLang="en-US"/>
                </a:p>
              </p:txBody>
            </p:sp>
            <p:sp>
              <p:nvSpPr>
                <p:cNvPr id="13564" name="Freeform 422"/>
                <p:cNvSpPr>
                  <a:spLocks/>
                </p:cNvSpPr>
                <p:nvPr/>
              </p:nvSpPr>
              <p:spPr bwMode="auto">
                <a:xfrm>
                  <a:off x="1133" y="3766"/>
                  <a:ext cx="33" cy="9"/>
                </a:xfrm>
                <a:custGeom>
                  <a:avLst/>
                  <a:gdLst>
                    <a:gd name="T0" fmla="*/ 0 w 66"/>
                    <a:gd name="T1" fmla="*/ 9 h 29"/>
                    <a:gd name="T2" fmla="*/ 6 w 66"/>
                    <a:gd name="T3" fmla="*/ 0 h 29"/>
                    <a:gd name="T4" fmla="*/ 27 w 66"/>
                    <a:gd name="T5" fmla="*/ 0 h 29"/>
                    <a:gd name="T6" fmla="*/ 33 w 66"/>
                    <a:gd name="T7" fmla="*/ 9 h 29"/>
                    <a:gd name="T8" fmla="*/ 0 w 66"/>
                    <a:gd name="T9" fmla="*/ 9 h 29"/>
                    <a:gd name="T10" fmla="*/ 0 60000 65536"/>
                    <a:gd name="T11" fmla="*/ 0 60000 65536"/>
                    <a:gd name="T12" fmla="*/ 0 60000 65536"/>
                    <a:gd name="T13" fmla="*/ 0 60000 65536"/>
                    <a:gd name="T14" fmla="*/ 0 60000 65536"/>
                    <a:gd name="T15" fmla="*/ 0 w 66"/>
                    <a:gd name="T16" fmla="*/ 0 h 29"/>
                    <a:gd name="T17" fmla="*/ 66 w 66"/>
                    <a:gd name="T18" fmla="*/ 29 h 29"/>
                  </a:gdLst>
                  <a:ahLst/>
                  <a:cxnLst>
                    <a:cxn ang="T10">
                      <a:pos x="T0" y="T1"/>
                    </a:cxn>
                    <a:cxn ang="T11">
                      <a:pos x="T2" y="T3"/>
                    </a:cxn>
                    <a:cxn ang="T12">
                      <a:pos x="T4" y="T5"/>
                    </a:cxn>
                    <a:cxn ang="T13">
                      <a:pos x="T6" y="T7"/>
                    </a:cxn>
                    <a:cxn ang="T14">
                      <a:pos x="T8" y="T9"/>
                    </a:cxn>
                  </a:cxnLst>
                  <a:rect l="T15" t="T16" r="T17" b="T18"/>
                  <a:pathLst>
                    <a:path w="66" h="29">
                      <a:moveTo>
                        <a:pt x="0" y="29"/>
                      </a:moveTo>
                      <a:lnTo>
                        <a:pt x="12" y="0"/>
                      </a:lnTo>
                      <a:lnTo>
                        <a:pt x="54" y="0"/>
                      </a:lnTo>
                      <a:lnTo>
                        <a:pt x="66" y="29"/>
                      </a:lnTo>
                      <a:lnTo>
                        <a:pt x="0" y="29"/>
                      </a:lnTo>
                      <a:close/>
                    </a:path>
                  </a:pathLst>
                </a:custGeom>
                <a:solidFill>
                  <a:srgbClr val="808080"/>
                </a:solidFill>
                <a:ln w="9525">
                  <a:noFill/>
                  <a:round/>
                  <a:headEnd/>
                  <a:tailEnd/>
                </a:ln>
              </p:spPr>
              <p:txBody>
                <a:bodyPr/>
                <a:lstStyle/>
                <a:p>
                  <a:endParaRPr lang="zh-CN" altLang="en-US"/>
                </a:p>
              </p:txBody>
            </p:sp>
          </p:grpSp>
          <p:grpSp>
            <p:nvGrpSpPr>
              <p:cNvPr id="13504" name="Group 423"/>
              <p:cNvGrpSpPr>
                <a:grpSpLocks/>
              </p:cNvGrpSpPr>
              <p:nvPr/>
            </p:nvGrpSpPr>
            <p:grpSpPr bwMode="auto">
              <a:xfrm>
                <a:off x="1133" y="3767"/>
                <a:ext cx="44" cy="23"/>
                <a:chOff x="1133" y="3767"/>
                <a:chExt cx="44" cy="23"/>
              </a:xfrm>
            </p:grpSpPr>
            <p:sp>
              <p:nvSpPr>
                <p:cNvPr id="13559" name="Freeform 424"/>
                <p:cNvSpPr>
                  <a:spLocks/>
                </p:cNvSpPr>
                <p:nvPr/>
              </p:nvSpPr>
              <p:spPr bwMode="auto">
                <a:xfrm>
                  <a:off x="1133" y="3767"/>
                  <a:ext cx="20" cy="23"/>
                </a:xfrm>
                <a:custGeom>
                  <a:avLst/>
                  <a:gdLst>
                    <a:gd name="T0" fmla="*/ 12 w 39"/>
                    <a:gd name="T1" fmla="*/ 23 h 69"/>
                    <a:gd name="T2" fmla="*/ 0 w 39"/>
                    <a:gd name="T3" fmla="*/ 11 h 69"/>
                    <a:gd name="T4" fmla="*/ 6 w 39"/>
                    <a:gd name="T5" fmla="*/ 0 h 69"/>
                    <a:gd name="T6" fmla="*/ 20 w 39"/>
                    <a:gd name="T7" fmla="*/ 11 h 69"/>
                    <a:gd name="T8" fmla="*/ 12 w 39"/>
                    <a:gd name="T9" fmla="*/ 23 h 69"/>
                    <a:gd name="T10" fmla="*/ 0 60000 65536"/>
                    <a:gd name="T11" fmla="*/ 0 60000 65536"/>
                    <a:gd name="T12" fmla="*/ 0 60000 65536"/>
                    <a:gd name="T13" fmla="*/ 0 60000 65536"/>
                    <a:gd name="T14" fmla="*/ 0 60000 65536"/>
                    <a:gd name="T15" fmla="*/ 0 w 39"/>
                    <a:gd name="T16" fmla="*/ 0 h 69"/>
                    <a:gd name="T17" fmla="*/ 39 w 39"/>
                    <a:gd name="T18" fmla="*/ 69 h 69"/>
                  </a:gdLst>
                  <a:ahLst/>
                  <a:cxnLst>
                    <a:cxn ang="T10">
                      <a:pos x="T0" y="T1"/>
                    </a:cxn>
                    <a:cxn ang="T11">
                      <a:pos x="T2" y="T3"/>
                    </a:cxn>
                    <a:cxn ang="T12">
                      <a:pos x="T4" y="T5"/>
                    </a:cxn>
                    <a:cxn ang="T13">
                      <a:pos x="T6" y="T7"/>
                    </a:cxn>
                    <a:cxn ang="T14">
                      <a:pos x="T8" y="T9"/>
                    </a:cxn>
                  </a:cxnLst>
                  <a:rect l="T15" t="T16" r="T17" b="T18"/>
                  <a:pathLst>
                    <a:path w="39" h="69">
                      <a:moveTo>
                        <a:pt x="23" y="69"/>
                      </a:moveTo>
                      <a:lnTo>
                        <a:pt x="0" y="33"/>
                      </a:lnTo>
                      <a:lnTo>
                        <a:pt x="12" y="0"/>
                      </a:lnTo>
                      <a:lnTo>
                        <a:pt x="39" y="33"/>
                      </a:lnTo>
                      <a:lnTo>
                        <a:pt x="23" y="69"/>
                      </a:lnTo>
                      <a:close/>
                    </a:path>
                  </a:pathLst>
                </a:custGeom>
                <a:solidFill>
                  <a:srgbClr val="202020"/>
                </a:solidFill>
                <a:ln w="9525">
                  <a:noFill/>
                  <a:round/>
                  <a:headEnd/>
                  <a:tailEnd/>
                </a:ln>
              </p:spPr>
              <p:txBody>
                <a:bodyPr/>
                <a:lstStyle/>
                <a:p>
                  <a:endParaRPr lang="zh-CN" altLang="en-US"/>
                </a:p>
              </p:txBody>
            </p:sp>
            <p:sp>
              <p:nvSpPr>
                <p:cNvPr id="13560" name="Freeform 425"/>
                <p:cNvSpPr>
                  <a:spLocks/>
                </p:cNvSpPr>
                <p:nvPr/>
              </p:nvSpPr>
              <p:spPr bwMode="auto">
                <a:xfrm>
                  <a:off x="1140" y="3767"/>
                  <a:ext cx="32" cy="11"/>
                </a:xfrm>
                <a:custGeom>
                  <a:avLst/>
                  <a:gdLst>
                    <a:gd name="T0" fmla="*/ 0 w 64"/>
                    <a:gd name="T1" fmla="*/ 0 h 33"/>
                    <a:gd name="T2" fmla="*/ 20 w 64"/>
                    <a:gd name="T3" fmla="*/ 0 h 33"/>
                    <a:gd name="T4" fmla="*/ 32 w 64"/>
                    <a:gd name="T5" fmla="*/ 11 h 33"/>
                    <a:gd name="T6" fmla="*/ 11 w 64"/>
                    <a:gd name="T7" fmla="*/ 11 h 33"/>
                    <a:gd name="T8" fmla="*/ 0 w 64"/>
                    <a:gd name="T9" fmla="*/ 0 h 33"/>
                    <a:gd name="T10" fmla="*/ 0 60000 65536"/>
                    <a:gd name="T11" fmla="*/ 0 60000 65536"/>
                    <a:gd name="T12" fmla="*/ 0 60000 65536"/>
                    <a:gd name="T13" fmla="*/ 0 60000 65536"/>
                    <a:gd name="T14" fmla="*/ 0 60000 65536"/>
                    <a:gd name="T15" fmla="*/ 0 w 64"/>
                    <a:gd name="T16" fmla="*/ 0 h 33"/>
                    <a:gd name="T17" fmla="*/ 64 w 64"/>
                    <a:gd name="T18" fmla="*/ 33 h 33"/>
                  </a:gdLst>
                  <a:ahLst/>
                  <a:cxnLst>
                    <a:cxn ang="T10">
                      <a:pos x="T0" y="T1"/>
                    </a:cxn>
                    <a:cxn ang="T11">
                      <a:pos x="T2" y="T3"/>
                    </a:cxn>
                    <a:cxn ang="T12">
                      <a:pos x="T4" y="T5"/>
                    </a:cxn>
                    <a:cxn ang="T13">
                      <a:pos x="T6" y="T7"/>
                    </a:cxn>
                    <a:cxn ang="T14">
                      <a:pos x="T8" y="T9"/>
                    </a:cxn>
                  </a:cxnLst>
                  <a:rect l="T15" t="T16" r="T17" b="T18"/>
                  <a:pathLst>
                    <a:path w="64" h="33">
                      <a:moveTo>
                        <a:pt x="0" y="0"/>
                      </a:moveTo>
                      <a:lnTo>
                        <a:pt x="41" y="0"/>
                      </a:lnTo>
                      <a:lnTo>
                        <a:pt x="64" y="33"/>
                      </a:lnTo>
                      <a:lnTo>
                        <a:pt x="23" y="33"/>
                      </a:lnTo>
                      <a:lnTo>
                        <a:pt x="0" y="0"/>
                      </a:lnTo>
                      <a:close/>
                    </a:path>
                  </a:pathLst>
                </a:custGeom>
                <a:solidFill>
                  <a:srgbClr val="606060"/>
                </a:solidFill>
                <a:ln w="9525">
                  <a:noFill/>
                  <a:round/>
                  <a:headEnd/>
                  <a:tailEnd/>
                </a:ln>
              </p:spPr>
              <p:txBody>
                <a:bodyPr/>
                <a:lstStyle/>
                <a:p>
                  <a:endParaRPr lang="zh-CN" altLang="en-US"/>
                </a:p>
              </p:txBody>
            </p:sp>
            <p:sp>
              <p:nvSpPr>
                <p:cNvPr id="13561" name="Freeform 426"/>
                <p:cNvSpPr>
                  <a:spLocks/>
                </p:cNvSpPr>
                <p:nvPr/>
              </p:nvSpPr>
              <p:spPr bwMode="auto">
                <a:xfrm>
                  <a:off x="1146" y="3779"/>
                  <a:ext cx="31" cy="10"/>
                </a:xfrm>
                <a:custGeom>
                  <a:avLst/>
                  <a:gdLst>
                    <a:gd name="T0" fmla="*/ 0 w 63"/>
                    <a:gd name="T1" fmla="*/ 10 h 31"/>
                    <a:gd name="T2" fmla="*/ 5 w 63"/>
                    <a:gd name="T3" fmla="*/ 0 h 31"/>
                    <a:gd name="T4" fmla="*/ 26 w 63"/>
                    <a:gd name="T5" fmla="*/ 0 h 31"/>
                    <a:gd name="T6" fmla="*/ 31 w 63"/>
                    <a:gd name="T7" fmla="*/ 10 h 31"/>
                    <a:gd name="T8" fmla="*/ 0 w 63"/>
                    <a:gd name="T9" fmla="*/ 10 h 31"/>
                    <a:gd name="T10" fmla="*/ 0 60000 65536"/>
                    <a:gd name="T11" fmla="*/ 0 60000 65536"/>
                    <a:gd name="T12" fmla="*/ 0 60000 65536"/>
                    <a:gd name="T13" fmla="*/ 0 60000 65536"/>
                    <a:gd name="T14" fmla="*/ 0 60000 65536"/>
                    <a:gd name="T15" fmla="*/ 0 w 63"/>
                    <a:gd name="T16" fmla="*/ 0 h 31"/>
                    <a:gd name="T17" fmla="*/ 63 w 63"/>
                    <a:gd name="T18" fmla="*/ 31 h 31"/>
                  </a:gdLst>
                  <a:ahLst/>
                  <a:cxnLst>
                    <a:cxn ang="T10">
                      <a:pos x="T0" y="T1"/>
                    </a:cxn>
                    <a:cxn ang="T11">
                      <a:pos x="T2" y="T3"/>
                    </a:cxn>
                    <a:cxn ang="T12">
                      <a:pos x="T4" y="T5"/>
                    </a:cxn>
                    <a:cxn ang="T13">
                      <a:pos x="T6" y="T7"/>
                    </a:cxn>
                    <a:cxn ang="T14">
                      <a:pos x="T8" y="T9"/>
                    </a:cxn>
                  </a:cxnLst>
                  <a:rect l="T15" t="T16" r="T17" b="T18"/>
                  <a:pathLst>
                    <a:path w="63" h="31">
                      <a:moveTo>
                        <a:pt x="0" y="31"/>
                      </a:moveTo>
                      <a:lnTo>
                        <a:pt x="11" y="0"/>
                      </a:lnTo>
                      <a:lnTo>
                        <a:pt x="52" y="0"/>
                      </a:lnTo>
                      <a:lnTo>
                        <a:pt x="63" y="31"/>
                      </a:lnTo>
                      <a:lnTo>
                        <a:pt x="0" y="31"/>
                      </a:lnTo>
                      <a:close/>
                    </a:path>
                  </a:pathLst>
                </a:custGeom>
                <a:solidFill>
                  <a:srgbClr val="808080"/>
                </a:solidFill>
                <a:ln w="9525">
                  <a:noFill/>
                  <a:round/>
                  <a:headEnd/>
                  <a:tailEnd/>
                </a:ln>
              </p:spPr>
              <p:txBody>
                <a:bodyPr/>
                <a:lstStyle/>
                <a:p>
                  <a:endParaRPr lang="zh-CN" altLang="en-US"/>
                </a:p>
              </p:txBody>
            </p:sp>
          </p:grpSp>
          <p:sp>
            <p:nvSpPr>
              <p:cNvPr id="13505" name="Freeform 427"/>
              <p:cNvSpPr>
                <a:spLocks/>
              </p:cNvSpPr>
              <p:nvPr/>
            </p:nvSpPr>
            <p:spPr bwMode="auto">
              <a:xfrm>
                <a:off x="972" y="3556"/>
                <a:ext cx="40" cy="12"/>
              </a:xfrm>
              <a:custGeom>
                <a:avLst/>
                <a:gdLst>
                  <a:gd name="T0" fmla="*/ 0 w 79"/>
                  <a:gd name="T1" fmla="*/ 0 h 36"/>
                  <a:gd name="T2" fmla="*/ 14 w 79"/>
                  <a:gd name="T3" fmla="*/ 12 h 36"/>
                  <a:gd name="T4" fmla="*/ 40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7"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3506" name="Freeform 428"/>
              <p:cNvSpPr>
                <a:spLocks/>
              </p:cNvSpPr>
              <p:nvPr/>
            </p:nvSpPr>
            <p:spPr bwMode="auto">
              <a:xfrm>
                <a:off x="993" y="3576"/>
                <a:ext cx="39" cy="12"/>
              </a:xfrm>
              <a:custGeom>
                <a:avLst/>
                <a:gdLst>
                  <a:gd name="T0" fmla="*/ 0 w 79"/>
                  <a:gd name="T1" fmla="*/ 0 h 36"/>
                  <a:gd name="T2" fmla="*/ 14 w 79"/>
                  <a:gd name="T3" fmla="*/ 12 h 36"/>
                  <a:gd name="T4" fmla="*/ 39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8"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3507" name="Freeform 429"/>
              <p:cNvSpPr>
                <a:spLocks/>
              </p:cNvSpPr>
              <p:nvPr/>
            </p:nvSpPr>
            <p:spPr bwMode="auto">
              <a:xfrm>
                <a:off x="1012" y="3594"/>
                <a:ext cx="39" cy="12"/>
              </a:xfrm>
              <a:custGeom>
                <a:avLst/>
                <a:gdLst>
                  <a:gd name="T0" fmla="*/ 0 w 78"/>
                  <a:gd name="T1" fmla="*/ 0 h 36"/>
                  <a:gd name="T2" fmla="*/ 13 w 78"/>
                  <a:gd name="T3" fmla="*/ 12 h 36"/>
                  <a:gd name="T4" fmla="*/ 39 w 78"/>
                  <a:gd name="T5" fmla="*/ 12 h 36"/>
                  <a:gd name="T6" fmla="*/ 24 w 78"/>
                  <a:gd name="T7" fmla="*/ 0 h 36"/>
                  <a:gd name="T8" fmla="*/ 0 w 78"/>
                  <a:gd name="T9" fmla="*/ 0 h 36"/>
                  <a:gd name="T10" fmla="*/ 0 60000 65536"/>
                  <a:gd name="T11" fmla="*/ 0 60000 65536"/>
                  <a:gd name="T12" fmla="*/ 0 60000 65536"/>
                  <a:gd name="T13" fmla="*/ 0 60000 65536"/>
                  <a:gd name="T14" fmla="*/ 0 60000 65536"/>
                  <a:gd name="T15" fmla="*/ 0 w 78"/>
                  <a:gd name="T16" fmla="*/ 0 h 36"/>
                  <a:gd name="T17" fmla="*/ 78 w 78"/>
                  <a:gd name="T18" fmla="*/ 36 h 36"/>
                </a:gdLst>
                <a:ahLst/>
                <a:cxnLst>
                  <a:cxn ang="T10">
                    <a:pos x="T0" y="T1"/>
                  </a:cxn>
                  <a:cxn ang="T11">
                    <a:pos x="T2" y="T3"/>
                  </a:cxn>
                  <a:cxn ang="T12">
                    <a:pos x="T4" y="T5"/>
                  </a:cxn>
                  <a:cxn ang="T13">
                    <a:pos x="T6" y="T7"/>
                  </a:cxn>
                  <a:cxn ang="T14">
                    <a:pos x="T8" y="T9"/>
                  </a:cxn>
                </a:cxnLst>
                <a:rect l="T15" t="T16" r="T17" b="T18"/>
                <a:pathLst>
                  <a:path w="78" h="36">
                    <a:moveTo>
                      <a:pt x="0" y="0"/>
                    </a:moveTo>
                    <a:lnTo>
                      <a:pt x="27" y="36"/>
                    </a:lnTo>
                    <a:lnTo>
                      <a:pt x="78" y="36"/>
                    </a:lnTo>
                    <a:lnTo>
                      <a:pt x="49" y="0"/>
                    </a:lnTo>
                    <a:lnTo>
                      <a:pt x="0" y="0"/>
                    </a:lnTo>
                    <a:close/>
                  </a:path>
                </a:pathLst>
              </a:custGeom>
              <a:solidFill>
                <a:srgbClr val="FFFFFF"/>
              </a:solidFill>
              <a:ln w="9525">
                <a:noFill/>
                <a:round/>
                <a:headEnd/>
                <a:tailEnd/>
              </a:ln>
            </p:spPr>
            <p:txBody>
              <a:bodyPr/>
              <a:lstStyle/>
              <a:p>
                <a:endParaRPr lang="zh-CN" altLang="en-US"/>
              </a:p>
            </p:txBody>
          </p:sp>
          <p:sp>
            <p:nvSpPr>
              <p:cNvPr id="13508" name="Freeform 430"/>
              <p:cNvSpPr>
                <a:spLocks/>
              </p:cNvSpPr>
              <p:nvPr/>
            </p:nvSpPr>
            <p:spPr bwMode="auto">
              <a:xfrm>
                <a:off x="1032" y="3613"/>
                <a:ext cx="40" cy="12"/>
              </a:xfrm>
              <a:custGeom>
                <a:avLst/>
                <a:gdLst>
                  <a:gd name="T0" fmla="*/ 0 w 79"/>
                  <a:gd name="T1" fmla="*/ 0 h 36"/>
                  <a:gd name="T2" fmla="*/ 14 w 79"/>
                  <a:gd name="T3" fmla="*/ 12 h 36"/>
                  <a:gd name="T4" fmla="*/ 40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8"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3509" name="Freeform 431"/>
              <p:cNvSpPr>
                <a:spLocks/>
              </p:cNvSpPr>
              <p:nvPr/>
            </p:nvSpPr>
            <p:spPr bwMode="auto">
              <a:xfrm>
                <a:off x="1053" y="3632"/>
                <a:ext cx="39" cy="12"/>
              </a:xfrm>
              <a:custGeom>
                <a:avLst/>
                <a:gdLst>
                  <a:gd name="T0" fmla="*/ 0 w 79"/>
                  <a:gd name="T1" fmla="*/ 0 h 36"/>
                  <a:gd name="T2" fmla="*/ 14 w 79"/>
                  <a:gd name="T3" fmla="*/ 12 h 36"/>
                  <a:gd name="T4" fmla="*/ 39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8"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3510" name="Freeform 432"/>
              <p:cNvSpPr>
                <a:spLocks/>
              </p:cNvSpPr>
              <p:nvPr/>
            </p:nvSpPr>
            <p:spPr bwMode="auto">
              <a:xfrm>
                <a:off x="1074" y="3651"/>
                <a:ext cx="40" cy="12"/>
              </a:xfrm>
              <a:custGeom>
                <a:avLst/>
                <a:gdLst>
                  <a:gd name="T0" fmla="*/ 0 w 79"/>
                  <a:gd name="T1" fmla="*/ 0 h 35"/>
                  <a:gd name="T2" fmla="*/ 14 w 79"/>
                  <a:gd name="T3" fmla="*/ 12 h 35"/>
                  <a:gd name="T4" fmla="*/ 40 w 79"/>
                  <a:gd name="T5" fmla="*/ 12 h 35"/>
                  <a:gd name="T6" fmla="*/ 25 w 79"/>
                  <a:gd name="T7" fmla="*/ 0 h 35"/>
                  <a:gd name="T8" fmla="*/ 0 w 79"/>
                  <a:gd name="T9" fmla="*/ 0 h 35"/>
                  <a:gd name="T10" fmla="*/ 0 60000 65536"/>
                  <a:gd name="T11" fmla="*/ 0 60000 65536"/>
                  <a:gd name="T12" fmla="*/ 0 60000 65536"/>
                  <a:gd name="T13" fmla="*/ 0 60000 65536"/>
                  <a:gd name="T14" fmla="*/ 0 60000 65536"/>
                  <a:gd name="T15" fmla="*/ 0 w 79"/>
                  <a:gd name="T16" fmla="*/ 0 h 35"/>
                  <a:gd name="T17" fmla="*/ 79 w 79"/>
                  <a:gd name="T18" fmla="*/ 35 h 35"/>
                </a:gdLst>
                <a:ahLst/>
                <a:cxnLst>
                  <a:cxn ang="T10">
                    <a:pos x="T0" y="T1"/>
                  </a:cxn>
                  <a:cxn ang="T11">
                    <a:pos x="T2" y="T3"/>
                  </a:cxn>
                  <a:cxn ang="T12">
                    <a:pos x="T4" y="T5"/>
                  </a:cxn>
                  <a:cxn ang="T13">
                    <a:pos x="T6" y="T7"/>
                  </a:cxn>
                  <a:cxn ang="T14">
                    <a:pos x="T8" y="T9"/>
                  </a:cxn>
                </a:cxnLst>
                <a:rect l="T15" t="T16" r="T17" b="T18"/>
                <a:pathLst>
                  <a:path w="79" h="35">
                    <a:moveTo>
                      <a:pt x="0" y="0"/>
                    </a:moveTo>
                    <a:lnTo>
                      <a:pt x="28" y="35"/>
                    </a:lnTo>
                    <a:lnTo>
                      <a:pt x="79" y="35"/>
                    </a:lnTo>
                    <a:lnTo>
                      <a:pt x="50" y="0"/>
                    </a:lnTo>
                    <a:lnTo>
                      <a:pt x="0" y="0"/>
                    </a:lnTo>
                    <a:close/>
                  </a:path>
                </a:pathLst>
              </a:custGeom>
              <a:solidFill>
                <a:srgbClr val="FFFFFF"/>
              </a:solidFill>
              <a:ln w="9525">
                <a:noFill/>
                <a:round/>
                <a:headEnd/>
                <a:tailEnd/>
              </a:ln>
            </p:spPr>
            <p:txBody>
              <a:bodyPr/>
              <a:lstStyle/>
              <a:p>
                <a:endParaRPr lang="zh-CN" altLang="en-US"/>
              </a:p>
            </p:txBody>
          </p:sp>
          <p:sp>
            <p:nvSpPr>
              <p:cNvPr id="13511" name="Freeform 433"/>
              <p:cNvSpPr>
                <a:spLocks/>
              </p:cNvSpPr>
              <p:nvPr/>
            </p:nvSpPr>
            <p:spPr bwMode="auto">
              <a:xfrm>
                <a:off x="1095" y="3669"/>
                <a:ext cx="40" cy="12"/>
              </a:xfrm>
              <a:custGeom>
                <a:avLst/>
                <a:gdLst>
                  <a:gd name="T0" fmla="*/ 0 w 80"/>
                  <a:gd name="T1" fmla="*/ 0 h 36"/>
                  <a:gd name="T2" fmla="*/ 14 w 80"/>
                  <a:gd name="T3" fmla="*/ 12 h 36"/>
                  <a:gd name="T4" fmla="*/ 40 w 80"/>
                  <a:gd name="T5" fmla="*/ 12 h 36"/>
                  <a:gd name="T6" fmla="*/ 25 w 80"/>
                  <a:gd name="T7" fmla="*/ 0 h 36"/>
                  <a:gd name="T8" fmla="*/ 0 w 80"/>
                  <a:gd name="T9" fmla="*/ 0 h 36"/>
                  <a:gd name="T10" fmla="*/ 0 60000 65536"/>
                  <a:gd name="T11" fmla="*/ 0 60000 65536"/>
                  <a:gd name="T12" fmla="*/ 0 60000 65536"/>
                  <a:gd name="T13" fmla="*/ 0 60000 65536"/>
                  <a:gd name="T14" fmla="*/ 0 60000 65536"/>
                  <a:gd name="T15" fmla="*/ 0 w 80"/>
                  <a:gd name="T16" fmla="*/ 0 h 36"/>
                  <a:gd name="T17" fmla="*/ 80 w 80"/>
                  <a:gd name="T18" fmla="*/ 36 h 36"/>
                </a:gdLst>
                <a:ahLst/>
                <a:cxnLst>
                  <a:cxn ang="T10">
                    <a:pos x="T0" y="T1"/>
                  </a:cxn>
                  <a:cxn ang="T11">
                    <a:pos x="T2" y="T3"/>
                  </a:cxn>
                  <a:cxn ang="T12">
                    <a:pos x="T4" y="T5"/>
                  </a:cxn>
                  <a:cxn ang="T13">
                    <a:pos x="T6" y="T7"/>
                  </a:cxn>
                  <a:cxn ang="T14">
                    <a:pos x="T8" y="T9"/>
                  </a:cxn>
                </a:cxnLst>
                <a:rect l="T15" t="T16" r="T17" b="T18"/>
                <a:pathLst>
                  <a:path w="80" h="36">
                    <a:moveTo>
                      <a:pt x="0" y="0"/>
                    </a:moveTo>
                    <a:lnTo>
                      <a:pt x="28" y="36"/>
                    </a:lnTo>
                    <a:lnTo>
                      <a:pt x="80" y="36"/>
                    </a:lnTo>
                    <a:lnTo>
                      <a:pt x="51" y="0"/>
                    </a:lnTo>
                    <a:lnTo>
                      <a:pt x="0" y="0"/>
                    </a:lnTo>
                    <a:close/>
                  </a:path>
                </a:pathLst>
              </a:custGeom>
              <a:solidFill>
                <a:srgbClr val="FFFFFF"/>
              </a:solidFill>
              <a:ln w="9525">
                <a:noFill/>
                <a:round/>
                <a:headEnd/>
                <a:tailEnd/>
              </a:ln>
            </p:spPr>
            <p:txBody>
              <a:bodyPr/>
              <a:lstStyle/>
              <a:p>
                <a:endParaRPr lang="zh-CN" altLang="en-US"/>
              </a:p>
            </p:txBody>
          </p:sp>
          <p:sp>
            <p:nvSpPr>
              <p:cNvPr id="13512" name="Freeform 434"/>
              <p:cNvSpPr>
                <a:spLocks/>
              </p:cNvSpPr>
              <p:nvPr/>
            </p:nvSpPr>
            <p:spPr bwMode="auto">
              <a:xfrm>
                <a:off x="1115" y="3688"/>
                <a:ext cx="40" cy="12"/>
              </a:xfrm>
              <a:custGeom>
                <a:avLst/>
                <a:gdLst>
                  <a:gd name="T0" fmla="*/ 0 w 80"/>
                  <a:gd name="T1" fmla="*/ 0 h 36"/>
                  <a:gd name="T2" fmla="*/ 13 w 80"/>
                  <a:gd name="T3" fmla="*/ 12 h 36"/>
                  <a:gd name="T4" fmla="*/ 40 w 80"/>
                  <a:gd name="T5" fmla="*/ 12 h 36"/>
                  <a:gd name="T6" fmla="*/ 25 w 80"/>
                  <a:gd name="T7" fmla="*/ 0 h 36"/>
                  <a:gd name="T8" fmla="*/ 0 w 80"/>
                  <a:gd name="T9" fmla="*/ 0 h 36"/>
                  <a:gd name="T10" fmla="*/ 0 60000 65536"/>
                  <a:gd name="T11" fmla="*/ 0 60000 65536"/>
                  <a:gd name="T12" fmla="*/ 0 60000 65536"/>
                  <a:gd name="T13" fmla="*/ 0 60000 65536"/>
                  <a:gd name="T14" fmla="*/ 0 60000 65536"/>
                  <a:gd name="T15" fmla="*/ 0 w 80"/>
                  <a:gd name="T16" fmla="*/ 0 h 36"/>
                  <a:gd name="T17" fmla="*/ 80 w 80"/>
                  <a:gd name="T18" fmla="*/ 36 h 36"/>
                </a:gdLst>
                <a:ahLst/>
                <a:cxnLst>
                  <a:cxn ang="T10">
                    <a:pos x="T0" y="T1"/>
                  </a:cxn>
                  <a:cxn ang="T11">
                    <a:pos x="T2" y="T3"/>
                  </a:cxn>
                  <a:cxn ang="T12">
                    <a:pos x="T4" y="T5"/>
                  </a:cxn>
                  <a:cxn ang="T13">
                    <a:pos x="T6" y="T7"/>
                  </a:cxn>
                  <a:cxn ang="T14">
                    <a:pos x="T8" y="T9"/>
                  </a:cxn>
                </a:cxnLst>
                <a:rect l="T15" t="T16" r="T17" b="T18"/>
                <a:pathLst>
                  <a:path w="80" h="36">
                    <a:moveTo>
                      <a:pt x="0" y="0"/>
                    </a:moveTo>
                    <a:lnTo>
                      <a:pt x="27" y="36"/>
                    </a:lnTo>
                    <a:lnTo>
                      <a:pt x="80" y="36"/>
                    </a:lnTo>
                    <a:lnTo>
                      <a:pt x="51" y="0"/>
                    </a:lnTo>
                    <a:lnTo>
                      <a:pt x="0" y="0"/>
                    </a:lnTo>
                    <a:close/>
                  </a:path>
                </a:pathLst>
              </a:custGeom>
              <a:solidFill>
                <a:srgbClr val="FFFFFF"/>
              </a:solidFill>
              <a:ln w="9525">
                <a:noFill/>
                <a:round/>
                <a:headEnd/>
                <a:tailEnd/>
              </a:ln>
            </p:spPr>
            <p:txBody>
              <a:bodyPr/>
              <a:lstStyle/>
              <a:p>
                <a:endParaRPr lang="zh-CN" altLang="en-US"/>
              </a:p>
            </p:txBody>
          </p:sp>
          <p:sp>
            <p:nvSpPr>
              <p:cNvPr id="13513" name="Freeform 435"/>
              <p:cNvSpPr>
                <a:spLocks/>
              </p:cNvSpPr>
              <p:nvPr/>
            </p:nvSpPr>
            <p:spPr bwMode="auto">
              <a:xfrm>
                <a:off x="1134" y="3707"/>
                <a:ext cx="39" cy="12"/>
              </a:xfrm>
              <a:custGeom>
                <a:avLst/>
                <a:gdLst>
                  <a:gd name="T0" fmla="*/ 0 w 79"/>
                  <a:gd name="T1" fmla="*/ 0 h 36"/>
                  <a:gd name="T2" fmla="*/ 14 w 79"/>
                  <a:gd name="T3" fmla="*/ 12 h 36"/>
                  <a:gd name="T4" fmla="*/ 39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8"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3514" name="Freeform 436"/>
              <p:cNvSpPr>
                <a:spLocks/>
              </p:cNvSpPr>
              <p:nvPr/>
            </p:nvSpPr>
            <p:spPr bwMode="auto">
              <a:xfrm>
                <a:off x="1154" y="3726"/>
                <a:ext cx="40" cy="12"/>
              </a:xfrm>
              <a:custGeom>
                <a:avLst/>
                <a:gdLst>
                  <a:gd name="T0" fmla="*/ 0 w 80"/>
                  <a:gd name="T1" fmla="*/ 0 h 36"/>
                  <a:gd name="T2" fmla="*/ 13 w 80"/>
                  <a:gd name="T3" fmla="*/ 12 h 36"/>
                  <a:gd name="T4" fmla="*/ 40 w 80"/>
                  <a:gd name="T5" fmla="*/ 12 h 36"/>
                  <a:gd name="T6" fmla="*/ 25 w 80"/>
                  <a:gd name="T7" fmla="*/ 0 h 36"/>
                  <a:gd name="T8" fmla="*/ 0 w 80"/>
                  <a:gd name="T9" fmla="*/ 0 h 36"/>
                  <a:gd name="T10" fmla="*/ 0 60000 65536"/>
                  <a:gd name="T11" fmla="*/ 0 60000 65536"/>
                  <a:gd name="T12" fmla="*/ 0 60000 65536"/>
                  <a:gd name="T13" fmla="*/ 0 60000 65536"/>
                  <a:gd name="T14" fmla="*/ 0 60000 65536"/>
                  <a:gd name="T15" fmla="*/ 0 w 80"/>
                  <a:gd name="T16" fmla="*/ 0 h 36"/>
                  <a:gd name="T17" fmla="*/ 80 w 80"/>
                  <a:gd name="T18" fmla="*/ 36 h 36"/>
                </a:gdLst>
                <a:ahLst/>
                <a:cxnLst>
                  <a:cxn ang="T10">
                    <a:pos x="T0" y="T1"/>
                  </a:cxn>
                  <a:cxn ang="T11">
                    <a:pos x="T2" y="T3"/>
                  </a:cxn>
                  <a:cxn ang="T12">
                    <a:pos x="T4" y="T5"/>
                  </a:cxn>
                  <a:cxn ang="T13">
                    <a:pos x="T6" y="T7"/>
                  </a:cxn>
                  <a:cxn ang="T14">
                    <a:pos x="T8" y="T9"/>
                  </a:cxn>
                </a:cxnLst>
                <a:rect l="T15" t="T16" r="T17" b="T18"/>
                <a:pathLst>
                  <a:path w="80" h="36">
                    <a:moveTo>
                      <a:pt x="0" y="0"/>
                    </a:moveTo>
                    <a:lnTo>
                      <a:pt x="27" y="36"/>
                    </a:lnTo>
                    <a:lnTo>
                      <a:pt x="80" y="36"/>
                    </a:lnTo>
                    <a:lnTo>
                      <a:pt x="51" y="0"/>
                    </a:lnTo>
                    <a:lnTo>
                      <a:pt x="0" y="0"/>
                    </a:lnTo>
                    <a:close/>
                  </a:path>
                </a:pathLst>
              </a:custGeom>
              <a:solidFill>
                <a:srgbClr val="FFFFFF"/>
              </a:solidFill>
              <a:ln w="9525">
                <a:noFill/>
                <a:round/>
                <a:headEnd/>
                <a:tailEnd/>
              </a:ln>
            </p:spPr>
            <p:txBody>
              <a:bodyPr/>
              <a:lstStyle/>
              <a:p>
                <a:endParaRPr lang="zh-CN" altLang="en-US"/>
              </a:p>
            </p:txBody>
          </p:sp>
          <p:sp>
            <p:nvSpPr>
              <p:cNvPr id="13515" name="Freeform 437"/>
              <p:cNvSpPr>
                <a:spLocks/>
              </p:cNvSpPr>
              <p:nvPr/>
            </p:nvSpPr>
            <p:spPr bwMode="auto">
              <a:xfrm>
                <a:off x="1175" y="3745"/>
                <a:ext cx="40" cy="12"/>
              </a:xfrm>
              <a:custGeom>
                <a:avLst/>
                <a:gdLst>
                  <a:gd name="T0" fmla="*/ 0 w 81"/>
                  <a:gd name="T1" fmla="*/ 0 h 36"/>
                  <a:gd name="T2" fmla="*/ 14 w 81"/>
                  <a:gd name="T3" fmla="*/ 12 h 36"/>
                  <a:gd name="T4" fmla="*/ 40 w 81"/>
                  <a:gd name="T5" fmla="*/ 12 h 36"/>
                  <a:gd name="T6" fmla="*/ 26 w 81"/>
                  <a:gd name="T7" fmla="*/ 0 h 36"/>
                  <a:gd name="T8" fmla="*/ 0 w 81"/>
                  <a:gd name="T9" fmla="*/ 0 h 36"/>
                  <a:gd name="T10" fmla="*/ 0 60000 65536"/>
                  <a:gd name="T11" fmla="*/ 0 60000 65536"/>
                  <a:gd name="T12" fmla="*/ 0 60000 65536"/>
                  <a:gd name="T13" fmla="*/ 0 60000 65536"/>
                  <a:gd name="T14" fmla="*/ 0 60000 65536"/>
                  <a:gd name="T15" fmla="*/ 0 w 81"/>
                  <a:gd name="T16" fmla="*/ 0 h 36"/>
                  <a:gd name="T17" fmla="*/ 81 w 81"/>
                  <a:gd name="T18" fmla="*/ 36 h 36"/>
                </a:gdLst>
                <a:ahLst/>
                <a:cxnLst>
                  <a:cxn ang="T10">
                    <a:pos x="T0" y="T1"/>
                  </a:cxn>
                  <a:cxn ang="T11">
                    <a:pos x="T2" y="T3"/>
                  </a:cxn>
                  <a:cxn ang="T12">
                    <a:pos x="T4" y="T5"/>
                  </a:cxn>
                  <a:cxn ang="T13">
                    <a:pos x="T6" y="T7"/>
                  </a:cxn>
                  <a:cxn ang="T14">
                    <a:pos x="T8" y="T9"/>
                  </a:cxn>
                </a:cxnLst>
                <a:rect l="T15" t="T16" r="T17" b="T18"/>
                <a:pathLst>
                  <a:path w="81" h="36">
                    <a:moveTo>
                      <a:pt x="0" y="0"/>
                    </a:moveTo>
                    <a:lnTo>
                      <a:pt x="28" y="36"/>
                    </a:lnTo>
                    <a:lnTo>
                      <a:pt x="81" y="36"/>
                    </a:lnTo>
                    <a:lnTo>
                      <a:pt x="52" y="0"/>
                    </a:lnTo>
                    <a:lnTo>
                      <a:pt x="0" y="0"/>
                    </a:lnTo>
                    <a:close/>
                  </a:path>
                </a:pathLst>
              </a:custGeom>
              <a:solidFill>
                <a:srgbClr val="FFFFFF"/>
              </a:solidFill>
              <a:ln w="9525">
                <a:noFill/>
                <a:round/>
                <a:headEnd/>
                <a:tailEnd/>
              </a:ln>
            </p:spPr>
            <p:txBody>
              <a:bodyPr/>
              <a:lstStyle/>
              <a:p>
                <a:endParaRPr lang="zh-CN" altLang="en-US"/>
              </a:p>
            </p:txBody>
          </p:sp>
          <p:grpSp>
            <p:nvGrpSpPr>
              <p:cNvPr id="13516" name="Group 438"/>
              <p:cNvGrpSpPr>
                <a:grpSpLocks/>
              </p:cNvGrpSpPr>
              <p:nvPr/>
            </p:nvGrpSpPr>
            <p:grpSpPr bwMode="auto">
              <a:xfrm>
                <a:off x="700" y="3535"/>
                <a:ext cx="49" cy="24"/>
                <a:chOff x="700" y="3535"/>
                <a:chExt cx="49" cy="24"/>
              </a:xfrm>
            </p:grpSpPr>
            <p:sp>
              <p:nvSpPr>
                <p:cNvPr id="13556" name="Freeform 439"/>
                <p:cNvSpPr>
                  <a:spLocks/>
                </p:cNvSpPr>
                <p:nvPr/>
              </p:nvSpPr>
              <p:spPr bwMode="auto">
                <a:xfrm>
                  <a:off x="700" y="3535"/>
                  <a:ext cx="12" cy="24"/>
                </a:xfrm>
                <a:custGeom>
                  <a:avLst/>
                  <a:gdLst>
                    <a:gd name="T0" fmla="*/ 7 w 24"/>
                    <a:gd name="T1" fmla="*/ 24 h 70"/>
                    <a:gd name="T2" fmla="*/ 0 w 24"/>
                    <a:gd name="T3" fmla="*/ 9 h 70"/>
                    <a:gd name="T4" fmla="*/ 5 w 24"/>
                    <a:gd name="T5" fmla="*/ 0 h 70"/>
                    <a:gd name="T6" fmla="*/ 12 w 24"/>
                    <a:gd name="T7" fmla="*/ 11 h 70"/>
                    <a:gd name="T8" fmla="*/ 7 w 24"/>
                    <a:gd name="T9" fmla="*/ 24 h 70"/>
                    <a:gd name="T10" fmla="*/ 0 60000 65536"/>
                    <a:gd name="T11" fmla="*/ 0 60000 65536"/>
                    <a:gd name="T12" fmla="*/ 0 60000 65536"/>
                    <a:gd name="T13" fmla="*/ 0 60000 65536"/>
                    <a:gd name="T14" fmla="*/ 0 60000 65536"/>
                    <a:gd name="T15" fmla="*/ 0 w 24"/>
                    <a:gd name="T16" fmla="*/ 0 h 70"/>
                    <a:gd name="T17" fmla="*/ 24 w 24"/>
                    <a:gd name="T18" fmla="*/ 70 h 70"/>
                  </a:gdLst>
                  <a:ahLst/>
                  <a:cxnLst>
                    <a:cxn ang="T10">
                      <a:pos x="T0" y="T1"/>
                    </a:cxn>
                    <a:cxn ang="T11">
                      <a:pos x="T2" y="T3"/>
                    </a:cxn>
                    <a:cxn ang="T12">
                      <a:pos x="T4" y="T5"/>
                    </a:cxn>
                    <a:cxn ang="T13">
                      <a:pos x="T6" y="T7"/>
                    </a:cxn>
                    <a:cxn ang="T14">
                      <a:pos x="T8" y="T9"/>
                    </a:cxn>
                  </a:cxnLst>
                  <a:rect l="T15" t="T16" r="T17" b="T18"/>
                  <a:pathLst>
                    <a:path w="24" h="70">
                      <a:moveTo>
                        <a:pt x="15" y="70"/>
                      </a:moveTo>
                      <a:lnTo>
                        <a:pt x="0" y="27"/>
                      </a:lnTo>
                      <a:lnTo>
                        <a:pt x="10" y="0"/>
                      </a:lnTo>
                      <a:lnTo>
                        <a:pt x="24" y="32"/>
                      </a:lnTo>
                      <a:lnTo>
                        <a:pt x="15" y="70"/>
                      </a:lnTo>
                      <a:close/>
                    </a:path>
                  </a:pathLst>
                </a:custGeom>
                <a:solidFill>
                  <a:srgbClr val="606060"/>
                </a:solidFill>
                <a:ln w="9525">
                  <a:noFill/>
                  <a:round/>
                  <a:headEnd/>
                  <a:tailEnd/>
                </a:ln>
              </p:spPr>
              <p:txBody>
                <a:bodyPr/>
                <a:lstStyle/>
                <a:p>
                  <a:endParaRPr lang="zh-CN" altLang="en-US"/>
                </a:p>
              </p:txBody>
            </p:sp>
            <p:sp>
              <p:nvSpPr>
                <p:cNvPr id="13557" name="Freeform 440"/>
                <p:cNvSpPr>
                  <a:spLocks/>
                </p:cNvSpPr>
                <p:nvPr/>
              </p:nvSpPr>
              <p:spPr bwMode="auto">
                <a:xfrm>
                  <a:off x="705" y="3536"/>
                  <a:ext cx="37" cy="10"/>
                </a:xfrm>
                <a:custGeom>
                  <a:avLst/>
                  <a:gdLst>
                    <a:gd name="T0" fmla="*/ 1 w 73"/>
                    <a:gd name="T1" fmla="*/ 0 h 30"/>
                    <a:gd name="T2" fmla="*/ 25 w 73"/>
                    <a:gd name="T3" fmla="*/ 0 h 30"/>
                    <a:gd name="T4" fmla="*/ 26 w 73"/>
                    <a:gd name="T5" fmla="*/ 1 h 30"/>
                    <a:gd name="T6" fmla="*/ 28 w 73"/>
                    <a:gd name="T7" fmla="*/ 4 h 30"/>
                    <a:gd name="T8" fmla="*/ 37 w 73"/>
                    <a:gd name="T9" fmla="*/ 10 h 30"/>
                    <a:gd name="T10" fmla="*/ 9 w 73"/>
                    <a:gd name="T11" fmla="*/ 10 h 30"/>
                    <a:gd name="T12" fmla="*/ 5 w 73"/>
                    <a:gd name="T13" fmla="*/ 7 h 30"/>
                    <a:gd name="T14" fmla="*/ 0 w 73"/>
                    <a:gd name="T15" fmla="*/ 2 h 30"/>
                    <a:gd name="T16" fmla="*/ 1 w 73"/>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0"/>
                    <a:gd name="T29" fmla="*/ 73 w 73"/>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0">
                      <a:moveTo>
                        <a:pt x="1" y="0"/>
                      </a:moveTo>
                      <a:lnTo>
                        <a:pt x="50" y="0"/>
                      </a:lnTo>
                      <a:lnTo>
                        <a:pt x="52" y="4"/>
                      </a:lnTo>
                      <a:lnTo>
                        <a:pt x="56" y="12"/>
                      </a:lnTo>
                      <a:lnTo>
                        <a:pt x="73" y="30"/>
                      </a:lnTo>
                      <a:lnTo>
                        <a:pt x="18" y="30"/>
                      </a:lnTo>
                      <a:lnTo>
                        <a:pt x="9" y="21"/>
                      </a:lnTo>
                      <a:lnTo>
                        <a:pt x="0" y="6"/>
                      </a:lnTo>
                      <a:lnTo>
                        <a:pt x="1" y="0"/>
                      </a:lnTo>
                      <a:close/>
                    </a:path>
                  </a:pathLst>
                </a:custGeom>
                <a:solidFill>
                  <a:srgbClr val="808080"/>
                </a:solidFill>
                <a:ln w="9525">
                  <a:noFill/>
                  <a:round/>
                  <a:headEnd/>
                  <a:tailEnd/>
                </a:ln>
              </p:spPr>
              <p:txBody>
                <a:bodyPr/>
                <a:lstStyle/>
                <a:p>
                  <a:endParaRPr lang="zh-CN" altLang="en-US"/>
                </a:p>
              </p:txBody>
            </p:sp>
            <p:sp>
              <p:nvSpPr>
                <p:cNvPr id="13558" name="Freeform 441"/>
                <p:cNvSpPr>
                  <a:spLocks/>
                </p:cNvSpPr>
                <p:nvPr/>
              </p:nvSpPr>
              <p:spPr bwMode="auto">
                <a:xfrm>
                  <a:off x="708" y="3547"/>
                  <a:ext cx="41" cy="12"/>
                </a:xfrm>
                <a:custGeom>
                  <a:avLst/>
                  <a:gdLst>
                    <a:gd name="T0" fmla="*/ 0 w 82"/>
                    <a:gd name="T1" fmla="*/ 12 h 36"/>
                    <a:gd name="T2" fmla="*/ 1 w 82"/>
                    <a:gd name="T3" fmla="*/ 6 h 36"/>
                    <a:gd name="T4" fmla="*/ 3 w 82"/>
                    <a:gd name="T5" fmla="*/ 2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6"/>
                      </a:lnTo>
                      <a:lnTo>
                        <a:pt x="11" y="0"/>
                      </a:lnTo>
                      <a:lnTo>
                        <a:pt x="67" y="0"/>
                      </a:lnTo>
                      <a:lnTo>
                        <a:pt x="82" y="36"/>
                      </a:lnTo>
                      <a:lnTo>
                        <a:pt x="0" y="36"/>
                      </a:lnTo>
                      <a:close/>
                    </a:path>
                  </a:pathLst>
                </a:custGeom>
                <a:solidFill>
                  <a:srgbClr val="404040"/>
                </a:solidFill>
                <a:ln w="9525">
                  <a:noFill/>
                  <a:round/>
                  <a:headEnd/>
                  <a:tailEnd/>
                </a:ln>
              </p:spPr>
              <p:txBody>
                <a:bodyPr/>
                <a:lstStyle/>
                <a:p>
                  <a:endParaRPr lang="zh-CN" altLang="en-US"/>
                </a:p>
              </p:txBody>
            </p:sp>
          </p:grpSp>
          <p:grpSp>
            <p:nvGrpSpPr>
              <p:cNvPr id="13517" name="Group 442"/>
              <p:cNvGrpSpPr>
                <a:grpSpLocks/>
              </p:cNvGrpSpPr>
              <p:nvPr/>
            </p:nvGrpSpPr>
            <p:grpSpPr bwMode="auto">
              <a:xfrm>
                <a:off x="714" y="3551"/>
                <a:ext cx="49" cy="22"/>
                <a:chOff x="714" y="3551"/>
                <a:chExt cx="49" cy="22"/>
              </a:xfrm>
            </p:grpSpPr>
            <p:sp>
              <p:nvSpPr>
                <p:cNvPr id="13553" name="Freeform 443"/>
                <p:cNvSpPr>
                  <a:spLocks/>
                </p:cNvSpPr>
                <p:nvPr/>
              </p:nvSpPr>
              <p:spPr bwMode="auto">
                <a:xfrm>
                  <a:off x="714" y="3551"/>
                  <a:ext cx="12" cy="22"/>
                </a:xfrm>
                <a:custGeom>
                  <a:avLst/>
                  <a:gdLst>
                    <a:gd name="T0" fmla="*/ 7 w 24"/>
                    <a:gd name="T1" fmla="*/ 22 h 67"/>
                    <a:gd name="T2" fmla="*/ 0 w 24"/>
                    <a:gd name="T3" fmla="*/ 9 h 67"/>
                    <a:gd name="T4" fmla="*/ 5 w 24"/>
                    <a:gd name="T5" fmla="*/ 0 h 67"/>
                    <a:gd name="T6" fmla="*/ 12 w 24"/>
                    <a:gd name="T7" fmla="*/ 10 h 67"/>
                    <a:gd name="T8" fmla="*/ 7 w 24"/>
                    <a:gd name="T9" fmla="*/ 22 h 67"/>
                    <a:gd name="T10" fmla="*/ 0 60000 65536"/>
                    <a:gd name="T11" fmla="*/ 0 60000 65536"/>
                    <a:gd name="T12" fmla="*/ 0 60000 65536"/>
                    <a:gd name="T13" fmla="*/ 0 60000 65536"/>
                    <a:gd name="T14" fmla="*/ 0 60000 65536"/>
                    <a:gd name="T15" fmla="*/ 0 w 24"/>
                    <a:gd name="T16" fmla="*/ 0 h 67"/>
                    <a:gd name="T17" fmla="*/ 24 w 24"/>
                    <a:gd name="T18" fmla="*/ 67 h 67"/>
                  </a:gdLst>
                  <a:ahLst/>
                  <a:cxnLst>
                    <a:cxn ang="T10">
                      <a:pos x="T0" y="T1"/>
                    </a:cxn>
                    <a:cxn ang="T11">
                      <a:pos x="T2" y="T3"/>
                    </a:cxn>
                    <a:cxn ang="T12">
                      <a:pos x="T4" y="T5"/>
                    </a:cxn>
                    <a:cxn ang="T13">
                      <a:pos x="T6" y="T7"/>
                    </a:cxn>
                    <a:cxn ang="T14">
                      <a:pos x="T8" y="T9"/>
                    </a:cxn>
                  </a:cxnLst>
                  <a:rect l="T15" t="T16" r="T17" b="T18"/>
                  <a:pathLst>
                    <a:path w="24" h="67">
                      <a:moveTo>
                        <a:pt x="15" y="67"/>
                      </a:moveTo>
                      <a:lnTo>
                        <a:pt x="0" y="26"/>
                      </a:lnTo>
                      <a:lnTo>
                        <a:pt x="9" y="0"/>
                      </a:lnTo>
                      <a:lnTo>
                        <a:pt x="24" y="30"/>
                      </a:lnTo>
                      <a:lnTo>
                        <a:pt x="15" y="67"/>
                      </a:lnTo>
                      <a:close/>
                    </a:path>
                  </a:pathLst>
                </a:custGeom>
                <a:solidFill>
                  <a:srgbClr val="606060"/>
                </a:solidFill>
                <a:ln w="9525">
                  <a:noFill/>
                  <a:round/>
                  <a:headEnd/>
                  <a:tailEnd/>
                </a:ln>
              </p:spPr>
              <p:txBody>
                <a:bodyPr/>
                <a:lstStyle/>
                <a:p>
                  <a:endParaRPr lang="zh-CN" altLang="en-US"/>
                </a:p>
              </p:txBody>
            </p:sp>
            <p:sp>
              <p:nvSpPr>
                <p:cNvPr id="13554" name="Freeform 444"/>
                <p:cNvSpPr>
                  <a:spLocks/>
                </p:cNvSpPr>
                <p:nvPr/>
              </p:nvSpPr>
              <p:spPr bwMode="auto">
                <a:xfrm>
                  <a:off x="719" y="3551"/>
                  <a:ext cx="36" cy="10"/>
                </a:xfrm>
                <a:custGeom>
                  <a:avLst/>
                  <a:gdLst>
                    <a:gd name="T0" fmla="*/ 1 w 74"/>
                    <a:gd name="T1" fmla="*/ 0 h 29"/>
                    <a:gd name="T2" fmla="*/ 24 w 74"/>
                    <a:gd name="T3" fmla="*/ 0 h 29"/>
                    <a:gd name="T4" fmla="*/ 25 w 74"/>
                    <a:gd name="T5" fmla="*/ 1 h 29"/>
                    <a:gd name="T6" fmla="*/ 28 w 74"/>
                    <a:gd name="T7" fmla="*/ 4 h 29"/>
                    <a:gd name="T8" fmla="*/ 36 w 74"/>
                    <a:gd name="T9" fmla="*/ 10 h 29"/>
                    <a:gd name="T10" fmla="*/ 9 w 74"/>
                    <a:gd name="T11" fmla="*/ 10 h 29"/>
                    <a:gd name="T12" fmla="*/ 4 w 74"/>
                    <a:gd name="T13" fmla="*/ 7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2" y="0"/>
                      </a:moveTo>
                      <a:lnTo>
                        <a:pt x="50" y="0"/>
                      </a:lnTo>
                      <a:lnTo>
                        <a:pt x="52" y="2"/>
                      </a:lnTo>
                      <a:lnTo>
                        <a:pt x="57" y="13"/>
                      </a:lnTo>
                      <a:lnTo>
                        <a:pt x="74" y="29"/>
                      </a:lnTo>
                      <a:lnTo>
                        <a:pt x="19" y="29"/>
                      </a:lnTo>
                      <a:lnTo>
                        <a:pt x="9" y="20"/>
                      </a:lnTo>
                      <a:lnTo>
                        <a:pt x="0" y="6"/>
                      </a:lnTo>
                      <a:lnTo>
                        <a:pt x="2" y="0"/>
                      </a:lnTo>
                      <a:close/>
                    </a:path>
                  </a:pathLst>
                </a:custGeom>
                <a:solidFill>
                  <a:srgbClr val="808080"/>
                </a:solidFill>
                <a:ln w="9525">
                  <a:noFill/>
                  <a:round/>
                  <a:headEnd/>
                  <a:tailEnd/>
                </a:ln>
              </p:spPr>
              <p:txBody>
                <a:bodyPr/>
                <a:lstStyle/>
                <a:p>
                  <a:endParaRPr lang="zh-CN" altLang="en-US"/>
                </a:p>
              </p:txBody>
            </p:sp>
            <p:sp>
              <p:nvSpPr>
                <p:cNvPr id="13555" name="Freeform 445"/>
                <p:cNvSpPr>
                  <a:spLocks/>
                </p:cNvSpPr>
                <p:nvPr/>
              </p:nvSpPr>
              <p:spPr bwMode="auto">
                <a:xfrm>
                  <a:off x="722" y="3562"/>
                  <a:ext cx="41" cy="11"/>
                </a:xfrm>
                <a:custGeom>
                  <a:avLst/>
                  <a:gdLst>
                    <a:gd name="T0" fmla="*/ 0 w 81"/>
                    <a:gd name="T1" fmla="*/ 11 h 35"/>
                    <a:gd name="T2" fmla="*/ 1 w 81"/>
                    <a:gd name="T3" fmla="*/ 6 h 35"/>
                    <a:gd name="T4" fmla="*/ 3 w 81"/>
                    <a:gd name="T5" fmla="*/ 2 h 35"/>
                    <a:gd name="T6" fmla="*/ 5 w 81"/>
                    <a:gd name="T7" fmla="*/ 0 h 35"/>
                    <a:gd name="T8" fmla="*/ 34 w 81"/>
                    <a:gd name="T9" fmla="*/ 0 h 35"/>
                    <a:gd name="T10" fmla="*/ 41 w 81"/>
                    <a:gd name="T11" fmla="*/ 11 h 35"/>
                    <a:gd name="T12" fmla="*/ 0 w 81"/>
                    <a:gd name="T13" fmla="*/ 11 h 35"/>
                    <a:gd name="T14" fmla="*/ 0 60000 65536"/>
                    <a:gd name="T15" fmla="*/ 0 60000 65536"/>
                    <a:gd name="T16" fmla="*/ 0 60000 65536"/>
                    <a:gd name="T17" fmla="*/ 0 60000 65536"/>
                    <a:gd name="T18" fmla="*/ 0 60000 65536"/>
                    <a:gd name="T19" fmla="*/ 0 60000 65536"/>
                    <a:gd name="T20" fmla="*/ 0 60000 65536"/>
                    <a:gd name="T21" fmla="*/ 0 w 81"/>
                    <a:gd name="T22" fmla="*/ 0 h 35"/>
                    <a:gd name="T23" fmla="*/ 81 w 81"/>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5">
                      <a:moveTo>
                        <a:pt x="0" y="35"/>
                      </a:moveTo>
                      <a:lnTo>
                        <a:pt x="1" y="19"/>
                      </a:lnTo>
                      <a:lnTo>
                        <a:pt x="5" y="7"/>
                      </a:lnTo>
                      <a:lnTo>
                        <a:pt x="10" y="0"/>
                      </a:lnTo>
                      <a:lnTo>
                        <a:pt x="67" y="0"/>
                      </a:lnTo>
                      <a:lnTo>
                        <a:pt x="81" y="35"/>
                      </a:lnTo>
                      <a:lnTo>
                        <a:pt x="0" y="35"/>
                      </a:lnTo>
                      <a:close/>
                    </a:path>
                  </a:pathLst>
                </a:custGeom>
                <a:solidFill>
                  <a:srgbClr val="404040"/>
                </a:solidFill>
                <a:ln w="9525">
                  <a:noFill/>
                  <a:round/>
                  <a:headEnd/>
                  <a:tailEnd/>
                </a:ln>
              </p:spPr>
              <p:txBody>
                <a:bodyPr/>
                <a:lstStyle/>
                <a:p>
                  <a:endParaRPr lang="zh-CN" altLang="en-US"/>
                </a:p>
              </p:txBody>
            </p:sp>
          </p:grpSp>
          <p:grpSp>
            <p:nvGrpSpPr>
              <p:cNvPr id="13518" name="Group 446"/>
              <p:cNvGrpSpPr>
                <a:grpSpLocks/>
              </p:cNvGrpSpPr>
              <p:nvPr/>
            </p:nvGrpSpPr>
            <p:grpSpPr bwMode="auto">
              <a:xfrm>
                <a:off x="728" y="3564"/>
                <a:ext cx="48" cy="23"/>
                <a:chOff x="728" y="3564"/>
                <a:chExt cx="48" cy="23"/>
              </a:xfrm>
            </p:grpSpPr>
            <p:sp>
              <p:nvSpPr>
                <p:cNvPr id="13550" name="Freeform 447"/>
                <p:cNvSpPr>
                  <a:spLocks/>
                </p:cNvSpPr>
                <p:nvPr/>
              </p:nvSpPr>
              <p:spPr bwMode="auto">
                <a:xfrm>
                  <a:off x="728" y="3564"/>
                  <a:ext cx="11" cy="23"/>
                </a:xfrm>
                <a:custGeom>
                  <a:avLst/>
                  <a:gdLst>
                    <a:gd name="T0" fmla="*/ 6 w 22"/>
                    <a:gd name="T1" fmla="*/ 23 h 68"/>
                    <a:gd name="T2" fmla="*/ 0 w 22"/>
                    <a:gd name="T3" fmla="*/ 9 h 68"/>
                    <a:gd name="T4" fmla="*/ 5 w 22"/>
                    <a:gd name="T5" fmla="*/ 0 h 68"/>
                    <a:gd name="T6" fmla="*/ 11 w 22"/>
                    <a:gd name="T7" fmla="*/ 10 h 68"/>
                    <a:gd name="T8" fmla="*/ 6 w 22"/>
                    <a:gd name="T9" fmla="*/ 23 h 68"/>
                    <a:gd name="T10" fmla="*/ 0 60000 65536"/>
                    <a:gd name="T11" fmla="*/ 0 60000 65536"/>
                    <a:gd name="T12" fmla="*/ 0 60000 65536"/>
                    <a:gd name="T13" fmla="*/ 0 60000 65536"/>
                    <a:gd name="T14" fmla="*/ 0 60000 65536"/>
                    <a:gd name="T15" fmla="*/ 0 w 22"/>
                    <a:gd name="T16" fmla="*/ 0 h 68"/>
                    <a:gd name="T17" fmla="*/ 22 w 22"/>
                    <a:gd name="T18" fmla="*/ 68 h 68"/>
                  </a:gdLst>
                  <a:ahLst/>
                  <a:cxnLst>
                    <a:cxn ang="T10">
                      <a:pos x="T0" y="T1"/>
                    </a:cxn>
                    <a:cxn ang="T11">
                      <a:pos x="T2" y="T3"/>
                    </a:cxn>
                    <a:cxn ang="T12">
                      <a:pos x="T4" y="T5"/>
                    </a:cxn>
                    <a:cxn ang="T13">
                      <a:pos x="T6" y="T7"/>
                    </a:cxn>
                    <a:cxn ang="T14">
                      <a:pos x="T8" y="T9"/>
                    </a:cxn>
                  </a:cxnLst>
                  <a:rect l="T15" t="T16" r="T17" b="T18"/>
                  <a:pathLst>
                    <a:path w="22" h="68">
                      <a:moveTo>
                        <a:pt x="13" y="68"/>
                      </a:moveTo>
                      <a:lnTo>
                        <a:pt x="0" y="27"/>
                      </a:lnTo>
                      <a:lnTo>
                        <a:pt x="9" y="0"/>
                      </a:lnTo>
                      <a:lnTo>
                        <a:pt x="22" y="31"/>
                      </a:lnTo>
                      <a:lnTo>
                        <a:pt x="13" y="68"/>
                      </a:lnTo>
                      <a:close/>
                    </a:path>
                  </a:pathLst>
                </a:custGeom>
                <a:solidFill>
                  <a:srgbClr val="606060"/>
                </a:solidFill>
                <a:ln w="9525">
                  <a:noFill/>
                  <a:round/>
                  <a:headEnd/>
                  <a:tailEnd/>
                </a:ln>
              </p:spPr>
              <p:txBody>
                <a:bodyPr/>
                <a:lstStyle/>
                <a:p>
                  <a:endParaRPr lang="zh-CN" altLang="en-US"/>
                </a:p>
              </p:txBody>
            </p:sp>
            <p:sp>
              <p:nvSpPr>
                <p:cNvPr id="13551" name="Freeform 448"/>
                <p:cNvSpPr>
                  <a:spLocks/>
                </p:cNvSpPr>
                <p:nvPr/>
              </p:nvSpPr>
              <p:spPr bwMode="auto">
                <a:xfrm>
                  <a:off x="732" y="3565"/>
                  <a:ext cx="37" cy="10"/>
                </a:xfrm>
                <a:custGeom>
                  <a:avLst/>
                  <a:gdLst>
                    <a:gd name="T0" fmla="*/ 1 w 72"/>
                    <a:gd name="T1" fmla="*/ 0 h 30"/>
                    <a:gd name="T2" fmla="*/ 26 w 72"/>
                    <a:gd name="T3" fmla="*/ 0 h 30"/>
                    <a:gd name="T4" fmla="*/ 26 w 72"/>
                    <a:gd name="T5" fmla="*/ 1 h 30"/>
                    <a:gd name="T6" fmla="*/ 29 w 72"/>
                    <a:gd name="T7" fmla="*/ 4 h 30"/>
                    <a:gd name="T8" fmla="*/ 37 w 72"/>
                    <a:gd name="T9" fmla="*/ 10 h 30"/>
                    <a:gd name="T10" fmla="*/ 9 w 72"/>
                    <a:gd name="T11" fmla="*/ 10 h 30"/>
                    <a:gd name="T12" fmla="*/ 5 w 72"/>
                    <a:gd name="T13" fmla="*/ 7 h 30"/>
                    <a:gd name="T14" fmla="*/ 0 w 72"/>
                    <a:gd name="T15" fmla="*/ 2 h 30"/>
                    <a:gd name="T16" fmla="*/ 1 w 7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0"/>
                    <a:gd name="T29" fmla="*/ 72 w 7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0">
                      <a:moveTo>
                        <a:pt x="1" y="0"/>
                      </a:moveTo>
                      <a:lnTo>
                        <a:pt x="50" y="0"/>
                      </a:lnTo>
                      <a:lnTo>
                        <a:pt x="51" y="3"/>
                      </a:lnTo>
                      <a:lnTo>
                        <a:pt x="56" y="12"/>
                      </a:lnTo>
                      <a:lnTo>
                        <a:pt x="72" y="30"/>
                      </a:lnTo>
                      <a:lnTo>
                        <a:pt x="18" y="30"/>
                      </a:lnTo>
                      <a:lnTo>
                        <a:pt x="9" y="21"/>
                      </a:lnTo>
                      <a:lnTo>
                        <a:pt x="0" y="6"/>
                      </a:lnTo>
                      <a:lnTo>
                        <a:pt x="1" y="0"/>
                      </a:lnTo>
                      <a:close/>
                    </a:path>
                  </a:pathLst>
                </a:custGeom>
                <a:solidFill>
                  <a:srgbClr val="808080"/>
                </a:solidFill>
                <a:ln w="9525">
                  <a:noFill/>
                  <a:round/>
                  <a:headEnd/>
                  <a:tailEnd/>
                </a:ln>
              </p:spPr>
              <p:txBody>
                <a:bodyPr/>
                <a:lstStyle/>
                <a:p>
                  <a:endParaRPr lang="zh-CN" altLang="en-US"/>
                </a:p>
              </p:txBody>
            </p:sp>
            <p:sp>
              <p:nvSpPr>
                <p:cNvPr id="13552" name="Freeform 449"/>
                <p:cNvSpPr>
                  <a:spLocks/>
                </p:cNvSpPr>
                <p:nvPr/>
              </p:nvSpPr>
              <p:spPr bwMode="auto">
                <a:xfrm>
                  <a:off x="735" y="3575"/>
                  <a:ext cx="41" cy="12"/>
                </a:xfrm>
                <a:custGeom>
                  <a:avLst/>
                  <a:gdLst>
                    <a:gd name="T0" fmla="*/ 0 w 83"/>
                    <a:gd name="T1" fmla="*/ 12 h 36"/>
                    <a:gd name="T2" fmla="*/ 0 w 83"/>
                    <a:gd name="T3" fmla="*/ 7 h 36"/>
                    <a:gd name="T4" fmla="*/ 3 w 83"/>
                    <a:gd name="T5" fmla="*/ 3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1"/>
                      </a:lnTo>
                      <a:lnTo>
                        <a:pt x="7" y="8"/>
                      </a:lnTo>
                      <a:lnTo>
                        <a:pt x="11" y="0"/>
                      </a:lnTo>
                      <a:lnTo>
                        <a:pt x="67" y="0"/>
                      </a:lnTo>
                      <a:lnTo>
                        <a:pt x="83" y="36"/>
                      </a:lnTo>
                      <a:lnTo>
                        <a:pt x="0" y="36"/>
                      </a:lnTo>
                      <a:close/>
                    </a:path>
                  </a:pathLst>
                </a:custGeom>
                <a:solidFill>
                  <a:srgbClr val="404040"/>
                </a:solidFill>
                <a:ln w="9525">
                  <a:noFill/>
                  <a:round/>
                  <a:headEnd/>
                  <a:tailEnd/>
                </a:ln>
              </p:spPr>
              <p:txBody>
                <a:bodyPr/>
                <a:lstStyle/>
                <a:p>
                  <a:endParaRPr lang="zh-CN" altLang="en-US"/>
                </a:p>
              </p:txBody>
            </p:sp>
          </p:grpSp>
          <p:grpSp>
            <p:nvGrpSpPr>
              <p:cNvPr id="13519" name="Group 450"/>
              <p:cNvGrpSpPr>
                <a:grpSpLocks/>
              </p:cNvGrpSpPr>
              <p:nvPr/>
            </p:nvGrpSpPr>
            <p:grpSpPr bwMode="auto">
              <a:xfrm>
                <a:off x="742" y="3582"/>
                <a:ext cx="49" cy="23"/>
                <a:chOff x="742" y="3582"/>
                <a:chExt cx="49" cy="23"/>
              </a:xfrm>
            </p:grpSpPr>
            <p:sp>
              <p:nvSpPr>
                <p:cNvPr id="13547" name="Freeform 451"/>
                <p:cNvSpPr>
                  <a:spLocks/>
                </p:cNvSpPr>
                <p:nvPr/>
              </p:nvSpPr>
              <p:spPr bwMode="auto">
                <a:xfrm>
                  <a:off x="742" y="3582"/>
                  <a:ext cx="11" cy="23"/>
                </a:xfrm>
                <a:custGeom>
                  <a:avLst/>
                  <a:gdLst>
                    <a:gd name="T0" fmla="*/ 7 w 24"/>
                    <a:gd name="T1" fmla="*/ 23 h 68"/>
                    <a:gd name="T2" fmla="*/ 0 w 24"/>
                    <a:gd name="T3" fmla="*/ 9 h 68"/>
                    <a:gd name="T4" fmla="*/ 5 w 24"/>
                    <a:gd name="T5" fmla="*/ 0 h 68"/>
                    <a:gd name="T6" fmla="*/ 11 w 24"/>
                    <a:gd name="T7" fmla="*/ 10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6"/>
                      </a:lnTo>
                      <a:lnTo>
                        <a:pt x="11" y="0"/>
                      </a:lnTo>
                      <a:lnTo>
                        <a:pt x="24" y="31"/>
                      </a:lnTo>
                      <a:lnTo>
                        <a:pt x="15" y="68"/>
                      </a:lnTo>
                      <a:close/>
                    </a:path>
                  </a:pathLst>
                </a:custGeom>
                <a:solidFill>
                  <a:srgbClr val="A0A0A0"/>
                </a:solidFill>
                <a:ln w="9525">
                  <a:noFill/>
                  <a:round/>
                  <a:headEnd/>
                  <a:tailEnd/>
                </a:ln>
              </p:spPr>
              <p:txBody>
                <a:bodyPr/>
                <a:lstStyle/>
                <a:p>
                  <a:endParaRPr lang="zh-CN" altLang="en-US"/>
                </a:p>
              </p:txBody>
            </p:sp>
            <p:sp>
              <p:nvSpPr>
                <p:cNvPr id="13548" name="Freeform 452"/>
                <p:cNvSpPr>
                  <a:spLocks/>
                </p:cNvSpPr>
                <p:nvPr/>
              </p:nvSpPr>
              <p:spPr bwMode="auto">
                <a:xfrm>
                  <a:off x="747" y="3582"/>
                  <a:ext cx="36" cy="10"/>
                </a:xfrm>
                <a:custGeom>
                  <a:avLst/>
                  <a:gdLst>
                    <a:gd name="T0" fmla="*/ 1 w 72"/>
                    <a:gd name="T1" fmla="*/ 0 h 30"/>
                    <a:gd name="T2" fmla="*/ 24 w 72"/>
                    <a:gd name="T3" fmla="*/ 0 h 30"/>
                    <a:gd name="T4" fmla="*/ 25 w 72"/>
                    <a:gd name="T5" fmla="*/ 1 h 30"/>
                    <a:gd name="T6" fmla="*/ 28 w 72"/>
                    <a:gd name="T7" fmla="*/ 4 h 30"/>
                    <a:gd name="T8" fmla="*/ 36 w 72"/>
                    <a:gd name="T9" fmla="*/ 10 h 30"/>
                    <a:gd name="T10" fmla="*/ 9 w 72"/>
                    <a:gd name="T11" fmla="*/ 10 h 30"/>
                    <a:gd name="T12" fmla="*/ 4 w 72"/>
                    <a:gd name="T13" fmla="*/ 7 h 30"/>
                    <a:gd name="T14" fmla="*/ 0 w 72"/>
                    <a:gd name="T15" fmla="*/ 2 h 30"/>
                    <a:gd name="T16" fmla="*/ 1 w 7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0"/>
                    <a:gd name="T29" fmla="*/ 72 w 7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0">
                      <a:moveTo>
                        <a:pt x="1" y="0"/>
                      </a:moveTo>
                      <a:lnTo>
                        <a:pt x="48" y="0"/>
                      </a:lnTo>
                      <a:lnTo>
                        <a:pt x="50" y="3"/>
                      </a:lnTo>
                      <a:lnTo>
                        <a:pt x="56" y="12"/>
                      </a:lnTo>
                      <a:lnTo>
                        <a:pt x="72" y="30"/>
                      </a:lnTo>
                      <a:lnTo>
                        <a:pt x="17" y="30"/>
                      </a:lnTo>
                      <a:lnTo>
                        <a:pt x="8" y="21"/>
                      </a:lnTo>
                      <a:lnTo>
                        <a:pt x="0" y="6"/>
                      </a:lnTo>
                      <a:lnTo>
                        <a:pt x="1" y="0"/>
                      </a:lnTo>
                      <a:close/>
                    </a:path>
                  </a:pathLst>
                </a:custGeom>
                <a:solidFill>
                  <a:srgbClr val="E0E0E0"/>
                </a:solidFill>
                <a:ln w="9525">
                  <a:noFill/>
                  <a:round/>
                  <a:headEnd/>
                  <a:tailEnd/>
                </a:ln>
              </p:spPr>
              <p:txBody>
                <a:bodyPr/>
                <a:lstStyle/>
                <a:p>
                  <a:endParaRPr lang="zh-CN" altLang="en-US"/>
                </a:p>
              </p:txBody>
            </p:sp>
            <p:sp>
              <p:nvSpPr>
                <p:cNvPr id="13549" name="Freeform 453"/>
                <p:cNvSpPr>
                  <a:spLocks/>
                </p:cNvSpPr>
                <p:nvPr/>
              </p:nvSpPr>
              <p:spPr bwMode="auto">
                <a:xfrm>
                  <a:off x="750" y="3593"/>
                  <a:ext cx="41" cy="12"/>
                </a:xfrm>
                <a:custGeom>
                  <a:avLst/>
                  <a:gdLst>
                    <a:gd name="T0" fmla="*/ 0 w 83"/>
                    <a:gd name="T1" fmla="*/ 12 h 36"/>
                    <a:gd name="T2" fmla="*/ 0 w 83"/>
                    <a:gd name="T3" fmla="*/ 6 h 36"/>
                    <a:gd name="T4" fmla="*/ 3 w 83"/>
                    <a:gd name="T5" fmla="*/ 3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7" y="8"/>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3520" name="Group 454"/>
              <p:cNvGrpSpPr>
                <a:grpSpLocks/>
              </p:cNvGrpSpPr>
              <p:nvPr/>
            </p:nvGrpSpPr>
            <p:grpSpPr bwMode="auto">
              <a:xfrm>
                <a:off x="752" y="3597"/>
                <a:ext cx="133" cy="106"/>
                <a:chOff x="752" y="3597"/>
                <a:chExt cx="133" cy="106"/>
              </a:xfrm>
            </p:grpSpPr>
            <p:sp>
              <p:nvSpPr>
                <p:cNvPr id="13544" name="Freeform 455"/>
                <p:cNvSpPr>
                  <a:spLocks/>
                </p:cNvSpPr>
                <p:nvPr/>
              </p:nvSpPr>
              <p:spPr bwMode="auto">
                <a:xfrm>
                  <a:off x="752" y="3598"/>
                  <a:ext cx="91" cy="105"/>
                </a:xfrm>
                <a:custGeom>
                  <a:avLst/>
                  <a:gdLst>
                    <a:gd name="T0" fmla="*/ 86 w 182"/>
                    <a:gd name="T1" fmla="*/ 105 h 314"/>
                    <a:gd name="T2" fmla="*/ 0 w 182"/>
                    <a:gd name="T3" fmla="*/ 9 h 314"/>
                    <a:gd name="T4" fmla="*/ 6 w 182"/>
                    <a:gd name="T5" fmla="*/ 0 h 314"/>
                    <a:gd name="T6" fmla="*/ 91 w 182"/>
                    <a:gd name="T7" fmla="*/ 93 h 314"/>
                    <a:gd name="T8" fmla="*/ 86 w 182"/>
                    <a:gd name="T9" fmla="*/ 105 h 314"/>
                    <a:gd name="T10" fmla="*/ 0 60000 65536"/>
                    <a:gd name="T11" fmla="*/ 0 60000 65536"/>
                    <a:gd name="T12" fmla="*/ 0 60000 65536"/>
                    <a:gd name="T13" fmla="*/ 0 60000 65536"/>
                    <a:gd name="T14" fmla="*/ 0 60000 65536"/>
                    <a:gd name="T15" fmla="*/ 0 w 182"/>
                    <a:gd name="T16" fmla="*/ 0 h 314"/>
                    <a:gd name="T17" fmla="*/ 182 w 182"/>
                    <a:gd name="T18" fmla="*/ 314 h 314"/>
                  </a:gdLst>
                  <a:ahLst/>
                  <a:cxnLst>
                    <a:cxn ang="T10">
                      <a:pos x="T0" y="T1"/>
                    </a:cxn>
                    <a:cxn ang="T11">
                      <a:pos x="T2" y="T3"/>
                    </a:cxn>
                    <a:cxn ang="T12">
                      <a:pos x="T4" y="T5"/>
                    </a:cxn>
                    <a:cxn ang="T13">
                      <a:pos x="T6" y="T7"/>
                    </a:cxn>
                    <a:cxn ang="T14">
                      <a:pos x="T8" y="T9"/>
                    </a:cxn>
                  </a:cxnLst>
                  <a:rect l="T15" t="T16" r="T17" b="T18"/>
                  <a:pathLst>
                    <a:path w="182" h="314">
                      <a:moveTo>
                        <a:pt x="171" y="314"/>
                      </a:moveTo>
                      <a:lnTo>
                        <a:pt x="0" y="27"/>
                      </a:lnTo>
                      <a:lnTo>
                        <a:pt x="13" y="0"/>
                      </a:lnTo>
                      <a:lnTo>
                        <a:pt x="182" y="278"/>
                      </a:lnTo>
                      <a:lnTo>
                        <a:pt x="171" y="314"/>
                      </a:lnTo>
                      <a:close/>
                    </a:path>
                  </a:pathLst>
                </a:custGeom>
                <a:solidFill>
                  <a:srgbClr val="A0A0A0"/>
                </a:solidFill>
                <a:ln w="9525">
                  <a:noFill/>
                  <a:round/>
                  <a:headEnd/>
                  <a:tailEnd/>
                </a:ln>
              </p:spPr>
              <p:txBody>
                <a:bodyPr/>
                <a:lstStyle/>
                <a:p>
                  <a:endParaRPr lang="zh-CN" altLang="en-US"/>
                </a:p>
              </p:txBody>
            </p:sp>
            <p:sp>
              <p:nvSpPr>
                <p:cNvPr id="13545" name="Freeform 456"/>
                <p:cNvSpPr>
                  <a:spLocks/>
                </p:cNvSpPr>
                <p:nvPr/>
              </p:nvSpPr>
              <p:spPr bwMode="auto">
                <a:xfrm>
                  <a:off x="759" y="3597"/>
                  <a:ext cx="118" cy="94"/>
                </a:xfrm>
                <a:custGeom>
                  <a:avLst/>
                  <a:gdLst>
                    <a:gd name="T0" fmla="*/ 1 w 235"/>
                    <a:gd name="T1" fmla="*/ 0 h 281"/>
                    <a:gd name="T2" fmla="*/ 28 w 235"/>
                    <a:gd name="T3" fmla="*/ 0 h 281"/>
                    <a:gd name="T4" fmla="*/ 29 w 235"/>
                    <a:gd name="T5" fmla="*/ 0 h 281"/>
                    <a:gd name="T6" fmla="*/ 33 w 235"/>
                    <a:gd name="T7" fmla="*/ 3 h 281"/>
                    <a:gd name="T8" fmla="*/ 118 w 235"/>
                    <a:gd name="T9" fmla="*/ 94 h 281"/>
                    <a:gd name="T10" fmla="*/ 83 w 235"/>
                    <a:gd name="T11" fmla="*/ 93 h 281"/>
                    <a:gd name="T12" fmla="*/ 5 w 235"/>
                    <a:gd name="T13" fmla="*/ 6 h 281"/>
                    <a:gd name="T14" fmla="*/ 0 w 235"/>
                    <a:gd name="T15" fmla="*/ 1 h 281"/>
                    <a:gd name="T16" fmla="*/ 1 w 235"/>
                    <a:gd name="T17" fmla="*/ 0 h 2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5"/>
                    <a:gd name="T28" fmla="*/ 0 h 281"/>
                    <a:gd name="T29" fmla="*/ 235 w 235"/>
                    <a:gd name="T30" fmla="*/ 281 h 2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5" h="281">
                      <a:moveTo>
                        <a:pt x="1" y="0"/>
                      </a:moveTo>
                      <a:lnTo>
                        <a:pt x="56" y="0"/>
                      </a:lnTo>
                      <a:lnTo>
                        <a:pt x="58" y="0"/>
                      </a:lnTo>
                      <a:lnTo>
                        <a:pt x="65" y="10"/>
                      </a:lnTo>
                      <a:lnTo>
                        <a:pt x="235" y="281"/>
                      </a:lnTo>
                      <a:lnTo>
                        <a:pt x="165" y="277"/>
                      </a:lnTo>
                      <a:lnTo>
                        <a:pt x="9" y="19"/>
                      </a:lnTo>
                      <a:lnTo>
                        <a:pt x="0" y="4"/>
                      </a:lnTo>
                      <a:lnTo>
                        <a:pt x="1" y="0"/>
                      </a:lnTo>
                      <a:close/>
                    </a:path>
                  </a:pathLst>
                </a:custGeom>
                <a:solidFill>
                  <a:srgbClr val="E0E0E0"/>
                </a:solidFill>
                <a:ln w="9525">
                  <a:noFill/>
                  <a:round/>
                  <a:headEnd/>
                  <a:tailEnd/>
                </a:ln>
              </p:spPr>
              <p:txBody>
                <a:bodyPr/>
                <a:lstStyle/>
                <a:p>
                  <a:endParaRPr lang="zh-CN" altLang="en-US"/>
                </a:p>
              </p:txBody>
            </p:sp>
            <p:sp>
              <p:nvSpPr>
                <p:cNvPr id="13546" name="Freeform 457"/>
                <p:cNvSpPr>
                  <a:spLocks/>
                </p:cNvSpPr>
                <p:nvPr/>
              </p:nvSpPr>
              <p:spPr bwMode="auto">
                <a:xfrm>
                  <a:off x="838" y="3691"/>
                  <a:ext cx="47" cy="12"/>
                </a:xfrm>
                <a:custGeom>
                  <a:avLst/>
                  <a:gdLst>
                    <a:gd name="T0" fmla="*/ 0 w 95"/>
                    <a:gd name="T1" fmla="*/ 12 h 36"/>
                    <a:gd name="T2" fmla="*/ 1 w 95"/>
                    <a:gd name="T3" fmla="*/ 6 h 36"/>
                    <a:gd name="T4" fmla="*/ 4 w 95"/>
                    <a:gd name="T5" fmla="*/ 2 h 36"/>
                    <a:gd name="T6" fmla="*/ 6 w 95"/>
                    <a:gd name="T7" fmla="*/ 0 h 36"/>
                    <a:gd name="T8" fmla="*/ 38 w 95"/>
                    <a:gd name="T9" fmla="*/ 0 h 36"/>
                    <a:gd name="T10" fmla="*/ 47 w 95"/>
                    <a:gd name="T11" fmla="*/ 12 h 36"/>
                    <a:gd name="T12" fmla="*/ 0 w 95"/>
                    <a:gd name="T13" fmla="*/ 12 h 36"/>
                    <a:gd name="T14" fmla="*/ 0 60000 65536"/>
                    <a:gd name="T15" fmla="*/ 0 60000 65536"/>
                    <a:gd name="T16" fmla="*/ 0 60000 65536"/>
                    <a:gd name="T17" fmla="*/ 0 60000 65536"/>
                    <a:gd name="T18" fmla="*/ 0 60000 65536"/>
                    <a:gd name="T19" fmla="*/ 0 60000 65536"/>
                    <a:gd name="T20" fmla="*/ 0 60000 65536"/>
                    <a:gd name="T21" fmla="*/ 0 w 95"/>
                    <a:gd name="T22" fmla="*/ 0 h 36"/>
                    <a:gd name="T23" fmla="*/ 95 w 95"/>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 h="36">
                      <a:moveTo>
                        <a:pt x="0" y="36"/>
                      </a:moveTo>
                      <a:lnTo>
                        <a:pt x="2" y="19"/>
                      </a:lnTo>
                      <a:lnTo>
                        <a:pt x="8" y="7"/>
                      </a:lnTo>
                      <a:lnTo>
                        <a:pt x="12" y="0"/>
                      </a:lnTo>
                      <a:lnTo>
                        <a:pt x="76" y="0"/>
                      </a:lnTo>
                      <a:lnTo>
                        <a:pt x="95" y="36"/>
                      </a:lnTo>
                      <a:lnTo>
                        <a:pt x="0" y="36"/>
                      </a:lnTo>
                      <a:close/>
                    </a:path>
                  </a:pathLst>
                </a:custGeom>
                <a:solidFill>
                  <a:srgbClr val="C0C0C0"/>
                </a:solidFill>
                <a:ln w="9525">
                  <a:noFill/>
                  <a:round/>
                  <a:headEnd/>
                  <a:tailEnd/>
                </a:ln>
              </p:spPr>
              <p:txBody>
                <a:bodyPr/>
                <a:lstStyle/>
                <a:p>
                  <a:endParaRPr lang="zh-CN" altLang="en-US"/>
                </a:p>
              </p:txBody>
            </p:sp>
          </p:grpSp>
          <p:grpSp>
            <p:nvGrpSpPr>
              <p:cNvPr id="13521" name="Group 458"/>
              <p:cNvGrpSpPr>
                <a:grpSpLocks/>
              </p:cNvGrpSpPr>
              <p:nvPr/>
            </p:nvGrpSpPr>
            <p:grpSpPr bwMode="auto">
              <a:xfrm>
                <a:off x="844" y="3694"/>
                <a:ext cx="48" cy="23"/>
                <a:chOff x="844" y="3694"/>
                <a:chExt cx="48" cy="23"/>
              </a:xfrm>
            </p:grpSpPr>
            <p:sp>
              <p:nvSpPr>
                <p:cNvPr id="13541" name="Freeform 459"/>
                <p:cNvSpPr>
                  <a:spLocks/>
                </p:cNvSpPr>
                <p:nvPr/>
              </p:nvSpPr>
              <p:spPr bwMode="auto">
                <a:xfrm>
                  <a:off x="844" y="3694"/>
                  <a:ext cx="11" cy="23"/>
                </a:xfrm>
                <a:custGeom>
                  <a:avLst/>
                  <a:gdLst>
                    <a:gd name="T0" fmla="*/ 6 w 24"/>
                    <a:gd name="T1" fmla="*/ 23 h 68"/>
                    <a:gd name="T2" fmla="*/ 0 w 24"/>
                    <a:gd name="T3" fmla="*/ 9 h 68"/>
                    <a:gd name="T4" fmla="*/ 4 w 24"/>
                    <a:gd name="T5" fmla="*/ 0 h 68"/>
                    <a:gd name="T6" fmla="*/ 11 w 24"/>
                    <a:gd name="T7" fmla="*/ 11 h 68"/>
                    <a:gd name="T8" fmla="*/ 6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4" y="68"/>
                      </a:moveTo>
                      <a:lnTo>
                        <a:pt x="0" y="27"/>
                      </a:lnTo>
                      <a:lnTo>
                        <a:pt x="9" y="0"/>
                      </a:lnTo>
                      <a:lnTo>
                        <a:pt x="24" y="32"/>
                      </a:lnTo>
                      <a:lnTo>
                        <a:pt x="14" y="68"/>
                      </a:lnTo>
                      <a:close/>
                    </a:path>
                  </a:pathLst>
                </a:custGeom>
                <a:solidFill>
                  <a:srgbClr val="606060"/>
                </a:solidFill>
                <a:ln w="9525">
                  <a:noFill/>
                  <a:round/>
                  <a:headEnd/>
                  <a:tailEnd/>
                </a:ln>
              </p:spPr>
              <p:txBody>
                <a:bodyPr/>
                <a:lstStyle/>
                <a:p>
                  <a:endParaRPr lang="zh-CN" altLang="en-US"/>
                </a:p>
              </p:txBody>
            </p:sp>
            <p:sp>
              <p:nvSpPr>
                <p:cNvPr id="13542" name="Freeform 460"/>
                <p:cNvSpPr>
                  <a:spLocks/>
                </p:cNvSpPr>
                <p:nvPr/>
              </p:nvSpPr>
              <p:spPr bwMode="auto">
                <a:xfrm>
                  <a:off x="848" y="3695"/>
                  <a:ext cx="37" cy="10"/>
                </a:xfrm>
                <a:custGeom>
                  <a:avLst/>
                  <a:gdLst>
                    <a:gd name="T0" fmla="*/ 1 w 74"/>
                    <a:gd name="T1" fmla="*/ 0 h 30"/>
                    <a:gd name="T2" fmla="*/ 25 w 74"/>
                    <a:gd name="T3" fmla="*/ 0 h 30"/>
                    <a:gd name="T4" fmla="*/ 25 w 74"/>
                    <a:gd name="T5" fmla="*/ 1 h 30"/>
                    <a:gd name="T6" fmla="*/ 28 w 74"/>
                    <a:gd name="T7" fmla="*/ 4 h 30"/>
                    <a:gd name="T8" fmla="*/ 37 w 74"/>
                    <a:gd name="T9" fmla="*/ 10 h 30"/>
                    <a:gd name="T10" fmla="*/ 9 w 74"/>
                    <a:gd name="T11" fmla="*/ 10 h 30"/>
                    <a:gd name="T12" fmla="*/ 5 w 74"/>
                    <a:gd name="T13" fmla="*/ 7 h 30"/>
                    <a:gd name="T14" fmla="*/ 0 w 74"/>
                    <a:gd name="T15" fmla="*/ 2 h 30"/>
                    <a:gd name="T16" fmla="*/ 1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2" y="0"/>
                      </a:moveTo>
                      <a:lnTo>
                        <a:pt x="50" y="0"/>
                      </a:lnTo>
                      <a:lnTo>
                        <a:pt x="51" y="3"/>
                      </a:lnTo>
                      <a:lnTo>
                        <a:pt x="57" y="12"/>
                      </a:lnTo>
                      <a:lnTo>
                        <a:pt x="74" y="30"/>
                      </a:lnTo>
                      <a:lnTo>
                        <a:pt x="19" y="30"/>
                      </a:lnTo>
                      <a:lnTo>
                        <a:pt x="9" y="21"/>
                      </a:lnTo>
                      <a:lnTo>
                        <a:pt x="0" y="6"/>
                      </a:lnTo>
                      <a:lnTo>
                        <a:pt x="2" y="0"/>
                      </a:lnTo>
                      <a:close/>
                    </a:path>
                  </a:pathLst>
                </a:custGeom>
                <a:solidFill>
                  <a:srgbClr val="808080"/>
                </a:solidFill>
                <a:ln w="9525">
                  <a:noFill/>
                  <a:round/>
                  <a:headEnd/>
                  <a:tailEnd/>
                </a:ln>
              </p:spPr>
              <p:txBody>
                <a:bodyPr/>
                <a:lstStyle/>
                <a:p>
                  <a:endParaRPr lang="zh-CN" altLang="en-US"/>
                </a:p>
              </p:txBody>
            </p:sp>
            <p:sp>
              <p:nvSpPr>
                <p:cNvPr id="13543" name="Freeform 461"/>
                <p:cNvSpPr>
                  <a:spLocks/>
                </p:cNvSpPr>
                <p:nvPr/>
              </p:nvSpPr>
              <p:spPr bwMode="auto">
                <a:xfrm>
                  <a:off x="851" y="3706"/>
                  <a:ext cx="41" cy="11"/>
                </a:xfrm>
                <a:custGeom>
                  <a:avLst/>
                  <a:gdLst>
                    <a:gd name="T0" fmla="*/ 0 w 81"/>
                    <a:gd name="T1" fmla="*/ 11 h 34"/>
                    <a:gd name="T2" fmla="*/ 1 w 81"/>
                    <a:gd name="T3" fmla="*/ 6 h 34"/>
                    <a:gd name="T4" fmla="*/ 3 w 81"/>
                    <a:gd name="T5" fmla="*/ 2 h 34"/>
                    <a:gd name="T6" fmla="*/ 5 w 81"/>
                    <a:gd name="T7" fmla="*/ 0 h 34"/>
                    <a:gd name="T8" fmla="*/ 34 w 81"/>
                    <a:gd name="T9" fmla="*/ 0 h 34"/>
                    <a:gd name="T10" fmla="*/ 41 w 81"/>
                    <a:gd name="T11" fmla="*/ 11 h 34"/>
                    <a:gd name="T12" fmla="*/ 0 w 81"/>
                    <a:gd name="T13" fmla="*/ 11 h 34"/>
                    <a:gd name="T14" fmla="*/ 0 60000 65536"/>
                    <a:gd name="T15" fmla="*/ 0 60000 65536"/>
                    <a:gd name="T16" fmla="*/ 0 60000 65536"/>
                    <a:gd name="T17" fmla="*/ 0 60000 65536"/>
                    <a:gd name="T18" fmla="*/ 0 60000 65536"/>
                    <a:gd name="T19" fmla="*/ 0 60000 65536"/>
                    <a:gd name="T20" fmla="*/ 0 60000 65536"/>
                    <a:gd name="T21" fmla="*/ 0 w 81"/>
                    <a:gd name="T22" fmla="*/ 0 h 34"/>
                    <a:gd name="T23" fmla="*/ 81 w 81"/>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4">
                      <a:moveTo>
                        <a:pt x="0" y="34"/>
                      </a:moveTo>
                      <a:lnTo>
                        <a:pt x="1" y="19"/>
                      </a:lnTo>
                      <a:lnTo>
                        <a:pt x="5" y="6"/>
                      </a:lnTo>
                      <a:lnTo>
                        <a:pt x="10" y="0"/>
                      </a:lnTo>
                      <a:lnTo>
                        <a:pt x="67" y="0"/>
                      </a:lnTo>
                      <a:lnTo>
                        <a:pt x="81" y="34"/>
                      </a:lnTo>
                      <a:lnTo>
                        <a:pt x="0" y="34"/>
                      </a:lnTo>
                      <a:close/>
                    </a:path>
                  </a:pathLst>
                </a:custGeom>
                <a:solidFill>
                  <a:srgbClr val="404040"/>
                </a:solidFill>
                <a:ln w="9525">
                  <a:noFill/>
                  <a:round/>
                  <a:headEnd/>
                  <a:tailEnd/>
                </a:ln>
              </p:spPr>
              <p:txBody>
                <a:bodyPr/>
                <a:lstStyle/>
                <a:p>
                  <a:endParaRPr lang="zh-CN" altLang="en-US"/>
                </a:p>
              </p:txBody>
            </p:sp>
          </p:grpSp>
          <p:grpSp>
            <p:nvGrpSpPr>
              <p:cNvPr id="13522" name="Group 462"/>
              <p:cNvGrpSpPr>
                <a:grpSpLocks/>
              </p:cNvGrpSpPr>
              <p:nvPr/>
            </p:nvGrpSpPr>
            <p:grpSpPr bwMode="auto">
              <a:xfrm>
                <a:off x="857" y="3710"/>
                <a:ext cx="49" cy="22"/>
                <a:chOff x="857" y="3710"/>
                <a:chExt cx="49" cy="22"/>
              </a:xfrm>
            </p:grpSpPr>
            <p:sp>
              <p:nvSpPr>
                <p:cNvPr id="13538" name="Freeform 463"/>
                <p:cNvSpPr>
                  <a:spLocks/>
                </p:cNvSpPr>
                <p:nvPr/>
              </p:nvSpPr>
              <p:spPr bwMode="auto">
                <a:xfrm>
                  <a:off x="857" y="3710"/>
                  <a:ext cx="11" cy="22"/>
                </a:xfrm>
                <a:custGeom>
                  <a:avLst/>
                  <a:gdLst>
                    <a:gd name="T0" fmla="*/ 6 w 22"/>
                    <a:gd name="T1" fmla="*/ 22 h 68"/>
                    <a:gd name="T2" fmla="*/ 0 w 22"/>
                    <a:gd name="T3" fmla="*/ 9 h 68"/>
                    <a:gd name="T4" fmla="*/ 5 w 22"/>
                    <a:gd name="T5" fmla="*/ 0 h 68"/>
                    <a:gd name="T6" fmla="*/ 11 w 22"/>
                    <a:gd name="T7" fmla="*/ 10 h 68"/>
                    <a:gd name="T8" fmla="*/ 6 w 22"/>
                    <a:gd name="T9" fmla="*/ 22 h 68"/>
                    <a:gd name="T10" fmla="*/ 0 60000 65536"/>
                    <a:gd name="T11" fmla="*/ 0 60000 65536"/>
                    <a:gd name="T12" fmla="*/ 0 60000 65536"/>
                    <a:gd name="T13" fmla="*/ 0 60000 65536"/>
                    <a:gd name="T14" fmla="*/ 0 60000 65536"/>
                    <a:gd name="T15" fmla="*/ 0 w 22"/>
                    <a:gd name="T16" fmla="*/ 0 h 68"/>
                    <a:gd name="T17" fmla="*/ 22 w 22"/>
                    <a:gd name="T18" fmla="*/ 68 h 68"/>
                  </a:gdLst>
                  <a:ahLst/>
                  <a:cxnLst>
                    <a:cxn ang="T10">
                      <a:pos x="T0" y="T1"/>
                    </a:cxn>
                    <a:cxn ang="T11">
                      <a:pos x="T2" y="T3"/>
                    </a:cxn>
                    <a:cxn ang="T12">
                      <a:pos x="T4" y="T5"/>
                    </a:cxn>
                    <a:cxn ang="T13">
                      <a:pos x="T6" y="T7"/>
                    </a:cxn>
                    <a:cxn ang="T14">
                      <a:pos x="T8" y="T9"/>
                    </a:cxn>
                  </a:cxnLst>
                  <a:rect l="T15" t="T16" r="T17" b="T18"/>
                  <a:pathLst>
                    <a:path w="22" h="68">
                      <a:moveTo>
                        <a:pt x="13" y="68"/>
                      </a:moveTo>
                      <a:lnTo>
                        <a:pt x="0" y="27"/>
                      </a:lnTo>
                      <a:lnTo>
                        <a:pt x="9" y="0"/>
                      </a:lnTo>
                      <a:lnTo>
                        <a:pt x="22" y="31"/>
                      </a:lnTo>
                      <a:lnTo>
                        <a:pt x="13" y="68"/>
                      </a:lnTo>
                      <a:close/>
                    </a:path>
                  </a:pathLst>
                </a:custGeom>
                <a:solidFill>
                  <a:srgbClr val="606060"/>
                </a:solidFill>
                <a:ln w="9525">
                  <a:noFill/>
                  <a:round/>
                  <a:headEnd/>
                  <a:tailEnd/>
                </a:ln>
              </p:spPr>
              <p:txBody>
                <a:bodyPr/>
                <a:lstStyle/>
                <a:p>
                  <a:endParaRPr lang="zh-CN" altLang="en-US"/>
                </a:p>
              </p:txBody>
            </p:sp>
            <p:sp>
              <p:nvSpPr>
                <p:cNvPr id="13539" name="Freeform 464"/>
                <p:cNvSpPr>
                  <a:spLocks/>
                </p:cNvSpPr>
                <p:nvPr/>
              </p:nvSpPr>
              <p:spPr bwMode="auto">
                <a:xfrm>
                  <a:off x="862" y="3710"/>
                  <a:ext cx="36" cy="10"/>
                </a:xfrm>
                <a:custGeom>
                  <a:avLst/>
                  <a:gdLst>
                    <a:gd name="T0" fmla="*/ 1 w 72"/>
                    <a:gd name="T1" fmla="*/ 0 h 29"/>
                    <a:gd name="T2" fmla="*/ 25 w 72"/>
                    <a:gd name="T3" fmla="*/ 0 h 29"/>
                    <a:gd name="T4" fmla="*/ 25 w 72"/>
                    <a:gd name="T5" fmla="*/ 1 h 29"/>
                    <a:gd name="T6" fmla="*/ 28 w 72"/>
                    <a:gd name="T7" fmla="*/ 4 h 29"/>
                    <a:gd name="T8" fmla="*/ 36 w 72"/>
                    <a:gd name="T9" fmla="*/ 10 h 29"/>
                    <a:gd name="T10" fmla="*/ 9 w 72"/>
                    <a:gd name="T11" fmla="*/ 10 h 29"/>
                    <a:gd name="T12" fmla="*/ 5 w 72"/>
                    <a:gd name="T13" fmla="*/ 7 h 29"/>
                    <a:gd name="T14" fmla="*/ 0 w 72"/>
                    <a:gd name="T15" fmla="*/ 2 h 29"/>
                    <a:gd name="T16" fmla="*/ 1 w 72"/>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29"/>
                    <a:gd name="T29" fmla="*/ 72 w 72"/>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29">
                      <a:moveTo>
                        <a:pt x="1" y="0"/>
                      </a:moveTo>
                      <a:lnTo>
                        <a:pt x="50" y="0"/>
                      </a:lnTo>
                      <a:lnTo>
                        <a:pt x="51" y="2"/>
                      </a:lnTo>
                      <a:lnTo>
                        <a:pt x="56" y="11"/>
                      </a:lnTo>
                      <a:lnTo>
                        <a:pt x="72" y="29"/>
                      </a:lnTo>
                      <a:lnTo>
                        <a:pt x="17" y="29"/>
                      </a:lnTo>
                      <a:lnTo>
                        <a:pt x="9" y="20"/>
                      </a:lnTo>
                      <a:lnTo>
                        <a:pt x="0" y="6"/>
                      </a:lnTo>
                      <a:lnTo>
                        <a:pt x="1" y="0"/>
                      </a:lnTo>
                      <a:close/>
                    </a:path>
                  </a:pathLst>
                </a:custGeom>
                <a:solidFill>
                  <a:srgbClr val="808080"/>
                </a:solidFill>
                <a:ln w="9525">
                  <a:noFill/>
                  <a:round/>
                  <a:headEnd/>
                  <a:tailEnd/>
                </a:ln>
              </p:spPr>
              <p:txBody>
                <a:bodyPr/>
                <a:lstStyle/>
                <a:p>
                  <a:endParaRPr lang="zh-CN" altLang="en-US"/>
                </a:p>
              </p:txBody>
            </p:sp>
            <p:sp>
              <p:nvSpPr>
                <p:cNvPr id="13540" name="Freeform 465"/>
                <p:cNvSpPr>
                  <a:spLocks/>
                </p:cNvSpPr>
                <p:nvPr/>
              </p:nvSpPr>
              <p:spPr bwMode="auto">
                <a:xfrm>
                  <a:off x="865" y="3720"/>
                  <a:ext cx="41" cy="12"/>
                </a:xfrm>
                <a:custGeom>
                  <a:avLst/>
                  <a:gdLst>
                    <a:gd name="T0" fmla="*/ 0 w 83"/>
                    <a:gd name="T1" fmla="*/ 12 h 36"/>
                    <a:gd name="T2" fmla="*/ 0 w 83"/>
                    <a:gd name="T3" fmla="*/ 7 h 36"/>
                    <a:gd name="T4" fmla="*/ 3 w 83"/>
                    <a:gd name="T5" fmla="*/ 3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0"/>
                      </a:lnTo>
                      <a:lnTo>
                        <a:pt x="7" y="8"/>
                      </a:lnTo>
                      <a:lnTo>
                        <a:pt x="11" y="0"/>
                      </a:lnTo>
                      <a:lnTo>
                        <a:pt x="67" y="0"/>
                      </a:lnTo>
                      <a:lnTo>
                        <a:pt x="83" y="36"/>
                      </a:lnTo>
                      <a:lnTo>
                        <a:pt x="0" y="36"/>
                      </a:lnTo>
                      <a:close/>
                    </a:path>
                  </a:pathLst>
                </a:custGeom>
                <a:solidFill>
                  <a:srgbClr val="404040"/>
                </a:solidFill>
                <a:ln w="9525">
                  <a:noFill/>
                  <a:round/>
                  <a:headEnd/>
                  <a:tailEnd/>
                </a:ln>
              </p:spPr>
              <p:txBody>
                <a:bodyPr/>
                <a:lstStyle/>
                <a:p>
                  <a:endParaRPr lang="zh-CN" altLang="en-US"/>
                </a:p>
              </p:txBody>
            </p:sp>
          </p:grpSp>
          <p:grpSp>
            <p:nvGrpSpPr>
              <p:cNvPr id="13523" name="Group 466"/>
              <p:cNvGrpSpPr>
                <a:grpSpLocks/>
              </p:cNvGrpSpPr>
              <p:nvPr/>
            </p:nvGrpSpPr>
            <p:grpSpPr bwMode="auto">
              <a:xfrm>
                <a:off x="1086" y="3766"/>
                <a:ext cx="49" cy="23"/>
                <a:chOff x="1086" y="3766"/>
                <a:chExt cx="49" cy="23"/>
              </a:xfrm>
            </p:grpSpPr>
            <p:sp>
              <p:nvSpPr>
                <p:cNvPr id="13535" name="Freeform 467"/>
                <p:cNvSpPr>
                  <a:spLocks/>
                </p:cNvSpPr>
                <p:nvPr/>
              </p:nvSpPr>
              <p:spPr bwMode="auto">
                <a:xfrm>
                  <a:off x="1086" y="3766"/>
                  <a:ext cx="11" cy="23"/>
                </a:xfrm>
                <a:custGeom>
                  <a:avLst/>
                  <a:gdLst>
                    <a:gd name="T0" fmla="*/ 6 w 22"/>
                    <a:gd name="T1" fmla="*/ 23 h 69"/>
                    <a:gd name="T2" fmla="*/ 0 w 22"/>
                    <a:gd name="T3" fmla="*/ 9 h 69"/>
                    <a:gd name="T4" fmla="*/ 5 w 22"/>
                    <a:gd name="T5" fmla="*/ 0 h 69"/>
                    <a:gd name="T6" fmla="*/ 11 w 22"/>
                    <a:gd name="T7" fmla="*/ 11 h 69"/>
                    <a:gd name="T8" fmla="*/ 6 w 22"/>
                    <a:gd name="T9" fmla="*/ 23 h 69"/>
                    <a:gd name="T10" fmla="*/ 0 60000 65536"/>
                    <a:gd name="T11" fmla="*/ 0 60000 65536"/>
                    <a:gd name="T12" fmla="*/ 0 60000 65536"/>
                    <a:gd name="T13" fmla="*/ 0 60000 65536"/>
                    <a:gd name="T14" fmla="*/ 0 60000 65536"/>
                    <a:gd name="T15" fmla="*/ 0 w 22"/>
                    <a:gd name="T16" fmla="*/ 0 h 69"/>
                    <a:gd name="T17" fmla="*/ 22 w 22"/>
                    <a:gd name="T18" fmla="*/ 69 h 69"/>
                  </a:gdLst>
                  <a:ahLst/>
                  <a:cxnLst>
                    <a:cxn ang="T10">
                      <a:pos x="T0" y="T1"/>
                    </a:cxn>
                    <a:cxn ang="T11">
                      <a:pos x="T2" y="T3"/>
                    </a:cxn>
                    <a:cxn ang="T12">
                      <a:pos x="T4" y="T5"/>
                    </a:cxn>
                    <a:cxn ang="T13">
                      <a:pos x="T6" y="T7"/>
                    </a:cxn>
                    <a:cxn ang="T14">
                      <a:pos x="T8" y="T9"/>
                    </a:cxn>
                  </a:cxnLst>
                  <a:rect l="T15" t="T16" r="T17" b="T18"/>
                  <a:pathLst>
                    <a:path w="22" h="69">
                      <a:moveTo>
                        <a:pt x="13" y="69"/>
                      </a:moveTo>
                      <a:lnTo>
                        <a:pt x="0" y="27"/>
                      </a:lnTo>
                      <a:lnTo>
                        <a:pt x="9" y="0"/>
                      </a:lnTo>
                      <a:lnTo>
                        <a:pt x="22" y="32"/>
                      </a:lnTo>
                      <a:lnTo>
                        <a:pt x="13" y="69"/>
                      </a:lnTo>
                      <a:close/>
                    </a:path>
                  </a:pathLst>
                </a:custGeom>
                <a:solidFill>
                  <a:srgbClr val="606060"/>
                </a:solidFill>
                <a:ln w="9525">
                  <a:noFill/>
                  <a:round/>
                  <a:headEnd/>
                  <a:tailEnd/>
                </a:ln>
              </p:spPr>
              <p:txBody>
                <a:bodyPr/>
                <a:lstStyle/>
                <a:p>
                  <a:endParaRPr lang="zh-CN" altLang="en-US"/>
                </a:p>
              </p:txBody>
            </p:sp>
            <p:sp>
              <p:nvSpPr>
                <p:cNvPr id="13536" name="Freeform 468"/>
                <p:cNvSpPr>
                  <a:spLocks/>
                </p:cNvSpPr>
                <p:nvPr/>
              </p:nvSpPr>
              <p:spPr bwMode="auto">
                <a:xfrm>
                  <a:off x="1090" y="3767"/>
                  <a:ext cx="37" cy="10"/>
                </a:xfrm>
                <a:custGeom>
                  <a:avLst/>
                  <a:gdLst>
                    <a:gd name="T0" fmla="*/ 1 w 74"/>
                    <a:gd name="T1" fmla="*/ 0 h 31"/>
                    <a:gd name="T2" fmla="*/ 25 w 74"/>
                    <a:gd name="T3" fmla="*/ 0 h 31"/>
                    <a:gd name="T4" fmla="*/ 26 w 74"/>
                    <a:gd name="T5" fmla="*/ 1 h 31"/>
                    <a:gd name="T6" fmla="*/ 28 w 74"/>
                    <a:gd name="T7" fmla="*/ 4 h 31"/>
                    <a:gd name="T8" fmla="*/ 37 w 74"/>
                    <a:gd name="T9" fmla="*/ 10 h 31"/>
                    <a:gd name="T10" fmla="*/ 9 w 74"/>
                    <a:gd name="T11" fmla="*/ 10 h 31"/>
                    <a:gd name="T12" fmla="*/ 5 w 74"/>
                    <a:gd name="T13" fmla="*/ 7 h 31"/>
                    <a:gd name="T14" fmla="*/ 0 w 74"/>
                    <a:gd name="T15" fmla="*/ 2 h 31"/>
                    <a:gd name="T16" fmla="*/ 1 w 74"/>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1"/>
                    <a:gd name="T29" fmla="*/ 74 w 74"/>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1">
                      <a:moveTo>
                        <a:pt x="3" y="0"/>
                      </a:moveTo>
                      <a:lnTo>
                        <a:pt x="51" y="0"/>
                      </a:lnTo>
                      <a:lnTo>
                        <a:pt x="53" y="4"/>
                      </a:lnTo>
                      <a:lnTo>
                        <a:pt x="56" y="13"/>
                      </a:lnTo>
                      <a:lnTo>
                        <a:pt x="74" y="31"/>
                      </a:lnTo>
                      <a:lnTo>
                        <a:pt x="18" y="31"/>
                      </a:lnTo>
                      <a:lnTo>
                        <a:pt x="9" y="22"/>
                      </a:lnTo>
                      <a:lnTo>
                        <a:pt x="0" y="6"/>
                      </a:lnTo>
                      <a:lnTo>
                        <a:pt x="3" y="0"/>
                      </a:lnTo>
                      <a:close/>
                    </a:path>
                  </a:pathLst>
                </a:custGeom>
                <a:solidFill>
                  <a:srgbClr val="808080"/>
                </a:solidFill>
                <a:ln w="9525">
                  <a:noFill/>
                  <a:round/>
                  <a:headEnd/>
                  <a:tailEnd/>
                </a:ln>
              </p:spPr>
              <p:txBody>
                <a:bodyPr/>
                <a:lstStyle/>
                <a:p>
                  <a:endParaRPr lang="zh-CN" altLang="en-US"/>
                </a:p>
              </p:txBody>
            </p:sp>
            <p:sp>
              <p:nvSpPr>
                <p:cNvPr id="13537" name="Freeform 469"/>
                <p:cNvSpPr>
                  <a:spLocks/>
                </p:cNvSpPr>
                <p:nvPr/>
              </p:nvSpPr>
              <p:spPr bwMode="auto">
                <a:xfrm>
                  <a:off x="1093" y="3777"/>
                  <a:ext cx="42" cy="12"/>
                </a:xfrm>
                <a:custGeom>
                  <a:avLst/>
                  <a:gdLst>
                    <a:gd name="T0" fmla="*/ 0 w 83"/>
                    <a:gd name="T1" fmla="*/ 12 h 36"/>
                    <a:gd name="T2" fmla="*/ 1 w 83"/>
                    <a:gd name="T3" fmla="*/ 6 h 36"/>
                    <a:gd name="T4" fmla="*/ 4 w 83"/>
                    <a:gd name="T5" fmla="*/ 2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19"/>
                      </a:lnTo>
                      <a:lnTo>
                        <a:pt x="7" y="6"/>
                      </a:lnTo>
                      <a:lnTo>
                        <a:pt x="11" y="0"/>
                      </a:lnTo>
                      <a:lnTo>
                        <a:pt x="68" y="0"/>
                      </a:lnTo>
                      <a:lnTo>
                        <a:pt x="83" y="36"/>
                      </a:lnTo>
                      <a:lnTo>
                        <a:pt x="0" y="36"/>
                      </a:lnTo>
                      <a:close/>
                    </a:path>
                  </a:pathLst>
                </a:custGeom>
                <a:solidFill>
                  <a:srgbClr val="404040"/>
                </a:solidFill>
                <a:ln w="9525">
                  <a:noFill/>
                  <a:round/>
                  <a:headEnd/>
                  <a:tailEnd/>
                </a:ln>
              </p:spPr>
              <p:txBody>
                <a:bodyPr/>
                <a:lstStyle/>
                <a:p>
                  <a:endParaRPr lang="zh-CN" altLang="en-US"/>
                </a:p>
              </p:txBody>
            </p:sp>
          </p:grpSp>
          <p:grpSp>
            <p:nvGrpSpPr>
              <p:cNvPr id="13524" name="Group 470"/>
              <p:cNvGrpSpPr>
                <a:grpSpLocks/>
              </p:cNvGrpSpPr>
              <p:nvPr/>
            </p:nvGrpSpPr>
            <p:grpSpPr bwMode="auto">
              <a:xfrm>
                <a:off x="934" y="3740"/>
                <a:ext cx="48" cy="23"/>
                <a:chOff x="934" y="3740"/>
                <a:chExt cx="48" cy="23"/>
              </a:xfrm>
            </p:grpSpPr>
            <p:sp>
              <p:nvSpPr>
                <p:cNvPr id="13532" name="Freeform 471"/>
                <p:cNvSpPr>
                  <a:spLocks/>
                </p:cNvSpPr>
                <p:nvPr/>
              </p:nvSpPr>
              <p:spPr bwMode="auto">
                <a:xfrm>
                  <a:off x="934" y="3740"/>
                  <a:ext cx="11" cy="23"/>
                </a:xfrm>
                <a:custGeom>
                  <a:avLst/>
                  <a:gdLst>
                    <a:gd name="T0" fmla="*/ 7 w 24"/>
                    <a:gd name="T1" fmla="*/ 23 h 70"/>
                    <a:gd name="T2" fmla="*/ 0 w 24"/>
                    <a:gd name="T3" fmla="*/ 9 h 70"/>
                    <a:gd name="T4" fmla="*/ 4 w 24"/>
                    <a:gd name="T5" fmla="*/ 0 h 70"/>
                    <a:gd name="T6" fmla="*/ 11 w 24"/>
                    <a:gd name="T7" fmla="*/ 11 h 70"/>
                    <a:gd name="T8" fmla="*/ 7 w 24"/>
                    <a:gd name="T9" fmla="*/ 23 h 70"/>
                    <a:gd name="T10" fmla="*/ 0 60000 65536"/>
                    <a:gd name="T11" fmla="*/ 0 60000 65536"/>
                    <a:gd name="T12" fmla="*/ 0 60000 65536"/>
                    <a:gd name="T13" fmla="*/ 0 60000 65536"/>
                    <a:gd name="T14" fmla="*/ 0 60000 65536"/>
                    <a:gd name="T15" fmla="*/ 0 w 24"/>
                    <a:gd name="T16" fmla="*/ 0 h 70"/>
                    <a:gd name="T17" fmla="*/ 24 w 24"/>
                    <a:gd name="T18" fmla="*/ 70 h 70"/>
                  </a:gdLst>
                  <a:ahLst/>
                  <a:cxnLst>
                    <a:cxn ang="T10">
                      <a:pos x="T0" y="T1"/>
                    </a:cxn>
                    <a:cxn ang="T11">
                      <a:pos x="T2" y="T3"/>
                    </a:cxn>
                    <a:cxn ang="T12">
                      <a:pos x="T4" y="T5"/>
                    </a:cxn>
                    <a:cxn ang="T13">
                      <a:pos x="T6" y="T7"/>
                    </a:cxn>
                    <a:cxn ang="T14">
                      <a:pos x="T8" y="T9"/>
                    </a:cxn>
                  </a:cxnLst>
                  <a:rect l="T15" t="T16" r="T17" b="T18"/>
                  <a:pathLst>
                    <a:path w="24" h="70">
                      <a:moveTo>
                        <a:pt x="15" y="70"/>
                      </a:moveTo>
                      <a:lnTo>
                        <a:pt x="0" y="27"/>
                      </a:lnTo>
                      <a:lnTo>
                        <a:pt x="9" y="0"/>
                      </a:lnTo>
                      <a:lnTo>
                        <a:pt x="24" y="32"/>
                      </a:lnTo>
                      <a:lnTo>
                        <a:pt x="15" y="70"/>
                      </a:lnTo>
                      <a:close/>
                    </a:path>
                  </a:pathLst>
                </a:custGeom>
                <a:solidFill>
                  <a:srgbClr val="606060"/>
                </a:solidFill>
                <a:ln w="9525">
                  <a:noFill/>
                  <a:round/>
                  <a:headEnd/>
                  <a:tailEnd/>
                </a:ln>
              </p:spPr>
              <p:txBody>
                <a:bodyPr/>
                <a:lstStyle/>
                <a:p>
                  <a:endParaRPr lang="zh-CN" altLang="en-US"/>
                </a:p>
              </p:txBody>
            </p:sp>
            <p:sp>
              <p:nvSpPr>
                <p:cNvPr id="13533" name="Freeform 472"/>
                <p:cNvSpPr>
                  <a:spLocks/>
                </p:cNvSpPr>
                <p:nvPr/>
              </p:nvSpPr>
              <p:spPr bwMode="auto">
                <a:xfrm>
                  <a:off x="938" y="3741"/>
                  <a:ext cx="37" cy="10"/>
                </a:xfrm>
                <a:custGeom>
                  <a:avLst/>
                  <a:gdLst>
                    <a:gd name="T0" fmla="*/ 1 w 74"/>
                    <a:gd name="T1" fmla="*/ 0 h 30"/>
                    <a:gd name="T2" fmla="*/ 25 w 74"/>
                    <a:gd name="T3" fmla="*/ 0 h 30"/>
                    <a:gd name="T4" fmla="*/ 26 w 74"/>
                    <a:gd name="T5" fmla="*/ 1 h 30"/>
                    <a:gd name="T6" fmla="*/ 28 w 74"/>
                    <a:gd name="T7" fmla="*/ 4 h 30"/>
                    <a:gd name="T8" fmla="*/ 37 w 74"/>
                    <a:gd name="T9" fmla="*/ 10 h 30"/>
                    <a:gd name="T10" fmla="*/ 9 w 74"/>
                    <a:gd name="T11" fmla="*/ 10 h 30"/>
                    <a:gd name="T12" fmla="*/ 5 w 74"/>
                    <a:gd name="T13" fmla="*/ 7 h 30"/>
                    <a:gd name="T14" fmla="*/ 0 w 74"/>
                    <a:gd name="T15" fmla="*/ 2 h 30"/>
                    <a:gd name="T16" fmla="*/ 1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2" y="0"/>
                      </a:moveTo>
                      <a:lnTo>
                        <a:pt x="50" y="0"/>
                      </a:lnTo>
                      <a:lnTo>
                        <a:pt x="52" y="4"/>
                      </a:lnTo>
                      <a:lnTo>
                        <a:pt x="57" y="13"/>
                      </a:lnTo>
                      <a:lnTo>
                        <a:pt x="74" y="30"/>
                      </a:lnTo>
                      <a:lnTo>
                        <a:pt x="19" y="30"/>
                      </a:lnTo>
                      <a:lnTo>
                        <a:pt x="9" y="22"/>
                      </a:lnTo>
                      <a:lnTo>
                        <a:pt x="0" y="6"/>
                      </a:lnTo>
                      <a:lnTo>
                        <a:pt x="2" y="0"/>
                      </a:lnTo>
                      <a:close/>
                    </a:path>
                  </a:pathLst>
                </a:custGeom>
                <a:solidFill>
                  <a:srgbClr val="808080"/>
                </a:solidFill>
                <a:ln w="9525">
                  <a:noFill/>
                  <a:round/>
                  <a:headEnd/>
                  <a:tailEnd/>
                </a:ln>
              </p:spPr>
              <p:txBody>
                <a:bodyPr/>
                <a:lstStyle/>
                <a:p>
                  <a:endParaRPr lang="zh-CN" altLang="en-US"/>
                </a:p>
              </p:txBody>
            </p:sp>
            <p:sp>
              <p:nvSpPr>
                <p:cNvPr id="13534" name="Freeform 473"/>
                <p:cNvSpPr>
                  <a:spLocks/>
                </p:cNvSpPr>
                <p:nvPr/>
              </p:nvSpPr>
              <p:spPr bwMode="auto">
                <a:xfrm>
                  <a:off x="941" y="3751"/>
                  <a:ext cx="41" cy="12"/>
                </a:xfrm>
                <a:custGeom>
                  <a:avLst/>
                  <a:gdLst>
                    <a:gd name="T0" fmla="*/ 0 w 81"/>
                    <a:gd name="T1" fmla="*/ 12 h 36"/>
                    <a:gd name="T2" fmla="*/ 1 w 81"/>
                    <a:gd name="T3" fmla="*/ 6 h 36"/>
                    <a:gd name="T4" fmla="*/ 3 w 81"/>
                    <a:gd name="T5" fmla="*/ 2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19"/>
                      </a:lnTo>
                      <a:lnTo>
                        <a:pt x="5" y="6"/>
                      </a:lnTo>
                      <a:lnTo>
                        <a:pt x="10" y="0"/>
                      </a:lnTo>
                      <a:lnTo>
                        <a:pt x="67" y="0"/>
                      </a:lnTo>
                      <a:lnTo>
                        <a:pt x="81" y="36"/>
                      </a:lnTo>
                      <a:lnTo>
                        <a:pt x="0" y="36"/>
                      </a:lnTo>
                      <a:close/>
                    </a:path>
                  </a:pathLst>
                </a:custGeom>
                <a:solidFill>
                  <a:srgbClr val="404040"/>
                </a:solidFill>
                <a:ln w="9525">
                  <a:noFill/>
                  <a:round/>
                  <a:headEnd/>
                  <a:tailEnd/>
                </a:ln>
              </p:spPr>
              <p:txBody>
                <a:bodyPr/>
                <a:lstStyle/>
                <a:p>
                  <a:endParaRPr lang="zh-CN" altLang="en-US"/>
                </a:p>
              </p:txBody>
            </p:sp>
          </p:grpSp>
          <p:grpSp>
            <p:nvGrpSpPr>
              <p:cNvPr id="13525" name="Group 474"/>
              <p:cNvGrpSpPr>
                <a:grpSpLocks/>
              </p:cNvGrpSpPr>
              <p:nvPr/>
            </p:nvGrpSpPr>
            <p:grpSpPr bwMode="auto">
              <a:xfrm>
                <a:off x="943" y="3754"/>
                <a:ext cx="49" cy="23"/>
                <a:chOff x="943" y="3754"/>
                <a:chExt cx="49" cy="23"/>
              </a:xfrm>
            </p:grpSpPr>
            <p:sp>
              <p:nvSpPr>
                <p:cNvPr id="13529" name="Freeform 475"/>
                <p:cNvSpPr>
                  <a:spLocks/>
                </p:cNvSpPr>
                <p:nvPr/>
              </p:nvSpPr>
              <p:spPr bwMode="auto">
                <a:xfrm>
                  <a:off x="943" y="3754"/>
                  <a:ext cx="12" cy="23"/>
                </a:xfrm>
                <a:custGeom>
                  <a:avLst/>
                  <a:gdLst>
                    <a:gd name="T0" fmla="*/ 8 w 25"/>
                    <a:gd name="T1" fmla="*/ 23 h 68"/>
                    <a:gd name="T2" fmla="*/ 0 w 25"/>
                    <a:gd name="T3" fmla="*/ 8 h 68"/>
                    <a:gd name="T4" fmla="*/ 5 w 25"/>
                    <a:gd name="T5" fmla="*/ 0 h 68"/>
                    <a:gd name="T6" fmla="*/ 12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5"/>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3530" name="Freeform 476"/>
                <p:cNvSpPr>
                  <a:spLocks/>
                </p:cNvSpPr>
                <p:nvPr/>
              </p:nvSpPr>
              <p:spPr bwMode="auto">
                <a:xfrm>
                  <a:off x="948" y="3755"/>
                  <a:ext cx="37" cy="10"/>
                </a:xfrm>
                <a:custGeom>
                  <a:avLst/>
                  <a:gdLst>
                    <a:gd name="T0" fmla="*/ 1 w 74"/>
                    <a:gd name="T1" fmla="*/ 0 h 30"/>
                    <a:gd name="T2" fmla="*/ 24 w 74"/>
                    <a:gd name="T3" fmla="*/ 0 h 30"/>
                    <a:gd name="T4" fmla="*/ 25 w 74"/>
                    <a:gd name="T5" fmla="*/ 1 h 30"/>
                    <a:gd name="T6" fmla="*/ 28 w 74"/>
                    <a:gd name="T7" fmla="*/ 4 h 30"/>
                    <a:gd name="T8" fmla="*/ 37 w 74"/>
                    <a:gd name="T9" fmla="*/ 10 h 30"/>
                    <a:gd name="T10" fmla="*/ 9 w 74"/>
                    <a:gd name="T11" fmla="*/ 10 h 30"/>
                    <a:gd name="T12" fmla="*/ 5 w 74"/>
                    <a:gd name="T13" fmla="*/ 7 h 30"/>
                    <a:gd name="T14" fmla="*/ 0 w 74"/>
                    <a:gd name="T15" fmla="*/ 2 h 30"/>
                    <a:gd name="T16" fmla="*/ 1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1" y="0"/>
                      </a:moveTo>
                      <a:lnTo>
                        <a:pt x="49" y="0"/>
                      </a:lnTo>
                      <a:lnTo>
                        <a:pt x="50" y="3"/>
                      </a:lnTo>
                      <a:lnTo>
                        <a:pt x="57" y="12"/>
                      </a:lnTo>
                      <a:lnTo>
                        <a:pt x="74" y="30"/>
                      </a:lnTo>
                      <a:lnTo>
                        <a:pt x="18" y="30"/>
                      </a:lnTo>
                      <a:lnTo>
                        <a:pt x="9" y="21"/>
                      </a:lnTo>
                      <a:lnTo>
                        <a:pt x="0" y="5"/>
                      </a:lnTo>
                      <a:lnTo>
                        <a:pt x="1" y="0"/>
                      </a:lnTo>
                      <a:close/>
                    </a:path>
                  </a:pathLst>
                </a:custGeom>
                <a:solidFill>
                  <a:srgbClr val="E0E0E0"/>
                </a:solidFill>
                <a:ln w="9525">
                  <a:noFill/>
                  <a:round/>
                  <a:headEnd/>
                  <a:tailEnd/>
                </a:ln>
              </p:spPr>
              <p:txBody>
                <a:bodyPr/>
                <a:lstStyle/>
                <a:p>
                  <a:endParaRPr lang="zh-CN" altLang="en-US"/>
                </a:p>
              </p:txBody>
            </p:sp>
            <p:sp>
              <p:nvSpPr>
                <p:cNvPr id="13531" name="Freeform 477"/>
                <p:cNvSpPr>
                  <a:spLocks/>
                </p:cNvSpPr>
                <p:nvPr/>
              </p:nvSpPr>
              <p:spPr bwMode="auto">
                <a:xfrm>
                  <a:off x="951" y="3765"/>
                  <a:ext cx="41" cy="12"/>
                </a:xfrm>
                <a:custGeom>
                  <a:avLst/>
                  <a:gdLst>
                    <a:gd name="T0" fmla="*/ 0 w 81"/>
                    <a:gd name="T1" fmla="*/ 12 h 36"/>
                    <a:gd name="T2" fmla="*/ 1 w 81"/>
                    <a:gd name="T3" fmla="*/ 6 h 36"/>
                    <a:gd name="T4" fmla="*/ 3 w 81"/>
                    <a:gd name="T5" fmla="*/ 2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19"/>
                      </a:lnTo>
                      <a:lnTo>
                        <a:pt x="5" y="7"/>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sp>
            <p:nvSpPr>
              <p:cNvPr id="13526" name="Freeform 478"/>
              <p:cNvSpPr>
                <a:spLocks/>
              </p:cNvSpPr>
              <p:nvPr/>
            </p:nvSpPr>
            <p:spPr bwMode="auto">
              <a:xfrm>
                <a:off x="987" y="3753"/>
                <a:ext cx="25" cy="43"/>
              </a:xfrm>
              <a:custGeom>
                <a:avLst/>
                <a:gdLst>
                  <a:gd name="T0" fmla="*/ 20 w 51"/>
                  <a:gd name="T1" fmla="*/ 43 h 128"/>
                  <a:gd name="T2" fmla="*/ 0 w 51"/>
                  <a:gd name="T3" fmla="*/ 10 h 128"/>
                  <a:gd name="T4" fmla="*/ 0 w 51"/>
                  <a:gd name="T5" fmla="*/ 7 h 128"/>
                  <a:gd name="T6" fmla="*/ 1 w 51"/>
                  <a:gd name="T7" fmla="*/ 4 h 128"/>
                  <a:gd name="T8" fmla="*/ 5 w 51"/>
                  <a:gd name="T9" fmla="*/ 0 h 128"/>
                  <a:gd name="T10" fmla="*/ 25 w 51"/>
                  <a:gd name="T11" fmla="*/ 31 h 128"/>
                  <a:gd name="T12" fmla="*/ 20 w 51"/>
                  <a:gd name="T13" fmla="*/ 43 h 128"/>
                  <a:gd name="T14" fmla="*/ 0 60000 65536"/>
                  <a:gd name="T15" fmla="*/ 0 60000 65536"/>
                  <a:gd name="T16" fmla="*/ 0 60000 65536"/>
                  <a:gd name="T17" fmla="*/ 0 60000 65536"/>
                  <a:gd name="T18" fmla="*/ 0 60000 65536"/>
                  <a:gd name="T19" fmla="*/ 0 60000 65536"/>
                  <a:gd name="T20" fmla="*/ 0 60000 65536"/>
                  <a:gd name="T21" fmla="*/ 0 w 51"/>
                  <a:gd name="T22" fmla="*/ 0 h 128"/>
                  <a:gd name="T23" fmla="*/ 51 w 51"/>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128">
                    <a:moveTo>
                      <a:pt x="40" y="128"/>
                    </a:moveTo>
                    <a:lnTo>
                      <a:pt x="0" y="29"/>
                    </a:lnTo>
                    <a:lnTo>
                      <a:pt x="0" y="20"/>
                    </a:lnTo>
                    <a:lnTo>
                      <a:pt x="2" y="11"/>
                    </a:lnTo>
                    <a:lnTo>
                      <a:pt x="10" y="0"/>
                    </a:lnTo>
                    <a:lnTo>
                      <a:pt x="51" y="91"/>
                    </a:lnTo>
                    <a:lnTo>
                      <a:pt x="40" y="128"/>
                    </a:lnTo>
                    <a:close/>
                  </a:path>
                </a:pathLst>
              </a:custGeom>
              <a:solidFill>
                <a:srgbClr val="606060"/>
              </a:solidFill>
              <a:ln w="9525">
                <a:noFill/>
                <a:round/>
                <a:headEnd/>
                <a:tailEnd/>
              </a:ln>
            </p:spPr>
            <p:txBody>
              <a:bodyPr/>
              <a:lstStyle/>
              <a:p>
                <a:endParaRPr lang="zh-CN" altLang="en-US"/>
              </a:p>
            </p:txBody>
          </p:sp>
          <p:sp>
            <p:nvSpPr>
              <p:cNvPr id="13527" name="Freeform 479"/>
              <p:cNvSpPr>
                <a:spLocks/>
              </p:cNvSpPr>
              <p:nvPr/>
            </p:nvSpPr>
            <p:spPr bwMode="auto">
              <a:xfrm>
                <a:off x="992" y="3753"/>
                <a:ext cx="91" cy="29"/>
              </a:xfrm>
              <a:custGeom>
                <a:avLst/>
                <a:gdLst>
                  <a:gd name="T0" fmla="*/ 0 w 183"/>
                  <a:gd name="T1" fmla="*/ 0 h 85"/>
                  <a:gd name="T2" fmla="*/ 32 w 183"/>
                  <a:gd name="T3" fmla="*/ 0 h 85"/>
                  <a:gd name="T4" fmla="*/ 33 w 183"/>
                  <a:gd name="T5" fmla="*/ 4 h 85"/>
                  <a:gd name="T6" fmla="*/ 37 w 183"/>
                  <a:gd name="T7" fmla="*/ 10 h 85"/>
                  <a:gd name="T8" fmla="*/ 42 w 183"/>
                  <a:gd name="T9" fmla="*/ 14 h 85"/>
                  <a:gd name="T10" fmla="*/ 79 w 183"/>
                  <a:gd name="T11" fmla="*/ 14 h 85"/>
                  <a:gd name="T12" fmla="*/ 81 w 183"/>
                  <a:gd name="T13" fmla="*/ 19 h 85"/>
                  <a:gd name="T14" fmla="*/ 86 w 183"/>
                  <a:gd name="T15" fmla="*/ 23 h 85"/>
                  <a:gd name="T16" fmla="*/ 91 w 183"/>
                  <a:gd name="T17" fmla="*/ 29 h 85"/>
                  <a:gd name="T18" fmla="*/ 32 w 183"/>
                  <a:gd name="T19" fmla="*/ 29 h 85"/>
                  <a:gd name="T20" fmla="*/ 20 w 183"/>
                  <a:gd name="T21" fmla="*/ 29 h 85"/>
                  <a:gd name="T22" fmla="*/ 0 w 183"/>
                  <a:gd name="T23" fmla="*/ 0 h 8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3"/>
                  <a:gd name="T37" fmla="*/ 0 h 85"/>
                  <a:gd name="T38" fmla="*/ 183 w 183"/>
                  <a:gd name="T39" fmla="*/ 85 h 8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3" h="85">
                    <a:moveTo>
                      <a:pt x="0" y="0"/>
                    </a:moveTo>
                    <a:lnTo>
                      <a:pt x="64" y="0"/>
                    </a:lnTo>
                    <a:lnTo>
                      <a:pt x="67" y="13"/>
                    </a:lnTo>
                    <a:lnTo>
                      <a:pt x="75" y="28"/>
                    </a:lnTo>
                    <a:lnTo>
                      <a:pt x="84" y="42"/>
                    </a:lnTo>
                    <a:lnTo>
                      <a:pt x="158" y="42"/>
                    </a:lnTo>
                    <a:lnTo>
                      <a:pt x="163" y="55"/>
                    </a:lnTo>
                    <a:lnTo>
                      <a:pt x="172" y="67"/>
                    </a:lnTo>
                    <a:lnTo>
                      <a:pt x="183" y="85"/>
                    </a:lnTo>
                    <a:lnTo>
                      <a:pt x="64" y="85"/>
                    </a:lnTo>
                    <a:lnTo>
                      <a:pt x="41" y="85"/>
                    </a:lnTo>
                    <a:lnTo>
                      <a:pt x="0" y="0"/>
                    </a:lnTo>
                    <a:close/>
                  </a:path>
                </a:pathLst>
              </a:custGeom>
              <a:solidFill>
                <a:srgbClr val="808080"/>
              </a:solidFill>
              <a:ln w="9525">
                <a:noFill/>
                <a:round/>
                <a:headEnd/>
                <a:tailEnd/>
              </a:ln>
            </p:spPr>
            <p:txBody>
              <a:bodyPr/>
              <a:lstStyle/>
              <a:p>
                <a:endParaRPr lang="zh-CN" altLang="en-US"/>
              </a:p>
            </p:txBody>
          </p:sp>
          <p:sp>
            <p:nvSpPr>
              <p:cNvPr id="13528" name="Freeform 480"/>
              <p:cNvSpPr>
                <a:spLocks/>
              </p:cNvSpPr>
              <p:nvPr/>
            </p:nvSpPr>
            <p:spPr bwMode="auto">
              <a:xfrm>
                <a:off x="1008" y="3782"/>
                <a:ext cx="81" cy="12"/>
              </a:xfrm>
              <a:custGeom>
                <a:avLst/>
                <a:gdLst>
                  <a:gd name="T0" fmla="*/ 0 w 160"/>
                  <a:gd name="T1" fmla="*/ 12 h 36"/>
                  <a:gd name="T2" fmla="*/ 1 w 160"/>
                  <a:gd name="T3" fmla="*/ 7 h 36"/>
                  <a:gd name="T4" fmla="*/ 4 w 160"/>
                  <a:gd name="T5" fmla="*/ 3 h 36"/>
                  <a:gd name="T6" fmla="*/ 5 w 160"/>
                  <a:gd name="T7" fmla="*/ 0 h 36"/>
                  <a:gd name="T8" fmla="*/ 76 w 160"/>
                  <a:gd name="T9" fmla="*/ 0 h 36"/>
                  <a:gd name="T10" fmla="*/ 81 w 160"/>
                  <a:gd name="T11" fmla="*/ 12 h 36"/>
                  <a:gd name="T12" fmla="*/ 0 w 160"/>
                  <a:gd name="T13" fmla="*/ 12 h 36"/>
                  <a:gd name="T14" fmla="*/ 0 60000 65536"/>
                  <a:gd name="T15" fmla="*/ 0 60000 65536"/>
                  <a:gd name="T16" fmla="*/ 0 60000 65536"/>
                  <a:gd name="T17" fmla="*/ 0 60000 65536"/>
                  <a:gd name="T18" fmla="*/ 0 60000 65536"/>
                  <a:gd name="T19" fmla="*/ 0 60000 65536"/>
                  <a:gd name="T20" fmla="*/ 0 60000 65536"/>
                  <a:gd name="T21" fmla="*/ 0 w 160"/>
                  <a:gd name="T22" fmla="*/ 0 h 36"/>
                  <a:gd name="T23" fmla="*/ 160 w 160"/>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0" h="36">
                    <a:moveTo>
                      <a:pt x="0" y="36"/>
                    </a:moveTo>
                    <a:lnTo>
                      <a:pt x="1" y="20"/>
                    </a:lnTo>
                    <a:lnTo>
                      <a:pt x="7" y="8"/>
                    </a:lnTo>
                    <a:lnTo>
                      <a:pt x="10" y="0"/>
                    </a:lnTo>
                    <a:lnTo>
                      <a:pt x="150" y="0"/>
                    </a:lnTo>
                    <a:lnTo>
                      <a:pt x="160" y="36"/>
                    </a:lnTo>
                    <a:lnTo>
                      <a:pt x="0" y="36"/>
                    </a:lnTo>
                    <a:close/>
                  </a:path>
                </a:pathLst>
              </a:custGeom>
              <a:solidFill>
                <a:srgbClr val="404040"/>
              </a:solidFill>
              <a:ln w="9525">
                <a:noFill/>
                <a:round/>
                <a:headEnd/>
                <a:tailEnd/>
              </a:ln>
            </p:spPr>
            <p:txBody>
              <a:bodyPr/>
              <a:lstStyle/>
              <a:p>
                <a:endParaRPr lang="zh-CN" altLang="en-US"/>
              </a:p>
            </p:txBody>
          </p:sp>
        </p:grpSp>
        <p:grpSp>
          <p:nvGrpSpPr>
            <p:cNvPr id="13423" name="Group 481"/>
            <p:cNvGrpSpPr>
              <a:grpSpLocks/>
            </p:cNvGrpSpPr>
            <p:nvPr/>
          </p:nvGrpSpPr>
          <p:grpSpPr bwMode="auto">
            <a:xfrm>
              <a:off x="920" y="3821"/>
              <a:ext cx="413" cy="50"/>
              <a:chOff x="920" y="3821"/>
              <a:chExt cx="413" cy="50"/>
            </a:xfrm>
          </p:grpSpPr>
          <p:sp>
            <p:nvSpPr>
              <p:cNvPr id="13444" name="Freeform 482"/>
              <p:cNvSpPr>
                <a:spLocks/>
              </p:cNvSpPr>
              <p:nvPr/>
            </p:nvSpPr>
            <p:spPr bwMode="auto">
              <a:xfrm>
                <a:off x="920" y="3821"/>
                <a:ext cx="413" cy="50"/>
              </a:xfrm>
              <a:custGeom>
                <a:avLst/>
                <a:gdLst>
                  <a:gd name="T0" fmla="*/ 18 w 825"/>
                  <a:gd name="T1" fmla="*/ 4 h 151"/>
                  <a:gd name="T2" fmla="*/ 9 w 825"/>
                  <a:gd name="T3" fmla="*/ 9 h 151"/>
                  <a:gd name="T4" fmla="*/ 5 w 825"/>
                  <a:gd name="T5" fmla="*/ 16 h 151"/>
                  <a:gd name="T6" fmla="*/ 0 w 825"/>
                  <a:gd name="T7" fmla="*/ 32 h 151"/>
                  <a:gd name="T8" fmla="*/ 2 w 825"/>
                  <a:gd name="T9" fmla="*/ 41 h 151"/>
                  <a:gd name="T10" fmla="*/ 7 w 825"/>
                  <a:gd name="T11" fmla="*/ 46 h 151"/>
                  <a:gd name="T12" fmla="*/ 13 w 825"/>
                  <a:gd name="T13" fmla="*/ 50 h 151"/>
                  <a:gd name="T14" fmla="*/ 392 w 825"/>
                  <a:gd name="T15" fmla="*/ 47 h 151"/>
                  <a:gd name="T16" fmla="*/ 404 w 825"/>
                  <a:gd name="T17" fmla="*/ 42 h 151"/>
                  <a:gd name="T18" fmla="*/ 408 w 825"/>
                  <a:gd name="T19" fmla="*/ 35 h 151"/>
                  <a:gd name="T20" fmla="*/ 413 w 825"/>
                  <a:gd name="T21" fmla="*/ 20 h 151"/>
                  <a:gd name="T22" fmla="*/ 411 w 825"/>
                  <a:gd name="T23" fmla="*/ 9 h 151"/>
                  <a:gd name="T24" fmla="*/ 403 w 825"/>
                  <a:gd name="T25" fmla="*/ 3 h 151"/>
                  <a:gd name="T26" fmla="*/ 393 w 825"/>
                  <a:gd name="T27" fmla="*/ 0 h 151"/>
                  <a:gd name="T28" fmla="*/ 18 w 825"/>
                  <a:gd name="T29" fmla="*/ 4 h 1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25"/>
                  <a:gd name="T46" fmla="*/ 0 h 151"/>
                  <a:gd name="T47" fmla="*/ 825 w 825"/>
                  <a:gd name="T48" fmla="*/ 151 h 1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25" h="151">
                    <a:moveTo>
                      <a:pt x="35" y="13"/>
                    </a:moveTo>
                    <a:lnTo>
                      <a:pt x="17" y="27"/>
                    </a:lnTo>
                    <a:lnTo>
                      <a:pt x="9" y="48"/>
                    </a:lnTo>
                    <a:lnTo>
                      <a:pt x="0" y="97"/>
                    </a:lnTo>
                    <a:lnTo>
                      <a:pt x="4" y="124"/>
                    </a:lnTo>
                    <a:lnTo>
                      <a:pt x="13" y="138"/>
                    </a:lnTo>
                    <a:lnTo>
                      <a:pt x="26" y="151"/>
                    </a:lnTo>
                    <a:lnTo>
                      <a:pt x="783" y="142"/>
                    </a:lnTo>
                    <a:lnTo>
                      <a:pt x="807" y="128"/>
                    </a:lnTo>
                    <a:lnTo>
                      <a:pt x="816" y="107"/>
                    </a:lnTo>
                    <a:lnTo>
                      <a:pt x="825" y="61"/>
                    </a:lnTo>
                    <a:lnTo>
                      <a:pt x="821" y="27"/>
                    </a:lnTo>
                    <a:lnTo>
                      <a:pt x="806" y="9"/>
                    </a:lnTo>
                    <a:lnTo>
                      <a:pt x="785" y="0"/>
                    </a:lnTo>
                    <a:lnTo>
                      <a:pt x="35" y="13"/>
                    </a:lnTo>
                    <a:close/>
                  </a:path>
                </a:pathLst>
              </a:custGeom>
              <a:solidFill>
                <a:srgbClr val="202020"/>
              </a:solidFill>
              <a:ln w="7938">
                <a:solidFill>
                  <a:srgbClr val="000000"/>
                </a:solidFill>
                <a:prstDash val="solid"/>
                <a:round/>
                <a:headEnd/>
                <a:tailEnd/>
              </a:ln>
            </p:spPr>
            <p:txBody>
              <a:bodyPr/>
              <a:lstStyle/>
              <a:p>
                <a:endParaRPr lang="zh-CN" altLang="en-US"/>
              </a:p>
            </p:txBody>
          </p:sp>
          <p:sp>
            <p:nvSpPr>
              <p:cNvPr id="13445" name="Freeform 483"/>
              <p:cNvSpPr>
                <a:spLocks/>
              </p:cNvSpPr>
              <p:nvPr/>
            </p:nvSpPr>
            <p:spPr bwMode="auto">
              <a:xfrm>
                <a:off x="972" y="3833"/>
                <a:ext cx="330" cy="27"/>
              </a:xfrm>
              <a:custGeom>
                <a:avLst/>
                <a:gdLst>
                  <a:gd name="T0" fmla="*/ 2 w 658"/>
                  <a:gd name="T1" fmla="*/ 8 h 79"/>
                  <a:gd name="T2" fmla="*/ 0 w 658"/>
                  <a:gd name="T3" fmla="*/ 17 h 79"/>
                  <a:gd name="T4" fmla="*/ 77 w 658"/>
                  <a:gd name="T5" fmla="*/ 17 h 79"/>
                  <a:gd name="T6" fmla="*/ 77 w 658"/>
                  <a:gd name="T7" fmla="*/ 27 h 79"/>
                  <a:gd name="T8" fmla="*/ 251 w 658"/>
                  <a:gd name="T9" fmla="*/ 25 h 79"/>
                  <a:gd name="T10" fmla="*/ 251 w 658"/>
                  <a:gd name="T11" fmla="*/ 17 h 79"/>
                  <a:gd name="T12" fmla="*/ 329 w 658"/>
                  <a:gd name="T13" fmla="*/ 17 h 79"/>
                  <a:gd name="T14" fmla="*/ 330 w 658"/>
                  <a:gd name="T15" fmla="*/ 8 h 79"/>
                  <a:gd name="T16" fmla="*/ 253 w 658"/>
                  <a:gd name="T17" fmla="*/ 8 h 79"/>
                  <a:gd name="T18" fmla="*/ 253 w 658"/>
                  <a:gd name="T19" fmla="*/ 0 h 79"/>
                  <a:gd name="T20" fmla="*/ 77 w 658"/>
                  <a:gd name="T21" fmla="*/ 3 h 79"/>
                  <a:gd name="T22" fmla="*/ 77 w 658"/>
                  <a:gd name="T23" fmla="*/ 8 h 79"/>
                  <a:gd name="T24" fmla="*/ 2 w 658"/>
                  <a:gd name="T25" fmla="*/ 8 h 7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58"/>
                  <a:gd name="T40" fmla="*/ 0 h 79"/>
                  <a:gd name="T41" fmla="*/ 658 w 658"/>
                  <a:gd name="T42" fmla="*/ 79 h 7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58" h="79">
                    <a:moveTo>
                      <a:pt x="4" y="23"/>
                    </a:moveTo>
                    <a:lnTo>
                      <a:pt x="0" y="50"/>
                    </a:lnTo>
                    <a:lnTo>
                      <a:pt x="153" y="50"/>
                    </a:lnTo>
                    <a:lnTo>
                      <a:pt x="153" y="79"/>
                    </a:lnTo>
                    <a:lnTo>
                      <a:pt x="500" y="73"/>
                    </a:lnTo>
                    <a:lnTo>
                      <a:pt x="500" y="50"/>
                    </a:lnTo>
                    <a:lnTo>
                      <a:pt x="656" y="50"/>
                    </a:lnTo>
                    <a:lnTo>
                      <a:pt x="658" y="23"/>
                    </a:lnTo>
                    <a:lnTo>
                      <a:pt x="504" y="23"/>
                    </a:lnTo>
                    <a:lnTo>
                      <a:pt x="504" y="0"/>
                    </a:lnTo>
                    <a:lnTo>
                      <a:pt x="153" y="8"/>
                    </a:lnTo>
                    <a:lnTo>
                      <a:pt x="153" y="23"/>
                    </a:lnTo>
                    <a:lnTo>
                      <a:pt x="4" y="23"/>
                    </a:lnTo>
                    <a:close/>
                  </a:path>
                </a:pathLst>
              </a:custGeom>
              <a:solidFill>
                <a:srgbClr val="000000"/>
              </a:solidFill>
              <a:ln w="9525">
                <a:noFill/>
                <a:round/>
                <a:headEnd/>
                <a:tailEnd/>
              </a:ln>
            </p:spPr>
            <p:txBody>
              <a:bodyPr/>
              <a:lstStyle/>
              <a:p>
                <a:endParaRPr lang="zh-CN" altLang="en-US"/>
              </a:p>
            </p:txBody>
          </p:sp>
          <p:sp>
            <p:nvSpPr>
              <p:cNvPr id="13446" name="Rectangle 484"/>
              <p:cNvSpPr>
                <a:spLocks noChangeArrowheads="1"/>
              </p:cNvSpPr>
              <p:nvPr/>
            </p:nvSpPr>
            <p:spPr bwMode="auto">
              <a:xfrm>
                <a:off x="982" y="3856"/>
                <a:ext cx="26" cy="7"/>
              </a:xfrm>
              <a:prstGeom prst="rect">
                <a:avLst/>
              </a:prstGeom>
              <a:solidFill>
                <a:srgbClr val="00A000"/>
              </a:solidFill>
              <a:ln w="9525">
                <a:noFill/>
                <a:miter lim="800000"/>
                <a:headEnd/>
                <a:tailEnd/>
              </a:ln>
            </p:spPr>
            <p:txBody>
              <a:bodyPr/>
              <a:lstStyle/>
              <a:p>
                <a:endParaRPr lang="zh-CN" altLang="en-US"/>
              </a:p>
            </p:txBody>
          </p:sp>
          <p:sp>
            <p:nvSpPr>
              <p:cNvPr id="13447" name="Rectangle 485"/>
              <p:cNvSpPr>
                <a:spLocks noChangeArrowheads="1"/>
              </p:cNvSpPr>
              <p:nvPr/>
            </p:nvSpPr>
            <p:spPr bwMode="auto">
              <a:xfrm>
                <a:off x="1237" y="3855"/>
                <a:ext cx="53" cy="6"/>
              </a:xfrm>
              <a:prstGeom prst="rect">
                <a:avLst/>
              </a:prstGeom>
              <a:solidFill>
                <a:srgbClr val="202020"/>
              </a:solidFill>
              <a:ln w="7938">
                <a:solidFill>
                  <a:srgbClr val="000000"/>
                </a:solidFill>
                <a:miter lim="800000"/>
                <a:headEnd/>
                <a:tailEnd/>
              </a:ln>
            </p:spPr>
            <p:txBody>
              <a:bodyPr/>
              <a:lstStyle/>
              <a:p>
                <a:endParaRPr lang="zh-CN" altLang="en-US"/>
              </a:p>
            </p:txBody>
          </p:sp>
        </p:grpSp>
        <p:grpSp>
          <p:nvGrpSpPr>
            <p:cNvPr id="13424" name="Group 486"/>
            <p:cNvGrpSpPr>
              <a:grpSpLocks/>
            </p:cNvGrpSpPr>
            <p:nvPr/>
          </p:nvGrpSpPr>
          <p:grpSpPr bwMode="auto">
            <a:xfrm>
              <a:off x="1227" y="3477"/>
              <a:ext cx="508" cy="321"/>
              <a:chOff x="1227" y="3477"/>
              <a:chExt cx="508" cy="321"/>
            </a:xfrm>
          </p:grpSpPr>
          <p:sp>
            <p:nvSpPr>
              <p:cNvPr id="13425" name="Freeform 487"/>
              <p:cNvSpPr>
                <a:spLocks/>
              </p:cNvSpPr>
              <p:nvPr/>
            </p:nvSpPr>
            <p:spPr bwMode="auto">
              <a:xfrm>
                <a:off x="1640" y="3731"/>
                <a:ext cx="95" cy="66"/>
              </a:xfrm>
              <a:custGeom>
                <a:avLst/>
                <a:gdLst>
                  <a:gd name="T0" fmla="*/ 63 w 191"/>
                  <a:gd name="T1" fmla="*/ 3 h 200"/>
                  <a:gd name="T2" fmla="*/ 46 w 191"/>
                  <a:gd name="T3" fmla="*/ 0 h 200"/>
                  <a:gd name="T4" fmla="*/ 29 w 191"/>
                  <a:gd name="T5" fmla="*/ 2 h 200"/>
                  <a:gd name="T6" fmla="*/ 16 w 191"/>
                  <a:gd name="T7" fmla="*/ 6 h 200"/>
                  <a:gd name="T8" fmla="*/ 4 w 191"/>
                  <a:gd name="T9" fmla="*/ 15 h 200"/>
                  <a:gd name="T10" fmla="*/ 0 w 191"/>
                  <a:gd name="T11" fmla="*/ 31 h 200"/>
                  <a:gd name="T12" fmla="*/ 0 w 191"/>
                  <a:gd name="T13" fmla="*/ 45 h 200"/>
                  <a:gd name="T14" fmla="*/ 0 w 191"/>
                  <a:gd name="T15" fmla="*/ 66 h 200"/>
                  <a:gd name="T16" fmla="*/ 95 w 191"/>
                  <a:gd name="T17" fmla="*/ 66 h 200"/>
                  <a:gd name="T18" fmla="*/ 90 w 191"/>
                  <a:gd name="T19" fmla="*/ 27 h 200"/>
                  <a:gd name="T20" fmla="*/ 78 w 191"/>
                  <a:gd name="T21" fmla="*/ 10 h 200"/>
                  <a:gd name="T22" fmla="*/ 63 w 191"/>
                  <a:gd name="T23" fmla="*/ 3 h 2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1"/>
                  <a:gd name="T37" fmla="*/ 0 h 200"/>
                  <a:gd name="T38" fmla="*/ 191 w 191"/>
                  <a:gd name="T39" fmla="*/ 200 h 2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1" h="200">
                    <a:moveTo>
                      <a:pt x="126" y="9"/>
                    </a:moveTo>
                    <a:lnTo>
                      <a:pt x="93" y="0"/>
                    </a:lnTo>
                    <a:lnTo>
                      <a:pt x="59" y="5"/>
                    </a:lnTo>
                    <a:lnTo>
                      <a:pt x="32" y="17"/>
                    </a:lnTo>
                    <a:lnTo>
                      <a:pt x="9" y="45"/>
                    </a:lnTo>
                    <a:lnTo>
                      <a:pt x="0" y="94"/>
                    </a:lnTo>
                    <a:lnTo>
                      <a:pt x="0" y="137"/>
                    </a:lnTo>
                    <a:lnTo>
                      <a:pt x="0" y="200"/>
                    </a:lnTo>
                    <a:lnTo>
                      <a:pt x="191" y="200"/>
                    </a:lnTo>
                    <a:lnTo>
                      <a:pt x="181" y="81"/>
                    </a:lnTo>
                    <a:lnTo>
                      <a:pt x="157" y="30"/>
                    </a:lnTo>
                    <a:lnTo>
                      <a:pt x="126" y="9"/>
                    </a:lnTo>
                    <a:close/>
                  </a:path>
                </a:pathLst>
              </a:custGeom>
              <a:solidFill>
                <a:schemeClr val="bg2"/>
              </a:solidFill>
              <a:ln w="7938">
                <a:solidFill>
                  <a:srgbClr val="404040"/>
                </a:solidFill>
                <a:prstDash val="solid"/>
                <a:round/>
                <a:headEnd/>
                <a:tailEnd/>
              </a:ln>
            </p:spPr>
            <p:txBody>
              <a:bodyPr/>
              <a:lstStyle/>
              <a:p>
                <a:endParaRPr lang="zh-CN" altLang="en-US"/>
              </a:p>
            </p:txBody>
          </p:sp>
          <p:sp>
            <p:nvSpPr>
              <p:cNvPr id="13426" name="Freeform 488"/>
              <p:cNvSpPr>
                <a:spLocks/>
              </p:cNvSpPr>
              <p:nvPr/>
            </p:nvSpPr>
            <p:spPr bwMode="auto">
              <a:xfrm>
                <a:off x="1227" y="3477"/>
                <a:ext cx="429" cy="264"/>
              </a:xfrm>
              <a:custGeom>
                <a:avLst/>
                <a:gdLst>
                  <a:gd name="T0" fmla="*/ 0 w 860"/>
                  <a:gd name="T1" fmla="*/ 0 h 791"/>
                  <a:gd name="T2" fmla="*/ 429 w 860"/>
                  <a:gd name="T3" fmla="*/ 255 h 791"/>
                  <a:gd name="T4" fmla="*/ 424 w 860"/>
                  <a:gd name="T5" fmla="*/ 259 h 791"/>
                  <a:gd name="T6" fmla="*/ 418 w 860"/>
                  <a:gd name="T7" fmla="*/ 264 h 791"/>
                  <a:gd name="T8" fmla="*/ 0 w 860"/>
                  <a:gd name="T9" fmla="*/ 0 h 791"/>
                  <a:gd name="T10" fmla="*/ 0 60000 65536"/>
                  <a:gd name="T11" fmla="*/ 0 60000 65536"/>
                  <a:gd name="T12" fmla="*/ 0 60000 65536"/>
                  <a:gd name="T13" fmla="*/ 0 60000 65536"/>
                  <a:gd name="T14" fmla="*/ 0 60000 65536"/>
                  <a:gd name="T15" fmla="*/ 0 w 860"/>
                  <a:gd name="T16" fmla="*/ 0 h 791"/>
                  <a:gd name="T17" fmla="*/ 860 w 860"/>
                  <a:gd name="T18" fmla="*/ 791 h 791"/>
                </a:gdLst>
                <a:ahLst/>
                <a:cxnLst>
                  <a:cxn ang="T10">
                    <a:pos x="T0" y="T1"/>
                  </a:cxn>
                  <a:cxn ang="T11">
                    <a:pos x="T2" y="T3"/>
                  </a:cxn>
                  <a:cxn ang="T12">
                    <a:pos x="T4" y="T5"/>
                  </a:cxn>
                  <a:cxn ang="T13">
                    <a:pos x="T6" y="T7"/>
                  </a:cxn>
                  <a:cxn ang="T14">
                    <a:pos x="T8" y="T9"/>
                  </a:cxn>
                </a:cxnLst>
                <a:rect l="T15" t="T16" r="T17" b="T18"/>
                <a:pathLst>
                  <a:path w="860" h="791">
                    <a:moveTo>
                      <a:pt x="0" y="0"/>
                    </a:moveTo>
                    <a:lnTo>
                      <a:pt x="860" y="764"/>
                    </a:lnTo>
                    <a:lnTo>
                      <a:pt x="849" y="777"/>
                    </a:lnTo>
                    <a:lnTo>
                      <a:pt x="838" y="791"/>
                    </a:lnTo>
                    <a:lnTo>
                      <a:pt x="0" y="0"/>
                    </a:lnTo>
                    <a:close/>
                  </a:path>
                </a:pathLst>
              </a:custGeom>
              <a:solidFill>
                <a:schemeClr val="bg2"/>
              </a:solidFill>
              <a:ln w="9525">
                <a:noFill/>
                <a:round/>
                <a:headEnd/>
                <a:tailEnd/>
              </a:ln>
            </p:spPr>
            <p:txBody>
              <a:bodyPr/>
              <a:lstStyle/>
              <a:p>
                <a:endParaRPr lang="zh-CN" altLang="en-US"/>
              </a:p>
            </p:txBody>
          </p:sp>
          <p:sp>
            <p:nvSpPr>
              <p:cNvPr id="13427" name="Freeform 489"/>
              <p:cNvSpPr>
                <a:spLocks/>
              </p:cNvSpPr>
              <p:nvPr/>
            </p:nvSpPr>
            <p:spPr bwMode="auto">
              <a:xfrm>
                <a:off x="1521" y="3650"/>
                <a:ext cx="141" cy="122"/>
              </a:xfrm>
              <a:custGeom>
                <a:avLst/>
                <a:gdLst>
                  <a:gd name="T0" fmla="*/ 2 w 281"/>
                  <a:gd name="T1" fmla="*/ 32 h 366"/>
                  <a:gd name="T2" fmla="*/ 12 w 281"/>
                  <a:gd name="T3" fmla="*/ 21 h 366"/>
                  <a:gd name="T4" fmla="*/ 27 w 281"/>
                  <a:gd name="T5" fmla="*/ 14 h 366"/>
                  <a:gd name="T6" fmla="*/ 39 w 281"/>
                  <a:gd name="T7" fmla="*/ 14 h 366"/>
                  <a:gd name="T8" fmla="*/ 64 w 281"/>
                  <a:gd name="T9" fmla="*/ 14 h 366"/>
                  <a:gd name="T10" fmla="*/ 66 w 281"/>
                  <a:gd name="T11" fmla="*/ 0 h 366"/>
                  <a:gd name="T12" fmla="*/ 141 w 281"/>
                  <a:gd name="T13" fmla="*/ 43 h 366"/>
                  <a:gd name="T14" fmla="*/ 136 w 281"/>
                  <a:gd name="T15" fmla="*/ 60 h 366"/>
                  <a:gd name="T16" fmla="*/ 114 w 281"/>
                  <a:gd name="T17" fmla="*/ 57 h 366"/>
                  <a:gd name="T18" fmla="*/ 96 w 281"/>
                  <a:gd name="T19" fmla="*/ 61 h 366"/>
                  <a:gd name="T20" fmla="*/ 79 w 281"/>
                  <a:gd name="T21" fmla="*/ 70 h 366"/>
                  <a:gd name="T22" fmla="*/ 75 w 281"/>
                  <a:gd name="T23" fmla="*/ 77 h 366"/>
                  <a:gd name="T24" fmla="*/ 75 w 281"/>
                  <a:gd name="T25" fmla="*/ 98 h 366"/>
                  <a:gd name="T26" fmla="*/ 75 w 281"/>
                  <a:gd name="T27" fmla="*/ 113 h 366"/>
                  <a:gd name="T28" fmla="*/ 75 w 281"/>
                  <a:gd name="T29" fmla="*/ 122 h 366"/>
                  <a:gd name="T30" fmla="*/ 0 w 281"/>
                  <a:gd name="T31" fmla="*/ 76 h 366"/>
                  <a:gd name="T32" fmla="*/ 0 w 281"/>
                  <a:gd name="T33" fmla="*/ 46 h 366"/>
                  <a:gd name="T34" fmla="*/ 2 w 281"/>
                  <a:gd name="T35" fmla="*/ 32 h 3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1"/>
                  <a:gd name="T55" fmla="*/ 0 h 366"/>
                  <a:gd name="T56" fmla="*/ 281 w 281"/>
                  <a:gd name="T57" fmla="*/ 366 h 36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1" h="366">
                    <a:moveTo>
                      <a:pt x="4" y="95"/>
                    </a:moveTo>
                    <a:lnTo>
                      <a:pt x="24" y="62"/>
                    </a:lnTo>
                    <a:lnTo>
                      <a:pt x="54" y="43"/>
                    </a:lnTo>
                    <a:lnTo>
                      <a:pt x="78" y="42"/>
                    </a:lnTo>
                    <a:lnTo>
                      <a:pt x="128" y="43"/>
                    </a:lnTo>
                    <a:lnTo>
                      <a:pt x="132" y="0"/>
                    </a:lnTo>
                    <a:lnTo>
                      <a:pt x="281" y="130"/>
                    </a:lnTo>
                    <a:lnTo>
                      <a:pt x="272" y="179"/>
                    </a:lnTo>
                    <a:lnTo>
                      <a:pt x="228" y="170"/>
                    </a:lnTo>
                    <a:lnTo>
                      <a:pt x="191" y="184"/>
                    </a:lnTo>
                    <a:lnTo>
                      <a:pt x="158" y="210"/>
                    </a:lnTo>
                    <a:lnTo>
                      <a:pt x="150" y="232"/>
                    </a:lnTo>
                    <a:lnTo>
                      <a:pt x="149" y="295"/>
                    </a:lnTo>
                    <a:lnTo>
                      <a:pt x="149" y="338"/>
                    </a:lnTo>
                    <a:lnTo>
                      <a:pt x="150" y="366"/>
                    </a:lnTo>
                    <a:lnTo>
                      <a:pt x="0" y="229"/>
                    </a:lnTo>
                    <a:lnTo>
                      <a:pt x="0" y="139"/>
                    </a:lnTo>
                    <a:lnTo>
                      <a:pt x="4" y="95"/>
                    </a:lnTo>
                    <a:close/>
                  </a:path>
                </a:pathLst>
              </a:custGeom>
              <a:solidFill>
                <a:schemeClr val="bg2"/>
              </a:solidFill>
              <a:ln w="7938">
                <a:solidFill>
                  <a:srgbClr val="000000"/>
                </a:solidFill>
                <a:prstDash val="solid"/>
                <a:round/>
                <a:headEnd/>
                <a:tailEnd/>
              </a:ln>
            </p:spPr>
            <p:txBody>
              <a:bodyPr/>
              <a:lstStyle/>
              <a:p>
                <a:endParaRPr lang="zh-CN" altLang="en-US"/>
              </a:p>
            </p:txBody>
          </p:sp>
          <p:sp>
            <p:nvSpPr>
              <p:cNvPr id="13428" name="Line 490"/>
              <p:cNvSpPr>
                <a:spLocks noChangeShapeType="1"/>
              </p:cNvSpPr>
              <p:nvPr/>
            </p:nvSpPr>
            <p:spPr bwMode="auto">
              <a:xfrm>
                <a:off x="1586" y="3665"/>
                <a:ext cx="76" cy="44"/>
              </a:xfrm>
              <a:prstGeom prst="line">
                <a:avLst/>
              </a:prstGeom>
              <a:noFill/>
              <a:ln w="7938">
                <a:solidFill>
                  <a:srgbClr val="000000"/>
                </a:solidFill>
                <a:round/>
                <a:headEnd/>
                <a:tailEnd/>
              </a:ln>
            </p:spPr>
            <p:txBody>
              <a:bodyPr/>
              <a:lstStyle/>
              <a:p>
                <a:endParaRPr lang="zh-CN" altLang="en-US"/>
              </a:p>
            </p:txBody>
          </p:sp>
          <p:sp>
            <p:nvSpPr>
              <p:cNvPr id="13429" name="Freeform 491"/>
              <p:cNvSpPr>
                <a:spLocks/>
              </p:cNvSpPr>
              <p:nvPr/>
            </p:nvSpPr>
            <p:spPr bwMode="auto">
              <a:xfrm>
                <a:off x="1242" y="3486"/>
                <a:ext cx="111" cy="96"/>
              </a:xfrm>
              <a:custGeom>
                <a:avLst/>
                <a:gdLst>
                  <a:gd name="T0" fmla="*/ 5 w 222"/>
                  <a:gd name="T1" fmla="*/ 33 h 289"/>
                  <a:gd name="T2" fmla="*/ 14 w 222"/>
                  <a:gd name="T3" fmla="*/ 21 h 289"/>
                  <a:gd name="T4" fmla="*/ 27 w 222"/>
                  <a:gd name="T5" fmla="*/ 15 h 289"/>
                  <a:gd name="T6" fmla="*/ 41 w 222"/>
                  <a:gd name="T7" fmla="*/ 14 h 289"/>
                  <a:gd name="T8" fmla="*/ 66 w 222"/>
                  <a:gd name="T9" fmla="*/ 14 h 289"/>
                  <a:gd name="T10" fmla="*/ 68 w 222"/>
                  <a:gd name="T11" fmla="*/ 0 h 289"/>
                  <a:gd name="T12" fmla="*/ 111 w 222"/>
                  <a:gd name="T13" fmla="*/ 27 h 289"/>
                  <a:gd name="T14" fmla="*/ 109 w 222"/>
                  <a:gd name="T15" fmla="*/ 40 h 289"/>
                  <a:gd name="T16" fmla="*/ 95 w 222"/>
                  <a:gd name="T17" fmla="*/ 39 h 289"/>
                  <a:gd name="T18" fmla="*/ 84 w 222"/>
                  <a:gd name="T19" fmla="*/ 39 h 289"/>
                  <a:gd name="T20" fmla="*/ 68 w 222"/>
                  <a:gd name="T21" fmla="*/ 42 h 289"/>
                  <a:gd name="T22" fmla="*/ 59 w 222"/>
                  <a:gd name="T23" fmla="*/ 46 h 289"/>
                  <a:gd name="T24" fmla="*/ 51 w 222"/>
                  <a:gd name="T25" fmla="*/ 53 h 289"/>
                  <a:gd name="T26" fmla="*/ 49 w 222"/>
                  <a:gd name="T27" fmla="*/ 64 h 289"/>
                  <a:gd name="T28" fmla="*/ 47 w 222"/>
                  <a:gd name="T29" fmla="*/ 96 h 289"/>
                  <a:gd name="T30" fmla="*/ 0 w 222"/>
                  <a:gd name="T31" fmla="*/ 65 h 289"/>
                  <a:gd name="T32" fmla="*/ 2 w 222"/>
                  <a:gd name="T33" fmla="*/ 46 h 289"/>
                  <a:gd name="T34" fmla="*/ 5 w 222"/>
                  <a:gd name="T35" fmla="*/ 33 h 28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22"/>
                  <a:gd name="T55" fmla="*/ 0 h 289"/>
                  <a:gd name="T56" fmla="*/ 222 w 222"/>
                  <a:gd name="T57" fmla="*/ 289 h 28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22" h="289">
                    <a:moveTo>
                      <a:pt x="10" y="98"/>
                    </a:moveTo>
                    <a:lnTo>
                      <a:pt x="27" y="64"/>
                    </a:lnTo>
                    <a:lnTo>
                      <a:pt x="53" y="45"/>
                    </a:lnTo>
                    <a:lnTo>
                      <a:pt x="81" y="41"/>
                    </a:lnTo>
                    <a:lnTo>
                      <a:pt x="131" y="42"/>
                    </a:lnTo>
                    <a:lnTo>
                      <a:pt x="135" y="0"/>
                    </a:lnTo>
                    <a:lnTo>
                      <a:pt x="222" y="80"/>
                    </a:lnTo>
                    <a:lnTo>
                      <a:pt x="218" y="120"/>
                    </a:lnTo>
                    <a:lnTo>
                      <a:pt x="190" y="118"/>
                    </a:lnTo>
                    <a:lnTo>
                      <a:pt x="168" y="116"/>
                    </a:lnTo>
                    <a:lnTo>
                      <a:pt x="135" y="125"/>
                    </a:lnTo>
                    <a:lnTo>
                      <a:pt x="118" y="137"/>
                    </a:lnTo>
                    <a:lnTo>
                      <a:pt x="102" y="161"/>
                    </a:lnTo>
                    <a:lnTo>
                      <a:pt x="98" y="192"/>
                    </a:lnTo>
                    <a:lnTo>
                      <a:pt x="93" y="289"/>
                    </a:lnTo>
                    <a:lnTo>
                      <a:pt x="0" y="197"/>
                    </a:lnTo>
                    <a:lnTo>
                      <a:pt x="4" y="138"/>
                    </a:lnTo>
                    <a:lnTo>
                      <a:pt x="10" y="98"/>
                    </a:lnTo>
                    <a:close/>
                  </a:path>
                </a:pathLst>
              </a:custGeom>
              <a:solidFill>
                <a:schemeClr val="bg2"/>
              </a:solidFill>
              <a:ln w="7938">
                <a:solidFill>
                  <a:srgbClr val="000000"/>
                </a:solidFill>
                <a:prstDash val="solid"/>
                <a:round/>
                <a:headEnd/>
                <a:tailEnd/>
              </a:ln>
            </p:spPr>
            <p:txBody>
              <a:bodyPr/>
              <a:lstStyle/>
              <a:p>
                <a:endParaRPr lang="zh-CN" altLang="en-US"/>
              </a:p>
            </p:txBody>
          </p:sp>
          <p:sp>
            <p:nvSpPr>
              <p:cNvPr id="13430" name="Freeform 492"/>
              <p:cNvSpPr>
                <a:spLocks/>
              </p:cNvSpPr>
              <p:nvPr/>
            </p:nvSpPr>
            <p:spPr bwMode="auto">
              <a:xfrm>
                <a:off x="1456" y="3626"/>
                <a:ext cx="64" cy="62"/>
              </a:xfrm>
              <a:custGeom>
                <a:avLst/>
                <a:gdLst>
                  <a:gd name="T0" fmla="*/ 64 w 128"/>
                  <a:gd name="T1" fmla="*/ 2 h 186"/>
                  <a:gd name="T2" fmla="*/ 29 w 128"/>
                  <a:gd name="T3" fmla="*/ 0 h 186"/>
                  <a:gd name="T4" fmla="*/ 15 w 128"/>
                  <a:gd name="T5" fmla="*/ 5 h 186"/>
                  <a:gd name="T6" fmla="*/ 4 w 128"/>
                  <a:gd name="T7" fmla="*/ 13 h 186"/>
                  <a:gd name="T8" fmla="*/ 0 w 128"/>
                  <a:gd name="T9" fmla="*/ 30 h 186"/>
                  <a:gd name="T10" fmla="*/ 0 w 128"/>
                  <a:gd name="T11" fmla="*/ 62 h 186"/>
                  <a:gd name="T12" fmla="*/ 0 w 128"/>
                  <a:gd name="T13" fmla="*/ 61 h 186"/>
                  <a:gd name="T14" fmla="*/ 0 60000 65536"/>
                  <a:gd name="T15" fmla="*/ 0 60000 65536"/>
                  <a:gd name="T16" fmla="*/ 0 60000 65536"/>
                  <a:gd name="T17" fmla="*/ 0 60000 65536"/>
                  <a:gd name="T18" fmla="*/ 0 60000 65536"/>
                  <a:gd name="T19" fmla="*/ 0 60000 65536"/>
                  <a:gd name="T20" fmla="*/ 0 60000 65536"/>
                  <a:gd name="T21" fmla="*/ 0 w 128"/>
                  <a:gd name="T22" fmla="*/ 0 h 186"/>
                  <a:gd name="T23" fmla="*/ 128 w 128"/>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8" h="186">
                    <a:moveTo>
                      <a:pt x="128" y="5"/>
                    </a:moveTo>
                    <a:lnTo>
                      <a:pt x="59" y="0"/>
                    </a:lnTo>
                    <a:lnTo>
                      <a:pt x="30" y="14"/>
                    </a:lnTo>
                    <a:lnTo>
                      <a:pt x="9" y="40"/>
                    </a:lnTo>
                    <a:lnTo>
                      <a:pt x="0" y="89"/>
                    </a:lnTo>
                    <a:lnTo>
                      <a:pt x="0" y="186"/>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3431" name="Freeform 493"/>
              <p:cNvSpPr>
                <a:spLocks/>
              </p:cNvSpPr>
              <p:nvPr/>
            </p:nvSpPr>
            <p:spPr bwMode="auto">
              <a:xfrm>
                <a:off x="1440" y="3615"/>
                <a:ext cx="63" cy="61"/>
              </a:xfrm>
              <a:custGeom>
                <a:avLst/>
                <a:gdLst>
                  <a:gd name="T0" fmla="*/ 63 w 126"/>
                  <a:gd name="T1" fmla="*/ 1 h 185"/>
                  <a:gd name="T2" fmla="*/ 30 w 126"/>
                  <a:gd name="T3" fmla="*/ 0 h 185"/>
                  <a:gd name="T4" fmla="*/ 12 w 126"/>
                  <a:gd name="T5" fmla="*/ 5 h 185"/>
                  <a:gd name="T6" fmla="*/ 5 w 126"/>
                  <a:gd name="T7" fmla="*/ 13 h 185"/>
                  <a:gd name="T8" fmla="*/ 0 w 126"/>
                  <a:gd name="T9" fmla="*/ 29 h 185"/>
                  <a:gd name="T10" fmla="*/ 0 w 126"/>
                  <a:gd name="T11" fmla="*/ 61 h 185"/>
                  <a:gd name="T12" fmla="*/ 0 w 126"/>
                  <a:gd name="T13" fmla="*/ 59 h 185"/>
                  <a:gd name="T14" fmla="*/ 0 60000 65536"/>
                  <a:gd name="T15" fmla="*/ 0 60000 65536"/>
                  <a:gd name="T16" fmla="*/ 0 60000 65536"/>
                  <a:gd name="T17" fmla="*/ 0 60000 65536"/>
                  <a:gd name="T18" fmla="*/ 0 60000 65536"/>
                  <a:gd name="T19" fmla="*/ 0 60000 65536"/>
                  <a:gd name="T20" fmla="*/ 0 60000 65536"/>
                  <a:gd name="T21" fmla="*/ 0 w 126"/>
                  <a:gd name="T22" fmla="*/ 0 h 185"/>
                  <a:gd name="T23" fmla="*/ 126 w 126"/>
                  <a:gd name="T24" fmla="*/ 185 h 1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6" h="185">
                    <a:moveTo>
                      <a:pt x="126" y="3"/>
                    </a:moveTo>
                    <a:lnTo>
                      <a:pt x="59" y="0"/>
                    </a:lnTo>
                    <a:lnTo>
                      <a:pt x="24" y="15"/>
                    </a:lnTo>
                    <a:lnTo>
                      <a:pt x="9" y="39"/>
                    </a:lnTo>
                    <a:lnTo>
                      <a:pt x="0" y="88"/>
                    </a:lnTo>
                    <a:lnTo>
                      <a:pt x="0" y="185"/>
                    </a:lnTo>
                    <a:lnTo>
                      <a:pt x="0" y="180"/>
                    </a:lnTo>
                  </a:path>
                </a:pathLst>
              </a:custGeom>
              <a:solidFill>
                <a:schemeClr val="bg2"/>
              </a:solidFill>
              <a:ln w="7938">
                <a:solidFill>
                  <a:srgbClr val="000000"/>
                </a:solidFill>
                <a:prstDash val="solid"/>
                <a:round/>
                <a:headEnd/>
                <a:tailEnd/>
              </a:ln>
            </p:spPr>
            <p:txBody>
              <a:bodyPr/>
              <a:lstStyle/>
              <a:p>
                <a:endParaRPr lang="zh-CN" altLang="en-US"/>
              </a:p>
            </p:txBody>
          </p:sp>
          <p:sp>
            <p:nvSpPr>
              <p:cNvPr id="13432" name="Freeform 494"/>
              <p:cNvSpPr>
                <a:spLocks/>
              </p:cNvSpPr>
              <p:nvPr/>
            </p:nvSpPr>
            <p:spPr bwMode="auto">
              <a:xfrm>
                <a:off x="1422" y="3604"/>
                <a:ext cx="64" cy="62"/>
              </a:xfrm>
              <a:custGeom>
                <a:avLst/>
                <a:gdLst>
                  <a:gd name="T0" fmla="*/ 64 w 127"/>
                  <a:gd name="T1" fmla="*/ 2 h 185"/>
                  <a:gd name="T2" fmla="*/ 30 w 127"/>
                  <a:gd name="T3" fmla="*/ 0 h 185"/>
                  <a:gd name="T4" fmla="*/ 15 w 127"/>
                  <a:gd name="T5" fmla="*/ 5 h 185"/>
                  <a:gd name="T6" fmla="*/ 5 w 127"/>
                  <a:gd name="T7" fmla="*/ 13 h 185"/>
                  <a:gd name="T8" fmla="*/ 0 w 127"/>
                  <a:gd name="T9" fmla="*/ 29 h 185"/>
                  <a:gd name="T10" fmla="*/ 0 w 127"/>
                  <a:gd name="T11" fmla="*/ 62 h 185"/>
                  <a:gd name="T12" fmla="*/ 0 w 127"/>
                  <a:gd name="T13" fmla="*/ 61 h 185"/>
                  <a:gd name="T14" fmla="*/ 0 60000 65536"/>
                  <a:gd name="T15" fmla="*/ 0 60000 65536"/>
                  <a:gd name="T16" fmla="*/ 0 60000 65536"/>
                  <a:gd name="T17" fmla="*/ 0 60000 65536"/>
                  <a:gd name="T18" fmla="*/ 0 60000 65536"/>
                  <a:gd name="T19" fmla="*/ 0 60000 65536"/>
                  <a:gd name="T20" fmla="*/ 0 60000 65536"/>
                  <a:gd name="T21" fmla="*/ 0 w 127"/>
                  <a:gd name="T22" fmla="*/ 0 h 185"/>
                  <a:gd name="T23" fmla="*/ 127 w 127"/>
                  <a:gd name="T24" fmla="*/ 185 h 1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185">
                    <a:moveTo>
                      <a:pt x="127" y="5"/>
                    </a:moveTo>
                    <a:lnTo>
                      <a:pt x="59" y="0"/>
                    </a:lnTo>
                    <a:lnTo>
                      <a:pt x="30" y="14"/>
                    </a:lnTo>
                    <a:lnTo>
                      <a:pt x="9" y="39"/>
                    </a:lnTo>
                    <a:lnTo>
                      <a:pt x="0" y="88"/>
                    </a:lnTo>
                    <a:lnTo>
                      <a:pt x="0" y="185"/>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3433" name="Freeform 495"/>
              <p:cNvSpPr>
                <a:spLocks/>
              </p:cNvSpPr>
              <p:nvPr/>
            </p:nvSpPr>
            <p:spPr bwMode="auto">
              <a:xfrm>
                <a:off x="1401" y="3594"/>
                <a:ext cx="64" cy="62"/>
              </a:xfrm>
              <a:custGeom>
                <a:avLst/>
                <a:gdLst>
                  <a:gd name="T0" fmla="*/ 64 w 127"/>
                  <a:gd name="T1" fmla="*/ 2 h 186"/>
                  <a:gd name="T2" fmla="*/ 30 w 127"/>
                  <a:gd name="T3" fmla="*/ 0 h 186"/>
                  <a:gd name="T4" fmla="*/ 16 w 127"/>
                  <a:gd name="T5" fmla="*/ 3 h 186"/>
                  <a:gd name="T6" fmla="*/ 5 w 127"/>
                  <a:gd name="T7" fmla="*/ 13 h 186"/>
                  <a:gd name="T8" fmla="*/ 0 w 127"/>
                  <a:gd name="T9" fmla="*/ 29 h 186"/>
                  <a:gd name="T10" fmla="*/ 0 w 127"/>
                  <a:gd name="T11" fmla="*/ 62 h 186"/>
                  <a:gd name="T12" fmla="*/ 0 w 127"/>
                  <a:gd name="T13" fmla="*/ 61 h 186"/>
                  <a:gd name="T14" fmla="*/ 0 60000 65536"/>
                  <a:gd name="T15" fmla="*/ 0 60000 65536"/>
                  <a:gd name="T16" fmla="*/ 0 60000 65536"/>
                  <a:gd name="T17" fmla="*/ 0 60000 65536"/>
                  <a:gd name="T18" fmla="*/ 0 60000 65536"/>
                  <a:gd name="T19" fmla="*/ 0 60000 65536"/>
                  <a:gd name="T20" fmla="*/ 0 60000 65536"/>
                  <a:gd name="T21" fmla="*/ 0 w 127"/>
                  <a:gd name="T22" fmla="*/ 0 h 186"/>
                  <a:gd name="T23" fmla="*/ 127 w 127"/>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186">
                    <a:moveTo>
                      <a:pt x="127" y="5"/>
                    </a:moveTo>
                    <a:lnTo>
                      <a:pt x="59" y="0"/>
                    </a:lnTo>
                    <a:lnTo>
                      <a:pt x="32" y="10"/>
                    </a:lnTo>
                    <a:lnTo>
                      <a:pt x="9" y="39"/>
                    </a:lnTo>
                    <a:lnTo>
                      <a:pt x="0" y="88"/>
                    </a:lnTo>
                    <a:lnTo>
                      <a:pt x="0" y="186"/>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3434" name="Freeform 496"/>
              <p:cNvSpPr>
                <a:spLocks/>
              </p:cNvSpPr>
              <p:nvPr/>
            </p:nvSpPr>
            <p:spPr bwMode="auto">
              <a:xfrm>
                <a:off x="1383" y="3583"/>
                <a:ext cx="64" cy="62"/>
              </a:xfrm>
              <a:custGeom>
                <a:avLst/>
                <a:gdLst>
                  <a:gd name="T0" fmla="*/ 64 w 128"/>
                  <a:gd name="T1" fmla="*/ 1 h 186"/>
                  <a:gd name="T2" fmla="*/ 29 w 128"/>
                  <a:gd name="T3" fmla="*/ 0 h 186"/>
                  <a:gd name="T4" fmla="*/ 16 w 128"/>
                  <a:gd name="T5" fmla="*/ 4 h 186"/>
                  <a:gd name="T6" fmla="*/ 4 w 128"/>
                  <a:gd name="T7" fmla="*/ 13 h 186"/>
                  <a:gd name="T8" fmla="*/ 0 w 128"/>
                  <a:gd name="T9" fmla="*/ 29 h 186"/>
                  <a:gd name="T10" fmla="*/ 0 w 128"/>
                  <a:gd name="T11" fmla="*/ 62 h 186"/>
                  <a:gd name="T12" fmla="*/ 0 w 128"/>
                  <a:gd name="T13" fmla="*/ 61 h 186"/>
                  <a:gd name="T14" fmla="*/ 0 60000 65536"/>
                  <a:gd name="T15" fmla="*/ 0 60000 65536"/>
                  <a:gd name="T16" fmla="*/ 0 60000 65536"/>
                  <a:gd name="T17" fmla="*/ 0 60000 65536"/>
                  <a:gd name="T18" fmla="*/ 0 60000 65536"/>
                  <a:gd name="T19" fmla="*/ 0 60000 65536"/>
                  <a:gd name="T20" fmla="*/ 0 60000 65536"/>
                  <a:gd name="T21" fmla="*/ 0 w 128"/>
                  <a:gd name="T22" fmla="*/ 0 h 186"/>
                  <a:gd name="T23" fmla="*/ 128 w 128"/>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8" h="186">
                    <a:moveTo>
                      <a:pt x="128" y="4"/>
                    </a:moveTo>
                    <a:lnTo>
                      <a:pt x="59" y="0"/>
                    </a:lnTo>
                    <a:lnTo>
                      <a:pt x="32" y="13"/>
                    </a:lnTo>
                    <a:lnTo>
                      <a:pt x="9" y="40"/>
                    </a:lnTo>
                    <a:lnTo>
                      <a:pt x="0" y="88"/>
                    </a:lnTo>
                    <a:lnTo>
                      <a:pt x="0" y="186"/>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3435" name="Freeform 497"/>
              <p:cNvSpPr>
                <a:spLocks/>
              </p:cNvSpPr>
              <p:nvPr/>
            </p:nvSpPr>
            <p:spPr bwMode="auto">
              <a:xfrm>
                <a:off x="1365" y="3570"/>
                <a:ext cx="63" cy="62"/>
              </a:xfrm>
              <a:custGeom>
                <a:avLst/>
                <a:gdLst>
                  <a:gd name="T0" fmla="*/ 63 w 126"/>
                  <a:gd name="T1" fmla="*/ 1 h 186"/>
                  <a:gd name="T2" fmla="*/ 29 w 126"/>
                  <a:gd name="T3" fmla="*/ 0 h 186"/>
                  <a:gd name="T4" fmla="*/ 16 w 126"/>
                  <a:gd name="T5" fmla="*/ 5 h 186"/>
                  <a:gd name="T6" fmla="*/ 4 w 126"/>
                  <a:gd name="T7" fmla="*/ 13 h 186"/>
                  <a:gd name="T8" fmla="*/ 0 w 126"/>
                  <a:gd name="T9" fmla="*/ 30 h 186"/>
                  <a:gd name="T10" fmla="*/ 0 w 126"/>
                  <a:gd name="T11" fmla="*/ 62 h 186"/>
                  <a:gd name="T12" fmla="*/ 0 w 126"/>
                  <a:gd name="T13" fmla="*/ 61 h 186"/>
                  <a:gd name="T14" fmla="*/ 0 60000 65536"/>
                  <a:gd name="T15" fmla="*/ 0 60000 65536"/>
                  <a:gd name="T16" fmla="*/ 0 60000 65536"/>
                  <a:gd name="T17" fmla="*/ 0 60000 65536"/>
                  <a:gd name="T18" fmla="*/ 0 60000 65536"/>
                  <a:gd name="T19" fmla="*/ 0 60000 65536"/>
                  <a:gd name="T20" fmla="*/ 0 60000 65536"/>
                  <a:gd name="T21" fmla="*/ 0 w 126"/>
                  <a:gd name="T22" fmla="*/ 0 h 186"/>
                  <a:gd name="T23" fmla="*/ 126 w 126"/>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6" h="186">
                    <a:moveTo>
                      <a:pt x="126" y="4"/>
                    </a:moveTo>
                    <a:lnTo>
                      <a:pt x="58" y="0"/>
                    </a:lnTo>
                    <a:lnTo>
                      <a:pt x="31" y="14"/>
                    </a:lnTo>
                    <a:lnTo>
                      <a:pt x="8" y="40"/>
                    </a:lnTo>
                    <a:lnTo>
                      <a:pt x="0" y="89"/>
                    </a:lnTo>
                    <a:lnTo>
                      <a:pt x="0" y="186"/>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3436" name="Freeform 498"/>
              <p:cNvSpPr>
                <a:spLocks/>
              </p:cNvSpPr>
              <p:nvPr/>
            </p:nvSpPr>
            <p:spPr bwMode="auto">
              <a:xfrm>
                <a:off x="1349" y="3558"/>
                <a:ext cx="64" cy="62"/>
              </a:xfrm>
              <a:custGeom>
                <a:avLst/>
                <a:gdLst>
                  <a:gd name="T0" fmla="*/ 64 w 127"/>
                  <a:gd name="T1" fmla="*/ 2 h 186"/>
                  <a:gd name="T2" fmla="*/ 30 w 127"/>
                  <a:gd name="T3" fmla="*/ 0 h 186"/>
                  <a:gd name="T4" fmla="*/ 17 w 127"/>
                  <a:gd name="T5" fmla="*/ 5 h 186"/>
                  <a:gd name="T6" fmla="*/ 5 w 127"/>
                  <a:gd name="T7" fmla="*/ 13 h 186"/>
                  <a:gd name="T8" fmla="*/ 0 w 127"/>
                  <a:gd name="T9" fmla="*/ 30 h 186"/>
                  <a:gd name="T10" fmla="*/ 0 w 127"/>
                  <a:gd name="T11" fmla="*/ 62 h 186"/>
                  <a:gd name="T12" fmla="*/ 0 w 127"/>
                  <a:gd name="T13" fmla="*/ 61 h 186"/>
                  <a:gd name="T14" fmla="*/ 0 60000 65536"/>
                  <a:gd name="T15" fmla="*/ 0 60000 65536"/>
                  <a:gd name="T16" fmla="*/ 0 60000 65536"/>
                  <a:gd name="T17" fmla="*/ 0 60000 65536"/>
                  <a:gd name="T18" fmla="*/ 0 60000 65536"/>
                  <a:gd name="T19" fmla="*/ 0 60000 65536"/>
                  <a:gd name="T20" fmla="*/ 0 60000 65536"/>
                  <a:gd name="T21" fmla="*/ 0 w 127"/>
                  <a:gd name="T22" fmla="*/ 0 h 186"/>
                  <a:gd name="T23" fmla="*/ 127 w 127"/>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186">
                    <a:moveTo>
                      <a:pt x="127" y="5"/>
                    </a:moveTo>
                    <a:lnTo>
                      <a:pt x="59" y="0"/>
                    </a:lnTo>
                    <a:lnTo>
                      <a:pt x="33" y="16"/>
                    </a:lnTo>
                    <a:lnTo>
                      <a:pt x="9" y="40"/>
                    </a:lnTo>
                    <a:lnTo>
                      <a:pt x="0" y="89"/>
                    </a:lnTo>
                    <a:lnTo>
                      <a:pt x="0" y="186"/>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3437" name="Freeform 499"/>
              <p:cNvSpPr>
                <a:spLocks/>
              </p:cNvSpPr>
              <p:nvPr/>
            </p:nvSpPr>
            <p:spPr bwMode="auto">
              <a:xfrm>
                <a:off x="1331" y="3550"/>
                <a:ext cx="63" cy="62"/>
              </a:xfrm>
              <a:custGeom>
                <a:avLst/>
                <a:gdLst>
                  <a:gd name="T0" fmla="*/ 63 w 127"/>
                  <a:gd name="T1" fmla="*/ 1 h 186"/>
                  <a:gd name="T2" fmla="*/ 29 w 127"/>
                  <a:gd name="T3" fmla="*/ 0 h 186"/>
                  <a:gd name="T4" fmla="*/ 16 w 127"/>
                  <a:gd name="T5" fmla="*/ 4 h 186"/>
                  <a:gd name="T6" fmla="*/ 5 w 127"/>
                  <a:gd name="T7" fmla="*/ 13 h 186"/>
                  <a:gd name="T8" fmla="*/ 0 w 127"/>
                  <a:gd name="T9" fmla="*/ 29 h 186"/>
                  <a:gd name="T10" fmla="*/ 0 w 127"/>
                  <a:gd name="T11" fmla="*/ 62 h 186"/>
                  <a:gd name="T12" fmla="*/ 0 w 127"/>
                  <a:gd name="T13" fmla="*/ 60 h 186"/>
                  <a:gd name="T14" fmla="*/ 0 60000 65536"/>
                  <a:gd name="T15" fmla="*/ 0 60000 65536"/>
                  <a:gd name="T16" fmla="*/ 0 60000 65536"/>
                  <a:gd name="T17" fmla="*/ 0 60000 65536"/>
                  <a:gd name="T18" fmla="*/ 0 60000 65536"/>
                  <a:gd name="T19" fmla="*/ 0 60000 65536"/>
                  <a:gd name="T20" fmla="*/ 0 60000 65536"/>
                  <a:gd name="T21" fmla="*/ 0 w 127"/>
                  <a:gd name="T22" fmla="*/ 0 h 186"/>
                  <a:gd name="T23" fmla="*/ 127 w 127"/>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186">
                    <a:moveTo>
                      <a:pt x="127" y="4"/>
                    </a:moveTo>
                    <a:lnTo>
                      <a:pt x="59" y="0"/>
                    </a:lnTo>
                    <a:lnTo>
                      <a:pt x="32" y="13"/>
                    </a:lnTo>
                    <a:lnTo>
                      <a:pt x="10" y="39"/>
                    </a:lnTo>
                    <a:lnTo>
                      <a:pt x="0" y="88"/>
                    </a:lnTo>
                    <a:lnTo>
                      <a:pt x="0" y="186"/>
                    </a:lnTo>
                    <a:lnTo>
                      <a:pt x="0" y="180"/>
                    </a:lnTo>
                  </a:path>
                </a:pathLst>
              </a:custGeom>
              <a:solidFill>
                <a:schemeClr val="bg2"/>
              </a:solidFill>
              <a:ln w="7938">
                <a:solidFill>
                  <a:srgbClr val="000000"/>
                </a:solidFill>
                <a:prstDash val="solid"/>
                <a:round/>
                <a:headEnd/>
                <a:tailEnd/>
              </a:ln>
            </p:spPr>
            <p:txBody>
              <a:bodyPr/>
              <a:lstStyle/>
              <a:p>
                <a:endParaRPr lang="zh-CN" altLang="en-US"/>
              </a:p>
            </p:txBody>
          </p:sp>
          <p:sp>
            <p:nvSpPr>
              <p:cNvPr id="13438" name="Freeform 500"/>
              <p:cNvSpPr>
                <a:spLocks/>
              </p:cNvSpPr>
              <p:nvPr/>
            </p:nvSpPr>
            <p:spPr bwMode="auto">
              <a:xfrm>
                <a:off x="1308" y="3501"/>
                <a:ext cx="47" cy="25"/>
              </a:xfrm>
              <a:custGeom>
                <a:avLst/>
                <a:gdLst>
                  <a:gd name="T0" fmla="*/ 0 w 96"/>
                  <a:gd name="T1" fmla="*/ 0 h 74"/>
                  <a:gd name="T2" fmla="*/ 44 w 96"/>
                  <a:gd name="T3" fmla="*/ 25 h 74"/>
                  <a:gd name="T4" fmla="*/ 47 w 96"/>
                  <a:gd name="T5" fmla="*/ 25 h 74"/>
                  <a:gd name="T6" fmla="*/ 46 w 96"/>
                  <a:gd name="T7" fmla="*/ 25 h 74"/>
                  <a:gd name="T8" fmla="*/ 0 60000 65536"/>
                  <a:gd name="T9" fmla="*/ 0 60000 65536"/>
                  <a:gd name="T10" fmla="*/ 0 60000 65536"/>
                  <a:gd name="T11" fmla="*/ 0 60000 65536"/>
                  <a:gd name="T12" fmla="*/ 0 w 96"/>
                  <a:gd name="T13" fmla="*/ 0 h 74"/>
                  <a:gd name="T14" fmla="*/ 96 w 96"/>
                  <a:gd name="T15" fmla="*/ 74 h 74"/>
                </a:gdLst>
                <a:ahLst/>
                <a:cxnLst>
                  <a:cxn ang="T8">
                    <a:pos x="T0" y="T1"/>
                  </a:cxn>
                  <a:cxn ang="T9">
                    <a:pos x="T2" y="T3"/>
                  </a:cxn>
                  <a:cxn ang="T10">
                    <a:pos x="T4" y="T5"/>
                  </a:cxn>
                  <a:cxn ang="T11">
                    <a:pos x="T6" y="T7"/>
                  </a:cxn>
                </a:cxnLst>
                <a:rect l="T12" t="T13" r="T14" b="T15"/>
                <a:pathLst>
                  <a:path w="96" h="74">
                    <a:moveTo>
                      <a:pt x="0" y="0"/>
                    </a:moveTo>
                    <a:lnTo>
                      <a:pt x="89" y="74"/>
                    </a:lnTo>
                    <a:lnTo>
                      <a:pt x="96" y="74"/>
                    </a:lnTo>
                    <a:lnTo>
                      <a:pt x="93" y="74"/>
                    </a:lnTo>
                  </a:path>
                </a:pathLst>
              </a:custGeom>
              <a:solidFill>
                <a:schemeClr val="bg2"/>
              </a:solidFill>
              <a:ln w="7938">
                <a:solidFill>
                  <a:srgbClr val="000000"/>
                </a:solidFill>
                <a:prstDash val="solid"/>
                <a:round/>
                <a:headEnd/>
                <a:tailEnd/>
              </a:ln>
            </p:spPr>
            <p:txBody>
              <a:bodyPr/>
              <a:lstStyle/>
              <a:p>
                <a:endParaRPr lang="zh-CN" altLang="en-US"/>
              </a:p>
            </p:txBody>
          </p:sp>
          <p:sp>
            <p:nvSpPr>
              <p:cNvPr id="13439" name="Oval 501"/>
              <p:cNvSpPr>
                <a:spLocks noChangeArrowheads="1"/>
              </p:cNvSpPr>
              <p:nvPr/>
            </p:nvSpPr>
            <p:spPr bwMode="auto">
              <a:xfrm>
                <a:off x="1339" y="3772"/>
                <a:ext cx="78" cy="26"/>
              </a:xfrm>
              <a:prstGeom prst="ellipse">
                <a:avLst/>
              </a:prstGeom>
              <a:solidFill>
                <a:schemeClr val="bg2"/>
              </a:solidFill>
              <a:ln w="9525">
                <a:noFill/>
                <a:round/>
                <a:headEnd/>
                <a:tailEnd/>
              </a:ln>
            </p:spPr>
            <p:txBody>
              <a:bodyPr/>
              <a:lstStyle/>
              <a:p>
                <a:endParaRPr lang="zh-CN" altLang="en-US"/>
              </a:p>
            </p:txBody>
          </p:sp>
          <p:sp>
            <p:nvSpPr>
              <p:cNvPr id="13440" name="Oval 502"/>
              <p:cNvSpPr>
                <a:spLocks noChangeArrowheads="1"/>
              </p:cNvSpPr>
              <p:nvPr/>
            </p:nvSpPr>
            <p:spPr bwMode="auto">
              <a:xfrm>
                <a:off x="1432" y="3771"/>
                <a:ext cx="78" cy="25"/>
              </a:xfrm>
              <a:prstGeom prst="ellipse">
                <a:avLst/>
              </a:prstGeom>
              <a:solidFill>
                <a:schemeClr val="bg2"/>
              </a:solidFill>
              <a:ln w="9525">
                <a:noFill/>
                <a:round/>
                <a:headEnd/>
                <a:tailEnd/>
              </a:ln>
            </p:spPr>
            <p:txBody>
              <a:bodyPr/>
              <a:lstStyle/>
              <a:p>
                <a:endParaRPr lang="zh-CN" altLang="en-US"/>
              </a:p>
            </p:txBody>
          </p:sp>
          <p:sp>
            <p:nvSpPr>
              <p:cNvPr id="13441" name="Freeform 503"/>
              <p:cNvSpPr>
                <a:spLocks/>
              </p:cNvSpPr>
              <p:nvPr/>
            </p:nvSpPr>
            <p:spPr bwMode="auto">
              <a:xfrm>
                <a:off x="1511" y="3785"/>
                <a:ext cx="94" cy="8"/>
              </a:xfrm>
              <a:custGeom>
                <a:avLst/>
                <a:gdLst>
                  <a:gd name="T0" fmla="*/ 0 w 188"/>
                  <a:gd name="T1" fmla="*/ 8 h 25"/>
                  <a:gd name="T2" fmla="*/ 3 w 188"/>
                  <a:gd name="T3" fmla="*/ 0 h 25"/>
                  <a:gd name="T4" fmla="*/ 88 w 188"/>
                  <a:gd name="T5" fmla="*/ 0 h 25"/>
                  <a:gd name="T6" fmla="*/ 94 w 188"/>
                  <a:gd name="T7" fmla="*/ 6 h 25"/>
                  <a:gd name="T8" fmla="*/ 0 w 188"/>
                  <a:gd name="T9" fmla="*/ 8 h 25"/>
                  <a:gd name="T10" fmla="*/ 0 60000 65536"/>
                  <a:gd name="T11" fmla="*/ 0 60000 65536"/>
                  <a:gd name="T12" fmla="*/ 0 60000 65536"/>
                  <a:gd name="T13" fmla="*/ 0 60000 65536"/>
                  <a:gd name="T14" fmla="*/ 0 60000 65536"/>
                  <a:gd name="T15" fmla="*/ 0 w 188"/>
                  <a:gd name="T16" fmla="*/ 0 h 25"/>
                  <a:gd name="T17" fmla="*/ 188 w 188"/>
                  <a:gd name="T18" fmla="*/ 25 h 25"/>
                </a:gdLst>
                <a:ahLst/>
                <a:cxnLst>
                  <a:cxn ang="T10">
                    <a:pos x="T0" y="T1"/>
                  </a:cxn>
                  <a:cxn ang="T11">
                    <a:pos x="T2" y="T3"/>
                  </a:cxn>
                  <a:cxn ang="T12">
                    <a:pos x="T4" y="T5"/>
                  </a:cxn>
                  <a:cxn ang="T13">
                    <a:pos x="T6" y="T7"/>
                  </a:cxn>
                  <a:cxn ang="T14">
                    <a:pos x="T8" y="T9"/>
                  </a:cxn>
                </a:cxnLst>
                <a:rect l="T15" t="T16" r="T17" b="T18"/>
                <a:pathLst>
                  <a:path w="188" h="25">
                    <a:moveTo>
                      <a:pt x="0" y="25"/>
                    </a:moveTo>
                    <a:lnTo>
                      <a:pt x="6" y="0"/>
                    </a:lnTo>
                    <a:lnTo>
                      <a:pt x="175" y="0"/>
                    </a:lnTo>
                    <a:lnTo>
                      <a:pt x="188" y="19"/>
                    </a:lnTo>
                    <a:lnTo>
                      <a:pt x="0" y="25"/>
                    </a:lnTo>
                    <a:close/>
                  </a:path>
                </a:pathLst>
              </a:custGeom>
              <a:solidFill>
                <a:schemeClr val="bg2"/>
              </a:solidFill>
              <a:ln w="9525">
                <a:noFill/>
                <a:round/>
                <a:headEnd/>
                <a:tailEnd/>
              </a:ln>
            </p:spPr>
            <p:txBody>
              <a:bodyPr/>
              <a:lstStyle/>
              <a:p>
                <a:endParaRPr lang="zh-CN" altLang="en-US"/>
              </a:p>
            </p:txBody>
          </p:sp>
          <p:sp>
            <p:nvSpPr>
              <p:cNvPr id="13442" name="Oval 504"/>
              <p:cNvSpPr>
                <a:spLocks noChangeArrowheads="1"/>
              </p:cNvSpPr>
              <p:nvPr/>
            </p:nvSpPr>
            <p:spPr bwMode="auto">
              <a:xfrm>
                <a:off x="1338" y="3767"/>
                <a:ext cx="78" cy="27"/>
              </a:xfrm>
              <a:prstGeom prst="ellipse">
                <a:avLst/>
              </a:prstGeom>
              <a:solidFill>
                <a:schemeClr val="bg2"/>
              </a:solidFill>
              <a:ln w="9525">
                <a:noFill/>
                <a:round/>
                <a:headEnd/>
                <a:tailEnd/>
              </a:ln>
            </p:spPr>
            <p:txBody>
              <a:bodyPr/>
              <a:lstStyle/>
              <a:p>
                <a:endParaRPr lang="zh-CN" altLang="en-US"/>
              </a:p>
            </p:txBody>
          </p:sp>
          <p:sp>
            <p:nvSpPr>
              <p:cNvPr id="13443" name="Oval 505"/>
              <p:cNvSpPr>
                <a:spLocks noChangeArrowheads="1"/>
              </p:cNvSpPr>
              <p:nvPr/>
            </p:nvSpPr>
            <p:spPr bwMode="auto">
              <a:xfrm>
                <a:off x="1431" y="3766"/>
                <a:ext cx="77" cy="25"/>
              </a:xfrm>
              <a:prstGeom prst="ellipse">
                <a:avLst/>
              </a:prstGeom>
              <a:solidFill>
                <a:schemeClr val="bg2"/>
              </a:solidFill>
              <a:ln w="9525">
                <a:noFill/>
                <a:round/>
                <a:headEnd/>
                <a:tailEnd/>
              </a:ln>
            </p:spPr>
            <p:txBody>
              <a:bodyPr/>
              <a:lstStyle/>
              <a:p>
                <a:endParaRPr lang="zh-CN" altLang="en-US"/>
              </a:p>
            </p:txBody>
          </p:sp>
        </p:grpSp>
      </p:grpSp>
      <p:grpSp>
        <p:nvGrpSpPr>
          <p:cNvPr id="13338" name="Group 506"/>
          <p:cNvGrpSpPr>
            <a:grpSpLocks/>
          </p:cNvGrpSpPr>
          <p:nvPr/>
        </p:nvGrpSpPr>
        <p:grpSpPr bwMode="auto">
          <a:xfrm>
            <a:off x="8521701" y="3008313"/>
            <a:ext cx="1128713" cy="781050"/>
            <a:chOff x="1680" y="240"/>
            <a:chExt cx="2529" cy="1270"/>
          </a:xfrm>
        </p:grpSpPr>
        <p:sp>
          <p:nvSpPr>
            <p:cNvPr id="13401" name="Oval 507"/>
            <p:cNvSpPr>
              <a:spLocks noChangeArrowheads="1"/>
            </p:cNvSpPr>
            <p:nvPr/>
          </p:nvSpPr>
          <p:spPr bwMode="auto">
            <a:xfrm>
              <a:off x="2554" y="240"/>
              <a:ext cx="1088" cy="513"/>
            </a:xfrm>
            <a:prstGeom prst="ellipse">
              <a:avLst/>
            </a:prstGeom>
            <a:solidFill>
              <a:srgbClr val="C0C0C0"/>
            </a:solidFill>
            <a:ln w="9525">
              <a:noFill/>
              <a:round/>
              <a:headEnd/>
              <a:tailEnd/>
            </a:ln>
          </p:spPr>
          <p:txBody>
            <a:bodyPr/>
            <a:lstStyle/>
            <a:p>
              <a:endParaRPr lang="zh-CN" altLang="en-US"/>
            </a:p>
          </p:txBody>
        </p:sp>
        <p:sp>
          <p:nvSpPr>
            <p:cNvPr id="13402" name="Oval 508"/>
            <p:cNvSpPr>
              <a:spLocks noChangeArrowheads="1"/>
            </p:cNvSpPr>
            <p:nvPr/>
          </p:nvSpPr>
          <p:spPr bwMode="auto">
            <a:xfrm>
              <a:off x="1941" y="381"/>
              <a:ext cx="827" cy="513"/>
            </a:xfrm>
            <a:prstGeom prst="ellipse">
              <a:avLst/>
            </a:prstGeom>
            <a:solidFill>
              <a:srgbClr val="C0C0C0"/>
            </a:solidFill>
            <a:ln w="9525">
              <a:noFill/>
              <a:round/>
              <a:headEnd/>
              <a:tailEnd/>
            </a:ln>
          </p:spPr>
          <p:txBody>
            <a:bodyPr/>
            <a:lstStyle/>
            <a:p>
              <a:endParaRPr lang="zh-CN" altLang="en-US"/>
            </a:p>
          </p:txBody>
        </p:sp>
        <p:sp>
          <p:nvSpPr>
            <p:cNvPr id="13403" name="Oval 509"/>
            <p:cNvSpPr>
              <a:spLocks noChangeArrowheads="1"/>
            </p:cNvSpPr>
            <p:nvPr/>
          </p:nvSpPr>
          <p:spPr bwMode="auto">
            <a:xfrm>
              <a:off x="1680" y="702"/>
              <a:ext cx="552" cy="411"/>
            </a:xfrm>
            <a:prstGeom prst="ellipse">
              <a:avLst/>
            </a:prstGeom>
            <a:solidFill>
              <a:srgbClr val="C0C0C0"/>
            </a:solidFill>
            <a:ln w="9525">
              <a:noFill/>
              <a:round/>
              <a:headEnd/>
              <a:tailEnd/>
            </a:ln>
          </p:spPr>
          <p:txBody>
            <a:bodyPr/>
            <a:lstStyle/>
            <a:p>
              <a:endParaRPr lang="zh-CN" altLang="en-US"/>
            </a:p>
          </p:txBody>
        </p:sp>
        <p:sp>
          <p:nvSpPr>
            <p:cNvPr id="13404" name="Oval 510"/>
            <p:cNvSpPr>
              <a:spLocks noChangeArrowheads="1"/>
            </p:cNvSpPr>
            <p:nvPr/>
          </p:nvSpPr>
          <p:spPr bwMode="auto">
            <a:xfrm>
              <a:off x="1849" y="894"/>
              <a:ext cx="842" cy="450"/>
            </a:xfrm>
            <a:prstGeom prst="ellipse">
              <a:avLst/>
            </a:prstGeom>
            <a:solidFill>
              <a:srgbClr val="C0C0C0"/>
            </a:solidFill>
            <a:ln w="9525">
              <a:noFill/>
              <a:round/>
              <a:headEnd/>
              <a:tailEnd/>
            </a:ln>
          </p:spPr>
          <p:txBody>
            <a:bodyPr/>
            <a:lstStyle/>
            <a:p>
              <a:endParaRPr lang="zh-CN" altLang="en-US"/>
            </a:p>
          </p:txBody>
        </p:sp>
        <p:sp>
          <p:nvSpPr>
            <p:cNvPr id="13405" name="Oval 511"/>
            <p:cNvSpPr>
              <a:spLocks noChangeArrowheads="1"/>
            </p:cNvSpPr>
            <p:nvPr/>
          </p:nvSpPr>
          <p:spPr bwMode="auto">
            <a:xfrm>
              <a:off x="2462" y="971"/>
              <a:ext cx="1272" cy="539"/>
            </a:xfrm>
            <a:prstGeom prst="ellipse">
              <a:avLst/>
            </a:prstGeom>
            <a:solidFill>
              <a:srgbClr val="C0C0C0"/>
            </a:solidFill>
            <a:ln w="9525">
              <a:noFill/>
              <a:round/>
              <a:headEnd/>
              <a:tailEnd/>
            </a:ln>
          </p:spPr>
          <p:txBody>
            <a:bodyPr/>
            <a:lstStyle/>
            <a:p>
              <a:endParaRPr lang="zh-CN" altLang="en-US"/>
            </a:p>
          </p:txBody>
        </p:sp>
        <p:sp>
          <p:nvSpPr>
            <p:cNvPr id="13406" name="Oval 512"/>
            <p:cNvSpPr>
              <a:spLocks noChangeArrowheads="1"/>
            </p:cNvSpPr>
            <p:nvPr/>
          </p:nvSpPr>
          <p:spPr bwMode="auto">
            <a:xfrm>
              <a:off x="3289" y="394"/>
              <a:ext cx="797" cy="398"/>
            </a:xfrm>
            <a:prstGeom prst="ellipse">
              <a:avLst/>
            </a:prstGeom>
            <a:solidFill>
              <a:srgbClr val="C0C0C0"/>
            </a:solidFill>
            <a:ln w="9525">
              <a:noFill/>
              <a:round/>
              <a:headEnd/>
              <a:tailEnd/>
            </a:ln>
          </p:spPr>
          <p:txBody>
            <a:bodyPr/>
            <a:lstStyle/>
            <a:p>
              <a:endParaRPr lang="zh-CN" altLang="en-US"/>
            </a:p>
          </p:txBody>
        </p:sp>
        <p:sp>
          <p:nvSpPr>
            <p:cNvPr id="13407" name="Oval 513"/>
            <p:cNvSpPr>
              <a:spLocks noChangeArrowheads="1"/>
            </p:cNvSpPr>
            <p:nvPr/>
          </p:nvSpPr>
          <p:spPr bwMode="auto">
            <a:xfrm>
              <a:off x="3412" y="663"/>
              <a:ext cx="797" cy="398"/>
            </a:xfrm>
            <a:prstGeom prst="ellipse">
              <a:avLst/>
            </a:prstGeom>
            <a:solidFill>
              <a:srgbClr val="C0C0C0"/>
            </a:solidFill>
            <a:ln w="9525">
              <a:noFill/>
              <a:round/>
              <a:headEnd/>
              <a:tailEnd/>
            </a:ln>
          </p:spPr>
          <p:txBody>
            <a:bodyPr/>
            <a:lstStyle/>
            <a:p>
              <a:endParaRPr lang="zh-CN" altLang="en-US"/>
            </a:p>
          </p:txBody>
        </p:sp>
        <p:sp>
          <p:nvSpPr>
            <p:cNvPr id="13408" name="Oval 514"/>
            <p:cNvSpPr>
              <a:spLocks noChangeArrowheads="1"/>
            </p:cNvSpPr>
            <p:nvPr/>
          </p:nvSpPr>
          <p:spPr bwMode="auto">
            <a:xfrm>
              <a:off x="3335" y="753"/>
              <a:ext cx="797" cy="668"/>
            </a:xfrm>
            <a:prstGeom prst="ellipse">
              <a:avLst/>
            </a:prstGeom>
            <a:solidFill>
              <a:srgbClr val="C0C0C0"/>
            </a:solidFill>
            <a:ln w="9525">
              <a:noFill/>
              <a:round/>
              <a:headEnd/>
              <a:tailEnd/>
            </a:ln>
          </p:spPr>
          <p:txBody>
            <a:bodyPr/>
            <a:lstStyle/>
            <a:p>
              <a:endParaRPr lang="zh-CN" altLang="en-US"/>
            </a:p>
          </p:txBody>
        </p:sp>
        <p:sp>
          <p:nvSpPr>
            <p:cNvPr id="13409" name="Oval 515"/>
            <p:cNvSpPr>
              <a:spLocks noChangeArrowheads="1"/>
            </p:cNvSpPr>
            <p:nvPr/>
          </p:nvSpPr>
          <p:spPr bwMode="auto">
            <a:xfrm>
              <a:off x="2140" y="548"/>
              <a:ext cx="1640" cy="667"/>
            </a:xfrm>
            <a:prstGeom prst="ellipse">
              <a:avLst/>
            </a:prstGeom>
            <a:solidFill>
              <a:srgbClr val="C0C0C0"/>
            </a:solidFill>
            <a:ln w="9525">
              <a:noFill/>
              <a:round/>
              <a:headEnd/>
              <a:tailEnd/>
            </a:ln>
          </p:spPr>
          <p:txBody>
            <a:bodyPr/>
            <a:lstStyle/>
            <a:p>
              <a:endParaRPr lang="zh-CN" altLang="en-US"/>
            </a:p>
          </p:txBody>
        </p:sp>
      </p:grpSp>
      <p:sp>
        <p:nvSpPr>
          <p:cNvPr id="13339" name="Text Box 516"/>
          <p:cNvSpPr txBox="1">
            <a:spLocks noChangeArrowheads="1"/>
          </p:cNvSpPr>
          <p:nvPr/>
        </p:nvSpPr>
        <p:spPr bwMode="auto">
          <a:xfrm>
            <a:off x="8750300" y="319722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局域网</a:t>
            </a:r>
          </a:p>
        </p:txBody>
      </p:sp>
      <p:sp>
        <p:nvSpPr>
          <p:cNvPr id="138757" name="Line 517"/>
          <p:cNvSpPr>
            <a:spLocks noChangeShapeType="1"/>
          </p:cNvSpPr>
          <p:nvPr/>
        </p:nvSpPr>
        <p:spPr bwMode="auto">
          <a:xfrm flipV="1">
            <a:off x="2563813" y="3074988"/>
            <a:ext cx="1223962" cy="360362"/>
          </a:xfrm>
          <a:prstGeom prst="line">
            <a:avLst/>
          </a:prstGeom>
          <a:noFill/>
          <a:ln w="57150">
            <a:solidFill>
              <a:schemeClr val="hlink"/>
            </a:solidFill>
            <a:round/>
            <a:headEnd/>
            <a:tailEnd type="triangle" w="med" len="lg"/>
          </a:ln>
        </p:spPr>
        <p:txBody>
          <a:bodyPr/>
          <a:lstStyle/>
          <a:p>
            <a:endParaRPr lang="zh-CN" altLang="en-US"/>
          </a:p>
        </p:txBody>
      </p:sp>
      <p:sp>
        <p:nvSpPr>
          <p:cNvPr id="138758" name="Line 518"/>
          <p:cNvSpPr>
            <a:spLocks noChangeShapeType="1"/>
          </p:cNvSpPr>
          <p:nvPr/>
        </p:nvSpPr>
        <p:spPr bwMode="auto">
          <a:xfrm flipV="1">
            <a:off x="6494464" y="3087689"/>
            <a:ext cx="1406525" cy="115887"/>
          </a:xfrm>
          <a:prstGeom prst="line">
            <a:avLst/>
          </a:prstGeom>
          <a:noFill/>
          <a:ln w="57150">
            <a:solidFill>
              <a:schemeClr val="hlink"/>
            </a:solidFill>
            <a:round/>
            <a:headEnd/>
            <a:tailEnd type="triangle" w="med" len="lg"/>
          </a:ln>
        </p:spPr>
        <p:txBody>
          <a:bodyPr/>
          <a:lstStyle/>
          <a:p>
            <a:endParaRPr lang="zh-CN" altLang="en-US"/>
          </a:p>
        </p:txBody>
      </p:sp>
      <p:sp>
        <p:nvSpPr>
          <p:cNvPr id="138759" name="Line 519"/>
          <p:cNvSpPr>
            <a:spLocks noChangeShapeType="1"/>
          </p:cNvSpPr>
          <p:nvPr/>
        </p:nvSpPr>
        <p:spPr bwMode="auto">
          <a:xfrm>
            <a:off x="8501063" y="3133725"/>
            <a:ext cx="1587500" cy="261938"/>
          </a:xfrm>
          <a:prstGeom prst="line">
            <a:avLst/>
          </a:prstGeom>
          <a:noFill/>
          <a:ln w="57150">
            <a:solidFill>
              <a:schemeClr val="hlink"/>
            </a:solidFill>
            <a:round/>
            <a:headEnd/>
            <a:tailEnd type="triangle" w="med" len="lg"/>
          </a:ln>
        </p:spPr>
        <p:txBody>
          <a:bodyPr/>
          <a:lstStyle/>
          <a:p>
            <a:endParaRPr lang="zh-CN" altLang="en-US"/>
          </a:p>
        </p:txBody>
      </p:sp>
      <p:sp>
        <p:nvSpPr>
          <p:cNvPr id="138760" name="Line 520"/>
          <p:cNvSpPr>
            <a:spLocks noChangeShapeType="1"/>
          </p:cNvSpPr>
          <p:nvPr/>
        </p:nvSpPr>
        <p:spPr bwMode="auto">
          <a:xfrm>
            <a:off x="4430713" y="3044826"/>
            <a:ext cx="1543050" cy="142875"/>
          </a:xfrm>
          <a:prstGeom prst="line">
            <a:avLst/>
          </a:prstGeom>
          <a:noFill/>
          <a:ln w="57150">
            <a:solidFill>
              <a:schemeClr val="hlink"/>
            </a:solidFill>
            <a:round/>
            <a:headEnd/>
            <a:tailEnd type="triangle" w="med" len="lg"/>
          </a:ln>
        </p:spPr>
        <p:txBody>
          <a:bodyPr/>
          <a:lstStyle/>
          <a:p>
            <a:endParaRPr lang="zh-CN" altLang="en-US"/>
          </a:p>
        </p:txBody>
      </p:sp>
      <p:sp>
        <p:nvSpPr>
          <p:cNvPr id="138761" name="Text Box 521"/>
          <p:cNvSpPr txBox="1">
            <a:spLocks noChangeArrowheads="1"/>
          </p:cNvSpPr>
          <p:nvPr/>
        </p:nvSpPr>
        <p:spPr bwMode="auto">
          <a:xfrm>
            <a:off x="4017964" y="1844676"/>
            <a:ext cx="4211409" cy="584775"/>
          </a:xfrm>
          <a:prstGeom prst="rect">
            <a:avLst/>
          </a:prstGeom>
          <a:noFill/>
          <a:ln w="9525">
            <a:noFill/>
            <a:miter lim="800000"/>
            <a:headEnd/>
            <a:tailEnd/>
          </a:ln>
        </p:spPr>
        <p:txBody>
          <a:bodyPr wrap="none">
            <a:spAutoFit/>
          </a:bodyPr>
          <a:lstStyle/>
          <a:p>
            <a:r>
              <a:rPr kumimoji="1" lang="zh-CN" altLang="en-US" sz="3200">
                <a:solidFill>
                  <a:srgbClr val="333399"/>
                </a:solidFill>
                <a:latin typeface="Arial" charset="0"/>
                <a:ea typeface="黑体" pitchFamily="2" charset="-122"/>
              </a:rPr>
              <a:t>主机</a:t>
            </a:r>
            <a:r>
              <a:rPr kumimoji="1" lang="zh-CN" altLang="en-US" sz="1800">
                <a:solidFill>
                  <a:srgbClr val="333399"/>
                </a:solidFill>
                <a:latin typeface="Arial" charset="0"/>
                <a:ea typeface="黑体" pitchFamily="2" charset="-122"/>
              </a:rPr>
              <a:t> </a:t>
            </a:r>
            <a:r>
              <a:rPr kumimoji="1" lang="en-US" altLang="zh-CN" sz="3200">
                <a:solidFill>
                  <a:srgbClr val="333399"/>
                </a:solidFill>
                <a:latin typeface="Arial" charset="0"/>
                <a:ea typeface="黑体" pitchFamily="2" charset="-122"/>
              </a:rPr>
              <a:t>H</a:t>
            </a:r>
            <a:r>
              <a:rPr kumimoji="1" lang="en-US" altLang="zh-CN" sz="3200" baseline="-25000">
                <a:solidFill>
                  <a:srgbClr val="333399"/>
                </a:solidFill>
                <a:latin typeface="Arial" charset="0"/>
                <a:ea typeface="黑体" pitchFamily="2" charset="-122"/>
              </a:rPr>
              <a:t>1</a:t>
            </a:r>
            <a:r>
              <a:rPr kumimoji="1" lang="en-US" altLang="zh-CN" sz="1800">
                <a:solidFill>
                  <a:srgbClr val="333399"/>
                </a:solidFill>
                <a:latin typeface="Arial" charset="0"/>
                <a:ea typeface="黑体" pitchFamily="2" charset="-122"/>
              </a:rPr>
              <a:t> </a:t>
            </a:r>
            <a:r>
              <a:rPr kumimoji="1" lang="zh-CN" altLang="en-US" sz="3200">
                <a:solidFill>
                  <a:srgbClr val="333399"/>
                </a:solidFill>
                <a:latin typeface="Arial" charset="0"/>
                <a:ea typeface="黑体" pitchFamily="2" charset="-122"/>
              </a:rPr>
              <a:t>向</a:t>
            </a:r>
            <a:r>
              <a:rPr kumimoji="1" lang="zh-CN" altLang="en-US" sz="1800">
                <a:solidFill>
                  <a:srgbClr val="333399"/>
                </a:solidFill>
                <a:latin typeface="Arial" charset="0"/>
                <a:ea typeface="黑体" pitchFamily="2" charset="-122"/>
              </a:rPr>
              <a:t> </a:t>
            </a:r>
            <a:r>
              <a:rPr kumimoji="1" lang="en-US" altLang="zh-CN" sz="3200">
                <a:solidFill>
                  <a:srgbClr val="333399"/>
                </a:solidFill>
                <a:latin typeface="Arial" charset="0"/>
                <a:ea typeface="黑体" pitchFamily="2" charset="-122"/>
              </a:rPr>
              <a:t>H</a:t>
            </a:r>
            <a:r>
              <a:rPr kumimoji="1" lang="en-US" altLang="zh-CN" sz="3200" baseline="-25000">
                <a:solidFill>
                  <a:srgbClr val="333399"/>
                </a:solidFill>
                <a:latin typeface="Arial" charset="0"/>
                <a:ea typeface="黑体" pitchFamily="2" charset="-122"/>
              </a:rPr>
              <a:t>2</a:t>
            </a:r>
            <a:r>
              <a:rPr kumimoji="1" lang="en-US" altLang="zh-CN" sz="1800">
                <a:solidFill>
                  <a:srgbClr val="333399"/>
                </a:solidFill>
                <a:latin typeface="Arial" charset="0"/>
                <a:ea typeface="黑体" pitchFamily="2" charset="-122"/>
              </a:rPr>
              <a:t> </a:t>
            </a:r>
            <a:r>
              <a:rPr kumimoji="1" lang="zh-CN" altLang="en-US" sz="3200">
                <a:solidFill>
                  <a:srgbClr val="333399"/>
                </a:solidFill>
                <a:latin typeface="Arial" charset="0"/>
                <a:ea typeface="黑体" pitchFamily="2" charset="-122"/>
              </a:rPr>
              <a:t>发送数据</a:t>
            </a:r>
            <a:endParaRPr kumimoji="1" lang="zh-CN" altLang="en-US" sz="3200" baseline="-25000">
              <a:solidFill>
                <a:srgbClr val="333399"/>
              </a:solidFill>
              <a:latin typeface="Arial" charset="0"/>
              <a:ea typeface="黑体" pitchFamily="2" charset="-122"/>
            </a:endParaRPr>
          </a:p>
        </p:txBody>
      </p:sp>
      <p:grpSp>
        <p:nvGrpSpPr>
          <p:cNvPr id="13627" name="Group 587"/>
          <p:cNvGrpSpPr>
            <a:grpSpLocks/>
          </p:cNvGrpSpPr>
          <p:nvPr/>
        </p:nvGrpSpPr>
        <p:grpSpPr bwMode="auto">
          <a:xfrm>
            <a:off x="1774826" y="3817938"/>
            <a:ext cx="8728075" cy="2419350"/>
            <a:chOff x="158" y="2405"/>
            <a:chExt cx="5498" cy="1524"/>
          </a:xfrm>
        </p:grpSpPr>
        <p:sp>
          <p:nvSpPr>
            <p:cNvPr id="13349" name="AutoShape 524"/>
            <p:cNvSpPr>
              <a:spLocks noChangeArrowheads="1"/>
            </p:cNvSpPr>
            <p:nvPr/>
          </p:nvSpPr>
          <p:spPr bwMode="auto">
            <a:xfrm>
              <a:off x="158" y="2633"/>
              <a:ext cx="564" cy="1144"/>
            </a:xfrm>
            <a:prstGeom prst="cube">
              <a:avLst>
                <a:gd name="adj" fmla="val 9250"/>
              </a:avLst>
            </a:prstGeom>
            <a:solidFill>
              <a:srgbClr val="FFFF66"/>
            </a:solidFill>
            <a:ln w="19050">
              <a:solidFill>
                <a:schemeClr val="tx1"/>
              </a:solidFill>
              <a:miter lim="800000"/>
              <a:headEnd/>
              <a:tailEnd/>
            </a:ln>
          </p:spPr>
          <p:txBody>
            <a:bodyPr wrap="none" anchor="ctr"/>
            <a:lstStyle/>
            <a:p>
              <a:endParaRPr lang="zh-CN" altLang="en-US"/>
            </a:p>
          </p:txBody>
        </p:sp>
        <p:sp>
          <p:nvSpPr>
            <p:cNvPr id="13350" name="Freeform 525"/>
            <p:cNvSpPr>
              <a:spLocks/>
            </p:cNvSpPr>
            <p:nvPr/>
          </p:nvSpPr>
          <p:spPr bwMode="auto">
            <a:xfrm>
              <a:off x="158" y="3491"/>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51" name="Freeform 528"/>
            <p:cNvSpPr>
              <a:spLocks/>
            </p:cNvSpPr>
            <p:nvPr/>
          </p:nvSpPr>
          <p:spPr bwMode="auto">
            <a:xfrm>
              <a:off x="158" y="2844"/>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52" name="Freeform 526"/>
            <p:cNvSpPr>
              <a:spLocks/>
            </p:cNvSpPr>
            <p:nvPr/>
          </p:nvSpPr>
          <p:spPr bwMode="auto">
            <a:xfrm>
              <a:off x="158" y="3273"/>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53" name="Freeform 527"/>
            <p:cNvSpPr>
              <a:spLocks/>
            </p:cNvSpPr>
            <p:nvPr/>
          </p:nvSpPr>
          <p:spPr bwMode="auto">
            <a:xfrm>
              <a:off x="158" y="3058"/>
              <a:ext cx="564" cy="76"/>
            </a:xfrm>
            <a:custGeom>
              <a:avLst/>
              <a:gdLst>
                <a:gd name="T0" fmla="*/ 0 w 1200"/>
                <a:gd name="T1" fmla="*/ 76 h 120"/>
                <a:gd name="T2" fmla="*/ 508 w 1200"/>
                <a:gd name="T3" fmla="*/ 76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54" name="Rectangle 529"/>
            <p:cNvSpPr>
              <a:spLocks noChangeArrowheads="1"/>
            </p:cNvSpPr>
            <p:nvPr/>
          </p:nvSpPr>
          <p:spPr bwMode="auto">
            <a:xfrm>
              <a:off x="170" y="3363"/>
              <a:ext cx="486" cy="194"/>
            </a:xfrm>
            <a:prstGeom prst="rect">
              <a:avLst/>
            </a:prstGeom>
            <a:noFill/>
            <a:ln w="9525">
              <a:noFill/>
              <a:miter lim="800000"/>
              <a:headEnd/>
              <a:tailEnd/>
            </a:ln>
          </p:spPr>
          <p:txBody>
            <a:bodyPr wrap="none" anchor="ctr"/>
            <a:lstStyle/>
            <a:p>
              <a:endParaRPr lang="zh-CN" altLang="en-US"/>
            </a:p>
          </p:txBody>
        </p:sp>
        <p:sp>
          <p:nvSpPr>
            <p:cNvPr id="13355" name="Text Box 530"/>
            <p:cNvSpPr txBox="1">
              <a:spLocks noChangeArrowheads="1"/>
            </p:cNvSpPr>
            <p:nvPr/>
          </p:nvSpPr>
          <p:spPr bwMode="auto">
            <a:xfrm>
              <a:off x="158" y="3330"/>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链路层</a:t>
              </a:r>
            </a:p>
          </p:txBody>
        </p:sp>
        <p:sp>
          <p:nvSpPr>
            <p:cNvPr id="13356" name="Text Box 531"/>
            <p:cNvSpPr txBox="1">
              <a:spLocks noChangeArrowheads="1"/>
            </p:cNvSpPr>
            <p:nvPr/>
          </p:nvSpPr>
          <p:spPr bwMode="auto">
            <a:xfrm>
              <a:off x="160" y="2677"/>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应用层</a:t>
              </a:r>
            </a:p>
          </p:txBody>
        </p:sp>
        <p:sp>
          <p:nvSpPr>
            <p:cNvPr id="13357" name="Text Box 532"/>
            <p:cNvSpPr txBox="1">
              <a:spLocks noChangeArrowheads="1"/>
            </p:cNvSpPr>
            <p:nvPr/>
          </p:nvSpPr>
          <p:spPr bwMode="auto">
            <a:xfrm>
              <a:off x="158" y="2894"/>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运输层</a:t>
              </a:r>
            </a:p>
          </p:txBody>
        </p:sp>
        <p:sp>
          <p:nvSpPr>
            <p:cNvPr id="13358" name="Text Box 533"/>
            <p:cNvSpPr txBox="1">
              <a:spLocks noChangeArrowheads="1"/>
            </p:cNvSpPr>
            <p:nvPr/>
          </p:nvSpPr>
          <p:spPr bwMode="auto">
            <a:xfrm>
              <a:off x="158" y="3112"/>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网络层</a:t>
              </a:r>
            </a:p>
          </p:txBody>
        </p:sp>
        <p:sp>
          <p:nvSpPr>
            <p:cNvPr id="13359" name="Text Box 534"/>
            <p:cNvSpPr txBox="1">
              <a:spLocks noChangeArrowheads="1"/>
            </p:cNvSpPr>
            <p:nvPr/>
          </p:nvSpPr>
          <p:spPr bwMode="auto">
            <a:xfrm>
              <a:off x="158" y="3548"/>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物理层</a:t>
              </a:r>
            </a:p>
          </p:txBody>
        </p:sp>
        <p:sp>
          <p:nvSpPr>
            <p:cNvPr id="13360" name="AutoShape 536"/>
            <p:cNvSpPr>
              <a:spLocks noChangeArrowheads="1"/>
            </p:cNvSpPr>
            <p:nvPr/>
          </p:nvSpPr>
          <p:spPr bwMode="auto">
            <a:xfrm>
              <a:off x="5092" y="2633"/>
              <a:ext cx="564" cy="1144"/>
            </a:xfrm>
            <a:prstGeom prst="cube">
              <a:avLst>
                <a:gd name="adj" fmla="val 9250"/>
              </a:avLst>
            </a:prstGeom>
            <a:solidFill>
              <a:srgbClr val="FFFF66"/>
            </a:solidFill>
            <a:ln w="19050">
              <a:solidFill>
                <a:schemeClr val="tx1"/>
              </a:solidFill>
              <a:miter lim="800000"/>
              <a:headEnd/>
              <a:tailEnd/>
            </a:ln>
          </p:spPr>
          <p:txBody>
            <a:bodyPr wrap="none" anchor="ctr"/>
            <a:lstStyle/>
            <a:p>
              <a:endParaRPr lang="zh-CN" altLang="en-US"/>
            </a:p>
          </p:txBody>
        </p:sp>
        <p:sp>
          <p:nvSpPr>
            <p:cNvPr id="13361" name="Freeform 537"/>
            <p:cNvSpPr>
              <a:spLocks/>
            </p:cNvSpPr>
            <p:nvPr/>
          </p:nvSpPr>
          <p:spPr bwMode="auto">
            <a:xfrm>
              <a:off x="5092" y="3491"/>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62" name="Freeform 538"/>
            <p:cNvSpPr>
              <a:spLocks/>
            </p:cNvSpPr>
            <p:nvPr/>
          </p:nvSpPr>
          <p:spPr bwMode="auto">
            <a:xfrm>
              <a:off x="5092" y="3273"/>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63" name="Freeform 539"/>
            <p:cNvSpPr>
              <a:spLocks/>
            </p:cNvSpPr>
            <p:nvPr/>
          </p:nvSpPr>
          <p:spPr bwMode="auto">
            <a:xfrm>
              <a:off x="5092" y="3058"/>
              <a:ext cx="564" cy="76"/>
            </a:xfrm>
            <a:custGeom>
              <a:avLst/>
              <a:gdLst>
                <a:gd name="T0" fmla="*/ 0 w 1200"/>
                <a:gd name="T1" fmla="*/ 76 h 120"/>
                <a:gd name="T2" fmla="*/ 508 w 1200"/>
                <a:gd name="T3" fmla="*/ 76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64" name="Freeform 540"/>
            <p:cNvSpPr>
              <a:spLocks/>
            </p:cNvSpPr>
            <p:nvPr/>
          </p:nvSpPr>
          <p:spPr bwMode="auto">
            <a:xfrm>
              <a:off x="5092" y="2844"/>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65" name="Rectangle 541"/>
            <p:cNvSpPr>
              <a:spLocks noChangeArrowheads="1"/>
            </p:cNvSpPr>
            <p:nvPr/>
          </p:nvSpPr>
          <p:spPr bwMode="auto">
            <a:xfrm>
              <a:off x="5104" y="3362"/>
              <a:ext cx="486" cy="195"/>
            </a:xfrm>
            <a:prstGeom prst="rect">
              <a:avLst/>
            </a:prstGeom>
            <a:noFill/>
            <a:ln w="9525">
              <a:noFill/>
              <a:miter lim="800000"/>
              <a:headEnd/>
              <a:tailEnd/>
            </a:ln>
          </p:spPr>
          <p:txBody>
            <a:bodyPr wrap="none" anchor="ctr"/>
            <a:lstStyle/>
            <a:p>
              <a:endParaRPr lang="zh-CN" altLang="en-US"/>
            </a:p>
          </p:txBody>
        </p:sp>
        <p:sp>
          <p:nvSpPr>
            <p:cNvPr id="13366" name="Text Box 542"/>
            <p:cNvSpPr txBox="1">
              <a:spLocks noChangeArrowheads="1"/>
            </p:cNvSpPr>
            <p:nvPr/>
          </p:nvSpPr>
          <p:spPr bwMode="auto">
            <a:xfrm>
              <a:off x="5057" y="3339"/>
              <a:ext cx="548" cy="231"/>
            </a:xfrm>
            <a:prstGeom prst="rect">
              <a:avLst/>
            </a:prstGeom>
            <a:noFill/>
            <a:ln w="9525">
              <a:noFill/>
              <a:miter lim="800000"/>
              <a:headEnd/>
              <a:tailEnd/>
            </a:ln>
          </p:spPr>
          <p:txBody>
            <a:bodyPr>
              <a:spAutoFit/>
            </a:bodyPr>
            <a:lstStyle/>
            <a:p>
              <a:r>
                <a:rPr kumimoji="1" lang="zh-CN" altLang="en-US" sz="1800">
                  <a:solidFill>
                    <a:srgbClr val="333399"/>
                  </a:solidFill>
                  <a:latin typeface="黑体" pitchFamily="2" charset="-122"/>
                  <a:ea typeface="黑体" pitchFamily="2" charset="-122"/>
                </a:rPr>
                <a:t>链路层</a:t>
              </a:r>
            </a:p>
          </p:txBody>
        </p:sp>
        <p:sp>
          <p:nvSpPr>
            <p:cNvPr id="13367" name="Text Box 543"/>
            <p:cNvSpPr txBox="1">
              <a:spLocks noChangeArrowheads="1"/>
            </p:cNvSpPr>
            <p:nvPr/>
          </p:nvSpPr>
          <p:spPr bwMode="auto">
            <a:xfrm>
              <a:off x="5059" y="2677"/>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应用层</a:t>
              </a:r>
            </a:p>
          </p:txBody>
        </p:sp>
        <p:sp>
          <p:nvSpPr>
            <p:cNvPr id="13368" name="Text Box 544"/>
            <p:cNvSpPr txBox="1">
              <a:spLocks noChangeArrowheads="1"/>
            </p:cNvSpPr>
            <p:nvPr/>
          </p:nvSpPr>
          <p:spPr bwMode="auto">
            <a:xfrm>
              <a:off x="5057" y="2894"/>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运输层</a:t>
              </a:r>
            </a:p>
          </p:txBody>
        </p:sp>
        <p:sp>
          <p:nvSpPr>
            <p:cNvPr id="13369" name="Text Box 545"/>
            <p:cNvSpPr txBox="1">
              <a:spLocks noChangeArrowheads="1"/>
            </p:cNvSpPr>
            <p:nvPr/>
          </p:nvSpPr>
          <p:spPr bwMode="auto">
            <a:xfrm>
              <a:off x="5057" y="3112"/>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网络层</a:t>
              </a:r>
            </a:p>
          </p:txBody>
        </p:sp>
        <p:sp>
          <p:nvSpPr>
            <p:cNvPr id="13370" name="Text Box 546"/>
            <p:cNvSpPr txBox="1">
              <a:spLocks noChangeArrowheads="1"/>
            </p:cNvSpPr>
            <p:nvPr/>
          </p:nvSpPr>
          <p:spPr bwMode="auto">
            <a:xfrm>
              <a:off x="5057" y="3548"/>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物理层</a:t>
              </a:r>
            </a:p>
          </p:txBody>
        </p:sp>
        <p:sp>
          <p:nvSpPr>
            <p:cNvPr id="13371" name="AutoShape 547"/>
            <p:cNvSpPr>
              <a:spLocks noChangeArrowheads="1"/>
            </p:cNvSpPr>
            <p:nvPr/>
          </p:nvSpPr>
          <p:spPr bwMode="auto">
            <a:xfrm>
              <a:off x="1383" y="3081"/>
              <a:ext cx="564" cy="696"/>
            </a:xfrm>
            <a:prstGeom prst="cube">
              <a:avLst>
                <a:gd name="adj" fmla="val 9250"/>
              </a:avLst>
            </a:prstGeom>
            <a:solidFill>
              <a:srgbClr val="CCECFF"/>
            </a:solidFill>
            <a:ln w="19050">
              <a:solidFill>
                <a:schemeClr val="tx1"/>
              </a:solidFill>
              <a:miter lim="800000"/>
              <a:headEnd/>
              <a:tailEnd/>
            </a:ln>
          </p:spPr>
          <p:txBody>
            <a:bodyPr wrap="none" anchor="ctr"/>
            <a:lstStyle/>
            <a:p>
              <a:endParaRPr lang="zh-CN" altLang="en-US"/>
            </a:p>
          </p:txBody>
        </p:sp>
        <p:sp>
          <p:nvSpPr>
            <p:cNvPr id="13372" name="Freeform 548"/>
            <p:cNvSpPr>
              <a:spLocks/>
            </p:cNvSpPr>
            <p:nvPr/>
          </p:nvSpPr>
          <p:spPr bwMode="auto">
            <a:xfrm>
              <a:off x="1383" y="3491"/>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73" name="Rectangle 549"/>
            <p:cNvSpPr>
              <a:spLocks noChangeArrowheads="1"/>
            </p:cNvSpPr>
            <p:nvPr/>
          </p:nvSpPr>
          <p:spPr bwMode="auto">
            <a:xfrm>
              <a:off x="1408" y="3353"/>
              <a:ext cx="476" cy="204"/>
            </a:xfrm>
            <a:prstGeom prst="rect">
              <a:avLst/>
            </a:prstGeom>
            <a:noFill/>
            <a:ln w="9525">
              <a:noFill/>
              <a:miter lim="800000"/>
              <a:headEnd/>
              <a:tailEnd/>
            </a:ln>
          </p:spPr>
          <p:txBody>
            <a:bodyPr wrap="none" anchor="ctr"/>
            <a:lstStyle/>
            <a:p>
              <a:endParaRPr lang="zh-CN" altLang="en-US"/>
            </a:p>
          </p:txBody>
        </p:sp>
        <p:sp>
          <p:nvSpPr>
            <p:cNvPr id="13374" name="Freeform 550"/>
            <p:cNvSpPr>
              <a:spLocks/>
            </p:cNvSpPr>
            <p:nvPr/>
          </p:nvSpPr>
          <p:spPr bwMode="auto">
            <a:xfrm>
              <a:off x="1383" y="3273"/>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75" name="Text Box 551"/>
            <p:cNvSpPr txBox="1">
              <a:spLocks noChangeArrowheads="1"/>
            </p:cNvSpPr>
            <p:nvPr/>
          </p:nvSpPr>
          <p:spPr bwMode="auto">
            <a:xfrm>
              <a:off x="1379" y="3330"/>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链路层</a:t>
              </a:r>
            </a:p>
          </p:txBody>
        </p:sp>
        <p:sp>
          <p:nvSpPr>
            <p:cNvPr id="13376" name="Text Box 552"/>
            <p:cNvSpPr txBox="1">
              <a:spLocks noChangeArrowheads="1"/>
            </p:cNvSpPr>
            <p:nvPr/>
          </p:nvSpPr>
          <p:spPr bwMode="auto">
            <a:xfrm>
              <a:off x="1379" y="3112"/>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网络层</a:t>
              </a:r>
            </a:p>
          </p:txBody>
        </p:sp>
        <p:sp>
          <p:nvSpPr>
            <p:cNvPr id="13377" name="Text Box 553"/>
            <p:cNvSpPr txBox="1">
              <a:spLocks noChangeArrowheads="1"/>
            </p:cNvSpPr>
            <p:nvPr/>
          </p:nvSpPr>
          <p:spPr bwMode="auto">
            <a:xfrm>
              <a:off x="1379" y="3548"/>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物理层</a:t>
              </a:r>
            </a:p>
          </p:txBody>
        </p:sp>
        <p:sp>
          <p:nvSpPr>
            <p:cNvPr id="13378" name="AutoShape 554"/>
            <p:cNvSpPr>
              <a:spLocks noChangeArrowheads="1"/>
            </p:cNvSpPr>
            <p:nvPr/>
          </p:nvSpPr>
          <p:spPr bwMode="auto">
            <a:xfrm>
              <a:off x="2710" y="3081"/>
              <a:ext cx="564" cy="696"/>
            </a:xfrm>
            <a:prstGeom prst="cube">
              <a:avLst>
                <a:gd name="adj" fmla="val 9250"/>
              </a:avLst>
            </a:prstGeom>
            <a:solidFill>
              <a:srgbClr val="CCECFF"/>
            </a:solidFill>
            <a:ln w="19050">
              <a:solidFill>
                <a:schemeClr val="tx1"/>
              </a:solidFill>
              <a:miter lim="800000"/>
              <a:headEnd/>
              <a:tailEnd/>
            </a:ln>
          </p:spPr>
          <p:txBody>
            <a:bodyPr wrap="none" anchor="ctr"/>
            <a:lstStyle/>
            <a:p>
              <a:endParaRPr lang="zh-CN" altLang="en-US"/>
            </a:p>
          </p:txBody>
        </p:sp>
        <p:sp>
          <p:nvSpPr>
            <p:cNvPr id="13379" name="Freeform 555"/>
            <p:cNvSpPr>
              <a:spLocks/>
            </p:cNvSpPr>
            <p:nvPr/>
          </p:nvSpPr>
          <p:spPr bwMode="auto">
            <a:xfrm>
              <a:off x="2710" y="3491"/>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80" name="Rectangle 556"/>
            <p:cNvSpPr>
              <a:spLocks noChangeArrowheads="1"/>
            </p:cNvSpPr>
            <p:nvPr/>
          </p:nvSpPr>
          <p:spPr bwMode="auto">
            <a:xfrm>
              <a:off x="2722" y="3353"/>
              <a:ext cx="492" cy="204"/>
            </a:xfrm>
            <a:prstGeom prst="rect">
              <a:avLst/>
            </a:prstGeom>
            <a:noFill/>
            <a:ln w="9525">
              <a:noFill/>
              <a:miter lim="800000"/>
              <a:headEnd/>
              <a:tailEnd/>
            </a:ln>
          </p:spPr>
          <p:txBody>
            <a:bodyPr wrap="none" anchor="ctr"/>
            <a:lstStyle/>
            <a:p>
              <a:endParaRPr lang="zh-CN" altLang="en-US"/>
            </a:p>
          </p:txBody>
        </p:sp>
        <p:sp>
          <p:nvSpPr>
            <p:cNvPr id="13381" name="Freeform 557"/>
            <p:cNvSpPr>
              <a:spLocks/>
            </p:cNvSpPr>
            <p:nvPr/>
          </p:nvSpPr>
          <p:spPr bwMode="auto">
            <a:xfrm>
              <a:off x="2710" y="3273"/>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82" name="Text Box 558"/>
            <p:cNvSpPr txBox="1">
              <a:spLocks noChangeArrowheads="1"/>
            </p:cNvSpPr>
            <p:nvPr/>
          </p:nvSpPr>
          <p:spPr bwMode="auto">
            <a:xfrm>
              <a:off x="2699" y="3330"/>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链路层</a:t>
              </a:r>
            </a:p>
          </p:txBody>
        </p:sp>
        <p:sp>
          <p:nvSpPr>
            <p:cNvPr id="13383" name="Text Box 559"/>
            <p:cNvSpPr txBox="1">
              <a:spLocks noChangeArrowheads="1"/>
            </p:cNvSpPr>
            <p:nvPr/>
          </p:nvSpPr>
          <p:spPr bwMode="auto">
            <a:xfrm>
              <a:off x="2699" y="3112"/>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网络层</a:t>
              </a:r>
            </a:p>
          </p:txBody>
        </p:sp>
        <p:sp>
          <p:nvSpPr>
            <p:cNvPr id="13384" name="Text Box 560"/>
            <p:cNvSpPr txBox="1">
              <a:spLocks noChangeArrowheads="1"/>
            </p:cNvSpPr>
            <p:nvPr/>
          </p:nvSpPr>
          <p:spPr bwMode="auto">
            <a:xfrm>
              <a:off x="2699" y="3548"/>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物理层</a:t>
              </a:r>
            </a:p>
          </p:txBody>
        </p:sp>
        <p:sp>
          <p:nvSpPr>
            <p:cNvPr id="13385" name="AutoShape 561"/>
            <p:cNvSpPr>
              <a:spLocks noChangeArrowheads="1"/>
            </p:cNvSpPr>
            <p:nvPr/>
          </p:nvSpPr>
          <p:spPr bwMode="auto">
            <a:xfrm>
              <a:off x="3901" y="3081"/>
              <a:ext cx="564" cy="696"/>
            </a:xfrm>
            <a:prstGeom prst="cube">
              <a:avLst>
                <a:gd name="adj" fmla="val 9250"/>
              </a:avLst>
            </a:prstGeom>
            <a:solidFill>
              <a:srgbClr val="CCECFF"/>
            </a:solidFill>
            <a:ln w="19050">
              <a:solidFill>
                <a:schemeClr val="tx1"/>
              </a:solidFill>
              <a:miter lim="800000"/>
              <a:headEnd/>
              <a:tailEnd/>
            </a:ln>
          </p:spPr>
          <p:txBody>
            <a:bodyPr wrap="none" anchor="ctr"/>
            <a:lstStyle/>
            <a:p>
              <a:endParaRPr lang="zh-CN" altLang="en-US"/>
            </a:p>
          </p:txBody>
        </p:sp>
        <p:sp>
          <p:nvSpPr>
            <p:cNvPr id="13386" name="Freeform 562"/>
            <p:cNvSpPr>
              <a:spLocks/>
            </p:cNvSpPr>
            <p:nvPr/>
          </p:nvSpPr>
          <p:spPr bwMode="auto">
            <a:xfrm>
              <a:off x="3901" y="3491"/>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87" name="Rectangle 563"/>
            <p:cNvSpPr>
              <a:spLocks noChangeArrowheads="1"/>
            </p:cNvSpPr>
            <p:nvPr/>
          </p:nvSpPr>
          <p:spPr bwMode="auto">
            <a:xfrm>
              <a:off x="3910" y="3353"/>
              <a:ext cx="498" cy="204"/>
            </a:xfrm>
            <a:prstGeom prst="rect">
              <a:avLst/>
            </a:prstGeom>
            <a:noFill/>
            <a:ln w="9525">
              <a:noFill/>
              <a:miter lim="800000"/>
              <a:headEnd/>
              <a:tailEnd/>
            </a:ln>
          </p:spPr>
          <p:txBody>
            <a:bodyPr wrap="none" anchor="ctr"/>
            <a:lstStyle/>
            <a:p>
              <a:endParaRPr lang="zh-CN" altLang="en-US"/>
            </a:p>
          </p:txBody>
        </p:sp>
        <p:sp>
          <p:nvSpPr>
            <p:cNvPr id="13388" name="Freeform 564"/>
            <p:cNvSpPr>
              <a:spLocks/>
            </p:cNvSpPr>
            <p:nvPr/>
          </p:nvSpPr>
          <p:spPr bwMode="auto">
            <a:xfrm>
              <a:off x="3901" y="3273"/>
              <a:ext cx="564" cy="75"/>
            </a:xfrm>
            <a:custGeom>
              <a:avLst/>
              <a:gdLst>
                <a:gd name="T0" fmla="*/ 0 w 1200"/>
                <a:gd name="T1" fmla="*/ 75 h 120"/>
                <a:gd name="T2" fmla="*/ 508 w 1200"/>
                <a:gd name="T3" fmla="*/ 75 h 120"/>
                <a:gd name="T4" fmla="*/ 564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3389" name="Text Box 565"/>
            <p:cNvSpPr txBox="1">
              <a:spLocks noChangeArrowheads="1"/>
            </p:cNvSpPr>
            <p:nvPr/>
          </p:nvSpPr>
          <p:spPr bwMode="auto">
            <a:xfrm>
              <a:off x="3878" y="3330"/>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链路层</a:t>
              </a:r>
            </a:p>
          </p:txBody>
        </p:sp>
        <p:sp>
          <p:nvSpPr>
            <p:cNvPr id="13390" name="Text Box 566"/>
            <p:cNvSpPr txBox="1">
              <a:spLocks noChangeArrowheads="1"/>
            </p:cNvSpPr>
            <p:nvPr/>
          </p:nvSpPr>
          <p:spPr bwMode="auto">
            <a:xfrm>
              <a:off x="3878" y="3112"/>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网络层</a:t>
              </a:r>
            </a:p>
          </p:txBody>
        </p:sp>
        <p:sp>
          <p:nvSpPr>
            <p:cNvPr id="13391" name="Text Box 567"/>
            <p:cNvSpPr txBox="1">
              <a:spLocks noChangeArrowheads="1"/>
            </p:cNvSpPr>
            <p:nvPr/>
          </p:nvSpPr>
          <p:spPr bwMode="auto">
            <a:xfrm>
              <a:off x="3878" y="3548"/>
              <a:ext cx="548" cy="231"/>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物理层</a:t>
              </a:r>
            </a:p>
          </p:txBody>
        </p:sp>
        <p:sp>
          <p:nvSpPr>
            <p:cNvPr id="13392" name="Freeform 572"/>
            <p:cNvSpPr>
              <a:spLocks/>
            </p:cNvSpPr>
            <p:nvPr/>
          </p:nvSpPr>
          <p:spPr bwMode="auto">
            <a:xfrm>
              <a:off x="568" y="3777"/>
              <a:ext cx="1072" cy="152"/>
            </a:xfrm>
            <a:custGeom>
              <a:avLst/>
              <a:gdLst>
                <a:gd name="T0" fmla="*/ 0 w 1072"/>
                <a:gd name="T1" fmla="*/ 0 h 152"/>
                <a:gd name="T2" fmla="*/ 0 w 1072"/>
                <a:gd name="T3" fmla="*/ 152 h 152"/>
                <a:gd name="T4" fmla="*/ 1072 w 1072"/>
                <a:gd name="T5" fmla="*/ 152 h 152"/>
                <a:gd name="T6" fmla="*/ 1072 w 1072"/>
                <a:gd name="T7" fmla="*/ 8 h 152"/>
                <a:gd name="T8" fmla="*/ 0 60000 65536"/>
                <a:gd name="T9" fmla="*/ 0 60000 65536"/>
                <a:gd name="T10" fmla="*/ 0 60000 65536"/>
                <a:gd name="T11" fmla="*/ 0 60000 65536"/>
                <a:gd name="T12" fmla="*/ 0 w 1072"/>
                <a:gd name="T13" fmla="*/ 0 h 152"/>
                <a:gd name="T14" fmla="*/ 1072 w 1072"/>
                <a:gd name="T15" fmla="*/ 152 h 152"/>
              </a:gdLst>
              <a:ahLst/>
              <a:cxnLst>
                <a:cxn ang="T8">
                  <a:pos x="T0" y="T1"/>
                </a:cxn>
                <a:cxn ang="T9">
                  <a:pos x="T2" y="T3"/>
                </a:cxn>
                <a:cxn ang="T10">
                  <a:pos x="T4" y="T5"/>
                </a:cxn>
                <a:cxn ang="T11">
                  <a:pos x="T6" y="T7"/>
                </a:cxn>
              </a:cxnLst>
              <a:rect l="T12" t="T13" r="T14" b="T15"/>
              <a:pathLst>
                <a:path w="1072" h="152">
                  <a:moveTo>
                    <a:pt x="0" y="0"/>
                  </a:moveTo>
                  <a:lnTo>
                    <a:pt x="0" y="152"/>
                  </a:lnTo>
                  <a:lnTo>
                    <a:pt x="1072" y="152"/>
                  </a:lnTo>
                  <a:lnTo>
                    <a:pt x="1072" y="8"/>
                  </a:lnTo>
                </a:path>
              </a:pathLst>
            </a:custGeom>
            <a:noFill/>
            <a:ln w="28575" cmpd="sng">
              <a:solidFill>
                <a:schemeClr val="tx1"/>
              </a:solidFill>
              <a:round/>
              <a:headEnd/>
              <a:tailEnd/>
            </a:ln>
          </p:spPr>
          <p:txBody>
            <a:bodyPr/>
            <a:lstStyle/>
            <a:p>
              <a:endParaRPr lang="zh-CN" altLang="en-US"/>
            </a:p>
          </p:txBody>
        </p:sp>
        <p:sp>
          <p:nvSpPr>
            <p:cNvPr id="13393" name="Freeform 573"/>
            <p:cNvSpPr>
              <a:spLocks/>
            </p:cNvSpPr>
            <p:nvPr/>
          </p:nvSpPr>
          <p:spPr bwMode="auto">
            <a:xfrm>
              <a:off x="4264" y="3777"/>
              <a:ext cx="1072" cy="152"/>
            </a:xfrm>
            <a:custGeom>
              <a:avLst/>
              <a:gdLst>
                <a:gd name="T0" fmla="*/ 0 w 1072"/>
                <a:gd name="T1" fmla="*/ 0 h 152"/>
                <a:gd name="T2" fmla="*/ 0 w 1072"/>
                <a:gd name="T3" fmla="*/ 152 h 152"/>
                <a:gd name="T4" fmla="*/ 1072 w 1072"/>
                <a:gd name="T5" fmla="*/ 152 h 152"/>
                <a:gd name="T6" fmla="*/ 1072 w 1072"/>
                <a:gd name="T7" fmla="*/ 8 h 152"/>
                <a:gd name="T8" fmla="*/ 0 60000 65536"/>
                <a:gd name="T9" fmla="*/ 0 60000 65536"/>
                <a:gd name="T10" fmla="*/ 0 60000 65536"/>
                <a:gd name="T11" fmla="*/ 0 60000 65536"/>
                <a:gd name="T12" fmla="*/ 0 w 1072"/>
                <a:gd name="T13" fmla="*/ 0 h 152"/>
                <a:gd name="T14" fmla="*/ 1072 w 1072"/>
                <a:gd name="T15" fmla="*/ 152 h 152"/>
              </a:gdLst>
              <a:ahLst/>
              <a:cxnLst>
                <a:cxn ang="T8">
                  <a:pos x="T0" y="T1"/>
                </a:cxn>
                <a:cxn ang="T9">
                  <a:pos x="T2" y="T3"/>
                </a:cxn>
                <a:cxn ang="T10">
                  <a:pos x="T4" y="T5"/>
                </a:cxn>
                <a:cxn ang="T11">
                  <a:pos x="T6" y="T7"/>
                </a:cxn>
              </a:cxnLst>
              <a:rect l="T12" t="T13" r="T14" b="T15"/>
              <a:pathLst>
                <a:path w="1072" h="152">
                  <a:moveTo>
                    <a:pt x="0" y="0"/>
                  </a:moveTo>
                  <a:lnTo>
                    <a:pt x="0" y="152"/>
                  </a:lnTo>
                  <a:lnTo>
                    <a:pt x="1072" y="152"/>
                  </a:lnTo>
                  <a:lnTo>
                    <a:pt x="1072" y="8"/>
                  </a:lnTo>
                </a:path>
              </a:pathLst>
            </a:custGeom>
            <a:noFill/>
            <a:ln w="28575" cmpd="sng">
              <a:solidFill>
                <a:schemeClr val="tx1"/>
              </a:solidFill>
              <a:round/>
              <a:headEnd/>
              <a:tailEnd/>
            </a:ln>
          </p:spPr>
          <p:txBody>
            <a:bodyPr/>
            <a:lstStyle/>
            <a:p>
              <a:endParaRPr lang="zh-CN" altLang="en-US"/>
            </a:p>
          </p:txBody>
        </p:sp>
        <p:sp>
          <p:nvSpPr>
            <p:cNvPr id="13394" name="Freeform 574"/>
            <p:cNvSpPr>
              <a:spLocks/>
            </p:cNvSpPr>
            <p:nvPr/>
          </p:nvSpPr>
          <p:spPr bwMode="auto">
            <a:xfrm>
              <a:off x="1896" y="3769"/>
              <a:ext cx="920" cy="160"/>
            </a:xfrm>
            <a:custGeom>
              <a:avLst/>
              <a:gdLst>
                <a:gd name="T0" fmla="*/ 0 w 1072"/>
                <a:gd name="T1" fmla="*/ 0 h 152"/>
                <a:gd name="T2" fmla="*/ 0 w 1072"/>
                <a:gd name="T3" fmla="*/ 160 h 152"/>
                <a:gd name="T4" fmla="*/ 920 w 1072"/>
                <a:gd name="T5" fmla="*/ 160 h 152"/>
                <a:gd name="T6" fmla="*/ 920 w 1072"/>
                <a:gd name="T7" fmla="*/ 8 h 152"/>
                <a:gd name="T8" fmla="*/ 0 60000 65536"/>
                <a:gd name="T9" fmla="*/ 0 60000 65536"/>
                <a:gd name="T10" fmla="*/ 0 60000 65536"/>
                <a:gd name="T11" fmla="*/ 0 60000 65536"/>
                <a:gd name="T12" fmla="*/ 0 w 1072"/>
                <a:gd name="T13" fmla="*/ 0 h 152"/>
                <a:gd name="T14" fmla="*/ 1072 w 1072"/>
                <a:gd name="T15" fmla="*/ 152 h 152"/>
              </a:gdLst>
              <a:ahLst/>
              <a:cxnLst>
                <a:cxn ang="T8">
                  <a:pos x="T0" y="T1"/>
                </a:cxn>
                <a:cxn ang="T9">
                  <a:pos x="T2" y="T3"/>
                </a:cxn>
                <a:cxn ang="T10">
                  <a:pos x="T4" y="T5"/>
                </a:cxn>
                <a:cxn ang="T11">
                  <a:pos x="T6" y="T7"/>
                </a:cxn>
              </a:cxnLst>
              <a:rect l="T12" t="T13" r="T14" b="T15"/>
              <a:pathLst>
                <a:path w="1072" h="152">
                  <a:moveTo>
                    <a:pt x="0" y="0"/>
                  </a:moveTo>
                  <a:lnTo>
                    <a:pt x="0" y="152"/>
                  </a:lnTo>
                  <a:lnTo>
                    <a:pt x="1072" y="152"/>
                  </a:lnTo>
                  <a:lnTo>
                    <a:pt x="1072" y="8"/>
                  </a:lnTo>
                </a:path>
              </a:pathLst>
            </a:custGeom>
            <a:noFill/>
            <a:ln w="28575" cmpd="sng">
              <a:solidFill>
                <a:schemeClr val="tx1"/>
              </a:solidFill>
              <a:round/>
              <a:headEnd/>
              <a:tailEnd/>
            </a:ln>
          </p:spPr>
          <p:txBody>
            <a:bodyPr/>
            <a:lstStyle/>
            <a:p>
              <a:endParaRPr lang="zh-CN" altLang="en-US"/>
            </a:p>
          </p:txBody>
        </p:sp>
        <p:sp>
          <p:nvSpPr>
            <p:cNvPr id="13395" name="Freeform 575"/>
            <p:cNvSpPr>
              <a:spLocks/>
            </p:cNvSpPr>
            <p:nvPr/>
          </p:nvSpPr>
          <p:spPr bwMode="auto">
            <a:xfrm>
              <a:off x="3112" y="3777"/>
              <a:ext cx="928" cy="152"/>
            </a:xfrm>
            <a:custGeom>
              <a:avLst/>
              <a:gdLst>
                <a:gd name="T0" fmla="*/ 0 w 1072"/>
                <a:gd name="T1" fmla="*/ 0 h 152"/>
                <a:gd name="T2" fmla="*/ 0 w 1072"/>
                <a:gd name="T3" fmla="*/ 152 h 152"/>
                <a:gd name="T4" fmla="*/ 928 w 1072"/>
                <a:gd name="T5" fmla="*/ 152 h 152"/>
                <a:gd name="T6" fmla="*/ 928 w 1072"/>
                <a:gd name="T7" fmla="*/ 8 h 152"/>
                <a:gd name="T8" fmla="*/ 0 60000 65536"/>
                <a:gd name="T9" fmla="*/ 0 60000 65536"/>
                <a:gd name="T10" fmla="*/ 0 60000 65536"/>
                <a:gd name="T11" fmla="*/ 0 60000 65536"/>
                <a:gd name="T12" fmla="*/ 0 w 1072"/>
                <a:gd name="T13" fmla="*/ 0 h 152"/>
                <a:gd name="T14" fmla="*/ 1072 w 1072"/>
                <a:gd name="T15" fmla="*/ 152 h 152"/>
              </a:gdLst>
              <a:ahLst/>
              <a:cxnLst>
                <a:cxn ang="T8">
                  <a:pos x="T0" y="T1"/>
                </a:cxn>
                <a:cxn ang="T9">
                  <a:pos x="T2" y="T3"/>
                </a:cxn>
                <a:cxn ang="T10">
                  <a:pos x="T4" y="T5"/>
                </a:cxn>
                <a:cxn ang="T11">
                  <a:pos x="T6" y="T7"/>
                </a:cxn>
              </a:cxnLst>
              <a:rect l="T12" t="T13" r="T14" b="T15"/>
              <a:pathLst>
                <a:path w="1072" h="152">
                  <a:moveTo>
                    <a:pt x="0" y="0"/>
                  </a:moveTo>
                  <a:lnTo>
                    <a:pt x="0" y="152"/>
                  </a:lnTo>
                  <a:lnTo>
                    <a:pt x="1072" y="152"/>
                  </a:lnTo>
                  <a:lnTo>
                    <a:pt x="1072" y="8"/>
                  </a:lnTo>
                </a:path>
              </a:pathLst>
            </a:custGeom>
            <a:noFill/>
            <a:ln w="28575" cmpd="sng">
              <a:solidFill>
                <a:schemeClr val="tx1"/>
              </a:solidFill>
              <a:round/>
              <a:headEnd/>
              <a:tailEnd/>
            </a:ln>
          </p:spPr>
          <p:txBody>
            <a:bodyPr/>
            <a:lstStyle/>
            <a:p>
              <a:endParaRPr lang="zh-CN" altLang="en-US"/>
            </a:p>
          </p:txBody>
        </p:sp>
        <p:sp>
          <p:nvSpPr>
            <p:cNvPr id="13396" name="Text Box 576"/>
            <p:cNvSpPr txBox="1">
              <a:spLocks noChangeArrowheads="1"/>
            </p:cNvSpPr>
            <p:nvPr/>
          </p:nvSpPr>
          <p:spPr bwMode="auto">
            <a:xfrm>
              <a:off x="1531" y="2837"/>
              <a:ext cx="273" cy="231"/>
            </a:xfrm>
            <a:prstGeom prst="rect">
              <a:avLst/>
            </a:prstGeom>
            <a:noFill/>
            <a:ln w="9525">
              <a:noFill/>
              <a:miter lim="800000"/>
              <a:headEnd/>
              <a:tailEnd/>
            </a:ln>
          </p:spPr>
          <p:txBody>
            <a:bodyPr wrap="none">
              <a:spAutoFit/>
            </a:bodyPr>
            <a:lstStyle/>
            <a:p>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1</a:t>
              </a:r>
            </a:p>
          </p:txBody>
        </p:sp>
        <p:sp>
          <p:nvSpPr>
            <p:cNvPr id="13397" name="Text Box 577"/>
            <p:cNvSpPr txBox="1">
              <a:spLocks noChangeArrowheads="1"/>
            </p:cNvSpPr>
            <p:nvPr/>
          </p:nvSpPr>
          <p:spPr bwMode="auto">
            <a:xfrm>
              <a:off x="2872" y="2837"/>
              <a:ext cx="273" cy="231"/>
            </a:xfrm>
            <a:prstGeom prst="rect">
              <a:avLst/>
            </a:prstGeom>
            <a:noFill/>
            <a:ln w="9525">
              <a:noFill/>
              <a:miter lim="800000"/>
              <a:headEnd/>
              <a:tailEnd/>
            </a:ln>
          </p:spPr>
          <p:txBody>
            <a:bodyPr wrap="none">
              <a:spAutoFit/>
            </a:bodyPr>
            <a:lstStyle/>
            <a:p>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2</a:t>
              </a:r>
            </a:p>
          </p:txBody>
        </p:sp>
        <p:sp>
          <p:nvSpPr>
            <p:cNvPr id="13398" name="Text Box 578"/>
            <p:cNvSpPr txBox="1">
              <a:spLocks noChangeArrowheads="1"/>
            </p:cNvSpPr>
            <p:nvPr/>
          </p:nvSpPr>
          <p:spPr bwMode="auto">
            <a:xfrm>
              <a:off x="4067" y="2837"/>
              <a:ext cx="273" cy="231"/>
            </a:xfrm>
            <a:prstGeom prst="rect">
              <a:avLst/>
            </a:prstGeom>
            <a:noFill/>
            <a:ln w="9525">
              <a:noFill/>
              <a:miter lim="800000"/>
              <a:headEnd/>
              <a:tailEnd/>
            </a:ln>
          </p:spPr>
          <p:txBody>
            <a:bodyPr wrap="none">
              <a:spAutoFit/>
            </a:bodyPr>
            <a:lstStyle/>
            <a:p>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3</a:t>
              </a:r>
            </a:p>
          </p:txBody>
        </p:sp>
        <p:sp>
          <p:nvSpPr>
            <p:cNvPr id="13399" name="Text Box 579"/>
            <p:cNvSpPr txBox="1">
              <a:spLocks noChangeArrowheads="1"/>
            </p:cNvSpPr>
            <p:nvPr/>
          </p:nvSpPr>
          <p:spPr bwMode="auto">
            <a:xfrm>
              <a:off x="326" y="2405"/>
              <a:ext cx="273" cy="231"/>
            </a:xfrm>
            <a:prstGeom prst="rect">
              <a:avLst/>
            </a:prstGeom>
            <a:noFill/>
            <a:ln w="9525">
              <a:noFill/>
              <a:miter lim="800000"/>
              <a:headEnd/>
              <a:tailEnd/>
            </a:ln>
          </p:spPr>
          <p:txBody>
            <a:bodyPr wrap="none">
              <a:spAutoFit/>
            </a:bodyPr>
            <a:lstStyle/>
            <a:p>
              <a:r>
                <a:rPr kumimoji="1" lang="en-US" altLang="zh-CN" sz="1800" b="1">
                  <a:solidFill>
                    <a:srgbClr val="333399"/>
                  </a:solidFill>
                  <a:latin typeface="Arial" charset="0"/>
                  <a:ea typeface="黑体" pitchFamily="2" charset="-122"/>
                </a:rPr>
                <a:t>H</a:t>
              </a:r>
              <a:r>
                <a:rPr kumimoji="1" lang="en-US" altLang="zh-CN" sz="1800" b="1" baseline="-25000">
                  <a:solidFill>
                    <a:srgbClr val="333399"/>
                  </a:solidFill>
                  <a:latin typeface="Arial" charset="0"/>
                  <a:ea typeface="黑体" pitchFamily="2" charset="-122"/>
                </a:rPr>
                <a:t>1</a:t>
              </a:r>
            </a:p>
          </p:txBody>
        </p:sp>
        <p:sp>
          <p:nvSpPr>
            <p:cNvPr id="13400" name="Text Box 580"/>
            <p:cNvSpPr txBox="1">
              <a:spLocks noChangeArrowheads="1"/>
            </p:cNvSpPr>
            <p:nvPr/>
          </p:nvSpPr>
          <p:spPr bwMode="auto">
            <a:xfrm>
              <a:off x="5272" y="2405"/>
              <a:ext cx="273" cy="231"/>
            </a:xfrm>
            <a:prstGeom prst="rect">
              <a:avLst/>
            </a:prstGeom>
            <a:noFill/>
            <a:ln w="9525">
              <a:noFill/>
              <a:miter lim="800000"/>
              <a:headEnd/>
              <a:tailEnd/>
            </a:ln>
          </p:spPr>
          <p:txBody>
            <a:bodyPr wrap="none">
              <a:spAutoFit/>
            </a:bodyPr>
            <a:lstStyle/>
            <a:p>
              <a:r>
                <a:rPr kumimoji="1" lang="en-US" altLang="zh-CN" sz="1800" b="1">
                  <a:solidFill>
                    <a:srgbClr val="333399"/>
                  </a:solidFill>
                  <a:latin typeface="Arial" charset="0"/>
                  <a:ea typeface="黑体" pitchFamily="2" charset="-122"/>
                </a:rPr>
                <a:t>H</a:t>
              </a:r>
              <a:r>
                <a:rPr kumimoji="1" lang="en-US" altLang="zh-CN" sz="1800" b="1" baseline="-25000">
                  <a:solidFill>
                    <a:srgbClr val="333399"/>
                  </a:solidFill>
                  <a:latin typeface="Arial" charset="0"/>
                  <a:ea typeface="黑体" pitchFamily="2" charset="-122"/>
                </a:rPr>
                <a:t>2</a:t>
              </a:r>
            </a:p>
          </p:txBody>
        </p:sp>
      </p:grpSp>
      <p:sp>
        <p:nvSpPr>
          <p:cNvPr id="138822" name="Text Box 582"/>
          <p:cNvSpPr txBox="1">
            <a:spLocks noChangeArrowheads="1"/>
          </p:cNvSpPr>
          <p:nvPr/>
        </p:nvSpPr>
        <p:spPr bwMode="auto">
          <a:xfrm>
            <a:off x="4008438" y="3863976"/>
            <a:ext cx="4095750" cy="519113"/>
          </a:xfrm>
          <a:prstGeom prst="rect">
            <a:avLst/>
          </a:prstGeom>
          <a:noFill/>
          <a:ln w="9525">
            <a:noFill/>
            <a:miter lim="800000"/>
            <a:headEnd/>
            <a:tailEnd/>
          </a:ln>
        </p:spPr>
        <p:txBody>
          <a:bodyPr wrap="none">
            <a:spAutoFit/>
          </a:bodyPr>
          <a:lstStyle/>
          <a:p>
            <a:r>
              <a:rPr lang="zh-CN" altLang="en-US" sz="2800">
                <a:solidFill>
                  <a:srgbClr val="333399"/>
                </a:solidFill>
                <a:ea typeface="黑体" pitchFamily="2" charset="-122"/>
              </a:rPr>
              <a:t>从层次上来看数据的流动</a:t>
            </a:r>
          </a:p>
        </p:txBody>
      </p:sp>
      <p:sp>
        <p:nvSpPr>
          <p:cNvPr id="138823" name="Freeform 583"/>
          <p:cNvSpPr>
            <a:spLocks/>
          </p:cNvSpPr>
          <p:nvPr/>
        </p:nvSpPr>
        <p:spPr bwMode="auto">
          <a:xfrm>
            <a:off x="2749550" y="4329113"/>
            <a:ext cx="6978650" cy="1871662"/>
          </a:xfrm>
          <a:custGeom>
            <a:avLst/>
            <a:gdLst>
              <a:gd name="T0" fmla="*/ 19050 w 4396"/>
              <a:gd name="T1" fmla="*/ 47625 h 1179"/>
              <a:gd name="T2" fmla="*/ 19050 w 4396"/>
              <a:gd name="T3" fmla="*/ 1443037 h 1179"/>
              <a:gd name="T4" fmla="*/ 133350 w 4396"/>
              <a:gd name="T5" fmla="*/ 1804987 h 1179"/>
              <a:gd name="T6" fmla="*/ 647700 w 4396"/>
              <a:gd name="T7" fmla="*/ 1843087 h 1179"/>
              <a:gd name="T8" fmla="*/ 900112 w 4396"/>
              <a:gd name="T9" fmla="*/ 1838325 h 1179"/>
              <a:gd name="T10" fmla="*/ 1219200 w 4396"/>
              <a:gd name="T11" fmla="*/ 1809750 h 1179"/>
              <a:gd name="T12" fmla="*/ 1276350 w 4396"/>
              <a:gd name="T13" fmla="*/ 1666875 h 1179"/>
              <a:gd name="T14" fmla="*/ 1276350 w 4396"/>
              <a:gd name="T15" fmla="*/ 1057275 h 1179"/>
              <a:gd name="T16" fmla="*/ 1357312 w 4396"/>
              <a:gd name="T17" fmla="*/ 757237 h 1179"/>
              <a:gd name="T18" fmla="*/ 1876425 w 4396"/>
              <a:gd name="T19" fmla="*/ 766762 h 1179"/>
              <a:gd name="T20" fmla="*/ 1924050 w 4396"/>
              <a:gd name="T21" fmla="*/ 1052512 h 1179"/>
              <a:gd name="T22" fmla="*/ 1919287 w 4396"/>
              <a:gd name="T23" fmla="*/ 1438274 h 1179"/>
              <a:gd name="T24" fmla="*/ 1962150 w 4396"/>
              <a:gd name="T25" fmla="*/ 1781175 h 1179"/>
              <a:gd name="T26" fmla="*/ 2362200 w 4396"/>
              <a:gd name="T27" fmla="*/ 1843087 h 1179"/>
              <a:gd name="T28" fmla="*/ 2962274 w 4396"/>
              <a:gd name="T29" fmla="*/ 1814512 h 1179"/>
              <a:gd name="T30" fmla="*/ 3138487 w 4396"/>
              <a:gd name="T31" fmla="*/ 1666875 h 1179"/>
              <a:gd name="T32" fmla="*/ 3162299 w 4396"/>
              <a:gd name="T33" fmla="*/ 1190625 h 1179"/>
              <a:gd name="T34" fmla="*/ 3200399 w 4396"/>
              <a:gd name="T35" fmla="*/ 728662 h 1179"/>
              <a:gd name="T36" fmla="*/ 3762375 w 4396"/>
              <a:gd name="T37" fmla="*/ 719137 h 1179"/>
              <a:gd name="T38" fmla="*/ 3824287 w 4396"/>
              <a:gd name="T39" fmla="*/ 1052512 h 1179"/>
              <a:gd name="T40" fmla="*/ 3829050 w 4396"/>
              <a:gd name="T41" fmla="*/ 1376362 h 1179"/>
              <a:gd name="T42" fmla="*/ 3867150 w 4396"/>
              <a:gd name="T43" fmla="*/ 1743075 h 1179"/>
              <a:gd name="T44" fmla="*/ 4071937 w 4396"/>
              <a:gd name="T45" fmla="*/ 1838325 h 1179"/>
              <a:gd name="T46" fmla="*/ 4800599 w 4396"/>
              <a:gd name="T47" fmla="*/ 1819275 h 1179"/>
              <a:gd name="T48" fmla="*/ 5024437 w 4396"/>
              <a:gd name="T49" fmla="*/ 1652587 h 1179"/>
              <a:gd name="T50" fmla="*/ 5035549 w 4396"/>
              <a:gd name="T51" fmla="*/ 1050925 h 1179"/>
              <a:gd name="T52" fmla="*/ 5091112 w 4396"/>
              <a:gd name="T53" fmla="*/ 733425 h 1179"/>
              <a:gd name="T54" fmla="*/ 5543549 w 4396"/>
              <a:gd name="T55" fmla="*/ 695325 h 1179"/>
              <a:gd name="T56" fmla="*/ 5691187 w 4396"/>
              <a:gd name="T57" fmla="*/ 857250 h 1179"/>
              <a:gd name="T58" fmla="*/ 5700712 w 4396"/>
              <a:gd name="T59" fmla="*/ 1419224 h 1179"/>
              <a:gd name="T60" fmla="*/ 5729287 w 4396"/>
              <a:gd name="T61" fmla="*/ 1747837 h 1179"/>
              <a:gd name="T62" fmla="*/ 5886449 w 4396"/>
              <a:gd name="T63" fmla="*/ 1824037 h 1179"/>
              <a:gd name="T64" fmla="*/ 6596063 w 4396"/>
              <a:gd name="T65" fmla="*/ 1838325 h 1179"/>
              <a:gd name="T66" fmla="*/ 6881813 w 4396"/>
              <a:gd name="T67" fmla="*/ 1785937 h 1179"/>
              <a:gd name="T68" fmla="*/ 6967538 w 4396"/>
              <a:gd name="T69" fmla="*/ 1500187 h 1179"/>
              <a:gd name="T70" fmla="*/ 6953250 w 4396"/>
              <a:gd name="T71" fmla="*/ 0 h 11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6"/>
              <a:gd name="T109" fmla="*/ 0 h 1179"/>
              <a:gd name="T110" fmla="*/ 4396 w 4396"/>
              <a:gd name="T111" fmla="*/ 1179 h 11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6" h="1179">
                <a:moveTo>
                  <a:pt x="12" y="30"/>
                </a:moveTo>
                <a:cubicBezTo>
                  <a:pt x="13" y="176"/>
                  <a:pt x="0" y="725"/>
                  <a:pt x="12" y="909"/>
                </a:cubicBezTo>
                <a:cubicBezTo>
                  <a:pt x="24" y="1093"/>
                  <a:pt x="18" y="1095"/>
                  <a:pt x="84" y="1137"/>
                </a:cubicBezTo>
                <a:cubicBezTo>
                  <a:pt x="150" y="1179"/>
                  <a:pt x="328" y="1158"/>
                  <a:pt x="408" y="1161"/>
                </a:cubicBezTo>
                <a:cubicBezTo>
                  <a:pt x="488" y="1164"/>
                  <a:pt x="507" y="1162"/>
                  <a:pt x="567" y="1158"/>
                </a:cubicBezTo>
                <a:cubicBezTo>
                  <a:pt x="627" y="1154"/>
                  <a:pt x="728" y="1158"/>
                  <a:pt x="768" y="1140"/>
                </a:cubicBezTo>
                <a:cubicBezTo>
                  <a:pt x="808" y="1122"/>
                  <a:pt x="798" y="1129"/>
                  <a:pt x="804" y="1050"/>
                </a:cubicBezTo>
                <a:cubicBezTo>
                  <a:pt x="810" y="971"/>
                  <a:pt x="796" y="761"/>
                  <a:pt x="804" y="666"/>
                </a:cubicBezTo>
                <a:cubicBezTo>
                  <a:pt x="812" y="571"/>
                  <a:pt x="792" y="507"/>
                  <a:pt x="855" y="477"/>
                </a:cubicBezTo>
                <a:cubicBezTo>
                  <a:pt x="918" y="447"/>
                  <a:pt x="1122" y="452"/>
                  <a:pt x="1182" y="483"/>
                </a:cubicBezTo>
                <a:cubicBezTo>
                  <a:pt x="1242" y="514"/>
                  <a:pt x="1208" y="592"/>
                  <a:pt x="1212" y="663"/>
                </a:cubicBezTo>
                <a:cubicBezTo>
                  <a:pt x="1216" y="734"/>
                  <a:pt x="1205" y="830"/>
                  <a:pt x="1209" y="906"/>
                </a:cubicBezTo>
                <a:cubicBezTo>
                  <a:pt x="1213" y="982"/>
                  <a:pt x="1190" y="1080"/>
                  <a:pt x="1236" y="1122"/>
                </a:cubicBezTo>
                <a:cubicBezTo>
                  <a:pt x="1282" y="1164"/>
                  <a:pt x="1383" y="1158"/>
                  <a:pt x="1488" y="1161"/>
                </a:cubicBezTo>
                <a:cubicBezTo>
                  <a:pt x="1593" y="1164"/>
                  <a:pt x="1785" y="1161"/>
                  <a:pt x="1866" y="1143"/>
                </a:cubicBezTo>
                <a:cubicBezTo>
                  <a:pt x="1947" y="1125"/>
                  <a:pt x="1956" y="1115"/>
                  <a:pt x="1977" y="1050"/>
                </a:cubicBezTo>
                <a:cubicBezTo>
                  <a:pt x="1998" y="985"/>
                  <a:pt x="1986" y="848"/>
                  <a:pt x="1992" y="750"/>
                </a:cubicBezTo>
                <a:cubicBezTo>
                  <a:pt x="1998" y="652"/>
                  <a:pt x="1953" y="508"/>
                  <a:pt x="2016" y="459"/>
                </a:cubicBezTo>
                <a:cubicBezTo>
                  <a:pt x="2079" y="410"/>
                  <a:pt x="2305" y="419"/>
                  <a:pt x="2370" y="453"/>
                </a:cubicBezTo>
                <a:cubicBezTo>
                  <a:pt x="2435" y="487"/>
                  <a:pt x="2402" y="594"/>
                  <a:pt x="2409" y="663"/>
                </a:cubicBezTo>
                <a:cubicBezTo>
                  <a:pt x="2416" y="732"/>
                  <a:pt x="2408" y="794"/>
                  <a:pt x="2412" y="867"/>
                </a:cubicBezTo>
                <a:cubicBezTo>
                  <a:pt x="2416" y="940"/>
                  <a:pt x="2411" y="1050"/>
                  <a:pt x="2436" y="1098"/>
                </a:cubicBezTo>
                <a:cubicBezTo>
                  <a:pt x="2461" y="1146"/>
                  <a:pt x="2467" y="1150"/>
                  <a:pt x="2565" y="1158"/>
                </a:cubicBezTo>
                <a:cubicBezTo>
                  <a:pt x="2663" y="1166"/>
                  <a:pt x="2924" y="1165"/>
                  <a:pt x="3024" y="1146"/>
                </a:cubicBezTo>
                <a:cubicBezTo>
                  <a:pt x="3124" y="1127"/>
                  <a:pt x="3140" y="1122"/>
                  <a:pt x="3165" y="1041"/>
                </a:cubicBezTo>
                <a:cubicBezTo>
                  <a:pt x="3190" y="960"/>
                  <a:pt x="3165" y="758"/>
                  <a:pt x="3172" y="662"/>
                </a:cubicBezTo>
                <a:cubicBezTo>
                  <a:pt x="3179" y="566"/>
                  <a:pt x="3154" y="499"/>
                  <a:pt x="3207" y="462"/>
                </a:cubicBezTo>
                <a:cubicBezTo>
                  <a:pt x="3260" y="425"/>
                  <a:pt x="3429" y="425"/>
                  <a:pt x="3492" y="438"/>
                </a:cubicBezTo>
                <a:cubicBezTo>
                  <a:pt x="3555" y="451"/>
                  <a:pt x="3568" y="464"/>
                  <a:pt x="3585" y="540"/>
                </a:cubicBezTo>
                <a:cubicBezTo>
                  <a:pt x="3602" y="616"/>
                  <a:pt x="3587" y="801"/>
                  <a:pt x="3591" y="894"/>
                </a:cubicBezTo>
                <a:cubicBezTo>
                  <a:pt x="3595" y="987"/>
                  <a:pt x="3590" y="1059"/>
                  <a:pt x="3609" y="1101"/>
                </a:cubicBezTo>
                <a:cubicBezTo>
                  <a:pt x="3628" y="1143"/>
                  <a:pt x="3617" y="1140"/>
                  <a:pt x="3708" y="1149"/>
                </a:cubicBezTo>
                <a:cubicBezTo>
                  <a:pt x="3799" y="1158"/>
                  <a:pt x="4051" y="1162"/>
                  <a:pt x="4155" y="1158"/>
                </a:cubicBezTo>
                <a:cubicBezTo>
                  <a:pt x="4259" y="1154"/>
                  <a:pt x="4296" y="1160"/>
                  <a:pt x="4335" y="1125"/>
                </a:cubicBezTo>
                <a:cubicBezTo>
                  <a:pt x="4374" y="1090"/>
                  <a:pt x="4382" y="1132"/>
                  <a:pt x="4389" y="945"/>
                </a:cubicBezTo>
                <a:cubicBezTo>
                  <a:pt x="4396" y="758"/>
                  <a:pt x="4382" y="197"/>
                  <a:pt x="4380" y="0"/>
                </a:cubicBezTo>
              </a:path>
            </a:pathLst>
          </a:custGeom>
          <a:noFill/>
          <a:ln w="76200" cmpd="sng">
            <a:solidFill>
              <a:srgbClr val="FF0000"/>
            </a:solidFill>
            <a:prstDash val="solid"/>
            <a:round/>
            <a:headEnd type="none" w="med" len="lg"/>
            <a:tailEnd type="triangle" w="med" len="med"/>
          </a:ln>
        </p:spPr>
        <p:txBody>
          <a:bodyPr/>
          <a:lstStyle/>
          <a:p>
            <a:endParaRPr lang="zh-CN" altLang="en-US"/>
          </a:p>
        </p:txBody>
      </p:sp>
      <p:sp>
        <p:nvSpPr>
          <p:cNvPr id="13348" name="灯片编号占位符 577"/>
          <p:cNvSpPr>
            <a:spLocks noGrp="1"/>
          </p:cNvSpPr>
          <p:nvPr>
            <p:ph type="sldNum" sz="quarter" idx="12"/>
          </p:nvPr>
        </p:nvSpPr>
        <p:spPr>
          <a:noFill/>
        </p:spPr>
        <p:txBody>
          <a:bodyPr/>
          <a:lstStyle/>
          <a:p>
            <a:fld id="{54F43D80-DC27-48C4-895B-0491BFD523C9}" type="slidenum">
              <a:rPr lang="en-US" altLang="zh-CN" smtClean="0"/>
              <a:pPr/>
              <a:t>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761"/>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500"/>
                                  </p:stCondLst>
                                  <p:childTnLst>
                                    <p:set>
                                      <p:cBhvr>
                                        <p:cTn id="9" dur="1" fill="hold">
                                          <p:stCondLst>
                                            <p:cond delay="0"/>
                                          </p:stCondLst>
                                        </p:cTn>
                                        <p:tgtEl>
                                          <p:spTgt spid="138757"/>
                                        </p:tgtEl>
                                        <p:attrNameLst>
                                          <p:attrName>style.visibility</p:attrName>
                                        </p:attrNameLst>
                                      </p:cBhvr>
                                      <p:to>
                                        <p:strVal val="visible"/>
                                      </p:to>
                                    </p:set>
                                    <p:animEffect transition="in" filter="wipe(left)">
                                      <p:cBhvr>
                                        <p:cTn id="10" dur="500"/>
                                        <p:tgtEl>
                                          <p:spTgt spid="138757"/>
                                        </p:tgtEl>
                                      </p:cBhvr>
                                    </p:animEffect>
                                  </p:childTnLst>
                                </p:cTn>
                              </p:par>
                            </p:childTnLst>
                          </p:cTn>
                        </p:par>
                        <p:par>
                          <p:cTn id="11" fill="hold">
                            <p:stCondLst>
                              <p:cond delay="1000"/>
                            </p:stCondLst>
                            <p:childTnLst>
                              <p:par>
                                <p:cTn id="12" presetID="22" presetClass="entr" presetSubtype="8" fill="hold" grpId="0" nodeType="afterEffect">
                                  <p:stCondLst>
                                    <p:cond delay="500"/>
                                  </p:stCondLst>
                                  <p:childTnLst>
                                    <p:set>
                                      <p:cBhvr>
                                        <p:cTn id="13" dur="1" fill="hold">
                                          <p:stCondLst>
                                            <p:cond delay="0"/>
                                          </p:stCondLst>
                                        </p:cTn>
                                        <p:tgtEl>
                                          <p:spTgt spid="138760"/>
                                        </p:tgtEl>
                                        <p:attrNameLst>
                                          <p:attrName>style.visibility</p:attrName>
                                        </p:attrNameLst>
                                      </p:cBhvr>
                                      <p:to>
                                        <p:strVal val="visible"/>
                                      </p:to>
                                    </p:set>
                                    <p:animEffect transition="in" filter="wipe(left)">
                                      <p:cBhvr>
                                        <p:cTn id="14" dur="500"/>
                                        <p:tgtEl>
                                          <p:spTgt spid="138760"/>
                                        </p:tgtEl>
                                      </p:cBhvr>
                                    </p:animEffect>
                                  </p:childTnLst>
                                </p:cTn>
                              </p:par>
                            </p:childTnLst>
                          </p:cTn>
                        </p:par>
                        <p:par>
                          <p:cTn id="15" fill="hold">
                            <p:stCondLst>
                              <p:cond delay="2000"/>
                            </p:stCondLst>
                            <p:childTnLst>
                              <p:par>
                                <p:cTn id="16" presetID="22" presetClass="entr" presetSubtype="8" fill="hold" grpId="0" nodeType="afterEffect">
                                  <p:stCondLst>
                                    <p:cond delay="500"/>
                                  </p:stCondLst>
                                  <p:childTnLst>
                                    <p:set>
                                      <p:cBhvr>
                                        <p:cTn id="17" dur="1" fill="hold">
                                          <p:stCondLst>
                                            <p:cond delay="0"/>
                                          </p:stCondLst>
                                        </p:cTn>
                                        <p:tgtEl>
                                          <p:spTgt spid="138758"/>
                                        </p:tgtEl>
                                        <p:attrNameLst>
                                          <p:attrName>style.visibility</p:attrName>
                                        </p:attrNameLst>
                                      </p:cBhvr>
                                      <p:to>
                                        <p:strVal val="visible"/>
                                      </p:to>
                                    </p:set>
                                    <p:animEffect transition="in" filter="wipe(left)">
                                      <p:cBhvr>
                                        <p:cTn id="18" dur="500"/>
                                        <p:tgtEl>
                                          <p:spTgt spid="138758"/>
                                        </p:tgtEl>
                                      </p:cBhvr>
                                    </p:animEffect>
                                  </p:childTnLst>
                                </p:cTn>
                              </p:par>
                            </p:childTnLst>
                          </p:cTn>
                        </p:par>
                        <p:par>
                          <p:cTn id="19" fill="hold">
                            <p:stCondLst>
                              <p:cond delay="3000"/>
                            </p:stCondLst>
                            <p:childTnLst>
                              <p:par>
                                <p:cTn id="20" presetID="22" presetClass="entr" presetSubtype="8" fill="hold" grpId="0" nodeType="afterEffect">
                                  <p:stCondLst>
                                    <p:cond delay="500"/>
                                  </p:stCondLst>
                                  <p:childTnLst>
                                    <p:set>
                                      <p:cBhvr>
                                        <p:cTn id="21" dur="1" fill="hold">
                                          <p:stCondLst>
                                            <p:cond delay="0"/>
                                          </p:stCondLst>
                                        </p:cTn>
                                        <p:tgtEl>
                                          <p:spTgt spid="138759"/>
                                        </p:tgtEl>
                                        <p:attrNameLst>
                                          <p:attrName>style.visibility</p:attrName>
                                        </p:attrNameLst>
                                      </p:cBhvr>
                                      <p:to>
                                        <p:strVal val="visible"/>
                                      </p:to>
                                    </p:set>
                                    <p:animEffect transition="in" filter="wipe(left)">
                                      <p:cBhvr>
                                        <p:cTn id="22" dur="500"/>
                                        <p:tgtEl>
                                          <p:spTgt spid="13875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8822"/>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13627"/>
                                        </p:tgtEl>
                                        <p:attrNameLst>
                                          <p:attrName>style.visibility</p:attrName>
                                        </p:attrNameLst>
                                      </p:cBhvr>
                                      <p:to>
                                        <p:strVal val="visible"/>
                                      </p:to>
                                    </p:set>
                                  </p:childTnLst>
                                </p:cTn>
                              </p:par>
                            </p:childTnLst>
                          </p:cTn>
                        </p:par>
                        <p:par>
                          <p:cTn id="30" fill="hold">
                            <p:stCondLst>
                              <p:cond delay="0"/>
                            </p:stCondLst>
                            <p:childTnLst>
                              <p:par>
                                <p:cTn id="31" presetID="22" presetClass="entr" presetSubtype="8" fill="hold" grpId="0" nodeType="afterEffect">
                                  <p:stCondLst>
                                    <p:cond delay="500"/>
                                  </p:stCondLst>
                                  <p:childTnLst>
                                    <p:set>
                                      <p:cBhvr>
                                        <p:cTn id="32" dur="1" fill="hold">
                                          <p:stCondLst>
                                            <p:cond delay="0"/>
                                          </p:stCondLst>
                                        </p:cTn>
                                        <p:tgtEl>
                                          <p:spTgt spid="138823"/>
                                        </p:tgtEl>
                                        <p:attrNameLst>
                                          <p:attrName>style.visibility</p:attrName>
                                        </p:attrNameLst>
                                      </p:cBhvr>
                                      <p:to>
                                        <p:strVal val="visible"/>
                                      </p:to>
                                    </p:set>
                                    <p:animEffect transition="in" filter="wipe(left)">
                                      <p:cBhvr>
                                        <p:cTn id="33" dur="2000"/>
                                        <p:tgtEl>
                                          <p:spTgt spid="1388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757" grpId="0" animBg="1"/>
      <p:bldP spid="138758" grpId="0" animBg="1"/>
      <p:bldP spid="138759" grpId="0" animBg="1"/>
      <p:bldP spid="138760" grpId="0" animBg="1"/>
      <p:bldP spid="138761" grpId="0"/>
      <p:bldP spid="138822" grpId="0"/>
      <p:bldP spid="138823"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674938" y="214314"/>
            <a:ext cx="6877050" cy="1462087"/>
          </a:xfrm>
        </p:spPr>
        <p:txBody>
          <a:bodyPr/>
          <a:lstStyle/>
          <a:p>
            <a:pPr algn="ctr" eaLnBrk="1" hangingPunct="1"/>
            <a:r>
              <a:rPr lang="zh-CN" altLang="en-US"/>
              <a:t>争用期</a:t>
            </a:r>
          </a:p>
        </p:txBody>
      </p:sp>
      <p:sp>
        <p:nvSpPr>
          <p:cNvPr id="415747" name="Rectangle 3"/>
          <p:cNvSpPr>
            <a:spLocks noGrp="1" noChangeArrowheads="1"/>
          </p:cNvSpPr>
          <p:nvPr>
            <p:ph type="body" idx="1"/>
          </p:nvPr>
        </p:nvSpPr>
        <p:spPr>
          <a:xfrm>
            <a:off x="2351089" y="1773239"/>
            <a:ext cx="8137525" cy="4319587"/>
          </a:xfrm>
        </p:spPr>
        <p:txBody>
          <a:bodyPr/>
          <a:lstStyle/>
          <a:p>
            <a:pPr eaLnBrk="1" hangingPunct="1"/>
            <a:r>
              <a:rPr lang="zh-CN" altLang="en-US"/>
              <a:t>最先发送数据帧的站，在发送数据帧后至多经过时间 </a:t>
            </a:r>
            <a:r>
              <a:rPr lang="en-US" altLang="zh-CN"/>
              <a:t>2</a:t>
            </a:r>
            <a:r>
              <a:rPr lang="en-US" altLang="zh-CN" i="1">
                <a:sym typeface="Symbol" pitchFamily="18" charset="2"/>
              </a:rPr>
              <a:t> </a:t>
            </a:r>
            <a:r>
              <a:rPr lang="zh-CN" altLang="en-US">
                <a:sym typeface="Symbol" pitchFamily="18" charset="2"/>
              </a:rPr>
              <a:t>（两倍的端到端往返时延）</a:t>
            </a:r>
            <a:r>
              <a:rPr lang="zh-CN" altLang="en-US"/>
              <a:t>就可知道发送的数据帧是否遭受了碰撞。</a:t>
            </a:r>
          </a:p>
          <a:p>
            <a:pPr eaLnBrk="1" hangingPunct="1"/>
            <a:r>
              <a:rPr lang="zh-CN" altLang="en-US"/>
              <a:t>以太网的端到端往返时延 </a:t>
            </a:r>
            <a:r>
              <a:rPr lang="en-US" altLang="zh-CN"/>
              <a:t>2</a:t>
            </a:r>
            <a:r>
              <a:rPr lang="en-US" altLang="zh-CN" i="1">
                <a:sym typeface="Symbol" pitchFamily="18" charset="2"/>
              </a:rPr>
              <a:t> </a:t>
            </a:r>
            <a:r>
              <a:rPr lang="zh-CN" altLang="en-US"/>
              <a:t>称为</a:t>
            </a:r>
            <a:r>
              <a:rPr lang="zh-CN" altLang="en-US">
                <a:solidFill>
                  <a:schemeClr val="hlink"/>
                </a:solidFill>
              </a:rPr>
              <a:t>争用期</a:t>
            </a:r>
            <a:r>
              <a:rPr lang="zh-CN" altLang="en-US"/>
              <a:t>，或</a:t>
            </a:r>
            <a:r>
              <a:rPr lang="zh-CN" altLang="en-US">
                <a:solidFill>
                  <a:schemeClr val="hlink"/>
                </a:solidFill>
              </a:rPr>
              <a:t>碰撞窗口</a:t>
            </a:r>
            <a:r>
              <a:rPr lang="zh-CN" altLang="en-US"/>
              <a:t>。</a:t>
            </a:r>
          </a:p>
          <a:p>
            <a:pPr eaLnBrk="1" hangingPunct="1"/>
            <a:r>
              <a:rPr lang="zh-CN" altLang="en-US"/>
              <a:t>经过争用期这段时间还没有检测到碰撞，才能肯定这次发送不会发生碰撞。   </a:t>
            </a:r>
          </a:p>
        </p:txBody>
      </p:sp>
      <p:sp>
        <p:nvSpPr>
          <p:cNvPr id="68612" name="灯片编号占位符 5"/>
          <p:cNvSpPr>
            <a:spLocks noGrp="1"/>
          </p:cNvSpPr>
          <p:nvPr>
            <p:ph type="sldNum" sz="quarter" idx="12"/>
          </p:nvPr>
        </p:nvSpPr>
        <p:spPr>
          <a:noFill/>
        </p:spPr>
        <p:txBody>
          <a:bodyPr/>
          <a:lstStyle/>
          <a:p>
            <a:fld id="{920EA0E9-6429-4E7D-A81C-A512F42617C3}" type="slidenum">
              <a:rPr lang="en-US" altLang="zh-CN" smtClean="0"/>
              <a:pPr/>
              <a:t>60</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57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5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5747"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ctr" eaLnBrk="1" hangingPunct="1"/>
            <a:r>
              <a:rPr lang="zh-CN" altLang="en-US" sz="4000"/>
              <a:t>二进制指数类型退避算法 </a:t>
            </a:r>
            <a:r>
              <a:rPr lang="en-US" altLang="zh-CN" sz="3600"/>
              <a:t>(truncated binary exponential type)</a:t>
            </a:r>
          </a:p>
        </p:txBody>
      </p:sp>
      <p:sp>
        <p:nvSpPr>
          <p:cNvPr id="416771" name="Rectangle 3"/>
          <p:cNvSpPr>
            <a:spLocks noGrp="1" noChangeArrowheads="1"/>
          </p:cNvSpPr>
          <p:nvPr>
            <p:ph type="body" idx="1"/>
          </p:nvPr>
        </p:nvSpPr>
        <p:spPr>
          <a:xfrm>
            <a:off x="2351089" y="1917700"/>
            <a:ext cx="8137525" cy="4535488"/>
          </a:xfrm>
        </p:spPr>
        <p:txBody>
          <a:bodyPr/>
          <a:lstStyle/>
          <a:p>
            <a:pPr eaLnBrk="1" hangingPunct="1"/>
            <a:r>
              <a:rPr lang="zh-CN" altLang="en-US" sz="2800" dirty="0"/>
              <a:t>发生碰撞的站在停止发送数据后，要推迟（退避）一个随机时间才能再发送数据。</a:t>
            </a:r>
          </a:p>
          <a:p>
            <a:pPr lvl="1" eaLnBrk="1" hangingPunct="1"/>
            <a:r>
              <a:rPr lang="zh-CN" altLang="en-US" sz="2400" dirty="0">
                <a:solidFill>
                  <a:srgbClr val="FF0000"/>
                </a:solidFill>
                <a:latin typeface="Arial" charset="0"/>
                <a:ea typeface="黑体" pitchFamily="2" charset="-122"/>
              </a:rPr>
              <a:t>基本退避时间</a:t>
            </a:r>
            <a:r>
              <a:rPr lang="zh-CN" altLang="en-US" sz="2400" dirty="0">
                <a:solidFill>
                  <a:srgbClr val="333399"/>
                </a:solidFill>
                <a:latin typeface="Arial" charset="0"/>
                <a:ea typeface="黑体" pitchFamily="2" charset="-122"/>
              </a:rPr>
              <a:t>取为争用期 </a:t>
            </a:r>
            <a:r>
              <a:rPr lang="en-US" altLang="zh-CN" sz="2400" dirty="0">
                <a:solidFill>
                  <a:srgbClr val="333399"/>
                </a:solidFill>
                <a:latin typeface="Arial" charset="0"/>
                <a:ea typeface="黑体" pitchFamily="2" charset="-122"/>
              </a:rPr>
              <a:t>2</a:t>
            </a:r>
            <a:r>
              <a:rPr lang="en-US" altLang="zh-CN" sz="2400" i="1" dirty="0">
                <a:solidFill>
                  <a:srgbClr val="333399"/>
                </a:solidFill>
                <a:latin typeface="Arial" charset="0"/>
                <a:ea typeface="黑体" pitchFamily="2" charset="-122"/>
                <a:sym typeface="Symbol" pitchFamily="18" charset="2"/>
              </a:rPr>
              <a:t></a:t>
            </a:r>
            <a:r>
              <a:rPr lang="zh-CN" altLang="en-US" sz="2400" dirty="0">
                <a:solidFill>
                  <a:srgbClr val="333399"/>
                </a:solidFill>
                <a:latin typeface="Arial" charset="0"/>
                <a:ea typeface="黑体" pitchFamily="2" charset="-122"/>
              </a:rPr>
              <a:t>。</a:t>
            </a:r>
          </a:p>
          <a:p>
            <a:pPr lvl="1" eaLnBrk="1" hangingPunct="1"/>
            <a:r>
              <a:rPr lang="zh-CN" altLang="en-US" sz="2400" dirty="0">
                <a:solidFill>
                  <a:srgbClr val="333399"/>
                </a:solidFill>
                <a:latin typeface="Arial" charset="0"/>
                <a:ea typeface="黑体" pitchFamily="2" charset="-122"/>
              </a:rPr>
              <a:t>从整数集合</a:t>
            </a:r>
            <a:r>
              <a:rPr lang="en-US" altLang="zh-CN" sz="2400" dirty="0">
                <a:solidFill>
                  <a:srgbClr val="333399"/>
                </a:solidFill>
                <a:latin typeface="Arial" charset="0"/>
                <a:ea typeface="黑体" pitchFamily="2" charset="-122"/>
              </a:rPr>
              <a:t>[0,1,…, (2</a:t>
            </a:r>
            <a:r>
              <a:rPr lang="en-US" altLang="zh-CN" sz="2400" i="1" baseline="30000" dirty="0">
                <a:solidFill>
                  <a:srgbClr val="333399"/>
                </a:solidFill>
                <a:latin typeface="Arial" charset="0"/>
                <a:ea typeface="黑体" pitchFamily="2" charset="-122"/>
              </a:rPr>
              <a:t>k</a:t>
            </a:r>
            <a:r>
              <a:rPr lang="en-US" altLang="zh-CN" sz="2400" i="1" dirty="0">
                <a:solidFill>
                  <a:srgbClr val="333399"/>
                </a:solidFill>
                <a:latin typeface="Arial" charset="0"/>
                <a:ea typeface="黑体" pitchFamily="2" charset="-122"/>
              </a:rPr>
              <a:t> </a:t>
            </a:r>
            <a:r>
              <a:rPr lang="en-US" altLang="zh-CN" sz="2400" dirty="0">
                <a:solidFill>
                  <a:srgbClr val="333399"/>
                </a:solidFill>
                <a:latin typeface="Arial" charset="0"/>
                <a:ea typeface="黑体" pitchFamily="2" charset="-122"/>
                <a:sym typeface="Symbol" pitchFamily="18" charset="2"/>
              </a:rPr>
              <a:t></a:t>
            </a:r>
            <a:r>
              <a:rPr lang="en-US" altLang="zh-CN" sz="2400" dirty="0">
                <a:solidFill>
                  <a:srgbClr val="333399"/>
                </a:solidFill>
                <a:latin typeface="Arial" charset="0"/>
                <a:ea typeface="黑体" pitchFamily="2" charset="-122"/>
              </a:rPr>
              <a:t>1)]</a:t>
            </a:r>
            <a:r>
              <a:rPr lang="zh-CN" altLang="en-US" sz="2400" dirty="0">
                <a:solidFill>
                  <a:srgbClr val="333399"/>
                </a:solidFill>
                <a:latin typeface="Arial" charset="0"/>
                <a:ea typeface="黑体" pitchFamily="2" charset="-122"/>
              </a:rPr>
              <a:t>中随机地取出一个数，记为 </a:t>
            </a:r>
            <a:r>
              <a:rPr lang="en-US" altLang="zh-CN" sz="2400" i="1" dirty="0">
                <a:solidFill>
                  <a:srgbClr val="333399"/>
                </a:solidFill>
                <a:latin typeface="Arial" charset="0"/>
                <a:ea typeface="黑体" pitchFamily="2" charset="-122"/>
              </a:rPr>
              <a:t>r</a:t>
            </a:r>
            <a:r>
              <a:rPr lang="zh-CN" altLang="en-US" sz="2400" dirty="0">
                <a:solidFill>
                  <a:srgbClr val="333399"/>
                </a:solidFill>
                <a:latin typeface="Arial" charset="0"/>
                <a:ea typeface="黑体" pitchFamily="2" charset="-122"/>
              </a:rPr>
              <a:t>。重传所需的时延就是 </a:t>
            </a:r>
            <a:r>
              <a:rPr lang="en-US" altLang="zh-CN" sz="2400" i="1" dirty="0">
                <a:solidFill>
                  <a:srgbClr val="333399"/>
                </a:solidFill>
                <a:latin typeface="Arial" charset="0"/>
                <a:ea typeface="黑体" pitchFamily="2" charset="-122"/>
              </a:rPr>
              <a:t>r </a:t>
            </a:r>
            <a:r>
              <a:rPr lang="zh-CN" altLang="en-US" sz="2400" dirty="0">
                <a:solidFill>
                  <a:srgbClr val="333399"/>
                </a:solidFill>
                <a:latin typeface="Arial" charset="0"/>
                <a:ea typeface="黑体" pitchFamily="2" charset="-122"/>
              </a:rPr>
              <a:t>倍的基本退避时间。</a:t>
            </a:r>
          </a:p>
          <a:p>
            <a:pPr lvl="1" eaLnBrk="1" hangingPunct="1"/>
            <a:r>
              <a:rPr lang="zh-CN" altLang="en-US" sz="2400" dirty="0">
                <a:solidFill>
                  <a:srgbClr val="333399"/>
                </a:solidFill>
                <a:latin typeface="Arial" charset="0"/>
                <a:ea typeface="黑体" pitchFamily="2" charset="-122"/>
              </a:rPr>
              <a:t>参数 </a:t>
            </a:r>
            <a:r>
              <a:rPr lang="en-US" altLang="zh-CN" sz="2400" i="1" dirty="0">
                <a:solidFill>
                  <a:srgbClr val="333399"/>
                </a:solidFill>
                <a:latin typeface="Arial" charset="0"/>
                <a:ea typeface="黑体" pitchFamily="2" charset="-122"/>
              </a:rPr>
              <a:t>k</a:t>
            </a:r>
            <a:r>
              <a:rPr lang="en-US" altLang="zh-CN" sz="2400" dirty="0">
                <a:solidFill>
                  <a:srgbClr val="333399"/>
                </a:solidFill>
                <a:latin typeface="Arial" charset="0"/>
                <a:ea typeface="黑体" pitchFamily="2" charset="-122"/>
              </a:rPr>
              <a:t> </a:t>
            </a:r>
            <a:r>
              <a:rPr lang="zh-CN" altLang="en-US" sz="2400" dirty="0">
                <a:solidFill>
                  <a:srgbClr val="333399"/>
                </a:solidFill>
                <a:latin typeface="Arial" charset="0"/>
                <a:ea typeface="黑体" pitchFamily="2" charset="-122"/>
              </a:rPr>
              <a:t>按下面的公式计算：</a:t>
            </a:r>
          </a:p>
          <a:p>
            <a:pPr lvl="1" eaLnBrk="1" hangingPunct="1">
              <a:buFont typeface="Wingdings" pitchFamily="2" charset="2"/>
              <a:buNone/>
            </a:pPr>
            <a:r>
              <a:rPr lang="zh-CN" altLang="en-US" sz="2400" dirty="0">
                <a:solidFill>
                  <a:srgbClr val="333399"/>
                </a:solidFill>
                <a:latin typeface="Arial" charset="0"/>
                <a:ea typeface="黑体" pitchFamily="2" charset="-122"/>
              </a:rPr>
              <a:t>                 </a:t>
            </a:r>
            <a:r>
              <a:rPr lang="en-US" altLang="zh-CN" sz="2400" i="1" dirty="0">
                <a:solidFill>
                  <a:srgbClr val="333399"/>
                </a:solidFill>
                <a:latin typeface="Arial" charset="0"/>
                <a:ea typeface="黑体" pitchFamily="2" charset="-122"/>
              </a:rPr>
              <a:t>k</a:t>
            </a:r>
            <a:r>
              <a:rPr lang="en-US" altLang="zh-CN" sz="2400" dirty="0">
                <a:solidFill>
                  <a:srgbClr val="333399"/>
                </a:solidFill>
                <a:latin typeface="Arial" charset="0"/>
                <a:ea typeface="黑体" pitchFamily="2" charset="-122"/>
              </a:rPr>
              <a:t> = Min[</a:t>
            </a:r>
            <a:r>
              <a:rPr lang="zh-CN" altLang="en-US" sz="2400" dirty="0">
                <a:solidFill>
                  <a:srgbClr val="333399"/>
                </a:solidFill>
                <a:latin typeface="Arial" charset="0"/>
                <a:ea typeface="黑体" pitchFamily="2" charset="-122"/>
              </a:rPr>
              <a:t>重传次数</a:t>
            </a:r>
            <a:r>
              <a:rPr lang="en-US" altLang="zh-CN" sz="2400" dirty="0">
                <a:solidFill>
                  <a:srgbClr val="333399"/>
                </a:solidFill>
                <a:latin typeface="Arial" charset="0"/>
                <a:ea typeface="黑体" pitchFamily="2" charset="-122"/>
              </a:rPr>
              <a:t>, 10]</a:t>
            </a:r>
          </a:p>
          <a:p>
            <a:pPr lvl="1" eaLnBrk="1" hangingPunct="1"/>
            <a:r>
              <a:rPr lang="zh-CN" altLang="en-US" sz="2400" dirty="0">
                <a:solidFill>
                  <a:srgbClr val="333399"/>
                </a:solidFill>
                <a:latin typeface="Arial" charset="0"/>
                <a:ea typeface="黑体" pitchFamily="2" charset="-122"/>
              </a:rPr>
              <a:t>当 </a:t>
            </a:r>
            <a:r>
              <a:rPr lang="en-US" altLang="zh-CN" sz="2400" i="1" dirty="0">
                <a:solidFill>
                  <a:srgbClr val="333399"/>
                </a:solidFill>
                <a:latin typeface="Arial" charset="0"/>
                <a:ea typeface="黑体" pitchFamily="2" charset="-122"/>
              </a:rPr>
              <a:t>k </a:t>
            </a:r>
            <a:r>
              <a:rPr lang="en-US" altLang="zh-CN" sz="2400" dirty="0">
                <a:solidFill>
                  <a:srgbClr val="333399"/>
                </a:solidFill>
                <a:latin typeface="Arial" charset="0"/>
                <a:ea typeface="黑体" pitchFamily="2" charset="-122"/>
                <a:sym typeface="Symbol" pitchFamily="18" charset="2"/>
              </a:rPr>
              <a:t> </a:t>
            </a:r>
            <a:r>
              <a:rPr lang="en-US" altLang="zh-CN" sz="2400" dirty="0">
                <a:solidFill>
                  <a:srgbClr val="333399"/>
                </a:solidFill>
                <a:latin typeface="Arial" charset="0"/>
                <a:ea typeface="黑体" pitchFamily="2" charset="-122"/>
              </a:rPr>
              <a:t>10 </a:t>
            </a:r>
            <a:r>
              <a:rPr lang="zh-CN" altLang="en-US" sz="2400" dirty="0">
                <a:solidFill>
                  <a:srgbClr val="333399"/>
                </a:solidFill>
                <a:latin typeface="Arial" charset="0"/>
                <a:ea typeface="黑体" pitchFamily="2" charset="-122"/>
              </a:rPr>
              <a:t>时，参数 </a:t>
            </a:r>
            <a:r>
              <a:rPr lang="en-US" altLang="zh-CN" sz="2400" i="1" dirty="0">
                <a:solidFill>
                  <a:srgbClr val="333399"/>
                </a:solidFill>
                <a:latin typeface="Arial" charset="0"/>
                <a:ea typeface="黑体" pitchFamily="2" charset="-122"/>
              </a:rPr>
              <a:t>k</a:t>
            </a:r>
            <a:r>
              <a:rPr lang="en-US" altLang="zh-CN" sz="2400" dirty="0">
                <a:solidFill>
                  <a:srgbClr val="333399"/>
                </a:solidFill>
                <a:latin typeface="Arial" charset="0"/>
                <a:ea typeface="黑体" pitchFamily="2" charset="-122"/>
              </a:rPr>
              <a:t> </a:t>
            </a:r>
            <a:r>
              <a:rPr lang="zh-CN" altLang="en-US" sz="2400" dirty="0">
                <a:solidFill>
                  <a:srgbClr val="333399"/>
                </a:solidFill>
                <a:latin typeface="Arial" charset="0"/>
                <a:ea typeface="黑体" pitchFamily="2" charset="-122"/>
              </a:rPr>
              <a:t>等于重传次数。</a:t>
            </a:r>
          </a:p>
          <a:p>
            <a:pPr lvl="1" eaLnBrk="1" hangingPunct="1"/>
            <a:r>
              <a:rPr lang="zh-CN" altLang="en-US" sz="2400" dirty="0">
                <a:solidFill>
                  <a:srgbClr val="333399"/>
                </a:solidFill>
                <a:latin typeface="Arial" charset="0"/>
                <a:ea typeface="黑体" pitchFamily="2" charset="-122"/>
              </a:rPr>
              <a:t>当重传达 </a:t>
            </a:r>
            <a:r>
              <a:rPr lang="en-US" altLang="zh-CN" sz="2400" dirty="0">
                <a:solidFill>
                  <a:srgbClr val="333399"/>
                </a:solidFill>
                <a:latin typeface="Arial" charset="0"/>
                <a:ea typeface="黑体" pitchFamily="2" charset="-122"/>
              </a:rPr>
              <a:t>16 </a:t>
            </a:r>
            <a:r>
              <a:rPr lang="zh-CN" altLang="en-US" sz="2400" dirty="0">
                <a:solidFill>
                  <a:srgbClr val="333399"/>
                </a:solidFill>
                <a:latin typeface="Arial" charset="0"/>
                <a:ea typeface="黑体" pitchFamily="2" charset="-122"/>
              </a:rPr>
              <a:t>次仍不能成功时即丢弃该帧，并向高层报告。</a:t>
            </a:r>
            <a:r>
              <a:rPr lang="zh-CN" altLang="en-US" sz="2400" dirty="0"/>
              <a:t> </a:t>
            </a:r>
          </a:p>
        </p:txBody>
      </p:sp>
      <p:sp>
        <p:nvSpPr>
          <p:cNvPr id="69636" name="灯片编号占位符 5"/>
          <p:cNvSpPr>
            <a:spLocks noGrp="1"/>
          </p:cNvSpPr>
          <p:nvPr>
            <p:ph type="sldNum" sz="quarter" idx="12"/>
          </p:nvPr>
        </p:nvSpPr>
        <p:spPr>
          <a:noFill/>
        </p:spPr>
        <p:txBody>
          <a:bodyPr/>
          <a:lstStyle/>
          <a:p>
            <a:fld id="{5873D4A3-16CA-4528-B0D7-61705F319040}" type="slidenum">
              <a:rPr lang="en-US" altLang="zh-CN" smtClean="0"/>
              <a:pPr/>
              <a:t>61</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7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6771">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416771">
                                            <p:txEl>
                                              <p:pRg st="4" end="4"/>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41677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16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ctr" eaLnBrk="1" hangingPunct="1"/>
            <a:r>
              <a:rPr lang="zh-CN" altLang="en-US"/>
              <a:t>争用期的长度 </a:t>
            </a:r>
          </a:p>
        </p:txBody>
      </p:sp>
      <p:sp>
        <p:nvSpPr>
          <p:cNvPr id="417795" name="Rectangle 3"/>
          <p:cNvSpPr>
            <a:spLocks noGrp="1" noChangeArrowheads="1"/>
          </p:cNvSpPr>
          <p:nvPr>
            <p:ph type="body" idx="1"/>
          </p:nvPr>
        </p:nvSpPr>
        <p:spPr>
          <a:xfrm>
            <a:off x="2351089" y="1773239"/>
            <a:ext cx="8137525" cy="4319587"/>
          </a:xfrm>
        </p:spPr>
        <p:txBody>
          <a:bodyPr/>
          <a:lstStyle/>
          <a:p>
            <a:pPr eaLnBrk="1" hangingPunct="1"/>
            <a:r>
              <a:rPr lang="zh-CN" altLang="en-US"/>
              <a:t>以太网取 </a:t>
            </a:r>
            <a:r>
              <a:rPr lang="en-US" altLang="zh-CN"/>
              <a:t>51.2 </a:t>
            </a:r>
            <a:r>
              <a:rPr lang="en-US" altLang="zh-CN">
                <a:sym typeface="Symbol" pitchFamily="18" charset="2"/>
              </a:rPr>
              <a:t></a:t>
            </a:r>
            <a:r>
              <a:rPr lang="en-US" altLang="zh-CN"/>
              <a:t>s </a:t>
            </a:r>
            <a:r>
              <a:rPr lang="zh-CN" altLang="en-US"/>
              <a:t>为争用期的长度。</a:t>
            </a:r>
          </a:p>
          <a:p>
            <a:pPr eaLnBrk="1" hangingPunct="1"/>
            <a:r>
              <a:rPr lang="zh-CN" altLang="en-US"/>
              <a:t>对于 </a:t>
            </a:r>
            <a:r>
              <a:rPr lang="en-US" altLang="zh-CN"/>
              <a:t>10 Mb/s </a:t>
            </a:r>
            <a:r>
              <a:rPr lang="zh-CN" altLang="en-US"/>
              <a:t>以太网，在争用期内可发送</a:t>
            </a:r>
            <a:r>
              <a:rPr lang="en-US" altLang="zh-CN"/>
              <a:t>512 bit</a:t>
            </a:r>
            <a:r>
              <a:rPr lang="zh-CN" altLang="en-US"/>
              <a:t>，即 </a:t>
            </a:r>
            <a:r>
              <a:rPr lang="en-US" altLang="zh-CN"/>
              <a:t>64 </a:t>
            </a:r>
            <a:r>
              <a:rPr lang="zh-CN" altLang="en-US"/>
              <a:t>字节。</a:t>
            </a:r>
          </a:p>
          <a:p>
            <a:pPr eaLnBrk="1" hangingPunct="1"/>
            <a:r>
              <a:rPr lang="zh-CN" altLang="en-US"/>
              <a:t>以太网在发送数据时，若前 </a:t>
            </a:r>
            <a:r>
              <a:rPr lang="en-US" altLang="zh-CN"/>
              <a:t>64 </a:t>
            </a:r>
            <a:r>
              <a:rPr lang="zh-CN" altLang="en-US"/>
              <a:t>字节没有发生冲突，则后续的数据就不会发生冲突。   </a:t>
            </a:r>
          </a:p>
        </p:txBody>
      </p:sp>
      <p:sp>
        <p:nvSpPr>
          <p:cNvPr id="70660" name="灯片编号占位符 5"/>
          <p:cNvSpPr>
            <a:spLocks noGrp="1"/>
          </p:cNvSpPr>
          <p:nvPr>
            <p:ph type="sldNum" sz="quarter" idx="12"/>
          </p:nvPr>
        </p:nvSpPr>
        <p:spPr>
          <a:noFill/>
        </p:spPr>
        <p:txBody>
          <a:bodyPr/>
          <a:lstStyle/>
          <a:p>
            <a:fld id="{0EA263D8-CC4A-4479-85DD-B7E192E0E3A5}" type="slidenum">
              <a:rPr lang="en-US" altLang="zh-CN" smtClean="0"/>
              <a:pPr/>
              <a:t>62</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77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7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eaLnBrk="1" hangingPunct="1"/>
            <a:r>
              <a:rPr lang="zh-CN" altLang="en-US"/>
              <a:t>最短有效帧长 </a:t>
            </a:r>
          </a:p>
        </p:txBody>
      </p:sp>
      <p:sp>
        <p:nvSpPr>
          <p:cNvPr id="418819" name="Rectangle 3"/>
          <p:cNvSpPr>
            <a:spLocks noGrp="1" noChangeArrowheads="1"/>
          </p:cNvSpPr>
          <p:nvPr>
            <p:ph type="body" idx="1"/>
          </p:nvPr>
        </p:nvSpPr>
        <p:spPr>
          <a:xfrm>
            <a:off x="2351089" y="1773239"/>
            <a:ext cx="8137525" cy="4319587"/>
          </a:xfrm>
        </p:spPr>
        <p:txBody>
          <a:bodyPr/>
          <a:lstStyle/>
          <a:p>
            <a:pPr eaLnBrk="1" hangingPunct="1"/>
            <a:r>
              <a:rPr lang="zh-CN" altLang="en-US"/>
              <a:t>如果发生冲突，就一定是在发送的前 </a:t>
            </a:r>
            <a:r>
              <a:rPr lang="en-US" altLang="zh-CN"/>
              <a:t>64 </a:t>
            </a:r>
            <a:r>
              <a:rPr lang="zh-CN" altLang="en-US"/>
              <a:t>字节之内。 </a:t>
            </a:r>
          </a:p>
          <a:p>
            <a:pPr eaLnBrk="1" hangingPunct="1"/>
            <a:r>
              <a:rPr lang="zh-CN" altLang="en-US"/>
              <a:t>由于一检测到冲突就立即中止发送，这时已经发送出去的数据一定小于 </a:t>
            </a:r>
            <a:r>
              <a:rPr lang="en-US" altLang="zh-CN"/>
              <a:t>64 </a:t>
            </a:r>
            <a:r>
              <a:rPr lang="zh-CN" altLang="en-US"/>
              <a:t>字节。 </a:t>
            </a:r>
          </a:p>
          <a:p>
            <a:pPr eaLnBrk="1" hangingPunct="1"/>
            <a:r>
              <a:rPr lang="zh-CN" altLang="en-US"/>
              <a:t>以太网规定了最短有效帧长为 </a:t>
            </a:r>
            <a:r>
              <a:rPr lang="en-US" altLang="zh-CN"/>
              <a:t>64 </a:t>
            </a:r>
            <a:r>
              <a:rPr lang="zh-CN" altLang="en-US"/>
              <a:t>字节，凡长度小于 </a:t>
            </a:r>
            <a:r>
              <a:rPr lang="en-US" altLang="zh-CN"/>
              <a:t>64 </a:t>
            </a:r>
            <a:r>
              <a:rPr lang="zh-CN" altLang="en-US"/>
              <a:t>字节的帧都是由于冲突而异常中止的</a:t>
            </a:r>
            <a:r>
              <a:rPr lang="zh-CN" altLang="en-US">
                <a:solidFill>
                  <a:schemeClr val="hlink"/>
                </a:solidFill>
              </a:rPr>
              <a:t>无效帧</a:t>
            </a:r>
            <a:r>
              <a:rPr lang="zh-CN" altLang="en-US"/>
              <a:t>。 </a:t>
            </a:r>
          </a:p>
        </p:txBody>
      </p:sp>
      <p:sp>
        <p:nvSpPr>
          <p:cNvPr id="71684" name="灯片编号占位符 5"/>
          <p:cNvSpPr>
            <a:spLocks noGrp="1"/>
          </p:cNvSpPr>
          <p:nvPr>
            <p:ph type="sldNum" sz="quarter" idx="12"/>
          </p:nvPr>
        </p:nvSpPr>
        <p:spPr>
          <a:noFill/>
        </p:spPr>
        <p:txBody>
          <a:bodyPr/>
          <a:lstStyle/>
          <a:p>
            <a:fld id="{AD8F0F6C-81B4-4AB6-B7A9-84028FB8DFD5}" type="slidenum">
              <a:rPr lang="en-US" altLang="zh-CN" smtClean="0"/>
              <a:pPr/>
              <a:t>63</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88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88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819"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eaLnBrk="1" hangingPunct="1"/>
            <a:r>
              <a:rPr lang="zh-CN" altLang="en-US"/>
              <a:t>强化碰撞 </a:t>
            </a:r>
          </a:p>
        </p:txBody>
      </p:sp>
      <p:sp>
        <p:nvSpPr>
          <p:cNvPr id="72707" name="Rectangle 3"/>
          <p:cNvSpPr>
            <a:spLocks noGrp="1" noChangeArrowheads="1"/>
          </p:cNvSpPr>
          <p:nvPr>
            <p:ph type="body" idx="1"/>
          </p:nvPr>
        </p:nvSpPr>
        <p:spPr>
          <a:xfrm>
            <a:off x="2351089" y="1773239"/>
            <a:ext cx="8137525" cy="4319587"/>
          </a:xfrm>
        </p:spPr>
        <p:txBody>
          <a:bodyPr/>
          <a:lstStyle/>
          <a:p>
            <a:pPr eaLnBrk="1" hangingPunct="1"/>
            <a:r>
              <a:rPr lang="zh-CN" altLang="en-US"/>
              <a:t>当发送数据的站一旦发现发生了碰撞时：</a:t>
            </a:r>
          </a:p>
          <a:p>
            <a:pPr lvl="1" eaLnBrk="1" hangingPunct="1"/>
            <a:r>
              <a:rPr lang="zh-CN" altLang="en-US">
                <a:solidFill>
                  <a:schemeClr val="folHlink"/>
                </a:solidFill>
                <a:latin typeface="Arial" charset="0"/>
                <a:ea typeface="黑体" pitchFamily="2" charset="-122"/>
              </a:rPr>
              <a:t>立即停止发送数据；</a:t>
            </a:r>
          </a:p>
          <a:p>
            <a:pPr lvl="1" eaLnBrk="1" hangingPunct="1"/>
            <a:r>
              <a:rPr lang="zh-CN" altLang="en-US">
                <a:solidFill>
                  <a:schemeClr val="folHlink"/>
                </a:solidFill>
                <a:latin typeface="Arial" charset="0"/>
                <a:ea typeface="黑体" pitchFamily="2" charset="-122"/>
              </a:rPr>
              <a:t>再继续发送若干比特的</a:t>
            </a:r>
            <a:r>
              <a:rPr lang="zh-CN" altLang="en-US">
                <a:solidFill>
                  <a:schemeClr val="hlink"/>
                </a:solidFill>
                <a:latin typeface="Arial" charset="0"/>
                <a:ea typeface="黑体" pitchFamily="2" charset="-122"/>
              </a:rPr>
              <a:t>人为干扰信号</a:t>
            </a:r>
            <a:r>
              <a:rPr lang="en-US" altLang="zh-CN">
                <a:solidFill>
                  <a:schemeClr val="folHlink"/>
                </a:solidFill>
                <a:latin typeface="Arial" charset="0"/>
                <a:ea typeface="黑体" pitchFamily="2" charset="-122"/>
              </a:rPr>
              <a:t>(jamming signal)</a:t>
            </a:r>
            <a:r>
              <a:rPr lang="zh-CN" altLang="en-US">
                <a:solidFill>
                  <a:schemeClr val="folHlink"/>
                </a:solidFill>
                <a:latin typeface="Arial" charset="0"/>
                <a:ea typeface="黑体" pitchFamily="2" charset="-122"/>
              </a:rPr>
              <a:t>，以便让所有用户都知道现在已经发生了碰撞。</a:t>
            </a:r>
            <a:r>
              <a:rPr lang="zh-CN" altLang="en-US"/>
              <a:t>  </a:t>
            </a:r>
          </a:p>
        </p:txBody>
      </p:sp>
      <p:sp>
        <p:nvSpPr>
          <p:cNvPr id="72708" name="灯片编号占位符 5"/>
          <p:cNvSpPr>
            <a:spLocks noGrp="1"/>
          </p:cNvSpPr>
          <p:nvPr>
            <p:ph type="sldNum" sz="quarter" idx="12"/>
          </p:nvPr>
        </p:nvSpPr>
        <p:spPr>
          <a:noFill/>
        </p:spPr>
        <p:txBody>
          <a:bodyPr/>
          <a:lstStyle/>
          <a:p>
            <a:fld id="{2F66BA62-817E-454B-9235-D9F1A29DB93B}" type="slidenum">
              <a:rPr lang="en-US" altLang="zh-CN" smtClean="0"/>
              <a:pPr/>
              <a:t>64</a:t>
            </a:fld>
            <a:endParaRPr lang="en-US" altLang="zh-CN"/>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2709863" y="3959225"/>
            <a:ext cx="292100" cy="300038"/>
          </a:xfrm>
          <a:prstGeom prst="rect">
            <a:avLst/>
          </a:prstGeom>
          <a:solidFill>
            <a:schemeClr val="bg1"/>
          </a:solidFill>
          <a:ln w="12700">
            <a:noFill/>
            <a:miter lim="800000"/>
            <a:headEnd/>
            <a:tailEnd/>
          </a:ln>
        </p:spPr>
        <p:txBody>
          <a:bodyPr wrap="none" anchor="ctr"/>
          <a:lstStyle/>
          <a:p>
            <a:endParaRPr lang="zh-CN" altLang="en-US"/>
          </a:p>
        </p:txBody>
      </p:sp>
      <p:sp>
        <p:nvSpPr>
          <p:cNvPr id="73731" name="Rectangle 3"/>
          <p:cNvSpPr>
            <a:spLocks noChangeArrowheads="1"/>
          </p:cNvSpPr>
          <p:nvPr/>
        </p:nvSpPr>
        <p:spPr bwMode="auto">
          <a:xfrm>
            <a:off x="2743200" y="3114676"/>
            <a:ext cx="211138" cy="284163"/>
          </a:xfrm>
          <a:prstGeom prst="rect">
            <a:avLst/>
          </a:prstGeom>
          <a:solidFill>
            <a:schemeClr val="bg1"/>
          </a:solidFill>
          <a:ln w="12700">
            <a:noFill/>
            <a:miter lim="800000"/>
            <a:headEnd/>
            <a:tailEnd/>
          </a:ln>
        </p:spPr>
        <p:txBody>
          <a:bodyPr wrap="none" anchor="ctr"/>
          <a:lstStyle/>
          <a:p>
            <a:endParaRPr lang="zh-CN" altLang="en-US"/>
          </a:p>
        </p:txBody>
      </p:sp>
      <p:grpSp>
        <p:nvGrpSpPr>
          <p:cNvPr id="2" name="Group 4"/>
          <p:cNvGrpSpPr>
            <a:grpSpLocks/>
          </p:cNvGrpSpPr>
          <p:nvPr/>
        </p:nvGrpSpPr>
        <p:grpSpPr bwMode="auto">
          <a:xfrm>
            <a:off x="2592388" y="1346200"/>
            <a:ext cx="6545262" cy="3309938"/>
            <a:chOff x="673" y="1619"/>
            <a:chExt cx="4123" cy="2085"/>
          </a:xfrm>
        </p:grpSpPr>
        <p:grpSp>
          <p:nvGrpSpPr>
            <p:cNvPr id="73775" name="Group 5"/>
            <p:cNvGrpSpPr>
              <a:grpSpLocks/>
            </p:cNvGrpSpPr>
            <p:nvPr/>
          </p:nvGrpSpPr>
          <p:grpSpPr bwMode="auto">
            <a:xfrm>
              <a:off x="992" y="1619"/>
              <a:ext cx="3804" cy="1645"/>
              <a:chOff x="992" y="1619"/>
              <a:chExt cx="3804" cy="1645"/>
            </a:xfrm>
          </p:grpSpPr>
          <p:sp>
            <p:nvSpPr>
              <p:cNvPr id="73789" name="AutoShape 6"/>
              <p:cNvSpPr>
                <a:spLocks noChangeArrowheads="1"/>
              </p:cNvSpPr>
              <p:nvPr/>
            </p:nvSpPr>
            <p:spPr bwMode="auto">
              <a:xfrm rot="5400000">
                <a:off x="2071" y="540"/>
                <a:ext cx="1645" cy="3804"/>
              </a:xfrm>
              <a:prstGeom prst="parallelogram">
                <a:avLst>
                  <a:gd name="adj" fmla="val 37968"/>
                </a:avLst>
              </a:prstGeom>
              <a:solidFill>
                <a:schemeClr val="accent1"/>
              </a:solidFill>
              <a:ln w="12700">
                <a:solidFill>
                  <a:schemeClr val="tx1"/>
                </a:solidFill>
                <a:miter lim="800000"/>
                <a:headEnd/>
                <a:tailEnd/>
              </a:ln>
            </p:spPr>
            <p:txBody>
              <a:bodyPr wrap="none" anchor="ctr"/>
              <a:lstStyle/>
              <a:p>
                <a:endParaRPr lang="zh-CN" altLang="en-US"/>
              </a:p>
            </p:txBody>
          </p:sp>
          <p:sp>
            <p:nvSpPr>
              <p:cNvPr id="73790" name="AutoShape 7"/>
              <p:cNvSpPr>
                <a:spLocks noChangeArrowheads="1"/>
              </p:cNvSpPr>
              <p:nvPr/>
            </p:nvSpPr>
            <p:spPr bwMode="auto">
              <a:xfrm rot="601221">
                <a:off x="2228" y="2087"/>
                <a:ext cx="1066" cy="424"/>
              </a:xfrm>
              <a:prstGeom prst="rightArrow">
                <a:avLst>
                  <a:gd name="adj1" fmla="val 49370"/>
                  <a:gd name="adj2" fmla="val 80790"/>
                </a:avLst>
              </a:prstGeom>
              <a:solidFill>
                <a:srgbClr val="FFFF99"/>
              </a:solidFill>
              <a:ln w="28575">
                <a:solidFill>
                  <a:schemeClr val="tx1"/>
                </a:solidFill>
                <a:miter lim="800000"/>
                <a:headEnd/>
                <a:tailEnd/>
              </a:ln>
            </p:spPr>
            <p:txBody>
              <a:bodyPr wrap="none" anchor="ctr"/>
              <a:lstStyle/>
              <a:p>
                <a:pPr algn="ctr" defTabSz="762000" eaLnBrk="0" hangingPunct="0"/>
                <a:r>
                  <a:rPr kumimoji="1" lang="zh-CN" altLang="en-US">
                    <a:solidFill>
                      <a:srgbClr val="333399"/>
                    </a:solidFill>
                    <a:latin typeface="Arial" charset="0"/>
                    <a:ea typeface="黑体" pitchFamily="2" charset="-122"/>
                  </a:rPr>
                  <a:t>数据帧</a:t>
                </a:r>
              </a:p>
            </p:txBody>
          </p:sp>
        </p:grpSp>
        <p:grpSp>
          <p:nvGrpSpPr>
            <p:cNvPr id="73776" name="Group 8"/>
            <p:cNvGrpSpPr>
              <a:grpSpLocks/>
            </p:cNvGrpSpPr>
            <p:nvPr/>
          </p:nvGrpSpPr>
          <p:grpSpPr bwMode="auto">
            <a:xfrm>
              <a:off x="673" y="2614"/>
              <a:ext cx="4123" cy="1090"/>
              <a:chOff x="673" y="2606"/>
              <a:chExt cx="4123" cy="1090"/>
            </a:xfrm>
          </p:grpSpPr>
          <p:grpSp>
            <p:nvGrpSpPr>
              <p:cNvPr id="73777" name="Group 9"/>
              <p:cNvGrpSpPr>
                <a:grpSpLocks/>
              </p:cNvGrpSpPr>
              <p:nvPr/>
            </p:nvGrpSpPr>
            <p:grpSpPr bwMode="auto">
              <a:xfrm>
                <a:off x="992" y="2627"/>
                <a:ext cx="3804" cy="1061"/>
                <a:chOff x="992" y="2627"/>
                <a:chExt cx="3804" cy="1061"/>
              </a:xfrm>
            </p:grpSpPr>
            <p:grpSp>
              <p:nvGrpSpPr>
                <p:cNvPr id="73785" name="Group 10"/>
                <p:cNvGrpSpPr>
                  <a:grpSpLocks/>
                </p:cNvGrpSpPr>
                <p:nvPr/>
              </p:nvGrpSpPr>
              <p:grpSpPr bwMode="auto">
                <a:xfrm>
                  <a:off x="992" y="2627"/>
                  <a:ext cx="3804" cy="1061"/>
                  <a:chOff x="992" y="2627"/>
                  <a:chExt cx="3804" cy="1061"/>
                </a:xfrm>
              </p:grpSpPr>
              <p:sp>
                <p:nvSpPr>
                  <p:cNvPr id="73787" name="AutoShape 11"/>
                  <p:cNvSpPr>
                    <a:spLocks noChangeArrowheads="1"/>
                  </p:cNvSpPr>
                  <p:nvPr/>
                </p:nvSpPr>
                <p:spPr bwMode="auto">
                  <a:xfrm rot="5400000">
                    <a:off x="2363" y="1256"/>
                    <a:ext cx="1061" cy="3804"/>
                  </a:xfrm>
                  <a:prstGeom prst="parallelogram">
                    <a:avLst>
                      <a:gd name="adj" fmla="val 59685"/>
                    </a:avLst>
                  </a:prstGeom>
                  <a:solidFill>
                    <a:srgbClr val="FF3399"/>
                  </a:solidFill>
                  <a:ln w="12700">
                    <a:solidFill>
                      <a:schemeClr val="tx1"/>
                    </a:solidFill>
                    <a:miter lim="800000"/>
                    <a:headEnd/>
                    <a:tailEnd/>
                  </a:ln>
                </p:spPr>
                <p:txBody>
                  <a:bodyPr wrap="none" anchor="ctr"/>
                  <a:lstStyle/>
                  <a:p>
                    <a:endParaRPr lang="zh-CN" altLang="en-US"/>
                  </a:p>
                </p:txBody>
              </p:sp>
              <p:sp>
                <p:nvSpPr>
                  <p:cNvPr id="73788" name="AutoShape 12"/>
                  <p:cNvSpPr>
                    <a:spLocks noChangeArrowheads="1"/>
                  </p:cNvSpPr>
                  <p:nvPr/>
                </p:nvSpPr>
                <p:spPr bwMode="auto">
                  <a:xfrm rot="601221">
                    <a:off x="2272" y="2973"/>
                    <a:ext cx="1737" cy="469"/>
                  </a:xfrm>
                  <a:prstGeom prst="rightArrow">
                    <a:avLst>
                      <a:gd name="adj1" fmla="val 49370"/>
                      <a:gd name="adj2" fmla="val 119013"/>
                    </a:avLst>
                  </a:prstGeom>
                  <a:solidFill>
                    <a:srgbClr val="FFFF99"/>
                  </a:solidFill>
                  <a:ln w="38100" cmpd="dbl">
                    <a:solidFill>
                      <a:schemeClr val="tx1"/>
                    </a:solidFill>
                    <a:miter lim="800000"/>
                    <a:headEnd/>
                    <a:tailEnd/>
                  </a:ln>
                </p:spPr>
                <p:txBody>
                  <a:bodyPr wrap="none" anchor="ctr"/>
                  <a:lstStyle/>
                  <a:p>
                    <a:endParaRPr lang="zh-CN" altLang="en-US"/>
                  </a:p>
                </p:txBody>
              </p:sp>
            </p:grpSp>
            <p:sp>
              <p:nvSpPr>
                <p:cNvPr id="73786" name="Text Box 13"/>
                <p:cNvSpPr txBox="1">
                  <a:spLocks noChangeArrowheads="1"/>
                </p:cNvSpPr>
                <p:nvPr/>
              </p:nvSpPr>
              <p:spPr bwMode="auto">
                <a:xfrm rot="595815">
                  <a:off x="2531" y="3035"/>
                  <a:ext cx="756" cy="250"/>
                </a:xfrm>
                <a:prstGeom prst="rect">
                  <a:avLst/>
                </a:prstGeom>
                <a:noFill/>
                <a:ln w="12700">
                  <a:noFill/>
                  <a:miter lim="800000"/>
                  <a:headEnd/>
                  <a:tailEnd/>
                </a:ln>
              </p:spPr>
              <p:txBody>
                <a:bodyPr wrap="none">
                  <a:spAutoFit/>
                </a:bodyPr>
                <a:lstStyle/>
                <a:p>
                  <a:pPr defTabSz="762000" eaLnBrk="0" hangingPunct="0"/>
                  <a:r>
                    <a:rPr kumimoji="1" lang="zh-CN" altLang="en-US">
                      <a:solidFill>
                        <a:srgbClr val="333399"/>
                      </a:solidFill>
                      <a:latin typeface="Arial" charset="0"/>
                      <a:ea typeface="黑体" pitchFamily="2" charset="-122"/>
                    </a:rPr>
                    <a:t>干扰信号</a:t>
                  </a:r>
                </a:p>
              </p:txBody>
            </p:sp>
          </p:grpSp>
          <p:grpSp>
            <p:nvGrpSpPr>
              <p:cNvPr id="73778" name="Group 14"/>
              <p:cNvGrpSpPr>
                <a:grpSpLocks/>
              </p:cNvGrpSpPr>
              <p:nvPr/>
            </p:nvGrpSpPr>
            <p:grpSpPr bwMode="auto">
              <a:xfrm>
                <a:off x="673" y="2606"/>
                <a:ext cx="319" cy="1090"/>
                <a:chOff x="673" y="2606"/>
                <a:chExt cx="319" cy="1090"/>
              </a:xfrm>
            </p:grpSpPr>
            <p:sp>
              <p:nvSpPr>
                <p:cNvPr id="73779" name="Line 15"/>
                <p:cNvSpPr>
                  <a:spLocks noChangeShapeType="1"/>
                </p:cNvSpPr>
                <p:nvPr/>
              </p:nvSpPr>
              <p:spPr bwMode="auto">
                <a:xfrm>
                  <a:off x="823" y="3057"/>
                  <a:ext cx="0" cy="639"/>
                </a:xfrm>
                <a:prstGeom prst="line">
                  <a:avLst/>
                </a:prstGeom>
                <a:noFill/>
                <a:ln w="28575">
                  <a:solidFill>
                    <a:srgbClr val="333399"/>
                  </a:solidFill>
                  <a:round/>
                  <a:headEnd type="triangle" w="sm" len="med"/>
                  <a:tailEnd type="triangle" w="sm" len="med"/>
                </a:ln>
              </p:spPr>
              <p:txBody>
                <a:bodyPr wrap="none" anchor="ctr"/>
                <a:lstStyle/>
                <a:p>
                  <a:endParaRPr lang="zh-CN" altLang="en-US"/>
                </a:p>
              </p:txBody>
            </p:sp>
            <p:sp>
              <p:nvSpPr>
                <p:cNvPr id="73780" name="Line 16"/>
                <p:cNvSpPr>
                  <a:spLocks noChangeShapeType="1"/>
                </p:cNvSpPr>
                <p:nvPr/>
              </p:nvSpPr>
              <p:spPr bwMode="auto">
                <a:xfrm>
                  <a:off x="814" y="2606"/>
                  <a:ext cx="9" cy="445"/>
                </a:xfrm>
                <a:prstGeom prst="line">
                  <a:avLst/>
                </a:prstGeom>
                <a:noFill/>
                <a:ln w="28575">
                  <a:solidFill>
                    <a:srgbClr val="333399"/>
                  </a:solidFill>
                  <a:round/>
                  <a:headEnd type="triangle" w="sm" len="med"/>
                  <a:tailEnd type="triangle" w="sm" len="med"/>
                </a:ln>
              </p:spPr>
              <p:txBody>
                <a:bodyPr wrap="none" anchor="ctr"/>
                <a:lstStyle/>
                <a:p>
                  <a:endParaRPr lang="zh-CN" altLang="en-US"/>
                </a:p>
              </p:txBody>
            </p:sp>
            <p:sp>
              <p:nvSpPr>
                <p:cNvPr id="73781" name="Rectangle 17"/>
                <p:cNvSpPr>
                  <a:spLocks noChangeArrowheads="1"/>
                </p:cNvSpPr>
                <p:nvPr/>
              </p:nvSpPr>
              <p:spPr bwMode="auto">
                <a:xfrm>
                  <a:off x="728" y="3259"/>
                  <a:ext cx="186" cy="250"/>
                </a:xfrm>
                <a:prstGeom prst="rect">
                  <a:avLst/>
                </a:prstGeom>
                <a:solidFill>
                  <a:schemeClr val="bg1"/>
                </a:solidFill>
                <a:ln w="12700">
                  <a:noFill/>
                  <a:miter lim="800000"/>
                  <a:headEnd/>
                  <a:tailEnd/>
                </a:ln>
              </p:spPr>
              <p:txBody>
                <a:bodyPr wrap="none" lIns="90488" tIns="44450" rIns="90488" bIns="44450">
                  <a:spAutoFit/>
                </a:bodyPr>
                <a:lstStyle/>
                <a:p>
                  <a:pPr defTabSz="762000" eaLnBrk="0" hangingPunct="0"/>
                  <a:r>
                    <a:rPr kumimoji="1" lang="en-US" altLang="zh-CN" b="1">
                      <a:solidFill>
                        <a:srgbClr val="333399"/>
                      </a:solidFill>
                      <a:latin typeface="Arial" charset="0"/>
                      <a:ea typeface="黑体" pitchFamily="2" charset="-122"/>
                      <a:sym typeface="Symbol" pitchFamily="18" charset="2"/>
                    </a:rPr>
                    <a:t></a:t>
                  </a:r>
                </a:p>
              </p:txBody>
            </p:sp>
            <p:sp>
              <p:nvSpPr>
                <p:cNvPr id="73782" name="Line 18"/>
                <p:cNvSpPr>
                  <a:spLocks noChangeShapeType="1"/>
                </p:cNvSpPr>
                <p:nvPr/>
              </p:nvSpPr>
              <p:spPr bwMode="auto">
                <a:xfrm>
                  <a:off x="739" y="3051"/>
                  <a:ext cx="253" cy="0"/>
                </a:xfrm>
                <a:prstGeom prst="line">
                  <a:avLst/>
                </a:prstGeom>
                <a:noFill/>
                <a:ln w="12700">
                  <a:solidFill>
                    <a:schemeClr val="tx1"/>
                  </a:solidFill>
                  <a:round/>
                  <a:headEnd/>
                  <a:tailEnd/>
                </a:ln>
              </p:spPr>
              <p:txBody>
                <a:bodyPr wrap="none" anchor="ctr"/>
                <a:lstStyle/>
                <a:p>
                  <a:endParaRPr lang="zh-CN" altLang="en-US"/>
                </a:p>
              </p:txBody>
            </p:sp>
            <p:sp>
              <p:nvSpPr>
                <p:cNvPr id="73783" name="Line 19"/>
                <p:cNvSpPr>
                  <a:spLocks noChangeShapeType="1"/>
                </p:cNvSpPr>
                <p:nvPr/>
              </p:nvSpPr>
              <p:spPr bwMode="auto">
                <a:xfrm>
                  <a:off x="739" y="3696"/>
                  <a:ext cx="253" cy="0"/>
                </a:xfrm>
                <a:prstGeom prst="line">
                  <a:avLst/>
                </a:prstGeom>
                <a:noFill/>
                <a:ln w="12700">
                  <a:solidFill>
                    <a:schemeClr val="tx1"/>
                  </a:solidFill>
                  <a:round/>
                  <a:headEnd/>
                  <a:tailEnd/>
                </a:ln>
              </p:spPr>
              <p:txBody>
                <a:bodyPr wrap="none" anchor="ctr"/>
                <a:lstStyle/>
                <a:p>
                  <a:endParaRPr lang="zh-CN" altLang="en-US"/>
                </a:p>
              </p:txBody>
            </p:sp>
            <p:sp>
              <p:nvSpPr>
                <p:cNvPr id="73784" name="Text Box 20"/>
                <p:cNvSpPr txBox="1">
                  <a:spLocks noChangeArrowheads="1"/>
                </p:cNvSpPr>
                <p:nvPr/>
              </p:nvSpPr>
              <p:spPr bwMode="auto">
                <a:xfrm>
                  <a:off x="673" y="2722"/>
                  <a:ext cx="269" cy="252"/>
                </a:xfrm>
                <a:prstGeom prst="rect">
                  <a:avLst/>
                </a:prstGeom>
                <a:solidFill>
                  <a:schemeClr val="bg1"/>
                </a:solid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T</a:t>
                  </a:r>
                  <a:r>
                    <a:rPr kumimoji="1" lang="en-US" altLang="zh-CN" i="1" baseline="-25000">
                      <a:solidFill>
                        <a:srgbClr val="333399"/>
                      </a:solidFill>
                      <a:latin typeface="Arial" charset="0"/>
                      <a:ea typeface="黑体" pitchFamily="2" charset="-122"/>
                    </a:rPr>
                    <a:t>J</a:t>
                  </a:r>
                  <a:endParaRPr kumimoji="1" lang="en-US" altLang="zh-CN">
                    <a:solidFill>
                      <a:srgbClr val="333399"/>
                    </a:solidFill>
                    <a:latin typeface="Arial" charset="0"/>
                    <a:ea typeface="黑体" pitchFamily="2" charset="-122"/>
                  </a:endParaRPr>
                </a:p>
              </p:txBody>
            </p:sp>
          </p:grpSp>
        </p:grpSp>
      </p:grpSp>
      <p:sp>
        <p:nvSpPr>
          <p:cNvPr id="73733" name="Rectangle 21"/>
          <p:cNvSpPr>
            <a:spLocks noGrp="1" noChangeArrowheads="1"/>
          </p:cNvSpPr>
          <p:nvPr>
            <p:ph type="title"/>
          </p:nvPr>
        </p:nvSpPr>
        <p:spPr>
          <a:xfrm>
            <a:off x="2208214" y="115889"/>
            <a:ext cx="7793037" cy="695325"/>
          </a:xfrm>
        </p:spPr>
        <p:txBody>
          <a:bodyPr/>
          <a:lstStyle/>
          <a:p>
            <a:pPr algn="ctr" eaLnBrk="1" hangingPunct="1"/>
            <a:r>
              <a:rPr lang="zh-CN" altLang="en-US" sz="4000"/>
              <a:t>人为干扰信号 </a:t>
            </a:r>
          </a:p>
        </p:txBody>
      </p:sp>
      <p:sp>
        <p:nvSpPr>
          <p:cNvPr id="73734" name="Line 22"/>
          <p:cNvSpPr>
            <a:spLocks noChangeShapeType="1"/>
          </p:cNvSpPr>
          <p:nvPr/>
        </p:nvSpPr>
        <p:spPr bwMode="auto">
          <a:xfrm>
            <a:off x="3113089" y="1346200"/>
            <a:ext cx="6021387" cy="0"/>
          </a:xfrm>
          <a:prstGeom prst="line">
            <a:avLst/>
          </a:prstGeom>
          <a:noFill/>
          <a:ln w="38100" cmpd="dbl">
            <a:solidFill>
              <a:schemeClr val="tx1"/>
            </a:solidFill>
            <a:round/>
            <a:headEnd/>
            <a:tailEnd/>
          </a:ln>
        </p:spPr>
        <p:txBody>
          <a:bodyPr wrap="none" anchor="ctr"/>
          <a:lstStyle/>
          <a:p>
            <a:endParaRPr lang="zh-CN" altLang="en-US"/>
          </a:p>
        </p:txBody>
      </p:sp>
      <p:sp>
        <p:nvSpPr>
          <p:cNvPr id="73735" name="Line 23"/>
          <p:cNvSpPr>
            <a:spLocks noChangeShapeType="1"/>
          </p:cNvSpPr>
          <p:nvPr/>
        </p:nvSpPr>
        <p:spPr bwMode="auto">
          <a:xfrm>
            <a:off x="3098800" y="1354138"/>
            <a:ext cx="0" cy="3435350"/>
          </a:xfrm>
          <a:prstGeom prst="line">
            <a:avLst/>
          </a:prstGeom>
          <a:noFill/>
          <a:ln w="12700">
            <a:solidFill>
              <a:schemeClr val="tx1"/>
            </a:solidFill>
            <a:round/>
            <a:headEnd/>
            <a:tailEnd/>
          </a:ln>
        </p:spPr>
        <p:txBody>
          <a:bodyPr wrap="none" anchor="ctr"/>
          <a:lstStyle/>
          <a:p>
            <a:endParaRPr lang="zh-CN" altLang="en-US"/>
          </a:p>
        </p:txBody>
      </p:sp>
      <p:sp>
        <p:nvSpPr>
          <p:cNvPr id="73736" name="Line 24"/>
          <p:cNvSpPr>
            <a:spLocks noChangeShapeType="1"/>
          </p:cNvSpPr>
          <p:nvPr/>
        </p:nvSpPr>
        <p:spPr bwMode="auto">
          <a:xfrm>
            <a:off x="9185276" y="1346200"/>
            <a:ext cx="942975" cy="0"/>
          </a:xfrm>
          <a:prstGeom prst="line">
            <a:avLst/>
          </a:prstGeom>
          <a:noFill/>
          <a:ln w="12700">
            <a:solidFill>
              <a:schemeClr val="tx1"/>
            </a:solidFill>
            <a:round/>
            <a:headEnd/>
            <a:tailEnd/>
          </a:ln>
        </p:spPr>
        <p:txBody>
          <a:bodyPr wrap="none" anchor="ctr"/>
          <a:lstStyle/>
          <a:p>
            <a:endParaRPr lang="zh-CN" altLang="en-US"/>
          </a:p>
        </p:txBody>
      </p:sp>
      <p:sp>
        <p:nvSpPr>
          <p:cNvPr id="73737" name="Line 25"/>
          <p:cNvSpPr>
            <a:spLocks noChangeShapeType="1"/>
          </p:cNvSpPr>
          <p:nvPr/>
        </p:nvSpPr>
        <p:spPr bwMode="auto">
          <a:xfrm>
            <a:off x="9185275" y="2357438"/>
            <a:ext cx="401638" cy="0"/>
          </a:xfrm>
          <a:prstGeom prst="line">
            <a:avLst/>
          </a:prstGeom>
          <a:noFill/>
          <a:ln w="12700">
            <a:solidFill>
              <a:schemeClr val="tx1"/>
            </a:solidFill>
            <a:round/>
            <a:headEnd/>
            <a:tailEnd/>
          </a:ln>
        </p:spPr>
        <p:txBody>
          <a:bodyPr wrap="none" anchor="ctr"/>
          <a:lstStyle/>
          <a:p>
            <a:endParaRPr lang="zh-CN" altLang="en-US"/>
          </a:p>
        </p:txBody>
      </p:sp>
      <p:sp>
        <p:nvSpPr>
          <p:cNvPr id="73738" name="Line 26"/>
          <p:cNvSpPr>
            <a:spLocks noChangeShapeType="1"/>
          </p:cNvSpPr>
          <p:nvPr/>
        </p:nvSpPr>
        <p:spPr bwMode="auto">
          <a:xfrm>
            <a:off x="9372600" y="1354138"/>
            <a:ext cx="0" cy="1003300"/>
          </a:xfrm>
          <a:prstGeom prst="line">
            <a:avLst/>
          </a:prstGeom>
          <a:noFill/>
          <a:ln w="19050">
            <a:solidFill>
              <a:srgbClr val="333399"/>
            </a:solidFill>
            <a:round/>
            <a:headEnd type="triangle" w="med" len="med"/>
            <a:tailEnd type="triangle" w="sm" len="med"/>
          </a:ln>
        </p:spPr>
        <p:txBody>
          <a:bodyPr wrap="none" anchor="ctr"/>
          <a:lstStyle/>
          <a:p>
            <a:endParaRPr lang="zh-CN" altLang="en-US"/>
          </a:p>
        </p:txBody>
      </p:sp>
      <p:sp>
        <p:nvSpPr>
          <p:cNvPr id="73739" name="Rectangle 27"/>
          <p:cNvSpPr>
            <a:spLocks noChangeArrowheads="1"/>
          </p:cNvSpPr>
          <p:nvPr/>
        </p:nvSpPr>
        <p:spPr bwMode="auto">
          <a:xfrm>
            <a:off x="2725739" y="908051"/>
            <a:ext cx="421591" cy="52065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800">
                <a:solidFill>
                  <a:srgbClr val="333399"/>
                </a:solidFill>
                <a:latin typeface="Arial" charset="0"/>
                <a:ea typeface="黑体" pitchFamily="2" charset="-122"/>
              </a:rPr>
              <a:t>A</a:t>
            </a:r>
          </a:p>
        </p:txBody>
      </p:sp>
      <p:sp>
        <p:nvSpPr>
          <p:cNvPr id="73740" name="Rectangle 28"/>
          <p:cNvSpPr>
            <a:spLocks noChangeArrowheads="1"/>
          </p:cNvSpPr>
          <p:nvPr/>
        </p:nvSpPr>
        <p:spPr bwMode="auto">
          <a:xfrm>
            <a:off x="8975726" y="908051"/>
            <a:ext cx="421591" cy="52065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800">
                <a:solidFill>
                  <a:srgbClr val="333399"/>
                </a:solidFill>
                <a:latin typeface="Arial" charset="0"/>
                <a:ea typeface="黑体" pitchFamily="2" charset="-122"/>
              </a:rPr>
              <a:t>B</a:t>
            </a:r>
          </a:p>
        </p:txBody>
      </p:sp>
      <p:sp>
        <p:nvSpPr>
          <p:cNvPr id="73741" name="Line 29"/>
          <p:cNvSpPr>
            <a:spLocks noChangeShapeType="1"/>
          </p:cNvSpPr>
          <p:nvPr/>
        </p:nvSpPr>
        <p:spPr bwMode="auto">
          <a:xfrm>
            <a:off x="2387600" y="1550988"/>
            <a:ext cx="0" cy="2322512"/>
          </a:xfrm>
          <a:prstGeom prst="line">
            <a:avLst/>
          </a:prstGeom>
          <a:noFill/>
          <a:ln w="28575">
            <a:solidFill>
              <a:srgbClr val="333399"/>
            </a:solidFill>
            <a:round/>
            <a:headEnd/>
            <a:tailEnd type="triangle" w="sm" len="med"/>
          </a:ln>
        </p:spPr>
        <p:txBody>
          <a:bodyPr wrap="none" anchor="ctr"/>
          <a:lstStyle/>
          <a:p>
            <a:endParaRPr lang="zh-CN" altLang="en-US"/>
          </a:p>
        </p:txBody>
      </p:sp>
      <p:sp>
        <p:nvSpPr>
          <p:cNvPr id="73742" name="Line 30"/>
          <p:cNvSpPr>
            <a:spLocks noChangeShapeType="1"/>
          </p:cNvSpPr>
          <p:nvPr/>
        </p:nvSpPr>
        <p:spPr bwMode="auto">
          <a:xfrm>
            <a:off x="9134475" y="1339851"/>
            <a:ext cx="0" cy="3457575"/>
          </a:xfrm>
          <a:prstGeom prst="line">
            <a:avLst/>
          </a:prstGeom>
          <a:noFill/>
          <a:ln w="12700">
            <a:solidFill>
              <a:schemeClr val="tx1"/>
            </a:solidFill>
            <a:round/>
            <a:headEnd/>
            <a:tailEnd/>
          </a:ln>
        </p:spPr>
        <p:txBody>
          <a:bodyPr wrap="none" anchor="ctr"/>
          <a:lstStyle/>
          <a:p>
            <a:endParaRPr lang="zh-CN" altLang="en-US"/>
          </a:p>
        </p:txBody>
      </p:sp>
      <p:sp>
        <p:nvSpPr>
          <p:cNvPr id="73743" name="Line 31"/>
          <p:cNvSpPr>
            <a:spLocks noChangeShapeType="1"/>
          </p:cNvSpPr>
          <p:nvPr/>
        </p:nvSpPr>
        <p:spPr bwMode="auto">
          <a:xfrm>
            <a:off x="2649538" y="2928938"/>
            <a:ext cx="400050" cy="0"/>
          </a:xfrm>
          <a:prstGeom prst="line">
            <a:avLst/>
          </a:prstGeom>
          <a:noFill/>
          <a:ln w="12700">
            <a:solidFill>
              <a:schemeClr val="tx1"/>
            </a:solidFill>
            <a:round/>
            <a:headEnd/>
            <a:tailEnd/>
          </a:ln>
        </p:spPr>
        <p:txBody>
          <a:bodyPr wrap="none" anchor="ctr"/>
          <a:lstStyle/>
          <a:p>
            <a:endParaRPr lang="zh-CN" altLang="en-US"/>
          </a:p>
        </p:txBody>
      </p:sp>
      <p:sp>
        <p:nvSpPr>
          <p:cNvPr id="73744" name="Line 32"/>
          <p:cNvSpPr>
            <a:spLocks noChangeShapeType="1"/>
          </p:cNvSpPr>
          <p:nvPr/>
        </p:nvSpPr>
        <p:spPr bwMode="auto">
          <a:xfrm>
            <a:off x="2625725" y="1346200"/>
            <a:ext cx="400050" cy="0"/>
          </a:xfrm>
          <a:prstGeom prst="line">
            <a:avLst/>
          </a:prstGeom>
          <a:noFill/>
          <a:ln w="12700">
            <a:solidFill>
              <a:schemeClr val="tx1"/>
            </a:solidFill>
            <a:round/>
            <a:headEnd/>
            <a:tailEnd/>
          </a:ln>
        </p:spPr>
        <p:txBody>
          <a:bodyPr wrap="none" anchor="ctr"/>
          <a:lstStyle/>
          <a:p>
            <a:endParaRPr lang="zh-CN" altLang="en-US"/>
          </a:p>
        </p:txBody>
      </p:sp>
      <p:sp>
        <p:nvSpPr>
          <p:cNvPr id="73745" name="Line 33"/>
          <p:cNvSpPr>
            <a:spLocks noChangeShapeType="1"/>
          </p:cNvSpPr>
          <p:nvPr/>
        </p:nvSpPr>
        <p:spPr bwMode="auto">
          <a:xfrm>
            <a:off x="2830513" y="1346200"/>
            <a:ext cx="0" cy="1570038"/>
          </a:xfrm>
          <a:prstGeom prst="line">
            <a:avLst/>
          </a:prstGeom>
          <a:noFill/>
          <a:ln w="28575">
            <a:solidFill>
              <a:srgbClr val="333399"/>
            </a:solidFill>
            <a:round/>
            <a:headEnd type="triangle" w="sm" len="med"/>
            <a:tailEnd type="triangle" w="sm" len="med"/>
          </a:ln>
        </p:spPr>
        <p:txBody>
          <a:bodyPr wrap="none" anchor="ctr"/>
          <a:lstStyle/>
          <a:p>
            <a:endParaRPr lang="zh-CN" altLang="en-US"/>
          </a:p>
        </p:txBody>
      </p:sp>
      <p:grpSp>
        <p:nvGrpSpPr>
          <p:cNvPr id="73746" name="Group 34"/>
          <p:cNvGrpSpPr>
            <a:grpSpLocks/>
          </p:cNvGrpSpPr>
          <p:nvPr/>
        </p:nvGrpSpPr>
        <p:grpSpPr bwMode="auto">
          <a:xfrm>
            <a:off x="2619368" y="1870072"/>
            <a:ext cx="454855" cy="400218"/>
            <a:chOff x="4272" y="1968"/>
            <a:chExt cx="244" cy="228"/>
          </a:xfrm>
        </p:grpSpPr>
        <p:sp>
          <p:nvSpPr>
            <p:cNvPr id="73773" name="Rectangle 35"/>
            <p:cNvSpPr>
              <a:spLocks noChangeArrowheads="1"/>
            </p:cNvSpPr>
            <p:nvPr/>
          </p:nvSpPr>
          <p:spPr bwMode="auto">
            <a:xfrm>
              <a:off x="4309" y="2009"/>
              <a:ext cx="181" cy="182"/>
            </a:xfrm>
            <a:prstGeom prst="rect">
              <a:avLst/>
            </a:prstGeom>
            <a:solidFill>
              <a:schemeClr val="bg1"/>
            </a:solidFill>
            <a:ln w="12700">
              <a:noFill/>
              <a:miter lim="800000"/>
              <a:headEnd/>
              <a:tailEnd/>
            </a:ln>
          </p:spPr>
          <p:txBody>
            <a:bodyPr wrap="none" anchor="ctr"/>
            <a:lstStyle/>
            <a:p>
              <a:endParaRPr lang="zh-CN" altLang="en-US"/>
            </a:p>
          </p:txBody>
        </p:sp>
        <p:sp>
          <p:nvSpPr>
            <p:cNvPr id="73774" name="Text Box 36"/>
            <p:cNvSpPr txBox="1">
              <a:spLocks noChangeArrowheads="1"/>
            </p:cNvSpPr>
            <p:nvPr/>
          </p:nvSpPr>
          <p:spPr bwMode="auto">
            <a:xfrm>
              <a:off x="4272" y="1968"/>
              <a:ext cx="244" cy="228"/>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T</a:t>
              </a:r>
              <a:r>
                <a:rPr kumimoji="1" lang="en-US" altLang="zh-CN" i="1" baseline="-25000">
                  <a:solidFill>
                    <a:srgbClr val="333399"/>
                  </a:solidFill>
                  <a:latin typeface="Arial" charset="0"/>
                  <a:ea typeface="黑体" pitchFamily="2" charset="-122"/>
                </a:rPr>
                <a:t>B</a:t>
              </a:r>
              <a:endParaRPr kumimoji="1" lang="en-US" altLang="zh-CN">
                <a:solidFill>
                  <a:srgbClr val="333399"/>
                </a:solidFill>
                <a:latin typeface="Arial" charset="0"/>
                <a:ea typeface="黑体" pitchFamily="2" charset="-122"/>
              </a:endParaRPr>
            </a:p>
          </p:txBody>
        </p:sp>
      </p:grpSp>
      <p:sp>
        <p:nvSpPr>
          <p:cNvPr id="73747" name="Text Box 37"/>
          <p:cNvSpPr txBox="1">
            <a:spLocks noChangeArrowheads="1"/>
          </p:cNvSpPr>
          <p:nvPr/>
        </p:nvSpPr>
        <p:spPr bwMode="auto">
          <a:xfrm>
            <a:off x="2208213" y="3843339"/>
            <a:ext cx="254000" cy="396875"/>
          </a:xfrm>
          <a:prstGeom prst="rect">
            <a:avLst/>
          </a:prstGeom>
          <a:noFill/>
          <a:ln w="12700">
            <a:noFill/>
            <a:miter lim="800000"/>
            <a:headEnd/>
            <a:tailEnd/>
          </a:ln>
        </p:spPr>
        <p:txBody>
          <a:bodyPr wrap="none">
            <a:spAutoFit/>
          </a:bodyPr>
          <a:lstStyle/>
          <a:p>
            <a:pPr defTabSz="762000" eaLnBrk="0" hangingPunct="0"/>
            <a:r>
              <a:rPr kumimoji="1" lang="en-US" altLang="zh-CN" i="1">
                <a:solidFill>
                  <a:srgbClr val="333399"/>
                </a:solidFill>
                <a:latin typeface="Arial" charset="0"/>
                <a:ea typeface="黑体" pitchFamily="2" charset="-122"/>
              </a:rPr>
              <a:t>t</a:t>
            </a:r>
          </a:p>
        </p:txBody>
      </p:sp>
      <p:sp>
        <p:nvSpPr>
          <p:cNvPr id="73748" name="Line 38"/>
          <p:cNvSpPr>
            <a:spLocks noChangeShapeType="1"/>
          </p:cNvSpPr>
          <p:nvPr/>
        </p:nvSpPr>
        <p:spPr bwMode="auto">
          <a:xfrm>
            <a:off x="3098800" y="4643438"/>
            <a:ext cx="6051550" cy="0"/>
          </a:xfrm>
          <a:prstGeom prst="line">
            <a:avLst/>
          </a:prstGeom>
          <a:noFill/>
          <a:ln w="19050">
            <a:solidFill>
              <a:schemeClr val="tx1"/>
            </a:solidFill>
            <a:prstDash val="dash"/>
            <a:round/>
            <a:headEnd type="none" w="sm" len="med"/>
            <a:tailEnd type="none" w="sm" len="med"/>
          </a:ln>
        </p:spPr>
        <p:txBody>
          <a:bodyPr wrap="none" anchor="ctr"/>
          <a:lstStyle/>
          <a:p>
            <a:endParaRPr lang="zh-CN" altLang="en-US"/>
          </a:p>
        </p:txBody>
      </p:sp>
      <p:sp>
        <p:nvSpPr>
          <p:cNvPr id="73749" name="Rectangle 39"/>
          <p:cNvSpPr>
            <a:spLocks noChangeArrowheads="1"/>
          </p:cNvSpPr>
          <p:nvPr/>
        </p:nvSpPr>
        <p:spPr bwMode="auto">
          <a:xfrm>
            <a:off x="9247188" y="1620839"/>
            <a:ext cx="294954" cy="397545"/>
          </a:xfrm>
          <a:prstGeom prst="rect">
            <a:avLst/>
          </a:prstGeom>
          <a:solidFill>
            <a:schemeClr val="bg1"/>
          </a:solidFill>
          <a:ln w="12700">
            <a:noFill/>
            <a:miter lim="800000"/>
            <a:headEnd/>
            <a:tailEnd/>
          </a:ln>
        </p:spPr>
        <p:txBody>
          <a:bodyPr wrap="none" lIns="90488" tIns="44450" rIns="90488" bIns="44450">
            <a:spAutoFit/>
          </a:bodyPr>
          <a:lstStyle/>
          <a:p>
            <a:pPr defTabSz="762000" eaLnBrk="0" hangingPunct="0"/>
            <a:r>
              <a:rPr kumimoji="1" lang="en-US" altLang="zh-CN" b="1">
                <a:solidFill>
                  <a:srgbClr val="333399"/>
                </a:solidFill>
                <a:latin typeface="Arial" charset="0"/>
                <a:ea typeface="黑体" pitchFamily="2" charset="-122"/>
                <a:sym typeface="Symbol" pitchFamily="18" charset="2"/>
              </a:rPr>
              <a:t></a:t>
            </a:r>
          </a:p>
        </p:txBody>
      </p:sp>
      <p:grpSp>
        <p:nvGrpSpPr>
          <p:cNvPr id="9" name="Group 40"/>
          <p:cNvGrpSpPr>
            <a:grpSpLocks/>
          </p:cNvGrpSpPr>
          <p:nvPr/>
        </p:nvGrpSpPr>
        <p:grpSpPr bwMode="auto">
          <a:xfrm>
            <a:off x="7653338" y="620714"/>
            <a:ext cx="1497012" cy="1316037"/>
            <a:chOff x="3861" y="1162"/>
            <a:chExt cx="943" cy="829"/>
          </a:xfrm>
        </p:grpSpPr>
        <p:sp>
          <p:nvSpPr>
            <p:cNvPr id="73770" name="AutoShape 41"/>
            <p:cNvSpPr>
              <a:spLocks noChangeArrowheads="1"/>
            </p:cNvSpPr>
            <p:nvPr/>
          </p:nvSpPr>
          <p:spPr bwMode="auto">
            <a:xfrm flipH="1">
              <a:off x="3861" y="1171"/>
              <a:ext cx="924" cy="225"/>
            </a:xfrm>
            <a:prstGeom prst="roundRect">
              <a:avLst>
                <a:gd name="adj" fmla="val 35417"/>
              </a:avLst>
            </a:prstGeom>
            <a:solidFill>
              <a:srgbClr val="FFFF99"/>
            </a:solidFill>
            <a:ln w="19050">
              <a:solidFill>
                <a:schemeClr val="tx1"/>
              </a:solidFill>
              <a:round/>
              <a:headEnd/>
              <a:tailEnd/>
            </a:ln>
          </p:spPr>
          <p:txBody>
            <a:bodyPr wrap="none" anchor="ctr"/>
            <a:lstStyle/>
            <a:p>
              <a:endParaRPr lang="zh-CN" altLang="en-US"/>
            </a:p>
          </p:txBody>
        </p:sp>
        <p:sp>
          <p:nvSpPr>
            <p:cNvPr id="73771" name="Text Box 42"/>
            <p:cNvSpPr txBox="1">
              <a:spLocks noChangeArrowheads="1"/>
            </p:cNvSpPr>
            <p:nvPr/>
          </p:nvSpPr>
          <p:spPr bwMode="auto">
            <a:xfrm>
              <a:off x="3878" y="1162"/>
              <a:ext cx="907" cy="250"/>
            </a:xfrm>
            <a:prstGeom prst="rect">
              <a:avLst/>
            </a:prstGeom>
            <a:noFill/>
            <a:ln w="12700">
              <a:noFill/>
              <a:miter lim="800000"/>
              <a:headEnd/>
              <a:tailEnd/>
            </a:ln>
          </p:spPr>
          <p:txBody>
            <a:bodyPr wrap="none">
              <a:spAutoFit/>
            </a:bodyPr>
            <a:lstStyle/>
            <a:p>
              <a:pPr defTabSz="762000" eaLnBrk="0" hangingPunct="0"/>
              <a:r>
                <a:rPr kumimoji="1" lang="en-US" altLang="zh-CN">
                  <a:solidFill>
                    <a:srgbClr val="333399"/>
                  </a:solidFill>
                  <a:latin typeface="Arial" charset="0"/>
                  <a:ea typeface="黑体" pitchFamily="2" charset="-122"/>
                </a:rPr>
                <a:t>B </a:t>
              </a:r>
              <a:r>
                <a:rPr kumimoji="1" lang="zh-CN" altLang="en-US">
                  <a:solidFill>
                    <a:srgbClr val="333399"/>
                  </a:solidFill>
                  <a:latin typeface="Arial" charset="0"/>
                  <a:ea typeface="黑体" pitchFamily="2" charset="-122"/>
                </a:rPr>
                <a:t>发送数据</a:t>
              </a:r>
            </a:p>
          </p:txBody>
        </p:sp>
        <p:sp>
          <p:nvSpPr>
            <p:cNvPr id="73772" name="Line 43"/>
            <p:cNvSpPr>
              <a:spLocks noChangeShapeType="1"/>
            </p:cNvSpPr>
            <p:nvPr/>
          </p:nvSpPr>
          <p:spPr bwMode="auto">
            <a:xfrm>
              <a:off x="4377" y="1389"/>
              <a:ext cx="427" cy="602"/>
            </a:xfrm>
            <a:prstGeom prst="line">
              <a:avLst/>
            </a:prstGeom>
            <a:noFill/>
            <a:ln w="19050">
              <a:solidFill>
                <a:srgbClr val="333399"/>
              </a:solidFill>
              <a:round/>
              <a:headEnd/>
              <a:tailEnd type="triangle" w="med" len="lg"/>
            </a:ln>
          </p:spPr>
          <p:txBody>
            <a:bodyPr wrap="none" anchor="ctr"/>
            <a:lstStyle/>
            <a:p>
              <a:endParaRPr lang="zh-CN" altLang="en-US"/>
            </a:p>
          </p:txBody>
        </p:sp>
      </p:grpSp>
      <p:sp>
        <p:nvSpPr>
          <p:cNvPr id="73751" name="Line 45"/>
          <p:cNvSpPr>
            <a:spLocks noChangeShapeType="1"/>
          </p:cNvSpPr>
          <p:nvPr/>
        </p:nvSpPr>
        <p:spPr bwMode="auto">
          <a:xfrm flipH="1">
            <a:off x="3092450" y="2357439"/>
            <a:ext cx="539750" cy="579437"/>
          </a:xfrm>
          <a:prstGeom prst="line">
            <a:avLst/>
          </a:prstGeom>
          <a:noFill/>
          <a:ln w="28575">
            <a:solidFill>
              <a:schemeClr val="tx1"/>
            </a:solidFill>
            <a:round/>
            <a:headEnd/>
            <a:tailEnd type="triangle" w="med" len="lg"/>
          </a:ln>
        </p:spPr>
        <p:txBody>
          <a:bodyPr wrap="none" anchor="ctr"/>
          <a:lstStyle/>
          <a:p>
            <a:endParaRPr lang="zh-CN" altLang="en-US"/>
          </a:p>
        </p:txBody>
      </p:sp>
      <p:sp>
        <p:nvSpPr>
          <p:cNvPr id="73752" name="AutoShape 46"/>
          <p:cNvSpPr>
            <a:spLocks noChangeArrowheads="1"/>
          </p:cNvSpPr>
          <p:nvPr/>
        </p:nvSpPr>
        <p:spPr bwMode="auto">
          <a:xfrm>
            <a:off x="3098800" y="1557339"/>
            <a:ext cx="1701800" cy="1584325"/>
          </a:xfrm>
          <a:prstGeom prst="irregularSeal1">
            <a:avLst/>
          </a:prstGeom>
          <a:solidFill>
            <a:srgbClr val="FFCCFF"/>
          </a:solidFill>
          <a:ln w="19050">
            <a:solidFill>
              <a:schemeClr val="tx1"/>
            </a:solidFill>
            <a:miter lim="800000"/>
            <a:headEnd/>
            <a:tailEnd/>
          </a:ln>
        </p:spPr>
        <p:txBody>
          <a:bodyPr wrap="none" anchor="ctr"/>
          <a:lstStyle/>
          <a:p>
            <a:endParaRPr lang="zh-CN" altLang="en-US"/>
          </a:p>
        </p:txBody>
      </p:sp>
      <p:sp>
        <p:nvSpPr>
          <p:cNvPr id="73753" name="Text Box 47"/>
          <p:cNvSpPr txBox="1">
            <a:spLocks noChangeArrowheads="1"/>
          </p:cNvSpPr>
          <p:nvPr/>
        </p:nvSpPr>
        <p:spPr bwMode="auto">
          <a:xfrm>
            <a:off x="3379788" y="2005014"/>
            <a:ext cx="1098550" cy="714375"/>
          </a:xfrm>
          <a:prstGeom prst="rect">
            <a:avLst/>
          </a:prstGeom>
          <a:noFill/>
          <a:ln w="12700">
            <a:noFill/>
            <a:miter lim="800000"/>
            <a:headEnd/>
            <a:tailEnd/>
          </a:ln>
        </p:spPr>
        <p:txBody>
          <a:bodyPr wrap="none">
            <a:spAutoFit/>
          </a:bodyPr>
          <a:lstStyle/>
          <a:p>
            <a:pPr defTabSz="762000" eaLnBrk="0" hangingPunct="0">
              <a:lnSpc>
                <a:spcPct val="85000"/>
              </a:lnSpc>
            </a:pPr>
            <a:r>
              <a:rPr kumimoji="1" lang="en-US" altLang="zh-CN" sz="2400">
                <a:solidFill>
                  <a:srgbClr val="333399"/>
                </a:solidFill>
                <a:latin typeface="Arial" charset="0"/>
                <a:ea typeface="黑体" pitchFamily="2" charset="-122"/>
              </a:rPr>
              <a:t>A </a:t>
            </a:r>
            <a:r>
              <a:rPr kumimoji="1" lang="zh-CN" altLang="en-US" sz="2400">
                <a:solidFill>
                  <a:srgbClr val="333399"/>
                </a:solidFill>
                <a:latin typeface="Arial" charset="0"/>
                <a:ea typeface="黑体" pitchFamily="2" charset="-122"/>
              </a:rPr>
              <a:t>检测</a:t>
            </a:r>
          </a:p>
          <a:p>
            <a:pPr defTabSz="762000" eaLnBrk="0" hangingPunct="0">
              <a:lnSpc>
                <a:spcPct val="85000"/>
              </a:lnSpc>
            </a:pPr>
            <a:r>
              <a:rPr kumimoji="1" lang="zh-CN" altLang="en-US" sz="2400">
                <a:solidFill>
                  <a:srgbClr val="333399"/>
                </a:solidFill>
                <a:latin typeface="Arial" charset="0"/>
                <a:ea typeface="黑体" pitchFamily="2" charset="-122"/>
              </a:rPr>
              <a:t>到冲突</a:t>
            </a:r>
          </a:p>
        </p:txBody>
      </p:sp>
      <p:grpSp>
        <p:nvGrpSpPr>
          <p:cNvPr id="10" name="Group 48"/>
          <p:cNvGrpSpPr>
            <a:grpSpLocks/>
          </p:cNvGrpSpPr>
          <p:nvPr/>
        </p:nvGrpSpPr>
        <p:grpSpPr bwMode="auto">
          <a:xfrm>
            <a:off x="6165850" y="750888"/>
            <a:ext cx="1779588" cy="1397000"/>
            <a:chOff x="2925" y="1207"/>
            <a:chExt cx="1121" cy="880"/>
          </a:xfrm>
        </p:grpSpPr>
        <p:sp>
          <p:nvSpPr>
            <p:cNvPr id="73766" name="Line 49"/>
            <p:cNvSpPr>
              <a:spLocks noChangeShapeType="1"/>
            </p:cNvSpPr>
            <p:nvPr/>
          </p:nvSpPr>
          <p:spPr bwMode="auto">
            <a:xfrm>
              <a:off x="3787" y="1706"/>
              <a:ext cx="232" cy="381"/>
            </a:xfrm>
            <a:prstGeom prst="line">
              <a:avLst/>
            </a:prstGeom>
            <a:noFill/>
            <a:ln w="28575">
              <a:solidFill>
                <a:srgbClr val="333399"/>
              </a:solidFill>
              <a:round/>
              <a:headEnd/>
              <a:tailEnd type="triangle" w="med" len="lg"/>
            </a:ln>
          </p:spPr>
          <p:txBody>
            <a:bodyPr wrap="none" anchor="ctr"/>
            <a:lstStyle/>
            <a:p>
              <a:endParaRPr lang="zh-CN" altLang="en-US"/>
            </a:p>
          </p:txBody>
        </p:sp>
        <p:grpSp>
          <p:nvGrpSpPr>
            <p:cNvPr id="73767" name="Group 50"/>
            <p:cNvGrpSpPr>
              <a:grpSpLocks/>
            </p:cNvGrpSpPr>
            <p:nvPr/>
          </p:nvGrpSpPr>
          <p:grpSpPr bwMode="auto">
            <a:xfrm>
              <a:off x="2925" y="1207"/>
              <a:ext cx="1121" cy="681"/>
              <a:chOff x="3514" y="2256"/>
              <a:chExt cx="1121" cy="681"/>
            </a:xfrm>
          </p:grpSpPr>
          <p:sp>
            <p:nvSpPr>
              <p:cNvPr id="73768" name="AutoShape 51"/>
              <p:cNvSpPr>
                <a:spLocks noChangeArrowheads="1"/>
              </p:cNvSpPr>
              <p:nvPr/>
            </p:nvSpPr>
            <p:spPr bwMode="auto">
              <a:xfrm>
                <a:off x="3514" y="2256"/>
                <a:ext cx="1121" cy="681"/>
              </a:xfrm>
              <a:prstGeom prst="irregularSeal1">
                <a:avLst/>
              </a:prstGeom>
              <a:solidFill>
                <a:srgbClr val="FFCCFF"/>
              </a:solidFill>
              <a:ln w="19050">
                <a:solidFill>
                  <a:schemeClr val="tx1"/>
                </a:solidFill>
                <a:miter lim="800000"/>
                <a:headEnd/>
                <a:tailEnd/>
              </a:ln>
            </p:spPr>
            <p:txBody>
              <a:bodyPr wrap="none" anchor="ctr"/>
              <a:lstStyle/>
              <a:p>
                <a:endParaRPr lang="zh-CN" altLang="en-US"/>
              </a:p>
            </p:txBody>
          </p:sp>
          <p:sp>
            <p:nvSpPr>
              <p:cNvPr id="73769" name="Text Box 52"/>
              <p:cNvSpPr txBox="1">
                <a:spLocks noChangeArrowheads="1"/>
              </p:cNvSpPr>
              <p:nvPr/>
            </p:nvSpPr>
            <p:spPr bwMode="auto">
              <a:xfrm>
                <a:off x="3701" y="2427"/>
                <a:ext cx="756" cy="250"/>
              </a:xfrm>
              <a:prstGeom prst="rect">
                <a:avLst/>
              </a:prstGeom>
              <a:noFill/>
              <a:ln w="12700">
                <a:noFill/>
                <a:miter lim="800000"/>
                <a:headEnd/>
                <a:tailEnd/>
              </a:ln>
            </p:spPr>
            <p:txBody>
              <a:bodyPr wrap="none">
                <a:spAutoFit/>
              </a:bodyPr>
              <a:lstStyle/>
              <a:p>
                <a:pPr defTabSz="762000" eaLnBrk="0" hangingPunct="0"/>
                <a:r>
                  <a:rPr kumimoji="1" lang="zh-CN" altLang="en-US">
                    <a:solidFill>
                      <a:srgbClr val="333399"/>
                    </a:solidFill>
                    <a:latin typeface="Arial" charset="0"/>
                    <a:ea typeface="黑体" pitchFamily="2" charset="-122"/>
                  </a:rPr>
                  <a:t>开始冲突</a:t>
                </a:r>
              </a:p>
            </p:txBody>
          </p:sp>
        </p:grpSp>
      </p:grpSp>
      <p:sp>
        <p:nvSpPr>
          <p:cNvPr id="73755" name="Line 54"/>
          <p:cNvSpPr>
            <a:spLocks noChangeShapeType="1"/>
          </p:cNvSpPr>
          <p:nvPr/>
        </p:nvSpPr>
        <p:spPr bwMode="auto">
          <a:xfrm>
            <a:off x="9213850" y="4643438"/>
            <a:ext cx="914400" cy="0"/>
          </a:xfrm>
          <a:prstGeom prst="line">
            <a:avLst/>
          </a:prstGeom>
          <a:noFill/>
          <a:ln w="12700">
            <a:solidFill>
              <a:schemeClr val="tx1"/>
            </a:solidFill>
            <a:round/>
            <a:headEnd/>
            <a:tailEnd/>
          </a:ln>
        </p:spPr>
        <p:txBody>
          <a:bodyPr wrap="none" anchor="ctr"/>
          <a:lstStyle/>
          <a:p>
            <a:endParaRPr lang="zh-CN" altLang="en-US"/>
          </a:p>
        </p:txBody>
      </p:sp>
      <p:sp>
        <p:nvSpPr>
          <p:cNvPr id="73756" name="Line 55"/>
          <p:cNvSpPr>
            <a:spLocks noChangeShapeType="1"/>
          </p:cNvSpPr>
          <p:nvPr/>
        </p:nvSpPr>
        <p:spPr bwMode="auto">
          <a:xfrm>
            <a:off x="9839325" y="1323976"/>
            <a:ext cx="0" cy="3306763"/>
          </a:xfrm>
          <a:prstGeom prst="line">
            <a:avLst/>
          </a:prstGeom>
          <a:noFill/>
          <a:ln w="28575">
            <a:solidFill>
              <a:srgbClr val="333399"/>
            </a:solidFill>
            <a:round/>
            <a:headEnd type="triangle" w="sm" len="med"/>
            <a:tailEnd type="triangle" w="sm" len="med"/>
          </a:ln>
        </p:spPr>
        <p:txBody>
          <a:bodyPr wrap="none" anchor="ctr"/>
          <a:lstStyle/>
          <a:p>
            <a:endParaRPr lang="zh-CN" altLang="en-US"/>
          </a:p>
        </p:txBody>
      </p:sp>
      <p:sp>
        <p:nvSpPr>
          <p:cNvPr id="73757" name="Text Box 56"/>
          <p:cNvSpPr txBox="1">
            <a:spLocks noChangeArrowheads="1"/>
          </p:cNvSpPr>
          <p:nvPr/>
        </p:nvSpPr>
        <p:spPr bwMode="auto">
          <a:xfrm>
            <a:off x="9605964" y="1952625"/>
            <a:ext cx="492443" cy="2308324"/>
          </a:xfrm>
          <a:prstGeom prst="rect">
            <a:avLst/>
          </a:prstGeom>
          <a:solidFill>
            <a:schemeClr val="bg1"/>
          </a:solidFill>
          <a:ln w="12700">
            <a:noFill/>
            <a:miter lim="800000"/>
            <a:headEnd/>
            <a:tailEnd/>
          </a:ln>
        </p:spPr>
        <p:txBody>
          <a:bodyPr wrap="none">
            <a:spAutoFit/>
          </a:bodyPr>
          <a:lstStyle/>
          <a:p>
            <a:pPr defTabSz="762000" eaLnBrk="0" hangingPunct="0"/>
            <a:r>
              <a:rPr kumimoji="1" lang="zh-CN" altLang="en-US" sz="2400">
                <a:solidFill>
                  <a:srgbClr val="333399"/>
                </a:solidFill>
                <a:latin typeface="Arial" charset="0"/>
                <a:ea typeface="黑体" pitchFamily="2" charset="-122"/>
              </a:rPr>
              <a:t>信</a:t>
            </a:r>
          </a:p>
          <a:p>
            <a:pPr defTabSz="762000" eaLnBrk="0" hangingPunct="0"/>
            <a:r>
              <a:rPr kumimoji="1" lang="zh-CN" altLang="en-US" sz="2400">
                <a:solidFill>
                  <a:srgbClr val="333399"/>
                </a:solidFill>
                <a:latin typeface="Arial" charset="0"/>
                <a:ea typeface="黑体" pitchFamily="2" charset="-122"/>
              </a:rPr>
              <a:t>道</a:t>
            </a:r>
          </a:p>
          <a:p>
            <a:pPr defTabSz="762000" eaLnBrk="0" hangingPunct="0"/>
            <a:r>
              <a:rPr kumimoji="1" lang="zh-CN" altLang="en-US" sz="2400">
                <a:solidFill>
                  <a:srgbClr val="333399"/>
                </a:solidFill>
                <a:latin typeface="Arial" charset="0"/>
                <a:ea typeface="黑体" pitchFamily="2" charset="-122"/>
              </a:rPr>
              <a:t>占</a:t>
            </a:r>
          </a:p>
          <a:p>
            <a:pPr defTabSz="762000" eaLnBrk="0" hangingPunct="0"/>
            <a:r>
              <a:rPr kumimoji="1" lang="zh-CN" altLang="en-US" sz="2400">
                <a:solidFill>
                  <a:srgbClr val="333399"/>
                </a:solidFill>
                <a:latin typeface="Arial" charset="0"/>
                <a:ea typeface="黑体" pitchFamily="2" charset="-122"/>
              </a:rPr>
              <a:t>用</a:t>
            </a:r>
          </a:p>
          <a:p>
            <a:pPr defTabSz="762000" eaLnBrk="0" hangingPunct="0"/>
            <a:r>
              <a:rPr kumimoji="1" lang="zh-CN" altLang="en-US" sz="2400">
                <a:solidFill>
                  <a:srgbClr val="333399"/>
                </a:solidFill>
                <a:latin typeface="Arial" charset="0"/>
                <a:ea typeface="黑体" pitchFamily="2" charset="-122"/>
              </a:rPr>
              <a:t>时</a:t>
            </a:r>
          </a:p>
          <a:p>
            <a:pPr defTabSz="762000" eaLnBrk="0" hangingPunct="0"/>
            <a:r>
              <a:rPr kumimoji="1" lang="zh-CN" altLang="en-US" sz="2400">
                <a:solidFill>
                  <a:srgbClr val="333399"/>
                </a:solidFill>
                <a:latin typeface="Arial" charset="0"/>
                <a:ea typeface="黑体" pitchFamily="2" charset="-122"/>
              </a:rPr>
              <a:t>间</a:t>
            </a:r>
          </a:p>
        </p:txBody>
      </p:sp>
      <p:grpSp>
        <p:nvGrpSpPr>
          <p:cNvPr id="73758" name="Group 57"/>
          <p:cNvGrpSpPr>
            <a:grpSpLocks/>
          </p:cNvGrpSpPr>
          <p:nvPr/>
        </p:nvGrpSpPr>
        <p:grpSpPr bwMode="auto">
          <a:xfrm>
            <a:off x="3143251" y="620714"/>
            <a:ext cx="1611313" cy="720725"/>
            <a:chOff x="1020" y="1162"/>
            <a:chExt cx="1015" cy="454"/>
          </a:xfrm>
        </p:grpSpPr>
        <p:sp>
          <p:nvSpPr>
            <p:cNvPr id="73763" name="AutoShape 58"/>
            <p:cNvSpPr>
              <a:spLocks noChangeArrowheads="1"/>
            </p:cNvSpPr>
            <p:nvPr/>
          </p:nvSpPr>
          <p:spPr bwMode="auto">
            <a:xfrm flipH="1">
              <a:off x="1111" y="1171"/>
              <a:ext cx="924" cy="225"/>
            </a:xfrm>
            <a:prstGeom prst="roundRect">
              <a:avLst>
                <a:gd name="adj" fmla="val 35417"/>
              </a:avLst>
            </a:prstGeom>
            <a:solidFill>
              <a:srgbClr val="FFFF99"/>
            </a:solidFill>
            <a:ln w="19050">
              <a:solidFill>
                <a:schemeClr val="tx1"/>
              </a:solidFill>
              <a:round/>
              <a:headEnd/>
              <a:tailEnd/>
            </a:ln>
          </p:spPr>
          <p:txBody>
            <a:bodyPr wrap="none" anchor="ctr"/>
            <a:lstStyle/>
            <a:p>
              <a:endParaRPr lang="zh-CN" altLang="en-US"/>
            </a:p>
          </p:txBody>
        </p:sp>
        <p:sp>
          <p:nvSpPr>
            <p:cNvPr id="73764" name="Text Box 59"/>
            <p:cNvSpPr txBox="1">
              <a:spLocks noChangeArrowheads="1"/>
            </p:cNvSpPr>
            <p:nvPr/>
          </p:nvSpPr>
          <p:spPr bwMode="auto">
            <a:xfrm>
              <a:off x="1111" y="1162"/>
              <a:ext cx="907" cy="250"/>
            </a:xfrm>
            <a:prstGeom prst="rect">
              <a:avLst/>
            </a:prstGeom>
            <a:noFill/>
            <a:ln w="12700">
              <a:noFill/>
              <a:miter lim="800000"/>
              <a:headEnd/>
              <a:tailEnd/>
            </a:ln>
          </p:spPr>
          <p:txBody>
            <a:bodyPr wrap="none">
              <a:spAutoFit/>
            </a:bodyPr>
            <a:lstStyle/>
            <a:p>
              <a:pPr defTabSz="762000" eaLnBrk="0" hangingPunct="0"/>
              <a:r>
                <a:rPr kumimoji="1" lang="en-US" altLang="zh-CN">
                  <a:solidFill>
                    <a:srgbClr val="333399"/>
                  </a:solidFill>
                  <a:latin typeface="Arial" charset="0"/>
                  <a:ea typeface="黑体" pitchFamily="2" charset="-122"/>
                </a:rPr>
                <a:t>A </a:t>
              </a:r>
              <a:r>
                <a:rPr kumimoji="1" lang="zh-CN" altLang="en-US">
                  <a:solidFill>
                    <a:srgbClr val="333399"/>
                  </a:solidFill>
                  <a:latin typeface="Arial" charset="0"/>
                  <a:ea typeface="黑体" pitchFamily="2" charset="-122"/>
                </a:rPr>
                <a:t>发送数据</a:t>
              </a:r>
            </a:p>
          </p:txBody>
        </p:sp>
        <p:sp>
          <p:nvSpPr>
            <p:cNvPr id="73765" name="Line 60"/>
            <p:cNvSpPr>
              <a:spLocks noChangeShapeType="1"/>
            </p:cNvSpPr>
            <p:nvPr/>
          </p:nvSpPr>
          <p:spPr bwMode="auto">
            <a:xfrm flipH="1">
              <a:off x="1020" y="1389"/>
              <a:ext cx="409" cy="227"/>
            </a:xfrm>
            <a:prstGeom prst="line">
              <a:avLst/>
            </a:prstGeom>
            <a:noFill/>
            <a:ln w="19050">
              <a:solidFill>
                <a:srgbClr val="333399"/>
              </a:solidFill>
              <a:round/>
              <a:headEnd/>
              <a:tailEnd type="triangle" w="med" len="lg"/>
            </a:ln>
          </p:spPr>
          <p:txBody>
            <a:bodyPr wrap="none" anchor="ctr"/>
            <a:lstStyle/>
            <a:p>
              <a:endParaRPr lang="zh-CN" altLang="en-US"/>
            </a:p>
          </p:txBody>
        </p:sp>
      </p:grpSp>
      <p:sp>
        <p:nvSpPr>
          <p:cNvPr id="420925" name="Line 61"/>
          <p:cNvSpPr>
            <a:spLocks noChangeShapeType="1"/>
          </p:cNvSpPr>
          <p:nvPr/>
        </p:nvSpPr>
        <p:spPr bwMode="auto">
          <a:xfrm flipH="1">
            <a:off x="3086100" y="1936751"/>
            <a:ext cx="6026150" cy="1008063"/>
          </a:xfrm>
          <a:prstGeom prst="line">
            <a:avLst/>
          </a:prstGeom>
          <a:noFill/>
          <a:ln w="57150">
            <a:solidFill>
              <a:srgbClr val="333399"/>
            </a:solidFill>
            <a:round/>
            <a:headEnd/>
            <a:tailEnd type="triangle" w="sm" len="lg"/>
          </a:ln>
        </p:spPr>
        <p:txBody>
          <a:bodyPr wrap="none" anchor="ctr"/>
          <a:lstStyle/>
          <a:p>
            <a:endParaRPr lang="zh-CN" altLang="en-US"/>
          </a:p>
        </p:txBody>
      </p:sp>
      <p:sp>
        <p:nvSpPr>
          <p:cNvPr id="73760" name="Rectangle 62"/>
          <p:cNvSpPr>
            <a:spLocks noChangeArrowheads="1"/>
          </p:cNvSpPr>
          <p:nvPr/>
        </p:nvSpPr>
        <p:spPr bwMode="auto">
          <a:xfrm>
            <a:off x="2713038" y="5164138"/>
            <a:ext cx="430212" cy="354012"/>
          </a:xfrm>
          <a:prstGeom prst="rect">
            <a:avLst/>
          </a:prstGeom>
          <a:noFill/>
          <a:ln w="12700">
            <a:noFill/>
            <a:miter lim="800000"/>
            <a:headEnd/>
            <a:tailEnd/>
          </a:ln>
        </p:spPr>
        <p:txBody>
          <a:bodyPr wrap="none" anchor="ctr"/>
          <a:lstStyle/>
          <a:p>
            <a:endParaRPr lang="zh-CN" altLang="en-US"/>
          </a:p>
        </p:txBody>
      </p:sp>
      <p:sp>
        <p:nvSpPr>
          <p:cNvPr id="420927" name="Text Box 63"/>
          <p:cNvSpPr txBox="1">
            <a:spLocks noChangeArrowheads="1"/>
          </p:cNvSpPr>
          <p:nvPr/>
        </p:nvSpPr>
        <p:spPr bwMode="auto">
          <a:xfrm>
            <a:off x="1919288" y="5008563"/>
            <a:ext cx="8229600" cy="1382712"/>
          </a:xfrm>
          <a:prstGeom prst="rect">
            <a:avLst/>
          </a:prstGeom>
          <a:solidFill>
            <a:srgbClr val="FFFF99"/>
          </a:solidFill>
          <a:ln w="9525">
            <a:solidFill>
              <a:srgbClr val="333399"/>
            </a:solidFill>
            <a:miter lim="800000"/>
            <a:headEnd/>
            <a:tailEnd/>
          </a:ln>
        </p:spPr>
        <p:txBody>
          <a:bodyPr>
            <a:spAutoFit/>
          </a:bodyPr>
          <a:lstStyle/>
          <a:p>
            <a:r>
              <a:rPr lang="en-US" altLang="zh-CN" sz="2800">
                <a:solidFill>
                  <a:srgbClr val="333399"/>
                </a:solidFill>
                <a:latin typeface="Arial" charset="0"/>
                <a:ea typeface="黑体" pitchFamily="2" charset="-122"/>
              </a:rPr>
              <a:t>B </a:t>
            </a:r>
            <a:r>
              <a:rPr lang="zh-CN" altLang="en-US" sz="2800">
                <a:solidFill>
                  <a:srgbClr val="333399"/>
                </a:solidFill>
                <a:latin typeface="Arial" charset="0"/>
                <a:ea typeface="黑体" pitchFamily="2" charset="-122"/>
              </a:rPr>
              <a:t>也能够检测到冲突，并立即停止发送数据帧，接着就发送干扰信号。这里为了简单起见，只画出 </a:t>
            </a:r>
            <a:r>
              <a:rPr lang="en-US" altLang="zh-CN" sz="2800">
                <a:solidFill>
                  <a:srgbClr val="333399"/>
                </a:solidFill>
                <a:latin typeface="Arial" charset="0"/>
                <a:ea typeface="黑体" pitchFamily="2" charset="-122"/>
              </a:rPr>
              <a:t>A </a:t>
            </a:r>
            <a:r>
              <a:rPr lang="zh-CN" altLang="en-US" sz="2800">
                <a:solidFill>
                  <a:srgbClr val="333399"/>
                </a:solidFill>
                <a:latin typeface="Arial" charset="0"/>
                <a:ea typeface="黑体" pitchFamily="2" charset="-122"/>
              </a:rPr>
              <a:t>发送干扰信号的情况。</a:t>
            </a:r>
          </a:p>
        </p:txBody>
      </p:sp>
      <p:sp>
        <p:nvSpPr>
          <p:cNvPr id="73762" name="灯片编号占位符 61"/>
          <p:cNvSpPr>
            <a:spLocks noGrp="1"/>
          </p:cNvSpPr>
          <p:nvPr>
            <p:ph type="sldNum" sz="quarter" idx="12"/>
          </p:nvPr>
        </p:nvSpPr>
        <p:spPr>
          <a:noFill/>
        </p:spPr>
        <p:txBody>
          <a:bodyPr/>
          <a:lstStyle/>
          <a:p>
            <a:fld id="{D578D56A-824B-46DE-AD76-A0E2E62734E8}" type="slidenum">
              <a:rPr lang="en-US" altLang="zh-CN" smtClean="0"/>
              <a:pPr/>
              <a:t>65</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8000"/>
                                        <p:tgtEl>
                                          <p:spTgt spid="2"/>
                                        </p:tgtEl>
                                      </p:cBhvr>
                                    </p:animEffect>
                                  </p:childTnLst>
                                </p:cTn>
                              </p:par>
                              <p:par>
                                <p:cTn id="8" presetID="1" presetClass="entr" presetSubtype="0" fill="hold" nodeType="withEffect">
                                  <p:stCondLst>
                                    <p:cond delay="3500"/>
                                  </p:stCondLst>
                                  <p:childTnLst>
                                    <p:set>
                                      <p:cBhvr>
                                        <p:cTn id="9" dur="1" fill="hold">
                                          <p:stCondLst>
                                            <p:cond delay="0"/>
                                          </p:stCondLst>
                                        </p:cTn>
                                        <p:tgtEl>
                                          <p:spTgt spid="9"/>
                                        </p:tgtEl>
                                        <p:attrNameLst>
                                          <p:attrName>style.visibility</p:attrName>
                                        </p:attrNameLst>
                                      </p:cBhvr>
                                      <p:to>
                                        <p:strVal val="visible"/>
                                      </p:to>
                                    </p:set>
                                  </p:childTnLst>
                                </p:cTn>
                              </p:par>
                              <p:par>
                                <p:cTn id="10" presetID="22" presetClass="entr" presetSubtype="2" fill="hold" grpId="0" nodeType="withEffect">
                                  <p:stCondLst>
                                    <p:cond delay="3500"/>
                                  </p:stCondLst>
                                  <p:childTnLst>
                                    <p:set>
                                      <p:cBhvr>
                                        <p:cTn id="11" dur="1" fill="hold">
                                          <p:stCondLst>
                                            <p:cond delay="0"/>
                                          </p:stCondLst>
                                        </p:cTn>
                                        <p:tgtEl>
                                          <p:spTgt spid="420925"/>
                                        </p:tgtEl>
                                        <p:attrNameLst>
                                          <p:attrName>style.visibility</p:attrName>
                                        </p:attrNameLst>
                                      </p:cBhvr>
                                      <p:to>
                                        <p:strVal val="visible"/>
                                      </p:to>
                                    </p:set>
                                    <p:animEffect transition="in" filter="wipe(right)">
                                      <p:cBhvr>
                                        <p:cTn id="12" dur="5000"/>
                                        <p:tgtEl>
                                          <p:spTgt spid="420925"/>
                                        </p:tgtEl>
                                      </p:cBhvr>
                                    </p:animEffect>
                                  </p:childTnLst>
                                </p:cTn>
                              </p:par>
                              <p:par>
                                <p:cTn id="13" presetID="1" presetClass="entr" presetSubtype="0" fill="hold" nodeType="withEffect">
                                  <p:stCondLst>
                                    <p:cond delay="4000"/>
                                  </p:stCondLst>
                                  <p:childTnLst>
                                    <p:set>
                                      <p:cBhvr>
                                        <p:cTn id="14" dur="1" fill="hold">
                                          <p:stCondLst>
                                            <p:cond delay="0"/>
                                          </p:stCondLst>
                                        </p:cTn>
                                        <p:tgtEl>
                                          <p:spTgt spid="10"/>
                                        </p:tgtEl>
                                        <p:attrNameLst>
                                          <p:attrName>style.visibility</p:attrName>
                                        </p:attrNameLst>
                                      </p:cBhvr>
                                      <p:to>
                                        <p:strVal val="visible"/>
                                      </p:to>
                                    </p:set>
                                  </p:childTnLst>
                                </p:cTn>
                              </p:par>
                              <p:par>
                                <p:cTn id="15" presetID="35" presetClass="emph" presetSubtype="0" repeatCount="4000" fill="hold" nodeType="withEffect">
                                  <p:stCondLst>
                                    <p:cond delay="4000"/>
                                  </p:stCondLst>
                                  <p:childTnLst>
                                    <p:anim calcmode="discrete" valueType="str">
                                      <p:cBhvr>
                                        <p:cTn id="16" dur="1000" fill="hold"/>
                                        <p:tgtEl>
                                          <p:spTgt spid="10"/>
                                        </p:tgtEl>
                                        <p:attrNameLst>
                                          <p:attrName>style.visibility</p:attrName>
                                        </p:attrNameLst>
                                      </p:cBhvr>
                                      <p:tavLst>
                                        <p:tav tm="0">
                                          <p:val>
                                            <p:strVal val="hidden"/>
                                          </p:val>
                                        </p:tav>
                                        <p:tav tm="50000">
                                          <p:val>
                                            <p:strVal val="visible"/>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20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925" grpId="0" animBg="1"/>
      <p:bldP spid="420927"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2541589" y="333375"/>
            <a:ext cx="7793037" cy="1462088"/>
          </a:xfrm>
        </p:spPr>
        <p:txBody>
          <a:bodyPr/>
          <a:lstStyle/>
          <a:p>
            <a:pPr algn="ctr" eaLnBrk="1" hangingPunct="1"/>
            <a:r>
              <a:rPr lang="en-US" altLang="zh-CN"/>
              <a:t>3.4  </a:t>
            </a:r>
            <a:r>
              <a:rPr lang="zh-CN" altLang="en-US"/>
              <a:t>使用广播信道的以太网</a:t>
            </a:r>
            <a:br>
              <a:rPr lang="zh-CN" altLang="en-US"/>
            </a:br>
            <a:r>
              <a:rPr lang="en-US" altLang="zh-CN" sz="4000"/>
              <a:t>3.4.1  </a:t>
            </a:r>
            <a:r>
              <a:rPr lang="zh-CN" altLang="en-US" sz="4000"/>
              <a:t>使用集线器的星形拓扑</a:t>
            </a:r>
          </a:p>
        </p:txBody>
      </p:sp>
      <p:sp>
        <p:nvSpPr>
          <p:cNvPr id="421891" name="Rectangle 3"/>
          <p:cNvSpPr>
            <a:spLocks noGrp="1" noChangeArrowheads="1"/>
          </p:cNvSpPr>
          <p:nvPr>
            <p:ph type="body" idx="1"/>
          </p:nvPr>
        </p:nvSpPr>
        <p:spPr>
          <a:xfrm>
            <a:off x="2351089" y="1773239"/>
            <a:ext cx="8137525" cy="4319587"/>
          </a:xfrm>
        </p:spPr>
        <p:txBody>
          <a:bodyPr/>
          <a:lstStyle/>
          <a:p>
            <a:pPr eaLnBrk="1" hangingPunct="1"/>
            <a:r>
              <a:rPr lang="zh-CN" altLang="en-US"/>
              <a:t>传统以太网最初是使用粗同轴电缆，后来演进到使用比较便宜的细同轴电缆，最后发展为使用更便宜和更灵活的双绞线。</a:t>
            </a:r>
          </a:p>
          <a:p>
            <a:pPr eaLnBrk="1" hangingPunct="1"/>
            <a:r>
              <a:rPr lang="zh-CN" altLang="en-US"/>
              <a:t>这种以太网采用星形拓扑，在星形的中心则增加了一种可靠性非常高的设备，叫做</a:t>
            </a:r>
            <a:r>
              <a:rPr lang="zh-CN" altLang="en-US">
                <a:solidFill>
                  <a:schemeClr val="hlink"/>
                </a:solidFill>
              </a:rPr>
              <a:t>集线器</a:t>
            </a:r>
            <a:r>
              <a:rPr lang="en-US" altLang="zh-CN"/>
              <a:t>(hub)  </a:t>
            </a:r>
          </a:p>
        </p:txBody>
      </p:sp>
      <p:sp>
        <p:nvSpPr>
          <p:cNvPr id="74756" name="灯片编号占位符 5"/>
          <p:cNvSpPr>
            <a:spLocks noGrp="1"/>
          </p:cNvSpPr>
          <p:nvPr>
            <p:ph type="sldNum" sz="quarter" idx="12"/>
          </p:nvPr>
        </p:nvSpPr>
        <p:spPr>
          <a:noFill/>
        </p:spPr>
        <p:txBody>
          <a:bodyPr/>
          <a:lstStyle/>
          <a:p>
            <a:fld id="{AAF7503A-49E9-4EBE-ADA1-411BF7FF2C4F}" type="slidenum">
              <a:rPr lang="en-US" altLang="zh-CN" smtClean="0"/>
              <a:pPr/>
              <a:t>66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21891">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218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1"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title"/>
          </p:nvPr>
        </p:nvSpPr>
        <p:spPr/>
        <p:txBody>
          <a:bodyPr/>
          <a:lstStyle/>
          <a:p>
            <a:pPr algn="ctr" eaLnBrk="1" hangingPunct="1"/>
            <a:r>
              <a:rPr lang="zh-CN" altLang="en-US"/>
              <a:t>使用集线器的双绞线以太网 </a:t>
            </a:r>
          </a:p>
        </p:txBody>
      </p:sp>
      <p:sp>
        <p:nvSpPr>
          <p:cNvPr id="75779" name="Text Box 5"/>
          <p:cNvSpPr txBox="1">
            <a:spLocks noChangeArrowheads="1"/>
          </p:cNvSpPr>
          <p:nvPr/>
        </p:nvSpPr>
        <p:spPr bwMode="auto">
          <a:xfrm>
            <a:off x="5087938" y="3068638"/>
            <a:ext cx="1098550" cy="457200"/>
          </a:xfrm>
          <a:prstGeom prst="rect">
            <a:avLst/>
          </a:prstGeom>
          <a:noFill/>
          <a:ln w="9525">
            <a:noFill/>
            <a:miter lim="800000"/>
            <a:headEnd/>
            <a:tailEnd/>
          </a:ln>
        </p:spPr>
        <p:txBody>
          <a:bodyPr wrap="none">
            <a:spAutoFit/>
          </a:bodyPr>
          <a:lstStyle/>
          <a:p>
            <a:r>
              <a:rPr lang="zh-CN" altLang="en-US" sz="2400">
                <a:solidFill>
                  <a:schemeClr val="folHlink"/>
                </a:solidFill>
                <a:latin typeface="Arial" charset="0"/>
                <a:ea typeface="黑体" pitchFamily="2" charset="-122"/>
              </a:rPr>
              <a:t>集线器</a:t>
            </a:r>
          </a:p>
        </p:txBody>
      </p:sp>
      <p:sp>
        <p:nvSpPr>
          <p:cNvPr id="75780" name="Line 6"/>
          <p:cNvSpPr>
            <a:spLocks noChangeShapeType="1"/>
          </p:cNvSpPr>
          <p:nvPr/>
        </p:nvSpPr>
        <p:spPr bwMode="auto">
          <a:xfrm flipV="1">
            <a:off x="2740025" y="3906838"/>
            <a:ext cx="2590800" cy="387350"/>
          </a:xfrm>
          <a:prstGeom prst="line">
            <a:avLst/>
          </a:prstGeom>
          <a:noFill/>
          <a:ln w="19050">
            <a:solidFill>
              <a:schemeClr val="tx2"/>
            </a:solidFill>
            <a:round/>
            <a:headEnd/>
            <a:tailEnd/>
          </a:ln>
        </p:spPr>
        <p:txBody>
          <a:bodyPr/>
          <a:lstStyle/>
          <a:p>
            <a:endParaRPr lang="zh-CN" altLang="en-US"/>
          </a:p>
        </p:txBody>
      </p:sp>
      <p:sp>
        <p:nvSpPr>
          <p:cNvPr id="75781" name="Line 7"/>
          <p:cNvSpPr>
            <a:spLocks noChangeShapeType="1"/>
          </p:cNvSpPr>
          <p:nvPr/>
        </p:nvSpPr>
        <p:spPr bwMode="auto">
          <a:xfrm>
            <a:off x="3776664" y="2620964"/>
            <a:ext cx="1684337" cy="1158875"/>
          </a:xfrm>
          <a:prstGeom prst="line">
            <a:avLst/>
          </a:prstGeom>
          <a:noFill/>
          <a:ln w="19050">
            <a:solidFill>
              <a:schemeClr val="tx2"/>
            </a:solidFill>
            <a:round/>
            <a:headEnd/>
            <a:tailEnd/>
          </a:ln>
        </p:spPr>
        <p:txBody>
          <a:bodyPr/>
          <a:lstStyle/>
          <a:p>
            <a:endParaRPr lang="zh-CN" altLang="en-US"/>
          </a:p>
        </p:txBody>
      </p:sp>
      <p:sp>
        <p:nvSpPr>
          <p:cNvPr id="75782" name="Line 8"/>
          <p:cNvSpPr>
            <a:spLocks noChangeShapeType="1"/>
          </p:cNvSpPr>
          <p:nvPr/>
        </p:nvSpPr>
        <p:spPr bwMode="auto">
          <a:xfrm flipV="1">
            <a:off x="5330826" y="4035425"/>
            <a:ext cx="390525" cy="1676400"/>
          </a:xfrm>
          <a:prstGeom prst="line">
            <a:avLst/>
          </a:prstGeom>
          <a:noFill/>
          <a:ln w="19050">
            <a:solidFill>
              <a:schemeClr val="tx2"/>
            </a:solidFill>
            <a:round/>
            <a:headEnd/>
            <a:tailEnd/>
          </a:ln>
        </p:spPr>
        <p:txBody>
          <a:bodyPr/>
          <a:lstStyle/>
          <a:p>
            <a:endParaRPr lang="zh-CN" altLang="en-US"/>
          </a:p>
        </p:txBody>
      </p:sp>
      <p:sp>
        <p:nvSpPr>
          <p:cNvPr id="75783" name="Line 9"/>
          <p:cNvSpPr>
            <a:spLocks noChangeShapeType="1"/>
          </p:cNvSpPr>
          <p:nvPr/>
        </p:nvSpPr>
        <p:spPr bwMode="auto">
          <a:xfrm flipH="1">
            <a:off x="5849938" y="2489200"/>
            <a:ext cx="1554162" cy="1417638"/>
          </a:xfrm>
          <a:prstGeom prst="line">
            <a:avLst/>
          </a:prstGeom>
          <a:noFill/>
          <a:ln w="19050">
            <a:solidFill>
              <a:schemeClr val="tx2"/>
            </a:solidFill>
            <a:round/>
            <a:headEnd/>
            <a:tailEnd/>
          </a:ln>
        </p:spPr>
        <p:txBody>
          <a:bodyPr/>
          <a:lstStyle/>
          <a:p>
            <a:endParaRPr lang="zh-CN" altLang="en-US"/>
          </a:p>
        </p:txBody>
      </p:sp>
      <p:sp>
        <p:nvSpPr>
          <p:cNvPr id="75784" name="Line 10"/>
          <p:cNvSpPr>
            <a:spLocks noChangeShapeType="1"/>
          </p:cNvSpPr>
          <p:nvPr/>
        </p:nvSpPr>
        <p:spPr bwMode="auto">
          <a:xfrm>
            <a:off x="5978525" y="4035426"/>
            <a:ext cx="2590800" cy="130175"/>
          </a:xfrm>
          <a:prstGeom prst="line">
            <a:avLst/>
          </a:prstGeom>
          <a:noFill/>
          <a:ln w="19050">
            <a:solidFill>
              <a:schemeClr val="tx2"/>
            </a:solidFill>
            <a:round/>
            <a:headEnd/>
            <a:tailEnd/>
          </a:ln>
        </p:spPr>
        <p:txBody>
          <a:bodyPr/>
          <a:lstStyle/>
          <a:p>
            <a:endParaRPr lang="zh-CN" altLang="en-US"/>
          </a:p>
        </p:txBody>
      </p:sp>
      <p:pic>
        <p:nvPicPr>
          <p:cNvPr id="75785" name="Picture 11"/>
          <p:cNvPicPr>
            <a:picLocks noChangeAspect="1" noChangeArrowheads="1"/>
          </p:cNvPicPr>
          <p:nvPr/>
        </p:nvPicPr>
        <p:blipFill>
          <a:blip r:embed="rId2" cstate="print"/>
          <a:srcRect/>
          <a:stretch>
            <a:fillRect/>
          </a:stretch>
        </p:blipFill>
        <p:spPr bwMode="auto">
          <a:xfrm>
            <a:off x="4941888" y="3521076"/>
            <a:ext cx="1555750" cy="912813"/>
          </a:xfrm>
          <a:prstGeom prst="rect">
            <a:avLst/>
          </a:prstGeom>
          <a:noFill/>
          <a:ln w="12700">
            <a:noFill/>
            <a:miter lim="800000"/>
            <a:headEnd/>
            <a:tailEnd/>
          </a:ln>
        </p:spPr>
      </p:pic>
      <p:pic>
        <p:nvPicPr>
          <p:cNvPr id="75786" name="Picture 12"/>
          <p:cNvPicPr>
            <a:picLocks noChangeArrowheads="1"/>
          </p:cNvPicPr>
          <p:nvPr/>
        </p:nvPicPr>
        <p:blipFill>
          <a:blip r:embed="rId3" cstate="print"/>
          <a:srcRect/>
          <a:stretch>
            <a:fillRect/>
          </a:stretch>
        </p:blipFill>
        <p:spPr bwMode="auto">
          <a:xfrm>
            <a:off x="3559175" y="2232025"/>
            <a:ext cx="736600" cy="738188"/>
          </a:xfrm>
          <a:prstGeom prst="rect">
            <a:avLst/>
          </a:prstGeom>
          <a:noFill/>
          <a:ln w="9525">
            <a:noFill/>
            <a:miter lim="800000"/>
            <a:headEnd/>
            <a:tailEnd/>
          </a:ln>
        </p:spPr>
      </p:pic>
      <p:pic>
        <p:nvPicPr>
          <p:cNvPr id="75787" name="Picture 13"/>
          <p:cNvPicPr>
            <a:picLocks noChangeArrowheads="1"/>
          </p:cNvPicPr>
          <p:nvPr/>
        </p:nvPicPr>
        <p:blipFill>
          <a:blip r:embed="rId3" cstate="print"/>
          <a:srcRect/>
          <a:stretch>
            <a:fillRect/>
          </a:stretch>
        </p:blipFill>
        <p:spPr bwMode="auto">
          <a:xfrm>
            <a:off x="6886575" y="1974851"/>
            <a:ext cx="736600" cy="739775"/>
          </a:xfrm>
          <a:prstGeom prst="rect">
            <a:avLst/>
          </a:prstGeom>
          <a:noFill/>
          <a:ln w="9525">
            <a:noFill/>
            <a:miter lim="800000"/>
            <a:headEnd/>
            <a:tailEnd/>
          </a:ln>
        </p:spPr>
      </p:pic>
      <p:pic>
        <p:nvPicPr>
          <p:cNvPr id="75788" name="Picture 14"/>
          <p:cNvPicPr>
            <a:picLocks noChangeArrowheads="1"/>
          </p:cNvPicPr>
          <p:nvPr/>
        </p:nvPicPr>
        <p:blipFill>
          <a:blip r:embed="rId3" cstate="print"/>
          <a:srcRect/>
          <a:stretch>
            <a:fillRect/>
          </a:stretch>
        </p:blipFill>
        <p:spPr bwMode="auto">
          <a:xfrm>
            <a:off x="5113338" y="5067300"/>
            <a:ext cx="736600" cy="738188"/>
          </a:xfrm>
          <a:prstGeom prst="rect">
            <a:avLst/>
          </a:prstGeom>
          <a:noFill/>
          <a:ln w="9525">
            <a:noFill/>
            <a:miter lim="800000"/>
            <a:headEnd/>
            <a:tailEnd/>
          </a:ln>
        </p:spPr>
      </p:pic>
      <p:pic>
        <p:nvPicPr>
          <p:cNvPr id="75789" name="Picture 15"/>
          <p:cNvPicPr>
            <a:picLocks noChangeArrowheads="1"/>
          </p:cNvPicPr>
          <p:nvPr/>
        </p:nvPicPr>
        <p:blipFill>
          <a:blip r:embed="rId3" cstate="print"/>
          <a:srcRect/>
          <a:stretch>
            <a:fillRect/>
          </a:stretch>
        </p:blipFill>
        <p:spPr bwMode="auto">
          <a:xfrm>
            <a:off x="8312150" y="3649664"/>
            <a:ext cx="736600" cy="738187"/>
          </a:xfrm>
          <a:prstGeom prst="rect">
            <a:avLst/>
          </a:prstGeom>
          <a:noFill/>
          <a:ln w="9525">
            <a:noFill/>
            <a:miter lim="800000"/>
            <a:headEnd/>
            <a:tailEnd/>
          </a:ln>
        </p:spPr>
      </p:pic>
      <p:pic>
        <p:nvPicPr>
          <p:cNvPr id="75790" name="Picture 16"/>
          <p:cNvPicPr>
            <a:picLocks noChangeArrowheads="1"/>
          </p:cNvPicPr>
          <p:nvPr/>
        </p:nvPicPr>
        <p:blipFill>
          <a:blip r:embed="rId3" cstate="print"/>
          <a:srcRect/>
          <a:stretch>
            <a:fillRect/>
          </a:stretch>
        </p:blipFill>
        <p:spPr bwMode="auto">
          <a:xfrm>
            <a:off x="2351088" y="3779839"/>
            <a:ext cx="736600" cy="738187"/>
          </a:xfrm>
          <a:prstGeom prst="rect">
            <a:avLst/>
          </a:prstGeom>
          <a:noFill/>
          <a:ln w="9525">
            <a:noFill/>
            <a:miter lim="800000"/>
            <a:headEnd/>
            <a:tailEnd/>
          </a:ln>
        </p:spPr>
      </p:pic>
      <p:sp>
        <p:nvSpPr>
          <p:cNvPr id="75791" name="Text Box 17"/>
          <p:cNvSpPr txBox="1">
            <a:spLocks noChangeArrowheads="1"/>
          </p:cNvSpPr>
          <p:nvPr/>
        </p:nvSpPr>
        <p:spPr bwMode="auto">
          <a:xfrm>
            <a:off x="6357938" y="5057775"/>
            <a:ext cx="1708150" cy="457200"/>
          </a:xfrm>
          <a:prstGeom prst="rect">
            <a:avLst/>
          </a:prstGeom>
          <a:noFill/>
          <a:ln w="9525">
            <a:noFill/>
            <a:miter lim="800000"/>
            <a:headEnd/>
            <a:tailEnd/>
          </a:ln>
        </p:spPr>
        <p:txBody>
          <a:bodyPr wrap="none">
            <a:spAutoFit/>
          </a:bodyPr>
          <a:lstStyle/>
          <a:p>
            <a:r>
              <a:rPr lang="zh-CN" altLang="en-US" sz="2400">
                <a:solidFill>
                  <a:schemeClr val="folHlink"/>
                </a:solidFill>
                <a:latin typeface="Arial" charset="0"/>
                <a:ea typeface="黑体" pitchFamily="2" charset="-122"/>
              </a:rPr>
              <a:t>两对双绞线</a:t>
            </a:r>
          </a:p>
        </p:txBody>
      </p:sp>
      <p:sp>
        <p:nvSpPr>
          <p:cNvPr id="75792" name="Line 18"/>
          <p:cNvSpPr>
            <a:spLocks noChangeShapeType="1"/>
          </p:cNvSpPr>
          <p:nvPr/>
        </p:nvSpPr>
        <p:spPr bwMode="auto">
          <a:xfrm flipV="1">
            <a:off x="7164388" y="4165600"/>
            <a:ext cx="239712" cy="941388"/>
          </a:xfrm>
          <a:prstGeom prst="line">
            <a:avLst/>
          </a:prstGeom>
          <a:noFill/>
          <a:ln w="19050">
            <a:solidFill>
              <a:schemeClr val="tx2"/>
            </a:solidFill>
            <a:round/>
            <a:headEnd/>
            <a:tailEnd type="triangle" w="sm" len="med"/>
          </a:ln>
        </p:spPr>
        <p:txBody>
          <a:bodyPr/>
          <a:lstStyle/>
          <a:p>
            <a:endParaRPr lang="zh-CN" altLang="en-US"/>
          </a:p>
        </p:txBody>
      </p:sp>
      <p:sp>
        <p:nvSpPr>
          <p:cNvPr id="75793" name="Text Box 19"/>
          <p:cNvSpPr txBox="1">
            <a:spLocks noChangeArrowheads="1"/>
          </p:cNvSpPr>
          <p:nvPr/>
        </p:nvSpPr>
        <p:spPr bwMode="auto">
          <a:xfrm>
            <a:off x="7535863" y="2133600"/>
            <a:ext cx="793750" cy="457200"/>
          </a:xfrm>
          <a:prstGeom prst="rect">
            <a:avLst/>
          </a:prstGeom>
          <a:noFill/>
          <a:ln w="9525">
            <a:noFill/>
            <a:miter lim="800000"/>
            <a:headEnd/>
            <a:tailEnd/>
          </a:ln>
        </p:spPr>
        <p:txBody>
          <a:bodyPr wrap="none">
            <a:spAutoFit/>
          </a:bodyPr>
          <a:lstStyle/>
          <a:p>
            <a:r>
              <a:rPr lang="zh-CN" altLang="en-US" sz="2400">
                <a:solidFill>
                  <a:schemeClr val="folHlink"/>
                </a:solidFill>
                <a:latin typeface="Arial" charset="0"/>
                <a:ea typeface="黑体" pitchFamily="2" charset="-122"/>
              </a:rPr>
              <a:t>站点</a:t>
            </a:r>
          </a:p>
        </p:txBody>
      </p:sp>
      <p:sp>
        <p:nvSpPr>
          <p:cNvPr id="75794" name="Text Box 20"/>
          <p:cNvSpPr txBox="1">
            <a:spLocks noChangeArrowheads="1"/>
          </p:cNvSpPr>
          <p:nvPr/>
        </p:nvSpPr>
        <p:spPr bwMode="auto">
          <a:xfrm>
            <a:off x="6708776" y="3187700"/>
            <a:ext cx="1692275" cy="457200"/>
          </a:xfrm>
          <a:prstGeom prst="rect">
            <a:avLst/>
          </a:prstGeom>
          <a:noFill/>
          <a:ln w="9525">
            <a:noFill/>
            <a:miter lim="800000"/>
            <a:headEnd/>
            <a:tailEnd/>
          </a:ln>
        </p:spPr>
        <p:txBody>
          <a:bodyPr wrap="none">
            <a:spAutoFit/>
          </a:bodyPr>
          <a:lstStyle/>
          <a:p>
            <a:r>
              <a:rPr lang="en-US" altLang="zh-CN" sz="2400">
                <a:solidFill>
                  <a:schemeClr val="folHlink"/>
                </a:solidFill>
                <a:latin typeface="Arial" charset="0"/>
                <a:ea typeface="黑体" pitchFamily="2" charset="-122"/>
              </a:rPr>
              <a:t>RJ-45 </a:t>
            </a:r>
            <a:r>
              <a:rPr lang="zh-CN" altLang="en-US" sz="2400">
                <a:solidFill>
                  <a:schemeClr val="folHlink"/>
                </a:solidFill>
                <a:latin typeface="Arial" charset="0"/>
                <a:ea typeface="黑体" pitchFamily="2" charset="-122"/>
              </a:rPr>
              <a:t>插头</a:t>
            </a:r>
          </a:p>
        </p:txBody>
      </p:sp>
      <p:sp>
        <p:nvSpPr>
          <p:cNvPr id="75795" name="Line 21"/>
          <p:cNvSpPr>
            <a:spLocks noChangeShapeType="1"/>
          </p:cNvSpPr>
          <p:nvPr/>
        </p:nvSpPr>
        <p:spPr bwMode="auto">
          <a:xfrm>
            <a:off x="7758114" y="3635376"/>
            <a:ext cx="554037" cy="530225"/>
          </a:xfrm>
          <a:prstGeom prst="line">
            <a:avLst/>
          </a:prstGeom>
          <a:noFill/>
          <a:ln w="19050">
            <a:solidFill>
              <a:schemeClr val="tx2"/>
            </a:solidFill>
            <a:round/>
            <a:headEnd/>
            <a:tailEnd type="triangle" w="sm" len="med"/>
          </a:ln>
        </p:spPr>
        <p:txBody>
          <a:bodyPr/>
          <a:lstStyle/>
          <a:p>
            <a:endParaRPr lang="zh-CN" altLang="en-US"/>
          </a:p>
        </p:txBody>
      </p:sp>
      <p:sp>
        <p:nvSpPr>
          <p:cNvPr id="75796" name="Line 22"/>
          <p:cNvSpPr>
            <a:spLocks noChangeShapeType="1"/>
          </p:cNvSpPr>
          <p:nvPr/>
        </p:nvSpPr>
        <p:spPr bwMode="auto">
          <a:xfrm flipH="1">
            <a:off x="6497639" y="3635376"/>
            <a:ext cx="663575" cy="403225"/>
          </a:xfrm>
          <a:prstGeom prst="line">
            <a:avLst/>
          </a:prstGeom>
          <a:noFill/>
          <a:ln w="19050">
            <a:solidFill>
              <a:schemeClr val="tx2"/>
            </a:solidFill>
            <a:round/>
            <a:headEnd/>
            <a:tailEnd type="triangle" w="sm" len="med"/>
          </a:ln>
        </p:spPr>
        <p:txBody>
          <a:bodyPr/>
          <a:lstStyle/>
          <a:p>
            <a:endParaRPr lang="zh-CN" altLang="en-US"/>
          </a:p>
        </p:txBody>
      </p:sp>
      <p:sp>
        <p:nvSpPr>
          <p:cNvPr id="75797" name="灯片编号占位符 22"/>
          <p:cNvSpPr>
            <a:spLocks noGrp="1"/>
          </p:cNvSpPr>
          <p:nvPr>
            <p:ph type="sldNum" sz="quarter" idx="12"/>
          </p:nvPr>
        </p:nvSpPr>
        <p:spPr>
          <a:noFill/>
        </p:spPr>
        <p:txBody>
          <a:bodyPr/>
          <a:lstStyle/>
          <a:p>
            <a:fld id="{22EB22F8-2166-460C-9C45-E9929D72860D}" type="slidenum">
              <a:rPr lang="en-US" altLang="zh-CN" smtClean="0"/>
              <a:pPr/>
              <a:t>67</a:t>
            </a:fld>
            <a:endParaRPr lang="en-US" altLang="zh-CN"/>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ctr" eaLnBrk="1" hangingPunct="1"/>
            <a:r>
              <a:rPr lang="zh-CN" altLang="en-US"/>
              <a:t>星形网 </a:t>
            </a:r>
            <a:r>
              <a:rPr lang="en-US" altLang="zh-CN"/>
              <a:t>10BASE-T </a:t>
            </a:r>
          </a:p>
        </p:txBody>
      </p:sp>
      <p:sp>
        <p:nvSpPr>
          <p:cNvPr id="427011" name="Rectangle 3"/>
          <p:cNvSpPr>
            <a:spLocks noGrp="1" noChangeArrowheads="1"/>
          </p:cNvSpPr>
          <p:nvPr>
            <p:ph type="body" idx="1"/>
          </p:nvPr>
        </p:nvSpPr>
        <p:spPr>
          <a:xfrm>
            <a:off x="2063751" y="1917700"/>
            <a:ext cx="8424863" cy="4319588"/>
          </a:xfrm>
        </p:spPr>
        <p:txBody>
          <a:bodyPr/>
          <a:lstStyle/>
          <a:p>
            <a:pPr eaLnBrk="1" hangingPunct="1"/>
            <a:r>
              <a:rPr lang="zh-CN" altLang="en-US"/>
              <a:t>不用电缆而使用无屏蔽双绞线。每个站需要用两对双绞线，分别用于发送和接收。</a:t>
            </a:r>
          </a:p>
          <a:p>
            <a:pPr eaLnBrk="1" hangingPunct="1"/>
            <a:r>
              <a:rPr lang="zh-CN" altLang="en-US"/>
              <a:t>集线器使用了大规模集成电路芯片，因此这样的硬件设备的可靠性已大大提高了。 </a:t>
            </a:r>
          </a:p>
        </p:txBody>
      </p:sp>
      <p:sp>
        <p:nvSpPr>
          <p:cNvPr id="76804" name="灯片编号占位符 5"/>
          <p:cNvSpPr>
            <a:spLocks noGrp="1"/>
          </p:cNvSpPr>
          <p:nvPr>
            <p:ph type="sldNum" sz="quarter" idx="12"/>
          </p:nvPr>
        </p:nvSpPr>
        <p:spPr>
          <a:noFill/>
        </p:spPr>
        <p:txBody>
          <a:bodyPr/>
          <a:lstStyle/>
          <a:p>
            <a:fld id="{43A8AB36-7EC0-403C-8916-98CF49A58716}" type="slidenum">
              <a:rPr lang="en-US" altLang="zh-CN" smtClean="0"/>
              <a:pPr/>
              <a:t>68</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70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eaLnBrk="1" hangingPunct="1"/>
            <a:r>
              <a:rPr lang="zh-CN" altLang="en-US"/>
              <a:t>以太网在局域网中的统治地位</a:t>
            </a:r>
          </a:p>
        </p:txBody>
      </p:sp>
      <p:sp>
        <p:nvSpPr>
          <p:cNvPr id="428035" name="Rectangle 3"/>
          <p:cNvSpPr>
            <a:spLocks noGrp="1" noChangeArrowheads="1"/>
          </p:cNvSpPr>
          <p:nvPr>
            <p:ph type="body" idx="1"/>
          </p:nvPr>
        </p:nvSpPr>
        <p:spPr>
          <a:xfrm>
            <a:off x="2063751" y="1917700"/>
            <a:ext cx="8424863" cy="4319588"/>
          </a:xfrm>
        </p:spPr>
        <p:txBody>
          <a:bodyPr/>
          <a:lstStyle/>
          <a:p>
            <a:pPr eaLnBrk="1" hangingPunct="1"/>
            <a:r>
              <a:rPr lang="en-US" altLang="zh-CN"/>
              <a:t>10BASE-T </a:t>
            </a:r>
            <a:r>
              <a:rPr lang="zh-CN" altLang="en-US"/>
              <a:t>的通信距离稍短，每个站到集线器的距离不超过 </a:t>
            </a:r>
            <a:r>
              <a:rPr lang="en-US" altLang="zh-CN"/>
              <a:t>100 m</a:t>
            </a:r>
            <a:r>
              <a:rPr lang="zh-CN" altLang="en-US"/>
              <a:t>。</a:t>
            </a:r>
          </a:p>
          <a:p>
            <a:pPr eaLnBrk="1" hangingPunct="1"/>
            <a:r>
              <a:rPr lang="zh-CN" altLang="en-US"/>
              <a:t>这种 </a:t>
            </a:r>
            <a:r>
              <a:rPr lang="en-US" altLang="zh-CN"/>
              <a:t>10 Mb/s </a:t>
            </a:r>
            <a:r>
              <a:rPr lang="zh-CN" altLang="en-US"/>
              <a:t>速率的无屏蔽双绞线星形网的出现，既降低了成本，又提高了可靠性。 </a:t>
            </a:r>
          </a:p>
          <a:p>
            <a:pPr eaLnBrk="1" hangingPunct="1"/>
            <a:r>
              <a:rPr lang="en-US" altLang="zh-CN"/>
              <a:t>10BASE-T </a:t>
            </a:r>
            <a:r>
              <a:rPr lang="zh-CN" altLang="en-US"/>
              <a:t>双绞线以太网的出现，是局域网发展史上的一个非常重要的里程碑，它为以太网在局域网中的统治地位奠定了牢固的基础。 </a:t>
            </a:r>
          </a:p>
        </p:txBody>
      </p:sp>
      <p:sp>
        <p:nvSpPr>
          <p:cNvPr id="77828" name="灯片编号占位符 5"/>
          <p:cNvSpPr>
            <a:spLocks noGrp="1"/>
          </p:cNvSpPr>
          <p:nvPr>
            <p:ph type="sldNum" sz="quarter" idx="12"/>
          </p:nvPr>
        </p:nvSpPr>
        <p:spPr>
          <a:noFill/>
        </p:spPr>
        <p:txBody>
          <a:bodyPr/>
          <a:lstStyle/>
          <a:p>
            <a:fld id="{34D54732-08F3-4FA5-A928-B93B607E9011}" type="slidenum">
              <a:rPr lang="en-US" altLang="zh-CN" smtClean="0"/>
              <a:pPr/>
              <a:t>69</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80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8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695576" y="931863"/>
            <a:ext cx="6856413" cy="768350"/>
          </a:xfrm>
        </p:spPr>
        <p:txBody>
          <a:bodyPr/>
          <a:lstStyle/>
          <a:p>
            <a:pPr algn="ctr" eaLnBrk="1" hangingPunct="1"/>
            <a:r>
              <a:rPr lang="zh-CN" altLang="en-US" sz="4800">
                <a:latin typeface="黑体" pitchFamily="2" charset="-122"/>
              </a:rPr>
              <a:t>数据链路层的简单模型</a:t>
            </a:r>
            <a:r>
              <a:rPr lang="en-US" altLang="zh-CN" sz="4800">
                <a:latin typeface="黑体" pitchFamily="2" charset="-122"/>
              </a:rPr>
              <a:t>( </a:t>
            </a:r>
            <a:r>
              <a:rPr lang="zh-CN" altLang="en-US" sz="4800">
                <a:latin typeface="黑体" pitchFamily="2" charset="-122"/>
              </a:rPr>
              <a:t>续）</a:t>
            </a:r>
          </a:p>
        </p:txBody>
      </p:sp>
      <p:sp>
        <p:nvSpPr>
          <p:cNvPr id="14339" name="Line 4"/>
          <p:cNvSpPr>
            <a:spLocks noChangeShapeType="1"/>
          </p:cNvSpPr>
          <p:nvPr/>
        </p:nvSpPr>
        <p:spPr bwMode="auto">
          <a:xfrm flipH="1" flipV="1">
            <a:off x="9359900" y="3478213"/>
            <a:ext cx="673100" cy="63500"/>
          </a:xfrm>
          <a:prstGeom prst="line">
            <a:avLst/>
          </a:prstGeom>
          <a:noFill/>
          <a:ln w="28575">
            <a:solidFill>
              <a:srgbClr val="333399"/>
            </a:solidFill>
            <a:round/>
            <a:headEnd/>
            <a:tailEnd/>
          </a:ln>
        </p:spPr>
        <p:txBody>
          <a:bodyPr wrap="none" anchor="ctr"/>
          <a:lstStyle/>
          <a:p>
            <a:endParaRPr lang="zh-CN" altLang="en-US"/>
          </a:p>
        </p:txBody>
      </p:sp>
      <p:sp>
        <p:nvSpPr>
          <p:cNvPr id="14340" name="Line 5"/>
          <p:cNvSpPr>
            <a:spLocks noChangeShapeType="1"/>
          </p:cNvSpPr>
          <p:nvPr/>
        </p:nvSpPr>
        <p:spPr bwMode="auto">
          <a:xfrm flipH="1" flipV="1">
            <a:off x="8267700" y="3173413"/>
            <a:ext cx="635000" cy="215900"/>
          </a:xfrm>
          <a:prstGeom prst="line">
            <a:avLst/>
          </a:prstGeom>
          <a:noFill/>
          <a:ln w="28575">
            <a:solidFill>
              <a:srgbClr val="333399"/>
            </a:solidFill>
            <a:round/>
            <a:headEnd/>
            <a:tailEnd/>
          </a:ln>
        </p:spPr>
        <p:txBody>
          <a:bodyPr wrap="none" anchor="ctr"/>
          <a:lstStyle/>
          <a:p>
            <a:endParaRPr lang="zh-CN" altLang="en-US"/>
          </a:p>
        </p:txBody>
      </p:sp>
      <p:sp>
        <p:nvSpPr>
          <p:cNvPr id="14341" name="Line 6"/>
          <p:cNvSpPr>
            <a:spLocks noChangeShapeType="1"/>
          </p:cNvSpPr>
          <p:nvPr/>
        </p:nvSpPr>
        <p:spPr bwMode="auto">
          <a:xfrm flipV="1">
            <a:off x="7378700" y="3160713"/>
            <a:ext cx="762000" cy="152400"/>
          </a:xfrm>
          <a:prstGeom prst="line">
            <a:avLst/>
          </a:prstGeom>
          <a:noFill/>
          <a:ln w="28575">
            <a:solidFill>
              <a:srgbClr val="333399"/>
            </a:solidFill>
            <a:round/>
            <a:headEnd/>
            <a:tailEnd/>
          </a:ln>
        </p:spPr>
        <p:txBody>
          <a:bodyPr wrap="none" anchor="ctr"/>
          <a:lstStyle/>
          <a:p>
            <a:endParaRPr lang="zh-CN" altLang="en-US"/>
          </a:p>
        </p:txBody>
      </p:sp>
      <p:sp>
        <p:nvSpPr>
          <p:cNvPr id="14342" name="Line 7"/>
          <p:cNvSpPr>
            <a:spLocks noChangeShapeType="1"/>
          </p:cNvSpPr>
          <p:nvPr/>
        </p:nvSpPr>
        <p:spPr bwMode="auto">
          <a:xfrm flipV="1">
            <a:off x="6311900" y="3236913"/>
            <a:ext cx="914400" cy="76200"/>
          </a:xfrm>
          <a:prstGeom prst="line">
            <a:avLst/>
          </a:prstGeom>
          <a:noFill/>
          <a:ln w="28575">
            <a:solidFill>
              <a:srgbClr val="333399"/>
            </a:solidFill>
            <a:round/>
            <a:headEnd/>
            <a:tailEnd/>
          </a:ln>
        </p:spPr>
        <p:txBody>
          <a:bodyPr wrap="none" anchor="ctr"/>
          <a:lstStyle/>
          <a:p>
            <a:endParaRPr lang="zh-CN" altLang="en-US"/>
          </a:p>
        </p:txBody>
      </p:sp>
      <p:sp>
        <p:nvSpPr>
          <p:cNvPr id="14343" name="Line 8"/>
          <p:cNvSpPr>
            <a:spLocks noChangeShapeType="1"/>
          </p:cNvSpPr>
          <p:nvPr/>
        </p:nvSpPr>
        <p:spPr bwMode="auto">
          <a:xfrm>
            <a:off x="5245100" y="3313113"/>
            <a:ext cx="914400" cy="0"/>
          </a:xfrm>
          <a:prstGeom prst="line">
            <a:avLst/>
          </a:prstGeom>
          <a:noFill/>
          <a:ln w="28575">
            <a:solidFill>
              <a:srgbClr val="333399"/>
            </a:solidFill>
            <a:round/>
            <a:headEnd/>
            <a:tailEnd/>
          </a:ln>
        </p:spPr>
        <p:txBody>
          <a:bodyPr wrap="none" anchor="ctr"/>
          <a:lstStyle/>
          <a:p>
            <a:endParaRPr lang="zh-CN" altLang="en-US"/>
          </a:p>
        </p:txBody>
      </p:sp>
      <p:sp>
        <p:nvSpPr>
          <p:cNvPr id="14344" name="Line 9"/>
          <p:cNvSpPr>
            <a:spLocks noChangeShapeType="1"/>
          </p:cNvSpPr>
          <p:nvPr/>
        </p:nvSpPr>
        <p:spPr bwMode="auto">
          <a:xfrm>
            <a:off x="4102100" y="3084513"/>
            <a:ext cx="914400" cy="228600"/>
          </a:xfrm>
          <a:prstGeom prst="line">
            <a:avLst/>
          </a:prstGeom>
          <a:noFill/>
          <a:ln w="28575">
            <a:solidFill>
              <a:srgbClr val="333399"/>
            </a:solidFill>
            <a:round/>
            <a:headEnd/>
            <a:tailEnd/>
          </a:ln>
        </p:spPr>
        <p:txBody>
          <a:bodyPr wrap="none" anchor="ctr"/>
          <a:lstStyle/>
          <a:p>
            <a:endParaRPr lang="zh-CN" altLang="en-US"/>
          </a:p>
        </p:txBody>
      </p:sp>
      <p:sp>
        <p:nvSpPr>
          <p:cNvPr id="14345" name="Freeform 10"/>
          <p:cNvSpPr>
            <a:spLocks/>
          </p:cNvSpPr>
          <p:nvPr/>
        </p:nvSpPr>
        <p:spPr bwMode="auto">
          <a:xfrm>
            <a:off x="2298700" y="3122613"/>
            <a:ext cx="1752600" cy="508000"/>
          </a:xfrm>
          <a:custGeom>
            <a:avLst/>
            <a:gdLst>
              <a:gd name="T0" fmla="*/ 0 w 1104"/>
              <a:gd name="T1" fmla="*/ 508000 h 320"/>
              <a:gd name="T2" fmla="*/ 901700 w 1104"/>
              <a:gd name="T3" fmla="*/ 317500 h 320"/>
              <a:gd name="T4" fmla="*/ 1752600 w 1104"/>
              <a:gd name="T5" fmla="*/ 0 h 320"/>
              <a:gd name="T6" fmla="*/ 0 60000 65536"/>
              <a:gd name="T7" fmla="*/ 0 60000 65536"/>
              <a:gd name="T8" fmla="*/ 0 60000 65536"/>
              <a:gd name="T9" fmla="*/ 0 w 1104"/>
              <a:gd name="T10" fmla="*/ 0 h 320"/>
              <a:gd name="T11" fmla="*/ 1104 w 1104"/>
              <a:gd name="T12" fmla="*/ 320 h 320"/>
            </a:gdLst>
            <a:ahLst/>
            <a:cxnLst>
              <a:cxn ang="T6">
                <a:pos x="T0" y="T1"/>
              </a:cxn>
              <a:cxn ang="T7">
                <a:pos x="T2" y="T3"/>
              </a:cxn>
              <a:cxn ang="T8">
                <a:pos x="T4" y="T5"/>
              </a:cxn>
            </a:cxnLst>
            <a:rect l="T9" t="T10" r="T11" b="T12"/>
            <a:pathLst>
              <a:path w="1104" h="320">
                <a:moveTo>
                  <a:pt x="0" y="320"/>
                </a:moveTo>
                <a:lnTo>
                  <a:pt x="568" y="200"/>
                </a:lnTo>
                <a:lnTo>
                  <a:pt x="1104" y="0"/>
                </a:lnTo>
              </a:path>
            </a:pathLst>
          </a:custGeom>
          <a:noFill/>
          <a:ln w="28575" cmpd="sng">
            <a:solidFill>
              <a:srgbClr val="333399"/>
            </a:solidFill>
            <a:round/>
            <a:headEnd/>
            <a:tailEnd/>
          </a:ln>
        </p:spPr>
        <p:txBody>
          <a:bodyPr wrap="none" anchor="ctr"/>
          <a:lstStyle/>
          <a:p>
            <a:endParaRPr lang="zh-CN" altLang="en-US"/>
          </a:p>
        </p:txBody>
      </p:sp>
      <p:grpSp>
        <p:nvGrpSpPr>
          <p:cNvPr id="14346" name="Group 11"/>
          <p:cNvGrpSpPr>
            <a:grpSpLocks/>
          </p:cNvGrpSpPr>
          <p:nvPr/>
        </p:nvGrpSpPr>
        <p:grpSpPr bwMode="auto">
          <a:xfrm>
            <a:off x="2654301" y="2932113"/>
            <a:ext cx="1128713" cy="781050"/>
            <a:chOff x="1680" y="240"/>
            <a:chExt cx="2529" cy="1270"/>
          </a:xfrm>
        </p:grpSpPr>
        <p:sp>
          <p:nvSpPr>
            <p:cNvPr id="14910" name="Oval 12"/>
            <p:cNvSpPr>
              <a:spLocks noChangeArrowheads="1"/>
            </p:cNvSpPr>
            <p:nvPr/>
          </p:nvSpPr>
          <p:spPr bwMode="auto">
            <a:xfrm>
              <a:off x="2554" y="240"/>
              <a:ext cx="1088" cy="513"/>
            </a:xfrm>
            <a:prstGeom prst="ellipse">
              <a:avLst/>
            </a:prstGeom>
            <a:solidFill>
              <a:srgbClr val="C0C0C0"/>
            </a:solidFill>
            <a:ln w="9525">
              <a:noFill/>
              <a:round/>
              <a:headEnd/>
              <a:tailEnd/>
            </a:ln>
          </p:spPr>
          <p:txBody>
            <a:bodyPr/>
            <a:lstStyle/>
            <a:p>
              <a:endParaRPr lang="zh-CN" altLang="en-US"/>
            </a:p>
          </p:txBody>
        </p:sp>
        <p:sp>
          <p:nvSpPr>
            <p:cNvPr id="14911" name="Oval 13"/>
            <p:cNvSpPr>
              <a:spLocks noChangeArrowheads="1"/>
            </p:cNvSpPr>
            <p:nvPr/>
          </p:nvSpPr>
          <p:spPr bwMode="auto">
            <a:xfrm>
              <a:off x="1941" y="381"/>
              <a:ext cx="827" cy="513"/>
            </a:xfrm>
            <a:prstGeom prst="ellipse">
              <a:avLst/>
            </a:prstGeom>
            <a:solidFill>
              <a:srgbClr val="C0C0C0"/>
            </a:solidFill>
            <a:ln w="9525">
              <a:noFill/>
              <a:round/>
              <a:headEnd/>
              <a:tailEnd/>
            </a:ln>
          </p:spPr>
          <p:txBody>
            <a:bodyPr/>
            <a:lstStyle/>
            <a:p>
              <a:endParaRPr lang="zh-CN" altLang="en-US"/>
            </a:p>
          </p:txBody>
        </p:sp>
        <p:sp>
          <p:nvSpPr>
            <p:cNvPr id="14912" name="Oval 14"/>
            <p:cNvSpPr>
              <a:spLocks noChangeArrowheads="1"/>
            </p:cNvSpPr>
            <p:nvPr/>
          </p:nvSpPr>
          <p:spPr bwMode="auto">
            <a:xfrm>
              <a:off x="1680" y="702"/>
              <a:ext cx="552" cy="411"/>
            </a:xfrm>
            <a:prstGeom prst="ellipse">
              <a:avLst/>
            </a:prstGeom>
            <a:solidFill>
              <a:srgbClr val="C0C0C0"/>
            </a:solidFill>
            <a:ln w="9525">
              <a:noFill/>
              <a:round/>
              <a:headEnd/>
              <a:tailEnd/>
            </a:ln>
          </p:spPr>
          <p:txBody>
            <a:bodyPr/>
            <a:lstStyle/>
            <a:p>
              <a:endParaRPr lang="zh-CN" altLang="en-US"/>
            </a:p>
          </p:txBody>
        </p:sp>
        <p:sp>
          <p:nvSpPr>
            <p:cNvPr id="14913" name="Oval 15"/>
            <p:cNvSpPr>
              <a:spLocks noChangeArrowheads="1"/>
            </p:cNvSpPr>
            <p:nvPr/>
          </p:nvSpPr>
          <p:spPr bwMode="auto">
            <a:xfrm>
              <a:off x="1849" y="894"/>
              <a:ext cx="842" cy="450"/>
            </a:xfrm>
            <a:prstGeom prst="ellipse">
              <a:avLst/>
            </a:prstGeom>
            <a:solidFill>
              <a:srgbClr val="C0C0C0"/>
            </a:solidFill>
            <a:ln w="9525">
              <a:noFill/>
              <a:round/>
              <a:headEnd/>
              <a:tailEnd/>
            </a:ln>
          </p:spPr>
          <p:txBody>
            <a:bodyPr/>
            <a:lstStyle/>
            <a:p>
              <a:endParaRPr lang="zh-CN" altLang="en-US"/>
            </a:p>
          </p:txBody>
        </p:sp>
        <p:sp>
          <p:nvSpPr>
            <p:cNvPr id="14914" name="Oval 16"/>
            <p:cNvSpPr>
              <a:spLocks noChangeArrowheads="1"/>
            </p:cNvSpPr>
            <p:nvPr/>
          </p:nvSpPr>
          <p:spPr bwMode="auto">
            <a:xfrm>
              <a:off x="2462" y="971"/>
              <a:ext cx="1272" cy="539"/>
            </a:xfrm>
            <a:prstGeom prst="ellipse">
              <a:avLst/>
            </a:prstGeom>
            <a:solidFill>
              <a:srgbClr val="C0C0C0"/>
            </a:solidFill>
            <a:ln w="9525">
              <a:noFill/>
              <a:round/>
              <a:headEnd/>
              <a:tailEnd/>
            </a:ln>
          </p:spPr>
          <p:txBody>
            <a:bodyPr/>
            <a:lstStyle/>
            <a:p>
              <a:endParaRPr lang="zh-CN" altLang="en-US"/>
            </a:p>
          </p:txBody>
        </p:sp>
        <p:sp>
          <p:nvSpPr>
            <p:cNvPr id="14915" name="Oval 17"/>
            <p:cNvSpPr>
              <a:spLocks noChangeArrowheads="1"/>
            </p:cNvSpPr>
            <p:nvPr/>
          </p:nvSpPr>
          <p:spPr bwMode="auto">
            <a:xfrm>
              <a:off x="3289" y="394"/>
              <a:ext cx="797" cy="398"/>
            </a:xfrm>
            <a:prstGeom prst="ellipse">
              <a:avLst/>
            </a:prstGeom>
            <a:solidFill>
              <a:srgbClr val="C0C0C0"/>
            </a:solidFill>
            <a:ln w="9525">
              <a:noFill/>
              <a:round/>
              <a:headEnd/>
              <a:tailEnd/>
            </a:ln>
          </p:spPr>
          <p:txBody>
            <a:bodyPr/>
            <a:lstStyle/>
            <a:p>
              <a:endParaRPr lang="zh-CN" altLang="en-US"/>
            </a:p>
          </p:txBody>
        </p:sp>
        <p:sp>
          <p:nvSpPr>
            <p:cNvPr id="14916" name="Oval 18"/>
            <p:cNvSpPr>
              <a:spLocks noChangeArrowheads="1"/>
            </p:cNvSpPr>
            <p:nvPr/>
          </p:nvSpPr>
          <p:spPr bwMode="auto">
            <a:xfrm>
              <a:off x="3412" y="663"/>
              <a:ext cx="797" cy="398"/>
            </a:xfrm>
            <a:prstGeom prst="ellipse">
              <a:avLst/>
            </a:prstGeom>
            <a:solidFill>
              <a:srgbClr val="C0C0C0"/>
            </a:solidFill>
            <a:ln w="9525">
              <a:noFill/>
              <a:round/>
              <a:headEnd/>
              <a:tailEnd/>
            </a:ln>
          </p:spPr>
          <p:txBody>
            <a:bodyPr/>
            <a:lstStyle/>
            <a:p>
              <a:endParaRPr lang="zh-CN" altLang="en-US"/>
            </a:p>
          </p:txBody>
        </p:sp>
        <p:sp>
          <p:nvSpPr>
            <p:cNvPr id="14917" name="Oval 19"/>
            <p:cNvSpPr>
              <a:spLocks noChangeArrowheads="1"/>
            </p:cNvSpPr>
            <p:nvPr/>
          </p:nvSpPr>
          <p:spPr bwMode="auto">
            <a:xfrm>
              <a:off x="3335" y="753"/>
              <a:ext cx="797" cy="668"/>
            </a:xfrm>
            <a:prstGeom prst="ellipse">
              <a:avLst/>
            </a:prstGeom>
            <a:solidFill>
              <a:srgbClr val="C0C0C0"/>
            </a:solidFill>
            <a:ln w="9525">
              <a:noFill/>
              <a:round/>
              <a:headEnd/>
              <a:tailEnd/>
            </a:ln>
          </p:spPr>
          <p:txBody>
            <a:bodyPr/>
            <a:lstStyle/>
            <a:p>
              <a:endParaRPr lang="zh-CN" altLang="en-US"/>
            </a:p>
          </p:txBody>
        </p:sp>
        <p:sp>
          <p:nvSpPr>
            <p:cNvPr id="14918" name="Oval 20"/>
            <p:cNvSpPr>
              <a:spLocks noChangeArrowheads="1"/>
            </p:cNvSpPr>
            <p:nvPr/>
          </p:nvSpPr>
          <p:spPr bwMode="auto">
            <a:xfrm>
              <a:off x="2140" y="548"/>
              <a:ext cx="1640" cy="667"/>
            </a:xfrm>
            <a:prstGeom prst="ellipse">
              <a:avLst/>
            </a:prstGeom>
            <a:solidFill>
              <a:srgbClr val="C0C0C0"/>
            </a:solidFill>
            <a:ln w="9525">
              <a:noFill/>
              <a:round/>
              <a:headEnd/>
              <a:tailEnd/>
            </a:ln>
          </p:spPr>
          <p:txBody>
            <a:bodyPr/>
            <a:lstStyle/>
            <a:p>
              <a:endParaRPr lang="zh-CN" altLang="en-US"/>
            </a:p>
          </p:txBody>
        </p:sp>
      </p:grpSp>
      <p:grpSp>
        <p:nvGrpSpPr>
          <p:cNvPr id="14347" name="Group 28"/>
          <p:cNvGrpSpPr>
            <a:grpSpLocks/>
          </p:cNvGrpSpPr>
          <p:nvPr/>
        </p:nvGrpSpPr>
        <p:grpSpPr bwMode="auto">
          <a:xfrm>
            <a:off x="4559301" y="2932113"/>
            <a:ext cx="1128713" cy="781050"/>
            <a:chOff x="1680" y="240"/>
            <a:chExt cx="2529" cy="1270"/>
          </a:xfrm>
        </p:grpSpPr>
        <p:sp>
          <p:nvSpPr>
            <p:cNvPr id="14901" name="Oval 29"/>
            <p:cNvSpPr>
              <a:spLocks noChangeArrowheads="1"/>
            </p:cNvSpPr>
            <p:nvPr/>
          </p:nvSpPr>
          <p:spPr bwMode="auto">
            <a:xfrm>
              <a:off x="2554" y="240"/>
              <a:ext cx="1088" cy="513"/>
            </a:xfrm>
            <a:prstGeom prst="ellipse">
              <a:avLst/>
            </a:prstGeom>
            <a:solidFill>
              <a:srgbClr val="C0C0C0"/>
            </a:solidFill>
            <a:ln w="9525">
              <a:noFill/>
              <a:round/>
              <a:headEnd/>
              <a:tailEnd/>
            </a:ln>
          </p:spPr>
          <p:txBody>
            <a:bodyPr/>
            <a:lstStyle/>
            <a:p>
              <a:endParaRPr lang="zh-CN" altLang="en-US"/>
            </a:p>
          </p:txBody>
        </p:sp>
        <p:sp>
          <p:nvSpPr>
            <p:cNvPr id="14902" name="Oval 30"/>
            <p:cNvSpPr>
              <a:spLocks noChangeArrowheads="1"/>
            </p:cNvSpPr>
            <p:nvPr/>
          </p:nvSpPr>
          <p:spPr bwMode="auto">
            <a:xfrm>
              <a:off x="1941" y="381"/>
              <a:ext cx="827" cy="513"/>
            </a:xfrm>
            <a:prstGeom prst="ellipse">
              <a:avLst/>
            </a:prstGeom>
            <a:solidFill>
              <a:srgbClr val="C0C0C0"/>
            </a:solidFill>
            <a:ln w="9525">
              <a:noFill/>
              <a:round/>
              <a:headEnd/>
              <a:tailEnd/>
            </a:ln>
          </p:spPr>
          <p:txBody>
            <a:bodyPr/>
            <a:lstStyle/>
            <a:p>
              <a:endParaRPr lang="zh-CN" altLang="en-US"/>
            </a:p>
          </p:txBody>
        </p:sp>
        <p:sp>
          <p:nvSpPr>
            <p:cNvPr id="14903" name="Oval 31"/>
            <p:cNvSpPr>
              <a:spLocks noChangeArrowheads="1"/>
            </p:cNvSpPr>
            <p:nvPr/>
          </p:nvSpPr>
          <p:spPr bwMode="auto">
            <a:xfrm>
              <a:off x="1680" y="702"/>
              <a:ext cx="552" cy="411"/>
            </a:xfrm>
            <a:prstGeom prst="ellipse">
              <a:avLst/>
            </a:prstGeom>
            <a:solidFill>
              <a:srgbClr val="C0C0C0"/>
            </a:solidFill>
            <a:ln w="9525">
              <a:noFill/>
              <a:round/>
              <a:headEnd/>
              <a:tailEnd/>
            </a:ln>
          </p:spPr>
          <p:txBody>
            <a:bodyPr/>
            <a:lstStyle/>
            <a:p>
              <a:endParaRPr lang="zh-CN" altLang="en-US"/>
            </a:p>
          </p:txBody>
        </p:sp>
        <p:sp>
          <p:nvSpPr>
            <p:cNvPr id="14904" name="Oval 32"/>
            <p:cNvSpPr>
              <a:spLocks noChangeArrowheads="1"/>
            </p:cNvSpPr>
            <p:nvPr/>
          </p:nvSpPr>
          <p:spPr bwMode="auto">
            <a:xfrm>
              <a:off x="1849" y="894"/>
              <a:ext cx="842" cy="450"/>
            </a:xfrm>
            <a:prstGeom prst="ellipse">
              <a:avLst/>
            </a:prstGeom>
            <a:solidFill>
              <a:srgbClr val="C0C0C0"/>
            </a:solidFill>
            <a:ln w="9525">
              <a:noFill/>
              <a:round/>
              <a:headEnd/>
              <a:tailEnd/>
            </a:ln>
          </p:spPr>
          <p:txBody>
            <a:bodyPr/>
            <a:lstStyle/>
            <a:p>
              <a:endParaRPr lang="zh-CN" altLang="en-US"/>
            </a:p>
          </p:txBody>
        </p:sp>
        <p:sp>
          <p:nvSpPr>
            <p:cNvPr id="14905" name="Oval 33"/>
            <p:cNvSpPr>
              <a:spLocks noChangeArrowheads="1"/>
            </p:cNvSpPr>
            <p:nvPr/>
          </p:nvSpPr>
          <p:spPr bwMode="auto">
            <a:xfrm>
              <a:off x="2462" y="971"/>
              <a:ext cx="1272" cy="539"/>
            </a:xfrm>
            <a:prstGeom prst="ellipse">
              <a:avLst/>
            </a:prstGeom>
            <a:solidFill>
              <a:srgbClr val="C0C0C0"/>
            </a:solidFill>
            <a:ln w="9525">
              <a:noFill/>
              <a:round/>
              <a:headEnd/>
              <a:tailEnd/>
            </a:ln>
          </p:spPr>
          <p:txBody>
            <a:bodyPr/>
            <a:lstStyle/>
            <a:p>
              <a:endParaRPr lang="zh-CN" altLang="en-US"/>
            </a:p>
          </p:txBody>
        </p:sp>
        <p:sp>
          <p:nvSpPr>
            <p:cNvPr id="14906" name="Oval 34"/>
            <p:cNvSpPr>
              <a:spLocks noChangeArrowheads="1"/>
            </p:cNvSpPr>
            <p:nvPr/>
          </p:nvSpPr>
          <p:spPr bwMode="auto">
            <a:xfrm>
              <a:off x="3289" y="394"/>
              <a:ext cx="797" cy="398"/>
            </a:xfrm>
            <a:prstGeom prst="ellipse">
              <a:avLst/>
            </a:prstGeom>
            <a:solidFill>
              <a:srgbClr val="C0C0C0"/>
            </a:solidFill>
            <a:ln w="9525">
              <a:noFill/>
              <a:round/>
              <a:headEnd/>
              <a:tailEnd/>
            </a:ln>
          </p:spPr>
          <p:txBody>
            <a:bodyPr/>
            <a:lstStyle/>
            <a:p>
              <a:endParaRPr lang="zh-CN" altLang="en-US"/>
            </a:p>
          </p:txBody>
        </p:sp>
        <p:sp>
          <p:nvSpPr>
            <p:cNvPr id="14907" name="Oval 35"/>
            <p:cNvSpPr>
              <a:spLocks noChangeArrowheads="1"/>
            </p:cNvSpPr>
            <p:nvPr/>
          </p:nvSpPr>
          <p:spPr bwMode="auto">
            <a:xfrm>
              <a:off x="3412" y="663"/>
              <a:ext cx="797" cy="398"/>
            </a:xfrm>
            <a:prstGeom prst="ellipse">
              <a:avLst/>
            </a:prstGeom>
            <a:solidFill>
              <a:srgbClr val="C0C0C0"/>
            </a:solidFill>
            <a:ln w="9525">
              <a:noFill/>
              <a:round/>
              <a:headEnd/>
              <a:tailEnd/>
            </a:ln>
          </p:spPr>
          <p:txBody>
            <a:bodyPr/>
            <a:lstStyle/>
            <a:p>
              <a:endParaRPr lang="zh-CN" altLang="en-US"/>
            </a:p>
          </p:txBody>
        </p:sp>
        <p:sp>
          <p:nvSpPr>
            <p:cNvPr id="14908" name="Oval 36"/>
            <p:cNvSpPr>
              <a:spLocks noChangeArrowheads="1"/>
            </p:cNvSpPr>
            <p:nvPr/>
          </p:nvSpPr>
          <p:spPr bwMode="auto">
            <a:xfrm>
              <a:off x="3335" y="753"/>
              <a:ext cx="797" cy="668"/>
            </a:xfrm>
            <a:prstGeom prst="ellipse">
              <a:avLst/>
            </a:prstGeom>
            <a:solidFill>
              <a:srgbClr val="C0C0C0"/>
            </a:solidFill>
            <a:ln w="9525">
              <a:noFill/>
              <a:round/>
              <a:headEnd/>
              <a:tailEnd/>
            </a:ln>
          </p:spPr>
          <p:txBody>
            <a:bodyPr/>
            <a:lstStyle/>
            <a:p>
              <a:endParaRPr lang="zh-CN" altLang="en-US"/>
            </a:p>
          </p:txBody>
        </p:sp>
        <p:sp>
          <p:nvSpPr>
            <p:cNvPr id="14909" name="Oval 37"/>
            <p:cNvSpPr>
              <a:spLocks noChangeArrowheads="1"/>
            </p:cNvSpPr>
            <p:nvPr/>
          </p:nvSpPr>
          <p:spPr bwMode="auto">
            <a:xfrm>
              <a:off x="2140" y="548"/>
              <a:ext cx="1640" cy="667"/>
            </a:xfrm>
            <a:prstGeom prst="ellipse">
              <a:avLst/>
            </a:prstGeom>
            <a:solidFill>
              <a:srgbClr val="C0C0C0"/>
            </a:solidFill>
            <a:ln w="9525">
              <a:noFill/>
              <a:round/>
              <a:headEnd/>
              <a:tailEnd/>
            </a:ln>
          </p:spPr>
          <p:txBody>
            <a:bodyPr/>
            <a:lstStyle/>
            <a:p>
              <a:endParaRPr lang="zh-CN" altLang="en-US"/>
            </a:p>
          </p:txBody>
        </p:sp>
      </p:grpSp>
      <p:sp>
        <p:nvSpPr>
          <p:cNvPr id="14348" name="Text Box 38"/>
          <p:cNvSpPr txBox="1">
            <a:spLocks noChangeArrowheads="1"/>
          </p:cNvSpPr>
          <p:nvPr/>
        </p:nvSpPr>
        <p:spPr bwMode="auto">
          <a:xfrm>
            <a:off x="4749800" y="312102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局域网</a:t>
            </a:r>
          </a:p>
        </p:txBody>
      </p:sp>
      <p:pic>
        <p:nvPicPr>
          <p:cNvPr id="14349" name="Picture 39"/>
          <p:cNvPicPr>
            <a:picLocks noChangeArrowheads="1"/>
          </p:cNvPicPr>
          <p:nvPr/>
        </p:nvPicPr>
        <p:blipFill>
          <a:blip r:embed="rId3" cstate="print"/>
          <a:srcRect/>
          <a:stretch>
            <a:fillRect/>
          </a:stretch>
        </p:blipFill>
        <p:spPr bwMode="auto">
          <a:xfrm>
            <a:off x="3902076" y="2963864"/>
            <a:ext cx="441325" cy="301625"/>
          </a:xfrm>
          <a:prstGeom prst="rect">
            <a:avLst/>
          </a:prstGeom>
          <a:noFill/>
          <a:ln w="12699">
            <a:noFill/>
            <a:miter lim="800000"/>
            <a:headEnd/>
            <a:tailEnd/>
          </a:ln>
        </p:spPr>
      </p:pic>
      <p:pic>
        <p:nvPicPr>
          <p:cNvPr id="14350" name="Picture 87"/>
          <p:cNvPicPr>
            <a:picLocks noChangeArrowheads="1"/>
          </p:cNvPicPr>
          <p:nvPr/>
        </p:nvPicPr>
        <p:blipFill>
          <a:blip r:embed="rId3" cstate="print"/>
          <a:srcRect/>
          <a:stretch>
            <a:fillRect/>
          </a:stretch>
        </p:blipFill>
        <p:spPr bwMode="auto">
          <a:xfrm>
            <a:off x="6007101" y="3160714"/>
            <a:ext cx="441325" cy="301625"/>
          </a:xfrm>
          <a:prstGeom prst="rect">
            <a:avLst/>
          </a:prstGeom>
          <a:noFill/>
          <a:ln w="12699">
            <a:noFill/>
            <a:miter lim="800000"/>
            <a:headEnd/>
            <a:tailEnd/>
          </a:ln>
        </p:spPr>
      </p:pic>
      <p:pic>
        <p:nvPicPr>
          <p:cNvPr id="14351" name="Picture 88"/>
          <p:cNvPicPr>
            <a:picLocks noChangeArrowheads="1"/>
          </p:cNvPicPr>
          <p:nvPr/>
        </p:nvPicPr>
        <p:blipFill>
          <a:blip r:embed="rId4" cstate="print"/>
          <a:srcRect/>
          <a:stretch>
            <a:fillRect/>
          </a:stretch>
        </p:blipFill>
        <p:spPr bwMode="auto">
          <a:xfrm>
            <a:off x="9740900" y="3224213"/>
            <a:ext cx="533400" cy="469900"/>
          </a:xfrm>
          <a:prstGeom prst="rect">
            <a:avLst/>
          </a:prstGeom>
          <a:noFill/>
          <a:ln w="9525">
            <a:noFill/>
            <a:miter lim="800000"/>
            <a:headEnd/>
            <a:tailEnd/>
          </a:ln>
        </p:spPr>
      </p:pic>
      <p:pic>
        <p:nvPicPr>
          <p:cNvPr id="14352" name="Picture 89"/>
          <p:cNvPicPr>
            <a:picLocks noChangeArrowheads="1"/>
          </p:cNvPicPr>
          <p:nvPr/>
        </p:nvPicPr>
        <p:blipFill>
          <a:blip r:embed="rId3" cstate="print"/>
          <a:srcRect/>
          <a:stretch>
            <a:fillRect/>
          </a:stretch>
        </p:blipFill>
        <p:spPr bwMode="auto">
          <a:xfrm>
            <a:off x="7988301" y="3011489"/>
            <a:ext cx="441325" cy="301625"/>
          </a:xfrm>
          <a:prstGeom prst="rect">
            <a:avLst/>
          </a:prstGeom>
          <a:noFill/>
          <a:ln w="12699">
            <a:noFill/>
            <a:miter lim="800000"/>
            <a:headEnd/>
            <a:tailEnd/>
          </a:ln>
        </p:spPr>
      </p:pic>
      <p:grpSp>
        <p:nvGrpSpPr>
          <p:cNvPr id="14353" name="Group 90"/>
          <p:cNvGrpSpPr>
            <a:grpSpLocks/>
          </p:cNvGrpSpPr>
          <p:nvPr/>
        </p:nvGrpSpPr>
        <p:grpSpPr bwMode="auto">
          <a:xfrm>
            <a:off x="6692901" y="2932113"/>
            <a:ext cx="1128713" cy="781050"/>
            <a:chOff x="1680" y="240"/>
            <a:chExt cx="2529" cy="1270"/>
          </a:xfrm>
        </p:grpSpPr>
        <p:sp>
          <p:nvSpPr>
            <p:cNvPr id="14892" name="Oval 91"/>
            <p:cNvSpPr>
              <a:spLocks noChangeArrowheads="1"/>
            </p:cNvSpPr>
            <p:nvPr/>
          </p:nvSpPr>
          <p:spPr bwMode="auto">
            <a:xfrm>
              <a:off x="2554" y="240"/>
              <a:ext cx="1088" cy="513"/>
            </a:xfrm>
            <a:prstGeom prst="ellipse">
              <a:avLst/>
            </a:prstGeom>
            <a:solidFill>
              <a:srgbClr val="C0C0C0"/>
            </a:solidFill>
            <a:ln w="9525">
              <a:noFill/>
              <a:round/>
              <a:headEnd/>
              <a:tailEnd/>
            </a:ln>
          </p:spPr>
          <p:txBody>
            <a:bodyPr/>
            <a:lstStyle/>
            <a:p>
              <a:endParaRPr lang="zh-CN" altLang="en-US"/>
            </a:p>
          </p:txBody>
        </p:sp>
        <p:sp>
          <p:nvSpPr>
            <p:cNvPr id="14893" name="Oval 92"/>
            <p:cNvSpPr>
              <a:spLocks noChangeArrowheads="1"/>
            </p:cNvSpPr>
            <p:nvPr/>
          </p:nvSpPr>
          <p:spPr bwMode="auto">
            <a:xfrm>
              <a:off x="1941" y="381"/>
              <a:ext cx="827" cy="513"/>
            </a:xfrm>
            <a:prstGeom prst="ellipse">
              <a:avLst/>
            </a:prstGeom>
            <a:solidFill>
              <a:srgbClr val="C0C0C0"/>
            </a:solidFill>
            <a:ln w="9525">
              <a:noFill/>
              <a:round/>
              <a:headEnd/>
              <a:tailEnd/>
            </a:ln>
          </p:spPr>
          <p:txBody>
            <a:bodyPr/>
            <a:lstStyle/>
            <a:p>
              <a:endParaRPr lang="zh-CN" altLang="en-US"/>
            </a:p>
          </p:txBody>
        </p:sp>
        <p:sp>
          <p:nvSpPr>
            <p:cNvPr id="14894" name="Oval 93"/>
            <p:cNvSpPr>
              <a:spLocks noChangeArrowheads="1"/>
            </p:cNvSpPr>
            <p:nvPr/>
          </p:nvSpPr>
          <p:spPr bwMode="auto">
            <a:xfrm>
              <a:off x="1680" y="702"/>
              <a:ext cx="552" cy="411"/>
            </a:xfrm>
            <a:prstGeom prst="ellipse">
              <a:avLst/>
            </a:prstGeom>
            <a:solidFill>
              <a:srgbClr val="C0C0C0"/>
            </a:solidFill>
            <a:ln w="9525">
              <a:noFill/>
              <a:round/>
              <a:headEnd/>
              <a:tailEnd/>
            </a:ln>
          </p:spPr>
          <p:txBody>
            <a:bodyPr/>
            <a:lstStyle/>
            <a:p>
              <a:endParaRPr lang="zh-CN" altLang="en-US"/>
            </a:p>
          </p:txBody>
        </p:sp>
        <p:sp>
          <p:nvSpPr>
            <p:cNvPr id="14895" name="Oval 94"/>
            <p:cNvSpPr>
              <a:spLocks noChangeArrowheads="1"/>
            </p:cNvSpPr>
            <p:nvPr/>
          </p:nvSpPr>
          <p:spPr bwMode="auto">
            <a:xfrm>
              <a:off x="1849" y="894"/>
              <a:ext cx="842" cy="450"/>
            </a:xfrm>
            <a:prstGeom prst="ellipse">
              <a:avLst/>
            </a:prstGeom>
            <a:solidFill>
              <a:srgbClr val="C0C0C0"/>
            </a:solidFill>
            <a:ln w="9525">
              <a:noFill/>
              <a:round/>
              <a:headEnd/>
              <a:tailEnd/>
            </a:ln>
          </p:spPr>
          <p:txBody>
            <a:bodyPr/>
            <a:lstStyle/>
            <a:p>
              <a:endParaRPr lang="zh-CN" altLang="en-US"/>
            </a:p>
          </p:txBody>
        </p:sp>
        <p:sp>
          <p:nvSpPr>
            <p:cNvPr id="14896" name="Oval 95"/>
            <p:cNvSpPr>
              <a:spLocks noChangeArrowheads="1"/>
            </p:cNvSpPr>
            <p:nvPr/>
          </p:nvSpPr>
          <p:spPr bwMode="auto">
            <a:xfrm>
              <a:off x="2462" y="971"/>
              <a:ext cx="1272" cy="539"/>
            </a:xfrm>
            <a:prstGeom prst="ellipse">
              <a:avLst/>
            </a:prstGeom>
            <a:solidFill>
              <a:srgbClr val="C0C0C0"/>
            </a:solidFill>
            <a:ln w="9525">
              <a:noFill/>
              <a:round/>
              <a:headEnd/>
              <a:tailEnd/>
            </a:ln>
          </p:spPr>
          <p:txBody>
            <a:bodyPr/>
            <a:lstStyle/>
            <a:p>
              <a:endParaRPr lang="zh-CN" altLang="en-US"/>
            </a:p>
          </p:txBody>
        </p:sp>
        <p:sp>
          <p:nvSpPr>
            <p:cNvPr id="14897" name="Oval 96"/>
            <p:cNvSpPr>
              <a:spLocks noChangeArrowheads="1"/>
            </p:cNvSpPr>
            <p:nvPr/>
          </p:nvSpPr>
          <p:spPr bwMode="auto">
            <a:xfrm>
              <a:off x="3289" y="394"/>
              <a:ext cx="797" cy="398"/>
            </a:xfrm>
            <a:prstGeom prst="ellipse">
              <a:avLst/>
            </a:prstGeom>
            <a:solidFill>
              <a:srgbClr val="C0C0C0"/>
            </a:solidFill>
            <a:ln w="9525">
              <a:noFill/>
              <a:round/>
              <a:headEnd/>
              <a:tailEnd/>
            </a:ln>
          </p:spPr>
          <p:txBody>
            <a:bodyPr/>
            <a:lstStyle/>
            <a:p>
              <a:endParaRPr lang="zh-CN" altLang="en-US"/>
            </a:p>
          </p:txBody>
        </p:sp>
        <p:sp>
          <p:nvSpPr>
            <p:cNvPr id="14898" name="Oval 97"/>
            <p:cNvSpPr>
              <a:spLocks noChangeArrowheads="1"/>
            </p:cNvSpPr>
            <p:nvPr/>
          </p:nvSpPr>
          <p:spPr bwMode="auto">
            <a:xfrm>
              <a:off x="3412" y="663"/>
              <a:ext cx="797" cy="398"/>
            </a:xfrm>
            <a:prstGeom prst="ellipse">
              <a:avLst/>
            </a:prstGeom>
            <a:solidFill>
              <a:srgbClr val="C0C0C0"/>
            </a:solidFill>
            <a:ln w="9525">
              <a:noFill/>
              <a:round/>
              <a:headEnd/>
              <a:tailEnd/>
            </a:ln>
          </p:spPr>
          <p:txBody>
            <a:bodyPr/>
            <a:lstStyle/>
            <a:p>
              <a:endParaRPr lang="zh-CN" altLang="en-US"/>
            </a:p>
          </p:txBody>
        </p:sp>
        <p:sp>
          <p:nvSpPr>
            <p:cNvPr id="14899" name="Oval 98"/>
            <p:cNvSpPr>
              <a:spLocks noChangeArrowheads="1"/>
            </p:cNvSpPr>
            <p:nvPr/>
          </p:nvSpPr>
          <p:spPr bwMode="auto">
            <a:xfrm>
              <a:off x="3335" y="753"/>
              <a:ext cx="797" cy="668"/>
            </a:xfrm>
            <a:prstGeom prst="ellipse">
              <a:avLst/>
            </a:prstGeom>
            <a:solidFill>
              <a:srgbClr val="C0C0C0"/>
            </a:solidFill>
            <a:ln w="9525">
              <a:noFill/>
              <a:round/>
              <a:headEnd/>
              <a:tailEnd/>
            </a:ln>
          </p:spPr>
          <p:txBody>
            <a:bodyPr/>
            <a:lstStyle/>
            <a:p>
              <a:endParaRPr lang="zh-CN" altLang="en-US"/>
            </a:p>
          </p:txBody>
        </p:sp>
        <p:sp>
          <p:nvSpPr>
            <p:cNvPr id="14900" name="Oval 99"/>
            <p:cNvSpPr>
              <a:spLocks noChangeArrowheads="1"/>
            </p:cNvSpPr>
            <p:nvPr/>
          </p:nvSpPr>
          <p:spPr bwMode="auto">
            <a:xfrm>
              <a:off x="2140" y="548"/>
              <a:ext cx="1640" cy="667"/>
            </a:xfrm>
            <a:prstGeom prst="ellipse">
              <a:avLst/>
            </a:prstGeom>
            <a:solidFill>
              <a:srgbClr val="C0C0C0"/>
            </a:solidFill>
            <a:ln w="9525">
              <a:noFill/>
              <a:round/>
              <a:headEnd/>
              <a:tailEnd/>
            </a:ln>
          </p:spPr>
          <p:txBody>
            <a:bodyPr/>
            <a:lstStyle/>
            <a:p>
              <a:endParaRPr lang="zh-CN" altLang="en-US"/>
            </a:p>
          </p:txBody>
        </p:sp>
      </p:grpSp>
      <p:sp>
        <p:nvSpPr>
          <p:cNvPr id="14354" name="Text Box 100"/>
          <p:cNvSpPr txBox="1">
            <a:spLocks noChangeArrowheads="1"/>
          </p:cNvSpPr>
          <p:nvPr/>
        </p:nvSpPr>
        <p:spPr bwMode="auto">
          <a:xfrm>
            <a:off x="6858000" y="312102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广域网</a:t>
            </a:r>
          </a:p>
        </p:txBody>
      </p:sp>
      <p:sp>
        <p:nvSpPr>
          <p:cNvPr id="14355" name="Text Box 101"/>
          <p:cNvSpPr txBox="1">
            <a:spLocks noChangeArrowheads="1"/>
          </p:cNvSpPr>
          <p:nvPr/>
        </p:nvSpPr>
        <p:spPr bwMode="auto">
          <a:xfrm>
            <a:off x="1843088" y="2786063"/>
            <a:ext cx="939800" cy="366712"/>
          </a:xfrm>
          <a:prstGeom prst="rect">
            <a:avLst/>
          </a:prstGeom>
          <a:noFill/>
          <a:ln w="9525">
            <a:noFill/>
            <a:miter lim="800000"/>
            <a:headEnd/>
            <a:tailEnd/>
          </a:ln>
        </p:spPr>
        <p:txBody>
          <a:bodyPr wrap="none">
            <a:spAutoFit/>
          </a:bodyPr>
          <a:lstStyle/>
          <a:p>
            <a:r>
              <a:rPr kumimoji="1" lang="zh-CN" altLang="en-US" sz="1800">
                <a:solidFill>
                  <a:srgbClr val="333399"/>
                </a:solidFill>
                <a:latin typeface="Arial" charset="0"/>
                <a:ea typeface="黑体" pitchFamily="2" charset="-122"/>
              </a:rPr>
              <a:t>主机</a:t>
            </a:r>
            <a:r>
              <a:rPr kumimoji="1" lang="zh-CN" altLang="en-US" sz="1400">
                <a:solidFill>
                  <a:srgbClr val="333399"/>
                </a:solidFill>
                <a:latin typeface="Arial" charset="0"/>
                <a:ea typeface="黑体" pitchFamily="2" charset="-122"/>
              </a:rPr>
              <a:t> </a:t>
            </a:r>
            <a:r>
              <a:rPr kumimoji="1" lang="en-US" altLang="zh-CN" sz="1800" b="1">
                <a:solidFill>
                  <a:srgbClr val="333399"/>
                </a:solidFill>
                <a:latin typeface="Arial" charset="0"/>
                <a:ea typeface="黑体" pitchFamily="2" charset="-122"/>
              </a:rPr>
              <a:t>H</a:t>
            </a:r>
            <a:r>
              <a:rPr kumimoji="1" lang="en-US" altLang="zh-CN" sz="1800" b="1" baseline="-25000">
                <a:solidFill>
                  <a:srgbClr val="333399"/>
                </a:solidFill>
                <a:latin typeface="Arial" charset="0"/>
                <a:ea typeface="黑体" pitchFamily="2" charset="-122"/>
              </a:rPr>
              <a:t>1</a:t>
            </a:r>
          </a:p>
        </p:txBody>
      </p:sp>
      <p:sp>
        <p:nvSpPr>
          <p:cNvPr id="14356" name="Text Box 102"/>
          <p:cNvSpPr txBox="1">
            <a:spLocks noChangeArrowheads="1"/>
          </p:cNvSpPr>
          <p:nvPr/>
        </p:nvSpPr>
        <p:spPr bwMode="auto">
          <a:xfrm>
            <a:off x="9548813" y="2905126"/>
            <a:ext cx="93980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Arial" charset="0"/>
                <a:ea typeface="黑体" pitchFamily="2" charset="-122"/>
              </a:rPr>
              <a:t>主机</a:t>
            </a:r>
            <a:r>
              <a:rPr kumimoji="1" lang="zh-CN" altLang="en-US" sz="1400">
                <a:solidFill>
                  <a:srgbClr val="333399"/>
                </a:solidFill>
                <a:latin typeface="Arial" charset="0"/>
                <a:ea typeface="黑体" pitchFamily="2" charset="-122"/>
              </a:rPr>
              <a:t> </a:t>
            </a:r>
            <a:r>
              <a:rPr kumimoji="1" lang="en-US" altLang="zh-CN" sz="1800" b="1">
                <a:solidFill>
                  <a:srgbClr val="333399"/>
                </a:solidFill>
                <a:latin typeface="Arial" charset="0"/>
                <a:ea typeface="黑体" pitchFamily="2" charset="-122"/>
              </a:rPr>
              <a:t>H</a:t>
            </a:r>
            <a:r>
              <a:rPr kumimoji="1" lang="en-US" altLang="zh-CN" sz="1800" b="1" baseline="-25000">
                <a:solidFill>
                  <a:srgbClr val="333399"/>
                </a:solidFill>
                <a:latin typeface="Arial" charset="0"/>
                <a:ea typeface="黑体" pitchFamily="2" charset="-122"/>
              </a:rPr>
              <a:t>2</a:t>
            </a:r>
          </a:p>
        </p:txBody>
      </p:sp>
      <p:sp>
        <p:nvSpPr>
          <p:cNvPr id="14357" name="Text Box 103"/>
          <p:cNvSpPr txBox="1">
            <a:spLocks noChangeArrowheads="1"/>
          </p:cNvSpPr>
          <p:nvPr/>
        </p:nvSpPr>
        <p:spPr bwMode="auto">
          <a:xfrm>
            <a:off x="3571875" y="2601913"/>
            <a:ext cx="1150938" cy="366712"/>
          </a:xfrm>
          <a:prstGeom prst="rect">
            <a:avLst/>
          </a:prstGeom>
          <a:noFill/>
          <a:ln w="9525">
            <a:noFill/>
            <a:miter lim="800000"/>
            <a:headEnd/>
            <a:tailEnd/>
          </a:ln>
        </p:spPr>
        <p:txBody>
          <a:bodyPr wrap="none">
            <a:spAutoFit/>
          </a:bodyPr>
          <a:lstStyle/>
          <a:p>
            <a:r>
              <a:rPr kumimoji="1" lang="zh-CN" altLang="en-US" sz="1800">
                <a:solidFill>
                  <a:srgbClr val="333399"/>
                </a:solidFill>
                <a:latin typeface="Arial" charset="0"/>
                <a:ea typeface="黑体" pitchFamily="2" charset="-122"/>
              </a:rPr>
              <a:t>路由器</a:t>
            </a:r>
            <a:r>
              <a:rPr kumimoji="1" lang="zh-CN" altLang="en-US" sz="900">
                <a:solidFill>
                  <a:srgbClr val="333399"/>
                </a:solidFill>
                <a:latin typeface="Arial" charset="0"/>
                <a:ea typeface="黑体" pitchFamily="2" charset="-122"/>
              </a:rPr>
              <a:t> </a:t>
            </a:r>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1</a:t>
            </a:r>
          </a:p>
        </p:txBody>
      </p:sp>
      <p:sp>
        <p:nvSpPr>
          <p:cNvPr id="14358" name="Text Box 104"/>
          <p:cNvSpPr txBox="1">
            <a:spLocks noChangeArrowheads="1"/>
          </p:cNvSpPr>
          <p:nvPr/>
        </p:nvSpPr>
        <p:spPr bwMode="auto">
          <a:xfrm>
            <a:off x="5730875" y="2798763"/>
            <a:ext cx="1150938" cy="366712"/>
          </a:xfrm>
          <a:prstGeom prst="rect">
            <a:avLst/>
          </a:prstGeom>
          <a:noFill/>
          <a:ln w="9525">
            <a:noFill/>
            <a:miter lim="800000"/>
            <a:headEnd/>
            <a:tailEnd/>
          </a:ln>
        </p:spPr>
        <p:txBody>
          <a:bodyPr wrap="none">
            <a:spAutoFit/>
          </a:bodyPr>
          <a:lstStyle/>
          <a:p>
            <a:r>
              <a:rPr kumimoji="1" lang="zh-CN" altLang="en-US" sz="1800">
                <a:solidFill>
                  <a:srgbClr val="333399"/>
                </a:solidFill>
                <a:latin typeface="Arial" charset="0"/>
                <a:ea typeface="黑体" pitchFamily="2" charset="-122"/>
              </a:rPr>
              <a:t>路由器</a:t>
            </a:r>
            <a:r>
              <a:rPr kumimoji="1" lang="zh-CN" altLang="en-US" sz="900">
                <a:solidFill>
                  <a:srgbClr val="333399"/>
                </a:solidFill>
                <a:latin typeface="Arial" charset="0"/>
                <a:ea typeface="黑体" pitchFamily="2" charset="-122"/>
              </a:rPr>
              <a:t> </a:t>
            </a:r>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2</a:t>
            </a:r>
          </a:p>
        </p:txBody>
      </p:sp>
      <p:sp>
        <p:nvSpPr>
          <p:cNvPr id="14359" name="Text Box 105"/>
          <p:cNvSpPr txBox="1">
            <a:spLocks noChangeArrowheads="1"/>
          </p:cNvSpPr>
          <p:nvPr/>
        </p:nvSpPr>
        <p:spPr bwMode="auto">
          <a:xfrm>
            <a:off x="7675564" y="2659063"/>
            <a:ext cx="1150937" cy="366712"/>
          </a:xfrm>
          <a:prstGeom prst="rect">
            <a:avLst/>
          </a:prstGeom>
          <a:noFill/>
          <a:ln w="9525">
            <a:noFill/>
            <a:miter lim="800000"/>
            <a:headEnd/>
            <a:tailEnd/>
          </a:ln>
        </p:spPr>
        <p:txBody>
          <a:bodyPr wrap="none">
            <a:spAutoFit/>
          </a:bodyPr>
          <a:lstStyle/>
          <a:p>
            <a:r>
              <a:rPr kumimoji="1" lang="zh-CN" altLang="en-US" sz="1800">
                <a:solidFill>
                  <a:srgbClr val="333399"/>
                </a:solidFill>
                <a:latin typeface="Arial" charset="0"/>
                <a:ea typeface="黑体" pitchFamily="2" charset="-122"/>
              </a:rPr>
              <a:t>路由器</a:t>
            </a:r>
            <a:r>
              <a:rPr kumimoji="1" lang="zh-CN" altLang="en-US" sz="900" b="1">
                <a:solidFill>
                  <a:srgbClr val="333399"/>
                </a:solidFill>
                <a:latin typeface="Arial" charset="0"/>
                <a:ea typeface="黑体" pitchFamily="2" charset="-122"/>
              </a:rPr>
              <a:t> </a:t>
            </a:r>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3</a:t>
            </a:r>
          </a:p>
        </p:txBody>
      </p:sp>
      <p:sp>
        <p:nvSpPr>
          <p:cNvPr id="14360" name="Text Box 106"/>
          <p:cNvSpPr txBox="1">
            <a:spLocks noChangeArrowheads="1"/>
          </p:cNvSpPr>
          <p:nvPr/>
        </p:nvSpPr>
        <p:spPr bwMode="auto">
          <a:xfrm>
            <a:off x="2806700" y="313372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电话网</a:t>
            </a:r>
          </a:p>
        </p:txBody>
      </p:sp>
      <p:grpSp>
        <p:nvGrpSpPr>
          <p:cNvPr id="14361" name="Group 114"/>
          <p:cNvGrpSpPr>
            <a:grpSpLocks/>
          </p:cNvGrpSpPr>
          <p:nvPr/>
        </p:nvGrpSpPr>
        <p:grpSpPr bwMode="auto">
          <a:xfrm>
            <a:off x="1892301" y="3160713"/>
            <a:ext cx="665163" cy="546100"/>
            <a:chOff x="624" y="2968"/>
            <a:chExt cx="1331" cy="920"/>
          </a:xfrm>
        </p:grpSpPr>
        <p:sp>
          <p:nvSpPr>
            <p:cNvPr id="14440" name="Freeform 115"/>
            <p:cNvSpPr>
              <a:spLocks/>
            </p:cNvSpPr>
            <p:nvPr/>
          </p:nvSpPr>
          <p:spPr bwMode="auto">
            <a:xfrm>
              <a:off x="1238" y="2968"/>
              <a:ext cx="713" cy="770"/>
            </a:xfrm>
            <a:custGeom>
              <a:avLst/>
              <a:gdLst>
                <a:gd name="T0" fmla="*/ 496 w 1426"/>
                <a:gd name="T1" fmla="*/ 764 h 2309"/>
                <a:gd name="T2" fmla="*/ 482 w 1426"/>
                <a:gd name="T3" fmla="*/ 770 h 2309"/>
                <a:gd name="T4" fmla="*/ 0 w 1426"/>
                <a:gd name="T5" fmla="*/ 488 h 2309"/>
                <a:gd name="T6" fmla="*/ 163 w 1426"/>
                <a:gd name="T7" fmla="*/ 20 h 2309"/>
                <a:gd name="T8" fmla="*/ 184 w 1426"/>
                <a:gd name="T9" fmla="*/ 6 h 2309"/>
                <a:gd name="T10" fmla="*/ 207 w 1426"/>
                <a:gd name="T11" fmla="*/ 0 h 2309"/>
                <a:gd name="T12" fmla="*/ 228 w 1426"/>
                <a:gd name="T13" fmla="*/ 3 h 2309"/>
                <a:gd name="T14" fmla="*/ 691 w 1426"/>
                <a:gd name="T15" fmla="*/ 133 h 2309"/>
                <a:gd name="T16" fmla="*/ 706 w 1426"/>
                <a:gd name="T17" fmla="*/ 140 h 2309"/>
                <a:gd name="T18" fmla="*/ 711 w 1426"/>
                <a:gd name="T19" fmla="*/ 142 h 2309"/>
                <a:gd name="T20" fmla="*/ 713 w 1426"/>
                <a:gd name="T21" fmla="*/ 148 h 2309"/>
                <a:gd name="T22" fmla="*/ 508 w 1426"/>
                <a:gd name="T23" fmla="*/ 769 h 2309"/>
                <a:gd name="T24" fmla="*/ 496 w 1426"/>
                <a:gd name="T25" fmla="*/ 764 h 23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26"/>
                <a:gd name="T40" fmla="*/ 0 h 2309"/>
                <a:gd name="T41" fmla="*/ 1426 w 1426"/>
                <a:gd name="T42" fmla="*/ 2309 h 230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26" h="2309">
                  <a:moveTo>
                    <a:pt x="992" y="2292"/>
                  </a:moveTo>
                  <a:lnTo>
                    <a:pt x="964" y="2309"/>
                  </a:lnTo>
                  <a:lnTo>
                    <a:pt x="0" y="1462"/>
                  </a:lnTo>
                  <a:lnTo>
                    <a:pt x="326" y="59"/>
                  </a:lnTo>
                  <a:lnTo>
                    <a:pt x="369" y="18"/>
                  </a:lnTo>
                  <a:lnTo>
                    <a:pt x="414" y="0"/>
                  </a:lnTo>
                  <a:lnTo>
                    <a:pt x="457" y="9"/>
                  </a:lnTo>
                  <a:lnTo>
                    <a:pt x="1381" y="400"/>
                  </a:lnTo>
                  <a:lnTo>
                    <a:pt x="1411" y="421"/>
                  </a:lnTo>
                  <a:lnTo>
                    <a:pt x="1422" y="425"/>
                  </a:lnTo>
                  <a:lnTo>
                    <a:pt x="1426" y="445"/>
                  </a:lnTo>
                  <a:lnTo>
                    <a:pt x="1017" y="2306"/>
                  </a:lnTo>
                  <a:lnTo>
                    <a:pt x="992" y="2292"/>
                  </a:lnTo>
                  <a:close/>
                </a:path>
              </a:pathLst>
            </a:custGeom>
            <a:solidFill>
              <a:schemeClr val="bg2"/>
            </a:solidFill>
            <a:ln w="9525">
              <a:noFill/>
              <a:round/>
              <a:headEnd/>
              <a:tailEnd/>
            </a:ln>
          </p:spPr>
          <p:txBody>
            <a:bodyPr/>
            <a:lstStyle/>
            <a:p>
              <a:endParaRPr lang="zh-CN" altLang="en-US"/>
            </a:p>
          </p:txBody>
        </p:sp>
        <p:sp>
          <p:nvSpPr>
            <p:cNvPr id="14441" name="Freeform 116"/>
            <p:cNvSpPr>
              <a:spLocks/>
            </p:cNvSpPr>
            <p:nvPr/>
          </p:nvSpPr>
          <p:spPr bwMode="auto">
            <a:xfrm>
              <a:off x="1668" y="3087"/>
              <a:ext cx="286" cy="660"/>
            </a:xfrm>
            <a:custGeom>
              <a:avLst/>
              <a:gdLst>
                <a:gd name="T0" fmla="*/ 286 w 573"/>
                <a:gd name="T1" fmla="*/ 29 h 1980"/>
                <a:gd name="T2" fmla="*/ 284 w 573"/>
                <a:gd name="T3" fmla="*/ 44 h 1980"/>
                <a:gd name="T4" fmla="*/ 77 w 573"/>
                <a:gd name="T5" fmla="*/ 641 h 1980"/>
                <a:gd name="T6" fmla="*/ 75 w 573"/>
                <a:gd name="T7" fmla="*/ 652 h 1980"/>
                <a:gd name="T8" fmla="*/ 70 w 573"/>
                <a:gd name="T9" fmla="*/ 657 h 1980"/>
                <a:gd name="T10" fmla="*/ 62 w 573"/>
                <a:gd name="T11" fmla="*/ 660 h 1980"/>
                <a:gd name="T12" fmla="*/ 55 w 573"/>
                <a:gd name="T13" fmla="*/ 658 h 1980"/>
                <a:gd name="T14" fmla="*/ 43 w 573"/>
                <a:gd name="T15" fmla="*/ 652 h 1980"/>
                <a:gd name="T16" fmla="*/ 0 w 573"/>
                <a:gd name="T17" fmla="*/ 627 h 1980"/>
                <a:gd name="T18" fmla="*/ 212 w 573"/>
                <a:gd name="T19" fmla="*/ 13 h 1980"/>
                <a:gd name="T20" fmla="*/ 210 w 573"/>
                <a:gd name="T21" fmla="*/ 9 h 1980"/>
                <a:gd name="T22" fmla="*/ 198 w 573"/>
                <a:gd name="T23" fmla="*/ 0 h 1980"/>
                <a:gd name="T24" fmla="*/ 222 w 573"/>
                <a:gd name="T25" fmla="*/ 7 h 1980"/>
                <a:gd name="T26" fmla="*/ 270 w 573"/>
                <a:gd name="T27" fmla="*/ 20 h 1980"/>
                <a:gd name="T28" fmla="*/ 279 w 573"/>
                <a:gd name="T29" fmla="*/ 25 h 1980"/>
                <a:gd name="T30" fmla="*/ 286 w 573"/>
                <a:gd name="T31" fmla="*/ 29 h 19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3"/>
                <a:gd name="T49" fmla="*/ 0 h 1980"/>
                <a:gd name="T50" fmla="*/ 573 w 573"/>
                <a:gd name="T51" fmla="*/ 1980 h 198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3" h="1980">
                  <a:moveTo>
                    <a:pt x="573" y="86"/>
                  </a:moveTo>
                  <a:lnTo>
                    <a:pt x="568" y="132"/>
                  </a:lnTo>
                  <a:lnTo>
                    <a:pt x="155" y="1923"/>
                  </a:lnTo>
                  <a:lnTo>
                    <a:pt x="151" y="1955"/>
                  </a:lnTo>
                  <a:lnTo>
                    <a:pt x="140" y="1972"/>
                  </a:lnTo>
                  <a:lnTo>
                    <a:pt x="125" y="1980"/>
                  </a:lnTo>
                  <a:lnTo>
                    <a:pt x="111" y="1975"/>
                  </a:lnTo>
                  <a:lnTo>
                    <a:pt x="86" y="1955"/>
                  </a:lnTo>
                  <a:lnTo>
                    <a:pt x="0" y="1880"/>
                  </a:lnTo>
                  <a:lnTo>
                    <a:pt x="425" y="39"/>
                  </a:lnTo>
                  <a:lnTo>
                    <a:pt x="420" y="27"/>
                  </a:lnTo>
                  <a:lnTo>
                    <a:pt x="396" y="0"/>
                  </a:lnTo>
                  <a:lnTo>
                    <a:pt x="445" y="20"/>
                  </a:lnTo>
                  <a:lnTo>
                    <a:pt x="541" y="61"/>
                  </a:lnTo>
                  <a:lnTo>
                    <a:pt x="559" y="75"/>
                  </a:lnTo>
                  <a:lnTo>
                    <a:pt x="573" y="86"/>
                  </a:lnTo>
                  <a:close/>
                </a:path>
              </a:pathLst>
            </a:custGeom>
            <a:solidFill>
              <a:srgbClr val="202020"/>
            </a:solidFill>
            <a:ln w="7938">
              <a:solidFill>
                <a:srgbClr val="202020"/>
              </a:solidFill>
              <a:prstDash val="solid"/>
              <a:round/>
              <a:headEnd/>
              <a:tailEnd/>
            </a:ln>
          </p:spPr>
          <p:txBody>
            <a:bodyPr/>
            <a:lstStyle/>
            <a:p>
              <a:endParaRPr lang="zh-CN" altLang="en-US"/>
            </a:p>
          </p:txBody>
        </p:sp>
        <p:sp>
          <p:nvSpPr>
            <p:cNvPr id="14442" name="Freeform 117"/>
            <p:cNvSpPr>
              <a:spLocks/>
            </p:cNvSpPr>
            <p:nvPr/>
          </p:nvSpPr>
          <p:spPr bwMode="auto">
            <a:xfrm>
              <a:off x="1432" y="2970"/>
              <a:ext cx="523" cy="147"/>
            </a:xfrm>
            <a:custGeom>
              <a:avLst/>
              <a:gdLst>
                <a:gd name="T0" fmla="*/ 0 w 1045"/>
                <a:gd name="T1" fmla="*/ 0 h 441"/>
                <a:gd name="T2" fmla="*/ 16 w 1045"/>
                <a:gd name="T3" fmla="*/ 0 h 441"/>
                <a:gd name="T4" fmla="*/ 31 w 1045"/>
                <a:gd name="T5" fmla="*/ 3 h 441"/>
                <a:gd name="T6" fmla="*/ 503 w 1045"/>
                <a:gd name="T7" fmla="*/ 136 h 441"/>
                <a:gd name="T8" fmla="*/ 519 w 1045"/>
                <a:gd name="T9" fmla="*/ 142 h 441"/>
                <a:gd name="T10" fmla="*/ 523 w 1045"/>
                <a:gd name="T11" fmla="*/ 147 h 441"/>
                <a:gd name="T12" fmla="*/ 0 w 1045"/>
                <a:gd name="T13" fmla="*/ 0 h 441"/>
                <a:gd name="T14" fmla="*/ 0 60000 65536"/>
                <a:gd name="T15" fmla="*/ 0 60000 65536"/>
                <a:gd name="T16" fmla="*/ 0 60000 65536"/>
                <a:gd name="T17" fmla="*/ 0 60000 65536"/>
                <a:gd name="T18" fmla="*/ 0 60000 65536"/>
                <a:gd name="T19" fmla="*/ 0 60000 65536"/>
                <a:gd name="T20" fmla="*/ 0 60000 65536"/>
                <a:gd name="T21" fmla="*/ 0 w 1045"/>
                <a:gd name="T22" fmla="*/ 0 h 441"/>
                <a:gd name="T23" fmla="*/ 1045 w 1045"/>
                <a:gd name="T24" fmla="*/ 441 h 44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45" h="441">
                  <a:moveTo>
                    <a:pt x="0" y="0"/>
                  </a:moveTo>
                  <a:lnTo>
                    <a:pt x="31" y="1"/>
                  </a:lnTo>
                  <a:lnTo>
                    <a:pt x="62" y="10"/>
                  </a:lnTo>
                  <a:lnTo>
                    <a:pt x="1005" y="409"/>
                  </a:lnTo>
                  <a:lnTo>
                    <a:pt x="1037" y="427"/>
                  </a:lnTo>
                  <a:lnTo>
                    <a:pt x="1045" y="441"/>
                  </a:lnTo>
                  <a:lnTo>
                    <a:pt x="0" y="0"/>
                  </a:lnTo>
                  <a:close/>
                </a:path>
              </a:pathLst>
            </a:custGeom>
            <a:solidFill>
              <a:srgbClr val="202020"/>
            </a:solidFill>
            <a:ln w="7938">
              <a:solidFill>
                <a:srgbClr val="202020"/>
              </a:solidFill>
              <a:prstDash val="solid"/>
              <a:round/>
              <a:headEnd/>
              <a:tailEnd/>
            </a:ln>
          </p:spPr>
          <p:txBody>
            <a:bodyPr/>
            <a:lstStyle/>
            <a:p>
              <a:endParaRPr lang="zh-CN" altLang="en-US"/>
            </a:p>
          </p:txBody>
        </p:sp>
        <p:sp>
          <p:nvSpPr>
            <p:cNvPr id="14443" name="Freeform 118"/>
            <p:cNvSpPr>
              <a:spLocks/>
            </p:cNvSpPr>
            <p:nvPr/>
          </p:nvSpPr>
          <p:spPr bwMode="auto">
            <a:xfrm>
              <a:off x="1315" y="3056"/>
              <a:ext cx="478" cy="573"/>
            </a:xfrm>
            <a:custGeom>
              <a:avLst/>
              <a:gdLst>
                <a:gd name="T0" fmla="*/ 310 w 955"/>
                <a:gd name="T1" fmla="*/ 573 h 1719"/>
                <a:gd name="T2" fmla="*/ 0 w 955"/>
                <a:gd name="T3" fmla="*/ 404 h 1719"/>
                <a:gd name="T4" fmla="*/ 145 w 955"/>
                <a:gd name="T5" fmla="*/ 0 h 1719"/>
                <a:gd name="T6" fmla="*/ 478 w 955"/>
                <a:gd name="T7" fmla="*/ 104 h 1719"/>
                <a:gd name="T8" fmla="*/ 310 w 955"/>
                <a:gd name="T9" fmla="*/ 573 h 1719"/>
                <a:gd name="T10" fmla="*/ 0 60000 65536"/>
                <a:gd name="T11" fmla="*/ 0 60000 65536"/>
                <a:gd name="T12" fmla="*/ 0 60000 65536"/>
                <a:gd name="T13" fmla="*/ 0 60000 65536"/>
                <a:gd name="T14" fmla="*/ 0 60000 65536"/>
                <a:gd name="T15" fmla="*/ 0 w 955"/>
                <a:gd name="T16" fmla="*/ 0 h 1719"/>
                <a:gd name="T17" fmla="*/ 955 w 955"/>
                <a:gd name="T18" fmla="*/ 1719 h 1719"/>
              </a:gdLst>
              <a:ahLst/>
              <a:cxnLst>
                <a:cxn ang="T10">
                  <a:pos x="T0" y="T1"/>
                </a:cxn>
                <a:cxn ang="T11">
                  <a:pos x="T2" y="T3"/>
                </a:cxn>
                <a:cxn ang="T12">
                  <a:pos x="T4" y="T5"/>
                </a:cxn>
                <a:cxn ang="T13">
                  <a:pos x="T6" y="T7"/>
                </a:cxn>
                <a:cxn ang="T14">
                  <a:pos x="T8" y="T9"/>
                </a:cxn>
              </a:cxnLst>
              <a:rect l="T15" t="T16" r="T17" b="T18"/>
              <a:pathLst>
                <a:path w="955" h="1719">
                  <a:moveTo>
                    <a:pt x="619" y="1719"/>
                  </a:moveTo>
                  <a:lnTo>
                    <a:pt x="0" y="1212"/>
                  </a:lnTo>
                  <a:lnTo>
                    <a:pt x="290" y="0"/>
                  </a:lnTo>
                  <a:lnTo>
                    <a:pt x="955" y="313"/>
                  </a:lnTo>
                  <a:lnTo>
                    <a:pt x="619" y="1719"/>
                  </a:lnTo>
                  <a:close/>
                </a:path>
              </a:pathLst>
            </a:custGeom>
            <a:solidFill>
              <a:srgbClr val="000000"/>
            </a:solidFill>
            <a:ln w="7938">
              <a:solidFill>
                <a:srgbClr val="808080"/>
              </a:solidFill>
              <a:prstDash val="solid"/>
              <a:round/>
              <a:headEnd/>
              <a:tailEnd/>
            </a:ln>
          </p:spPr>
          <p:txBody>
            <a:bodyPr/>
            <a:lstStyle/>
            <a:p>
              <a:endParaRPr lang="zh-CN" altLang="en-US"/>
            </a:p>
          </p:txBody>
        </p:sp>
        <p:sp>
          <p:nvSpPr>
            <p:cNvPr id="14444" name="Freeform 119"/>
            <p:cNvSpPr>
              <a:spLocks/>
            </p:cNvSpPr>
            <p:nvPr/>
          </p:nvSpPr>
          <p:spPr bwMode="auto">
            <a:xfrm>
              <a:off x="1337" y="3076"/>
              <a:ext cx="431" cy="529"/>
            </a:xfrm>
            <a:custGeom>
              <a:avLst/>
              <a:gdLst>
                <a:gd name="T0" fmla="*/ 273 w 862"/>
                <a:gd name="T1" fmla="*/ 529 h 1587"/>
                <a:gd name="T2" fmla="*/ 0 w 862"/>
                <a:gd name="T3" fmla="*/ 378 h 1587"/>
                <a:gd name="T4" fmla="*/ 136 w 862"/>
                <a:gd name="T5" fmla="*/ 0 h 1587"/>
                <a:gd name="T6" fmla="*/ 431 w 862"/>
                <a:gd name="T7" fmla="*/ 89 h 1587"/>
                <a:gd name="T8" fmla="*/ 273 w 862"/>
                <a:gd name="T9" fmla="*/ 529 h 1587"/>
                <a:gd name="T10" fmla="*/ 0 60000 65536"/>
                <a:gd name="T11" fmla="*/ 0 60000 65536"/>
                <a:gd name="T12" fmla="*/ 0 60000 65536"/>
                <a:gd name="T13" fmla="*/ 0 60000 65536"/>
                <a:gd name="T14" fmla="*/ 0 60000 65536"/>
                <a:gd name="T15" fmla="*/ 0 w 862"/>
                <a:gd name="T16" fmla="*/ 0 h 1587"/>
                <a:gd name="T17" fmla="*/ 862 w 862"/>
                <a:gd name="T18" fmla="*/ 1587 h 1587"/>
              </a:gdLst>
              <a:ahLst/>
              <a:cxnLst>
                <a:cxn ang="T10">
                  <a:pos x="T0" y="T1"/>
                </a:cxn>
                <a:cxn ang="T11">
                  <a:pos x="T2" y="T3"/>
                </a:cxn>
                <a:cxn ang="T12">
                  <a:pos x="T4" y="T5"/>
                </a:cxn>
                <a:cxn ang="T13">
                  <a:pos x="T6" y="T7"/>
                </a:cxn>
                <a:cxn ang="T14">
                  <a:pos x="T8" y="T9"/>
                </a:cxn>
              </a:cxnLst>
              <a:rect l="T15" t="T16" r="T17" b="T18"/>
              <a:pathLst>
                <a:path w="862" h="1587">
                  <a:moveTo>
                    <a:pt x="546" y="1587"/>
                  </a:moveTo>
                  <a:lnTo>
                    <a:pt x="0" y="1134"/>
                  </a:lnTo>
                  <a:lnTo>
                    <a:pt x="272" y="0"/>
                  </a:lnTo>
                  <a:lnTo>
                    <a:pt x="862" y="268"/>
                  </a:lnTo>
                  <a:lnTo>
                    <a:pt x="546" y="1587"/>
                  </a:lnTo>
                  <a:close/>
                </a:path>
              </a:pathLst>
            </a:custGeom>
            <a:solidFill>
              <a:srgbClr val="C7C7C7"/>
            </a:solidFill>
            <a:ln w="7938">
              <a:solidFill>
                <a:srgbClr val="404040"/>
              </a:solidFill>
              <a:prstDash val="solid"/>
              <a:round/>
              <a:headEnd/>
              <a:tailEnd/>
            </a:ln>
          </p:spPr>
          <p:txBody>
            <a:bodyPr/>
            <a:lstStyle/>
            <a:p>
              <a:endParaRPr lang="zh-CN" altLang="en-US"/>
            </a:p>
          </p:txBody>
        </p:sp>
        <p:sp>
          <p:nvSpPr>
            <p:cNvPr id="14445" name="Freeform 120"/>
            <p:cNvSpPr>
              <a:spLocks/>
            </p:cNvSpPr>
            <p:nvPr/>
          </p:nvSpPr>
          <p:spPr bwMode="auto">
            <a:xfrm>
              <a:off x="1233" y="2968"/>
              <a:ext cx="203" cy="494"/>
            </a:xfrm>
            <a:custGeom>
              <a:avLst/>
              <a:gdLst>
                <a:gd name="T0" fmla="*/ 196 w 408"/>
                <a:gd name="T1" fmla="*/ 0 h 1480"/>
                <a:gd name="T2" fmla="*/ 184 w 408"/>
                <a:gd name="T3" fmla="*/ 4 h 1480"/>
                <a:gd name="T4" fmla="*/ 177 w 408"/>
                <a:gd name="T5" fmla="*/ 6 h 1480"/>
                <a:gd name="T6" fmla="*/ 168 w 408"/>
                <a:gd name="T7" fmla="*/ 12 h 1480"/>
                <a:gd name="T8" fmla="*/ 162 w 408"/>
                <a:gd name="T9" fmla="*/ 20 h 1480"/>
                <a:gd name="T10" fmla="*/ 159 w 408"/>
                <a:gd name="T11" fmla="*/ 26 h 1480"/>
                <a:gd name="T12" fmla="*/ 0 w 408"/>
                <a:gd name="T13" fmla="*/ 487 h 1480"/>
                <a:gd name="T14" fmla="*/ 6 w 408"/>
                <a:gd name="T15" fmla="*/ 494 h 1480"/>
                <a:gd name="T16" fmla="*/ 168 w 408"/>
                <a:gd name="T17" fmla="*/ 26 h 1480"/>
                <a:gd name="T18" fmla="*/ 172 w 408"/>
                <a:gd name="T19" fmla="*/ 19 h 1480"/>
                <a:gd name="T20" fmla="*/ 177 w 408"/>
                <a:gd name="T21" fmla="*/ 14 h 1480"/>
                <a:gd name="T22" fmla="*/ 183 w 408"/>
                <a:gd name="T23" fmla="*/ 10 h 1480"/>
                <a:gd name="T24" fmla="*/ 191 w 408"/>
                <a:gd name="T25" fmla="*/ 6 h 1480"/>
                <a:gd name="T26" fmla="*/ 199 w 408"/>
                <a:gd name="T27" fmla="*/ 4 h 1480"/>
                <a:gd name="T28" fmla="*/ 203 w 408"/>
                <a:gd name="T29" fmla="*/ 2 h 1480"/>
                <a:gd name="T30" fmla="*/ 196 w 408"/>
                <a:gd name="T31" fmla="*/ 0 h 148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08"/>
                <a:gd name="T49" fmla="*/ 0 h 1480"/>
                <a:gd name="T50" fmla="*/ 408 w 408"/>
                <a:gd name="T51" fmla="*/ 1480 h 148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08" h="1480">
                  <a:moveTo>
                    <a:pt x="393" y="0"/>
                  </a:moveTo>
                  <a:lnTo>
                    <a:pt x="370" y="11"/>
                  </a:lnTo>
                  <a:lnTo>
                    <a:pt x="356" y="19"/>
                  </a:lnTo>
                  <a:lnTo>
                    <a:pt x="338" y="37"/>
                  </a:lnTo>
                  <a:lnTo>
                    <a:pt x="325" y="59"/>
                  </a:lnTo>
                  <a:lnTo>
                    <a:pt x="320" y="77"/>
                  </a:lnTo>
                  <a:lnTo>
                    <a:pt x="0" y="1459"/>
                  </a:lnTo>
                  <a:lnTo>
                    <a:pt x="12" y="1480"/>
                  </a:lnTo>
                  <a:lnTo>
                    <a:pt x="337" y="77"/>
                  </a:lnTo>
                  <a:lnTo>
                    <a:pt x="346" y="57"/>
                  </a:lnTo>
                  <a:lnTo>
                    <a:pt x="355" y="43"/>
                  </a:lnTo>
                  <a:lnTo>
                    <a:pt x="368" y="30"/>
                  </a:lnTo>
                  <a:lnTo>
                    <a:pt x="384" y="19"/>
                  </a:lnTo>
                  <a:lnTo>
                    <a:pt x="400" y="12"/>
                  </a:lnTo>
                  <a:lnTo>
                    <a:pt x="408" y="5"/>
                  </a:lnTo>
                  <a:lnTo>
                    <a:pt x="393" y="0"/>
                  </a:lnTo>
                  <a:close/>
                </a:path>
              </a:pathLst>
            </a:custGeom>
            <a:solidFill>
              <a:srgbClr val="202020"/>
            </a:solidFill>
            <a:ln w="9525">
              <a:noFill/>
              <a:round/>
              <a:headEnd/>
              <a:tailEnd/>
            </a:ln>
          </p:spPr>
          <p:txBody>
            <a:bodyPr/>
            <a:lstStyle/>
            <a:p>
              <a:endParaRPr lang="zh-CN" altLang="en-US"/>
            </a:p>
          </p:txBody>
        </p:sp>
        <p:sp>
          <p:nvSpPr>
            <p:cNvPr id="14446" name="Freeform 121"/>
            <p:cNvSpPr>
              <a:spLocks/>
            </p:cNvSpPr>
            <p:nvPr/>
          </p:nvSpPr>
          <p:spPr bwMode="auto">
            <a:xfrm>
              <a:off x="1204" y="3479"/>
              <a:ext cx="532" cy="321"/>
            </a:xfrm>
            <a:custGeom>
              <a:avLst/>
              <a:gdLst>
                <a:gd name="T0" fmla="*/ 532 w 1065"/>
                <a:gd name="T1" fmla="*/ 321 h 963"/>
                <a:gd name="T2" fmla="*/ 523 w 1065"/>
                <a:gd name="T3" fmla="*/ 278 h 963"/>
                <a:gd name="T4" fmla="*/ 507 w 1065"/>
                <a:gd name="T5" fmla="*/ 259 h 963"/>
                <a:gd name="T6" fmla="*/ 68 w 1065"/>
                <a:gd name="T7" fmla="*/ 1 h 963"/>
                <a:gd name="T8" fmla="*/ 48 w 1065"/>
                <a:gd name="T9" fmla="*/ 0 h 963"/>
                <a:gd name="T10" fmla="*/ 29 w 1065"/>
                <a:gd name="T11" fmla="*/ 1 h 963"/>
                <a:gd name="T12" fmla="*/ 16 w 1065"/>
                <a:gd name="T13" fmla="*/ 14 h 963"/>
                <a:gd name="T14" fmla="*/ 0 w 1065"/>
                <a:gd name="T15" fmla="*/ 48 h 963"/>
                <a:gd name="T16" fmla="*/ 432 w 1065"/>
                <a:gd name="T17" fmla="*/ 318 h 963"/>
                <a:gd name="T18" fmla="*/ 532 w 1065"/>
                <a:gd name="T19" fmla="*/ 321 h 9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65"/>
                <a:gd name="T31" fmla="*/ 0 h 963"/>
                <a:gd name="T32" fmla="*/ 1065 w 1065"/>
                <a:gd name="T33" fmla="*/ 963 h 9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65" h="963">
                  <a:moveTo>
                    <a:pt x="1065" y="963"/>
                  </a:moveTo>
                  <a:lnTo>
                    <a:pt x="1047" y="833"/>
                  </a:lnTo>
                  <a:lnTo>
                    <a:pt x="1015" y="776"/>
                  </a:lnTo>
                  <a:lnTo>
                    <a:pt x="137" y="3"/>
                  </a:lnTo>
                  <a:lnTo>
                    <a:pt x="96" y="0"/>
                  </a:lnTo>
                  <a:lnTo>
                    <a:pt x="59" y="3"/>
                  </a:lnTo>
                  <a:lnTo>
                    <a:pt x="32" y="42"/>
                  </a:lnTo>
                  <a:lnTo>
                    <a:pt x="0" y="145"/>
                  </a:lnTo>
                  <a:lnTo>
                    <a:pt x="865" y="954"/>
                  </a:lnTo>
                  <a:lnTo>
                    <a:pt x="1065" y="963"/>
                  </a:lnTo>
                  <a:close/>
                </a:path>
              </a:pathLst>
            </a:custGeom>
            <a:solidFill>
              <a:srgbClr val="202020"/>
            </a:solidFill>
            <a:ln w="9525">
              <a:noFill/>
              <a:round/>
              <a:headEnd/>
              <a:tailEnd/>
            </a:ln>
          </p:spPr>
          <p:txBody>
            <a:bodyPr/>
            <a:lstStyle/>
            <a:p>
              <a:endParaRPr lang="zh-CN" altLang="en-US"/>
            </a:p>
          </p:txBody>
        </p:sp>
        <p:sp>
          <p:nvSpPr>
            <p:cNvPr id="14447" name="Freeform 122"/>
            <p:cNvSpPr>
              <a:spLocks/>
            </p:cNvSpPr>
            <p:nvPr/>
          </p:nvSpPr>
          <p:spPr bwMode="auto">
            <a:xfrm>
              <a:off x="642" y="3519"/>
              <a:ext cx="985" cy="288"/>
            </a:xfrm>
            <a:custGeom>
              <a:avLst/>
              <a:gdLst>
                <a:gd name="T0" fmla="*/ 0 w 1969"/>
                <a:gd name="T1" fmla="*/ 0 h 862"/>
                <a:gd name="T2" fmla="*/ 561 w 1969"/>
                <a:gd name="T3" fmla="*/ 8 h 862"/>
                <a:gd name="T4" fmla="*/ 985 w 1969"/>
                <a:gd name="T5" fmla="*/ 272 h 862"/>
                <a:gd name="T6" fmla="*/ 239 w 1969"/>
                <a:gd name="T7" fmla="*/ 288 h 862"/>
                <a:gd name="T8" fmla="*/ 0 w 1969"/>
                <a:gd name="T9" fmla="*/ 0 h 862"/>
                <a:gd name="T10" fmla="*/ 0 60000 65536"/>
                <a:gd name="T11" fmla="*/ 0 60000 65536"/>
                <a:gd name="T12" fmla="*/ 0 60000 65536"/>
                <a:gd name="T13" fmla="*/ 0 60000 65536"/>
                <a:gd name="T14" fmla="*/ 0 60000 65536"/>
                <a:gd name="T15" fmla="*/ 0 w 1969"/>
                <a:gd name="T16" fmla="*/ 0 h 862"/>
                <a:gd name="T17" fmla="*/ 1969 w 1969"/>
                <a:gd name="T18" fmla="*/ 862 h 862"/>
              </a:gdLst>
              <a:ahLst/>
              <a:cxnLst>
                <a:cxn ang="T10">
                  <a:pos x="T0" y="T1"/>
                </a:cxn>
                <a:cxn ang="T11">
                  <a:pos x="T2" y="T3"/>
                </a:cxn>
                <a:cxn ang="T12">
                  <a:pos x="T4" y="T5"/>
                </a:cxn>
                <a:cxn ang="T13">
                  <a:pos x="T6" y="T7"/>
                </a:cxn>
                <a:cxn ang="T14">
                  <a:pos x="T8" y="T9"/>
                </a:cxn>
              </a:cxnLst>
              <a:rect l="T15" t="T16" r="T17" b="T18"/>
              <a:pathLst>
                <a:path w="1969" h="862">
                  <a:moveTo>
                    <a:pt x="0" y="0"/>
                  </a:moveTo>
                  <a:lnTo>
                    <a:pt x="1121" y="24"/>
                  </a:lnTo>
                  <a:lnTo>
                    <a:pt x="1969" y="814"/>
                  </a:lnTo>
                  <a:lnTo>
                    <a:pt x="478" y="862"/>
                  </a:lnTo>
                  <a:lnTo>
                    <a:pt x="0" y="0"/>
                  </a:lnTo>
                  <a:close/>
                </a:path>
              </a:pathLst>
            </a:custGeom>
            <a:solidFill>
              <a:schemeClr val="bg2"/>
            </a:solidFill>
            <a:ln w="9525">
              <a:noFill/>
              <a:round/>
              <a:headEnd/>
              <a:tailEnd/>
            </a:ln>
          </p:spPr>
          <p:txBody>
            <a:bodyPr/>
            <a:lstStyle/>
            <a:p>
              <a:endParaRPr lang="zh-CN" altLang="en-US"/>
            </a:p>
          </p:txBody>
        </p:sp>
        <p:sp>
          <p:nvSpPr>
            <p:cNvPr id="14448" name="Freeform 123"/>
            <p:cNvSpPr>
              <a:spLocks/>
            </p:cNvSpPr>
            <p:nvPr/>
          </p:nvSpPr>
          <p:spPr bwMode="auto">
            <a:xfrm>
              <a:off x="852" y="3789"/>
              <a:ext cx="889" cy="99"/>
            </a:xfrm>
            <a:custGeom>
              <a:avLst/>
              <a:gdLst>
                <a:gd name="T0" fmla="*/ 27 w 1777"/>
                <a:gd name="T1" fmla="*/ 17 h 297"/>
                <a:gd name="T2" fmla="*/ 0 w 1777"/>
                <a:gd name="T3" fmla="*/ 99 h 297"/>
                <a:gd name="T4" fmla="*/ 880 w 1777"/>
                <a:gd name="T5" fmla="*/ 86 h 297"/>
                <a:gd name="T6" fmla="*/ 889 w 1777"/>
                <a:gd name="T7" fmla="*/ 58 h 297"/>
                <a:gd name="T8" fmla="*/ 887 w 1777"/>
                <a:gd name="T9" fmla="*/ 25 h 297"/>
                <a:gd name="T10" fmla="*/ 884 w 1777"/>
                <a:gd name="T11" fmla="*/ 0 h 297"/>
                <a:gd name="T12" fmla="*/ 27 w 1777"/>
                <a:gd name="T13" fmla="*/ 17 h 297"/>
                <a:gd name="T14" fmla="*/ 0 60000 65536"/>
                <a:gd name="T15" fmla="*/ 0 60000 65536"/>
                <a:gd name="T16" fmla="*/ 0 60000 65536"/>
                <a:gd name="T17" fmla="*/ 0 60000 65536"/>
                <a:gd name="T18" fmla="*/ 0 60000 65536"/>
                <a:gd name="T19" fmla="*/ 0 60000 65536"/>
                <a:gd name="T20" fmla="*/ 0 60000 65536"/>
                <a:gd name="T21" fmla="*/ 0 w 1777"/>
                <a:gd name="T22" fmla="*/ 0 h 297"/>
                <a:gd name="T23" fmla="*/ 1777 w 1777"/>
                <a:gd name="T24" fmla="*/ 297 h 29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77" h="297">
                  <a:moveTo>
                    <a:pt x="54" y="52"/>
                  </a:moveTo>
                  <a:lnTo>
                    <a:pt x="0" y="297"/>
                  </a:lnTo>
                  <a:lnTo>
                    <a:pt x="1759" y="257"/>
                  </a:lnTo>
                  <a:lnTo>
                    <a:pt x="1777" y="173"/>
                  </a:lnTo>
                  <a:lnTo>
                    <a:pt x="1773" y="74"/>
                  </a:lnTo>
                  <a:lnTo>
                    <a:pt x="1768" y="0"/>
                  </a:lnTo>
                  <a:lnTo>
                    <a:pt x="54" y="52"/>
                  </a:lnTo>
                  <a:close/>
                </a:path>
              </a:pathLst>
            </a:custGeom>
            <a:solidFill>
              <a:srgbClr val="202020"/>
            </a:solidFill>
            <a:ln w="9525">
              <a:noFill/>
              <a:round/>
              <a:headEnd/>
              <a:tailEnd/>
            </a:ln>
          </p:spPr>
          <p:txBody>
            <a:bodyPr/>
            <a:lstStyle/>
            <a:p>
              <a:endParaRPr lang="zh-CN" altLang="en-US"/>
            </a:p>
          </p:txBody>
        </p:sp>
        <p:sp>
          <p:nvSpPr>
            <p:cNvPr id="14449" name="Freeform 124"/>
            <p:cNvSpPr>
              <a:spLocks/>
            </p:cNvSpPr>
            <p:nvPr/>
          </p:nvSpPr>
          <p:spPr bwMode="auto">
            <a:xfrm>
              <a:off x="624" y="3519"/>
              <a:ext cx="256" cy="369"/>
            </a:xfrm>
            <a:custGeom>
              <a:avLst/>
              <a:gdLst>
                <a:gd name="T0" fmla="*/ 18 w 513"/>
                <a:gd name="T1" fmla="*/ 0 h 1106"/>
                <a:gd name="T2" fmla="*/ 0 w 513"/>
                <a:gd name="T3" fmla="*/ 67 h 1106"/>
                <a:gd name="T4" fmla="*/ 228 w 513"/>
                <a:gd name="T5" fmla="*/ 369 h 1106"/>
                <a:gd name="T6" fmla="*/ 256 w 513"/>
                <a:gd name="T7" fmla="*/ 288 h 1106"/>
                <a:gd name="T8" fmla="*/ 18 w 513"/>
                <a:gd name="T9" fmla="*/ 0 h 1106"/>
                <a:gd name="T10" fmla="*/ 0 60000 65536"/>
                <a:gd name="T11" fmla="*/ 0 60000 65536"/>
                <a:gd name="T12" fmla="*/ 0 60000 65536"/>
                <a:gd name="T13" fmla="*/ 0 60000 65536"/>
                <a:gd name="T14" fmla="*/ 0 60000 65536"/>
                <a:gd name="T15" fmla="*/ 0 w 513"/>
                <a:gd name="T16" fmla="*/ 0 h 1106"/>
                <a:gd name="T17" fmla="*/ 513 w 513"/>
                <a:gd name="T18" fmla="*/ 1106 h 1106"/>
              </a:gdLst>
              <a:ahLst/>
              <a:cxnLst>
                <a:cxn ang="T10">
                  <a:pos x="T0" y="T1"/>
                </a:cxn>
                <a:cxn ang="T11">
                  <a:pos x="T2" y="T3"/>
                </a:cxn>
                <a:cxn ang="T12">
                  <a:pos x="T4" y="T5"/>
                </a:cxn>
                <a:cxn ang="T13">
                  <a:pos x="T6" y="T7"/>
                </a:cxn>
                <a:cxn ang="T14">
                  <a:pos x="T8" y="T9"/>
                </a:cxn>
              </a:cxnLst>
              <a:rect l="T15" t="T16" r="T17" b="T18"/>
              <a:pathLst>
                <a:path w="513" h="1106">
                  <a:moveTo>
                    <a:pt x="37" y="0"/>
                  </a:moveTo>
                  <a:lnTo>
                    <a:pt x="0" y="200"/>
                  </a:lnTo>
                  <a:lnTo>
                    <a:pt x="457" y="1106"/>
                  </a:lnTo>
                  <a:lnTo>
                    <a:pt x="513" y="862"/>
                  </a:lnTo>
                  <a:lnTo>
                    <a:pt x="37" y="0"/>
                  </a:lnTo>
                  <a:close/>
                </a:path>
              </a:pathLst>
            </a:custGeom>
            <a:solidFill>
              <a:srgbClr val="606060"/>
            </a:solidFill>
            <a:ln w="9525">
              <a:noFill/>
              <a:round/>
              <a:headEnd/>
              <a:tailEnd/>
            </a:ln>
          </p:spPr>
          <p:txBody>
            <a:bodyPr/>
            <a:lstStyle/>
            <a:p>
              <a:endParaRPr lang="zh-CN" altLang="en-US"/>
            </a:p>
          </p:txBody>
        </p:sp>
        <p:sp>
          <p:nvSpPr>
            <p:cNvPr id="14450" name="Freeform 125"/>
            <p:cNvSpPr>
              <a:spLocks/>
            </p:cNvSpPr>
            <p:nvPr/>
          </p:nvSpPr>
          <p:spPr bwMode="auto">
            <a:xfrm>
              <a:off x="1206" y="3791"/>
              <a:ext cx="132" cy="8"/>
            </a:xfrm>
            <a:custGeom>
              <a:avLst/>
              <a:gdLst>
                <a:gd name="T0" fmla="*/ 1 w 262"/>
                <a:gd name="T1" fmla="*/ 8 h 25"/>
                <a:gd name="T2" fmla="*/ 0 w 262"/>
                <a:gd name="T3" fmla="*/ 0 h 25"/>
                <a:gd name="T4" fmla="*/ 125 w 262"/>
                <a:gd name="T5" fmla="*/ 0 h 25"/>
                <a:gd name="T6" fmla="*/ 132 w 262"/>
                <a:gd name="T7" fmla="*/ 6 h 25"/>
                <a:gd name="T8" fmla="*/ 1 w 262"/>
                <a:gd name="T9" fmla="*/ 8 h 25"/>
                <a:gd name="T10" fmla="*/ 0 60000 65536"/>
                <a:gd name="T11" fmla="*/ 0 60000 65536"/>
                <a:gd name="T12" fmla="*/ 0 60000 65536"/>
                <a:gd name="T13" fmla="*/ 0 60000 65536"/>
                <a:gd name="T14" fmla="*/ 0 60000 65536"/>
                <a:gd name="T15" fmla="*/ 0 w 262"/>
                <a:gd name="T16" fmla="*/ 0 h 25"/>
                <a:gd name="T17" fmla="*/ 262 w 262"/>
                <a:gd name="T18" fmla="*/ 25 h 25"/>
              </a:gdLst>
              <a:ahLst/>
              <a:cxnLst>
                <a:cxn ang="T10">
                  <a:pos x="T0" y="T1"/>
                </a:cxn>
                <a:cxn ang="T11">
                  <a:pos x="T2" y="T3"/>
                </a:cxn>
                <a:cxn ang="T12">
                  <a:pos x="T4" y="T5"/>
                </a:cxn>
                <a:cxn ang="T13">
                  <a:pos x="T6" y="T7"/>
                </a:cxn>
                <a:cxn ang="T14">
                  <a:pos x="T8" y="T9"/>
                </a:cxn>
              </a:cxnLst>
              <a:rect l="T15" t="T16" r="T17" b="T18"/>
              <a:pathLst>
                <a:path w="262" h="25">
                  <a:moveTo>
                    <a:pt x="2" y="25"/>
                  </a:moveTo>
                  <a:lnTo>
                    <a:pt x="0" y="0"/>
                  </a:lnTo>
                  <a:lnTo>
                    <a:pt x="249" y="0"/>
                  </a:lnTo>
                  <a:lnTo>
                    <a:pt x="262" y="19"/>
                  </a:lnTo>
                  <a:lnTo>
                    <a:pt x="2" y="25"/>
                  </a:lnTo>
                  <a:close/>
                </a:path>
              </a:pathLst>
            </a:custGeom>
            <a:solidFill>
              <a:srgbClr val="606060"/>
            </a:solidFill>
            <a:ln w="9525">
              <a:noFill/>
              <a:round/>
              <a:headEnd/>
              <a:tailEnd/>
            </a:ln>
          </p:spPr>
          <p:txBody>
            <a:bodyPr/>
            <a:lstStyle/>
            <a:p>
              <a:endParaRPr lang="zh-CN" altLang="en-US"/>
            </a:p>
          </p:txBody>
        </p:sp>
        <p:sp>
          <p:nvSpPr>
            <p:cNvPr id="14451" name="Freeform 126"/>
            <p:cNvSpPr>
              <a:spLocks/>
            </p:cNvSpPr>
            <p:nvPr/>
          </p:nvSpPr>
          <p:spPr bwMode="auto">
            <a:xfrm>
              <a:off x="927" y="3521"/>
              <a:ext cx="281" cy="279"/>
            </a:xfrm>
            <a:custGeom>
              <a:avLst/>
              <a:gdLst>
                <a:gd name="T0" fmla="*/ 279 w 561"/>
                <a:gd name="T1" fmla="*/ 267 h 836"/>
                <a:gd name="T2" fmla="*/ 0 w 561"/>
                <a:gd name="T3" fmla="*/ 0 h 836"/>
                <a:gd name="T4" fmla="*/ 281 w 561"/>
                <a:gd name="T5" fmla="*/ 279 h 836"/>
                <a:gd name="T6" fmla="*/ 279 w 561"/>
                <a:gd name="T7" fmla="*/ 267 h 836"/>
                <a:gd name="T8" fmla="*/ 0 60000 65536"/>
                <a:gd name="T9" fmla="*/ 0 60000 65536"/>
                <a:gd name="T10" fmla="*/ 0 60000 65536"/>
                <a:gd name="T11" fmla="*/ 0 60000 65536"/>
                <a:gd name="T12" fmla="*/ 0 w 561"/>
                <a:gd name="T13" fmla="*/ 0 h 836"/>
                <a:gd name="T14" fmla="*/ 561 w 561"/>
                <a:gd name="T15" fmla="*/ 836 h 836"/>
              </a:gdLst>
              <a:ahLst/>
              <a:cxnLst>
                <a:cxn ang="T8">
                  <a:pos x="T0" y="T1"/>
                </a:cxn>
                <a:cxn ang="T9">
                  <a:pos x="T2" y="T3"/>
                </a:cxn>
                <a:cxn ang="T10">
                  <a:pos x="T4" y="T5"/>
                </a:cxn>
                <a:cxn ang="T11">
                  <a:pos x="T6" y="T7"/>
                </a:cxn>
              </a:cxnLst>
              <a:rect l="T12" t="T13" r="T14" b="T15"/>
              <a:pathLst>
                <a:path w="561" h="836">
                  <a:moveTo>
                    <a:pt x="557" y="801"/>
                  </a:moveTo>
                  <a:lnTo>
                    <a:pt x="0" y="0"/>
                  </a:lnTo>
                  <a:lnTo>
                    <a:pt x="561" y="836"/>
                  </a:lnTo>
                  <a:lnTo>
                    <a:pt x="557" y="801"/>
                  </a:lnTo>
                  <a:close/>
                </a:path>
              </a:pathLst>
            </a:custGeom>
            <a:solidFill>
              <a:srgbClr val="606060"/>
            </a:solidFill>
            <a:ln w="9525">
              <a:noFill/>
              <a:round/>
              <a:headEnd/>
              <a:tailEnd/>
            </a:ln>
          </p:spPr>
          <p:txBody>
            <a:bodyPr/>
            <a:lstStyle/>
            <a:p>
              <a:endParaRPr lang="zh-CN" altLang="en-US"/>
            </a:p>
          </p:txBody>
        </p:sp>
        <p:grpSp>
          <p:nvGrpSpPr>
            <p:cNvPr id="14452" name="Group 127"/>
            <p:cNvGrpSpPr>
              <a:grpSpLocks/>
            </p:cNvGrpSpPr>
            <p:nvPr/>
          </p:nvGrpSpPr>
          <p:grpSpPr bwMode="auto">
            <a:xfrm>
              <a:off x="700" y="3526"/>
              <a:ext cx="515" cy="270"/>
              <a:chOff x="700" y="3526"/>
              <a:chExt cx="515" cy="270"/>
            </a:xfrm>
          </p:grpSpPr>
          <p:grpSp>
            <p:nvGrpSpPr>
              <p:cNvPr id="14478" name="Group 128"/>
              <p:cNvGrpSpPr>
                <a:grpSpLocks/>
              </p:cNvGrpSpPr>
              <p:nvPr/>
            </p:nvGrpSpPr>
            <p:grpSpPr bwMode="auto">
              <a:xfrm>
                <a:off x="737" y="3534"/>
                <a:ext cx="49" cy="23"/>
                <a:chOff x="737" y="3534"/>
                <a:chExt cx="49" cy="23"/>
              </a:xfrm>
            </p:grpSpPr>
            <p:sp>
              <p:nvSpPr>
                <p:cNvPr id="14889" name="Freeform 129"/>
                <p:cNvSpPr>
                  <a:spLocks/>
                </p:cNvSpPr>
                <p:nvPr/>
              </p:nvSpPr>
              <p:spPr bwMode="auto">
                <a:xfrm>
                  <a:off x="737" y="3534"/>
                  <a:ext cx="11" cy="23"/>
                </a:xfrm>
                <a:custGeom>
                  <a:avLst/>
                  <a:gdLst>
                    <a:gd name="T0" fmla="*/ 6 w 22"/>
                    <a:gd name="T1" fmla="*/ 23 h 67"/>
                    <a:gd name="T2" fmla="*/ 0 w 22"/>
                    <a:gd name="T3" fmla="*/ 9 h 67"/>
                    <a:gd name="T4" fmla="*/ 5 w 22"/>
                    <a:gd name="T5" fmla="*/ 0 h 67"/>
                    <a:gd name="T6" fmla="*/ 11 w 22"/>
                    <a:gd name="T7" fmla="*/ 10 h 67"/>
                    <a:gd name="T8" fmla="*/ 6 w 22"/>
                    <a:gd name="T9" fmla="*/ 23 h 67"/>
                    <a:gd name="T10" fmla="*/ 0 60000 65536"/>
                    <a:gd name="T11" fmla="*/ 0 60000 65536"/>
                    <a:gd name="T12" fmla="*/ 0 60000 65536"/>
                    <a:gd name="T13" fmla="*/ 0 60000 65536"/>
                    <a:gd name="T14" fmla="*/ 0 60000 65536"/>
                    <a:gd name="T15" fmla="*/ 0 w 22"/>
                    <a:gd name="T16" fmla="*/ 0 h 67"/>
                    <a:gd name="T17" fmla="*/ 22 w 22"/>
                    <a:gd name="T18" fmla="*/ 67 h 67"/>
                  </a:gdLst>
                  <a:ahLst/>
                  <a:cxnLst>
                    <a:cxn ang="T10">
                      <a:pos x="T0" y="T1"/>
                    </a:cxn>
                    <a:cxn ang="T11">
                      <a:pos x="T2" y="T3"/>
                    </a:cxn>
                    <a:cxn ang="T12">
                      <a:pos x="T4" y="T5"/>
                    </a:cxn>
                    <a:cxn ang="T13">
                      <a:pos x="T6" y="T7"/>
                    </a:cxn>
                    <a:cxn ang="T14">
                      <a:pos x="T8" y="T9"/>
                    </a:cxn>
                  </a:cxnLst>
                  <a:rect l="T15" t="T16" r="T17" b="T18"/>
                  <a:pathLst>
                    <a:path w="22" h="67">
                      <a:moveTo>
                        <a:pt x="13" y="67"/>
                      </a:moveTo>
                      <a:lnTo>
                        <a:pt x="0" y="26"/>
                      </a:lnTo>
                      <a:lnTo>
                        <a:pt x="9" y="0"/>
                      </a:lnTo>
                      <a:lnTo>
                        <a:pt x="22" y="30"/>
                      </a:lnTo>
                      <a:lnTo>
                        <a:pt x="13" y="67"/>
                      </a:lnTo>
                      <a:close/>
                    </a:path>
                  </a:pathLst>
                </a:custGeom>
                <a:solidFill>
                  <a:srgbClr val="606060"/>
                </a:solidFill>
                <a:ln w="9525">
                  <a:noFill/>
                  <a:round/>
                  <a:headEnd/>
                  <a:tailEnd/>
                </a:ln>
              </p:spPr>
              <p:txBody>
                <a:bodyPr/>
                <a:lstStyle/>
                <a:p>
                  <a:endParaRPr lang="zh-CN" altLang="en-US"/>
                </a:p>
              </p:txBody>
            </p:sp>
            <p:sp>
              <p:nvSpPr>
                <p:cNvPr id="14890" name="Freeform 130"/>
                <p:cNvSpPr>
                  <a:spLocks/>
                </p:cNvSpPr>
                <p:nvPr/>
              </p:nvSpPr>
              <p:spPr bwMode="auto">
                <a:xfrm>
                  <a:off x="742" y="3535"/>
                  <a:ext cx="36" cy="9"/>
                </a:xfrm>
                <a:custGeom>
                  <a:avLst/>
                  <a:gdLst>
                    <a:gd name="T0" fmla="*/ 1 w 73"/>
                    <a:gd name="T1" fmla="*/ 0 h 29"/>
                    <a:gd name="T2" fmla="*/ 25 w 73"/>
                    <a:gd name="T3" fmla="*/ 0 h 29"/>
                    <a:gd name="T4" fmla="*/ 26 w 73"/>
                    <a:gd name="T5" fmla="*/ 1 h 29"/>
                    <a:gd name="T6" fmla="*/ 27 w 73"/>
                    <a:gd name="T7" fmla="*/ 3 h 29"/>
                    <a:gd name="T8" fmla="*/ 36 w 73"/>
                    <a:gd name="T9" fmla="*/ 9 h 29"/>
                    <a:gd name="T10" fmla="*/ 8 w 73"/>
                    <a:gd name="T11" fmla="*/ 9 h 29"/>
                    <a:gd name="T12" fmla="*/ 4 w 73"/>
                    <a:gd name="T13" fmla="*/ 6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2" y="0"/>
                      </a:moveTo>
                      <a:lnTo>
                        <a:pt x="50" y="0"/>
                      </a:lnTo>
                      <a:lnTo>
                        <a:pt x="52" y="2"/>
                      </a:lnTo>
                      <a:lnTo>
                        <a:pt x="55" y="11"/>
                      </a:lnTo>
                      <a:lnTo>
                        <a:pt x="73" y="29"/>
                      </a:lnTo>
                      <a:lnTo>
                        <a:pt x="17" y="29"/>
                      </a:lnTo>
                      <a:lnTo>
                        <a:pt x="8" y="20"/>
                      </a:lnTo>
                      <a:lnTo>
                        <a:pt x="0" y="6"/>
                      </a:lnTo>
                      <a:lnTo>
                        <a:pt x="2" y="0"/>
                      </a:lnTo>
                      <a:close/>
                    </a:path>
                  </a:pathLst>
                </a:custGeom>
                <a:solidFill>
                  <a:srgbClr val="808080"/>
                </a:solidFill>
                <a:ln w="9525">
                  <a:noFill/>
                  <a:round/>
                  <a:headEnd/>
                  <a:tailEnd/>
                </a:ln>
              </p:spPr>
              <p:txBody>
                <a:bodyPr/>
                <a:lstStyle/>
                <a:p>
                  <a:endParaRPr lang="zh-CN" altLang="en-US"/>
                </a:p>
              </p:txBody>
            </p:sp>
            <p:sp>
              <p:nvSpPr>
                <p:cNvPr id="14891" name="Freeform 131"/>
                <p:cNvSpPr>
                  <a:spLocks/>
                </p:cNvSpPr>
                <p:nvPr/>
              </p:nvSpPr>
              <p:spPr bwMode="auto">
                <a:xfrm>
                  <a:off x="744" y="3545"/>
                  <a:ext cx="42" cy="12"/>
                </a:xfrm>
                <a:custGeom>
                  <a:avLst/>
                  <a:gdLst>
                    <a:gd name="T0" fmla="*/ 0 w 82"/>
                    <a:gd name="T1" fmla="*/ 12 h 35"/>
                    <a:gd name="T2" fmla="*/ 1 w 82"/>
                    <a:gd name="T3" fmla="*/ 7 h 35"/>
                    <a:gd name="T4" fmla="*/ 3 w 82"/>
                    <a:gd name="T5" fmla="*/ 2 h 35"/>
                    <a:gd name="T6" fmla="*/ 5 w 82"/>
                    <a:gd name="T7" fmla="*/ 0 h 35"/>
                    <a:gd name="T8" fmla="*/ 34 w 82"/>
                    <a:gd name="T9" fmla="*/ 0 h 35"/>
                    <a:gd name="T10" fmla="*/ 42 w 82"/>
                    <a:gd name="T11" fmla="*/ 12 h 35"/>
                    <a:gd name="T12" fmla="*/ 0 w 82"/>
                    <a:gd name="T13" fmla="*/ 12 h 35"/>
                    <a:gd name="T14" fmla="*/ 0 60000 65536"/>
                    <a:gd name="T15" fmla="*/ 0 60000 65536"/>
                    <a:gd name="T16" fmla="*/ 0 60000 65536"/>
                    <a:gd name="T17" fmla="*/ 0 60000 65536"/>
                    <a:gd name="T18" fmla="*/ 0 60000 65536"/>
                    <a:gd name="T19" fmla="*/ 0 60000 65536"/>
                    <a:gd name="T20" fmla="*/ 0 60000 65536"/>
                    <a:gd name="T21" fmla="*/ 0 w 82"/>
                    <a:gd name="T22" fmla="*/ 0 h 35"/>
                    <a:gd name="T23" fmla="*/ 82 w 8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5">
                      <a:moveTo>
                        <a:pt x="0" y="35"/>
                      </a:moveTo>
                      <a:lnTo>
                        <a:pt x="1" y="19"/>
                      </a:lnTo>
                      <a:lnTo>
                        <a:pt x="6" y="7"/>
                      </a:lnTo>
                      <a:lnTo>
                        <a:pt x="10" y="0"/>
                      </a:lnTo>
                      <a:lnTo>
                        <a:pt x="67" y="0"/>
                      </a:lnTo>
                      <a:lnTo>
                        <a:pt x="82" y="35"/>
                      </a:lnTo>
                      <a:lnTo>
                        <a:pt x="0" y="35"/>
                      </a:lnTo>
                      <a:close/>
                    </a:path>
                  </a:pathLst>
                </a:custGeom>
                <a:solidFill>
                  <a:srgbClr val="404040"/>
                </a:solidFill>
                <a:ln w="9525">
                  <a:noFill/>
                  <a:round/>
                  <a:headEnd/>
                  <a:tailEnd/>
                </a:ln>
              </p:spPr>
              <p:txBody>
                <a:bodyPr/>
                <a:lstStyle/>
                <a:p>
                  <a:endParaRPr lang="zh-CN" altLang="en-US"/>
                </a:p>
              </p:txBody>
            </p:sp>
          </p:grpSp>
          <p:grpSp>
            <p:nvGrpSpPr>
              <p:cNvPr id="14479" name="Group 132"/>
              <p:cNvGrpSpPr>
                <a:grpSpLocks/>
              </p:cNvGrpSpPr>
              <p:nvPr/>
            </p:nvGrpSpPr>
            <p:grpSpPr bwMode="auto">
              <a:xfrm>
                <a:off x="748" y="3547"/>
                <a:ext cx="50" cy="23"/>
                <a:chOff x="748" y="3547"/>
                <a:chExt cx="50" cy="23"/>
              </a:xfrm>
            </p:grpSpPr>
            <p:sp>
              <p:nvSpPr>
                <p:cNvPr id="14886" name="Freeform 133"/>
                <p:cNvSpPr>
                  <a:spLocks/>
                </p:cNvSpPr>
                <p:nvPr/>
              </p:nvSpPr>
              <p:spPr bwMode="auto">
                <a:xfrm>
                  <a:off x="748" y="3547"/>
                  <a:ext cx="13" cy="23"/>
                </a:xfrm>
                <a:custGeom>
                  <a:avLst/>
                  <a:gdLst>
                    <a:gd name="T0" fmla="*/ 8 w 25"/>
                    <a:gd name="T1" fmla="*/ 23 h 68"/>
                    <a:gd name="T2" fmla="*/ 0 w 25"/>
                    <a:gd name="T3" fmla="*/ 9 h 68"/>
                    <a:gd name="T4" fmla="*/ 6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887" name="Freeform 134"/>
                <p:cNvSpPr>
                  <a:spLocks/>
                </p:cNvSpPr>
                <p:nvPr/>
              </p:nvSpPr>
              <p:spPr bwMode="auto">
                <a:xfrm>
                  <a:off x="753" y="3548"/>
                  <a:ext cx="37" cy="10"/>
                </a:xfrm>
                <a:custGeom>
                  <a:avLst/>
                  <a:gdLst>
                    <a:gd name="T0" fmla="*/ 1 w 74"/>
                    <a:gd name="T1" fmla="*/ 0 h 29"/>
                    <a:gd name="T2" fmla="*/ 24 w 74"/>
                    <a:gd name="T3" fmla="*/ 0 h 29"/>
                    <a:gd name="T4" fmla="*/ 25 w 74"/>
                    <a:gd name="T5" fmla="*/ 1 h 29"/>
                    <a:gd name="T6" fmla="*/ 28 w 74"/>
                    <a:gd name="T7" fmla="*/ 4 h 29"/>
                    <a:gd name="T8" fmla="*/ 37 w 74"/>
                    <a:gd name="T9" fmla="*/ 10 h 29"/>
                    <a:gd name="T10" fmla="*/ 9 w 74"/>
                    <a:gd name="T11" fmla="*/ 10 h 29"/>
                    <a:gd name="T12" fmla="*/ 5 w 74"/>
                    <a:gd name="T13" fmla="*/ 7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1" y="0"/>
                      </a:moveTo>
                      <a:lnTo>
                        <a:pt x="49" y="0"/>
                      </a:lnTo>
                      <a:lnTo>
                        <a:pt x="50" y="2"/>
                      </a:lnTo>
                      <a:lnTo>
                        <a:pt x="56" y="11"/>
                      </a:lnTo>
                      <a:lnTo>
                        <a:pt x="74"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4888" name="Freeform 135"/>
                <p:cNvSpPr>
                  <a:spLocks/>
                </p:cNvSpPr>
                <p:nvPr/>
              </p:nvSpPr>
              <p:spPr bwMode="auto">
                <a:xfrm>
                  <a:off x="757" y="3558"/>
                  <a:ext cx="41" cy="12"/>
                </a:xfrm>
                <a:custGeom>
                  <a:avLst/>
                  <a:gdLst>
                    <a:gd name="T0" fmla="*/ 0 w 81"/>
                    <a:gd name="T1" fmla="*/ 12 h 36"/>
                    <a:gd name="T2" fmla="*/ 1 w 81"/>
                    <a:gd name="T3" fmla="*/ 7 h 36"/>
                    <a:gd name="T4" fmla="*/ 3 w 81"/>
                    <a:gd name="T5" fmla="*/ 3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20"/>
                      </a:lnTo>
                      <a:lnTo>
                        <a:pt x="5" y="8"/>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sp>
            <p:nvSpPr>
              <p:cNvPr id="14480" name="Freeform 136"/>
              <p:cNvSpPr>
                <a:spLocks/>
              </p:cNvSpPr>
              <p:nvPr/>
            </p:nvSpPr>
            <p:spPr bwMode="auto">
              <a:xfrm>
                <a:off x="952" y="3538"/>
                <a:ext cx="39" cy="12"/>
              </a:xfrm>
              <a:custGeom>
                <a:avLst/>
                <a:gdLst>
                  <a:gd name="T0" fmla="*/ 0 w 79"/>
                  <a:gd name="T1" fmla="*/ 0 h 36"/>
                  <a:gd name="T2" fmla="*/ 14 w 79"/>
                  <a:gd name="T3" fmla="*/ 12 h 36"/>
                  <a:gd name="T4" fmla="*/ 39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8"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4481" name="Freeform 137"/>
              <p:cNvSpPr>
                <a:spLocks/>
              </p:cNvSpPr>
              <p:nvPr/>
            </p:nvSpPr>
            <p:spPr bwMode="auto">
              <a:xfrm>
                <a:off x="861" y="3535"/>
                <a:ext cx="11" cy="22"/>
              </a:xfrm>
              <a:custGeom>
                <a:avLst/>
                <a:gdLst>
                  <a:gd name="T0" fmla="*/ 7 w 24"/>
                  <a:gd name="T1" fmla="*/ 22 h 68"/>
                  <a:gd name="T2" fmla="*/ 0 w 24"/>
                  <a:gd name="T3" fmla="*/ 9 h 68"/>
                  <a:gd name="T4" fmla="*/ 5 w 24"/>
                  <a:gd name="T5" fmla="*/ 0 h 68"/>
                  <a:gd name="T6" fmla="*/ 11 w 24"/>
                  <a:gd name="T7" fmla="*/ 10 h 68"/>
                  <a:gd name="T8" fmla="*/ 7 w 24"/>
                  <a:gd name="T9" fmla="*/ 22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7"/>
                    </a:lnTo>
                    <a:lnTo>
                      <a:pt x="11" y="0"/>
                    </a:lnTo>
                    <a:lnTo>
                      <a:pt x="24" y="31"/>
                    </a:lnTo>
                    <a:lnTo>
                      <a:pt x="15" y="68"/>
                    </a:lnTo>
                    <a:close/>
                  </a:path>
                </a:pathLst>
              </a:custGeom>
              <a:solidFill>
                <a:srgbClr val="A0A0A0"/>
              </a:solidFill>
              <a:ln w="9525">
                <a:noFill/>
                <a:round/>
                <a:headEnd/>
                <a:tailEnd/>
              </a:ln>
            </p:spPr>
            <p:txBody>
              <a:bodyPr/>
              <a:lstStyle/>
              <a:p>
                <a:endParaRPr lang="zh-CN" altLang="en-US"/>
              </a:p>
            </p:txBody>
          </p:sp>
          <p:sp>
            <p:nvSpPr>
              <p:cNvPr id="14482" name="Freeform 138"/>
              <p:cNvSpPr>
                <a:spLocks/>
              </p:cNvSpPr>
              <p:nvPr/>
            </p:nvSpPr>
            <p:spPr bwMode="auto">
              <a:xfrm>
                <a:off x="867" y="3535"/>
                <a:ext cx="34" cy="10"/>
              </a:xfrm>
              <a:custGeom>
                <a:avLst/>
                <a:gdLst>
                  <a:gd name="T0" fmla="*/ 0 w 70"/>
                  <a:gd name="T1" fmla="*/ 0 h 30"/>
                  <a:gd name="T2" fmla="*/ 24 w 70"/>
                  <a:gd name="T3" fmla="*/ 0 h 30"/>
                  <a:gd name="T4" fmla="*/ 24 w 70"/>
                  <a:gd name="T5" fmla="*/ 1 h 30"/>
                  <a:gd name="T6" fmla="*/ 26 w 70"/>
                  <a:gd name="T7" fmla="*/ 4 h 30"/>
                  <a:gd name="T8" fmla="*/ 34 w 70"/>
                  <a:gd name="T9" fmla="*/ 10 h 30"/>
                  <a:gd name="T10" fmla="*/ 8 w 70"/>
                  <a:gd name="T11" fmla="*/ 10 h 30"/>
                  <a:gd name="T12" fmla="*/ 3 w 70"/>
                  <a:gd name="T13" fmla="*/ 7 h 30"/>
                  <a:gd name="T14" fmla="*/ 0 w 70"/>
                  <a:gd name="T15" fmla="*/ 2 h 30"/>
                  <a:gd name="T16" fmla="*/ 0 w 70"/>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0"/>
                  <a:gd name="T28" fmla="*/ 0 h 30"/>
                  <a:gd name="T29" fmla="*/ 70 w 70"/>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0" h="30">
                    <a:moveTo>
                      <a:pt x="0" y="0"/>
                    </a:moveTo>
                    <a:lnTo>
                      <a:pt x="49" y="0"/>
                    </a:lnTo>
                    <a:lnTo>
                      <a:pt x="50" y="3"/>
                    </a:lnTo>
                    <a:lnTo>
                      <a:pt x="54" y="13"/>
                    </a:lnTo>
                    <a:lnTo>
                      <a:pt x="70" y="30"/>
                    </a:lnTo>
                    <a:lnTo>
                      <a:pt x="16" y="30"/>
                    </a:lnTo>
                    <a:lnTo>
                      <a:pt x="7" y="21"/>
                    </a:lnTo>
                    <a:lnTo>
                      <a:pt x="0" y="7"/>
                    </a:lnTo>
                    <a:lnTo>
                      <a:pt x="0" y="0"/>
                    </a:lnTo>
                    <a:close/>
                  </a:path>
                </a:pathLst>
              </a:custGeom>
              <a:solidFill>
                <a:srgbClr val="E0E0E0"/>
              </a:solidFill>
              <a:ln w="9525">
                <a:noFill/>
                <a:round/>
                <a:headEnd/>
                <a:tailEnd/>
              </a:ln>
            </p:spPr>
            <p:txBody>
              <a:bodyPr/>
              <a:lstStyle/>
              <a:p>
                <a:endParaRPr lang="zh-CN" altLang="en-US"/>
              </a:p>
            </p:txBody>
          </p:sp>
          <p:sp>
            <p:nvSpPr>
              <p:cNvPr id="14483" name="Freeform 139"/>
              <p:cNvSpPr>
                <a:spLocks/>
              </p:cNvSpPr>
              <p:nvPr/>
            </p:nvSpPr>
            <p:spPr bwMode="auto">
              <a:xfrm>
                <a:off x="868" y="3545"/>
                <a:ext cx="42" cy="12"/>
              </a:xfrm>
              <a:custGeom>
                <a:avLst/>
                <a:gdLst>
                  <a:gd name="T0" fmla="*/ 0 w 83"/>
                  <a:gd name="T1" fmla="*/ 12 h 36"/>
                  <a:gd name="T2" fmla="*/ 1 w 83"/>
                  <a:gd name="T3" fmla="*/ 6 h 36"/>
                  <a:gd name="T4" fmla="*/ 4 w 83"/>
                  <a:gd name="T5" fmla="*/ 3 h 36"/>
                  <a:gd name="T6" fmla="*/ 5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7" y="8"/>
                    </a:lnTo>
                    <a:lnTo>
                      <a:pt x="10"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nvGrpSpPr>
              <p:cNvPr id="14484" name="Group 140"/>
              <p:cNvGrpSpPr>
                <a:grpSpLocks/>
              </p:cNvGrpSpPr>
              <p:nvPr/>
            </p:nvGrpSpPr>
            <p:grpSpPr bwMode="auto">
              <a:xfrm>
                <a:off x="872" y="3547"/>
                <a:ext cx="50" cy="23"/>
                <a:chOff x="872" y="3547"/>
                <a:chExt cx="50" cy="23"/>
              </a:xfrm>
            </p:grpSpPr>
            <p:sp>
              <p:nvSpPr>
                <p:cNvPr id="14883" name="Freeform 141"/>
                <p:cNvSpPr>
                  <a:spLocks/>
                </p:cNvSpPr>
                <p:nvPr/>
              </p:nvSpPr>
              <p:spPr bwMode="auto">
                <a:xfrm>
                  <a:off x="872" y="3547"/>
                  <a:ext cx="13" cy="23"/>
                </a:xfrm>
                <a:custGeom>
                  <a:avLst/>
                  <a:gdLst>
                    <a:gd name="T0" fmla="*/ 7 w 25"/>
                    <a:gd name="T1" fmla="*/ 23 h 68"/>
                    <a:gd name="T2" fmla="*/ 0 w 25"/>
                    <a:gd name="T3" fmla="*/ 9 h 68"/>
                    <a:gd name="T4" fmla="*/ 5 w 25"/>
                    <a:gd name="T5" fmla="*/ 0 h 68"/>
                    <a:gd name="T6" fmla="*/ 13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4" y="68"/>
                      </a:moveTo>
                      <a:lnTo>
                        <a:pt x="0" y="27"/>
                      </a:lnTo>
                      <a:lnTo>
                        <a:pt x="10" y="0"/>
                      </a:lnTo>
                      <a:lnTo>
                        <a:pt x="25" y="31"/>
                      </a:lnTo>
                      <a:lnTo>
                        <a:pt x="14" y="68"/>
                      </a:lnTo>
                      <a:close/>
                    </a:path>
                  </a:pathLst>
                </a:custGeom>
                <a:solidFill>
                  <a:srgbClr val="A0A0A0"/>
                </a:solidFill>
                <a:ln w="9525">
                  <a:noFill/>
                  <a:round/>
                  <a:headEnd/>
                  <a:tailEnd/>
                </a:ln>
              </p:spPr>
              <p:txBody>
                <a:bodyPr/>
                <a:lstStyle/>
                <a:p>
                  <a:endParaRPr lang="zh-CN" altLang="en-US"/>
                </a:p>
              </p:txBody>
            </p:sp>
            <p:sp>
              <p:nvSpPr>
                <p:cNvPr id="14884" name="Freeform 142"/>
                <p:cNvSpPr>
                  <a:spLocks/>
                </p:cNvSpPr>
                <p:nvPr/>
              </p:nvSpPr>
              <p:spPr bwMode="auto">
                <a:xfrm>
                  <a:off x="878" y="3547"/>
                  <a:ext cx="36" cy="10"/>
                </a:xfrm>
                <a:custGeom>
                  <a:avLst/>
                  <a:gdLst>
                    <a:gd name="T0" fmla="*/ 1 w 73"/>
                    <a:gd name="T1" fmla="*/ 0 h 30"/>
                    <a:gd name="T2" fmla="*/ 24 w 73"/>
                    <a:gd name="T3" fmla="*/ 0 h 30"/>
                    <a:gd name="T4" fmla="*/ 25 w 73"/>
                    <a:gd name="T5" fmla="*/ 1 h 30"/>
                    <a:gd name="T6" fmla="*/ 28 w 73"/>
                    <a:gd name="T7" fmla="*/ 4 h 30"/>
                    <a:gd name="T8" fmla="*/ 36 w 73"/>
                    <a:gd name="T9" fmla="*/ 10 h 30"/>
                    <a:gd name="T10" fmla="*/ 9 w 73"/>
                    <a:gd name="T11" fmla="*/ 10 h 30"/>
                    <a:gd name="T12" fmla="*/ 5 w 73"/>
                    <a:gd name="T13" fmla="*/ 7 h 30"/>
                    <a:gd name="T14" fmla="*/ 0 w 73"/>
                    <a:gd name="T15" fmla="*/ 2 h 30"/>
                    <a:gd name="T16" fmla="*/ 1 w 73"/>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0"/>
                    <a:gd name="T29" fmla="*/ 73 w 73"/>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0">
                      <a:moveTo>
                        <a:pt x="2" y="0"/>
                      </a:moveTo>
                      <a:lnTo>
                        <a:pt x="49" y="0"/>
                      </a:lnTo>
                      <a:lnTo>
                        <a:pt x="50" y="3"/>
                      </a:lnTo>
                      <a:lnTo>
                        <a:pt x="57" y="12"/>
                      </a:lnTo>
                      <a:lnTo>
                        <a:pt x="73" y="30"/>
                      </a:lnTo>
                      <a:lnTo>
                        <a:pt x="19" y="30"/>
                      </a:lnTo>
                      <a:lnTo>
                        <a:pt x="10" y="21"/>
                      </a:lnTo>
                      <a:lnTo>
                        <a:pt x="0" y="7"/>
                      </a:lnTo>
                      <a:lnTo>
                        <a:pt x="2" y="0"/>
                      </a:lnTo>
                      <a:close/>
                    </a:path>
                  </a:pathLst>
                </a:custGeom>
                <a:solidFill>
                  <a:srgbClr val="E0E0E0"/>
                </a:solidFill>
                <a:ln w="9525">
                  <a:noFill/>
                  <a:round/>
                  <a:headEnd/>
                  <a:tailEnd/>
                </a:ln>
              </p:spPr>
              <p:txBody>
                <a:bodyPr/>
                <a:lstStyle/>
                <a:p>
                  <a:endParaRPr lang="zh-CN" altLang="en-US"/>
                </a:p>
              </p:txBody>
            </p:sp>
            <p:sp>
              <p:nvSpPr>
                <p:cNvPr id="14885" name="Freeform 143"/>
                <p:cNvSpPr>
                  <a:spLocks/>
                </p:cNvSpPr>
                <p:nvPr/>
              </p:nvSpPr>
              <p:spPr bwMode="auto">
                <a:xfrm>
                  <a:off x="880" y="3558"/>
                  <a:ext cx="42" cy="12"/>
                </a:xfrm>
                <a:custGeom>
                  <a:avLst/>
                  <a:gdLst>
                    <a:gd name="T0" fmla="*/ 0 w 82"/>
                    <a:gd name="T1" fmla="*/ 12 h 36"/>
                    <a:gd name="T2" fmla="*/ 1 w 82"/>
                    <a:gd name="T3" fmla="*/ 6 h 36"/>
                    <a:gd name="T4" fmla="*/ 3 w 82"/>
                    <a:gd name="T5" fmla="*/ 3 h 36"/>
                    <a:gd name="T6" fmla="*/ 6 w 82"/>
                    <a:gd name="T7" fmla="*/ 0 h 36"/>
                    <a:gd name="T8" fmla="*/ 34 w 82"/>
                    <a:gd name="T9" fmla="*/ 0 h 36"/>
                    <a:gd name="T10" fmla="*/ 42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485" name="Group 144"/>
              <p:cNvGrpSpPr>
                <a:grpSpLocks/>
              </p:cNvGrpSpPr>
              <p:nvPr/>
            </p:nvGrpSpPr>
            <p:grpSpPr bwMode="auto">
              <a:xfrm>
                <a:off x="885" y="3559"/>
                <a:ext cx="50" cy="23"/>
                <a:chOff x="885" y="3559"/>
                <a:chExt cx="50" cy="23"/>
              </a:xfrm>
            </p:grpSpPr>
            <p:sp>
              <p:nvSpPr>
                <p:cNvPr id="14880" name="Freeform 145"/>
                <p:cNvSpPr>
                  <a:spLocks/>
                </p:cNvSpPr>
                <p:nvPr/>
              </p:nvSpPr>
              <p:spPr bwMode="auto">
                <a:xfrm>
                  <a:off x="885" y="3559"/>
                  <a:ext cx="12" cy="23"/>
                </a:xfrm>
                <a:custGeom>
                  <a:avLst/>
                  <a:gdLst>
                    <a:gd name="T0" fmla="*/ 8 w 25"/>
                    <a:gd name="T1" fmla="*/ 23 h 68"/>
                    <a:gd name="T2" fmla="*/ 0 w 25"/>
                    <a:gd name="T3" fmla="*/ 9 h 68"/>
                    <a:gd name="T4" fmla="*/ 6 w 25"/>
                    <a:gd name="T5" fmla="*/ 0 h 68"/>
                    <a:gd name="T6" fmla="*/ 12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6"/>
                      </a:lnTo>
                      <a:lnTo>
                        <a:pt x="12"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881" name="Freeform 146"/>
                <p:cNvSpPr>
                  <a:spLocks/>
                </p:cNvSpPr>
                <p:nvPr/>
              </p:nvSpPr>
              <p:spPr bwMode="auto">
                <a:xfrm>
                  <a:off x="890" y="3560"/>
                  <a:ext cx="37" cy="10"/>
                </a:xfrm>
                <a:custGeom>
                  <a:avLst/>
                  <a:gdLst>
                    <a:gd name="T0" fmla="*/ 1 w 74"/>
                    <a:gd name="T1" fmla="*/ 0 h 30"/>
                    <a:gd name="T2" fmla="*/ 24 w 74"/>
                    <a:gd name="T3" fmla="*/ 0 h 30"/>
                    <a:gd name="T4" fmla="*/ 26 w 74"/>
                    <a:gd name="T5" fmla="*/ 1 h 30"/>
                    <a:gd name="T6" fmla="*/ 28 w 74"/>
                    <a:gd name="T7" fmla="*/ 4 h 30"/>
                    <a:gd name="T8" fmla="*/ 37 w 74"/>
                    <a:gd name="T9" fmla="*/ 10 h 30"/>
                    <a:gd name="T10" fmla="*/ 9 w 74"/>
                    <a:gd name="T11" fmla="*/ 10 h 30"/>
                    <a:gd name="T12" fmla="*/ 5 w 74"/>
                    <a:gd name="T13" fmla="*/ 7 h 30"/>
                    <a:gd name="T14" fmla="*/ 0 w 74"/>
                    <a:gd name="T15" fmla="*/ 2 h 30"/>
                    <a:gd name="T16" fmla="*/ 1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3" y="0"/>
                      </a:moveTo>
                      <a:lnTo>
                        <a:pt x="49" y="0"/>
                      </a:lnTo>
                      <a:lnTo>
                        <a:pt x="52" y="3"/>
                      </a:lnTo>
                      <a:lnTo>
                        <a:pt x="57" y="12"/>
                      </a:lnTo>
                      <a:lnTo>
                        <a:pt x="74" y="30"/>
                      </a:lnTo>
                      <a:lnTo>
                        <a:pt x="19" y="30"/>
                      </a:lnTo>
                      <a:lnTo>
                        <a:pt x="10" y="21"/>
                      </a:lnTo>
                      <a:lnTo>
                        <a:pt x="0" y="6"/>
                      </a:lnTo>
                      <a:lnTo>
                        <a:pt x="3" y="0"/>
                      </a:lnTo>
                      <a:close/>
                    </a:path>
                  </a:pathLst>
                </a:custGeom>
                <a:solidFill>
                  <a:srgbClr val="E0E0E0"/>
                </a:solidFill>
                <a:ln w="9525">
                  <a:noFill/>
                  <a:round/>
                  <a:headEnd/>
                  <a:tailEnd/>
                </a:ln>
              </p:spPr>
              <p:txBody>
                <a:bodyPr/>
                <a:lstStyle/>
                <a:p>
                  <a:endParaRPr lang="zh-CN" altLang="en-US"/>
                </a:p>
              </p:txBody>
            </p:sp>
            <p:sp>
              <p:nvSpPr>
                <p:cNvPr id="14882" name="Freeform 147"/>
                <p:cNvSpPr>
                  <a:spLocks/>
                </p:cNvSpPr>
                <p:nvPr/>
              </p:nvSpPr>
              <p:spPr bwMode="auto">
                <a:xfrm>
                  <a:off x="893" y="3570"/>
                  <a:ext cx="42" cy="12"/>
                </a:xfrm>
                <a:custGeom>
                  <a:avLst/>
                  <a:gdLst>
                    <a:gd name="T0" fmla="*/ 0 w 83"/>
                    <a:gd name="T1" fmla="*/ 12 h 36"/>
                    <a:gd name="T2" fmla="*/ 1 w 83"/>
                    <a:gd name="T3" fmla="*/ 6 h 36"/>
                    <a:gd name="T4" fmla="*/ 3 w 83"/>
                    <a:gd name="T5" fmla="*/ 3 h 36"/>
                    <a:gd name="T6" fmla="*/ 5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6" y="8"/>
                      </a:lnTo>
                      <a:lnTo>
                        <a:pt x="10"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486" name="Group 148"/>
              <p:cNvGrpSpPr>
                <a:grpSpLocks/>
              </p:cNvGrpSpPr>
              <p:nvPr/>
            </p:nvGrpSpPr>
            <p:grpSpPr bwMode="auto">
              <a:xfrm>
                <a:off x="898" y="3571"/>
                <a:ext cx="49" cy="23"/>
                <a:chOff x="898" y="3571"/>
                <a:chExt cx="49" cy="23"/>
              </a:xfrm>
            </p:grpSpPr>
            <p:sp>
              <p:nvSpPr>
                <p:cNvPr id="14877" name="Freeform 149"/>
                <p:cNvSpPr>
                  <a:spLocks/>
                </p:cNvSpPr>
                <p:nvPr/>
              </p:nvSpPr>
              <p:spPr bwMode="auto">
                <a:xfrm>
                  <a:off x="898" y="3571"/>
                  <a:ext cx="13" cy="23"/>
                </a:xfrm>
                <a:custGeom>
                  <a:avLst/>
                  <a:gdLst>
                    <a:gd name="T0" fmla="*/ 8 w 25"/>
                    <a:gd name="T1" fmla="*/ 23 h 69"/>
                    <a:gd name="T2" fmla="*/ 0 w 25"/>
                    <a:gd name="T3" fmla="*/ 9 h 69"/>
                    <a:gd name="T4" fmla="*/ 5 w 25"/>
                    <a:gd name="T5" fmla="*/ 0 h 69"/>
                    <a:gd name="T6" fmla="*/ 13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9"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4878" name="Freeform 150"/>
                <p:cNvSpPr>
                  <a:spLocks/>
                </p:cNvSpPr>
                <p:nvPr/>
              </p:nvSpPr>
              <p:spPr bwMode="auto">
                <a:xfrm>
                  <a:off x="903" y="3572"/>
                  <a:ext cx="37" cy="10"/>
                </a:xfrm>
                <a:custGeom>
                  <a:avLst/>
                  <a:gdLst>
                    <a:gd name="T0" fmla="*/ 1 w 75"/>
                    <a:gd name="T1" fmla="*/ 0 h 29"/>
                    <a:gd name="T2" fmla="*/ 25 w 75"/>
                    <a:gd name="T3" fmla="*/ 0 h 29"/>
                    <a:gd name="T4" fmla="*/ 26 w 75"/>
                    <a:gd name="T5" fmla="*/ 1 h 29"/>
                    <a:gd name="T6" fmla="*/ 28 w 75"/>
                    <a:gd name="T7" fmla="*/ 4 h 29"/>
                    <a:gd name="T8" fmla="*/ 37 w 75"/>
                    <a:gd name="T9" fmla="*/ 10 h 29"/>
                    <a:gd name="T10" fmla="*/ 9 w 75"/>
                    <a:gd name="T11" fmla="*/ 10 h 29"/>
                    <a:gd name="T12" fmla="*/ 5 w 75"/>
                    <a:gd name="T13" fmla="*/ 7 h 29"/>
                    <a:gd name="T14" fmla="*/ 0 w 75"/>
                    <a:gd name="T15" fmla="*/ 2 h 29"/>
                    <a:gd name="T16" fmla="*/ 1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2" y="0"/>
                      </a:moveTo>
                      <a:lnTo>
                        <a:pt x="50" y="0"/>
                      </a:lnTo>
                      <a:lnTo>
                        <a:pt x="52" y="2"/>
                      </a:lnTo>
                      <a:lnTo>
                        <a:pt x="57" y="11"/>
                      </a:lnTo>
                      <a:lnTo>
                        <a:pt x="75" y="29"/>
                      </a:lnTo>
                      <a:lnTo>
                        <a:pt x="19" y="29"/>
                      </a:lnTo>
                      <a:lnTo>
                        <a:pt x="11" y="20"/>
                      </a:lnTo>
                      <a:lnTo>
                        <a:pt x="0" y="5"/>
                      </a:lnTo>
                      <a:lnTo>
                        <a:pt x="2" y="0"/>
                      </a:lnTo>
                      <a:close/>
                    </a:path>
                  </a:pathLst>
                </a:custGeom>
                <a:solidFill>
                  <a:srgbClr val="E0E0E0"/>
                </a:solidFill>
                <a:ln w="9525">
                  <a:noFill/>
                  <a:round/>
                  <a:headEnd/>
                  <a:tailEnd/>
                </a:ln>
              </p:spPr>
              <p:txBody>
                <a:bodyPr/>
                <a:lstStyle/>
                <a:p>
                  <a:endParaRPr lang="zh-CN" altLang="en-US"/>
                </a:p>
              </p:txBody>
            </p:sp>
            <p:sp>
              <p:nvSpPr>
                <p:cNvPr id="14879" name="Freeform 151"/>
                <p:cNvSpPr>
                  <a:spLocks/>
                </p:cNvSpPr>
                <p:nvPr/>
              </p:nvSpPr>
              <p:spPr bwMode="auto">
                <a:xfrm>
                  <a:off x="907" y="3582"/>
                  <a:ext cx="40" cy="12"/>
                </a:xfrm>
                <a:custGeom>
                  <a:avLst/>
                  <a:gdLst>
                    <a:gd name="T0" fmla="*/ 0 w 82"/>
                    <a:gd name="T1" fmla="*/ 12 h 36"/>
                    <a:gd name="T2" fmla="*/ 1 w 82"/>
                    <a:gd name="T3" fmla="*/ 7 h 36"/>
                    <a:gd name="T4" fmla="*/ 2 w 82"/>
                    <a:gd name="T5" fmla="*/ 2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0"/>
                      </a:lnTo>
                      <a:lnTo>
                        <a:pt x="5" y="7"/>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487" name="Group 152"/>
              <p:cNvGrpSpPr>
                <a:grpSpLocks/>
              </p:cNvGrpSpPr>
              <p:nvPr/>
            </p:nvGrpSpPr>
            <p:grpSpPr bwMode="auto">
              <a:xfrm>
                <a:off x="911" y="3585"/>
                <a:ext cx="49" cy="23"/>
                <a:chOff x="911" y="3585"/>
                <a:chExt cx="49" cy="23"/>
              </a:xfrm>
            </p:grpSpPr>
            <p:sp>
              <p:nvSpPr>
                <p:cNvPr id="14874" name="Freeform 153"/>
                <p:cNvSpPr>
                  <a:spLocks/>
                </p:cNvSpPr>
                <p:nvPr/>
              </p:nvSpPr>
              <p:spPr bwMode="auto">
                <a:xfrm>
                  <a:off x="911" y="3585"/>
                  <a:ext cx="12" cy="23"/>
                </a:xfrm>
                <a:custGeom>
                  <a:avLst/>
                  <a:gdLst>
                    <a:gd name="T0" fmla="*/ 7 w 24"/>
                    <a:gd name="T1" fmla="*/ 23 h 69"/>
                    <a:gd name="T2" fmla="*/ 0 w 24"/>
                    <a:gd name="T3" fmla="*/ 9 h 69"/>
                    <a:gd name="T4" fmla="*/ 5 w 24"/>
                    <a:gd name="T5" fmla="*/ 0 h 69"/>
                    <a:gd name="T6" fmla="*/ 12 w 24"/>
                    <a:gd name="T7" fmla="*/ 11 h 69"/>
                    <a:gd name="T8" fmla="*/ 7 w 24"/>
                    <a:gd name="T9" fmla="*/ 23 h 69"/>
                    <a:gd name="T10" fmla="*/ 0 60000 65536"/>
                    <a:gd name="T11" fmla="*/ 0 60000 65536"/>
                    <a:gd name="T12" fmla="*/ 0 60000 65536"/>
                    <a:gd name="T13" fmla="*/ 0 60000 65536"/>
                    <a:gd name="T14" fmla="*/ 0 60000 65536"/>
                    <a:gd name="T15" fmla="*/ 0 w 24"/>
                    <a:gd name="T16" fmla="*/ 0 h 69"/>
                    <a:gd name="T17" fmla="*/ 24 w 24"/>
                    <a:gd name="T18" fmla="*/ 69 h 69"/>
                  </a:gdLst>
                  <a:ahLst/>
                  <a:cxnLst>
                    <a:cxn ang="T10">
                      <a:pos x="T0" y="T1"/>
                    </a:cxn>
                    <a:cxn ang="T11">
                      <a:pos x="T2" y="T3"/>
                    </a:cxn>
                    <a:cxn ang="T12">
                      <a:pos x="T4" y="T5"/>
                    </a:cxn>
                    <a:cxn ang="T13">
                      <a:pos x="T6" y="T7"/>
                    </a:cxn>
                    <a:cxn ang="T14">
                      <a:pos x="T8" y="T9"/>
                    </a:cxn>
                  </a:cxnLst>
                  <a:rect l="T15" t="T16" r="T17" b="T18"/>
                  <a:pathLst>
                    <a:path w="24" h="69">
                      <a:moveTo>
                        <a:pt x="15" y="69"/>
                      </a:moveTo>
                      <a:lnTo>
                        <a:pt x="0" y="27"/>
                      </a:lnTo>
                      <a:lnTo>
                        <a:pt x="10" y="0"/>
                      </a:lnTo>
                      <a:lnTo>
                        <a:pt x="24" y="32"/>
                      </a:lnTo>
                      <a:lnTo>
                        <a:pt x="15" y="69"/>
                      </a:lnTo>
                      <a:close/>
                    </a:path>
                  </a:pathLst>
                </a:custGeom>
                <a:solidFill>
                  <a:srgbClr val="A0A0A0"/>
                </a:solidFill>
                <a:ln w="9525">
                  <a:noFill/>
                  <a:round/>
                  <a:headEnd/>
                  <a:tailEnd/>
                </a:ln>
              </p:spPr>
              <p:txBody>
                <a:bodyPr/>
                <a:lstStyle/>
                <a:p>
                  <a:endParaRPr lang="zh-CN" altLang="en-US"/>
                </a:p>
              </p:txBody>
            </p:sp>
            <p:sp>
              <p:nvSpPr>
                <p:cNvPr id="14875" name="Freeform 154"/>
                <p:cNvSpPr>
                  <a:spLocks/>
                </p:cNvSpPr>
                <p:nvPr/>
              </p:nvSpPr>
              <p:spPr bwMode="auto">
                <a:xfrm>
                  <a:off x="915" y="3585"/>
                  <a:ext cx="38" cy="10"/>
                </a:xfrm>
                <a:custGeom>
                  <a:avLst/>
                  <a:gdLst>
                    <a:gd name="T0" fmla="*/ 2 w 75"/>
                    <a:gd name="T1" fmla="*/ 0 h 30"/>
                    <a:gd name="T2" fmla="*/ 26 w 75"/>
                    <a:gd name="T3" fmla="*/ 0 h 30"/>
                    <a:gd name="T4" fmla="*/ 27 w 75"/>
                    <a:gd name="T5" fmla="*/ 1 h 30"/>
                    <a:gd name="T6" fmla="*/ 29 w 75"/>
                    <a:gd name="T7" fmla="*/ 4 h 30"/>
                    <a:gd name="T8" fmla="*/ 38 w 75"/>
                    <a:gd name="T9" fmla="*/ 10 h 30"/>
                    <a:gd name="T10" fmla="*/ 10 w 75"/>
                    <a:gd name="T11" fmla="*/ 10 h 30"/>
                    <a:gd name="T12" fmla="*/ 6 w 75"/>
                    <a:gd name="T13" fmla="*/ 7 h 30"/>
                    <a:gd name="T14" fmla="*/ 0 w 75"/>
                    <a:gd name="T15" fmla="*/ 2 h 30"/>
                    <a:gd name="T16" fmla="*/ 2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3" y="0"/>
                      </a:moveTo>
                      <a:lnTo>
                        <a:pt x="52" y="0"/>
                      </a:lnTo>
                      <a:lnTo>
                        <a:pt x="53" y="3"/>
                      </a:lnTo>
                      <a:lnTo>
                        <a:pt x="57" y="12"/>
                      </a:lnTo>
                      <a:lnTo>
                        <a:pt x="75" y="30"/>
                      </a:lnTo>
                      <a:lnTo>
                        <a:pt x="19" y="30"/>
                      </a:lnTo>
                      <a:lnTo>
                        <a:pt x="11" y="21"/>
                      </a:lnTo>
                      <a:lnTo>
                        <a:pt x="0" y="6"/>
                      </a:lnTo>
                      <a:lnTo>
                        <a:pt x="3" y="0"/>
                      </a:lnTo>
                      <a:close/>
                    </a:path>
                  </a:pathLst>
                </a:custGeom>
                <a:solidFill>
                  <a:srgbClr val="E0E0E0"/>
                </a:solidFill>
                <a:ln w="9525">
                  <a:noFill/>
                  <a:round/>
                  <a:headEnd/>
                  <a:tailEnd/>
                </a:ln>
              </p:spPr>
              <p:txBody>
                <a:bodyPr/>
                <a:lstStyle/>
                <a:p>
                  <a:endParaRPr lang="zh-CN" altLang="en-US"/>
                </a:p>
              </p:txBody>
            </p:sp>
            <p:sp>
              <p:nvSpPr>
                <p:cNvPr id="14876" name="Freeform 155"/>
                <p:cNvSpPr>
                  <a:spLocks/>
                </p:cNvSpPr>
                <p:nvPr/>
              </p:nvSpPr>
              <p:spPr bwMode="auto">
                <a:xfrm>
                  <a:off x="919" y="3596"/>
                  <a:ext cx="41" cy="12"/>
                </a:xfrm>
                <a:custGeom>
                  <a:avLst/>
                  <a:gdLst>
                    <a:gd name="T0" fmla="*/ 0 w 82"/>
                    <a:gd name="T1" fmla="*/ 12 h 36"/>
                    <a:gd name="T2" fmla="*/ 1 w 82"/>
                    <a:gd name="T3" fmla="*/ 6 h 36"/>
                    <a:gd name="T4" fmla="*/ 3 w 82"/>
                    <a:gd name="T5" fmla="*/ 3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19"/>
                      </a:lnTo>
                      <a:lnTo>
                        <a:pt x="7"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488" name="Group 156"/>
              <p:cNvGrpSpPr>
                <a:grpSpLocks/>
              </p:cNvGrpSpPr>
              <p:nvPr/>
            </p:nvGrpSpPr>
            <p:grpSpPr bwMode="auto">
              <a:xfrm>
                <a:off x="923" y="3600"/>
                <a:ext cx="99" cy="73"/>
                <a:chOff x="923" y="3600"/>
                <a:chExt cx="99" cy="73"/>
              </a:xfrm>
            </p:grpSpPr>
            <p:grpSp>
              <p:nvGrpSpPr>
                <p:cNvPr id="14854" name="Group 157"/>
                <p:cNvGrpSpPr>
                  <a:grpSpLocks/>
                </p:cNvGrpSpPr>
                <p:nvPr/>
              </p:nvGrpSpPr>
              <p:grpSpPr bwMode="auto">
                <a:xfrm>
                  <a:off x="923" y="3600"/>
                  <a:ext cx="49" cy="23"/>
                  <a:chOff x="923" y="3600"/>
                  <a:chExt cx="49" cy="23"/>
                </a:xfrm>
              </p:grpSpPr>
              <p:sp>
                <p:nvSpPr>
                  <p:cNvPr id="14871" name="Freeform 158"/>
                  <p:cNvSpPr>
                    <a:spLocks/>
                  </p:cNvSpPr>
                  <p:nvPr/>
                </p:nvSpPr>
                <p:spPr bwMode="auto">
                  <a:xfrm>
                    <a:off x="923" y="3600"/>
                    <a:ext cx="13" cy="23"/>
                  </a:xfrm>
                  <a:custGeom>
                    <a:avLst/>
                    <a:gdLst>
                      <a:gd name="T0" fmla="*/ 7 w 25"/>
                      <a:gd name="T1" fmla="*/ 23 h 69"/>
                      <a:gd name="T2" fmla="*/ 0 w 25"/>
                      <a:gd name="T3" fmla="*/ 9 h 69"/>
                      <a:gd name="T4" fmla="*/ 5 w 25"/>
                      <a:gd name="T5" fmla="*/ 0 h 69"/>
                      <a:gd name="T6" fmla="*/ 13 w 25"/>
                      <a:gd name="T7" fmla="*/ 10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3" y="69"/>
                        </a:moveTo>
                        <a:lnTo>
                          <a:pt x="0" y="27"/>
                        </a:lnTo>
                        <a:lnTo>
                          <a:pt x="9" y="0"/>
                        </a:lnTo>
                        <a:lnTo>
                          <a:pt x="25" y="30"/>
                        </a:lnTo>
                        <a:lnTo>
                          <a:pt x="13" y="69"/>
                        </a:lnTo>
                        <a:close/>
                      </a:path>
                    </a:pathLst>
                  </a:custGeom>
                  <a:solidFill>
                    <a:srgbClr val="A0A0A0"/>
                  </a:solidFill>
                  <a:ln w="9525">
                    <a:noFill/>
                    <a:round/>
                    <a:headEnd/>
                    <a:tailEnd/>
                  </a:ln>
                </p:spPr>
                <p:txBody>
                  <a:bodyPr/>
                  <a:lstStyle/>
                  <a:p>
                    <a:endParaRPr lang="zh-CN" altLang="en-US"/>
                  </a:p>
                </p:txBody>
              </p:sp>
              <p:sp>
                <p:nvSpPr>
                  <p:cNvPr id="14872" name="Freeform 159"/>
                  <p:cNvSpPr>
                    <a:spLocks/>
                  </p:cNvSpPr>
                  <p:nvPr/>
                </p:nvSpPr>
                <p:spPr bwMode="auto">
                  <a:xfrm>
                    <a:off x="928" y="3600"/>
                    <a:ext cx="37" cy="10"/>
                  </a:xfrm>
                  <a:custGeom>
                    <a:avLst/>
                    <a:gdLst>
                      <a:gd name="T0" fmla="*/ 1 w 75"/>
                      <a:gd name="T1" fmla="*/ 0 h 29"/>
                      <a:gd name="T2" fmla="*/ 25 w 75"/>
                      <a:gd name="T3" fmla="*/ 0 h 29"/>
                      <a:gd name="T4" fmla="*/ 26 w 75"/>
                      <a:gd name="T5" fmla="*/ 1 h 29"/>
                      <a:gd name="T6" fmla="*/ 28 w 75"/>
                      <a:gd name="T7" fmla="*/ 4 h 29"/>
                      <a:gd name="T8" fmla="*/ 37 w 75"/>
                      <a:gd name="T9" fmla="*/ 10 h 29"/>
                      <a:gd name="T10" fmla="*/ 9 w 75"/>
                      <a:gd name="T11" fmla="*/ 10 h 29"/>
                      <a:gd name="T12" fmla="*/ 4 w 75"/>
                      <a:gd name="T13" fmla="*/ 7 h 29"/>
                      <a:gd name="T14" fmla="*/ 0 w 75"/>
                      <a:gd name="T15" fmla="*/ 2 h 29"/>
                      <a:gd name="T16" fmla="*/ 1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2" y="0"/>
                        </a:moveTo>
                        <a:lnTo>
                          <a:pt x="50" y="0"/>
                        </a:lnTo>
                        <a:lnTo>
                          <a:pt x="52" y="3"/>
                        </a:lnTo>
                        <a:lnTo>
                          <a:pt x="57" y="12"/>
                        </a:lnTo>
                        <a:lnTo>
                          <a:pt x="75" y="29"/>
                        </a:lnTo>
                        <a:lnTo>
                          <a:pt x="19" y="29"/>
                        </a:lnTo>
                        <a:lnTo>
                          <a:pt x="9" y="20"/>
                        </a:lnTo>
                        <a:lnTo>
                          <a:pt x="0" y="6"/>
                        </a:lnTo>
                        <a:lnTo>
                          <a:pt x="2" y="0"/>
                        </a:lnTo>
                        <a:close/>
                      </a:path>
                    </a:pathLst>
                  </a:custGeom>
                  <a:solidFill>
                    <a:srgbClr val="E0E0E0"/>
                  </a:solidFill>
                  <a:ln w="9525">
                    <a:noFill/>
                    <a:round/>
                    <a:headEnd/>
                    <a:tailEnd/>
                  </a:ln>
                </p:spPr>
                <p:txBody>
                  <a:bodyPr/>
                  <a:lstStyle/>
                  <a:p>
                    <a:endParaRPr lang="zh-CN" altLang="en-US"/>
                  </a:p>
                </p:txBody>
              </p:sp>
              <p:sp>
                <p:nvSpPr>
                  <p:cNvPr id="14873" name="Freeform 160"/>
                  <p:cNvSpPr>
                    <a:spLocks/>
                  </p:cNvSpPr>
                  <p:nvPr/>
                </p:nvSpPr>
                <p:spPr bwMode="auto">
                  <a:xfrm>
                    <a:off x="930" y="3610"/>
                    <a:ext cx="42" cy="13"/>
                  </a:xfrm>
                  <a:custGeom>
                    <a:avLst/>
                    <a:gdLst>
                      <a:gd name="T0" fmla="*/ 0 w 82"/>
                      <a:gd name="T1" fmla="*/ 13 h 37"/>
                      <a:gd name="T2" fmla="*/ 1 w 82"/>
                      <a:gd name="T3" fmla="*/ 8 h 37"/>
                      <a:gd name="T4" fmla="*/ 4 w 82"/>
                      <a:gd name="T5" fmla="*/ 2 h 37"/>
                      <a:gd name="T6" fmla="*/ 7 w 82"/>
                      <a:gd name="T7" fmla="*/ 0 h 37"/>
                      <a:gd name="T8" fmla="*/ 35 w 82"/>
                      <a:gd name="T9" fmla="*/ 0 h 37"/>
                      <a:gd name="T10" fmla="*/ 42 w 82"/>
                      <a:gd name="T11" fmla="*/ 13 h 37"/>
                      <a:gd name="T12" fmla="*/ 0 w 82"/>
                      <a:gd name="T13" fmla="*/ 13 h 37"/>
                      <a:gd name="T14" fmla="*/ 0 60000 65536"/>
                      <a:gd name="T15" fmla="*/ 0 60000 65536"/>
                      <a:gd name="T16" fmla="*/ 0 60000 65536"/>
                      <a:gd name="T17" fmla="*/ 0 60000 65536"/>
                      <a:gd name="T18" fmla="*/ 0 60000 65536"/>
                      <a:gd name="T19" fmla="*/ 0 60000 65536"/>
                      <a:gd name="T20" fmla="*/ 0 60000 65536"/>
                      <a:gd name="T21" fmla="*/ 0 w 82"/>
                      <a:gd name="T22" fmla="*/ 0 h 37"/>
                      <a:gd name="T23" fmla="*/ 82 w 82"/>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7">
                        <a:moveTo>
                          <a:pt x="0" y="37"/>
                        </a:moveTo>
                        <a:lnTo>
                          <a:pt x="2" y="22"/>
                        </a:lnTo>
                        <a:lnTo>
                          <a:pt x="7" y="7"/>
                        </a:lnTo>
                        <a:lnTo>
                          <a:pt x="13" y="0"/>
                        </a:lnTo>
                        <a:lnTo>
                          <a:pt x="69" y="0"/>
                        </a:lnTo>
                        <a:lnTo>
                          <a:pt x="82" y="37"/>
                        </a:lnTo>
                        <a:lnTo>
                          <a:pt x="0" y="37"/>
                        </a:lnTo>
                        <a:close/>
                      </a:path>
                    </a:pathLst>
                  </a:custGeom>
                  <a:solidFill>
                    <a:srgbClr val="C0C0C0"/>
                  </a:solidFill>
                  <a:ln w="9525">
                    <a:noFill/>
                    <a:round/>
                    <a:headEnd/>
                    <a:tailEnd/>
                  </a:ln>
                </p:spPr>
                <p:txBody>
                  <a:bodyPr/>
                  <a:lstStyle/>
                  <a:p>
                    <a:endParaRPr lang="zh-CN" altLang="en-US"/>
                  </a:p>
                </p:txBody>
              </p:sp>
            </p:grpSp>
            <p:grpSp>
              <p:nvGrpSpPr>
                <p:cNvPr id="14855" name="Group 161"/>
                <p:cNvGrpSpPr>
                  <a:grpSpLocks/>
                </p:cNvGrpSpPr>
                <p:nvPr/>
              </p:nvGrpSpPr>
              <p:grpSpPr bwMode="auto">
                <a:xfrm>
                  <a:off x="935" y="3612"/>
                  <a:ext cx="48" cy="23"/>
                  <a:chOff x="935" y="3612"/>
                  <a:chExt cx="48" cy="23"/>
                </a:xfrm>
              </p:grpSpPr>
              <p:sp>
                <p:nvSpPr>
                  <p:cNvPr id="14868" name="Freeform 162"/>
                  <p:cNvSpPr>
                    <a:spLocks/>
                  </p:cNvSpPr>
                  <p:nvPr/>
                </p:nvSpPr>
                <p:spPr bwMode="auto">
                  <a:xfrm>
                    <a:off x="935" y="3612"/>
                    <a:ext cx="12" cy="23"/>
                  </a:xfrm>
                  <a:custGeom>
                    <a:avLst/>
                    <a:gdLst>
                      <a:gd name="T0" fmla="*/ 7 w 25"/>
                      <a:gd name="T1" fmla="*/ 23 h 69"/>
                      <a:gd name="T2" fmla="*/ 0 w 25"/>
                      <a:gd name="T3" fmla="*/ 9 h 69"/>
                      <a:gd name="T4" fmla="*/ 4 w 25"/>
                      <a:gd name="T5" fmla="*/ 0 h 69"/>
                      <a:gd name="T6" fmla="*/ 12 w 25"/>
                      <a:gd name="T7" fmla="*/ 11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4" y="69"/>
                        </a:moveTo>
                        <a:lnTo>
                          <a:pt x="0" y="28"/>
                        </a:lnTo>
                        <a:lnTo>
                          <a:pt x="9" y="0"/>
                        </a:lnTo>
                        <a:lnTo>
                          <a:pt x="25" y="32"/>
                        </a:lnTo>
                        <a:lnTo>
                          <a:pt x="14" y="69"/>
                        </a:lnTo>
                        <a:close/>
                      </a:path>
                    </a:pathLst>
                  </a:custGeom>
                  <a:solidFill>
                    <a:srgbClr val="A0A0A0"/>
                  </a:solidFill>
                  <a:ln w="9525">
                    <a:noFill/>
                    <a:round/>
                    <a:headEnd/>
                    <a:tailEnd/>
                  </a:ln>
                </p:spPr>
                <p:txBody>
                  <a:bodyPr/>
                  <a:lstStyle/>
                  <a:p>
                    <a:endParaRPr lang="zh-CN" altLang="en-US"/>
                  </a:p>
                </p:txBody>
              </p:sp>
              <p:sp>
                <p:nvSpPr>
                  <p:cNvPr id="14869" name="Freeform 163"/>
                  <p:cNvSpPr>
                    <a:spLocks/>
                  </p:cNvSpPr>
                  <p:nvPr/>
                </p:nvSpPr>
                <p:spPr bwMode="auto">
                  <a:xfrm>
                    <a:off x="939" y="3612"/>
                    <a:ext cx="38" cy="11"/>
                  </a:xfrm>
                  <a:custGeom>
                    <a:avLst/>
                    <a:gdLst>
                      <a:gd name="T0" fmla="*/ 1 w 75"/>
                      <a:gd name="T1" fmla="*/ 0 h 31"/>
                      <a:gd name="T2" fmla="*/ 25 w 75"/>
                      <a:gd name="T3" fmla="*/ 0 h 31"/>
                      <a:gd name="T4" fmla="*/ 27 w 75"/>
                      <a:gd name="T5" fmla="*/ 1 h 31"/>
                      <a:gd name="T6" fmla="*/ 28 w 75"/>
                      <a:gd name="T7" fmla="*/ 5 h 31"/>
                      <a:gd name="T8" fmla="*/ 38 w 75"/>
                      <a:gd name="T9" fmla="*/ 11 h 31"/>
                      <a:gd name="T10" fmla="*/ 9 w 75"/>
                      <a:gd name="T11" fmla="*/ 11 h 31"/>
                      <a:gd name="T12" fmla="*/ 5 w 75"/>
                      <a:gd name="T13" fmla="*/ 8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1" y="0"/>
                        </a:moveTo>
                        <a:lnTo>
                          <a:pt x="50" y="0"/>
                        </a:lnTo>
                        <a:lnTo>
                          <a:pt x="53" y="3"/>
                        </a:lnTo>
                        <a:lnTo>
                          <a:pt x="56" y="13"/>
                        </a:lnTo>
                        <a:lnTo>
                          <a:pt x="75"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4870" name="Freeform 164"/>
                  <p:cNvSpPr>
                    <a:spLocks/>
                  </p:cNvSpPr>
                  <p:nvPr/>
                </p:nvSpPr>
                <p:spPr bwMode="auto">
                  <a:xfrm>
                    <a:off x="943" y="3623"/>
                    <a:ext cx="40" cy="12"/>
                  </a:xfrm>
                  <a:custGeom>
                    <a:avLst/>
                    <a:gdLst>
                      <a:gd name="T0" fmla="*/ 0 w 82"/>
                      <a:gd name="T1" fmla="*/ 12 h 36"/>
                      <a:gd name="T2" fmla="*/ 1 w 82"/>
                      <a:gd name="T3" fmla="*/ 6 h 36"/>
                      <a:gd name="T4" fmla="*/ 3 w 82"/>
                      <a:gd name="T5" fmla="*/ 3 h 36"/>
                      <a:gd name="T6" fmla="*/ 6 w 82"/>
                      <a:gd name="T7" fmla="*/ 0 h 36"/>
                      <a:gd name="T8" fmla="*/ 34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8"/>
                        </a:lnTo>
                        <a:lnTo>
                          <a:pt x="12" y="0"/>
                        </a:lnTo>
                        <a:lnTo>
                          <a:pt x="69"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856" name="Group 165"/>
                <p:cNvGrpSpPr>
                  <a:grpSpLocks/>
                </p:cNvGrpSpPr>
                <p:nvPr/>
              </p:nvGrpSpPr>
              <p:grpSpPr bwMode="auto">
                <a:xfrm>
                  <a:off x="947" y="3625"/>
                  <a:ext cx="50" cy="22"/>
                  <a:chOff x="947" y="3625"/>
                  <a:chExt cx="50" cy="22"/>
                </a:xfrm>
              </p:grpSpPr>
              <p:sp>
                <p:nvSpPr>
                  <p:cNvPr id="14865" name="Freeform 166"/>
                  <p:cNvSpPr>
                    <a:spLocks/>
                  </p:cNvSpPr>
                  <p:nvPr/>
                </p:nvSpPr>
                <p:spPr bwMode="auto">
                  <a:xfrm>
                    <a:off x="947" y="3625"/>
                    <a:ext cx="13" cy="22"/>
                  </a:xfrm>
                  <a:custGeom>
                    <a:avLst/>
                    <a:gdLst>
                      <a:gd name="T0" fmla="*/ 7 w 25"/>
                      <a:gd name="T1" fmla="*/ 22 h 68"/>
                      <a:gd name="T2" fmla="*/ 0 w 25"/>
                      <a:gd name="T3" fmla="*/ 9 h 68"/>
                      <a:gd name="T4" fmla="*/ 5 w 25"/>
                      <a:gd name="T5" fmla="*/ 0 h 68"/>
                      <a:gd name="T6" fmla="*/ 13 w 25"/>
                      <a:gd name="T7" fmla="*/ 10 h 68"/>
                      <a:gd name="T8" fmla="*/ 7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4" y="68"/>
                        </a:moveTo>
                        <a:lnTo>
                          <a:pt x="0" y="27"/>
                        </a:lnTo>
                        <a:lnTo>
                          <a:pt x="10" y="0"/>
                        </a:lnTo>
                        <a:lnTo>
                          <a:pt x="25" y="31"/>
                        </a:lnTo>
                        <a:lnTo>
                          <a:pt x="14" y="68"/>
                        </a:lnTo>
                        <a:close/>
                      </a:path>
                    </a:pathLst>
                  </a:custGeom>
                  <a:solidFill>
                    <a:srgbClr val="A0A0A0"/>
                  </a:solidFill>
                  <a:ln w="9525">
                    <a:noFill/>
                    <a:round/>
                    <a:headEnd/>
                    <a:tailEnd/>
                  </a:ln>
                </p:spPr>
                <p:txBody>
                  <a:bodyPr/>
                  <a:lstStyle/>
                  <a:p>
                    <a:endParaRPr lang="zh-CN" altLang="en-US"/>
                  </a:p>
                </p:txBody>
              </p:sp>
              <p:sp>
                <p:nvSpPr>
                  <p:cNvPr id="14866" name="Freeform 167"/>
                  <p:cNvSpPr>
                    <a:spLocks/>
                  </p:cNvSpPr>
                  <p:nvPr/>
                </p:nvSpPr>
                <p:spPr bwMode="auto">
                  <a:xfrm>
                    <a:off x="953" y="3625"/>
                    <a:ext cx="36" cy="10"/>
                  </a:xfrm>
                  <a:custGeom>
                    <a:avLst/>
                    <a:gdLst>
                      <a:gd name="T0" fmla="*/ 1 w 73"/>
                      <a:gd name="T1" fmla="*/ 0 h 29"/>
                      <a:gd name="T2" fmla="*/ 25 w 73"/>
                      <a:gd name="T3" fmla="*/ 0 h 29"/>
                      <a:gd name="T4" fmla="*/ 25 w 73"/>
                      <a:gd name="T5" fmla="*/ 1 h 29"/>
                      <a:gd name="T6" fmla="*/ 28 w 73"/>
                      <a:gd name="T7" fmla="*/ 4 h 29"/>
                      <a:gd name="T8" fmla="*/ 36 w 73"/>
                      <a:gd name="T9" fmla="*/ 10 h 29"/>
                      <a:gd name="T10" fmla="*/ 9 w 73"/>
                      <a:gd name="T11" fmla="*/ 10 h 29"/>
                      <a:gd name="T12" fmla="*/ 4 w 73"/>
                      <a:gd name="T13" fmla="*/ 7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2" y="0"/>
                        </a:moveTo>
                        <a:lnTo>
                          <a:pt x="50" y="0"/>
                        </a:lnTo>
                        <a:lnTo>
                          <a:pt x="51" y="2"/>
                        </a:lnTo>
                        <a:lnTo>
                          <a:pt x="57" y="11"/>
                        </a:lnTo>
                        <a:lnTo>
                          <a:pt x="73" y="29"/>
                        </a:lnTo>
                        <a:lnTo>
                          <a:pt x="19" y="29"/>
                        </a:lnTo>
                        <a:lnTo>
                          <a:pt x="9" y="20"/>
                        </a:lnTo>
                        <a:lnTo>
                          <a:pt x="0" y="5"/>
                        </a:lnTo>
                        <a:lnTo>
                          <a:pt x="2" y="0"/>
                        </a:lnTo>
                        <a:close/>
                      </a:path>
                    </a:pathLst>
                  </a:custGeom>
                  <a:solidFill>
                    <a:srgbClr val="E0E0E0"/>
                  </a:solidFill>
                  <a:ln w="9525">
                    <a:noFill/>
                    <a:round/>
                    <a:headEnd/>
                    <a:tailEnd/>
                  </a:ln>
                </p:spPr>
                <p:txBody>
                  <a:bodyPr/>
                  <a:lstStyle/>
                  <a:p>
                    <a:endParaRPr lang="zh-CN" altLang="en-US"/>
                  </a:p>
                </p:txBody>
              </p:sp>
              <p:sp>
                <p:nvSpPr>
                  <p:cNvPr id="14867" name="Freeform 168"/>
                  <p:cNvSpPr>
                    <a:spLocks/>
                  </p:cNvSpPr>
                  <p:nvPr/>
                </p:nvSpPr>
                <p:spPr bwMode="auto">
                  <a:xfrm>
                    <a:off x="955" y="3635"/>
                    <a:ext cx="42" cy="12"/>
                  </a:xfrm>
                  <a:custGeom>
                    <a:avLst/>
                    <a:gdLst>
                      <a:gd name="T0" fmla="*/ 0 w 83"/>
                      <a:gd name="T1" fmla="*/ 12 h 36"/>
                      <a:gd name="T2" fmla="*/ 2 w 83"/>
                      <a:gd name="T3" fmla="*/ 7 h 36"/>
                      <a:gd name="T4" fmla="*/ 4 w 83"/>
                      <a:gd name="T5" fmla="*/ 3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3" y="20"/>
                        </a:lnTo>
                        <a:lnTo>
                          <a:pt x="7" y="8"/>
                        </a:lnTo>
                        <a:lnTo>
                          <a:pt x="12" y="0"/>
                        </a:lnTo>
                        <a:lnTo>
                          <a:pt x="68"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857" name="Group 169"/>
                <p:cNvGrpSpPr>
                  <a:grpSpLocks/>
                </p:cNvGrpSpPr>
                <p:nvPr/>
              </p:nvGrpSpPr>
              <p:grpSpPr bwMode="auto">
                <a:xfrm>
                  <a:off x="960" y="3637"/>
                  <a:ext cx="50" cy="23"/>
                  <a:chOff x="960" y="3637"/>
                  <a:chExt cx="50" cy="23"/>
                </a:xfrm>
              </p:grpSpPr>
              <p:sp>
                <p:nvSpPr>
                  <p:cNvPr id="14862" name="Freeform 170"/>
                  <p:cNvSpPr>
                    <a:spLocks/>
                  </p:cNvSpPr>
                  <p:nvPr/>
                </p:nvSpPr>
                <p:spPr bwMode="auto">
                  <a:xfrm>
                    <a:off x="960" y="3637"/>
                    <a:ext cx="12" cy="23"/>
                  </a:xfrm>
                  <a:custGeom>
                    <a:avLst/>
                    <a:gdLst>
                      <a:gd name="T0" fmla="*/ 7 w 25"/>
                      <a:gd name="T1" fmla="*/ 23 h 69"/>
                      <a:gd name="T2" fmla="*/ 0 w 25"/>
                      <a:gd name="T3" fmla="*/ 9 h 69"/>
                      <a:gd name="T4" fmla="*/ 6 w 25"/>
                      <a:gd name="T5" fmla="*/ 0 h 69"/>
                      <a:gd name="T6" fmla="*/ 12 w 25"/>
                      <a:gd name="T7" fmla="*/ 11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5" y="69"/>
                        </a:moveTo>
                        <a:lnTo>
                          <a:pt x="0" y="27"/>
                        </a:lnTo>
                        <a:lnTo>
                          <a:pt x="12" y="0"/>
                        </a:lnTo>
                        <a:lnTo>
                          <a:pt x="25" y="32"/>
                        </a:lnTo>
                        <a:lnTo>
                          <a:pt x="15" y="69"/>
                        </a:lnTo>
                        <a:close/>
                      </a:path>
                    </a:pathLst>
                  </a:custGeom>
                  <a:solidFill>
                    <a:srgbClr val="A0A0A0"/>
                  </a:solidFill>
                  <a:ln w="9525">
                    <a:noFill/>
                    <a:round/>
                    <a:headEnd/>
                    <a:tailEnd/>
                  </a:ln>
                </p:spPr>
                <p:txBody>
                  <a:bodyPr/>
                  <a:lstStyle/>
                  <a:p>
                    <a:endParaRPr lang="zh-CN" altLang="en-US"/>
                  </a:p>
                </p:txBody>
              </p:sp>
              <p:sp>
                <p:nvSpPr>
                  <p:cNvPr id="14863" name="Freeform 171"/>
                  <p:cNvSpPr>
                    <a:spLocks/>
                  </p:cNvSpPr>
                  <p:nvPr/>
                </p:nvSpPr>
                <p:spPr bwMode="auto">
                  <a:xfrm>
                    <a:off x="965" y="3638"/>
                    <a:ext cx="37" cy="9"/>
                  </a:xfrm>
                  <a:custGeom>
                    <a:avLst/>
                    <a:gdLst>
                      <a:gd name="T0" fmla="*/ 1 w 74"/>
                      <a:gd name="T1" fmla="*/ 0 h 29"/>
                      <a:gd name="T2" fmla="*/ 24 w 74"/>
                      <a:gd name="T3" fmla="*/ 0 h 29"/>
                      <a:gd name="T4" fmla="*/ 26 w 74"/>
                      <a:gd name="T5" fmla="*/ 1 h 29"/>
                      <a:gd name="T6" fmla="*/ 28 w 74"/>
                      <a:gd name="T7" fmla="*/ 3 h 29"/>
                      <a:gd name="T8" fmla="*/ 37 w 74"/>
                      <a:gd name="T9" fmla="*/ 9 h 29"/>
                      <a:gd name="T10" fmla="*/ 9 w 74"/>
                      <a:gd name="T11" fmla="*/ 9 h 29"/>
                      <a:gd name="T12" fmla="*/ 5 w 74"/>
                      <a:gd name="T13" fmla="*/ 6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3" y="0"/>
                        </a:moveTo>
                        <a:lnTo>
                          <a:pt x="49" y="0"/>
                        </a:lnTo>
                        <a:lnTo>
                          <a:pt x="53" y="2"/>
                        </a:lnTo>
                        <a:lnTo>
                          <a:pt x="57" y="11"/>
                        </a:lnTo>
                        <a:lnTo>
                          <a:pt x="74" y="29"/>
                        </a:lnTo>
                        <a:lnTo>
                          <a:pt x="19" y="29"/>
                        </a:lnTo>
                        <a:lnTo>
                          <a:pt x="9" y="20"/>
                        </a:lnTo>
                        <a:lnTo>
                          <a:pt x="0" y="5"/>
                        </a:lnTo>
                        <a:lnTo>
                          <a:pt x="3" y="0"/>
                        </a:lnTo>
                        <a:close/>
                      </a:path>
                    </a:pathLst>
                  </a:custGeom>
                  <a:solidFill>
                    <a:srgbClr val="E0E0E0"/>
                  </a:solidFill>
                  <a:ln w="9525">
                    <a:noFill/>
                    <a:round/>
                    <a:headEnd/>
                    <a:tailEnd/>
                  </a:ln>
                </p:spPr>
                <p:txBody>
                  <a:bodyPr/>
                  <a:lstStyle/>
                  <a:p>
                    <a:endParaRPr lang="zh-CN" altLang="en-US"/>
                  </a:p>
                </p:txBody>
              </p:sp>
              <p:sp>
                <p:nvSpPr>
                  <p:cNvPr id="14864" name="Freeform 172"/>
                  <p:cNvSpPr>
                    <a:spLocks/>
                  </p:cNvSpPr>
                  <p:nvPr/>
                </p:nvSpPr>
                <p:spPr bwMode="auto">
                  <a:xfrm>
                    <a:off x="968" y="3648"/>
                    <a:ext cx="42" cy="12"/>
                  </a:xfrm>
                  <a:custGeom>
                    <a:avLst/>
                    <a:gdLst>
                      <a:gd name="T0" fmla="*/ 0 w 83"/>
                      <a:gd name="T1" fmla="*/ 12 h 35"/>
                      <a:gd name="T2" fmla="*/ 1 w 83"/>
                      <a:gd name="T3" fmla="*/ 7 h 35"/>
                      <a:gd name="T4" fmla="*/ 3 w 83"/>
                      <a:gd name="T5" fmla="*/ 2 h 35"/>
                      <a:gd name="T6" fmla="*/ 5 w 83"/>
                      <a:gd name="T7" fmla="*/ 0 h 35"/>
                      <a:gd name="T8" fmla="*/ 34 w 83"/>
                      <a:gd name="T9" fmla="*/ 0 h 35"/>
                      <a:gd name="T10" fmla="*/ 42 w 83"/>
                      <a:gd name="T11" fmla="*/ 12 h 35"/>
                      <a:gd name="T12" fmla="*/ 0 w 83"/>
                      <a:gd name="T13" fmla="*/ 12 h 35"/>
                      <a:gd name="T14" fmla="*/ 0 60000 65536"/>
                      <a:gd name="T15" fmla="*/ 0 60000 65536"/>
                      <a:gd name="T16" fmla="*/ 0 60000 65536"/>
                      <a:gd name="T17" fmla="*/ 0 60000 65536"/>
                      <a:gd name="T18" fmla="*/ 0 60000 65536"/>
                      <a:gd name="T19" fmla="*/ 0 60000 65536"/>
                      <a:gd name="T20" fmla="*/ 0 60000 65536"/>
                      <a:gd name="T21" fmla="*/ 0 w 83"/>
                      <a:gd name="T22" fmla="*/ 0 h 35"/>
                      <a:gd name="T23" fmla="*/ 83 w 8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5">
                        <a:moveTo>
                          <a:pt x="0" y="35"/>
                        </a:moveTo>
                        <a:lnTo>
                          <a:pt x="1" y="19"/>
                        </a:lnTo>
                        <a:lnTo>
                          <a:pt x="6" y="7"/>
                        </a:lnTo>
                        <a:lnTo>
                          <a:pt x="10" y="0"/>
                        </a:lnTo>
                        <a:lnTo>
                          <a:pt x="67" y="0"/>
                        </a:lnTo>
                        <a:lnTo>
                          <a:pt x="83" y="35"/>
                        </a:lnTo>
                        <a:lnTo>
                          <a:pt x="0" y="35"/>
                        </a:lnTo>
                        <a:close/>
                      </a:path>
                    </a:pathLst>
                  </a:custGeom>
                  <a:solidFill>
                    <a:srgbClr val="C0C0C0"/>
                  </a:solidFill>
                  <a:ln w="9525">
                    <a:noFill/>
                    <a:round/>
                    <a:headEnd/>
                    <a:tailEnd/>
                  </a:ln>
                </p:spPr>
                <p:txBody>
                  <a:bodyPr/>
                  <a:lstStyle/>
                  <a:p>
                    <a:endParaRPr lang="zh-CN" altLang="en-US"/>
                  </a:p>
                </p:txBody>
              </p:sp>
            </p:grpSp>
            <p:grpSp>
              <p:nvGrpSpPr>
                <p:cNvPr id="14858" name="Group 173"/>
                <p:cNvGrpSpPr>
                  <a:grpSpLocks/>
                </p:cNvGrpSpPr>
                <p:nvPr/>
              </p:nvGrpSpPr>
              <p:grpSpPr bwMode="auto">
                <a:xfrm>
                  <a:off x="973" y="3650"/>
                  <a:ext cx="49" cy="23"/>
                  <a:chOff x="973" y="3650"/>
                  <a:chExt cx="49" cy="23"/>
                </a:xfrm>
              </p:grpSpPr>
              <p:sp>
                <p:nvSpPr>
                  <p:cNvPr id="14859" name="Freeform 174"/>
                  <p:cNvSpPr>
                    <a:spLocks/>
                  </p:cNvSpPr>
                  <p:nvPr/>
                </p:nvSpPr>
                <p:spPr bwMode="auto">
                  <a:xfrm>
                    <a:off x="973" y="3650"/>
                    <a:ext cx="12" cy="23"/>
                  </a:xfrm>
                  <a:custGeom>
                    <a:avLst/>
                    <a:gdLst>
                      <a:gd name="T0" fmla="*/ 8 w 25"/>
                      <a:gd name="T1" fmla="*/ 23 h 68"/>
                      <a:gd name="T2" fmla="*/ 0 w 25"/>
                      <a:gd name="T3" fmla="*/ 9 h 68"/>
                      <a:gd name="T4" fmla="*/ 5 w 25"/>
                      <a:gd name="T5" fmla="*/ 0 h 68"/>
                      <a:gd name="T6" fmla="*/ 12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6"/>
                        </a:lnTo>
                        <a:lnTo>
                          <a:pt x="10"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860" name="Freeform 175"/>
                  <p:cNvSpPr>
                    <a:spLocks/>
                  </p:cNvSpPr>
                  <p:nvPr/>
                </p:nvSpPr>
                <p:spPr bwMode="auto">
                  <a:xfrm>
                    <a:off x="978" y="3651"/>
                    <a:ext cx="37" cy="10"/>
                  </a:xfrm>
                  <a:custGeom>
                    <a:avLst/>
                    <a:gdLst>
                      <a:gd name="T0" fmla="*/ 1 w 74"/>
                      <a:gd name="T1" fmla="*/ 0 h 29"/>
                      <a:gd name="T2" fmla="*/ 24 w 74"/>
                      <a:gd name="T3" fmla="*/ 0 h 29"/>
                      <a:gd name="T4" fmla="*/ 25 w 74"/>
                      <a:gd name="T5" fmla="*/ 1 h 29"/>
                      <a:gd name="T6" fmla="*/ 28 w 74"/>
                      <a:gd name="T7" fmla="*/ 4 h 29"/>
                      <a:gd name="T8" fmla="*/ 37 w 74"/>
                      <a:gd name="T9" fmla="*/ 10 h 29"/>
                      <a:gd name="T10" fmla="*/ 9 w 74"/>
                      <a:gd name="T11" fmla="*/ 10 h 29"/>
                      <a:gd name="T12" fmla="*/ 5 w 74"/>
                      <a:gd name="T13" fmla="*/ 7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2" y="0"/>
                        </a:moveTo>
                        <a:lnTo>
                          <a:pt x="49" y="0"/>
                        </a:lnTo>
                        <a:lnTo>
                          <a:pt x="50" y="2"/>
                        </a:lnTo>
                        <a:lnTo>
                          <a:pt x="57" y="11"/>
                        </a:lnTo>
                        <a:lnTo>
                          <a:pt x="74" y="29"/>
                        </a:lnTo>
                        <a:lnTo>
                          <a:pt x="19" y="29"/>
                        </a:lnTo>
                        <a:lnTo>
                          <a:pt x="10" y="20"/>
                        </a:lnTo>
                        <a:lnTo>
                          <a:pt x="0" y="5"/>
                        </a:lnTo>
                        <a:lnTo>
                          <a:pt x="2" y="0"/>
                        </a:lnTo>
                        <a:close/>
                      </a:path>
                    </a:pathLst>
                  </a:custGeom>
                  <a:solidFill>
                    <a:srgbClr val="E0E0E0"/>
                  </a:solidFill>
                  <a:ln w="9525">
                    <a:noFill/>
                    <a:round/>
                    <a:headEnd/>
                    <a:tailEnd/>
                  </a:ln>
                </p:spPr>
                <p:txBody>
                  <a:bodyPr/>
                  <a:lstStyle/>
                  <a:p>
                    <a:endParaRPr lang="zh-CN" altLang="en-US"/>
                  </a:p>
                </p:txBody>
              </p:sp>
              <p:sp>
                <p:nvSpPr>
                  <p:cNvPr id="14861" name="Freeform 176"/>
                  <p:cNvSpPr>
                    <a:spLocks/>
                  </p:cNvSpPr>
                  <p:nvPr/>
                </p:nvSpPr>
                <p:spPr bwMode="auto">
                  <a:xfrm>
                    <a:off x="982" y="3661"/>
                    <a:ext cx="40" cy="12"/>
                  </a:xfrm>
                  <a:custGeom>
                    <a:avLst/>
                    <a:gdLst>
                      <a:gd name="T0" fmla="*/ 0 w 82"/>
                      <a:gd name="T1" fmla="*/ 12 h 36"/>
                      <a:gd name="T2" fmla="*/ 0 w 82"/>
                      <a:gd name="T3" fmla="*/ 7 h 36"/>
                      <a:gd name="T4" fmla="*/ 2 w 82"/>
                      <a:gd name="T5" fmla="*/ 3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20"/>
                        </a:lnTo>
                        <a:lnTo>
                          <a:pt x="5"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grpSp>
            <p:nvGrpSpPr>
              <p:cNvPr id="14489" name="Group 177"/>
              <p:cNvGrpSpPr>
                <a:grpSpLocks/>
              </p:cNvGrpSpPr>
              <p:nvPr/>
            </p:nvGrpSpPr>
            <p:grpSpPr bwMode="auto">
              <a:xfrm>
                <a:off x="985" y="3665"/>
                <a:ext cx="100" cy="73"/>
                <a:chOff x="985" y="3665"/>
                <a:chExt cx="100" cy="73"/>
              </a:xfrm>
            </p:grpSpPr>
            <p:grpSp>
              <p:nvGrpSpPr>
                <p:cNvPr id="14834" name="Group 178"/>
                <p:cNvGrpSpPr>
                  <a:grpSpLocks/>
                </p:cNvGrpSpPr>
                <p:nvPr/>
              </p:nvGrpSpPr>
              <p:grpSpPr bwMode="auto">
                <a:xfrm>
                  <a:off x="985" y="3665"/>
                  <a:ext cx="50" cy="23"/>
                  <a:chOff x="985" y="3665"/>
                  <a:chExt cx="50" cy="23"/>
                </a:xfrm>
              </p:grpSpPr>
              <p:sp>
                <p:nvSpPr>
                  <p:cNvPr id="14851" name="Freeform 179"/>
                  <p:cNvSpPr>
                    <a:spLocks/>
                  </p:cNvSpPr>
                  <p:nvPr/>
                </p:nvSpPr>
                <p:spPr bwMode="auto">
                  <a:xfrm>
                    <a:off x="985" y="3665"/>
                    <a:ext cx="12" cy="23"/>
                  </a:xfrm>
                  <a:custGeom>
                    <a:avLst/>
                    <a:gdLst>
                      <a:gd name="T0" fmla="*/ 7 w 25"/>
                      <a:gd name="T1" fmla="*/ 23 h 68"/>
                      <a:gd name="T2" fmla="*/ 0 w 25"/>
                      <a:gd name="T3" fmla="*/ 9 h 68"/>
                      <a:gd name="T4" fmla="*/ 4 w 25"/>
                      <a:gd name="T5" fmla="*/ 0 h 68"/>
                      <a:gd name="T6" fmla="*/ 12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5" y="68"/>
                        </a:moveTo>
                        <a:lnTo>
                          <a:pt x="0" y="27"/>
                        </a:lnTo>
                        <a:lnTo>
                          <a:pt x="9" y="0"/>
                        </a:lnTo>
                        <a:lnTo>
                          <a:pt x="25" y="31"/>
                        </a:lnTo>
                        <a:lnTo>
                          <a:pt x="15" y="68"/>
                        </a:lnTo>
                        <a:close/>
                      </a:path>
                    </a:pathLst>
                  </a:custGeom>
                  <a:solidFill>
                    <a:srgbClr val="A0A0A0"/>
                  </a:solidFill>
                  <a:ln w="9525">
                    <a:noFill/>
                    <a:round/>
                    <a:headEnd/>
                    <a:tailEnd/>
                  </a:ln>
                </p:spPr>
                <p:txBody>
                  <a:bodyPr/>
                  <a:lstStyle/>
                  <a:p>
                    <a:endParaRPr lang="zh-CN" altLang="en-US"/>
                  </a:p>
                </p:txBody>
              </p:sp>
              <p:sp>
                <p:nvSpPr>
                  <p:cNvPr id="14852" name="Freeform 180"/>
                  <p:cNvSpPr>
                    <a:spLocks/>
                  </p:cNvSpPr>
                  <p:nvPr/>
                </p:nvSpPr>
                <p:spPr bwMode="auto">
                  <a:xfrm>
                    <a:off x="989" y="3665"/>
                    <a:ext cx="38" cy="11"/>
                  </a:xfrm>
                  <a:custGeom>
                    <a:avLst/>
                    <a:gdLst>
                      <a:gd name="T0" fmla="*/ 1 w 75"/>
                      <a:gd name="T1" fmla="*/ 0 h 31"/>
                      <a:gd name="T2" fmla="*/ 25 w 75"/>
                      <a:gd name="T3" fmla="*/ 0 h 31"/>
                      <a:gd name="T4" fmla="*/ 26 w 75"/>
                      <a:gd name="T5" fmla="*/ 1 h 31"/>
                      <a:gd name="T6" fmla="*/ 28 w 75"/>
                      <a:gd name="T7" fmla="*/ 5 h 31"/>
                      <a:gd name="T8" fmla="*/ 38 w 75"/>
                      <a:gd name="T9" fmla="*/ 11 h 31"/>
                      <a:gd name="T10" fmla="*/ 9 w 75"/>
                      <a:gd name="T11" fmla="*/ 11 h 31"/>
                      <a:gd name="T12" fmla="*/ 5 w 75"/>
                      <a:gd name="T13" fmla="*/ 8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1" y="0"/>
                        </a:moveTo>
                        <a:lnTo>
                          <a:pt x="50" y="0"/>
                        </a:lnTo>
                        <a:lnTo>
                          <a:pt x="52" y="4"/>
                        </a:lnTo>
                        <a:lnTo>
                          <a:pt x="56" y="13"/>
                        </a:lnTo>
                        <a:lnTo>
                          <a:pt x="75" y="31"/>
                        </a:lnTo>
                        <a:lnTo>
                          <a:pt x="18" y="31"/>
                        </a:lnTo>
                        <a:lnTo>
                          <a:pt x="10"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4853" name="Freeform 181"/>
                  <p:cNvSpPr>
                    <a:spLocks/>
                  </p:cNvSpPr>
                  <p:nvPr/>
                </p:nvSpPr>
                <p:spPr bwMode="auto">
                  <a:xfrm>
                    <a:off x="993" y="3676"/>
                    <a:ext cx="42" cy="12"/>
                  </a:xfrm>
                  <a:custGeom>
                    <a:avLst/>
                    <a:gdLst>
                      <a:gd name="T0" fmla="*/ 0 w 83"/>
                      <a:gd name="T1" fmla="*/ 12 h 36"/>
                      <a:gd name="T2" fmla="*/ 1 w 83"/>
                      <a:gd name="T3" fmla="*/ 7 h 36"/>
                      <a:gd name="T4" fmla="*/ 3 w 83"/>
                      <a:gd name="T5" fmla="*/ 3 h 36"/>
                      <a:gd name="T6" fmla="*/ 5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0"/>
                        </a:lnTo>
                        <a:lnTo>
                          <a:pt x="6" y="8"/>
                        </a:lnTo>
                        <a:lnTo>
                          <a:pt x="10"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835" name="Group 182"/>
                <p:cNvGrpSpPr>
                  <a:grpSpLocks/>
                </p:cNvGrpSpPr>
                <p:nvPr/>
              </p:nvGrpSpPr>
              <p:grpSpPr bwMode="auto">
                <a:xfrm>
                  <a:off x="997" y="3677"/>
                  <a:ext cx="49" cy="23"/>
                  <a:chOff x="997" y="3677"/>
                  <a:chExt cx="49" cy="23"/>
                </a:xfrm>
              </p:grpSpPr>
              <p:sp>
                <p:nvSpPr>
                  <p:cNvPr id="14848" name="Freeform 183"/>
                  <p:cNvSpPr>
                    <a:spLocks/>
                  </p:cNvSpPr>
                  <p:nvPr/>
                </p:nvSpPr>
                <p:spPr bwMode="auto">
                  <a:xfrm>
                    <a:off x="997" y="3677"/>
                    <a:ext cx="13" cy="23"/>
                  </a:xfrm>
                  <a:custGeom>
                    <a:avLst/>
                    <a:gdLst>
                      <a:gd name="T0" fmla="*/ 7 w 25"/>
                      <a:gd name="T1" fmla="*/ 23 h 69"/>
                      <a:gd name="T2" fmla="*/ 0 w 25"/>
                      <a:gd name="T3" fmla="*/ 9 h 69"/>
                      <a:gd name="T4" fmla="*/ 5 w 25"/>
                      <a:gd name="T5" fmla="*/ 0 h 69"/>
                      <a:gd name="T6" fmla="*/ 13 w 25"/>
                      <a:gd name="T7" fmla="*/ 10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3" y="69"/>
                        </a:moveTo>
                        <a:lnTo>
                          <a:pt x="0" y="27"/>
                        </a:lnTo>
                        <a:lnTo>
                          <a:pt x="9" y="0"/>
                        </a:lnTo>
                        <a:lnTo>
                          <a:pt x="25" y="31"/>
                        </a:lnTo>
                        <a:lnTo>
                          <a:pt x="13" y="69"/>
                        </a:lnTo>
                        <a:close/>
                      </a:path>
                    </a:pathLst>
                  </a:custGeom>
                  <a:solidFill>
                    <a:srgbClr val="A0A0A0"/>
                  </a:solidFill>
                  <a:ln w="9525">
                    <a:noFill/>
                    <a:round/>
                    <a:headEnd/>
                    <a:tailEnd/>
                  </a:ln>
                </p:spPr>
                <p:txBody>
                  <a:bodyPr/>
                  <a:lstStyle/>
                  <a:p>
                    <a:endParaRPr lang="zh-CN" altLang="en-US"/>
                  </a:p>
                </p:txBody>
              </p:sp>
              <p:sp>
                <p:nvSpPr>
                  <p:cNvPr id="14849" name="Freeform 184"/>
                  <p:cNvSpPr>
                    <a:spLocks/>
                  </p:cNvSpPr>
                  <p:nvPr/>
                </p:nvSpPr>
                <p:spPr bwMode="auto">
                  <a:xfrm>
                    <a:off x="1002" y="3678"/>
                    <a:ext cx="37" cy="10"/>
                  </a:xfrm>
                  <a:custGeom>
                    <a:avLst/>
                    <a:gdLst>
                      <a:gd name="T0" fmla="*/ 1 w 73"/>
                      <a:gd name="T1" fmla="*/ 0 h 30"/>
                      <a:gd name="T2" fmla="*/ 25 w 73"/>
                      <a:gd name="T3" fmla="*/ 0 h 30"/>
                      <a:gd name="T4" fmla="*/ 26 w 73"/>
                      <a:gd name="T5" fmla="*/ 1 h 30"/>
                      <a:gd name="T6" fmla="*/ 28 w 73"/>
                      <a:gd name="T7" fmla="*/ 4 h 30"/>
                      <a:gd name="T8" fmla="*/ 37 w 73"/>
                      <a:gd name="T9" fmla="*/ 10 h 30"/>
                      <a:gd name="T10" fmla="*/ 9 w 73"/>
                      <a:gd name="T11" fmla="*/ 10 h 30"/>
                      <a:gd name="T12" fmla="*/ 5 w 73"/>
                      <a:gd name="T13" fmla="*/ 7 h 30"/>
                      <a:gd name="T14" fmla="*/ 0 w 73"/>
                      <a:gd name="T15" fmla="*/ 2 h 30"/>
                      <a:gd name="T16" fmla="*/ 1 w 73"/>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0"/>
                      <a:gd name="T29" fmla="*/ 73 w 73"/>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0">
                        <a:moveTo>
                          <a:pt x="1" y="0"/>
                        </a:moveTo>
                        <a:lnTo>
                          <a:pt x="50" y="0"/>
                        </a:lnTo>
                        <a:lnTo>
                          <a:pt x="51" y="3"/>
                        </a:lnTo>
                        <a:lnTo>
                          <a:pt x="56" y="12"/>
                        </a:lnTo>
                        <a:lnTo>
                          <a:pt x="73" y="30"/>
                        </a:lnTo>
                        <a:lnTo>
                          <a:pt x="18" y="30"/>
                        </a:lnTo>
                        <a:lnTo>
                          <a:pt x="10" y="21"/>
                        </a:lnTo>
                        <a:lnTo>
                          <a:pt x="0" y="7"/>
                        </a:lnTo>
                        <a:lnTo>
                          <a:pt x="1" y="0"/>
                        </a:lnTo>
                        <a:close/>
                      </a:path>
                    </a:pathLst>
                  </a:custGeom>
                  <a:solidFill>
                    <a:srgbClr val="E0E0E0"/>
                  </a:solidFill>
                  <a:ln w="9525">
                    <a:noFill/>
                    <a:round/>
                    <a:headEnd/>
                    <a:tailEnd/>
                  </a:ln>
                </p:spPr>
                <p:txBody>
                  <a:bodyPr/>
                  <a:lstStyle/>
                  <a:p>
                    <a:endParaRPr lang="zh-CN" altLang="en-US"/>
                  </a:p>
                </p:txBody>
              </p:sp>
              <p:sp>
                <p:nvSpPr>
                  <p:cNvPr id="14850" name="Freeform 185"/>
                  <p:cNvSpPr>
                    <a:spLocks/>
                  </p:cNvSpPr>
                  <p:nvPr/>
                </p:nvSpPr>
                <p:spPr bwMode="auto">
                  <a:xfrm>
                    <a:off x="1005" y="3688"/>
                    <a:ext cx="41" cy="12"/>
                  </a:xfrm>
                  <a:custGeom>
                    <a:avLst/>
                    <a:gdLst>
                      <a:gd name="T0" fmla="*/ 0 w 83"/>
                      <a:gd name="T1" fmla="*/ 12 h 37"/>
                      <a:gd name="T2" fmla="*/ 2 w 83"/>
                      <a:gd name="T3" fmla="*/ 6 h 37"/>
                      <a:gd name="T4" fmla="*/ 4 w 83"/>
                      <a:gd name="T5" fmla="*/ 3 h 37"/>
                      <a:gd name="T6" fmla="*/ 6 w 83"/>
                      <a:gd name="T7" fmla="*/ 0 h 37"/>
                      <a:gd name="T8" fmla="*/ 34 w 83"/>
                      <a:gd name="T9" fmla="*/ 0 h 37"/>
                      <a:gd name="T10" fmla="*/ 41 w 83"/>
                      <a:gd name="T11" fmla="*/ 12 h 37"/>
                      <a:gd name="T12" fmla="*/ 0 w 83"/>
                      <a:gd name="T13" fmla="*/ 12 h 37"/>
                      <a:gd name="T14" fmla="*/ 0 60000 65536"/>
                      <a:gd name="T15" fmla="*/ 0 60000 65536"/>
                      <a:gd name="T16" fmla="*/ 0 60000 65536"/>
                      <a:gd name="T17" fmla="*/ 0 60000 65536"/>
                      <a:gd name="T18" fmla="*/ 0 60000 65536"/>
                      <a:gd name="T19" fmla="*/ 0 60000 65536"/>
                      <a:gd name="T20" fmla="*/ 0 60000 65536"/>
                      <a:gd name="T21" fmla="*/ 0 w 83"/>
                      <a:gd name="T22" fmla="*/ 0 h 37"/>
                      <a:gd name="T23" fmla="*/ 83 w 83"/>
                      <a:gd name="T24" fmla="*/ 37 h 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7">
                        <a:moveTo>
                          <a:pt x="0" y="37"/>
                        </a:moveTo>
                        <a:lnTo>
                          <a:pt x="4" y="19"/>
                        </a:lnTo>
                        <a:lnTo>
                          <a:pt x="8" y="8"/>
                        </a:lnTo>
                        <a:lnTo>
                          <a:pt x="13" y="0"/>
                        </a:lnTo>
                        <a:lnTo>
                          <a:pt x="68" y="0"/>
                        </a:lnTo>
                        <a:lnTo>
                          <a:pt x="83" y="37"/>
                        </a:lnTo>
                        <a:lnTo>
                          <a:pt x="0" y="37"/>
                        </a:lnTo>
                        <a:close/>
                      </a:path>
                    </a:pathLst>
                  </a:custGeom>
                  <a:solidFill>
                    <a:srgbClr val="C0C0C0"/>
                  </a:solidFill>
                  <a:ln w="9525">
                    <a:noFill/>
                    <a:round/>
                    <a:headEnd/>
                    <a:tailEnd/>
                  </a:ln>
                </p:spPr>
                <p:txBody>
                  <a:bodyPr/>
                  <a:lstStyle/>
                  <a:p>
                    <a:endParaRPr lang="zh-CN" altLang="en-US"/>
                  </a:p>
                </p:txBody>
              </p:sp>
            </p:grpSp>
            <p:grpSp>
              <p:nvGrpSpPr>
                <p:cNvPr id="14836" name="Group 186"/>
                <p:cNvGrpSpPr>
                  <a:grpSpLocks/>
                </p:cNvGrpSpPr>
                <p:nvPr/>
              </p:nvGrpSpPr>
              <p:grpSpPr bwMode="auto">
                <a:xfrm>
                  <a:off x="1010" y="3690"/>
                  <a:ext cx="48" cy="23"/>
                  <a:chOff x="1010" y="3690"/>
                  <a:chExt cx="48" cy="23"/>
                </a:xfrm>
              </p:grpSpPr>
              <p:sp>
                <p:nvSpPr>
                  <p:cNvPr id="14845" name="Freeform 187"/>
                  <p:cNvSpPr>
                    <a:spLocks/>
                  </p:cNvSpPr>
                  <p:nvPr/>
                </p:nvSpPr>
                <p:spPr bwMode="auto">
                  <a:xfrm>
                    <a:off x="1010" y="3690"/>
                    <a:ext cx="12" cy="23"/>
                  </a:xfrm>
                  <a:custGeom>
                    <a:avLst/>
                    <a:gdLst>
                      <a:gd name="T0" fmla="*/ 7 w 25"/>
                      <a:gd name="T1" fmla="*/ 23 h 69"/>
                      <a:gd name="T2" fmla="*/ 0 w 25"/>
                      <a:gd name="T3" fmla="*/ 9 h 69"/>
                      <a:gd name="T4" fmla="*/ 4 w 25"/>
                      <a:gd name="T5" fmla="*/ 0 h 69"/>
                      <a:gd name="T6" fmla="*/ 12 w 25"/>
                      <a:gd name="T7" fmla="*/ 11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4" y="69"/>
                        </a:moveTo>
                        <a:lnTo>
                          <a:pt x="0" y="28"/>
                        </a:lnTo>
                        <a:lnTo>
                          <a:pt x="9" y="0"/>
                        </a:lnTo>
                        <a:lnTo>
                          <a:pt x="25" y="32"/>
                        </a:lnTo>
                        <a:lnTo>
                          <a:pt x="14" y="69"/>
                        </a:lnTo>
                        <a:close/>
                      </a:path>
                    </a:pathLst>
                  </a:custGeom>
                  <a:solidFill>
                    <a:srgbClr val="A0A0A0"/>
                  </a:solidFill>
                  <a:ln w="9525">
                    <a:noFill/>
                    <a:round/>
                    <a:headEnd/>
                    <a:tailEnd/>
                  </a:ln>
                </p:spPr>
                <p:txBody>
                  <a:bodyPr/>
                  <a:lstStyle/>
                  <a:p>
                    <a:endParaRPr lang="zh-CN" altLang="en-US"/>
                  </a:p>
                </p:txBody>
              </p:sp>
              <p:sp>
                <p:nvSpPr>
                  <p:cNvPr id="14846" name="Freeform 188"/>
                  <p:cNvSpPr>
                    <a:spLocks/>
                  </p:cNvSpPr>
                  <p:nvPr/>
                </p:nvSpPr>
                <p:spPr bwMode="auto">
                  <a:xfrm>
                    <a:off x="1014" y="3690"/>
                    <a:ext cx="38" cy="10"/>
                  </a:xfrm>
                  <a:custGeom>
                    <a:avLst/>
                    <a:gdLst>
                      <a:gd name="T0" fmla="*/ 1 w 75"/>
                      <a:gd name="T1" fmla="*/ 0 h 31"/>
                      <a:gd name="T2" fmla="*/ 25 w 75"/>
                      <a:gd name="T3" fmla="*/ 0 h 31"/>
                      <a:gd name="T4" fmla="*/ 26 w 75"/>
                      <a:gd name="T5" fmla="*/ 1 h 31"/>
                      <a:gd name="T6" fmla="*/ 28 w 75"/>
                      <a:gd name="T7" fmla="*/ 4 h 31"/>
                      <a:gd name="T8" fmla="*/ 38 w 75"/>
                      <a:gd name="T9" fmla="*/ 10 h 31"/>
                      <a:gd name="T10" fmla="*/ 9 w 75"/>
                      <a:gd name="T11" fmla="*/ 10 h 31"/>
                      <a:gd name="T12" fmla="*/ 5 w 75"/>
                      <a:gd name="T13" fmla="*/ 7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1" y="0"/>
                        </a:moveTo>
                        <a:lnTo>
                          <a:pt x="50" y="0"/>
                        </a:lnTo>
                        <a:lnTo>
                          <a:pt x="52" y="3"/>
                        </a:lnTo>
                        <a:lnTo>
                          <a:pt x="56" y="12"/>
                        </a:lnTo>
                        <a:lnTo>
                          <a:pt x="75" y="31"/>
                        </a:lnTo>
                        <a:lnTo>
                          <a:pt x="18" y="31"/>
                        </a:lnTo>
                        <a:lnTo>
                          <a:pt x="9" y="22"/>
                        </a:lnTo>
                        <a:lnTo>
                          <a:pt x="0" y="6"/>
                        </a:lnTo>
                        <a:lnTo>
                          <a:pt x="1" y="0"/>
                        </a:lnTo>
                        <a:close/>
                      </a:path>
                    </a:pathLst>
                  </a:custGeom>
                  <a:solidFill>
                    <a:srgbClr val="E0E0E0"/>
                  </a:solidFill>
                  <a:ln w="9525">
                    <a:noFill/>
                    <a:round/>
                    <a:headEnd/>
                    <a:tailEnd/>
                  </a:ln>
                </p:spPr>
                <p:txBody>
                  <a:bodyPr/>
                  <a:lstStyle/>
                  <a:p>
                    <a:endParaRPr lang="zh-CN" altLang="en-US"/>
                  </a:p>
                </p:txBody>
              </p:sp>
              <p:sp>
                <p:nvSpPr>
                  <p:cNvPr id="14847" name="Freeform 189"/>
                  <p:cNvSpPr>
                    <a:spLocks/>
                  </p:cNvSpPr>
                  <p:nvPr/>
                </p:nvSpPr>
                <p:spPr bwMode="auto">
                  <a:xfrm>
                    <a:off x="1018" y="3701"/>
                    <a:ext cx="40" cy="12"/>
                  </a:xfrm>
                  <a:custGeom>
                    <a:avLst/>
                    <a:gdLst>
                      <a:gd name="T0" fmla="*/ 0 w 82"/>
                      <a:gd name="T1" fmla="*/ 12 h 35"/>
                      <a:gd name="T2" fmla="*/ 1 w 82"/>
                      <a:gd name="T3" fmla="*/ 7 h 35"/>
                      <a:gd name="T4" fmla="*/ 4 w 82"/>
                      <a:gd name="T5" fmla="*/ 2 h 35"/>
                      <a:gd name="T6" fmla="*/ 6 w 82"/>
                      <a:gd name="T7" fmla="*/ 0 h 35"/>
                      <a:gd name="T8" fmla="*/ 34 w 82"/>
                      <a:gd name="T9" fmla="*/ 0 h 35"/>
                      <a:gd name="T10" fmla="*/ 40 w 82"/>
                      <a:gd name="T11" fmla="*/ 12 h 35"/>
                      <a:gd name="T12" fmla="*/ 0 w 82"/>
                      <a:gd name="T13" fmla="*/ 12 h 35"/>
                      <a:gd name="T14" fmla="*/ 0 60000 65536"/>
                      <a:gd name="T15" fmla="*/ 0 60000 65536"/>
                      <a:gd name="T16" fmla="*/ 0 60000 65536"/>
                      <a:gd name="T17" fmla="*/ 0 60000 65536"/>
                      <a:gd name="T18" fmla="*/ 0 60000 65536"/>
                      <a:gd name="T19" fmla="*/ 0 60000 65536"/>
                      <a:gd name="T20" fmla="*/ 0 60000 65536"/>
                      <a:gd name="T21" fmla="*/ 0 w 82"/>
                      <a:gd name="T22" fmla="*/ 0 h 35"/>
                      <a:gd name="T23" fmla="*/ 82 w 8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5">
                        <a:moveTo>
                          <a:pt x="0" y="35"/>
                        </a:moveTo>
                        <a:lnTo>
                          <a:pt x="2" y="19"/>
                        </a:lnTo>
                        <a:lnTo>
                          <a:pt x="8" y="7"/>
                        </a:lnTo>
                        <a:lnTo>
                          <a:pt x="12" y="0"/>
                        </a:lnTo>
                        <a:lnTo>
                          <a:pt x="69" y="0"/>
                        </a:lnTo>
                        <a:lnTo>
                          <a:pt x="82" y="35"/>
                        </a:lnTo>
                        <a:lnTo>
                          <a:pt x="0" y="35"/>
                        </a:lnTo>
                        <a:close/>
                      </a:path>
                    </a:pathLst>
                  </a:custGeom>
                  <a:solidFill>
                    <a:srgbClr val="C0C0C0"/>
                  </a:solidFill>
                  <a:ln w="9525">
                    <a:noFill/>
                    <a:round/>
                    <a:headEnd/>
                    <a:tailEnd/>
                  </a:ln>
                </p:spPr>
                <p:txBody>
                  <a:bodyPr/>
                  <a:lstStyle/>
                  <a:p>
                    <a:endParaRPr lang="zh-CN" altLang="en-US"/>
                  </a:p>
                </p:txBody>
              </p:sp>
            </p:grpSp>
            <p:grpSp>
              <p:nvGrpSpPr>
                <p:cNvPr id="14837" name="Group 190"/>
                <p:cNvGrpSpPr>
                  <a:grpSpLocks/>
                </p:cNvGrpSpPr>
                <p:nvPr/>
              </p:nvGrpSpPr>
              <p:grpSpPr bwMode="auto">
                <a:xfrm>
                  <a:off x="1023" y="3703"/>
                  <a:ext cx="49" cy="22"/>
                  <a:chOff x="1023" y="3703"/>
                  <a:chExt cx="49" cy="22"/>
                </a:xfrm>
              </p:grpSpPr>
              <p:sp>
                <p:nvSpPr>
                  <p:cNvPr id="14842" name="Freeform 191"/>
                  <p:cNvSpPr>
                    <a:spLocks/>
                  </p:cNvSpPr>
                  <p:nvPr/>
                </p:nvSpPr>
                <p:spPr bwMode="auto">
                  <a:xfrm>
                    <a:off x="1023" y="3703"/>
                    <a:ext cx="12" cy="22"/>
                  </a:xfrm>
                  <a:custGeom>
                    <a:avLst/>
                    <a:gdLst>
                      <a:gd name="T0" fmla="*/ 6 w 25"/>
                      <a:gd name="T1" fmla="*/ 22 h 68"/>
                      <a:gd name="T2" fmla="*/ 0 w 25"/>
                      <a:gd name="T3" fmla="*/ 9 h 68"/>
                      <a:gd name="T4" fmla="*/ 4 w 25"/>
                      <a:gd name="T5" fmla="*/ 0 h 68"/>
                      <a:gd name="T6" fmla="*/ 12 w 25"/>
                      <a:gd name="T7" fmla="*/ 10 h 68"/>
                      <a:gd name="T8" fmla="*/ 6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3" y="68"/>
                        </a:moveTo>
                        <a:lnTo>
                          <a:pt x="0" y="27"/>
                        </a:lnTo>
                        <a:lnTo>
                          <a:pt x="9" y="0"/>
                        </a:lnTo>
                        <a:lnTo>
                          <a:pt x="25" y="30"/>
                        </a:lnTo>
                        <a:lnTo>
                          <a:pt x="13" y="68"/>
                        </a:lnTo>
                        <a:close/>
                      </a:path>
                    </a:pathLst>
                  </a:custGeom>
                  <a:solidFill>
                    <a:srgbClr val="A0A0A0"/>
                  </a:solidFill>
                  <a:ln w="9525">
                    <a:noFill/>
                    <a:round/>
                    <a:headEnd/>
                    <a:tailEnd/>
                  </a:ln>
                </p:spPr>
                <p:txBody>
                  <a:bodyPr/>
                  <a:lstStyle/>
                  <a:p>
                    <a:endParaRPr lang="zh-CN" altLang="en-US"/>
                  </a:p>
                </p:txBody>
              </p:sp>
              <p:sp>
                <p:nvSpPr>
                  <p:cNvPr id="14843" name="Freeform 192"/>
                  <p:cNvSpPr>
                    <a:spLocks/>
                  </p:cNvSpPr>
                  <p:nvPr/>
                </p:nvSpPr>
                <p:spPr bwMode="auto">
                  <a:xfrm>
                    <a:off x="1028" y="3703"/>
                    <a:ext cx="37" cy="10"/>
                  </a:xfrm>
                  <a:custGeom>
                    <a:avLst/>
                    <a:gdLst>
                      <a:gd name="T0" fmla="*/ 0 w 75"/>
                      <a:gd name="T1" fmla="*/ 0 h 29"/>
                      <a:gd name="T2" fmla="*/ 25 w 75"/>
                      <a:gd name="T3" fmla="*/ 0 h 29"/>
                      <a:gd name="T4" fmla="*/ 25 w 75"/>
                      <a:gd name="T5" fmla="*/ 1 h 29"/>
                      <a:gd name="T6" fmla="*/ 28 w 75"/>
                      <a:gd name="T7" fmla="*/ 4 h 29"/>
                      <a:gd name="T8" fmla="*/ 37 w 75"/>
                      <a:gd name="T9" fmla="*/ 10 h 29"/>
                      <a:gd name="T10" fmla="*/ 9 w 75"/>
                      <a:gd name="T11" fmla="*/ 10 h 29"/>
                      <a:gd name="T12" fmla="*/ 4 w 75"/>
                      <a:gd name="T13" fmla="*/ 7 h 29"/>
                      <a:gd name="T14" fmla="*/ 0 w 75"/>
                      <a:gd name="T15" fmla="*/ 2 h 29"/>
                      <a:gd name="T16" fmla="*/ 0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1" y="2"/>
                        </a:lnTo>
                        <a:lnTo>
                          <a:pt x="57" y="11"/>
                        </a:lnTo>
                        <a:lnTo>
                          <a:pt x="75" y="29"/>
                        </a:lnTo>
                        <a:lnTo>
                          <a:pt x="18" y="29"/>
                        </a:lnTo>
                        <a:lnTo>
                          <a:pt x="9"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844" name="Freeform 193"/>
                  <p:cNvSpPr>
                    <a:spLocks/>
                  </p:cNvSpPr>
                  <p:nvPr/>
                </p:nvSpPr>
                <p:spPr bwMode="auto">
                  <a:xfrm>
                    <a:off x="1030" y="3713"/>
                    <a:ext cx="42" cy="12"/>
                  </a:xfrm>
                  <a:custGeom>
                    <a:avLst/>
                    <a:gdLst>
                      <a:gd name="T0" fmla="*/ 0 w 83"/>
                      <a:gd name="T1" fmla="*/ 12 h 36"/>
                      <a:gd name="T2" fmla="*/ 2 w 83"/>
                      <a:gd name="T3" fmla="*/ 6 h 36"/>
                      <a:gd name="T4" fmla="*/ 4 w 83"/>
                      <a:gd name="T5" fmla="*/ 2 h 36"/>
                      <a:gd name="T6" fmla="*/ 7 w 83"/>
                      <a:gd name="T7" fmla="*/ 0 h 36"/>
                      <a:gd name="T8" fmla="*/ 35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3" y="19"/>
                        </a:lnTo>
                        <a:lnTo>
                          <a:pt x="7" y="7"/>
                        </a:lnTo>
                        <a:lnTo>
                          <a:pt x="13" y="0"/>
                        </a:lnTo>
                        <a:lnTo>
                          <a:pt x="70"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838" name="Group 194"/>
                <p:cNvGrpSpPr>
                  <a:grpSpLocks/>
                </p:cNvGrpSpPr>
                <p:nvPr/>
              </p:nvGrpSpPr>
              <p:grpSpPr bwMode="auto">
                <a:xfrm>
                  <a:off x="1036" y="3716"/>
                  <a:ext cx="49" cy="22"/>
                  <a:chOff x="1036" y="3716"/>
                  <a:chExt cx="49" cy="22"/>
                </a:xfrm>
              </p:grpSpPr>
              <p:sp>
                <p:nvSpPr>
                  <p:cNvPr id="14839" name="Freeform 195"/>
                  <p:cNvSpPr>
                    <a:spLocks/>
                  </p:cNvSpPr>
                  <p:nvPr/>
                </p:nvSpPr>
                <p:spPr bwMode="auto">
                  <a:xfrm>
                    <a:off x="1036" y="3716"/>
                    <a:ext cx="11" cy="22"/>
                  </a:xfrm>
                  <a:custGeom>
                    <a:avLst/>
                    <a:gdLst>
                      <a:gd name="T0" fmla="*/ 6 w 22"/>
                      <a:gd name="T1" fmla="*/ 22 h 68"/>
                      <a:gd name="T2" fmla="*/ 0 w 22"/>
                      <a:gd name="T3" fmla="*/ 9 h 68"/>
                      <a:gd name="T4" fmla="*/ 5 w 22"/>
                      <a:gd name="T5" fmla="*/ 0 h 68"/>
                      <a:gd name="T6" fmla="*/ 11 w 22"/>
                      <a:gd name="T7" fmla="*/ 10 h 68"/>
                      <a:gd name="T8" fmla="*/ 6 w 22"/>
                      <a:gd name="T9" fmla="*/ 22 h 68"/>
                      <a:gd name="T10" fmla="*/ 0 60000 65536"/>
                      <a:gd name="T11" fmla="*/ 0 60000 65536"/>
                      <a:gd name="T12" fmla="*/ 0 60000 65536"/>
                      <a:gd name="T13" fmla="*/ 0 60000 65536"/>
                      <a:gd name="T14" fmla="*/ 0 60000 65536"/>
                      <a:gd name="T15" fmla="*/ 0 w 22"/>
                      <a:gd name="T16" fmla="*/ 0 h 68"/>
                      <a:gd name="T17" fmla="*/ 22 w 22"/>
                      <a:gd name="T18" fmla="*/ 68 h 68"/>
                    </a:gdLst>
                    <a:ahLst/>
                    <a:cxnLst>
                      <a:cxn ang="T10">
                        <a:pos x="T0" y="T1"/>
                      </a:cxn>
                      <a:cxn ang="T11">
                        <a:pos x="T2" y="T3"/>
                      </a:cxn>
                      <a:cxn ang="T12">
                        <a:pos x="T4" y="T5"/>
                      </a:cxn>
                      <a:cxn ang="T13">
                        <a:pos x="T6" y="T7"/>
                      </a:cxn>
                      <a:cxn ang="T14">
                        <a:pos x="T8" y="T9"/>
                      </a:cxn>
                    </a:cxnLst>
                    <a:rect l="T15" t="T16" r="T17" b="T18"/>
                    <a:pathLst>
                      <a:path w="22" h="68">
                        <a:moveTo>
                          <a:pt x="13" y="68"/>
                        </a:moveTo>
                        <a:lnTo>
                          <a:pt x="0" y="27"/>
                        </a:lnTo>
                        <a:lnTo>
                          <a:pt x="9" y="0"/>
                        </a:lnTo>
                        <a:lnTo>
                          <a:pt x="22" y="31"/>
                        </a:lnTo>
                        <a:lnTo>
                          <a:pt x="13" y="68"/>
                        </a:lnTo>
                        <a:close/>
                      </a:path>
                    </a:pathLst>
                  </a:custGeom>
                  <a:solidFill>
                    <a:srgbClr val="A0A0A0"/>
                  </a:solidFill>
                  <a:ln w="9525">
                    <a:noFill/>
                    <a:round/>
                    <a:headEnd/>
                    <a:tailEnd/>
                  </a:ln>
                </p:spPr>
                <p:txBody>
                  <a:bodyPr/>
                  <a:lstStyle/>
                  <a:p>
                    <a:endParaRPr lang="zh-CN" altLang="en-US"/>
                  </a:p>
                </p:txBody>
              </p:sp>
              <p:sp>
                <p:nvSpPr>
                  <p:cNvPr id="14840" name="Freeform 196"/>
                  <p:cNvSpPr>
                    <a:spLocks/>
                  </p:cNvSpPr>
                  <p:nvPr/>
                </p:nvSpPr>
                <p:spPr bwMode="auto">
                  <a:xfrm>
                    <a:off x="1040" y="3716"/>
                    <a:ext cx="37" cy="10"/>
                  </a:xfrm>
                  <a:custGeom>
                    <a:avLst/>
                    <a:gdLst>
                      <a:gd name="T0" fmla="*/ 1 w 75"/>
                      <a:gd name="T1" fmla="*/ 0 h 29"/>
                      <a:gd name="T2" fmla="*/ 25 w 75"/>
                      <a:gd name="T3" fmla="*/ 0 h 29"/>
                      <a:gd name="T4" fmla="*/ 26 w 75"/>
                      <a:gd name="T5" fmla="*/ 1 h 29"/>
                      <a:gd name="T6" fmla="*/ 28 w 75"/>
                      <a:gd name="T7" fmla="*/ 4 h 29"/>
                      <a:gd name="T8" fmla="*/ 37 w 75"/>
                      <a:gd name="T9" fmla="*/ 10 h 29"/>
                      <a:gd name="T10" fmla="*/ 9 w 75"/>
                      <a:gd name="T11" fmla="*/ 10 h 29"/>
                      <a:gd name="T12" fmla="*/ 4 w 75"/>
                      <a:gd name="T13" fmla="*/ 7 h 29"/>
                      <a:gd name="T14" fmla="*/ 0 w 75"/>
                      <a:gd name="T15" fmla="*/ 2 h 29"/>
                      <a:gd name="T16" fmla="*/ 1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3" y="0"/>
                        </a:moveTo>
                        <a:lnTo>
                          <a:pt x="51" y="0"/>
                        </a:lnTo>
                        <a:lnTo>
                          <a:pt x="53" y="2"/>
                        </a:lnTo>
                        <a:lnTo>
                          <a:pt x="57" y="11"/>
                        </a:lnTo>
                        <a:lnTo>
                          <a:pt x="75" y="29"/>
                        </a:lnTo>
                        <a:lnTo>
                          <a:pt x="18" y="29"/>
                        </a:lnTo>
                        <a:lnTo>
                          <a:pt x="9" y="20"/>
                        </a:lnTo>
                        <a:lnTo>
                          <a:pt x="0" y="5"/>
                        </a:lnTo>
                        <a:lnTo>
                          <a:pt x="3" y="0"/>
                        </a:lnTo>
                        <a:close/>
                      </a:path>
                    </a:pathLst>
                  </a:custGeom>
                  <a:solidFill>
                    <a:srgbClr val="E0E0E0"/>
                  </a:solidFill>
                  <a:ln w="9525">
                    <a:noFill/>
                    <a:round/>
                    <a:headEnd/>
                    <a:tailEnd/>
                  </a:ln>
                </p:spPr>
                <p:txBody>
                  <a:bodyPr/>
                  <a:lstStyle/>
                  <a:p>
                    <a:endParaRPr lang="zh-CN" altLang="en-US"/>
                  </a:p>
                </p:txBody>
              </p:sp>
              <p:sp>
                <p:nvSpPr>
                  <p:cNvPr id="14841" name="Freeform 197"/>
                  <p:cNvSpPr>
                    <a:spLocks/>
                  </p:cNvSpPr>
                  <p:nvPr/>
                </p:nvSpPr>
                <p:spPr bwMode="auto">
                  <a:xfrm>
                    <a:off x="1043" y="3726"/>
                    <a:ext cx="42" cy="12"/>
                  </a:xfrm>
                  <a:custGeom>
                    <a:avLst/>
                    <a:gdLst>
                      <a:gd name="T0" fmla="*/ 0 w 82"/>
                      <a:gd name="T1" fmla="*/ 12 h 36"/>
                      <a:gd name="T2" fmla="*/ 1 w 82"/>
                      <a:gd name="T3" fmla="*/ 7 h 36"/>
                      <a:gd name="T4" fmla="*/ 3 w 82"/>
                      <a:gd name="T5" fmla="*/ 3 h 36"/>
                      <a:gd name="T6" fmla="*/ 5 w 82"/>
                      <a:gd name="T7" fmla="*/ 0 h 36"/>
                      <a:gd name="T8" fmla="*/ 35 w 82"/>
                      <a:gd name="T9" fmla="*/ 0 h 36"/>
                      <a:gd name="T10" fmla="*/ 42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20"/>
                        </a:lnTo>
                        <a:lnTo>
                          <a:pt x="6" y="8"/>
                        </a:lnTo>
                        <a:lnTo>
                          <a:pt x="10" y="0"/>
                        </a:lnTo>
                        <a:lnTo>
                          <a:pt x="68" y="0"/>
                        </a:lnTo>
                        <a:lnTo>
                          <a:pt x="82" y="36"/>
                        </a:lnTo>
                        <a:lnTo>
                          <a:pt x="0" y="36"/>
                        </a:lnTo>
                        <a:close/>
                      </a:path>
                    </a:pathLst>
                  </a:custGeom>
                  <a:solidFill>
                    <a:srgbClr val="C0C0C0"/>
                  </a:solidFill>
                  <a:ln w="9525">
                    <a:noFill/>
                    <a:round/>
                    <a:headEnd/>
                    <a:tailEnd/>
                  </a:ln>
                </p:spPr>
                <p:txBody>
                  <a:bodyPr/>
                  <a:lstStyle/>
                  <a:p>
                    <a:endParaRPr lang="zh-CN" altLang="en-US"/>
                  </a:p>
                </p:txBody>
              </p:sp>
            </p:grpSp>
          </p:grpSp>
          <p:grpSp>
            <p:nvGrpSpPr>
              <p:cNvPr id="14490" name="Group 198"/>
              <p:cNvGrpSpPr>
                <a:grpSpLocks/>
              </p:cNvGrpSpPr>
              <p:nvPr/>
            </p:nvGrpSpPr>
            <p:grpSpPr bwMode="auto">
              <a:xfrm>
                <a:off x="1046" y="3727"/>
                <a:ext cx="49" cy="23"/>
                <a:chOff x="1046" y="3727"/>
                <a:chExt cx="49" cy="23"/>
              </a:xfrm>
            </p:grpSpPr>
            <p:sp>
              <p:nvSpPr>
                <p:cNvPr id="14831" name="Freeform 199"/>
                <p:cNvSpPr>
                  <a:spLocks/>
                </p:cNvSpPr>
                <p:nvPr/>
              </p:nvSpPr>
              <p:spPr bwMode="auto">
                <a:xfrm>
                  <a:off x="1046" y="3727"/>
                  <a:ext cx="12" cy="23"/>
                </a:xfrm>
                <a:custGeom>
                  <a:avLst/>
                  <a:gdLst>
                    <a:gd name="T0" fmla="*/ 7 w 24"/>
                    <a:gd name="T1" fmla="*/ 23 h 68"/>
                    <a:gd name="T2" fmla="*/ 0 w 24"/>
                    <a:gd name="T3" fmla="*/ 9 h 68"/>
                    <a:gd name="T4" fmla="*/ 5 w 24"/>
                    <a:gd name="T5" fmla="*/ 0 h 68"/>
                    <a:gd name="T6" fmla="*/ 12 w 24"/>
                    <a:gd name="T7" fmla="*/ 11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4" y="68"/>
                      </a:moveTo>
                      <a:lnTo>
                        <a:pt x="0" y="27"/>
                      </a:lnTo>
                      <a:lnTo>
                        <a:pt x="10" y="0"/>
                      </a:lnTo>
                      <a:lnTo>
                        <a:pt x="24" y="32"/>
                      </a:lnTo>
                      <a:lnTo>
                        <a:pt x="14" y="68"/>
                      </a:lnTo>
                      <a:close/>
                    </a:path>
                  </a:pathLst>
                </a:custGeom>
                <a:solidFill>
                  <a:srgbClr val="A0A0A0"/>
                </a:solidFill>
                <a:ln w="9525">
                  <a:noFill/>
                  <a:round/>
                  <a:headEnd/>
                  <a:tailEnd/>
                </a:ln>
              </p:spPr>
              <p:txBody>
                <a:bodyPr/>
                <a:lstStyle/>
                <a:p>
                  <a:endParaRPr lang="zh-CN" altLang="en-US"/>
                </a:p>
              </p:txBody>
            </p:sp>
            <p:sp>
              <p:nvSpPr>
                <p:cNvPr id="14832" name="Freeform 200"/>
                <p:cNvSpPr>
                  <a:spLocks/>
                </p:cNvSpPr>
                <p:nvPr/>
              </p:nvSpPr>
              <p:spPr bwMode="auto">
                <a:xfrm>
                  <a:off x="1051" y="3727"/>
                  <a:ext cx="36" cy="11"/>
                </a:xfrm>
                <a:custGeom>
                  <a:avLst/>
                  <a:gdLst>
                    <a:gd name="T0" fmla="*/ 1 w 73"/>
                    <a:gd name="T1" fmla="*/ 0 h 31"/>
                    <a:gd name="T2" fmla="*/ 24 w 73"/>
                    <a:gd name="T3" fmla="*/ 0 h 31"/>
                    <a:gd name="T4" fmla="*/ 25 w 73"/>
                    <a:gd name="T5" fmla="*/ 1 h 31"/>
                    <a:gd name="T6" fmla="*/ 28 w 73"/>
                    <a:gd name="T7" fmla="*/ 5 h 31"/>
                    <a:gd name="T8" fmla="*/ 36 w 73"/>
                    <a:gd name="T9" fmla="*/ 11 h 31"/>
                    <a:gd name="T10" fmla="*/ 8 w 73"/>
                    <a:gd name="T11" fmla="*/ 11 h 31"/>
                    <a:gd name="T12" fmla="*/ 5 w 73"/>
                    <a:gd name="T13" fmla="*/ 8 h 31"/>
                    <a:gd name="T14" fmla="*/ 0 w 73"/>
                    <a:gd name="T15" fmla="*/ 2 h 31"/>
                    <a:gd name="T16" fmla="*/ 1 w 73"/>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1"/>
                    <a:gd name="T29" fmla="*/ 73 w 73"/>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1">
                      <a:moveTo>
                        <a:pt x="2" y="0"/>
                      </a:moveTo>
                      <a:lnTo>
                        <a:pt x="49" y="0"/>
                      </a:lnTo>
                      <a:lnTo>
                        <a:pt x="50" y="4"/>
                      </a:lnTo>
                      <a:lnTo>
                        <a:pt x="57" y="13"/>
                      </a:lnTo>
                      <a:lnTo>
                        <a:pt x="73" y="31"/>
                      </a:lnTo>
                      <a:lnTo>
                        <a:pt x="17" y="31"/>
                      </a:lnTo>
                      <a:lnTo>
                        <a:pt x="10" y="22"/>
                      </a:lnTo>
                      <a:lnTo>
                        <a:pt x="0" y="6"/>
                      </a:lnTo>
                      <a:lnTo>
                        <a:pt x="2" y="0"/>
                      </a:lnTo>
                      <a:close/>
                    </a:path>
                  </a:pathLst>
                </a:custGeom>
                <a:solidFill>
                  <a:srgbClr val="E0E0E0"/>
                </a:solidFill>
                <a:ln w="9525">
                  <a:noFill/>
                  <a:round/>
                  <a:headEnd/>
                  <a:tailEnd/>
                </a:ln>
              </p:spPr>
              <p:txBody>
                <a:bodyPr/>
                <a:lstStyle/>
                <a:p>
                  <a:endParaRPr lang="zh-CN" altLang="en-US"/>
                </a:p>
              </p:txBody>
            </p:sp>
            <p:sp>
              <p:nvSpPr>
                <p:cNvPr id="14833" name="Freeform 201"/>
                <p:cNvSpPr>
                  <a:spLocks/>
                </p:cNvSpPr>
                <p:nvPr/>
              </p:nvSpPr>
              <p:spPr bwMode="auto">
                <a:xfrm>
                  <a:off x="1054" y="3738"/>
                  <a:ext cx="41" cy="12"/>
                </a:xfrm>
                <a:custGeom>
                  <a:avLst/>
                  <a:gdLst>
                    <a:gd name="T0" fmla="*/ 0 w 82"/>
                    <a:gd name="T1" fmla="*/ 12 h 35"/>
                    <a:gd name="T2" fmla="*/ 1 w 82"/>
                    <a:gd name="T3" fmla="*/ 7 h 35"/>
                    <a:gd name="T4" fmla="*/ 3 w 82"/>
                    <a:gd name="T5" fmla="*/ 2 h 35"/>
                    <a:gd name="T6" fmla="*/ 5 w 82"/>
                    <a:gd name="T7" fmla="*/ 0 h 35"/>
                    <a:gd name="T8" fmla="*/ 34 w 82"/>
                    <a:gd name="T9" fmla="*/ 0 h 35"/>
                    <a:gd name="T10" fmla="*/ 41 w 82"/>
                    <a:gd name="T11" fmla="*/ 12 h 35"/>
                    <a:gd name="T12" fmla="*/ 0 w 82"/>
                    <a:gd name="T13" fmla="*/ 12 h 35"/>
                    <a:gd name="T14" fmla="*/ 0 60000 65536"/>
                    <a:gd name="T15" fmla="*/ 0 60000 65536"/>
                    <a:gd name="T16" fmla="*/ 0 60000 65536"/>
                    <a:gd name="T17" fmla="*/ 0 60000 65536"/>
                    <a:gd name="T18" fmla="*/ 0 60000 65536"/>
                    <a:gd name="T19" fmla="*/ 0 60000 65536"/>
                    <a:gd name="T20" fmla="*/ 0 60000 65536"/>
                    <a:gd name="T21" fmla="*/ 0 w 82"/>
                    <a:gd name="T22" fmla="*/ 0 h 35"/>
                    <a:gd name="T23" fmla="*/ 82 w 8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5">
                      <a:moveTo>
                        <a:pt x="0" y="35"/>
                      </a:moveTo>
                      <a:lnTo>
                        <a:pt x="1" y="19"/>
                      </a:lnTo>
                      <a:lnTo>
                        <a:pt x="6" y="6"/>
                      </a:lnTo>
                      <a:lnTo>
                        <a:pt x="10" y="0"/>
                      </a:lnTo>
                      <a:lnTo>
                        <a:pt x="67" y="0"/>
                      </a:lnTo>
                      <a:lnTo>
                        <a:pt x="82" y="35"/>
                      </a:lnTo>
                      <a:lnTo>
                        <a:pt x="0" y="35"/>
                      </a:lnTo>
                      <a:close/>
                    </a:path>
                  </a:pathLst>
                </a:custGeom>
                <a:solidFill>
                  <a:srgbClr val="C0C0C0"/>
                </a:solidFill>
                <a:ln w="9525">
                  <a:noFill/>
                  <a:round/>
                  <a:headEnd/>
                  <a:tailEnd/>
                </a:ln>
              </p:spPr>
              <p:txBody>
                <a:bodyPr/>
                <a:lstStyle/>
                <a:p>
                  <a:endParaRPr lang="zh-CN" altLang="en-US"/>
                </a:p>
              </p:txBody>
            </p:sp>
          </p:grpSp>
          <p:grpSp>
            <p:nvGrpSpPr>
              <p:cNvPr id="14491" name="Group 202"/>
              <p:cNvGrpSpPr>
                <a:grpSpLocks/>
              </p:cNvGrpSpPr>
              <p:nvPr/>
            </p:nvGrpSpPr>
            <p:grpSpPr bwMode="auto">
              <a:xfrm>
                <a:off x="1058" y="3739"/>
                <a:ext cx="50" cy="23"/>
                <a:chOff x="1058" y="3739"/>
                <a:chExt cx="50" cy="23"/>
              </a:xfrm>
            </p:grpSpPr>
            <p:sp>
              <p:nvSpPr>
                <p:cNvPr id="14828" name="Freeform 203"/>
                <p:cNvSpPr>
                  <a:spLocks/>
                </p:cNvSpPr>
                <p:nvPr/>
              </p:nvSpPr>
              <p:spPr bwMode="auto">
                <a:xfrm>
                  <a:off x="1058" y="3739"/>
                  <a:ext cx="13" cy="23"/>
                </a:xfrm>
                <a:custGeom>
                  <a:avLst/>
                  <a:gdLst>
                    <a:gd name="T0" fmla="*/ 8 w 25"/>
                    <a:gd name="T1" fmla="*/ 23 h 68"/>
                    <a:gd name="T2" fmla="*/ 0 w 25"/>
                    <a:gd name="T3" fmla="*/ 9 h 68"/>
                    <a:gd name="T4" fmla="*/ 5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0"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829" name="Freeform 204"/>
                <p:cNvSpPr>
                  <a:spLocks/>
                </p:cNvSpPr>
                <p:nvPr/>
              </p:nvSpPr>
              <p:spPr bwMode="auto">
                <a:xfrm>
                  <a:off x="1063" y="3740"/>
                  <a:ext cx="37" cy="10"/>
                </a:xfrm>
                <a:custGeom>
                  <a:avLst/>
                  <a:gdLst>
                    <a:gd name="T0" fmla="*/ 1 w 75"/>
                    <a:gd name="T1" fmla="*/ 0 h 30"/>
                    <a:gd name="T2" fmla="*/ 25 w 75"/>
                    <a:gd name="T3" fmla="*/ 0 h 30"/>
                    <a:gd name="T4" fmla="*/ 25 w 75"/>
                    <a:gd name="T5" fmla="*/ 1 h 30"/>
                    <a:gd name="T6" fmla="*/ 29 w 75"/>
                    <a:gd name="T7" fmla="*/ 4 h 30"/>
                    <a:gd name="T8" fmla="*/ 37 w 75"/>
                    <a:gd name="T9" fmla="*/ 10 h 30"/>
                    <a:gd name="T10" fmla="*/ 9 w 75"/>
                    <a:gd name="T11" fmla="*/ 10 h 30"/>
                    <a:gd name="T12" fmla="*/ 5 w 75"/>
                    <a:gd name="T13" fmla="*/ 7 h 30"/>
                    <a:gd name="T14" fmla="*/ 0 w 75"/>
                    <a:gd name="T15" fmla="*/ 2 h 30"/>
                    <a:gd name="T16" fmla="*/ 1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3" y="0"/>
                      </a:moveTo>
                      <a:lnTo>
                        <a:pt x="50" y="0"/>
                      </a:lnTo>
                      <a:lnTo>
                        <a:pt x="51" y="3"/>
                      </a:lnTo>
                      <a:lnTo>
                        <a:pt x="58" y="12"/>
                      </a:lnTo>
                      <a:lnTo>
                        <a:pt x="75" y="30"/>
                      </a:lnTo>
                      <a:lnTo>
                        <a:pt x="18" y="30"/>
                      </a:lnTo>
                      <a:lnTo>
                        <a:pt x="11" y="21"/>
                      </a:lnTo>
                      <a:lnTo>
                        <a:pt x="0" y="7"/>
                      </a:lnTo>
                      <a:lnTo>
                        <a:pt x="3" y="0"/>
                      </a:lnTo>
                      <a:close/>
                    </a:path>
                  </a:pathLst>
                </a:custGeom>
                <a:solidFill>
                  <a:srgbClr val="E0E0E0"/>
                </a:solidFill>
                <a:ln w="9525">
                  <a:noFill/>
                  <a:round/>
                  <a:headEnd/>
                  <a:tailEnd/>
                </a:ln>
              </p:spPr>
              <p:txBody>
                <a:bodyPr/>
                <a:lstStyle/>
                <a:p>
                  <a:endParaRPr lang="zh-CN" altLang="en-US"/>
                </a:p>
              </p:txBody>
            </p:sp>
            <p:sp>
              <p:nvSpPr>
                <p:cNvPr id="14830" name="Freeform 205"/>
                <p:cNvSpPr>
                  <a:spLocks/>
                </p:cNvSpPr>
                <p:nvPr/>
              </p:nvSpPr>
              <p:spPr bwMode="auto">
                <a:xfrm>
                  <a:off x="1067" y="3750"/>
                  <a:ext cx="41" cy="12"/>
                </a:xfrm>
                <a:custGeom>
                  <a:avLst/>
                  <a:gdLst>
                    <a:gd name="T0" fmla="*/ 0 w 81"/>
                    <a:gd name="T1" fmla="*/ 12 h 36"/>
                    <a:gd name="T2" fmla="*/ 1 w 81"/>
                    <a:gd name="T3" fmla="*/ 6 h 36"/>
                    <a:gd name="T4" fmla="*/ 3 w 81"/>
                    <a:gd name="T5" fmla="*/ 3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19"/>
                      </a:lnTo>
                      <a:lnTo>
                        <a:pt x="5" y="8"/>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grpSp>
            <p:nvGrpSpPr>
              <p:cNvPr id="14492" name="Group 206"/>
              <p:cNvGrpSpPr>
                <a:grpSpLocks/>
              </p:cNvGrpSpPr>
              <p:nvPr/>
            </p:nvGrpSpPr>
            <p:grpSpPr bwMode="auto">
              <a:xfrm>
                <a:off x="1072" y="3753"/>
                <a:ext cx="48" cy="22"/>
                <a:chOff x="1072" y="3753"/>
                <a:chExt cx="48" cy="22"/>
              </a:xfrm>
            </p:grpSpPr>
            <p:sp>
              <p:nvSpPr>
                <p:cNvPr id="14825" name="Freeform 207"/>
                <p:cNvSpPr>
                  <a:spLocks/>
                </p:cNvSpPr>
                <p:nvPr/>
              </p:nvSpPr>
              <p:spPr bwMode="auto">
                <a:xfrm>
                  <a:off x="1072" y="3753"/>
                  <a:ext cx="11" cy="22"/>
                </a:xfrm>
                <a:custGeom>
                  <a:avLst/>
                  <a:gdLst>
                    <a:gd name="T0" fmla="*/ 7 w 24"/>
                    <a:gd name="T1" fmla="*/ 22 h 68"/>
                    <a:gd name="T2" fmla="*/ 0 w 24"/>
                    <a:gd name="T3" fmla="*/ 9 h 68"/>
                    <a:gd name="T4" fmla="*/ 4 w 24"/>
                    <a:gd name="T5" fmla="*/ 0 h 68"/>
                    <a:gd name="T6" fmla="*/ 11 w 24"/>
                    <a:gd name="T7" fmla="*/ 10 h 68"/>
                    <a:gd name="T8" fmla="*/ 7 w 24"/>
                    <a:gd name="T9" fmla="*/ 22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7"/>
                      </a:lnTo>
                      <a:lnTo>
                        <a:pt x="9" y="0"/>
                      </a:lnTo>
                      <a:lnTo>
                        <a:pt x="24" y="30"/>
                      </a:lnTo>
                      <a:lnTo>
                        <a:pt x="15" y="68"/>
                      </a:lnTo>
                      <a:close/>
                    </a:path>
                  </a:pathLst>
                </a:custGeom>
                <a:solidFill>
                  <a:srgbClr val="A0A0A0"/>
                </a:solidFill>
                <a:ln w="9525">
                  <a:noFill/>
                  <a:round/>
                  <a:headEnd/>
                  <a:tailEnd/>
                </a:ln>
              </p:spPr>
              <p:txBody>
                <a:bodyPr/>
                <a:lstStyle/>
                <a:p>
                  <a:endParaRPr lang="zh-CN" altLang="en-US"/>
                </a:p>
              </p:txBody>
            </p:sp>
            <p:sp>
              <p:nvSpPr>
                <p:cNvPr id="14826" name="Freeform 208"/>
                <p:cNvSpPr>
                  <a:spLocks/>
                </p:cNvSpPr>
                <p:nvPr/>
              </p:nvSpPr>
              <p:spPr bwMode="auto">
                <a:xfrm>
                  <a:off x="1076" y="3753"/>
                  <a:ext cx="37" cy="10"/>
                </a:xfrm>
                <a:custGeom>
                  <a:avLst/>
                  <a:gdLst>
                    <a:gd name="T0" fmla="*/ 1 w 74"/>
                    <a:gd name="T1" fmla="*/ 0 h 31"/>
                    <a:gd name="T2" fmla="*/ 25 w 74"/>
                    <a:gd name="T3" fmla="*/ 0 h 31"/>
                    <a:gd name="T4" fmla="*/ 26 w 74"/>
                    <a:gd name="T5" fmla="*/ 1 h 31"/>
                    <a:gd name="T6" fmla="*/ 28 w 74"/>
                    <a:gd name="T7" fmla="*/ 4 h 31"/>
                    <a:gd name="T8" fmla="*/ 37 w 74"/>
                    <a:gd name="T9" fmla="*/ 10 h 31"/>
                    <a:gd name="T10" fmla="*/ 9 w 74"/>
                    <a:gd name="T11" fmla="*/ 10 h 31"/>
                    <a:gd name="T12" fmla="*/ 5 w 74"/>
                    <a:gd name="T13" fmla="*/ 6 h 31"/>
                    <a:gd name="T14" fmla="*/ 0 w 74"/>
                    <a:gd name="T15" fmla="*/ 2 h 31"/>
                    <a:gd name="T16" fmla="*/ 1 w 74"/>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1"/>
                    <a:gd name="T29" fmla="*/ 74 w 74"/>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1">
                      <a:moveTo>
                        <a:pt x="2" y="0"/>
                      </a:moveTo>
                      <a:lnTo>
                        <a:pt x="50" y="0"/>
                      </a:lnTo>
                      <a:lnTo>
                        <a:pt x="52" y="4"/>
                      </a:lnTo>
                      <a:lnTo>
                        <a:pt x="57" y="13"/>
                      </a:lnTo>
                      <a:lnTo>
                        <a:pt x="74" y="31"/>
                      </a:lnTo>
                      <a:lnTo>
                        <a:pt x="19" y="31"/>
                      </a:lnTo>
                      <a:lnTo>
                        <a:pt x="11" y="20"/>
                      </a:lnTo>
                      <a:lnTo>
                        <a:pt x="0" y="6"/>
                      </a:lnTo>
                      <a:lnTo>
                        <a:pt x="2" y="0"/>
                      </a:lnTo>
                      <a:close/>
                    </a:path>
                  </a:pathLst>
                </a:custGeom>
                <a:solidFill>
                  <a:srgbClr val="E0E0E0"/>
                </a:solidFill>
                <a:ln w="9525">
                  <a:noFill/>
                  <a:round/>
                  <a:headEnd/>
                  <a:tailEnd/>
                </a:ln>
              </p:spPr>
              <p:txBody>
                <a:bodyPr/>
                <a:lstStyle/>
                <a:p>
                  <a:endParaRPr lang="zh-CN" altLang="en-US"/>
                </a:p>
              </p:txBody>
            </p:sp>
            <p:sp>
              <p:nvSpPr>
                <p:cNvPr id="14827" name="Freeform 209"/>
                <p:cNvSpPr>
                  <a:spLocks/>
                </p:cNvSpPr>
                <p:nvPr/>
              </p:nvSpPr>
              <p:spPr bwMode="auto">
                <a:xfrm>
                  <a:off x="1079" y="3763"/>
                  <a:ext cx="41" cy="12"/>
                </a:xfrm>
                <a:custGeom>
                  <a:avLst/>
                  <a:gdLst>
                    <a:gd name="T0" fmla="*/ 0 w 81"/>
                    <a:gd name="T1" fmla="*/ 12 h 36"/>
                    <a:gd name="T2" fmla="*/ 2 w 81"/>
                    <a:gd name="T3" fmla="*/ 7 h 36"/>
                    <a:gd name="T4" fmla="*/ 3 w 81"/>
                    <a:gd name="T5" fmla="*/ 2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3" y="20"/>
                      </a:lnTo>
                      <a:lnTo>
                        <a:pt x="6" y="7"/>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sp>
            <p:nvSpPr>
              <p:cNvPr id="14493" name="Freeform 210"/>
              <p:cNvSpPr>
                <a:spLocks/>
              </p:cNvSpPr>
              <p:nvPr/>
            </p:nvSpPr>
            <p:spPr bwMode="auto">
              <a:xfrm>
                <a:off x="820" y="3535"/>
                <a:ext cx="12" cy="23"/>
              </a:xfrm>
              <a:custGeom>
                <a:avLst/>
                <a:gdLst>
                  <a:gd name="T0" fmla="*/ 7 w 23"/>
                  <a:gd name="T1" fmla="*/ 23 h 68"/>
                  <a:gd name="T2" fmla="*/ 0 w 23"/>
                  <a:gd name="T3" fmla="*/ 9 h 68"/>
                  <a:gd name="T4" fmla="*/ 5 w 23"/>
                  <a:gd name="T5" fmla="*/ 0 h 68"/>
                  <a:gd name="T6" fmla="*/ 12 w 23"/>
                  <a:gd name="T7" fmla="*/ 10 h 68"/>
                  <a:gd name="T8" fmla="*/ 7 w 23"/>
                  <a:gd name="T9" fmla="*/ 23 h 68"/>
                  <a:gd name="T10" fmla="*/ 0 60000 65536"/>
                  <a:gd name="T11" fmla="*/ 0 60000 65536"/>
                  <a:gd name="T12" fmla="*/ 0 60000 65536"/>
                  <a:gd name="T13" fmla="*/ 0 60000 65536"/>
                  <a:gd name="T14" fmla="*/ 0 60000 65536"/>
                  <a:gd name="T15" fmla="*/ 0 w 23"/>
                  <a:gd name="T16" fmla="*/ 0 h 68"/>
                  <a:gd name="T17" fmla="*/ 23 w 23"/>
                  <a:gd name="T18" fmla="*/ 68 h 68"/>
                </a:gdLst>
                <a:ahLst/>
                <a:cxnLst>
                  <a:cxn ang="T10">
                    <a:pos x="T0" y="T1"/>
                  </a:cxn>
                  <a:cxn ang="T11">
                    <a:pos x="T2" y="T3"/>
                  </a:cxn>
                  <a:cxn ang="T12">
                    <a:pos x="T4" y="T5"/>
                  </a:cxn>
                  <a:cxn ang="T13">
                    <a:pos x="T6" y="T7"/>
                  </a:cxn>
                  <a:cxn ang="T14">
                    <a:pos x="T8" y="T9"/>
                  </a:cxn>
                </a:cxnLst>
                <a:rect l="T15" t="T16" r="T17" b="T18"/>
                <a:pathLst>
                  <a:path w="23" h="68">
                    <a:moveTo>
                      <a:pt x="14" y="68"/>
                    </a:moveTo>
                    <a:lnTo>
                      <a:pt x="0" y="27"/>
                    </a:lnTo>
                    <a:lnTo>
                      <a:pt x="9" y="0"/>
                    </a:lnTo>
                    <a:lnTo>
                      <a:pt x="23" y="31"/>
                    </a:lnTo>
                    <a:lnTo>
                      <a:pt x="14" y="68"/>
                    </a:lnTo>
                    <a:close/>
                  </a:path>
                </a:pathLst>
              </a:custGeom>
              <a:solidFill>
                <a:srgbClr val="606060"/>
              </a:solidFill>
              <a:ln w="9525">
                <a:noFill/>
                <a:round/>
                <a:headEnd/>
                <a:tailEnd/>
              </a:ln>
            </p:spPr>
            <p:txBody>
              <a:bodyPr/>
              <a:lstStyle/>
              <a:p>
                <a:endParaRPr lang="zh-CN" altLang="en-US"/>
              </a:p>
            </p:txBody>
          </p:sp>
          <p:sp>
            <p:nvSpPr>
              <p:cNvPr id="14494" name="Freeform 211"/>
              <p:cNvSpPr>
                <a:spLocks/>
              </p:cNvSpPr>
              <p:nvPr/>
            </p:nvSpPr>
            <p:spPr bwMode="auto">
              <a:xfrm>
                <a:off x="825" y="3535"/>
                <a:ext cx="36" cy="9"/>
              </a:xfrm>
              <a:custGeom>
                <a:avLst/>
                <a:gdLst>
                  <a:gd name="T0" fmla="*/ 0 w 71"/>
                  <a:gd name="T1" fmla="*/ 0 h 27"/>
                  <a:gd name="T2" fmla="*/ 25 w 71"/>
                  <a:gd name="T3" fmla="*/ 0 h 27"/>
                  <a:gd name="T4" fmla="*/ 26 w 71"/>
                  <a:gd name="T5" fmla="*/ 1 h 27"/>
                  <a:gd name="T6" fmla="*/ 28 w 71"/>
                  <a:gd name="T7" fmla="*/ 4 h 27"/>
                  <a:gd name="T8" fmla="*/ 36 w 71"/>
                  <a:gd name="T9" fmla="*/ 9 h 27"/>
                  <a:gd name="T10" fmla="*/ 9 w 71"/>
                  <a:gd name="T11" fmla="*/ 9 h 27"/>
                  <a:gd name="T12" fmla="*/ 4 w 71"/>
                  <a:gd name="T13" fmla="*/ 7 h 27"/>
                  <a:gd name="T14" fmla="*/ 0 w 71"/>
                  <a:gd name="T15" fmla="*/ 2 h 27"/>
                  <a:gd name="T16" fmla="*/ 0 w 71"/>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
                  <a:gd name="T28" fmla="*/ 0 h 27"/>
                  <a:gd name="T29" fmla="*/ 71 w 71"/>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 h="27">
                    <a:moveTo>
                      <a:pt x="0" y="0"/>
                    </a:moveTo>
                    <a:lnTo>
                      <a:pt x="49" y="0"/>
                    </a:lnTo>
                    <a:lnTo>
                      <a:pt x="51" y="2"/>
                    </a:lnTo>
                    <a:lnTo>
                      <a:pt x="55" y="12"/>
                    </a:lnTo>
                    <a:lnTo>
                      <a:pt x="71" y="27"/>
                    </a:lnTo>
                    <a:lnTo>
                      <a:pt x="17" y="27"/>
                    </a:lnTo>
                    <a:lnTo>
                      <a:pt x="8" y="20"/>
                    </a:lnTo>
                    <a:lnTo>
                      <a:pt x="0" y="6"/>
                    </a:lnTo>
                    <a:lnTo>
                      <a:pt x="0" y="0"/>
                    </a:lnTo>
                    <a:close/>
                  </a:path>
                </a:pathLst>
              </a:custGeom>
              <a:solidFill>
                <a:srgbClr val="808080"/>
              </a:solidFill>
              <a:ln w="9525">
                <a:noFill/>
                <a:round/>
                <a:headEnd/>
                <a:tailEnd/>
              </a:ln>
            </p:spPr>
            <p:txBody>
              <a:bodyPr/>
              <a:lstStyle/>
              <a:p>
                <a:endParaRPr lang="zh-CN" altLang="en-US"/>
              </a:p>
            </p:txBody>
          </p:sp>
          <p:sp>
            <p:nvSpPr>
              <p:cNvPr id="14495" name="Freeform 212"/>
              <p:cNvSpPr>
                <a:spLocks/>
              </p:cNvSpPr>
              <p:nvPr/>
            </p:nvSpPr>
            <p:spPr bwMode="auto">
              <a:xfrm>
                <a:off x="828" y="3546"/>
                <a:ext cx="40" cy="12"/>
              </a:xfrm>
              <a:custGeom>
                <a:avLst/>
                <a:gdLst>
                  <a:gd name="T0" fmla="*/ 0 w 82"/>
                  <a:gd name="T1" fmla="*/ 12 h 36"/>
                  <a:gd name="T2" fmla="*/ 1 w 82"/>
                  <a:gd name="T3" fmla="*/ 7 h 36"/>
                  <a:gd name="T4" fmla="*/ 3 w 82"/>
                  <a:gd name="T5" fmla="*/ 3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1"/>
                    </a:lnTo>
                    <a:lnTo>
                      <a:pt x="6" y="8"/>
                    </a:lnTo>
                    <a:lnTo>
                      <a:pt x="11" y="0"/>
                    </a:lnTo>
                    <a:lnTo>
                      <a:pt x="68" y="0"/>
                    </a:lnTo>
                    <a:lnTo>
                      <a:pt x="82" y="36"/>
                    </a:lnTo>
                    <a:lnTo>
                      <a:pt x="0" y="36"/>
                    </a:lnTo>
                    <a:close/>
                  </a:path>
                </a:pathLst>
              </a:custGeom>
              <a:solidFill>
                <a:srgbClr val="404040"/>
              </a:solidFill>
              <a:ln w="9525">
                <a:noFill/>
                <a:round/>
                <a:headEnd/>
                <a:tailEnd/>
              </a:ln>
            </p:spPr>
            <p:txBody>
              <a:bodyPr/>
              <a:lstStyle/>
              <a:p>
                <a:endParaRPr lang="zh-CN" altLang="en-US"/>
              </a:p>
            </p:txBody>
          </p:sp>
          <p:grpSp>
            <p:nvGrpSpPr>
              <p:cNvPr id="14496" name="Group 213"/>
              <p:cNvGrpSpPr>
                <a:grpSpLocks/>
              </p:cNvGrpSpPr>
              <p:nvPr/>
            </p:nvGrpSpPr>
            <p:grpSpPr bwMode="auto">
              <a:xfrm>
                <a:off x="832" y="3547"/>
                <a:ext cx="49" cy="23"/>
                <a:chOff x="832" y="3547"/>
                <a:chExt cx="49" cy="23"/>
              </a:xfrm>
            </p:grpSpPr>
            <p:sp>
              <p:nvSpPr>
                <p:cNvPr id="14822" name="Freeform 214"/>
                <p:cNvSpPr>
                  <a:spLocks/>
                </p:cNvSpPr>
                <p:nvPr/>
              </p:nvSpPr>
              <p:spPr bwMode="auto">
                <a:xfrm>
                  <a:off x="832" y="3547"/>
                  <a:ext cx="12" cy="23"/>
                </a:xfrm>
                <a:custGeom>
                  <a:avLst/>
                  <a:gdLst>
                    <a:gd name="T0" fmla="*/ 7 w 24"/>
                    <a:gd name="T1" fmla="*/ 23 h 68"/>
                    <a:gd name="T2" fmla="*/ 0 w 24"/>
                    <a:gd name="T3" fmla="*/ 9 h 68"/>
                    <a:gd name="T4" fmla="*/ 6 w 24"/>
                    <a:gd name="T5" fmla="*/ 0 h 68"/>
                    <a:gd name="T6" fmla="*/ 12 w 24"/>
                    <a:gd name="T7" fmla="*/ 10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7"/>
                      </a:lnTo>
                      <a:lnTo>
                        <a:pt x="11" y="0"/>
                      </a:lnTo>
                      <a:lnTo>
                        <a:pt x="24" y="31"/>
                      </a:lnTo>
                      <a:lnTo>
                        <a:pt x="15" y="68"/>
                      </a:lnTo>
                      <a:close/>
                    </a:path>
                  </a:pathLst>
                </a:custGeom>
                <a:solidFill>
                  <a:srgbClr val="A0A0A0"/>
                </a:solidFill>
                <a:ln w="9525">
                  <a:noFill/>
                  <a:round/>
                  <a:headEnd/>
                  <a:tailEnd/>
                </a:ln>
              </p:spPr>
              <p:txBody>
                <a:bodyPr/>
                <a:lstStyle/>
                <a:p>
                  <a:endParaRPr lang="zh-CN" altLang="en-US"/>
                </a:p>
              </p:txBody>
            </p:sp>
            <p:sp>
              <p:nvSpPr>
                <p:cNvPr id="14823" name="Freeform 215"/>
                <p:cNvSpPr>
                  <a:spLocks/>
                </p:cNvSpPr>
                <p:nvPr/>
              </p:nvSpPr>
              <p:spPr bwMode="auto">
                <a:xfrm>
                  <a:off x="837" y="3548"/>
                  <a:ext cx="36" cy="10"/>
                </a:xfrm>
                <a:custGeom>
                  <a:avLst/>
                  <a:gdLst>
                    <a:gd name="T0" fmla="*/ 1 w 72"/>
                    <a:gd name="T1" fmla="*/ 0 h 29"/>
                    <a:gd name="T2" fmla="*/ 24 w 72"/>
                    <a:gd name="T3" fmla="*/ 0 h 29"/>
                    <a:gd name="T4" fmla="*/ 25 w 72"/>
                    <a:gd name="T5" fmla="*/ 1 h 29"/>
                    <a:gd name="T6" fmla="*/ 28 w 72"/>
                    <a:gd name="T7" fmla="*/ 4 h 29"/>
                    <a:gd name="T8" fmla="*/ 36 w 72"/>
                    <a:gd name="T9" fmla="*/ 10 h 29"/>
                    <a:gd name="T10" fmla="*/ 9 w 72"/>
                    <a:gd name="T11" fmla="*/ 10 h 29"/>
                    <a:gd name="T12" fmla="*/ 5 w 72"/>
                    <a:gd name="T13" fmla="*/ 7 h 29"/>
                    <a:gd name="T14" fmla="*/ 0 w 72"/>
                    <a:gd name="T15" fmla="*/ 2 h 29"/>
                    <a:gd name="T16" fmla="*/ 1 w 72"/>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29"/>
                    <a:gd name="T29" fmla="*/ 72 w 72"/>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29">
                      <a:moveTo>
                        <a:pt x="1" y="0"/>
                      </a:moveTo>
                      <a:lnTo>
                        <a:pt x="49" y="0"/>
                      </a:lnTo>
                      <a:lnTo>
                        <a:pt x="50" y="2"/>
                      </a:lnTo>
                      <a:lnTo>
                        <a:pt x="56" y="11"/>
                      </a:lnTo>
                      <a:lnTo>
                        <a:pt x="72" y="29"/>
                      </a:lnTo>
                      <a:lnTo>
                        <a:pt x="17"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4824" name="Freeform 216"/>
                <p:cNvSpPr>
                  <a:spLocks/>
                </p:cNvSpPr>
                <p:nvPr/>
              </p:nvSpPr>
              <p:spPr bwMode="auto">
                <a:xfrm>
                  <a:off x="840" y="3558"/>
                  <a:ext cx="41" cy="12"/>
                </a:xfrm>
                <a:custGeom>
                  <a:avLst/>
                  <a:gdLst>
                    <a:gd name="T0" fmla="*/ 0 w 83"/>
                    <a:gd name="T1" fmla="*/ 12 h 36"/>
                    <a:gd name="T2" fmla="*/ 0 w 83"/>
                    <a:gd name="T3" fmla="*/ 7 h 36"/>
                    <a:gd name="T4" fmla="*/ 3 w 83"/>
                    <a:gd name="T5" fmla="*/ 3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0"/>
                      </a:lnTo>
                      <a:lnTo>
                        <a:pt x="7" y="8"/>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497" name="Group 217"/>
              <p:cNvGrpSpPr>
                <a:grpSpLocks/>
              </p:cNvGrpSpPr>
              <p:nvPr/>
            </p:nvGrpSpPr>
            <p:grpSpPr bwMode="auto">
              <a:xfrm>
                <a:off x="844" y="3560"/>
                <a:ext cx="49" cy="22"/>
                <a:chOff x="844" y="3560"/>
                <a:chExt cx="49" cy="22"/>
              </a:xfrm>
            </p:grpSpPr>
            <p:sp>
              <p:nvSpPr>
                <p:cNvPr id="14819" name="Freeform 218"/>
                <p:cNvSpPr>
                  <a:spLocks/>
                </p:cNvSpPr>
                <p:nvPr/>
              </p:nvSpPr>
              <p:spPr bwMode="auto">
                <a:xfrm>
                  <a:off x="844" y="3560"/>
                  <a:ext cx="13" cy="22"/>
                </a:xfrm>
                <a:custGeom>
                  <a:avLst/>
                  <a:gdLst>
                    <a:gd name="T0" fmla="*/ 8 w 25"/>
                    <a:gd name="T1" fmla="*/ 22 h 68"/>
                    <a:gd name="T2" fmla="*/ 0 w 25"/>
                    <a:gd name="T3" fmla="*/ 9 h 68"/>
                    <a:gd name="T4" fmla="*/ 6 w 25"/>
                    <a:gd name="T5" fmla="*/ 0 h 68"/>
                    <a:gd name="T6" fmla="*/ 13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820" name="Freeform 219"/>
                <p:cNvSpPr>
                  <a:spLocks/>
                </p:cNvSpPr>
                <p:nvPr/>
              </p:nvSpPr>
              <p:spPr bwMode="auto">
                <a:xfrm>
                  <a:off x="849" y="3560"/>
                  <a:ext cx="37" cy="10"/>
                </a:xfrm>
                <a:custGeom>
                  <a:avLst/>
                  <a:gdLst>
                    <a:gd name="T0" fmla="*/ 1 w 73"/>
                    <a:gd name="T1" fmla="*/ 0 h 29"/>
                    <a:gd name="T2" fmla="*/ 24 w 73"/>
                    <a:gd name="T3" fmla="*/ 0 h 29"/>
                    <a:gd name="T4" fmla="*/ 25 w 73"/>
                    <a:gd name="T5" fmla="*/ 1 h 29"/>
                    <a:gd name="T6" fmla="*/ 28 w 73"/>
                    <a:gd name="T7" fmla="*/ 4 h 29"/>
                    <a:gd name="T8" fmla="*/ 37 w 73"/>
                    <a:gd name="T9" fmla="*/ 10 h 29"/>
                    <a:gd name="T10" fmla="*/ 9 w 73"/>
                    <a:gd name="T11" fmla="*/ 10 h 29"/>
                    <a:gd name="T12" fmla="*/ 5 w 73"/>
                    <a:gd name="T13" fmla="*/ 7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1" y="0"/>
                      </a:moveTo>
                      <a:lnTo>
                        <a:pt x="48" y="0"/>
                      </a:lnTo>
                      <a:lnTo>
                        <a:pt x="50" y="2"/>
                      </a:lnTo>
                      <a:lnTo>
                        <a:pt x="56" y="11"/>
                      </a:lnTo>
                      <a:lnTo>
                        <a:pt x="73" y="29"/>
                      </a:lnTo>
                      <a:lnTo>
                        <a:pt x="18" y="29"/>
                      </a:lnTo>
                      <a:lnTo>
                        <a:pt x="9"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821" name="Freeform 220"/>
                <p:cNvSpPr>
                  <a:spLocks/>
                </p:cNvSpPr>
                <p:nvPr/>
              </p:nvSpPr>
              <p:spPr bwMode="auto">
                <a:xfrm>
                  <a:off x="853" y="3571"/>
                  <a:ext cx="40" cy="11"/>
                </a:xfrm>
                <a:custGeom>
                  <a:avLst/>
                  <a:gdLst>
                    <a:gd name="T0" fmla="*/ 0 w 82"/>
                    <a:gd name="T1" fmla="*/ 11 h 35"/>
                    <a:gd name="T2" fmla="*/ 1 w 82"/>
                    <a:gd name="T3" fmla="*/ 6 h 35"/>
                    <a:gd name="T4" fmla="*/ 3 w 82"/>
                    <a:gd name="T5" fmla="*/ 2 h 35"/>
                    <a:gd name="T6" fmla="*/ 5 w 82"/>
                    <a:gd name="T7" fmla="*/ 0 h 35"/>
                    <a:gd name="T8" fmla="*/ 33 w 82"/>
                    <a:gd name="T9" fmla="*/ 0 h 35"/>
                    <a:gd name="T10" fmla="*/ 40 w 82"/>
                    <a:gd name="T11" fmla="*/ 11 h 35"/>
                    <a:gd name="T12" fmla="*/ 0 w 82"/>
                    <a:gd name="T13" fmla="*/ 11 h 35"/>
                    <a:gd name="T14" fmla="*/ 0 60000 65536"/>
                    <a:gd name="T15" fmla="*/ 0 60000 65536"/>
                    <a:gd name="T16" fmla="*/ 0 60000 65536"/>
                    <a:gd name="T17" fmla="*/ 0 60000 65536"/>
                    <a:gd name="T18" fmla="*/ 0 60000 65536"/>
                    <a:gd name="T19" fmla="*/ 0 60000 65536"/>
                    <a:gd name="T20" fmla="*/ 0 60000 65536"/>
                    <a:gd name="T21" fmla="*/ 0 w 82"/>
                    <a:gd name="T22" fmla="*/ 0 h 35"/>
                    <a:gd name="T23" fmla="*/ 82 w 8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5">
                      <a:moveTo>
                        <a:pt x="0" y="35"/>
                      </a:moveTo>
                      <a:lnTo>
                        <a:pt x="2" y="19"/>
                      </a:lnTo>
                      <a:lnTo>
                        <a:pt x="6" y="7"/>
                      </a:lnTo>
                      <a:lnTo>
                        <a:pt x="11" y="0"/>
                      </a:lnTo>
                      <a:lnTo>
                        <a:pt x="67" y="0"/>
                      </a:lnTo>
                      <a:lnTo>
                        <a:pt x="82" y="35"/>
                      </a:lnTo>
                      <a:lnTo>
                        <a:pt x="0" y="35"/>
                      </a:lnTo>
                      <a:close/>
                    </a:path>
                  </a:pathLst>
                </a:custGeom>
                <a:solidFill>
                  <a:srgbClr val="C0C0C0"/>
                </a:solidFill>
                <a:ln w="9525">
                  <a:noFill/>
                  <a:round/>
                  <a:headEnd/>
                  <a:tailEnd/>
                </a:ln>
              </p:spPr>
              <p:txBody>
                <a:bodyPr/>
                <a:lstStyle/>
                <a:p>
                  <a:endParaRPr lang="zh-CN" altLang="en-US"/>
                </a:p>
              </p:txBody>
            </p:sp>
          </p:grpSp>
          <p:grpSp>
            <p:nvGrpSpPr>
              <p:cNvPr id="14498" name="Group 221"/>
              <p:cNvGrpSpPr>
                <a:grpSpLocks/>
              </p:cNvGrpSpPr>
              <p:nvPr/>
            </p:nvGrpSpPr>
            <p:grpSpPr bwMode="auto">
              <a:xfrm>
                <a:off x="857" y="3572"/>
                <a:ext cx="50" cy="23"/>
                <a:chOff x="857" y="3572"/>
                <a:chExt cx="50" cy="23"/>
              </a:xfrm>
            </p:grpSpPr>
            <p:sp>
              <p:nvSpPr>
                <p:cNvPr id="14816" name="Freeform 222"/>
                <p:cNvSpPr>
                  <a:spLocks/>
                </p:cNvSpPr>
                <p:nvPr/>
              </p:nvSpPr>
              <p:spPr bwMode="auto">
                <a:xfrm>
                  <a:off x="857" y="3572"/>
                  <a:ext cx="12" cy="23"/>
                </a:xfrm>
                <a:custGeom>
                  <a:avLst/>
                  <a:gdLst>
                    <a:gd name="T0" fmla="*/ 7 w 23"/>
                    <a:gd name="T1" fmla="*/ 23 h 68"/>
                    <a:gd name="T2" fmla="*/ 0 w 23"/>
                    <a:gd name="T3" fmla="*/ 8 h 68"/>
                    <a:gd name="T4" fmla="*/ 5 w 23"/>
                    <a:gd name="T5" fmla="*/ 0 h 68"/>
                    <a:gd name="T6" fmla="*/ 12 w 23"/>
                    <a:gd name="T7" fmla="*/ 10 h 68"/>
                    <a:gd name="T8" fmla="*/ 7 w 23"/>
                    <a:gd name="T9" fmla="*/ 23 h 68"/>
                    <a:gd name="T10" fmla="*/ 0 60000 65536"/>
                    <a:gd name="T11" fmla="*/ 0 60000 65536"/>
                    <a:gd name="T12" fmla="*/ 0 60000 65536"/>
                    <a:gd name="T13" fmla="*/ 0 60000 65536"/>
                    <a:gd name="T14" fmla="*/ 0 60000 65536"/>
                    <a:gd name="T15" fmla="*/ 0 w 23"/>
                    <a:gd name="T16" fmla="*/ 0 h 68"/>
                    <a:gd name="T17" fmla="*/ 23 w 23"/>
                    <a:gd name="T18" fmla="*/ 68 h 68"/>
                  </a:gdLst>
                  <a:ahLst/>
                  <a:cxnLst>
                    <a:cxn ang="T10">
                      <a:pos x="T0" y="T1"/>
                    </a:cxn>
                    <a:cxn ang="T11">
                      <a:pos x="T2" y="T3"/>
                    </a:cxn>
                    <a:cxn ang="T12">
                      <a:pos x="T4" y="T5"/>
                    </a:cxn>
                    <a:cxn ang="T13">
                      <a:pos x="T6" y="T7"/>
                    </a:cxn>
                    <a:cxn ang="T14">
                      <a:pos x="T8" y="T9"/>
                    </a:cxn>
                  </a:cxnLst>
                  <a:rect l="T15" t="T16" r="T17" b="T18"/>
                  <a:pathLst>
                    <a:path w="23" h="68">
                      <a:moveTo>
                        <a:pt x="14" y="68"/>
                      </a:moveTo>
                      <a:lnTo>
                        <a:pt x="0" y="25"/>
                      </a:lnTo>
                      <a:lnTo>
                        <a:pt x="9" y="0"/>
                      </a:lnTo>
                      <a:lnTo>
                        <a:pt x="23" y="30"/>
                      </a:lnTo>
                      <a:lnTo>
                        <a:pt x="14" y="68"/>
                      </a:lnTo>
                      <a:close/>
                    </a:path>
                  </a:pathLst>
                </a:custGeom>
                <a:solidFill>
                  <a:srgbClr val="A0A0A0"/>
                </a:solidFill>
                <a:ln w="9525">
                  <a:noFill/>
                  <a:round/>
                  <a:headEnd/>
                  <a:tailEnd/>
                </a:ln>
              </p:spPr>
              <p:txBody>
                <a:bodyPr/>
                <a:lstStyle/>
                <a:p>
                  <a:endParaRPr lang="zh-CN" altLang="en-US"/>
                </a:p>
              </p:txBody>
            </p:sp>
            <p:sp>
              <p:nvSpPr>
                <p:cNvPr id="14817" name="Freeform 223"/>
                <p:cNvSpPr>
                  <a:spLocks/>
                </p:cNvSpPr>
                <p:nvPr/>
              </p:nvSpPr>
              <p:spPr bwMode="auto">
                <a:xfrm>
                  <a:off x="862" y="3573"/>
                  <a:ext cx="37" cy="9"/>
                </a:xfrm>
                <a:custGeom>
                  <a:avLst/>
                  <a:gdLst>
                    <a:gd name="T0" fmla="*/ 1 w 73"/>
                    <a:gd name="T1" fmla="*/ 0 h 29"/>
                    <a:gd name="T2" fmla="*/ 25 w 73"/>
                    <a:gd name="T3" fmla="*/ 0 h 29"/>
                    <a:gd name="T4" fmla="*/ 26 w 73"/>
                    <a:gd name="T5" fmla="*/ 1 h 29"/>
                    <a:gd name="T6" fmla="*/ 28 w 73"/>
                    <a:gd name="T7" fmla="*/ 3 h 29"/>
                    <a:gd name="T8" fmla="*/ 37 w 73"/>
                    <a:gd name="T9" fmla="*/ 9 h 29"/>
                    <a:gd name="T10" fmla="*/ 9 w 73"/>
                    <a:gd name="T11" fmla="*/ 9 h 29"/>
                    <a:gd name="T12" fmla="*/ 5 w 73"/>
                    <a:gd name="T13" fmla="*/ 6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1" y="0"/>
                      </a:moveTo>
                      <a:lnTo>
                        <a:pt x="50" y="0"/>
                      </a:lnTo>
                      <a:lnTo>
                        <a:pt x="51" y="2"/>
                      </a:lnTo>
                      <a:lnTo>
                        <a:pt x="56" y="11"/>
                      </a:lnTo>
                      <a:lnTo>
                        <a:pt x="73" y="29"/>
                      </a:lnTo>
                      <a:lnTo>
                        <a:pt x="18" y="29"/>
                      </a:lnTo>
                      <a:lnTo>
                        <a:pt x="10"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818" name="Freeform 224"/>
                <p:cNvSpPr>
                  <a:spLocks/>
                </p:cNvSpPr>
                <p:nvPr/>
              </p:nvSpPr>
              <p:spPr bwMode="auto">
                <a:xfrm>
                  <a:off x="865" y="3583"/>
                  <a:ext cx="42" cy="12"/>
                </a:xfrm>
                <a:custGeom>
                  <a:avLst/>
                  <a:gdLst>
                    <a:gd name="T0" fmla="*/ 0 w 83"/>
                    <a:gd name="T1" fmla="*/ 12 h 36"/>
                    <a:gd name="T2" fmla="*/ 2 w 83"/>
                    <a:gd name="T3" fmla="*/ 6 h 36"/>
                    <a:gd name="T4" fmla="*/ 4 w 83"/>
                    <a:gd name="T5" fmla="*/ 2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3" y="19"/>
                      </a:lnTo>
                      <a:lnTo>
                        <a:pt x="7" y="7"/>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499" name="Group 225"/>
              <p:cNvGrpSpPr>
                <a:grpSpLocks/>
              </p:cNvGrpSpPr>
              <p:nvPr/>
            </p:nvGrpSpPr>
            <p:grpSpPr bwMode="auto">
              <a:xfrm>
                <a:off x="870" y="3585"/>
                <a:ext cx="48" cy="23"/>
                <a:chOff x="870" y="3585"/>
                <a:chExt cx="48" cy="23"/>
              </a:xfrm>
            </p:grpSpPr>
            <p:sp>
              <p:nvSpPr>
                <p:cNvPr id="14813" name="Freeform 226"/>
                <p:cNvSpPr>
                  <a:spLocks/>
                </p:cNvSpPr>
                <p:nvPr/>
              </p:nvSpPr>
              <p:spPr bwMode="auto">
                <a:xfrm>
                  <a:off x="870" y="3585"/>
                  <a:ext cx="12" cy="23"/>
                </a:xfrm>
                <a:custGeom>
                  <a:avLst/>
                  <a:gdLst>
                    <a:gd name="T0" fmla="*/ 7 w 25"/>
                    <a:gd name="T1" fmla="*/ 23 h 68"/>
                    <a:gd name="T2" fmla="*/ 0 w 25"/>
                    <a:gd name="T3" fmla="*/ 9 h 68"/>
                    <a:gd name="T4" fmla="*/ 4 w 25"/>
                    <a:gd name="T5" fmla="*/ 0 h 68"/>
                    <a:gd name="T6" fmla="*/ 12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5" y="68"/>
                      </a:moveTo>
                      <a:lnTo>
                        <a:pt x="0" y="26"/>
                      </a:lnTo>
                      <a:lnTo>
                        <a:pt x="9" y="0"/>
                      </a:lnTo>
                      <a:lnTo>
                        <a:pt x="25" y="31"/>
                      </a:lnTo>
                      <a:lnTo>
                        <a:pt x="15" y="68"/>
                      </a:lnTo>
                      <a:close/>
                    </a:path>
                  </a:pathLst>
                </a:custGeom>
                <a:solidFill>
                  <a:srgbClr val="A0A0A0"/>
                </a:solidFill>
                <a:ln w="9525">
                  <a:noFill/>
                  <a:round/>
                  <a:headEnd/>
                  <a:tailEnd/>
                </a:ln>
              </p:spPr>
              <p:txBody>
                <a:bodyPr/>
                <a:lstStyle/>
                <a:p>
                  <a:endParaRPr lang="zh-CN" altLang="en-US"/>
                </a:p>
              </p:txBody>
            </p:sp>
            <p:sp>
              <p:nvSpPr>
                <p:cNvPr id="14814" name="Freeform 227"/>
                <p:cNvSpPr>
                  <a:spLocks/>
                </p:cNvSpPr>
                <p:nvPr/>
              </p:nvSpPr>
              <p:spPr bwMode="auto">
                <a:xfrm>
                  <a:off x="874" y="3586"/>
                  <a:ext cx="38" cy="10"/>
                </a:xfrm>
                <a:custGeom>
                  <a:avLst/>
                  <a:gdLst>
                    <a:gd name="T0" fmla="*/ 1 w 75"/>
                    <a:gd name="T1" fmla="*/ 0 h 29"/>
                    <a:gd name="T2" fmla="*/ 25 w 75"/>
                    <a:gd name="T3" fmla="*/ 0 h 29"/>
                    <a:gd name="T4" fmla="*/ 26 w 75"/>
                    <a:gd name="T5" fmla="*/ 1 h 29"/>
                    <a:gd name="T6" fmla="*/ 28 w 75"/>
                    <a:gd name="T7" fmla="*/ 4 h 29"/>
                    <a:gd name="T8" fmla="*/ 38 w 75"/>
                    <a:gd name="T9" fmla="*/ 10 h 29"/>
                    <a:gd name="T10" fmla="*/ 9 w 75"/>
                    <a:gd name="T11" fmla="*/ 10 h 29"/>
                    <a:gd name="T12" fmla="*/ 5 w 75"/>
                    <a:gd name="T13" fmla="*/ 7 h 29"/>
                    <a:gd name="T14" fmla="*/ 0 w 75"/>
                    <a:gd name="T15" fmla="*/ 2 h 29"/>
                    <a:gd name="T16" fmla="*/ 1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2" y="2"/>
                      </a:lnTo>
                      <a:lnTo>
                        <a:pt x="56" y="11"/>
                      </a:lnTo>
                      <a:lnTo>
                        <a:pt x="75" y="29"/>
                      </a:lnTo>
                      <a:lnTo>
                        <a:pt x="18" y="29"/>
                      </a:lnTo>
                      <a:lnTo>
                        <a:pt x="10"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815" name="Freeform 228"/>
                <p:cNvSpPr>
                  <a:spLocks/>
                </p:cNvSpPr>
                <p:nvPr/>
              </p:nvSpPr>
              <p:spPr bwMode="auto">
                <a:xfrm>
                  <a:off x="878" y="3596"/>
                  <a:ext cx="40" cy="12"/>
                </a:xfrm>
                <a:custGeom>
                  <a:avLst/>
                  <a:gdLst>
                    <a:gd name="T0" fmla="*/ 0 w 80"/>
                    <a:gd name="T1" fmla="*/ 12 h 36"/>
                    <a:gd name="T2" fmla="*/ 1 w 80"/>
                    <a:gd name="T3" fmla="*/ 7 h 36"/>
                    <a:gd name="T4" fmla="*/ 3 w 80"/>
                    <a:gd name="T5" fmla="*/ 3 h 36"/>
                    <a:gd name="T6" fmla="*/ 5 w 80"/>
                    <a:gd name="T7" fmla="*/ 0 h 36"/>
                    <a:gd name="T8" fmla="*/ 34 w 80"/>
                    <a:gd name="T9" fmla="*/ 0 h 36"/>
                    <a:gd name="T10" fmla="*/ 40 w 80"/>
                    <a:gd name="T11" fmla="*/ 12 h 36"/>
                    <a:gd name="T12" fmla="*/ 0 w 80"/>
                    <a:gd name="T13" fmla="*/ 12 h 36"/>
                    <a:gd name="T14" fmla="*/ 0 60000 65536"/>
                    <a:gd name="T15" fmla="*/ 0 60000 65536"/>
                    <a:gd name="T16" fmla="*/ 0 60000 65536"/>
                    <a:gd name="T17" fmla="*/ 0 60000 65536"/>
                    <a:gd name="T18" fmla="*/ 0 60000 65536"/>
                    <a:gd name="T19" fmla="*/ 0 60000 65536"/>
                    <a:gd name="T20" fmla="*/ 0 60000 65536"/>
                    <a:gd name="T21" fmla="*/ 0 w 80"/>
                    <a:gd name="T22" fmla="*/ 0 h 36"/>
                    <a:gd name="T23" fmla="*/ 80 w 80"/>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36">
                      <a:moveTo>
                        <a:pt x="0" y="36"/>
                      </a:moveTo>
                      <a:lnTo>
                        <a:pt x="1" y="20"/>
                      </a:lnTo>
                      <a:lnTo>
                        <a:pt x="6" y="8"/>
                      </a:lnTo>
                      <a:lnTo>
                        <a:pt x="10" y="0"/>
                      </a:lnTo>
                      <a:lnTo>
                        <a:pt x="67" y="0"/>
                      </a:lnTo>
                      <a:lnTo>
                        <a:pt x="80" y="36"/>
                      </a:lnTo>
                      <a:lnTo>
                        <a:pt x="0" y="36"/>
                      </a:lnTo>
                      <a:close/>
                    </a:path>
                  </a:pathLst>
                </a:custGeom>
                <a:solidFill>
                  <a:srgbClr val="C0C0C0"/>
                </a:solidFill>
                <a:ln w="9525">
                  <a:noFill/>
                  <a:round/>
                  <a:headEnd/>
                  <a:tailEnd/>
                </a:ln>
              </p:spPr>
              <p:txBody>
                <a:bodyPr/>
                <a:lstStyle/>
                <a:p>
                  <a:endParaRPr lang="zh-CN" altLang="en-US"/>
                </a:p>
              </p:txBody>
            </p:sp>
          </p:grpSp>
          <p:grpSp>
            <p:nvGrpSpPr>
              <p:cNvPr id="14500" name="Group 229"/>
              <p:cNvGrpSpPr>
                <a:grpSpLocks/>
              </p:cNvGrpSpPr>
              <p:nvPr/>
            </p:nvGrpSpPr>
            <p:grpSpPr bwMode="auto">
              <a:xfrm>
                <a:off x="882" y="3600"/>
                <a:ext cx="100" cy="73"/>
                <a:chOff x="882" y="3600"/>
                <a:chExt cx="100" cy="73"/>
              </a:xfrm>
            </p:grpSpPr>
            <p:grpSp>
              <p:nvGrpSpPr>
                <p:cNvPr id="14793" name="Group 230"/>
                <p:cNvGrpSpPr>
                  <a:grpSpLocks/>
                </p:cNvGrpSpPr>
                <p:nvPr/>
              </p:nvGrpSpPr>
              <p:grpSpPr bwMode="auto">
                <a:xfrm>
                  <a:off x="882" y="3600"/>
                  <a:ext cx="49" cy="23"/>
                  <a:chOff x="882" y="3600"/>
                  <a:chExt cx="49" cy="23"/>
                </a:xfrm>
              </p:grpSpPr>
              <p:sp>
                <p:nvSpPr>
                  <p:cNvPr id="14810" name="Freeform 231"/>
                  <p:cNvSpPr>
                    <a:spLocks/>
                  </p:cNvSpPr>
                  <p:nvPr/>
                </p:nvSpPr>
                <p:spPr bwMode="auto">
                  <a:xfrm>
                    <a:off x="882" y="3600"/>
                    <a:ext cx="12" cy="23"/>
                  </a:xfrm>
                  <a:custGeom>
                    <a:avLst/>
                    <a:gdLst>
                      <a:gd name="T0" fmla="*/ 7 w 23"/>
                      <a:gd name="T1" fmla="*/ 23 h 70"/>
                      <a:gd name="T2" fmla="*/ 0 w 23"/>
                      <a:gd name="T3" fmla="*/ 9 h 70"/>
                      <a:gd name="T4" fmla="*/ 5 w 23"/>
                      <a:gd name="T5" fmla="*/ 0 h 70"/>
                      <a:gd name="T6" fmla="*/ 12 w 23"/>
                      <a:gd name="T7" fmla="*/ 10 h 70"/>
                      <a:gd name="T8" fmla="*/ 7 w 23"/>
                      <a:gd name="T9" fmla="*/ 23 h 70"/>
                      <a:gd name="T10" fmla="*/ 0 60000 65536"/>
                      <a:gd name="T11" fmla="*/ 0 60000 65536"/>
                      <a:gd name="T12" fmla="*/ 0 60000 65536"/>
                      <a:gd name="T13" fmla="*/ 0 60000 65536"/>
                      <a:gd name="T14" fmla="*/ 0 60000 65536"/>
                      <a:gd name="T15" fmla="*/ 0 w 23"/>
                      <a:gd name="T16" fmla="*/ 0 h 70"/>
                      <a:gd name="T17" fmla="*/ 23 w 23"/>
                      <a:gd name="T18" fmla="*/ 70 h 70"/>
                    </a:gdLst>
                    <a:ahLst/>
                    <a:cxnLst>
                      <a:cxn ang="T10">
                        <a:pos x="T0" y="T1"/>
                      </a:cxn>
                      <a:cxn ang="T11">
                        <a:pos x="T2" y="T3"/>
                      </a:cxn>
                      <a:cxn ang="T12">
                        <a:pos x="T4" y="T5"/>
                      </a:cxn>
                      <a:cxn ang="T13">
                        <a:pos x="T6" y="T7"/>
                      </a:cxn>
                      <a:cxn ang="T14">
                        <a:pos x="T8" y="T9"/>
                      </a:cxn>
                    </a:cxnLst>
                    <a:rect l="T15" t="T16" r="T17" b="T18"/>
                    <a:pathLst>
                      <a:path w="23" h="70">
                        <a:moveTo>
                          <a:pt x="13" y="70"/>
                        </a:moveTo>
                        <a:lnTo>
                          <a:pt x="0" y="27"/>
                        </a:lnTo>
                        <a:lnTo>
                          <a:pt x="9" y="0"/>
                        </a:lnTo>
                        <a:lnTo>
                          <a:pt x="23" y="31"/>
                        </a:lnTo>
                        <a:lnTo>
                          <a:pt x="13" y="70"/>
                        </a:lnTo>
                        <a:close/>
                      </a:path>
                    </a:pathLst>
                  </a:custGeom>
                  <a:solidFill>
                    <a:srgbClr val="A0A0A0"/>
                  </a:solidFill>
                  <a:ln w="9525">
                    <a:noFill/>
                    <a:round/>
                    <a:headEnd/>
                    <a:tailEnd/>
                  </a:ln>
                </p:spPr>
                <p:txBody>
                  <a:bodyPr/>
                  <a:lstStyle/>
                  <a:p>
                    <a:endParaRPr lang="zh-CN" altLang="en-US"/>
                  </a:p>
                </p:txBody>
              </p:sp>
              <p:sp>
                <p:nvSpPr>
                  <p:cNvPr id="14811" name="Freeform 232"/>
                  <p:cNvSpPr>
                    <a:spLocks/>
                  </p:cNvSpPr>
                  <p:nvPr/>
                </p:nvSpPr>
                <p:spPr bwMode="auto">
                  <a:xfrm>
                    <a:off x="887" y="3600"/>
                    <a:ext cx="37" cy="11"/>
                  </a:xfrm>
                  <a:custGeom>
                    <a:avLst/>
                    <a:gdLst>
                      <a:gd name="T0" fmla="*/ 1 w 73"/>
                      <a:gd name="T1" fmla="*/ 0 h 31"/>
                      <a:gd name="T2" fmla="*/ 25 w 73"/>
                      <a:gd name="T3" fmla="*/ 0 h 31"/>
                      <a:gd name="T4" fmla="*/ 26 w 73"/>
                      <a:gd name="T5" fmla="*/ 1 h 31"/>
                      <a:gd name="T6" fmla="*/ 28 w 73"/>
                      <a:gd name="T7" fmla="*/ 5 h 31"/>
                      <a:gd name="T8" fmla="*/ 37 w 73"/>
                      <a:gd name="T9" fmla="*/ 11 h 31"/>
                      <a:gd name="T10" fmla="*/ 9 w 73"/>
                      <a:gd name="T11" fmla="*/ 11 h 31"/>
                      <a:gd name="T12" fmla="*/ 5 w 73"/>
                      <a:gd name="T13" fmla="*/ 8 h 31"/>
                      <a:gd name="T14" fmla="*/ 0 w 73"/>
                      <a:gd name="T15" fmla="*/ 2 h 31"/>
                      <a:gd name="T16" fmla="*/ 1 w 73"/>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1"/>
                      <a:gd name="T29" fmla="*/ 73 w 73"/>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1">
                        <a:moveTo>
                          <a:pt x="1" y="0"/>
                        </a:moveTo>
                        <a:lnTo>
                          <a:pt x="50" y="0"/>
                        </a:lnTo>
                        <a:lnTo>
                          <a:pt x="51" y="4"/>
                        </a:lnTo>
                        <a:lnTo>
                          <a:pt x="56" y="13"/>
                        </a:lnTo>
                        <a:lnTo>
                          <a:pt x="73"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4812" name="Freeform 233"/>
                  <p:cNvSpPr>
                    <a:spLocks/>
                  </p:cNvSpPr>
                  <p:nvPr/>
                </p:nvSpPr>
                <p:spPr bwMode="auto">
                  <a:xfrm>
                    <a:off x="890" y="3611"/>
                    <a:ext cx="41" cy="12"/>
                  </a:xfrm>
                  <a:custGeom>
                    <a:avLst/>
                    <a:gdLst>
                      <a:gd name="T0" fmla="*/ 0 w 83"/>
                      <a:gd name="T1" fmla="*/ 12 h 38"/>
                      <a:gd name="T2" fmla="*/ 0 w 83"/>
                      <a:gd name="T3" fmla="*/ 7 h 38"/>
                      <a:gd name="T4" fmla="*/ 4 w 83"/>
                      <a:gd name="T5" fmla="*/ 3 h 38"/>
                      <a:gd name="T6" fmla="*/ 6 w 83"/>
                      <a:gd name="T7" fmla="*/ 0 h 38"/>
                      <a:gd name="T8" fmla="*/ 34 w 83"/>
                      <a:gd name="T9" fmla="*/ 0 h 38"/>
                      <a:gd name="T10" fmla="*/ 41 w 83"/>
                      <a:gd name="T11" fmla="*/ 12 h 38"/>
                      <a:gd name="T12" fmla="*/ 0 w 83"/>
                      <a:gd name="T13" fmla="*/ 12 h 38"/>
                      <a:gd name="T14" fmla="*/ 0 60000 65536"/>
                      <a:gd name="T15" fmla="*/ 0 60000 65536"/>
                      <a:gd name="T16" fmla="*/ 0 60000 65536"/>
                      <a:gd name="T17" fmla="*/ 0 60000 65536"/>
                      <a:gd name="T18" fmla="*/ 0 60000 65536"/>
                      <a:gd name="T19" fmla="*/ 0 60000 65536"/>
                      <a:gd name="T20" fmla="*/ 0 60000 65536"/>
                      <a:gd name="T21" fmla="*/ 0 w 83"/>
                      <a:gd name="T22" fmla="*/ 0 h 38"/>
                      <a:gd name="T23" fmla="*/ 83 w 83"/>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8">
                        <a:moveTo>
                          <a:pt x="0" y="38"/>
                        </a:moveTo>
                        <a:lnTo>
                          <a:pt x="1" y="22"/>
                        </a:lnTo>
                        <a:lnTo>
                          <a:pt x="8" y="8"/>
                        </a:lnTo>
                        <a:lnTo>
                          <a:pt x="12" y="0"/>
                        </a:lnTo>
                        <a:lnTo>
                          <a:pt x="68" y="0"/>
                        </a:lnTo>
                        <a:lnTo>
                          <a:pt x="83" y="38"/>
                        </a:lnTo>
                        <a:lnTo>
                          <a:pt x="0" y="38"/>
                        </a:lnTo>
                        <a:close/>
                      </a:path>
                    </a:pathLst>
                  </a:custGeom>
                  <a:solidFill>
                    <a:srgbClr val="C0C0C0"/>
                  </a:solidFill>
                  <a:ln w="9525">
                    <a:noFill/>
                    <a:round/>
                    <a:headEnd/>
                    <a:tailEnd/>
                  </a:ln>
                </p:spPr>
                <p:txBody>
                  <a:bodyPr/>
                  <a:lstStyle/>
                  <a:p>
                    <a:endParaRPr lang="zh-CN" altLang="en-US"/>
                  </a:p>
                </p:txBody>
              </p:sp>
            </p:grpSp>
            <p:grpSp>
              <p:nvGrpSpPr>
                <p:cNvPr id="14794" name="Group 234"/>
                <p:cNvGrpSpPr>
                  <a:grpSpLocks/>
                </p:cNvGrpSpPr>
                <p:nvPr/>
              </p:nvGrpSpPr>
              <p:grpSpPr bwMode="auto">
                <a:xfrm>
                  <a:off x="894" y="3612"/>
                  <a:ext cx="49" cy="23"/>
                  <a:chOff x="894" y="3612"/>
                  <a:chExt cx="49" cy="23"/>
                </a:xfrm>
              </p:grpSpPr>
              <p:sp>
                <p:nvSpPr>
                  <p:cNvPr id="14807" name="Freeform 235"/>
                  <p:cNvSpPr>
                    <a:spLocks/>
                  </p:cNvSpPr>
                  <p:nvPr/>
                </p:nvSpPr>
                <p:spPr bwMode="auto">
                  <a:xfrm>
                    <a:off x="894" y="3612"/>
                    <a:ext cx="13" cy="23"/>
                  </a:xfrm>
                  <a:custGeom>
                    <a:avLst/>
                    <a:gdLst>
                      <a:gd name="T0" fmla="*/ 8 w 25"/>
                      <a:gd name="T1" fmla="*/ 23 h 69"/>
                      <a:gd name="T2" fmla="*/ 0 w 25"/>
                      <a:gd name="T3" fmla="*/ 9 h 69"/>
                      <a:gd name="T4" fmla="*/ 5 w 25"/>
                      <a:gd name="T5" fmla="*/ 0 h 69"/>
                      <a:gd name="T6" fmla="*/ 13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5" y="69"/>
                        </a:moveTo>
                        <a:lnTo>
                          <a:pt x="0" y="28"/>
                        </a:lnTo>
                        <a:lnTo>
                          <a:pt x="9" y="0"/>
                        </a:lnTo>
                        <a:lnTo>
                          <a:pt x="25" y="32"/>
                        </a:lnTo>
                        <a:lnTo>
                          <a:pt x="15" y="69"/>
                        </a:lnTo>
                        <a:close/>
                      </a:path>
                    </a:pathLst>
                  </a:custGeom>
                  <a:solidFill>
                    <a:srgbClr val="A0A0A0"/>
                  </a:solidFill>
                  <a:ln w="9525">
                    <a:noFill/>
                    <a:round/>
                    <a:headEnd/>
                    <a:tailEnd/>
                  </a:ln>
                </p:spPr>
                <p:txBody>
                  <a:bodyPr/>
                  <a:lstStyle/>
                  <a:p>
                    <a:endParaRPr lang="zh-CN" altLang="en-US"/>
                  </a:p>
                </p:txBody>
              </p:sp>
              <p:sp>
                <p:nvSpPr>
                  <p:cNvPr id="14808" name="Freeform 236"/>
                  <p:cNvSpPr>
                    <a:spLocks/>
                  </p:cNvSpPr>
                  <p:nvPr/>
                </p:nvSpPr>
                <p:spPr bwMode="auto">
                  <a:xfrm>
                    <a:off x="899" y="3613"/>
                    <a:ext cx="37" cy="10"/>
                  </a:xfrm>
                  <a:custGeom>
                    <a:avLst/>
                    <a:gdLst>
                      <a:gd name="T0" fmla="*/ 1 w 75"/>
                      <a:gd name="T1" fmla="*/ 0 h 32"/>
                      <a:gd name="T2" fmla="*/ 25 w 75"/>
                      <a:gd name="T3" fmla="*/ 0 h 32"/>
                      <a:gd name="T4" fmla="*/ 26 w 75"/>
                      <a:gd name="T5" fmla="*/ 1 h 32"/>
                      <a:gd name="T6" fmla="*/ 28 w 75"/>
                      <a:gd name="T7" fmla="*/ 5 h 32"/>
                      <a:gd name="T8" fmla="*/ 37 w 75"/>
                      <a:gd name="T9" fmla="*/ 10 h 32"/>
                      <a:gd name="T10" fmla="*/ 9 w 75"/>
                      <a:gd name="T11" fmla="*/ 10 h 32"/>
                      <a:gd name="T12" fmla="*/ 5 w 75"/>
                      <a:gd name="T13" fmla="*/ 7 h 32"/>
                      <a:gd name="T14" fmla="*/ 0 w 75"/>
                      <a:gd name="T15" fmla="*/ 2 h 32"/>
                      <a:gd name="T16" fmla="*/ 1 w 75"/>
                      <a:gd name="T17" fmla="*/ 0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2"/>
                      <a:gd name="T29" fmla="*/ 75 w 75"/>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2">
                        <a:moveTo>
                          <a:pt x="2" y="0"/>
                        </a:moveTo>
                        <a:lnTo>
                          <a:pt x="50" y="0"/>
                        </a:lnTo>
                        <a:lnTo>
                          <a:pt x="52" y="3"/>
                        </a:lnTo>
                        <a:lnTo>
                          <a:pt x="57" y="15"/>
                        </a:lnTo>
                        <a:lnTo>
                          <a:pt x="75" y="32"/>
                        </a:lnTo>
                        <a:lnTo>
                          <a:pt x="19" y="32"/>
                        </a:lnTo>
                        <a:lnTo>
                          <a:pt x="10" y="22"/>
                        </a:lnTo>
                        <a:lnTo>
                          <a:pt x="0" y="7"/>
                        </a:lnTo>
                        <a:lnTo>
                          <a:pt x="2" y="0"/>
                        </a:lnTo>
                        <a:close/>
                      </a:path>
                    </a:pathLst>
                  </a:custGeom>
                  <a:solidFill>
                    <a:srgbClr val="E0E0E0"/>
                  </a:solidFill>
                  <a:ln w="9525">
                    <a:noFill/>
                    <a:round/>
                    <a:headEnd/>
                    <a:tailEnd/>
                  </a:ln>
                </p:spPr>
                <p:txBody>
                  <a:bodyPr/>
                  <a:lstStyle/>
                  <a:p>
                    <a:endParaRPr lang="zh-CN" altLang="en-US"/>
                  </a:p>
                </p:txBody>
              </p:sp>
              <p:sp>
                <p:nvSpPr>
                  <p:cNvPr id="14809" name="Freeform 237"/>
                  <p:cNvSpPr>
                    <a:spLocks/>
                  </p:cNvSpPr>
                  <p:nvPr/>
                </p:nvSpPr>
                <p:spPr bwMode="auto">
                  <a:xfrm>
                    <a:off x="902" y="3623"/>
                    <a:ext cx="41" cy="12"/>
                  </a:xfrm>
                  <a:custGeom>
                    <a:avLst/>
                    <a:gdLst>
                      <a:gd name="T0" fmla="*/ 0 w 81"/>
                      <a:gd name="T1" fmla="*/ 12 h 36"/>
                      <a:gd name="T2" fmla="*/ 1 w 81"/>
                      <a:gd name="T3" fmla="*/ 7 h 36"/>
                      <a:gd name="T4" fmla="*/ 3 w 81"/>
                      <a:gd name="T5" fmla="*/ 3 h 36"/>
                      <a:gd name="T6" fmla="*/ 6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21"/>
                        </a:lnTo>
                        <a:lnTo>
                          <a:pt x="5" y="8"/>
                        </a:lnTo>
                        <a:lnTo>
                          <a:pt x="12" y="0"/>
                        </a:lnTo>
                        <a:lnTo>
                          <a:pt x="68" y="0"/>
                        </a:lnTo>
                        <a:lnTo>
                          <a:pt x="81" y="36"/>
                        </a:lnTo>
                        <a:lnTo>
                          <a:pt x="0" y="36"/>
                        </a:lnTo>
                        <a:close/>
                      </a:path>
                    </a:pathLst>
                  </a:custGeom>
                  <a:solidFill>
                    <a:srgbClr val="C0C0C0"/>
                  </a:solidFill>
                  <a:ln w="9525">
                    <a:noFill/>
                    <a:round/>
                    <a:headEnd/>
                    <a:tailEnd/>
                  </a:ln>
                </p:spPr>
                <p:txBody>
                  <a:bodyPr/>
                  <a:lstStyle/>
                  <a:p>
                    <a:endParaRPr lang="zh-CN" altLang="en-US"/>
                  </a:p>
                </p:txBody>
              </p:sp>
            </p:grpSp>
            <p:grpSp>
              <p:nvGrpSpPr>
                <p:cNvPr id="14795" name="Group 238"/>
                <p:cNvGrpSpPr>
                  <a:grpSpLocks/>
                </p:cNvGrpSpPr>
                <p:nvPr/>
              </p:nvGrpSpPr>
              <p:grpSpPr bwMode="auto">
                <a:xfrm>
                  <a:off x="907" y="3625"/>
                  <a:ext cx="49" cy="23"/>
                  <a:chOff x="907" y="3625"/>
                  <a:chExt cx="49" cy="23"/>
                </a:xfrm>
              </p:grpSpPr>
              <p:sp>
                <p:nvSpPr>
                  <p:cNvPr id="14804" name="Freeform 239"/>
                  <p:cNvSpPr>
                    <a:spLocks/>
                  </p:cNvSpPr>
                  <p:nvPr/>
                </p:nvSpPr>
                <p:spPr bwMode="auto">
                  <a:xfrm>
                    <a:off x="907" y="3625"/>
                    <a:ext cx="11" cy="23"/>
                  </a:xfrm>
                  <a:custGeom>
                    <a:avLst/>
                    <a:gdLst>
                      <a:gd name="T0" fmla="*/ 7 w 24"/>
                      <a:gd name="T1" fmla="*/ 23 h 68"/>
                      <a:gd name="T2" fmla="*/ 0 w 24"/>
                      <a:gd name="T3" fmla="*/ 9 h 68"/>
                      <a:gd name="T4" fmla="*/ 5 w 24"/>
                      <a:gd name="T5" fmla="*/ 0 h 68"/>
                      <a:gd name="T6" fmla="*/ 11 w 24"/>
                      <a:gd name="T7" fmla="*/ 10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7"/>
                        </a:lnTo>
                        <a:lnTo>
                          <a:pt x="11" y="0"/>
                        </a:lnTo>
                        <a:lnTo>
                          <a:pt x="24" y="30"/>
                        </a:lnTo>
                        <a:lnTo>
                          <a:pt x="15" y="68"/>
                        </a:lnTo>
                        <a:close/>
                      </a:path>
                    </a:pathLst>
                  </a:custGeom>
                  <a:solidFill>
                    <a:srgbClr val="A0A0A0"/>
                  </a:solidFill>
                  <a:ln w="9525">
                    <a:noFill/>
                    <a:round/>
                    <a:headEnd/>
                    <a:tailEnd/>
                  </a:ln>
                </p:spPr>
                <p:txBody>
                  <a:bodyPr/>
                  <a:lstStyle/>
                  <a:p>
                    <a:endParaRPr lang="zh-CN" altLang="en-US"/>
                  </a:p>
                </p:txBody>
              </p:sp>
              <p:sp>
                <p:nvSpPr>
                  <p:cNvPr id="14805" name="Freeform 240"/>
                  <p:cNvSpPr>
                    <a:spLocks/>
                  </p:cNvSpPr>
                  <p:nvPr/>
                </p:nvSpPr>
                <p:spPr bwMode="auto">
                  <a:xfrm>
                    <a:off x="912" y="3626"/>
                    <a:ext cx="36" cy="9"/>
                  </a:xfrm>
                  <a:custGeom>
                    <a:avLst/>
                    <a:gdLst>
                      <a:gd name="T0" fmla="*/ 1 w 72"/>
                      <a:gd name="T1" fmla="*/ 0 h 29"/>
                      <a:gd name="T2" fmla="*/ 25 w 72"/>
                      <a:gd name="T3" fmla="*/ 0 h 29"/>
                      <a:gd name="T4" fmla="*/ 25 w 72"/>
                      <a:gd name="T5" fmla="*/ 1 h 29"/>
                      <a:gd name="T6" fmla="*/ 28 w 72"/>
                      <a:gd name="T7" fmla="*/ 3 h 29"/>
                      <a:gd name="T8" fmla="*/ 36 w 72"/>
                      <a:gd name="T9" fmla="*/ 9 h 29"/>
                      <a:gd name="T10" fmla="*/ 9 w 72"/>
                      <a:gd name="T11" fmla="*/ 9 h 29"/>
                      <a:gd name="T12" fmla="*/ 5 w 72"/>
                      <a:gd name="T13" fmla="*/ 6 h 29"/>
                      <a:gd name="T14" fmla="*/ 0 w 72"/>
                      <a:gd name="T15" fmla="*/ 2 h 29"/>
                      <a:gd name="T16" fmla="*/ 1 w 72"/>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29"/>
                      <a:gd name="T29" fmla="*/ 72 w 72"/>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29">
                        <a:moveTo>
                          <a:pt x="1" y="0"/>
                        </a:moveTo>
                        <a:lnTo>
                          <a:pt x="50" y="0"/>
                        </a:lnTo>
                        <a:lnTo>
                          <a:pt x="51" y="2"/>
                        </a:lnTo>
                        <a:lnTo>
                          <a:pt x="56" y="11"/>
                        </a:lnTo>
                        <a:lnTo>
                          <a:pt x="72" y="29"/>
                        </a:lnTo>
                        <a:lnTo>
                          <a:pt x="17"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4806" name="Freeform 241"/>
                  <p:cNvSpPr>
                    <a:spLocks/>
                  </p:cNvSpPr>
                  <p:nvPr/>
                </p:nvSpPr>
                <p:spPr bwMode="auto">
                  <a:xfrm>
                    <a:off x="914" y="3636"/>
                    <a:ext cx="42" cy="12"/>
                  </a:xfrm>
                  <a:custGeom>
                    <a:avLst/>
                    <a:gdLst>
                      <a:gd name="T0" fmla="*/ 0 w 83"/>
                      <a:gd name="T1" fmla="*/ 12 h 36"/>
                      <a:gd name="T2" fmla="*/ 1 w 83"/>
                      <a:gd name="T3" fmla="*/ 6 h 36"/>
                      <a:gd name="T4" fmla="*/ 4 w 83"/>
                      <a:gd name="T5" fmla="*/ 2 h 36"/>
                      <a:gd name="T6" fmla="*/ 5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7" y="7"/>
                        </a:lnTo>
                        <a:lnTo>
                          <a:pt x="10"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796" name="Group 242"/>
                <p:cNvGrpSpPr>
                  <a:grpSpLocks/>
                </p:cNvGrpSpPr>
                <p:nvPr/>
              </p:nvGrpSpPr>
              <p:grpSpPr bwMode="auto">
                <a:xfrm>
                  <a:off x="919" y="3638"/>
                  <a:ext cx="49" cy="22"/>
                  <a:chOff x="919" y="3638"/>
                  <a:chExt cx="49" cy="22"/>
                </a:xfrm>
              </p:grpSpPr>
              <p:sp>
                <p:nvSpPr>
                  <p:cNvPr id="14801" name="Freeform 243"/>
                  <p:cNvSpPr>
                    <a:spLocks/>
                  </p:cNvSpPr>
                  <p:nvPr/>
                </p:nvSpPr>
                <p:spPr bwMode="auto">
                  <a:xfrm>
                    <a:off x="919" y="3638"/>
                    <a:ext cx="13" cy="22"/>
                  </a:xfrm>
                  <a:custGeom>
                    <a:avLst/>
                    <a:gdLst>
                      <a:gd name="T0" fmla="*/ 8 w 25"/>
                      <a:gd name="T1" fmla="*/ 22 h 68"/>
                      <a:gd name="T2" fmla="*/ 0 w 25"/>
                      <a:gd name="T3" fmla="*/ 9 h 68"/>
                      <a:gd name="T4" fmla="*/ 6 w 25"/>
                      <a:gd name="T5" fmla="*/ 0 h 68"/>
                      <a:gd name="T6" fmla="*/ 13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802" name="Freeform 244"/>
                  <p:cNvSpPr>
                    <a:spLocks/>
                  </p:cNvSpPr>
                  <p:nvPr/>
                </p:nvSpPr>
                <p:spPr bwMode="auto">
                  <a:xfrm>
                    <a:off x="924" y="3638"/>
                    <a:ext cx="37" cy="10"/>
                  </a:xfrm>
                  <a:custGeom>
                    <a:avLst/>
                    <a:gdLst>
                      <a:gd name="T0" fmla="*/ 1 w 73"/>
                      <a:gd name="T1" fmla="*/ 0 h 30"/>
                      <a:gd name="T2" fmla="*/ 24 w 73"/>
                      <a:gd name="T3" fmla="*/ 0 h 30"/>
                      <a:gd name="T4" fmla="*/ 26 w 73"/>
                      <a:gd name="T5" fmla="*/ 1 h 30"/>
                      <a:gd name="T6" fmla="*/ 28 w 73"/>
                      <a:gd name="T7" fmla="*/ 4 h 30"/>
                      <a:gd name="T8" fmla="*/ 37 w 73"/>
                      <a:gd name="T9" fmla="*/ 10 h 30"/>
                      <a:gd name="T10" fmla="*/ 9 w 73"/>
                      <a:gd name="T11" fmla="*/ 10 h 30"/>
                      <a:gd name="T12" fmla="*/ 5 w 73"/>
                      <a:gd name="T13" fmla="*/ 7 h 30"/>
                      <a:gd name="T14" fmla="*/ 0 w 73"/>
                      <a:gd name="T15" fmla="*/ 2 h 30"/>
                      <a:gd name="T16" fmla="*/ 1 w 73"/>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0"/>
                      <a:gd name="T29" fmla="*/ 73 w 73"/>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0">
                        <a:moveTo>
                          <a:pt x="1" y="0"/>
                        </a:moveTo>
                        <a:lnTo>
                          <a:pt x="48" y="0"/>
                        </a:lnTo>
                        <a:lnTo>
                          <a:pt x="52" y="3"/>
                        </a:lnTo>
                        <a:lnTo>
                          <a:pt x="56" y="12"/>
                        </a:lnTo>
                        <a:lnTo>
                          <a:pt x="73" y="30"/>
                        </a:lnTo>
                        <a:lnTo>
                          <a:pt x="18" y="30"/>
                        </a:lnTo>
                        <a:lnTo>
                          <a:pt x="9" y="21"/>
                        </a:lnTo>
                        <a:lnTo>
                          <a:pt x="0" y="5"/>
                        </a:lnTo>
                        <a:lnTo>
                          <a:pt x="1" y="0"/>
                        </a:lnTo>
                        <a:close/>
                      </a:path>
                    </a:pathLst>
                  </a:custGeom>
                  <a:solidFill>
                    <a:srgbClr val="E0E0E0"/>
                  </a:solidFill>
                  <a:ln w="9525">
                    <a:noFill/>
                    <a:round/>
                    <a:headEnd/>
                    <a:tailEnd/>
                  </a:ln>
                </p:spPr>
                <p:txBody>
                  <a:bodyPr/>
                  <a:lstStyle/>
                  <a:p>
                    <a:endParaRPr lang="zh-CN" altLang="en-US"/>
                  </a:p>
                </p:txBody>
              </p:sp>
              <p:sp>
                <p:nvSpPr>
                  <p:cNvPr id="14803" name="Freeform 245"/>
                  <p:cNvSpPr>
                    <a:spLocks/>
                  </p:cNvSpPr>
                  <p:nvPr/>
                </p:nvSpPr>
                <p:spPr bwMode="auto">
                  <a:xfrm>
                    <a:off x="928" y="3648"/>
                    <a:ext cx="40" cy="12"/>
                  </a:xfrm>
                  <a:custGeom>
                    <a:avLst/>
                    <a:gdLst>
                      <a:gd name="T0" fmla="*/ 0 w 82"/>
                      <a:gd name="T1" fmla="*/ 12 h 36"/>
                      <a:gd name="T2" fmla="*/ 1 w 82"/>
                      <a:gd name="T3" fmla="*/ 6 h 36"/>
                      <a:gd name="T4" fmla="*/ 3 w 82"/>
                      <a:gd name="T5" fmla="*/ 3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797" name="Group 246"/>
                <p:cNvGrpSpPr>
                  <a:grpSpLocks/>
                </p:cNvGrpSpPr>
                <p:nvPr/>
              </p:nvGrpSpPr>
              <p:grpSpPr bwMode="auto">
                <a:xfrm>
                  <a:off x="932" y="3651"/>
                  <a:ext cx="50" cy="22"/>
                  <a:chOff x="932" y="3651"/>
                  <a:chExt cx="50" cy="22"/>
                </a:xfrm>
              </p:grpSpPr>
              <p:sp>
                <p:nvSpPr>
                  <p:cNvPr id="14798" name="Freeform 247"/>
                  <p:cNvSpPr>
                    <a:spLocks/>
                  </p:cNvSpPr>
                  <p:nvPr/>
                </p:nvSpPr>
                <p:spPr bwMode="auto">
                  <a:xfrm>
                    <a:off x="932" y="3651"/>
                    <a:ext cx="12" cy="22"/>
                  </a:xfrm>
                  <a:custGeom>
                    <a:avLst/>
                    <a:gdLst>
                      <a:gd name="T0" fmla="*/ 7 w 24"/>
                      <a:gd name="T1" fmla="*/ 22 h 67"/>
                      <a:gd name="T2" fmla="*/ 0 w 24"/>
                      <a:gd name="T3" fmla="*/ 9 h 67"/>
                      <a:gd name="T4" fmla="*/ 6 w 24"/>
                      <a:gd name="T5" fmla="*/ 0 h 67"/>
                      <a:gd name="T6" fmla="*/ 12 w 24"/>
                      <a:gd name="T7" fmla="*/ 10 h 67"/>
                      <a:gd name="T8" fmla="*/ 7 w 24"/>
                      <a:gd name="T9" fmla="*/ 22 h 67"/>
                      <a:gd name="T10" fmla="*/ 0 60000 65536"/>
                      <a:gd name="T11" fmla="*/ 0 60000 65536"/>
                      <a:gd name="T12" fmla="*/ 0 60000 65536"/>
                      <a:gd name="T13" fmla="*/ 0 60000 65536"/>
                      <a:gd name="T14" fmla="*/ 0 60000 65536"/>
                      <a:gd name="T15" fmla="*/ 0 w 24"/>
                      <a:gd name="T16" fmla="*/ 0 h 67"/>
                      <a:gd name="T17" fmla="*/ 24 w 24"/>
                      <a:gd name="T18" fmla="*/ 67 h 67"/>
                    </a:gdLst>
                    <a:ahLst/>
                    <a:cxnLst>
                      <a:cxn ang="T10">
                        <a:pos x="T0" y="T1"/>
                      </a:cxn>
                      <a:cxn ang="T11">
                        <a:pos x="T2" y="T3"/>
                      </a:cxn>
                      <a:cxn ang="T12">
                        <a:pos x="T4" y="T5"/>
                      </a:cxn>
                      <a:cxn ang="T13">
                        <a:pos x="T6" y="T7"/>
                      </a:cxn>
                      <a:cxn ang="T14">
                        <a:pos x="T8" y="T9"/>
                      </a:cxn>
                    </a:cxnLst>
                    <a:rect l="T15" t="T16" r="T17" b="T18"/>
                    <a:pathLst>
                      <a:path w="24" h="67">
                        <a:moveTo>
                          <a:pt x="15" y="67"/>
                        </a:moveTo>
                        <a:lnTo>
                          <a:pt x="0" y="26"/>
                        </a:lnTo>
                        <a:lnTo>
                          <a:pt x="11" y="0"/>
                        </a:lnTo>
                        <a:lnTo>
                          <a:pt x="24" y="30"/>
                        </a:lnTo>
                        <a:lnTo>
                          <a:pt x="15" y="67"/>
                        </a:lnTo>
                        <a:close/>
                      </a:path>
                    </a:pathLst>
                  </a:custGeom>
                  <a:solidFill>
                    <a:srgbClr val="A0A0A0"/>
                  </a:solidFill>
                  <a:ln w="9525">
                    <a:noFill/>
                    <a:round/>
                    <a:headEnd/>
                    <a:tailEnd/>
                  </a:ln>
                </p:spPr>
                <p:txBody>
                  <a:bodyPr/>
                  <a:lstStyle/>
                  <a:p>
                    <a:endParaRPr lang="zh-CN" altLang="en-US"/>
                  </a:p>
                </p:txBody>
              </p:sp>
              <p:sp>
                <p:nvSpPr>
                  <p:cNvPr id="14799" name="Freeform 248"/>
                  <p:cNvSpPr>
                    <a:spLocks/>
                  </p:cNvSpPr>
                  <p:nvPr/>
                </p:nvSpPr>
                <p:spPr bwMode="auto">
                  <a:xfrm>
                    <a:off x="937" y="3651"/>
                    <a:ext cx="37" cy="10"/>
                  </a:xfrm>
                  <a:custGeom>
                    <a:avLst/>
                    <a:gdLst>
                      <a:gd name="T0" fmla="*/ 1 w 72"/>
                      <a:gd name="T1" fmla="*/ 0 h 29"/>
                      <a:gd name="T2" fmla="*/ 25 w 72"/>
                      <a:gd name="T3" fmla="*/ 0 h 29"/>
                      <a:gd name="T4" fmla="*/ 26 w 72"/>
                      <a:gd name="T5" fmla="*/ 1 h 29"/>
                      <a:gd name="T6" fmla="*/ 29 w 72"/>
                      <a:gd name="T7" fmla="*/ 4 h 29"/>
                      <a:gd name="T8" fmla="*/ 37 w 72"/>
                      <a:gd name="T9" fmla="*/ 10 h 29"/>
                      <a:gd name="T10" fmla="*/ 9 w 72"/>
                      <a:gd name="T11" fmla="*/ 10 h 29"/>
                      <a:gd name="T12" fmla="*/ 5 w 72"/>
                      <a:gd name="T13" fmla="*/ 7 h 29"/>
                      <a:gd name="T14" fmla="*/ 0 w 72"/>
                      <a:gd name="T15" fmla="*/ 2 h 29"/>
                      <a:gd name="T16" fmla="*/ 1 w 72"/>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29"/>
                      <a:gd name="T29" fmla="*/ 72 w 72"/>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29">
                        <a:moveTo>
                          <a:pt x="1" y="0"/>
                        </a:moveTo>
                        <a:lnTo>
                          <a:pt x="49" y="0"/>
                        </a:lnTo>
                        <a:lnTo>
                          <a:pt x="50" y="2"/>
                        </a:lnTo>
                        <a:lnTo>
                          <a:pt x="57" y="11"/>
                        </a:lnTo>
                        <a:lnTo>
                          <a:pt x="72" y="29"/>
                        </a:lnTo>
                        <a:lnTo>
                          <a:pt x="18" y="29"/>
                        </a:lnTo>
                        <a:lnTo>
                          <a:pt x="9"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800" name="Freeform 249"/>
                  <p:cNvSpPr>
                    <a:spLocks/>
                  </p:cNvSpPr>
                  <p:nvPr/>
                </p:nvSpPr>
                <p:spPr bwMode="auto">
                  <a:xfrm>
                    <a:off x="940" y="3662"/>
                    <a:ext cx="42" cy="11"/>
                  </a:xfrm>
                  <a:custGeom>
                    <a:avLst/>
                    <a:gdLst>
                      <a:gd name="T0" fmla="*/ 0 w 83"/>
                      <a:gd name="T1" fmla="*/ 11 h 35"/>
                      <a:gd name="T2" fmla="*/ 2 w 83"/>
                      <a:gd name="T3" fmla="*/ 6 h 35"/>
                      <a:gd name="T4" fmla="*/ 4 w 83"/>
                      <a:gd name="T5" fmla="*/ 2 h 35"/>
                      <a:gd name="T6" fmla="*/ 6 w 83"/>
                      <a:gd name="T7" fmla="*/ 0 h 35"/>
                      <a:gd name="T8" fmla="*/ 34 w 83"/>
                      <a:gd name="T9" fmla="*/ 0 h 35"/>
                      <a:gd name="T10" fmla="*/ 42 w 83"/>
                      <a:gd name="T11" fmla="*/ 11 h 35"/>
                      <a:gd name="T12" fmla="*/ 0 w 83"/>
                      <a:gd name="T13" fmla="*/ 11 h 35"/>
                      <a:gd name="T14" fmla="*/ 0 60000 65536"/>
                      <a:gd name="T15" fmla="*/ 0 60000 65536"/>
                      <a:gd name="T16" fmla="*/ 0 60000 65536"/>
                      <a:gd name="T17" fmla="*/ 0 60000 65536"/>
                      <a:gd name="T18" fmla="*/ 0 60000 65536"/>
                      <a:gd name="T19" fmla="*/ 0 60000 65536"/>
                      <a:gd name="T20" fmla="*/ 0 60000 65536"/>
                      <a:gd name="T21" fmla="*/ 0 w 83"/>
                      <a:gd name="T22" fmla="*/ 0 h 35"/>
                      <a:gd name="T23" fmla="*/ 83 w 8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5">
                        <a:moveTo>
                          <a:pt x="0" y="35"/>
                        </a:moveTo>
                        <a:lnTo>
                          <a:pt x="3" y="19"/>
                        </a:lnTo>
                        <a:lnTo>
                          <a:pt x="7" y="7"/>
                        </a:lnTo>
                        <a:lnTo>
                          <a:pt x="11" y="0"/>
                        </a:lnTo>
                        <a:lnTo>
                          <a:pt x="67" y="0"/>
                        </a:lnTo>
                        <a:lnTo>
                          <a:pt x="83" y="35"/>
                        </a:lnTo>
                        <a:lnTo>
                          <a:pt x="0" y="35"/>
                        </a:lnTo>
                        <a:close/>
                      </a:path>
                    </a:pathLst>
                  </a:custGeom>
                  <a:solidFill>
                    <a:srgbClr val="C0C0C0"/>
                  </a:solidFill>
                  <a:ln w="9525">
                    <a:noFill/>
                    <a:round/>
                    <a:headEnd/>
                    <a:tailEnd/>
                  </a:ln>
                </p:spPr>
                <p:txBody>
                  <a:bodyPr/>
                  <a:lstStyle/>
                  <a:p>
                    <a:endParaRPr lang="zh-CN" altLang="en-US"/>
                  </a:p>
                </p:txBody>
              </p:sp>
            </p:grpSp>
          </p:grpSp>
          <p:grpSp>
            <p:nvGrpSpPr>
              <p:cNvPr id="14501" name="Group 250"/>
              <p:cNvGrpSpPr>
                <a:grpSpLocks/>
              </p:cNvGrpSpPr>
              <p:nvPr/>
            </p:nvGrpSpPr>
            <p:grpSpPr bwMode="auto">
              <a:xfrm>
                <a:off x="944" y="3665"/>
                <a:ext cx="99" cy="74"/>
                <a:chOff x="944" y="3665"/>
                <a:chExt cx="99" cy="74"/>
              </a:xfrm>
            </p:grpSpPr>
            <p:grpSp>
              <p:nvGrpSpPr>
                <p:cNvPr id="14773" name="Group 251"/>
                <p:cNvGrpSpPr>
                  <a:grpSpLocks/>
                </p:cNvGrpSpPr>
                <p:nvPr/>
              </p:nvGrpSpPr>
              <p:grpSpPr bwMode="auto">
                <a:xfrm>
                  <a:off x="944" y="3665"/>
                  <a:ext cx="49" cy="23"/>
                  <a:chOff x="944" y="3665"/>
                  <a:chExt cx="49" cy="23"/>
                </a:xfrm>
              </p:grpSpPr>
              <p:sp>
                <p:nvSpPr>
                  <p:cNvPr id="14790" name="Freeform 252"/>
                  <p:cNvSpPr>
                    <a:spLocks/>
                  </p:cNvSpPr>
                  <p:nvPr/>
                </p:nvSpPr>
                <p:spPr bwMode="auto">
                  <a:xfrm>
                    <a:off x="944" y="3665"/>
                    <a:ext cx="13" cy="23"/>
                  </a:xfrm>
                  <a:custGeom>
                    <a:avLst/>
                    <a:gdLst>
                      <a:gd name="T0" fmla="*/ 8 w 25"/>
                      <a:gd name="T1" fmla="*/ 23 h 69"/>
                      <a:gd name="T2" fmla="*/ 0 w 25"/>
                      <a:gd name="T3" fmla="*/ 9 h 69"/>
                      <a:gd name="T4" fmla="*/ 5 w 25"/>
                      <a:gd name="T5" fmla="*/ 0 h 69"/>
                      <a:gd name="T6" fmla="*/ 13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9"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4791" name="Freeform 253"/>
                  <p:cNvSpPr>
                    <a:spLocks/>
                  </p:cNvSpPr>
                  <p:nvPr/>
                </p:nvSpPr>
                <p:spPr bwMode="auto">
                  <a:xfrm>
                    <a:off x="949" y="3666"/>
                    <a:ext cx="37" cy="10"/>
                  </a:xfrm>
                  <a:custGeom>
                    <a:avLst/>
                    <a:gdLst>
                      <a:gd name="T0" fmla="*/ 1 w 75"/>
                      <a:gd name="T1" fmla="*/ 0 h 31"/>
                      <a:gd name="T2" fmla="*/ 25 w 75"/>
                      <a:gd name="T3" fmla="*/ 0 h 31"/>
                      <a:gd name="T4" fmla="*/ 26 w 75"/>
                      <a:gd name="T5" fmla="*/ 1 h 31"/>
                      <a:gd name="T6" fmla="*/ 28 w 75"/>
                      <a:gd name="T7" fmla="*/ 4 h 31"/>
                      <a:gd name="T8" fmla="*/ 37 w 75"/>
                      <a:gd name="T9" fmla="*/ 10 h 31"/>
                      <a:gd name="T10" fmla="*/ 9 w 75"/>
                      <a:gd name="T11" fmla="*/ 10 h 31"/>
                      <a:gd name="T12" fmla="*/ 5 w 75"/>
                      <a:gd name="T13" fmla="*/ 7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2" y="0"/>
                        </a:moveTo>
                        <a:lnTo>
                          <a:pt x="50" y="0"/>
                        </a:lnTo>
                        <a:lnTo>
                          <a:pt x="52" y="4"/>
                        </a:lnTo>
                        <a:lnTo>
                          <a:pt x="57" y="13"/>
                        </a:lnTo>
                        <a:lnTo>
                          <a:pt x="75" y="31"/>
                        </a:lnTo>
                        <a:lnTo>
                          <a:pt x="19" y="31"/>
                        </a:lnTo>
                        <a:lnTo>
                          <a:pt x="11" y="22"/>
                        </a:lnTo>
                        <a:lnTo>
                          <a:pt x="0" y="7"/>
                        </a:lnTo>
                        <a:lnTo>
                          <a:pt x="2" y="0"/>
                        </a:lnTo>
                        <a:close/>
                      </a:path>
                    </a:pathLst>
                  </a:custGeom>
                  <a:solidFill>
                    <a:srgbClr val="E0E0E0"/>
                  </a:solidFill>
                  <a:ln w="9525">
                    <a:noFill/>
                    <a:round/>
                    <a:headEnd/>
                    <a:tailEnd/>
                  </a:ln>
                </p:spPr>
                <p:txBody>
                  <a:bodyPr/>
                  <a:lstStyle/>
                  <a:p>
                    <a:endParaRPr lang="zh-CN" altLang="en-US"/>
                  </a:p>
                </p:txBody>
              </p:sp>
              <p:sp>
                <p:nvSpPr>
                  <p:cNvPr id="14792" name="Freeform 254"/>
                  <p:cNvSpPr>
                    <a:spLocks/>
                  </p:cNvSpPr>
                  <p:nvPr/>
                </p:nvSpPr>
                <p:spPr bwMode="auto">
                  <a:xfrm>
                    <a:off x="953" y="3676"/>
                    <a:ext cx="40" cy="12"/>
                  </a:xfrm>
                  <a:custGeom>
                    <a:avLst/>
                    <a:gdLst>
                      <a:gd name="T0" fmla="*/ 0 w 82"/>
                      <a:gd name="T1" fmla="*/ 12 h 36"/>
                      <a:gd name="T2" fmla="*/ 1 w 82"/>
                      <a:gd name="T3" fmla="*/ 7 h 36"/>
                      <a:gd name="T4" fmla="*/ 2 w 82"/>
                      <a:gd name="T5" fmla="*/ 2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0"/>
                        </a:lnTo>
                        <a:lnTo>
                          <a:pt x="5" y="7"/>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774" name="Group 255"/>
                <p:cNvGrpSpPr>
                  <a:grpSpLocks/>
                </p:cNvGrpSpPr>
                <p:nvPr/>
              </p:nvGrpSpPr>
              <p:grpSpPr bwMode="auto">
                <a:xfrm>
                  <a:off x="957" y="3678"/>
                  <a:ext cx="48" cy="23"/>
                  <a:chOff x="957" y="3678"/>
                  <a:chExt cx="48" cy="23"/>
                </a:xfrm>
              </p:grpSpPr>
              <p:sp>
                <p:nvSpPr>
                  <p:cNvPr id="14787" name="Freeform 256"/>
                  <p:cNvSpPr>
                    <a:spLocks/>
                  </p:cNvSpPr>
                  <p:nvPr/>
                </p:nvSpPr>
                <p:spPr bwMode="auto">
                  <a:xfrm>
                    <a:off x="957" y="3678"/>
                    <a:ext cx="11" cy="23"/>
                  </a:xfrm>
                  <a:custGeom>
                    <a:avLst/>
                    <a:gdLst>
                      <a:gd name="T0" fmla="*/ 6 w 24"/>
                      <a:gd name="T1" fmla="*/ 23 h 70"/>
                      <a:gd name="T2" fmla="*/ 0 w 24"/>
                      <a:gd name="T3" fmla="*/ 9 h 70"/>
                      <a:gd name="T4" fmla="*/ 4 w 24"/>
                      <a:gd name="T5" fmla="*/ 0 h 70"/>
                      <a:gd name="T6" fmla="*/ 11 w 24"/>
                      <a:gd name="T7" fmla="*/ 10 h 70"/>
                      <a:gd name="T8" fmla="*/ 6 w 24"/>
                      <a:gd name="T9" fmla="*/ 23 h 70"/>
                      <a:gd name="T10" fmla="*/ 0 60000 65536"/>
                      <a:gd name="T11" fmla="*/ 0 60000 65536"/>
                      <a:gd name="T12" fmla="*/ 0 60000 65536"/>
                      <a:gd name="T13" fmla="*/ 0 60000 65536"/>
                      <a:gd name="T14" fmla="*/ 0 60000 65536"/>
                      <a:gd name="T15" fmla="*/ 0 w 24"/>
                      <a:gd name="T16" fmla="*/ 0 h 70"/>
                      <a:gd name="T17" fmla="*/ 24 w 24"/>
                      <a:gd name="T18" fmla="*/ 70 h 70"/>
                    </a:gdLst>
                    <a:ahLst/>
                    <a:cxnLst>
                      <a:cxn ang="T10">
                        <a:pos x="T0" y="T1"/>
                      </a:cxn>
                      <a:cxn ang="T11">
                        <a:pos x="T2" y="T3"/>
                      </a:cxn>
                      <a:cxn ang="T12">
                        <a:pos x="T4" y="T5"/>
                      </a:cxn>
                      <a:cxn ang="T13">
                        <a:pos x="T6" y="T7"/>
                      </a:cxn>
                      <a:cxn ang="T14">
                        <a:pos x="T8" y="T9"/>
                      </a:cxn>
                    </a:cxnLst>
                    <a:rect l="T15" t="T16" r="T17" b="T18"/>
                    <a:pathLst>
                      <a:path w="24" h="70">
                        <a:moveTo>
                          <a:pt x="13" y="70"/>
                        </a:moveTo>
                        <a:lnTo>
                          <a:pt x="0" y="27"/>
                        </a:lnTo>
                        <a:lnTo>
                          <a:pt x="9" y="0"/>
                        </a:lnTo>
                        <a:lnTo>
                          <a:pt x="24" y="31"/>
                        </a:lnTo>
                        <a:lnTo>
                          <a:pt x="13" y="70"/>
                        </a:lnTo>
                        <a:close/>
                      </a:path>
                    </a:pathLst>
                  </a:custGeom>
                  <a:solidFill>
                    <a:srgbClr val="A0A0A0"/>
                  </a:solidFill>
                  <a:ln w="9525">
                    <a:noFill/>
                    <a:round/>
                    <a:headEnd/>
                    <a:tailEnd/>
                  </a:ln>
                </p:spPr>
                <p:txBody>
                  <a:bodyPr/>
                  <a:lstStyle/>
                  <a:p>
                    <a:endParaRPr lang="zh-CN" altLang="en-US"/>
                  </a:p>
                </p:txBody>
              </p:sp>
              <p:sp>
                <p:nvSpPr>
                  <p:cNvPr id="14788" name="Freeform 257"/>
                  <p:cNvSpPr>
                    <a:spLocks/>
                  </p:cNvSpPr>
                  <p:nvPr/>
                </p:nvSpPr>
                <p:spPr bwMode="auto">
                  <a:xfrm>
                    <a:off x="961" y="3678"/>
                    <a:ext cx="37" cy="10"/>
                  </a:xfrm>
                  <a:custGeom>
                    <a:avLst/>
                    <a:gdLst>
                      <a:gd name="T0" fmla="*/ 1 w 74"/>
                      <a:gd name="T1" fmla="*/ 0 h 30"/>
                      <a:gd name="T2" fmla="*/ 25 w 74"/>
                      <a:gd name="T3" fmla="*/ 0 h 30"/>
                      <a:gd name="T4" fmla="*/ 26 w 74"/>
                      <a:gd name="T5" fmla="*/ 1 h 30"/>
                      <a:gd name="T6" fmla="*/ 28 w 74"/>
                      <a:gd name="T7" fmla="*/ 4 h 30"/>
                      <a:gd name="T8" fmla="*/ 37 w 74"/>
                      <a:gd name="T9" fmla="*/ 10 h 30"/>
                      <a:gd name="T10" fmla="*/ 9 w 74"/>
                      <a:gd name="T11" fmla="*/ 10 h 30"/>
                      <a:gd name="T12" fmla="*/ 5 w 74"/>
                      <a:gd name="T13" fmla="*/ 7 h 30"/>
                      <a:gd name="T14" fmla="*/ 0 w 74"/>
                      <a:gd name="T15" fmla="*/ 2 h 30"/>
                      <a:gd name="T16" fmla="*/ 1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2" y="0"/>
                        </a:moveTo>
                        <a:lnTo>
                          <a:pt x="50" y="0"/>
                        </a:lnTo>
                        <a:lnTo>
                          <a:pt x="52" y="3"/>
                        </a:lnTo>
                        <a:lnTo>
                          <a:pt x="56" y="12"/>
                        </a:lnTo>
                        <a:lnTo>
                          <a:pt x="74" y="30"/>
                        </a:lnTo>
                        <a:lnTo>
                          <a:pt x="19" y="30"/>
                        </a:lnTo>
                        <a:lnTo>
                          <a:pt x="11" y="20"/>
                        </a:lnTo>
                        <a:lnTo>
                          <a:pt x="0" y="6"/>
                        </a:lnTo>
                        <a:lnTo>
                          <a:pt x="2" y="0"/>
                        </a:lnTo>
                        <a:close/>
                      </a:path>
                    </a:pathLst>
                  </a:custGeom>
                  <a:solidFill>
                    <a:srgbClr val="E0E0E0"/>
                  </a:solidFill>
                  <a:ln w="9525">
                    <a:noFill/>
                    <a:round/>
                    <a:headEnd/>
                    <a:tailEnd/>
                  </a:ln>
                </p:spPr>
                <p:txBody>
                  <a:bodyPr/>
                  <a:lstStyle/>
                  <a:p>
                    <a:endParaRPr lang="zh-CN" altLang="en-US"/>
                  </a:p>
                </p:txBody>
              </p:sp>
              <p:sp>
                <p:nvSpPr>
                  <p:cNvPr id="14789" name="Freeform 258"/>
                  <p:cNvSpPr>
                    <a:spLocks/>
                  </p:cNvSpPr>
                  <p:nvPr/>
                </p:nvSpPr>
                <p:spPr bwMode="auto">
                  <a:xfrm>
                    <a:off x="964" y="3688"/>
                    <a:ext cx="41" cy="13"/>
                  </a:xfrm>
                  <a:custGeom>
                    <a:avLst/>
                    <a:gdLst>
                      <a:gd name="T0" fmla="*/ 0 w 82"/>
                      <a:gd name="T1" fmla="*/ 13 h 38"/>
                      <a:gd name="T2" fmla="*/ 1 w 82"/>
                      <a:gd name="T3" fmla="*/ 7 h 38"/>
                      <a:gd name="T4" fmla="*/ 3 w 82"/>
                      <a:gd name="T5" fmla="*/ 3 h 38"/>
                      <a:gd name="T6" fmla="*/ 5 w 82"/>
                      <a:gd name="T7" fmla="*/ 0 h 38"/>
                      <a:gd name="T8" fmla="*/ 34 w 82"/>
                      <a:gd name="T9" fmla="*/ 0 h 38"/>
                      <a:gd name="T10" fmla="*/ 41 w 82"/>
                      <a:gd name="T11" fmla="*/ 13 h 38"/>
                      <a:gd name="T12" fmla="*/ 0 w 82"/>
                      <a:gd name="T13" fmla="*/ 13 h 38"/>
                      <a:gd name="T14" fmla="*/ 0 60000 65536"/>
                      <a:gd name="T15" fmla="*/ 0 60000 65536"/>
                      <a:gd name="T16" fmla="*/ 0 60000 65536"/>
                      <a:gd name="T17" fmla="*/ 0 60000 65536"/>
                      <a:gd name="T18" fmla="*/ 0 60000 65536"/>
                      <a:gd name="T19" fmla="*/ 0 60000 65536"/>
                      <a:gd name="T20" fmla="*/ 0 60000 65536"/>
                      <a:gd name="T21" fmla="*/ 0 w 82"/>
                      <a:gd name="T22" fmla="*/ 0 h 38"/>
                      <a:gd name="T23" fmla="*/ 82 w 82"/>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8">
                        <a:moveTo>
                          <a:pt x="0" y="38"/>
                        </a:moveTo>
                        <a:lnTo>
                          <a:pt x="2" y="21"/>
                        </a:lnTo>
                        <a:lnTo>
                          <a:pt x="7" y="8"/>
                        </a:lnTo>
                        <a:lnTo>
                          <a:pt x="11" y="0"/>
                        </a:lnTo>
                        <a:lnTo>
                          <a:pt x="68" y="0"/>
                        </a:lnTo>
                        <a:lnTo>
                          <a:pt x="82" y="38"/>
                        </a:lnTo>
                        <a:lnTo>
                          <a:pt x="0" y="38"/>
                        </a:lnTo>
                        <a:close/>
                      </a:path>
                    </a:pathLst>
                  </a:custGeom>
                  <a:solidFill>
                    <a:srgbClr val="C0C0C0"/>
                  </a:solidFill>
                  <a:ln w="9525">
                    <a:noFill/>
                    <a:round/>
                    <a:headEnd/>
                    <a:tailEnd/>
                  </a:ln>
                </p:spPr>
                <p:txBody>
                  <a:bodyPr/>
                  <a:lstStyle/>
                  <a:p>
                    <a:endParaRPr lang="zh-CN" altLang="en-US"/>
                  </a:p>
                </p:txBody>
              </p:sp>
            </p:grpSp>
            <p:grpSp>
              <p:nvGrpSpPr>
                <p:cNvPr id="14775" name="Group 259"/>
                <p:cNvGrpSpPr>
                  <a:grpSpLocks/>
                </p:cNvGrpSpPr>
                <p:nvPr/>
              </p:nvGrpSpPr>
              <p:grpSpPr bwMode="auto">
                <a:xfrm>
                  <a:off x="969" y="3690"/>
                  <a:ext cx="49" cy="23"/>
                  <a:chOff x="969" y="3690"/>
                  <a:chExt cx="49" cy="23"/>
                </a:xfrm>
              </p:grpSpPr>
              <p:sp>
                <p:nvSpPr>
                  <p:cNvPr id="14784" name="Freeform 260"/>
                  <p:cNvSpPr>
                    <a:spLocks/>
                  </p:cNvSpPr>
                  <p:nvPr/>
                </p:nvSpPr>
                <p:spPr bwMode="auto">
                  <a:xfrm>
                    <a:off x="969" y="3690"/>
                    <a:ext cx="13" cy="23"/>
                  </a:xfrm>
                  <a:custGeom>
                    <a:avLst/>
                    <a:gdLst>
                      <a:gd name="T0" fmla="*/ 8 w 25"/>
                      <a:gd name="T1" fmla="*/ 23 h 70"/>
                      <a:gd name="T2" fmla="*/ 0 w 25"/>
                      <a:gd name="T3" fmla="*/ 10 h 70"/>
                      <a:gd name="T4" fmla="*/ 5 w 25"/>
                      <a:gd name="T5" fmla="*/ 0 h 70"/>
                      <a:gd name="T6" fmla="*/ 13 w 25"/>
                      <a:gd name="T7" fmla="*/ 11 h 70"/>
                      <a:gd name="T8" fmla="*/ 8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5" y="70"/>
                        </a:moveTo>
                        <a:lnTo>
                          <a:pt x="0" y="29"/>
                        </a:lnTo>
                        <a:lnTo>
                          <a:pt x="9" y="0"/>
                        </a:lnTo>
                        <a:lnTo>
                          <a:pt x="25" y="33"/>
                        </a:lnTo>
                        <a:lnTo>
                          <a:pt x="15" y="70"/>
                        </a:lnTo>
                        <a:close/>
                      </a:path>
                    </a:pathLst>
                  </a:custGeom>
                  <a:solidFill>
                    <a:srgbClr val="A0A0A0"/>
                  </a:solidFill>
                  <a:ln w="9525">
                    <a:noFill/>
                    <a:round/>
                    <a:headEnd/>
                    <a:tailEnd/>
                  </a:ln>
                </p:spPr>
                <p:txBody>
                  <a:bodyPr/>
                  <a:lstStyle/>
                  <a:p>
                    <a:endParaRPr lang="zh-CN" altLang="en-US"/>
                  </a:p>
                </p:txBody>
              </p:sp>
              <p:sp>
                <p:nvSpPr>
                  <p:cNvPr id="14785" name="Freeform 261"/>
                  <p:cNvSpPr>
                    <a:spLocks/>
                  </p:cNvSpPr>
                  <p:nvPr/>
                </p:nvSpPr>
                <p:spPr bwMode="auto">
                  <a:xfrm>
                    <a:off x="974" y="3691"/>
                    <a:ext cx="37" cy="10"/>
                  </a:xfrm>
                  <a:custGeom>
                    <a:avLst/>
                    <a:gdLst>
                      <a:gd name="T0" fmla="*/ 1 w 75"/>
                      <a:gd name="T1" fmla="*/ 0 h 31"/>
                      <a:gd name="T2" fmla="*/ 25 w 75"/>
                      <a:gd name="T3" fmla="*/ 0 h 31"/>
                      <a:gd name="T4" fmla="*/ 26 w 75"/>
                      <a:gd name="T5" fmla="*/ 1 h 31"/>
                      <a:gd name="T6" fmla="*/ 28 w 75"/>
                      <a:gd name="T7" fmla="*/ 4 h 31"/>
                      <a:gd name="T8" fmla="*/ 37 w 75"/>
                      <a:gd name="T9" fmla="*/ 10 h 31"/>
                      <a:gd name="T10" fmla="*/ 9 w 75"/>
                      <a:gd name="T11" fmla="*/ 10 h 31"/>
                      <a:gd name="T12" fmla="*/ 4 w 75"/>
                      <a:gd name="T13" fmla="*/ 7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2" y="0"/>
                        </a:moveTo>
                        <a:lnTo>
                          <a:pt x="50" y="0"/>
                        </a:lnTo>
                        <a:lnTo>
                          <a:pt x="52" y="2"/>
                        </a:lnTo>
                        <a:lnTo>
                          <a:pt x="57" y="11"/>
                        </a:lnTo>
                        <a:lnTo>
                          <a:pt x="75" y="31"/>
                        </a:lnTo>
                        <a:lnTo>
                          <a:pt x="19" y="31"/>
                        </a:lnTo>
                        <a:lnTo>
                          <a:pt x="9" y="22"/>
                        </a:lnTo>
                        <a:lnTo>
                          <a:pt x="0" y="6"/>
                        </a:lnTo>
                        <a:lnTo>
                          <a:pt x="2" y="0"/>
                        </a:lnTo>
                        <a:close/>
                      </a:path>
                    </a:pathLst>
                  </a:custGeom>
                  <a:solidFill>
                    <a:srgbClr val="E0E0E0"/>
                  </a:solidFill>
                  <a:ln w="9525">
                    <a:noFill/>
                    <a:round/>
                    <a:headEnd/>
                    <a:tailEnd/>
                  </a:ln>
                </p:spPr>
                <p:txBody>
                  <a:bodyPr/>
                  <a:lstStyle/>
                  <a:p>
                    <a:endParaRPr lang="zh-CN" altLang="en-US"/>
                  </a:p>
                </p:txBody>
              </p:sp>
              <p:sp>
                <p:nvSpPr>
                  <p:cNvPr id="14786" name="Freeform 262"/>
                  <p:cNvSpPr>
                    <a:spLocks/>
                  </p:cNvSpPr>
                  <p:nvPr/>
                </p:nvSpPr>
                <p:spPr bwMode="auto">
                  <a:xfrm>
                    <a:off x="977" y="3701"/>
                    <a:ext cx="41" cy="12"/>
                  </a:xfrm>
                  <a:custGeom>
                    <a:avLst/>
                    <a:gdLst>
                      <a:gd name="T0" fmla="*/ 0 w 81"/>
                      <a:gd name="T1" fmla="*/ 12 h 36"/>
                      <a:gd name="T2" fmla="*/ 1 w 81"/>
                      <a:gd name="T3" fmla="*/ 6 h 36"/>
                      <a:gd name="T4" fmla="*/ 3 w 81"/>
                      <a:gd name="T5" fmla="*/ 2 h 36"/>
                      <a:gd name="T6" fmla="*/ 6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19"/>
                        </a:lnTo>
                        <a:lnTo>
                          <a:pt x="6" y="7"/>
                        </a:lnTo>
                        <a:lnTo>
                          <a:pt x="12" y="0"/>
                        </a:lnTo>
                        <a:lnTo>
                          <a:pt x="68" y="0"/>
                        </a:lnTo>
                        <a:lnTo>
                          <a:pt x="81" y="36"/>
                        </a:lnTo>
                        <a:lnTo>
                          <a:pt x="0" y="36"/>
                        </a:lnTo>
                        <a:close/>
                      </a:path>
                    </a:pathLst>
                  </a:custGeom>
                  <a:solidFill>
                    <a:srgbClr val="C0C0C0"/>
                  </a:solidFill>
                  <a:ln w="9525">
                    <a:noFill/>
                    <a:round/>
                    <a:headEnd/>
                    <a:tailEnd/>
                  </a:ln>
                </p:spPr>
                <p:txBody>
                  <a:bodyPr/>
                  <a:lstStyle/>
                  <a:p>
                    <a:endParaRPr lang="zh-CN" altLang="en-US"/>
                  </a:p>
                </p:txBody>
              </p:sp>
            </p:grpSp>
            <p:grpSp>
              <p:nvGrpSpPr>
                <p:cNvPr id="14776" name="Group 263"/>
                <p:cNvGrpSpPr>
                  <a:grpSpLocks/>
                </p:cNvGrpSpPr>
                <p:nvPr/>
              </p:nvGrpSpPr>
              <p:grpSpPr bwMode="auto">
                <a:xfrm>
                  <a:off x="982" y="3703"/>
                  <a:ext cx="49" cy="23"/>
                  <a:chOff x="982" y="3703"/>
                  <a:chExt cx="49" cy="23"/>
                </a:xfrm>
              </p:grpSpPr>
              <p:sp>
                <p:nvSpPr>
                  <p:cNvPr id="14781" name="Freeform 264"/>
                  <p:cNvSpPr>
                    <a:spLocks/>
                  </p:cNvSpPr>
                  <p:nvPr/>
                </p:nvSpPr>
                <p:spPr bwMode="auto">
                  <a:xfrm>
                    <a:off x="982" y="3703"/>
                    <a:ext cx="13" cy="23"/>
                  </a:xfrm>
                  <a:custGeom>
                    <a:avLst/>
                    <a:gdLst>
                      <a:gd name="T0" fmla="*/ 7 w 25"/>
                      <a:gd name="T1" fmla="*/ 23 h 68"/>
                      <a:gd name="T2" fmla="*/ 0 w 25"/>
                      <a:gd name="T3" fmla="*/ 9 h 68"/>
                      <a:gd name="T4" fmla="*/ 5 w 25"/>
                      <a:gd name="T5" fmla="*/ 0 h 68"/>
                      <a:gd name="T6" fmla="*/ 13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4" y="68"/>
                        </a:moveTo>
                        <a:lnTo>
                          <a:pt x="0" y="27"/>
                        </a:lnTo>
                        <a:lnTo>
                          <a:pt x="10" y="0"/>
                        </a:lnTo>
                        <a:lnTo>
                          <a:pt x="25" y="31"/>
                        </a:lnTo>
                        <a:lnTo>
                          <a:pt x="14" y="68"/>
                        </a:lnTo>
                        <a:close/>
                      </a:path>
                    </a:pathLst>
                  </a:custGeom>
                  <a:solidFill>
                    <a:srgbClr val="A0A0A0"/>
                  </a:solidFill>
                  <a:ln w="9525">
                    <a:noFill/>
                    <a:round/>
                    <a:headEnd/>
                    <a:tailEnd/>
                  </a:ln>
                </p:spPr>
                <p:txBody>
                  <a:bodyPr/>
                  <a:lstStyle/>
                  <a:p>
                    <a:endParaRPr lang="zh-CN" altLang="en-US"/>
                  </a:p>
                </p:txBody>
              </p:sp>
              <p:sp>
                <p:nvSpPr>
                  <p:cNvPr id="14782" name="Freeform 265"/>
                  <p:cNvSpPr>
                    <a:spLocks/>
                  </p:cNvSpPr>
                  <p:nvPr/>
                </p:nvSpPr>
                <p:spPr bwMode="auto">
                  <a:xfrm>
                    <a:off x="987" y="3703"/>
                    <a:ext cx="37" cy="10"/>
                  </a:xfrm>
                  <a:custGeom>
                    <a:avLst/>
                    <a:gdLst>
                      <a:gd name="T0" fmla="*/ 1 w 73"/>
                      <a:gd name="T1" fmla="*/ 0 h 30"/>
                      <a:gd name="T2" fmla="*/ 25 w 73"/>
                      <a:gd name="T3" fmla="*/ 0 h 30"/>
                      <a:gd name="T4" fmla="*/ 26 w 73"/>
                      <a:gd name="T5" fmla="*/ 1 h 30"/>
                      <a:gd name="T6" fmla="*/ 28 w 73"/>
                      <a:gd name="T7" fmla="*/ 4 h 30"/>
                      <a:gd name="T8" fmla="*/ 37 w 73"/>
                      <a:gd name="T9" fmla="*/ 10 h 30"/>
                      <a:gd name="T10" fmla="*/ 9 w 73"/>
                      <a:gd name="T11" fmla="*/ 10 h 30"/>
                      <a:gd name="T12" fmla="*/ 5 w 73"/>
                      <a:gd name="T13" fmla="*/ 7 h 30"/>
                      <a:gd name="T14" fmla="*/ 0 w 73"/>
                      <a:gd name="T15" fmla="*/ 2 h 30"/>
                      <a:gd name="T16" fmla="*/ 1 w 73"/>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0"/>
                      <a:gd name="T29" fmla="*/ 73 w 73"/>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0">
                        <a:moveTo>
                          <a:pt x="1" y="0"/>
                        </a:moveTo>
                        <a:lnTo>
                          <a:pt x="50" y="0"/>
                        </a:lnTo>
                        <a:lnTo>
                          <a:pt x="51" y="3"/>
                        </a:lnTo>
                        <a:lnTo>
                          <a:pt x="56" y="12"/>
                        </a:lnTo>
                        <a:lnTo>
                          <a:pt x="73" y="30"/>
                        </a:lnTo>
                        <a:lnTo>
                          <a:pt x="18" y="30"/>
                        </a:lnTo>
                        <a:lnTo>
                          <a:pt x="9" y="21"/>
                        </a:lnTo>
                        <a:lnTo>
                          <a:pt x="0" y="7"/>
                        </a:lnTo>
                        <a:lnTo>
                          <a:pt x="1" y="0"/>
                        </a:lnTo>
                        <a:close/>
                      </a:path>
                    </a:pathLst>
                  </a:custGeom>
                  <a:solidFill>
                    <a:srgbClr val="E0E0E0"/>
                  </a:solidFill>
                  <a:ln w="9525">
                    <a:noFill/>
                    <a:round/>
                    <a:headEnd/>
                    <a:tailEnd/>
                  </a:ln>
                </p:spPr>
                <p:txBody>
                  <a:bodyPr/>
                  <a:lstStyle/>
                  <a:p>
                    <a:endParaRPr lang="zh-CN" altLang="en-US"/>
                  </a:p>
                </p:txBody>
              </p:sp>
              <p:sp>
                <p:nvSpPr>
                  <p:cNvPr id="14783" name="Freeform 266"/>
                  <p:cNvSpPr>
                    <a:spLocks/>
                  </p:cNvSpPr>
                  <p:nvPr/>
                </p:nvSpPr>
                <p:spPr bwMode="auto">
                  <a:xfrm>
                    <a:off x="989" y="3714"/>
                    <a:ext cx="42" cy="12"/>
                  </a:xfrm>
                  <a:custGeom>
                    <a:avLst/>
                    <a:gdLst>
                      <a:gd name="T0" fmla="*/ 0 w 83"/>
                      <a:gd name="T1" fmla="*/ 12 h 36"/>
                      <a:gd name="T2" fmla="*/ 1 w 83"/>
                      <a:gd name="T3" fmla="*/ 6 h 36"/>
                      <a:gd name="T4" fmla="*/ 3 w 83"/>
                      <a:gd name="T5" fmla="*/ 3 h 36"/>
                      <a:gd name="T6" fmla="*/ 7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6" y="8"/>
                        </a:lnTo>
                        <a:lnTo>
                          <a:pt x="13" y="0"/>
                        </a:lnTo>
                        <a:lnTo>
                          <a:pt x="68"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777" name="Group 267"/>
                <p:cNvGrpSpPr>
                  <a:grpSpLocks/>
                </p:cNvGrpSpPr>
                <p:nvPr/>
              </p:nvGrpSpPr>
              <p:grpSpPr bwMode="auto">
                <a:xfrm>
                  <a:off x="995" y="3716"/>
                  <a:ext cx="48" cy="23"/>
                  <a:chOff x="995" y="3716"/>
                  <a:chExt cx="48" cy="23"/>
                </a:xfrm>
              </p:grpSpPr>
              <p:sp>
                <p:nvSpPr>
                  <p:cNvPr id="14778" name="Freeform 268"/>
                  <p:cNvSpPr>
                    <a:spLocks/>
                  </p:cNvSpPr>
                  <p:nvPr/>
                </p:nvSpPr>
                <p:spPr bwMode="auto">
                  <a:xfrm>
                    <a:off x="995" y="3716"/>
                    <a:ext cx="11" cy="23"/>
                  </a:xfrm>
                  <a:custGeom>
                    <a:avLst/>
                    <a:gdLst>
                      <a:gd name="T0" fmla="*/ 7 w 24"/>
                      <a:gd name="T1" fmla="*/ 23 h 68"/>
                      <a:gd name="T2" fmla="*/ 0 w 24"/>
                      <a:gd name="T3" fmla="*/ 9 h 68"/>
                      <a:gd name="T4" fmla="*/ 5 w 24"/>
                      <a:gd name="T5" fmla="*/ 0 h 68"/>
                      <a:gd name="T6" fmla="*/ 11 w 24"/>
                      <a:gd name="T7" fmla="*/ 10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7"/>
                        </a:lnTo>
                        <a:lnTo>
                          <a:pt x="10" y="0"/>
                        </a:lnTo>
                        <a:lnTo>
                          <a:pt x="24" y="30"/>
                        </a:lnTo>
                        <a:lnTo>
                          <a:pt x="15" y="68"/>
                        </a:lnTo>
                        <a:close/>
                      </a:path>
                    </a:pathLst>
                  </a:custGeom>
                  <a:solidFill>
                    <a:srgbClr val="A0A0A0"/>
                  </a:solidFill>
                  <a:ln w="9525">
                    <a:noFill/>
                    <a:round/>
                    <a:headEnd/>
                    <a:tailEnd/>
                  </a:ln>
                </p:spPr>
                <p:txBody>
                  <a:bodyPr/>
                  <a:lstStyle/>
                  <a:p>
                    <a:endParaRPr lang="zh-CN" altLang="en-US"/>
                  </a:p>
                </p:txBody>
              </p:sp>
              <p:sp>
                <p:nvSpPr>
                  <p:cNvPr id="14779" name="Freeform 269"/>
                  <p:cNvSpPr>
                    <a:spLocks/>
                  </p:cNvSpPr>
                  <p:nvPr/>
                </p:nvSpPr>
                <p:spPr bwMode="auto">
                  <a:xfrm>
                    <a:off x="999" y="3717"/>
                    <a:ext cx="38" cy="9"/>
                  </a:xfrm>
                  <a:custGeom>
                    <a:avLst/>
                    <a:gdLst>
                      <a:gd name="T0" fmla="*/ 1 w 74"/>
                      <a:gd name="T1" fmla="*/ 0 h 29"/>
                      <a:gd name="T2" fmla="*/ 25 w 74"/>
                      <a:gd name="T3" fmla="*/ 0 h 29"/>
                      <a:gd name="T4" fmla="*/ 27 w 74"/>
                      <a:gd name="T5" fmla="*/ 1 h 29"/>
                      <a:gd name="T6" fmla="*/ 29 w 74"/>
                      <a:gd name="T7" fmla="*/ 3 h 29"/>
                      <a:gd name="T8" fmla="*/ 38 w 74"/>
                      <a:gd name="T9" fmla="*/ 9 h 29"/>
                      <a:gd name="T10" fmla="*/ 9 w 74"/>
                      <a:gd name="T11" fmla="*/ 9 h 29"/>
                      <a:gd name="T12" fmla="*/ 5 w 74"/>
                      <a:gd name="T13" fmla="*/ 6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1" y="0"/>
                        </a:moveTo>
                        <a:lnTo>
                          <a:pt x="49" y="0"/>
                        </a:lnTo>
                        <a:lnTo>
                          <a:pt x="52" y="3"/>
                        </a:lnTo>
                        <a:lnTo>
                          <a:pt x="56" y="11"/>
                        </a:lnTo>
                        <a:lnTo>
                          <a:pt x="74"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4780" name="Freeform 270"/>
                  <p:cNvSpPr>
                    <a:spLocks/>
                  </p:cNvSpPr>
                  <p:nvPr/>
                </p:nvSpPr>
                <p:spPr bwMode="auto">
                  <a:xfrm>
                    <a:off x="1003" y="3727"/>
                    <a:ext cx="40" cy="12"/>
                  </a:xfrm>
                  <a:custGeom>
                    <a:avLst/>
                    <a:gdLst>
                      <a:gd name="T0" fmla="*/ 0 w 82"/>
                      <a:gd name="T1" fmla="*/ 12 h 36"/>
                      <a:gd name="T2" fmla="*/ 0 w 82"/>
                      <a:gd name="T3" fmla="*/ 6 h 36"/>
                      <a:gd name="T4" fmla="*/ 2 w 82"/>
                      <a:gd name="T5" fmla="*/ 2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19"/>
                        </a:lnTo>
                        <a:lnTo>
                          <a:pt x="5" y="7"/>
                        </a:lnTo>
                        <a:lnTo>
                          <a:pt x="11" y="0"/>
                        </a:lnTo>
                        <a:lnTo>
                          <a:pt x="68" y="0"/>
                        </a:lnTo>
                        <a:lnTo>
                          <a:pt x="82" y="36"/>
                        </a:lnTo>
                        <a:lnTo>
                          <a:pt x="0" y="36"/>
                        </a:lnTo>
                        <a:close/>
                      </a:path>
                    </a:pathLst>
                  </a:custGeom>
                  <a:solidFill>
                    <a:srgbClr val="C0C0C0"/>
                  </a:solidFill>
                  <a:ln w="9525">
                    <a:noFill/>
                    <a:round/>
                    <a:headEnd/>
                    <a:tailEnd/>
                  </a:ln>
                </p:spPr>
                <p:txBody>
                  <a:bodyPr/>
                  <a:lstStyle/>
                  <a:p>
                    <a:endParaRPr lang="zh-CN" altLang="en-US"/>
                  </a:p>
                </p:txBody>
              </p:sp>
            </p:grpSp>
          </p:grpSp>
          <p:grpSp>
            <p:nvGrpSpPr>
              <p:cNvPr id="14502" name="Group 271"/>
              <p:cNvGrpSpPr>
                <a:grpSpLocks/>
              </p:cNvGrpSpPr>
              <p:nvPr/>
            </p:nvGrpSpPr>
            <p:grpSpPr bwMode="auto">
              <a:xfrm>
                <a:off x="1005" y="3727"/>
                <a:ext cx="49" cy="23"/>
                <a:chOff x="1005" y="3727"/>
                <a:chExt cx="49" cy="23"/>
              </a:xfrm>
            </p:grpSpPr>
            <p:sp>
              <p:nvSpPr>
                <p:cNvPr id="14770" name="Freeform 272"/>
                <p:cNvSpPr>
                  <a:spLocks/>
                </p:cNvSpPr>
                <p:nvPr/>
              </p:nvSpPr>
              <p:spPr bwMode="auto">
                <a:xfrm>
                  <a:off x="1005" y="3727"/>
                  <a:ext cx="12" cy="23"/>
                </a:xfrm>
                <a:custGeom>
                  <a:avLst/>
                  <a:gdLst>
                    <a:gd name="T0" fmla="*/ 8 w 25"/>
                    <a:gd name="T1" fmla="*/ 23 h 69"/>
                    <a:gd name="T2" fmla="*/ 0 w 25"/>
                    <a:gd name="T3" fmla="*/ 9 h 69"/>
                    <a:gd name="T4" fmla="*/ 6 w 25"/>
                    <a:gd name="T5" fmla="*/ 0 h 69"/>
                    <a:gd name="T6" fmla="*/ 12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12"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4771" name="Freeform 273"/>
                <p:cNvSpPr>
                  <a:spLocks/>
                </p:cNvSpPr>
                <p:nvPr/>
              </p:nvSpPr>
              <p:spPr bwMode="auto">
                <a:xfrm>
                  <a:off x="1010" y="3728"/>
                  <a:ext cx="37" cy="10"/>
                </a:xfrm>
                <a:custGeom>
                  <a:avLst/>
                  <a:gdLst>
                    <a:gd name="T0" fmla="*/ 1 w 73"/>
                    <a:gd name="T1" fmla="*/ 0 h 31"/>
                    <a:gd name="T2" fmla="*/ 24 w 73"/>
                    <a:gd name="T3" fmla="*/ 0 h 31"/>
                    <a:gd name="T4" fmla="*/ 26 w 73"/>
                    <a:gd name="T5" fmla="*/ 1 h 31"/>
                    <a:gd name="T6" fmla="*/ 28 w 73"/>
                    <a:gd name="T7" fmla="*/ 4 h 31"/>
                    <a:gd name="T8" fmla="*/ 37 w 73"/>
                    <a:gd name="T9" fmla="*/ 10 h 31"/>
                    <a:gd name="T10" fmla="*/ 9 w 73"/>
                    <a:gd name="T11" fmla="*/ 10 h 31"/>
                    <a:gd name="T12" fmla="*/ 5 w 73"/>
                    <a:gd name="T13" fmla="*/ 7 h 31"/>
                    <a:gd name="T14" fmla="*/ 0 w 73"/>
                    <a:gd name="T15" fmla="*/ 2 h 31"/>
                    <a:gd name="T16" fmla="*/ 1 w 73"/>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1"/>
                    <a:gd name="T29" fmla="*/ 73 w 73"/>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1">
                      <a:moveTo>
                        <a:pt x="2" y="0"/>
                      </a:moveTo>
                      <a:lnTo>
                        <a:pt x="48" y="0"/>
                      </a:lnTo>
                      <a:lnTo>
                        <a:pt x="51" y="4"/>
                      </a:lnTo>
                      <a:lnTo>
                        <a:pt x="56" y="13"/>
                      </a:lnTo>
                      <a:lnTo>
                        <a:pt x="73" y="31"/>
                      </a:lnTo>
                      <a:lnTo>
                        <a:pt x="18" y="31"/>
                      </a:lnTo>
                      <a:lnTo>
                        <a:pt x="9" y="22"/>
                      </a:lnTo>
                      <a:lnTo>
                        <a:pt x="0" y="7"/>
                      </a:lnTo>
                      <a:lnTo>
                        <a:pt x="2" y="0"/>
                      </a:lnTo>
                      <a:close/>
                    </a:path>
                  </a:pathLst>
                </a:custGeom>
                <a:solidFill>
                  <a:srgbClr val="E0E0E0"/>
                </a:solidFill>
                <a:ln w="9525">
                  <a:noFill/>
                  <a:round/>
                  <a:headEnd/>
                  <a:tailEnd/>
                </a:ln>
              </p:spPr>
              <p:txBody>
                <a:bodyPr/>
                <a:lstStyle/>
                <a:p>
                  <a:endParaRPr lang="zh-CN" altLang="en-US"/>
                </a:p>
              </p:txBody>
            </p:sp>
            <p:sp>
              <p:nvSpPr>
                <p:cNvPr id="14772" name="Freeform 274"/>
                <p:cNvSpPr>
                  <a:spLocks/>
                </p:cNvSpPr>
                <p:nvPr/>
              </p:nvSpPr>
              <p:spPr bwMode="auto">
                <a:xfrm>
                  <a:off x="1013" y="3738"/>
                  <a:ext cx="41" cy="12"/>
                </a:xfrm>
                <a:custGeom>
                  <a:avLst/>
                  <a:gdLst>
                    <a:gd name="T0" fmla="*/ 0 w 83"/>
                    <a:gd name="T1" fmla="*/ 12 h 36"/>
                    <a:gd name="T2" fmla="*/ 0 w 83"/>
                    <a:gd name="T3" fmla="*/ 7 h 36"/>
                    <a:gd name="T4" fmla="*/ 3 w 83"/>
                    <a:gd name="T5" fmla="*/ 2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0"/>
                      </a:lnTo>
                      <a:lnTo>
                        <a:pt x="7" y="7"/>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503" name="Group 275"/>
              <p:cNvGrpSpPr>
                <a:grpSpLocks/>
              </p:cNvGrpSpPr>
              <p:nvPr/>
            </p:nvGrpSpPr>
            <p:grpSpPr bwMode="auto">
              <a:xfrm>
                <a:off x="1018" y="3740"/>
                <a:ext cx="49" cy="22"/>
                <a:chOff x="1018" y="3740"/>
                <a:chExt cx="49" cy="22"/>
              </a:xfrm>
            </p:grpSpPr>
            <p:sp>
              <p:nvSpPr>
                <p:cNvPr id="14767" name="Freeform 276"/>
                <p:cNvSpPr>
                  <a:spLocks/>
                </p:cNvSpPr>
                <p:nvPr/>
              </p:nvSpPr>
              <p:spPr bwMode="auto">
                <a:xfrm>
                  <a:off x="1018" y="3740"/>
                  <a:ext cx="12" cy="22"/>
                </a:xfrm>
                <a:custGeom>
                  <a:avLst/>
                  <a:gdLst>
                    <a:gd name="T0" fmla="*/ 8 w 25"/>
                    <a:gd name="T1" fmla="*/ 22 h 68"/>
                    <a:gd name="T2" fmla="*/ 0 w 25"/>
                    <a:gd name="T3" fmla="*/ 9 h 68"/>
                    <a:gd name="T4" fmla="*/ 5 w 25"/>
                    <a:gd name="T5" fmla="*/ 0 h 68"/>
                    <a:gd name="T6" fmla="*/ 12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768" name="Freeform 277"/>
                <p:cNvSpPr>
                  <a:spLocks/>
                </p:cNvSpPr>
                <p:nvPr/>
              </p:nvSpPr>
              <p:spPr bwMode="auto">
                <a:xfrm>
                  <a:off x="1022" y="3740"/>
                  <a:ext cx="38" cy="10"/>
                </a:xfrm>
                <a:custGeom>
                  <a:avLst/>
                  <a:gdLst>
                    <a:gd name="T0" fmla="*/ 1 w 74"/>
                    <a:gd name="T1" fmla="*/ 0 h 31"/>
                    <a:gd name="T2" fmla="*/ 25 w 74"/>
                    <a:gd name="T3" fmla="*/ 0 h 31"/>
                    <a:gd name="T4" fmla="*/ 26 w 74"/>
                    <a:gd name="T5" fmla="*/ 1 h 31"/>
                    <a:gd name="T6" fmla="*/ 29 w 74"/>
                    <a:gd name="T7" fmla="*/ 4 h 31"/>
                    <a:gd name="T8" fmla="*/ 38 w 74"/>
                    <a:gd name="T9" fmla="*/ 10 h 31"/>
                    <a:gd name="T10" fmla="*/ 9 w 74"/>
                    <a:gd name="T11" fmla="*/ 10 h 31"/>
                    <a:gd name="T12" fmla="*/ 5 w 74"/>
                    <a:gd name="T13" fmla="*/ 7 h 31"/>
                    <a:gd name="T14" fmla="*/ 0 w 74"/>
                    <a:gd name="T15" fmla="*/ 2 h 31"/>
                    <a:gd name="T16" fmla="*/ 1 w 74"/>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1"/>
                    <a:gd name="T29" fmla="*/ 74 w 74"/>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1">
                      <a:moveTo>
                        <a:pt x="2" y="0"/>
                      </a:moveTo>
                      <a:lnTo>
                        <a:pt x="49" y="0"/>
                      </a:lnTo>
                      <a:lnTo>
                        <a:pt x="51" y="4"/>
                      </a:lnTo>
                      <a:lnTo>
                        <a:pt x="57" y="13"/>
                      </a:lnTo>
                      <a:lnTo>
                        <a:pt x="74" y="31"/>
                      </a:lnTo>
                      <a:lnTo>
                        <a:pt x="18" y="31"/>
                      </a:lnTo>
                      <a:lnTo>
                        <a:pt x="10" y="22"/>
                      </a:lnTo>
                      <a:lnTo>
                        <a:pt x="0" y="7"/>
                      </a:lnTo>
                      <a:lnTo>
                        <a:pt x="2" y="0"/>
                      </a:lnTo>
                      <a:close/>
                    </a:path>
                  </a:pathLst>
                </a:custGeom>
                <a:solidFill>
                  <a:srgbClr val="E0E0E0"/>
                </a:solidFill>
                <a:ln w="9525">
                  <a:noFill/>
                  <a:round/>
                  <a:headEnd/>
                  <a:tailEnd/>
                </a:ln>
              </p:spPr>
              <p:txBody>
                <a:bodyPr/>
                <a:lstStyle/>
                <a:p>
                  <a:endParaRPr lang="zh-CN" altLang="en-US"/>
                </a:p>
              </p:txBody>
            </p:sp>
            <p:sp>
              <p:nvSpPr>
                <p:cNvPr id="14769" name="Freeform 278"/>
                <p:cNvSpPr>
                  <a:spLocks/>
                </p:cNvSpPr>
                <p:nvPr/>
              </p:nvSpPr>
              <p:spPr bwMode="auto">
                <a:xfrm>
                  <a:off x="1026" y="3750"/>
                  <a:ext cx="41" cy="12"/>
                </a:xfrm>
                <a:custGeom>
                  <a:avLst/>
                  <a:gdLst>
                    <a:gd name="T0" fmla="*/ 0 w 82"/>
                    <a:gd name="T1" fmla="*/ 12 h 36"/>
                    <a:gd name="T2" fmla="*/ 1 w 82"/>
                    <a:gd name="T3" fmla="*/ 7 h 36"/>
                    <a:gd name="T4" fmla="*/ 3 w 82"/>
                    <a:gd name="T5" fmla="*/ 3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1"/>
                      </a:lnTo>
                      <a:lnTo>
                        <a:pt x="6"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504" name="Group 279"/>
              <p:cNvGrpSpPr>
                <a:grpSpLocks/>
              </p:cNvGrpSpPr>
              <p:nvPr/>
            </p:nvGrpSpPr>
            <p:grpSpPr bwMode="auto">
              <a:xfrm>
                <a:off x="1030" y="3753"/>
                <a:ext cx="49" cy="23"/>
                <a:chOff x="1030" y="3753"/>
                <a:chExt cx="49" cy="23"/>
              </a:xfrm>
            </p:grpSpPr>
            <p:sp>
              <p:nvSpPr>
                <p:cNvPr id="14764" name="Freeform 280"/>
                <p:cNvSpPr>
                  <a:spLocks/>
                </p:cNvSpPr>
                <p:nvPr/>
              </p:nvSpPr>
              <p:spPr bwMode="auto">
                <a:xfrm>
                  <a:off x="1030" y="3753"/>
                  <a:ext cx="13" cy="23"/>
                </a:xfrm>
                <a:custGeom>
                  <a:avLst/>
                  <a:gdLst>
                    <a:gd name="T0" fmla="*/ 8 w 25"/>
                    <a:gd name="T1" fmla="*/ 23 h 68"/>
                    <a:gd name="T2" fmla="*/ 0 w 25"/>
                    <a:gd name="T3" fmla="*/ 9 h 68"/>
                    <a:gd name="T4" fmla="*/ 6 w 25"/>
                    <a:gd name="T5" fmla="*/ 0 h 68"/>
                    <a:gd name="T6" fmla="*/ 13 w 25"/>
                    <a:gd name="T7" fmla="*/ 11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2"/>
                      </a:lnTo>
                      <a:lnTo>
                        <a:pt x="16" y="68"/>
                      </a:lnTo>
                      <a:close/>
                    </a:path>
                  </a:pathLst>
                </a:custGeom>
                <a:solidFill>
                  <a:srgbClr val="A0A0A0"/>
                </a:solidFill>
                <a:ln w="9525">
                  <a:noFill/>
                  <a:round/>
                  <a:headEnd/>
                  <a:tailEnd/>
                </a:ln>
              </p:spPr>
              <p:txBody>
                <a:bodyPr/>
                <a:lstStyle/>
                <a:p>
                  <a:endParaRPr lang="zh-CN" altLang="en-US"/>
                </a:p>
              </p:txBody>
            </p:sp>
            <p:sp>
              <p:nvSpPr>
                <p:cNvPr id="14765" name="Freeform 281"/>
                <p:cNvSpPr>
                  <a:spLocks/>
                </p:cNvSpPr>
                <p:nvPr/>
              </p:nvSpPr>
              <p:spPr bwMode="auto">
                <a:xfrm>
                  <a:off x="1035" y="3753"/>
                  <a:ext cx="37" cy="11"/>
                </a:xfrm>
                <a:custGeom>
                  <a:avLst/>
                  <a:gdLst>
                    <a:gd name="T0" fmla="*/ 1 w 74"/>
                    <a:gd name="T1" fmla="*/ 0 h 31"/>
                    <a:gd name="T2" fmla="*/ 25 w 74"/>
                    <a:gd name="T3" fmla="*/ 0 h 31"/>
                    <a:gd name="T4" fmla="*/ 26 w 74"/>
                    <a:gd name="T5" fmla="*/ 1 h 31"/>
                    <a:gd name="T6" fmla="*/ 28 w 74"/>
                    <a:gd name="T7" fmla="*/ 5 h 31"/>
                    <a:gd name="T8" fmla="*/ 37 w 74"/>
                    <a:gd name="T9" fmla="*/ 11 h 31"/>
                    <a:gd name="T10" fmla="*/ 9 w 74"/>
                    <a:gd name="T11" fmla="*/ 11 h 31"/>
                    <a:gd name="T12" fmla="*/ 5 w 74"/>
                    <a:gd name="T13" fmla="*/ 8 h 31"/>
                    <a:gd name="T14" fmla="*/ 0 w 74"/>
                    <a:gd name="T15" fmla="*/ 2 h 31"/>
                    <a:gd name="T16" fmla="*/ 1 w 74"/>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1"/>
                    <a:gd name="T29" fmla="*/ 74 w 74"/>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1">
                      <a:moveTo>
                        <a:pt x="2" y="0"/>
                      </a:moveTo>
                      <a:lnTo>
                        <a:pt x="51" y="0"/>
                      </a:lnTo>
                      <a:lnTo>
                        <a:pt x="52" y="4"/>
                      </a:lnTo>
                      <a:lnTo>
                        <a:pt x="56" y="13"/>
                      </a:lnTo>
                      <a:lnTo>
                        <a:pt x="74" y="31"/>
                      </a:lnTo>
                      <a:lnTo>
                        <a:pt x="18" y="31"/>
                      </a:lnTo>
                      <a:lnTo>
                        <a:pt x="10" y="22"/>
                      </a:lnTo>
                      <a:lnTo>
                        <a:pt x="0" y="7"/>
                      </a:lnTo>
                      <a:lnTo>
                        <a:pt x="2" y="0"/>
                      </a:lnTo>
                      <a:close/>
                    </a:path>
                  </a:pathLst>
                </a:custGeom>
                <a:solidFill>
                  <a:srgbClr val="E0E0E0"/>
                </a:solidFill>
                <a:ln w="9525">
                  <a:noFill/>
                  <a:round/>
                  <a:headEnd/>
                  <a:tailEnd/>
                </a:ln>
              </p:spPr>
              <p:txBody>
                <a:bodyPr/>
                <a:lstStyle/>
                <a:p>
                  <a:endParaRPr lang="zh-CN" altLang="en-US"/>
                </a:p>
              </p:txBody>
            </p:sp>
            <p:sp>
              <p:nvSpPr>
                <p:cNvPr id="14766" name="Freeform 282"/>
                <p:cNvSpPr>
                  <a:spLocks/>
                </p:cNvSpPr>
                <p:nvPr/>
              </p:nvSpPr>
              <p:spPr bwMode="auto">
                <a:xfrm>
                  <a:off x="1039" y="3764"/>
                  <a:ext cx="40" cy="12"/>
                </a:xfrm>
                <a:custGeom>
                  <a:avLst/>
                  <a:gdLst>
                    <a:gd name="T0" fmla="*/ 0 w 82"/>
                    <a:gd name="T1" fmla="*/ 12 h 35"/>
                    <a:gd name="T2" fmla="*/ 1 w 82"/>
                    <a:gd name="T3" fmla="*/ 7 h 35"/>
                    <a:gd name="T4" fmla="*/ 3 w 82"/>
                    <a:gd name="T5" fmla="*/ 2 h 35"/>
                    <a:gd name="T6" fmla="*/ 5 w 82"/>
                    <a:gd name="T7" fmla="*/ 0 h 35"/>
                    <a:gd name="T8" fmla="*/ 33 w 82"/>
                    <a:gd name="T9" fmla="*/ 0 h 35"/>
                    <a:gd name="T10" fmla="*/ 40 w 82"/>
                    <a:gd name="T11" fmla="*/ 12 h 35"/>
                    <a:gd name="T12" fmla="*/ 0 w 82"/>
                    <a:gd name="T13" fmla="*/ 12 h 35"/>
                    <a:gd name="T14" fmla="*/ 0 60000 65536"/>
                    <a:gd name="T15" fmla="*/ 0 60000 65536"/>
                    <a:gd name="T16" fmla="*/ 0 60000 65536"/>
                    <a:gd name="T17" fmla="*/ 0 60000 65536"/>
                    <a:gd name="T18" fmla="*/ 0 60000 65536"/>
                    <a:gd name="T19" fmla="*/ 0 60000 65536"/>
                    <a:gd name="T20" fmla="*/ 0 60000 65536"/>
                    <a:gd name="T21" fmla="*/ 0 w 82"/>
                    <a:gd name="T22" fmla="*/ 0 h 35"/>
                    <a:gd name="T23" fmla="*/ 82 w 82"/>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5">
                      <a:moveTo>
                        <a:pt x="0" y="35"/>
                      </a:moveTo>
                      <a:lnTo>
                        <a:pt x="2" y="19"/>
                      </a:lnTo>
                      <a:lnTo>
                        <a:pt x="7" y="7"/>
                      </a:lnTo>
                      <a:lnTo>
                        <a:pt x="11" y="0"/>
                      </a:lnTo>
                      <a:lnTo>
                        <a:pt x="67" y="0"/>
                      </a:lnTo>
                      <a:lnTo>
                        <a:pt x="82" y="35"/>
                      </a:lnTo>
                      <a:lnTo>
                        <a:pt x="0" y="35"/>
                      </a:lnTo>
                      <a:close/>
                    </a:path>
                  </a:pathLst>
                </a:custGeom>
                <a:solidFill>
                  <a:srgbClr val="C0C0C0"/>
                </a:solidFill>
                <a:ln w="9525">
                  <a:noFill/>
                  <a:round/>
                  <a:headEnd/>
                  <a:tailEnd/>
                </a:ln>
              </p:spPr>
              <p:txBody>
                <a:bodyPr/>
                <a:lstStyle/>
                <a:p>
                  <a:endParaRPr lang="zh-CN" altLang="en-US"/>
                </a:p>
              </p:txBody>
            </p:sp>
          </p:grpSp>
          <p:sp>
            <p:nvSpPr>
              <p:cNvPr id="14505" name="Freeform 283"/>
              <p:cNvSpPr>
                <a:spLocks/>
              </p:cNvSpPr>
              <p:nvPr/>
            </p:nvSpPr>
            <p:spPr bwMode="auto">
              <a:xfrm>
                <a:off x="778" y="3535"/>
                <a:ext cx="12" cy="23"/>
              </a:xfrm>
              <a:custGeom>
                <a:avLst/>
                <a:gdLst>
                  <a:gd name="T0" fmla="*/ 6 w 24"/>
                  <a:gd name="T1" fmla="*/ 23 h 68"/>
                  <a:gd name="T2" fmla="*/ 0 w 24"/>
                  <a:gd name="T3" fmla="*/ 9 h 68"/>
                  <a:gd name="T4" fmla="*/ 5 w 24"/>
                  <a:gd name="T5" fmla="*/ 0 h 68"/>
                  <a:gd name="T6" fmla="*/ 12 w 24"/>
                  <a:gd name="T7" fmla="*/ 10 h 68"/>
                  <a:gd name="T8" fmla="*/ 6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3" y="68"/>
                    </a:moveTo>
                    <a:lnTo>
                      <a:pt x="0" y="27"/>
                    </a:lnTo>
                    <a:lnTo>
                      <a:pt x="9" y="0"/>
                    </a:lnTo>
                    <a:lnTo>
                      <a:pt x="24" y="31"/>
                    </a:lnTo>
                    <a:lnTo>
                      <a:pt x="13" y="68"/>
                    </a:lnTo>
                    <a:close/>
                  </a:path>
                </a:pathLst>
              </a:custGeom>
              <a:solidFill>
                <a:srgbClr val="606060"/>
              </a:solidFill>
              <a:ln w="9525">
                <a:noFill/>
                <a:round/>
                <a:headEnd/>
                <a:tailEnd/>
              </a:ln>
            </p:spPr>
            <p:txBody>
              <a:bodyPr/>
              <a:lstStyle/>
              <a:p>
                <a:endParaRPr lang="zh-CN" altLang="en-US"/>
              </a:p>
            </p:txBody>
          </p:sp>
          <p:sp>
            <p:nvSpPr>
              <p:cNvPr id="14506" name="Freeform 284"/>
              <p:cNvSpPr>
                <a:spLocks/>
              </p:cNvSpPr>
              <p:nvPr/>
            </p:nvSpPr>
            <p:spPr bwMode="auto">
              <a:xfrm>
                <a:off x="783" y="3535"/>
                <a:ext cx="36" cy="11"/>
              </a:xfrm>
              <a:custGeom>
                <a:avLst/>
                <a:gdLst>
                  <a:gd name="T0" fmla="*/ 1 w 72"/>
                  <a:gd name="T1" fmla="*/ 0 h 31"/>
                  <a:gd name="T2" fmla="*/ 25 w 72"/>
                  <a:gd name="T3" fmla="*/ 0 h 31"/>
                  <a:gd name="T4" fmla="*/ 25 w 72"/>
                  <a:gd name="T5" fmla="*/ 1 h 31"/>
                  <a:gd name="T6" fmla="*/ 28 w 72"/>
                  <a:gd name="T7" fmla="*/ 5 h 31"/>
                  <a:gd name="T8" fmla="*/ 36 w 72"/>
                  <a:gd name="T9" fmla="*/ 11 h 31"/>
                  <a:gd name="T10" fmla="*/ 9 w 72"/>
                  <a:gd name="T11" fmla="*/ 11 h 31"/>
                  <a:gd name="T12" fmla="*/ 5 w 72"/>
                  <a:gd name="T13" fmla="*/ 8 h 31"/>
                  <a:gd name="T14" fmla="*/ 0 w 72"/>
                  <a:gd name="T15" fmla="*/ 2 h 31"/>
                  <a:gd name="T16" fmla="*/ 1 w 72"/>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1"/>
                  <a:gd name="T29" fmla="*/ 72 w 72"/>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1">
                    <a:moveTo>
                      <a:pt x="1" y="0"/>
                    </a:moveTo>
                    <a:lnTo>
                      <a:pt x="50" y="0"/>
                    </a:lnTo>
                    <a:lnTo>
                      <a:pt x="51" y="4"/>
                    </a:lnTo>
                    <a:lnTo>
                      <a:pt x="57" y="13"/>
                    </a:lnTo>
                    <a:lnTo>
                      <a:pt x="72" y="31"/>
                    </a:lnTo>
                    <a:lnTo>
                      <a:pt x="18" y="31"/>
                    </a:lnTo>
                    <a:lnTo>
                      <a:pt x="9" y="22"/>
                    </a:lnTo>
                    <a:lnTo>
                      <a:pt x="0" y="7"/>
                    </a:lnTo>
                    <a:lnTo>
                      <a:pt x="1" y="0"/>
                    </a:lnTo>
                    <a:close/>
                  </a:path>
                </a:pathLst>
              </a:custGeom>
              <a:solidFill>
                <a:srgbClr val="808080"/>
              </a:solidFill>
              <a:ln w="9525">
                <a:noFill/>
                <a:round/>
                <a:headEnd/>
                <a:tailEnd/>
              </a:ln>
            </p:spPr>
            <p:txBody>
              <a:bodyPr/>
              <a:lstStyle/>
              <a:p>
                <a:endParaRPr lang="zh-CN" altLang="en-US"/>
              </a:p>
            </p:txBody>
          </p:sp>
          <p:sp>
            <p:nvSpPr>
              <p:cNvPr id="14507" name="Freeform 285"/>
              <p:cNvSpPr>
                <a:spLocks/>
              </p:cNvSpPr>
              <p:nvPr/>
            </p:nvSpPr>
            <p:spPr bwMode="auto">
              <a:xfrm>
                <a:off x="786" y="3546"/>
                <a:ext cx="41" cy="12"/>
              </a:xfrm>
              <a:custGeom>
                <a:avLst/>
                <a:gdLst>
                  <a:gd name="T0" fmla="*/ 0 w 83"/>
                  <a:gd name="T1" fmla="*/ 12 h 36"/>
                  <a:gd name="T2" fmla="*/ 1 w 83"/>
                  <a:gd name="T3" fmla="*/ 7 h 36"/>
                  <a:gd name="T4" fmla="*/ 3 w 83"/>
                  <a:gd name="T5" fmla="*/ 3 h 36"/>
                  <a:gd name="T6" fmla="*/ 6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3" y="21"/>
                    </a:lnTo>
                    <a:lnTo>
                      <a:pt x="7" y="8"/>
                    </a:lnTo>
                    <a:lnTo>
                      <a:pt x="12" y="0"/>
                    </a:lnTo>
                    <a:lnTo>
                      <a:pt x="67" y="0"/>
                    </a:lnTo>
                    <a:lnTo>
                      <a:pt x="83" y="36"/>
                    </a:lnTo>
                    <a:lnTo>
                      <a:pt x="0" y="36"/>
                    </a:lnTo>
                    <a:close/>
                  </a:path>
                </a:pathLst>
              </a:custGeom>
              <a:solidFill>
                <a:srgbClr val="404040"/>
              </a:solidFill>
              <a:ln w="9525">
                <a:noFill/>
                <a:round/>
                <a:headEnd/>
                <a:tailEnd/>
              </a:ln>
            </p:spPr>
            <p:txBody>
              <a:bodyPr/>
              <a:lstStyle/>
              <a:p>
                <a:endParaRPr lang="zh-CN" altLang="en-US"/>
              </a:p>
            </p:txBody>
          </p:sp>
          <p:grpSp>
            <p:nvGrpSpPr>
              <p:cNvPr id="14508" name="Group 286"/>
              <p:cNvGrpSpPr>
                <a:grpSpLocks/>
              </p:cNvGrpSpPr>
              <p:nvPr/>
            </p:nvGrpSpPr>
            <p:grpSpPr bwMode="auto">
              <a:xfrm>
                <a:off x="790" y="3547"/>
                <a:ext cx="49" cy="23"/>
                <a:chOff x="790" y="3547"/>
                <a:chExt cx="49" cy="23"/>
              </a:xfrm>
            </p:grpSpPr>
            <p:sp>
              <p:nvSpPr>
                <p:cNvPr id="14761" name="Freeform 287"/>
                <p:cNvSpPr>
                  <a:spLocks/>
                </p:cNvSpPr>
                <p:nvPr/>
              </p:nvSpPr>
              <p:spPr bwMode="auto">
                <a:xfrm>
                  <a:off x="790" y="3547"/>
                  <a:ext cx="12" cy="23"/>
                </a:xfrm>
                <a:custGeom>
                  <a:avLst/>
                  <a:gdLst>
                    <a:gd name="T0" fmla="*/ 8 w 25"/>
                    <a:gd name="T1" fmla="*/ 23 h 68"/>
                    <a:gd name="T2" fmla="*/ 0 w 25"/>
                    <a:gd name="T3" fmla="*/ 9 h 68"/>
                    <a:gd name="T4" fmla="*/ 5 w 25"/>
                    <a:gd name="T5" fmla="*/ 0 h 68"/>
                    <a:gd name="T6" fmla="*/ 12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762" name="Freeform 288"/>
                <p:cNvSpPr>
                  <a:spLocks/>
                </p:cNvSpPr>
                <p:nvPr/>
              </p:nvSpPr>
              <p:spPr bwMode="auto">
                <a:xfrm>
                  <a:off x="795" y="3548"/>
                  <a:ext cx="37" cy="10"/>
                </a:xfrm>
                <a:custGeom>
                  <a:avLst/>
                  <a:gdLst>
                    <a:gd name="T0" fmla="*/ 1 w 73"/>
                    <a:gd name="T1" fmla="*/ 0 h 29"/>
                    <a:gd name="T2" fmla="*/ 24 w 73"/>
                    <a:gd name="T3" fmla="*/ 0 h 29"/>
                    <a:gd name="T4" fmla="*/ 25 w 73"/>
                    <a:gd name="T5" fmla="*/ 1 h 29"/>
                    <a:gd name="T6" fmla="*/ 28 w 73"/>
                    <a:gd name="T7" fmla="*/ 4 h 29"/>
                    <a:gd name="T8" fmla="*/ 37 w 73"/>
                    <a:gd name="T9" fmla="*/ 10 h 29"/>
                    <a:gd name="T10" fmla="*/ 9 w 73"/>
                    <a:gd name="T11" fmla="*/ 10 h 29"/>
                    <a:gd name="T12" fmla="*/ 5 w 73"/>
                    <a:gd name="T13" fmla="*/ 7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1" y="0"/>
                      </a:moveTo>
                      <a:lnTo>
                        <a:pt x="48" y="0"/>
                      </a:lnTo>
                      <a:lnTo>
                        <a:pt x="50" y="2"/>
                      </a:lnTo>
                      <a:lnTo>
                        <a:pt x="56" y="11"/>
                      </a:lnTo>
                      <a:lnTo>
                        <a:pt x="73"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4763" name="Freeform 289"/>
                <p:cNvSpPr>
                  <a:spLocks/>
                </p:cNvSpPr>
                <p:nvPr/>
              </p:nvSpPr>
              <p:spPr bwMode="auto">
                <a:xfrm>
                  <a:off x="798" y="3558"/>
                  <a:ext cx="41" cy="12"/>
                </a:xfrm>
                <a:custGeom>
                  <a:avLst/>
                  <a:gdLst>
                    <a:gd name="T0" fmla="*/ 0 w 82"/>
                    <a:gd name="T1" fmla="*/ 12 h 36"/>
                    <a:gd name="T2" fmla="*/ 1 w 82"/>
                    <a:gd name="T3" fmla="*/ 7 h 36"/>
                    <a:gd name="T4" fmla="*/ 3 w 82"/>
                    <a:gd name="T5" fmla="*/ 3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0"/>
                      </a:lnTo>
                      <a:lnTo>
                        <a:pt x="7" y="8"/>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509" name="Group 290"/>
              <p:cNvGrpSpPr>
                <a:grpSpLocks/>
              </p:cNvGrpSpPr>
              <p:nvPr/>
            </p:nvGrpSpPr>
            <p:grpSpPr bwMode="auto">
              <a:xfrm>
                <a:off x="803" y="3560"/>
                <a:ext cx="49" cy="22"/>
                <a:chOff x="803" y="3560"/>
                <a:chExt cx="49" cy="22"/>
              </a:xfrm>
            </p:grpSpPr>
            <p:sp>
              <p:nvSpPr>
                <p:cNvPr id="14758" name="Freeform 291"/>
                <p:cNvSpPr>
                  <a:spLocks/>
                </p:cNvSpPr>
                <p:nvPr/>
              </p:nvSpPr>
              <p:spPr bwMode="auto">
                <a:xfrm>
                  <a:off x="803" y="3560"/>
                  <a:ext cx="12" cy="22"/>
                </a:xfrm>
                <a:custGeom>
                  <a:avLst/>
                  <a:gdLst>
                    <a:gd name="T0" fmla="*/ 7 w 24"/>
                    <a:gd name="T1" fmla="*/ 22 h 68"/>
                    <a:gd name="T2" fmla="*/ 0 w 24"/>
                    <a:gd name="T3" fmla="*/ 9 h 68"/>
                    <a:gd name="T4" fmla="*/ 5 w 24"/>
                    <a:gd name="T5" fmla="*/ 0 h 68"/>
                    <a:gd name="T6" fmla="*/ 12 w 24"/>
                    <a:gd name="T7" fmla="*/ 10 h 68"/>
                    <a:gd name="T8" fmla="*/ 7 w 24"/>
                    <a:gd name="T9" fmla="*/ 22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4" y="68"/>
                      </a:moveTo>
                      <a:lnTo>
                        <a:pt x="0" y="27"/>
                      </a:lnTo>
                      <a:lnTo>
                        <a:pt x="10" y="0"/>
                      </a:lnTo>
                      <a:lnTo>
                        <a:pt x="24" y="31"/>
                      </a:lnTo>
                      <a:lnTo>
                        <a:pt x="14" y="68"/>
                      </a:lnTo>
                      <a:close/>
                    </a:path>
                  </a:pathLst>
                </a:custGeom>
                <a:solidFill>
                  <a:srgbClr val="A0A0A0"/>
                </a:solidFill>
                <a:ln w="9525">
                  <a:noFill/>
                  <a:round/>
                  <a:headEnd/>
                  <a:tailEnd/>
                </a:ln>
              </p:spPr>
              <p:txBody>
                <a:bodyPr/>
                <a:lstStyle/>
                <a:p>
                  <a:endParaRPr lang="zh-CN" altLang="en-US"/>
                </a:p>
              </p:txBody>
            </p:sp>
            <p:sp>
              <p:nvSpPr>
                <p:cNvPr id="14759" name="Freeform 292"/>
                <p:cNvSpPr>
                  <a:spLocks/>
                </p:cNvSpPr>
                <p:nvPr/>
              </p:nvSpPr>
              <p:spPr bwMode="auto">
                <a:xfrm>
                  <a:off x="808" y="3560"/>
                  <a:ext cx="36" cy="10"/>
                </a:xfrm>
                <a:custGeom>
                  <a:avLst/>
                  <a:gdLst>
                    <a:gd name="T0" fmla="*/ 1 w 72"/>
                    <a:gd name="T1" fmla="*/ 0 h 29"/>
                    <a:gd name="T2" fmla="*/ 24 w 72"/>
                    <a:gd name="T3" fmla="*/ 0 h 29"/>
                    <a:gd name="T4" fmla="*/ 25 w 72"/>
                    <a:gd name="T5" fmla="*/ 1 h 29"/>
                    <a:gd name="T6" fmla="*/ 28 w 72"/>
                    <a:gd name="T7" fmla="*/ 4 h 29"/>
                    <a:gd name="T8" fmla="*/ 36 w 72"/>
                    <a:gd name="T9" fmla="*/ 10 h 29"/>
                    <a:gd name="T10" fmla="*/ 9 w 72"/>
                    <a:gd name="T11" fmla="*/ 10 h 29"/>
                    <a:gd name="T12" fmla="*/ 5 w 72"/>
                    <a:gd name="T13" fmla="*/ 7 h 29"/>
                    <a:gd name="T14" fmla="*/ 0 w 72"/>
                    <a:gd name="T15" fmla="*/ 2 h 29"/>
                    <a:gd name="T16" fmla="*/ 1 w 72"/>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29"/>
                    <a:gd name="T29" fmla="*/ 72 w 72"/>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29">
                      <a:moveTo>
                        <a:pt x="1" y="0"/>
                      </a:moveTo>
                      <a:lnTo>
                        <a:pt x="49" y="0"/>
                      </a:lnTo>
                      <a:lnTo>
                        <a:pt x="50" y="2"/>
                      </a:lnTo>
                      <a:lnTo>
                        <a:pt x="57" y="11"/>
                      </a:lnTo>
                      <a:lnTo>
                        <a:pt x="72" y="29"/>
                      </a:lnTo>
                      <a:lnTo>
                        <a:pt x="18" y="29"/>
                      </a:lnTo>
                      <a:lnTo>
                        <a:pt x="9"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760" name="Freeform 293"/>
                <p:cNvSpPr>
                  <a:spLocks/>
                </p:cNvSpPr>
                <p:nvPr/>
              </p:nvSpPr>
              <p:spPr bwMode="auto">
                <a:xfrm>
                  <a:off x="811" y="3571"/>
                  <a:ext cx="41" cy="11"/>
                </a:xfrm>
                <a:custGeom>
                  <a:avLst/>
                  <a:gdLst>
                    <a:gd name="T0" fmla="*/ 0 w 83"/>
                    <a:gd name="T1" fmla="*/ 11 h 35"/>
                    <a:gd name="T2" fmla="*/ 1 w 83"/>
                    <a:gd name="T3" fmla="*/ 6 h 35"/>
                    <a:gd name="T4" fmla="*/ 3 w 83"/>
                    <a:gd name="T5" fmla="*/ 2 h 35"/>
                    <a:gd name="T6" fmla="*/ 6 w 83"/>
                    <a:gd name="T7" fmla="*/ 0 h 35"/>
                    <a:gd name="T8" fmla="*/ 33 w 83"/>
                    <a:gd name="T9" fmla="*/ 0 h 35"/>
                    <a:gd name="T10" fmla="*/ 41 w 83"/>
                    <a:gd name="T11" fmla="*/ 11 h 35"/>
                    <a:gd name="T12" fmla="*/ 0 w 83"/>
                    <a:gd name="T13" fmla="*/ 11 h 35"/>
                    <a:gd name="T14" fmla="*/ 0 60000 65536"/>
                    <a:gd name="T15" fmla="*/ 0 60000 65536"/>
                    <a:gd name="T16" fmla="*/ 0 60000 65536"/>
                    <a:gd name="T17" fmla="*/ 0 60000 65536"/>
                    <a:gd name="T18" fmla="*/ 0 60000 65536"/>
                    <a:gd name="T19" fmla="*/ 0 60000 65536"/>
                    <a:gd name="T20" fmla="*/ 0 60000 65536"/>
                    <a:gd name="T21" fmla="*/ 0 w 83"/>
                    <a:gd name="T22" fmla="*/ 0 h 35"/>
                    <a:gd name="T23" fmla="*/ 83 w 8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5">
                      <a:moveTo>
                        <a:pt x="0" y="35"/>
                      </a:moveTo>
                      <a:lnTo>
                        <a:pt x="3" y="19"/>
                      </a:lnTo>
                      <a:lnTo>
                        <a:pt x="7" y="7"/>
                      </a:lnTo>
                      <a:lnTo>
                        <a:pt x="12" y="0"/>
                      </a:lnTo>
                      <a:lnTo>
                        <a:pt x="67" y="0"/>
                      </a:lnTo>
                      <a:lnTo>
                        <a:pt x="83" y="35"/>
                      </a:lnTo>
                      <a:lnTo>
                        <a:pt x="0" y="35"/>
                      </a:lnTo>
                      <a:close/>
                    </a:path>
                  </a:pathLst>
                </a:custGeom>
                <a:solidFill>
                  <a:srgbClr val="C0C0C0"/>
                </a:solidFill>
                <a:ln w="9525">
                  <a:noFill/>
                  <a:round/>
                  <a:headEnd/>
                  <a:tailEnd/>
                </a:ln>
              </p:spPr>
              <p:txBody>
                <a:bodyPr/>
                <a:lstStyle/>
                <a:p>
                  <a:endParaRPr lang="zh-CN" altLang="en-US"/>
                </a:p>
              </p:txBody>
            </p:sp>
          </p:grpSp>
          <p:grpSp>
            <p:nvGrpSpPr>
              <p:cNvPr id="14510" name="Group 294"/>
              <p:cNvGrpSpPr>
                <a:grpSpLocks/>
              </p:cNvGrpSpPr>
              <p:nvPr/>
            </p:nvGrpSpPr>
            <p:grpSpPr bwMode="auto">
              <a:xfrm>
                <a:off x="815" y="3572"/>
                <a:ext cx="50" cy="23"/>
                <a:chOff x="815" y="3572"/>
                <a:chExt cx="50" cy="23"/>
              </a:xfrm>
            </p:grpSpPr>
            <p:sp>
              <p:nvSpPr>
                <p:cNvPr id="14755" name="Freeform 295"/>
                <p:cNvSpPr>
                  <a:spLocks/>
                </p:cNvSpPr>
                <p:nvPr/>
              </p:nvSpPr>
              <p:spPr bwMode="auto">
                <a:xfrm>
                  <a:off x="815" y="3572"/>
                  <a:ext cx="13" cy="23"/>
                </a:xfrm>
                <a:custGeom>
                  <a:avLst/>
                  <a:gdLst>
                    <a:gd name="T0" fmla="*/ 8 w 25"/>
                    <a:gd name="T1" fmla="*/ 23 h 68"/>
                    <a:gd name="T2" fmla="*/ 0 w 25"/>
                    <a:gd name="T3" fmla="*/ 8 h 68"/>
                    <a:gd name="T4" fmla="*/ 5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5"/>
                      </a:lnTo>
                      <a:lnTo>
                        <a:pt x="10" y="0"/>
                      </a:lnTo>
                      <a:lnTo>
                        <a:pt x="25" y="30"/>
                      </a:lnTo>
                      <a:lnTo>
                        <a:pt x="16" y="68"/>
                      </a:lnTo>
                      <a:close/>
                    </a:path>
                  </a:pathLst>
                </a:custGeom>
                <a:solidFill>
                  <a:srgbClr val="A0A0A0"/>
                </a:solidFill>
                <a:ln w="9525">
                  <a:noFill/>
                  <a:round/>
                  <a:headEnd/>
                  <a:tailEnd/>
                </a:ln>
              </p:spPr>
              <p:txBody>
                <a:bodyPr/>
                <a:lstStyle/>
                <a:p>
                  <a:endParaRPr lang="zh-CN" altLang="en-US"/>
                </a:p>
              </p:txBody>
            </p:sp>
            <p:sp>
              <p:nvSpPr>
                <p:cNvPr id="14756" name="Freeform 296"/>
                <p:cNvSpPr>
                  <a:spLocks/>
                </p:cNvSpPr>
                <p:nvPr/>
              </p:nvSpPr>
              <p:spPr bwMode="auto">
                <a:xfrm>
                  <a:off x="820" y="3573"/>
                  <a:ext cx="37" cy="9"/>
                </a:xfrm>
                <a:custGeom>
                  <a:avLst/>
                  <a:gdLst>
                    <a:gd name="T0" fmla="*/ 0 w 75"/>
                    <a:gd name="T1" fmla="*/ 0 h 29"/>
                    <a:gd name="T2" fmla="*/ 25 w 75"/>
                    <a:gd name="T3" fmla="*/ 0 h 29"/>
                    <a:gd name="T4" fmla="*/ 26 w 75"/>
                    <a:gd name="T5" fmla="*/ 1 h 29"/>
                    <a:gd name="T6" fmla="*/ 28 w 75"/>
                    <a:gd name="T7" fmla="*/ 3 h 29"/>
                    <a:gd name="T8" fmla="*/ 37 w 75"/>
                    <a:gd name="T9" fmla="*/ 9 h 29"/>
                    <a:gd name="T10" fmla="*/ 9 w 75"/>
                    <a:gd name="T11" fmla="*/ 9 h 29"/>
                    <a:gd name="T12" fmla="*/ 5 w 75"/>
                    <a:gd name="T13" fmla="*/ 6 h 29"/>
                    <a:gd name="T14" fmla="*/ 0 w 75"/>
                    <a:gd name="T15" fmla="*/ 2 h 29"/>
                    <a:gd name="T16" fmla="*/ 0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2" y="2"/>
                      </a:lnTo>
                      <a:lnTo>
                        <a:pt x="56" y="11"/>
                      </a:lnTo>
                      <a:lnTo>
                        <a:pt x="75" y="29"/>
                      </a:lnTo>
                      <a:lnTo>
                        <a:pt x="18" y="29"/>
                      </a:lnTo>
                      <a:lnTo>
                        <a:pt x="10"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757" name="Freeform 297"/>
                <p:cNvSpPr>
                  <a:spLocks/>
                </p:cNvSpPr>
                <p:nvPr/>
              </p:nvSpPr>
              <p:spPr bwMode="auto">
                <a:xfrm>
                  <a:off x="824" y="3583"/>
                  <a:ext cx="41" cy="12"/>
                </a:xfrm>
                <a:custGeom>
                  <a:avLst/>
                  <a:gdLst>
                    <a:gd name="T0" fmla="*/ 0 w 82"/>
                    <a:gd name="T1" fmla="*/ 12 h 36"/>
                    <a:gd name="T2" fmla="*/ 1 w 82"/>
                    <a:gd name="T3" fmla="*/ 6 h 36"/>
                    <a:gd name="T4" fmla="*/ 3 w 82"/>
                    <a:gd name="T5" fmla="*/ 2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19"/>
                      </a:lnTo>
                      <a:lnTo>
                        <a:pt x="6" y="7"/>
                      </a:lnTo>
                      <a:lnTo>
                        <a:pt x="10"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511" name="Group 298"/>
              <p:cNvGrpSpPr>
                <a:grpSpLocks/>
              </p:cNvGrpSpPr>
              <p:nvPr/>
            </p:nvGrpSpPr>
            <p:grpSpPr bwMode="auto">
              <a:xfrm>
                <a:off x="828" y="3585"/>
                <a:ext cx="49" cy="23"/>
                <a:chOff x="828" y="3585"/>
                <a:chExt cx="49" cy="23"/>
              </a:xfrm>
            </p:grpSpPr>
            <p:sp>
              <p:nvSpPr>
                <p:cNvPr id="14752" name="Freeform 299"/>
                <p:cNvSpPr>
                  <a:spLocks/>
                </p:cNvSpPr>
                <p:nvPr/>
              </p:nvSpPr>
              <p:spPr bwMode="auto">
                <a:xfrm>
                  <a:off x="828" y="3585"/>
                  <a:ext cx="13" cy="23"/>
                </a:xfrm>
                <a:custGeom>
                  <a:avLst/>
                  <a:gdLst>
                    <a:gd name="T0" fmla="*/ 8 w 25"/>
                    <a:gd name="T1" fmla="*/ 23 h 68"/>
                    <a:gd name="T2" fmla="*/ 0 w 25"/>
                    <a:gd name="T3" fmla="*/ 9 h 68"/>
                    <a:gd name="T4" fmla="*/ 5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6"/>
                      </a:lnTo>
                      <a:lnTo>
                        <a:pt x="9"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753" name="Freeform 300"/>
                <p:cNvSpPr>
                  <a:spLocks/>
                </p:cNvSpPr>
                <p:nvPr/>
              </p:nvSpPr>
              <p:spPr bwMode="auto">
                <a:xfrm>
                  <a:off x="833" y="3586"/>
                  <a:ext cx="37" cy="10"/>
                </a:xfrm>
                <a:custGeom>
                  <a:avLst/>
                  <a:gdLst>
                    <a:gd name="T0" fmla="*/ 0 w 75"/>
                    <a:gd name="T1" fmla="*/ 0 h 29"/>
                    <a:gd name="T2" fmla="*/ 25 w 75"/>
                    <a:gd name="T3" fmla="*/ 0 h 29"/>
                    <a:gd name="T4" fmla="*/ 25 w 75"/>
                    <a:gd name="T5" fmla="*/ 1 h 29"/>
                    <a:gd name="T6" fmla="*/ 28 w 75"/>
                    <a:gd name="T7" fmla="*/ 4 h 29"/>
                    <a:gd name="T8" fmla="*/ 37 w 75"/>
                    <a:gd name="T9" fmla="*/ 10 h 29"/>
                    <a:gd name="T10" fmla="*/ 9 w 75"/>
                    <a:gd name="T11" fmla="*/ 10 h 29"/>
                    <a:gd name="T12" fmla="*/ 5 w 75"/>
                    <a:gd name="T13" fmla="*/ 7 h 29"/>
                    <a:gd name="T14" fmla="*/ 0 w 75"/>
                    <a:gd name="T15" fmla="*/ 2 h 29"/>
                    <a:gd name="T16" fmla="*/ 0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1" y="2"/>
                      </a:lnTo>
                      <a:lnTo>
                        <a:pt x="57" y="11"/>
                      </a:lnTo>
                      <a:lnTo>
                        <a:pt x="75" y="29"/>
                      </a:lnTo>
                      <a:lnTo>
                        <a:pt x="18" y="29"/>
                      </a:lnTo>
                      <a:lnTo>
                        <a:pt x="11"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754" name="Freeform 301"/>
                <p:cNvSpPr>
                  <a:spLocks/>
                </p:cNvSpPr>
                <p:nvPr/>
              </p:nvSpPr>
              <p:spPr bwMode="auto">
                <a:xfrm>
                  <a:off x="837" y="3596"/>
                  <a:ext cx="40" cy="12"/>
                </a:xfrm>
                <a:custGeom>
                  <a:avLst/>
                  <a:gdLst>
                    <a:gd name="T0" fmla="*/ 0 w 80"/>
                    <a:gd name="T1" fmla="*/ 12 h 36"/>
                    <a:gd name="T2" fmla="*/ 1 w 80"/>
                    <a:gd name="T3" fmla="*/ 7 h 36"/>
                    <a:gd name="T4" fmla="*/ 3 w 80"/>
                    <a:gd name="T5" fmla="*/ 3 h 36"/>
                    <a:gd name="T6" fmla="*/ 5 w 80"/>
                    <a:gd name="T7" fmla="*/ 0 h 36"/>
                    <a:gd name="T8" fmla="*/ 34 w 80"/>
                    <a:gd name="T9" fmla="*/ 0 h 36"/>
                    <a:gd name="T10" fmla="*/ 40 w 80"/>
                    <a:gd name="T11" fmla="*/ 12 h 36"/>
                    <a:gd name="T12" fmla="*/ 0 w 80"/>
                    <a:gd name="T13" fmla="*/ 12 h 36"/>
                    <a:gd name="T14" fmla="*/ 0 60000 65536"/>
                    <a:gd name="T15" fmla="*/ 0 60000 65536"/>
                    <a:gd name="T16" fmla="*/ 0 60000 65536"/>
                    <a:gd name="T17" fmla="*/ 0 60000 65536"/>
                    <a:gd name="T18" fmla="*/ 0 60000 65536"/>
                    <a:gd name="T19" fmla="*/ 0 60000 65536"/>
                    <a:gd name="T20" fmla="*/ 0 60000 65536"/>
                    <a:gd name="T21" fmla="*/ 0 w 80"/>
                    <a:gd name="T22" fmla="*/ 0 h 36"/>
                    <a:gd name="T23" fmla="*/ 80 w 80"/>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36">
                      <a:moveTo>
                        <a:pt x="0" y="36"/>
                      </a:moveTo>
                      <a:lnTo>
                        <a:pt x="1" y="20"/>
                      </a:lnTo>
                      <a:lnTo>
                        <a:pt x="5" y="8"/>
                      </a:lnTo>
                      <a:lnTo>
                        <a:pt x="10" y="0"/>
                      </a:lnTo>
                      <a:lnTo>
                        <a:pt x="67" y="0"/>
                      </a:lnTo>
                      <a:lnTo>
                        <a:pt x="80" y="36"/>
                      </a:lnTo>
                      <a:lnTo>
                        <a:pt x="0" y="36"/>
                      </a:lnTo>
                      <a:close/>
                    </a:path>
                  </a:pathLst>
                </a:custGeom>
                <a:solidFill>
                  <a:srgbClr val="C0C0C0"/>
                </a:solidFill>
                <a:ln w="9525">
                  <a:noFill/>
                  <a:round/>
                  <a:headEnd/>
                  <a:tailEnd/>
                </a:ln>
              </p:spPr>
              <p:txBody>
                <a:bodyPr/>
                <a:lstStyle/>
                <a:p>
                  <a:endParaRPr lang="zh-CN" altLang="en-US"/>
                </a:p>
              </p:txBody>
            </p:sp>
          </p:grpSp>
          <p:grpSp>
            <p:nvGrpSpPr>
              <p:cNvPr id="14512" name="Group 302"/>
              <p:cNvGrpSpPr>
                <a:grpSpLocks/>
              </p:cNvGrpSpPr>
              <p:nvPr/>
            </p:nvGrpSpPr>
            <p:grpSpPr bwMode="auto">
              <a:xfrm>
                <a:off x="840" y="3600"/>
                <a:ext cx="100" cy="73"/>
                <a:chOff x="840" y="3600"/>
                <a:chExt cx="100" cy="73"/>
              </a:xfrm>
            </p:grpSpPr>
            <p:grpSp>
              <p:nvGrpSpPr>
                <p:cNvPr id="14732" name="Group 303"/>
                <p:cNvGrpSpPr>
                  <a:grpSpLocks/>
                </p:cNvGrpSpPr>
                <p:nvPr/>
              </p:nvGrpSpPr>
              <p:grpSpPr bwMode="auto">
                <a:xfrm>
                  <a:off x="840" y="3600"/>
                  <a:ext cx="49" cy="23"/>
                  <a:chOff x="840" y="3600"/>
                  <a:chExt cx="49" cy="23"/>
                </a:xfrm>
              </p:grpSpPr>
              <p:sp>
                <p:nvSpPr>
                  <p:cNvPr id="14749" name="Freeform 304"/>
                  <p:cNvSpPr>
                    <a:spLocks/>
                  </p:cNvSpPr>
                  <p:nvPr/>
                </p:nvSpPr>
                <p:spPr bwMode="auto">
                  <a:xfrm>
                    <a:off x="840" y="3600"/>
                    <a:ext cx="13" cy="23"/>
                  </a:xfrm>
                  <a:custGeom>
                    <a:avLst/>
                    <a:gdLst>
                      <a:gd name="T0" fmla="*/ 8 w 25"/>
                      <a:gd name="T1" fmla="*/ 23 h 70"/>
                      <a:gd name="T2" fmla="*/ 0 w 25"/>
                      <a:gd name="T3" fmla="*/ 9 h 70"/>
                      <a:gd name="T4" fmla="*/ 5 w 25"/>
                      <a:gd name="T5" fmla="*/ 0 h 70"/>
                      <a:gd name="T6" fmla="*/ 13 w 25"/>
                      <a:gd name="T7" fmla="*/ 10 h 70"/>
                      <a:gd name="T8" fmla="*/ 8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5" y="70"/>
                        </a:moveTo>
                        <a:lnTo>
                          <a:pt x="0" y="27"/>
                        </a:lnTo>
                        <a:lnTo>
                          <a:pt x="10" y="0"/>
                        </a:lnTo>
                        <a:lnTo>
                          <a:pt x="25" y="31"/>
                        </a:lnTo>
                        <a:lnTo>
                          <a:pt x="15" y="70"/>
                        </a:lnTo>
                        <a:close/>
                      </a:path>
                    </a:pathLst>
                  </a:custGeom>
                  <a:solidFill>
                    <a:srgbClr val="A0A0A0"/>
                  </a:solidFill>
                  <a:ln w="9525">
                    <a:noFill/>
                    <a:round/>
                    <a:headEnd/>
                    <a:tailEnd/>
                  </a:ln>
                </p:spPr>
                <p:txBody>
                  <a:bodyPr/>
                  <a:lstStyle/>
                  <a:p>
                    <a:endParaRPr lang="zh-CN" altLang="en-US"/>
                  </a:p>
                </p:txBody>
              </p:sp>
              <p:sp>
                <p:nvSpPr>
                  <p:cNvPr id="14750" name="Freeform 305"/>
                  <p:cNvSpPr>
                    <a:spLocks/>
                  </p:cNvSpPr>
                  <p:nvPr/>
                </p:nvSpPr>
                <p:spPr bwMode="auto">
                  <a:xfrm>
                    <a:off x="845" y="3600"/>
                    <a:ext cx="37" cy="11"/>
                  </a:xfrm>
                  <a:custGeom>
                    <a:avLst/>
                    <a:gdLst>
                      <a:gd name="T0" fmla="*/ 0 w 75"/>
                      <a:gd name="T1" fmla="*/ 0 h 31"/>
                      <a:gd name="T2" fmla="*/ 25 w 75"/>
                      <a:gd name="T3" fmla="*/ 0 h 31"/>
                      <a:gd name="T4" fmla="*/ 26 w 75"/>
                      <a:gd name="T5" fmla="*/ 1 h 31"/>
                      <a:gd name="T6" fmla="*/ 28 w 75"/>
                      <a:gd name="T7" fmla="*/ 5 h 31"/>
                      <a:gd name="T8" fmla="*/ 37 w 75"/>
                      <a:gd name="T9" fmla="*/ 11 h 31"/>
                      <a:gd name="T10" fmla="*/ 9 w 75"/>
                      <a:gd name="T11" fmla="*/ 11 h 31"/>
                      <a:gd name="T12" fmla="*/ 4 w 75"/>
                      <a:gd name="T13" fmla="*/ 8 h 31"/>
                      <a:gd name="T14" fmla="*/ 0 w 75"/>
                      <a:gd name="T15" fmla="*/ 2 h 31"/>
                      <a:gd name="T16" fmla="*/ 0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1" y="0"/>
                        </a:moveTo>
                        <a:lnTo>
                          <a:pt x="50" y="0"/>
                        </a:lnTo>
                        <a:lnTo>
                          <a:pt x="52" y="4"/>
                        </a:lnTo>
                        <a:lnTo>
                          <a:pt x="56" y="13"/>
                        </a:lnTo>
                        <a:lnTo>
                          <a:pt x="75"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4751" name="Freeform 306"/>
                  <p:cNvSpPr>
                    <a:spLocks/>
                  </p:cNvSpPr>
                  <p:nvPr/>
                </p:nvSpPr>
                <p:spPr bwMode="auto">
                  <a:xfrm>
                    <a:off x="848" y="3611"/>
                    <a:ext cx="41" cy="12"/>
                  </a:xfrm>
                  <a:custGeom>
                    <a:avLst/>
                    <a:gdLst>
                      <a:gd name="T0" fmla="*/ 0 w 82"/>
                      <a:gd name="T1" fmla="*/ 12 h 38"/>
                      <a:gd name="T2" fmla="*/ 1 w 82"/>
                      <a:gd name="T3" fmla="*/ 7 h 38"/>
                      <a:gd name="T4" fmla="*/ 4 w 82"/>
                      <a:gd name="T5" fmla="*/ 3 h 38"/>
                      <a:gd name="T6" fmla="*/ 6 w 82"/>
                      <a:gd name="T7" fmla="*/ 0 h 38"/>
                      <a:gd name="T8" fmla="*/ 35 w 82"/>
                      <a:gd name="T9" fmla="*/ 0 h 38"/>
                      <a:gd name="T10" fmla="*/ 41 w 82"/>
                      <a:gd name="T11" fmla="*/ 12 h 38"/>
                      <a:gd name="T12" fmla="*/ 0 w 82"/>
                      <a:gd name="T13" fmla="*/ 12 h 38"/>
                      <a:gd name="T14" fmla="*/ 0 60000 65536"/>
                      <a:gd name="T15" fmla="*/ 0 60000 65536"/>
                      <a:gd name="T16" fmla="*/ 0 60000 65536"/>
                      <a:gd name="T17" fmla="*/ 0 60000 65536"/>
                      <a:gd name="T18" fmla="*/ 0 60000 65536"/>
                      <a:gd name="T19" fmla="*/ 0 60000 65536"/>
                      <a:gd name="T20" fmla="*/ 0 60000 65536"/>
                      <a:gd name="T21" fmla="*/ 0 w 82"/>
                      <a:gd name="T22" fmla="*/ 0 h 38"/>
                      <a:gd name="T23" fmla="*/ 82 w 82"/>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8">
                        <a:moveTo>
                          <a:pt x="0" y="38"/>
                        </a:moveTo>
                        <a:lnTo>
                          <a:pt x="2" y="22"/>
                        </a:lnTo>
                        <a:lnTo>
                          <a:pt x="8" y="8"/>
                        </a:lnTo>
                        <a:lnTo>
                          <a:pt x="12" y="0"/>
                        </a:lnTo>
                        <a:lnTo>
                          <a:pt x="69" y="0"/>
                        </a:lnTo>
                        <a:lnTo>
                          <a:pt x="82" y="38"/>
                        </a:lnTo>
                        <a:lnTo>
                          <a:pt x="0" y="38"/>
                        </a:lnTo>
                        <a:close/>
                      </a:path>
                    </a:pathLst>
                  </a:custGeom>
                  <a:solidFill>
                    <a:srgbClr val="C0C0C0"/>
                  </a:solidFill>
                  <a:ln w="9525">
                    <a:noFill/>
                    <a:round/>
                    <a:headEnd/>
                    <a:tailEnd/>
                  </a:ln>
                </p:spPr>
                <p:txBody>
                  <a:bodyPr/>
                  <a:lstStyle/>
                  <a:p>
                    <a:endParaRPr lang="zh-CN" altLang="en-US"/>
                  </a:p>
                </p:txBody>
              </p:sp>
            </p:grpSp>
            <p:grpSp>
              <p:nvGrpSpPr>
                <p:cNvPr id="14733" name="Group 307"/>
                <p:cNvGrpSpPr>
                  <a:grpSpLocks/>
                </p:cNvGrpSpPr>
                <p:nvPr/>
              </p:nvGrpSpPr>
              <p:grpSpPr bwMode="auto">
                <a:xfrm>
                  <a:off x="853" y="3612"/>
                  <a:ext cx="48" cy="23"/>
                  <a:chOff x="853" y="3612"/>
                  <a:chExt cx="48" cy="23"/>
                </a:xfrm>
              </p:grpSpPr>
              <p:sp>
                <p:nvSpPr>
                  <p:cNvPr id="14746" name="Freeform 308"/>
                  <p:cNvSpPr>
                    <a:spLocks/>
                  </p:cNvSpPr>
                  <p:nvPr/>
                </p:nvSpPr>
                <p:spPr bwMode="auto">
                  <a:xfrm>
                    <a:off x="853" y="3612"/>
                    <a:ext cx="12" cy="23"/>
                  </a:xfrm>
                  <a:custGeom>
                    <a:avLst/>
                    <a:gdLst>
                      <a:gd name="T0" fmla="*/ 7 w 25"/>
                      <a:gd name="T1" fmla="*/ 23 h 69"/>
                      <a:gd name="T2" fmla="*/ 0 w 25"/>
                      <a:gd name="T3" fmla="*/ 9 h 69"/>
                      <a:gd name="T4" fmla="*/ 5 w 25"/>
                      <a:gd name="T5" fmla="*/ 0 h 69"/>
                      <a:gd name="T6" fmla="*/ 12 w 25"/>
                      <a:gd name="T7" fmla="*/ 11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4" y="69"/>
                        </a:moveTo>
                        <a:lnTo>
                          <a:pt x="0" y="28"/>
                        </a:lnTo>
                        <a:lnTo>
                          <a:pt x="10" y="0"/>
                        </a:lnTo>
                        <a:lnTo>
                          <a:pt x="25" y="32"/>
                        </a:lnTo>
                        <a:lnTo>
                          <a:pt x="14" y="69"/>
                        </a:lnTo>
                        <a:close/>
                      </a:path>
                    </a:pathLst>
                  </a:custGeom>
                  <a:solidFill>
                    <a:srgbClr val="A0A0A0"/>
                  </a:solidFill>
                  <a:ln w="9525">
                    <a:noFill/>
                    <a:round/>
                    <a:headEnd/>
                    <a:tailEnd/>
                  </a:ln>
                </p:spPr>
                <p:txBody>
                  <a:bodyPr/>
                  <a:lstStyle/>
                  <a:p>
                    <a:endParaRPr lang="zh-CN" altLang="en-US"/>
                  </a:p>
                </p:txBody>
              </p:sp>
              <p:sp>
                <p:nvSpPr>
                  <p:cNvPr id="14747" name="Freeform 309"/>
                  <p:cNvSpPr>
                    <a:spLocks/>
                  </p:cNvSpPr>
                  <p:nvPr/>
                </p:nvSpPr>
                <p:spPr bwMode="auto">
                  <a:xfrm>
                    <a:off x="857" y="3613"/>
                    <a:ext cx="37" cy="10"/>
                  </a:xfrm>
                  <a:custGeom>
                    <a:avLst/>
                    <a:gdLst>
                      <a:gd name="T0" fmla="*/ 1 w 73"/>
                      <a:gd name="T1" fmla="*/ 0 h 32"/>
                      <a:gd name="T2" fmla="*/ 25 w 73"/>
                      <a:gd name="T3" fmla="*/ 0 h 32"/>
                      <a:gd name="T4" fmla="*/ 26 w 73"/>
                      <a:gd name="T5" fmla="*/ 1 h 32"/>
                      <a:gd name="T6" fmla="*/ 28 w 73"/>
                      <a:gd name="T7" fmla="*/ 5 h 32"/>
                      <a:gd name="T8" fmla="*/ 37 w 73"/>
                      <a:gd name="T9" fmla="*/ 10 h 32"/>
                      <a:gd name="T10" fmla="*/ 9 w 73"/>
                      <a:gd name="T11" fmla="*/ 10 h 32"/>
                      <a:gd name="T12" fmla="*/ 5 w 73"/>
                      <a:gd name="T13" fmla="*/ 7 h 32"/>
                      <a:gd name="T14" fmla="*/ 0 w 73"/>
                      <a:gd name="T15" fmla="*/ 2 h 32"/>
                      <a:gd name="T16" fmla="*/ 1 w 73"/>
                      <a:gd name="T17" fmla="*/ 0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2"/>
                      <a:gd name="T29" fmla="*/ 73 w 73"/>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2">
                        <a:moveTo>
                          <a:pt x="1" y="0"/>
                        </a:moveTo>
                        <a:lnTo>
                          <a:pt x="50" y="0"/>
                        </a:lnTo>
                        <a:lnTo>
                          <a:pt x="51" y="3"/>
                        </a:lnTo>
                        <a:lnTo>
                          <a:pt x="56" y="15"/>
                        </a:lnTo>
                        <a:lnTo>
                          <a:pt x="73" y="32"/>
                        </a:lnTo>
                        <a:lnTo>
                          <a:pt x="18" y="32"/>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4748" name="Freeform 310"/>
                  <p:cNvSpPr>
                    <a:spLocks/>
                  </p:cNvSpPr>
                  <p:nvPr/>
                </p:nvSpPr>
                <p:spPr bwMode="auto">
                  <a:xfrm>
                    <a:off x="860" y="3623"/>
                    <a:ext cx="41" cy="12"/>
                  </a:xfrm>
                  <a:custGeom>
                    <a:avLst/>
                    <a:gdLst>
                      <a:gd name="T0" fmla="*/ 0 w 83"/>
                      <a:gd name="T1" fmla="*/ 12 h 36"/>
                      <a:gd name="T2" fmla="*/ 0 w 83"/>
                      <a:gd name="T3" fmla="*/ 7 h 36"/>
                      <a:gd name="T4" fmla="*/ 3 w 83"/>
                      <a:gd name="T5" fmla="*/ 3 h 36"/>
                      <a:gd name="T6" fmla="*/ 6 w 83"/>
                      <a:gd name="T7" fmla="*/ 0 h 36"/>
                      <a:gd name="T8" fmla="*/ 34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1"/>
                        </a:lnTo>
                        <a:lnTo>
                          <a:pt x="6" y="8"/>
                        </a:lnTo>
                        <a:lnTo>
                          <a:pt x="13" y="0"/>
                        </a:lnTo>
                        <a:lnTo>
                          <a:pt x="68"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734" name="Group 311"/>
                <p:cNvGrpSpPr>
                  <a:grpSpLocks/>
                </p:cNvGrpSpPr>
                <p:nvPr/>
              </p:nvGrpSpPr>
              <p:grpSpPr bwMode="auto">
                <a:xfrm>
                  <a:off x="865" y="3625"/>
                  <a:ext cx="49" cy="23"/>
                  <a:chOff x="865" y="3625"/>
                  <a:chExt cx="49" cy="23"/>
                </a:xfrm>
              </p:grpSpPr>
              <p:sp>
                <p:nvSpPr>
                  <p:cNvPr id="14743" name="Freeform 312"/>
                  <p:cNvSpPr>
                    <a:spLocks/>
                  </p:cNvSpPr>
                  <p:nvPr/>
                </p:nvSpPr>
                <p:spPr bwMode="auto">
                  <a:xfrm>
                    <a:off x="865" y="3625"/>
                    <a:ext cx="12" cy="23"/>
                  </a:xfrm>
                  <a:custGeom>
                    <a:avLst/>
                    <a:gdLst>
                      <a:gd name="T0" fmla="*/ 8 w 25"/>
                      <a:gd name="T1" fmla="*/ 23 h 68"/>
                      <a:gd name="T2" fmla="*/ 0 w 25"/>
                      <a:gd name="T3" fmla="*/ 9 h 68"/>
                      <a:gd name="T4" fmla="*/ 5 w 25"/>
                      <a:gd name="T5" fmla="*/ 0 h 68"/>
                      <a:gd name="T6" fmla="*/ 12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0"/>
                        </a:lnTo>
                        <a:lnTo>
                          <a:pt x="16" y="68"/>
                        </a:lnTo>
                        <a:close/>
                      </a:path>
                    </a:pathLst>
                  </a:custGeom>
                  <a:solidFill>
                    <a:srgbClr val="A0A0A0"/>
                  </a:solidFill>
                  <a:ln w="9525">
                    <a:noFill/>
                    <a:round/>
                    <a:headEnd/>
                    <a:tailEnd/>
                  </a:ln>
                </p:spPr>
                <p:txBody>
                  <a:bodyPr/>
                  <a:lstStyle/>
                  <a:p>
                    <a:endParaRPr lang="zh-CN" altLang="en-US"/>
                  </a:p>
                </p:txBody>
              </p:sp>
              <p:sp>
                <p:nvSpPr>
                  <p:cNvPr id="14744" name="Freeform 313"/>
                  <p:cNvSpPr>
                    <a:spLocks/>
                  </p:cNvSpPr>
                  <p:nvPr/>
                </p:nvSpPr>
                <p:spPr bwMode="auto">
                  <a:xfrm>
                    <a:off x="870" y="3626"/>
                    <a:ext cx="37" cy="9"/>
                  </a:xfrm>
                  <a:custGeom>
                    <a:avLst/>
                    <a:gdLst>
                      <a:gd name="T0" fmla="*/ 1 w 73"/>
                      <a:gd name="T1" fmla="*/ 0 h 29"/>
                      <a:gd name="T2" fmla="*/ 25 w 73"/>
                      <a:gd name="T3" fmla="*/ 0 h 29"/>
                      <a:gd name="T4" fmla="*/ 26 w 73"/>
                      <a:gd name="T5" fmla="*/ 1 h 29"/>
                      <a:gd name="T6" fmla="*/ 28 w 73"/>
                      <a:gd name="T7" fmla="*/ 3 h 29"/>
                      <a:gd name="T8" fmla="*/ 37 w 73"/>
                      <a:gd name="T9" fmla="*/ 9 h 29"/>
                      <a:gd name="T10" fmla="*/ 9 w 73"/>
                      <a:gd name="T11" fmla="*/ 9 h 29"/>
                      <a:gd name="T12" fmla="*/ 5 w 73"/>
                      <a:gd name="T13" fmla="*/ 6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1" y="0"/>
                        </a:moveTo>
                        <a:lnTo>
                          <a:pt x="50" y="0"/>
                        </a:lnTo>
                        <a:lnTo>
                          <a:pt x="52" y="2"/>
                        </a:lnTo>
                        <a:lnTo>
                          <a:pt x="56" y="11"/>
                        </a:lnTo>
                        <a:lnTo>
                          <a:pt x="73"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4745" name="Freeform 314"/>
                  <p:cNvSpPr>
                    <a:spLocks/>
                  </p:cNvSpPr>
                  <p:nvPr/>
                </p:nvSpPr>
                <p:spPr bwMode="auto">
                  <a:xfrm>
                    <a:off x="873" y="3636"/>
                    <a:ext cx="41" cy="12"/>
                  </a:xfrm>
                  <a:custGeom>
                    <a:avLst/>
                    <a:gdLst>
                      <a:gd name="T0" fmla="*/ 0 w 82"/>
                      <a:gd name="T1" fmla="*/ 12 h 36"/>
                      <a:gd name="T2" fmla="*/ 1 w 82"/>
                      <a:gd name="T3" fmla="*/ 6 h 36"/>
                      <a:gd name="T4" fmla="*/ 3 w 82"/>
                      <a:gd name="T5" fmla="*/ 2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19"/>
                        </a:lnTo>
                        <a:lnTo>
                          <a:pt x="7" y="7"/>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735" name="Group 315"/>
                <p:cNvGrpSpPr>
                  <a:grpSpLocks/>
                </p:cNvGrpSpPr>
                <p:nvPr/>
              </p:nvGrpSpPr>
              <p:grpSpPr bwMode="auto">
                <a:xfrm>
                  <a:off x="878" y="3638"/>
                  <a:ext cx="49" cy="22"/>
                  <a:chOff x="878" y="3638"/>
                  <a:chExt cx="49" cy="22"/>
                </a:xfrm>
              </p:grpSpPr>
              <p:sp>
                <p:nvSpPr>
                  <p:cNvPr id="14740" name="Freeform 316"/>
                  <p:cNvSpPr>
                    <a:spLocks/>
                  </p:cNvSpPr>
                  <p:nvPr/>
                </p:nvSpPr>
                <p:spPr bwMode="auto">
                  <a:xfrm>
                    <a:off x="878" y="3638"/>
                    <a:ext cx="12" cy="22"/>
                  </a:xfrm>
                  <a:custGeom>
                    <a:avLst/>
                    <a:gdLst>
                      <a:gd name="T0" fmla="*/ 8 w 25"/>
                      <a:gd name="T1" fmla="*/ 22 h 68"/>
                      <a:gd name="T2" fmla="*/ 0 w 25"/>
                      <a:gd name="T3" fmla="*/ 9 h 68"/>
                      <a:gd name="T4" fmla="*/ 5 w 25"/>
                      <a:gd name="T5" fmla="*/ 0 h 68"/>
                      <a:gd name="T6" fmla="*/ 12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741" name="Freeform 317"/>
                  <p:cNvSpPr>
                    <a:spLocks/>
                  </p:cNvSpPr>
                  <p:nvPr/>
                </p:nvSpPr>
                <p:spPr bwMode="auto">
                  <a:xfrm>
                    <a:off x="883" y="3638"/>
                    <a:ext cx="36" cy="10"/>
                  </a:xfrm>
                  <a:custGeom>
                    <a:avLst/>
                    <a:gdLst>
                      <a:gd name="T0" fmla="*/ 1 w 72"/>
                      <a:gd name="T1" fmla="*/ 0 h 30"/>
                      <a:gd name="T2" fmla="*/ 24 w 72"/>
                      <a:gd name="T3" fmla="*/ 0 h 30"/>
                      <a:gd name="T4" fmla="*/ 25 w 72"/>
                      <a:gd name="T5" fmla="*/ 1 h 30"/>
                      <a:gd name="T6" fmla="*/ 28 w 72"/>
                      <a:gd name="T7" fmla="*/ 4 h 30"/>
                      <a:gd name="T8" fmla="*/ 36 w 72"/>
                      <a:gd name="T9" fmla="*/ 10 h 30"/>
                      <a:gd name="T10" fmla="*/ 9 w 72"/>
                      <a:gd name="T11" fmla="*/ 10 h 30"/>
                      <a:gd name="T12" fmla="*/ 5 w 72"/>
                      <a:gd name="T13" fmla="*/ 7 h 30"/>
                      <a:gd name="T14" fmla="*/ 0 w 72"/>
                      <a:gd name="T15" fmla="*/ 2 h 30"/>
                      <a:gd name="T16" fmla="*/ 1 w 7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0"/>
                      <a:gd name="T29" fmla="*/ 72 w 7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0">
                        <a:moveTo>
                          <a:pt x="1" y="0"/>
                        </a:moveTo>
                        <a:lnTo>
                          <a:pt x="49" y="0"/>
                        </a:lnTo>
                        <a:lnTo>
                          <a:pt x="51" y="3"/>
                        </a:lnTo>
                        <a:lnTo>
                          <a:pt x="56" y="12"/>
                        </a:lnTo>
                        <a:lnTo>
                          <a:pt x="72" y="30"/>
                        </a:lnTo>
                        <a:lnTo>
                          <a:pt x="18" y="30"/>
                        </a:lnTo>
                        <a:lnTo>
                          <a:pt x="9" y="21"/>
                        </a:lnTo>
                        <a:lnTo>
                          <a:pt x="0" y="5"/>
                        </a:lnTo>
                        <a:lnTo>
                          <a:pt x="1" y="0"/>
                        </a:lnTo>
                        <a:close/>
                      </a:path>
                    </a:pathLst>
                  </a:custGeom>
                  <a:solidFill>
                    <a:srgbClr val="E0E0E0"/>
                  </a:solidFill>
                  <a:ln w="9525">
                    <a:noFill/>
                    <a:round/>
                    <a:headEnd/>
                    <a:tailEnd/>
                  </a:ln>
                </p:spPr>
                <p:txBody>
                  <a:bodyPr/>
                  <a:lstStyle/>
                  <a:p>
                    <a:endParaRPr lang="zh-CN" altLang="en-US"/>
                  </a:p>
                </p:txBody>
              </p:sp>
              <p:sp>
                <p:nvSpPr>
                  <p:cNvPr id="14742" name="Freeform 318"/>
                  <p:cNvSpPr>
                    <a:spLocks/>
                  </p:cNvSpPr>
                  <p:nvPr/>
                </p:nvSpPr>
                <p:spPr bwMode="auto">
                  <a:xfrm>
                    <a:off x="886" y="3648"/>
                    <a:ext cx="41" cy="12"/>
                  </a:xfrm>
                  <a:custGeom>
                    <a:avLst/>
                    <a:gdLst>
                      <a:gd name="T0" fmla="*/ 0 w 82"/>
                      <a:gd name="T1" fmla="*/ 12 h 36"/>
                      <a:gd name="T2" fmla="*/ 1 w 82"/>
                      <a:gd name="T3" fmla="*/ 6 h 36"/>
                      <a:gd name="T4" fmla="*/ 3 w 82"/>
                      <a:gd name="T5" fmla="*/ 3 h 36"/>
                      <a:gd name="T6" fmla="*/ 5 w 82"/>
                      <a:gd name="T7" fmla="*/ 0 h 36"/>
                      <a:gd name="T8" fmla="*/ 33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8"/>
                        </a:lnTo>
                        <a:lnTo>
                          <a:pt x="11" y="0"/>
                        </a:lnTo>
                        <a:lnTo>
                          <a:pt x="66"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736" name="Group 319"/>
                <p:cNvGrpSpPr>
                  <a:grpSpLocks/>
                </p:cNvGrpSpPr>
                <p:nvPr/>
              </p:nvGrpSpPr>
              <p:grpSpPr bwMode="auto">
                <a:xfrm>
                  <a:off x="890" y="3651"/>
                  <a:ext cx="50" cy="22"/>
                  <a:chOff x="890" y="3651"/>
                  <a:chExt cx="50" cy="22"/>
                </a:xfrm>
              </p:grpSpPr>
              <p:sp>
                <p:nvSpPr>
                  <p:cNvPr id="14737" name="Freeform 320"/>
                  <p:cNvSpPr>
                    <a:spLocks/>
                  </p:cNvSpPr>
                  <p:nvPr/>
                </p:nvSpPr>
                <p:spPr bwMode="auto">
                  <a:xfrm>
                    <a:off x="890" y="3651"/>
                    <a:ext cx="13" cy="22"/>
                  </a:xfrm>
                  <a:custGeom>
                    <a:avLst/>
                    <a:gdLst>
                      <a:gd name="T0" fmla="*/ 8 w 25"/>
                      <a:gd name="T1" fmla="*/ 22 h 67"/>
                      <a:gd name="T2" fmla="*/ 0 w 25"/>
                      <a:gd name="T3" fmla="*/ 9 h 67"/>
                      <a:gd name="T4" fmla="*/ 6 w 25"/>
                      <a:gd name="T5" fmla="*/ 0 h 67"/>
                      <a:gd name="T6" fmla="*/ 13 w 25"/>
                      <a:gd name="T7" fmla="*/ 10 h 67"/>
                      <a:gd name="T8" fmla="*/ 8 w 25"/>
                      <a:gd name="T9" fmla="*/ 22 h 67"/>
                      <a:gd name="T10" fmla="*/ 0 60000 65536"/>
                      <a:gd name="T11" fmla="*/ 0 60000 65536"/>
                      <a:gd name="T12" fmla="*/ 0 60000 65536"/>
                      <a:gd name="T13" fmla="*/ 0 60000 65536"/>
                      <a:gd name="T14" fmla="*/ 0 60000 65536"/>
                      <a:gd name="T15" fmla="*/ 0 w 25"/>
                      <a:gd name="T16" fmla="*/ 0 h 67"/>
                      <a:gd name="T17" fmla="*/ 25 w 25"/>
                      <a:gd name="T18" fmla="*/ 67 h 67"/>
                    </a:gdLst>
                    <a:ahLst/>
                    <a:cxnLst>
                      <a:cxn ang="T10">
                        <a:pos x="T0" y="T1"/>
                      </a:cxn>
                      <a:cxn ang="T11">
                        <a:pos x="T2" y="T3"/>
                      </a:cxn>
                      <a:cxn ang="T12">
                        <a:pos x="T4" y="T5"/>
                      </a:cxn>
                      <a:cxn ang="T13">
                        <a:pos x="T6" y="T7"/>
                      </a:cxn>
                      <a:cxn ang="T14">
                        <a:pos x="T8" y="T9"/>
                      </a:cxn>
                    </a:cxnLst>
                    <a:rect l="T15" t="T16" r="T17" b="T18"/>
                    <a:pathLst>
                      <a:path w="25" h="67">
                        <a:moveTo>
                          <a:pt x="16" y="67"/>
                        </a:moveTo>
                        <a:lnTo>
                          <a:pt x="0" y="26"/>
                        </a:lnTo>
                        <a:lnTo>
                          <a:pt x="12" y="0"/>
                        </a:lnTo>
                        <a:lnTo>
                          <a:pt x="25" y="30"/>
                        </a:lnTo>
                        <a:lnTo>
                          <a:pt x="16" y="67"/>
                        </a:lnTo>
                        <a:close/>
                      </a:path>
                    </a:pathLst>
                  </a:custGeom>
                  <a:solidFill>
                    <a:srgbClr val="A0A0A0"/>
                  </a:solidFill>
                  <a:ln w="9525">
                    <a:noFill/>
                    <a:round/>
                    <a:headEnd/>
                    <a:tailEnd/>
                  </a:ln>
                </p:spPr>
                <p:txBody>
                  <a:bodyPr/>
                  <a:lstStyle/>
                  <a:p>
                    <a:endParaRPr lang="zh-CN" altLang="en-US"/>
                  </a:p>
                </p:txBody>
              </p:sp>
              <p:sp>
                <p:nvSpPr>
                  <p:cNvPr id="14738" name="Freeform 321"/>
                  <p:cNvSpPr>
                    <a:spLocks/>
                  </p:cNvSpPr>
                  <p:nvPr/>
                </p:nvSpPr>
                <p:spPr bwMode="auto">
                  <a:xfrm>
                    <a:off x="895" y="3651"/>
                    <a:ext cx="37" cy="10"/>
                  </a:xfrm>
                  <a:custGeom>
                    <a:avLst/>
                    <a:gdLst>
                      <a:gd name="T0" fmla="*/ 1 w 73"/>
                      <a:gd name="T1" fmla="*/ 0 h 29"/>
                      <a:gd name="T2" fmla="*/ 24 w 73"/>
                      <a:gd name="T3" fmla="*/ 0 h 29"/>
                      <a:gd name="T4" fmla="*/ 26 w 73"/>
                      <a:gd name="T5" fmla="*/ 1 h 29"/>
                      <a:gd name="T6" fmla="*/ 28 w 73"/>
                      <a:gd name="T7" fmla="*/ 4 h 29"/>
                      <a:gd name="T8" fmla="*/ 37 w 73"/>
                      <a:gd name="T9" fmla="*/ 10 h 29"/>
                      <a:gd name="T10" fmla="*/ 9 w 73"/>
                      <a:gd name="T11" fmla="*/ 10 h 29"/>
                      <a:gd name="T12" fmla="*/ 5 w 73"/>
                      <a:gd name="T13" fmla="*/ 7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2" y="0"/>
                        </a:moveTo>
                        <a:lnTo>
                          <a:pt x="48" y="0"/>
                        </a:lnTo>
                        <a:lnTo>
                          <a:pt x="51" y="2"/>
                        </a:lnTo>
                        <a:lnTo>
                          <a:pt x="56" y="11"/>
                        </a:lnTo>
                        <a:lnTo>
                          <a:pt x="73" y="29"/>
                        </a:lnTo>
                        <a:lnTo>
                          <a:pt x="18" y="29"/>
                        </a:lnTo>
                        <a:lnTo>
                          <a:pt x="9" y="20"/>
                        </a:lnTo>
                        <a:lnTo>
                          <a:pt x="0" y="5"/>
                        </a:lnTo>
                        <a:lnTo>
                          <a:pt x="2" y="0"/>
                        </a:lnTo>
                        <a:close/>
                      </a:path>
                    </a:pathLst>
                  </a:custGeom>
                  <a:solidFill>
                    <a:srgbClr val="E0E0E0"/>
                  </a:solidFill>
                  <a:ln w="9525">
                    <a:noFill/>
                    <a:round/>
                    <a:headEnd/>
                    <a:tailEnd/>
                  </a:ln>
                </p:spPr>
                <p:txBody>
                  <a:bodyPr/>
                  <a:lstStyle/>
                  <a:p>
                    <a:endParaRPr lang="zh-CN" altLang="en-US"/>
                  </a:p>
                </p:txBody>
              </p:sp>
              <p:sp>
                <p:nvSpPr>
                  <p:cNvPr id="14739" name="Freeform 322"/>
                  <p:cNvSpPr>
                    <a:spLocks/>
                  </p:cNvSpPr>
                  <p:nvPr/>
                </p:nvSpPr>
                <p:spPr bwMode="auto">
                  <a:xfrm>
                    <a:off x="899" y="3662"/>
                    <a:ext cx="41" cy="11"/>
                  </a:xfrm>
                  <a:custGeom>
                    <a:avLst/>
                    <a:gdLst>
                      <a:gd name="T0" fmla="*/ 0 w 83"/>
                      <a:gd name="T1" fmla="*/ 11 h 35"/>
                      <a:gd name="T2" fmla="*/ 1 w 83"/>
                      <a:gd name="T3" fmla="*/ 6 h 35"/>
                      <a:gd name="T4" fmla="*/ 3 w 83"/>
                      <a:gd name="T5" fmla="*/ 2 h 35"/>
                      <a:gd name="T6" fmla="*/ 5 w 83"/>
                      <a:gd name="T7" fmla="*/ 0 h 35"/>
                      <a:gd name="T8" fmla="*/ 33 w 83"/>
                      <a:gd name="T9" fmla="*/ 0 h 35"/>
                      <a:gd name="T10" fmla="*/ 41 w 83"/>
                      <a:gd name="T11" fmla="*/ 11 h 35"/>
                      <a:gd name="T12" fmla="*/ 0 w 83"/>
                      <a:gd name="T13" fmla="*/ 11 h 35"/>
                      <a:gd name="T14" fmla="*/ 0 60000 65536"/>
                      <a:gd name="T15" fmla="*/ 0 60000 65536"/>
                      <a:gd name="T16" fmla="*/ 0 60000 65536"/>
                      <a:gd name="T17" fmla="*/ 0 60000 65536"/>
                      <a:gd name="T18" fmla="*/ 0 60000 65536"/>
                      <a:gd name="T19" fmla="*/ 0 60000 65536"/>
                      <a:gd name="T20" fmla="*/ 0 60000 65536"/>
                      <a:gd name="T21" fmla="*/ 0 w 83"/>
                      <a:gd name="T22" fmla="*/ 0 h 35"/>
                      <a:gd name="T23" fmla="*/ 83 w 8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5">
                        <a:moveTo>
                          <a:pt x="0" y="35"/>
                        </a:moveTo>
                        <a:lnTo>
                          <a:pt x="2" y="19"/>
                        </a:lnTo>
                        <a:lnTo>
                          <a:pt x="7" y="7"/>
                        </a:lnTo>
                        <a:lnTo>
                          <a:pt x="11" y="0"/>
                        </a:lnTo>
                        <a:lnTo>
                          <a:pt x="67" y="0"/>
                        </a:lnTo>
                        <a:lnTo>
                          <a:pt x="83" y="35"/>
                        </a:lnTo>
                        <a:lnTo>
                          <a:pt x="0" y="35"/>
                        </a:lnTo>
                        <a:close/>
                      </a:path>
                    </a:pathLst>
                  </a:custGeom>
                  <a:solidFill>
                    <a:srgbClr val="C0C0C0"/>
                  </a:solidFill>
                  <a:ln w="9525">
                    <a:noFill/>
                    <a:round/>
                    <a:headEnd/>
                    <a:tailEnd/>
                  </a:ln>
                </p:spPr>
                <p:txBody>
                  <a:bodyPr/>
                  <a:lstStyle/>
                  <a:p>
                    <a:endParaRPr lang="zh-CN" altLang="en-US"/>
                  </a:p>
                </p:txBody>
              </p:sp>
            </p:grpSp>
          </p:grpSp>
          <p:grpSp>
            <p:nvGrpSpPr>
              <p:cNvPr id="14513" name="Group 323"/>
              <p:cNvGrpSpPr>
                <a:grpSpLocks/>
              </p:cNvGrpSpPr>
              <p:nvPr/>
            </p:nvGrpSpPr>
            <p:grpSpPr bwMode="auto">
              <a:xfrm>
                <a:off x="903" y="3665"/>
                <a:ext cx="99" cy="74"/>
                <a:chOff x="903" y="3665"/>
                <a:chExt cx="99" cy="74"/>
              </a:xfrm>
            </p:grpSpPr>
            <p:grpSp>
              <p:nvGrpSpPr>
                <p:cNvPr id="14712" name="Group 324"/>
                <p:cNvGrpSpPr>
                  <a:grpSpLocks/>
                </p:cNvGrpSpPr>
                <p:nvPr/>
              </p:nvGrpSpPr>
              <p:grpSpPr bwMode="auto">
                <a:xfrm>
                  <a:off x="903" y="3665"/>
                  <a:ext cx="49" cy="23"/>
                  <a:chOff x="903" y="3665"/>
                  <a:chExt cx="49" cy="23"/>
                </a:xfrm>
              </p:grpSpPr>
              <p:sp>
                <p:nvSpPr>
                  <p:cNvPr id="14729" name="Freeform 325"/>
                  <p:cNvSpPr>
                    <a:spLocks/>
                  </p:cNvSpPr>
                  <p:nvPr/>
                </p:nvSpPr>
                <p:spPr bwMode="auto">
                  <a:xfrm>
                    <a:off x="903" y="3665"/>
                    <a:ext cx="12" cy="23"/>
                  </a:xfrm>
                  <a:custGeom>
                    <a:avLst/>
                    <a:gdLst>
                      <a:gd name="T0" fmla="*/ 8 w 25"/>
                      <a:gd name="T1" fmla="*/ 23 h 69"/>
                      <a:gd name="T2" fmla="*/ 0 w 25"/>
                      <a:gd name="T3" fmla="*/ 9 h 69"/>
                      <a:gd name="T4" fmla="*/ 5 w 25"/>
                      <a:gd name="T5" fmla="*/ 0 h 69"/>
                      <a:gd name="T6" fmla="*/ 12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10"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4730" name="Freeform 326"/>
                  <p:cNvSpPr>
                    <a:spLocks/>
                  </p:cNvSpPr>
                  <p:nvPr/>
                </p:nvSpPr>
                <p:spPr bwMode="auto">
                  <a:xfrm>
                    <a:off x="907" y="3666"/>
                    <a:ext cx="37" cy="10"/>
                  </a:xfrm>
                  <a:custGeom>
                    <a:avLst/>
                    <a:gdLst>
                      <a:gd name="T0" fmla="*/ 1 w 73"/>
                      <a:gd name="T1" fmla="*/ 0 h 31"/>
                      <a:gd name="T2" fmla="*/ 25 w 73"/>
                      <a:gd name="T3" fmla="*/ 0 h 31"/>
                      <a:gd name="T4" fmla="*/ 26 w 73"/>
                      <a:gd name="T5" fmla="*/ 1 h 31"/>
                      <a:gd name="T6" fmla="*/ 28 w 73"/>
                      <a:gd name="T7" fmla="*/ 4 h 31"/>
                      <a:gd name="T8" fmla="*/ 37 w 73"/>
                      <a:gd name="T9" fmla="*/ 10 h 31"/>
                      <a:gd name="T10" fmla="*/ 9 w 73"/>
                      <a:gd name="T11" fmla="*/ 10 h 31"/>
                      <a:gd name="T12" fmla="*/ 5 w 73"/>
                      <a:gd name="T13" fmla="*/ 7 h 31"/>
                      <a:gd name="T14" fmla="*/ 0 w 73"/>
                      <a:gd name="T15" fmla="*/ 2 h 31"/>
                      <a:gd name="T16" fmla="*/ 1 w 73"/>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1"/>
                      <a:gd name="T29" fmla="*/ 73 w 73"/>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1">
                        <a:moveTo>
                          <a:pt x="1" y="0"/>
                        </a:moveTo>
                        <a:lnTo>
                          <a:pt x="49" y="0"/>
                        </a:lnTo>
                        <a:lnTo>
                          <a:pt x="51" y="4"/>
                        </a:lnTo>
                        <a:lnTo>
                          <a:pt x="56" y="13"/>
                        </a:lnTo>
                        <a:lnTo>
                          <a:pt x="73" y="31"/>
                        </a:lnTo>
                        <a:lnTo>
                          <a:pt x="18" y="31"/>
                        </a:lnTo>
                        <a:lnTo>
                          <a:pt x="10"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4731" name="Freeform 327"/>
                  <p:cNvSpPr>
                    <a:spLocks/>
                  </p:cNvSpPr>
                  <p:nvPr/>
                </p:nvSpPr>
                <p:spPr bwMode="auto">
                  <a:xfrm>
                    <a:off x="911" y="3676"/>
                    <a:ext cx="41" cy="12"/>
                  </a:xfrm>
                  <a:custGeom>
                    <a:avLst/>
                    <a:gdLst>
                      <a:gd name="T0" fmla="*/ 0 w 82"/>
                      <a:gd name="T1" fmla="*/ 12 h 36"/>
                      <a:gd name="T2" fmla="*/ 1 w 82"/>
                      <a:gd name="T3" fmla="*/ 7 h 36"/>
                      <a:gd name="T4" fmla="*/ 3 w 82"/>
                      <a:gd name="T5" fmla="*/ 2 h 36"/>
                      <a:gd name="T6" fmla="*/ 5 w 82"/>
                      <a:gd name="T7" fmla="*/ 0 h 36"/>
                      <a:gd name="T8" fmla="*/ 33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0"/>
                        </a:lnTo>
                        <a:lnTo>
                          <a:pt x="6" y="7"/>
                        </a:lnTo>
                        <a:lnTo>
                          <a:pt x="11" y="0"/>
                        </a:lnTo>
                        <a:lnTo>
                          <a:pt x="66"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713" name="Group 328"/>
                <p:cNvGrpSpPr>
                  <a:grpSpLocks/>
                </p:cNvGrpSpPr>
                <p:nvPr/>
              </p:nvGrpSpPr>
              <p:grpSpPr bwMode="auto">
                <a:xfrm>
                  <a:off x="914" y="3678"/>
                  <a:ext cx="49" cy="23"/>
                  <a:chOff x="914" y="3678"/>
                  <a:chExt cx="49" cy="23"/>
                </a:xfrm>
              </p:grpSpPr>
              <p:sp>
                <p:nvSpPr>
                  <p:cNvPr id="14726" name="Freeform 329"/>
                  <p:cNvSpPr>
                    <a:spLocks/>
                  </p:cNvSpPr>
                  <p:nvPr/>
                </p:nvSpPr>
                <p:spPr bwMode="auto">
                  <a:xfrm>
                    <a:off x="914" y="3678"/>
                    <a:ext cx="13" cy="23"/>
                  </a:xfrm>
                  <a:custGeom>
                    <a:avLst/>
                    <a:gdLst>
                      <a:gd name="T0" fmla="*/ 7 w 25"/>
                      <a:gd name="T1" fmla="*/ 23 h 70"/>
                      <a:gd name="T2" fmla="*/ 0 w 25"/>
                      <a:gd name="T3" fmla="*/ 9 h 70"/>
                      <a:gd name="T4" fmla="*/ 5 w 25"/>
                      <a:gd name="T5" fmla="*/ 0 h 70"/>
                      <a:gd name="T6" fmla="*/ 13 w 25"/>
                      <a:gd name="T7" fmla="*/ 10 h 70"/>
                      <a:gd name="T8" fmla="*/ 7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4" y="70"/>
                        </a:moveTo>
                        <a:lnTo>
                          <a:pt x="0" y="27"/>
                        </a:lnTo>
                        <a:lnTo>
                          <a:pt x="9" y="0"/>
                        </a:lnTo>
                        <a:lnTo>
                          <a:pt x="25" y="31"/>
                        </a:lnTo>
                        <a:lnTo>
                          <a:pt x="14" y="70"/>
                        </a:lnTo>
                        <a:close/>
                      </a:path>
                    </a:pathLst>
                  </a:custGeom>
                  <a:solidFill>
                    <a:srgbClr val="A0A0A0"/>
                  </a:solidFill>
                  <a:ln w="9525">
                    <a:noFill/>
                    <a:round/>
                    <a:headEnd/>
                    <a:tailEnd/>
                  </a:ln>
                </p:spPr>
                <p:txBody>
                  <a:bodyPr/>
                  <a:lstStyle/>
                  <a:p>
                    <a:endParaRPr lang="zh-CN" altLang="en-US"/>
                  </a:p>
                </p:txBody>
              </p:sp>
              <p:sp>
                <p:nvSpPr>
                  <p:cNvPr id="14727" name="Freeform 330"/>
                  <p:cNvSpPr>
                    <a:spLocks/>
                  </p:cNvSpPr>
                  <p:nvPr/>
                </p:nvSpPr>
                <p:spPr bwMode="auto">
                  <a:xfrm>
                    <a:off x="919" y="3678"/>
                    <a:ext cx="38" cy="10"/>
                  </a:xfrm>
                  <a:custGeom>
                    <a:avLst/>
                    <a:gdLst>
                      <a:gd name="T0" fmla="*/ 1 w 75"/>
                      <a:gd name="T1" fmla="*/ 0 h 30"/>
                      <a:gd name="T2" fmla="*/ 25 w 75"/>
                      <a:gd name="T3" fmla="*/ 0 h 30"/>
                      <a:gd name="T4" fmla="*/ 26 w 75"/>
                      <a:gd name="T5" fmla="*/ 1 h 30"/>
                      <a:gd name="T6" fmla="*/ 29 w 75"/>
                      <a:gd name="T7" fmla="*/ 4 h 30"/>
                      <a:gd name="T8" fmla="*/ 38 w 75"/>
                      <a:gd name="T9" fmla="*/ 10 h 30"/>
                      <a:gd name="T10" fmla="*/ 10 w 75"/>
                      <a:gd name="T11" fmla="*/ 10 h 30"/>
                      <a:gd name="T12" fmla="*/ 6 w 75"/>
                      <a:gd name="T13" fmla="*/ 7 h 30"/>
                      <a:gd name="T14" fmla="*/ 0 w 75"/>
                      <a:gd name="T15" fmla="*/ 2 h 30"/>
                      <a:gd name="T16" fmla="*/ 1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1" y="0"/>
                        </a:moveTo>
                        <a:lnTo>
                          <a:pt x="50" y="0"/>
                        </a:lnTo>
                        <a:lnTo>
                          <a:pt x="51" y="3"/>
                        </a:lnTo>
                        <a:lnTo>
                          <a:pt x="57" y="12"/>
                        </a:lnTo>
                        <a:lnTo>
                          <a:pt x="75" y="30"/>
                        </a:lnTo>
                        <a:lnTo>
                          <a:pt x="19" y="30"/>
                        </a:lnTo>
                        <a:lnTo>
                          <a:pt x="11"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4728" name="Freeform 331"/>
                  <p:cNvSpPr>
                    <a:spLocks/>
                  </p:cNvSpPr>
                  <p:nvPr/>
                </p:nvSpPr>
                <p:spPr bwMode="auto">
                  <a:xfrm>
                    <a:off x="922" y="3688"/>
                    <a:ext cx="41" cy="13"/>
                  </a:xfrm>
                  <a:custGeom>
                    <a:avLst/>
                    <a:gdLst>
                      <a:gd name="T0" fmla="*/ 0 w 81"/>
                      <a:gd name="T1" fmla="*/ 13 h 38"/>
                      <a:gd name="T2" fmla="*/ 1 w 81"/>
                      <a:gd name="T3" fmla="*/ 7 h 38"/>
                      <a:gd name="T4" fmla="*/ 4 w 81"/>
                      <a:gd name="T5" fmla="*/ 3 h 38"/>
                      <a:gd name="T6" fmla="*/ 6 w 81"/>
                      <a:gd name="T7" fmla="*/ 0 h 38"/>
                      <a:gd name="T8" fmla="*/ 34 w 81"/>
                      <a:gd name="T9" fmla="*/ 0 h 38"/>
                      <a:gd name="T10" fmla="*/ 41 w 81"/>
                      <a:gd name="T11" fmla="*/ 13 h 38"/>
                      <a:gd name="T12" fmla="*/ 0 w 81"/>
                      <a:gd name="T13" fmla="*/ 13 h 38"/>
                      <a:gd name="T14" fmla="*/ 0 60000 65536"/>
                      <a:gd name="T15" fmla="*/ 0 60000 65536"/>
                      <a:gd name="T16" fmla="*/ 0 60000 65536"/>
                      <a:gd name="T17" fmla="*/ 0 60000 65536"/>
                      <a:gd name="T18" fmla="*/ 0 60000 65536"/>
                      <a:gd name="T19" fmla="*/ 0 60000 65536"/>
                      <a:gd name="T20" fmla="*/ 0 60000 65536"/>
                      <a:gd name="T21" fmla="*/ 0 w 81"/>
                      <a:gd name="T22" fmla="*/ 0 h 38"/>
                      <a:gd name="T23" fmla="*/ 81 w 81"/>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8">
                        <a:moveTo>
                          <a:pt x="0" y="38"/>
                        </a:moveTo>
                        <a:lnTo>
                          <a:pt x="2" y="21"/>
                        </a:lnTo>
                        <a:lnTo>
                          <a:pt x="8" y="8"/>
                        </a:lnTo>
                        <a:lnTo>
                          <a:pt x="12" y="0"/>
                        </a:lnTo>
                        <a:lnTo>
                          <a:pt x="68" y="0"/>
                        </a:lnTo>
                        <a:lnTo>
                          <a:pt x="81" y="38"/>
                        </a:lnTo>
                        <a:lnTo>
                          <a:pt x="0" y="38"/>
                        </a:lnTo>
                        <a:close/>
                      </a:path>
                    </a:pathLst>
                  </a:custGeom>
                  <a:solidFill>
                    <a:srgbClr val="C0C0C0"/>
                  </a:solidFill>
                  <a:ln w="9525">
                    <a:noFill/>
                    <a:round/>
                    <a:headEnd/>
                    <a:tailEnd/>
                  </a:ln>
                </p:spPr>
                <p:txBody>
                  <a:bodyPr/>
                  <a:lstStyle/>
                  <a:p>
                    <a:endParaRPr lang="zh-CN" altLang="en-US"/>
                  </a:p>
                </p:txBody>
              </p:sp>
            </p:grpSp>
            <p:grpSp>
              <p:nvGrpSpPr>
                <p:cNvPr id="14714" name="Group 332"/>
                <p:cNvGrpSpPr>
                  <a:grpSpLocks/>
                </p:cNvGrpSpPr>
                <p:nvPr/>
              </p:nvGrpSpPr>
              <p:grpSpPr bwMode="auto">
                <a:xfrm>
                  <a:off x="928" y="3690"/>
                  <a:ext cx="48" cy="23"/>
                  <a:chOff x="928" y="3690"/>
                  <a:chExt cx="48" cy="23"/>
                </a:xfrm>
              </p:grpSpPr>
              <p:sp>
                <p:nvSpPr>
                  <p:cNvPr id="14723" name="Freeform 333"/>
                  <p:cNvSpPr>
                    <a:spLocks/>
                  </p:cNvSpPr>
                  <p:nvPr/>
                </p:nvSpPr>
                <p:spPr bwMode="auto">
                  <a:xfrm>
                    <a:off x="928" y="3690"/>
                    <a:ext cx="12" cy="23"/>
                  </a:xfrm>
                  <a:custGeom>
                    <a:avLst/>
                    <a:gdLst>
                      <a:gd name="T0" fmla="*/ 6 w 25"/>
                      <a:gd name="T1" fmla="*/ 23 h 70"/>
                      <a:gd name="T2" fmla="*/ 0 w 25"/>
                      <a:gd name="T3" fmla="*/ 10 h 70"/>
                      <a:gd name="T4" fmla="*/ 4 w 25"/>
                      <a:gd name="T5" fmla="*/ 0 h 70"/>
                      <a:gd name="T6" fmla="*/ 12 w 25"/>
                      <a:gd name="T7" fmla="*/ 11 h 70"/>
                      <a:gd name="T8" fmla="*/ 6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3" y="70"/>
                        </a:moveTo>
                        <a:lnTo>
                          <a:pt x="0" y="29"/>
                        </a:lnTo>
                        <a:lnTo>
                          <a:pt x="9" y="0"/>
                        </a:lnTo>
                        <a:lnTo>
                          <a:pt x="25" y="33"/>
                        </a:lnTo>
                        <a:lnTo>
                          <a:pt x="13" y="70"/>
                        </a:lnTo>
                        <a:close/>
                      </a:path>
                    </a:pathLst>
                  </a:custGeom>
                  <a:solidFill>
                    <a:srgbClr val="A0A0A0"/>
                  </a:solidFill>
                  <a:ln w="9525">
                    <a:noFill/>
                    <a:round/>
                    <a:headEnd/>
                    <a:tailEnd/>
                  </a:ln>
                </p:spPr>
                <p:txBody>
                  <a:bodyPr/>
                  <a:lstStyle/>
                  <a:p>
                    <a:endParaRPr lang="zh-CN" altLang="en-US"/>
                  </a:p>
                </p:txBody>
              </p:sp>
              <p:sp>
                <p:nvSpPr>
                  <p:cNvPr id="14724" name="Freeform 334"/>
                  <p:cNvSpPr>
                    <a:spLocks/>
                  </p:cNvSpPr>
                  <p:nvPr/>
                </p:nvSpPr>
                <p:spPr bwMode="auto">
                  <a:xfrm>
                    <a:off x="932" y="3691"/>
                    <a:ext cx="38" cy="10"/>
                  </a:xfrm>
                  <a:custGeom>
                    <a:avLst/>
                    <a:gdLst>
                      <a:gd name="T0" fmla="*/ 1 w 75"/>
                      <a:gd name="T1" fmla="*/ 0 h 31"/>
                      <a:gd name="T2" fmla="*/ 25 w 75"/>
                      <a:gd name="T3" fmla="*/ 0 h 31"/>
                      <a:gd name="T4" fmla="*/ 26 w 75"/>
                      <a:gd name="T5" fmla="*/ 1 h 31"/>
                      <a:gd name="T6" fmla="*/ 29 w 75"/>
                      <a:gd name="T7" fmla="*/ 4 h 31"/>
                      <a:gd name="T8" fmla="*/ 38 w 75"/>
                      <a:gd name="T9" fmla="*/ 10 h 31"/>
                      <a:gd name="T10" fmla="*/ 10 w 75"/>
                      <a:gd name="T11" fmla="*/ 10 h 31"/>
                      <a:gd name="T12" fmla="*/ 5 w 75"/>
                      <a:gd name="T13" fmla="*/ 7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2" y="0"/>
                        </a:moveTo>
                        <a:lnTo>
                          <a:pt x="50" y="0"/>
                        </a:lnTo>
                        <a:lnTo>
                          <a:pt x="52" y="2"/>
                        </a:lnTo>
                        <a:lnTo>
                          <a:pt x="57" y="11"/>
                        </a:lnTo>
                        <a:lnTo>
                          <a:pt x="75" y="31"/>
                        </a:lnTo>
                        <a:lnTo>
                          <a:pt x="19" y="31"/>
                        </a:lnTo>
                        <a:lnTo>
                          <a:pt x="10" y="22"/>
                        </a:lnTo>
                        <a:lnTo>
                          <a:pt x="0" y="6"/>
                        </a:lnTo>
                        <a:lnTo>
                          <a:pt x="2" y="0"/>
                        </a:lnTo>
                        <a:close/>
                      </a:path>
                    </a:pathLst>
                  </a:custGeom>
                  <a:solidFill>
                    <a:srgbClr val="E0E0E0"/>
                  </a:solidFill>
                  <a:ln w="9525">
                    <a:noFill/>
                    <a:round/>
                    <a:headEnd/>
                    <a:tailEnd/>
                  </a:ln>
                </p:spPr>
                <p:txBody>
                  <a:bodyPr/>
                  <a:lstStyle/>
                  <a:p>
                    <a:endParaRPr lang="zh-CN" altLang="en-US"/>
                  </a:p>
                </p:txBody>
              </p:sp>
              <p:sp>
                <p:nvSpPr>
                  <p:cNvPr id="14725" name="Freeform 335"/>
                  <p:cNvSpPr>
                    <a:spLocks/>
                  </p:cNvSpPr>
                  <p:nvPr/>
                </p:nvSpPr>
                <p:spPr bwMode="auto">
                  <a:xfrm>
                    <a:off x="935" y="3701"/>
                    <a:ext cx="41" cy="12"/>
                  </a:xfrm>
                  <a:custGeom>
                    <a:avLst/>
                    <a:gdLst>
                      <a:gd name="T0" fmla="*/ 0 w 83"/>
                      <a:gd name="T1" fmla="*/ 12 h 36"/>
                      <a:gd name="T2" fmla="*/ 1 w 83"/>
                      <a:gd name="T3" fmla="*/ 6 h 36"/>
                      <a:gd name="T4" fmla="*/ 4 w 83"/>
                      <a:gd name="T5" fmla="*/ 2 h 36"/>
                      <a:gd name="T6" fmla="*/ 6 w 83"/>
                      <a:gd name="T7" fmla="*/ 0 h 36"/>
                      <a:gd name="T8" fmla="*/ 34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19"/>
                        </a:lnTo>
                        <a:lnTo>
                          <a:pt x="8" y="7"/>
                        </a:lnTo>
                        <a:lnTo>
                          <a:pt x="13" y="0"/>
                        </a:lnTo>
                        <a:lnTo>
                          <a:pt x="69"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715" name="Group 336"/>
                <p:cNvGrpSpPr>
                  <a:grpSpLocks/>
                </p:cNvGrpSpPr>
                <p:nvPr/>
              </p:nvGrpSpPr>
              <p:grpSpPr bwMode="auto">
                <a:xfrm>
                  <a:off x="940" y="3703"/>
                  <a:ext cx="49" cy="23"/>
                  <a:chOff x="940" y="3703"/>
                  <a:chExt cx="49" cy="23"/>
                </a:xfrm>
              </p:grpSpPr>
              <p:sp>
                <p:nvSpPr>
                  <p:cNvPr id="14720" name="Freeform 337"/>
                  <p:cNvSpPr>
                    <a:spLocks/>
                  </p:cNvSpPr>
                  <p:nvPr/>
                </p:nvSpPr>
                <p:spPr bwMode="auto">
                  <a:xfrm>
                    <a:off x="940" y="3703"/>
                    <a:ext cx="13" cy="23"/>
                  </a:xfrm>
                  <a:custGeom>
                    <a:avLst/>
                    <a:gdLst>
                      <a:gd name="T0" fmla="*/ 8 w 25"/>
                      <a:gd name="T1" fmla="*/ 23 h 68"/>
                      <a:gd name="T2" fmla="*/ 0 w 25"/>
                      <a:gd name="T3" fmla="*/ 9 h 68"/>
                      <a:gd name="T4" fmla="*/ 5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5" y="68"/>
                        </a:moveTo>
                        <a:lnTo>
                          <a:pt x="0" y="27"/>
                        </a:lnTo>
                        <a:lnTo>
                          <a:pt x="9" y="0"/>
                        </a:lnTo>
                        <a:lnTo>
                          <a:pt x="25" y="31"/>
                        </a:lnTo>
                        <a:lnTo>
                          <a:pt x="15" y="68"/>
                        </a:lnTo>
                        <a:close/>
                      </a:path>
                    </a:pathLst>
                  </a:custGeom>
                  <a:solidFill>
                    <a:srgbClr val="A0A0A0"/>
                  </a:solidFill>
                  <a:ln w="9525">
                    <a:noFill/>
                    <a:round/>
                    <a:headEnd/>
                    <a:tailEnd/>
                  </a:ln>
                </p:spPr>
                <p:txBody>
                  <a:bodyPr/>
                  <a:lstStyle/>
                  <a:p>
                    <a:endParaRPr lang="zh-CN" altLang="en-US"/>
                  </a:p>
                </p:txBody>
              </p:sp>
              <p:sp>
                <p:nvSpPr>
                  <p:cNvPr id="14721" name="Freeform 338"/>
                  <p:cNvSpPr>
                    <a:spLocks/>
                  </p:cNvSpPr>
                  <p:nvPr/>
                </p:nvSpPr>
                <p:spPr bwMode="auto">
                  <a:xfrm>
                    <a:off x="945" y="3703"/>
                    <a:ext cx="37" cy="10"/>
                  </a:xfrm>
                  <a:custGeom>
                    <a:avLst/>
                    <a:gdLst>
                      <a:gd name="T0" fmla="*/ 1 w 75"/>
                      <a:gd name="T1" fmla="*/ 0 h 30"/>
                      <a:gd name="T2" fmla="*/ 26 w 75"/>
                      <a:gd name="T3" fmla="*/ 0 h 30"/>
                      <a:gd name="T4" fmla="*/ 26 w 75"/>
                      <a:gd name="T5" fmla="*/ 1 h 30"/>
                      <a:gd name="T6" fmla="*/ 28 w 75"/>
                      <a:gd name="T7" fmla="*/ 4 h 30"/>
                      <a:gd name="T8" fmla="*/ 37 w 75"/>
                      <a:gd name="T9" fmla="*/ 10 h 30"/>
                      <a:gd name="T10" fmla="*/ 9 w 75"/>
                      <a:gd name="T11" fmla="*/ 10 h 30"/>
                      <a:gd name="T12" fmla="*/ 5 w 75"/>
                      <a:gd name="T13" fmla="*/ 7 h 30"/>
                      <a:gd name="T14" fmla="*/ 0 w 75"/>
                      <a:gd name="T15" fmla="*/ 2 h 30"/>
                      <a:gd name="T16" fmla="*/ 1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2" y="0"/>
                        </a:moveTo>
                        <a:lnTo>
                          <a:pt x="52" y="0"/>
                        </a:lnTo>
                        <a:lnTo>
                          <a:pt x="53" y="3"/>
                        </a:lnTo>
                        <a:lnTo>
                          <a:pt x="57" y="12"/>
                        </a:lnTo>
                        <a:lnTo>
                          <a:pt x="75" y="30"/>
                        </a:lnTo>
                        <a:lnTo>
                          <a:pt x="19" y="30"/>
                        </a:lnTo>
                        <a:lnTo>
                          <a:pt x="10" y="21"/>
                        </a:lnTo>
                        <a:lnTo>
                          <a:pt x="0" y="7"/>
                        </a:lnTo>
                        <a:lnTo>
                          <a:pt x="2" y="0"/>
                        </a:lnTo>
                        <a:close/>
                      </a:path>
                    </a:pathLst>
                  </a:custGeom>
                  <a:solidFill>
                    <a:srgbClr val="E0E0E0"/>
                  </a:solidFill>
                  <a:ln w="9525">
                    <a:noFill/>
                    <a:round/>
                    <a:headEnd/>
                    <a:tailEnd/>
                  </a:ln>
                </p:spPr>
                <p:txBody>
                  <a:bodyPr/>
                  <a:lstStyle/>
                  <a:p>
                    <a:endParaRPr lang="zh-CN" altLang="en-US"/>
                  </a:p>
                </p:txBody>
              </p:sp>
              <p:sp>
                <p:nvSpPr>
                  <p:cNvPr id="14722" name="Freeform 339"/>
                  <p:cNvSpPr>
                    <a:spLocks/>
                  </p:cNvSpPr>
                  <p:nvPr/>
                </p:nvSpPr>
                <p:spPr bwMode="auto">
                  <a:xfrm>
                    <a:off x="948" y="3714"/>
                    <a:ext cx="41" cy="12"/>
                  </a:xfrm>
                  <a:custGeom>
                    <a:avLst/>
                    <a:gdLst>
                      <a:gd name="T0" fmla="*/ 0 w 82"/>
                      <a:gd name="T1" fmla="*/ 12 h 36"/>
                      <a:gd name="T2" fmla="*/ 1 w 82"/>
                      <a:gd name="T3" fmla="*/ 6 h 36"/>
                      <a:gd name="T4" fmla="*/ 3 w 82"/>
                      <a:gd name="T5" fmla="*/ 3 h 36"/>
                      <a:gd name="T6" fmla="*/ 6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19"/>
                        </a:lnTo>
                        <a:lnTo>
                          <a:pt x="7" y="8"/>
                        </a:lnTo>
                        <a:lnTo>
                          <a:pt x="12" y="0"/>
                        </a:lnTo>
                        <a:lnTo>
                          <a:pt x="68"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716" name="Group 340"/>
                <p:cNvGrpSpPr>
                  <a:grpSpLocks/>
                </p:cNvGrpSpPr>
                <p:nvPr/>
              </p:nvGrpSpPr>
              <p:grpSpPr bwMode="auto">
                <a:xfrm>
                  <a:off x="953" y="3716"/>
                  <a:ext cx="49" cy="23"/>
                  <a:chOff x="953" y="3716"/>
                  <a:chExt cx="49" cy="23"/>
                </a:xfrm>
              </p:grpSpPr>
              <p:sp>
                <p:nvSpPr>
                  <p:cNvPr id="14717" name="Freeform 341"/>
                  <p:cNvSpPr>
                    <a:spLocks/>
                  </p:cNvSpPr>
                  <p:nvPr/>
                </p:nvSpPr>
                <p:spPr bwMode="auto">
                  <a:xfrm>
                    <a:off x="953" y="3716"/>
                    <a:ext cx="12" cy="23"/>
                  </a:xfrm>
                  <a:custGeom>
                    <a:avLst/>
                    <a:gdLst>
                      <a:gd name="T0" fmla="*/ 7 w 23"/>
                      <a:gd name="T1" fmla="*/ 23 h 68"/>
                      <a:gd name="T2" fmla="*/ 0 w 23"/>
                      <a:gd name="T3" fmla="*/ 9 h 68"/>
                      <a:gd name="T4" fmla="*/ 5 w 23"/>
                      <a:gd name="T5" fmla="*/ 0 h 68"/>
                      <a:gd name="T6" fmla="*/ 12 w 23"/>
                      <a:gd name="T7" fmla="*/ 10 h 68"/>
                      <a:gd name="T8" fmla="*/ 7 w 23"/>
                      <a:gd name="T9" fmla="*/ 23 h 68"/>
                      <a:gd name="T10" fmla="*/ 0 60000 65536"/>
                      <a:gd name="T11" fmla="*/ 0 60000 65536"/>
                      <a:gd name="T12" fmla="*/ 0 60000 65536"/>
                      <a:gd name="T13" fmla="*/ 0 60000 65536"/>
                      <a:gd name="T14" fmla="*/ 0 60000 65536"/>
                      <a:gd name="T15" fmla="*/ 0 w 23"/>
                      <a:gd name="T16" fmla="*/ 0 h 68"/>
                      <a:gd name="T17" fmla="*/ 23 w 23"/>
                      <a:gd name="T18" fmla="*/ 68 h 68"/>
                    </a:gdLst>
                    <a:ahLst/>
                    <a:cxnLst>
                      <a:cxn ang="T10">
                        <a:pos x="T0" y="T1"/>
                      </a:cxn>
                      <a:cxn ang="T11">
                        <a:pos x="T2" y="T3"/>
                      </a:cxn>
                      <a:cxn ang="T12">
                        <a:pos x="T4" y="T5"/>
                      </a:cxn>
                      <a:cxn ang="T13">
                        <a:pos x="T6" y="T7"/>
                      </a:cxn>
                      <a:cxn ang="T14">
                        <a:pos x="T8" y="T9"/>
                      </a:cxn>
                    </a:cxnLst>
                    <a:rect l="T15" t="T16" r="T17" b="T18"/>
                    <a:pathLst>
                      <a:path w="23" h="68">
                        <a:moveTo>
                          <a:pt x="14" y="68"/>
                        </a:moveTo>
                        <a:lnTo>
                          <a:pt x="0" y="27"/>
                        </a:lnTo>
                        <a:lnTo>
                          <a:pt x="9" y="0"/>
                        </a:lnTo>
                        <a:lnTo>
                          <a:pt x="23" y="30"/>
                        </a:lnTo>
                        <a:lnTo>
                          <a:pt x="14" y="68"/>
                        </a:lnTo>
                        <a:close/>
                      </a:path>
                    </a:pathLst>
                  </a:custGeom>
                  <a:solidFill>
                    <a:srgbClr val="A0A0A0"/>
                  </a:solidFill>
                  <a:ln w="9525">
                    <a:noFill/>
                    <a:round/>
                    <a:headEnd/>
                    <a:tailEnd/>
                  </a:ln>
                </p:spPr>
                <p:txBody>
                  <a:bodyPr/>
                  <a:lstStyle/>
                  <a:p>
                    <a:endParaRPr lang="zh-CN" altLang="en-US"/>
                  </a:p>
                </p:txBody>
              </p:sp>
              <p:sp>
                <p:nvSpPr>
                  <p:cNvPr id="14718" name="Freeform 342"/>
                  <p:cNvSpPr>
                    <a:spLocks/>
                  </p:cNvSpPr>
                  <p:nvPr/>
                </p:nvSpPr>
                <p:spPr bwMode="auto">
                  <a:xfrm>
                    <a:off x="958" y="3717"/>
                    <a:ext cx="37" cy="9"/>
                  </a:xfrm>
                  <a:custGeom>
                    <a:avLst/>
                    <a:gdLst>
                      <a:gd name="T0" fmla="*/ 0 w 75"/>
                      <a:gd name="T1" fmla="*/ 0 h 29"/>
                      <a:gd name="T2" fmla="*/ 25 w 75"/>
                      <a:gd name="T3" fmla="*/ 0 h 29"/>
                      <a:gd name="T4" fmla="*/ 25 w 75"/>
                      <a:gd name="T5" fmla="*/ 1 h 29"/>
                      <a:gd name="T6" fmla="*/ 28 w 75"/>
                      <a:gd name="T7" fmla="*/ 3 h 29"/>
                      <a:gd name="T8" fmla="*/ 37 w 75"/>
                      <a:gd name="T9" fmla="*/ 9 h 29"/>
                      <a:gd name="T10" fmla="*/ 9 w 75"/>
                      <a:gd name="T11" fmla="*/ 9 h 29"/>
                      <a:gd name="T12" fmla="*/ 4 w 75"/>
                      <a:gd name="T13" fmla="*/ 6 h 29"/>
                      <a:gd name="T14" fmla="*/ 0 w 75"/>
                      <a:gd name="T15" fmla="*/ 2 h 29"/>
                      <a:gd name="T16" fmla="*/ 0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1" y="3"/>
                        </a:lnTo>
                        <a:lnTo>
                          <a:pt x="56" y="11"/>
                        </a:lnTo>
                        <a:lnTo>
                          <a:pt x="75"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4719" name="Freeform 343"/>
                  <p:cNvSpPr>
                    <a:spLocks/>
                  </p:cNvSpPr>
                  <p:nvPr/>
                </p:nvSpPr>
                <p:spPr bwMode="auto">
                  <a:xfrm>
                    <a:off x="961" y="3727"/>
                    <a:ext cx="41" cy="12"/>
                  </a:xfrm>
                  <a:custGeom>
                    <a:avLst/>
                    <a:gdLst>
                      <a:gd name="T0" fmla="*/ 0 w 82"/>
                      <a:gd name="T1" fmla="*/ 12 h 36"/>
                      <a:gd name="T2" fmla="*/ 1 w 82"/>
                      <a:gd name="T3" fmla="*/ 6 h 36"/>
                      <a:gd name="T4" fmla="*/ 3 w 82"/>
                      <a:gd name="T5" fmla="*/ 2 h 36"/>
                      <a:gd name="T6" fmla="*/ 5 w 82"/>
                      <a:gd name="T7" fmla="*/ 0 h 36"/>
                      <a:gd name="T8" fmla="*/ 35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7"/>
                        </a:lnTo>
                        <a:lnTo>
                          <a:pt x="11" y="0"/>
                        </a:lnTo>
                        <a:lnTo>
                          <a:pt x="69" y="0"/>
                        </a:lnTo>
                        <a:lnTo>
                          <a:pt x="82" y="36"/>
                        </a:lnTo>
                        <a:lnTo>
                          <a:pt x="0" y="36"/>
                        </a:lnTo>
                        <a:close/>
                      </a:path>
                    </a:pathLst>
                  </a:custGeom>
                  <a:solidFill>
                    <a:srgbClr val="C0C0C0"/>
                  </a:solidFill>
                  <a:ln w="9525">
                    <a:noFill/>
                    <a:round/>
                    <a:headEnd/>
                    <a:tailEnd/>
                  </a:ln>
                </p:spPr>
                <p:txBody>
                  <a:bodyPr/>
                  <a:lstStyle/>
                  <a:p>
                    <a:endParaRPr lang="zh-CN" altLang="en-US"/>
                  </a:p>
                </p:txBody>
              </p:sp>
            </p:grpSp>
          </p:grpSp>
          <p:grpSp>
            <p:nvGrpSpPr>
              <p:cNvPr id="14514" name="Group 344"/>
              <p:cNvGrpSpPr>
                <a:grpSpLocks/>
              </p:cNvGrpSpPr>
              <p:nvPr/>
            </p:nvGrpSpPr>
            <p:grpSpPr bwMode="auto">
              <a:xfrm>
                <a:off x="963" y="3727"/>
                <a:ext cx="49" cy="23"/>
                <a:chOff x="963" y="3727"/>
                <a:chExt cx="49" cy="23"/>
              </a:xfrm>
            </p:grpSpPr>
            <p:sp>
              <p:nvSpPr>
                <p:cNvPr id="14709" name="Freeform 345"/>
                <p:cNvSpPr>
                  <a:spLocks/>
                </p:cNvSpPr>
                <p:nvPr/>
              </p:nvSpPr>
              <p:spPr bwMode="auto">
                <a:xfrm>
                  <a:off x="963" y="3727"/>
                  <a:ext cx="13" cy="23"/>
                </a:xfrm>
                <a:custGeom>
                  <a:avLst/>
                  <a:gdLst>
                    <a:gd name="T0" fmla="*/ 8 w 25"/>
                    <a:gd name="T1" fmla="*/ 23 h 69"/>
                    <a:gd name="T2" fmla="*/ 0 w 25"/>
                    <a:gd name="T3" fmla="*/ 9 h 69"/>
                    <a:gd name="T4" fmla="*/ 6 w 25"/>
                    <a:gd name="T5" fmla="*/ 0 h 69"/>
                    <a:gd name="T6" fmla="*/ 13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11"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4710" name="Freeform 346"/>
                <p:cNvSpPr>
                  <a:spLocks/>
                </p:cNvSpPr>
                <p:nvPr/>
              </p:nvSpPr>
              <p:spPr bwMode="auto">
                <a:xfrm>
                  <a:off x="968" y="3728"/>
                  <a:ext cx="37" cy="10"/>
                </a:xfrm>
                <a:custGeom>
                  <a:avLst/>
                  <a:gdLst>
                    <a:gd name="T0" fmla="*/ 1 w 73"/>
                    <a:gd name="T1" fmla="*/ 0 h 31"/>
                    <a:gd name="T2" fmla="*/ 24 w 73"/>
                    <a:gd name="T3" fmla="*/ 0 h 31"/>
                    <a:gd name="T4" fmla="*/ 25 w 73"/>
                    <a:gd name="T5" fmla="*/ 1 h 31"/>
                    <a:gd name="T6" fmla="*/ 28 w 73"/>
                    <a:gd name="T7" fmla="*/ 4 h 31"/>
                    <a:gd name="T8" fmla="*/ 37 w 73"/>
                    <a:gd name="T9" fmla="*/ 10 h 31"/>
                    <a:gd name="T10" fmla="*/ 9 w 73"/>
                    <a:gd name="T11" fmla="*/ 10 h 31"/>
                    <a:gd name="T12" fmla="*/ 5 w 73"/>
                    <a:gd name="T13" fmla="*/ 7 h 31"/>
                    <a:gd name="T14" fmla="*/ 0 w 73"/>
                    <a:gd name="T15" fmla="*/ 2 h 31"/>
                    <a:gd name="T16" fmla="*/ 1 w 73"/>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1"/>
                    <a:gd name="T29" fmla="*/ 73 w 73"/>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1">
                      <a:moveTo>
                        <a:pt x="1" y="0"/>
                      </a:moveTo>
                      <a:lnTo>
                        <a:pt x="48" y="0"/>
                      </a:lnTo>
                      <a:lnTo>
                        <a:pt x="50" y="4"/>
                      </a:lnTo>
                      <a:lnTo>
                        <a:pt x="56" y="13"/>
                      </a:lnTo>
                      <a:lnTo>
                        <a:pt x="73"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4711" name="Freeform 347"/>
                <p:cNvSpPr>
                  <a:spLocks/>
                </p:cNvSpPr>
                <p:nvPr/>
              </p:nvSpPr>
              <p:spPr bwMode="auto">
                <a:xfrm>
                  <a:off x="972" y="3738"/>
                  <a:ext cx="40" cy="12"/>
                </a:xfrm>
                <a:custGeom>
                  <a:avLst/>
                  <a:gdLst>
                    <a:gd name="T0" fmla="*/ 0 w 82"/>
                    <a:gd name="T1" fmla="*/ 12 h 36"/>
                    <a:gd name="T2" fmla="*/ 1 w 82"/>
                    <a:gd name="T3" fmla="*/ 7 h 36"/>
                    <a:gd name="T4" fmla="*/ 3 w 82"/>
                    <a:gd name="T5" fmla="*/ 2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20"/>
                      </a:lnTo>
                      <a:lnTo>
                        <a:pt x="6" y="7"/>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515" name="Group 348"/>
              <p:cNvGrpSpPr>
                <a:grpSpLocks/>
              </p:cNvGrpSpPr>
              <p:nvPr/>
            </p:nvGrpSpPr>
            <p:grpSpPr bwMode="auto">
              <a:xfrm>
                <a:off x="976" y="3740"/>
                <a:ext cx="50" cy="22"/>
                <a:chOff x="976" y="3740"/>
                <a:chExt cx="50" cy="22"/>
              </a:xfrm>
            </p:grpSpPr>
            <p:sp>
              <p:nvSpPr>
                <p:cNvPr id="14706" name="Freeform 349"/>
                <p:cNvSpPr>
                  <a:spLocks/>
                </p:cNvSpPr>
                <p:nvPr/>
              </p:nvSpPr>
              <p:spPr bwMode="auto">
                <a:xfrm>
                  <a:off x="976" y="3740"/>
                  <a:ext cx="12" cy="22"/>
                </a:xfrm>
                <a:custGeom>
                  <a:avLst/>
                  <a:gdLst>
                    <a:gd name="T0" fmla="*/ 7 w 23"/>
                    <a:gd name="T1" fmla="*/ 22 h 68"/>
                    <a:gd name="T2" fmla="*/ 0 w 23"/>
                    <a:gd name="T3" fmla="*/ 9 h 68"/>
                    <a:gd name="T4" fmla="*/ 5 w 23"/>
                    <a:gd name="T5" fmla="*/ 0 h 68"/>
                    <a:gd name="T6" fmla="*/ 12 w 23"/>
                    <a:gd name="T7" fmla="*/ 10 h 68"/>
                    <a:gd name="T8" fmla="*/ 7 w 23"/>
                    <a:gd name="T9" fmla="*/ 22 h 68"/>
                    <a:gd name="T10" fmla="*/ 0 60000 65536"/>
                    <a:gd name="T11" fmla="*/ 0 60000 65536"/>
                    <a:gd name="T12" fmla="*/ 0 60000 65536"/>
                    <a:gd name="T13" fmla="*/ 0 60000 65536"/>
                    <a:gd name="T14" fmla="*/ 0 60000 65536"/>
                    <a:gd name="T15" fmla="*/ 0 w 23"/>
                    <a:gd name="T16" fmla="*/ 0 h 68"/>
                    <a:gd name="T17" fmla="*/ 23 w 23"/>
                    <a:gd name="T18" fmla="*/ 68 h 68"/>
                  </a:gdLst>
                  <a:ahLst/>
                  <a:cxnLst>
                    <a:cxn ang="T10">
                      <a:pos x="T0" y="T1"/>
                    </a:cxn>
                    <a:cxn ang="T11">
                      <a:pos x="T2" y="T3"/>
                    </a:cxn>
                    <a:cxn ang="T12">
                      <a:pos x="T4" y="T5"/>
                    </a:cxn>
                    <a:cxn ang="T13">
                      <a:pos x="T6" y="T7"/>
                    </a:cxn>
                    <a:cxn ang="T14">
                      <a:pos x="T8" y="T9"/>
                    </a:cxn>
                  </a:cxnLst>
                  <a:rect l="T15" t="T16" r="T17" b="T18"/>
                  <a:pathLst>
                    <a:path w="23" h="68">
                      <a:moveTo>
                        <a:pt x="14" y="68"/>
                      </a:moveTo>
                      <a:lnTo>
                        <a:pt x="0" y="27"/>
                      </a:lnTo>
                      <a:lnTo>
                        <a:pt x="10" y="0"/>
                      </a:lnTo>
                      <a:lnTo>
                        <a:pt x="23" y="31"/>
                      </a:lnTo>
                      <a:lnTo>
                        <a:pt x="14" y="68"/>
                      </a:lnTo>
                      <a:close/>
                    </a:path>
                  </a:pathLst>
                </a:custGeom>
                <a:solidFill>
                  <a:srgbClr val="A0A0A0"/>
                </a:solidFill>
                <a:ln w="9525">
                  <a:noFill/>
                  <a:round/>
                  <a:headEnd/>
                  <a:tailEnd/>
                </a:ln>
              </p:spPr>
              <p:txBody>
                <a:bodyPr/>
                <a:lstStyle/>
                <a:p>
                  <a:endParaRPr lang="zh-CN" altLang="en-US"/>
                </a:p>
              </p:txBody>
            </p:sp>
            <p:sp>
              <p:nvSpPr>
                <p:cNvPr id="14707" name="Freeform 350"/>
                <p:cNvSpPr>
                  <a:spLocks/>
                </p:cNvSpPr>
                <p:nvPr/>
              </p:nvSpPr>
              <p:spPr bwMode="auto">
                <a:xfrm>
                  <a:off x="980" y="3740"/>
                  <a:ext cx="38" cy="10"/>
                </a:xfrm>
                <a:custGeom>
                  <a:avLst/>
                  <a:gdLst>
                    <a:gd name="T0" fmla="*/ 2 w 75"/>
                    <a:gd name="T1" fmla="*/ 0 h 31"/>
                    <a:gd name="T2" fmla="*/ 26 w 75"/>
                    <a:gd name="T3" fmla="*/ 0 h 31"/>
                    <a:gd name="T4" fmla="*/ 27 w 75"/>
                    <a:gd name="T5" fmla="*/ 1 h 31"/>
                    <a:gd name="T6" fmla="*/ 30 w 75"/>
                    <a:gd name="T7" fmla="*/ 4 h 31"/>
                    <a:gd name="T8" fmla="*/ 38 w 75"/>
                    <a:gd name="T9" fmla="*/ 10 h 31"/>
                    <a:gd name="T10" fmla="*/ 10 w 75"/>
                    <a:gd name="T11" fmla="*/ 10 h 31"/>
                    <a:gd name="T12" fmla="*/ 6 w 75"/>
                    <a:gd name="T13" fmla="*/ 7 h 31"/>
                    <a:gd name="T14" fmla="*/ 0 w 75"/>
                    <a:gd name="T15" fmla="*/ 2 h 31"/>
                    <a:gd name="T16" fmla="*/ 2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4" y="0"/>
                      </a:moveTo>
                      <a:lnTo>
                        <a:pt x="52" y="0"/>
                      </a:lnTo>
                      <a:lnTo>
                        <a:pt x="53" y="4"/>
                      </a:lnTo>
                      <a:lnTo>
                        <a:pt x="60" y="13"/>
                      </a:lnTo>
                      <a:lnTo>
                        <a:pt x="75" y="31"/>
                      </a:lnTo>
                      <a:lnTo>
                        <a:pt x="19" y="31"/>
                      </a:lnTo>
                      <a:lnTo>
                        <a:pt x="12" y="22"/>
                      </a:lnTo>
                      <a:lnTo>
                        <a:pt x="0" y="7"/>
                      </a:lnTo>
                      <a:lnTo>
                        <a:pt x="4" y="0"/>
                      </a:lnTo>
                      <a:close/>
                    </a:path>
                  </a:pathLst>
                </a:custGeom>
                <a:solidFill>
                  <a:srgbClr val="E0E0E0"/>
                </a:solidFill>
                <a:ln w="9525">
                  <a:noFill/>
                  <a:round/>
                  <a:headEnd/>
                  <a:tailEnd/>
                </a:ln>
              </p:spPr>
              <p:txBody>
                <a:bodyPr/>
                <a:lstStyle/>
                <a:p>
                  <a:endParaRPr lang="zh-CN" altLang="en-US"/>
                </a:p>
              </p:txBody>
            </p:sp>
            <p:sp>
              <p:nvSpPr>
                <p:cNvPr id="14708" name="Freeform 351"/>
                <p:cNvSpPr>
                  <a:spLocks/>
                </p:cNvSpPr>
                <p:nvPr/>
              </p:nvSpPr>
              <p:spPr bwMode="auto">
                <a:xfrm>
                  <a:off x="984" y="3750"/>
                  <a:ext cx="42" cy="12"/>
                </a:xfrm>
                <a:custGeom>
                  <a:avLst/>
                  <a:gdLst>
                    <a:gd name="T0" fmla="*/ 0 w 83"/>
                    <a:gd name="T1" fmla="*/ 12 h 36"/>
                    <a:gd name="T2" fmla="*/ 1 w 83"/>
                    <a:gd name="T3" fmla="*/ 7 h 36"/>
                    <a:gd name="T4" fmla="*/ 4 w 83"/>
                    <a:gd name="T5" fmla="*/ 3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21"/>
                      </a:lnTo>
                      <a:lnTo>
                        <a:pt x="7" y="8"/>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516" name="Group 352"/>
              <p:cNvGrpSpPr>
                <a:grpSpLocks/>
              </p:cNvGrpSpPr>
              <p:nvPr/>
            </p:nvGrpSpPr>
            <p:grpSpPr bwMode="auto">
              <a:xfrm>
                <a:off x="761" y="3560"/>
                <a:ext cx="50" cy="22"/>
                <a:chOff x="761" y="3560"/>
                <a:chExt cx="50" cy="22"/>
              </a:xfrm>
            </p:grpSpPr>
            <p:sp>
              <p:nvSpPr>
                <p:cNvPr id="14703" name="Freeform 353"/>
                <p:cNvSpPr>
                  <a:spLocks/>
                </p:cNvSpPr>
                <p:nvPr/>
              </p:nvSpPr>
              <p:spPr bwMode="auto">
                <a:xfrm>
                  <a:off x="761" y="3560"/>
                  <a:ext cx="12" cy="22"/>
                </a:xfrm>
                <a:custGeom>
                  <a:avLst/>
                  <a:gdLst>
                    <a:gd name="T0" fmla="*/ 8 w 25"/>
                    <a:gd name="T1" fmla="*/ 22 h 68"/>
                    <a:gd name="T2" fmla="*/ 0 w 25"/>
                    <a:gd name="T3" fmla="*/ 9 h 68"/>
                    <a:gd name="T4" fmla="*/ 6 w 25"/>
                    <a:gd name="T5" fmla="*/ 0 h 68"/>
                    <a:gd name="T6" fmla="*/ 12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2"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704" name="Freeform 354"/>
                <p:cNvSpPr>
                  <a:spLocks/>
                </p:cNvSpPr>
                <p:nvPr/>
              </p:nvSpPr>
              <p:spPr bwMode="auto">
                <a:xfrm>
                  <a:off x="767" y="3560"/>
                  <a:ext cx="36" cy="10"/>
                </a:xfrm>
                <a:custGeom>
                  <a:avLst/>
                  <a:gdLst>
                    <a:gd name="T0" fmla="*/ 1 w 73"/>
                    <a:gd name="T1" fmla="*/ 0 h 29"/>
                    <a:gd name="T2" fmla="*/ 24 w 73"/>
                    <a:gd name="T3" fmla="*/ 0 h 29"/>
                    <a:gd name="T4" fmla="*/ 25 w 73"/>
                    <a:gd name="T5" fmla="*/ 1 h 29"/>
                    <a:gd name="T6" fmla="*/ 27 w 73"/>
                    <a:gd name="T7" fmla="*/ 4 h 29"/>
                    <a:gd name="T8" fmla="*/ 36 w 73"/>
                    <a:gd name="T9" fmla="*/ 10 h 29"/>
                    <a:gd name="T10" fmla="*/ 8 w 73"/>
                    <a:gd name="T11" fmla="*/ 10 h 29"/>
                    <a:gd name="T12" fmla="*/ 4 w 73"/>
                    <a:gd name="T13" fmla="*/ 7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2" y="0"/>
                      </a:moveTo>
                      <a:lnTo>
                        <a:pt x="49" y="0"/>
                      </a:lnTo>
                      <a:lnTo>
                        <a:pt x="50" y="2"/>
                      </a:lnTo>
                      <a:lnTo>
                        <a:pt x="55" y="11"/>
                      </a:lnTo>
                      <a:lnTo>
                        <a:pt x="73" y="29"/>
                      </a:lnTo>
                      <a:lnTo>
                        <a:pt x="17" y="29"/>
                      </a:lnTo>
                      <a:lnTo>
                        <a:pt x="8" y="20"/>
                      </a:lnTo>
                      <a:lnTo>
                        <a:pt x="0" y="5"/>
                      </a:lnTo>
                      <a:lnTo>
                        <a:pt x="2" y="0"/>
                      </a:lnTo>
                      <a:close/>
                    </a:path>
                  </a:pathLst>
                </a:custGeom>
                <a:solidFill>
                  <a:srgbClr val="E0E0E0"/>
                </a:solidFill>
                <a:ln w="9525">
                  <a:noFill/>
                  <a:round/>
                  <a:headEnd/>
                  <a:tailEnd/>
                </a:ln>
              </p:spPr>
              <p:txBody>
                <a:bodyPr/>
                <a:lstStyle/>
                <a:p>
                  <a:endParaRPr lang="zh-CN" altLang="en-US"/>
                </a:p>
              </p:txBody>
            </p:sp>
            <p:sp>
              <p:nvSpPr>
                <p:cNvPr id="14705" name="Freeform 355"/>
                <p:cNvSpPr>
                  <a:spLocks/>
                </p:cNvSpPr>
                <p:nvPr/>
              </p:nvSpPr>
              <p:spPr bwMode="auto">
                <a:xfrm>
                  <a:off x="769" y="3571"/>
                  <a:ext cx="42" cy="11"/>
                </a:xfrm>
                <a:custGeom>
                  <a:avLst/>
                  <a:gdLst>
                    <a:gd name="T0" fmla="*/ 0 w 83"/>
                    <a:gd name="T1" fmla="*/ 11 h 35"/>
                    <a:gd name="T2" fmla="*/ 1 w 83"/>
                    <a:gd name="T3" fmla="*/ 6 h 35"/>
                    <a:gd name="T4" fmla="*/ 4 w 83"/>
                    <a:gd name="T5" fmla="*/ 2 h 35"/>
                    <a:gd name="T6" fmla="*/ 6 w 83"/>
                    <a:gd name="T7" fmla="*/ 0 h 35"/>
                    <a:gd name="T8" fmla="*/ 34 w 83"/>
                    <a:gd name="T9" fmla="*/ 0 h 35"/>
                    <a:gd name="T10" fmla="*/ 42 w 83"/>
                    <a:gd name="T11" fmla="*/ 11 h 35"/>
                    <a:gd name="T12" fmla="*/ 0 w 83"/>
                    <a:gd name="T13" fmla="*/ 11 h 35"/>
                    <a:gd name="T14" fmla="*/ 0 60000 65536"/>
                    <a:gd name="T15" fmla="*/ 0 60000 65536"/>
                    <a:gd name="T16" fmla="*/ 0 60000 65536"/>
                    <a:gd name="T17" fmla="*/ 0 60000 65536"/>
                    <a:gd name="T18" fmla="*/ 0 60000 65536"/>
                    <a:gd name="T19" fmla="*/ 0 60000 65536"/>
                    <a:gd name="T20" fmla="*/ 0 60000 65536"/>
                    <a:gd name="T21" fmla="*/ 0 w 83"/>
                    <a:gd name="T22" fmla="*/ 0 h 35"/>
                    <a:gd name="T23" fmla="*/ 83 w 83"/>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5">
                      <a:moveTo>
                        <a:pt x="0" y="35"/>
                      </a:moveTo>
                      <a:lnTo>
                        <a:pt x="2" y="19"/>
                      </a:lnTo>
                      <a:lnTo>
                        <a:pt x="7" y="7"/>
                      </a:lnTo>
                      <a:lnTo>
                        <a:pt x="11" y="0"/>
                      </a:lnTo>
                      <a:lnTo>
                        <a:pt x="68" y="0"/>
                      </a:lnTo>
                      <a:lnTo>
                        <a:pt x="83" y="35"/>
                      </a:lnTo>
                      <a:lnTo>
                        <a:pt x="0" y="35"/>
                      </a:lnTo>
                      <a:close/>
                    </a:path>
                  </a:pathLst>
                </a:custGeom>
                <a:solidFill>
                  <a:srgbClr val="C0C0C0"/>
                </a:solidFill>
                <a:ln w="9525">
                  <a:noFill/>
                  <a:round/>
                  <a:headEnd/>
                  <a:tailEnd/>
                </a:ln>
              </p:spPr>
              <p:txBody>
                <a:bodyPr/>
                <a:lstStyle/>
                <a:p>
                  <a:endParaRPr lang="zh-CN" altLang="en-US"/>
                </a:p>
              </p:txBody>
            </p:sp>
          </p:grpSp>
          <p:grpSp>
            <p:nvGrpSpPr>
              <p:cNvPr id="14517" name="Group 356"/>
              <p:cNvGrpSpPr>
                <a:grpSpLocks/>
              </p:cNvGrpSpPr>
              <p:nvPr/>
            </p:nvGrpSpPr>
            <p:grpSpPr bwMode="auto">
              <a:xfrm>
                <a:off x="774" y="3572"/>
                <a:ext cx="49" cy="23"/>
                <a:chOff x="774" y="3572"/>
                <a:chExt cx="49" cy="23"/>
              </a:xfrm>
            </p:grpSpPr>
            <p:sp>
              <p:nvSpPr>
                <p:cNvPr id="14700" name="Freeform 357"/>
                <p:cNvSpPr>
                  <a:spLocks/>
                </p:cNvSpPr>
                <p:nvPr/>
              </p:nvSpPr>
              <p:spPr bwMode="auto">
                <a:xfrm>
                  <a:off x="774" y="3572"/>
                  <a:ext cx="12" cy="23"/>
                </a:xfrm>
                <a:custGeom>
                  <a:avLst/>
                  <a:gdLst>
                    <a:gd name="T0" fmla="*/ 7 w 25"/>
                    <a:gd name="T1" fmla="*/ 23 h 68"/>
                    <a:gd name="T2" fmla="*/ 0 w 25"/>
                    <a:gd name="T3" fmla="*/ 8 h 68"/>
                    <a:gd name="T4" fmla="*/ 4 w 25"/>
                    <a:gd name="T5" fmla="*/ 0 h 68"/>
                    <a:gd name="T6" fmla="*/ 12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5" y="68"/>
                      </a:moveTo>
                      <a:lnTo>
                        <a:pt x="0" y="25"/>
                      </a:lnTo>
                      <a:lnTo>
                        <a:pt x="9" y="0"/>
                      </a:lnTo>
                      <a:lnTo>
                        <a:pt x="25" y="30"/>
                      </a:lnTo>
                      <a:lnTo>
                        <a:pt x="15" y="68"/>
                      </a:lnTo>
                      <a:close/>
                    </a:path>
                  </a:pathLst>
                </a:custGeom>
                <a:solidFill>
                  <a:srgbClr val="A0A0A0"/>
                </a:solidFill>
                <a:ln w="9525">
                  <a:noFill/>
                  <a:round/>
                  <a:headEnd/>
                  <a:tailEnd/>
                </a:ln>
              </p:spPr>
              <p:txBody>
                <a:bodyPr/>
                <a:lstStyle/>
                <a:p>
                  <a:endParaRPr lang="zh-CN" altLang="en-US"/>
                </a:p>
              </p:txBody>
            </p:sp>
            <p:sp>
              <p:nvSpPr>
                <p:cNvPr id="14701" name="Freeform 358"/>
                <p:cNvSpPr>
                  <a:spLocks/>
                </p:cNvSpPr>
                <p:nvPr/>
              </p:nvSpPr>
              <p:spPr bwMode="auto">
                <a:xfrm>
                  <a:off x="778" y="3573"/>
                  <a:ext cx="38" cy="9"/>
                </a:xfrm>
                <a:custGeom>
                  <a:avLst/>
                  <a:gdLst>
                    <a:gd name="T0" fmla="*/ 1 w 75"/>
                    <a:gd name="T1" fmla="*/ 0 h 29"/>
                    <a:gd name="T2" fmla="*/ 25 w 75"/>
                    <a:gd name="T3" fmla="*/ 0 h 29"/>
                    <a:gd name="T4" fmla="*/ 26 w 75"/>
                    <a:gd name="T5" fmla="*/ 1 h 29"/>
                    <a:gd name="T6" fmla="*/ 28 w 75"/>
                    <a:gd name="T7" fmla="*/ 3 h 29"/>
                    <a:gd name="T8" fmla="*/ 38 w 75"/>
                    <a:gd name="T9" fmla="*/ 9 h 29"/>
                    <a:gd name="T10" fmla="*/ 9 w 75"/>
                    <a:gd name="T11" fmla="*/ 9 h 29"/>
                    <a:gd name="T12" fmla="*/ 5 w 75"/>
                    <a:gd name="T13" fmla="*/ 6 h 29"/>
                    <a:gd name="T14" fmla="*/ 0 w 75"/>
                    <a:gd name="T15" fmla="*/ 2 h 29"/>
                    <a:gd name="T16" fmla="*/ 1 w 75"/>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29"/>
                    <a:gd name="T29" fmla="*/ 75 w 75"/>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29">
                      <a:moveTo>
                        <a:pt x="1" y="0"/>
                      </a:moveTo>
                      <a:lnTo>
                        <a:pt x="50" y="0"/>
                      </a:lnTo>
                      <a:lnTo>
                        <a:pt x="51" y="2"/>
                      </a:lnTo>
                      <a:lnTo>
                        <a:pt x="56" y="11"/>
                      </a:lnTo>
                      <a:lnTo>
                        <a:pt x="75" y="29"/>
                      </a:lnTo>
                      <a:lnTo>
                        <a:pt x="18" y="29"/>
                      </a:lnTo>
                      <a:lnTo>
                        <a:pt x="10"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702" name="Freeform 359"/>
                <p:cNvSpPr>
                  <a:spLocks/>
                </p:cNvSpPr>
                <p:nvPr/>
              </p:nvSpPr>
              <p:spPr bwMode="auto">
                <a:xfrm>
                  <a:off x="782" y="3583"/>
                  <a:ext cx="41" cy="12"/>
                </a:xfrm>
                <a:custGeom>
                  <a:avLst/>
                  <a:gdLst>
                    <a:gd name="T0" fmla="*/ 0 w 81"/>
                    <a:gd name="T1" fmla="*/ 12 h 36"/>
                    <a:gd name="T2" fmla="*/ 1 w 81"/>
                    <a:gd name="T3" fmla="*/ 6 h 36"/>
                    <a:gd name="T4" fmla="*/ 3 w 81"/>
                    <a:gd name="T5" fmla="*/ 2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19"/>
                      </a:lnTo>
                      <a:lnTo>
                        <a:pt x="5" y="7"/>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grpSp>
            <p:nvGrpSpPr>
              <p:cNvPr id="14518" name="Group 360"/>
              <p:cNvGrpSpPr>
                <a:grpSpLocks/>
              </p:cNvGrpSpPr>
              <p:nvPr/>
            </p:nvGrpSpPr>
            <p:grpSpPr bwMode="auto">
              <a:xfrm>
                <a:off x="787" y="3585"/>
                <a:ext cx="49" cy="23"/>
                <a:chOff x="787" y="3585"/>
                <a:chExt cx="49" cy="23"/>
              </a:xfrm>
            </p:grpSpPr>
            <p:sp>
              <p:nvSpPr>
                <p:cNvPr id="14697" name="Freeform 361"/>
                <p:cNvSpPr>
                  <a:spLocks/>
                </p:cNvSpPr>
                <p:nvPr/>
              </p:nvSpPr>
              <p:spPr bwMode="auto">
                <a:xfrm>
                  <a:off x="787" y="3585"/>
                  <a:ext cx="12" cy="23"/>
                </a:xfrm>
                <a:custGeom>
                  <a:avLst/>
                  <a:gdLst>
                    <a:gd name="T0" fmla="*/ 7 w 24"/>
                    <a:gd name="T1" fmla="*/ 23 h 68"/>
                    <a:gd name="T2" fmla="*/ 0 w 24"/>
                    <a:gd name="T3" fmla="*/ 9 h 68"/>
                    <a:gd name="T4" fmla="*/ 5 w 24"/>
                    <a:gd name="T5" fmla="*/ 0 h 68"/>
                    <a:gd name="T6" fmla="*/ 12 w 24"/>
                    <a:gd name="T7" fmla="*/ 10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4" y="68"/>
                      </a:moveTo>
                      <a:lnTo>
                        <a:pt x="0" y="26"/>
                      </a:lnTo>
                      <a:lnTo>
                        <a:pt x="9" y="0"/>
                      </a:lnTo>
                      <a:lnTo>
                        <a:pt x="24" y="31"/>
                      </a:lnTo>
                      <a:lnTo>
                        <a:pt x="14" y="68"/>
                      </a:lnTo>
                      <a:close/>
                    </a:path>
                  </a:pathLst>
                </a:custGeom>
                <a:solidFill>
                  <a:srgbClr val="A0A0A0"/>
                </a:solidFill>
                <a:ln w="9525">
                  <a:noFill/>
                  <a:round/>
                  <a:headEnd/>
                  <a:tailEnd/>
                </a:ln>
              </p:spPr>
              <p:txBody>
                <a:bodyPr/>
                <a:lstStyle/>
                <a:p>
                  <a:endParaRPr lang="zh-CN" altLang="en-US"/>
                </a:p>
              </p:txBody>
            </p:sp>
            <p:sp>
              <p:nvSpPr>
                <p:cNvPr id="14698" name="Freeform 362"/>
                <p:cNvSpPr>
                  <a:spLocks/>
                </p:cNvSpPr>
                <p:nvPr/>
              </p:nvSpPr>
              <p:spPr bwMode="auto">
                <a:xfrm>
                  <a:off x="792" y="3586"/>
                  <a:ext cx="36" cy="10"/>
                </a:xfrm>
                <a:custGeom>
                  <a:avLst/>
                  <a:gdLst>
                    <a:gd name="T0" fmla="*/ 0 w 74"/>
                    <a:gd name="T1" fmla="*/ 0 h 29"/>
                    <a:gd name="T2" fmla="*/ 24 w 74"/>
                    <a:gd name="T3" fmla="*/ 0 h 29"/>
                    <a:gd name="T4" fmla="*/ 25 w 74"/>
                    <a:gd name="T5" fmla="*/ 1 h 29"/>
                    <a:gd name="T6" fmla="*/ 27 w 74"/>
                    <a:gd name="T7" fmla="*/ 4 h 29"/>
                    <a:gd name="T8" fmla="*/ 36 w 74"/>
                    <a:gd name="T9" fmla="*/ 10 h 29"/>
                    <a:gd name="T10" fmla="*/ 9 w 74"/>
                    <a:gd name="T11" fmla="*/ 10 h 29"/>
                    <a:gd name="T12" fmla="*/ 5 w 74"/>
                    <a:gd name="T13" fmla="*/ 7 h 29"/>
                    <a:gd name="T14" fmla="*/ 0 w 74"/>
                    <a:gd name="T15" fmla="*/ 2 h 29"/>
                    <a:gd name="T16" fmla="*/ 0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1" y="0"/>
                      </a:moveTo>
                      <a:lnTo>
                        <a:pt x="50" y="0"/>
                      </a:lnTo>
                      <a:lnTo>
                        <a:pt x="51" y="2"/>
                      </a:lnTo>
                      <a:lnTo>
                        <a:pt x="55" y="11"/>
                      </a:lnTo>
                      <a:lnTo>
                        <a:pt x="74" y="29"/>
                      </a:lnTo>
                      <a:lnTo>
                        <a:pt x="19" y="29"/>
                      </a:lnTo>
                      <a:lnTo>
                        <a:pt x="11"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699" name="Freeform 363"/>
                <p:cNvSpPr>
                  <a:spLocks/>
                </p:cNvSpPr>
                <p:nvPr/>
              </p:nvSpPr>
              <p:spPr bwMode="auto">
                <a:xfrm>
                  <a:off x="795" y="3596"/>
                  <a:ext cx="41" cy="12"/>
                </a:xfrm>
                <a:custGeom>
                  <a:avLst/>
                  <a:gdLst>
                    <a:gd name="T0" fmla="*/ 0 w 81"/>
                    <a:gd name="T1" fmla="*/ 12 h 36"/>
                    <a:gd name="T2" fmla="*/ 1 w 81"/>
                    <a:gd name="T3" fmla="*/ 7 h 36"/>
                    <a:gd name="T4" fmla="*/ 3 w 81"/>
                    <a:gd name="T5" fmla="*/ 3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20"/>
                      </a:lnTo>
                      <a:lnTo>
                        <a:pt x="6" y="8"/>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grpSp>
            <p:nvGrpSpPr>
              <p:cNvPr id="14519" name="Group 364"/>
              <p:cNvGrpSpPr>
                <a:grpSpLocks/>
              </p:cNvGrpSpPr>
              <p:nvPr/>
            </p:nvGrpSpPr>
            <p:grpSpPr bwMode="auto">
              <a:xfrm>
                <a:off x="799" y="3600"/>
                <a:ext cx="99" cy="73"/>
                <a:chOff x="799" y="3600"/>
                <a:chExt cx="99" cy="73"/>
              </a:xfrm>
            </p:grpSpPr>
            <p:grpSp>
              <p:nvGrpSpPr>
                <p:cNvPr id="14677" name="Group 365"/>
                <p:cNvGrpSpPr>
                  <a:grpSpLocks/>
                </p:cNvGrpSpPr>
                <p:nvPr/>
              </p:nvGrpSpPr>
              <p:grpSpPr bwMode="auto">
                <a:xfrm>
                  <a:off x="799" y="3600"/>
                  <a:ext cx="48" cy="23"/>
                  <a:chOff x="799" y="3600"/>
                  <a:chExt cx="48" cy="23"/>
                </a:xfrm>
              </p:grpSpPr>
              <p:sp>
                <p:nvSpPr>
                  <p:cNvPr id="14694" name="Freeform 366"/>
                  <p:cNvSpPr>
                    <a:spLocks/>
                  </p:cNvSpPr>
                  <p:nvPr/>
                </p:nvSpPr>
                <p:spPr bwMode="auto">
                  <a:xfrm>
                    <a:off x="799" y="3600"/>
                    <a:ext cx="12" cy="23"/>
                  </a:xfrm>
                  <a:custGeom>
                    <a:avLst/>
                    <a:gdLst>
                      <a:gd name="T0" fmla="*/ 7 w 25"/>
                      <a:gd name="T1" fmla="*/ 23 h 70"/>
                      <a:gd name="T2" fmla="*/ 0 w 25"/>
                      <a:gd name="T3" fmla="*/ 9 h 70"/>
                      <a:gd name="T4" fmla="*/ 4 w 25"/>
                      <a:gd name="T5" fmla="*/ 0 h 70"/>
                      <a:gd name="T6" fmla="*/ 12 w 25"/>
                      <a:gd name="T7" fmla="*/ 10 h 70"/>
                      <a:gd name="T8" fmla="*/ 7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4" y="70"/>
                        </a:moveTo>
                        <a:lnTo>
                          <a:pt x="0" y="27"/>
                        </a:lnTo>
                        <a:lnTo>
                          <a:pt x="9" y="0"/>
                        </a:lnTo>
                        <a:lnTo>
                          <a:pt x="25" y="31"/>
                        </a:lnTo>
                        <a:lnTo>
                          <a:pt x="14" y="70"/>
                        </a:lnTo>
                        <a:close/>
                      </a:path>
                    </a:pathLst>
                  </a:custGeom>
                  <a:solidFill>
                    <a:srgbClr val="A0A0A0"/>
                  </a:solidFill>
                  <a:ln w="9525">
                    <a:noFill/>
                    <a:round/>
                    <a:headEnd/>
                    <a:tailEnd/>
                  </a:ln>
                </p:spPr>
                <p:txBody>
                  <a:bodyPr/>
                  <a:lstStyle/>
                  <a:p>
                    <a:endParaRPr lang="zh-CN" altLang="en-US"/>
                  </a:p>
                </p:txBody>
              </p:sp>
              <p:sp>
                <p:nvSpPr>
                  <p:cNvPr id="14695" name="Freeform 367"/>
                  <p:cNvSpPr>
                    <a:spLocks/>
                  </p:cNvSpPr>
                  <p:nvPr/>
                </p:nvSpPr>
                <p:spPr bwMode="auto">
                  <a:xfrm>
                    <a:off x="803" y="3600"/>
                    <a:ext cx="38" cy="11"/>
                  </a:xfrm>
                  <a:custGeom>
                    <a:avLst/>
                    <a:gdLst>
                      <a:gd name="T0" fmla="*/ 1 w 75"/>
                      <a:gd name="T1" fmla="*/ 0 h 31"/>
                      <a:gd name="T2" fmla="*/ 25 w 75"/>
                      <a:gd name="T3" fmla="*/ 0 h 31"/>
                      <a:gd name="T4" fmla="*/ 26 w 75"/>
                      <a:gd name="T5" fmla="*/ 1 h 31"/>
                      <a:gd name="T6" fmla="*/ 28 w 75"/>
                      <a:gd name="T7" fmla="*/ 5 h 31"/>
                      <a:gd name="T8" fmla="*/ 38 w 75"/>
                      <a:gd name="T9" fmla="*/ 11 h 31"/>
                      <a:gd name="T10" fmla="*/ 9 w 75"/>
                      <a:gd name="T11" fmla="*/ 11 h 31"/>
                      <a:gd name="T12" fmla="*/ 5 w 75"/>
                      <a:gd name="T13" fmla="*/ 8 h 31"/>
                      <a:gd name="T14" fmla="*/ 0 w 75"/>
                      <a:gd name="T15" fmla="*/ 2 h 31"/>
                      <a:gd name="T16" fmla="*/ 1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1" y="0"/>
                        </a:moveTo>
                        <a:lnTo>
                          <a:pt x="50" y="0"/>
                        </a:lnTo>
                        <a:lnTo>
                          <a:pt x="51" y="4"/>
                        </a:lnTo>
                        <a:lnTo>
                          <a:pt x="56" y="13"/>
                        </a:lnTo>
                        <a:lnTo>
                          <a:pt x="75"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4696" name="Freeform 368"/>
                  <p:cNvSpPr>
                    <a:spLocks/>
                  </p:cNvSpPr>
                  <p:nvPr/>
                </p:nvSpPr>
                <p:spPr bwMode="auto">
                  <a:xfrm>
                    <a:off x="807" y="3611"/>
                    <a:ext cx="40" cy="12"/>
                  </a:xfrm>
                  <a:custGeom>
                    <a:avLst/>
                    <a:gdLst>
                      <a:gd name="T0" fmla="*/ 0 w 82"/>
                      <a:gd name="T1" fmla="*/ 12 h 38"/>
                      <a:gd name="T2" fmla="*/ 1 w 82"/>
                      <a:gd name="T3" fmla="*/ 7 h 38"/>
                      <a:gd name="T4" fmla="*/ 3 w 82"/>
                      <a:gd name="T5" fmla="*/ 3 h 38"/>
                      <a:gd name="T6" fmla="*/ 6 w 82"/>
                      <a:gd name="T7" fmla="*/ 0 h 38"/>
                      <a:gd name="T8" fmla="*/ 34 w 82"/>
                      <a:gd name="T9" fmla="*/ 0 h 38"/>
                      <a:gd name="T10" fmla="*/ 40 w 82"/>
                      <a:gd name="T11" fmla="*/ 12 h 38"/>
                      <a:gd name="T12" fmla="*/ 0 w 82"/>
                      <a:gd name="T13" fmla="*/ 12 h 38"/>
                      <a:gd name="T14" fmla="*/ 0 60000 65536"/>
                      <a:gd name="T15" fmla="*/ 0 60000 65536"/>
                      <a:gd name="T16" fmla="*/ 0 60000 65536"/>
                      <a:gd name="T17" fmla="*/ 0 60000 65536"/>
                      <a:gd name="T18" fmla="*/ 0 60000 65536"/>
                      <a:gd name="T19" fmla="*/ 0 60000 65536"/>
                      <a:gd name="T20" fmla="*/ 0 60000 65536"/>
                      <a:gd name="T21" fmla="*/ 0 w 82"/>
                      <a:gd name="T22" fmla="*/ 0 h 38"/>
                      <a:gd name="T23" fmla="*/ 82 w 82"/>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8">
                        <a:moveTo>
                          <a:pt x="0" y="38"/>
                        </a:moveTo>
                        <a:lnTo>
                          <a:pt x="2" y="22"/>
                        </a:lnTo>
                        <a:lnTo>
                          <a:pt x="7" y="8"/>
                        </a:lnTo>
                        <a:lnTo>
                          <a:pt x="12" y="0"/>
                        </a:lnTo>
                        <a:lnTo>
                          <a:pt x="69" y="0"/>
                        </a:lnTo>
                        <a:lnTo>
                          <a:pt x="82" y="38"/>
                        </a:lnTo>
                        <a:lnTo>
                          <a:pt x="0" y="38"/>
                        </a:lnTo>
                        <a:close/>
                      </a:path>
                    </a:pathLst>
                  </a:custGeom>
                  <a:solidFill>
                    <a:srgbClr val="C0C0C0"/>
                  </a:solidFill>
                  <a:ln w="9525">
                    <a:noFill/>
                    <a:round/>
                    <a:headEnd/>
                    <a:tailEnd/>
                  </a:ln>
                </p:spPr>
                <p:txBody>
                  <a:bodyPr/>
                  <a:lstStyle/>
                  <a:p>
                    <a:endParaRPr lang="zh-CN" altLang="en-US"/>
                  </a:p>
                </p:txBody>
              </p:sp>
            </p:grpSp>
            <p:grpSp>
              <p:nvGrpSpPr>
                <p:cNvPr id="14678" name="Group 369"/>
                <p:cNvGrpSpPr>
                  <a:grpSpLocks/>
                </p:cNvGrpSpPr>
                <p:nvPr/>
              </p:nvGrpSpPr>
              <p:grpSpPr bwMode="auto">
                <a:xfrm>
                  <a:off x="811" y="3612"/>
                  <a:ext cx="48" cy="23"/>
                  <a:chOff x="811" y="3612"/>
                  <a:chExt cx="48" cy="23"/>
                </a:xfrm>
              </p:grpSpPr>
              <p:sp>
                <p:nvSpPr>
                  <p:cNvPr id="14691" name="Freeform 370"/>
                  <p:cNvSpPr>
                    <a:spLocks/>
                  </p:cNvSpPr>
                  <p:nvPr/>
                </p:nvSpPr>
                <p:spPr bwMode="auto">
                  <a:xfrm>
                    <a:off x="811" y="3612"/>
                    <a:ext cx="12" cy="23"/>
                  </a:xfrm>
                  <a:custGeom>
                    <a:avLst/>
                    <a:gdLst>
                      <a:gd name="T0" fmla="*/ 7 w 25"/>
                      <a:gd name="T1" fmla="*/ 23 h 69"/>
                      <a:gd name="T2" fmla="*/ 0 w 25"/>
                      <a:gd name="T3" fmla="*/ 9 h 69"/>
                      <a:gd name="T4" fmla="*/ 5 w 25"/>
                      <a:gd name="T5" fmla="*/ 0 h 69"/>
                      <a:gd name="T6" fmla="*/ 12 w 25"/>
                      <a:gd name="T7" fmla="*/ 11 h 69"/>
                      <a:gd name="T8" fmla="*/ 7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5" y="69"/>
                        </a:moveTo>
                        <a:lnTo>
                          <a:pt x="0" y="28"/>
                        </a:lnTo>
                        <a:lnTo>
                          <a:pt x="11" y="0"/>
                        </a:lnTo>
                        <a:lnTo>
                          <a:pt x="25" y="32"/>
                        </a:lnTo>
                        <a:lnTo>
                          <a:pt x="15" y="69"/>
                        </a:lnTo>
                        <a:close/>
                      </a:path>
                    </a:pathLst>
                  </a:custGeom>
                  <a:solidFill>
                    <a:srgbClr val="A0A0A0"/>
                  </a:solidFill>
                  <a:ln w="9525">
                    <a:noFill/>
                    <a:round/>
                    <a:headEnd/>
                    <a:tailEnd/>
                  </a:ln>
                </p:spPr>
                <p:txBody>
                  <a:bodyPr/>
                  <a:lstStyle/>
                  <a:p>
                    <a:endParaRPr lang="zh-CN" altLang="en-US"/>
                  </a:p>
                </p:txBody>
              </p:sp>
              <p:sp>
                <p:nvSpPr>
                  <p:cNvPr id="14692" name="Freeform 371"/>
                  <p:cNvSpPr>
                    <a:spLocks/>
                  </p:cNvSpPr>
                  <p:nvPr/>
                </p:nvSpPr>
                <p:spPr bwMode="auto">
                  <a:xfrm>
                    <a:off x="815" y="3613"/>
                    <a:ext cx="38" cy="10"/>
                  </a:xfrm>
                  <a:custGeom>
                    <a:avLst/>
                    <a:gdLst>
                      <a:gd name="T0" fmla="*/ 2 w 75"/>
                      <a:gd name="T1" fmla="*/ 0 h 32"/>
                      <a:gd name="T2" fmla="*/ 26 w 75"/>
                      <a:gd name="T3" fmla="*/ 0 h 32"/>
                      <a:gd name="T4" fmla="*/ 27 w 75"/>
                      <a:gd name="T5" fmla="*/ 1 h 32"/>
                      <a:gd name="T6" fmla="*/ 29 w 75"/>
                      <a:gd name="T7" fmla="*/ 5 h 32"/>
                      <a:gd name="T8" fmla="*/ 38 w 75"/>
                      <a:gd name="T9" fmla="*/ 10 h 32"/>
                      <a:gd name="T10" fmla="*/ 10 w 75"/>
                      <a:gd name="T11" fmla="*/ 10 h 32"/>
                      <a:gd name="T12" fmla="*/ 5 w 75"/>
                      <a:gd name="T13" fmla="*/ 7 h 32"/>
                      <a:gd name="T14" fmla="*/ 0 w 75"/>
                      <a:gd name="T15" fmla="*/ 2 h 32"/>
                      <a:gd name="T16" fmla="*/ 2 w 75"/>
                      <a:gd name="T17" fmla="*/ 0 h 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2"/>
                      <a:gd name="T29" fmla="*/ 75 w 75"/>
                      <a:gd name="T30" fmla="*/ 32 h 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2">
                        <a:moveTo>
                          <a:pt x="3" y="0"/>
                        </a:moveTo>
                        <a:lnTo>
                          <a:pt x="52" y="0"/>
                        </a:lnTo>
                        <a:lnTo>
                          <a:pt x="53" y="3"/>
                        </a:lnTo>
                        <a:lnTo>
                          <a:pt x="57" y="15"/>
                        </a:lnTo>
                        <a:lnTo>
                          <a:pt x="75" y="32"/>
                        </a:lnTo>
                        <a:lnTo>
                          <a:pt x="19" y="32"/>
                        </a:lnTo>
                        <a:lnTo>
                          <a:pt x="10" y="22"/>
                        </a:lnTo>
                        <a:lnTo>
                          <a:pt x="0" y="7"/>
                        </a:lnTo>
                        <a:lnTo>
                          <a:pt x="3" y="0"/>
                        </a:lnTo>
                        <a:close/>
                      </a:path>
                    </a:pathLst>
                  </a:custGeom>
                  <a:solidFill>
                    <a:srgbClr val="E0E0E0"/>
                  </a:solidFill>
                  <a:ln w="9525">
                    <a:noFill/>
                    <a:round/>
                    <a:headEnd/>
                    <a:tailEnd/>
                  </a:ln>
                </p:spPr>
                <p:txBody>
                  <a:bodyPr/>
                  <a:lstStyle/>
                  <a:p>
                    <a:endParaRPr lang="zh-CN" altLang="en-US"/>
                  </a:p>
                </p:txBody>
              </p:sp>
              <p:sp>
                <p:nvSpPr>
                  <p:cNvPr id="14693" name="Freeform 372"/>
                  <p:cNvSpPr>
                    <a:spLocks/>
                  </p:cNvSpPr>
                  <p:nvPr/>
                </p:nvSpPr>
                <p:spPr bwMode="auto">
                  <a:xfrm>
                    <a:off x="819" y="3623"/>
                    <a:ext cx="40" cy="12"/>
                  </a:xfrm>
                  <a:custGeom>
                    <a:avLst/>
                    <a:gdLst>
                      <a:gd name="T0" fmla="*/ 0 w 82"/>
                      <a:gd name="T1" fmla="*/ 12 h 36"/>
                      <a:gd name="T2" fmla="*/ 0 w 82"/>
                      <a:gd name="T3" fmla="*/ 7 h 36"/>
                      <a:gd name="T4" fmla="*/ 3 w 82"/>
                      <a:gd name="T5" fmla="*/ 3 h 36"/>
                      <a:gd name="T6" fmla="*/ 6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1" y="21"/>
                        </a:lnTo>
                        <a:lnTo>
                          <a:pt x="7" y="8"/>
                        </a:lnTo>
                        <a:lnTo>
                          <a:pt x="12" y="0"/>
                        </a:lnTo>
                        <a:lnTo>
                          <a:pt x="68"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679" name="Group 373"/>
                <p:cNvGrpSpPr>
                  <a:grpSpLocks/>
                </p:cNvGrpSpPr>
                <p:nvPr/>
              </p:nvGrpSpPr>
              <p:grpSpPr bwMode="auto">
                <a:xfrm>
                  <a:off x="823" y="3625"/>
                  <a:ext cx="49" cy="23"/>
                  <a:chOff x="823" y="3625"/>
                  <a:chExt cx="49" cy="23"/>
                </a:xfrm>
              </p:grpSpPr>
              <p:sp>
                <p:nvSpPr>
                  <p:cNvPr id="14688" name="Freeform 374"/>
                  <p:cNvSpPr>
                    <a:spLocks/>
                  </p:cNvSpPr>
                  <p:nvPr/>
                </p:nvSpPr>
                <p:spPr bwMode="auto">
                  <a:xfrm>
                    <a:off x="823" y="3625"/>
                    <a:ext cx="13" cy="23"/>
                  </a:xfrm>
                  <a:custGeom>
                    <a:avLst/>
                    <a:gdLst>
                      <a:gd name="T0" fmla="*/ 8 w 25"/>
                      <a:gd name="T1" fmla="*/ 23 h 68"/>
                      <a:gd name="T2" fmla="*/ 0 w 25"/>
                      <a:gd name="T3" fmla="*/ 9 h 68"/>
                      <a:gd name="T4" fmla="*/ 6 w 25"/>
                      <a:gd name="T5" fmla="*/ 0 h 68"/>
                      <a:gd name="T6" fmla="*/ 13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1" y="0"/>
                        </a:lnTo>
                        <a:lnTo>
                          <a:pt x="25" y="30"/>
                        </a:lnTo>
                        <a:lnTo>
                          <a:pt x="16" y="68"/>
                        </a:lnTo>
                        <a:close/>
                      </a:path>
                    </a:pathLst>
                  </a:custGeom>
                  <a:solidFill>
                    <a:srgbClr val="A0A0A0"/>
                  </a:solidFill>
                  <a:ln w="9525">
                    <a:noFill/>
                    <a:round/>
                    <a:headEnd/>
                    <a:tailEnd/>
                  </a:ln>
                </p:spPr>
                <p:txBody>
                  <a:bodyPr/>
                  <a:lstStyle/>
                  <a:p>
                    <a:endParaRPr lang="zh-CN" altLang="en-US"/>
                  </a:p>
                </p:txBody>
              </p:sp>
              <p:sp>
                <p:nvSpPr>
                  <p:cNvPr id="14689" name="Freeform 375"/>
                  <p:cNvSpPr>
                    <a:spLocks/>
                  </p:cNvSpPr>
                  <p:nvPr/>
                </p:nvSpPr>
                <p:spPr bwMode="auto">
                  <a:xfrm>
                    <a:off x="828" y="3626"/>
                    <a:ext cx="37" cy="9"/>
                  </a:xfrm>
                  <a:custGeom>
                    <a:avLst/>
                    <a:gdLst>
                      <a:gd name="T0" fmla="*/ 1 w 73"/>
                      <a:gd name="T1" fmla="*/ 0 h 29"/>
                      <a:gd name="T2" fmla="*/ 25 w 73"/>
                      <a:gd name="T3" fmla="*/ 0 h 29"/>
                      <a:gd name="T4" fmla="*/ 26 w 73"/>
                      <a:gd name="T5" fmla="*/ 1 h 29"/>
                      <a:gd name="T6" fmla="*/ 28 w 73"/>
                      <a:gd name="T7" fmla="*/ 3 h 29"/>
                      <a:gd name="T8" fmla="*/ 37 w 73"/>
                      <a:gd name="T9" fmla="*/ 9 h 29"/>
                      <a:gd name="T10" fmla="*/ 9 w 73"/>
                      <a:gd name="T11" fmla="*/ 9 h 29"/>
                      <a:gd name="T12" fmla="*/ 5 w 73"/>
                      <a:gd name="T13" fmla="*/ 6 h 29"/>
                      <a:gd name="T14" fmla="*/ 0 w 73"/>
                      <a:gd name="T15" fmla="*/ 2 h 29"/>
                      <a:gd name="T16" fmla="*/ 1 w 73"/>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29"/>
                      <a:gd name="T29" fmla="*/ 73 w 73"/>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29">
                        <a:moveTo>
                          <a:pt x="1" y="0"/>
                        </a:moveTo>
                        <a:lnTo>
                          <a:pt x="50" y="0"/>
                        </a:lnTo>
                        <a:lnTo>
                          <a:pt x="51" y="2"/>
                        </a:lnTo>
                        <a:lnTo>
                          <a:pt x="56" y="11"/>
                        </a:lnTo>
                        <a:lnTo>
                          <a:pt x="73" y="29"/>
                        </a:lnTo>
                        <a:lnTo>
                          <a:pt x="18" y="29"/>
                        </a:lnTo>
                        <a:lnTo>
                          <a:pt x="9"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4690" name="Freeform 376"/>
                  <p:cNvSpPr>
                    <a:spLocks/>
                  </p:cNvSpPr>
                  <p:nvPr/>
                </p:nvSpPr>
                <p:spPr bwMode="auto">
                  <a:xfrm>
                    <a:off x="832" y="3636"/>
                    <a:ext cx="40" cy="12"/>
                  </a:xfrm>
                  <a:custGeom>
                    <a:avLst/>
                    <a:gdLst>
                      <a:gd name="T0" fmla="*/ 0 w 82"/>
                      <a:gd name="T1" fmla="*/ 12 h 36"/>
                      <a:gd name="T2" fmla="*/ 1 w 82"/>
                      <a:gd name="T3" fmla="*/ 6 h 36"/>
                      <a:gd name="T4" fmla="*/ 3 w 82"/>
                      <a:gd name="T5" fmla="*/ 2 h 36"/>
                      <a:gd name="T6" fmla="*/ 5 w 82"/>
                      <a:gd name="T7" fmla="*/ 0 h 36"/>
                      <a:gd name="T8" fmla="*/ 33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7"/>
                        </a:lnTo>
                        <a:lnTo>
                          <a:pt x="11" y="0"/>
                        </a:lnTo>
                        <a:lnTo>
                          <a:pt x="67"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680" name="Group 377"/>
                <p:cNvGrpSpPr>
                  <a:grpSpLocks/>
                </p:cNvGrpSpPr>
                <p:nvPr/>
              </p:nvGrpSpPr>
              <p:grpSpPr bwMode="auto">
                <a:xfrm>
                  <a:off x="836" y="3638"/>
                  <a:ext cx="50" cy="22"/>
                  <a:chOff x="836" y="3638"/>
                  <a:chExt cx="50" cy="22"/>
                </a:xfrm>
              </p:grpSpPr>
              <p:sp>
                <p:nvSpPr>
                  <p:cNvPr id="14685" name="Freeform 378"/>
                  <p:cNvSpPr>
                    <a:spLocks/>
                  </p:cNvSpPr>
                  <p:nvPr/>
                </p:nvSpPr>
                <p:spPr bwMode="auto">
                  <a:xfrm>
                    <a:off x="836" y="3638"/>
                    <a:ext cx="12" cy="22"/>
                  </a:xfrm>
                  <a:custGeom>
                    <a:avLst/>
                    <a:gdLst>
                      <a:gd name="T0" fmla="*/ 8 w 25"/>
                      <a:gd name="T1" fmla="*/ 22 h 68"/>
                      <a:gd name="T2" fmla="*/ 0 w 25"/>
                      <a:gd name="T3" fmla="*/ 9 h 68"/>
                      <a:gd name="T4" fmla="*/ 6 w 25"/>
                      <a:gd name="T5" fmla="*/ 0 h 68"/>
                      <a:gd name="T6" fmla="*/ 12 w 25"/>
                      <a:gd name="T7" fmla="*/ 10 h 68"/>
                      <a:gd name="T8" fmla="*/ 8 w 25"/>
                      <a:gd name="T9" fmla="*/ 22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7"/>
                        </a:lnTo>
                        <a:lnTo>
                          <a:pt x="12"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686" name="Freeform 379"/>
                  <p:cNvSpPr>
                    <a:spLocks/>
                  </p:cNvSpPr>
                  <p:nvPr/>
                </p:nvSpPr>
                <p:spPr bwMode="auto">
                  <a:xfrm>
                    <a:off x="842" y="3638"/>
                    <a:ext cx="36" cy="10"/>
                  </a:xfrm>
                  <a:custGeom>
                    <a:avLst/>
                    <a:gdLst>
                      <a:gd name="T0" fmla="*/ 1 w 72"/>
                      <a:gd name="T1" fmla="*/ 0 h 30"/>
                      <a:gd name="T2" fmla="*/ 24 w 72"/>
                      <a:gd name="T3" fmla="*/ 0 h 30"/>
                      <a:gd name="T4" fmla="*/ 25 w 72"/>
                      <a:gd name="T5" fmla="*/ 1 h 30"/>
                      <a:gd name="T6" fmla="*/ 27 w 72"/>
                      <a:gd name="T7" fmla="*/ 4 h 30"/>
                      <a:gd name="T8" fmla="*/ 36 w 72"/>
                      <a:gd name="T9" fmla="*/ 10 h 30"/>
                      <a:gd name="T10" fmla="*/ 9 w 72"/>
                      <a:gd name="T11" fmla="*/ 10 h 30"/>
                      <a:gd name="T12" fmla="*/ 4 w 72"/>
                      <a:gd name="T13" fmla="*/ 7 h 30"/>
                      <a:gd name="T14" fmla="*/ 0 w 72"/>
                      <a:gd name="T15" fmla="*/ 2 h 30"/>
                      <a:gd name="T16" fmla="*/ 1 w 7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0"/>
                      <a:gd name="T29" fmla="*/ 72 w 7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0">
                        <a:moveTo>
                          <a:pt x="1" y="0"/>
                        </a:moveTo>
                        <a:lnTo>
                          <a:pt x="49" y="0"/>
                        </a:lnTo>
                        <a:lnTo>
                          <a:pt x="51" y="3"/>
                        </a:lnTo>
                        <a:lnTo>
                          <a:pt x="55" y="12"/>
                        </a:lnTo>
                        <a:lnTo>
                          <a:pt x="72" y="30"/>
                        </a:lnTo>
                        <a:lnTo>
                          <a:pt x="17" y="30"/>
                        </a:lnTo>
                        <a:lnTo>
                          <a:pt x="8" y="21"/>
                        </a:lnTo>
                        <a:lnTo>
                          <a:pt x="0" y="5"/>
                        </a:lnTo>
                        <a:lnTo>
                          <a:pt x="1" y="0"/>
                        </a:lnTo>
                        <a:close/>
                      </a:path>
                    </a:pathLst>
                  </a:custGeom>
                  <a:solidFill>
                    <a:srgbClr val="E0E0E0"/>
                  </a:solidFill>
                  <a:ln w="9525">
                    <a:noFill/>
                    <a:round/>
                    <a:headEnd/>
                    <a:tailEnd/>
                  </a:ln>
                </p:spPr>
                <p:txBody>
                  <a:bodyPr/>
                  <a:lstStyle/>
                  <a:p>
                    <a:endParaRPr lang="zh-CN" altLang="en-US"/>
                  </a:p>
                </p:txBody>
              </p:sp>
              <p:sp>
                <p:nvSpPr>
                  <p:cNvPr id="14687" name="Freeform 380"/>
                  <p:cNvSpPr>
                    <a:spLocks/>
                  </p:cNvSpPr>
                  <p:nvPr/>
                </p:nvSpPr>
                <p:spPr bwMode="auto">
                  <a:xfrm>
                    <a:off x="844" y="3648"/>
                    <a:ext cx="42" cy="12"/>
                  </a:xfrm>
                  <a:custGeom>
                    <a:avLst/>
                    <a:gdLst>
                      <a:gd name="T0" fmla="*/ 0 w 83"/>
                      <a:gd name="T1" fmla="*/ 12 h 36"/>
                      <a:gd name="T2" fmla="*/ 1 w 83"/>
                      <a:gd name="T3" fmla="*/ 6 h 36"/>
                      <a:gd name="T4" fmla="*/ 4 w 83"/>
                      <a:gd name="T5" fmla="*/ 3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19"/>
                        </a:lnTo>
                        <a:lnTo>
                          <a:pt x="7" y="8"/>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681" name="Group 381"/>
                <p:cNvGrpSpPr>
                  <a:grpSpLocks/>
                </p:cNvGrpSpPr>
                <p:nvPr/>
              </p:nvGrpSpPr>
              <p:grpSpPr bwMode="auto">
                <a:xfrm>
                  <a:off x="849" y="3651"/>
                  <a:ext cx="49" cy="22"/>
                  <a:chOff x="849" y="3651"/>
                  <a:chExt cx="49" cy="22"/>
                </a:xfrm>
              </p:grpSpPr>
              <p:sp>
                <p:nvSpPr>
                  <p:cNvPr id="14682" name="Freeform 382"/>
                  <p:cNvSpPr>
                    <a:spLocks/>
                  </p:cNvSpPr>
                  <p:nvPr/>
                </p:nvSpPr>
                <p:spPr bwMode="auto">
                  <a:xfrm>
                    <a:off x="849" y="3651"/>
                    <a:ext cx="12" cy="22"/>
                  </a:xfrm>
                  <a:custGeom>
                    <a:avLst/>
                    <a:gdLst>
                      <a:gd name="T0" fmla="*/ 7 w 25"/>
                      <a:gd name="T1" fmla="*/ 22 h 67"/>
                      <a:gd name="T2" fmla="*/ 0 w 25"/>
                      <a:gd name="T3" fmla="*/ 9 h 67"/>
                      <a:gd name="T4" fmla="*/ 5 w 25"/>
                      <a:gd name="T5" fmla="*/ 0 h 67"/>
                      <a:gd name="T6" fmla="*/ 12 w 25"/>
                      <a:gd name="T7" fmla="*/ 10 h 67"/>
                      <a:gd name="T8" fmla="*/ 7 w 25"/>
                      <a:gd name="T9" fmla="*/ 22 h 67"/>
                      <a:gd name="T10" fmla="*/ 0 60000 65536"/>
                      <a:gd name="T11" fmla="*/ 0 60000 65536"/>
                      <a:gd name="T12" fmla="*/ 0 60000 65536"/>
                      <a:gd name="T13" fmla="*/ 0 60000 65536"/>
                      <a:gd name="T14" fmla="*/ 0 60000 65536"/>
                      <a:gd name="T15" fmla="*/ 0 w 25"/>
                      <a:gd name="T16" fmla="*/ 0 h 67"/>
                      <a:gd name="T17" fmla="*/ 25 w 25"/>
                      <a:gd name="T18" fmla="*/ 67 h 67"/>
                    </a:gdLst>
                    <a:ahLst/>
                    <a:cxnLst>
                      <a:cxn ang="T10">
                        <a:pos x="T0" y="T1"/>
                      </a:cxn>
                      <a:cxn ang="T11">
                        <a:pos x="T2" y="T3"/>
                      </a:cxn>
                      <a:cxn ang="T12">
                        <a:pos x="T4" y="T5"/>
                      </a:cxn>
                      <a:cxn ang="T13">
                        <a:pos x="T6" y="T7"/>
                      </a:cxn>
                      <a:cxn ang="T14">
                        <a:pos x="T8" y="T9"/>
                      </a:cxn>
                    </a:cxnLst>
                    <a:rect l="T15" t="T16" r="T17" b="T18"/>
                    <a:pathLst>
                      <a:path w="25" h="67">
                        <a:moveTo>
                          <a:pt x="15" y="67"/>
                        </a:moveTo>
                        <a:lnTo>
                          <a:pt x="0" y="26"/>
                        </a:lnTo>
                        <a:lnTo>
                          <a:pt x="10" y="0"/>
                        </a:lnTo>
                        <a:lnTo>
                          <a:pt x="25" y="30"/>
                        </a:lnTo>
                        <a:lnTo>
                          <a:pt x="15" y="67"/>
                        </a:lnTo>
                        <a:close/>
                      </a:path>
                    </a:pathLst>
                  </a:custGeom>
                  <a:solidFill>
                    <a:srgbClr val="A0A0A0"/>
                  </a:solidFill>
                  <a:ln w="9525">
                    <a:noFill/>
                    <a:round/>
                    <a:headEnd/>
                    <a:tailEnd/>
                  </a:ln>
                </p:spPr>
                <p:txBody>
                  <a:bodyPr/>
                  <a:lstStyle/>
                  <a:p>
                    <a:endParaRPr lang="zh-CN" altLang="en-US"/>
                  </a:p>
                </p:txBody>
              </p:sp>
              <p:sp>
                <p:nvSpPr>
                  <p:cNvPr id="14683" name="Freeform 383"/>
                  <p:cNvSpPr>
                    <a:spLocks/>
                  </p:cNvSpPr>
                  <p:nvPr/>
                </p:nvSpPr>
                <p:spPr bwMode="auto">
                  <a:xfrm>
                    <a:off x="854" y="3651"/>
                    <a:ext cx="37" cy="10"/>
                  </a:xfrm>
                  <a:custGeom>
                    <a:avLst/>
                    <a:gdLst>
                      <a:gd name="T0" fmla="*/ 1 w 74"/>
                      <a:gd name="T1" fmla="*/ 0 h 29"/>
                      <a:gd name="T2" fmla="*/ 24 w 74"/>
                      <a:gd name="T3" fmla="*/ 0 h 29"/>
                      <a:gd name="T4" fmla="*/ 25 w 74"/>
                      <a:gd name="T5" fmla="*/ 1 h 29"/>
                      <a:gd name="T6" fmla="*/ 28 w 74"/>
                      <a:gd name="T7" fmla="*/ 4 h 29"/>
                      <a:gd name="T8" fmla="*/ 37 w 74"/>
                      <a:gd name="T9" fmla="*/ 10 h 29"/>
                      <a:gd name="T10" fmla="*/ 9 w 74"/>
                      <a:gd name="T11" fmla="*/ 10 h 29"/>
                      <a:gd name="T12" fmla="*/ 5 w 74"/>
                      <a:gd name="T13" fmla="*/ 7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1" y="0"/>
                        </a:moveTo>
                        <a:lnTo>
                          <a:pt x="49" y="0"/>
                        </a:lnTo>
                        <a:lnTo>
                          <a:pt x="50" y="2"/>
                        </a:lnTo>
                        <a:lnTo>
                          <a:pt x="57" y="11"/>
                        </a:lnTo>
                        <a:lnTo>
                          <a:pt x="74" y="29"/>
                        </a:lnTo>
                        <a:lnTo>
                          <a:pt x="18" y="29"/>
                        </a:lnTo>
                        <a:lnTo>
                          <a:pt x="9" y="20"/>
                        </a:lnTo>
                        <a:lnTo>
                          <a:pt x="0" y="5"/>
                        </a:lnTo>
                        <a:lnTo>
                          <a:pt x="1" y="0"/>
                        </a:lnTo>
                        <a:close/>
                      </a:path>
                    </a:pathLst>
                  </a:custGeom>
                  <a:solidFill>
                    <a:srgbClr val="E0E0E0"/>
                  </a:solidFill>
                  <a:ln w="9525">
                    <a:noFill/>
                    <a:round/>
                    <a:headEnd/>
                    <a:tailEnd/>
                  </a:ln>
                </p:spPr>
                <p:txBody>
                  <a:bodyPr/>
                  <a:lstStyle/>
                  <a:p>
                    <a:endParaRPr lang="zh-CN" altLang="en-US"/>
                  </a:p>
                </p:txBody>
              </p:sp>
              <p:sp>
                <p:nvSpPr>
                  <p:cNvPr id="14684" name="Freeform 384"/>
                  <p:cNvSpPr>
                    <a:spLocks/>
                  </p:cNvSpPr>
                  <p:nvPr/>
                </p:nvSpPr>
                <p:spPr bwMode="auto">
                  <a:xfrm>
                    <a:off x="857" y="3662"/>
                    <a:ext cx="41" cy="11"/>
                  </a:xfrm>
                  <a:custGeom>
                    <a:avLst/>
                    <a:gdLst>
                      <a:gd name="T0" fmla="*/ 0 w 81"/>
                      <a:gd name="T1" fmla="*/ 11 h 35"/>
                      <a:gd name="T2" fmla="*/ 1 w 81"/>
                      <a:gd name="T3" fmla="*/ 6 h 35"/>
                      <a:gd name="T4" fmla="*/ 3 w 81"/>
                      <a:gd name="T5" fmla="*/ 2 h 35"/>
                      <a:gd name="T6" fmla="*/ 5 w 81"/>
                      <a:gd name="T7" fmla="*/ 0 h 35"/>
                      <a:gd name="T8" fmla="*/ 34 w 81"/>
                      <a:gd name="T9" fmla="*/ 0 h 35"/>
                      <a:gd name="T10" fmla="*/ 41 w 81"/>
                      <a:gd name="T11" fmla="*/ 11 h 35"/>
                      <a:gd name="T12" fmla="*/ 0 w 81"/>
                      <a:gd name="T13" fmla="*/ 11 h 35"/>
                      <a:gd name="T14" fmla="*/ 0 60000 65536"/>
                      <a:gd name="T15" fmla="*/ 0 60000 65536"/>
                      <a:gd name="T16" fmla="*/ 0 60000 65536"/>
                      <a:gd name="T17" fmla="*/ 0 60000 65536"/>
                      <a:gd name="T18" fmla="*/ 0 60000 65536"/>
                      <a:gd name="T19" fmla="*/ 0 60000 65536"/>
                      <a:gd name="T20" fmla="*/ 0 60000 65536"/>
                      <a:gd name="T21" fmla="*/ 0 w 81"/>
                      <a:gd name="T22" fmla="*/ 0 h 35"/>
                      <a:gd name="T23" fmla="*/ 81 w 81"/>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5">
                        <a:moveTo>
                          <a:pt x="0" y="35"/>
                        </a:moveTo>
                        <a:lnTo>
                          <a:pt x="1" y="19"/>
                        </a:lnTo>
                        <a:lnTo>
                          <a:pt x="5" y="7"/>
                        </a:lnTo>
                        <a:lnTo>
                          <a:pt x="10" y="0"/>
                        </a:lnTo>
                        <a:lnTo>
                          <a:pt x="67" y="0"/>
                        </a:lnTo>
                        <a:lnTo>
                          <a:pt x="81" y="35"/>
                        </a:lnTo>
                        <a:lnTo>
                          <a:pt x="0" y="35"/>
                        </a:lnTo>
                        <a:close/>
                      </a:path>
                    </a:pathLst>
                  </a:custGeom>
                  <a:solidFill>
                    <a:srgbClr val="C0C0C0"/>
                  </a:solidFill>
                  <a:ln w="9525">
                    <a:noFill/>
                    <a:round/>
                    <a:headEnd/>
                    <a:tailEnd/>
                  </a:ln>
                </p:spPr>
                <p:txBody>
                  <a:bodyPr/>
                  <a:lstStyle/>
                  <a:p>
                    <a:endParaRPr lang="zh-CN" altLang="en-US"/>
                  </a:p>
                </p:txBody>
              </p:sp>
            </p:grpSp>
          </p:grpSp>
          <p:grpSp>
            <p:nvGrpSpPr>
              <p:cNvPr id="14520" name="Group 385"/>
              <p:cNvGrpSpPr>
                <a:grpSpLocks/>
              </p:cNvGrpSpPr>
              <p:nvPr/>
            </p:nvGrpSpPr>
            <p:grpSpPr bwMode="auto">
              <a:xfrm>
                <a:off x="861" y="3665"/>
                <a:ext cx="99" cy="74"/>
                <a:chOff x="861" y="3665"/>
                <a:chExt cx="99" cy="74"/>
              </a:xfrm>
            </p:grpSpPr>
            <p:grpSp>
              <p:nvGrpSpPr>
                <p:cNvPr id="14657" name="Group 386"/>
                <p:cNvGrpSpPr>
                  <a:grpSpLocks/>
                </p:cNvGrpSpPr>
                <p:nvPr/>
              </p:nvGrpSpPr>
              <p:grpSpPr bwMode="auto">
                <a:xfrm>
                  <a:off x="861" y="3665"/>
                  <a:ext cx="50" cy="23"/>
                  <a:chOff x="861" y="3665"/>
                  <a:chExt cx="50" cy="23"/>
                </a:xfrm>
              </p:grpSpPr>
              <p:sp>
                <p:nvSpPr>
                  <p:cNvPr id="14674" name="Freeform 387"/>
                  <p:cNvSpPr>
                    <a:spLocks/>
                  </p:cNvSpPr>
                  <p:nvPr/>
                </p:nvSpPr>
                <p:spPr bwMode="auto">
                  <a:xfrm>
                    <a:off x="861" y="3665"/>
                    <a:ext cx="12" cy="23"/>
                  </a:xfrm>
                  <a:custGeom>
                    <a:avLst/>
                    <a:gdLst>
                      <a:gd name="T0" fmla="*/ 8 w 25"/>
                      <a:gd name="T1" fmla="*/ 23 h 69"/>
                      <a:gd name="T2" fmla="*/ 0 w 25"/>
                      <a:gd name="T3" fmla="*/ 9 h 69"/>
                      <a:gd name="T4" fmla="*/ 5 w 25"/>
                      <a:gd name="T5" fmla="*/ 0 h 69"/>
                      <a:gd name="T6" fmla="*/ 12 w 25"/>
                      <a:gd name="T7" fmla="*/ 11 h 69"/>
                      <a:gd name="T8" fmla="*/ 8 w 25"/>
                      <a:gd name="T9" fmla="*/ 23 h 69"/>
                      <a:gd name="T10" fmla="*/ 0 60000 65536"/>
                      <a:gd name="T11" fmla="*/ 0 60000 65536"/>
                      <a:gd name="T12" fmla="*/ 0 60000 65536"/>
                      <a:gd name="T13" fmla="*/ 0 60000 65536"/>
                      <a:gd name="T14" fmla="*/ 0 60000 65536"/>
                      <a:gd name="T15" fmla="*/ 0 w 25"/>
                      <a:gd name="T16" fmla="*/ 0 h 69"/>
                      <a:gd name="T17" fmla="*/ 25 w 25"/>
                      <a:gd name="T18" fmla="*/ 69 h 69"/>
                    </a:gdLst>
                    <a:ahLst/>
                    <a:cxnLst>
                      <a:cxn ang="T10">
                        <a:pos x="T0" y="T1"/>
                      </a:cxn>
                      <a:cxn ang="T11">
                        <a:pos x="T2" y="T3"/>
                      </a:cxn>
                      <a:cxn ang="T12">
                        <a:pos x="T4" y="T5"/>
                      </a:cxn>
                      <a:cxn ang="T13">
                        <a:pos x="T6" y="T7"/>
                      </a:cxn>
                      <a:cxn ang="T14">
                        <a:pos x="T8" y="T9"/>
                      </a:cxn>
                    </a:cxnLst>
                    <a:rect l="T15" t="T16" r="T17" b="T18"/>
                    <a:pathLst>
                      <a:path w="25" h="69">
                        <a:moveTo>
                          <a:pt x="16" y="69"/>
                        </a:moveTo>
                        <a:lnTo>
                          <a:pt x="0" y="27"/>
                        </a:lnTo>
                        <a:lnTo>
                          <a:pt x="11" y="0"/>
                        </a:lnTo>
                        <a:lnTo>
                          <a:pt x="25" y="32"/>
                        </a:lnTo>
                        <a:lnTo>
                          <a:pt x="16" y="69"/>
                        </a:lnTo>
                        <a:close/>
                      </a:path>
                    </a:pathLst>
                  </a:custGeom>
                  <a:solidFill>
                    <a:srgbClr val="A0A0A0"/>
                  </a:solidFill>
                  <a:ln w="9525">
                    <a:noFill/>
                    <a:round/>
                    <a:headEnd/>
                    <a:tailEnd/>
                  </a:ln>
                </p:spPr>
                <p:txBody>
                  <a:bodyPr/>
                  <a:lstStyle/>
                  <a:p>
                    <a:endParaRPr lang="zh-CN" altLang="en-US"/>
                  </a:p>
                </p:txBody>
              </p:sp>
              <p:sp>
                <p:nvSpPr>
                  <p:cNvPr id="14675" name="Freeform 388"/>
                  <p:cNvSpPr>
                    <a:spLocks/>
                  </p:cNvSpPr>
                  <p:nvPr/>
                </p:nvSpPr>
                <p:spPr bwMode="auto">
                  <a:xfrm>
                    <a:off x="865" y="3666"/>
                    <a:ext cx="38" cy="10"/>
                  </a:xfrm>
                  <a:custGeom>
                    <a:avLst/>
                    <a:gdLst>
                      <a:gd name="T0" fmla="*/ 2 w 75"/>
                      <a:gd name="T1" fmla="*/ 0 h 31"/>
                      <a:gd name="T2" fmla="*/ 26 w 75"/>
                      <a:gd name="T3" fmla="*/ 0 h 31"/>
                      <a:gd name="T4" fmla="*/ 27 w 75"/>
                      <a:gd name="T5" fmla="*/ 1 h 31"/>
                      <a:gd name="T6" fmla="*/ 29 w 75"/>
                      <a:gd name="T7" fmla="*/ 4 h 31"/>
                      <a:gd name="T8" fmla="*/ 38 w 75"/>
                      <a:gd name="T9" fmla="*/ 10 h 31"/>
                      <a:gd name="T10" fmla="*/ 10 w 75"/>
                      <a:gd name="T11" fmla="*/ 10 h 31"/>
                      <a:gd name="T12" fmla="*/ 6 w 75"/>
                      <a:gd name="T13" fmla="*/ 7 h 31"/>
                      <a:gd name="T14" fmla="*/ 0 w 75"/>
                      <a:gd name="T15" fmla="*/ 2 h 31"/>
                      <a:gd name="T16" fmla="*/ 2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3" y="0"/>
                        </a:moveTo>
                        <a:lnTo>
                          <a:pt x="52" y="0"/>
                        </a:lnTo>
                        <a:lnTo>
                          <a:pt x="53" y="4"/>
                        </a:lnTo>
                        <a:lnTo>
                          <a:pt x="57" y="13"/>
                        </a:lnTo>
                        <a:lnTo>
                          <a:pt x="75" y="31"/>
                        </a:lnTo>
                        <a:lnTo>
                          <a:pt x="19" y="31"/>
                        </a:lnTo>
                        <a:lnTo>
                          <a:pt x="11" y="22"/>
                        </a:lnTo>
                        <a:lnTo>
                          <a:pt x="0" y="7"/>
                        </a:lnTo>
                        <a:lnTo>
                          <a:pt x="3" y="0"/>
                        </a:lnTo>
                        <a:close/>
                      </a:path>
                    </a:pathLst>
                  </a:custGeom>
                  <a:solidFill>
                    <a:srgbClr val="E0E0E0"/>
                  </a:solidFill>
                  <a:ln w="9525">
                    <a:noFill/>
                    <a:round/>
                    <a:headEnd/>
                    <a:tailEnd/>
                  </a:ln>
                </p:spPr>
                <p:txBody>
                  <a:bodyPr/>
                  <a:lstStyle/>
                  <a:p>
                    <a:endParaRPr lang="zh-CN" altLang="en-US"/>
                  </a:p>
                </p:txBody>
              </p:sp>
              <p:sp>
                <p:nvSpPr>
                  <p:cNvPr id="14676" name="Freeform 389"/>
                  <p:cNvSpPr>
                    <a:spLocks/>
                  </p:cNvSpPr>
                  <p:nvPr/>
                </p:nvSpPr>
                <p:spPr bwMode="auto">
                  <a:xfrm>
                    <a:off x="869" y="3676"/>
                    <a:ext cx="42" cy="12"/>
                  </a:xfrm>
                  <a:custGeom>
                    <a:avLst/>
                    <a:gdLst>
                      <a:gd name="T0" fmla="*/ 0 w 83"/>
                      <a:gd name="T1" fmla="*/ 12 h 36"/>
                      <a:gd name="T2" fmla="*/ 1 w 83"/>
                      <a:gd name="T3" fmla="*/ 7 h 36"/>
                      <a:gd name="T4" fmla="*/ 4 w 83"/>
                      <a:gd name="T5" fmla="*/ 2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20"/>
                        </a:lnTo>
                        <a:lnTo>
                          <a:pt x="7" y="7"/>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658" name="Group 390"/>
                <p:cNvGrpSpPr>
                  <a:grpSpLocks/>
                </p:cNvGrpSpPr>
                <p:nvPr/>
              </p:nvGrpSpPr>
              <p:grpSpPr bwMode="auto">
                <a:xfrm>
                  <a:off x="873" y="3678"/>
                  <a:ext cx="49" cy="23"/>
                  <a:chOff x="873" y="3678"/>
                  <a:chExt cx="49" cy="23"/>
                </a:xfrm>
              </p:grpSpPr>
              <p:sp>
                <p:nvSpPr>
                  <p:cNvPr id="14671" name="Freeform 391"/>
                  <p:cNvSpPr>
                    <a:spLocks/>
                  </p:cNvSpPr>
                  <p:nvPr/>
                </p:nvSpPr>
                <p:spPr bwMode="auto">
                  <a:xfrm>
                    <a:off x="873" y="3678"/>
                    <a:ext cx="13" cy="23"/>
                  </a:xfrm>
                  <a:custGeom>
                    <a:avLst/>
                    <a:gdLst>
                      <a:gd name="T0" fmla="*/ 7 w 25"/>
                      <a:gd name="T1" fmla="*/ 23 h 70"/>
                      <a:gd name="T2" fmla="*/ 0 w 25"/>
                      <a:gd name="T3" fmla="*/ 9 h 70"/>
                      <a:gd name="T4" fmla="*/ 5 w 25"/>
                      <a:gd name="T5" fmla="*/ 0 h 70"/>
                      <a:gd name="T6" fmla="*/ 13 w 25"/>
                      <a:gd name="T7" fmla="*/ 10 h 70"/>
                      <a:gd name="T8" fmla="*/ 7 w 25"/>
                      <a:gd name="T9" fmla="*/ 23 h 70"/>
                      <a:gd name="T10" fmla="*/ 0 60000 65536"/>
                      <a:gd name="T11" fmla="*/ 0 60000 65536"/>
                      <a:gd name="T12" fmla="*/ 0 60000 65536"/>
                      <a:gd name="T13" fmla="*/ 0 60000 65536"/>
                      <a:gd name="T14" fmla="*/ 0 60000 65536"/>
                      <a:gd name="T15" fmla="*/ 0 w 25"/>
                      <a:gd name="T16" fmla="*/ 0 h 70"/>
                      <a:gd name="T17" fmla="*/ 25 w 25"/>
                      <a:gd name="T18" fmla="*/ 70 h 70"/>
                    </a:gdLst>
                    <a:ahLst/>
                    <a:cxnLst>
                      <a:cxn ang="T10">
                        <a:pos x="T0" y="T1"/>
                      </a:cxn>
                      <a:cxn ang="T11">
                        <a:pos x="T2" y="T3"/>
                      </a:cxn>
                      <a:cxn ang="T12">
                        <a:pos x="T4" y="T5"/>
                      </a:cxn>
                      <a:cxn ang="T13">
                        <a:pos x="T6" y="T7"/>
                      </a:cxn>
                      <a:cxn ang="T14">
                        <a:pos x="T8" y="T9"/>
                      </a:cxn>
                    </a:cxnLst>
                    <a:rect l="T15" t="T16" r="T17" b="T18"/>
                    <a:pathLst>
                      <a:path w="25" h="70">
                        <a:moveTo>
                          <a:pt x="13" y="70"/>
                        </a:moveTo>
                        <a:lnTo>
                          <a:pt x="0" y="27"/>
                        </a:lnTo>
                        <a:lnTo>
                          <a:pt x="9" y="0"/>
                        </a:lnTo>
                        <a:lnTo>
                          <a:pt x="25" y="31"/>
                        </a:lnTo>
                        <a:lnTo>
                          <a:pt x="13" y="70"/>
                        </a:lnTo>
                        <a:close/>
                      </a:path>
                    </a:pathLst>
                  </a:custGeom>
                  <a:solidFill>
                    <a:srgbClr val="A0A0A0"/>
                  </a:solidFill>
                  <a:ln w="9525">
                    <a:noFill/>
                    <a:round/>
                    <a:headEnd/>
                    <a:tailEnd/>
                  </a:ln>
                </p:spPr>
                <p:txBody>
                  <a:bodyPr/>
                  <a:lstStyle/>
                  <a:p>
                    <a:endParaRPr lang="zh-CN" altLang="en-US"/>
                  </a:p>
                </p:txBody>
              </p:sp>
              <p:sp>
                <p:nvSpPr>
                  <p:cNvPr id="14672" name="Freeform 392"/>
                  <p:cNvSpPr>
                    <a:spLocks/>
                  </p:cNvSpPr>
                  <p:nvPr/>
                </p:nvSpPr>
                <p:spPr bwMode="auto">
                  <a:xfrm>
                    <a:off x="878" y="3678"/>
                    <a:ext cx="37" cy="10"/>
                  </a:xfrm>
                  <a:custGeom>
                    <a:avLst/>
                    <a:gdLst>
                      <a:gd name="T0" fmla="*/ 1 w 75"/>
                      <a:gd name="T1" fmla="*/ 0 h 30"/>
                      <a:gd name="T2" fmla="*/ 25 w 75"/>
                      <a:gd name="T3" fmla="*/ 0 h 30"/>
                      <a:gd name="T4" fmla="*/ 26 w 75"/>
                      <a:gd name="T5" fmla="*/ 1 h 30"/>
                      <a:gd name="T6" fmla="*/ 28 w 75"/>
                      <a:gd name="T7" fmla="*/ 4 h 30"/>
                      <a:gd name="T8" fmla="*/ 37 w 75"/>
                      <a:gd name="T9" fmla="*/ 10 h 30"/>
                      <a:gd name="T10" fmla="*/ 9 w 75"/>
                      <a:gd name="T11" fmla="*/ 10 h 30"/>
                      <a:gd name="T12" fmla="*/ 5 w 75"/>
                      <a:gd name="T13" fmla="*/ 7 h 30"/>
                      <a:gd name="T14" fmla="*/ 0 w 75"/>
                      <a:gd name="T15" fmla="*/ 2 h 30"/>
                      <a:gd name="T16" fmla="*/ 1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2" y="0"/>
                        </a:moveTo>
                        <a:lnTo>
                          <a:pt x="50" y="0"/>
                        </a:lnTo>
                        <a:lnTo>
                          <a:pt x="52" y="3"/>
                        </a:lnTo>
                        <a:lnTo>
                          <a:pt x="57" y="12"/>
                        </a:lnTo>
                        <a:lnTo>
                          <a:pt x="75" y="30"/>
                        </a:lnTo>
                        <a:lnTo>
                          <a:pt x="19" y="30"/>
                        </a:lnTo>
                        <a:lnTo>
                          <a:pt x="11" y="20"/>
                        </a:lnTo>
                        <a:lnTo>
                          <a:pt x="0" y="6"/>
                        </a:lnTo>
                        <a:lnTo>
                          <a:pt x="2" y="0"/>
                        </a:lnTo>
                        <a:close/>
                      </a:path>
                    </a:pathLst>
                  </a:custGeom>
                  <a:solidFill>
                    <a:srgbClr val="E0E0E0"/>
                  </a:solidFill>
                  <a:ln w="9525">
                    <a:noFill/>
                    <a:round/>
                    <a:headEnd/>
                    <a:tailEnd/>
                  </a:ln>
                </p:spPr>
                <p:txBody>
                  <a:bodyPr/>
                  <a:lstStyle/>
                  <a:p>
                    <a:endParaRPr lang="zh-CN" altLang="en-US"/>
                  </a:p>
                </p:txBody>
              </p:sp>
              <p:sp>
                <p:nvSpPr>
                  <p:cNvPr id="14673" name="Freeform 393"/>
                  <p:cNvSpPr>
                    <a:spLocks/>
                  </p:cNvSpPr>
                  <p:nvPr/>
                </p:nvSpPr>
                <p:spPr bwMode="auto">
                  <a:xfrm>
                    <a:off x="880" y="3688"/>
                    <a:ext cx="42" cy="13"/>
                  </a:xfrm>
                  <a:custGeom>
                    <a:avLst/>
                    <a:gdLst>
                      <a:gd name="T0" fmla="*/ 0 w 82"/>
                      <a:gd name="T1" fmla="*/ 13 h 38"/>
                      <a:gd name="T2" fmla="*/ 2 w 82"/>
                      <a:gd name="T3" fmla="*/ 7 h 38"/>
                      <a:gd name="T4" fmla="*/ 4 w 82"/>
                      <a:gd name="T5" fmla="*/ 3 h 38"/>
                      <a:gd name="T6" fmla="*/ 7 w 82"/>
                      <a:gd name="T7" fmla="*/ 0 h 38"/>
                      <a:gd name="T8" fmla="*/ 35 w 82"/>
                      <a:gd name="T9" fmla="*/ 0 h 38"/>
                      <a:gd name="T10" fmla="*/ 42 w 82"/>
                      <a:gd name="T11" fmla="*/ 13 h 38"/>
                      <a:gd name="T12" fmla="*/ 0 w 82"/>
                      <a:gd name="T13" fmla="*/ 13 h 38"/>
                      <a:gd name="T14" fmla="*/ 0 60000 65536"/>
                      <a:gd name="T15" fmla="*/ 0 60000 65536"/>
                      <a:gd name="T16" fmla="*/ 0 60000 65536"/>
                      <a:gd name="T17" fmla="*/ 0 60000 65536"/>
                      <a:gd name="T18" fmla="*/ 0 60000 65536"/>
                      <a:gd name="T19" fmla="*/ 0 60000 65536"/>
                      <a:gd name="T20" fmla="*/ 0 60000 65536"/>
                      <a:gd name="T21" fmla="*/ 0 w 82"/>
                      <a:gd name="T22" fmla="*/ 0 h 38"/>
                      <a:gd name="T23" fmla="*/ 82 w 82"/>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8">
                        <a:moveTo>
                          <a:pt x="0" y="38"/>
                        </a:moveTo>
                        <a:lnTo>
                          <a:pt x="4" y="21"/>
                        </a:lnTo>
                        <a:lnTo>
                          <a:pt x="8" y="8"/>
                        </a:lnTo>
                        <a:lnTo>
                          <a:pt x="13" y="0"/>
                        </a:lnTo>
                        <a:lnTo>
                          <a:pt x="69" y="0"/>
                        </a:lnTo>
                        <a:lnTo>
                          <a:pt x="82" y="38"/>
                        </a:lnTo>
                        <a:lnTo>
                          <a:pt x="0" y="38"/>
                        </a:lnTo>
                        <a:close/>
                      </a:path>
                    </a:pathLst>
                  </a:custGeom>
                  <a:solidFill>
                    <a:srgbClr val="C0C0C0"/>
                  </a:solidFill>
                  <a:ln w="9525">
                    <a:noFill/>
                    <a:round/>
                    <a:headEnd/>
                    <a:tailEnd/>
                  </a:ln>
                </p:spPr>
                <p:txBody>
                  <a:bodyPr/>
                  <a:lstStyle/>
                  <a:p>
                    <a:endParaRPr lang="zh-CN" altLang="en-US"/>
                  </a:p>
                </p:txBody>
              </p:sp>
            </p:grpSp>
            <p:grpSp>
              <p:nvGrpSpPr>
                <p:cNvPr id="14659" name="Group 394"/>
                <p:cNvGrpSpPr>
                  <a:grpSpLocks/>
                </p:cNvGrpSpPr>
                <p:nvPr/>
              </p:nvGrpSpPr>
              <p:grpSpPr bwMode="auto">
                <a:xfrm>
                  <a:off x="886" y="3690"/>
                  <a:ext cx="49" cy="23"/>
                  <a:chOff x="886" y="3690"/>
                  <a:chExt cx="49" cy="23"/>
                </a:xfrm>
              </p:grpSpPr>
              <p:sp>
                <p:nvSpPr>
                  <p:cNvPr id="14668" name="Freeform 395"/>
                  <p:cNvSpPr>
                    <a:spLocks/>
                  </p:cNvSpPr>
                  <p:nvPr/>
                </p:nvSpPr>
                <p:spPr bwMode="auto">
                  <a:xfrm>
                    <a:off x="886" y="3690"/>
                    <a:ext cx="12" cy="23"/>
                  </a:xfrm>
                  <a:custGeom>
                    <a:avLst/>
                    <a:gdLst>
                      <a:gd name="T0" fmla="*/ 7 w 24"/>
                      <a:gd name="T1" fmla="*/ 23 h 70"/>
                      <a:gd name="T2" fmla="*/ 0 w 24"/>
                      <a:gd name="T3" fmla="*/ 10 h 70"/>
                      <a:gd name="T4" fmla="*/ 5 w 24"/>
                      <a:gd name="T5" fmla="*/ 0 h 70"/>
                      <a:gd name="T6" fmla="*/ 12 w 24"/>
                      <a:gd name="T7" fmla="*/ 11 h 70"/>
                      <a:gd name="T8" fmla="*/ 7 w 24"/>
                      <a:gd name="T9" fmla="*/ 23 h 70"/>
                      <a:gd name="T10" fmla="*/ 0 60000 65536"/>
                      <a:gd name="T11" fmla="*/ 0 60000 65536"/>
                      <a:gd name="T12" fmla="*/ 0 60000 65536"/>
                      <a:gd name="T13" fmla="*/ 0 60000 65536"/>
                      <a:gd name="T14" fmla="*/ 0 60000 65536"/>
                      <a:gd name="T15" fmla="*/ 0 w 24"/>
                      <a:gd name="T16" fmla="*/ 0 h 70"/>
                      <a:gd name="T17" fmla="*/ 24 w 24"/>
                      <a:gd name="T18" fmla="*/ 70 h 70"/>
                    </a:gdLst>
                    <a:ahLst/>
                    <a:cxnLst>
                      <a:cxn ang="T10">
                        <a:pos x="T0" y="T1"/>
                      </a:cxn>
                      <a:cxn ang="T11">
                        <a:pos x="T2" y="T3"/>
                      </a:cxn>
                      <a:cxn ang="T12">
                        <a:pos x="T4" y="T5"/>
                      </a:cxn>
                      <a:cxn ang="T13">
                        <a:pos x="T6" y="T7"/>
                      </a:cxn>
                      <a:cxn ang="T14">
                        <a:pos x="T8" y="T9"/>
                      </a:cxn>
                    </a:cxnLst>
                    <a:rect l="T15" t="T16" r="T17" b="T18"/>
                    <a:pathLst>
                      <a:path w="24" h="70">
                        <a:moveTo>
                          <a:pt x="14" y="70"/>
                        </a:moveTo>
                        <a:lnTo>
                          <a:pt x="0" y="29"/>
                        </a:lnTo>
                        <a:lnTo>
                          <a:pt x="10" y="0"/>
                        </a:lnTo>
                        <a:lnTo>
                          <a:pt x="24" y="33"/>
                        </a:lnTo>
                        <a:lnTo>
                          <a:pt x="14" y="70"/>
                        </a:lnTo>
                        <a:close/>
                      </a:path>
                    </a:pathLst>
                  </a:custGeom>
                  <a:solidFill>
                    <a:srgbClr val="A0A0A0"/>
                  </a:solidFill>
                  <a:ln w="9525">
                    <a:noFill/>
                    <a:round/>
                    <a:headEnd/>
                    <a:tailEnd/>
                  </a:ln>
                </p:spPr>
                <p:txBody>
                  <a:bodyPr/>
                  <a:lstStyle/>
                  <a:p>
                    <a:endParaRPr lang="zh-CN" altLang="en-US"/>
                  </a:p>
                </p:txBody>
              </p:sp>
              <p:sp>
                <p:nvSpPr>
                  <p:cNvPr id="14669" name="Freeform 396"/>
                  <p:cNvSpPr>
                    <a:spLocks/>
                  </p:cNvSpPr>
                  <p:nvPr/>
                </p:nvSpPr>
                <p:spPr bwMode="auto">
                  <a:xfrm>
                    <a:off x="890" y="3691"/>
                    <a:ext cx="38" cy="10"/>
                  </a:xfrm>
                  <a:custGeom>
                    <a:avLst/>
                    <a:gdLst>
                      <a:gd name="T0" fmla="*/ 2 w 75"/>
                      <a:gd name="T1" fmla="*/ 0 h 31"/>
                      <a:gd name="T2" fmla="*/ 26 w 75"/>
                      <a:gd name="T3" fmla="*/ 0 h 31"/>
                      <a:gd name="T4" fmla="*/ 27 w 75"/>
                      <a:gd name="T5" fmla="*/ 1 h 31"/>
                      <a:gd name="T6" fmla="*/ 29 w 75"/>
                      <a:gd name="T7" fmla="*/ 4 h 31"/>
                      <a:gd name="T8" fmla="*/ 38 w 75"/>
                      <a:gd name="T9" fmla="*/ 10 h 31"/>
                      <a:gd name="T10" fmla="*/ 10 w 75"/>
                      <a:gd name="T11" fmla="*/ 10 h 31"/>
                      <a:gd name="T12" fmla="*/ 5 w 75"/>
                      <a:gd name="T13" fmla="*/ 7 h 31"/>
                      <a:gd name="T14" fmla="*/ 0 w 75"/>
                      <a:gd name="T15" fmla="*/ 2 h 31"/>
                      <a:gd name="T16" fmla="*/ 2 w 75"/>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1"/>
                      <a:gd name="T29" fmla="*/ 75 w 75"/>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1">
                        <a:moveTo>
                          <a:pt x="3" y="0"/>
                        </a:moveTo>
                        <a:lnTo>
                          <a:pt x="52" y="0"/>
                        </a:lnTo>
                        <a:lnTo>
                          <a:pt x="53" y="2"/>
                        </a:lnTo>
                        <a:lnTo>
                          <a:pt x="57" y="11"/>
                        </a:lnTo>
                        <a:lnTo>
                          <a:pt x="75" y="31"/>
                        </a:lnTo>
                        <a:lnTo>
                          <a:pt x="19" y="31"/>
                        </a:lnTo>
                        <a:lnTo>
                          <a:pt x="10" y="22"/>
                        </a:lnTo>
                        <a:lnTo>
                          <a:pt x="0" y="6"/>
                        </a:lnTo>
                        <a:lnTo>
                          <a:pt x="3" y="0"/>
                        </a:lnTo>
                        <a:close/>
                      </a:path>
                    </a:pathLst>
                  </a:custGeom>
                  <a:solidFill>
                    <a:srgbClr val="E0E0E0"/>
                  </a:solidFill>
                  <a:ln w="9525">
                    <a:noFill/>
                    <a:round/>
                    <a:headEnd/>
                    <a:tailEnd/>
                  </a:ln>
                </p:spPr>
                <p:txBody>
                  <a:bodyPr/>
                  <a:lstStyle/>
                  <a:p>
                    <a:endParaRPr lang="zh-CN" altLang="en-US"/>
                  </a:p>
                </p:txBody>
              </p:sp>
              <p:sp>
                <p:nvSpPr>
                  <p:cNvPr id="14670" name="Freeform 397"/>
                  <p:cNvSpPr>
                    <a:spLocks/>
                  </p:cNvSpPr>
                  <p:nvPr/>
                </p:nvSpPr>
                <p:spPr bwMode="auto">
                  <a:xfrm>
                    <a:off x="893" y="3701"/>
                    <a:ext cx="42" cy="12"/>
                  </a:xfrm>
                  <a:custGeom>
                    <a:avLst/>
                    <a:gdLst>
                      <a:gd name="T0" fmla="*/ 0 w 83"/>
                      <a:gd name="T1" fmla="*/ 12 h 36"/>
                      <a:gd name="T2" fmla="*/ 1 w 83"/>
                      <a:gd name="T3" fmla="*/ 6 h 36"/>
                      <a:gd name="T4" fmla="*/ 4 w 83"/>
                      <a:gd name="T5" fmla="*/ 2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8" y="7"/>
                        </a:lnTo>
                        <a:lnTo>
                          <a:pt x="12" y="0"/>
                        </a:lnTo>
                        <a:lnTo>
                          <a:pt x="68"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660" name="Group 398"/>
                <p:cNvGrpSpPr>
                  <a:grpSpLocks/>
                </p:cNvGrpSpPr>
                <p:nvPr/>
              </p:nvGrpSpPr>
              <p:grpSpPr bwMode="auto">
                <a:xfrm>
                  <a:off x="899" y="3703"/>
                  <a:ext cx="48" cy="23"/>
                  <a:chOff x="899" y="3703"/>
                  <a:chExt cx="48" cy="23"/>
                </a:xfrm>
              </p:grpSpPr>
              <p:sp>
                <p:nvSpPr>
                  <p:cNvPr id="14665" name="Freeform 399"/>
                  <p:cNvSpPr>
                    <a:spLocks/>
                  </p:cNvSpPr>
                  <p:nvPr/>
                </p:nvSpPr>
                <p:spPr bwMode="auto">
                  <a:xfrm>
                    <a:off x="899" y="3703"/>
                    <a:ext cx="12" cy="23"/>
                  </a:xfrm>
                  <a:custGeom>
                    <a:avLst/>
                    <a:gdLst>
                      <a:gd name="T0" fmla="*/ 7 w 25"/>
                      <a:gd name="T1" fmla="*/ 23 h 68"/>
                      <a:gd name="T2" fmla="*/ 0 w 25"/>
                      <a:gd name="T3" fmla="*/ 9 h 68"/>
                      <a:gd name="T4" fmla="*/ 5 w 25"/>
                      <a:gd name="T5" fmla="*/ 0 h 68"/>
                      <a:gd name="T6" fmla="*/ 12 w 25"/>
                      <a:gd name="T7" fmla="*/ 10 h 68"/>
                      <a:gd name="T8" fmla="*/ 7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5" y="68"/>
                        </a:moveTo>
                        <a:lnTo>
                          <a:pt x="0" y="27"/>
                        </a:lnTo>
                        <a:lnTo>
                          <a:pt x="10" y="0"/>
                        </a:lnTo>
                        <a:lnTo>
                          <a:pt x="25" y="31"/>
                        </a:lnTo>
                        <a:lnTo>
                          <a:pt x="15" y="68"/>
                        </a:lnTo>
                        <a:close/>
                      </a:path>
                    </a:pathLst>
                  </a:custGeom>
                  <a:solidFill>
                    <a:srgbClr val="A0A0A0"/>
                  </a:solidFill>
                  <a:ln w="9525">
                    <a:noFill/>
                    <a:round/>
                    <a:headEnd/>
                    <a:tailEnd/>
                  </a:ln>
                </p:spPr>
                <p:txBody>
                  <a:bodyPr/>
                  <a:lstStyle/>
                  <a:p>
                    <a:endParaRPr lang="zh-CN" altLang="en-US"/>
                  </a:p>
                </p:txBody>
              </p:sp>
              <p:sp>
                <p:nvSpPr>
                  <p:cNvPr id="14666" name="Freeform 400"/>
                  <p:cNvSpPr>
                    <a:spLocks/>
                  </p:cNvSpPr>
                  <p:nvPr/>
                </p:nvSpPr>
                <p:spPr bwMode="auto">
                  <a:xfrm>
                    <a:off x="903" y="3703"/>
                    <a:ext cx="38" cy="10"/>
                  </a:xfrm>
                  <a:custGeom>
                    <a:avLst/>
                    <a:gdLst>
                      <a:gd name="T0" fmla="*/ 1 w 75"/>
                      <a:gd name="T1" fmla="*/ 0 h 30"/>
                      <a:gd name="T2" fmla="*/ 25 w 75"/>
                      <a:gd name="T3" fmla="*/ 0 h 30"/>
                      <a:gd name="T4" fmla="*/ 26 w 75"/>
                      <a:gd name="T5" fmla="*/ 1 h 30"/>
                      <a:gd name="T6" fmla="*/ 28 w 75"/>
                      <a:gd name="T7" fmla="*/ 4 h 30"/>
                      <a:gd name="T8" fmla="*/ 38 w 75"/>
                      <a:gd name="T9" fmla="*/ 10 h 30"/>
                      <a:gd name="T10" fmla="*/ 9 w 75"/>
                      <a:gd name="T11" fmla="*/ 10 h 30"/>
                      <a:gd name="T12" fmla="*/ 5 w 75"/>
                      <a:gd name="T13" fmla="*/ 7 h 30"/>
                      <a:gd name="T14" fmla="*/ 0 w 75"/>
                      <a:gd name="T15" fmla="*/ 2 h 30"/>
                      <a:gd name="T16" fmla="*/ 1 w 75"/>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5"/>
                      <a:gd name="T28" fmla="*/ 0 h 30"/>
                      <a:gd name="T29" fmla="*/ 75 w 75"/>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5" h="30">
                        <a:moveTo>
                          <a:pt x="1" y="0"/>
                        </a:moveTo>
                        <a:lnTo>
                          <a:pt x="50" y="0"/>
                        </a:lnTo>
                        <a:lnTo>
                          <a:pt x="51" y="3"/>
                        </a:lnTo>
                        <a:lnTo>
                          <a:pt x="56" y="12"/>
                        </a:lnTo>
                        <a:lnTo>
                          <a:pt x="75" y="30"/>
                        </a:lnTo>
                        <a:lnTo>
                          <a:pt x="18" y="30"/>
                        </a:lnTo>
                        <a:lnTo>
                          <a:pt x="9" y="21"/>
                        </a:lnTo>
                        <a:lnTo>
                          <a:pt x="0" y="7"/>
                        </a:lnTo>
                        <a:lnTo>
                          <a:pt x="1" y="0"/>
                        </a:lnTo>
                        <a:close/>
                      </a:path>
                    </a:pathLst>
                  </a:custGeom>
                  <a:solidFill>
                    <a:srgbClr val="E0E0E0"/>
                  </a:solidFill>
                  <a:ln w="9525">
                    <a:noFill/>
                    <a:round/>
                    <a:headEnd/>
                    <a:tailEnd/>
                  </a:ln>
                </p:spPr>
                <p:txBody>
                  <a:bodyPr/>
                  <a:lstStyle/>
                  <a:p>
                    <a:endParaRPr lang="zh-CN" altLang="en-US"/>
                  </a:p>
                </p:txBody>
              </p:sp>
              <p:sp>
                <p:nvSpPr>
                  <p:cNvPr id="14667" name="Freeform 401"/>
                  <p:cNvSpPr>
                    <a:spLocks/>
                  </p:cNvSpPr>
                  <p:nvPr/>
                </p:nvSpPr>
                <p:spPr bwMode="auto">
                  <a:xfrm>
                    <a:off x="907" y="3714"/>
                    <a:ext cx="40" cy="12"/>
                  </a:xfrm>
                  <a:custGeom>
                    <a:avLst/>
                    <a:gdLst>
                      <a:gd name="T0" fmla="*/ 0 w 82"/>
                      <a:gd name="T1" fmla="*/ 12 h 36"/>
                      <a:gd name="T2" fmla="*/ 1 w 82"/>
                      <a:gd name="T3" fmla="*/ 6 h 36"/>
                      <a:gd name="T4" fmla="*/ 2 w 82"/>
                      <a:gd name="T5" fmla="*/ 3 h 36"/>
                      <a:gd name="T6" fmla="*/ 6 w 82"/>
                      <a:gd name="T7" fmla="*/ 0 h 36"/>
                      <a:gd name="T8" fmla="*/ 34 w 82"/>
                      <a:gd name="T9" fmla="*/ 0 h 36"/>
                      <a:gd name="T10" fmla="*/ 40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5" y="8"/>
                        </a:lnTo>
                        <a:lnTo>
                          <a:pt x="12" y="0"/>
                        </a:lnTo>
                        <a:lnTo>
                          <a:pt x="69" y="0"/>
                        </a:lnTo>
                        <a:lnTo>
                          <a:pt x="82" y="36"/>
                        </a:lnTo>
                        <a:lnTo>
                          <a:pt x="0" y="36"/>
                        </a:lnTo>
                        <a:close/>
                      </a:path>
                    </a:pathLst>
                  </a:custGeom>
                  <a:solidFill>
                    <a:srgbClr val="C0C0C0"/>
                  </a:solidFill>
                  <a:ln w="9525">
                    <a:noFill/>
                    <a:round/>
                    <a:headEnd/>
                    <a:tailEnd/>
                  </a:ln>
                </p:spPr>
                <p:txBody>
                  <a:bodyPr/>
                  <a:lstStyle/>
                  <a:p>
                    <a:endParaRPr lang="zh-CN" altLang="en-US"/>
                  </a:p>
                </p:txBody>
              </p:sp>
            </p:grpSp>
            <p:grpSp>
              <p:nvGrpSpPr>
                <p:cNvPr id="14661" name="Group 402"/>
                <p:cNvGrpSpPr>
                  <a:grpSpLocks/>
                </p:cNvGrpSpPr>
                <p:nvPr/>
              </p:nvGrpSpPr>
              <p:grpSpPr bwMode="auto">
                <a:xfrm>
                  <a:off x="912" y="3716"/>
                  <a:ext cx="48" cy="23"/>
                  <a:chOff x="912" y="3716"/>
                  <a:chExt cx="48" cy="23"/>
                </a:xfrm>
              </p:grpSpPr>
              <p:sp>
                <p:nvSpPr>
                  <p:cNvPr id="14662" name="Freeform 403"/>
                  <p:cNvSpPr>
                    <a:spLocks/>
                  </p:cNvSpPr>
                  <p:nvPr/>
                </p:nvSpPr>
                <p:spPr bwMode="auto">
                  <a:xfrm>
                    <a:off x="912" y="3716"/>
                    <a:ext cx="11" cy="23"/>
                  </a:xfrm>
                  <a:custGeom>
                    <a:avLst/>
                    <a:gdLst>
                      <a:gd name="T0" fmla="*/ 6 w 22"/>
                      <a:gd name="T1" fmla="*/ 23 h 68"/>
                      <a:gd name="T2" fmla="*/ 0 w 22"/>
                      <a:gd name="T3" fmla="*/ 9 h 68"/>
                      <a:gd name="T4" fmla="*/ 5 w 22"/>
                      <a:gd name="T5" fmla="*/ 0 h 68"/>
                      <a:gd name="T6" fmla="*/ 11 w 22"/>
                      <a:gd name="T7" fmla="*/ 10 h 68"/>
                      <a:gd name="T8" fmla="*/ 6 w 22"/>
                      <a:gd name="T9" fmla="*/ 23 h 68"/>
                      <a:gd name="T10" fmla="*/ 0 60000 65536"/>
                      <a:gd name="T11" fmla="*/ 0 60000 65536"/>
                      <a:gd name="T12" fmla="*/ 0 60000 65536"/>
                      <a:gd name="T13" fmla="*/ 0 60000 65536"/>
                      <a:gd name="T14" fmla="*/ 0 60000 65536"/>
                      <a:gd name="T15" fmla="*/ 0 w 22"/>
                      <a:gd name="T16" fmla="*/ 0 h 68"/>
                      <a:gd name="T17" fmla="*/ 22 w 22"/>
                      <a:gd name="T18" fmla="*/ 68 h 68"/>
                    </a:gdLst>
                    <a:ahLst/>
                    <a:cxnLst>
                      <a:cxn ang="T10">
                        <a:pos x="T0" y="T1"/>
                      </a:cxn>
                      <a:cxn ang="T11">
                        <a:pos x="T2" y="T3"/>
                      </a:cxn>
                      <a:cxn ang="T12">
                        <a:pos x="T4" y="T5"/>
                      </a:cxn>
                      <a:cxn ang="T13">
                        <a:pos x="T6" y="T7"/>
                      </a:cxn>
                      <a:cxn ang="T14">
                        <a:pos x="T8" y="T9"/>
                      </a:cxn>
                    </a:cxnLst>
                    <a:rect l="T15" t="T16" r="T17" b="T18"/>
                    <a:pathLst>
                      <a:path w="22" h="68">
                        <a:moveTo>
                          <a:pt x="13" y="68"/>
                        </a:moveTo>
                        <a:lnTo>
                          <a:pt x="0" y="27"/>
                        </a:lnTo>
                        <a:lnTo>
                          <a:pt x="9" y="0"/>
                        </a:lnTo>
                        <a:lnTo>
                          <a:pt x="22" y="30"/>
                        </a:lnTo>
                        <a:lnTo>
                          <a:pt x="13" y="68"/>
                        </a:lnTo>
                        <a:close/>
                      </a:path>
                    </a:pathLst>
                  </a:custGeom>
                  <a:solidFill>
                    <a:srgbClr val="A0A0A0"/>
                  </a:solidFill>
                  <a:ln w="9525">
                    <a:noFill/>
                    <a:round/>
                    <a:headEnd/>
                    <a:tailEnd/>
                  </a:ln>
                </p:spPr>
                <p:txBody>
                  <a:bodyPr/>
                  <a:lstStyle/>
                  <a:p>
                    <a:endParaRPr lang="zh-CN" altLang="en-US"/>
                  </a:p>
                </p:txBody>
              </p:sp>
              <p:sp>
                <p:nvSpPr>
                  <p:cNvPr id="14663" name="Freeform 404"/>
                  <p:cNvSpPr>
                    <a:spLocks/>
                  </p:cNvSpPr>
                  <p:nvPr/>
                </p:nvSpPr>
                <p:spPr bwMode="auto">
                  <a:xfrm>
                    <a:off x="916" y="3717"/>
                    <a:ext cx="37" cy="9"/>
                  </a:xfrm>
                  <a:custGeom>
                    <a:avLst/>
                    <a:gdLst>
                      <a:gd name="T0" fmla="*/ 1 w 74"/>
                      <a:gd name="T1" fmla="*/ 0 h 29"/>
                      <a:gd name="T2" fmla="*/ 25 w 74"/>
                      <a:gd name="T3" fmla="*/ 0 h 29"/>
                      <a:gd name="T4" fmla="*/ 25 w 74"/>
                      <a:gd name="T5" fmla="*/ 1 h 29"/>
                      <a:gd name="T6" fmla="*/ 27 w 74"/>
                      <a:gd name="T7" fmla="*/ 3 h 29"/>
                      <a:gd name="T8" fmla="*/ 37 w 74"/>
                      <a:gd name="T9" fmla="*/ 9 h 29"/>
                      <a:gd name="T10" fmla="*/ 9 w 74"/>
                      <a:gd name="T11" fmla="*/ 9 h 29"/>
                      <a:gd name="T12" fmla="*/ 4 w 74"/>
                      <a:gd name="T13" fmla="*/ 6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1" y="0"/>
                        </a:moveTo>
                        <a:lnTo>
                          <a:pt x="50" y="0"/>
                        </a:lnTo>
                        <a:lnTo>
                          <a:pt x="51" y="3"/>
                        </a:lnTo>
                        <a:lnTo>
                          <a:pt x="55" y="11"/>
                        </a:lnTo>
                        <a:lnTo>
                          <a:pt x="74" y="29"/>
                        </a:lnTo>
                        <a:lnTo>
                          <a:pt x="18" y="29"/>
                        </a:lnTo>
                        <a:lnTo>
                          <a:pt x="8" y="20"/>
                        </a:lnTo>
                        <a:lnTo>
                          <a:pt x="0" y="6"/>
                        </a:lnTo>
                        <a:lnTo>
                          <a:pt x="1" y="0"/>
                        </a:lnTo>
                        <a:close/>
                      </a:path>
                    </a:pathLst>
                  </a:custGeom>
                  <a:solidFill>
                    <a:srgbClr val="E0E0E0"/>
                  </a:solidFill>
                  <a:ln w="9525">
                    <a:noFill/>
                    <a:round/>
                    <a:headEnd/>
                    <a:tailEnd/>
                  </a:ln>
                </p:spPr>
                <p:txBody>
                  <a:bodyPr/>
                  <a:lstStyle/>
                  <a:p>
                    <a:endParaRPr lang="zh-CN" altLang="en-US"/>
                  </a:p>
                </p:txBody>
              </p:sp>
              <p:sp>
                <p:nvSpPr>
                  <p:cNvPr id="14664" name="Freeform 405"/>
                  <p:cNvSpPr>
                    <a:spLocks/>
                  </p:cNvSpPr>
                  <p:nvPr/>
                </p:nvSpPr>
                <p:spPr bwMode="auto">
                  <a:xfrm>
                    <a:off x="919" y="3727"/>
                    <a:ext cx="41" cy="12"/>
                  </a:xfrm>
                  <a:custGeom>
                    <a:avLst/>
                    <a:gdLst>
                      <a:gd name="T0" fmla="*/ 0 w 83"/>
                      <a:gd name="T1" fmla="*/ 12 h 36"/>
                      <a:gd name="T2" fmla="*/ 0 w 83"/>
                      <a:gd name="T3" fmla="*/ 6 h 36"/>
                      <a:gd name="T4" fmla="*/ 3 w 83"/>
                      <a:gd name="T5" fmla="*/ 2 h 36"/>
                      <a:gd name="T6" fmla="*/ 5 w 83"/>
                      <a:gd name="T7" fmla="*/ 0 h 36"/>
                      <a:gd name="T8" fmla="*/ 34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7" y="7"/>
                        </a:lnTo>
                        <a:lnTo>
                          <a:pt x="11" y="0"/>
                        </a:lnTo>
                        <a:lnTo>
                          <a:pt x="69" y="0"/>
                        </a:lnTo>
                        <a:lnTo>
                          <a:pt x="83" y="36"/>
                        </a:lnTo>
                        <a:lnTo>
                          <a:pt x="0" y="36"/>
                        </a:lnTo>
                        <a:close/>
                      </a:path>
                    </a:pathLst>
                  </a:custGeom>
                  <a:solidFill>
                    <a:srgbClr val="C0C0C0"/>
                  </a:solidFill>
                  <a:ln w="9525">
                    <a:noFill/>
                    <a:round/>
                    <a:headEnd/>
                    <a:tailEnd/>
                  </a:ln>
                </p:spPr>
                <p:txBody>
                  <a:bodyPr/>
                  <a:lstStyle/>
                  <a:p>
                    <a:endParaRPr lang="zh-CN" altLang="en-US"/>
                  </a:p>
                </p:txBody>
              </p:sp>
            </p:grpSp>
          </p:grpSp>
          <p:grpSp>
            <p:nvGrpSpPr>
              <p:cNvPr id="14521" name="Group 406"/>
              <p:cNvGrpSpPr>
                <a:grpSpLocks/>
              </p:cNvGrpSpPr>
              <p:nvPr/>
            </p:nvGrpSpPr>
            <p:grpSpPr bwMode="auto">
              <a:xfrm>
                <a:off x="922" y="3727"/>
                <a:ext cx="49" cy="23"/>
                <a:chOff x="922" y="3727"/>
                <a:chExt cx="49" cy="23"/>
              </a:xfrm>
            </p:grpSpPr>
            <p:sp>
              <p:nvSpPr>
                <p:cNvPr id="14654" name="Freeform 407"/>
                <p:cNvSpPr>
                  <a:spLocks/>
                </p:cNvSpPr>
                <p:nvPr/>
              </p:nvSpPr>
              <p:spPr bwMode="auto">
                <a:xfrm>
                  <a:off x="922" y="3727"/>
                  <a:ext cx="12" cy="23"/>
                </a:xfrm>
                <a:custGeom>
                  <a:avLst/>
                  <a:gdLst>
                    <a:gd name="T0" fmla="*/ 7 w 24"/>
                    <a:gd name="T1" fmla="*/ 23 h 69"/>
                    <a:gd name="T2" fmla="*/ 0 w 24"/>
                    <a:gd name="T3" fmla="*/ 9 h 69"/>
                    <a:gd name="T4" fmla="*/ 6 w 24"/>
                    <a:gd name="T5" fmla="*/ 0 h 69"/>
                    <a:gd name="T6" fmla="*/ 12 w 24"/>
                    <a:gd name="T7" fmla="*/ 11 h 69"/>
                    <a:gd name="T8" fmla="*/ 7 w 24"/>
                    <a:gd name="T9" fmla="*/ 23 h 69"/>
                    <a:gd name="T10" fmla="*/ 0 60000 65536"/>
                    <a:gd name="T11" fmla="*/ 0 60000 65536"/>
                    <a:gd name="T12" fmla="*/ 0 60000 65536"/>
                    <a:gd name="T13" fmla="*/ 0 60000 65536"/>
                    <a:gd name="T14" fmla="*/ 0 60000 65536"/>
                    <a:gd name="T15" fmla="*/ 0 w 24"/>
                    <a:gd name="T16" fmla="*/ 0 h 69"/>
                    <a:gd name="T17" fmla="*/ 24 w 24"/>
                    <a:gd name="T18" fmla="*/ 69 h 69"/>
                  </a:gdLst>
                  <a:ahLst/>
                  <a:cxnLst>
                    <a:cxn ang="T10">
                      <a:pos x="T0" y="T1"/>
                    </a:cxn>
                    <a:cxn ang="T11">
                      <a:pos x="T2" y="T3"/>
                    </a:cxn>
                    <a:cxn ang="T12">
                      <a:pos x="T4" y="T5"/>
                    </a:cxn>
                    <a:cxn ang="T13">
                      <a:pos x="T6" y="T7"/>
                    </a:cxn>
                    <a:cxn ang="T14">
                      <a:pos x="T8" y="T9"/>
                    </a:cxn>
                  </a:cxnLst>
                  <a:rect l="T15" t="T16" r="T17" b="T18"/>
                  <a:pathLst>
                    <a:path w="24" h="69">
                      <a:moveTo>
                        <a:pt x="15" y="69"/>
                      </a:moveTo>
                      <a:lnTo>
                        <a:pt x="0" y="27"/>
                      </a:lnTo>
                      <a:lnTo>
                        <a:pt x="11" y="0"/>
                      </a:lnTo>
                      <a:lnTo>
                        <a:pt x="24" y="32"/>
                      </a:lnTo>
                      <a:lnTo>
                        <a:pt x="15" y="69"/>
                      </a:lnTo>
                      <a:close/>
                    </a:path>
                  </a:pathLst>
                </a:custGeom>
                <a:solidFill>
                  <a:srgbClr val="A0A0A0"/>
                </a:solidFill>
                <a:ln w="9525">
                  <a:noFill/>
                  <a:round/>
                  <a:headEnd/>
                  <a:tailEnd/>
                </a:ln>
              </p:spPr>
              <p:txBody>
                <a:bodyPr/>
                <a:lstStyle/>
                <a:p>
                  <a:endParaRPr lang="zh-CN" altLang="en-US"/>
                </a:p>
              </p:txBody>
            </p:sp>
            <p:sp>
              <p:nvSpPr>
                <p:cNvPr id="14655" name="Freeform 408"/>
                <p:cNvSpPr>
                  <a:spLocks/>
                </p:cNvSpPr>
                <p:nvPr/>
              </p:nvSpPr>
              <p:spPr bwMode="auto">
                <a:xfrm>
                  <a:off x="927" y="3728"/>
                  <a:ext cx="36" cy="10"/>
                </a:xfrm>
                <a:custGeom>
                  <a:avLst/>
                  <a:gdLst>
                    <a:gd name="T0" fmla="*/ 1 w 72"/>
                    <a:gd name="T1" fmla="*/ 0 h 31"/>
                    <a:gd name="T2" fmla="*/ 24 w 72"/>
                    <a:gd name="T3" fmla="*/ 0 h 31"/>
                    <a:gd name="T4" fmla="*/ 25 w 72"/>
                    <a:gd name="T5" fmla="*/ 1 h 31"/>
                    <a:gd name="T6" fmla="*/ 28 w 72"/>
                    <a:gd name="T7" fmla="*/ 4 h 31"/>
                    <a:gd name="T8" fmla="*/ 36 w 72"/>
                    <a:gd name="T9" fmla="*/ 10 h 31"/>
                    <a:gd name="T10" fmla="*/ 9 w 72"/>
                    <a:gd name="T11" fmla="*/ 10 h 31"/>
                    <a:gd name="T12" fmla="*/ 5 w 72"/>
                    <a:gd name="T13" fmla="*/ 7 h 31"/>
                    <a:gd name="T14" fmla="*/ 0 w 72"/>
                    <a:gd name="T15" fmla="*/ 2 h 31"/>
                    <a:gd name="T16" fmla="*/ 1 w 72"/>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1"/>
                    <a:gd name="T29" fmla="*/ 72 w 72"/>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1">
                      <a:moveTo>
                        <a:pt x="1" y="0"/>
                      </a:moveTo>
                      <a:lnTo>
                        <a:pt x="49" y="0"/>
                      </a:lnTo>
                      <a:lnTo>
                        <a:pt x="50" y="4"/>
                      </a:lnTo>
                      <a:lnTo>
                        <a:pt x="56" y="13"/>
                      </a:lnTo>
                      <a:lnTo>
                        <a:pt x="72" y="31"/>
                      </a:lnTo>
                      <a:lnTo>
                        <a:pt x="18" y="31"/>
                      </a:lnTo>
                      <a:lnTo>
                        <a:pt x="9" y="22"/>
                      </a:lnTo>
                      <a:lnTo>
                        <a:pt x="0" y="7"/>
                      </a:lnTo>
                      <a:lnTo>
                        <a:pt x="1" y="0"/>
                      </a:lnTo>
                      <a:close/>
                    </a:path>
                  </a:pathLst>
                </a:custGeom>
                <a:solidFill>
                  <a:srgbClr val="E0E0E0"/>
                </a:solidFill>
                <a:ln w="9525">
                  <a:noFill/>
                  <a:round/>
                  <a:headEnd/>
                  <a:tailEnd/>
                </a:ln>
              </p:spPr>
              <p:txBody>
                <a:bodyPr/>
                <a:lstStyle/>
                <a:p>
                  <a:endParaRPr lang="zh-CN" altLang="en-US"/>
                </a:p>
              </p:txBody>
            </p:sp>
            <p:sp>
              <p:nvSpPr>
                <p:cNvPr id="14656" name="Freeform 409"/>
                <p:cNvSpPr>
                  <a:spLocks/>
                </p:cNvSpPr>
                <p:nvPr/>
              </p:nvSpPr>
              <p:spPr bwMode="auto">
                <a:xfrm>
                  <a:off x="930" y="3738"/>
                  <a:ext cx="41" cy="12"/>
                </a:xfrm>
                <a:custGeom>
                  <a:avLst/>
                  <a:gdLst>
                    <a:gd name="T0" fmla="*/ 0 w 83"/>
                    <a:gd name="T1" fmla="*/ 12 h 36"/>
                    <a:gd name="T2" fmla="*/ 1 w 83"/>
                    <a:gd name="T3" fmla="*/ 7 h 36"/>
                    <a:gd name="T4" fmla="*/ 3 w 83"/>
                    <a:gd name="T5" fmla="*/ 2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20"/>
                      </a:lnTo>
                      <a:lnTo>
                        <a:pt x="7" y="7"/>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522" name="Group 410"/>
              <p:cNvGrpSpPr>
                <a:grpSpLocks/>
              </p:cNvGrpSpPr>
              <p:nvPr/>
            </p:nvGrpSpPr>
            <p:grpSpPr bwMode="auto">
              <a:xfrm>
                <a:off x="895" y="3526"/>
                <a:ext cx="44" cy="23"/>
                <a:chOff x="895" y="3526"/>
                <a:chExt cx="44" cy="23"/>
              </a:xfrm>
            </p:grpSpPr>
            <p:sp>
              <p:nvSpPr>
                <p:cNvPr id="14651" name="Freeform 411"/>
                <p:cNvSpPr>
                  <a:spLocks/>
                </p:cNvSpPr>
                <p:nvPr/>
              </p:nvSpPr>
              <p:spPr bwMode="auto">
                <a:xfrm>
                  <a:off x="895" y="3526"/>
                  <a:ext cx="19" cy="23"/>
                </a:xfrm>
                <a:custGeom>
                  <a:avLst/>
                  <a:gdLst>
                    <a:gd name="T0" fmla="*/ 11 w 38"/>
                    <a:gd name="T1" fmla="*/ 23 h 69"/>
                    <a:gd name="T2" fmla="*/ 0 w 38"/>
                    <a:gd name="T3" fmla="*/ 11 h 69"/>
                    <a:gd name="T4" fmla="*/ 5 w 38"/>
                    <a:gd name="T5" fmla="*/ 0 h 69"/>
                    <a:gd name="T6" fmla="*/ 19 w 38"/>
                    <a:gd name="T7" fmla="*/ 11 h 69"/>
                    <a:gd name="T8" fmla="*/ 11 w 38"/>
                    <a:gd name="T9" fmla="*/ 23 h 69"/>
                    <a:gd name="T10" fmla="*/ 0 60000 65536"/>
                    <a:gd name="T11" fmla="*/ 0 60000 65536"/>
                    <a:gd name="T12" fmla="*/ 0 60000 65536"/>
                    <a:gd name="T13" fmla="*/ 0 60000 65536"/>
                    <a:gd name="T14" fmla="*/ 0 60000 65536"/>
                    <a:gd name="T15" fmla="*/ 0 w 38"/>
                    <a:gd name="T16" fmla="*/ 0 h 69"/>
                    <a:gd name="T17" fmla="*/ 38 w 38"/>
                    <a:gd name="T18" fmla="*/ 69 h 69"/>
                  </a:gdLst>
                  <a:ahLst/>
                  <a:cxnLst>
                    <a:cxn ang="T10">
                      <a:pos x="T0" y="T1"/>
                    </a:cxn>
                    <a:cxn ang="T11">
                      <a:pos x="T2" y="T3"/>
                    </a:cxn>
                    <a:cxn ang="T12">
                      <a:pos x="T4" y="T5"/>
                    </a:cxn>
                    <a:cxn ang="T13">
                      <a:pos x="T6" y="T7"/>
                    </a:cxn>
                    <a:cxn ang="T14">
                      <a:pos x="T8" y="T9"/>
                    </a:cxn>
                  </a:cxnLst>
                  <a:rect l="T15" t="T16" r="T17" b="T18"/>
                  <a:pathLst>
                    <a:path w="38" h="69">
                      <a:moveTo>
                        <a:pt x="22" y="69"/>
                      </a:moveTo>
                      <a:lnTo>
                        <a:pt x="0" y="34"/>
                      </a:lnTo>
                      <a:lnTo>
                        <a:pt x="11" y="0"/>
                      </a:lnTo>
                      <a:lnTo>
                        <a:pt x="38" y="34"/>
                      </a:lnTo>
                      <a:lnTo>
                        <a:pt x="22" y="69"/>
                      </a:lnTo>
                      <a:close/>
                    </a:path>
                  </a:pathLst>
                </a:custGeom>
                <a:solidFill>
                  <a:srgbClr val="202020"/>
                </a:solidFill>
                <a:ln w="9525">
                  <a:noFill/>
                  <a:round/>
                  <a:headEnd/>
                  <a:tailEnd/>
                </a:ln>
              </p:spPr>
              <p:txBody>
                <a:bodyPr/>
                <a:lstStyle/>
                <a:p>
                  <a:endParaRPr lang="zh-CN" altLang="en-US"/>
                </a:p>
              </p:txBody>
            </p:sp>
            <p:sp>
              <p:nvSpPr>
                <p:cNvPr id="14652" name="Freeform 412"/>
                <p:cNvSpPr>
                  <a:spLocks/>
                </p:cNvSpPr>
                <p:nvPr/>
              </p:nvSpPr>
              <p:spPr bwMode="auto">
                <a:xfrm>
                  <a:off x="901" y="3526"/>
                  <a:ext cx="33" cy="12"/>
                </a:xfrm>
                <a:custGeom>
                  <a:avLst/>
                  <a:gdLst>
                    <a:gd name="T0" fmla="*/ 0 w 64"/>
                    <a:gd name="T1" fmla="*/ 0 h 35"/>
                    <a:gd name="T2" fmla="*/ 21 w 64"/>
                    <a:gd name="T3" fmla="*/ 0 h 35"/>
                    <a:gd name="T4" fmla="*/ 33 w 64"/>
                    <a:gd name="T5" fmla="*/ 12 h 35"/>
                    <a:gd name="T6" fmla="*/ 12 w 64"/>
                    <a:gd name="T7" fmla="*/ 12 h 35"/>
                    <a:gd name="T8" fmla="*/ 0 w 64"/>
                    <a:gd name="T9" fmla="*/ 0 h 35"/>
                    <a:gd name="T10" fmla="*/ 0 60000 65536"/>
                    <a:gd name="T11" fmla="*/ 0 60000 65536"/>
                    <a:gd name="T12" fmla="*/ 0 60000 65536"/>
                    <a:gd name="T13" fmla="*/ 0 60000 65536"/>
                    <a:gd name="T14" fmla="*/ 0 60000 65536"/>
                    <a:gd name="T15" fmla="*/ 0 w 64"/>
                    <a:gd name="T16" fmla="*/ 0 h 35"/>
                    <a:gd name="T17" fmla="*/ 64 w 64"/>
                    <a:gd name="T18" fmla="*/ 35 h 35"/>
                  </a:gdLst>
                  <a:ahLst/>
                  <a:cxnLst>
                    <a:cxn ang="T10">
                      <a:pos x="T0" y="T1"/>
                    </a:cxn>
                    <a:cxn ang="T11">
                      <a:pos x="T2" y="T3"/>
                    </a:cxn>
                    <a:cxn ang="T12">
                      <a:pos x="T4" y="T5"/>
                    </a:cxn>
                    <a:cxn ang="T13">
                      <a:pos x="T6" y="T7"/>
                    </a:cxn>
                    <a:cxn ang="T14">
                      <a:pos x="T8" y="T9"/>
                    </a:cxn>
                  </a:cxnLst>
                  <a:rect l="T15" t="T16" r="T17" b="T18"/>
                  <a:pathLst>
                    <a:path w="64" h="35">
                      <a:moveTo>
                        <a:pt x="0" y="0"/>
                      </a:moveTo>
                      <a:lnTo>
                        <a:pt x="40" y="0"/>
                      </a:lnTo>
                      <a:lnTo>
                        <a:pt x="64" y="35"/>
                      </a:lnTo>
                      <a:lnTo>
                        <a:pt x="23" y="35"/>
                      </a:lnTo>
                      <a:lnTo>
                        <a:pt x="0" y="0"/>
                      </a:lnTo>
                      <a:close/>
                    </a:path>
                  </a:pathLst>
                </a:custGeom>
                <a:solidFill>
                  <a:srgbClr val="606060"/>
                </a:solidFill>
                <a:ln w="9525">
                  <a:noFill/>
                  <a:round/>
                  <a:headEnd/>
                  <a:tailEnd/>
                </a:ln>
              </p:spPr>
              <p:txBody>
                <a:bodyPr/>
                <a:lstStyle/>
                <a:p>
                  <a:endParaRPr lang="zh-CN" altLang="en-US"/>
                </a:p>
              </p:txBody>
            </p:sp>
            <p:sp>
              <p:nvSpPr>
                <p:cNvPr id="14653" name="Freeform 413"/>
                <p:cNvSpPr>
                  <a:spLocks/>
                </p:cNvSpPr>
                <p:nvPr/>
              </p:nvSpPr>
              <p:spPr bwMode="auto">
                <a:xfrm>
                  <a:off x="907" y="3538"/>
                  <a:ext cx="32" cy="11"/>
                </a:xfrm>
                <a:custGeom>
                  <a:avLst/>
                  <a:gdLst>
                    <a:gd name="T0" fmla="*/ 0 w 65"/>
                    <a:gd name="T1" fmla="*/ 11 h 31"/>
                    <a:gd name="T2" fmla="*/ 6 w 65"/>
                    <a:gd name="T3" fmla="*/ 0 h 31"/>
                    <a:gd name="T4" fmla="*/ 27 w 65"/>
                    <a:gd name="T5" fmla="*/ 0 h 31"/>
                    <a:gd name="T6" fmla="*/ 32 w 65"/>
                    <a:gd name="T7" fmla="*/ 11 h 31"/>
                    <a:gd name="T8" fmla="*/ 0 w 65"/>
                    <a:gd name="T9" fmla="*/ 11 h 31"/>
                    <a:gd name="T10" fmla="*/ 0 60000 65536"/>
                    <a:gd name="T11" fmla="*/ 0 60000 65536"/>
                    <a:gd name="T12" fmla="*/ 0 60000 65536"/>
                    <a:gd name="T13" fmla="*/ 0 60000 65536"/>
                    <a:gd name="T14" fmla="*/ 0 60000 65536"/>
                    <a:gd name="T15" fmla="*/ 0 w 65"/>
                    <a:gd name="T16" fmla="*/ 0 h 31"/>
                    <a:gd name="T17" fmla="*/ 65 w 65"/>
                    <a:gd name="T18" fmla="*/ 31 h 31"/>
                  </a:gdLst>
                  <a:ahLst/>
                  <a:cxnLst>
                    <a:cxn ang="T10">
                      <a:pos x="T0" y="T1"/>
                    </a:cxn>
                    <a:cxn ang="T11">
                      <a:pos x="T2" y="T3"/>
                    </a:cxn>
                    <a:cxn ang="T12">
                      <a:pos x="T4" y="T5"/>
                    </a:cxn>
                    <a:cxn ang="T13">
                      <a:pos x="T6" y="T7"/>
                    </a:cxn>
                    <a:cxn ang="T14">
                      <a:pos x="T8" y="T9"/>
                    </a:cxn>
                  </a:cxnLst>
                  <a:rect l="T15" t="T16" r="T17" b="T18"/>
                  <a:pathLst>
                    <a:path w="65" h="31">
                      <a:moveTo>
                        <a:pt x="0" y="31"/>
                      </a:moveTo>
                      <a:lnTo>
                        <a:pt x="13" y="0"/>
                      </a:lnTo>
                      <a:lnTo>
                        <a:pt x="54" y="0"/>
                      </a:lnTo>
                      <a:lnTo>
                        <a:pt x="65" y="31"/>
                      </a:lnTo>
                      <a:lnTo>
                        <a:pt x="0" y="31"/>
                      </a:lnTo>
                      <a:close/>
                    </a:path>
                  </a:pathLst>
                </a:custGeom>
                <a:solidFill>
                  <a:srgbClr val="808080"/>
                </a:solidFill>
                <a:ln w="9525">
                  <a:noFill/>
                  <a:round/>
                  <a:headEnd/>
                  <a:tailEnd/>
                </a:ln>
              </p:spPr>
              <p:txBody>
                <a:bodyPr/>
                <a:lstStyle/>
                <a:p>
                  <a:endParaRPr lang="zh-CN" altLang="en-US"/>
                </a:p>
              </p:txBody>
            </p:sp>
          </p:grpSp>
          <p:grpSp>
            <p:nvGrpSpPr>
              <p:cNvPr id="14523" name="Group 414"/>
              <p:cNvGrpSpPr>
                <a:grpSpLocks/>
              </p:cNvGrpSpPr>
              <p:nvPr/>
            </p:nvGrpSpPr>
            <p:grpSpPr bwMode="auto">
              <a:xfrm>
                <a:off x="907" y="3540"/>
                <a:ext cx="45" cy="22"/>
                <a:chOff x="907" y="3540"/>
                <a:chExt cx="45" cy="22"/>
              </a:xfrm>
            </p:grpSpPr>
            <p:sp>
              <p:nvSpPr>
                <p:cNvPr id="14648" name="Freeform 415"/>
                <p:cNvSpPr>
                  <a:spLocks/>
                </p:cNvSpPr>
                <p:nvPr/>
              </p:nvSpPr>
              <p:spPr bwMode="auto">
                <a:xfrm>
                  <a:off x="907" y="3540"/>
                  <a:ext cx="20" cy="22"/>
                </a:xfrm>
                <a:custGeom>
                  <a:avLst/>
                  <a:gdLst>
                    <a:gd name="T0" fmla="*/ 11 w 39"/>
                    <a:gd name="T1" fmla="*/ 22 h 68"/>
                    <a:gd name="T2" fmla="*/ 0 w 39"/>
                    <a:gd name="T3" fmla="*/ 11 h 68"/>
                    <a:gd name="T4" fmla="*/ 6 w 39"/>
                    <a:gd name="T5" fmla="*/ 0 h 68"/>
                    <a:gd name="T6" fmla="*/ 20 w 39"/>
                    <a:gd name="T7" fmla="*/ 11 h 68"/>
                    <a:gd name="T8" fmla="*/ 11 w 39"/>
                    <a:gd name="T9" fmla="*/ 22 h 68"/>
                    <a:gd name="T10" fmla="*/ 0 60000 65536"/>
                    <a:gd name="T11" fmla="*/ 0 60000 65536"/>
                    <a:gd name="T12" fmla="*/ 0 60000 65536"/>
                    <a:gd name="T13" fmla="*/ 0 60000 65536"/>
                    <a:gd name="T14" fmla="*/ 0 60000 65536"/>
                    <a:gd name="T15" fmla="*/ 0 w 39"/>
                    <a:gd name="T16" fmla="*/ 0 h 68"/>
                    <a:gd name="T17" fmla="*/ 39 w 39"/>
                    <a:gd name="T18" fmla="*/ 68 h 68"/>
                  </a:gdLst>
                  <a:ahLst/>
                  <a:cxnLst>
                    <a:cxn ang="T10">
                      <a:pos x="T0" y="T1"/>
                    </a:cxn>
                    <a:cxn ang="T11">
                      <a:pos x="T2" y="T3"/>
                    </a:cxn>
                    <a:cxn ang="T12">
                      <a:pos x="T4" y="T5"/>
                    </a:cxn>
                    <a:cxn ang="T13">
                      <a:pos x="T6" y="T7"/>
                    </a:cxn>
                    <a:cxn ang="T14">
                      <a:pos x="T8" y="T9"/>
                    </a:cxn>
                  </a:cxnLst>
                  <a:rect l="T15" t="T16" r="T17" b="T18"/>
                  <a:pathLst>
                    <a:path w="39" h="68">
                      <a:moveTo>
                        <a:pt x="22" y="68"/>
                      </a:moveTo>
                      <a:lnTo>
                        <a:pt x="0" y="34"/>
                      </a:lnTo>
                      <a:lnTo>
                        <a:pt x="11" y="0"/>
                      </a:lnTo>
                      <a:lnTo>
                        <a:pt x="39" y="34"/>
                      </a:lnTo>
                      <a:lnTo>
                        <a:pt x="22" y="68"/>
                      </a:lnTo>
                      <a:close/>
                    </a:path>
                  </a:pathLst>
                </a:custGeom>
                <a:solidFill>
                  <a:srgbClr val="202020"/>
                </a:solidFill>
                <a:ln w="9525">
                  <a:noFill/>
                  <a:round/>
                  <a:headEnd/>
                  <a:tailEnd/>
                </a:ln>
              </p:spPr>
              <p:txBody>
                <a:bodyPr/>
                <a:lstStyle/>
                <a:p>
                  <a:endParaRPr lang="zh-CN" altLang="en-US"/>
                </a:p>
              </p:txBody>
            </p:sp>
            <p:sp>
              <p:nvSpPr>
                <p:cNvPr id="14649" name="Freeform 416"/>
                <p:cNvSpPr>
                  <a:spLocks/>
                </p:cNvSpPr>
                <p:nvPr/>
              </p:nvSpPr>
              <p:spPr bwMode="auto">
                <a:xfrm>
                  <a:off x="914" y="3540"/>
                  <a:ext cx="32" cy="11"/>
                </a:xfrm>
                <a:custGeom>
                  <a:avLst/>
                  <a:gdLst>
                    <a:gd name="T0" fmla="*/ 0 w 64"/>
                    <a:gd name="T1" fmla="*/ 0 h 34"/>
                    <a:gd name="T2" fmla="*/ 20 w 64"/>
                    <a:gd name="T3" fmla="*/ 0 h 34"/>
                    <a:gd name="T4" fmla="*/ 32 w 64"/>
                    <a:gd name="T5" fmla="*/ 11 h 34"/>
                    <a:gd name="T6" fmla="*/ 12 w 64"/>
                    <a:gd name="T7" fmla="*/ 11 h 34"/>
                    <a:gd name="T8" fmla="*/ 0 w 64"/>
                    <a:gd name="T9" fmla="*/ 0 h 34"/>
                    <a:gd name="T10" fmla="*/ 0 60000 65536"/>
                    <a:gd name="T11" fmla="*/ 0 60000 65536"/>
                    <a:gd name="T12" fmla="*/ 0 60000 65536"/>
                    <a:gd name="T13" fmla="*/ 0 60000 65536"/>
                    <a:gd name="T14" fmla="*/ 0 60000 65536"/>
                    <a:gd name="T15" fmla="*/ 0 w 64"/>
                    <a:gd name="T16" fmla="*/ 0 h 34"/>
                    <a:gd name="T17" fmla="*/ 64 w 64"/>
                    <a:gd name="T18" fmla="*/ 34 h 34"/>
                  </a:gdLst>
                  <a:ahLst/>
                  <a:cxnLst>
                    <a:cxn ang="T10">
                      <a:pos x="T0" y="T1"/>
                    </a:cxn>
                    <a:cxn ang="T11">
                      <a:pos x="T2" y="T3"/>
                    </a:cxn>
                    <a:cxn ang="T12">
                      <a:pos x="T4" y="T5"/>
                    </a:cxn>
                    <a:cxn ang="T13">
                      <a:pos x="T6" y="T7"/>
                    </a:cxn>
                    <a:cxn ang="T14">
                      <a:pos x="T8" y="T9"/>
                    </a:cxn>
                  </a:cxnLst>
                  <a:rect l="T15" t="T16" r="T17" b="T18"/>
                  <a:pathLst>
                    <a:path w="64" h="34">
                      <a:moveTo>
                        <a:pt x="0" y="0"/>
                      </a:moveTo>
                      <a:lnTo>
                        <a:pt x="40" y="0"/>
                      </a:lnTo>
                      <a:lnTo>
                        <a:pt x="64" y="34"/>
                      </a:lnTo>
                      <a:lnTo>
                        <a:pt x="25" y="34"/>
                      </a:lnTo>
                      <a:lnTo>
                        <a:pt x="0" y="0"/>
                      </a:lnTo>
                      <a:close/>
                    </a:path>
                  </a:pathLst>
                </a:custGeom>
                <a:solidFill>
                  <a:srgbClr val="606060"/>
                </a:solidFill>
                <a:ln w="9525">
                  <a:noFill/>
                  <a:round/>
                  <a:headEnd/>
                  <a:tailEnd/>
                </a:ln>
              </p:spPr>
              <p:txBody>
                <a:bodyPr/>
                <a:lstStyle/>
                <a:p>
                  <a:endParaRPr lang="zh-CN" altLang="en-US"/>
                </a:p>
              </p:txBody>
            </p:sp>
            <p:sp>
              <p:nvSpPr>
                <p:cNvPr id="14650" name="Freeform 417"/>
                <p:cNvSpPr>
                  <a:spLocks/>
                </p:cNvSpPr>
                <p:nvPr/>
              </p:nvSpPr>
              <p:spPr bwMode="auto">
                <a:xfrm>
                  <a:off x="919" y="3552"/>
                  <a:ext cx="33" cy="10"/>
                </a:xfrm>
                <a:custGeom>
                  <a:avLst/>
                  <a:gdLst>
                    <a:gd name="T0" fmla="*/ 0 w 66"/>
                    <a:gd name="T1" fmla="*/ 10 h 30"/>
                    <a:gd name="T2" fmla="*/ 6 w 66"/>
                    <a:gd name="T3" fmla="*/ 0 h 30"/>
                    <a:gd name="T4" fmla="*/ 27 w 66"/>
                    <a:gd name="T5" fmla="*/ 0 h 30"/>
                    <a:gd name="T6" fmla="*/ 33 w 66"/>
                    <a:gd name="T7" fmla="*/ 10 h 30"/>
                    <a:gd name="T8" fmla="*/ 0 w 66"/>
                    <a:gd name="T9" fmla="*/ 10 h 30"/>
                    <a:gd name="T10" fmla="*/ 0 60000 65536"/>
                    <a:gd name="T11" fmla="*/ 0 60000 65536"/>
                    <a:gd name="T12" fmla="*/ 0 60000 65536"/>
                    <a:gd name="T13" fmla="*/ 0 60000 65536"/>
                    <a:gd name="T14" fmla="*/ 0 60000 65536"/>
                    <a:gd name="T15" fmla="*/ 0 w 66"/>
                    <a:gd name="T16" fmla="*/ 0 h 30"/>
                    <a:gd name="T17" fmla="*/ 66 w 66"/>
                    <a:gd name="T18" fmla="*/ 30 h 30"/>
                  </a:gdLst>
                  <a:ahLst/>
                  <a:cxnLst>
                    <a:cxn ang="T10">
                      <a:pos x="T0" y="T1"/>
                    </a:cxn>
                    <a:cxn ang="T11">
                      <a:pos x="T2" y="T3"/>
                    </a:cxn>
                    <a:cxn ang="T12">
                      <a:pos x="T4" y="T5"/>
                    </a:cxn>
                    <a:cxn ang="T13">
                      <a:pos x="T6" y="T7"/>
                    </a:cxn>
                    <a:cxn ang="T14">
                      <a:pos x="T8" y="T9"/>
                    </a:cxn>
                  </a:cxnLst>
                  <a:rect l="T15" t="T16" r="T17" b="T18"/>
                  <a:pathLst>
                    <a:path w="66" h="30">
                      <a:moveTo>
                        <a:pt x="0" y="30"/>
                      </a:moveTo>
                      <a:lnTo>
                        <a:pt x="12" y="0"/>
                      </a:lnTo>
                      <a:lnTo>
                        <a:pt x="54" y="0"/>
                      </a:lnTo>
                      <a:lnTo>
                        <a:pt x="66" y="30"/>
                      </a:lnTo>
                      <a:lnTo>
                        <a:pt x="0" y="30"/>
                      </a:lnTo>
                      <a:close/>
                    </a:path>
                  </a:pathLst>
                </a:custGeom>
                <a:solidFill>
                  <a:srgbClr val="808080"/>
                </a:solidFill>
                <a:ln w="9525">
                  <a:noFill/>
                  <a:round/>
                  <a:headEnd/>
                  <a:tailEnd/>
                </a:ln>
              </p:spPr>
              <p:txBody>
                <a:bodyPr/>
                <a:lstStyle/>
                <a:p>
                  <a:endParaRPr lang="zh-CN" altLang="en-US"/>
                </a:p>
              </p:txBody>
            </p:sp>
          </p:grpSp>
          <p:grpSp>
            <p:nvGrpSpPr>
              <p:cNvPr id="14524" name="Group 418"/>
              <p:cNvGrpSpPr>
                <a:grpSpLocks/>
              </p:cNvGrpSpPr>
              <p:nvPr/>
            </p:nvGrpSpPr>
            <p:grpSpPr bwMode="auto">
              <a:xfrm>
                <a:off x="920" y="3553"/>
                <a:ext cx="45" cy="23"/>
                <a:chOff x="920" y="3553"/>
                <a:chExt cx="45" cy="23"/>
              </a:xfrm>
            </p:grpSpPr>
            <p:sp>
              <p:nvSpPr>
                <p:cNvPr id="14645" name="Freeform 419"/>
                <p:cNvSpPr>
                  <a:spLocks/>
                </p:cNvSpPr>
                <p:nvPr/>
              </p:nvSpPr>
              <p:spPr bwMode="auto">
                <a:xfrm>
                  <a:off x="920" y="3553"/>
                  <a:ext cx="20" cy="23"/>
                </a:xfrm>
                <a:custGeom>
                  <a:avLst/>
                  <a:gdLst>
                    <a:gd name="T0" fmla="*/ 12 w 41"/>
                    <a:gd name="T1" fmla="*/ 23 h 68"/>
                    <a:gd name="T2" fmla="*/ 0 w 41"/>
                    <a:gd name="T3" fmla="*/ 11 h 68"/>
                    <a:gd name="T4" fmla="*/ 7 w 41"/>
                    <a:gd name="T5" fmla="*/ 0 h 68"/>
                    <a:gd name="T6" fmla="*/ 20 w 41"/>
                    <a:gd name="T7" fmla="*/ 11 h 68"/>
                    <a:gd name="T8" fmla="*/ 12 w 41"/>
                    <a:gd name="T9" fmla="*/ 23 h 68"/>
                    <a:gd name="T10" fmla="*/ 0 60000 65536"/>
                    <a:gd name="T11" fmla="*/ 0 60000 65536"/>
                    <a:gd name="T12" fmla="*/ 0 60000 65536"/>
                    <a:gd name="T13" fmla="*/ 0 60000 65536"/>
                    <a:gd name="T14" fmla="*/ 0 60000 65536"/>
                    <a:gd name="T15" fmla="*/ 0 w 41"/>
                    <a:gd name="T16" fmla="*/ 0 h 68"/>
                    <a:gd name="T17" fmla="*/ 41 w 41"/>
                    <a:gd name="T18" fmla="*/ 68 h 68"/>
                  </a:gdLst>
                  <a:ahLst/>
                  <a:cxnLst>
                    <a:cxn ang="T10">
                      <a:pos x="T0" y="T1"/>
                    </a:cxn>
                    <a:cxn ang="T11">
                      <a:pos x="T2" y="T3"/>
                    </a:cxn>
                    <a:cxn ang="T12">
                      <a:pos x="T4" y="T5"/>
                    </a:cxn>
                    <a:cxn ang="T13">
                      <a:pos x="T6" y="T7"/>
                    </a:cxn>
                    <a:cxn ang="T14">
                      <a:pos x="T8" y="T9"/>
                    </a:cxn>
                  </a:cxnLst>
                  <a:rect l="T15" t="T16" r="T17" b="T18"/>
                  <a:pathLst>
                    <a:path w="41" h="68">
                      <a:moveTo>
                        <a:pt x="24" y="68"/>
                      </a:moveTo>
                      <a:lnTo>
                        <a:pt x="0" y="32"/>
                      </a:lnTo>
                      <a:lnTo>
                        <a:pt x="14" y="0"/>
                      </a:lnTo>
                      <a:lnTo>
                        <a:pt x="41" y="32"/>
                      </a:lnTo>
                      <a:lnTo>
                        <a:pt x="24" y="68"/>
                      </a:lnTo>
                      <a:close/>
                    </a:path>
                  </a:pathLst>
                </a:custGeom>
                <a:solidFill>
                  <a:srgbClr val="202020"/>
                </a:solidFill>
                <a:ln w="9525">
                  <a:noFill/>
                  <a:round/>
                  <a:headEnd/>
                  <a:tailEnd/>
                </a:ln>
              </p:spPr>
              <p:txBody>
                <a:bodyPr/>
                <a:lstStyle/>
                <a:p>
                  <a:endParaRPr lang="zh-CN" altLang="en-US"/>
                </a:p>
              </p:txBody>
            </p:sp>
            <p:sp>
              <p:nvSpPr>
                <p:cNvPr id="14646" name="Freeform 420"/>
                <p:cNvSpPr>
                  <a:spLocks/>
                </p:cNvSpPr>
                <p:nvPr/>
              </p:nvSpPr>
              <p:spPr bwMode="auto">
                <a:xfrm>
                  <a:off x="927" y="3554"/>
                  <a:ext cx="32" cy="11"/>
                </a:xfrm>
                <a:custGeom>
                  <a:avLst/>
                  <a:gdLst>
                    <a:gd name="T0" fmla="*/ 0 w 63"/>
                    <a:gd name="T1" fmla="*/ 0 h 33"/>
                    <a:gd name="T2" fmla="*/ 20 w 63"/>
                    <a:gd name="T3" fmla="*/ 0 h 33"/>
                    <a:gd name="T4" fmla="*/ 32 w 63"/>
                    <a:gd name="T5" fmla="*/ 11 h 33"/>
                    <a:gd name="T6" fmla="*/ 12 w 63"/>
                    <a:gd name="T7" fmla="*/ 11 h 33"/>
                    <a:gd name="T8" fmla="*/ 0 w 63"/>
                    <a:gd name="T9" fmla="*/ 0 h 33"/>
                    <a:gd name="T10" fmla="*/ 0 60000 65536"/>
                    <a:gd name="T11" fmla="*/ 0 60000 65536"/>
                    <a:gd name="T12" fmla="*/ 0 60000 65536"/>
                    <a:gd name="T13" fmla="*/ 0 60000 65536"/>
                    <a:gd name="T14" fmla="*/ 0 60000 65536"/>
                    <a:gd name="T15" fmla="*/ 0 w 63"/>
                    <a:gd name="T16" fmla="*/ 0 h 33"/>
                    <a:gd name="T17" fmla="*/ 63 w 63"/>
                    <a:gd name="T18" fmla="*/ 33 h 33"/>
                  </a:gdLst>
                  <a:ahLst/>
                  <a:cxnLst>
                    <a:cxn ang="T10">
                      <a:pos x="T0" y="T1"/>
                    </a:cxn>
                    <a:cxn ang="T11">
                      <a:pos x="T2" y="T3"/>
                    </a:cxn>
                    <a:cxn ang="T12">
                      <a:pos x="T4" y="T5"/>
                    </a:cxn>
                    <a:cxn ang="T13">
                      <a:pos x="T6" y="T7"/>
                    </a:cxn>
                    <a:cxn ang="T14">
                      <a:pos x="T8" y="T9"/>
                    </a:cxn>
                  </a:cxnLst>
                  <a:rect l="T15" t="T16" r="T17" b="T18"/>
                  <a:pathLst>
                    <a:path w="63" h="33">
                      <a:moveTo>
                        <a:pt x="0" y="0"/>
                      </a:moveTo>
                      <a:lnTo>
                        <a:pt x="39" y="0"/>
                      </a:lnTo>
                      <a:lnTo>
                        <a:pt x="63" y="33"/>
                      </a:lnTo>
                      <a:lnTo>
                        <a:pt x="24" y="33"/>
                      </a:lnTo>
                      <a:lnTo>
                        <a:pt x="0" y="0"/>
                      </a:lnTo>
                      <a:close/>
                    </a:path>
                  </a:pathLst>
                </a:custGeom>
                <a:solidFill>
                  <a:srgbClr val="606060"/>
                </a:solidFill>
                <a:ln w="9525">
                  <a:noFill/>
                  <a:round/>
                  <a:headEnd/>
                  <a:tailEnd/>
                </a:ln>
              </p:spPr>
              <p:txBody>
                <a:bodyPr/>
                <a:lstStyle/>
                <a:p>
                  <a:endParaRPr lang="zh-CN" altLang="en-US"/>
                </a:p>
              </p:txBody>
            </p:sp>
            <p:sp>
              <p:nvSpPr>
                <p:cNvPr id="14647" name="Freeform 421"/>
                <p:cNvSpPr>
                  <a:spLocks/>
                </p:cNvSpPr>
                <p:nvPr/>
              </p:nvSpPr>
              <p:spPr bwMode="auto">
                <a:xfrm>
                  <a:off x="932" y="3566"/>
                  <a:ext cx="33" cy="10"/>
                </a:xfrm>
                <a:custGeom>
                  <a:avLst/>
                  <a:gdLst>
                    <a:gd name="T0" fmla="*/ 0 w 66"/>
                    <a:gd name="T1" fmla="*/ 10 h 30"/>
                    <a:gd name="T2" fmla="*/ 6 w 66"/>
                    <a:gd name="T3" fmla="*/ 0 h 30"/>
                    <a:gd name="T4" fmla="*/ 26 w 66"/>
                    <a:gd name="T5" fmla="*/ 0 h 30"/>
                    <a:gd name="T6" fmla="*/ 33 w 66"/>
                    <a:gd name="T7" fmla="*/ 10 h 30"/>
                    <a:gd name="T8" fmla="*/ 0 w 66"/>
                    <a:gd name="T9" fmla="*/ 10 h 30"/>
                    <a:gd name="T10" fmla="*/ 0 60000 65536"/>
                    <a:gd name="T11" fmla="*/ 0 60000 65536"/>
                    <a:gd name="T12" fmla="*/ 0 60000 65536"/>
                    <a:gd name="T13" fmla="*/ 0 60000 65536"/>
                    <a:gd name="T14" fmla="*/ 0 60000 65536"/>
                    <a:gd name="T15" fmla="*/ 0 w 66"/>
                    <a:gd name="T16" fmla="*/ 0 h 30"/>
                    <a:gd name="T17" fmla="*/ 66 w 66"/>
                    <a:gd name="T18" fmla="*/ 30 h 30"/>
                  </a:gdLst>
                  <a:ahLst/>
                  <a:cxnLst>
                    <a:cxn ang="T10">
                      <a:pos x="T0" y="T1"/>
                    </a:cxn>
                    <a:cxn ang="T11">
                      <a:pos x="T2" y="T3"/>
                    </a:cxn>
                    <a:cxn ang="T12">
                      <a:pos x="T4" y="T5"/>
                    </a:cxn>
                    <a:cxn ang="T13">
                      <a:pos x="T6" y="T7"/>
                    </a:cxn>
                    <a:cxn ang="T14">
                      <a:pos x="T8" y="T9"/>
                    </a:cxn>
                  </a:cxnLst>
                  <a:rect l="T15" t="T16" r="T17" b="T18"/>
                  <a:pathLst>
                    <a:path w="66" h="30">
                      <a:moveTo>
                        <a:pt x="0" y="30"/>
                      </a:moveTo>
                      <a:lnTo>
                        <a:pt x="12" y="0"/>
                      </a:lnTo>
                      <a:lnTo>
                        <a:pt x="53" y="0"/>
                      </a:lnTo>
                      <a:lnTo>
                        <a:pt x="66" y="30"/>
                      </a:lnTo>
                      <a:lnTo>
                        <a:pt x="0" y="30"/>
                      </a:lnTo>
                      <a:close/>
                    </a:path>
                  </a:pathLst>
                </a:custGeom>
                <a:solidFill>
                  <a:srgbClr val="808080"/>
                </a:solidFill>
                <a:ln w="9525">
                  <a:noFill/>
                  <a:round/>
                  <a:headEnd/>
                  <a:tailEnd/>
                </a:ln>
              </p:spPr>
              <p:txBody>
                <a:bodyPr/>
                <a:lstStyle/>
                <a:p>
                  <a:endParaRPr lang="zh-CN" altLang="en-US"/>
                </a:p>
              </p:txBody>
            </p:sp>
          </p:grpSp>
          <p:grpSp>
            <p:nvGrpSpPr>
              <p:cNvPr id="14525" name="Group 422"/>
              <p:cNvGrpSpPr>
                <a:grpSpLocks/>
              </p:cNvGrpSpPr>
              <p:nvPr/>
            </p:nvGrpSpPr>
            <p:grpSpPr bwMode="auto">
              <a:xfrm>
                <a:off x="934" y="3566"/>
                <a:ext cx="44" cy="23"/>
                <a:chOff x="934" y="3566"/>
                <a:chExt cx="44" cy="23"/>
              </a:xfrm>
            </p:grpSpPr>
            <p:sp>
              <p:nvSpPr>
                <p:cNvPr id="14642" name="Freeform 423"/>
                <p:cNvSpPr>
                  <a:spLocks/>
                </p:cNvSpPr>
                <p:nvPr/>
              </p:nvSpPr>
              <p:spPr bwMode="auto">
                <a:xfrm>
                  <a:off x="934" y="3566"/>
                  <a:ext cx="19" cy="23"/>
                </a:xfrm>
                <a:custGeom>
                  <a:avLst/>
                  <a:gdLst>
                    <a:gd name="T0" fmla="*/ 10 w 40"/>
                    <a:gd name="T1" fmla="*/ 23 h 68"/>
                    <a:gd name="T2" fmla="*/ 0 w 40"/>
                    <a:gd name="T3" fmla="*/ 11 h 68"/>
                    <a:gd name="T4" fmla="*/ 6 w 40"/>
                    <a:gd name="T5" fmla="*/ 0 h 68"/>
                    <a:gd name="T6" fmla="*/ 19 w 40"/>
                    <a:gd name="T7" fmla="*/ 11 h 68"/>
                    <a:gd name="T8" fmla="*/ 10 w 40"/>
                    <a:gd name="T9" fmla="*/ 23 h 68"/>
                    <a:gd name="T10" fmla="*/ 0 60000 65536"/>
                    <a:gd name="T11" fmla="*/ 0 60000 65536"/>
                    <a:gd name="T12" fmla="*/ 0 60000 65536"/>
                    <a:gd name="T13" fmla="*/ 0 60000 65536"/>
                    <a:gd name="T14" fmla="*/ 0 60000 65536"/>
                    <a:gd name="T15" fmla="*/ 0 w 40"/>
                    <a:gd name="T16" fmla="*/ 0 h 68"/>
                    <a:gd name="T17" fmla="*/ 40 w 40"/>
                    <a:gd name="T18" fmla="*/ 68 h 68"/>
                  </a:gdLst>
                  <a:ahLst/>
                  <a:cxnLst>
                    <a:cxn ang="T10">
                      <a:pos x="T0" y="T1"/>
                    </a:cxn>
                    <a:cxn ang="T11">
                      <a:pos x="T2" y="T3"/>
                    </a:cxn>
                    <a:cxn ang="T12">
                      <a:pos x="T4" y="T5"/>
                    </a:cxn>
                    <a:cxn ang="T13">
                      <a:pos x="T6" y="T7"/>
                    </a:cxn>
                    <a:cxn ang="T14">
                      <a:pos x="T8" y="T9"/>
                    </a:cxn>
                  </a:cxnLst>
                  <a:rect l="T15" t="T16" r="T17" b="T18"/>
                  <a:pathLst>
                    <a:path w="40" h="68">
                      <a:moveTo>
                        <a:pt x="22" y="68"/>
                      </a:moveTo>
                      <a:lnTo>
                        <a:pt x="0" y="33"/>
                      </a:lnTo>
                      <a:lnTo>
                        <a:pt x="12" y="0"/>
                      </a:lnTo>
                      <a:lnTo>
                        <a:pt x="40" y="33"/>
                      </a:lnTo>
                      <a:lnTo>
                        <a:pt x="22" y="68"/>
                      </a:lnTo>
                      <a:close/>
                    </a:path>
                  </a:pathLst>
                </a:custGeom>
                <a:solidFill>
                  <a:srgbClr val="202020"/>
                </a:solidFill>
                <a:ln w="9525">
                  <a:noFill/>
                  <a:round/>
                  <a:headEnd/>
                  <a:tailEnd/>
                </a:ln>
              </p:spPr>
              <p:txBody>
                <a:bodyPr/>
                <a:lstStyle/>
                <a:p>
                  <a:endParaRPr lang="zh-CN" altLang="en-US"/>
                </a:p>
              </p:txBody>
            </p:sp>
            <p:sp>
              <p:nvSpPr>
                <p:cNvPr id="14643" name="Freeform 424"/>
                <p:cNvSpPr>
                  <a:spLocks/>
                </p:cNvSpPr>
                <p:nvPr/>
              </p:nvSpPr>
              <p:spPr bwMode="auto">
                <a:xfrm>
                  <a:off x="940" y="3567"/>
                  <a:ext cx="32" cy="11"/>
                </a:xfrm>
                <a:custGeom>
                  <a:avLst/>
                  <a:gdLst>
                    <a:gd name="T0" fmla="*/ 0 w 65"/>
                    <a:gd name="T1" fmla="*/ 0 h 35"/>
                    <a:gd name="T2" fmla="*/ 20 w 65"/>
                    <a:gd name="T3" fmla="*/ 0 h 35"/>
                    <a:gd name="T4" fmla="*/ 32 w 65"/>
                    <a:gd name="T5" fmla="*/ 11 h 35"/>
                    <a:gd name="T6" fmla="*/ 12 w 65"/>
                    <a:gd name="T7" fmla="*/ 11 h 35"/>
                    <a:gd name="T8" fmla="*/ 0 w 65"/>
                    <a:gd name="T9" fmla="*/ 0 h 35"/>
                    <a:gd name="T10" fmla="*/ 0 60000 65536"/>
                    <a:gd name="T11" fmla="*/ 0 60000 65536"/>
                    <a:gd name="T12" fmla="*/ 0 60000 65536"/>
                    <a:gd name="T13" fmla="*/ 0 60000 65536"/>
                    <a:gd name="T14" fmla="*/ 0 60000 65536"/>
                    <a:gd name="T15" fmla="*/ 0 w 65"/>
                    <a:gd name="T16" fmla="*/ 0 h 35"/>
                    <a:gd name="T17" fmla="*/ 65 w 65"/>
                    <a:gd name="T18" fmla="*/ 35 h 35"/>
                  </a:gdLst>
                  <a:ahLst/>
                  <a:cxnLst>
                    <a:cxn ang="T10">
                      <a:pos x="T0" y="T1"/>
                    </a:cxn>
                    <a:cxn ang="T11">
                      <a:pos x="T2" y="T3"/>
                    </a:cxn>
                    <a:cxn ang="T12">
                      <a:pos x="T4" y="T5"/>
                    </a:cxn>
                    <a:cxn ang="T13">
                      <a:pos x="T6" y="T7"/>
                    </a:cxn>
                    <a:cxn ang="T14">
                      <a:pos x="T8" y="T9"/>
                    </a:cxn>
                  </a:cxnLst>
                  <a:rect l="T15" t="T16" r="T17" b="T18"/>
                  <a:pathLst>
                    <a:path w="65" h="35">
                      <a:moveTo>
                        <a:pt x="0" y="0"/>
                      </a:moveTo>
                      <a:lnTo>
                        <a:pt x="41" y="0"/>
                      </a:lnTo>
                      <a:lnTo>
                        <a:pt x="65" y="35"/>
                      </a:lnTo>
                      <a:lnTo>
                        <a:pt x="25" y="35"/>
                      </a:lnTo>
                      <a:lnTo>
                        <a:pt x="0" y="0"/>
                      </a:lnTo>
                      <a:close/>
                    </a:path>
                  </a:pathLst>
                </a:custGeom>
                <a:solidFill>
                  <a:srgbClr val="606060"/>
                </a:solidFill>
                <a:ln w="9525">
                  <a:noFill/>
                  <a:round/>
                  <a:headEnd/>
                  <a:tailEnd/>
                </a:ln>
              </p:spPr>
              <p:txBody>
                <a:bodyPr/>
                <a:lstStyle/>
                <a:p>
                  <a:endParaRPr lang="zh-CN" altLang="en-US"/>
                </a:p>
              </p:txBody>
            </p:sp>
            <p:sp>
              <p:nvSpPr>
                <p:cNvPr id="14644" name="Freeform 425"/>
                <p:cNvSpPr>
                  <a:spLocks/>
                </p:cNvSpPr>
                <p:nvPr/>
              </p:nvSpPr>
              <p:spPr bwMode="auto">
                <a:xfrm>
                  <a:off x="945" y="3579"/>
                  <a:ext cx="33" cy="9"/>
                </a:xfrm>
                <a:custGeom>
                  <a:avLst/>
                  <a:gdLst>
                    <a:gd name="T0" fmla="*/ 0 w 65"/>
                    <a:gd name="T1" fmla="*/ 9 h 28"/>
                    <a:gd name="T2" fmla="*/ 7 w 65"/>
                    <a:gd name="T3" fmla="*/ 0 h 28"/>
                    <a:gd name="T4" fmla="*/ 27 w 65"/>
                    <a:gd name="T5" fmla="*/ 0 h 28"/>
                    <a:gd name="T6" fmla="*/ 33 w 65"/>
                    <a:gd name="T7" fmla="*/ 9 h 28"/>
                    <a:gd name="T8" fmla="*/ 0 w 65"/>
                    <a:gd name="T9" fmla="*/ 9 h 28"/>
                    <a:gd name="T10" fmla="*/ 0 60000 65536"/>
                    <a:gd name="T11" fmla="*/ 0 60000 65536"/>
                    <a:gd name="T12" fmla="*/ 0 60000 65536"/>
                    <a:gd name="T13" fmla="*/ 0 60000 65536"/>
                    <a:gd name="T14" fmla="*/ 0 60000 65536"/>
                    <a:gd name="T15" fmla="*/ 0 w 65"/>
                    <a:gd name="T16" fmla="*/ 0 h 28"/>
                    <a:gd name="T17" fmla="*/ 65 w 65"/>
                    <a:gd name="T18" fmla="*/ 28 h 28"/>
                  </a:gdLst>
                  <a:ahLst/>
                  <a:cxnLst>
                    <a:cxn ang="T10">
                      <a:pos x="T0" y="T1"/>
                    </a:cxn>
                    <a:cxn ang="T11">
                      <a:pos x="T2" y="T3"/>
                    </a:cxn>
                    <a:cxn ang="T12">
                      <a:pos x="T4" y="T5"/>
                    </a:cxn>
                    <a:cxn ang="T13">
                      <a:pos x="T6" y="T7"/>
                    </a:cxn>
                    <a:cxn ang="T14">
                      <a:pos x="T8" y="T9"/>
                    </a:cxn>
                  </a:cxnLst>
                  <a:rect l="T15" t="T16" r="T17" b="T18"/>
                  <a:pathLst>
                    <a:path w="65" h="28">
                      <a:moveTo>
                        <a:pt x="0" y="28"/>
                      </a:moveTo>
                      <a:lnTo>
                        <a:pt x="13" y="0"/>
                      </a:lnTo>
                      <a:lnTo>
                        <a:pt x="54" y="0"/>
                      </a:lnTo>
                      <a:lnTo>
                        <a:pt x="65" y="28"/>
                      </a:lnTo>
                      <a:lnTo>
                        <a:pt x="0" y="28"/>
                      </a:lnTo>
                      <a:close/>
                    </a:path>
                  </a:pathLst>
                </a:custGeom>
                <a:solidFill>
                  <a:srgbClr val="808080"/>
                </a:solidFill>
                <a:ln w="9525">
                  <a:noFill/>
                  <a:round/>
                  <a:headEnd/>
                  <a:tailEnd/>
                </a:ln>
              </p:spPr>
              <p:txBody>
                <a:bodyPr/>
                <a:lstStyle/>
                <a:p>
                  <a:endParaRPr lang="zh-CN" altLang="en-US"/>
                </a:p>
              </p:txBody>
            </p:sp>
          </p:grpSp>
          <p:grpSp>
            <p:nvGrpSpPr>
              <p:cNvPr id="14526" name="Group 426"/>
              <p:cNvGrpSpPr>
                <a:grpSpLocks/>
              </p:cNvGrpSpPr>
              <p:nvPr/>
            </p:nvGrpSpPr>
            <p:grpSpPr bwMode="auto">
              <a:xfrm>
                <a:off x="949" y="3579"/>
                <a:ext cx="83" cy="63"/>
                <a:chOff x="949" y="3579"/>
                <a:chExt cx="83" cy="63"/>
              </a:xfrm>
            </p:grpSpPr>
            <p:grpSp>
              <p:nvGrpSpPr>
                <p:cNvPr id="14626" name="Group 427"/>
                <p:cNvGrpSpPr>
                  <a:grpSpLocks/>
                </p:cNvGrpSpPr>
                <p:nvPr/>
              </p:nvGrpSpPr>
              <p:grpSpPr bwMode="auto">
                <a:xfrm>
                  <a:off x="949" y="3579"/>
                  <a:ext cx="44" cy="23"/>
                  <a:chOff x="949" y="3579"/>
                  <a:chExt cx="44" cy="23"/>
                </a:xfrm>
              </p:grpSpPr>
              <p:sp>
                <p:nvSpPr>
                  <p:cNvPr id="14639" name="Freeform 428"/>
                  <p:cNvSpPr>
                    <a:spLocks/>
                  </p:cNvSpPr>
                  <p:nvPr/>
                </p:nvSpPr>
                <p:spPr bwMode="auto">
                  <a:xfrm>
                    <a:off x="949" y="3579"/>
                    <a:ext cx="19" cy="23"/>
                  </a:xfrm>
                  <a:custGeom>
                    <a:avLst/>
                    <a:gdLst>
                      <a:gd name="T0" fmla="*/ 10 w 38"/>
                      <a:gd name="T1" fmla="*/ 23 h 68"/>
                      <a:gd name="T2" fmla="*/ 0 w 38"/>
                      <a:gd name="T3" fmla="*/ 11 h 68"/>
                      <a:gd name="T4" fmla="*/ 5 w 38"/>
                      <a:gd name="T5" fmla="*/ 0 h 68"/>
                      <a:gd name="T6" fmla="*/ 19 w 38"/>
                      <a:gd name="T7" fmla="*/ 11 h 68"/>
                      <a:gd name="T8" fmla="*/ 10 w 38"/>
                      <a:gd name="T9" fmla="*/ 23 h 68"/>
                      <a:gd name="T10" fmla="*/ 0 60000 65536"/>
                      <a:gd name="T11" fmla="*/ 0 60000 65536"/>
                      <a:gd name="T12" fmla="*/ 0 60000 65536"/>
                      <a:gd name="T13" fmla="*/ 0 60000 65536"/>
                      <a:gd name="T14" fmla="*/ 0 60000 65536"/>
                      <a:gd name="T15" fmla="*/ 0 w 38"/>
                      <a:gd name="T16" fmla="*/ 0 h 68"/>
                      <a:gd name="T17" fmla="*/ 38 w 38"/>
                      <a:gd name="T18" fmla="*/ 68 h 68"/>
                    </a:gdLst>
                    <a:ahLst/>
                    <a:cxnLst>
                      <a:cxn ang="T10">
                        <a:pos x="T0" y="T1"/>
                      </a:cxn>
                      <a:cxn ang="T11">
                        <a:pos x="T2" y="T3"/>
                      </a:cxn>
                      <a:cxn ang="T12">
                        <a:pos x="T4" y="T5"/>
                      </a:cxn>
                      <a:cxn ang="T13">
                        <a:pos x="T6" y="T7"/>
                      </a:cxn>
                      <a:cxn ang="T14">
                        <a:pos x="T8" y="T9"/>
                      </a:cxn>
                    </a:cxnLst>
                    <a:rect l="T15" t="T16" r="T17" b="T18"/>
                    <a:pathLst>
                      <a:path w="38" h="68">
                        <a:moveTo>
                          <a:pt x="21" y="68"/>
                        </a:moveTo>
                        <a:lnTo>
                          <a:pt x="0" y="32"/>
                        </a:lnTo>
                        <a:lnTo>
                          <a:pt x="11" y="0"/>
                        </a:lnTo>
                        <a:lnTo>
                          <a:pt x="38" y="32"/>
                        </a:lnTo>
                        <a:lnTo>
                          <a:pt x="21" y="68"/>
                        </a:lnTo>
                        <a:close/>
                      </a:path>
                    </a:pathLst>
                  </a:custGeom>
                  <a:solidFill>
                    <a:srgbClr val="202020"/>
                  </a:solidFill>
                  <a:ln w="9525">
                    <a:noFill/>
                    <a:round/>
                    <a:headEnd/>
                    <a:tailEnd/>
                  </a:ln>
                </p:spPr>
                <p:txBody>
                  <a:bodyPr/>
                  <a:lstStyle/>
                  <a:p>
                    <a:endParaRPr lang="zh-CN" altLang="en-US"/>
                  </a:p>
                </p:txBody>
              </p:sp>
              <p:sp>
                <p:nvSpPr>
                  <p:cNvPr id="14640" name="Freeform 429"/>
                  <p:cNvSpPr>
                    <a:spLocks/>
                  </p:cNvSpPr>
                  <p:nvPr/>
                </p:nvSpPr>
                <p:spPr bwMode="auto">
                  <a:xfrm>
                    <a:off x="955" y="3579"/>
                    <a:ext cx="32" cy="11"/>
                  </a:xfrm>
                  <a:custGeom>
                    <a:avLst/>
                    <a:gdLst>
                      <a:gd name="T0" fmla="*/ 0 w 66"/>
                      <a:gd name="T1" fmla="*/ 0 h 32"/>
                      <a:gd name="T2" fmla="*/ 20 w 66"/>
                      <a:gd name="T3" fmla="*/ 0 h 32"/>
                      <a:gd name="T4" fmla="*/ 32 w 66"/>
                      <a:gd name="T5" fmla="*/ 11 h 32"/>
                      <a:gd name="T6" fmla="*/ 12 w 66"/>
                      <a:gd name="T7" fmla="*/ 11 h 32"/>
                      <a:gd name="T8" fmla="*/ 0 w 66"/>
                      <a:gd name="T9" fmla="*/ 0 h 32"/>
                      <a:gd name="T10" fmla="*/ 0 60000 65536"/>
                      <a:gd name="T11" fmla="*/ 0 60000 65536"/>
                      <a:gd name="T12" fmla="*/ 0 60000 65536"/>
                      <a:gd name="T13" fmla="*/ 0 60000 65536"/>
                      <a:gd name="T14" fmla="*/ 0 60000 65536"/>
                      <a:gd name="T15" fmla="*/ 0 w 66"/>
                      <a:gd name="T16" fmla="*/ 0 h 32"/>
                      <a:gd name="T17" fmla="*/ 66 w 66"/>
                      <a:gd name="T18" fmla="*/ 32 h 32"/>
                    </a:gdLst>
                    <a:ahLst/>
                    <a:cxnLst>
                      <a:cxn ang="T10">
                        <a:pos x="T0" y="T1"/>
                      </a:cxn>
                      <a:cxn ang="T11">
                        <a:pos x="T2" y="T3"/>
                      </a:cxn>
                      <a:cxn ang="T12">
                        <a:pos x="T4" y="T5"/>
                      </a:cxn>
                      <a:cxn ang="T13">
                        <a:pos x="T6" y="T7"/>
                      </a:cxn>
                      <a:cxn ang="T14">
                        <a:pos x="T8" y="T9"/>
                      </a:cxn>
                    </a:cxnLst>
                    <a:rect l="T15" t="T16" r="T17" b="T18"/>
                    <a:pathLst>
                      <a:path w="66" h="32">
                        <a:moveTo>
                          <a:pt x="0" y="0"/>
                        </a:moveTo>
                        <a:lnTo>
                          <a:pt x="42" y="0"/>
                        </a:lnTo>
                        <a:lnTo>
                          <a:pt x="66" y="32"/>
                        </a:lnTo>
                        <a:lnTo>
                          <a:pt x="25" y="32"/>
                        </a:lnTo>
                        <a:lnTo>
                          <a:pt x="0" y="0"/>
                        </a:lnTo>
                        <a:close/>
                      </a:path>
                    </a:pathLst>
                  </a:custGeom>
                  <a:solidFill>
                    <a:srgbClr val="606060"/>
                  </a:solidFill>
                  <a:ln w="9525">
                    <a:noFill/>
                    <a:round/>
                    <a:headEnd/>
                    <a:tailEnd/>
                  </a:ln>
                </p:spPr>
                <p:txBody>
                  <a:bodyPr/>
                  <a:lstStyle/>
                  <a:p>
                    <a:endParaRPr lang="zh-CN" altLang="en-US"/>
                  </a:p>
                </p:txBody>
              </p:sp>
              <p:sp>
                <p:nvSpPr>
                  <p:cNvPr id="14641" name="Freeform 430"/>
                  <p:cNvSpPr>
                    <a:spLocks/>
                  </p:cNvSpPr>
                  <p:nvPr/>
                </p:nvSpPr>
                <p:spPr bwMode="auto">
                  <a:xfrm>
                    <a:off x="960" y="3591"/>
                    <a:ext cx="33" cy="10"/>
                  </a:xfrm>
                  <a:custGeom>
                    <a:avLst/>
                    <a:gdLst>
                      <a:gd name="T0" fmla="*/ 0 w 65"/>
                      <a:gd name="T1" fmla="*/ 10 h 31"/>
                      <a:gd name="T2" fmla="*/ 7 w 65"/>
                      <a:gd name="T3" fmla="*/ 0 h 31"/>
                      <a:gd name="T4" fmla="*/ 28 w 65"/>
                      <a:gd name="T5" fmla="*/ 0 h 31"/>
                      <a:gd name="T6" fmla="*/ 33 w 65"/>
                      <a:gd name="T7" fmla="*/ 10 h 31"/>
                      <a:gd name="T8" fmla="*/ 0 w 65"/>
                      <a:gd name="T9" fmla="*/ 10 h 31"/>
                      <a:gd name="T10" fmla="*/ 0 60000 65536"/>
                      <a:gd name="T11" fmla="*/ 0 60000 65536"/>
                      <a:gd name="T12" fmla="*/ 0 60000 65536"/>
                      <a:gd name="T13" fmla="*/ 0 60000 65536"/>
                      <a:gd name="T14" fmla="*/ 0 60000 65536"/>
                      <a:gd name="T15" fmla="*/ 0 w 65"/>
                      <a:gd name="T16" fmla="*/ 0 h 31"/>
                      <a:gd name="T17" fmla="*/ 65 w 65"/>
                      <a:gd name="T18" fmla="*/ 31 h 31"/>
                    </a:gdLst>
                    <a:ahLst/>
                    <a:cxnLst>
                      <a:cxn ang="T10">
                        <a:pos x="T0" y="T1"/>
                      </a:cxn>
                      <a:cxn ang="T11">
                        <a:pos x="T2" y="T3"/>
                      </a:cxn>
                      <a:cxn ang="T12">
                        <a:pos x="T4" y="T5"/>
                      </a:cxn>
                      <a:cxn ang="T13">
                        <a:pos x="T6" y="T7"/>
                      </a:cxn>
                      <a:cxn ang="T14">
                        <a:pos x="T8" y="T9"/>
                      </a:cxn>
                    </a:cxnLst>
                    <a:rect l="T15" t="T16" r="T17" b="T18"/>
                    <a:pathLst>
                      <a:path w="65" h="31">
                        <a:moveTo>
                          <a:pt x="0" y="31"/>
                        </a:moveTo>
                        <a:lnTo>
                          <a:pt x="14" y="0"/>
                        </a:lnTo>
                        <a:lnTo>
                          <a:pt x="55" y="0"/>
                        </a:lnTo>
                        <a:lnTo>
                          <a:pt x="65" y="31"/>
                        </a:lnTo>
                        <a:lnTo>
                          <a:pt x="0" y="31"/>
                        </a:lnTo>
                        <a:close/>
                      </a:path>
                    </a:pathLst>
                  </a:custGeom>
                  <a:solidFill>
                    <a:srgbClr val="808080"/>
                  </a:solidFill>
                  <a:ln w="9525">
                    <a:noFill/>
                    <a:round/>
                    <a:headEnd/>
                    <a:tailEnd/>
                  </a:ln>
                </p:spPr>
                <p:txBody>
                  <a:bodyPr/>
                  <a:lstStyle/>
                  <a:p>
                    <a:endParaRPr lang="zh-CN" altLang="en-US"/>
                  </a:p>
                </p:txBody>
              </p:sp>
            </p:grpSp>
            <p:grpSp>
              <p:nvGrpSpPr>
                <p:cNvPr id="14627" name="Group 431"/>
                <p:cNvGrpSpPr>
                  <a:grpSpLocks/>
                </p:cNvGrpSpPr>
                <p:nvPr/>
              </p:nvGrpSpPr>
              <p:grpSpPr bwMode="auto">
                <a:xfrm>
                  <a:off x="961" y="3592"/>
                  <a:ext cx="45" cy="23"/>
                  <a:chOff x="961" y="3592"/>
                  <a:chExt cx="45" cy="23"/>
                </a:xfrm>
              </p:grpSpPr>
              <p:sp>
                <p:nvSpPr>
                  <p:cNvPr id="14636" name="Freeform 432"/>
                  <p:cNvSpPr>
                    <a:spLocks/>
                  </p:cNvSpPr>
                  <p:nvPr/>
                </p:nvSpPr>
                <p:spPr bwMode="auto">
                  <a:xfrm>
                    <a:off x="961" y="3592"/>
                    <a:ext cx="20" cy="23"/>
                  </a:xfrm>
                  <a:custGeom>
                    <a:avLst/>
                    <a:gdLst>
                      <a:gd name="T0" fmla="*/ 11 w 40"/>
                      <a:gd name="T1" fmla="*/ 23 h 69"/>
                      <a:gd name="T2" fmla="*/ 0 w 40"/>
                      <a:gd name="T3" fmla="*/ 11 h 69"/>
                      <a:gd name="T4" fmla="*/ 6 w 40"/>
                      <a:gd name="T5" fmla="*/ 0 h 69"/>
                      <a:gd name="T6" fmla="*/ 20 w 40"/>
                      <a:gd name="T7" fmla="*/ 11 h 69"/>
                      <a:gd name="T8" fmla="*/ 11 w 40"/>
                      <a:gd name="T9" fmla="*/ 23 h 69"/>
                      <a:gd name="T10" fmla="*/ 0 60000 65536"/>
                      <a:gd name="T11" fmla="*/ 0 60000 65536"/>
                      <a:gd name="T12" fmla="*/ 0 60000 65536"/>
                      <a:gd name="T13" fmla="*/ 0 60000 65536"/>
                      <a:gd name="T14" fmla="*/ 0 60000 65536"/>
                      <a:gd name="T15" fmla="*/ 0 w 40"/>
                      <a:gd name="T16" fmla="*/ 0 h 69"/>
                      <a:gd name="T17" fmla="*/ 40 w 40"/>
                      <a:gd name="T18" fmla="*/ 69 h 69"/>
                    </a:gdLst>
                    <a:ahLst/>
                    <a:cxnLst>
                      <a:cxn ang="T10">
                        <a:pos x="T0" y="T1"/>
                      </a:cxn>
                      <a:cxn ang="T11">
                        <a:pos x="T2" y="T3"/>
                      </a:cxn>
                      <a:cxn ang="T12">
                        <a:pos x="T4" y="T5"/>
                      </a:cxn>
                      <a:cxn ang="T13">
                        <a:pos x="T6" y="T7"/>
                      </a:cxn>
                      <a:cxn ang="T14">
                        <a:pos x="T8" y="T9"/>
                      </a:cxn>
                    </a:cxnLst>
                    <a:rect l="T15" t="T16" r="T17" b="T18"/>
                    <a:pathLst>
                      <a:path w="40" h="69">
                        <a:moveTo>
                          <a:pt x="23" y="69"/>
                        </a:moveTo>
                        <a:lnTo>
                          <a:pt x="0" y="33"/>
                        </a:lnTo>
                        <a:lnTo>
                          <a:pt x="12" y="0"/>
                        </a:lnTo>
                        <a:lnTo>
                          <a:pt x="40" y="33"/>
                        </a:lnTo>
                        <a:lnTo>
                          <a:pt x="23" y="69"/>
                        </a:lnTo>
                        <a:close/>
                      </a:path>
                    </a:pathLst>
                  </a:custGeom>
                  <a:solidFill>
                    <a:srgbClr val="202020"/>
                  </a:solidFill>
                  <a:ln w="9525">
                    <a:noFill/>
                    <a:round/>
                    <a:headEnd/>
                    <a:tailEnd/>
                  </a:ln>
                </p:spPr>
                <p:txBody>
                  <a:bodyPr/>
                  <a:lstStyle/>
                  <a:p>
                    <a:endParaRPr lang="zh-CN" altLang="en-US"/>
                  </a:p>
                </p:txBody>
              </p:sp>
              <p:sp>
                <p:nvSpPr>
                  <p:cNvPr id="14637" name="Freeform 433"/>
                  <p:cNvSpPr>
                    <a:spLocks/>
                  </p:cNvSpPr>
                  <p:nvPr/>
                </p:nvSpPr>
                <p:spPr bwMode="auto">
                  <a:xfrm>
                    <a:off x="968" y="3593"/>
                    <a:ext cx="33" cy="11"/>
                  </a:xfrm>
                  <a:custGeom>
                    <a:avLst/>
                    <a:gdLst>
                      <a:gd name="T0" fmla="*/ 0 w 66"/>
                      <a:gd name="T1" fmla="*/ 0 h 35"/>
                      <a:gd name="T2" fmla="*/ 20 w 66"/>
                      <a:gd name="T3" fmla="*/ 0 h 35"/>
                      <a:gd name="T4" fmla="*/ 33 w 66"/>
                      <a:gd name="T5" fmla="*/ 11 h 35"/>
                      <a:gd name="T6" fmla="*/ 12 w 66"/>
                      <a:gd name="T7" fmla="*/ 11 h 35"/>
                      <a:gd name="T8" fmla="*/ 0 w 66"/>
                      <a:gd name="T9" fmla="*/ 0 h 35"/>
                      <a:gd name="T10" fmla="*/ 0 60000 65536"/>
                      <a:gd name="T11" fmla="*/ 0 60000 65536"/>
                      <a:gd name="T12" fmla="*/ 0 60000 65536"/>
                      <a:gd name="T13" fmla="*/ 0 60000 65536"/>
                      <a:gd name="T14" fmla="*/ 0 60000 65536"/>
                      <a:gd name="T15" fmla="*/ 0 w 66"/>
                      <a:gd name="T16" fmla="*/ 0 h 35"/>
                      <a:gd name="T17" fmla="*/ 66 w 66"/>
                      <a:gd name="T18" fmla="*/ 35 h 35"/>
                    </a:gdLst>
                    <a:ahLst/>
                    <a:cxnLst>
                      <a:cxn ang="T10">
                        <a:pos x="T0" y="T1"/>
                      </a:cxn>
                      <a:cxn ang="T11">
                        <a:pos x="T2" y="T3"/>
                      </a:cxn>
                      <a:cxn ang="T12">
                        <a:pos x="T4" y="T5"/>
                      </a:cxn>
                      <a:cxn ang="T13">
                        <a:pos x="T6" y="T7"/>
                      </a:cxn>
                      <a:cxn ang="T14">
                        <a:pos x="T8" y="T9"/>
                      </a:cxn>
                    </a:cxnLst>
                    <a:rect l="T15" t="T16" r="T17" b="T18"/>
                    <a:pathLst>
                      <a:path w="66" h="35">
                        <a:moveTo>
                          <a:pt x="0" y="0"/>
                        </a:moveTo>
                        <a:lnTo>
                          <a:pt x="41" y="0"/>
                        </a:lnTo>
                        <a:lnTo>
                          <a:pt x="66" y="35"/>
                        </a:lnTo>
                        <a:lnTo>
                          <a:pt x="24" y="35"/>
                        </a:lnTo>
                        <a:lnTo>
                          <a:pt x="0" y="0"/>
                        </a:lnTo>
                        <a:close/>
                      </a:path>
                    </a:pathLst>
                  </a:custGeom>
                  <a:solidFill>
                    <a:srgbClr val="606060"/>
                  </a:solidFill>
                  <a:ln w="9525">
                    <a:noFill/>
                    <a:round/>
                    <a:headEnd/>
                    <a:tailEnd/>
                  </a:ln>
                </p:spPr>
                <p:txBody>
                  <a:bodyPr/>
                  <a:lstStyle/>
                  <a:p>
                    <a:endParaRPr lang="zh-CN" altLang="en-US"/>
                  </a:p>
                </p:txBody>
              </p:sp>
              <p:sp>
                <p:nvSpPr>
                  <p:cNvPr id="14638" name="Freeform 434"/>
                  <p:cNvSpPr>
                    <a:spLocks/>
                  </p:cNvSpPr>
                  <p:nvPr/>
                </p:nvSpPr>
                <p:spPr bwMode="auto">
                  <a:xfrm>
                    <a:off x="973" y="3605"/>
                    <a:ext cx="33" cy="10"/>
                  </a:xfrm>
                  <a:custGeom>
                    <a:avLst/>
                    <a:gdLst>
                      <a:gd name="T0" fmla="*/ 0 w 66"/>
                      <a:gd name="T1" fmla="*/ 10 h 30"/>
                      <a:gd name="T2" fmla="*/ 6 w 66"/>
                      <a:gd name="T3" fmla="*/ 0 h 30"/>
                      <a:gd name="T4" fmla="*/ 27 w 66"/>
                      <a:gd name="T5" fmla="*/ 0 h 30"/>
                      <a:gd name="T6" fmla="*/ 33 w 66"/>
                      <a:gd name="T7" fmla="*/ 10 h 30"/>
                      <a:gd name="T8" fmla="*/ 0 w 66"/>
                      <a:gd name="T9" fmla="*/ 10 h 30"/>
                      <a:gd name="T10" fmla="*/ 0 60000 65536"/>
                      <a:gd name="T11" fmla="*/ 0 60000 65536"/>
                      <a:gd name="T12" fmla="*/ 0 60000 65536"/>
                      <a:gd name="T13" fmla="*/ 0 60000 65536"/>
                      <a:gd name="T14" fmla="*/ 0 60000 65536"/>
                      <a:gd name="T15" fmla="*/ 0 w 66"/>
                      <a:gd name="T16" fmla="*/ 0 h 30"/>
                      <a:gd name="T17" fmla="*/ 66 w 66"/>
                      <a:gd name="T18" fmla="*/ 30 h 30"/>
                    </a:gdLst>
                    <a:ahLst/>
                    <a:cxnLst>
                      <a:cxn ang="T10">
                        <a:pos x="T0" y="T1"/>
                      </a:cxn>
                      <a:cxn ang="T11">
                        <a:pos x="T2" y="T3"/>
                      </a:cxn>
                      <a:cxn ang="T12">
                        <a:pos x="T4" y="T5"/>
                      </a:cxn>
                      <a:cxn ang="T13">
                        <a:pos x="T6" y="T7"/>
                      </a:cxn>
                      <a:cxn ang="T14">
                        <a:pos x="T8" y="T9"/>
                      </a:cxn>
                    </a:cxnLst>
                    <a:rect l="T15" t="T16" r="T17" b="T18"/>
                    <a:pathLst>
                      <a:path w="66" h="30">
                        <a:moveTo>
                          <a:pt x="0" y="30"/>
                        </a:moveTo>
                        <a:lnTo>
                          <a:pt x="13" y="0"/>
                        </a:lnTo>
                        <a:lnTo>
                          <a:pt x="55" y="0"/>
                        </a:lnTo>
                        <a:lnTo>
                          <a:pt x="66" y="30"/>
                        </a:lnTo>
                        <a:lnTo>
                          <a:pt x="0" y="30"/>
                        </a:lnTo>
                        <a:close/>
                      </a:path>
                    </a:pathLst>
                  </a:custGeom>
                  <a:solidFill>
                    <a:srgbClr val="808080"/>
                  </a:solidFill>
                  <a:ln w="9525">
                    <a:noFill/>
                    <a:round/>
                    <a:headEnd/>
                    <a:tailEnd/>
                  </a:ln>
                </p:spPr>
                <p:txBody>
                  <a:bodyPr/>
                  <a:lstStyle/>
                  <a:p>
                    <a:endParaRPr lang="zh-CN" altLang="en-US"/>
                  </a:p>
                </p:txBody>
              </p:sp>
            </p:grpSp>
            <p:grpSp>
              <p:nvGrpSpPr>
                <p:cNvPr id="14628" name="Group 435"/>
                <p:cNvGrpSpPr>
                  <a:grpSpLocks/>
                </p:cNvGrpSpPr>
                <p:nvPr/>
              </p:nvGrpSpPr>
              <p:grpSpPr bwMode="auto">
                <a:xfrm>
                  <a:off x="974" y="3606"/>
                  <a:ext cx="44" cy="23"/>
                  <a:chOff x="974" y="3606"/>
                  <a:chExt cx="44" cy="23"/>
                </a:xfrm>
              </p:grpSpPr>
              <p:sp>
                <p:nvSpPr>
                  <p:cNvPr id="14633" name="Freeform 436"/>
                  <p:cNvSpPr>
                    <a:spLocks/>
                  </p:cNvSpPr>
                  <p:nvPr/>
                </p:nvSpPr>
                <p:spPr bwMode="auto">
                  <a:xfrm>
                    <a:off x="974" y="3606"/>
                    <a:ext cx="19" cy="23"/>
                  </a:xfrm>
                  <a:custGeom>
                    <a:avLst/>
                    <a:gdLst>
                      <a:gd name="T0" fmla="*/ 11 w 40"/>
                      <a:gd name="T1" fmla="*/ 23 h 68"/>
                      <a:gd name="T2" fmla="*/ 0 w 40"/>
                      <a:gd name="T3" fmla="*/ 12 h 68"/>
                      <a:gd name="T4" fmla="*/ 6 w 40"/>
                      <a:gd name="T5" fmla="*/ 0 h 68"/>
                      <a:gd name="T6" fmla="*/ 19 w 40"/>
                      <a:gd name="T7" fmla="*/ 12 h 68"/>
                      <a:gd name="T8" fmla="*/ 11 w 40"/>
                      <a:gd name="T9" fmla="*/ 23 h 68"/>
                      <a:gd name="T10" fmla="*/ 0 60000 65536"/>
                      <a:gd name="T11" fmla="*/ 0 60000 65536"/>
                      <a:gd name="T12" fmla="*/ 0 60000 65536"/>
                      <a:gd name="T13" fmla="*/ 0 60000 65536"/>
                      <a:gd name="T14" fmla="*/ 0 60000 65536"/>
                      <a:gd name="T15" fmla="*/ 0 w 40"/>
                      <a:gd name="T16" fmla="*/ 0 h 68"/>
                      <a:gd name="T17" fmla="*/ 40 w 40"/>
                      <a:gd name="T18" fmla="*/ 68 h 68"/>
                    </a:gdLst>
                    <a:ahLst/>
                    <a:cxnLst>
                      <a:cxn ang="T10">
                        <a:pos x="T0" y="T1"/>
                      </a:cxn>
                      <a:cxn ang="T11">
                        <a:pos x="T2" y="T3"/>
                      </a:cxn>
                      <a:cxn ang="T12">
                        <a:pos x="T4" y="T5"/>
                      </a:cxn>
                      <a:cxn ang="T13">
                        <a:pos x="T6" y="T7"/>
                      </a:cxn>
                      <a:cxn ang="T14">
                        <a:pos x="T8" y="T9"/>
                      </a:cxn>
                    </a:cxnLst>
                    <a:rect l="T15" t="T16" r="T17" b="T18"/>
                    <a:pathLst>
                      <a:path w="40" h="68">
                        <a:moveTo>
                          <a:pt x="24" y="68"/>
                        </a:moveTo>
                        <a:lnTo>
                          <a:pt x="0" y="35"/>
                        </a:lnTo>
                        <a:lnTo>
                          <a:pt x="12" y="0"/>
                        </a:lnTo>
                        <a:lnTo>
                          <a:pt x="40" y="35"/>
                        </a:lnTo>
                        <a:lnTo>
                          <a:pt x="24" y="68"/>
                        </a:lnTo>
                        <a:close/>
                      </a:path>
                    </a:pathLst>
                  </a:custGeom>
                  <a:solidFill>
                    <a:srgbClr val="202020"/>
                  </a:solidFill>
                  <a:ln w="9525">
                    <a:noFill/>
                    <a:round/>
                    <a:headEnd/>
                    <a:tailEnd/>
                  </a:ln>
                </p:spPr>
                <p:txBody>
                  <a:bodyPr/>
                  <a:lstStyle/>
                  <a:p>
                    <a:endParaRPr lang="zh-CN" altLang="en-US"/>
                  </a:p>
                </p:txBody>
              </p:sp>
              <p:sp>
                <p:nvSpPr>
                  <p:cNvPr id="14634" name="Freeform 437"/>
                  <p:cNvSpPr>
                    <a:spLocks/>
                  </p:cNvSpPr>
                  <p:nvPr/>
                </p:nvSpPr>
                <p:spPr bwMode="auto">
                  <a:xfrm>
                    <a:off x="980" y="3606"/>
                    <a:ext cx="32" cy="12"/>
                  </a:xfrm>
                  <a:custGeom>
                    <a:avLst/>
                    <a:gdLst>
                      <a:gd name="T0" fmla="*/ 0 w 65"/>
                      <a:gd name="T1" fmla="*/ 0 h 35"/>
                      <a:gd name="T2" fmla="*/ 21 w 65"/>
                      <a:gd name="T3" fmla="*/ 0 h 35"/>
                      <a:gd name="T4" fmla="*/ 32 w 65"/>
                      <a:gd name="T5" fmla="*/ 12 h 35"/>
                      <a:gd name="T6" fmla="*/ 12 w 65"/>
                      <a:gd name="T7" fmla="*/ 12 h 35"/>
                      <a:gd name="T8" fmla="*/ 0 w 65"/>
                      <a:gd name="T9" fmla="*/ 0 h 35"/>
                      <a:gd name="T10" fmla="*/ 0 60000 65536"/>
                      <a:gd name="T11" fmla="*/ 0 60000 65536"/>
                      <a:gd name="T12" fmla="*/ 0 60000 65536"/>
                      <a:gd name="T13" fmla="*/ 0 60000 65536"/>
                      <a:gd name="T14" fmla="*/ 0 60000 65536"/>
                      <a:gd name="T15" fmla="*/ 0 w 65"/>
                      <a:gd name="T16" fmla="*/ 0 h 35"/>
                      <a:gd name="T17" fmla="*/ 65 w 65"/>
                      <a:gd name="T18" fmla="*/ 35 h 35"/>
                    </a:gdLst>
                    <a:ahLst/>
                    <a:cxnLst>
                      <a:cxn ang="T10">
                        <a:pos x="T0" y="T1"/>
                      </a:cxn>
                      <a:cxn ang="T11">
                        <a:pos x="T2" y="T3"/>
                      </a:cxn>
                      <a:cxn ang="T12">
                        <a:pos x="T4" y="T5"/>
                      </a:cxn>
                      <a:cxn ang="T13">
                        <a:pos x="T6" y="T7"/>
                      </a:cxn>
                      <a:cxn ang="T14">
                        <a:pos x="T8" y="T9"/>
                      </a:cxn>
                    </a:cxnLst>
                    <a:rect l="T15" t="T16" r="T17" b="T18"/>
                    <a:pathLst>
                      <a:path w="65" h="35">
                        <a:moveTo>
                          <a:pt x="0" y="0"/>
                        </a:moveTo>
                        <a:lnTo>
                          <a:pt x="42" y="0"/>
                        </a:lnTo>
                        <a:lnTo>
                          <a:pt x="65" y="35"/>
                        </a:lnTo>
                        <a:lnTo>
                          <a:pt x="25" y="35"/>
                        </a:lnTo>
                        <a:lnTo>
                          <a:pt x="0" y="0"/>
                        </a:lnTo>
                        <a:close/>
                      </a:path>
                    </a:pathLst>
                  </a:custGeom>
                  <a:solidFill>
                    <a:srgbClr val="606060"/>
                  </a:solidFill>
                  <a:ln w="9525">
                    <a:noFill/>
                    <a:round/>
                    <a:headEnd/>
                    <a:tailEnd/>
                  </a:ln>
                </p:spPr>
                <p:txBody>
                  <a:bodyPr/>
                  <a:lstStyle/>
                  <a:p>
                    <a:endParaRPr lang="zh-CN" altLang="en-US"/>
                  </a:p>
                </p:txBody>
              </p:sp>
              <p:sp>
                <p:nvSpPr>
                  <p:cNvPr id="14635" name="Freeform 438"/>
                  <p:cNvSpPr>
                    <a:spLocks/>
                  </p:cNvSpPr>
                  <p:nvPr/>
                </p:nvSpPr>
                <p:spPr bwMode="auto">
                  <a:xfrm>
                    <a:off x="986" y="3619"/>
                    <a:ext cx="32" cy="9"/>
                  </a:xfrm>
                  <a:custGeom>
                    <a:avLst/>
                    <a:gdLst>
                      <a:gd name="T0" fmla="*/ 0 w 65"/>
                      <a:gd name="T1" fmla="*/ 9 h 29"/>
                      <a:gd name="T2" fmla="*/ 6 w 65"/>
                      <a:gd name="T3" fmla="*/ 0 h 29"/>
                      <a:gd name="T4" fmla="*/ 26 w 65"/>
                      <a:gd name="T5" fmla="*/ 0 h 29"/>
                      <a:gd name="T6" fmla="*/ 32 w 65"/>
                      <a:gd name="T7" fmla="*/ 9 h 29"/>
                      <a:gd name="T8" fmla="*/ 0 w 65"/>
                      <a:gd name="T9" fmla="*/ 9 h 29"/>
                      <a:gd name="T10" fmla="*/ 0 60000 65536"/>
                      <a:gd name="T11" fmla="*/ 0 60000 65536"/>
                      <a:gd name="T12" fmla="*/ 0 60000 65536"/>
                      <a:gd name="T13" fmla="*/ 0 60000 65536"/>
                      <a:gd name="T14" fmla="*/ 0 60000 65536"/>
                      <a:gd name="T15" fmla="*/ 0 w 65"/>
                      <a:gd name="T16" fmla="*/ 0 h 29"/>
                      <a:gd name="T17" fmla="*/ 65 w 65"/>
                      <a:gd name="T18" fmla="*/ 29 h 29"/>
                    </a:gdLst>
                    <a:ahLst/>
                    <a:cxnLst>
                      <a:cxn ang="T10">
                        <a:pos x="T0" y="T1"/>
                      </a:cxn>
                      <a:cxn ang="T11">
                        <a:pos x="T2" y="T3"/>
                      </a:cxn>
                      <a:cxn ang="T12">
                        <a:pos x="T4" y="T5"/>
                      </a:cxn>
                      <a:cxn ang="T13">
                        <a:pos x="T6" y="T7"/>
                      </a:cxn>
                      <a:cxn ang="T14">
                        <a:pos x="T8" y="T9"/>
                      </a:cxn>
                    </a:cxnLst>
                    <a:rect l="T15" t="T16" r="T17" b="T18"/>
                    <a:pathLst>
                      <a:path w="65" h="29">
                        <a:moveTo>
                          <a:pt x="0" y="29"/>
                        </a:moveTo>
                        <a:lnTo>
                          <a:pt x="12" y="0"/>
                        </a:lnTo>
                        <a:lnTo>
                          <a:pt x="53" y="0"/>
                        </a:lnTo>
                        <a:lnTo>
                          <a:pt x="65" y="29"/>
                        </a:lnTo>
                        <a:lnTo>
                          <a:pt x="0" y="29"/>
                        </a:lnTo>
                        <a:close/>
                      </a:path>
                    </a:pathLst>
                  </a:custGeom>
                  <a:solidFill>
                    <a:srgbClr val="808080"/>
                  </a:solidFill>
                  <a:ln w="9525">
                    <a:noFill/>
                    <a:round/>
                    <a:headEnd/>
                    <a:tailEnd/>
                  </a:ln>
                </p:spPr>
                <p:txBody>
                  <a:bodyPr/>
                  <a:lstStyle/>
                  <a:p>
                    <a:endParaRPr lang="zh-CN" altLang="en-US"/>
                  </a:p>
                </p:txBody>
              </p:sp>
            </p:grpSp>
            <p:grpSp>
              <p:nvGrpSpPr>
                <p:cNvPr id="14629" name="Group 439"/>
                <p:cNvGrpSpPr>
                  <a:grpSpLocks/>
                </p:cNvGrpSpPr>
                <p:nvPr/>
              </p:nvGrpSpPr>
              <p:grpSpPr bwMode="auto">
                <a:xfrm>
                  <a:off x="987" y="3619"/>
                  <a:ext cx="45" cy="23"/>
                  <a:chOff x="987" y="3619"/>
                  <a:chExt cx="45" cy="23"/>
                </a:xfrm>
              </p:grpSpPr>
              <p:sp>
                <p:nvSpPr>
                  <p:cNvPr id="14630" name="Freeform 440"/>
                  <p:cNvSpPr>
                    <a:spLocks/>
                  </p:cNvSpPr>
                  <p:nvPr/>
                </p:nvSpPr>
                <p:spPr bwMode="auto">
                  <a:xfrm>
                    <a:off x="987" y="3619"/>
                    <a:ext cx="20" cy="23"/>
                  </a:xfrm>
                  <a:custGeom>
                    <a:avLst/>
                    <a:gdLst>
                      <a:gd name="T0" fmla="*/ 11 w 39"/>
                      <a:gd name="T1" fmla="*/ 23 h 68"/>
                      <a:gd name="T2" fmla="*/ 0 w 39"/>
                      <a:gd name="T3" fmla="*/ 11 h 68"/>
                      <a:gd name="T4" fmla="*/ 6 w 39"/>
                      <a:gd name="T5" fmla="*/ 0 h 68"/>
                      <a:gd name="T6" fmla="*/ 20 w 39"/>
                      <a:gd name="T7" fmla="*/ 11 h 68"/>
                      <a:gd name="T8" fmla="*/ 11 w 39"/>
                      <a:gd name="T9" fmla="*/ 23 h 68"/>
                      <a:gd name="T10" fmla="*/ 0 60000 65536"/>
                      <a:gd name="T11" fmla="*/ 0 60000 65536"/>
                      <a:gd name="T12" fmla="*/ 0 60000 65536"/>
                      <a:gd name="T13" fmla="*/ 0 60000 65536"/>
                      <a:gd name="T14" fmla="*/ 0 60000 65536"/>
                      <a:gd name="T15" fmla="*/ 0 w 39"/>
                      <a:gd name="T16" fmla="*/ 0 h 68"/>
                      <a:gd name="T17" fmla="*/ 39 w 39"/>
                      <a:gd name="T18" fmla="*/ 68 h 68"/>
                    </a:gdLst>
                    <a:ahLst/>
                    <a:cxnLst>
                      <a:cxn ang="T10">
                        <a:pos x="T0" y="T1"/>
                      </a:cxn>
                      <a:cxn ang="T11">
                        <a:pos x="T2" y="T3"/>
                      </a:cxn>
                      <a:cxn ang="T12">
                        <a:pos x="T4" y="T5"/>
                      </a:cxn>
                      <a:cxn ang="T13">
                        <a:pos x="T6" y="T7"/>
                      </a:cxn>
                      <a:cxn ang="T14">
                        <a:pos x="T8" y="T9"/>
                      </a:cxn>
                    </a:cxnLst>
                    <a:rect l="T15" t="T16" r="T17" b="T18"/>
                    <a:pathLst>
                      <a:path w="39" h="68">
                        <a:moveTo>
                          <a:pt x="22" y="68"/>
                        </a:moveTo>
                        <a:lnTo>
                          <a:pt x="0" y="33"/>
                        </a:lnTo>
                        <a:lnTo>
                          <a:pt x="12" y="0"/>
                        </a:lnTo>
                        <a:lnTo>
                          <a:pt x="39" y="33"/>
                        </a:lnTo>
                        <a:lnTo>
                          <a:pt x="22" y="68"/>
                        </a:lnTo>
                        <a:close/>
                      </a:path>
                    </a:pathLst>
                  </a:custGeom>
                  <a:solidFill>
                    <a:srgbClr val="202020"/>
                  </a:solidFill>
                  <a:ln w="9525">
                    <a:noFill/>
                    <a:round/>
                    <a:headEnd/>
                    <a:tailEnd/>
                  </a:ln>
                </p:spPr>
                <p:txBody>
                  <a:bodyPr/>
                  <a:lstStyle/>
                  <a:p>
                    <a:endParaRPr lang="zh-CN" altLang="en-US"/>
                  </a:p>
                </p:txBody>
              </p:sp>
              <p:sp>
                <p:nvSpPr>
                  <p:cNvPr id="14631" name="Freeform 441"/>
                  <p:cNvSpPr>
                    <a:spLocks/>
                  </p:cNvSpPr>
                  <p:nvPr/>
                </p:nvSpPr>
                <p:spPr bwMode="auto">
                  <a:xfrm>
                    <a:off x="994" y="3620"/>
                    <a:ext cx="32" cy="11"/>
                  </a:xfrm>
                  <a:custGeom>
                    <a:avLst/>
                    <a:gdLst>
                      <a:gd name="T0" fmla="*/ 0 w 64"/>
                      <a:gd name="T1" fmla="*/ 0 h 33"/>
                      <a:gd name="T2" fmla="*/ 20 w 64"/>
                      <a:gd name="T3" fmla="*/ 0 h 33"/>
                      <a:gd name="T4" fmla="*/ 32 w 64"/>
                      <a:gd name="T5" fmla="*/ 11 h 33"/>
                      <a:gd name="T6" fmla="*/ 12 w 64"/>
                      <a:gd name="T7" fmla="*/ 11 h 33"/>
                      <a:gd name="T8" fmla="*/ 0 w 64"/>
                      <a:gd name="T9" fmla="*/ 0 h 33"/>
                      <a:gd name="T10" fmla="*/ 0 60000 65536"/>
                      <a:gd name="T11" fmla="*/ 0 60000 65536"/>
                      <a:gd name="T12" fmla="*/ 0 60000 65536"/>
                      <a:gd name="T13" fmla="*/ 0 60000 65536"/>
                      <a:gd name="T14" fmla="*/ 0 60000 65536"/>
                      <a:gd name="T15" fmla="*/ 0 w 64"/>
                      <a:gd name="T16" fmla="*/ 0 h 33"/>
                      <a:gd name="T17" fmla="*/ 64 w 64"/>
                      <a:gd name="T18" fmla="*/ 33 h 33"/>
                    </a:gdLst>
                    <a:ahLst/>
                    <a:cxnLst>
                      <a:cxn ang="T10">
                        <a:pos x="T0" y="T1"/>
                      </a:cxn>
                      <a:cxn ang="T11">
                        <a:pos x="T2" y="T3"/>
                      </a:cxn>
                      <a:cxn ang="T12">
                        <a:pos x="T4" y="T5"/>
                      </a:cxn>
                      <a:cxn ang="T13">
                        <a:pos x="T6" y="T7"/>
                      </a:cxn>
                      <a:cxn ang="T14">
                        <a:pos x="T8" y="T9"/>
                      </a:cxn>
                    </a:cxnLst>
                    <a:rect l="T15" t="T16" r="T17" b="T18"/>
                    <a:pathLst>
                      <a:path w="64" h="33">
                        <a:moveTo>
                          <a:pt x="0" y="0"/>
                        </a:moveTo>
                        <a:lnTo>
                          <a:pt x="41" y="0"/>
                        </a:lnTo>
                        <a:lnTo>
                          <a:pt x="64" y="33"/>
                        </a:lnTo>
                        <a:lnTo>
                          <a:pt x="25" y="33"/>
                        </a:lnTo>
                        <a:lnTo>
                          <a:pt x="0" y="0"/>
                        </a:lnTo>
                        <a:close/>
                      </a:path>
                    </a:pathLst>
                  </a:custGeom>
                  <a:solidFill>
                    <a:srgbClr val="606060"/>
                  </a:solidFill>
                  <a:ln w="9525">
                    <a:noFill/>
                    <a:round/>
                    <a:headEnd/>
                    <a:tailEnd/>
                  </a:ln>
                </p:spPr>
                <p:txBody>
                  <a:bodyPr/>
                  <a:lstStyle/>
                  <a:p>
                    <a:endParaRPr lang="zh-CN" altLang="en-US"/>
                  </a:p>
                </p:txBody>
              </p:sp>
              <p:sp>
                <p:nvSpPr>
                  <p:cNvPr id="14632" name="Freeform 442"/>
                  <p:cNvSpPr>
                    <a:spLocks/>
                  </p:cNvSpPr>
                  <p:nvPr/>
                </p:nvSpPr>
                <p:spPr bwMode="auto">
                  <a:xfrm>
                    <a:off x="999" y="3632"/>
                    <a:ext cx="33" cy="9"/>
                  </a:xfrm>
                  <a:custGeom>
                    <a:avLst/>
                    <a:gdLst>
                      <a:gd name="T0" fmla="*/ 0 w 65"/>
                      <a:gd name="T1" fmla="*/ 9 h 29"/>
                      <a:gd name="T2" fmla="*/ 7 w 65"/>
                      <a:gd name="T3" fmla="*/ 0 h 29"/>
                      <a:gd name="T4" fmla="*/ 27 w 65"/>
                      <a:gd name="T5" fmla="*/ 0 h 29"/>
                      <a:gd name="T6" fmla="*/ 33 w 65"/>
                      <a:gd name="T7" fmla="*/ 9 h 29"/>
                      <a:gd name="T8" fmla="*/ 0 w 65"/>
                      <a:gd name="T9" fmla="*/ 9 h 29"/>
                      <a:gd name="T10" fmla="*/ 0 60000 65536"/>
                      <a:gd name="T11" fmla="*/ 0 60000 65536"/>
                      <a:gd name="T12" fmla="*/ 0 60000 65536"/>
                      <a:gd name="T13" fmla="*/ 0 60000 65536"/>
                      <a:gd name="T14" fmla="*/ 0 60000 65536"/>
                      <a:gd name="T15" fmla="*/ 0 w 65"/>
                      <a:gd name="T16" fmla="*/ 0 h 29"/>
                      <a:gd name="T17" fmla="*/ 65 w 65"/>
                      <a:gd name="T18" fmla="*/ 29 h 29"/>
                    </a:gdLst>
                    <a:ahLst/>
                    <a:cxnLst>
                      <a:cxn ang="T10">
                        <a:pos x="T0" y="T1"/>
                      </a:cxn>
                      <a:cxn ang="T11">
                        <a:pos x="T2" y="T3"/>
                      </a:cxn>
                      <a:cxn ang="T12">
                        <a:pos x="T4" y="T5"/>
                      </a:cxn>
                      <a:cxn ang="T13">
                        <a:pos x="T6" y="T7"/>
                      </a:cxn>
                      <a:cxn ang="T14">
                        <a:pos x="T8" y="T9"/>
                      </a:cxn>
                    </a:cxnLst>
                    <a:rect l="T15" t="T16" r="T17" b="T18"/>
                    <a:pathLst>
                      <a:path w="65" h="29">
                        <a:moveTo>
                          <a:pt x="0" y="29"/>
                        </a:moveTo>
                        <a:lnTo>
                          <a:pt x="14" y="0"/>
                        </a:lnTo>
                        <a:lnTo>
                          <a:pt x="53" y="0"/>
                        </a:lnTo>
                        <a:lnTo>
                          <a:pt x="65" y="29"/>
                        </a:lnTo>
                        <a:lnTo>
                          <a:pt x="0" y="29"/>
                        </a:lnTo>
                        <a:close/>
                      </a:path>
                    </a:pathLst>
                  </a:custGeom>
                  <a:solidFill>
                    <a:srgbClr val="808080"/>
                  </a:solidFill>
                  <a:ln w="9525">
                    <a:noFill/>
                    <a:round/>
                    <a:headEnd/>
                    <a:tailEnd/>
                  </a:ln>
                </p:spPr>
                <p:txBody>
                  <a:bodyPr/>
                  <a:lstStyle/>
                  <a:p>
                    <a:endParaRPr lang="zh-CN" altLang="en-US"/>
                  </a:p>
                </p:txBody>
              </p:sp>
            </p:grpSp>
          </p:grpSp>
          <p:grpSp>
            <p:nvGrpSpPr>
              <p:cNvPr id="14527" name="Group 443"/>
              <p:cNvGrpSpPr>
                <a:grpSpLocks/>
              </p:cNvGrpSpPr>
              <p:nvPr/>
            </p:nvGrpSpPr>
            <p:grpSpPr bwMode="auto">
              <a:xfrm>
                <a:off x="1002" y="3632"/>
                <a:ext cx="83" cy="63"/>
                <a:chOff x="1002" y="3632"/>
                <a:chExt cx="83" cy="63"/>
              </a:xfrm>
            </p:grpSpPr>
            <p:grpSp>
              <p:nvGrpSpPr>
                <p:cNvPr id="14610" name="Group 444"/>
                <p:cNvGrpSpPr>
                  <a:grpSpLocks/>
                </p:cNvGrpSpPr>
                <p:nvPr/>
              </p:nvGrpSpPr>
              <p:grpSpPr bwMode="auto">
                <a:xfrm>
                  <a:off x="1002" y="3632"/>
                  <a:ext cx="44" cy="22"/>
                  <a:chOff x="1002" y="3632"/>
                  <a:chExt cx="44" cy="22"/>
                </a:xfrm>
              </p:grpSpPr>
              <p:sp>
                <p:nvSpPr>
                  <p:cNvPr id="14623" name="Freeform 445"/>
                  <p:cNvSpPr>
                    <a:spLocks/>
                  </p:cNvSpPr>
                  <p:nvPr/>
                </p:nvSpPr>
                <p:spPr bwMode="auto">
                  <a:xfrm>
                    <a:off x="1002" y="3632"/>
                    <a:ext cx="19" cy="22"/>
                  </a:xfrm>
                  <a:custGeom>
                    <a:avLst/>
                    <a:gdLst>
                      <a:gd name="T0" fmla="*/ 10 w 38"/>
                      <a:gd name="T1" fmla="*/ 22 h 68"/>
                      <a:gd name="T2" fmla="*/ 0 w 38"/>
                      <a:gd name="T3" fmla="*/ 11 h 68"/>
                      <a:gd name="T4" fmla="*/ 5 w 38"/>
                      <a:gd name="T5" fmla="*/ 0 h 68"/>
                      <a:gd name="T6" fmla="*/ 19 w 38"/>
                      <a:gd name="T7" fmla="*/ 11 h 68"/>
                      <a:gd name="T8" fmla="*/ 10 w 38"/>
                      <a:gd name="T9" fmla="*/ 22 h 68"/>
                      <a:gd name="T10" fmla="*/ 0 60000 65536"/>
                      <a:gd name="T11" fmla="*/ 0 60000 65536"/>
                      <a:gd name="T12" fmla="*/ 0 60000 65536"/>
                      <a:gd name="T13" fmla="*/ 0 60000 65536"/>
                      <a:gd name="T14" fmla="*/ 0 60000 65536"/>
                      <a:gd name="T15" fmla="*/ 0 w 38"/>
                      <a:gd name="T16" fmla="*/ 0 h 68"/>
                      <a:gd name="T17" fmla="*/ 38 w 38"/>
                      <a:gd name="T18" fmla="*/ 68 h 68"/>
                    </a:gdLst>
                    <a:ahLst/>
                    <a:cxnLst>
                      <a:cxn ang="T10">
                        <a:pos x="T0" y="T1"/>
                      </a:cxn>
                      <a:cxn ang="T11">
                        <a:pos x="T2" y="T3"/>
                      </a:cxn>
                      <a:cxn ang="T12">
                        <a:pos x="T4" y="T5"/>
                      </a:cxn>
                      <a:cxn ang="T13">
                        <a:pos x="T6" y="T7"/>
                      </a:cxn>
                      <a:cxn ang="T14">
                        <a:pos x="T8" y="T9"/>
                      </a:cxn>
                    </a:cxnLst>
                    <a:rect l="T15" t="T16" r="T17" b="T18"/>
                    <a:pathLst>
                      <a:path w="38" h="68">
                        <a:moveTo>
                          <a:pt x="21" y="68"/>
                        </a:moveTo>
                        <a:lnTo>
                          <a:pt x="0" y="33"/>
                        </a:lnTo>
                        <a:lnTo>
                          <a:pt x="10" y="0"/>
                        </a:lnTo>
                        <a:lnTo>
                          <a:pt x="38" y="33"/>
                        </a:lnTo>
                        <a:lnTo>
                          <a:pt x="21" y="68"/>
                        </a:lnTo>
                        <a:close/>
                      </a:path>
                    </a:pathLst>
                  </a:custGeom>
                  <a:solidFill>
                    <a:srgbClr val="202020"/>
                  </a:solidFill>
                  <a:ln w="9525">
                    <a:noFill/>
                    <a:round/>
                    <a:headEnd/>
                    <a:tailEnd/>
                  </a:ln>
                </p:spPr>
                <p:txBody>
                  <a:bodyPr/>
                  <a:lstStyle/>
                  <a:p>
                    <a:endParaRPr lang="zh-CN" altLang="en-US"/>
                  </a:p>
                </p:txBody>
              </p:sp>
              <p:sp>
                <p:nvSpPr>
                  <p:cNvPr id="14624" name="Freeform 446"/>
                  <p:cNvSpPr>
                    <a:spLocks/>
                  </p:cNvSpPr>
                  <p:nvPr/>
                </p:nvSpPr>
                <p:spPr bwMode="auto">
                  <a:xfrm>
                    <a:off x="1008" y="3632"/>
                    <a:ext cx="33" cy="12"/>
                  </a:xfrm>
                  <a:custGeom>
                    <a:avLst/>
                    <a:gdLst>
                      <a:gd name="T0" fmla="*/ 0 w 65"/>
                      <a:gd name="T1" fmla="*/ 0 h 35"/>
                      <a:gd name="T2" fmla="*/ 20 w 65"/>
                      <a:gd name="T3" fmla="*/ 0 h 35"/>
                      <a:gd name="T4" fmla="*/ 33 w 65"/>
                      <a:gd name="T5" fmla="*/ 12 h 35"/>
                      <a:gd name="T6" fmla="*/ 13 w 65"/>
                      <a:gd name="T7" fmla="*/ 12 h 35"/>
                      <a:gd name="T8" fmla="*/ 0 w 65"/>
                      <a:gd name="T9" fmla="*/ 0 h 35"/>
                      <a:gd name="T10" fmla="*/ 0 60000 65536"/>
                      <a:gd name="T11" fmla="*/ 0 60000 65536"/>
                      <a:gd name="T12" fmla="*/ 0 60000 65536"/>
                      <a:gd name="T13" fmla="*/ 0 60000 65536"/>
                      <a:gd name="T14" fmla="*/ 0 60000 65536"/>
                      <a:gd name="T15" fmla="*/ 0 w 65"/>
                      <a:gd name="T16" fmla="*/ 0 h 35"/>
                      <a:gd name="T17" fmla="*/ 65 w 65"/>
                      <a:gd name="T18" fmla="*/ 35 h 35"/>
                    </a:gdLst>
                    <a:ahLst/>
                    <a:cxnLst>
                      <a:cxn ang="T10">
                        <a:pos x="T0" y="T1"/>
                      </a:cxn>
                      <a:cxn ang="T11">
                        <a:pos x="T2" y="T3"/>
                      </a:cxn>
                      <a:cxn ang="T12">
                        <a:pos x="T4" y="T5"/>
                      </a:cxn>
                      <a:cxn ang="T13">
                        <a:pos x="T6" y="T7"/>
                      </a:cxn>
                      <a:cxn ang="T14">
                        <a:pos x="T8" y="T9"/>
                      </a:cxn>
                    </a:cxnLst>
                    <a:rect l="T15" t="T16" r="T17" b="T18"/>
                    <a:pathLst>
                      <a:path w="65" h="35">
                        <a:moveTo>
                          <a:pt x="0" y="0"/>
                        </a:moveTo>
                        <a:lnTo>
                          <a:pt x="40" y="0"/>
                        </a:lnTo>
                        <a:lnTo>
                          <a:pt x="65" y="35"/>
                        </a:lnTo>
                        <a:lnTo>
                          <a:pt x="25" y="35"/>
                        </a:lnTo>
                        <a:lnTo>
                          <a:pt x="0" y="0"/>
                        </a:lnTo>
                        <a:close/>
                      </a:path>
                    </a:pathLst>
                  </a:custGeom>
                  <a:solidFill>
                    <a:srgbClr val="606060"/>
                  </a:solidFill>
                  <a:ln w="9525">
                    <a:noFill/>
                    <a:round/>
                    <a:headEnd/>
                    <a:tailEnd/>
                  </a:ln>
                </p:spPr>
                <p:txBody>
                  <a:bodyPr/>
                  <a:lstStyle/>
                  <a:p>
                    <a:endParaRPr lang="zh-CN" altLang="en-US"/>
                  </a:p>
                </p:txBody>
              </p:sp>
              <p:sp>
                <p:nvSpPr>
                  <p:cNvPr id="14625" name="Freeform 447"/>
                  <p:cNvSpPr>
                    <a:spLocks/>
                  </p:cNvSpPr>
                  <p:nvPr/>
                </p:nvSpPr>
                <p:spPr bwMode="auto">
                  <a:xfrm>
                    <a:off x="1013" y="3644"/>
                    <a:ext cx="33" cy="10"/>
                  </a:xfrm>
                  <a:custGeom>
                    <a:avLst/>
                    <a:gdLst>
                      <a:gd name="T0" fmla="*/ 0 w 66"/>
                      <a:gd name="T1" fmla="*/ 10 h 28"/>
                      <a:gd name="T2" fmla="*/ 6 w 66"/>
                      <a:gd name="T3" fmla="*/ 0 h 28"/>
                      <a:gd name="T4" fmla="*/ 27 w 66"/>
                      <a:gd name="T5" fmla="*/ 0 h 28"/>
                      <a:gd name="T6" fmla="*/ 33 w 66"/>
                      <a:gd name="T7" fmla="*/ 10 h 28"/>
                      <a:gd name="T8" fmla="*/ 0 w 66"/>
                      <a:gd name="T9" fmla="*/ 10 h 28"/>
                      <a:gd name="T10" fmla="*/ 0 60000 65536"/>
                      <a:gd name="T11" fmla="*/ 0 60000 65536"/>
                      <a:gd name="T12" fmla="*/ 0 60000 65536"/>
                      <a:gd name="T13" fmla="*/ 0 60000 65536"/>
                      <a:gd name="T14" fmla="*/ 0 60000 65536"/>
                      <a:gd name="T15" fmla="*/ 0 w 66"/>
                      <a:gd name="T16" fmla="*/ 0 h 28"/>
                      <a:gd name="T17" fmla="*/ 66 w 66"/>
                      <a:gd name="T18" fmla="*/ 28 h 28"/>
                    </a:gdLst>
                    <a:ahLst/>
                    <a:cxnLst>
                      <a:cxn ang="T10">
                        <a:pos x="T0" y="T1"/>
                      </a:cxn>
                      <a:cxn ang="T11">
                        <a:pos x="T2" y="T3"/>
                      </a:cxn>
                      <a:cxn ang="T12">
                        <a:pos x="T4" y="T5"/>
                      </a:cxn>
                      <a:cxn ang="T13">
                        <a:pos x="T6" y="T7"/>
                      </a:cxn>
                      <a:cxn ang="T14">
                        <a:pos x="T8" y="T9"/>
                      </a:cxn>
                    </a:cxnLst>
                    <a:rect l="T15" t="T16" r="T17" b="T18"/>
                    <a:pathLst>
                      <a:path w="66" h="28">
                        <a:moveTo>
                          <a:pt x="0" y="28"/>
                        </a:moveTo>
                        <a:lnTo>
                          <a:pt x="13" y="0"/>
                        </a:lnTo>
                        <a:lnTo>
                          <a:pt x="55" y="0"/>
                        </a:lnTo>
                        <a:lnTo>
                          <a:pt x="66" y="28"/>
                        </a:lnTo>
                        <a:lnTo>
                          <a:pt x="0" y="28"/>
                        </a:lnTo>
                        <a:close/>
                      </a:path>
                    </a:pathLst>
                  </a:custGeom>
                  <a:solidFill>
                    <a:srgbClr val="808080"/>
                  </a:solidFill>
                  <a:ln w="9525">
                    <a:noFill/>
                    <a:round/>
                    <a:headEnd/>
                    <a:tailEnd/>
                  </a:ln>
                </p:spPr>
                <p:txBody>
                  <a:bodyPr/>
                  <a:lstStyle/>
                  <a:p>
                    <a:endParaRPr lang="zh-CN" altLang="en-US"/>
                  </a:p>
                </p:txBody>
              </p:sp>
            </p:grpSp>
            <p:grpSp>
              <p:nvGrpSpPr>
                <p:cNvPr id="14611" name="Group 448"/>
                <p:cNvGrpSpPr>
                  <a:grpSpLocks/>
                </p:cNvGrpSpPr>
                <p:nvPr/>
              </p:nvGrpSpPr>
              <p:grpSpPr bwMode="auto">
                <a:xfrm>
                  <a:off x="1014" y="3645"/>
                  <a:ext cx="44" cy="23"/>
                  <a:chOff x="1014" y="3645"/>
                  <a:chExt cx="44" cy="23"/>
                </a:xfrm>
              </p:grpSpPr>
              <p:sp>
                <p:nvSpPr>
                  <p:cNvPr id="14620" name="Freeform 449"/>
                  <p:cNvSpPr>
                    <a:spLocks/>
                  </p:cNvSpPr>
                  <p:nvPr/>
                </p:nvSpPr>
                <p:spPr bwMode="auto">
                  <a:xfrm>
                    <a:off x="1014" y="3645"/>
                    <a:ext cx="19" cy="23"/>
                  </a:xfrm>
                  <a:custGeom>
                    <a:avLst/>
                    <a:gdLst>
                      <a:gd name="T0" fmla="*/ 11 w 40"/>
                      <a:gd name="T1" fmla="*/ 23 h 68"/>
                      <a:gd name="T2" fmla="*/ 0 w 40"/>
                      <a:gd name="T3" fmla="*/ 11 h 68"/>
                      <a:gd name="T4" fmla="*/ 7 w 40"/>
                      <a:gd name="T5" fmla="*/ 0 h 68"/>
                      <a:gd name="T6" fmla="*/ 19 w 40"/>
                      <a:gd name="T7" fmla="*/ 11 h 68"/>
                      <a:gd name="T8" fmla="*/ 11 w 40"/>
                      <a:gd name="T9" fmla="*/ 23 h 68"/>
                      <a:gd name="T10" fmla="*/ 0 60000 65536"/>
                      <a:gd name="T11" fmla="*/ 0 60000 65536"/>
                      <a:gd name="T12" fmla="*/ 0 60000 65536"/>
                      <a:gd name="T13" fmla="*/ 0 60000 65536"/>
                      <a:gd name="T14" fmla="*/ 0 60000 65536"/>
                      <a:gd name="T15" fmla="*/ 0 w 40"/>
                      <a:gd name="T16" fmla="*/ 0 h 68"/>
                      <a:gd name="T17" fmla="*/ 40 w 40"/>
                      <a:gd name="T18" fmla="*/ 68 h 68"/>
                    </a:gdLst>
                    <a:ahLst/>
                    <a:cxnLst>
                      <a:cxn ang="T10">
                        <a:pos x="T0" y="T1"/>
                      </a:cxn>
                      <a:cxn ang="T11">
                        <a:pos x="T2" y="T3"/>
                      </a:cxn>
                      <a:cxn ang="T12">
                        <a:pos x="T4" y="T5"/>
                      </a:cxn>
                      <a:cxn ang="T13">
                        <a:pos x="T6" y="T7"/>
                      </a:cxn>
                      <a:cxn ang="T14">
                        <a:pos x="T8" y="T9"/>
                      </a:cxn>
                    </a:cxnLst>
                    <a:rect l="T15" t="T16" r="T17" b="T18"/>
                    <a:pathLst>
                      <a:path w="40" h="68">
                        <a:moveTo>
                          <a:pt x="24" y="68"/>
                        </a:moveTo>
                        <a:lnTo>
                          <a:pt x="0" y="33"/>
                        </a:lnTo>
                        <a:lnTo>
                          <a:pt x="14" y="0"/>
                        </a:lnTo>
                        <a:lnTo>
                          <a:pt x="40" y="33"/>
                        </a:lnTo>
                        <a:lnTo>
                          <a:pt x="24" y="68"/>
                        </a:lnTo>
                        <a:close/>
                      </a:path>
                    </a:pathLst>
                  </a:custGeom>
                  <a:solidFill>
                    <a:srgbClr val="202020"/>
                  </a:solidFill>
                  <a:ln w="9525">
                    <a:noFill/>
                    <a:round/>
                    <a:headEnd/>
                    <a:tailEnd/>
                  </a:ln>
                </p:spPr>
                <p:txBody>
                  <a:bodyPr/>
                  <a:lstStyle/>
                  <a:p>
                    <a:endParaRPr lang="zh-CN" altLang="en-US"/>
                  </a:p>
                </p:txBody>
              </p:sp>
              <p:sp>
                <p:nvSpPr>
                  <p:cNvPr id="14621" name="Freeform 450"/>
                  <p:cNvSpPr>
                    <a:spLocks/>
                  </p:cNvSpPr>
                  <p:nvPr/>
                </p:nvSpPr>
                <p:spPr bwMode="auto">
                  <a:xfrm>
                    <a:off x="1021" y="3646"/>
                    <a:ext cx="32" cy="11"/>
                  </a:xfrm>
                  <a:custGeom>
                    <a:avLst/>
                    <a:gdLst>
                      <a:gd name="T0" fmla="*/ 0 w 63"/>
                      <a:gd name="T1" fmla="*/ 0 h 33"/>
                      <a:gd name="T2" fmla="*/ 21 w 63"/>
                      <a:gd name="T3" fmla="*/ 0 h 33"/>
                      <a:gd name="T4" fmla="*/ 32 w 63"/>
                      <a:gd name="T5" fmla="*/ 11 h 33"/>
                      <a:gd name="T6" fmla="*/ 12 w 63"/>
                      <a:gd name="T7" fmla="*/ 11 h 33"/>
                      <a:gd name="T8" fmla="*/ 0 w 63"/>
                      <a:gd name="T9" fmla="*/ 0 h 33"/>
                      <a:gd name="T10" fmla="*/ 0 60000 65536"/>
                      <a:gd name="T11" fmla="*/ 0 60000 65536"/>
                      <a:gd name="T12" fmla="*/ 0 60000 65536"/>
                      <a:gd name="T13" fmla="*/ 0 60000 65536"/>
                      <a:gd name="T14" fmla="*/ 0 60000 65536"/>
                      <a:gd name="T15" fmla="*/ 0 w 63"/>
                      <a:gd name="T16" fmla="*/ 0 h 33"/>
                      <a:gd name="T17" fmla="*/ 63 w 63"/>
                      <a:gd name="T18" fmla="*/ 33 h 33"/>
                    </a:gdLst>
                    <a:ahLst/>
                    <a:cxnLst>
                      <a:cxn ang="T10">
                        <a:pos x="T0" y="T1"/>
                      </a:cxn>
                      <a:cxn ang="T11">
                        <a:pos x="T2" y="T3"/>
                      </a:cxn>
                      <a:cxn ang="T12">
                        <a:pos x="T4" y="T5"/>
                      </a:cxn>
                      <a:cxn ang="T13">
                        <a:pos x="T6" y="T7"/>
                      </a:cxn>
                      <a:cxn ang="T14">
                        <a:pos x="T8" y="T9"/>
                      </a:cxn>
                    </a:cxnLst>
                    <a:rect l="T15" t="T16" r="T17" b="T18"/>
                    <a:pathLst>
                      <a:path w="63" h="33">
                        <a:moveTo>
                          <a:pt x="0" y="0"/>
                        </a:moveTo>
                        <a:lnTo>
                          <a:pt x="41" y="0"/>
                        </a:lnTo>
                        <a:lnTo>
                          <a:pt x="63" y="33"/>
                        </a:lnTo>
                        <a:lnTo>
                          <a:pt x="24" y="33"/>
                        </a:lnTo>
                        <a:lnTo>
                          <a:pt x="0" y="0"/>
                        </a:lnTo>
                        <a:close/>
                      </a:path>
                    </a:pathLst>
                  </a:custGeom>
                  <a:solidFill>
                    <a:srgbClr val="606060"/>
                  </a:solidFill>
                  <a:ln w="9525">
                    <a:noFill/>
                    <a:round/>
                    <a:headEnd/>
                    <a:tailEnd/>
                  </a:ln>
                </p:spPr>
                <p:txBody>
                  <a:bodyPr/>
                  <a:lstStyle/>
                  <a:p>
                    <a:endParaRPr lang="zh-CN" altLang="en-US"/>
                  </a:p>
                </p:txBody>
              </p:sp>
              <p:sp>
                <p:nvSpPr>
                  <p:cNvPr id="14622" name="Freeform 451"/>
                  <p:cNvSpPr>
                    <a:spLocks/>
                  </p:cNvSpPr>
                  <p:nvPr/>
                </p:nvSpPr>
                <p:spPr bwMode="auto">
                  <a:xfrm>
                    <a:off x="1026" y="3658"/>
                    <a:ext cx="32" cy="10"/>
                  </a:xfrm>
                  <a:custGeom>
                    <a:avLst/>
                    <a:gdLst>
                      <a:gd name="T0" fmla="*/ 0 w 65"/>
                      <a:gd name="T1" fmla="*/ 10 h 30"/>
                      <a:gd name="T2" fmla="*/ 6 w 65"/>
                      <a:gd name="T3" fmla="*/ 0 h 30"/>
                      <a:gd name="T4" fmla="*/ 26 w 65"/>
                      <a:gd name="T5" fmla="*/ 0 h 30"/>
                      <a:gd name="T6" fmla="*/ 32 w 65"/>
                      <a:gd name="T7" fmla="*/ 10 h 30"/>
                      <a:gd name="T8" fmla="*/ 0 w 65"/>
                      <a:gd name="T9" fmla="*/ 10 h 30"/>
                      <a:gd name="T10" fmla="*/ 0 60000 65536"/>
                      <a:gd name="T11" fmla="*/ 0 60000 65536"/>
                      <a:gd name="T12" fmla="*/ 0 60000 65536"/>
                      <a:gd name="T13" fmla="*/ 0 60000 65536"/>
                      <a:gd name="T14" fmla="*/ 0 60000 65536"/>
                      <a:gd name="T15" fmla="*/ 0 w 65"/>
                      <a:gd name="T16" fmla="*/ 0 h 30"/>
                      <a:gd name="T17" fmla="*/ 65 w 65"/>
                      <a:gd name="T18" fmla="*/ 30 h 30"/>
                    </a:gdLst>
                    <a:ahLst/>
                    <a:cxnLst>
                      <a:cxn ang="T10">
                        <a:pos x="T0" y="T1"/>
                      </a:cxn>
                      <a:cxn ang="T11">
                        <a:pos x="T2" y="T3"/>
                      </a:cxn>
                      <a:cxn ang="T12">
                        <a:pos x="T4" y="T5"/>
                      </a:cxn>
                      <a:cxn ang="T13">
                        <a:pos x="T6" y="T7"/>
                      </a:cxn>
                      <a:cxn ang="T14">
                        <a:pos x="T8" y="T9"/>
                      </a:cxn>
                    </a:cxnLst>
                    <a:rect l="T15" t="T16" r="T17" b="T18"/>
                    <a:pathLst>
                      <a:path w="65" h="30">
                        <a:moveTo>
                          <a:pt x="0" y="30"/>
                        </a:moveTo>
                        <a:lnTo>
                          <a:pt x="12" y="0"/>
                        </a:lnTo>
                        <a:lnTo>
                          <a:pt x="53" y="0"/>
                        </a:lnTo>
                        <a:lnTo>
                          <a:pt x="65" y="30"/>
                        </a:lnTo>
                        <a:lnTo>
                          <a:pt x="0" y="30"/>
                        </a:lnTo>
                        <a:close/>
                      </a:path>
                    </a:pathLst>
                  </a:custGeom>
                  <a:solidFill>
                    <a:srgbClr val="808080"/>
                  </a:solidFill>
                  <a:ln w="9525">
                    <a:noFill/>
                    <a:round/>
                    <a:headEnd/>
                    <a:tailEnd/>
                  </a:ln>
                </p:spPr>
                <p:txBody>
                  <a:bodyPr/>
                  <a:lstStyle/>
                  <a:p>
                    <a:endParaRPr lang="zh-CN" altLang="en-US"/>
                  </a:p>
                </p:txBody>
              </p:sp>
            </p:grpSp>
            <p:grpSp>
              <p:nvGrpSpPr>
                <p:cNvPr id="14612" name="Group 452"/>
                <p:cNvGrpSpPr>
                  <a:grpSpLocks/>
                </p:cNvGrpSpPr>
                <p:nvPr/>
              </p:nvGrpSpPr>
              <p:grpSpPr bwMode="auto">
                <a:xfrm>
                  <a:off x="1027" y="3659"/>
                  <a:ext cx="45" cy="23"/>
                  <a:chOff x="1027" y="3659"/>
                  <a:chExt cx="45" cy="23"/>
                </a:xfrm>
              </p:grpSpPr>
              <p:sp>
                <p:nvSpPr>
                  <p:cNvPr id="14617" name="Freeform 453"/>
                  <p:cNvSpPr>
                    <a:spLocks/>
                  </p:cNvSpPr>
                  <p:nvPr/>
                </p:nvSpPr>
                <p:spPr bwMode="auto">
                  <a:xfrm>
                    <a:off x="1027" y="3659"/>
                    <a:ext cx="20" cy="23"/>
                  </a:xfrm>
                  <a:custGeom>
                    <a:avLst/>
                    <a:gdLst>
                      <a:gd name="T0" fmla="*/ 11 w 39"/>
                      <a:gd name="T1" fmla="*/ 23 h 70"/>
                      <a:gd name="T2" fmla="*/ 0 w 39"/>
                      <a:gd name="T3" fmla="*/ 11 h 70"/>
                      <a:gd name="T4" fmla="*/ 6 w 39"/>
                      <a:gd name="T5" fmla="*/ 0 h 70"/>
                      <a:gd name="T6" fmla="*/ 20 w 39"/>
                      <a:gd name="T7" fmla="*/ 11 h 70"/>
                      <a:gd name="T8" fmla="*/ 11 w 39"/>
                      <a:gd name="T9" fmla="*/ 23 h 70"/>
                      <a:gd name="T10" fmla="*/ 0 60000 65536"/>
                      <a:gd name="T11" fmla="*/ 0 60000 65536"/>
                      <a:gd name="T12" fmla="*/ 0 60000 65536"/>
                      <a:gd name="T13" fmla="*/ 0 60000 65536"/>
                      <a:gd name="T14" fmla="*/ 0 60000 65536"/>
                      <a:gd name="T15" fmla="*/ 0 w 39"/>
                      <a:gd name="T16" fmla="*/ 0 h 70"/>
                      <a:gd name="T17" fmla="*/ 39 w 39"/>
                      <a:gd name="T18" fmla="*/ 70 h 70"/>
                    </a:gdLst>
                    <a:ahLst/>
                    <a:cxnLst>
                      <a:cxn ang="T10">
                        <a:pos x="T0" y="T1"/>
                      </a:cxn>
                      <a:cxn ang="T11">
                        <a:pos x="T2" y="T3"/>
                      </a:cxn>
                      <a:cxn ang="T12">
                        <a:pos x="T4" y="T5"/>
                      </a:cxn>
                      <a:cxn ang="T13">
                        <a:pos x="T6" y="T7"/>
                      </a:cxn>
                      <a:cxn ang="T14">
                        <a:pos x="T8" y="T9"/>
                      </a:cxn>
                    </a:cxnLst>
                    <a:rect l="T15" t="T16" r="T17" b="T18"/>
                    <a:pathLst>
                      <a:path w="39" h="70">
                        <a:moveTo>
                          <a:pt x="22" y="70"/>
                        </a:moveTo>
                        <a:lnTo>
                          <a:pt x="0" y="34"/>
                        </a:lnTo>
                        <a:lnTo>
                          <a:pt x="12" y="0"/>
                        </a:lnTo>
                        <a:lnTo>
                          <a:pt x="39" y="34"/>
                        </a:lnTo>
                        <a:lnTo>
                          <a:pt x="22" y="70"/>
                        </a:lnTo>
                        <a:close/>
                      </a:path>
                    </a:pathLst>
                  </a:custGeom>
                  <a:solidFill>
                    <a:srgbClr val="202020"/>
                  </a:solidFill>
                  <a:ln w="9525">
                    <a:noFill/>
                    <a:round/>
                    <a:headEnd/>
                    <a:tailEnd/>
                  </a:ln>
                </p:spPr>
                <p:txBody>
                  <a:bodyPr/>
                  <a:lstStyle/>
                  <a:p>
                    <a:endParaRPr lang="zh-CN" altLang="en-US"/>
                  </a:p>
                </p:txBody>
              </p:sp>
              <p:sp>
                <p:nvSpPr>
                  <p:cNvPr id="14618" name="Freeform 454"/>
                  <p:cNvSpPr>
                    <a:spLocks/>
                  </p:cNvSpPr>
                  <p:nvPr/>
                </p:nvSpPr>
                <p:spPr bwMode="auto">
                  <a:xfrm>
                    <a:off x="1033" y="3659"/>
                    <a:ext cx="33" cy="11"/>
                  </a:xfrm>
                  <a:custGeom>
                    <a:avLst/>
                    <a:gdLst>
                      <a:gd name="T0" fmla="*/ 0 w 64"/>
                      <a:gd name="T1" fmla="*/ 0 h 34"/>
                      <a:gd name="T2" fmla="*/ 20 w 64"/>
                      <a:gd name="T3" fmla="*/ 0 h 34"/>
                      <a:gd name="T4" fmla="*/ 33 w 64"/>
                      <a:gd name="T5" fmla="*/ 11 h 34"/>
                      <a:gd name="T6" fmla="*/ 13 w 64"/>
                      <a:gd name="T7" fmla="*/ 11 h 34"/>
                      <a:gd name="T8" fmla="*/ 0 w 64"/>
                      <a:gd name="T9" fmla="*/ 0 h 34"/>
                      <a:gd name="T10" fmla="*/ 0 60000 65536"/>
                      <a:gd name="T11" fmla="*/ 0 60000 65536"/>
                      <a:gd name="T12" fmla="*/ 0 60000 65536"/>
                      <a:gd name="T13" fmla="*/ 0 60000 65536"/>
                      <a:gd name="T14" fmla="*/ 0 60000 65536"/>
                      <a:gd name="T15" fmla="*/ 0 w 64"/>
                      <a:gd name="T16" fmla="*/ 0 h 34"/>
                      <a:gd name="T17" fmla="*/ 64 w 64"/>
                      <a:gd name="T18" fmla="*/ 34 h 34"/>
                    </a:gdLst>
                    <a:ahLst/>
                    <a:cxnLst>
                      <a:cxn ang="T10">
                        <a:pos x="T0" y="T1"/>
                      </a:cxn>
                      <a:cxn ang="T11">
                        <a:pos x="T2" y="T3"/>
                      </a:cxn>
                      <a:cxn ang="T12">
                        <a:pos x="T4" y="T5"/>
                      </a:cxn>
                      <a:cxn ang="T13">
                        <a:pos x="T6" y="T7"/>
                      </a:cxn>
                      <a:cxn ang="T14">
                        <a:pos x="T8" y="T9"/>
                      </a:cxn>
                    </a:cxnLst>
                    <a:rect l="T15" t="T16" r="T17" b="T18"/>
                    <a:pathLst>
                      <a:path w="64" h="34">
                        <a:moveTo>
                          <a:pt x="0" y="0"/>
                        </a:moveTo>
                        <a:lnTo>
                          <a:pt x="39" y="0"/>
                        </a:lnTo>
                        <a:lnTo>
                          <a:pt x="64" y="34"/>
                        </a:lnTo>
                        <a:lnTo>
                          <a:pt x="25" y="34"/>
                        </a:lnTo>
                        <a:lnTo>
                          <a:pt x="0" y="0"/>
                        </a:lnTo>
                        <a:close/>
                      </a:path>
                    </a:pathLst>
                  </a:custGeom>
                  <a:solidFill>
                    <a:srgbClr val="606060"/>
                  </a:solidFill>
                  <a:ln w="9525">
                    <a:noFill/>
                    <a:round/>
                    <a:headEnd/>
                    <a:tailEnd/>
                  </a:ln>
                </p:spPr>
                <p:txBody>
                  <a:bodyPr/>
                  <a:lstStyle/>
                  <a:p>
                    <a:endParaRPr lang="zh-CN" altLang="en-US"/>
                  </a:p>
                </p:txBody>
              </p:sp>
              <p:sp>
                <p:nvSpPr>
                  <p:cNvPr id="14619" name="Freeform 455"/>
                  <p:cNvSpPr>
                    <a:spLocks/>
                  </p:cNvSpPr>
                  <p:nvPr/>
                </p:nvSpPr>
                <p:spPr bwMode="auto">
                  <a:xfrm>
                    <a:off x="1039" y="3671"/>
                    <a:ext cx="33" cy="10"/>
                  </a:xfrm>
                  <a:custGeom>
                    <a:avLst/>
                    <a:gdLst>
                      <a:gd name="T0" fmla="*/ 0 w 66"/>
                      <a:gd name="T1" fmla="*/ 10 h 30"/>
                      <a:gd name="T2" fmla="*/ 6 w 66"/>
                      <a:gd name="T3" fmla="*/ 0 h 30"/>
                      <a:gd name="T4" fmla="*/ 27 w 66"/>
                      <a:gd name="T5" fmla="*/ 0 h 30"/>
                      <a:gd name="T6" fmla="*/ 33 w 66"/>
                      <a:gd name="T7" fmla="*/ 10 h 30"/>
                      <a:gd name="T8" fmla="*/ 0 w 66"/>
                      <a:gd name="T9" fmla="*/ 10 h 30"/>
                      <a:gd name="T10" fmla="*/ 0 60000 65536"/>
                      <a:gd name="T11" fmla="*/ 0 60000 65536"/>
                      <a:gd name="T12" fmla="*/ 0 60000 65536"/>
                      <a:gd name="T13" fmla="*/ 0 60000 65536"/>
                      <a:gd name="T14" fmla="*/ 0 60000 65536"/>
                      <a:gd name="T15" fmla="*/ 0 w 66"/>
                      <a:gd name="T16" fmla="*/ 0 h 30"/>
                      <a:gd name="T17" fmla="*/ 66 w 66"/>
                      <a:gd name="T18" fmla="*/ 30 h 30"/>
                    </a:gdLst>
                    <a:ahLst/>
                    <a:cxnLst>
                      <a:cxn ang="T10">
                        <a:pos x="T0" y="T1"/>
                      </a:cxn>
                      <a:cxn ang="T11">
                        <a:pos x="T2" y="T3"/>
                      </a:cxn>
                      <a:cxn ang="T12">
                        <a:pos x="T4" y="T5"/>
                      </a:cxn>
                      <a:cxn ang="T13">
                        <a:pos x="T6" y="T7"/>
                      </a:cxn>
                      <a:cxn ang="T14">
                        <a:pos x="T8" y="T9"/>
                      </a:cxn>
                    </a:cxnLst>
                    <a:rect l="T15" t="T16" r="T17" b="T18"/>
                    <a:pathLst>
                      <a:path w="66" h="30">
                        <a:moveTo>
                          <a:pt x="0" y="30"/>
                        </a:moveTo>
                        <a:lnTo>
                          <a:pt x="12" y="0"/>
                        </a:lnTo>
                        <a:lnTo>
                          <a:pt x="54" y="0"/>
                        </a:lnTo>
                        <a:lnTo>
                          <a:pt x="66" y="30"/>
                        </a:lnTo>
                        <a:lnTo>
                          <a:pt x="0" y="30"/>
                        </a:lnTo>
                        <a:close/>
                      </a:path>
                    </a:pathLst>
                  </a:custGeom>
                  <a:solidFill>
                    <a:srgbClr val="808080"/>
                  </a:solidFill>
                  <a:ln w="9525">
                    <a:noFill/>
                    <a:round/>
                    <a:headEnd/>
                    <a:tailEnd/>
                  </a:ln>
                </p:spPr>
                <p:txBody>
                  <a:bodyPr/>
                  <a:lstStyle/>
                  <a:p>
                    <a:endParaRPr lang="zh-CN" altLang="en-US"/>
                  </a:p>
                </p:txBody>
              </p:sp>
            </p:grpSp>
            <p:grpSp>
              <p:nvGrpSpPr>
                <p:cNvPr id="14613" name="Group 456"/>
                <p:cNvGrpSpPr>
                  <a:grpSpLocks/>
                </p:cNvGrpSpPr>
                <p:nvPr/>
              </p:nvGrpSpPr>
              <p:grpSpPr bwMode="auto">
                <a:xfrm>
                  <a:off x="1040" y="3672"/>
                  <a:ext cx="45" cy="23"/>
                  <a:chOff x="1040" y="3672"/>
                  <a:chExt cx="45" cy="23"/>
                </a:xfrm>
              </p:grpSpPr>
              <p:sp>
                <p:nvSpPr>
                  <p:cNvPr id="14614" name="Freeform 457"/>
                  <p:cNvSpPr>
                    <a:spLocks/>
                  </p:cNvSpPr>
                  <p:nvPr/>
                </p:nvSpPr>
                <p:spPr bwMode="auto">
                  <a:xfrm>
                    <a:off x="1040" y="3672"/>
                    <a:ext cx="20" cy="23"/>
                  </a:xfrm>
                  <a:custGeom>
                    <a:avLst/>
                    <a:gdLst>
                      <a:gd name="T0" fmla="*/ 12 w 41"/>
                      <a:gd name="T1" fmla="*/ 23 h 70"/>
                      <a:gd name="T2" fmla="*/ 0 w 41"/>
                      <a:gd name="T3" fmla="*/ 12 h 70"/>
                      <a:gd name="T4" fmla="*/ 6 w 41"/>
                      <a:gd name="T5" fmla="*/ 0 h 70"/>
                      <a:gd name="T6" fmla="*/ 20 w 41"/>
                      <a:gd name="T7" fmla="*/ 12 h 70"/>
                      <a:gd name="T8" fmla="*/ 12 w 41"/>
                      <a:gd name="T9" fmla="*/ 23 h 70"/>
                      <a:gd name="T10" fmla="*/ 0 60000 65536"/>
                      <a:gd name="T11" fmla="*/ 0 60000 65536"/>
                      <a:gd name="T12" fmla="*/ 0 60000 65536"/>
                      <a:gd name="T13" fmla="*/ 0 60000 65536"/>
                      <a:gd name="T14" fmla="*/ 0 60000 65536"/>
                      <a:gd name="T15" fmla="*/ 0 w 41"/>
                      <a:gd name="T16" fmla="*/ 0 h 70"/>
                      <a:gd name="T17" fmla="*/ 41 w 41"/>
                      <a:gd name="T18" fmla="*/ 70 h 70"/>
                    </a:gdLst>
                    <a:ahLst/>
                    <a:cxnLst>
                      <a:cxn ang="T10">
                        <a:pos x="T0" y="T1"/>
                      </a:cxn>
                      <a:cxn ang="T11">
                        <a:pos x="T2" y="T3"/>
                      </a:cxn>
                      <a:cxn ang="T12">
                        <a:pos x="T4" y="T5"/>
                      </a:cxn>
                      <a:cxn ang="T13">
                        <a:pos x="T6" y="T7"/>
                      </a:cxn>
                      <a:cxn ang="T14">
                        <a:pos x="T8" y="T9"/>
                      </a:cxn>
                    </a:cxnLst>
                    <a:rect l="T15" t="T16" r="T17" b="T18"/>
                    <a:pathLst>
                      <a:path w="41" h="70">
                        <a:moveTo>
                          <a:pt x="24" y="70"/>
                        </a:moveTo>
                        <a:lnTo>
                          <a:pt x="0" y="35"/>
                        </a:lnTo>
                        <a:lnTo>
                          <a:pt x="13" y="0"/>
                        </a:lnTo>
                        <a:lnTo>
                          <a:pt x="41" y="35"/>
                        </a:lnTo>
                        <a:lnTo>
                          <a:pt x="24" y="70"/>
                        </a:lnTo>
                        <a:close/>
                      </a:path>
                    </a:pathLst>
                  </a:custGeom>
                  <a:solidFill>
                    <a:srgbClr val="202020"/>
                  </a:solidFill>
                  <a:ln w="9525">
                    <a:noFill/>
                    <a:round/>
                    <a:headEnd/>
                    <a:tailEnd/>
                  </a:ln>
                </p:spPr>
                <p:txBody>
                  <a:bodyPr/>
                  <a:lstStyle/>
                  <a:p>
                    <a:endParaRPr lang="zh-CN" altLang="en-US"/>
                  </a:p>
                </p:txBody>
              </p:sp>
              <p:sp>
                <p:nvSpPr>
                  <p:cNvPr id="14615" name="Freeform 458"/>
                  <p:cNvSpPr>
                    <a:spLocks/>
                  </p:cNvSpPr>
                  <p:nvPr/>
                </p:nvSpPr>
                <p:spPr bwMode="auto">
                  <a:xfrm>
                    <a:off x="1047" y="3672"/>
                    <a:ext cx="32" cy="12"/>
                  </a:xfrm>
                  <a:custGeom>
                    <a:avLst/>
                    <a:gdLst>
                      <a:gd name="T0" fmla="*/ 0 w 65"/>
                      <a:gd name="T1" fmla="*/ 0 h 34"/>
                      <a:gd name="T2" fmla="*/ 20 w 65"/>
                      <a:gd name="T3" fmla="*/ 0 h 34"/>
                      <a:gd name="T4" fmla="*/ 32 w 65"/>
                      <a:gd name="T5" fmla="*/ 12 h 34"/>
                      <a:gd name="T6" fmla="*/ 12 w 65"/>
                      <a:gd name="T7" fmla="*/ 12 h 34"/>
                      <a:gd name="T8" fmla="*/ 0 w 65"/>
                      <a:gd name="T9" fmla="*/ 0 h 34"/>
                      <a:gd name="T10" fmla="*/ 0 60000 65536"/>
                      <a:gd name="T11" fmla="*/ 0 60000 65536"/>
                      <a:gd name="T12" fmla="*/ 0 60000 65536"/>
                      <a:gd name="T13" fmla="*/ 0 60000 65536"/>
                      <a:gd name="T14" fmla="*/ 0 60000 65536"/>
                      <a:gd name="T15" fmla="*/ 0 w 65"/>
                      <a:gd name="T16" fmla="*/ 0 h 34"/>
                      <a:gd name="T17" fmla="*/ 65 w 65"/>
                      <a:gd name="T18" fmla="*/ 34 h 34"/>
                    </a:gdLst>
                    <a:ahLst/>
                    <a:cxnLst>
                      <a:cxn ang="T10">
                        <a:pos x="T0" y="T1"/>
                      </a:cxn>
                      <a:cxn ang="T11">
                        <a:pos x="T2" y="T3"/>
                      </a:cxn>
                      <a:cxn ang="T12">
                        <a:pos x="T4" y="T5"/>
                      </a:cxn>
                      <a:cxn ang="T13">
                        <a:pos x="T6" y="T7"/>
                      </a:cxn>
                      <a:cxn ang="T14">
                        <a:pos x="T8" y="T9"/>
                      </a:cxn>
                    </a:cxnLst>
                    <a:rect l="T15" t="T16" r="T17" b="T18"/>
                    <a:pathLst>
                      <a:path w="65" h="34">
                        <a:moveTo>
                          <a:pt x="0" y="0"/>
                        </a:moveTo>
                        <a:lnTo>
                          <a:pt x="41" y="0"/>
                        </a:lnTo>
                        <a:lnTo>
                          <a:pt x="65" y="34"/>
                        </a:lnTo>
                        <a:lnTo>
                          <a:pt x="24" y="34"/>
                        </a:lnTo>
                        <a:lnTo>
                          <a:pt x="0" y="0"/>
                        </a:lnTo>
                        <a:close/>
                      </a:path>
                    </a:pathLst>
                  </a:custGeom>
                  <a:solidFill>
                    <a:srgbClr val="606060"/>
                  </a:solidFill>
                  <a:ln w="9525">
                    <a:noFill/>
                    <a:round/>
                    <a:headEnd/>
                    <a:tailEnd/>
                  </a:ln>
                </p:spPr>
                <p:txBody>
                  <a:bodyPr/>
                  <a:lstStyle/>
                  <a:p>
                    <a:endParaRPr lang="zh-CN" altLang="en-US"/>
                  </a:p>
                </p:txBody>
              </p:sp>
              <p:sp>
                <p:nvSpPr>
                  <p:cNvPr id="14616" name="Freeform 459"/>
                  <p:cNvSpPr>
                    <a:spLocks/>
                  </p:cNvSpPr>
                  <p:nvPr/>
                </p:nvSpPr>
                <p:spPr bwMode="auto">
                  <a:xfrm>
                    <a:off x="1053" y="3685"/>
                    <a:ext cx="32" cy="9"/>
                  </a:xfrm>
                  <a:custGeom>
                    <a:avLst/>
                    <a:gdLst>
                      <a:gd name="T0" fmla="*/ 0 w 66"/>
                      <a:gd name="T1" fmla="*/ 9 h 28"/>
                      <a:gd name="T2" fmla="*/ 6 w 66"/>
                      <a:gd name="T3" fmla="*/ 0 h 28"/>
                      <a:gd name="T4" fmla="*/ 26 w 66"/>
                      <a:gd name="T5" fmla="*/ 0 h 28"/>
                      <a:gd name="T6" fmla="*/ 32 w 66"/>
                      <a:gd name="T7" fmla="*/ 9 h 28"/>
                      <a:gd name="T8" fmla="*/ 0 w 66"/>
                      <a:gd name="T9" fmla="*/ 9 h 28"/>
                      <a:gd name="T10" fmla="*/ 0 60000 65536"/>
                      <a:gd name="T11" fmla="*/ 0 60000 65536"/>
                      <a:gd name="T12" fmla="*/ 0 60000 65536"/>
                      <a:gd name="T13" fmla="*/ 0 60000 65536"/>
                      <a:gd name="T14" fmla="*/ 0 60000 65536"/>
                      <a:gd name="T15" fmla="*/ 0 w 66"/>
                      <a:gd name="T16" fmla="*/ 0 h 28"/>
                      <a:gd name="T17" fmla="*/ 66 w 66"/>
                      <a:gd name="T18" fmla="*/ 28 h 28"/>
                    </a:gdLst>
                    <a:ahLst/>
                    <a:cxnLst>
                      <a:cxn ang="T10">
                        <a:pos x="T0" y="T1"/>
                      </a:cxn>
                      <a:cxn ang="T11">
                        <a:pos x="T2" y="T3"/>
                      </a:cxn>
                      <a:cxn ang="T12">
                        <a:pos x="T4" y="T5"/>
                      </a:cxn>
                      <a:cxn ang="T13">
                        <a:pos x="T6" y="T7"/>
                      </a:cxn>
                      <a:cxn ang="T14">
                        <a:pos x="T8" y="T9"/>
                      </a:cxn>
                    </a:cxnLst>
                    <a:rect l="T15" t="T16" r="T17" b="T18"/>
                    <a:pathLst>
                      <a:path w="66" h="28">
                        <a:moveTo>
                          <a:pt x="0" y="28"/>
                        </a:moveTo>
                        <a:lnTo>
                          <a:pt x="12" y="0"/>
                        </a:lnTo>
                        <a:lnTo>
                          <a:pt x="54" y="0"/>
                        </a:lnTo>
                        <a:lnTo>
                          <a:pt x="66" y="28"/>
                        </a:lnTo>
                        <a:lnTo>
                          <a:pt x="0" y="28"/>
                        </a:lnTo>
                        <a:close/>
                      </a:path>
                    </a:pathLst>
                  </a:custGeom>
                  <a:solidFill>
                    <a:srgbClr val="808080"/>
                  </a:solidFill>
                  <a:ln w="9525">
                    <a:noFill/>
                    <a:round/>
                    <a:headEnd/>
                    <a:tailEnd/>
                  </a:ln>
                </p:spPr>
                <p:txBody>
                  <a:bodyPr/>
                  <a:lstStyle/>
                  <a:p>
                    <a:endParaRPr lang="zh-CN" altLang="en-US"/>
                  </a:p>
                </p:txBody>
              </p:sp>
            </p:grpSp>
          </p:grpSp>
          <p:grpSp>
            <p:nvGrpSpPr>
              <p:cNvPr id="14528" name="Group 460"/>
              <p:cNvGrpSpPr>
                <a:grpSpLocks/>
              </p:cNvGrpSpPr>
              <p:nvPr/>
            </p:nvGrpSpPr>
            <p:grpSpPr bwMode="auto">
              <a:xfrm>
                <a:off x="1054" y="3685"/>
                <a:ext cx="45" cy="23"/>
                <a:chOff x="1054" y="3685"/>
                <a:chExt cx="45" cy="23"/>
              </a:xfrm>
            </p:grpSpPr>
            <p:sp>
              <p:nvSpPr>
                <p:cNvPr id="14607" name="Freeform 461"/>
                <p:cNvSpPr>
                  <a:spLocks/>
                </p:cNvSpPr>
                <p:nvPr/>
              </p:nvSpPr>
              <p:spPr bwMode="auto">
                <a:xfrm>
                  <a:off x="1054" y="3685"/>
                  <a:ext cx="20" cy="23"/>
                </a:xfrm>
                <a:custGeom>
                  <a:avLst/>
                  <a:gdLst>
                    <a:gd name="T0" fmla="*/ 12 w 39"/>
                    <a:gd name="T1" fmla="*/ 23 h 70"/>
                    <a:gd name="T2" fmla="*/ 0 w 39"/>
                    <a:gd name="T3" fmla="*/ 11 h 70"/>
                    <a:gd name="T4" fmla="*/ 7 w 39"/>
                    <a:gd name="T5" fmla="*/ 0 h 70"/>
                    <a:gd name="T6" fmla="*/ 20 w 39"/>
                    <a:gd name="T7" fmla="*/ 11 h 70"/>
                    <a:gd name="T8" fmla="*/ 12 w 39"/>
                    <a:gd name="T9" fmla="*/ 23 h 70"/>
                    <a:gd name="T10" fmla="*/ 0 60000 65536"/>
                    <a:gd name="T11" fmla="*/ 0 60000 65536"/>
                    <a:gd name="T12" fmla="*/ 0 60000 65536"/>
                    <a:gd name="T13" fmla="*/ 0 60000 65536"/>
                    <a:gd name="T14" fmla="*/ 0 60000 65536"/>
                    <a:gd name="T15" fmla="*/ 0 w 39"/>
                    <a:gd name="T16" fmla="*/ 0 h 70"/>
                    <a:gd name="T17" fmla="*/ 39 w 39"/>
                    <a:gd name="T18" fmla="*/ 70 h 70"/>
                  </a:gdLst>
                  <a:ahLst/>
                  <a:cxnLst>
                    <a:cxn ang="T10">
                      <a:pos x="T0" y="T1"/>
                    </a:cxn>
                    <a:cxn ang="T11">
                      <a:pos x="T2" y="T3"/>
                    </a:cxn>
                    <a:cxn ang="T12">
                      <a:pos x="T4" y="T5"/>
                    </a:cxn>
                    <a:cxn ang="T13">
                      <a:pos x="T6" y="T7"/>
                    </a:cxn>
                    <a:cxn ang="T14">
                      <a:pos x="T8" y="T9"/>
                    </a:cxn>
                  </a:cxnLst>
                  <a:rect l="T15" t="T16" r="T17" b="T18"/>
                  <a:pathLst>
                    <a:path w="39" h="70">
                      <a:moveTo>
                        <a:pt x="23" y="70"/>
                      </a:moveTo>
                      <a:lnTo>
                        <a:pt x="0" y="34"/>
                      </a:lnTo>
                      <a:lnTo>
                        <a:pt x="13" y="0"/>
                      </a:lnTo>
                      <a:lnTo>
                        <a:pt x="39" y="34"/>
                      </a:lnTo>
                      <a:lnTo>
                        <a:pt x="23" y="70"/>
                      </a:lnTo>
                      <a:close/>
                    </a:path>
                  </a:pathLst>
                </a:custGeom>
                <a:solidFill>
                  <a:srgbClr val="202020"/>
                </a:solidFill>
                <a:ln w="9525">
                  <a:noFill/>
                  <a:round/>
                  <a:headEnd/>
                  <a:tailEnd/>
                </a:ln>
              </p:spPr>
              <p:txBody>
                <a:bodyPr/>
                <a:lstStyle/>
                <a:p>
                  <a:endParaRPr lang="zh-CN" altLang="en-US"/>
                </a:p>
              </p:txBody>
            </p:sp>
            <p:sp>
              <p:nvSpPr>
                <p:cNvPr id="14608" name="Freeform 462"/>
                <p:cNvSpPr>
                  <a:spLocks/>
                </p:cNvSpPr>
                <p:nvPr/>
              </p:nvSpPr>
              <p:spPr bwMode="auto">
                <a:xfrm>
                  <a:off x="1061" y="3685"/>
                  <a:ext cx="32" cy="12"/>
                </a:xfrm>
                <a:custGeom>
                  <a:avLst/>
                  <a:gdLst>
                    <a:gd name="T0" fmla="*/ 0 w 63"/>
                    <a:gd name="T1" fmla="*/ 0 h 35"/>
                    <a:gd name="T2" fmla="*/ 21 w 63"/>
                    <a:gd name="T3" fmla="*/ 0 h 35"/>
                    <a:gd name="T4" fmla="*/ 32 w 63"/>
                    <a:gd name="T5" fmla="*/ 12 h 35"/>
                    <a:gd name="T6" fmla="*/ 12 w 63"/>
                    <a:gd name="T7" fmla="*/ 12 h 35"/>
                    <a:gd name="T8" fmla="*/ 0 w 63"/>
                    <a:gd name="T9" fmla="*/ 0 h 35"/>
                    <a:gd name="T10" fmla="*/ 0 60000 65536"/>
                    <a:gd name="T11" fmla="*/ 0 60000 65536"/>
                    <a:gd name="T12" fmla="*/ 0 60000 65536"/>
                    <a:gd name="T13" fmla="*/ 0 60000 65536"/>
                    <a:gd name="T14" fmla="*/ 0 60000 65536"/>
                    <a:gd name="T15" fmla="*/ 0 w 63"/>
                    <a:gd name="T16" fmla="*/ 0 h 35"/>
                    <a:gd name="T17" fmla="*/ 63 w 63"/>
                    <a:gd name="T18" fmla="*/ 35 h 35"/>
                  </a:gdLst>
                  <a:ahLst/>
                  <a:cxnLst>
                    <a:cxn ang="T10">
                      <a:pos x="T0" y="T1"/>
                    </a:cxn>
                    <a:cxn ang="T11">
                      <a:pos x="T2" y="T3"/>
                    </a:cxn>
                    <a:cxn ang="T12">
                      <a:pos x="T4" y="T5"/>
                    </a:cxn>
                    <a:cxn ang="T13">
                      <a:pos x="T6" y="T7"/>
                    </a:cxn>
                    <a:cxn ang="T14">
                      <a:pos x="T8" y="T9"/>
                    </a:cxn>
                  </a:cxnLst>
                  <a:rect l="T15" t="T16" r="T17" b="T18"/>
                  <a:pathLst>
                    <a:path w="63" h="35">
                      <a:moveTo>
                        <a:pt x="0" y="0"/>
                      </a:moveTo>
                      <a:lnTo>
                        <a:pt x="41" y="0"/>
                      </a:lnTo>
                      <a:lnTo>
                        <a:pt x="63" y="35"/>
                      </a:lnTo>
                      <a:lnTo>
                        <a:pt x="24" y="35"/>
                      </a:lnTo>
                      <a:lnTo>
                        <a:pt x="0" y="0"/>
                      </a:lnTo>
                      <a:close/>
                    </a:path>
                  </a:pathLst>
                </a:custGeom>
                <a:solidFill>
                  <a:srgbClr val="606060"/>
                </a:solidFill>
                <a:ln w="9525">
                  <a:noFill/>
                  <a:round/>
                  <a:headEnd/>
                  <a:tailEnd/>
                </a:ln>
              </p:spPr>
              <p:txBody>
                <a:bodyPr/>
                <a:lstStyle/>
                <a:p>
                  <a:endParaRPr lang="zh-CN" altLang="en-US"/>
                </a:p>
              </p:txBody>
            </p:sp>
            <p:sp>
              <p:nvSpPr>
                <p:cNvPr id="14609" name="Freeform 463"/>
                <p:cNvSpPr>
                  <a:spLocks/>
                </p:cNvSpPr>
                <p:nvPr/>
              </p:nvSpPr>
              <p:spPr bwMode="auto">
                <a:xfrm>
                  <a:off x="1066" y="3697"/>
                  <a:ext cx="33" cy="10"/>
                </a:xfrm>
                <a:custGeom>
                  <a:avLst/>
                  <a:gdLst>
                    <a:gd name="T0" fmla="*/ 0 w 64"/>
                    <a:gd name="T1" fmla="*/ 10 h 30"/>
                    <a:gd name="T2" fmla="*/ 7 w 64"/>
                    <a:gd name="T3" fmla="*/ 0 h 30"/>
                    <a:gd name="T4" fmla="*/ 27 w 64"/>
                    <a:gd name="T5" fmla="*/ 0 h 30"/>
                    <a:gd name="T6" fmla="*/ 33 w 64"/>
                    <a:gd name="T7" fmla="*/ 10 h 30"/>
                    <a:gd name="T8" fmla="*/ 0 w 64"/>
                    <a:gd name="T9" fmla="*/ 10 h 30"/>
                    <a:gd name="T10" fmla="*/ 0 60000 65536"/>
                    <a:gd name="T11" fmla="*/ 0 60000 65536"/>
                    <a:gd name="T12" fmla="*/ 0 60000 65536"/>
                    <a:gd name="T13" fmla="*/ 0 60000 65536"/>
                    <a:gd name="T14" fmla="*/ 0 60000 65536"/>
                    <a:gd name="T15" fmla="*/ 0 w 64"/>
                    <a:gd name="T16" fmla="*/ 0 h 30"/>
                    <a:gd name="T17" fmla="*/ 64 w 64"/>
                    <a:gd name="T18" fmla="*/ 30 h 30"/>
                  </a:gdLst>
                  <a:ahLst/>
                  <a:cxnLst>
                    <a:cxn ang="T10">
                      <a:pos x="T0" y="T1"/>
                    </a:cxn>
                    <a:cxn ang="T11">
                      <a:pos x="T2" y="T3"/>
                    </a:cxn>
                    <a:cxn ang="T12">
                      <a:pos x="T4" y="T5"/>
                    </a:cxn>
                    <a:cxn ang="T13">
                      <a:pos x="T6" y="T7"/>
                    </a:cxn>
                    <a:cxn ang="T14">
                      <a:pos x="T8" y="T9"/>
                    </a:cxn>
                  </a:cxnLst>
                  <a:rect l="T15" t="T16" r="T17" b="T18"/>
                  <a:pathLst>
                    <a:path w="64" h="30">
                      <a:moveTo>
                        <a:pt x="0" y="30"/>
                      </a:moveTo>
                      <a:lnTo>
                        <a:pt x="13" y="0"/>
                      </a:lnTo>
                      <a:lnTo>
                        <a:pt x="52" y="0"/>
                      </a:lnTo>
                      <a:lnTo>
                        <a:pt x="64" y="30"/>
                      </a:lnTo>
                      <a:lnTo>
                        <a:pt x="0" y="30"/>
                      </a:lnTo>
                      <a:close/>
                    </a:path>
                  </a:pathLst>
                </a:custGeom>
                <a:solidFill>
                  <a:srgbClr val="808080"/>
                </a:solidFill>
                <a:ln w="9525">
                  <a:noFill/>
                  <a:round/>
                  <a:headEnd/>
                  <a:tailEnd/>
                </a:ln>
              </p:spPr>
              <p:txBody>
                <a:bodyPr/>
                <a:lstStyle/>
                <a:p>
                  <a:endParaRPr lang="zh-CN" altLang="en-US"/>
                </a:p>
              </p:txBody>
            </p:sp>
          </p:grpSp>
          <p:grpSp>
            <p:nvGrpSpPr>
              <p:cNvPr id="14529" name="Group 464"/>
              <p:cNvGrpSpPr>
                <a:grpSpLocks/>
              </p:cNvGrpSpPr>
              <p:nvPr/>
            </p:nvGrpSpPr>
            <p:grpSpPr bwMode="auto">
              <a:xfrm>
                <a:off x="1067" y="3698"/>
                <a:ext cx="45" cy="23"/>
                <a:chOff x="1067" y="3698"/>
                <a:chExt cx="45" cy="23"/>
              </a:xfrm>
            </p:grpSpPr>
            <p:sp>
              <p:nvSpPr>
                <p:cNvPr id="14604" name="Freeform 465"/>
                <p:cNvSpPr>
                  <a:spLocks/>
                </p:cNvSpPr>
                <p:nvPr/>
              </p:nvSpPr>
              <p:spPr bwMode="auto">
                <a:xfrm>
                  <a:off x="1067" y="3698"/>
                  <a:ext cx="20" cy="23"/>
                </a:xfrm>
                <a:custGeom>
                  <a:avLst/>
                  <a:gdLst>
                    <a:gd name="T0" fmla="*/ 11 w 39"/>
                    <a:gd name="T1" fmla="*/ 23 h 69"/>
                    <a:gd name="T2" fmla="*/ 0 w 39"/>
                    <a:gd name="T3" fmla="*/ 11 h 69"/>
                    <a:gd name="T4" fmla="*/ 6 w 39"/>
                    <a:gd name="T5" fmla="*/ 0 h 69"/>
                    <a:gd name="T6" fmla="*/ 20 w 39"/>
                    <a:gd name="T7" fmla="*/ 11 h 69"/>
                    <a:gd name="T8" fmla="*/ 11 w 39"/>
                    <a:gd name="T9" fmla="*/ 23 h 69"/>
                    <a:gd name="T10" fmla="*/ 0 60000 65536"/>
                    <a:gd name="T11" fmla="*/ 0 60000 65536"/>
                    <a:gd name="T12" fmla="*/ 0 60000 65536"/>
                    <a:gd name="T13" fmla="*/ 0 60000 65536"/>
                    <a:gd name="T14" fmla="*/ 0 60000 65536"/>
                    <a:gd name="T15" fmla="*/ 0 w 39"/>
                    <a:gd name="T16" fmla="*/ 0 h 69"/>
                    <a:gd name="T17" fmla="*/ 39 w 39"/>
                    <a:gd name="T18" fmla="*/ 69 h 69"/>
                  </a:gdLst>
                  <a:ahLst/>
                  <a:cxnLst>
                    <a:cxn ang="T10">
                      <a:pos x="T0" y="T1"/>
                    </a:cxn>
                    <a:cxn ang="T11">
                      <a:pos x="T2" y="T3"/>
                    </a:cxn>
                    <a:cxn ang="T12">
                      <a:pos x="T4" y="T5"/>
                    </a:cxn>
                    <a:cxn ang="T13">
                      <a:pos x="T6" y="T7"/>
                    </a:cxn>
                    <a:cxn ang="T14">
                      <a:pos x="T8" y="T9"/>
                    </a:cxn>
                  </a:cxnLst>
                  <a:rect l="T15" t="T16" r="T17" b="T18"/>
                  <a:pathLst>
                    <a:path w="39" h="69">
                      <a:moveTo>
                        <a:pt x="22" y="69"/>
                      </a:moveTo>
                      <a:lnTo>
                        <a:pt x="0" y="34"/>
                      </a:lnTo>
                      <a:lnTo>
                        <a:pt x="12" y="0"/>
                      </a:lnTo>
                      <a:lnTo>
                        <a:pt x="39" y="34"/>
                      </a:lnTo>
                      <a:lnTo>
                        <a:pt x="22" y="69"/>
                      </a:lnTo>
                      <a:close/>
                    </a:path>
                  </a:pathLst>
                </a:custGeom>
                <a:solidFill>
                  <a:srgbClr val="202020"/>
                </a:solidFill>
                <a:ln w="9525">
                  <a:noFill/>
                  <a:round/>
                  <a:headEnd/>
                  <a:tailEnd/>
                </a:ln>
              </p:spPr>
              <p:txBody>
                <a:bodyPr/>
                <a:lstStyle/>
                <a:p>
                  <a:endParaRPr lang="zh-CN" altLang="en-US"/>
                </a:p>
              </p:txBody>
            </p:sp>
            <p:sp>
              <p:nvSpPr>
                <p:cNvPr id="14605" name="Freeform 466"/>
                <p:cNvSpPr>
                  <a:spLocks/>
                </p:cNvSpPr>
                <p:nvPr/>
              </p:nvSpPr>
              <p:spPr bwMode="auto">
                <a:xfrm>
                  <a:off x="1074" y="3699"/>
                  <a:ext cx="32" cy="11"/>
                </a:xfrm>
                <a:custGeom>
                  <a:avLst/>
                  <a:gdLst>
                    <a:gd name="T0" fmla="*/ 0 w 64"/>
                    <a:gd name="T1" fmla="*/ 0 h 34"/>
                    <a:gd name="T2" fmla="*/ 19 w 64"/>
                    <a:gd name="T3" fmla="*/ 0 h 34"/>
                    <a:gd name="T4" fmla="*/ 32 w 64"/>
                    <a:gd name="T5" fmla="*/ 11 h 34"/>
                    <a:gd name="T6" fmla="*/ 12 w 64"/>
                    <a:gd name="T7" fmla="*/ 11 h 34"/>
                    <a:gd name="T8" fmla="*/ 0 w 64"/>
                    <a:gd name="T9" fmla="*/ 0 h 34"/>
                    <a:gd name="T10" fmla="*/ 0 60000 65536"/>
                    <a:gd name="T11" fmla="*/ 0 60000 65536"/>
                    <a:gd name="T12" fmla="*/ 0 60000 65536"/>
                    <a:gd name="T13" fmla="*/ 0 60000 65536"/>
                    <a:gd name="T14" fmla="*/ 0 60000 65536"/>
                    <a:gd name="T15" fmla="*/ 0 w 64"/>
                    <a:gd name="T16" fmla="*/ 0 h 34"/>
                    <a:gd name="T17" fmla="*/ 64 w 64"/>
                    <a:gd name="T18" fmla="*/ 34 h 34"/>
                  </a:gdLst>
                  <a:ahLst/>
                  <a:cxnLst>
                    <a:cxn ang="T10">
                      <a:pos x="T0" y="T1"/>
                    </a:cxn>
                    <a:cxn ang="T11">
                      <a:pos x="T2" y="T3"/>
                    </a:cxn>
                    <a:cxn ang="T12">
                      <a:pos x="T4" y="T5"/>
                    </a:cxn>
                    <a:cxn ang="T13">
                      <a:pos x="T6" y="T7"/>
                    </a:cxn>
                    <a:cxn ang="T14">
                      <a:pos x="T8" y="T9"/>
                    </a:cxn>
                  </a:cxnLst>
                  <a:rect l="T15" t="T16" r="T17" b="T18"/>
                  <a:pathLst>
                    <a:path w="64" h="34">
                      <a:moveTo>
                        <a:pt x="0" y="0"/>
                      </a:moveTo>
                      <a:lnTo>
                        <a:pt x="39" y="0"/>
                      </a:lnTo>
                      <a:lnTo>
                        <a:pt x="64" y="34"/>
                      </a:lnTo>
                      <a:lnTo>
                        <a:pt x="25" y="34"/>
                      </a:lnTo>
                      <a:lnTo>
                        <a:pt x="0" y="0"/>
                      </a:lnTo>
                      <a:close/>
                    </a:path>
                  </a:pathLst>
                </a:custGeom>
                <a:solidFill>
                  <a:srgbClr val="606060"/>
                </a:solidFill>
                <a:ln w="9525">
                  <a:noFill/>
                  <a:round/>
                  <a:headEnd/>
                  <a:tailEnd/>
                </a:ln>
              </p:spPr>
              <p:txBody>
                <a:bodyPr/>
                <a:lstStyle/>
                <a:p>
                  <a:endParaRPr lang="zh-CN" altLang="en-US"/>
                </a:p>
              </p:txBody>
            </p:sp>
            <p:sp>
              <p:nvSpPr>
                <p:cNvPr id="14606" name="Freeform 467"/>
                <p:cNvSpPr>
                  <a:spLocks/>
                </p:cNvSpPr>
                <p:nvPr/>
              </p:nvSpPr>
              <p:spPr bwMode="auto">
                <a:xfrm>
                  <a:off x="1079" y="3711"/>
                  <a:ext cx="33" cy="10"/>
                </a:xfrm>
                <a:custGeom>
                  <a:avLst/>
                  <a:gdLst>
                    <a:gd name="T0" fmla="*/ 0 w 65"/>
                    <a:gd name="T1" fmla="*/ 10 h 30"/>
                    <a:gd name="T2" fmla="*/ 6 w 65"/>
                    <a:gd name="T3" fmla="*/ 0 h 30"/>
                    <a:gd name="T4" fmla="*/ 27 w 65"/>
                    <a:gd name="T5" fmla="*/ 0 h 30"/>
                    <a:gd name="T6" fmla="*/ 33 w 65"/>
                    <a:gd name="T7" fmla="*/ 10 h 30"/>
                    <a:gd name="T8" fmla="*/ 0 w 65"/>
                    <a:gd name="T9" fmla="*/ 10 h 30"/>
                    <a:gd name="T10" fmla="*/ 0 60000 65536"/>
                    <a:gd name="T11" fmla="*/ 0 60000 65536"/>
                    <a:gd name="T12" fmla="*/ 0 60000 65536"/>
                    <a:gd name="T13" fmla="*/ 0 60000 65536"/>
                    <a:gd name="T14" fmla="*/ 0 60000 65536"/>
                    <a:gd name="T15" fmla="*/ 0 w 65"/>
                    <a:gd name="T16" fmla="*/ 0 h 30"/>
                    <a:gd name="T17" fmla="*/ 65 w 65"/>
                    <a:gd name="T18" fmla="*/ 30 h 30"/>
                  </a:gdLst>
                  <a:ahLst/>
                  <a:cxnLst>
                    <a:cxn ang="T10">
                      <a:pos x="T0" y="T1"/>
                    </a:cxn>
                    <a:cxn ang="T11">
                      <a:pos x="T2" y="T3"/>
                    </a:cxn>
                    <a:cxn ang="T12">
                      <a:pos x="T4" y="T5"/>
                    </a:cxn>
                    <a:cxn ang="T13">
                      <a:pos x="T6" y="T7"/>
                    </a:cxn>
                    <a:cxn ang="T14">
                      <a:pos x="T8" y="T9"/>
                    </a:cxn>
                  </a:cxnLst>
                  <a:rect l="T15" t="T16" r="T17" b="T18"/>
                  <a:pathLst>
                    <a:path w="65" h="30">
                      <a:moveTo>
                        <a:pt x="0" y="30"/>
                      </a:moveTo>
                      <a:lnTo>
                        <a:pt x="11" y="0"/>
                      </a:lnTo>
                      <a:lnTo>
                        <a:pt x="53" y="0"/>
                      </a:lnTo>
                      <a:lnTo>
                        <a:pt x="65" y="30"/>
                      </a:lnTo>
                      <a:lnTo>
                        <a:pt x="0" y="30"/>
                      </a:lnTo>
                      <a:close/>
                    </a:path>
                  </a:pathLst>
                </a:custGeom>
                <a:solidFill>
                  <a:srgbClr val="808080"/>
                </a:solidFill>
                <a:ln w="9525">
                  <a:noFill/>
                  <a:round/>
                  <a:headEnd/>
                  <a:tailEnd/>
                </a:ln>
              </p:spPr>
              <p:txBody>
                <a:bodyPr/>
                <a:lstStyle/>
                <a:p>
                  <a:endParaRPr lang="zh-CN" altLang="en-US"/>
                </a:p>
              </p:txBody>
            </p:sp>
          </p:grpSp>
          <p:grpSp>
            <p:nvGrpSpPr>
              <p:cNvPr id="14530" name="Group 468"/>
              <p:cNvGrpSpPr>
                <a:grpSpLocks/>
              </p:cNvGrpSpPr>
              <p:nvPr/>
            </p:nvGrpSpPr>
            <p:grpSpPr bwMode="auto">
              <a:xfrm>
                <a:off x="1079" y="3712"/>
                <a:ext cx="44" cy="23"/>
                <a:chOff x="1079" y="3712"/>
                <a:chExt cx="44" cy="23"/>
              </a:xfrm>
            </p:grpSpPr>
            <p:sp>
              <p:nvSpPr>
                <p:cNvPr id="14601" name="Freeform 469"/>
                <p:cNvSpPr>
                  <a:spLocks/>
                </p:cNvSpPr>
                <p:nvPr/>
              </p:nvSpPr>
              <p:spPr bwMode="auto">
                <a:xfrm>
                  <a:off x="1079" y="3712"/>
                  <a:ext cx="21" cy="23"/>
                </a:xfrm>
                <a:custGeom>
                  <a:avLst/>
                  <a:gdLst>
                    <a:gd name="T0" fmla="*/ 12 w 41"/>
                    <a:gd name="T1" fmla="*/ 23 h 68"/>
                    <a:gd name="T2" fmla="*/ 0 w 41"/>
                    <a:gd name="T3" fmla="*/ 11 h 68"/>
                    <a:gd name="T4" fmla="*/ 7 w 41"/>
                    <a:gd name="T5" fmla="*/ 0 h 68"/>
                    <a:gd name="T6" fmla="*/ 21 w 41"/>
                    <a:gd name="T7" fmla="*/ 11 h 68"/>
                    <a:gd name="T8" fmla="*/ 12 w 41"/>
                    <a:gd name="T9" fmla="*/ 23 h 68"/>
                    <a:gd name="T10" fmla="*/ 0 60000 65536"/>
                    <a:gd name="T11" fmla="*/ 0 60000 65536"/>
                    <a:gd name="T12" fmla="*/ 0 60000 65536"/>
                    <a:gd name="T13" fmla="*/ 0 60000 65536"/>
                    <a:gd name="T14" fmla="*/ 0 60000 65536"/>
                    <a:gd name="T15" fmla="*/ 0 w 41"/>
                    <a:gd name="T16" fmla="*/ 0 h 68"/>
                    <a:gd name="T17" fmla="*/ 41 w 41"/>
                    <a:gd name="T18" fmla="*/ 68 h 68"/>
                  </a:gdLst>
                  <a:ahLst/>
                  <a:cxnLst>
                    <a:cxn ang="T10">
                      <a:pos x="T0" y="T1"/>
                    </a:cxn>
                    <a:cxn ang="T11">
                      <a:pos x="T2" y="T3"/>
                    </a:cxn>
                    <a:cxn ang="T12">
                      <a:pos x="T4" y="T5"/>
                    </a:cxn>
                    <a:cxn ang="T13">
                      <a:pos x="T6" y="T7"/>
                    </a:cxn>
                    <a:cxn ang="T14">
                      <a:pos x="T8" y="T9"/>
                    </a:cxn>
                  </a:cxnLst>
                  <a:rect l="T15" t="T16" r="T17" b="T18"/>
                  <a:pathLst>
                    <a:path w="41" h="68">
                      <a:moveTo>
                        <a:pt x="24" y="68"/>
                      </a:moveTo>
                      <a:lnTo>
                        <a:pt x="0" y="32"/>
                      </a:lnTo>
                      <a:lnTo>
                        <a:pt x="13" y="0"/>
                      </a:lnTo>
                      <a:lnTo>
                        <a:pt x="41" y="32"/>
                      </a:lnTo>
                      <a:lnTo>
                        <a:pt x="24" y="68"/>
                      </a:lnTo>
                      <a:close/>
                    </a:path>
                  </a:pathLst>
                </a:custGeom>
                <a:solidFill>
                  <a:srgbClr val="202020"/>
                </a:solidFill>
                <a:ln w="9525">
                  <a:noFill/>
                  <a:round/>
                  <a:headEnd/>
                  <a:tailEnd/>
                </a:ln>
              </p:spPr>
              <p:txBody>
                <a:bodyPr/>
                <a:lstStyle/>
                <a:p>
                  <a:endParaRPr lang="zh-CN" altLang="en-US"/>
                </a:p>
              </p:txBody>
            </p:sp>
            <p:sp>
              <p:nvSpPr>
                <p:cNvPr id="14602" name="Freeform 470"/>
                <p:cNvSpPr>
                  <a:spLocks/>
                </p:cNvSpPr>
                <p:nvPr/>
              </p:nvSpPr>
              <p:spPr bwMode="auto">
                <a:xfrm>
                  <a:off x="1087" y="3713"/>
                  <a:ext cx="31" cy="10"/>
                </a:xfrm>
                <a:custGeom>
                  <a:avLst/>
                  <a:gdLst>
                    <a:gd name="T0" fmla="*/ 0 w 63"/>
                    <a:gd name="T1" fmla="*/ 0 h 32"/>
                    <a:gd name="T2" fmla="*/ 20 w 63"/>
                    <a:gd name="T3" fmla="*/ 0 h 32"/>
                    <a:gd name="T4" fmla="*/ 31 w 63"/>
                    <a:gd name="T5" fmla="*/ 10 h 32"/>
                    <a:gd name="T6" fmla="*/ 11 w 63"/>
                    <a:gd name="T7" fmla="*/ 10 h 32"/>
                    <a:gd name="T8" fmla="*/ 0 w 63"/>
                    <a:gd name="T9" fmla="*/ 0 h 32"/>
                    <a:gd name="T10" fmla="*/ 0 60000 65536"/>
                    <a:gd name="T11" fmla="*/ 0 60000 65536"/>
                    <a:gd name="T12" fmla="*/ 0 60000 65536"/>
                    <a:gd name="T13" fmla="*/ 0 60000 65536"/>
                    <a:gd name="T14" fmla="*/ 0 60000 65536"/>
                    <a:gd name="T15" fmla="*/ 0 w 63"/>
                    <a:gd name="T16" fmla="*/ 0 h 32"/>
                    <a:gd name="T17" fmla="*/ 63 w 63"/>
                    <a:gd name="T18" fmla="*/ 32 h 32"/>
                  </a:gdLst>
                  <a:ahLst/>
                  <a:cxnLst>
                    <a:cxn ang="T10">
                      <a:pos x="T0" y="T1"/>
                    </a:cxn>
                    <a:cxn ang="T11">
                      <a:pos x="T2" y="T3"/>
                    </a:cxn>
                    <a:cxn ang="T12">
                      <a:pos x="T4" y="T5"/>
                    </a:cxn>
                    <a:cxn ang="T13">
                      <a:pos x="T6" y="T7"/>
                    </a:cxn>
                    <a:cxn ang="T14">
                      <a:pos x="T8" y="T9"/>
                    </a:cxn>
                  </a:cxnLst>
                  <a:rect l="T15" t="T16" r="T17" b="T18"/>
                  <a:pathLst>
                    <a:path w="63" h="32">
                      <a:moveTo>
                        <a:pt x="0" y="0"/>
                      </a:moveTo>
                      <a:lnTo>
                        <a:pt x="40" y="0"/>
                      </a:lnTo>
                      <a:lnTo>
                        <a:pt x="63" y="32"/>
                      </a:lnTo>
                      <a:lnTo>
                        <a:pt x="23" y="32"/>
                      </a:lnTo>
                      <a:lnTo>
                        <a:pt x="0" y="0"/>
                      </a:lnTo>
                      <a:close/>
                    </a:path>
                  </a:pathLst>
                </a:custGeom>
                <a:solidFill>
                  <a:srgbClr val="606060"/>
                </a:solidFill>
                <a:ln w="9525">
                  <a:noFill/>
                  <a:round/>
                  <a:headEnd/>
                  <a:tailEnd/>
                </a:ln>
              </p:spPr>
              <p:txBody>
                <a:bodyPr/>
                <a:lstStyle/>
                <a:p>
                  <a:endParaRPr lang="zh-CN" altLang="en-US"/>
                </a:p>
              </p:txBody>
            </p:sp>
            <p:sp>
              <p:nvSpPr>
                <p:cNvPr id="14603" name="Freeform 471"/>
                <p:cNvSpPr>
                  <a:spLocks/>
                </p:cNvSpPr>
                <p:nvPr/>
              </p:nvSpPr>
              <p:spPr bwMode="auto">
                <a:xfrm>
                  <a:off x="1092" y="3724"/>
                  <a:ext cx="31" cy="11"/>
                </a:xfrm>
                <a:custGeom>
                  <a:avLst/>
                  <a:gdLst>
                    <a:gd name="T0" fmla="*/ 0 w 63"/>
                    <a:gd name="T1" fmla="*/ 11 h 31"/>
                    <a:gd name="T2" fmla="*/ 6 w 63"/>
                    <a:gd name="T3" fmla="*/ 0 h 31"/>
                    <a:gd name="T4" fmla="*/ 26 w 63"/>
                    <a:gd name="T5" fmla="*/ 0 h 31"/>
                    <a:gd name="T6" fmla="*/ 31 w 63"/>
                    <a:gd name="T7" fmla="*/ 11 h 31"/>
                    <a:gd name="T8" fmla="*/ 0 w 63"/>
                    <a:gd name="T9" fmla="*/ 11 h 31"/>
                    <a:gd name="T10" fmla="*/ 0 60000 65536"/>
                    <a:gd name="T11" fmla="*/ 0 60000 65536"/>
                    <a:gd name="T12" fmla="*/ 0 60000 65536"/>
                    <a:gd name="T13" fmla="*/ 0 60000 65536"/>
                    <a:gd name="T14" fmla="*/ 0 60000 65536"/>
                    <a:gd name="T15" fmla="*/ 0 w 63"/>
                    <a:gd name="T16" fmla="*/ 0 h 31"/>
                    <a:gd name="T17" fmla="*/ 63 w 63"/>
                    <a:gd name="T18" fmla="*/ 31 h 31"/>
                  </a:gdLst>
                  <a:ahLst/>
                  <a:cxnLst>
                    <a:cxn ang="T10">
                      <a:pos x="T0" y="T1"/>
                    </a:cxn>
                    <a:cxn ang="T11">
                      <a:pos x="T2" y="T3"/>
                    </a:cxn>
                    <a:cxn ang="T12">
                      <a:pos x="T4" y="T5"/>
                    </a:cxn>
                    <a:cxn ang="T13">
                      <a:pos x="T6" y="T7"/>
                    </a:cxn>
                    <a:cxn ang="T14">
                      <a:pos x="T8" y="T9"/>
                    </a:cxn>
                  </a:cxnLst>
                  <a:rect l="T15" t="T16" r="T17" b="T18"/>
                  <a:pathLst>
                    <a:path w="63" h="31">
                      <a:moveTo>
                        <a:pt x="0" y="31"/>
                      </a:moveTo>
                      <a:lnTo>
                        <a:pt x="12" y="0"/>
                      </a:lnTo>
                      <a:lnTo>
                        <a:pt x="52" y="0"/>
                      </a:lnTo>
                      <a:lnTo>
                        <a:pt x="63" y="31"/>
                      </a:lnTo>
                      <a:lnTo>
                        <a:pt x="0" y="31"/>
                      </a:lnTo>
                      <a:close/>
                    </a:path>
                  </a:pathLst>
                </a:custGeom>
                <a:solidFill>
                  <a:srgbClr val="808080"/>
                </a:solidFill>
                <a:ln w="9525">
                  <a:noFill/>
                  <a:round/>
                  <a:headEnd/>
                  <a:tailEnd/>
                </a:ln>
              </p:spPr>
              <p:txBody>
                <a:bodyPr/>
                <a:lstStyle/>
                <a:p>
                  <a:endParaRPr lang="zh-CN" altLang="en-US"/>
                </a:p>
              </p:txBody>
            </p:sp>
          </p:grpSp>
          <p:grpSp>
            <p:nvGrpSpPr>
              <p:cNvPr id="14531" name="Group 472"/>
              <p:cNvGrpSpPr>
                <a:grpSpLocks/>
              </p:cNvGrpSpPr>
              <p:nvPr/>
            </p:nvGrpSpPr>
            <p:grpSpPr bwMode="auto">
              <a:xfrm>
                <a:off x="1093" y="3725"/>
                <a:ext cx="45" cy="23"/>
                <a:chOff x="1093" y="3725"/>
                <a:chExt cx="45" cy="23"/>
              </a:xfrm>
            </p:grpSpPr>
            <p:sp>
              <p:nvSpPr>
                <p:cNvPr id="14598" name="Freeform 473"/>
                <p:cNvSpPr>
                  <a:spLocks/>
                </p:cNvSpPr>
                <p:nvPr/>
              </p:nvSpPr>
              <p:spPr bwMode="auto">
                <a:xfrm>
                  <a:off x="1093" y="3725"/>
                  <a:ext cx="20" cy="23"/>
                </a:xfrm>
                <a:custGeom>
                  <a:avLst/>
                  <a:gdLst>
                    <a:gd name="T0" fmla="*/ 12 w 40"/>
                    <a:gd name="T1" fmla="*/ 23 h 68"/>
                    <a:gd name="T2" fmla="*/ 0 w 40"/>
                    <a:gd name="T3" fmla="*/ 11 h 68"/>
                    <a:gd name="T4" fmla="*/ 6 w 40"/>
                    <a:gd name="T5" fmla="*/ 0 h 68"/>
                    <a:gd name="T6" fmla="*/ 20 w 40"/>
                    <a:gd name="T7" fmla="*/ 11 h 68"/>
                    <a:gd name="T8" fmla="*/ 12 w 40"/>
                    <a:gd name="T9" fmla="*/ 23 h 68"/>
                    <a:gd name="T10" fmla="*/ 0 60000 65536"/>
                    <a:gd name="T11" fmla="*/ 0 60000 65536"/>
                    <a:gd name="T12" fmla="*/ 0 60000 65536"/>
                    <a:gd name="T13" fmla="*/ 0 60000 65536"/>
                    <a:gd name="T14" fmla="*/ 0 60000 65536"/>
                    <a:gd name="T15" fmla="*/ 0 w 40"/>
                    <a:gd name="T16" fmla="*/ 0 h 68"/>
                    <a:gd name="T17" fmla="*/ 40 w 40"/>
                    <a:gd name="T18" fmla="*/ 68 h 68"/>
                  </a:gdLst>
                  <a:ahLst/>
                  <a:cxnLst>
                    <a:cxn ang="T10">
                      <a:pos x="T0" y="T1"/>
                    </a:cxn>
                    <a:cxn ang="T11">
                      <a:pos x="T2" y="T3"/>
                    </a:cxn>
                    <a:cxn ang="T12">
                      <a:pos x="T4" y="T5"/>
                    </a:cxn>
                    <a:cxn ang="T13">
                      <a:pos x="T6" y="T7"/>
                    </a:cxn>
                    <a:cxn ang="T14">
                      <a:pos x="T8" y="T9"/>
                    </a:cxn>
                  </a:cxnLst>
                  <a:rect l="T15" t="T16" r="T17" b="T18"/>
                  <a:pathLst>
                    <a:path w="40" h="68">
                      <a:moveTo>
                        <a:pt x="24" y="68"/>
                      </a:moveTo>
                      <a:lnTo>
                        <a:pt x="0" y="33"/>
                      </a:lnTo>
                      <a:lnTo>
                        <a:pt x="12" y="0"/>
                      </a:lnTo>
                      <a:lnTo>
                        <a:pt x="40" y="33"/>
                      </a:lnTo>
                      <a:lnTo>
                        <a:pt x="24" y="68"/>
                      </a:lnTo>
                      <a:close/>
                    </a:path>
                  </a:pathLst>
                </a:custGeom>
                <a:solidFill>
                  <a:srgbClr val="202020"/>
                </a:solidFill>
                <a:ln w="9525">
                  <a:noFill/>
                  <a:round/>
                  <a:headEnd/>
                  <a:tailEnd/>
                </a:ln>
              </p:spPr>
              <p:txBody>
                <a:bodyPr/>
                <a:lstStyle/>
                <a:p>
                  <a:endParaRPr lang="zh-CN" altLang="en-US"/>
                </a:p>
              </p:txBody>
            </p:sp>
            <p:sp>
              <p:nvSpPr>
                <p:cNvPr id="14599" name="Freeform 474"/>
                <p:cNvSpPr>
                  <a:spLocks/>
                </p:cNvSpPr>
                <p:nvPr/>
              </p:nvSpPr>
              <p:spPr bwMode="auto">
                <a:xfrm>
                  <a:off x="1100" y="3726"/>
                  <a:ext cx="32" cy="11"/>
                </a:xfrm>
                <a:custGeom>
                  <a:avLst/>
                  <a:gdLst>
                    <a:gd name="T0" fmla="*/ 0 w 64"/>
                    <a:gd name="T1" fmla="*/ 0 h 34"/>
                    <a:gd name="T2" fmla="*/ 20 w 64"/>
                    <a:gd name="T3" fmla="*/ 0 h 34"/>
                    <a:gd name="T4" fmla="*/ 32 w 64"/>
                    <a:gd name="T5" fmla="*/ 11 h 34"/>
                    <a:gd name="T6" fmla="*/ 12 w 64"/>
                    <a:gd name="T7" fmla="*/ 11 h 34"/>
                    <a:gd name="T8" fmla="*/ 0 w 64"/>
                    <a:gd name="T9" fmla="*/ 0 h 34"/>
                    <a:gd name="T10" fmla="*/ 0 60000 65536"/>
                    <a:gd name="T11" fmla="*/ 0 60000 65536"/>
                    <a:gd name="T12" fmla="*/ 0 60000 65536"/>
                    <a:gd name="T13" fmla="*/ 0 60000 65536"/>
                    <a:gd name="T14" fmla="*/ 0 60000 65536"/>
                    <a:gd name="T15" fmla="*/ 0 w 64"/>
                    <a:gd name="T16" fmla="*/ 0 h 34"/>
                    <a:gd name="T17" fmla="*/ 64 w 64"/>
                    <a:gd name="T18" fmla="*/ 34 h 34"/>
                  </a:gdLst>
                  <a:ahLst/>
                  <a:cxnLst>
                    <a:cxn ang="T10">
                      <a:pos x="T0" y="T1"/>
                    </a:cxn>
                    <a:cxn ang="T11">
                      <a:pos x="T2" y="T3"/>
                    </a:cxn>
                    <a:cxn ang="T12">
                      <a:pos x="T4" y="T5"/>
                    </a:cxn>
                    <a:cxn ang="T13">
                      <a:pos x="T6" y="T7"/>
                    </a:cxn>
                    <a:cxn ang="T14">
                      <a:pos x="T8" y="T9"/>
                    </a:cxn>
                  </a:cxnLst>
                  <a:rect l="T15" t="T16" r="T17" b="T18"/>
                  <a:pathLst>
                    <a:path w="64" h="34">
                      <a:moveTo>
                        <a:pt x="0" y="0"/>
                      </a:moveTo>
                      <a:lnTo>
                        <a:pt x="40" y="0"/>
                      </a:lnTo>
                      <a:lnTo>
                        <a:pt x="64" y="34"/>
                      </a:lnTo>
                      <a:lnTo>
                        <a:pt x="25" y="34"/>
                      </a:lnTo>
                      <a:lnTo>
                        <a:pt x="0" y="0"/>
                      </a:lnTo>
                      <a:close/>
                    </a:path>
                  </a:pathLst>
                </a:custGeom>
                <a:solidFill>
                  <a:srgbClr val="606060"/>
                </a:solidFill>
                <a:ln w="9525">
                  <a:noFill/>
                  <a:round/>
                  <a:headEnd/>
                  <a:tailEnd/>
                </a:ln>
              </p:spPr>
              <p:txBody>
                <a:bodyPr/>
                <a:lstStyle/>
                <a:p>
                  <a:endParaRPr lang="zh-CN" altLang="en-US"/>
                </a:p>
              </p:txBody>
            </p:sp>
            <p:sp>
              <p:nvSpPr>
                <p:cNvPr id="14600" name="Freeform 475"/>
                <p:cNvSpPr>
                  <a:spLocks/>
                </p:cNvSpPr>
                <p:nvPr/>
              </p:nvSpPr>
              <p:spPr bwMode="auto">
                <a:xfrm>
                  <a:off x="1106" y="3738"/>
                  <a:ext cx="32" cy="9"/>
                </a:xfrm>
                <a:custGeom>
                  <a:avLst/>
                  <a:gdLst>
                    <a:gd name="T0" fmla="*/ 0 w 65"/>
                    <a:gd name="T1" fmla="*/ 9 h 28"/>
                    <a:gd name="T2" fmla="*/ 6 w 65"/>
                    <a:gd name="T3" fmla="*/ 0 h 28"/>
                    <a:gd name="T4" fmla="*/ 26 w 65"/>
                    <a:gd name="T5" fmla="*/ 0 h 28"/>
                    <a:gd name="T6" fmla="*/ 32 w 65"/>
                    <a:gd name="T7" fmla="*/ 9 h 28"/>
                    <a:gd name="T8" fmla="*/ 0 w 65"/>
                    <a:gd name="T9" fmla="*/ 9 h 28"/>
                    <a:gd name="T10" fmla="*/ 0 60000 65536"/>
                    <a:gd name="T11" fmla="*/ 0 60000 65536"/>
                    <a:gd name="T12" fmla="*/ 0 60000 65536"/>
                    <a:gd name="T13" fmla="*/ 0 60000 65536"/>
                    <a:gd name="T14" fmla="*/ 0 60000 65536"/>
                    <a:gd name="T15" fmla="*/ 0 w 65"/>
                    <a:gd name="T16" fmla="*/ 0 h 28"/>
                    <a:gd name="T17" fmla="*/ 65 w 65"/>
                    <a:gd name="T18" fmla="*/ 28 h 28"/>
                  </a:gdLst>
                  <a:ahLst/>
                  <a:cxnLst>
                    <a:cxn ang="T10">
                      <a:pos x="T0" y="T1"/>
                    </a:cxn>
                    <a:cxn ang="T11">
                      <a:pos x="T2" y="T3"/>
                    </a:cxn>
                    <a:cxn ang="T12">
                      <a:pos x="T4" y="T5"/>
                    </a:cxn>
                    <a:cxn ang="T13">
                      <a:pos x="T6" y="T7"/>
                    </a:cxn>
                    <a:cxn ang="T14">
                      <a:pos x="T8" y="T9"/>
                    </a:cxn>
                  </a:cxnLst>
                  <a:rect l="T15" t="T16" r="T17" b="T18"/>
                  <a:pathLst>
                    <a:path w="65" h="28">
                      <a:moveTo>
                        <a:pt x="0" y="28"/>
                      </a:moveTo>
                      <a:lnTo>
                        <a:pt x="12" y="0"/>
                      </a:lnTo>
                      <a:lnTo>
                        <a:pt x="53" y="0"/>
                      </a:lnTo>
                      <a:lnTo>
                        <a:pt x="65" y="28"/>
                      </a:lnTo>
                      <a:lnTo>
                        <a:pt x="0" y="28"/>
                      </a:lnTo>
                      <a:close/>
                    </a:path>
                  </a:pathLst>
                </a:custGeom>
                <a:solidFill>
                  <a:srgbClr val="808080"/>
                </a:solidFill>
                <a:ln w="9525">
                  <a:noFill/>
                  <a:round/>
                  <a:headEnd/>
                  <a:tailEnd/>
                </a:ln>
              </p:spPr>
              <p:txBody>
                <a:bodyPr/>
                <a:lstStyle/>
                <a:p>
                  <a:endParaRPr lang="zh-CN" altLang="en-US"/>
                </a:p>
              </p:txBody>
            </p:sp>
          </p:grpSp>
          <p:grpSp>
            <p:nvGrpSpPr>
              <p:cNvPr id="14532" name="Group 476"/>
              <p:cNvGrpSpPr>
                <a:grpSpLocks/>
              </p:cNvGrpSpPr>
              <p:nvPr/>
            </p:nvGrpSpPr>
            <p:grpSpPr bwMode="auto">
              <a:xfrm>
                <a:off x="1108" y="3739"/>
                <a:ext cx="44" cy="23"/>
                <a:chOff x="1108" y="3739"/>
                <a:chExt cx="44" cy="23"/>
              </a:xfrm>
            </p:grpSpPr>
            <p:sp>
              <p:nvSpPr>
                <p:cNvPr id="14595" name="Freeform 477"/>
                <p:cNvSpPr>
                  <a:spLocks/>
                </p:cNvSpPr>
                <p:nvPr/>
              </p:nvSpPr>
              <p:spPr bwMode="auto">
                <a:xfrm>
                  <a:off x="1108" y="3739"/>
                  <a:ext cx="19" cy="23"/>
                </a:xfrm>
                <a:custGeom>
                  <a:avLst/>
                  <a:gdLst>
                    <a:gd name="T0" fmla="*/ 11 w 40"/>
                    <a:gd name="T1" fmla="*/ 23 h 69"/>
                    <a:gd name="T2" fmla="*/ 0 w 40"/>
                    <a:gd name="T3" fmla="*/ 11 h 69"/>
                    <a:gd name="T4" fmla="*/ 6 w 40"/>
                    <a:gd name="T5" fmla="*/ 0 h 69"/>
                    <a:gd name="T6" fmla="*/ 19 w 40"/>
                    <a:gd name="T7" fmla="*/ 11 h 69"/>
                    <a:gd name="T8" fmla="*/ 11 w 40"/>
                    <a:gd name="T9" fmla="*/ 23 h 69"/>
                    <a:gd name="T10" fmla="*/ 0 60000 65536"/>
                    <a:gd name="T11" fmla="*/ 0 60000 65536"/>
                    <a:gd name="T12" fmla="*/ 0 60000 65536"/>
                    <a:gd name="T13" fmla="*/ 0 60000 65536"/>
                    <a:gd name="T14" fmla="*/ 0 60000 65536"/>
                    <a:gd name="T15" fmla="*/ 0 w 40"/>
                    <a:gd name="T16" fmla="*/ 0 h 69"/>
                    <a:gd name="T17" fmla="*/ 40 w 40"/>
                    <a:gd name="T18" fmla="*/ 69 h 69"/>
                  </a:gdLst>
                  <a:ahLst/>
                  <a:cxnLst>
                    <a:cxn ang="T10">
                      <a:pos x="T0" y="T1"/>
                    </a:cxn>
                    <a:cxn ang="T11">
                      <a:pos x="T2" y="T3"/>
                    </a:cxn>
                    <a:cxn ang="T12">
                      <a:pos x="T4" y="T5"/>
                    </a:cxn>
                    <a:cxn ang="T13">
                      <a:pos x="T6" y="T7"/>
                    </a:cxn>
                    <a:cxn ang="T14">
                      <a:pos x="T8" y="T9"/>
                    </a:cxn>
                  </a:cxnLst>
                  <a:rect l="T15" t="T16" r="T17" b="T18"/>
                  <a:pathLst>
                    <a:path w="40" h="69">
                      <a:moveTo>
                        <a:pt x="23" y="69"/>
                      </a:moveTo>
                      <a:lnTo>
                        <a:pt x="0" y="34"/>
                      </a:lnTo>
                      <a:lnTo>
                        <a:pt x="12" y="0"/>
                      </a:lnTo>
                      <a:lnTo>
                        <a:pt x="40" y="34"/>
                      </a:lnTo>
                      <a:lnTo>
                        <a:pt x="23" y="69"/>
                      </a:lnTo>
                      <a:close/>
                    </a:path>
                  </a:pathLst>
                </a:custGeom>
                <a:solidFill>
                  <a:srgbClr val="202020"/>
                </a:solidFill>
                <a:ln w="9525">
                  <a:noFill/>
                  <a:round/>
                  <a:headEnd/>
                  <a:tailEnd/>
                </a:ln>
              </p:spPr>
              <p:txBody>
                <a:bodyPr/>
                <a:lstStyle/>
                <a:p>
                  <a:endParaRPr lang="zh-CN" altLang="en-US"/>
                </a:p>
              </p:txBody>
            </p:sp>
            <p:sp>
              <p:nvSpPr>
                <p:cNvPr id="14596" name="Freeform 478"/>
                <p:cNvSpPr>
                  <a:spLocks/>
                </p:cNvSpPr>
                <p:nvPr/>
              </p:nvSpPr>
              <p:spPr bwMode="auto">
                <a:xfrm>
                  <a:off x="1114" y="3740"/>
                  <a:ext cx="32" cy="11"/>
                </a:xfrm>
                <a:custGeom>
                  <a:avLst/>
                  <a:gdLst>
                    <a:gd name="T0" fmla="*/ 0 w 64"/>
                    <a:gd name="T1" fmla="*/ 0 h 35"/>
                    <a:gd name="T2" fmla="*/ 21 w 64"/>
                    <a:gd name="T3" fmla="*/ 0 h 35"/>
                    <a:gd name="T4" fmla="*/ 32 w 64"/>
                    <a:gd name="T5" fmla="*/ 11 h 35"/>
                    <a:gd name="T6" fmla="*/ 12 w 64"/>
                    <a:gd name="T7" fmla="*/ 11 h 35"/>
                    <a:gd name="T8" fmla="*/ 0 w 64"/>
                    <a:gd name="T9" fmla="*/ 0 h 35"/>
                    <a:gd name="T10" fmla="*/ 0 60000 65536"/>
                    <a:gd name="T11" fmla="*/ 0 60000 65536"/>
                    <a:gd name="T12" fmla="*/ 0 60000 65536"/>
                    <a:gd name="T13" fmla="*/ 0 60000 65536"/>
                    <a:gd name="T14" fmla="*/ 0 60000 65536"/>
                    <a:gd name="T15" fmla="*/ 0 w 64"/>
                    <a:gd name="T16" fmla="*/ 0 h 35"/>
                    <a:gd name="T17" fmla="*/ 64 w 64"/>
                    <a:gd name="T18" fmla="*/ 35 h 35"/>
                  </a:gdLst>
                  <a:ahLst/>
                  <a:cxnLst>
                    <a:cxn ang="T10">
                      <a:pos x="T0" y="T1"/>
                    </a:cxn>
                    <a:cxn ang="T11">
                      <a:pos x="T2" y="T3"/>
                    </a:cxn>
                    <a:cxn ang="T12">
                      <a:pos x="T4" y="T5"/>
                    </a:cxn>
                    <a:cxn ang="T13">
                      <a:pos x="T6" y="T7"/>
                    </a:cxn>
                    <a:cxn ang="T14">
                      <a:pos x="T8" y="T9"/>
                    </a:cxn>
                  </a:cxnLst>
                  <a:rect l="T15" t="T16" r="T17" b="T18"/>
                  <a:pathLst>
                    <a:path w="64" h="35">
                      <a:moveTo>
                        <a:pt x="0" y="0"/>
                      </a:moveTo>
                      <a:lnTo>
                        <a:pt x="42" y="0"/>
                      </a:lnTo>
                      <a:lnTo>
                        <a:pt x="64" y="35"/>
                      </a:lnTo>
                      <a:lnTo>
                        <a:pt x="25" y="35"/>
                      </a:lnTo>
                      <a:lnTo>
                        <a:pt x="0" y="0"/>
                      </a:lnTo>
                      <a:close/>
                    </a:path>
                  </a:pathLst>
                </a:custGeom>
                <a:solidFill>
                  <a:srgbClr val="606060"/>
                </a:solidFill>
                <a:ln w="9525">
                  <a:noFill/>
                  <a:round/>
                  <a:headEnd/>
                  <a:tailEnd/>
                </a:ln>
              </p:spPr>
              <p:txBody>
                <a:bodyPr/>
                <a:lstStyle/>
                <a:p>
                  <a:endParaRPr lang="zh-CN" altLang="en-US"/>
                </a:p>
              </p:txBody>
            </p:sp>
            <p:sp>
              <p:nvSpPr>
                <p:cNvPr id="14597" name="Freeform 479"/>
                <p:cNvSpPr>
                  <a:spLocks/>
                </p:cNvSpPr>
                <p:nvPr/>
              </p:nvSpPr>
              <p:spPr bwMode="auto">
                <a:xfrm>
                  <a:off x="1120" y="3752"/>
                  <a:ext cx="32" cy="10"/>
                </a:xfrm>
                <a:custGeom>
                  <a:avLst/>
                  <a:gdLst>
                    <a:gd name="T0" fmla="*/ 0 w 66"/>
                    <a:gd name="T1" fmla="*/ 10 h 30"/>
                    <a:gd name="T2" fmla="*/ 7 w 66"/>
                    <a:gd name="T3" fmla="*/ 0 h 30"/>
                    <a:gd name="T4" fmla="*/ 26 w 66"/>
                    <a:gd name="T5" fmla="*/ 0 h 30"/>
                    <a:gd name="T6" fmla="*/ 32 w 66"/>
                    <a:gd name="T7" fmla="*/ 10 h 30"/>
                    <a:gd name="T8" fmla="*/ 0 w 66"/>
                    <a:gd name="T9" fmla="*/ 10 h 30"/>
                    <a:gd name="T10" fmla="*/ 0 60000 65536"/>
                    <a:gd name="T11" fmla="*/ 0 60000 65536"/>
                    <a:gd name="T12" fmla="*/ 0 60000 65536"/>
                    <a:gd name="T13" fmla="*/ 0 60000 65536"/>
                    <a:gd name="T14" fmla="*/ 0 60000 65536"/>
                    <a:gd name="T15" fmla="*/ 0 w 66"/>
                    <a:gd name="T16" fmla="*/ 0 h 30"/>
                    <a:gd name="T17" fmla="*/ 66 w 66"/>
                    <a:gd name="T18" fmla="*/ 30 h 30"/>
                  </a:gdLst>
                  <a:ahLst/>
                  <a:cxnLst>
                    <a:cxn ang="T10">
                      <a:pos x="T0" y="T1"/>
                    </a:cxn>
                    <a:cxn ang="T11">
                      <a:pos x="T2" y="T3"/>
                    </a:cxn>
                    <a:cxn ang="T12">
                      <a:pos x="T4" y="T5"/>
                    </a:cxn>
                    <a:cxn ang="T13">
                      <a:pos x="T6" y="T7"/>
                    </a:cxn>
                    <a:cxn ang="T14">
                      <a:pos x="T8" y="T9"/>
                    </a:cxn>
                  </a:cxnLst>
                  <a:rect l="T15" t="T16" r="T17" b="T18"/>
                  <a:pathLst>
                    <a:path w="66" h="30">
                      <a:moveTo>
                        <a:pt x="0" y="30"/>
                      </a:moveTo>
                      <a:lnTo>
                        <a:pt x="15" y="0"/>
                      </a:lnTo>
                      <a:lnTo>
                        <a:pt x="54" y="0"/>
                      </a:lnTo>
                      <a:lnTo>
                        <a:pt x="66" y="30"/>
                      </a:lnTo>
                      <a:lnTo>
                        <a:pt x="0" y="30"/>
                      </a:lnTo>
                      <a:close/>
                    </a:path>
                  </a:pathLst>
                </a:custGeom>
                <a:solidFill>
                  <a:srgbClr val="808080"/>
                </a:solidFill>
                <a:ln w="9525">
                  <a:noFill/>
                  <a:round/>
                  <a:headEnd/>
                  <a:tailEnd/>
                </a:ln>
              </p:spPr>
              <p:txBody>
                <a:bodyPr/>
                <a:lstStyle/>
                <a:p>
                  <a:endParaRPr lang="zh-CN" altLang="en-US"/>
                </a:p>
              </p:txBody>
            </p:sp>
          </p:grpSp>
          <p:grpSp>
            <p:nvGrpSpPr>
              <p:cNvPr id="14533" name="Group 480"/>
              <p:cNvGrpSpPr>
                <a:grpSpLocks/>
              </p:cNvGrpSpPr>
              <p:nvPr/>
            </p:nvGrpSpPr>
            <p:grpSpPr bwMode="auto">
              <a:xfrm>
                <a:off x="1121" y="3753"/>
                <a:ext cx="45" cy="23"/>
                <a:chOff x="1121" y="3753"/>
                <a:chExt cx="45" cy="23"/>
              </a:xfrm>
            </p:grpSpPr>
            <p:sp>
              <p:nvSpPr>
                <p:cNvPr id="14592" name="Freeform 481"/>
                <p:cNvSpPr>
                  <a:spLocks/>
                </p:cNvSpPr>
                <p:nvPr/>
              </p:nvSpPr>
              <p:spPr bwMode="auto">
                <a:xfrm>
                  <a:off x="1121" y="3753"/>
                  <a:ext cx="20" cy="23"/>
                </a:xfrm>
                <a:custGeom>
                  <a:avLst/>
                  <a:gdLst>
                    <a:gd name="T0" fmla="*/ 11 w 39"/>
                    <a:gd name="T1" fmla="*/ 23 h 68"/>
                    <a:gd name="T2" fmla="*/ 0 w 39"/>
                    <a:gd name="T3" fmla="*/ 12 h 68"/>
                    <a:gd name="T4" fmla="*/ 6 w 39"/>
                    <a:gd name="T5" fmla="*/ 0 h 68"/>
                    <a:gd name="T6" fmla="*/ 20 w 39"/>
                    <a:gd name="T7" fmla="*/ 12 h 68"/>
                    <a:gd name="T8" fmla="*/ 11 w 39"/>
                    <a:gd name="T9" fmla="*/ 23 h 68"/>
                    <a:gd name="T10" fmla="*/ 0 60000 65536"/>
                    <a:gd name="T11" fmla="*/ 0 60000 65536"/>
                    <a:gd name="T12" fmla="*/ 0 60000 65536"/>
                    <a:gd name="T13" fmla="*/ 0 60000 65536"/>
                    <a:gd name="T14" fmla="*/ 0 60000 65536"/>
                    <a:gd name="T15" fmla="*/ 0 w 39"/>
                    <a:gd name="T16" fmla="*/ 0 h 68"/>
                    <a:gd name="T17" fmla="*/ 39 w 39"/>
                    <a:gd name="T18" fmla="*/ 68 h 68"/>
                  </a:gdLst>
                  <a:ahLst/>
                  <a:cxnLst>
                    <a:cxn ang="T10">
                      <a:pos x="T0" y="T1"/>
                    </a:cxn>
                    <a:cxn ang="T11">
                      <a:pos x="T2" y="T3"/>
                    </a:cxn>
                    <a:cxn ang="T12">
                      <a:pos x="T4" y="T5"/>
                    </a:cxn>
                    <a:cxn ang="T13">
                      <a:pos x="T6" y="T7"/>
                    </a:cxn>
                    <a:cxn ang="T14">
                      <a:pos x="T8" y="T9"/>
                    </a:cxn>
                  </a:cxnLst>
                  <a:rect l="T15" t="T16" r="T17" b="T18"/>
                  <a:pathLst>
                    <a:path w="39" h="68">
                      <a:moveTo>
                        <a:pt x="22" y="68"/>
                      </a:moveTo>
                      <a:lnTo>
                        <a:pt x="0" y="35"/>
                      </a:lnTo>
                      <a:lnTo>
                        <a:pt x="12" y="0"/>
                      </a:lnTo>
                      <a:lnTo>
                        <a:pt x="39" y="35"/>
                      </a:lnTo>
                      <a:lnTo>
                        <a:pt x="22" y="68"/>
                      </a:lnTo>
                      <a:close/>
                    </a:path>
                  </a:pathLst>
                </a:custGeom>
                <a:solidFill>
                  <a:srgbClr val="202020"/>
                </a:solidFill>
                <a:ln w="9525">
                  <a:noFill/>
                  <a:round/>
                  <a:headEnd/>
                  <a:tailEnd/>
                </a:ln>
              </p:spPr>
              <p:txBody>
                <a:bodyPr/>
                <a:lstStyle/>
                <a:p>
                  <a:endParaRPr lang="zh-CN" altLang="en-US"/>
                </a:p>
              </p:txBody>
            </p:sp>
            <p:sp>
              <p:nvSpPr>
                <p:cNvPr id="14593" name="Freeform 482"/>
                <p:cNvSpPr>
                  <a:spLocks/>
                </p:cNvSpPr>
                <p:nvPr/>
              </p:nvSpPr>
              <p:spPr bwMode="auto">
                <a:xfrm>
                  <a:off x="1127" y="3753"/>
                  <a:ext cx="33" cy="12"/>
                </a:xfrm>
                <a:custGeom>
                  <a:avLst/>
                  <a:gdLst>
                    <a:gd name="T0" fmla="*/ 0 w 64"/>
                    <a:gd name="T1" fmla="*/ 0 h 35"/>
                    <a:gd name="T2" fmla="*/ 20 w 64"/>
                    <a:gd name="T3" fmla="*/ 0 h 35"/>
                    <a:gd name="T4" fmla="*/ 33 w 64"/>
                    <a:gd name="T5" fmla="*/ 12 h 35"/>
                    <a:gd name="T6" fmla="*/ 12 w 64"/>
                    <a:gd name="T7" fmla="*/ 12 h 35"/>
                    <a:gd name="T8" fmla="*/ 0 w 64"/>
                    <a:gd name="T9" fmla="*/ 0 h 35"/>
                    <a:gd name="T10" fmla="*/ 0 60000 65536"/>
                    <a:gd name="T11" fmla="*/ 0 60000 65536"/>
                    <a:gd name="T12" fmla="*/ 0 60000 65536"/>
                    <a:gd name="T13" fmla="*/ 0 60000 65536"/>
                    <a:gd name="T14" fmla="*/ 0 60000 65536"/>
                    <a:gd name="T15" fmla="*/ 0 w 64"/>
                    <a:gd name="T16" fmla="*/ 0 h 35"/>
                    <a:gd name="T17" fmla="*/ 64 w 64"/>
                    <a:gd name="T18" fmla="*/ 35 h 35"/>
                  </a:gdLst>
                  <a:ahLst/>
                  <a:cxnLst>
                    <a:cxn ang="T10">
                      <a:pos x="T0" y="T1"/>
                    </a:cxn>
                    <a:cxn ang="T11">
                      <a:pos x="T2" y="T3"/>
                    </a:cxn>
                    <a:cxn ang="T12">
                      <a:pos x="T4" y="T5"/>
                    </a:cxn>
                    <a:cxn ang="T13">
                      <a:pos x="T6" y="T7"/>
                    </a:cxn>
                    <a:cxn ang="T14">
                      <a:pos x="T8" y="T9"/>
                    </a:cxn>
                  </a:cxnLst>
                  <a:rect l="T15" t="T16" r="T17" b="T18"/>
                  <a:pathLst>
                    <a:path w="64" h="35">
                      <a:moveTo>
                        <a:pt x="0" y="0"/>
                      </a:moveTo>
                      <a:lnTo>
                        <a:pt x="39" y="0"/>
                      </a:lnTo>
                      <a:lnTo>
                        <a:pt x="64" y="35"/>
                      </a:lnTo>
                      <a:lnTo>
                        <a:pt x="24" y="35"/>
                      </a:lnTo>
                      <a:lnTo>
                        <a:pt x="0" y="0"/>
                      </a:lnTo>
                      <a:close/>
                    </a:path>
                  </a:pathLst>
                </a:custGeom>
                <a:solidFill>
                  <a:srgbClr val="606060"/>
                </a:solidFill>
                <a:ln w="9525">
                  <a:noFill/>
                  <a:round/>
                  <a:headEnd/>
                  <a:tailEnd/>
                </a:ln>
              </p:spPr>
              <p:txBody>
                <a:bodyPr/>
                <a:lstStyle/>
                <a:p>
                  <a:endParaRPr lang="zh-CN" altLang="en-US"/>
                </a:p>
              </p:txBody>
            </p:sp>
            <p:sp>
              <p:nvSpPr>
                <p:cNvPr id="14594" name="Freeform 483"/>
                <p:cNvSpPr>
                  <a:spLocks/>
                </p:cNvSpPr>
                <p:nvPr/>
              </p:nvSpPr>
              <p:spPr bwMode="auto">
                <a:xfrm>
                  <a:off x="1133" y="3766"/>
                  <a:ext cx="33" cy="9"/>
                </a:xfrm>
                <a:custGeom>
                  <a:avLst/>
                  <a:gdLst>
                    <a:gd name="T0" fmla="*/ 0 w 66"/>
                    <a:gd name="T1" fmla="*/ 9 h 29"/>
                    <a:gd name="T2" fmla="*/ 6 w 66"/>
                    <a:gd name="T3" fmla="*/ 0 h 29"/>
                    <a:gd name="T4" fmla="*/ 27 w 66"/>
                    <a:gd name="T5" fmla="*/ 0 h 29"/>
                    <a:gd name="T6" fmla="*/ 33 w 66"/>
                    <a:gd name="T7" fmla="*/ 9 h 29"/>
                    <a:gd name="T8" fmla="*/ 0 w 66"/>
                    <a:gd name="T9" fmla="*/ 9 h 29"/>
                    <a:gd name="T10" fmla="*/ 0 60000 65536"/>
                    <a:gd name="T11" fmla="*/ 0 60000 65536"/>
                    <a:gd name="T12" fmla="*/ 0 60000 65536"/>
                    <a:gd name="T13" fmla="*/ 0 60000 65536"/>
                    <a:gd name="T14" fmla="*/ 0 60000 65536"/>
                    <a:gd name="T15" fmla="*/ 0 w 66"/>
                    <a:gd name="T16" fmla="*/ 0 h 29"/>
                    <a:gd name="T17" fmla="*/ 66 w 66"/>
                    <a:gd name="T18" fmla="*/ 29 h 29"/>
                  </a:gdLst>
                  <a:ahLst/>
                  <a:cxnLst>
                    <a:cxn ang="T10">
                      <a:pos x="T0" y="T1"/>
                    </a:cxn>
                    <a:cxn ang="T11">
                      <a:pos x="T2" y="T3"/>
                    </a:cxn>
                    <a:cxn ang="T12">
                      <a:pos x="T4" y="T5"/>
                    </a:cxn>
                    <a:cxn ang="T13">
                      <a:pos x="T6" y="T7"/>
                    </a:cxn>
                    <a:cxn ang="T14">
                      <a:pos x="T8" y="T9"/>
                    </a:cxn>
                  </a:cxnLst>
                  <a:rect l="T15" t="T16" r="T17" b="T18"/>
                  <a:pathLst>
                    <a:path w="66" h="29">
                      <a:moveTo>
                        <a:pt x="0" y="29"/>
                      </a:moveTo>
                      <a:lnTo>
                        <a:pt x="12" y="0"/>
                      </a:lnTo>
                      <a:lnTo>
                        <a:pt x="54" y="0"/>
                      </a:lnTo>
                      <a:lnTo>
                        <a:pt x="66" y="29"/>
                      </a:lnTo>
                      <a:lnTo>
                        <a:pt x="0" y="29"/>
                      </a:lnTo>
                      <a:close/>
                    </a:path>
                  </a:pathLst>
                </a:custGeom>
                <a:solidFill>
                  <a:srgbClr val="808080"/>
                </a:solidFill>
                <a:ln w="9525">
                  <a:noFill/>
                  <a:round/>
                  <a:headEnd/>
                  <a:tailEnd/>
                </a:ln>
              </p:spPr>
              <p:txBody>
                <a:bodyPr/>
                <a:lstStyle/>
                <a:p>
                  <a:endParaRPr lang="zh-CN" altLang="en-US"/>
                </a:p>
              </p:txBody>
            </p:sp>
          </p:grpSp>
          <p:grpSp>
            <p:nvGrpSpPr>
              <p:cNvPr id="14534" name="Group 484"/>
              <p:cNvGrpSpPr>
                <a:grpSpLocks/>
              </p:cNvGrpSpPr>
              <p:nvPr/>
            </p:nvGrpSpPr>
            <p:grpSpPr bwMode="auto">
              <a:xfrm>
                <a:off x="1133" y="3767"/>
                <a:ext cx="44" cy="23"/>
                <a:chOff x="1133" y="3767"/>
                <a:chExt cx="44" cy="23"/>
              </a:xfrm>
            </p:grpSpPr>
            <p:sp>
              <p:nvSpPr>
                <p:cNvPr id="14589" name="Freeform 485"/>
                <p:cNvSpPr>
                  <a:spLocks/>
                </p:cNvSpPr>
                <p:nvPr/>
              </p:nvSpPr>
              <p:spPr bwMode="auto">
                <a:xfrm>
                  <a:off x="1133" y="3767"/>
                  <a:ext cx="20" cy="23"/>
                </a:xfrm>
                <a:custGeom>
                  <a:avLst/>
                  <a:gdLst>
                    <a:gd name="T0" fmla="*/ 12 w 39"/>
                    <a:gd name="T1" fmla="*/ 23 h 69"/>
                    <a:gd name="T2" fmla="*/ 0 w 39"/>
                    <a:gd name="T3" fmla="*/ 11 h 69"/>
                    <a:gd name="T4" fmla="*/ 6 w 39"/>
                    <a:gd name="T5" fmla="*/ 0 h 69"/>
                    <a:gd name="T6" fmla="*/ 20 w 39"/>
                    <a:gd name="T7" fmla="*/ 11 h 69"/>
                    <a:gd name="T8" fmla="*/ 12 w 39"/>
                    <a:gd name="T9" fmla="*/ 23 h 69"/>
                    <a:gd name="T10" fmla="*/ 0 60000 65536"/>
                    <a:gd name="T11" fmla="*/ 0 60000 65536"/>
                    <a:gd name="T12" fmla="*/ 0 60000 65536"/>
                    <a:gd name="T13" fmla="*/ 0 60000 65536"/>
                    <a:gd name="T14" fmla="*/ 0 60000 65536"/>
                    <a:gd name="T15" fmla="*/ 0 w 39"/>
                    <a:gd name="T16" fmla="*/ 0 h 69"/>
                    <a:gd name="T17" fmla="*/ 39 w 39"/>
                    <a:gd name="T18" fmla="*/ 69 h 69"/>
                  </a:gdLst>
                  <a:ahLst/>
                  <a:cxnLst>
                    <a:cxn ang="T10">
                      <a:pos x="T0" y="T1"/>
                    </a:cxn>
                    <a:cxn ang="T11">
                      <a:pos x="T2" y="T3"/>
                    </a:cxn>
                    <a:cxn ang="T12">
                      <a:pos x="T4" y="T5"/>
                    </a:cxn>
                    <a:cxn ang="T13">
                      <a:pos x="T6" y="T7"/>
                    </a:cxn>
                    <a:cxn ang="T14">
                      <a:pos x="T8" y="T9"/>
                    </a:cxn>
                  </a:cxnLst>
                  <a:rect l="T15" t="T16" r="T17" b="T18"/>
                  <a:pathLst>
                    <a:path w="39" h="69">
                      <a:moveTo>
                        <a:pt x="23" y="69"/>
                      </a:moveTo>
                      <a:lnTo>
                        <a:pt x="0" y="33"/>
                      </a:lnTo>
                      <a:lnTo>
                        <a:pt x="12" y="0"/>
                      </a:lnTo>
                      <a:lnTo>
                        <a:pt x="39" y="33"/>
                      </a:lnTo>
                      <a:lnTo>
                        <a:pt x="23" y="69"/>
                      </a:lnTo>
                      <a:close/>
                    </a:path>
                  </a:pathLst>
                </a:custGeom>
                <a:solidFill>
                  <a:srgbClr val="202020"/>
                </a:solidFill>
                <a:ln w="9525">
                  <a:noFill/>
                  <a:round/>
                  <a:headEnd/>
                  <a:tailEnd/>
                </a:ln>
              </p:spPr>
              <p:txBody>
                <a:bodyPr/>
                <a:lstStyle/>
                <a:p>
                  <a:endParaRPr lang="zh-CN" altLang="en-US"/>
                </a:p>
              </p:txBody>
            </p:sp>
            <p:sp>
              <p:nvSpPr>
                <p:cNvPr id="14590" name="Freeform 486"/>
                <p:cNvSpPr>
                  <a:spLocks/>
                </p:cNvSpPr>
                <p:nvPr/>
              </p:nvSpPr>
              <p:spPr bwMode="auto">
                <a:xfrm>
                  <a:off x="1140" y="3767"/>
                  <a:ext cx="32" cy="11"/>
                </a:xfrm>
                <a:custGeom>
                  <a:avLst/>
                  <a:gdLst>
                    <a:gd name="T0" fmla="*/ 0 w 64"/>
                    <a:gd name="T1" fmla="*/ 0 h 33"/>
                    <a:gd name="T2" fmla="*/ 20 w 64"/>
                    <a:gd name="T3" fmla="*/ 0 h 33"/>
                    <a:gd name="T4" fmla="*/ 32 w 64"/>
                    <a:gd name="T5" fmla="*/ 11 h 33"/>
                    <a:gd name="T6" fmla="*/ 11 w 64"/>
                    <a:gd name="T7" fmla="*/ 11 h 33"/>
                    <a:gd name="T8" fmla="*/ 0 w 64"/>
                    <a:gd name="T9" fmla="*/ 0 h 33"/>
                    <a:gd name="T10" fmla="*/ 0 60000 65536"/>
                    <a:gd name="T11" fmla="*/ 0 60000 65536"/>
                    <a:gd name="T12" fmla="*/ 0 60000 65536"/>
                    <a:gd name="T13" fmla="*/ 0 60000 65536"/>
                    <a:gd name="T14" fmla="*/ 0 60000 65536"/>
                    <a:gd name="T15" fmla="*/ 0 w 64"/>
                    <a:gd name="T16" fmla="*/ 0 h 33"/>
                    <a:gd name="T17" fmla="*/ 64 w 64"/>
                    <a:gd name="T18" fmla="*/ 33 h 33"/>
                  </a:gdLst>
                  <a:ahLst/>
                  <a:cxnLst>
                    <a:cxn ang="T10">
                      <a:pos x="T0" y="T1"/>
                    </a:cxn>
                    <a:cxn ang="T11">
                      <a:pos x="T2" y="T3"/>
                    </a:cxn>
                    <a:cxn ang="T12">
                      <a:pos x="T4" y="T5"/>
                    </a:cxn>
                    <a:cxn ang="T13">
                      <a:pos x="T6" y="T7"/>
                    </a:cxn>
                    <a:cxn ang="T14">
                      <a:pos x="T8" y="T9"/>
                    </a:cxn>
                  </a:cxnLst>
                  <a:rect l="T15" t="T16" r="T17" b="T18"/>
                  <a:pathLst>
                    <a:path w="64" h="33">
                      <a:moveTo>
                        <a:pt x="0" y="0"/>
                      </a:moveTo>
                      <a:lnTo>
                        <a:pt x="41" y="0"/>
                      </a:lnTo>
                      <a:lnTo>
                        <a:pt x="64" y="33"/>
                      </a:lnTo>
                      <a:lnTo>
                        <a:pt x="23" y="33"/>
                      </a:lnTo>
                      <a:lnTo>
                        <a:pt x="0" y="0"/>
                      </a:lnTo>
                      <a:close/>
                    </a:path>
                  </a:pathLst>
                </a:custGeom>
                <a:solidFill>
                  <a:srgbClr val="606060"/>
                </a:solidFill>
                <a:ln w="9525">
                  <a:noFill/>
                  <a:round/>
                  <a:headEnd/>
                  <a:tailEnd/>
                </a:ln>
              </p:spPr>
              <p:txBody>
                <a:bodyPr/>
                <a:lstStyle/>
                <a:p>
                  <a:endParaRPr lang="zh-CN" altLang="en-US"/>
                </a:p>
              </p:txBody>
            </p:sp>
            <p:sp>
              <p:nvSpPr>
                <p:cNvPr id="14591" name="Freeform 487"/>
                <p:cNvSpPr>
                  <a:spLocks/>
                </p:cNvSpPr>
                <p:nvPr/>
              </p:nvSpPr>
              <p:spPr bwMode="auto">
                <a:xfrm>
                  <a:off x="1146" y="3779"/>
                  <a:ext cx="31" cy="10"/>
                </a:xfrm>
                <a:custGeom>
                  <a:avLst/>
                  <a:gdLst>
                    <a:gd name="T0" fmla="*/ 0 w 63"/>
                    <a:gd name="T1" fmla="*/ 10 h 31"/>
                    <a:gd name="T2" fmla="*/ 5 w 63"/>
                    <a:gd name="T3" fmla="*/ 0 h 31"/>
                    <a:gd name="T4" fmla="*/ 26 w 63"/>
                    <a:gd name="T5" fmla="*/ 0 h 31"/>
                    <a:gd name="T6" fmla="*/ 31 w 63"/>
                    <a:gd name="T7" fmla="*/ 10 h 31"/>
                    <a:gd name="T8" fmla="*/ 0 w 63"/>
                    <a:gd name="T9" fmla="*/ 10 h 31"/>
                    <a:gd name="T10" fmla="*/ 0 60000 65536"/>
                    <a:gd name="T11" fmla="*/ 0 60000 65536"/>
                    <a:gd name="T12" fmla="*/ 0 60000 65536"/>
                    <a:gd name="T13" fmla="*/ 0 60000 65536"/>
                    <a:gd name="T14" fmla="*/ 0 60000 65536"/>
                    <a:gd name="T15" fmla="*/ 0 w 63"/>
                    <a:gd name="T16" fmla="*/ 0 h 31"/>
                    <a:gd name="T17" fmla="*/ 63 w 63"/>
                    <a:gd name="T18" fmla="*/ 31 h 31"/>
                  </a:gdLst>
                  <a:ahLst/>
                  <a:cxnLst>
                    <a:cxn ang="T10">
                      <a:pos x="T0" y="T1"/>
                    </a:cxn>
                    <a:cxn ang="T11">
                      <a:pos x="T2" y="T3"/>
                    </a:cxn>
                    <a:cxn ang="T12">
                      <a:pos x="T4" y="T5"/>
                    </a:cxn>
                    <a:cxn ang="T13">
                      <a:pos x="T6" y="T7"/>
                    </a:cxn>
                    <a:cxn ang="T14">
                      <a:pos x="T8" y="T9"/>
                    </a:cxn>
                  </a:cxnLst>
                  <a:rect l="T15" t="T16" r="T17" b="T18"/>
                  <a:pathLst>
                    <a:path w="63" h="31">
                      <a:moveTo>
                        <a:pt x="0" y="31"/>
                      </a:moveTo>
                      <a:lnTo>
                        <a:pt x="11" y="0"/>
                      </a:lnTo>
                      <a:lnTo>
                        <a:pt x="52" y="0"/>
                      </a:lnTo>
                      <a:lnTo>
                        <a:pt x="63" y="31"/>
                      </a:lnTo>
                      <a:lnTo>
                        <a:pt x="0" y="31"/>
                      </a:lnTo>
                      <a:close/>
                    </a:path>
                  </a:pathLst>
                </a:custGeom>
                <a:solidFill>
                  <a:srgbClr val="808080"/>
                </a:solidFill>
                <a:ln w="9525">
                  <a:noFill/>
                  <a:round/>
                  <a:headEnd/>
                  <a:tailEnd/>
                </a:ln>
              </p:spPr>
              <p:txBody>
                <a:bodyPr/>
                <a:lstStyle/>
                <a:p>
                  <a:endParaRPr lang="zh-CN" altLang="en-US"/>
                </a:p>
              </p:txBody>
            </p:sp>
          </p:grpSp>
          <p:sp>
            <p:nvSpPr>
              <p:cNvPr id="14535" name="Freeform 488"/>
              <p:cNvSpPr>
                <a:spLocks/>
              </p:cNvSpPr>
              <p:nvPr/>
            </p:nvSpPr>
            <p:spPr bwMode="auto">
              <a:xfrm>
                <a:off x="972" y="3556"/>
                <a:ext cx="40" cy="12"/>
              </a:xfrm>
              <a:custGeom>
                <a:avLst/>
                <a:gdLst>
                  <a:gd name="T0" fmla="*/ 0 w 79"/>
                  <a:gd name="T1" fmla="*/ 0 h 36"/>
                  <a:gd name="T2" fmla="*/ 14 w 79"/>
                  <a:gd name="T3" fmla="*/ 12 h 36"/>
                  <a:gd name="T4" fmla="*/ 40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7"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4536" name="Freeform 489"/>
              <p:cNvSpPr>
                <a:spLocks/>
              </p:cNvSpPr>
              <p:nvPr/>
            </p:nvSpPr>
            <p:spPr bwMode="auto">
              <a:xfrm>
                <a:off x="993" y="3576"/>
                <a:ext cx="39" cy="12"/>
              </a:xfrm>
              <a:custGeom>
                <a:avLst/>
                <a:gdLst>
                  <a:gd name="T0" fmla="*/ 0 w 79"/>
                  <a:gd name="T1" fmla="*/ 0 h 36"/>
                  <a:gd name="T2" fmla="*/ 14 w 79"/>
                  <a:gd name="T3" fmla="*/ 12 h 36"/>
                  <a:gd name="T4" fmla="*/ 39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8"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4537" name="Freeform 490"/>
              <p:cNvSpPr>
                <a:spLocks/>
              </p:cNvSpPr>
              <p:nvPr/>
            </p:nvSpPr>
            <p:spPr bwMode="auto">
              <a:xfrm>
                <a:off x="1012" y="3594"/>
                <a:ext cx="39" cy="12"/>
              </a:xfrm>
              <a:custGeom>
                <a:avLst/>
                <a:gdLst>
                  <a:gd name="T0" fmla="*/ 0 w 78"/>
                  <a:gd name="T1" fmla="*/ 0 h 36"/>
                  <a:gd name="T2" fmla="*/ 13 w 78"/>
                  <a:gd name="T3" fmla="*/ 12 h 36"/>
                  <a:gd name="T4" fmla="*/ 39 w 78"/>
                  <a:gd name="T5" fmla="*/ 12 h 36"/>
                  <a:gd name="T6" fmla="*/ 24 w 78"/>
                  <a:gd name="T7" fmla="*/ 0 h 36"/>
                  <a:gd name="T8" fmla="*/ 0 w 78"/>
                  <a:gd name="T9" fmla="*/ 0 h 36"/>
                  <a:gd name="T10" fmla="*/ 0 60000 65536"/>
                  <a:gd name="T11" fmla="*/ 0 60000 65536"/>
                  <a:gd name="T12" fmla="*/ 0 60000 65536"/>
                  <a:gd name="T13" fmla="*/ 0 60000 65536"/>
                  <a:gd name="T14" fmla="*/ 0 60000 65536"/>
                  <a:gd name="T15" fmla="*/ 0 w 78"/>
                  <a:gd name="T16" fmla="*/ 0 h 36"/>
                  <a:gd name="T17" fmla="*/ 78 w 78"/>
                  <a:gd name="T18" fmla="*/ 36 h 36"/>
                </a:gdLst>
                <a:ahLst/>
                <a:cxnLst>
                  <a:cxn ang="T10">
                    <a:pos x="T0" y="T1"/>
                  </a:cxn>
                  <a:cxn ang="T11">
                    <a:pos x="T2" y="T3"/>
                  </a:cxn>
                  <a:cxn ang="T12">
                    <a:pos x="T4" y="T5"/>
                  </a:cxn>
                  <a:cxn ang="T13">
                    <a:pos x="T6" y="T7"/>
                  </a:cxn>
                  <a:cxn ang="T14">
                    <a:pos x="T8" y="T9"/>
                  </a:cxn>
                </a:cxnLst>
                <a:rect l="T15" t="T16" r="T17" b="T18"/>
                <a:pathLst>
                  <a:path w="78" h="36">
                    <a:moveTo>
                      <a:pt x="0" y="0"/>
                    </a:moveTo>
                    <a:lnTo>
                      <a:pt x="27" y="36"/>
                    </a:lnTo>
                    <a:lnTo>
                      <a:pt x="78" y="36"/>
                    </a:lnTo>
                    <a:lnTo>
                      <a:pt x="49" y="0"/>
                    </a:lnTo>
                    <a:lnTo>
                      <a:pt x="0" y="0"/>
                    </a:lnTo>
                    <a:close/>
                  </a:path>
                </a:pathLst>
              </a:custGeom>
              <a:solidFill>
                <a:srgbClr val="FFFFFF"/>
              </a:solidFill>
              <a:ln w="9525">
                <a:noFill/>
                <a:round/>
                <a:headEnd/>
                <a:tailEnd/>
              </a:ln>
            </p:spPr>
            <p:txBody>
              <a:bodyPr/>
              <a:lstStyle/>
              <a:p>
                <a:endParaRPr lang="zh-CN" altLang="en-US"/>
              </a:p>
            </p:txBody>
          </p:sp>
          <p:sp>
            <p:nvSpPr>
              <p:cNvPr id="14538" name="Freeform 491"/>
              <p:cNvSpPr>
                <a:spLocks/>
              </p:cNvSpPr>
              <p:nvPr/>
            </p:nvSpPr>
            <p:spPr bwMode="auto">
              <a:xfrm>
                <a:off x="1032" y="3613"/>
                <a:ext cx="40" cy="12"/>
              </a:xfrm>
              <a:custGeom>
                <a:avLst/>
                <a:gdLst>
                  <a:gd name="T0" fmla="*/ 0 w 79"/>
                  <a:gd name="T1" fmla="*/ 0 h 36"/>
                  <a:gd name="T2" fmla="*/ 14 w 79"/>
                  <a:gd name="T3" fmla="*/ 12 h 36"/>
                  <a:gd name="T4" fmla="*/ 40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8"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4539" name="Freeform 492"/>
              <p:cNvSpPr>
                <a:spLocks/>
              </p:cNvSpPr>
              <p:nvPr/>
            </p:nvSpPr>
            <p:spPr bwMode="auto">
              <a:xfrm>
                <a:off x="1053" y="3632"/>
                <a:ext cx="39" cy="12"/>
              </a:xfrm>
              <a:custGeom>
                <a:avLst/>
                <a:gdLst>
                  <a:gd name="T0" fmla="*/ 0 w 79"/>
                  <a:gd name="T1" fmla="*/ 0 h 36"/>
                  <a:gd name="T2" fmla="*/ 14 w 79"/>
                  <a:gd name="T3" fmla="*/ 12 h 36"/>
                  <a:gd name="T4" fmla="*/ 39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8"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4540" name="Freeform 493"/>
              <p:cNvSpPr>
                <a:spLocks/>
              </p:cNvSpPr>
              <p:nvPr/>
            </p:nvSpPr>
            <p:spPr bwMode="auto">
              <a:xfrm>
                <a:off x="1074" y="3651"/>
                <a:ext cx="40" cy="12"/>
              </a:xfrm>
              <a:custGeom>
                <a:avLst/>
                <a:gdLst>
                  <a:gd name="T0" fmla="*/ 0 w 79"/>
                  <a:gd name="T1" fmla="*/ 0 h 35"/>
                  <a:gd name="T2" fmla="*/ 14 w 79"/>
                  <a:gd name="T3" fmla="*/ 12 h 35"/>
                  <a:gd name="T4" fmla="*/ 40 w 79"/>
                  <a:gd name="T5" fmla="*/ 12 h 35"/>
                  <a:gd name="T6" fmla="*/ 25 w 79"/>
                  <a:gd name="T7" fmla="*/ 0 h 35"/>
                  <a:gd name="T8" fmla="*/ 0 w 79"/>
                  <a:gd name="T9" fmla="*/ 0 h 35"/>
                  <a:gd name="T10" fmla="*/ 0 60000 65536"/>
                  <a:gd name="T11" fmla="*/ 0 60000 65536"/>
                  <a:gd name="T12" fmla="*/ 0 60000 65536"/>
                  <a:gd name="T13" fmla="*/ 0 60000 65536"/>
                  <a:gd name="T14" fmla="*/ 0 60000 65536"/>
                  <a:gd name="T15" fmla="*/ 0 w 79"/>
                  <a:gd name="T16" fmla="*/ 0 h 35"/>
                  <a:gd name="T17" fmla="*/ 79 w 79"/>
                  <a:gd name="T18" fmla="*/ 35 h 35"/>
                </a:gdLst>
                <a:ahLst/>
                <a:cxnLst>
                  <a:cxn ang="T10">
                    <a:pos x="T0" y="T1"/>
                  </a:cxn>
                  <a:cxn ang="T11">
                    <a:pos x="T2" y="T3"/>
                  </a:cxn>
                  <a:cxn ang="T12">
                    <a:pos x="T4" y="T5"/>
                  </a:cxn>
                  <a:cxn ang="T13">
                    <a:pos x="T6" y="T7"/>
                  </a:cxn>
                  <a:cxn ang="T14">
                    <a:pos x="T8" y="T9"/>
                  </a:cxn>
                </a:cxnLst>
                <a:rect l="T15" t="T16" r="T17" b="T18"/>
                <a:pathLst>
                  <a:path w="79" h="35">
                    <a:moveTo>
                      <a:pt x="0" y="0"/>
                    </a:moveTo>
                    <a:lnTo>
                      <a:pt x="28" y="35"/>
                    </a:lnTo>
                    <a:lnTo>
                      <a:pt x="79" y="35"/>
                    </a:lnTo>
                    <a:lnTo>
                      <a:pt x="50" y="0"/>
                    </a:lnTo>
                    <a:lnTo>
                      <a:pt x="0" y="0"/>
                    </a:lnTo>
                    <a:close/>
                  </a:path>
                </a:pathLst>
              </a:custGeom>
              <a:solidFill>
                <a:srgbClr val="FFFFFF"/>
              </a:solidFill>
              <a:ln w="9525">
                <a:noFill/>
                <a:round/>
                <a:headEnd/>
                <a:tailEnd/>
              </a:ln>
            </p:spPr>
            <p:txBody>
              <a:bodyPr/>
              <a:lstStyle/>
              <a:p>
                <a:endParaRPr lang="zh-CN" altLang="en-US"/>
              </a:p>
            </p:txBody>
          </p:sp>
          <p:sp>
            <p:nvSpPr>
              <p:cNvPr id="14541" name="Freeform 494"/>
              <p:cNvSpPr>
                <a:spLocks/>
              </p:cNvSpPr>
              <p:nvPr/>
            </p:nvSpPr>
            <p:spPr bwMode="auto">
              <a:xfrm>
                <a:off x="1095" y="3669"/>
                <a:ext cx="40" cy="12"/>
              </a:xfrm>
              <a:custGeom>
                <a:avLst/>
                <a:gdLst>
                  <a:gd name="T0" fmla="*/ 0 w 80"/>
                  <a:gd name="T1" fmla="*/ 0 h 36"/>
                  <a:gd name="T2" fmla="*/ 14 w 80"/>
                  <a:gd name="T3" fmla="*/ 12 h 36"/>
                  <a:gd name="T4" fmla="*/ 40 w 80"/>
                  <a:gd name="T5" fmla="*/ 12 h 36"/>
                  <a:gd name="T6" fmla="*/ 25 w 80"/>
                  <a:gd name="T7" fmla="*/ 0 h 36"/>
                  <a:gd name="T8" fmla="*/ 0 w 80"/>
                  <a:gd name="T9" fmla="*/ 0 h 36"/>
                  <a:gd name="T10" fmla="*/ 0 60000 65536"/>
                  <a:gd name="T11" fmla="*/ 0 60000 65536"/>
                  <a:gd name="T12" fmla="*/ 0 60000 65536"/>
                  <a:gd name="T13" fmla="*/ 0 60000 65536"/>
                  <a:gd name="T14" fmla="*/ 0 60000 65536"/>
                  <a:gd name="T15" fmla="*/ 0 w 80"/>
                  <a:gd name="T16" fmla="*/ 0 h 36"/>
                  <a:gd name="T17" fmla="*/ 80 w 80"/>
                  <a:gd name="T18" fmla="*/ 36 h 36"/>
                </a:gdLst>
                <a:ahLst/>
                <a:cxnLst>
                  <a:cxn ang="T10">
                    <a:pos x="T0" y="T1"/>
                  </a:cxn>
                  <a:cxn ang="T11">
                    <a:pos x="T2" y="T3"/>
                  </a:cxn>
                  <a:cxn ang="T12">
                    <a:pos x="T4" y="T5"/>
                  </a:cxn>
                  <a:cxn ang="T13">
                    <a:pos x="T6" y="T7"/>
                  </a:cxn>
                  <a:cxn ang="T14">
                    <a:pos x="T8" y="T9"/>
                  </a:cxn>
                </a:cxnLst>
                <a:rect l="T15" t="T16" r="T17" b="T18"/>
                <a:pathLst>
                  <a:path w="80" h="36">
                    <a:moveTo>
                      <a:pt x="0" y="0"/>
                    </a:moveTo>
                    <a:lnTo>
                      <a:pt x="28" y="36"/>
                    </a:lnTo>
                    <a:lnTo>
                      <a:pt x="80" y="36"/>
                    </a:lnTo>
                    <a:lnTo>
                      <a:pt x="51" y="0"/>
                    </a:lnTo>
                    <a:lnTo>
                      <a:pt x="0" y="0"/>
                    </a:lnTo>
                    <a:close/>
                  </a:path>
                </a:pathLst>
              </a:custGeom>
              <a:solidFill>
                <a:srgbClr val="FFFFFF"/>
              </a:solidFill>
              <a:ln w="9525">
                <a:noFill/>
                <a:round/>
                <a:headEnd/>
                <a:tailEnd/>
              </a:ln>
            </p:spPr>
            <p:txBody>
              <a:bodyPr/>
              <a:lstStyle/>
              <a:p>
                <a:endParaRPr lang="zh-CN" altLang="en-US"/>
              </a:p>
            </p:txBody>
          </p:sp>
          <p:sp>
            <p:nvSpPr>
              <p:cNvPr id="14542" name="Freeform 495"/>
              <p:cNvSpPr>
                <a:spLocks/>
              </p:cNvSpPr>
              <p:nvPr/>
            </p:nvSpPr>
            <p:spPr bwMode="auto">
              <a:xfrm>
                <a:off x="1115" y="3688"/>
                <a:ext cx="40" cy="12"/>
              </a:xfrm>
              <a:custGeom>
                <a:avLst/>
                <a:gdLst>
                  <a:gd name="T0" fmla="*/ 0 w 80"/>
                  <a:gd name="T1" fmla="*/ 0 h 36"/>
                  <a:gd name="T2" fmla="*/ 13 w 80"/>
                  <a:gd name="T3" fmla="*/ 12 h 36"/>
                  <a:gd name="T4" fmla="*/ 40 w 80"/>
                  <a:gd name="T5" fmla="*/ 12 h 36"/>
                  <a:gd name="T6" fmla="*/ 25 w 80"/>
                  <a:gd name="T7" fmla="*/ 0 h 36"/>
                  <a:gd name="T8" fmla="*/ 0 w 80"/>
                  <a:gd name="T9" fmla="*/ 0 h 36"/>
                  <a:gd name="T10" fmla="*/ 0 60000 65536"/>
                  <a:gd name="T11" fmla="*/ 0 60000 65536"/>
                  <a:gd name="T12" fmla="*/ 0 60000 65536"/>
                  <a:gd name="T13" fmla="*/ 0 60000 65536"/>
                  <a:gd name="T14" fmla="*/ 0 60000 65536"/>
                  <a:gd name="T15" fmla="*/ 0 w 80"/>
                  <a:gd name="T16" fmla="*/ 0 h 36"/>
                  <a:gd name="T17" fmla="*/ 80 w 80"/>
                  <a:gd name="T18" fmla="*/ 36 h 36"/>
                </a:gdLst>
                <a:ahLst/>
                <a:cxnLst>
                  <a:cxn ang="T10">
                    <a:pos x="T0" y="T1"/>
                  </a:cxn>
                  <a:cxn ang="T11">
                    <a:pos x="T2" y="T3"/>
                  </a:cxn>
                  <a:cxn ang="T12">
                    <a:pos x="T4" y="T5"/>
                  </a:cxn>
                  <a:cxn ang="T13">
                    <a:pos x="T6" y="T7"/>
                  </a:cxn>
                  <a:cxn ang="T14">
                    <a:pos x="T8" y="T9"/>
                  </a:cxn>
                </a:cxnLst>
                <a:rect l="T15" t="T16" r="T17" b="T18"/>
                <a:pathLst>
                  <a:path w="80" h="36">
                    <a:moveTo>
                      <a:pt x="0" y="0"/>
                    </a:moveTo>
                    <a:lnTo>
                      <a:pt x="27" y="36"/>
                    </a:lnTo>
                    <a:lnTo>
                      <a:pt x="80" y="36"/>
                    </a:lnTo>
                    <a:lnTo>
                      <a:pt x="51" y="0"/>
                    </a:lnTo>
                    <a:lnTo>
                      <a:pt x="0" y="0"/>
                    </a:lnTo>
                    <a:close/>
                  </a:path>
                </a:pathLst>
              </a:custGeom>
              <a:solidFill>
                <a:srgbClr val="FFFFFF"/>
              </a:solidFill>
              <a:ln w="9525">
                <a:noFill/>
                <a:round/>
                <a:headEnd/>
                <a:tailEnd/>
              </a:ln>
            </p:spPr>
            <p:txBody>
              <a:bodyPr/>
              <a:lstStyle/>
              <a:p>
                <a:endParaRPr lang="zh-CN" altLang="en-US"/>
              </a:p>
            </p:txBody>
          </p:sp>
          <p:sp>
            <p:nvSpPr>
              <p:cNvPr id="14543" name="Freeform 496"/>
              <p:cNvSpPr>
                <a:spLocks/>
              </p:cNvSpPr>
              <p:nvPr/>
            </p:nvSpPr>
            <p:spPr bwMode="auto">
              <a:xfrm>
                <a:off x="1134" y="3707"/>
                <a:ext cx="39" cy="12"/>
              </a:xfrm>
              <a:custGeom>
                <a:avLst/>
                <a:gdLst>
                  <a:gd name="T0" fmla="*/ 0 w 79"/>
                  <a:gd name="T1" fmla="*/ 0 h 36"/>
                  <a:gd name="T2" fmla="*/ 14 w 79"/>
                  <a:gd name="T3" fmla="*/ 12 h 36"/>
                  <a:gd name="T4" fmla="*/ 39 w 79"/>
                  <a:gd name="T5" fmla="*/ 12 h 36"/>
                  <a:gd name="T6" fmla="*/ 25 w 79"/>
                  <a:gd name="T7" fmla="*/ 0 h 36"/>
                  <a:gd name="T8" fmla="*/ 0 w 79"/>
                  <a:gd name="T9" fmla="*/ 0 h 36"/>
                  <a:gd name="T10" fmla="*/ 0 60000 65536"/>
                  <a:gd name="T11" fmla="*/ 0 60000 65536"/>
                  <a:gd name="T12" fmla="*/ 0 60000 65536"/>
                  <a:gd name="T13" fmla="*/ 0 60000 65536"/>
                  <a:gd name="T14" fmla="*/ 0 60000 65536"/>
                  <a:gd name="T15" fmla="*/ 0 w 79"/>
                  <a:gd name="T16" fmla="*/ 0 h 36"/>
                  <a:gd name="T17" fmla="*/ 79 w 79"/>
                  <a:gd name="T18" fmla="*/ 36 h 36"/>
                </a:gdLst>
                <a:ahLst/>
                <a:cxnLst>
                  <a:cxn ang="T10">
                    <a:pos x="T0" y="T1"/>
                  </a:cxn>
                  <a:cxn ang="T11">
                    <a:pos x="T2" y="T3"/>
                  </a:cxn>
                  <a:cxn ang="T12">
                    <a:pos x="T4" y="T5"/>
                  </a:cxn>
                  <a:cxn ang="T13">
                    <a:pos x="T6" y="T7"/>
                  </a:cxn>
                  <a:cxn ang="T14">
                    <a:pos x="T8" y="T9"/>
                  </a:cxn>
                </a:cxnLst>
                <a:rect l="T15" t="T16" r="T17" b="T18"/>
                <a:pathLst>
                  <a:path w="79" h="36">
                    <a:moveTo>
                      <a:pt x="0" y="0"/>
                    </a:moveTo>
                    <a:lnTo>
                      <a:pt x="28" y="36"/>
                    </a:lnTo>
                    <a:lnTo>
                      <a:pt x="79" y="36"/>
                    </a:lnTo>
                    <a:lnTo>
                      <a:pt x="50" y="0"/>
                    </a:lnTo>
                    <a:lnTo>
                      <a:pt x="0" y="0"/>
                    </a:lnTo>
                    <a:close/>
                  </a:path>
                </a:pathLst>
              </a:custGeom>
              <a:solidFill>
                <a:srgbClr val="FFFFFF"/>
              </a:solidFill>
              <a:ln w="9525">
                <a:noFill/>
                <a:round/>
                <a:headEnd/>
                <a:tailEnd/>
              </a:ln>
            </p:spPr>
            <p:txBody>
              <a:bodyPr/>
              <a:lstStyle/>
              <a:p>
                <a:endParaRPr lang="zh-CN" altLang="en-US"/>
              </a:p>
            </p:txBody>
          </p:sp>
          <p:sp>
            <p:nvSpPr>
              <p:cNvPr id="14544" name="Freeform 497"/>
              <p:cNvSpPr>
                <a:spLocks/>
              </p:cNvSpPr>
              <p:nvPr/>
            </p:nvSpPr>
            <p:spPr bwMode="auto">
              <a:xfrm>
                <a:off x="1154" y="3726"/>
                <a:ext cx="40" cy="12"/>
              </a:xfrm>
              <a:custGeom>
                <a:avLst/>
                <a:gdLst>
                  <a:gd name="T0" fmla="*/ 0 w 80"/>
                  <a:gd name="T1" fmla="*/ 0 h 36"/>
                  <a:gd name="T2" fmla="*/ 13 w 80"/>
                  <a:gd name="T3" fmla="*/ 12 h 36"/>
                  <a:gd name="T4" fmla="*/ 40 w 80"/>
                  <a:gd name="T5" fmla="*/ 12 h 36"/>
                  <a:gd name="T6" fmla="*/ 25 w 80"/>
                  <a:gd name="T7" fmla="*/ 0 h 36"/>
                  <a:gd name="T8" fmla="*/ 0 w 80"/>
                  <a:gd name="T9" fmla="*/ 0 h 36"/>
                  <a:gd name="T10" fmla="*/ 0 60000 65536"/>
                  <a:gd name="T11" fmla="*/ 0 60000 65536"/>
                  <a:gd name="T12" fmla="*/ 0 60000 65536"/>
                  <a:gd name="T13" fmla="*/ 0 60000 65536"/>
                  <a:gd name="T14" fmla="*/ 0 60000 65536"/>
                  <a:gd name="T15" fmla="*/ 0 w 80"/>
                  <a:gd name="T16" fmla="*/ 0 h 36"/>
                  <a:gd name="T17" fmla="*/ 80 w 80"/>
                  <a:gd name="T18" fmla="*/ 36 h 36"/>
                </a:gdLst>
                <a:ahLst/>
                <a:cxnLst>
                  <a:cxn ang="T10">
                    <a:pos x="T0" y="T1"/>
                  </a:cxn>
                  <a:cxn ang="T11">
                    <a:pos x="T2" y="T3"/>
                  </a:cxn>
                  <a:cxn ang="T12">
                    <a:pos x="T4" y="T5"/>
                  </a:cxn>
                  <a:cxn ang="T13">
                    <a:pos x="T6" y="T7"/>
                  </a:cxn>
                  <a:cxn ang="T14">
                    <a:pos x="T8" y="T9"/>
                  </a:cxn>
                </a:cxnLst>
                <a:rect l="T15" t="T16" r="T17" b="T18"/>
                <a:pathLst>
                  <a:path w="80" h="36">
                    <a:moveTo>
                      <a:pt x="0" y="0"/>
                    </a:moveTo>
                    <a:lnTo>
                      <a:pt x="27" y="36"/>
                    </a:lnTo>
                    <a:lnTo>
                      <a:pt x="80" y="36"/>
                    </a:lnTo>
                    <a:lnTo>
                      <a:pt x="51" y="0"/>
                    </a:lnTo>
                    <a:lnTo>
                      <a:pt x="0" y="0"/>
                    </a:lnTo>
                    <a:close/>
                  </a:path>
                </a:pathLst>
              </a:custGeom>
              <a:solidFill>
                <a:srgbClr val="FFFFFF"/>
              </a:solidFill>
              <a:ln w="9525">
                <a:noFill/>
                <a:round/>
                <a:headEnd/>
                <a:tailEnd/>
              </a:ln>
            </p:spPr>
            <p:txBody>
              <a:bodyPr/>
              <a:lstStyle/>
              <a:p>
                <a:endParaRPr lang="zh-CN" altLang="en-US"/>
              </a:p>
            </p:txBody>
          </p:sp>
          <p:sp>
            <p:nvSpPr>
              <p:cNvPr id="14545" name="Freeform 498"/>
              <p:cNvSpPr>
                <a:spLocks/>
              </p:cNvSpPr>
              <p:nvPr/>
            </p:nvSpPr>
            <p:spPr bwMode="auto">
              <a:xfrm>
                <a:off x="1175" y="3745"/>
                <a:ext cx="40" cy="12"/>
              </a:xfrm>
              <a:custGeom>
                <a:avLst/>
                <a:gdLst>
                  <a:gd name="T0" fmla="*/ 0 w 81"/>
                  <a:gd name="T1" fmla="*/ 0 h 36"/>
                  <a:gd name="T2" fmla="*/ 14 w 81"/>
                  <a:gd name="T3" fmla="*/ 12 h 36"/>
                  <a:gd name="T4" fmla="*/ 40 w 81"/>
                  <a:gd name="T5" fmla="*/ 12 h 36"/>
                  <a:gd name="T6" fmla="*/ 26 w 81"/>
                  <a:gd name="T7" fmla="*/ 0 h 36"/>
                  <a:gd name="T8" fmla="*/ 0 w 81"/>
                  <a:gd name="T9" fmla="*/ 0 h 36"/>
                  <a:gd name="T10" fmla="*/ 0 60000 65536"/>
                  <a:gd name="T11" fmla="*/ 0 60000 65536"/>
                  <a:gd name="T12" fmla="*/ 0 60000 65536"/>
                  <a:gd name="T13" fmla="*/ 0 60000 65536"/>
                  <a:gd name="T14" fmla="*/ 0 60000 65536"/>
                  <a:gd name="T15" fmla="*/ 0 w 81"/>
                  <a:gd name="T16" fmla="*/ 0 h 36"/>
                  <a:gd name="T17" fmla="*/ 81 w 81"/>
                  <a:gd name="T18" fmla="*/ 36 h 36"/>
                </a:gdLst>
                <a:ahLst/>
                <a:cxnLst>
                  <a:cxn ang="T10">
                    <a:pos x="T0" y="T1"/>
                  </a:cxn>
                  <a:cxn ang="T11">
                    <a:pos x="T2" y="T3"/>
                  </a:cxn>
                  <a:cxn ang="T12">
                    <a:pos x="T4" y="T5"/>
                  </a:cxn>
                  <a:cxn ang="T13">
                    <a:pos x="T6" y="T7"/>
                  </a:cxn>
                  <a:cxn ang="T14">
                    <a:pos x="T8" y="T9"/>
                  </a:cxn>
                </a:cxnLst>
                <a:rect l="T15" t="T16" r="T17" b="T18"/>
                <a:pathLst>
                  <a:path w="81" h="36">
                    <a:moveTo>
                      <a:pt x="0" y="0"/>
                    </a:moveTo>
                    <a:lnTo>
                      <a:pt x="28" y="36"/>
                    </a:lnTo>
                    <a:lnTo>
                      <a:pt x="81" y="36"/>
                    </a:lnTo>
                    <a:lnTo>
                      <a:pt x="52" y="0"/>
                    </a:lnTo>
                    <a:lnTo>
                      <a:pt x="0" y="0"/>
                    </a:lnTo>
                    <a:close/>
                  </a:path>
                </a:pathLst>
              </a:custGeom>
              <a:solidFill>
                <a:srgbClr val="FFFFFF"/>
              </a:solidFill>
              <a:ln w="9525">
                <a:noFill/>
                <a:round/>
                <a:headEnd/>
                <a:tailEnd/>
              </a:ln>
            </p:spPr>
            <p:txBody>
              <a:bodyPr/>
              <a:lstStyle/>
              <a:p>
                <a:endParaRPr lang="zh-CN" altLang="en-US"/>
              </a:p>
            </p:txBody>
          </p:sp>
          <p:grpSp>
            <p:nvGrpSpPr>
              <p:cNvPr id="14546" name="Group 499"/>
              <p:cNvGrpSpPr>
                <a:grpSpLocks/>
              </p:cNvGrpSpPr>
              <p:nvPr/>
            </p:nvGrpSpPr>
            <p:grpSpPr bwMode="auto">
              <a:xfrm>
                <a:off x="700" y="3535"/>
                <a:ext cx="49" cy="24"/>
                <a:chOff x="700" y="3535"/>
                <a:chExt cx="49" cy="24"/>
              </a:xfrm>
            </p:grpSpPr>
            <p:sp>
              <p:nvSpPr>
                <p:cNvPr id="14586" name="Freeform 500"/>
                <p:cNvSpPr>
                  <a:spLocks/>
                </p:cNvSpPr>
                <p:nvPr/>
              </p:nvSpPr>
              <p:spPr bwMode="auto">
                <a:xfrm>
                  <a:off x="700" y="3535"/>
                  <a:ext cx="12" cy="24"/>
                </a:xfrm>
                <a:custGeom>
                  <a:avLst/>
                  <a:gdLst>
                    <a:gd name="T0" fmla="*/ 7 w 24"/>
                    <a:gd name="T1" fmla="*/ 24 h 70"/>
                    <a:gd name="T2" fmla="*/ 0 w 24"/>
                    <a:gd name="T3" fmla="*/ 9 h 70"/>
                    <a:gd name="T4" fmla="*/ 5 w 24"/>
                    <a:gd name="T5" fmla="*/ 0 h 70"/>
                    <a:gd name="T6" fmla="*/ 12 w 24"/>
                    <a:gd name="T7" fmla="*/ 11 h 70"/>
                    <a:gd name="T8" fmla="*/ 7 w 24"/>
                    <a:gd name="T9" fmla="*/ 24 h 70"/>
                    <a:gd name="T10" fmla="*/ 0 60000 65536"/>
                    <a:gd name="T11" fmla="*/ 0 60000 65536"/>
                    <a:gd name="T12" fmla="*/ 0 60000 65536"/>
                    <a:gd name="T13" fmla="*/ 0 60000 65536"/>
                    <a:gd name="T14" fmla="*/ 0 60000 65536"/>
                    <a:gd name="T15" fmla="*/ 0 w 24"/>
                    <a:gd name="T16" fmla="*/ 0 h 70"/>
                    <a:gd name="T17" fmla="*/ 24 w 24"/>
                    <a:gd name="T18" fmla="*/ 70 h 70"/>
                  </a:gdLst>
                  <a:ahLst/>
                  <a:cxnLst>
                    <a:cxn ang="T10">
                      <a:pos x="T0" y="T1"/>
                    </a:cxn>
                    <a:cxn ang="T11">
                      <a:pos x="T2" y="T3"/>
                    </a:cxn>
                    <a:cxn ang="T12">
                      <a:pos x="T4" y="T5"/>
                    </a:cxn>
                    <a:cxn ang="T13">
                      <a:pos x="T6" y="T7"/>
                    </a:cxn>
                    <a:cxn ang="T14">
                      <a:pos x="T8" y="T9"/>
                    </a:cxn>
                  </a:cxnLst>
                  <a:rect l="T15" t="T16" r="T17" b="T18"/>
                  <a:pathLst>
                    <a:path w="24" h="70">
                      <a:moveTo>
                        <a:pt x="15" y="70"/>
                      </a:moveTo>
                      <a:lnTo>
                        <a:pt x="0" y="27"/>
                      </a:lnTo>
                      <a:lnTo>
                        <a:pt x="10" y="0"/>
                      </a:lnTo>
                      <a:lnTo>
                        <a:pt x="24" y="32"/>
                      </a:lnTo>
                      <a:lnTo>
                        <a:pt x="15" y="70"/>
                      </a:lnTo>
                      <a:close/>
                    </a:path>
                  </a:pathLst>
                </a:custGeom>
                <a:solidFill>
                  <a:srgbClr val="606060"/>
                </a:solidFill>
                <a:ln w="9525">
                  <a:noFill/>
                  <a:round/>
                  <a:headEnd/>
                  <a:tailEnd/>
                </a:ln>
              </p:spPr>
              <p:txBody>
                <a:bodyPr/>
                <a:lstStyle/>
                <a:p>
                  <a:endParaRPr lang="zh-CN" altLang="en-US"/>
                </a:p>
              </p:txBody>
            </p:sp>
            <p:sp>
              <p:nvSpPr>
                <p:cNvPr id="14587" name="Freeform 501"/>
                <p:cNvSpPr>
                  <a:spLocks/>
                </p:cNvSpPr>
                <p:nvPr/>
              </p:nvSpPr>
              <p:spPr bwMode="auto">
                <a:xfrm>
                  <a:off x="705" y="3536"/>
                  <a:ext cx="37" cy="10"/>
                </a:xfrm>
                <a:custGeom>
                  <a:avLst/>
                  <a:gdLst>
                    <a:gd name="T0" fmla="*/ 1 w 73"/>
                    <a:gd name="T1" fmla="*/ 0 h 30"/>
                    <a:gd name="T2" fmla="*/ 25 w 73"/>
                    <a:gd name="T3" fmla="*/ 0 h 30"/>
                    <a:gd name="T4" fmla="*/ 26 w 73"/>
                    <a:gd name="T5" fmla="*/ 1 h 30"/>
                    <a:gd name="T6" fmla="*/ 28 w 73"/>
                    <a:gd name="T7" fmla="*/ 4 h 30"/>
                    <a:gd name="T8" fmla="*/ 37 w 73"/>
                    <a:gd name="T9" fmla="*/ 10 h 30"/>
                    <a:gd name="T10" fmla="*/ 9 w 73"/>
                    <a:gd name="T11" fmla="*/ 10 h 30"/>
                    <a:gd name="T12" fmla="*/ 5 w 73"/>
                    <a:gd name="T13" fmla="*/ 7 h 30"/>
                    <a:gd name="T14" fmla="*/ 0 w 73"/>
                    <a:gd name="T15" fmla="*/ 2 h 30"/>
                    <a:gd name="T16" fmla="*/ 1 w 73"/>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3"/>
                    <a:gd name="T28" fmla="*/ 0 h 30"/>
                    <a:gd name="T29" fmla="*/ 73 w 73"/>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3" h="30">
                      <a:moveTo>
                        <a:pt x="1" y="0"/>
                      </a:moveTo>
                      <a:lnTo>
                        <a:pt x="50" y="0"/>
                      </a:lnTo>
                      <a:lnTo>
                        <a:pt x="52" y="4"/>
                      </a:lnTo>
                      <a:lnTo>
                        <a:pt x="56" y="12"/>
                      </a:lnTo>
                      <a:lnTo>
                        <a:pt x="73" y="30"/>
                      </a:lnTo>
                      <a:lnTo>
                        <a:pt x="18" y="30"/>
                      </a:lnTo>
                      <a:lnTo>
                        <a:pt x="9" y="21"/>
                      </a:lnTo>
                      <a:lnTo>
                        <a:pt x="0" y="6"/>
                      </a:lnTo>
                      <a:lnTo>
                        <a:pt x="1" y="0"/>
                      </a:lnTo>
                      <a:close/>
                    </a:path>
                  </a:pathLst>
                </a:custGeom>
                <a:solidFill>
                  <a:srgbClr val="808080"/>
                </a:solidFill>
                <a:ln w="9525">
                  <a:noFill/>
                  <a:round/>
                  <a:headEnd/>
                  <a:tailEnd/>
                </a:ln>
              </p:spPr>
              <p:txBody>
                <a:bodyPr/>
                <a:lstStyle/>
                <a:p>
                  <a:endParaRPr lang="zh-CN" altLang="en-US"/>
                </a:p>
              </p:txBody>
            </p:sp>
            <p:sp>
              <p:nvSpPr>
                <p:cNvPr id="14588" name="Freeform 502"/>
                <p:cNvSpPr>
                  <a:spLocks/>
                </p:cNvSpPr>
                <p:nvPr/>
              </p:nvSpPr>
              <p:spPr bwMode="auto">
                <a:xfrm>
                  <a:off x="708" y="3547"/>
                  <a:ext cx="41" cy="12"/>
                </a:xfrm>
                <a:custGeom>
                  <a:avLst/>
                  <a:gdLst>
                    <a:gd name="T0" fmla="*/ 0 w 82"/>
                    <a:gd name="T1" fmla="*/ 12 h 36"/>
                    <a:gd name="T2" fmla="*/ 1 w 82"/>
                    <a:gd name="T3" fmla="*/ 6 h 36"/>
                    <a:gd name="T4" fmla="*/ 3 w 82"/>
                    <a:gd name="T5" fmla="*/ 2 h 36"/>
                    <a:gd name="T6" fmla="*/ 5 w 82"/>
                    <a:gd name="T7" fmla="*/ 0 h 36"/>
                    <a:gd name="T8" fmla="*/ 34 w 82"/>
                    <a:gd name="T9" fmla="*/ 0 h 36"/>
                    <a:gd name="T10" fmla="*/ 41 w 82"/>
                    <a:gd name="T11" fmla="*/ 12 h 36"/>
                    <a:gd name="T12" fmla="*/ 0 w 82"/>
                    <a:gd name="T13" fmla="*/ 12 h 36"/>
                    <a:gd name="T14" fmla="*/ 0 60000 65536"/>
                    <a:gd name="T15" fmla="*/ 0 60000 65536"/>
                    <a:gd name="T16" fmla="*/ 0 60000 65536"/>
                    <a:gd name="T17" fmla="*/ 0 60000 65536"/>
                    <a:gd name="T18" fmla="*/ 0 60000 65536"/>
                    <a:gd name="T19" fmla="*/ 0 60000 65536"/>
                    <a:gd name="T20" fmla="*/ 0 60000 65536"/>
                    <a:gd name="T21" fmla="*/ 0 w 82"/>
                    <a:gd name="T22" fmla="*/ 0 h 36"/>
                    <a:gd name="T23" fmla="*/ 82 w 82"/>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36">
                      <a:moveTo>
                        <a:pt x="0" y="36"/>
                      </a:moveTo>
                      <a:lnTo>
                        <a:pt x="2" y="19"/>
                      </a:lnTo>
                      <a:lnTo>
                        <a:pt x="6" y="6"/>
                      </a:lnTo>
                      <a:lnTo>
                        <a:pt x="11" y="0"/>
                      </a:lnTo>
                      <a:lnTo>
                        <a:pt x="67" y="0"/>
                      </a:lnTo>
                      <a:lnTo>
                        <a:pt x="82" y="36"/>
                      </a:lnTo>
                      <a:lnTo>
                        <a:pt x="0" y="36"/>
                      </a:lnTo>
                      <a:close/>
                    </a:path>
                  </a:pathLst>
                </a:custGeom>
                <a:solidFill>
                  <a:srgbClr val="404040"/>
                </a:solidFill>
                <a:ln w="9525">
                  <a:noFill/>
                  <a:round/>
                  <a:headEnd/>
                  <a:tailEnd/>
                </a:ln>
              </p:spPr>
              <p:txBody>
                <a:bodyPr/>
                <a:lstStyle/>
                <a:p>
                  <a:endParaRPr lang="zh-CN" altLang="en-US"/>
                </a:p>
              </p:txBody>
            </p:sp>
          </p:grpSp>
          <p:grpSp>
            <p:nvGrpSpPr>
              <p:cNvPr id="14547" name="Group 503"/>
              <p:cNvGrpSpPr>
                <a:grpSpLocks/>
              </p:cNvGrpSpPr>
              <p:nvPr/>
            </p:nvGrpSpPr>
            <p:grpSpPr bwMode="auto">
              <a:xfrm>
                <a:off x="714" y="3551"/>
                <a:ext cx="49" cy="22"/>
                <a:chOff x="714" y="3551"/>
                <a:chExt cx="49" cy="22"/>
              </a:xfrm>
            </p:grpSpPr>
            <p:sp>
              <p:nvSpPr>
                <p:cNvPr id="14583" name="Freeform 504"/>
                <p:cNvSpPr>
                  <a:spLocks/>
                </p:cNvSpPr>
                <p:nvPr/>
              </p:nvSpPr>
              <p:spPr bwMode="auto">
                <a:xfrm>
                  <a:off x="714" y="3551"/>
                  <a:ext cx="12" cy="22"/>
                </a:xfrm>
                <a:custGeom>
                  <a:avLst/>
                  <a:gdLst>
                    <a:gd name="T0" fmla="*/ 7 w 24"/>
                    <a:gd name="T1" fmla="*/ 22 h 67"/>
                    <a:gd name="T2" fmla="*/ 0 w 24"/>
                    <a:gd name="T3" fmla="*/ 9 h 67"/>
                    <a:gd name="T4" fmla="*/ 5 w 24"/>
                    <a:gd name="T5" fmla="*/ 0 h 67"/>
                    <a:gd name="T6" fmla="*/ 12 w 24"/>
                    <a:gd name="T7" fmla="*/ 10 h 67"/>
                    <a:gd name="T8" fmla="*/ 7 w 24"/>
                    <a:gd name="T9" fmla="*/ 22 h 67"/>
                    <a:gd name="T10" fmla="*/ 0 60000 65536"/>
                    <a:gd name="T11" fmla="*/ 0 60000 65536"/>
                    <a:gd name="T12" fmla="*/ 0 60000 65536"/>
                    <a:gd name="T13" fmla="*/ 0 60000 65536"/>
                    <a:gd name="T14" fmla="*/ 0 60000 65536"/>
                    <a:gd name="T15" fmla="*/ 0 w 24"/>
                    <a:gd name="T16" fmla="*/ 0 h 67"/>
                    <a:gd name="T17" fmla="*/ 24 w 24"/>
                    <a:gd name="T18" fmla="*/ 67 h 67"/>
                  </a:gdLst>
                  <a:ahLst/>
                  <a:cxnLst>
                    <a:cxn ang="T10">
                      <a:pos x="T0" y="T1"/>
                    </a:cxn>
                    <a:cxn ang="T11">
                      <a:pos x="T2" y="T3"/>
                    </a:cxn>
                    <a:cxn ang="T12">
                      <a:pos x="T4" y="T5"/>
                    </a:cxn>
                    <a:cxn ang="T13">
                      <a:pos x="T6" y="T7"/>
                    </a:cxn>
                    <a:cxn ang="T14">
                      <a:pos x="T8" y="T9"/>
                    </a:cxn>
                  </a:cxnLst>
                  <a:rect l="T15" t="T16" r="T17" b="T18"/>
                  <a:pathLst>
                    <a:path w="24" h="67">
                      <a:moveTo>
                        <a:pt x="15" y="67"/>
                      </a:moveTo>
                      <a:lnTo>
                        <a:pt x="0" y="26"/>
                      </a:lnTo>
                      <a:lnTo>
                        <a:pt x="9" y="0"/>
                      </a:lnTo>
                      <a:lnTo>
                        <a:pt x="24" y="30"/>
                      </a:lnTo>
                      <a:lnTo>
                        <a:pt x="15" y="67"/>
                      </a:lnTo>
                      <a:close/>
                    </a:path>
                  </a:pathLst>
                </a:custGeom>
                <a:solidFill>
                  <a:srgbClr val="606060"/>
                </a:solidFill>
                <a:ln w="9525">
                  <a:noFill/>
                  <a:round/>
                  <a:headEnd/>
                  <a:tailEnd/>
                </a:ln>
              </p:spPr>
              <p:txBody>
                <a:bodyPr/>
                <a:lstStyle/>
                <a:p>
                  <a:endParaRPr lang="zh-CN" altLang="en-US"/>
                </a:p>
              </p:txBody>
            </p:sp>
            <p:sp>
              <p:nvSpPr>
                <p:cNvPr id="14584" name="Freeform 505"/>
                <p:cNvSpPr>
                  <a:spLocks/>
                </p:cNvSpPr>
                <p:nvPr/>
              </p:nvSpPr>
              <p:spPr bwMode="auto">
                <a:xfrm>
                  <a:off x="719" y="3551"/>
                  <a:ext cx="36" cy="10"/>
                </a:xfrm>
                <a:custGeom>
                  <a:avLst/>
                  <a:gdLst>
                    <a:gd name="T0" fmla="*/ 1 w 74"/>
                    <a:gd name="T1" fmla="*/ 0 h 29"/>
                    <a:gd name="T2" fmla="*/ 24 w 74"/>
                    <a:gd name="T3" fmla="*/ 0 h 29"/>
                    <a:gd name="T4" fmla="*/ 25 w 74"/>
                    <a:gd name="T5" fmla="*/ 1 h 29"/>
                    <a:gd name="T6" fmla="*/ 28 w 74"/>
                    <a:gd name="T7" fmla="*/ 4 h 29"/>
                    <a:gd name="T8" fmla="*/ 36 w 74"/>
                    <a:gd name="T9" fmla="*/ 10 h 29"/>
                    <a:gd name="T10" fmla="*/ 9 w 74"/>
                    <a:gd name="T11" fmla="*/ 10 h 29"/>
                    <a:gd name="T12" fmla="*/ 4 w 74"/>
                    <a:gd name="T13" fmla="*/ 7 h 29"/>
                    <a:gd name="T14" fmla="*/ 0 w 74"/>
                    <a:gd name="T15" fmla="*/ 2 h 29"/>
                    <a:gd name="T16" fmla="*/ 1 w 74"/>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29"/>
                    <a:gd name="T29" fmla="*/ 74 w 74"/>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29">
                      <a:moveTo>
                        <a:pt x="2" y="0"/>
                      </a:moveTo>
                      <a:lnTo>
                        <a:pt x="50" y="0"/>
                      </a:lnTo>
                      <a:lnTo>
                        <a:pt x="52" y="2"/>
                      </a:lnTo>
                      <a:lnTo>
                        <a:pt x="57" y="13"/>
                      </a:lnTo>
                      <a:lnTo>
                        <a:pt x="74" y="29"/>
                      </a:lnTo>
                      <a:lnTo>
                        <a:pt x="19" y="29"/>
                      </a:lnTo>
                      <a:lnTo>
                        <a:pt x="9" y="20"/>
                      </a:lnTo>
                      <a:lnTo>
                        <a:pt x="0" y="6"/>
                      </a:lnTo>
                      <a:lnTo>
                        <a:pt x="2" y="0"/>
                      </a:lnTo>
                      <a:close/>
                    </a:path>
                  </a:pathLst>
                </a:custGeom>
                <a:solidFill>
                  <a:srgbClr val="808080"/>
                </a:solidFill>
                <a:ln w="9525">
                  <a:noFill/>
                  <a:round/>
                  <a:headEnd/>
                  <a:tailEnd/>
                </a:ln>
              </p:spPr>
              <p:txBody>
                <a:bodyPr/>
                <a:lstStyle/>
                <a:p>
                  <a:endParaRPr lang="zh-CN" altLang="en-US"/>
                </a:p>
              </p:txBody>
            </p:sp>
            <p:sp>
              <p:nvSpPr>
                <p:cNvPr id="14585" name="Freeform 506"/>
                <p:cNvSpPr>
                  <a:spLocks/>
                </p:cNvSpPr>
                <p:nvPr/>
              </p:nvSpPr>
              <p:spPr bwMode="auto">
                <a:xfrm>
                  <a:off x="722" y="3562"/>
                  <a:ext cx="41" cy="11"/>
                </a:xfrm>
                <a:custGeom>
                  <a:avLst/>
                  <a:gdLst>
                    <a:gd name="T0" fmla="*/ 0 w 81"/>
                    <a:gd name="T1" fmla="*/ 11 h 35"/>
                    <a:gd name="T2" fmla="*/ 1 w 81"/>
                    <a:gd name="T3" fmla="*/ 6 h 35"/>
                    <a:gd name="T4" fmla="*/ 3 w 81"/>
                    <a:gd name="T5" fmla="*/ 2 h 35"/>
                    <a:gd name="T6" fmla="*/ 5 w 81"/>
                    <a:gd name="T7" fmla="*/ 0 h 35"/>
                    <a:gd name="T8" fmla="*/ 34 w 81"/>
                    <a:gd name="T9" fmla="*/ 0 h 35"/>
                    <a:gd name="T10" fmla="*/ 41 w 81"/>
                    <a:gd name="T11" fmla="*/ 11 h 35"/>
                    <a:gd name="T12" fmla="*/ 0 w 81"/>
                    <a:gd name="T13" fmla="*/ 11 h 35"/>
                    <a:gd name="T14" fmla="*/ 0 60000 65536"/>
                    <a:gd name="T15" fmla="*/ 0 60000 65536"/>
                    <a:gd name="T16" fmla="*/ 0 60000 65536"/>
                    <a:gd name="T17" fmla="*/ 0 60000 65536"/>
                    <a:gd name="T18" fmla="*/ 0 60000 65536"/>
                    <a:gd name="T19" fmla="*/ 0 60000 65536"/>
                    <a:gd name="T20" fmla="*/ 0 60000 65536"/>
                    <a:gd name="T21" fmla="*/ 0 w 81"/>
                    <a:gd name="T22" fmla="*/ 0 h 35"/>
                    <a:gd name="T23" fmla="*/ 81 w 81"/>
                    <a:gd name="T24" fmla="*/ 35 h 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5">
                      <a:moveTo>
                        <a:pt x="0" y="35"/>
                      </a:moveTo>
                      <a:lnTo>
                        <a:pt x="1" y="19"/>
                      </a:lnTo>
                      <a:lnTo>
                        <a:pt x="5" y="7"/>
                      </a:lnTo>
                      <a:lnTo>
                        <a:pt x="10" y="0"/>
                      </a:lnTo>
                      <a:lnTo>
                        <a:pt x="67" y="0"/>
                      </a:lnTo>
                      <a:lnTo>
                        <a:pt x="81" y="35"/>
                      </a:lnTo>
                      <a:lnTo>
                        <a:pt x="0" y="35"/>
                      </a:lnTo>
                      <a:close/>
                    </a:path>
                  </a:pathLst>
                </a:custGeom>
                <a:solidFill>
                  <a:srgbClr val="404040"/>
                </a:solidFill>
                <a:ln w="9525">
                  <a:noFill/>
                  <a:round/>
                  <a:headEnd/>
                  <a:tailEnd/>
                </a:ln>
              </p:spPr>
              <p:txBody>
                <a:bodyPr/>
                <a:lstStyle/>
                <a:p>
                  <a:endParaRPr lang="zh-CN" altLang="en-US"/>
                </a:p>
              </p:txBody>
            </p:sp>
          </p:grpSp>
          <p:grpSp>
            <p:nvGrpSpPr>
              <p:cNvPr id="14548" name="Group 507"/>
              <p:cNvGrpSpPr>
                <a:grpSpLocks/>
              </p:cNvGrpSpPr>
              <p:nvPr/>
            </p:nvGrpSpPr>
            <p:grpSpPr bwMode="auto">
              <a:xfrm>
                <a:off x="728" y="3564"/>
                <a:ext cx="48" cy="23"/>
                <a:chOff x="728" y="3564"/>
                <a:chExt cx="48" cy="23"/>
              </a:xfrm>
            </p:grpSpPr>
            <p:sp>
              <p:nvSpPr>
                <p:cNvPr id="14580" name="Freeform 508"/>
                <p:cNvSpPr>
                  <a:spLocks/>
                </p:cNvSpPr>
                <p:nvPr/>
              </p:nvSpPr>
              <p:spPr bwMode="auto">
                <a:xfrm>
                  <a:off x="728" y="3564"/>
                  <a:ext cx="11" cy="23"/>
                </a:xfrm>
                <a:custGeom>
                  <a:avLst/>
                  <a:gdLst>
                    <a:gd name="T0" fmla="*/ 6 w 22"/>
                    <a:gd name="T1" fmla="*/ 23 h 68"/>
                    <a:gd name="T2" fmla="*/ 0 w 22"/>
                    <a:gd name="T3" fmla="*/ 9 h 68"/>
                    <a:gd name="T4" fmla="*/ 5 w 22"/>
                    <a:gd name="T5" fmla="*/ 0 h 68"/>
                    <a:gd name="T6" fmla="*/ 11 w 22"/>
                    <a:gd name="T7" fmla="*/ 10 h 68"/>
                    <a:gd name="T8" fmla="*/ 6 w 22"/>
                    <a:gd name="T9" fmla="*/ 23 h 68"/>
                    <a:gd name="T10" fmla="*/ 0 60000 65536"/>
                    <a:gd name="T11" fmla="*/ 0 60000 65536"/>
                    <a:gd name="T12" fmla="*/ 0 60000 65536"/>
                    <a:gd name="T13" fmla="*/ 0 60000 65536"/>
                    <a:gd name="T14" fmla="*/ 0 60000 65536"/>
                    <a:gd name="T15" fmla="*/ 0 w 22"/>
                    <a:gd name="T16" fmla="*/ 0 h 68"/>
                    <a:gd name="T17" fmla="*/ 22 w 22"/>
                    <a:gd name="T18" fmla="*/ 68 h 68"/>
                  </a:gdLst>
                  <a:ahLst/>
                  <a:cxnLst>
                    <a:cxn ang="T10">
                      <a:pos x="T0" y="T1"/>
                    </a:cxn>
                    <a:cxn ang="T11">
                      <a:pos x="T2" y="T3"/>
                    </a:cxn>
                    <a:cxn ang="T12">
                      <a:pos x="T4" y="T5"/>
                    </a:cxn>
                    <a:cxn ang="T13">
                      <a:pos x="T6" y="T7"/>
                    </a:cxn>
                    <a:cxn ang="T14">
                      <a:pos x="T8" y="T9"/>
                    </a:cxn>
                  </a:cxnLst>
                  <a:rect l="T15" t="T16" r="T17" b="T18"/>
                  <a:pathLst>
                    <a:path w="22" h="68">
                      <a:moveTo>
                        <a:pt x="13" y="68"/>
                      </a:moveTo>
                      <a:lnTo>
                        <a:pt x="0" y="27"/>
                      </a:lnTo>
                      <a:lnTo>
                        <a:pt x="9" y="0"/>
                      </a:lnTo>
                      <a:lnTo>
                        <a:pt x="22" y="31"/>
                      </a:lnTo>
                      <a:lnTo>
                        <a:pt x="13" y="68"/>
                      </a:lnTo>
                      <a:close/>
                    </a:path>
                  </a:pathLst>
                </a:custGeom>
                <a:solidFill>
                  <a:srgbClr val="606060"/>
                </a:solidFill>
                <a:ln w="9525">
                  <a:noFill/>
                  <a:round/>
                  <a:headEnd/>
                  <a:tailEnd/>
                </a:ln>
              </p:spPr>
              <p:txBody>
                <a:bodyPr/>
                <a:lstStyle/>
                <a:p>
                  <a:endParaRPr lang="zh-CN" altLang="en-US"/>
                </a:p>
              </p:txBody>
            </p:sp>
            <p:sp>
              <p:nvSpPr>
                <p:cNvPr id="14581" name="Freeform 509"/>
                <p:cNvSpPr>
                  <a:spLocks/>
                </p:cNvSpPr>
                <p:nvPr/>
              </p:nvSpPr>
              <p:spPr bwMode="auto">
                <a:xfrm>
                  <a:off x="732" y="3565"/>
                  <a:ext cx="37" cy="10"/>
                </a:xfrm>
                <a:custGeom>
                  <a:avLst/>
                  <a:gdLst>
                    <a:gd name="T0" fmla="*/ 1 w 72"/>
                    <a:gd name="T1" fmla="*/ 0 h 30"/>
                    <a:gd name="T2" fmla="*/ 26 w 72"/>
                    <a:gd name="T3" fmla="*/ 0 h 30"/>
                    <a:gd name="T4" fmla="*/ 26 w 72"/>
                    <a:gd name="T5" fmla="*/ 1 h 30"/>
                    <a:gd name="T6" fmla="*/ 29 w 72"/>
                    <a:gd name="T7" fmla="*/ 4 h 30"/>
                    <a:gd name="T8" fmla="*/ 37 w 72"/>
                    <a:gd name="T9" fmla="*/ 10 h 30"/>
                    <a:gd name="T10" fmla="*/ 9 w 72"/>
                    <a:gd name="T11" fmla="*/ 10 h 30"/>
                    <a:gd name="T12" fmla="*/ 5 w 72"/>
                    <a:gd name="T13" fmla="*/ 7 h 30"/>
                    <a:gd name="T14" fmla="*/ 0 w 72"/>
                    <a:gd name="T15" fmla="*/ 2 h 30"/>
                    <a:gd name="T16" fmla="*/ 1 w 7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0"/>
                    <a:gd name="T29" fmla="*/ 72 w 7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0">
                      <a:moveTo>
                        <a:pt x="1" y="0"/>
                      </a:moveTo>
                      <a:lnTo>
                        <a:pt x="50" y="0"/>
                      </a:lnTo>
                      <a:lnTo>
                        <a:pt x="51" y="3"/>
                      </a:lnTo>
                      <a:lnTo>
                        <a:pt x="56" y="12"/>
                      </a:lnTo>
                      <a:lnTo>
                        <a:pt x="72" y="30"/>
                      </a:lnTo>
                      <a:lnTo>
                        <a:pt x="18" y="30"/>
                      </a:lnTo>
                      <a:lnTo>
                        <a:pt x="9" y="21"/>
                      </a:lnTo>
                      <a:lnTo>
                        <a:pt x="0" y="6"/>
                      </a:lnTo>
                      <a:lnTo>
                        <a:pt x="1" y="0"/>
                      </a:lnTo>
                      <a:close/>
                    </a:path>
                  </a:pathLst>
                </a:custGeom>
                <a:solidFill>
                  <a:srgbClr val="808080"/>
                </a:solidFill>
                <a:ln w="9525">
                  <a:noFill/>
                  <a:round/>
                  <a:headEnd/>
                  <a:tailEnd/>
                </a:ln>
              </p:spPr>
              <p:txBody>
                <a:bodyPr/>
                <a:lstStyle/>
                <a:p>
                  <a:endParaRPr lang="zh-CN" altLang="en-US"/>
                </a:p>
              </p:txBody>
            </p:sp>
            <p:sp>
              <p:nvSpPr>
                <p:cNvPr id="14582" name="Freeform 510"/>
                <p:cNvSpPr>
                  <a:spLocks/>
                </p:cNvSpPr>
                <p:nvPr/>
              </p:nvSpPr>
              <p:spPr bwMode="auto">
                <a:xfrm>
                  <a:off x="735" y="3575"/>
                  <a:ext cx="41" cy="12"/>
                </a:xfrm>
                <a:custGeom>
                  <a:avLst/>
                  <a:gdLst>
                    <a:gd name="T0" fmla="*/ 0 w 83"/>
                    <a:gd name="T1" fmla="*/ 12 h 36"/>
                    <a:gd name="T2" fmla="*/ 0 w 83"/>
                    <a:gd name="T3" fmla="*/ 7 h 36"/>
                    <a:gd name="T4" fmla="*/ 3 w 83"/>
                    <a:gd name="T5" fmla="*/ 3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1"/>
                      </a:lnTo>
                      <a:lnTo>
                        <a:pt x="7" y="8"/>
                      </a:lnTo>
                      <a:lnTo>
                        <a:pt x="11" y="0"/>
                      </a:lnTo>
                      <a:lnTo>
                        <a:pt x="67" y="0"/>
                      </a:lnTo>
                      <a:lnTo>
                        <a:pt x="83" y="36"/>
                      </a:lnTo>
                      <a:lnTo>
                        <a:pt x="0" y="36"/>
                      </a:lnTo>
                      <a:close/>
                    </a:path>
                  </a:pathLst>
                </a:custGeom>
                <a:solidFill>
                  <a:srgbClr val="404040"/>
                </a:solidFill>
                <a:ln w="9525">
                  <a:noFill/>
                  <a:round/>
                  <a:headEnd/>
                  <a:tailEnd/>
                </a:ln>
              </p:spPr>
              <p:txBody>
                <a:bodyPr/>
                <a:lstStyle/>
                <a:p>
                  <a:endParaRPr lang="zh-CN" altLang="en-US"/>
                </a:p>
              </p:txBody>
            </p:sp>
          </p:grpSp>
          <p:grpSp>
            <p:nvGrpSpPr>
              <p:cNvPr id="14549" name="Group 511"/>
              <p:cNvGrpSpPr>
                <a:grpSpLocks/>
              </p:cNvGrpSpPr>
              <p:nvPr/>
            </p:nvGrpSpPr>
            <p:grpSpPr bwMode="auto">
              <a:xfrm>
                <a:off x="742" y="3582"/>
                <a:ext cx="49" cy="23"/>
                <a:chOff x="742" y="3582"/>
                <a:chExt cx="49" cy="23"/>
              </a:xfrm>
            </p:grpSpPr>
            <p:sp>
              <p:nvSpPr>
                <p:cNvPr id="14577" name="Freeform 512"/>
                <p:cNvSpPr>
                  <a:spLocks/>
                </p:cNvSpPr>
                <p:nvPr/>
              </p:nvSpPr>
              <p:spPr bwMode="auto">
                <a:xfrm>
                  <a:off x="742" y="3582"/>
                  <a:ext cx="11" cy="23"/>
                </a:xfrm>
                <a:custGeom>
                  <a:avLst/>
                  <a:gdLst>
                    <a:gd name="T0" fmla="*/ 7 w 24"/>
                    <a:gd name="T1" fmla="*/ 23 h 68"/>
                    <a:gd name="T2" fmla="*/ 0 w 24"/>
                    <a:gd name="T3" fmla="*/ 9 h 68"/>
                    <a:gd name="T4" fmla="*/ 5 w 24"/>
                    <a:gd name="T5" fmla="*/ 0 h 68"/>
                    <a:gd name="T6" fmla="*/ 11 w 24"/>
                    <a:gd name="T7" fmla="*/ 10 h 68"/>
                    <a:gd name="T8" fmla="*/ 7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5" y="68"/>
                      </a:moveTo>
                      <a:lnTo>
                        <a:pt x="0" y="26"/>
                      </a:lnTo>
                      <a:lnTo>
                        <a:pt x="11" y="0"/>
                      </a:lnTo>
                      <a:lnTo>
                        <a:pt x="24" y="31"/>
                      </a:lnTo>
                      <a:lnTo>
                        <a:pt x="15" y="68"/>
                      </a:lnTo>
                      <a:close/>
                    </a:path>
                  </a:pathLst>
                </a:custGeom>
                <a:solidFill>
                  <a:srgbClr val="A0A0A0"/>
                </a:solidFill>
                <a:ln w="9525">
                  <a:noFill/>
                  <a:round/>
                  <a:headEnd/>
                  <a:tailEnd/>
                </a:ln>
              </p:spPr>
              <p:txBody>
                <a:bodyPr/>
                <a:lstStyle/>
                <a:p>
                  <a:endParaRPr lang="zh-CN" altLang="en-US"/>
                </a:p>
              </p:txBody>
            </p:sp>
            <p:sp>
              <p:nvSpPr>
                <p:cNvPr id="14578" name="Freeform 513"/>
                <p:cNvSpPr>
                  <a:spLocks/>
                </p:cNvSpPr>
                <p:nvPr/>
              </p:nvSpPr>
              <p:spPr bwMode="auto">
                <a:xfrm>
                  <a:off x="747" y="3582"/>
                  <a:ext cx="36" cy="10"/>
                </a:xfrm>
                <a:custGeom>
                  <a:avLst/>
                  <a:gdLst>
                    <a:gd name="T0" fmla="*/ 1 w 72"/>
                    <a:gd name="T1" fmla="*/ 0 h 30"/>
                    <a:gd name="T2" fmla="*/ 24 w 72"/>
                    <a:gd name="T3" fmla="*/ 0 h 30"/>
                    <a:gd name="T4" fmla="*/ 25 w 72"/>
                    <a:gd name="T5" fmla="*/ 1 h 30"/>
                    <a:gd name="T6" fmla="*/ 28 w 72"/>
                    <a:gd name="T7" fmla="*/ 4 h 30"/>
                    <a:gd name="T8" fmla="*/ 36 w 72"/>
                    <a:gd name="T9" fmla="*/ 10 h 30"/>
                    <a:gd name="T10" fmla="*/ 9 w 72"/>
                    <a:gd name="T11" fmla="*/ 10 h 30"/>
                    <a:gd name="T12" fmla="*/ 4 w 72"/>
                    <a:gd name="T13" fmla="*/ 7 h 30"/>
                    <a:gd name="T14" fmla="*/ 0 w 72"/>
                    <a:gd name="T15" fmla="*/ 2 h 30"/>
                    <a:gd name="T16" fmla="*/ 1 w 72"/>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30"/>
                    <a:gd name="T29" fmla="*/ 72 w 72"/>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30">
                      <a:moveTo>
                        <a:pt x="1" y="0"/>
                      </a:moveTo>
                      <a:lnTo>
                        <a:pt x="48" y="0"/>
                      </a:lnTo>
                      <a:lnTo>
                        <a:pt x="50" y="3"/>
                      </a:lnTo>
                      <a:lnTo>
                        <a:pt x="56" y="12"/>
                      </a:lnTo>
                      <a:lnTo>
                        <a:pt x="72" y="30"/>
                      </a:lnTo>
                      <a:lnTo>
                        <a:pt x="17" y="30"/>
                      </a:lnTo>
                      <a:lnTo>
                        <a:pt x="8" y="21"/>
                      </a:lnTo>
                      <a:lnTo>
                        <a:pt x="0" y="6"/>
                      </a:lnTo>
                      <a:lnTo>
                        <a:pt x="1" y="0"/>
                      </a:lnTo>
                      <a:close/>
                    </a:path>
                  </a:pathLst>
                </a:custGeom>
                <a:solidFill>
                  <a:srgbClr val="E0E0E0"/>
                </a:solidFill>
                <a:ln w="9525">
                  <a:noFill/>
                  <a:round/>
                  <a:headEnd/>
                  <a:tailEnd/>
                </a:ln>
              </p:spPr>
              <p:txBody>
                <a:bodyPr/>
                <a:lstStyle/>
                <a:p>
                  <a:endParaRPr lang="zh-CN" altLang="en-US"/>
                </a:p>
              </p:txBody>
            </p:sp>
            <p:sp>
              <p:nvSpPr>
                <p:cNvPr id="14579" name="Freeform 514"/>
                <p:cNvSpPr>
                  <a:spLocks/>
                </p:cNvSpPr>
                <p:nvPr/>
              </p:nvSpPr>
              <p:spPr bwMode="auto">
                <a:xfrm>
                  <a:off x="750" y="3593"/>
                  <a:ext cx="41" cy="12"/>
                </a:xfrm>
                <a:custGeom>
                  <a:avLst/>
                  <a:gdLst>
                    <a:gd name="T0" fmla="*/ 0 w 83"/>
                    <a:gd name="T1" fmla="*/ 12 h 36"/>
                    <a:gd name="T2" fmla="*/ 0 w 83"/>
                    <a:gd name="T3" fmla="*/ 6 h 36"/>
                    <a:gd name="T4" fmla="*/ 3 w 83"/>
                    <a:gd name="T5" fmla="*/ 3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19"/>
                      </a:lnTo>
                      <a:lnTo>
                        <a:pt x="7" y="8"/>
                      </a:lnTo>
                      <a:lnTo>
                        <a:pt x="11" y="0"/>
                      </a:lnTo>
                      <a:lnTo>
                        <a:pt x="67" y="0"/>
                      </a:lnTo>
                      <a:lnTo>
                        <a:pt x="83" y="36"/>
                      </a:lnTo>
                      <a:lnTo>
                        <a:pt x="0" y="36"/>
                      </a:lnTo>
                      <a:close/>
                    </a:path>
                  </a:pathLst>
                </a:custGeom>
                <a:solidFill>
                  <a:srgbClr val="C0C0C0"/>
                </a:solidFill>
                <a:ln w="9525">
                  <a:noFill/>
                  <a:round/>
                  <a:headEnd/>
                  <a:tailEnd/>
                </a:ln>
              </p:spPr>
              <p:txBody>
                <a:bodyPr/>
                <a:lstStyle/>
                <a:p>
                  <a:endParaRPr lang="zh-CN" altLang="en-US"/>
                </a:p>
              </p:txBody>
            </p:sp>
          </p:grpSp>
          <p:grpSp>
            <p:nvGrpSpPr>
              <p:cNvPr id="14550" name="Group 515"/>
              <p:cNvGrpSpPr>
                <a:grpSpLocks/>
              </p:cNvGrpSpPr>
              <p:nvPr/>
            </p:nvGrpSpPr>
            <p:grpSpPr bwMode="auto">
              <a:xfrm>
                <a:off x="752" y="3597"/>
                <a:ext cx="133" cy="106"/>
                <a:chOff x="752" y="3597"/>
                <a:chExt cx="133" cy="106"/>
              </a:xfrm>
            </p:grpSpPr>
            <p:sp>
              <p:nvSpPr>
                <p:cNvPr id="14574" name="Freeform 516"/>
                <p:cNvSpPr>
                  <a:spLocks/>
                </p:cNvSpPr>
                <p:nvPr/>
              </p:nvSpPr>
              <p:spPr bwMode="auto">
                <a:xfrm>
                  <a:off x="752" y="3598"/>
                  <a:ext cx="91" cy="105"/>
                </a:xfrm>
                <a:custGeom>
                  <a:avLst/>
                  <a:gdLst>
                    <a:gd name="T0" fmla="*/ 86 w 182"/>
                    <a:gd name="T1" fmla="*/ 105 h 314"/>
                    <a:gd name="T2" fmla="*/ 0 w 182"/>
                    <a:gd name="T3" fmla="*/ 9 h 314"/>
                    <a:gd name="T4" fmla="*/ 6 w 182"/>
                    <a:gd name="T5" fmla="*/ 0 h 314"/>
                    <a:gd name="T6" fmla="*/ 91 w 182"/>
                    <a:gd name="T7" fmla="*/ 93 h 314"/>
                    <a:gd name="T8" fmla="*/ 86 w 182"/>
                    <a:gd name="T9" fmla="*/ 105 h 314"/>
                    <a:gd name="T10" fmla="*/ 0 60000 65536"/>
                    <a:gd name="T11" fmla="*/ 0 60000 65536"/>
                    <a:gd name="T12" fmla="*/ 0 60000 65536"/>
                    <a:gd name="T13" fmla="*/ 0 60000 65536"/>
                    <a:gd name="T14" fmla="*/ 0 60000 65536"/>
                    <a:gd name="T15" fmla="*/ 0 w 182"/>
                    <a:gd name="T16" fmla="*/ 0 h 314"/>
                    <a:gd name="T17" fmla="*/ 182 w 182"/>
                    <a:gd name="T18" fmla="*/ 314 h 314"/>
                  </a:gdLst>
                  <a:ahLst/>
                  <a:cxnLst>
                    <a:cxn ang="T10">
                      <a:pos x="T0" y="T1"/>
                    </a:cxn>
                    <a:cxn ang="T11">
                      <a:pos x="T2" y="T3"/>
                    </a:cxn>
                    <a:cxn ang="T12">
                      <a:pos x="T4" y="T5"/>
                    </a:cxn>
                    <a:cxn ang="T13">
                      <a:pos x="T6" y="T7"/>
                    </a:cxn>
                    <a:cxn ang="T14">
                      <a:pos x="T8" y="T9"/>
                    </a:cxn>
                  </a:cxnLst>
                  <a:rect l="T15" t="T16" r="T17" b="T18"/>
                  <a:pathLst>
                    <a:path w="182" h="314">
                      <a:moveTo>
                        <a:pt x="171" y="314"/>
                      </a:moveTo>
                      <a:lnTo>
                        <a:pt x="0" y="27"/>
                      </a:lnTo>
                      <a:lnTo>
                        <a:pt x="13" y="0"/>
                      </a:lnTo>
                      <a:lnTo>
                        <a:pt x="182" y="278"/>
                      </a:lnTo>
                      <a:lnTo>
                        <a:pt x="171" y="314"/>
                      </a:lnTo>
                      <a:close/>
                    </a:path>
                  </a:pathLst>
                </a:custGeom>
                <a:solidFill>
                  <a:srgbClr val="A0A0A0"/>
                </a:solidFill>
                <a:ln w="9525">
                  <a:noFill/>
                  <a:round/>
                  <a:headEnd/>
                  <a:tailEnd/>
                </a:ln>
              </p:spPr>
              <p:txBody>
                <a:bodyPr/>
                <a:lstStyle/>
                <a:p>
                  <a:endParaRPr lang="zh-CN" altLang="en-US"/>
                </a:p>
              </p:txBody>
            </p:sp>
            <p:sp>
              <p:nvSpPr>
                <p:cNvPr id="14575" name="Freeform 517"/>
                <p:cNvSpPr>
                  <a:spLocks/>
                </p:cNvSpPr>
                <p:nvPr/>
              </p:nvSpPr>
              <p:spPr bwMode="auto">
                <a:xfrm>
                  <a:off x="759" y="3597"/>
                  <a:ext cx="118" cy="94"/>
                </a:xfrm>
                <a:custGeom>
                  <a:avLst/>
                  <a:gdLst>
                    <a:gd name="T0" fmla="*/ 1 w 235"/>
                    <a:gd name="T1" fmla="*/ 0 h 281"/>
                    <a:gd name="T2" fmla="*/ 28 w 235"/>
                    <a:gd name="T3" fmla="*/ 0 h 281"/>
                    <a:gd name="T4" fmla="*/ 29 w 235"/>
                    <a:gd name="T5" fmla="*/ 0 h 281"/>
                    <a:gd name="T6" fmla="*/ 33 w 235"/>
                    <a:gd name="T7" fmla="*/ 3 h 281"/>
                    <a:gd name="T8" fmla="*/ 118 w 235"/>
                    <a:gd name="T9" fmla="*/ 94 h 281"/>
                    <a:gd name="T10" fmla="*/ 83 w 235"/>
                    <a:gd name="T11" fmla="*/ 93 h 281"/>
                    <a:gd name="T12" fmla="*/ 5 w 235"/>
                    <a:gd name="T13" fmla="*/ 6 h 281"/>
                    <a:gd name="T14" fmla="*/ 0 w 235"/>
                    <a:gd name="T15" fmla="*/ 1 h 281"/>
                    <a:gd name="T16" fmla="*/ 1 w 235"/>
                    <a:gd name="T17" fmla="*/ 0 h 2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5"/>
                    <a:gd name="T28" fmla="*/ 0 h 281"/>
                    <a:gd name="T29" fmla="*/ 235 w 235"/>
                    <a:gd name="T30" fmla="*/ 281 h 2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5" h="281">
                      <a:moveTo>
                        <a:pt x="1" y="0"/>
                      </a:moveTo>
                      <a:lnTo>
                        <a:pt x="56" y="0"/>
                      </a:lnTo>
                      <a:lnTo>
                        <a:pt x="58" y="0"/>
                      </a:lnTo>
                      <a:lnTo>
                        <a:pt x="65" y="10"/>
                      </a:lnTo>
                      <a:lnTo>
                        <a:pt x="235" y="281"/>
                      </a:lnTo>
                      <a:lnTo>
                        <a:pt x="165" y="277"/>
                      </a:lnTo>
                      <a:lnTo>
                        <a:pt x="9" y="19"/>
                      </a:lnTo>
                      <a:lnTo>
                        <a:pt x="0" y="4"/>
                      </a:lnTo>
                      <a:lnTo>
                        <a:pt x="1" y="0"/>
                      </a:lnTo>
                      <a:close/>
                    </a:path>
                  </a:pathLst>
                </a:custGeom>
                <a:solidFill>
                  <a:srgbClr val="E0E0E0"/>
                </a:solidFill>
                <a:ln w="9525">
                  <a:noFill/>
                  <a:round/>
                  <a:headEnd/>
                  <a:tailEnd/>
                </a:ln>
              </p:spPr>
              <p:txBody>
                <a:bodyPr/>
                <a:lstStyle/>
                <a:p>
                  <a:endParaRPr lang="zh-CN" altLang="en-US"/>
                </a:p>
              </p:txBody>
            </p:sp>
            <p:sp>
              <p:nvSpPr>
                <p:cNvPr id="14576" name="Freeform 518"/>
                <p:cNvSpPr>
                  <a:spLocks/>
                </p:cNvSpPr>
                <p:nvPr/>
              </p:nvSpPr>
              <p:spPr bwMode="auto">
                <a:xfrm>
                  <a:off x="838" y="3691"/>
                  <a:ext cx="47" cy="12"/>
                </a:xfrm>
                <a:custGeom>
                  <a:avLst/>
                  <a:gdLst>
                    <a:gd name="T0" fmla="*/ 0 w 95"/>
                    <a:gd name="T1" fmla="*/ 12 h 36"/>
                    <a:gd name="T2" fmla="*/ 1 w 95"/>
                    <a:gd name="T3" fmla="*/ 6 h 36"/>
                    <a:gd name="T4" fmla="*/ 4 w 95"/>
                    <a:gd name="T5" fmla="*/ 2 h 36"/>
                    <a:gd name="T6" fmla="*/ 6 w 95"/>
                    <a:gd name="T7" fmla="*/ 0 h 36"/>
                    <a:gd name="T8" fmla="*/ 38 w 95"/>
                    <a:gd name="T9" fmla="*/ 0 h 36"/>
                    <a:gd name="T10" fmla="*/ 47 w 95"/>
                    <a:gd name="T11" fmla="*/ 12 h 36"/>
                    <a:gd name="T12" fmla="*/ 0 w 95"/>
                    <a:gd name="T13" fmla="*/ 12 h 36"/>
                    <a:gd name="T14" fmla="*/ 0 60000 65536"/>
                    <a:gd name="T15" fmla="*/ 0 60000 65536"/>
                    <a:gd name="T16" fmla="*/ 0 60000 65536"/>
                    <a:gd name="T17" fmla="*/ 0 60000 65536"/>
                    <a:gd name="T18" fmla="*/ 0 60000 65536"/>
                    <a:gd name="T19" fmla="*/ 0 60000 65536"/>
                    <a:gd name="T20" fmla="*/ 0 60000 65536"/>
                    <a:gd name="T21" fmla="*/ 0 w 95"/>
                    <a:gd name="T22" fmla="*/ 0 h 36"/>
                    <a:gd name="T23" fmla="*/ 95 w 95"/>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 h="36">
                      <a:moveTo>
                        <a:pt x="0" y="36"/>
                      </a:moveTo>
                      <a:lnTo>
                        <a:pt x="2" y="19"/>
                      </a:lnTo>
                      <a:lnTo>
                        <a:pt x="8" y="7"/>
                      </a:lnTo>
                      <a:lnTo>
                        <a:pt x="12" y="0"/>
                      </a:lnTo>
                      <a:lnTo>
                        <a:pt x="76" y="0"/>
                      </a:lnTo>
                      <a:lnTo>
                        <a:pt x="95" y="36"/>
                      </a:lnTo>
                      <a:lnTo>
                        <a:pt x="0" y="36"/>
                      </a:lnTo>
                      <a:close/>
                    </a:path>
                  </a:pathLst>
                </a:custGeom>
                <a:solidFill>
                  <a:srgbClr val="C0C0C0"/>
                </a:solidFill>
                <a:ln w="9525">
                  <a:noFill/>
                  <a:round/>
                  <a:headEnd/>
                  <a:tailEnd/>
                </a:ln>
              </p:spPr>
              <p:txBody>
                <a:bodyPr/>
                <a:lstStyle/>
                <a:p>
                  <a:endParaRPr lang="zh-CN" altLang="en-US"/>
                </a:p>
              </p:txBody>
            </p:sp>
          </p:grpSp>
          <p:grpSp>
            <p:nvGrpSpPr>
              <p:cNvPr id="14551" name="Group 519"/>
              <p:cNvGrpSpPr>
                <a:grpSpLocks/>
              </p:cNvGrpSpPr>
              <p:nvPr/>
            </p:nvGrpSpPr>
            <p:grpSpPr bwMode="auto">
              <a:xfrm>
                <a:off x="844" y="3694"/>
                <a:ext cx="48" cy="23"/>
                <a:chOff x="844" y="3694"/>
                <a:chExt cx="48" cy="23"/>
              </a:xfrm>
            </p:grpSpPr>
            <p:sp>
              <p:nvSpPr>
                <p:cNvPr id="14571" name="Freeform 520"/>
                <p:cNvSpPr>
                  <a:spLocks/>
                </p:cNvSpPr>
                <p:nvPr/>
              </p:nvSpPr>
              <p:spPr bwMode="auto">
                <a:xfrm>
                  <a:off x="844" y="3694"/>
                  <a:ext cx="11" cy="23"/>
                </a:xfrm>
                <a:custGeom>
                  <a:avLst/>
                  <a:gdLst>
                    <a:gd name="T0" fmla="*/ 6 w 24"/>
                    <a:gd name="T1" fmla="*/ 23 h 68"/>
                    <a:gd name="T2" fmla="*/ 0 w 24"/>
                    <a:gd name="T3" fmla="*/ 9 h 68"/>
                    <a:gd name="T4" fmla="*/ 4 w 24"/>
                    <a:gd name="T5" fmla="*/ 0 h 68"/>
                    <a:gd name="T6" fmla="*/ 11 w 24"/>
                    <a:gd name="T7" fmla="*/ 11 h 68"/>
                    <a:gd name="T8" fmla="*/ 6 w 24"/>
                    <a:gd name="T9" fmla="*/ 23 h 68"/>
                    <a:gd name="T10" fmla="*/ 0 60000 65536"/>
                    <a:gd name="T11" fmla="*/ 0 60000 65536"/>
                    <a:gd name="T12" fmla="*/ 0 60000 65536"/>
                    <a:gd name="T13" fmla="*/ 0 60000 65536"/>
                    <a:gd name="T14" fmla="*/ 0 60000 65536"/>
                    <a:gd name="T15" fmla="*/ 0 w 24"/>
                    <a:gd name="T16" fmla="*/ 0 h 68"/>
                    <a:gd name="T17" fmla="*/ 24 w 24"/>
                    <a:gd name="T18" fmla="*/ 68 h 68"/>
                  </a:gdLst>
                  <a:ahLst/>
                  <a:cxnLst>
                    <a:cxn ang="T10">
                      <a:pos x="T0" y="T1"/>
                    </a:cxn>
                    <a:cxn ang="T11">
                      <a:pos x="T2" y="T3"/>
                    </a:cxn>
                    <a:cxn ang="T12">
                      <a:pos x="T4" y="T5"/>
                    </a:cxn>
                    <a:cxn ang="T13">
                      <a:pos x="T6" y="T7"/>
                    </a:cxn>
                    <a:cxn ang="T14">
                      <a:pos x="T8" y="T9"/>
                    </a:cxn>
                  </a:cxnLst>
                  <a:rect l="T15" t="T16" r="T17" b="T18"/>
                  <a:pathLst>
                    <a:path w="24" h="68">
                      <a:moveTo>
                        <a:pt x="14" y="68"/>
                      </a:moveTo>
                      <a:lnTo>
                        <a:pt x="0" y="27"/>
                      </a:lnTo>
                      <a:lnTo>
                        <a:pt x="9" y="0"/>
                      </a:lnTo>
                      <a:lnTo>
                        <a:pt x="24" y="32"/>
                      </a:lnTo>
                      <a:lnTo>
                        <a:pt x="14" y="68"/>
                      </a:lnTo>
                      <a:close/>
                    </a:path>
                  </a:pathLst>
                </a:custGeom>
                <a:solidFill>
                  <a:srgbClr val="606060"/>
                </a:solidFill>
                <a:ln w="9525">
                  <a:noFill/>
                  <a:round/>
                  <a:headEnd/>
                  <a:tailEnd/>
                </a:ln>
              </p:spPr>
              <p:txBody>
                <a:bodyPr/>
                <a:lstStyle/>
                <a:p>
                  <a:endParaRPr lang="zh-CN" altLang="en-US"/>
                </a:p>
              </p:txBody>
            </p:sp>
            <p:sp>
              <p:nvSpPr>
                <p:cNvPr id="14572" name="Freeform 521"/>
                <p:cNvSpPr>
                  <a:spLocks/>
                </p:cNvSpPr>
                <p:nvPr/>
              </p:nvSpPr>
              <p:spPr bwMode="auto">
                <a:xfrm>
                  <a:off x="848" y="3695"/>
                  <a:ext cx="37" cy="10"/>
                </a:xfrm>
                <a:custGeom>
                  <a:avLst/>
                  <a:gdLst>
                    <a:gd name="T0" fmla="*/ 1 w 74"/>
                    <a:gd name="T1" fmla="*/ 0 h 30"/>
                    <a:gd name="T2" fmla="*/ 25 w 74"/>
                    <a:gd name="T3" fmla="*/ 0 h 30"/>
                    <a:gd name="T4" fmla="*/ 25 w 74"/>
                    <a:gd name="T5" fmla="*/ 1 h 30"/>
                    <a:gd name="T6" fmla="*/ 28 w 74"/>
                    <a:gd name="T7" fmla="*/ 4 h 30"/>
                    <a:gd name="T8" fmla="*/ 37 w 74"/>
                    <a:gd name="T9" fmla="*/ 10 h 30"/>
                    <a:gd name="T10" fmla="*/ 9 w 74"/>
                    <a:gd name="T11" fmla="*/ 10 h 30"/>
                    <a:gd name="T12" fmla="*/ 5 w 74"/>
                    <a:gd name="T13" fmla="*/ 7 h 30"/>
                    <a:gd name="T14" fmla="*/ 0 w 74"/>
                    <a:gd name="T15" fmla="*/ 2 h 30"/>
                    <a:gd name="T16" fmla="*/ 1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2" y="0"/>
                      </a:moveTo>
                      <a:lnTo>
                        <a:pt x="50" y="0"/>
                      </a:lnTo>
                      <a:lnTo>
                        <a:pt x="51" y="3"/>
                      </a:lnTo>
                      <a:lnTo>
                        <a:pt x="57" y="12"/>
                      </a:lnTo>
                      <a:lnTo>
                        <a:pt x="74" y="30"/>
                      </a:lnTo>
                      <a:lnTo>
                        <a:pt x="19" y="30"/>
                      </a:lnTo>
                      <a:lnTo>
                        <a:pt x="9" y="21"/>
                      </a:lnTo>
                      <a:lnTo>
                        <a:pt x="0" y="6"/>
                      </a:lnTo>
                      <a:lnTo>
                        <a:pt x="2" y="0"/>
                      </a:lnTo>
                      <a:close/>
                    </a:path>
                  </a:pathLst>
                </a:custGeom>
                <a:solidFill>
                  <a:srgbClr val="808080"/>
                </a:solidFill>
                <a:ln w="9525">
                  <a:noFill/>
                  <a:round/>
                  <a:headEnd/>
                  <a:tailEnd/>
                </a:ln>
              </p:spPr>
              <p:txBody>
                <a:bodyPr/>
                <a:lstStyle/>
                <a:p>
                  <a:endParaRPr lang="zh-CN" altLang="en-US"/>
                </a:p>
              </p:txBody>
            </p:sp>
            <p:sp>
              <p:nvSpPr>
                <p:cNvPr id="14573" name="Freeform 522"/>
                <p:cNvSpPr>
                  <a:spLocks/>
                </p:cNvSpPr>
                <p:nvPr/>
              </p:nvSpPr>
              <p:spPr bwMode="auto">
                <a:xfrm>
                  <a:off x="851" y="3706"/>
                  <a:ext cx="41" cy="11"/>
                </a:xfrm>
                <a:custGeom>
                  <a:avLst/>
                  <a:gdLst>
                    <a:gd name="T0" fmla="*/ 0 w 81"/>
                    <a:gd name="T1" fmla="*/ 11 h 34"/>
                    <a:gd name="T2" fmla="*/ 1 w 81"/>
                    <a:gd name="T3" fmla="*/ 6 h 34"/>
                    <a:gd name="T4" fmla="*/ 3 w 81"/>
                    <a:gd name="T5" fmla="*/ 2 h 34"/>
                    <a:gd name="T6" fmla="*/ 5 w 81"/>
                    <a:gd name="T7" fmla="*/ 0 h 34"/>
                    <a:gd name="T8" fmla="*/ 34 w 81"/>
                    <a:gd name="T9" fmla="*/ 0 h 34"/>
                    <a:gd name="T10" fmla="*/ 41 w 81"/>
                    <a:gd name="T11" fmla="*/ 11 h 34"/>
                    <a:gd name="T12" fmla="*/ 0 w 81"/>
                    <a:gd name="T13" fmla="*/ 11 h 34"/>
                    <a:gd name="T14" fmla="*/ 0 60000 65536"/>
                    <a:gd name="T15" fmla="*/ 0 60000 65536"/>
                    <a:gd name="T16" fmla="*/ 0 60000 65536"/>
                    <a:gd name="T17" fmla="*/ 0 60000 65536"/>
                    <a:gd name="T18" fmla="*/ 0 60000 65536"/>
                    <a:gd name="T19" fmla="*/ 0 60000 65536"/>
                    <a:gd name="T20" fmla="*/ 0 60000 65536"/>
                    <a:gd name="T21" fmla="*/ 0 w 81"/>
                    <a:gd name="T22" fmla="*/ 0 h 34"/>
                    <a:gd name="T23" fmla="*/ 81 w 81"/>
                    <a:gd name="T24" fmla="*/ 34 h 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4">
                      <a:moveTo>
                        <a:pt x="0" y="34"/>
                      </a:moveTo>
                      <a:lnTo>
                        <a:pt x="1" y="19"/>
                      </a:lnTo>
                      <a:lnTo>
                        <a:pt x="5" y="6"/>
                      </a:lnTo>
                      <a:lnTo>
                        <a:pt x="10" y="0"/>
                      </a:lnTo>
                      <a:lnTo>
                        <a:pt x="67" y="0"/>
                      </a:lnTo>
                      <a:lnTo>
                        <a:pt x="81" y="34"/>
                      </a:lnTo>
                      <a:lnTo>
                        <a:pt x="0" y="34"/>
                      </a:lnTo>
                      <a:close/>
                    </a:path>
                  </a:pathLst>
                </a:custGeom>
                <a:solidFill>
                  <a:srgbClr val="404040"/>
                </a:solidFill>
                <a:ln w="9525">
                  <a:noFill/>
                  <a:round/>
                  <a:headEnd/>
                  <a:tailEnd/>
                </a:ln>
              </p:spPr>
              <p:txBody>
                <a:bodyPr/>
                <a:lstStyle/>
                <a:p>
                  <a:endParaRPr lang="zh-CN" altLang="en-US"/>
                </a:p>
              </p:txBody>
            </p:sp>
          </p:grpSp>
          <p:grpSp>
            <p:nvGrpSpPr>
              <p:cNvPr id="14552" name="Group 523"/>
              <p:cNvGrpSpPr>
                <a:grpSpLocks/>
              </p:cNvGrpSpPr>
              <p:nvPr/>
            </p:nvGrpSpPr>
            <p:grpSpPr bwMode="auto">
              <a:xfrm>
                <a:off x="857" y="3710"/>
                <a:ext cx="49" cy="22"/>
                <a:chOff x="857" y="3710"/>
                <a:chExt cx="49" cy="22"/>
              </a:xfrm>
            </p:grpSpPr>
            <p:sp>
              <p:nvSpPr>
                <p:cNvPr id="14568" name="Freeform 524"/>
                <p:cNvSpPr>
                  <a:spLocks/>
                </p:cNvSpPr>
                <p:nvPr/>
              </p:nvSpPr>
              <p:spPr bwMode="auto">
                <a:xfrm>
                  <a:off x="857" y="3710"/>
                  <a:ext cx="11" cy="22"/>
                </a:xfrm>
                <a:custGeom>
                  <a:avLst/>
                  <a:gdLst>
                    <a:gd name="T0" fmla="*/ 6 w 22"/>
                    <a:gd name="T1" fmla="*/ 22 h 68"/>
                    <a:gd name="T2" fmla="*/ 0 w 22"/>
                    <a:gd name="T3" fmla="*/ 9 h 68"/>
                    <a:gd name="T4" fmla="*/ 5 w 22"/>
                    <a:gd name="T5" fmla="*/ 0 h 68"/>
                    <a:gd name="T6" fmla="*/ 11 w 22"/>
                    <a:gd name="T7" fmla="*/ 10 h 68"/>
                    <a:gd name="T8" fmla="*/ 6 w 22"/>
                    <a:gd name="T9" fmla="*/ 22 h 68"/>
                    <a:gd name="T10" fmla="*/ 0 60000 65536"/>
                    <a:gd name="T11" fmla="*/ 0 60000 65536"/>
                    <a:gd name="T12" fmla="*/ 0 60000 65536"/>
                    <a:gd name="T13" fmla="*/ 0 60000 65536"/>
                    <a:gd name="T14" fmla="*/ 0 60000 65536"/>
                    <a:gd name="T15" fmla="*/ 0 w 22"/>
                    <a:gd name="T16" fmla="*/ 0 h 68"/>
                    <a:gd name="T17" fmla="*/ 22 w 22"/>
                    <a:gd name="T18" fmla="*/ 68 h 68"/>
                  </a:gdLst>
                  <a:ahLst/>
                  <a:cxnLst>
                    <a:cxn ang="T10">
                      <a:pos x="T0" y="T1"/>
                    </a:cxn>
                    <a:cxn ang="T11">
                      <a:pos x="T2" y="T3"/>
                    </a:cxn>
                    <a:cxn ang="T12">
                      <a:pos x="T4" y="T5"/>
                    </a:cxn>
                    <a:cxn ang="T13">
                      <a:pos x="T6" y="T7"/>
                    </a:cxn>
                    <a:cxn ang="T14">
                      <a:pos x="T8" y="T9"/>
                    </a:cxn>
                  </a:cxnLst>
                  <a:rect l="T15" t="T16" r="T17" b="T18"/>
                  <a:pathLst>
                    <a:path w="22" h="68">
                      <a:moveTo>
                        <a:pt x="13" y="68"/>
                      </a:moveTo>
                      <a:lnTo>
                        <a:pt x="0" y="27"/>
                      </a:lnTo>
                      <a:lnTo>
                        <a:pt x="9" y="0"/>
                      </a:lnTo>
                      <a:lnTo>
                        <a:pt x="22" y="31"/>
                      </a:lnTo>
                      <a:lnTo>
                        <a:pt x="13" y="68"/>
                      </a:lnTo>
                      <a:close/>
                    </a:path>
                  </a:pathLst>
                </a:custGeom>
                <a:solidFill>
                  <a:srgbClr val="606060"/>
                </a:solidFill>
                <a:ln w="9525">
                  <a:noFill/>
                  <a:round/>
                  <a:headEnd/>
                  <a:tailEnd/>
                </a:ln>
              </p:spPr>
              <p:txBody>
                <a:bodyPr/>
                <a:lstStyle/>
                <a:p>
                  <a:endParaRPr lang="zh-CN" altLang="en-US"/>
                </a:p>
              </p:txBody>
            </p:sp>
            <p:sp>
              <p:nvSpPr>
                <p:cNvPr id="14569" name="Freeform 525"/>
                <p:cNvSpPr>
                  <a:spLocks/>
                </p:cNvSpPr>
                <p:nvPr/>
              </p:nvSpPr>
              <p:spPr bwMode="auto">
                <a:xfrm>
                  <a:off x="862" y="3710"/>
                  <a:ext cx="36" cy="10"/>
                </a:xfrm>
                <a:custGeom>
                  <a:avLst/>
                  <a:gdLst>
                    <a:gd name="T0" fmla="*/ 1 w 72"/>
                    <a:gd name="T1" fmla="*/ 0 h 29"/>
                    <a:gd name="T2" fmla="*/ 25 w 72"/>
                    <a:gd name="T3" fmla="*/ 0 h 29"/>
                    <a:gd name="T4" fmla="*/ 25 w 72"/>
                    <a:gd name="T5" fmla="*/ 1 h 29"/>
                    <a:gd name="T6" fmla="*/ 28 w 72"/>
                    <a:gd name="T7" fmla="*/ 4 h 29"/>
                    <a:gd name="T8" fmla="*/ 36 w 72"/>
                    <a:gd name="T9" fmla="*/ 10 h 29"/>
                    <a:gd name="T10" fmla="*/ 9 w 72"/>
                    <a:gd name="T11" fmla="*/ 10 h 29"/>
                    <a:gd name="T12" fmla="*/ 5 w 72"/>
                    <a:gd name="T13" fmla="*/ 7 h 29"/>
                    <a:gd name="T14" fmla="*/ 0 w 72"/>
                    <a:gd name="T15" fmla="*/ 2 h 29"/>
                    <a:gd name="T16" fmla="*/ 1 w 72"/>
                    <a:gd name="T17" fmla="*/ 0 h 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
                    <a:gd name="T28" fmla="*/ 0 h 29"/>
                    <a:gd name="T29" fmla="*/ 72 w 72"/>
                    <a:gd name="T30" fmla="*/ 29 h 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 h="29">
                      <a:moveTo>
                        <a:pt x="1" y="0"/>
                      </a:moveTo>
                      <a:lnTo>
                        <a:pt x="50" y="0"/>
                      </a:lnTo>
                      <a:lnTo>
                        <a:pt x="51" y="2"/>
                      </a:lnTo>
                      <a:lnTo>
                        <a:pt x="56" y="11"/>
                      </a:lnTo>
                      <a:lnTo>
                        <a:pt x="72" y="29"/>
                      </a:lnTo>
                      <a:lnTo>
                        <a:pt x="17" y="29"/>
                      </a:lnTo>
                      <a:lnTo>
                        <a:pt x="9" y="20"/>
                      </a:lnTo>
                      <a:lnTo>
                        <a:pt x="0" y="6"/>
                      </a:lnTo>
                      <a:lnTo>
                        <a:pt x="1" y="0"/>
                      </a:lnTo>
                      <a:close/>
                    </a:path>
                  </a:pathLst>
                </a:custGeom>
                <a:solidFill>
                  <a:srgbClr val="808080"/>
                </a:solidFill>
                <a:ln w="9525">
                  <a:noFill/>
                  <a:round/>
                  <a:headEnd/>
                  <a:tailEnd/>
                </a:ln>
              </p:spPr>
              <p:txBody>
                <a:bodyPr/>
                <a:lstStyle/>
                <a:p>
                  <a:endParaRPr lang="zh-CN" altLang="en-US"/>
                </a:p>
              </p:txBody>
            </p:sp>
            <p:sp>
              <p:nvSpPr>
                <p:cNvPr id="14570" name="Freeform 526"/>
                <p:cNvSpPr>
                  <a:spLocks/>
                </p:cNvSpPr>
                <p:nvPr/>
              </p:nvSpPr>
              <p:spPr bwMode="auto">
                <a:xfrm>
                  <a:off x="865" y="3720"/>
                  <a:ext cx="41" cy="12"/>
                </a:xfrm>
                <a:custGeom>
                  <a:avLst/>
                  <a:gdLst>
                    <a:gd name="T0" fmla="*/ 0 w 83"/>
                    <a:gd name="T1" fmla="*/ 12 h 36"/>
                    <a:gd name="T2" fmla="*/ 0 w 83"/>
                    <a:gd name="T3" fmla="*/ 7 h 36"/>
                    <a:gd name="T4" fmla="*/ 3 w 83"/>
                    <a:gd name="T5" fmla="*/ 3 h 36"/>
                    <a:gd name="T6" fmla="*/ 5 w 83"/>
                    <a:gd name="T7" fmla="*/ 0 h 36"/>
                    <a:gd name="T8" fmla="*/ 33 w 83"/>
                    <a:gd name="T9" fmla="*/ 0 h 36"/>
                    <a:gd name="T10" fmla="*/ 41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1" y="20"/>
                      </a:lnTo>
                      <a:lnTo>
                        <a:pt x="7" y="8"/>
                      </a:lnTo>
                      <a:lnTo>
                        <a:pt x="11" y="0"/>
                      </a:lnTo>
                      <a:lnTo>
                        <a:pt x="67" y="0"/>
                      </a:lnTo>
                      <a:lnTo>
                        <a:pt x="83" y="36"/>
                      </a:lnTo>
                      <a:lnTo>
                        <a:pt x="0" y="36"/>
                      </a:lnTo>
                      <a:close/>
                    </a:path>
                  </a:pathLst>
                </a:custGeom>
                <a:solidFill>
                  <a:srgbClr val="404040"/>
                </a:solidFill>
                <a:ln w="9525">
                  <a:noFill/>
                  <a:round/>
                  <a:headEnd/>
                  <a:tailEnd/>
                </a:ln>
              </p:spPr>
              <p:txBody>
                <a:bodyPr/>
                <a:lstStyle/>
                <a:p>
                  <a:endParaRPr lang="zh-CN" altLang="en-US"/>
                </a:p>
              </p:txBody>
            </p:sp>
          </p:grpSp>
          <p:grpSp>
            <p:nvGrpSpPr>
              <p:cNvPr id="14553" name="Group 527"/>
              <p:cNvGrpSpPr>
                <a:grpSpLocks/>
              </p:cNvGrpSpPr>
              <p:nvPr/>
            </p:nvGrpSpPr>
            <p:grpSpPr bwMode="auto">
              <a:xfrm>
                <a:off x="1086" y="3766"/>
                <a:ext cx="49" cy="23"/>
                <a:chOff x="1086" y="3766"/>
                <a:chExt cx="49" cy="23"/>
              </a:xfrm>
            </p:grpSpPr>
            <p:sp>
              <p:nvSpPr>
                <p:cNvPr id="14565" name="Freeform 528"/>
                <p:cNvSpPr>
                  <a:spLocks/>
                </p:cNvSpPr>
                <p:nvPr/>
              </p:nvSpPr>
              <p:spPr bwMode="auto">
                <a:xfrm>
                  <a:off x="1086" y="3766"/>
                  <a:ext cx="11" cy="23"/>
                </a:xfrm>
                <a:custGeom>
                  <a:avLst/>
                  <a:gdLst>
                    <a:gd name="T0" fmla="*/ 6 w 22"/>
                    <a:gd name="T1" fmla="*/ 23 h 69"/>
                    <a:gd name="T2" fmla="*/ 0 w 22"/>
                    <a:gd name="T3" fmla="*/ 9 h 69"/>
                    <a:gd name="T4" fmla="*/ 5 w 22"/>
                    <a:gd name="T5" fmla="*/ 0 h 69"/>
                    <a:gd name="T6" fmla="*/ 11 w 22"/>
                    <a:gd name="T7" fmla="*/ 11 h 69"/>
                    <a:gd name="T8" fmla="*/ 6 w 22"/>
                    <a:gd name="T9" fmla="*/ 23 h 69"/>
                    <a:gd name="T10" fmla="*/ 0 60000 65536"/>
                    <a:gd name="T11" fmla="*/ 0 60000 65536"/>
                    <a:gd name="T12" fmla="*/ 0 60000 65536"/>
                    <a:gd name="T13" fmla="*/ 0 60000 65536"/>
                    <a:gd name="T14" fmla="*/ 0 60000 65536"/>
                    <a:gd name="T15" fmla="*/ 0 w 22"/>
                    <a:gd name="T16" fmla="*/ 0 h 69"/>
                    <a:gd name="T17" fmla="*/ 22 w 22"/>
                    <a:gd name="T18" fmla="*/ 69 h 69"/>
                  </a:gdLst>
                  <a:ahLst/>
                  <a:cxnLst>
                    <a:cxn ang="T10">
                      <a:pos x="T0" y="T1"/>
                    </a:cxn>
                    <a:cxn ang="T11">
                      <a:pos x="T2" y="T3"/>
                    </a:cxn>
                    <a:cxn ang="T12">
                      <a:pos x="T4" y="T5"/>
                    </a:cxn>
                    <a:cxn ang="T13">
                      <a:pos x="T6" y="T7"/>
                    </a:cxn>
                    <a:cxn ang="T14">
                      <a:pos x="T8" y="T9"/>
                    </a:cxn>
                  </a:cxnLst>
                  <a:rect l="T15" t="T16" r="T17" b="T18"/>
                  <a:pathLst>
                    <a:path w="22" h="69">
                      <a:moveTo>
                        <a:pt x="13" y="69"/>
                      </a:moveTo>
                      <a:lnTo>
                        <a:pt x="0" y="27"/>
                      </a:lnTo>
                      <a:lnTo>
                        <a:pt x="9" y="0"/>
                      </a:lnTo>
                      <a:lnTo>
                        <a:pt x="22" y="32"/>
                      </a:lnTo>
                      <a:lnTo>
                        <a:pt x="13" y="69"/>
                      </a:lnTo>
                      <a:close/>
                    </a:path>
                  </a:pathLst>
                </a:custGeom>
                <a:solidFill>
                  <a:srgbClr val="606060"/>
                </a:solidFill>
                <a:ln w="9525">
                  <a:noFill/>
                  <a:round/>
                  <a:headEnd/>
                  <a:tailEnd/>
                </a:ln>
              </p:spPr>
              <p:txBody>
                <a:bodyPr/>
                <a:lstStyle/>
                <a:p>
                  <a:endParaRPr lang="zh-CN" altLang="en-US"/>
                </a:p>
              </p:txBody>
            </p:sp>
            <p:sp>
              <p:nvSpPr>
                <p:cNvPr id="14566" name="Freeform 529"/>
                <p:cNvSpPr>
                  <a:spLocks/>
                </p:cNvSpPr>
                <p:nvPr/>
              </p:nvSpPr>
              <p:spPr bwMode="auto">
                <a:xfrm>
                  <a:off x="1090" y="3767"/>
                  <a:ext cx="37" cy="10"/>
                </a:xfrm>
                <a:custGeom>
                  <a:avLst/>
                  <a:gdLst>
                    <a:gd name="T0" fmla="*/ 1 w 74"/>
                    <a:gd name="T1" fmla="*/ 0 h 31"/>
                    <a:gd name="T2" fmla="*/ 25 w 74"/>
                    <a:gd name="T3" fmla="*/ 0 h 31"/>
                    <a:gd name="T4" fmla="*/ 26 w 74"/>
                    <a:gd name="T5" fmla="*/ 1 h 31"/>
                    <a:gd name="T6" fmla="*/ 28 w 74"/>
                    <a:gd name="T7" fmla="*/ 4 h 31"/>
                    <a:gd name="T8" fmla="*/ 37 w 74"/>
                    <a:gd name="T9" fmla="*/ 10 h 31"/>
                    <a:gd name="T10" fmla="*/ 9 w 74"/>
                    <a:gd name="T11" fmla="*/ 10 h 31"/>
                    <a:gd name="T12" fmla="*/ 5 w 74"/>
                    <a:gd name="T13" fmla="*/ 7 h 31"/>
                    <a:gd name="T14" fmla="*/ 0 w 74"/>
                    <a:gd name="T15" fmla="*/ 2 h 31"/>
                    <a:gd name="T16" fmla="*/ 1 w 74"/>
                    <a:gd name="T17" fmla="*/ 0 h 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1"/>
                    <a:gd name="T29" fmla="*/ 74 w 74"/>
                    <a:gd name="T30" fmla="*/ 31 h 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1">
                      <a:moveTo>
                        <a:pt x="3" y="0"/>
                      </a:moveTo>
                      <a:lnTo>
                        <a:pt x="51" y="0"/>
                      </a:lnTo>
                      <a:lnTo>
                        <a:pt x="53" y="4"/>
                      </a:lnTo>
                      <a:lnTo>
                        <a:pt x="56" y="13"/>
                      </a:lnTo>
                      <a:lnTo>
                        <a:pt x="74" y="31"/>
                      </a:lnTo>
                      <a:lnTo>
                        <a:pt x="18" y="31"/>
                      </a:lnTo>
                      <a:lnTo>
                        <a:pt x="9" y="22"/>
                      </a:lnTo>
                      <a:lnTo>
                        <a:pt x="0" y="6"/>
                      </a:lnTo>
                      <a:lnTo>
                        <a:pt x="3" y="0"/>
                      </a:lnTo>
                      <a:close/>
                    </a:path>
                  </a:pathLst>
                </a:custGeom>
                <a:solidFill>
                  <a:srgbClr val="808080"/>
                </a:solidFill>
                <a:ln w="9525">
                  <a:noFill/>
                  <a:round/>
                  <a:headEnd/>
                  <a:tailEnd/>
                </a:ln>
              </p:spPr>
              <p:txBody>
                <a:bodyPr/>
                <a:lstStyle/>
                <a:p>
                  <a:endParaRPr lang="zh-CN" altLang="en-US"/>
                </a:p>
              </p:txBody>
            </p:sp>
            <p:sp>
              <p:nvSpPr>
                <p:cNvPr id="14567" name="Freeform 530"/>
                <p:cNvSpPr>
                  <a:spLocks/>
                </p:cNvSpPr>
                <p:nvPr/>
              </p:nvSpPr>
              <p:spPr bwMode="auto">
                <a:xfrm>
                  <a:off x="1093" y="3777"/>
                  <a:ext cx="42" cy="12"/>
                </a:xfrm>
                <a:custGeom>
                  <a:avLst/>
                  <a:gdLst>
                    <a:gd name="T0" fmla="*/ 0 w 83"/>
                    <a:gd name="T1" fmla="*/ 12 h 36"/>
                    <a:gd name="T2" fmla="*/ 1 w 83"/>
                    <a:gd name="T3" fmla="*/ 6 h 36"/>
                    <a:gd name="T4" fmla="*/ 4 w 83"/>
                    <a:gd name="T5" fmla="*/ 2 h 36"/>
                    <a:gd name="T6" fmla="*/ 6 w 83"/>
                    <a:gd name="T7" fmla="*/ 0 h 36"/>
                    <a:gd name="T8" fmla="*/ 34 w 83"/>
                    <a:gd name="T9" fmla="*/ 0 h 36"/>
                    <a:gd name="T10" fmla="*/ 42 w 83"/>
                    <a:gd name="T11" fmla="*/ 12 h 36"/>
                    <a:gd name="T12" fmla="*/ 0 w 83"/>
                    <a:gd name="T13" fmla="*/ 12 h 36"/>
                    <a:gd name="T14" fmla="*/ 0 60000 65536"/>
                    <a:gd name="T15" fmla="*/ 0 60000 65536"/>
                    <a:gd name="T16" fmla="*/ 0 60000 65536"/>
                    <a:gd name="T17" fmla="*/ 0 60000 65536"/>
                    <a:gd name="T18" fmla="*/ 0 60000 65536"/>
                    <a:gd name="T19" fmla="*/ 0 60000 65536"/>
                    <a:gd name="T20" fmla="*/ 0 60000 65536"/>
                    <a:gd name="T21" fmla="*/ 0 w 83"/>
                    <a:gd name="T22" fmla="*/ 0 h 36"/>
                    <a:gd name="T23" fmla="*/ 83 w 83"/>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36">
                      <a:moveTo>
                        <a:pt x="0" y="36"/>
                      </a:moveTo>
                      <a:lnTo>
                        <a:pt x="2" y="19"/>
                      </a:lnTo>
                      <a:lnTo>
                        <a:pt x="7" y="6"/>
                      </a:lnTo>
                      <a:lnTo>
                        <a:pt x="11" y="0"/>
                      </a:lnTo>
                      <a:lnTo>
                        <a:pt x="68" y="0"/>
                      </a:lnTo>
                      <a:lnTo>
                        <a:pt x="83" y="36"/>
                      </a:lnTo>
                      <a:lnTo>
                        <a:pt x="0" y="36"/>
                      </a:lnTo>
                      <a:close/>
                    </a:path>
                  </a:pathLst>
                </a:custGeom>
                <a:solidFill>
                  <a:srgbClr val="404040"/>
                </a:solidFill>
                <a:ln w="9525">
                  <a:noFill/>
                  <a:round/>
                  <a:headEnd/>
                  <a:tailEnd/>
                </a:ln>
              </p:spPr>
              <p:txBody>
                <a:bodyPr/>
                <a:lstStyle/>
                <a:p>
                  <a:endParaRPr lang="zh-CN" altLang="en-US"/>
                </a:p>
              </p:txBody>
            </p:sp>
          </p:grpSp>
          <p:grpSp>
            <p:nvGrpSpPr>
              <p:cNvPr id="14554" name="Group 531"/>
              <p:cNvGrpSpPr>
                <a:grpSpLocks/>
              </p:cNvGrpSpPr>
              <p:nvPr/>
            </p:nvGrpSpPr>
            <p:grpSpPr bwMode="auto">
              <a:xfrm>
                <a:off x="934" y="3740"/>
                <a:ext cx="48" cy="23"/>
                <a:chOff x="934" y="3740"/>
                <a:chExt cx="48" cy="23"/>
              </a:xfrm>
            </p:grpSpPr>
            <p:sp>
              <p:nvSpPr>
                <p:cNvPr id="14562" name="Freeform 532"/>
                <p:cNvSpPr>
                  <a:spLocks/>
                </p:cNvSpPr>
                <p:nvPr/>
              </p:nvSpPr>
              <p:spPr bwMode="auto">
                <a:xfrm>
                  <a:off x="934" y="3740"/>
                  <a:ext cx="11" cy="23"/>
                </a:xfrm>
                <a:custGeom>
                  <a:avLst/>
                  <a:gdLst>
                    <a:gd name="T0" fmla="*/ 7 w 24"/>
                    <a:gd name="T1" fmla="*/ 23 h 70"/>
                    <a:gd name="T2" fmla="*/ 0 w 24"/>
                    <a:gd name="T3" fmla="*/ 9 h 70"/>
                    <a:gd name="T4" fmla="*/ 4 w 24"/>
                    <a:gd name="T5" fmla="*/ 0 h 70"/>
                    <a:gd name="T6" fmla="*/ 11 w 24"/>
                    <a:gd name="T7" fmla="*/ 11 h 70"/>
                    <a:gd name="T8" fmla="*/ 7 w 24"/>
                    <a:gd name="T9" fmla="*/ 23 h 70"/>
                    <a:gd name="T10" fmla="*/ 0 60000 65536"/>
                    <a:gd name="T11" fmla="*/ 0 60000 65536"/>
                    <a:gd name="T12" fmla="*/ 0 60000 65536"/>
                    <a:gd name="T13" fmla="*/ 0 60000 65536"/>
                    <a:gd name="T14" fmla="*/ 0 60000 65536"/>
                    <a:gd name="T15" fmla="*/ 0 w 24"/>
                    <a:gd name="T16" fmla="*/ 0 h 70"/>
                    <a:gd name="T17" fmla="*/ 24 w 24"/>
                    <a:gd name="T18" fmla="*/ 70 h 70"/>
                  </a:gdLst>
                  <a:ahLst/>
                  <a:cxnLst>
                    <a:cxn ang="T10">
                      <a:pos x="T0" y="T1"/>
                    </a:cxn>
                    <a:cxn ang="T11">
                      <a:pos x="T2" y="T3"/>
                    </a:cxn>
                    <a:cxn ang="T12">
                      <a:pos x="T4" y="T5"/>
                    </a:cxn>
                    <a:cxn ang="T13">
                      <a:pos x="T6" y="T7"/>
                    </a:cxn>
                    <a:cxn ang="T14">
                      <a:pos x="T8" y="T9"/>
                    </a:cxn>
                  </a:cxnLst>
                  <a:rect l="T15" t="T16" r="T17" b="T18"/>
                  <a:pathLst>
                    <a:path w="24" h="70">
                      <a:moveTo>
                        <a:pt x="15" y="70"/>
                      </a:moveTo>
                      <a:lnTo>
                        <a:pt x="0" y="27"/>
                      </a:lnTo>
                      <a:lnTo>
                        <a:pt x="9" y="0"/>
                      </a:lnTo>
                      <a:lnTo>
                        <a:pt x="24" y="32"/>
                      </a:lnTo>
                      <a:lnTo>
                        <a:pt x="15" y="70"/>
                      </a:lnTo>
                      <a:close/>
                    </a:path>
                  </a:pathLst>
                </a:custGeom>
                <a:solidFill>
                  <a:srgbClr val="606060"/>
                </a:solidFill>
                <a:ln w="9525">
                  <a:noFill/>
                  <a:round/>
                  <a:headEnd/>
                  <a:tailEnd/>
                </a:ln>
              </p:spPr>
              <p:txBody>
                <a:bodyPr/>
                <a:lstStyle/>
                <a:p>
                  <a:endParaRPr lang="zh-CN" altLang="en-US"/>
                </a:p>
              </p:txBody>
            </p:sp>
            <p:sp>
              <p:nvSpPr>
                <p:cNvPr id="14563" name="Freeform 533"/>
                <p:cNvSpPr>
                  <a:spLocks/>
                </p:cNvSpPr>
                <p:nvPr/>
              </p:nvSpPr>
              <p:spPr bwMode="auto">
                <a:xfrm>
                  <a:off x="938" y="3741"/>
                  <a:ext cx="37" cy="10"/>
                </a:xfrm>
                <a:custGeom>
                  <a:avLst/>
                  <a:gdLst>
                    <a:gd name="T0" fmla="*/ 1 w 74"/>
                    <a:gd name="T1" fmla="*/ 0 h 30"/>
                    <a:gd name="T2" fmla="*/ 25 w 74"/>
                    <a:gd name="T3" fmla="*/ 0 h 30"/>
                    <a:gd name="T4" fmla="*/ 26 w 74"/>
                    <a:gd name="T5" fmla="*/ 1 h 30"/>
                    <a:gd name="T6" fmla="*/ 28 w 74"/>
                    <a:gd name="T7" fmla="*/ 4 h 30"/>
                    <a:gd name="T8" fmla="*/ 37 w 74"/>
                    <a:gd name="T9" fmla="*/ 10 h 30"/>
                    <a:gd name="T10" fmla="*/ 9 w 74"/>
                    <a:gd name="T11" fmla="*/ 10 h 30"/>
                    <a:gd name="T12" fmla="*/ 5 w 74"/>
                    <a:gd name="T13" fmla="*/ 7 h 30"/>
                    <a:gd name="T14" fmla="*/ 0 w 74"/>
                    <a:gd name="T15" fmla="*/ 2 h 30"/>
                    <a:gd name="T16" fmla="*/ 1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2" y="0"/>
                      </a:moveTo>
                      <a:lnTo>
                        <a:pt x="50" y="0"/>
                      </a:lnTo>
                      <a:lnTo>
                        <a:pt x="52" y="4"/>
                      </a:lnTo>
                      <a:lnTo>
                        <a:pt x="57" y="13"/>
                      </a:lnTo>
                      <a:lnTo>
                        <a:pt x="74" y="30"/>
                      </a:lnTo>
                      <a:lnTo>
                        <a:pt x="19" y="30"/>
                      </a:lnTo>
                      <a:lnTo>
                        <a:pt x="9" y="22"/>
                      </a:lnTo>
                      <a:lnTo>
                        <a:pt x="0" y="6"/>
                      </a:lnTo>
                      <a:lnTo>
                        <a:pt x="2" y="0"/>
                      </a:lnTo>
                      <a:close/>
                    </a:path>
                  </a:pathLst>
                </a:custGeom>
                <a:solidFill>
                  <a:srgbClr val="808080"/>
                </a:solidFill>
                <a:ln w="9525">
                  <a:noFill/>
                  <a:round/>
                  <a:headEnd/>
                  <a:tailEnd/>
                </a:ln>
              </p:spPr>
              <p:txBody>
                <a:bodyPr/>
                <a:lstStyle/>
                <a:p>
                  <a:endParaRPr lang="zh-CN" altLang="en-US"/>
                </a:p>
              </p:txBody>
            </p:sp>
            <p:sp>
              <p:nvSpPr>
                <p:cNvPr id="14564" name="Freeform 534"/>
                <p:cNvSpPr>
                  <a:spLocks/>
                </p:cNvSpPr>
                <p:nvPr/>
              </p:nvSpPr>
              <p:spPr bwMode="auto">
                <a:xfrm>
                  <a:off x="941" y="3751"/>
                  <a:ext cx="41" cy="12"/>
                </a:xfrm>
                <a:custGeom>
                  <a:avLst/>
                  <a:gdLst>
                    <a:gd name="T0" fmla="*/ 0 w 81"/>
                    <a:gd name="T1" fmla="*/ 12 h 36"/>
                    <a:gd name="T2" fmla="*/ 1 w 81"/>
                    <a:gd name="T3" fmla="*/ 6 h 36"/>
                    <a:gd name="T4" fmla="*/ 3 w 81"/>
                    <a:gd name="T5" fmla="*/ 2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19"/>
                      </a:lnTo>
                      <a:lnTo>
                        <a:pt x="5" y="6"/>
                      </a:lnTo>
                      <a:lnTo>
                        <a:pt x="10" y="0"/>
                      </a:lnTo>
                      <a:lnTo>
                        <a:pt x="67" y="0"/>
                      </a:lnTo>
                      <a:lnTo>
                        <a:pt x="81" y="36"/>
                      </a:lnTo>
                      <a:lnTo>
                        <a:pt x="0" y="36"/>
                      </a:lnTo>
                      <a:close/>
                    </a:path>
                  </a:pathLst>
                </a:custGeom>
                <a:solidFill>
                  <a:srgbClr val="404040"/>
                </a:solidFill>
                <a:ln w="9525">
                  <a:noFill/>
                  <a:round/>
                  <a:headEnd/>
                  <a:tailEnd/>
                </a:ln>
              </p:spPr>
              <p:txBody>
                <a:bodyPr/>
                <a:lstStyle/>
                <a:p>
                  <a:endParaRPr lang="zh-CN" altLang="en-US"/>
                </a:p>
              </p:txBody>
            </p:sp>
          </p:grpSp>
          <p:grpSp>
            <p:nvGrpSpPr>
              <p:cNvPr id="14555" name="Group 535"/>
              <p:cNvGrpSpPr>
                <a:grpSpLocks/>
              </p:cNvGrpSpPr>
              <p:nvPr/>
            </p:nvGrpSpPr>
            <p:grpSpPr bwMode="auto">
              <a:xfrm>
                <a:off x="943" y="3754"/>
                <a:ext cx="49" cy="23"/>
                <a:chOff x="943" y="3754"/>
                <a:chExt cx="49" cy="23"/>
              </a:xfrm>
            </p:grpSpPr>
            <p:sp>
              <p:nvSpPr>
                <p:cNvPr id="14559" name="Freeform 536"/>
                <p:cNvSpPr>
                  <a:spLocks/>
                </p:cNvSpPr>
                <p:nvPr/>
              </p:nvSpPr>
              <p:spPr bwMode="auto">
                <a:xfrm>
                  <a:off x="943" y="3754"/>
                  <a:ext cx="12" cy="23"/>
                </a:xfrm>
                <a:custGeom>
                  <a:avLst/>
                  <a:gdLst>
                    <a:gd name="T0" fmla="*/ 8 w 25"/>
                    <a:gd name="T1" fmla="*/ 23 h 68"/>
                    <a:gd name="T2" fmla="*/ 0 w 25"/>
                    <a:gd name="T3" fmla="*/ 8 h 68"/>
                    <a:gd name="T4" fmla="*/ 5 w 25"/>
                    <a:gd name="T5" fmla="*/ 0 h 68"/>
                    <a:gd name="T6" fmla="*/ 12 w 25"/>
                    <a:gd name="T7" fmla="*/ 10 h 68"/>
                    <a:gd name="T8" fmla="*/ 8 w 25"/>
                    <a:gd name="T9" fmla="*/ 23 h 68"/>
                    <a:gd name="T10" fmla="*/ 0 60000 65536"/>
                    <a:gd name="T11" fmla="*/ 0 60000 65536"/>
                    <a:gd name="T12" fmla="*/ 0 60000 65536"/>
                    <a:gd name="T13" fmla="*/ 0 60000 65536"/>
                    <a:gd name="T14" fmla="*/ 0 60000 65536"/>
                    <a:gd name="T15" fmla="*/ 0 w 25"/>
                    <a:gd name="T16" fmla="*/ 0 h 68"/>
                    <a:gd name="T17" fmla="*/ 25 w 25"/>
                    <a:gd name="T18" fmla="*/ 68 h 68"/>
                  </a:gdLst>
                  <a:ahLst/>
                  <a:cxnLst>
                    <a:cxn ang="T10">
                      <a:pos x="T0" y="T1"/>
                    </a:cxn>
                    <a:cxn ang="T11">
                      <a:pos x="T2" y="T3"/>
                    </a:cxn>
                    <a:cxn ang="T12">
                      <a:pos x="T4" y="T5"/>
                    </a:cxn>
                    <a:cxn ang="T13">
                      <a:pos x="T6" y="T7"/>
                    </a:cxn>
                    <a:cxn ang="T14">
                      <a:pos x="T8" y="T9"/>
                    </a:cxn>
                  </a:cxnLst>
                  <a:rect l="T15" t="T16" r="T17" b="T18"/>
                  <a:pathLst>
                    <a:path w="25" h="68">
                      <a:moveTo>
                        <a:pt x="16" y="68"/>
                      </a:moveTo>
                      <a:lnTo>
                        <a:pt x="0" y="25"/>
                      </a:lnTo>
                      <a:lnTo>
                        <a:pt x="11" y="0"/>
                      </a:lnTo>
                      <a:lnTo>
                        <a:pt x="25" y="31"/>
                      </a:lnTo>
                      <a:lnTo>
                        <a:pt x="16" y="68"/>
                      </a:lnTo>
                      <a:close/>
                    </a:path>
                  </a:pathLst>
                </a:custGeom>
                <a:solidFill>
                  <a:srgbClr val="A0A0A0"/>
                </a:solidFill>
                <a:ln w="9525">
                  <a:noFill/>
                  <a:round/>
                  <a:headEnd/>
                  <a:tailEnd/>
                </a:ln>
              </p:spPr>
              <p:txBody>
                <a:bodyPr/>
                <a:lstStyle/>
                <a:p>
                  <a:endParaRPr lang="zh-CN" altLang="en-US"/>
                </a:p>
              </p:txBody>
            </p:sp>
            <p:sp>
              <p:nvSpPr>
                <p:cNvPr id="14560" name="Freeform 537"/>
                <p:cNvSpPr>
                  <a:spLocks/>
                </p:cNvSpPr>
                <p:nvPr/>
              </p:nvSpPr>
              <p:spPr bwMode="auto">
                <a:xfrm>
                  <a:off x="948" y="3755"/>
                  <a:ext cx="37" cy="10"/>
                </a:xfrm>
                <a:custGeom>
                  <a:avLst/>
                  <a:gdLst>
                    <a:gd name="T0" fmla="*/ 1 w 74"/>
                    <a:gd name="T1" fmla="*/ 0 h 30"/>
                    <a:gd name="T2" fmla="*/ 24 w 74"/>
                    <a:gd name="T3" fmla="*/ 0 h 30"/>
                    <a:gd name="T4" fmla="*/ 25 w 74"/>
                    <a:gd name="T5" fmla="*/ 1 h 30"/>
                    <a:gd name="T6" fmla="*/ 28 w 74"/>
                    <a:gd name="T7" fmla="*/ 4 h 30"/>
                    <a:gd name="T8" fmla="*/ 37 w 74"/>
                    <a:gd name="T9" fmla="*/ 10 h 30"/>
                    <a:gd name="T10" fmla="*/ 9 w 74"/>
                    <a:gd name="T11" fmla="*/ 10 h 30"/>
                    <a:gd name="T12" fmla="*/ 5 w 74"/>
                    <a:gd name="T13" fmla="*/ 7 h 30"/>
                    <a:gd name="T14" fmla="*/ 0 w 74"/>
                    <a:gd name="T15" fmla="*/ 2 h 30"/>
                    <a:gd name="T16" fmla="*/ 1 w 74"/>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4"/>
                    <a:gd name="T28" fmla="*/ 0 h 30"/>
                    <a:gd name="T29" fmla="*/ 74 w 74"/>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4" h="30">
                      <a:moveTo>
                        <a:pt x="1" y="0"/>
                      </a:moveTo>
                      <a:lnTo>
                        <a:pt x="49" y="0"/>
                      </a:lnTo>
                      <a:lnTo>
                        <a:pt x="50" y="3"/>
                      </a:lnTo>
                      <a:lnTo>
                        <a:pt x="57" y="12"/>
                      </a:lnTo>
                      <a:lnTo>
                        <a:pt x="74" y="30"/>
                      </a:lnTo>
                      <a:lnTo>
                        <a:pt x="18" y="30"/>
                      </a:lnTo>
                      <a:lnTo>
                        <a:pt x="9" y="21"/>
                      </a:lnTo>
                      <a:lnTo>
                        <a:pt x="0" y="5"/>
                      </a:lnTo>
                      <a:lnTo>
                        <a:pt x="1" y="0"/>
                      </a:lnTo>
                      <a:close/>
                    </a:path>
                  </a:pathLst>
                </a:custGeom>
                <a:solidFill>
                  <a:srgbClr val="E0E0E0"/>
                </a:solidFill>
                <a:ln w="9525">
                  <a:noFill/>
                  <a:round/>
                  <a:headEnd/>
                  <a:tailEnd/>
                </a:ln>
              </p:spPr>
              <p:txBody>
                <a:bodyPr/>
                <a:lstStyle/>
                <a:p>
                  <a:endParaRPr lang="zh-CN" altLang="en-US"/>
                </a:p>
              </p:txBody>
            </p:sp>
            <p:sp>
              <p:nvSpPr>
                <p:cNvPr id="14561" name="Freeform 538"/>
                <p:cNvSpPr>
                  <a:spLocks/>
                </p:cNvSpPr>
                <p:nvPr/>
              </p:nvSpPr>
              <p:spPr bwMode="auto">
                <a:xfrm>
                  <a:off x="951" y="3765"/>
                  <a:ext cx="41" cy="12"/>
                </a:xfrm>
                <a:custGeom>
                  <a:avLst/>
                  <a:gdLst>
                    <a:gd name="T0" fmla="*/ 0 w 81"/>
                    <a:gd name="T1" fmla="*/ 12 h 36"/>
                    <a:gd name="T2" fmla="*/ 1 w 81"/>
                    <a:gd name="T3" fmla="*/ 6 h 36"/>
                    <a:gd name="T4" fmla="*/ 3 w 81"/>
                    <a:gd name="T5" fmla="*/ 2 h 36"/>
                    <a:gd name="T6" fmla="*/ 5 w 81"/>
                    <a:gd name="T7" fmla="*/ 0 h 36"/>
                    <a:gd name="T8" fmla="*/ 34 w 81"/>
                    <a:gd name="T9" fmla="*/ 0 h 36"/>
                    <a:gd name="T10" fmla="*/ 41 w 81"/>
                    <a:gd name="T11" fmla="*/ 12 h 36"/>
                    <a:gd name="T12" fmla="*/ 0 w 81"/>
                    <a:gd name="T13" fmla="*/ 12 h 36"/>
                    <a:gd name="T14" fmla="*/ 0 60000 65536"/>
                    <a:gd name="T15" fmla="*/ 0 60000 65536"/>
                    <a:gd name="T16" fmla="*/ 0 60000 65536"/>
                    <a:gd name="T17" fmla="*/ 0 60000 65536"/>
                    <a:gd name="T18" fmla="*/ 0 60000 65536"/>
                    <a:gd name="T19" fmla="*/ 0 60000 65536"/>
                    <a:gd name="T20" fmla="*/ 0 60000 65536"/>
                    <a:gd name="T21" fmla="*/ 0 w 81"/>
                    <a:gd name="T22" fmla="*/ 0 h 36"/>
                    <a:gd name="T23" fmla="*/ 81 w 81"/>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36">
                      <a:moveTo>
                        <a:pt x="0" y="36"/>
                      </a:moveTo>
                      <a:lnTo>
                        <a:pt x="1" y="19"/>
                      </a:lnTo>
                      <a:lnTo>
                        <a:pt x="5" y="7"/>
                      </a:lnTo>
                      <a:lnTo>
                        <a:pt x="10" y="0"/>
                      </a:lnTo>
                      <a:lnTo>
                        <a:pt x="67" y="0"/>
                      </a:lnTo>
                      <a:lnTo>
                        <a:pt x="81" y="36"/>
                      </a:lnTo>
                      <a:lnTo>
                        <a:pt x="0" y="36"/>
                      </a:lnTo>
                      <a:close/>
                    </a:path>
                  </a:pathLst>
                </a:custGeom>
                <a:solidFill>
                  <a:srgbClr val="C0C0C0"/>
                </a:solidFill>
                <a:ln w="9525">
                  <a:noFill/>
                  <a:round/>
                  <a:headEnd/>
                  <a:tailEnd/>
                </a:ln>
              </p:spPr>
              <p:txBody>
                <a:bodyPr/>
                <a:lstStyle/>
                <a:p>
                  <a:endParaRPr lang="zh-CN" altLang="en-US"/>
                </a:p>
              </p:txBody>
            </p:sp>
          </p:grpSp>
          <p:sp>
            <p:nvSpPr>
              <p:cNvPr id="14556" name="Freeform 539"/>
              <p:cNvSpPr>
                <a:spLocks/>
              </p:cNvSpPr>
              <p:nvPr/>
            </p:nvSpPr>
            <p:spPr bwMode="auto">
              <a:xfrm>
                <a:off x="987" y="3753"/>
                <a:ext cx="25" cy="43"/>
              </a:xfrm>
              <a:custGeom>
                <a:avLst/>
                <a:gdLst>
                  <a:gd name="T0" fmla="*/ 20 w 51"/>
                  <a:gd name="T1" fmla="*/ 43 h 128"/>
                  <a:gd name="T2" fmla="*/ 0 w 51"/>
                  <a:gd name="T3" fmla="*/ 10 h 128"/>
                  <a:gd name="T4" fmla="*/ 0 w 51"/>
                  <a:gd name="T5" fmla="*/ 7 h 128"/>
                  <a:gd name="T6" fmla="*/ 1 w 51"/>
                  <a:gd name="T7" fmla="*/ 4 h 128"/>
                  <a:gd name="T8" fmla="*/ 5 w 51"/>
                  <a:gd name="T9" fmla="*/ 0 h 128"/>
                  <a:gd name="T10" fmla="*/ 25 w 51"/>
                  <a:gd name="T11" fmla="*/ 31 h 128"/>
                  <a:gd name="T12" fmla="*/ 20 w 51"/>
                  <a:gd name="T13" fmla="*/ 43 h 128"/>
                  <a:gd name="T14" fmla="*/ 0 60000 65536"/>
                  <a:gd name="T15" fmla="*/ 0 60000 65536"/>
                  <a:gd name="T16" fmla="*/ 0 60000 65536"/>
                  <a:gd name="T17" fmla="*/ 0 60000 65536"/>
                  <a:gd name="T18" fmla="*/ 0 60000 65536"/>
                  <a:gd name="T19" fmla="*/ 0 60000 65536"/>
                  <a:gd name="T20" fmla="*/ 0 60000 65536"/>
                  <a:gd name="T21" fmla="*/ 0 w 51"/>
                  <a:gd name="T22" fmla="*/ 0 h 128"/>
                  <a:gd name="T23" fmla="*/ 51 w 51"/>
                  <a:gd name="T24" fmla="*/ 128 h 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 h="128">
                    <a:moveTo>
                      <a:pt x="40" y="128"/>
                    </a:moveTo>
                    <a:lnTo>
                      <a:pt x="0" y="29"/>
                    </a:lnTo>
                    <a:lnTo>
                      <a:pt x="0" y="20"/>
                    </a:lnTo>
                    <a:lnTo>
                      <a:pt x="2" y="11"/>
                    </a:lnTo>
                    <a:lnTo>
                      <a:pt x="10" y="0"/>
                    </a:lnTo>
                    <a:lnTo>
                      <a:pt x="51" y="91"/>
                    </a:lnTo>
                    <a:lnTo>
                      <a:pt x="40" y="128"/>
                    </a:lnTo>
                    <a:close/>
                  </a:path>
                </a:pathLst>
              </a:custGeom>
              <a:solidFill>
                <a:srgbClr val="606060"/>
              </a:solidFill>
              <a:ln w="9525">
                <a:noFill/>
                <a:round/>
                <a:headEnd/>
                <a:tailEnd/>
              </a:ln>
            </p:spPr>
            <p:txBody>
              <a:bodyPr/>
              <a:lstStyle/>
              <a:p>
                <a:endParaRPr lang="zh-CN" altLang="en-US"/>
              </a:p>
            </p:txBody>
          </p:sp>
          <p:sp>
            <p:nvSpPr>
              <p:cNvPr id="14557" name="Freeform 540"/>
              <p:cNvSpPr>
                <a:spLocks/>
              </p:cNvSpPr>
              <p:nvPr/>
            </p:nvSpPr>
            <p:spPr bwMode="auto">
              <a:xfrm>
                <a:off x="992" y="3753"/>
                <a:ext cx="91" cy="29"/>
              </a:xfrm>
              <a:custGeom>
                <a:avLst/>
                <a:gdLst>
                  <a:gd name="T0" fmla="*/ 0 w 183"/>
                  <a:gd name="T1" fmla="*/ 0 h 85"/>
                  <a:gd name="T2" fmla="*/ 32 w 183"/>
                  <a:gd name="T3" fmla="*/ 0 h 85"/>
                  <a:gd name="T4" fmla="*/ 33 w 183"/>
                  <a:gd name="T5" fmla="*/ 4 h 85"/>
                  <a:gd name="T6" fmla="*/ 37 w 183"/>
                  <a:gd name="T7" fmla="*/ 10 h 85"/>
                  <a:gd name="T8" fmla="*/ 42 w 183"/>
                  <a:gd name="T9" fmla="*/ 14 h 85"/>
                  <a:gd name="T10" fmla="*/ 79 w 183"/>
                  <a:gd name="T11" fmla="*/ 14 h 85"/>
                  <a:gd name="T12" fmla="*/ 81 w 183"/>
                  <a:gd name="T13" fmla="*/ 19 h 85"/>
                  <a:gd name="T14" fmla="*/ 86 w 183"/>
                  <a:gd name="T15" fmla="*/ 23 h 85"/>
                  <a:gd name="T16" fmla="*/ 91 w 183"/>
                  <a:gd name="T17" fmla="*/ 29 h 85"/>
                  <a:gd name="T18" fmla="*/ 32 w 183"/>
                  <a:gd name="T19" fmla="*/ 29 h 85"/>
                  <a:gd name="T20" fmla="*/ 20 w 183"/>
                  <a:gd name="T21" fmla="*/ 29 h 85"/>
                  <a:gd name="T22" fmla="*/ 0 w 183"/>
                  <a:gd name="T23" fmla="*/ 0 h 8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3"/>
                  <a:gd name="T37" fmla="*/ 0 h 85"/>
                  <a:gd name="T38" fmla="*/ 183 w 183"/>
                  <a:gd name="T39" fmla="*/ 85 h 8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3" h="85">
                    <a:moveTo>
                      <a:pt x="0" y="0"/>
                    </a:moveTo>
                    <a:lnTo>
                      <a:pt x="64" y="0"/>
                    </a:lnTo>
                    <a:lnTo>
                      <a:pt x="67" y="13"/>
                    </a:lnTo>
                    <a:lnTo>
                      <a:pt x="75" y="28"/>
                    </a:lnTo>
                    <a:lnTo>
                      <a:pt x="84" y="42"/>
                    </a:lnTo>
                    <a:lnTo>
                      <a:pt x="158" y="42"/>
                    </a:lnTo>
                    <a:lnTo>
                      <a:pt x="163" y="55"/>
                    </a:lnTo>
                    <a:lnTo>
                      <a:pt x="172" y="67"/>
                    </a:lnTo>
                    <a:lnTo>
                      <a:pt x="183" y="85"/>
                    </a:lnTo>
                    <a:lnTo>
                      <a:pt x="64" y="85"/>
                    </a:lnTo>
                    <a:lnTo>
                      <a:pt x="41" y="85"/>
                    </a:lnTo>
                    <a:lnTo>
                      <a:pt x="0" y="0"/>
                    </a:lnTo>
                    <a:close/>
                  </a:path>
                </a:pathLst>
              </a:custGeom>
              <a:solidFill>
                <a:srgbClr val="808080"/>
              </a:solidFill>
              <a:ln w="9525">
                <a:noFill/>
                <a:round/>
                <a:headEnd/>
                <a:tailEnd/>
              </a:ln>
            </p:spPr>
            <p:txBody>
              <a:bodyPr/>
              <a:lstStyle/>
              <a:p>
                <a:endParaRPr lang="zh-CN" altLang="en-US"/>
              </a:p>
            </p:txBody>
          </p:sp>
          <p:sp>
            <p:nvSpPr>
              <p:cNvPr id="14558" name="Freeform 541"/>
              <p:cNvSpPr>
                <a:spLocks/>
              </p:cNvSpPr>
              <p:nvPr/>
            </p:nvSpPr>
            <p:spPr bwMode="auto">
              <a:xfrm>
                <a:off x="1008" y="3782"/>
                <a:ext cx="81" cy="12"/>
              </a:xfrm>
              <a:custGeom>
                <a:avLst/>
                <a:gdLst>
                  <a:gd name="T0" fmla="*/ 0 w 160"/>
                  <a:gd name="T1" fmla="*/ 12 h 36"/>
                  <a:gd name="T2" fmla="*/ 1 w 160"/>
                  <a:gd name="T3" fmla="*/ 7 h 36"/>
                  <a:gd name="T4" fmla="*/ 4 w 160"/>
                  <a:gd name="T5" fmla="*/ 3 h 36"/>
                  <a:gd name="T6" fmla="*/ 5 w 160"/>
                  <a:gd name="T7" fmla="*/ 0 h 36"/>
                  <a:gd name="T8" fmla="*/ 76 w 160"/>
                  <a:gd name="T9" fmla="*/ 0 h 36"/>
                  <a:gd name="T10" fmla="*/ 81 w 160"/>
                  <a:gd name="T11" fmla="*/ 12 h 36"/>
                  <a:gd name="T12" fmla="*/ 0 w 160"/>
                  <a:gd name="T13" fmla="*/ 12 h 36"/>
                  <a:gd name="T14" fmla="*/ 0 60000 65536"/>
                  <a:gd name="T15" fmla="*/ 0 60000 65536"/>
                  <a:gd name="T16" fmla="*/ 0 60000 65536"/>
                  <a:gd name="T17" fmla="*/ 0 60000 65536"/>
                  <a:gd name="T18" fmla="*/ 0 60000 65536"/>
                  <a:gd name="T19" fmla="*/ 0 60000 65536"/>
                  <a:gd name="T20" fmla="*/ 0 60000 65536"/>
                  <a:gd name="T21" fmla="*/ 0 w 160"/>
                  <a:gd name="T22" fmla="*/ 0 h 36"/>
                  <a:gd name="T23" fmla="*/ 160 w 160"/>
                  <a:gd name="T24" fmla="*/ 36 h 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0" h="36">
                    <a:moveTo>
                      <a:pt x="0" y="36"/>
                    </a:moveTo>
                    <a:lnTo>
                      <a:pt x="1" y="20"/>
                    </a:lnTo>
                    <a:lnTo>
                      <a:pt x="7" y="8"/>
                    </a:lnTo>
                    <a:lnTo>
                      <a:pt x="10" y="0"/>
                    </a:lnTo>
                    <a:lnTo>
                      <a:pt x="150" y="0"/>
                    </a:lnTo>
                    <a:lnTo>
                      <a:pt x="160" y="36"/>
                    </a:lnTo>
                    <a:lnTo>
                      <a:pt x="0" y="36"/>
                    </a:lnTo>
                    <a:close/>
                  </a:path>
                </a:pathLst>
              </a:custGeom>
              <a:solidFill>
                <a:srgbClr val="404040"/>
              </a:solidFill>
              <a:ln w="9525">
                <a:noFill/>
                <a:round/>
                <a:headEnd/>
                <a:tailEnd/>
              </a:ln>
            </p:spPr>
            <p:txBody>
              <a:bodyPr/>
              <a:lstStyle/>
              <a:p>
                <a:endParaRPr lang="zh-CN" altLang="en-US"/>
              </a:p>
            </p:txBody>
          </p:sp>
        </p:grpSp>
        <p:grpSp>
          <p:nvGrpSpPr>
            <p:cNvPr id="14453" name="Group 542"/>
            <p:cNvGrpSpPr>
              <a:grpSpLocks/>
            </p:cNvGrpSpPr>
            <p:nvPr/>
          </p:nvGrpSpPr>
          <p:grpSpPr bwMode="auto">
            <a:xfrm>
              <a:off x="920" y="3821"/>
              <a:ext cx="413" cy="50"/>
              <a:chOff x="920" y="3821"/>
              <a:chExt cx="413" cy="50"/>
            </a:xfrm>
          </p:grpSpPr>
          <p:sp>
            <p:nvSpPr>
              <p:cNvPr id="14474" name="Freeform 543"/>
              <p:cNvSpPr>
                <a:spLocks/>
              </p:cNvSpPr>
              <p:nvPr/>
            </p:nvSpPr>
            <p:spPr bwMode="auto">
              <a:xfrm>
                <a:off x="920" y="3821"/>
                <a:ext cx="413" cy="50"/>
              </a:xfrm>
              <a:custGeom>
                <a:avLst/>
                <a:gdLst>
                  <a:gd name="T0" fmla="*/ 18 w 825"/>
                  <a:gd name="T1" fmla="*/ 4 h 151"/>
                  <a:gd name="T2" fmla="*/ 9 w 825"/>
                  <a:gd name="T3" fmla="*/ 9 h 151"/>
                  <a:gd name="T4" fmla="*/ 5 w 825"/>
                  <a:gd name="T5" fmla="*/ 16 h 151"/>
                  <a:gd name="T6" fmla="*/ 0 w 825"/>
                  <a:gd name="T7" fmla="*/ 32 h 151"/>
                  <a:gd name="T8" fmla="*/ 2 w 825"/>
                  <a:gd name="T9" fmla="*/ 41 h 151"/>
                  <a:gd name="T10" fmla="*/ 7 w 825"/>
                  <a:gd name="T11" fmla="*/ 46 h 151"/>
                  <a:gd name="T12" fmla="*/ 13 w 825"/>
                  <a:gd name="T13" fmla="*/ 50 h 151"/>
                  <a:gd name="T14" fmla="*/ 392 w 825"/>
                  <a:gd name="T15" fmla="*/ 47 h 151"/>
                  <a:gd name="T16" fmla="*/ 404 w 825"/>
                  <a:gd name="T17" fmla="*/ 42 h 151"/>
                  <a:gd name="T18" fmla="*/ 408 w 825"/>
                  <a:gd name="T19" fmla="*/ 35 h 151"/>
                  <a:gd name="T20" fmla="*/ 413 w 825"/>
                  <a:gd name="T21" fmla="*/ 20 h 151"/>
                  <a:gd name="T22" fmla="*/ 411 w 825"/>
                  <a:gd name="T23" fmla="*/ 9 h 151"/>
                  <a:gd name="T24" fmla="*/ 403 w 825"/>
                  <a:gd name="T25" fmla="*/ 3 h 151"/>
                  <a:gd name="T26" fmla="*/ 393 w 825"/>
                  <a:gd name="T27" fmla="*/ 0 h 151"/>
                  <a:gd name="T28" fmla="*/ 18 w 825"/>
                  <a:gd name="T29" fmla="*/ 4 h 1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25"/>
                  <a:gd name="T46" fmla="*/ 0 h 151"/>
                  <a:gd name="T47" fmla="*/ 825 w 825"/>
                  <a:gd name="T48" fmla="*/ 151 h 15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25" h="151">
                    <a:moveTo>
                      <a:pt x="35" y="13"/>
                    </a:moveTo>
                    <a:lnTo>
                      <a:pt x="17" y="27"/>
                    </a:lnTo>
                    <a:lnTo>
                      <a:pt x="9" y="48"/>
                    </a:lnTo>
                    <a:lnTo>
                      <a:pt x="0" y="97"/>
                    </a:lnTo>
                    <a:lnTo>
                      <a:pt x="4" y="124"/>
                    </a:lnTo>
                    <a:lnTo>
                      <a:pt x="13" y="138"/>
                    </a:lnTo>
                    <a:lnTo>
                      <a:pt x="26" y="151"/>
                    </a:lnTo>
                    <a:lnTo>
                      <a:pt x="783" y="142"/>
                    </a:lnTo>
                    <a:lnTo>
                      <a:pt x="807" y="128"/>
                    </a:lnTo>
                    <a:lnTo>
                      <a:pt x="816" y="107"/>
                    </a:lnTo>
                    <a:lnTo>
                      <a:pt x="825" y="61"/>
                    </a:lnTo>
                    <a:lnTo>
                      <a:pt x="821" y="27"/>
                    </a:lnTo>
                    <a:lnTo>
                      <a:pt x="806" y="9"/>
                    </a:lnTo>
                    <a:lnTo>
                      <a:pt x="785" y="0"/>
                    </a:lnTo>
                    <a:lnTo>
                      <a:pt x="35" y="13"/>
                    </a:lnTo>
                    <a:close/>
                  </a:path>
                </a:pathLst>
              </a:custGeom>
              <a:solidFill>
                <a:srgbClr val="202020"/>
              </a:solidFill>
              <a:ln w="7938">
                <a:solidFill>
                  <a:srgbClr val="000000"/>
                </a:solidFill>
                <a:prstDash val="solid"/>
                <a:round/>
                <a:headEnd/>
                <a:tailEnd/>
              </a:ln>
            </p:spPr>
            <p:txBody>
              <a:bodyPr/>
              <a:lstStyle/>
              <a:p>
                <a:endParaRPr lang="zh-CN" altLang="en-US"/>
              </a:p>
            </p:txBody>
          </p:sp>
          <p:sp>
            <p:nvSpPr>
              <p:cNvPr id="14475" name="Freeform 544"/>
              <p:cNvSpPr>
                <a:spLocks/>
              </p:cNvSpPr>
              <p:nvPr/>
            </p:nvSpPr>
            <p:spPr bwMode="auto">
              <a:xfrm>
                <a:off x="972" y="3833"/>
                <a:ext cx="330" cy="27"/>
              </a:xfrm>
              <a:custGeom>
                <a:avLst/>
                <a:gdLst>
                  <a:gd name="T0" fmla="*/ 2 w 658"/>
                  <a:gd name="T1" fmla="*/ 8 h 79"/>
                  <a:gd name="T2" fmla="*/ 0 w 658"/>
                  <a:gd name="T3" fmla="*/ 17 h 79"/>
                  <a:gd name="T4" fmla="*/ 77 w 658"/>
                  <a:gd name="T5" fmla="*/ 17 h 79"/>
                  <a:gd name="T6" fmla="*/ 77 w 658"/>
                  <a:gd name="T7" fmla="*/ 27 h 79"/>
                  <a:gd name="T8" fmla="*/ 251 w 658"/>
                  <a:gd name="T9" fmla="*/ 25 h 79"/>
                  <a:gd name="T10" fmla="*/ 251 w 658"/>
                  <a:gd name="T11" fmla="*/ 17 h 79"/>
                  <a:gd name="T12" fmla="*/ 329 w 658"/>
                  <a:gd name="T13" fmla="*/ 17 h 79"/>
                  <a:gd name="T14" fmla="*/ 330 w 658"/>
                  <a:gd name="T15" fmla="*/ 8 h 79"/>
                  <a:gd name="T16" fmla="*/ 253 w 658"/>
                  <a:gd name="T17" fmla="*/ 8 h 79"/>
                  <a:gd name="T18" fmla="*/ 253 w 658"/>
                  <a:gd name="T19" fmla="*/ 0 h 79"/>
                  <a:gd name="T20" fmla="*/ 77 w 658"/>
                  <a:gd name="T21" fmla="*/ 3 h 79"/>
                  <a:gd name="T22" fmla="*/ 77 w 658"/>
                  <a:gd name="T23" fmla="*/ 8 h 79"/>
                  <a:gd name="T24" fmla="*/ 2 w 658"/>
                  <a:gd name="T25" fmla="*/ 8 h 7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58"/>
                  <a:gd name="T40" fmla="*/ 0 h 79"/>
                  <a:gd name="T41" fmla="*/ 658 w 658"/>
                  <a:gd name="T42" fmla="*/ 79 h 7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58" h="79">
                    <a:moveTo>
                      <a:pt x="4" y="23"/>
                    </a:moveTo>
                    <a:lnTo>
                      <a:pt x="0" y="50"/>
                    </a:lnTo>
                    <a:lnTo>
                      <a:pt x="153" y="50"/>
                    </a:lnTo>
                    <a:lnTo>
                      <a:pt x="153" y="79"/>
                    </a:lnTo>
                    <a:lnTo>
                      <a:pt x="500" y="73"/>
                    </a:lnTo>
                    <a:lnTo>
                      <a:pt x="500" y="50"/>
                    </a:lnTo>
                    <a:lnTo>
                      <a:pt x="656" y="50"/>
                    </a:lnTo>
                    <a:lnTo>
                      <a:pt x="658" y="23"/>
                    </a:lnTo>
                    <a:lnTo>
                      <a:pt x="504" y="23"/>
                    </a:lnTo>
                    <a:lnTo>
                      <a:pt x="504" y="0"/>
                    </a:lnTo>
                    <a:lnTo>
                      <a:pt x="153" y="8"/>
                    </a:lnTo>
                    <a:lnTo>
                      <a:pt x="153" y="23"/>
                    </a:lnTo>
                    <a:lnTo>
                      <a:pt x="4" y="23"/>
                    </a:lnTo>
                    <a:close/>
                  </a:path>
                </a:pathLst>
              </a:custGeom>
              <a:solidFill>
                <a:srgbClr val="000000"/>
              </a:solidFill>
              <a:ln w="9525">
                <a:noFill/>
                <a:round/>
                <a:headEnd/>
                <a:tailEnd/>
              </a:ln>
            </p:spPr>
            <p:txBody>
              <a:bodyPr/>
              <a:lstStyle/>
              <a:p>
                <a:endParaRPr lang="zh-CN" altLang="en-US"/>
              </a:p>
            </p:txBody>
          </p:sp>
          <p:sp>
            <p:nvSpPr>
              <p:cNvPr id="14476" name="Rectangle 545"/>
              <p:cNvSpPr>
                <a:spLocks noChangeArrowheads="1"/>
              </p:cNvSpPr>
              <p:nvPr/>
            </p:nvSpPr>
            <p:spPr bwMode="auto">
              <a:xfrm>
                <a:off x="982" y="3856"/>
                <a:ext cx="26" cy="7"/>
              </a:xfrm>
              <a:prstGeom prst="rect">
                <a:avLst/>
              </a:prstGeom>
              <a:solidFill>
                <a:srgbClr val="00A000"/>
              </a:solidFill>
              <a:ln w="9525">
                <a:noFill/>
                <a:miter lim="800000"/>
                <a:headEnd/>
                <a:tailEnd/>
              </a:ln>
            </p:spPr>
            <p:txBody>
              <a:bodyPr/>
              <a:lstStyle/>
              <a:p>
                <a:endParaRPr lang="zh-CN" altLang="en-US"/>
              </a:p>
            </p:txBody>
          </p:sp>
          <p:sp>
            <p:nvSpPr>
              <p:cNvPr id="14477" name="Rectangle 546"/>
              <p:cNvSpPr>
                <a:spLocks noChangeArrowheads="1"/>
              </p:cNvSpPr>
              <p:nvPr/>
            </p:nvSpPr>
            <p:spPr bwMode="auto">
              <a:xfrm>
                <a:off x="1237" y="3855"/>
                <a:ext cx="53" cy="6"/>
              </a:xfrm>
              <a:prstGeom prst="rect">
                <a:avLst/>
              </a:prstGeom>
              <a:solidFill>
                <a:srgbClr val="202020"/>
              </a:solidFill>
              <a:ln w="7938">
                <a:solidFill>
                  <a:srgbClr val="000000"/>
                </a:solidFill>
                <a:miter lim="800000"/>
                <a:headEnd/>
                <a:tailEnd/>
              </a:ln>
            </p:spPr>
            <p:txBody>
              <a:bodyPr/>
              <a:lstStyle/>
              <a:p>
                <a:endParaRPr lang="zh-CN" altLang="en-US"/>
              </a:p>
            </p:txBody>
          </p:sp>
        </p:grpSp>
        <p:grpSp>
          <p:nvGrpSpPr>
            <p:cNvPr id="14454" name="Group 547"/>
            <p:cNvGrpSpPr>
              <a:grpSpLocks/>
            </p:cNvGrpSpPr>
            <p:nvPr/>
          </p:nvGrpSpPr>
          <p:grpSpPr bwMode="auto">
            <a:xfrm>
              <a:off x="1227" y="3477"/>
              <a:ext cx="508" cy="321"/>
              <a:chOff x="1227" y="3477"/>
              <a:chExt cx="508" cy="321"/>
            </a:xfrm>
          </p:grpSpPr>
          <p:sp>
            <p:nvSpPr>
              <p:cNvPr id="14455" name="Freeform 548"/>
              <p:cNvSpPr>
                <a:spLocks/>
              </p:cNvSpPr>
              <p:nvPr/>
            </p:nvSpPr>
            <p:spPr bwMode="auto">
              <a:xfrm>
                <a:off x="1640" y="3731"/>
                <a:ext cx="95" cy="66"/>
              </a:xfrm>
              <a:custGeom>
                <a:avLst/>
                <a:gdLst>
                  <a:gd name="T0" fmla="*/ 63 w 191"/>
                  <a:gd name="T1" fmla="*/ 3 h 200"/>
                  <a:gd name="T2" fmla="*/ 46 w 191"/>
                  <a:gd name="T3" fmla="*/ 0 h 200"/>
                  <a:gd name="T4" fmla="*/ 29 w 191"/>
                  <a:gd name="T5" fmla="*/ 2 h 200"/>
                  <a:gd name="T6" fmla="*/ 16 w 191"/>
                  <a:gd name="T7" fmla="*/ 6 h 200"/>
                  <a:gd name="T8" fmla="*/ 4 w 191"/>
                  <a:gd name="T9" fmla="*/ 15 h 200"/>
                  <a:gd name="T10" fmla="*/ 0 w 191"/>
                  <a:gd name="T11" fmla="*/ 31 h 200"/>
                  <a:gd name="T12" fmla="*/ 0 w 191"/>
                  <a:gd name="T13" fmla="*/ 45 h 200"/>
                  <a:gd name="T14" fmla="*/ 0 w 191"/>
                  <a:gd name="T15" fmla="*/ 66 h 200"/>
                  <a:gd name="T16" fmla="*/ 95 w 191"/>
                  <a:gd name="T17" fmla="*/ 66 h 200"/>
                  <a:gd name="T18" fmla="*/ 90 w 191"/>
                  <a:gd name="T19" fmla="*/ 27 h 200"/>
                  <a:gd name="T20" fmla="*/ 78 w 191"/>
                  <a:gd name="T21" fmla="*/ 10 h 200"/>
                  <a:gd name="T22" fmla="*/ 63 w 191"/>
                  <a:gd name="T23" fmla="*/ 3 h 2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1"/>
                  <a:gd name="T37" fmla="*/ 0 h 200"/>
                  <a:gd name="T38" fmla="*/ 191 w 191"/>
                  <a:gd name="T39" fmla="*/ 200 h 2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1" h="200">
                    <a:moveTo>
                      <a:pt x="126" y="9"/>
                    </a:moveTo>
                    <a:lnTo>
                      <a:pt x="93" y="0"/>
                    </a:lnTo>
                    <a:lnTo>
                      <a:pt x="59" y="5"/>
                    </a:lnTo>
                    <a:lnTo>
                      <a:pt x="32" y="17"/>
                    </a:lnTo>
                    <a:lnTo>
                      <a:pt x="9" y="45"/>
                    </a:lnTo>
                    <a:lnTo>
                      <a:pt x="0" y="94"/>
                    </a:lnTo>
                    <a:lnTo>
                      <a:pt x="0" y="137"/>
                    </a:lnTo>
                    <a:lnTo>
                      <a:pt x="0" y="200"/>
                    </a:lnTo>
                    <a:lnTo>
                      <a:pt x="191" y="200"/>
                    </a:lnTo>
                    <a:lnTo>
                      <a:pt x="181" y="81"/>
                    </a:lnTo>
                    <a:lnTo>
                      <a:pt x="157" y="30"/>
                    </a:lnTo>
                    <a:lnTo>
                      <a:pt x="126" y="9"/>
                    </a:lnTo>
                    <a:close/>
                  </a:path>
                </a:pathLst>
              </a:custGeom>
              <a:solidFill>
                <a:schemeClr val="bg2"/>
              </a:solidFill>
              <a:ln w="7938">
                <a:solidFill>
                  <a:srgbClr val="404040"/>
                </a:solidFill>
                <a:prstDash val="solid"/>
                <a:round/>
                <a:headEnd/>
                <a:tailEnd/>
              </a:ln>
            </p:spPr>
            <p:txBody>
              <a:bodyPr/>
              <a:lstStyle/>
              <a:p>
                <a:endParaRPr lang="zh-CN" altLang="en-US"/>
              </a:p>
            </p:txBody>
          </p:sp>
          <p:sp>
            <p:nvSpPr>
              <p:cNvPr id="14456" name="Freeform 549"/>
              <p:cNvSpPr>
                <a:spLocks/>
              </p:cNvSpPr>
              <p:nvPr/>
            </p:nvSpPr>
            <p:spPr bwMode="auto">
              <a:xfrm>
                <a:off x="1227" y="3477"/>
                <a:ext cx="429" cy="264"/>
              </a:xfrm>
              <a:custGeom>
                <a:avLst/>
                <a:gdLst>
                  <a:gd name="T0" fmla="*/ 0 w 860"/>
                  <a:gd name="T1" fmla="*/ 0 h 791"/>
                  <a:gd name="T2" fmla="*/ 429 w 860"/>
                  <a:gd name="T3" fmla="*/ 255 h 791"/>
                  <a:gd name="T4" fmla="*/ 424 w 860"/>
                  <a:gd name="T5" fmla="*/ 259 h 791"/>
                  <a:gd name="T6" fmla="*/ 418 w 860"/>
                  <a:gd name="T7" fmla="*/ 264 h 791"/>
                  <a:gd name="T8" fmla="*/ 0 w 860"/>
                  <a:gd name="T9" fmla="*/ 0 h 791"/>
                  <a:gd name="T10" fmla="*/ 0 60000 65536"/>
                  <a:gd name="T11" fmla="*/ 0 60000 65536"/>
                  <a:gd name="T12" fmla="*/ 0 60000 65536"/>
                  <a:gd name="T13" fmla="*/ 0 60000 65536"/>
                  <a:gd name="T14" fmla="*/ 0 60000 65536"/>
                  <a:gd name="T15" fmla="*/ 0 w 860"/>
                  <a:gd name="T16" fmla="*/ 0 h 791"/>
                  <a:gd name="T17" fmla="*/ 860 w 860"/>
                  <a:gd name="T18" fmla="*/ 791 h 791"/>
                </a:gdLst>
                <a:ahLst/>
                <a:cxnLst>
                  <a:cxn ang="T10">
                    <a:pos x="T0" y="T1"/>
                  </a:cxn>
                  <a:cxn ang="T11">
                    <a:pos x="T2" y="T3"/>
                  </a:cxn>
                  <a:cxn ang="T12">
                    <a:pos x="T4" y="T5"/>
                  </a:cxn>
                  <a:cxn ang="T13">
                    <a:pos x="T6" y="T7"/>
                  </a:cxn>
                  <a:cxn ang="T14">
                    <a:pos x="T8" y="T9"/>
                  </a:cxn>
                </a:cxnLst>
                <a:rect l="T15" t="T16" r="T17" b="T18"/>
                <a:pathLst>
                  <a:path w="860" h="791">
                    <a:moveTo>
                      <a:pt x="0" y="0"/>
                    </a:moveTo>
                    <a:lnTo>
                      <a:pt x="860" y="764"/>
                    </a:lnTo>
                    <a:lnTo>
                      <a:pt x="849" y="777"/>
                    </a:lnTo>
                    <a:lnTo>
                      <a:pt x="838" y="791"/>
                    </a:lnTo>
                    <a:lnTo>
                      <a:pt x="0" y="0"/>
                    </a:lnTo>
                    <a:close/>
                  </a:path>
                </a:pathLst>
              </a:custGeom>
              <a:solidFill>
                <a:schemeClr val="bg2"/>
              </a:solidFill>
              <a:ln w="9525">
                <a:noFill/>
                <a:round/>
                <a:headEnd/>
                <a:tailEnd/>
              </a:ln>
            </p:spPr>
            <p:txBody>
              <a:bodyPr/>
              <a:lstStyle/>
              <a:p>
                <a:endParaRPr lang="zh-CN" altLang="en-US"/>
              </a:p>
            </p:txBody>
          </p:sp>
          <p:sp>
            <p:nvSpPr>
              <p:cNvPr id="14457" name="Freeform 550"/>
              <p:cNvSpPr>
                <a:spLocks/>
              </p:cNvSpPr>
              <p:nvPr/>
            </p:nvSpPr>
            <p:spPr bwMode="auto">
              <a:xfrm>
                <a:off x="1521" y="3650"/>
                <a:ext cx="141" cy="122"/>
              </a:xfrm>
              <a:custGeom>
                <a:avLst/>
                <a:gdLst>
                  <a:gd name="T0" fmla="*/ 2 w 281"/>
                  <a:gd name="T1" fmla="*/ 32 h 366"/>
                  <a:gd name="T2" fmla="*/ 12 w 281"/>
                  <a:gd name="T3" fmla="*/ 21 h 366"/>
                  <a:gd name="T4" fmla="*/ 27 w 281"/>
                  <a:gd name="T5" fmla="*/ 14 h 366"/>
                  <a:gd name="T6" fmla="*/ 39 w 281"/>
                  <a:gd name="T7" fmla="*/ 14 h 366"/>
                  <a:gd name="T8" fmla="*/ 64 w 281"/>
                  <a:gd name="T9" fmla="*/ 14 h 366"/>
                  <a:gd name="T10" fmla="*/ 66 w 281"/>
                  <a:gd name="T11" fmla="*/ 0 h 366"/>
                  <a:gd name="T12" fmla="*/ 141 w 281"/>
                  <a:gd name="T13" fmla="*/ 43 h 366"/>
                  <a:gd name="T14" fmla="*/ 136 w 281"/>
                  <a:gd name="T15" fmla="*/ 60 h 366"/>
                  <a:gd name="T16" fmla="*/ 114 w 281"/>
                  <a:gd name="T17" fmla="*/ 57 h 366"/>
                  <a:gd name="T18" fmla="*/ 96 w 281"/>
                  <a:gd name="T19" fmla="*/ 61 h 366"/>
                  <a:gd name="T20" fmla="*/ 79 w 281"/>
                  <a:gd name="T21" fmla="*/ 70 h 366"/>
                  <a:gd name="T22" fmla="*/ 75 w 281"/>
                  <a:gd name="T23" fmla="*/ 77 h 366"/>
                  <a:gd name="T24" fmla="*/ 75 w 281"/>
                  <a:gd name="T25" fmla="*/ 98 h 366"/>
                  <a:gd name="T26" fmla="*/ 75 w 281"/>
                  <a:gd name="T27" fmla="*/ 113 h 366"/>
                  <a:gd name="T28" fmla="*/ 75 w 281"/>
                  <a:gd name="T29" fmla="*/ 122 h 366"/>
                  <a:gd name="T30" fmla="*/ 0 w 281"/>
                  <a:gd name="T31" fmla="*/ 76 h 366"/>
                  <a:gd name="T32" fmla="*/ 0 w 281"/>
                  <a:gd name="T33" fmla="*/ 46 h 366"/>
                  <a:gd name="T34" fmla="*/ 2 w 281"/>
                  <a:gd name="T35" fmla="*/ 32 h 36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81"/>
                  <a:gd name="T55" fmla="*/ 0 h 366"/>
                  <a:gd name="T56" fmla="*/ 281 w 281"/>
                  <a:gd name="T57" fmla="*/ 366 h 36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81" h="366">
                    <a:moveTo>
                      <a:pt x="4" y="95"/>
                    </a:moveTo>
                    <a:lnTo>
                      <a:pt x="24" y="62"/>
                    </a:lnTo>
                    <a:lnTo>
                      <a:pt x="54" y="43"/>
                    </a:lnTo>
                    <a:lnTo>
                      <a:pt x="78" y="42"/>
                    </a:lnTo>
                    <a:lnTo>
                      <a:pt x="128" y="43"/>
                    </a:lnTo>
                    <a:lnTo>
                      <a:pt x="132" y="0"/>
                    </a:lnTo>
                    <a:lnTo>
                      <a:pt x="281" y="130"/>
                    </a:lnTo>
                    <a:lnTo>
                      <a:pt x="272" y="179"/>
                    </a:lnTo>
                    <a:lnTo>
                      <a:pt x="228" y="170"/>
                    </a:lnTo>
                    <a:lnTo>
                      <a:pt x="191" y="184"/>
                    </a:lnTo>
                    <a:lnTo>
                      <a:pt x="158" y="210"/>
                    </a:lnTo>
                    <a:lnTo>
                      <a:pt x="150" y="232"/>
                    </a:lnTo>
                    <a:lnTo>
                      <a:pt x="149" y="295"/>
                    </a:lnTo>
                    <a:lnTo>
                      <a:pt x="149" y="338"/>
                    </a:lnTo>
                    <a:lnTo>
                      <a:pt x="150" y="366"/>
                    </a:lnTo>
                    <a:lnTo>
                      <a:pt x="0" y="229"/>
                    </a:lnTo>
                    <a:lnTo>
                      <a:pt x="0" y="139"/>
                    </a:lnTo>
                    <a:lnTo>
                      <a:pt x="4" y="95"/>
                    </a:lnTo>
                    <a:close/>
                  </a:path>
                </a:pathLst>
              </a:custGeom>
              <a:solidFill>
                <a:schemeClr val="bg2"/>
              </a:solidFill>
              <a:ln w="7938">
                <a:solidFill>
                  <a:srgbClr val="000000"/>
                </a:solidFill>
                <a:prstDash val="solid"/>
                <a:round/>
                <a:headEnd/>
                <a:tailEnd/>
              </a:ln>
            </p:spPr>
            <p:txBody>
              <a:bodyPr/>
              <a:lstStyle/>
              <a:p>
                <a:endParaRPr lang="zh-CN" altLang="en-US"/>
              </a:p>
            </p:txBody>
          </p:sp>
          <p:sp>
            <p:nvSpPr>
              <p:cNvPr id="14458" name="Line 551"/>
              <p:cNvSpPr>
                <a:spLocks noChangeShapeType="1"/>
              </p:cNvSpPr>
              <p:nvPr/>
            </p:nvSpPr>
            <p:spPr bwMode="auto">
              <a:xfrm>
                <a:off x="1586" y="3665"/>
                <a:ext cx="76" cy="44"/>
              </a:xfrm>
              <a:prstGeom prst="line">
                <a:avLst/>
              </a:prstGeom>
              <a:noFill/>
              <a:ln w="7938">
                <a:solidFill>
                  <a:srgbClr val="000000"/>
                </a:solidFill>
                <a:round/>
                <a:headEnd/>
                <a:tailEnd/>
              </a:ln>
            </p:spPr>
            <p:txBody>
              <a:bodyPr/>
              <a:lstStyle/>
              <a:p>
                <a:endParaRPr lang="zh-CN" altLang="en-US"/>
              </a:p>
            </p:txBody>
          </p:sp>
          <p:sp>
            <p:nvSpPr>
              <p:cNvPr id="14459" name="Freeform 552"/>
              <p:cNvSpPr>
                <a:spLocks/>
              </p:cNvSpPr>
              <p:nvPr/>
            </p:nvSpPr>
            <p:spPr bwMode="auto">
              <a:xfrm>
                <a:off x="1242" y="3486"/>
                <a:ext cx="111" cy="96"/>
              </a:xfrm>
              <a:custGeom>
                <a:avLst/>
                <a:gdLst>
                  <a:gd name="T0" fmla="*/ 5 w 222"/>
                  <a:gd name="T1" fmla="*/ 33 h 289"/>
                  <a:gd name="T2" fmla="*/ 14 w 222"/>
                  <a:gd name="T3" fmla="*/ 21 h 289"/>
                  <a:gd name="T4" fmla="*/ 27 w 222"/>
                  <a:gd name="T5" fmla="*/ 15 h 289"/>
                  <a:gd name="T6" fmla="*/ 41 w 222"/>
                  <a:gd name="T7" fmla="*/ 14 h 289"/>
                  <a:gd name="T8" fmla="*/ 66 w 222"/>
                  <a:gd name="T9" fmla="*/ 14 h 289"/>
                  <a:gd name="T10" fmla="*/ 68 w 222"/>
                  <a:gd name="T11" fmla="*/ 0 h 289"/>
                  <a:gd name="T12" fmla="*/ 111 w 222"/>
                  <a:gd name="T13" fmla="*/ 27 h 289"/>
                  <a:gd name="T14" fmla="*/ 109 w 222"/>
                  <a:gd name="T15" fmla="*/ 40 h 289"/>
                  <a:gd name="T16" fmla="*/ 95 w 222"/>
                  <a:gd name="T17" fmla="*/ 39 h 289"/>
                  <a:gd name="T18" fmla="*/ 84 w 222"/>
                  <a:gd name="T19" fmla="*/ 39 h 289"/>
                  <a:gd name="T20" fmla="*/ 68 w 222"/>
                  <a:gd name="T21" fmla="*/ 42 h 289"/>
                  <a:gd name="T22" fmla="*/ 59 w 222"/>
                  <a:gd name="T23" fmla="*/ 46 h 289"/>
                  <a:gd name="T24" fmla="*/ 51 w 222"/>
                  <a:gd name="T25" fmla="*/ 53 h 289"/>
                  <a:gd name="T26" fmla="*/ 49 w 222"/>
                  <a:gd name="T27" fmla="*/ 64 h 289"/>
                  <a:gd name="T28" fmla="*/ 47 w 222"/>
                  <a:gd name="T29" fmla="*/ 96 h 289"/>
                  <a:gd name="T30" fmla="*/ 0 w 222"/>
                  <a:gd name="T31" fmla="*/ 65 h 289"/>
                  <a:gd name="T32" fmla="*/ 2 w 222"/>
                  <a:gd name="T33" fmla="*/ 46 h 289"/>
                  <a:gd name="T34" fmla="*/ 5 w 222"/>
                  <a:gd name="T35" fmla="*/ 33 h 28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22"/>
                  <a:gd name="T55" fmla="*/ 0 h 289"/>
                  <a:gd name="T56" fmla="*/ 222 w 222"/>
                  <a:gd name="T57" fmla="*/ 289 h 28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22" h="289">
                    <a:moveTo>
                      <a:pt x="10" y="98"/>
                    </a:moveTo>
                    <a:lnTo>
                      <a:pt x="27" y="64"/>
                    </a:lnTo>
                    <a:lnTo>
                      <a:pt x="53" y="45"/>
                    </a:lnTo>
                    <a:lnTo>
                      <a:pt x="81" y="41"/>
                    </a:lnTo>
                    <a:lnTo>
                      <a:pt x="131" y="42"/>
                    </a:lnTo>
                    <a:lnTo>
                      <a:pt x="135" y="0"/>
                    </a:lnTo>
                    <a:lnTo>
                      <a:pt x="222" y="80"/>
                    </a:lnTo>
                    <a:lnTo>
                      <a:pt x="218" y="120"/>
                    </a:lnTo>
                    <a:lnTo>
                      <a:pt x="190" y="118"/>
                    </a:lnTo>
                    <a:lnTo>
                      <a:pt x="168" y="116"/>
                    </a:lnTo>
                    <a:lnTo>
                      <a:pt x="135" y="125"/>
                    </a:lnTo>
                    <a:lnTo>
                      <a:pt x="118" y="137"/>
                    </a:lnTo>
                    <a:lnTo>
                      <a:pt x="102" y="161"/>
                    </a:lnTo>
                    <a:lnTo>
                      <a:pt x="98" y="192"/>
                    </a:lnTo>
                    <a:lnTo>
                      <a:pt x="93" y="289"/>
                    </a:lnTo>
                    <a:lnTo>
                      <a:pt x="0" y="197"/>
                    </a:lnTo>
                    <a:lnTo>
                      <a:pt x="4" y="138"/>
                    </a:lnTo>
                    <a:lnTo>
                      <a:pt x="10" y="98"/>
                    </a:lnTo>
                    <a:close/>
                  </a:path>
                </a:pathLst>
              </a:custGeom>
              <a:solidFill>
                <a:schemeClr val="bg2"/>
              </a:solidFill>
              <a:ln w="7938">
                <a:solidFill>
                  <a:srgbClr val="000000"/>
                </a:solidFill>
                <a:prstDash val="solid"/>
                <a:round/>
                <a:headEnd/>
                <a:tailEnd/>
              </a:ln>
            </p:spPr>
            <p:txBody>
              <a:bodyPr/>
              <a:lstStyle/>
              <a:p>
                <a:endParaRPr lang="zh-CN" altLang="en-US"/>
              </a:p>
            </p:txBody>
          </p:sp>
          <p:sp>
            <p:nvSpPr>
              <p:cNvPr id="14460" name="Freeform 553"/>
              <p:cNvSpPr>
                <a:spLocks/>
              </p:cNvSpPr>
              <p:nvPr/>
            </p:nvSpPr>
            <p:spPr bwMode="auto">
              <a:xfrm>
                <a:off x="1456" y="3626"/>
                <a:ext cx="64" cy="62"/>
              </a:xfrm>
              <a:custGeom>
                <a:avLst/>
                <a:gdLst>
                  <a:gd name="T0" fmla="*/ 64 w 128"/>
                  <a:gd name="T1" fmla="*/ 2 h 186"/>
                  <a:gd name="T2" fmla="*/ 29 w 128"/>
                  <a:gd name="T3" fmla="*/ 0 h 186"/>
                  <a:gd name="T4" fmla="*/ 15 w 128"/>
                  <a:gd name="T5" fmla="*/ 5 h 186"/>
                  <a:gd name="T6" fmla="*/ 4 w 128"/>
                  <a:gd name="T7" fmla="*/ 13 h 186"/>
                  <a:gd name="T8" fmla="*/ 0 w 128"/>
                  <a:gd name="T9" fmla="*/ 30 h 186"/>
                  <a:gd name="T10" fmla="*/ 0 w 128"/>
                  <a:gd name="T11" fmla="*/ 62 h 186"/>
                  <a:gd name="T12" fmla="*/ 0 w 128"/>
                  <a:gd name="T13" fmla="*/ 61 h 186"/>
                  <a:gd name="T14" fmla="*/ 0 60000 65536"/>
                  <a:gd name="T15" fmla="*/ 0 60000 65536"/>
                  <a:gd name="T16" fmla="*/ 0 60000 65536"/>
                  <a:gd name="T17" fmla="*/ 0 60000 65536"/>
                  <a:gd name="T18" fmla="*/ 0 60000 65536"/>
                  <a:gd name="T19" fmla="*/ 0 60000 65536"/>
                  <a:gd name="T20" fmla="*/ 0 60000 65536"/>
                  <a:gd name="T21" fmla="*/ 0 w 128"/>
                  <a:gd name="T22" fmla="*/ 0 h 186"/>
                  <a:gd name="T23" fmla="*/ 128 w 128"/>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8" h="186">
                    <a:moveTo>
                      <a:pt x="128" y="5"/>
                    </a:moveTo>
                    <a:lnTo>
                      <a:pt x="59" y="0"/>
                    </a:lnTo>
                    <a:lnTo>
                      <a:pt x="30" y="14"/>
                    </a:lnTo>
                    <a:lnTo>
                      <a:pt x="9" y="40"/>
                    </a:lnTo>
                    <a:lnTo>
                      <a:pt x="0" y="89"/>
                    </a:lnTo>
                    <a:lnTo>
                      <a:pt x="0" y="186"/>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4461" name="Freeform 554"/>
              <p:cNvSpPr>
                <a:spLocks/>
              </p:cNvSpPr>
              <p:nvPr/>
            </p:nvSpPr>
            <p:spPr bwMode="auto">
              <a:xfrm>
                <a:off x="1440" y="3615"/>
                <a:ext cx="63" cy="61"/>
              </a:xfrm>
              <a:custGeom>
                <a:avLst/>
                <a:gdLst>
                  <a:gd name="T0" fmla="*/ 63 w 126"/>
                  <a:gd name="T1" fmla="*/ 1 h 185"/>
                  <a:gd name="T2" fmla="*/ 30 w 126"/>
                  <a:gd name="T3" fmla="*/ 0 h 185"/>
                  <a:gd name="T4" fmla="*/ 12 w 126"/>
                  <a:gd name="T5" fmla="*/ 5 h 185"/>
                  <a:gd name="T6" fmla="*/ 5 w 126"/>
                  <a:gd name="T7" fmla="*/ 13 h 185"/>
                  <a:gd name="T8" fmla="*/ 0 w 126"/>
                  <a:gd name="T9" fmla="*/ 29 h 185"/>
                  <a:gd name="T10" fmla="*/ 0 w 126"/>
                  <a:gd name="T11" fmla="*/ 61 h 185"/>
                  <a:gd name="T12" fmla="*/ 0 w 126"/>
                  <a:gd name="T13" fmla="*/ 59 h 185"/>
                  <a:gd name="T14" fmla="*/ 0 60000 65536"/>
                  <a:gd name="T15" fmla="*/ 0 60000 65536"/>
                  <a:gd name="T16" fmla="*/ 0 60000 65536"/>
                  <a:gd name="T17" fmla="*/ 0 60000 65536"/>
                  <a:gd name="T18" fmla="*/ 0 60000 65536"/>
                  <a:gd name="T19" fmla="*/ 0 60000 65536"/>
                  <a:gd name="T20" fmla="*/ 0 60000 65536"/>
                  <a:gd name="T21" fmla="*/ 0 w 126"/>
                  <a:gd name="T22" fmla="*/ 0 h 185"/>
                  <a:gd name="T23" fmla="*/ 126 w 126"/>
                  <a:gd name="T24" fmla="*/ 185 h 1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6" h="185">
                    <a:moveTo>
                      <a:pt x="126" y="3"/>
                    </a:moveTo>
                    <a:lnTo>
                      <a:pt x="59" y="0"/>
                    </a:lnTo>
                    <a:lnTo>
                      <a:pt x="24" y="15"/>
                    </a:lnTo>
                    <a:lnTo>
                      <a:pt x="9" y="39"/>
                    </a:lnTo>
                    <a:lnTo>
                      <a:pt x="0" y="88"/>
                    </a:lnTo>
                    <a:lnTo>
                      <a:pt x="0" y="185"/>
                    </a:lnTo>
                    <a:lnTo>
                      <a:pt x="0" y="180"/>
                    </a:lnTo>
                  </a:path>
                </a:pathLst>
              </a:custGeom>
              <a:solidFill>
                <a:schemeClr val="bg2"/>
              </a:solidFill>
              <a:ln w="7938">
                <a:solidFill>
                  <a:srgbClr val="000000"/>
                </a:solidFill>
                <a:prstDash val="solid"/>
                <a:round/>
                <a:headEnd/>
                <a:tailEnd/>
              </a:ln>
            </p:spPr>
            <p:txBody>
              <a:bodyPr/>
              <a:lstStyle/>
              <a:p>
                <a:endParaRPr lang="zh-CN" altLang="en-US"/>
              </a:p>
            </p:txBody>
          </p:sp>
          <p:sp>
            <p:nvSpPr>
              <p:cNvPr id="14462" name="Freeform 555"/>
              <p:cNvSpPr>
                <a:spLocks/>
              </p:cNvSpPr>
              <p:nvPr/>
            </p:nvSpPr>
            <p:spPr bwMode="auto">
              <a:xfrm>
                <a:off x="1422" y="3604"/>
                <a:ext cx="64" cy="62"/>
              </a:xfrm>
              <a:custGeom>
                <a:avLst/>
                <a:gdLst>
                  <a:gd name="T0" fmla="*/ 64 w 127"/>
                  <a:gd name="T1" fmla="*/ 2 h 185"/>
                  <a:gd name="T2" fmla="*/ 30 w 127"/>
                  <a:gd name="T3" fmla="*/ 0 h 185"/>
                  <a:gd name="T4" fmla="*/ 15 w 127"/>
                  <a:gd name="T5" fmla="*/ 5 h 185"/>
                  <a:gd name="T6" fmla="*/ 5 w 127"/>
                  <a:gd name="T7" fmla="*/ 13 h 185"/>
                  <a:gd name="T8" fmla="*/ 0 w 127"/>
                  <a:gd name="T9" fmla="*/ 29 h 185"/>
                  <a:gd name="T10" fmla="*/ 0 w 127"/>
                  <a:gd name="T11" fmla="*/ 62 h 185"/>
                  <a:gd name="T12" fmla="*/ 0 w 127"/>
                  <a:gd name="T13" fmla="*/ 61 h 185"/>
                  <a:gd name="T14" fmla="*/ 0 60000 65536"/>
                  <a:gd name="T15" fmla="*/ 0 60000 65536"/>
                  <a:gd name="T16" fmla="*/ 0 60000 65536"/>
                  <a:gd name="T17" fmla="*/ 0 60000 65536"/>
                  <a:gd name="T18" fmla="*/ 0 60000 65536"/>
                  <a:gd name="T19" fmla="*/ 0 60000 65536"/>
                  <a:gd name="T20" fmla="*/ 0 60000 65536"/>
                  <a:gd name="T21" fmla="*/ 0 w 127"/>
                  <a:gd name="T22" fmla="*/ 0 h 185"/>
                  <a:gd name="T23" fmla="*/ 127 w 127"/>
                  <a:gd name="T24" fmla="*/ 185 h 1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185">
                    <a:moveTo>
                      <a:pt x="127" y="5"/>
                    </a:moveTo>
                    <a:lnTo>
                      <a:pt x="59" y="0"/>
                    </a:lnTo>
                    <a:lnTo>
                      <a:pt x="30" y="14"/>
                    </a:lnTo>
                    <a:lnTo>
                      <a:pt x="9" y="39"/>
                    </a:lnTo>
                    <a:lnTo>
                      <a:pt x="0" y="88"/>
                    </a:lnTo>
                    <a:lnTo>
                      <a:pt x="0" y="185"/>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4463" name="Freeform 556"/>
              <p:cNvSpPr>
                <a:spLocks/>
              </p:cNvSpPr>
              <p:nvPr/>
            </p:nvSpPr>
            <p:spPr bwMode="auto">
              <a:xfrm>
                <a:off x="1401" y="3594"/>
                <a:ext cx="64" cy="62"/>
              </a:xfrm>
              <a:custGeom>
                <a:avLst/>
                <a:gdLst>
                  <a:gd name="T0" fmla="*/ 64 w 127"/>
                  <a:gd name="T1" fmla="*/ 2 h 186"/>
                  <a:gd name="T2" fmla="*/ 30 w 127"/>
                  <a:gd name="T3" fmla="*/ 0 h 186"/>
                  <a:gd name="T4" fmla="*/ 16 w 127"/>
                  <a:gd name="T5" fmla="*/ 3 h 186"/>
                  <a:gd name="T6" fmla="*/ 5 w 127"/>
                  <a:gd name="T7" fmla="*/ 13 h 186"/>
                  <a:gd name="T8" fmla="*/ 0 w 127"/>
                  <a:gd name="T9" fmla="*/ 29 h 186"/>
                  <a:gd name="T10" fmla="*/ 0 w 127"/>
                  <a:gd name="T11" fmla="*/ 62 h 186"/>
                  <a:gd name="T12" fmla="*/ 0 w 127"/>
                  <a:gd name="T13" fmla="*/ 61 h 186"/>
                  <a:gd name="T14" fmla="*/ 0 60000 65536"/>
                  <a:gd name="T15" fmla="*/ 0 60000 65536"/>
                  <a:gd name="T16" fmla="*/ 0 60000 65536"/>
                  <a:gd name="T17" fmla="*/ 0 60000 65536"/>
                  <a:gd name="T18" fmla="*/ 0 60000 65536"/>
                  <a:gd name="T19" fmla="*/ 0 60000 65536"/>
                  <a:gd name="T20" fmla="*/ 0 60000 65536"/>
                  <a:gd name="T21" fmla="*/ 0 w 127"/>
                  <a:gd name="T22" fmla="*/ 0 h 186"/>
                  <a:gd name="T23" fmla="*/ 127 w 127"/>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186">
                    <a:moveTo>
                      <a:pt x="127" y="5"/>
                    </a:moveTo>
                    <a:lnTo>
                      <a:pt x="59" y="0"/>
                    </a:lnTo>
                    <a:lnTo>
                      <a:pt x="32" y="10"/>
                    </a:lnTo>
                    <a:lnTo>
                      <a:pt x="9" y="39"/>
                    </a:lnTo>
                    <a:lnTo>
                      <a:pt x="0" y="88"/>
                    </a:lnTo>
                    <a:lnTo>
                      <a:pt x="0" y="186"/>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4464" name="Freeform 557"/>
              <p:cNvSpPr>
                <a:spLocks/>
              </p:cNvSpPr>
              <p:nvPr/>
            </p:nvSpPr>
            <p:spPr bwMode="auto">
              <a:xfrm>
                <a:off x="1383" y="3583"/>
                <a:ext cx="64" cy="62"/>
              </a:xfrm>
              <a:custGeom>
                <a:avLst/>
                <a:gdLst>
                  <a:gd name="T0" fmla="*/ 64 w 128"/>
                  <a:gd name="T1" fmla="*/ 1 h 186"/>
                  <a:gd name="T2" fmla="*/ 29 w 128"/>
                  <a:gd name="T3" fmla="*/ 0 h 186"/>
                  <a:gd name="T4" fmla="*/ 16 w 128"/>
                  <a:gd name="T5" fmla="*/ 4 h 186"/>
                  <a:gd name="T6" fmla="*/ 4 w 128"/>
                  <a:gd name="T7" fmla="*/ 13 h 186"/>
                  <a:gd name="T8" fmla="*/ 0 w 128"/>
                  <a:gd name="T9" fmla="*/ 29 h 186"/>
                  <a:gd name="T10" fmla="*/ 0 w 128"/>
                  <a:gd name="T11" fmla="*/ 62 h 186"/>
                  <a:gd name="T12" fmla="*/ 0 w 128"/>
                  <a:gd name="T13" fmla="*/ 61 h 186"/>
                  <a:gd name="T14" fmla="*/ 0 60000 65536"/>
                  <a:gd name="T15" fmla="*/ 0 60000 65536"/>
                  <a:gd name="T16" fmla="*/ 0 60000 65536"/>
                  <a:gd name="T17" fmla="*/ 0 60000 65536"/>
                  <a:gd name="T18" fmla="*/ 0 60000 65536"/>
                  <a:gd name="T19" fmla="*/ 0 60000 65536"/>
                  <a:gd name="T20" fmla="*/ 0 60000 65536"/>
                  <a:gd name="T21" fmla="*/ 0 w 128"/>
                  <a:gd name="T22" fmla="*/ 0 h 186"/>
                  <a:gd name="T23" fmla="*/ 128 w 128"/>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8" h="186">
                    <a:moveTo>
                      <a:pt x="128" y="4"/>
                    </a:moveTo>
                    <a:lnTo>
                      <a:pt x="59" y="0"/>
                    </a:lnTo>
                    <a:lnTo>
                      <a:pt x="32" y="13"/>
                    </a:lnTo>
                    <a:lnTo>
                      <a:pt x="9" y="40"/>
                    </a:lnTo>
                    <a:lnTo>
                      <a:pt x="0" y="88"/>
                    </a:lnTo>
                    <a:lnTo>
                      <a:pt x="0" y="186"/>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4465" name="Freeform 558"/>
              <p:cNvSpPr>
                <a:spLocks/>
              </p:cNvSpPr>
              <p:nvPr/>
            </p:nvSpPr>
            <p:spPr bwMode="auto">
              <a:xfrm>
                <a:off x="1365" y="3570"/>
                <a:ext cx="63" cy="62"/>
              </a:xfrm>
              <a:custGeom>
                <a:avLst/>
                <a:gdLst>
                  <a:gd name="T0" fmla="*/ 63 w 126"/>
                  <a:gd name="T1" fmla="*/ 1 h 186"/>
                  <a:gd name="T2" fmla="*/ 29 w 126"/>
                  <a:gd name="T3" fmla="*/ 0 h 186"/>
                  <a:gd name="T4" fmla="*/ 16 w 126"/>
                  <a:gd name="T5" fmla="*/ 5 h 186"/>
                  <a:gd name="T6" fmla="*/ 4 w 126"/>
                  <a:gd name="T7" fmla="*/ 13 h 186"/>
                  <a:gd name="T8" fmla="*/ 0 w 126"/>
                  <a:gd name="T9" fmla="*/ 30 h 186"/>
                  <a:gd name="T10" fmla="*/ 0 w 126"/>
                  <a:gd name="T11" fmla="*/ 62 h 186"/>
                  <a:gd name="T12" fmla="*/ 0 w 126"/>
                  <a:gd name="T13" fmla="*/ 61 h 186"/>
                  <a:gd name="T14" fmla="*/ 0 60000 65536"/>
                  <a:gd name="T15" fmla="*/ 0 60000 65536"/>
                  <a:gd name="T16" fmla="*/ 0 60000 65536"/>
                  <a:gd name="T17" fmla="*/ 0 60000 65536"/>
                  <a:gd name="T18" fmla="*/ 0 60000 65536"/>
                  <a:gd name="T19" fmla="*/ 0 60000 65536"/>
                  <a:gd name="T20" fmla="*/ 0 60000 65536"/>
                  <a:gd name="T21" fmla="*/ 0 w 126"/>
                  <a:gd name="T22" fmla="*/ 0 h 186"/>
                  <a:gd name="T23" fmla="*/ 126 w 126"/>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6" h="186">
                    <a:moveTo>
                      <a:pt x="126" y="4"/>
                    </a:moveTo>
                    <a:lnTo>
                      <a:pt x="58" y="0"/>
                    </a:lnTo>
                    <a:lnTo>
                      <a:pt x="31" y="14"/>
                    </a:lnTo>
                    <a:lnTo>
                      <a:pt x="8" y="40"/>
                    </a:lnTo>
                    <a:lnTo>
                      <a:pt x="0" y="89"/>
                    </a:lnTo>
                    <a:lnTo>
                      <a:pt x="0" y="186"/>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4466" name="Freeform 559"/>
              <p:cNvSpPr>
                <a:spLocks/>
              </p:cNvSpPr>
              <p:nvPr/>
            </p:nvSpPr>
            <p:spPr bwMode="auto">
              <a:xfrm>
                <a:off x="1349" y="3558"/>
                <a:ext cx="64" cy="62"/>
              </a:xfrm>
              <a:custGeom>
                <a:avLst/>
                <a:gdLst>
                  <a:gd name="T0" fmla="*/ 64 w 127"/>
                  <a:gd name="T1" fmla="*/ 2 h 186"/>
                  <a:gd name="T2" fmla="*/ 30 w 127"/>
                  <a:gd name="T3" fmla="*/ 0 h 186"/>
                  <a:gd name="T4" fmla="*/ 17 w 127"/>
                  <a:gd name="T5" fmla="*/ 5 h 186"/>
                  <a:gd name="T6" fmla="*/ 5 w 127"/>
                  <a:gd name="T7" fmla="*/ 13 h 186"/>
                  <a:gd name="T8" fmla="*/ 0 w 127"/>
                  <a:gd name="T9" fmla="*/ 30 h 186"/>
                  <a:gd name="T10" fmla="*/ 0 w 127"/>
                  <a:gd name="T11" fmla="*/ 62 h 186"/>
                  <a:gd name="T12" fmla="*/ 0 w 127"/>
                  <a:gd name="T13" fmla="*/ 61 h 186"/>
                  <a:gd name="T14" fmla="*/ 0 60000 65536"/>
                  <a:gd name="T15" fmla="*/ 0 60000 65536"/>
                  <a:gd name="T16" fmla="*/ 0 60000 65536"/>
                  <a:gd name="T17" fmla="*/ 0 60000 65536"/>
                  <a:gd name="T18" fmla="*/ 0 60000 65536"/>
                  <a:gd name="T19" fmla="*/ 0 60000 65536"/>
                  <a:gd name="T20" fmla="*/ 0 60000 65536"/>
                  <a:gd name="T21" fmla="*/ 0 w 127"/>
                  <a:gd name="T22" fmla="*/ 0 h 186"/>
                  <a:gd name="T23" fmla="*/ 127 w 127"/>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186">
                    <a:moveTo>
                      <a:pt x="127" y="5"/>
                    </a:moveTo>
                    <a:lnTo>
                      <a:pt x="59" y="0"/>
                    </a:lnTo>
                    <a:lnTo>
                      <a:pt x="33" y="16"/>
                    </a:lnTo>
                    <a:lnTo>
                      <a:pt x="9" y="40"/>
                    </a:lnTo>
                    <a:lnTo>
                      <a:pt x="0" y="89"/>
                    </a:lnTo>
                    <a:lnTo>
                      <a:pt x="0" y="186"/>
                    </a:lnTo>
                    <a:lnTo>
                      <a:pt x="0" y="182"/>
                    </a:lnTo>
                  </a:path>
                </a:pathLst>
              </a:custGeom>
              <a:solidFill>
                <a:schemeClr val="bg2"/>
              </a:solidFill>
              <a:ln w="7938">
                <a:solidFill>
                  <a:srgbClr val="000000"/>
                </a:solidFill>
                <a:prstDash val="solid"/>
                <a:round/>
                <a:headEnd/>
                <a:tailEnd/>
              </a:ln>
            </p:spPr>
            <p:txBody>
              <a:bodyPr/>
              <a:lstStyle/>
              <a:p>
                <a:endParaRPr lang="zh-CN" altLang="en-US"/>
              </a:p>
            </p:txBody>
          </p:sp>
          <p:sp>
            <p:nvSpPr>
              <p:cNvPr id="14467" name="Freeform 560"/>
              <p:cNvSpPr>
                <a:spLocks/>
              </p:cNvSpPr>
              <p:nvPr/>
            </p:nvSpPr>
            <p:spPr bwMode="auto">
              <a:xfrm>
                <a:off x="1331" y="3550"/>
                <a:ext cx="63" cy="62"/>
              </a:xfrm>
              <a:custGeom>
                <a:avLst/>
                <a:gdLst>
                  <a:gd name="T0" fmla="*/ 63 w 127"/>
                  <a:gd name="T1" fmla="*/ 1 h 186"/>
                  <a:gd name="T2" fmla="*/ 29 w 127"/>
                  <a:gd name="T3" fmla="*/ 0 h 186"/>
                  <a:gd name="T4" fmla="*/ 16 w 127"/>
                  <a:gd name="T5" fmla="*/ 4 h 186"/>
                  <a:gd name="T6" fmla="*/ 5 w 127"/>
                  <a:gd name="T7" fmla="*/ 13 h 186"/>
                  <a:gd name="T8" fmla="*/ 0 w 127"/>
                  <a:gd name="T9" fmla="*/ 29 h 186"/>
                  <a:gd name="T10" fmla="*/ 0 w 127"/>
                  <a:gd name="T11" fmla="*/ 62 h 186"/>
                  <a:gd name="T12" fmla="*/ 0 w 127"/>
                  <a:gd name="T13" fmla="*/ 60 h 186"/>
                  <a:gd name="T14" fmla="*/ 0 60000 65536"/>
                  <a:gd name="T15" fmla="*/ 0 60000 65536"/>
                  <a:gd name="T16" fmla="*/ 0 60000 65536"/>
                  <a:gd name="T17" fmla="*/ 0 60000 65536"/>
                  <a:gd name="T18" fmla="*/ 0 60000 65536"/>
                  <a:gd name="T19" fmla="*/ 0 60000 65536"/>
                  <a:gd name="T20" fmla="*/ 0 60000 65536"/>
                  <a:gd name="T21" fmla="*/ 0 w 127"/>
                  <a:gd name="T22" fmla="*/ 0 h 186"/>
                  <a:gd name="T23" fmla="*/ 127 w 127"/>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186">
                    <a:moveTo>
                      <a:pt x="127" y="4"/>
                    </a:moveTo>
                    <a:lnTo>
                      <a:pt x="59" y="0"/>
                    </a:lnTo>
                    <a:lnTo>
                      <a:pt x="32" y="13"/>
                    </a:lnTo>
                    <a:lnTo>
                      <a:pt x="10" y="39"/>
                    </a:lnTo>
                    <a:lnTo>
                      <a:pt x="0" y="88"/>
                    </a:lnTo>
                    <a:lnTo>
                      <a:pt x="0" y="186"/>
                    </a:lnTo>
                    <a:lnTo>
                      <a:pt x="0" y="180"/>
                    </a:lnTo>
                  </a:path>
                </a:pathLst>
              </a:custGeom>
              <a:solidFill>
                <a:schemeClr val="bg2"/>
              </a:solidFill>
              <a:ln w="7938">
                <a:solidFill>
                  <a:srgbClr val="000000"/>
                </a:solidFill>
                <a:prstDash val="solid"/>
                <a:round/>
                <a:headEnd/>
                <a:tailEnd/>
              </a:ln>
            </p:spPr>
            <p:txBody>
              <a:bodyPr/>
              <a:lstStyle/>
              <a:p>
                <a:endParaRPr lang="zh-CN" altLang="en-US"/>
              </a:p>
            </p:txBody>
          </p:sp>
          <p:sp>
            <p:nvSpPr>
              <p:cNvPr id="14468" name="Freeform 561"/>
              <p:cNvSpPr>
                <a:spLocks/>
              </p:cNvSpPr>
              <p:nvPr/>
            </p:nvSpPr>
            <p:spPr bwMode="auto">
              <a:xfrm>
                <a:off x="1308" y="3501"/>
                <a:ext cx="47" cy="25"/>
              </a:xfrm>
              <a:custGeom>
                <a:avLst/>
                <a:gdLst>
                  <a:gd name="T0" fmla="*/ 0 w 96"/>
                  <a:gd name="T1" fmla="*/ 0 h 74"/>
                  <a:gd name="T2" fmla="*/ 44 w 96"/>
                  <a:gd name="T3" fmla="*/ 25 h 74"/>
                  <a:gd name="T4" fmla="*/ 47 w 96"/>
                  <a:gd name="T5" fmla="*/ 25 h 74"/>
                  <a:gd name="T6" fmla="*/ 46 w 96"/>
                  <a:gd name="T7" fmla="*/ 25 h 74"/>
                  <a:gd name="T8" fmla="*/ 0 60000 65536"/>
                  <a:gd name="T9" fmla="*/ 0 60000 65536"/>
                  <a:gd name="T10" fmla="*/ 0 60000 65536"/>
                  <a:gd name="T11" fmla="*/ 0 60000 65536"/>
                  <a:gd name="T12" fmla="*/ 0 w 96"/>
                  <a:gd name="T13" fmla="*/ 0 h 74"/>
                  <a:gd name="T14" fmla="*/ 96 w 96"/>
                  <a:gd name="T15" fmla="*/ 74 h 74"/>
                </a:gdLst>
                <a:ahLst/>
                <a:cxnLst>
                  <a:cxn ang="T8">
                    <a:pos x="T0" y="T1"/>
                  </a:cxn>
                  <a:cxn ang="T9">
                    <a:pos x="T2" y="T3"/>
                  </a:cxn>
                  <a:cxn ang="T10">
                    <a:pos x="T4" y="T5"/>
                  </a:cxn>
                  <a:cxn ang="T11">
                    <a:pos x="T6" y="T7"/>
                  </a:cxn>
                </a:cxnLst>
                <a:rect l="T12" t="T13" r="T14" b="T15"/>
                <a:pathLst>
                  <a:path w="96" h="74">
                    <a:moveTo>
                      <a:pt x="0" y="0"/>
                    </a:moveTo>
                    <a:lnTo>
                      <a:pt x="89" y="74"/>
                    </a:lnTo>
                    <a:lnTo>
                      <a:pt x="96" y="74"/>
                    </a:lnTo>
                    <a:lnTo>
                      <a:pt x="93" y="74"/>
                    </a:lnTo>
                  </a:path>
                </a:pathLst>
              </a:custGeom>
              <a:solidFill>
                <a:schemeClr val="bg2"/>
              </a:solidFill>
              <a:ln w="7938">
                <a:solidFill>
                  <a:srgbClr val="000000"/>
                </a:solidFill>
                <a:prstDash val="solid"/>
                <a:round/>
                <a:headEnd/>
                <a:tailEnd/>
              </a:ln>
            </p:spPr>
            <p:txBody>
              <a:bodyPr/>
              <a:lstStyle/>
              <a:p>
                <a:endParaRPr lang="zh-CN" altLang="en-US"/>
              </a:p>
            </p:txBody>
          </p:sp>
          <p:sp>
            <p:nvSpPr>
              <p:cNvPr id="14469" name="Oval 562"/>
              <p:cNvSpPr>
                <a:spLocks noChangeArrowheads="1"/>
              </p:cNvSpPr>
              <p:nvPr/>
            </p:nvSpPr>
            <p:spPr bwMode="auto">
              <a:xfrm>
                <a:off x="1339" y="3772"/>
                <a:ext cx="78" cy="26"/>
              </a:xfrm>
              <a:prstGeom prst="ellipse">
                <a:avLst/>
              </a:prstGeom>
              <a:solidFill>
                <a:schemeClr val="bg2"/>
              </a:solidFill>
              <a:ln w="9525">
                <a:noFill/>
                <a:round/>
                <a:headEnd/>
                <a:tailEnd/>
              </a:ln>
            </p:spPr>
            <p:txBody>
              <a:bodyPr/>
              <a:lstStyle/>
              <a:p>
                <a:endParaRPr lang="zh-CN" altLang="en-US"/>
              </a:p>
            </p:txBody>
          </p:sp>
          <p:sp>
            <p:nvSpPr>
              <p:cNvPr id="14470" name="Oval 563"/>
              <p:cNvSpPr>
                <a:spLocks noChangeArrowheads="1"/>
              </p:cNvSpPr>
              <p:nvPr/>
            </p:nvSpPr>
            <p:spPr bwMode="auto">
              <a:xfrm>
                <a:off x="1432" y="3771"/>
                <a:ext cx="78" cy="25"/>
              </a:xfrm>
              <a:prstGeom prst="ellipse">
                <a:avLst/>
              </a:prstGeom>
              <a:solidFill>
                <a:schemeClr val="bg2"/>
              </a:solidFill>
              <a:ln w="9525">
                <a:noFill/>
                <a:round/>
                <a:headEnd/>
                <a:tailEnd/>
              </a:ln>
            </p:spPr>
            <p:txBody>
              <a:bodyPr/>
              <a:lstStyle/>
              <a:p>
                <a:endParaRPr lang="zh-CN" altLang="en-US"/>
              </a:p>
            </p:txBody>
          </p:sp>
          <p:sp>
            <p:nvSpPr>
              <p:cNvPr id="14471" name="Freeform 564"/>
              <p:cNvSpPr>
                <a:spLocks/>
              </p:cNvSpPr>
              <p:nvPr/>
            </p:nvSpPr>
            <p:spPr bwMode="auto">
              <a:xfrm>
                <a:off x="1511" y="3785"/>
                <a:ext cx="94" cy="8"/>
              </a:xfrm>
              <a:custGeom>
                <a:avLst/>
                <a:gdLst>
                  <a:gd name="T0" fmla="*/ 0 w 188"/>
                  <a:gd name="T1" fmla="*/ 8 h 25"/>
                  <a:gd name="T2" fmla="*/ 3 w 188"/>
                  <a:gd name="T3" fmla="*/ 0 h 25"/>
                  <a:gd name="T4" fmla="*/ 88 w 188"/>
                  <a:gd name="T5" fmla="*/ 0 h 25"/>
                  <a:gd name="T6" fmla="*/ 94 w 188"/>
                  <a:gd name="T7" fmla="*/ 6 h 25"/>
                  <a:gd name="T8" fmla="*/ 0 w 188"/>
                  <a:gd name="T9" fmla="*/ 8 h 25"/>
                  <a:gd name="T10" fmla="*/ 0 60000 65536"/>
                  <a:gd name="T11" fmla="*/ 0 60000 65536"/>
                  <a:gd name="T12" fmla="*/ 0 60000 65536"/>
                  <a:gd name="T13" fmla="*/ 0 60000 65536"/>
                  <a:gd name="T14" fmla="*/ 0 60000 65536"/>
                  <a:gd name="T15" fmla="*/ 0 w 188"/>
                  <a:gd name="T16" fmla="*/ 0 h 25"/>
                  <a:gd name="T17" fmla="*/ 188 w 188"/>
                  <a:gd name="T18" fmla="*/ 25 h 25"/>
                </a:gdLst>
                <a:ahLst/>
                <a:cxnLst>
                  <a:cxn ang="T10">
                    <a:pos x="T0" y="T1"/>
                  </a:cxn>
                  <a:cxn ang="T11">
                    <a:pos x="T2" y="T3"/>
                  </a:cxn>
                  <a:cxn ang="T12">
                    <a:pos x="T4" y="T5"/>
                  </a:cxn>
                  <a:cxn ang="T13">
                    <a:pos x="T6" y="T7"/>
                  </a:cxn>
                  <a:cxn ang="T14">
                    <a:pos x="T8" y="T9"/>
                  </a:cxn>
                </a:cxnLst>
                <a:rect l="T15" t="T16" r="T17" b="T18"/>
                <a:pathLst>
                  <a:path w="188" h="25">
                    <a:moveTo>
                      <a:pt x="0" y="25"/>
                    </a:moveTo>
                    <a:lnTo>
                      <a:pt x="6" y="0"/>
                    </a:lnTo>
                    <a:lnTo>
                      <a:pt x="175" y="0"/>
                    </a:lnTo>
                    <a:lnTo>
                      <a:pt x="188" y="19"/>
                    </a:lnTo>
                    <a:lnTo>
                      <a:pt x="0" y="25"/>
                    </a:lnTo>
                    <a:close/>
                  </a:path>
                </a:pathLst>
              </a:custGeom>
              <a:solidFill>
                <a:schemeClr val="bg2"/>
              </a:solidFill>
              <a:ln w="9525">
                <a:noFill/>
                <a:round/>
                <a:headEnd/>
                <a:tailEnd/>
              </a:ln>
            </p:spPr>
            <p:txBody>
              <a:bodyPr/>
              <a:lstStyle/>
              <a:p>
                <a:endParaRPr lang="zh-CN" altLang="en-US"/>
              </a:p>
            </p:txBody>
          </p:sp>
          <p:sp>
            <p:nvSpPr>
              <p:cNvPr id="14472" name="Oval 565"/>
              <p:cNvSpPr>
                <a:spLocks noChangeArrowheads="1"/>
              </p:cNvSpPr>
              <p:nvPr/>
            </p:nvSpPr>
            <p:spPr bwMode="auto">
              <a:xfrm>
                <a:off x="1338" y="3767"/>
                <a:ext cx="78" cy="27"/>
              </a:xfrm>
              <a:prstGeom prst="ellipse">
                <a:avLst/>
              </a:prstGeom>
              <a:solidFill>
                <a:schemeClr val="bg2"/>
              </a:solidFill>
              <a:ln w="9525">
                <a:noFill/>
                <a:round/>
                <a:headEnd/>
                <a:tailEnd/>
              </a:ln>
            </p:spPr>
            <p:txBody>
              <a:bodyPr/>
              <a:lstStyle/>
              <a:p>
                <a:endParaRPr lang="zh-CN" altLang="en-US"/>
              </a:p>
            </p:txBody>
          </p:sp>
          <p:sp>
            <p:nvSpPr>
              <p:cNvPr id="14473" name="Oval 566"/>
              <p:cNvSpPr>
                <a:spLocks noChangeArrowheads="1"/>
              </p:cNvSpPr>
              <p:nvPr/>
            </p:nvSpPr>
            <p:spPr bwMode="auto">
              <a:xfrm>
                <a:off x="1431" y="3766"/>
                <a:ext cx="77" cy="25"/>
              </a:xfrm>
              <a:prstGeom prst="ellipse">
                <a:avLst/>
              </a:prstGeom>
              <a:solidFill>
                <a:schemeClr val="bg2"/>
              </a:solidFill>
              <a:ln w="9525">
                <a:noFill/>
                <a:round/>
                <a:headEnd/>
                <a:tailEnd/>
              </a:ln>
            </p:spPr>
            <p:txBody>
              <a:bodyPr/>
              <a:lstStyle/>
              <a:p>
                <a:endParaRPr lang="zh-CN" altLang="en-US"/>
              </a:p>
            </p:txBody>
          </p:sp>
        </p:grpSp>
      </p:grpSp>
      <p:grpSp>
        <p:nvGrpSpPr>
          <p:cNvPr id="14362" name="Group 567"/>
          <p:cNvGrpSpPr>
            <a:grpSpLocks/>
          </p:cNvGrpSpPr>
          <p:nvPr/>
        </p:nvGrpSpPr>
        <p:grpSpPr bwMode="auto">
          <a:xfrm>
            <a:off x="8521701" y="3008313"/>
            <a:ext cx="1128713" cy="781050"/>
            <a:chOff x="1680" y="240"/>
            <a:chExt cx="2529" cy="1270"/>
          </a:xfrm>
        </p:grpSpPr>
        <p:sp>
          <p:nvSpPr>
            <p:cNvPr id="14431" name="Oval 568"/>
            <p:cNvSpPr>
              <a:spLocks noChangeArrowheads="1"/>
            </p:cNvSpPr>
            <p:nvPr/>
          </p:nvSpPr>
          <p:spPr bwMode="auto">
            <a:xfrm>
              <a:off x="2554" y="240"/>
              <a:ext cx="1088" cy="513"/>
            </a:xfrm>
            <a:prstGeom prst="ellipse">
              <a:avLst/>
            </a:prstGeom>
            <a:solidFill>
              <a:srgbClr val="C0C0C0"/>
            </a:solidFill>
            <a:ln w="9525">
              <a:noFill/>
              <a:round/>
              <a:headEnd/>
              <a:tailEnd/>
            </a:ln>
          </p:spPr>
          <p:txBody>
            <a:bodyPr/>
            <a:lstStyle/>
            <a:p>
              <a:endParaRPr lang="zh-CN" altLang="en-US"/>
            </a:p>
          </p:txBody>
        </p:sp>
        <p:sp>
          <p:nvSpPr>
            <p:cNvPr id="14432" name="Oval 569"/>
            <p:cNvSpPr>
              <a:spLocks noChangeArrowheads="1"/>
            </p:cNvSpPr>
            <p:nvPr/>
          </p:nvSpPr>
          <p:spPr bwMode="auto">
            <a:xfrm>
              <a:off x="1941" y="381"/>
              <a:ext cx="827" cy="513"/>
            </a:xfrm>
            <a:prstGeom prst="ellipse">
              <a:avLst/>
            </a:prstGeom>
            <a:solidFill>
              <a:srgbClr val="C0C0C0"/>
            </a:solidFill>
            <a:ln w="9525">
              <a:noFill/>
              <a:round/>
              <a:headEnd/>
              <a:tailEnd/>
            </a:ln>
          </p:spPr>
          <p:txBody>
            <a:bodyPr/>
            <a:lstStyle/>
            <a:p>
              <a:endParaRPr lang="zh-CN" altLang="en-US"/>
            </a:p>
          </p:txBody>
        </p:sp>
        <p:sp>
          <p:nvSpPr>
            <p:cNvPr id="14433" name="Oval 570"/>
            <p:cNvSpPr>
              <a:spLocks noChangeArrowheads="1"/>
            </p:cNvSpPr>
            <p:nvPr/>
          </p:nvSpPr>
          <p:spPr bwMode="auto">
            <a:xfrm>
              <a:off x="1680" y="702"/>
              <a:ext cx="552" cy="411"/>
            </a:xfrm>
            <a:prstGeom prst="ellipse">
              <a:avLst/>
            </a:prstGeom>
            <a:solidFill>
              <a:srgbClr val="C0C0C0"/>
            </a:solidFill>
            <a:ln w="9525">
              <a:noFill/>
              <a:round/>
              <a:headEnd/>
              <a:tailEnd/>
            </a:ln>
          </p:spPr>
          <p:txBody>
            <a:bodyPr/>
            <a:lstStyle/>
            <a:p>
              <a:endParaRPr lang="zh-CN" altLang="en-US"/>
            </a:p>
          </p:txBody>
        </p:sp>
        <p:sp>
          <p:nvSpPr>
            <p:cNvPr id="14434" name="Oval 571"/>
            <p:cNvSpPr>
              <a:spLocks noChangeArrowheads="1"/>
            </p:cNvSpPr>
            <p:nvPr/>
          </p:nvSpPr>
          <p:spPr bwMode="auto">
            <a:xfrm>
              <a:off x="1849" y="894"/>
              <a:ext cx="842" cy="450"/>
            </a:xfrm>
            <a:prstGeom prst="ellipse">
              <a:avLst/>
            </a:prstGeom>
            <a:solidFill>
              <a:srgbClr val="C0C0C0"/>
            </a:solidFill>
            <a:ln w="9525">
              <a:noFill/>
              <a:round/>
              <a:headEnd/>
              <a:tailEnd/>
            </a:ln>
          </p:spPr>
          <p:txBody>
            <a:bodyPr/>
            <a:lstStyle/>
            <a:p>
              <a:endParaRPr lang="zh-CN" altLang="en-US"/>
            </a:p>
          </p:txBody>
        </p:sp>
        <p:sp>
          <p:nvSpPr>
            <p:cNvPr id="14435" name="Oval 572"/>
            <p:cNvSpPr>
              <a:spLocks noChangeArrowheads="1"/>
            </p:cNvSpPr>
            <p:nvPr/>
          </p:nvSpPr>
          <p:spPr bwMode="auto">
            <a:xfrm>
              <a:off x="2462" y="971"/>
              <a:ext cx="1272" cy="539"/>
            </a:xfrm>
            <a:prstGeom prst="ellipse">
              <a:avLst/>
            </a:prstGeom>
            <a:solidFill>
              <a:srgbClr val="C0C0C0"/>
            </a:solidFill>
            <a:ln w="9525">
              <a:noFill/>
              <a:round/>
              <a:headEnd/>
              <a:tailEnd/>
            </a:ln>
          </p:spPr>
          <p:txBody>
            <a:bodyPr/>
            <a:lstStyle/>
            <a:p>
              <a:endParaRPr lang="zh-CN" altLang="en-US"/>
            </a:p>
          </p:txBody>
        </p:sp>
        <p:sp>
          <p:nvSpPr>
            <p:cNvPr id="14436" name="Oval 573"/>
            <p:cNvSpPr>
              <a:spLocks noChangeArrowheads="1"/>
            </p:cNvSpPr>
            <p:nvPr/>
          </p:nvSpPr>
          <p:spPr bwMode="auto">
            <a:xfrm>
              <a:off x="3289" y="394"/>
              <a:ext cx="797" cy="398"/>
            </a:xfrm>
            <a:prstGeom prst="ellipse">
              <a:avLst/>
            </a:prstGeom>
            <a:solidFill>
              <a:srgbClr val="C0C0C0"/>
            </a:solidFill>
            <a:ln w="9525">
              <a:noFill/>
              <a:round/>
              <a:headEnd/>
              <a:tailEnd/>
            </a:ln>
          </p:spPr>
          <p:txBody>
            <a:bodyPr/>
            <a:lstStyle/>
            <a:p>
              <a:endParaRPr lang="zh-CN" altLang="en-US"/>
            </a:p>
          </p:txBody>
        </p:sp>
        <p:sp>
          <p:nvSpPr>
            <p:cNvPr id="14437" name="Oval 574"/>
            <p:cNvSpPr>
              <a:spLocks noChangeArrowheads="1"/>
            </p:cNvSpPr>
            <p:nvPr/>
          </p:nvSpPr>
          <p:spPr bwMode="auto">
            <a:xfrm>
              <a:off x="3412" y="663"/>
              <a:ext cx="797" cy="398"/>
            </a:xfrm>
            <a:prstGeom prst="ellipse">
              <a:avLst/>
            </a:prstGeom>
            <a:solidFill>
              <a:srgbClr val="C0C0C0"/>
            </a:solidFill>
            <a:ln w="9525">
              <a:noFill/>
              <a:round/>
              <a:headEnd/>
              <a:tailEnd/>
            </a:ln>
          </p:spPr>
          <p:txBody>
            <a:bodyPr/>
            <a:lstStyle/>
            <a:p>
              <a:endParaRPr lang="zh-CN" altLang="en-US"/>
            </a:p>
          </p:txBody>
        </p:sp>
        <p:sp>
          <p:nvSpPr>
            <p:cNvPr id="14438" name="Oval 575"/>
            <p:cNvSpPr>
              <a:spLocks noChangeArrowheads="1"/>
            </p:cNvSpPr>
            <p:nvPr/>
          </p:nvSpPr>
          <p:spPr bwMode="auto">
            <a:xfrm>
              <a:off x="3335" y="753"/>
              <a:ext cx="797" cy="668"/>
            </a:xfrm>
            <a:prstGeom prst="ellipse">
              <a:avLst/>
            </a:prstGeom>
            <a:solidFill>
              <a:srgbClr val="C0C0C0"/>
            </a:solidFill>
            <a:ln w="9525">
              <a:noFill/>
              <a:round/>
              <a:headEnd/>
              <a:tailEnd/>
            </a:ln>
          </p:spPr>
          <p:txBody>
            <a:bodyPr/>
            <a:lstStyle/>
            <a:p>
              <a:endParaRPr lang="zh-CN" altLang="en-US"/>
            </a:p>
          </p:txBody>
        </p:sp>
        <p:sp>
          <p:nvSpPr>
            <p:cNvPr id="14439" name="Oval 576"/>
            <p:cNvSpPr>
              <a:spLocks noChangeArrowheads="1"/>
            </p:cNvSpPr>
            <p:nvPr/>
          </p:nvSpPr>
          <p:spPr bwMode="auto">
            <a:xfrm>
              <a:off x="2140" y="548"/>
              <a:ext cx="1640" cy="667"/>
            </a:xfrm>
            <a:prstGeom prst="ellipse">
              <a:avLst/>
            </a:prstGeom>
            <a:solidFill>
              <a:srgbClr val="C0C0C0"/>
            </a:solidFill>
            <a:ln w="9525">
              <a:noFill/>
              <a:round/>
              <a:headEnd/>
              <a:tailEnd/>
            </a:ln>
          </p:spPr>
          <p:txBody>
            <a:bodyPr/>
            <a:lstStyle/>
            <a:p>
              <a:endParaRPr lang="zh-CN" altLang="en-US"/>
            </a:p>
          </p:txBody>
        </p:sp>
      </p:grpSp>
      <p:sp>
        <p:nvSpPr>
          <p:cNvPr id="14363" name="Text Box 577"/>
          <p:cNvSpPr txBox="1">
            <a:spLocks noChangeArrowheads="1"/>
          </p:cNvSpPr>
          <p:nvPr/>
        </p:nvSpPr>
        <p:spPr bwMode="auto">
          <a:xfrm>
            <a:off x="8750300" y="319722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局域网</a:t>
            </a:r>
          </a:p>
        </p:txBody>
      </p:sp>
      <p:sp>
        <p:nvSpPr>
          <p:cNvPr id="14364" name="Line 578"/>
          <p:cNvSpPr>
            <a:spLocks noChangeShapeType="1"/>
          </p:cNvSpPr>
          <p:nvPr/>
        </p:nvSpPr>
        <p:spPr bwMode="auto">
          <a:xfrm flipV="1">
            <a:off x="2563813" y="3074988"/>
            <a:ext cx="1223962" cy="360362"/>
          </a:xfrm>
          <a:prstGeom prst="line">
            <a:avLst/>
          </a:prstGeom>
          <a:noFill/>
          <a:ln w="57150">
            <a:solidFill>
              <a:schemeClr val="hlink"/>
            </a:solidFill>
            <a:round/>
            <a:headEnd/>
            <a:tailEnd type="triangle" w="med" len="lg"/>
          </a:ln>
        </p:spPr>
        <p:txBody>
          <a:bodyPr/>
          <a:lstStyle/>
          <a:p>
            <a:endParaRPr lang="zh-CN" altLang="en-US"/>
          </a:p>
        </p:txBody>
      </p:sp>
      <p:sp>
        <p:nvSpPr>
          <p:cNvPr id="14365" name="Line 579"/>
          <p:cNvSpPr>
            <a:spLocks noChangeShapeType="1"/>
          </p:cNvSpPr>
          <p:nvPr/>
        </p:nvSpPr>
        <p:spPr bwMode="auto">
          <a:xfrm flipV="1">
            <a:off x="6494464" y="3087689"/>
            <a:ext cx="1406525" cy="115887"/>
          </a:xfrm>
          <a:prstGeom prst="line">
            <a:avLst/>
          </a:prstGeom>
          <a:noFill/>
          <a:ln w="57150">
            <a:solidFill>
              <a:schemeClr val="hlink"/>
            </a:solidFill>
            <a:round/>
            <a:headEnd/>
            <a:tailEnd type="triangle" w="med" len="lg"/>
          </a:ln>
        </p:spPr>
        <p:txBody>
          <a:bodyPr/>
          <a:lstStyle/>
          <a:p>
            <a:endParaRPr lang="zh-CN" altLang="en-US"/>
          </a:p>
        </p:txBody>
      </p:sp>
      <p:sp>
        <p:nvSpPr>
          <p:cNvPr id="14366" name="Line 580"/>
          <p:cNvSpPr>
            <a:spLocks noChangeShapeType="1"/>
          </p:cNvSpPr>
          <p:nvPr/>
        </p:nvSpPr>
        <p:spPr bwMode="auto">
          <a:xfrm>
            <a:off x="8501063" y="3133725"/>
            <a:ext cx="1587500" cy="261938"/>
          </a:xfrm>
          <a:prstGeom prst="line">
            <a:avLst/>
          </a:prstGeom>
          <a:noFill/>
          <a:ln w="57150">
            <a:solidFill>
              <a:schemeClr val="hlink"/>
            </a:solidFill>
            <a:round/>
            <a:headEnd/>
            <a:tailEnd type="triangle" w="med" len="lg"/>
          </a:ln>
        </p:spPr>
        <p:txBody>
          <a:bodyPr/>
          <a:lstStyle/>
          <a:p>
            <a:endParaRPr lang="zh-CN" altLang="en-US"/>
          </a:p>
        </p:txBody>
      </p:sp>
      <p:sp>
        <p:nvSpPr>
          <p:cNvPr id="14367" name="Line 581"/>
          <p:cNvSpPr>
            <a:spLocks noChangeShapeType="1"/>
          </p:cNvSpPr>
          <p:nvPr/>
        </p:nvSpPr>
        <p:spPr bwMode="auto">
          <a:xfrm>
            <a:off x="4430713" y="3044826"/>
            <a:ext cx="1543050" cy="142875"/>
          </a:xfrm>
          <a:prstGeom prst="line">
            <a:avLst/>
          </a:prstGeom>
          <a:noFill/>
          <a:ln w="57150">
            <a:solidFill>
              <a:schemeClr val="hlink"/>
            </a:solidFill>
            <a:round/>
            <a:headEnd/>
            <a:tailEnd type="triangle" w="med" len="lg"/>
          </a:ln>
        </p:spPr>
        <p:txBody>
          <a:bodyPr/>
          <a:lstStyle/>
          <a:p>
            <a:endParaRPr lang="zh-CN" altLang="en-US"/>
          </a:p>
        </p:txBody>
      </p:sp>
      <p:sp>
        <p:nvSpPr>
          <p:cNvPr id="14368" name="Text Box 583"/>
          <p:cNvSpPr txBox="1">
            <a:spLocks noChangeArrowheads="1"/>
          </p:cNvSpPr>
          <p:nvPr/>
        </p:nvSpPr>
        <p:spPr bwMode="auto">
          <a:xfrm>
            <a:off x="4017964" y="1844676"/>
            <a:ext cx="4211409" cy="584775"/>
          </a:xfrm>
          <a:prstGeom prst="rect">
            <a:avLst/>
          </a:prstGeom>
          <a:noFill/>
          <a:ln w="9525">
            <a:noFill/>
            <a:miter lim="800000"/>
            <a:headEnd/>
            <a:tailEnd/>
          </a:ln>
        </p:spPr>
        <p:txBody>
          <a:bodyPr wrap="none">
            <a:spAutoFit/>
          </a:bodyPr>
          <a:lstStyle/>
          <a:p>
            <a:r>
              <a:rPr kumimoji="1" lang="zh-CN" altLang="en-US" sz="3200">
                <a:solidFill>
                  <a:srgbClr val="333399"/>
                </a:solidFill>
                <a:latin typeface="Arial" charset="0"/>
                <a:ea typeface="黑体" pitchFamily="2" charset="-122"/>
              </a:rPr>
              <a:t>主机</a:t>
            </a:r>
            <a:r>
              <a:rPr kumimoji="1" lang="zh-CN" altLang="en-US" sz="1800">
                <a:solidFill>
                  <a:srgbClr val="333399"/>
                </a:solidFill>
                <a:latin typeface="Arial" charset="0"/>
                <a:ea typeface="黑体" pitchFamily="2" charset="-122"/>
              </a:rPr>
              <a:t> </a:t>
            </a:r>
            <a:r>
              <a:rPr kumimoji="1" lang="en-US" altLang="zh-CN" sz="3200">
                <a:solidFill>
                  <a:srgbClr val="333399"/>
                </a:solidFill>
                <a:latin typeface="Arial" charset="0"/>
                <a:ea typeface="黑体" pitchFamily="2" charset="-122"/>
              </a:rPr>
              <a:t>H</a:t>
            </a:r>
            <a:r>
              <a:rPr kumimoji="1" lang="en-US" altLang="zh-CN" sz="3200" baseline="-25000">
                <a:solidFill>
                  <a:srgbClr val="333399"/>
                </a:solidFill>
                <a:latin typeface="Arial" charset="0"/>
                <a:ea typeface="黑体" pitchFamily="2" charset="-122"/>
              </a:rPr>
              <a:t>1</a:t>
            </a:r>
            <a:r>
              <a:rPr kumimoji="1" lang="en-US" altLang="zh-CN" sz="1800">
                <a:solidFill>
                  <a:srgbClr val="333399"/>
                </a:solidFill>
                <a:latin typeface="Arial" charset="0"/>
                <a:ea typeface="黑体" pitchFamily="2" charset="-122"/>
              </a:rPr>
              <a:t> </a:t>
            </a:r>
            <a:r>
              <a:rPr kumimoji="1" lang="zh-CN" altLang="en-US" sz="3200">
                <a:solidFill>
                  <a:srgbClr val="333399"/>
                </a:solidFill>
                <a:latin typeface="Arial" charset="0"/>
                <a:ea typeface="黑体" pitchFamily="2" charset="-122"/>
              </a:rPr>
              <a:t>向</a:t>
            </a:r>
            <a:r>
              <a:rPr kumimoji="1" lang="zh-CN" altLang="en-US" sz="1800">
                <a:solidFill>
                  <a:srgbClr val="333399"/>
                </a:solidFill>
                <a:latin typeface="Arial" charset="0"/>
                <a:ea typeface="黑体" pitchFamily="2" charset="-122"/>
              </a:rPr>
              <a:t> </a:t>
            </a:r>
            <a:r>
              <a:rPr kumimoji="1" lang="en-US" altLang="zh-CN" sz="3200">
                <a:solidFill>
                  <a:srgbClr val="333399"/>
                </a:solidFill>
                <a:latin typeface="Arial" charset="0"/>
                <a:ea typeface="黑体" pitchFamily="2" charset="-122"/>
              </a:rPr>
              <a:t>H</a:t>
            </a:r>
            <a:r>
              <a:rPr kumimoji="1" lang="en-US" altLang="zh-CN" sz="3200" baseline="-25000">
                <a:solidFill>
                  <a:srgbClr val="333399"/>
                </a:solidFill>
                <a:latin typeface="Arial" charset="0"/>
                <a:ea typeface="黑体" pitchFamily="2" charset="-122"/>
              </a:rPr>
              <a:t>2</a:t>
            </a:r>
            <a:r>
              <a:rPr kumimoji="1" lang="en-US" altLang="zh-CN" sz="1800">
                <a:solidFill>
                  <a:srgbClr val="333399"/>
                </a:solidFill>
                <a:latin typeface="Arial" charset="0"/>
                <a:ea typeface="黑体" pitchFamily="2" charset="-122"/>
              </a:rPr>
              <a:t> </a:t>
            </a:r>
            <a:r>
              <a:rPr kumimoji="1" lang="zh-CN" altLang="en-US" sz="3200">
                <a:solidFill>
                  <a:srgbClr val="333399"/>
                </a:solidFill>
                <a:latin typeface="Arial" charset="0"/>
                <a:ea typeface="黑体" pitchFamily="2" charset="-122"/>
              </a:rPr>
              <a:t>发送数据</a:t>
            </a:r>
            <a:endParaRPr kumimoji="1" lang="zh-CN" altLang="en-US" sz="3200" baseline="-25000">
              <a:solidFill>
                <a:srgbClr val="333399"/>
              </a:solidFill>
              <a:latin typeface="Arial" charset="0"/>
              <a:ea typeface="黑体" pitchFamily="2" charset="-122"/>
            </a:endParaRPr>
          </a:p>
        </p:txBody>
      </p:sp>
      <p:grpSp>
        <p:nvGrpSpPr>
          <p:cNvPr id="14369" name="Group 585"/>
          <p:cNvGrpSpPr>
            <a:grpSpLocks/>
          </p:cNvGrpSpPr>
          <p:nvPr/>
        </p:nvGrpSpPr>
        <p:grpSpPr bwMode="auto">
          <a:xfrm>
            <a:off x="1774825" y="4179888"/>
            <a:ext cx="895350" cy="1816100"/>
            <a:chOff x="292" y="2832"/>
            <a:chExt cx="620" cy="1200"/>
          </a:xfrm>
        </p:grpSpPr>
        <p:sp>
          <p:nvSpPr>
            <p:cNvPr id="14426" name="AutoShape 586"/>
            <p:cNvSpPr>
              <a:spLocks noChangeArrowheads="1"/>
            </p:cNvSpPr>
            <p:nvPr/>
          </p:nvSpPr>
          <p:spPr bwMode="auto">
            <a:xfrm>
              <a:off x="292" y="2832"/>
              <a:ext cx="620" cy="1200"/>
            </a:xfrm>
            <a:prstGeom prst="cube">
              <a:avLst>
                <a:gd name="adj" fmla="val 9250"/>
              </a:avLst>
            </a:prstGeom>
            <a:solidFill>
              <a:schemeClr val="bg1"/>
            </a:solidFill>
            <a:ln w="19050">
              <a:solidFill>
                <a:schemeClr val="tx1"/>
              </a:solidFill>
              <a:miter lim="800000"/>
              <a:headEnd/>
              <a:tailEnd/>
            </a:ln>
          </p:spPr>
          <p:txBody>
            <a:bodyPr wrap="none" anchor="ctr"/>
            <a:lstStyle/>
            <a:p>
              <a:endParaRPr lang="zh-CN" altLang="en-US"/>
            </a:p>
          </p:txBody>
        </p:sp>
        <p:sp>
          <p:nvSpPr>
            <p:cNvPr id="14427" name="Freeform 587"/>
            <p:cNvSpPr>
              <a:spLocks/>
            </p:cNvSpPr>
            <p:nvPr/>
          </p:nvSpPr>
          <p:spPr bwMode="auto">
            <a:xfrm>
              <a:off x="292" y="3732"/>
              <a:ext cx="620" cy="79"/>
            </a:xfrm>
            <a:custGeom>
              <a:avLst/>
              <a:gdLst>
                <a:gd name="T0" fmla="*/ 0 w 1200"/>
                <a:gd name="T1" fmla="*/ 79 h 120"/>
                <a:gd name="T2" fmla="*/ 558 w 1200"/>
                <a:gd name="T3" fmla="*/ 79 h 120"/>
                <a:gd name="T4" fmla="*/ 62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428" name="Freeform 588"/>
            <p:cNvSpPr>
              <a:spLocks/>
            </p:cNvSpPr>
            <p:nvPr/>
          </p:nvSpPr>
          <p:spPr bwMode="auto">
            <a:xfrm>
              <a:off x="292" y="3503"/>
              <a:ext cx="620" cy="79"/>
            </a:xfrm>
            <a:custGeom>
              <a:avLst/>
              <a:gdLst>
                <a:gd name="T0" fmla="*/ 0 w 1200"/>
                <a:gd name="T1" fmla="*/ 79 h 120"/>
                <a:gd name="T2" fmla="*/ 558 w 1200"/>
                <a:gd name="T3" fmla="*/ 79 h 120"/>
                <a:gd name="T4" fmla="*/ 62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429" name="Freeform 589"/>
            <p:cNvSpPr>
              <a:spLocks/>
            </p:cNvSpPr>
            <p:nvPr/>
          </p:nvSpPr>
          <p:spPr bwMode="auto">
            <a:xfrm>
              <a:off x="292" y="3278"/>
              <a:ext cx="620" cy="79"/>
            </a:xfrm>
            <a:custGeom>
              <a:avLst/>
              <a:gdLst>
                <a:gd name="T0" fmla="*/ 0 w 1200"/>
                <a:gd name="T1" fmla="*/ 79 h 120"/>
                <a:gd name="T2" fmla="*/ 558 w 1200"/>
                <a:gd name="T3" fmla="*/ 79 h 120"/>
                <a:gd name="T4" fmla="*/ 62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430" name="Freeform 590"/>
            <p:cNvSpPr>
              <a:spLocks/>
            </p:cNvSpPr>
            <p:nvPr/>
          </p:nvSpPr>
          <p:spPr bwMode="auto">
            <a:xfrm>
              <a:off x="292" y="3053"/>
              <a:ext cx="620" cy="79"/>
            </a:xfrm>
            <a:custGeom>
              <a:avLst/>
              <a:gdLst>
                <a:gd name="T0" fmla="*/ 0 w 1200"/>
                <a:gd name="T1" fmla="*/ 79 h 120"/>
                <a:gd name="T2" fmla="*/ 558 w 1200"/>
                <a:gd name="T3" fmla="*/ 79 h 120"/>
                <a:gd name="T4" fmla="*/ 62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grpSp>
      <p:sp>
        <p:nvSpPr>
          <p:cNvPr id="14370" name="Rectangle 591"/>
          <p:cNvSpPr>
            <a:spLocks noChangeArrowheads="1"/>
          </p:cNvSpPr>
          <p:nvPr/>
        </p:nvSpPr>
        <p:spPr bwMode="auto">
          <a:xfrm>
            <a:off x="1793876" y="5322888"/>
            <a:ext cx="771525" cy="323850"/>
          </a:xfrm>
          <a:prstGeom prst="rect">
            <a:avLst/>
          </a:prstGeom>
          <a:solidFill>
            <a:srgbClr val="DDDDDD"/>
          </a:solidFill>
          <a:ln w="9525">
            <a:noFill/>
            <a:miter lim="800000"/>
            <a:headEnd/>
            <a:tailEnd/>
          </a:ln>
        </p:spPr>
        <p:txBody>
          <a:bodyPr wrap="none" anchor="ctr"/>
          <a:lstStyle/>
          <a:p>
            <a:endParaRPr lang="zh-CN" altLang="en-US"/>
          </a:p>
        </p:txBody>
      </p:sp>
      <p:sp>
        <p:nvSpPr>
          <p:cNvPr id="14371" name="Text Box 592"/>
          <p:cNvSpPr txBox="1">
            <a:spLocks noChangeArrowheads="1"/>
          </p:cNvSpPr>
          <p:nvPr/>
        </p:nvSpPr>
        <p:spPr bwMode="auto">
          <a:xfrm>
            <a:off x="1787525" y="528637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链路层</a:t>
            </a:r>
          </a:p>
        </p:txBody>
      </p:sp>
      <p:sp>
        <p:nvSpPr>
          <p:cNvPr id="14372" name="Text Box 593"/>
          <p:cNvSpPr txBox="1">
            <a:spLocks noChangeArrowheads="1"/>
          </p:cNvSpPr>
          <p:nvPr/>
        </p:nvSpPr>
        <p:spPr bwMode="auto">
          <a:xfrm>
            <a:off x="1790700" y="4249738"/>
            <a:ext cx="869950" cy="366712"/>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应用层</a:t>
            </a:r>
          </a:p>
        </p:txBody>
      </p:sp>
      <p:sp>
        <p:nvSpPr>
          <p:cNvPr id="14373" name="Text Box 594"/>
          <p:cNvSpPr txBox="1">
            <a:spLocks noChangeArrowheads="1"/>
          </p:cNvSpPr>
          <p:nvPr/>
        </p:nvSpPr>
        <p:spPr bwMode="auto">
          <a:xfrm>
            <a:off x="1787525" y="459422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运输层</a:t>
            </a:r>
          </a:p>
        </p:txBody>
      </p:sp>
      <p:sp>
        <p:nvSpPr>
          <p:cNvPr id="14374" name="Text Box 595"/>
          <p:cNvSpPr txBox="1">
            <a:spLocks noChangeArrowheads="1"/>
          </p:cNvSpPr>
          <p:nvPr/>
        </p:nvSpPr>
        <p:spPr bwMode="auto">
          <a:xfrm>
            <a:off x="1787525" y="4940301"/>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网络层</a:t>
            </a:r>
          </a:p>
        </p:txBody>
      </p:sp>
      <p:sp>
        <p:nvSpPr>
          <p:cNvPr id="14375" name="Text Box 596"/>
          <p:cNvSpPr txBox="1">
            <a:spLocks noChangeArrowheads="1"/>
          </p:cNvSpPr>
          <p:nvPr/>
        </p:nvSpPr>
        <p:spPr bwMode="auto">
          <a:xfrm>
            <a:off x="1787525" y="5632451"/>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物理层</a:t>
            </a:r>
          </a:p>
        </p:txBody>
      </p:sp>
      <p:grpSp>
        <p:nvGrpSpPr>
          <p:cNvPr id="14376" name="Group 597"/>
          <p:cNvGrpSpPr>
            <a:grpSpLocks/>
          </p:cNvGrpSpPr>
          <p:nvPr/>
        </p:nvGrpSpPr>
        <p:grpSpPr bwMode="auto">
          <a:xfrm>
            <a:off x="9607550" y="4179888"/>
            <a:ext cx="895350" cy="1816100"/>
            <a:chOff x="292" y="2832"/>
            <a:chExt cx="620" cy="1200"/>
          </a:xfrm>
        </p:grpSpPr>
        <p:sp>
          <p:nvSpPr>
            <p:cNvPr id="14421" name="AutoShape 598"/>
            <p:cNvSpPr>
              <a:spLocks noChangeArrowheads="1"/>
            </p:cNvSpPr>
            <p:nvPr/>
          </p:nvSpPr>
          <p:spPr bwMode="auto">
            <a:xfrm>
              <a:off x="292" y="2832"/>
              <a:ext cx="620" cy="1200"/>
            </a:xfrm>
            <a:prstGeom prst="cube">
              <a:avLst>
                <a:gd name="adj" fmla="val 9250"/>
              </a:avLst>
            </a:prstGeom>
            <a:solidFill>
              <a:schemeClr val="bg1"/>
            </a:solidFill>
            <a:ln w="19050">
              <a:solidFill>
                <a:schemeClr val="tx1"/>
              </a:solidFill>
              <a:miter lim="800000"/>
              <a:headEnd/>
              <a:tailEnd/>
            </a:ln>
          </p:spPr>
          <p:txBody>
            <a:bodyPr wrap="none" anchor="ctr"/>
            <a:lstStyle/>
            <a:p>
              <a:endParaRPr lang="zh-CN" altLang="en-US"/>
            </a:p>
          </p:txBody>
        </p:sp>
        <p:sp>
          <p:nvSpPr>
            <p:cNvPr id="14422" name="Freeform 599"/>
            <p:cNvSpPr>
              <a:spLocks/>
            </p:cNvSpPr>
            <p:nvPr/>
          </p:nvSpPr>
          <p:spPr bwMode="auto">
            <a:xfrm>
              <a:off x="292" y="3732"/>
              <a:ext cx="620" cy="79"/>
            </a:xfrm>
            <a:custGeom>
              <a:avLst/>
              <a:gdLst>
                <a:gd name="T0" fmla="*/ 0 w 1200"/>
                <a:gd name="T1" fmla="*/ 79 h 120"/>
                <a:gd name="T2" fmla="*/ 558 w 1200"/>
                <a:gd name="T3" fmla="*/ 79 h 120"/>
                <a:gd name="T4" fmla="*/ 62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423" name="Freeform 600"/>
            <p:cNvSpPr>
              <a:spLocks/>
            </p:cNvSpPr>
            <p:nvPr/>
          </p:nvSpPr>
          <p:spPr bwMode="auto">
            <a:xfrm>
              <a:off x="292" y="3503"/>
              <a:ext cx="620" cy="79"/>
            </a:xfrm>
            <a:custGeom>
              <a:avLst/>
              <a:gdLst>
                <a:gd name="T0" fmla="*/ 0 w 1200"/>
                <a:gd name="T1" fmla="*/ 79 h 120"/>
                <a:gd name="T2" fmla="*/ 558 w 1200"/>
                <a:gd name="T3" fmla="*/ 79 h 120"/>
                <a:gd name="T4" fmla="*/ 62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424" name="Freeform 601"/>
            <p:cNvSpPr>
              <a:spLocks/>
            </p:cNvSpPr>
            <p:nvPr/>
          </p:nvSpPr>
          <p:spPr bwMode="auto">
            <a:xfrm>
              <a:off x="292" y="3278"/>
              <a:ext cx="620" cy="79"/>
            </a:xfrm>
            <a:custGeom>
              <a:avLst/>
              <a:gdLst>
                <a:gd name="T0" fmla="*/ 0 w 1200"/>
                <a:gd name="T1" fmla="*/ 79 h 120"/>
                <a:gd name="T2" fmla="*/ 558 w 1200"/>
                <a:gd name="T3" fmla="*/ 79 h 120"/>
                <a:gd name="T4" fmla="*/ 62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425" name="Freeform 602"/>
            <p:cNvSpPr>
              <a:spLocks/>
            </p:cNvSpPr>
            <p:nvPr/>
          </p:nvSpPr>
          <p:spPr bwMode="auto">
            <a:xfrm>
              <a:off x="292" y="3053"/>
              <a:ext cx="620" cy="79"/>
            </a:xfrm>
            <a:custGeom>
              <a:avLst/>
              <a:gdLst>
                <a:gd name="T0" fmla="*/ 0 w 1200"/>
                <a:gd name="T1" fmla="*/ 79 h 120"/>
                <a:gd name="T2" fmla="*/ 558 w 1200"/>
                <a:gd name="T3" fmla="*/ 79 h 120"/>
                <a:gd name="T4" fmla="*/ 62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grpSp>
      <p:sp>
        <p:nvSpPr>
          <p:cNvPr id="14377" name="Rectangle 603"/>
          <p:cNvSpPr>
            <a:spLocks noChangeArrowheads="1"/>
          </p:cNvSpPr>
          <p:nvPr/>
        </p:nvSpPr>
        <p:spPr bwMode="auto">
          <a:xfrm>
            <a:off x="9626601" y="5322888"/>
            <a:ext cx="771525" cy="323850"/>
          </a:xfrm>
          <a:prstGeom prst="rect">
            <a:avLst/>
          </a:prstGeom>
          <a:solidFill>
            <a:srgbClr val="DDDDDD"/>
          </a:solidFill>
          <a:ln w="9525">
            <a:noFill/>
            <a:miter lim="800000"/>
            <a:headEnd/>
            <a:tailEnd/>
          </a:ln>
        </p:spPr>
        <p:txBody>
          <a:bodyPr wrap="none" anchor="ctr"/>
          <a:lstStyle/>
          <a:p>
            <a:endParaRPr lang="zh-CN" altLang="en-US"/>
          </a:p>
        </p:txBody>
      </p:sp>
      <p:sp>
        <p:nvSpPr>
          <p:cNvPr id="14378" name="Text Box 604"/>
          <p:cNvSpPr txBox="1">
            <a:spLocks noChangeArrowheads="1"/>
          </p:cNvSpPr>
          <p:nvPr/>
        </p:nvSpPr>
        <p:spPr bwMode="auto">
          <a:xfrm>
            <a:off x="9620250" y="528637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链路层</a:t>
            </a:r>
          </a:p>
        </p:txBody>
      </p:sp>
      <p:sp>
        <p:nvSpPr>
          <p:cNvPr id="14379" name="Text Box 605"/>
          <p:cNvSpPr txBox="1">
            <a:spLocks noChangeArrowheads="1"/>
          </p:cNvSpPr>
          <p:nvPr/>
        </p:nvSpPr>
        <p:spPr bwMode="auto">
          <a:xfrm>
            <a:off x="9623425" y="4249738"/>
            <a:ext cx="869950" cy="366712"/>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应用层</a:t>
            </a:r>
          </a:p>
        </p:txBody>
      </p:sp>
      <p:sp>
        <p:nvSpPr>
          <p:cNvPr id="14380" name="Text Box 606"/>
          <p:cNvSpPr txBox="1">
            <a:spLocks noChangeArrowheads="1"/>
          </p:cNvSpPr>
          <p:nvPr/>
        </p:nvSpPr>
        <p:spPr bwMode="auto">
          <a:xfrm>
            <a:off x="9620250" y="459422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运输层</a:t>
            </a:r>
          </a:p>
        </p:txBody>
      </p:sp>
      <p:sp>
        <p:nvSpPr>
          <p:cNvPr id="14381" name="Text Box 607"/>
          <p:cNvSpPr txBox="1">
            <a:spLocks noChangeArrowheads="1"/>
          </p:cNvSpPr>
          <p:nvPr/>
        </p:nvSpPr>
        <p:spPr bwMode="auto">
          <a:xfrm>
            <a:off x="9620250" y="4940301"/>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网络层</a:t>
            </a:r>
          </a:p>
        </p:txBody>
      </p:sp>
      <p:sp>
        <p:nvSpPr>
          <p:cNvPr id="14382" name="Text Box 608"/>
          <p:cNvSpPr txBox="1">
            <a:spLocks noChangeArrowheads="1"/>
          </p:cNvSpPr>
          <p:nvPr/>
        </p:nvSpPr>
        <p:spPr bwMode="auto">
          <a:xfrm>
            <a:off x="9620250" y="5632451"/>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物理层</a:t>
            </a:r>
          </a:p>
        </p:txBody>
      </p:sp>
      <p:sp>
        <p:nvSpPr>
          <p:cNvPr id="14383" name="AutoShape 609"/>
          <p:cNvSpPr>
            <a:spLocks noChangeArrowheads="1"/>
          </p:cNvSpPr>
          <p:nvPr/>
        </p:nvSpPr>
        <p:spPr bwMode="auto">
          <a:xfrm>
            <a:off x="3719513" y="4891088"/>
            <a:ext cx="895350" cy="1104900"/>
          </a:xfrm>
          <a:prstGeom prst="cube">
            <a:avLst>
              <a:gd name="adj" fmla="val 9250"/>
            </a:avLst>
          </a:prstGeom>
          <a:solidFill>
            <a:schemeClr val="bg1"/>
          </a:solidFill>
          <a:ln w="19050">
            <a:solidFill>
              <a:schemeClr val="tx1"/>
            </a:solidFill>
            <a:miter lim="800000"/>
            <a:headEnd/>
            <a:tailEnd/>
          </a:ln>
        </p:spPr>
        <p:txBody>
          <a:bodyPr wrap="none" anchor="ctr"/>
          <a:lstStyle/>
          <a:p>
            <a:endParaRPr lang="zh-CN" altLang="en-US"/>
          </a:p>
        </p:txBody>
      </p:sp>
      <p:sp>
        <p:nvSpPr>
          <p:cNvPr id="14384" name="Freeform 610"/>
          <p:cNvSpPr>
            <a:spLocks/>
          </p:cNvSpPr>
          <p:nvPr/>
        </p:nvSpPr>
        <p:spPr bwMode="auto">
          <a:xfrm>
            <a:off x="3719513" y="5541963"/>
            <a:ext cx="895350" cy="119062"/>
          </a:xfrm>
          <a:custGeom>
            <a:avLst/>
            <a:gdLst>
              <a:gd name="T0" fmla="*/ 0 w 1200"/>
              <a:gd name="T1" fmla="*/ 119062 h 120"/>
              <a:gd name="T2" fmla="*/ 805815 w 1200"/>
              <a:gd name="T3" fmla="*/ 119062 h 120"/>
              <a:gd name="T4" fmla="*/ 89535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385" name="Rectangle 611"/>
          <p:cNvSpPr>
            <a:spLocks noChangeArrowheads="1"/>
          </p:cNvSpPr>
          <p:nvPr/>
        </p:nvSpPr>
        <p:spPr bwMode="auto">
          <a:xfrm>
            <a:off x="3724276" y="5322888"/>
            <a:ext cx="790575" cy="323850"/>
          </a:xfrm>
          <a:prstGeom prst="rect">
            <a:avLst/>
          </a:prstGeom>
          <a:solidFill>
            <a:srgbClr val="DDDDDD"/>
          </a:solidFill>
          <a:ln w="9525">
            <a:noFill/>
            <a:miter lim="800000"/>
            <a:headEnd/>
            <a:tailEnd/>
          </a:ln>
        </p:spPr>
        <p:txBody>
          <a:bodyPr wrap="none" anchor="ctr"/>
          <a:lstStyle/>
          <a:p>
            <a:endParaRPr lang="zh-CN" altLang="en-US"/>
          </a:p>
        </p:txBody>
      </p:sp>
      <p:sp>
        <p:nvSpPr>
          <p:cNvPr id="14386" name="Freeform 612"/>
          <p:cNvSpPr>
            <a:spLocks/>
          </p:cNvSpPr>
          <p:nvPr/>
        </p:nvSpPr>
        <p:spPr bwMode="auto">
          <a:xfrm>
            <a:off x="3719513" y="5195888"/>
            <a:ext cx="895350" cy="119062"/>
          </a:xfrm>
          <a:custGeom>
            <a:avLst/>
            <a:gdLst>
              <a:gd name="T0" fmla="*/ 0 w 1200"/>
              <a:gd name="T1" fmla="*/ 119062 h 120"/>
              <a:gd name="T2" fmla="*/ 805815 w 1200"/>
              <a:gd name="T3" fmla="*/ 119062 h 120"/>
              <a:gd name="T4" fmla="*/ 89535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387" name="Text Box 613"/>
          <p:cNvSpPr txBox="1">
            <a:spLocks noChangeArrowheads="1"/>
          </p:cNvSpPr>
          <p:nvPr/>
        </p:nvSpPr>
        <p:spPr bwMode="auto">
          <a:xfrm>
            <a:off x="3744913" y="528637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链路层</a:t>
            </a:r>
          </a:p>
        </p:txBody>
      </p:sp>
      <p:sp>
        <p:nvSpPr>
          <p:cNvPr id="14388" name="Text Box 614"/>
          <p:cNvSpPr txBox="1">
            <a:spLocks noChangeArrowheads="1"/>
          </p:cNvSpPr>
          <p:nvPr/>
        </p:nvSpPr>
        <p:spPr bwMode="auto">
          <a:xfrm>
            <a:off x="3744913" y="4940301"/>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网络层</a:t>
            </a:r>
          </a:p>
        </p:txBody>
      </p:sp>
      <p:sp>
        <p:nvSpPr>
          <p:cNvPr id="14389" name="Text Box 615"/>
          <p:cNvSpPr txBox="1">
            <a:spLocks noChangeArrowheads="1"/>
          </p:cNvSpPr>
          <p:nvPr/>
        </p:nvSpPr>
        <p:spPr bwMode="auto">
          <a:xfrm>
            <a:off x="3744913" y="5632451"/>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物理层</a:t>
            </a:r>
          </a:p>
        </p:txBody>
      </p:sp>
      <p:sp>
        <p:nvSpPr>
          <p:cNvPr id="14390" name="AutoShape 616"/>
          <p:cNvSpPr>
            <a:spLocks noChangeArrowheads="1"/>
          </p:cNvSpPr>
          <p:nvPr/>
        </p:nvSpPr>
        <p:spPr bwMode="auto">
          <a:xfrm>
            <a:off x="5826125" y="4891088"/>
            <a:ext cx="895350" cy="1104900"/>
          </a:xfrm>
          <a:prstGeom prst="cube">
            <a:avLst>
              <a:gd name="adj" fmla="val 9250"/>
            </a:avLst>
          </a:prstGeom>
          <a:solidFill>
            <a:schemeClr val="bg1"/>
          </a:solidFill>
          <a:ln w="19050">
            <a:solidFill>
              <a:schemeClr val="tx1"/>
            </a:solidFill>
            <a:miter lim="800000"/>
            <a:headEnd/>
            <a:tailEnd/>
          </a:ln>
        </p:spPr>
        <p:txBody>
          <a:bodyPr wrap="none" anchor="ctr"/>
          <a:lstStyle/>
          <a:p>
            <a:endParaRPr lang="zh-CN" altLang="en-US"/>
          </a:p>
        </p:txBody>
      </p:sp>
      <p:sp>
        <p:nvSpPr>
          <p:cNvPr id="14391" name="Freeform 617"/>
          <p:cNvSpPr>
            <a:spLocks/>
          </p:cNvSpPr>
          <p:nvPr/>
        </p:nvSpPr>
        <p:spPr bwMode="auto">
          <a:xfrm>
            <a:off x="5826125" y="5541963"/>
            <a:ext cx="895350" cy="119062"/>
          </a:xfrm>
          <a:custGeom>
            <a:avLst/>
            <a:gdLst>
              <a:gd name="T0" fmla="*/ 0 w 1200"/>
              <a:gd name="T1" fmla="*/ 119062 h 120"/>
              <a:gd name="T2" fmla="*/ 805815 w 1200"/>
              <a:gd name="T3" fmla="*/ 119062 h 120"/>
              <a:gd name="T4" fmla="*/ 89535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392" name="Rectangle 618"/>
          <p:cNvSpPr>
            <a:spLocks noChangeArrowheads="1"/>
          </p:cNvSpPr>
          <p:nvPr/>
        </p:nvSpPr>
        <p:spPr bwMode="auto">
          <a:xfrm>
            <a:off x="5845175" y="5322888"/>
            <a:ext cx="781050" cy="323850"/>
          </a:xfrm>
          <a:prstGeom prst="rect">
            <a:avLst/>
          </a:prstGeom>
          <a:solidFill>
            <a:srgbClr val="DDDDDD"/>
          </a:solidFill>
          <a:ln w="9525">
            <a:noFill/>
            <a:miter lim="800000"/>
            <a:headEnd/>
            <a:tailEnd/>
          </a:ln>
        </p:spPr>
        <p:txBody>
          <a:bodyPr wrap="none" anchor="ctr"/>
          <a:lstStyle/>
          <a:p>
            <a:endParaRPr lang="zh-CN" altLang="en-US"/>
          </a:p>
        </p:txBody>
      </p:sp>
      <p:sp>
        <p:nvSpPr>
          <p:cNvPr id="14393" name="Freeform 619"/>
          <p:cNvSpPr>
            <a:spLocks/>
          </p:cNvSpPr>
          <p:nvPr/>
        </p:nvSpPr>
        <p:spPr bwMode="auto">
          <a:xfrm>
            <a:off x="5826125" y="5195888"/>
            <a:ext cx="895350" cy="119062"/>
          </a:xfrm>
          <a:custGeom>
            <a:avLst/>
            <a:gdLst>
              <a:gd name="T0" fmla="*/ 0 w 1200"/>
              <a:gd name="T1" fmla="*/ 119062 h 120"/>
              <a:gd name="T2" fmla="*/ 805815 w 1200"/>
              <a:gd name="T3" fmla="*/ 119062 h 120"/>
              <a:gd name="T4" fmla="*/ 89535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394" name="Text Box 620"/>
          <p:cNvSpPr txBox="1">
            <a:spLocks noChangeArrowheads="1"/>
          </p:cNvSpPr>
          <p:nvPr/>
        </p:nvSpPr>
        <p:spPr bwMode="auto">
          <a:xfrm>
            <a:off x="5851525" y="528637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链路层</a:t>
            </a:r>
          </a:p>
        </p:txBody>
      </p:sp>
      <p:sp>
        <p:nvSpPr>
          <p:cNvPr id="14395" name="Text Box 621"/>
          <p:cNvSpPr txBox="1">
            <a:spLocks noChangeArrowheads="1"/>
          </p:cNvSpPr>
          <p:nvPr/>
        </p:nvSpPr>
        <p:spPr bwMode="auto">
          <a:xfrm>
            <a:off x="5851525" y="4940301"/>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网络层</a:t>
            </a:r>
          </a:p>
        </p:txBody>
      </p:sp>
      <p:sp>
        <p:nvSpPr>
          <p:cNvPr id="14396" name="Text Box 622"/>
          <p:cNvSpPr txBox="1">
            <a:spLocks noChangeArrowheads="1"/>
          </p:cNvSpPr>
          <p:nvPr/>
        </p:nvSpPr>
        <p:spPr bwMode="auto">
          <a:xfrm>
            <a:off x="5851525" y="5632451"/>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物理层</a:t>
            </a:r>
          </a:p>
        </p:txBody>
      </p:sp>
      <p:sp>
        <p:nvSpPr>
          <p:cNvPr id="14397" name="AutoShape 623"/>
          <p:cNvSpPr>
            <a:spLocks noChangeArrowheads="1"/>
          </p:cNvSpPr>
          <p:nvPr/>
        </p:nvSpPr>
        <p:spPr bwMode="auto">
          <a:xfrm>
            <a:off x="7716838" y="4891088"/>
            <a:ext cx="895350" cy="1104900"/>
          </a:xfrm>
          <a:prstGeom prst="cube">
            <a:avLst>
              <a:gd name="adj" fmla="val 9250"/>
            </a:avLst>
          </a:prstGeom>
          <a:solidFill>
            <a:schemeClr val="bg1"/>
          </a:solidFill>
          <a:ln w="19050">
            <a:solidFill>
              <a:schemeClr val="tx1"/>
            </a:solidFill>
            <a:miter lim="800000"/>
            <a:headEnd/>
            <a:tailEnd/>
          </a:ln>
        </p:spPr>
        <p:txBody>
          <a:bodyPr wrap="none" anchor="ctr"/>
          <a:lstStyle/>
          <a:p>
            <a:endParaRPr lang="zh-CN" altLang="en-US"/>
          </a:p>
        </p:txBody>
      </p:sp>
      <p:sp>
        <p:nvSpPr>
          <p:cNvPr id="14398" name="Freeform 624"/>
          <p:cNvSpPr>
            <a:spLocks/>
          </p:cNvSpPr>
          <p:nvPr/>
        </p:nvSpPr>
        <p:spPr bwMode="auto">
          <a:xfrm>
            <a:off x="7716838" y="5541963"/>
            <a:ext cx="895350" cy="119062"/>
          </a:xfrm>
          <a:custGeom>
            <a:avLst/>
            <a:gdLst>
              <a:gd name="T0" fmla="*/ 0 w 1200"/>
              <a:gd name="T1" fmla="*/ 119062 h 120"/>
              <a:gd name="T2" fmla="*/ 805815 w 1200"/>
              <a:gd name="T3" fmla="*/ 119062 h 120"/>
              <a:gd name="T4" fmla="*/ 89535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399" name="Rectangle 625"/>
          <p:cNvSpPr>
            <a:spLocks noChangeArrowheads="1"/>
          </p:cNvSpPr>
          <p:nvPr/>
        </p:nvSpPr>
        <p:spPr bwMode="auto">
          <a:xfrm>
            <a:off x="7731126" y="5322888"/>
            <a:ext cx="790575" cy="323850"/>
          </a:xfrm>
          <a:prstGeom prst="rect">
            <a:avLst/>
          </a:prstGeom>
          <a:solidFill>
            <a:srgbClr val="DDDDDD"/>
          </a:solidFill>
          <a:ln w="9525">
            <a:noFill/>
            <a:miter lim="800000"/>
            <a:headEnd/>
            <a:tailEnd/>
          </a:ln>
        </p:spPr>
        <p:txBody>
          <a:bodyPr wrap="none" anchor="ctr"/>
          <a:lstStyle/>
          <a:p>
            <a:endParaRPr lang="zh-CN" altLang="en-US"/>
          </a:p>
        </p:txBody>
      </p:sp>
      <p:sp>
        <p:nvSpPr>
          <p:cNvPr id="14400" name="Freeform 626"/>
          <p:cNvSpPr>
            <a:spLocks/>
          </p:cNvSpPr>
          <p:nvPr/>
        </p:nvSpPr>
        <p:spPr bwMode="auto">
          <a:xfrm>
            <a:off x="7716838" y="5195888"/>
            <a:ext cx="895350" cy="119062"/>
          </a:xfrm>
          <a:custGeom>
            <a:avLst/>
            <a:gdLst>
              <a:gd name="T0" fmla="*/ 0 w 1200"/>
              <a:gd name="T1" fmla="*/ 119062 h 120"/>
              <a:gd name="T2" fmla="*/ 805815 w 1200"/>
              <a:gd name="T3" fmla="*/ 119062 h 120"/>
              <a:gd name="T4" fmla="*/ 895350 w 1200"/>
              <a:gd name="T5" fmla="*/ 0 h 120"/>
              <a:gd name="T6" fmla="*/ 0 60000 65536"/>
              <a:gd name="T7" fmla="*/ 0 60000 65536"/>
              <a:gd name="T8" fmla="*/ 0 60000 65536"/>
              <a:gd name="T9" fmla="*/ 0 w 1200"/>
              <a:gd name="T10" fmla="*/ 0 h 120"/>
              <a:gd name="T11" fmla="*/ 1200 w 1200"/>
              <a:gd name="T12" fmla="*/ 120 h 120"/>
            </a:gdLst>
            <a:ahLst/>
            <a:cxnLst>
              <a:cxn ang="T6">
                <a:pos x="T0" y="T1"/>
              </a:cxn>
              <a:cxn ang="T7">
                <a:pos x="T2" y="T3"/>
              </a:cxn>
              <a:cxn ang="T8">
                <a:pos x="T4" y="T5"/>
              </a:cxn>
            </a:cxnLst>
            <a:rect l="T9" t="T10" r="T11" b="T12"/>
            <a:pathLst>
              <a:path w="1200" h="120">
                <a:moveTo>
                  <a:pt x="0" y="120"/>
                </a:moveTo>
                <a:lnTo>
                  <a:pt x="1080" y="120"/>
                </a:lnTo>
                <a:lnTo>
                  <a:pt x="1200" y="0"/>
                </a:lnTo>
              </a:path>
            </a:pathLst>
          </a:custGeom>
          <a:noFill/>
          <a:ln w="19050" cmpd="sng">
            <a:solidFill>
              <a:schemeClr val="tx1"/>
            </a:solidFill>
            <a:round/>
            <a:headEnd/>
            <a:tailEnd/>
          </a:ln>
        </p:spPr>
        <p:txBody>
          <a:bodyPr wrap="none" anchor="ctr"/>
          <a:lstStyle/>
          <a:p>
            <a:endParaRPr lang="zh-CN" altLang="en-US"/>
          </a:p>
        </p:txBody>
      </p:sp>
      <p:sp>
        <p:nvSpPr>
          <p:cNvPr id="14401" name="Text Box 627"/>
          <p:cNvSpPr txBox="1">
            <a:spLocks noChangeArrowheads="1"/>
          </p:cNvSpPr>
          <p:nvPr/>
        </p:nvSpPr>
        <p:spPr bwMode="auto">
          <a:xfrm>
            <a:off x="7742238" y="5286376"/>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链路层</a:t>
            </a:r>
          </a:p>
        </p:txBody>
      </p:sp>
      <p:sp>
        <p:nvSpPr>
          <p:cNvPr id="14402" name="Text Box 628"/>
          <p:cNvSpPr txBox="1">
            <a:spLocks noChangeArrowheads="1"/>
          </p:cNvSpPr>
          <p:nvPr/>
        </p:nvSpPr>
        <p:spPr bwMode="auto">
          <a:xfrm>
            <a:off x="7742238" y="4940301"/>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网络层</a:t>
            </a:r>
          </a:p>
        </p:txBody>
      </p:sp>
      <p:sp>
        <p:nvSpPr>
          <p:cNvPr id="14403" name="Text Box 629"/>
          <p:cNvSpPr txBox="1">
            <a:spLocks noChangeArrowheads="1"/>
          </p:cNvSpPr>
          <p:nvPr/>
        </p:nvSpPr>
        <p:spPr bwMode="auto">
          <a:xfrm>
            <a:off x="7742238" y="5632451"/>
            <a:ext cx="869950" cy="366713"/>
          </a:xfrm>
          <a:prstGeom prst="rect">
            <a:avLst/>
          </a:prstGeom>
          <a:noFill/>
          <a:ln w="9525">
            <a:noFill/>
            <a:miter lim="800000"/>
            <a:headEnd/>
            <a:tailEnd/>
          </a:ln>
        </p:spPr>
        <p:txBody>
          <a:bodyPr wrap="none">
            <a:spAutoFit/>
          </a:bodyPr>
          <a:lstStyle/>
          <a:p>
            <a:r>
              <a:rPr kumimoji="1" lang="zh-CN" altLang="en-US" sz="1800">
                <a:solidFill>
                  <a:srgbClr val="333399"/>
                </a:solidFill>
                <a:latin typeface="黑体" pitchFamily="2" charset="-122"/>
                <a:ea typeface="黑体" pitchFamily="2" charset="-122"/>
              </a:rPr>
              <a:t>物理层</a:t>
            </a:r>
          </a:p>
        </p:txBody>
      </p:sp>
      <p:sp>
        <p:nvSpPr>
          <p:cNvPr id="119414" name="Line 630"/>
          <p:cNvSpPr>
            <a:spLocks noChangeShapeType="1"/>
          </p:cNvSpPr>
          <p:nvPr/>
        </p:nvSpPr>
        <p:spPr bwMode="auto">
          <a:xfrm>
            <a:off x="2768600" y="5513388"/>
            <a:ext cx="1219200" cy="0"/>
          </a:xfrm>
          <a:prstGeom prst="line">
            <a:avLst/>
          </a:prstGeom>
          <a:noFill/>
          <a:ln w="76200">
            <a:solidFill>
              <a:srgbClr val="00CC99"/>
            </a:solidFill>
            <a:round/>
            <a:headEnd/>
            <a:tailEnd type="triangle" w="med" len="lg"/>
          </a:ln>
        </p:spPr>
        <p:txBody>
          <a:bodyPr/>
          <a:lstStyle/>
          <a:p>
            <a:endParaRPr lang="zh-CN" altLang="en-US"/>
          </a:p>
        </p:txBody>
      </p:sp>
      <p:sp>
        <p:nvSpPr>
          <p:cNvPr id="119415" name="Line 631"/>
          <p:cNvSpPr>
            <a:spLocks noChangeShapeType="1"/>
          </p:cNvSpPr>
          <p:nvPr/>
        </p:nvSpPr>
        <p:spPr bwMode="auto">
          <a:xfrm>
            <a:off x="4711700" y="5513388"/>
            <a:ext cx="1219200" cy="0"/>
          </a:xfrm>
          <a:prstGeom prst="line">
            <a:avLst/>
          </a:prstGeom>
          <a:noFill/>
          <a:ln w="76200">
            <a:solidFill>
              <a:srgbClr val="00CC99"/>
            </a:solidFill>
            <a:round/>
            <a:headEnd/>
            <a:tailEnd type="triangle" w="med" len="lg"/>
          </a:ln>
        </p:spPr>
        <p:txBody>
          <a:bodyPr/>
          <a:lstStyle/>
          <a:p>
            <a:endParaRPr lang="zh-CN" altLang="en-US"/>
          </a:p>
        </p:txBody>
      </p:sp>
      <p:sp>
        <p:nvSpPr>
          <p:cNvPr id="119416" name="Line 632"/>
          <p:cNvSpPr>
            <a:spLocks noChangeShapeType="1"/>
          </p:cNvSpPr>
          <p:nvPr/>
        </p:nvSpPr>
        <p:spPr bwMode="auto">
          <a:xfrm>
            <a:off x="6616700" y="5513388"/>
            <a:ext cx="1219200" cy="0"/>
          </a:xfrm>
          <a:prstGeom prst="line">
            <a:avLst/>
          </a:prstGeom>
          <a:noFill/>
          <a:ln w="76200">
            <a:solidFill>
              <a:srgbClr val="00CC99"/>
            </a:solidFill>
            <a:round/>
            <a:headEnd/>
            <a:tailEnd type="triangle" w="med" len="lg"/>
          </a:ln>
        </p:spPr>
        <p:txBody>
          <a:bodyPr/>
          <a:lstStyle/>
          <a:p>
            <a:endParaRPr lang="zh-CN" altLang="en-US"/>
          </a:p>
        </p:txBody>
      </p:sp>
      <p:sp>
        <p:nvSpPr>
          <p:cNvPr id="119417" name="Line 633"/>
          <p:cNvSpPr>
            <a:spLocks noChangeShapeType="1"/>
          </p:cNvSpPr>
          <p:nvPr/>
        </p:nvSpPr>
        <p:spPr bwMode="auto">
          <a:xfrm>
            <a:off x="8521700" y="5513388"/>
            <a:ext cx="1219200" cy="0"/>
          </a:xfrm>
          <a:prstGeom prst="line">
            <a:avLst/>
          </a:prstGeom>
          <a:noFill/>
          <a:ln w="76200">
            <a:solidFill>
              <a:srgbClr val="00CC99"/>
            </a:solidFill>
            <a:round/>
            <a:headEnd/>
            <a:tailEnd type="triangle" w="med" len="lg"/>
          </a:ln>
        </p:spPr>
        <p:txBody>
          <a:bodyPr/>
          <a:lstStyle/>
          <a:p>
            <a:endParaRPr lang="zh-CN" altLang="en-US"/>
          </a:p>
        </p:txBody>
      </p:sp>
      <p:sp>
        <p:nvSpPr>
          <p:cNvPr id="14408" name="Freeform 634"/>
          <p:cNvSpPr>
            <a:spLocks/>
          </p:cNvSpPr>
          <p:nvPr/>
        </p:nvSpPr>
        <p:spPr bwMode="auto">
          <a:xfrm>
            <a:off x="2425700" y="5995988"/>
            <a:ext cx="1701800" cy="241300"/>
          </a:xfrm>
          <a:custGeom>
            <a:avLst/>
            <a:gdLst>
              <a:gd name="T0" fmla="*/ 0 w 1072"/>
              <a:gd name="T1" fmla="*/ 0 h 152"/>
              <a:gd name="T2" fmla="*/ 0 w 1072"/>
              <a:gd name="T3" fmla="*/ 241300 h 152"/>
              <a:gd name="T4" fmla="*/ 1701800 w 1072"/>
              <a:gd name="T5" fmla="*/ 241300 h 152"/>
              <a:gd name="T6" fmla="*/ 1701800 w 1072"/>
              <a:gd name="T7" fmla="*/ 12700 h 152"/>
              <a:gd name="T8" fmla="*/ 0 60000 65536"/>
              <a:gd name="T9" fmla="*/ 0 60000 65536"/>
              <a:gd name="T10" fmla="*/ 0 60000 65536"/>
              <a:gd name="T11" fmla="*/ 0 60000 65536"/>
              <a:gd name="T12" fmla="*/ 0 w 1072"/>
              <a:gd name="T13" fmla="*/ 0 h 152"/>
              <a:gd name="T14" fmla="*/ 1072 w 1072"/>
              <a:gd name="T15" fmla="*/ 152 h 152"/>
            </a:gdLst>
            <a:ahLst/>
            <a:cxnLst>
              <a:cxn ang="T8">
                <a:pos x="T0" y="T1"/>
              </a:cxn>
              <a:cxn ang="T9">
                <a:pos x="T2" y="T3"/>
              </a:cxn>
              <a:cxn ang="T10">
                <a:pos x="T4" y="T5"/>
              </a:cxn>
              <a:cxn ang="T11">
                <a:pos x="T6" y="T7"/>
              </a:cxn>
            </a:cxnLst>
            <a:rect l="T12" t="T13" r="T14" b="T15"/>
            <a:pathLst>
              <a:path w="1072" h="152">
                <a:moveTo>
                  <a:pt x="0" y="0"/>
                </a:moveTo>
                <a:lnTo>
                  <a:pt x="0" y="152"/>
                </a:lnTo>
                <a:lnTo>
                  <a:pt x="1072" y="152"/>
                </a:lnTo>
                <a:lnTo>
                  <a:pt x="1072" y="8"/>
                </a:lnTo>
              </a:path>
            </a:pathLst>
          </a:custGeom>
          <a:noFill/>
          <a:ln w="28575" cmpd="sng">
            <a:solidFill>
              <a:schemeClr val="tx1"/>
            </a:solidFill>
            <a:round/>
            <a:headEnd/>
            <a:tailEnd/>
          </a:ln>
        </p:spPr>
        <p:txBody>
          <a:bodyPr/>
          <a:lstStyle/>
          <a:p>
            <a:endParaRPr lang="zh-CN" altLang="en-US"/>
          </a:p>
        </p:txBody>
      </p:sp>
      <p:sp>
        <p:nvSpPr>
          <p:cNvPr id="14409" name="Freeform 635"/>
          <p:cNvSpPr>
            <a:spLocks/>
          </p:cNvSpPr>
          <p:nvPr/>
        </p:nvSpPr>
        <p:spPr bwMode="auto">
          <a:xfrm>
            <a:off x="8293100" y="5995988"/>
            <a:ext cx="1701800" cy="241300"/>
          </a:xfrm>
          <a:custGeom>
            <a:avLst/>
            <a:gdLst>
              <a:gd name="T0" fmla="*/ 0 w 1072"/>
              <a:gd name="T1" fmla="*/ 0 h 152"/>
              <a:gd name="T2" fmla="*/ 0 w 1072"/>
              <a:gd name="T3" fmla="*/ 241300 h 152"/>
              <a:gd name="T4" fmla="*/ 1701800 w 1072"/>
              <a:gd name="T5" fmla="*/ 241300 h 152"/>
              <a:gd name="T6" fmla="*/ 1701800 w 1072"/>
              <a:gd name="T7" fmla="*/ 12700 h 152"/>
              <a:gd name="T8" fmla="*/ 0 60000 65536"/>
              <a:gd name="T9" fmla="*/ 0 60000 65536"/>
              <a:gd name="T10" fmla="*/ 0 60000 65536"/>
              <a:gd name="T11" fmla="*/ 0 60000 65536"/>
              <a:gd name="T12" fmla="*/ 0 w 1072"/>
              <a:gd name="T13" fmla="*/ 0 h 152"/>
              <a:gd name="T14" fmla="*/ 1072 w 1072"/>
              <a:gd name="T15" fmla="*/ 152 h 152"/>
            </a:gdLst>
            <a:ahLst/>
            <a:cxnLst>
              <a:cxn ang="T8">
                <a:pos x="T0" y="T1"/>
              </a:cxn>
              <a:cxn ang="T9">
                <a:pos x="T2" y="T3"/>
              </a:cxn>
              <a:cxn ang="T10">
                <a:pos x="T4" y="T5"/>
              </a:cxn>
              <a:cxn ang="T11">
                <a:pos x="T6" y="T7"/>
              </a:cxn>
            </a:cxnLst>
            <a:rect l="T12" t="T13" r="T14" b="T15"/>
            <a:pathLst>
              <a:path w="1072" h="152">
                <a:moveTo>
                  <a:pt x="0" y="0"/>
                </a:moveTo>
                <a:lnTo>
                  <a:pt x="0" y="152"/>
                </a:lnTo>
                <a:lnTo>
                  <a:pt x="1072" y="152"/>
                </a:lnTo>
                <a:lnTo>
                  <a:pt x="1072" y="8"/>
                </a:lnTo>
              </a:path>
            </a:pathLst>
          </a:custGeom>
          <a:noFill/>
          <a:ln w="28575" cmpd="sng">
            <a:solidFill>
              <a:schemeClr val="tx1"/>
            </a:solidFill>
            <a:round/>
            <a:headEnd/>
            <a:tailEnd/>
          </a:ln>
        </p:spPr>
        <p:txBody>
          <a:bodyPr/>
          <a:lstStyle/>
          <a:p>
            <a:endParaRPr lang="zh-CN" altLang="en-US"/>
          </a:p>
        </p:txBody>
      </p:sp>
      <p:sp>
        <p:nvSpPr>
          <p:cNvPr id="14410" name="Freeform 636"/>
          <p:cNvSpPr>
            <a:spLocks/>
          </p:cNvSpPr>
          <p:nvPr/>
        </p:nvSpPr>
        <p:spPr bwMode="auto">
          <a:xfrm>
            <a:off x="4533900" y="5983288"/>
            <a:ext cx="1460500" cy="254000"/>
          </a:xfrm>
          <a:custGeom>
            <a:avLst/>
            <a:gdLst>
              <a:gd name="T0" fmla="*/ 0 w 1072"/>
              <a:gd name="T1" fmla="*/ 0 h 152"/>
              <a:gd name="T2" fmla="*/ 0 w 1072"/>
              <a:gd name="T3" fmla="*/ 254000 h 152"/>
              <a:gd name="T4" fmla="*/ 1460500 w 1072"/>
              <a:gd name="T5" fmla="*/ 254000 h 152"/>
              <a:gd name="T6" fmla="*/ 1460500 w 1072"/>
              <a:gd name="T7" fmla="*/ 13368 h 152"/>
              <a:gd name="T8" fmla="*/ 0 60000 65536"/>
              <a:gd name="T9" fmla="*/ 0 60000 65536"/>
              <a:gd name="T10" fmla="*/ 0 60000 65536"/>
              <a:gd name="T11" fmla="*/ 0 60000 65536"/>
              <a:gd name="T12" fmla="*/ 0 w 1072"/>
              <a:gd name="T13" fmla="*/ 0 h 152"/>
              <a:gd name="T14" fmla="*/ 1072 w 1072"/>
              <a:gd name="T15" fmla="*/ 152 h 152"/>
            </a:gdLst>
            <a:ahLst/>
            <a:cxnLst>
              <a:cxn ang="T8">
                <a:pos x="T0" y="T1"/>
              </a:cxn>
              <a:cxn ang="T9">
                <a:pos x="T2" y="T3"/>
              </a:cxn>
              <a:cxn ang="T10">
                <a:pos x="T4" y="T5"/>
              </a:cxn>
              <a:cxn ang="T11">
                <a:pos x="T6" y="T7"/>
              </a:cxn>
            </a:cxnLst>
            <a:rect l="T12" t="T13" r="T14" b="T15"/>
            <a:pathLst>
              <a:path w="1072" h="152">
                <a:moveTo>
                  <a:pt x="0" y="0"/>
                </a:moveTo>
                <a:lnTo>
                  <a:pt x="0" y="152"/>
                </a:lnTo>
                <a:lnTo>
                  <a:pt x="1072" y="152"/>
                </a:lnTo>
                <a:lnTo>
                  <a:pt x="1072" y="8"/>
                </a:lnTo>
              </a:path>
            </a:pathLst>
          </a:custGeom>
          <a:noFill/>
          <a:ln w="28575" cmpd="sng">
            <a:solidFill>
              <a:schemeClr val="tx1"/>
            </a:solidFill>
            <a:round/>
            <a:headEnd/>
            <a:tailEnd/>
          </a:ln>
        </p:spPr>
        <p:txBody>
          <a:bodyPr/>
          <a:lstStyle/>
          <a:p>
            <a:endParaRPr lang="zh-CN" altLang="en-US"/>
          </a:p>
        </p:txBody>
      </p:sp>
      <p:sp>
        <p:nvSpPr>
          <p:cNvPr id="14411" name="Freeform 637"/>
          <p:cNvSpPr>
            <a:spLocks/>
          </p:cNvSpPr>
          <p:nvPr/>
        </p:nvSpPr>
        <p:spPr bwMode="auto">
          <a:xfrm>
            <a:off x="6464300" y="5995988"/>
            <a:ext cx="1473200" cy="241300"/>
          </a:xfrm>
          <a:custGeom>
            <a:avLst/>
            <a:gdLst>
              <a:gd name="T0" fmla="*/ 0 w 1072"/>
              <a:gd name="T1" fmla="*/ 0 h 152"/>
              <a:gd name="T2" fmla="*/ 0 w 1072"/>
              <a:gd name="T3" fmla="*/ 241300 h 152"/>
              <a:gd name="T4" fmla="*/ 1473200 w 1072"/>
              <a:gd name="T5" fmla="*/ 241300 h 152"/>
              <a:gd name="T6" fmla="*/ 1473200 w 1072"/>
              <a:gd name="T7" fmla="*/ 12700 h 152"/>
              <a:gd name="T8" fmla="*/ 0 60000 65536"/>
              <a:gd name="T9" fmla="*/ 0 60000 65536"/>
              <a:gd name="T10" fmla="*/ 0 60000 65536"/>
              <a:gd name="T11" fmla="*/ 0 60000 65536"/>
              <a:gd name="T12" fmla="*/ 0 w 1072"/>
              <a:gd name="T13" fmla="*/ 0 h 152"/>
              <a:gd name="T14" fmla="*/ 1072 w 1072"/>
              <a:gd name="T15" fmla="*/ 152 h 152"/>
            </a:gdLst>
            <a:ahLst/>
            <a:cxnLst>
              <a:cxn ang="T8">
                <a:pos x="T0" y="T1"/>
              </a:cxn>
              <a:cxn ang="T9">
                <a:pos x="T2" y="T3"/>
              </a:cxn>
              <a:cxn ang="T10">
                <a:pos x="T4" y="T5"/>
              </a:cxn>
              <a:cxn ang="T11">
                <a:pos x="T6" y="T7"/>
              </a:cxn>
            </a:cxnLst>
            <a:rect l="T12" t="T13" r="T14" b="T15"/>
            <a:pathLst>
              <a:path w="1072" h="152">
                <a:moveTo>
                  <a:pt x="0" y="0"/>
                </a:moveTo>
                <a:lnTo>
                  <a:pt x="0" y="152"/>
                </a:lnTo>
                <a:lnTo>
                  <a:pt x="1072" y="152"/>
                </a:lnTo>
                <a:lnTo>
                  <a:pt x="1072" y="8"/>
                </a:lnTo>
              </a:path>
            </a:pathLst>
          </a:custGeom>
          <a:noFill/>
          <a:ln w="28575" cmpd="sng">
            <a:solidFill>
              <a:schemeClr val="tx1"/>
            </a:solidFill>
            <a:round/>
            <a:headEnd/>
            <a:tailEnd/>
          </a:ln>
        </p:spPr>
        <p:txBody>
          <a:bodyPr/>
          <a:lstStyle/>
          <a:p>
            <a:endParaRPr lang="zh-CN" altLang="en-US"/>
          </a:p>
        </p:txBody>
      </p:sp>
      <p:sp>
        <p:nvSpPr>
          <p:cNvPr id="14412" name="Text Box 639"/>
          <p:cNvSpPr txBox="1">
            <a:spLocks noChangeArrowheads="1"/>
          </p:cNvSpPr>
          <p:nvPr/>
        </p:nvSpPr>
        <p:spPr bwMode="auto">
          <a:xfrm>
            <a:off x="3954464" y="4503738"/>
            <a:ext cx="433387" cy="366712"/>
          </a:xfrm>
          <a:prstGeom prst="rect">
            <a:avLst/>
          </a:prstGeom>
          <a:noFill/>
          <a:ln w="9525">
            <a:noFill/>
            <a:miter lim="800000"/>
            <a:headEnd/>
            <a:tailEnd/>
          </a:ln>
        </p:spPr>
        <p:txBody>
          <a:bodyPr wrap="none">
            <a:spAutoFit/>
          </a:bodyPr>
          <a:lstStyle/>
          <a:p>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1</a:t>
            </a:r>
          </a:p>
        </p:txBody>
      </p:sp>
      <p:sp>
        <p:nvSpPr>
          <p:cNvPr id="14413" name="Text Box 640"/>
          <p:cNvSpPr txBox="1">
            <a:spLocks noChangeArrowheads="1"/>
          </p:cNvSpPr>
          <p:nvPr/>
        </p:nvSpPr>
        <p:spPr bwMode="auto">
          <a:xfrm>
            <a:off x="6083300" y="4503738"/>
            <a:ext cx="433388" cy="366712"/>
          </a:xfrm>
          <a:prstGeom prst="rect">
            <a:avLst/>
          </a:prstGeom>
          <a:noFill/>
          <a:ln w="9525">
            <a:noFill/>
            <a:miter lim="800000"/>
            <a:headEnd/>
            <a:tailEnd/>
          </a:ln>
        </p:spPr>
        <p:txBody>
          <a:bodyPr wrap="none">
            <a:spAutoFit/>
          </a:bodyPr>
          <a:lstStyle/>
          <a:p>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2</a:t>
            </a:r>
          </a:p>
        </p:txBody>
      </p:sp>
      <p:sp>
        <p:nvSpPr>
          <p:cNvPr id="14414" name="Text Box 641"/>
          <p:cNvSpPr txBox="1">
            <a:spLocks noChangeArrowheads="1"/>
          </p:cNvSpPr>
          <p:nvPr/>
        </p:nvSpPr>
        <p:spPr bwMode="auto">
          <a:xfrm>
            <a:off x="7980364" y="4503738"/>
            <a:ext cx="433387" cy="366712"/>
          </a:xfrm>
          <a:prstGeom prst="rect">
            <a:avLst/>
          </a:prstGeom>
          <a:noFill/>
          <a:ln w="9525">
            <a:noFill/>
            <a:miter lim="800000"/>
            <a:headEnd/>
            <a:tailEnd/>
          </a:ln>
        </p:spPr>
        <p:txBody>
          <a:bodyPr wrap="none">
            <a:spAutoFit/>
          </a:bodyPr>
          <a:lstStyle/>
          <a:p>
            <a:r>
              <a:rPr kumimoji="1" lang="en-US" altLang="zh-CN" sz="1800" b="1">
                <a:solidFill>
                  <a:srgbClr val="333399"/>
                </a:solidFill>
                <a:latin typeface="Arial" charset="0"/>
                <a:ea typeface="黑体" pitchFamily="2" charset="-122"/>
              </a:rPr>
              <a:t>R</a:t>
            </a:r>
            <a:r>
              <a:rPr kumimoji="1" lang="en-US" altLang="zh-CN" sz="1800" b="1" baseline="-25000">
                <a:solidFill>
                  <a:srgbClr val="333399"/>
                </a:solidFill>
                <a:latin typeface="Arial" charset="0"/>
                <a:ea typeface="黑体" pitchFamily="2" charset="-122"/>
              </a:rPr>
              <a:t>3</a:t>
            </a:r>
          </a:p>
        </p:txBody>
      </p:sp>
      <p:sp>
        <p:nvSpPr>
          <p:cNvPr id="14415" name="Text Box 642"/>
          <p:cNvSpPr txBox="1">
            <a:spLocks noChangeArrowheads="1"/>
          </p:cNvSpPr>
          <p:nvPr/>
        </p:nvSpPr>
        <p:spPr bwMode="auto">
          <a:xfrm>
            <a:off x="2041525" y="3817938"/>
            <a:ext cx="433388" cy="366712"/>
          </a:xfrm>
          <a:prstGeom prst="rect">
            <a:avLst/>
          </a:prstGeom>
          <a:noFill/>
          <a:ln w="9525">
            <a:noFill/>
            <a:miter lim="800000"/>
            <a:headEnd/>
            <a:tailEnd/>
          </a:ln>
        </p:spPr>
        <p:txBody>
          <a:bodyPr wrap="none">
            <a:spAutoFit/>
          </a:bodyPr>
          <a:lstStyle/>
          <a:p>
            <a:r>
              <a:rPr kumimoji="1" lang="en-US" altLang="zh-CN" sz="1800" b="1">
                <a:solidFill>
                  <a:srgbClr val="333399"/>
                </a:solidFill>
                <a:latin typeface="Arial" charset="0"/>
                <a:ea typeface="黑体" pitchFamily="2" charset="-122"/>
              </a:rPr>
              <a:t>H</a:t>
            </a:r>
            <a:r>
              <a:rPr kumimoji="1" lang="en-US" altLang="zh-CN" sz="1800" b="1" baseline="-25000">
                <a:solidFill>
                  <a:srgbClr val="333399"/>
                </a:solidFill>
                <a:latin typeface="Arial" charset="0"/>
                <a:ea typeface="黑体" pitchFamily="2" charset="-122"/>
              </a:rPr>
              <a:t>1</a:t>
            </a:r>
          </a:p>
        </p:txBody>
      </p:sp>
      <p:sp>
        <p:nvSpPr>
          <p:cNvPr id="14416" name="Text Box 643"/>
          <p:cNvSpPr txBox="1">
            <a:spLocks noChangeArrowheads="1"/>
          </p:cNvSpPr>
          <p:nvPr/>
        </p:nvSpPr>
        <p:spPr bwMode="auto">
          <a:xfrm>
            <a:off x="9893300" y="3817938"/>
            <a:ext cx="433388" cy="366712"/>
          </a:xfrm>
          <a:prstGeom prst="rect">
            <a:avLst/>
          </a:prstGeom>
          <a:noFill/>
          <a:ln w="9525">
            <a:noFill/>
            <a:miter lim="800000"/>
            <a:headEnd/>
            <a:tailEnd/>
          </a:ln>
        </p:spPr>
        <p:txBody>
          <a:bodyPr wrap="none">
            <a:spAutoFit/>
          </a:bodyPr>
          <a:lstStyle/>
          <a:p>
            <a:r>
              <a:rPr kumimoji="1" lang="en-US" altLang="zh-CN" sz="1800" b="1">
                <a:solidFill>
                  <a:srgbClr val="333399"/>
                </a:solidFill>
                <a:latin typeface="Arial" charset="0"/>
                <a:ea typeface="黑体" pitchFamily="2" charset="-122"/>
              </a:rPr>
              <a:t>H</a:t>
            </a:r>
            <a:r>
              <a:rPr kumimoji="1" lang="en-US" altLang="zh-CN" sz="1800" b="1" baseline="-25000">
                <a:solidFill>
                  <a:srgbClr val="333399"/>
                </a:solidFill>
                <a:latin typeface="Arial" charset="0"/>
                <a:ea typeface="黑体" pitchFamily="2" charset="-122"/>
              </a:rPr>
              <a:t>2</a:t>
            </a:r>
          </a:p>
        </p:txBody>
      </p:sp>
      <p:sp>
        <p:nvSpPr>
          <p:cNvPr id="119429" name="Text Box 645"/>
          <p:cNvSpPr txBox="1">
            <a:spLocks noChangeArrowheads="1"/>
          </p:cNvSpPr>
          <p:nvPr/>
        </p:nvSpPr>
        <p:spPr bwMode="auto">
          <a:xfrm>
            <a:off x="3792538" y="3756026"/>
            <a:ext cx="4806950" cy="519113"/>
          </a:xfrm>
          <a:prstGeom prst="rect">
            <a:avLst/>
          </a:prstGeom>
          <a:noFill/>
          <a:ln w="9525">
            <a:noFill/>
            <a:miter lim="800000"/>
            <a:headEnd/>
            <a:tailEnd/>
          </a:ln>
        </p:spPr>
        <p:txBody>
          <a:bodyPr wrap="none">
            <a:spAutoFit/>
          </a:bodyPr>
          <a:lstStyle/>
          <a:p>
            <a:r>
              <a:rPr lang="zh-CN" altLang="en-US" sz="2800">
                <a:solidFill>
                  <a:srgbClr val="333399"/>
                </a:solidFill>
                <a:ea typeface="黑体" pitchFamily="2" charset="-122"/>
              </a:rPr>
              <a:t>仅从数据链路层观察帧的流动</a:t>
            </a:r>
          </a:p>
        </p:txBody>
      </p:sp>
      <p:sp>
        <p:nvSpPr>
          <p:cNvPr id="14418" name="Freeform 638"/>
          <p:cNvSpPr>
            <a:spLocks/>
          </p:cNvSpPr>
          <p:nvPr/>
        </p:nvSpPr>
        <p:spPr bwMode="auto">
          <a:xfrm>
            <a:off x="2749550" y="4329113"/>
            <a:ext cx="6978650" cy="1871662"/>
          </a:xfrm>
          <a:custGeom>
            <a:avLst/>
            <a:gdLst>
              <a:gd name="T0" fmla="*/ 19050 w 4396"/>
              <a:gd name="T1" fmla="*/ 47625 h 1179"/>
              <a:gd name="T2" fmla="*/ 19050 w 4396"/>
              <a:gd name="T3" fmla="*/ 1443037 h 1179"/>
              <a:gd name="T4" fmla="*/ 133350 w 4396"/>
              <a:gd name="T5" fmla="*/ 1804987 h 1179"/>
              <a:gd name="T6" fmla="*/ 647700 w 4396"/>
              <a:gd name="T7" fmla="*/ 1843087 h 1179"/>
              <a:gd name="T8" fmla="*/ 900112 w 4396"/>
              <a:gd name="T9" fmla="*/ 1838325 h 1179"/>
              <a:gd name="T10" fmla="*/ 1219200 w 4396"/>
              <a:gd name="T11" fmla="*/ 1809750 h 1179"/>
              <a:gd name="T12" fmla="*/ 1276350 w 4396"/>
              <a:gd name="T13" fmla="*/ 1666875 h 1179"/>
              <a:gd name="T14" fmla="*/ 1276350 w 4396"/>
              <a:gd name="T15" fmla="*/ 1057275 h 1179"/>
              <a:gd name="T16" fmla="*/ 1357312 w 4396"/>
              <a:gd name="T17" fmla="*/ 757237 h 1179"/>
              <a:gd name="T18" fmla="*/ 1876425 w 4396"/>
              <a:gd name="T19" fmla="*/ 766762 h 1179"/>
              <a:gd name="T20" fmla="*/ 1924050 w 4396"/>
              <a:gd name="T21" fmla="*/ 1052512 h 1179"/>
              <a:gd name="T22" fmla="*/ 1919287 w 4396"/>
              <a:gd name="T23" fmla="*/ 1438274 h 1179"/>
              <a:gd name="T24" fmla="*/ 1962150 w 4396"/>
              <a:gd name="T25" fmla="*/ 1781175 h 1179"/>
              <a:gd name="T26" fmla="*/ 2362200 w 4396"/>
              <a:gd name="T27" fmla="*/ 1843087 h 1179"/>
              <a:gd name="T28" fmla="*/ 2962274 w 4396"/>
              <a:gd name="T29" fmla="*/ 1814512 h 1179"/>
              <a:gd name="T30" fmla="*/ 3138487 w 4396"/>
              <a:gd name="T31" fmla="*/ 1666875 h 1179"/>
              <a:gd name="T32" fmla="*/ 3162299 w 4396"/>
              <a:gd name="T33" fmla="*/ 1190625 h 1179"/>
              <a:gd name="T34" fmla="*/ 3200399 w 4396"/>
              <a:gd name="T35" fmla="*/ 728662 h 1179"/>
              <a:gd name="T36" fmla="*/ 3762375 w 4396"/>
              <a:gd name="T37" fmla="*/ 719137 h 1179"/>
              <a:gd name="T38" fmla="*/ 3824287 w 4396"/>
              <a:gd name="T39" fmla="*/ 1052512 h 1179"/>
              <a:gd name="T40" fmla="*/ 3829050 w 4396"/>
              <a:gd name="T41" fmla="*/ 1376362 h 1179"/>
              <a:gd name="T42" fmla="*/ 3867150 w 4396"/>
              <a:gd name="T43" fmla="*/ 1743075 h 1179"/>
              <a:gd name="T44" fmla="*/ 4071937 w 4396"/>
              <a:gd name="T45" fmla="*/ 1838325 h 1179"/>
              <a:gd name="T46" fmla="*/ 4800599 w 4396"/>
              <a:gd name="T47" fmla="*/ 1819275 h 1179"/>
              <a:gd name="T48" fmla="*/ 5024437 w 4396"/>
              <a:gd name="T49" fmla="*/ 1652587 h 1179"/>
              <a:gd name="T50" fmla="*/ 5035549 w 4396"/>
              <a:gd name="T51" fmla="*/ 1050925 h 1179"/>
              <a:gd name="T52" fmla="*/ 5091112 w 4396"/>
              <a:gd name="T53" fmla="*/ 733425 h 1179"/>
              <a:gd name="T54" fmla="*/ 5543549 w 4396"/>
              <a:gd name="T55" fmla="*/ 695325 h 1179"/>
              <a:gd name="T56" fmla="*/ 5691187 w 4396"/>
              <a:gd name="T57" fmla="*/ 857250 h 1179"/>
              <a:gd name="T58" fmla="*/ 5700712 w 4396"/>
              <a:gd name="T59" fmla="*/ 1419224 h 1179"/>
              <a:gd name="T60" fmla="*/ 5729287 w 4396"/>
              <a:gd name="T61" fmla="*/ 1747837 h 1179"/>
              <a:gd name="T62" fmla="*/ 5886449 w 4396"/>
              <a:gd name="T63" fmla="*/ 1824037 h 1179"/>
              <a:gd name="T64" fmla="*/ 6596063 w 4396"/>
              <a:gd name="T65" fmla="*/ 1838325 h 1179"/>
              <a:gd name="T66" fmla="*/ 6881813 w 4396"/>
              <a:gd name="T67" fmla="*/ 1785937 h 1179"/>
              <a:gd name="T68" fmla="*/ 6967538 w 4396"/>
              <a:gd name="T69" fmla="*/ 1500187 h 1179"/>
              <a:gd name="T70" fmla="*/ 6953250 w 4396"/>
              <a:gd name="T71" fmla="*/ 0 h 11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96"/>
              <a:gd name="T109" fmla="*/ 0 h 1179"/>
              <a:gd name="T110" fmla="*/ 4396 w 4396"/>
              <a:gd name="T111" fmla="*/ 1179 h 11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96" h="1179">
                <a:moveTo>
                  <a:pt x="12" y="30"/>
                </a:moveTo>
                <a:cubicBezTo>
                  <a:pt x="13" y="176"/>
                  <a:pt x="0" y="725"/>
                  <a:pt x="12" y="909"/>
                </a:cubicBezTo>
                <a:cubicBezTo>
                  <a:pt x="24" y="1093"/>
                  <a:pt x="18" y="1095"/>
                  <a:pt x="84" y="1137"/>
                </a:cubicBezTo>
                <a:cubicBezTo>
                  <a:pt x="150" y="1179"/>
                  <a:pt x="328" y="1158"/>
                  <a:pt x="408" y="1161"/>
                </a:cubicBezTo>
                <a:cubicBezTo>
                  <a:pt x="488" y="1164"/>
                  <a:pt x="507" y="1162"/>
                  <a:pt x="567" y="1158"/>
                </a:cubicBezTo>
                <a:cubicBezTo>
                  <a:pt x="627" y="1154"/>
                  <a:pt x="728" y="1158"/>
                  <a:pt x="768" y="1140"/>
                </a:cubicBezTo>
                <a:cubicBezTo>
                  <a:pt x="808" y="1122"/>
                  <a:pt x="798" y="1129"/>
                  <a:pt x="804" y="1050"/>
                </a:cubicBezTo>
                <a:cubicBezTo>
                  <a:pt x="810" y="971"/>
                  <a:pt x="796" y="761"/>
                  <a:pt x="804" y="666"/>
                </a:cubicBezTo>
                <a:cubicBezTo>
                  <a:pt x="812" y="571"/>
                  <a:pt x="792" y="507"/>
                  <a:pt x="855" y="477"/>
                </a:cubicBezTo>
                <a:cubicBezTo>
                  <a:pt x="918" y="447"/>
                  <a:pt x="1122" y="452"/>
                  <a:pt x="1182" y="483"/>
                </a:cubicBezTo>
                <a:cubicBezTo>
                  <a:pt x="1242" y="514"/>
                  <a:pt x="1208" y="592"/>
                  <a:pt x="1212" y="663"/>
                </a:cubicBezTo>
                <a:cubicBezTo>
                  <a:pt x="1216" y="734"/>
                  <a:pt x="1205" y="830"/>
                  <a:pt x="1209" y="906"/>
                </a:cubicBezTo>
                <a:cubicBezTo>
                  <a:pt x="1213" y="982"/>
                  <a:pt x="1190" y="1080"/>
                  <a:pt x="1236" y="1122"/>
                </a:cubicBezTo>
                <a:cubicBezTo>
                  <a:pt x="1282" y="1164"/>
                  <a:pt x="1383" y="1158"/>
                  <a:pt x="1488" y="1161"/>
                </a:cubicBezTo>
                <a:cubicBezTo>
                  <a:pt x="1593" y="1164"/>
                  <a:pt x="1785" y="1161"/>
                  <a:pt x="1866" y="1143"/>
                </a:cubicBezTo>
                <a:cubicBezTo>
                  <a:pt x="1947" y="1125"/>
                  <a:pt x="1956" y="1115"/>
                  <a:pt x="1977" y="1050"/>
                </a:cubicBezTo>
                <a:cubicBezTo>
                  <a:pt x="1998" y="985"/>
                  <a:pt x="1986" y="848"/>
                  <a:pt x="1992" y="750"/>
                </a:cubicBezTo>
                <a:cubicBezTo>
                  <a:pt x="1998" y="652"/>
                  <a:pt x="1953" y="508"/>
                  <a:pt x="2016" y="459"/>
                </a:cubicBezTo>
                <a:cubicBezTo>
                  <a:pt x="2079" y="410"/>
                  <a:pt x="2305" y="419"/>
                  <a:pt x="2370" y="453"/>
                </a:cubicBezTo>
                <a:cubicBezTo>
                  <a:pt x="2435" y="487"/>
                  <a:pt x="2402" y="594"/>
                  <a:pt x="2409" y="663"/>
                </a:cubicBezTo>
                <a:cubicBezTo>
                  <a:pt x="2416" y="732"/>
                  <a:pt x="2408" y="794"/>
                  <a:pt x="2412" y="867"/>
                </a:cubicBezTo>
                <a:cubicBezTo>
                  <a:pt x="2416" y="940"/>
                  <a:pt x="2411" y="1050"/>
                  <a:pt x="2436" y="1098"/>
                </a:cubicBezTo>
                <a:cubicBezTo>
                  <a:pt x="2461" y="1146"/>
                  <a:pt x="2467" y="1150"/>
                  <a:pt x="2565" y="1158"/>
                </a:cubicBezTo>
                <a:cubicBezTo>
                  <a:pt x="2663" y="1166"/>
                  <a:pt x="2924" y="1165"/>
                  <a:pt x="3024" y="1146"/>
                </a:cubicBezTo>
                <a:cubicBezTo>
                  <a:pt x="3124" y="1127"/>
                  <a:pt x="3140" y="1122"/>
                  <a:pt x="3165" y="1041"/>
                </a:cubicBezTo>
                <a:cubicBezTo>
                  <a:pt x="3190" y="960"/>
                  <a:pt x="3165" y="758"/>
                  <a:pt x="3172" y="662"/>
                </a:cubicBezTo>
                <a:cubicBezTo>
                  <a:pt x="3179" y="566"/>
                  <a:pt x="3154" y="499"/>
                  <a:pt x="3207" y="462"/>
                </a:cubicBezTo>
                <a:cubicBezTo>
                  <a:pt x="3260" y="425"/>
                  <a:pt x="3429" y="425"/>
                  <a:pt x="3492" y="438"/>
                </a:cubicBezTo>
                <a:cubicBezTo>
                  <a:pt x="3555" y="451"/>
                  <a:pt x="3568" y="464"/>
                  <a:pt x="3585" y="540"/>
                </a:cubicBezTo>
                <a:cubicBezTo>
                  <a:pt x="3602" y="616"/>
                  <a:pt x="3587" y="801"/>
                  <a:pt x="3591" y="894"/>
                </a:cubicBezTo>
                <a:cubicBezTo>
                  <a:pt x="3595" y="987"/>
                  <a:pt x="3590" y="1059"/>
                  <a:pt x="3609" y="1101"/>
                </a:cubicBezTo>
                <a:cubicBezTo>
                  <a:pt x="3628" y="1143"/>
                  <a:pt x="3617" y="1140"/>
                  <a:pt x="3708" y="1149"/>
                </a:cubicBezTo>
                <a:cubicBezTo>
                  <a:pt x="3799" y="1158"/>
                  <a:pt x="4051" y="1162"/>
                  <a:pt x="4155" y="1158"/>
                </a:cubicBezTo>
                <a:cubicBezTo>
                  <a:pt x="4259" y="1154"/>
                  <a:pt x="4296" y="1160"/>
                  <a:pt x="4335" y="1125"/>
                </a:cubicBezTo>
                <a:cubicBezTo>
                  <a:pt x="4374" y="1090"/>
                  <a:pt x="4382" y="1132"/>
                  <a:pt x="4389" y="945"/>
                </a:cubicBezTo>
                <a:cubicBezTo>
                  <a:pt x="4396" y="758"/>
                  <a:pt x="4382" y="197"/>
                  <a:pt x="4380" y="0"/>
                </a:cubicBezTo>
              </a:path>
            </a:pathLst>
          </a:custGeom>
          <a:noFill/>
          <a:ln w="76200" cmpd="sng">
            <a:solidFill>
              <a:srgbClr val="FF0000"/>
            </a:solidFill>
            <a:prstDash val="solid"/>
            <a:round/>
            <a:headEnd type="none" w="med" len="lg"/>
            <a:tailEnd type="triangle" w="med" len="med"/>
          </a:ln>
        </p:spPr>
        <p:txBody>
          <a:bodyPr/>
          <a:lstStyle/>
          <a:p>
            <a:endParaRPr lang="zh-CN" altLang="en-US"/>
          </a:p>
        </p:txBody>
      </p:sp>
      <p:sp>
        <p:nvSpPr>
          <p:cNvPr id="119428" name="Rectangle 644"/>
          <p:cNvSpPr>
            <a:spLocks noChangeArrowheads="1"/>
          </p:cNvSpPr>
          <p:nvPr/>
        </p:nvSpPr>
        <p:spPr bwMode="auto">
          <a:xfrm>
            <a:off x="1774826" y="5329238"/>
            <a:ext cx="8640763" cy="323850"/>
          </a:xfrm>
          <a:prstGeom prst="rect">
            <a:avLst/>
          </a:prstGeom>
          <a:solidFill>
            <a:srgbClr val="C0C0C0">
              <a:alpha val="39999"/>
            </a:srgbClr>
          </a:solidFill>
          <a:ln w="9525">
            <a:solidFill>
              <a:srgbClr val="5F5F5F"/>
            </a:solidFill>
            <a:prstDash val="dash"/>
            <a:miter lim="800000"/>
            <a:headEnd/>
            <a:tailEnd/>
          </a:ln>
        </p:spPr>
        <p:txBody>
          <a:bodyPr wrap="none" anchor="ctr"/>
          <a:lstStyle/>
          <a:p>
            <a:endParaRPr lang="zh-CN" altLang="en-US"/>
          </a:p>
        </p:txBody>
      </p:sp>
      <p:sp>
        <p:nvSpPr>
          <p:cNvPr id="14420" name="灯片编号占位符 583"/>
          <p:cNvSpPr>
            <a:spLocks noGrp="1"/>
          </p:cNvSpPr>
          <p:nvPr>
            <p:ph type="sldNum" sz="quarter" idx="12"/>
          </p:nvPr>
        </p:nvSpPr>
        <p:spPr>
          <a:noFill/>
        </p:spPr>
        <p:txBody>
          <a:bodyPr/>
          <a:lstStyle/>
          <a:p>
            <a:fld id="{751DB819-AFCB-4A9E-8A09-5AE20C5888F2}" type="slidenum">
              <a:rPr lang="en-US" altLang="zh-CN" smtClean="0"/>
              <a:pPr/>
              <a:t>7</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942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19428"/>
                                        </p:tgtEl>
                                        <p:attrNameLst>
                                          <p:attrName>style.visibility</p:attrName>
                                        </p:attrNameLst>
                                      </p:cBhvr>
                                      <p:to>
                                        <p:strVal val="visible"/>
                                      </p:to>
                                    </p:set>
                                  </p:childTnLst>
                                </p:cTn>
                              </p:par>
                            </p:childTnLst>
                          </p:cTn>
                        </p:par>
                        <p:par>
                          <p:cTn id="10" fill="hold">
                            <p:stCondLst>
                              <p:cond delay="500"/>
                            </p:stCondLst>
                            <p:childTnLst>
                              <p:par>
                                <p:cTn id="11" presetID="22" presetClass="entr" presetSubtype="8" fill="hold" grpId="0" nodeType="afterEffect">
                                  <p:stCondLst>
                                    <p:cond delay="500"/>
                                  </p:stCondLst>
                                  <p:childTnLst>
                                    <p:set>
                                      <p:cBhvr>
                                        <p:cTn id="12" dur="1" fill="hold">
                                          <p:stCondLst>
                                            <p:cond delay="0"/>
                                          </p:stCondLst>
                                        </p:cTn>
                                        <p:tgtEl>
                                          <p:spTgt spid="119414"/>
                                        </p:tgtEl>
                                        <p:attrNameLst>
                                          <p:attrName>style.visibility</p:attrName>
                                        </p:attrNameLst>
                                      </p:cBhvr>
                                      <p:to>
                                        <p:strVal val="visible"/>
                                      </p:to>
                                    </p:set>
                                    <p:animEffect transition="in" filter="wipe(left)">
                                      <p:cBhvr>
                                        <p:cTn id="13" dur="500"/>
                                        <p:tgtEl>
                                          <p:spTgt spid="119414"/>
                                        </p:tgtEl>
                                      </p:cBhvr>
                                    </p:animEffect>
                                  </p:childTnLst>
                                </p:cTn>
                              </p:par>
                            </p:childTnLst>
                          </p:cTn>
                        </p:par>
                        <p:par>
                          <p:cTn id="14" fill="hold">
                            <p:stCondLst>
                              <p:cond delay="1500"/>
                            </p:stCondLst>
                            <p:childTnLst>
                              <p:par>
                                <p:cTn id="15" presetID="22" presetClass="entr" presetSubtype="8" fill="hold" grpId="0" nodeType="afterEffect">
                                  <p:stCondLst>
                                    <p:cond delay="500"/>
                                  </p:stCondLst>
                                  <p:childTnLst>
                                    <p:set>
                                      <p:cBhvr>
                                        <p:cTn id="16" dur="1" fill="hold">
                                          <p:stCondLst>
                                            <p:cond delay="0"/>
                                          </p:stCondLst>
                                        </p:cTn>
                                        <p:tgtEl>
                                          <p:spTgt spid="119415"/>
                                        </p:tgtEl>
                                        <p:attrNameLst>
                                          <p:attrName>style.visibility</p:attrName>
                                        </p:attrNameLst>
                                      </p:cBhvr>
                                      <p:to>
                                        <p:strVal val="visible"/>
                                      </p:to>
                                    </p:set>
                                    <p:animEffect transition="in" filter="wipe(left)">
                                      <p:cBhvr>
                                        <p:cTn id="17" dur="500"/>
                                        <p:tgtEl>
                                          <p:spTgt spid="119415"/>
                                        </p:tgtEl>
                                      </p:cBhvr>
                                    </p:animEffect>
                                  </p:childTnLst>
                                </p:cTn>
                              </p:par>
                            </p:childTnLst>
                          </p:cTn>
                        </p:par>
                        <p:par>
                          <p:cTn id="18" fill="hold">
                            <p:stCondLst>
                              <p:cond delay="2500"/>
                            </p:stCondLst>
                            <p:childTnLst>
                              <p:par>
                                <p:cTn id="19" presetID="22" presetClass="entr" presetSubtype="8" fill="hold" grpId="0" nodeType="afterEffect">
                                  <p:stCondLst>
                                    <p:cond delay="500"/>
                                  </p:stCondLst>
                                  <p:childTnLst>
                                    <p:set>
                                      <p:cBhvr>
                                        <p:cTn id="20" dur="1" fill="hold">
                                          <p:stCondLst>
                                            <p:cond delay="0"/>
                                          </p:stCondLst>
                                        </p:cTn>
                                        <p:tgtEl>
                                          <p:spTgt spid="119416"/>
                                        </p:tgtEl>
                                        <p:attrNameLst>
                                          <p:attrName>style.visibility</p:attrName>
                                        </p:attrNameLst>
                                      </p:cBhvr>
                                      <p:to>
                                        <p:strVal val="visible"/>
                                      </p:to>
                                    </p:set>
                                    <p:animEffect transition="in" filter="wipe(left)">
                                      <p:cBhvr>
                                        <p:cTn id="21" dur="500"/>
                                        <p:tgtEl>
                                          <p:spTgt spid="119416"/>
                                        </p:tgtEl>
                                      </p:cBhvr>
                                    </p:animEffect>
                                  </p:childTnLst>
                                </p:cTn>
                              </p:par>
                            </p:childTnLst>
                          </p:cTn>
                        </p:par>
                        <p:par>
                          <p:cTn id="22" fill="hold">
                            <p:stCondLst>
                              <p:cond delay="3500"/>
                            </p:stCondLst>
                            <p:childTnLst>
                              <p:par>
                                <p:cTn id="23" presetID="22" presetClass="entr" presetSubtype="8" fill="hold" grpId="0" nodeType="afterEffect">
                                  <p:stCondLst>
                                    <p:cond delay="500"/>
                                  </p:stCondLst>
                                  <p:childTnLst>
                                    <p:set>
                                      <p:cBhvr>
                                        <p:cTn id="24" dur="1" fill="hold">
                                          <p:stCondLst>
                                            <p:cond delay="0"/>
                                          </p:stCondLst>
                                        </p:cTn>
                                        <p:tgtEl>
                                          <p:spTgt spid="119417"/>
                                        </p:tgtEl>
                                        <p:attrNameLst>
                                          <p:attrName>style.visibility</p:attrName>
                                        </p:attrNameLst>
                                      </p:cBhvr>
                                      <p:to>
                                        <p:strVal val="visible"/>
                                      </p:to>
                                    </p:set>
                                    <p:animEffect transition="in" filter="wipe(left)">
                                      <p:cBhvr>
                                        <p:cTn id="25" dur="500"/>
                                        <p:tgtEl>
                                          <p:spTgt spid="119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414" grpId="0" animBg="1"/>
      <p:bldP spid="119415" grpId="0" animBg="1"/>
      <p:bldP spid="119416" grpId="0" animBg="1"/>
      <p:bldP spid="119417" grpId="0" animBg="1"/>
      <p:bldP spid="119429" grpId="0"/>
      <p:bldP spid="119428"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eaLnBrk="1" hangingPunct="1"/>
            <a:r>
              <a:rPr lang="zh-CN" altLang="en-US"/>
              <a:t>集线器的一些特点 </a:t>
            </a:r>
          </a:p>
        </p:txBody>
      </p:sp>
      <p:sp>
        <p:nvSpPr>
          <p:cNvPr id="429059" name="Rectangle 3"/>
          <p:cNvSpPr>
            <a:spLocks noGrp="1" noChangeArrowheads="1"/>
          </p:cNvSpPr>
          <p:nvPr>
            <p:ph type="body" idx="1"/>
          </p:nvPr>
        </p:nvSpPr>
        <p:spPr>
          <a:xfrm>
            <a:off x="2351089" y="1917700"/>
            <a:ext cx="8137525" cy="4319588"/>
          </a:xfrm>
        </p:spPr>
        <p:txBody>
          <a:bodyPr/>
          <a:lstStyle/>
          <a:p>
            <a:pPr eaLnBrk="1" hangingPunct="1"/>
            <a:r>
              <a:rPr lang="zh-CN" altLang="en-US"/>
              <a:t>集线器是使用电子器件来模拟实际电缆线的工作，因此整个系统仍然像一个传统的以太网那样运行。 </a:t>
            </a:r>
          </a:p>
          <a:p>
            <a:pPr eaLnBrk="1" hangingPunct="1"/>
            <a:r>
              <a:rPr lang="zh-CN" altLang="en-US"/>
              <a:t>使用集线器的以太网在</a:t>
            </a:r>
            <a:r>
              <a:rPr lang="zh-CN" altLang="en-US">
                <a:solidFill>
                  <a:schemeClr val="hlink"/>
                </a:solidFill>
              </a:rPr>
              <a:t>逻辑上</a:t>
            </a:r>
            <a:r>
              <a:rPr lang="zh-CN" altLang="en-US"/>
              <a:t>仍是一个总线网，各工作站使用的还是 </a:t>
            </a:r>
            <a:r>
              <a:rPr lang="en-US" altLang="zh-CN"/>
              <a:t>CSMA/CD</a:t>
            </a:r>
            <a:r>
              <a:rPr lang="en-US" altLang="zh-CN" b="1"/>
              <a:t> </a:t>
            </a:r>
            <a:r>
              <a:rPr lang="zh-CN" altLang="en-US"/>
              <a:t>协议，并共享逻辑上的总线。 </a:t>
            </a:r>
          </a:p>
          <a:p>
            <a:pPr eaLnBrk="1" hangingPunct="1"/>
            <a:r>
              <a:rPr lang="zh-CN" altLang="en-US"/>
              <a:t>集线器很像一个多接口的转发器，工作在物理层。 </a:t>
            </a:r>
          </a:p>
        </p:txBody>
      </p:sp>
      <p:sp>
        <p:nvSpPr>
          <p:cNvPr id="78852" name="灯片编号占位符 5"/>
          <p:cNvSpPr>
            <a:spLocks noGrp="1"/>
          </p:cNvSpPr>
          <p:nvPr>
            <p:ph type="sldNum" sz="quarter" idx="12"/>
          </p:nvPr>
        </p:nvSpPr>
        <p:spPr>
          <a:noFill/>
        </p:spPr>
        <p:txBody>
          <a:bodyPr/>
          <a:lstStyle/>
          <a:p>
            <a:fld id="{46C0EE32-AD52-44CB-BD04-AF3B5E0C55E2}" type="slidenum">
              <a:rPr lang="en-US" altLang="zh-CN" smtClean="0"/>
              <a:pPr/>
              <a:t>70</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90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9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59"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eaLnBrk="1" hangingPunct="1"/>
            <a:r>
              <a:rPr lang="zh-CN" altLang="en-US"/>
              <a:t>具有三个接口的集线器 </a:t>
            </a:r>
          </a:p>
        </p:txBody>
      </p:sp>
      <p:grpSp>
        <p:nvGrpSpPr>
          <p:cNvPr id="79875" name="Group 3"/>
          <p:cNvGrpSpPr>
            <a:grpSpLocks/>
          </p:cNvGrpSpPr>
          <p:nvPr/>
        </p:nvGrpSpPr>
        <p:grpSpPr bwMode="auto">
          <a:xfrm rot="-3098467">
            <a:off x="3347245" y="3960020"/>
            <a:ext cx="1127125" cy="90487"/>
            <a:chOff x="1548" y="1476"/>
            <a:chExt cx="1338" cy="120"/>
          </a:xfrm>
        </p:grpSpPr>
        <p:sp>
          <p:nvSpPr>
            <p:cNvPr id="79931" name="Freeform 4"/>
            <p:cNvSpPr>
              <a:spLocks/>
            </p:cNvSpPr>
            <p:nvPr/>
          </p:nvSpPr>
          <p:spPr bwMode="auto">
            <a:xfrm>
              <a:off x="1555" y="1484"/>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sp>
          <p:nvSpPr>
            <p:cNvPr id="79932" name="Freeform 5"/>
            <p:cNvSpPr>
              <a:spLocks/>
            </p:cNvSpPr>
            <p:nvPr/>
          </p:nvSpPr>
          <p:spPr bwMode="auto">
            <a:xfrm flipV="1">
              <a:off x="1548" y="1476"/>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grpSp>
      <p:grpSp>
        <p:nvGrpSpPr>
          <p:cNvPr id="79876" name="Group 6"/>
          <p:cNvGrpSpPr>
            <a:grpSpLocks/>
          </p:cNvGrpSpPr>
          <p:nvPr/>
        </p:nvGrpSpPr>
        <p:grpSpPr bwMode="auto">
          <a:xfrm rot="-3098467">
            <a:off x="3750470" y="3960020"/>
            <a:ext cx="1127125" cy="90487"/>
            <a:chOff x="1548" y="1476"/>
            <a:chExt cx="1338" cy="120"/>
          </a:xfrm>
        </p:grpSpPr>
        <p:sp>
          <p:nvSpPr>
            <p:cNvPr id="79929" name="Freeform 7"/>
            <p:cNvSpPr>
              <a:spLocks/>
            </p:cNvSpPr>
            <p:nvPr/>
          </p:nvSpPr>
          <p:spPr bwMode="auto">
            <a:xfrm>
              <a:off x="1555" y="1484"/>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sp>
          <p:nvSpPr>
            <p:cNvPr id="79930" name="Freeform 8"/>
            <p:cNvSpPr>
              <a:spLocks/>
            </p:cNvSpPr>
            <p:nvPr/>
          </p:nvSpPr>
          <p:spPr bwMode="auto">
            <a:xfrm flipV="1">
              <a:off x="1548" y="1476"/>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grpSp>
      <p:grpSp>
        <p:nvGrpSpPr>
          <p:cNvPr id="79877" name="Group 9"/>
          <p:cNvGrpSpPr>
            <a:grpSpLocks/>
          </p:cNvGrpSpPr>
          <p:nvPr/>
        </p:nvGrpSpPr>
        <p:grpSpPr bwMode="auto">
          <a:xfrm rot="3701259" flipH="1">
            <a:off x="7306469" y="3953669"/>
            <a:ext cx="1001712" cy="88900"/>
            <a:chOff x="1548" y="1476"/>
            <a:chExt cx="1338" cy="120"/>
          </a:xfrm>
        </p:grpSpPr>
        <p:sp>
          <p:nvSpPr>
            <p:cNvPr id="79927" name="Freeform 10"/>
            <p:cNvSpPr>
              <a:spLocks/>
            </p:cNvSpPr>
            <p:nvPr/>
          </p:nvSpPr>
          <p:spPr bwMode="auto">
            <a:xfrm>
              <a:off x="1555" y="1484"/>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sp>
          <p:nvSpPr>
            <p:cNvPr id="79928" name="Freeform 11"/>
            <p:cNvSpPr>
              <a:spLocks/>
            </p:cNvSpPr>
            <p:nvPr/>
          </p:nvSpPr>
          <p:spPr bwMode="auto">
            <a:xfrm flipV="1">
              <a:off x="1548" y="1476"/>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grpSp>
      <p:grpSp>
        <p:nvGrpSpPr>
          <p:cNvPr id="79878" name="Group 12"/>
          <p:cNvGrpSpPr>
            <a:grpSpLocks/>
          </p:cNvGrpSpPr>
          <p:nvPr/>
        </p:nvGrpSpPr>
        <p:grpSpPr bwMode="auto">
          <a:xfrm rot="3701259" flipH="1">
            <a:off x="7778751" y="3973514"/>
            <a:ext cx="1001713" cy="90487"/>
            <a:chOff x="1548" y="1476"/>
            <a:chExt cx="1338" cy="120"/>
          </a:xfrm>
        </p:grpSpPr>
        <p:sp>
          <p:nvSpPr>
            <p:cNvPr id="79925" name="Freeform 13"/>
            <p:cNvSpPr>
              <a:spLocks/>
            </p:cNvSpPr>
            <p:nvPr/>
          </p:nvSpPr>
          <p:spPr bwMode="auto">
            <a:xfrm>
              <a:off x="1555" y="1484"/>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sp>
          <p:nvSpPr>
            <p:cNvPr id="79926" name="Freeform 14"/>
            <p:cNvSpPr>
              <a:spLocks/>
            </p:cNvSpPr>
            <p:nvPr/>
          </p:nvSpPr>
          <p:spPr bwMode="auto">
            <a:xfrm flipV="1">
              <a:off x="1548" y="1476"/>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grpSp>
      <p:sp>
        <p:nvSpPr>
          <p:cNvPr id="430095" name="Rectangle 15"/>
          <p:cNvSpPr>
            <a:spLocks noChangeArrowheads="1"/>
          </p:cNvSpPr>
          <p:nvPr/>
        </p:nvSpPr>
        <p:spPr bwMode="auto">
          <a:xfrm>
            <a:off x="3341688" y="2212976"/>
            <a:ext cx="5510212" cy="1344613"/>
          </a:xfrm>
          <a:prstGeom prst="rect">
            <a:avLst/>
          </a:prstGeom>
          <a:solidFill>
            <a:srgbClr val="FFCCFF"/>
          </a:solidFill>
          <a:ln w="25400">
            <a:solidFill>
              <a:schemeClr val="tx1"/>
            </a:solidFill>
            <a:miter lim="800000"/>
            <a:headEnd/>
            <a:tailEnd/>
          </a:ln>
          <a:effectLst>
            <a:outerShdw dist="28398" dir="3806097" algn="ctr" rotWithShape="0">
              <a:schemeClr val="bg2"/>
            </a:outerShdw>
          </a:effectLst>
        </p:spPr>
        <p:txBody>
          <a:bodyPr wrap="none" anchor="ctr"/>
          <a:lstStyle/>
          <a:p>
            <a:pPr>
              <a:defRPr/>
            </a:pPr>
            <a:endParaRPr lang="zh-CN" altLang="en-US"/>
          </a:p>
        </p:txBody>
      </p:sp>
      <p:sp>
        <p:nvSpPr>
          <p:cNvPr id="79880" name="AutoShape 16"/>
          <p:cNvSpPr>
            <a:spLocks noChangeArrowheads="1"/>
          </p:cNvSpPr>
          <p:nvPr/>
        </p:nvSpPr>
        <p:spPr bwMode="auto">
          <a:xfrm>
            <a:off x="4083051" y="3189289"/>
            <a:ext cx="442913" cy="350837"/>
          </a:xfrm>
          <a:prstGeom prst="triangle">
            <a:avLst>
              <a:gd name="adj" fmla="val 49995"/>
            </a:avLst>
          </a:prstGeom>
          <a:solidFill>
            <a:schemeClr val="bg1"/>
          </a:solidFill>
          <a:ln w="12700">
            <a:solidFill>
              <a:schemeClr val="tx1"/>
            </a:solidFill>
            <a:miter lim="800000"/>
            <a:headEnd/>
            <a:tailEnd/>
          </a:ln>
        </p:spPr>
        <p:txBody>
          <a:bodyPr wrap="none" anchor="ctr"/>
          <a:lstStyle/>
          <a:p>
            <a:endParaRPr lang="zh-CN" altLang="en-US"/>
          </a:p>
        </p:txBody>
      </p:sp>
      <p:sp>
        <p:nvSpPr>
          <p:cNvPr id="79881" name="AutoShape 17"/>
          <p:cNvSpPr>
            <a:spLocks noChangeArrowheads="1"/>
          </p:cNvSpPr>
          <p:nvPr/>
        </p:nvSpPr>
        <p:spPr bwMode="auto">
          <a:xfrm>
            <a:off x="7259639" y="3192464"/>
            <a:ext cx="446087" cy="352425"/>
          </a:xfrm>
          <a:prstGeom prst="triangle">
            <a:avLst>
              <a:gd name="adj" fmla="val 49995"/>
            </a:avLst>
          </a:prstGeom>
          <a:solidFill>
            <a:schemeClr val="bg1"/>
          </a:solidFill>
          <a:ln w="12700">
            <a:solidFill>
              <a:schemeClr val="tx1"/>
            </a:solidFill>
            <a:miter lim="800000"/>
            <a:headEnd/>
            <a:tailEnd/>
          </a:ln>
        </p:spPr>
        <p:txBody>
          <a:bodyPr wrap="none" anchor="ctr"/>
          <a:lstStyle/>
          <a:p>
            <a:endParaRPr lang="zh-CN" altLang="en-US"/>
          </a:p>
        </p:txBody>
      </p:sp>
      <p:sp>
        <p:nvSpPr>
          <p:cNvPr id="79882" name="AutoShape 18"/>
          <p:cNvSpPr>
            <a:spLocks noChangeArrowheads="1"/>
          </p:cNvSpPr>
          <p:nvPr/>
        </p:nvSpPr>
        <p:spPr bwMode="auto">
          <a:xfrm>
            <a:off x="5592764" y="3189289"/>
            <a:ext cx="446087" cy="350837"/>
          </a:xfrm>
          <a:prstGeom prst="triangle">
            <a:avLst>
              <a:gd name="adj" fmla="val 49995"/>
            </a:avLst>
          </a:prstGeom>
          <a:solidFill>
            <a:schemeClr val="bg1"/>
          </a:solidFill>
          <a:ln w="12700">
            <a:solidFill>
              <a:schemeClr val="tx1"/>
            </a:solidFill>
            <a:miter lim="800000"/>
            <a:headEnd/>
            <a:tailEnd/>
          </a:ln>
        </p:spPr>
        <p:txBody>
          <a:bodyPr wrap="none" anchor="ctr"/>
          <a:lstStyle/>
          <a:p>
            <a:endParaRPr lang="zh-CN" altLang="en-US"/>
          </a:p>
        </p:txBody>
      </p:sp>
      <p:sp>
        <p:nvSpPr>
          <p:cNvPr id="79883" name="AutoShape 19"/>
          <p:cNvSpPr>
            <a:spLocks noChangeArrowheads="1"/>
          </p:cNvSpPr>
          <p:nvPr/>
        </p:nvSpPr>
        <p:spPr bwMode="auto">
          <a:xfrm rot="10800000" flipH="1">
            <a:off x="7710488" y="3192464"/>
            <a:ext cx="442912" cy="352425"/>
          </a:xfrm>
          <a:prstGeom prst="triangle">
            <a:avLst>
              <a:gd name="adj" fmla="val 49995"/>
            </a:avLst>
          </a:prstGeom>
          <a:solidFill>
            <a:schemeClr val="bg1"/>
          </a:solidFill>
          <a:ln w="12700">
            <a:solidFill>
              <a:schemeClr val="tx1"/>
            </a:solidFill>
            <a:miter lim="800000"/>
            <a:headEnd/>
            <a:tailEnd/>
          </a:ln>
        </p:spPr>
        <p:txBody>
          <a:bodyPr wrap="none" anchor="ctr"/>
          <a:lstStyle/>
          <a:p>
            <a:endParaRPr lang="zh-CN" altLang="en-US"/>
          </a:p>
        </p:txBody>
      </p:sp>
      <p:sp>
        <p:nvSpPr>
          <p:cNvPr id="79884" name="AutoShape 20"/>
          <p:cNvSpPr>
            <a:spLocks noChangeArrowheads="1"/>
          </p:cNvSpPr>
          <p:nvPr/>
        </p:nvSpPr>
        <p:spPr bwMode="auto">
          <a:xfrm rot="10800000" flipH="1">
            <a:off x="4519613" y="3189289"/>
            <a:ext cx="444500" cy="350837"/>
          </a:xfrm>
          <a:prstGeom prst="triangle">
            <a:avLst>
              <a:gd name="adj" fmla="val 49995"/>
            </a:avLst>
          </a:prstGeom>
          <a:solidFill>
            <a:schemeClr val="bg1"/>
          </a:solidFill>
          <a:ln w="12700">
            <a:solidFill>
              <a:schemeClr val="tx1"/>
            </a:solidFill>
            <a:miter lim="800000"/>
            <a:headEnd/>
            <a:tailEnd/>
          </a:ln>
        </p:spPr>
        <p:txBody>
          <a:bodyPr wrap="none" anchor="ctr"/>
          <a:lstStyle/>
          <a:p>
            <a:endParaRPr lang="zh-CN" altLang="en-US"/>
          </a:p>
        </p:txBody>
      </p:sp>
      <p:sp>
        <p:nvSpPr>
          <p:cNvPr id="79885" name="AutoShape 21"/>
          <p:cNvSpPr>
            <a:spLocks noChangeArrowheads="1"/>
          </p:cNvSpPr>
          <p:nvPr/>
        </p:nvSpPr>
        <p:spPr bwMode="auto">
          <a:xfrm rot="10800000" flipH="1">
            <a:off x="6049964" y="3206750"/>
            <a:ext cx="446087" cy="349250"/>
          </a:xfrm>
          <a:prstGeom prst="triangle">
            <a:avLst>
              <a:gd name="adj" fmla="val 49995"/>
            </a:avLst>
          </a:prstGeom>
          <a:solidFill>
            <a:schemeClr val="bg1"/>
          </a:solidFill>
          <a:ln w="12700">
            <a:solidFill>
              <a:schemeClr val="tx1"/>
            </a:solidFill>
            <a:miter lim="800000"/>
            <a:headEnd/>
            <a:tailEnd/>
          </a:ln>
        </p:spPr>
        <p:txBody>
          <a:bodyPr wrap="none" anchor="ctr"/>
          <a:lstStyle/>
          <a:p>
            <a:endParaRPr lang="zh-CN" altLang="en-US"/>
          </a:p>
        </p:txBody>
      </p:sp>
      <p:sp>
        <p:nvSpPr>
          <p:cNvPr id="79886" name="Freeform 22"/>
          <p:cNvSpPr>
            <a:spLocks/>
          </p:cNvSpPr>
          <p:nvPr/>
        </p:nvSpPr>
        <p:spPr bwMode="auto">
          <a:xfrm>
            <a:off x="4856163" y="2863850"/>
            <a:ext cx="2635250" cy="325438"/>
          </a:xfrm>
          <a:custGeom>
            <a:avLst/>
            <a:gdLst>
              <a:gd name="T0" fmla="*/ 2633333 w 1375"/>
              <a:gd name="T1" fmla="*/ 323698 h 187"/>
              <a:gd name="T2" fmla="*/ 2633333 w 1375"/>
              <a:gd name="T3" fmla="*/ 0 h 187"/>
              <a:gd name="T4" fmla="*/ 0 w 1375"/>
              <a:gd name="T5" fmla="*/ 0 h 187"/>
              <a:gd name="T6" fmla="*/ 0 w 1375"/>
              <a:gd name="T7" fmla="*/ 323698 h 187"/>
              <a:gd name="T8" fmla="*/ 0 60000 65536"/>
              <a:gd name="T9" fmla="*/ 0 60000 65536"/>
              <a:gd name="T10" fmla="*/ 0 60000 65536"/>
              <a:gd name="T11" fmla="*/ 0 60000 65536"/>
              <a:gd name="T12" fmla="*/ 0 w 1375"/>
              <a:gd name="T13" fmla="*/ 0 h 187"/>
              <a:gd name="T14" fmla="*/ 1375 w 1375"/>
              <a:gd name="T15" fmla="*/ 187 h 187"/>
            </a:gdLst>
            <a:ahLst/>
            <a:cxnLst>
              <a:cxn ang="T8">
                <a:pos x="T0" y="T1"/>
              </a:cxn>
              <a:cxn ang="T9">
                <a:pos x="T2" y="T3"/>
              </a:cxn>
              <a:cxn ang="T10">
                <a:pos x="T4" y="T5"/>
              </a:cxn>
              <a:cxn ang="T11">
                <a:pos x="T6" y="T7"/>
              </a:cxn>
            </a:cxnLst>
            <a:rect l="T12" t="T13" r="T14" b="T15"/>
            <a:pathLst>
              <a:path w="1375" h="187">
                <a:moveTo>
                  <a:pt x="1374" y="186"/>
                </a:moveTo>
                <a:lnTo>
                  <a:pt x="1374" y="0"/>
                </a:lnTo>
                <a:lnTo>
                  <a:pt x="0" y="0"/>
                </a:lnTo>
                <a:lnTo>
                  <a:pt x="0" y="186"/>
                </a:lnTo>
              </a:path>
            </a:pathLst>
          </a:custGeom>
          <a:noFill/>
          <a:ln w="12700" cap="rnd" cmpd="sng">
            <a:solidFill>
              <a:schemeClr val="tx1"/>
            </a:solidFill>
            <a:prstDash val="solid"/>
            <a:round/>
            <a:headEnd type="none" w="sm" len="med"/>
            <a:tailEnd type="triangle" w="sm" len="med"/>
          </a:ln>
        </p:spPr>
        <p:txBody>
          <a:bodyPr/>
          <a:lstStyle/>
          <a:p>
            <a:endParaRPr lang="zh-CN" altLang="en-US"/>
          </a:p>
        </p:txBody>
      </p:sp>
      <p:sp>
        <p:nvSpPr>
          <p:cNvPr id="79887" name="Freeform 23"/>
          <p:cNvSpPr>
            <a:spLocks/>
          </p:cNvSpPr>
          <p:nvPr/>
        </p:nvSpPr>
        <p:spPr bwMode="auto">
          <a:xfrm>
            <a:off x="5810251" y="2624139"/>
            <a:ext cx="2030413" cy="585787"/>
          </a:xfrm>
          <a:custGeom>
            <a:avLst/>
            <a:gdLst>
              <a:gd name="T0" fmla="*/ 0 w 1060"/>
              <a:gd name="T1" fmla="*/ 584049 h 337"/>
              <a:gd name="T2" fmla="*/ 0 w 1060"/>
              <a:gd name="T3" fmla="*/ 0 h 337"/>
              <a:gd name="T4" fmla="*/ 2028498 w 1060"/>
              <a:gd name="T5" fmla="*/ 0 h 337"/>
              <a:gd name="T6" fmla="*/ 2028498 w 1060"/>
              <a:gd name="T7" fmla="*/ 573619 h 337"/>
              <a:gd name="T8" fmla="*/ 0 60000 65536"/>
              <a:gd name="T9" fmla="*/ 0 60000 65536"/>
              <a:gd name="T10" fmla="*/ 0 60000 65536"/>
              <a:gd name="T11" fmla="*/ 0 60000 65536"/>
              <a:gd name="T12" fmla="*/ 0 w 1060"/>
              <a:gd name="T13" fmla="*/ 0 h 337"/>
              <a:gd name="T14" fmla="*/ 1060 w 1060"/>
              <a:gd name="T15" fmla="*/ 337 h 337"/>
            </a:gdLst>
            <a:ahLst/>
            <a:cxnLst>
              <a:cxn ang="T8">
                <a:pos x="T0" y="T1"/>
              </a:cxn>
              <a:cxn ang="T9">
                <a:pos x="T2" y="T3"/>
              </a:cxn>
              <a:cxn ang="T10">
                <a:pos x="T4" y="T5"/>
              </a:cxn>
              <a:cxn ang="T11">
                <a:pos x="T6" y="T7"/>
              </a:cxn>
            </a:cxnLst>
            <a:rect l="T12" t="T13" r="T14" b="T15"/>
            <a:pathLst>
              <a:path w="1060" h="337">
                <a:moveTo>
                  <a:pt x="0" y="336"/>
                </a:moveTo>
                <a:lnTo>
                  <a:pt x="0" y="0"/>
                </a:lnTo>
                <a:lnTo>
                  <a:pt x="1059" y="0"/>
                </a:lnTo>
                <a:lnTo>
                  <a:pt x="1059" y="330"/>
                </a:lnTo>
              </a:path>
            </a:pathLst>
          </a:custGeom>
          <a:noFill/>
          <a:ln w="12700" cap="rnd" cmpd="sng">
            <a:solidFill>
              <a:schemeClr val="tx1"/>
            </a:solidFill>
            <a:prstDash val="solid"/>
            <a:round/>
            <a:headEnd type="none" w="sm" len="med"/>
            <a:tailEnd type="triangle" w="sm" len="med"/>
          </a:ln>
        </p:spPr>
        <p:txBody>
          <a:bodyPr/>
          <a:lstStyle/>
          <a:p>
            <a:endParaRPr lang="zh-CN" altLang="en-US"/>
          </a:p>
        </p:txBody>
      </p:sp>
      <p:sp>
        <p:nvSpPr>
          <p:cNvPr id="79888" name="Freeform 24"/>
          <p:cNvSpPr>
            <a:spLocks/>
          </p:cNvSpPr>
          <p:nvPr/>
        </p:nvSpPr>
        <p:spPr bwMode="auto">
          <a:xfrm>
            <a:off x="4673601" y="2624138"/>
            <a:ext cx="1139825" cy="576262"/>
          </a:xfrm>
          <a:custGeom>
            <a:avLst/>
            <a:gdLst>
              <a:gd name="T0" fmla="*/ 1137909 w 595"/>
              <a:gd name="T1" fmla="*/ 0 h 331"/>
              <a:gd name="T2" fmla="*/ 0 w 595"/>
              <a:gd name="T3" fmla="*/ 0 h 331"/>
              <a:gd name="T4" fmla="*/ 0 w 595"/>
              <a:gd name="T5" fmla="*/ 574521 h 331"/>
              <a:gd name="T6" fmla="*/ 0 60000 65536"/>
              <a:gd name="T7" fmla="*/ 0 60000 65536"/>
              <a:gd name="T8" fmla="*/ 0 60000 65536"/>
              <a:gd name="T9" fmla="*/ 0 w 595"/>
              <a:gd name="T10" fmla="*/ 0 h 331"/>
              <a:gd name="T11" fmla="*/ 595 w 595"/>
              <a:gd name="T12" fmla="*/ 331 h 331"/>
            </a:gdLst>
            <a:ahLst/>
            <a:cxnLst>
              <a:cxn ang="T6">
                <a:pos x="T0" y="T1"/>
              </a:cxn>
              <a:cxn ang="T7">
                <a:pos x="T2" y="T3"/>
              </a:cxn>
              <a:cxn ang="T8">
                <a:pos x="T4" y="T5"/>
              </a:cxn>
            </a:cxnLst>
            <a:rect l="T9" t="T10" r="T11" b="T12"/>
            <a:pathLst>
              <a:path w="595" h="331">
                <a:moveTo>
                  <a:pt x="594" y="0"/>
                </a:moveTo>
                <a:lnTo>
                  <a:pt x="0" y="0"/>
                </a:lnTo>
                <a:lnTo>
                  <a:pt x="0" y="330"/>
                </a:lnTo>
              </a:path>
            </a:pathLst>
          </a:custGeom>
          <a:noFill/>
          <a:ln w="12700" cap="rnd" cmpd="sng">
            <a:solidFill>
              <a:schemeClr val="tx1"/>
            </a:solidFill>
            <a:prstDash val="solid"/>
            <a:round/>
            <a:headEnd type="none" w="sm" len="med"/>
            <a:tailEnd type="triangle" w="sm" len="med"/>
          </a:ln>
        </p:spPr>
        <p:txBody>
          <a:bodyPr/>
          <a:lstStyle/>
          <a:p>
            <a:endParaRPr lang="zh-CN" altLang="en-US"/>
          </a:p>
        </p:txBody>
      </p:sp>
      <p:sp>
        <p:nvSpPr>
          <p:cNvPr id="79889" name="Freeform 25"/>
          <p:cNvSpPr>
            <a:spLocks/>
          </p:cNvSpPr>
          <p:nvPr/>
        </p:nvSpPr>
        <p:spPr bwMode="auto">
          <a:xfrm>
            <a:off x="4305301" y="2416175"/>
            <a:ext cx="3736975" cy="793750"/>
          </a:xfrm>
          <a:custGeom>
            <a:avLst/>
            <a:gdLst>
              <a:gd name="T0" fmla="*/ 0 w 1951"/>
              <a:gd name="T1" fmla="*/ 792013 h 457"/>
              <a:gd name="T2" fmla="*/ 0 w 1951"/>
              <a:gd name="T3" fmla="*/ 0 h 457"/>
              <a:gd name="T4" fmla="*/ 3735060 w 1951"/>
              <a:gd name="T5" fmla="*/ 0 h 457"/>
              <a:gd name="T6" fmla="*/ 3735060 w 1951"/>
              <a:gd name="T7" fmla="*/ 781592 h 457"/>
              <a:gd name="T8" fmla="*/ 3735060 w 1951"/>
              <a:gd name="T9" fmla="*/ 781592 h 457"/>
              <a:gd name="T10" fmla="*/ 0 60000 65536"/>
              <a:gd name="T11" fmla="*/ 0 60000 65536"/>
              <a:gd name="T12" fmla="*/ 0 60000 65536"/>
              <a:gd name="T13" fmla="*/ 0 60000 65536"/>
              <a:gd name="T14" fmla="*/ 0 60000 65536"/>
              <a:gd name="T15" fmla="*/ 0 w 1951"/>
              <a:gd name="T16" fmla="*/ 0 h 457"/>
              <a:gd name="T17" fmla="*/ 1951 w 1951"/>
              <a:gd name="T18" fmla="*/ 457 h 457"/>
            </a:gdLst>
            <a:ahLst/>
            <a:cxnLst>
              <a:cxn ang="T10">
                <a:pos x="T0" y="T1"/>
              </a:cxn>
              <a:cxn ang="T11">
                <a:pos x="T2" y="T3"/>
              </a:cxn>
              <a:cxn ang="T12">
                <a:pos x="T4" y="T5"/>
              </a:cxn>
              <a:cxn ang="T13">
                <a:pos x="T6" y="T7"/>
              </a:cxn>
              <a:cxn ang="T14">
                <a:pos x="T8" y="T9"/>
              </a:cxn>
            </a:cxnLst>
            <a:rect l="T15" t="T16" r="T17" b="T18"/>
            <a:pathLst>
              <a:path w="1951" h="457">
                <a:moveTo>
                  <a:pt x="0" y="456"/>
                </a:moveTo>
                <a:lnTo>
                  <a:pt x="0" y="0"/>
                </a:lnTo>
                <a:lnTo>
                  <a:pt x="1950" y="0"/>
                </a:lnTo>
                <a:lnTo>
                  <a:pt x="1950" y="450"/>
                </a:lnTo>
              </a:path>
            </a:pathLst>
          </a:custGeom>
          <a:noFill/>
          <a:ln w="12700" cap="rnd" cmpd="sng">
            <a:solidFill>
              <a:schemeClr val="tx1"/>
            </a:solidFill>
            <a:prstDash val="solid"/>
            <a:round/>
            <a:headEnd type="none" w="sm" len="med"/>
            <a:tailEnd type="triangle" w="sm" len="med"/>
          </a:ln>
        </p:spPr>
        <p:txBody>
          <a:bodyPr/>
          <a:lstStyle/>
          <a:p>
            <a:endParaRPr lang="zh-CN" altLang="en-US"/>
          </a:p>
        </p:txBody>
      </p:sp>
      <p:sp>
        <p:nvSpPr>
          <p:cNvPr id="79890" name="Line 26"/>
          <p:cNvSpPr>
            <a:spLocks noChangeShapeType="1"/>
          </p:cNvSpPr>
          <p:nvPr/>
        </p:nvSpPr>
        <p:spPr bwMode="auto">
          <a:xfrm>
            <a:off x="6351588" y="2870201"/>
            <a:ext cx="0" cy="341313"/>
          </a:xfrm>
          <a:prstGeom prst="line">
            <a:avLst/>
          </a:prstGeom>
          <a:noFill/>
          <a:ln w="12700">
            <a:solidFill>
              <a:schemeClr val="tx1"/>
            </a:solidFill>
            <a:round/>
            <a:headEnd type="none" w="sm" len="med"/>
            <a:tailEnd type="triangle" w="sm" len="med"/>
          </a:ln>
        </p:spPr>
        <p:txBody>
          <a:bodyPr wrap="none" anchor="ctr"/>
          <a:lstStyle/>
          <a:p>
            <a:endParaRPr lang="zh-CN" altLang="en-US"/>
          </a:p>
        </p:txBody>
      </p:sp>
      <p:sp>
        <p:nvSpPr>
          <p:cNvPr id="79891" name="Line 27"/>
          <p:cNvSpPr>
            <a:spLocks noChangeShapeType="1"/>
          </p:cNvSpPr>
          <p:nvPr/>
        </p:nvSpPr>
        <p:spPr bwMode="auto">
          <a:xfrm>
            <a:off x="6191250" y="2433638"/>
            <a:ext cx="0" cy="787400"/>
          </a:xfrm>
          <a:prstGeom prst="line">
            <a:avLst/>
          </a:prstGeom>
          <a:noFill/>
          <a:ln w="12700">
            <a:solidFill>
              <a:schemeClr val="tx1"/>
            </a:solidFill>
            <a:round/>
            <a:headEnd/>
            <a:tailEnd type="triangle" w="sm" len="med"/>
          </a:ln>
        </p:spPr>
        <p:txBody>
          <a:bodyPr wrap="none" anchor="ctr"/>
          <a:lstStyle/>
          <a:p>
            <a:endParaRPr lang="zh-CN" altLang="en-US"/>
          </a:p>
        </p:txBody>
      </p:sp>
      <p:sp>
        <p:nvSpPr>
          <p:cNvPr id="79892" name="Rectangle 28"/>
          <p:cNvSpPr>
            <a:spLocks noChangeArrowheads="1"/>
          </p:cNvSpPr>
          <p:nvPr/>
        </p:nvSpPr>
        <p:spPr bwMode="auto">
          <a:xfrm>
            <a:off x="2855913" y="2308225"/>
            <a:ext cx="490520" cy="1086964"/>
          </a:xfrm>
          <a:prstGeom prst="rect">
            <a:avLst/>
          </a:prstGeom>
          <a:noFill/>
          <a:ln w="12700">
            <a:noFill/>
            <a:miter lim="800000"/>
            <a:headEnd/>
            <a:tailEnd/>
          </a:ln>
        </p:spPr>
        <p:txBody>
          <a:bodyPr wrap="none" lIns="90488" tIns="44450" rIns="90488" bIns="44450">
            <a:spAutoFit/>
          </a:bodyPr>
          <a:lstStyle/>
          <a:p>
            <a:pPr defTabSz="762000" eaLnBrk="0" hangingPunct="0">
              <a:lnSpc>
                <a:spcPct val="90000"/>
              </a:lnSpc>
            </a:pPr>
            <a:r>
              <a:rPr kumimoji="1" lang="zh-CN" altLang="en-US" sz="2400">
                <a:solidFill>
                  <a:srgbClr val="333399"/>
                </a:solidFill>
                <a:latin typeface="Times New Roman" pitchFamily="18" charset="0"/>
                <a:ea typeface="黑体" pitchFamily="2" charset="-122"/>
              </a:rPr>
              <a:t>集</a:t>
            </a:r>
          </a:p>
          <a:p>
            <a:pPr defTabSz="762000" eaLnBrk="0" hangingPunct="0">
              <a:lnSpc>
                <a:spcPct val="90000"/>
              </a:lnSpc>
            </a:pPr>
            <a:r>
              <a:rPr kumimoji="1" lang="zh-CN" altLang="en-US" sz="2400">
                <a:solidFill>
                  <a:srgbClr val="333399"/>
                </a:solidFill>
                <a:latin typeface="Times New Roman" pitchFamily="18" charset="0"/>
                <a:ea typeface="黑体" pitchFamily="2" charset="-122"/>
              </a:rPr>
              <a:t>线</a:t>
            </a:r>
          </a:p>
          <a:p>
            <a:pPr defTabSz="762000" eaLnBrk="0" hangingPunct="0">
              <a:lnSpc>
                <a:spcPct val="90000"/>
              </a:lnSpc>
            </a:pPr>
            <a:r>
              <a:rPr kumimoji="1" lang="zh-CN" altLang="en-US" sz="2400">
                <a:solidFill>
                  <a:srgbClr val="333399"/>
                </a:solidFill>
                <a:latin typeface="Times New Roman" pitchFamily="18" charset="0"/>
                <a:ea typeface="黑体" pitchFamily="2" charset="-122"/>
              </a:rPr>
              <a:t>器</a:t>
            </a:r>
          </a:p>
        </p:txBody>
      </p:sp>
      <p:sp>
        <p:nvSpPr>
          <p:cNvPr id="430109" name="Rectangle 29"/>
          <p:cNvSpPr>
            <a:spLocks noChangeArrowheads="1"/>
          </p:cNvSpPr>
          <p:nvPr/>
        </p:nvSpPr>
        <p:spPr bwMode="auto">
          <a:xfrm>
            <a:off x="5275263" y="4527550"/>
            <a:ext cx="1484312" cy="846138"/>
          </a:xfrm>
          <a:prstGeom prst="rect">
            <a:avLst/>
          </a:prstGeom>
          <a:solidFill>
            <a:srgbClr val="FFFF66"/>
          </a:solidFill>
          <a:ln w="25400">
            <a:solidFill>
              <a:schemeClr val="tx1"/>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79894" name="Rectangle 30"/>
          <p:cNvSpPr>
            <a:spLocks noChangeArrowheads="1"/>
          </p:cNvSpPr>
          <p:nvPr/>
        </p:nvSpPr>
        <p:spPr bwMode="auto">
          <a:xfrm>
            <a:off x="5562601" y="4529138"/>
            <a:ext cx="949325" cy="398462"/>
          </a:xfrm>
          <a:prstGeom prst="rect">
            <a:avLst/>
          </a:prstGeom>
          <a:solidFill>
            <a:schemeClr val="bg1"/>
          </a:solidFill>
          <a:ln w="12700">
            <a:solidFill>
              <a:schemeClr val="tx1"/>
            </a:solidFill>
            <a:miter lim="800000"/>
            <a:headEnd/>
            <a:tailEnd/>
          </a:ln>
        </p:spPr>
        <p:txBody>
          <a:bodyPr wrap="none" anchor="ctr"/>
          <a:lstStyle/>
          <a:p>
            <a:endParaRPr lang="zh-CN" altLang="en-US"/>
          </a:p>
        </p:txBody>
      </p:sp>
      <p:sp>
        <p:nvSpPr>
          <p:cNvPr id="79895" name="Rectangle 31"/>
          <p:cNvSpPr>
            <a:spLocks noChangeArrowheads="1"/>
          </p:cNvSpPr>
          <p:nvPr/>
        </p:nvSpPr>
        <p:spPr bwMode="auto">
          <a:xfrm>
            <a:off x="5629275" y="4451351"/>
            <a:ext cx="695704"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Times New Roman" pitchFamily="18" charset="0"/>
                <a:ea typeface="黑体" pitchFamily="2" charset="-122"/>
              </a:rPr>
              <a:t>网卡</a:t>
            </a:r>
          </a:p>
        </p:txBody>
      </p:sp>
      <p:sp>
        <p:nvSpPr>
          <p:cNvPr id="79896" name="Rectangle 32"/>
          <p:cNvSpPr>
            <a:spLocks noChangeArrowheads="1"/>
          </p:cNvSpPr>
          <p:nvPr/>
        </p:nvSpPr>
        <p:spPr bwMode="auto">
          <a:xfrm>
            <a:off x="5505451" y="4894264"/>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Times New Roman" pitchFamily="18" charset="0"/>
                <a:ea typeface="黑体" pitchFamily="2" charset="-122"/>
              </a:rPr>
              <a:t>工作站</a:t>
            </a:r>
          </a:p>
        </p:txBody>
      </p:sp>
      <p:sp>
        <p:nvSpPr>
          <p:cNvPr id="79897" name="Rectangle 33"/>
          <p:cNvSpPr>
            <a:spLocks noChangeArrowheads="1"/>
          </p:cNvSpPr>
          <p:nvPr/>
        </p:nvSpPr>
        <p:spPr bwMode="auto">
          <a:xfrm>
            <a:off x="5667376" y="4435475"/>
            <a:ext cx="722313" cy="82550"/>
          </a:xfrm>
          <a:prstGeom prst="rect">
            <a:avLst/>
          </a:prstGeom>
          <a:solidFill>
            <a:schemeClr val="bg1"/>
          </a:solidFill>
          <a:ln w="12700">
            <a:solidFill>
              <a:schemeClr val="tx1"/>
            </a:solidFill>
            <a:miter lim="800000"/>
            <a:headEnd/>
            <a:tailEnd/>
          </a:ln>
        </p:spPr>
        <p:txBody>
          <a:bodyPr wrap="none" anchor="ctr"/>
          <a:lstStyle/>
          <a:p>
            <a:endParaRPr lang="zh-CN" altLang="en-US"/>
          </a:p>
        </p:txBody>
      </p:sp>
      <p:sp>
        <p:nvSpPr>
          <p:cNvPr id="430114" name="Rectangle 34"/>
          <p:cNvSpPr>
            <a:spLocks noChangeArrowheads="1"/>
          </p:cNvSpPr>
          <p:nvPr/>
        </p:nvSpPr>
        <p:spPr bwMode="auto">
          <a:xfrm>
            <a:off x="2974975" y="4527550"/>
            <a:ext cx="1487488" cy="846138"/>
          </a:xfrm>
          <a:prstGeom prst="rect">
            <a:avLst/>
          </a:prstGeom>
          <a:solidFill>
            <a:srgbClr val="FFFF66"/>
          </a:solidFill>
          <a:ln w="25400">
            <a:solidFill>
              <a:schemeClr val="tx1"/>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79899" name="Rectangle 35"/>
          <p:cNvSpPr>
            <a:spLocks noChangeArrowheads="1"/>
          </p:cNvSpPr>
          <p:nvPr/>
        </p:nvSpPr>
        <p:spPr bwMode="auto">
          <a:xfrm>
            <a:off x="3246438" y="4529138"/>
            <a:ext cx="952500" cy="398462"/>
          </a:xfrm>
          <a:prstGeom prst="rect">
            <a:avLst/>
          </a:prstGeom>
          <a:solidFill>
            <a:schemeClr val="bg1"/>
          </a:solidFill>
          <a:ln w="12700">
            <a:solidFill>
              <a:schemeClr val="tx1"/>
            </a:solidFill>
            <a:miter lim="800000"/>
            <a:headEnd/>
            <a:tailEnd/>
          </a:ln>
        </p:spPr>
        <p:txBody>
          <a:bodyPr wrap="none" anchor="ctr"/>
          <a:lstStyle/>
          <a:p>
            <a:endParaRPr lang="zh-CN" altLang="en-US"/>
          </a:p>
        </p:txBody>
      </p:sp>
      <p:sp>
        <p:nvSpPr>
          <p:cNvPr id="79900" name="Rectangle 36"/>
          <p:cNvSpPr>
            <a:spLocks noChangeArrowheads="1"/>
          </p:cNvSpPr>
          <p:nvPr/>
        </p:nvSpPr>
        <p:spPr bwMode="auto">
          <a:xfrm>
            <a:off x="3346450" y="4473576"/>
            <a:ext cx="695704"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Times New Roman" pitchFamily="18" charset="0"/>
                <a:ea typeface="黑体" pitchFamily="2" charset="-122"/>
              </a:rPr>
              <a:t>网卡</a:t>
            </a:r>
          </a:p>
        </p:txBody>
      </p:sp>
      <p:sp>
        <p:nvSpPr>
          <p:cNvPr id="79901" name="Rectangle 37"/>
          <p:cNvSpPr>
            <a:spLocks noChangeArrowheads="1"/>
          </p:cNvSpPr>
          <p:nvPr/>
        </p:nvSpPr>
        <p:spPr bwMode="auto">
          <a:xfrm>
            <a:off x="3192464" y="4894264"/>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Times New Roman" pitchFamily="18" charset="0"/>
                <a:ea typeface="黑体" pitchFamily="2" charset="-122"/>
              </a:rPr>
              <a:t>工作站</a:t>
            </a:r>
          </a:p>
        </p:txBody>
      </p:sp>
      <p:sp>
        <p:nvSpPr>
          <p:cNvPr id="79902" name="Rectangle 38"/>
          <p:cNvSpPr>
            <a:spLocks noChangeArrowheads="1"/>
          </p:cNvSpPr>
          <p:nvPr/>
        </p:nvSpPr>
        <p:spPr bwMode="auto">
          <a:xfrm>
            <a:off x="3370264" y="4435475"/>
            <a:ext cx="719137" cy="82550"/>
          </a:xfrm>
          <a:prstGeom prst="rect">
            <a:avLst/>
          </a:prstGeom>
          <a:solidFill>
            <a:schemeClr val="bg1"/>
          </a:solidFill>
          <a:ln w="12700">
            <a:solidFill>
              <a:schemeClr val="tx1"/>
            </a:solidFill>
            <a:miter lim="800000"/>
            <a:headEnd/>
            <a:tailEnd/>
          </a:ln>
        </p:spPr>
        <p:txBody>
          <a:bodyPr wrap="none" anchor="ctr"/>
          <a:lstStyle/>
          <a:p>
            <a:endParaRPr lang="zh-CN" altLang="en-US"/>
          </a:p>
        </p:txBody>
      </p:sp>
      <p:sp>
        <p:nvSpPr>
          <p:cNvPr id="430119" name="Rectangle 39"/>
          <p:cNvSpPr>
            <a:spLocks noChangeArrowheads="1"/>
          </p:cNvSpPr>
          <p:nvPr/>
        </p:nvSpPr>
        <p:spPr bwMode="auto">
          <a:xfrm>
            <a:off x="7561264" y="4527550"/>
            <a:ext cx="1487487" cy="846138"/>
          </a:xfrm>
          <a:prstGeom prst="rect">
            <a:avLst/>
          </a:prstGeom>
          <a:solidFill>
            <a:srgbClr val="FFFF66"/>
          </a:solidFill>
          <a:ln w="25400">
            <a:solidFill>
              <a:schemeClr val="tx1"/>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79904" name="Rectangle 40"/>
          <p:cNvSpPr>
            <a:spLocks noChangeArrowheads="1"/>
          </p:cNvSpPr>
          <p:nvPr/>
        </p:nvSpPr>
        <p:spPr bwMode="auto">
          <a:xfrm>
            <a:off x="7840663" y="4529138"/>
            <a:ext cx="950912" cy="398462"/>
          </a:xfrm>
          <a:prstGeom prst="rect">
            <a:avLst/>
          </a:prstGeom>
          <a:solidFill>
            <a:schemeClr val="bg1"/>
          </a:solidFill>
          <a:ln w="12700">
            <a:solidFill>
              <a:schemeClr val="tx1"/>
            </a:solidFill>
            <a:miter lim="800000"/>
            <a:headEnd/>
            <a:tailEnd/>
          </a:ln>
        </p:spPr>
        <p:txBody>
          <a:bodyPr wrap="none" anchor="ctr"/>
          <a:lstStyle/>
          <a:p>
            <a:endParaRPr lang="zh-CN" altLang="en-US"/>
          </a:p>
        </p:txBody>
      </p:sp>
      <p:sp>
        <p:nvSpPr>
          <p:cNvPr id="79905" name="Rectangle 41"/>
          <p:cNvSpPr>
            <a:spLocks noChangeArrowheads="1"/>
          </p:cNvSpPr>
          <p:nvPr/>
        </p:nvSpPr>
        <p:spPr bwMode="auto">
          <a:xfrm>
            <a:off x="7913688" y="4478339"/>
            <a:ext cx="695704"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Times New Roman" pitchFamily="18" charset="0"/>
                <a:ea typeface="黑体" pitchFamily="2" charset="-122"/>
              </a:rPr>
              <a:t>网卡</a:t>
            </a:r>
          </a:p>
        </p:txBody>
      </p:sp>
      <p:sp>
        <p:nvSpPr>
          <p:cNvPr id="79906" name="Rectangle 42"/>
          <p:cNvSpPr>
            <a:spLocks noChangeArrowheads="1"/>
          </p:cNvSpPr>
          <p:nvPr/>
        </p:nvSpPr>
        <p:spPr bwMode="auto">
          <a:xfrm>
            <a:off x="7766051" y="4894264"/>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Times New Roman" pitchFamily="18" charset="0"/>
                <a:ea typeface="黑体" pitchFamily="2" charset="-122"/>
              </a:rPr>
              <a:t>工作站</a:t>
            </a:r>
          </a:p>
        </p:txBody>
      </p:sp>
      <p:sp>
        <p:nvSpPr>
          <p:cNvPr id="79907" name="Rectangle 43"/>
          <p:cNvSpPr>
            <a:spLocks noChangeArrowheads="1"/>
          </p:cNvSpPr>
          <p:nvPr/>
        </p:nvSpPr>
        <p:spPr bwMode="auto">
          <a:xfrm>
            <a:off x="7956551" y="4435475"/>
            <a:ext cx="720725" cy="82550"/>
          </a:xfrm>
          <a:prstGeom prst="rect">
            <a:avLst/>
          </a:prstGeom>
          <a:solidFill>
            <a:schemeClr val="bg1"/>
          </a:solidFill>
          <a:ln w="12700">
            <a:solidFill>
              <a:schemeClr val="tx1"/>
            </a:solidFill>
            <a:miter lim="800000"/>
            <a:headEnd/>
            <a:tailEnd/>
          </a:ln>
        </p:spPr>
        <p:txBody>
          <a:bodyPr wrap="none" anchor="ctr"/>
          <a:lstStyle/>
          <a:p>
            <a:endParaRPr lang="zh-CN" altLang="en-US"/>
          </a:p>
        </p:txBody>
      </p:sp>
      <p:sp>
        <p:nvSpPr>
          <p:cNvPr id="79908" name="Oval 44"/>
          <p:cNvSpPr>
            <a:spLocks noChangeArrowheads="1"/>
          </p:cNvSpPr>
          <p:nvPr/>
        </p:nvSpPr>
        <p:spPr bwMode="auto">
          <a:xfrm>
            <a:off x="5761038" y="2579689"/>
            <a:ext cx="87312" cy="79375"/>
          </a:xfrm>
          <a:prstGeom prst="ellipse">
            <a:avLst/>
          </a:prstGeom>
          <a:solidFill>
            <a:schemeClr val="tx1"/>
          </a:solidFill>
          <a:ln w="12700">
            <a:solidFill>
              <a:schemeClr val="tx1"/>
            </a:solidFill>
            <a:round/>
            <a:headEnd/>
            <a:tailEnd/>
          </a:ln>
        </p:spPr>
        <p:txBody>
          <a:bodyPr wrap="none" anchor="ctr"/>
          <a:lstStyle/>
          <a:p>
            <a:endParaRPr lang="zh-CN" altLang="en-US"/>
          </a:p>
        </p:txBody>
      </p:sp>
      <p:sp>
        <p:nvSpPr>
          <p:cNvPr id="79909" name="Oval 45"/>
          <p:cNvSpPr>
            <a:spLocks noChangeArrowheads="1"/>
          </p:cNvSpPr>
          <p:nvPr/>
        </p:nvSpPr>
        <p:spPr bwMode="auto">
          <a:xfrm>
            <a:off x="6151563" y="2381251"/>
            <a:ext cx="88900" cy="79375"/>
          </a:xfrm>
          <a:prstGeom prst="ellipse">
            <a:avLst/>
          </a:prstGeom>
          <a:solidFill>
            <a:schemeClr val="tx1"/>
          </a:solidFill>
          <a:ln w="12700">
            <a:solidFill>
              <a:schemeClr val="tx1"/>
            </a:solidFill>
            <a:round/>
            <a:headEnd/>
            <a:tailEnd/>
          </a:ln>
        </p:spPr>
        <p:txBody>
          <a:bodyPr wrap="none" anchor="ctr"/>
          <a:lstStyle/>
          <a:p>
            <a:endParaRPr lang="zh-CN" altLang="en-US"/>
          </a:p>
        </p:txBody>
      </p:sp>
      <p:sp>
        <p:nvSpPr>
          <p:cNvPr id="79910" name="Oval 46"/>
          <p:cNvSpPr>
            <a:spLocks noChangeArrowheads="1"/>
          </p:cNvSpPr>
          <p:nvPr/>
        </p:nvSpPr>
        <p:spPr bwMode="auto">
          <a:xfrm>
            <a:off x="6311900" y="2819401"/>
            <a:ext cx="88900" cy="79375"/>
          </a:xfrm>
          <a:prstGeom prst="ellipse">
            <a:avLst/>
          </a:prstGeom>
          <a:solidFill>
            <a:schemeClr val="tx1"/>
          </a:solidFill>
          <a:ln w="12700">
            <a:solidFill>
              <a:schemeClr val="tx1"/>
            </a:solidFill>
            <a:round/>
            <a:headEnd/>
            <a:tailEnd/>
          </a:ln>
        </p:spPr>
        <p:txBody>
          <a:bodyPr wrap="none" anchor="ctr"/>
          <a:lstStyle/>
          <a:p>
            <a:endParaRPr lang="zh-CN" altLang="en-US"/>
          </a:p>
        </p:txBody>
      </p:sp>
      <p:sp>
        <p:nvSpPr>
          <p:cNvPr id="79911" name="Line 47"/>
          <p:cNvSpPr>
            <a:spLocks noChangeShapeType="1"/>
          </p:cNvSpPr>
          <p:nvPr/>
        </p:nvSpPr>
        <p:spPr bwMode="auto">
          <a:xfrm flipV="1">
            <a:off x="5707063" y="3605213"/>
            <a:ext cx="0" cy="596900"/>
          </a:xfrm>
          <a:prstGeom prst="line">
            <a:avLst/>
          </a:prstGeom>
          <a:noFill/>
          <a:ln w="12700">
            <a:solidFill>
              <a:schemeClr val="tx1"/>
            </a:solidFill>
            <a:round/>
            <a:headEnd type="none" w="sm" len="med"/>
            <a:tailEnd type="triangle" w="sm" len="med"/>
          </a:ln>
        </p:spPr>
        <p:txBody>
          <a:bodyPr wrap="none" anchor="ctr"/>
          <a:lstStyle/>
          <a:p>
            <a:endParaRPr lang="zh-CN" altLang="en-US"/>
          </a:p>
        </p:txBody>
      </p:sp>
      <p:sp>
        <p:nvSpPr>
          <p:cNvPr id="79912" name="Line 48"/>
          <p:cNvSpPr>
            <a:spLocks noChangeShapeType="1"/>
          </p:cNvSpPr>
          <p:nvPr/>
        </p:nvSpPr>
        <p:spPr bwMode="auto">
          <a:xfrm>
            <a:off x="6156325" y="3616325"/>
            <a:ext cx="0" cy="592138"/>
          </a:xfrm>
          <a:prstGeom prst="line">
            <a:avLst/>
          </a:prstGeom>
          <a:noFill/>
          <a:ln w="12700">
            <a:solidFill>
              <a:schemeClr val="tx1"/>
            </a:solidFill>
            <a:round/>
            <a:headEnd type="none" w="sm" len="med"/>
            <a:tailEnd type="triangle" w="sm" len="med"/>
          </a:ln>
        </p:spPr>
        <p:txBody>
          <a:bodyPr wrap="none" anchor="ctr"/>
          <a:lstStyle/>
          <a:p>
            <a:endParaRPr lang="zh-CN" altLang="en-US"/>
          </a:p>
        </p:txBody>
      </p:sp>
      <p:sp>
        <p:nvSpPr>
          <p:cNvPr id="79913" name="Line 49"/>
          <p:cNvSpPr>
            <a:spLocks noChangeShapeType="1"/>
          </p:cNvSpPr>
          <p:nvPr/>
        </p:nvSpPr>
        <p:spPr bwMode="auto">
          <a:xfrm rot="236364" flipV="1">
            <a:off x="3543300" y="3729038"/>
            <a:ext cx="431800" cy="514350"/>
          </a:xfrm>
          <a:prstGeom prst="line">
            <a:avLst/>
          </a:prstGeom>
          <a:noFill/>
          <a:ln w="12700">
            <a:solidFill>
              <a:schemeClr val="tx1"/>
            </a:solidFill>
            <a:round/>
            <a:headEnd type="none" w="sm" len="med"/>
            <a:tailEnd type="triangle" w="sm" len="med"/>
          </a:ln>
        </p:spPr>
        <p:txBody>
          <a:bodyPr wrap="none" anchor="ctr"/>
          <a:lstStyle/>
          <a:p>
            <a:endParaRPr lang="zh-CN" altLang="en-US"/>
          </a:p>
        </p:txBody>
      </p:sp>
      <p:sp>
        <p:nvSpPr>
          <p:cNvPr id="79914" name="Line 50"/>
          <p:cNvSpPr>
            <a:spLocks noChangeShapeType="1"/>
          </p:cNvSpPr>
          <p:nvPr/>
        </p:nvSpPr>
        <p:spPr bwMode="auto">
          <a:xfrm flipH="1">
            <a:off x="3986214" y="3722688"/>
            <a:ext cx="439737" cy="474662"/>
          </a:xfrm>
          <a:prstGeom prst="line">
            <a:avLst/>
          </a:prstGeom>
          <a:noFill/>
          <a:ln w="12700">
            <a:solidFill>
              <a:schemeClr val="tx1"/>
            </a:solidFill>
            <a:round/>
            <a:headEnd type="none" w="sm" len="med"/>
            <a:tailEnd type="triangle" w="sm" len="med"/>
          </a:ln>
        </p:spPr>
        <p:txBody>
          <a:bodyPr wrap="none" anchor="ctr"/>
          <a:lstStyle/>
          <a:p>
            <a:endParaRPr lang="zh-CN" altLang="en-US"/>
          </a:p>
        </p:txBody>
      </p:sp>
      <p:sp>
        <p:nvSpPr>
          <p:cNvPr id="79915" name="Line 51"/>
          <p:cNvSpPr>
            <a:spLocks noChangeShapeType="1"/>
          </p:cNvSpPr>
          <p:nvPr/>
        </p:nvSpPr>
        <p:spPr bwMode="auto">
          <a:xfrm>
            <a:off x="7450138" y="3636964"/>
            <a:ext cx="400050" cy="592137"/>
          </a:xfrm>
          <a:prstGeom prst="line">
            <a:avLst/>
          </a:prstGeom>
          <a:noFill/>
          <a:ln w="12700">
            <a:solidFill>
              <a:schemeClr val="tx1"/>
            </a:solidFill>
            <a:round/>
            <a:headEnd type="triangle" w="sm" len="med"/>
            <a:tailEnd type="none" w="sm" len="med"/>
          </a:ln>
        </p:spPr>
        <p:txBody>
          <a:bodyPr wrap="none" anchor="ctr"/>
          <a:lstStyle/>
          <a:p>
            <a:endParaRPr lang="zh-CN" altLang="en-US"/>
          </a:p>
        </p:txBody>
      </p:sp>
      <p:sp>
        <p:nvSpPr>
          <p:cNvPr id="79916" name="Line 52"/>
          <p:cNvSpPr>
            <a:spLocks noChangeShapeType="1"/>
          </p:cNvSpPr>
          <p:nvPr/>
        </p:nvSpPr>
        <p:spPr bwMode="auto">
          <a:xfrm>
            <a:off x="7923214" y="3649664"/>
            <a:ext cx="363537" cy="547687"/>
          </a:xfrm>
          <a:prstGeom prst="line">
            <a:avLst/>
          </a:prstGeom>
          <a:noFill/>
          <a:ln w="12700">
            <a:solidFill>
              <a:schemeClr val="tx1"/>
            </a:solidFill>
            <a:round/>
            <a:headEnd type="none" w="sm" len="med"/>
            <a:tailEnd type="triangle" w="sm" len="med"/>
          </a:ln>
        </p:spPr>
        <p:txBody>
          <a:bodyPr wrap="none" anchor="ctr"/>
          <a:lstStyle/>
          <a:p>
            <a:endParaRPr lang="zh-CN" altLang="en-US"/>
          </a:p>
        </p:txBody>
      </p:sp>
      <p:sp>
        <p:nvSpPr>
          <p:cNvPr id="79917" name="Rectangle 53"/>
          <p:cNvSpPr>
            <a:spLocks noChangeArrowheads="1"/>
          </p:cNvSpPr>
          <p:nvPr/>
        </p:nvSpPr>
        <p:spPr bwMode="auto">
          <a:xfrm>
            <a:off x="6432551" y="3725864"/>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Times New Roman" pitchFamily="18" charset="0"/>
                <a:ea typeface="黑体" pitchFamily="2" charset="-122"/>
              </a:rPr>
              <a:t>双绞线</a:t>
            </a:r>
          </a:p>
        </p:txBody>
      </p:sp>
      <p:grpSp>
        <p:nvGrpSpPr>
          <p:cNvPr id="79918" name="Group 54"/>
          <p:cNvGrpSpPr>
            <a:grpSpLocks/>
          </p:cNvGrpSpPr>
          <p:nvPr/>
        </p:nvGrpSpPr>
        <p:grpSpPr bwMode="auto">
          <a:xfrm rot="5400000" flipH="1">
            <a:off x="5831682" y="3950495"/>
            <a:ext cx="876300" cy="90487"/>
            <a:chOff x="1548" y="1476"/>
            <a:chExt cx="1338" cy="120"/>
          </a:xfrm>
        </p:grpSpPr>
        <p:sp>
          <p:nvSpPr>
            <p:cNvPr id="79923" name="Freeform 55"/>
            <p:cNvSpPr>
              <a:spLocks/>
            </p:cNvSpPr>
            <p:nvPr/>
          </p:nvSpPr>
          <p:spPr bwMode="auto">
            <a:xfrm>
              <a:off x="1555" y="1484"/>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sp>
          <p:nvSpPr>
            <p:cNvPr id="79924" name="Freeform 56"/>
            <p:cNvSpPr>
              <a:spLocks/>
            </p:cNvSpPr>
            <p:nvPr/>
          </p:nvSpPr>
          <p:spPr bwMode="auto">
            <a:xfrm flipV="1">
              <a:off x="1548" y="1476"/>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grpSp>
      <p:grpSp>
        <p:nvGrpSpPr>
          <p:cNvPr id="79919" name="Group 57"/>
          <p:cNvGrpSpPr>
            <a:grpSpLocks/>
          </p:cNvGrpSpPr>
          <p:nvPr/>
        </p:nvGrpSpPr>
        <p:grpSpPr bwMode="auto">
          <a:xfrm rot="5400000" flipH="1">
            <a:off x="5373688" y="3962400"/>
            <a:ext cx="874712" cy="90488"/>
            <a:chOff x="1548" y="1476"/>
            <a:chExt cx="1338" cy="120"/>
          </a:xfrm>
        </p:grpSpPr>
        <p:sp>
          <p:nvSpPr>
            <p:cNvPr id="79921" name="Freeform 58"/>
            <p:cNvSpPr>
              <a:spLocks/>
            </p:cNvSpPr>
            <p:nvPr/>
          </p:nvSpPr>
          <p:spPr bwMode="auto">
            <a:xfrm>
              <a:off x="1555" y="1484"/>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sp>
          <p:nvSpPr>
            <p:cNvPr id="79922" name="Freeform 59"/>
            <p:cNvSpPr>
              <a:spLocks/>
            </p:cNvSpPr>
            <p:nvPr/>
          </p:nvSpPr>
          <p:spPr bwMode="auto">
            <a:xfrm flipV="1">
              <a:off x="1548" y="1476"/>
              <a:ext cx="1331" cy="112"/>
            </a:xfrm>
            <a:custGeom>
              <a:avLst/>
              <a:gdLst>
                <a:gd name="T0" fmla="*/ 29 w 1331"/>
                <a:gd name="T1" fmla="*/ 52 h 112"/>
                <a:gd name="T2" fmla="*/ 8 w 1331"/>
                <a:gd name="T3" fmla="*/ 37 h 112"/>
                <a:gd name="T4" fmla="*/ 77 w 1331"/>
                <a:gd name="T5" fmla="*/ 97 h 112"/>
                <a:gd name="T6" fmla="*/ 272 w 1331"/>
                <a:gd name="T7" fmla="*/ 1 h 112"/>
                <a:gd name="T8" fmla="*/ 461 w 1331"/>
                <a:gd name="T9" fmla="*/ 100 h 112"/>
                <a:gd name="T10" fmla="*/ 653 w 1331"/>
                <a:gd name="T11" fmla="*/ 4 h 112"/>
                <a:gd name="T12" fmla="*/ 845 w 1331"/>
                <a:gd name="T13" fmla="*/ 97 h 112"/>
                <a:gd name="T14" fmla="*/ 1037 w 1331"/>
                <a:gd name="T15" fmla="*/ 1 h 112"/>
                <a:gd name="T16" fmla="*/ 1235 w 1331"/>
                <a:gd name="T17" fmla="*/ 100 h 112"/>
                <a:gd name="T18" fmla="*/ 1331 w 1331"/>
                <a:gd name="T19" fmla="*/ 73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31"/>
                <a:gd name="T31" fmla="*/ 0 h 112"/>
                <a:gd name="T32" fmla="*/ 1331 w 1331"/>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31" h="112">
                  <a:moveTo>
                    <a:pt x="29" y="52"/>
                  </a:moveTo>
                  <a:cubicBezTo>
                    <a:pt x="14" y="41"/>
                    <a:pt x="0" y="30"/>
                    <a:pt x="8" y="37"/>
                  </a:cubicBezTo>
                  <a:cubicBezTo>
                    <a:pt x="16" y="44"/>
                    <a:pt x="33" y="103"/>
                    <a:pt x="77" y="97"/>
                  </a:cubicBezTo>
                  <a:cubicBezTo>
                    <a:pt x="121" y="91"/>
                    <a:pt x="208" y="0"/>
                    <a:pt x="272" y="1"/>
                  </a:cubicBezTo>
                  <a:cubicBezTo>
                    <a:pt x="336" y="2"/>
                    <a:pt x="398" y="100"/>
                    <a:pt x="461" y="100"/>
                  </a:cubicBezTo>
                  <a:cubicBezTo>
                    <a:pt x="524" y="100"/>
                    <a:pt x="589" y="4"/>
                    <a:pt x="653" y="4"/>
                  </a:cubicBezTo>
                  <a:cubicBezTo>
                    <a:pt x="717" y="4"/>
                    <a:pt x="781" y="98"/>
                    <a:pt x="845" y="97"/>
                  </a:cubicBezTo>
                  <a:cubicBezTo>
                    <a:pt x="909" y="96"/>
                    <a:pt x="972" y="0"/>
                    <a:pt x="1037" y="1"/>
                  </a:cubicBezTo>
                  <a:cubicBezTo>
                    <a:pt x="1102" y="2"/>
                    <a:pt x="1186" y="88"/>
                    <a:pt x="1235" y="100"/>
                  </a:cubicBezTo>
                  <a:cubicBezTo>
                    <a:pt x="1284" y="112"/>
                    <a:pt x="1307" y="92"/>
                    <a:pt x="1331" y="73"/>
                  </a:cubicBezTo>
                </a:path>
              </a:pathLst>
            </a:custGeom>
            <a:noFill/>
            <a:ln w="19050" cmpd="sng">
              <a:solidFill>
                <a:schemeClr val="tx1"/>
              </a:solidFill>
              <a:round/>
              <a:headEnd/>
              <a:tailEnd/>
            </a:ln>
          </p:spPr>
          <p:txBody>
            <a:bodyPr wrap="none" anchor="ctr"/>
            <a:lstStyle/>
            <a:p>
              <a:endParaRPr lang="zh-CN" altLang="en-US"/>
            </a:p>
          </p:txBody>
        </p:sp>
      </p:grpSp>
      <p:sp>
        <p:nvSpPr>
          <p:cNvPr id="79920" name="灯片编号占位符 61"/>
          <p:cNvSpPr>
            <a:spLocks noGrp="1"/>
          </p:cNvSpPr>
          <p:nvPr>
            <p:ph type="sldNum" sz="quarter" idx="12"/>
          </p:nvPr>
        </p:nvSpPr>
        <p:spPr>
          <a:noFill/>
        </p:spPr>
        <p:txBody>
          <a:bodyPr/>
          <a:lstStyle/>
          <a:p>
            <a:fld id="{C9D7BBB4-3748-4B15-A23C-7F64CCFDB739}" type="slidenum">
              <a:rPr lang="en-US" altLang="zh-CN" smtClean="0"/>
              <a:pPr/>
              <a:t>71</a:t>
            </a:fld>
            <a:endParaRPr lang="en-US" altLang="zh-CN"/>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eaLnBrk="1" hangingPunct="1"/>
            <a:r>
              <a:rPr lang="en-US" altLang="zh-CN"/>
              <a:t>3.4.2  </a:t>
            </a:r>
            <a:r>
              <a:rPr lang="zh-CN" altLang="en-US"/>
              <a:t>以太网的信道利用率 </a:t>
            </a:r>
          </a:p>
        </p:txBody>
      </p:sp>
      <p:sp>
        <p:nvSpPr>
          <p:cNvPr id="431107" name="Rectangle 3"/>
          <p:cNvSpPr>
            <a:spLocks noGrp="1" noChangeArrowheads="1"/>
          </p:cNvSpPr>
          <p:nvPr>
            <p:ph type="body" idx="1"/>
          </p:nvPr>
        </p:nvSpPr>
        <p:spPr>
          <a:xfrm>
            <a:off x="2063751" y="1917700"/>
            <a:ext cx="8424863" cy="4319588"/>
          </a:xfrm>
        </p:spPr>
        <p:txBody>
          <a:bodyPr/>
          <a:lstStyle/>
          <a:p>
            <a:pPr eaLnBrk="1" hangingPunct="1"/>
            <a:r>
              <a:rPr lang="zh-CN" altLang="en-US"/>
              <a:t>以太网的信道被占用的情况：</a:t>
            </a:r>
          </a:p>
          <a:p>
            <a:pPr eaLnBrk="1" hangingPunct="1"/>
            <a:r>
              <a:rPr lang="zh-CN" altLang="en-US"/>
              <a:t>争用期长度为 </a:t>
            </a:r>
            <a:r>
              <a:rPr lang="en-US" altLang="zh-CN"/>
              <a:t>2</a:t>
            </a:r>
            <a:r>
              <a:rPr lang="en-US" altLang="zh-CN" i="1">
                <a:sym typeface="Symbol" pitchFamily="18" charset="2"/>
              </a:rPr>
              <a:t></a:t>
            </a:r>
            <a:r>
              <a:rPr lang="zh-CN" altLang="en-US"/>
              <a:t>，即端到端传播时延的两倍。检测到碰撞后不发送干扰信号。</a:t>
            </a:r>
          </a:p>
          <a:p>
            <a:pPr eaLnBrk="1" hangingPunct="1"/>
            <a:r>
              <a:rPr lang="zh-CN" altLang="en-US"/>
              <a:t>帧长为 </a:t>
            </a:r>
            <a:r>
              <a:rPr lang="en-US" altLang="zh-CN" i="1">
                <a:latin typeface="Times New Roman" pitchFamily="18" charset="0"/>
              </a:rPr>
              <a:t>L</a:t>
            </a:r>
            <a:r>
              <a:rPr lang="en-US" altLang="zh-CN"/>
              <a:t> </a:t>
            </a:r>
            <a:r>
              <a:rPr lang="en-US" altLang="zh-CN">
                <a:latin typeface="Times New Roman" pitchFamily="18" charset="0"/>
              </a:rPr>
              <a:t>(bit)</a:t>
            </a:r>
            <a:r>
              <a:rPr lang="zh-CN" altLang="en-US">
                <a:latin typeface="Times New Roman" pitchFamily="18" charset="0"/>
              </a:rPr>
              <a:t>，</a:t>
            </a:r>
            <a:r>
              <a:rPr lang="zh-CN" altLang="en-US"/>
              <a:t>数据发送速率为 </a:t>
            </a:r>
            <a:r>
              <a:rPr lang="en-US" altLang="zh-CN" i="1">
                <a:latin typeface="Times New Roman" pitchFamily="18" charset="0"/>
              </a:rPr>
              <a:t>C </a:t>
            </a:r>
            <a:r>
              <a:rPr lang="en-US" altLang="zh-CN">
                <a:latin typeface="Times New Roman" pitchFamily="18" charset="0"/>
              </a:rPr>
              <a:t>(b/s)</a:t>
            </a:r>
            <a:r>
              <a:rPr lang="zh-CN" altLang="en-US">
                <a:latin typeface="Times New Roman" pitchFamily="18" charset="0"/>
              </a:rPr>
              <a:t>，</a:t>
            </a:r>
            <a:r>
              <a:rPr lang="zh-CN" altLang="en-US"/>
              <a:t>因而帧的发送时间为 </a:t>
            </a:r>
            <a:r>
              <a:rPr lang="en-US" altLang="zh-CN" i="1">
                <a:latin typeface="Times New Roman" pitchFamily="18" charset="0"/>
              </a:rPr>
              <a:t>L</a:t>
            </a:r>
            <a:r>
              <a:rPr lang="en-US" altLang="zh-CN">
                <a:latin typeface="Times New Roman" pitchFamily="18" charset="0"/>
              </a:rPr>
              <a:t>/</a:t>
            </a:r>
            <a:r>
              <a:rPr lang="en-US" altLang="zh-CN" i="1">
                <a:latin typeface="Times New Roman" pitchFamily="18" charset="0"/>
              </a:rPr>
              <a:t>C</a:t>
            </a:r>
            <a:r>
              <a:rPr lang="en-US" altLang="zh-CN">
                <a:latin typeface="Times New Roman" pitchFamily="18" charset="0"/>
              </a:rPr>
              <a:t> = </a:t>
            </a:r>
            <a:r>
              <a:rPr lang="en-US" altLang="zh-CN" i="1">
                <a:latin typeface="Times New Roman" pitchFamily="18" charset="0"/>
              </a:rPr>
              <a:t>T</a:t>
            </a:r>
            <a:r>
              <a:rPr lang="en-US" altLang="zh-CN" baseline="-25000">
                <a:latin typeface="Times New Roman" pitchFamily="18" charset="0"/>
              </a:rPr>
              <a:t>0</a:t>
            </a:r>
            <a:r>
              <a:rPr lang="en-US" altLang="zh-CN">
                <a:latin typeface="Times New Roman" pitchFamily="18" charset="0"/>
              </a:rPr>
              <a:t> (s)</a:t>
            </a:r>
            <a:r>
              <a:rPr lang="zh-CN" altLang="en-US">
                <a:latin typeface="Times New Roman" pitchFamily="18" charset="0"/>
              </a:rPr>
              <a:t>。</a:t>
            </a:r>
            <a:r>
              <a:rPr lang="zh-CN" altLang="en-US"/>
              <a:t> </a:t>
            </a:r>
          </a:p>
        </p:txBody>
      </p:sp>
      <p:sp>
        <p:nvSpPr>
          <p:cNvPr id="80900" name="灯片编号占位符 5"/>
          <p:cNvSpPr>
            <a:spLocks noGrp="1"/>
          </p:cNvSpPr>
          <p:nvPr>
            <p:ph type="sldNum" sz="quarter" idx="12"/>
          </p:nvPr>
        </p:nvSpPr>
        <p:spPr>
          <a:noFill/>
        </p:spPr>
        <p:txBody>
          <a:bodyPr/>
          <a:lstStyle/>
          <a:p>
            <a:fld id="{B9CBEA33-3521-4CBF-8A94-3574FCEFB7B8}" type="slidenum">
              <a:rPr lang="en-US" altLang="zh-CN" smtClean="0"/>
              <a:pPr/>
              <a:t>72</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1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1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1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ctr" eaLnBrk="1" hangingPunct="1"/>
            <a:r>
              <a:rPr lang="zh-CN" altLang="en-US"/>
              <a:t>以太网的信道利用率 </a:t>
            </a:r>
          </a:p>
        </p:txBody>
      </p:sp>
      <p:sp>
        <p:nvSpPr>
          <p:cNvPr id="81923" name="Rectangle 3"/>
          <p:cNvSpPr>
            <a:spLocks noGrp="1" noChangeArrowheads="1"/>
          </p:cNvSpPr>
          <p:nvPr>
            <p:ph type="body" idx="1"/>
          </p:nvPr>
        </p:nvSpPr>
        <p:spPr>
          <a:xfrm>
            <a:off x="2063751" y="1917701"/>
            <a:ext cx="8208963" cy="2303463"/>
          </a:xfrm>
        </p:spPr>
        <p:txBody>
          <a:bodyPr/>
          <a:lstStyle/>
          <a:p>
            <a:pPr eaLnBrk="1" hangingPunct="1"/>
            <a:r>
              <a:rPr lang="zh-CN" altLang="en-US" sz="2800"/>
              <a:t>一个帧从开始发送，经可能发生的碰撞后，将再重传数次，到发送成功且信道转为空闲</a:t>
            </a:r>
            <a:r>
              <a:rPr lang="en-US" altLang="zh-CN" sz="2800"/>
              <a:t>(</a:t>
            </a:r>
            <a:r>
              <a:rPr lang="zh-CN" altLang="en-US" sz="2800"/>
              <a:t>即再经过时间 </a:t>
            </a:r>
            <a:r>
              <a:rPr lang="zh-CN" altLang="en-US" sz="2800" i="1">
                <a:sym typeface="Symbol" pitchFamily="18" charset="2"/>
              </a:rPr>
              <a:t>  </a:t>
            </a:r>
            <a:r>
              <a:rPr lang="zh-CN" altLang="en-US" sz="2800"/>
              <a:t>使得信道上无信号在传播</a:t>
            </a:r>
            <a:r>
              <a:rPr lang="en-US" altLang="zh-CN" sz="2800"/>
              <a:t>)</a:t>
            </a:r>
            <a:r>
              <a:rPr lang="zh-CN" altLang="en-US" sz="2800"/>
              <a:t>时为止，是发送一帧所需的平均时间。 </a:t>
            </a:r>
          </a:p>
        </p:txBody>
      </p:sp>
      <p:sp>
        <p:nvSpPr>
          <p:cNvPr id="81924" name="Line 4"/>
          <p:cNvSpPr>
            <a:spLocks noChangeShapeType="1"/>
          </p:cNvSpPr>
          <p:nvPr/>
        </p:nvSpPr>
        <p:spPr bwMode="auto">
          <a:xfrm>
            <a:off x="2335214" y="5926138"/>
            <a:ext cx="7597775" cy="0"/>
          </a:xfrm>
          <a:prstGeom prst="line">
            <a:avLst/>
          </a:prstGeom>
          <a:noFill/>
          <a:ln w="19050">
            <a:solidFill>
              <a:schemeClr val="tx2"/>
            </a:solidFill>
            <a:round/>
            <a:headEnd type="triangle" w="sm" len="med"/>
            <a:tailEnd type="triangle" w="sm" len="med"/>
          </a:ln>
        </p:spPr>
        <p:txBody>
          <a:bodyPr wrap="none" anchor="ctr"/>
          <a:lstStyle/>
          <a:p>
            <a:endParaRPr lang="zh-CN" altLang="en-US"/>
          </a:p>
        </p:txBody>
      </p:sp>
      <p:sp>
        <p:nvSpPr>
          <p:cNvPr id="81925" name="Rectangle 5"/>
          <p:cNvSpPr>
            <a:spLocks noChangeArrowheads="1"/>
          </p:cNvSpPr>
          <p:nvPr/>
        </p:nvSpPr>
        <p:spPr bwMode="auto">
          <a:xfrm>
            <a:off x="6135689" y="5767388"/>
            <a:ext cx="420687" cy="398462"/>
          </a:xfrm>
          <a:prstGeom prst="rect">
            <a:avLst/>
          </a:prstGeom>
          <a:solidFill>
            <a:schemeClr val="bg1"/>
          </a:solidFill>
          <a:ln w="9525">
            <a:noFill/>
            <a:miter lim="800000"/>
            <a:headEnd/>
            <a:tailEnd/>
          </a:ln>
        </p:spPr>
        <p:txBody>
          <a:bodyPr wrap="none" anchor="ctr"/>
          <a:lstStyle/>
          <a:p>
            <a:endParaRPr lang="zh-CN" altLang="en-US"/>
          </a:p>
        </p:txBody>
      </p:sp>
      <p:sp>
        <p:nvSpPr>
          <p:cNvPr id="81926" name="Line 6"/>
          <p:cNvSpPr>
            <a:spLocks noChangeShapeType="1"/>
          </p:cNvSpPr>
          <p:nvPr/>
        </p:nvSpPr>
        <p:spPr bwMode="auto">
          <a:xfrm>
            <a:off x="2335213" y="4164013"/>
            <a:ext cx="4051300" cy="0"/>
          </a:xfrm>
          <a:prstGeom prst="line">
            <a:avLst/>
          </a:prstGeom>
          <a:noFill/>
          <a:ln w="19050">
            <a:solidFill>
              <a:schemeClr val="tx2"/>
            </a:solidFill>
            <a:round/>
            <a:headEnd type="triangle" w="sm" len="med"/>
            <a:tailEnd type="triangle" w="sm" len="med"/>
          </a:ln>
        </p:spPr>
        <p:txBody>
          <a:bodyPr wrap="none" anchor="ctr"/>
          <a:lstStyle/>
          <a:p>
            <a:endParaRPr lang="zh-CN" altLang="en-US"/>
          </a:p>
        </p:txBody>
      </p:sp>
      <p:sp>
        <p:nvSpPr>
          <p:cNvPr id="81927" name="Line 7"/>
          <p:cNvSpPr>
            <a:spLocks noChangeShapeType="1"/>
          </p:cNvSpPr>
          <p:nvPr/>
        </p:nvSpPr>
        <p:spPr bwMode="auto">
          <a:xfrm>
            <a:off x="6386514" y="4164013"/>
            <a:ext cx="3546475" cy="0"/>
          </a:xfrm>
          <a:prstGeom prst="line">
            <a:avLst/>
          </a:prstGeom>
          <a:noFill/>
          <a:ln w="19050">
            <a:solidFill>
              <a:schemeClr val="tx2"/>
            </a:solidFill>
            <a:round/>
            <a:headEnd type="triangle" w="sm" len="med"/>
            <a:tailEnd type="triangle" w="sm" len="med"/>
          </a:ln>
        </p:spPr>
        <p:txBody>
          <a:bodyPr wrap="none" anchor="ctr"/>
          <a:lstStyle/>
          <a:p>
            <a:endParaRPr lang="zh-CN" altLang="en-US"/>
          </a:p>
        </p:txBody>
      </p:sp>
      <p:sp>
        <p:nvSpPr>
          <p:cNvPr id="81928" name="Line 8"/>
          <p:cNvSpPr>
            <a:spLocks noChangeShapeType="1"/>
          </p:cNvSpPr>
          <p:nvPr/>
        </p:nvSpPr>
        <p:spPr bwMode="auto">
          <a:xfrm>
            <a:off x="9426576" y="5445125"/>
            <a:ext cx="506413" cy="0"/>
          </a:xfrm>
          <a:prstGeom prst="line">
            <a:avLst/>
          </a:prstGeom>
          <a:noFill/>
          <a:ln w="19050">
            <a:solidFill>
              <a:schemeClr val="tx1"/>
            </a:solidFill>
            <a:round/>
            <a:headEnd type="triangle" w="sm" len="med"/>
            <a:tailEnd type="triangle" w="sm" len="med"/>
          </a:ln>
        </p:spPr>
        <p:txBody>
          <a:bodyPr wrap="none" anchor="ctr"/>
          <a:lstStyle/>
          <a:p>
            <a:endParaRPr lang="zh-CN" altLang="en-US"/>
          </a:p>
        </p:txBody>
      </p:sp>
      <p:sp>
        <p:nvSpPr>
          <p:cNvPr id="81929" name="Rectangle 9"/>
          <p:cNvSpPr>
            <a:spLocks noChangeArrowheads="1"/>
          </p:cNvSpPr>
          <p:nvPr/>
        </p:nvSpPr>
        <p:spPr bwMode="auto">
          <a:xfrm>
            <a:off x="9607550" y="5345113"/>
            <a:ext cx="166688" cy="209550"/>
          </a:xfrm>
          <a:prstGeom prst="rect">
            <a:avLst/>
          </a:prstGeom>
          <a:solidFill>
            <a:schemeClr val="bg1"/>
          </a:solidFill>
          <a:ln w="9525">
            <a:noFill/>
            <a:miter lim="800000"/>
            <a:headEnd/>
            <a:tailEnd/>
          </a:ln>
        </p:spPr>
        <p:txBody>
          <a:bodyPr wrap="none" anchor="ctr"/>
          <a:lstStyle/>
          <a:p>
            <a:endParaRPr lang="zh-CN" altLang="en-US"/>
          </a:p>
        </p:txBody>
      </p:sp>
      <p:sp>
        <p:nvSpPr>
          <p:cNvPr id="81930" name="Line 10"/>
          <p:cNvSpPr>
            <a:spLocks noChangeShapeType="1"/>
          </p:cNvSpPr>
          <p:nvPr/>
        </p:nvSpPr>
        <p:spPr bwMode="auto">
          <a:xfrm>
            <a:off x="6386513" y="5445125"/>
            <a:ext cx="3040062" cy="0"/>
          </a:xfrm>
          <a:prstGeom prst="line">
            <a:avLst/>
          </a:prstGeom>
          <a:noFill/>
          <a:ln w="19050">
            <a:solidFill>
              <a:schemeClr val="tx2"/>
            </a:solidFill>
            <a:round/>
            <a:headEnd type="triangle" w="sm" len="med"/>
            <a:tailEnd type="triangle" w="sm" len="med"/>
          </a:ln>
        </p:spPr>
        <p:txBody>
          <a:bodyPr wrap="none" anchor="ctr"/>
          <a:lstStyle/>
          <a:p>
            <a:endParaRPr lang="zh-CN" altLang="en-US"/>
          </a:p>
        </p:txBody>
      </p:sp>
      <p:sp>
        <p:nvSpPr>
          <p:cNvPr id="81931" name="Line 11"/>
          <p:cNvSpPr>
            <a:spLocks noChangeShapeType="1"/>
          </p:cNvSpPr>
          <p:nvPr/>
        </p:nvSpPr>
        <p:spPr bwMode="auto">
          <a:xfrm>
            <a:off x="5373689" y="5445125"/>
            <a:ext cx="1012825" cy="0"/>
          </a:xfrm>
          <a:prstGeom prst="line">
            <a:avLst/>
          </a:prstGeom>
          <a:noFill/>
          <a:ln w="19050">
            <a:solidFill>
              <a:schemeClr val="tx2"/>
            </a:solidFill>
            <a:round/>
            <a:headEnd type="triangle" w="sm" len="med"/>
            <a:tailEnd type="triangle" w="sm" len="med"/>
          </a:ln>
        </p:spPr>
        <p:txBody>
          <a:bodyPr wrap="none" anchor="ctr"/>
          <a:lstStyle/>
          <a:p>
            <a:endParaRPr lang="zh-CN" altLang="en-US"/>
          </a:p>
        </p:txBody>
      </p:sp>
      <p:sp>
        <p:nvSpPr>
          <p:cNvPr id="81932" name="Rectangle 12"/>
          <p:cNvSpPr>
            <a:spLocks noChangeArrowheads="1"/>
          </p:cNvSpPr>
          <p:nvPr/>
        </p:nvSpPr>
        <p:spPr bwMode="auto">
          <a:xfrm>
            <a:off x="5668964" y="5335588"/>
            <a:ext cx="307975" cy="260350"/>
          </a:xfrm>
          <a:prstGeom prst="rect">
            <a:avLst/>
          </a:prstGeom>
          <a:solidFill>
            <a:schemeClr val="bg1"/>
          </a:solidFill>
          <a:ln w="9525">
            <a:noFill/>
            <a:miter lim="800000"/>
            <a:headEnd/>
            <a:tailEnd/>
          </a:ln>
        </p:spPr>
        <p:txBody>
          <a:bodyPr wrap="none" anchor="ctr"/>
          <a:lstStyle/>
          <a:p>
            <a:endParaRPr lang="zh-CN" altLang="en-US"/>
          </a:p>
        </p:txBody>
      </p:sp>
      <p:sp>
        <p:nvSpPr>
          <p:cNvPr id="81933" name="Line 13"/>
          <p:cNvSpPr>
            <a:spLocks noChangeShapeType="1"/>
          </p:cNvSpPr>
          <p:nvPr/>
        </p:nvSpPr>
        <p:spPr bwMode="auto">
          <a:xfrm>
            <a:off x="3348038" y="5445125"/>
            <a:ext cx="1014412" cy="0"/>
          </a:xfrm>
          <a:prstGeom prst="line">
            <a:avLst/>
          </a:prstGeom>
          <a:noFill/>
          <a:ln w="19050">
            <a:solidFill>
              <a:schemeClr val="tx2"/>
            </a:solidFill>
            <a:round/>
            <a:headEnd type="triangle" w="sm" len="med"/>
            <a:tailEnd type="triangle" w="sm" len="med"/>
          </a:ln>
        </p:spPr>
        <p:txBody>
          <a:bodyPr wrap="none" anchor="ctr"/>
          <a:lstStyle/>
          <a:p>
            <a:endParaRPr lang="zh-CN" altLang="en-US"/>
          </a:p>
        </p:txBody>
      </p:sp>
      <p:sp>
        <p:nvSpPr>
          <p:cNvPr id="81934" name="Rectangle 14"/>
          <p:cNvSpPr>
            <a:spLocks noChangeArrowheads="1"/>
          </p:cNvSpPr>
          <p:nvPr/>
        </p:nvSpPr>
        <p:spPr bwMode="auto">
          <a:xfrm>
            <a:off x="3643314" y="5260975"/>
            <a:ext cx="306387" cy="230188"/>
          </a:xfrm>
          <a:prstGeom prst="rect">
            <a:avLst/>
          </a:prstGeom>
          <a:solidFill>
            <a:schemeClr val="bg1"/>
          </a:solidFill>
          <a:ln w="9525">
            <a:noFill/>
            <a:miter lim="800000"/>
            <a:headEnd/>
            <a:tailEnd/>
          </a:ln>
        </p:spPr>
        <p:txBody>
          <a:bodyPr wrap="none" anchor="ctr"/>
          <a:lstStyle/>
          <a:p>
            <a:endParaRPr lang="zh-CN" altLang="en-US"/>
          </a:p>
        </p:txBody>
      </p:sp>
      <p:sp>
        <p:nvSpPr>
          <p:cNvPr id="81935" name="Line 15"/>
          <p:cNvSpPr>
            <a:spLocks noChangeShapeType="1"/>
          </p:cNvSpPr>
          <p:nvPr/>
        </p:nvSpPr>
        <p:spPr bwMode="auto">
          <a:xfrm>
            <a:off x="2335214" y="5445125"/>
            <a:ext cx="1012825" cy="0"/>
          </a:xfrm>
          <a:prstGeom prst="line">
            <a:avLst/>
          </a:prstGeom>
          <a:noFill/>
          <a:ln w="19050">
            <a:solidFill>
              <a:schemeClr val="tx2"/>
            </a:solidFill>
            <a:round/>
            <a:headEnd type="triangle" w="sm" len="med"/>
            <a:tailEnd type="triangle" w="sm" len="med"/>
          </a:ln>
        </p:spPr>
        <p:txBody>
          <a:bodyPr wrap="none" anchor="ctr"/>
          <a:lstStyle/>
          <a:p>
            <a:endParaRPr lang="zh-CN" altLang="en-US"/>
          </a:p>
        </p:txBody>
      </p:sp>
      <p:sp>
        <p:nvSpPr>
          <p:cNvPr id="81936" name="Freeform 16"/>
          <p:cNvSpPr>
            <a:spLocks/>
          </p:cNvSpPr>
          <p:nvPr/>
        </p:nvSpPr>
        <p:spPr bwMode="auto">
          <a:xfrm>
            <a:off x="6386513" y="4484689"/>
            <a:ext cx="3040062" cy="720725"/>
          </a:xfrm>
          <a:custGeom>
            <a:avLst/>
            <a:gdLst>
              <a:gd name="T0" fmla="*/ 0 w 1728"/>
              <a:gd name="T1" fmla="*/ 720725 h 432"/>
              <a:gd name="T2" fmla="*/ 0 w 1728"/>
              <a:gd name="T3" fmla="*/ 0 h 432"/>
              <a:gd name="T4" fmla="*/ 3040062 w 1728"/>
              <a:gd name="T5" fmla="*/ 0 h 432"/>
              <a:gd name="T6" fmla="*/ 3040062 w 1728"/>
              <a:gd name="T7" fmla="*/ 720725 h 432"/>
              <a:gd name="T8" fmla="*/ 0 60000 65536"/>
              <a:gd name="T9" fmla="*/ 0 60000 65536"/>
              <a:gd name="T10" fmla="*/ 0 60000 65536"/>
              <a:gd name="T11" fmla="*/ 0 60000 65536"/>
              <a:gd name="T12" fmla="*/ 0 w 1728"/>
              <a:gd name="T13" fmla="*/ 0 h 432"/>
              <a:gd name="T14" fmla="*/ 1728 w 1728"/>
              <a:gd name="T15" fmla="*/ 432 h 432"/>
            </a:gdLst>
            <a:ahLst/>
            <a:cxnLst>
              <a:cxn ang="T8">
                <a:pos x="T0" y="T1"/>
              </a:cxn>
              <a:cxn ang="T9">
                <a:pos x="T2" y="T3"/>
              </a:cxn>
              <a:cxn ang="T10">
                <a:pos x="T4" y="T5"/>
              </a:cxn>
              <a:cxn ang="T11">
                <a:pos x="T6" y="T7"/>
              </a:cxn>
            </a:cxnLst>
            <a:rect l="T12" t="T13" r="T14" b="T15"/>
            <a:pathLst>
              <a:path w="1728" h="432">
                <a:moveTo>
                  <a:pt x="0" y="432"/>
                </a:moveTo>
                <a:lnTo>
                  <a:pt x="0" y="0"/>
                </a:lnTo>
                <a:lnTo>
                  <a:pt x="1728" y="0"/>
                </a:lnTo>
                <a:lnTo>
                  <a:pt x="1728" y="432"/>
                </a:lnTo>
              </a:path>
            </a:pathLst>
          </a:custGeom>
          <a:solidFill>
            <a:srgbClr val="FFCCFF"/>
          </a:solidFill>
          <a:ln w="28575" cmpd="sng">
            <a:solidFill>
              <a:schemeClr val="tx2"/>
            </a:solidFill>
            <a:round/>
            <a:headEnd/>
            <a:tailEnd/>
          </a:ln>
        </p:spPr>
        <p:txBody>
          <a:bodyPr wrap="none" anchor="ctr"/>
          <a:lstStyle/>
          <a:p>
            <a:endParaRPr lang="zh-CN" altLang="en-US"/>
          </a:p>
        </p:txBody>
      </p:sp>
      <p:sp>
        <p:nvSpPr>
          <p:cNvPr id="81937" name="Text Box 17"/>
          <p:cNvSpPr txBox="1">
            <a:spLocks noChangeArrowheads="1"/>
          </p:cNvSpPr>
          <p:nvPr/>
        </p:nvSpPr>
        <p:spPr bwMode="auto">
          <a:xfrm>
            <a:off x="7062788" y="4611688"/>
            <a:ext cx="1936750" cy="457200"/>
          </a:xfrm>
          <a:prstGeom prst="rect">
            <a:avLst/>
          </a:prstGeom>
          <a:noFill/>
          <a:ln w="9525">
            <a:noFill/>
            <a:miter lim="800000"/>
            <a:headEnd/>
            <a:tailEnd/>
          </a:ln>
        </p:spPr>
        <p:txBody>
          <a:bodyPr wrap="none">
            <a:spAutoFit/>
          </a:bodyPr>
          <a:lstStyle/>
          <a:p>
            <a:r>
              <a:rPr kumimoji="1" lang="zh-CN" altLang="en-US" sz="2400">
                <a:solidFill>
                  <a:srgbClr val="333399"/>
                </a:solidFill>
                <a:latin typeface="Times New Roman" pitchFamily="18" charset="0"/>
                <a:ea typeface="黑体" pitchFamily="2" charset="-122"/>
              </a:rPr>
              <a:t>发  送  成  功 </a:t>
            </a:r>
          </a:p>
        </p:txBody>
      </p:sp>
      <p:sp>
        <p:nvSpPr>
          <p:cNvPr id="81938" name="Text Box 18"/>
          <p:cNvSpPr txBox="1">
            <a:spLocks noChangeArrowheads="1"/>
          </p:cNvSpPr>
          <p:nvPr/>
        </p:nvSpPr>
        <p:spPr bwMode="auto">
          <a:xfrm>
            <a:off x="2279650" y="4587875"/>
            <a:ext cx="1174750" cy="457200"/>
          </a:xfrm>
          <a:prstGeom prst="rect">
            <a:avLst/>
          </a:prstGeom>
          <a:noFill/>
          <a:ln w="9525">
            <a:noFill/>
            <a:miter lim="800000"/>
            <a:headEnd/>
            <a:tailEnd/>
          </a:ln>
        </p:spPr>
        <p:txBody>
          <a:bodyPr wrap="none">
            <a:spAutoFit/>
          </a:bodyPr>
          <a:lstStyle/>
          <a:p>
            <a:r>
              <a:rPr kumimoji="1" lang="zh-CN" altLang="en-US" sz="2400">
                <a:solidFill>
                  <a:srgbClr val="333399"/>
                </a:solidFill>
                <a:latin typeface="Times New Roman" pitchFamily="18" charset="0"/>
                <a:ea typeface="黑体" pitchFamily="2" charset="-122"/>
              </a:rPr>
              <a:t>争用期 </a:t>
            </a:r>
          </a:p>
        </p:txBody>
      </p:sp>
      <p:sp>
        <p:nvSpPr>
          <p:cNvPr id="81939" name="Text Box 19"/>
          <p:cNvSpPr txBox="1">
            <a:spLocks noChangeArrowheads="1"/>
          </p:cNvSpPr>
          <p:nvPr/>
        </p:nvSpPr>
        <p:spPr bwMode="auto">
          <a:xfrm>
            <a:off x="3287713" y="4573588"/>
            <a:ext cx="1174750" cy="457200"/>
          </a:xfrm>
          <a:prstGeom prst="rect">
            <a:avLst/>
          </a:prstGeom>
          <a:noFill/>
          <a:ln w="9525">
            <a:noFill/>
            <a:miter lim="800000"/>
            <a:headEnd/>
            <a:tailEnd/>
          </a:ln>
        </p:spPr>
        <p:txBody>
          <a:bodyPr wrap="none">
            <a:spAutoFit/>
          </a:bodyPr>
          <a:lstStyle/>
          <a:p>
            <a:r>
              <a:rPr kumimoji="1" lang="zh-CN" altLang="en-US" sz="2400">
                <a:solidFill>
                  <a:srgbClr val="333399"/>
                </a:solidFill>
                <a:latin typeface="Times New Roman" pitchFamily="18" charset="0"/>
                <a:ea typeface="黑体" pitchFamily="2" charset="-122"/>
              </a:rPr>
              <a:t>争用期 </a:t>
            </a:r>
          </a:p>
        </p:txBody>
      </p:sp>
      <p:sp>
        <p:nvSpPr>
          <p:cNvPr id="81940" name="Text Box 20"/>
          <p:cNvSpPr txBox="1">
            <a:spLocks noChangeArrowheads="1"/>
          </p:cNvSpPr>
          <p:nvPr/>
        </p:nvSpPr>
        <p:spPr bwMode="auto">
          <a:xfrm>
            <a:off x="5353050" y="4587875"/>
            <a:ext cx="1174750" cy="457200"/>
          </a:xfrm>
          <a:prstGeom prst="rect">
            <a:avLst/>
          </a:prstGeom>
          <a:noFill/>
          <a:ln w="9525">
            <a:noFill/>
            <a:miter lim="800000"/>
            <a:headEnd/>
            <a:tailEnd/>
          </a:ln>
        </p:spPr>
        <p:txBody>
          <a:bodyPr wrap="none">
            <a:spAutoFit/>
          </a:bodyPr>
          <a:lstStyle/>
          <a:p>
            <a:r>
              <a:rPr kumimoji="1" lang="zh-CN" altLang="en-US" sz="2400">
                <a:solidFill>
                  <a:srgbClr val="333399"/>
                </a:solidFill>
                <a:latin typeface="Times New Roman" pitchFamily="18" charset="0"/>
                <a:ea typeface="黑体" pitchFamily="2" charset="-122"/>
              </a:rPr>
              <a:t>争用期 </a:t>
            </a:r>
          </a:p>
        </p:txBody>
      </p:sp>
      <p:sp>
        <p:nvSpPr>
          <p:cNvPr id="81941" name="Line 21"/>
          <p:cNvSpPr>
            <a:spLocks noChangeShapeType="1"/>
          </p:cNvSpPr>
          <p:nvPr/>
        </p:nvSpPr>
        <p:spPr bwMode="auto">
          <a:xfrm>
            <a:off x="5373688" y="4484689"/>
            <a:ext cx="0" cy="720725"/>
          </a:xfrm>
          <a:prstGeom prst="line">
            <a:avLst/>
          </a:prstGeom>
          <a:noFill/>
          <a:ln w="28575">
            <a:solidFill>
              <a:schemeClr val="tx2"/>
            </a:solidFill>
            <a:prstDash val="dash"/>
            <a:round/>
            <a:headEnd/>
            <a:tailEnd/>
          </a:ln>
        </p:spPr>
        <p:txBody>
          <a:bodyPr wrap="none" anchor="ctr"/>
          <a:lstStyle/>
          <a:p>
            <a:endParaRPr lang="zh-CN" altLang="en-US"/>
          </a:p>
        </p:txBody>
      </p:sp>
      <p:sp>
        <p:nvSpPr>
          <p:cNvPr id="81942" name="Line 22"/>
          <p:cNvSpPr>
            <a:spLocks noChangeShapeType="1"/>
          </p:cNvSpPr>
          <p:nvPr/>
        </p:nvSpPr>
        <p:spPr bwMode="auto">
          <a:xfrm>
            <a:off x="4362450" y="4484689"/>
            <a:ext cx="0" cy="720725"/>
          </a:xfrm>
          <a:prstGeom prst="line">
            <a:avLst/>
          </a:prstGeom>
          <a:noFill/>
          <a:ln w="28575">
            <a:solidFill>
              <a:schemeClr val="tx2"/>
            </a:solidFill>
            <a:prstDash val="dash"/>
            <a:round/>
            <a:headEnd/>
            <a:tailEnd/>
          </a:ln>
        </p:spPr>
        <p:txBody>
          <a:bodyPr wrap="none" anchor="ctr"/>
          <a:lstStyle/>
          <a:p>
            <a:endParaRPr lang="zh-CN" altLang="en-US"/>
          </a:p>
        </p:txBody>
      </p:sp>
      <p:sp>
        <p:nvSpPr>
          <p:cNvPr id="81943" name="Line 23"/>
          <p:cNvSpPr>
            <a:spLocks noChangeShapeType="1"/>
          </p:cNvSpPr>
          <p:nvPr/>
        </p:nvSpPr>
        <p:spPr bwMode="auto">
          <a:xfrm>
            <a:off x="3348038" y="4484689"/>
            <a:ext cx="0" cy="720725"/>
          </a:xfrm>
          <a:prstGeom prst="line">
            <a:avLst/>
          </a:prstGeom>
          <a:noFill/>
          <a:ln w="28575">
            <a:solidFill>
              <a:schemeClr val="tx2"/>
            </a:solidFill>
            <a:prstDash val="dash"/>
            <a:round/>
            <a:headEnd/>
            <a:tailEnd/>
          </a:ln>
        </p:spPr>
        <p:txBody>
          <a:bodyPr wrap="none" anchor="ctr"/>
          <a:lstStyle/>
          <a:p>
            <a:endParaRPr lang="zh-CN" altLang="en-US"/>
          </a:p>
        </p:txBody>
      </p:sp>
      <p:sp>
        <p:nvSpPr>
          <p:cNvPr id="81944" name="Line 24"/>
          <p:cNvSpPr>
            <a:spLocks noChangeShapeType="1"/>
          </p:cNvSpPr>
          <p:nvPr/>
        </p:nvSpPr>
        <p:spPr bwMode="auto">
          <a:xfrm>
            <a:off x="2335213" y="4484689"/>
            <a:ext cx="0" cy="720725"/>
          </a:xfrm>
          <a:prstGeom prst="line">
            <a:avLst/>
          </a:prstGeom>
          <a:noFill/>
          <a:ln w="28575">
            <a:solidFill>
              <a:schemeClr val="tx2"/>
            </a:solidFill>
            <a:prstDash val="dash"/>
            <a:round/>
            <a:headEnd/>
            <a:tailEnd/>
          </a:ln>
        </p:spPr>
        <p:txBody>
          <a:bodyPr wrap="none" anchor="ctr"/>
          <a:lstStyle/>
          <a:p>
            <a:endParaRPr lang="zh-CN" altLang="en-US"/>
          </a:p>
        </p:txBody>
      </p:sp>
      <p:sp>
        <p:nvSpPr>
          <p:cNvPr id="81945" name="Line 25"/>
          <p:cNvSpPr>
            <a:spLocks noChangeShapeType="1"/>
          </p:cNvSpPr>
          <p:nvPr/>
        </p:nvSpPr>
        <p:spPr bwMode="auto">
          <a:xfrm>
            <a:off x="2335213" y="5205414"/>
            <a:ext cx="0" cy="960437"/>
          </a:xfrm>
          <a:prstGeom prst="line">
            <a:avLst/>
          </a:prstGeom>
          <a:noFill/>
          <a:ln w="28575">
            <a:solidFill>
              <a:schemeClr val="tx2"/>
            </a:solidFill>
            <a:round/>
            <a:headEnd/>
            <a:tailEnd/>
          </a:ln>
        </p:spPr>
        <p:txBody>
          <a:bodyPr wrap="none" anchor="ctr"/>
          <a:lstStyle/>
          <a:p>
            <a:endParaRPr lang="zh-CN" altLang="en-US"/>
          </a:p>
        </p:txBody>
      </p:sp>
      <p:sp>
        <p:nvSpPr>
          <p:cNvPr id="81946" name="Line 26"/>
          <p:cNvSpPr>
            <a:spLocks noChangeShapeType="1"/>
          </p:cNvSpPr>
          <p:nvPr/>
        </p:nvSpPr>
        <p:spPr bwMode="auto">
          <a:xfrm>
            <a:off x="4362450" y="5205414"/>
            <a:ext cx="0" cy="401637"/>
          </a:xfrm>
          <a:prstGeom prst="line">
            <a:avLst/>
          </a:prstGeom>
          <a:noFill/>
          <a:ln w="9525">
            <a:solidFill>
              <a:schemeClr val="tx1"/>
            </a:solidFill>
            <a:round/>
            <a:headEnd/>
            <a:tailEnd/>
          </a:ln>
        </p:spPr>
        <p:txBody>
          <a:bodyPr wrap="none" anchor="ctr"/>
          <a:lstStyle/>
          <a:p>
            <a:endParaRPr lang="zh-CN" altLang="en-US"/>
          </a:p>
        </p:txBody>
      </p:sp>
      <p:sp>
        <p:nvSpPr>
          <p:cNvPr id="81947" name="Line 27"/>
          <p:cNvSpPr>
            <a:spLocks noChangeShapeType="1"/>
          </p:cNvSpPr>
          <p:nvPr/>
        </p:nvSpPr>
        <p:spPr bwMode="auto">
          <a:xfrm>
            <a:off x="5373688" y="5205414"/>
            <a:ext cx="0" cy="401637"/>
          </a:xfrm>
          <a:prstGeom prst="line">
            <a:avLst/>
          </a:prstGeom>
          <a:noFill/>
          <a:ln w="9525">
            <a:solidFill>
              <a:schemeClr val="tx1"/>
            </a:solidFill>
            <a:round/>
            <a:headEnd/>
            <a:tailEnd/>
          </a:ln>
        </p:spPr>
        <p:txBody>
          <a:bodyPr wrap="none" anchor="ctr"/>
          <a:lstStyle/>
          <a:p>
            <a:endParaRPr lang="zh-CN" altLang="en-US"/>
          </a:p>
        </p:txBody>
      </p:sp>
      <p:sp>
        <p:nvSpPr>
          <p:cNvPr id="81948" name="Line 28"/>
          <p:cNvSpPr>
            <a:spLocks noChangeShapeType="1"/>
          </p:cNvSpPr>
          <p:nvPr/>
        </p:nvSpPr>
        <p:spPr bwMode="auto">
          <a:xfrm>
            <a:off x="6386513" y="5205414"/>
            <a:ext cx="0" cy="401637"/>
          </a:xfrm>
          <a:prstGeom prst="line">
            <a:avLst/>
          </a:prstGeom>
          <a:noFill/>
          <a:ln w="9525">
            <a:solidFill>
              <a:schemeClr val="tx1"/>
            </a:solidFill>
            <a:round/>
            <a:headEnd/>
            <a:tailEnd/>
          </a:ln>
        </p:spPr>
        <p:txBody>
          <a:bodyPr wrap="none" anchor="ctr"/>
          <a:lstStyle/>
          <a:p>
            <a:endParaRPr lang="zh-CN" altLang="en-US"/>
          </a:p>
        </p:txBody>
      </p:sp>
      <p:sp>
        <p:nvSpPr>
          <p:cNvPr id="81949" name="Line 29"/>
          <p:cNvSpPr>
            <a:spLocks noChangeShapeType="1"/>
          </p:cNvSpPr>
          <p:nvPr/>
        </p:nvSpPr>
        <p:spPr bwMode="auto">
          <a:xfrm>
            <a:off x="9426575" y="5205414"/>
            <a:ext cx="0" cy="401637"/>
          </a:xfrm>
          <a:prstGeom prst="line">
            <a:avLst/>
          </a:prstGeom>
          <a:noFill/>
          <a:ln w="9525">
            <a:solidFill>
              <a:schemeClr val="tx1"/>
            </a:solidFill>
            <a:round/>
            <a:headEnd/>
            <a:tailEnd/>
          </a:ln>
        </p:spPr>
        <p:txBody>
          <a:bodyPr wrap="none" anchor="ctr"/>
          <a:lstStyle/>
          <a:p>
            <a:endParaRPr lang="zh-CN" altLang="en-US"/>
          </a:p>
        </p:txBody>
      </p:sp>
      <p:sp>
        <p:nvSpPr>
          <p:cNvPr id="81950" name="Line 30"/>
          <p:cNvSpPr>
            <a:spLocks noChangeShapeType="1"/>
          </p:cNvSpPr>
          <p:nvPr/>
        </p:nvSpPr>
        <p:spPr bwMode="auto">
          <a:xfrm>
            <a:off x="9932988" y="5205413"/>
            <a:ext cx="0" cy="881062"/>
          </a:xfrm>
          <a:prstGeom prst="line">
            <a:avLst/>
          </a:prstGeom>
          <a:noFill/>
          <a:ln w="28575">
            <a:solidFill>
              <a:schemeClr val="tx2"/>
            </a:solidFill>
            <a:round/>
            <a:headEnd/>
            <a:tailEnd/>
          </a:ln>
        </p:spPr>
        <p:txBody>
          <a:bodyPr wrap="none" anchor="ctr"/>
          <a:lstStyle/>
          <a:p>
            <a:endParaRPr lang="zh-CN" altLang="en-US"/>
          </a:p>
        </p:txBody>
      </p:sp>
      <p:sp>
        <p:nvSpPr>
          <p:cNvPr id="81951" name="Line 31"/>
          <p:cNvSpPr>
            <a:spLocks noChangeShapeType="1"/>
          </p:cNvSpPr>
          <p:nvPr/>
        </p:nvSpPr>
        <p:spPr bwMode="auto">
          <a:xfrm>
            <a:off x="3348038" y="5205414"/>
            <a:ext cx="0" cy="401637"/>
          </a:xfrm>
          <a:prstGeom prst="line">
            <a:avLst/>
          </a:prstGeom>
          <a:noFill/>
          <a:ln w="9525">
            <a:solidFill>
              <a:schemeClr val="tx1"/>
            </a:solidFill>
            <a:round/>
            <a:headEnd/>
            <a:tailEnd/>
          </a:ln>
        </p:spPr>
        <p:txBody>
          <a:bodyPr wrap="none" anchor="ctr"/>
          <a:lstStyle/>
          <a:p>
            <a:endParaRPr lang="zh-CN" altLang="en-US"/>
          </a:p>
        </p:txBody>
      </p:sp>
      <p:sp>
        <p:nvSpPr>
          <p:cNvPr id="81952" name="Rectangle 32"/>
          <p:cNvSpPr>
            <a:spLocks noChangeArrowheads="1"/>
          </p:cNvSpPr>
          <p:nvPr/>
        </p:nvSpPr>
        <p:spPr bwMode="auto">
          <a:xfrm>
            <a:off x="2641601" y="5213350"/>
            <a:ext cx="315913" cy="330200"/>
          </a:xfrm>
          <a:prstGeom prst="rect">
            <a:avLst/>
          </a:prstGeom>
          <a:solidFill>
            <a:schemeClr val="bg1"/>
          </a:solidFill>
          <a:ln w="9525">
            <a:noFill/>
            <a:miter lim="800000"/>
            <a:headEnd/>
            <a:tailEnd/>
          </a:ln>
        </p:spPr>
        <p:txBody>
          <a:bodyPr wrap="none" anchor="ctr"/>
          <a:lstStyle/>
          <a:p>
            <a:endParaRPr lang="zh-CN" altLang="en-US"/>
          </a:p>
        </p:txBody>
      </p:sp>
      <p:sp>
        <p:nvSpPr>
          <p:cNvPr id="81953" name="Text Box 33"/>
          <p:cNvSpPr txBox="1">
            <a:spLocks noChangeArrowheads="1"/>
          </p:cNvSpPr>
          <p:nvPr/>
        </p:nvSpPr>
        <p:spPr bwMode="auto">
          <a:xfrm>
            <a:off x="2578100" y="5229225"/>
            <a:ext cx="276038" cy="400110"/>
          </a:xfrm>
          <a:prstGeom prst="rect">
            <a:avLst/>
          </a:prstGeom>
          <a:noFill/>
          <a:ln w="9525">
            <a:noFill/>
            <a:miter lim="800000"/>
            <a:headEnd/>
            <a:tailEnd/>
          </a:ln>
        </p:spPr>
        <p:txBody>
          <a:bodyPr wrap="none">
            <a:spAutoFit/>
          </a:bodyPr>
          <a:lstStyle/>
          <a:p>
            <a:r>
              <a:rPr kumimoji="1" lang="en-US" altLang="zh-CN" i="1">
                <a:solidFill>
                  <a:srgbClr val="333399"/>
                </a:solidFill>
                <a:latin typeface="Times New Roman" pitchFamily="18" charset="0"/>
                <a:ea typeface="黑体" pitchFamily="2" charset="-122"/>
              </a:rPr>
              <a:t>τ</a:t>
            </a:r>
          </a:p>
        </p:txBody>
      </p:sp>
      <p:sp>
        <p:nvSpPr>
          <p:cNvPr id="81954" name="Text Box 34"/>
          <p:cNvSpPr txBox="1">
            <a:spLocks noChangeArrowheads="1"/>
          </p:cNvSpPr>
          <p:nvPr/>
        </p:nvSpPr>
        <p:spPr bwMode="auto">
          <a:xfrm>
            <a:off x="2549525" y="5229226"/>
            <a:ext cx="311150" cy="396875"/>
          </a:xfrm>
          <a:prstGeom prst="rect">
            <a:avLst/>
          </a:prstGeom>
          <a:noFill/>
          <a:ln w="9525">
            <a:noFill/>
            <a:miter lim="800000"/>
            <a:headEnd/>
            <a:tailEnd/>
          </a:ln>
        </p:spPr>
        <p:txBody>
          <a:bodyPr wrap="none">
            <a:spAutoFit/>
          </a:bodyPr>
          <a:lstStyle/>
          <a:p>
            <a:r>
              <a:rPr kumimoji="1" lang="en-US" altLang="zh-CN">
                <a:solidFill>
                  <a:srgbClr val="333399"/>
                </a:solidFill>
                <a:latin typeface="Times New Roman" pitchFamily="18" charset="0"/>
                <a:ea typeface="黑体" pitchFamily="2" charset="-122"/>
              </a:rPr>
              <a:t>2</a:t>
            </a:r>
          </a:p>
        </p:txBody>
      </p:sp>
      <p:sp>
        <p:nvSpPr>
          <p:cNvPr id="81955" name="Text Box 35"/>
          <p:cNvSpPr txBox="1">
            <a:spLocks noChangeArrowheads="1"/>
          </p:cNvSpPr>
          <p:nvPr/>
        </p:nvSpPr>
        <p:spPr bwMode="auto">
          <a:xfrm>
            <a:off x="3587750" y="5229225"/>
            <a:ext cx="276038" cy="400110"/>
          </a:xfrm>
          <a:prstGeom prst="rect">
            <a:avLst/>
          </a:prstGeom>
          <a:noFill/>
          <a:ln w="9525">
            <a:noFill/>
            <a:miter lim="800000"/>
            <a:headEnd/>
            <a:tailEnd/>
          </a:ln>
        </p:spPr>
        <p:txBody>
          <a:bodyPr wrap="none">
            <a:spAutoFit/>
          </a:bodyPr>
          <a:lstStyle/>
          <a:p>
            <a:r>
              <a:rPr kumimoji="1" lang="en-US" altLang="zh-CN" i="1">
                <a:solidFill>
                  <a:srgbClr val="333399"/>
                </a:solidFill>
                <a:latin typeface="Times New Roman" pitchFamily="18" charset="0"/>
                <a:ea typeface="黑体" pitchFamily="2" charset="-122"/>
              </a:rPr>
              <a:t>τ</a:t>
            </a:r>
          </a:p>
        </p:txBody>
      </p:sp>
      <p:sp>
        <p:nvSpPr>
          <p:cNvPr id="81956" name="Text Box 36"/>
          <p:cNvSpPr txBox="1">
            <a:spLocks noChangeArrowheads="1"/>
          </p:cNvSpPr>
          <p:nvPr/>
        </p:nvSpPr>
        <p:spPr bwMode="auto">
          <a:xfrm>
            <a:off x="3573463" y="5229226"/>
            <a:ext cx="311150" cy="396875"/>
          </a:xfrm>
          <a:prstGeom prst="rect">
            <a:avLst/>
          </a:prstGeom>
          <a:noFill/>
          <a:ln w="9525">
            <a:noFill/>
            <a:miter lim="800000"/>
            <a:headEnd/>
            <a:tailEnd/>
          </a:ln>
        </p:spPr>
        <p:txBody>
          <a:bodyPr wrap="none">
            <a:spAutoFit/>
          </a:bodyPr>
          <a:lstStyle/>
          <a:p>
            <a:r>
              <a:rPr kumimoji="1" lang="en-US" altLang="zh-CN">
                <a:solidFill>
                  <a:srgbClr val="333399"/>
                </a:solidFill>
                <a:latin typeface="Times New Roman" pitchFamily="18" charset="0"/>
                <a:ea typeface="黑体" pitchFamily="2" charset="-122"/>
              </a:rPr>
              <a:t>2</a:t>
            </a:r>
          </a:p>
        </p:txBody>
      </p:sp>
      <p:sp>
        <p:nvSpPr>
          <p:cNvPr id="81957" name="Text Box 37"/>
          <p:cNvSpPr txBox="1">
            <a:spLocks noChangeArrowheads="1"/>
          </p:cNvSpPr>
          <p:nvPr/>
        </p:nvSpPr>
        <p:spPr bwMode="auto">
          <a:xfrm>
            <a:off x="5627688" y="5229225"/>
            <a:ext cx="276038" cy="400110"/>
          </a:xfrm>
          <a:prstGeom prst="rect">
            <a:avLst/>
          </a:prstGeom>
          <a:noFill/>
          <a:ln w="9525">
            <a:noFill/>
            <a:miter lim="800000"/>
            <a:headEnd/>
            <a:tailEnd/>
          </a:ln>
        </p:spPr>
        <p:txBody>
          <a:bodyPr wrap="none">
            <a:spAutoFit/>
          </a:bodyPr>
          <a:lstStyle/>
          <a:p>
            <a:r>
              <a:rPr kumimoji="1" lang="en-US" altLang="zh-CN" i="1">
                <a:solidFill>
                  <a:srgbClr val="333399"/>
                </a:solidFill>
                <a:latin typeface="Times New Roman" pitchFamily="18" charset="0"/>
                <a:ea typeface="黑体" pitchFamily="2" charset="-122"/>
              </a:rPr>
              <a:t>τ</a:t>
            </a:r>
          </a:p>
        </p:txBody>
      </p:sp>
      <p:sp>
        <p:nvSpPr>
          <p:cNvPr id="81958" name="Text Box 38"/>
          <p:cNvSpPr txBox="1">
            <a:spLocks noChangeArrowheads="1"/>
          </p:cNvSpPr>
          <p:nvPr/>
        </p:nvSpPr>
        <p:spPr bwMode="auto">
          <a:xfrm>
            <a:off x="5599113" y="5233989"/>
            <a:ext cx="311150" cy="396875"/>
          </a:xfrm>
          <a:prstGeom prst="rect">
            <a:avLst/>
          </a:prstGeom>
          <a:noFill/>
          <a:ln w="9525">
            <a:noFill/>
            <a:miter lim="800000"/>
            <a:headEnd/>
            <a:tailEnd/>
          </a:ln>
        </p:spPr>
        <p:txBody>
          <a:bodyPr wrap="none">
            <a:spAutoFit/>
          </a:bodyPr>
          <a:lstStyle/>
          <a:p>
            <a:r>
              <a:rPr kumimoji="1" lang="en-US" altLang="zh-CN">
                <a:solidFill>
                  <a:srgbClr val="333399"/>
                </a:solidFill>
                <a:latin typeface="Times New Roman" pitchFamily="18" charset="0"/>
                <a:ea typeface="黑体" pitchFamily="2" charset="-122"/>
              </a:rPr>
              <a:t>2</a:t>
            </a:r>
          </a:p>
        </p:txBody>
      </p:sp>
      <p:sp>
        <p:nvSpPr>
          <p:cNvPr id="81959" name="Rectangle 39"/>
          <p:cNvSpPr>
            <a:spLocks noChangeArrowheads="1"/>
          </p:cNvSpPr>
          <p:nvPr/>
        </p:nvSpPr>
        <p:spPr bwMode="auto">
          <a:xfrm>
            <a:off x="7802563" y="5284788"/>
            <a:ext cx="252412" cy="322262"/>
          </a:xfrm>
          <a:prstGeom prst="rect">
            <a:avLst/>
          </a:prstGeom>
          <a:solidFill>
            <a:schemeClr val="bg1"/>
          </a:solidFill>
          <a:ln w="9525">
            <a:noFill/>
            <a:miter lim="800000"/>
            <a:headEnd/>
            <a:tailEnd/>
          </a:ln>
        </p:spPr>
        <p:txBody>
          <a:bodyPr wrap="none" anchor="ctr"/>
          <a:lstStyle/>
          <a:p>
            <a:endParaRPr lang="zh-CN" altLang="en-US"/>
          </a:p>
        </p:txBody>
      </p:sp>
      <p:sp>
        <p:nvSpPr>
          <p:cNvPr id="81960" name="Text Box 40"/>
          <p:cNvSpPr txBox="1">
            <a:spLocks noChangeArrowheads="1"/>
          </p:cNvSpPr>
          <p:nvPr/>
        </p:nvSpPr>
        <p:spPr bwMode="auto">
          <a:xfrm>
            <a:off x="7731125" y="5240338"/>
            <a:ext cx="412292" cy="400110"/>
          </a:xfrm>
          <a:prstGeom prst="rect">
            <a:avLst/>
          </a:prstGeom>
          <a:noFill/>
          <a:ln w="9525">
            <a:noFill/>
            <a:miter lim="800000"/>
            <a:headEnd/>
            <a:tailEnd/>
          </a:ln>
        </p:spPr>
        <p:txBody>
          <a:bodyPr wrap="none">
            <a:spAutoFit/>
          </a:bodyPr>
          <a:lstStyle/>
          <a:p>
            <a:r>
              <a:rPr kumimoji="1" lang="en-US" altLang="zh-CN" i="1">
                <a:solidFill>
                  <a:srgbClr val="333399"/>
                </a:solidFill>
                <a:latin typeface="Times New Roman" pitchFamily="18" charset="0"/>
                <a:ea typeface="黑体" pitchFamily="2" charset="-122"/>
              </a:rPr>
              <a:t>T</a:t>
            </a:r>
            <a:r>
              <a:rPr kumimoji="1" lang="en-US" altLang="zh-CN" baseline="-25000">
                <a:solidFill>
                  <a:srgbClr val="333399"/>
                </a:solidFill>
                <a:latin typeface="Times New Roman" pitchFamily="18" charset="0"/>
                <a:ea typeface="黑体" pitchFamily="2" charset="-122"/>
              </a:rPr>
              <a:t>0</a:t>
            </a:r>
            <a:endParaRPr kumimoji="1" lang="en-US" altLang="zh-CN">
              <a:solidFill>
                <a:srgbClr val="333399"/>
              </a:solidFill>
              <a:latin typeface="Times New Roman" pitchFamily="18" charset="0"/>
              <a:ea typeface="黑体" pitchFamily="2" charset="-122"/>
            </a:endParaRPr>
          </a:p>
        </p:txBody>
      </p:sp>
      <p:sp>
        <p:nvSpPr>
          <p:cNvPr id="81961" name="Text Box 41"/>
          <p:cNvSpPr txBox="1">
            <a:spLocks noChangeArrowheads="1"/>
          </p:cNvSpPr>
          <p:nvPr/>
        </p:nvSpPr>
        <p:spPr bwMode="auto">
          <a:xfrm>
            <a:off x="9437688" y="5229225"/>
            <a:ext cx="276038" cy="400110"/>
          </a:xfrm>
          <a:prstGeom prst="rect">
            <a:avLst/>
          </a:prstGeom>
          <a:noFill/>
          <a:ln w="9525">
            <a:noFill/>
            <a:miter lim="800000"/>
            <a:headEnd/>
            <a:tailEnd/>
          </a:ln>
        </p:spPr>
        <p:txBody>
          <a:bodyPr wrap="none">
            <a:spAutoFit/>
          </a:bodyPr>
          <a:lstStyle/>
          <a:p>
            <a:r>
              <a:rPr kumimoji="1" lang="en-US" altLang="zh-CN" i="1">
                <a:solidFill>
                  <a:schemeClr val="tx2"/>
                </a:solidFill>
                <a:latin typeface="Times New Roman" pitchFamily="18" charset="0"/>
                <a:ea typeface="黑体" pitchFamily="2" charset="-122"/>
              </a:rPr>
              <a:t>τ</a:t>
            </a:r>
          </a:p>
        </p:txBody>
      </p:sp>
      <p:sp>
        <p:nvSpPr>
          <p:cNvPr id="81962" name="Text Box 42"/>
          <p:cNvSpPr txBox="1">
            <a:spLocks noChangeArrowheads="1"/>
          </p:cNvSpPr>
          <p:nvPr/>
        </p:nvSpPr>
        <p:spPr bwMode="auto">
          <a:xfrm>
            <a:off x="10144125" y="4832351"/>
            <a:ext cx="254000" cy="396875"/>
          </a:xfrm>
          <a:prstGeom prst="rect">
            <a:avLst/>
          </a:prstGeom>
          <a:noFill/>
          <a:ln w="9525">
            <a:noFill/>
            <a:miter lim="800000"/>
            <a:headEnd/>
            <a:tailEnd/>
          </a:ln>
        </p:spPr>
        <p:txBody>
          <a:bodyPr wrap="none">
            <a:spAutoFit/>
          </a:bodyPr>
          <a:lstStyle/>
          <a:p>
            <a:r>
              <a:rPr kumimoji="1" lang="en-US" altLang="zh-CN" i="1">
                <a:solidFill>
                  <a:schemeClr val="tx2"/>
                </a:solidFill>
                <a:latin typeface="Times New Roman" pitchFamily="18" charset="0"/>
                <a:ea typeface="黑体" pitchFamily="2" charset="-122"/>
              </a:rPr>
              <a:t>t</a:t>
            </a:r>
          </a:p>
        </p:txBody>
      </p:sp>
      <p:sp>
        <p:nvSpPr>
          <p:cNvPr id="81963" name="Line 43"/>
          <p:cNvSpPr>
            <a:spLocks noChangeShapeType="1"/>
          </p:cNvSpPr>
          <p:nvPr/>
        </p:nvSpPr>
        <p:spPr bwMode="auto">
          <a:xfrm>
            <a:off x="6386513" y="4003675"/>
            <a:ext cx="0" cy="400050"/>
          </a:xfrm>
          <a:prstGeom prst="line">
            <a:avLst/>
          </a:prstGeom>
          <a:noFill/>
          <a:ln w="28575">
            <a:solidFill>
              <a:schemeClr val="tx2"/>
            </a:solidFill>
            <a:round/>
            <a:headEnd/>
            <a:tailEnd/>
          </a:ln>
        </p:spPr>
        <p:txBody>
          <a:bodyPr wrap="none" anchor="ctr"/>
          <a:lstStyle/>
          <a:p>
            <a:endParaRPr lang="zh-CN" altLang="en-US"/>
          </a:p>
        </p:txBody>
      </p:sp>
      <p:sp>
        <p:nvSpPr>
          <p:cNvPr id="81964" name="Line 44"/>
          <p:cNvSpPr>
            <a:spLocks noChangeShapeType="1"/>
          </p:cNvSpPr>
          <p:nvPr/>
        </p:nvSpPr>
        <p:spPr bwMode="auto">
          <a:xfrm>
            <a:off x="9932988" y="4003675"/>
            <a:ext cx="0" cy="1201738"/>
          </a:xfrm>
          <a:prstGeom prst="line">
            <a:avLst/>
          </a:prstGeom>
          <a:noFill/>
          <a:ln w="28575">
            <a:solidFill>
              <a:schemeClr val="tx2"/>
            </a:solidFill>
            <a:round/>
            <a:headEnd/>
            <a:tailEnd/>
          </a:ln>
        </p:spPr>
        <p:txBody>
          <a:bodyPr wrap="none" anchor="ctr"/>
          <a:lstStyle/>
          <a:p>
            <a:endParaRPr lang="zh-CN" altLang="en-US"/>
          </a:p>
        </p:txBody>
      </p:sp>
      <p:sp>
        <p:nvSpPr>
          <p:cNvPr id="81965" name="Text Box 45"/>
          <p:cNvSpPr txBox="1">
            <a:spLocks noChangeArrowheads="1"/>
          </p:cNvSpPr>
          <p:nvPr/>
        </p:nvSpPr>
        <p:spPr bwMode="auto">
          <a:xfrm>
            <a:off x="7569200" y="3917950"/>
            <a:ext cx="1174750" cy="457200"/>
          </a:xfrm>
          <a:prstGeom prst="rect">
            <a:avLst/>
          </a:prstGeom>
          <a:solidFill>
            <a:schemeClr val="bg1"/>
          </a:solidFill>
          <a:ln w="9525">
            <a:noFill/>
            <a:miter lim="800000"/>
            <a:headEnd/>
            <a:tailEnd/>
          </a:ln>
        </p:spPr>
        <p:txBody>
          <a:bodyPr wrap="none">
            <a:spAutoFit/>
          </a:bodyPr>
          <a:lstStyle/>
          <a:p>
            <a:r>
              <a:rPr kumimoji="1" lang="zh-CN" altLang="en-US" sz="2400">
                <a:solidFill>
                  <a:srgbClr val="333399"/>
                </a:solidFill>
                <a:latin typeface="Times New Roman" pitchFamily="18" charset="0"/>
                <a:ea typeface="黑体" pitchFamily="2" charset="-122"/>
              </a:rPr>
              <a:t>占用期 </a:t>
            </a:r>
          </a:p>
        </p:txBody>
      </p:sp>
      <p:sp>
        <p:nvSpPr>
          <p:cNvPr id="81966" name="Text Box 46"/>
          <p:cNvSpPr txBox="1">
            <a:spLocks noChangeArrowheads="1"/>
          </p:cNvSpPr>
          <p:nvPr/>
        </p:nvSpPr>
        <p:spPr bwMode="auto">
          <a:xfrm>
            <a:off x="3679825" y="3917950"/>
            <a:ext cx="1479550" cy="457200"/>
          </a:xfrm>
          <a:prstGeom prst="rect">
            <a:avLst/>
          </a:prstGeom>
          <a:solidFill>
            <a:schemeClr val="bg1"/>
          </a:solidFill>
          <a:ln w="9525">
            <a:noFill/>
            <a:miter lim="800000"/>
            <a:headEnd/>
            <a:tailEnd/>
          </a:ln>
        </p:spPr>
        <p:txBody>
          <a:bodyPr wrap="none">
            <a:spAutoFit/>
          </a:bodyPr>
          <a:lstStyle/>
          <a:p>
            <a:r>
              <a:rPr kumimoji="1" lang="zh-CN" altLang="en-US" sz="2400">
                <a:solidFill>
                  <a:srgbClr val="333399"/>
                </a:solidFill>
                <a:latin typeface="Times New Roman" pitchFamily="18" charset="0"/>
                <a:ea typeface="黑体" pitchFamily="2" charset="-122"/>
              </a:rPr>
              <a:t>发生碰撞 </a:t>
            </a:r>
          </a:p>
        </p:txBody>
      </p:sp>
      <p:sp>
        <p:nvSpPr>
          <p:cNvPr id="81967" name="Line 47"/>
          <p:cNvSpPr>
            <a:spLocks noChangeShapeType="1"/>
          </p:cNvSpPr>
          <p:nvPr/>
        </p:nvSpPr>
        <p:spPr bwMode="auto">
          <a:xfrm>
            <a:off x="2335213" y="4003675"/>
            <a:ext cx="0" cy="381000"/>
          </a:xfrm>
          <a:prstGeom prst="line">
            <a:avLst/>
          </a:prstGeom>
          <a:noFill/>
          <a:ln w="28575">
            <a:solidFill>
              <a:schemeClr val="tx2"/>
            </a:solidFill>
            <a:round/>
            <a:headEnd/>
            <a:tailEnd/>
          </a:ln>
        </p:spPr>
        <p:txBody>
          <a:bodyPr wrap="none" anchor="ctr"/>
          <a:lstStyle/>
          <a:p>
            <a:endParaRPr lang="zh-CN" altLang="en-US"/>
          </a:p>
        </p:txBody>
      </p:sp>
      <p:sp>
        <p:nvSpPr>
          <p:cNvPr id="81968" name="Text Box 48"/>
          <p:cNvSpPr txBox="1">
            <a:spLocks noChangeArrowheads="1"/>
          </p:cNvSpPr>
          <p:nvPr/>
        </p:nvSpPr>
        <p:spPr bwMode="auto">
          <a:xfrm>
            <a:off x="4511675" y="5661025"/>
            <a:ext cx="3536950" cy="457200"/>
          </a:xfrm>
          <a:prstGeom prst="rect">
            <a:avLst/>
          </a:prstGeom>
          <a:solidFill>
            <a:schemeClr val="bg1"/>
          </a:solidFill>
          <a:ln w="9525">
            <a:noFill/>
            <a:miter lim="800000"/>
            <a:headEnd/>
            <a:tailEnd/>
          </a:ln>
        </p:spPr>
        <p:txBody>
          <a:bodyPr wrap="none">
            <a:spAutoFit/>
          </a:bodyPr>
          <a:lstStyle/>
          <a:p>
            <a:r>
              <a:rPr kumimoji="1" lang="zh-CN" altLang="zh-CN" sz="2400">
                <a:solidFill>
                  <a:srgbClr val="333399"/>
                </a:solidFill>
                <a:latin typeface="Times New Roman" pitchFamily="18" charset="0"/>
                <a:ea typeface="黑体" pitchFamily="2" charset="-122"/>
              </a:rPr>
              <a:t>发送一帧所需的平均时间</a:t>
            </a:r>
            <a:endParaRPr kumimoji="1" lang="zh-CN" altLang="en-US" sz="2400">
              <a:solidFill>
                <a:srgbClr val="333399"/>
              </a:solidFill>
              <a:latin typeface="Times New Roman" pitchFamily="18" charset="0"/>
              <a:ea typeface="黑体" pitchFamily="2" charset="-122"/>
            </a:endParaRPr>
          </a:p>
        </p:txBody>
      </p:sp>
      <p:sp>
        <p:nvSpPr>
          <p:cNvPr id="81969" name="Text Box 49"/>
          <p:cNvSpPr txBox="1">
            <a:spLocks noChangeArrowheads="1"/>
          </p:cNvSpPr>
          <p:nvPr/>
        </p:nvSpPr>
        <p:spPr bwMode="auto">
          <a:xfrm>
            <a:off x="4691063" y="4592639"/>
            <a:ext cx="438150" cy="396875"/>
          </a:xfrm>
          <a:prstGeom prst="rect">
            <a:avLst/>
          </a:prstGeom>
          <a:noFill/>
          <a:ln w="9525">
            <a:noFill/>
            <a:miter lim="800000"/>
            <a:headEnd/>
            <a:tailEnd/>
          </a:ln>
        </p:spPr>
        <p:txBody>
          <a:bodyPr wrap="none">
            <a:spAutoFit/>
          </a:bodyPr>
          <a:lstStyle/>
          <a:p>
            <a:r>
              <a:rPr kumimoji="1" lang="en-US" altLang="zh-CN">
                <a:solidFill>
                  <a:srgbClr val="333399"/>
                </a:solidFill>
                <a:latin typeface="Times New Roman" pitchFamily="18" charset="0"/>
                <a:ea typeface="黑体" pitchFamily="2" charset="-122"/>
              </a:rPr>
              <a:t>…</a:t>
            </a:r>
          </a:p>
        </p:txBody>
      </p:sp>
      <p:sp>
        <p:nvSpPr>
          <p:cNvPr id="81970" name="Line 50"/>
          <p:cNvSpPr>
            <a:spLocks noChangeShapeType="1"/>
          </p:cNvSpPr>
          <p:nvPr/>
        </p:nvSpPr>
        <p:spPr bwMode="auto">
          <a:xfrm>
            <a:off x="1828801" y="5205413"/>
            <a:ext cx="8442325" cy="0"/>
          </a:xfrm>
          <a:prstGeom prst="line">
            <a:avLst/>
          </a:prstGeom>
          <a:noFill/>
          <a:ln w="19050">
            <a:solidFill>
              <a:schemeClr val="tx2"/>
            </a:solidFill>
            <a:round/>
            <a:headEnd/>
            <a:tailEnd type="triangle" w="sm" len="med"/>
          </a:ln>
        </p:spPr>
        <p:txBody>
          <a:bodyPr wrap="none" anchor="ctr"/>
          <a:lstStyle/>
          <a:p>
            <a:endParaRPr lang="zh-CN" altLang="en-US"/>
          </a:p>
        </p:txBody>
      </p:sp>
      <p:sp>
        <p:nvSpPr>
          <p:cNvPr id="81971" name="灯片编号占位符 52"/>
          <p:cNvSpPr>
            <a:spLocks noGrp="1"/>
          </p:cNvSpPr>
          <p:nvPr>
            <p:ph type="sldNum" sz="quarter" idx="12"/>
          </p:nvPr>
        </p:nvSpPr>
        <p:spPr>
          <a:noFill/>
        </p:spPr>
        <p:txBody>
          <a:bodyPr/>
          <a:lstStyle/>
          <a:p>
            <a:fld id="{79ECA0A3-E093-42EC-B34E-27B46CF97D55}" type="slidenum">
              <a:rPr lang="en-US" altLang="zh-CN" smtClean="0"/>
              <a:pPr/>
              <a:t>73</a:t>
            </a:fld>
            <a:endParaRPr lang="en-US" altLang="zh-CN"/>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algn="ctr" eaLnBrk="1" hangingPunct="1"/>
            <a:r>
              <a:rPr lang="zh-CN" altLang="en-US"/>
              <a:t>参数 </a:t>
            </a:r>
            <a:r>
              <a:rPr lang="en-US" altLang="zh-CN" i="1"/>
              <a:t>a</a:t>
            </a:r>
            <a:r>
              <a:rPr lang="en-US" altLang="zh-CN"/>
              <a:t> </a:t>
            </a:r>
          </a:p>
        </p:txBody>
      </p:sp>
      <p:sp>
        <p:nvSpPr>
          <p:cNvPr id="1029" name="Rectangle 3"/>
          <p:cNvSpPr>
            <a:spLocks noGrp="1" noChangeArrowheads="1"/>
          </p:cNvSpPr>
          <p:nvPr>
            <p:ph type="body" idx="1"/>
          </p:nvPr>
        </p:nvSpPr>
        <p:spPr/>
        <p:txBody>
          <a:bodyPr/>
          <a:lstStyle/>
          <a:p>
            <a:pPr eaLnBrk="1" hangingPunct="1"/>
            <a:r>
              <a:rPr lang="zh-CN" altLang="en-US" sz="2800"/>
              <a:t>要提高以太网的信道利用率，就必须减小 </a:t>
            </a:r>
            <a:r>
              <a:rPr lang="zh-CN" altLang="en-US" sz="2800" i="1">
                <a:sym typeface="Symbol" pitchFamily="18" charset="2"/>
              </a:rPr>
              <a:t> </a:t>
            </a:r>
            <a:r>
              <a:rPr lang="zh-CN" altLang="en-US" sz="2800"/>
              <a:t>与 </a:t>
            </a:r>
            <a:r>
              <a:rPr lang="en-US" altLang="zh-CN" sz="2800" i="1"/>
              <a:t>T</a:t>
            </a:r>
            <a:r>
              <a:rPr lang="en-US" altLang="zh-CN" sz="2800" baseline="-25000"/>
              <a:t>0 </a:t>
            </a:r>
            <a:r>
              <a:rPr lang="zh-CN" altLang="en-US" sz="2800"/>
              <a:t>之比。在以太网中定义了参数 </a:t>
            </a:r>
            <a:r>
              <a:rPr lang="en-US" altLang="zh-CN" sz="2800" i="1"/>
              <a:t>a</a:t>
            </a:r>
            <a:r>
              <a:rPr lang="zh-CN" altLang="en-US" sz="2800"/>
              <a:t>，它是以太网单程端到端时延 </a:t>
            </a:r>
            <a:r>
              <a:rPr lang="zh-CN" altLang="en-US" sz="2800" i="1">
                <a:sym typeface="Symbol" pitchFamily="18" charset="2"/>
              </a:rPr>
              <a:t> </a:t>
            </a:r>
            <a:r>
              <a:rPr lang="zh-CN" altLang="en-US" sz="2800"/>
              <a:t>与帧的发送时间 </a:t>
            </a:r>
            <a:r>
              <a:rPr lang="en-US" altLang="zh-CN" sz="2800" i="1"/>
              <a:t>T</a:t>
            </a:r>
            <a:r>
              <a:rPr lang="en-US" altLang="zh-CN" sz="2800" baseline="-25000"/>
              <a:t>0 </a:t>
            </a:r>
            <a:r>
              <a:rPr lang="zh-CN" altLang="en-US" sz="2800"/>
              <a:t>之比： </a:t>
            </a:r>
          </a:p>
        </p:txBody>
      </p:sp>
      <p:sp>
        <p:nvSpPr>
          <p:cNvPr id="1030" name="Rectangle 5"/>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endParaRPr lang="zh-CN" altLang="en-US"/>
          </a:p>
        </p:txBody>
      </p:sp>
      <p:graphicFrame>
        <p:nvGraphicFramePr>
          <p:cNvPr id="1026" name="Object 4"/>
          <p:cNvGraphicFramePr>
            <a:graphicFrameLocks noChangeAspect="1"/>
          </p:cNvGraphicFramePr>
          <p:nvPr/>
        </p:nvGraphicFramePr>
        <p:xfrm>
          <a:off x="1524000" y="0"/>
          <a:ext cx="400050" cy="400050"/>
        </p:xfrm>
        <a:graphic>
          <a:graphicData uri="http://schemas.openxmlformats.org/presentationml/2006/ole">
            <mc:AlternateContent xmlns:mc="http://schemas.openxmlformats.org/markup-compatibility/2006">
              <mc:Choice xmlns:v="urn:schemas-microsoft-com:vml" Requires="v">
                <p:oleObj spid="_x0000_s1064" name="公式" r:id="rId3" imgW="431613" imgH="431613" progId="Equation.3">
                  <p:embed/>
                </p:oleObj>
              </mc:Choice>
              <mc:Fallback>
                <p:oleObj name="公式" r:id="rId3" imgW="431613" imgH="431613"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0"/>
                        <a:ext cx="40005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Rectangle 7"/>
          <p:cNvSpPr>
            <a:spLocks noChangeArrowheads="1"/>
          </p:cNvSpPr>
          <p:nvPr/>
        </p:nvSpPr>
        <p:spPr bwMode="auto">
          <a:xfrm>
            <a:off x="1524001" y="3028920"/>
            <a:ext cx="184731" cy="400110"/>
          </a:xfrm>
          <a:prstGeom prst="rect">
            <a:avLst/>
          </a:prstGeom>
          <a:noFill/>
          <a:ln w="9525">
            <a:noFill/>
            <a:miter lim="800000"/>
            <a:headEnd/>
            <a:tailEnd/>
          </a:ln>
        </p:spPr>
        <p:txBody>
          <a:bodyPr wrap="none" anchor="ctr">
            <a:spAutoFit/>
          </a:bodyPr>
          <a:lstStyle/>
          <a:p>
            <a:endParaRPr lang="zh-CN" altLang="en-US"/>
          </a:p>
        </p:txBody>
      </p:sp>
      <p:graphicFrame>
        <p:nvGraphicFramePr>
          <p:cNvPr id="1027" name="Object 6"/>
          <p:cNvGraphicFramePr>
            <a:graphicFrameLocks noChangeAspect="1"/>
          </p:cNvGraphicFramePr>
          <p:nvPr/>
        </p:nvGraphicFramePr>
        <p:xfrm>
          <a:off x="5519738" y="2997201"/>
          <a:ext cx="1223962" cy="1223963"/>
        </p:xfrm>
        <a:graphic>
          <a:graphicData uri="http://schemas.openxmlformats.org/presentationml/2006/ole">
            <mc:AlternateContent xmlns:mc="http://schemas.openxmlformats.org/markup-compatibility/2006">
              <mc:Choice xmlns:v="urn:schemas-microsoft-com:vml" Requires="v">
                <p:oleObj spid="_x0000_s1065" name="公式" r:id="rId5" imgW="431613" imgH="431613" progId="Equation.3">
                  <p:embed/>
                </p:oleObj>
              </mc:Choice>
              <mc:Fallback>
                <p:oleObj name="公式" r:id="rId5" imgW="431613" imgH="431613"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19738" y="2997201"/>
                        <a:ext cx="1223962" cy="1223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Text Box 8"/>
          <p:cNvSpPr txBox="1">
            <a:spLocks noChangeArrowheads="1"/>
          </p:cNvSpPr>
          <p:nvPr/>
        </p:nvSpPr>
        <p:spPr bwMode="auto">
          <a:xfrm>
            <a:off x="9028113" y="3254376"/>
            <a:ext cx="938212" cy="519113"/>
          </a:xfrm>
          <a:prstGeom prst="rect">
            <a:avLst/>
          </a:prstGeom>
          <a:noFill/>
          <a:ln w="9525">
            <a:noFill/>
            <a:miter lim="800000"/>
            <a:headEnd/>
            <a:tailEnd/>
          </a:ln>
        </p:spPr>
        <p:txBody>
          <a:bodyPr wrap="none">
            <a:spAutoFit/>
          </a:bodyPr>
          <a:lstStyle/>
          <a:p>
            <a:r>
              <a:rPr lang="en-US" altLang="zh-CN" sz="2800">
                <a:solidFill>
                  <a:schemeClr val="tx2"/>
                </a:solidFill>
                <a:latin typeface="Arial" charset="0"/>
              </a:rPr>
              <a:t>(3-2)</a:t>
            </a:r>
          </a:p>
        </p:txBody>
      </p:sp>
      <p:sp>
        <p:nvSpPr>
          <p:cNvPr id="1033" name="Text Box 9"/>
          <p:cNvSpPr txBox="1">
            <a:spLocks noChangeArrowheads="1"/>
          </p:cNvSpPr>
          <p:nvPr/>
        </p:nvSpPr>
        <p:spPr bwMode="auto">
          <a:xfrm>
            <a:off x="2640014" y="4229101"/>
            <a:ext cx="7400925" cy="2227263"/>
          </a:xfrm>
          <a:prstGeom prst="rect">
            <a:avLst/>
          </a:prstGeom>
          <a:noFill/>
          <a:ln w="9525">
            <a:noFill/>
            <a:miter lim="800000"/>
            <a:headEnd/>
            <a:tailEnd/>
          </a:ln>
        </p:spPr>
        <p:txBody>
          <a:bodyPr wrap="none">
            <a:spAutoFit/>
          </a:bodyPr>
          <a:lstStyle/>
          <a:p>
            <a:pPr>
              <a:buFontTx/>
              <a:buChar char="•"/>
            </a:pPr>
            <a:r>
              <a:rPr lang="en-US" altLang="zh-CN" sz="2800" i="1">
                <a:solidFill>
                  <a:schemeClr val="tx2"/>
                </a:solidFill>
                <a:latin typeface="Arial" charset="0"/>
                <a:ea typeface="黑体" pitchFamily="2" charset="-122"/>
              </a:rPr>
              <a:t>  a</a:t>
            </a:r>
            <a:r>
              <a:rPr lang="en-US" altLang="zh-CN" sz="2800">
                <a:solidFill>
                  <a:schemeClr val="tx2"/>
                </a:solidFill>
                <a:latin typeface="Arial" charset="0"/>
                <a:ea typeface="黑体" pitchFamily="2" charset="-122"/>
              </a:rPr>
              <a:t>→0 </a:t>
            </a:r>
            <a:r>
              <a:rPr lang="zh-CN" altLang="en-US" sz="2800">
                <a:solidFill>
                  <a:schemeClr val="tx2"/>
                </a:solidFill>
                <a:latin typeface="Arial" charset="0"/>
                <a:ea typeface="黑体" pitchFamily="2" charset="-122"/>
              </a:rPr>
              <a:t>表示一发生碰撞就立即可以检测出来，</a:t>
            </a:r>
          </a:p>
          <a:p>
            <a:r>
              <a:rPr lang="zh-CN" altLang="en-US" sz="2800">
                <a:solidFill>
                  <a:schemeClr val="tx2"/>
                </a:solidFill>
                <a:latin typeface="Arial" charset="0"/>
                <a:ea typeface="黑体" pitchFamily="2" charset="-122"/>
              </a:rPr>
              <a:t>   并立即停止发送，因而信道利用率很高。</a:t>
            </a:r>
          </a:p>
          <a:p>
            <a:pPr>
              <a:buFontTx/>
              <a:buChar char="•"/>
            </a:pPr>
            <a:r>
              <a:rPr lang="zh-CN" altLang="en-US" sz="2800" i="1">
                <a:solidFill>
                  <a:schemeClr val="tx2"/>
                </a:solidFill>
                <a:latin typeface="Arial" charset="0"/>
                <a:ea typeface="黑体" pitchFamily="2" charset="-122"/>
              </a:rPr>
              <a:t>  </a:t>
            </a:r>
            <a:r>
              <a:rPr lang="en-US" altLang="zh-CN" sz="2800" i="1">
                <a:solidFill>
                  <a:schemeClr val="tx2"/>
                </a:solidFill>
                <a:latin typeface="Arial" charset="0"/>
                <a:ea typeface="黑体" pitchFamily="2" charset="-122"/>
              </a:rPr>
              <a:t>a </a:t>
            </a:r>
            <a:r>
              <a:rPr lang="zh-CN" altLang="en-US" sz="2800">
                <a:solidFill>
                  <a:schemeClr val="tx2"/>
                </a:solidFill>
                <a:latin typeface="Arial" charset="0"/>
                <a:ea typeface="黑体" pitchFamily="2" charset="-122"/>
              </a:rPr>
              <a:t>越大，表明争用期所占的比例增大，每发</a:t>
            </a:r>
          </a:p>
          <a:p>
            <a:r>
              <a:rPr lang="zh-CN" altLang="en-US" sz="2800">
                <a:solidFill>
                  <a:schemeClr val="tx2"/>
                </a:solidFill>
                <a:latin typeface="Arial" charset="0"/>
                <a:ea typeface="黑体" pitchFamily="2" charset="-122"/>
              </a:rPr>
              <a:t>   生一次碰撞就浪费许多信道资源，使得信道</a:t>
            </a:r>
          </a:p>
          <a:p>
            <a:r>
              <a:rPr lang="zh-CN" altLang="en-US" sz="2800">
                <a:solidFill>
                  <a:schemeClr val="tx2"/>
                </a:solidFill>
                <a:latin typeface="Arial" charset="0"/>
                <a:ea typeface="黑体" pitchFamily="2" charset="-122"/>
              </a:rPr>
              <a:t>   利用率明显降低。 </a:t>
            </a:r>
          </a:p>
        </p:txBody>
      </p:sp>
      <p:sp>
        <p:nvSpPr>
          <p:cNvPr id="1034" name="灯片编号占位符 11"/>
          <p:cNvSpPr>
            <a:spLocks noGrp="1"/>
          </p:cNvSpPr>
          <p:nvPr>
            <p:ph type="sldNum" sz="quarter" idx="12"/>
          </p:nvPr>
        </p:nvSpPr>
        <p:spPr>
          <a:noFill/>
        </p:spPr>
        <p:txBody>
          <a:bodyPr/>
          <a:lstStyle/>
          <a:p>
            <a:fld id="{28075010-334B-4B56-8482-825C0181DFA2}" type="slidenum">
              <a:rPr lang="en-US" altLang="zh-CN" smtClean="0"/>
              <a:pPr/>
              <a:t>74</a:t>
            </a:fld>
            <a:endParaRPr lang="en-US" altLang="zh-CN"/>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ctr" eaLnBrk="1" hangingPunct="1"/>
            <a:r>
              <a:rPr lang="zh-CN" altLang="en-US"/>
              <a:t>对以太网参数的要求</a:t>
            </a:r>
          </a:p>
        </p:txBody>
      </p:sp>
      <p:sp>
        <p:nvSpPr>
          <p:cNvPr id="82947" name="Rectangle 3"/>
          <p:cNvSpPr>
            <a:spLocks noGrp="1" noChangeArrowheads="1"/>
          </p:cNvSpPr>
          <p:nvPr>
            <p:ph type="body" idx="1"/>
          </p:nvPr>
        </p:nvSpPr>
        <p:spPr/>
        <p:txBody>
          <a:bodyPr/>
          <a:lstStyle/>
          <a:p>
            <a:pPr eaLnBrk="1" hangingPunct="1"/>
            <a:r>
              <a:rPr lang="zh-CN" altLang="en-US"/>
              <a:t>当数据率一定时，以太网的连线的长度受到限制，否则 </a:t>
            </a:r>
            <a:r>
              <a:rPr lang="zh-CN" altLang="en-US" i="1">
                <a:sym typeface="Symbol" pitchFamily="18" charset="2"/>
              </a:rPr>
              <a:t> </a:t>
            </a:r>
            <a:r>
              <a:rPr lang="zh-CN" altLang="en-US"/>
              <a:t>的数值会太大。</a:t>
            </a:r>
          </a:p>
          <a:p>
            <a:pPr eaLnBrk="1" hangingPunct="1"/>
            <a:r>
              <a:rPr lang="zh-CN" altLang="en-US"/>
              <a:t>以太网的帧长不能太短，否则 </a:t>
            </a:r>
            <a:r>
              <a:rPr lang="en-US" altLang="zh-CN" i="1"/>
              <a:t>T</a:t>
            </a:r>
            <a:r>
              <a:rPr lang="en-US" altLang="zh-CN" baseline="-25000"/>
              <a:t>0 </a:t>
            </a:r>
            <a:r>
              <a:rPr lang="zh-CN" altLang="en-US"/>
              <a:t>的值会太小，使 </a:t>
            </a:r>
            <a:r>
              <a:rPr lang="en-US" altLang="zh-CN" i="1"/>
              <a:t>a </a:t>
            </a:r>
            <a:r>
              <a:rPr lang="zh-CN" altLang="en-US"/>
              <a:t>值太大。 </a:t>
            </a:r>
          </a:p>
        </p:txBody>
      </p:sp>
      <p:sp>
        <p:nvSpPr>
          <p:cNvPr id="82948" name="灯片编号占位符 5"/>
          <p:cNvSpPr>
            <a:spLocks noGrp="1"/>
          </p:cNvSpPr>
          <p:nvPr>
            <p:ph type="sldNum" sz="quarter" idx="12"/>
          </p:nvPr>
        </p:nvSpPr>
        <p:spPr>
          <a:noFill/>
        </p:spPr>
        <p:txBody>
          <a:bodyPr/>
          <a:lstStyle/>
          <a:p>
            <a:fld id="{E1B87318-359F-481B-BC01-6A76A9C3EB31}" type="slidenum">
              <a:rPr lang="en-US" altLang="zh-CN" smtClean="0"/>
              <a:pPr/>
              <a:t>75</a:t>
            </a:fld>
            <a:endParaRPr lang="en-US" altLang="zh-CN"/>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body" idx="1"/>
          </p:nvPr>
        </p:nvSpPr>
        <p:spPr>
          <a:xfrm>
            <a:off x="2135189" y="1773239"/>
            <a:ext cx="8137525" cy="2663825"/>
          </a:xfrm>
        </p:spPr>
        <p:txBody>
          <a:bodyPr/>
          <a:lstStyle/>
          <a:p>
            <a:pPr algn="just" eaLnBrk="1" hangingPunct="1">
              <a:lnSpc>
                <a:spcPct val="110000"/>
              </a:lnSpc>
            </a:pPr>
            <a:r>
              <a:rPr lang="zh-CN" altLang="en-US" sz="2800"/>
              <a:t>在</a:t>
            </a:r>
            <a:r>
              <a:rPr lang="zh-CN" altLang="en-US" sz="2800">
                <a:solidFill>
                  <a:schemeClr val="hlink"/>
                </a:solidFill>
              </a:rPr>
              <a:t>理想化</a:t>
            </a:r>
            <a:r>
              <a:rPr lang="zh-CN" altLang="en-US" sz="2800"/>
              <a:t>的情况下，以太网上的各站发送数据都不会产生碰撞（这显然已经不是 </a:t>
            </a:r>
            <a:r>
              <a:rPr lang="en-US" altLang="zh-CN" sz="2800"/>
              <a:t>CSMA/CD</a:t>
            </a:r>
            <a:r>
              <a:rPr lang="zh-CN" altLang="en-US" sz="2800"/>
              <a:t>，而是需要使用一种特殊的调度方法），即总线一旦空闲就有某一个站立即发送数据。</a:t>
            </a:r>
          </a:p>
          <a:p>
            <a:pPr algn="just" eaLnBrk="1" hangingPunct="1">
              <a:lnSpc>
                <a:spcPct val="110000"/>
              </a:lnSpc>
            </a:pPr>
            <a:r>
              <a:rPr lang="zh-CN" altLang="en-US" sz="2800"/>
              <a:t>发送一帧占用线路的时间是 </a:t>
            </a:r>
            <a:r>
              <a:rPr lang="en-US" altLang="zh-CN" sz="2800" i="1"/>
              <a:t>T</a:t>
            </a:r>
            <a:r>
              <a:rPr lang="en-US" altLang="zh-CN" sz="2800" baseline="-25000"/>
              <a:t>0</a:t>
            </a:r>
            <a:r>
              <a:rPr lang="en-US" altLang="zh-CN" sz="2800"/>
              <a:t> + </a:t>
            </a:r>
            <a:r>
              <a:rPr lang="en-US" altLang="zh-CN" sz="2800" i="1">
                <a:sym typeface="Symbol" pitchFamily="18" charset="2"/>
              </a:rPr>
              <a:t></a:t>
            </a:r>
            <a:r>
              <a:rPr lang="zh-CN" altLang="en-US" sz="2800"/>
              <a:t>，而帧本身的发送时间是 </a:t>
            </a:r>
            <a:r>
              <a:rPr lang="en-US" altLang="zh-CN" sz="2800" i="1"/>
              <a:t>T</a:t>
            </a:r>
            <a:r>
              <a:rPr lang="en-US" altLang="zh-CN" sz="2800" baseline="-25000"/>
              <a:t>0</a:t>
            </a:r>
            <a:r>
              <a:rPr lang="zh-CN" altLang="en-US" sz="2800"/>
              <a:t>。于是我们可计算出</a:t>
            </a:r>
            <a:r>
              <a:rPr lang="zh-CN" altLang="en-US" sz="2800">
                <a:solidFill>
                  <a:schemeClr val="hlink"/>
                </a:solidFill>
              </a:rPr>
              <a:t>理想情况下</a:t>
            </a:r>
            <a:r>
              <a:rPr lang="zh-CN" altLang="en-US" sz="2800"/>
              <a:t>的极限信道利用率 </a:t>
            </a:r>
            <a:r>
              <a:rPr lang="en-US" altLang="zh-CN" sz="2800" i="1"/>
              <a:t>S</a:t>
            </a:r>
            <a:r>
              <a:rPr lang="en-US" altLang="zh-CN" sz="2800" baseline="-25000"/>
              <a:t>max</a:t>
            </a:r>
            <a:r>
              <a:rPr lang="zh-CN" altLang="en-US" sz="2800"/>
              <a:t>为： </a:t>
            </a:r>
          </a:p>
        </p:txBody>
      </p:sp>
      <p:sp>
        <p:nvSpPr>
          <p:cNvPr id="2052" name="Rectangle 3"/>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endParaRPr lang="zh-CN" altLang="en-US"/>
          </a:p>
        </p:txBody>
      </p:sp>
      <p:sp>
        <p:nvSpPr>
          <p:cNvPr id="2053" name="Rectangle 4"/>
          <p:cNvSpPr>
            <a:spLocks noGrp="1" noChangeArrowheads="1"/>
          </p:cNvSpPr>
          <p:nvPr>
            <p:ph type="title"/>
          </p:nvPr>
        </p:nvSpPr>
        <p:spPr/>
        <p:txBody>
          <a:bodyPr/>
          <a:lstStyle/>
          <a:p>
            <a:pPr algn="ctr" eaLnBrk="1" hangingPunct="1"/>
            <a:r>
              <a:rPr lang="zh-CN" altLang="en-US"/>
              <a:t>信道利用率的最大值 </a:t>
            </a:r>
            <a:r>
              <a:rPr lang="en-US" altLang="zh-CN" i="1"/>
              <a:t>S</a:t>
            </a:r>
            <a:r>
              <a:rPr lang="en-US" altLang="zh-CN" baseline="-25000"/>
              <a:t>max</a:t>
            </a:r>
            <a:r>
              <a:rPr lang="en-US" altLang="zh-CN"/>
              <a:t> </a:t>
            </a:r>
          </a:p>
        </p:txBody>
      </p:sp>
      <p:sp>
        <p:nvSpPr>
          <p:cNvPr id="2054" name="Rectangle 9"/>
          <p:cNvSpPr>
            <a:spLocks noChangeArrowheads="1"/>
          </p:cNvSpPr>
          <p:nvPr/>
        </p:nvSpPr>
        <p:spPr bwMode="auto">
          <a:xfrm>
            <a:off x="1524001" y="3047970"/>
            <a:ext cx="184731" cy="400110"/>
          </a:xfrm>
          <a:prstGeom prst="rect">
            <a:avLst/>
          </a:prstGeom>
          <a:noFill/>
          <a:ln w="9525">
            <a:noFill/>
            <a:miter lim="800000"/>
            <a:headEnd/>
            <a:tailEnd/>
          </a:ln>
        </p:spPr>
        <p:txBody>
          <a:bodyPr wrap="none" anchor="ctr">
            <a:spAutoFit/>
          </a:bodyPr>
          <a:lstStyle/>
          <a:p>
            <a:endParaRPr lang="zh-CN" altLang="en-US"/>
          </a:p>
        </p:txBody>
      </p:sp>
      <p:graphicFrame>
        <p:nvGraphicFramePr>
          <p:cNvPr id="2050" name="Object 8"/>
          <p:cNvGraphicFramePr>
            <a:graphicFrameLocks noChangeAspect="1"/>
          </p:cNvGraphicFramePr>
          <p:nvPr/>
        </p:nvGraphicFramePr>
        <p:xfrm>
          <a:off x="4224338" y="5334000"/>
          <a:ext cx="3384550" cy="1119188"/>
        </p:xfrm>
        <a:graphic>
          <a:graphicData uri="http://schemas.openxmlformats.org/presentationml/2006/ole">
            <mc:AlternateContent xmlns:mc="http://schemas.openxmlformats.org/markup-compatibility/2006">
              <mc:Choice xmlns:v="urn:schemas-microsoft-com:vml" Requires="v">
                <p:oleObj spid="_x0000_s2069" name="公式" r:id="rId4" imgW="1282700" imgH="431800" progId="Equation.3">
                  <p:embed/>
                </p:oleObj>
              </mc:Choice>
              <mc:Fallback>
                <p:oleObj name="公式" r:id="rId4" imgW="1282700" imgH="43180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4338" y="5334000"/>
                        <a:ext cx="3384550" cy="1119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5" name="Text Box 10"/>
          <p:cNvSpPr txBox="1">
            <a:spLocks noChangeArrowheads="1"/>
          </p:cNvSpPr>
          <p:nvPr/>
        </p:nvSpPr>
        <p:spPr bwMode="auto">
          <a:xfrm>
            <a:off x="8883651" y="5534026"/>
            <a:ext cx="938213" cy="519113"/>
          </a:xfrm>
          <a:prstGeom prst="rect">
            <a:avLst/>
          </a:prstGeom>
          <a:noFill/>
          <a:ln w="9525">
            <a:noFill/>
            <a:miter lim="800000"/>
            <a:headEnd/>
            <a:tailEnd/>
          </a:ln>
        </p:spPr>
        <p:txBody>
          <a:bodyPr wrap="none">
            <a:spAutoFit/>
          </a:bodyPr>
          <a:lstStyle/>
          <a:p>
            <a:r>
              <a:rPr lang="en-US" altLang="zh-CN" sz="2800">
                <a:solidFill>
                  <a:schemeClr val="tx2"/>
                </a:solidFill>
                <a:latin typeface="Arial" charset="0"/>
              </a:rPr>
              <a:t>(3-3)</a:t>
            </a:r>
          </a:p>
        </p:txBody>
      </p:sp>
      <p:sp>
        <p:nvSpPr>
          <p:cNvPr id="2056" name="灯片编号占位符 9"/>
          <p:cNvSpPr>
            <a:spLocks noGrp="1"/>
          </p:cNvSpPr>
          <p:nvPr>
            <p:ph type="sldNum" sz="quarter" idx="12"/>
          </p:nvPr>
        </p:nvSpPr>
        <p:spPr>
          <a:noFill/>
        </p:spPr>
        <p:txBody>
          <a:bodyPr/>
          <a:lstStyle/>
          <a:p>
            <a:fld id="{F52C0E05-55CE-407B-A0A0-818B568ED6E5}" type="slidenum">
              <a:rPr lang="en-US" altLang="zh-CN" smtClean="0"/>
              <a:pPr/>
              <a:t>76</a:t>
            </a:fld>
            <a:endParaRPr lang="en-US" altLang="zh-CN"/>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ctr" eaLnBrk="1" hangingPunct="1"/>
            <a:r>
              <a:rPr lang="en-US" altLang="zh-CN"/>
              <a:t>3.4.3   </a:t>
            </a:r>
            <a:r>
              <a:rPr lang="zh-CN" altLang="en-US"/>
              <a:t>以太网的</a:t>
            </a:r>
            <a:r>
              <a:rPr lang="zh-CN" altLang="en-US" sz="3200"/>
              <a:t> </a:t>
            </a:r>
            <a:r>
              <a:rPr lang="en-US" altLang="zh-CN"/>
              <a:t>MAC</a:t>
            </a:r>
            <a:r>
              <a:rPr lang="en-US" altLang="zh-CN" sz="3200" b="1"/>
              <a:t> </a:t>
            </a:r>
            <a:r>
              <a:rPr lang="zh-CN" altLang="en-US"/>
              <a:t>层</a:t>
            </a:r>
            <a:br>
              <a:rPr lang="zh-CN" altLang="en-US"/>
            </a:br>
            <a:r>
              <a:rPr lang="en-US" altLang="zh-CN" sz="3600"/>
              <a:t>1.  MAC</a:t>
            </a:r>
            <a:r>
              <a:rPr lang="en-US" altLang="zh-CN" sz="2000"/>
              <a:t> </a:t>
            </a:r>
            <a:r>
              <a:rPr lang="zh-CN" altLang="en-US" sz="3600"/>
              <a:t>层的硬件地址</a:t>
            </a:r>
            <a:r>
              <a:rPr lang="zh-CN" altLang="en-US"/>
              <a:t> </a:t>
            </a:r>
          </a:p>
        </p:txBody>
      </p:sp>
      <p:sp>
        <p:nvSpPr>
          <p:cNvPr id="440323" name="Rectangle 3"/>
          <p:cNvSpPr>
            <a:spLocks noGrp="1" noChangeArrowheads="1"/>
          </p:cNvSpPr>
          <p:nvPr>
            <p:ph type="body" idx="1"/>
          </p:nvPr>
        </p:nvSpPr>
        <p:spPr>
          <a:xfrm>
            <a:off x="2351089" y="1917700"/>
            <a:ext cx="8137525" cy="4319588"/>
          </a:xfrm>
        </p:spPr>
        <p:txBody>
          <a:bodyPr/>
          <a:lstStyle/>
          <a:p>
            <a:pPr eaLnBrk="1" hangingPunct="1"/>
            <a:r>
              <a:rPr lang="zh-CN" altLang="en-US" dirty="0"/>
              <a:t>在局域网中，</a:t>
            </a:r>
            <a:r>
              <a:rPr lang="zh-CN" altLang="en-US" dirty="0">
                <a:solidFill>
                  <a:schemeClr val="hlink"/>
                </a:solidFill>
              </a:rPr>
              <a:t>硬件地址</a:t>
            </a:r>
            <a:r>
              <a:rPr lang="zh-CN" altLang="en-US" dirty="0"/>
              <a:t>又称为</a:t>
            </a:r>
            <a:r>
              <a:rPr lang="zh-CN" altLang="en-US" dirty="0">
                <a:solidFill>
                  <a:schemeClr val="hlink"/>
                </a:solidFill>
              </a:rPr>
              <a:t>物理地址</a:t>
            </a:r>
            <a:r>
              <a:rPr lang="zh-CN" altLang="en-US" dirty="0"/>
              <a:t>，或 </a:t>
            </a:r>
            <a:r>
              <a:rPr lang="en-US" altLang="zh-CN" dirty="0">
                <a:solidFill>
                  <a:schemeClr val="hlink"/>
                </a:solidFill>
              </a:rPr>
              <a:t>MAC </a:t>
            </a:r>
            <a:r>
              <a:rPr lang="zh-CN" altLang="en-US" dirty="0">
                <a:solidFill>
                  <a:schemeClr val="hlink"/>
                </a:solidFill>
              </a:rPr>
              <a:t>地址（</a:t>
            </a:r>
            <a:r>
              <a:rPr lang="en-US" altLang="zh-CN" dirty="0"/>
              <a:t> 48 </a:t>
            </a:r>
            <a:r>
              <a:rPr lang="zh-CN" altLang="en-US" dirty="0"/>
              <a:t>位</a:t>
            </a:r>
            <a:r>
              <a:rPr lang="zh-CN" altLang="en-US" dirty="0">
                <a:solidFill>
                  <a:schemeClr val="hlink"/>
                </a:solidFill>
              </a:rPr>
              <a:t>）</a:t>
            </a:r>
            <a:r>
              <a:rPr lang="zh-CN" altLang="en-US" dirty="0"/>
              <a:t>。 </a:t>
            </a:r>
          </a:p>
          <a:p>
            <a:pPr eaLnBrk="1" hangingPunct="1"/>
            <a:r>
              <a:rPr lang="en-US" altLang="zh-CN" dirty="0"/>
              <a:t>802</a:t>
            </a:r>
            <a:r>
              <a:rPr lang="en-US" altLang="zh-CN" b="1" dirty="0"/>
              <a:t> </a:t>
            </a:r>
            <a:r>
              <a:rPr lang="zh-CN" altLang="en-US" dirty="0"/>
              <a:t>标准所说的“地址”严格地讲应当是每一个站的“</a:t>
            </a:r>
            <a:r>
              <a:rPr lang="zh-CN" altLang="en-US" dirty="0">
                <a:solidFill>
                  <a:schemeClr val="hlink"/>
                </a:solidFill>
              </a:rPr>
              <a:t>名字</a:t>
            </a:r>
            <a:r>
              <a:rPr lang="zh-CN" altLang="en-US" dirty="0"/>
              <a:t>”或</a:t>
            </a:r>
            <a:r>
              <a:rPr lang="zh-CN" altLang="en-US" dirty="0">
                <a:solidFill>
                  <a:schemeClr val="hlink"/>
                </a:solidFill>
              </a:rPr>
              <a:t>标识符</a:t>
            </a:r>
            <a:r>
              <a:rPr lang="zh-CN" altLang="en-US" dirty="0"/>
              <a:t>。 </a:t>
            </a:r>
          </a:p>
        </p:txBody>
      </p:sp>
      <p:sp>
        <p:nvSpPr>
          <p:cNvPr id="83972" name="灯片编号占位符 5"/>
          <p:cNvSpPr>
            <a:spLocks noGrp="1"/>
          </p:cNvSpPr>
          <p:nvPr>
            <p:ph type="sldNum" sz="quarter" idx="12"/>
          </p:nvPr>
        </p:nvSpPr>
        <p:spPr>
          <a:noFill/>
        </p:spPr>
        <p:txBody>
          <a:bodyPr/>
          <a:lstStyle/>
          <a:p>
            <a:fld id="{8CF46266-1D37-40E3-A3C4-CAE36AF7AF5E}" type="slidenum">
              <a:rPr lang="en-US" altLang="zh-CN" smtClean="0"/>
              <a:pPr/>
              <a:t>77</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algn="ctr" eaLnBrk="1" hangingPunct="1"/>
            <a:r>
              <a:rPr lang="en-US" altLang="zh-CN"/>
              <a:t>48 </a:t>
            </a:r>
            <a:r>
              <a:rPr lang="zh-CN" altLang="en-US"/>
              <a:t>位的 </a:t>
            </a:r>
            <a:r>
              <a:rPr lang="en-US" altLang="zh-CN"/>
              <a:t>MAC </a:t>
            </a:r>
            <a:r>
              <a:rPr lang="zh-CN" altLang="en-US"/>
              <a:t>地址</a:t>
            </a:r>
          </a:p>
        </p:txBody>
      </p:sp>
      <p:sp>
        <p:nvSpPr>
          <p:cNvPr id="84995" name="Rectangle 3"/>
          <p:cNvSpPr>
            <a:spLocks noGrp="1" noChangeArrowheads="1"/>
          </p:cNvSpPr>
          <p:nvPr>
            <p:ph type="body" idx="1"/>
          </p:nvPr>
        </p:nvSpPr>
        <p:spPr>
          <a:xfrm>
            <a:off x="2208214" y="1773238"/>
            <a:ext cx="8131175" cy="5084762"/>
          </a:xfrm>
        </p:spPr>
        <p:txBody>
          <a:bodyPr/>
          <a:lstStyle/>
          <a:p>
            <a:pPr eaLnBrk="1" hangingPunct="1">
              <a:lnSpc>
                <a:spcPct val="90000"/>
              </a:lnSpc>
            </a:pPr>
            <a:r>
              <a:rPr lang="en-US" altLang="zh-CN" dirty="0"/>
              <a:t>IEEE </a:t>
            </a:r>
            <a:r>
              <a:rPr lang="zh-CN" altLang="en-US" dirty="0"/>
              <a:t>的</a:t>
            </a:r>
            <a:r>
              <a:rPr lang="zh-CN" altLang="en-US" dirty="0">
                <a:solidFill>
                  <a:schemeClr val="hlink"/>
                </a:solidFill>
              </a:rPr>
              <a:t>注册管理机构</a:t>
            </a:r>
            <a:r>
              <a:rPr lang="zh-CN" altLang="en-US" dirty="0"/>
              <a:t> </a:t>
            </a:r>
            <a:r>
              <a:rPr lang="en-US" altLang="zh-CN" dirty="0"/>
              <a:t>RA </a:t>
            </a:r>
            <a:r>
              <a:rPr lang="zh-CN" altLang="en-US" dirty="0"/>
              <a:t>负责向厂家分配地址字段的前三个字节</a:t>
            </a:r>
            <a:r>
              <a:rPr lang="en-US" altLang="zh-CN" dirty="0"/>
              <a:t>(</a:t>
            </a:r>
            <a:r>
              <a:rPr lang="zh-CN" altLang="en-US" dirty="0"/>
              <a:t>即</a:t>
            </a:r>
            <a:r>
              <a:rPr lang="zh-CN" altLang="en-US" dirty="0">
                <a:solidFill>
                  <a:schemeClr val="accent5">
                    <a:lumMod val="50000"/>
                  </a:schemeClr>
                </a:solidFill>
              </a:rPr>
              <a:t>高位 </a:t>
            </a:r>
            <a:r>
              <a:rPr lang="en-US" altLang="zh-CN" dirty="0">
                <a:solidFill>
                  <a:schemeClr val="accent5">
                    <a:lumMod val="50000"/>
                  </a:schemeClr>
                </a:solidFill>
              </a:rPr>
              <a:t>24 </a:t>
            </a:r>
            <a:r>
              <a:rPr lang="zh-CN" altLang="en-US" dirty="0">
                <a:solidFill>
                  <a:schemeClr val="accent5">
                    <a:lumMod val="50000"/>
                  </a:schemeClr>
                </a:solidFill>
              </a:rPr>
              <a:t>位</a:t>
            </a:r>
            <a:r>
              <a:rPr lang="en-US" altLang="zh-CN" dirty="0"/>
              <a:t>)</a:t>
            </a:r>
            <a:r>
              <a:rPr lang="zh-CN" altLang="en-US" dirty="0"/>
              <a:t>。</a:t>
            </a:r>
          </a:p>
          <a:p>
            <a:pPr eaLnBrk="1" hangingPunct="1">
              <a:lnSpc>
                <a:spcPct val="90000"/>
              </a:lnSpc>
            </a:pPr>
            <a:r>
              <a:rPr lang="zh-CN" altLang="en-US" dirty="0"/>
              <a:t>地址字段中的后三个字节</a:t>
            </a:r>
            <a:r>
              <a:rPr lang="en-US" altLang="zh-CN" dirty="0"/>
              <a:t>(</a:t>
            </a:r>
            <a:r>
              <a:rPr lang="zh-CN" altLang="en-US" dirty="0"/>
              <a:t>即</a:t>
            </a:r>
            <a:r>
              <a:rPr lang="zh-CN" altLang="en-US" dirty="0">
                <a:solidFill>
                  <a:schemeClr val="accent5">
                    <a:lumMod val="50000"/>
                  </a:schemeClr>
                </a:solidFill>
              </a:rPr>
              <a:t>低位 </a:t>
            </a:r>
            <a:r>
              <a:rPr lang="en-US" altLang="zh-CN" dirty="0">
                <a:solidFill>
                  <a:schemeClr val="accent5">
                    <a:lumMod val="50000"/>
                  </a:schemeClr>
                </a:solidFill>
              </a:rPr>
              <a:t>24 </a:t>
            </a:r>
            <a:r>
              <a:rPr lang="zh-CN" altLang="en-US" dirty="0">
                <a:solidFill>
                  <a:schemeClr val="accent5">
                    <a:lumMod val="50000"/>
                  </a:schemeClr>
                </a:solidFill>
              </a:rPr>
              <a:t>位</a:t>
            </a:r>
            <a:r>
              <a:rPr lang="en-US" altLang="zh-CN" dirty="0"/>
              <a:t>)</a:t>
            </a:r>
            <a:r>
              <a:rPr lang="zh-CN" altLang="en-US" dirty="0"/>
              <a:t>由厂家自行指派，称为</a:t>
            </a:r>
            <a:r>
              <a:rPr lang="zh-CN" altLang="en-US" dirty="0">
                <a:solidFill>
                  <a:schemeClr val="hlink"/>
                </a:solidFill>
              </a:rPr>
              <a:t>扩展标识符</a:t>
            </a:r>
            <a:r>
              <a:rPr lang="zh-CN" altLang="en-US" dirty="0"/>
              <a:t>，必须保证生产出的适配器没有重复地址。</a:t>
            </a:r>
          </a:p>
          <a:p>
            <a:pPr eaLnBrk="1" hangingPunct="1">
              <a:lnSpc>
                <a:spcPct val="90000"/>
              </a:lnSpc>
            </a:pPr>
            <a:r>
              <a:rPr lang="zh-CN" altLang="en-US" dirty="0"/>
              <a:t>一个地址块可以生成</a:t>
            </a:r>
            <a:r>
              <a:rPr lang="en-US" altLang="zh-CN" dirty="0"/>
              <a:t>2</a:t>
            </a:r>
            <a:r>
              <a:rPr lang="en-US" altLang="zh-CN" baseline="30000" dirty="0"/>
              <a:t>24</a:t>
            </a:r>
            <a:r>
              <a:rPr lang="zh-CN" altLang="en-US" dirty="0"/>
              <a:t>个不同的地址。这种 </a:t>
            </a:r>
            <a:r>
              <a:rPr lang="en-US" altLang="zh-CN" dirty="0"/>
              <a:t>48 </a:t>
            </a:r>
            <a:r>
              <a:rPr lang="zh-CN" altLang="en-US" dirty="0"/>
              <a:t>位地址称为 </a:t>
            </a:r>
            <a:r>
              <a:rPr lang="en-US" altLang="zh-CN" dirty="0"/>
              <a:t>MAC-48</a:t>
            </a:r>
            <a:r>
              <a:rPr lang="zh-CN" altLang="en-US" dirty="0"/>
              <a:t>，它的通用名称是</a:t>
            </a:r>
            <a:r>
              <a:rPr lang="en-US" altLang="zh-CN" dirty="0"/>
              <a:t>EUI-48</a:t>
            </a:r>
            <a:r>
              <a:rPr lang="zh-CN" altLang="en-US" dirty="0"/>
              <a:t>。</a:t>
            </a:r>
          </a:p>
          <a:p>
            <a:pPr eaLnBrk="1" hangingPunct="1">
              <a:lnSpc>
                <a:spcPct val="90000"/>
              </a:lnSpc>
            </a:pPr>
            <a:r>
              <a:rPr lang="zh-CN" altLang="en-US" dirty="0"/>
              <a:t>“</a:t>
            </a:r>
            <a:r>
              <a:rPr lang="en-US" altLang="zh-CN" dirty="0"/>
              <a:t>MAC</a:t>
            </a:r>
            <a:r>
              <a:rPr lang="zh-CN" altLang="en-US" dirty="0"/>
              <a:t>地址”实际上就是适配器地址或适配器标识符</a:t>
            </a:r>
            <a:r>
              <a:rPr lang="en-US" altLang="zh-CN" dirty="0"/>
              <a:t>EUI-48</a:t>
            </a:r>
            <a:r>
              <a:rPr lang="zh-CN" altLang="en-US" dirty="0"/>
              <a:t>。</a:t>
            </a:r>
          </a:p>
        </p:txBody>
      </p:sp>
      <p:sp>
        <p:nvSpPr>
          <p:cNvPr id="84996" name="灯片编号占位符 5"/>
          <p:cNvSpPr>
            <a:spLocks noGrp="1"/>
          </p:cNvSpPr>
          <p:nvPr>
            <p:ph type="sldNum" sz="quarter" idx="12"/>
          </p:nvPr>
        </p:nvSpPr>
        <p:spPr>
          <a:noFill/>
        </p:spPr>
        <p:txBody>
          <a:bodyPr/>
          <a:lstStyle/>
          <a:p>
            <a:fld id="{58F50CF4-2A8C-48ED-826A-EE81BF4C0F46}" type="slidenum">
              <a:rPr lang="en-US" altLang="zh-CN" smtClean="0"/>
              <a:pPr/>
              <a:t>78</a:t>
            </a:fld>
            <a:endParaRPr lang="en-US" altLang="zh-CN"/>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algn="ctr" eaLnBrk="1" hangingPunct="1"/>
            <a:r>
              <a:rPr lang="zh-CN" altLang="en-US" sz="4800"/>
              <a:t>适配器检查 </a:t>
            </a:r>
            <a:r>
              <a:rPr lang="en-US" altLang="zh-CN" sz="4800"/>
              <a:t>MAC </a:t>
            </a:r>
            <a:r>
              <a:rPr lang="zh-CN" altLang="en-US" sz="4800"/>
              <a:t>地址 </a:t>
            </a:r>
          </a:p>
        </p:txBody>
      </p:sp>
      <p:sp>
        <p:nvSpPr>
          <p:cNvPr id="443395" name="Rectangle 3"/>
          <p:cNvSpPr>
            <a:spLocks noGrp="1" noChangeArrowheads="1"/>
          </p:cNvSpPr>
          <p:nvPr>
            <p:ph type="body" idx="1"/>
          </p:nvPr>
        </p:nvSpPr>
        <p:spPr>
          <a:xfrm>
            <a:off x="2351089" y="1917700"/>
            <a:ext cx="8137525" cy="4319588"/>
          </a:xfrm>
        </p:spPr>
        <p:txBody>
          <a:bodyPr/>
          <a:lstStyle/>
          <a:p>
            <a:pPr eaLnBrk="1" hangingPunct="1">
              <a:lnSpc>
                <a:spcPct val="90000"/>
              </a:lnSpc>
            </a:pPr>
            <a:r>
              <a:rPr lang="zh-CN" altLang="en-US"/>
              <a:t>适配器从网络上每收到一个 </a:t>
            </a:r>
            <a:r>
              <a:rPr lang="en-US" altLang="zh-CN"/>
              <a:t>MAC </a:t>
            </a:r>
            <a:r>
              <a:rPr lang="zh-CN" altLang="en-US"/>
              <a:t>帧就首先用硬件检查 </a:t>
            </a:r>
            <a:r>
              <a:rPr lang="en-US" altLang="zh-CN"/>
              <a:t>MAC </a:t>
            </a:r>
            <a:r>
              <a:rPr lang="zh-CN" altLang="en-US"/>
              <a:t>帧中的 </a:t>
            </a:r>
            <a:r>
              <a:rPr lang="en-US" altLang="zh-CN"/>
              <a:t>MAC </a:t>
            </a:r>
            <a:r>
              <a:rPr lang="zh-CN" altLang="en-US"/>
              <a:t>地址</a:t>
            </a:r>
            <a:r>
              <a:rPr lang="en-US" altLang="zh-CN"/>
              <a:t>.</a:t>
            </a:r>
          </a:p>
          <a:p>
            <a:pPr lvl="1" eaLnBrk="1" hangingPunct="1">
              <a:lnSpc>
                <a:spcPct val="90000"/>
              </a:lnSpc>
            </a:pPr>
            <a:r>
              <a:rPr lang="zh-CN" altLang="en-US">
                <a:solidFill>
                  <a:srgbClr val="333399"/>
                </a:solidFill>
                <a:ea typeface="黑体" pitchFamily="2" charset="-122"/>
              </a:rPr>
              <a:t>如果是发往本站的帧则收下，然后再进行其他的处理。</a:t>
            </a:r>
          </a:p>
          <a:p>
            <a:pPr lvl="1" eaLnBrk="1" hangingPunct="1">
              <a:lnSpc>
                <a:spcPct val="90000"/>
              </a:lnSpc>
            </a:pPr>
            <a:r>
              <a:rPr lang="zh-CN" altLang="en-US">
                <a:solidFill>
                  <a:srgbClr val="333399"/>
                </a:solidFill>
                <a:ea typeface="黑体" pitchFamily="2" charset="-122"/>
              </a:rPr>
              <a:t>否则就将此帧丢弃，不再进行其他的处理。</a:t>
            </a:r>
          </a:p>
          <a:p>
            <a:pPr eaLnBrk="1" hangingPunct="1">
              <a:lnSpc>
                <a:spcPct val="90000"/>
              </a:lnSpc>
            </a:pPr>
            <a:r>
              <a:rPr lang="zh-CN" altLang="en-US"/>
              <a:t>“发往本站的帧”包括以下三种帧： </a:t>
            </a:r>
          </a:p>
          <a:p>
            <a:pPr lvl="1" eaLnBrk="1" hangingPunct="1">
              <a:lnSpc>
                <a:spcPct val="90000"/>
              </a:lnSpc>
            </a:pPr>
            <a:r>
              <a:rPr lang="zh-CN" altLang="en-US">
                <a:solidFill>
                  <a:srgbClr val="333399"/>
                </a:solidFill>
                <a:latin typeface="Arial" charset="0"/>
                <a:ea typeface="黑体" pitchFamily="2" charset="-122"/>
              </a:rPr>
              <a:t>单播</a:t>
            </a:r>
            <a:r>
              <a:rPr lang="en-US" altLang="zh-CN">
                <a:solidFill>
                  <a:srgbClr val="333399"/>
                </a:solidFill>
                <a:latin typeface="Arial" charset="0"/>
                <a:ea typeface="黑体" pitchFamily="2" charset="-122"/>
              </a:rPr>
              <a:t>(unicast)</a:t>
            </a:r>
            <a:r>
              <a:rPr lang="zh-CN" altLang="en-US">
                <a:solidFill>
                  <a:srgbClr val="333399"/>
                </a:solidFill>
                <a:latin typeface="Arial" charset="0"/>
                <a:ea typeface="黑体" pitchFamily="2" charset="-122"/>
              </a:rPr>
              <a:t>帧（一对一）</a:t>
            </a:r>
          </a:p>
          <a:p>
            <a:pPr lvl="1" eaLnBrk="1" hangingPunct="1">
              <a:lnSpc>
                <a:spcPct val="90000"/>
              </a:lnSpc>
            </a:pPr>
            <a:r>
              <a:rPr lang="zh-CN" altLang="en-US">
                <a:solidFill>
                  <a:srgbClr val="333399"/>
                </a:solidFill>
                <a:latin typeface="Arial" charset="0"/>
                <a:ea typeface="黑体" pitchFamily="2" charset="-122"/>
              </a:rPr>
              <a:t>广播</a:t>
            </a:r>
            <a:r>
              <a:rPr lang="en-US" altLang="zh-CN">
                <a:solidFill>
                  <a:srgbClr val="333399"/>
                </a:solidFill>
                <a:latin typeface="Arial" charset="0"/>
                <a:ea typeface="黑体" pitchFamily="2" charset="-122"/>
              </a:rPr>
              <a:t>(broadcast)</a:t>
            </a:r>
            <a:r>
              <a:rPr lang="zh-CN" altLang="en-US">
                <a:solidFill>
                  <a:srgbClr val="333399"/>
                </a:solidFill>
                <a:latin typeface="Arial" charset="0"/>
                <a:ea typeface="黑体" pitchFamily="2" charset="-122"/>
              </a:rPr>
              <a:t>帧（一对全体）</a:t>
            </a:r>
          </a:p>
          <a:p>
            <a:pPr lvl="1" eaLnBrk="1" hangingPunct="1">
              <a:lnSpc>
                <a:spcPct val="90000"/>
              </a:lnSpc>
            </a:pPr>
            <a:r>
              <a:rPr lang="zh-CN" altLang="en-US">
                <a:solidFill>
                  <a:srgbClr val="333399"/>
                </a:solidFill>
                <a:latin typeface="Arial" charset="0"/>
                <a:ea typeface="黑体" pitchFamily="2" charset="-122"/>
              </a:rPr>
              <a:t>多播</a:t>
            </a:r>
            <a:r>
              <a:rPr lang="en-US" altLang="zh-CN">
                <a:solidFill>
                  <a:srgbClr val="333399"/>
                </a:solidFill>
                <a:latin typeface="Arial" charset="0"/>
                <a:ea typeface="黑体" pitchFamily="2" charset="-122"/>
              </a:rPr>
              <a:t>(multicast)</a:t>
            </a:r>
            <a:r>
              <a:rPr lang="zh-CN" altLang="en-US">
                <a:solidFill>
                  <a:srgbClr val="333399"/>
                </a:solidFill>
                <a:latin typeface="Arial" charset="0"/>
                <a:ea typeface="黑体" pitchFamily="2" charset="-122"/>
              </a:rPr>
              <a:t>帧（一对多）</a:t>
            </a:r>
          </a:p>
        </p:txBody>
      </p:sp>
      <p:sp>
        <p:nvSpPr>
          <p:cNvPr id="86020" name="灯片编号占位符 5"/>
          <p:cNvSpPr>
            <a:spLocks noGrp="1"/>
          </p:cNvSpPr>
          <p:nvPr>
            <p:ph type="sldNum" sz="quarter" idx="12"/>
          </p:nvPr>
        </p:nvSpPr>
        <p:spPr>
          <a:noFill/>
        </p:spPr>
        <p:txBody>
          <a:bodyPr/>
          <a:lstStyle/>
          <a:p>
            <a:fld id="{DA11BCF5-689A-4584-AA8D-D1647E7235E1}" type="slidenum">
              <a:rPr lang="en-US" altLang="zh-CN" smtClean="0"/>
              <a:pPr/>
              <a:t>79</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3395">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3395">
                                            <p:txEl>
                                              <p:pRg st="4" end="4"/>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3395">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3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3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524000" y="931863"/>
            <a:ext cx="8675688" cy="768350"/>
          </a:xfrm>
        </p:spPr>
        <p:txBody>
          <a:bodyPr/>
          <a:lstStyle/>
          <a:p>
            <a:pPr algn="ctr" eaLnBrk="1" hangingPunct="1"/>
            <a:r>
              <a:rPr lang="en-US" altLang="zh-CN" sz="4000"/>
              <a:t>3.1 </a:t>
            </a:r>
            <a:r>
              <a:rPr lang="zh-CN" altLang="en-US" sz="4000"/>
              <a:t>使用点对点信道的数据链路层</a:t>
            </a:r>
            <a:br>
              <a:rPr lang="zh-CN" altLang="en-US" sz="4000"/>
            </a:br>
            <a:r>
              <a:rPr lang="en-US" altLang="zh-CN" sz="3600"/>
              <a:t>3.1.1  </a:t>
            </a:r>
            <a:r>
              <a:rPr lang="zh-CN" altLang="en-US" sz="3600"/>
              <a:t>数据链路和帧</a:t>
            </a:r>
            <a:r>
              <a:rPr lang="zh-CN" altLang="en-US" sz="4000"/>
              <a:t>  </a:t>
            </a:r>
          </a:p>
        </p:txBody>
      </p:sp>
      <p:sp>
        <p:nvSpPr>
          <p:cNvPr id="123907" name="Rectangle 3"/>
          <p:cNvSpPr>
            <a:spLocks noGrp="1" noChangeArrowheads="1"/>
          </p:cNvSpPr>
          <p:nvPr>
            <p:ph type="body" idx="1"/>
          </p:nvPr>
        </p:nvSpPr>
        <p:spPr>
          <a:xfrm>
            <a:off x="2706688" y="1844675"/>
            <a:ext cx="7772400" cy="4840288"/>
          </a:xfrm>
        </p:spPr>
        <p:txBody>
          <a:bodyPr/>
          <a:lstStyle/>
          <a:p>
            <a:pPr eaLnBrk="1" hangingPunct="1">
              <a:lnSpc>
                <a:spcPct val="90000"/>
              </a:lnSpc>
            </a:pPr>
            <a:r>
              <a:rPr lang="zh-CN" altLang="en-US">
                <a:solidFill>
                  <a:schemeClr val="hlink"/>
                </a:solidFill>
              </a:rPr>
              <a:t>链路</a:t>
            </a:r>
            <a:r>
              <a:rPr lang="en-US" altLang="zh-CN"/>
              <a:t>(link)</a:t>
            </a:r>
            <a:r>
              <a:rPr lang="zh-CN" altLang="en-US"/>
              <a:t>是一条无源的点到点的物理线路段，中间没有任何其他的交换结点。</a:t>
            </a:r>
          </a:p>
          <a:p>
            <a:pPr lvl="1" eaLnBrk="1" hangingPunct="1">
              <a:lnSpc>
                <a:spcPct val="90000"/>
              </a:lnSpc>
            </a:pPr>
            <a:r>
              <a:rPr lang="zh-CN" altLang="en-US" sz="2400">
                <a:solidFill>
                  <a:srgbClr val="333399"/>
                </a:solidFill>
                <a:ea typeface="黑体" pitchFamily="2" charset="-122"/>
              </a:rPr>
              <a:t>一条链路只是一条通路的一个组成部分。</a:t>
            </a:r>
          </a:p>
          <a:p>
            <a:pPr eaLnBrk="1" hangingPunct="1">
              <a:lnSpc>
                <a:spcPct val="90000"/>
              </a:lnSpc>
            </a:pPr>
            <a:r>
              <a:rPr lang="zh-CN" altLang="en-US" sz="2800">
                <a:solidFill>
                  <a:schemeClr val="hlink"/>
                </a:solidFill>
              </a:rPr>
              <a:t>数据链路</a:t>
            </a:r>
            <a:r>
              <a:rPr lang="en-US" altLang="zh-CN" sz="2800"/>
              <a:t>(data link) </a:t>
            </a:r>
            <a:r>
              <a:rPr lang="zh-CN" altLang="en-US" sz="2800"/>
              <a:t>除了物理线路外，还必须有通信协议来控制这些数据的传输。若把实现这些协议的硬件和软件加到链路上，就构成了数据链路。</a:t>
            </a:r>
          </a:p>
          <a:p>
            <a:pPr lvl="1" eaLnBrk="1" hangingPunct="1">
              <a:lnSpc>
                <a:spcPct val="90000"/>
              </a:lnSpc>
            </a:pPr>
            <a:r>
              <a:rPr lang="zh-CN" altLang="en-US" sz="2400">
                <a:solidFill>
                  <a:srgbClr val="333399"/>
                </a:solidFill>
                <a:ea typeface="黑体" pitchFamily="2" charset="-122"/>
              </a:rPr>
              <a:t>现在最常用的方法是使用适配器（即网卡）来实现这些协议的硬件和软件。</a:t>
            </a:r>
          </a:p>
          <a:p>
            <a:pPr lvl="1" eaLnBrk="1" hangingPunct="1">
              <a:lnSpc>
                <a:spcPct val="90000"/>
              </a:lnSpc>
            </a:pPr>
            <a:r>
              <a:rPr lang="zh-CN" altLang="en-US" sz="2400">
                <a:solidFill>
                  <a:srgbClr val="333399"/>
                </a:solidFill>
                <a:ea typeface="黑体" pitchFamily="2" charset="-122"/>
              </a:rPr>
              <a:t>一般的适配器都包括了数据链路层和物理层这两层的功能。</a:t>
            </a:r>
            <a:r>
              <a:rPr lang="zh-CN" altLang="en-US" sz="2400"/>
              <a:t>  </a:t>
            </a:r>
            <a:r>
              <a:rPr lang="zh-CN" altLang="en-US"/>
              <a:t> </a:t>
            </a:r>
          </a:p>
        </p:txBody>
      </p:sp>
      <p:sp>
        <p:nvSpPr>
          <p:cNvPr id="15364" name="灯片编号占位符 5"/>
          <p:cNvSpPr>
            <a:spLocks noGrp="1"/>
          </p:cNvSpPr>
          <p:nvPr>
            <p:ph type="sldNum" sz="quarter" idx="12"/>
          </p:nvPr>
        </p:nvSpPr>
        <p:spPr>
          <a:noFill/>
        </p:spPr>
        <p:txBody>
          <a:bodyPr/>
          <a:lstStyle/>
          <a:p>
            <a:fld id="{D2EDE4FB-AD04-4BBA-A341-0607BCE7C3F9}" type="slidenum">
              <a:rPr lang="en-US" altLang="zh-CN" smtClean="0"/>
              <a:pPr/>
              <a:t>8</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3907">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39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algn="ctr" eaLnBrk="1" hangingPunct="1"/>
            <a:r>
              <a:rPr lang="en-US" altLang="zh-CN"/>
              <a:t>2. MAC</a:t>
            </a:r>
            <a:r>
              <a:rPr lang="en-US" altLang="zh-CN" b="1"/>
              <a:t> </a:t>
            </a:r>
            <a:r>
              <a:rPr lang="zh-CN" altLang="en-US"/>
              <a:t>帧的格式 </a:t>
            </a:r>
          </a:p>
        </p:txBody>
      </p:sp>
      <p:sp>
        <p:nvSpPr>
          <p:cNvPr id="444419" name="Rectangle 3"/>
          <p:cNvSpPr>
            <a:spLocks noGrp="1" noChangeArrowheads="1"/>
          </p:cNvSpPr>
          <p:nvPr>
            <p:ph type="body" idx="1"/>
          </p:nvPr>
        </p:nvSpPr>
        <p:spPr>
          <a:xfrm>
            <a:off x="2351089" y="1917700"/>
            <a:ext cx="8137525" cy="4319588"/>
          </a:xfrm>
        </p:spPr>
        <p:txBody>
          <a:bodyPr/>
          <a:lstStyle/>
          <a:p>
            <a:pPr eaLnBrk="1" hangingPunct="1"/>
            <a:r>
              <a:rPr lang="zh-CN" altLang="en-US"/>
              <a:t>常用的以太网</a:t>
            </a:r>
            <a:r>
              <a:rPr lang="en-US" altLang="zh-CN"/>
              <a:t>MAC</a:t>
            </a:r>
            <a:r>
              <a:rPr lang="zh-CN" altLang="en-US"/>
              <a:t>帧格式有两种标准 ：</a:t>
            </a:r>
          </a:p>
          <a:p>
            <a:pPr lvl="1" eaLnBrk="1" hangingPunct="1"/>
            <a:r>
              <a:rPr lang="en-US" altLang="zh-CN">
                <a:solidFill>
                  <a:srgbClr val="333399"/>
                </a:solidFill>
                <a:latin typeface="Arial" charset="0"/>
                <a:ea typeface="黑体" pitchFamily="2" charset="-122"/>
              </a:rPr>
              <a:t>DIX Ethernet V2 </a:t>
            </a:r>
            <a:r>
              <a:rPr lang="zh-CN" altLang="en-US">
                <a:solidFill>
                  <a:srgbClr val="333399"/>
                </a:solidFill>
                <a:latin typeface="Arial" charset="0"/>
                <a:ea typeface="黑体" pitchFamily="2" charset="-122"/>
              </a:rPr>
              <a:t>标准</a:t>
            </a:r>
          </a:p>
          <a:p>
            <a:pPr lvl="1" eaLnBrk="1" hangingPunct="1"/>
            <a:r>
              <a:rPr lang="en-US" altLang="zh-CN">
                <a:solidFill>
                  <a:srgbClr val="333399"/>
                </a:solidFill>
                <a:latin typeface="Arial" charset="0"/>
                <a:ea typeface="黑体" pitchFamily="2" charset="-122"/>
              </a:rPr>
              <a:t>IEEE </a:t>
            </a:r>
            <a:r>
              <a:rPr lang="zh-CN" altLang="en-US">
                <a:solidFill>
                  <a:srgbClr val="333399"/>
                </a:solidFill>
                <a:latin typeface="Arial" charset="0"/>
                <a:ea typeface="黑体" pitchFamily="2" charset="-122"/>
              </a:rPr>
              <a:t>的 </a:t>
            </a:r>
            <a:r>
              <a:rPr lang="en-US" altLang="zh-CN">
                <a:solidFill>
                  <a:srgbClr val="333399"/>
                </a:solidFill>
                <a:latin typeface="Arial" charset="0"/>
                <a:ea typeface="黑体" pitchFamily="2" charset="-122"/>
              </a:rPr>
              <a:t>802.3 </a:t>
            </a:r>
            <a:r>
              <a:rPr lang="zh-CN" altLang="en-US">
                <a:solidFill>
                  <a:srgbClr val="333399"/>
                </a:solidFill>
                <a:latin typeface="Arial" charset="0"/>
                <a:ea typeface="黑体" pitchFamily="2" charset="-122"/>
              </a:rPr>
              <a:t>标准</a:t>
            </a:r>
          </a:p>
          <a:p>
            <a:pPr eaLnBrk="1" hangingPunct="1"/>
            <a:r>
              <a:rPr lang="zh-CN" altLang="en-US"/>
              <a:t>最常用的 </a:t>
            </a:r>
            <a:r>
              <a:rPr lang="en-US" altLang="zh-CN"/>
              <a:t>MAC </a:t>
            </a:r>
            <a:r>
              <a:rPr lang="zh-CN" altLang="en-US"/>
              <a:t>帧是</a:t>
            </a:r>
            <a:r>
              <a:rPr lang="zh-CN" altLang="en-US">
                <a:solidFill>
                  <a:schemeClr val="hlink"/>
                </a:solidFill>
              </a:rPr>
              <a:t>以太网 </a:t>
            </a:r>
            <a:r>
              <a:rPr lang="en-US" altLang="zh-CN">
                <a:solidFill>
                  <a:schemeClr val="hlink"/>
                </a:solidFill>
              </a:rPr>
              <a:t>V2 </a:t>
            </a:r>
            <a:r>
              <a:rPr lang="zh-CN" altLang="en-US">
                <a:solidFill>
                  <a:schemeClr val="hlink"/>
                </a:solidFill>
              </a:rPr>
              <a:t>的格式</a:t>
            </a:r>
            <a:r>
              <a:rPr lang="zh-CN" altLang="en-US"/>
              <a:t>。</a:t>
            </a:r>
          </a:p>
        </p:txBody>
      </p:sp>
      <p:sp>
        <p:nvSpPr>
          <p:cNvPr id="87044" name="灯片编号占位符 5"/>
          <p:cNvSpPr>
            <a:spLocks noGrp="1"/>
          </p:cNvSpPr>
          <p:nvPr>
            <p:ph type="sldNum" sz="quarter" idx="12"/>
          </p:nvPr>
        </p:nvSpPr>
        <p:spPr>
          <a:noFill/>
        </p:spPr>
        <p:txBody>
          <a:bodyPr/>
          <a:lstStyle/>
          <a:p>
            <a:fld id="{460D1A01-B57F-4A35-A02B-D6570B22269D}" type="slidenum">
              <a:rPr lang="en-US" altLang="zh-CN" smtClean="0"/>
              <a:pPr/>
              <a:t>80</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4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9"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Line 3"/>
          <p:cNvSpPr>
            <a:spLocks noChangeShapeType="1"/>
          </p:cNvSpPr>
          <p:nvPr/>
        </p:nvSpPr>
        <p:spPr bwMode="auto">
          <a:xfrm>
            <a:off x="1676400" y="3848100"/>
            <a:ext cx="8915400" cy="0"/>
          </a:xfrm>
          <a:prstGeom prst="line">
            <a:avLst/>
          </a:prstGeom>
          <a:noFill/>
          <a:ln w="38100" cmpd="dbl">
            <a:solidFill>
              <a:schemeClr val="folHlink"/>
            </a:solidFill>
            <a:prstDash val="dash"/>
            <a:round/>
            <a:headEnd/>
            <a:tailEnd/>
          </a:ln>
        </p:spPr>
        <p:txBody>
          <a:bodyPr/>
          <a:lstStyle/>
          <a:p>
            <a:endParaRPr lang="zh-CN" altLang="en-US"/>
          </a:p>
        </p:txBody>
      </p:sp>
      <p:sp>
        <p:nvSpPr>
          <p:cNvPr id="88067" name="Rectangle 4"/>
          <p:cNvSpPr>
            <a:spLocks noChangeArrowheads="1"/>
          </p:cNvSpPr>
          <p:nvPr/>
        </p:nvSpPr>
        <p:spPr bwMode="auto">
          <a:xfrm>
            <a:off x="3078163" y="4083050"/>
            <a:ext cx="6413500" cy="495300"/>
          </a:xfrm>
          <a:prstGeom prst="rect">
            <a:avLst/>
          </a:prstGeom>
          <a:solidFill>
            <a:srgbClr val="FFCCFF"/>
          </a:solidFill>
          <a:ln w="12700">
            <a:noFill/>
            <a:miter lim="800000"/>
            <a:headEnd/>
            <a:tailEnd/>
          </a:ln>
        </p:spPr>
        <p:txBody>
          <a:bodyPr wrap="none" anchor="ctr"/>
          <a:lstStyle/>
          <a:p>
            <a:endParaRPr lang="zh-CN" altLang="en-US"/>
          </a:p>
        </p:txBody>
      </p:sp>
      <p:sp>
        <p:nvSpPr>
          <p:cNvPr id="88068" name="Rectangle 5"/>
          <p:cNvSpPr>
            <a:spLocks noChangeArrowheads="1"/>
          </p:cNvSpPr>
          <p:nvPr/>
        </p:nvSpPr>
        <p:spPr bwMode="auto">
          <a:xfrm>
            <a:off x="3071813" y="4083050"/>
            <a:ext cx="6419850" cy="488950"/>
          </a:xfrm>
          <a:prstGeom prst="rect">
            <a:avLst/>
          </a:prstGeom>
          <a:noFill/>
          <a:ln w="9525">
            <a:solidFill>
              <a:schemeClr val="tx2"/>
            </a:solidFill>
            <a:miter lim="800000"/>
            <a:headEnd/>
            <a:tailEnd/>
          </a:ln>
        </p:spPr>
        <p:txBody>
          <a:bodyPr wrap="none" anchor="ctr"/>
          <a:lstStyle/>
          <a:p>
            <a:endParaRPr lang="zh-CN" altLang="en-US"/>
          </a:p>
        </p:txBody>
      </p:sp>
      <p:sp>
        <p:nvSpPr>
          <p:cNvPr id="88069" name="Rectangle 6"/>
          <p:cNvSpPr>
            <a:spLocks noChangeArrowheads="1"/>
          </p:cNvSpPr>
          <p:nvPr/>
        </p:nvSpPr>
        <p:spPr bwMode="auto">
          <a:xfrm>
            <a:off x="5489576" y="4149726"/>
            <a:ext cx="1920399"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以太网 </a:t>
            </a:r>
            <a:r>
              <a:rPr kumimoji="1" lang="en-US" altLang="zh-CN">
                <a:solidFill>
                  <a:srgbClr val="333399"/>
                </a:solidFill>
                <a:latin typeface="Arial" charset="0"/>
                <a:ea typeface="黑体" pitchFamily="2" charset="-122"/>
              </a:rPr>
              <a:t>MAC </a:t>
            </a:r>
            <a:r>
              <a:rPr kumimoji="1" lang="zh-CN" altLang="en-US">
                <a:solidFill>
                  <a:srgbClr val="333399"/>
                </a:solidFill>
                <a:latin typeface="Arial" charset="0"/>
                <a:ea typeface="黑体" pitchFamily="2" charset="-122"/>
              </a:rPr>
              <a:t>帧</a:t>
            </a:r>
          </a:p>
        </p:txBody>
      </p:sp>
      <p:sp>
        <p:nvSpPr>
          <p:cNvPr id="88070" name="Rectangle 13"/>
          <p:cNvSpPr>
            <a:spLocks noChangeArrowheads="1"/>
          </p:cNvSpPr>
          <p:nvPr/>
        </p:nvSpPr>
        <p:spPr bwMode="auto">
          <a:xfrm>
            <a:off x="9599614" y="4167189"/>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物理层</a:t>
            </a:r>
          </a:p>
        </p:txBody>
      </p:sp>
      <p:sp>
        <p:nvSpPr>
          <p:cNvPr id="88071" name="Rectangle 26"/>
          <p:cNvSpPr>
            <a:spLocks noChangeArrowheads="1"/>
          </p:cNvSpPr>
          <p:nvPr/>
        </p:nvSpPr>
        <p:spPr bwMode="auto">
          <a:xfrm>
            <a:off x="9559926" y="3213101"/>
            <a:ext cx="1009893"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MAC</a:t>
            </a:r>
            <a:r>
              <a:rPr kumimoji="1" lang="zh-CN" altLang="en-US">
                <a:solidFill>
                  <a:srgbClr val="333399"/>
                </a:solidFill>
                <a:latin typeface="Arial" charset="0"/>
                <a:ea typeface="黑体" pitchFamily="2" charset="-122"/>
              </a:rPr>
              <a:t>层</a:t>
            </a:r>
          </a:p>
        </p:txBody>
      </p:sp>
      <p:sp>
        <p:nvSpPr>
          <p:cNvPr id="88072" name="Line 27"/>
          <p:cNvSpPr>
            <a:spLocks noChangeShapeType="1"/>
          </p:cNvSpPr>
          <p:nvPr/>
        </p:nvSpPr>
        <p:spPr bwMode="auto">
          <a:xfrm flipH="1">
            <a:off x="3070225" y="3573463"/>
            <a:ext cx="1588" cy="514350"/>
          </a:xfrm>
          <a:prstGeom prst="line">
            <a:avLst/>
          </a:prstGeom>
          <a:noFill/>
          <a:ln w="12700">
            <a:solidFill>
              <a:schemeClr val="tx1"/>
            </a:solidFill>
            <a:prstDash val="dash"/>
            <a:round/>
            <a:headEnd/>
            <a:tailEnd/>
          </a:ln>
        </p:spPr>
        <p:txBody>
          <a:bodyPr/>
          <a:lstStyle/>
          <a:p>
            <a:endParaRPr lang="zh-CN" altLang="en-US"/>
          </a:p>
        </p:txBody>
      </p:sp>
      <p:sp>
        <p:nvSpPr>
          <p:cNvPr id="88073" name="Line 28"/>
          <p:cNvSpPr>
            <a:spLocks noChangeShapeType="1"/>
          </p:cNvSpPr>
          <p:nvPr/>
        </p:nvSpPr>
        <p:spPr bwMode="auto">
          <a:xfrm>
            <a:off x="9480551" y="3644900"/>
            <a:ext cx="11113" cy="431800"/>
          </a:xfrm>
          <a:prstGeom prst="line">
            <a:avLst/>
          </a:prstGeom>
          <a:noFill/>
          <a:ln w="12700">
            <a:solidFill>
              <a:schemeClr val="tx1"/>
            </a:solidFill>
            <a:prstDash val="dash"/>
            <a:round/>
            <a:headEnd/>
            <a:tailEnd/>
          </a:ln>
        </p:spPr>
        <p:txBody>
          <a:bodyPr/>
          <a:lstStyle/>
          <a:p>
            <a:endParaRPr lang="zh-CN" altLang="en-US"/>
          </a:p>
        </p:txBody>
      </p:sp>
      <p:sp>
        <p:nvSpPr>
          <p:cNvPr id="88074" name="Rectangle 29"/>
          <p:cNvSpPr>
            <a:spLocks noChangeArrowheads="1"/>
          </p:cNvSpPr>
          <p:nvPr/>
        </p:nvSpPr>
        <p:spPr bwMode="auto">
          <a:xfrm>
            <a:off x="1719264" y="5076826"/>
            <a:ext cx="4086225" cy="415925"/>
          </a:xfrm>
          <a:prstGeom prst="rect">
            <a:avLst/>
          </a:prstGeom>
          <a:solidFill>
            <a:srgbClr val="FFFF99"/>
          </a:solidFill>
          <a:ln w="9525">
            <a:solidFill>
              <a:schemeClr val="folHlink"/>
            </a:solidFill>
            <a:miter lim="800000"/>
            <a:headEnd/>
            <a:tailEnd/>
          </a:ln>
        </p:spPr>
        <p:txBody>
          <a:bodyPr wrap="none" anchor="ctr"/>
          <a:lstStyle/>
          <a:p>
            <a:endParaRPr lang="zh-CN" altLang="en-US"/>
          </a:p>
        </p:txBody>
      </p:sp>
      <p:sp>
        <p:nvSpPr>
          <p:cNvPr id="88075" name="Rectangle 30"/>
          <p:cNvSpPr>
            <a:spLocks noChangeArrowheads="1"/>
          </p:cNvSpPr>
          <p:nvPr/>
        </p:nvSpPr>
        <p:spPr bwMode="auto">
          <a:xfrm>
            <a:off x="1674814" y="5119689"/>
            <a:ext cx="4222311" cy="320601"/>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500">
                <a:solidFill>
                  <a:srgbClr val="333399"/>
                </a:solidFill>
                <a:latin typeface="黑体" pitchFamily="2" charset="-122"/>
                <a:ea typeface="黑体" pitchFamily="2" charset="-122"/>
              </a:rPr>
              <a:t>10101010101010        10101010101010101011</a:t>
            </a:r>
          </a:p>
        </p:txBody>
      </p:sp>
      <p:sp>
        <p:nvSpPr>
          <p:cNvPr id="88076" name="Line 31"/>
          <p:cNvSpPr>
            <a:spLocks noChangeShapeType="1"/>
          </p:cNvSpPr>
          <p:nvPr/>
        </p:nvSpPr>
        <p:spPr bwMode="auto">
          <a:xfrm>
            <a:off x="4897438" y="5073650"/>
            <a:ext cx="0" cy="431800"/>
          </a:xfrm>
          <a:prstGeom prst="line">
            <a:avLst/>
          </a:prstGeom>
          <a:noFill/>
          <a:ln w="12700">
            <a:solidFill>
              <a:schemeClr val="folHlink"/>
            </a:solidFill>
            <a:round/>
            <a:headEnd/>
            <a:tailEnd/>
          </a:ln>
        </p:spPr>
        <p:txBody>
          <a:bodyPr/>
          <a:lstStyle/>
          <a:p>
            <a:endParaRPr lang="zh-CN" altLang="en-US"/>
          </a:p>
        </p:txBody>
      </p:sp>
      <p:sp>
        <p:nvSpPr>
          <p:cNvPr id="88077" name="Rectangle 32"/>
          <p:cNvSpPr>
            <a:spLocks noChangeArrowheads="1"/>
          </p:cNvSpPr>
          <p:nvPr/>
        </p:nvSpPr>
        <p:spPr bwMode="auto">
          <a:xfrm>
            <a:off x="2859089" y="5530851"/>
            <a:ext cx="120866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前同步码</a:t>
            </a:r>
          </a:p>
        </p:txBody>
      </p:sp>
      <p:sp>
        <p:nvSpPr>
          <p:cNvPr id="88078" name="Rectangle 33"/>
          <p:cNvSpPr>
            <a:spLocks noChangeArrowheads="1"/>
          </p:cNvSpPr>
          <p:nvPr/>
        </p:nvSpPr>
        <p:spPr bwMode="auto">
          <a:xfrm>
            <a:off x="4872039" y="5502276"/>
            <a:ext cx="952185" cy="582211"/>
          </a:xfrm>
          <a:prstGeom prst="rect">
            <a:avLst/>
          </a:prstGeom>
          <a:noFill/>
          <a:ln w="12700">
            <a:noFill/>
            <a:miter lim="800000"/>
            <a:headEnd/>
            <a:tailEnd/>
          </a:ln>
        </p:spPr>
        <p:txBody>
          <a:bodyPr wrap="none" lIns="90488" tIns="44450" rIns="90488" bIns="44450">
            <a:spAutoFit/>
          </a:bodyPr>
          <a:lstStyle/>
          <a:p>
            <a:pPr defTabSz="762000" eaLnBrk="0" hangingPunct="0">
              <a:lnSpc>
                <a:spcPct val="80000"/>
              </a:lnSpc>
            </a:pPr>
            <a:r>
              <a:rPr kumimoji="1" lang="zh-CN" altLang="en-US">
                <a:solidFill>
                  <a:srgbClr val="333399"/>
                </a:solidFill>
                <a:latin typeface="Arial" charset="0"/>
                <a:ea typeface="黑体" pitchFamily="2" charset="-122"/>
              </a:rPr>
              <a:t>帧开始</a:t>
            </a:r>
          </a:p>
          <a:p>
            <a:pPr defTabSz="762000" eaLnBrk="0" hangingPunct="0">
              <a:lnSpc>
                <a:spcPct val="80000"/>
              </a:lnSpc>
            </a:pPr>
            <a:r>
              <a:rPr kumimoji="1" lang="zh-CN" altLang="en-US">
                <a:solidFill>
                  <a:srgbClr val="333399"/>
                </a:solidFill>
                <a:latin typeface="Arial" charset="0"/>
                <a:ea typeface="黑体" pitchFamily="2" charset="-122"/>
              </a:rPr>
              <a:t>定界符</a:t>
            </a:r>
          </a:p>
        </p:txBody>
      </p:sp>
      <p:sp>
        <p:nvSpPr>
          <p:cNvPr id="88079" name="Rectangle 34"/>
          <p:cNvSpPr>
            <a:spLocks noChangeArrowheads="1"/>
          </p:cNvSpPr>
          <p:nvPr/>
        </p:nvSpPr>
        <p:spPr bwMode="auto">
          <a:xfrm>
            <a:off x="2927350" y="4740276"/>
            <a:ext cx="764634"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Arial" charset="0"/>
                <a:ea typeface="黑体" pitchFamily="2" charset="-122"/>
              </a:rPr>
              <a:t>7 </a:t>
            </a:r>
            <a:r>
              <a:rPr kumimoji="1" lang="zh-CN" altLang="en-US" sz="1600">
                <a:solidFill>
                  <a:srgbClr val="333399"/>
                </a:solidFill>
                <a:latin typeface="Arial" charset="0"/>
                <a:ea typeface="黑体" pitchFamily="2" charset="-122"/>
              </a:rPr>
              <a:t>字节</a:t>
            </a:r>
          </a:p>
        </p:txBody>
      </p:sp>
      <p:sp>
        <p:nvSpPr>
          <p:cNvPr id="88080" name="Rectangle 35"/>
          <p:cNvSpPr>
            <a:spLocks noChangeArrowheads="1"/>
          </p:cNvSpPr>
          <p:nvPr/>
        </p:nvSpPr>
        <p:spPr bwMode="auto">
          <a:xfrm>
            <a:off x="4948238" y="4740276"/>
            <a:ext cx="764634"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Arial" charset="0"/>
                <a:ea typeface="黑体" pitchFamily="2" charset="-122"/>
              </a:rPr>
              <a:t>1 </a:t>
            </a:r>
            <a:r>
              <a:rPr kumimoji="1" lang="zh-CN" altLang="en-US" sz="1600">
                <a:solidFill>
                  <a:srgbClr val="333399"/>
                </a:solidFill>
                <a:latin typeface="Arial" charset="0"/>
                <a:ea typeface="黑体" pitchFamily="2" charset="-122"/>
              </a:rPr>
              <a:t>字节</a:t>
            </a:r>
          </a:p>
        </p:txBody>
      </p:sp>
      <p:sp>
        <p:nvSpPr>
          <p:cNvPr id="88081" name="Line 36"/>
          <p:cNvSpPr>
            <a:spLocks noChangeShapeType="1"/>
          </p:cNvSpPr>
          <p:nvPr/>
        </p:nvSpPr>
        <p:spPr bwMode="auto">
          <a:xfrm flipV="1">
            <a:off x="1731963" y="4581526"/>
            <a:ext cx="292100" cy="492125"/>
          </a:xfrm>
          <a:prstGeom prst="line">
            <a:avLst/>
          </a:prstGeom>
          <a:noFill/>
          <a:ln w="12700">
            <a:solidFill>
              <a:schemeClr val="folHlink"/>
            </a:solidFill>
            <a:prstDash val="dash"/>
            <a:round/>
            <a:headEnd/>
            <a:tailEnd/>
          </a:ln>
        </p:spPr>
        <p:txBody>
          <a:bodyPr/>
          <a:lstStyle/>
          <a:p>
            <a:endParaRPr lang="zh-CN" altLang="en-US"/>
          </a:p>
        </p:txBody>
      </p:sp>
      <p:sp>
        <p:nvSpPr>
          <p:cNvPr id="88082" name="Line 37"/>
          <p:cNvSpPr>
            <a:spLocks noChangeShapeType="1"/>
          </p:cNvSpPr>
          <p:nvPr/>
        </p:nvSpPr>
        <p:spPr bwMode="auto">
          <a:xfrm>
            <a:off x="3062288" y="4594226"/>
            <a:ext cx="2722562" cy="474663"/>
          </a:xfrm>
          <a:prstGeom prst="line">
            <a:avLst/>
          </a:prstGeom>
          <a:noFill/>
          <a:ln w="12700">
            <a:solidFill>
              <a:schemeClr val="folHlink"/>
            </a:solidFill>
            <a:prstDash val="dash"/>
            <a:round/>
            <a:headEnd/>
            <a:tailEnd/>
          </a:ln>
        </p:spPr>
        <p:txBody>
          <a:bodyPr/>
          <a:lstStyle/>
          <a:p>
            <a:endParaRPr lang="zh-CN" altLang="en-US"/>
          </a:p>
        </p:txBody>
      </p:sp>
      <p:sp>
        <p:nvSpPr>
          <p:cNvPr id="88083" name="Text Box 38"/>
          <p:cNvSpPr txBox="1">
            <a:spLocks noChangeArrowheads="1"/>
          </p:cNvSpPr>
          <p:nvPr/>
        </p:nvSpPr>
        <p:spPr bwMode="auto">
          <a:xfrm>
            <a:off x="3270250" y="5084764"/>
            <a:ext cx="438150" cy="396875"/>
          </a:xfrm>
          <a:prstGeom prst="rect">
            <a:avLst/>
          </a:prstGeom>
          <a:noFill/>
          <a:ln w="12700">
            <a:noFill/>
            <a:miter lim="800000"/>
            <a:headEnd/>
            <a:tailEnd/>
          </a:ln>
        </p:spPr>
        <p:txBody>
          <a:bodyPr wrap="none">
            <a:spAutoFit/>
          </a:bodyPr>
          <a:lstStyle/>
          <a:p>
            <a:pPr defTabSz="762000" eaLnBrk="0" hangingPunct="0"/>
            <a:r>
              <a:rPr kumimoji="1" lang="en-US" altLang="zh-CN">
                <a:solidFill>
                  <a:srgbClr val="333399"/>
                </a:solidFill>
                <a:latin typeface="Arial" charset="0"/>
                <a:ea typeface="黑体" pitchFamily="2" charset="-122"/>
              </a:rPr>
              <a:t>…</a:t>
            </a:r>
          </a:p>
        </p:txBody>
      </p:sp>
      <p:sp>
        <p:nvSpPr>
          <p:cNvPr id="88084" name="Rectangle 41"/>
          <p:cNvSpPr>
            <a:spLocks noChangeArrowheads="1"/>
          </p:cNvSpPr>
          <p:nvPr/>
        </p:nvSpPr>
        <p:spPr bwMode="auto">
          <a:xfrm>
            <a:off x="2052639" y="4076700"/>
            <a:ext cx="1019175" cy="488950"/>
          </a:xfrm>
          <a:prstGeom prst="rect">
            <a:avLst/>
          </a:prstGeom>
          <a:solidFill>
            <a:srgbClr val="FFFF99"/>
          </a:solidFill>
          <a:ln w="9525">
            <a:solidFill>
              <a:schemeClr val="tx2"/>
            </a:solidFill>
            <a:miter lim="800000"/>
            <a:headEnd/>
            <a:tailEnd/>
          </a:ln>
        </p:spPr>
        <p:txBody>
          <a:bodyPr wrap="none" anchor="ctr"/>
          <a:lstStyle/>
          <a:p>
            <a:endParaRPr lang="zh-CN" altLang="en-US"/>
          </a:p>
        </p:txBody>
      </p:sp>
      <p:sp>
        <p:nvSpPr>
          <p:cNvPr id="88085" name="Rectangle 42"/>
          <p:cNvSpPr>
            <a:spLocks noChangeArrowheads="1"/>
          </p:cNvSpPr>
          <p:nvPr/>
        </p:nvSpPr>
        <p:spPr bwMode="auto">
          <a:xfrm>
            <a:off x="2189163" y="4168776"/>
            <a:ext cx="764634" cy="335989"/>
          </a:xfrm>
          <a:prstGeom prst="rect">
            <a:avLst/>
          </a:prstGeom>
          <a:noFill/>
          <a:ln w="9525">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Arial" charset="0"/>
                <a:ea typeface="黑体" pitchFamily="2" charset="-122"/>
              </a:rPr>
              <a:t>8 </a:t>
            </a:r>
            <a:r>
              <a:rPr kumimoji="1" lang="zh-CN" altLang="en-US" sz="1600">
                <a:solidFill>
                  <a:srgbClr val="333399"/>
                </a:solidFill>
                <a:latin typeface="Arial" charset="0"/>
                <a:ea typeface="黑体" pitchFamily="2" charset="-122"/>
              </a:rPr>
              <a:t>字节</a:t>
            </a:r>
          </a:p>
        </p:txBody>
      </p:sp>
      <p:sp>
        <p:nvSpPr>
          <p:cNvPr id="88086" name="AutoShape 43"/>
          <p:cNvSpPr>
            <a:spLocks noChangeArrowheads="1"/>
          </p:cNvSpPr>
          <p:nvPr/>
        </p:nvSpPr>
        <p:spPr bwMode="auto">
          <a:xfrm>
            <a:off x="1795463" y="3721100"/>
            <a:ext cx="635000" cy="266700"/>
          </a:xfrm>
          <a:prstGeom prst="wedgeRoundRectCallout">
            <a:avLst>
              <a:gd name="adj1" fmla="val 48000"/>
              <a:gd name="adj2" fmla="val 139880"/>
              <a:gd name="adj3" fmla="val 16667"/>
            </a:avLst>
          </a:prstGeom>
          <a:solidFill>
            <a:schemeClr val="bg1"/>
          </a:solidFill>
          <a:ln w="12700">
            <a:solidFill>
              <a:schemeClr val="tx1"/>
            </a:solidFill>
            <a:miter lim="800000"/>
            <a:headEnd/>
            <a:tailEnd/>
          </a:ln>
        </p:spPr>
        <p:txBody>
          <a:bodyPr/>
          <a:lstStyle/>
          <a:p>
            <a:pPr algn="ctr" defTabSz="762000" eaLnBrk="0" hangingPunct="0"/>
            <a:endParaRPr kumimoji="1" lang="zh-CN" altLang="zh-CN" sz="1600">
              <a:solidFill>
                <a:srgbClr val="333399"/>
              </a:solidFill>
              <a:latin typeface="Arial" charset="0"/>
              <a:ea typeface="黑体" pitchFamily="2" charset="-122"/>
            </a:endParaRPr>
          </a:p>
        </p:txBody>
      </p:sp>
      <p:sp>
        <p:nvSpPr>
          <p:cNvPr id="88087" name="Rectangle 44"/>
          <p:cNvSpPr>
            <a:spLocks noChangeArrowheads="1"/>
          </p:cNvSpPr>
          <p:nvPr/>
        </p:nvSpPr>
        <p:spPr bwMode="auto">
          <a:xfrm>
            <a:off x="1820863" y="3695701"/>
            <a:ext cx="633413" cy="333375"/>
          </a:xfrm>
          <a:prstGeom prst="rect">
            <a:avLst/>
          </a:prstGeom>
          <a:noFill/>
          <a:ln w="12700">
            <a:noFill/>
            <a:miter lim="800000"/>
            <a:headEnd/>
            <a:tailEnd/>
          </a:ln>
        </p:spPr>
        <p:txBody>
          <a:bodyPr wrap="square" lIns="90488" tIns="44450" rIns="90488" bIns="44450">
            <a:spAutoFit/>
          </a:bodyPr>
          <a:lstStyle/>
          <a:p>
            <a:pPr defTabSz="762000" eaLnBrk="0" hangingPunct="0"/>
            <a:r>
              <a:rPr kumimoji="1" lang="zh-CN" altLang="en-US" sz="1600" dirty="0">
                <a:solidFill>
                  <a:srgbClr val="333399"/>
                </a:solidFill>
                <a:latin typeface="Arial" charset="0"/>
                <a:ea typeface="黑体" pitchFamily="2" charset="-122"/>
              </a:rPr>
              <a:t>插入</a:t>
            </a:r>
          </a:p>
        </p:txBody>
      </p:sp>
      <p:sp>
        <p:nvSpPr>
          <p:cNvPr id="88088" name="Rectangle 47"/>
          <p:cNvSpPr>
            <a:spLocks noChangeArrowheads="1"/>
          </p:cNvSpPr>
          <p:nvPr/>
        </p:nvSpPr>
        <p:spPr bwMode="auto">
          <a:xfrm>
            <a:off x="9704388" y="2324101"/>
            <a:ext cx="681278"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IP</a:t>
            </a:r>
            <a:r>
              <a:rPr kumimoji="1" lang="zh-CN" altLang="en-US">
                <a:solidFill>
                  <a:srgbClr val="333399"/>
                </a:solidFill>
                <a:latin typeface="Arial" charset="0"/>
                <a:ea typeface="黑体" pitchFamily="2" charset="-122"/>
              </a:rPr>
              <a:t>层</a:t>
            </a:r>
          </a:p>
        </p:txBody>
      </p:sp>
      <p:sp>
        <p:nvSpPr>
          <p:cNvPr id="88089" name="Line 48"/>
          <p:cNvSpPr>
            <a:spLocks noChangeShapeType="1"/>
          </p:cNvSpPr>
          <p:nvPr/>
        </p:nvSpPr>
        <p:spPr bwMode="auto">
          <a:xfrm>
            <a:off x="9551989" y="2857501"/>
            <a:ext cx="820737" cy="11113"/>
          </a:xfrm>
          <a:prstGeom prst="line">
            <a:avLst/>
          </a:prstGeom>
          <a:noFill/>
          <a:ln w="12700">
            <a:solidFill>
              <a:schemeClr val="tx1"/>
            </a:solidFill>
            <a:prstDash val="lgDash"/>
            <a:round/>
            <a:headEnd/>
            <a:tailEnd/>
          </a:ln>
        </p:spPr>
        <p:txBody>
          <a:bodyPr wrap="none" anchor="ctr"/>
          <a:lstStyle/>
          <a:p>
            <a:endParaRPr lang="zh-CN" altLang="en-US"/>
          </a:p>
        </p:txBody>
      </p:sp>
      <p:sp>
        <p:nvSpPr>
          <p:cNvPr id="88090" name="AutoShape 64"/>
          <p:cNvSpPr>
            <a:spLocks noChangeArrowheads="1"/>
          </p:cNvSpPr>
          <p:nvPr/>
        </p:nvSpPr>
        <p:spPr bwMode="auto">
          <a:xfrm rot="16200000" flipH="1">
            <a:off x="6015832" y="3809207"/>
            <a:ext cx="609600" cy="230187"/>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sp>
        <p:nvSpPr>
          <p:cNvPr id="445506" name="Rectangle 66"/>
          <p:cNvSpPr>
            <a:spLocks noChangeArrowheads="1"/>
          </p:cNvSpPr>
          <p:nvPr/>
        </p:nvSpPr>
        <p:spPr bwMode="auto">
          <a:xfrm>
            <a:off x="3070225" y="3141663"/>
            <a:ext cx="6421438" cy="457200"/>
          </a:xfrm>
          <a:prstGeom prst="rect">
            <a:avLst/>
          </a:prstGeom>
          <a:solidFill>
            <a:srgbClr val="FFCCFF"/>
          </a:solidFill>
          <a:ln w="12700" algn="ctr">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88092" name="Line 67"/>
          <p:cNvSpPr>
            <a:spLocks noChangeShapeType="1"/>
          </p:cNvSpPr>
          <p:nvPr/>
        </p:nvSpPr>
        <p:spPr bwMode="auto">
          <a:xfrm>
            <a:off x="4005263" y="3141663"/>
            <a:ext cx="0" cy="457200"/>
          </a:xfrm>
          <a:prstGeom prst="line">
            <a:avLst/>
          </a:prstGeom>
          <a:noFill/>
          <a:ln w="12700">
            <a:solidFill>
              <a:schemeClr val="tx1"/>
            </a:solidFill>
            <a:round/>
            <a:headEnd/>
            <a:tailEnd/>
          </a:ln>
        </p:spPr>
        <p:txBody>
          <a:bodyPr wrap="none" anchor="ctr"/>
          <a:lstStyle/>
          <a:p>
            <a:endParaRPr lang="zh-CN" altLang="en-US"/>
          </a:p>
        </p:txBody>
      </p:sp>
      <p:sp>
        <p:nvSpPr>
          <p:cNvPr id="88093" name="Line 68"/>
          <p:cNvSpPr>
            <a:spLocks noChangeShapeType="1"/>
          </p:cNvSpPr>
          <p:nvPr/>
        </p:nvSpPr>
        <p:spPr bwMode="auto">
          <a:xfrm>
            <a:off x="4919663" y="3141663"/>
            <a:ext cx="0" cy="457200"/>
          </a:xfrm>
          <a:prstGeom prst="line">
            <a:avLst/>
          </a:prstGeom>
          <a:noFill/>
          <a:ln w="12700">
            <a:solidFill>
              <a:schemeClr val="tx1"/>
            </a:solidFill>
            <a:round/>
            <a:headEnd/>
            <a:tailEnd/>
          </a:ln>
        </p:spPr>
        <p:txBody>
          <a:bodyPr wrap="none" anchor="ctr"/>
          <a:lstStyle/>
          <a:p>
            <a:endParaRPr lang="zh-CN" altLang="en-US"/>
          </a:p>
        </p:txBody>
      </p:sp>
      <p:sp>
        <p:nvSpPr>
          <p:cNvPr id="88094" name="Line 69"/>
          <p:cNvSpPr>
            <a:spLocks noChangeShapeType="1"/>
          </p:cNvSpPr>
          <p:nvPr/>
        </p:nvSpPr>
        <p:spPr bwMode="auto">
          <a:xfrm>
            <a:off x="5834063" y="3141663"/>
            <a:ext cx="0" cy="457200"/>
          </a:xfrm>
          <a:prstGeom prst="line">
            <a:avLst/>
          </a:prstGeom>
          <a:noFill/>
          <a:ln w="12700">
            <a:solidFill>
              <a:schemeClr val="tx1"/>
            </a:solidFill>
            <a:round/>
            <a:headEnd/>
            <a:tailEnd/>
          </a:ln>
        </p:spPr>
        <p:txBody>
          <a:bodyPr wrap="none" anchor="ctr"/>
          <a:lstStyle/>
          <a:p>
            <a:endParaRPr lang="zh-CN" altLang="en-US"/>
          </a:p>
        </p:txBody>
      </p:sp>
      <p:sp>
        <p:nvSpPr>
          <p:cNvPr id="88095" name="Line 70"/>
          <p:cNvSpPr>
            <a:spLocks noChangeShapeType="1"/>
          </p:cNvSpPr>
          <p:nvPr/>
        </p:nvSpPr>
        <p:spPr bwMode="auto">
          <a:xfrm>
            <a:off x="8958263" y="3141663"/>
            <a:ext cx="0" cy="457200"/>
          </a:xfrm>
          <a:prstGeom prst="line">
            <a:avLst/>
          </a:prstGeom>
          <a:noFill/>
          <a:ln w="12700">
            <a:solidFill>
              <a:schemeClr val="tx1"/>
            </a:solidFill>
            <a:round/>
            <a:headEnd/>
            <a:tailEnd/>
          </a:ln>
        </p:spPr>
        <p:txBody>
          <a:bodyPr wrap="none" anchor="ctr"/>
          <a:lstStyle/>
          <a:p>
            <a:endParaRPr lang="zh-CN" altLang="en-US"/>
          </a:p>
        </p:txBody>
      </p:sp>
      <p:sp>
        <p:nvSpPr>
          <p:cNvPr id="88096" name="Rectangle 71"/>
          <p:cNvSpPr>
            <a:spLocks noChangeArrowheads="1"/>
          </p:cNvSpPr>
          <p:nvPr/>
        </p:nvSpPr>
        <p:spPr bwMode="auto">
          <a:xfrm>
            <a:off x="3000376" y="3187701"/>
            <a:ext cx="1106073"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目的地址</a:t>
            </a:r>
          </a:p>
        </p:txBody>
      </p:sp>
      <p:sp>
        <p:nvSpPr>
          <p:cNvPr id="88097" name="Rectangle 72"/>
          <p:cNvSpPr>
            <a:spLocks noChangeArrowheads="1"/>
          </p:cNvSpPr>
          <p:nvPr/>
        </p:nvSpPr>
        <p:spPr bwMode="auto">
          <a:xfrm>
            <a:off x="4008439" y="3187701"/>
            <a:ext cx="875241"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源地址</a:t>
            </a:r>
          </a:p>
        </p:txBody>
      </p:sp>
      <p:sp>
        <p:nvSpPr>
          <p:cNvPr id="88098" name="Rectangle 73"/>
          <p:cNvSpPr>
            <a:spLocks noChangeArrowheads="1"/>
          </p:cNvSpPr>
          <p:nvPr/>
        </p:nvSpPr>
        <p:spPr bwMode="auto">
          <a:xfrm>
            <a:off x="5081588" y="3187701"/>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类型</a:t>
            </a:r>
          </a:p>
        </p:txBody>
      </p:sp>
      <p:sp>
        <p:nvSpPr>
          <p:cNvPr id="88099" name="Rectangle 74"/>
          <p:cNvSpPr>
            <a:spLocks noChangeArrowheads="1"/>
          </p:cNvSpPr>
          <p:nvPr/>
        </p:nvSpPr>
        <p:spPr bwMode="auto">
          <a:xfrm>
            <a:off x="6931026" y="3187701"/>
            <a:ext cx="1157369"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数        据</a:t>
            </a:r>
          </a:p>
        </p:txBody>
      </p:sp>
      <p:sp>
        <p:nvSpPr>
          <p:cNvPr id="88100" name="Rectangle 75"/>
          <p:cNvSpPr>
            <a:spLocks noChangeArrowheads="1"/>
          </p:cNvSpPr>
          <p:nvPr/>
        </p:nvSpPr>
        <p:spPr bwMode="auto">
          <a:xfrm>
            <a:off x="8904288" y="3187701"/>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FCS</a:t>
            </a:r>
          </a:p>
        </p:txBody>
      </p:sp>
      <p:sp>
        <p:nvSpPr>
          <p:cNvPr id="88101" name="Rectangle 76"/>
          <p:cNvSpPr>
            <a:spLocks noChangeArrowheads="1"/>
          </p:cNvSpPr>
          <p:nvPr/>
        </p:nvSpPr>
        <p:spPr bwMode="auto">
          <a:xfrm>
            <a:off x="3417889" y="2852739"/>
            <a:ext cx="296557"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Arial" charset="0"/>
                <a:ea typeface="黑体" pitchFamily="2" charset="-122"/>
              </a:rPr>
              <a:t>6</a:t>
            </a:r>
          </a:p>
        </p:txBody>
      </p:sp>
      <p:sp>
        <p:nvSpPr>
          <p:cNvPr id="88102" name="Rectangle 77"/>
          <p:cNvSpPr>
            <a:spLocks noChangeArrowheads="1"/>
          </p:cNvSpPr>
          <p:nvPr/>
        </p:nvSpPr>
        <p:spPr bwMode="auto">
          <a:xfrm>
            <a:off x="4397376" y="2852739"/>
            <a:ext cx="296557"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Arial" charset="0"/>
                <a:ea typeface="黑体" pitchFamily="2" charset="-122"/>
              </a:rPr>
              <a:t>6</a:t>
            </a:r>
          </a:p>
        </p:txBody>
      </p:sp>
      <p:sp>
        <p:nvSpPr>
          <p:cNvPr id="88103" name="Rectangle 78"/>
          <p:cNvSpPr>
            <a:spLocks noChangeArrowheads="1"/>
          </p:cNvSpPr>
          <p:nvPr/>
        </p:nvSpPr>
        <p:spPr bwMode="auto">
          <a:xfrm>
            <a:off x="5300664" y="2852739"/>
            <a:ext cx="296557"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Arial" charset="0"/>
                <a:ea typeface="黑体" pitchFamily="2" charset="-122"/>
              </a:rPr>
              <a:t>2</a:t>
            </a:r>
          </a:p>
        </p:txBody>
      </p:sp>
      <p:sp>
        <p:nvSpPr>
          <p:cNvPr id="88104" name="Rectangle 79"/>
          <p:cNvSpPr>
            <a:spLocks noChangeArrowheads="1"/>
          </p:cNvSpPr>
          <p:nvPr/>
        </p:nvSpPr>
        <p:spPr bwMode="auto">
          <a:xfrm>
            <a:off x="9121776" y="2852739"/>
            <a:ext cx="296557"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Arial" charset="0"/>
                <a:ea typeface="黑体" pitchFamily="2" charset="-122"/>
              </a:rPr>
              <a:t>4</a:t>
            </a:r>
          </a:p>
        </p:txBody>
      </p:sp>
      <p:sp>
        <p:nvSpPr>
          <p:cNvPr id="88105" name="Rectangle 80"/>
          <p:cNvSpPr>
            <a:spLocks noChangeArrowheads="1"/>
          </p:cNvSpPr>
          <p:nvPr/>
        </p:nvSpPr>
        <p:spPr bwMode="auto">
          <a:xfrm>
            <a:off x="2570163" y="2816226"/>
            <a:ext cx="593112"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Arial" charset="0"/>
                <a:ea typeface="黑体" pitchFamily="2" charset="-122"/>
              </a:rPr>
              <a:t>字节</a:t>
            </a:r>
          </a:p>
        </p:txBody>
      </p:sp>
      <p:sp>
        <p:nvSpPr>
          <p:cNvPr id="88106" name="Text Box 81"/>
          <p:cNvSpPr txBox="1">
            <a:spLocks noChangeArrowheads="1"/>
          </p:cNvSpPr>
          <p:nvPr/>
        </p:nvSpPr>
        <p:spPr bwMode="auto">
          <a:xfrm>
            <a:off x="7519989" y="2819400"/>
            <a:ext cx="1093787" cy="336550"/>
          </a:xfrm>
          <a:prstGeom prst="rect">
            <a:avLst/>
          </a:prstGeom>
          <a:noFill/>
          <a:ln w="12700">
            <a:noFill/>
            <a:miter lim="800000"/>
            <a:headEnd/>
            <a:tailEnd/>
          </a:ln>
        </p:spPr>
        <p:txBody>
          <a:bodyPr wrap="none">
            <a:spAutoFit/>
          </a:bodyPr>
          <a:lstStyle/>
          <a:p>
            <a:pPr defTabSz="762000" eaLnBrk="0" hangingPunct="0"/>
            <a:r>
              <a:rPr kumimoji="1" lang="en-US" altLang="zh-CN" sz="1600">
                <a:solidFill>
                  <a:srgbClr val="333399"/>
                </a:solidFill>
                <a:latin typeface="Arial" charset="0"/>
                <a:ea typeface="黑体" pitchFamily="2" charset="-122"/>
              </a:rPr>
              <a:t>46 ~ 1500</a:t>
            </a:r>
          </a:p>
        </p:txBody>
      </p:sp>
      <p:sp>
        <p:nvSpPr>
          <p:cNvPr id="445547" name="Line 107"/>
          <p:cNvSpPr>
            <a:spLocks noChangeShapeType="1"/>
          </p:cNvSpPr>
          <p:nvPr/>
        </p:nvSpPr>
        <p:spPr bwMode="auto">
          <a:xfrm flipH="1">
            <a:off x="3071813" y="1989138"/>
            <a:ext cx="0" cy="1162050"/>
          </a:xfrm>
          <a:prstGeom prst="line">
            <a:avLst/>
          </a:prstGeom>
          <a:noFill/>
          <a:ln w="12700">
            <a:solidFill>
              <a:schemeClr val="tx1"/>
            </a:solidFill>
            <a:prstDash val="dash"/>
            <a:round/>
            <a:headEnd/>
            <a:tailEnd/>
          </a:ln>
        </p:spPr>
        <p:txBody>
          <a:bodyPr/>
          <a:lstStyle/>
          <a:p>
            <a:endParaRPr lang="zh-CN" altLang="en-US"/>
          </a:p>
        </p:txBody>
      </p:sp>
      <p:sp>
        <p:nvSpPr>
          <p:cNvPr id="445548" name="Line 108"/>
          <p:cNvSpPr>
            <a:spLocks noChangeShapeType="1"/>
          </p:cNvSpPr>
          <p:nvPr/>
        </p:nvSpPr>
        <p:spPr bwMode="auto">
          <a:xfrm>
            <a:off x="9480551" y="1989139"/>
            <a:ext cx="11113" cy="1152525"/>
          </a:xfrm>
          <a:prstGeom prst="line">
            <a:avLst/>
          </a:prstGeom>
          <a:noFill/>
          <a:ln w="12700">
            <a:solidFill>
              <a:schemeClr val="tx1"/>
            </a:solidFill>
            <a:prstDash val="dash"/>
            <a:round/>
            <a:headEnd/>
            <a:tailEnd/>
          </a:ln>
        </p:spPr>
        <p:txBody>
          <a:bodyPr/>
          <a:lstStyle/>
          <a:p>
            <a:endParaRPr lang="zh-CN" altLang="en-US"/>
          </a:p>
        </p:txBody>
      </p:sp>
      <p:grpSp>
        <p:nvGrpSpPr>
          <p:cNvPr id="2" name="Group 109"/>
          <p:cNvGrpSpPr>
            <a:grpSpLocks/>
          </p:cNvGrpSpPr>
          <p:nvPr/>
        </p:nvGrpSpPr>
        <p:grpSpPr bwMode="auto">
          <a:xfrm>
            <a:off x="5834063" y="2324100"/>
            <a:ext cx="3124200" cy="990600"/>
            <a:chOff x="2715" y="1872"/>
            <a:chExt cx="1968" cy="624"/>
          </a:xfrm>
        </p:grpSpPr>
        <p:sp>
          <p:nvSpPr>
            <p:cNvPr id="88113" name="AutoShape 110"/>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9525">
              <a:solidFill>
                <a:schemeClr val="folHlink"/>
              </a:solidFill>
              <a:miter lim="800000"/>
              <a:headEnd/>
              <a:tailEnd/>
            </a:ln>
          </p:spPr>
          <p:txBody>
            <a:bodyPr wrap="none" anchor="ctr"/>
            <a:lstStyle/>
            <a:p>
              <a:endParaRPr lang="zh-CN" altLang="en-US"/>
            </a:p>
          </p:txBody>
        </p:sp>
        <p:sp>
          <p:nvSpPr>
            <p:cNvPr id="445551" name="Rectangle 111"/>
            <p:cNvSpPr>
              <a:spLocks noChangeArrowheads="1"/>
            </p:cNvSpPr>
            <p:nvPr/>
          </p:nvSpPr>
          <p:spPr bwMode="auto">
            <a:xfrm>
              <a:off x="2715" y="1872"/>
              <a:ext cx="1968" cy="240"/>
            </a:xfrm>
            <a:prstGeom prst="rect">
              <a:avLst/>
            </a:prstGeom>
            <a:solidFill>
              <a:srgbClr val="CCECFF"/>
            </a:solidFill>
            <a:ln w="9525">
              <a:solidFill>
                <a:schemeClr val="folHlink"/>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en-US" altLang="zh-CN">
                  <a:solidFill>
                    <a:srgbClr val="333399"/>
                  </a:solidFill>
                  <a:latin typeface="Arial" charset="0"/>
                  <a:ea typeface="黑体" pitchFamily="2" charset="-122"/>
                </a:rPr>
                <a:t>IP </a:t>
              </a:r>
              <a:r>
                <a:rPr kumimoji="1" lang="zh-CN" altLang="en-US">
                  <a:solidFill>
                    <a:srgbClr val="333399"/>
                  </a:solidFill>
                  <a:latin typeface="Arial" charset="0"/>
                  <a:ea typeface="黑体" pitchFamily="2" charset="-122"/>
                </a:rPr>
                <a:t>数据报</a:t>
              </a:r>
            </a:p>
          </p:txBody>
        </p:sp>
      </p:grpSp>
      <p:sp>
        <p:nvSpPr>
          <p:cNvPr id="445552" name="Rectangle 112"/>
          <p:cNvSpPr>
            <a:spLocks noChangeArrowheads="1"/>
          </p:cNvSpPr>
          <p:nvPr/>
        </p:nvSpPr>
        <p:spPr bwMode="auto">
          <a:xfrm>
            <a:off x="1992314" y="3179764"/>
            <a:ext cx="1080425" cy="397545"/>
          </a:xfrm>
          <a:prstGeom prst="rect">
            <a:avLst/>
          </a:prstGeom>
          <a:noFill/>
          <a:ln w="12700">
            <a:noFill/>
            <a:miter lim="800000"/>
            <a:headEnd/>
            <a:tailEnd/>
          </a:ln>
          <a:effectLst/>
        </p:spPr>
        <p:txBody>
          <a:bodyPr wrap="none" lIns="90488" tIns="44450" rIns="90488" bIns="44450">
            <a:spAutoFit/>
          </a:bodyPr>
          <a:lstStyle/>
          <a:p>
            <a:pPr defTabSz="762000" eaLnBrk="0" hangingPunct="0">
              <a:defRPr/>
            </a:pPr>
            <a:r>
              <a:rPr kumimoji="1" lang="en-US" altLang="zh-CN">
                <a:solidFill>
                  <a:schemeClr val="hlink"/>
                </a:solidFill>
                <a:effectLst>
                  <a:outerShdw blurRad="38100" dist="38100" dir="2700000" algn="tl">
                    <a:srgbClr val="C0C0C0"/>
                  </a:outerShdw>
                </a:effectLst>
                <a:latin typeface="Arial" charset="0"/>
                <a:ea typeface="黑体" pitchFamily="2" charset="-122"/>
              </a:rPr>
              <a:t>MAC </a:t>
            </a:r>
            <a:r>
              <a:rPr kumimoji="1" lang="zh-CN" altLang="en-US">
                <a:solidFill>
                  <a:schemeClr val="hlink"/>
                </a:solidFill>
                <a:effectLst>
                  <a:outerShdw blurRad="38100" dist="38100" dir="2700000" algn="tl">
                    <a:srgbClr val="C0C0C0"/>
                  </a:outerShdw>
                </a:effectLst>
                <a:latin typeface="Arial" charset="0"/>
                <a:ea typeface="黑体" pitchFamily="2" charset="-122"/>
              </a:rPr>
              <a:t>帧</a:t>
            </a:r>
          </a:p>
        </p:txBody>
      </p:sp>
      <p:sp>
        <p:nvSpPr>
          <p:cNvPr id="88111" name="Rectangle 113"/>
          <p:cNvSpPr>
            <a:spLocks noChangeArrowheads="1"/>
          </p:cNvSpPr>
          <p:nvPr/>
        </p:nvSpPr>
        <p:spPr bwMode="auto">
          <a:xfrm>
            <a:off x="2674939" y="214314"/>
            <a:ext cx="7793037" cy="1462087"/>
          </a:xfrm>
          <a:prstGeom prst="rect">
            <a:avLst/>
          </a:prstGeom>
          <a:noFill/>
          <a:ln w="9525">
            <a:noFill/>
            <a:miter lim="800000"/>
            <a:headEnd/>
            <a:tailEnd/>
          </a:ln>
        </p:spPr>
        <p:txBody>
          <a:bodyPr anchor="b"/>
          <a:lstStyle/>
          <a:p>
            <a:pPr algn="ctr"/>
            <a:r>
              <a:rPr lang="zh-CN" altLang="en-US" sz="4400">
                <a:solidFill>
                  <a:srgbClr val="333399"/>
                </a:solidFill>
                <a:latin typeface="Arial" charset="0"/>
                <a:ea typeface="黑体" pitchFamily="2" charset="-122"/>
              </a:rPr>
              <a:t>以太网的 </a:t>
            </a:r>
            <a:r>
              <a:rPr lang="en-US" altLang="zh-CN" sz="4400">
                <a:solidFill>
                  <a:srgbClr val="333399"/>
                </a:solidFill>
                <a:latin typeface="Arial" charset="0"/>
                <a:ea typeface="黑体" pitchFamily="2" charset="-122"/>
              </a:rPr>
              <a:t>MAC</a:t>
            </a:r>
            <a:r>
              <a:rPr lang="en-US" altLang="zh-CN" sz="4400" b="1">
                <a:solidFill>
                  <a:srgbClr val="333399"/>
                </a:solidFill>
                <a:latin typeface="Arial" charset="0"/>
                <a:ea typeface="黑体" pitchFamily="2" charset="-122"/>
              </a:rPr>
              <a:t> </a:t>
            </a:r>
            <a:r>
              <a:rPr lang="zh-CN" altLang="en-US" sz="4400">
                <a:solidFill>
                  <a:srgbClr val="333399"/>
                </a:solidFill>
                <a:latin typeface="Arial" charset="0"/>
                <a:ea typeface="黑体" pitchFamily="2" charset="-122"/>
              </a:rPr>
              <a:t>帧格式 </a:t>
            </a:r>
          </a:p>
        </p:txBody>
      </p:sp>
      <p:sp>
        <p:nvSpPr>
          <p:cNvPr id="88112" name="灯片编号占位符 51"/>
          <p:cNvSpPr>
            <a:spLocks noGrp="1"/>
          </p:cNvSpPr>
          <p:nvPr>
            <p:ph type="sldNum" sz="quarter" idx="12"/>
          </p:nvPr>
        </p:nvSpPr>
        <p:spPr>
          <a:noFill/>
        </p:spPr>
        <p:txBody>
          <a:bodyPr/>
          <a:lstStyle/>
          <a:p>
            <a:fld id="{F1329EE7-9C7F-4AE0-BC43-FD4DC1531F24}" type="slidenum">
              <a:rPr lang="en-US" altLang="zh-CN" smtClean="0"/>
              <a:pPr/>
              <a:t>81</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2000"/>
                                        <p:tgtEl>
                                          <p:spTgt spid="445547"/>
                                        </p:tgtEl>
                                      </p:cBhvr>
                                    </p:animEffect>
                                    <p:set>
                                      <p:cBhvr>
                                        <p:cTn id="7" dur="1" fill="hold">
                                          <p:stCondLst>
                                            <p:cond delay="1999"/>
                                          </p:stCondLst>
                                        </p:cTn>
                                        <p:tgtEl>
                                          <p:spTgt spid="445547"/>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445548"/>
                                        </p:tgtEl>
                                      </p:cBhvr>
                                    </p:animEffect>
                                    <p:set>
                                      <p:cBhvr>
                                        <p:cTn id="10" dur="1" fill="hold">
                                          <p:stCondLst>
                                            <p:cond delay="1999"/>
                                          </p:stCondLst>
                                        </p:cTn>
                                        <p:tgtEl>
                                          <p:spTgt spid="44554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5" presetClass="emph" presetSubtype="0" repeatCount="4000" fill="hold" nodeType="clickEffect">
                                  <p:stCondLst>
                                    <p:cond delay="0"/>
                                  </p:stCondLst>
                                  <p:childTnLst>
                                    <p:anim calcmode="discrete" valueType="str">
                                      <p:cBhvr>
                                        <p:cTn id="14" dur="5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547" grpId="0" animBg="1"/>
      <p:bldP spid="445548"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Line 2"/>
          <p:cNvSpPr>
            <a:spLocks noChangeShapeType="1"/>
          </p:cNvSpPr>
          <p:nvPr/>
        </p:nvSpPr>
        <p:spPr bwMode="auto">
          <a:xfrm>
            <a:off x="1676400" y="4495800"/>
            <a:ext cx="8915400" cy="0"/>
          </a:xfrm>
          <a:prstGeom prst="line">
            <a:avLst/>
          </a:prstGeom>
          <a:noFill/>
          <a:ln w="38100" cmpd="dbl">
            <a:solidFill>
              <a:schemeClr val="tx1"/>
            </a:solidFill>
            <a:prstDash val="dash"/>
            <a:round/>
            <a:headEnd/>
            <a:tailEnd/>
          </a:ln>
        </p:spPr>
        <p:txBody>
          <a:bodyPr/>
          <a:lstStyle/>
          <a:p>
            <a:endParaRPr lang="zh-CN" altLang="en-US"/>
          </a:p>
        </p:txBody>
      </p:sp>
      <p:sp>
        <p:nvSpPr>
          <p:cNvPr id="89091" name="Rectangle 3"/>
          <p:cNvSpPr>
            <a:spLocks noChangeArrowheads="1"/>
          </p:cNvSpPr>
          <p:nvPr/>
        </p:nvSpPr>
        <p:spPr bwMode="auto">
          <a:xfrm>
            <a:off x="3078163" y="4730750"/>
            <a:ext cx="6413500" cy="495300"/>
          </a:xfrm>
          <a:prstGeom prst="rect">
            <a:avLst/>
          </a:prstGeom>
          <a:solidFill>
            <a:srgbClr val="FFCCFF"/>
          </a:solidFill>
          <a:ln w="12700">
            <a:noFill/>
            <a:miter lim="800000"/>
            <a:headEnd/>
            <a:tailEnd/>
          </a:ln>
        </p:spPr>
        <p:txBody>
          <a:bodyPr wrap="none" anchor="ctr"/>
          <a:lstStyle/>
          <a:p>
            <a:endParaRPr lang="zh-CN" altLang="en-US"/>
          </a:p>
        </p:txBody>
      </p:sp>
      <p:sp>
        <p:nvSpPr>
          <p:cNvPr id="89092" name="Rectangle 4"/>
          <p:cNvSpPr>
            <a:spLocks noChangeArrowheads="1"/>
          </p:cNvSpPr>
          <p:nvPr/>
        </p:nvSpPr>
        <p:spPr bwMode="auto">
          <a:xfrm>
            <a:off x="3071813" y="4730750"/>
            <a:ext cx="6419850" cy="488950"/>
          </a:xfrm>
          <a:prstGeom prst="rect">
            <a:avLst/>
          </a:prstGeom>
          <a:noFill/>
          <a:ln w="28575">
            <a:solidFill>
              <a:schemeClr val="folHlink"/>
            </a:solidFill>
            <a:miter lim="800000"/>
            <a:headEnd/>
            <a:tailEnd/>
          </a:ln>
        </p:spPr>
        <p:txBody>
          <a:bodyPr wrap="none" anchor="ctr"/>
          <a:lstStyle/>
          <a:p>
            <a:endParaRPr lang="zh-CN" altLang="en-US"/>
          </a:p>
        </p:txBody>
      </p:sp>
      <p:sp>
        <p:nvSpPr>
          <p:cNvPr id="89093" name="Rectangle 5"/>
          <p:cNvSpPr>
            <a:spLocks noChangeArrowheads="1"/>
          </p:cNvSpPr>
          <p:nvPr/>
        </p:nvSpPr>
        <p:spPr bwMode="auto">
          <a:xfrm>
            <a:off x="5780088" y="4835526"/>
            <a:ext cx="905698"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帧</a:t>
            </a:r>
          </a:p>
        </p:txBody>
      </p:sp>
      <p:sp>
        <p:nvSpPr>
          <p:cNvPr id="89094" name="Rectangle 6"/>
          <p:cNvSpPr>
            <a:spLocks noChangeArrowheads="1"/>
          </p:cNvSpPr>
          <p:nvPr/>
        </p:nvSpPr>
        <p:spPr bwMode="auto">
          <a:xfrm>
            <a:off x="9767888" y="4814889"/>
            <a:ext cx="79829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物理层</a:t>
            </a:r>
          </a:p>
        </p:txBody>
      </p:sp>
      <p:sp>
        <p:nvSpPr>
          <p:cNvPr id="89095" name="Rectangle 7"/>
          <p:cNvSpPr>
            <a:spLocks noChangeArrowheads="1"/>
          </p:cNvSpPr>
          <p:nvPr/>
        </p:nvSpPr>
        <p:spPr bwMode="auto">
          <a:xfrm>
            <a:off x="9737725" y="3886201"/>
            <a:ext cx="905698" cy="335989"/>
          </a:xfrm>
          <a:prstGeom prst="rect">
            <a:avLst/>
          </a:prstGeom>
          <a:solidFill>
            <a:schemeClr val="bg1"/>
          </a:solid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层</a:t>
            </a:r>
          </a:p>
        </p:txBody>
      </p:sp>
      <p:sp>
        <p:nvSpPr>
          <p:cNvPr id="89096" name="Line 8"/>
          <p:cNvSpPr>
            <a:spLocks noChangeShapeType="1"/>
          </p:cNvSpPr>
          <p:nvPr/>
        </p:nvSpPr>
        <p:spPr bwMode="auto">
          <a:xfrm flipH="1">
            <a:off x="3070225" y="4221163"/>
            <a:ext cx="1588" cy="514350"/>
          </a:xfrm>
          <a:prstGeom prst="line">
            <a:avLst/>
          </a:prstGeom>
          <a:noFill/>
          <a:ln w="12700">
            <a:solidFill>
              <a:schemeClr val="tx1"/>
            </a:solidFill>
            <a:prstDash val="dash"/>
            <a:round/>
            <a:headEnd/>
            <a:tailEnd/>
          </a:ln>
        </p:spPr>
        <p:txBody>
          <a:bodyPr/>
          <a:lstStyle/>
          <a:p>
            <a:endParaRPr lang="zh-CN" altLang="en-US"/>
          </a:p>
        </p:txBody>
      </p:sp>
      <p:sp>
        <p:nvSpPr>
          <p:cNvPr id="89097" name="Line 9"/>
          <p:cNvSpPr>
            <a:spLocks noChangeShapeType="1"/>
          </p:cNvSpPr>
          <p:nvPr/>
        </p:nvSpPr>
        <p:spPr bwMode="auto">
          <a:xfrm>
            <a:off x="9480551" y="4292600"/>
            <a:ext cx="11113" cy="431800"/>
          </a:xfrm>
          <a:prstGeom prst="line">
            <a:avLst/>
          </a:prstGeom>
          <a:noFill/>
          <a:ln w="12700">
            <a:solidFill>
              <a:schemeClr val="tx1"/>
            </a:solidFill>
            <a:prstDash val="dash"/>
            <a:round/>
            <a:headEnd/>
            <a:tailEnd/>
          </a:ln>
        </p:spPr>
        <p:txBody>
          <a:bodyPr/>
          <a:lstStyle/>
          <a:p>
            <a:endParaRPr lang="zh-CN" altLang="en-US"/>
          </a:p>
        </p:txBody>
      </p:sp>
      <p:sp>
        <p:nvSpPr>
          <p:cNvPr id="89098" name="Rectangle 10"/>
          <p:cNvSpPr>
            <a:spLocks noChangeArrowheads="1"/>
          </p:cNvSpPr>
          <p:nvPr/>
        </p:nvSpPr>
        <p:spPr bwMode="auto">
          <a:xfrm>
            <a:off x="9872663" y="2971801"/>
            <a:ext cx="615950" cy="33337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层</a:t>
            </a:r>
          </a:p>
        </p:txBody>
      </p:sp>
      <p:sp>
        <p:nvSpPr>
          <p:cNvPr id="89099" name="Line 11"/>
          <p:cNvSpPr>
            <a:spLocks noChangeShapeType="1"/>
          </p:cNvSpPr>
          <p:nvPr/>
        </p:nvSpPr>
        <p:spPr bwMode="auto">
          <a:xfrm>
            <a:off x="9720264" y="3505201"/>
            <a:ext cx="820737" cy="11113"/>
          </a:xfrm>
          <a:prstGeom prst="line">
            <a:avLst/>
          </a:prstGeom>
          <a:noFill/>
          <a:ln w="12700">
            <a:solidFill>
              <a:schemeClr val="tx1"/>
            </a:solidFill>
            <a:prstDash val="lgDash"/>
            <a:round/>
            <a:headEnd/>
            <a:tailEnd/>
          </a:ln>
        </p:spPr>
        <p:txBody>
          <a:bodyPr wrap="none" anchor="ctr"/>
          <a:lstStyle/>
          <a:p>
            <a:endParaRPr lang="zh-CN" altLang="en-US"/>
          </a:p>
        </p:txBody>
      </p:sp>
      <p:grpSp>
        <p:nvGrpSpPr>
          <p:cNvPr id="89100" name="Group 15"/>
          <p:cNvGrpSpPr>
            <a:grpSpLocks/>
          </p:cNvGrpSpPr>
          <p:nvPr/>
        </p:nvGrpSpPr>
        <p:grpSpPr bwMode="auto">
          <a:xfrm>
            <a:off x="2570164" y="3463926"/>
            <a:ext cx="6934199" cy="1412875"/>
            <a:chOff x="659" y="2182"/>
            <a:chExt cx="4368" cy="890"/>
          </a:xfrm>
        </p:grpSpPr>
        <p:sp>
          <p:nvSpPr>
            <p:cNvPr id="89107"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grpSp>
          <p:nvGrpSpPr>
            <p:cNvPr id="89108" name="Group 17"/>
            <p:cNvGrpSpPr>
              <a:grpSpLocks/>
            </p:cNvGrpSpPr>
            <p:nvPr/>
          </p:nvGrpSpPr>
          <p:grpSpPr bwMode="auto">
            <a:xfrm>
              <a:off x="659" y="2182"/>
              <a:ext cx="4368" cy="506"/>
              <a:chOff x="659" y="2182"/>
              <a:chExt cx="4368" cy="506"/>
            </a:xfrm>
          </p:grpSpPr>
          <p:sp>
            <p:nvSpPr>
              <p:cNvPr id="446482" name="Rectangle 18"/>
              <p:cNvSpPr>
                <a:spLocks noChangeArrowheads="1"/>
              </p:cNvSpPr>
              <p:nvPr/>
            </p:nvSpPr>
            <p:spPr bwMode="auto">
              <a:xfrm>
                <a:off x="974" y="2400"/>
                <a:ext cx="4045" cy="288"/>
              </a:xfrm>
              <a:prstGeom prst="rect">
                <a:avLst/>
              </a:prstGeom>
              <a:solidFill>
                <a:srgbClr val="FFCCFF"/>
              </a:solidFill>
              <a:ln w="19050">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89110" name="Line 19"/>
              <p:cNvSpPr>
                <a:spLocks noChangeShapeType="1"/>
              </p:cNvSpPr>
              <p:nvPr/>
            </p:nvSpPr>
            <p:spPr bwMode="auto">
              <a:xfrm>
                <a:off x="1563" y="2400"/>
                <a:ext cx="0" cy="288"/>
              </a:xfrm>
              <a:prstGeom prst="line">
                <a:avLst/>
              </a:prstGeom>
              <a:noFill/>
              <a:ln w="12700">
                <a:solidFill>
                  <a:schemeClr val="tx1"/>
                </a:solidFill>
                <a:round/>
                <a:headEnd/>
                <a:tailEnd/>
              </a:ln>
            </p:spPr>
            <p:txBody>
              <a:bodyPr wrap="none" anchor="ctr"/>
              <a:lstStyle/>
              <a:p>
                <a:endParaRPr lang="zh-CN" altLang="en-US"/>
              </a:p>
            </p:txBody>
          </p:sp>
          <p:sp>
            <p:nvSpPr>
              <p:cNvPr id="89111" name="Line 20"/>
              <p:cNvSpPr>
                <a:spLocks noChangeShapeType="1"/>
              </p:cNvSpPr>
              <p:nvPr/>
            </p:nvSpPr>
            <p:spPr bwMode="auto">
              <a:xfrm>
                <a:off x="2139" y="2400"/>
                <a:ext cx="0" cy="288"/>
              </a:xfrm>
              <a:prstGeom prst="line">
                <a:avLst/>
              </a:prstGeom>
              <a:noFill/>
              <a:ln w="12700">
                <a:solidFill>
                  <a:schemeClr val="tx1"/>
                </a:solidFill>
                <a:round/>
                <a:headEnd/>
                <a:tailEnd/>
              </a:ln>
            </p:spPr>
            <p:txBody>
              <a:bodyPr wrap="none" anchor="ctr"/>
              <a:lstStyle/>
              <a:p>
                <a:endParaRPr lang="zh-CN" altLang="en-US"/>
              </a:p>
            </p:txBody>
          </p:sp>
          <p:sp>
            <p:nvSpPr>
              <p:cNvPr id="89112" name="Line 21"/>
              <p:cNvSpPr>
                <a:spLocks noChangeShapeType="1"/>
              </p:cNvSpPr>
              <p:nvPr/>
            </p:nvSpPr>
            <p:spPr bwMode="auto">
              <a:xfrm>
                <a:off x="2715" y="2400"/>
                <a:ext cx="0" cy="288"/>
              </a:xfrm>
              <a:prstGeom prst="line">
                <a:avLst/>
              </a:prstGeom>
              <a:noFill/>
              <a:ln w="12700">
                <a:solidFill>
                  <a:schemeClr val="tx1"/>
                </a:solidFill>
                <a:round/>
                <a:headEnd/>
                <a:tailEnd/>
              </a:ln>
            </p:spPr>
            <p:txBody>
              <a:bodyPr wrap="none" anchor="ctr"/>
              <a:lstStyle/>
              <a:p>
                <a:endParaRPr lang="zh-CN" altLang="en-US"/>
              </a:p>
            </p:txBody>
          </p:sp>
          <p:sp>
            <p:nvSpPr>
              <p:cNvPr id="89113" name="Line 22"/>
              <p:cNvSpPr>
                <a:spLocks noChangeShapeType="1"/>
              </p:cNvSpPr>
              <p:nvPr/>
            </p:nvSpPr>
            <p:spPr bwMode="auto">
              <a:xfrm>
                <a:off x="4683" y="2400"/>
                <a:ext cx="0" cy="288"/>
              </a:xfrm>
              <a:prstGeom prst="line">
                <a:avLst/>
              </a:prstGeom>
              <a:noFill/>
              <a:ln w="12700">
                <a:solidFill>
                  <a:schemeClr val="tx1"/>
                </a:solidFill>
                <a:round/>
                <a:headEnd/>
                <a:tailEnd/>
              </a:ln>
            </p:spPr>
            <p:txBody>
              <a:bodyPr wrap="none" anchor="ctr"/>
              <a:lstStyle/>
              <a:p>
                <a:endParaRPr lang="zh-CN" altLang="en-US"/>
              </a:p>
            </p:txBody>
          </p:sp>
          <p:sp>
            <p:nvSpPr>
              <p:cNvPr id="89114" name="Rectangle 23"/>
              <p:cNvSpPr>
                <a:spLocks noChangeArrowheads="1"/>
              </p:cNvSpPr>
              <p:nvPr/>
            </p:nvSpPr>
            <p:spPr bwMode="auto">
              <a:xfrm>
                <a:off x="963"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目的地址</a:t>
                </a:r>
              </a:p>
            </p:txBody>
          </p:sp>
          <p:sp>
            <p:nvSpPr>
              <p:cNvPr id="89115" name="Rectangle 24"/>
              <p:cNvSpPr>
                <a:spLocks noChangeArrowheads="1"/>
              </p:cNvSpPr>
              <p:nvPr/>
            </p:nvSpPr>
            <p:spPr bwMode="auto">
              <a:xfrm>
                <a:off x="1609" y="2445"/>
                <a:ext cx="503"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源地址</a:t>
                </a:r>
              </a:p>
            </p:txBody>
          </p:sp>
          <p:sp>
            <p:nvSpPr>
              <p:cNvPr id="89116" name="Rectangle 25"/>
              <p:cNvSpPr>
                <a:spLocks noChangeArrowheads="1"/>
              </p:cNvSpPr>
              <p:nvPr/>
            </p:nvSpPr>
            <p:spPr bwMode="auto">
              <a:xfrm>
                <a:off x="2241" y="2445"/>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类型</a:t>
                </a:r>
              </a:p>
            </p:txBody>
          </p:sp>
          <p:sp>
            <p:nvSpPr>
              <p:cNvPr id="89117" name="Rectangle 26"/>
              <p:cNvSpPr>
                <a:spLocks noChangeArrowheads="1"/>
              </p:cNvSpPr>
              <p:nvPr/>
            </p:nvSpPr>
            <p:spPr bwMode="auto">
              <a:xfrm>
                <a:off x="3406"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数        据</a:t>
                </a:r>
              </a:p>
            </p:txBody>
          </p:sp>
          <p:sp>
            <p:nvSpPr>
              <p:cNvPr id="89118" name="Rectangle 27"/>
              <p:cNvSpPr>
                <a:spLocks noChangeArrowheads="1"/>
              </p:cNvSpPr>
              <p:nvPr/>
            </p:nvSpPr>
            <p:spPr bwMode="auto">
              <a:xfrm>
                <a:off x="4683" y="2445"/>
                <a:ext cx="34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FCS</a:t>
                </a:r>
              </a:p>
            </p:txBody>
          </p:sp>
          <p:sp>
            <p:nvSpPr>
              <p:cNvPr id="89119" name="Rectangle 28"/>
              <p:cNvSpPr>
                <a:spLocks noChangeArrowheads="1"/>
              </p:cNvSpPr>
              <p:nvPr/>
            </p:nvSpPr>
            <p:spPr bwMode="auto">
              <a:xfrm>
                <a:off x="1193"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89120" name="Rectangle 29"/>
              <p:cNvSpPr>
                <a:spLocks noChangeArrowheads="1"/>
              </p:cNvSpPr>
              <p:nvPr/>
            </p:nvSpPr>
            <p:spPr bwMode="auto">
              <a:xfrm>
                <a:off x="1810"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89121" name="Rectangle 30"/>
              <p:cNvSpPr>
                <a:spLocks noChangeArrowheads="1"/>
              </p:cNvSpPr>
              <p:nvPr/>
            </p:nvSpPr>
            <p:spPr bwMode="auto">
              <a:xfrm>
                <a:off x="2379"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2</a:t>
                </a:r>
              </a:p>
            </p:txBody>
          </p:sp>
          <p:sp>
            <p:nvSpPr>
              <p:cNvPr id="89122" name="Rectangle 31"/>
              <p:cNvSpPr>
                <a:spLocks noChangeArrowheads="1"/>
              </p:cNvSpPr>
              <p:nvPr/>
            </p:nvSpPr>
            <p:spPr bwMode="auto">
              <a:xfrm>
                <a:off x="4786"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4</a:t>
                </a:r>
              </a:p>
            </p:txBody>
          </p:sp>
          <p:sp>
            <p:nvSpPr>
              <p:cNvPr id="89123" name="Rectangle 32"/>
              <p:cNvSpPr>
                <a:spLocks noChangeArrowheads="1"/>
              </p:cNvSpPr>
              <p:nvPr/>
            </p:nvSpPr>
            <p:spPr bwMode="auto">
              <a:xfrm>
                <a:off x="659" y="2182"/>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字节</a:t>
                </a:r>
              </a:p>
            </p:txBody>
          </p:sp>
          <p:sp>
            <p:nvSpPr>
              <p:cNvPr id="89124" name="Text Box 33"/>
              <p:cNvSpPr txBox="1">
                <a:spLocks noChangeArrowheads="1"/>
              </p:cNvSpPr>
              <p:nvPr/>
            </p:nvSpPr>
            <p:spPr bwMode="auto">
              <a:xfrm>
                <a:off x="3777" y="2185"/>
                <a:ext cx="633" cy="212"/>
              </a:xfrm>
              <a:prstGeom prst="rect">
                <a:avLst/>
              </a:prstGeom>
              <a:noFill/>
              <a:ln w="12700">
                <a:noFill/>
                <a:miter lim="800000"/>
                <a:headEnd/>
                <a:tailEnd/>
              </a:ln>
            </p:spPr>
            <p:txBody>
              <a:bodyPr wrap="none">
                <a:spAutoFit/>
              </a:bodyPr>
              <a:lstStyle/>
              <a:p>
                <a:pPr defTabSz="762000" eaLnBrk="0" hangingPunct="0"/>
                <a:r>
                  <a:rPr kumimoji="1" lang="en-US" altLang="zh-CN" sz="1600">
                    <a:solidFill>
                      <a:srgbClr val="333399"/>
                    </a:solidFill>
                    <a:latin typeface="Times New Roman" pitchFamily="18" charset="0"/>
                  </a:rPr>
                  <a:t>46 ~ 1500</a:t>
                </a:r>
              </a:p>
            </p:txBody>
          </p:sp>
        </p:grpSp>
      </p:grpSp>
      <p:grpSp>
        <p:nvGrpSpPr>
          <p:cNvPr id="89101" name="Group 34"/>
          <p:cNvGrpSpPr>
            <a:grpSpLocks/>
          </p:cNvGrpSpPr>
          <p:nvPr/>
        </p:nvGrpSpPr>
        <p:grpSpPr bwMode="auto">
          <a:xfrm>
            <a:off x="5834063" y="2971800"/>
            <a:ext cx="3124200" cy="990600"/>
            <a:chOff x="2715" y="1872"/>
            <a:chExt cx="1968" cy="624"/>
          </a:xfrm>
        </p:grpSpPr>
        <p:sp>
          <p:nvSpPr>
            <p:cNvPr id="89105"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headEnd/>
              <a:tailEnd/>
            </a:ln>
          </p:spPr>
          <p:txBody>
            <a:bodyPr wrap="none" anchor="ctr"/>
            <a:lstStyle/>
            <a:p>
              <a:endParaRPr lang="zh-CN" altLang="en-US"/>
            </a:p>
          </p:txBody>
        </p:sp>
        <p:sp>
          <p:nvSpPr>
            <p:cNvPr id="446500"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数据报</a:t>
              </a:r>
            </a:p>
          </p:txBody>
        </p:sp>
      </p:grpSp>
      <p:sp>
        <p:nvSpPr>
          <p:cNvPr id="89102" name="Rectangle 37"/>
          <p:cNvSpPr>
            <a:spLocks noGrp="1" noChangeArrowheads="1"/>
          </p:cNvSpPr>
          <p:nvPr>
            <p:ph type="title"/>
          </p:nvPr>
        </p:nvSpPr>
        <p:spPr>
          <a:xfrm>
            <a:off x="2424114" y="188913"/>
            <a:ext cx="7793037" cy="768350"/>
          </a:xfrm>
        </p:spPr>
        <p:txBody>
          <a:bodyPr/>
          <a:lstStyle/>
          <a:p>
            <a:pPr algn="ctr" eaLnBrk="1" hangingPunct="1"/>
            <a:r>
              <a:rPr lang="zh-CN" altLang="en-US"/>
              <a:t>以太网 </a:t>
            </a:r>
            <a:r>
              <a:rPr lang="en-US" altLang="zh-CN"/>
              <a:t>V2 </a:t>
            </a:r>
            <a:r>
              <a:rPr lang="zh-CN" altLang="en-US"/>
              <a:t>的 </a:t>
            </a:r>
            <a:r>
              <a:rPr lang="en-US" altLang="zh-CN"/>
              <a:t>MAC </a:t>
            </a:r>
            <a:r>
              <a:rPr lang="zh-CN" altLang="en-US"/>
              <a:t>帧格式</a:t>
            </a:r>
          </a:p>
        </p:txBody>
      </p:sp>
      <p:sp>
        <p:nvSpPr>
          <p:cNvPr id="89103" name="AutoShape 38"/>
          <p:cNvSpPr>
            <a:spLocks noChangeArrowheads="1"/>
          </p:cNvSpPr>
          <p:nvPr/>
        </p:nvSpPr>
        <p:spPr bwMode="auto">
          <a:xfrm>
            <a:off x="4367213" y="2133601"/>
            <a:ext cx="3384550" cy="504825"/>
          </a:xfrm>
          <a:prstGeom prst="wedgeRoundRectCallout">
            <a:avLst>
              <a:gd name="adj1" fmla="val -75375"/>
              <a:gd name="adj2" fmla="val 306917"/>
              <a:gd name="adj3" fmla="val 16667"/>
            </a:avLst>
          </a:prstGeom>
          <a:solidFill>
            <a:srgbClr val="FFFF99"/>
          </a:solidFill>
          <a:ln w="9525">
            <a:solidFill>
              <a:schemeClr val="tx1"/>
            </a:solidFill>
            <a:miter lim="800000"/>
            <a:headEnd/>
            <a:tailEnd/>
          </a:ln>
        </p:spPr>
        <p:txBody>
          <a:bodyPr/>
          <a:lstStyle/>
          <a:p>
            <a:pPr algn="ctr"/>
            <a:r>
              <a:rPr lang="zh-CN" altLang="en-US" sz="2400">
                <a:solidFill>
                  <a:srgbClr val="333399"/>
                </a:solidFill>
                <a:latin typeface="Arial" charset="0"/>
                <a:ea typeface="黑体" pitchFamily="2" charset="-122"/>
              </a:rPr>
              <a:t>目的地址字段 </a:t>
            </a:r>
            <a:r>
              <a:rPr lang="en-US" altLang="zh-CN" sz="2400">
                <a:solidFill>
                  <a:srgbClr val="333399"/>
                </a:solidFill>
                <a:latin typeface="Arial" charset="0"/>
                <a:ea typeface="黑体" pitchFamily="2" charset="-122"/>
              </a:rPr>
              <a:t>6 </a:t>
            </a:r>
            <a:r>
              <a:rPr lang="zh-CN" altLang="en-US" sz="2400">
                <a:solidFill>
                  <a:srgbClr val="333399"/>
                </a:solidFill>
                <a:latin typeface="Arial" charset="0"/>
                <a:ea typeface="黑体" pitchFamily="2" charset="-122"/>
              </a:rPr>
              <a:t>字节</a:t>
            </a:r>
          </a:p>
        </p:txBody>
      </p:sp>
      <p:sp>
        <p:nvSpPr>
          <p:cNvPr id="89104" name="灯片编号占位符 37"/>
          <p:cNvSpPr>
            <a:spLocks noGrp="1"/>
          </p:cNvSpPr>
          <p:nvPr>
            <p:ph type="sldNum" sz="quarter" idx="12"/>
          </p:nvPr>
        </p:nvSpPr>
        <p:spPr>
          <a:noFill/>
        </p:spPr>
        <p:txBody>
          <a:bodyPr/>
          <a:lstStyle/>
          <a:p>
            <a:fld id="{0327A259-3E14-4CED-9416-FEB48D428BC3}" type="slidenum">
              <a:rPr lang="en-US" altLang="zh-CN" smtClean="0"/>
              <a:pPr/>
              <a:t>82</a:t>
            </a:fld>
            <a:endParaRPr lang="en-US" altLang="zh-CN"/>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1676400" y="4495800"/>
            <a:ext cx="8915400" cy="0"/>
          </a:xfrm>
          <a:prstGeom prst="line">
            <a:avLst/>
          </a:prstGeom>
          <a:noFill/>
          <a:ln w="38100" cmpd="dbl">
            <a:solidFill>
              <a:schemeClr val="folHlink"/>
            </a:solidFill>
            <a:prstDash val="dash"/>
            <a:round/>
            <a:headEnd/>
            <a:tailEnd/>
          </a:ln>
        </p:spPr>
        <p:txBody>
          <a:bodyPr/>
          <a:lstStyle/>
          <a:p>
            <a:endParaRPr lang="zh-CN" altLang="en-US"/>
          </a:p>
        </p:txBody>
      </p:sp>
      <p:sp>
        <p:nvSpPr>
          <p:cNvPr id="90115" name="Rectangle 3"/>
          <p:cNvSpPr>
            <a:spLocks noChangeArrowheads="1"/>
          </p:cNvSpPr>
          <p:nvPr/>
        </p:nvSpPr>
        <p:spPr bwMode="auto">
          <a:xfrm>
            <a:off x="3078163" y="4730750"/>
            <a:ext cx="6413500" cy="495300"/>
          </a:xfrm>
          <a:prstGeom prst="rect">
            <a:avLst/>
          </a:prstGeom>
          <a:solidFill>
            <a:srgbClr val="FFCCFF"/>
          </a:solidFill>
          <a:ln w="12700">
            <a:noFill/>
            <a:miter lim="800000"/>
            <a:headEnd/>
            <a:tailEnd/>
          </a:ln>
        </p:spPr>
        <p:txBody>
          <a:bodyPr wrap="none" anchor="ctr"/>
          <a:lstStyle/>
          <a:p>
            <a:endParaRPr lang="zh-CN" altLang="en-US"/>
          </a:p>
        </p:txBody>
      </p:sp>
      <p:sp>
        <p:nvSpPr>
          <p:cNvPr id="90116" name="Rectangle 4"/>
          <p:cNvSpPr>
            <a:spLocks noChangeArrowheads="1"/>
          </p:cNvSpPr>
          <p:nvPr/>
        </p:nvSpPr>
        <p:spPr bwMode="auto">
          <a:xfrm>
            <a:off x="3071813" y="4730750"/>
            <a:ext cx="6419850" cy="488950"/>
          </a:xfrm>
          <a:prstGeom prst="rect">
            <a:avLst/>
          </a:prstGeom>
          <a:noFill/>
          <a:ln w="28575">
            <a:solidFill>
              <a:schemeClr val="tx1"/>
            </a:solidFill>
            <a:miter lim="800000"/>
            <a:headEnd/>
            <a:tailEnd/>
          </a:ln>
        </p:spPr>
        <p:txBody>
          <a:bodyPr wrap="none" anchor="ctr"/>
          <a:lstStyle/>
          <a:p>
            <a:endParaRPr lang="zh-CN" altLang="en-US"/>
          </a:p>
        </p:txBody>
      </p:sp>
      <p:sp>
        <p:nvSpPr>
          <p:cNvPr id="90117" name="Rectangle 5"/>
          <p:cNvSpPr>
            <a:spLocks noChangeArrowheads="1"/>
          </p:cNvSpPr>
          <p:nvPr/>
        </p:nvSpPr>
        <p:spPr bwMode="auto">
          <a:xfrm>
            <a:off x="5780088" y="4835526"/>
            <a:ext cx="905698"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帧</a:t>
            </a:r>
          </a:p>
        </p:txBody>
      </p:sp>
      <p:sp>
        <p:nvSpPr>
          <p:cNvPr id="90118" name="Rectangle 6"/>
          <p:cNvSpPr>
            <a:spLocks noChangeArrowheads="1"/>
          </p:cNvSpPr>
          <p:nvPr/>
        </p:nvSpPr>
        <p:spPr bwMode="auto">
          <a:xfrm>
            <a:off x="9767888" y="4814889"/>
            <a:ext cx="79829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物理层</a:t>
            </a:r>
          </a:p>
        </p:txBody>
      </p:sp>
      <p:sp>
        <p:nvSpPr>
          <p:cNvPr id="90119" name="Rectangle 7"/>
          <p:cNvSpPr>
            <a:spLocks noChangeArrowheads="1"/>
          </p:cNvSpPr>
          <p:nvPr/>
        </p:nvSpPr>
        <p:spPr bwMode="auto">
          <a:xfrm>
            <a:off x="9737725" y="3886201"/>
            <a:ext cx="905698" cy="335989"/>
          </a:xfrm>
          <a:prstGeom prst="rect">
            <a:avLst/>
          </a:prstGeom>
          <a:solidFill>
            <a:schemeClr val="bg1"/>
          </a:solid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层</a:t>
            </a:r>
          </a:p>
        </p:txBody>
      </p:sp>
      <p:sp>
        <p:nvSpPr>
          <p:cNvPr id="90120" name="Line 8"/>
          <p:cNvSpPr>
            <a:spLocks noChangeShapeType="1"/>
          </p:cNvSpPr>
          <p:nvPr/>
        </p:nvSpPr>
        <p:spPr bwMode="auto">
          <a:xfrm flipH="1">
            <a:off x="3070225" y="4221163"/>
            <a:ext cx="1588" cy="514350"/>
          </a:xfrm>
          <a:prstGeom prst="line">
            <a:avLst/>
          </a:prstGeom>
          <a:noFill/>
          <a:ln w="12700">
            <a:solidFill>
              <a:schemeClr val="tx1"/>
            </a:solidFill>
            <a:prstDash val="dash"/>
            <a:round/>
            <a:headEnd/>
            <a:tailEnd/>
          </a:ln>
        </p:spPr>
        <p:txBody>
          <a:bodyPr/>
          <a:lstStyle/>
          <a:p>
            <a:endParaRPr lang="zh-CN" altLang="en-US"/>
          </a:p>
        </p:txBody>
      </p:sp>
      <p:sp>
        <p:nvSpPr>
          <p:cNvPr id="90121" name="Line 9"/>
          <p:cNvSpPr>
            <a:spLocks noChangeShapeType="1"/>
          </p:cNvSpPr>
          <p:nvPr/>
        </p:nvSpPr>
        <p:spPr bwMode="auto">
          <a:xfrm>
            <a:off x="9480551" y="4292600"/>
            <a:ext cx="11113" cy="431800"/>
          </a:xfrm>
          <a:prstGeom prst="line">
            <a:avLst/>
          </a:prstGeom>
          <a:noFill/>
          <a:ln w="12700">
            <a:solidFill>
              <a:schemeClr val="tx1"/>
            </a:solidFill>
            <a:prstDash val="dash"/>
            <a:round/>
            <a:headEnd/>
            <a:tailEnd/>
          </a:ln>
        </p:spPr>
        <p:txBody>
          <a:bodyPr/>
          <a:lstStyle/>
          <a:p>
            <a:endParaRPr lang="zh-CN" altLang="en-US"/>
          </a:p>
        </p:txBody>
      </p:sp>
      <p:sp>
        <p:nvSpPr>
          <p:cNvPr id="90122" name="Rectangle 10"/>
          <p:cNvSpPr>
            <a:spLocks noChangeArrowheads="1"/>
          </p:cNvSpPr>
          <p:nvPr/>
        </p:nvSpPr>
        <p:spPr bwMode="auto">
          <a:xfrm>
            <a:off x="9872663" y="2971801"/>
            <a:ext cx="615950" cy="33337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层</a:t>
            </a:r>
          </a:p>
        </p:txBody>
      </p:sp>
      <p:sp>
        <p:nvSpPr>
          <p:cNvPr id="90123" name="Line 11"/>
          <p:cNvSpPr>
            <a:spLocks noChangeShapeType="1"/>
          </p:cNvSpPr>
          <p:nvPr/>
        </p:nvSpPr>
        <p:spPr bwMode="auto">
          <a:xfrm>
            <a:off x="9720264" y="3505201"/>
            <a:ext cx="820737" cy="11113"/>
          </a:xfrm>
          <a:prstGeom prst="line">
            <a:avLst/>
          </a:prstGeom>
          <a:noFill/>
          <a:ln w="12700">
            <a:solidFill>
              <a:schemeClr val="tx1"/>
            </a:solidFill>
            <a:prstDash val="lgDash"/>
            <a:round/>
            <a:headEnd/>
            <a:tailEnd/>
          </a:ln>
        </p:spPr>
        <p:txBody>
          <a:bodyPr wrap="none" anchor="ctr"/>
          <a:lstStyle/>
          <a:p>
            <a:endParaRPr lang="zh-CN" altLang="en-US"/>
          </a:p>
        </p:txBody>
      </p:sp>
      <p:grpSp>
        <p:nvGrpSpPr>
          <p:cNvPr id="90124" name="Group 15"/>
          <p:cNvGrpSpPr>
            <a:grpSpLocks/>
          </p:cNvGrpSpPr>
          <p:nvPr/>
        </p:nvGrpSpPr>
        <p:grpSpPr bwMode="auto">
          <a:xfrm>
            <a:off x="2570164" y="3463926"/>
            <a:ext cx="6934199" cy="1412875"/>
            <a:chOff x="659" y="2182"/>
            <a:chExt cx="4368" cy="890"/>
          </a:xfrm>
        </p:grpSpPr>
        <p:sp>
          <p:nvSpPr>
            <p:cNvPr id="90131"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grpSp>
          <p:nvGrpSpPr>
            <p:cNvPr id="90132" name="Group 17"/>
            <p:cNvGrpSpPr>
              <a:grpSpLocks/>
            </p:cNvGrpSpPr>
            <p:nvPr/>
          </p:nvGrpSpPr>
          <p:grpSpPr bwMode="auto">
            <a:xfrm>
              <a:off x="659" y="2182"/>
              <a:ext cx="4368" cy="506"/>
              <a:chOff x="659" y="2182"/>
              <a:chExt cx="4368" cy="506"/>
            </a:xfrm>
          </p:grpSpPr>
          <p:sp>
            <p:nvSpPr>
              <p:cNvPr id="447506" name="Rectangle 18"/>
              <p:cNvSpPr>
                <a:spLocks noChangeArrowheads="1"/>
              </p:cNvSpPr>
              <p:nvPr/>
            </p:nvSpPr>
            <p:spPr bwMode="auto">
              <a:xfrm>
                <a:off x="974" y="2400"/>
                <a:ext cx="4045" cy="288"/>
              </a:xfrm>
              <a:prstGeom prst="rect">
                <a:avLst/>
              </a:prstGeom>
              <a:solidFill>
                <a:srgbClr val="FFCCFF"/>
              </a:solidFill>
              <a:ln w="19050">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90134" name="Line 19"/>
              <p:cNvSpPr>
                <a:spLocks noChangeShapeType="1"/>
              </p:cNvSpPr>
              <p:nvPr/>
            </p:nvSpPr>
            <p:spPr bwMode="auto">
              <a:xfrm>
                <a:off x="1563" y="2400"/>
                <a:ext cx="0" cy="288"/>
              </a:xfrm>
              <a:prstGeom prst="line">
                <a:avLst/>
              </a:prstGeom>
              <a:noFill/>
              <a:ln w="12700">
                <a:solidFill>
                  <a:schemeClr val="tx1"/>
                </a:solidFill>
                <a:round/>
                <a:headEnd/>
                <a:tailEnd/>
              </a:ln>
            </p:spPr>
            <p:txBody>
              <a:bodyPr wrap="none" anchor="ctr"/>
              <a:lstStyle/>
              <a:p>
                <a:endParaRPr lang="zh-CN" altLang="en-US"/>
              </a:p>
            </p:txBody>
          </p:sp>
          <p:sp>
            <p:nvSpPr>
              <p:cNvPr id="90135" name="Line 20"/>
              <p:cNvSpPr>
                <a:spLocks noChangeShapeType="1"/>
              </p:cNvSpPr>
              <p:nvPr/>
            </p:nvSpPr>
            <p:spPr bwMode="auto">
              <a:xfrm>
                <a:off x="2139" y="2400"/>
                <a:ext cx="0" cy="288"/>
              </a:xfrm>
              <a:prstGeom prst="line">
                <a:avLst/>
              </a:prstGeom>
              <a:noFill/>
              <a:ln w="12700">
                <a:solidFill>
                  <a:schemeClr val="tx1"/>
                </a:solidFill>
                <a:round/>
                <a:headEnd/>
                <a:tailEnd/>
              </a:ln>
            </p:spPr>
            <p:txBody>
              <a:bodyPr wrap="none" anchor="ctr"/>
              <a:lstStyle/>
              <a:p>
                <a:endParaRPr lang="zh-CN" altLang="en-US"/>
              </a:p>
            </p:txBody>
          </p:sp>
          <p:sp>
            <p:nvSpPr>
              <p:cNvPr id="90136" name="Line 21"/>
              <p:cNvSpPr>
                <a:spLocks noChangeShapeType="1"/>
              </p:cNvSpPr>
              <p:nvPr/>
            </p:nvSpPr>
            <p:spPr bwMode="auto">
              <a:xfrm>
                <a:off x="2715" y="2400"/>
                <a:ext cx="0" cy="288"/>
              </a:xfrm>
              <a:prstGeom prst="line">
                <a:avLst/>
              </a:prstGeom>
              <a:noFill/>
              <a:ln w="12700">
                <a:solidFill>
                  <a:schemeClr val="tx1"/>
                </a:solidFill>
                <a:round/>
                <a:headEnd/>
                <a:tailEnd/>
              </a:ln>
            </p:spPr>
            <p:txBody>
              <a:bodyPr wrap="none" anchor="ctr"/>
              <a:lstStyle/>
              <a:p>
                <a:endParaRPr lang="zh-CN" altLang="en-US"/>
              </a:p>
            </p:txBody>
          </p:sp>
          <p:sp>
            <p:nvSpPr>
              <p:cNvPr id="90137" name="Line 22"/>
              <p:cNvSpPr>
                <a:spLocks noChangeShapeType="1"/>
              </p:cNvSpPr>
              <p:nvPr/>
            </p:nvSpPr>
            <p:spPr bwMode="auto">
              <a:xfrm>
                <a:off x="4683" y="2400"/>
                <a:ext cx="0" cy="288"/>
              </a:xfrm>
              <a:prstGeom prst="line">
                <a:avLst/>
              </a:prstGeom>
              <a:noFill/>
              <a:ln w="12700">
                <a:solidFill>
                  <a:schemeClr val="tx1"/>
                </a:solidFill>
                <a:round/>
                <a:headEnd/>
                <a:tailEnd/>
              </a:ln>
            </p:spPr>
            <p:txBody>
              <a:bodyPr wrap="none" anchor="ctr"/>
              <a:lstStyle/>
              <a:p>
                <a:endParaRPr lang="zh-CN" altLang="en-US"/>
              </a:p>
            </p:txBody>
          </p:sp>
          <p:sp>
            <p:nvSpPr>
              <p:cNvPr id="90138" name="Rectangle 23"/>
              <p:cNvSpPr>
                <a:spLocks noChangeArrowheads="1"/>
              </p:cNvSpPr>
              <p:nvPr/>
            </p:nvSpPr>
            <p:spPr bwMode="auto">
              <a:xfrm>
                <a:off x="963"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目的地址</a:t>
                </a:r>
              </a:p>
            </p:txBody>
          </p:sp>
          <p:sp>
            <p:nvSpPr>
              <p:cNvPr id="90139" name="Rectangle 24"/>
              <p:cNvSpPr>
                <a:spLocks noChangeArrowheads="1"/>
              </p:cNvSpPr>
              <p:nvPr/>
            </p:nvSpPr>
            <p:spPr bwMode="auto">
              <a:xfrm>
                <a:off x="1609" y="2445"/>
                <a:ext cx="503"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源地址</a:t>
                </a:r>
              </a:p>
            </p:txBody>
          </p:sp>
          <p:sp>
            <p:nvSpPr>
              <p:cNvPr id="90140" name="Rectangle 25"/>
              <p:cNvSpPr>
                <a:spLocks noChangeArrowheads="1"/>
              </p:cNvSpPr>
              <p:nvPr/>
            </p:nvSpPr>
            <p:spPr bwMode="auto">
              <a:xfrm>
                <a:off x="2241" y="2445"/>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类型</a:t>
                </a:r>
              </a:p>
            </p:txBody>
          </p:sp>
          <p:sp>
            <p:nvSpPr>
              <p:cNvPr id="90141" name="Rectangle 26"/>
              <p:cNvSpPr>
                <a:spLocks noChangeArrowheads="1"/>
              </p:cNvSpPr>
              <p:nvPr/>
            </p:nvSpPr>
            <p:spPr bwMode="auto">
              <a:xfrm>
                <a:off x="3406"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数        据</a:t>
                </a:r>
              </a:p>
            </p:txBody>
          </p:sp>
          <p:sp>
            <p:nvSpPr>
              <p:cNvPr id="90142" name="Rectangle 27"/>
              <p:cNvSpPr>
                <a:spLocks noChangeArrowheads="1"/>
              </p:cNvSpPr>
              <p:nvPr/>
            </p:nvSpPr>
            <p:spPr bwMode="auto">
              <a:xfrm>
                <a:off x="4683" y="2445"/>
                <a:ext cx="34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FCS</a:t>
                </a:r>
              </a:p>
            </p:txBody>
          </p:sp>
          <p:sp>
            <p:nvSpPr>
              <p:cNvPr id="90143" name="Rectangle 28"/>
              <p:cNvSpPr>
                <a:spLocks noChangeArrowheads="1"/>
              </p:cNvSpPr>
              <p:nvPr/>
            </p:nvSpPr>
            <p:spPr bwMode="auto">
              <a:xfrm>
                <a:off x="1193"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90144" name="Rectangle 29"/>
              <p:cNvSpPr>
                <a:spLocks noChangeArrowheads="1"/>
              </p:cNvSpPr>
              <p:nvPr/>
            </p:nvSpPr>
            <p:spPr bwMode="auto">
              <a:xfrm>
                <a:off x="1810"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90145" name="Rectangle 30"/>
              <p:cNvSpPr>
                <a:spLocks noChangeArrowheads="1"/>
              </p:cNvSpPr>
              <p:nvPr/>
            </p:nvSpPr>
            <p:spPr bwMode="auto">
              <a:xfrm>
                <a:off x="2379"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2</a:t>
                </a:r>
              </a:p>
            </p:txBody>
          </p:sp>
          <p:sp>
            <p:nvSpPr>
              <p:cNvPr id="90146" name="Rectangle 31"/>
              <p:cNvSpPr>
                <a:spLocks noChangeArrowheads="1"/>
              </p:cNvSpPr>
              <p:nvPr/>
            </p:nvSpPr>
            <p:spPr bwMode="auto">
              <a:xfrm>
                <a:off x="4786"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4</a:t>
                </a:r>
              </a:p>
            </p:txBody>
          </p:sp>
          <p:sp>
            <p:nvSpPr>
              <p:cNvPr id="90147" name="Rectangle 32"/>
              <p:cNvSpPr>
                <a:spLocks noChangeArrowheads="1"/>
              </p:cNvSpPr>
              <p:nvPr/>
            </p:nvSpPr>
            <p:spPr bwMode="auto">
              <a:xfrm>
                <a:off x="659" y="2182"/>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字节</a:t>
                </a:r>
              </a:p>
            </p:txBody>
          </p:sp>
          <p:sp>
            <p:nvSpPr>
              <p:cNvPr id="90148" name="Text Box 33"/>
              <p:cNvSpPr txBox="1">
                <a:spLocks noChangeArrowheads="1"/>
              </p:cNvSpPr>
              <p:nvPr/>
            </p:nvSpPr>
            <p:spPr bwMode="auto">
              <a:xfrm>
                <a:off x="3777" y="2185"/>
                <a:ext cx="633" cy="212"/>
              </a:xfrm>
              <a:prstGeom prst="rect">
                <a:avLst/>
              </a:prstGeom>
              <a:noFill/>
              <a:ln w="12700">
                <a:noFill/>
                <a:miter lim="800000"/>
                <a:headEnd/>
                <a:tailEnd/>
              </a:ln>
            </p:spPr>
            <p:txBody>
              <a:bodyPr wrap="none">
                <a:spAutoFit/>
              </a:bodyPr>
              <a:lstStyle/>
              <a:p>
                <a:pPr defTabSz="762000" eaLnBrk="0" hangingPunct="0"/>
                <a:r>
                  <a:rPr kumimoji="1" lang="en-US" altLang="zh-CN" sz="1600">
                    <a:solidFill>
                      <a:srgbClr val="333399"/>
                    </a:solidFill>
                    <a:latin typeface="Times New Roman" pitchFamily="18" charset="0"/>
                  </a:rPr>
                  <a:t>46 ~ 1500</a:t>
                </a:r>
              </a:p>
            </p:txBody>
          </p:sp>
        </p:grpSp>
      </p:grpSp>
      <p:grpSp>
        <p:nvGrpSpPr>
          <p:cNvPr id="90125" name="Group 34"/>
          <p:cNvGrpSpPr>
            <a:grpSpLocks/>
          </p:cNvGrpSpPr>
          <p:nvPr/>
        </p:nvGrpSpPr>
        <p:grpSpPr bwMode="auto">
          <a:xfrm>
            <a:off x="5834063" y="2971800"/>
            <a:ext cx="3124200" cy="990600"/>
            <a:chOff x="2715" y="1872"/>
            <a:chExt cx="1968" cy="624"/>
          </a:xfrm>
        </p:grpSpPr>
        <p:sp>
          <p:nvSpPr>
            <p:cNvPr id="90129"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sp>
          <p:nvSpPr>
            <p:cNvPr id="447524" name="Rectangle 36"/>
            <p:cNvSpPr>
              <a:spLocks noChangeArrowheads="1"/>
            </p:cNvSpPr>
            <p:nvPr/>
          </p:nvSpPr>
          <p:spPr bwMode="auto">
            <a:xfrm>
              <a:off x="2715" y="1872"/>
              <a:ext cx="1968" cy="240"/>
            </a:xfrm>
            <a:prstGeom prst="rect">
              <a:avLst/>
            </a:prstGeom>
            <a:solidFill>
              <a:srgbClr val="CCECFF"/>
            </a:solidFill>
            <a:ln w="1905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数据报</a:t>
              </a:r>
            </a:p>
          </p:txBody>
        </p:sp>
      </p:grpSp>
      <p:sp>
        <p:nvSpPr>
          <p:cNvPr id="90126" name="Rectangle 37"/>
          <p:cNvSpPr>
            <a:spLocks noGrp="1" noChangeArrowheads="1"/>
          </p:cNvSpPr>
          <p:nvPr>
            <p:ph type="title"/>
          </p:nvPr>
        </p:nvSpPr>
        <p:spPr>
          <a:xfrm>
            <a:off x="2424114" y="188913"/>
            <a:ext cx="7793037" cy="768350"/>
          </a:xfrm>
        </p:spPr>
        <p:txBody>
          <a:bodyPr/>
          <a:lstStyle/>
          <a:p>
            <a:pPr algn="ctr" eaLnBrk="1" hangingPunct="1"/>
            <a:r>
              <a:rPr lang="zh-CN" altLang="en-US"/>
              <a:t>以太网 </a:t>
            </a:r>
            <a:r>
              <a:rPr lang="en-US" altLang="zh-CN"/>
              <a:t>V2 </a:t>
            </a:r>
            <a:r>
              <a:rPr lang="zh-CN" altLang="en-US"/>
              <a:t>的 </a:t>
            </a:r>
            <a:r>
              <a:rPr lang="en-US" altLang="zh-CN"/>
              <a:t>MAC </a:t>
            </a:r>
            <a:r>
              <a:rPr lang="zh-CN" altLang="en-US"/>
              <a:t>帧格式</a:t>
            </a:r>
          </a:p>
        </p:txBody>
      </p:sp>
      <p:sp>
        <p:nvSpPr>
          <p:cNvPr id="90127" name="AutoShape 38"/>
          <p:cNvSpPr>
            <a:spLocks noChangeArrowheads="1"/>
          </p:cNvSpPr>
          <p:nvPr/>
        </p:nvSpPr>
        <p:spPr bwMode="auto">
          <a:xfrm>
            <a:off x="4367213" y="2133601"/>
            <a:ext cx="2952750" cy="504825"/>
          </a:xfrm>
          <a:prstGeom prst="wedgeRoundRectCallout">
            <a:avLst>
              <a:gd name="adj1" fmla="val -43278"/>
              <a:gd name="adj2" fmla="val 314153"/>
              <a:gd name="adj3" fmla="val 16667"/>
            </a:avLst>
          </a:prstGeom>
          <a:solidFill>
            <a:srgbClr val="FFFF99"/>
          </a:solidFill>
          <a:ln w="9525">
            <a:solidFill>
              <a:schemeClr val="tx1"/>
            </a:solidFill>
            <a:miter lim="800000"/>
            <a:headEnd/>
            <a:tailEnd/>
          </a:ln>
        </p:spPr>
        <p:txBody>
          <a:bodyPr/>
          <a:lstStyle/>
          <a:p>
            <a:pPr algn="ctr"/>
            <a:r>
              <a:rPr lang="zh-CN" altLang="en-US" sz="2400">
                <a:solidFill>
                  <a:srgbClr val="333399"/>
                </a:solidFill>
                <a:latin typeface="Arial" charset="0"/>
                <a:ea typeface="黑体" pitchFamily="2" charset="-122"/>
              </a:rPr>
              <a:t>源地址字段 </a:t>
            </a:r>
            <a:r>
              <a:rPr lang="en-US" altLang="zh-CN" sz="2400">
                <a:solidFill>
                  <a:srgbClr val="333399"/>
                </a:solidFill>
                <a:latin typeface="Arial" charset="0"/>
                <a:ea typeface="黑体" pitchFamily="2" charset="-122"/>
              </a:rPr>
              <a:t>6 </a:t>
            </a:r>
            <a:r>
              <a:rPr lang="zh-CN" altLang="en-US" sz="2400">
                <a:solidFill>
                  <a:srgbClr val="333399"/>
                </a:solidFill>
                <a:latin typeface="Arial" charset="0"/>
                <a:ea typeface="黑体" pitchFamily="2" charset="-122"/>
              </a:rPr>
              <a:t>字节</a:t>
            </a:r>
          </a:p>
        </p:txBody>
      </p:sp>
      <p:sp>
        <p:nvSpPr>
          <p:cNvPr id="90128" name="灯片编号占位符 37"/>
          <p:cNvSpPr>
            <a:spLocks noGrp="1"/>
          </p:cNvSpPr>
          <p:nvPr>
            <p:ph type="sldNum" sz="quarter" idx="12"/>
          </p:nvPr>
        </p:nvSpPr>
        <p:spPr>
          <a:noFill/>
        </p:spPr>
        <p:txBody>
          <a:bodyPr/>
          <a:lstStyle/>
          <a:p>
            <a:fld id="{C526E7F4-C962-4A98-9D4B-4982FEE4B1D1}" type="slidenum">
              <a:rPr lang="en-US" altLang="zh-CN" smtClean="0"/>
              <a:pPr/>
              <a:t>83</a:t>
            </a:fld>
            <a:endParaRPr lang="en-US" altLang="zh-CN"/>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Line 2"/>
          <p:cNvSpPr>
            <a:spLocks noChangeShapeType="1"/>
          </p:cNvSpPr>
          <p:nvPr/>
        </p:nvSpPr>
        <p:spPr bwMode="auto">
          <a:xfrm>
            <a:off x="1676400" y="4495800"/>
            <a:ext cx="8915400" cy="0"/>
          </a:xfrm>
          <a:prstGeom prst="line">
            <a:avLst/>
          </a:prstGeom>
          <a:noFill/>
          <a:ln w="38100" cmpd="dbl">
            <a:solidFill>
              <a:schemeClr val="tx1"/>
            </a:solidFill>
            <a:prstDash val="dash"/>
            <a:round/>
            <a:headEnd/>
            <a:tailEnd/>
          </a:ln>
        </p:spPr>
        <p:txBody>
          <a:bodyPr/>
          <a:lstStyle/>
          <a:p>
            <a:endParaRPr lang="zh-CN" altLang="en-US"/>
          </a:p>
        </p:txBody>
      </p:sp>
      <p:sp>
        <p:nvSpPr>
          <p:cNvPr id="91139" name="Rectangle 3"/>
          <p:cNvSpPr>
            <a:spLocks noChangeArrowheads="1"/>
          </p:cNvSpPr>
          <p:nvPr/>
        </p:nvSpPr>
        <p:spPr bwMode="auto">
          <a:xfrm>
            <a:off x="3078163" y="4730750"/>
            <a:ext cx="6413500" cy="495300"/>
          </a:xfrm>
          <a:prstGeom prst="rect">
            <a:avLst/>
          </a:prstGeom>
          <a:solidFill>
            <a:srgbClr val="FFCCFF"/>
          </a:solidFill>
          <a:ln w="12700">
            <a:noFill/>
            <a:miter lim="800000"/>
            <a:headEnd/>
            <a:tailEnd/>
          </a:ln>
        </p:spPr>
        <p:txBody>
          <a:bodyPr wrap="none" anchor="ctr"/>
          <a:lstStyle/>
          <a:p>
            <a:endParaRPr lang="zh-CN" altLang="en-US"/>
          </a:p>
        </p:txBody>
      </p:sp>
      <p:sp>
        <p:nvSpPr>
          <p:cNvPr id="91140" name="Rectangle 4"/>
          <p:cNvSpPr>
            <a:spLocks noChangeArrowheads="1"/>
          </p:cNvSpPr>
          <p:nvPr/>
        </p:nvSpPr>
        <p:spPr bwMode="auto">
          <a:xfrm>
            <a:off x="3071813" y="4730750"/>
            <a:ext cx="6419850" cy="488950"/>
          </a:xfrm>
          <a:prstGeom prst="rect">
            <a:avLst/>
          </a:prstGeom>
          <a:noFill/>
          <a:ln w="28575">
            <a:solidFill>
              <a:schemeClr val="folHlink"/>
            </a:solidFill>
            <a:miter lim="800000"/>
            <a:headEnd/>
            <a:tailEnd/>
          </a:ln>
        </p:spPr>
        <p:txBody>
          <a:bodyPr wrap="none" anchor="ctr"/>
          <a:lstStyle/>
          <a:p>
            <a:endParaRPr lang="zh-CN" altLang="en-US"/>
          </a:p>
        </p:txBody>
      </p:sp>
      <p:sp>
        <p:nvSpPr>
          <p:cNvPr id="91141" name="Rectangle 5"/>
          <p:cNvSpPr>
            <a:spLocks noChangeArrowheads="1"/>
          </p:cNvSpPr>
          <p:nvPr/>
        </p:nvSpPr>
        <p:spPr bwMode="auto">
          <a:xfrm>
            <a:off x="5780088" y="4835526"/>
            <a:ext cx="905698"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帧</a:t>
            </a:r>
          </a:p>
        </p:txBody>
      </p:sp>
      <p:sp>
        <p:nvSpPr>
          <p:cNvPr id="91142" name="Rectangle 6"/>
          <p:cNvSpPr>
            <a:spLocks noChangeArrowheads="1"/>
          </p:cNvSpPr>
          <p:nvPr/>
        </p:nvSpPr>
        <p:spPr bwMode="auto">
          <a:xfrm>
            <a:off x="9767888" y="4814889"/>
            <a:ext cx="79829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物理层</a:t>
            </a:r>
          </a:p>
        </p:txBody>
      </p:sp>
      <p:sp>
        <p:nvSpPr>
          <p:cNvPr id="91143" name="Rectangle 7"/>
          <p:cNvSpPr>
            <a:spLocks noChangeArrowheads="1"/>
          </p:cNvSpPr>
          <p:nvPr/>
        </p:nvSpPr>
        <p:spPr bwMode="auto">
          <a:xfrm>
            <a:off x="9737725" y="3886201"/>
            <a:ext cx="905698" cy="335989"/>
          </a:xfrm>
          <a:prstGeom prst="rect">
            <a:avLst/>
          </a:prstGeom>
          <a:solidFill>
            <a:schemeClr val="bg1"/>
          </a:solid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层</a:t>
            </a:r>
          </a:p>
        </p:txBody>
      </p:sp>
      <p:sp>
        <p:nvSpPr>
          <p:cNvPr id="91144" name="Line 8"/>
          <p:cNvSpPr>
            <a:spLocks noChangeShapeType="1"/>
          </p:cNvSpPr>
          <p:nvPr/>
        </p:nvSpPr>
        <p:spPr bwMode="auto">
          <a:xfrm flipH="1">
            <a:off x="3070225" y="4221163"/>
            <a:ext cx="1588" cy="514350"/>
          </a:xfrm>
          <a:prstGeom prst="line">
            <a:avLst/>
          </a:prstGeom>
          <a:noFill/>
          <a:ln w="12700">
            <a:solidFill>
              <a:schemeClr val="tx1"/>
            </a:solidFill>
            <a:prstDash val="dash"/>
            <a:round/>
            <a:headEnd/>
            <a:tailEnd/>
          </a:ln>
        </p:spPr>
        <p:txBody>
          <a:bodyPr/>
          <a:lstStyle/>
          <a:p>
            <a:endParaRPr lang="zh-CN" altLang="en-US"/>
          </a:p>
        </p:txBody>
      </p:sp>
      <p:sp>
        <p:nvSpPr>
          <p:cNvPr id="91145" name="Line 9"/>
          <p:cNvSpPr>
            <a:spLocks noChangeShapeType="1"/>
          </p:cNvSpPr>
          <p:nvPr/>
        </p:nvSpPr>
        <p:spPr bwMode="auto">
          <a:xfrm>
            <a:off x="9480551" y="4292600"/>
            <a:ext cx="11113" cy="431800"/>
          </a:xfrm>
          <a:prstGeom prst="line">
            <a:avLst/>
          </a:prstGeom>
          <a:noFill/>
          <a:ln w="12700">
            <a:solidFill>
              <a:schemeClr val="tx1"/>
            </a:solidFill>
            <a:prstDash val="dash"/>
            <a:round/>
            <a:headEnd/>
            <a:tailEnd/>
          </a:ln>
        </p:spPr>
        <p:txBody>
          <a:bodyPr/>
          <a:lstStyle/>
          <a:p>
            <a:endParaRPr lang="zh-CN" altLang="en-US"/>
          </a:p>
        </p:txBody>
      </p:sp>
      <p:sp>
        <p:nvSpPr>
          <p:cNvPr id="91146" name="Rectangle 10"/>
          <p:cNvSpPr>
            <a:spLocks noChangeArrowheads="1"/>
          </p:cNvSpPr>
          <p:nvPr/>
        </p:nvSpPr>
        <p:spPr bwMode="auto">
          <a:xfrm>
            <a:off x="9872663" y="2971801"/>
            <a:ext cx="615950" cy="33337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层</a:t>
            </a:r>
          </a:p>
        </p:txBody>
      </p:sp>
      <p:sp>
        <p:nvSpPr>
          <p:cNvPr id="91147" name="Line 11"/>
          <p:cNvSpPr>
            <a:spLocks noChangeShapeType="1"/>
          </p:cNvSpPr>
          <p:nvPr/>
        </p:nvSpPr>
        <p:spPr bwMode="auto">
          <a:xfrm>
            <a:off x="9720264" y="3505201"/>
            <a:ext cx="820737" cy="11113"/>
          </a:xfrm>
          <a:prstGeom prst="line">
            <a:avLst/>
          </a:prstGeom>
          <a:noFill/>
          <a:ln w="12700">
            <a:solidFill>
              <a:schemeClr val="tx1"/>
            </a:solidFill>
            <a:prstDash val="lgDash"/>
            <a:round/>
            <a:headEnd/>
            <a:tailEnd/>
          </a:ln>
        </p:spPr>
        <p:txBody>
          <a:bodyPr wrap="none" anchor="ctr"/>
          <a:lstStyle/>
          <a:p>
            <a:endParaRPr lang="zh-CN" altLang="en-US"/>
          </a:p>
        </p:txBody>
      </p:sp>
      <p:grpSp>
        <p:nvGrpSpPr>
          <p:cNvPr id="91148" name="Group 15"/>
          <p:cNvGrpSpPr>
            <a:grpSpLocks/>
          </p:cNvGrpSpPr>
          <p:nvPr/>
        </p:nvGrpSpPr>
        <p:grpSpPr bwMode="auto">
          <a:xfrm>
            <a:off x="2570164" y="3463926"/>
            <a:ext cx="6934199" cy="1412875"/>
            <a:chOff x="659" y="2182"/>
            <a:chExt cx="4368" cy="890"/>
          </a:xfrm>
        </p:grpSpPr>
        <p:sp>
          <p:nvSpPr>
            <p:cNvPr id="91156"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grpSp>
          <p:nvGrpSpPr>
            <p:cNvPr id="91157" name="Group 17"/>
            <p:cNvGrpSpPr>
              <a:grpSpLocks/>
            </p:cNvGrpSpPr>
            <p:nvPr/>
          </p:nvGrpSpPr>
          <p:grpSpPr bwMode="auto">
            <a:xfrm>
              <a:off x="659" y="2182"/>
              <a:ext cx="4368" cy="506"/>
              <a:chOff x="659" y="2182"/>
              <a:chExt cx="4368" cy="506"/>
            </a:xfrm>
          </p:grpSpPr>
          <p:sp>
            <p:nvSpPr>
              <p:cNvPr id="448530" name="Rectangle 18"/>
              <p:cNvSpPr>
                <a:spLocks noChangeArrowheads="1"/>
              </p:cNvSpPr>
              <p:nvPr/>
            </p:nvSpPr>
            <p:spPr bwMode="auto">
              <a:xfrm>
                <a:off x="974" y="2400"/>
                <a:ext cx="4045" cy="288"/>
              </a:xfrm>
              <a:prstGeom prst="rect">
                <a:avLst/>
              </a:prstGeom>
              <a:solidFill>
                <a:srgbClr val="FFCCFF"/>
              </a:solidFill>
              <a:ln w="19050">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91159" name="Line 19"/>
              <p:cNvSpPr>
                <a:spLocks noChangeShapeType="1"/>
              </p:cNvSpPr>
              <p:nvPr/>
            </p:nvSpPr>
            <p:spPr bwMode="auto">
              <a:xfrm>
                <a:off x="1563" y="2400"/>
                <a:ext cx="0" cy="288"/>
              </a:xfrm>
              <a:prstGeom prst="line">
                <a:avLst/>
              </a:prstGeom>
              <a:noFill/>
              <a:ln w="12700">
                <a:solidFill>
                  <a:schemeClr val="tx1"/>
                </a:solidFill>
                <a:round/>
                <a:headEnd/>
                <a:tailEnd/>
              </a:ln>
            </p:spPr>
            <p:txBody>
              <a:bodyPr wrap="none" anchor="ctr"/>
              <a:lstStyle/>
              <a:p>
                <a:endParaRPr lang="zh-CN" altLang="en-US"/>
              </a:p>
            </p:txBody>
          </p:sp>
          <p:sp>
            <p:nvSpPr>
              <p:cNvPr id="91160" name="Line 20"/>
              <p:cNvSpPr>
                <a:spLocks noChangeShapeType="1"/>
              </p:cNvSpPr>
              <p:nvPr/>
            </p:nvSpPr>
            <p:spPr bwMode="auto">
              <a:xfrm>
                <a:off x="2139" y="2400"/>
                <a:ext cx="0" cy="288"/>
              </a:xfrm>
              <a:prstGeom prst="line">
                <a:avLst/>
              </a:prstGeom>
              <a:noFill/>
              <a:ln w="12700">
                <a:solidFill>
                  <a:schemeClr val="tx1"/>
                </a:solidFill>
                <a:round/>
                <a:headEnd/>
                <a:tailEnd/>
              </a:ln>
            </p:spPr>
            <p:txBody>
              <a:bodyPr wrap="none" anchor="ctr"/>
              <a:lstStyle/>
              <a:p>
                <a:endParaRPr lang="zh-CN" altLang="en-US"/>
              </a:p>
            </p:txBody>
          </p:sp>
          <p:sp>
            <p:nvSpPr>
              <p:cNvPr id="91161" name="Line 21"/>
              <p:cNvSpPr>
                <a:spLocks noChangeShapeType="1"/>
              </p:cNvSpPr>
              <p:nvPr/>
            </p:nvSpPr>
            <p:spPr bwMode="auto">
              <a:xfrm>
                <a:off x="2715" y="2400"/>
                <a:ext cx="0" cy="288"/>
              </a:xfrm>
              <a:prstGeom prst="line">
                <a:avLst/>
              </a:prstGeom>
              <a:noFill/>
              <a:ln w="12700">
                <a:solidFill>
                  <a:schemeClr val="tx1"/>
                </a:solidFill>
                <a:round/>
                <a:headEnd/>
                <a:tailEnd/>
              </a:ln>
            </p:spPr>
            <p:txBody>
              <a:bodyPr wrap="none" anchor="ctr"/>
              <a:lstStyle/>
              <a:p>
                <a:endParaRPr lang="zh-CN" altLang="en-US"/>
              </a:p>
            </p:txBody>
          </p:sp>
          <p:sp>
            <p:nvSpPr>
              <p:cNvPr id="91162" name="Line 22"/>
              <p:cNvSpPr>
                <a:spLocks noChangeShapeType="1"/>
              </p:cNvSpPr>
              <p:nvPr/>
            </p:nvSpPr>
            <p:spPr bwMode="auto">
              <a:xfrm>
                <a:off x="4683" y="2400"/>
                <a:ext cx="0" cy="288"/>
              </a:xfrm>
              <a:prstGeom prst="line">
                <a:avLst/>
              </a:prstGeom>
              <a:noFill/>
              <a:ln w="12700">
                <a:solidFill>
                  <a:schemeClr val="tx1"/>
                </a:solidFill>
                <a:round/>
                <a:headEnd/>
                <a:tailEnd/>
              </a:ln>
            </p:spPr>
            <p:txBody>
              <a:bodyPr wrap="none" anchor="ctr"/>
              <a:lstStyle/>
              <a:p>
                <a:endParaRPr lang="zh-CN" altLang="en-US"/>
              </a:p>
            </p:txBody>
          </p:sp>
          <p:sp>
            <p:nvSpPr>
              <p:cNvPr id="91163" name="Rectangle 23"/>
              <p:cNvSpPr>
                <a:spLocks noChangeArrowheads="1"/>
              </p:cNvSpPr>
              <p:nvPr/>
            </p:nvSpPr>
            <p:spPr bwMode="auto">
              <a:xfrm>
                <a:off x="963"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目的地址</a:t>
                </a:r>
              </a:p>
            </p:txBody>
          </p:sp>
          <p:sp>
            <p:nvSpPr>
              <p:cNvPr id="91164" name="Rectangle 24"/>
              <p:cNvSpPr>
                <a:spLocks noChangeArrowheads="1"/>
              </p:cNvSpPr>
              <p:nvPr/>
            </p:nvSpPr>
            <p:spPr bwMode="auto">
              <a:xfrm>
                <a:off x="1609" y="2445"/>
                <a:ext cx="503"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源地址</a:t>
                </a:r>
              </a:p>
            </p:txBody>
          </p:sp>
          <p:sp>
            <p:nvSpPr>
              <p:cNvPr id="91165" name="Rectangle 25"/>
              <p:cNvSpPr>
                <a:spLocks noChangeArrowheads="1"/>
              </p:cNvSpPr>
              <p:nvPr/>
            </p:nvSpPr>
            <p:spPr bwMode="auto">
              <a:xfrm>
                <a:off x="2241" y="2445"/>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类型</a:t>
                </a:r>
              </a:p>
            </p:txBody>
          </p:sp>
          <p:sp>
            <p:nvSpPr>
              <p:cNvPr id="91166" name="Rectangle 26"/>
              <p:cNvSpPr>
                <a:spLocks noChangeArrowheads="1"/>
              </p:cNvSpPr>
              <p:nvPr/>
            </p:nvSpPr>
            <p:spPr bwMode="auto">
              <a:xfrm>
                <a:off x="3406"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数        据</a:t>
                </a:r>
              </a:p>
            </p:txBody>
          </p:sp>
          <p:sp>
            <p:nvSpPr>
              <p:cNvPr id="91167" name="Rectangle 27"/>
              <p:cNvSpPr>
                <a:spLocks noChangeArrowheads="1"/>
              </p:cNvSpPr>
              <p:nvPr/>
            </p:nvSpPr>
            <p:spPr bwMode="auto">
              <a:xfrm>
                <a:off x="4683" y="2445"/>
                <a:ext cx="34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FCS</a:t>
                </a:r>
              </a:p>
            </p:txBody>
          </p:sp>
          <p:sp>
            <p:nvSpPr>
              <p:cNvPr id="91168" name="Rectangle 28"/>
              <p:cNvSpPr>
                <a:spLocks noChangeArrowheads="1"/>
              </p:cNvSpPr>
              <p:nvPr/>
            </p:nvSpPr>
            <p:spPr bwMode="auto">
              <a:xfrm>
                <a:off x="1193"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91169" name="Rectangle 29"/>
              <p:cNvSpPr>
                <a:spLocks noChangeArrowheads="1"/>
              </p:cNvSpPr>
              <p:nvPr/>
            </p:nvSpPr>
            <p:spPr bwMode="auto">
              <a:xfrm>
                <a:off x="1810"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91170" name="Rectangle 30"/>
              <p:cNvSpPr>
                <a:spLocks noChangeArrowheads="1"/>
              </p:cNvSpPr>
              <p:nvPr/>
            </p:nvSpPr>
            <p:spPr bwMode="auto">
              <a:xfrm>
                <a:off x="2379"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2</a:t>
                </a:r>
              </a:p>
            </p:txBody>
          </p:sp>
          <p:sp>
            <p:nvSpPr>
              <p:cNvPr id="91171" name="Rectangle 31"/>
              <p:cNvSpPr>
                <a:spLocks noChangeArrowheads="1"/>
              </p:cNvSpPr>
              <p:nvPr/>
            </p:nvSpPr>
            <p:spPr bwMode="auto">
              <a:xfrm>
                <a:off x="4786"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4</a:t>
                </a:r>
              </a:p>
            </p:txBody>
          </p:sp>
          <p:sp>
            <p:nvSpPr>
              <p:cNvPr id="91172" name="Rectangle 32"/>
              <p:cNvSpPr>
                <a:spLocks noChangeArrowheads="1"/>
              </p:cNvSpPr>
              <p:nvPr/>
            </p:nvSpPr>
            <p:spPr bwMode="auto">
              <a:xfrm>
                <a:off x="659" y="2182"/>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字节</a:t>
                </a:r>
              </a:p>
            </p:txBody>
          </p:sp>
          <p:sp>
            <p:nvSpPr>
              <p:cNvPr id="91173" name="Text Box 33"/>
              <p:cNvSpPr txBox="1">
                <a:spLocks noChangeArrowheads="1"/>
              </p:cNvSpPr>
              <p:nvPr/>
            </p:nvSpPr>
            <p:spPr bwMode="auto">
              <a:xfrm>
                <a:off x="3777" y="2185"/>
                <a:ext cx="633" cy="212"/>
              </a:xfrm>
              <a:prstGeom prst="rect">
                <a:avLst/>
              </a:prstGeom>
              <a:noFill/>
              <a:ln w="12700">
                <a:noFill/>
                <a:miter lim="800000"/>
                <a:headEnd/>
                <a:tailEnd/>
              </a:ln>
            </p:spPr>
            <p:txBody>
              <a:bodyPr wrap="none">
                <a:spAutoFit/>
              </a:bodyPr>
              <a:lstStyle/>
              <a:p>
                <a:pPr defTabSz="762000" eaLnBrk="0" hangingPunct="0"/>
                <a:r>
                  <a:rPr kumimoji="1" lang="en-US" altLang="zh-CN" sz="1600">
                    <a:solidFill>
                      <a:srgbClr val="333399"/>
                    </a:solidFill>
                    <a:latin typeface="Times New Roman" pitchFamily="18" charset="0"/>
                  </a:rPr>
                  <a:t>46 ~ 1500</a:t>
                </a:r>
              </a:p>
            </p:txBody>
          </p:sp>
        </p:grpSp>
      </p:grpSp>
      <p:grpSp>
        <p:nvGrpSpPr>
          <p:cNvPr id="91149" name="Group 34"/>
          <p:cNvGrpSpPr>
            <a:grpSpLocks/>
          </p:cNvGrpSpPr>
          <p:nvPr/>
        </p:nvGrpSpPr>
        <p:grpSpPr bwMode="auto">
          <a:xfrm>
            <a:off x="5834063" y="2971800"/>
            <a:ext cx="3124200" cy="990600"/>
            <a:chOff x="2715" y="1872"/>
            <a:chExt cx="1968" cy="624"/>
          </a:xfrm>
        </p:grpSpPr>
        <p:sp>
          <p:nvSpPr>
            <p:cNvPr id="91154"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sp>
          <p:nvSpPr>
            <p:cNvPr id="448548" name="Rectangle 36"/>
            <p:cNvSpPr>
              <a:spLocks noChangeArrowheads="1"/>
            </p:cNvSpPr>
            <p:nvPr/>
          </p:nvSpPr>
          <p:spPr bwMode="auto">
            <a:xfrm>
              <a:off x="2715" y="1872"/>
              <a:ext cx="1968" cy="240"/>
            </a:xfrm>
            <a:prstGeom prst="rect">
              <a:avLst/>
            </a:prstGeom>
            <a:solidFill>
              <a:srgbClr val="CCECFF"/>
            </a:solidFill>
            <a:ln w="1905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数据报</a:t>
              </a:r>
            </a:p>
          </p:txBody>
        </p:sp>
      </p:grpSp>
      <p:sp>
        <p:nvSpPr>
          <p:cNvPr id="91150" name="Rectangle 37"/>
          <p:cNvSpPr>
            <a:spLocks noGrp="1" noChangeArrowheads="1"/>
          </p:cNvSpPr>
          <p:nvPr>
            <p:ph type="title"/>
          </p:nvPr>
        </p:nvSpPr>
        <p:spPr>
          <a:xfrm>
            <a:off x="2424114" y="188913"/>
            <a:ext cx="7793037" cy="768350"/>
          </a:xfrm>
        </p:spPr>
        <p:txBody>
          <a:bodyPr/>
          <a:lstStyle/>
          <a:p>
            <a:pPr algn="ctr" eaLnBrk="1" hangingPunct="1"/>
            <a:r>
              <a:rPr lang="zh-CN" altLang="en-US"/>
              <a:t>以太网 </a:t>
            </a:r>
            <a:r>
              <a:rPr lang="en-US" altLang="zh-CN"/>
              <a:t>V2 </a:t>
            </a:r>
            <a:r>
              <a:rPr lang="zh-CN" altLang="en-US"/>
              <a:t>的 </a:t>
            </a:r>
            <a:r>
              <a:rPr lang="en-US" altLang="zh-CN"/>
              <a:t>MAC </a:t>
            </a:r>
            <a:r>
              <a:rPr lang="zh-CN" altLang="en-US"/>
              <a:t>帧格式</a:t>
            </a:r>
          </a:p>
        </p:txBody>
      </p:sp>
      <p:sp>
        <p:nvSpPr>
          <p:cNvPr id="91151" name="AutoShape 38"/>
          <p:cNvSpPr>
            <a:spLocks noChangeArrowheads="1"/>
          </p:cNvSpPr>
          <p:nvPr/>
        </p:nvSpPr>
        <p:spPr bwMode="auto">
          <a:xfrm>
            <a:off x="4511676" y="2133601"/>
            <a:ext cx="2735263" cy="504825"/>
          </a:xfrm>
          <a:prstGeom prst="wedgeRoundRectCallout">
            <a:avLst>
              <a:gd name="adj1" fmla="val -23130"/>
              <a:gd name="adj2" fmla="val 310380"/>
              <a:gd name="adj3" fmla="val 16667"/>
            </a:avLst>
          </a:prstGeom>
          <a:solidFill>
            <a:srgbClr val="FFFF99"/>
          </a:solidFill>
          <a:ln w="9525">
            <a:solidFill>
              <a:schemeClr val="tx1"/>
            </a:solidFill>
            <a:miter lim="800000"/>
            <a:headEnd/>
            <a:tailEnd/>
          </a:ln>
        </p:spPr>
        <p:txBody>
          <a:bodyPr/>
          <a:lstStyle/>
          <a:p>
            <a:pPr algn="ctr"/>
            <a:r>
              <a:rPr lang="zh-CN" altLang="en-US" sz="2400">
                <a:solidFill>
                  <a:srgbClr val="333399"/>
                </a:solidFill>
                <a:latin typeface="Arial" charset="0"/>
                <a:ea typeface="黑体" pitchFamily="2" charset="-122"/>
              </a:rPr>
              <a:t>类型字段 </a:t>
            </a:r>
            <a:r>
              <a:rPr lang="en-US" altLang="zh-CN" sz="2400">
                <a:solidFill>
                  <a:srgbClr val="333399"/>
                </a:solidFill>
                <a:latin typeface="Arial" charset="0"/>
                <a:ea typeface="黑体" pitchFamily="2" charset="-122"/>
              </a:rPr>
              <a:t>2 </a:t>
            </a:r>
            <a:r>
              <a:rPr lang="zh-CN" altLang="en-US" sz="2400">
                <a:solidFill>
                  <a:srgbClr val="333399"/>
                </a:solidFill>
                <a:latin typeface="Arial" charset="0"/>
                <a:ea typeface="黑体" pitchFamily="2" charset="-122"/>
              </a:rPr>
              <a:t>字节</a:t>
            </a:r>
          </a:p>
        </p:txBody>
      </p:sp>
      <p:sp>
        <p:nvSpPr>
          <p:cNvPr id="448551" name="Text Box 39"/>
          <p:cNvSpPr txBox="1">
            <a:spLocks noChangeArrowheads="1"/>
          </p:cNvSpPr>
          <p:nvPr/>
        </p:nvSpPr>
        <p:spPr bwMode="auto">
          <a:xfrm>
            <a:off x="2232025" y="1123950"/>
            <a:ext cx="7829550" cy="831850"/>
          </a:xfrm>
          <a:prstGeom prst="rect">
            <a:avLst/>
          </a:prstGeom>
          <a:solidFill>
            <a:srgbClr val="CCECFF"/>
          </a:solidFill>
          <a:ln w="9525">
            <a:solidFill>
              <a:srgbClr val="333399"/>
            </a:solidFill>
            <a:miter lim="800000"/>
            <a:headEnd/>
            <a:tailEnd/>
          </a:ln>
        </p:spPr>
        <p:txBody>
          <a:bodyPr wrap="none">
            <a:spAutoFit/>
          </a:bodyPr>
          <a:lstStyle/>
          <a:p>
            <a:pPr algn="ctr"/>
            <a:r>
              <a:rPr lang="zh-CN" altLang="en-US" sz="2400">
                <a:solidFill>
                  <a:srgbClr val="333399"/>
                </a:solidFill>
                <a:latin typeface="Arial" charset="0"/>
                <a:ea typeface="黑体" pitchFamily="2" charset="-122"/>
              </a:rPr>
              <a:t>类型字段用来标志</a:t>
            </a:r>
            <a:r>
              <a:rPr lang="zh-CN" altLang="en-US" sz="2400">
                <a:solidFill>
                  <a:schemeClr val="hlink"/>
                </a:solidFill>
                <a:latin typeface="Arial" charset="0"/>
                <a:ea typeface="黑体" pitchFamily="2" charset="-122"/>
              </a:rPr>
              <a:t>上一层</a:t>
            </a:r>
            <a:r>
              <a:rPr lang="zh-CN" altLang="en-US" sz="2400">
                <a:solidFill>
                  <a:srgbClr val="333399"/>
                </a:solidFill>
                <a:latin typeface="Arial" charset="0"/>
                <a:ea typeface="黑体" pitchFamily="2" charset="-122"/>
              </a:rPr>
              <a:t>使用的是什么协议，</a:t>
            </a:r>
          </a:p>
          <a:p>
            <a:pPr algn="ctr"/>
            <a:r>
              <a:rPr lang="zh-CN" altLang="en-US" sz="2400">
                <a:solidFill>
                  <a:srgbClr val="333399"/>
                </a:solidFill>
                <a:latin typeface="Arial" charset="0"/>
                <a:ea typeface="黑体" pitchFamily="2" charset="-122"/>
              </a:rPr>
              <a:t>以便把收到的 </a:t>
            </a:r>
            <a:r>
              <a:rPr lang="en-US" altLang="zh-CN" sz="2400">
                <a:solidFill>
                  <a:srgbClr val="333399"/>
                </a:solidFill>
                <a:latin typeface="Arial" charset="0"/>
                <a:ea typeface="黑体" pitchFamily="2" charset="-122"/>
              </a:rPr>
              <a:t>MAC </a:t>
            </a:r>
            <a:r>
              <a:rPr lang="zh-CN" altLang="en-US" sz="2400">
                <a:solidFill>
                  <a:srgbClr val="333399"/>
                </a:solidFill>
                <a:latin typeface="Arial" charset="0"/>
                <a:ea typeface="黑体" pitchFamily="2" charset="-122"/>
              </a:rPr>
              <a:t>帧的数据上交给上一层的这个协议。 </a:t>
            </a:r>
          </a:p>
        </p:txBody>
      </p:sp>
      <p:sp>
        <p:nvSpPr>
          <p:cNvPr id="91153" name="灯片编号占位符 38"/>
          <p:cNvSpPr>
            <a:spLocks noGrp="1"/>
          </p:cNvSpPr>
          <p:nvPr>
            <p:ph type="sldNum" sz="quarter" idx="12"/>
          </p:nvPr>
        </p:nvSpPr>
        <p:spPr>
          <a:noFill/>
        </p:spPr>
        <p:txBody>
          <a:bodyPr/>
          <a:lstStyle/>
          <a:p>
            <a:fld id="{8EE02E65-9140-49AD-B315-9AA62AD06375}" type="slidenum">
              <a:rPr lang="en-US" altLang="zh-CN" smtClean="0"/>
              <a:pPr/>
              <a:t>84</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51"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Line 2"/>
          <p:cNvSpPr>
            <a:spLocks noChangeShapeType="1"/>
          </p:cNvSpPr>
          <p:nvPr/>
        </p:nvSpPr>
        <p:spPr bwMode="auto">
          <a:xfrm>
            <a:off x="1676400" y="4495800"/>
            <a:ext cx="8915400" cy="0"/>
          </a:xfrm>
          <a:prstGeom prst="line">
            <a:avLst/>
          </a:prstGeom>
          <a:noFill/>
          <a:ln w="38100" cmpd="dbl">
            <a:solidFill>
              <a:schemeClr val="folHlink"/>
            </a:solidFill>
            <a:prstDash val="dash"/>
            <a:round/>
            <a:headEnd/>
            <a:tailEnd/>
          </a:ln>
        </p:spPr>
        <p:txBody>
          <a:bodyPr/>
          <a:lstStyle/>
          <a:p>
            <a:endParaRPr lang="zh-CN" altLang="en-US"/>
          </a:p>
        </p:txBody>
      </p:sp>
      <p:sp>
        <p:nvSpPr>
          <p:cNvPr id="92163" name="Rectangle 3"/>
          <p:cNvSpPr>
            <a:spLocks noChangeArrowheads="1"/>
          </p:cNvSpPr>
          <p:nvPr/>
        </p:nvSpPr>
        <p:spPr bwMode="auto">
          <a:xfrm>
            <a:off x="3078163" y="4730750"/>
            <a:ext cx="6413500" cy="495300"/>
          </a:xfrm>
          <a:prstGeom prst="rect">
            <a:avLst/>
          </a:prstGeom>
          <a:solidFill>
            <a:srgbClr val="FFCCFF"/>
          </a:solidFill>
          <a:ln w="12700">
            <a:noFill/>
            <a:miter lim="800000"/>
            <a:headEnd/>
            <a:tailEnd/>
          </a:ln>
        </p:spPr>
        <p:txBody>
          <a:bodyPr wrap="none" anchor="ctr"/>
          <a:lstStyle/>
          <a:p>
            <a:endParaRPr lang="zh-CN" altLang="en-US"/>
          </a:p>
        </p:txBody>
      </p:sp>
      <p:sp>
        <p:nvSpPr>
          <p:cNvPr id="92164" name="Rectangle 4"/>
          <p:cNvSpPr>
            <a:spLocks noChangeArrowheads="1"/>
          </p:cNvSpPr>
          <p:nvPr/>
        </p:nvSpPr>
        <p:spPr bwMode="auto">
          <a:xfrm>
            <a:off x="3071813" y="4730750"/>
            <a:ext cx="6419850" cy="488950"/>
          </a:xfrm>
          <a:prstGeom prst="rect">
            <a:avLst/>
          </a:prstGeom>
          <a:noFill/>
          <a:ln w="28575">
            <a:solidFill>
              <a:schemeClr val="tx1"/>
            </a:solidFill>
            <a:miter lim="800000"/>
            <a:headEnd/>
            <a:tailEnd/>
          </a:ln>
        </p:spPr>
        <p:txBody>
          <a:bodyPr wrap="none" anchor="ctr"/>
          <a:lstStyle/>
          <a:p>
            <a:endParaRPr lang="zh-CN" altLang="en-US"/>
          </a:p>
        </p:txBody>
      </p:sp>
      <p:sp>
        <p:nvSpPr>
          <p:cNvPr id="92165" name="Rectangle 5"/>
          <p:cNvSpPr>
            <a:spLocks noChangeArrowheads="1"/>
          </p:cNvSpPr>
          <p:nvPr/>
        </p:nvSpPr>
        <p:spPr bwMode="auto">
          <a:xfrm>
            <a:off x="5780088" y="4835526"/>
            <a:ext cx="905698"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帧</a:t>
            </a:r>
          </a:p>
        </p:txBody>
      </p:sp>
      <p:sp>
        <p:nvSpPr>
          <p:cNvPr id="92166" name="Rectangle 6"/>
          <p:cNvSpPr>
            <a:spLocks noChangeArrowheads="1"/>
          </p:cNvSpPr>
          <p:nvPr/>
        </p:nvSpPr>
        <p:spPr bwMode="auto">
          <a:xfrm>
            <a:off x="9767888" y="4814889"/>
            <a:ext cx="79829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物理层</a:t>
            </a:r>
          </a:p>
        </p:txBody>
      </p:sp>
      <p:sp>
        <p:nvSpPr>
          <p:cNvPr id="92167" name="Rectangle 7"/>
          <p:cNvSpPr>
            <a:spLocks noChangeArrowheads="1"/>
          </p:cNvSpPr>
          <p:nvPr/>
        </p:nvSpPr>
        <p:spPr bwMode="auto">
          <a:xfrm>
            <a:off x="9737725" y="3886201"/>
            <a:ext cx="905698" cy="335989"/>
          </a:xfrm>
          <a:prstGeom prst="rect">
            <a:avLst/>
          </a:prstGeom>
          <a:solidFill>
            <a:schemeClr val="bg1"/>
          </a:solid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层</a:t>
            </a:r>
          </a:p>
        </p:txBody>
      </p:sp>
      <p:sp>
        <p:nvSpPr>
          <p:cNvPr id="92168" name="Line 8"/>
          <p:cNvSpPr>
            <a:spLocks noChangeShapeType="1"/>
          </p:cNvSpPr>
          <p:nvPr/>
        </p:nvSpPr>
        <p:spPr bwMode="auto">
          <a:xfrm flipH="1">
            <a:off x="3070225" y="4221163"/>
            <a:ext cx="1588" cy="514350"/>
          </a:xfrm>
          <a:prstGeom prst="line">
            <a:avLst/>
          </a:prstGeom>
          <a:noFill/>
          <a:ln w="12700">
            <a:solidFill>
              <a:schemeClr val="tx1"/>
            </a:solidFill>
            <a:prstDash val="dash"/>
            <a:round/>
            <a:headEnd/>
            <a:tailEnd/>
          </a:ln>
        </p:spPr>
        <p:txBody>
          <a:bodyPr/>
          <a:lstStyle/>
          <a:p>
            <a:endParaRPr lang="zh-CN" altLang="en-US"/>
          </a:p>
        </p:txBody>
      </p:sp>
      <p:sp>
        <p:nvSpPr>
          <p:cNvPr id="92169" name="Line 9"/>
          <p:cNvSpPr>
            <a:spLocks noChangeShapeType="1"/>
          </p:cNvSpPr>
          <p:nvPr/>
        </p:nvSpPr>
        <p:spPr bwMode="auto">
          <a:xfrm>
            <a:off x="9480551" y="4292600"/>
            <a:ext cx="11113" cy="431800"/>
          </a:xfrm>
          <a:prstGeom prst="line">
            <a:avLst/>
          </a:prstGeom>
          <a:noFill/>
          <a:ln w="12700">
            <a:solidFill>
              <a:schemeClr val="tx1"/>
            </a:solidFill>
            <a:prstDash val="dash"/>
            <a:round/>
            <a:headEnd/>
            <a:tailEnd/>
          </a:ln>
        </p:spPr>
        <p:txBody>
          <a:bodyPr/>
          <a:lstStyle/>
          <a:p>
            <a:endParaRPr lang="zh-CN" altLang="en-US"/>
          </a:p>
        </p:txBody>
      </p:sp>
      <p:sp>
        <p:nvSpPr>
          <p:cNvPr id="92170" name="Rectangle 10"/>
          <p:cNvSpPr>
            <a:spLocks noChangeArrowheads="1"/>
          </p:cNvSpPr>
          <p:nvPr/>
        </p:nvSpPr>
        <p:spPr bwMode="auto">
          <a:xfrm>
            <a:off x="9872663" y="2971801"/>
            <a:ext cx="615950" cy="33337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层</a:t>
            </a:r>
          </a:p>
        </p:txBody>
      </p:sp>
      <p:sp>
        <p:nvSpPr>
          <p:cNvPr id="92171" name="Line 11"/>
          <p:cNvSpPr>
            <a:spLocks noChangeShapeType="1"/>
          </p:cNvSpPr>
          <p:nvPr/>
        </p:nvSpPr>
        <p:spPr bwMode="auto">
          <a:xfrm>
            <a:off x="9720264" y="3505201"/>
            <a:ext cx="820737" cy="11113"/>
          </a:xfrm>
          <a:prstGeom prst="line">
            <a:avLst/>
          </a:prstGeom>
          <a:noFill/>
          <a:ln w="12700">
            <a:solidFill>
              <a:schemeClr val="tx1"/>
            </a:solidFill>
            <a:prstDash val="lgDash"/>
            <a:round/>
            <a:headEnd/>
            <a:tailEnd/>
          </a:ln>
        </p:spPr>
        <p:txBody>
          <a:bodyPr wrap="none" anchor="ctr"/>
          <a:lstStyle/>
          <a:p>
            <a:endParaRPr lang="zh-CN" altLang="en-US"/>
          </a:p>
        </p:txBody>
      </p:sp>
      <p:grpSp>
        <p:nvGrpSpPr>
          <p:cNvPr id="92172" name="Group 15"/>
          <p:cNvGrpSpPr>
            <a:grpSpLocks/>
          </p:cNvGrpSpPr>
          <p:nvPr/>
        </p:nvGrpSpPr>
        <p:grpSpPr bwMode="auto">
          <a:xfrm>
            <a:off x="2570164" y="3463926"/>
            <a:ext cx="6934199" cy="1412875"/>
            <a:chOff x="659" y="2182"/>
            <a:chExt cx="4368" cy="890"/>
          </a:xfrm>
        </p:grpSpPr>
        <p:sp>
          <p:nvSpPr>
            <p:cNvPr id="92180"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grpSp>
          <p:nvGrpSpPr>
            <p:cNvPr id="92181" name="Group 17"/>
            <p:cNvGrpSpPr>
              <a:grpSpLocks/>
            </p:cNvGrpSpPr>
            <p:nvPr/>
          </p:nvGrpSpPr>
          <p:grpSpPr bwMode="auto">
            <a:xfrm>
              <a:off x="659" y="2182"/>
              <a:ext cx="4368" cy="506"/>
              <a:chOff x="659" y="2182"/>
              <a:chExt cx="4368" cy="506"/>
            </a:xfrm>
          </p:grpSpPr>
          <p:sp>
            <p:nvSpPr>
              <p:cNvPr id="449554" name="Rectangle 18"/>
              <p:cNvSpPr>
                <a:spLocks noChangeArrowheads="1"/>
              </p:cNvSpPr>
              <p:nvPr/>
            </p:nvSpPr>
            <p:spPr bwMode="auto">
              <a:xfrm>
                <a:off x="974" y="2400"/>
                <a:ext cx="4045" cy="288"/>
              </a:xfrm>
              <a:prstGeom prst="rect">
                <a:avLst/>
              </a:prstGeom>
              <a:solidFill>
                <a:srgbClr val="FFCCFF"/>
              </a:solidFill>
              <a:ln w="19050">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92183" name="Line 19"/>
              <p:cNvSpPr>
                <a:spLocks noChangeShapeType="1"/>
              </p:cNvSpPr>
              <p:nvPr/>
            </p:nvSpPr>
            <p:spPr bwMode="auto">
              <a:xfrm>
                <a:off x="1563" y="2400"/>
                <a:ext cx="0" cy="288"/>
              </a:xfrm>
              <a:prstGeom prst="line">
                <a:avLst/>
              </a:prstGeom>
              <a:noFill/>
              <a:ln w="12700">
                <a:solidFill>
                  <a:schemeClr val="tx1"/>
                </a:solidFill>
                <a:round/>
                <a:headEnd/>
                <a:tailEnd/>
              </a:ln>
            </p:spPr>
            <p:txBody>
              <a:bodyPr wrap="none" anchor="ctr"/>
              <a:lstStyle/>
              <a:p>
                <a:endParaRPr lang="zh-CN" altLang="en-US"/>
              </a:p>
            </p:txBody>
          </p:sp>
          <p:sp>
            <p:nvSpPr>
              <p:cNvPr id="92184" name="Line 20"/>
              <p:cNvSpPr>
                <a:spLocks noChangeShapeType="1"/>
              </p:cNvSpPr>
              <p:nvPr/>
            </p:nvSpPr>
            <p:spPr bwMode="auto">
              <a:xfrm>
                <a:off x="2139" y="2400"/>
                <a:ext cx="0" cy="288"/>
              </a:xfrm>
              <a:prstGeom prst="line">
                <a:avLst/>
              </a:prstGeom>
              <a:noFill/>
              <a:ln w="12700">
                <a:solidFill>
                  <a:schemeClr val="tx1"/>
                </a:solidFill>
                <a:round/>
                <a:headEnd/>
                <a:tailEnd/>
              </a:ln>
            </p:spPr>
            <p:txBody>
              <a:bodyPr wrap="none" anchor="ctr"/>
              <a:lstStyle/>
              <a:p>
                <a:endParaRPr lang="zh-CN" altLang="en-US"/>
              </a:p>
            </p:txBody>
          </p:sp>
          <p:sp>
            <p:nvSpPr>
              <p:cNvPr id="92185" name="Line 21"/>
              <p:cNvSpPr>
                <a:spLocks noChangeShapeType="1"/>
              </p:cNvSpPr>
              <p:nvPr/>
            </p:nvSpPr>
            <p:spPr bwMode="auto">
              <a:xfrm>
                <a:off x="2715" y="2400"/>
                <a:ext cx="0" cy="288"/>
              </a:xfrm>
              <a:prstGeom prst="line">
                <a:avLst/>
              </a:prstGeom>
              <a:noFill/>
              <a:ln w="12700">
                <a:solidFill>
                  <a:schemeClr val="tx1"/>
                </a:solidFill>
                <a:round/>
                <a:headEnd/>
                <a:tailEnd/>
              </a:ln>
            </p:spPr>
            <p:txBody>
              <a:bodyPr wrap="none" anchor="ctr"/>
              <a:lstStyle/>
              <a:p>
                <a:endParaRPr lang="zh-CN" altLang="en-US"/>
              </a:p>
            </p:txBody>
          </p:sp>
          <p:sp>
            <p:nvSpPr>
              <p:cNvPr id="92186" name="Line 22"/>
              <p:cNvSpPr>
                <a:spLocks noChangeShapeType="1"/>
              </p:cNvSpPr>
              <p:nvPr/>
            </p:nvSpPr>
            <p:spPr bwMode="auto">
              <a:xfrm>
                <a:off x="4683" y="2400"/>
                <a:ext cx="0" cy="288"/>
              </a:xfrm>
              <a:prstGeom prst="line">
                <a:avLst/>
              </a:prstGeom>
              <a:noFill/>
              <a:ln w="12700">
                <a:solidFill>
                  <a:schemeClr val="tx1"/>
                </a:solidFill>
                <a:round/>
                <a:headEnd/>
                <a:tailEnd/>
              </a:ln>
            </p:spPr>
            <p:txBody>
              <a:bodyPr wrap="none" anchor="ctr"/>
              <a:lstStyle/>
              <a:p>
                <a:endParaRPr lang="zh-CN" altLang="en-US"/>
              </a:p>
            </p:txBody>
          </p:sp>
          <p:sp>
            <p:nvSpPr>
              <p:cNvPr id="92187" name="Rectangle 23"/>
              <p:cNvSpPr>
                <a:spLocks noChangeArrowheads="1"/>
              </p:cNvSpPr>
              <p:nvPr/>
            </p:nvSpPr>
            <p:spPr bwMode="auto">
              <a:xfrm>
                <a:off x="963"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目的地址</a:t>
                </a:r>
              </a:p>
            </p:txBody>
          </p:sp>
          <p:sp>
            <p:nvSpPr>
              <p:cNvPr id="92188" name="Rectangle 24"/>
              <p:cNvSpPr>
                <a:spLocks noChangeArrowheads="1"/>
              </p:cNvSpPr>
              <p:nvPr/>
            </p:nvSpPr>
            <p:spPr bwMode="auto">
              <a:xfrm>
                <a:off x="1609" y="2445"/>
                <a:ext cx="503"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源地址</a:t>
                </a:r>
              </a:p>
            </p:txBody>
          </p:sp>
          <p:sp>
            <p:nvSpPr>
              <p:cNvPr id="92189" name="Rectangle 25"/>
              <p:cNvSpPr>
                <a:spLocks noChangeArrowheads="1"/>
              </p:cNvSpPr>
              <p:nvPr/>
            </p:nvSpPr>
            <p:spPr bwMode="auto">
              <a:xfrm>
                <a:off x="2241" y="2445"/>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类型</a:t>
                </a:r>
              </a:p>
            </p:txBody>
          </p:sp>
          <p:sp>
            <p:nvSpPr>
              <p:cNvPr id="92190" name="Rectangle 26"/>
              <p:cNvSpPr>
                <a:spLocks noChangeArrowheads="1"/>
              </p:cNvSpPr>
              <p:nvPr/>
            </p:nvSpPr>
            <p:spPr bwMode="auto">
              <a:xfrm>
                <a:off x="3406"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数        据</a:t>
                </a:r>
              </a:p>
            </p:txBody>
          </p:sp>
          <p:sp>
            <p:nvSpPr>
              <p:cNvPr id="92191" name="Rectangle 27"/>
              <p:cNvSpPr>
                <a:spLocks noChangeArrowheads="1"/>
              </p:cNvSpPr>
              <p:nvPr/>
            </p:nvSpPr>
            <p:spPr bwMode="auto">
              <a:xfrm>
                <a:off x="4683" y="2445"/>
                <a:ext cx="34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FCS</a:t>
                </a:r>
              </a:p>
            </p:txBody>
          </p:sp>
          <p:sp>
            <p:nvSpPr>
              <p:cNvPr id="92192" name="Rectangle 28"/>
              <p:cNvSpPr>
                <a:spLocks noChangeArrowheads="1"/>
              </p:cNvSpPr>
              <p:nvPr/>
            </p:nvSpPr>
            <p:spPr bwMode="auto">
              <a:xfrm>
                <a:off x="1193"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92193" name="Rectangle 29"/>
              <p:cNvSpPr>
                <a:spLocks noChangeArrowheads="1"/>
              </p:cNvSpPr>
              <p:nvPr/>
            </p:nvSpPr>
            <p:spPr bwMode="auto">
              <a:xfrm>
                <a:off x="1810"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92194" name="Rectangle 30"/>
              <p:cNvSpPr>
                <a:spLocks noChangeArrowheads="1"/>
              </p:cNvSpPr>
              <p:nvPr/>
            </p:nvSpPr>
            <p:spPr bwMode="auto">
              <a:xfrm>
                <a:off x="2379"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2</a:t>
                </a:r>
              </a:p>
            </p:txBody>
          </p:sp>
          <p:sp>
            <p:nvSpPr>
              <p:cNvPr id="92195" name="Rectangle 31"/>
              <p:cNvSpPr>
                <a:spLocks noChangeArrowheads="1"/>
              </p:cNvSpPr>
              <p:nvPr/>
            </p:nvSpPr>
            <p:spPr bwMode="auto">
              <a:xfrm>
                <a:off x="4786"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4</a:t>
                </a:r>
              </a:p>
            </p:txBody>
          </p:sp>
          <p:sp>
            <p:nvSpPr>
              <p:cNvPr id="92196" name="Rectangle 32"/>
              <p:cNvSpPr>
                <a:spLocks noChangeArrowheads="1"/>
              </p:cNvSpPr>
              <p:nvPr/>
            </p:nvSpPr>
            <p:spPr bwMode="auto">
              <a:xfrm>
                <a:off x="659" y="2182"/>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字节</a:t>
                </a:r>
              </a:p>
            </p:txBody>
          </p:sp>
          <p:sp>
            <p:nvSpPr>
              <p:cNvPr id="92197" name="Text Box 33"/>
              <p:cNvSpPr txBox="1">
                <a:spLocks noChangeArrowheads="1"/>
              </p:cNvSpPr>
              <p:nvPr/>
            </p:nvSpPr>
            <p:spPr bwMode="auto">
              <a:xfrm>
                <a:off x="3777" y="2185"/>
                <a:ext cx="633" cy="212"/>
              </a:xfrm>
              <a:prstGeom prst="rect">
                <a:avLst/>
              </a:prstGeom>
              <a:noFill/>
              <a:ln w="12700">
                <a:noFill/>
                <a:miter lim="800000"/>
                <a:headEnd/>
                <a:tailEnd/>
              </a:ln>
            </p:spPr>
            <p:txBody>
              <a:bodyPr wrap="none">
                <a:spAutoFit/>
              </a:bodyPr>
              <a:lstStyle/>
              <a:p>
                <a:pPr defTabSz="762000" eaLnBrk="0" hangingPunct="0"/>
                <a:r>
                  <a:rPr kumimoji="1" lang="en-US" altLang="zh-CN" sz="1600">
                    <a:solidFill>
                      <a:srgbClr val="333399"/>
                    </a:solidFill>
                    <a:latin typeface="Times New Roman" pitchFamily="18" charset="0"/>
                  </a:rPr>
                  <a:t>46 ~ 1500</a:t>
                </a:r>
              </a:p>
            </p:txBody>
          </p:sp>
        </p:grpSp>
      </p:grpSp>
      <p:grpSp>
        <p:nvGrpSpPr>
          <p:cNvPr id="92173" name="Group 34"/>
          <p:cNvGrpSpPr>
            <a:grpSpLocks/>
          </p:cNvGrpSpPr>
          <p:nvPr/>
        </p:nvGrpSpPr>
        <p:grpSpPr bwMode="auto">
          <a:xfrm>
            <a:off x="5834063" y="2971800"/>
            <a:ext cx="3124200" cy="990600"/>
            <a:chOff x="2715" y="1872"/>
            <a:chExt cx="1968" cy="624"/>
          </a:xfrm>
        </p:grpSpPr>
        <p:sp>
          <p:nvSpPr>
            <p:cNvPr id="92178"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sp>
          <p:nvSpPr>
            <p:cNvPr id="449572" name="Rectangle 36"/>
            <p:cNvSpPr>
              <a:spLocks noChangeArrowheads="1"/>
            </p:cNvSpPr>
            <p:nvPr/>
          </p:nvSpPr>
          <p:spPr bwMode="auto">
            <a:xfrm>
              <a:off x="2715" y="1872"/>
              <a:ext cx="1968" cy="240"/>
            </a:xfrm>
            <a:prstGeom prst="rect">
              <a:avLst/>
            </a:prstGeom>
            <a:solidFill>
              <a:srgbClr val="CCECFF"/>
            </a:solidFill>
            <a:ln w="1905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数据报</a:t>
              </a:r>
            </a:p>
          </p:txBody>
        </p:sp>
      </p:grpSp>
      <p:sp>
        <p:nvSpPr>
          <p:cNvPr id="92174" name="Rectangle 37"/>
          <p:cNvSpPr>
            <a:spLocks noGrp="1" noChangeArrowheads="1"/>
          </p:cNvSpPr>
          <p:nvPr>
            <p:ph type="title"/>
          </p:nvPr>
        </p:nvSpPr>
        <p:spPr>
          <a:xfrm>
            <a:off x="2424114" y="188913"/>
            <a:ext cx="7793037" cy="768350"/>
          </a:xfrm>
        </p:spPr>
        <p:txBody>
          <a:bodyPr/>
          <a:lstStyle/>
          <a:p>
            <a:pPr algn="ctr" eaLnBrk="1" hangingPunct="1"/>
            <a:r>
              <a:rPr lang="zh-CN" altLang="en-US"/>
              <a:t>以太网 </a:t>
            </a:r>
            <a:r>
              <a:rPr lang="en-US" altLang="zh-CN"/>
              <a:t>V2 </a:t>
            </a:r>
            <a:r>
              <a:rPr lang="zh-CN" altLang="en-US"/>
              <a:t>的 </a:t>
            </a:r>
            <a:r>
              <a:rPr lang="en-US" altLang="zh-CN"/>
              <a:t>MAC </a:t>
            </a:r>
            <a:r>
              <a:rPr lang="zh-CN" altLang="en-US"/>
              <a:t>帧格式</a:t>
            </a:r>
          </a:p>
        </p:txBody>
      </p:sp>
      <p:sp>
        <p:nvSpPr>
          <p:cNvPr id="92175" name="AutoShape 38"/>
          <p:cNvSpPr>
            <a:spLocks noChangeArrowheads="1"/>
          </p:cNvSpPr>
          <p:nvPr/>
        </p:nvSpPr>
        <p:spPr bwMode="auto">
          <a:xfrm>
            <a:off x="4079875" y="2133601"/>
            <a:ext cx="3671888" cy="504825"/>
          </a:xfrm>
          <a:prstGeom prst="wedgeRoundRectCallout">
            <a:avLst>
              <a:gd name="adj1" fmla="val 12042"/>
              <a:gd name="adj2" fmla="val 310380"/>
              <a:gd name="adj3" fmla="val 16667"/>
            </a:avLst>
          </a:prstGeom>
          <a:solidFill>
            <a:srgbClr val="FFFF99"/>
          </a:solidFill>
          <a:ln w="9525">
            <a:solidFill>
              <a:schemeClr val="tx1"/>
            </a:solidFill>
            <a:miter lim="800000"/>
            <a:headEnd/>
            <a:tailEnd/>
          </a:ln>
        </p:spPr>
        <p:txBody>
          <a:bodyPr/>
          <a:lstStyle/>
          <a:p>
            <a:pPr algn="ctr"/>
            <a:r>
              <a:rPr lang="zh-CN" altLang="en-US" sz="2400">
                <a:solidFill>
                  <a:srgbClr val="333399"/>
                </a:solidFill>
                <a:latin typeface="Arial" charset="0"/>
                <a:ea typeface="黑体" pitchFamily="2" charset="-122"/>
              </a:rPr>
              <a:t>数据字段 </a:t>
            </a:r>
            <a:r>
              <a:rPr kumimoji="1" lang="en-US" altLang="zh-CN">
                <a:solidFill>
                  <a:srgbClr val="333399"/>
                </a:solidFill>
                <a:latin typeface="Arial" charset="0"/>
              </a:rPr>
              <a:t>46 ~ 1500</a:t>
            </a:r>
            <a:r>
              <a:rPr lang="en-US" altLang="zh-CN" sz="2400">
                <a:solidFill>
                  <a:srgbClr val="333399"/>
                </a:solidFill>
                <a:latin typeface="Arial" charset="0"/>
                <a:ea typeface="黑体" pitchFamily="2" charset="-122"/>
              </a:rPr>
              <a:t> </a:t>
            </a:r>
            <a:r>
              <a:rPr lang="zh-CN" altLang="en-US" sz="2400">
                <a:solidFill>
                  <a:srgbClr val="333399"/>
                </a:solidFill>
                <a:latin typeface="Arial" charset="0"/>
                <a:ea typeface="黑体" pitchFamily="2" charset="-122"/>
              </a:rPr>
              <a:t>字节</a:t>
            </a:r>
          </a:p>
        </p:txBody>
      </p:sp>
      <p:sp>
        <p:nvSpPr>
          <p:cNvPr id="449575" name="Text Box 39"/>
          <p:cNvSpPr txBox="1">
            <a:spLocks noChangeArrowheads="1"/>
          </p:cNvSpPr>
          <p:nvPr/>
        </p:nvSpPr>
        <p:spPr bwMode="auto">
          <a:xfrm>
            <a:off x="2328864" y="1136650"/>
            <a:ext cx="7642225" cy="831850"/>
          </a:xfrm>
          <a:prstGeom prst="rect">
            <a:avLst/>
          </a:prstGeom>
          <a:solidFill>
            <a:srgbClr val="CCECFF"/>
          </a:solidFill>
          <a:ln w="9525">
            <a:solidFill>
              <a:srgbClr val="333399"/>
            </a:solidFill>
            <a:miter lim="800000"/>
            <a:headEnd/>
            <a:tailEnd/>
          </a:ln>
        </p:spPr>
        <p:txBody>
          <a:bodyPr wrap="none">
            <a:spAutoFit/>
          </a:bodyPr>
          <a:lstStyle/>
          <a:p>
            <a:pPr algn="ctr"/>
            <a:r>
              <a:rPr lang="zh-CN" altLang="en-US" sz="2400"/>
              <a:t>数据字段的正式名称是 </a:t>
            </a:r>
            <a:r>
              <a:rPr lang="en-US" altLang="zh-CN" sz="2400">
                <a:latin typeface="Arial" charset="0"/>
              </a:rPr>
              <a:t>MAC</a:t>
            </a:r>
            <a:r>
              <a:rPr lang="en-US" altLang="zh-CN" sz="2400" b="1"/>
              <a:t> </a:t>
            </a:r>
            <a:r>
              <a:rPr lang="zh-CN" altLang="en-US" sz="2400"/>
              <a:t>客户数据字段</a:t>
            </a:r>
          </a:p>
          <a:p>
            <a:pPr algn="ctr"/>
            <a:r>
              <a:rPr lang="zh-CN" altLang="en-US"/>
              <a:t>最小长度 </a:t>
            </a:r>
            <a:r>
              <a:rPr lang="en-US" altLang="zh-CN"/>
              <a:t>64 </a:t>
            </a:r>
            <a:r>
              <a:rPr lang="zh-CN" altLang="en-US"/>
              <a:t>字节 </a:t>
            </a:r>
            <a:r>
              <a:rPr lang="zh-CN" altLang="en-US">
                <a:sym typeface="Symbol" pitchFamily="18" charset="2"/>
              </a:rPr>
              <a:t></a:t>
            </a:r>
            <a:r>
              <a:rPr lang="zh-CN" altLang="en-US"/>
              <a:t> </a:t>
            </a:r>
            <a:r>
              <a:rPr lang="en-US" altLang="zh-CN"/>
              <a:t>18 </a:t>
            </a:r>
            <a:r>
              <a:rPr lang="zh-CN" altLang="en-US"/>
              <a:t>字节的首部和尾部 </a:t>
            </a:r>
            <a:r>
              <a:rPr lang="en-US" altLang="zh-CN"/>
              <a:t>= </a:t>
            </a:r>
            <a:r>
              <a:rPr lang="zh-CN" altLang="en-US"/>
              <a:t>数据字段的最小长度 </a:t>
            </a:r>
            <a:r>
              <a:rPr lang="zh-CN" altLang="en-US" sz="2400"/>
              <a:t> </a:t>
            </a:r>
          </a:p>
        </p:txBody>
      </p:sp>
      <p:sp>
        <p:nvSpPr>
          <p:cNvPr id="92177" name="灯片编号占位符 38"/>
          <p:cNvSpPr>
            <a:spLocks noGrp="1"/>
          </p:cNvSpPr>
          <p:nvPr>
            <p:ph type="sldNum" sz="quarter" idx="12"/>
          </p:nvPr>
        </p:nvSpPr>
        <p:spPr>
          <a:noFill/>
        </p:spPr>
        <p:txBody>
          <a:bodyPr/>
          <a:lstStyle/>
          <a:p>
            <a:fld id="{CAC474C2-81D6-4FDE-B08A-B9E55F844DDB}" type="slidenum">
              <a:rPr lang="en-US" altLang="zh-CN" smtClean="0"/>
              <a:pPr/>
              <a:t>85</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9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75"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Line 2"/>
          <p:cNvSpPr>
            <a:spLocks noChangeShapeType="1"/>
          </p:cNvSpPr>
          <p:nvPr/>
        </p:nvSpPr>
        <p:spPr bwMode="auto">
          <a:xfrm>
            <a:off x="1676400" y="4495800"/>
            <a:ext cx="8915400" cy="0"/>
          </a:xfrm>
          <a:prstGeom prst="line">
            <a:avLst/>
          </a:prstGeom>
          <a:noFill/>
          <a:ln w="38100" cmpd="dbl">
            <a:solidFill>
              <a:schemeClr val="folHlink"/>
            </a:solidFill>
            <a:prstDash val="dash"/>
            <a:round/>
            <a:headEnd/>
            <a:tailEnd/>
          </a:ln>
        </p:spPr>
        <p:txBody>
          <a:bodyPr/>
          <a:lstStyle/>
          <a:p>
            <a:endParaRPr lang="zh-CN" altLang="en-US"/>
          </a:p>
        </p:txBody>
      </p:sp>
      <p:sp>
        <p:nvSpPr>
          <p:cNvPr id="93187" name="Rectangle 3"/>
          <p:cNvSpPr>
            <a:spLocks noChangeArrowheads="1"/>
          </p:cNvSpPr>
          <p:nvPr/>
        </p:nvSpPr>
        <p:spPr bwMode="auto">
          <a:xfrm>
            <a:off x="3078163" y="4730750"/>
            <a:ext cx="6413500" cy="495300"/>
          </a:xfrm>
          <a:prstGeom prst="rect">
            <a:avLst/>
          </a:prstGeom>
          <a:solidFill>
            <a:srgbClr val="FFCCFF"/>
          </a:solidFill>
          <a:ln w="12700">
            <a:noFill/>
            <a:miter lim="800000"/>
            <a:headEnd/>
            <a:tailEnd/>
          </a:ln>
        </p:spPr>
        <p:txBody>
          <a:bodyPr wrap="none" anchor="ctr"/>
          <a:lstStyle/>
          <a:p>
            <a:endParaRPr lang="zh-CN" altLang="en-US"/>
          </a:p>
        </p:txBody>
      </p:sp>
      <p:sp>
        <p:nvSpPr>
          <p:cNvPr id="93188" name="Rectangle 4"/>
          <p:cNvSpPr>
            <a:spLocks noChangeArrowheads="1"/>
          </p:cNvSpPr>
          <p:nvPr/>
        </p:nvSpPr>
        <p:spPr bwMode="auto">
          <a:xfrm>
            <a:off x="3071813" y="4730750"/>
            <a:ext cx="6419850" cy="488950"/>
          </a:xfrm>
          <a:prstGeom prst="rect">
            <a:avLst/>
          </a:prstGeom>
          <a:noFill/>
          <a:ln w="28575">
            <a:solidFill>
              <a:schemeClr val="folHlink"/>
            </a:solidFill>
            <a:miter lim="800000"/>
            <a:headEnd/>
            <a:tailEnd/>
          </a:ln>
        </p:spPr>
        <p:txBody>
          <a:bodyPr wrap="none" anchor="ctr"/>
          <a:lstStyle/>
          <a:p>
            <a:endParaRPr lang="zh-CN" altLang="en-US"/>
          </a:p>
        </p:txBody>
      </p:sp>
      <p:sp>
        <p:nvSpPr>
          <p:cNvPr id="93189" name="Rectangle 5"/>
          <p:cNvSpPr>
            <a:spLocks noChangeArrowheads="1"/>
          </p:cNvSpPr>
          <p:nvPr/>
        </p:nvSpPr>
        <p:spPr bwMode="auto">
          <a:xfrm>
            <a:off x="5780088" y="4835526"/>
            <a:ext cx="905698"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帧</a:t>
            </a:r>
          </a:p>
        </p:txBody>
      </p:sp>
      <p:sp>
        <p:nvSpPr>
          <p:cNvPr id="93190" name="Rectangle 6"/>
          <p:cNvSpPr>
            <a:spLocks noChangeArrowheads="1"/>
          </p:cNvSpPr>
          <p:nvPr/>
        </p:nvSpPr>
        <p:spPr bwMode="auto">
          <a:xfrm>
            <a:off x="9767888" y="4814889"/>
            <a:ext cx="79829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物理层</a:t>
            </a:r>
          </a:p>
        </p:txBody>
      </p:sp>
      <p:sp>
        <p:nvSpPr>
          <p:cNvPr id="93191" name="Rectangle 7"/>
          <p:cNvSpPr>
            <a:spLocks noChangeArrowheads="1"/>
          </p:cNvSpPr>
          <p:nvPr/>
        </p:nvSpPr>
        <p:spPr bwMode="auto">
          <a:xfrm>
            <a:off x="9737725" y="3886201"/>
            <a:ext cx="905698" cy="335989"/>
          </a:xfrm>
          <a:prstGeom prst="rect">
            <a:avLst/>
          </a:prstGeom>
          <a:solidFill>
            <a:schemeClr val="bg1"/>
          </a:solid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层</a:t>
            </a:r>
          </a:p>
        </p:txBody>
      </p:sp>
      <p:sp>
        <p:nvSpPr>
          <p:cNvPr id="93192" name="Line 8"/>
          <p:cNvSpPr>
            <a:spLocks noChangeShapeType="1"/>
          </p:cNvSpPr>
          <p:nvPr/>
        </p:nvSpPr>
        <p:spPr bwMode="auto">
          <a:xfrm flipH="1">
            <a:off x="3070225" y="4221163"/>
            <a:ext cx="1588" cy="514350"/>
          </a:xfrm>
          <a:prstGeom prst="line">
            <a:avLst/>
          </a:prstGeom>
          <a:noFill/>
          <a:ln w="12700">
            <a:solidFill>
              <a:schemeClr val="tx1"/>
            </a:solidFill>
            <a:prstDash val="dash"/>
            <a:round/>
            <a:headEnd/>
            <a:tailEnd/>
          </a:ln>
        </p:spPr>
        <p:txBody>
          <a:bodyPr/>
          <a:lstStyle/>
          <a:p>
            <a:endParaRPr lang="zh-CN" altLang="en-US"/>
          </a:p>
        </p:txBody>
      </p:sp>
      <p:sp>
        <p:nvSpPr>
          <p:cNvPr id="93193" name="Line 9"/>
          <p:cNvSpPr>
            <a:spLocks noChangeShapeType="1"/>
          </p:cNvSpPr>
          <p:nvPr/>
        </p:nvSpPr>
        <p:spPr bwMode="auto">
          <a:xfrm>
            <a:off x="9480551" y="4292600"/>
            <a:ext cx="11113" cy="431800"/>
          </a:xfrm>
          <a:prstGeom prst="line">
            <a:avLst/>
          </a:prstGeom>
          <a:noFill/>
          <a:ln w="12700">
            <a:solidFill>
              <a:schemeClr val="tx1"/>
            </a:solidFill>
            <a:prstDash val="dash"/>
            <a:round/>
            <a:headEnd/>
            <a:tailEnd/>
          </a:ln>
        </p:spPr>
        <p:txBody>
          <a:bodyPr/>
          <a:lstStyle/>
          <a:p>
            <a:endParaRPr lang="zh-CN" altLang="en-US"/>
          </a:p>
        </p:txBody>
      </p:sp>
      <p:sp>
        <p:nvSpPr>
          <p:cNvPr id="93194" name="Rectangle 10"/>
          <p:cNvSpPr>
            <a:spLocks noChangeArrowheads="1"/>
          </p:cNvSpPr>
          <p:nvPr/>
        </p:nvSpPr>
        <p:spPr bwMode="auto">
          <a:xfrm>
            <a:off x="9872663" y="2971801"/>
            <a:ext cx="615950" cy="33337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层</a:t>
            </a:r>
          </a:p>
        </p:txBody>
      </p:sp>
      <p:sp>
        <p:nvSpPr>
          <p:cNvPr id="93195" name="Line 11"/>
          <p:cNvSpPr>
            <a:spLocks noChangeShapeType="1"/>
          </p:cNvSpPr>
          <p:nvPr/>
        </p:nvSpPr>
        <p:spPr bwMode="auto">
          <a:xfrm>
            <a:off x="9720264" y="3505201"/>
            <a:ext cx="820737" cy="11113"/>
          </a:xfrm>
          <a:prstGeom prst="line">
            <a:avLst/>
          </a:prstGeom>
          <a:noFill/>
          <a:ln w="12700">
            <a:solidFill>
              <a:schemeClr val="tx1"/>
            </a:solidFill>
            <a:prstDash val="lgDash"/>
            <a:round/>
            <a:headEnd/>
            <a:tailEnd/>
          </a:ln>
        </p:spPr>
        <p:txBody>
          <a:bodyPr wrap="none" anchor="ctr"/>
          <a:lstStyle/>
          <a:p>
            <a:endParaRPr lang="zh-CN" altLang="en-US"/>
          </a:p>
        </p:txBody>
      </p:sp>
      <p:grpSp>
        <p:nvGrpSpPr>
          <p:cNvPr id="93196" name="Group 15"/>
          <p:cNvGrpSpPr>
            <a:grpSpLocks/>
          </p:cNvGrpSpPr>
          <p:nvPr/>
        </p:nvGrpSpPr>
        <p:grpSpPr bwMode="auto">
          <a:xfrm>
            <a:off x="2570164" y="3463926"/>
            <a:ext cx="6934199" cy="1412875"/>
            <a:chOff x="659" y="2182"/>
            <a:chExt cx="4368" cy="890"/>
          </a:xfrm>
        </p:grpSpPr>
        <p:sp>
          <p:nvSpPr>
            <p:cNvPr id="93205"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grpSp>
          <p:nvGrpSpPr>
            <p:cNvPr id="93206" name="Group 17"/>
            <p:cNvGrpSpPr>
              <a:grpSpLocks/>
            </p:cNvGrpSpPr>
            <p:nvPr/>
          </p:nvGrpSpPr>
          <p:grpSpPr bwMode="auto">
            <a:xfrm>
              <a:off x="659" y="2182"/>
              <a:ext cx="4368" cy="506"/>
              <a:chOff x="659" y="2182"/>
              <a:chExt cx="4368" cy="506"/>
            </a:xfrm>
          </p:grpSpPr>
          <p:sp>
            <p:nvSpPr>
              <p:cNvPr id="450578" name="Rectangle 18"/>
              <p:cNvSpPr>
                <a:spLocks noChangeArrowheads="1"/>
              </p:cNvSpPr>
              <p:nvPr/>
            </p:nvSpPr>
            <p:spPr bwMode="auto">
              <a:xfrm>
                <a:off x="974" y="2400"/>
                <a:ext cx="4045" cy="288"/>
              </a:xfrm>
              <a:prstGeom prst="rect">
                <a:avLst/>
              </a:prstGeom>
              <a:solidFill>
                <a:srgbClr val="FFCCFF"/>
              </a:solidFill>
              <a:ln w="19050">
                <a:solidFill>
                  <a:schemeClr val="tx1"/>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93208" name="Line 19"/>
              <p:cNvSpPr>
                <a:spLocks noChangeShapeType="1"/>
              </p:cNvSpPr>
              <p:nvPr/>
            </p:nvSpPr>
            <p:spPr bwMode="auto">
              <a:xfrm>
                <a:off x="1563" y="2400"/>
                <a:ext cx="0" cy="288"/>
              </a:xfrm>
              <a:prstGeom prst="line">
                <a:avLst/>
              </a:prstGeom>
              <a:noFill/>
              <a:ln w="12700">
                <a:solidFill>
                  <a:schemeClr val="tx1"/>
                </a:solidFill>
                <a:round/>
                <a:headEnd/>
                <a:tailEnd/>
              </a:ln>
            </p:spPr>
            <p:txBody>
              <a:bodyPr wrap="none" anchor="ctr"/>
              <a:lstStyle/>
              <a:p>
                <a:endParaRPr lang="zh-CN" altLang="en-US"/>
              </a:p>
            </p:txBody>
          </p:sp>
          <p:sp>
            <p:nvSpPr>
              <p:cNvPr id="93209" name="Line 20"/>
              <p:cNvSpPr>
                <a:spLocks noChangeShapeType="1"/>
              </p:cNvSpPr>
              <p:nvPr/>
            </p:nvSpPr>
            <p:spPr bwMode="auto">
              <a:xfrm>
                <a:off x="2139" y="2400"/>
                <a:ext cx="0" cy="288"/>
              </a:xfrm>
              <a:prstGeom prst="line">
                <a:avLst/>
              </a:prstGeom>
              <a:noFill/>
              <a:ln w="12700">
                <a:solidFill>
                  <a:schemeClr val="tx1"/>
                </a:solidFill>
                <a:round/>
                <a:headEnd/>
                <a:tailEnd/>
              </a:ln>
            </p:spPr>
            <p:txBody>
              <a:bodyPr wrap="none" anchor="ctr"/>
              <a:lstStyle/>
              <a:p>
                <a:endParaRPr lang="zh-CN" altLang="en-US"/>
              </a:p>
            </p:txBody>
          </p:sp>
          <p:sp>
            <p:nvSpPr>
              <p:cNvPr id="93210" name="Line 21"/>
              <p:cNvSpPr>
                <a:spLocks noChangeShapeType="1"/>
              </p:cNvSpPr>
              <p:nvPr/>
            </p:nvSpPr>
            <p:spPr bwMode="auto">
              <a:xfrm>
                <a:off x="2715" y="2400"/>
                <a:ext cx="0" cy="288"/>
              </a:xfrm>
              <a:prstGeom prst="line">
                <a:avLst/>
              </a:prstGeom>
              <a:noFill/>
              <a:ln w="12700">
                <a:solidFill>
                  <a:schemeClr val="tx1"/>
                </a:solidFill>
                <a:round/>
                <a:headEnd/>
                <a:tailEnd/>
              </a:ln>
            </p:spPr>
            <p:txBody>
              <a:bodyPr wrap="none" anchor="ctr"/>
              <a:lstStyle/>
              <a:p>
                <a:endParaRPr lang="zh-CN" altLang="en-US"/>
              </a:p>
            </p:txBody>
          </p:sp>
          <p:sp>
            <p:nvSpPr>
              <p:cNvPr id="93211" name="Line 22"/>
              <p:cNvSpPr>
                <a:spLocks noChangeShapeType="1"/>
              </p:cNvSpPr>
              <p:nvPr/>
            </p:nvSpPr>
            <p:spPr bwMode="auto">
              <a:xfrm>
                <a:off x="4683" y="2400"/>
                <a:ext cx="0" cy="288"/>
              </a:xfrm>
              <a:prstGeom prst="line">
                <a:avLst/>
              </a:prstGeom>
              <a:noFill/>
              <a:ln w="12700">
                <a:solidFill>
                  <a:schemeClr val="tx1"/>
                </a:solidFill>
                <a:round/>
                <a:headEnd/>
                <a:tailEnd/>
              </a:ln>
            </p:spPr>
            <p:txBody>
              <a:bodyPr wrap="none" anchor="ctr"/>
              <a:lstStyle/>
              <a:p>
                <a:endParaRPr lang="zh-CN" altLang="en-US"/>
              </a:p>
            </p:txBody>
          </p:sp>
          <p:sp>
            <p:nvSpPr>
              <p:cNvPr id="93212" name="Rectangle 23"/>
              <p:cNvSpPr>
                <a:spLocks noChangeArrowheads="1"/>
              </p:cNvSpPr>
              <p:nvPr/>
            </p:nvSpPr>
            <p:spPr bwMode="auto">
              <a:xfrm>
                <a:off x="963"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目的地址</a:t>
                </a:r>
              </a:p>
            </p:txBody>
          </p:sp>
          <p:sp>
            <p:nvSpPr>
              <p:cNvPr id="93213" name="Rectangle 24"/>
              <p:cNvSpPr>
                <a:spLocks noChangeArrowheads="1"/>
              </p:cNvSpPr>
              <p:nvPr/>
            </p:nvSpPr>
            <p:spPr bwMode="auto">
              <a:xfrm>
                <a:off x="1609" y="2445"/>
                <a:ext cx="503"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源地址</a:t>
                </a:r>
              </a:p>
            </p:txBody>
          </p:sp>
          <p:sp>
            <p:nvSpPr>
              <p:cNvPr id="93214" name="Rectangle 25"/>
              <p:cNvSpPr>
                <a:spLocks noChangeArrowheads="1"/>
              </p:cNvSpPr>
              <p:nvPr/>
            </p:nvSpPr>
            <p:spPr bwMode="auto">
              <a:xfrm>
                <a:off x="2241" y="2445"/>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类型</a:t>
                </a:r>
              </a:p>
            </p:txBody>
          </p:sp>
          <p:sp>
            <p:nvSpPr>
              <p:cNvPr id="93215" name="Rectangle 26"/>
              <p:cNvSpPr>
                <a:spLocks noChangeArrowheads="1"/>
              </p:cNvSpPr>
              <p:nvPr/>
            </p:nvSpPr>
            <p:spPr bwMode="auto">
              <a:xfrm>
                <a:off x="3406"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数        据</a:t>
                </a:r>
              </a:p>
            </p:txBody>
          </p:sp>
          <p:sp>
            <p:nvSpPr>
              <p:cNvPr id="93216" name="Rectangle 27"/>
              <p:cNvSpPr>
                <a:spLocks noChangeArrowheads="1"/>
              </p:cNvSpPr>
              <p:nvPr/>
            </p:nvSpPr>
            <p:spPr bwMode="auto">
              <a:xfrm>
                <a:off x="4683" y="2445"/>
                <a:ext cx="34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FCS</a:t>
                </a:r>
              </a:p>
            </p:txBody>
          </p:sp>
          <p:sp>
            <p:nvSpPr>
              <p:cNvPr id="93217" name="Rectangle 28"/>
              <p:cNvSpPr>
                <a:spLocks noChangeArrowheads="1"/>
              </p:cNvSpPr>
              <p:nvPr/>
            </p:nvSpPr>
            <p:spPr bwMode="auto">
              <a:xfrm>
                <a:off x="1193"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93218" name="Rectangle 29"/>
              <p:cNvSpPr>
                <a:spLocks noChangeArrowheads="1"/>
              </p:cNvSpPr>
              <p:nvPr/>
            </p:nvSpPr>
            <p:spPr bwMode="auto">
              <a:xfrm>
                <a:off x="1810"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93219" name="Rectangle 30"/>
              <p:cNvSpPr>
                <a:spLocks noChangeArrowheads="1"/>
              </p:cNvSpPr>
              <p:nvPr/>
            </p:nvSpPr>
            <p:spPr bwMode="auto">
              <a:xfrm>
                <a:off x="2379"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2</a:t>
                </a:r>
              </a:p>
            </p:txBody>
          </p:sp>
          <p:sp>
            <p:nvSpPr>
              <p:cNvPr id="93220" name="Rectangle 31"/>
              <p:cNvSpPr>
                <a:spLocks noChangeArrowheads="1"/>
              </p:cNvSpPr>
              <p:nvPr/>
            </p:nvSpPr>
            <p:spPr bwMode="auto">
              <a:xfrm>
                <a:off x="4786"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4</a:t>
                </a:r>
              </a:p>
            </p:txBody>
          </p:sp>
          <p:sp>
            <p:nvSpPr>
              <p:cNvPr id="93221" name="Rectangle 32"/>
              <p:cNvSpPr>
                <a:spLocks noChangeArrowheads="1"/>
              </p:cNvSpPr>
              <p:nvPr/>
            </p:nvSpPr>
            <p:spPr bwMode="auto">
              <a:xfrm>
                <a:off x="659" y="2182"/>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字节</a:t>
                </a:r>
              </a:p>
            </p:txBody>
          </p:sp>
          <p:sp>
            <p:nvSpPr>
              <p:cNvPr id="93222" name="Text Box 33"/>
              <p:cNvSpPr txBox="1">
                <a:spLocks noChangeArrowheads="1"/>
              </p:cNvSpPr>
              <p:nvPr/>
            </p:nvSpPr>
            <p:spPr bwMode="auto">
              <a:xfrm>
                <a:off x="3777" y="2185"/>
                <a:ext cx="633" cy="212"/>
              </a:xfrm>
              <a:prstGeom prst="rect">
                <a:avLst/>
              </a:prstGeom>
              <a:noFill/>
              <a:ln w="12700">
                <a:noFill/>
                <a:miter lim="800000"/>
                <a:headEnd/>
                <a:tailEnd/>
              </a:ln>
            </p:spPr>
            <p:txBody>
              <a:bodyPr wrap="none">
                <a:spAutoFit/>
              </a:bodyPr>
              <a:lstStyle/>
              <a:p>
                <a:pPr defTabSz="762000" eaLnBrk="0" hangingPunct="0"/>
                <a:r>
                  <a:rPr kumimoji="1" lang="en-US" altLang="zh-CN" sz="1600">
                    <a:solidFill>
                      <a:srgbClr val="333399"/>
                    </a:solidFill>
                    <a:latin typeface="Times New Roman" pitchFamily="18" charset="0"/>
                  </a:rPr>
                  <a:t>46 ~ 1500</a:t>
                </a:r>
              </a:p>
            </p:txBody>
          </p:sp>
        </p:grpSp>
      </p:grpSp>
      <p:grpSp>
        <p:nvGrpSpPr>
          <p:cNvPr id="93197" name="Group 34"/>
          <p:cNvGrpSpPr>
            <a:grpSpLocks/>
          </p:cNvGrpSpPr>
          <p:nvPr/>
        </p:nvGrpSpPr>
        <p:grpSpPr bwMode="auto">
          <a:xfrm>
            <a:off x="5834063" y="2971800"/>
            <a:ext cx="3124200" cy="990600"/>
            <a:chOff x="2715" y="1872"/>
            <a:chExt cx="1968" cy="624"/>
          </a:xfrm>
        </p:grpSpPr>
        <p:sp>
          <p:nvSpPr>
            <p:cNvPr id="93203"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sp>
          <p:nvSpPr>
            <p:cNvPr id="450596"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数据报</a:t>
              </a:r>
            </a:p>
          </p:txBody>
        </p:sp>
      </p:grpSp>
      <p:sp>
        <p:nvSpPr>
          <p:cNvPr id="93198" name="Rectangle 37"/>
          <p:cNvSpPr>
            <a:spLocks noGrp="1" noChangeArrowheads="1"/>
          </p:cNvSpPr>
          <p:nvPr>
            <p:ph type="title"/>
          </p:nvPr>
        </p:nvSpPr>
        <p:spPr>
          <a:xfrm>
            <a:off x="2424114" y="188913"/>
            <a:ext cx="7793037" cy="768350"/>
          </a:xfrm>
        </p:spPr>
        <p:txBody>
          <a:bodyPr/>
          <a:lstStyle/>
          <a:p>
            <a:pPr algn="ctr" eaLnBrk="1" hangingPunct="1"/>
            <a:r>
              <a:rPr lang="zh-CN" altLang="en-US"/>
              <a:t>以太网 </a:t>
            </a:r>
            <a:r>
              <a:rPr lang="en-US" altLang="zh-CN"/>
              <a:t>V2 </a:t>
            </a:r>
            <a:r>
              <a:rPr lang="zh-CN" altLang="en-US"/>
              <a:t>的 </a:t>
            </a:r>
            <a:r>
              <a:rPr lang="en-US" altLang="zh-CN"/>
              <a:t>MAC </a:t>
            </a:r>
            <a:r>
              <a:rPr lang="zh-CN" altLang="en-US"/>
              <a:t>帧格式</a:t>
            </a:r>
          </a:p>
        </p:txBody>
      </p:sp>
      <p:sp>
        <p:nvSpPr>
          <p:cNvPr id="93199" name="AutoShape 38"/>
          <p:cNvSpPr>
            <a:spLocks noChangeArrowheads="1"/>
          </p:cNvSpPr>
          <p:nvPr/>
        </p:nvSpPr>
        <p:spPr bwMode="auto">
          <a:xfrm>
            <a:off x="4656138" y="2133601"/>
            <a:ext cx="2735262" cy="504825"/>
          </a:xfrm>
          <a:prstGeom prst="wedgeRoundRectCallout">
            <a:avLst>
              <a:gd name="adj1" fmla="val 116454"/>
              <a:gd name="adj2" fmla="val 310380"/>
              <a:gd name="adj3" fmla="val 16667"/>
            </a:avLst>
          </a:prstGeom>
          <a:solidFill>
            <a:srgbClr val="FFFF99"/>
          </a:solidFill>
          <a:ln w="9525">
            <a:solidFill>
              <a:schemeClr val="tx1"/>
            </a:solidFill>
            <a:miter lim="800000"/>
            <a:headEnd/>
            <a:tailEnd/>
          </a:ln>
        </p:spPr>
        <p:txBody>
          <a:bodyPr/>
          <a:lstStyle/>
          <a:p>
            <a:pPr algn="ctr"/>
            <a:r>
              <a:rPr lang="en-US" altLang="zh-CN" sz="2400">
                <a:solidFill>
                  <a:srgbClr val="333399"/>
                </a:solidFill>
                <a:latin typeface="Arial" charset="0"/>
                <a:ea typeface="黑体" pitchFamily="2" charset="-122"/>
              </a:rPr>
              <a:t>FCS </a:t>
            </a:r>
            <a:r>
              <a:rPr lang="zh-CN" altLang="en-US" sz="2400">
                <a:solidFill>
                  <a:srgbClr val="333399"/>
                </a:solidFill>
                <a:latin typeface="Arial" charset="0"/>
                <a:ea typeface="黑体" pitchFamily="2" charset="-122"/>
              </a:rPr>
              <a:t>字段 </a:t>
            </a:r>
            <a:r>
              <a:rPr kumimoji="1" lang="en-US" altLang="zh-CN">
                <a:solidFill>
                  <a:srgbClr val="333399"/>
                </a:solidFill>
                <a:latin typeface="Arial" charset="0"/>
              </a:rPr>
              <a:t>4</a:t>
            </a:r>
            <a:r>
              <a:rPr lang="en-US" altLang="zh-CN" sz="2400">
                <a:solidFill>
                  <a:srgbClr val="333399"/>
                </a:solidFill>
                <a:latin typeface="Arial" charset="0"/>
                <a:ea typeface="黑体" pitchFamily="2" charset="-122"/>
              </a:rPr>
              <a:t> </a:t>
            </a:r>
            <a:r>
              <a:rPr lang="zh-CN" altLang="en-US" sz="2400">
                <a:solidFill>
                  <a:srgbClr val="333399"/>
                </a:solidFill>
                <a:latin typeface="Arial" charset="0"/>
                <a:ea typeface="黑体" pitchFamily="2" charset="-122"/>
              </a:rPr>
              <a:t>字节</a:t>
            </a:r>
          </a:p>
        </p:txBody>
      </p:sp>
      <p:sp>
        <p:nvSpPr>
          <p:cNvPr id="450599" name="Text Box 39"/>
          <p:cNvSpPr txBox="1">
            <a:spLocks noChangeArrowheads="1"/>
          </p:cNvSpPr>
          <p:nvPr/>
        </p:nvSpPr>
        <p:spPr bwMode="auto">
          <a:xfrm>
            <a:off x="2949576" y="1138238"/>
            <a:ext cx="6403975" cy="831850"/>
          </a:xfrm>
          <a:prstGeom prst="rect">
            <a:avLst/>
          </a:prstGeom>
          <a:solidFill>
            <a:srgbClr val="CCECFF"/>
          </a:solidFill>
          <a:ln w="9525">
            <a:solidFill>
              <a:srgbClr val="333399"/>
            </a:solidFill>
            <a:miter lim="800000"/>
            <a:headEnd/>
            <a:tailEnd/>
          </a:ln>
        </p:spPr>
        <p:txBody>
          <a:bodyPr wrap="none">
            <a:spAutoFit/>
          </a:bodyPr>
          <a:lstStyle/>
          <a:p>
            <a:pPr algn="ctr"/>
            <a:r>
              <a:rPr lang="zh-CN" altLang="en-US" sz="2400">
                <a:solidFill>
                  <a:srgbClr val="333399"/>
                </a:solidFill>
                <a:latin typeface="Arial" charset="0"/>
                <a:ea typeface="黑体" pitchFamily="2" charset="-122"/>
              </a:rPr>
              <a:t>当传输媒体的误码率为 </a:t>
            </a:r>
            <a:r>
              <a:rPr lang="en-US" altLang="zh-CN" sz="2400">
                <a:solidFill>
                  <a:srgbClr val="333399"/>
                </a:solidFill>
                <a:latin typeface="Arial" charset="0"/>
                <a:ea typeface="黑体" pitchFamily="2" charset="-122"/>
              </a:rPr>
              <a:t>1</a:t>
            </a:r>
            <a:r>
              <a:rPr lang="en-US" altLang="zh-CN" sz="2400">
                <a:solidFill>
                  <a:srgbClr val="333399"/>
                </a:solidFill>
                <a:latin typeface="Arial" charset="0"/>
                <a:ea typeface="黑体" pitchFamily="2" charset="-122"/>
                <a:sym typeface="Symbol" pitchFamily="18" charset="2"/>
              </a:rPr>
              <a:t></a:t>
            </a:r>
            <a:r>
              <a:rPr lang="en-US" altLang="zh-CN" sz="2400">
                <a:solidFill>
                  <a:srgbClr val="333399"/>
                </a:solidFill>
                <a:latin typeface="Arial" charset="0"/>
                <a:ea typeface="黑体" pitchFamily="2" charset="-122"/>
              </a:rPr>
              <a:t>10</a:t>
            </a:r>
            <a:r>
              <a:rPr lang="en-US" altLang="zh-CN" sz="2400" baseline="30000">
                <a:solidFill>
                  <a:srgbClr val="333399"/>
                </a:solidFill>
                <a:latin typeface="Arial" charset="0"/>
                <a:ea typeface="黑体" pitchFamily="2" charset="-122"/>
                <a:sym typeface="Symbol" pitchFamily="18" charset="2"/>
              </a:rPr>
              <a:t></a:t>
            </a:r>
            <a:r>
              <a:rPr lang="en-US" altLang="zh-CN" sz="2400" baseline="30000">
                <a:solidFill>
                  <a:srgbClr val="333399"/>
                </a:solidFill>
                <a:latin typeface="Arial" charset="0"/>
                <a:ea typeface="黑体" pitchFamily="2" charset="-122"/>
              </a:rPr>
              <a:t>8</a:t>
            </a:r>
            <a:r>
              <a:rPr lang="en-US" altLang="zh-CN" sz="2400">
                <a:solidFill>
                  <a:srgbClr val="333399"/>
                </a:solidFill>
                <a:latin typeface="Arial" charset="0"/>
                <a:ea typeface="黑体" pitchFamily="2" charset="-122"/>
              </a:rPr>
              <a:t> </a:t>
            </a:r>
            <a:r>
              <a:rPr lang="zh-CN" altLang="en-US" sz="2400">
                <a:solidFill>
                  <a:srgbClr val="333399"/>
                </a:solidFill>
                <a:latin typeface="Arial" charset="0"/>
                <a:ea typeface="黑体" pitchFamily="2" charset="-122"/>
              </a:rPr>
              <a:t>时，</a:t>
            </a:r>
          </a:p>
          <a:p>
            <a:pPr algn="ctr"/>
            <a:r>
              <a:rPr lang="en-US" altLang="zh-CN" sz="2400">
                <a:solidFill>
                  <a:srgbClr val="333399"/>
                </a:solidFill>
                <a:latin typeface="Arial" charset="0"/>
                <a:ea typeface="黑体" pitchFamily="2" charset="-122"/>
              </a:rPr>
              <a:t>MAC </a:t>
            </a:r>
            <a:r>
              <a:rPr lang="zh-CN" altLang="en-US" sz="2400">
                <a:solidFill>
                  <a:srgbClr val="333399"/>
                </a:solidFill>
                <a:latin typeface="Arial" charset="0"/>
                <a:ea typeface="黑体" pitchFamily="2" charset="-122"/>
              </a:rPr>
              <a:t>子层可使未检测到的差错小于 </a:t>
            </a:r>
            <a:r>
              <a:rPr lang="en-US" altLang="zh-CN" sz="2400">
                <a:solidFill>
                  <a:srgbClr val="333399"/>
                </a:solidFill>
                <a:latin typeface="Arial" charset="0"/>
                <a:ea typeface="黑体" pitchFamily="2" charset="-122"/>
              </a:rPr>
              <a:t>1</a:t>
            </a:r>
            <a:r>
              <a:rPr lang="en-US" altLang="zh-CN" sz="2400">
                <a:solidFill>
                  <a:srgbClr val="333399"/>
                </a:solidFill>
                <a:latin typeface="Arial" charset="0"/>
                <a:ea typeface="黑体" pitchFamily="2" charset="-122"/>
                <a:sym typeface="Symbol" pitchFamily="18" charset="2"/>
              </a:rPr>
              <a:t></a:t>
            </a:r>
            <a:r>
              <a:rPr lang="en-US" altLang="zh-CN" sz="2400">
                <a:solidFill>
                  <a:srgbClr val="333399"/>
                </a:solidFill>
                <a:latin typeface="Arial" charset="0"/>
                <a:ea typeface="黑体" pitchFamily="2" charset="-122"/>
              </a:rPr>
              <a:t>10</a:t>
            </a:r>
            <a:r>
              <a:rPr lang="en-US" altLang="zh-CN" sz="2400" baseline="30000">
                <a:solidFill>
                  <a:srgbClr val="333399"/>
                </a:solidFill>
                <a:latin typeface="Arial" charset="0"/>
                <a:ea typeface="黑体" pitchFamily="2" charset="-122"/>
                <a:sym typeface="Symbol" pitchFamily="18" charset="2"/>
              </a:rPr>
              <a:t></a:t>
            </a:r>
            <a:r>
              <a:rPr lang="en-US" altLang="zh-CN" sz="2400" baseline="30000">
                <a:solidFill>
                  <a:srgbClr val="333399"/>
                </a:solidFill>
                <a:latin typeface="Arial" charset="0"/>
                <a:ea typeface="黑体" pitchFamily="2" charset="-122"/>
              </a:rPr>
              <a:t>14</a:t>
            </a:r>
            <a:r>
              <a:rPr lang="zh-CN" altLang="en-US" sz="2400">
                <a:solidFill>
                  <a:srgbClr val="333399"/>
                </a:solidFill>
                <a:latin typeface="Arial" charset="0"/>
                <a:ea typeface="黑体" pitchFamily="2" charset="-122"/>
              </a:rPr>
              <a:t>。 </a:t>
            </a:r>
          </a:p>
        </p:txBody>
      </p:sp>
      <p:sp>
        <p:nvSpPr>
          <p:cNvPr id="450600" name="Text Box 40"/>
          <p:cNvSpPr txBox="1">
            <a:spLocks noChangeArrowheads="1"/>
          </p:cNvSpPr>
          <p:nvPr/>
        </p:nvSpPr>
        <p:spPr bwMode="auto">
          <a:xfrm>
            <a:off x="3000376" y="5392739"/>
            <a:ext cx="6594475" cy="1196975"/>
          </a:xfrm>
          <a:prstGeom prst="rect">
            <a:avLst/>
          </a:prstGeom>
          <a:solidFill>
            <a:srgbClr val="CCECFF"/>
          </a:solidFill>
          <a:ln w="9525">
            <a:solidFill>
              <a:srgbClr val="333399"/>
            </a:solidFill>
            <a:miter lim="800000"/>
            <a:headEnd/>
            <a:tailEnd/>
          </a:ln>
        </p:spPr>
        <p:txBody>
          <a:bodyPr wrap="none">
            <a:spAutoFit/>
          </a:bodyPr>
          <a:lstStyle/>
          <a:p>
            <a:pPr algn="ctr"/>
            <a:r>
              <a:rPr lang="zh-CN" altLang="en-US" sz="2400">
                <a:solidFill>
                  <a:srgbClr val="333399"/>
                </a:solidFill>
                <a:latin typeface="Arial" charset="0"/>
                <a:ea typeface="黑体" pitchFamily="2" charset="-122"/>
              </a:rPr>
              <a:t>当数据字段的长度小于 </a:t>
            </a:r>
            <a:r>
              <a:rPr lang="en-US" altLang="zh-CN" sz="2400">
                <a:solidFill>
                  <a:srgbClr val="333399"/>
                </a:solidFill>
                <a:latin typeface="Arial" charset="0"/>
                <a:ea typeface="黑体" pitchFamily="2" charset="-122"/>
              </a:rPr>
              <a:t>46 </a:t>
            </a:r>
            <a:r>
              <a:rPr lang="zh-CN" altLang="en-US" sz="2400">
                <a:solidFill>
                  <a:srgbClr val="333399"/>
                </a:solidFill>
                <a:latin typeface="Arial" charset="0"/>
                <a:ea typeface="黑体" pitchFamily="2" charset="-122"/>
              </a:rPr>
              <a:t>字节时，</a:t>
            </a:r>
          </a:p>
          <a:p>
            <a:pPr algn="ctr"/>
            <a:r>
              <a:rPr lang="zh-CN" altLang="en-US" sz="2400">
                <a:solidFill>
                  <a:srgbClr val="333399"/>
                </a:solidFill>
                <a:latin typeface="Arial" charset="0"/>
                <a:ea typeface="黑体" pitchFamily="2" charset="-122"/>
              </a:rPr>
              <a:t>应在数据字段的后面加入整数字节的填充字段，</a:t>
            </a:r>
          </a:p>
          <a:p>
            <a:pPr algn="ctr"/>
            <a:r>
              <a:rPr lang="zh-CN" altLang="en-US" sz="2400">
                <a:solidFill>
                  <a:srgbClr val="333399"/>
                </a:solidFill>
                <a:latin typeface="Arial" charset="0"/>
                <a:ea typeface="黑体" pitchFamily="2" charset="-122"/>
              </a:rPr>
              <a:t>以保证以太网的 </a:t>
            </a:r>
            <a:r>
              <a:rPr lang="en-US" altLang="zh-CN" sz="2400">
                <a:solidFill>
                  <a:srgbClr val="333399"/>
                </a:solidFill>
                <a:latin typeface="Arial" charset="0"/>
                <a:ea typeface="黑体" pitchFamily="2" charset="-122"/>
              </a:rPr>
              <a:t>MAC </a:t>
            </a:r>
            <a:r>
              <a:rPr lang="zh-CN" altLang="en-US" sz="2400">
                <a:solidFill>
                  <a:srgbClr val="333399"/>
                </a:solidFill>
                <a:latin typeface="Arial" charset="0"/>
                <a:ea typeface="黑体" pitchFamily="2" charset="-122"/>
              </a:rPr>
              <a:t>帧长不小于 </a:t>
            </a:r>
            <a:r>
              <a:rPr lang="en-US" altLang="zh-CN" sz="2400">
                <a:solidFill>
                  <a:srgbClr val="333399"/>
                </a:solidFill>
                <a:latin typeface="Arial" charset="0"/>
                <a:ea typeface="黑体" pitchFamily="2" charset="-122"/>
              </a:rPr>
              <a:t>64 </a:t>
            </a:r>
            <a:r>
              <a:rPr lang="zh-CN" altLang="en-US" sz="2400">
                <a:solidFill>
                  <a:srgbClr val="333399"/>
                </a:solidFill>
                <a:latin typeface="Arial" charset="0"/>
                <a:ea typeface="黑体" pitchFamily="2" charset="-122"/>
              </a:rPr>
              <a:t>字节。 </a:t>
            </a:r>
          </a:p>
        </p:txBody>
      </p:sp>
      <p:sp>
        <p:nvSpPr>
          <p:cNvPr id="93202" name="灯片编号占位符 39"/>
          <p:cNvSpPr>
            <a:spLocks noGrp="1"/>
          </p:cNvSpPr>
          <p:nvPr>
            <p:ph type="sldNum" sz="quarter" idx="12"/>
          </p:nvPr>
        </p:nvSpPr>
        <p:spPr>
          <a:noFill/>
        </p:spPr>
        <p:txBody>
          <a:bodyPr/>
          <a:lstStyle/>
          <a:p>
            <a:fld id="{5959D444-66E9-4311-B7F2-83B99B1B4824}" type="slidenum">
              <a:rPr lang="en-US" altLang="zh-CN" smtClean="0"/>
              <a:pPr/>
              <a:t>86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9" grpId="0" animBg="1"/>
      <p:bldP spid="450600"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Line 2"/>
          <p:cNvSpPr>
            <a:spLocks noChangeShapeType="1"/>
          </p:cNvSpPr>
          <p:nvPr/>
        </p:nvSpPr>
        <p:spPr bwMode="auto">
          <a:xfrm>
            <a:off x="1676400" y="4495800"/>
            <a:ext cx="8915400" cy="0"/>
          </a:xfrm>
          <a:prstGeom prst="line">
            <a:avLst/>
          </a:prstGeom>
          <a:noFill/>
          <a:ln w="38100" cmpd="dbl">
            <a:solidFill>
              <a:schemeClr val="folHlink"/>
            </a:solidFill>
            <a:prstDash val="dash"/>
            <a:round/>
            <a:headEnd/>
            <a:tailEnd/>
          </a:ln>
        </p:spPr>
        <p:txBody>
          <a:bodyPr/>
          <a:lstStyle/>
          <a:p>
            <a:endParaRPr lang="zh-CN" altLang="en-US"/>
          </a:p>
        </p:txBody>
      </p:sp>
      <p:sp>
        <p:nvSpPr>
          <p:cNvPr id="94211" name="Rectangle 3"/>
          <p:cNvSpPr>
            <a:spLocks noChangeArrowheads="1"/>
          </p:cNvSpPr>
          <p:nvPr/>
        </p:nvSpPr>
        <p:spPr bwMode="auto">
          <a:xfrm>
            <a:off x="3078163" y="4730750"/>
            <a:ext cx="6413500" cy="495300"/>
          </a:xfrm>
          <a:prstGeom prst="rect">
            <a:avLst/>
          </a:prstGeom>
          <a:solidFill>
            <a:srgbClr val="FFCCFF"/>
          </a:solidFill>
          <a:ln w="12700">
            <a:noFill/>
            <a:miter lim="800000"/>
            <a:headEnd/>
            <a:tailEnd/>
          </a:ln>
        </p:spPr>
        <p:txBody>
          <a:bodyPr wrap="none" anchor="ctr"/>
          <a:lstStyle/>
          <a:p>
            <a:endParaRPr lang="zh-CN" altLang="en-US"/>
          </a:p>
        </p:txBody>
      </p:sp>
      <p:sp>
        <p:nvSpPr>
          <p:cNvPr id="94212" name="Rectangle 4"/>
          <p:cNvSpPr>
            <a:spLocks noChangeArrowheads="1"/>
          </p:cNvSpPr>
          <p:nvPr/>
        </p:nvSpPr>
        <p:spPr bwMode="auto">
          <a:xfrm>
            <a:off x="3071813" y="4730750"/>
            <a:ext cx="6419850" cy="488950"/>
          </a:xfrm>
          <a:prstGeom prst="rect">
            <a:avLst/>
          </a:prstGeom>
          <a:noFill/>
          <a:ln w="28575">
            <a:solidFill>
              <a:schemeClr val="folHlink"/>
            </a:solidFill>
            <a:miter lim="800000"/>
            <a:headEnd/>
            <a:tailEnd/>
          </a:ln>
        </p:spPr>
        <p:txBody>
          <a:bodyPr wrap="none" anchor="ctr"/>
          <a:lstStyle/>
          <a:p>
            <a:endParaRPr lang="zh-CN" altLang="en-US"/>
          </a:p>
        </p:txBody>
      </p:sp>
      <p:sp>
        <p:nvSpPr>
          <p:cNvPr id="94213" name="Rectangle 5"/>
          <p:cNvSpPr>
            <a:spLocks noChangeArrowheads="1"/>
          </p:cNvSpPr>
          <p:nvPr/>
        </p:nvSpPr>
        <p:spPr bwMode="auto">
          <a:xfrm>
            <a:off x="5780088" y="4835526"/>
            <a:ext cx="905698"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帧</a:t>
            </a:r>
          </a:p>
        </p:txBody>
      </p:sp>
      <p:sp>
        <p:nvSpPr>
          <p:cNvPr id="94214" name="Rectangle 6"/>
          <p:cNvSpPr>
            <a:spLocks noChangeArrowheads="1"/>
          </p:cNvSpPr>
          <p:nvPr/>
        </p:nvSpPr>
        <p:spPr bwMode="auto">
          <a:xfrm>
            <a:off x="9767888" y="4814889"/>
            <a:ext cx="798296" cy="335989"/>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物理层</a:t>
            </a:r>
          </a:p>
        </p:txBody>
      </p:sp>
      <p:sp>
        <p:nvSpPr>
          <p:cNvPr id="94215" name="Rectangle 7"/>
          <p:cNvSpPr>
            <a:spLocks noChangeArrowheads="1"/>
          </p:cNvSpPr>
          <p:nvPr/>
        </p:nvSpPr>
        <p:spPr bwMode="auto">
          <a:xfrm>
            <a:off x="9737725" y="3886201"/>
            <a:ext cx="905698" cy="335989"/>
          </a:xfrm>
          <a:prstGeom prst="rect">
            <a:avLst/>
          </a:prstGeom>
          <a:solidFill>
            <a:schemeClr val="bg1"/>
          </a:solid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MAC </a:t>
            </a:r>
            <a:r>
              <a:rPr kumimoji="1" lang="zh-CN" altLang="en-US" sz="1600">
                <a:solidFill>
                  <a:srgbClr val="333399"/>
                </a:solidFill>
                <a:latin typeface="Times New Roman" pitchFamily="18" charset="0"/>
              </a:rPr>
              <a:t>层</a:t>
            </a:r>
          </a:p>
        </p:txBody>
      </p:sp>
      <p:sp>
        <p:nvSpPr>
          <p:cNvPr id="94216" name="Line 8"/>
          <p:cNvSpPr>
            <a:spLocks noChangeShapeType="1"/>
          </p:cNvSpPr>
          <p:nvPr/>
        </p:nvSpPr>
        <p:spPr bwMode="auto">
          <a:xfrm flipH="1">
            <a:off x="3070225" y="4221163"/>
            <a:ext cx="1588" cy="514350"/>
          </a:xfrm>
          <a:prstGeom prst="line">
            <a:avLst/>
          </a:prstGeom>
          <a:noFill/>
          <a:ln w="12700">
            <a:solidFill>
              <a:schemeClr val="tx1"/>
            </a:solidFill>
            <a:prstDash val="dash"/>
            <a:round/>
            <a:headEnd/>
            <a:tailEnd/>
          </a:ln>
        </p:spPr>
        <p:txBody>
          <a:bodyPr/>
          <a:lstStyle/>
          <a:p>
            <a:endParaRPr lang="zh-CN" altLang="en-US"/>
          </a:p>
        </p:txBody>
      </p:sp>
      <p:sp>
        <p:nvSpPr>
          <p:cNvPr id="94217" name="Line 9"/>
          <p:cNvSpPr>
            <a:spLocks noChangeShapeType="1"/>
          </p:cNvSpPr>
          <p:nvPr/>
        </p:nvSpPr>
        <p:spPr bwMode="auto">
          <a:xfrm>
            <a:off x="9480551" y="4292600"/>
            <a:ext cx="11113" cy="431800"/>
          </a:xfrm>
          <a:prstGeom prst="line">
            <a:avLst/>
          </a:prstGeom>
          <a:noFill/>
          <a:ln w="12700">
            <a:solidFill>
              <a:schemeClr val="tx1"/>
            </a:solidFill>
            <a:prstDash val="dash"/>
            <a:round/>
            <a:headEnd/>
            <a:tailEnd/>
          </a:ln>
        </p:spPr>
        <p:txBody>
          <a:bodyPr/>
          <a:lstStyle/>
          <a:p>
            <a:endParaRPr lang="zh-CN" altLang="en-US"/>
          </a:p>
        </p:txBody>
      </p:sp>
      <p:sp>
        <p:nvSpPr>
          <p:cNvPr id="94218" name="Rectangle 10"/>
          <p:cNvSpPr>
            <a:spLocks noChangeArrowheads="1"/>
          </p:cNvSpPr>
          <p:nvPr/>
        </p:nvSpPr>
        <p:spPr bwMode="auto">
          <a:xfrm>
            <a:off x="9872663" y="2971801"/>
            <a:ext cx="615950" cy="33337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层</a:t>
            </a:r>
          </a:p>
        </p:txBody>
      </p:sp>
      <p:sp>
        <p:nvSpPr>
          <p:cNvPr id="94219" name="Line 11"/>
          <p:cNvSpPr>
            <a:spLocks noChangeShapeType="1"/>
          </p:cNvSpPr>
          <p:nvPr/>
        </p:nvSpPr>
        <p:spPr bwMode="auto">
          <a:xfrm>
            <a:off x="9720264" y="3505201"/>
            <a:ext cx="820737" cy="11113"/>
          </a:xfrm>
          <a:prstGeom prst="line">
            <a:avLst/>
          </a:prstGeom>
          <a:noFill/>
          <a:ln w="12700">
            <a:solidFill>
              <a:schemeClr val="tx1"/>
            </a:solidFill>
            <a:prstDash val="lgDash"/>
            <a:round/>
            <a:headEnd/>
            <a:tailEnd/>
          </a:ln>
        </p:spPr>
        <p:txBody>
          <a:bodyPr wrap="none" anchor="ctr"/>
          <a:lstStyle/>
          <a:p>
            <a:endParaRPr lang="zh-CN" altLang="en-US"/>
          </a:p>
        </p:txBody>
      </p:sp>
      <p:grpSp>
        <p:nvGrpSpPr>
          <p:cNvPr id="94220" name="Group 15"/>
          <p:cNvGrpSpPr>
            <a:grpSpLocks/>
          </p:cNvGrpSpPr>
          <p:nvPr/>
        </p:nvGrpSpPr>
        <p:grpSpPr bwMode="auto">
          <a:xfrm>
            <a:off x="2570164" y="3463926"/>
            <a:ext cx="6934199" cy="1412875"/>
            <a:chOff x="659" y="2182"/>
            <a:chExt cx="4368" cy="890"/>
          </a:xfrm>
        </p:grpSpPr>
        <p:sp>
          <p:nvSpPr>
            <p:cNvPr id="94245" name="AutoShape 16"/>
            <p:cNvSpPr>
              <a:spLocks noChangeArrowheads="1"/>
            </p:cNvSpPr>
            <p:nvPr/>
          </p:nvSpPr>
          <p:spPr bwMode="auto">
            <a:xfrm rot="16200000" flipH="1">
              <a:off x="2830" y="2807"/>
              <a:ext cx="384" cy="145"/>
            </a:xfrm>
            <a:prstGeom prst="rightArrow">
              <a:avLst>
                <a:gd name="adj1" fmla="val 50000"/>
                <a:gd name="adj2" fmla="val 132426"/>
              </a:avLst>
            </a:prstGeom>
            <a:solidFill>
              <a:schemeClr val="accent1"/>
            </a:solidFill>
            <a:ln w="12700">
              <a:solidFill>
                <a:schemeClr val="tx1"/>
              </a:solidFill>
              <a:miter lim="800000"/>
              <a:headEnd/>
              <a:tailEnd/>
            </a:ln>
          </p:spPr>
          <p:txBody>
            <a:bodyPr wrap="none" anchor="ctr"/>
            <a:lstStyle/>
            <a:p>
              <a:endParaRPr lang="zh-CN" altLang="en-US"/>
            </a:p>
          </p:txBody>
        </p:sp>
        <p:grpSp>
          <p:nvGrpSpPr>
            <p:cNvPr id="94246" name="Group 17"/>
            <p:cNvGrpSpPr>
              <a:grpSpLocks/>
            </p:cNvGrpSpPr>
            <p:nvPr/>
          </p:nvGrpSpPr>
          <p:grpSpPr bwMode="auto">
            <a:xfrm>
              <a:off x="659" y="2182"/>
              <a:ext cx="4368" cy="506"/>
              <a:chOff x="659" y="2182"/>
              <a:chExt cx="4368" cy="506"/>
            </a:xfrm>
          </p:grpSpPr>
          <p:sp>
            <p:nvSpPr>
              <p:cNvPr id="451602" name="Rectangle 18"/>
              <p:cNvSpPr>
                <a:spLocks noChangeArrowheads="1"/>
              </p:cNvSpPr>
              <p:nvPr/>
            </p:nvSpPr>
            <p:spPr bwMode="auto">
              <a:xfrm>
                <a:off x="974" y="2400"/>
                <a:ext cx="4045" cy="288"/>
              </a:xfrm>
              <a:prstGeom prst="rect">
                <a:avLst/>
              </a:prstGeom>
              <a:solidFill>
                <a:srgbClr val="FFCCFF"/>
              </a:solidFill>
              <a:ln w="19050">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94248" name="Line 19"/>
              <p:cNvSpPr>
                <a:spLocks noChangeShapeType="1"/>
              </p:cNvSpPr>
              <p:nvPr/>
            </p:nvSpPr>
            <p:spPr bwMode="auto">
              <a:xfrm>
                <a:off x="1563" y="2400"/>
                <a:ext cx="0" cy="288"/>
              </a:xfrm>
              <a:prstGeom prst="line">
                <a:avLst/>
              </a:prstGeom>
              <a:noFill/>
              <a:ln w="12700">
                <a:solidFill>
                  <a:schemeClr val="tx1"/>
                </a:solidFill>
                <a:round/>
                <a:headEnd/>
                <a:tailEnd/>
              </a:ln>
            </p:spPr>
            <p:txBody>
              <a:bodyPr wrap="none" anchor="ctr"/>
              <a:lstStyle/>
              <a:p>
                <a:endParaRPr lang="zh-CN" altLang="en-US"/>
              </a:p>
            </p:txBody>
          </p:sp>
          <p:sp>
            <p:nvSpPr>
              <p:cNvPr id="94249" name="Line 20"/>
              <p:cNvSpPr>
                <a:spLocks noChangeShapeType="1"/>
              </p:cNvSpPr>
              <p:nvPr/>
            </p:nvSpPr>
            <p:spPr bwMode="auto">
              <a:xfrm>
                <a:off x="2139" y="2400"/>
                <a:ext cx="0" cy="288"/>
              </a:xfrm>
              <a:prstGeom prst="line">
                <a:avLst/>
              </a:prstGeom>
              <a:noFill/>
              <a:ln w="12700">
                <a:solidFill>
                  <a:schemeClr val="tx1"/>
                </a:solidFill>
                <a:round/>
                <a:headEnd/>
                <a:tailEnd/>
              </a:ln>
            </p:spPr>
            <p:txBody>
              <a:bodyPr wrap="none" anchor="ctr"/>
              <a:lstStyle/>
              <a:p>
                <a:endParaRPr lang="zh-CN" altLang="en-US"/>
              </a:p>
            </p:txBody>
          </p:sp>
          <p:sp>
            <p:nvSpPr>
              <p:cNvPr id="94250" name="Line 21"/>
              <p:cNvSpPr>
                <a:spLocks noChangeShapeType="1"/>
              </p:cNvSpPr>
              <p:nvPr/>
            </p:nvSpPr>
            <p:spPr bwMode="auto">
              <a:xfrm>
                <a:off x="2715" y="2400"/>
                <a:ext cx="0" cy="288"/>
              </a:xfrm>
              <a:prstGeom prst="line">
                <a:avLst/>
              </a:prstGeom>
              <a:noFill/>
              <a:ln w="12700">
                <a:solidFill>
                  <a:schemeClr val="tx1"/>
                </a:solidFill>
                <a:round/>
                <a:headEnd/>
                <a:tailEnd/>
              </a:ln>
            </p:spPr>
            <p:txBody>
              <a:bodyPr wrap="none" anchor="ctr"/>
              <a:lstStyle/>
              <a:p>
                <a:endParaRPr lang="zh-CN" altLang="en-US"/>
              </a:p>
            </p:txBody>
          </p:sp>
          <p:sp>
            <p:nvSpPr>
              <p:cNvPr id="94251" name="Line 22"/>
              <p:cNvSpPr>
                <a:spLocks noChangeShapeType="1"/>
              </p:cNvSpPr>
              <p:nvPr/>
            </p:nvSpPr>
            <p:spPr bwMode="auto">
              <a:xfrm>
                <a:off x="4683" y="2400"/>
                <a:ext cx="0" cy="288"/>
              </a:xfrm>
              <a:prstGeom prst="line">
                <a:avLst/>
              </a:prstGeom>
              <a:noFill/>
              <a:ln w="12700">
                <a:solidFill>
                  <a:schemeClr val="tx1"/>
                </a:solidFill>
                <a:round/>
                <a:headEnd/>
                <a:tailEnd/>
              </a:ln>
            </p:spPr>
            <p:txBody>
              <a:bodyPr wrap="none" anchor="ctr"/>
              <a:lstStyle/>
              <a:p>
                <a:endParaRPr lang="zh-CN" altLang="en-US"/>
              </a:p>
            </p:txBody>
          </p:sp>
          <p:sp>
            <p:nvSpPr>
              <p:cNvPr id="94252" name="Rectangle 23"/>
              <p:cNvSpPr>
                <a:spLocks noChangeArrowheads="1"/>
              </p:cNvSpPr>
              <p:nvPr/>
            </p:nvSpPr>
            <p:spPr bwMode="auto">
              <a:xfrm>
                <a:off x="963"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目的地址</a:t>
                </a:r>
              </a:p>
            </p:txBody>
          </p:sp>
          <p:sp>
            <p:nvSpPr>
              <p:cNvPr id="94253" name="Rectangle 24"/>
              <p:cNvSpPr>
                <a:spLocks noChangeArrowheads="1"/>
              </p:cNvSpPr>
              <p:nvPr/>
            </p:nvSpPr>
            <p:spPr bwMode="auto">
              <a:xfrm>
                <a:off x="1609" y="2445"/>
                <a:ext cx="503"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源地址</a:t>
                </a:r>
              </a:p>
            </p:txBody>
          </p:sp>
          <p:sp>
            <p:nvSpPr>
              <p:cNvPr id="94254" name="Rectangle 25"/>
              <p:cNvSpPr>
                <a:spLocks noChangeArrowheads="1"/>
              </p:cNvSpPr>
              <p:nvPr/>
            </p:nvSpPr>
            <p:spPr bwMode="auto">
              <a:xfrm>
                <a:off x="2241" y="2445"/>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类型</a:t>
                </a:r>
              </a:p>
            </p:txBody>
          </p:sp>
          <p:sp>
            <p:nvSpPr>
              <p:cNvPr id="94255" name="Rectangle 26"/>
              <p:cNvSpPr>
                <a:spLocks noChangeArrowheads="1"/>
              </p:cNvSpPr>
              <p:nvPr/>
            </p:nvSpPr>
            <p:spPr bwMode="auto">
              <a:xfrm>
                <a:off x="3406" y="2445"/>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数        据</a:t>
                </a:r>
              </a:p>
            </p:txBody>
          </p:sp>
          <p:sp>
            <p:nvSpPr>
              <p:cNvPr id="94256" name="Rectangle 27"/>
              <p:cNvSpPr>
                <a:spLocks noChangeArrowheads="1"/>
              </p:cNvSpPr>
              <p:nvPr/>
            </p:nvSpPr>
            <p:spPr bwMode="auto">
              <a:xfrm>
                <a:off x="4683" y="2445"/>
                <a:ext cx="34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FCS</a:t>
                </a:r>
              </a:p>
            </p:txBody>
          </p:sp>
          <p:sp>
            <p:nvSpPr>
              <p:cNvPr id="94257" name="Rectangle 28"/>
              <p:cNvSpPr>
                <a:spLocks noChangeArrowheads="1"/>
              </p:cNvSpPr>
              <p:nvPr/>
            </p:nvSpPr>
            <p:spPr bwMode="auto">
              <a:xfrm>
                <a:off x="1193"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94258" name="Rectangle 29"/>
              <p:cNvSpPr>
                <a:spLocks noChangeArrowheads="1"/>
              </p:cNvSpPr>
              <p:nvPr/>
            </p:nvSpPr>
            <p:spPr bwMode="auto">
              <a:xfrm>
                <a:off x="1810"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6</a:t>
                </a:r>
              </a:p>
            </p:txBody>
          </p:sp>
          <p:sp>
            <p:nvSpPr>
              <p:cNvPr id="94259" name="Rectangle 30"/>
              <p:cNvSpPr>
                <a:spLocks noChangeArrowheads="1"/>
              </p:cNvSpPr>
              <p:nvPr/>
            </p:nvSpPr>
            <p:spPr bwMode="auto">
              <a:xfrm>
                <a:off x="2379"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2</a:t>
                </a:r>
              </a:p>
            </p:txBody>
          </p:sp>
          <p:sp>
            <p:nvSpPr>
              <p:cNvPr id="94260" name="Rectangle 31"/>
              <p:cNvSpPr>
                <a:spLocks noChangeArrowheads="1"/>
              </p:cNvSpPr>
              <p:nvPr/>
            </p:nvSpPr>
            <p:spPr bwMode="auto">
              <a:xfrm>
                <a:off x="4786" y="2205"/>
                <a:ext cx="180"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4</a:t>
                </a:r>
              </a:p>
            </p:txBody>
          </p:sp>
          <p:sp>
            <p:nvSpPr>
              <p:cNvPr id="94261" name="Rectangle 32"/>
              <p:cNvSpPr>
                <a:spLocks noChangeArrowheads="1"/>
              </p:cNvSpPr>
              <p:nvPr/>
            </p:nvSpPr>
            <p:spPr bwMode="auto">
              <a:xfrm>
                <a:off x="659" y="2182"/>
                <a:ext cx="374"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字节</a:t>
                </a:r>
              </a:p>
            </p:txBody>
          </p:sp>
          <p:sp>
            <p:nvSpPr>
              <p:cNvPr id="94262" name="Text Box 33"/>
              <p:cNvSpPr txBox="1">
                <a:spLocks noChangeArrowheads="1"/>
              </p:cNvSpPr>
              <p:nvPr/>
            </p:nvSpPr>
            <p:spPr bwMode="auto">
              <a:xfrm>
                <a:off x="3777" y="2185"/>
                <a:ext cx="633" cy="212"/>
              </a:xfrm>
              <a:prstGeom prst="rect">
                <a:avLst/>
              </a:prstGeom>
              <a:noFill/>
              <a:ln w="12700">
                <a:noFill/>
                <a:miter lim="800000"/>
                <a:headEnd/>
                <a:tailEnd/>
              </a:ln>
            </p:spPr>
            <p:txBody>
              <a:bodyPr wrap="none">
                <a:spAutoFit/>
              </a:bodyPr>
              <a:lstStyle/>
              <a:p>
                <a:pPr defTabSz="762000" eaLnBrk="0" hangingPunct="0"/>
                <a:r>
                  <a:rPr kumimoji="1" lang="en-US" altLang="zh-CN" sz="1600">
                    <a:solidFill>
                      <a:srgbClr val="333399"/>
                    </a:solidFill>
                    <a:latin typeface="Times New Roman" pitchFamily="18" charset="0"/>
                  </a:rPr>
                  <a:t>46 ~ 1500</a:t>
                </a:r>
              </a:p>
            </p:txBody>
          </p:sp>
        </p:grpSp>
      </p:grpSp>
      <p:grpSp>
        <p:nvGrpSpPr>
          <p:cNvPr id="94221" name="Group 34"/>
          <p:cNvGrpSpPr>
            <a:grpSpLocks/>
          </p:cNvGrpSpPr>
          <p:nvPr/>
        </p:nvGrpSpPr>
        <p:grpSpPr bwMode="auto">
          <a:xfrm>
            <a:off x="5834063" y="2971800"/>
            <a:ext cx="3124200" cy="990600"/>
            <a:chOff x="2715" y="1872"/>
            <a:chExt cx="1968" cy="624"/>
          </a:xfrm>
        </p:grpSpPr>
        <p:sp>
          <p:nvSpPr>
            <p:cNvPr id="94243" name="AutoShape 35"/>
            <p:cNvSpPr>
              <a:spLocks noChangeArrowheads="1"/>
            </p:cNvSpPr>
            <p:nvPr/>
          </p:nvSpPr>
          <p:spPr bwMode="auto">
            <a:xfrm rot="16200000" flipH="1">
              <a:off x="3508" y="2231"/>
              <a:ext cx="384" cy="145"/>
            </a:xfrm>
            <a:prstGeom prst="rightArrow">
              <a:avLst>
                <a:gd name="adj1" fmla="val 50000"/>
                <a:gd name="adj2" fmla="val 132426"/>
              </a:avLst>
            </a:prstGeom>
            <a:solidFill>
              <a:schemeClr val="accent1"/>
            </a:solidFill>
            <a:ln w="12700">
              <a:solidFill>
                <a:schemeClr val="folHlink"/>
              </a:solidFill>
              <a:miter lim="800000"/>
              <a:headEnd/>
              <a:tailEnd/>
            </a:ln>
          </p:spPr>
          <p:txBody>
            <a:bodyPr wrap="none" anchor="ctr"/>
            <a:lstStyle/>
            <a:p>
              <a:endParaRPr lang="zh-CN" altLang="en-US"/>
            </a:p>
          </p:txBody>
        </p:sp>
        <p:sp>
          <p:nvSpPr>
            <p:cNvPr id="451620" name="Rectangle 36"/>
            <p:cNvSpPr>
              <a:spLocks noChangeArrowheads="1"/>
            </p:cNvSpPr>
            <p:nvPr/>
          </p:nvSpPr>
          <p:spPr bwMode="auto">
            <a:xfrm>
              <a:off x="2715" y="1872"/>
              <a:ext cx="1968" cy="240"/>
            </a:xfrm>
            <a:prstGeom prst="rect">
              <a:avLst/>
            </a:prstGeom>
            <a:solidFill>
              <a:srgbClr val="CCECFF"/>
            </a:solidFill>
            <a:ln w="19050">
              <a:solidFill>
                <a:schemeClr val="folHlink"/>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en-US" altLang="zh-CN" sz="1600">
                  <a:solidFill>
                    <a:srgbClr val="333399"/>
                  </a:solidFill>
                  <a:latin typeface="Times New Roman" pitchFamily="18" charset="0"/>
                </a:rPr>
                <a:t>IP </a:t>
              </a:r>
              <a:r>
                <a:rPr kumimoji="1" lang="zh-CN" altLang="en-US" sz="1600">
                  <a:solidFill>
                    <a:srgbClr val="333399"/>
                  </a:solidFill>
                  <a:latin typeface="Times New Roman" pitchFamily="18" charset="0"/>
                </a:rPr>
                <a:t>数据报</a:t>
              </a:r>
            </a:p>
          </p:txBody>
        </p:sp>
      </p:grpSp>
      <p:sp>
        <p:nvSpPr>
          <p:cNvPr id="94222" name="Rectangle 37"/>
          <p:cNvSpPr>
            <a:spLocks noGrp="1" noChangeArrowheads="1"/>
          </p:cNvSpPr>
          <p:nvPr>
            <p:ph type="title"/>
          </p:nvPr>
        </p:nvSpPr>
        <p:spPr>
          <a:xfrm>
            <a:off x="2424114" y="188913"/>
            <a:ext cx="7793037" cy="768350"/>
          </a:xfrm>
        </p:spPr>
        <p:txBody>
          <a:bodyPr/>
          <a:lstStyle/>
          <a:p>
            <a:pPr algn="ctr" eaLnBrk="1" hangingPunct="1"/>
            <a:r>
              <a:rPr lang="zh-CN" altLang="en-US"/>
              <a:t>以太网 </a:t>
            </a:r>
            <a:r>
              <a:rPr lang="en-US" altLang="zh-CN"/>
              <a:t>V2 </a:t>
            </a:r>
            <a:r>
              <a:rPr lang="zh-CN" altLang="en-US"/>
              <a:t>的 </a:t>
            </a:r>
            <a:r>
              <a:rPr lang="en-US" altLang="zh-CN"/>
              <a:t>MAC </a:t>
            </a:r>
            <a:r>
              <a:rPr lang="zh-CN" altLang="en-US"/>
              <a:t>帧格式</a:t>
            </a:r>
          </a:p>
        </p:txBody>
      </p:sp>
      <p:grpSp>
        <p:nvGrpSpPr>
          <p:cNvPr id="5" name="Group 38"/>
          <p:cNvGrpSpPr>
            <a:grpSpLocks/>
          </p:cNvGrpSpPr>
          <p:nvPr/>
        </p:nvGrpSpPr>
        <p:grpSpPr bwMode="auto">
          <a:xfrm>
            <a:off x="1700214" y="4343402"/>
            <a:ext cx="4092575" cy="2290763"/>
            <a:chOff x="111" y="2736"/>
            <a:chExt cx="2578" cy="1443"/>
          </a:xfrm>
        </p:grpSpPr>
        <p:sp>
          <p:nvSpPr>
            <p:cNvPr id="94227" name="Rectangle 39"/>
            <p:cNvSpPr>
              <a:spLocks noChangeArrowheads="1"/>
            </p:cNvSpPr>
            <p:nvPr/>
          </p:nvSpPr>
          <p:spPr bwMode="auto">
            <a:xfrm>
              <a:off x="123" y="3606"/>
              <a:ext cx="2526" cy="262"/>
            </a:xfrm>
            <a:prstGeom prst="rect">
              <a:avLst/>
            </a:prstGeom>
            <a:solidFill>
              <a:srgbClr val="FFFF99"/>
            </a:solidFill>
            <a:ln w="19050">
              <a:solidFill>
                <a:schemeClr val="tx1"/>
              </a:solidFill>
              <a:miter lim="800000"/>
              <a:headEnd/>
              <a:tailEnd/>
            </a:ln>
          </p:spPr>
          <p:txBody>
            <a:bodyPr wrap="none" anchor="ctr"/>
            <a:lstStyle/>
            <a:p>
              <a:endParaRPr lang="zh-CN" altLang="en-US"/>
            </a:p>
          </p:txBody>
        </p:sp>
        <p:sp>
          <p:nvSpPr>
            <p:cNvPr id="94228" name="Rectangle 40"/>
            <p:cNvSpPr>
              <a:spLocks noChangeArrowheads="1"/>
            </p:cNvSpPr>
            <p:nvPr/>
          </p:nvSpPr>
          <p:spPr bwMode="auto">
            <a:xfrm>
              <a:off x="111" y="3633"/>
              <a:ext cx="2578" cy="21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10101010101010         10101010101010101011</a:t>
              </a:r>
            </a:p>
          </p:txBody>
        </p:sp>
        <p:sp>
          <p:nvSpPr>
            <p:cNvPr id="94229" name="Line 41"/>
            <p:cNvSpPr>
              <a:spLocks noChangeShapeType="1"/>
            </p:cNvSpPr>
            <p:nvPr/>
          </p:nvSpPr>
          <p:spPr bwMode="auto">
            <a:xfrm>
              <a:off x="2125" y="3604"/>
              <a:ext cx="0" cy="272"/>
            </a:xfrm>
            <a:prstGeom prst="line">
              <a:avLst/>
            </a:prstGeom>
            <a:noFill/>
            <a:ln w="12700">
              <a:solidFill>
                <a:schemeClr val="tx1"/>
              </a:solidFill>
              <a:round/>
              <a:headEnd/>
              <a:tailEnd/>
            </a:ln>
          </p:spPr>
          <p:txBody>
            <a:bodyPr/>
            <a:lstStyle/>
            <a:p>
              <a:endParaRPr lang="zh-CN" altLang="en-US"/>
            </a:p>
          </p:txBody>
        </p:sp>
        <p:sp>
          <p:nvSpPr>
            <p:cNvPr id="94230" name="Rectangle 42"/>
            <p:cNvSpPr>
              <a:spLocks noChangeArrowheads="1"/>
            </p:cNvSpPr>
            <p:nvPr/>
          </p:nvSpPr>
          <p:spPr bwMode="auto">
            <a:xfrm>
              <a:off x="841" y="3892"/>
              <a:ext cx="632"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600">
                  <a:solidFill>
                    <a:srgbClr val="333399"/>
                  </a:solidFill>
                  <a:latin typeface="Times New Roman" pitchFamily="18" charset="0"/>
                </a:rPr>
                <a:t>前同步码</a:t>
              </a:r>
            </a:p>
          </p:txBody>
        </p:sp>
        <p:sp>
          <p:nvSpPr>
            <p:cNvPr id="94231" name="Rectangle 43"/>
            <p:cNvSpPr>
              <a:spLocks noChangeArrowheads="1"/>
            </p:cNvSpPr>
            <p:nvPr/>
          </p:nvSpPr>
          <p:spPr bwMode="auto">
            <a:xfrm>
              <a:off x="2169" y="3874"/>
              <a:ext cx="503" cy="305"/>
            </a:xfrm>
            <a:prstGeom prst="rect">
              <a:avLst/>
            </a:prstGeom>
            <a:noFill/>
            <a:ln w="12700">
              <a:noFill/>
              <a:miter lim="800000"/>
              <a:headEnd/>
              <a:tailEnd/>
            </a:ln>
          </p:spPr>
          <p:txBody>
            <a:bodyPr wrap="none" lIns="90488" tIns="44450" rIns="90488" bIns="44450">
              <a:spAutoFit/>
            </a:bodyPr>
            <a:lstStyle/>
            <a:p>
              <a:pPr defTabSz="762000" eaLnBrk="0" hangingPunct="0">
                <a:lnSpc>
                  <a:spcPct val="80000"/>
                </a:lnSpc>
              </a:pPr>
              <a:r>
                <a:rPr kumimoji="1" lang="zh-CN" altLang="en-US" sz="1600">
                  <a:solidFill>
                    <a:srgbClr val="333399"/>
                  </a:solidFill>
                  <a:latin typeface="Times New Roman" pitchFamily="18" charset="0"/>
                </a:rPr>
                <a:t>帧开始</a:t>
              </a:r>
            </a:p>
            <a:p>
              <a:pPr defTabSz="762000" eaLnBrk="0" hangingPunct="0">
                <a:lnSpc>
                  <a:spcPct val="80000"/>
                </a:lnSpc>
              </a:pPr>
              <a:r>
                <a:rPr kumimoji="1" lang="zh-CN" altLang="en-US" sz="1600">
                  <a:solidFill>
                    <a:srgbClr val="333399"/>
                  </a:solidFill>
                  <a:latin typeface="Times New Roman" pitchFamily="18" charset="0"/>
                </a:rPr>
                <a:t>定界符</a:t>
              </a:r>
            </a:p>
          </p:txBody>
        </p:sp>
        <p:sp>
          <p:nvSpPr>
            <p:cNvPr id="94232" name="Rectangle 44"/>
            <p:cNvSpPr>
              <a:spLocks noChangeArrowheads="1"/>
            </p:cNvSpPr>
            <p:nvPr/>
          </p:nvSpPr>
          <p:spPr bwMode="auto">
            <a:xfrm>
              <a:off x="884" y="3394"/>
              <a:ext cx="471"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7 </a:t>
              </a:r>
              <a:r>
                <a:rPr kumimoji="1" lang="zh-CN" altLang="en-US" sz="1600">
                  <a:solidFill>
                    <a:srgbClr val="333399"/>
                  </a:solidFill>
                  <a:latin typeface="Times New Roman" pitchFamily="18" charset="0"/>
                </a:rPr>
                <a:t>字节</a:t>
              </a:r>
            </a:p>
          </p:txBody>
        </p:sp>
        <p:sp>
          <p:nvSpPr>
            <p:cNvPr id="94233" name="Rectangle 45"/>
            <p:cNvSpPr>
              <a:spLocks noChangeArrowheads="1"/>
            </p:cNvSpPr>
            <p:nvPr/>
          </p:nvSpPr>
          <p:spPr bwMode="auto">
            <a:xfrm>
              <a:off x="2157" y="3394"/>
              <a:ext cx="471"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1 </a:t>
              </a:r>
              <a:r>
                <a:rPr kumimoji="1" lang="zh-CN" altLang="en-US" sz="1600">
                  <a:solidFill>
                    <a:srgbClr val="333399"/>
                  </a:solidFill>
                  <a:latin typeface="Times New Roman" pitchFamily="18" charset="0"/>
                </a:rPr>
                <a:t>字节</a:t>
              </a:r>
            </a:p>
          </p:txBody>
        </p:sp>
        <p:sp>
          <p:nvSpPr>
            <p:cNvPr id="94234" name="Line 46"/>
            <p:cNvSpPr>
              <a:spLocks noChangeShapeType="1"/>
            </p:cNvSpPr>
            <p:nvPr/>
          </p:nvSpPr>
          <p:spPr bwMode="auto">
            <a:xfrm flipV="1">
              <a:off x="131" y="3294"/>
              <a:ext cx="184" cy="310"/>
            </a:xfrm>
            <a:prstGeom prst="line">
              <a:avLst/>
            </a:prstGeom>
            <a:noFill/>
            <a:ln w="12700">
              <a:solidFill>
                <a:schemeClr val="tx1"/>
              </a:solidFill>
              <a:prstDash val="dash"/>
              <a:round/>
              <a:headEnd/>
              <a:tailEnd/>
            </a:ln>
          </p:spPr>
          <p:txBody>
            <a:bodyPr/>
            <a:lstStyle/>
            <a:p>
              <a:endParaRPr lang="zh-CN" altLang="en-US"/>
            </a:p>
          </p:txBody>
        </p:sp>
        <p:sp>
          <p:nvSpPr>
            <p:cNvPr id="94235" name="Line 47"/>
            <p:cNvSpPr>
              <a:spLocks noChangeShapeType="1"/>
            </p:cNvSpPr>
            <p:nvPr/>
          </p:nvSpPr>
          <p:spPr bwMode="auto">
            <a:xfrm>
              <a:off x="969" y="3302"/>
              <a:ext cx="1680" cy="304"/>
            </a:xfrm>
            <a:prstGeom prst="line">
              <a:avLst/>
            </a:prstGeom>
            <a:noFill/>
            <a:ln w="12700">
              <a:solidFill>
                <a:schemeClr val="tx1"/>
              </a:solidFill>
              <a:prstDash val="dash"/>
              <a:round/>
              <a:headEnd/>
              <a:tailEnd/>
            </a:ln>
          </p:spPr>
          <p:txBody>
            <a:bodyPr/>
            <a:lstStyle/>
            <a:p>
              <a:endParaRPr lang="zh-CN" altLang="en-US"/>
            </a:p>
          </p:txBody>
        </p:sp>
        <p:sp>
          <p:nvSpPr>
            <p:cNvPr id="94236" name="Text Box 48"/>
            <p:cNvSpPr txBox="1">
              <a:spLocks noChangeArrowheads="1"/>
            </p:cNvSpPr>
            <p:nvPr/>
          </p:nvSpPr>
          <p:spPr bwMode="auto">
            <a:xfrm>
              <a:off x="1100" y="3613"/>
              <a:ext cx="276" cy="250"/>
            </a:xfrm>
            <a:prstGeom prst="rect">
              <a:avLst/>
            </a:prstGeom>
            <a:noFill/>
            <a:ln w="12700">
              <a:noFill/>
              <a:miter lim="800000"/>
              <a:headEnd/>
              <a:tailEnd/>
            </a:ln>
          </p:spPr>
          <p:txBody>
            <a:bodyPr wrap="none">
              <a:spAutoFit/>
            </a:bodyPr>
            <a:lstStyle/>
            <a:p>
              <a:pPr defTabSz="762000" eaLnBrk="0" hangingPunct="0"/>
              <a:r>
                <a:rPr kumimoji="1" lang="en-US" altLang="zh-CN">
                  <a:solidFill>
                    <a:srgbClr val="333399"/>
                  </a:solidFill>
                  <a:latin typeface="Times New Roman" pitchFamily="18" charset="0"/>
                </a:rPr>
                <a:t>…</a:t>
              </a:r>
            </a:p>
          </p:txBody>
        </p:sp>
        <p:grpSp>
          <p:nvGrpSpPr>
            <p:cNvPr id="94237" name="Group 49"/>
            <p:cNvGrpSpPr>
              <a:grpSpLocks/>
            </p:cNvGrpSpPr>
            <p:nvPr/>
          </p:nvGrpSpPr>
          <p:grpSpPr bwMode="auto">
            <a:xfrm>
              <a:off x="171" y="2736"/>
              <a:ext cx="804" cy="548"/>
              <a:chOff x="171" y="2736"/>
              <a:chExt cx="804" cy="548"/>
            </a:xfrm>
          </p:grpSpPr>
          <p:grpSp>
            <p:nvGrpSpPr>
              <p:cNvPr id="94238" name="Group 50"/>
              <p:cNvGrpSpPr>
                <a:grpSpLocks/>
              </p:cNvGrpSpPr>
              <p:nvPr/>
            </p:nvGrpSpPr>
            <p:grpSpPr bwMode="auto">
              <a:xfrm>
                <a:off x="333" y="2976"/>
                <a:ext cx="642" cy="308"/>
                <a:chOff x="333" y="2976"/>
                <a:chExt cx="642" cy="308"/>
              </a:xfrm>
            </p:grpSpPr>
            <p:sp>
              <p:nvSpPr>
                <p:cNvPr id="94241" name="Rectangle 51"/>
                <p:cNvSpPr>
                  <a:spLocks noChangeArrowheads="1"/>
                </p:cNvSpPr>
                <p:nvPr/>
              </p:nvSpPr>
              <p:spPr bwMode="auto">
                <a:xfrm>
                  <a:off x="333" y="2976"/>
                  <a:ext cx="642" cy="308"/>
                </a:xfrm>
                <a:prstGeom prst="rect">
                  <a:avLst/>
                </a:prstGeom>
                <a:solidFill>
                  <a:srgbClr val="FFFF99"/>
                </a:solidFill>
                <a:ln w="28575">
                  <a:solidFill>
                    <a:schemeClr val="folHlink"/>
                  </a:solidFill>
                  <a:miter lim="800000"/>
                  <a:headEnd/>
                  <a:tailEnd/>
                </a:ln>
              </p:spPr>
              <p:txBody>
                <a:bodyPr wrap="none" anchor="ctr"/>
                <a:lstStyle/>
                <a:p>
                  <a:endParaRPr lang="zh-CN" altLang="en-US"/>
                </a:p>
              </p:txBody>
            </p:sp>
            <p:sp>
              <p:nvSpPr>
                <p:cNvPr id="94242" name="Rectangle 52"/>
                <p:cNvSpPr>
                  <a:spLocks noChangeArrowheads="1"/>
                </p:cNvSpPr>
                <p:nvPr/>
              </p:nvSpPr>
              <p:spPr bwMode="auto">
                <a:xfrm>
                  <a:off x="419" y="3034"/>
                  <a:ext cx="471" cy="212"/>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600">
                      <a:solidFill>
                        <a:srgbClr val="333399"/>
                      </a:solidFill>
                      <a:latin typeface="Times New Roman" pitchFamily="18" charset="0"/>
                    </a:rPr>
                    <a:t>8 </a:t>
                  </a:r>
                  <a:r>
                    <a:rPr kumimoji="1" lang="zh-CN" altLang="en-US" sz="1600">
                      <a:solidFill>
                        <a:srgbClr val="333399"/>
                      </a:solidFill>
                      <a:latin typeface="Times New Roman" pitchFamily="18" charset="0"/>
                    </a:rPr>
                    <a:t>字节</a:t>
                  </a:r>
                </a:p>
              </p:txBody>
            </p:sp>
          </p:grpSp>
          <p:sp>
            <p:nvSpPr>
              <p:cNvPr id="94239" name="AutoShape 53"/>
              <p:cNvSpPr>
                <a:spLocks noChangeArrowheads="1"/>
              </p:cNvSpPr>
              <p:nvPr/>
            </p:nvSpPr>
            <p:spPr bwMode="auto">
              <a:xfrm>
                <a:off x="171" y="2752"/>
                <a:ext cx="400" cy="168"/>
              </a:xfrm>
              <a:prstGeom prst="wedgeRoundRectCallout">
                <a:avLst>
                  <a:gd name="adj1" fmla="val 48000"/>
                  <a:gd name="adj2" fmla="val 139880"/>
                  <a:gd name="adj3" fmla="val 16667"/>
                </a:avLst>
              </a:prstGeom>
              <a:solidFill>
                <a:schemeClr val="bg1"/>
              </a:solidFill>
              <a:ln w="12700">
                <a:solidFill>
                  <a:schemeClr val="tx1"/>
                </a:solidFill>
                <a:miter lim="800000"/>
                <a:headEnd/>
                <a:tailEnd/>
              </a:ln>
            </p:spPr>
            <p:txBody>
              <a:bodyPr/>
              <a:lstStyle/>
              <a:p>
                <a:pPr algn="ctr" defTabSz="762000" eaLnBrk="0" hangingPunct="0"/>
                <a:endParaRPr kumimoji="1" lang="zh-CN" altLang="zh-CN" sz="1600">
                  <a:solidFill>
                    <a:srgbClr val="333399"/>
                  </a:solidFill>
                  <a:latin typeface="Times New Roman" pitchFamily="18" charset="0"/>
                </a:endParaRPr>
              </a:p>
            </p:txBody>
          </p:sp>
          <p:sp>
            <p:nvSpPr>
              <p:cNvPr id="94240" name="Rectangle 54"/>
              <p:cNvSpPr>
                <a:spLocks noChangeArrowheads="1"/>
              </p:cNvSpPr>
              <p:nvPr/>
            </p:nvSpPr>
            <p:spPr bwMode="auto">
              <a:xfrm>
                <a:off x="187" y="2736"/>
                <a:ext cx="458" cy="212"/>
              </a:xfrm>
              <a:prstGeom prst="rect">
                <a:avLst/>
              </a:prstGeom>
              <a:noFill/>
              <a:ln w="12700">
                <a:noFill/>
                <a:miter lim="800000"/>
                <a:headEnd/>
                <a:tailEnd/>
              </a:ln>
            </p:spPr>
            <p:txBody>
              <a:bodyPr wrap="square" lIns="90488" tIns="44450" rIns="90488" bIns="44450">
                <a:spAutoFit/>
              </a:bodyPr>
              <a:lstStyle/>
              <a:p>
                <a:pPr defTabSz="762000" eaLnBrk="0" hangingPunct="0"/>
                <a:r>
                  <a:rPr kumimoji="1" lang="zh-CN" altLang="en-US" sz="1600" dirty="0">
                    <a:solidFill>
                      <a:srgbClr val="333399"/>
                    </a:solidFill>
                    <a:latin typeface="Times New Roman" pitchFamily="18" charset="0"/>
                  </a:rPr>
                  <a:t>插入</a:t>
                </a:r>
              </a:p>
            </p:txBody>
          </p:sp>
        </p:grpSp>
      </p:grpSp>
      <p:sp>
        <p:nvSpPr>
          <p:cNvPr id="451639" name="Text Box 55"/>
          <p:cNvSpPr txBox="1">
            <a:spLocks noChangeArrowheads="1"/>
          </p:cNvSpPr>
          <p:nvPr/>
        </p:nvSpPr>
        <p:spPr bwMode="auto">
          <a:xfrm>
            <a:off x="2116138" y="1000126"/>
            <a:ext cx="8355012" cy="1196975"/>
          </a:xfrm>
          <a:prstGeom prst="rect">
            <a:avLst/>
          </a:prstGeom>
          <a:solidFill>
            <a:srgbClr val="FFFF99"/>
          </a:solidFill>
          <a:ln w="9525">
            <a:solidFill>
              <a:srgbClr val="333399"/>
            </a:solidFill>
            <a:miter lim="800000"/>
            <a:headEnd/>
            <a:tailEnd/>
          </a:ln>
        </p:spPr>
        <p:txBody>
          <a:bodyPr wrap="none">
            <a:spAutoFit/>
          </a:bodyPr>
          <a:lstStyle/>
          <a:p>
            <a:r>
              <a:rPr lang="zh-CN" altLang="en-US" sz="2400">
                <a:solidFill>
                  <a:srgbClr val="333399"/>
                </a:solidFill>
                <a:latin typeface="Arial" charset="0"/>
                <a:ea typeface="黑体" pitchFamily="2" charset="-122"/>
              </a:rPr>
              <a:t>在帧的前面插入的 </a:t>
            </a:r>
            <a:r>
              <a:rPr lang="en-US" altLang="zh-CN" sz="2400">
                <a:solidFill>
                  <a:srgbClr val="333399"/>
                </a:solidFill>
                <a:latin typeface="Arial" charset="0"/>
                <a:ea typeface="黑体" pitchFamily="2" charset="-122"/>
              </a:rPr>
              <a:t>8 </a:t>
            </a:r>
            <a:r>
              <a:rPr lang="zh-CN" altLang="en-US" sz="2400">
                <a:solidFill>
                  <a:srgbClr val="333399"/>
                </a:solidFill>
                <a:latin typeface="Arial" charset="0"/>
                <a:ea typeface="黑体" pitchFamily="2" charset="-122"/>
              </a:rPr>
              <a:t>字节中的第一个字段共 </a:t>
            </a:r>
            <a:r>
              <a:rPr lang="en-US" altLang="zh-CN" sz="2400">
                <a:solidFill>
                  <a:srgbClr val="333399"/>
                </a:solidFill>
                <a:latin typeface="Arial" charset="0"/>
                <a:ea typeface="黑体" pitchFamily="2" charset="-122"/>
              </a:rPr>
              <a:t>7 </a:t>
            </a:r>
            <a:r>
              <a:rPr lang="zh-CN" altLang="en-US" sz="2400">
                <a:solidFill>
                  <a:srgbClr val="333399"/>
                </a:solidFill>
                <a:latin typeface="Arial" charset="0"/>
                <a:ea typeface="黑体" pitchFamily="2" charset="-122"/>
              </a:rPr>
              <a:t>个字节，</a:t>
            </a:r>
          </a:p>
          <a:p>
            <a:r>
              <a:rPr lang="zh-CN" altLang="en-US" sz="2400">
                <a:solidFill>
                  <a:srgbClr val="333399"/>
                </a:solidFill>
                <a:latin typeface="Arial" charset="0"/>
                <a:ea typeface="黑体" pitchFamily="2" charset="-122"/>
              </a:rPr>
              <a:t>是前同步码，用来迅速实现 </a:t>
            </a:r>
            <a:r>
              <a:rPr lang="en-US" altLang="zh-CN" sz="2400">
                <a:solidFill>
                  <a:srgbClr val="333399"/>
                </a:solidFill>
                <a:latin typeface="Arial" charset="0"/>
                <a:ea typeface="黑体" pitchFamily="2" charset="-122"/>
              </a:rPr>
              <a:t>MAC </a:t>
            </a:r>
            <a:r>
              <a:rPr lang="zh-CN" altLang="en-US" sz="2400">
                <a:solidFill>
                  <a:srgbClr val="333399"/>
                </a:solidFill>
                <a:latin typeface="Arial" charset="0"/>
                <a:ea typeface="黑体" pitchFamily="2" charset="-122"/>
              </a:rPr>
              <a:t>帧的比特同步。</a:t>
            </a:r>
          </a:p>
          <a:p>
            <a:r>
              <a:rPr lang="zh-CN" altLang="en-US" sz="2400">
                <a:solidFill>
                  <a:srgbClr val="333399"/>
                </a:solidFill>
                <a:latin typeface="Arial" charset="0"/>
                <a:ea typeface="黑体" pitchFamily="2" charset="-122"/>
              </a:rPr>
              <a:t>第二个字段是帧开始定界符，表示后面的信息就是</a:t>
            </a:r>
            <a:r>
              <a:rPr lang="en-US" altLang="zh-CN" sz="2400">
                <a:solidFill>
                  <a:srgbClr val="333399"/>
                </a:solidFill>
                <a:latin typeface="Arial" charset="0"/>
                <a:ea typeface="黑体" pitchFamily="2" charset="-122"/>
              </a:rPr>
              <a:t>MAC </a:t>
            </a:r>
            <a:r>
              <a:rPr lang="zh-CN" altLang="en-US" sz="2400">
                <a:solidFill>
                  <a:srgbClr val="333399"/>
                </a:solidFill>
                <a:latin typeface="Arial" charset="0"/>
                <a:ea typeface="黑体" pitchFamily="2" charset="-122"/>
              </a:rPr>
              <a:t>帧。 </a:t>
            </a:r>
          </a:p>
        </p:txBody>
      </p:sp>
      <p:sp>
        <p:nvSpPr>
          <p:cNvPr id="451640" name="Text Box 56"/>
          <p:cNvSpPr txBox="1">
            <a:spLocks noChangeArrowheads="1"/>
          </p:cNvSpPr>
          <p:nvPr/>
        </p:nvSpPr>
        <p:spPr bwMode="auto">
          <a:xfrm>
            <a:off x="6511925" y="5445126"/>
            <a:ext cx="3816350" cy="1196975"/>
          </a:xfrm>
          <a:prstGeom prst="rect">
            <a:avLst/>
          </a:prstGeom>
          <a:solidFill>
            <a:srgbClr val="FFFF99"/>
          </a:solidFill>
          <a:ln w="9525">
            <a:solidFill>
              <a:srgbClr val="333399"/>
            </a:solidFill>
            <a:miter lim="800000"/>
            <a:headEnd/>
            <a:tailEnd/>
          </a:ln>
        </p:spPr>
        <p:txBody>
          <a:bodyPr wrap="none">
            <a:spAutoFit/>
          </a:bodyPr>
          <a:lstStyle/>
          <a:p>
            <a:pPr algn="ctr"/>
            <a:r>
              <a:rPr lang="zh-CN" altLang="en-US" sz="2400">
                <a:solidFill>
                  <a:srgbClr val="333399"/>
                </a:solidFill>
              </a:rPr>
              <a:t>为了达到比特同步，</a:t>
            </a:r>
          </a:p>
          <a:p>
            <a:pPr algn="ctr"/>
            <a:r>
              <a:rPr lang="zh-CN" altLang="en-US" sz="2400">
                <a:solidFill>
                  <a:srgbClr val="333399"/>
                </a:solidFill>
                <a:latin typeface="Arial" charset="0"/>
                <a:ea typeface="黑体" pitchFamily="2" charset="-122"/>
              </a:rPr>
              <a:t>在传输媒体上实际传送的</a:t>
            </a:r>
          </a:p>
          <a:p>
            <a:pPr algn="ctr"/>
            <a:r>
              <a:rPr lang="zh-CN" altLang="en-US" sz="2400">
                <a:solidFill>
                  <a:srgbClr val="333399"/>
                </a:solidFill>
                <a:latin typeface="Arial" charset="0"/>
                <a:ea typeface="黑体" pitchFamily="2" charset="-122"/>
              </a:rPr>
              <a:t>要比 </a:t>
            </a:r>
            <a:r>
              <a:rPr lang="en-US" altLang="zh-CN" sz="2400">
                <a:solidFill>
                  <a:srgbClr val="333399"/>
                </a:solidFill>
                <a:latin typeface="Arial" charset="0"/>
                <a:ea typeface="黑体" pitchFamily="2" charset="-122"/>
              </a:rPr>
              <a:t>MAC </a:t>
            </a:r>
            <a:r>
              <a:rPr lang="zh-CN" altLang="en-US" sz="2400">
                <a:solidFill>
                  <a:srgbClr val="333399"/>
                </a:solidFill>
                <a:latin typeface="Arial" charset="0"/>
                <a:ea typeface="黑体" pitchFamily="2" charset="-122"/>
              </a:rPr>
              <a:t>帧还多 </a:t>
            </a:r>
            <a:r>
              <a:rPr lang="en-US" altLang="zh-CN" sz="2400">
                <a:solidFill>
                  <a:srgbClr val="333399"/>
                </a:solidFill>
                <a:latin typeface="Arial" charset="0"/>
                <a:ea typeface="黑体" pitchFamily="2" charset="-122"/>
              </a:rPr>
              <a:t>8 </a:t>
            </a:r>
            <a:r>
              <a:rPr lang="zh-CN" altLang="en-US" sz="2400">
                <a:solidFill>
                  <a:srgbClr val="333399"/>
                </a:solidFill>
                <a:latin typeface="Arial" charset="0"/>
                <a:ea typeface="黑体" pitchFamily="2" charset="-122"/>
              </a:rPr>
              <a:t>个字节</a:t>
            </a:r>
          </a:p>
        </p:txBody>
      </p:sp>
      <p:sp>
        <p:nvSpPr>
          <p:cNvPr id="94226" name="灯片编号占位符 55"/>
          <p:cNvSpPr>
            <a:spLocks noGrp="1"/>
          </p:cNvSpPr>
          <p:nvPr>
            <p:ph type="sldNum" sz="quarter" idx="12"/>
          </p:nvPr>
        </p:nvSpPr>
        <p:spPr>
          <a:noFill/>
        </p:spPr>
        <p:txBody>
          <a:bodyPr/>
          <a:lstStyle/>
          <a:p>
            <a:fld id="{C0D67366-6934-4B7D-B2F1-0E4F33A5CDB1}" type="slidenum">
              <a:rPr lang="en-US" altLang="zh-CN" smtClean="0"/>
              <a:pPr/>
              <a:t>87</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5164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0"/>
                            </p:stCondLst>
                            <p:childTnLst>
                              <p:par>
                                <p:cTn id="11" presetID="35" presetClass="emph" presetSubtype="0" repeatCount="3000" fill="hold" nodeType="afterEffect">
                                  <p:stCondLst>
                                    <p:cond delay="0"/>
                                  </p:stCondLst>
                                  <p:childTnLst>
                                    <p:anim calcmode="discrete" valueType="str">
                                      <p:cBhvr>
                                        <p:cTn id="12" dur="500" fill="hold"/>
                                        <p:tgtEl>
                                          <p:spTgt spid="5"/>
                                        </p:tgtEl>
                                        <p:attrNameLst>
                                          <p:attrName>style.visibility</p:attrName>
                                        </p:attrNameLst>
                                      </p:cBhvr>
                                      <p:tavLst>
                                        <p:tav tm="0">
                                          <p:val>
                                            <p:strVal val="hidden"/>
                                          </p:val>
                                        </p:tav>
                                        <p:tav tm="50000">
                                          <p:val>
                                            <p:strVal val="visible"/>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16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1639" grpId="0" animBg="1"/>
      <p:bldP spid="451640"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xfrm>
            <a:off x="2566989" y="2051051"/>
            <a:ext cx="7850187" cy="4257675"/>
          </a:xfrm>
        </p:spPr>
        <p:txBody>
          <a:bodyPr/>
          <a:lstStyle/>
          <a:p>
            <a:pPr eaLnBrk="1" hangingPunct="1"/>
            <a:r>
              <a:rPr lang="zh-CN" altLang="en-US" sz="2800"/>
              <a:t>数据字段的长度与长度字段的值不一致；</a:t>
            </a:r>
          </a:p>
          <a:p>
            <a:pPr eaLnBrk="1" hangingPunct="1"/>
            <a:r>
              <a:rPr lang="zh-CN" altLang="en-US" sz="2800"/>
              <a:t>帧的长度不是整数个字节；</a:t>
            </a:r>
          </a:p>
          <a:p>
            <a:pPr eaLnBrk="1" hangingPunct="1"/>
            <a:r>
              <a:rPr lang="zh-CN" altLang="en-US" sz="2800"/>
              <a:t>用收到的帧检验序列 </a:t>
            </a:r>
            <a:r>
              <a:rPr lang="en-US" altLang="zh-CN" sz="2800"/>
              <a:t>FCS </a:t>
            </a:r>
            <a:r>
              <a:rPr lang="zh-CN" altLang="en-US" sz="2800"/>
              <a:t>查出有差错；</a:t>
            </a:r>
          </a:p>
          <a:p>
            <a:pPr eaLnBrk="1" hangingPunct="1"/>
            <a:r>
              <a:rPr lang="zh-CN" altLang="en-US" sz="2800"/>
              <a:t>数据字段的长度不在 </a:t>
            </a:r>
            <a:r>
              <a:rPr lang="en-US" altLang="zh-CN" sz="2800"/>
              <a:t>46 ~ 1500 </a:t>
            </a:r>
            <a:r>
              <a:rPr lang="zh-CN" altLang="en-US" sz="2800"/>
              <a:t>字节之间。</a:t>
            </a:r>
          </a:p>
          <a:p>
            <a:pPr eaLnBrk="1" hangingPunct="1"/>
            <a:r>
              <a:rPr lang="zh-CN" altLang="en-US" sz="2800"/>
              <a:t>有效的 </a:t>
            </a:r>
            <a:r>
              <a:rPr lang="en-US" altLang="zh-CN" sz="2800"/>
              <a:t>MAC </a:t>
            </a:r>
            <a:r>
              <a:rPr lang="zh-CN" altLang="en-US" sz="2800"/>
              <a:t>帧长度为 </a:t>
            </a:r>
            <a:r>
              <a:rPr lang="en-US" altLang="zh-CN" sz="2800"/>
              <a:t>64 ~ 1518 </a:t>
            </a:r>
            <a:r>
              <a:rPr lang="zh-CN" altLang="en-US" sz="2800"/>
              <a:t>字节之间。</a:t>
            </a:r>
          </a:p>
          <a:p>
            <a:pPr eaLnBrk="1" hangingPunct="1"/>
            <a:r>
              <a:rPr lang="zh-CN" altLang="en-US" sz="2800"/>
              <a:t>对于检查出的无效 </a:t>
            </a:r>
            <a:r>
              <a:rPr lang="en-US" altLang="zh-CN" sz="2800"/>
              <a:t>MAC </a:t>
            </a:r>
            <a:r>
              <a:rPr lang="zh-CN" altLang="en-US" sz="2800"/>
              <a:t>帧就简单地丢弃。以太网不负责重传丢弃的帧。 </a:t>
            </a:r>
          </a:p>
        </p:txBody>
      </p:sp>
      <p:sp>
        <p:nvSpPr>
          <p:cNvPr id="95235" name="Rectangle 3"/>
          <p:cNvSpPr>
            <a:spLocks noGrp="1" noChangeArrowheads="1"/>
          </p:cNvSpPr>
          <p:nvPr>
            <p:ph type="title"/>
          </p:nvPr>
        </p:nvSpPr>
        <p:spPr/>
        <p:txBody>
          <a:bodyPr/>
          <a:lstStyle/>
          <a:p>
            <a:pPr algn="ctr" eaLnBrk="1" hangingPunct="1"/>
            <a:r>
              <a:rPr lang="zh-CN" altLang="en-US"/>
              <a:t>无效的 </a:t>
            </a:r>
            <a:r>
              <a:rPr lang="en-US" altLang="zh-CN"/>
              <a:t>MAC </a:t>
            </a:r>
            <a:r>
              <a:rPr lang="zh-CN" altLang="en-US"/>
              <a:t>帧 </a:t>
            </a:r>
          </a:p>
        </p:txBody>
      </p:sp>
      <p:sp>
        <p:nvSpPr>
          <p:cNvPr id="95236" name="灯片编号占位符 5"/>
          <p:cNvSpPr>
            <a:spLocks noGrp="1"/>
          </p:cNvSpPr>
          <p:nvPr>
            <p:ph type="sldNum" sz="quarter" idx="12"/>
          </p:nvPr>
        </p:nvSpPr>
        <p:spPr>
          <a:noFill/>
        </p:spPr>
        <p:txBody>
          <a:bodyPr/>
          <a:lstStyle/>
          <a:p>
            <a:fld id="{E8A02B29-0E18-48A8-ADAA-BD2646F562C5}" type="slidenum">
              <a:rPr lang="en-US" altLang="zh-CN" smtClean="0"/>
              <a:pPr/>
              <a:t>88</a:t>
            </a:fld>
            <a:endParaRPr lang="en-US" altLang="zh-CN"/>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xfrm>
            <a:off x="2566989" y="2051051"/>
            <a:ext cx="7850187" cy="4257675"/>
          </a:xfrm>
        </p:spPr>
        <p:txBody>
          <a:bodyPr/>
          <a:lstStyle/>
          <a:p>
            <a:pPr eaLnBrk="1" hangingPunct="1"/>
            <a:r>
              <a:rPr lang="zh-CN" altLang="en-US" sz="2800"/>
              <a:t>帧间最小间隔为 </a:t>
            </a:r>
            <a:r>
              <a:rPr lang="en-US" altLang="zh-CN" sz="2800"/>
              <a:t>9.6 </a:t>
            </a:r>
            <a:r>
              <a:rPr lang="en-US" altLang="zh-CN" sz="2800">
                <a:sym typeface="Symbol" pitchFamily="18" charset="2"/>
              </a:rPr>
              <a:t></a:t>
            </a:r>
            <a:r>
              <a:rPr lang="en-US" altLang="zh-CN" sz="2800"/>
              <a:t>s</a:t>
            </a:r>
            <a:r>
              <a:rPr lang="zh-CN" altLang="en-US" sz="2800"/>
              <a:t>，相当于 </a:t>
            </a:r>
            <a:r>
              <a:rPr lang="en-US" altLang="zh-CN" sz="2800"/>
              <a:t>96 bit </a:t>
            </a:r>
            <a:r>
              <a:rPr lang="zh-CN" altLang="en-US" sz="2800"/>
              <a:t>的发送时间。</a:t>
            </a:r>
          </a:p>
          <a:p>
            <a:pPr eaLnBrk="1" hangingPunct="1"/>
            <a:r>
              <a:rPr lang="zh-CN" altLang="en-US" sz="2800"/>
              <a:t>一个站在检测到总线开始空闲后，还要等待 </a:t>
            </a:r>
            <a:r>
              <a:rPr lang="en-US" altLang="zh-CN" sz="2800"/>
              <a:t>9.6 </a:t>
            </a:r>
            <a:r>
              <a:rPr lang="en-US" altLang="zh-CN" sz="2800">
                <a:sym typeface="Symbol" pitchFamily="18" charset="2"/>
              </a:rPr>
              <a:t></a:t>
            </a:r>
            <a:r>
              <a:rPr lang="en-US" altLang="zh-CN" sz="2800"/>
              <a:t>s </a:t>
            </a:r>
            <a:r>
              <a:rPr lang="zh-CN" altLang="en-US" sz="2800"/>
              <a:t>才能再次发送数据。</a:t>
            </a:r>
          </a:p>
          <a:p>
            <a:pPr eaLnBrk="1" hangingPunct="1"/>
            <a:r>
              <a:rPr lang="zh-CN" altLang="en-US" sz="2800"/>
              <a:t>这样做是为了使刚刚收到数据帧的站的接收缓存来得及清理，做好接收下一帧的准备。 </a:t>
            </a:r>
          </a:p>
        </p:txBody>
      </p:sp>
      <p:sp>
        <p:nvSpPr>
          <p:cNvPr id="96259" name="Rectangle 3"/>
          <p:cNvSpPr>
            <a:spLocks noGrp="1" noChangeArrowheads="1"/>
          </p:cNvSpPr>
          <p:nvPr>
            <p:ph type="title"/>
          </p:nvPr>
        </p:nvSpPr>
        <p:spPr/>
        <p:txBody>
          <a:bodyPr/>
          <a:lstStyle/>
          <a:p>
            <a:pPr algn="ctr" eaLnBrk="1" hangingPunct="1"/>
            <a:r>
              <a:rPr lang="zh-CN" altLang="en-US"/>
              <a:t>帧间最小间隔 </a:t>
            </a:r>
          </a:p>
        </p:txBody>
      </p:sp>
      <p:sp>
        <p:nvSpPr>
          <p:cNvPr id="96260" name="灯片编号占位符 5"/>
          <p:cNvSpPr>
            <a:spLocks noGrp="1"/>
          </p:cNvSpPr>
          <p:nvPr>
            <p:ph type="sldNum" sz="quarter" idx="12"/>
          </p:nvPr>
        </p:nvSpPr>
        <p:spPr>
          <a:noFill/>
        </p:spPr>
        <p:txBody>
          <a:bodyPr/>
          <a:lstStyle/>
          <a:p>
            <a:fld id="{4832F611-02D9-4BF0-A945-CE20BEACBAFD}" type="slidenum">
              <a:rPr lang="en-US" altLang="zh-CN" smtClean="0"/>
              <a:pPr/>
              <a:t>89</a:t>
            </a:fld>
            <a:endParaRPr lang="en-US" altLang="zh-C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4676" name="Rectangle 4"/>
          <p:cNvSpPr>
            <a:spLocks noChangeArrowheads="1"/>
          </p:cNvSpPr>
          <p:nvPr/>
        </p:nvSpPr>
        <p:spPr bwMode="auto">
          <a:xfrm>
            <a:off x="8504238" y="1570038"/>
            <a:ext cx="2011362" cy="1828800"/>
          </a:xfrm>
          <a:prstGeom prst="rect">
            <a:avLst/>
          </a:prstGeom>
          <a:solidFill>
            <a:srgbClr val="CCFFFF"/>
          </a:solidFill>
          <a:ln w="12700">
            <a:solidFill>
              <a:schemeClr val="tx1"/>
            </a:solidFill>
            <a:miter lim="800000"/>
            <a:headEnd/>
            <a:tailEnd/>
          </a:ln>
          <a:effectLst>
            <a:outerShdw dist="53882" dir="2700000" algn="ctr" rotWithShape="0">
              <a:schemeClr val="bg2"/>
            </a:outerShdw>
          </a:effectLst>
        </p:spPr>
        <p:txBody>
          <a:bodyPr wrap="none" anchor="ctr"/>
          <a:lstStyle/>
          <a:p>
            <a:pPr>
              <a:defRPr/>
            </a:pPr>
            <a:endParaRPr lang="zh-CN" altLang="en-US"/>
          </a:p>
        </p:txBody>
      </p:sp>
      <p:sp>
        <p:nvSpPr>
          <p:cNvPr id="16387" name="Rectangle 5"/>
          <p:cNvSpPr>
            <a:spLocks noChangeArrowheads="1"/>
          </p:cNvSpPr>
          <p:nvPr/>
        </p:nvSpPr>
        <p:spPr bwMode="auto">
          <a:xfrm>
            <a:off x="8523288" y="2179638"/>
            <a:ext cx="1981200" cy="609600"/>
          </a:xfrm>
          <a:prstGeom prst="rect">
            <a:avLst/>
          </a:prstGeom>
          <a:solidFill>
            <a:srgbClr val="FFCCFF"/>
          </a:solidFill>
          <a:ln w="12700">
            <a:noFill/>
            <a:miter lim="800000"/>
            <a:headEnd/>
            <a:tailEnd/>
          </a:ln>
        </p:spPr>
        <p:txBody>
          <a:bodyPr wrap="none" anchor="ctr"/>
          <a:lstStyle/>
          <a:p>
            <a:endParaRPr lang="zh-CN" altLang="en-US"/>
          </a:p>
        </p:txBody>
      </p:sp>
      <p:sp>
        <p:nvSpPr>
          <p:cNvPr id="16388" name="Line 6"/>
          <p:cNvSpPr>
            <a:spLocks noChangeShapeType="1"/>
          </p:cNvSpPr>
          <p:nvPr/>
        </p:nvSpPr>
        <p:spPr bwMode="auto">
          <a:xfrm>
            <a:off x="8504239" y="2178050"/>
            <a:ext cx="2008187" cy="1588"/>
          </a:xfrm>
          <a:prstGeom prst="line">
            <a:avLst/>
          </a:prstGeom>
          <a:noFill/>
          <a:ln w="12700">
            <a:solidFill>
              <a:schemeClr val="tx1"/>
            </a:solidFill>
            <a:round/>
            <a:headEnd/>
            <a:tailEnd/>
          </a:ln>
        </p:spPr>
        <p:txBody>
          <a:bodyPr wrap="none" anchor="ctr"/>
          <a:lstStyle/>
          <a:p>
            <a:endParaRPr lang="zh-CN" altLang="en-US"/>
          </a:p>
        </p:txBody>
      </p:sp>
      <p:sp>
        <p:nvSpPr>
          <p:cNvPr id="284679" name="Rectangle 7"/>
          <p:cNvSpPr>
            <a:spLocks noChangeArrowheads="1"/>
          </p:cNvSpPr>
          <p:nvPr/>
        </p:nvSpPr>
        <p:spPr bwMode="auto">
          <a:xfrm>
            <a:off x="8810625" y="2332038"/>
            <a:ext cx="1390650" cy="304800"/>
          </a:xfrm>
          <a:prstGeom prst="rect">
            <a:avLst/>
          </a:prstGeom>
          <a:solidFill>
            <a:schemeClr val="bg1"/>
          </a:solidFill>
          <a:ln w="1270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endParaRPr kumimoji="1" lang="zh-CN" altLang="zh-CN" sz="1800">
              <a:solidFill>
                <a:schemeClr val="folHlink"/>
              </a:solidFill>
              <a:latin typeface="Arial" charset="0"/>
              <a:ea typeface="黑体" pitchFamily="2" charset="-122"/>
            </a:endParaRPr>
          </a:p>
        </p:txBody>
      </p:sp>
      <p:sp>
        <p:nvSpPr>
          <p:cNvPr id="16390" name="Line 8"/>
          <p:cNvSpPr>
            <a:spLocks noChangeShapeType="1"/>
          </p:cNvSpPr>
          <p:nvPr/>
        </p:nvSpPr>
        <p:spPr bwMode="auto">
          <a:xfrm>
            <a:off x="8504239" y="2787650"/>
            <a:ext cx="2008187" cy="1588"/>
          </a:xfrm>
          <a:prstGeom prst="line">
            <a:avLst/>
          </a:prstGeom>
          <a:noFill/>
          <a:ln w="12700">
            <a:solidFill>
              <a:schemeClr val="tx1"/>
            </a:solidFill>
            <a:round/>
            <a:headEnd/>
            <a:tailEnd/>
          </a:ln>
        </p:spPr>
        <p:txBody>
          <a:bodyPr wrap="none" anchor="ctr"/>
          <a:lstStyle/>
          <a:p>
            <a:endParaRPr lang="zh-CN" altLang="en-US"/>
          </a:p>
        </p:txBody>
      </p:sp>
      <p:sp>
        <p:nvSpPr>
          <p:cNvPr id="284681" name="Rectangle 9"/>
          <p:cNvSpPr>
            <a:spLocks noChangeArrowheads="1"/>
          </p:cNvSpPr>
          <p:nvPr/>
        </p:nvSpPr>
        <p:spPr bwMode="auto">
          <a:xfrm>
            <a:off x="9015413" y="1722438"/>
            <a:ext cx="990600" cy="304800"/>
          </a:xfrm>
          <a:prstGeom prst="rect">
            <a:avLst/>
          </a:prstGeom>
          <a:solidFill>
            <a:srgbClr val="DDDDDD"/>
          </a:solidFill>
          <a:ln w="1270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en-US" altLang="zh-CN" sz="1800">
                <a:solidFill>
                  <a:schemeClr val="folHlink"/>
                </a:solidFill>
                <a:latin typeface="Arial" charset="0"/>
                <a:ea typeface="黑体" pitchFamily="2" charset="-122"/>
              </a:rPr>
              <a:t>IP </a:t>
            </a:r>
            <a:r>
              <a:rPr kumimoji="1" lang="zh-CN" altLang="en-US" sz="1800">
                <a:solidFill>
                  <a:schemeClr val="folHlink"/>
                </a:solidFill>
                <a:latin typeface="Arial" charset="0"/>
                <a:ea typeface="黑体" pitchFamily="2" charset="-122"/>
              </a:rPr>
              <a:t>数据报</a:t>
            </a:r>
          </a:p>
        </p:txBody>
      </p:sp>
      <p:sp>
        <p:nvSpPr>
          <p:cNvPr id="284682" name="Rectangle 10"/>
          <p:cNvSpPr>
            <a:spLocks noChangeArrowheads="1"/>
          </p:cNvSpPr>
          <p:nvPr/>
        </p:nvSpPr>
        <p:spPr bwMode="auto">
          <a:xfrm>
            <a:off x="8804275" y="2941638"/>
            <a:ext cx="1403350" cy="304800"/>
          </a:xfrm>
          <a:prstGeom prst="rect">
            <a:avLst/>
          </a:prstGeom>
          <a:solidFill>
            <a:schemeClr val="bg1"/>
          </a:solidFill>
          <a:ln w="1270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endParaRPr kumimoji="1" lang="zh-CN" altLang="zh-CN" sz="1800">
              <a:solidFill>
                <a:schemeClr val="folHlink"/>
              </a:solidFill>
              <a:latin typeface="Arial" charset="0"/>
              <a:ea typeface="黑体" pitchFamily="2" charset="-122"/>
            </a:endParaRPr>
          </a:p>
        </p:txBody>
      </p:sp>
      <p:sp>
        <p:nvSpPr>
          <p:cNvPr id="16393" name="Rectangle 11"/>
          <p:cNvSpPr>
            <a:spLocks noChangeArrowheads="1"/>
          </p:cNvSpPr>
          <p:nvPr/>
        </p:nvSpPr>
        <p:spPr bwMode="auto">
          <a:xfrm>
            <a:off x="8740776" y="2954338"/>
            <a:ext cx="1603375" cy="296862"/>
          </a:xfrm>
          <a:prstGeom prst="rect">
            <a:avLst/>
          </a:prstGeom>
          <a:noFill/>
          <a:ln w="12700">
            <a:noFill/>
            <a:miter lim="800000"/>
            <a:headEnd/>
            <a:tailEnd/>
          </a:ln>
        </p:spPr>
        <p:txBody>
          <a:bodyPr wrap="none" lIns="90488" tIns="44450" rIns="90488" bIns="44450">
            <a:spAutoFit/>
          </a:bodyPr>
          <a:lstStyle/>
          <a:p>
            <a:pPr defTabSz="762000" eaLnBrk="0" hangingPunct="0">
              <a:lnSpc>
                <a:spcPct val="85000"/>
              </a:lnSpc>
            </a:pPr>
            <a:r>
              <a:rPr kumimoji="1" lang="en-US" altLang="zh-CN" sz="1600">
                <a:solidFill>
                  <a:schemeClr val="folHlink"/>
                </a:solidFill>
                <a:latin typeface="Arial" charset="0"/>
                <a:ea typeface="黑体" pitchFamily="2" charset="-122"/>
              </a:rPr>
              <a:t>1010…  …0110</a:t>
            </a:r>
          </a:p>
        </p:txBody>
      </p:sp>
      <p:sp>
        <p:nvSpPr>
          <p:cNvPr id="16394" name="AutoShape 12"/>
          <p:cNvSpPr>
            <a:spLocks noChangeArrowheads="1"/>
          </p:cNvSpPr>
          <p:nvPr/>
        </p:nvSpPr>
        <p:spPr bwMode="auto">
          <a:xfrm flipV="1">
            <a:off x="9375775" y="2684463"/>
            <a:ext cx="304800" cy="334962"/>
          </a:xfrm>
          <a:prstGeom prst="downArrow">
            <a:avLst>
              <a:gd name="adj1" fmla="val 50000"/>
              <a:gd name="adj2" fmla="val 43231"/>
            </a:avLst>
          </a:prstGeom>
          <a:solidFill>
            <a:schemeClr val="bg1"/>
          </a:solidFill>
          <a:ln w="12700">
            <a:solidFill>
              <a:schemeClr val="tx1"/>
            </a:solidFill>
            <a:miter lim="800000"/>
            <a:headEnd/>
            <a:tailEnd/>
          </a:ln>
        </p:spPr>
        <p:txBody>
          <a:bodyPr vert="eaVert" wrap="none" anchor="ctr"/>
          <a:lstStyle/>
          <a:p>
            <a:endParaRPr lang="zh-CN" altLang="en-US"/>
          </a:p>
        </p:txBody>
      </p:sp>
      <p:sp>
        <p:nvSpPr>
          <p:cNvPr id="16395" name="Rectangle 13"/>
          <p:cNvSpPr>
            <a:spLocks noChangeArrowheads="1"/>
          </p:cNvSpPr>
          <p:nvPr/>
        </p:nvSpPr>
        <p:spPr bwMode="auto">
          <a:xfrm>
            <a:off x="9009063" y="2341564"/>
            <a:ext cx="990600" cy="280987"/>
          </a:xfrm>
          <a:prstGeom prst="rect">
            <a:avLst/>
          </a:prstGeom>
          <a:solidFill>
            <a:srgbClr val="DDDDDD"/>
          </a:solidFill>
          <a:ln w="12700">
            <a:noFill/>
            <a:miter lim="800000"/>
            <a:headEnd/>
            <a:tailEnd/>
          </a:ln>
        </p:spPr>
        <p:txBody>
          <a:bodyPr wrap="none" anchor="ctr"/>
          <a:lstStyle/>
          <a:p>
            <a:endParaRPr lang="zh-CN" altLang="en-US"/>
          </a:p>
        </p:txBody>
      </p:sp>
      <p:sp>
        <p:nvSpPr>
          <p:cNvPr id="284686" name="AutoShape 14"/>
          <p:cNvSpPr>
            <a:spLocks noChangeArrowheads="1"/>
          </p:cNvSpPr>
          <p:nvPr/>
        </p:nvSpPr>
        <p:spPr bwMode="auto">
          <a:xfrm flipV="1">
            <a:off x="9005888" y="1973264"/>
            <a:ext cx="990600" cy="369887"/>
          </a:xfrm>
          <a:prstGeom prst="downArrow">
            <a:avLst>
              <a:gd name="adj1" fmla="val 65389"/>
              <a:gd name="adj2" fmla="val 39394"/>
            </a:avLst>
          </a:prstGeom>
          <a:solidFill>
            <a:schemeClr val="accent2"/>
          </a:solidFill>
          <a:ln w="12700">
            <a:solidFill>
              <a:schemeClr val="tx1"/>
            </a:solidFill>
            <a:miter lim="800000"/>
            <a:headEnd/>
            <a:tailEnd/>
          </a:ln>
          <a:effectLst>
            <a:outerShdw dist="35921" dir="2700000" algn="ctr" rotWithShape="0">
              <a:schemeClr val="bg2"/>
            </a:outerShdw>
          </a:effectLst>
        </p:spPr>
        <p:txBody>
          <a:bodyPr vert="eaVert" wrap="none" anchor="ctr"/>
          <a:lstStyle/>
          <a:p>
            <a:pPr>
              <a:defRPr/>
            </a:pPr>
            <a:endParaRPr lang="zh-CN" altLang="en-US"/>
          </a:p>
        </p:txBody>
      </p:sp>
      <p:sp>
        <p:nvSpPr>
          <p:cNvPr id="16397" name="Text Box 15"/>
          <p:cNvSpPr txBox="1">
            <a:spLocks noChangeArrowheads="1"/>
          </p:cNvSpPr>
          <p:nvPr/>
        </p:nvSpPr>
        <p:spPr bwMode="auto">
          <a:xfrm>
            <a:off x="8472488" y="2286001"/>
            <a:ext cx="412750" cy="366713"/>
          </a:xfrm>
          <a:prstGeom prst="rect">
            <a:avLst/>
          </a:prstGeom>
          <a:noFill/>
          <a:ln w="12700">
            <a:noFill/>
            <a:miter lim="800000"/>
            <a:headEnd/>
            <a:tailEnd/>
          </a:ln>
        </p:spPr>
        <p:txBody>
          <a:bodyPr wrap="none">
            <a:spAutoFit/>
          </a:bodyPr>
          <a:lstStyle/>
          <a:p>
            <a:pPr defTabSz="762000" eaLnBrk="0" hangingPunct="0"/>
            <a:r>
              <a:rPr kumimoji="1" lang="zh-CN" altLang="en-US" sz="1800">
                <a:solidFill>
                  <a:schemeClr val="folHlink"/>
                </a:solidFill>
                <a:latin typeface="Arial" charset="0"/>
                <a:ea typeface="黑体" pitchFamily="2" charset="-122"/>
              </a:rPr>
              <a:t>帧</a:t>
            </a:r>
          </a:p>
        </p:txBody>
      </p:sp>
      <p:sp>
        <p:nvSpPr>
          <p:cNvPr id="16398" name="Rectangle 16"/>
          <p:cNvSpPr>
            <a:spLocks noChangeArrowheads="1"/>
          </p:cNvSpPr>
          <p:nvPr/>
        </p:nvSpPr>
        <p:spPr bwMode="auto">
          <a:xfrm>
            <a:off x="9215438" y="2000251"/>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取出</a:t>
            </a:r>
          </a:p>
        </p:txBody>
      </p:sp>
      <p:sp>
        <p:nvSpPr>
          <p:cNvPr id="16399" name="Line 17"/>
          <p:cNvSpPr>
            <a:spLocks noChangeShapeType="1"/>
          </p:cNvSpPr>
          <p:nvPr/>
        </p:nvSpPr>
        <p:spPr bwMode="auto">
          <a:xfrm>
            <a:off x="9004300" y="2336800"/>
            <a:ext cx="0" cy="285750"/>
          </a:xfrm>
          <a:prstGeom prst="line">
            <a:avLst/>
          </a:prstGeom>
          <a:noFill/>
          <a:ln w="12700">
            <a:solidFill>
              <a:schemeClr val="tx1"/>
            </a:solidFill>
            <a:prstDash val="dash"/>
            <a:round/>
            <a:headEnd/>
            <a:tailEnd/>
          </a:ln>
        </p:spPr>
        <p:txBody>
          <a:bodyPr/>
          <a:lstStyle/>
          <a:p>
            <a:endParaRPr lang="zh-CN" altLang="en-US"/>
          </a:p>
        </p:txBody>
      </p:sp>
      <p:sp>
        <p:nvSpPr>
          <p:cNvPr id="16400" name="Line 18"/>
          <p:cNvSpPr>
            <a:spLocks noChangeShapeType="1"/>
          </p:cNvSpPr>
          <p:nvPr/>
        </p:nvSpPr>
        <p:spPr bwMode="auto">
          <a:xfrm>
            <a:off x="9994900" y="2338388"/>
            <a:ext cx="0" cy="285750"/>
          </a:xfrm>
          <a:prstGeom prst="line">
            <a:avLst/>
          </a:prstGeom>
          <a:noFill/>
          <a:ln w="12700">
            <a:solidFill>
              <a:schemeClr val="tx1"/>
            </a:solidFill>
            <a:prstDash val="dash"/>
            <a:round/>
            <a:headEnd/>
            <a:tailEnd/>
          </a:ln>
        </p:spPr>
        <p:txBody>
          <a:bodyPr/>
          <a:lstStyle/>
          <a:p>
            <a:endParaRPr lang="zh-CN" altLang="en-US"/>
          </a:p>
        </p:txBody>
      </p:sp>
      <p:sp>
        <p:nvSpPr>
          <p:cNvPr id="16401" name="Freeform 19"/>
          <p:cNvSpPr>
            <a:spLocks/>
          </p:cNvSpPr>
          <p:nvPr/>
        </p:nvSpPr>
        <p:spPr bwMode="auto">
          <a:xfrm>
            <a:off x="4656139" y="5702301"/>
            <a:ext cx="4765675" cy="4763"/>
          </a:xfrm>
          <a:custGeom>
            <a:avLst/>
            <a:gdLst>
              <a:gd name="T0" fmla="*/ 0 w 3002"/>
              <a:gd name="T1" fmla="*/ 0 h 3"/>
              <a:gd name="T2" fmla="*/ 4765675 w 3002"/>
              <a:gd name="T3" fmla="*/ 4763 h 3"/>
              <a:gd name="T4" fmla="*/ 0 60000 65536"/>
              <a:gd name="T5" fmla="*/ 0 60000 65536"/>
              <a:gd name="T6" fmla="*/ 0 w 3002"/>
              <a:gd name="T7" fmla="*/ 0 h 3"/>
              <a:gd name="T8" fmla="*/ 3002 w 3002"/>
              <a:gd name="T9" fmla="*/ 3 h 3"/>
            </a:gdLst>
            <a:ahLst/>
            <a:cxnLst>
              <a:cxn ang="T4">
                <a:pos x="T0" y="T1"/>
              </a:cxn>
              <a:cxn ang="T5">
                <a:pos x="T2" y="T3"/>
              </a:cxn>
            </a:cxnLst>
            <a:rect l="T6" t="T7" r="T8" b="T9"/>
            <a:pathLst>
              <a:path w="3002" h="3">
                <a:moveTo>
                  <a:pt x="0" y="0"/>
                </a:moveTo>
                <a:lnTo>
                  <a:pt x="3002" y="3"/>
                </a:lnTo>
              </a:path>
            </a:pathLst>
          </a:custGeom>
          <a:noFill/>
          <a:ln w="28575" cap="flat" cmpd="sng">
            <a:solidFill>
              <a:schemeClr val="tx1"/>
            </a:solidFill>
            <a:prstDash val="solid"/>
            <a:round/>
            <a:headEnd type="none" w="med" len="med"/>
            <a:tailEnd type="triangle" w="sm" len="med"/>
          </a:ln>
        </p:spPr>
        <p:txBody>
          <a:bodyPr wrap="none" anchor="ctr"/>
          <a:lstStyle/>
          <a:p>
            <a:endParaRPr lang="zh-CN" altLang="en-US"/>
          </a:p>
        </p:txBody>
      </p:sp>
      <p:sp>
        <p:nvSpPr>
          <p:cNvPr id="284692" name="Rectangle 20"/>
          <p:cNvSpPr>
            <a:spLocks noChangeArrowheads="1"/>
          </p:cNvSpPr>
          <p:nvPr/>
        </p:nvSpPr>
        <p:spPr bwMode="auto">
          <a:xfrm>
            <a:off x="8477251" y="5087939"/>
            <a:ext cx="2011363" cy="758825"/>
          </a:xfrm>
          <a:prstGeom prst="rect">
            <a:avLst/>
          </a:prstGeom>
          <a:solidFill>
            <a:srgbClr val="CCFFFF"/>
          </a:solidFill>
          <a:ln w="12700">
            <a:solidFill>
              <a:schemeClr val="tx1"/>
            </a:solidFill>
            <a:miter lim="800000"/>
            <a:headEnd/>
            <a:tailEnd/>
          </a:ln>
          <a:effectLst>
            <a:outerShdw dist="53882" dir="2700000" algn="ctr" rotWithShape="0">
              <a:schemeClr val="bg2"/>
            </a:outerShdw>
          </a:effectLst>
        </p:spPr>
        <p:txBody>
          <a:bodyPr wrap="none" anchor="ctr"/>
          <a:lstStyle/>
          <a:p>
            <a:pPr>
              <a:defRPr/>
            </a:pPr>
            <a:endParaRPr lang="zh-CN" altLang="en-US"/>
          </a:p>
        </p:txBody>
      </p:sp>
      <p:sp>
        <p:nvSpPr>
          <p:cNvPr id="16403" name="Freeform 21"/>
          <p:cNvSpPr>
            <a:spLocks/>
          </p:cNvSpPr>
          <p:nvPr/>
        </p:nvSpPr>
        <p:spPr bwMode="auto">
          <a:xfrm>
            <a:off x="3733800" y="3230563"/>
            <a:ext cx="5791200" cy="609600"/>
          </a:xfrm>
          <a:custGeom>
            <a:avLst/>
            <a:gdLst>
              <a:gd name="T0" fmla="*/ 0 w 2736"/>
              <a:gd name="T1" fmla="*/ 0 h 480"/>
              <a:gd name="T2" fmla="*/ 0 w 2736"/>
              <a:gd name="T3" fmla="*/ 609600 h 480"/>
              <a:gd name="T4" fmla="*/ 5791200 w 2736"/>
              <a:gd name="T5" fmla="*/ 609600 h 480"/>
              <a:gd name="T6" fmla="*/ 5791200 w 2736"/>
              <a:gd name="T7" fmla="*/ 0 h 480"/>
              <a:gd name="T8" fmla="*/ 0 60000 65536"/>
              <a:gd name="T9" fmla="*/ 0 60000 65536"/>
              <a:gd name="T10" fmla="*/ 0 60000 65536"/>
              <a:gd name="T11" fmla="*/ 0 60000 65536"/>
              <a:gd name="T12" fmla="*/ 0 w 2736"/>
              <a:gd name="T13" fmla="*/ 0 h 480"/>
              <a:gd name="T14" fmla="*/ 2736 w 2736"/>
              <a:gd name="T15" fmla="*/ 480 h 480"/>
            </a:gdLst>
            <a:ahLst/>
            <a:cxnLst>
              <a:cxn ang="T8">
                <a:pos x="T0" y="T1"/>
              </a:cxn>
              <a:cxn ang="T9">
                <a:pos x="T2" y="T3"/>
              </a:cxn>
              <a:cxn ang="T10">
                <a:pos x="T4" y="T5"/>
              </a:cxn>
              <a:cxn ang="T11">
                <a:pos x="T6" y="T7"/>
              </a:cxn>
            </a:cxnLst>
            <a:rect l="T12" t="T13" r="T14" b="T15"/>
            <a:pathLst>
              <a:path w="2736" h="480">
                <a:moveTo>
                  <a:pt x="0" y="0"/>
                </a:moveTo>
                <a:lnTo>
                  <a:pt x="0" y="480"/>
                </a:lnTo>
                <a:lnTo>
                  <a:pt x="2736" y="480"/>
                </a:lnTo>
                <a:lnTo>
                  <a:pt x="2736" y="0"/>
                </a:lnTo>
              </a:path>
            </a:pathLst>
          </a:custGeom>
          <a:noFill/>
          <a:ln w="28575" cap="flat" cmpd="sng">
            <a:solidFill>
              <a:schemeClr val="tx1"/>
            </a:solidFill>
            <a:prstDash val="solid"/>
            <a:round/>
            <a:headEnd type="none" w="med" len="med"/>
            <a:tailEnd type="triangle" w="sm" len="med"/>
          </a:ln>
        </p:spPr>
        <p:txBody>
          <a:bodyPr wrap="none" anchor="ctr"/>
          <a:lstStyle/>
          <a:p>
            <a:endParaRPr lang="zh-CN" altLang="en-US"/>
          </a:p>
        </p:txBody>
      </p:sp>
      <p:sp>
        <p:nvSpPr>
          <p:cNvPr id="16404" name="Rectangle 22"/>
          <p:cNvSpPr>
            <a:spLocks noChangeArrowheads="1"/>
          </p:cNvSpPr>
          <p:nvPr/>
        </p:nvSpPr>
        <p:spPr bwMode="auto">
          <a:xfrm>
            <a:off x="1695981" y="2101850"/>
            <a:ext cx="875241" cy="643766"/>
          </a:xfrm>
          <a:prstGeom prst="rect">
            <a:avLst/>
          </a:prstGeom>
          <a:noFill/>
          <a:ln w="12700">
            <a:noFill/>
            <a:miter lim="800000"/>
            <a:headEnd/>
            <a:tailEnd/>
          </a:ln>
        </p:spPr>
        <p:txBody>
          <a:bodyPr wrap="none" lIns="90488" tIns="44450" rIns="90488" bIns="44450">
            <a:spAutoFit/>
          </a:bodyPr>
          <a:lstStyle/>
          <a:p>
            <a:pPr algn="ctr" defTabSz="762000" eaLnBrk="0" hangingPunct="0"/>
            <a:r>
              <a:rPr kumimoji="1" lang="zh-CN" altLang="en-US" sz="1800">
                <a:solidFill>
                  <a:schemeClr val="folHlink"/>
                </a:solidFill>
                <a:latin typeface="Arial" charset="0"/>
                <a:ea typeface="黑体" pitchFamily="2" charset="-122"/>
              </a:rPr>
              <a:t>数据</a:t>
            </a:r>
          </a:p>
          <a:p>
            <a:pPr algn="ctr" defTabSz="762000" eaLnBrk="0" hangingPunct="0"/>
            <a:r>
              <a:rPr kumimoji="1" lang="zh-CN" altLang="en-US" sz="1800">
                <a:solidFill>
                  <a:schemeClr val="folHlink"/>
                </a:solidFill>
                <a:latin typeface="Arial" charset="0"/>
                <a:ea typeface="黑体" pitchFamily="2" charset="-122"/>
              </a:rPr>
              <a:t>链路层</a:t>
            </a:r>
          </a:p>
        </p:txBody>
      </p:sp>
      <p:sp>
        <p:nvSpPr>
          <p:cNvPr id="16405" name="Rectangle 23"/>
          <p:cNvSpPr>
            <a:spLocks noChangeArrowheads="1"/>
          </p:cNvSpPr>
          <p:nvPr/>
        </p:nvSpPr>
        <p:spPr bwMode="auto">
          <a:xfrm>
            <a:off x="1687514" y="1706564"/>
            <a:ext cx="875241" cy="325217"/>
          </a:xfrm>
          <a:prstGeom prst="rect">
            <a:avLst/>
          </a:prstGeom>
          <a:noFill/>
          <a:ln w="12700">
            <a:noFill/>
            <a:miter lim="800000"/>
            <a:headEnd/>
            <a:tailEnd/>
          </a:ln>
        </p:spPr>
        <p:txBody>
          <a:bodyPr wrap="none" lIns="90488" tIns="44450" rIns="90488" bIns="44450">
            <a:spAutoFit/>
          </a:bodyPr>
          <a:lstStyle/>
          <a:p>
            <a:pPr defTabSz="762000" eaLnBrk="0" hangingPunct="0">
              <a:lnSpc>
                <a:spcPct val="85000"/>
              </a:lnSpc>
            </a:pPr>
            <a:r>
              <a:rPr kumimoji="1" lang="zh-CN" altLang="en-US" sz="1800">
                <a:solidFill>
                  <a:schemeClr val="folHlink"/>
                </a:solidFill>
                <a:latin typeface="Arial" charset="0"/>
                <a:ea typeface="黑体" pitchFamily="2" charset="-122"/>
              </a:rPr>
              <a:t>网络层</a:t>
            </a:r>
          </a:p>
        </p:txBody>
      </p:sp>
      <p:sp>
        <p:nvSpPr>
          <p:cNvPr id="16406" name="Rectangle 24"/>
          <p:cNvSpPr>
            <a:spLocks noChangeArrowheads="1"/>
          </p:cNvSpPr>
          <p:nvPr/>
        </p:nvSpPr>
        <p:spPr bwMode="auto">
          <a:xfrm>
            <a:off x="6248400" y="3840164"/>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链路</a:t>
            </a:r>
          </a:p>
        </p:txBody>
      </p:sp>
      <p:sp>
        <p:nvSpPr>
          <p:cNvPr id="16407" name="Rectangle 25"/>
          <p:cNvSpPr>
            <a:spLocks noChangeArrowheads="1"/>
          </p:cNvSpPr>
          <p:nvPr/>
        </p:nvSpPr>
        <p:spPr bwMode="auto">
          <a:xfrm>
            <a:off x="3352801" y="1220789"/>
            <a:ext cx="854075" cy="36353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结点 </a:t>
            </a:r>
            <a:r>
              <a:rPr kumimoji="1" lang="en-US" altLang="zh-CN" sz="1800">
                <a:solidFill>
                  <a:schemeClr val="folHlink"/>
                </a:solidFill>
                <a:latin typeface="Arial" charset="0"/>
                <a:ea typeface="黑体" pitchFamily="2" charset="-122"/>
              </a:rPr>
              <a:t>A</a:t>
            </a:r>
          </a:p>
        </p:txBody>
      </p:sp>
      <p:sp>
        <p:nvSpPr>
          <p:cNvPr id="16408" name="Rectangle 26"/>
          <p:cNvSpPr>
            <a:spLocks noChangeArrowheads="1"/>
          </p:cNvSpPr>
          <p:nvPr/>
        </p:nvSpPr>
        <p:spPr bwMode="auto">
          <a:xfrm>
            <a:off x="9131301" y="1220789"/>
            <a:ext cx="862417"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结点 </a:t>
            </a:r>
            <a:r>
              <a:rPr kumimoji="1" lang="en-US" altLang="zh-CN" sz="1800">
                <a:solidFill>
                  <a:schemeClr val="folHlink"/>
                </a:solidFill>
                <a:latin typeface="Arial" charset="0"/>
                <a:ea typeface="黑体" pitchFamily="2" charset="-122"/>
              </a:rPr>
              <a:t>B</a:t>
            </a:r>
          </a:p>
        </p:txBody>
      </p:sp>
      <p:sp>
        <p:nvSpPr>
          <p:cNvPr id="16409" name="Rectangle 27"/>
          <p:cNvSpPr>
            <a:spLocks noChangeArrowheads="1"/>
          </p:cNvSpPr>
          <p:nvPr/>
        </p:nvSpPr>
        <p:spPr bwMode="auto">
          <a:xfrm>
            <a:off x="1687514" y="2925764"/>
            <a:ext cx="875241" cy="325217"/>
          </a:xfrm>
          <a:prstGeom prst="rect">
            <a:avLst/>
          </a:prstGeom>
          <a:noFill/>
          <a:ln w="12700">
            <a:noFill/>
            <a:miter lim="800000"/>
            <a:headEnd/>
            <a:tailEnd/>
          </a:ln>
        </p:spPr>
        <p:txBody>
          <a:bodyPr wrap="none" lIns="90488" tIns="44450" rIns="90488" bIns="44450">
            <a:spAutoFit/>
          </a:bodyPr>
          <a:lstStyle/>
          <a:p>
            <a:pPr defTabSz="762000" eaLnBrk="0" hangingPunct="0">
              <a:lnSpc>
                <a:spcPct val="85000"/>
              </a:lnSpc>
            </a:pPr>
            <a:r>
              <a:rPr kumimoji="1" lang="zh-CN" altLang="en-US" sz="1800">
                <a:solidFill>
                  <a:schemeClr val="folHlink"/>
                </a:solidFill>
                <a:latin typeface="Arial" charset="0"/>
                <a:ea typeface="黑体" pitchFamily="2" charset="-122"/>
              </a:rPr>
              <a:t>物理层</a:t>
            </a:r>
          </a:p>
        </p:txBody>
      </p:sp>
      <p:sp>
        <p:nvSpPr>
          <p:cNvPr id="16410" name="Rectangle 28"/>
          <p:cNvSpPr>
            <a:spLocks noChangeArrowheads="1"/>
          </p:cNvSpPr>
          <p:nvPr/>
        </p:nvSpPr>
        <p:spPr bwMode="auto">
          <a:xfrm>
            <a:off x="3810000" y="3611563"/>
            <a:ext cx="76200" cy="152400"/>
          </a:xfrm>
          <a:prstGeom prst="rect">
            <a:avLst/>
          </a:prstGeom>
          <a:solidFill>
            <a:srgbClr val="777777"/>
          </a:solidFill>
          <a:ln w="12700">
            <a:noFill/>
            <a:miter lim="800000"/>
            <a:headEnd/>
            <a:tailEnd/>
          </a:ln>
        </p:spPr>
        <p:txBody>
          <a:bodyPr wrap="none" anchor="ctr"/>
          <a:lstStyle/>
          <a:p>
            <a:endParaRPr lang="zh-CN" altLang="en-US"/>
          </a:p>
        </p:txBody>
      </p:sp>
      <p:sp>
        <p:nvSpPr>
          <p:cNvPr id="16411" name="Rectangle 29"/>
          <p:cNvSpPr>
            <a:spLocks noChangeArrowheads="1"/>
          </p:cNvSpPr>
          <p:nvPr/>
        </p:nvSpPr>
        <p:spPr bwMode="auto">
          <a:xfrm>
            <a:off x="3962400" y="3611563"/>
            <a:ext cx="76200" cy="152400"/>
          </a:xfrm>
          <a:prstGeom prst="rect">
            <a:avLst/>
          </a:prstGeom>
          <a:solidFill>
            <a:srgbClr val="777777"/>
          </a:solidFill>
          <a:ln w="12700">
            <a:noFill/>
            <a:miter lim="800000"/>
            <a:headEnd/>
            <a:tailEnd/>
          </a:ln>
        </p:spPr>
        <p:txBody>
          <a:bodyPr wrap="none" anchor="ctr"/>
          <a:lstStyle/>
          <a:p>
            <a:endParaRPr lang="zh-CN" altLang="en-US"/>
          </a:p>
        </p:txBody>
      </p:sp>
      <p:sp>
        <p:nvSpPr>
          <p:cNvPr id="16412" name="Rectangle 30"/>
          <p:cNvSpPr>
            <a:spLocks noChangeArrowheads="1"/>
          </p:cNvSpPr>
          <p:nvPr/>
        </p:nvSpPr>
        <p:spPr bwMode="auto">
          <a:xfrm>
            <a:off x="5334000" y="3611563"/>
            <a:ext cx="76200" cy="152400"/>
          </a:xfrm>
          <a:prstGeom prst="rect">
            <a:avLst/>
          </a:prstGeom>
          <a:solidFill>
            <a:srgbClr val="777777"/>
          </a:solidFill>
          <a:ln w="12700">
            <a:noFill/>
            <a:miter lim="800000"/>
            <a:headEnd/>
            <a:tailEnd/>
          </a:ln>
        </p:spPr>
        <p:txBody>
          <a:bodyPr wrap="none" anchor="ctr"/>
          <a:lstStyle/>
          <a:p>
            <a:endParaRPr lang="zh-CN" altLang="en-US"/>
          </a:p>
        </p:txBody>
      </p:sp>
      <p:sp>
        <p:nvSpPr>
          <p:cNvPr id="16413" name="Rectangle 31"/>
          <p:cNvSpPr>
            <a:spLocks noChangeArrowheads="1"/>
          </p:cNvSpPr>
          <p:nvPr/>
        </p:nvSpPr>
        <p:spPr bwMode="auto">
          <a:xfrm>
            <a:off x="5486400" y="3611563"/>
            <a:ext cx="76200" cy="152400"/>
          </a:xfrm>
          <a:prstGeom prst="rect">
            <a:avLst/>
          </a:prstGeom>
          <a:solidFill>
            <a:srgbClr val="777777"/>
          </a:solidFill>
          <a:ln w="12700">
            <a:noFill/>
            <a:miter lim="800000"/>
            <a:headEnd/>
            <a:tailEnd/>
          </a:ln>
        </p:spPr>
        <p:txBody>
          <a:bodyPr wrap="none" anchor="ctr"/>
          <a:lstStyle/>
          <a:p>
            <a:endParaRPr lang="zh-CN" altLang="en-US"/>
          </a:p>
        </p:txBody>
      </p:sp>
      <p:sp>
        <p:nvSpPr>
          <p:cNvPr id="16414" name="Rectangle 32"/>
          <p:cNvSpPr>
            <a:spLocks noChangeArrowheads="1"/>
          </p:cNvSpPr>
          <p:nvPr/>
        </p:nvSpPr>
        <p:spPr bwMode="auto">
          <a:xfrm>
            <a:off x="7239000" y="3611563"/>
            <a:ext cx="76200" cy="152400"/>
          </a:xfrm>
          <a:prstGeom prst="rect">
            <a:avLst/>
          </a:prstGeom>
          <a:solidFill>
            <a:srgbClr val="777777"/>
          </a:solidFill>
          <a:ln w="12700">
            <a:noFill/>
            <a:miter lim="800000"/>
            <a:headEnd/>
            <a:tailEnd/>
          </a:ln>
        </p:spPr>
        <p:txBody>
          <a:bodyPr wrap="none" anchor="ctr"/>
          <a:lstStyle/>
          <a:p>
            <a:endParaRPr lang="zh-CN" altLang="en-US"/>
          </a:p>
        </p:txBody>
      </p:sp>
      <p:sp>
        <p:nvSpPr>
          <p:cNvPr id="16415" name="Rectangle 33"/>
          <p:cNvSpPr>
            <a:spLocks noChangeArrowheads="1"/>
          </p:cNvSpPr>
          <p:nvPr/>
        </p:nvSpPr>
        <p:spPr bwMode="auto">
          <a:xfrm>
            <a:off x="7391400" y="3611563"/>
            <a:ext cx="76200" cy="152400"/>
          </a:xfrm>
          <a:prstGeom prst="rect">
            <a:avLst/>
          </a:prstGeom>
          <a:solidFill>
            <a:srgbClr val="777777"/>
          </a:solidFill>
          <a:ln w="12700">
            <a:noFill/>
            <a:miter lim="800000"/>
            <a:headEnd/>
            <a:tailEnd/>
          </a:ln>
        </p:spPr>
        <p:txBody>
          <a:bodyPr wrap="none" anchor="ctr"/>
          <a:lstStyle/>
          <a:p>
            <a:endParaRPr lang="zh-CN" altLang="en-US"/>
          </a:p>
        </p:txBody>
      </p:sp>
      <p:sp>
        <p:nvSpPr>
          <p:cNvPr id="16416" name="Rectangle 34"/>
          <p:cNvSpPr>
            <a:spLocks noChangeArrowheads="1"/>
          </p:cNvSpPr>
          <p:nvPr/>
        </p:nvSpPr>
        <p:spPr bwMode="auto">
          <a:xfrm>
            <a:off x="8915400" y="3611563"/>
            <a:ext cx="76200" cy="152400"/>
          </a:xfrm>
          <a:prstGeom prst="rect">
            <a:avLst/>
          </a:prstGeom>
          <a:solidFill>
            <a:srgbClr val="777777"/>
          </a:solidFill>
          <a:ln w="12700">
            <a:noFill/>
            <a:miter lim="800000"/>
            <a:headEnd/>
            <a:tailEnd/>
          </a:ln>
        </p:spPr>
        <p:txBody>
          <a:bodyPr wrap="none" anchor="ctr"/>
          <a:lstStyle/>
          <a:p>
            <a:endParaRPr lang="zh-CN" altLang="en-US"/>
          </a:p>
        </p:txBody>
      </p:sp>
      <p:sp>
        <p:nvSpPr>
          <p:cNvPr id="16417" name="Rectangle 35"/>
          <p:cNvSpPr>
            <a:spLocks noChangeArrowheads="1"/>
          </p:cNvSpPr>
          <p:nvPr/>
        </p:nvSpPr>
        <p:spPr bwMode="auto">
          <a:xfrm>
            <a:off x="9067800" y="3611563"/>
            <a:ext cx="76200" cy="152400"/>
          </a:xfrm>
          <a:prstGeom prst="rect">
            <a:avLst/>
          </a:prstGeom>
          <a:solidFill>
            <a:srgbClr val="777777"/>
          </a:solidFill>
          <a:ln w="12700">
            <a:noFill/>
            <a:miter lim="800000"/>
            <a:headEnd/>
            <a:tailEnd/>
          </a:ln>
        </p:spPr>
        <p:txBody>
          <a:bodyPr wrap="none" anchor="ctr"/>
          <a:lstStyle/>
          <a:p>
            <a:endParaRPr lang="zh-CN" altLang="en-US"/>
          </a:p>
        </p:txBody>
      </p:sp>
      <p:sp>
        <p:nvSpPr>
          <p:cNvPr id="16418" name="Rectangle 36"/>
          <p:cNvSpPr>
            <a:spLocks noChangeArrowheads="1"/>
          </p:cNvSpPr>
          <p:nvPr/>
        </p:nvSpPr>
        <p:spPr bwMode="auto">
          <a:xfrm>
            <a:off x="9220200" y="3611563"/>
            <a:ext cx="76200" cy="152400"/>
          </a:xfrm>
          <a:prstGeom prst="rect">
            <a:avLst/>
          </a:prstGeom>
          <a:solidFill>
            <a:srgbClr val="777777"/>
          </a:solidFill>
          <a:ln w="12700">
            <a:noFill/>
            <a:miter lim="800000"/>
            <a:headEnd/>
            <a:tailEnd/>
          </a:ln>
        </p:spPr>
        <p:txBody>
          <a:bodyPr wrap="none" anchor="ctr"/>
          <a:lstStyle/>
          <a:p>
            <a:endParaRPr lang="zh-CN" altLang="en-US"/>
          </a:p>
        </p:txBody>
      </p:sp>
      <p:sp>
        <p:nvSpPr>
          <p:cNvPr id="16419" name="Rectangle 37"/>
          <p:cNvSpPr>
            <a:spLocks noChangeArrowheads="1"/>
          </p:cNvSpPr>
          <p:nvPr/>
        </p:nvSpPr>
        <p:spPr bwMode="auto">
          <a:xfrm>
            <a:off x="9372600" y="3611563"/>
            <a:ext cx="76200" cy="152400"/>
          </a:xfrm>
          <a:prstGeom prst="rect">
            <a:avLst/>
          </a:prstGeom>
          <a:solidFill>
            <a:srgbClr val="777777"/>
          </a:solidFill>
          <a:ln w="12700">
            <a:noFill/>
            <a:miter lim="800000"/>
            <a:headEnd/>
            <a:tailEnd/>
          </a:ln>
        </p:spPr>
        <p:txBody>
          <a:bodyPr wrap="none" anchor="ctr"/>
          <a:lstStyle/>
          <a:p>
            <a:endParaRPr lang="zh-CN" altLang="en-US"/>
          </a:p>
        </p:txBody>
      </p:sp>
      <p:sp>
        <p:nvSpPr>
          <p:cNvPr id="16420" name="Line 38"/>
          <p:cNvSpPr>
            <a:spLocks noChangeShapeType="1"/>
          </p:cNvSpPr>
          <p:nvPr/>
        </p:nvSpPr>
        <p:spPr bwMode="auto">
          <a:xfrm>
            <a:off x="5638800" y="3687763"/>
            <a:ext cx="304800" cy="0"/>
          </a:xfrm>
          <a:prstGeom prst="line">
            <a:avLst/>
          </a:prstGeom>
          <a:noFill/>
          <a:ln w="12700">
            <a:solidFill>
              <a:schemeClr val="tx1"/>
            </a:solidFill>
            <a:round/>
            <a:headEnd/>
            <a:tailEnd type="triangle" w="sm" len="med"/>
          </a:ln>
        </p:spPr>
        <p:txBody>
          <a:bodyPr/>
          <a:lstStyle/>
          <a:p>
            <a:endParaRPr lang="zh-CN" altLang="en-US"/>
          </a:p>
        </p:txBody>
      </p:sp>
      <p:sp>
        <p:nvSpPr>
          <p:cNvPr id="16421" name="Line 39"/>
          <p:cNvSpPr>
            <a:spLocks noChangeShapeType="1"/>
          </p:cNvSpPr>
          <p:nvPr/>
        </p:nvSpPr>
        <p:spPr bwMode="auto">
          <a:xfrm rot="5400000">
            <a:off x="3695700" y="3421063"/>
            <a:ext cx="304800" cy="0"/>
          </a:xfrm>
          <a:prstGeom prst="line">
            <a:avLst/>
          </a:prstGeom>
          <a:noFill/>
          <a:ln w="12700">
            <a:solidFill>
              <a:schemeClr val="tx1"/>
            </a:solidFill>
            <a:round/>
            <a:headEnd/>
            <a:tailEnd type="triangle" w="sm" len="med"/>
          </a:ln>
        </p:spPr>
        <p:txBody>
          <a:bodyPr/>
          <a:lstStyle/>
          <a:p>
            <a:endParaRPr lang="zh-CN" altLang="en-US"/>
          </a:p>
        </p:txBody>
      </p:sp>
      <p:sp>
        <p:nvSpPr>
          <p:cNvPr id="16422" name="Line 40"/>
          <p:cNvSpPr>
            <a:spLocks noChangeShapeType="1"/>
          </p:cNvSpPr>
          <p:nvPr/>
        </p:nvSpPr>
        <p:spPr bwMode="auto">
          <a:xfrm rot="16200000" flipV="1">
            <a:off x="9258300" y="3459163"/>
            <a:ext cx="304800" cy="0"/>
          </a:xfrm>
          <a:prstGeom prst="line">
            <a:avLst/>
          </a:prstGeom>
          <a:noFill/>
          <a:ln w="12700">
            <a:solidFill>
              <a:schemeClr val="tx1"/>
            </a:solidFill>
            <a:round/>
            <a:headEnd/>
            <a:tailEnd type="triangle" w="sm" len="med"/>
          </a:ln>
        </p:spPr>
        <p:txBody>
          <a:bodyPr/>
          <a:lstStyle/>
          <a:p>
            <a:endParaRPr lang="zh-CN" altLang="en-US"/>
          </a:p>
        </p:txBody>
      </p:sp>
      <p:grpSp>
        <p:nvGrpSpPr>
          <p:cNvPr id="16423" name="Group 41"/>
          <p:cNvGrpSpPr>
            <a:grpSpLocks/>
          </p:cNvGrpSpPr>
          <p:nvPr/>
        </p:nvGrpSpPr>
        <p:grpSpPr bwMode="auto">
          <a:xfrm>
            <a:off x="4114800" y="3611563"/>
            <a:ext cx="1066800" cy="152400"/>
            <a:chOff x="1344" y="912"/>
            <a:chExt cx="672" cy="96"/>
          </a:xfrm>
        </p:grpSpPr>
        <p:sp>
          <p:nvSpPr>
            <p:cNvPr id="16463" name="Line 42"/>
            <p:cNvSpPr>
              <a:spLocks noChangeShapeType="1"/>
            </p:cNvSpPr>
            <p:nvPr/>
          </p:nvSpPr>
          <p:spPr bwMode="auto">
            <a:xfrm>
              <a:off x="1344" y="960"/>
              <a:ext cx="672" cy="0"/>
            </a:xfrm>
            <a:prstGeom prst="line">
              <a:avLst/>
            </a:prstGeom>
            <a:noFill/>
            <a:ln w="12700">
              <a:solidFill>
                <a:schemeClr val="tx1"/>
              </a:solidFill>
              <a:round/>
              <a:headEnd type="none" w="sm" len="lg"/>
              <a:tailEnd type="none" w="sm" len="lg"/>
            </a:ln>
          </p:spPr>
          <p:txBody>
            <a:bodyPr/>
            <a:lstStyle/>
            <a:p>
              <a:endParaRPr lang="zh-CN" altLang="en-US"/>
            </a:p>
          </p:txBody>
        </p:sp>
        <p:sp>
          <p:nvSpPr>
            <p:cNvPr id="16464" name="Freeform 43"/>
            <p:cNvSpPr>
              <a:spLocks/>
            </p:cNvSpPr>
            <p:nvPr/>
          </p:nvSpPr>
          <p:spPr bwMode="auto">
            <a:xfrm>
              <a:off x="1392" y="912"/>
              <a:ext cx="576" cy="96"/>
            </a:xfrm>
            <a:custGeom>
              <a:avLst/>
              <a:gdLst>
                <a:gd name="T0" fmla="*/ 0 w 576"/>
                <a:gd name="T1" fmla="*/ 48 h 192"/>
                <a:gd name="T2" fmla="*/ 0 w 576"/>
                <a:gd name="T3" fmla="*/ 0 h 192"/>
                <a:gd name="T4" fmla="*/ 192 w 576"/>
                <a:gd name="T5" fmla="*/ 0 h 192"/>
                <a:gd name="T6" fmla="*/ 192 w 576"/>
                <a:gd name="T7" fmla="*/ 96 h 192"/>
                <a:gd name="T8" fmla="*/ 288 w 576"/>
                <a:gd name="T9" fmla="*/ 96 h 192"/>
                <a:gd name="T10" fmla="*/ 288 w 576"/>
                <a:gd name="T11" fmla="*/ 0 h 192"/>
                <a:gd name="T12" fmla="*/ 336 w 576"/>
                <a:gd name="T13" fmla="*/ 0 h 192"/>
                <a:gd name="T14" fmla="*/ 336 w 576"/>
                <a:gd name="T15" fmla="*/ 96 h 192"/>
                <a:gd name="T16" fmla="*/ 480 w 576"/>
                <a:gd name="T17" fmla="*/ 96 h 192"/>
                <a:gd name="T18" fmla="*/ 480 w 576"/>
                <a:gd name="T19" fmla="*/ 0 h 192"/>
                <a:gd name="T20" fmla="*/ 576 w 576"/>
                <a:gd name="T21" fmla="*/ 0 h 192"/>
                <a:gd name="T22" fmla="*/ 576 w 576"/>
                <a:gd name="T23" fmla="*/ 48 h 192"/>
                <a:gd name="T24" fmla="*/ 0 w 576"/>
                <a:gd name="T25" fmla="*/ 48 h 19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6"/>
                <a:gd name="T40" fmla="*/ 0 h 192"/>
                <a:gd name="T41" fmla="*/ 576 w 576"/>
                <a:gd name="T42" fmla="*/ 192 h 19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6" h="192">
                  <a:moveTo>
                    <a:pt x="0" y="96"/>
                  </a:moveTo>
                  <a:lnTo>
                    <a:pt x="0" y="0"/>
                  </a:lnTo>
                  <a:lnTo>
                    <a:pt x="192" y="0"/>
                  </a:lnTo>
                  <a:lnTo>
                    <a:pt x="192" y="192"/>
                  </a:lnTo>
                  <a:lnTo>
                    <a:pt x="288" y="192"/>
                  </a:lnTo>
                  <a:lnTo>
                    <a:pt x="288" y="0"/>
                  </a:lnTo>
                  <a:lnTo>
                    <a:pt x="336" y="0"/>
                  </a:lnTo>
                  <a:lnTo>
                    <a:pt x="336" y="192"/>
                  </a:lnTo>
                  <a:lnTo>
                    <a:pt x="480" y="192"/>
                  </a:lnTo>
                  <a:lnTo>
                    <a:pt x="480" y="0"/>
                  </a:lnTo>
                  <a:lnTo>
                    <a:pt x="576" y="0"/>
                  </a:lnTo>
                  <a:lnTo>
                    <a:pt x="576" y="96"/>
                  </a:lnTo>
                  <a:lnTo>
                    <a:pt x="0" y="96"/>
                  </a:lnTo>
                  <a:close/>
                </a:path>
              </a:pathLst>
            </a:custGeom>
            <a:solidFill>
              <a:srgbClr val="808080"/>
            </a:solidFill>
            <a:ln w="12700" cap="flat" cmpd="sng">
              <a:solidFill>
                <a:schemeClr val="tx1"/>
              </a:solidFill>
              <a:prstDash val="solid"/>
              <a:round/>
              <a:headEnd type="none" w="sm" len="lg"/>
              <a:tailEnd type="none" w="sm" len="lg"/>
            </a:ln>
          </p:spPr>
          <p:txBody>
            <a:bodyPr/>
            <a:lstStyle/>
            <a:p>
              <a:endParaRPr lang="zh-CN" altLang="en-US"/>
            </a:p>
          </p:txBody>
        </p:sp>
      </p:grpSp>
      <p:grpSp>
        <p:nvGrpSpPr>
          <p:cNvPr id="16424" name="Group 44"/>
          <p:cNvGrpSpPr>
            <a:grpSpLocks/>
          </p:cNvGrpSpPr>
          <p:nvPr/>
        </p:nvGrpSpPr>
        <p:grpSpPr bwMode="auto">
          <a:xfrm>
            <a:off x="7620000" y="3611563"/>
            <a:ext cx="1066800" cy="157162"/>
            <a:chOff x="4080" y="3676"/>
            <a:chExt cx="672" cy="99"/>
          </a:xfrm>
        </p:grpSpPr>
        <p:sp>
          <p:nvSpPr>
            <p:cNvPr id="16461" name="Line 45"/>
            <p:cNvSpPr>
              <a:spLocks noChangeShapeType="1"/>
            </p:cNvSpPr>
            <p:nvPr/>
          </p:nvSpPr>
          <p:spPr bwMode="auto">
            <a:xfrm>
              <a:off x="4080" y="3727"/>
              <a:ext cx="672" cy="0"/>
            </a:xfrm>
            <a:prstGeom prst="line">
              <a:avLst/>
            </a:prstGeom>
            <a:noFill/>
            <a:ln w="12700">
              <a:solidFill>
                <a:schemeClr val="tx1"/>
              </a:solidFill>
              <a:round/>
              <a:headEnd type="none" w="sm" len="lg"/>
              <a:tailEnd type="none" w="sm" len="lg"/>
            </a:ln>
          </p:spPr>
          <p:txBody>
            <a:bodyPr/>
            <a:lstStyle/>
            <a:p>
              <a:endParaRPr lang="zh-CN" altLang="en-US"/>
            </a:p>
          </p:txBody>
        </p:sp>
        <p:sp>
          <p:nvSpPr>
            <p:cNvPr id="16462" name="Freeform 46"/>
            <p:cNvSpPr>
              <a:spLocks/>
            </p:cNvSpPr>
            <p:nvPr/>
          </p:nvSpPr>
          <p:spPr bwMode="auto">
            <a:xfrm>
              <a:off x="4128" y="3676"/>
              <a:ext cx="576" cy="99"/>
            </a:xfrm>
            <a:custGeom>
              <a:avLst/>
              <a:gdLst>
                <a:gd name="T0" fmla="*/ 0 w 576"/>
                <a:gd name="T1" fmla="*/ 51 h 99"/>
                <a:gd name="T2" fmla="*/ 0 w 576"/>
                <a:gd name="T3" fmla="*/ 3 h 99"/>
                <a:gd name="T4" fmla="*/ 135 w 576"/>
                <a:gd name="T5" fmla="*/ 3 h 99"/>
                <a:gd name="T6" fmla="*/ 138 w 576"/>
                <a:gd name="T7" fmla="*/ 99 h 99"/>
                <a:gd name="T8" fmla="*/ 264 w 576"/>
                <a:gd name="T9" fmla="*/ 98 h 99"/>
                <a:gd name="T10" fmla="*/ 264 w 576"/>
                <a:gd name="T11" fmla="*/ 0 h 99"/>
                <a:gd name="T12" fmla="*/ 426 w 576"/>
                <a:gd name="T13" fmla="*/ 0 h 99"/>
                <a:gd name="T14" fmla="*/ 426 w 576"/>
                <a:gd name="T15" fmla="*/ 99 h 99"/>
                <a:gd name="T16" fmla="*/ 480 w 576"/>
                <a:gd name="T17" fmla="*/ 99 h 99"/>
                <a:gd name="T18" fmla="*/ 480 w 576"/>
                <a:gd name="T19" fmla="*/ 3 h 99"/>
                <a:gd name="T20" fmla="*/ 576 w 576"/>
                <a:gd name="T21" fmla="*/ 3 h 99"/>
                <a:gd name="T22" fmla="*/ 576 w 576"/>
                <a:gd name="T23" fmla="*/ 51 h 99"/>
                <a:gd name="T24" fmla="*/ 0 w 576"/>
                <a:gd name="T25" fmla="*/ 51 h 9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76"/>
                <a:gd name="T40" fmla="*/ 0 h 99"/>
                <a:gd name="T41" fmla="*/ 576 w 576"/>
                <a:gd name="T42" fmla="*/ 99 h 9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76" h="99">
                  <a:moveTo>
                    <a:pt x="0" y="51"/>
                  </a:moveTo>
                  <a:lnTo>
                    <a:pt x="0" y="3"/>
                  </a:lnTo>
                  <a:lnTo>
                    <a:pt x="135" y="3"/>
                  </a:lnTo>
                  <a:lnTo>
                    <a:pt x="138" y="99"/>
                  </a:lnTo>
                  <a:lnTo>
                    <a:pt x="264" y="98"/>
                  </a:lnTo>
                  <a:lnTo>
                    <a:pt x="264" y="0"/>
                  </a:lnTo>
                  <a:lnTo>
                    <a:pt x="426" y="0"/>
                  </a:lnTo>
                  <a:lnTo>
                    <a:pt x="426" y="99"/>
                  </a:lnTo>
                  <a:lnTo>
                    <a:pt x="480" y="99"/>
                  </a:lnTo>
                  <a:lnTo>
                    <a:pt x="480" y="3"/>
                  </a:lnTo>
                  <a:lnTo>
                    <a:pt x="576" y="3"/>
                  </a:lnTo>
                  <a:lnTo>
                    <a:pt x="576" y="51"/>
                  </a:lnTo>
                  <a:lnTo>
                    <a:pt x="0" y="51"/>
                  </a:lnTo>
                  <a:close/>
                </a:path>
              </a:pathLst>
            </a:custGeom>
            <a:solidFill>
              <a:srgbClr val="808080"/>
            </a:solidFill>
            <a:ln w="12700" cap="flat" cmpd="sng">
              <a:solidFill>
                <a:schemeClr val="tx1"/>
              </a:solidFill>
              <a:prstDash val="solid"/>
              <a:round/>
              <a:headEnd type="none" w="sm" len="lg"/>
              <a:tailEnd type="none" w="sm" len="lg"/>
            </a:ln>
          </p:spPr>
          <p:txBody>
            <a:bodyPr/>
            <a:lstStyle/>
            <a:p>
              <a:endParaRPr lang="zh-CN" altLang="en-US"/>
            </a:p>
          </p:txBody>
        </p:sp>
      </p:grpSp>
      <p:sp>
        <p:nvSpPr>
          <p:cNvPr id="16425" name="Rectangle 47"/>
          <p:cNvSpPr>
            <a:spLocks noChangeArrowheads="1"/>
          </p:cNvSpPr>
          <p:nvPr/>
        </p:nvSpPr>
        <p:spPr bwMode="auto">
          <a:xfrm>
            <a:off x="1695981" y="5064125"/>
            <a:ext cx="875241" cy="643766"/>
          </a:xfrm>
          <a:prstGeom prst="rect">
            <a:avLst/>
          </a:prstGeom>
          <a:solidFill>
            <a:schemeClr val="bg1"/>
          </a:solidFill>
          <a:ln w="12700">
            <a:noFill/>
            <a:miter lim="800000"/>
            <a:headEnd/>
            <a:tailEnd/>
          </a:ln>
        </p:spPr>
        <p:txBody>
          <a:bodyPr wrap="none" lIns="90488" tIns="44450" rIns="90488" bIns="44450">
            <a:spAutoFit/>
          </a:bodyPr>
          <a:lstStyle/>
          <a:p>
            <a:pPr algn="ctr" defTabSz="762000" eaLnBrk="0" hangingPunct="0"/>
            <a:r>
              <a:rPr kumimoji="1" lang="zh-CN" altLang="en-US" sz="1800">
                <a:solidFill>
                  <a:schemeClr val="folHlink"/>
                </a:solidFill>
                <a:latin typeface="Arial" charset="0"/>
                <a:ea typeface="黑体" pitchFamily="2" charset="-122"/>
              </a:rPr>
              <a:t>数据</a:t>
            </a:r>
          </a:p>
          <a:p>
            <a:pPr algn="ctr" defTabSz="762000" eaLnBrk="0" hangingPunct="0"/>
            <a:r>
              <a:rPr kumimoji="1" lang="zh-CN" altLang="en-US" sz="1800">
                <a:solidFill>
                  <a:schemeClr val="folHlink"/>
                </a:solidFill>
                <a:latin typeface="Arial" charset="0"/>
                <a:ea typeface="黑体" pitchFamily="2" charset="-122"/>
              </a:rPr>
              <a:t>链路层</a:t>
            </a:r>
          </a:p>
        </p:txBody>
      </p:sp>
      <p:sp>
        <p:nvSpPr>
          <p:cNvPr id="284720" name="Rectangle 48"/>
          <p:cNvSpPr>
            <a:spLocks noChangeArrowheads="1"/>
          </p:cNvSpPr>
          <p:nvPr/>
        </p:nvSpPr>
        <p:spPr bwMode="auto">
          <a:xfrm>
            <a:off x="2743201" y="5087939"/>
            <a:ext cx="2011363" cy="758825"/>
          </a:xfrm>
          <a:prstGeom prst="rect">
            <a:avLst/>
          </a:prstGeom>
          <a:solidFill>
            <a:srgbClr val="CCFFFF"/>
          </a:solidFill>
          <a:ln w="12700">
            <a:solidFill>
              <a:schemeClr val="tx1"/>
            </a:solidFill>
            <a:miter lim="800000"/>
            <a:headEnd/>
            <a:tailEnd/>
          </a:ln>
          <a:effectLst>
            <a:outerShdw dist="53882" dir="2700000" algn="ctr" rotWithShape="0">
              <a:schemeClr val="bg2"/>
            </a:outerShdw>
          </a:effectLst>
        </p:spPr>
        <p:txBody>
          <a:bodyPr wrap="none" anchor="ctr"/>
          <a:lstStyle/>
          <a:p>
            <a:pPr>
              <a:defRPr/>
            </a:pPr>
            <a:endParaRPr lang="zh-CN" altLang="en-US"/>
          </a:p>
        </p:txBody>
      </p:sp>
      <p:sp>
        <p:nvSpPr>
          <p:cNvPr id="16427" name="Rectangle 49"/>
          <p:cNvSpPr>
            <a:spLocks noChangeArrowheads="1"/>
          </p:cNvSpPr>
          <p:nvPr/>
        </p:nvSpPr>
        <p:spPr bwMode="auto">
          <a:xfrm>
            <a:off x="3352801" y="4721225"/>
            <a:ext cx="854075" cy="363538"/>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结点 </a:t>
            </a:r>
            <a:r>
              <a:rPr kumimoji="1" lang="en-US" altLang="zh-CN" sz="1800">
                <a:solidFill>
                  <a:schemeClr val="folHlink"/>
                </a:solidFill>
                <a:latin typeface="Arial" charset="0"/>
                <a:ea typeface="黑体" pitchFamily="2" charset="-122"/>
              </a:rPr>
              <a:t>A</a:t>
            </a:r>
          </a:p>
        </p:txBody>
      </p:sp>
      <p:sp>
        <p:nvSpPr>
          <p:cNvPr id="16428" name="Rectangle 50"/>
          <p:cNvSpPr>
            <a:spLocks noChangeArrowheads="1"/>
          </p:cNvSpPr>
          <p:nvPr/>
        </p:nvSpPr>
        <p:spPr bwMode="auto">
          <a:xfrm>
            <a:off x="9131301" y="4721226"/>
            <a:ext cx="862417"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结点 </a:t>
            </a:r>
            <a:r>
              <a:rPr kumimoji="1" lang="en-US" altLang="zh-CN" sz="1800">
                <a:solidFill>
                  <a:schemeClr val="folHlink"/>
                </a:solidFill>
                <a:latin typeface="Arial" charset="0"/>
                <a:ea typeface="黑体" pitchFamily="2" charset="-122"/>
              </a:rPr>
              <a:t>B</a:t>
            </a:r>
          </a:p>
        </p:txBody>
      </p:sp>
      <p:grpSp>
        <p:nvGrpSpPr>
          <p:cNvPr id="16429" name="Group 51"/>
          <p:cNvGrpSpPr>
            <a:grpSpLocks/>
          </p:cNvGrpSpPr>
          <p:nvPr/>
        </p:nvGrpSpPr>
        <p:grpSpPr bwMode="auto">
          <a:xfrm>
            <a:off x="4224338" y="5281613"/>
            <a:ext cx="977900" cy="366712"/>
            <a:chOff x="1701" y="2666"/>
            <a:chExt cx="616" cy="231"/>
          </a:xfrm>
        </p:grpSpPr>
        <p:grpSp>
          <p:nvGrpSpPr>
            <p:cNvPr id="16457" name="Group 52"/>
            <p:cNvGrpSpPr>
              <a:grpSpLocks/>
            </p:cNvGrpSpPr>
            <p:nvPr/>
          </p:nvGrpSpPr>
          <p:grpSpPr bwMode="auto">
            <a:xfrm>
              <a:off x="1701" y="2694"/>
              <a:ext cx="616" cy="192"/>
              <a:chOff x="1701" y="2694"/>
              <a:chExt cx="616" cy="192"/>
            </a:xfrm>
          </p:grpSpPr>
          <p:sp>
            <p:nvSpPr>
              <p:cNvPr id="16459" name="AutoShape 53"/>
              <p:cNvSpPr>
                <a:spLocks noChangeArrowheads="1"/>
              </p:cNvSpPr>
              <p:nvPr/>
            </p:nvSpPr>
            <p:spPr bwMode="auto">
              <a:xfrm>
                <a:off x="2045" y="2731"/>
                <a:ext cx="272" cy="136"/>
              </a:xfrm>
              <a:prstGeom prst="rightArrow">
                <a:avLst>
                  <a:gd name="adj1" fmla="val 50000"/>
                  <a:gd name="adj2" fmla="val 50000"/>
                </a:avLst>
              </a:prstGeom>
              <a:solidFill>
                <a:schemeClr val="bg1"/>
              </a:solidFill>
              <a:ln w="12700">
                <a:solidFill>
                  <a:schemeClr val="tx1"/>
                </a:solidFill>
                <a:miter lim="800000"/>
                <a:headEnd/>
                <a:tailEnd/>
              </a:ln>
            </p:spPr>
            <p:txBody>
              <a:bodyPr wrap="none" anchor="ctr"/>
              <a:lstStyle/>
              <a:p>
                <a:endParaRPr lang="zh-CN" altLang="en-US"/>
              </a:p>
            </p:txBody>
          </p:sp>
          <p:sp>
            <p:nvSpPr>
              <p:cNvPr id="284726" name="Rectangle 54"/>
              <p:cNvSpPr>
                <a:spLocks noChangeArrowheads="1"/>
              </p:cNvSpPr>
              <p:nvPr/>
            </p:nvSpPr>
            <p:spPr bwMode="auto">
              <a:xfrm>
                <a:off x="1701" y="2694"/>
                <a:ext cx="408" cy="192"/>
              </a:xfrm>
              <a:prstGeom prst="rect">
                <a:avLst/>
              </a:prstGeom>
              <a:solidFill>
                <a:srgbClr val="DDDDDD"/>
              </a:solidFill>
              <a:ln w="1270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endParaRPr kumimoji="1" lang="zh-CN" altLang="zh-CN" sz="1800">
                  <a:solidFill>
                    <a:schemeClr val="folHlink"/>
                  </a:solidFill>
                  <a:latin typeface="Arial" charset="0"/>
                  <a:ea typeface="黑体" pitchFamily="2" charset="-122"/>
                </a:endParaRPr>
              </a:p>
            </p:txBody>
          </p:sp>
        </p:grpSp>
        <p:sp>
          <p:nvSpPr>
            <p:cNvPr id="16458" name="Text Box 55"/>
            <p:cNvSpPr txBox="1">
              <a:spLocks noChangeArrowheads="1"/>
            </p:cNvSpPr>
            <p:nvPr/>
          </p:nvSpPr>
          <p:spPr bwMode="auto">
            <a:xfrm>
              <a:off x="1784" y="2666"/>
              <a:ext cx="260" cy="231"/>
            </a:xfrm>
            <a:prstGeom prst="rect">
              <a:avLst/>
            </a:prstGeom>
            <a:noFill/>
            <a:ln w="12700">
              <a:noFill/>
              <a:miter lim="800000"/>
              <a:headEnd/>
              <a:tailEnd/>
            </a:ln>
          </p:spPr>
          <p:txBody>
            <a:bodyPr wrap="none">
              <a:spAutoFit/>
            </a:bodyPr>
            <a:lstStyle/>
            <a:p>
              <a:pPr defTabSz="762000" eaLnBrk="0" hangingPunct="0"/>
              <a:r>
                <a:rPr kumimoji="1" lang="zh-CN" altLang="en-US" sz="1800">
                  <a:solidFill>
                    <a:schemeClr val="folHlink"/>
                  </a:solidFill>
                  <a:latin typeface="Arial" charset="0"/>
                  <a:ea typeface="黑体" pitchFamily="2" charset="-122"/>
                </a:rPr>
                <a:t>帧</a:t>
              </a:r>
            </a:p>
          </p:txBody>
        </p:sp>
      </p:grpSp>
      <p:sp>
        <p:nvSpPr>
          <p:cNvPr id="16430" name="Rectangle 56"/>
          <p:cNvSpPr>
            <a:spLocks noChangeArrowheads="1"/>
          </p:cNvSpPr>
          <p:nvPr/>
        </p:nvSpPr>
        <p:spPr bwMode="auto">
          <a:xfrm>
            <a:off x="6373813" y="4249739"/>
            <a:ext cx="46487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(a)</a:t>
            </a:r>
          </a:p>
        </p:txBody>
      </p:sp>
      <p:sp>
        <p:nvSpPr>
          <p:cNvPr id="16431" name="Rectangle 57"/>
          <p:cNvSpPr>
            <a:spLocks noChangeArrowheads="1"/>
          </p:cNvSpPr>
          <p:nvPr/>
        </p:nvSpPr>
        <p:spPr bwMode="auto">
          <a:xfrm>
            <a:off x="6373813" y="6161089"/>
            <a:ext cx="46487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chemeClr val="folHlink"/>
                </a:solidFill>
                <a:latin typeface="Arial" charset="0"/>
                <a:ea typeface="黑体" pitchFamily="2" charset="-122"/>
              </a:rPr>
              <a:t>(b)</a:t>
            </a:r>
          </a:p>
        </p:txBody>
      </p:sp>
      <p:sp>
        <p:nvSpPr>
          <p:cNvPr id="16432" name="Rectangle 58"/>
          <p:cNvSpPr>
            <a:spLocks noChangeArrowheads="1"/>
          </p:cNvSpPr>
          <p:nvPr/>
        </p:nvSpPr>
        <p:spPr bwMode="auto">
          <a:xfrm>
            <a:off x="4800600" y="4983164"/>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发送</a:t>
            </a:r>
          </a:p>
        </p:txBody>
      </p:sp>
      <p:grpSp>
        <p:nvGrpSpPr>
          <p:cNvPr id="16433" name="Group 59"/>
          <p:cNvGrpSpPr>
            <a:grpSpLocks/>
          </p:cNvGrpSpPr>
          <p:nvPr/>
        </p:nvGrpSpPr>
        <p:grpSpPr bwMode="auto">
          <a:xfrm>
            <a:off x="8070850" y="5281613"/>
            <a:ext cx="977900" cy="366712"/>
            <a:chOff x="1701" y="2666"/>
            <a:chExt cx="616" cy="231"/>
          </a:xfrm>
        </p:grpSpPr>
        <p:grpSp>
          <p:nvGrpSpPr>
            <p:cNvPr id="16453" name="Group 60"/>
            <p:cNvGrpSpPr>
              <a:grpSpLocks/>
            </p:cNvGrpSpPr>
            <p:nvPr/>
          </p:nvGrpSpPr>
          <p:grpSpPr bwMode="auto">
            <a:xfrm>
              <a:off x="1701" y="2694"/>
              <a:ext cx="616" cy="192"/>
              <a:chOff x="1701" y="2694"/>
              <a:chExt cx="616" cy="192"/>
            </a:xfrm>
          </p:grpSpPr>
          <p:sp>
            <p:nvSpPr>
              <p:cNvPr id="16455" name="AutoShape 61"/>
              <p:cNvSpPr>
                <a:spLocks noChangeArrowheads="1"/>
              </p:cNvSpPr>
              <p:nvPr/>
            </p:nvSpPr>
            <p:spPr bwMode="auto">
              <a:xfrm>
                <a:off x="2045" y="2731"/>
                <a:ext cx="272" cy="136"/>
              </a:xfrm>
              <a:prstGeom prst="rightArrow">
                <a:avLst>
                  <a:gd name="adj1" fmla="val 50000"/>
                  <a:gd name="adj2" fmla="val 50000"/>
                </a:avLst>
              </a:prstGeom>
              <a:solidFill>
                <a:schemeClr val="bg1"/>
              </a:solidFill>
              <a:ln w="12700">
                <a:solidFill>
                  <a:schemeClr val="tx1"/>
                </a:solidFill>
                <a:miter lim="800000"/>
                <a:headEnd/>
                <a:tailEnd/>
              </a:ln>
            </p:spPr>
            <p:txBody>
              <a:bodyPr wrap="none" anchor="ctr"/>
              <a:lstStyle/>
              <a:p>
                <a:endParaRPr lang="zh-CN" altLang="en-US"/>
              </a:p>
            </p:txBody>
          </p:sp>
          <p:sp>
            <p:nvSpPr>
              <p:cNvPr id="284734" name="Rectangle 62"/>
              <p:cNvSpPr>
                <a:spLocks noChangeArrowheads="1"/>
              </p:cNvSpPr>
              <p:nvPr/>
            </p:nvSpPr>
            <p:spPr bwMode="auto">
              <a:xfrm>
                <a:off x="1701" y="2694"/>
                <a:ext cx="408" cy="192"/>
              </a:xfrm>
              <a:prstGeom prst="rect">
                <a:avLst/>
              </a:prstGeom>
              <a:solidFill>
                <a:srgbClr val="DDDDDD"/>
              </a:solidFill>
              <a:ln w="1270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endParaRPr kumimoji="1" lang="zh-CN" altLang="zh-CN" sz="1800">
                  <a:solidFill>
                    <a:schemeClr val="folHlink"/>
                  </a:solidFill>
                  <a:latin typeface="Arial" charset="0"/>
                  <a:ea typeface="黑体" pitchFamily="2" charset="-122"/>
                </a:endParaRPr>
              </a:p>
            </p:txBody>
          </p:sp>
        </p:grpSp>
        <p:sp>
          <p:nvSpPr>
            <p:cNvPr id="16454" name="Text Box 63"/>
            <p:cNvSpPr txBox="1">
              <a:spLocks noChangeArrowheads="1"/>
            </p:cNvSpPr>
            <p:nvPr/>
          </p:nvSpPr>
          <p:spPr bwMode="auto">
            <a:xfrm>
              <a:off x="1784" y="2666"/>
              <a:ext cx="260" cy="231"/>
            </a:xfrm>
            <a:prstGeom prst="rect">
              <a:avLst/>
            </a:prstGeom>
            <a:noFill/>
            <a:ln w="12700">
              <a:noFill/>
              <a:miter lim="800000"/>
              <a:headEnd/>
              <a:tailEnd/>
            </a:ln>
          </p:spPr>
          <p:txBody>
            <a:bodyPr wrap="none">
              <a:spAutoFit/>
            </a:bodyPr>
            <a:lstStyle/>
            <a:p>
              <a:pPr defTabSz="762000" eaLnBrk="0" hangingPunct="0"/>
              <a:r>
                <a:rPr kumimoji="1" lang="zh-CN" altLang="en-US" sz="1800">
                  <a:solidFill>
                    <a:schemeClr val="folHlink"/>
                  </a:solidFill>
                  <a:latin typeface="Arial" charset="0"/>
                  <a:ea typeface="黑体" pitchFamily="2" charset="-122"/>
                </a:rPr>
                <a:t>帧</a:t>
              </a:r>
            </a:p>
          </p:txBody>
        </p:sp>
      </p:grpSp>
      <p:sp>
        <p:nvSpPr>
          <p:cNvPr id="16434" name="Rectangle 64"/>
          <p:cNvSpPr>
            <a:spLocks noChangeArrowheads="1"/>
          </p:cNvSpPr>
          <p:nvPr/>
        </p:nvSpPr>
        <p:spPr bwMode="auto">
          <a:xfrm>
            <a:off x="7813675" y="4983164"/>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接收</a:t>
            </a:r>
          </a:p>
        </p:txBody>
      </p:sp>
      <p:sp>
        <p:nvSpPr>
          <p:cNvPr id="16435" name="Rectangle 65"/>
          <p:cNvSpPr>
            <a:spLocks noChangeArrowheads="1"/>
          </p:cNvSpPr>
          <p:nvPr/>
        </p:nvSpPr>
        <p:spPr bwMode="auto">
          <a:xfrm>
            <a:off x="6311900" y="5702301"/>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链路</a:t>
            </a:r>
          </a:p>
        </p:txBody>
      </p:sp>
      <p:sp>
        <p:nvSpPr>
          <p:cNvPr id="284739" name="Rectangle 67"/>
          <p:cNvSpPr>
            <a:spLocks noChangeArrowheads="1"/>
          </p:cNvSpPr>
          <p:nvPr/>
        </p:nvSpPr>
        <p:spPr bwMode="auto">
          <a:xfrm>
            <a:off x="2743201" y="1554163"/>
            <a:ext cx="2011363" cy="1828800"/>
          </a:xfrm>
          <a:prstGeom prst="rect">
            <a:avLst/>
          </a:prstGeom>
          <a:solidFill>
            <a:srgbClr val="CCFFFF"/>
          </a:solidFill>
          <a:ln w="12700">
            <a:solidFill>
              <a:schemeClr val="tx1"/>
            </a:solidFill>
            <a:miter lim="800000"/>
            <a:headEnd/>
            <a:tailEnd/>
          </a:ln>
          <a:effectLst>
            <a:outerShdw dist="53882" dir="2700000" algn="ctr" rotWithShape="0">
              <a:schemeClr val="bg2"/>
            </a:outerShdw>
          </a:effectLst>
        </p:spPr>
        <p:txBody>
          <a:bodyPr wrap="none" anchor="ctr"/>
          <a:lstStyle/>
          <a:p>
            <a:pPr>
              <a:defRPr/>
            </a:pPr>
            <a:endParaRPr lang="zh-CN" altLang="en-US"/>
          </a:p>
        </p:txBody>
      </p:sp>
      <p:sp>
        <p:nvSpPr>
          <p:cNvPr id="16437" name="Rectangle 68"/>
          <p:cNvSpPr>
            <a:spLocks noChangeArrowheads="1"/>
          </p:cNvSpPr>
          <p:nvPr/>
        </p:nvSpPr>
        <p:spPr bwMode="auto">
          <a:xfrm>
            <a:off x="2762250" y="2163763"/>
            <a:ext cx="1981200" cy="609600"/>
          </a:xfrm>
          <a:prstGeom prst="rect">
            <a:avLst/>
          </a:prstGeom>
          <a:solidFill>
            <a:srgbClr val="FFCCFF"/>
          </a:solidFill>
          <a:ln w="12700">
            <a:noFill/>
            <a:miter lim="800000"/>
            <a:headEnd/>
            <a:tailEnd/>
          </a:ln>
        </p:spPr>
        <p:txBody>
          <a:bodyPr wrap="none" anchor="ctr"/>
          <a:lstStyle/>
          <a:p>
            <a:endParaRPr lang="zh-CN" altLang="en-US"/>
          </a:p>
        </p:txBody>
      </p:sp>
      <p:sp>
        <p:nvSpPr>
          <p:cNvPr id="16438" name="Line 69"/>
          <p:cNvSpPr>
            <a:spLocks noChangeShapeType="1"/>
          </p:cNvSpPr>
          <p:nvPr/>
        </p:nvSpPr>
        <p:spPr bwMode="auto">
          <a:xfrm>
            <a:off x="2743200" y="2162175"/>
            <a:ext cx="2008188" cy="1588"/>
          </a:xfrm>
          <a:prstGeom prst="line">
            <a:avLst/>
          </a:prstGeom>
          <a:noFill/>
          <a:ln w="12700">
            <a:solidFill>
              <a:schemeClr val="tx1"/>
            </a:solidFill>
            <a:round/>
            <a:headEnd/>
            <a:tailEnd/>
          </a:ln>
        </p:spPr>
        <p:txBody>
          <a:bodyPr wrap="none" anchor="ctr"/>
          <a:lstStyle/>
          <a:p>
            <a:endParaRPr lang="zh-CN" altLang="en-US"/>
          </a:p>
        </p:txBody>
      </p:sp>
      <p:sp>
        <p:nvSpPr>
          <p:cNvPr id="284742" name="Rectangle 70"/>
          <p:cNvSpPr>
            <a:spLocks noChangeArrowheads="1"/>
          </p:cNvSpPr>
          <p:nvPr/>
        </p:nvSpPr>
        <p:spPr bwMode="auto">
          <a:xfrm>
            <a:off x="3049588" y="2316163"/>
            <a:ext cx="1390650" cy="304800"/>
          </a:xfrm>
          <a:prstGeom prst="rect">
            <a:avLst/>
          </a:prstGeom>
          <a:solidFill>
            <a:schemeClr val="bg1"/>
          </a:solidFill>
          <a:ln w="1270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endParaRPr kumimoji="1" lang="zh-CN" altLang="zh-CN" sz="1800">
              <a:solidFill>
                <a:schemeClr val="folHlink"/>
              </a:solidFill>
              <a:latin typeface="Arial" charset="0"/>
              <a:ea typeface="黑体" pitchFamily="2" charset="-122"/>
            </a:endParaRPr>
          </a:p>
        </p:txBody>
      </p:sp>
      <p:sp>
        <p:nvSpPr>
          <p:cNvPr id="16440" name="Line 71"/>
          <p:cNvSpPr>
            <a:spLocks noChangeShapeType="1"/>
          </p:cNvSpPr>
          <p:nvPr/>
        </p:nvSpPr>
        <p:spPr bwMode="auto">
          <a:xfrm>
            <a:off x="2743200" y="2771775"/>
            <a:ext cx="2008188" cy="1588"/>
          </a:xfrm>
          <a:prstGeom prst="line">
            <a:avLst/>
          </a:prstGeom>
          <a:noFill/>
          <a:ln w="12700">
            <a:solidFill>
              <a:schemeClr val="tx1"/>
            </a:solidFill>
            <a:round/>
            <a:headEnd/>
            <a:tailEnd/>
          </a:ln>
        </p:spPr>
        <p:txBody>
          <a:bodyPr wrap="none" anchor="ctr"/>
          <a:lstStyle/>
          <a:p>
            <a:endParaRPr lang="zh-CN" altLang="en-US"/>
          </a:p>
        </p:txBody>
      </p:sp>
      <p:sp>
        <p:nvSpPr>
          <p:cNvPr id="284744" name="Rectangle 72"/>
          <p:cNvSpPr>
            <a:spLocks noChangeArrowheads="1"/>
          </p:cNvSpPr>
          <p:nvPr/>
        </p:nvSpPr>
        <p:spPr bwMode="auto">
          <a:xfrm>
            <a:off x="3254375" y="1706563"/>
            <a:ext cx="990600" cy="304800"/>
          </a:xfrm>
          <a:prstGeom prst="rect">
            <a:avLst/>
          </a:prstGeom>
          <a:solidFill>
            <a:srgbClr val="DDDDDD"/>
          </a:solidFill>
          <a:ln w="1270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r>
              <a:rPr kumimoji="1" lang="en-US" altLang="zh-CN" sz="1800">
                <a:solidFill>
                  <a:schemeClr val="folHlink"/>
                </a:solidFill>
                <a:latin typeface="Arial" charset="0"/>
                <a:ea typeface="黑体" pitchFamily="2" charset="-122"/>
              </a:rPr>
              <a:t>IP </a:t>
            </a:r>
            <a:r>
              <a:rPr kumimoji="1" lang="zh-CN" altLang="en-US" sz="1800">
                <a:solidFill>
                  <a:schemeClr val="folHlink"/>
                </a:solidFill>
                <a:latin typeface="Arial" charset="0"/>
                <a:ea typeface="黑体" pitchFamily="2" charset="-122"/>
              </a:rPr>
              <a:t>数据报</a:t>
            </a:r>
          </a:p>
        </p:txBody>
      </p:sp>
      <p:sp>
        <p:nvSpPr>
          <p:cNvPr id="284745" name="Rectangle 73"/>
          <p:cNvSpPr>
            <a:spLocks noChangeArrowheads="1"/>
          </p:cNvSpPr>
          <p:nvPr/>
        </p:nvSpPr>
        <p:spPr bwMode="auto">
          <a:xfrm>
            <a:off x="3043238" y="2925763"/>
            <a:ext cx="1403350" cy="304800"/>
          </a:xfrm>
          <a:prstGeom prst="rect">
            <a:avLst/>
          </a:prstGeom>
          <a:solidFill>
            <a:schemeClr val="bg1"/>
          </a:solidFill>
          <a:ln w="12700">
            <a:solidFill>
              <a:schemeClr val="tx1"/>
            </a:solidFill>
            <a:miter lim="800000"/>
            <a:headEnd/>
            <a:tailEnd/>
          </a:ln>
          <a:effectLst>
            <a:outerShdw dist="35921" dir="2700000" algn="ctr" rotWithShape="0">
              <a:schemeClr val="bg2"/>
            </a:outerShdw>
          </a:effectLst>
        </p:spPr>
        <p:txBody>
          <a:bodyPr wrap="none" anchor="ctr"/>
          <a:lstStyle/>
          <a:p>
            <a:pPr algn="ctr" defTabSz="762000" eaLnBrk="0" hangingPunct="0">
              <a:defRPr/>
            </a:pPr>
            <a:endParaRPr kumimoji="1" lang="zh-CN" altLang="zh-CN" sz="1800">
              <a:solidFill>
                <a:schemeClr val="folHlink"/>
              </a:solidFill>
              <a:latin typeface="Arial" charset="0"/>
              <a:ea typeface="黑体" pitchFamily="2" charset="-122"/>
            </a:endParaRPr>
          </a:p>
        </p:txBody>
      </p:sp>
      <p:sp>
        <p:nvSpPr>
          <p:cNvPr id="16443" name="Rectangle 74"/>
          <p:cNvSpPr>
            <a:spLocks noChangeArrowheads="1"/>
          </p:cNvSpPr>
          <p:nvPr/>
        </p:nvSpPr>
        <p:spPr bwMode="auto">
          <a:xfrm>
            <a:off x="2979739" y="2938463"/>
            <a:ext cx="1603375" cy="296862"/>
          </a:xfrm>
          <a:prstGeom prst="rect">
            <a:avLst/>
          </a:prstGeom>
          <a:noFill/>
          <a:ln w="12700">
            <a:noFill/>
            <a:miter lim="800000"/>
            <a:headEnd/>
            <a:tailEnd/>
          </a:ln>
        </p:spPr>
        <p:txBody>
          <a:bodyPr wrap="none" lIns="90488" tIns="44450" rIns="90488" bIns="44450">
            <a:spAutoFit/>
          </a:bodyPr>
          <a:lstStyle/>
          <a:p>
            <a:pPr defTabSz="762000" eaLnBrk="0" hangingPunct="0">
              <a:lnSpc>
                <a:spcPct val="85000"/>
              </a:lnSpc>
            </a:pPr>
            <a:r>
              <a:rPr kumimoji="1" lang="en-US" altLang="zh-CN" sz="1600">
                <a:solidFill>
                  <a:schemeClr val="folHlink"/>
                </a:solidFill>
                <a:latin typeface="Arial" charset="0"/>
                <a:ea typeface="黑体" pitchFamily="2" charset="-122"/>
              </a:rPr>
              <a:t>1010…  …0110</a:t>
            </a:r>
          </a:p>
        </p:txBody>
      </p:sp>
      <p:sp>
        <p:nvSpPr>
          <p:cNvPr id="16444" name="AutoShape 75"/>
          <p:cNvSpPr>
            <a:spLocks noChangeArrowheads="1"/>
          </p:cNvSpPr>
          <p:nvPr/>
        </p:nvSpPr>
        <p:spPr bwMode="auto">
          <a:xfrm>
            <a:off x="3595688" y="2773363"/>
            <a:ext cx="304800" cy="334962"/>
          </a:xfrm>
          <a:prstGeom prst="downArrow">
            <a:avLst>
              <a:gd name="adj1" fmla="val 50000"/>
              <a:gd name="adj2" fmla="val 43231"/>
            </a:avLst>
          </a:prstGeom>
          <a:solidFill>
            <a:schemeClr val="bg1"/>
          </a:solidFill>
          <a:ln w="12700">
            <a:solidFill>
              <a:schemeClr val="tx1"/>
            </a:solidFill>
            <a:miter lim="800000"/>
            <a:headEnd/>
            <a:tailEnd/>
          </a:ln>
        </p:spPr>
        <p:txBody>
          <a:bodyPr vert="eaVert" wrap="none" anchor="ctr"/>
          <a:lstStyle/>
          <a:p>
            <a:endParaRPr lang="zh-CN" altLang="en-US"/>
          </a:p>
        </p:txBody>
      </p:sp>
      <p:sp>
        <p:nvSpPr>
          <p:cNvPr id="16445" name="Rectangle 76"/>
          <p:cNvSpPr>
            <a:spLocks noChangeArrowheads="1"/>
          </p:cNvSpPr>
          <p:nvPr/>
        </p:nvSpPr>
        <p:spPr bwMode="auto">
          <a:xfrm>
            <a:off x="3248025" y="2325689"/>
            <a:ext cx="990600" cy="280987"/>
          </a:xfrm>
          <a:prstGeom prst="rect">
            <a:avLst/>
          </a:prstGeom>
          <a:solidFill>
            <a:srgbClr val="DDDDDD"/>
          </a:solidFill>
          <a:ln w="12700">
            <a:noFill/>
            <a:miter lim="800000"/>
            <a:headEnd/>
            <a:tailEnd/>
          </a:ln>
        </p:spPr>
        <p:txBody>
          <a:bodyPr wrap="none" anchor="ctr"/>
          <a:lstStyle/>
          <a:p>
            <a:endParaRPr lang="zh-CN" altLang="en-US"/>
          </a:p>
        </p:txBody>
      </p:sp>
      <p:sp>
        <p:nvSpPr>
          <p:cNvPr id="284749" name="AutoShape 77"/>
          <p:cNvSpPr>
            <a:spLocks noChangeArrowheads="1"/>
          </p:cNvSpPr>
          <p:nvPr/>
        </p:nvSpPr>
        <p:spPr bwMode="auto">
          <a:xfrm>
            <a:off x="3254375" y="2020889"/>
            <a:ext cx="990600" cy="369887"/>
          </a:xfrm>
          <a:prstGeom prst="downArrow">
            <a:avLst>
              <a:gd name="adj1" fmla="val 65389"/>
              <a:gd name="adj2" fmla="val 39394"/>
            </a:avLst>
          </a:prstGeom>
          <a:solidFill>
            <a:schemeClr val="accent2"/>
          </a:solidFill>
          <a:ln w="12700">
            <a:solidFill>
              <a:schemeClr val="tx1"/>
            </a:solidFill>
            <a:miter lim="800000"/>
            <a:headEnd/>
            <a:tailEnd/>
          </a:ln>
          <a:effectLst>
            <a:outerShdw dist="35921" dir="2700000" algn="ctr" rotWithShape="0">
              <a:schemeClr val="bg2"/>
            </a:outerShdw>
          </a:effectLst>
        </p:spPr>
        <p:txBody>
          <a:bodyPr vert="eaVert" wrap="none" anchor="ctr"/>
          <a:lstStyle/>
          <a:p>
            <a:pPr>
              <a:defRPr/>
            </a:pPr>
            <a:endParaRPr lang="zh-CN" altLang="en-US"/>
          </a:p>
        </p:txBody>
      </p:sp>
      <p:sp>
        <p:nvSpPr>
          <p:cNvPr id="16447" name="Text Box 78"/>
          <p:cNvSpPr txBox="1">
            <a:spLocks noChangeArrowheads="1"/>
          </p:cNvSpPr>
          <p:nvPr/>
        </p:nvSpPr>
        <p:spPr bwMode="auto">
          <a:xfrm>
            <a:off x="2711450" y="2270126"/>
            <a:ext cx="412750" cy="366713"/>
          </a:xfrm>
          <a:prstGeom prst="rect">
            <a:avLst/>
          </a:prstGeom>
          <a:noFill/>
          <a:ln w="12700">
            <a:noFill/>
            <a:miter lim="800000"/>
            <a:headEnd/>
            <a:tailEnd/>
          </a:ln>
        </p:spPr>
        <p:txBody>
          <a:bodyPr wrap="none">
            <a:spAutoFit/>
          </a:bodyPr>
          <a:lstStyle/>
          <a:p>
            <a:pPr defTabSz="762000" eaLnBrk="0" hangingPunct="0"/>
            <a:r>
              <a:rPr kumimoji="1" lang="zh-CN" altLang="en-US" sz="1800">
                <a:solidFill>
                  <a:schemeClr val="folHlink"/>
                </a:solidFill>
                <a:latin typeface="Arial" charset="0"/>
                <a:ea typeface="黑体" pitchFamily="2" charset="-122"/>
              </a:rPr>
              <a:t>帧</a:t>
            </a:r>
          </a:p>
        </p:txBody>
      </p:sp>
      <p:sp>
        <p:nvSpPr>
          <p:cNvPr id="16448" name="Rectangle 79"/>
          <p:cNvSpPr>
            <a:spLocks noChangeArrowheads="1"/>
          </p:cNvSpPr>
          <p:nvPr/>
        </p:nvSpPr>
        <p:spPr bwMode="auto">
          <a:xfrm>
            <a:off x="3454400" y="1984376"/>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chemeClr val="folHlink"/>
                </a:solidFill>
                <a:latin typeface="Arial" charset="0"/>
                <a:ea typeface="黑体" pitchFamily="2" charset="-122"/>
              </a:rPr>
              <a:t>装入</a:t>
            </a:r>
          </a:p>
        </p:txBody>
      </p:sp>
      <p:sp>
        <p:nvSpPr>
          <p:cNvPr id="16449" name="Line 80"/>
          <p:cNvSpPr>
            <a:spLocks noChangeShapeType="1"/>
          </p:cNvSpPr>
          <p:nvPr/>
        </p:nvSpPr>
        <p:spPr bwMode="auto">
          <a:xfrm>
            <a:off x="3243263" y="2320925"/>
            <a:ext cx="0" cy="285750"/>
          </a:xfrm>
          <a:prstGeom prst="line">
            <a:avLst/>
          </a:prstGeom>
          <a:noFill/>
          <a:ln w="12700">
            <a:solidFill>
              <a:schemeClr val="tx1"/>
            </a:solidFill>
            <a:prstDash val="dash"/>
            <a:round/>
            <a:headEnd/>
            <a:tailEnd/>
          </a:ln>
        </p:spPr>
        <p:txBody>
          <a:bodyPr/>
          <a:lstStyle/>
          <a:p>
            <a:endParaRPr lang="zh-CN" altLang="en-US"/>
          </a:p>
        </p:txBody>
      </p:sp>
      <p:sp>
        <p:nvSpPr>
          <p:cNvPr id="16450" name="Line 81"/>
          <p:cNvSpPr>
            <a:spLocks noChangeShapeType="1"/>
          </p:cNvSpPr>
          <p:nvPr/>
        </p:nvSpPr>
        <p:spPr bwMode="auto">
          <a:xfrm>
            <a:off x="4233863" y="2322513"/>
            <a:ext cx="0" cy="285750"/>
          </a:xfrm>
          <a:prstGeom prst="line">
            <a:avLst/>
          </a:prstGeom>
          <a:noFill/>
          <a:ln w="12700">
            <a:solidFill>
              <a:schemeClr val="tx1"/>
            </a:solidFill>
            <a:prstDash val="dash"/>
            <a:round/>
            <a:headEnd/>
            <a:tailEnd/>
          </a:ln>
        </p:spPr>
        <p:txBody>
          <a:bodyPr/>
          <a:lstStyle/>
          <a:p>
            <a:endParaRPr lang="zh-CN" altLang="en-US"/>
          </a:p>
        </p:txBody>
      </p:sp>
      <p:sp>
        <p:nvSpPr>
          <p:cNvPr id="284754" name="Text Box 82"/>
          <p:cNvSpPr txBox="1">
            <a:spLocks noChangeArrowheads="1"/>
          </p:cNvSpPr>
          <p:nvPr/>
        </p:nvSpPr>
        <p:spPr bwMode="auto">
          <a:xfrm>
            <a:off x="3495676" y="206375"/>
            <a:ext cx="5273675" cy="711200"/>
          </a:xfrm>
          <a:prstGeom prst="rect">
            <a:avLst/>
          </a:prstGeom>
          <a:solidFill>
            <a:schemeClr val="accent2"/>
          </a:solidFill>
          <a:ln w="9525">
            <a:solidFill>
              <a:schemeClr val="tx2"/>
            </a:solidFill>
            <a:miter lim="800000"/>
            <a:headEnd/>
            <a:tailEnd/>
          </a:ln>
          <a:effectLst>
            <a:outerShdw dist="35921" dir="2700000" algn="ctr" rotWithShape="0">
              <a:schemeClr val="bg2"/>
            </a:outerShdw>
          </a:effectLst>
        </p:spPr>
        <p:txBody>
          <a:bodyPr wrap="none">
            <a:spAutoFit/>
          </a:bodyPr>
          <a:lstStyle/>
          <a:p>
            <a:pPr>
              <a:defRPr/>
            </a:pPr>
            <a:r>
              <a:rPr lang="zh-CN" altLang="en-US" sz="4000">
                <a:solidFill>
                  <a:schemeClr val="folHlink"/>
                </a:solidFill>
                <a:ea typeface="黑体" pitchFamily="2" charset="-122"/>
              </a:rPr>
              <a:t>数据链路层传送的是</a:t>
            </a:r>
            <a:r>
              <a:rPr lang="zh-CN" altLang="en-US" sz="4000">
                <a:solidFill>
                  <a:schemeClr val="hlink"/>
                </a:solidFill>
                <a:ea typeface="黑体" pitchFamily="2" charset="-122"/>
              </a:rPr>
              <a:t>帧</a:t>
            </a:r>
          </a:p>
        </p:txBody>
      </p:sp>
      <p:sp>
        <p:nvSpPr>
          <p:cNvPr id="16452" name="灯片编号占位符 79"/>
          <p:cNvSpPr>
            <a:spLocks noGrp="1"/>
          </p:cNvSpPr>
          <p:nvPr>
            <p:ph type="sldNum" sz="quarter" idx="12"/>
          </p:nvPr>
        </p:nvSpPr>
        <p:spPr>
          <a:noFill/>
        </p:spPr>
        <p:txBody>
          <a:bodyPr/>
          <a:lstStyle/>
          <a:p>
            <a:fld id="{ABF9C147-C18F-48AA-8453-F352C8CE5BB3}" type="slidenum">
              <a:rPr lang="en-US" altLang="zh-CN" smtClean="0"/>
              <a:pPr/>
              <a:t>9</a:t>
            </a:fld>
            <a:endParaRPr lang="en-US" altLang="zh-CN"/>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lgn="ctr" eaLnBrk="1" hangingPunct="1"/>
            <a:r>
              <a:rPr lang="en-US" altLang="zh-CN" sz="4800"/>
              <a:t>3.5  </a:t>
            </a:r>
            <a:r>
              <a:rPr lang="zh-CN" altLang="en-US" sz="4800"/>
              <a:t>扩展的局域网</a:t>
            </a:r>
            <a:br>
              <a:rPr lang="zh-CN" altLang="en-US" sz="4800"/>
            </a:br>
            <a:r>
              <a:rPr lang="en-US" altLang="zh-CN" sz="4000"/>
              <a:t>3.5.1  </a:t>
            </a:r>
            <a:r>
              <a:rPr lang="zh-CN" altLang="en-US" sz="4000"/>
              <a:t>在物理层扩展局域网</a:t>
            </a:r>
          </a:p>
        </p:txBody>
      </p:sp>
      <p:sp>
        <p:nvSpPr>
          <p:cNvPr id="97283" name="Rectangle 4"/>
          <p:cNvSpPr>
            <a:spLocks noGrp="1" noChangeArrowheads="1"/>
          </p:cNvSpPr>
          <p:nvPr>
            <p:ph type="body" idx="1"/>
          </p:nvPr>
        </p:nvSpPr>
        <p:spPr>
          <a:xfrm>
            <a:off x="2566988" y="1987550"/>
            <a:ext cx="7129462" cy="1441450"/>
          </a:xfrm>
          <a:noFill/>
        </p:spPr>
        <p:txBody>
          <a:bodyPr/>
          <a:lstStyle/>
          <a:p>
            <a:pPr eaLnBrk="1" hangingPunct="1"/>
            <a:r>
              <a:rPr lang="zh-CN" altLang="en-US"/>
              <a:t>主机使用光纤和一对光纤调制解调器连接到集线器 </a:t>
            </a:r>
          </a:p>
        </p:txBody>
      </p:sp>
      <p:pic>
        <p:nvPicPr>
          <p:cNvPr id="97284" name="Picture 5"/>
          <p:cNvPicPr>
            <a:picLocks noChangeAspect="1" noChangeArrowheads="1"/>
          </p:cNvPicPr>
          <p:nvPr/>
        </p:nvPicPr>
        <p:blipFill>
          <a:blip r:embed="rId2" cstate="print"/>
          <a:srcRect/>
          <a:stretch>
            <a:fillRect/>
          </a:stretch>
        </p:blipFill>
        <p:spPr bwMode="auto">
          <a:xfrm rot="-448914">
            <a:off x="9077325" y="3771901"/>
            <a:ext cx="1195388" cy="733425"/>
          </a:xfrm>
          <a:prstGeom prst="rect">
            <a:avLst/>
          </a:prstGeom>
          <a:noFill/>
          <a:ln w="12700">
            <a:noFill/>
            <a:miter lim="800000"/>
            <a:headEnd/>
            <a:tailEnd/>
          </a:ln>
        </p:spPr>
      </p:pic>
      <p:sp>
        <p:nvSpPr>
          <p:cNvPr id="97285" name="Text Box 6"/>
          <p:cNvSpPr txBox="1">
            <a:spLocks noChangeArrowheads="1"/>
          </p:cNvSpPr>
          <p:nvPr/>
        </p:nvSpPr>
        <p:spPr bwMode="auto">
          <a:xfrm>
            <a:off x="8950325" y="2716213"/>
            <a:ext cx="184150" cy="519112"/>
          </a:xfrm>
          <a:prstGeom prst="rect">
            <a:avLst/>
          </a:prstGeom>
          <a:noFill/>
          <a:ln w="9525">
            <a:noFill/>
            <a:miter lim="800000"/>
            <a:headEnd/>
            <a:tailEnd/>
          </a:ln>
        </p:spPr>
        <p:txBody>
          <a:bodyPr wrap="none">
            <a:spAutoFit/>
          </a:bodyPr>
          <a:lstStyle/>
          <a:p>
            <a:endParaRPr lang="zh-CN" altLang="zh-CN" sz="2800">
              <a:solidFill>
                <a:schemeClr val="folHlink"/>
              </a:solidFill>
              <a:latin typeface="Arial" charset="0"/>
              <a:ea typeface="黑体" pitchFamily="2" charset="-122"/>
            </a:endParaRPr>
          </a:p>
        </p:txBody>
      </p:sp>
      <p:sp>
        <p:nvSpPr>
          <p:cNvPr id="97286" name="Text Box 7"/>
          <p:cNvSpPr txBox="1">
            <a:spLocks noChangeArrowheads="1"/>
          </p:cNvSpPr>
          <p:nvPr/>
        </p:nvSpPr>
        <p:spPr bwMode="auto">
          <a:xfrm>
            <a:off x="9048750" y="3140075"/>
            <a:ext cx="1107996" cy="757130"/>
          </a:xfrm>
          <a:prstGeom prst="rect">
            <a:avLst/>
          </a:prstGeom>
          <a:noFill/>
          <a:ln w="9525">
            <a:noFill/>
            <a:miter lim="800000"/>
            <a:headEnd/>
            <a:tailEnd/>
          </a:ln>
        </p:spPr>
        <p:txBody>
          <a:bodyPr wrap="none">
            <a:spAutoFit/>
          </a:bodyPr>
          <a:lstStyle/>
          <a:p>
            <a:pPr>
              <a:lnSpc>
                <a:spcPct val="90000"/>
              </a:lnSpc>
            </a:pPr>
            <a:r>
              <a:rPr lang="zh-CN" altLang="en-US" sz="2400">
                <a:solidFill>
                  <a:schemeClr val="folHlink"/>
                </a:solidFill>
                <a:latin typeface="Arial" charset="0"/>
                <a:ea typeface="黑体" pitchFamily="2" charset="-122"/>
              </a:rPr>
              <a:t>以太网</a:t>
            </a:r>
          </a:p>
          <a:p>
            <a:pPr>
              <a:lnSpc>
                <a:spcPct val="90000"/>
              </a:lnSpc>
            </a:pPr>
            <a:r>
              <a:rPr lang="zh-CN" altLang="en-US" sz="2400">
                <a:solidFill>
                  <a:schemeClr val="folHlink"/>
                </a:solidFill>
                <a:latin typeface="Arial" charset="0"/>
                <a:ea typeface="黑体" pitchFamily="2" charset="-122"/>
              </a:rPr>
              <a:t>集线器</a:t>
            </a:r>
          </a:p>
        </p:txBody>
      </p:sp>
      <p:sp>
        <p:nvSpPr>
          <p:cNvPr id="97287" name="Line 8"/>
          <p:cNvSpPr>
            <a:spLocks noChangeShapeType="1"/>
          </p:cNvSpPr>
          <p:nvPr/>
        </p:nvSpPr>
        <p:spPr bwMode="auto">
          <a:xfrm>
            <a:off x="2314575" y="4246563"/>
            <a:ext cx="7062788" cy="0"/>
          </a:xfrm>
          <a:prstGeom prst="line">
            <a:avLst/>
          </a:prstGeom>
          <a:noFill/>
          <a:ln w="28575">
            <a:solidFill>
              <a:schemeClr val="folHlink"/>
            </a:solidFill>
            <a:round/>
            <a:headEnd/>
            <a:tailEnd/>
          </a:ln>
        </p:spPr>
        <p:txBody>
          <a:bodyPr/>
          <a:lstStyle/>
          <a:p>
            <a:endParaRPr lang="zh-CN" altLang="en-US"/>
          </a:p>
        </p:txBody>
      </p:sp>
      <p:sp>
        <p:nvSpPr>
          <p:cNvPr id="97288" name="Text Box 9"/>
          <p:cNvSpPr txBox="1">
            <a:spLocks noChangeArrowheads="1"/>
          </p:cNvSpPr>
          <p:nvPr/>
        </p:nvSpPr>
        <p:spPr bwMode="auto">
          <a:xfrm>
            <a:off x="5278438" y="3702051"/>
            <a:ext cx="895350" cy="519113"/>
          </a:xfrm>
          <a:prstGeom prst="rect">
            <a:avLst/>
          </a:prstGeom>
          <a:noFill/>
          <a:ln w="9525">
            <a:noFill/>
            <a:miter lim="800000"/>
            <a:headEnd/>
            <a:tailEnd/>
          </a:ln>
        </p:spPr>
        <p:txBody>
          <a:bodyPr wrap="none">
            <a:spAutoFit/>
          </a:bodyPr>
          <a:lstStyle/>
          <a:p>
            <a:r>
              <a:rPr lang="zh-CN" altLang="en-US" sz="2800">
                <a:solidFill>
                  <a:schemeClr val="folHlink"/>
                </a:solidFill>
                <a:latin typeface="Arial" charset="0"/>
                <a:ea typeface="黑体" pitchFamily="2" charset="-122"/>
              </a:rPr>
              <a:t>光纤</a:t>
            </a:r>
          </a:p>
        </p:txBody>
      </p:sp>
      <p:sp>
        <p:nvSpPr>
          <p:cNvPr id="97289" name="Text Box 10"/>
          <p:cNvSpPr txBox="1">
            <a:spLocks noChangeArrowheads="1"/>
          </p:cNvSpPr>
          <p:nvPr/>
        </p:nvSpPr>
        <p:spPr bwMode="auto">
          <a:xfrm>
            <a:off x="7744065" y="4479925"/>
            <a:ext cx="1723549" cy="757130"/>
          </a:xfrm>
          <a:prstGeom prst="rect">
            <a:avLst/>
          </a:prstGeom>
          <a:noFill/>
          <a:ln w="9525">
            <a:noFill/>
            <a:miter lim="800000"/>
            <a:headEnd/>
            <a:tailEnd/>
          </a:ln>
        </p:spPr>
        <p:txBody>
          <a:bodyPr wrap="none">
            <a:spAutoFit/>
          </a:bodyPr>
          <a:lstStyle/>
          <a:p>
            <a:pPr algn="ctr">
              <a:lnSpc>
                <a:spcPct val="90000"/>
              </a:lnSpc>
            </a:pPr>
            <a:r>
              <a:rPr lang="zh-CN" altLang="en-US" sz="2400">
                <a:solidFill>
                  <a:schemeClr val="folHlink"/>
                </a:solidFill>
                <a:latin typeface="Arial" charset="0"/>
                <a:ea typeface="黑体" pitchFamily="2" charset="-122"/>
              </a:rPr>
              <a:t>光纤</a:t>
            </a:r>
          </a:p>
          <a:p>
            <a:pPr algn="ctr">
              <a:lnSpc>
                <a:spcPct val="90000"/>
              </a:lnSpc>
            </a:pPr>
            <a:r>
              <a:rPr lang="zh-CN" altLang="en-US" sz="2400">
                <a:solidFill>
                  <a:schemeClr val="folHlink"/>
                </a:solidFill>
                <a:latin typeface="Arial" charset="0"/>
                <a:ea typeface="黑体" pitchFamily="2" charset="-122"/>
              </a:rPr>
              <a:t>调制解调器</a:t>
            </a:r>
          </a:p>
        </p:txBody>
      </p:sp>
      <p:pic>
        <p:nvPicPr>
          <p:cNvPr id="97290" name="Picture 11"/>
          <p:cNvPicPr>
            <a:picLocks noChangeArrowheads="1"/>
          </p:cNvPicPr>
          <p:nvPr/>
        </p:nvPicPr>
        <p:blipFill>
          <a:blip r:embed="rId3" cstate="print"/>
          <a:srcRect/>
          <a:stretch>
            <a:fillRect/>
          </a:stretch>
        </p:blipFill>
        <p:spPr bwMode="auto">
          <a:xfrm>
            <a:off x="1847851" y="3675064"/>
            <a:ext cx="665163" cy="725487"/>
          </a:xfrm>
          <a:prstGeom prst="rect">
            <a:avLst/>
          </a:prstGeom>
          <a:noFill/>
          <a:ln w="9525">
            <a:noFill/>
            <a:miter lim="800000"/>
            <a:headEnd/>
            <a:tailEnd/>
          </a:ln>
        </p:spPr>
      </p:pic>
      <p:pic>
        <p:nvPicPr>
          <p:cNvPr id="97291" name="Picture 12"/>
          <p:cNvPicPr>
            <a:picLocks noChangeArrowheads="1"/>
          </p:cNvPicPr>
          <p:nvPr/>
        </p:nvPicPr>
        <p:blipFill>
          <a:blip r:embed="rId4" cstate="print"/>
          <a:srcRect/>
          <a:stretch>
            <a:fillRect/>
          </a:stretch>
        </p:blipFill>
        <p:spPr bwMode="auto">
          <a:xfrm>
            <a:off x="2579688" y="4048126"/>
            <a:ext cx="601662" cy="422275"/>
          </a:xfrm>
          <a:prstGeom prst="rect">
            <a:avLst/>
          </a:prstGeom>
          <a:noFill/>
          <a:ln w="12699">
            <a:noFill/>
            <a:miter lim="800000"/>
            <a:headEnd/>
            <a:tailEnd/>
          </a:ln>
        </p:spPr>
      </p:pic>
      <p:pic>
        <p:nvPicPr>
          <p:cNvPr id="97292" name="Picture 13"/>
          <p:cNvPicPr>
            <a:picLocks noChangeArrowheads="1"/>
          </p:cNvPicPr>
          <p:nvPr/>
        </p:nvPicPr>
        <p:blipFill>
          <a:blip r:embed="rId4" cstate="print"/>
          <a:srcRect/>
          <a:stretch>
            <a:fillRect/>
          </a:stretch>
        </p:blipFill>
        <p:spPr bwMode="auto">
          <a:xfrm>
            <a:off x="8380414" y="4048126"/>
            <a:ext cx="600075" cy="422275"/>
          </a:xfrm>
          <a:prstGeom prst="rect">
            <a:avLst/>
          </a:prstGeom>
          <a:noFill/>
          <a:ln w="12699">
            <a:noFill/>
            <a:miter lim="800000"/>
            <a:headEnd/>
            <a:tailEnd/>
          </a:ln>
        </p:spPr>
      </p:pic>
      <p:sp>
        <p:nvSpPr>
          <p:cNvPr id="97293" name="Text Box 14"/>
          <p:cNvSpPr txBox="1">
            <a:spLocks noChangeArrowheads="1"/>
          </p:cNvSpPr>
          <p:nvPr/>
        </p:nvSpPr>
        <p:spPr bwMode="auto">
          <a:xfrm>
            <a:off x="1984615" y="4437063"/>
            <a:ext cx="1723549" cy="757130"/>
          </a:xfrm>
          <a:prstGeom prst="rect">
            <a:avLst/>
          </a:prstGeom>
          <a:noFill/>
          <a:ln w="9525">
            <a:noFill/>
            <a:miter lim="800000"/>
            <a:headEnd/>
            <a:tailEnd/>
          </a:ln>
        </p:spPr>
        <p:txBody>
          <a:bodyPr wrap="none">
            <a:spAutoFit/>
          </a:bodyPr>
          <a:lstStyle/>
          <a:p>
            <a:pPr algn="ctr">
              <a:lnSpc>
                <a:spcPct val="90000"/>
              </a:lnSpc>
            </a:pPr>
            <a:r>
              <a:rPr lang="zh-CN" altLang="en-US" sz="2400">
                <a:solidFill>
                  <a:schemeClr val="folHlink"/>
                </a:solidFill>
                <a:latin typeface="Arial" charset="0"/>
                <a:ea typeface="黑体" pitchFamily="2" charset="-122"/>
              </a:rPr>
              <a:t>光纤</a:t>
            </a:r>
          </a:p>
          <a:p>
            <a:pPr algn="ctr">
              <a:lnSpc>
                <a:spcPct val="90000"/>
              </a:lnSpc>
            </a:pPr>
            <a:r>
              <a:rPr lang="zh-CN" altLang="en-US" sz="2400">
                <a:solidFill>
                  <a:schemeClr val="folHlink"/>
                </a:solidFill>
                <a:latin typeface="Arial" charset="0"/>
                <a:ea typeface="黑体" pitchFamily="2" charset="-122"/>
              </a:rPr>
              <a:t>调制解调器</a:t>
            </a:r>
          </a:p>
        </p:txBody>
      </p:sp>
      <p:sp>
        <p:nvSpPr>
          <p:cNvPr id="97294" name="灯片编号占位符 15"/>
          <p:cNvSpPr>
            <a:spLocks noGrp="1"/>
          </p:cNvSpPr>
          <p:nvPr>
            <p:ph type="sldNum" sz="quarter" idx="12"/>
          </p:nvPr>
        </p:nvSpPr>
        <p:spPr>
          <a:noFill/>
        </p:spPr>
        <p:txBody>
          <a:bodyPr/>
          <a:lstStyle/>
          <a:p>
            <a:fld id="{7589656E-2E28-4D57-86F3-A35957695A97}" type="slidenum">
              <a:rPr lang="en-US" altLang="zh-CN" smtClean="0"/>
              <a:pPr/>
              <a:t>90</a:t>
            </a:fld>
            <a:endParaRPr lang="en-US" altLang="zh-CN"/>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xfrm>
            <a:off x="2566989" y="1916114"/>
            <a:ext cx="7850187" cy="657225"/>
          </a:xfrm>
        </p:spPr>
        <p:txBody>
          <a:bodyPr/>
          <a:lstStyle/>
          <a:p>
            <a:pPr eaLnBrk="1" hangingPunct="1"/>
            <a:r>
              <a:rPr lang="zh-CN" altLang="en-US" sz="2800"/>
              <a:t>某大学有三个系，各自有一个局域网</a:t>
            </a:r>
          </a:p>
        </p:txBody>
      </p:sp>
      <p:sp>
        <p:nvSpPr>
          <p:cNvPr id="98307" name="Rectangle 3"/>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endParaRPr lang="zh-CN" altLang="en-US"/>
          </a:p>
        </p:txBody>
      </p:sp>
      <p:sp>
        <p:nvSpPr>
          <p:cNvPr id="98308" name="Rectangle 4"/>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endParaRPr lang="zh-CN" altLang="en-US"/>
          </a:p>
        </p:txBody>
      </p:sp>
      <p:sp>
        <p:nvSpPr>
          <p:cNvPr id="98309" name="Rectangle 5"/>
          <p:cNvSpPr>
            <a:spLocks noGrp="1" noChangeArrowheads="1"/>
          </p:cNvSpPr>
          <p:nvPr>
            <p:ph type="title"/>
          </p:nvPr>
        </p:nvSpPr>
        <p:spPr>
          <a:xfrm>
            <a:off x="2300289" y="214314"/>
            <a:ext cx="8188325" cy="1462087"/>
          </a:xfrm>
        </p:spPr>
        <p:txBody>
          <a:bodyPr/>
          <a:lstStyle/>
          <a:p>
            <a:pPr algn="ctr" eaLnBrk="1" hangingPunct="1"/>
            <a:r>
              <a:rPr lang="zh-CN" altLang="en-US" sz="4000"/>
              <a:t>用多个集线器可连成更大的局域网</a:t>
            </a:r>
          </a:p>
        </p:txBody>
      </p:sp>
      <p:sp>
        <p:nvSpPr>
          <p:cNvPr id="98310" name="Text Box 43"/>
          <p:cNvSpPr txBox="1">
            <a:spLocks noChangeArrowheads="1"/>
          </p:cNvSpPr>
          <p:nvPr/>
        </p:nvSpPr>
        <p:spPr bwMode="auto">
          <a:xfrm>
            <a:off x="4699000" y="2611439"/>
            <a:ext cx="2646878" cy="461665"/>
          </a:xfrm>
          <a:prstGeom prst="rect">
            <a:avLst/>
          </a:prstGeom>
          <a:noFill/>
          <a:ln w="9525">
            <a:noFill/>
            <a:miter lim="800000"/>
            <a:headEnd/>
            <a:tailEnd/>
          </a:ln>
        </p:spPr>
        <p:txBody>
          <a:bodyPr wrap="none">
            <a:spAutoFit/>
          </a:bodyPr>
          <a:lstStyle/>
          <a:p>
            <a:r>
              <a:rPr kumimoji="1" lang="zh-CN" altLang="en-US" sz="2400">
                <a:solidFill>
                  <a:schemeClr val="tx2"/>
                </a:solidFill>
                <a:latin typeface="Times New Roman" pitchFamily="18" charset="0"/>
                <a:ea typeface="黑体" pitchFamily="2" charset="-122"/>
              </a:rPr>
              <a:t>三个独立的碰撞域</a:t>
            </a:r>
          </a:p>
        </p:txBody>
      </p:sp>
      <p:sp>
        <p:nvSpPr>
          <p:cNvPr id="98311" name="AutoShape 44"/>
          <p:cNvSpPr>
            <a:spLocks noChangeArrowheads="1"/>
          </p:cNvSpPr>
          <p:nvPr/>
        </p:nvSpPr>
        <p:spPr bwMode="auto">
          <a:xfrm>
            <a:off x="2000250" y="3409950"/>
            <a:ext cx="2560638" cy="2971800"/>
          </a:xfrm>
          <a:prstGeom prst="roundRect">
            <a:avLst>
              <a:gd name="adj" fmla="val 16667"/>
            </a:avLst>
          </a:prstGeom>
          <a:solidFill>
            <a:srgbClr val="FFCCFF"/>
          </a:solidFill>
          <a:ln w="9525">
            <a:noFill/>
            <a:round/>
            <a:headEnd/>
            <a:tailEnd/>
          </a:ln>
        </p:spPr>
        <p:txBody>
          <a:bodyPr wrap="none" anchor="ctr"/>
          <a:lstStyle/>
          <a:p>
            <a:endParaRPr lang="zh-CN" altLang="en-US"/>
          </a:p>
        </p:txBody>
      </p:sp>
      <p:sp>
        <p:nvSpPr>
          <p:cNvPr id="98312" name="Line 45"/>
          <p:cNvSpPr>
            <a:spLocks noChangeShapeType="1"/>
          </p:cNvSpPr>
          <p:nvPr/>
        </p:nvSpPr>
        <p:spPr bwMode="auto">
          <a:xfrm flipH="1">
            <a:off x="2401888" y="4960938"/>
            <a:ext cx="639762" cy="736600"/>
          </a:xfrm>
          <a:prstGeom prst="line">
            <a:avLst/>
          </a:prstGeom>
          <a:noFill/>
          <a:ln w="19050">
            <a:solidFill>
              <a:schemeClr val="tx1"/>
            </a:solidFill>
            <a:round/>
            <a:headEnd/>
            <a:tailEnd/>
          </a:ln>
        </p:spPr>
        <p:txBody>
          <a:bodyPr wrap="none" anchor="ctr"/>
          <a:lstStyle/>
          <a:p>
            <a:endParaRPr lang="zh-CN" altLang="en-US"/>
          </a:p>
        </p:txBody>
      </p:sp>
      <p:pic>
        <p:nvPicPr>
          <p:cNvPr id="98313" name="Picture 46"/>
          <p:cNvPicPr>
            <a:picLocks noChangeArrowheads="1"/>
          </p:cNvPicPr>
          <p:nvPr/>
        </p:nvPicPr>
        <p:blipFill>
          <a:blip r:embed="rId3" cstate="print"/>
          <a:srcRect/>
          <a:stretch>
            <a:fillRect/>
          </a:stretch>
        </p:blipFill>
        <p:spPr bwMode="auto">
          <a:xfrm>
            <a:off x="2151063" y="5508626"/>
            <a:ext cx="481012" cy="511175"/>
          </a:xfrm>
          <a:prstGeom prst="rect">
            <a:avLst/>
          </a:prstGeom>
          <a:noFill/>
          <a:ln w="12699">
            <a:noFill/>
            <a:miter lim="800000"/>
            <a:headEnd/>
            <a:tailEnd/>
          </a:ln>
        </p:spPr>
      </p:pic>
      <p:sp>
        <p:nvSpPr>
          <p:cNvPr id="98314" name="Line 47"/>
          <p:cNvSpPr>
            <a:spLocks noChangeShapeType="1"/>
          </p:cNvSpPr>
          <p:nvPr/>
        </p:nvSpPr>
        <p:spPr bwMode="auto">
          <a:xfrm>
            <a:off x="3403600" y="5099051"/>
            <a:ext cx="177800" cy="574675"/>
          </a:xfrm>
          <a:prstGeom prst="line">
            <a:avLst/>
          </a:prstGeom>
          <a:noFill/>
          <a:ln w="19050">
            <a:solidFill>
              <a:schemeClr val="tx1"/>
            </a:solidFill>
            <a:round/>
            <a:headEnd/>
            <a:tailEnd/>
          </a:ln>
        </p:spPr>
        <p:txBody>
          <a:bodyPr wrap="none" anchor="ctr"/>
          <a:lstStyle/>
          <a:p>
            <a:endParaRPr lang="zh-CN" altLang="en-US"/>
          </a:p>
        </p:txBody>
      </p:sp>
      <p:sp>
        <p:nvSpPr>
          <p:cNvPr id="98315" name="Line 48"/>
          <p:cNvSpPr>
            <a:spLocks noChangeShapeType="1"/>
          </p:cNvSpPr>
          <p:nvPr/>
        </p:nvSpPr>
        <p:spPr bwMode="auto">
          <a:xfrm>
            <a:off x="3581400" y="5075239"/>
            <a:ext cx="630238" cy="574675"/>
          </a:xfrm>
          <a:prstGeom prst="line">
            <a:avLst/>
          </a:prstGeom>
          <a:noFill/>
          <a:ln w="19050">
            <a:solidFill>
              <a:schemeClr val="tx1"/>
            </a:solidFill>
            <a:round/>
            <a:headEnd/>
            <a:tailEnd/>
          </a:ln>
        </p:spPr>
        <p:txBody>
          <a:bodyPr wrap="none" anchor="ctr"/>
          <a:lstStyle/>
          <a:p>
            <a:endParaRPr lang="zh-CN" altLang="en-US"/>
          </a:p>
        </p:txBody>
      </p:sp>
      <p:sp>
        <p:nvSpPr>
          <p:cNvPr id="98316" name="Line 49"/>
          <p:cNvSpPr>
            <a:spLocks noChangeShapeType="1"/>
          </p:cNvSpPr>
          <p:nvPr/>
        </p:nvSpPr>
        <p:spPr bwMode="auto">
          <a:xfrm flipH="1">
            <a:off x="2998788" y="4972050"/>
            <a:ext cx="171450" cy="742950"/>
          </a:xfrm>
          <a:prstGeom prst="line">
            <a:avLst/>
          </a:prstGeom>
          <a:noFill/>
          <a:ln w="19050">
            <a:solidFill>
              <a:schemeClr val="tx1"/>
            </a:solidFill>
            <a:round/>
            <a:headEnd/>
            <a:tailEnd/>
          </a:ln>
        </p:spPr>
        <p:txBody>
          <a:bodyPr wrap="none" anchor="ctr"/>
          <a:lstStyle/>
          <a:p>
            <a:endParaRPr lang="zh-CN" altLang="en-US"/>
          </a:p>
        </p:txBody>
      </p:sp>
      <p:pic>
        <p:nvPicPr>
          <p:cNvPr id="98317" name="Picture 50"/>
          <p:cNvPicPr>
            <a:picLocks noChangeArrowheads="1"/>
          </p:cNvPicPr>
          <p:nvPr/>
        </p:nvPicPr>
        <p:blipFill>
          <a:blip r:embed="rId3" cstate="print"/>
          <a:srcRect/>
          <a:stretch>
            <a:fillRect/>
          </a:stretch>
        </p:blipFill>
        <p:spPr bwMode="auto">
          <a:xfrm>
            <a:off x="2754314" y="5508626"/>
            <a:ext cx="479425" cy="511175"/>
          </a:xfrm>
          <a:prstGeom prst="rect">
            <a:avLst/>
          </a:prstGeom>
          <a:noFill/>
          <a:ln w="12699">
            <a:noFill/>
            <a:miter lim="800000"/>
            <a:headEnd/>
            <a:tailEnd/>
          </a:ln>
        </p:spPr>
      </p:pic>
      <p:pic>
        <p:nvPicPr>
          <p:cNvPr id="98318" name="Picture 51"/>
          <p:cNvPicPr>
            <a:picLocks noChangeArrowheads="1"/>
          </p:cNvPicPr>
          <p:nvPr/>
        </p:nvPicPr>
        <p:blipFill>
          <a:blip r:embed="rId3" cstate="print"/>
          <a:srcRect/>
          <a:stretch>
            <a:fillRect/>
          </a:stretch>
        </p:blipFill>
        <p:spPr bwMode="auto">
          <a:xfrm>
            <a:off x="3355976" y="5508626"/>
            <a:ext cx="479425" cy="511175"/>
          </a:xfrm>
          <a:prstGeom prst="rect">
            <a:avLst/>
          </a:prstGeom>
          <a:noFill/>
          <a:ln w="12699">
            <a:noFill/>
            <a:miter lim="800000"/>
            <a:headEnd/>
            <a:tailEnd/>
          </a:ln>
        </p:spPr>
      </p:pic>
      <p:pic>
        <p:nvPicPr>
          <p:cNvPr id="98319" name="Picture 52"/>
          <p:cNvPicPr>
            <a:picLocks noChangeArrowheads="1"/>
          </p:cNvPicPr>
          <p:nvPr/>
        </p:nvPicPr>
        <p:blipFill>
          <a:blip r:embed="rId3" cstate="print"/>
          <a:srcRect/>
          <a:stretch>
            <a:fillRect/>
          </a:stretch>
        </p:blipFill>
        <p:spPr bwMode="auto">
          <a:xfrm>
            <a:off x="3957638" y="5508626"/>
            <a:ext cx="481012" cy="511175"/>
          </a:xfrm>
          <a:prstGeom prst="rect">
            <a:avLst/>
          </a:prstGeom>
          <a:noFill/>
          <a:ln w="12699">
            <a:noFill/>
            <a:miter lim="800000"/>
            <a:headEnd/>
            <a:tailEnd/>
          </a:ln>
        </p:spPr>
      </p:pic>
      <p:sp>
        <p:nvSpPr>
          <p:cNvPr id="98320" name="Text Box 53"/>
          <p:cNvSpPr txBox="1">
            <a:spLocks noChangeArrowheads="1"/>
          </p:cNvSpPr>
          <p:nvPr/>
        </p:nvSpPr>
        <p:spPr bwMode="auto">
          <a:xfrm>
            <a:off x="2135188" y="4556125"/>
            <a:ext cx="793750" cy="457200"/>
          </a:xfrm>
          <a:prstGeom prst="rect">
            <a:avLst/>
          </a:prstGeom>
          <a:noFill/>
          <a:ln w="9525">
            <a:noFill/>
            <a:miter lim="800000"/>
            <a:headEnd/>
            <a:tailEnd/>
          </a:ln>
        </p:spPr>
        <p:txBody>
          <a:bodyPr wrap="none">
            <a:spAutoFit/>
          </a:bodyPr>
          <a:lstStyle/>
          <a:p>
            <a:r>
              <a:rPr kumimoji="1" lang="zh-CN" altLang="en-US" sz="2400">
                <a:solidFill>
                  <a:schemeClr val="tx2"/>
                </a:solidFill>
                <a:latin typeface="Times New Roman" pitchFamily="18" charset="0"/>
                <a:ea typeface="黑体" pitchFamily="2" charset="-122"/>
              </a:rPr>
              <a:t>一系</a:t>
            </a:r>
          </a:p>
        </p:txBody>
      </p:sp>
      <p:pic>
        <p:nvPicPr>
          <p:cNvPr id="98321" name="Picture 54"/>
          <p:cNvPicPr>
            <a:picLocks noChangeAspect="1" noChangeArrowheads="1"/>
          </p:cNvPicPr>
          <p:nvPr/>
        </p:nvPicPr>
        <p:blipFill>
          <a:blip r:embed="rId4" cstate="print"/>
          <a:srcRect/>
          <a:stretch>
            <a:fillRect/>
          </a:stretch>
        </p:blipFill>
        <p:spPr bwMode="auto">
          <a:xfrm rot="-1102812">
            <a:off x="2803526" y="4600576"/>
            <a:ext cx="1108075" cy="614363"/>
          </a:xfrm>
          <a:prstGeom prst="rect">
            <a:avLst/>
          </a:prstGeom>
          <a:noFill/>
          <a:ln w="12700">
            <a:noFill/>
            <a:miter lim="800000"/>
            <a:headEnd/>
            <a:tailEnd/>
          </a:ln>
        </p:spPr>
      </p:pic>
      <p:sp>
        <p:nvSpPr>
          <p:cNvPr id="98322" name="AutoShape 55"/>
          <p:cNvSpPr>
            <a:spLocks noChangeArrowheads="1"/>
          </p:cNvSpPr>
          <p:nvPr/>
        </p:nvSpPr>
        <p:spPr bwMode="auto">
          <a:xfrm>
            <a:off x="4711700" y="3409950"/>
            <a:ext cx="2559050" cy="2971800"/>
          </a:xfrm>
          <a:prstGeom prst="roundRect">
            <a:avLst>
              <a:gd name="adj" fmla="val 16667"/>
            </a:avLst>
          </a:prstGeom>
          <a:solidFill>
            <a:srgbClr val="FFFF66"/>
          </a:solidFill>
          <a:ln w="9525">
            <a:noFill/>
            <a:round/>
            <a:headEnd/>
            <a:tailEnd/>
          </a:ln>
        </p:spPr>
        <p:txBody>
          <a:bodyPr wrap="none" anchor="ctr"/>
          <a:lstStyle/>
          <a:p>
            <a:endParaRPr lang="zh-CN" altLang="en-US"/>
          </a:p>
        </p:txBody>
      </p:sp>
      <p:sp>
        <p:nvSpPr>
          <p:cNvPr id="98323" name="Line 56"/>
          <p:cNvSpPr>
            <a:spLocks noChangeShapeType="1"/>
          </p:cNvSpPr>
          <p:nvPr/>
        </p:nvSpPr>
        <p:spPr bwMode="auto">
          <a:xfrm flipH="1">
            <a:off x="5111750" y="4960938"/>
            <a:ext cx="641350" cy="736600"/>
          </a:xfrm>
          <a:prstGeom prst="line">
            <a:avLst/>
          </a:prstGeom>
          <a:noFill/>
          <a:ln w="19050">
            <a:solidFill>
              <a:schemeClr val="tx1"/>
            </a:solidFill>
            <a:round/>
            <a:headEnd/>
            <a:tailEnd/>
          </a:ln>
        </p:spPr>
        <p:txBody>
          <a:bodyPr wrap="none" anchor="ctr"/>
          <a:lstStyle/>
          <a:p>
            <a:endParaRPr lang="zh-CN" altLang="en-US"/>
          </a:p>
        </p:txBody>
      </p:sp>
      <p:pic>
        <p:nvPicPr>
          <p:cNvPr id="98324" name="Picture 57"/>
          <p:cNvPicPr>
            <a:picLocks noChangeArrowheads="1"/>
          </p:cNvPicPr>
          <p:nvPr/>
        </p:nvPicPr>
        <p:blipFill>
          <a:blip r:embed="rId3" cstate="print"/>
          <a:srcRect/>
          <a:stretch>
            <a:fillRect/>
          </a:stretch>
        </p:blipFill>
        <p:spPr bwMode="auto">
          <a:xfrm>
            <a:off x="4860926" y="5508626"/>
            <a:ext cx="481013" cy="511175"/>
          </a:xfrm>
          <a:prstGeom prst="rect">
            <a:avLst/>
          </a:prstGeom>
          <a:noFill/>
          <a:ln w="12699">
            <a:noFill/>
            <a:miter lim="800000"/>
            <a:headEnd/>
            <a:tailEnd/>
          </a:ln>
        </p:spPr>
      </p:pic>
      <p:sp>
        <p:nvSpPr>
          <p:cNvPr id="98325" name="Line 58"/>
          <p:cNvSpPr>
            <a:spLocks noChangeShapeType="1"/>
          </p:cNvSpPr>
          <p:nvPr/>
        </p:nvSpPr>
        <p:spPr bwMode="auto">
          <a:xfrm>
            <a:off x="6113463" y="5099051"/>
            <a:ext cx="177800" cy="574675"/>
          </a:xfrm>
          <a:prstGeom prst="line">
            <a:avLst/>
          </a:prstGeom>
          <a:noFill/>
          <a:ln w="19050">
            <a:solidFill>
              <a:schemeClr val="tx1"/>
            </a:solidFill>
            <a:round/>
            <a:headEnd/>
            <a:tailEnd/>
          </a:ln>
        </p:spPr>
        <p:txBody>
          <a:bodyPr wrap="none" anchor="ctr"/>
          <a:lstStyle/>
          <a:p>
            <a:endParaRPr lang="zh-CN" altLang="en-US"/>
          </a:p>
        </p:txBody>
      </p:sp>
      <p:sp>
        <p:nvSpPr>
          <p:cNvPr id="98326" name="Line 59"/>
          <p:cNvSpPr>
            <a:spLocks noChangeShapeType="1"/>
          </p:cNvSpPr>
          <p:nvPr/>
        </p:nvSpPr>
        <p:spPr bwMode="auto">
          <a:xfrm>
            <a:off x="6291264" y="5075239"/>
            <a:ext cx="631825" cy="574675"/>
          </a:xfrm>
          <a:prstGeom prst="line">
            <a:avLst/>
          </a:prstGeom>
          <a:noFill/>
          <a:ln w="19050">
            <a:solidFill>
              <a:schemeClr val="tx1"/>
            </a:solidFill>
            <a:round/>
            <a:headEnd/>
            <a:tailEnd/>
          </a:ln>
        </p:spPr>
        <p:txBody>
          <a:bodyPr wrap="none" anchor="ctr"/>
          <a:lstStyle/>
          <a:p>
            <a:endParaRPr lang="zh-CN" altLang="en-US"/>
          </a:p>
        </p:txBody>
      </p:sp>
      <p:sp>
        <p:nvSpPr>
          <p:cNvPr id="98327" name="Line 60"/>
          <p:cNvSpPr>
            <a:spLocks noChangeShapeType="1"/>
          </p:cNvSpPr>
          <p:nvPr/>
        </p:nvSpPr>
        <p:spPr bwMode="auto">
          <a:xfrm flipH="1">
            <a:off x="5708650" y="4972050"/>
            <a:ext cx="173038" cy="742950"/>
          </a:xfrm>
          <a:prstGeom prst="line">
            <a:avLst/>
          </a:prstGeom>
          <a:noFill/>
          <a:ln w="19050">
            <a:solidFill>
              <a:schemeClr val="tx1"/>
            </a:solidFill>
            <a:round/>
            <a:headEnd/>
            <a:tailEnd/>
          </a:ln>
        </p:spPr>
        <p:txBody>
          <a:bodyPr wrap="none" anchor="ctr"/>
          <a:lstStyle/>
          <a:p>
            <a:endParaRPr lang="zh-CN" altLang="en-US"/>
          </a:p>
        </p:txBody>
      </p:sp>
      <p:pic>
        <p:nvPicPr>
          <p:cNvPr id="98328" name="Picture 61"/>
          <p:cNvPicPr>
            <a:picLocks noChangeArrowheads="1"/>
          </p:cNvPicPr>
          <p:nvPr/>
        </p:nvPicPr>
        <p:blipFill>
          <a:blip r:embed="rId3" cstate="print"/>
          <a:srcRect/>
          <a:stretch>
            <a:fillRect/>
          </a:stretch>
        </p:blipFill>
        <p:spPr bwMode="auto">
          <a:xfrm>
            <a:off x="5464176" y="5508626"/>
            <a:ext cx="479425" cy="511175"/>
          </a:xfrm>
          <a:prstGeom prst="rect">
            <a:avLst/>
          </a:prstGeom>
          <a:noFill/>
          <a:ln w="12699">
            <a:noFill/>
            <a:miter lim="800000"/>
            <a:headEnd/>
            <a:tailEnd/>
          </a:ln>
        </p:spPr>
      </p:pic>
      <p:pic>
        <p:nvPicPr>
          <p:cNvPr id="98329" name="Picture 62"/>
          <p:cNvPicPr>
            <a:picLocks noChangeArrowheads="1"/>
          </p:cNvPicPr>
          <p:nvPr/>
        </p:nvPicPr>
        <p:blipFill>
          <a:blip r:embed="rId3" cstate="print"/>
          <a:srcRect/>
          <a:stretch>
            <a:fillRect/>
          </a:stretch>
        </p:blipFill>
        <p:spPr bwMode="auto">
          <a:xfrm>
            <a:off x="6065839" y="5508626"/>
            <a:ext cx="479425" cy="511175"/>
          </a:xfrm>
          <a:prstGeom prst="rect">
            <a:avLst/>
          </a:prstGeom>
          <a:noFill/>
          <a:ln w="12699">
            <a:noFill/>
            <a:miter lim="800000"/>
            <a:headEnd/>
            <a:tailEnd/>
          </a:ln>
        </p:spPr>
      </p:pic>
      <p:pic>
        <p:nvPicPr>
          <p:cNvPr id="98330" name="Picture 63"/>
          <p:cNvPicPr>
            <a:picLocks noChangeArrowheads="1"/>
          </p:cNvPicPr>
          <p:nvPr/>
        </p:nvPicPr>
        <p:blipFill>
          <a:blip r:embed="rId3" cstate="print"/>
          <a:srcRect/>
          <a:stretch>
            <a:fillRect/>
          </a:stretch>
        </p:blipFill>
        <p:spPr bwMode="auto">
          <a:xfrm>
            <a:off x="6667501" y="5508626"/>
            <a:ext cx="481013" cy="511175"/>
          </a:xfrm>
          <a:prstGeom prst="rect">
            <a:avLst/>
          </a:prstGeom>
          <a:noFill/>
          <a:ln w="12699">
            <a:noFill/>
            <a:miter lim="800000"/>
            <a:headEnd/>
            <a:tailEnd/>
          </a:ln>
        </p:spPr>
      </p:pic>
      <p:sp>
        <p:nvSpPr>
          <p:cNvPr id="98331" name="Text Box 64"/>
          <p:cNvSpPr txBox="1">
            <a:spLocks noChangeArrowheads="1"/>
          </p:cNvSpPr>
          <p:nvPr/>
        </p:nvSpPr>
        <p:spPr bwMode="auto">
          <a:xfrm>
            <a:off x="4799013" y="4556125"/>
            <a:ext cx="793750" cy="457200"/>
          </a:xfrm>
          <a:prstGeom prst="rect">
            <a:avLst/>
          </a:prstGeom>
          <a:noFill/>
          <a:ln w="9525">
            <a:noFill/>
            <a:miter lim="800000"/>
            <a:headEnd/>
            <a:tailEnd/>
          </a:ln>
        </p:spPr>
        <p:txBody>
          <a:bodyPr wrap="none">
            <a:spAutoFit/>
          </a:bodyPr>
          <a:lstStyle/>
          <a:p>
            <a:r>
              <a:rPr kumimoji="1" lang="zh-CN" altLang="en-US" sz="2400">
                <a:solidFill>
                  <a:schemeClr val="tx2"/>
                </a:solidFill>
                <a:latin typeface="Times New Roman" pitchFamily="18" charset="0"/>
                <a:ea typeface="黑体" pitchFamily="2" charset="-122"/>
              </a:rPr>
              <a:t>二系</a:t>
            </a:r>
          </a:p>
        </p:txBody>
      </p:sp>
      <p:pic>
        <p:nvPicPr>
          <p:cNvPr id="98332" name="Picture 65"/>
          <p:cNvPicPr>
            <a:picLocks noChangeAspect="1" noChangeArrowheads="1"/>
          </p:cNvPicPr>
          <p:nvPr/>
        </p:nvPicPr>
        <p:blipFill>
          <a:blip r:embed="rId4" cstate="print"/>
          <a:srcRect/>
          <a:stretch>
            <a:fillRect/>
          </a:stretch>
        </p:blipFill>
        <p:spPr bwMode="auto">
          <a:xfrm rot="-1102812">
            <a:off x="5513389" y="4600576"/>
            <a:ext cx="1108075" cy="614363"/>
          </a:xfrm>
          <a:prstGeom prst="rect">
            <a:avLst/>
          </a:prstGeom>
          <a:noFill/>
          <a:ln w="12700">
            <a:noFill/>
            <a:miter lim="800000"/>
            <a:headEnd/>
            <a:tailEnd/>
          </a:ln>
        </p:spPr>
      </p:pic>
      <p:sp>
        <p:nvSpPr>
          <p:cNvPr id="98333" name="AutoShape 66"/>
          <p:cNvSpPr>
            <a:spLocks noChangeArrowheads="1"/>
          </p:cNvSpPr>
          <p:nvPr/>
        </p:nvSpPr>
        <p:spPr bwMode="auto">
          <a:xfrm>
            <a:off x="7424738" y="3409950"/>
            <a:ext cx="2559050" cy="2971800"/>
          </a:xfrm>
          <a:prstGeom prst="roundRect">
            <a:avLst>
              <a:gd name="adj" fmla="val 16667"/>
            </a:avLst>
          </a:prstGeom>
          <a:solidFill>
            <a:srgbClr val="FFCC99"/>
          </a:solidFill>
          <a:ln w="9525">
            <a:noFill/>
            <a:round/>
            <a:headEnd/>
            <a:tailEnd/>
          </a:ln>
        </p:spPr>
        <p:txBody>
          <a:bodyPr wrap="none" anchor="ctr"/>
          <a:lstStyle/>
          <a:p>
            <a:endParaRPr lang="zh-CN" altLang="en-US"/>
          </a:p>
        </p:txBody>
      </p:sp>
      <p:sp>
        <p:nvSpPr>
          <p:cNvPr id="98334" name="Line 67"/>
          <p:cNvSpPr>
            <a:spLocks noChangeShapeType="1"/>
          </p:cNvSpPr>
          <p:nvPr/>
        </p:nvSpPr>
        <p:spPr bwMode="auto">
          <a:xfrm flipH="1">
            <a:off x="7826376" y="4960938"/>
            <a:ext cx="639763" cy="736600"/>
          </a:xfrm>
          <a:prstGeom prst="line">
            <a:avLst/>
          </a:prstGeom>
          <a:noFill/>
          <a:ln w="19050">
            <a:solidFill>
              <a:schemeClr val="tx1"/>
            </a:solidFill>
            <a:round/>
            <a:headEnd/>
            <a:tailEnd/>
          </a:ln>
        </p:spPr>
        <p:txBody>
          <a:bodyPr wrap="none" anchor="ctr"/>
          <a:lstStyle/>
          <a:p>
            <a:endParaRPr lang="zh-CN" altLang="en-US"/>
          </a:p>
        </p:txBody>
      </p:sp>
      <p:pic>
        <p:nvPicPr>
          <p:cNvPr id="98335" name="Picture 68"/>
          <p:cNvPicPr>
            <a:picLocks noChangeArrowheads="1"/>
          </p:cNvPicPr>
          <p:nvPr/>
        </p:nvPicPr>
        <p:blipFill>
          <a:blip r:embed="rId3" cstate="print"/>
          <a:srcRect/>
          <a:stretch>
            <a:fillRect/>
          </a:stretch>
        </p:blipFill>
        <p:spPr bwMode="auto">
          <a:xfrm>
            <a:off x="7575551" y="5508626"/>
            <a:ext cx="479425" cy="511175"/>
          </a:xfrm>
          <a:prstGeom prst="rect">
            <a:avLst/>
          </a:prstGeom>
          <a:noFill/>
          <a:ln w="12699">
            <a:noFill/>
            <a:miter lim="800000"/>
            <a:headEnd/>
            <a:tailEnd/>
          </a:ln>
        </p:spPr>
      </p:pic>
      <p:sp>
        <p:nvSpPr>
          <p:cNvPr id="98336" name="Line 69"/>
          <p:cNvSpPr>
            <a:spLocks noChangeShapeType="1"/>
          </p:cNvSpPr>
          <p:nvPr/>
        </p:nvSpPr>
        <p:spPr bwMode="auto">
          <a:xfrm>
            <a:off x="8826500" y="5099051"/>
            <a:ext cx="179388" cy="574675"/>
          </a:xfrm>
          <a:prstGeom prst="line">
            <a:avLst/>
          </a:prstGeom>
          <a:noFill/>
          <a:ln w="19050">
            <a:solidFill>
              <a:schemeClr val="tx1"/>
            </a:solidFill>
            <a:round/>
            <a:headEnd/>
            <a:tailEnd/>
          </a:ln>
        </p:spPr>
        <p:txBody>
          <a:bodyPr wrap="none" anchor="ctr"/>
          <a:lstStyle/>
          <a:p>
            <a:endParaRPr lang="zh-CN" altLang="en-US"/>
          </a:p>
        </p:txBody>
      </p:sp>
      <p:sp>
        <p:nvSpPr>
          <p:cNvPr id="98337" name="Line 70"/>
          <p:cNvSpPr>
            <a:spLocks noChangeShapeType="1"/>
          </p:cNvSpPr>
          <p:nvPr/>
        </p:nvSpPr>
        <p:spPr bwMode="auto">
          <a:xfrm>
            <a:off x="9005889" y="5075239"/>
            <a:ext cx="630237" cy="574675"/>
          </a:xfrm>
          <a:prstGeom prst="line">
            <a:avLst/>
          </a:prstGeom>
          <a:noFill/>
          <a:ln w="19050">
            <a:solidFill>
              <a:schemeClr val="tx1"/>
            </a:solidFill>
            <a:round/>
            <a:headEnd/>
            <a:tailEnd/>
          </a:ln>
        </p:spPr>
        <p:txBody>
          <a:bodyPr wrap="none" anchor="ctr"/>
          <a:lstStyle/>
          <a:p>
            <a:endParaRPr lang="zh-CN" altLang="en-US"/>
          </a:p>
        </p:txBody>
      </p:sp>
      <p:sp>
        <p:nvSpPr>
          <p:cNvPr id="98338" name="Line 71"/>
          <p:cNvSpPr>
            <a:spLocks noChangeShapeType="1"/>
          </p:cNvSpPr>
          <p:nvPr/>
        </p:nvSpPr>
        <p:spPr bwMode="auto">
          <a:xfrm flipH="1">
            <a:off x="8421689" y="4972050"/>
            <a:ext cx="173037" cy="742950"/>
          </a:xfrm>
          <a:prstGeom prst="line">
            <a:avLst/>
          </a:prstGeom>
          <a:noFill/>
          <a:ln w="19050">
            <a:solidFill>
              <a:schemeClr val="tx1"/>
            </a:solidFill>
            <a:round/>
            <a:headEnd/>
            <a:tailEnd/>
          </a:ln>
        </p:spPr>
        <p:txBody>
          <a:bodyPr wrap="none" anchor="ctr"/>
          <a:lstStyle/>
          <a:p>
            <a:endParaRPr lang="zh-CN" altLang="en-US"/>
          </a:p>
        </p:txBody>
      </p:sp>
      <p:pic>
        <p:nvPicPr>
          <p:cNvPr id="98339" name="Picture 72"/>
          <p:cNvPicPr>
            <a:picLocks noChangeArrowheads="1"/>
          </p:cNvPicPr>
          <p:nvPr/>
        </p:nvPicPr>
        <p:blipFill>
          <a:blip r:embed="rId3" cstate="print"/>
          <a:srcRect/>
          <a:stretch>
            <a:fillRect/>
          </a:stretch>
        </p:blipFill>
        <p:spPr bwMode="auto">
          <a:xfrm>
            <a:off x="8177214" y="5508626"/>
            <a:ext cx="479425" cy="511175"/>
          </a:xfrm>
          <a:prstGeom prst="rect">
            <a:avLst/>
          </a:prstGeom>
          <a:noFill/>
          <a:ln w="12699">
            <a:noFill/>
            <a:miter lim="800000"/>
            <a:headEnd/>
            <a:tailEnd/>
          </a:ln>
        </p:spPr>
      </p:pic>
      <p:pic>
        <p:nvPicPr>
          <p:cNvPr id="98340" name="Picture 73"/>
          <p:cNvPicPr>
            <a:picLocks noChangeArrowheads="1"/>
          </p:cNvPicPr>
          <p:nvPr/>
        </p:nvPicPr>
        <p:blipFill>
          <a:blip r:embed="rId3" cstate="print"/>
          <a:srcRect/>
          <a:stretch>
            <a:fillRect/>
          </a:stretch>
        </p:blipFill>
        <p:spPr bwMode="auto">
          <a:xfrm>
            <a:off x="8778876" y="5508626"/>
            <a:ext cx="481013" cy="511175"/>
          </a:xfrm>
          <a:prstGeom prst="rect">
            <a:avLst/>
          </a:prstGeom>
          <a:noFill/>
          <a:ln w="12699">
            <a:noFill/>
            <a:miter lim="800000"/>
            <a:headEnd/>
            <a:tailEnd/>
          </a:ln>
        </p:spPr>
      </p:pic>
      <p:pic>
        <p:nvPicPr>
          <p:cNvPr id="98341" name="Picture 74"/>
          <p:cNvPicPr>
            <a:picLocks noChangeArrowheads="1"/>
          </p:cNvPicPr>
          <p:nvPr/>
        </p:nvPicPr>
        <p:blipFill>
          <a:blip r:embed="rId3" cstate="print"/>
          <a:srcRect/>
          <a:stretch>
            <a:fillRect/>
          </a:stretch>
        </p:blipFill>
        <p:spPr bwMode="auto">
          <a:xfrm>
            <a:off x="9382126" y="5508626"/>
            <a:ext cx="479425" cy="511175"/>
          </a:xfrm>
          <a:prstGeom prst="rect">
            <a:avLst/>
          </a:prstGeom>
          <a:noFill/>
          <a:ln w="12699">
            <a:noFill/>
            <a:miter lim="800000"/>
            <a:headEnd/>
            <a:tailEnd/>
          </a:ln>
        </p:spPr>
      </p:pic>
      <p:sp>
        <p:nvSpPr>
          <p:cNvPr id="98342" name="Text Box 75"/>
          <p:cNvSpPr txBox="1">
            <a:spLocks noChangeArrowheads="1"/>
          </p:cNvSpPr>
          <p:nvPr/>
        </p:nvSpPr>
        <p:spPr bwMode="auto">
          <a:xfrm>
            <a:off x="7462838" y="4556125"/>
            <a:ext cx="793750" cy="457200"/>
          </a:xfrm>
          <a:prstGeom prst="rect">
            <a:avLst/>
          </a:prstGeom>
          <a:noFill/>
          <a:ln w="9525">
            <a:noFill/>
            <a:miter lim="800000"/>
            <a:headEnd/>
            <a:tailEnd/>
          </a:ln>
        </p:spPr>
        <p:txBody>
          <a:bodyPr wrap="none">
            <a:spAutoFit/>
          </a:bodyPr>
          <a:lstStyle/>
          <a:p>
            <a:r>
              <a:rPr kumimoji="1" lang="zh-CN" altLang="en-US" sz="2400">
                <a:solidFill>
                  <a:schemeClr val="tx2"/>
                </a:solidFill>
                <a:latin typeface="Times New Roman" pitchFamily="18" charset="0"/>
                <a:ea typeface="黑体" pitchFamily="2" charset="-122"/>
              </a:rPr>
              <a:t>三系</a:t>
            </a:r>
          </a:p>
        </p:txBody>
      </p:sp>
      <p:pic>
        <p:nvPicPr>
          <p:cNvPr id="98343" name="Picture 76"/>
          <p:cNvPicPr>
            <a:picLocks noChangeAspect="1" noChangeArrowheads="1"/>
          </p:cNvPicPr>
          <p:nvPr/>
        </p:nvPicPr>
        <p:blipFill>
          <a:blip r:embed="rId4" cstate="print"/>
          <a:srcRect/>
          <a:stretch>
            <a:fillRect/>
          </a:stretch>
        </p:blipFill>
        <p:spPr bwMode="auto">
          <a:xfrm rot="-1102812">
            <a:off x="8228014" y="4600576"/>
            <a:ext cx="1106487" cy="614363"/>
          </a:xfrm>
          <a:prstGeom prst="rect">
            <a:avLst/>
          </a:prstGeom>
          <a:noFill/>
          <a:ln w="12700">
            <a:noFill/>
            <a:miter lim="800000"/>
            <a:headEnd/>
            <a:tailEnd/>
          </a:ln>
        </p:spPr>
      </p:pic>
      <p:sp>
        <p:nvSpPr>
          <p:cNvPr id="98344" name="AutoShape 77"/>
          <p:cNvSpPr>
            <a:spLocks/>
          </p:cNvSpPr>
          <p:nvPr/>
        </p:nvSpPr>
        <p:spPr bwMode="auto">
          <a:xfrm rot="5400000" flipV="1">
            <a:off x="5838826" y="376238"/>
            <a:ext cx="415925" cy="5689600"/>
          </a:xfrm>
          <a:prstGeom prst="leftBrace">
            <a:avLst>
              <a:gd name="adj1" fmla="val 113995"/>
              <a:gd name="adj2" fmla="val 50000"/>
            </a:avLst>
          </a:prstGeom>
          <a:noFill/>
          <a:ln w="9525">
            <a:solidFill>
              <a:schemeClr val="folHlink"/>
            </a:solidFill>
            <a:round/>
            <a:headEnd/>
            <a:tailEnd/>
          </a:ln>
        </p:spPr>
        <p:txBody>
          <a:bodyPr wrap="none" anchor="ctr"/>
          <a:lstStyle/>
          <a:p>
            <a:endParaRPr lang="zh-CN" altLang="en-US"/>
          </a:p>
        </p:txBody>
      </p:sp>
      <p:sp>
        <p:nvSpPr>
          <p:cNvPr id="98345" name="Text Box 78"/>
          <p:cNvSpPr txBox="1">
            <a:spLocks noChangeArrowheads="1"/>
          </p:cNvSpPr>
          <p:nvPr/>
        </p:nvSpPr>
        <p:spPr bwMode="auto">
          <a:xfrm>
            <a:off x="2695575" y="3476626"/>
            <a:ext cx="1107996" cy="461665"/>
          </a:xfrm>
          <a:prstGeom prst="rect">
            <a:avLst/>
          </a:prstGeom>
          <a:solidFill>
            <a:schemeClr val="bg1"/>
          </a:solidFill>
          <a:ln w="9525">
            <a:noFill/>
            <a:miter lim="800000"/>
            <a:headEnd/>
            <a:tailEnd/>
          </a:ln>
        </p:spPr>
        <p:txBody>
          <a:bodyPr wrap="none">
            <a:spAutoFit/>
          </a:bodyPr>
          <a:lstStyle/>
          <a:p>
            <a:r>
              <a:rPr kumimoji="1" lang="zh-CN" altLang="en-US" sz="2400">
                <a:solidFill>
                  <a:schemeClr val="tx2"/>
                </a:solidFill>
                <a:latin typeface="Times New Roman" pitchFamily="18" charset="0"/>
                <a:ea typeface="黑体" pitchFamily="2" charset="-122"/>
              </a:rPr>
              <a:t>碰撞域</a:t>
            </a:r>
          </a:p>
        </p:txBody>
      </p:sp>
      <p:sp>
        <p:nvSpPr>
          <p:cNvPr id="98346" name="Text Box 79"/>
          <p:cNvSpPr txBox="1">
            <a:spLocks noChangeArrowheads="1"/>
          </p:cNvSpPr>
          <p:nvPr/>
        </p:nvSpPr>
        <p:spPr bwMode="auto">
          <a:xfrm>
            <a:off x="5503863" y="3476626"/>
            <a:ext cx="1107996" cy="461665"/>
          </a:xfrm>
          <a:prstGeom prst="rect">
            <a:avLst/>
          </a:prstGeom>
          <a:solidFill>
            <a:schemeClr val="bg1"/>
          </a:solidFill>
          <a:ln w="9525">
            <a:noFill/>
            <a:miter lim="800000"/>
            <a:headEnd/>
            <a:tailEnd/>
          </a:ln>
        </p:spPr>
        <p:txBody>
          <a:bodyPr wrap="none">
            <a:spAutoFit/>
          </a:bodyPr>
          <a:lstStyle/>
          <a:p>
            <a:r>
              <a:rPr kumimoji="1" lang="zh-CN" altLang="en-US" sz="2400">
                <a:solidFill>
                  <a:schemeClr val="tx2"/>
                </a:solidFill>
                <a:latin typeface="Times New Roman" pitchFamily="18" charset="0"/>
                <a:ea typeface="黑体" pitchFamily="2" charset="-122"/>
              </a:rPr>
              <a:t>碰撞域</a:t>
            </a:r>
          </a:p>
        </p:txBody>
      </p:sp>
      <p:sp>
        <p:nvSpPr>
          <p:cNvPr id="98347" name="Text Box 80"/>
          <p:cNvSpPr txBox="1">
            <a:spLocks noChangeArrowheads="1"/>
          </p:cNvSpPr>
          <p:nvPr/>
        </p:nvSpPr>
        <p:spPr bwMode="auto">
          <a:xfrm>
            <a:off x="8166100" y="3476625"/>
            <a:ext cx="1098550" cy="457200"/>
          </a:xfrm>
          <a:prstGeom prst="rect">
            <a:avLst/>
          </a:prstGeom>
          <a:solidFill>
            <a:schemeClr val="bg1"/>
          </a:solidFill>
          <a:ln w="9525">
            <a:noFill/>
            <a:miter lim="800000"/>
            <a:headEnd/>
            <a:tailEnd/>
          </a:ln>
        </p:spPr>
        <p:txBody>
          <a:bodyPr wrap="none">
            <a:spAutoFit/>
          </a:bodyPr>
          <a:lstStyle/>
          <a:p>
            <a:r>
              <a:rPr kumimoji="1" lang="zh-CN" altLang="en-US" sz="2400">
                <a:solidFill>
                  <a:schemeClr val="tx2"/>
                </a:solidFill>
                <a:latin typeface="Times New Roman" pitchFamily="18" charset="0"/>
                <a:ea typeface="黑体" pitchFamily="2" charset="-122"/>
              </a:rPr>
              <a:t>碰撞域</a:t>
            </a:r>
          </a:p>
        </p:txBody>
      </p:sp>
      <p:sp>
        <p:nvSpPr>
          <p:cNvPr id="98348" name="灯片编号占位符 45"/>
          <p:cNvSpPr>
            <a:spLocks noGrp="1"/>
          </p:cNvSpPr>
          <p:nvPr>
            <p:ph type="sldNum" sz="quarter" idx="12"/>
          </p:nvPr>
        </p:nvSpPr>
        <p:spPr>
          <a:noFill/>
        </p:spPr>
        <p:txBody>
          <a:bodyPr/>
          <a:lstStyle/>
          <a:p>
            <a:fld id="{624991F1-C777-44FE-A4B7-F10273622C10}" type="slidenum">
              <a:rPr lang="en-US" altLang="zh-CN" smtClean="0"/>
              <a:pPr/>
              <a:t>91</a:t>
            </a:fld>
            <a:endParaRPr lang="en-US" altLang="zh-CN"/>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type="title"/>
          </p:nvPr>
        </p:nvSpPr>
        <p:spPr/>
        <p:txBody>
          <a:bodyPr/>
          <a:lstStyle/>
          <a:p>
            <a:pPr algn="ctr" eaLnBrk="1" hangingPunct="1"/>
            <a:r>
              <a:rPr lang="zh-CN" altLang="en-US"/>
              <a:t>用集线器组成更大的局域网</a:t>
            </a:r>
            <a:br>
              <a:rPr lang="zh-CN" altLang="en-US"/>
            </a:br>
            <a:r>
              <a:rPr lang="zh-CN" altLang="en-US"/>
              <a:t>都在一个碰撞域中</a:t>
            </a:r>
          </a:p>
        </p:txBody>
      </p:sp>
      <p:sp>
        <p:nvSpPr>
          <p:cNvPr id="99331" name="AutoShape 42"/>
          <p:cNvSpPr>
            <a:spLocks noChangeArrowheads="1"/>
          </p:cNvSpPr>
          <p:nvPr/>
        </p:nvSpPr>
        <p:spPr bwMode="auto">
          <a:xfrm>
            <a:off x="1573213" y="2681288"/>
            <a:ext cx="8915400" cy="3078162"/>
          </a:xfrm>
          <a:prstGeom prst="roundRect">
            <a:avLst>
              <a:gd name="adj" fmla="val 16667"/>
            </a:avLst>
          </a:prstGeom>
          <a:solidFill>
            <a:srgbClr val="CCECFF"/>
          </a:solidFill>
          <a:ln w="9525">
            <a:noFill/>
            <a:round/>
            <a:headEnd/>
            <a:tailEnd/>
          </a:ln>
        </p:spPr>
        <p:txBody>
          <a:bodyPr wrap="none" anchor="ctr"/>
          <a:lstStyle/>
          <a:p>
            <a:endParaRPr lang="zh-CN" altLang="en-US"/>
          </a:p>
        </p:txBody>
      </p:sp>
      <p:sp>
        <p:nvSpPr>
          <p:cNvPr id="99332" name="Line 43"/>
          <p:cNvSpPr>
            <a:spLocks noChangeShapeType="1"/>
          </p:cNvSpPr>
          <p:nvPr/>
        </p:nvSpPr>
        <p:spPr bwMode="auto">
          <a:xfrm flipH="1">
            <a:off x="3495675" y="3351214"/>
            <a:ext cx="2147888" cy="962025"/>
          </a:xfrm>
          <a:prstGeom prst="line">
            <a:avLst/>
          </a:prstGeom>
          <a:noFill/>
          <a:ln w="19050">
            <a:solidFill>
              <a:schemeClr val="tx1"/>
            </a:solidFill>
            <a:round/>
            <a:headEnd/>
            <a:tailEnd/>
          </a:ln>
        </p:spPr>
        <p:txBody>
          <a:bodyPr wrap="none" anchor="ctr"/>
          <a:lstStyle/>
          <a:p>
            <a:endParaRPr lang="zh-CN" altLang="en-US"/>
          </a:p>
        </p:txBody>
      </p:sp>
      <p:sp>
        <p:nvSpPr>
          <p:cNvPr id="99333" name="Line 44"/>
          <p:cNvSpPr>
            <a:spLocks noChangeShapeType="1"/>
          </p:cNvSpPr>
          <p:nvPr/>
        </p:nvSpPr>
        <p:spPr bwMode="auto">
          <a:xfrm>
            <a:off x="6330951" y="3359151"/>
            <a:ext cx="2671763" cy="919163"/>
          </a:xfrm>
          <a:prstGeom prst="line">
            <a:avLst/>
          </a:prstGeom>
          <a:noFill/>
          <a:ln w="19050">
            <a:solidFill>
              <a:schemeClr val="tx1"/>
            </a:solidFill>
            <a:round/>
            <a:headEnd/>
            <a:tailEnd/>
          </a:ln>
        </p:spPr>
        <p:txBody>
          <a:bodyPr wrap="none" anchor="ctr"/>
          <a:lstStyle/>
          <a:p>
            <a:endParaRPr lang="zh-CN" altLang="en-US"/>
          </a:p>
        </p:txBody>
      </p:sp>
      <p:sp>
        <p:nvSpPr>
          <p:cNvPr id="99334" name="Line 45"/>
          <p:cNvSpPr>
            <a:spLocks noChangeShapeType="1"/>
          </p:cNvSpPr>
          <p:nvPr/>
        </p:nvSpPr>
        <p:spPr bwMode="auto">
          <a:xfrm>
            <a:off x="5978525" y="3406776"/>
            <a:ext cx="209550" cy="892175"/>
          </a:xfrm>
          <a:prstGeom prst="line">
            <a:avLst/>
          </a:prstGeom>
          <a:noFill/>
          <a:ln w="19050">
            <a:solidFill>
              <a:schemeClr val="tx1"/>
            </a:solidFill>
            <a:round/>
            <a:headEnd/>
            <a:tailEnd/>
          </a:ln>
        </p:spPr>
        <p:txBody>
          <a:bodyPr wrap="none" anchor="ctr"/>
          <a:lstStyle/>
          <a:p>
            <a:endParaRPr lang="zh-CN" altLang="en-US"/>
          </a:p>
        </p:txBody>
      </p:sp>
      <p:sp>
        <p:nvSpPr>
          <p:cNvPr id="99335" name="Text Box 46"/>
          <p:cNvSpPr txBox="1">
            <a:spLocks noChangeArrowheads="1"/>
          </p:cNvSpPr>
          <p:nvPr/>
        </p:nvSpPr>
        <p:spPr bwMode="auto">
          <a:xfrm>
            <a:off x="2135189" y="4076701"/>
            <a:ext cx="800219" cy="461665"/>
          </a:xfrm>
          <a:prstGeom prst="rect">
            <a:avLst/>
          </a:prstGeom>
          <a:noFill/>
          <a:ln w="9525">
            <a:noFill/>
            <a:miter lim="800000"/>
            <a:headEnd/>
            <a:tailEnd/>
          </a:ln>
        </p:spPr>
        <p:txBody>
          <a:bodyPr wrap="none">
            <a:spAutoFit/>
          </a:bodyPr>
          <a:lstStyle/>
          <a:p>
            <a:r>
              <a:rPr kumimoji="1" lang="zh-CN" altLang="en-US" sz="2400">
                <a:solidFill>
                  <a:schemeClr val="folHlink"/>
                </a:solidFill>
                <a:latin typeface="Times New Roman" pitchFamily="18" charset="0"/>
                <a:ea typeface="黑体" pitchFamily="2" charset="-122"/>
              </a:rPr>
              <a:t>一系</a:t>
            </a:r>
          </a:p>
        </p:txBody>
      </p:sp>
      <p:sp>
        <p:nvSpPr>
          <p:cNvPr id="99336" name="Text Box 47"/>
          <p:cNvSpPr txBox="1">
            <a:spLocks noChangeArrowheads="1"/>
          </p:cNvSpPr>
          <p:nvPr/>
        </p:nvSpPr>
        <p:spPr bwMode="auto">
          <a:xfrm>
            <a:off x="7821614" y="4076700"/>
            <a:ext cx="795337" cy="458788"/>
          </a:xfrm>
          <a:prstGeom prst="rect">
            <a:avLst/>
          </a:prstGeom>
          <a:noFill/>
          <a:ln w="9525">
            <a:noFill/>
            <a:miter lim="800000"/>
            <a:headEnd/>
            <a:tailEnd/>
          </a:ln>
        </p:spPr>
        <p:txBody>
          <a:bodyPr wrap="none">
            <a:spAutoFit/>
          </a:bodyPr>
          <a:lstStyle/>
          <a:p>
            <a:r>
              <a:rPr kumimoji="1" lang="zh-CN" altLang="en-US" sz="2400">
                <a:solidFill>
                  <a:schemeClr val="folHlink"/>
                </a:solidFill>
                <a:latin typeface="Times New Roman" pitchFamily="18" charset="0"/>
                <a:ea typeface="黑体" pitchFamily="2" charset="-122"/>
              </a:rPr>
              <a:t>三系</a:t>
            </a:r>
          </a:p>
        </p:txBody>
      </p:sp>
      <p:sp>
        <p:nvSpPr>
          <p:cNvPr id="99337" name="Text Box 48"/>
          <p:cNvSpPr txBox="1">
            <a:spLocks noChangeArrowheads="1"/>
          </p:cNvSpPr>
          <p:nvPr/>
        </p:nvSpPr>
        <p:spPr bwMode="auto">
          <a:xfrm>
            <a:off x="4941888" y="4076700"/>
            <a:ext cx="793750" cy="458788"/>
          </a:xfrm>
          <a:prstGeom prst="rect">
            <a:avLst/>
          </a:prstGeom>
          <a:noFill/>
          <a:ln w="9525">
            <a:noFill/>
            <a:miter lim="800000"/>
            <a:headEnd/>
            <a:tailEnd/>
          </a:ln>
        </p:spPr>
        <p:txBody>
          <a:bodyPr wrap="none">
            <a:spAutoFit/>
          </a:bodyPr>
          <a:lstStyle/>
          <a:p>
            <a:r>
              <a:rPr kumimoji="1" lang="zh-CN" altLang="en-US" sz="2400">
                <a:solidFill>
                  <a:schemeClr val="folHlink"/>
                </a:solidFill>
                <a:latin typeface="Times New Roman" pitchFamily="18" charset="0"/>
                <a:ea typeface="黑体" pitchFamily="2" charset="-122"/>
              </a:rPr>
              <a:t>二系</a:t>
            </a:r>
          </a:p>
        </p:txBody>
      </p:sp>
      <p:sp>
        <p:nvSpPr>
          <p:cNvPr id="99338" name="Text Box 49"/>
          <p:cNvSpPr txBox="1">
            <a:spLocks noChangeArrowheads="1"/>
          </p:cNvSpPr>
          <p:nvPr/>
        </p:nvSpPr>
        <p:spPr bwMode="auto">
          <a:xfrm>
            <a:off x="3740150" y="2854325"/>
            <a:ext cx="1708150" cy="457200"/>
          </a:xfrm>
          <a:prstGeom prst="rect">
            <a:avLst/>
          </a:prstGeom>
          <a:noFill/>
          <a:ln w="9525">
            <a:noFill/>
            <a:miter lim="800000"/>
            <a:headEnd/>
            <a:tailEnd/>
          </a:ln>
        </p:spPr>
        <p:txBody>
          <a:bodyPr wrap="none">
            <a:spAutoFit/>
          </a:bodyPr>
          <a:lstStyle/>
          <a:p>
            <a:r>
              <a:rPr kumimoji="1" lang="zh-CN" altLang="en-US" sz="2400">
                <a:solidFill>
                  <a:schemeClr val="folHlink"/>
                </a:solidFill>
                <a:latin typeface="Times New Roman" pitchFamily="18" charset="0"/>
                <a:ea typeface="黑体" pitchFamily="2" charset="-122"/>
              </a:rPr>
              <a:t>主干集线器</a:t>
            </a:r>
          </a:p>
        </p:txBody>
      </p:sp>
      <p:sp>
        <p:nvSpPr>
          <p:cNvPr id="99339" name="Text Box 50"/>
          <p:cNvSpPr txBox="1">
            <a:spLocks noChangeArrowheads="1"/>
          </p:cNvSpPr>
          <p:nvPr/>
        </p:nvSpPr>
        <p:spPr bwMode="auto">
          <a:xfrm>
            <a:off x="4625975" y="2133600"/>
            <a:ext cx="2622550" cy="457200"/>
          </a:xfrm>
          <a:prstGeom prst="rect">
            <a:avLst/>
          </a:prstGeom>
          <a:noFill/>
          <a:ln w="9525">
            <a:noFill/>
            <a:miter lim="800000"/>
            <a:headEnd/>
            <a:tailEnd/>
          </a:ln>
        </p:spPr>
        <p:txBody>
          <a:bodyPr wrap="none">
            <a:spAutoFit/>
          </a:bodyPr>
          <a:lstStyle/>
          <a:p>
            <a:r>
              <a:rPr kumimoji="1" lang="zh-CN" altLang="en-US" sz="2400">
                <a:solidFill>
                  <a:schemeClr val="folHlink"/>
                </a:solidFill>
                <a:latin typeface="Times New Roman" pitchFamily="18" charset="0"/>
                <a:ea typeface="黑体" pitchFamily="2" charset="-122"/>
              </a:rPr>
              <a:t>一个更大的碰撞域</a:t>
            </a:r>
          </a:p>
        </p:txBody>
      </p:sp>
      <p:sp>
        <p:nvSpPr>
          <p:cNvPr id="99340" name="Line 51"/>
          <p:cNvSpPr>
            <a:spLocks noChangeShapeType="1"/>
          </p:cNvSpPr>
          <p:nvPr/>
        </p:nvSpPr>
        <p:spPr bwMode="auto">
          <a:xfrm flipH="1">
            <a:off x="2397126" y="4446589"/>
            <a:ext cx="665163" cy="681037"/>
          </a:xfrm>
          <a:prstGeom prst="line">
            <a:avLst/>
          </a:prstGeom>
          <a:noFill/>
          <a:ln w="19050">
            <a:solidFill>
              <a:schemeClr val="tx1"/>
            </a:solidFill>
            <a:round/>
            <a:headEnd/>
            <a:tailEnd/>
          </a:ln>
        </p:spPr>
        <p:txBody>
          <a:bodyPr wrap="none" anchor="ctr"/>
          <a:lstStyle/>
          <a:p>
            <a:endParaRPr lang="zh-CN" altLang="en-US"/>
          </a:p>
        </p:txBody>
      </p:sp>
      <p:pic>
        <p:nvPicPr>
          <p:cNvPr id="99341" name="Picture 52"/>
          <p:cNvPicPr>
            <a:picLocks noChangeArrowheads="1"/>
          </p:cNvPicPr>
          <p:nvPr/>
        </p:nvPicPr>
        <p:blipFill>
          <a:blip r:embed="rId3" cstate="print"/>
          <a:srcRect/>
          <a:stretch>
            <a:fillRect/>
          </a:stretch>
        </p:blipFill>
        <p:spPr bwMode="auto">
          <a:xfrm>
            <a:off x="2136776" y="4953000"/>
            <a:ext cx="498475" cy="471488"/>
          </a:xfrm>
          <a:prstGeom prst="rect">
            <a:avLst/>
          </a:prstGeom>
          <a:noFill/>
          <a:ln w="12699">
            <a:noFill/>
            <a:miter lim="800000"/>
            <a:headEnd/>
            <a:tailEnd/>
          </a:ln>
        </p:spPr>
      </p:pic>
      <p:sp>
        <p:nvSpPr>
          <p:cNvPr id="99342" name="Line 53"/>
          <p:cNvSpPr>
            <a:spLocks noChangeShapeType="1"/>
          </p:cNvSpPr>
          <p:nvPr/>
        </p:nvSpPr>
        <p:spPr bwMode="auto">
          <a:xfrm>
            <a:off x="3436939" y="4575176"/>
            <a:ext cx="185737" cy="530225"/>
          </a:xfrm>
          <a:prstGeom prst="line">
            <a:avLst/>
          </a:prstGeom>
          <a:noFill/>
          <a:ln w="19050">
            <a:solidFill>
              <a:schemeClr val="tx1"/>
            </a:solidFill>
            <a:round/>
            <a:headEnd/>
            <a:tailEnd/>
          </a:ln>
        </p:spPr>
        <p:txBody>
          <a:bodyPr wrap="none" anchor="ctr"/>
          <a:lstStyle/>
          <a:p>
            <a:endParaRPr lang="zh-CN" altLang="en-US"/>
          </a:p>
        </p:txBody>
      </p:sp>
      <p:sp>
        <p:nvSpPr>
          <p:cNvPr id="99343" name="Line 54"/>
          <p:cNvSpPr>
            <a:spLocks noChangeShapeType="1"/>
          </p:cNvSpPr>
          <p:nvPr/>
        </p:nvSpPr>
        <p:spPr bwMode="auto">
          <a:xfrm>
            <a:off x="3622675" y="4552951"/>
            <a:ext cx="655638" cy="530225"/>
          </a:xfrm>
          <a:prstGeom prst="line">
            <a:avLst/>
          </a:prstGeom>
          <a:noFill/>
          <a:ln w="19050">
            <a:solidFill>
              <a:schemeClr val="tx1"/>
            </a:solidFill>
            <a:round/>
            <a:headEnd/>
            <a:tailEnd/>
          </a:ln>
        </p:spPr>
        <p:txBody>
          <a:bodyPr wrap="none" anchor="ctr"/>
          <a:lstStyle/>
          <a:p>
            <a:endParaRPr lang="zh-CN" altLang="en-US"/>
          </a:p>
        </p:txBody>
      </p:sp>
      <p:sp>
        <p:nvSpPr>
          <p:cNvPr id="99344" name="Line 55"/>
          <p:cNvSpPr>
            <a:spLocks noChangeShapeType="1"/>
          </p:cNvSpPr>
          <p:nvPr/>
        </p:nvSpPr>
        <p:spPr bwMode="auto">
          <a:xfrm flipH="1">
            <a:off x="3016250" y="4457700"/>
            <a:ext cx="179388" cy="685800"/>
          </a:xfrm>
          <a:prstGeom prst="line">
            <a:avLst/>
          </a:prstGeom>
          <a:noFill/>
          <a:ln w="19050">
            <a:solidFill>
              <a:schemeClr val="tx1"/>
            </a:solidFill>
            <a:round/>
            <a:headEnd/>
            <a:tailEnd/>
          </a:ln>
        </p:spPr>
        <p:txBody>
          <a:bodyPr wrap="none" anchor="ctr"/>
          <a:lstStyle/>
          <a:p>
            <a:endParaRPr lang="zh-CN" altLang="en-US"/>
          </a:p>
        </p:txBody>
      </p:sp>
      <p:pic>
        <p:nvPicPr>
          <p:cNvPr id="99345" name="Picture 56"/>
          <p:cNvPicPr>
            <a:picLocks noChangeArrowheads="1"/>
          </p:cNvPicPr>
          <p:nvPr/>
        </p:nvPicPr>
        <p:blipFill>
          <a:blip r:embed="rId3" cstate="print"/>
          <a:srcRect/>
          <a:stretch>
            <a:fillRect/>
          </a:stretch>
        </p:blipFill>
        <p:spPr bwMode="auto">
          <a:xfrm>
            <a:off x="2762251" y="4953000"/>
            <a:ext cx="498475" cy="471488"/>
          </a:xfrm>
          <a:prstGeom prst="rect">
            <a:avLst/>
          </a:prstGeom>
          <a:noFill/>
          <a:ln w="12699">
            <a:noFill/>
            <a:miter lim="800000"/>
            <a:headEnd/>
            <a:tailEnd/>
          </a:ln>
        </p:spPr>
      </p:pic>
      <p:pic>
        <p:nvPicPr>
          <p:cNvPr id="99346" name="Picture 57"/>
          <p:cNvPicPr>
            <a:picLocks noChangeArrowheads="1"/>
          </p:cNvPicPr>
          <p:nvPr/>
        </p:nvPicPr>
        <p:blipFill>
          <a:blip r:embed="rId3" cstate="print"/>
          <a:srcRect/>
          <a:stretch>
            <a:fillRect/>
          </a:stretch>
        </p:blipFill>
        <p:spPr bwMode="auto">
          <a:xfrm>
            <a:off x="3387726" y="4953000"/>
            <a:ext cx="498475" cy="471488"/>
          </a:xfrm>
          <a:prstGeom prst="rect">
            <a:avLst/>
          </a:prstGeom>
          <a:noFill/>
          <a:ln w="12699">
            <a:noFill/>
            <a:miter lim="800000"/>
            <a:headEnd/>
            <a:tailEnd/>
          </a:ln>
        </p:spPr>
      </p:pic>
      <p:pic>
        <p:nvPicPr>
          <p:cNvPr id="99347" name="Picture 58"/>
          <p:cNvPicPr>
            <a:picLocks noChangeArrowheads="1"/>
          </p:cNvPicPr>
          <p:nvPr/>
        </p:nvPicPr>
        <p:blipFill>
          <a:blip r:embed="rId3" cstate="print"/>
          <a:srcRect/>
          <a:stretch>
            <a:fillRect/>
          </a:stretch>
        </p:blipFill>
        <p:spPr bwMode="auto">
          <a:xfrm>
            <a:off x="4013201" y="4953000"/>
            <a:ext cx="498475" cy="471488"/>
          </a:xfrm>
          <a:prstGeom prst="rect">
            <a:avLst/>
          </a:prstGeom>
          <a:noFill/>
          <a:ln w="12699">
            <a:noFill/>
            <a:miter lim="800000"/>
            <a:headEnd/>
            <a:tailEnd/>
          </a:ln>
        </p:spPr>
      </p:pic>
      <p:pic>
        <p:nvPicPr>
          <p:cNvPr id="99348" name="Picture 59"/>
          <p:cNvPicPr>
            <a:picLocks noChangeAspect="1" noChangeArrowheads="1"/>
          </p:cNvPicPr>
          <p:nvPr/>
        </p:nvPicPr>
        <p:blipFill>
          <a:blip r:embed="rId4" cstate="print"/>
          <a:srcRect/>
          <a:stretch>
            <a:fillRect/>
          </a:stretch>
        </p:blipFill>
        <p:spPr bwMode="auto">
          <a:xfrm rot="-1102812">
            <a:off x="2814639" y="4114800"/>
            <a:ext cx="1150937" cy="566738"/>
          </a:xfrm>
          <a:prstGeom prst="rect">
            <a:avLst/>
          </a:prstGeom>
          <a:noFill/>
          <a:ln w="12700">
            <a:noFill/>
            <a:miter lim="800000"/>
            <a:headEnd/>
            <a:tailEnd/>
          </a:ln>
        </p:spPr>
      </p:pic>
      <p:sp>
        <p:nvSpPr>
          <p:cNvPr id="99349" name="Line 60"/>
          <p:cNvSpPr>
            <a:spLocks noChangeShapeType="1"/>
          </p:cNvSpPr>
          <p:nvPr/>
        </p:nvSpPr>
        <p:spPr bwMode="auto">
          <a:xfrm flipH="1">
            <a:off x="5213351" y="4446589"/>
            <a:ext cx="665163" cy="681037"/>
          </a:xfrm>
          <a:prstGeom prst="line">
            <a:avLst/>
          </a:prstGeom>
          <a:noFill/>
          <a:ln w="19050">
            <a:solidFill>
              <a:schemeClr val="tx1"/>
            </a:solidFill>
            <a:round/>
            <a:headEnd/>
            <a:tailEnd/>
          </a:ln>
        </p:spPr>
        <p:txBody>
          <a:bodyPr wrap="none" anchor="ctr"/>
          <a:lstStyle/>
          <a:p>
            <a:endParaRPr lang="zh-CN" altLang="en-US"/>
          </a:p>
        </p:txBody>
      </p:sp>
      <p:pic>
        <p:nvPicPr>
          <p:cNvPr id="99350" name="Picture 61"/>
          <p:cNvPicPr>
            <a:picLocks noChangeArrowheads="1"/>
          </p:cNvPicPr>
          <p:nvPr/>
        </p:nvPicPr>
        <p:blipFill>
          <a:blip r:embed="rId3" cstate="print"/>
          <a:srcRect/>
          <a:stretch>
            <a:fillRect/>
          </a:stretch>
        </p:blipFill>
        <p:spPr bwMode="auto">
          <a:xfrm>
            <a:off x="4953001" y="4953000"/>
            <a:ext cx="498475" cy="471488"/>
          </a:xfrm>
          <a:prstGeom prst="rect">
            <a:avLst/>
          </a:prstGeom>
          <a:noFill/>
          <a:ln w="12699">
            <a:noFill/>
            <a:miter lim="800000"/>
            <a:headEnd/>
            <a:tailEnd/>
          </a:ln>
        </p:spPr>
      </p:pic>
      <p:sp>
        <p:nvSpPr>
          <p:cNvPr id="99351" name="Line 62"/>
          <p:cNvSpPr>
            <a:spLocks noChangeShapeType="1"/>
          </p:cNvSpPr>
          <p:nvPr/>
        </p:nvSpPr>
        <p:spPr bwMode="auto">
          <a:xfrm>
            <a:off x="6253164" y="4575176"/>
            <a:ext cx="185737" cy="530225"/>
          </a:xfrm>
          <a:prstGeom prst="line">
            <a:avLst/>
          </a:prstGeom>
          <a:noFill/>
          <a:ln w="19050">
            <a:solidFill>
              <a:schemeClr val="tx1"/>
            </a:solidFill>
            <a:round/>
            <a:headEnd/>
            <a:tailEnd/>
          </a:ln>
        </p:spPr>
        <p:txBody>
          <a:bodyPr wrap="none" anchor="ctr"/>
          <a:lstStyle/>
          <a:p>
            <a:endParaRPr lang="zh-CN" altLang="en-US"/>
          </a:p>
        </p:txBody>
      </p:sp>
      <p:sp>
        <p:nvSpPr>
          <p:cNvPr id="99352" name="Line 63"/>
          <p:cNvSpPr>
            <a:spLocks noChangeShapeType="1"/>
          </p:cNvSpPr>
          <p:nvPr/>
        </p:nvSpPr>
        <p:spPr bwMode="auto">
          <a:xfrm>
            <a:off x="6438900" y="4552951"/>
            <a:ext cx="654050" cy="530225"/>
          </a:xfrm>
          <a:prstGeom prst="line">
            <a:avLst/>
          </a:prstGeom>
          <a:noFill/>
          <a:ln w="19050">
            <a:solidFill>
              <a:schemeClr val="tx1"/>
            </a:solidFill>
            <a:round/>
            <a:headEnd/>
            <a:tailEnd/>
          </a:ln>
        </p:spPr>
        <p:txBody>
          <a:bodyPr wrap="none" anchor="ctr"/>
          <a:lstStyle/>
          <a:p>
            <a:endParaRPr lang="zh-CN" altLang="en-US"/>
          </a:p>
        </p:txBody>
      </p:sp>
      <p:sp>
        <p:nvSpPr>
          <p:cNvPr id="99353" name="Line 64"/>
          <p:cNvSpPr>
            <a:spLocks noChangeShapeType="1"/>
          </p:cNvSpPr>
          <p:nvPr/>
        </p:nvSpPr>
        <p:spPr bwMode="auto">
          <a:xfrm flipH="1">
            <a:off x="5832475" y="4457700"/>
            <a:ext cx="179388" cy="685800"/>
          </a:xfrm>
          <a:prstGeom prst="line">
            <a:avLst/>
          </a:prstGeom>
          <a:noFill/>
          <a:ln w="19050">
            <a:solidFill>
              <a:schemeClr val="tx1"/>
            </a:solidFill>
            <a:round/>
            <a:headEnd/>
            <a:tailEnd/>
          </a:ln>
        </p:spPr>
        <p:txBody>
          <a:bodyPr wrap="none" anchor="ctr"/>
          <a:lstStyle/>
          <a:p>
            <a:endParaRPr lang="zh-CN" altLang="en-US"/>
          </a:p>
        </p:txBody>
      </p:sp>
      <p:pic>
        <p:nvPicPr>
          <p:cNvPr id="99354" name="Picture 65"/>
          <p:cNvPicPr>
            <a:picLocks noChangeArrowheads="1"/>
          </p:cNvPicPr>
          <p:nvPr/>
        </p:nvPicPr>
        <p:blipFill>
          <a:blip r:embed="rId3" cstate="print"/>
          <a:srcRect/>
          <a:stretch>
            <a:fillRect/>
          </a:stretch>
        </p:blipFill>
        <p:spPr bwMode="auto">
          <a:xfrm>
            <a:off x="5578476" y="4953000"/>
            <a:ext cx="498475" cy="471488"/>
          </a:xfrm>
          <a:prstGeom prst="rect">
            <a:avLst/>
          </a:prstGeom>
          <a:noFill/>
          <a:ln w="12699">
            <a:noFill/>
            <a:miter lim="800000"/>
            <a:headEnd/>
            <a:tailEnd/>
          </a:ln>
        </p:spPr>
      </p:pic>
      <p:pic>
        <p:nvPicPr>
          <p:cNvPr id="99355" name="Picture 66"/>
          <p:cNvPicPr>
            <a:picLocks noChangeArrowheads="1"/>
          </p:cNvPicPr>
          <p:nvPr/>
        </p:nvPicPr>
        <p:blipFill>
          <a:blip r:embed="rId3" cstate="print"/>
          <a:srcRect/>
          <a:stretch>
            <a:fillRect/>
          </a:stretch>
        </p:blipFill>
        <p:spPr bwMode="auto">
          <a:xfrm>
            <a:off x="6203951" y="4953000"/>
            <a:ext cx="498475" cy="471488"/>
          </a:xfrm>
          <a:prstGeom prst="rect">
            <a:avLst/>
          </a:prstGeom>
          <a:noFill/>
          <a:ln w="12699">
            <a:noFill/>
            <a:miter lim="800000"/>
            <a:headEnd/>
            <a:tailEnd/>
          </a:ln>
        </p:spPr>
      </p:pic>
      <p:pic>
        <p:nvPicPr>
          <p:cNvPr id="99356" name="Picture 67"/>
          <p:cNvPicPr>
            <a:picLocks noChangeArrowheads="1"/>
          </p:cNvPicPr>
          <p:nvPr/>
        </p:nvPicPr>
        <p:blipFill>
          <a:blip r:embed="rId3" cstate="print"/>
          <a:srcRect/>
          <a:stretch>
            <a:fillRect/>
          </a:stretch>
        </p:blipFill>
        <p:spPr bwMode="auto">
          <a:xfrm>
            <a:off x="6829426" y="4953000"/>
            <a:ext cx="498475" cy="471488"/>
          </a:xfrm>
          <a:prstGeom prst="rect">
            <a:avLst/>
          </a:prstGeom>
          <a:noFill/>
          <a:ln w="12699">
            <a:noFill/>
            <a:miter lim="800000"/>
            <a:headEnd/>
            <a:tailEnd/>
          </a:ln>
        </p:spPr>
      </p:pic>
      <p:pic>
        <p:nvPicPr>
          <p:cNvPr id="99357" name="Picture 68"/>
          <p:cNvPicPr>
            <a:picLocks noChangeAspect="1" noChangeArrowheads="1"/>
          </p:cNvPicPr>
          <p:nvPr/>
        </p:nvPicPr>
        <p:blipFill>
          <a:blip r:embed="rId4" cstate="print"/>
          <a:srcRect/>
          <a:stretch>
            <a:fillRect/>
          </a:stretch>
        </p:blipFill>
        <p:spPr bwMode="auto">
          <a:xfrm rot="-1102812">
            <a:off x="5630863" y="4114800"/>
            <a:ext cx="1149350" cy="566738"/>
          </a:xfrm>
          <a:prstGeom prst="rect">
            <a:avLst/>
          </a:prstGeom>
          <a:noFill/>
          <a:ln w="12700">
            <a:noFill/>
            <a:miter lim="800000"/>
            <a:headEnd/>
            <a:tailEnd/>
          </a:ln>
        </p:spPr>
      </p:pic>
      <p:sp>
        <p:nvSpPr>
          <p:cNvPr id="99358" name="Line 69"/>
          <p:cNvSpPr>
            <a:spLocks noChangeShapeType="1"/>
          </p:cNvSpPr>
          <p:nvPr/>
        </p:nvSpPr>
        <p:spPr bwMode="auto">
          <a:xfrm flipH="1">
            <a:off x="8031163" y="4446589"/>
            <a:ext cx="665162" cy="681037"/>
          </a:xfrm>
          <a:prstGeom prst="line">
            <a:avLst/>
          </a:prstGeom>
          <a:noFill/>
          <a:ln w="19050">
            <a:solidFill>
              <a:schemeClr val="tx1"/>
            </a:solidFill>
            <a:round/>
            <a:headEnd/>
            <a:tailEnd/>
          </a:ln>
        </p:spPr>
        <p:txBody>
          <a:bodyPr wrap="none" anchor="ctr"/>
          <a:lstStyle/>
          <a:p>
            <a:endParaRPr lang="zh-CN" altLang="en-US"/>
          </a:p>
        </p:txBody>
      </p:sp>
      <p:pic>
        <p:nvPicPr>
          <p:cNvPr id="99359" name="Picture 70"/>
          <p:cNvPicPr>
            <a:picLocks noChangeArrowheads="1"/>
          </p:cNvPicPr>
          <p:nvPr/>
        </p:nvPicPr>
        <p:blipFill>
          <a:blip r:embed="rId3" cstate="print"/>
          <a:srcRect/>
          <a:stretch>
            <a:fillRect/>
          </a:stretch>
        </p:blipFill>
        <p:spPr bwMode="auto">
          <a:xfrm>
            <a:off x="7770814" y="4953000"/>
            <a:ext cx="498475" cy="471488"/>
          </a:xfrm>
          <a:prstGeom prst="rect">
            <a:avLst/>
          </a:prstGeom>
          <a:noFill/>
          <a:ln w="12699">
            <a:noFill/>
            <a:miter lim="800000"/>
            <a:headEnd/>
            <a:tailEnd/>
          </a:ln>
        </p:spPr>
      </p:pic>
      <p:sp>
        <p:nvSpPr>
          <p:cNvPr id="99360" name="Line 71"/>
          <p:cNvSpPr>
            <a:spLocks noChangeShapeType="1"/>
          </p:cNvSpPr>
          <p:nvPr/>
        </p:nvSpPr>
        <p:spPr bwMode="auto">
          <a:xfrm>
            <a:off x="9070975" y="4575176"/>
            <a:ext cx="185738" cy="530225"/>
          </a:xfrm>
          <a:prstGeom prst="line">
            <a:avLst/>
          </a:prstGeom>
          <a:noFill/>
          <a:ln w="19050">
            <a:solidFill>
              <a:schemeClr val="tx1"/>
            </a:solidFill>
            <a:round/>
            <a:headEnd/>
            <a:tailEnd/>
          </a:ln>
        </p:spPr>
        <p:txBody>
          <a:bodyPr wrap="none" anchor="ctr"/>
          <a:lstStyle/>
          <a:p>
            <a:endParaRPr lang="zh-CN" altLang="en-US"/>
          </a:p>
        </p:txBody>
      </p:sp>
      <p:sp>
        <p:nvSpPr>
          <p:cNvPr id="99361" name="Line 72"/>
          <p:cNvSpPr>
            <a:spLocks noChangeShapeType="1"/>
          </p:cNvSpPr>
          <p:nvPr/>
        </p:nvSpPr>
        <p:spPr bwMode="auto">
          <a:xfrm>
            <a:off x="9256714" y="4552951"/>
            <a:ext cx="655637" cy="530225"/>
          </a:xfrm>
          <a:prstGeom prst="line">
            <a:avLst/>
          </a:prstGeom>
          <a:noFill/>
          <a:ln w="19050">
            <a:solidFill>
              <a:schemeClr val="tx1"/>
            </a:solidFill>
            <a:round/>
            <a:headEnd/>
            <a:tailEnd/>
          </a:ln>
        </p:spPr>
        <p:txBody>
          <a:bodyPr wrap="none" anchor="ctr"/>
          <a:lstStyle/>
          <a:p>
            <a:endParaRPr lang="zh-CN" altLang="en-US"/>
          </a:p>
        </p:txBody>
      </p:sp>
      <p:sp>
        <p:nvSpPr>
          <p:cNvPr id="99362" name="Line 73"/>
          <p:cNvSpPr>
            <a:spLocks noChangeShapeType="1"/>
          </p:cNvSpPr>
          <p:nvPr/>
        </p:nvSpPr>
        <p:spPr bwMode="auto">
          <a:xfrm flipH="1">
            <a:off x="8650289" y="4457700"/>
            <a:ext cx="179387" cy="685800"/>
          </a:xfrm>
          <a:prstGeom prst="line">
            <a:avLst/>
          </a:prstGeom>
          <a:noFill/>
          <a:ln w="19050">
            <a:solidFill>
              <a:schemeClr val="tx1"/>
            </a:solidFill>
            <a:round/>
            <a:headEnd/>
            <a:tailEnd/>
          </a:ln>
        </p:spPr>
        <p:txBody>
          <a:bodyPr wrap="none" anchor="ctr"/>
          <a:lstStyle/>
          <a:p>
            <a:endParaRPr lang="zh-CN" altLang="en-US"/>
          </a:p>
        </p:txBody>
      </p:sp>
      <p:pic>
        <p:nvPicPr>
          <p:cNvPr id="99363" name="Picture 74"/>
          <p:cNvPicPr>
            <a:picLocks noChangeArrowheads="1"/>
          </p:cNvPicPr>
          <p:nvPr/>
        </p:nvPicPr>
        <p:blipFill>
          <a:blip r:embed="rId3" cstate="print"/>
          <a:srcRect/>
          <a:stretch>
            <a:fillRect/>
          </a:stretch>
        </p:blipFill>
        <p:spPr bwMode="auto">
          <a:xfrm>
            <a:off x="8396289" y="4953000"/>
            <a:ext cx="498475" cy="471488"/>
          </a:xfrm>
          <a:prstGeom prst="rect">
            <a:avLst/>
          </a:prstGeom>
          <a:noFill/>
          <a:ln w="12699">
            <a:noFill/>
            <a:miter lim="800000"/>
            <a:headEnd/>
            <a:tailEnd/>
          </a:ln>
        </p:spPr>
      </p:pic>
      <p:pic>
        <p:nvPicPr>
          <p:cNvPr id="99364" name="Picture 75"/>
          <p:cNvPicPr>
            <a:picLocks noChangeArrowheads="1"/>
          </p:cNvPicPr>
          <p:nvPr/>
        </p:nvPicPr>
        <p:blipFill>
          <a:blip r:embed="rId3" cstate="print"/>
          <a:srcRect/>
          <a:stretch>
            <a:fillRect/>
          </a:stretch>
        </p:blipFill>
        <p:spPr bwMode="auto">
          <a:xfrm>
            <a:off x="9021764" y="4953000"/>
            <a:ext cx="498475" cy="471488"/>
          </a:xfrm>
          <a:prstGeom prst="rect">
            <a:avLst/>
          </a:prstGeom>
          <a:noFill/>
          <a:ln w="12699">
            <a:noFill/>
            <a:miter lim="800000"/>
            <a:headEnd/>
            <a:tailEnd/>
          </a:ln>
        </p:spPr>
      </p:pic>
      <p:pic>
        <p:nvPicPr>
          <p:cNvPr id="99365" name="Picture 76"/>
          <p:cNvPicPr>
            <a:picLocks noChangeArrowheads="1"/>
          </p:cNvPicPr>
          <p:nvPr/>
        </p:nvPicPr>
        <p:blipFill>
          <a:blip r:embed="rId3" cstate="print"/>
          <a:srcRect/>
          <a:stretch>
            <a:fillRect/>
          </a:stretch>
        </p:blipFill>
        <p:spPr bwMode="auto">
          <a:xfrm>
            <a:off x="9647239" y="4953000"/>
            <a:ext cx="498475" cy="471488"/>
          </a:xfrm>
          <a:prstGeom prst="rect">
            <a:avLst/>
          </a:prstGeom>
          <a:noFill/>
          <a:ln w="12699">
            <a:noFill/>
            <a:miter lim="800000"/>
            <a:headEnd/>
            <a:tailEnd/>
          </a:ln>
        </p:spPr>
      </p:pic>
      <p:pic>
        <p:nvPicPr>
          <p:cNvPr id="99366" name="Picture 77"/>
          <p:cNvPicPr>
            <a:picLocks noChangeAspect="1" noChangeArrowheads="1"/>
          </p:cNvPicPr>
          <p:nvPr/>
        </p:nvPicPr>
        <p:blipFill>
          <a:blip r:embed="rId4" cstate="print"/>
          <a:srcRect/>
          <a:stretch>
            <a:fillRect/>
          </a:stretch>
        </p:blipFill>
        <p:spPr bwMode="auto">
          <a:xfrm rot="-1102812">
            <a:off x="8448675" y="4114800"/>
            <a:ext cx="1150938" cy="566738"/>
          </a:xfrm>
          <a:prstGeom prst="rect">
            <a:avLst/>
          </a:prstGeom>
          <a:noFill/>
          <a:ln w="12700">
            <a:noFill/>
            <a:miter lim="800000"/>
            <a:headEnd/>
            <a:tailEnd/>
          </a:ln>
        </p:spPr>
      </p:pic>
      <p:pic>
        <p:nvPicPr>
          <p:cNvPr id="99367" name="Picture 78"/>
          <p:cNvPicPr>
            <a:picLocks noChangeAspect="1" noChangeArrowheads="1"/>
          </p:cNvPicPr>
          <p:nvPr/>
        </p:nvPicPr>
        <p:blipFill>
          <a:blip r:embed="rId4" cstate="print"/>
          <a:srcRect/>
          <a:stretch>
            <a:fillRect/>
          </a:stretch>
        </p:blipFill>
        <p:spPr bwMode="auto">
          <a:xfrm rot="-1102812">
            <a:off x="5291139" y="2840039"/>
            <a:ext cx="1538287" cy="757237"/>
          </a:xfrm>
          <a:prstGeom prst="rect">
            <a:avLst/>
          </a:prstGeom>
          <a:noFill/>
          <a:ln w="12700">
            <a:noFill/>
            <a:miter lim="800000"/>
            <a:headEnd/>
            <a:tailEnd/>
          </a:ln>
        </p:spPr>
      </p:pic>
      <p:sp>
        <p:nvSpPr>
          <p:cNvPr id="99368" name="Text Box 79"/>
          <p:cNvSpPr txBox="1">
            <a:spLocks noChangeArrowheads="1"/>
          </p:cNvSpPr>
          <p:nvPr/>
        </p:nvSpPr>
        <p:spPr bwMode="auto">
          <a:xfrm>
            <a:off x="8813800" y="2847975"/>
            <a:ext cx="1098550" cy="457200"/>
          </a:xfrm>
          <a:prstGeom prst="rect">
            <a:avLst/>
          </a:prstGeom>
          <a:solidFill>
            <a:schemeClr val="bg1"/>
          </a:solidFill>
          <a:ln w="9525">
            <a:noFill/>
            <a:miter lim="800000"/>
            <a:headEnd/>
            <a:tailEnd/>
          </a:ln>
        </p:spPr>
        <p:txBody>
          <a:bodyPr wrap="none">
            <a:spAutoFit/>
          </a:bodyPr>
          <a:lstStyle/>
          <a:p>
            <a:r>
              <a:rPr kumimoji="1" lang="zh-CN" altLang="en-US" sz="2400">
                <a:solidFill>
                  <a:schemeClr val="folHlink"/>
                </a:solidFill>
                <a:latin typeface="Times New Roman" pitchFamily="18" charset="0"/>
                <a:ea typeface="黑体" pitchFamily="2" charset="-122"/>
              </a:rPr>
              <a:t>碰撞域</a:t>
            </a:r>
          </a:p>
        </p:txBody>
      </p:sp>
      <p:sp>
        <p:nvSpPr>
          <p:cNvPr id="99369" name="灯片编号占位符 42"/>
          <p:cNvSpPr>
            <a:spLocks noGrp="1"/>
          </p:cNvSpPr>
          <p:nvPr>
            <p:ph type="sldNum" sz="quarter" idx="12"/>
          </p:nvPr>
        </p:nvSpPr>
        <p:spPr>
          <a:noFill/>
        </p:spPr>
        <p:txBody>
          <a:bodyPr/>
          <a:lstStyle/>
          <a:p>
            <a:fld id="{9FA239D6-0451-4469-9CCB-9E5C0F3FEE35}" type="slidenum">
              <a:rPr lang="en-US" altLang="zh-CN" smtClean="0"/>
              <a:pPr/>
              <a:t>92</a:t>
            </a:fld>
            <a:endParaRPr lang="en-US" altLang="zh-CN"/>
          </a:p>
        </p:txBody>
      </p:sp>
      <p:sp>
        <p:nvSpPr>
          <p:cNvPr id="2" name="矩形 1">
            <a:extLst>
              <a:ext uri="{FF2B5EF4-FFF2-40B4-BE49-F238E27FC236}">
                <a16:creationId xmlns:a16="http://schemas.microsoft.com/office/drawing/2014/main" id="{8C27DDC2-0356-45EF-BCA1-13C8DA59A404}"/>
              </a:ext>
            </a:extLst>
          </p:cNvPr>
          <p:cNvSpPr/>
          <p:nvPr/>
        </p:nvSpPr>
        <p:spPr>
          <a:xfrm>
            <a:off x="1919536" y="6021288"/>
            <a:ext cx="8226178" cy="6223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t>举例：每个系（碰撞域）</a:t>
            </a:r>
            <a:r>
              <a:rPr lang="en-US" altLang="zh-CN" sz="1800" dirty="0"/>
              <a:t>—</a:t>
            </a:r>
            <a:r>
              <a:rPr lang="zh-CN" altLang="en-US" sz="1800" dirty="0"/>
              <a:t>餐馆不同包间， 集线器作用</a:t>
            </a:r>
            <a:r>
              <a:rPr lang="en-US" altLang="zh-CN" sz="1800" dirty="0"/>
              <a:t>—</a:t>
            </a:r>
            <a:r>
              <a:rPr lang="zh-CN" altLang="en-US" sz="1800" dirty="0"/>
              <a:t>移除不同包间的屏风</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body" idx="1"/>
          </p:nvPr>
        </p:nvSpPr>
        <p:spPr>
          <a:xfrm>
            <a:off x="2566989" y="2051051"/>
            <a:ext cx="7850187" cy="4257675"/>
          </a:xfrm>
        </p:spPr>
        <p:txBody>
          <a:bodyPr/>
          <a:lstStyle/>
          <a:p>
            <a:pPr eaLnBrk="1" hangingPunct="1">
              <a:lnSpc>
                <a:spcPct val="110000"/>
              </a:lnSpc>
            </a:pPr>
            <a:r>
              <a:rPr lang="zh-CN" altLang="en-US" sz="2800"/>
              <a:t>优点</a:t>
            </a:r>
          </a:p>
          <a:p>
            <a:pPr lvl="1" eaLnBrk="1" hangingPunct="1">
              <a:lnSpc>
                <a:spcPct val="110000"/>
              </a:lnSpc>
            </a:pPr>
            <a:r>
              <a:rPr lang="zh-CN" altLang="en-US" sz="2400">
                <a:solidFill>
                  <a:srgbClr val="333399"/>
                </a:solidFill>
                <a:ea typeface="黑体" pitchFamily="2" charset="-122"/>
              </a:rPr>
              <a:t>使原来属于不同碰撞域的局域网上的计算机能够进行跨碰撞域的通信。</a:t>
            </a:r>
          </a:p>
          <a:p>
            <a:pPr lvl="1" eaLnBrk="1" hangingPunct="1">
              <a:lnSpc>
                <a:spcPct val="110000"/>
              </a:lnSpc>
            </a:pPr>
            <a:r>
              <a:rPr lang="zh-CN" altLang="en-US" sz="2400">
                <a:solidFill>
                  <a:srgbClr val="333399"/>
                </a:solidFill>
                <a:ea typeface="黑体" pitchFamily="2" charset="-122"/>
              </a:rPr>
              <a:t>扩大了局域网覆盖的地理范围。</a:t>
            </a:r>
          </a:p>
          <a:p>
            <a:pPr eaLnBrk="1" hangingPunct="1">
              <a:lnSpc>
                <a:spcPct val="110000"/>
              </a:lnSpc>
            </a:pPr>
            <a:r>
              <a:rPr lang="zh-CN" altLang="en-US" sz="2800"/>
              <a:t>缺点</a:t>
            </a:r>
          </a:p>
          <a:p>
            <a:pPr lvl="1" eaLnBrk="1" hangingPunct="1">
              <a:lnSpc>
                <a:spcPct val="110000"/>
              </a:lnSpc>
            </a:pPr>
            <a:r>
              <a:rPr lang="zh-CN" altLang="en-US" sz="2400">
                <a:solidFill>
                  <a:srgbClr val="333399"/>
                </a:solidFill>
                <a:ea typeface="黑体" pitchFamily="2" charset="-122"/>
              </a:rPr>
              <a:t>碰撞域增大了，但总的吞吐量并未提高。</a:t>
            </a:r>
          </a:p>
          <a:p>
            <a:pPr lvl="1" eaLnBrk="1" hangingPunct="1">
              <a:lnSpc>
                <a:spcPct val="110000"/>
              </a:lnSpc>
            </a:pPr>
            <a:r>
              <a:rPr lang="zh-CN" altLang="en-US" sz="2400">
                <a:solidFill>
                  <a:srgbClr val="333399"/>
                </a:solidFill>
                <a:ea typeface="黑体" pitchFamily="2" charset="-122"/>
              </a:rPr>
              <a:t>如果不同的碰撞域使用不同的数据率，那么就不能用集线器将它们互连起来。</a:t>
            </a:r>
            <a:r>
              <a:rPr lang="zh-CN" altLang="en-US" sz="2400"/>
              <a:t>   </a:t>
            </a:r>
          </a:p>
        </p:txBody>
      </p:sp>
      <p:sp>
        <p:nvSpPr>
          <p:cNvPr id="100355" name="Rectangle 3"/>
          <p:cNvSpPr>
            <a:spLocks noGrp="1" noChangeArrowheads="1"/>
          </p:cNvSpPr>
          <p:nvPr>
            <p:ph type="title"/>
          </p:nvPr>
        </p:nvSpPr>
        <p:spPr/>
        <p:txBody>
          <a:bodyPr/>
          <a:lstStyle/>
          <a:p>
            <a:pPr algn="ctr" eaLnBrk="1" hangingPunct="1"/>
            <a:r>
              <a:rPr lang="zh-CN" altLang="en-US"/>
              <a:t>用集线器扩展局域网 </a:t>
            </a:r>
          </a:p>
        </p:txBody>
      </p:sp>
      <p:sp>
        <p:nvSpPr>
          <p:cNvPr id="100356" name="灯片编号占位符 5"/>
          <p:cNvSpPr>
            <a:spLocks noGrp="1"/>
          </p:cNvSpPr>
          <p:nvPr>
            <p:ph type="sldNum" sz="quarter" idx="12"/>
          </p:nvPr>
        </p:nvSpPr>
        <p:spPr>
          <a:noFill/>
        </p:spPr>
        <p:txBody>
          <a:bodyPr/>
          <a:lstStyle/>
          <a:p>
            <a:fld id="{8D2CE3E2-7C60-4B1C-96DC-A9CCA21B494E}" type="slidenum">
              <a:rPr lang="en-US" altLang="zh-CN" smtClean="0"/>
              <a:pPr/>
              <a:t>93</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670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670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670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body" idx="1"/>
          </p:nvPr>
        </p:nvSpPr>
        <p:spPr>
          <a:xfrm>
            <a:off x="2566989" y="2051051"/>
            <a:ext cx="7850187" cy="4257675"/>
          </a:xfrm>
        </p:spPr>
        <p:txBody>
          <a:bodyPr/>
          <a:lstStyle/>
          <a:p>
            <a:pPr eaLnBrk="1" hangingPunct="1"/>
            <a:r>
              <a:rPr lang="zh-CN" altLang="en-US" sz="2800"/>
              <a:t>在数据链路层扩展局域网是使用</a:t>
            </a:r>
            <a:r>
              <a:rPr lang="zh-CN" altLang="en-US" sz="2800">
                <a:solidFill>
                  <a:schemeClr val="hlink"/>
                </a:solidFill>
              </a:rPr>
              <a:t>网桥</a:t>
            </a:r>
            <a:r>
              <a:rPr lang="zh-CN" altLang="en-US" sz="2800"/>
              <a:t>。</a:t>
            </a:r>
          </a:p>
          <a:p>
            <a:pPr eaLnBrk="1" hangingPunct="1"/>
            <a:r>
              <a:rPr lang="zh-CN" altLang="en-US" sz="2800"/>
              <a:t>网桥工作在数据链路层，它根据 </a:t>
            </a:r>
            <a:r>
              <a:rPr lang="en-US" altLang="zh-CN" sz="2800"/>
              <a:t>MAC </a:t>
            </a:r>
            <a:r>
              <a:rPr lang="zh-CN" altLang="en-US" sz="2800"/>
              <a:t>帧的目的地址对收到的帧进行转发。</a:t>
            </a:r>
          </a:p>
          <a:p>
            <a:pPr eaLnBrk="1" hangingPunct="1"/>
            <a:r>
              <a:rPr lang="zh-CN" altLang="en-US" sz="2800"/>
              <a:t>网桥具有过滤帧的功能。当网桥收到一个帧时，并不是向所有的接口转发此帧，而是先检查此帧的目的 </a:t>
            </a:r>
            <a:r>
              <a:rPr lang="en-US" altLang="zh-CN" sz="2800"/>
              <a:t>MAC </a:t>
            </a:r>
            <a:r>
              <a:rPr lang="zh-CN" altLang="en-US" sz="2800"/>
              <a:t>地址，然后再确定将该帧转发到哪一个接口 </a:t>
            </a:r>
          </a:p>
        </p:txBody>
      </p:sp>
      <p:sp>
        <p:nvSpPr>
          <p:cNvPr id="101379" name="Rectangle 3"/>
          <p:cNvSpPr>
            <a:spLocks noGrp="1" noChangeArrowheads="1"/>
          </p:cNvSpPr>
          <p:nvPr>
            <p:ph type="title"/>
          </p:nvPr>
        </p:nvSpPr>
        <p:spPr>
          <a:xfrm>
            <a:off x="2443164" y="214314"/>
            <a:ext cx="8116887" cy="1462087"/>
          </a:xfrm>
        </p:spPr>
        <p:txBody>
          <a:bodyPr/>
          <a:lstStyle/>
          <a:p>
            <a:pPr algn="ctr" eaLnBrk="1" hangingPunct="1"/>
            <a:r>
              <a:rPr lang="en-US" altLang="zh-CN"/>
              <a:t>3.5.2  </a:t>
            </a:r>
            <a:r>
              <a:rPr lang="zh-CN" altLang="en-US"/>
              <a:t>在数据链路层扩展局域网 </a:t>
            </a:r>
          </a:p>
        </p:txBody>
      </p:sp>
      <p:sp>
        <p:nvSpPr>
          <p:cNvPr id="101380" name="灯片编号占位符 5"/>
          <p:cNvSpPr>
            <a:spLocks noGrp="1"/>
          </p:cNvSpPr>
          <p:nvPr>
            <p:ph type="sldNum" sz="quarter" idx="12"/>
          </p:nvPr>
        </p:nvSpPr>
        <p:spPr>
          <a:noFill/>
        </p:spPr>
        <p:txBody>
          <a:bodyPr/>
          <a:lstStyle/>
          <a:p>
            <a:fld id="{16114217-A9A8-4142-8CCA-E5B497C90118}" type="slidenum">
              <a:rPr lang="en-US" altLang="zh-CN" smtClean="0"/>
              <a:pPr/>
              <a:t>94</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77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77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Freeform 82"/>
          <p:cNvSpPr>
            <a:spLocks/>
          </p:cNvSpPr>
          <p:nvPr/>
        </p:nvSpPr>
        <p:spPr bwMode="auto">
          <a:xfrm>
            <a:off x="4419601" y="1190626"/>
            <a:ext cx="1400175" cy="3667125"/>
          </a:xfrm>
          <a:custGeom>
            <a:avLst/>
            <a:gdLst>
              <a:gd name="T0" fmla="*/ 0 w 882"/>
              <a:gd name="T1" fmla="*/ 3667125 h 2310"/>
              <a:gd name="T2" fmla="*/ 0 w 882"/>
              <a:gd name="T3" fmla="*/ 3009900 h 2310"/>
              <a:gd name="T4" fmla="*/ 1400175 w 882"/>
              <a:gd name="T5" fmla="*/ 0 h 2310"/>
              <a:gd name="T6" fmla="*/ 1400175 w 882"/>
              <a:gd name="T7" fmla="*/ 3228974 h 2310"/>
              <a:gd name="T8" fmla="*/ 0 w 882"/>
              <a:gd name="T9" fmla="*/ 3667125 h 2310"/>
              <a:gd name="T10" fmla="*/ 0 60000 65536"/>
              <a:gd name="T11" fmla="*/ 0 60000 65536"/>
              <a:gd name="T12" fmla="*/ 0 60000 65536"/>
              <a:gd name="T13" fmla="*/ 0 60000 65536"/>
              <a:gd name="T14" fmla="*/ 0 60000 65536"/>
              <a:gd name="T15" fmla="*/ 0 w 882"/>
              <a:gd name="T16" fmla="*/ 0 h 2310"/>
              <a:gd name="T17" fmla="*/ 882 w 882"/>
              <a:gd name="T18" fmla="*/ 2310 h 2310"/>
            </a:gdLst>
            <a:ahLst/>
            <a:cxnLst>
              <a:cxn ang="T10">
                <a:pos x="T0" y="T1"/>
              </a:cxn>
              <a:cxn ang="T11">
                <a:pos x="T2" y="T3"/>
              </a:cxn>
              <a:cxn ang="T12">
                <a:pos x="T4" y="T5"/>
              </a:cxn>
              <a:cxn ang="T13">
                <a:pos x="T6" y="T7"/>
              </a:cxn>
              <a:cxn ang="T14">
                <a:pos x="T8" y="T9"/>
              </a:cxn>
            </a:cxnLst>
            <a:rect l="T15" t="T16" r="T17" b="T18"/>
            <a:pathLst>
              <a:path w="882" h="2310">
                <a:moveTo>
                  <a:pt x="0" y="2310"/>
                </a:moveTo>
                <a:lnTo>
                  <a:pt x="0" y="1896"/>
                </a:lnTo>
                <a:lnTo>
                  <a:pt x="882" y="0"/>
                </a:lnTo>
                <a:lnTo>
                  <a:pt x="882" y="2034"/>
                </a:lnTo>
                <a:lnTo>
                  <a:pt x="0" y="2310"/>
                </a:lnTo>
                <a:close/>
              </a:path>
            </a:pathLst>
          </a:custGeom>
          <a:gradFill rotWithShape="1">
            <a:gsLst>
              <a:gs pos="0">
                <a:srgbClr val="BABA95"/>
              </a:gs>
              <a:gs pos="100000">
                <a:srgbClr val="FFFFCC"/>
              </a:gs>
            </a:gsLst>
            <a:lin ang="0" scaled="1"/>
          </a:gradFill>
          <a:ln w="9525">
            <a:noFill/>
            <a:round/>
            <a:headEnd/>
            <a:tailEnd/>
          </a:ln>
        </p:spPr>
        <p:txBody>
          <a:bodyPr/>
          <a:lstStyle/>
          <a:p>
            <a:endParaRPr lang="zh-CN" altLang="en-US"/>
          </a:p>
        </p:txBody>
      </p:sp>
      <p:sp>
        <p:nvSpPr>
          <p:cNvPr id="102403" name="Rectangle 2"/>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endParaRPr lang="zh-CN" altLang="en-US"/>
          </a:p>
        </p:txBody>
      </p:sp>
      <p:sp>
        <p:nvSpPr>
          <p:cNvPr id="102404" name="Rectangle 3"/>
          <p:cNvSpPr>
            <a:spLocks noChangeArrowheads="1"/>
          </p:cNvSpPr>
          <p:nvPr/>
        </p:nvSpPr>
        <p:spPr bwMode="auto">
          <a:xfrm>
            <a:off x="1524001" y="3038445"/>
            <a:ext cx="184731" cy="400110"/>
          </a:xfrm>
          <a:prstGeom prst="rect">
            <a:avLst/>
          </a:prstGeom>
          <a:noFill/>
          <a:ln w="9525">
            <a:noFill/>
            <a:miter lim="800000"/>
            <a:headEnd/>
            <a:tailEnd/>
          </a:ln>
        </p:spPr>
        <p:txBody>
          <a:bodyPr wrap="none" anchor="ctr">
            <a:spAutoFit/>
          </a:bodyPr>
          <a:lstStyle/>
          <a:p>
            <a:endParaRPr lang="zh-CN" altLang="en-US"/>
          </a:p>
        </p:txBody>
      </p:sp>
      <p:sp>
        <p:nvSpPr>
          <p:cNvPr id="102405" name="Rectangle 4"/>
          <p:cNvSpPr>
            <a:spLocks noChangeArrowheads="1"/>
          </p:cNvSpPr>
          <p:nvPr/>
        </p:nvSpPr>
        <p:spPr bwMode="auto">
          <a:xfrm>
            <a:off x="1524001" y="-200055"/>
            <a:ext cx="184731" cy="400110"/>
          </a:xfrm>
          <a:prstGeom prst="rect">
            <a:avLst/>
          </a:prstGeom>
          <a:noFill/>
          <a:ln w="9525">
            <a:noFill/>
            <a:miter lim="800000"/>
            <a:headEnd/>
            <a:tailEnd/>
          </a:ln>
        </p:spPr>
        <p:txBody>
          <a:bodyPr wrap="none" anchor="ctr">
            <a:spAutoFit/>
          </a:bodyPr>
          <a:lstStyle/>
          <a:p>
            <a:endParaRPr lang="zh-CN" altLang="en-US"/>
          </a:p>
        </p:txBody>
      </p:sp>
      <p:sp>
        <p:nvSpPr>
          <p:cNvPr id="102406" name="Rectangle 5"/>
          <p:cNvSpPr>
            <a:spLocks noGrp="1" noChangeArrowheads="1"/>
          </p:cNvSpPr>
          <p:nvPr>
            <p:ph type="title"/>
          </p:nvPr>
        </p:nvSpPr>
        <p:spPr>
          <a:xfrm>
            <a:off x="2443164" y="188914"/>
            <a:ext cx="8116887" cy="911225"/>
          </a:xfrm>
        </p:spPr>
        <p:txBody>
          <a:bodyPr/>
          <a:lstStyle/>
          <a:p>
            <a:pPr algn="ctr" eaLnBrk="1" hangingPunct="1"/>
            <a:r>
              <a:rPr lang="en-US" altLang="zh-CN"/>
              <a:t>1. </a:t>
            </a:r>
            <a:r>
              <a:rPr lang="zh-CN" altLang="en-US"/>
              <a:t>网桥的内部结构 </a:t>
            </a:r>
          </a:p>
        </p:txBody>
      </p:sp>
      <p:sp>
        <p:nvSpPr>
          <p:cNvPr id="102407" name="Line 6"/>
          <p:cNvSpPr>
            <a:spLocks noChangeShapeType="1"/>
          </p:cNvSpPr>
          <p:nvPr/>
        </p:nvSpPr>
        <p:spPr bwMode="auto">
          <a:xfrm flipH="1">
            <a:off x="4224338" y="4926014"/>
            <a:ext cx="12700" cy="663575"/>
          </a:xfrm>
          <a:prstGeom prst="line">
            <a:avLst/>
          </a:prstGeom>
          <a:noFill/>
          <a:ln w="28575">
            <a:solidFill>
              <a:srgbClr val="333399"/>
            </a:solidFill>
            <a:round/>
            <a:headEnd/>
            <a:tailEnd/>
          </a:ln>
        </p:spPr>
        <p:txBody>
          <a:bodyPr wrap="none" anchor="ctr"/>
          <a:lstStyle/>
          <a:p>
            <a:endParaRPr lang="zh-CN" altLang="en-US"/>
          </a:p>
        </p:txBody>
      </p:sp>
      <p:sp>
        <p:nvSpPr>
          <p:cNvPr id="102408" name="Line 7"/>
          <p:cNvSpPr>
            <a:spLocks noChangeShapeType="1"/>
          </p:cNvSpPr>
          <p:nvPr/>
        </p:nvSpPr>
        <p:spPr bwMode="auto">
          <a:xfrm flipH="1">
            <a:off x="3314700" y="4945064"/>
            <a:ext cx="6350" cy="706437"/>
          </a:xfrm>
          <a:prstGeom prst="line">
            <a:avLst/>
          </a:prstGeom>
          <a:noFill/>
          <a:ln w="28575">
            <a:solidFill>
              <a:srgbClr val="333399"/>
            </a:solidFill>
            <a:round/>
            <a:headEnd/>
            <a:tailEnd/>
          </a:ln>
        </p:spPr>
        <p:txBody>
          <a:bodyPr wrap="none" anchor="ctr"/>
          <a:lstStyle/>
          <a:p>
            <a:endParaRPr lang="zh-CN" altLang="en-US"/>
          </a:p>
        </p:txBody>
      </p:sp>
      <p:sp>
        <p:nvSpPr>
          <p:cNvPr id="458760" name="Rectangle 8"/>
          <p:cNvSpPr>
            <a:spLocks noChangeArrowheads="1"/>
          </p:cNvSpPr>
          <p:nvPr/>
        </p:nvSpPr>
        <p:spPr bwMode="auto">
          <a:xfrm>
            <a:off x="5842001" y="1204914"/>
            <a:ext cx="4575175" cy="3208337"/>
          </a:xfrm>
          <a:prstGeom prst="rect">
            <a:avLst/>
          </a:prstGeom>
          <a:solidFill>
            <a:srgbClr val="FFFFCC"/>
          </a:solidFill>
          <a:ln w="9525">
            <a:solidFill>
              <a:schemeClr val="tx2"/>
            </a:solidFill>
            <a:miter lim="800000"/>
            <a:headEnd/>
            <a:tailEnd/>
          </a:ln>
          <a:effectLst>
            <a:outerShdw dist="28398" dir="3806097" algn="ctr" rotWithShape="0">
              <a:schemeClr val="tx1"/>
            </a:outerShdw>
          </a:effectLst>
        </p:spPr>
        <p:txBody>
          <a:bodyPr wrap="none" anchor="ctr"/>
          <a:lstStyle/>
          <a:p>
            <a:pPr algn="ctr" defTabSz="762000" eaLnBrk="0" hangingPunct="0">
              <a:defRPr/>
            </a:pPr>
            <a:endParaRPr lang="zh-CN" altLang="zh-CN" sz="1800">
              <a:solidFill>
                <a:srgbClr val="333399"/>
              </a:solidFill>
              <a:latin typeface="Arial" charset="0"/>
              <a:ea typeface="黑体" pitchFamily="2" charset="-122"/>
            </a:endParaRPr>
          </a:p>
        </p:txBody>
      </p:sp>
      <p:sp>
        <p:nvSpPr>
          <p:cNvPr id="458761" name="Rectangle 9"/>
          <p:cNvSpPr>
            <a:spLocks noChangeArrowheads="1"/>
          </p:cNvSpPr>
          <p:nvPr/>
        </p:nvSpPr>
        <p:spPr bwMode="auto">
          <a:xfrm>
            <a:off x="7600950" y="1595439"/>
            <a:ext cx="712788" cy="522287"/>
          </a:xfrm>
          <a:prstGeom prst="rect">
            <a:avLst/>
          </a:prstGeom>
          <a:solidFill>
            <a:srgbClr val="FFCCFF"/>
          </a:solidFill>
          <a:ln w="9525">
            <a:solidFill>
              <a:schemeClr val="tx2"/>
            </a:solidFill>
            <a:miter lim="800000"/>
            <a:headEnd/>
            <a:tailEnd/>
          </a:ln>
          <a:effectLst>
            <a:outerShdw dist="35921" dir="2700000" algn="ctr" rotWithShape="0">
              <a:schemeClr val="tx1"/>
            </a:outerShdw>
          </a:effectLst>
        </p:spPr>
        <p:txBody>
          <a:bodyPr wrap="none" anchor="ctr"/>
          <a:lstStyle/>
          <a:p>
            <a:pPr>
              <a:defRPr/>
            </a:pPr>
            <a:endParaRPr lang="zh-CN" altLang="en-US"/>
          </a:p>
        </p:txBody>
      </p:sp>
      <p:sp>
        <p:nvSpPr>
          <p:cNvPr id="102411" name="Rectangle 10"/>
          <p:cNvSpPr>
            <a:spLocks noChangeArrowheads="1"/>
          </p:cNvSpPr>
          <p:nvPr/>
        </p:nvSpPr>
        <p:spPr bwMode="auto">
          <a:xfrm>
            <a:off x="7637463" y="1652589"/>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站表</a:t>
            </a:r>
          </a:p>
        </p:txBody>
      </p:sp>
      <p:sp>
        <p:nvSpPr>
          <p:cNvPr id="102412" name="Line 11"/>
          <p:cNvSpPr>
            <a:spLocks noChangeShapeType="1"/>
          </p:cNvSpPr>
          <p:nvPr/>
        </p:nvSpPr>
        <p:spPr bwMode="auto">
          <a:xfrm flipV="1">
            <a:off x="8294689" y="1385888"/>
            <a:ext cx="693737" cy="233362"/>
          </a:xfrm>
          <a:prstGeom prst="line">
            <a:avLst/>
          </a:prstGeom>
          <a:noFill/>
          <a:ln w="12700">
            <a:solidFill>
              <a:schemeClr val="tx1"/>
            </a:solidFill>
            <a:prstDash val="dash"/>
            <a:round/>
            <a:headEnd/>
            <a:tailEnd/>
          </a:ln>
        </p:spPr>
        <p:txBody>
          <a:bodyPr wrap="none" anchor="ctr"/>
          <a:lstStyle/>
          <a:p>
            <a:endParaRPr lang="zh-CN" altLang="en-US"/>
          </a:p>
        </p:txBody>
      </p:sp>
      <p:sp>
        <p:nvSpPr>
          <p:cNvPr id="102413" name="Line 12"/>
          <p:cNvSpPr>
            <a:spLocks noChangeShapeType="1"/>
          </p:cNvSpPr>
          <p:nvPr/>
        </p:nvSpPr>
        <p:spPr bwMode="auto">
          <a:xfrm>
            <a:off x="8315326" y="2105026"/>
            <a:ext cx="682625" cy="1503363"/>
          </a:xfrm>
          <a:prstGeom prst="line">
            <a:avLst/>
          </a:prstGeom>
          <a:noFill/>
          <a:ln w="12700">
            <a:solidFill>
              <a:schemeClr val="tx1"/>
            </a:solidFill>
            <a:prstDash val="dash"/>
            <a:round/>
            <a:headEnd/>
            <a:tailEnd/>
          </a:ln>
        </p:spPr>
        <p:txBody>
          <a:bodyPr wrap="none" anchor="ctr"/>
          <a:lstStyle/>
          <a:p>
            <a:endParaRPr lang="zh-CN" altLang="en-US"/>
          </a:p>
        </p:txBody>
      </p:sp>
      <p:sp>
        <p:nvSpPr>
          <p:cNvPr id="458765" name="Rectangle 13"/>
          <p:cNvSpPr>
            <a:spLocks noChangeArrowheads="1"/>
          </p:cNvSpPr>
          <p:nvPr/>
        </p:nvSpPr>
        <p:spPr bwMode="auto">
          <a:xfrm>
            <a:off x="6021388" y="2667000"/>
            <a:ext cx="2411412" cy="712788"/>
          </a:xfrm>
          <a:prstGeom prst="rect">
            <a:avLst/>
          </a:prstGeom>
          <a:solidFill>
            <a:schemeClr val="bg1"/>
          </a:solidFill>
          <a:ln w="9525">
            <a:solidFill>
              <a:schemeClr val="tx2"/>
            </a:solidFill>
            <a:miter lim="800000"/>
            <a:headEnd/>
            <a:tailEnd/>
          </a:ln>
          <a:effectLst>
            <a:outerShdw dist="35921" dir="2700000" algn="ctr" rotWithShape="0">
              <a:schemeClr val="tx1"/>
            </a:outerShdw>
          </a:effectLst>
        </p:spPr>
        <p:txBody>
          <a:bodyPr wrap="none" anchor="ctr"/>
          <a:lstStyle/>
          <a:p>
            <a:pPr>
              <a:defRPr/>
            </a:pPr>
            <a:endParaRPr lang="zh-CN" altLang="en-US"/>
          </a:p>
        </p:txBody>
      </p:sp>
      <p:sp>
        <p:nvSpPr>
          <p:cNvPr id="102415" name="Rectangle 14"/>
          <p:cNvSpPr>
            <a:spLocks noChangeArrowheads="1"/>
          </p:cNvSpPr>
          <p:nvPr/>
        </p:nvSpPr>
        <p:spPr bwMode="auto">
          <a:xfrm>
            <a:off x="5992814" y="2720975"/>
            <a:ext cx="1106073" cy="643766"/>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接口管理</a:t>
            </a:r>
          </a:p>
          <a:p>
            <a:pPr defTabSz="762000" eaLnBrk="0" hangingPunct="0"/>
            <a:r>
              <a:rPr kumimoji="1" lang="zh-CN" altLang="en-US" sz="1800">
                <a:solidFill>
                  <a:srgbClr val="333399"/>
                </a:solidFill>
                <a:latin typeface="Arial" charset="0"/>
                <a:ea typeface="黑体" pitchFamily="2" charset="-122"/>
              </a:rPr>
              <a:t>    软件</a:t>
            </a:r>
          </a:p>
        </p:txBody>
      </p:sp>
      <p:sp>
        <p:nvSpPr>
          <p:cNvPr id="102416" name="Rectangle 15"/>
          <p:cNvSpPr>
            <a:spLocks noChangeArrowheads="1"/>
          </p:cNvSpPr>
          <p:nvPr/>
        </p:nvSpPr>
        <p:spPr bwMode="auto">
          <a:xfrm>
            <a:off x="7419976" y="2716213"/>
            <a:ext cx="1106073" cy="643766"/>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网桥协议</a:t>
            </a:r>
          </a:p>
          <a:p>
            <a:pPr defTabSz="762000" eaLnBrk="0" hangingPunct="0"/>
            <a:r>
              <a:rPr kumimoji="1" lang="zh-CN" altLang="en-US" sz="1800">
                <a:solidFill>
                  <a:srgbClr val="333399"/>
                </a:solidFill>
                <a:latin typeface="Arial" charset="0"/>
                <a:ea typeface="黑体" pitchFamily="2" charset="-122"/>
              </a:rPr>
              <a:t>    实体</a:t>
            </a:r>
          </a:p>
        </p:txBody>
      </p:sp>
      <p:sp>
        <p:nvSpPr>
          <p:cNvPr id="102417" name="Line 16"/>
          <p:cNvSpPr>
            <a:spLocks noChangeShapeType="1"/>
          </p:cNvSpPr>
          <p:nvPr/>
        </p:nvSpPr>
        <p:spPr bwMode="auto">
          <a:xfrm>
            <a:off x="7038975" y="2851150"/>
            <a:ext cx="488950" cy="0"/>
          </a:xfrm>
          <a:prstGeom prst="line">
            <a:avLst/>
          </a:prstGeom>
          <a:noFill/>
          <a:ln w="28575">
            <a:solidFill>
              <a:srgbClr val="333399"/>
            </a:solidFill>
            <a:round/>
            <a:headEnd type="none" w="sm" len="med"/>
            <a:tailEnd type="triangle" w="med" len="lg"/>
          </a:ln>
        </p:spPr>
        <p:txBody>
          <a:bodyPr wrap="none" anchor="ctr"/>
          <a:lstStyle/>
          <a:p>
            <a:endParaRPr lang="zh-CN" altLang="en-US"/>
          </a:p>
        </p:txBody>
      </p:sp>
      <p:sp>
        <p:nvSpPr>
          <p:cNvPr id="102418" name="Line 17"/>
          <p:cNvSpPr>
            <a:spLocks noChangeShapeType="1"/>
          </p:cNvSpPr>
          <p:nvPr/>
        </p:nvSpPr>
        <p:spPr bwMode="auto">
          <a:xfrm flipH="1">
            <a:off x="7000875" y="3028950"/>
            <a:ext cx="484188" cy="0"/>
          </a:xfrm>
          <a:prstGeom prst="line">
            <a:avLst/>
          </a:prstGeom>
          <a:noFill/>
          <a:ln w="28575">
            <a:solidFill>
              <a:srgbClr val="333399"/>
            </a:solidFill>
            <a:round/>
            <a:headEnd type="none" w="sm" len="med"/>
            <a:tailEnd type="triangle" w="med" len="lg"/>
          </a:ln>
        </p:spPr>
        <p:txBody>
          <a:bodyPr wrap="none" anchor="ctr"/>
          <a:lstStyle/>
          <a:p>
            <a:endParaRPr lang="zh-CN" altLang="en-US"/>
          </a:p>
        </p:txBody>
      </p:sp>
      <p:sp>
        <p:nvSpPr>
          <p:cNvPr id="102419" name="Line 18"/>
          <p:cNvSpPr>
            <a:spLocks noChangeShapeType="1"/>
          </p:cNvSpPr>
          <p:nvPr/>
        </p:nvSpPr>
        <p:spPr bwMode="auto">
          <a:xfrm>
            <a:off x="7302500" y="2651126"/>
            <a:ext cx="0" cy="728663"/>
          </a:xfrm>
          <a:prstGeom prst="line">
            <a:avLst/>
          </a:prstGeom>
          <a:noFill/>
          <a:ln w="12700">
            <a:solidFill>
              <a:schemeClr val="tx2"/>
            </a:solidFill>
            <a:round/>
            <a:headEnd/>
            <a:tailEnd/>
          </a:ln>
        </p:spPr>
        <p:txBody>
          <a:bodyPr wrap="none" anchor="ctr"/>
          <a:lstStyle/>
          <a:p>
            <a:endParaRPr lang="zh-CN" altLang="en-US"/>
          </a:p>
        </p:txBody>
      </p:sp>
      <p:sp>
        <p:nvSpPr>
          <p:cNvPr id="102420" name="Line 19"/>
          <p:cNvSpPr>
            <a:spLocks noChangeShapeType="1"/>
          </p:cNvSpPr>
          <p:nvPr/>
        </p:nvSpPr>
        <p:spPr bwMode="auto">
          <a:xfrm>
            <a:off x="7923213" y="2125663"/>
            <a:ext cx="0" cy="546100"/>
          </a:xfrm>
          <a:prstGeom prst="line">
            <a:avLst/>
          </a:prstGeom>
          <a:noFill/>
          <a:ln w="28575">
            <a:solidFill>
              <a:srgbClr val="333399"/>
            </a:solidFill>
            <a:round/>
            <a:headEnd type="triangle" w="sm" len="med"/>
            <a:tailEnd type="triangle" w="med" len="lg"/>
          </a:ln>
        </p:spPr>
        <p:txBody>
          <a:bodyPr wrap="none" anchor="ctr"/>
          <a:lstStyle/>
          <a:p>
            <a:endParaRPr lang="zh-CN" altLang="en-US"/>
          </a:p>
        </p:txBody>
      </p:sp>
      <p:sp>
        <p:nvSpPr>
          <p:cNvPr id="458772" name="Rectangle 20"/>
          <p:cNvSpPr>
            <a:spLocks noChangeArrowheads="1"/>
          </p:cNvSpPr>
          <p:nvPr/>
        </p:nvSpPr>
        <p:spPr bwMode="auto">
          <a:xfrm>
            <a:off x="7527925" y="3767139"/>
            <a:ext cx="725488" cy="407987"/>
          </a:xfrm>
          <a:prstGeom prst="rect">
            <a:avLst/>
          </a:prstGeom>
          <a:solidFill>
            <a:schemeClr val="bg1"/>
          </a:solidFill>
          <a:ln w="12700">
            <a:solidFill>
              <a:schemeClr val="tx1"/>
            </a:solidFill>
            <a:miter lim="800000"/>
            <a:headEnd/>
            <a:tailEnd/>
          </a:ln>
          <a:effectLst>
            <a:outerShdw dist="35921" dir="2700000" algn="ctr" rotWithShape="0">
              <a:schemeClr val="tx1"/>
            </a:outerShdw>
          </a:effectLst>
        </p:spPr>
        <p:txBody>
          <a:bodyPr wrap="none" anchor="ctr"/>
          <a:lstStyle/>
          <a:p>
            <a:pPr algn="ctr">
              <a:defRPr/>
            </a:pPr>
            <a:r>
              <a:rPr lang="zh-CN" altLang="en-US">
                <a:solidFill>
                  <a:schemeClr val="tx2"/>
                </a:solidFill>
                <a:ea typeface="黑体" pitchFamily="2" charset="-122"/>
              </a:rPr>
              <a:t>缓存</a:t>
            </a:r>
          </a:p>
        </p:txBody>
      </p:sp>
      <p:sp>
        <p:nvSpPr>
          <p:cNvPr id="458773" name="Rectangle 21"/>
          <p:cNvSpPr>
            <a:spLocks noChangeArrowheads="1"/>
          </p:cNvSpPr>
          <p:nvPr/>
        </p:nvSpPr>
        <p:spPr bwMode="auto">
          <a:xfrm>
            <a:off x="5938838" y="3767139"/>
            <a:ext cx="836612" cy="401637"/>
          </a:xfrm>
          <a:prstGeom prst="rect">
            <a:avLst/>
          </a:prstGeom>
          <a:solidFill>
            <a:schemeClr val="bg1"/>
          </a:solidFill>
          <a:ln w="9525">
            <a:solidFill>
              <a:schemeClr val="tx2"/>
            </a:solidFill>
            <a:miter lim="800000"/>
            <a:headEnd/>
            <a:tailEnd/>
          </a:ln>
          <a:effectLst>
            <a:outerShdw dist="35921" dir="2700000" algn="ctr" rotWithShape="0">
              <a:schemeClr val="tx1"/>
            </a:outerShdw>
          </a:effectLst>
        </p:spPr>
        <p:txBody>
          <a:bodyPr wrap="none" anchor="ctr"/>
          <a:lstStyle/>
          <a:p>
            <a:pPr algn="ctr" defTabSz="762000" eaLnBrk="0" hangingPunct="0">
              <a:defRPr/>
            </a:pPr>
            <a:r>
              <a:rPr kumimoji="1" lang="zh-CN" altLang="en-US" sz="1800">
                <a:solidFill>
                  <a:srgbClr val="333399"/>
                </a:solidFill>
                <a:latin typeface="Arial" charset="0"/>
                <a:ea typeface="黑体" pitchFamily="2" charset="-122"/>
              </a:rPr>
              <a:t>接口 </a:t>
            </a:r>
            <a:r>
              <a:rPr kumimoji="1" lang="en-US" altLang="zh-CN" sz="1800">
                <a:solidFill>
                  <a:srgbClr val="333399"/>
                </a:solidFill>
                <a:latin typeface="Arial" charset="0"/>
                <a:ea typeface="黑体" pitchFamily="2" charset="-122"/>
              </a:rPr>
              <a:t>1</a:t>
            </a:r>
          </a:p>
        </p:txBody>
      </p:sp>
      <p:sp>
        <p:nvSpPr>
          <p:cNvPr id="458774" name="Rectangle 22"/>
          <p:cNvSpPr>
            <a:spLocks noChangeArrowheads="1"/>
          </p:cNvSpPr>
          <p:nvPr/>
        </p:nvSpPr>
        <p:spPr bwMode="auto">
          <a:xfrm>
            <a:off x="9007476" y="3767139"/>
            <a:ext cx="835025" cy="401637"/>
          </a:xfrm>
          <a:prstGeom prst="rect">
            <a:avLst/>
          </a:prstGeom>
          <a:solidFill>
            <a:schemeClr val="bg1"/>
          </a:solidFill>
          <a:ln w="9525">
            <a:solidFill>
              <a:schemeClr val="tx2"/>
            </a:solidFill>
            <a:miter lim="800000"/>
            <a:headEnd/>
            <a:tailEnd/>
          </a:ln>
          <a:effectLst>
            <a:outerShdw dist="35921" dir="2700000" algn="ctr" rotWithShape="0">
              <a:schemeClr val="tx1"/>
            </a:outerShdw>
          </a:effectLst>
        </p:spPr>
        <p:txBody>
          <a:bodyPr wrap="none" anchor="ctr"/>
          <a:lstStyle/>
          <a:p>
            <a:pPr algn="ctr" defTabSz="762000" eaLnBrk="0" hangingPunct="0">
              <a:defRPr/>
            </a:pPr>
            <a:r>
              <a:rPr kumimoji="1" lang="zh-CN" altLang="en-US" sz="1800">
                <a:solidFill>
                  <a:srgbClr val="333399"/>
                </a:solidFill>
                <a:latin typeface="Arial" charset="0"/>
                <a:ea typeface="黑体" pitchFamily="2" charset="-122"/>
              </a:rPr>
              <a:t>接口 </a:t>
            </a:r>
            <a:r>
              <a:rPr kumimoji="1" lang="en-US" altLang="zh-CN" sz="1800">
                <a:solidFill>
                  <a:srgbClr val="333399"/>
                </a:solidFill>
                <a:latin typeface="Arial" charset="0"/>
                <a:ea typeface="黑体" pitchFamily="2" charset="-122"/>
              </a:rPr>
              <a:t>2</a:t>
            </a:r>
          </a:p>
        </p:txBody>
      </p:sp>
      <p:sp>
        <p:nvSpPr>
          <p:cNvPr id="102424" name="Line 23"/>
          <p:cNvSpPr>
            <a:spLocks noChangeShapeType="1"/>
          </p:cNvSpPr>
          <p:nvPr/>
        </p:nvSpPr>
        <p:spPr bwMode="auto">
          <a:xfrm>
            <a:off x="7896225" y="3367088"/>
            <a:ext cx="0" cy="412750"/>
          </a:xfrm>
          <a:prstGeom prst="line">
            <a:avLst/>
          </a:prstGeom>
          <a:noFill/>
          <a:ln w="28575">
            <a:solidFill>
              <a:srgbClr val="333399"/>
            </a:solidFill>
            <a:round/>
            <a:headEnd type="triangle" w="sm" len="med"/>
            <a:tailEnd type="triangle" w="med" len="lg"/>
          </a:ln>
        </p:spPr>
        <p:txBody>
          <a:bodyPr wrap="none" anchor="ctr"/>
          <a:lstStyle/>
          <a:p>
            <a:endParaRPr lang="zh-CN" altLang="en-US"/>
          </a:p>
        </p:txBody>
      </p:sp>
      <p:sp>
        <p:nvSpPr>
          <p:cNvPr id="102425" name="Line 25"/>
          <p:cNvSpPr>
            <a:spLocks noChangeShapeType="1"/>
          </p:cNvSpPr>
          <p:nvPr/>
        </p:nvSpPr>
        <p:spPr bwMode="auto">
          <a:xfrm>
            <a:off x="6348413" y="4175125"/>
            <a:ext cx="0" cy="706438"/>
          </a:xfrm>
          <a:prstGeom prst="line">
            <a:avLst/>
          </a:prstGeom>
          <a:noFill/>
          <a:ln w="28575">
            <a:solidFill>
              <a:srgbClr val="333399"/>
            </a:solidFill>
            <a:round/>
            <a:headEnd type="triangle" w="sm" len="med"/>
            <a:tailEnd type="triangle" w="med" len="lg"/>
          </a:ln>
        </p:spPr>
        <p:txBody>
          <a:bodyPr wrap="none" anchor="ctr"/>
          <a:lstStyle/>
          <a:p>
            <a:endParaRPr lang="zh-CN" altLang="en-US"/>
          </a:p>
        </p:txBody>
      </p:sp>
      <p:sp>
        <p:nvSpPr>
          <p:cNvPr id="102426" name="Line 26"/>
          <p:cNvSpPr>
            <a:spLocks noChangeShapeType="1"/>
          </p:cNvSpPr>
          <p:nvPr/>
        </p:nvSpPr>
        <p:spPr bwMode="auto">
          <a:xfrm>
            <a:off x="9488488" y="4175125"/>
            <a:ext cx="0" cy="687388"/>
          </a:xfrm>
          <a:prstGeom prst="line">
            <a:avLst/>
          </a:prstGeom>
          <a:noFill/>
          <a:ln w="28575">
            <a:solidFill>
              <a:srgbClr val="333399"/>
            </a:solidFill>
            <a:round/>
            <a:headEnd type="triangle" w="sm" len="med"/>
            <a:tailEnd type="triangle" w="sm" len="med"/>
          </a:ln>
        </p:spPr>
        <p:txBody>
          <a:bodyPr wrap="none" anchor="ctr"/>
          <a:lstStyle/>
          <a:p>
            <a:endParaRPr lang="zh-CN" altLang="en-US"/>
          </a:p>
        </p:txBody>
      </p:sp>
      <p:sp>
        <p:nvSpPr>
          <p:cNvPr id="102427" name="Line 27"/>
          <p:cNvSpPr>
            <a:spLocks noChangeShapeType="1"/>
          </p:cNvSpPr>
          <p:nvPr/>
        </p:nvSpPr>
        <p:spPr bwMode="auto">
          <a:xfrm>
            <a:off x="2627313" y="5640389"/>
            <a:ext cx="0" cy="530225"/>
          </a:xfrm>
          <a:prstGeom prst="line">
            <a:avLst/>
          </a:prstGeom>
          <a:noFill/>
          <a:ln w="28575">
            <a:solidFill>
              <a:srgbClr val="333399"/>
            </a:solidFill>
            <a:round/>
            <a:headEnd/>
            <a:tailEnd/>
          </a:ln>
        </p:spPr>
        <p:txBody>
          <a:bodyPr wrap="none" anchor="ctr"/>
          <a:lstStyle/>
          <a:p>
            <a:endParaRPr lang="zh-CN" altLang="en-US"/>
          </a:p>
        </p:txBody>
      </p:sp>
      <p:sp>
        <p:nvSpPr>
          <p:cNvPr id="102428" name="Line 28"/>
          <p:cNvSpPr>
            <a:spLocks noChangeShapeType="1"/>
          </p:cNvSpPr>
          <p:nvPr/>
        </p:nvSpPr>
        <p:spPr bwMode="auto">
          <a:xfrm>
            <a:off x="3211513" y="5640389"/>
            <a:ext cx="0" cy="530225"/>
          </a:xfrm>
          <a:prstGeom prst="line">
            <a:avLst/>
          </a:prstGeom>
          <a:noFill/>
          <a:ln w="28575">
            <a:solidFill>
              <a:srgbClr val="333399"/>
            </a:solidFill>
            <a:round/>
            <a:headEnd/>
            <a:tailEnd/>
          </a:ln>
        </p:spPr>
        <p:txBody>
          <a:bodyPr wrap="none" anchor="ctr"/>
          <a:lstStyle/>
          <a:p>
            <a:endParaRPr lang="zh-CN" altLang="en-US"/>
          </a:p>
        </p:txBody>
      </p:sp>
      <p:sp>
        <p:nvSpPr>
          <p:cNvPr id="102429" name="Rectangle 29"/>
          <p:cNvSpPr>
            <a:spLocks noChangeArrowheads="1"/>
          </p:cNvSpPr>
          <p:nvPr/>
        </p:nvSpPr>
        <p:spPr bwMode="auto">
          <a:xfrm>
            <a:off x="1570039" y="5592764"/>
            <a:ext cx="104775" cy="109537"/>
          </a:xfrm>
          <a:prstGeom prst="rect">
            <a:avLst/>
          </a:prstGeom>
          <a:solidFill>
            <a:schemeClr val="tx1"/>
          </a:solidFill>
          <a:ln w="12700">
            <a:solidFill>
              <a:schemeClr val="tx1"/>
            </a:solidFill>
            <a:miter lim="800000"/>
            <a:headEnd/>
            <a:tailEnd/>
          </a:ln>
        </p:spPr>
        <p:txBody>
          <a:bodyPr wrap="none" anchor="ctr"/>
          <a:lstStyle/>
          <a:p>
            <a:endParaRPr lang="zh-CN" altLang="en-US"/>
          </a:p>
        </p:txBody>
      </p:sp>
      <p:sp>
        <p:nvSpPr>
          <p:cNvPr id="102430" name="Line 30"/>
          <p:cNvSpPr>
            <a:spLocks noChangeShapeType="1"/>
          </p:cNvSpPr>
          <p:nvPr/>
        </p:nvSpPr>
        <p:spPr bwMode="auto">
          <a:xfrm flipV="1">
            <a:off x="1617663" y="5646739"/>
            <a:ext cx="1835150" cy="3175"/>
          </a:xfrm>
          <a:prstGeom prst="line">
            <a:avLst/>
          </a:prstGeom>
          <a:noFill/>
          <a:ln w="28575">
            <a:solidFill>
              <a:srgbClr val="333399"/>
            </a:solidFill>
            <a:round/>
            <a:headEnd/>
            <a:tailEnd/>
          </a:ln>
        </p:spPr>
        <p:txBody>
          <a:bodyPr wrap="none" anchor="ctr"/>
          <a:lstStyle/>
          <a:p>
            <a:endParaRPr lang="zh-CN" altLang="en-US"/>
          </a:p>
        </p:txBody>
      </p:sp>
      <p:sp>
        <p:nvSpPr>
          <p:cNvPr id="102431" name="Rectangle 31"/>
          <p:cNvSpPr>
            <a:spLocks noChangeArrowheads="1"/>
          </p:cNvSpPr>
          <p:nvPr/>
        </p:nvSpPr>
        <p:spPr bwMode="auto">
          <a:xfrm>
            <a:off x="3408364" y="5575301"/>
            <a:ext cx="104775" cy="111125"/>
          </a:xfrm>
          <a:prstGeom prst="rect">
            <a:avLst/>
          </a:prstGeom>
          <a:solidFill>
            <a:schemeClr val="tx1"/>
          </a:solidFill>
          <a:ln w="12700">
            <a:solidFill>
              <a:schemeClr val="tx1"/>
            </a:solidFill>
            <a:miter lim="800000"/>
            <a:headEnd/>
            <a:tailEnd/>
          </a:ln>
        </p:spPr>
        <p:txBody>
          <a:bodyPr wrap="none" anchor="ctr"/>
          <a:lstStyle/>
          <a:p>
            <a:endParaRPr lang="zh-CN" altLang="en-US"/>
          </a:p>
        </p:txBody>
      </p:sp>
      <p:sp>
        <p:nvSpPr>
          <p:cNvPr id="102432" name="Line 32"/>
          <p:cNvSpPr>
            <a:spLocks noChangeShapeType="1"/>
          </p:cNvSpPr>
          <p:nvPr/>
        </p:nvSpPr>
        <p:spPr bwMode="auto">
          <a:xfrm>
            <a:off x="1993900" y="5649914"/>
            <a:ext cx="0" cy="511175"/>
          </a:xfrm>
          <a:prstGeom prst="line">
            <a:avLst/>
          </a:prstGeom>
          <a:noFill/>
          <a:ln w="28575">
            <a:solidFill>
              <a:srgbClr val="333399"/>
            </a:solidFill>
            <a:round/>
            <a:headEnd/>
            <a:tailEnd/>
          </a:ln>
        </p:spPr>
        <p:txBody>
          <a:bodyPr wrap="none" anchor="ctr"/>
          <a:lstStyle/>
          <a:p>
            <a:endParaRPr lang="zh-CN" altLang="en-US"/>
          </a:p>
        </p:txBody>
      </p:sp>
      <p:sp>
        <p:nvSpPr>
          <p:cNvPr id="102433" name="Rectangle 33"/>
          <p:cNvSpPr>
            <a:spLocks noChangeArrowheads="1"/>
          </p:cNvSpPr>
          <p:nvPr/>
        </p:nvSpPr>
        <p:spPr bwMode="auto">
          <a:xfrm>
            <a:off x="1600200" y="5794376"/>
            <a:ext cx="33663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A</a:t>
            </a:r>
          </a:p>
        </p:txBody>
      </p:sp>
      <p:sp>
        <p:nvSpPr>
          <p:cNvPr id="102434" name="Rectangle 34"/>
          <p:cNvSpPr>
            <a:spLocks noChangeArrowheads="1"/>
          </p:cNvSpPr>
          <p:nvPr/>
        </p:nvSpPr>
        <p:spPr bwMode="auto">
          <a:xfrm>
            <a:off x="2203450" y="5794376"/>
            <a:ext cx="33663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B</a:t>
            </a:r>
          </a:p>
        </p:txBody>
      </p:sp>
      <p:sp>
        <p:nvSpPr>
          <p:cNvPr id="102435" name="Rectangle 35"/>
          <p:cNvSpPr>
            <a:spLocks noChangeArrowheads="1"/>
          </p:cNvSpPr>
          <p:nvPr/>
        </p:nvSpPr>
        <p:spPr bwMode="auto">
          <a:xfrm>
            <a:off x="2805113" y="5794376"/>
            <a:ext cx="349456"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C</a:t>
            </a:r>
          </a:p>
        </p:txBody>
      </p:sp>
      <p:sp>
        <p:nvSpPr>
          <p:cNvPr id="102436" name="Rectangle 37"/>
          <p:cNvSpPr>
            <a:spLocks noChangeArrowheads="1"/>
          </p:cNvSpPr>
          <p:nvPr/>
        </p:nvSpPr>
        <p:spPr bwMode="auto">
          <a:xfrm>
            <a:off x="2459038" y="4946651"/>
            <a:ext cx="80150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接口</a:t>
            </a:r>
            <a:r>
              <a:rPr kumimoji="1" lang="zh-CN" altLang="en-US" sz="800">
                <a:solidFill>
                  <a:srgbClr val="333399"/>
                </a:solidFill>
                <a:latin typeface="Arial" charset="0"/>
                <a:ea typeface="黑体" pitchFamily="2" charset="-122"/>
              </a:rPr>
              <a:t> </a:t>
            </a:r>
            <a:r>
              <a:rPr kumimoji="1" lang="en-US" altLang="zh-CN" sz="1800">
                <a:solidFill>
                  <a:srgbClr val="333399"/>
                </a:solidFill>
                <a:latin typeface="Arial" charset="0"/>
                <a:ea typeface="黑体" pitchFamily="2" charset="-122"/>
              </a:rPr>
              <a:t>1</a:t>
            </a:r>
          </a:p>
        </p:txBody>
      </p:sp>
      <p:sp>
        <p:nvSpPr>
          <p:cNvPr id="458790" name="Rectangle 38"/>
          <p:cNvSpPr>
            <a:spLocks noChangeArrowheads="1"/>
          </p:cNvSpPr>
          <p:nvPr/>
        </p:nvSpPr>
        <p:spPr bwMode="auto">
          <a:xfrm>
            <a:off x="8988425" y="1371601"/>
            <a:ext cx="1314450" cy="2227263"/>
          </a:xfrm>
          <a:prstGeom prst="rect">
            <a:avLst/>
          </a:prstGeom>
          <a:solidFill>
            <a:srgbClr val="FFCCFF"/>
          </a:solidFill>
          <a:ln w="9525">
            <a:solidFill>
              <a:schemeClr val="tx2"/>
            </a:solidFill>
            <a:miter lim="800000"/>
            <a:headEnd/>
            <a:tailEnd/>
          </a:ln>
          <a:effectLst>
            <a:outerShdw dist="35921" dir="2700000" algn="ctr" rotWithShape="0">
              <a:schemeClr val="tx1"/>
            </a:outerShdw>
          </a:effectLst>
        </p:spPr>
        <p:txBody>
          <a:bodyPr wrap="none" anchor="ctr"/>
          <a:lstStyle/>
          <a:p>
            <a:pPr>
              <a:defRPr/>
            </a:pPr>
            <a:endParaRPr lang="zh-CN" altLang="en-US"/>
          </a:p>
        </p:txBody>
      </p:sp>
      <p:sp>
        <p:nvSpPr>
          <p:cNvPr id="102438" name="Rectangle 39"/>
          <p:cNvSpPr>
            <a:spLocks noChangeArrowheads="1"/>
          </p:cNvSpPr>
          <p:nvPr/>
        </p:nvSpPr>
        <p:spPr bwMode="auto">
          <a:xfrm>
            <a:off x="9864725" y="1663700"/>
            <a:ext cx="330200" cy="36353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1</a:t>
            </a:r>
          </a:p>
        </p:txBody>
      </p:sp>
      <p:sp>
        <p:nvSpPr>
          <p:cNvPr id="102439" name="Rectangle 40"/>
          <p:cNvSpPr>
            <a:spLocks noChangeArrowheads="1"/>
          </p:cNvSpPr>
          <p:nvPr/>
        </p:nvSpPr>
        <p:spPr bwMode="auto">
          <a:xfrm>
            <a:off x="9864725" y="1990726"/>
            <a:ext cx="310984"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1</a:t>
            </a:r>
          </a:p>
        </p:txBody>
      </p:sp>
      <p:sp>
        <p:nvSpPr>
          <p:cNvPr id="102440" name="Rectangle 41"/>
          <p:cNvSpPr>
            <a:spLocks noChangeArrowheads="1"/>
          </p:cNvSpPr>
          <p:nvPr/>
        </p:nvSpPr>
        <p:spPr bwMode="auto">
          <a:xfrm>
            <a:off x="9864725" y="2325689"/>
            <a:ext cx="330200" cy="363537"/>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1</a:t>
            </a:r>
          </a:p>
        </p:txBody>
      </p:sp>
      <p:sp>
        <p:nvSpPr>
          <p:cNvPr id="102441" name="Rectangle 42"/>
          <p:cNvSpPr>
            <a:spLocks noChangeArrowheads="1"/>
          </p:cNvSpPr>
          <p:nvPr/>
        </p:nvSpPr>
        <p:spPr bwMode="auto">
          <a:xfrm>
            <a:off x="9864725" y="2627314"/>
            <a:ext cx="310984"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2</a:t>
            </a:r>
          </a:p>
        </p:txBody>
      </p:sp>
      <p:sp>
        <p:nvSpPr>
          <p:cNvPr id="102442" name="Rectangle 43"/>
          <p:cNvSpPr>
            <a:spLocks noChangeArrowheads="1"/>
          </p:cNvSpPr>
          <p:nvPr/>
        </p:nvSpPr>
        <p:spPr bwMode="auto">
          <a:xfrm>
            <a:off x="9188450" y="1666876"/>
            <a:ext cx="33663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A</a:t>
            </a:r>
          </a:p>
        </p:txBody>
      </p:sp>
      <p:sp>
        <p:nvSpPr>
          <p:cNvPr id="102443" name="Rectangle 44"/>
          <p:cNvSpPr>
            <a:spLocks noChangeArrowheads="1"/>
          </p:cNvSpPr>
          <p:nvPr/>
        </p:nvSpPr>
        <p:spPr bwMode="auto">
          <a:xfrm>
            <a:off x="9188451" y="2309814"/>
            <a:ext cx="346075" cy="363537"/>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C</a:t>
            </a:r>
          </a:p>
        </p:txBody>
      </p:sp>
      <p:sp>
        <p:nvSpPr>
          <p:cNvPr id="102444" name="Rectangle 45"/>
          <p:cNvSpPr>
            <a:spLocks noChangeArrowheads="1"/>
          </p:cNvSpPr>
          <p:nvPr/>
        </p:nvSpPr>
        <p:spPr bwMode="auto">
          <a:xfrm>
            <a:off x="9188450" y="2938464"/>
            <a:ext cx="33663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E</a:t>
            </a:r>
          </a:p>
        </p:txBody>
      </p:sp>
      <p:sp>
        <p:nvSpPr>
          <p:cNvPr id="102445" name="Rectangle 46"/>
          <p:cNvSpPr>
            <a:spLocks noChangeArrowheads="1"/>
          </p:cNvSpPr>
          <p:nvPr/>
        </p:nvSpPr>
        <p:spPr bwMode="auto">
          <a:xfrm>
            <a:off x="9864725" y="2927350"/>
            <a:ext cx="330200" cy="36353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2</a:t>
            </a:r>
          </a:p>
        </p:txBody>
      </p:sp>
      <p:sp>
        <p:nvSpPr>
          <p:cNvPr id="102446" name="Rectangle 47"/>
          <p:cNvSpPr>
            <a:spLocks noChangeArrowheads="1"/>
          </p:cNvSpPr>
          <p:nvPr/>
        </p:nvSpPr>
        <p:spPr bwMode="auto">
          <a:xfrm>
            <a:off x="9188450" y="1987551"/>
            <a:ext cx="33663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B</a:t>
            </a:r>
          </a:p>
        </p:txBody>
      </p:sp>
      <p:sp>
        <p:nvSpPr>
          <p:cNvPr id="102447" name="Rectangle 48"/>
          <p:cNvSpPr>
            <a:spLocks noChangeArrowheads="1"/>
          </p:cNvSpPr>
          <p:nvPr/>
        </p:nvSpPr>
        <p:spPr bwMode="auto">
          <a:xfrm>
            <a:off x="9188450" y="2622551"/>
            <a:ext cx="349456"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D</a:t>
            </a:r>
          </a:p>
        </p:txBody>
      </p:sp>
      <p:sp>
        <p:nvSpPr>
          <p:cNvPr id="102448" name="Rectangle 49"/>
          <p:cNvSpPr>
            <a:spLocks noChangeArrowheads="1"/>
          </p:cNvSpPr>
          <p:nvPr/>
        </p:nvSpPr>
        <p:spPr bwMode="auto">
          <a:xfrm>
            <a:off x="9186863" y="3228975"/>
            <a:ext cx="481012" cy="363538"/>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F</a:t>
            </a:r>
          </a:p>
        </p:txBody>
      </p:sp>
      <p:sp>
        <p:nvSpPr>
          <p:cNvPr id="102449" name="Rectangle 50"/>
          <p:cNvSpPr>
            <a:spLocks noChangeArrowheads="1"/>
          </p:cNvSpPr>
          <p:nvPr/>
        </p:nvSpPr>
        <p:spPr bwMode="auto">
          <a:xfrm>
            <a:off x="9864725" y="3243264"/>
            <a:ext cx="330200" cy="363537"/>
          </a:xfrm>
          <a:prstGeom prst="rect">
            <a:avLst/>
          </a:prstGeom>
          <a:noFill/>
          <a:ln w="12700">
            <a:noFill/>
            <a:miter lim="800000"/>
            <a:headEnd/>
            <a:tailEnd/>
          </a:ln>
        </p:spPr>
        <p:txBody>
          <a:bodyPr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2</a:t>
            </a:r>
          </a:p>
        </p:txBody>
      </p:sp>
      <p:sp>
        <p:nvSpPr>
          <p:cNvPr id="102450" name="Rectangle 51"/>
          <p:cNvSpPr>
            <a:spLocks noChangeArrowheads="1"/>
          </p:cNvSpPr>
          <p:nvPr/>
        </p:nvSpPr>
        <p:spPr bwMode="auto">
          <a:xfrm>
            <a:off x="8959851" y="1343026"/>
            <a:ext cx="875241"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站地址</a:t>
            </a:r>
          </a:p>
        </p:txBody>
      </p:sp>
      <p:sp>
        <p:nvSpPr>
          <p:cNvPr id="102451" name="Rectangle 52"/>
          <p:cNvSpPr>
            <a:spLocks noChangeArrowheads="1"/>
          </p:cNvSpPr>
          <p:nvPr/>
        </p:nvSpPr>
        <p:spPr bwMode="auto">
          <a:xfrm>
            <a:off x="9713913" y="1347789"/>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接口</a:t>
            </a:r>
          </a:p>
        </p:txBody>
      </p:sp>
      <p:sp>
        <p:nvSpPr>
          <p:cNvPr id="102452" name="Line 53"/>
          <p:cNvSpPr>
            <a:spLocks noChangeShapeType="1"/>
          </p:cNvSpPr>
          <p:nvPr/>
        </p:nvSpPr>
        <p:spPr bwMode="auto">
          <a:xfrm>
            <a:off x="8988425" y="2005013"/>
            <a:ext cx="1328738" cy="0"/>
          </a:xfrm>
          <a:prstGeom prst="line">
            <a:avLst/>
          </a:prstGeom>
          <a:noFill/>
          <a:ln w="12700">
            <a:solidFill>
              <a:schemeClr val="tx1"/>
            </a:solidFill>
            <a:round/>
            <a:headEnd/>
            <a:tailEnd/>
          </a:ln>
        </p:spPr>
        <p:txBody>
          <a:bodyPr wrap="none" anchor="ctr"/>
          <a:lstStyle/>
          <a:p>
            <a:endParaRPr lang="zh-CN" altLang="en-US"/>
          </a:p>
        </p:txBody>
      </p:sp>
      <p:sp>
        <p:nvSpPr>
          <p:cNvPr id="102453" name="Line 54"/>
          <p:cNvSpPr>
            <a:spLocks noChangeShapeType="1"/>
          </p:cNvSpPr>
          <p:nvPr/>
        </p:nvSpPr>
        <p:spPr bwMode="auto">
          <a:xfrm>
            <a:off x="9752013" y="1371600"/>
            <a:ext cx="0" cy="2217738"/>
          </a:xfrm>
          <a:prstGeom prst="line">
            <a:avLst/>
          </a:prstGeom>
          <a:noFill/>
          <a:ln w="12700">
            <a:solidFill>
              <a:schemeClr val="tx1"/>
            </a:solidFill>
            <a:round/>
            <a:headEnd/>
            <a:tailEnd/>
          </a:ln>
        </p:spPr>
        <p:txBody>
          <a:bodyPr wrap="none" anchor="ctr"/>
          <a:lstStyle/>
          <a:p>
            <a:endParaRPr lang="zh-CN" altLang="en-US"/>
          </a:p>
        </p:txBody>
      </p:sp>
      <p:sp>
        <p:nvSpPr>
          <p:cNvPr id="102454" name="Line 55"/>
          <p:cNvSpPr>
            <a:spLocks noChangeShapeType="1"/>
          </p:cNvSpPr>
          <p:nvPr/>
        </p:nvSpPr>
        <p:spPr bwMode="auto">
          <a:xfrm>
            <a:off x="8988426" y="2322513"/>
            <a:ext cx="1338263" cy="0"/>
          </a:xfrm>
          <a:prstGeom prst="line">
            <a:avLst/>
          </a:prstGeom>
          <a:noFill/>
          <a:ln w="12700">
            <a:solidFill>
              <a:schemeClr val="tx1"/>
            </a:solidFill>
            <a:round/>
            <a:headEnd/>
            <a:tailEnd/>
          </a:ln>
        </p:spPr>
        <p:txBody>
          <a:bodyPr wrap="none" anchor="ctr"/>
          <a:lstStyle/>
          <a:p>
            <a:endParaRPr lang="zh-CN" altLang="en-US"/>
          </a:p>
        </p:txBody>
      </p:sp>
      <p:sp>
        <p:nvSpPr>
          <p:cNvPr id="102455" name="Line 56"/>
          <p:cNvSpPr>
            <a:spLocks noChangeShapeType="1"/>
          </p:cNvSpPr>
          <p:nvPr/>
        </p:nvSpPr>
        <p:spPr bwMode="auto">
          <a:xfrm>
            <a:off x="8988425" y="2638425"/>
            <a:ext cx="1347788" cy="0"/>
          </a:xfrm>
          <a:prstGeom prst="line">
            <a:avLst/>
          </a:prstGeom>
          <a:noFill/>
          <a:ln w="12700">
            <a:solidFill>
              <a:schemeClr val="tx1"/>
            </a:solidFill>
            <a:round/>
            <a:headEnd/>
            <a:tailEnd/>
          </a:ln>
        </p:spPr>
        <p:txBody>
          <a:bodyPr wrap="none" anchor="ctr"/>
          <a:lstStyle/>
          <a:p>
            <a:endParaRPr lang="zh-CN" altLang="en-US"/>
          </a:p>
        </p:txBody>
      </p:sp>
      <p:sp>
        <p:nvSpPr>
          <p:cNvPr id="102456" name="Line 57"/>
          <p:cNvSpPr>
            <a:spLocks noChangeShapeType="1"/>
          </p:cNvSpPr>
          <p:nvPr/>
        </p:nvSpPr>
        <p:spPr bwMode="auto">
          <a:xfrm>
            <a:off x="8988425" y="2955925"/>
            <a:ext cx="1328738" cy="0"/>
          </a:xfrm>
          <a:prstGeom prst="line">
            <a:avLst/>
          </a:prstGeom>
          <a:noFill/>
          <a:ln w="12700">
            <a:solidFill>
              <a:schemeClr val="tx1"/>
            </a:solidFill>
            <a:round/>
            <a:headEnd/>
            <a:tailEnd/>
          </a:ln>
        </p:spPr>
        <p:txBody>
          <a:bodyPr wrap="none" anchor="ctr"/>
          <a:lstStyle/>
          <a:p>
            <a:endParaRPr lang="zh-CN" altLang="en-US"/>
          </a:p>
        </p:txBody>
      </p:sp>
      <p:sp>
        <p:nvSpPr>
          <p:cNvPr id="102457" name="Line 58"/>
          <p:cNvSpPr>
            <a:spLocks noChangeShapeType="1"/>
          </p:cNvSpPr>
          <p:nvPr/>
        </p:nvSpPr>
        <p:spPr bwMode="auto">
          <a:xfrm>
            <a:off x="8988425" y="3271838"/>
            <a:ext cx="1309688" cy="0"/>
          </a:xfrm>
          <a:prstGeom prst="line">
            <a:avLst/>
          </a:prstGeom>
          <a:noFill/>
          <a:ln w="12700">
            <a:solidFill>
              <a:schemeClr val="tx1"/>
            </a:solidFill>
            <a:round/>
            <a:headEnd/>
            <a:tailEnd/>
          </a:ln>
        </p:spPr>
        <p:txBody>
          <a:bodyPr wrap="none" anchor="ctr"/>
          <a:lstStyle/>
          <a:p>
            <a:endParaRPr lang="zh-CN" altLang="en-US"/>
          </a:p>
        </p:txBody>
      </p:sp>
      <p:sp>
        <p:nvSpPr>
          <p:cNvPr id="102458" name="Line 59"/>
          <p:cNvSpPr>
            <a:spLocks noChangeShapeType="1"/>
          </p:cNvSpPr>
          <p:nvPr/>
        </p:nvSpPr>
        <p:spPr bwMode="auto">
          <a:xfrm>
            <a:off x="8988425" y="1689100"/>
            <a:ext cx="1328738" cy="0"/>
          </a:xfrm>
          <a:prstGeom prst="line">
            <a:avLst/>
          </a:prstGeom>
          <a:noFill/>
          <a:ln w="19050">
            <a:solidFill>
              <a:schemeClr val="tx1"/>
            </a:solidFill>
            <a:round/>
            <a:headEnd/>
            <a:tailEnd/>
          </a:ln>
        </p:spPr>
        <p:txBody>
          <a:bodyPr wrap="none" anchor="ctr"/>
          <a:lstStyle/>
          <a:p>
            <a:endParaRPr lang="zh-CN" altLang="en-US"/>
          </a:p>
        </p:txBody>
      </p:sp>
      <p:sp>
        <p:nvSpPr>
          <p:cNvPr id="102459" name="Rectangle 60"/>
          <p:cNvSpPr>
            <a:spLocks noChangeArrowheads="1"/>
          </p:cNvSpPr>
          <p:nvPr/>
        </p:nvSpPr>
        <p:spPr bwMode="auto">
          <a:xfrm>
            <a:off x="5918200" y="1246188"/>
            <a:ext cx="798296"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2400">
                <a:solidFill>
                  <a:srgbClr val="333399"/>
                </a:solidFill>
                <a:latin typeface="Arial" charset="0"/>
                <a:ea typeface="黑体" pitchFamily="2" charset="-122"/>
              </a:rPr>
              <a:t>网桥</a:t>
            </a:r>
          </a:p>
        </p:txBody>
      </p:sp>
      <p:pic>
        <p:nvPicPr>
          <p:cNvPr id="102460" name="Picture 61"/>
          <p:cNvPicPr>
            <a:picLocks noChangeArrowheads="1"/>
          </p:cNvPicPr>
          <p:nvPr/>
        </p:nvPicPr>
        <p:blipFill>
          <a:blip r:embed="rId3" cstate="print"/>
          <a:srcRect/>
          <a:stretch>
            <a:fillRect/>
          </a:stretch>
        </p:blipFill>
        <p:spPr bwMode="auto">
          <a:xfrm>
            <a:off x="1743076" y="6130926"/>
            <a:ext cx="506413" cy="538163"/>
          </a:xfrm>
          <a:prstGeom prst="rect">
            <a:avLst/>
          </a:prstGeom>
          <a:noFill/>
          <a:ln w="9525">
            <a:noFill/>
            <a:miter lim="800000"/>
            <a:headEnd/>
            <a:tailEnd/>
          </a:ln>
        </p:spPr>
      </p:pic>
      <p:pic>
        <p:nvPicPr>
          <p:cNvPr id="102461" name="Picture 62"/>
          <p:cNvPicPr>
            <a:picLocks noChangeArrowheads="1"/>
          </p:cNvPicPr>
          <p:nvPr/>
        </p:nvPicPr>
        <p:blipFill>
          <a:blip r:embed="rId3" cstate="print"/>
          <a:srcRect/>
          <a:stretch>
            <a:fillRect/>
          </a:stretch>
        </p:blipFill>
        <p:spPr bwMode="auto">
          <a:xfrm>
            <a:off x="2351088" y="6130926"/>
            <a:ext cx="506412" cy="538163"/>
          </a:xfrm>
          <a:prstGeom prst="rect">
            <a:avLst/>
          </a:prstGeom>
          <a:noFill/>
          <a:ln w="9525">
            <a:noFill/>
            <a:miter lim="800000"/>
            <a:headEnd/>
            <a:tailEnd/>
          </a:ln>
        </p:spPr>
      </p:pic>
      <p:pic>
        <p:nvPicPr>
          <p:cNvPr id="102462" name="Picture 63"/>
          <p:cNvPicPr>
            <a:picLocks noChangeArrowheads="1"/>
          </p:cNvPicPr>
          <p:nvPr/>
        </p:nvPicPr>
        <p:blipFill>
          <a:blip r:embed="rId3" cstate="print"/>
          <a:srcRect/>
          <a:stretch>
            <a:fillRect/>
          </a:stretch>
        </p:blipFill>
        <p:spPr bwMode="auto">
          <a:xfrm>
            <a:off x="2936875" y="6129338"/>
            <a:ext cx="508000" cy="538162"/>
          </a:xfrm>
          <a:prstGeom prst="rect">
            <a:avLst/>
          </a:prstGeom>
          <a:noFill/>
          <a:ln w="9525">
            <a:noFill/>
            <a:miter lim="800000"/>
            <a:headEnd/>
            <a:tailEnd/>
          </a:ln>
        </p:spPr>
      </p:pic>
      <p:sp>
        <p:nvSpPr>
          <p:cNvPr id="102463" name="Line 64"/>
          <p:cNvSpPr>
            <a:spLocks noChangeShapeType="1"/>
          </p:cNvSpPr>
          <p:nvPr/>
        </p:nvSpPr>
        <p:spPr bwMode="auto">
          <a:xfrm flipV="1">
            <a:off x="6775451" y="3976689"/>
            <a:ext cx="752475" cy="1587"/>
          </a:xfrm>
          <a:prstGeom prst="line">
            <a:avLst/>
          </a:prstGeom>
          <a:noFill/>
          <a:ln w="28575">
            <a:solidFill>
              <a:srgbClr val="333399"/>
            </a:solidFill>
            <a:round/>
            <a:headEnd type="triangle" w="sm" len="med"/>
            <a:tailEnd type="triangle" w="med" len="lg"/>
          </a:ln>
        </p:spPr>
        <p:txBody>
          <a:bodyPr wrap="none" anchor="ctr"/>
          <a:lstStyle/>
          <a:p>
            <a:endParaRPr lang="zh-CN" altLang="en-US"/>
          </a:p>
        </p:txBody>
      </p:sp>
      <p:sp>
        <p:nvSpPr>
          <p:cNvPr id="102464" name="Line 65"/>
          <p:cNvSpPr>
            <a:spLocks noChangeShapeType="1"/>
          </p:cNvSpPr>
          <p:nvPr/>
        </p:nvSpPr>
        <p:spPr bwMode="auto">
          <a:xfrm flipV="1">
            <a:off x="8281988" y="3981450"/>
            <a:ext cx="711200" cy="6350"/>
          </a:xfrm>
          <a:prstGeom prst="line">
            <a:avLst/>
          </a:prstGeom>
          <a:noFill/>
          <a:ln w="28575">
            <a:solidFill>
              <a:srgbClr val="333399"/>
            </a:solidFill>
            <a:round/>
            <a:headEnd type="triangle" w="sm" len="med"/>
            <a:tailEnd type="triangle" w="med" len="lg"/>
          </a:ln>
        </p:spPr>
        <p:txBody>
          <a:bodyPr wrap="none" anchor="ctr"/>
          <a:lstStyle/>
          <a:p>
            <a:endParaRPr lang="zh-CN" altLang="en-US"/>
          </a:p>
        </p:txBody>
      </p:sp>
      <p:sp>
        <p:nvSpPr>
          <p:cNvPr id="102465" name="Rectangle 66"/>
          <p:cNvSpPr>
            <a:spLocks noChangeArrowheads="1"/>
          </p:cNvSpPr>
          <p:nvPr/>
        </p:nvSpPr>
        <p:spPr bwMode="auto">
          <a:xfrm>
            <a:off x="3484563" y="3976689"/>
            <a:ext cx="6444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网桥</a:t>
            </a:r>
          </a:p>
        </p:txBody>
      </p:sp>
      <p:pic>
        <p:nvPicPr>
          <p:cNvPr id="102466" name="Picture 67"/>
          <p:cNvPicPr>
            <a:picLocks noChangeArrowheads="1"/>
          </p:cNvPicPr>
          <p:nvPr/>
        </p:nvPicPr>
        <p:blipFill>
          <a:blip r:embed="rId4" cstate="print"/>
          <a:srcRect/>
          <a:stretch>
            <a:fillRect/>
          </a:stretch>
        </p:blipFill>
        <p:spPr bwMode="auto">
          <a:xfrm>
            <a:off x="3182938" y="4133850"/>
            <a:ext cx="1281112" cy="871538"/>
          </a:xfrm>
          <a:prstGeom prst="rect">
            <a:avLst/>
          </a:prstGeom>
          <a:noFill/>
          <a:ln w="12699">
            <a:noFill/>
            <a:miter lim="800000"/>
            <a:headEnd/>
            <a:tailEnd/>
          </a:ln>
        </p:spPr>
      </p:pic>
      <p:sp>
        <p:nvSpPr>
          <p:cNvPr id="102467" name="Line 68"/>
          <p:cNvSpPr>
            <a:spLocks noChangeShapeType="1"/>
          </p:cNvSpPr>
          <p:nvPr/>
        </p:nvSpPr>
        <p:spPr bwMode="auto">
          <a:xfrm>
            <a:off x="5067300" y="5621338"/>
            <a:ext cx="0" cy="531812"/>
          </a:xfrm>
          <a:prstGeom prst="line">
            <a:avLst/>
          </a:prstGeom>
          <a:noFill/>
          <a:ln w="28575">
            <a:solidFill>
              <a:srgbClr val="333399"/>
            </a:solidFill>
            <a:round/>
            <a:headEnd/>
            <a:tailEnd/>
          </a:ln>
        </p:spPr>
        <p:txBody>
          <a:bodyPr wrap="none" anchor="ctr"/>
          <a:lstStyle/>
          <a:p>
            <a:endParaRPr lang="zh-CN" altLang="en-US"/>
          </a:p>
        </p:txBody>
      </p:sp>
      <p:sp>
        <p:nvSpPr>
          <p:cNvPr id="102468" name="Line 69"/>
          <p:cNvSpPr>
            <a:spLocks noChangeShapeType="1"/>
          </p:cNvSpPr>
          <p:nvPr/>
        </p:nvSpPr>
        <p:spPr bwMode="auto">
          <a:xfrm>
            <a:off x="5651500" y="5621338"/>
            <a:ext cx="0" cy="531812"/>
          </a:xfrm>
          <a:prstGeom prst="line">
            <a:avLst/>
          </a:prstGeom>
          <a:noFill/>
          <a:ln w="28575">
            <a:solidFill>
              <a:srgbClr val="333399"/>
            </a:solidFill>
            <a:round/>
            <a:headEnd/>
            <a:tailEnd/>
          </a:ln>
        </p:spPr>
        <p:txBody>
          <a:bodyPr wrap="none" anchor="ctr"/>
          <a:lstStyle/>
          <a:p>
            <a:endParaRPr lang="zh-CN" altLang="en-US"/>
          </a:p>
        </p:txBody>
      </p:sp>
      <p:sp>
        <p:nvSpPr>
          <p:cNvPr id="102469" name="Rectangle 70"/>
          <p:cNvSpPr>
            <a:spLocks noChangeArrowheads="1"/>
          </p:cNvSpPr>
          <p:nvPr/>
        </p:nvSpPr>
        <p:spPr bwMode="auto">
          <a:xfrm>
            <a:off x="4011614" y="5573714"/>
            <a:ext cx="104775" cy="111125"/>
          </a:xfrm>
          <a:prstGeom prst="rect">
            <a:avLst/>
          </a:prstGeom>
          <a:solidFill>
            <a:schemeClr val="tx1"/>
          </a:solidFill>
          <a:ln w="12700">
            <a:solidFill>
              <a:schemeClr val="tx1"/>
            </a:solidFill>
            <a:miter lim="800000"/>
            <a:headEnd/>
            <a:tailEnd/>
          </a:ln>
        </p:spPr>
        <p:txBody>
          <a:bodyPr wrap="none" anchor="ctr"/>
          <a:lstStyle/>
          <a:p>
            <a:endParaRPr lang="zh-CN" altLang="en-US"/>
          </a:p>
        </p:txBody>
      </p:sp>
      <p:sp>
        <p:nvSpPr>
          <p:cNvPr id="102470" name="Line 71"/>
          <p:cNvSpPr>
            <a:spLocks noChangeShapeType="1"/>
          </p:cNvSpPr>
          <p:nvPr/>
        </p:nvSpPr>
        <p:spPr bwMode="auto">
          <a:xfrm flipV="1">
            <a:off x="4059238" y="5627689"/>
            <a:ext cx="1835150" cy="3175"/>
          </a:xfrm>
          <a:prstGeom prst="line">
            <a:avLst/>
          </a:prstGeom>
          <a:noFill/>
          <a:ln w="28575">
            <a:solidFill>
              <a:srgbClr val="333399"/>
            </a:solidFill>
            <a:round/>
            <a:headEnd/>
            <a:tailEnd/>
          </a:ln>
        </p:spPr>
        <p:txBody>
          <a:bodyPr wrap="none" anchor="ctr"/>
          <a:lstStyle/>
          <a:p>
            <a:endParaRPr lang="zh-CN" altLang="en-US"/>
          </a:p>
        </p:txBody>
      </p:sp>
      <p:sp>
        <p:nvSpPr>
          <p:cNvPr id="102471" name="Rectangle 72"/>
          <p:cNvSpPr>
            <a:spLocks noChangeArrowheads="1"/>
          </p:cNvSpPr>
          <p:nvPr/>
        </p:nvSpPr>
        <p:spPr bwMode="auto">
          <a:xfrm>
            <a:off x="5849939" y="5557839"/>
            <a:ext cx="104775" cy="109537"/>
          </a:xfrm>
          <a:prstGeom prst="rect">
            <a:avLst/>
          </a:prstGeom>
          <a:solidFill>
            <a:schemeClr val="tx1"/>
          </a:solidFill>
          <a:ln w="12700">
            <a:solidFill>
              <a:schemeClr val="tx1"/>
            </a:solidFill>
            <a:miter lim="800000"/>
            <a:headEnd/>
            <a:tailEnd/>
          </a:ln>
        </p:spPr>
        <p:txBody>
          <a:bodyPr wrap="none" anchor="ctr"/>
          <a:lstStyle/>
          <a:p>
            <a:endParaRPr lang="zh-CN" altLang="en-US"/>
          </a:p>
        </p:txBody>
      </p:sp>
      <p:sp>
        <p:nvSpPr>
          <p:cNvPr id="102472" name="Line 73"/>
          <p:cNvSpPr>
            <a:spLocks noChangeShapeType="1"/>
          </p:cNvSpPr>
          <p:nvPr/>
        </p:nvSpPr>
        <p:spPr bwMode="auto">
          <a:xfrm>
            <a:off x="4435475" y="5630863"/>
            <a:ext cx="0" cy="512762"/>
          </a:xfrm>
          <a:prstGeom prst="line">
            <a:avLst/>
          </a:prstGeom>
          <a:noFill/>
          <a:ln w="28575">
            <a:solidFill>
              <a:srgbClr val="333399"/>
            </a:solidFill>
            <a:round/>
            <a:headEnd/>
            <a:tailEnd/>
          </a:ln>
        </p:spPr>
        <p:txBody>
          <a:bodyPr wrap="none" anchor="ctr"/>
          <a:lstStyle/>
          <a:p>
            <a:endParaRPr lang="zh-CN" altLang="en-US"/>
          </a:p>
        </p:txBody>
      </p:sp>
      <p:sp>
        <p:nvSpPr>
          <p:cNvPr id="102473" name="Rectangle 74"/>
          <p:cNvSpPr>
            <a:spLocks noChangeArrowheads="1"/>
          </p:cNvSpPr>
          <p:nvPr/>
        </p:nvSpPr>
        <p:spPr bwMode="auto">
          <a:xfrm>
            <a:off x="4041775" y="5794376"/>
            <a:ext cx="349456"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D</a:t>
            </a:r>
          </a:p>
        </p:txBody>
      </p:sp>
      <p:sp>
        <p:nvSpPr>
          <p:cNvPr id="102474" name="Rectangle 75"/>
          <p:cNvSpPr>
            <a:spLocks noChangeArrowheads="1"/>
          </p:cNvSpPr>
          <p:nvPr/>
        </p:nvSpPr>
        <p:spPr bwMode="auto">
          <a:xfrm>
            <a:off x="4643438" y="5794376"/>
            <a:ext cx="33663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E</a:t>
            </a:r>
          </a:p>
        </p:txBody>
      </p:sp>
      <p:sp>
        <p:nvSpPr>
          <p:cNvPr id="102475" name="Rectangle 76"/>
          <p:cNvSpPr>
            <a:spLocks noChangeArrowheads="1"/>
          </p:cNvSpPr>
          <p:nvPr/>
        </p:nvSpPr>
        <p:spPr bwMode="auto">
          <a:xfrm>
            <a:off x="5248275" y="5794376"/>
            <a:ext cx="323808"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1800">
                <a:solidFill>
                  <a:srgbClr val="333399"/>
                </a:solidFill>
                <a:latin typeface="Arial" charset="0"/>
                <a:ea typeface="黑体" pitchFamily="2" charset="-122"/>
              </a:rPr>
              <a:t>F</a:t>
            </a:r>
          </a:p>
        </p:txBody>
      </p:sp>
      <p:pic>
        <p:nvPicPr>
          <p:cNvPr id="102476" name="Picture 77"/>
          <p:cNvPicPr>
            <a:picLocks noChangeArrowheads="1"/>
          </p:cNvPicPr>
          <p:nvPr/>
        </p:nvPicPr>
        <p:blipFill>
          <a:blip r:embed="rId3" cstate="print"/>
          <a:srcRect/>
          <a:stretch>
            <a:fillRect/>
          </a:stretch>
        </p:blipFill>
        <p:spPr bwMode="auto">
          <a:xfrm>
            <a:off x="4184651" y="6113463"/>
            <a:ext cx="506413" cy="538162"/>
          </a:xfrm>
          <a:prstGeom prst="rect">
            <a:avLst/>
          </a:prstGeom>
          <a:noFill/>
          <a:ln w="9525">
            <a:noFill/>
            <a:miter lim="800000"/>
            <a:headEnd/>
            <a:tailEnd/>
          </a:ln>
        </p:spPr>
      </p:pic>
      <p:pic>
        <p:nvPicPr>
          <p:cNvPr id="102477" name="Picture 78"/>
          <p:cNvPicPr>
            <a:picLocks noChangeArrowheads="1"/>
          </p:cNvPicPr>
          <p:nvPr/>
        </p:nvPicPr>
        <p:blipFill>
          <a:blip r:embed="rId3" cstate="print"/>
          <a:srcRect/>
          <a:stretch>
            <a:fillRect/>
          </a:stretch>
        </p:blipFill>
        <p:spPr bwMode="auto">
          <a:xfrm>
            <a:off x="4791075" y="6113463"/>
            <a:ext cx="508000" cy="538162"/>
          </a:xfrm>
          <a:prstGeom prst="rect">
            <a:avLst/>
          </a:prstGeom>
          <a:noFill/>
          <a:ln w="9525">
            <a:noFill/>
            <a:miter lim="800000"/>
            <a:headEnd/>
            <a:tailEnd/>
          </a:ln>
        </p:spPr>
      </p:pic>
      <p:pic>
        <p:nvPicPr>
          <p:cNvPr id="102478" name="Picture 79"/>
          <p:cNvPicPr>
            <a:picLocks noChangeArrowheads="1"/>
          </p:cNvPicPr>
          <p:nvPr/>
        </p:nvPicPr>
        <p:blipFill>
          <a:blip r:embed="rId3" cstate="print"/>
          <a:srcRect/>
          <a:stretch>
            <a:fillRect/>
          </a:stretch>
        </p:blipFill>
        <p:spPr bwMode="auto">
          <a:xfrm>
            <a:off x="5378450" y="6111876"/>
            <a:ext cx="508000" cy="538163"/>
          </a:xfrm>
          <a:prstGeom prst="rect">
            <a:avLst/>
          </a:prstGeom>
          <a:noFill/>
          <a:ln w="9525">
            <a:noFill/>
            <a:miter lim="800000"/>
            <a:headEnd/>
            <a:tailEnd/>
          </a:ln>
        </p:spPr>
      </p:pic>
      <p:sp>
        <p:nvSpPr>
          <p:cNvPr id="102479" name="Rectangle 84"/>
          <p:cNvSpPr>
            <a:spLocks noChangeArrowheads="1"/>
          </p:cNvSpPr>
          <p:nvPr/>
        </p:nvSpPr>
        <p:spPr bwMode="auto">
          <a:xfrm>
            <a:off x="5448301" y="4437064"/>
            <a:ext cx="836769"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接口 </a:t>
            </a:r>
            <a:r>
              <a:rPr kumimoji="1" lang="en-US" altLang="zh-CN" sz="1800">
                <a:solidFill>
                  <a:srgbClr val="333399"/>
                </a:solidFill>
                <a:latin typeface="Arial" charset="0"/>
                <a:ea typeface="黑体" pitchFamily="2" charset="-122"/>
              </a:rPr>
              <a:t>1</a:t>
            </a:r>
          </a:p>
        </p:txBody>
      </p:sp>
      <p:sp>
        <p:nvSpPr>
          <p:cNvPr id="102480" name="Rectangle 85"/>
          <p:cNvSpPr>
            <a:spLocks noChangeArrowheads="1"/>
          </p:cNvSpPr>
          <p:nvPr/>
        </p:nvSpPr>
        <p:spPr bwMode="auto">
          <a:xfrm>
            <a:off x="8651876" y="4437064"/>
            <a:ext cx="836769"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接口 </a:t>
            </a:r>
            <a:r>
              <a:rPr kumimoji="1" lang="en-US" altLang="zh-CN" sz="1800">
                <a:solidFill>
                  <a:srgbClr val="333399"/>
                </a:solidFill>
                <a:latin typeface="Arial" charset="0"/>
                <a:ea typeface="黑体" pitchFamily="2" charset="-122"/>
              </a:rPr>
              <a:t>2</a:t>
            </a:r>
          </a:p>
        </p:txBody>
      </p:sp>
      <p:sp>
        <p:nvSpPr>
          <p:cNvPr id="102481" name="Rectangle 88"/>
          <p:cNvSpPr>
            <a:spLocks noChangeArrowheads="1"/>
          </p:cNvSpPr>
          <p:nvPr/>
        </p:nvSpPr>
        <p:spPr bwMode="auto">
          <a:xfrm>
            <a:off x="4222750" y="4941889"/>
            <a:ext cx="801502" cy="366767"/>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1800">
                <a:solidFill>
                  <a:srgbClr val="333399"/>
                </a:solidFill>
                <a:latin typeface="Arial" charset="0"/>
                <a:ea typeface="黑体" pitchFamily="2" charset="-122"/>
              </a:rPr>
              <a:t>接口</a:t>
            </a:r>
            <a:r>
              <a:rPr kumimoji="1" lang="zh-CN" altLang="en-US" sz="800">
                <a:solidFill>
                  <a:srgbClr val="333399"/>
                </a:solidFill>
                <a:latin typeface="Arial" charset="0"/>
                <a:ea typeface="黑体" pitchFamily="2" charset="-122"/>
              </a:rPr>
              <a:t> </a:t>
            </a:r>
            <a:r>
              <a:rPr kumimoji="1" lang="en-US" altLang="zh-CN" sz="1800">
                <a:solidFill>
                  <a:srgbClr val="333399"/>
                </a:solidFill>
                <a:latin typeface="Arial" charset="0"/>
                <a:ea typeface="黑体" pitchFamily="2" charset="-122"/>
              </a:rPr>
              <a:t>2</a:t>
            </a:r>
          </a:p>
        </p:txBody>
      </p:sp>
      <p:sp>
        <p:nvSpPr>
          <p:cNvPr id="102482" name="灯片编号占位符 81"/>
          <p:cNvSpPr>
            <a:spLocks noGrp="1"/>
          </p:cNvSpPr>
          <p:nvPr>
            <p:ph type="sldNum" sz="quarter" idx="12"/>
          </p:nvPr>
        </p:nvSpPr>
        <p:spPr>
          <a:noFill/>
        </p:spPr>
        <p:txBody>
          <a:bodyPr/>
          <a:lstStyle/>
          <a:p>
            <a:fld id="{5D512B2A-A580-42F3-8D6C-8993A51A4DFC}" type="slidenum">
              <a:rPr lang="en-US" altLang="zh-CN" smtClean="0"/>
              <a:pPr/>
              <a:t>95</a:t>
            </a:fld>
            <a:endParaRPr lang="en-US" altLang="zh-CN"/>
          </a:p>
        </p:txBody>
      </p:sp>
      <p:sp>
        <p:nvSpPr>
          <p:cNvPr id="2" name="矩形 1">
            <a:extLst>
              <a:ext uri="{FF2B5EF4-FFF2-40B4-BE49-F238E27FC236}">
                <a16:creationId xmlns:a16="http://schemas.microsoft.com/office/drawing/2014/main" id="{525B20B1-AC26-43BF-B095-7A1FF71C2DB9}"/>
              </a:ext>
            </a:extLst>
          </p:cNvPr>
          <p:cNvSpPr/>
          <p:nvPr/>
        </p:nvSpPr>
        <p:spPr>
          <a:xfrm>
            <a:off x="603529" y="1146399"/>
            <a:ext cx="3515990" cy="2154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类比： 碰撞域</a:t>
            </a:r>
            <a:r>
              <a:rPr lang="en-US" altLang="zh-CN" dirty="0"/>
              <a:t>—</a:t>
            </a:r>
            <a:r>
              <a:rPr lang="zh-CN" altLang="en-US" dirty="0"/>
              <a:t>教室</a:t>
            </a:r>
            <a:endParaRPr lang="en-US" altLang="zh-CN" dirty="0"/>
          </a:p>
          <a:p>
            <a:pPr algn="ctr"/>
            <a:r>
              <a:rPr lang="zh-CN" altLang="en-US" dirty="0"/>
              <a:t>          网桥</a:t>
            </a:r>
            <a:r>
              <a:rPr lang="en-US" altLang="zh-CN" dirty="0"/>
              <a:t>--</a:t>
            </a:r>
            <a:r>
              <a:rPr lang="zh-CN" altLang="en-US" dirty="0"/>
              <a:t>两教室中间的传话人</a:t>
            </a:r>
            <a:endParaRPr lang="en-US" altLang="zh-CN" dirty="0"/>
          </a:p>
          <a:p>
            <a:pPr algn="ctr"/>
            <a:r>
              <a:rPr lang="zh-CN" altLang="en-US" dirty="0"/>
              <a:t>（一个大班随机分成两个大的教室，在全班范围内讨论问题）</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body" idx="1"/>
          </p:nvPr>
        </p:nvSpPr>
        <p:spPr>
          <a:xfrm>
            <a:off x="2566989" y="2051051"/>
            <a:ext cx="7850187" cy="4257675"/>
          </a:xfrm>
        </p:spPr>
        <p:txBody>
          <a:bodyPr/>
          <a:lstStyle/>
          <a:p>
            <a:pPr eaLnBrk="1" hangingPunct="1"/>
            <a:r>
              <a:rPr lang="zh-CN" altLang="en-US" sz="2800"/>
              <a:t>过滤通信量。 </a:t>
            </a:r>
          </a:p>
          <a:p>
            <a:pPr eaLnBrk="1" hangingPunct="1"/>
            <a:r>
              <a:rPr lang="zh-CN" altLang="en-US" sz="2800"/>
              <a:t>扩大了物理范围。</a:t>
            </a:r>
          </a:p>
          <a:p>
            <a:pPr eaLnBrk="1" hangingPunct="1"/>
            <a:r>
              <a:rPr lang="zh-CN" altLang="en-US" sz="2800"/>
              <a:t>提高了可靠性。</a:t>
            </a:r>
          </a:p>
          <a:p>
            <a:pPr eaLnBrk="1" hangingPunct="1"/>
            <a:r>
              <a:rPr lang="zh-CN" altLang="en-US" sz="2800"/>
              <a:t>可互连不同物理层、不同 </a:t>
            </a:r>
            <a:r>
              <a:rPr lang="en-US" altLang="zh-CN" sz="2800"/>
              <a:t>MAC </a:t>
            </a:r>
            <a:r>
              <a:rPr lang="zh-CN" altLang="en-US" sz="2800"/>
              <a:t>子层和不同速率（如</a:t>
            </a:r>
            <a:r>
              <a:rPr lang="en-US" altLang="zh-CN" sz="2800"/>
              <a:t>10 Mb/s </a:t>
            </a:r>
            <a:r>
              <a:rPr lang="zh-CN" altLang="en-US" sz="2800"/>
              <a:t>和 </a:t>
            </a:r>
            <a:r>
              <a:rPr lang="en-US" altLang="zh-CN" sz="2800"/>
              <a:t>100 Mb/s </a:t>
            </a:r>
            <a:r>
              <a:rPr lang="zh-CN" altLang="en-US" sz="2800"/>
              <a:t>以太网）的局域网。  </a:t>
            </a:r>
          </a:p>
        </p:txBody>
      </p:sp>
      <p:sp>
        <p:nvSpPr>
          <p:cNvPr id="103427" name="Rectangle 3"/>
          <p:cNvSpPr>
            <a:spLocks noGrp="1" noChangeArrowheads="1"/>
          </p:cNvSpPr>
          <p:nvPr>
            <p:ph type="title"/>
          </p:nvPr>
        </p:nvSpPr>
        <p:spPr>
          <a:xfrm>
            <a:off x="2443164" y="214314"/>
            <a:ext cx="8116887" cy="1462087"/>
          </a:xfrm>
        </p:spPr>
        <p:txBody>
          <a:bodyPr/>
          <a:lstStyle/>
          <a:p>
            <a:pPr algn="ctr" eaLnBrk="1" hangingPunct="1"/>
            <a:r>
              <a:rPr lang="zh-CN" altLang="en-US"/>
              <a:t>使用网桥带来的好处 </a:t>
            </a:r>
          </a:p>
        </p:txBody>
      </p:sp>
      <p:sp>
        <p:nvSpPr>
          <p:cNvPr id="103428" name="灯片编号占位符 5"/>
          <p:cNvSpPr>
            <a:spLocks noGrp="1"/>
          </p:cNvSpPr>
          <p:nvPr>
            <p:ph type="sldNum" sz="quarter" idx="12"/>
          </p:nvPr>
        </p:nvSpPr>
        <p:spPr>
          <a:noFill/>
        </p:spPr>
        <p:txBody>
          <a:bodyPr/>
          <a:lstStyle/>
          <a:p>
            <a:fld id="{A5020D3A-D9A8-407A-AE2F-B357438C2724}" type="slidenum">
              <a:rPr lang="en-US" altLang="zh-CN" smtClean="0"/>
              <a:pPr/>
              <a:t>96</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97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977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977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Oval 30"/>
          <p:cNvSpPr>
            <a:spLocks noChangeArrowheads="1"/>
          </p:cNvSpPr>
          <p:nvPr/>
        </p:nvSpPr>
        <p:spPr bwMode="auto">
          <a:xfrm>
            <a:off x="7850189" y="2636839"/>
            <a:ext cx="2720975" cy="2447925"/>
          </a:xfrm>
          <a:prstGeom prst="ellipse">
            <a:avLst/>
          </a:prstGeom>
          <a:solidFill>
            <a:srgbClr val="CCECFF"/>
          </a:solidFill>
          <a:ln w="9525">
            <a:noFill/>
            <a:prstDash val="dash"/>
            <a:round/>
            <a:headEnd/>
            <a:tailEnd/>
          </a:ln>
        </p:spPr>
        <p:txBody>
          <a:bodyPr wrap="none" anchor="ctr"/>
          <a:lstStyle/>
          <a:p>
            <a:endParaRPr lang="zh-CN" altLang="en-US"/>
          </a:p>
        </p:txBody>
      </p:sp>
      <p:sp>
        <p:nvSpPr>
          <p:cNvPr id="104451" name="Oval 29"/>
          <p:cNvSpPr>
            <a:spLocks noChangeArrowheads="1"/>
          </p:cNvSpPr>
          <p:nvPr/>
        </p:nvSpPr>
        <p:spPr bwMode="auto">
          <a:xfrm>
            <a:off x="4702176" y="2636839"/>
            <a:ext cx="2722563" cy="2447925"/>
          </a:xfrm>
          <a:prstGeom prst="ellipse">
            <a:avLst/>
          </a:prstGeom>
          <a:solidFill>
            <a:srgbClr val="99FF99"/>
          </a:solidFill>
          <a:ln w="9525">
            <a:noFill/>
            <a:prstDash val="dash"/>
            <a:round/>
            <a:headEnd/>
            <a:tailEnd/>
          </a:ln>
        </p:spPr>
        <p:txBody>
          <a:bodyPr wrap="none" anchor="ctr"/>
          <a:lstStyle/>
          <a:p>
            <a:endParaRPr lang="zh-CN" altLang="en-US"/>
          </a:p>
        </p:txBody>
      </p:sp>
      <p:sp>
        <p:nvSpPr>
          <p:cNvPr id="104452" name="Oval 31"/>
          <p:cNvSpPr>
            <a:spLocks noChangeArrowheads="1"/>
          </p:cNvSpPr>
          <p:nvPr/>
        </p:nvSpPr>
        <p:spPr bwMode="auto">
          <a:xfrm>
            <a:off x="1639889" y="2636839"/>
            <a:ext cx="2720975" cy="2447925"/>
          </a:xfrm>
          <a:prstGeom prst="ellipse">
            <a:avLst/>
          </a:prstGeom>
          <a:solidFill>
            <a:srgbClr val="FFCC99"/>
          </a:solidFill>
          <a:ln w="9525">
            <a:noFill/>
            <a:prstDash val="dash"/>
            <a:round/>
            <a:headEnd/>
            <a:tailEnd/>
          </a:ln>
        </p:spPr>
        <p:txBody>
          <a:bodyPr wrap="none" anchor="ctr"/>
          <a:lstStyle/>
          <a:p>
            <a:endParaRPr lang="zh-CN" altLang="en-US"/>
          </a:p>
        </p:txBody>
      </p:sp>
      <p:sp>
        <p:nvSpPr>
          <p:cNvPr id="104453" name="Rectangle 4"/>
          <p:cNvSpPr>
            <a:spLocks noGrp="1" noChangeArrowheads="1"/>
          </p:cNvSpPr>
          <p:nvPr>
            <p:ph type="title"/>
          </p:nvPr>
        </p:nvSpPr>
        <p:spPr>
          <a:xfrm>
            <a:off x="2674938" y="214314"/>
            <a:ext cx="7453312" cy="1462087"/>
          </a:xfrm>
        </p:spPr>
        <p:txBody>
          <a:bodyPr/>
          <a:lstStyle/>
          <a:p>
            <a:pPr algn="ctr" eaLnBrk="1" hangingPunct="1"/>
            <a:r>
              <a:rPr lang="zh-CN" altLang="en-US"/>
              <a:t>网桥使各网段成为</a:t>
            </a:r>
            <a:br>
              <a:rPr lang="zh-CN" altLang="en-US"/>
            </a:br>
            <a:r>
              <a:rPr lang="zh-CN" altLang="en-US"/>
              <a:t>隔离开的碰撞域 </a:t>
            </a:r>
          </a:p>
        </p:txBody>
      </p:sp>
      <p:sp>
        <p:nvSpPr>
          <p:cNvPr id="104454" name="Line 5"/>
          <p:cNvSpPr>
            <a:spLocks noChangeShapeType="1"/>
          </p:cNvSpPr>
          <p:nvPr/>
        </p:nvSpPr>
        <p:spPr bwMode="auto">
          <a:xfrm>
            <a:off x="9817100" y="3446464"/>
            <a:ext cx="0" cy="636587"/>
          </a:xfrm>
          <a:prstGeom prst="line">
            <a:avLst/>
          </a:prstGeom>
          <a:noFill/>
          <a:ln w="28575">
            <a:solidFill>
              <a:schemeClr val="folHlink"/>
            </a:solidFill>
            <a:round/>
            <a:headEnd/>
            <a:tailEnd/>
          </a:ln>
        </p:spPr>
        <p:txBody>
          <a:bodyPr wrap="none" anchor="ctr"/>
          <a:lstStyle/>
          <a:p>
            <a:endParaRPr lang="zh-CN" altLang="en-US"/>
          </a:p>
        </p:txBody>
      </p:sp>
      <p:sp>
        <p:nvSpPr>
          <p:cNvPr id="104455" name="Line 6"/>
          <p:cNvSpPr>
            <a:spLocks noChangeShapeType="1"/>
          </p:cNvSpPr>
          <p:nvPr/>
        </p:nvSpPr>
        <p:spPr bwMode="auto">
          <a:xfrm flipV="1">
            <a:off x="8075614" y="3455988"/>
            <a:ext cx="2003425" cy="4762"/>
          </a:xfrm>
          <a:prstGeom prst="line">
            <a:avLst/>
          </a:prstGeom>
          <a:noFill/>
          <a:ln w="28575">
            <a:solidFill>
              <a:schemeClr val="folHlink"/>
            </a:solidFill>
            <a:round/>
            <a:headEnd/>
            <a:tailEnd/>
          </a:ln>
        </p:spPr>
        <p:txBody>
          <a:bodyPr wrap="none" anchor="ctr"/>
          <a:lstStyle/>
          <a:p>
            <a:endParaRPr lang="zh-CN" altLang="en-US"/>
          </a:p>
        </p:txBody>
      </p:sp>
      <p:sp>
        <p:nvSpPr>
          <p:cNvPr id="104456" name="Rectangle 7"/>
          <p:cNvSpPr>
            <a:spLocks noChangeArrowheads="1"/>
          </p:cNvSpPr>
          <p:nvPr/>
        </p:nvSpPr>
        <p:spPr bwMode="auto">
          <a:xfrm>
            <a:off x="10033000" y="3370263"/>
            <a:ext cx="114300" cy="133350"/>
          </a:xfrm>
          <a:prstGeom prst="rect">
            <a:avLst/>
          </a:prstGeom>
          <a:solidFill>
            <a:schemeClr val="tx1"/>
          </a:solidFill>
          <a:ln w="12700">
            <a:solidFill>
              <a:schemeClr val="tx1"/>
            </a:solidFill>
            <a:miter lim="800000"/>
            <a:headEnd/>
            <a:tailEnd/>
          </a:ln>
        </p:spPr>
        <p:txBody>
          <a:bodyPr wrap="none" anchor="ctr"/>
          <a:lstStyle/>
          <a:p>
            <a:endParaRPr lang="zh-CN" altLang="en-US"/>
          </a:p>
        </p:txBody>
      </p:sp>
      <p:sp>
        <p:nvSpPr>
          <p:cNvPr id="104457" name="Line 8"/>
          <p:cNvSpPr>
            <a:spLocks noChangeShapeType="1"/>
          </p:cNvSpPr>
          <p:nvPr/>
        </p:nvSpPr>
        <p:spPr bwMode="auto">
          <a:xfrm>
            <a:off x="8486775" y="3460750"/>
            <a:ext cx="0" cy="609600"/>
          </a:xfrm>
          <a:prstGeom prst="line">
            <a:avLst/>
          </a:prstGeom>
          <a:noFill/>
          <a:ln w="28575">
            <a:solidFill>
              <a:schemeClr val="folHlink"/>
            </a:solidFill>
            <a:round/>
            <a:headEnd/>
            <a:tailEnd/>
          </a:ln>
        </p:spPr>
        <p:txBody>
          <a:bodyPr wrap="none" anchor="ctr"/>
          <a:lstStyle/>
          <a:p>
            <a:endParaRPr lang="zh-CN" altLang="en-US"/>
          </a:p>
        </p:txBody>
      </p:sp>
      <p:pic>
        <p:nvPicPr>
          <p:cNvPr id="104458" name="Picture 9"/>
          <p:cNvPicPr>
            <a:picLocks noChangeArrowheads="1"/>
          </p:cNvPicPr>
          <p:nvPr/>
        </p:nvPicPr>
        <p:blipFill>
          <a:blip r:embed="rId2" cstate="print"/>
          <a:srcRect/>
          <a:stretch>
            <a:fillRect/>
          </a:stretch>
        </p:blipFill>
        <p:spPr bwMode="auto">
          <a:xfrm>
            <a:off x="8212139" y="4037013"/>
            <a:ext cx="554037" cy="639762"/>
          </a:xfrm>
          <a:prstGeom prst="rect">
            <a:avLst/>
          </a:prstGeom>
          <a:noFill/>
          <a:ln w="9525">
            <a:noFill/>
            <a:miter lim="800000"/>
            <a:headEnd/>
            <a:tailEnd/>
          </a:ln>
        </p:spPr>
      </p:pic>
      <p:pic>
        <p:nvPicPr>
          <p:cNvPr id="104459" name="Picture 10"/>
          <p:cNvPicPr>
            <a:picLocks noChangeArrowheads="1"/>
          </p:cNvPicPr>
          <p:nvPr/>
        </p:nvPicPr>
        <p:blipFill>
          <a:blip r:embed="rId2" cstate="print"/>
          <a:srcRect/>
          <a:stretch>
            <a:fillRect/>
          </a:stretch>
        </p:blipFill>
        <p:spPr bwMode="auto">
          <a:xfrm>
            <a:off x="9517064" y="4033838"/>
            <a:ext cx="555625" cy="641350"/>
          </a:xfrm>
          <a:prstGeom prst="rect">
            <a:avLst/>
          </a:prstGeom>
          <a:noFill/>
          <a:ln w="9525">
            <a:noFill/>
            <a:miter lim="800000"/>
            <a:headEnd/>
            <a:tailEnd/>
          </a:ln>
        </p:spPr>
      </p:pic>
      <p:sp>
        <p:nvSpPr>
          <p:cNvPr id="104460" name="Line 11"/>
          <p:cNvSpPr>
            <a:spLocks noChangeShapeType="1"/>
          </p:cNvSpPr>
          <p:nvPr/>
        </p:nvSpPr>
        <p:spPr bwMode="auto">
          <a:xfrm>
            <a:off x="6754813" y="3429000"/>
            <a:ext cx="0" cy="636588"/>
          </a:xfrm>
          <a:prstGeom prst="line">
            <a:avLst/>
          </a:prstGeom>
          <a:noFill/>
          <a:ln w="28575">
            <a:solidFill>
              <a:schemeClr val="folHlink"/>
            </a:solidFill>
            <a:round/>
            <a:headEnd/>
            <a:tailEnd/>
          </a:ln>
        </p:spPr>
        <p:txBody>
          <a:bodyPr wrap="none" anchor="ctr"/>
          <a:lstStyle/>
          <a:p>
            <a:endParaRPr lang="zh-CN" altLang="en-US"/>
          </a:p>
        </p:txBody>
      </p:sp>
      <p:sp>
        <p:nvSpPr>
          <p:cNvPr id="104461" name="Line 12"/>
          <p:cNvSpPr>
            <a:spLocks noChangeShapeType="1"/>
          </p:cNvSpPr>
          <p:nvPr/>
        </p:nvSpPr>
        <p:spPr bwMode="auto">
          <a:xfrm flipV="1">
            <a:off x="5011738" y="3438526"/>
            <a:ext cx="2005012" cy="3175"/>
          </a:xfrm>
          <a:prstGeom prst="line">
            <a:avLst/>
          </a:prstGeom>
          <a:noFill/>
          <a:ln w="28575">
            <a:solidFill>
              <a:schemeClr val="folHlink"/>
            </a:solidFill>
            <a:round/>
            <a:headEnd/>
            <a:tailEnd/>
          </a:ln>
        </p:spPr>
        <p:txBody>
          <a:bodyPr wrap="none" anchor="ctr"/>
          <a:lstStyle/>
          <a:p>
            <a:endParaRPr lang="zh-CN" altLang="en-US"/>
          </a:p>
        </p:txBody>
      </p:sp>
      <p:sp>
        <p:nvSpPr>
          <p:cNvPr id="104462" name="Line 13"/>
          <p:cNvSpPr>
            <a:spLocks noChangeShapeType="1"/>
          </p:cNvSpPr>
          <p:nvPr/>
        </p:nvSpPr>
        <p:spPr bwMode="auto">
          <a:xfrm>
            <a:off x="5424488" y="3441700"/>
            <a:ext cx="0" cy="609600"/>
          </a:xfrm>
          <a:prstGeom prst="line">
            <a:avLst/>
          </a:prstGeom>
          <a:noFill/>
          <a:ln w="28575">
            <a:solidFill>
              <a:schemeClr val="folHlink"/>
            </a:solidFill>
            <a:round/>
            <a:headEnd/>
            <a:tailEnd/>
          </a:ln>
        </p:spPr>
        <p:txBody>
          <a:bodyPr wrap="none" anchor="ctr"/>
          <a:lstStyle/>
          <a:p>
            <a:endParaRPr lang="zh-CN" altLang="en-US"/>
          </a:p>
        </p:txBody>
      </p:sp>
      <p:pic>
        <p:nvPicPr>
          <p:cNvPr id="104463" name="Picture 14"/>
          <p:cNvPicPr>
            <a:picLocks noChangeArrowheads="1"/>
          </p:cNvPicPr>
          <p:nvPr/>
        </p:nvPicPr>
        <p:blipFill>
          <a:blip r:embed="rId2" cstate="print"/>
          <a:srcRect/>
          <a:stretch>
            <a:fillRect/>
          </a:stretch>
        </p:blipFill>
        <p:spPr bwMode="auto">
          <a:xfrm>
            <a:off x="5148264" y="4017963"/>
            <a:ext cx="555625" cy="641350"/>
          </a:xfrm>
          <a:prstGeom prst="rect">
            <a:avLst/>
          </a:prstGeom>
          <a:noFill/>
          <a:ln w="9525">
            <a:noFill/>
            <a:miter lim="800000"/>
            <a:headEnd/>
            <a:tailEnd/>
          </a:ln>
        </p:spPr>
      </p:pic>
      <p:pic>
        <p:nvPicPr>
          <p:cNvPr id="104464" name="Picture 15"/>
          <p:cNvPicPr>
            <a:picLocks noChangeArrowheads="1"/>
          </p:cNvPicPr>
          <p:nvPr/>
        </p:nvPicPr>
        <p:blipFill>
          <a:blip r:embed="rId2" cstate="print"/>
          <a:srcRect/>
          <a:stretch>
            <a:fillRect/>
          </a:stretch>
        </p:blipFill>
        <p:spPr bwMode="auto">
          <a:xfrm>
            <a:off x="6454775" y="4016375"/>
            <a:ext cx="554038" cy="641350"/>
          </a:xfrm>
          <a:prstGeom prst="rect">
            <a:avLst/>
          </a:prstGeom>
          <a:noFill/>
          <a:ln w="9525">
            <a:noFill/>
            <a:miter lim="800000"/>
            <a:headEnd/>
            <a:tailEnd/>
          </a:ln>
        </p:spPr>
      </p:pic>
      <p:sp>
        <p:nvSpPr>
          <p:cNvPr id="104465" name="Line 16"/>
          <p:cNvSpPr>
            <a:spLocks noChangeShapeType="1"/>
          </p:cNvSpPr>
          <p:nvPr/>
        </p:nvSpPr>
        <p:spPr bwMode="auto">
          <a:xfrm>
            <a:off x="3659188" y="3451225"/>
            <a:ext cx="0" cy="635000"/>
          </a:xfrm>
          <a:prstGeom prst="line">
            <a:avLst/>
          </a:prstGeom>
          <a:noFill/>
          <a:ln w="28575">
            <a:solidFill>
              <a:schemeClr val="folHlink"/>
            </a:solidFill>
            <a:round/>
            <a:headEnd/>
            <a:tailEnd/>
          </a:ln>
        </p:spPr>
        <p:txBody>
          <a:bodyPr wrap="none" anchor="ctr"/>
          <a:lstStyle/>
          <a:p>
            <a:endParaRPr lang="zh-CN" altLang="en-US"/>
          </a:p>
        </p:txBody>
      </p:sp>
      <p:sp>
        <p:nvSpPr>
          <p:cNvPr id="104466" name="Rectangle 17"/>
          <p:cNvSpPr>
            <a:spLocks noChangeArrowheads="1"/>
          </p:cNvSpPr>
          <p:nvPr/>
        </p:nvSpPr>
        <p:spPr bwMode="auto">
          <a:xfrm>
            <a:off x="1866900" y="3395664"/>
            <a:ext cx="114300" cy="130175"/>
          </a:xfrm>
          <a:prstGeom prst="rect">
            <a:avLst/>
          </a:prstGeom>
          <a:solidFill>
            <a:schemeClr val="tx1"/>
          </a:solidFill>
          <a:ln w="12700">
            <a:solidFill>
              <a:schemeClr val="tx1"/>
            </a:solidFill>
            <a:miter lim="800000"/>
            <a:headEnd/>
            <a:tailEnd/>
          </a:ln>
        </p:spPr>
        <p:txBody>
          <a:bodyPr wrap="none" anchor="ctr"/>
          <a:lstStyle/>
          <a:p>
            <a:endParaRPr lang="zh-CN" altLang="en-US"/>
          </a:p>
        </p:txBody>
      </p:sp>
      <p:sp>
        <p:nvSpPr>
          <p:cNvPr id="104467" name="Line 18"/>
          <p:cNvSpPr>
            <a:spLocks noChangeShapeType="1"/>
          </p:cNvSpPr>
          <p:nvPr/>
        </p:nvSpPr>
        <p:spPr bwMode="auto">
          <a:xfrm flipV="1">
            <a:off x="1917700" y="3460750"/>
            <a:ext cx="2006600" cy="1588"/>
          </a:xfrm>
          <a:prstGeom prst="line">
            <a:avLst/>
          </a:prstGeom>
          <a:noFill/>
          <a:ln w="28575">
            <a:solidFill>
              <a:schemeClr val="folHlink"/>
            </a:solidFill>
            <a:round/>
            <a:headEnd/>
            <a:tailEnd/>
          </a:ln>
        </p:spPr>
        <p:txBody>
          <a:bodyPr wrap="none" anchor="ctr"/>
          <a:lstStyle/>
          <a:p>
            <a:endParaRPr lang="zh-CN" altLang="en-US"/>
          </a:p>
        </p:txBody>
      </p:sp>
      <p:sp>
        <p:nvSpPr>
          <p:cNvPr id="104468" name="Line 19"/>
          <p:cNvSpPr>
            <a:spLocks noChangeShapeType="1"/>
          </p:cNvSpPr>
          <p:nvPr/>
        </p:nvSpPr>
        <p:spPr bwMode="auto">
          <a:xfrm>
            <a:off x="2330450" y="3462339"/>
            <a:ext cx="0" cy="612775"/>
          </a:xfrm>
          <a:prstGeom prst="line">
            <a:avLst/>
          </a:prstGeom>
          <a:noFill/>
          <a:ln w="28575">
            <a:solidFill>
              <a:schemeClr val="folHlink"/>
            </a:solidFill>
            <a:round/>
            <a:headEnd/>
            <a:tailEnd/>
          </a:ln>
        </p:spPr>
        <p:txBody>
          <a:bodyPr wrap="none" anchor="ctr"/>
          <a:lstStyle/>
          <a:p>
            <a:endParaRPr lang="zh-CN" altLang="en-US"/>
          </a:p>
        </p:txBody>
      </p:sp>
      <p:pic>
        <p:nvPicPr>
          <p:cNvPr id="104469" name="Picture 20"/>
          <p:cNvPicPr>
            <a:picLocks noChangeArrowheads="1"/>
          </p:cNvPicPr>
          <p:nvPr/>
        </p:nvPicPr>
        <p:blipFill>
          <a:blip r:embed="rId2" cstate="print"/>
          <a:srcRect/>
          <a:stretch>
            <a:fillRect/>
          </a:stretch>
        </p:blipFill>
        <p:spPr bwMode="auto">
          <a:xfrm>
            <a:off x="2055814" y="4038600"/>
            <a:ext cx="554037" cy="642938"/>
          </a:xfrm>
          <a:prstGeom prst="rect">
            <a:avLst/>
          </a:prstGeom>
          <a:noFill/>
          <a:ln w="9525">
            <a:noFill/>
            <a:miter lim="800000"/>
            <a:headEnd/>
            <a:tailEnd/>
          </a:ln>
        </p:spPr>
      </p:pic>
      <p:pic>
        <p:nvPicPr>
          <p:cNvPr id="104470" name="Picture 21"/>
          <p:cNvPicPr>
            <a:picLocks noChangeArrowheads="1"/>
          </p:cNvPicPr>
          <p:nvPr/>
        </p:nvPicPr>
        <p:blipFill>
          <a:blip r:embed="rId2" cstate="print"/>
          <a:srcRect/>
          <a:stretch>
            <a:fillRect/>
          </a:stretch>
        </p:blipFill>
        <p:spPr bwMode="auto">
          <a:xfrm>
            <a:off x="3362325" y="4037014"/>
            <a:ext cx="552450" cy="642937"/>
          </a:xfrm>
          <a:prstGeom prst="rect">
            <a:avLst/>
          </a:prstGeom>
          <a:noFill/>
          <a:ln w="9525">
            <a:noFill/>
            <a:miter lim="800000"/>
            <a:headEnd/>
            <a:tailEnd/>
          </a:ln>
        </p:spPr>
      </p:pic>
      <p:pic>
        <p:nvPicPr>
          <p:cNvPr id="104471" name="Picture 23"/>
          <p:cNvPicPr>
            <a:picLocks noChangeArrowheads="1"/>
          </p:cNvPicPr>
          <p:nvPr/>
        </p:nvPicPr>
        <p:blipFill>
          <a:blip r:embed="rId3" cstate="print"/>
          <a:srcRect/>
          <a:stretch>
            <a:fillRect/>
          </a:stretch>
        </p:blipFill>
        <p:spPr bwMode="auto">
          <a:xfrm>
            <a:off x="3895726" y="2943226"/>
            <a:ext cx="1190625" cy="836613"/>
          </a:xfrm>
          <a:prstGeom prst="rect">
            <a:avLst/>
          </a:prstGeom>
          <a:noFill/>
          <a:ln w="12699">
            <a:noFill/>
            <a:miter lim="800000"/>
            <a:headEnd/>
            <a:tailEnd/>
          </a:ln>
        </p:spPr>
      </p:pic>
      <p:pic>
        <p:nvPicPr>
          <p:cNvPr id="104472" name="Picture 24"/>
          <p:cNvPicPr>
            <a:picLocks noChangeArrowheads="1"/>
          </p:cNvPicPr>
          <p:nvPr/>
        </p:nvPicPr>
        <p:blipFill>
          <a:blip r:embed="rId3" cstate="print"/>
          <a:srcRect/>
          <a:stretch>
            <a:fillRect/>
          </a:stretch>
        </p:blipFill>
        <p:spPr bwMode="auto">
          <a:xfrm>
            <a:off x="6959601" y="2943226"/>
            <a:ext cx="1190625" cy="836613"/>
          </a:xfrm>
          <a:prstGeom prst="rect">
            <a:avLst/>
          </a:prstGeom>
          <a:noFill/>
          <a:ln w="12699">
            <a:noFill/>
            <a:miter lim="800000"/>
            <a:headEnd/>
            <a:tailEnd/>
          </a:ln>
        </p:spPr>
      </p:pic>
      <p:sp>
        <p:nvSpPr>
          <p:cNvPr id="104473" name="Rectangle 25"/>
          <p:cNvSpPr>
            <a:spLocks noChangeArrowheads="1"/>
          </p:cNvSpPr>
          <p:nvPr/>
        </p:nvSpPr>
        <p:spPr bwMode="auto">
          <a:xfrm>
            <a:off x="4008438" y="2781300"/>
            <a:ext cx="998672"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2400">
                <a:solidFill>
                  <a:schemeClr val="folHlink"/>
                </a:solidFill>
                <a:latin typeface="Arial" charset="0"/>
                <a:ea typeface="黑体" pitchFamily="2" charset="-122"/>
              </a:rPr>
              <a:t>网桥</a:t>
            </a:r>
            <a:r>
              <a:rPr kumimoji="1" lang="zh-CN" altLang="en-US" sz="800">
                <a:solidFill>
                  <a:schemeClr val="folHlink"/>
                </a:solidFill>
                <a:latin typeface="Arial" charset="0"/>
                <a:ea typeface="黑体" pitchFamily="2" charset="-122"/>
              </a:rPr>
              <a:t> </a:t>
            </a:r>
            <a:r>
              <a:rPr kumimoji="1" lang="en-US" altLang="zh-CN" sz="2400">
                <a:solidFill>
                  <a:schemeClr val="folHlink"/>
                </a:solidFill>
                <a:latin typeface="Arial" charset="0"/>
                <a:ea typeface="黑体" pitchFamily="2" charset="-122"/>
              </a:rPr>
              <a:t>1</a:t>
            </a:r>
            <a:endParaRPr kumimoji="1" lang="en-US" altLang="zh-CN" sz="2400" baseline="-25000">
              <a:solidFill>
                <a:schemeClr val="folHlink"/>
              </a:solidFill>
              <a:latin typeface="Arial" charset="0"/>
              <a:ea typeface="黑体" pitchFamily="2" charset="-122"/>
            </a:endParaRPr>
          </a:p>
        </p:txBody>
      </p:sp>
      <p:sp>
        <p:nvSpPr>
          <p:cNvPr id="104474" name="Line 26"/>
          <p:cNvSpPr>
            <a:spLocks noChangeShapeType="1"/>
          </p:cNvSpPr>
          <p:nvPr/>
        </p:nvSpPr>
        <p:spPr bwMode="auto">
          <a:xfrm>
            <a:off x="2489201" y="3656013"/>
            <a:ext cx="936625" cy="0"/>
          </a:xfrm>
          <a:prstGeom prst="line">
            <a:avLst/>
          </a:prstGeom>
          <a:noFill/>
          <a:ln w="38100">
            <a:solidFill>
              <a:schemeClr val="folHlink"/>
            </a:solidFill>
            <a:round/>
            <a:headEnd type="triangle" w="med" len="lg"/>
            <a:tailEnd type="triangle" w="med" len="lg"/>
          </a:ln>
        </p:spPr>
        <p:txBody>
          <a:bodyPr/>
          <a:lstStyle/>
          <a:p>
            <a:endParaRPr lang="zh-CN" altLang="en-US"/>
          </a:p>
        </p:txBody>
      </p:sp>
      <p:sp>
        <p:nvSpPr>
          <p:cNvPr id="104475" name="Line 27"/>
          <p:cNvSpPr>
            <a:spLocks noChangeShapeType="1"/>
          </p:cNvSpPr>
          <p:nvPr/>
        </p:nvSpPr>
        <p:spPr bwMode="auto">
          <a:xfrm>
            <a:off x="5637214" y="3656013"/>
            <a:ext cx="935037" cy="0"/>
          </a:xfrm>
          <a:prstGeom prst="line">
            <a:avLst/>
          </a:prstGeom>
          <a:noFill/>
          <a:ln w="38100">
            <a:solidFill>
              <a:schemeClr val="folHlink"/>
            </a:solidFill>
            <a:round/>
            <a:headEnd type="triangle" w="med" len="lg"/>
            <a:tailEnd type="triangle" w="med" len="lg"/>
          </a:ln>
        </p:spPr>
        <p:txBody>
          <a:bodyPr/>
          <a:lstStyle/>
          <a:p>
            <a:endParaRPr lang="zh-CN" altLang="en-US"/>
          </a:p>
        </p:txBody>
      </p:sp>
      <p:sp>
        <p:nvSpPr>
          <p:cNvPr id="104476" name="Line 28"/>
          <p:cNvSpPr>
            <a:spLocks noChangeShapeType="1"/>
          </p:cNvSpPr>
          <p:nvPr/>
        </p:nvSpPr>
        <p:spPr bwMode="auto">
          <a:xfrm>
            <a:off x="8699500" y="3656013"/>
            <a:ext cx="935038" cy="0"/>
          </a:xfrm>
          <a:prstGeom prst="line">
            <a:avLst/>
          </a:prstGeom>
          <a:noFill/>
          <a:ln w="38100">
            <a:solidFill>
              <a:schemeClr val="folHlink"/>
            </a:solidFill>
            <a:round/>
            <a:headEnd type="triangle" w="med" len="lg"/>
            <a:tailEnd type="triangle" w="med" len="lg"/>
          </a:ln>
        </p:spPr>
        <p:txBody>
          <a:bodyPr/>
          <a:lstStyle/>
          <a:p>
            <a:endParaRPr lang="zh-CN" altLang="en-US"/>
          </a:p>
        </p:txBody>
      </p:sp>
      <p:sp>
        <p:nvSpPr>
          <p:cNvPr id="104477" name="Rectangle 32"/>
          <p:cNvSpPr>
            <a:spLocks noChangeArrowheads="1"/>
          </p:cNvSpPr>
          <p:nvPr/>
        </p:nvSpPr>
        <p:spPr bwMode="auto">
          <a:xfrm>
            <a:off x="2489201" y="2943225"/>
            <a:ext cx="1106073"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2400">
                <a:solidFill>
                  <a:schemeClr val="folHlink"/>
                </a:solidFill>
                <a:latin typeface="Arial" charset="0"/>
                <a:ea typeface="黑体" pitchFamily="2" charset="-122"/>
              </a:rPr>
              <a:t>碰撞域</a:t>
            </a:r>
            <a:endParaRPr kumimoji="1" lang="zh-CN" altLang="en-US" sz="2400" baseline="-25000">
              <a:solidFill>
                <a:schemeClr val="folHlink"/>
              </a:solidFill>
              <a:latin typeface="Arial" charset="0"/>
              <a:ea typeface="黑体" pitchFamily="2" charset="-122"/>
            </a:endParaRPr>
          </a:p>
        </p:txBody>
      </p:sp>
      <p:sp>
        <p:nvSpPr>
          <p:cNvPr id="104478" name="Rectangle 33"/>
          <p:cNvSpPr>
            <a:spLocks noChangeArrowheads="1"/>
          </p:cNvSpPr>
          <p:nvPr/>
        </p:nvSpPr>
        <p:spPr bwMode="auto">
          <a:xfrm>
            <a:off x="5637214" y="2943225"/>
            <a:ext cx="1106073"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2400">
                <a:solidFill>
                  <a:schemeClr val="folHlink"/>
                </a:solidFill>
                <a:latin typeface="Arial" charset="0"/>
                <a:ea typeface="黑体" pitchFamily="2" charset="-122"/>
              </a:rPr>
              <a:t>碰撞域</a:t>
            </a:r>
            <a:endParaRPr kumimoji="1" lang="zh-CN" altLang="en-US" sz="2400" baseline="-25000">
              <a:solidFill>
                <a:schemeClr val="folHlink"/>
              </a:solidFill>
              <a:latin typeface="Arial" charset="0"/>
              <a:ea typeface="黑体" pitchFamily="2" charset="-122"/>
            </a:endParaRPr>
          </a:p>
        </p:txBody>
      </p:sp>
      <p:sp>
        <p:nvSpPr>
          <p:cNvPr id="104479" name="Rectangle 34"/>
          <p:cNvSpPr>
            <a:spLocks noChangeArrowheads="1"/>
          </p:cNvSpPr>
          <p:nvPr/>
        </p:nvSpPr>
        <p:spPr bwMode="auto">
          <a:xfrm>
            <a:off x="8701089" y="2943225"/>
            <a:ext cx="1106073"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2400">
                <a:solidFill>
                  <a:schemeClr val="folHlink"/>
                </a:solidFill>
                <a:latin typeface="Arial" charset="0"/>
                <a:ea typeface="黑体" pitchFamily="2" charset="-122"/>
              </a:rPr>
              <a:t>碰撞域</a:t>
            </a:r>
            <a:endParaRPr kumimoji="1" lang="zh-CN" altLang="en-US" sz="2400" baseline="-25000">
              <a:solidFill>
                <a:schemeClr val="folHlink"/>
              </a:solidFill>
              <a:latin typeface="Arial" charset="0"/>
              <a:ea typeface="黑体" pitchFamily="2" charset="-122"/>
            </a:endParaRPr>
          </a:p>
        </p:txBody>
      </p:sp>
      <p:sp>
        <p:nvSpPr>
          <p:cNvPr id="104480" name="Rectangle 35"/>
          <p:cNvSpPr>
            <a:spLocks noChangeArrowheads="1"/>
          </p:cNvSpPr>
          <p:nvPr/>
        </p:nvSpPr>
        <p:spPr bwMode="auto">
          <a:xfrm>
            <a:off x="1808163" y="3962400"/>
            <a:ext cx="387928"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chemeClr val="folHlink"/>
                </a:solidFill>
                <a:latin typeface="Arial" charset="0"/>
                <a:ea typeface="黑体" pitchFamily="2" charset="-122"/>
              </a:rPr>
              <a:t>A</a:t>
            </a:r>
            <a:endParaRPr kumimoji="1" lang="en-US" altLang="zh-CN" sz="2400" baseline="-25000">
              <a:solidFill>
                <a:schemeClr val="folHlink"/>
              </a:solidFill>
              <a:latin typeface="Arial" charset="0"/>
              <a:ea typeface="黑体" pitchFamily="2" charset="-122"/>
            </a:endParaRPr>
          </a:p>
        </p:txBody>
      </p:sp>
      <p:sp>
        <p:nvSpPr>
          <p:cNvPr id="104481" name="Rectangle 36"/>
          <p:cNvSpPr>
            <a:spLocks noChangeArrowheads="1"/>
          </p:cNvSpPr>
          <p:nvPr/>
        </p:nvSpPr>
        <p:spPr bwMode="auto">
          <a:xfrm>
            <a:off x="3138488" y="3962400"/>
            <a:ext cx="387928"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chemeClr val="folHlink"/>
                </a:solidFill>
                <a:latin typeface="Arial" charset="0"/>
                <a:ea typeface="黑体" pitchFamily="2" charset="-122"/>
              </a:rPr>
              <a:t>B</a:t>
            </a:r>
            <a:endParaRPr kumimoji="1" lang="en-US" altLang="zh-CN" sz="2400" baseline="-25000">
              <a:solidFill>
                <a:schemeClr val="folHlink"/>
              </a:solidFill>
              <a:latin typeface="Arial" charset="0"/>
              <a:ea typeface="黑体" pitchFamily="2" charset="-122"/>
            </a:endParaRPr>
          </a:p>
        </p:txBody>
      </p:sp>
      <p:sp>
        <p:nvSpPr>
          <p:cNvPr id="104482" name="Rectangle 37"/>
          <p:cNvSpPr>
            <a:spLocks noChangeArrowheads="1"/>
          </p:cNvSpPr>
          <p:nvPr/>
        </p:nvSpPr>
        <p:spPr bwMode="auto">
          <a:xfrm>
            <a:off x="4872039" y="3962400"/>
            <a:ext cx="405561"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chemeClr val="folHlink"/>
                </a:solidFill>
                <a:latin typeface="Arial" charset="0"/>
                <a:ea typeface="黑体" pitchFamily="2" charset="-122"/>
              </a:rPr>
              <a:t>C</a:t>
            </a:r>
            <a:endParaRPr kumimoji="1" lang="en-US" altLang="zh-CN" sz="2400" baseline="-25000">
              <a:solidFill>
                <a:schemeClr val="folHlink"/>
              </a:solidFill>
              <a:latin typeface="Arial" charset="0"/>
              <a:ea typeface="黑体" pitchFamily="2" charset="-122"/>
            </a:endParaRPr>
          </a:p>
        </p:txBody>
      </p:sp>
      <p:sp>
        <p:nvSpPr>
          <p:cNvPr id="104483" name="Rectangle 38"/>
          <p:cNvSpPr>
            <a:spLocks noChangeArrowheads="1"/>
          </p:cNvSpPr>
          <p:nvPr/>
        </p:nvSpPr>
        <p:spPr bwMode="auto">
          <a:xfrm>
            <a:off x="6232526" y="3962400"/>
            <a:ext cx="405561"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chemeClr val="folHlink"/>
                </a:solidFill>
                <a:latin typeface="Arial" charset="0"/>
                <a:ea typeface="黑体" pitchFamily="2" charset="-122"/>
              </a:rPr>
              <a:t>D</a:t>
            </a:r>
            <a:endParaRPr kumimoji="1" lang="en-US" altLang="zh-CN" sz="2400" baseline="-25000">
              <a:solidFill>
                <a:schemeClr val="folHlink"/>
              </a:solidFill>
              <a:latin typeface="Arial" charset="0"/>
              <a:ea typeface="黑体" pitchFamily="2" charset="-122"/>
            </a:endParaRPr>
          </a:p>
        </p:txBody>
      </p:sp>
      <p:sp>
        <p:nvSpPr>
          <p:cNvPr id="104484" name="Rectangle 39"/>
          <p:cNvSpPr>
            <a:spLocks noChangeArrowheads="1"/>
          </p:cNvSpPr>
          <p:nvPr/>
        </p:nvSpPr>
        <p:spPr bwMode="auto">
          <a:xfrm>
            <a:off x="7999413" y="3962400"/>
            <a:ext cx="387928"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chemeClr val="folHlink"/>
                </a:solidFill>
                <a:latin typeface="Arial" charset="0"/>
                <a:ea typeface="黑体" pitchFamily="2" charset="-122"/>
              </a:rPr>
              <a:t>E</a:t>
            </a:r>
            <a:endParaRPr kumimoji="1" lang="en-US" altLang="zh-CN" sz="2400" baseline="-25000">
              <a:solidFill>
                <a:schemeClr val="folHlink"/>
              </a:solidFill>
              <a:latin typeface="Arial" charset="0"/>
              <a:ea typeface="黑体" pitchFamily="2" charset="-122"/>
            </a:endParaRPr>
          </a:p>
        </p:txBody>
      </p:sp>
      <p:sp>
        <p:nvSpPr>
          <p:cNvPr id="104485" name="Rectangle 40"/>
          <p:cNvSpPr>
            <a:spLocks noChangeArrowheads="1"/>
          </p:cNvSpPr>
          <p:nvPr/>
        </p:nvSpPr>
        <p:spPr bwMode="auto">
          <a:xfrm>
            <a:off x="9296401" y="3962400"/>
            <a:ext cx="370295"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chemeClr val="folHlink"/>
                </a:solidFill>
                <a:latin typeface="Arial" charset="0"/>
                <a:ea typeface="黑体" pitchFamily="2" charset="-122"/>
              </a:rPr>
              <a:t>F</a:t>
            </a:r>
            <a:endParaRPr kumimoji="1" lang="en-US" altLang="zh-CN" sz="2400" baseline="-25000">
              <a:solidFill>
                <a:schemeClr val="folHlink"/>
              </a:solidFill>
              <a:latin typeface="Arial" charset="0"/>
              <a:ea typeface="黑体" pitchFamily="2" charset="-122"/>
            </a:endParaRPr>
          </a:p>
        </p:txBody>
      </p:sp>
      <p:sp>
        <p:nvSpPr>
          <p:cNvPr id="104486" name="Rectangle 42"/>
          <p:cNvSpPr>
            <a:spLocks noChangeArrowheads="1"/>
          </p:cNvSpPr>
          <p:nvPr/>
        </p:nvSpPr>
        <p:spPr bwMode="auto">
          <a:xfrm>
            <a:off x="7062788" y="2720975"/>
            <a:ext cx="998672"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sz="2400">
                <a:solidFill>
                  <a:schemeClr val="folHlink"/>
                </a:solidFill>
                <a:latin typeface="Arial" charset="0"/>
                <a:ea typeface="黑体" pitchFamily="2" charset="-122"/>
              </a:rPr>
              <a:t>网桥</a:t>
            </a:r>
            <a:r>
              <a:rPr kumimoji="1" lang="zh-CN" altLang="en-US" sz="800">
                <a:solidFill>
                  <a:schemeClr val="folHlink"/>
                </a:solidFill>
                <a:latin typeface="Arial" charset="0"/>
                <a:ea typeface="黑体" pitchFamily="2" charset="-122"/>
              </a:rPr>
              <a:t> </a:t>
            </a:r>
            <a:r>
              <a:rPr kumimoji="1" lang="en-US" altLang="zh-CN" sz="2400">
                <a:solidFill>
                  <a:schemeClr val="folHlink"/>
                </a:solidFill>
                <a:latin typeface="Arial" charset="0"/>
                <a:ea typeface="黑体" pitchFamily="2" charset="-122"/>
              </a:rPr>
              <a:t>2</a:t>
            </a:r>
            <a:endParaRPr kumimoji="1" lang="en-US" altLang="zh-CN" sz="2400" baseline="-25000">
              <a:solidFill>
                <a:schemeClr val="folHlink"/>
              </a:solidFill>
              <a:latin typeface="Arial" charset="0"/>
              <a:ea typeface="黑体" pitchFamily="2" charset="-122"/>
            </a:endParaRPr>
          </a:p>
        </p:txBody>
      </p:sp>
      <p:sp>
        <p:nvSpPr>
          <p:cNvPr id="104487" name="灯片编号占位符 40"/>
          <p:cNvSpPr>
            <a:spLocks noGrp="1"/>
          </p:cNvSpPr>
          <p:nvPr>
            <p:ph type="sldNum" sz="quarter" idx="12"/>
          </p:nvPr>
        </p:nvSpPr>
        <p:spPr>
          <a:noFill/>
        </p:spPr>
        <p:txBody>
          <a:bodyPr/>
          <a:lstStyle/>
          <a:p>
            <a:fld id="{2AA8917B-AB60-44A8-998E-A446488EB325}" type="slidenum">
              <a:rPr lang="en-US" altLang="zh-CN" smtClean="0"/>
              <a:pPr/>
              <a:t>97</a:t>
            </a:fld>
            <a:endParaRPr lang="en-US" altLang="zh-CN"/>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ChangeArrowheads="1"/>
          </p:cNvSpPr>
          <p:nvPr>
            <p:ph type="body" idx="1"/>
          </p:nvPr>
        </p:nvSpPr>
        <p:spPr>
          <a:xfrm>
            <a:off x="2566989" y="2051051"/>
            <a:ext cx="7850187" cy="4257675"/>
          </a:xfrm>
        </p:spPr>
        <p:txBody>
          <a:bodyPr/>
          <a:lstStyle/>
          <a:p>
            <a:pPr eaLnBrk="1" hangingPunct="1"/>
            <a:r>
              <a:rPr lang="zh-CN" altLang="en-US" sz="2800"/>
              <a:t>存储转发增加了时延。 </a:t>
            </a:r>
          </a:p>
          <a:p>
            <a:pPr eaLnBrk="1" hangingPunct="1"/>
            <a:r>
              <a:rPr lang="zh-CN" altLang="en-US" sz="2800"/>
              <a:t>在</a:t>
            </a:r>
            <a:r>
              <a:rPr lang="en-US" altLang="zh-CN" sz="2800"/>
              <a:t>MAC </a:t>
            </a:r>
            <a:r>
              <a:rPr lang="zh-CN" altLang="en-US" sz="2800"/>
              <a:t>子层并没有流量控制功能。 </a:t>
            </a:r>
          </a:p>
          <a:p>
            <a:pPr eaLnBrk="1" hangingPunct="1"/>
            <a:r>
              <a:rPr lang="zh-CN" altLang="en-US" sz="2800"/>
              <a:t>具有不同 </a:t>
            </a:r>
            <a:r>
              <a:rPr lang="en-US" altLang="zh-CN" sz="2800"/>
              <a:t>MAC </a:t>
            </a:r>
            <a:r>
              <a:rPr lang="zh-CN" altLang="en-US" sz="2800"/>
              <a:t>子层的网段桥接在一起时时延更大。</a:t>
            </a:r>
          </a:p>
          <a:p>
            <a:pPr eaLnBrk="1" hangingPunct="1"/>
            <a:r>
              <a:rPr lang="zh-CN" altLang="en-US" sz="2800"/>
              <a:t>网桥只适合于用户数不太多</a:t>
            </a:r>
            <a:r>
              <a:rPr lang="en-US" altLang="zh-CN" sz="2800"/>
              <a:t>(</a:t>
            </a:r>
            <a:r>
              <a:rPr lang="zh-CN" altLang="en-US" sz="2800"/>
              <a:t>不超过几百个</a:t>
            </a:r>
            <a:r>
              <a:rPr lang="en-US" altLang="zh-CN" sz="2800"/>
              <a:t>)</a:t>
            </a:r>
            <a:r>
              <a:rPr lang="zh-CN" altLang="en-US" sz="2800"/>
              <a:t>和通信量不太大的局域网，否则有时还会因传播过多的广播信息而产生网络拥塞。这就是所谓的</a:t>
            </a:r>
            <a:r>
              <a:rPr lang="zh-CN" altLang="en-US" sz="2800">
                <a:solidFill>
                  <a:schemeClr val="hlink"/>
                </a:solidFill>
              </a:rPr>
              <a:t>广播风暴</a:t>
            </a:r>
            <a:r>
              <a:rPr lang="zh-CN" altLang="en-US" sz="2800"/>
              <a:t>。  </a:t>
            </a:r>
          </a:p>
        </p:txBody>
      </p:sp>
      <p:sp>
        <p:nvSpPr>
          <p:cNvPr id="105475" name="Rectangle 3"/>
          <p:cNvSpPr>
            <a:spLocks noGrp="1" noChangeArrowheads="1"/>
          </p:cNvSpPr>
          <p:nvPr>
            <p:ph type="title"/>
          </p:nvPr>
        </p:nvSpPr>
        <p:spPr>
          <a:xfrm>
            <a:off x="2443164" y="214314"/>
            <a:ext cx="8116887" cy="1462087"/>
          </a:xfrm>
        </p:spPr>
        <p:txBody>
          <a:bodyPr/>
          <a:lstStyle/>
          <a:p>
            <a:pPr algn="ctr" eaLnBrk="1" hangingPunct="1"/>
            <a:r>
              <a:rPr lang="zh-CN" altLang="en-US"/>
              <a:t>使用网桥带来的缺点 </a:t>
            </a:r>
          </a:p>
        </p:txBody>
      </p:sp>
      <p:sp>
        <p:nvSpPr>
          <p:cNvPr id="105476" name="灯片编号占位符 5"/>
          <p:cNvSpPr>
            <a:spLocks noGrp="1"/>
          </p:cNvSpPr>
          <p:nvPr>
            <p:ph type="sldNum" sz="quarter" idx="12"/>
          </p:nvPr>
        </p:nvSpPr>
        <p:spPr>
          <a:noFill/>
        </p:spPr>
        <p:txBody>
          <a:bodyPr/>
          <a:lstStyle/>
          <a:p>
            <a:fld id="{2341CDEB-F042-46C5-B03F-91F309E7EBB8}" type="slidenum">
              <a:rPr lang="en-US" altLang="zh-CN" smtClean="0"/>
              <a:pPr/>
              <a:t>98</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ChangeArrowheads="1"/>
          </p:cNvSpPr>
          <p:nvPr/>
        </p:nvSpPr>
        <p:spPr bwMode="auto">
          <a:xfrm>
            <a:off x="1701801" y="727075"/>
            <a:ext cx="1192213" cy="1747838"/>
          </a:xfrm>
          <a:prstGeom prst="rect">
            <a:avLst/>
          </a:prstGeom>
          <a:solidFill>
            <a:srgbClr val="FFFF99"/>
          </a:solidFill>
          <a:ln w="9525">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106499" name="Line 3"/>
          <p:cNvSpPr>
            <a:spLocks noChangeShapeType="1"/>
          </p:cNvSpPr>
          <p:nvPr/>
        </p:nvSpPr>
        <p:spPr bwMode="auto">
          <a:xfrm>
            <a:off x="1701800" y="2044700"/>
            <a:ext cx="1193800" cy="0"/>
          </a:xfrm>
          <a:prstGeom prst="line">
            <a:avLst/>
          </a:prstGeom>
          <a:noFill/>
          <a:ln w="12700">
            <a:solidFill>
              <a:schemeClr val="tx1"/>
            </a:solidFill>
            <a:round/>
            <a:headEnd/>
            <a:tailEnd/>
          </a:ln>
        </p:spPr>
        <p:txBody>
          <a:bodyPr wrap="none" anchor="ctr"/>
          <a:lstStyle/>
          <a:p>
            <a:endParaRPr lang="zh-CN" altLang="en-US"/>
          </a:p>
        </p:txBody>
      </p:sp>
      <p:sp>
        <p:nvSpPr>
          <p:cNvPr id="106500" name="Line 4"/>
          <p:cNvSpPr>
            <a:spLocks noChangeShapeType="1"/>
          </p:cNvSpPr>
          <p:nvPr/>
        </p:nvSpPr>
        <p:spPr bwMode="auto">
          <a:xfrm>
            <a:off x="1692275" y="1619250"/>
            <a:ext cx="1193800" cy="0"/>
          </a:xfrm>
          <a:prstGeom prst="line">
            <a:avLst/>
          </a:prstGeom>
          <a:noFill/>
          <a:ln w="12700">
            <a:solidFill>
              <a:schemeClr val="tx1"/>
            </a:solidFill>
            <a:round/>
            <a:headEnd/>
            <a:tailEnd/>
          </a:ln>
        </p:spPr>
        <p:txBody>
          <a:bodyPr wrap="none" anchor="ctr"/>
          <a:lstStyle/>
          <a:p>
            <a:endParaRPr lang="zh-CN" altLang="en-US"/>
          </a:p>
        </p:txBody>
      </p:sp>
      <p:sp>
        <p:nvSpPr>
          <p:cNvPr id="106501" name="Line 5"/>
          <p:cNvSpPr>
            <a:spLocks noChangeShapeType="1"/>
          </p:cNvSpPr>
          <p:nvPr/>
        </p:nvSpPr>
        <p:spPr bwMode="auto">
          <a:xfrm>
            <a:off x="1701801" y="1203325"/>
            <a:ext cx="1184275" cy="0"/>
          </a:xfrm>
          <a:prstGeom prst="line">
            <a:avLst/>
          </a:prstGeom>
          <a:noFill/>
          <a:ln w="12700">
            <a:solidFill>
              <a:schemeClr val="tx1"/>
            </a:solidFill>
            <a:round/>
            <a:headEnd/>
            <a:tailEnd/>
          </a:ln>
        </p:spPr>
        <p:txBody>
          <a:bodyPr wrap="none" anchor="ctr"/>
          <a:lstStyle/>
          <a:p>
            <a:endParaRPr lang="zh-CN" altLang="en-US"/>
          </a:p>
        </p:txBody>
      </p:sp>
      <p:sp>
        <p:nvSpPr>
          <p:cNvPr id="106502" name="Rectangle 6"/>
          <p:cNvSpPr>
            <a:spLocks noChangeArrowheads="1"/>
          </p:cNvSpPr>
          <p:nvPr/>
        </p:nvSpPr>
        <p:spPr bwMode="auto">
          <a:xfrm>
            <a:off x="1852614" y="800101"/>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用户层</a:t>
            </a:r>
          </a:p>
        </p:txBody>
      </p:sp>
      <p:sp>
        <p:nvSpPr>
          <p:cNvPr id="106503" name="Rectangle 7"/>
          <p:cNvSpPr>
            <a:spLocks noChangeArrowheads="1"/>
          </p:cNvSpPr>
          <p:nvPr/>
        </p:nvSpPr>
        <p:spPr bwMode="auto">
          <a:xfrm>
            <a:off x="2125664" y="1258889"/>
            <a:ext cx="424797"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IP</a:t>
            </a:r>
          </a:p>
        </p:txBody>
      </p:sp>
      <p:sp>
        <p:nvSpPr>
          <p:cNvPr id="106504" name="Rectangle 8"/>
          <p:cNvSpPr>
            <a:spLocks noChangeArrowheads="1"/>
          </p:cNvSpPr>
          <p:nvPr/>
        </p:nvSpPr>
        <p:spPr bwMode="auto">
          <a:xfrm>
            <a:off x="1927225" y="1673226"/>
            <a:ext cx="753412"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MAC</a:t>
            </a:r>
          </a:p>
        </p:txBody>
      </p:sp>
      <p:sp>
        <p:nvSpPr>
          <p:cNvPr id="106505" name="Rectangle 9"/>
          <p:cNvSpPr>
            <a:spLocks noChangeArrowheads="1"/>
          </p:cNvSpPr>
          <p:nvPr/>
        </p:nvSpPr>
        <p:spPr bwMode="auto">
          <a:xfrm>
            <a:off x="2144714" y="304801"/>
            <a:ext cx="35426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A</a:t>
            </a:r>
          </a:p>
        </p:txBody>
      </p:sp>
      <p:sp>
        <p:nvSpPr>
          <p:cNvPr id="461834" name="Rectangle 10"/>
          <p:cNvSpPr>
            <a:spLocks noChangeArrowheads="1"/>
          </p:cNvSpPr>
          <p:nvPr/>
        </p:nvSpPr>
        <p:spPr bwMode="auto">
          <a:xfrm>
            <a:off x="9223376" y="727075"/>
            <a:ext cx="1192213" cy="1747838"/>
          </a:xfrm>
          <a:prstGeom prst="rect">
            <a:avLst/>
          </a:prstGeom>
          <a:solidFill>
            <a:srgbClr val="FFFF99"/>
          </a:solidFill>
          <a:ln w="9525">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106507" name="Line 11"/>
          <p:cNvSpPr>
            <a:spLocks noChangeShapeType="1"/>
          </p:cNvSpPr>
          <p:nvPr/>
        </p:nvSpPr>
        <p:spPr bwMode="auto">
          <a:xfrm>
            <a:off x="9223375" y="2062163"/>
            <a:ext cx="1193800" cy="0"/>
          </a:xfrm>
          <a:prstGeom prst="line">
            <a:avLst/>
          </a:prstGeom>
          <a:noFill/>
          <a:ln w="12700">
            <a:solidFill>
              <a:schemeClr val="tx1"/>
            </a:solidFill>
            <a:round/>
            <a:headEnd/>
            <a:tailEnd/>
          </a:ln>
        </p:spPr>
        <p:txBody>
          <a:bodyPr wrap="none" anchor="ctr"/>
          <a:lstStyle/>
          <a:p>
            <a:endParaRPr lang="zh-CN" altLang="en-US"/>
          </a:p>
        </p:txBody>
      </p:sp>
      <p:sp>
        <p:nvSpPr>
          <p:cNvPr id="106508" name="Line 12"/>
          <p:cNvSpPr>
            <a:spLocks noChangeShapeType="1"/>
          </p:cNvSpPr>
          <p:nvPr/>
        </p:nvSpPr>
        <p:spPr bwMode="auto">
          <a:xfrm>
            <a:off x="9213850" y="1636713"/>
            <a:ext cx="1193800" cy="0"/>
          </a:xfrm>
          <a:prstGeom prst="line">
            <a:avLst/>
          </a:prstGeom>
          <a:noFill/>
          <a:ln w="12700">
            <a:solidFill>
              <a:schemeClr val="tx1"/>
            </a:solidFill>
            <a:round/>
            <a:headEnd/>
            <a:tailEnd/>
          </a:ln>
        </p:spPr>
        <p:txBody>
          <a:bodyPr wrap="none" anchor="ctr"/>
          <a:lstStyle/>
          <a:p>
            <a:endParaRPr lang="zh-CN" altLang="en-US"/>
          </a:p>
        </p:txBody>
      </p:sp>
      <p:sp>
        <p:nvSpPr>
          <p:cNvPr id="106509" name="Line 13"/>
          <p:cNvSpPr>
            <a:spLocks noChangeShapeType="1"/>
          </p:cNvSpPr>
          <p:nvPr/>
        </p:nvSpPr>
        <p:spPr bwMode="auto">
          <a:xfrm>
            <a:off x="9223376" y="1220788"/>
            <a:ext cx="1184275" cy="0"/>
          </a:xfrm>
          <a:prstGeom prst="line">
            <a:avLst/>
          </a:prstGeom>
          <a:noFill/>
          <a:ln w="12700">
            <a:solidFill>
              <a:schemeClr val="tx1"/>
            </a:solidFill>
            <a:round/>
            <a:headEnd/>
            <a:tailEnd/>
          </a:ln>
        </p:spPr>
        <p:txBody>
          <a:bodyPr wrap="none" anchor="ctr"/>
          <a:lstStyle/>
          <a:p>
            <a:endParaRPr lang="zh-CN" altLang="en-US"/>
          </a:p>
        </p:txBody>
      </p:sp>
      <p:sp>
        <p:nvSpPr>
          <p:cNvPr id="106510" name="Rectangle 14"/>
          <p:cNvSpPr>
            <a:spLocks noChangeArrowheads="1"/>
          </p:cNvSpPr>
          <p:nvPr/>
        </p:nvSpPr>
        <p:spPr bwMode="auto">
          <a:xfrm>
            <a:off x="9361489" y="820739"/>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用户层</a:t>
            </a:r>
          </a:p>
        </p:txBody>
      </p:sp>
      <p:sp>
        <p:nvSpPr>
          <p:cNvPr id="106511" name="Rectangle 15"/>
          <p:cNvSpPr>
            <a:spLocks noChangeArrowheads="1"/>
          </p:cNvSpPr>
          <p:nvPr/>
        </p:nvSpPr>
        <p:spPr bwMode="auto">
          <a:xfrm>
            <a:off x="9593264" y="1265239"/>
            <a:ext cx="424797"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IP</a:t>
            </a:r>
          </a:p>
        </p:txBody>
      </p:sp>
      <p:sp>
        <p:nvSpPr>
          <p:cNvPr id="106512" name="Rectangle 16"/>
          <p:cNvSpPr>
            <a:spLocks noChangeArrowheads="1"/>
          </p:cNvSpPr>
          <p:nvPr/>
        </p:nvSpPr>
        <p:spPr bwMode="auto">
          <a:xfrm>
            <a:off x="9467850" y="1693864"/>
            <a:ext cx="753412"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MAC</a:t>
            </a:r>
          </a:p>
        </p:txBody>
      </p:sp>
      <p:sp>
        <p:nvSpPr>
          <p:cNvPr id="106513" name="Rectangle 17"/>
          <p:cNvSpPr>
            <a:spLocks noChangeArrowheads="1"/>
          </p:cNvSpPr>
          <p:nvPr/>
        </p:nvSpPr>
        <p:spPr bwMode="auto">
          <a:xfrm>
            <a:off x="9705976" y="304801"/>
            <a:ext cx="35426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B</a:t>
            </a:r>
          </a:p>
        </p:txBody>
      </p:sp>
      <p:sp>
        <p:nvSpPr>
          <p:cNvPr id="106514" name="Rectangle 18"/>
          <p:cNvSpPr>
            <a:spLocks noChangeArrowheads="1"/>
          </p:cNvSpPr>
          <p:nvPr/>
        </p:nvSpPr>
        <p:spPr bwMode="auto">
          <a:xfrm>
            <a:off x="1852614" y="2078039"/>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物理层</a:t>
            </a:r>
          </a:p>
        </p:txBody>
      </p:sp>
      <p:sp>
        <p:nvSpPr>
          <p:cNvPr id="106515" name="Rectangle 19"/>
          <p:cNvSpPr>
            <a:spLocks noChangeArrowheads="1"/>
          </p:cNvSpPr>
          <p:nvPr/>
        </p:nvSpPr>
        <p:spPr bwMode="auto">
          <a:xfrm>
            <a:off x="4637088" y="1193801"/>
            <a:ext cx="908904"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网桥 </a:t>
            </a:r>
            <a:r>
              <a:rPr kumimoji="1" lang="en-US" altLang="zh-CN">
                <a:solidFill>
                  <a:srgbClr val="333399"/>
                </a:solidFill>
                <a:latin typeface="Arial" charset="0"/>
                <a:ea typeface="黑体" pitchFamily="2" charset="-122"/>
              </a:rPr>
              <a:t>1</a:t>
            </a:r>
          </a:p>
        </p:txBody>
      </p:sp>
      <p:sp>
        <p:nvSpPr>
          <p:cNvPr id="106516" name="Rectangle 20"/>
          <p:cNvSpPr>
            <a:spLocks noChangeArrowheads="1"/>
          </p:cNvSpPr>
          <p:nvPr/>
        </p:nvSpPr>
        <p:spPr bwMode="auto">
          <a:xfrm>
            <a:off x="6734175" y="1193801"/>
            <a:ext cx="908904"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网桥 </a:t>
            </a:r>
            <a:r>
              <a:rPr kumimoji="1" lang="en-US" altLang="zh-CN">
                <a:solidFill>
                  <a:srgbClr val="333399"/>
                </a:solidFill>
                <a:latin typeface="Arial" charset="0"/>
                <a:ea typeface="黑体" pitchFamily="2" charset="-122"/>
              </a:rPr>
              <a:t>2</a:t>
            </a:r>
          </a:p>
        </p:txBody>
      </p:sp>
      <p:sp>
        <p:nvSpPr>
          <p:cNvPr id="106517" name="Freeform 23"/>
          <p:cNvSpPr>
            <a:spLocks/>
          </p:cNvSpPr>
          <p:nvPr/>
        </p:nvSpPr>
        <p:spPr bwMode="auto">
          <a:xfrm>
            <a:off x="2271713" y="2486026"/>
            <a:ext cx="1206500" cy="339725"/>
          </a:xfrm>
          <a:custGeom>
            <a:avLst/>
            <a:gdLst>
              <a:gd name="T0" fmla="*/ 0 w 769"/>
              <a:gd name="T1" fmla="*/ 0 h 235"/>
              <a:gd name="T2" fmla="*/ 0 w 769"/>
              <a:gd name="T3" fmla="*/ 338279 h 235"/>
              <a:gd name="T4" fmla="*/ 1204931 w 769"/>
              <a:gd name="T5" fmla="*/ 338279 h 235"/>
              <a:gd name="T6" fmla="*/ 1204931 w 769"/>
              <a:gd name="T7" fmla="*/ 86738 h 235"/>
              <a:gd name="T8" fmla="*/ 0 60000 65536"/>
              <a:gd name="T9" fmla="*/ 0 60000 65536"/>
              <a:gd name="T10" fmla="*/ 0 60000 65536"/>
              <a:gd name="T11" fmla="*/ 0 60000 65536"/>
              <a:gd name="T12" fmla="*/ 0 w 769"/>
              <a:gd name="T13" fmla="*/ 0 h 235"/>
              <a:gd name="T14" fmla="*/ 769 w 769"/>
              <a:gd name="T15" fmla="*/ 235 h 235"/>
            </a:gdLst>
            <a:ahLst/>
            <a:cxnLst>
              <a:cxn ang="T8">
                <a:pos x="T0" y="T1"/>
              </a:cxn>
              <a:cxn ang="T9">
                <a:pos x="T2" y="T3"/>
              </a:cxn>
              <a:cxn ang="T10">
                <a:pos x="T4" y="T5"/>
              </a:cxn>
              <a:cxn ang="T11">
                <a:pos x="T6" y="T7"/>
              </a:cxn>
            </a:cxnLst>
            <a:rect l="T12" t="T13" r="T14" b="T15"/>
            <a:pathLst>
              <a:path w="769" h="235">
                <a:moveTo>
                  <a:pt x="0" y="0"/>
                </a:moveTo>
                <a:lnTo>
                  <a:pt x="0" y="234"/>
                </a:lnTo>
                <a:lnTo>
                  <a:pt x="768" y="234"/>
                </a:lnTo>
                <a:lnTo>
                  <a:pt x="768" y="60"/>
                </a:lnTo>
              </a:path>
            </a:pathLst>
          </a:custGeom>
          <a:noFill/>
          <a:ln w="28575" cap="rnd" cmpd="sng">
            <a:solidFill>
              <a:srgbClr val="333399"/>
            </a:solidFill>
            <a:prstDash val="solid"/>
            <a:round/>
            <a:headEnd type="none" w="med" len="med"/>
            <a:tailEnd type="none" w="med" len="med"/>
          </a:ln>
        </p:spPr>
        <p:txBody>
          <a:bodyPr/>
          <a:lstStyle/>
          <a:p>
            <a:endParaRPr lang="zh-CN" altLang="en-US"/>
          </a:p>
        </p:txBody>
      </p:sp>
      <p:sp>
        <p:nvSpPr>
          <p:cNvPr id="106518" name="Freeform 24"/>
          <p:cNvSpPr>
            <a:spLocks/>
          </p:cNvSpPr>
          <p:nvPr/>
        </p:nvSpPr>
        <p:spPr bwMode="auto">
          <a:xfrm>
            <a:off x="3835401" y="2478088"/>
            <a:ext cx="811213" cy="347662"/>
          </a:xfrm>
          <a:custGeom>
            <a:avLst/>
            <a:gdLst>
              <a:gd name="T0" fmla="*/ 0 w 517"/>
              <a:gd name="T1" fmla="*/ 95210 h 241"/>
              <a:gd name="T2" fmla="*/ 0 w 517"/>
              <a:gd name="T3" fmla="*/ 346219 h 241"/>
              <a:gd name="T4" fmla="*/ 809644 w 517"/>
              <a:gd name="T5" fmla="*/ 346219 h 241"/>
              <a:gd name="T6" fmla="*/ 809644 w 517"/>
              <a:gd name="T7" fmla="*/ 0 h 241"/>
              <a:gd name="T8" fmla="*/ 0 60000 65536"/>
              <a:gd name="T9" fmla="*/ 0 60000 65536"/>
              <a:gd name="T10" fmla="*/ 0 60000 65536"/>
              <a:gd name="T11" fmla="*/ 0 60000 65536"/>
              <a:gd name="T12" fmla="*/ 0 w 517"/>
              <a:gd name="T13" fmla="*/ 0 h 241"/>
              <a:gd name="T14" fmla="*/ 517 w 517"/>
              <a:gd name="T15" fmla="*/ 241 h 241"/>
            </a:gdLst>
            <a:ahLst/>
            <a:cxnLst>
              <a:cxn ang="T8">
                <a:pos x="T0" y="T1"/>
              </a:cxn>
              <a:cxn ang="T9">
                <a:pos x="T2" y="T3"/>
              </a:cxn>
              <a:cxn ang="T10">
                <a:pos x="T4" y="T5"/>
              </a:cxn>
              <a:cxn ang="T11">
                <a:pos x="T6" y="T7"/>
              </a:cxn>
            </a:cxnLst>
            <a:rect l="T12" t="T13" r="T14" b="T15"/>
            <a:pathLst>
              <a:path w="517" h="241">
                <a:moveTo>
                  <a:pt x="0" y="66"/>
                </a:moveTo>
                <a:lnTo>
                  <a:pt x="0" y="240"/>
                </a:lnTo>
                <a:lnTo>
                  <a:pt x="516" y="240"/>
                </a:lnTo>
                <a:lnTo>
                  <a:pt x="516" y="0"/>
                </a:lnTo>
              </a:path>
            </a:pathLst>
          </a:custGeom>
          <a:noFill/>
          <a:ln w="28575" cap="rnd" cmpd="sng">
            <a:solidFill>
              <a:srgbClr val="333399"/>
            </a:solidFill>
            <a:prstDash val="solid"/>
            <a:round/>
            <a:headEnd type="none" w="med" len="med"/>
            <a:tailEnd type="none" w="med" len="med"/>
          </a:ln>
        </p:spPr>
        <p:txBody>
          <a:bodyPr/>
          <a:lstStyle/>
          <a:p>
            <a:endParaRPr lang="zh-CN" altLang="en-US"/>
          </a:p>
        </p:txBody>
      </p:sp>
      <p:sp>
        <p:nvSpPr>
          <p:cNvPr id="461849" name="Freeform 25"/>
          <p:cNvSpPr>
            <a:spLocks/>
          </p:cNvSpPr>
          <p:nvPr/>
        </p:nvSpPr>
        <p:spPr bwMode="auto">
          <a:xfrm>
            <a:off x="5351464" y="2478088"/>
            <a:ext cx="1387475" cy="347662"/>
          </a:xfrm>
          <a:custGeom>
            <a:avLst/>
            <a:gdLst>
              <a:gd name="T0" fmla="*/ 0 w 883"/>
              <a:gd name="T1" fmla="*/ 0 h 241"/>
              <a:gd name="T2" fmla="*/ 0 w 883"/>
              <a:gd name="T3" fmla="*/ 346219 h 241"/>
              <a:gd name="T4" fmla="*/ 1385904 w 883"/>
              <a:gd name="T5" fmla="*/ 346219 h 241"/>
              <a:gd name="T6" fmla="*/ 1385904 w 883"/>
              <a:gd name="T7" fmla="*/ 0 h 241"/>
              <a:gd name="T8" fmla="*/ 0 60000 65536"/>
              <a:gd name="T9" fmla="*/ 0 60000 65536"/>
              <a:gd name="T10" fmla="*/ 0 60000 65536"/>
              <a:gd name="T11" fmla="*/ 0 60000 65536"/>
              <a:gd name="T12" fmla="*/ 0 w 883"/>
              <a:gd name="T13" fmla="*/ 0 h 241"/>
              <a:gd name="T14" fmla="*/ 883 w 883"/>
              <a:gd name="T15" fmla="*/ 241 h 241"/>
            </a:gdLst>
            <a:ahLst/>
            <a:cxnLst>
              <a:cxn ang="T8">
                <a:pos x="T0" y="T1"/>
              </a:cxn>
              <a:cxn ang="T9">
                <a:pos x="T2" y="T3"/>
              </a:cxn>
              <a:cxn ang="T10">
                <a:pos x="T4" y="T5"/>
              </a:cxn>
              <a:cxn ang="T11">
                <a:pos x="T6" y="T7"/>
              </a:cxn>
            </a:cxnLst>
            <a:rect l="T12" t="T13" r="T14" b="T15"/>
            <a:pathLst>
              <a:path w="883" h="241">
                <a:moveTo>
                  <a:pt x="0" y="0"/>
                </a:moveTo>
                <a:lnTo>
                  <a:pt x="0" y="240"/>
                </a:lnTo>
                <a:lnTo>
                  <a:pt x="882" y="240"/>
                </a:lnTo>
                <a:lnTo>
                  <a:pt x="882" y="0"/>
                </a:lnTo>
              </a:path>
            </a:pathLst>
          </a:custGeom>
          <a:noFill/>
          <a:ln w="57150" cap="rnd" cmpd="sng">
            <a:solidFill>
              <a:srgbClr val="333399"/>
            </a:solidFill>
            <a:prstDash val="solid"/>
            <a:round/>
            <a:headEnd type="none" w="med" len="med"/>
            <a:tailEnd type="none" w="med" len="med"/>
          </a:ln>
        </p:spPr>
        <p:txBody>
          <a:bodyPr/>
          <a:lstStyle/>
          <a:p>
            <a:endParaRPr lang="zh-CN" altLang="en-US"/>
          </a:p>
        </p:txBody>
      </p:sp>
      <p:sp>
        <p:nvSpPr>
          <p:cNvPr id="106520" name="Freeform 26"/>
          <p:cNvSpPr>
            <a:spLocks/>
          </p:cNvSpPr>
          <p:nvPr/>
        </p:nvSpPr>
        <p:spPr bwMode="auto">
          <a:xfrm>
            <a:off x="7453313" y="2478088"/>
            <a:ext cx="944562" cy="347662"/>
          </a:xfrm>
          <a:custGeom>
            <a:avLst/>
            <a:gdLst>
              <a:gd name="T0" fmla="*/ 0 w 601"/>
              <a:gd name="T1" fmla="*/ 0 h 241"/>
              <a:gd name="T2" fmla="*/ 0 w 601"/>
              <a:gd name="T3" fmla="*/ 346219 h 241"/>
              <a:gd name="T4" fmla="*/ 942990 w 601"/>
              <a:gd name="T5" fmla="*/ 346219 h 241"/>
              <a:gd name="T6" fmla="*/ 942990 w 601"/>
              <a:gd name="T7" fmla="*/ 103866 h 241"/>
              <a:gd name="T8" fmla="*/ 0 60000 65536"/>
              <a:gd name="T9" fmla="*/ 0 60000 65536"/>
              <a:gd name="T10" fmla="*/ 0 60000 65536"/>
              <a:gd name="T11" fmla="*/ 0 60000 65536"/>
              <a:gd name="T12" fmla="*/ 0 w 601"/>
              <a:gd name="T13" fmla="*/ 0 h 241"/>
              <a:gd name="T14" fmla="*/ 601 w 601"/>
              <a:gd name="T15" fmla="*/ 241 h 241"/>
            </a:gdLst>
            <a:ahLst/>
            <a:cxnLst>
              <a:cxn ang="T8">
                <a:pos x="T0" y="T1"/>
              </a:cxn>
              <a:cxn ang="T9">
                <a:pos x="T2" y="T3"/>
              </a:cxn>
              <a:cxn ang="T10">
                <a:pos x="T4" y="T5"/>
              </a:cxn>
              <a:cxn ang="T11">
                <a:pos x="T6" y="T7"/>
              </a:cxn>
            </a:cxnLst>
            <a:rect l="T12" t="T13" r="T14" b="T15"/>
            <a:pathLst>
              <a:path w="601" h="241">
                <a:moveTo>
                  <a:pt x="0" y="0"/>
                </a:moveTo>
                <a:lnTo>
                  <a:pt x="0" y="240"/>
                </a:lnTo>
                <a:lnTo>
                  <a:pt x="600" y="240"/>
                </a:lnTo>
                <a:lnTo>
                  <a:pt x="600" y="72"/>
                </a:lnTo>
              </a:path>
            </a:pathLst>
          </a:custGeom>
          <a:noFill/>
          <a:ln w="28575" cap="rnd" cmpd="sng">
            <a:solidFill>
              <a:srgbClr val="333399"/>
            </a:solidFill>
            <a:prstDash val="solid"/>
            <a:round/>
            <a:headEnd type="none" w="med" len="med"/>
            <a:tailEnd type="none" w="med" len="med"/>
          </a:ln>
        </p:spPr>
        <p:txBody>
          <a:bodyPr/>
          <a:lstStyle/>
          <a:p>
            <a:endParaRPr lang="zh-CN" altLang="en-US"/>
          </a:p>
        </p:txBody>
      </p:sp>
      <p:sp>
        <p:nvSpPr>
          <p:cNvPr id="106521" name="Freeform 27"/>
          <p:cNvSpPr>
            <a:spLocks/>
          </p:cNvSpPr>
          <p:nvPr/>
        </p:nvSpPr>
        <p:spPr bwMode="auto">
          <a:xfrm>
            <a:off x="8716964" y="2478088"/>
            <a:ext cx="1171575" cy="347662"/>
          </a:xfrm>
          <a:custGeom>
            <a:avLst/>
            <a:gdLst>
              <a:gd name="T0" fmla="*/ 0 w 745"/>
              <a:gd name="T1" fmla="*/ 95210 h 241"/>
              <a:gd name="T2" fmla="*/ 0 w 745"/>
              <a:gd name="T3" fmla="*/ 346219 h 241"/>
              <a:gd name="T4" fmla="*/ 1170002 w 745"/>
              <a:gd name="T5" fmla="*/ 346219 h 241"/>
              <a:gd name="T6" fmla="*/ 1170002 w 745"/>
              <a:gd name="T7" fmla="*/ 0 h 241"/>
              <a:gd name="T8" fmla="*/ 0 60000 65536"/>
              <a:gd name="T9" fmla="*/ 0 60000 65536"/>
              <a:gd name="T10" fmla="*/ 0 60000 65536"/>
              <a:gd name="T11" fmla="*/ 0 60000 65536"/>
              <a:gd name="T12" fmla="*/ 0 w 745"/>
              <a:gd name="T13" fmla="*/ 0 h 241"/>
              <a:gd name="T14" fmla="*/ 745 w 745"/>
              <a:gd name="T15" fmla="*/ 241 h 241"/>
            </a:gdLst>
            <a:ahLst/>
            <a:cxnLst>
              <a:cxn ang="T8">
                <a:pos x="T0" y="T1"/>
              </a:cxn>
              <a:cxn ang="T9">
                <a:pos x="T2" y="T3"/>
              </a:cxn>
              <a:cxn ang="T10">
                <a:pos x="T4" y="T5"/>
              </a:cxn>
              <a:cxn ang="T11">
                <a:pos x="T6" y="T7"/>
              </a:cxn>
            </a:cxnLst>
            <a:rect l="T12" t="T13" r="T14" b="T15"/>
            <a:pathLst>
              <a:path w="745" h="241">
                <a:moveTo>
                  <a:pt x="0" y="66"/>
                </a:moveTo>
                <a:lnTo>
                  <a:pt x="0" y="240"/>
                </a:lnTo>
                <a:lnTo>
                  <a:pt x="744" y="240"/>
                </a:lnTo>
                <a:lnTo>
                  <a:pt x="744" y="0"/>
                </a:lnTo>
              </a:path>
            </a:pathLst>
          </a:custGeom>
          <a:noFill/>
          <a:ln w="28575" cap="rnd" cmpd="sng">
            <a:solidFill>
              <a:srgbClr val="333399"/>
            </a:solidFill>
            <a:prstDash val="solid"/>
            <a:round/>
            <a:headEnd type="none" w="med" len="med"/>
            <a:tailEnd type="none" w="med" len="med"/>
          </a:ln>
        </p:spPr>
        <p:txBody>
          <a:bodyPr/>
          <a:lstStyle/>
          <a:p>
            <a:endParaRPr lang="zh-CN" altLang="en-US"/>
          </a:p>
        </p:txBody>
      </p:sp>
      <p:sp>
        <p:nvSpPr>
          <p:cNvPr id="106522" name="Rectangle 28"/>
          <p:cNvSpPr>
            <a:spLocks noChangeArrowheads="1"/>
          </p:cNvSpPr>
          <p:nvPr/>
        </p:nvSpPr>
        <p:spPr bwMode="auto">
          <a:xfrm>
            <a:off x="2851151" y="981075"/>
            <a:ext cx="456857"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sp>
        <p:nvSpPr>
          <p:cNvPr id="106523" name="Rectangle 29"/>
          <p:cNvSpPr>
            <a:spLocks noChangeArrowheads="1"/>
          </p:cNvSpPr>
          <p:nvPr/>
        </p:nvSpPr>
        <p:spPr bwMode="auto">
          <a:xfrm>
            <a:off x="2844801" y="1390650"/>
            <a:ext cx="456857"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sp>
        <p:nvSpPr>
          <p:cNvPr id="106524" name="Rectangle 30"/>
          <p:cNvSpPr>
            <a:spLocks noChangeArrowheads="1"/>
          </p:cNvSpPr>
          <p:nvPr/>
        </p:nvSpPr>
        <p:spPr bwMode="auto">
          <a:xfrm>
            <a:off x="2854326" y="1822450"/>
            <a:ext cx="456857"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sp>
        <p:nvSpPr>
          <p:cNvPr id="106525" name="Rectangle 31"/>
          <p:cNvSpPr>
            <a:spLocks noChangeArrowheads="1"/>
          </p:cNvSpPr>
          <p:nvPr/>
        </p:nvSpPr>
        <p:spPr bwMode="auto">
          <a:xfrm>
            <a:off x="3857626" y="1838325"/>
            <a:ext cx="456857"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sp>
        <p:nvSpPr>
          <p:cNvPr id="106526" name="Rectangle 32"/>
          <p:cNvSpPr>
            <a:spLocks noChangeArrowheads="1"/>
          </p:cNvSpPr>
          <p:nvPr/>
        </p:nvSpPr>
        <p:spPr bwMode="auto">
          <a:xfrm>
            <a:off x="5870576" y="2444750"/>
            <a:ext cx="456857"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sp>
        <p:nvSpPr>
          <p:cNvPr id="106527" name="Rectangle 33"/>
          <p:cNvSpPr>
            <a:spLocks noChangeArrowheads="1"/>
          </p:cNvSpPr>
          <p:nvPr/>
        </p:nvSpPr>
        <p:spPr bwMode="auto">
          <a:xfrm>
            <a:off x="7893051" y="1846263"/>
            <a:ext cx="456857"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sp>
        <p:nvSpPr>
          <p:cNvPr id="106528" name="Rectangle 34"/>
          <p:cNvSpPr>
            <a:spLocks noChangeArrowheads="1"/>
          </p:cNvSpPr>
          <p:nvPr/>
        </p:nvSpPr>
        <p:spPr bwMode="auto">
          <a:xfrm>
            <a:off x="8839201" y="1871663"/>
            <a:ext cx="456857"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sp>
        <p:nvSpPr>
          <p:cNvPr id="106529" name="Rectangle 35"/>
          <p:cNvSpPr>
            <a:spLocks noChangeArrowheads="1"/>
          </p:cNvSpPr>
          <p:nvPr/>
        </p:nvSpPr>
        <p:spPr bwMode="auto">
          <a:xfrm>
            <a:off x="8839201" y="1436688"/>
            <a:ext cx="456857"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sp>
        <p:nvSpPr>
          <p:cNvPr id="106530" name="Rectangle 36"/>
          <p:cNvSpPr>
            <a:spLocks noChangeArrowheads="1"/>
          </p:cNvSpPr>
          <p:nvPr/>
        </p:nvSpPr>
        <p:spPr bwMode="auto">
          <a:xfrm>
            <a:off x="8839201" y="1014413"/>
            <a:ext cx="456857"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sp>
        <p:nvSpPr>
          <p:cNvPr id="106531" name="Rectangle 37"/>
          <p:cNvSpPr>
            <a:spLocks noChangeArrowheads="1"/>
          </p:cNvSpPr>
          <p:nvPr/>
        </p:nvSpPr>
        <p:spPr bwMode="auto">
          <a:xfrm>
            <a:off x="6375401" y="3132138"/>
            <a:ext cx="1674813" cy="379412"/>
          </a:xfrm>
          <a:prstGeom prst="rect">
            <a:avLst/>
          </a:prstGeom>
          <a:solidFill>
            <a:srgbClr val="CCECFF"/>
          </a:solidFill>
          <a:ln w="9525">
            <a:solidFill>
              <a:schemeClr val="folHlink"/>
            </a:solidFill>
            <a:miter lim="800000"/>
            <a:headEnd/>
            <a:tailEnd/>
          </a:ln>
        </p:spPr>
        <p:txBody>
          <a:bodyPr wrap="none" anchor="ctr"/>
          <a:lstStyle/>
          <a:p>
            <a:pPr algn="ctr" defTabSz="762000" eaLnBrk="0" hangingPunct="0"/>
            <a:r>
              <a:rPr kumimoji="1" lang="zh-CN" altLang="en-US">
                <a:solidFill>
                  <a:srgbClr val="333399"/>
                </a:solidFill>
                <a:latin typeface="Arial" charset="0"/>
                <a:ea typeface="黑体" pitchFamily="2" charset="-122"/>
              </a:rPr>
              <a:t>用户数据</a:t>
            </a:r>
          </a:p>
        </p:txBody>
      </p:sp>
      <p:sp>
        <p:nvSpPr>
          <p:cNvPr id="106532" name="Rectangle 38"/>
          <p:cNvSpPr>
            <a:spLocks noChangeArrowheads="1"/>
          </p:cNvSpPr>
          <p:nvPr/>
        </p:nvSpPr>
        <p:spPr bwMode="auto">
          <a:xfrm>
            <a:off x="5648325" y="3736975"/>
            <a:ext cx="2401888" cy="381000"/>
          </a:xfrm>
          <a:prstGeom prst="rect">
            <a:avLst/>
          </a:prstGeom>
          <a:solidFill>
            <a:srgbClr val="FFFF66"/>
          </a:solidFill>
          <a:ln w="9525">
            <a:solidFill>
              <a:schemeClr val="folHlink"/>
            </a:solidFill>
            <a:miter lim="800000"/>
            <a:headEnd/>
            <a:tailEnd/>
          </a:ln>
        </p:spPr>
        <p:txBody>
          <a:bodyPr wrap="none" anchor="ctr"/>
          <a:lstStyle/>
          <a:p>
            <a:endParaRPr lang="zh-CN" altLang="en-US"/>
          </a:p>
        </p:txBody>
      </p:sp>
      <p:sp>
        <p:nvSpPr>
          <p:cNvPr id="106533" name="Rectangle 39"/>
          <p:cNvSpPr>
            <a:spLocks noChangeArrowheads="1"/>
          </p:cNvSpPr>
          <p:nvPr/>
        </p:nvSpPr>
        <p:spPr bwMode="auto">
          <a:xfrm>
            <a:off x="5710238" y="3733801"/>
            <a:ext cx="695704"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IP-H</a:t>
            </a:r>
          </a:p>
        </p:txBody>
      </p:sp>
      <p:sp>
        <p:nvSpPr>
          <p:cNvPr id="106534" name="Line 40"/>
          <p:cNvSpPr>
            <a:spLocks noChangeShapeType="1"/>
          </p:cNvSpPr>
          <p:nvPr/>
        </p:nvSpPr>
        <p:spPr bwMode="auto">
          <a:xfrm>
            <a:off x="6351588" y="3736976"/>
            <a:ext cx="0" cy="365125"/>
          </a:xfrm>
          <a:prstGeom prst="line">
            <a:avLst/>
          </a:prstGeom>
          <a:noFill/>
          <a:ln w="12700">
            <a:solidFill>
              <a:schemeClr val="tx1"/>
            </a:solidFill>
            <a:round/>
            <a:headEnd/>
            <a:tailEnd/>
          </a:ln>
        </p:spPr>
        <p:txBody>
          <a:bodyPr wrap="none" anchor="ctr"/>
          <a:lstStyle/>
          <a:p>
            <a:endParaRPr lang="zh-CN" altLang="en-US"/>
          </a:p>
        </p:txBody>
      </p:sp>
      <p:sp>
        <p:nvSpPr>
          <p:cNvPr id="106535" name="Rectangle 41"/>
          <p:cNvSpPr>
            <a:spLocks noChangeArrowheads="1"/>
          </p:cNvSpPr>
          <p:nvPr/>
        </p:nvSpPr>
        <p:spPr bwMode="auto">
          <a:xfrm>
            <a:off x="4530726" y="4318001"/>
            <a:ext cx="4640263" cy="377825"/>
          </a:xfrm>
          <a:prstGeom prst="rect">
            <a:avLst/>
          </a:prstGeom>
          <a:solidFill>
            <a:srgbClr val="FFCCFF"/>
          </a:solidFill>
          <a:ln w="9525">
            <a:solidFill>
              <a:schemeClr val="folHlink"/>
            </a:solidFill>
            <a:miter lim="800000"/>
            <a:headEnd/>
            <a:tailEnd/>
          </a:ln>
        </p:spPr>
        <p:txBody>
          <a:bodyPr wrap="none" anchor="ctr"/>
          <a:lstStyle/>
          <a:p>
            <a:endParaRPr lang="zh-CN" altLang="en-US"/>
          </a:p>
        </p:txBody>
      </p:sp>
      <p:sp>
        <p:nvSpPr>
          <p:cNvPr id="106536" name="Rectangle 42"/>
          <p:cNvSpPr>
            <a:spLocks noChangeArrowheads="1"/>
          </p:cNvSpPr>
          <p:nvPr/>
        </p:nvSpPr>
        <p:spPr bwMode="auto">
          <a:xfrm>
            <a:off x="4545013" y="4311651"/>
            <a:ext cx="1024320"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MAC-H</a:t>
            </a:r>
          </a:p>
        </p:txBody>
      </p:sp>
      <p:sp>
        <p:nvSpPr>
          <p:cNvPr id="106537" name="Rectangle 43"/>
          <p:cNvSpPr>
            <a:spLocks noChangeArrowheads="1"/>
          </p:cNvSpPr>
          <p:nvPr/>
        </p:nvSpPr>
        <p:spPr bwMode="auto">
          <a:xfrm>
            <a:off x="8148638" y="4306889"/>
            <a:ext cx="995466"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MAC-T</a:t>
            </a:r>
          </a:p>
        </p:txBody>
      </p:sp>
      <p:sp>
        <p:nvSpPr>
          <p:cNvPr id="106538" name="Line 44"/>
          <p:cNvSpPr>
            <a:spLocks noChangeShapeType="1"/>
          </p:cNvSpPr>
          <p:nvPr/>
        </p:nvSpPr>
        <p:spPr bwMode="auto">
          <a:xfrm>
            <a:off x="5649913" y="4332289"/>
            <a:ext cx="0" cy="352425"/>
          </a:xfrm>
          <a:prstGeom prst="line">
            <a:avLst/>
          </a:prstGeom>
          <a:noFill/>
          <a:ln w="12700">
            <a:solidFill>
              <a:schemeClr val="tx1"/>
            </a:solidFill>
            <a:round/>
            <a:headEnd/>
            <a:tailEnd/>
          </a:ln>
        </p:spPr>
        <p:txBody>
          <a:bodyPr wrap="none" anchor="ctr"/>
          <a:lstStyle/>
          <a:p>
            <a:endParaRPr lang="zh-CN" altLang="en-US"/>
          </a:p>
        </p:txBody>
      </p:sp>
      <p:sp>
        <p:nvSpPr>
          <p:cNvPr id="106539" name="Line 45"/>
          <p:cNvSpPr>
            <a:spLocks noChangeShapeType="1"/>
          </p:cNvSpPr>
          <p:nvPr/>
        </p:nvSpPr>
        <p:spPr bwMode="auto">
          <a:xfrm>
            <a:off x="8066088" y="4337051"/>
            <a:ext cx="0" cy="354013"/>
          </a:xfrm>
          <a:prstGeom prst="line">
            <a:avLst/>
          </a:prstGeom>
          <a:noFill/>
          <a:ln w="12700">
            <a:solidFill>
              <a:schemeClr val="tx1"/>
            </a:solidFill>
            <a:round/>
            <a:headEnd/>
            <a:tailEnd/>
          </a:ln>
        </p:spPr>
        <p:txBody>
          <a:bodyPr wrap="none" anchor="ctr"/>
          <a:lstStyle/>
          <a:p>
            <a:endParaRPr lang="zh-CN" altLang="en-US"/>
          </a:p>
        </p:txBody>
      </p:sp>
      <p:sp>
        <p:nvSpPr>
          <p:cNvPr id="106540" name="Rectangle 46"/>
          <p:cNvSpPr>
            <a:spLocks noChangeArrowheads="1"/>
          </p:cNvSpPr>
          <p:nvPr/>
        </p:nvSpPr>
        <p:spPr bwMode="auto">
          <a:xfrm>
            <a:off x="3625850" y="4883151"/>
            <a:ext cx="6478588" cy="379413"/>
          </a:xfrm>
          <a:prstGeom prst="rect">
            <a:avLst/>
          </a:prstGeom>
          <a:solidFill>
            <a:srgbClr val="99CCFF"/>
          </a:solidFill>
          <a:ln w="9525">
            <a:solidFill>
              <a:schemeClr val="folHlink"/>
            </a:solidFill>
            <a:miter lim="800000"/>
            <a:headEnd/>
            <a:tailEnd/>
          </a:ln>
        </p:spPr>
        <p:txBody>
          <a:bodyPr wrap="none" anchor="ctr"/>
          <a:lstStyle/>
          <a:p>
            <a:endParaRPr lang="zh-CN" altLang="en-US"/>
          </a:p>
        </p:txBody>
      </p:sp>
      <p:sp>
        <p:nvSpPr>
          <p:cNvPr id="106541" name="Rectangle 47"/>
          <p:cNvSpPr>
            <a:spLocks noChangeArrowheads="1"/>
          </p:cNvSpPr>
          <p:nvPr/>
        </p:nvSpPr>
        <p:spPr bwMode="auto">
          <a:xfrm>
            <a:off x="3624264" y="4876801"/>
            <a:ext cx="96821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PPP-H</a:t>
            </a:r>
          </a:p>
        </p:txBody>
      </p:sp>
      <p:sp>
        <p:nvSpPr>
          <p:cNvPr id="106542" name="Line 48"/>
          <p:cNvSpPr>
            <a:spLocks noChangeShapeType="1"/>
          </p:cNvSpPr>
          <p:nvPr/>
        </p:nvSpPr>
        <p:spPr bwMode="auto">
          <a:xfrm>
            <a:off x="4532313" y="4891089"/>
            <a:ext cx="0" cy="377825"/>
          </a:xfrm>
          <a:prstGeom prst="line">
            <a:avLst/>
          </a:prstGeom>
          <a:noFill/>
          <a:ln w="12700">
            <a:solidFill>
              <a:schemeClr val="tx1"/>
            </a:solidFill>
            <a:round/>
            <a:headEnd/>
            <a:tailEnd/>
          </a:ln>
        </p:spPr>
        <p:txBody>
          <a:bodyPr wrap="none" anchor="ctr"/>
          <a:lstStyle/>
          <a:p>
            <a:endParaRPr lang="zh-CN" altLang="en-US"/>
          </a:p>
        </p:txBody>
      </p:sp>
      <p:sp>
        <p:nvSpPr>
          <p:cNvPr id="106543" name="Line 49"/>
          <p:cNvSpPr>
            <a:spLocks noChangeShapeType="1"/>
          </p:cNvSpPr>
          <p:nvPr/>
        </p:nvSpPr>
        <p:spPr bwMode="auto">
          <a:xfrm>
            <a:off x="9183688" y="4891089"/>
            <a:ext cx="0" cy="377825"/>
          </a:xfrm>
          <a:prstGeom prst="line">
            <a:avLst/>
          </a:prstGeom>
          <a:noFill/>
          <a:ln w="12700">
            <a:solidFill>
              <a:schemeClr val="tx1"/>
            </a:solidFill>
            <a:round/>
            <a:headEnd/>
            <a:tailEnd/>
          </a:ln>
        </p:spPr>
        <p:txBody>
          <a:bodyPr wrap="none" anchor="ctr"/>
          <a:lstStyle/>
          <a:p>
            <a:endParaRPr lang="zh-CN" altLang="en-US"/>
          </a:p>
        </p:txBody>
      </p:sp>
      <p:sp>
        <p:nvSpPr>
          <p:cNvPr id="106544" name="Rectangle 50"/>
          <p:cNvSpPr>
            <a:spLocks noChangeArrowheads="1"/>
          </p:cNvSpPr>
          <p:nvPr/>
        </p:nvSpPr>
        <p:spPr bwMode="auto">
          <a:xfrm>
            <a:off x="9197976" y="4879976"/>
            <a:ext cx="939361"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PPP-T</a:t>
            </a:r>
          </a:p>
        </p:txBody>
      </p:sp>
      <p:sp>
        <p:nvSpPr>
          <p:cNvPr id="106545" name="Rectangle 51"/>
          <p:cNvSpPr>
            <a:spLocks noChangeArrowheads="1"/>
          </p:cNvSpPr>
          <p:nvPr/>
        </p:nvSpPr>
        <p:spPr bwMode="auto">
          <a:xfrm>
            <a:off x="1817688" y="3135313"/>
            <a:ext cx="815930"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r>
              <a:rPr kumimoji="1" lang="en-US" altLang="zh-CN" sz="2400">
                <a:solidFill>
                  <a:srgbClr val="333399"/>
                </a:solidFill>
                <a:latin typeface="Arial" charset="0"/>
                <a:ea typeface="黑体" pitchFamily="2" charset="-122"/>
              </a:rPr>
              <a:t> </a:t>
            </a:r>
            <a:r>
              <a:rPr kumimoji="1" lang="en-US" altLang="zh-CN" sz="2400">
                <a:solidFill>
                  <a:srgbClr val="333399"/>
                </a:solidFill>
                <a:latin typeface="Arial" charset="0"/>
                <a:ea typeface="黑体" pitchFamily="2" charset="-122"/>
                <a:sym typeface="Wingdings" pitchFamily="2" charset="2"/>
              </a:rPr>
              <a:t></a:t>
            </a:r>
          </a:p>
        </p:txBody>
      </p:sp>
      <p:sp>
        <p:nvSpPr>
          <p:cNvPr id="106546" name="Rectangle 52"/>
          <p:cNvSpPr>
            <a:spLocks noChangeArrowheads="1"/>
          </p:cNvSpPr>
          <p:nvPr/>
        </p:nvSpPr>
        <p:spPr bwMode="auto">
          <a:xfrm>
            <a:off x="1782763" y="3695700"/>
            <a:ext cx="815930"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r>
              <a:rPr kumimoji="1" lang="en-US" altLang="zh-CN" sz="2400">
                <a:solidFill>
                  <a:srgbClr val="333399"/>
                </a:solidFill>
                <a:latin typeface="Arial" charset="0"/>
                <a:ea typeface="黑体" pitchFamily="2" charset="-122"/>
              </a:rPr>
              <a:t> </a:t>
            </a:r>
            <a:r>
              <a:rPr kumimoji="1" lang="en-US" altLang="zh-CN" sz="2400">
                <a:solidFill>
                  <a:srgbClr val="333399"/>
                </a:solidFill>
                <a:latin typeface="Arial" charset="0"/>
                <a:ea typeface="黑体" pitchFamily="2" charset="-122"/>
                <a:sym typeface="Wingdings" pitchFamily="2" charset="2"/>
              </a:rPr>
              <a:t></a:t>
            </a:r>
          </a:p>
        </p:txBody>
      </p:sp>
      <p:sp>
        <p:nvSpPr>
          <p:cNvPr id="106547" name="Rectangle 53"/>
          <p:cNvSpPr>
            <a:spLocks noChangeArrowheads="1"/>
          </p:cNvSpPr>
          <p:nvPr/>
        </p:nvSpPr>
        <p:spPr bwMode="auto">
          <a:xfrm>
            <a:off x="1562101" y="4292600"/>
            <a:ext cx="1534075"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r>
              <a:rPr kumimoji="1" lang="en-US" altLang="zh-CN" sz="2400">
                <a:solidFill>
                  <a:srgbClr val="333399"/>
                </a:solidFill>
                <a:latin typeface="Arial" charset="0"/>
                <a:ea typeface="黑体" pitchFamily="2" charset="-122"/>
              </a:rPr>
              <a:t> </a:t>
            </a:r>
            <a:r>
              <a:rPr kumimoji="1" lang="en-US" altLang="zh-CN" sz="2400">
                <a:solidFill>
                  <a:srgbClr val="333399"/>
                </a:solidFill>
                <a:latin typeface="Arial" charset="0"/>
                <a:ea typeface="黑体" pitchFamily="2" charset="-122"/>
                <a:sym typeface="Wingdings" pitchFamily="2" charset="2"/>
              </a:rPr>
              <a:t></a:t>
            </a:r>
            <a:r>
              <a:rPr kumimoji="1" lang="en-US" altLang="zh-CN" sz="2400">
                <a:solidFill>
                  <a:srgbClr val="333399"/>
                </a:solidFill>
                <a:latin typeface="Arial" charset="0"/>
                <a:ea typeface="黑体" pitchFamily="2" charset="-122"/>
              </a:rPr>
              <a:t> </a:t>
            </a:r>
            <a:r>
              <a:rPr kumimoji="1" lang="en-US" altLang="zh-CN" sz="2400">
                <a:solidFill>
                  <a:srgbClr val="333399"/>
                </a:solidFill>
                <a:latin typeface="Arial" charset="0"/>
                <a:ea typeface="黑体" pitchFamily="2" charset="-122"/>
                <a:sym typeface="Wingdings" pitchFamily="2" charset="2"/>
              </a:rPr>
              <a:t></a:t>
            </a:r>
            <a:r>
              <a:rPr kumimoji="1" lang="en-US" altLang="zh-CN" sz="2400">
                <a:solidFill>
                  <a:srgbClr val="333399"/>
                </a:solidFill>
                <a:latin typeface="Arial" charset="0"/>
                <a:ea typeface="黑体" pitchFamily="2" charset="-122"/>
              </a:rPr>
              <a:t> </a:t>
            </a:r>
            <a:r>
              <a:rPr kumimoji="1" lang="en-US" altLang="zh-CN" sz="2400">
                <a:solidFill>
                  <a:srgbClr val="333399"/>
                </a:solidFill>
                <a:latin typeface="Arial" charset="0"/>
                <a:ea typeface="黑体" pitchFamily="2" charset="-122"/>
                <a:sym typeface="Wingdings" pitchFamily="2" charset="2"/>
              </a:rPr>
              <a:t></a:t>
            </a:r>
          </a:p>
        </p:txBody>
      </p:sp>
      <p:sp>
        <p:nvSpPr>
          <p:cNvPr id="106548" name="Rectangle 54"/>
          <p:cNvSpPr>
            <a:spLocks noChangeArrowheads="1"/>
          </p:cNvSpPr>
          <p:nvPr/>
        </p:nvSpPr>
        <p:spPr bwMode="auto">
          <a:xfrm>
            <a:off x="1976439" y="4840288"/>
            <a:ext cx="456857" cy="4591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sz="2400">
                <a:solidFill>
                  <a:srgbClr val="333399"/>
                </a:solidFill>
                <a:latin typeface="Arial" charset="0"/>
                <a:ea typeface="黑体" pitchFamily="2" charset="-122"/>
                <a:sym typeface="Wingdings" pitchFamily="2" charset="2"/>
              </a:rPr>
              <a:t></a:t>
            </a:r>
          </a:p>
        </p:txBody>
      </p:sp>
      <p:sp>
        <p:nvSpPr>
          <p:cNvPr id="106549" name="Line 55"/>
          <p:cNvSpPr>
            <a:spLocks noChangeShapeType="1"/>
          </p:cNvSpPr>
          <p:nvPr/>
        </p:nvSpPr>
        <p:spPr bwMode="auto">
          <a:xfrm flipH="1" flipV="1">
            <a:off x="2479676" y="3327401"/>
            <a:ext cx="3859213" cy="11113"/>
          </a:xfrm>
          <a:prstGeom prst="line">
            <a:avLst/>
          </a:prstGeom>
          <a:noFill/>
          <a:ln w="12700">
            <a:solidFill>
              <a:schemeClr val="tx1"/>
            </a:solidFill>
            <a:prstDash val="lgDash"/>
            <a:round/>
            <a:headEnd/>
            <a:tailEnd/>
          </a:ln>
        </p:spPr>
        <p:txBody>
          <a:bodyPr wrap="none" anchor="ctr"/>
          <a:lstStyle/>
          <a:p>
            <a:endParaRPr lang="zh-CN" altLang="en-US"/>
          </a:p>
        </p:txBody>
      </p:sp>
      <p:sp>
        <p:nvSpPr>
          <p:cNvPr id="106550" name="Line 56"/>
          <p:cNvSpPr>
            <a:spLocks noChangeShapeType="1"/>
          </p:cNvSpPr>
          <p:nvPr/>
        </p:nvSpPr>
        <p:spPr bwMode="auto">
          <a:xfrm flipH="1">
            <a:off x="2462213" y="3916363"/>
            <a:ext cx="3103562" cy="0"/>
          </a:xfrm>
          <a:prstGeom prst="line">
            <a:avLst/>
          </a:prstGeom>
          <a:noFill/>
          <a:ln w="12700">
            <a:solidFill>
              <a:schemeClr val="tx1"/>
            </a:solidFill>
            <a:prstDash val="lgDash"/>
            <a:round/>
            <a:headEnd/>
            <a:tailEnd/>
          </a:ln>
        </p:spPr>
        <p:txBody>
          <a:bodyPr wrap="none" anchor="ctr"/>
          <a:lstStyle/>
          <a:p>
            <a:endParaRPr lang="zh-CN" altLang="en-US"/>
          </a:p>
        </p:txBody>
      </p:sp>
      <p:sp>
        <p:nvSpPr>
          <p:cNvPr id="106551" name="Line 57"/>
          <p:cNvSpPr>
            <a:spLocks noChangeShapeType="1"/>
          </p:cNvSpPr>
          <p:nvPr/>
        </p:nvSpPr>
        <p:spPr bwMode="auto">
          <a:xfrm flipH="1">
            <a:off x="2946401" y="4497388"/>
            <a:ext cx="1527175" cy="0"/>
          </a:xfrm>
          <a:prstGeom prst="line">
            <a:avLst/>
          </a:prstGeom>
          <a:noFill/>
          <a:ln w="12700">
            <a:solidFill>
              <a:schemeClr val="tx1"/>
            </a:solidFill>
            <a:prstDash val="lgDash"/>
            <a:round/>
            <a:headEnd/>
            <a:tailEnd/>
          </a:ln>
        </p:spPr>
        <p:txBody>
          <a:bodyPr wrap="none" anchor="ctr"/>
          <a:lstStyle/>
          <a:p>
            <a:endParaRPr lang="zh-CN" altLang="en-US"/>
          </a:p>
        </p:txBody>
      </p:sp>
      <p:sp>
        <p:nvSpPr>
          <p:cNvPr id="106552" name="Line 58"/>
          <p:cNvSpPr>
            <a:spLocks noChangeShapeType="1"/>
          </p:cNvSpPr>
          <p:nvPr/>
        </p:nvSpPr>
        <p:spPr bwMode="auto">
          <a:xfrm flipH="1">
            <a:off x="2330450" y="5067300"/>
            <a:ext cx="1238250" cy="0"/>
          </a:xfrm>
          <a:prstGeom prst="line">
            <a:avLst/>
          </a:prstGeom>
          <a:noFill/>
          <a:ln w="12700">
            <a:solidFill>
              <a:schemeClr val="tx1"/>
            </a:solidFill>
            <a:prstDash val="lgDash"/>
            <a:round/>
            <a:headEnd/>
            <a:tailEnd/>
          </a:ln>
        </p:spPr>
        <p:txBody>
          <a:bodyPr wrap="none" anchor="ctr"/>
          <a:lstStyle/>
          <a:p>
            <a:endParaRPr lang="zh-CN" altLang="en-US"/>
          </a:p>
        </p:txBody>
      </p:sp>
      <p:sp>
        <p:nvSpPr>
          <p:cNvPr id="106553" name="Rectangle 59"/>
          <p:cNvSpPr>
            <a:spLocks noChangeArrowheads="1"/>
          </p:cNvSpPr>
          <p:nvPr/>
        </p:nvSpPr>
        <p:spPr bwMode="auto">
          <a:xfrm>
            <a:off x="9380539" y="2078039"/>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物理层</a:t>
            </a:r>
          </a:p>
        </p:txBody>
      </p:sp>
      <p:sp>
        <p:nvSpPr>
          <p:cNvPr id="461884" name="Rectangle 60"/>
          <p:cNvSpPr>
            <a:spLocks noChangeArrowheads="1"/>
          </p:cNvSpPr>
          <p:nvPr/>
        </p:nvSpPr>
        <p:spPr bwMode="auto">
          <a:xfrm>
            <a:off x="6311900" y="1606551"/>
            <a:ext cx="1595438" cy="868363"/>
          </a:xfrm>
          <a:prstGeom prst="rect">
            <a:avLst/>
          </a:prstGeom>
          <a:solidFill>
            <a:srgbClr val="FFCCFF"/>
          </a:solidFill>
          <a:ln w="9525">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106555" name="Line 61"/>
          <p:cNvSpPr>
            <a:spLocks noChangeShapeType="1"/>
          </p:cNvSpPr>
          <p:nvPr/>
        </p:nvSpPr>
        <p:spPr bwMode="auto">
          <a:xfrm>
            <a:off x="6315075" y="2044700"/>
            <a:ext cx="1589088" cy="0"/>
          </a:xfrm>
          <a:prstGeom prst="line">
            <a:avLst/>
          </a:prstGeom>
          <a:noFill/>
          <a:ln w="12700">
            <a:solidFill>
              <a:schemeClr val="tx1"/>
            </a:solidFill>
            <a:round/>
            <a:headEnd/>
            <a:tailEnd/>
          </a:ln>
        </p:spPr>
        <p:txBody>
          <a:bodyPr wrap="none" anchor="ctr"/>
          <a:lstStyle/>
          <a:p>
            <a:endParaRPr lang="zh-CN" altLang="en-US"/>
          </a:p>
        </p:txBody>
      </p:sp>
      <p:sp>
        <p:nvSpPr>
          <p:cNvPr id="106556" name="Line 62"/>
          <p:cNvSpPr>
            <a:spLocks noChangeShapeType="1"/>
          </p:cNvSpPr>
          <p:nvPr/>
        </p:nvSpPr>
        <p:spPr bwMode="auto">
          <a:xfrm>
            <a:off x="7088188" y="2051050"/>
            <a:ext cx="0" cy="420688"/>
          </a:xfrm>
          <a:prstGeom prst="line">
            <a:avLst/>
          </a:prstGeom>
          <a:noFill/>
          <a:ln w="12700">
            <a:solidFill>
              <a:schemeClr val="tx1"/>
            </a:solidFill>
            <a:round/>
            <a:headEnd/>
            <a:tailEnd/>
          </a:ln>
        </p:spPr>
        <p:txBody>
          <a:bodyPr wrap="none" anchor="ctr"/>
          <a:lstStyle/>
          <a:p>
            <a:endParaRPr lang="zh-CN" altLang="en-US"/>
          </a:p>
        </p:txBody>
      </p:sp>
      <p:sp>
        <p:nvSpPr>
          <p:cNvPr id="106557" name="Line 63"/>
          <p:cNvSpPr>
            <a:spLocks noChangeShapeType="1"/>
          </p:cNvSpPr>
          <p:nvPr/>
        </p:nvSpPr>
        <p:spPr bwMode="auto">
          <a:xfrm>
            <a:off x="6305550" y="1608138"/>
            <a:ext cx="776288" cy="431800"/>
          </a:xfrm>
          <a:prstGeom prst="line">
            <a:avLst/>
          </a:prstGeom>
          <a:noFill/>
          <a:ln w="12700">
            <a:solidFill>
              <a:schemeClr val="tx1"/>
            </a:solidFill>
            <a:round/>
            <a:headEnd/>
            <a:tailEnd/>
          </a:ln>
        </p:spPr>
        <p:txBody>
          <a:bodyPr wrap="none" anchor="ctr"/>
          <a:lstStyle/>
          <a:p>
            <a:endParaRPr lang="zh-CN" altLang="en-US"/>
          </a:p>
        </p:txBody>
      </p:sp>
      <p:sp>
        <p:nvSpPr>
          <p:cNvPr id="106558" name="Line 64"/>
          <p:cNvSpPr>
            <a:spLocks noChangeShapeType="1"/>
          </p:cNvSpPr>
          <p:nvPr/>
        </p:nvSpPr>
        <p:spPr bwMode="auto">
          <a:xfrm flipV="1">
            <a:off x="7097714" y="1597026"/>
            <a:ext cx="795337" cy="454025"/>
          </a:xfrm>
          <a:prstGeom prst="line">
            <a:avLst/>
          </a:prstGeom>
          <a:noFill/>
          <a:ln w="12700">
            <a:solidFill>
              <a:schemeClr val="tx1"/>
            </a:solidFill>
            <a:round/>
            <a:headEnd/>
            <a:tailEnd/>
          </a:ln>
        </p:spPr>
        <p:txBody>
          <a:bodyPr wrap="none" anchor="ctr"/>
          <a:lstStyle/>
          <a:p>
            <a:endParaRPr lang="zh-CN" altLang="en-US"/>
          </a:p>
        </p:txBody>
      </p:sp>
      <p:sp>
        <p:nvSpPr>
          <p:cNvPr id="106559" name="Rectangle 65"/>
          <p:cNvSpPr>
            <a:spLocks noChangeArrowheads="1"/>
          </p:cNvSpPr>
          <p:nvPr/>
        </p:nvSpPr>
        <p:spPr bwMode="auto">
          <a:xfrm>
            <a:off x="6294438" y="1733550"/>
            <a:ext cx="508000"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DL</a:t>
            </a:r>
          </a:p>
        </p:txBody>
      </p:sp>
      <p:sp>
        <p:nvSpPr>
          <p:cNvPr id="106560" name="Rectangle 66"/>
          <p:cNvSpPr>
            <a:spLocks noChangeArrowheads="1"/>
          </p:cNvSpPr>
          <p:nvPr/>
        </p:nvSpPr>
        <p:spPr bwMode="auto">
          <a:xfrm>
            <a:off x="6905625" y="1574801"/>
            <a:ext cx="368692"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R</a:t>
            </a:r>
          </a:p>
        </p:txBody>
      </p:sp>
      <p:sp>
        <p:nvSpPr>
          <p:cNvPr id="106561" name="Rectangle 67"/>
          <p:cNvSpPr>
            <a:spLocks noChangeArrowheads="1"/>
          </p:cNvSpPr>
          <p:nvPr/>
        </p:nvSpPr>
        <p:spPr bwMode="auto">
          <a:xfrm>
            <a:off x="7265989" y="1738314"/>
            <a:ext cx="606425" cy="244475"/>
          </a:xfrm>
          <a:prstGeom prst="rect">
            <a:avLst/>
          </a:prstGeom>
          <a:solidFill>
            <a:srgbClr val="FFCCFF"/>
          </a:solidFill>
          <a:ln w="12700">
            <a:noFill/>
            <a:miter lim="800000"/>
            <a:headEnd/>
            <a:tailEnd/>
          </a:ln>
        </p:spPr>
        <p:txBody>
          <a:bodyPr wrap="none" anchor="ctr"/>
          <a:lstStyle/>
          <a:p>
            <a:endParaRPr lang="zh-CN" altLang="en-US"/>
          </a:p>
        </p:txBody>
      </p:sp>
      <p:sp>
        <p:nvSpPr>
          <p:cNvPr id="106562" name="Rectangle 68"/>
          <p:cNvSpPr>
            <a:spLocks noChangeArrowheads="1"/>
          </p:cNvSpPr>
          <p:nvPr/>
        </p:nvSpPr>
        <p:spPr bwMode="auto">
          <a:xfrm>
            <a:off x="7200901" y="1717675"/>
            <a:ext cx="747713"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MAC</a:t>
            </a:r>
          </a:p>
        </p:txBody>
      </p:sp>
      <p:sp>
        <p:nvSpPr>
          <p:cNvPr id="106563" name="Rectangle 69"/>
          <p:cNvSpPr>
            <a:spLocks noChangeArrowheads="1"/>
          </p:cNvSpPr>
          <p:nvPr/>
        </p:nvSpPr>
        <p:spPr bwMode="auto">
          <a:xfrm>
            <a:off x="7026276" y="2078039"/>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物理层</a:t>
            </a:r>
          </a:p>
        </p:txBody>
      </p:sp>
      <p:sp>
        <p:nvSpPr>
          <p:cNvPr id="106564" name="Rectangle 70"/>
          <p:cNvSpPr>
            <a:spLocks noChangeArrowheads="1"/>
          </p:cNvSpPr>
          <p:nvPr/>
        </p:nvSpPr>
        <p:spPr bwMode="auto">
          <a:xfrm>
            <a:off x="6242051" y="2078038"/>
            <a:ext cx="944563"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物理层</a:t>
            </a:r>
          </a:p>
        </p:txBody>
      </p:sp>
      <p:sp>
        <p:nvSpPr>
          <p:cNvPr id="461895" name="Rectangle 71"/>
          <p:cNvSpPr>
            <a:spLocks noChangeArrowheads="1"/>
          </p:cNvSpPr>
          <p:nvPr/>
        </p:nvSpPr>
        <p:spPr bwMode="auto">
          <a:xfrm>
            <a:off x="4219575" y="1606551"/>
            <a:ext cx="1716088" cy="868363"/>
          </a:xfrm>
          <a:prstGeom prst="rect">
            <a:avLst/>
          </a:prstGeom>
          <a:solidFill>
            <a:srgbClr val="FFCCFF"/>
          </a:solidFill>
          <a:ln w="9525">
            <a:solidFill>
              <a:schemeClr val="folHlink"/>
            </a:solidFill>
            <a:miter lim="800000"/>
            <a:headEnd/>
            <a:tailEnd/>
          </a:ln>
          <a:effectLst>
            <a:outerShdw dist="35921" dir="2700000" algn="ctr" rotWithShape="0">
              <a:schemeClr val="bg2"/>
            </a:outerShdw>
          </a:effectLst>
        </p:spPr>
        <p:txBody>
          <a:bodyPr wrap="none" anchor="ctr"/>
          <a:lstStyle/>
          <a:p>
            <a:pPr>
              <a:defRPr/>
            </a:pPr>
            <a:endParaRPr lang="zh-CN" altLang="en-US"/>
          </a:p>
        </p:txBody>
      </p:sp>
      <p:sp>
        <p:nvSpPr>
          <p:cNvPr id="106566" name="Line 72"/>
          <p:cNvSpPr>
            <a:spLocks noChangeShapeType="1"/>
          </p:cNvSpPr>
          <p:nvPr/>
        </p:nvSpPr>
        <p:spPr bwMode="auto">
          <a:xfrm>
            <a:off x="4222750" y="2044700"/>
            <a:ext cx="1708150" cy="0"/>
          </a:xfrm>
          <a:prstGeom prst="line">
            <a:avLst/>
          </a:prstGeom>
          <a:noFill/>
          <a:ln w="12700">
            <a:solidFill>
              <a:schemeClr val="tx1"/>
            </a:solidFill>
            <a:round/>
            <a:headEnd/>
            <a:tailEnd/>
          </a:ln>
        </p:spPr>
        <p:txBody>
          <a:bodyPr wrap="none" anchor="ctr"/>
          <a:lstStyle/>
          <a:p>
            <a:endParaRPr lang="zh-CN" altLang="en-US"/>
          </a:p>
        </p:txBody>
      </p:sp>
      <p:sp>
        <p:nvSpPr>
          <p:cNvPr id="106567" name="Line 73"/>
          <p:cNvSpPr>
            <a:spLocks noChangeShapeType="1"/>
          </p:cNvSpPr>
          <p:nvPr/>
        </p:nvSpPr>
        <p:spPr bwMode="auto">
          <a:xfrm>
            <a:off x="5054600" y="2051050"/>
            <a:ext cx="0" cy="420688"/>
          </a:xfrm>
          <a:prstGeom prst="line">
            <a:avLst/>
          </a:prstGeom>
          <a:noFill/>
          <a:ln w="12700">
            <a:solidFill>
              <a:schemeClr val="tx1"/>
            </a:solidFill>
            <a:round/>
            <a:headEnd/>
            <a:tailEnd/>
          </a:ln>
        </p:spPr>
        <p:txBody>
          <a:bodyPr wrap="none" anchor="ctr"/>
          <a:lstStyle/>
          <a:p>
            <a:endParaRPr lang="zh-CN" altLang="en-US"/>
          </a:p>
        </p:txBody>
      </p:sp>
      <p:sp>
        <p:nvSpPr>
          <p:cNvPr id="106568" name="Line 74"/>
          <p:cNvSpPr>
            <a:spLocks noChangeShapeType="1"/>
          </p:cNvSpPr>
          <p:nvPr/>
        </p:nvSpPr>
        <p:spPr bwMode="auto">
          <a:xfrm>
            <a:off x="4211638" y="1608138"/>
            <a:ext cx="836612" cy="431800"/>
          </a:xfrm>
          <a:prstGeom prst="line">
            <a:avLst/>
          </a:prstGeom>
          <a:noFill/>
          <a:ln w="12700">
            <a:solidFill>
              <a:schemeClr val="tx1"/>
            </a:solidFill>
            <a:round/>
            <a:headEnd/>
            <a:tailEnd/>
          </a:ln>
        </p:spPr>
        <p:txBody>
          <a:bodyPr wrap="none" anchor="ctr"/>
          <a:lstStyle/>
          <a:p>
            <a:endParaRPr lang="zh-CN" altLang="en-US"/>
          </a:p>
        </p:txBody>
      </p:sp>
      <p:sp>
        <p:nvSpPr>
          <p:cNvPr id="106569" name="Line 75"/>
          <p:cNvSpPr>
            <a:spLocks noChangeShapeType="1"/>
          </p:cNvSpPr>
          <p:nvPr/>
        </p:nvSpPr>
        <p:spPr bwMode="auto">
          <a:xfrm flipV="1">
            <a:off x="5062538" y="1597026"/>
            <a:ext cx="857250" cy="454025"/>
          </a:xfrm>
          <a:prstGeom prst="line">
            <a:avLst/>
          </a:prstGeom>
          <a:noFill/>
          <a:ln w="12700">
            <a:solidFill>
              <a:schemeClr val="tx1"/>
            </a:solidFill>
            <a:round/>
            <a:headEnd/>
            <a:tailEnd/>
          </a:ln>
        </p:spPr>
        <p:txBody>
          <a:bodyPr wrap="none" anchor="ctr"/>
          <a:lstStyle/>
          <a:p>
            <a:endParaRPr lang="zh-CN" altLang="en-US"/>
          </a:p>
        </p:txBody>
      </p:sp>
      <p:sp>
        <p:nvSpPr>
          <p:cNvPr id="106570" name="Rectangle 76"/>
          <p:cNvSpPr>
            <a:spLocks noChangeArrowheads="1"/>
          </p:cNvSpPr>
          <p:nvPr/>
        </p:nvSpPr>
        <p:spPr bwMode="auto">
          <a:xfrm>
            <a:off x="5392739" y="1717676"/>
            <a:ext cx="511359"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DL</a:t>
            </a:r>
          </a:p>
        </p:txBody>
      </p:sp>
      <p:sp>
        <p:nvSpPr>
          <p:cNvPr id="106571" name="Rectangle 77"/>
          <p:cNvSpPr>
            <a:spLocks noChangeArrowheads="1"/>
          </p:cNvSpPr>
          <p:nvPr/>
        </p:nvSpPr>
        <p:spPr bwMode="auto">
          <a:xfrm>
            <a:off x="4889501" y="1590675"/>
            <a:ext cx="366713"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R</a:t>
            </a:r>
          </a:p>
        </p:txBody>
      </p:sp>
      <p:grpSp>
        <p:nvGrpSpPr>
          <p:cNvPr id="106572" name="Group 78"/>
          <p:cNvGrpSpPr>
            <a:grpSpLocks/>
          </p:cNvGrpSpPr>
          <p:nvPr/>
        </p:nvGrpSpPr>
        <p:grpSpPr bwMode="auto">
          <a:xfrm>
            <a:off x="4151316" y="1700212"/>
            <a:ext cx="753387" cy="398058"/>
            <a:chOff x="1713" y="1174"/>
            <a:chExt cx="415" cy="274"/>
          </a:xfrm>
        </p:grpSpPr>
        <p:sp>
          <p:nvSpPr>
            <p:cNvPr id="106600" name="Rectangle 79"/>
            <p:cNvSpPr>
              <a:spLocks noChangeArrowheads="1"/>
            </p:cNvSpPr>
            <p:nvPr/>
          </p:nvSpPr>
          <p:spPr bwMode="auto">
            <a:xfrm>
              <a:off x="1752" y="1188"/>
              <a:ext cx="360" cy="168"/>
            </a:xfrm>
            <a:prstGeom prst="rect">
              <a:avLst/>
            </a:prstGeom>
            <a:noFill/>
            <a:ln w="12700">
              <a:noFill/>
              <a:miter lim="800000"/>
              <a:headEnd/>
              <a:tailEnd/>
            </a:ln>
          </p:spPr>
          <p:txBody>
            <a:bodyPr wrap="none" anchor="ctr"/>
            <a:lstStyle/>
            <a:p>
              <a:endParaRPr lang="zh-CN" altLang="en-US"/>
            </a:p>
          </p:txBody>
        </p:sp>
        <p:sp>
          <p:nvSpPr>
            <p:cNvPr id="106601" name="Rectangle 80"/>
            <p:cNvSpPr>
              <a:spLocks noChangeArrowheads="1"/>
            </p:cNvSpPr>
            <p:nvPr/>
          </p:nvSpPr>
          <p:spPr bwMode="auto">
            <a:xfrm>
              <a:off x="1713" y="1174"/>
              <a:ext cx="415" cy="274"/>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MAC</a:t>
              </a:r>
            </a:p>
          </p:txBody>
        </p:sp>
      </p:grpSp>
      <p:sp>
        <p:nvSpPr>
          <p:cNvPr id="106573" name="Rectangle 81"/>
          <p:cNvSpPr>
            <a:spLocks noChangeArrowheads="1"/>
          </p:cNvSpPr>
          <p:nvPr/>
        </p:nvSpPr>
        <p:spPr bwMode="auto">
          <a:xfrm>
            <a:off x="5006976" y="2078038"/>
            <a:ext cx="944563" cy="393700"/>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物理层</a:t>
            </a:r>
          </a:p>
        </p:txBody>
      </p:sp>
      <p:sp>
        <p:nvSpPr>
          <p:cNvPr id="106574" name="Rectangle 82"/>
          <p:cNvSpPr>
            <a:spLocks noChangeArrowheads="1"/>
          </p:cNvSpPr>
          <p:nvPr/>
        </p:nvSpPr>
        <p:spPr bwMode="auto">
          <a:xfrm>
            <a:off x="4149726" y="2078039"/>
            <a:ext cx="952185"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zh-CN" altLang="en-US">
                <a:solidFill>
                  <a:srgbClr val="333399"/>
                </a:solidFill>
                <a:latin typeface="Arial" charset="0"/>
                <a:ea typeface="黑体" pitchFamily="2" charset="-122"/>
              </a:rPr>
              <a:t>物理层</a:t>
            </a:r>
          </a:p>
        </p:txBody>
      </p:sp>
      <p:grpSp>
        <p:nvGrpSpPr>
          <p:cNvPr id="106575" name="Group 83"/>
          <p:cNvGrpSpPr>
            <a:grpSpLocks/>
          </p:cNvGrpSpPr>
          <p:nvPr/>
        </p:nvGrpSpPr>
        <p:grpSpPr bwMode="auto">
          <a:xfrm>
            <a:off x="3197226" y="2170114"/>
            <a:ext cx="904875" cy="549275"/>
            <a:chOff x="1105" y="1444"/>
            <a:chExt cx="527" cy="380"/>
          </a:xfrm>
        </p:grpSpPr>
        <p:sp>
          <p:nvSpPr>
            <p:cNvPr id="106593" name="Oval 84"/>
            <p:cNvSpPr>
              <a:spLocks noChangeArrowheads="1"/>
            </p:cNvSpPr>
            <p:nvPr/>
          </p:nvSpPr>
          <p:spPr bwMode="auto">
            <a:xfrm rot="840000">
              <a:off x="1117" y="1484"/>
              <a:ext cx="116" cy="174"/>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94" name="Oval 85"/>
            <p:cNvSpPr>
              <a:spLocks noChangeArrowheads="1"/>
            </p:cNvSpPr>
            <p:nvPr/>
          </p:nvSpPr>
          <p:spPr bwMode="auto">
            <a:xfrm>
              <a:off x="1105" y="1620"/>
              <a:ext cx="127" cy="137"/>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95" name="Oval 86"/>
            <p:cNvSpPr>
              <a:spLocks noChangeArrowheads="1"/>
            </p:cNvSpPr>
            <p:nvPr/>
          </p:nvSpPr>
          <p:spPr bwMode="auto">
            <a:xfrm rot="420000">
              <a:off x="1162" y="1726"/>
              <a:ext cx="340" cy="98"/>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96" name="Oval 87"/>
            <p:cNvSpPr>
              <a:spLocks noChangeArrowheads="1"/>
            </p:cNvSpPr>
            <p:nvPr/>
          </p:nvSpPr>
          <p:spPr bwMode="auto">
            <a:xfrm>
              <a:off x="1196" y="1444"/>
              <a:ext cx="298" cy="191"/>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97" name="Oval 88"/>
            <p:cNvSpPr>
              <a:spLocks noChangeArrowheads="1"/>
            </p:cNvSpPr>
            <p:nvPr/>
          </p:nvSpPr>
          <p:spPr bwMode="auto">
            <a:xfrm rot="-1020000">
              <a:off x="1443" y="1498"/>
              <a:ext cx="189" cy="270"/>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98" name="Oval 89"/>
            <p:cNvSpPr>
              <a:spLocks noChangeArrowheads="1"/>
            </p:cNvSpPr>
            <p:nvPr/>
          </p:nvSpPr>
          <p:spPr bwMode="auto">
            <a:xfrm>
              <a:off x="1408" y="1706"/>
              <a:ext cx="166" cy="96"/>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99" name="Freeform 90"/>
            <p:cNvSpPr>
              <a:spLocks/>
            </p:cNvSpPr>
            <p:nvPr/>
          </p:nvSpPr>
          <p:spPr bwMode="auto">
            <a:xfrm>
              <a:off x="1172" y="1505"/>
              <a:ext cx="422" cy="309"/>
            </a:xfrm>
            <a:custGeom>
              <a:avLst/>
              <a:gdLst>
                <a:gd name="T0" fmla="*/ 15 w 334"/>
                <a:gd name="T1" fmla="*/ 8 h 478"/>
                <a:gd name="T2" fmla="*/ 33 w 334"/>
                <a:gd name="T3" fmla="*/ 12 h 478"/>
                <a:gd name="T4" fmla="*/ 54 w 334"/>
                <a:gd name="T5" fmla="*/ 12 h 478"/>
                <a:gd name="T6" fmla="*/ 78 w 334"/>
                <a:gd name="T7" fmla="*/ 12 h 478"/>
                <a:gd name="T8" fmla="*/ 112 w 334"/>
                <a:gd name="T9" fmla="*/ 12 h 478"/>
                <a:gd name="T10" fmla="*/ 148 w 334"/>
                <a:gd name="T11" fmla="*/ 10 h 478"/>
                <a:gd name="T12" fmla="*/ 178 w 334"/>
                <a:gd name="T13" fmla="*/ 8 h 478"/>
                <a:gd name="T14" fmla="*/ 212 w 334"/>
                <a:gd name="T15" fmla="*/ 5 h 478"/>
                <a:gd name="T16" fmla="*/ 236 w 334"/>
                <a:gd name="T17" fmla="*/ 3 h 478"/>
                <a:gd name="T18" fmla="*/ 254 w 334"/>
                <a:gd name="T19" fmla="*/ 0 h 478"/>
                <a:gd name="T20" fmla="*/ 273 w 334"/>
                <a:gd name="T21" fmla="*/ 3 h 478"/>
                <a:gd name="T22" fmla="*/ 288 w 334"/>
                <a:gd name="T23" fmla="*/ 10 h 478"/>
                <a:gd name="T24" fmla="*/ 308 w 334"/>
                <a:gd name="T25" fmla="*/ 20 h 478"/>
                <a:gd name="T26" fmla="*/ 323 w 334"/>
                <a:gd name="T27" fmla="*/ 32 h 478"/>
                <a:gd name="T28" fmla="*/ 345 w 334"/>
                <a:gd name="T29" fmla="*/ 50 h 478"/>
                <a:gd name="T30" fmla="*/ 360 w 334"/>
                <a:gd name="T31" fmla="*/ 72 h 478"/>
                <a:gd name="T32" fmla="*/ 375 w 334"/>
                <a:gd name="T33" fmla="*/ 91 h 478"/>
                <a:gd name="T34" fmla="*/ 388 w 334"/>
                <a:gd name="T35" fmla="*/ 108 h 478"/>
                <a:gd name="T36" fmla="*/ 403 w 334"/>
                <a:gd name="T37" fmla="*/ 123 h 478"/>
                <a:gd name="T38" fmla="*/ 408 w 334"/>
                <a:gd name="T39" fmla="*/ 138 h 478"/>
                <a:gd name="T40" fmla="*/ 418 w 334"/>
                <a:gd name="T41" fmla="*/ 153 h 478"/>
                <a:gd name="T42" fmla="*/ 421 w 334"/>
                <a:gd name="T43" fmla="*/ 168 h 478"/>
                <a:gd name="T44" fmla="*/ 421 w 334"/>
                <a:gd name="T45" fmla="*/ 183 h 478"/>
                <a:gd name="T46" fmla="*/ 421 w 334"/>
                <a:gd name="T47" fmla="*/ 198 h 478"/>
                <a:gd name="T48" fmla="*/ 418 w 334"/>
                <a:gd name="T49" fmla="*/ 213 h 478"/>
                <a:gd name="T50" fmla="*/ 414 w 334"/>
                <a:gd name="T51" fmla="*/ 228 h 478"/>
                <a:gd name="T52" fmla="*/ 399 w 334"/>
                <a:gd name="T53" fmla="*/ 240 h 478"/>
                <a:gd name="T54" fmla="*/ 382 w 334"/>
                <a:gd name="T55" fmla="*/ 248 h 478"/>
                <a:gd name="T56" fmla="*/ 366 w 334"/>
                <a:gd name="T57" fmla="*/ 261 h 478"/>
                <a:gd name="T58" fmla="*/ 351 w 334"/>
                <a:gd name="T59" fmla="*/ 273 h 478"/>
                <a:gd name="T60" fmla="*/ 334 w 334"/>
                <a:gd name="T61" fmla="*/ 283 h 478"/>
                <a:gd name="T62" fmla="*/ 318 w 334"/>
                <a:gd name="T63" fmla="*/ 293 h 478"/>
                <a:gd name="T64" fmla="*/ 303 w 334"/>
                <a:gd name="T65" fmla="*/ 303 h 478"/>
                <a:gd name="T66" fmla="*/ 284 w 334"/>
                <a:gd name="T67" fmla="*/ 308 h 478"/>
                <a:gd name="T68" fmla="*/ 267 w 334"/>
                <a:gd name="T69" fmla="*/ 306 h 478"/>
                <a:gd name="T70" fmla="*/ 236 w 334"/>
                <a:gd name="T71" fmla="*/ 298 h 478"/>
                <a:gd name="T72" fmla="*/ 215 w 334"/>
                <a:gd name="T73" fmla="*/ 288 h 478"/>
                <a:gd name="T74" fmla="*/ 182 w 334"/>
                <a:gd name="T75" fmla="*/ 281 h 478"/>
                <a:gd name="T76" fmla="*/ 158 w 334"/>
                <a:gd name="T77" fmla="*/ 273 h 478"/>
                <a:gd name="T78" fmla="*/ 112 w 334"/>
                <a:gd name="T79" fmla="*/ 263 h 478"/>
                <a:gd name="T80" fmla="*/ 91 w 334"/>
                <a:gd name="T81" fmla="*/ 256 h 478"/>
                <a:gd name="T82" fmla="*/ 72 w 334"/>
                <a:gd name="T83" fmla="*/ 248 h 478"/>
                <a:gd name="T84" fmla="*/ 54 w 334"/>
                <a:gd name="T85" fmla="*/ 246 h 478"/>
                <a:gd name="T86" fmla="*/ 37 w 334"/>
                <a:gd name="T87" fmla="*/ 238 h 478"/>
                <a:gd name="T88" fmla="*/ 24 w 334"/>
                <a:gd name="T89" fmla="*/ 228 h 478"/>
                <a:gd name="T90" fmla="*/ 13 w 334"/>
                <a:gd name="T91" fmla="*/ 218 h 478"/>
                <a:gd name="T92" fmla="*/ 3 w 334"/>
                <a:gd name="T93" fmla="*/ 203 h 478"/>
                <a:gd name="T94" fmla="*/ 0 w 334"/>
                <a:gd name="T95" fmla="*/ 188 h 478"/>
                <a:gd name="T96" fmla="*/ 0 w 334"/>
                <a:gd name="T97" fmla="*/ 173 h 478"/>
                <a:gd name="T98" fmla="*/ 0 w 334"/>
                <a:gd name="T99" fmla="*/ 158 h 478"/>
                <a:gd name="T100" fmla="*/ 0 w 334"/>
                <a:gd name="T101" fmla="*/ 143 h 478"/>
                <a:gd name="T102" fmla="*/ 0 w 334"/>
                <a:gd name="T103" fmla="*/ 125 h 478"/>
                <a:gd name="T104" fmla="*/ 3 w 334"/>
                <a:gd name="T105" fmla="*/ 111 h 478"/>
                <a:gd name="T106" fmla="*/ 3 w 334"/>
                <a:gd name="T107" fmla="*/ 95 h 478"/>
                <a:gd name="T108" fmla="*/ 6 w 334"/>
                <a:gd name="T109" fmla="*/ 80 h 478"/>
                <a:gd name="T110" fmla="*/ 6 w 334"/>
                <a:gd name="T111" fmla="*/ 65 h 478"/>
                <a:gd name="T112" fmla="*/ 6 w 334"/>
                <a:gd name="T113" fmla="*/ 50 h 478"/>
                <a:gd name="T114" fmla="*/ 6 w 334"/>
                <a:gd name="T115" fmla="*/ 32 h 478"/>
                <a:gd name="T116" fmla="*/ 9 w 334"/>
                <a:gd name="T117" fmla="*/ 17 h 4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34"/>
                <a:gd name="T178" fmla="*/ 0 h 478"/>
                <a:gd name="T179" fmla="*/ 334 w 334"/>
                <a:gd name="T180" fmla="*/ 478 h 47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34" h="478">
                  <a:moveTo>
                    <a:pt x="5" y="12"/>
                  </a:moveTo>
                  <a:lnTo>
                    <a:pt x="12" y="12"/>
                  </a:lnTo>
                  <a:lnTo>
                    <a:pt x="19" y="19"/>
                  </a:lnTo>
                  <a:lnTo>
                    <a:pt x="26" y="19"/>
                  </a:lnTo>
                  <a:lnTo>
                    <a:pt x="34" y="19"/>
                  </a:lnTo>
                  <a:lnTo>
                    <a:pt x="43" y="19"/>
                  </a:lnTo>
                  <a:lnTo>
                    <a:pt x="53" y="19"/>
                  </a:lnTo>
                  <a:lnTo>
                    <a:pt x="62" y="19"/>
                  </a:lnTo>
                  <a:lnTo>
                    <a:pt x="79" y="19"/>
                  </a:lnTo>
                  <a:lnTo>
                    <a:pt x="89" y="19"/>
                  </a:lnTo>
                  <a:lnTo>
                    <a:pt x="108" y="19"/>
                  </a:lnTo>
                  <a:lnTo>
                    <a:pt x="117" y="16"/>
                  </a:lnTo>
                  <a:lnTo>
                    <a:pt x="125" y="12"/>
                  </a:lnTo>
                  <a:lnTo>
                    <a:pt x="141" y="12"/>
                  </a:lnTo>
                  <a:lnTo>
                    <a:pt x="158" y="8"/>
                  </a:lnTo>
                  <a:lnTo>
                    <a:pt x="168" y="8"/>
                  </a:lnTo>
                  <a:lnTo>
                    <a:pt x="177" y="4"/>
                  </a:lnTo>
                  <a:lnTo>
                    <a:pt x="187" y="4"/>
                  </a:lnTo>
                  <a:lnTo>
                    <a:pt x="194" y="0"/>
                  </a:lnTo>
                  <a:lnTo>
                    <a:pt x="201" y="0"/>
                  </a:lnTo>
                  <a:lnTo>
                    <a:pt x="208" y="0"/>
                  </a:lnTo>
                  <a:lnTo>
                    <a:pt x="216" y="4"/>
                  </a:lnTo>
                  <a:lnTo>
                    <a:pt x="220" y="16"/>
                  </a:lnTo>
                  <a:lnTo>
                    <a:pt x="228" y="16"/>
                  </a:lnTo>
                  <a:lnTo>
                    <a:pt x="235" y="23"/>
                  </a:lnTo>
                  <a:lnTo>
                    <a:pt x="244" y="31"/>
                  </a:lnTo>
                  <a:lnTo>
                    <a:pt x="254" y="39"/>
                  </a:lnTo>
                  <a:lnTo>
                    <a:pt x="256" y="50"/>
                  </a:lnTo>
                  <a:lnTo>
                    <a:pt x="264" y="62"/>
                  </a:lnTo>
                  <a:lnTo>
                    <a:pt x="273" y="78"/>
                  </a:lnTo>
                  <a:lnTo>
                    <a:pt x="278" y="105"/>
                  </a:lnTo>
                  <a:lnTo>
                    <a:pt x="285" y="112"/>
                  </a:lnTo>
                  <a:lnTo>
                    <a:pt x="292" y="128"/>
                  </a:lnTo>
                  <a:lnTo>
                    <a:pt x="297" y="140"/>
                  </a:lnTo>
                  <a:lnTo>
                    <a:pt x="302" y="151"/>
                  </a:lnTo>
                  <a:lnTo>
                    <a:pt x="307" y="167"/>
                  </a:lnTo>
                  <a:lnTo>
                    <a:pt x="314" y="178"/>
                  </a:lnTo>
                  <a:lnTo>
                    <a:pt x="319" y="190"/>
                  </a:lnTo>
                  <a:lnTo>
                    <a:pt x="321" y="202"/>
                  </a:lnTo>
                  <a:lnTo>
                    <a:pt x="323" y="213"/>
                  </a:lnTo>
                  <a:lnTo>
                    <a:pt x="326" y="225"/>
                  </a:lnTo>
                  <a:lnTo>
                    <a:pt x="331" y="237"/>
                  </a:lnTo>
                  <a:lnTo>
                    <a:pt x="331" y="248"/>
                  </a:lnTo>
                  <a:lnTo>
                    <a:pt x="333" y="260"/>
                  </a:lnTo>
                  <a:lnTo>
                    <a:pt x="333" y="271"/>
                  </a:lnTo>
                  <a:lnTo>
                    <a:pt x="333" y="283"/>
                  </a:lnTo>
                  <a:lnTo>
                    <a:pt x="333" y="295"/>
                  </a:lnTo>
                  <a:lnTo>
                    <a:pt x="333" y="306"/>
                  </a:lnTo>
                  <a:lnTo>
                    <a:pt x="333" y="318"/>
                  </a:lnTo>
                  <a:lnTo>
                    <a:pt x="331" y="330"/>
                  </a:lnTo>
                  <a:lnTo>
                    <a:pt x="331" y="341"/>
                  </a:lnTo>
                  <a:lnTo>
                    <a:pt x="328" y="353"/>
                  </a:lnTo>
                  <a:lnTo>
                    <a:pt x="321" y="361"/>
                  </a:lnTo>
                  <a:lnTo>
                    <a:pt x="316" y="372"/>
                  </a:lnTo>
                  <a:lnTo>
                    <a:pt x="309" y="376"/>
                  </a:lnTo>
                  <a:lnTo>
                    <a:pt x="302" y="384"/>
                  </a:lnTo>
                  <a:lnTo>
                    <a:pt x="295" y="392"/>
                  </a:lnTo>
                  <a:lnTo>
                    <a:pt x="290" y="403"/>
                  </a:lnTo>
                  <a:lnTo>
                    <a:pt x="283" y="411"/>
                  </a:lnTo>
                  <a:lnTo>
                    <a:pt x="278" y="423"/>
                  </a:lnTo>
                  <a:lnTo>
                    <a:pt x="271" y="430"/>
                  </a:lnTo>
                  <a:lnTo>
                    <a:pt x="264" y="438"/>
                  </a:lnTo>
                  <a:lnTo>
                    <a:pt x="259" y="450"/>
                  </a:lnTo>
                  <a:lnTo>
                    <a:pt x="252" y="454"/>
                  </a:lnTo>
                  <a:lnTo>
                    <a:pt x="247" y="465"/>
                  </a:lnTo>
                  <a:lnTo>
                    <a:pt x="240" y="469"/>
                  </a:lnTo>
                  <a:lnTo>
                    <a:pt x="232" y="477"/>
                  </a:lnTo>
                  <a:lnTo>
                    <a:pt x="225" y="477"/>
                  </a:lnTo>
                  <a:lnTo>
                    <a:pt x="218" y="477"/>
                  </a:lnTo>
                  <a:lnTo>
                    <a:pt x="211" y="473"/>
                  </a:lnTo>
                  <a:lnTo>
                    <a:pt x="204" y="469"/>
                  </a:lnTo>
                  <a:lnTo>
                    <a:pt x="187" y="461"/>
                  </a:lnTo>
                  <a:lnTo>
                    <a:pt x="177" y="454"/>
                  </a:lnTo>
                  <a:lnTo>
                    <a:pt x="170" y="446"/>
                  </a:lnTo>
                  <a:lnTo>
                    <a:pt x="151" y="442"/>
                  </a:lnTo>
                  <a:lnTo>
                    <a:pt x="144" y="434"/>
                  </a:lnTo>
                  <a:lnTo>
                    <a:pt x="134" y="427"/>
                  </a:lnTo>
                  <a:lnTo>
                    <a:pt x="125" y="423"/>
                  </a:lnTo>
                  <a:lnTo>
                    <a:pt x="105" y="411"/>
                  </a:lnTo>
                  <a:lnTo>
                    <a:pt x="89" y="407"/>
                  </a:lnTo>
                  <a:lnTo>
                    <a:pt x="81" y="399"/>
                  </a:lnTo>
                  <a:lnTo>
                    <a:pt x="72" y="396"/>
                  </a:lnTo>
                  <a:lnTo>
                    <a:pt x="65" y="392"/>
                  </a:lnTo>
                  <a:lnTo>
                    <a:pt x="57" y="384"/>
                  </a:lnTo>
                  <a:lnTo>
                    <a:pt x="50" y="384"/>
                  </a:lnTo>
                  <a:lnTo>
                    <a:pt x="43" y="380"/>
                  </a:lnTo>
                  <a:lnTo>
                    <a:pt x="36" y="376"/>
                  </a:lnTo>
                  <a:lnTo>
                    <a:pt x="29" y="368"/>
                  </a:lnTo>
                  <a:lnTo>
                    <a:pt x="22" y="365"/>
                  </a:lnTo>
                  <a:lnTo>
                    <a:pt x="19" y="353"/>
                  </a:lnTo>
                  <a:lnTo>
                    <a:pt x="12" y="349"/>
                  </a:lnTo>
                  <a:lnTo>
                    <a:pt x="10" y="337"/>
                  </a:lnTo>
                  <a:lnTo>
                    <a:pt x="5" y="326"/>
                  </a:lnTo>
                  <a:lnTo>
                    <a:pt x="2" y="314"/>
                  </a:lnTo>
                  <a:lnTo>
                    <a:pt x="2" y="302"/>
                  </a:lnTo>
                  <a:lnTo>
                    <a:pt x="0" y="291"/>
                  </a:lnTo>
                  <a:lnTo>
                    <a:pt x="0" y="279"/>
                  </a:lnTo>
                  <a:lnTo>
                    <a:pt x="0" y="268"/>
                  </a:lnTo>
                  <a:lnTo>
                    <a:pt x="0" y="256"/>
                  </a:lnTo>
                  <a:lnTo>
                    <a:pt x="0" y="244"/>
                  </a:lnTo>
                  <a:lnTo>
                    <a:pt x="0" y="233"/>
                  </a:lnTo>
                  <a:lnTo>
                    <a:pt x="0" y="221"/>
                  </a:lnTo>
                  <a:lnTo>
                    <a:pt x="0" y="209"/>
                  </a:lnTo>
                  <a:lnTo>
                    <a:pt x="0" y="194"/>
                  </a:lnTo>
                  <a:lnTo>
                    <a:pt x="0" y="182"/>
                  </a:lnTo>
                  <a:lnTo>
                    <a:pt x="2" y="171"/>
                  </a:lnTo>
                  <a:lnTo>
                    <a:pt x="2" y="159"/>
                  </a:lnTo>
                  <a:lnTo>
                    <a:pt x="2" y="147"/>
                  </a:lnTo>
                  <a:lnTo>
                    <a:pt x="5" y="136"/>
                  </a:lnTo>
                  <a:lnTo>
                    <a:pt x="5" y="124"/>
                  </a:lnTo>
                  <a:lnTo>
                    <a:pt x="5" y="112"/>
                  </a:lnTo>
                  <a:lnTo>
                    <a:pt x="5" y="101"/>
                  </a:lnTo>
                  <a:lnTo>
                    <a:pt x="5" y="89"/>
                  </a:lnTo>
                  <a:lnTo>
                    <a:pt x="5" y="78"/>
                  </a:lnTo>
                  <a:lnTo>
                    <a:pt x="5" y="62"/>
                  </a:lnTo>
                  <a:lnTo>
                    <a:pt x="5" y="50"/>
                  </a:lnTo>
                  <a:lnTo>
                    <a:pt x="5" y="39"/>
                  </a:lnTo>
                  <a:lnTo>
                    <a:pt x="7" y="27"/>
                  </a:lnTo>
                  <a:lnTo>
                    <a:pt x="5" y="12"/>
                  </a:lnTo>
                </a:path>
              </a:pathLst>
            </a:custGeom>
            <a:solidFill>
              <a:srgbClr val="99FF66"/>
            </a:solidFill>
            <a:ln w="12700" cap="rnd" cmpd="sng">
              <a:noFill/>
              <a:prstDash val="solid"/>
              <a:round/>
              <a:headEnd type="none" w="med" len="med"/>
              <a:tailEnd type="none" w="med" len="med"/>
            </a:ln>
          </p:spPr>
          <p:txBody>
            <a:bodyPr/>
            <a:lstStyle/>
            <a:p>
              <a:endParaRPr lang="zh-CN" altLang="en-US"/>
            </a:p>
          </p:txBody>
        </p:sp>
      </p:grpSp>
      <p:sp>
        <p:nvSpPr>
          <p:cNvPr id="106576" name="Rectangle 91"/>
          <p:cNvSpPr>
            <a:spLocks noChangeArrowheads="1"/>
          </p:cNvSpPr>
          <p:nvPr/>
        </p:nvSpPr>
        <p:spPr bwMode="auto">
          <a:xfrm>
            <a:off x="3297238" y="2290764"/>
            <a:ext cx="777458"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LAN</a:t>
            </a:r>
            <a:r>
              <a:rPr kumimoji="1" lang="en-US" altLang="zh-CN" baseline="-25000">
                <a:solidFill>
                  <a:srgbClr val="333399"/>
                </a:solidFill>
                <a:latin typeface="Arial" charset="0"/>
                <a:ea typeface="黑体" pitchFamily="2" charset="-122"/>
              </a:rPr>
              <a:t>1</a:t>
            </a:r>
          </a:p>
        </p:txBody>
      </p:sp>
      <p:grpSp>
        <p:nvGrpSpPr>
          <p:cNvPr id="106577" name="Group 92"/>
          <p:cNvGrpSpPr>
            <a:grpSpLocks/>
          </p:cNvGrpSpPr>
          <p:nvPr/>
        </p:nvGrpSpPr>
        <p:grpSpPr bwMode="auto">
          <a:xfrm>
            <a:off x="8161339" y="2182814"/>
            <a:ext cx="904875" cy="549275"/>
            <a:chOff x="1105" y="1444"/>
            <a:chExt cx="527" cy="380"/>
          </a:xfrm>
        </p:grpSpPr>
        <p:sp>
          <p:nvSpPr>
            <p:cNvPr id="106586" name="Oval 93"/>
            <p:cNvSpPr>
              <a:spLocks noChangeArrowheads="1"/>
            </p:cNvSpPr>
            <p:nvPr/>
          </p:nvSpPr>
          <p:spPr bwMode="auto">
            <a:xfrm rot="840000">
              <a:off x="1117" y="1484"/>
              <a:ext cx="116" cy="174"/>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87" name="Oval 94"/>
            <p:cNvSpPr>
              <a:spLocks noChangeArrowheads="1"/>
            </p:cNvSpPr>
            <p:nvPr/>
          </p:nvSpPr>
          <p:spPr bwMode="auto">
            <a:xfrm>
              <a:off x="1105" y="1620"/>
              <a:ext cx="127" cy="137"/>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88" name="Oval 95"/>
            <p:cNvSpPr>
              <a:spLocks noChangeArrowheads="1"/>
            </p:cNvSpPr>
            <p:nvPr/>
          </p:nvSpPr>
          <p:spPr bwMode="auto">
            <a:xfrm rot="420000">
              <a:off x="1162" y="1726"/>
              <a:ext cx="340" cy="98"/>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89" name="Oval 96"/>
            <p:cNvSpPr>
              <a:spLocks noChangeArrowheads="1"/>
            </p:cNvSpPr>
            <p:nvPr/>
          </p:nvSpPr>
          <p:spPr bwMode="auto">
            <a:xfrm>
              <a:off x="1196" y="1444"/>
              <a:ext cx="298" cy="191"/>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90" name="Oval 97"/>
            <p:cNvSpPr>
              <a:spLocks noChangeArrowheads="1"/>
            </p:cNvSpPr>
            <p:nvPr/>
          </p:nvSpPr>
          <p:spPr bwMode="auto">
            <a:xfrm rot="-1020000">
              <a:off x="1443" y="1498"/>
              <a:ext cx="189" cy="270"/>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91" name="Oval 98"/>
            <p:cNvSpPr>
              <a:spLocks noChangeArrowheads="1"/>
            </p:cNvSpPr>
            <p:nvPr/>
          </p:nvSpPr>
          <p:spPr bwMode="auto">
            <a:xfrm>
              <a:off x="1408" y="1706"/>
              <a:ext cx="166" cy="96"/>
            </a:xfrm>
            <a:prstGeom prst="ellipse">
              <a:avLst/>
            </a:prstGeom>
            <a:solidFill>
              <a:srgbClr val="99FF66"/>
            </a:solidFill>
            <a:ln w="12700">
              <a:solidFill>
                <a:schemeClr val="tx1"/>
              </a:solidFill>
              <a:round/>
              <a:headEnd/>
              <a:tailEnd/>
            </a:ln>
          </p:spPr>
          <p:txBody>
            <a:bodyPr wrap="none" anchor="ctr"/>
            <a:lstStyle/>
            <a:p>
              <a:endParaRPr lang="zh-CN" altLang="en-US"/>
            </a:p>
          </p:txBody>
        </p:sp>
        <p:sp>
          <p:nvSpPr>
            <p:cNvPr id="106592" name="Freeform 99"/>
            <p:cNvSpPr>
              <a:spLocks/>
            </p:cNvSpPr>
            <p:nvPr/>
          </p:nvSpPr>
          <p:spPr bwMode="auto">
            <a:xfrm>
              <a:off x="1172" y="1505"/>
              <a:ext cx="422" cy="309"/>
            </a:xfrm>
            <a:custGeom>
              <a:avLst/>
              <a:gdLst>
                <a:gd name="T0" fmla="*/ 15 w 334"/>
                <a:gd name="T1" fmla="*/ 8 h 478"/>
                <a:gd name="T2" fmla="*/ 33 w 334"/>
                <a:gd name="T3" fmla="*/ 12 h 478"/>
                <a:gd name="T4" fmla="*/ 54 w 334"/>
                <a:gd name="T5" fmla="*/ 12 h 478"/>
                <a:gd name="T6" fmla="*/ 78 w 334"/>
                <a:gd name="T7" fmla="*/ 12 h 478"/>
                <a:gd name="T8" fmla="*/ 112 w 334"/>
                <a:gd name="T9" fmla="*/ 12 h 478"/>
                <a:gd name="T10" fmla="*/ 148 w 334"/>
                <a:gd name="T11" fmla="*/ 10 h 478"/>
                <a:gd name="T12" fmla="*/ 178 w 334"/>
                <a:gd name="T13" fmla="*/ 8 h 478"/>
                <a:gd name="T14" fmla="*/ 212 w 334"/>
                <a:gd name="T15" fmla="*/ 5 h 478"/>
                <a:gd name="T16" fmla="*/ 236 w 334"/>
                <a:gd name="T17" fmla="*/ 3 h 478"/>
                <a:gd name="T18" fmla="*/ 254 w 334"/>
                <a:gd name="T19" fmla="*/ 0 h 478"/>
                <a:gd name="T20" fmla="*/ 273 w 334"/>
                <a:gd name="T21" fmla="*/ 3 h 478"/>
                <a:gd name="T22" fmla="*/ 288 w 334"/>
                <a:gd name="T23" fmla="*/ 10 h 478"/>
                <a:gd name="T24" fmla="*/ 308 w 334"/>
                <a:gd name="T25" fmla="*/ 20 h 478"/>
                <a:gd name="T26" fmla="*/ 323 w 334"/>
                <a:gd name="T27" fmla="*/ 32 h 478"/>
                <a:gd name="T28" fmla="*/ 345 w 334"/>
                <a:gd name="T29" fmla="*/ 50 h 478"/>
                <a:gd name="T30" fmla="*/ 360 w 334"/>
                <a:gd name="T31" fmla="*/ 72 h 478"/>
                <a:gd name="T32" fmla="*/ 375 w 334"/>
                <a:gd name="T33" fmla="*/ 91 h 478"/>
                <a:gd name="T34" fmla="*/ 388 w 334"/>
                <a:gd name="T35" fmla="*/ 108 h 478"/>
                <a:gd name="T36" fmla="*/ 403 w 334"/>
                <a:gd name="T37" fmla="*/ 123 h 478"/>
                <a:gd name="T38" fmla="*/ 408 w 334"/>
                <a:gd name="T39" fmla="*/ 138 h 478"/>
                <a:gd name="T40" fmla="*/ 418 w 334"/>
                <a:gd name="T41" fmla="*/ 153 h 478"/>
                <a:gd name="T42" fmla="*/ 421 w 334"/>
                <a:gd name="T43" fmla="*/ 168 h 478"/>
                <a:gd name="T44" fmla="*/ 421 w 334"/>
                <a:gd name="T45" fmla="*/ 183 h 478"/>
                <a:gd name="T46" fmla="*/ 421 w 334"/>
                <a:gd name="T47" fmla="*/ 198 h 478"/>
                <a:gd name="T48" fmla="*/ 418 w 334"/>
                <a:gd name="T49" fmla="*/ 213 h 478"/>
                <a:gd name="T50" fmla="*/ 414 w 334"/>
                <a:gd name="T51" fmla="*/ 228 h 478"/>
                <a:gd name="T52" fmla="*/ 399 w 334"/>
                <a:gd name="T53" fmla="*/ 240 h 478"/>
                <a:gd name="T54" fmla="*/ 382 w 334"/>
                <a:gd name="T55" fmla="*/ 248 h 478"/>
                <a:gd name="T56" fmla="*/ 366 w 334"/>
                <a:gd name="T57" fmla="*/ 261 h 478"/>
                <a:gd name="T58" fmla="*/ 351 w 334"/>
                <a:gd name="T59" fmla="*/ 273 h 478"/>
                <a:gd name="T60" fmla="*/ 334 w 334"/>
                <a:gd name="T61" fmla="*/ 283 h 478"/>
                <a:gd name="T62" fmla="*/ 318 w 334"/>
                <a:gd name="T63" fmla="*/ 293 h 478"/>
                <a:gd name="T64" fmla="*/ 303 w 334"/>
                <a:gd name="T65" fmla="*/ 303 h 478"/>
                <a:gd name="T66" fmla="*/ 284 w 334"/>
                <a:gd name="T67" fmla="*/ 308 h 478"/>
                <a:gd name="T68" fmla="*/ 267 w 334"/>
                <a:gd name="T69" fmla="*/ 306 h 478"/>
                <a:gd name="T70" fmla="*/ 236 w 334"/>
                <a:gd name="T71" fmla="*/ 298 h 478"/>
                <a:gd name="T72" fmla="*/ 215 w 334"/>
                <a:gd name="T73" fmla="*/ 288 h 478"/>
                <a:gd name="T74" fmla="*/ 182 w 334"/>
                <a:gd name="T75" fmla="*/ 281 h 478"/>
                <a:gd name="T76" fmla="*/ 158 w 334"/>
                <a:gd name="T77" fmla="*/ 273 h 478"/>
                <a:gd name="T78" fmla="*/ 112 w 334"/>
                <a:gd name="T79" fmla="*/ 263 h 478"/>
                <a:gd name="T80" fmla="*/ 91 w 334"/>
                <a:gd name="T81" fmla="*/ 256 h 478"/>
                <a:gd name="T82" fmla="*/ 72 w 334"/>
                <a:gd name="T83" fmla="*/ 248 h 478"/>
                <a:gd name="T84" fmla="*/ 54 w 334"/>
                <a:gd name="T85" fmla="*/ 246 h 478"/>
                <a:gd name="T86" fmla="*/ 37 w 334"/>
                <a:gd name="T87" fmla="*/ 238 h 478"/>
                <a:gd name="T88" fmla="*/ 24 w 334"/>
                <a:gd name="T89" fmla="*/ 228 h 478"/>
                <a:gd name="T90" fmla="*/ 13 w 334"/>
                <a:gd name="T91" fmla="*/ 218 h 478"/>
                <a:gd name="T92" fmla="*/ 3 w 334"/>
                <a:gd name="T93" fmla="*/ 203 h 478"/>
                <a:gd name="T94" fmla="*/ 0 w 334"/>
                <a:gd name="T95" fmla="*/ 188 h 478"/>
                <a:gd name="T96" fmla="*/ 0 w 334"/>
                <a:gd name="T97" fmla="*/ 173 h 478"/>
                <a:gd name="T98" fmla="*/ 0 w 334"/>
                <a:gd name="T99" fmla="*/ 158 h 478"/>
                <a:gd name="T100" fmla="*/ 0 w 334"/>
                <a:gd name="T101" fmla="*/ 143 h 478"/>
                <a:gd name="T102" fmla="*/ 0 w 334"/>
                <a:gd name="T103" fmla="*/ 125 h 478"/>
                <a:gd name="T104" fmla="*/ 3 w 334"/>
                <a:gd name="T105" fmla="*/ 111 h 478"/>
                <a:gd name="T106" fmla="*/ 3 w 334"/>
                <a:gd name="T107" fmla="*/ 95 h 478"/>
                <a:gd name="T108" fmla="*/ 6 w 334"/>
                <a:gd name="T109" fmla="*/ 80 h 478"/>
                <a:gd name="T110" fmla="*/ 6 w 334"/>
                <a:gd name="T111" fmla="*/ 65 h 478"/>
                <a:gd name="T112" fmla="*/ 6 w 334"/>
                <a:gd name="T113" fmla="*/ 50 h 478"/>
                <a:gd name="T114" fmla="*/ 6 w 334"/>
                <a:gd name="T115" fmla="*/ 32 h 478"/>
                <a:gd name="T116" fmla="*/ 9 w 334"/>
                <a:gd name="T117" fmla="*/ 17 h 4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34"/>
                <a:gd name="T178" fmla="*/ 0 h 478"/>
                <a:gd name="T179" fmla="*/ 334 w 334"/>
                <a:gd name="T180" fmla="*/ 478 h 47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34" h="478">
                  <a:moveTo>
                    <a:pt x="5" y="12"/>
                  </a:moveTo>
                  <a:lnTo>
                    <a:pt x="12" y="12"/>
                  </a:lnTo>
                  <a:lnTo>
                    <a:pt x="19" y="19"/>
                  </a:lnTo>
                  <a:lnTo>
                    <a:pt x="26" y="19"/>
                  </a:lnTo>
                  <a:lnTo>
                    <a:pt x="34" y="19"/>
                  </a:lnTo>
                  <a:lnTo>
                    <a:pt x="43" y="19"/>
                  </a:lnTo>
                  <a:lnTo>
                    <a:pt x="53" y="19"/>
                  </a:lnTo>
                  <a:lnTo>
                    <a:pt x="62" y="19"/>
                  </a:lnTo>
                  <a:lnTo>
                    <a:pt x="79" y="19"/>
                  </a:lnTo>
                  <a:lnTo>
                    <a:pt x="89" y="19"/>
                  </a:lnTo>
                  <a:lnTo>
                    <a:pt x="108" y="19"/>
                  </a:lnTo>
                  <a:lnTo>
                    <a:pt x="117" y="16"/>
                  </a:lnTo>
                  <a:lnTo>
                    <a:pt x="125" y="12"/>
                  </a:lnTo>
                  <a:lnTo>
                    <a:pt x="141" y="12"/>
                  </a:lnTo>
                  <a:lnTo>
                    <a:pt x="158" y="8"/>
                  </a:lnTo>
                  <a:lnTo>
                    <a:pt x="168" y="8"/>
                  </a:lnTo>
                  <a:lnTo>
                    <a:pt x="177" y="4"/>
                  </a:lnTo>
                  <a:lnTo>
                    <a:pt x="187" y="4"/>
                  </a:lnTo>
                  <a:lnTo>
                    <a:pt x="194" y="0"/>
                  </a:lnTo>
                  <a:lnTo>
                    <a:pt x="201" y="0"/>
                  </a:lnTo>
                  <a:lnTo>
                    <a:pt x="208" y="0"/>
                  </a:lnTo>
                  <a:lnTo>
                    <a:pt x="216" y="4"/>
                  </a:lnTo>
                  <a:lnTo>
                    <a:pt x="220" y="16"/>
                  </a:lnTo>
                  <a:lnTo>
                    <a:pt x="228" y="16"/>
                  </a:lnTo>
                  <a:lnTo>
                    <a:pt x="235" y="23"/>
                  </a:lnTo>
                  <a:lnTo>
                    <a:pt x="244" y="31"/>
                  </a:lnTo>
                  <a:lnTo>
                    <a:pt x="254" y="39"/>
                  </a:lnTo>
                  <a:lnTo>
                    <a:pt x="256" y="50"/>
                  </a:lnTo>
                  <a:lnTo>
                    <a:pt x="264" y="62"/>
                  </a:lnTo>
                  <a:lnTo>
                    <a:pt x="273" y="78"/>
                  </a:lnTo>
                  <a:lnTo>
                    <a:pt x="278" y="105"/>
                  </a:lnTo>
                  <a:lnTo>
                    <a:pt x="285" y="112"/>
                  </a:lnTo>
                  <a:lnTo>
                    <a:pt x="292" y="128"/>
                  </a:lnTo>
                  <a:lnTo>
                    <a:pt x="297" y="140"/>
                  </a:lnTo>
                  <a:lnTo>
                    <a:pt x="302" y="151"/>
                  </a:lnTo>
                  <a:lnTo>
                    <a:pt x="307" y="167"/>
                  </a:lnTo>
                  <a:lnTo>
                    <a:pt x="314" y="178"/>
                  </a:lnTo>
                  <a:lnTo>
                    <a:pt x="319" y="190"/>
                  </a:lnTo>
                  <a:lnTo>
                    <a:pt x="321" y="202"/>
                  </a:lnTo>
                  <a:lnTo>
                    <a:pt x="323" y="213"/>
                  </a:lnTo>
                  <a:lnTo>
                    <a:pt x="326" y="225"/>
                  </a:lnTo>
                  <a:lnTo>
                    <a:pt x="331" y="237"/>
                  </a:lnTo>
                  <a:lnTo>
                    <a:pt x="331" y="248"/>
                  </a:lnTo>
                  <a:lnTo>
                    <a:pt x="333" y="260"/>
                  </a:lnTo>
                  <a:lnTo>
                    <a:pt x="333" y="271"/>
                  </a:lnTo>
                  <a:lnTo>
                    <a:pt x="333" y="283"/>
                  </a:lnTo>
                  <a:lnTo>
                    <a:pt x="333" y="295"/>
                  </a:lnTo>
                  <a:lnTo>
                    <a:pt x="333" y="306"/>
                  </a:lnTo>
                  <a:lnTo>
                    <a:pt x="333" y="318"/>
                  </a:lnTo>
                  <a:lnTo>
                    <a:pt x="331" y="330"/>
                  </a:lnTo>
                  <a:lnTo>
                    <a:pt x="331" y="341"/>
                  </a:lnTo>
                  <a:lnTo>
                    <a:pt x="328" y="353"/>
                  </a:lnTo>
                  <a:lnTo>
                    <a:pt x="321" y="361"/>
                  </a:lnTo>
                  <a:lnTo>
                    <a:pt x="316" y="372"/>
                  </a:lnTo>
                  <a:lnTo>
                    <a:pt x="309" y="376"/>
                  </a:lnTo>
                  <a:lnTo>
                    <a:pt x="302" y="384"/>
                  </a:lnTo>
                  <a:lnTo>
                    <a:pt x="295" y="392"/>
                  </a:lnTo>
                  <a:lnTo>
                    <a:pt x="290" y="403"/>
                  </a:lnTo>
                  <a:lnTo>
                    <a:pt x="283" y="411"/>
                  </a:lnTo>
                  <a:lnTo>
                    <a:pt x="278" y="423"/>
                  </a:lnTo>
                  <a:lnTo>
                    <a:pt x="271" y="430"/>
                  </a:lnTo>
                  <a:lnTo>
                    <a:pt x="264" y="438"/>
                  </a:lnTo>
                  <a:lnTo>
                    <a:pt x="259" y="450"/>
                  </a:lnTo>
                  <a:lnTo>
                    <a:pt x="252" y="454"/>
                  </a:lnTo>
                  <a:lnTo>
                    <a:pt x="247" y="465"/>
                  </a:lnTo>
                  <a:lnTo>
                    <a:pt x="240" y="469"/>
                  </a:lnTo>
                  <a:lnTo>
                    <a:pt x="232" y="477"/>
                  </a:lnTo>
                  <a:lnTo>
                    <a:pt x="225" y="477"/>
                  </a:lnTo>
                  <a:lnTo>
                    <a:pt x="218" y="477"/>
                  </a:lnTo>
                  <a:lnTo>
                    <a:pt x="211" y="473"/>
                  </a:lnTo>
                  <a:lnTo>
                    <a:pt x="204" y="469"/>
                  </a:lnTo>
                  <a:lnTo>
                    <a:pt x="187" y="461"/>
                  </a:lnTo>
                  <a:lnTo>
                    <a:pt x="177" y="454"/>
                  </a:lnTo>
                  <a:lnTo>
                    <a:pt x="170" y="446"/>
                  </a:lnTo>
                  <a:lnTo>
                    <a:pt x="151" y="442"/>
                  </a:lnTo>
                  <a:lnTo>
                    <a:pt x="144" y="434"/>
                  </a:lnTo>
                  <a:lnTo>
                    <a:pt x="134" y="427"/>
                  </a:lnTo>
                  <a:lnTo>
                    <a:pt x="125" y="423"/>
                  </a:lnTo>
                  <a:lnTo>
                    <a:pt x="105" y="411"/>
                  </a:lnTo>
                  <a:lnTo>
                    <a:pt x="89" y="407"/>
                  </a:lnTo>
                  <a:lnTo>
                    <a:pt x="81" y="399"/>
                  </a:lnTo>
                  <a:lnTo>
                    <a:pt x="72" y="396"/>
                  </a:lnTo>
                  <a:lnTo>
                    <a:pt x="65" y="392"/>
                  </a:lnTo>
                  <a:lnTo>
                    <a:pt x="57" y="384"/>
                  </a:lnTo>
                  <a:lnTo>
                    <a:pt x="50" y="384"/>
                  </a:lnTo>
                  <a:lnTo>
                    <a:pt x="43" y="380"/>
                  </a:lnTo>
                  <a:lnTo>
                    <a:pt x="36" y="376"/>
                  </a:lnTo>
                  <a:lnTo>
                    <a:pt x="29" y="368"/>
                  </a:lnTo>
                  <a:lnTo>
                    <a:pt x="22" y="365"/>
                  </a:lnTo>
                  <a:lnTo>
                    <a:pt x="19" y="353"/>
                  </a:lnTo>
                  <a:lnTo>
                    <a:pt x="12" y="349"/>
                  </a:lnTo>
                  <a:lnTo>
                    <a:pt x="10" y="337"/>
                  </a:lnTo>
                  <a:lnTo>
                    <a:pt x="5" y="326"/>
                  </a:lnTo>
                  <a:lnTo>
                    <a:pt x="2" y="314"/>
                  </a:lnTo>
                  <a:lnTo>
                    <a:pt x="2" y="302"/>
                  </a:lnTo>
                  <a:lnTo>
                    <a:pt x="0" y="291"/>
                  </a:lnTo>
                  <a:lnTo>
                    <a:pt x="0" y="279"/>
                  </a:lnTo>
                  <a:lnTo>
                    <a:pt x="0" y="268"/>
                  </a:lnTo>
                  <a:lnTo>
                    <a:pt x="0" y="256"/>
                  </a:lnTo>
                  <a:lnTo>
                    <a:pt x="0" y="244"/>
                  </a:lnTo>
                  <a:lnTo>
                    <a:pt x="0" y="233"/>
                  </a:lnTo>
                  <a:lnTo>
                    <a:pt x="0" y="221"/>
                  </a:lnTo>
                  <a:lnTo>
                    <a:pt x="0" y="209"/>
                  </a:lnTo>
                  <a:lnTo>
                    <a:pt x="0" y="194"/>
                  </a:lnTo>
                  <a:lnTo>
                    <a:pt x="0" y="182"/>
                  </a:lnTo>
                  <a:lnTo>
                    <a:pt x="2" y="171"/>
                  </a:lnTo>
                  <a:lnTo>
                    <a:pt x="2" y="159"/>
                  </a:lnTo>
                  <a:lnTo>
                    <a:pt x="2" y="147"/>
                  </a:lnTo>
                  <a:lnTo>
                    <a:pt x="5" y="136"/>
                  </a:lnTo>
                  <a:lnTo>
                    <a:pt x="5" y="124"/>
                  </a:lnTo>
                  <a:lnTo>
                    <a:pt x="5" y="112"/>
                  </a:lnTo>
                  <a:lnTo>
                    <a:pt x="5" y="101"/>
                  </a:lnTo>
                  <a:lnTo>
                    <a:pt x="5" y="89"/>
                  </a:lnTo>
                  <a:lnTo>
                    <a:pt x="5" y="78"/>
                  </a:lnTo>
                  <a:lnTo>
                    <a:pt x="5" y="62"/>
                  </a:lnTo>
                  <a:lnTo>
                    <a:pt x="5" y="50"/>
                  </a:lnTo>
                  <a:lnTo>
                    <a:pt x="5" y="39"/>
                  </a:lnTo>
                  <a:lnTo>
                    <a:pt x="7" y="27"/>
                  </a:lnTo>
                  <a:lnTo>
                    <a:pt x="5" y="12"/>
                  </a:lnTo>
                </a:path>
              </a:pathLst>
            </a:custGeom>
            <a:solidFill>
              <a:srgbClr val="99FF66"/>
            </a:solidFill>
            <a:ln w="12700" cap="rnd" cmpd="sng">
              <a:noFill/>
              <a:prstDash val="solid"/>
              <a:round/>
              <a:headEnd type="none" w="med" len="med"/>
              <a:tailEnd type="none" w="med" len="med"/>
            </a:ln>
          </p:spPr>
          <p:txBody>
            <a:bodyPr/>
            <a:lstStyle/>
            <a:p>
              <a:endParaRPr lang="zh-CN" altLang="en-US"/>
            </a:p>
          </p:txBody>
        </p:sp>
      </p:grpSp>
      <p:sp>
        <p:nvSpPr>
          <p:cNvPr id="106578" name="Rectangle 100"/>
          <p:cNvSpPr>
            <a:spLocks noChangeArrowheads="1"/>
          </p:cNvSpPr>
          <p:nvPr/>
        </p:nvSpPr>
        <p:spPr bwMode="auto">
          <a:xfrm>
            <a:off x="8274050" y="2303464"/>
            <a:ext cx="777458" cy="397545"/>
          </a:xfrm>
          <a:prstGeom prst="rect">
            <a:avLst/>
          </a:prstGeom>
          <a:noFill/>
          <a:ln w="12700">
            <a:noFill/>
            <a:miter lim="800000"/>
            <a:headEnd/>
            <a:tailEnd/>
          </a:ln>
        </p:spPr>
        <p:txBody>
          <a:bodyPr wrap="none" lIns="90488" tIns="44450" rIns="90488" bIns="44450">
            <a:spAutoFit/>
          </a:bodyPr>
          <a:lstStyle/>
          <a:p>
            <a:pPr defTabSz="762000" eaLnBrk="0" hangingPunct="0"/>
            <a:r>
              <a:rPr kumimoji="1" lang="en-US" altLang="zh-CN">
                <a:solidFill>
                  <a:srgbClr val="333399"/>
                </a:solidFill>
                <a:latin typeface="Arial" charset="0"/>
                <a:ea typeface="黑体" pitchFamily="2" charset="-122"/>
              </a:rPr>
              <a:t>LAN</a:t>
            </a:r>
            <a:r>
              <a:rPr kumimoji="1" lang="en-US" altLang="zh-CN" baseline="-25000">
                <a:solidFill>
                  <a:srgbClr val="333399"/>
                </a:solidFill>
                <a:latin typeface="Arial" charset="0"/>
                <a:ea typeface="黑体" pitchFamily="2" charset="-122"/>
              </a:rPr>
              <a:t>2</a:t>
            </a:r>
          </a:p>
        </p:txBody>
      </p:sp>
      <p:sp>
        <p:nvSpPr>
          <p:cNvPr id="461925" name="Text Box 101"/>
          <p:cNvSpPr txBox="1">
            <a:spLocks noChangeArrowheads="1"/>
          </p:cNvSpPr>
          <p:nvPr/>
        </p:nvSpPr>
        <p:spPr bwMode="auto">
          <a:xfrm>
            <a:off x="2927351" y="236539"/>
            <a:ext cx="6416675" cy="528637"/>
          </a:xfrm>
          <a:prstGeom prst="rect">
            <a:avLst/>
          </a:prstGeom>
          <a:solidFill>
            <a:srgbClr val="FFFF66"/>
          </a:solidFill>
          <a:ln w="9525">
            <a:solidFill>
              <a:srgbClr val="333399"/>
            </a:solidFill>
            <a:miter lim="800000"/>
            <a:headEnd/>
            <a:tailEnd/>
          </a:ln>
        </p:spPr>
        <p:txBody>
          <a:bodyPr wrap="none">
            <a:spAutoFit/>
          </a:bodyPr>
          <a:lstStyle/>
          <a:p>
            <a:r>
              <a:rPr lang="zh-CN" altLang="en-US" sz="2800">
                <a:solidFill>
                  <a:srgbClr val="333399"/>
                </a:solidFill>
                <a:latin typeface="黑体" pitchFamily="2" charset="-122"/>
                <a:ea typeface="黑体" pitchFamily="2" charset="-122"/>
              </a:rPr>
              <a:t>两个网桥之间还可使用一段点到点链路 </a:t>
            </a:r>
          </a:p>
        </p:txBody>
      </p:sp>
      <p:sp>
        <p:nvSpPr>
          <p:cNvPr id="461926" name="Text Box 102"/>
          <p:cNvSpPr txBox="1">
            <a:spLocks noChangeArrowheads="1"/>
          </p:cNvSpPr>
          <p:nvPr/>
        </p:nvSpPr>
        <p:spPr bwMode="auto">
          <a:xfrm>
            <a:off x="3165476" y="5627688"/>
            <a:ext cx="5883275" cy="588962"/>
          </a:xfrm>
          <a:prstGeom prst="rect">
            <a:avLst/>
          </a:prstGeom>
          <a:solidFill>
            <a:srgbClr val="FFFF99"/>
          </a:solidFill>
          <a:ln w="9525">
            <a:solidFill>
              <a:schemeClr val="folHlink"/>
            </a:solidFill>
            <a:miter lim="800000"/>
            <a:headEnd/>
            <a:tailEnd/>
          </a:ln>
          <a:effectLst>
            <a:outerShdw dist="35921" dir="2700000" algn="ctr" rotWithShape="0">
              <a:schemeClr val="bg2"/>
            </a:outerShdw>
          </a:effectLst>
        </p:spPr>
        <p:txBody>
          <a:bodyPr wrap="none">
            <a:spAutoFit/>
          </a:bodyPr>
          <a:lstStyle/>
          <a:p>
            <a:pPr>
              <a:defRPr/>
            </a:pPr>
            <a:r>
              <a:rPr lang="zh-CN" altLang="en-US" sz="3200">
                <a:solidFill>
                  <a:srgbClr val="333399"/>
                </a:solidFill>
                <a:ea typeface="黑体" pitchFamily="2" charset="-122"/>
              </a:rPr>
              <a:t>网桥不改变它转发的帧的源地址</a:t>
            </a:r>
          </a:p>
        </p:txBody>
      </p:sp>
      <p:sp>
        <p:nvSpPr>
          <p:cNvPr id="106581" name="AutoShape 103"/>
          <p:cNvSpPr>
            <a:spLocks noChangeArrowheads="1"/>
          </p:cNvSpPr>
          <p:nvPr/>
        </p:nvSpPr>
        <p:spPr bwMode="auto">
          <a:xfrm>
            <a:off x="7104063" y="3429000"/>
            <a:ext cx="215900" cy="431800"/>
          </a:xfrm>
          <a:prstGeom prst="downArrow">
            <a:avLst>
              <a:gd name="adj1" fmla="val 50000"/>
              <a:gd name="adj2" fmla="val 50000"/>
            </a:avLst>
          </a:prstGeom>
          <a:solidFill>
            <a:srgbClr val="CCECFF"/>
          </a:solidFill>
          <a:ln w="9525" algn="ctr">
            <a:solidFill>
              <a:schemeClr val="folHlink"/>
            </a:solidFill>
            <a:miter lim="800000"/>
            <a:headEnd/>
            <a:tailEnd/>
          </a:ln>
        </p:spPr>
        <p:txBody>
          <a:bodyPr wrap="none" anchor="ctr"/>
          <a:lstStyle/>
          <a:p>
            <a:endParaRPr lang="zh-CN" altLang="en-US"/>
          </a:p>
        </p:txBody>
      </p:sp>
      <p:sp>
        <p:nvSpPr>
          <p:cNvPr id="106582" name="AutoShape 104"/>
          <p:cNvSpPr>
            <a:spLocks noChangeArrowheads="1"/>
          </p:cNvSpPr>
          <p:nvPr/>
        </p:nvSpPr>
        <p:spPr bwMode="auto">
          <a:xfrm>
            <a:off x="6888163" y="4005263"/>
            <a:ext cx="215900" cy="431800"/>
          </a:xfrm>
          <a:prstGeom prst="downArrow">
            <a:avLst>
              <a:gd name="adj1" fmla="val 50000"/>
              <a:gd name="adj2" fmla="val 50000"/>
            </a:avLst>
          </a:prstGeom>
          <a:solidFill>
            <a:srgbClr val="FFFF66"/>
          </a:solidFill>
          <a:ln w="9525" algn="ctr">
            <a:solidFill>
              <a:schemeClr val="folHlink"/>
            </a:solidFill>
            <a:miter lim="800000"/>
            <a:headEnd/>
            <a:tailEnd/>
          </a:ln>
        </p:spPr>
        <p:txBody>
          <a:bodyPr wrap="none" anchor="ctr"/>
          <a:lstStyle/>
          <a:p>
            <a:endParaRPr lang="zh-CN" altLang="en-US"/>
          </a:p>
        </p:txBody>
      </p:sp>
      <p:sp>
        <p:nvSpPr>
          <p:cNvPr id="106583" name="AutoShape 105"/>
          <p:cNvSpPr>
            <a:spLocks noChangeArrowheads="1"/>
          </p:cNvSpPr>
          <p:nvPr/>
        </p:nvSpPr>
        <p:spPr bwMode="auto">
          <a:xfrm>
            <a:off x="6600825" y="4581525"/>
            <a:ext cx="215900" cy="431800"/>
          </a:xfrm>
          <a:prstGeom prst="downArrow">
            <a:avLst>
              <a:gd name="adj1" fmla="val 50000"/>
              <a:gd name="adj2" fmla="val 50000"/>
            </a:avLst>
          </a:prstGeom>
          <a:solidFill>
            <a:srgbClr val="FFCCFF"/>
          </a:solidFill>
          <a:ln w="9525" algn="ctr">
            <a:solidFill>
              <a:schemeClr val="folHlink"/>
            </a:solidFill>
            <a:miter lim="800000"/>
            <a:headEnd/>
            <a:tailEnd/>
          </a:ln>
        </p:spPr>
        <p:txBody>
          <a:bodyPr wrap="none" anchor="ctr"/>
          <a:lstStyle/>
          <a:p>
            <a:endParaRPr lang="zh-CN" altLang="en-US"/>
          </a:p>
        </p:txBody>
      </p:sp>
      <p:sp>
        <p:nvSpPr>
          <p:cNvPr id="106584" name="Freeform 106"/>
          <p:cNvSpPr>
            <a:spLocks/>
          </p:cNvSpPr>
          <p:nvPr/>
        </p:nvSpPr>
        <p:spPr bwMode="auto">
          <a:xfrm>
            <a:off x="2768600" y="981075"/>
            <a:ext cx="6637338" cy="1779588"/>
          </a:xfrm>
          <a:custGeom>
            <a:avLst/>
            <a:gdLst>
              <a:gd name="T0" fmla="*/ 14288 w 4181"/>
              <a:gd name="T1" fmla="*/ 0 h 1121"/>
              <a:gd name="T2" fmla="*/ 14288 w 4181"/>
              <a:gd name="T3" fmla="*/ 647700 h 1121"/>
              <a:gd name="T4" fmla="*/ 14288 w 4181"/>
              <a:gd name="T5" fmla="*/ 1223963 h 1121"/>
              <a:gd name="T6" fmla="*/ 44450 w 4181"/>
              <a:gd name="T7" fmla="*/ 1597025 h 1121"/>
              <a:gd name="T8" fmla="*/ 285750 w 4181"/>
              <a:gd name="T9" fmla="*/ 1736726 h 1121"/>
              <a:gd name="T10" fmla="*/ 1308100 w 4181"/>
              <a:gd name="T11" fmla="*/ 1733551 h 1121"/>
              <a:gd name="T12" fmla="*/ 1739900 w 4181"/>
              <a:gd name="T13" fmla="*/ 1584325 h 1121"/>
              <a:gd name="T14" fmla="*/ 1797050 w 4181"/>
              <a:gd name="T15" fmla="*/ 892175 h 1121"/>
              <a:gd name="T16" fmla="*/ 2063750 w 4181"/>
              <a:gd name="T17" fmla="*/ 727075 h 1121"/>
              <a:gd name="T18" fmla="*/ 2603500 w 4181"/>
              <a:gd name="T19" fmla="*/ 784225 h 1121"/>
              <a:gd name="T20" fmla="*/ 2686050 w 4181"/>
              <a:gd name="T21" fmla="*/ 1139825 h 1121"/>
              <a:gd name="T22" fmla="*/ 2698750 w 4181"/>
              <a:gd name="T23" fmla="*/ 1476375 h 1121"/>
              <a:gd name="T24" fmla="*/ 2806700 w 4181"/>
              <a:gd name="T25" fmla="*/ 1711326 h 1121"/>
              <a:gd name="T26" fmla="*/ 3346450 w 4181"/>
              <a:gd name="T27" fmla="*/ 1743076 h 1121"/>
              <a:gd name="T28" fmla="*/ 3733800 w 4181"/>
              <a:gd name="T29" fmla="*/ 1647826 h 1121"/>
              <a:gd name="T30" fmla="*/ 3829050 w 4181"/>
              <a:gd name="T31" fmla="*/ 949325 h 1121"/>
              <a:gd name="T32" fmla="*/ 4000500 w 4181"/>
              <a:gd name="T33" fmla="*/ 733425 h 1121"/>
              <a:gd name="T34" fmla="*/ 4692650 w 4181"/>
              <a:gd name="T35" fmla="*/ 758825 h 1121"/>
              <a:gd name="T36" fmla="*/ 4800600 w 4181"/>
              <a:gd name="T37" fmla="*/ 1095375 h 1121"/>
              <a:gd name="T38" fmla="*/ 4940300 w 4181"/>
              <a:gd name="T39" fmla="*/ 1673226 h 1121"/>
              <a:gd name="T40" fmla="*/ 5645149 w 4181"/>
              <a:gd name="T41" fmla="*/ 1736726 h 1121"/>
              <a:gd name="T42" fmla="*/ 6438899 w 4181"/>
              <a:gd name="T43" fmla="*/ 1685926 h 1121"/>
              <a:gd name="T44" fmla="*/ 6610351 w 4181"/>
              <a:gd name="T45" fmla="*/ 1177925 h 1121"/>
              <a:gd name="T46" fmla="*/ 6604001 w 4181"/>
              <a:gd name="T47" fmla="*/ 41275 h 1121"/>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181"/>
              <a:gd name="T73" fmla="*/ 0 h 1121"/>
              <a:gd name="T74" fmla="*/ 4181 w 4181"/>
              <a:gd name="T75" fmla="*/ 1121 h 1121"/>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181" h="1121">
                <a:moveTo>
                  <a:pt x="9" y="0"/>
                </a:moveTo>
                <a:cubicBezTo>
                  <a:pt x="9" y="140"/>
                  <a:pt x="9" y="280"/>
                  <a:pt x="9" y="408"/>
                </a:cubicBezTo>
                <a:cubicBezTo>
                  <a:pt x="9" y="536"/>
                  <a:pt x="6" y="671"/>
                  <a:pt x="9" y="771"/>
                </a:cubicBezTo>
                <a:cubicBezTo>
                  <a:pt x="12" y="871"/>
                  <a:pt x="0" y="952"/>
                  <a:pt x="28" y="1006"/>
                </a:cubicBezTo>
                <a:cubicBezTo>
                  <a:pt x="56" y="1060"/>
                  <a:pt x="47" y="1080"/>
                  <a:pt x="180" y="1094"/>
                </a:cubicBezTo>
                <a:cubicBezTo>
                  <a:pt x="313" y="1108"/>
                  <a:pt x="671" y="1108"/>
                  <a:pt x="824" y="1092"/>
                </a:cubicBezTo>
                <a:cubicBezTo>
                  <a:pt x="977" y="1076"/>
                  <a:pt x="1045" y="1086"/>
                  <a:pt x="1096" y="998"/>
                </a:cubicBezTo>
                <a:cubicBezTo>
                  <a:pt x="1147" y="910"/>
                  <a:pt x="1098" y="652"/>
                  <a:pt x="1132" y="562"/>
                </a:cubicBezTo>
                <a:cubicBezTo>
                  <a:pt x="1166" y="472"/>
                  <a:pt x="1215" y="469"/>
                  <a:pt x="1300" y="458"/>
                </a:cubicBezTo>
                <a:cubicBezTo>
                  <a:pt x="1385" y="447"/>
                  <a:pt x="1575" y="451"/>
                  <a:pt x="1640" y="494"/>
                </a:cubicBezTo>
                <a:cubicBezTo>
                  <a:pt x="1705" y="537"/>
                  <a:pt x="1682" y="645"/>
                  <a:pt x="1692" y="718"/>
                </a:cubicBezTo>
                <a:cubicBezTo>
                  <a:pt x="1702" y="791"/>
                  <a:pt x="1687" y="870"/>
                  <a:pt x="1700" y="930"/>
                </a:cubicBezTo>
                <a:cubicBezTo>
                  <a:pt x="1713" y="990"/>
                  <a:pt x="1700" y="1050"/>
                  <a:pt x="1768" y="1078"/>
                </a:cubicBezTo>
                <a:cubicBezTo>
                  <a:pt x="1836" y="1106"/>
                  <a:pt x="2011" y="1105"/>
                  <a:pt x="2108" y="1098"/>
                </a:cubicBezTo>
                <a:cubicBezTo>
                  <a:pt x="2205" y="1091"/>
                  <a:pt x="2301" y="1121"/>
                  <a:pt x="2352" y="1038"/>
                </a:cubicBezTo>
                <a:cubicBezTo>
                  <a:pt x="2403" y="955"/>
                  <a:pt x="2384" y="694"/>
                  <a:pt x="2412" y="598"/>
                </a:cubicBezTo>
                <a:cubicBezTo>
                  <a:pt x="2440" y="502"/>
                  <a:pt x="2429" y="482"/>
                  <a:pt x="2520" y="462"/>
                </a:cubicBezTo>
                <a:cubicBezTo>
                  <a:pt x="2611" y="442"/>
                  <a:pt x="2872" y="440"/>
                  <a:pt x="2956" y="478"/>
                </a:cubicBezTo>
                <a:cubicBezTo>
                  <a:pt x="3040" y="516"/>
                  <a:pt x="2998" y="594"/>
                  <a:pt x="3024" y="690"/>
                </a:cubicBezTo>
                <a:cubicBezTo>
                  <a:pt x="3050" y="786"/>
                  <a:pt x="3023" y="987"/>
                  <a:pt x="3112" y="1054"/>
                </a:cubicBezTo>
                <a:cubicBezTo>
                  <a:pt x="3201" y="1121"/>
                  <a:pt x="3399" y="1093"/>
                  <a:pt x="3556" y="1094"/>
                </a:cubicBezTo>
                <a:cubicBezTo>
                  <a:pt x="3713" y="1095"/>
                  <a:pt x="3955" y="1121"/>
                  <a:pt x="4056" y="1062"/>
                </a:cubicBezTo>
                <a:cubicBezTo>
                  <a:pt x="4157" y="1003"/>
                  <a:pt x="4147" y="915"/>
                  <a:pt x="4164" y="742"/>
                </a:cubicBezTo>
                <a:cubicBezTo>
                  <a:pt x="4181" y="569"/>
                  <a:pt x="4161" y="175"/>
                  <a:pt x="4160" y="26"/>
                </a:cubicBezTo>
              </a:path>
            </a:pathLst>
          </a:custGeom>
          <a:noFill/>
          <a:ln w="76200" cmpd="sng">
            <a:solidFill>
              <a:srgbClr val="663300">
                <a:alpha val="59999"/>
              </a:srgbClr>
            </a:solidFill>
            <a:round/>
            <a:headEnd type="none" w="med" len="med"/>
            <a:tailEnd type="triangle" w="med" len="lg"/>
          </a:ln>
        </p:spPr>
        <p:txBody>
          <a:bodyPr/>
          <a:lstStyle/>
          <a:p>
            <a:endParaRPr lang="zh-CN" altLang="en-US"/>
          </a:p>
        </p:txBody>
      </p:sp>
      <p:sp>
        <p:nvSpPr>
          <p:cNvPr id="106585" name="灯片编号占位符 106"/>
          <p:cNvSpPr>
            <a:spLocks noGrp="1"/>
          </p:cNvSpPr>
          <p:nvPr>
            <p:ph type="sldNum" sz="quarter" idx="12"/>
          </p:nvPr>
        </p:nvSpPr>
        <p:spPr>
          <a:noFill/>
        </p:spPr>
        <p:txBody>
          <a:bodyPr/>
          <a:lstStyle/>
          <a:p>
            <a:fld id="{A31BBE2C-43DA-4A49-BCBA-0A4D7E0737A6}" type="slidenum">
              <a:rPr lang="en-US" altLang="zh-CN" smtClean="0"/>
              <a:pPr/>
              <a:t>99</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1925"/>
                                        </p:tgtEl>
                                        <p:attrNameLst>
                                          <p:attrName>style.visibility</p:attrName>
                                        </p:attrNameLst>
                                      </p:cBhvr>
                                      <p:to>
                                        <p:strVal val="visible"/>
                                      </p:to>
                                    </p:set>
                                  </p:childTnLst>
                                </p:cTn>
                              </p:par>
                            </p:childTnLst>
                          </p:cTn>
                        </p:par>
                        <p:par>
                          <p:cTn id="7" fill="hold">
                            <p:stCondLst>
                              <p:cond delay="0"/>
                            </p:stCondLst>
                            <p:childTnLst>
                              <p:par>
                                <p:cTn id="8" presetID="35" presetClass="emph" presetSubtype="0" repeatCount="3000" fill="hold" grpId="0" nodeType="afterEffect">
                                  <p:stCondLst>
                                    <p:cond delay="1000"/>
                                  </p:stCondLst>
                                  <p:childTnLst>
                                    <p:anim calcmode="discrete" valueType="str">
                                      <p:cBhvr>
                                        <p:cTn id="9" dur="500" fill="hold"/>
                                        <p:tgtEl>
                                          <p:spTgt spid="461849"/>
                                        </p:tgtEl>
                                        <p:attrNameLst>
                                          <p:attrName>style.visibility</p:attrName>
                                        </p:attrNameLst>
                                      </p:cBhvr>
                                      <p:tavLst>
                                        <p:tav tm="0">
                                          <p:val>
                                            <p:strVal val="hidden"/>
                                          </p:val>
                                        </p:tav>
                                        <p:tav tm="50000">
                                          <p:val>
                                            <p:strVal val="visible"/>
                                          </p:val>
                                        </p:tav>
                                      </p:tavLst>
                                    </p:anim>
                                  </p:childTnLst>
                                </p:cTn>
                              </p:par>
                            </p:childTnLst>
                          </p:cTn>
                        </p:par>
                        <p:par>
                          <p:cTn id="10" fill="hold">
                            <p:stCondLst>
                              <p:cond delay="2500"/>
                            </p:stCondLst>
                            <p:childTnLst>
                              <p:par>
                                <p:cTn id="11" presetID="1" presetClass="entr" presetSubtype="0" fill="hold" grpId="0" nodeType="afterEffect">
                                  <p:stCondLst>
                                    <p:cond delay="1000"/>
                                  </p:stCondLst>
                                  <p:childTnLst>
                                    <p:set>
                                      <p:cBhvr>
                                        <p:cTn id="12" dur="1" fill="hold">
                                          <p:stCondLst>
                                            <p:cond delay="0"/>
                                          </p:stCondLst>
                                        </p:cTn>
                                        <p:tgtEl>
                                          <p:spTgt spid="4619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849" grpId="0" animBg="1"/>
      <p:bldP spid="461925" grpId="0" animBg="1"/>
      <p:bldP spid="461926" grpId="0" animBg="1"/>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5410</TotalTime>
  <Words>9170</Words>
  <Application>Microsoft Office PowerPoint</Application>
  <PresentationFormat>宽屏</PresentationFormat>
  <Paragraphs>1612</Paragraphs>
  <Slides>133</Slides>
  <Notes>123</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133</vt:i4>
      </vt:variant>
    </vt:vector>
  </HeadingPairs>
  <TitlesOfParts>
    <vt:vector size="141" baseType="lpstr">
      <vt:lpstr>黑体</vt:lpstr>
      <vt:lpstr>Arial</vt:lpstr>
      <vt:lpstr>Arial Rounded MT Bold</vt:lpstr>
      <vt:lpstr>Tahoma</vt:lpstr>
      <vt:lpstr>Times New Roman</vt:lpstr>
      <vt:lpstr>Wingdings</vt:lpstr>
      <vt:lpstr>Blends</vt:lpstr>
      <vt:lpstr>公式</vt:lpstr>
      <vt:lpstr>计算机网络（第 6 版）</vt:lpstr>
      <vt:lpstr>第 3 章  数据链路层</vt:lpstr>
      <vt:lpstr>第 3 章  数据链路层（续）</vt:lpstr>
      <vt:lpstr>第 3 章  数据链路层（续）</vt:lpstr>
      <vt:lpstr>数据链路层</vt:lpstr>
      <vt:lpstr>数据链路层的简单模型</vt:lpstr>
      <vt:lpstr>数据链路层的简单模型( 续）</vt:lpstr>
      <vt:lpstr>3.1 使用点对点信道的数据链路层 3.1.1  数据链路和帧  </vt:lpstr>
      <vt:lpstr>PowerPoint 演示文稿</vt:lpstr>
      <vt:lpstr>数据链路层像个数字管道 </vt:lpstr>
      <vt:lpstr>3.1.2  三个基本问题 </vt:lpstr>
      <vt:lpstr>1.  封装成帧</vt:lpstr>
      <vt:lpstr>用控制字符进行帧定界的方法举例 </vt:lpstr>
      <vt:lpstr>2.  透明传输</vt:lpstr>
      <vt:lpstr>解决透明传输问题</vt:lpstr>
      <vt:lpstr>用字节填充法解决透明传输的问题 </vt:lpstr>
      <vt:lpstr>3.  差错检测</vt:lpstr>
      <vt:lpstr>循环冗余检验的原理 </vt:lpstr>
      <vt:lpstr>冗余码的计算 </vt:lpstr>
      <vt:lpstr>冗余码的计算举例 </vt:lpstr>
      <vt:lpstr>循环冗余检验的原理说明 </vt:lpstr>
      <vt:lpstr>帧检验序列 FCS </vt:lpstr>
      <vt:lpstr>接收端对收到的每一帧进行 CRC 检验 </vt:lpstr>
      <vt:lpstr>应当注意 </vt:lpstr>
      <vt:lpstr>3.2  点对点协议 PPP  3.2.1 PPP 协议的特点 </vt:lpstr>
      <vt:lpstr>用户到 ISP 的链路使用 PPP 协议 </vt:lpstr>
      <vt:lpstr>1. PPP 协议应满足的需求 </vt:lpstr>
      <vt:lpstr>2. PPP 协议不需要的功能</vt:lpstr>
      <vt:lpstr>3.  PPP 协议的组成 </vt:lpstr>
      <vt:lpstr>3.2.2   PPP 协议的帧格式</vt:lpstr>
      <vt:lpstr>PPP 协议的帧格式</vt:lpstr>
      <vt:lpstr>透明传输问题 </vt:lpstr>
      <vt:lpstr>字符填充 </vt:lpstr>
      <vt:lpstr>零比特填充 </vt:lpstr>
      <vt:lpstr>PowerPoint 演示文稿</vt:lpstr>
      <vt:lpstr> 不提供使用序号和确认 的可靠传输 </vt:lpstr>
      <vt:lpstr> 3.2.3   PPP 协议的工作状态 </vt:lpstr>
      <vt:lpstr>PowerPoint 演示文稿</vt:lpstr>
      <vt:lpstr>3.3  使用广播信道的数据链路层 3.3.1  局域网的数据链路层 </vt:lpstr>
      <vt:lpstr>局域网的拓扑 </vt:lpstr>
      <vt:lpstr>媒体共享技术</vt:lpstr>
      <vt:lpstr> 以太网的两个标准  </vt:lpstr>
      <vt:lpstr>数据链路层的两个子层 </vt:lpstr>
      <vt:lpstr>局域网对 LLC 子层 是透明的 </vt:lpstr>
      <vt:lpstr>以后一般不考虑 LLC 子层 </vt:lpstr>
      <vt:lpstr>2.  适配器的作用  </vt:lpstr>
      <vt:lpstr>计算机通过适配器 和局域网进行通信 </vt:lpstr>
      <vt:lpstr>3.3.2   CSMA/CD 协议 </vt:lpstr>
      <vt:lpstr>以太网的广播方式发送 </vt:lpstr>
      <vt:lpstr>为了通信的简便 以太网采取了两种重要的措施 </vt:lpstr>
      <vt:lpstr>以太网提供的服务 </vt:lpstr>
      <vt:lpstr>以太网发送的数据都使用 曼彻斯特(Manchester)编码 </vt:lpstr>
      <vt:lpstr>载波监听多点接入/碰撞检测  CSMA/CD </vt:lpstr>
      <vt:lpstr>碰撞检测</vt:lpstr>
      <vt:lpstr>检测到碰撞后</vt:lpstr>
      <vt:lpstr>电磁波在总线上的 有限传播速率的影响 </vt:lpstr>
      <vt:lpstr>PowerPoint 演示文稿</vt:lpstr>
      <vt:lpstr>PowerPoint 演示文稿</vt:lpstr>
      <vt:lpstr>重要特性</vt:lpstr>
      <vt:lpstr>争用期</vt:lpstr>
      <vt:lpstr>二进制指数类型退避算法 (truncated binary exponential type)</vt:lpstr>
      <vt:lpstr>争用期的长度 </vt:lpstr>
      <vt:lpstr>最短有效帧长 </vt:lpstr>
      <vt:lpstr>强化碰撞 </vt:lpstr>
      <vt:lpstr>人为干扰信号 </vt:lpstr>
      <vt:lpstr>3.4  使用广播信道的以太网 3.4.1  使用集线器的星形拓扑</vt:lpstr>
      <vt:lpstr>使用集线器的双绞线以太网 </vt:lpstr>
      <vt:lpstr>星形网 10BASE-T </vt:lpstr>
      <vt:lpstr>以太网在局域网中的统治地位</vt:lpstr>
      <vt:lpstr>集线器的一些特点 </vt:lpstr>
      <vt:lpstr>具有三个接口的集线器 </vt:lpstr>
      <vt:lpstr>3.4.2  以太网的信道利用率 </vt:lpstr>
      <vt:lpstr>以太网的信道利用率 </vt:lpstr>
      <vt:lpstr>参数 a </vt:lpstr>
      <vt:lpstr>对以太网参数的要求</vt:lpstr>
      <vt:lpstr>信道利用率的最大值 Smax </vt:lpstr>
      <vt:lpstr>3.4.3   以太网的 MAC 层 1.  MAC 层的硬件地址 </vt:lpstr>
      <vt:lpstr>48 位的 MAC 地址</vt:lpstr>
      <vt:lpstr>适配器检查 MAC 地址 </vt:lpstr>
      <vt:lpstr>2. MAC 帧的格式 </vt:lpstr>
      <vt:lpstr>PowerPoint 演示文稿</vt:lpstr>
      <vt:lpstr>以太网 V2 的 MAC 帧格式</vt:lpstr>
      <vt:lpstr>以太网 V2 的 MAC 帧格式</vt:lpstr>
      <vt:lpstr>以太网 V2 的 MAC 帧格式</vt:lpstr>
      <vt:lpstr>以太网 V2 的 MAC 帧格式</vt:lpstr>
      <vt:lpstr>以太网 V2 的 MAC 帧格式</vt:lpstr>
      <vt:lpstr>以太网 V2 的 MAC 帧格式</vt:lpstr>
      <vt:lpstr>无效的 MAC 帧 </vt:lpstr>
      <vt:lpstr>帧间最小间隔 </vt:lpstr>
      <vt:lpstr>3.5  扩展的局域网 3.5.1  在物理层扩展局域网</vt:lpstr>
      <vt:lpstr>用多个集线器可连成更大的局域网</vt:lpstr>
      <vt:lpstr>用集线器组成更大的局域网 都在一个碰撞域中</vt:lpstr>
      <vt:lpstr>用集线器扩展局域网 </vt:lpstr>
      <vt:lpstr>3.5.2  在数据链路层扩展局域网 </vt:lpstr>
      <vt:lpstr>1. 网桥的内部结构 </vt:lpstr>
      <vt:lpstr>使用网桥带来的好处 </vt:lpstr>
      <vt:lpstr>网桥使各网段成为 隔离开的碰撞域 </vt:lpstr>
      <vt:lpstr>使用网桥带来的缺点 </vt:lpstr>
      <vt:lpstr>PowerPoint 演示文稿</vt:lpstr>
      <vt:lpstr>网桥和集线器（或转发器）不同 </vt:lpstr>
      <vt:lpstr>2. 透明网桥</vt:lpstr>
      <vt:lpstr>网桥应当按照以下自学习算法 处理收到的帧和建立转发表 </vt:lpstr>
      <vt:lpstr>转发表的建立过程举例</vt:lpstr>
      <vt:lpstr>网桥在转发表中 登记以下三个信息 </vt:lpstr>
      <vt:lpstr>网桥的自学习和转发帧 的步骤归纳 </vt:lpstr>
      <vt:lpstr>透明网桥使用了生成树算法 </vt:lpstr>
      <vt:lpstr>生成树的得出</vt:lpstr>
      <vt:lpstr>3. 源路由网桥</vt:lpstr>
      <vt:lpstr>4. 多接口网桥——以太网交换机 </vt:lpstr>
      <vt:lpstr>以太网交换机的特点</vt:lpstr>
      <vt:lpstr>独占传输媒体的带宽 </vt:lpstr>
      <vt:lpstr>用以太网交换机扩展局域网 </vt:lpstr>
      <vt:lpstr>利用以太网交换机可以很方便地 实现虚拟局域网 </vt:lpstr>
      <vt:lpstr>PowerPoint 演示文稿</vt:lpstr>
      <vt:lpstr>PowerPoint 演示文稿</vt:lpstr>
      <vt:lpstr>PowerPoint 演示文稿</vt:lpstr>
      <vt:lpstr>PowerPoint 演示文稿</vt:lpstr>
      <vt:lpstr>虚拟局域网使用的 以太网帧格式</vt:lpstr>
      <vt:lpstr>3.6   高速以太网 3.6.1  100BASE-T 以太网</vt:lpstr>
      <vt:lpstr>100BASE-T 以太网的特点</vt:lpstr>
      <vt:lpstr>100 Mb/s 以太网的 三种不同的物理层标准 </vt:lpstr>
      <vt:lpstr>3.6.2  吉比特以太网</vt:lpstr>
      <vt:lpstr>吉比特以太网的物理层 </vt:lpstr>
      <vt:lpstr>全双工方式 </vt:lpstr>
      <vt:lpstr>吉比特以太网的配置举例 </vt:lpstr>
      <vt:lpstr>3.6.3   10 吉比特以太网和 100 吉比特以太网</vt:lpstr>
      <vt:lpstr> 吉比特以太网的物理层 </vt:lpstr>
      <vt:lpstr>端到端的以太网传输 </vt:lpstr>
      <vt:lpstr>10 G以太网的物理层标准 </vt:lpstr>
      <vt:lpstr>40GB/100GB 以太网的 物理层标准 </vt:lpstr>
      <vt:lpstr>以太网从 10 Mb/s 到 100 Gb/s 的演进 </vt:lpstr>
      <vt:lpstr>3.6.4  使用高速以太网 进行宽带接入</vt:lpstr>
      <vt:lpstr>作业</vt:lpstr>
    </vt:vector>
  </TitlesOfParts>
  <Company>NICE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计算机网络</dc:title>
  <dc:creator>XXR</dc:creator>
  <cp:lastModifiedBy>Miao Fuyou</cp:lastModifiedBy>
  <cp:revision>360</cp:revision>
  <dcterms:created xsi:type="dcterms:W3CDTF">2004-03-02T12:35:10Z</dcterms:created>
  <dcterms:modified xsi:type="dcterms:W3CDTF">2020-03-28T02:58:31Z</dcterms:modified>
</cp:coreProperties>
</file>