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05"/>
  </p:notesMasterIdLst>
  <p:sldIdLst>
    <p:sldId id="282" r:id="rId2"/>
    <p:sldId id="283" r:id="rId3"/>
    <p:sldId id="591" r:id="rId4"/>
    <p:sldId id="286" r:id="rId5"/>
    <p:sldId id="593" r:id="rId6"/>
    <p:sldId id="285" r:id="rId7"/>
    <p:sldId id="595" r:id="rId8"/>
    <p:sldId id="596" r:id="rId9"/>
    <p:sldId id="811" r:id="rId10"/>
    <p:sldId id="292" r:id="rId11"/>
    <p:sldId id="796" r:id="rId12"/>
    <p:sldId id="597" r:id="rId13"/>
    <p:sldId id="598" r:id="rId14"/>
    <p:sldId id="797" r:id="rId15"/>
    <p:sldId id="798" r:id="rId16"/>
    <p:sldId id="799" r:id="rId17"/>
    <p:sldId id="800" r:id="rId18"/>
    <p:sldId id="812" r:id="rId19"/>
    <p:sldId id="813" r:id="rId20"/>
    <p:sldId id="803" r:id="rId21"/>
    <p:sldId id="804" r:id="rId22"/>
    <p:sldId id="805" r:id="rId23"/>
    <p:sldId id="806" r:id="rId24"/>
    <p:sldId id="807" r:id="rId25"/>
    <p:sldId id="808" r:id="rId26"/>
    <p:sldId id="809" r:id="rId27"/>
    <p:sldId id="810" r:id="rId28"/>
    <p:sldId id="601" r:id="rId29"/>
    <p:sldId id="814" r:id="rId30"/>
    <p:sldId id="815" r:id="rId31"/>
    <p:sldId id="816" r:id="rId32"/>
    <p:sldId id="817" r:id="rId33"/>
    <p:sldId id="818" r:id="rId34"/>
    <p:sldId id="819" r:id="rId35"/>
    <p:sldId id="820" r:id="rId36"/>
    <p:sldId id="821" r:id="rId37"/>
    <p:sldId id="822" r:id="rId38"/>
    <p:sldId id="823" r:id="rId39"/>
    <p:sldId id="824" r:id="rId40"/>
    <p:sldId id="825" r:id="rId41"/>
    <p:sldId id="826" r:id="rId42"/>
    <p:sldId id="827" r:id="rId43"/>
    <p:sldId id="627" r:id="rId44"/>
    <p:sldId id="628" r:id="rId45"/>
    <p:sldId id="629" r:id="rId46"/>
    <p:sldId id="302" r:id="rId47"/>
    <p:sldId id="572" r:id="rId48"/>
    <p:sldId id="573" r:id="rId49"/>
    <p:sldId id="574" r:id="rId50"/>
    <p:sldId id="575" r:id="rId51"/>
    <p:sldId id="576" r:id="rId52"/>
    <p:sldId id="646" r:id="rId53"/>
    <p:sldId id="647" r:id="rId54"/>
    <p:sldId id="648" r:id="rId55"/>
    <p:sldId id="577" r:id="rId56"/>
    <p:sldId id="578" r:id="rId57"/>
    <p:sldId id="649" r:id="rId58"/>
    <p:sldId id="650" r:id="rId59"/>
    <p:sldId id="654" r:id="rId60"/>
    <p:sldId id="655" r:id="rId61"/>
    <p:sldId id="656" r:id="rId62"/>
    <p:sldId id="657" r:id="rId63"/>
    <p:sldId id="658" r:id="rId64"/>
    <p:sldId id="580" r:id="rId65"/>
    <p:sldId id="581" r:id="rId66"/>
    <p:sldId id="583" r:id="rId67"/>
    <p:sldId id="584" r:id="rId68"/>
    <p:sldId id="856" r:id="rId69"/>
    <p:sldId id="857" r:id="rId70"/>
    <p:sldId id="858" r:id="rId71"/>
    <p:sldId id="585" r:id="rId72"/>
    <p:sldId id="586" r:id="rId73"/>
    <p:sldId id="588" r:id="rId74"/>
    <p:sldId id="661" r:id="rId75"/>
    <p:sldId id="660" r:id="rId76"/>
    <p:sldId id="662" r:id="rId77"/>
    <p:sldId id="659" r:id="rId78"/>
    <p:sldId id="589" r:id="rId79"/>
    <p:sldId id="590" r:id="rId80"/>
    <p:sldId id="665" r:id="rId81"/>
    <p:sldId id="666" r:id="rId82"/>
    <p:sldId id="667" r:id="rId83"/>
    <p:sldId id="668" r:id="rId84"/>
    <p:sldId id="664" r:id="rId85"/>
    <p:sldId id="663" r:id="rId86"/>
    <p:sldId id="859" r:id="rId87"/>
    <p:sldId id="669" r:id="rId88"/>
    <p:sldId id="670" r:id="rId89"/>
    <p:sldId id="673" r:id="rId90"/>
    <p:sldId id="675" r:id="rId91"/>
    <p:sldId id="676" r:id="rId92"/>
    <p:sldId id="677" r:id="rId93"/>
    <p:sldId id="678" r:id="rId94"/>
    <p:sldId id="679" r:id="rId95"/>
    <p:sldId id="680" r:id="rId96"/>
    <p:sldId id="681" r:id="rId97"/>
    <p:sldId id="682" r:id="rId98"/>
    <p:sldId id="683" r:id="rId99"/>
    <p:sldId id="686" r:id="rId100"/>
    <p:sldId id="695" r:id="rId101"/>
    <p:sldId id="696" r:id="rId102"/>
    <p:sldId id="697" r:id="rId103"/>
    <p:sldId id="698" r:id="rId104"/>
    <p:sldId id="699" r:id="rId105"/>
    <p:sldId id="704" r:id="rId106"/>
    <p:sldId id="705" r:id="rId107"/>
    <p:sldId id="706" r:id="rId108"/>
    <p:sldId id="707" r:id="rId109"/>
    <p:sldId id="708" r:id="rId110"/>
    <p:sldId id="709" r:id="rId111"/>
    <p:sldId id="710" r:id="rId112"/>
    <p:sldId id="711" r:id="rId113"/>
    <p:sldId id="860" r:id="rId114"/>
    <p:sldId id="713" r:id="rId115"/>
    <p:sldId id="861" r:id="rId116"/>
    <p:sldId id="889" r:id="rId117"/>
    <p:sldId id="891" r:id="rId118"/>
    <p:sldId id="890" r:id="rId119"/>
    <p:sldId id="894" r:id="rId120"/>
    <p:sldId id="828" r:id="rId121"/>
    <p:sldId id="829" r:id="rId122"/>
    <p:sldId id="830" r:id="rId123"/>
    <p:sldId id="831" r:id="rId124"/>
    <p:sldId id="832" r:id="rId125"/>
    <p:sldId id="863" r:id="rId126"/>
    <p:sldId id="862" r:id="rId127"/>
    <p:sldId id="839" r:id="rId128"/>
    <p:sldId id="840" r:id="rId129"/>
    <p:sldId id="841" r:id="rId130"/>
    <p:sldId id="842" r:id="rId131"/>
    <p:sldId id="843" r:id="rId132"/>
    <p:sldId id="844" r:id="rId133"/>
    <p:sldId id="845" r:id="rId134"/>
    <p:sldId id="846" r:id="rId135"/>
    <p:sldId id="847" r:id="rId136"/>
    <p:sldId id="848" r:id="rId137"/>
    <p:sldId id="864" r:id="rId138"/>
    <p:sldId id="849" r:id="rId139"/>
    <p:sldId id="850" r:id="rId140"/>
    <p:sldId id="851" r:id="rId141"/>
    <p:sldId id="852" r:id="rId142"/>
    <p:sldId id="853" r:id="rId143"/>
    <p:sldId id="714" r:id="rId144"/>
    <p:sldId id="715" r:id="rId145"/>
    <p:sldId id="716" r:id="rId146"/>
    <p:sldId id="719" r:id="rId147"/>
    <p:sldId id="720" r:id="rId148"/>
    <p:sldId id="721" r:id="rId149"/>
    <p:sldId id="722" r:id="rId150"/>
    <p:sldId id="723" r:id="rId151"/>
    <p:sldId id="724" r:id="rId152"/>
    <p:sldId id="865" r:id="rId153"/>
    <p:sldId id="866" r:id="rId154"/>
    <p:sldId id="867" r:id="rId155"/>
    <p:sldId id="868" r:id="rId156"/>
    <p:sldId id="869" r:id="rId157"/>
    <p:sldId id="870" r:id="rId158"/>
    <p:sldId id="871" r:id="rId159"/>
    <p:sldId id="873" r:id="rId160"/>
    <p:sldId id="874" r:id="rId161"/>
    <p:sldId id="875" r:id="rId162"/>
    <p:sldId id="735" r:id="rId163"/>
    <p:sldId id="736" r:id="rId164"/>
    <p:sldId id="737" r:id="rId165"/>
    <p:sldId id="738" r:id="rId166"/>
    <p:sldId id="740" r:id="rId167"/>
    <p:sldId id="741" r:id="rId168"/>
    <p:sldId id="742" r:id="rId169"/>
    <p:sldId id="876" r:id="rId170"/>
    <p:sldId id="745" r:id="rId171"/>
    <p:sldId id="747" r:id="rId172"/>
    <p:sldId id="877" r:id="rId173"/>
    <p:sldId id="878" r:id="rId174"/>
    <p:sldId id="879" r:id="rId175"/>
    <p:sldId id="880" r:id="rId176"/>
    <p:sldId id="881" r:id="rId177"/>
    <p:sldId id="749" r:id="rId178"/>
    <p:sldId id="760" r:id="rId179"/>
    <p:sldId id="882" r:id="rId180"/>
    <p:sldId id="883" r:id="rId181"/>
    <p:sldId id="884" r:id="rId182"/>
    <p:sldId id="885" r:id="rId183"/>
    <p:sldId id="886" r:id="rId184"/>
    <p:sldId id="739" r:id="rId185"/>
    <p:sldId id="750" r:id="rId186"/>
    <p:sldId id="751" r:id="rId187"/>
    <p:sldId id="752" r:id="rId188"/>
    <p:sldId id="753" r:id="rId189"/>
    <p:sldId id="754" r:id="rId190"/>
    <p:sldId id="755" r:id="rId191"/>
    <p:sldId id="756" r:id="rId192"/>
    <p:sldId id="773" r:id="rId193"/>
    <p:sldId id="781" r:id="rId194"/>
    <p:sldId id="782" r:id="rId195"/>
    <p:sldId id="783" r:id="rId196"/>
    <p:sldId id="784" r:id="rId197"/>
    <p:sldId id="785" r:id="rId198"/>
    <p:sldId id="786" r:id="rId199"/>
    <p:sldId id="887" r:id="rId200"/>
    <p:sldId id="787" r:id="rId201"/>
    <p:sldId id="888" r:id="rId202"/>
    <p:sldId id="788" r:id="rId203"/>
    <p:sldId id="893" r:id="rId204"/>
  </p:sldIdLst>
  <p:sldSz cx="9144000" cy="6858000" type="screen4x3"/>
  <p:notesSz cx="6858000" cy="9144000"/>
  <p:defaultTextStyle>
    <a:defPPr>
      <a:defRPr lang="zh-CN"/>
    </a:defPPr>
    <a:lvl1pPr algn="l" rtl="0" fontAlgn="base">
      <a:spcBef>
        <a:spcPct val="0"/>
      </a:spcBef>
      <a:spcAft>
        <a:spcPct val="0"/>
      </a:spcAft>
      <a:defRPr sz="3600"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sz="3600"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sz="3600"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sz="3600"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sz="3600" kern="1200">
        <a:solidFill>
          <a:schemeClr val="tx1"/>
        </a:solidFill>
        <a:latin typeface="Tahoma" pitchFamily="34" charset="0"/>
        <a:ea typeface="宋体" pitchFamily="2" charset="-122"/>
        <a:cs typeface="+mn-cs"/>
      </a:defRPr>
    </a:lvl5pPr>
    <a:lvl6pPr marL="2286000" algn="l" defTabSz="914400" rtl="0" eaLnBrk="1" latinLnBrk="0" hangingPunct="1">
      <a:defRPr sz="3600" kern="1200">
        <a:solidFill>
          <a:schemeClr val="tx1"/>
        </a:solidFill>
        <a:latin typeface="Tahoma" pitchFamily="34" charset="0"/>
        <a:ea typeface="宋体" pitchFamily="2" charset="-122"/>
        <a:cs typeface="+mn-cs"/>
      </a:defRPr>
    </a:lvl6pPr>
    <a:lvl7pPr marL="2743200" algn="l" defTabSz="914400" rtl="0" eaLnBrk="1" latinLnBrk="0" hangingPunct="1">
      <a:defRPr sz="3600" kern="1200">
        <a:solidFill>
          <a:schemeClr val="tx1"/>
        </a:solidFill>
        <a:latin typeface="Tahoma" pitchFamily="34" charset="0"/>
        <a:ea typeface="宋体" pitchFamily="2" charset="-122"/>
        <a:cs typeface="+mn-cs"/>
      </a:defRPr>
    </a:lvl7pPr>
    <a:lvl8pPr marL="3200400" algn="l" defTabSz="914400" rtl="0" eaLnBrk="1" latinLnBrk="0" hangingPunct="1">
      <a:defRPr sz="3600" kern="1200">
        <a:solidFill>
          <a:schemeClr val="tx1"/>
        </a:solidFill>
        <a:latin typeface="Tahoma" pitchFamily="34" charset="0"/>
        <a:ea typeface="宋体" pitchFamily="2" charset="-122"/>
        <a:cs typeface="+mn-cs"/>
      </a:defRPr>
    </a:lvl8pPr>
    <a:lvl9pPr marL="3657600" algn="l" defTabSz="914400" rtl="0" eaLnBrk="1" latinLnBrk="0" hangingPunct="1">
      <a:defRPr sz="3600"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CCFF"/>
    <a:srgbClr val="CCECFF"/>
    <a:srgbClr val="CC9900"/>
    <a:srgbClr val="99FF99"/>
    <a:srgbClr val="FFFF99"/>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595" autoAdjust="0"/>
  </p:normalViewPr>
  <p:slideViewPr>
    <p:cSldViewPr>
      <p:cViewPr varScale="1">
        <p:scale>
          <a:sx n="170" d="100"/>
          <a:sy n="170" d="100"/>
        </p:scale>
        <p:origin x="1408"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1457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CN"/>
          </a:p>
        </p:txBody>
      </p:sp>
      <p:sp>
        <p:nvSpPr>
          <p:cNvPr id="806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06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06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CN"/>
          </a:p>
        </p:txBody>
      </p:sp>
      <p:sp>
        <p:nvSpPr>
          <p:cNvPr id="806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82E7581D-13CA-486F-8623-E77193AC34BC}" type="slidenum">
              <a:rPr lang="en-US" altLang="zh-CN"/>
              <a:pPr/>
              <a:t>‹#›</a:t>
            </a:fld>
            <a:endParaRPr lang="en-US" altLang="zh-CN"/>
          </a:p>
        </p:txBody>
      </p:sp>
    </p:spTree>
    <p:extLst>
      <p:ext uri="{BB962C8B-B14F-4D97-AF65-F5344CB8AC3E}">
        <p14:creationId xmlns:p14="http://schemas.microsoft.com/office/powerpoint/2010/main" val="40915490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A68D6-805C-469A-BF1E-20243D0FBCB1}" type="slidenum">
              <a:rPr lang="en-US" altLang="zh-CN"/>
              <a:pPr/>
              <a:t>1</a:t>
            </a:fld>
            <a:endParaRPr lang="en-US" altLang="zh-CN"/>
          </a:p>
        </p:txBody>
      </p:sp>
      <p:sp>
        <p:nvSpPr>
          <p:cNvPr id="807938" name="Rectangle 2"/>
          <p:cNvSpPr>
            <a:spLocks noGrp="1" noRot="1" noChangeAspect="1" noChangeArrowheads="1" noTextEdit="1"/>
          </p:cNvSpPr>
          <p:nvPr>
            <p:ph type="sldImg"/>
          </p:nvPr>
        </p:nvSpPr>
        <p:spPr>
          <a:ln/>
        </p:spPr>
      </p:sp>
      <p:sp>
        <p:nvSpPr>
          <p:cNvPr id="8079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98342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6703B-3C82-4A07-B3BE-DA63AFF64E91}" type="slidenum">
              <a:rPr lang="en-US" altLang="zh-CN"/>
              <a:pPr/>
              <a:t>11</a:t>
            </a:fld>
            <a:endParaRPr lang="en-US" altLang="zh-CN"/>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559773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BFB4B-DD98-41B1-AC53-C8221A910B11}" type="slidenum">
              <a:rPr lang="en-US" altLang="zh-CN"/>
              <a:pPr/>
              <a:t>128</a:t>
            </a:fld>
            <a:endParaRPr lang="en-US" altLang="zh-CN"/>
          </a:p>
        </p:txBody>
      </p:sp>
      <p:sp>
        <p:nvSpPr>
          <p:cNvPr id="1158146" name="Rectangle 2"/>
          <p:cNvSpPr>
            <a:spLocks noGrp="1" noRot="1" noChangeAspect="1" noChangeArrowheads="1" noTextEdit="1"/>
          </p:cNvSpPr>
          <p:nvPr>
            <p:ph type="sldImg"/>
          </p:nvPr>
        </p:nvSpPr>
        <p:spPr>
          <a:ln/>
        </p:spPr>
      </p:sp>
      <p:sp>
        <p:nvSpPr>
          <p:cNvPr id="11581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994827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4A83F-9399-486E-84BD-DDDC4F1B83A1}" type="slidenum">
              <a:rPr lang="en-US" altLang="zh-CN"/>
              <a:pPr/>
              <a:t>129</a:t>
            </a:fld>
            <a:endParaRPr lang="en-US" altLang="zh-CN"/>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854999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4538B-5902-43B4-85AA-6BF88D0B4CEC}" type="slidenum">
              <a:rPr lang="en-US" altLang="zh-CN"/>
              <a:pPr/>
              <a:t>130</a:t>
            </a:fld>
            <a:endParaRPr lang="en-US" altLang="zh-CN"/>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33213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274455-3E5B-41DE-A2DA-5C9D21226B6B}" type="slidenum">
              <a:rPr lang="en-US" altLang="zh-CN"/>
              <a:pPr/>
              <a:t>131</a:t>
            </a:fld>
            <a:endParaRPr lang="en-US" altLang="zh-CN"/>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98403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1D3CB2-6889-4754-AED4-BE695ADE5116}" type="slidenum">
              <a:rPr lang="en-US" altLang="zh-CN"/>
              <a:pPr/>
              <a:t>132</a:t>
            </a:fld>
            <a:endParaRPr lang="en-US" altLang="zh-CN"/>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898472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759FC-064F-49AE-BA65-7242D40371D6}" type="slidenum">
              <a:rPr lang="en-US" altLang="zh-CN"/>
              <a:pPr/>
              <a:t>133</a:t>
            </a:fld>
            <a:endParaRPr lang="en-US" altLang="zh-CN"/>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2695515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C2A4EB-F5B5-42FB-B776-06FEDAF4FB58}" type="slidenum">
              <a:rPr lang="en-US" altLang="zh-CN"/>
              <a:pPr/>
              <a:t>134</a:t>
            </a:fld>
            <a:endParaRPr lang="en-US" altLang="zh-CN"/>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047624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F749D-EC97-4B40-8FA4-FD7D2A84B02F}" type="slidenum">
              <a:rPr lang="en-US" altLang="zh-CN"/>
              <a:pPr/>
              <a:t>135</a:t>
            </a:fld>
            <a:endParaRPr lang="en-US" altLang="zh-CN"/>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54002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BE427-23D5-43F7-AD33-5EB4641E742A}" type="slidenum">
              <a:rPr lang="en-US" altLang="zh-CN"/>
              <a:pPr/>
              <a:t>136</a:t>
            </a:fld>
            <a:endParaRPr lang="en-US" altLang="zh-CN"/>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429602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D0673-10E2-4F0C-9D43-6CE3E2C96873}" type="slidenum">
              <a:rPr lang="en-US" altLang="zh-CN"/>
              <a:pPr/>
              <a:t>138</a:t>
            </a:fld>
            <a:endParaRPr lang="en-US" altLang="zh-CN"/>
          </a:p>
        </p:txBody>
      </p:sp>
      <p:sp>
        <p:nvSpPr>
          <p:cNvPr id="1176578" name="Rectangle 2"/>
          <p:cNvSpPr>
            <a:spLocks noGrp="1" noRot="1" noChangeAspect="1" noChangeArrowheads="1" noTextEdit="1"/>
          </p:cNvSpPr>
          <p:nvPr>
            <p:ph type="sldImg"/>
          </p:nvPr>
        </p:nvSpPr>
        <p:spPr>
          <a:ln/>
        </p:spPr>
      </p:sp>
      <p:sp>
        <p:nvSpPr>
          <p:cNvPr id="11765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1537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2A0DB-56D5-4A83-84E6-FBFC18CEFFA6}" type="slidenum">
              <a:rPr lang="en-US" altLang="zh-CN"/>
              <a:pPr/>
              <a:t>12</a:t>
            </a:fld>
            <a:endParaRPr lang="en-US" altLang="zh-CN"/>
          </a:p>
        </p:txBody>
      </p:sp>
      <p:sp>
        <p:nvSpPr>
          <p:cNvPr id="819202" name="Rectangle 2"/>
          <p:cNvSpPr>
            <a:spLocks noGrp="1" noRot="1" noChangeAspect="1" noChangeArrowheads="1" noTextEdit="1"/>
          </p:cNvSpPr>
          <p:nvPr>
            <p:ph type="sldImg"/>
          </p:nvPr>
        </p:nvSpPr>
        <p:spPr>
          <a:ln/>
        </p:spPr>
      </p:sp>
      <p:sp>
        <p:nvSpPr>
          <p:cNvPr id="8192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5502389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F8D60-9C38-4704-A385-947C9F1FA4C0}" type="slidenum">
              <a:rPr lang="en-US" altLang="zh-CN"/>
              <a:pPr/>
              <a:t>139</a:t>
            </a:fld>
            <a:endParaRPr lang="en-US" altLang="zh-CN"/>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1708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DBD86B-63E6-4682-98A0-20FFA58B8A09}" type="slidenum">
              <a:rPr lang="en-US" altLang="zh-CN"/>
              <a:pPr/>
              <a:t>140</a:t>
            </a:fld>
            <a:endParaRPr lang="en-US" altLang="zh-CN"/>
          </a:p>
        </p:txBody>
      </p:sp>
      <p:sp>
        <p:nvSpPr>
          <p:cNvPr id="1180674" name="Rectangle 2"/>
          <p:cNvSpPr>
            <a:spLocks noGrp="1" noRot="1" noChangeAspect="1" noChangeArrowheads="1" noTextEdit="1"/>
          </p:cNvSpPr>
          <p:nvPr>
            <p:ph type="sldImg"/>
          </p:nvPr>
        </p:nvSpPr>
        <p:spPr>
          <a:ln/>
        </p:spPr>
      </p:sp>
      <p:sp>
        <p:nvSpPr>
          <p:cNvPr id="11806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8625652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E34557-72DA-4BA7-8588-0982ECD2E3F9}" type="slidenum">
              <a:rPr lang="en-US" altLang="zh-CN"/>
              <a:pPr/>
              <a:t>141</a:t>
            </a:fld>
            <a:endParaRPr lang="en-US" altLang="zh-CN"/>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4187653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18CCE-1C4C-45F9-81A5-DB1930A8068B}" type="slidenum">
              <a:rPr lang="en-US" altLang="zh-CN"/>
              <a:pPr/>
              <a:t>142</a:t>
            </a:fld>
            <a:endParaRPr lang="en-US" altLang="zh-CN"/>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723575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1EDCC-A8DC-4A23-BE17-A93D93E1BB04}" type="slidenum">
              <a:rPr lang="en-US" altLang="zh-CN"/>
              <a:pPr/>
              <a:t>143</a:t>
            </a:fld>
            <a:endParaRPr lang="en-US" altLang="zh-CN"/>
          </a:p>
        </p:txBody>
      </p:sp>
      <p:sp>
        <p:nvSpPr>
          <p:cNvPr id="975874" name="Rectangle 2"/>
          <p:cNvSpPr>
            <a:spLocks noGrp="1" noRot="1" noChangeAspect="1" noChangeArrowheads="1" noTextEdit="1"/>
          </p:cNvSpPr>
          <p:nvPr>
            <p:ph type="sldImg"/>
          </p:nvPr>
        </p:nvSpPr>
        <p:spPr>
          <a:ln/>
        </p:spPr>
      </p:sp>
      <p:sp>
        <p:nvSpPr>
          <p:cNvPr id="9758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9563873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C6B53-F2A4-4117-BA88-71ADC6C93C03}" type="slidenum">
              <a:rPr lang="en-US" altLang="zh-CN"/>
              <a:pPr/>
              <a:t>144</a:t>
            </a:fld>
            <a:endParaRPr lang="en-US" altLang="zh-CN"/>
          </a:p>
        </p:txBody>
      </p:sp>
      <p:sp>
        <p:nvSpPr>
          <p:cNvPr id="976898" name="Rectangle 2"/>
          <p:cNvSpPr>
            <a:spLocks noGrp="1" noRot="1" noChangeAspect="1" noChangeArrowheads="1" noTextEdit="1"/>
          </p:cNvSpPr>
          <p:nvPr>
            <p:ph type="sldImg"/>
          </p:nvPr>
        </p:nvSpPr>
        <p:spPr>
          <a:ln/>
        </p:spPr>
      </p:sp>
      <p:sp>
        <p:nvSpPr>
          <p:cNvPr id="976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5535335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5F79E-089B-409F-8CE9-55DF5846C817}" type="slidenum">
              <a:rPr lang="en-US" altLang="zh-CN"/>
              <a:pPr/>
              <a:t>145</a:t>
            </a:fld>
            <a:endParaRPr lang="en-US" altLang="zh-CN"/>
          </a:p>
        </p:txBody>
      </p:sp>
      <p:sp>
        <p:nvSpPr>
          <p:cNvPr id="977922" name="Rectangle 2"/>
          <p:cNvSpPr>
            <a:spLocks noGrp="1" noRot="1" noChangeAspec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8364217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7A53D-108B-4BAC-9033-2418ADB1CF07}" type="slidenum">
              <a:rPr lang="en-US" altLang="zh-CN"/>
              <a:pPr/>
              <a:t>146</a:t>
            </a:fld>
            <a:endParaRPr lang="en-US" altLang="zh-CN"/>
          </a:p>
        </p:txBody>
      </p:sp>
      <p:sp>
        <p:nvSpPr>
          <p:cNvPr id="980994" name="Rectangle 2"/>
          <p:cNvSpPr>
            <a:spLocks noGrp="1" noRot="1" noChangeAspect="1" noChangeArrowheads="1" noTextEdit="1"/>
          </p:cNvSpPr>
          <p:nvPr>
            <p:ph type="sldImg"/>
          </p:nvPr>
        </p:nvSpPr>
        <p:spPr>
          <a:ln/>
        </p:spPr>
      </p:sp>
      <p:sp>
        <p:nvSpPr>
          <p:cNvPr id="9809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1142874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19E7B-E84C-4D42-9553-DF6010CF3072}" type="slidenum">
              <a:rPr lang="en-US" altLang="zh-CN"/>
              <a:pPr/>
              <a:t>147</a:t>
            </a:fld>
            <a:endParaRPr lang="en-US" altLang="zh-CN"/>
          </a:p>
        </p:txBody>
      </p:sp>
      <p:sp>
        <p:nvSpPr>
          <p:cNvPr id="982018" name="Rectangle 2"/>
          <p:cNvSpPr>
            <a:spLocks noGrp="1" noRot="1" noChangeAspect="1" noChangeArrowheads="1" noTextEdit="1"/>
          </p:cNvSpPr>
          <p:nvPr>
            <p:ph type="sldImg"/>
          </p:nvPr>
        </p:nvSpPr>
        <p:spPr>
          <a:ln/>
        </p:spPr>
      </p:sp>
      <p:sp>
        <p:nvSpPr>
          <p:cNvPr id="9820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47332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ECC34E-A2F3-4AC8-8CA4-9B53BF8D8207}" type="slidenum">
              <a:rPr lang="en-US" altLang="zh-CN"/>
              <a:pPr/>
              <a:t>148</a:t>
            </a:fld>
            <a:endParaRPr lang="en-US" altLang="zh-CN"/>
          </a:p>
        </p:txBody>
      </p:sp>
      <p:sp>
        <p:nvSpPr>
          <p:cNvPr id="983042" name="Rectangle 2"/>
          <p:cNvSpPr>
            <a:spLocks noGrp="1" noRot="1" noChangeAspect="1" noChangeArrowheads="1" noTextEdit="1"/>
          </p:cNvSpPr>
          <p:nvPr>
            <p:ph type="sldImg"/>
          </p:nvPr>
        </p:nvSpPr>
        <p:spPr>
          <a:ln/>
        </p:spPr>
      </p:sp>
      <p:sp>
        <p:nvSpPr>
          <p:cNvPr id="983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025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0DE1B-EA0C-43BE-9B7B-0B3433178D9E}" type="slidenum">
              <a:rPr lang="en-US" altLang="zh-CN"/>
              <a:pPr/>
              <a:t>13</a:t>
            </a:fld>
            <a:endParaRPr lang="en-US" altLang="zh-CN"/>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3502705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1C6FD-F14F-425B-8713-803D368B2F92}" type="slidenum">
              <a:rPr lang="en-US" altLang="zh-CN"/>
              <a:pPr/>
              <a:t>149</a:t>
            </a:fld>
            <a:endParaRPr lang="en-US" altLang="zh-CN"/>
          </a:p>
        </p:txBody>
      </p:sp>
      <p:sp>
        <p:nvSpPr>
          <p:cNvPr id="984066" name="Rectangle 2"/>
          <p:cNvSpPr>
            <a:spLocks noGrp="1" noRot="1" noChangeAspect="1" noChangeArrowheads="1" noTextEdit="1"/>
          </p:cNvSpPr>
          <p:nvPr>
            <p:ph type="sldImg"/>
          </p:nvPr>
        </p:nvSpPr>
        <p:spPr>
          <a:ln/>
        </p:spPr>
      </p:sp>
      <p:sp>
        <p:nvSpPr>
          <p:cNvPr id="9840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078933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BF393-5534-4739-B5DB-CAF328063B56}" type="slidenum">
              <a:rPr lang="en-US" altLang="zh-CN"/>
              <a:pPr/>
              <a:t>150</a:t>
            </a:fld>
            <a:endParaRPr lang="en-US" altLang="zh-CN"/>
          </a:p>
        </p:txBody>
      </p:sp>
      <p:sp>
        <p:nvSpPr>
          <p:cNvPr id="985090" name="Rectangle 2"/>
          <p:cNvSpPr>
            <a:spLocks noGrp="1" noRot="1" noChangeAspect="1" noChangeArrowheads="1" noTextEdit="1"/>
          </p:cNvSpPr>
          <p:nvPr>
            <p:ph type="sldImg"/>
          </p:nvPr>
        </p:nvSpPr>
        <p:spPr>
          <a:ln/>
        </p:spPr>
      </p:sp>
      <p:sp>
        <p:nvSpPr>
          <p:cNvPr id="9850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348503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10695-0FAA-450F-8B10-D4854089FE24}" type="slidenum">
              <a:rPr lang="en-US" altLang="zh-CN"/>
              <a:pPr/>
              <a:t>151</a:t>
            </a:fld>
            <a:endParaRPr lang="en-US" altLang="zh-CN"/>
          </a:p>
        </p:txBody>
      </p:sp>
      <p:sp>
        <p:nvSpPr>
          <p:cNvPr id="986114" name="Rectangle 2"/>
          <p:cNvSpPr>
            <a:spLocks noGrp="1" noRot="1" noChangeAspect="1" noChangeArrowheads="1" noTextEdit="1"/>
          </p:cNvSpPr>
          <p:nvPr>
            <p:ph type="sldImg"/>
          </p:nvPr>
        </p:nvSpPr>
        <p:spPr>
          <a:ln/>
        </p:spPr>
      </p:sp>
      <p:sp>
        <p:nvSpPr>
          <p:cNvPr id="9861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5216556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31A749-39A2-4EDF-A3E3-20BA89A45CBF}" type="slidenum">
              <a:rPr lang="en-US" altLang="zh-CN"/>
              <a:pPr/>
              <a:t>152</a:t>
            </a:fld>
            <a:endParaRPr lang="en-US" altLang="zh-CN"/>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214837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8C746-8443-4F88-A4C8-F97487D700E5}" type="slidenum">
              <a:rPr lang="en-US" altLang="zh-CN"/>
              <a:pPr/>
              <a:t>153</a:t>
            </a:fld>
            <a:endParaRPr lang="en-US" altLang="zh-CN"/>
          </a:p>
        </p:txBody>
      </p:sp>
      <p:sp>
        <p:nvSpPr>
          <p:cNvPr id="1203202" name="Rectangle 2"/>
          <p:cNvSpPr>
            <a:spLocks noGrp="1" noRot="1" noChangeAspect="1" noChangeArrowheads="1" noTextEdit="1"/>
          </p:cNvSpPr>
          <p:nvPr>
            <p:ph type="sldImg"/>
          </p:nvPr>
        </p:nvSpPr>
        <p:spPr>
          <a:ln/>
        </p:spPr>
      </p:sp>
      <p:sp>
        <p:nvSpPr>
          <p:cNvPr id="12032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07068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025ED-CB8D-4848-BBF6-34BA494AC60A}" type="slidenum">
              <a:rPr lang="en-US" altLang="zh-CN"/>
              <a:pPr/>
              <a:t>154</a:t>
            </a:fld>
            <a:endParaRPr lang="en-US" altLang="zh-CN"/>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603981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546A4-9EE4-41DB-B1BF-B469729BD2D2}" type="slidenum">
              <a:rPr lang="en-US" altLang="zh-CN"/>
              <a:pPr/>
              <a:t>155</a:t>
            </a:fld>
            <a:endParaRPr lang="en-US" altLang="zh-CN"/>
          </a:p>
        </p:txBody>
      </p:sp>
      <p:sp>
        <p:nvSpPr>
          <p:cNvPr id="1207298" name="Rectangle 2"/>
          <p:cNvSpPr>
            <a:spLocks noGrp="1" noRot="1" noChangeAspect="1" noChangeArrowheads="1" noTextEdit="1"/>
          </p:cNvSpPr>
          <p:nvPr>
            <p:ph type="sldImg"/>
          </p:nvPr>
        </p:nvSpPr>
        <p:spPr>
          <a:ln/>
        </p:spPr>
      </p:sp>
      <p:sp>
        <p:nvSpPr>
          <p:cNvPr id="12072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17036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5D664-2DF8-44F6-9E59-EAAE38BDA968}" type="slidenum">
              <a:rPr lang="en-US" altLang="zh-CN"/>
              <a:pPr/>
              <a:t>156</a:t>
            </a:fld>
            <a:endParaRPr lang="en-US" altLang="zh-CN"/>
          </a:p>
        </p:txBody>
      </p:sp>
      <p:sp>
        <p:nvSpPr>
          <p:cNvPr id="1209346" name="Rectangle 2"/>
          <p:cNvSpPr>
            <a:spLocks noGrp="1" noRot="1" noChangeAspect="1" noChangeArrowheads="1" noTextEdit="1"/>
          </p:cNvSpPr>
          <p:nvPr>
            <p:ph type="sldImg"/>
          </p:nvPr>
        </p:nvSpPr>
        <p:spPr>
          <a:ln/>
        </p:spPr>
      </p:sp>
      <p:sp>
        <p:nvSpPr>
          <p:cNvPr id="12093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9806408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F33E2-1772-4690-AD33-ACDD0F823B27}" type="slidenum">
              <a:rPr lang="en-US" altLang="zh-CN"/>
              <a:pPr/>
              <a:t>157</a:t>
            </a:fld>
            <a:endParaRPr lang="en-US" altLang="zh-CN"/>
          </a:p>
        </p:txBody>
      </p:sp>
      <p:sp>
        <p:nvSpPr>
          <p:cNvPr id="1211394" name="Rectangle 2"/>
          <p:cNvSpPr>
            <a:spLocks noGrp="1" noRot="1" noChangeAspect="1" noChangeArrowheads="1" noTextEdit="1"/>
          </p:cNvSpPr>
          <p:nvPr>
            <p:ph type="sldImg"/>
          </p:nvPr>
        </p:nvSpPr>
        <p:spPr>
          <a:ln/>
        </p:spPr>
      </p:sp>
      <p:sp>
        <p:nvSpPr>
          <p:cNvPr id="12113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291009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01BC6-D370-47EB-978B-8973872082FC}" type="slidenum">
              <a:rPr lang="en-US" altLang="zh-CN"/>
              <a:pPr/>
              <a:t>158</a:t>
            </a:fld>
            <a:endParaRPr lang="en-US" altLang="zh-CN"/>
          </a:p>
        </p:txBody>
      </p:sp>
      <p:sp>
        <p:nvSpPr>
          <p:cNvPr id="1213442" name="Rectangle 2"/>
          <p:cNvSpPr>
            <a:spLocks noGrp="1" noRot="1" noChangeAspect="1" noChangeArrowheads="1" noTextEdit="1"/>
          </p:cNvSpPr>
          <p:nvPr>
            <p:ph type="sldImg"/>
          </p:nvPr>
        </p:nvSpPr>
        <p:spPr>
          <a:ln/>
        </p:spPr>
      </p:sp>
      <p:sp>
        <p:nvSpPr>
          <p:cNvPr id="12134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92227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A0FF0-B3A8-4452-A23D-DA6F33FE75D1}" type="slidenum">
              <a:rPr lang="en-US" altLang="zh-CN"/>
              <a:pPr/>
              <a:t>28</a:t>
            </a:fld>
            <a:endParaRPr lang="en-US" altLang="zh-CN"/>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957329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9251C-847C-4748-9228-5A913EC07F12}" type="slidenum">
              <a:rPr lang="en-US" altLang="zh-CN"/>
              <a:pPr/>
              <a:t>159</a:t>
            </a:fld>
            <a:endParaRPr lang="en-US" altLang="zh-CN"/>
          </a:p>
        </p:txBody>
      </p:sp>
      <p:sp>
        <p:nvSpPr>
          <p:cNvPr id="1217538" name="Rectangle 2"/>
          <p:cNvSpPr>
            <a:spLocks noGrp="1" noRot="1" noChangeAspect="1" noChangeArrowheads="1" noTextEdit="1"/>
          </p:cNvSpPr>
          <p:nvPr>
            <p:ph type="sldImg"/>
          </p:nvPr>
        </p:nvSpPr>
        <p:spPr>
          <a:ln/>
        </p:spPr>
      </p:sp>
      <p:sp>
        <p:nvSpPr>
          <p:cNvPr id="12175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4302539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7BAADA-6E8D-4514-A441-2246AF81E187}" type="slidenum">
              <a:rPr lang="en-US" altLang="zh-CN"/>
              <a:pPr/>
              <a:t>160</a:t>
            </a:fld>
            <a:endParaRPr lang="en-US" altLang="zh-CN"/>
          </a:p>
        </p:txBody>
      </p:sp>
      <p:sp>
        <p:nvSpPr>
          <p:cNvPr id="1219586" name="Rectangle 2"/>
          <p:cNvSpPr>
            <a:spLocks noGrp="1" noRot="1" noChangeAspect="1" noChangeArrowheads="1" noTextEdit="1"/>
          </p:cNvSpPr>
          <p:nvPr>
            <p:ph type="sldImg"/>
          </p:nvPr>
        </p:nvSpPr>
        <p:spPr>
          <a:ln/>
        </p:spPr>
      </p:sp>
      <p:sp>
        <p:nvSpPr>
          <p:cNvPr id="12195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458271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AEAD39-7DE0-48A2-809C-134E555CF371}" type="slidenum">
              <a:rPr lang="en-US" altLang="zh-CN"/>
              <a:pPr/>
              <a:t>161</a:t>
            </a:fld>
            <a:endParaRPr lang="en-US" altLang="zh-CN"/>
          </a:p>
        </p:txBody>
      </p:sp>
      <p:sp>
        <p:nvSpPr>
          <p:cNvPr id="1221634" name="Rectangle 2"/>
          <p:cNvSpPr>
            <a:spLocks noGrp="1" noRot="1" noChangeAspect="1" noChangeArrowheads="1" noTextEdit="1"/>
          </p:cNvSpPr>
          <p:nvPr>
            <p:ph type="sldImg"/>
          </p:nvPr>
        </p:nvSpPr>
        <p:spPr>
          <a:ln/>
        </p:spPr>
      </p:sp>
      <p:sp>
        <p:nvSpPr>
          <p:cNvPr id="12216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808102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B1488-4C5D-4697-8483-0ECE82A929D8}" type="slidenum">
              <a:rPr lang="en-US" altLang="zh-CN"/>
              <a:pPr/>
              <a:t>162</a:t>
            </a:fld>
            <a:endParaRPr lang="en-US" altLang="zh-CN"/>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6589288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9B148-2CBD-4E3E-9B0B-B5BAB7E75E9C}" type="slidenum">
              <a:rPr lang="en-US" altLang="zh-CN"/>
              <a:pPr/>
              <a:t>163</a:t>
            </a:fld>
            <a:endParaRPr lang="en-US" altLang="zh-CN"/>
          </a:p>
        </p:txBody>
      </p:sp>
      <p:sp>
        <p:nvSpPr>
          <p:cNvPr id="998402" name="Rectangle 2"/>
          <p:cNvSpPr>
            <a:spLocks noGrp="1" noRot="1" noChangeAspect="1" noChangeArrowheads="1" noTextEdit="1"/>
          </p:cNvSpPr>
          <p:nvPr>
            <p:ph type="sldImg"/>
          </p:nvPr>
        </p:nvSpPr>
        <p:spPr>
          <a:ln/>
        </p:spPr>
      </p:sp>
      <p:sp>
        <p:nvSpPr>
          <p:cNvPr id="9984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922228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AFB85F-F113-4424-8F59-4AA97ECC3E98}" type="slidenum">
              <a:rPr lang="en-US" altLang="zh-CN"/>
              <a:pPr/>
              <a:t>164</a:t>
            </a:fld>
            <a:endParaRPr lang="en-US" altLang="zh-CN"/>
          </a:p>
        </p:txBody>
      </p:sp>
      <p:sp>
        <p:nvSpPr>
          <p:cNvPr id="999426" name="Rectangle 2"/>
          <p:cNvSpPr>
            <a:spLocks noGrp="1" noRot="1" noChangeAspect="1" noChangeArrowheads="1" noTextEdit="1"/>
          </p:cNvSpPr>
          <p:nvPr>
            <p:ph type="sldImg"/>
          </p:nvPr>
        </p:nvSpPr>
        <p:spPr>
          <a:ln/>
        </p:spPr>
      </p:sp>
      <p:sp>
        <p:nvSpPr>
          <p:cNvPr id="9994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6374329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3BD288-66FF-4C2B-8C3A-DB1EDB6AE51B}" type="slidenum">
              <a:rPr lang="en-US" altLang="zh-CN"/>
              <a:pPr/>
              <a:t>165</a:t>
            </a:fld>
            <a:endParaRPr lang="en-US" altLang="zh-CN"/>
          </a:p>
        </p:txBody>
      </p:sp>
      <p:sp>
        <p:nvSpPr>
          <p:cNvPr id="1000450" name="Rectangle 2"/>
          <p:cNvSpPr>
            <a:spLocks noGrp="1" noRot="1" noChangeAspect="1" noChangeArrowheads="1" noTextEdit="1"/>
          </p:cNvSpPr>
          <p:nvPr>
            <p:ph type="sldImg"/>
          </p:nvPr>
        </p:nvSpPr>
        <p:spPr>
          <a:ln/>
        </p:spPr>
      </p:sp>
      <p:sp>
        <p:nvSpPr>
          <p:cNvPr id="10004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3568770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0F196-74BD-40C1-9104-ACD691747C5A}" type="slidenum">
              <a:rPr lang="en-US" altLang="zh-CN"/>
              <a:pPr/>
              <a:t>166</a:t>
            </a:fld>
            <a:endParaRPr lang="en-US" altLang="zh-CN"/>
          </a:p>
        </p:txBody>
      </p:sp>
      <p:sp>
        <p:nvSpPr>
          <p:cNvPr id="1002498" name="Rectangle 2"/>
          <p:cNvSpPr>
            <a:spLocks noGrp="1" noRot="1" noChangeAspec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213458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D7D29-5701-4657-BEC5-049ECBB47E69}" type="slidenum">
              <a:rPr lang="en-US" altLang="zh-CN"/>
              <a:pPr/>
              <a:t>167</a:t>
            </a:fld>
            <a:endParaRPr lang="en-US" altLang="zh-CN"/>
          </a:p>
        </p:txBody>
      </p:sp>
      <p:sp>
        <p:nvSpPr>
          <p:cNvPr id="1003522" name="Rectangle 2"/>
          <p:cNvSpPr>
            <a:spLocks noGrp="1" noRot="1" noChangeAspect="1" noChangeArrowheads="1" noTextEdit="1"/>
          </p:cNvSpPr>
          <p:nvPr>
            <p:ph type="sldImg"/>
          </p:nvPr>
        </p:nvSpPr>
        <p:spPr>
          <a:ln/>
        </p:spPr>
      </p:sp>
      <p:sp>
        <p:nvSpPr>
          <p:cNvPr id="10035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8890516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8FEF8-BC26-480E-9ECA-6B0B1397BBAE}" type="slidenum">
              <a:rPr lang="en-US" altLang="zh-CN"/>
              <a:pPr/>
              <a:t>168</a:t>
            </a:fld>
            <a:endParaRPr lang="en-US" altLang="zh-CN"/>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1978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53F2C4-B899-47B3-9EAD-387E0F26A83E}" type="slidenum">
              <a:rPr lang="en-US" altLang="zh-CN"/>
              <a:pPr/>
              <a:t>30</a:t>
            </a:fld>
            <a:endParaRPr lang="en-US" altLang="zh-CN"/>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39740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FBF3D8-81D1-498B-AF8C-5BEB0676E146}" type="slidenum">
              <a:rPr lang="en-US" altLang="zh-CN"/>
              <a:pPr/>
              <a:t>170</a:t>
            </a:fld>
            <a:endParaRPr lang="en-US" altLang="zh-CN"/>
          </a:p>
        </p:txBody>
      </p:sp>
      <p:sp>
        <p:nvSpPr>
          <p:cNvPr id="1007618" name="Rectangle 2"/>
          <p:cNvSpPr>
            <a:spLocks noGrp="1" noRot="1" noChangeAspect="1" noChangeArrowheads="1" noTextEdit="1"/>
          </p:cNvSpPr>
          <p:nvPr>
            <p:ph type="sldImg"/>
          </p:nvPr>
        </p:nvSpPr>
        <p:spPr>
          <a:ln/>
        </p:spPr>
      </p:sp>
      <p:sp>
        <p:nvSpPr>
          <p:cNvPr id="10076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3976149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E6B3D9-9010-45A9-B17D-718A8EE6B3DE}" type="slidenum">
              <a:rPr lang="en-US" altLang="zh-CN"/>
              <a:pPr/>
              <a:t>171</a:t>
            </a:fld>
            <a:endParaRPr lang="en-US" altLang="zh-CN"/>
          </a:p>
        </p:txBody>
      </p:sp>
      <p:sp>
        <p:nvSpPr>
          <p:cNvPr id="1009666" name="Rectangle 2"/>
          <p:cNvSpPr>
            <a:spLocks noGrp="1" noRot="1" noChangeAspect="1" noChangeArrowheads="1" noTextEdit="1"/>
          </p:cNvSpPr>
          <p:nvPr>
            <p:ph type="sldImg"/>
          </p:nvPr>
        </p:nvSpPr>
        <p:spPr>
          <a:ln/>
        </p:spPr>
      </p:sp>
      <p:sp>
        <p:nvSpPr>
          <p:cNvPr id="1009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251247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9D539-1717-484D-AF03-D109191485E4}" type="slidenum">
              <a:rPr lang="en-US" altLang="zh-CN"/>
              <a:pPr/>
              <a:t>177</a:t>
            </a:fld>
            <a:endParaRPr lang="en-US" altLang="zh-CN"/>
          </a:p>
        </p:txBody>
      </p:sp>
      <p:sp>
        <p:nvSpPr>
          <p:cNvPr id="1011714" name="Rectangle 2"/>
          <p:cNvSpPr>
            <a:spLocks noGrp="1" noRot="1" noChangeAspect="1" noChangeArrowheads="1" noTextEdit="1"/>
          </p:cNvSpPr>
          <p:nvPr>
            <p:ph type="sldImg"/>
          </p:nvPr>
        </p:nvSpPr>
        <p:spPr>
          <a:ln/>
        </p:spPr>
      </p:sp>
      <p:sp>
        <p:nvSpPr>
          <p:cNvPr id="10117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4783947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E822-C487-41AE-8A3E-6C43B9DCB14C}" type="slidenum">
              <a:rPr lang="en-US" altLang="zh-CN"/>
              <a:pPr/>
              <a:t>178</a:t>
            </a:fld>
            <a:endParaRPr lang="en-US" altLang="zh-CN"/>
          </a:p>
        </p:txBody>
      </p:sp>
      <p:sp>
        <p:nvSpPr>
          <p:cNvPr id="1022978" name="Rectangle 2"/>
          <p:cNvSpPr>
            <a:spLocks noGrp="1" noRot="1" noChangeAspect="1"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5837263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EB5395-78B8-41B3-9B26-F7743792A8E1}" type="slidenum">
              <a:rPr lang="en-US" altLang="zh-CN"/>
              <a:pPr/>
              <a:t>179</a:t>
            </a:fld>
            <a:endParaRPr lang="en-US" altLang="zh-CN"/>
          </a:p>
        </p:txBody>
      </p:sp>
      <p:sp>
        <p:nvSpPr>
          <p:cNvPr id="1229826" name="Rectangle 2"/>
          <p:cNvSpPr>
            <a:spLocks noGrp="1" noRot="1" noChangeAspect="1" noChangeArrowheads="1" noTextEdit="1"/>
          </p:cNvSpPr>
          <p:nvPr>
            <p:ph type="sldImg"/>
          </p:nvPr>
        </p:nvSpPr>
        <p:spPr>
          <a:ln/>
        </p:spPr>
      </p:sp>
      <p:sp>
        <p:nvSpPr>
          <p:cNvPr id="12298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6827611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C38D11-487C-4C97-AB0D-9A6639E216EB}" type="slidenum">
              <a:rPr lang="en-US" altLang="zh-CN"/>
              <a:pPr/>
              <a:t>180</a:t>
            </a:fld>
            <a:endParaRPr lang="en-US" altLang="zh-CN"/>
          </a:p>
        </p:txBody>
      </p:sp>
      <p:sp>
        <p:nvSpPr>
          <p:cNvPr id="1231874" name="Rectangle 2"/>
          <p:cNvSpPr>
            <a:spLocks noGrp="1" noRot="1" noChangeAspect="1" noChangeArrowheads="1" noTextEdit="1"/>
          </p:cNvSpPr>
          <p:nvPr>
            <p:ph type="sldImg"/>
          </p:nvPr>
        </p:nvSpPr>
        <p:spPr>
          <a:ln/>
        </p:spPr>
      </p:sp>
      <p:sp>
        <p:nvSpPr>
          <p:cNvPr id="12318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578724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58D1F-DA4D-4C47-ABA7-3C69B7D149D6}" type="slidenum">
              <a:rPr lang="en-US" altLang="zh-CN"/>
              <a:pPr/>
              <a:t>181</a:t>
            </a:fld>
            <a:endParaRPr lang="en-US" altLang="zh-CN"/>
          </a:p>
        </p:txBody>
      </p:sp>
      <p:sp>
        <p:nvSpPr>
          <p:cNvPr id="1233922" name="Rectangle 2"/>
          <p:cNvSpPr>
            <a:spLocks noGrp="1" noRot="1" noChangeAspect="1" noChangeArrowheads="1" noTextEdit="1"/>
          </p:cNvSpPr>
          <p:nvPr>
            <p:ph type="sldImg"/>
          </p:nvPr>
        </p:nvSpPr>
        <p:spPr>
          <a:ln/>
        </p:spPr>
      </p:sp>
      <p:sp>
        <p:nvSpPr>
          <p:cNvPr id="12339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5220055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FE93F-50AD-4D9F-B838-96526DADC879}" type="slidenum">
              <a:rPr lang="en-US" altLang="zh-CN"/>
              <a:pPr/>
              <a:t>184</a:t>
            </a:fld>
            <a:endParaRPr lang="en-US" altLang="zh-CN"/>
          </a:p>
        </p:txBody>
      </p:sp>
      <p:sp>
        <p:nvSpPr>
          <p:cNvPr id="1001474" name="Rectangle 2"/>
          <p:cNvSpPr>
            <a:spLocks noGrp="1" noRot="1" noChangeAspect="1" noChangeArrowheads="1" noTextEdit="1"/>
          </p:cNvSpPr>
          <p:nvPr>
            <p:ph type="sldImg"/>
          </p:nvPr>
        </p:nvSpPr>
        <p:spPr>
          <a:ln/>
        </p:spPr>
      </p:sp>
      <p:sp>
        <p:nvSpPr>
          <p:cNvPr id="10014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4065793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C5C94-3F77-4F07-8ACB-2B13D1C2B9D4}" type="slidenum">
              <a:rPr lang="en-US" altLang="zh-CN"/>
              <a:pPr/>
              <a:t>185</a:t>
            </a:fld>
            <a:endParaRPr lang="en-US" altLang="zh-CN"/>
          </a:p>
        </p:txBody>
      </p:sp>
      <p:sp>
        <p:nvSpPr>
          <p:cNvPr id="1012738" name="Rectangle 2"/>
          <p:cNvSpPr>
            <a:spLocks noGrp="1" noRot="1" noChangeAspect="1" noChangeArrowheads="1" noTextEdit="1"/>
          </p:cNvSpPr>
          <p:nvPr>
            <p:ph type="sldImg"/>
          </p:nvPr>
        </p:nvSpPr>
        <p:spPr>
          <a:ln/>
        </p:spPr>
      </p:sp>
      <p:sp>
        <p:nvSpPr>
          <p:cNvPr id="10127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1955438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32608C-BC8A-4671-923A-577DA13A1895}" type="slidenum">
              <a:rPr lang="en-US" altLang="zh-CN"/>
              <a:pPr/>
              <a:t>186</a:t>
            </a:fld>
            <a:endParaRPr lang="en-US" altLang="zh-CN"/>
          </a:p>
        </p:txBody>
      </p:sp>
      <p:sp>
        <p:nvSpPr>
          <p:cNvPr id="1013762" name="Rectangle 2"/>
          <p:cNvSpPr>
            <a:spLocks noGrp="1" noRot="1" noChangeAspect="1"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60197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A1A43B-DB91-4105-9405-2C4797420B81}" type="slidenum">
              <a:rPr lang="en-US" altLang="zh-CN"/>
              <a:pPr/>
              <a:t>31</a:t>
            </a:fld>
            <a:endParaRPr lang="en-US" altLang="zh-CN"/>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7534574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68013-A861-4BCD-81A2-A8BA4AD6109B}" type="slidenum">
              <a:rPr lang="en-US" altLang="zh-CN"/>
              <a:pPr/>
              <a:t>187</a:t>
            </a:fld>
            <a:endParaRPr lang="en-US" altLang="zh-CN"/>
          </a:p>
        </p:txBody>
      </p:sp>
      <p:sp>
        <p:nvSpPr>
          <p:cNvPr id="1014786" name="Rectangle 2"/>
          <p:cNvSpPr>
            <a:spLocks noGrp="1" noRot="1" noChangeAspect="1"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608278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D60A6-BBA9-4C41-885D-EB686CD59403}" type="slidenum">
              <a:rPr lang="en-US" altLang="zh-CN"/>
              <a:pPr/>
              <a:t>188</a:t>
            </a:fld>
            <a:endParaRPr lang="en-US" altLang="zh-CN"/>
          </a:p>
        </p:txBody>
      </p:sp>
      <p:sp>
        <p:nvSpPr>
          <p:cNvPr id="1015810" name="Rectangle 2"/>
          <p:cNvSpPr>
            <a:spLocks noGrp="1" noRot="1" noChangeAspect="1"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37473182"/>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64FEC-D708-4FEA-B354-7D834875A28D}" type="slidenum">
              <a:rPr lang="en-US" altLang="zh-CN"/>
              <a:pPr/>
              <a:t>189</a:t>
            </a:fld>
            <a:endParaRPr lang="en-US" altLang="zh-CN"/>
          </a:p>
        </p:txBody>
      </p:sp>
      <p:sp>
        <p:nvSpPr>
          <p:cNvPr id="1016834" name="Rectangle 2"/>
          <p:cNvSpPr>
            <a:spLocks noGrp="1" noRot="1" noChangeAspect="1"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63579902"/>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885C6F-B573-478B-BD15-FE4501F07FBC}" type="slidenum">
              <a:rPr lang="en-US" altLang="zh-CN"/>
              <a:pPr/>
              <a:t>190</a:t>
            </a:fld>
            <a:endParaRPr lang="en-US" altLang="zh-CN"/>
          </a:p>
        </p:txBody>
      </p:sp>
      <p:sp>
        <p:nvSpPr>
          <p:cNvPr id="1017858" name="Rectangle 2"/>
          <p:cNvSpPr>
            <a:spLocks noGrp="1" noRot="1" noChangeAspect="1"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5812212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C0F4A-D253-4976-B23F-2EB2C24967AE}" type="slidenum">
              <a:rPr lang="en-US" altLang="zh-CN"/>
              <a:pPr/>
              <a:t>191</a:t>
            </a:fld>
            <a:endParaRPr lang="en-US" altLang="zh-CN"/>
          </a:p>
        </p:txBody>
      </p:sp>
      <p:sp>
        <p:nvSpPr>
          <p:cNvPr id="1018882" name="Rectangle 2"/>
          <p:cNvSpPr>
            <a:spLocks noGrp="1" noRot="1" noChangeAspect="1" noChangeArrowheads="1" noTextEdit="1"/>
          </p:cNvSpPr>
          <p:nvPr>
            <p:ph type="sldImg"/>
          </p:nvPr>
        </p:nvSpPr>
        <p:spPr>
          <a:ln/>
        </p:spPr>
      </p:sp>
      <p:sp>
        <p:nvSpPr>
          <p:cNvPr id="10188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7960791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2816A2-A73E-476A-8328-FE2493CE8C88}" type="slidenum">
              <a:rPr lang="en-US" altLang="zh-CN"/>
              <a:pPr/>
              <a:t>192</a:t>
            </a:fld>
            <a:endParaRPr lang="en-US" altLang="zh-CN"/>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228815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C6104-B244-44E3-A170-198EB293B442}" type="slidenum">
              <a:rPr lang="en-US" altLang="zh-CN"/>
              <a:pPr/>
              <a:t>193</a:t>
            </a:fld>
            <a:endParaRPr lang="en-US" altLang="zh-CN"/>
          </a:p>
        </p:txBody>
      </p:sp>
      <p:sp>
        <p:nvSpPr>
          <p:cNvPr id="1044482" name="Rectangle 2"/>
          <p:cNvSpPr>
            <a:spLocks noGrp="1" noRot="1" noChangeAspect="1"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74161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EA7AB-CF6A-453A-A6D4-A5AD30477A3C}" type="slidenum">
              <a:rPr lang="en-US" altLang="zh-CN"/>
              <a:pPr/>
              <a:t>194</a:t>
            </a:fld>
            <a:endParaRPr lang="en-US" altLang="zh-CN"/>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19423469"/>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AAB597-5D85-4C61-880F-9E5C9AF523B7}" type="slidenum">
              <a:rPr lang="en-US" altLang="zh-CN"/>
              <a:pPr/>
              <a:t>195</a:t>
            </a:fld>
            <a:endParaRPr lang="en-US" altLang="zh-CN"/>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9806220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A102E-A837-4170-934D-916499471571}" type="slidenum">
              <a:rPr lang="en-US" altLang="zh-CN"/>
              <a:pPr/>
              <a:t>196</a:t>
            </a:fld>
            <a:endParaRPr lang="en-US" altLang="zh-CN"/>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96542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C3157-65CD-4287-9D91-933A555FC2F6}" type="slidenum">
              <a:rPr lang="en-US" altLang="zh-CN"/>
              <a:pPr/>
              <a:t>32</a:t>
            </a:fld>
            <a:endParaRPr lang="en-US" altLang="zh-CN"/>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796414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B922B-686B-43EC-BD82-D383323CCA5B}" type="slidenum">
              <a:rPr lang="en-US" altLang="zh-CN"/>
              <a:pPr/>
              <a:t>197</a:t>
            </a:fld>
            <a:endParaRPr lang="en-US" altLang="zh-CN"/>
          </a:p>
        </p:txBody>
      </p:sp>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8468538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76FA2B-B712-440A-89D8-B8EDBC604CE8}" type="slidenum">
              <a:rPr lang="en-US" altLang="zh-CN"/>
              <a:pPr/>
              <a:t>198</a:t>
            </a:fld>
            <a:endParaRPr lang="en-US" altLang="zh-CN"/>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8376313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FFF059-014A-449D-B843-6AB03700DF14}" type="slidenum">
              <a:rPr lang="en-US" altLang="zh-CN"/>
              <a:pPr/>
              <a:t>200</a:t>
            </a:fld>
            <a:endParaRPr lang="en-US" altLang="zh-CN"/>
          </a:p>
        </p:txBody>
      </p:sp>
      <p:sp>
        <p:nvSpPr>
          <p:cNvPr id="1050626" name="Rectangle 2"/>
          <p:cNvSpPr>
            <a:spLocks noGrp="1" noRot="1" noChangeAspect="1" noChangeArrowheads="1" noTextEdit="1"/>
          </p:cNvSpPr>
          <p:nvPr>
            <p:ph type="sldImg"/>
          </p:nvPr>
        </p:nvSpPr>
        <p:spPr>
          <a:ln/>
        </p:spPr>
      </p:sp>
      <p:sp>
        <p:nvSpPr>
          <p:cNvPr id="10506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4929635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212F2-65AA-4457-8A78-B2640CF8D6E1}" type="slidenum">
              <a:rPr lang="en-US" altLang="zh-CN"/>
              <a:pPr/>
              <a:t>202</a:t>
            </a:fld>
            <a:endParaRPr lang="en-US" altLang="zh-CN"/>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27646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4881E-0B28-4645-B8E9-912B9C65FC60}" type="slidenum">
              <a:rPr lang="en-US" altLang="zh-CN"/>
              <a:pPr/>
              <a:t>33</a:t>
            </a:fld>
            <a:endParaRPr lang="en-US" altLang="zh-CN"/>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5181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5FC86-9DFF-4883-98D3-CE9B3DCDC055}" type="slidenum">
              <a:rPr lang="en-US" altLang="zh-CN"/>
              <a:pPr/>
              <a:t>34</a:t>
            </a:fld>
            <a:endParaRPr lang="en-US" altLang="zh-CN"/>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294403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6F0888-1485-4617-9A7E-4DAE2700D172}" type="slidenum">
              <a:rPr lang="en-US" altLang="zh-CN"/>
              <a:pPr/>
              <a:t>35</a:t>
            </a:fld>
            <a:endParaRPr lang="en-US" altLang="zh-CN"/>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7645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6CFE34-6CE7-41DD-B6AB-4E9B395D3850}" type="slidenum">
              <a:rPr lang="en-US" altLang="zh-CN"/>
              <a:pPr/>
              <a:t>2</a:t>
            </a:fld>
            <a:endParaRPr lang="en-US" altLang="zh-CN"/>
          </a:p>
        </p:txBody>
      </p:sp>
      <p:sp>
        <p:nvSpPr>
          <p:cNvPr id="808962" name="Rectangle 2"/>
          <p:cNvSpPr>
            <a:spLocks noGrp="1" noRot="1" noChangeAspect="1" noChangeArrowheads="1" noTextEdit="1"/>
          </p:cNvSpPr>
          <p:nvPr>
            <p:ph type="sldImg"/>
          </p:nvPr>
        </p:nvSpPr>
        <p:spPr>
          <a:ln/>
        </p:spPr>
      </p:sp>
      <p:sp>
        <p:nvSpPr>
          <p:cNvPr id="8089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9552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D6EF3-AAA6-4E98-95EB-D05BFF61E21A}" type="slidenum">
              <a:rPr lang="en-US" altLang="zh-CN"/>
              <a:pPr/>
              <a:t>36</a:t>
            </a:fld>
            <a:endParaRPr lang="en-US" altLang="zh-CN"/>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76272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AFA3C1-4FD1-458F-AE94-604350185687}" type="slidenum">
              <a:rPr lang="en-US" altLang="zh-CN"/>
              <a:pPr/>
              <a:t>37</a:t>
            </a:fld>
            <a:endParaRPr lang="en-US" altLang="zh-CN"/>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72656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971C2-6560-4F55-B3A2-08E9FEF87E52}" type="slidenum">
              <a:rPr lang="en-US" altLang="zh-CN"/>
              <a:pPr/>
              <a:t>38</a:t>
            </a:fld>
            <a:endParaRPr lang="en-US" altLang="zh-CN"/>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87034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EBFD32-99E4-4A33-83DF-6C2B3871A87F}" type="slidenum">
              <a:rPr lang="en-US" altLang="zh-CN"/>
              <a:pPr/>
              <a:t>39</a:t>
            </a:fld>
            <a:endParaRPr lang="en-US" altLang="zh-CN"/>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7455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BE048-0F32-4490-A4B7-FFA4733EA4A4}" type="slidenum">
              <a:rPr lang="en-US" altLang="zh-CN"/>
              <a:pPr/>
              <a:t>40</a:t>
            </a:fld>
            <a:endParaRPr lang="en-US" altLang="zh-CN"/>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10596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795B3-3E97-48A1-86C4-A6F174EAE46E}" type="slidenum">
              <a:rPr lang="en-US" altLang="zh-CN"/>
              <a:pPr/>
              <a:t>41</a:t>
            </a:fld>
            <a:endParaRPr lang="en-US" altLang="zh-CN"/>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12319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C98D3-74A3-44EB-801B-324C865FA35D}" type="slidenum">
              <a:rPr lang="en-US" altLang="zh-CN"/>
              <a:pPr/>
              <a:t>42</a:t>
            </a:fld>
            <a:endParaRPr lang="en-US" altLang="zh-CN"/>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38689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D77E9E-AF6F-4CAF-82CE-D60D8EA4069B}" type="slidenum">
              <a:rPr lang="en-US" altLang="zh-CN"/>
              <a:pPr/>
              <a:t>43</a:t>
            </a:fld>
            <a:endParaRPr lang="en-US" altLang="zh-CN"/>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989978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58E43-84DF-4BDC-A674-F9AF6307BFBA}" type="slidenum">
              <a:rPr lang="en-US" altLang="zh-CN"/>
              <a:pPr/>
              <a:t>44</a:t>
            </a:fld>
            <a:endParaRPr lang="en-US" altLang="zh-CN"/>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17651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FB2CDB-9ACE-42BD-9C75-79B8CCC92673}" type="slidenum">
              <a:rPr lang="en-US" altLang="zh-CN"/>
              <a:pPr/>
              <a:t>45</a:t>
            </a:fld>
            <a:endParaRPr lang="en-US" altLang="zh-CN"/>
          </a:p>
        </p:txBody>
      </p:sp>
      <p:sp>
        <p:nvSpPr>
          <p:cNvPr id="857090" name="Rectangle 2"/>
          <p:cNvSpPr>
            <a:spLocks noGrp="1" noRot="1" noChangeAspect="1" noChangeArrowheads="1" noTextEdit="1"/>
          </p:cNvSpPr>
          <p:nvPr>
            <p:ph type="sldImg"/>
          </p:nvPr>
        </p:nvSpPr>
        <p:spPr>
          <a:ln/>
        </p:spPr>
      </p:sp>
      <p:sp>
        <p:nvSpPr>
          <p:cNvPr id="8570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2478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A2A5A9-150B-4510-AE5B-0B34609180DC}" type="slidenum">
              <a:rPr lang="en-US" altLang="zh-CN"/>
              <a:pPr/>
              <a:t>3</a:t>
            </a:fld>
            <a:endParaRPr lang="en-US" altLang="zh-CN"/>
          </a:p>
        </p:txBody>
      </p:sp>
      <p:sp>
        <p:nvSpPr>
          <p:cNvPr id="811010" name="Rectangle 2"/>
          <p:cNvSpPr>
            <a:spLocks noGrp="1" noRot="1" noChangeAspect="1" noChangeArrowheads="1" noTextEdit="1"/>
          </p:cNvSpPr>
          <p:nvPr>
            <p:ph type="sldImg"/>
          </p:nvPr>
        </p:nvSpPr>
        <p:spPr>
          <a:ln/>
        </p:spPr>
      </p:sp>
      <p:sp>
        <p:nvSpPr>
          <p:cNvPr id="8110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12705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EB3D83-9FC4-4224-BF2F-BB08F909C282}" type="slidenum">
              <a:rPr lang="en-US" altLang="zh-CN"/>
              <a:pPr/>
              <a:t>46</a:t>
            </a:fld>
            <a:endParaRPr lang="en-US" altLang="zh-CN"/>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24953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E575C-5853-4A66-924C-C1452B64BA21}" type="slidenum">
              <a:rPr lang="en-US" altLang="zh-CN"/>
              <a:pPr/>
              <a:t>47</a:t>
            </a:fld>
            <a:endParaRPr lang="en-US" altLang="zh-CN"/>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24639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F4583-65EB-4D89-96ED-91A2B2A6223A}" type="slidenum">
              <a:rPr lang="en-US" altLang="zh-CN"/>
              <a:pPr/>
              <a:t>48</a:t>
            </a:fld>
            <a:endParaRPr lang="en-US" altLang="zh-CN"/>
          </a:p>
        </p:txBody>
      </p:sp>
      <p:sp>
        <p:nvSpPr>
          <p:cNvPr id="889858" name="Rectangle 2"/>
          <p:cNvSpPr>
            <a:spLocks noGrp="1" noRot="1" noChangeAspect="1" noChangeArrowheads="1" noTextEdit="1"/>
          </p:cNvSpPr>
          <p:nvPr>
            <p:ph type="sldImg"/>
          </p:nvPr>
        </p:nvSpPr>
        <p:spPr>
          <a:ln/>
        </p:spPr>
      </p:sp>
      <p:sp>
        <p:nvSpPr>
          <p:cNvPr id="8898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222756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55C958-D51F-4518-A133-B6C92247592D}" type="slidenum">
              <a:rPr lang="en-US" altLang="zh-CN"/>
              <a:pPr/>
              <a:t>49</a:t>
            </a:fld>
            <a:endParaRPr lang="en-US" altLang="zh-CN"/>
          </a:p>
        </p:txBody>
      </p:sp>
      <p:sp>
        <p:nvSpPr>
          <p:cNvPr id="890882" name="Rectangle 2"/>
          <p:cNvSpPr>
            <a:spLocks noGrp="1" noRot="1" noChangeAspect="1" noChangeArrowheads="1" noTextEdit="1"/>
          </p:cNvSpPr>
          <p:nvPr>
            <p:ph type="sldImg"/>
          </p:nvPr>
        </p:nvSpPr>
        <p:spPr>
          <a:ln/>
        </p:spPr>
      </p:sp>
      <p:sp>
        <p:nvSpPr>
          <p:cNvPr id="8908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55504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28F37-D6B3-459A-A738-C494BF1D0BFA}" type="slidenum">
              <a:rPr lang="en-US" altLang="zh-CN"/>
              <a:pPr/>
              <a:t>50</a:t>
            </a:fld>
            <a:endParaRPr lang="en-US" altLang="zh-CN"/>
          </a:p>
        </p:txBody>
      </p:sp>
      <p:sp>
        <p:nvSpPr>
          <p:cNvPr id="891906" name="Rectangle 2"/>
          <p:cNvSpPr>
            <a:spLocks noGrp="1" noRot="1" noChangeAspect="1" noChangeArrowheads="1" noTextEdit="1"/>
          </p:cNvSpPr>
          <p:nvPr>
            <p:ph type="sldImg"/>
          </p:nvPr>
        </p:nvSpPr>
        <p:spPr>
          <a:ln/>
        </p:spPr>
      </p:sp>
      <p:sp>
        <p:nvSpPr>
          <p:cNvPr id="8919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52734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10C43-A04F-4F23-A5A0-FD3580D556B5}" type="slidenum">
              <a:rPr lang="en-US" altLang="zh-CN"/>
              <a:pPr/>
              <a:t>51</a:t>
            </a:fld>
            <a:endParaRPr lang="en-US" altLang="zh-CN"/>
          </a:p>
        </p:txBody>
      </p:sp>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32909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CEFB1-5A71-4BBC-AEAD-D31F0B195514}" type="slidenum">
              <a:rPr lang="en-US" altLang="zh-CN"/>
              <a:pPr/>
              <a:t>52</a:t>
            </a:fld>
            <a:endParaRPr lang="en-US" altLang="zh-CN"/>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77740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8EEB1-2AD5-4131-9044-938F07A75B19}" type="slidenum">
              <a:rPr lang="en-US" altLang="zh-CN"/>
              <a:pPr/>
              <a:t>53</a:t>
            </a:fld>
            <a:endParaRPr lang="en-US" altLang="zh-CN"/>
          </a:p>
        </p:txBody>
      </p:sp>
      <p:sp>
        <p:nvSpPr>
          <p:cNvPr id="894978" name="Rectangle 2"/>
          <p:cNvSpPr>
            <a:spLocks noGrp="1" noRot="1" noChangeAspect="1" noChangeArrowheads="1" noTextEdit="1"/>
          </p:cNvSpPr>
          <p:nvPr>
            <p:ph type="sldImg"/>
          </p:nvPr>
        </p:nvSpPr>
        <p:spPr>
          <a:ln/>
        </p:spPr>
      </p:sp>
      <p:sp>
        <p:nvSpPr>
          <p:cNvPr id="8949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81029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32FB98-02D9-430A-AC26-C7252BA0EDAD}" type="slidenum">
              <a:rPr lang="en-US" altLang="zh-CN"/>
              <a:pPr/>
              <a:t>54</a:t>
            </a:fld>
            <a:endParaRPr lang="en-US" altLang="zh-CN"/>
          </a:p>
        </p:txBody>
      </p:sp>
      <p:sp>
        <p:nvSpPr>
          <p:cNvPr id="896002" name="Rectangle 2"/>
          <p:cNvSpPr>
            <a:spLocks noGrp="1" noRot="1" noChangeAspect="1" noChangeArrowheads="1" noTextEdit="1"/>
          </p:cNvSpPr>
          <p:nvPr>
            <p:ph type="sldImg"/>
          </p:nvPr>
        </p:nvSpPr>
        <p:spPr>
          <a:ln/>
        </p:spPr>
      </p:sp>
      <p:sp>
        <p:nvSpPr>
          <p:cNvPr id="8960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2148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C1EE6-7688-4132-9D27-EA3330F813E6}" type="slidenum">
              <a:rPr lang="en-US" altLang="zh-CN"/>
              <a:pPr/>
              <a:t>55</a:t>
            </a:fld>
            <a:endParaRPr lang="en-US" altLang="zh-CN"/>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773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533C22-280E-45C1-ACF5-774382B8907E}" type="slidenum">
              <a:rPr lang="en-US" altLang="zh-CN"/>
              <a:pPr/>
              <a:t>4</a:t>
            </a:fld>
            <a:endParaRPr lang="en-US" altLang="zh-CN"/>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029928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0AE70-FFC6-4CEC-A0A1-8B642FBC6DBE}" type="slidenum">
              <a:rPr lang="en-US" altLang="zh-CN"/>
              <a:pPr/>
              <a:t>56</a:t>
            </a:fld>
            <a:endParaRPr lang="en-US" altLang="zh-CN"/>
          </a:p>
        </p:txBody>
      </p:sp>
      <p:sp>
        <p:nvSpPr>
          <p:cNvPr id="898050" name="Rectangle 2"/>
          <p:cNvSpPr>
            <a:spLocks noGrp="1" noRot="1" noChangeAspect="1" noChangeArrowheads="1" noTextEdit="1"/>
          </p:cNvSpPr>
          <p:nvPr>
            <p:ph type="sldImg"/>
          </p:nvPr>
        </p:nvSpPr>
        <p:spPr>
          <a:ln/>
        </p:spPr>
      </p:sp>
      <p:sp>
        <p:nvSpPr>
          <p:cNvPr id="8980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45725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AA8C7-2941-4416-B061-B8F37F4D6DCD}" type="slidenum">
              <a:rPr lang="en-US" altLang="zh-CN"/>
              <a:pPr/>
              <a:t>57</a:t>
            </a:fld>
            <a:endParaRPr lang="en-US" altLang="zh-CN"/>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24748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82E7A-528C-432F-9E52-D9E5DCAB2A96}" type="slidenum">
              <a:rPr lang="en-US" altLang="zh-CN"/>
              <a:pPr/>
              <a:t>58</a:t>
            </a:fld>
            <a:endParaRPr lang="en-US" altLang="zh-CN"/>
          </a:p>
        </p:txBody>
      </p:sp>
      <p:sp>
        <p:nvSpPr>
          <p:cNvPr id="900098" name="Rectangle 2"/>
          <p:cNvSpPr>
            <a:spLocks noGrp="1" noRot="1" noChangeAspec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63279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AC70EA-70A8-4491-B078-F81D2D1B3AB9}" type="slidenum">
              <a:rPr lang="en-US" altLang="zh-CN"/>
              <a:pPr/>
              <a:t>59</a:t>
            </a:fld>
            <a:endParaRPr lang="en-US" altLang="zh-CN"/>
          </a:p>
        </p:txBody>
      </p:sp>
      <p:sp>
        <p:nvSpPr>
          <p:cNvPr id="905218" name="Rectangle 2"/>
          <p:cNvSpPr>
            <a:spLocks noGrp="1" noRot="1" noChangeAspect="1" noChangeArrowheads="1" noTextEdit="1"/>
          </p:cNvSpPr>
          <p:nvPr>
            <p:ph type="sldImg"/>
          </p:nvPr>
        </p:nvSpPr>
        <p:spPr>
          <a:ln/>
        </p:spPr>
      </p:sp>
      <p:sp>
        <p:nvSpPr>
          <p:cNvPr id="9052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55704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A7F19-37F9-4ED2-AA5A-48874B2A8C17}" type="slidenum">
              <a:rPr lang="en-US" altLang="zh-CN"/>
              <a:pPr/>
              <a:t>60</a:t>
            </a:fld>
            <a:endParaRPr lang="en-US" altLang="zh-CN"/>
          </a:p>
        </p:txBody>
      </p:sp>
      <p:sp>
        <p:nvSpPr>
          <p:cNvPr id="906242" name="Rectangle 2"/>
          <p:cNvSpPr>
            <a:spLocks noGrp="1" noRot="1" noChangeAspect="1" noChangeArrowheads="1" noTextEdit="1"/>
          </p:cNvSpPr>
          <p:nvPr>
            <p:ph type="sldImg"/>
          </p:nvPr>
        </p:nvSpPr>
        <p:spPr>
          <a:ln/>
        </p:spPr>
      </p:sp>
      <p:sp>
        <p:nvSpPr>
          <p:cNvPr id="9062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41249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9D4FCA-8052-4D40-A3AA-A7DFD2F38F04}" type="slidenum">
              <a:rPr lang="en-US" altLang="zh-CN"/>
              <a:pPr/>
              <a:t>61</a:t>
            </a:fld>
            <a:endParaRPr lang="en-US" altLang="zh-CN"/>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62741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32E0B-958B-4082-BBE4-594C62D81F43}" type="slidenum">
              <a:rPr lang="en-US" altLang="zh-CN"/>
              <a:pPr/>
              <a:t>62</a:t>
            </a:fld>
            <a:endParaRPr lang="en-US" altLang="zh-CN"/>
          </a:p>
        </p:txBody>
      </p:sp>
      <p:sp>
        <p:nvSpPr>
          <p:cNvPr id="908290" name="Rectangle 2"/>
          <p:cNvSpPr>
            <a:spLocks noGrp="1" noRot="1" noChangeAspect="1" noChangeArrowheads="1" noTextEdit="1"/>
          </p:cNvSpPr>
          <p:nvPr>
            <p:ph type="sldImg"/>
          </p:nvPr>
        </p:nvSpPr>
        <p:spPr>
          <a:ln/>
        </p:spPr>
      </p:sp>
      <p:sp>
        <p:nvSpPr>
          <p:cNvPr id="9082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3081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F6A36-471E-4186-BE9B-AF6F45D10F54}" type="slidenum">
              <a:rPr lang="en-US" altLang="zh-CN"/>
              <a:pPr/>
              <a:t>63</a:t>
            </a:fld>
            <a:endParaRPr lang="en-US" altLang="zh-CN"/>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394312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EB127-57CA-4EA3-AF0D-82BE949B11AC}" type="slidenum">
              <a:rPr lang="en-US" altLang="zh-CN"/>
              <a:pPr/>
              <a:t>64</a:t>
            </a:fld>
            <a:endParaRPr lang="en-US" altLang="zh-CN"/>
          </a:p>
        </p:txBody>
      </p:sp>
      <p:sp>
        <p:nvSpPr>
          <p:cNvPr id="910338" name="Rectangle 2"/>
          <p:cNvSpPr>
            <a:spLocks noGrp="1" noRot="1" noChangeAspect="1" noChangeArrowheads="1" noTextEdit="1"/>
          </p:cNvSpPr>
          <p:nvPr>
            <p:ph type="sldImg"/>
          </p:nvPr>
        </p:nvSpPr>
        <p:spPr>
          <a:ln/>
        </p:spPr>
      </p:sp>
      <p:sp>
        <p:nvSpPr>
          <p:cNvPr id="910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548572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531704-FAA4-4FAC-BA49-12BB34118F95}" type="slidenum">
              <a:rPr lang="en-US" altLang="zh-CN"/>
              <a:pPr/>
              <a:t>65</a:t>
            </a:fld>
            <a:endParaRPr lang="en-US" altLang="zh-CN"/>
          </a:p>
        </p:txBody>
      </p:sp>
      <p:sp>
        <p:nvSpPr>
          <p:cNvPr id="911362" name="Rectangle 2"/>
          <p:cNvSpPr>
            <a:spLocks noGrp="1" noRot="1" noChangeAspec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4303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5FA5C-2545-44AF-A5C8-43A5415118B6}" type="slidenum">
              <a:rPr lang="en-US" altLang="zh-CN"/>
              <a:pPr/>
              <a:t>5</a:t>
            </a:fld>
            <a:endParaRPr lang="en-US" altLang="zh-CN"/>
          </a:p>
        </p:txBody>
      </p:sp>
      <p:sp>
        <p:nvSpPr>
          <p:cNvPr id="813058" name="Rectangle 2"/>
          <p:cNvSpPr>
            <a:spLocks noGrp="1" noRot="1" noChangeAspect="1" noChangeArrowheads="1" noTextEdit="1"/>
          </p:cNvSpPr>
          <p:nvPr>
            <p:ph type="sldImg"/>
          </p:nvPr>
        </p:nvSpPr>
        <p:spPr>
          <a:ln/>
        </p:spPr>
      </p:sp>
      <p:sp>
        <p:nvSpPr>
          <p:cNvPr id="8130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24595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212D6-E8A7-4876-AEE9-23B3515692F1}" type="slidenum">
              <a:rPr lang="en-US" altLang="zh-CN"/>
              <a:pPr/>
              <a:t>66</a:t>
            </a:fld>
            <a:endParaRPr lang="en-US" altLang="zh-CN"/>
          </a:p>
        </p:txBody>
      </p:sp>
      <p:sp>
        <p:nvSpPr>
          <p:cNvPr id="912386" name="Rectangle 2"/>
          <p:cNvSpPr>
            <a:spLocks noGrp="1" noRot="1" noChangeAspect="1" noChangeArrowheads="1" noTextEdit="1"/>
          </p:cNvSpPr>
          <p:nvPr>
            <p:ph type="sldImg"/>
          </p:nvPr>
        </p:nvSpPr>
        <p:spPr>
          <a:ln/>
        </p:spPr>
      </p:sp>
      <p:sp>
        <p:nvSpPr>
          <p:cNvPr id="9123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719926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1A60F-AFBE-4359-A484-B42B8A56BC4F}" type="slidenum">
              <a:rPr lang="en-US" altLang="zh-CN"/>
              <a:pPr/>
              <a:t>67</a:t>
            </a:fld>
            <a:endParaRPr lang="en-US" altLang="zh-CN"/>
          </a:p>
        </p:txBody>
      </p:sp>
      <p:sp>
        <p:nvSpPr>
          <p:cNvPr id="913410" name="Rectangle 2"/>
          <p:cNvSpPr>
            <a:spLocks noGrp="1" noRot="1" noChangeAspect="1" noChangeArrowheads="1" noTextEdit="1"/>
          </p:cNvSpPr>
          <p:nvPr>
            <p:ph type="sldImg"/>
          </p:nvPr>
        </p:nvSpPr>
        <p:spPr>
          <a:ln/>
        </p:spPr>
      </p:sp>
      <p:sp>
        <p:nvSpPr>
          <p:cNvPr id="9134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30920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95F8D-AB57-4D6C-84DA-1A7BB824EFF8}" type="slidenum">
              <a:rPr lang="en-US" altLang="zh-CN"/>
              <a:pPr/>
              <a:t>71</a:t>
            </a:fld>
            <a:endParaRPr lang="en-US" altLang="zh-CN"/>
          </a:p>
        </p:txBody>
      </p:sp>
      <p:sp>
        <p:nvSpPr>
          <p:cNvPr id="914434" name="Rectangle 2"/>
          <p:cNvSpPr>
            <a:spLocks noGrp="1" noRot="1" noChangeAspect="1" noChangeArrowheads="1" noTextEdit="1"/>
          </p:cNvSpPr>
          <p:nvPr>
            <p:ph type="sldImg"/>
          </p:nvPr>
        </p:nvSpPr>
        <p:spPr>
          <a:ln/>
        </p:spPr>
      </p:sp>
      <p:sp>
        <p:nvSpPr>
          <p:cNvPr id="9144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847339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6468D1-582D-4B1C-AA28-641348E90437}" type="slidenum">
              <a:rPr lang="en-US" altLang="zh-CN"/>
              <a:pPr/>
              <a:t>72</a:t>
            </a:fld>
            <a:endParaRPr lang="en-US" altLang="zh-CN"/>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643197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502453-5B5D-4A64-9DCF-B54197D261D9}" type="slidenum">
              <a:rPr lang="en-US" altLang="zh-CN"/>
              <a:pPr/>
              <a:t>73</a:t>
            </a:fld>
            <a:endParaRPr lang="en-US" altLang="zh-CN"/>
          </a:p>
        </p:txBody>
      </p:sp>
      <p:sp>
        <p:nvSpPr>
          <p:cNvPr id="916482" name="Rectangle 2"/>
          <p:cNvSpPr>
            <a:spLocks noGrp="1" noRot="1" noChangeAspect="1" noChangeArrowheads="1" noTextEdit="1"/>
          </p:cNvSpPr>
          <p:nvPr>
            <p:ph type="sldImg"/>
          </p:nvPr>
        </p:nvSpPr>
        <p:spPr>
          <a:ln/>
        </p:spPr>
      </p:sp>
      <p:sp>
        <p:nvSpPr>
          <p:cNvPr id="9164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014444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DE349-C424-4D50-82A0-00C52B01AB15}" type="slidenum">
              <a:rPr lang="en-US" altLang="zh-CN"/>
              <a:pPr/>
              <a:t>74</a:t>
            </a:fld>
            <a:endParaRPr lang="en-US" altLang="zh-CN"/>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672432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B146D-DB0F-45CA-8D0E-D40684C1647E}" type="slidenum">
              <a:rPr lang="en-US" altLang="zh-CN"/>
              <a:pPr/>
              <a:t>75</a:t>
            </a:fld>
            <a:endParaRPr lang="en-US" altLang="zh-CN"/>
          </a:p>
        </p:txBody>
      </p:sp>
      <p:sp>
        <p:nvSpPr>
          <p:cNvPr id="918530" name="Rectangle 2"/>
          <p:cNvSpPr>
            <a:spLocks noGrp="1" noRot="1" noChangeAspect="1" noChangeArrowheads="1" noTextEdit="1"/>
          </p:cNvSpPr>
          <p:nvPr>
            <p:ph type="sldImg"/>
          </p:nvPr>
        </p:nvSpPr>
        <p:spPr>
          <a:ln/>
        </p:spPr>
      </p:sp>
      <p:sp>
        <p:nvSpPr>
          <p:cNvPr id="9185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84871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5E48-40DD-4943-A176-92D78F944A36}" type="slidenum">
              <a:rPr lang="en-US" altLang="zh-CN"/>
              <a:pPr/>
              <a:t>76</a:t>
            </a:fld>
            <a:endParaRPr lang="en-US" altLang="zh-CN"/>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814236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41313-0755-4948-9229-888944472DD6}" type="slidenum">
              <a:rPr lang="en-US" altLang="zh-CN"/>
              <a:pPr/>
              <a:t>77</a:t>
            </a:fld>
            <a:endParaRPr lang="en-US" altLang="zh-CN"/>
          </a:p>
        </p:txBody>
      </p:sp>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344643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4738B0-44DA-44F6-A1CC-131B17E19643}" type="slidenum">
              <a:rPr lang="en-US" altLang="zh-CN"/>
              <a:pPr/>
              <a:t>78</a:t>
            </a:fld>
            <a:endParaRPr lang="en-US" altLang="zh-CN"/>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82822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2D3A8-EF50-46D0-AB21-471D8C07704C}" type="slidenum">
              <a:rPr lang="en-US" altLang="zh-CN"/>
              <a:pPr/>
              <a:t>6</a:t>
            </a:fld>
            <a:endParaRPr lang="en-US" altLang="zh-CN"/>
          </a:p>
        </p:txBody>
      </p:sp>
      <p:sp>
        <p:nvSpPr>
          <p:cNvPr id="815106" name="Rectangle 2"/>
          <p:cNvSpPr>
            <a:spLocks noGrp="1" noRot="1" noChangeAspect="1" noChangeArrowheads="1" noTextEdit="1"/>
          </p:cNvSpPr>
          <p:nvPr>
            <p:ph type="sldImg"/>
          </p:nvPr>
        </p:nvSpPr>
        <p:spPr>
          <a:ln/>
        </p:spPr>
      </p:sp>
      <p:sp>
        <p:nvSpPr>
          <p:cNvPr id="8151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24996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BB2546-1CAD-4DFD-9520-B7B7CF22D583}" type="slidenum">
              <a:rPr lang="en-US" altLang="zh-CN"/>
              <a:pPr/>
              <a:t>79</a:t>
            </a:fld>
            <a:endParaRPr lang="en-US" altLang="zh-CN"/>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645121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DC3677-4324-4F8A-93A4-A62537500CDC}" type="slidenum">
              <a:rPr lang="en-US" altLang="zh-CN"/>
              <a:pPr/>
              <a:t>80</a:t>
            </a:fld>
            <a:endParaRPr lang="en-US" altLang="zh-CN"/>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153819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AD883-E166-4F3D-BF3A-EF2473A5136C}" type="slidenum">
              <a:rPr lang="en-US" altLang="zh-CN"/>
              <a:pPr/>
              <a:t>81</a:t>
            </a:fld>
            <a:endParaRPr lang="en-US" altLang="zh-CN"/>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87844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B2EB8-AA44-402C-998C-082DA46188FF}" type="slidenum">
              <a:rPr lang="en-US" altLang="zh-CN"/>
              <a:pPr/>
              <a:t>82</a:t>
            </a:fld>
            <a:endParaRPr lang="en-US" altLang="zh-CN"/>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042641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C05B6-8F34-4667-BFF1-D56908960718}" type="slidenum">
              <a:rPr lang="en-US" altLang="zh-CN"/>
              <a:pPr/>
              <a:t>83</a:t>
            </a:fld>
            <a:endParaRPr lang="en-US" altLang="zh-CN"/>
          </a:p>
        </p:txBody>
      </p:sp>
      <p:sp>
        <p:nvSpPr>
          <p:cNvPr id="926722" name="Rectangle 2"/>
          <p:cNvSpPr>
            <a:spLocks noGrp="1" noRot="1" noChangeAspect="1"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5687233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AA3B18-8A43-4192-B53F-A1E47C7AB4FD}" type="slidenum">
              <a:rPr lang="en-US" altLang="zh-CN"/>
              <a:pPr/>
              <a:t>84</a:t>
            </a:fld>
            <a:endParaRPr lang="en-US" altLang="zh-CN"/>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02387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7186C5-292B-4762-A522-176486B82C9C}" type="slidenum">
              <a:rPr lang="en-US" altLang="zh-CN"/>
              <a:pPr/>
              <a:t>85</a:t>
            </a:fld>
            <a:endParaRPr lang="en-US" altLang="zh-CN"/>
          </a:p>
        </p:txBody>
      </p:sp>
      <p:sp>
        <p:nvSpPr>
          <p:cNvPr id="928770" name="Rectangle 2"/>
          <p:cNvSpPr>
            <a:spLocks noGrp="1" noRot="1" noChangeAspect="1" noChangeArrowheads="1" noTextEdit="1"/>
          </p:cNvSpPr>
          <p:nvPr>
            <p:ph type="sldImg"/>
          </p:nvPr>
        </p:nvSpPr>
        <p:spPr>
          <a:ln/>
        </p:spPr>
      </p:sp>
      <p:sp>
        <p:nvSpPr>
          <p:cNvPr id="9287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058615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72357-1612-40C0-A96D-60C9E7F1B716}" type="slidenum">
              <a:rPr lang="en-US" altLang="zh-CN"/>
              <a:pPr/>
              <a:t>87</a:t>
            </a:fld>
            <a:endParaRPr lang="en-US" altLang="zh-CN"/>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84604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D0BE71-11AD-45A3-BF16-390F4DE3F063}" type="slidenum">
              <a:rPr lang="en-US" altLang="zh-CN"/>
              <a:pPr/>
              <a:t>88</a:t>
            </a:fld>
            <a:endParaRPr lang="en-US" altLang="zh-CN"/>
          </a:p>
        </p:txBody>
      </p:sp>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69824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42485-6AD0-48F0-8AED-96ACFCA25416}" type="slidenum">
              <a:rPr lang="en-US" altLang="zh-CN"/>
              <a:pPr/>
              <a:t>89</a:t>
            </a:fld>
            <a:endParaRPr lang="en-US" altLang="zh-CN"/>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18638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4D1DB-F802-4FDB-B588-125737D68A12}" type="slidenum">
              <a:rPr lang="en-US" altLang="zh-CN"/>
              <a:pPr/>
              <a:t>7</a:t>
            </a:fld>
            <a:endParaRPr lang="en-US" altLang="zh-CN"/>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878878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2488E-0931-4667-8948-B5D511E360A5}" type="slidenum">
              <a:rPr lang="en-US" altLang="zh-CN"/>
              <a:pPr/>
              <a:t>90</a:t>
            </a:fld>
            <a:endParaRPr lang="en-US" altLang="zh-CN"/>
          </a:p>
        </p:txBody>
      </p:sp>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651052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9DFA9B-CFA9-47DF-8B98-14FC97100281}" type="slidenum">
              <a:rPr lang="en-US" altLang="zh-CN"/>
              <a:pPr/>
              <a:t>91</a:t>
            </a:fld>
            <a:endParaRPr lang="en-US" altLang="zh-CN"/>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953665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7F7B1A-971B-4ED1-A448-8631AAF70B63}" type="slidenum">
              <a:rPr lang="en-US" altLang="zh-CN"/>
              <a:pPr/>
              <a:t>92</a:t>
            </a:fld>
            <a:endParaRPr lang="en-US" altLang="zh-CN"/>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08309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23D94-B6BA-4068-A1BE-B1BB3DC21F87}" type="slidenum">
              <a:rPr lang="en-US" altLang="zh-CN"/>
              <a:pPr/>
              <a:t>93</a:t>
            </a:fld>
            <a:endParaRPr lang="en-US" altLang="zh-CN"/>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999231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79BCC-D426-4FE0-9B16-F07CD5FA2E05}" type="slidenum">
              <a:rPr lang="en-US" altLang="zh-CN"/>
              <a:pPr/>
              <a:t>94</a:t>
            </a:fld>
            <a:endParaRPr lang="en-US" altLang="zh-CN"/>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386400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2191B-272D-41AE-948E-F97C8D5661A0}" type="slidenum">
              <a:rPr lang="en-US" altLang="zh-CN"/>
              <a:pPr/>
              <a:t>95</a:t>
            </a:fld>
            <a:endParaRPr lang="en-US" altLang="zh-CN"/>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1196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67DA1-CEE6-4B56-A83C-9B6B43685386}" type="slidenum">
              <a:rPr lang="en-US" altLang="zh-CN"/>
              <a:pPr/>
              <a:t>96</a:t>
            </a:fld>
            <a:endParaRPr lang="en-US" altLang="zh-CN"/>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2356258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C8553-DF93-4E14-B86C-CCAF001E3F64}" type="slidenum">
              <a:rPr lang="en-US" altLang="zh-CN"/>
              <a:pPr/>
              <a:t>97</a:t>
            </a:fld>
            <a:endParaRPr lang="en-US" altLang="zh-CN"/>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5556067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5B8421-4A1D-4E3D-8568-011573B59182}" type="slidenum">
              <a:rPr lang="en-US" altLang="zh-CN"/>
              <a:pPr/>
              <a:t>98</a:t>
            </a:fld>
            <a:endParaRPr lang="en-US" altLang="zh-CN"/>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965336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D1A31-6590-4903-8C44-8947E62B2142}" type="slidenum">
              <a:rPr lang="en-US" altLang="zh-CN"/>
              <a:pPr/>
              <a:t>99</a:t>
            </a:fld>
            <a:endParaRPr lang="en-US" altLang="zh-CN"/>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0991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C77CF9-F0D3-4CF7-B27F-4666AC028C2D}" type="slidenum">
              <a:rPr lang="en-US" altLang="zh-CN"/>
              <a:pPr/>
              <a:t>8</a:t>
            </a:fld>
            <a:endParaRPr lang="en-US" altLang="zh-CN"/>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595687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7B63A-F505-42F5-8D5B-D819ACAC0C89}" type="slidenum">
              <a:rPr lang="en-US" altLang="zh-CN"/>
              <a:pPr/>
              <a:t>100</a:t>
            </a:fld>
            <a:endParaRPr lang="en-US" altLang="zh-CN"/>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629404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465180-B03F-4CFE-905C-A46A3939026E}" type="slidenum">
              <a:rPr lang="en-US" altLang="zh-CN"/>
              <a:pPr/>
              <a:t>101</a:t>
            </a:fld>
            <a:endParaRPr lang="en-US" altLang="zh-CN"/>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814353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D6303-D005-47C1-98AD-208CC289AF50}" type="slidenum">
              <a:rPr lang="en-US" altLang="zh-CN"/>
              <a:pPr/>
              <a:t>102</a:t>
            </a:fld>
            <a:endParaRPr lang="en-US" altLang="zh-CN"/>
          </a:p>
        </p:txBody>
      </p:sp>
      <p:sp>
        <p:nvSpPr>
          <p:cNvPr id="958466" name="Rectangle 2"/>
          <p:cNvSpPr>
            <a:spLocks noGrp="1" noRot="1" noChangeAspect="1" noChangeArrowheads="1" noTextEdit="1"/>
          </p:cNvSpPr>
          <p:nvPr>
            <p:ph type="sldImg"/>
          </p:nvPr>
        </p:nvSpPr>
        <p:spPr>
          <a:ln/>
        </p:spPr>
      </p:sp>
      <p:sp>
        <p:nvSpPr>
          <p:cNvPr id="9584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4300733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284B51-0654-49E1-93A9-E224DA294AB8}" type="slidenum">
              <a:rPr lang="en-US" altLang="zh-CN"/>
              <a:pPr/>
              <a:t>103</a:t>
            </a:fld>
            <a:endParaRPr lang="en-US" altLang="zh-CN"/>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2251721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389302-0940-44BE-A75E-D773D8399D8F}" type="slidenum">
              <a:rPr lang="en-US" altLang="zh-CN"/>
              <a:pPr/>
              <a:t>104</a:t>
            </a:fld>
            <a:endParaRPr lang="en-US" altLang="zh-CN"/>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053825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155997-C634-4246-96F8-CB5A3B5EFEC2}" type="slidenum">
              <a:rPr lang="en-US" altLang="zh-CN"/>
              <a:pPr/>
              <a:t>105</a:t>
            </a:fld>
            <a:endParaRPr lang="en-US" altLang="zh-CN"/>
          </a:p>
        </p:txBody>
      </p:sp>
      <p:sp>
        <p:nvSpPr>
          <p:cNvPr id="965634" name="Rectangle 2"/>
          <p:cNvSpPr>
            <a:spLocks noGrp="1" noRot="1" noChangeAspect="1" noChangeArrowheads="1" noTextEdit="1"/>
          </p:cNvSpPr>
          <p:nvPr>
            <p:ph type="sldImg"/>
          </p:nvPr>
        </p:nvSpPr>
        <p:spPr>
          <a:ln/>
        </p:spPr>
      </p:sp>
      <p:sp>
        <p:nvSpPr>
          <p:cNvPr id="96563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9362768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A77E54-0628-4978-838F-3C77401EEBD7}" type="slidenum">
              <a:rPr lang="en-US" altLang="zh-CN"/>
              <a:pPr/>
              <a:t>106</a:t>
            </a:fld>
            <a:endParaRPr lang="en-US" altLang="zh-CN"/>
          </a:p>
        </p:txBody>
      </p:sp>
      <p:sp>
        <p:nvSpPr>
          <p:cNvPr id="966658" name="Rectangle 2"/>
          <p:cNvSpPr>
            <a:spLocks noGrp="1" noRot="1" noChangeAspect="1" noChangeArrowheads="1" noTextEdit="1"/>
          </p:cNvSpPr>
          <p:nvPr>
            <p:ph type="sldImg"/>
          </p:nvPr>
        </p:nvSpPr>
        <p:spPr>
          <a:ln/>
        </p:spPr>
      </p:sp>
      <p:sp>
        <p:nvSpPr>
          <p:cNvPr id="96665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86474576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C76A6-6FC9-4EDB-9CDC-33A0B83F7D6D}" type="slidenum">
              <a:rPr lang="en-US" altLang="zh-CN"/>
              <a:pPr/>
              <a:t>107</a:t>
            </a:fld>
            <a:endParaRPr lang="en-US" altLang="zh-CN"/>
          </a:p>
        </p:txBody>
      </p:sp>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157590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84A230-C863-429D-B4AB-697B1F8A989B}" type="slidenum">
              <a:rPr lang="en-US" altLang="zh-CN"/>
              <a:pPr/>
              <a:t>108</a:t>
            </a:fld>
            <a:endParaRPr lang="en-US" altLang="zh-CN"/>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747051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D94D1-D9AF-4848-8A1B-C26DFC3644A6}" type="slidenum">
              <a:rPr lang="en-US" altLang="zh-CN"/>
              <a:pPr/>
              <a:t>109</a:t>
            </a:fld>
            <a:endParaRPr lang="en-US" altLang="zh-CN"/>
          </a:p>
        </p:txBody>
      </p:sp>
      <p:sp>
        <p:nvSpPr>
          <p:cNvPr id="969730" name="Rectangle 2"/>
          <p:cNvSpPr>
            <a:spLocks noGrp="1" noRot="1" noChangeAspec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95324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78FB8-7618-4027-8C16-53F1F77DF15B}" type="slidenum">
              <a:rPr lang="en-US" altLang="zh-CN"/>
              <a:pPr/>
              <a:t>10</a:t>
            </a:fld>
            <a:endParaRPr lang="en-US" altLang="zh-CN"/>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2486423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AD0C7-AD13-4014-9641-DE759588A071}" type="slidenum">
              <a:rPr lang="en-US" altLang="zh-CN"/>
              <a:pPr/>
              <a:t>110</a:t>
            </a:fld>
            <a:endParaRPr lang="en-US" altLang="zh-CN"/>
          </a:p>
        </p:txBody>
      </p:sp>
      <p:sp>
        <p:nvSpPr>
          <p:cNvPr id="970754" name="Rectangle 2"/>
          <p:cNvSpPr>
            <a:spLocks noGrp="1" noRot="1" noChangeAspect="1" noChangeArrowheads="1" noTextEdit="1"/>
          </p:cNvSpPr>
          <p:nvPr>
            <p:ph type="sldImg"/>
          </p:nvPr>
        </p:nvSpPr>
        <p:spPr>
          <a:ln/>
        </p:spPr>
      </p:sp>
      <p:sp>
        <p:nvSpPr>
          <p:cNvPr id="97075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677613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EAB948-E6C4-45B7-9B35-9667B4EC0254}" type="slidenum">
              <a:rPr lang="en-US" altLang="zh-CN"/>
              <a:pPr/>
              <a:t>111</a:t>
            </a:fld>
            <a:endParaRPr lang="en-US" altLang="zh-CN"/>
          </a:p>
        </p:txBody>
      </p:sp>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75257595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D3351-C6CF-4EA6-B63C-C0D49B03E9F9}" type="slidenum">
              <a:rPr lang="en-US" altLang="zh-CN"/>
              <a:pPr/>
              <a:t>112</a:t>
            </a:fld>
            <a:endParaRPr lang="en-US" altLang="zh-CN"/>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407554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AA26A9-0B91-4D7A-9D57-B247F30C8715}" type="slidenum">
              <a:rPr lang="en-US" altLang="zh-CN"/>
              <a:pPr/>
              <a:t>114</a:t>
            </a:fld>
            <a:endParaRPr lang="en-US" altLang="zh-CN"/>
          </a:p>
        </p:txBody>
      </p:sp>
      <p:sp>
        <p:nvSpPr>
          <p:cNvPr id="974850" name="Rectangle 2"/>
          <p:cNvSpPr>
            <a:spLocks noGrp="1" noRot="1" noChangeAspect="1" noChangeArrowheads="1" noTextEdit="1"/>
          </p:cNvSpPr>
          <p:nvPr>
            <p:ph type="sldImg"/>
          </p:nvPr>
        </p:nvSpPr>
        <p:spPr>
          <a:ln/>
        </p:spPr>
      </p:sp>
      <p:sp>
        <p:nvSpPr>
          <p:cNvPr id="97485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0557265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23EA7-9DAB-4531-A0DB-736623947532}" type="slidenum">
              <a:rPr lang="en-US" altLang="zh-CN"/>
              <a:pPr/>
              <a:t>120</a:t>
            </a:fld>
            <a:endParaRPr lang="en-US" altLang="zh-CN"/>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584352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6E70F-379B-44F5-8F31-AB46CA420C23}" type="slidenum">
              <a:rPr lang="en-US" altLang="zh-CN"/>
              <a:pPr/>
              <a:t>121</a:t>
            </a:fld>
            <a:endParaRPr lang="en-US" altLang="zh-CN"/>
          </a:p>
        </p:txBody>
      </p:sp>
      <p:sp>
        <p:nvSpPr>
          <p:cNvPr id="1135618" name="Rectangle 2"/>
          <p:cNvSpPr>
            <a:spLocks noGrp="1" noRot="1" noChangeAspect="1" noChangeArrowheads="1" noTextEdit="1"/>
          </p:cNvSpPr>
          <p:nvPr>
            <p:ph type="sldImg"/>
          </p:nvPr>
        </p:nvSpPr>
        <p:spPr>
          <a:ln/>
        </p:spPr>
      </p:sp>
      <p:sp>
        <p:nvSpPr>
          <p:cNvPr id="113561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970736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A0FA09-3425-4231-AD37-78E83D6B71F1}" type="slidenum">
              <a:rPr lang="en-US" altLang="zh-CN"/>
              <a:pPr/>
              <a:t>122</a:t>
            </a:fld>
            <a:endParaRPr lang="en-US" altLang="zh-CN"/>
          </a:p>
        </p:txBody>
      </p:sp>
      <p:sp>
        <p:nvSpPr>
          <p:cNvPr id="1137666" name="Rectangle 2"/>
          <p:cNvSpPr>
            <a:spLocks noGrp="1" noRot="1" noChangeAspect="1" noChangeArrowheads="1" noTextEdit="1"/>
          </p:cNvSpPr>
          <p:nvPr>
            <p:ph type="sldImg"/>
          </p:nvPr>
        </p:nvSpPr>
        <p:spPr>
          <a:ln/>
        </p:spPr>
      </p:sp>
      <p:sp>
        <p:nvSpPr>
          <p:cNvPr id="1137667"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0940511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04FF0-331D-4C80-A66B-CD21790EB4D0}" type="slidenum">
              <a:rPr lang="en-US" altLang="zh-CN"/>
              <a:pPr/>
              <a:t>123</a:t>
            </a:fld>
            <a:endParaRPr lang="en-US" altLang="zh-CN"/>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015073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3F5A8-BAE5-4CCE-8069-4A17252CA010}" type="slidenum">
              <a:rPr lang="en-US" altLang="zh-CN"/>
              <a:pPr/>
              <a:t>124</a:t>
            </a:fld>
            <a:endParaRPr lang="en-US" altLang="zh-CN"/>
          </a:p>
        </p:txBody>
      </p:sp>
      <p:sp>
        <p:nvSpPr>
          <p:cNvPr id="1141762" name="Rectangle 2"/>
          <p:cNvSpPr>
            <a:spLocks noGrp="1" noRot="1" noChangeAspect="1" noChangeArrowheads="1" noTextEdit="1"/>
          </p:cNvSpPr>
          <p:nvPr>
            <p:ph type="sldImg"/>
          </p:nvPr>
        </p:nvSpPr>
        <p:spPr>
          <a:ln/>
        </p:spPr>
      </p:sp>
      <p:sp>
        <p:nvSpPr>
          <p:cNvPr id="1141763"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38716876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652654-BC2F-4014-9EBF-6237F6C6550B}" type="slidenum">
              <a:rPr lang="en-US" altLang="zh-CN"/>
              <a:pPr/>
              <a:t>127</a:t>
            </a:fld>
            <a:endParaRPr lang="en-US" altLang="zh-CN"/>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15156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2438400"/>
            <a:ext cx="9009063" cy="1052513"/>
            <a:chOff x="0" y="1536"/>
            <a:chExt cx="5675" cy="663"/>
          </a:xfrm>
        </p:grpSpPr>
        <p:grpSp>
          <p:nvGrpSpPr>
            <p:cNvPr id="25603" name="Group 3"/>
            <p:cNvGrpSpPr>
              <a:grpSpLocks/>
            </p:cNvGrpSpPr>
            <p:nvPr/>
          </p:nvGrpSpPr>
          <p:grpSpPr bwMode="auto">
            <a:xfrm>
              <a:off x="183" y="1604"/>
              <a:ext cx="448" cy="299"/>
              <a:chOff x="720" y="336"/>
              <a:chExt cx="624" cy="432"/>
            </a:xfrm>
          </p:grpSpPr>
          <p:sp>
            <p:nvSpPr>
              <p:cNvPr id="25604"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zh-CN" altLang="en-US"/>
              </a:p>
            </p:txBody>
          </p:sp>
          <p:sp>
            <p:nvSpPr>
              <p:cNvPr id="2560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zh-CN" altLang="en-US"/>
              </a:p>
            </p:txBody>
          </p:sp>
        </p:grpSp>
        <p:grpSp>
          <p:nvGrpSpPr>
            <p:cNvPr id="25606" name="Group 6"/>
            <p:cNvGrpSpPr>
              <a:grpSpLocks/>
            </p:cNvGrpSpPr>
            <p:nvPr/>
          </p:nvGrpSpPr>
          <p:grpSpPr bwMode="auto">
            <a:xfrm>
              <a:off x="261" y="1870"/>
              <a:ext cx="465" cy="299"/>
              <a:chOff x="912" y="2640"/>
              <a:chExt cx="672" cy="432"/>
            </a:xfrm>
          </p:grpSpPr>
          <p:sp>
            <p:nvSpPr>
              <p:cNvPr id="25607"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zh-CN" altLang="en-US"/>
              </a:p>
            </p:txBody>
          </p:sp>
          <p:sp>
            <p:nvSpPr>
              <p:cNvPr id="2560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zh-CN" altLang="en-US"/>
              </a:p>
            </p:txBody>
          </p:sp>
        </p:grpSp>
        <p:sp>
          <p:nvSpPr>
            <p:cNvPr id="2560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zh-CN" altLang="en-US"/>
            </a:p>
          </p:txBody>
        </p:sp>
        <p:sp>
          <p:nvSpPr>
            <p:cNvPr id="25610"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zh-CN" altLang="en-US"/>
            </a:p>
          </p:txBody>
        </p:sp>
        <p:sp>
          <p:nvSpPr>
            <p:cNvPr id="2561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zh-CN" altLang="en-US"/>
            </a:p>
          </p:txBody>
        </p:sp>
      </p:grpSp>
      <p:sp>
        <p:nvSpPr>
          <p:cNvPr id="2561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2561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25614"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25615" name="Rectangle 15"/>
          <p:cNvSpPr>
            <a:spLocks noGrp="1" noChangeArrowheads="1"/>
          </p:cNvSpPr>
          <p:nvPr>
            <p:ph type="ftr" sz="quarter" idx="3"/>
          </p:nvPr>
        </p:nvSpPr>
        <p:spPr>
          <a:xfrm>
            <a:off x="5853113" y="6248400"/>
            <a:ext cx="2895600" cy="457200"/>
          </a:xfrm>
        </p:spPr>
        <p:txBody>
          <a:bodyPr/>
          <a:lstStyle>
            <a:lvl1pPr>
              <a:defRPr>
                <a:solidFill>
                  <a:schemeClr val="bg2"/>
                </a:solidFill>
              </a:defRPr>
            </a:lvl1pPr>
          </a:lstStyle>
          <a:p>
            <a:r>
              <a:rPr lang="zh-CN" altLang="en-US"/>
              <a:t>课件制作人：谢希仁</a:t>
            </a:r>
          </a:p>
        </p:txBody>
      </p:sp>
      <p:sp>
        <p:nvSpPr>
          <p:cNvPr id="25616"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75772AA8-C66B-4747-A417-19E6D2750802}"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189EA09C-D415-4F24-A114-8338D9610B79}" type="slidenum">
              <a:rPr lang="en-US" altLang="zh-CN" smtClean="0"/>
              <a:pPr/>
              <a:t>‹#›</a:t>
            </a:fld>
            <a:r>
              <a:rPr lang="en-US" altLang="zh-CN" dirty="0"/>
              <a:t>/137</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969125" y="214313"/>
            <a:ext cx="1974850" cy="56737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042988" y="214313"/>
            <a:ext cx="5773737" cy="56737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00278804-35CD-4EEA-B38A-9659E339B7DE}" type="slidenum">
              <a:rPr lang="en-US" altLang="zh-CN" smtClean="0"/>
              <a:pPr/>
              <a:t>‹#›</a:t>
            </a:fld>
            <a:r>
              <a:rPr lang="en-US" altLang="zh-CN" dirty="0"/>
              <a:t>/137</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33658E32-E280-4F3B-B91F-4FFDC8F9B0E3}" type="slidenum">
              <a:rPr lang="en-US" altLang="zh-CN" smtClean="0"/>
              <a:pPr/>
              <a:t>‹#›</a:t>
            </a:fld>
            <a:r>
              <a:rPr lang="en-US" altLang="zh-CN" dirty="0"/>
              <a:t>/137</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r>
              <a:rPr lang="zh-CN" altLang="en-US"/>
              <a:t>课件制作人：谢希仁</a:t>
            </a:r>
          </a:p>
        </p:txBody>
      </p:sp>
      <p:sp>
        <p:nvSpPr>
          <p:cNvPr id="6" name="灯片编号占位符 5"/>
          <p:cNvSpPr>
            <a:spLocks noGrp="1"/>
          </p:cNvSpPr>
          <p:nvPr>
            <p:ph type="sldNum" sz="quarter" idx="12"/>
          </p:nvPr>
        </p:nvSpPr>
        <p:spPr/>
        <p:txBody>
          <a:bodyPr/>
          <a:lstStyle>
            <a:lvl1pPr>
              <a:defRPr/>
            </a:lvl1pPr>
          </a:lstStyle>
          <a:p>
            <a:fld id="{E77ABB5A-8A9B-4826-A10C-2D39881EC86F}" type="slidenum">
              <a:rPr lang="en-US" altLang="zh-CN" smtClean="0"/>
              <a:pPr/>
              <a:t>‹#›</a:t>
            </a:fld>
            <a:r>
              <a:rPr lang="en-US" altLang="zh-CN" dirty="0"/>
              <a:t>/137</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042988" y="17732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05388" y="17732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课件制作人：谢希仁</a:t>
            </a:r>
          </a:p>
        </p:txBody>
      </p:sp>
      <p:sp>
        <p:nvSpPr>
          <p:cNvPr id="7" name="灯片编号占位符 6"/>
          <p:cNvSpPr>
            <a:spLocks noGrp="1"/>
          </p:cNvSpPr>
          <p:nvPr>
            <p:ph type="sldNum" sz="quarter" idx="12"/>
          </p:nvPr>
        </p:nvSpPr>
        <p:spPr/>
        <p:txBody>
          <a:bodyPr/>
          <a:lstStyle>
            <a:lvl1pPr>
              <a:defRPr/>
            </a:lvl1pPr>
          </a:lstStyle>
          <a:p>
            <a:fld id="{9BE01C5E-95E6-4014-922D-8C216868DCFF}" type="slidenum">
              <a:rPr lang="en-US" altLang="zh-CN" smtClean="0"/>
              <a:pPr/>
              <a:t>‹#›</a:t>
            </a:fld>
            <a:r>
              <a:rPr lang="en-US" altLang="zh-CN" dirty="0"/>
              <a:t>/137</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r>
              <a:rPr lang="zh-CN" altLang="en-US"/>
              <a:t>课件制作人：谢希仁</a:t>
            </a:r>
          </a:p>
        </p:txBody>
      </p:sp>
      <p:sp>
        <p:nvSpPr>
          <p:cNvPr id="9" name="灯片编号占位符 8"/>
          <p:cNvSpPr>
            <a:spLocks noGrp="1"/>
          </p:cNvSpPr>
          <p:nvPr>
            <p:ph type="sldNum" sz="quarter" idx="12"/>
          </p:nvPr>
        </p:nvSpPr>
        <p:spPr/>
        <p:txBody>
          <a:bodyPr/>
          <a:lstStyle>
            <a:lvl1pPr>
              <a:defRPr/>
            </a:lvl1pPr>
          </a:lstStyle>
          <a:p>
            <a:fld id="{17165A72-5BA5-4B89-8266-C2B7F0AE7415}" type="slidenum">
              <a:rPr lang="en-US" altLang="zh-CN" smtClean="0"/>
              <a:pPr/>
              <a:t>‹#›</a:t>
            </a:fld>
            <a:r>
              <a:rPr lang="en-US" altLang="zh-CN" dirty="0"/>
              <a:t>/137</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r>
              <a:rPr lang="zh-CN" altLang="en-US"/>
              <a:t>课件制作人：谢希仁</a:t>
            </a:r>
          </a:p>
        </p:txBody>
      </p:sp>
      <p:sp>
        <p:nvSpPr>
          <p:cNvPr id="5" name="灯片编号占位符 4"/>
          <p:cNvSpPr>
            <a:spLocks noGrp="1"/>
          </p:cNvSpPr>
          <p:nvPr>
            <p:ph type="sldNum" sz="quarter" idx="12"/>
          </p:nvPr>
        </p:nvSpPr>
        <p:spPr/>
        <p:txBody>
          <a:bodyPr/>
          <a:lstStyle>
            <a:lvl1pPr>
              <a:defRPr/>
            </a:lvl1pPr>
          </a:lstStyle>
          <a:p>
            <a:fld id="{045B55CD-77B8-4BF0-A51A-42C2BCEA6244}" type="slidenum">
              <a:rPr lang="en-US" altLang="zh-CN" smtClean="0"/>
              <a:pPr/>
              <a:t>‹#›</a:t>
            </a:fld>
            <a:r>
              <a:rPr lang="en-US" altLang="zh-CN" dirty="0"/>
              <a:t>/137</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r>
              <a:rPr lang="zh-CN" altLang="en-US"/>
              <a:t>课件制作人：谢希仁</a:t>
            </a:r>
          </a:p>
        </p:txBody>
      </p:sp>
      <p:sp>
        <p:nvSpPr>
          <p:cNvPr id="4" name="灯片编号占位符 3"/>
          <p:cNvSpPr>
            <a:spLocks noGrp="1"/>
          </p:cNvSpPr>
          <p:nvPr>
            <p:ph type="sldNum" sz="quarter" idx="12"/>
          </p:nvPr>
        </p:nvSpPr>
        <p:spPr/>
        <p:txBody>
          <a:bodyPr/>
          <a:lstStyle>
            <a:lvl1pPr>
              <a:defRPr/>
            </a:lvl1pPr>
          </a:lstStyle>
          <a:p>
            <a:fld id="{CE2D3E2E-B054-411C-AC00-43EE38417D69}" type="slidenum">
              <a:rPr lang="en-US" altLang="zh-CN" smtClean="0"/>
              <a:pPr/>
              <a:t>‹#›</a:t>
            </a:fld>
            <a:r>
              <a:rPr lang="en-US" altLang="zh-CN" dirty="0"/>
              <a:t>/137</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课件制作人：谢希仁</a:t>
            </a:r>
          </a:p>
        </p:txBody>
      </p:sp>
      <p:sp>
        <p:nvSpPr>
          <p:cNvPr id="7" name="灯片编号占位符 6"/>
          <p:cNvSpPr>
            <a:spLocks noGrp="1"/>
          </p:cNvSpPr>
          <p:nvPr>
            <p:ph type="sldNum" sz="quarter" idx="12"/>
          </p:nvPr>
        </p:nvSpPr>
        <p:spPr/>
        <p:txBody>
          <a:bodyPr/>
          <a:lstStyle>
            <a:lvl1pPr>
              <a:defRPr/>
            </a:lvl1pPr>
          </a:lstStyle>
          <a:p>
            <a:fld id="{90141617-8C6C-43CB-89CE-AD33D1D47511}" type="slidenum">
              <a:rPr lang="en-US" altLang="zh-CN" smtClean="0"/>
              <a:pPr/>
              <a:t>‹#›</a:t>
            </a:fld>
            <a:r>
              <a:rPr lang="en-US" altLang="zh-CN" dirty="0"/>
              <a:t>/137</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r>
              <a:rPr lang="zh-CN" altLang="en-US"/>
              <a:t>课件制作人：谢希仁</a:t>
            </a:r>
          </a:p>
        </p:txBody>
      </p:sp>
      <p:sp>
        <p:nvSpPr>
          <p:cNvPr id="7" name="灯片编号占位符 6"/>
          <p:cNvSpPr>
            <a:spLocks noGrp="1"/>
          </p:cNvSpPr>
          <p:nvPr>
            <p:ph type="sldNum" sz="quarter" idx="12"/>
          </p:nvPr>
        </p:nvSpPr>
        <p:spPr/>
        <p:txBody>
          <a:bodyPr/>
          <a:lstStyle>
            <a:lvl1pPr>
              <a:defRPr/>
            </a:lvl1pPr>
          </a:lstStyle>
          <a:p>
            <a:fld id="{086B0F32-5EDB-46AB-9F27-D7B78E70C928}" type="slidenum">
              <a:rPr lang="en-US" altLang="zh-CN" smtClean="0"/>
              <a:pPr/>
              <a:t>‹#›</a:t>
            </a:fld>
            <a:r>
              <a:rPr lang="en-US" altLang="zh-CN" dirty="0"/>
              <a:t>/137</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kumimoji="1" lang="zh-CN" altLang="zh-CN" sz="2400"/>
          </a:p>
        </p:txBody>
      </p:sp>
      <p:sp>
        <p:nvSpPr>
          <p:cNvPr id="2457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2458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kumimoji="1" lang="zh-CN" altLang="zh-CN" sz="2400"/>
          </a:p>
        </p:txBody>
      </p:sp>
      <p:sp>
        <p:nvSpPr>
          <p:cNvPr id="2458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2458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kumimoji="1" lang="zh-CN" altLang="zh-CN" sz="2400"/>
          </a:p>
        </p:txBody>
      </p:sp>
      <p:sp>
        <p:nvSpPr>
          <p:cNvPr id="2458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kumimoji="1" lang="zh-CN" altLang="zh-CN" sz="2400"/>
          </a:p>
        </p:txBody>
      </p:sp>
      <p:sp>
        <p:nvSpPr>
          <p:cNvPr id="2458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kumimoji="1" lang="zh-CN" altLang="zh-CN" sz="2400"/>
          </a:p>
        </p:txBody>
      </p:sp>
      <p:sp>
        <p:nvSpPr>
          <p:cNvPr id="2458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24586" name="Rectangle 10"/>
          <p:cNvSpPr>
            <a:spLocks noGrp="1" noChangeArrowheads="1"/>
          </p:cNvSpPr>
          <p:nvPr>
            <p:ph type="body" idx="1"/>
          </p:nvPr>
        </p:nvSpPr>
        <p:spPr bwMode="auto">
          <a:xfrm>
            <a:off x="1042988" y="177323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458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ltLang="zh-CN"/>
          </a:p>
        </p:txBody>
      </p:sp>
      <p:sp>
        <p:nvSpPr>
          <p:cNvPr id="24588" name="Rectangle 12"/>
          <p:cNvSpPr>
            <a:spLocks noGrp="1" noChangeArrowheads="1"/>
          </p:cNvSpPr>
          <p:nvPr>
            <p:ph type="ftr" sz="quarter" idx="3"/>
          </p:nvPr>
        </p:nvSpPr>
        <p:spPr bwMode="auto">
          <a:xfrm>
            <a:off x="6248400" y="62372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r>
              <a:rPr lang="zh-CN" altLang="en-US"/>
              <a:t>课件制作人：谢希仁</a:t>
            </a:r>
          </a:p>
        </p:txBody>
      </p:sp>
      <p:sp>
        <p:nvSpPr>
          <p:cNvPr id="2458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71A5651D-AFE7-44DA-96B4-8108A7FC8F8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a:solidFill>
            <a:srgbClr val="333399"/>
          </a:solidFill>
          <a:latin typeface="+mj-lt"/>
          <a:ea typeface="+mj-ea"/>
          <a:cs typeface="+mj-cs"/>
        </a:defRPr>
      </a:lvl1pPr>
      <a:lvl2pPr algn="l" rtl="0" fontAlgn="base">
        <a:spcBef>
          <a:spcPct val="0"/>
        </a:spcBef>
        <a:spcAft>
          <a:spcPct val="0"/>
        </a:spcAft>
        <a:defRPr sz="4400">
          <a:solidFill>
            <a:srgbClr val="333399"/>
          </a:solidFill>
          <a:latin typeface="Arial" charset="0"/>
          <a:ea typeface="黑体" pitchFamily="2" charset="-122"/>
        </a:defRPr>
      </a:lvl2pPr>
      <a:lvl3pPr algn="l" rtl="0" fontAlgn="base">
        <a:spcBef>
          <a:spcPct val="0"/>
        </a:spcBef>
        <a:spcAft>
          <a:spcPct val="0"/>
        </a:spcAft>
        <a:defRPr sz="4400">
          <a:solidFill>
            <a:srgbClr val="333399"/>
          </a:solidFill>
          <a:latin typeface="Arial" charset="0"/>
          <a:ea typeface="黑体" pitchFamily="2" charset="-122"/>
        </a:defRPr>
      </a:lvl3pPr>
      <a:lvl4pPr algn="l" rtl="0" fontAlgn="base">
        <a:spcBef>
          <a:spcPct val="0"/>
        </a:spcBef>
        <a:spcAft>
          <a:spcPct val="0"/>
        </a:spcAft>
        <a:defRPr sz="4400">
          <a:solidFill>
            <a:srgbClr val="333399"/>
          </a:solidFill>
          <a:latin typeface="Arial" charset="0"/>
          <a:ea typeface="黑体" pitchFamily="2" charset="-122"/>
        </a:defRPr>
      </a:lvl4pPr>
      <a:lvl5pPr algn="l" rtl="0" fontAlgn="base">
        <a:spcBef>
          <a:spcPct val="0"/>
        </a:spcBef>
        <a:spcAft>
          <a:spcPct val="0"/>
        </a:spcAft>
        <a:defRPr sz="4400">
          <a:solidFill>
            <a:srgbClr val="333399"/>
          </a:solidFill>
          <a:latin typeface="Arial" charset="0"/>
          <a:ea typeface="黑体" pitchFamily="2" charset="-122"/>
        </a:defRPr>
      </a:lvl5pPr>
      <a:lvl6pPr marL="457200" algn="l" rtl="0" fontAlgn="base">
        <a:spcBef>
          <a:spcPct val="0"/>
        </a:spcBef>
        <a:spcAft>
          <a:spcPct val="0"/>
        </a:spcAft>
        <a:defRPr sz="4400">
          <a:solidFill>
            <a:srgbClr val="333399"/>
          </a:solidFill>
          <a:latin typeface="Arial" charset="0"/>
          <a:ea typeface="黑体" pitchFamily="2" charset="-122"/>
        </a:defRPr>
      </a:lvl6pPr>
      <a:lvl7pPr marL="914400" algn="l" rtl="0" fontAlgn="base">
        <a:spcBef>
          <a:spcPct val="0"/>
        </a:spcBef>
        <a:spcAft>
          <a:spcPct val="0"/>
        </a:spcAft>
        <a:defRPr sz="4400">
          <a:solidFill>
            <a:srgbClr val="333399"/>
          </a:solidFill>
          <a:latin typeface="Arial" charset="0"/>
          <a:ea typeface="黑体" pitchFamily="2" charset="-122"/>
        </a:defRPr>
      </a:lvl7pPr>
      <a:lvl8pPr marL="1371600" algn="l" rtl="0" fontAlgn="base">
        <a:spcBef>
          <a:spcPct val="0"/>
        </a:spcBef>
        <a:spcAft>
          <a:spcPct val="0"/>
        </a:spcAft>
        <a:defRPr sz="4400">
          <a:solidFill>
            <a:srgbClr val="333399"/>
          </a:solidFill>
          <a:latin typeface="Arial" charset="0"/>
          <a:ea typeface="黑体" pitchFamily="2" charset="-122"/>
        </a:defRPr>
      </a:lvl8pPr>
      <a:lvl9pPr marL="1828800" algn="l" rtl="0" fontAlgn="base">
        <a:spcBef>
          <a:spcPct val="0"/>
        </a:spcBef>
        <a:spcAft>
          <a:spcPct val="0"/>
        </a:spcAft>
        <a:defRPr sz="4400">
          <a:solidFill>
            <a:srgbClr val="333399"/>
          </a:solidFill>
          <a:latin typeface="Arial" charset="0"/>
          <a:ea typeface="黑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rgbClr val="333399"/>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Tahoma" pitchFamily="34" charset="0"/>
          <a:ea typeface="宋体" pitchFamily="2" charset="-122"/>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Tahoma" pitchFamily="34" charset="0"/>
          <a:ea typeface="宋体" pitchFamily="2" charset="-122"/>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Tahoma" pitchFamily="34" charset="0"/>
          <a:ea typeface="宋体" pitchFamily="2" charset="-122"/>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4008000000.com/cpchexian/sem/baidubaojia3.shtml?WT.mc_id=C03-BDXZ-brand0889&amp;WT.srch=1"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baike.baidu.com/item/blog/808646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wmf"/><Relationship Id="rId4" Type="http://schemas.openxmlformats.org/officeDocument/2006/relationships/oleObject" Target="../embeddings/oleObject10.bin"/></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0.xml"/><Relationship Id="rId1" Type="http://schemas.openxmlformats.org/officeDocument/2006/relationships/slideLayout" Target="../slideLayouts/slideLayout6.xml"/><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4.xml"/><Relationship Id="rId1" Type="http://schemas.openxmlformats.org/officeDocument/2006/relationships/slideLayout" Target="../slideLayouts/slideLayout6.xml"/><Relationship Id="rId6" Type="http://schemas.openxmlformats.org/officeDocument/2006/relationships/image" Target="../media/image8.wmf"/><Relationship Id="rId5" Type="http://schemas.openxmlformats.org/officeDocument/2006/relationships/image" Target="../media/image3.wmf"/><Relationship Id="rId4" Type="http://schemas.openxmlformats.org/officeDocument/2006/relationships/image" Target="../media/image2.wmf"/></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4.wmf"/><Relationship Id="rId4" Type="http://schemas.openxmlformats.org/officeDocument/2006/relationships/oleObject" Target="../embeddings/oleObject11.bin"/></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image" Target="../media/image4.wmf"/><Relationship Id="rId4" Type="http://schemas.openxmlformats.org/officeDocument/2006/relationships/oleObject" Target="../embeddings/oleObject3.bin"/></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4.wmf"/><Relationship Id="rId4" Type="http://schemas.openxmlformats.org/officeDocument/2006/relationships/oleObject" Target="../embeddings/oleObject4.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5.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wmf"/><Relationship Id="rId4" Type="http://schemas.openxmlformats.org/officeDocument/2006/relationships/oleObject" Target="../embeddings/oleObject7.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wmf"/><Relationship Id="rId4" Type="http://schemas.openxmlformats.org/officeDocument/2006/relationships/oleObject" Target="../embeddings/oleObject8.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4.wmf"/><Relationship Id="rId4" Type="http://schemas.openxmlformats.org/officeDocument/2006/relationships/oleObject" Target="../embeddings/oleObject9.bin"/></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990600" y="1676400"/>
            <a:ext cx="7253288" cy="1462088"/>
          </a:xfrm>
        </p:spPr>
        <p:txBody>
          <a:bodyPr/>
          <a:lstStyle/>
          <a:p>
            <a:pPr algn="ctr"/>
            <a:r>
              <a:rPr lang="zh-CN" altLang="en-US"/>
              <a:t>计算机网络（第 </a:t>
            </a:r>
            <a:r>
              <a:rPr lang="en-US" altLang="zh-CN"/>
              <a:t>6 </a:t>
            </a:r>
            <a:r>
              <a:rPr lang="zh-CN" altLang="en-US"/>
              <a:t>版）</a:t>
            </a:r>
          </a:p>
        </p:txBody>
      </p:sp>
      <p:sp>
        <p:nvSpPr>
          <p:cNvPr id="120835" name="Rectangle 3"/>
          <p:cNvSpPr>
            <a:spLocks noGrp="1" noChangeArrowheads="1"/>
          </p:cNvSpPr>
          <p:nvPr>
            <p:ph type="subTitle" idx="1"/>
          </p:nvPr>
        </p:nvSpPr>
        <p:spPr/>
        <p:txBody>
          <a:bodyPr/>
          <a:lstStyle/>
          <a:p>
            <a:r>
              <a:rPr lang="zh-CN" altLang="en-US"/>
              <a:t>第 </a:t>
            </a:r>
            <a:r>
              <a:rPr lang="en-US" altLang="zh-CN"/>
              <a:t>6 </a:t>
            </a:r>
            <a:r>
              <a:rPr lang="zh-CN" altLang="en-US"/>
              <a:t>章  应用层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87475" y="931863"/>
            <a:ext cx="6856413" cy="768350"/>
          </a:xfrm>
        </p:spPr>
        <p:txBody>
          <a:bodyPr/>
          <a:lstStyle/>
          <a:p>
            <a:pPr algn="ctr"/>
            <a:r>
              <a:rPr lang="zh-CN" altLang="en-US"/>
              <a:t>顶级域名 </a:t>
            </a:r>
            <a:r>
              <a:rPr lang="en-US" altLang="zh-CN"/>
              <a:t>TLD </a:t>
            </a:r>
            <a:br>
              <a:rPr lang="en-US" altLang="zh-CN"/>
            </a:br>
            <a:r>
              <a:rPr lang="en-US" altLang="zh-CN" sz="3600"/>
              <a:t>(Top Level Domain)</a:t>
            </a:r>
          </a:p>
        </p:txBody>
      </p:sp>
      <p:sp>
        <p:nvSpPr>
          <p:cNvPr id="131136" name="Rectangle 64"/>
          <p:cNvSpPr>
            <a:spLocks noGrp="1" noChangeArrowheads="1"/>
          </p:cNvSpPr>
          <p:nvPr>
            <p:ph type="body" idx="1"/>
          </p:nvPr>
        </p:nvSpPr>
        <p:spPr>
          <a:xfrm>
            <a:off x="755650" y="1978025"/>
            <a:ext cx="8388350" cy="4879975"/>
          </a:xfrm>
        </p:spPr>
        <p:txBody>
          <a:bodyPr/>
          <a:lstStyle/>
          <a:p>
            <a:pPr>
              <a:lnSpc>
                <a:spcPct val="90000"/>
              </a:lnSpc>
              <a:buFont typeface="Wingdings" pitchFamily="2" charset="2"/>
              <a:buNone/>
            </a:pPr>
            <a:r>
              <a:rPr lang="en-US" altLang="zh-CN"/>
              <a:t>(1) </a:t>
            </a:r>
            <a:r>
              <a:rPr lang="zh-CN" altLang="en-US"/>
              <a:t>国家顶级域名 </a:t>
            </a:r>
            <a:r>
              <a:rPr lang="en-US" altLang="zh-CN"/>
              <a:t>nTLD</a:t>
            </a:r>
            <a:r>
              <a:rPr lang="zh-CN" altLang="en-US"/>
              <a:t>：如</a:t>
            </a:r>
            <a:r>
              <a:rPr lang="en-US" altLang="zh-CN"/>
              <a:t>: .cn </a:t>
            </a:r>
            <a:r>
              <a:rPr lang="zh-CN" altLang="en-US"/>
              <a:t>表示中国，</a:t>
            </a:r>
            <a:r>
              <a:rPr lang="en-US" altLang="zh-CN"/>
              <a:t>.us </a:t>
            </a:r>
            <a:r>
              <a:rPr lang="zh-CN" altLang="en-US"/>
              <a:t>表示美国，</a:t>
            </a:r>
            <a:r>
              <a:rPr lang="en-US" altLang="zh-CN"/>
              <a:t>.uk </a:t>
            </a:r>
            <a:r>
              <a:rPr lang="zh-CN" altLang="en-US"/>
              <a:t>表示英国，等等。</a:t>
            </a:r>
          </a:p>
          <a:p>
            <a:pPr>
              <a:lnSpc>
                <a:spcPct val="90000"/>
              </a:lnSpc>
              <a:buFont typeface="Wingdings" pitchFamily="2" charset="2"/>
              <a:buNone/>
            </a:pPr>
            <a:r>
              <a:rPr lang="en-US" altLang="zh-CN"/>
              <a:t>(2) </a:t>
            </a:r>
            <a:r>
              <a:rPr lang="zh-CN" altLang="en-US"/>
              <a:t>通用顶级域名 </a:t>
            </a:r>
            <a:r>
              <a:rPr lang="en-US" altLang="zh-CN"/>
              <a:t>gTLD</a:t>
            </a:r>
            <a:r>
              <a:rPr lang="zh-CN" altLang="en-US"/>
              <a:t>：最早的顶级域名是：</a:t>
            </a:r>
          </a:p>
          <a:p>
            <a:pPr>
              <a:lnSpc>
                <a:spcPct val="90000"/>
              </a:lnSpc>
              <a:buFont typeface="Wingdings" pitchFamily="2" charset="2"/>
              <a:buNone/>
            </a:pPr>
            <a:r>
              <a:rPr lang="zh-CN" altLang="en-US" sz="2800"/>
              <a:t>    </a:t>
            </a:r>
            <a:r>
              <a:rPr lang="en-US" altLang="zh-CN" sz="2800"/>
              <a:t>.com  </a:t>
            </a:r>
            <a:r>
              <a:rPr lang="zh-CN" altLang="en-US" sz="2800"/>
              <a:t>（公司和企业）</a:t>
            </a:r>
          </a:p>
          <a:p>
            <a:pPr>
              <a:lnSpc>
                <a:spcPct val="90000"/>
              </a:lnSpc>
              <a:buFont typeface="Wingdings" pitchFamily="2" charset="2"/>
              <a:buNone/>
            </a:pPr>
            <a:r>
              <a:rPr lang="zh-CN" altLang="en-US" sz="2800"/>
              <a:t>    </a:t>
            </a:r>
            <a:r>
              <a:rPr lang="en-US" altLang="zh-CN" sz="2800"/>
              <a:t>.net  </a:t>
            </a:r>
            <a:r>
              <a:rPr lang="zh-CN" altLang="en-US" sz="2800"/>
              <a:t>（网络服务机构）</a:t>
            </a:r>
          </a:p>
          <a:p>
            <a:pPr>
              <a:lnSpc>
                <a:spcPct val="90000"/>
              </a:lnSpc>
              <a:buFont typeface="Wingdings" pitchFamily="2" charset="2"/>
              <a:buNone/>
            </a:pPr>
            <a:r>
              <a:rPr lang="zh-CN" altLang="en-US" sz="2800"/>
              <a:t>    </a:t>
            </a:r>
            <a:r>
              <a:rPr lang="en-US" altLang="zh-CN" sz="2800"/>
              <a:t>.org  </a:t>
            </a:r>
            <a:r>
              <a:rPr lang="zh-CN" altLang="en-US" sz="2800"/>
              <a:t>（非赢利性组织）</a:t>
            </a:r>
          </a:p>
          <a:p>
            <a:pPr>
              <a:lnSpc>
                <a:spcPct val="90000"/>
              </a:lnSpc>
              <a:buFont typeface="Wingdings" pitchFamily="2" charset="2"/>
              <a:buNone/>
            </a:pPr>
            <a:r>
              <a:rPr lang="zh-CN" altLang="en-US" sz="2800"/>
              <a:t>    </a:t>
            </a:r>
            <a:r>
              <a:rPr lang="en-US" altLang="zh-CN" sz="2800"/>
              <a:t>.edu  </a:t>
            </a:r>
            <a:r>
              <a:rPr lang="zh-CN" altLang="en-US" sz="2800"/>
              <a:t>（美国专用的教育机构（）</a:t>
            </a:r>
          </a:p>
          <a:p>
            <a:pPr>
              <a:lnSpc>
                <a:spcPct val="90000"/>
              </a:lnSpc>
              <a:buFont typeface="Wingdings" pitchFamily="2" charset="2"/>
              <a:buNone/>
            </a:pPr>
            <a:r>
              <a:rPr lang="zh-CN" altLang="en-US" sz="2800"/>
              <a:t>    </a:t>
            </a:r>
            <a:r>
              <a:rPr lang="en-US" altLang="zh-CN" sz="2800"/>
              <a:t>.gov  </a:t>
            </a:r>
            <a:r>
              <a:rPr lang="zh-CN" altLang="en-US" sz="2800"/>
              <a:t>（美国专用的政府部门）</a:t>
            </a:r>
          </a:p>
          <a:p>
            <a:pPr>
              <a:lnSpc>
                <a:spcPct val="90000"/>
              </a:lnSpc>
              <a:buFont typeface="Wingdings" pitchFamily="2" charset="2"/>
              <a:buNone/>
            </a:pPr>
            <a:r>
              <a:rPr lang="zh-CN" altLang="en-US" sz="2800"/>
              <a:t>    </a:t>
            </a:r>
            <a:r>
              <a:rPr lang="en-US" altLang="zh-CN" sz="2800"/>
              <a:t>.mil   </a:t>
            </a:r>
            <a:r>
              <a:rPr lang="zh-CN" altLang="en-US" sz="2800"/>
              <a:t>（美国专用的军事部门）</a:t>
            </a:r>
          </a:p>
          <a:p>
            <a:pPr>
              <a:lnSpc>
                <a:spcPct val="90000"/>
              </a:lnSpc>
              <a:buFont typeface="Wingdings" pitchFamily="2" charset="2"/>
              <a:buNone/>
            </a:pPr>
            <a:r>
              <a:rPr lang="zh-CN" altLang="en-US" sz="2800"/>
              <a:t>    </a:t>
            </a:r>
            <a:r>
              <a:rPr lang="en-US" altLang="zh-CN" sz="2800"/>
              <a:t>.int     </a:t>
            </a:r>
            <a:r>
              <a:rPr lang="zh-CN" altLang="en-US" sz="2800"/>
              <a:t>（国际组织）</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136">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1136">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1136">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31136">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31136">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31136">
                                            <p:txEl>
                                              <p:pRg st="6" end="6"/>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31136">
                                            <p:txEl>
                                              <p:pRg st="7" end="7"/>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11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36"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827088" y="214313"/>
            <a:ext cx="8116887" cy="1462087"/>
          </a:xfrm>
        </p:spPr>
        <p:txBody>
          <a:bodyPr/>
          <a:lstStyle/>
          <a:p>
            <a:pPr algn="ctr"/>
            <a:r>
              <a:rPr lang="en-US" altLang="zh-CN" sz="4000"/>
              <a:t>2.  </a:t>
            </a:r>
            <a:r>
              <a:rPr lang="zh-CN" altLang="en-US" sz="4000"/>
              <a:t>动态万维网文档</a:t>
            </a:r>
            <a:r>
              <a:rPr lang="zh-CN" altLang="en-US"/>
              <a:t> </a:t>
            </a:r>
          </a:p>
        </p:txBody>
      </p:sp>
      <p:sp>
        <p:nvSpPr>
          <p:cNvPr id="692227" name="Rectangle 3"/>
          <p:cNvSpPr>
            <a:spLocks noGrp="1" noChangeArrowheads="1"/>
          </p:cNvSpPr>
          <p:nvPr>
            <p:ph type="body" idx="1"/>
          </p:nvPr>
        </p:nvSpPr>
        <p:spPr>
          <a:xfrm>
            <a:off x="611188" y="1916113"/>
            <a:ext cx="8204200" cy="4797425"/>
          </a:xfrm>
        </p:spPr>
        <p:txBody>
          <a:bodyPr/>
          <a:lstStyle/>
          <a:p>
            <a:r>
              <a:rPr lang="zh-CN" altLang="en-US">
                <a:solidFill>
                  <a:schemeClr val="hlink"/>
                </a:solidFill>
              </a:rPr>
              <a:t>静态文档</a:t>
            </a:r>
            <a:r>
              <a:rPr lang="zh-CN" altLang="en-US"/>
              <a:t>是指该文档创作完毕后就存放在万维网服务器中，在被用户浏览的过程中，内容不会改变。 </a:t>
            </a:r>
          </a:p>
          <a:p>
            <a:r>
              <a:rPr lang="zh-CN" altLang="en-US">
                <a:solidFill>
                  <a:schemeClr val="hlink"/>
                </a:solidFill>
              </a:rPr>
              <a:t>动态文档</a:t>
            </a:r>
            <a:r>
              <a:rPr lang="zh-CN" altLang="en-US"/>
              <a:t>是指文档的内容是在浏览器访问万维网服务器时才由应用程序动态创建。</a:t>
            </a:r>
          </a:p>
          <a:p>
            <a:r>
              <a:rPr lang="zh-CN" altLang="en-US"/>
              <a:t>动态文档和静态文档之间的主要差别体现在</a:t>
            </a:r>
            <a:r>
              <a:rPr lang="zh-CN" altLang="en-US">
                <a:solidFill>
                  <a:schemeClr val="hlink"/>
                </a:solidFill>
              </a:rPr>
              <a:t>服务器</a:t>
            </a:r>
            <a:r>
              <a:rPr lang="zh-CN" altLang="en-US"/>
              <a:t>一端。这主要是文档内容的生成方法不同。而从浏览器的角度看，这两种文档并没有区别。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22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1150938" y="404813"/>
            <a:ext cx="7308850" cy="911225"/>
          </a:xfrm>
        </p:spPr>
        <p:txBody>
          <a:bodyPr/>
          <a:lstStyle/>
          <a:p>
            <a:pPr algn="ctr"/>
            <a:r>
              <a:rPr lang="zh-CN" altLang="en-US"/>
              <a:t>万维网服务器功能的扩充 </a:t>
            </a:r>
          </a:p>
        </p:txBody>
      </p:sp>
      <p:sp>
        <p:nvSpPr>
          <p:cNvPr id="693251" name="Rectangle 3"/>
          <p:cNvSpPr>
            <a:spLocks noGrp="1" noChangeArrowheads="1"/>
          </p:cNvSpPr>
          <p:nvPr>
            <p:ph type="body" idx="1"/>
          </p:nvPr>
        </p:nvSpPr>
        <p:spPr>
          <a:xfrm>
            <a:off x="1042988" y="1978025"/>
            <a:ext cx="7772400" cy="4114800"/>
          </a:xfrm>
        </p:spPr>
        <p:txBody>
          <a:bodyPr/>
          <a:lstStyle/>
          <a:p>
            <a:pPr>
              <a:buFont typeface="Wingdings" pitchFamily="2" charset="2"/>
              <a:buNone/>
            </a:pPr>
            <a:r>
              <a:rPr lang="en-US" altLang="zh-CN" dirty="0"/>
              <a:t>(1) </a:t>
            </a:r>
            <a:r>
              <a:rPr lang="zh-CN" altLang="en-US" dirty="0"/>
              <a:t>应增加另一个</a:t>
            </a:r>
            <a:r>
              <a:rPr lang="zh-CN" altLang="en-US" dirty="0">
                <a:solidFill>
                  <a:srgbClr val="FF0000"/>
                </a:solidFill>
              </a:rPr>
              <a:t>应用程序</a:t>
            </a:r>
            <a:r>
              <a:rPr lang="zh-CN" altLang="en-US" dirty="0"/>
              <a:t>，用来处理浏览器发来的数据，并创建动态文档。</a:t>
            </a:r>
          </a:p>
          <a:p>
            <a:pPr>
              <a:buFont typeface="Wingdings" pitchFamily="2" charset="2"/>
              <a:buNone/>
            </a:pPr>
            <a:r>
              <a:rPr lang="en-US" altLang="zh-CN" dirty="0"/>
              <a:t>(2) </a:t>
            </a:r>
            <a:r>
              <a:rPr lang="zh-CN" altLang="en-US" dirty="0"/>
              <a:t>应增加一个</a:t>
            </a:r>
            <a:r>
              <a:rPr lang="zh-CN" altLang="en-US" dirty="0">
                <a:solidFill>
                  <a:srgbClr val="FF0000"/>
                </a:solidFill>
              </a:rPr>
              <a:t>机制</a:t>
            </a:r>
            <a:r>
              <a:rPr lang="zh-CN" altLang="en-US" dirty="0"/>
              <a:t>，用来使万维网服务器把浏览器发来的数据传送给这个应用程序，然后万维网服务器能够解释这个应用程序的输出，并向浏览器返回 </a:t>
            </a:r>
            <a:r>
              <a:rPr lang="en-US" altLang="zh-CN" dirty="0"/>
              <a:t>HTML </a:t>
            </a:r>
            <a:r>
              <a:rPr lang="zh-CN" altLang="en-US" dirty="0"/>
              <a:t>文档。</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101</a:t>
            </a:fld>
            <a:endParaRPr lang="en-US" altLang="zh-CN"/>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276" name="Picture 4"/>
          <p:cNvPicPr>
            <a:picLocks noChangeArrowheads="1"/>
          </p:cNvPicPr>
          <p:nvPr/>
        </p:nvPicPr>
        <p:blipFill>
          <a:blip r:embed="rId3" cstate="print"/>
          <a:srcRect/>
          <a:stretch>
            <a:fillRect/>
          </a:stretch>
        </p:blipFill>
        <p:spPr bwMode="auto">
          <a:xfrm>
            <a:off x="5260975" y="2184400"/>
            <a:ext cx="1471613" cy="2560638"/>
          </a:xfrm>
          <a:prstGeom prst="rect">
            <a:avLst/>
          </a:prstGeom>
          <a:noFill/>
          <a:ln w="9525">
            <a:noFill/>
            <a:miter lim="800000"/>
            <a:headEnd/>
            <a:tailEnd/>
          </a:ln>
          <a:effectLst/>
        </p:spPr>
      </p:pic>
      <p:grpSp>
        <p:nvGrpSpPr>
          <p:cNvPr id="694321" name="Group 49"/>
          <p:cNvGrpSpPr>
            <a:grpSpLocks/>
          </p:cNvGrpSpPr>
          <p:nvPr/>
        </p:nvGrpSpPr>
        <p:grpSpPr bwMode="auto">
          <a:xfrm>
            <a:off x="5603875" y="3027363"/>
            <a:ext cx="1825625" cy="1122362"/>
            <a:chOff x="3530" y="1904"/>
            <a:chExt cx="1150" cy="707"/>
          </a:xfrm>
        </p:grpSpPr>
        <p:sp>
          <p:nvSpPr>
            <p:cNvPr id="694277" name="AutoShape 5"/>
            <p:cNvSpPr>
              <a:spLocks noChangeArrowheads="1"/>
            </p:cNvSpPr>
            <p:nvPr/>
          </p:nvSpPr>
          <p:spPr bwMode="auto">
            <a:xfrm>
              <a:off x="4238" y="1904"/>
              <a:ext cx="442" cy="289"/>
            </a:xfrm>
            <a:prstGeom prst="can">
              <a:avLst>
                <a:gd name="adj" fmla="val 39583"/>
              </a:avLst>
            </a:prstGeom>
            <a:gradFill rotWithShape="1">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694286" name="Line 14"/>
            <p:cNvSpPr>
              <a:spLocks noChangeShapeType="1"/>
            </p:cNvSpPr>
            <p:nvPr/>
          </p:nvSpPr>
          <p:spPr bwMode="auto">
            <a:xfrm flipV="1">
              <a:off x="3985" y="2177"/>
              <a:ext cx="393" cy="232"/>
            </a:xfrm>
            <a:prstGeom prst="line">
              <a:avLst/>
            </a:prstGeom>
            <a:noFill/>
            <a:ln w="28575">
              <a:solidFill>
                <a:srgbClr val="333399"/>
              </a:solidFill>
              <a:round/>
              <a:headEnd type="triangle" w="sm" len="med"/>
              <a:tailEnd type="triangle" w="sm" len="med"/>
            </a:ln>
            <a:effectLst/>
          </p:spPr>
          <p:txBody>
            <a:bodyPr wrap="none" anchor="ctr"/>
            <a:lstStyle/>
            <a:p>
              <a:endParaRPr lang="zh-CN" altLang="en-US"/>
            </a:p>
          </p:txBody>
        </p:sp>
        <p:sp>
          <p:nvSpPr>
            <p:cNvPr id="694290" name="Line 18"/>
            <p:cNvSpPr>
              <a:spLocks noChangeShapeType="1"/>
            </p:cNvSpPr>
            <p:nvPr/>
          </p:nvSpPr>
          <p:spPr bwMode="auto">
            <a:xfrm>
              <a:off x="3530" y="2276"/>
              <a:ext cx="186" cy="181"/>
            </a:xfrm>
            <a:prstGeom prst="line">
              <a:avLst/>
            </a:prstGeom>
            <a:noFill/>
            <a:ln w="25400">
              <a:solidFill>
                <a:schemeClr val="tx1"/>
              </a:solidFill>
              <a:round/>
              <a:headEnd type="triangle" w="sm" len="med"/>
              <a:tailEnd type="triangle" w="sm" len="med"/>
            </a:ln>
            <a:effectLst/>
          </p:spPr>
          <p:txBody>
            <a:bodyPr wrap="none" anchor="ctr"/>
            <a:lstStyle/>
            <a:p>
              <a:endParaRPr lang="zh-CN" altLang="en-US"/>
            </a:p>
          </p:txBody>
        </p:sp>
        <p:sp>
          <p:nvSpPr>
            <p:cNvPr id="694285" name="Oval 13"/>
            <p:cNvSpPr>
              <a:spLocks noChangeArrowheads="1"/>
            </p:cNvSpPr>
            <p:nvPr/>
          </p:nvSpPr>
          <p:spPr bwMode="auto">
            <a:xfrm>
              <a:off x="3651" y="2385"/>
              <a:ext cx="450" cy="226"/>
            </a:xfrm>
            <a:prstGeom prst="ellipse">
              <a:avLst/>
            </a:prstGeom>
            <a:solidFill>
              <a:srgbClr val="FFFF99"/>
            </a:solidFill>
            <a:ln w="9525">
              <a:solidFill>
                <a:schemeClr val="tx1"/>
              </a:solidFill>
              <a:round/>
              <a:headEnd/>
              <a:tailEnd/>
            </a:ln>
            <a:effectLst/>
          </p:spPr>
          <p:txBody>
            <a:bodyPr wrap="none" anchor="ctr"/>
            <a:lstStyle/>
            <a:p>
              <a:pPr algn="ctr"/>
              <a:r>
                <a:rPr lang="en-US" altLang="zh-CN" sz="2000">
                  <a:solidFill>
                    <a:schemeClr val="folHlink"/>
                  </a:solidFill>
                  <a:latin typeface="Arial" charset="0"/>
                </a:rPr>
                <a:t>CGI</a:t>
              </a:r>
            </a:p>
          </p:txBody>
        </p:sp>
      </p:grpSp>
      <p:grpSp>
        <p:nvGrpSpPr>
          <p:cNvPr id="694317" name="Group 45"/>
          <p:cNvGrpSpPr>
            <a:grpSpLocks/>
          </p:cNvGrpSpPr>
          <p:nvPr/>
        </p:nvGrpSpPr>
        <p:grpSpPr bwMode="auto">
          <a:xfrm>
            <a:off x="1054100" y="4959350"/>
            <a:ext cx="5534025" cy="1709738"/>
            <a:chOff x="664" y="3124"/>
            <a:chExt cx="3486" cy="1077"/>
          </a:xfrm>
        </p:grpSpPr>
        <p:sp>
          <p:nvSpPr>
            <p:cNvPr id="694304" name="Line 32"/>
            <p:cNvSpPr>
              <a:spLocks noChangeShapeType="1"/>
            </p:cNvSpPr>
            <p:nvPr/>
          </p:nvSpPr>
          <p:spPr bwMode="auto">
            <a:xfrm flipH="1" flipV="1">
              <a:off x="664" y="3680"/>
              <a:ext cx="2965" cy="11"/>
            </a:xfrm>
            <a:prstGeom prst="line">
              <a:avLst/>
            </a:prstGeom>
            <a:noFill/>
            <a:ln w="28575">
              <a:solidFill>
                <a:srgbClr val="333399"/>
              </a:solidFill>
              <a:prstDash val="dash"/>
              <a:round/>
              <a:headEnd/>
              <a:tailEnd type="triangle" w="med" len="lg"/>
            </a:ln>
            <a:effectLst/>
          </p:spPr>
          <p:txBody>
            <a:bodyPr/>
            <a:lstStyle/>
            <a:p>
              <a:endParaRPr lang="zh-CN" altLang="en-US"/>
            </a:p>
          </p:txBody>
        </p:sp>
        <p:sp>
          <p:nvSpPr>
            <p:cNvPr id="694306" name="Text Box 34"/>
            <p:cNvSpPr txBox="1">
              <a:spLocks noChangeArrowheads="1"/>
            </p:cNvSpPr>
            <p:nvPr/>
          </p:nvSpPr>
          <p:spPr bwMode="auto">
            <a:xfrm>
              <a:off x="2336" y="3124"/>
              <a:ext cx="709" cy="1077"/>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sp>
          <p:nvSpPr>
            <p:cNvPr id="694308" name="Text Box 36"/>
            <p:cNvSpPr txBox="1">
              <a:spLocks noChangeArrowheads="1"/>
            </p:cNvSpPr>
            <p:nvPr/>
          </p:nvSpPr>
          <p:spPr bwMode="auto">
            <a:xfrm>
              <a:off x="2830" y="3217"/>
              <a:ext cx="1320" cy="32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响应动态文档</a:t>
              </a:r>
            </a:p>
          </p:txBody>
        </p:sp>
        <p:grpSp>
          <p:nvGrpSpPr>
            <p:cNvPr id="694309" name="Group 37"/>
            <p:cNvGrpSpPr>
              <a:grpSpLocks/>
            </p:cNvGrpSpPr>
            <p:nvPr/>
          </p:nvGrpSpPr>
          <p:grpSpPr bwMode="auto">
            <a:xfrm flipH="1">
              <a:off x="1039" y="3509"/>
              <a:ext cx="1433" cy="321"/>
              <a:chOff x="1152" y="1824"/>
              <a:chExt cx="1296" cy="240"/>
            </a:xfrm>
          </p:grpSpPr>
          <p:sp>
            <p:nvSpPr>
              <p:cNvPr id="694310" name="AutoShape 38"/>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694311" name="Rectangle 39"/>
              <p:cNvSpPr>
                <a:spLocks noChangeArrowheads="1"/>
              </p:cNvSpPr>
              <p:nvPr/>
            </p:nvSpPr>
            <p:spPr bwMode="auto">
              <a:xfrm>
                <a:off x="1152" y="1824"/>
                <a:ext cx="1008" cy="24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响应报文</a:t>
                </a:r>
              </a:p>
            </p:txBody>
          </p:sp>
        </p:grpSp>
      </p:grpSp>
      <p:sp>
        <p:nvSpPr>
          <p:cNvPr id="694274" name="Rectangle 2"/>
          <p:cNvSpPr>
            <a:spLocks noGrp="1" noChangeArrowheads="1"/>
          </p:cNvSpPr>
          <p:nvPr>
            <p:ph type="title"/>
          </p:nvPr>
        </p:nvSpPr>
        <p:spPr/>
        <p:txBody>
          <a:bodyPr/>
          <a:lstStyle/>
          <a:p>
            <a:pPr algn="ctr"/>
            <a:r>
              <a:rPr lang="zh-CN" altLang="en-US"/>
              <a:t>扩充了功能的万维网服务器 </a:t>
            </a:r>
          </a:p>
        </p:txBody>
      </p:sp>
      <p:sp>
        <p:nvSpPr>
          <p:cNvPr id="694278" name="Rectangle 6"/>
          <p:cNvSpPr>
            <a:spLocks noChangeArrowheads="1"/>
          </p:cNvSpPr>
          <p:nvPr/>
        </p:nvSpPr>
        <p:spPr bwMode="auto">
          <a:xfrm>
            <a:off x="5184775" y="1882775"/>
            <a:ext cx="1704975" cy="393700"/>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000">
                <a:solidFill>
                  <a:srgbClr val="333399"/>
                </a:solidFill>
                <a:latin typeface="Arial" charset="0"/>
                <a:ea typeface="黑体" pitchFamily="2" charset="-122"/>
              </a:rPr>
              <a:t>万维网服务器</a:t>
            </a:r>
          </a:p>
        </p:txBody>
      </p:sp>
      <p:sp>
        <p:nvSpPr>
          <p:cNvPr id="694279" name="Oval 7"/>
          <p:cNvSpPr>
            <a:spLocks noChangeArrowheads="1"/>
          </p:cNvSpPr>
          <p:nvPr/>
        </p:nvSpPr>
        <p:spPr bwMode="auto">
          <a:xfrm>
            <a:off x="5351463" y="3408363"/>
            <a:ext cx="423862" cy="223837"/>
          </a:xfrm>
          <a:prstGeom prst="ellipse">
            <a:avLst/>
          </a:prstGeom>
          <a:solidFill>
            <a:srgbClr val="66FF66"/>
          </a:solidFill>
          <a:ln w="9525">
            <a:solidFill>
              <a:schemeClr val="tx1"/>
            </a:solidFill>
            <a:round/>
            <a:headEnd/>
            <a:tailEnd/>
          </a:ln>
          <a:effectLst/>
        </p:spPr>
        <p:txBody>
          <a:bodyPr wrap="none" anchor="ctr"/>
          <a:lstStyle/>
          <a:p>
            <a:endParaRPr lang="zh-CN" altLang="en-US"/>
          </a:p>
        </p:txBody>
      </p:sp>
      <p:sp>
        <p:nvSpPr>
          <p:cNvPr id="694280" name="Rectangle 8"/>
          <p:cNvSpPr>
            <a:spLocks noChangeArrowheads="1"/>
          </p:cNvSpPr>
          <p:nvPr/>
        </p:nvSpPr>
        <p:spPr bwMode="auto">
          <a:xfrm>
            <a:off x="1987550" y="2573338"/>
            <a:ext cx="942975" cy="638175"/>
          </a:xfrm>
          <a:prstGeom prst="rect">
            <a:avLst/>
          </a:prstGeom>
          <a:noFill/>
          <a:ln w="19050">
            <a:noFill/>
            <a:miter lim="800000"/>
            <a:headEnd/>
            <a:tailEnd/>
          </a:ln>
          <a:effectLst/>
        </p:spPr>
        <p:txBody>
          <a:bodyPr wrap="none" lIns="90488" tIns="44450" rIns="90488" bIns="44450">
            <a:spAutoFit/>
          </a:bodyPr>
          <a:lstStyle/>
          <a:p>
            <a:pPr eaLnBrk="0" hangingPunct="0">
              <a:lnSpc>
                <a:spcPct val="90000"/>
              </a:lnSpc>
            </a:pPr>
            <a:r>
              <a:rPr kumimoji="1" lang="zh-CN" altLang="en-US" sz="2000">
                <a:solidFill>
                  <a:srgbClr val="333399"/>
                </a:solidFill>
                <a:latin typeface="Arial" charset="0"/>
                <a:ea typeface="黑体" pitchFamily="2" charset="-122"/>
              </a:rPr>
              <a:t>浏览器</a:t>
            </a:r>
          </a:p>
          <a:p>
            <a:pPr eaLnBrk="0" hangingPunct="0">
              <a:lnSpc>
                <a:spcPct val="90000"/>
              </a:lnSpc>
            </a:pPr>
            <a:r>
              <a:rPr kumimoji="1" lang="zh-CN" altLang="en-US" sz="2000">
                <a:solidFill>
                  <a:srgbClr val="333399"/>
                </a:solidFill>
                <a:latin typeface="Arial" charset="0"/>
                <a:ea typeface="黑体" pitchFamily="2" charset="-122"/>
              </a:rPr>
              <a:t> 程序</a:t>
            </a:r>
          </a:p>
        </p:txBody>
      </p:sp>
      <p:sp>
        <p:nvSpPr>
          <p:cNvPr id="694281" name="Rectangle 9"/>
          <p:cNvSpPr>
            <a:spLocks noChangeArrowheads="1"/>
          </p:cNvSpPr>
          <p:nvPr/>
        </p:nvSpPr>
        <p:spPr bwMode="auto">
          <a:xfrm>
            <a:off x="495300" y="2244725"/>
            <a:ext cx="1450975" cy="392113"/>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000">
                <a:solidFill>
                  <a:srgbClr val="333399"/>
                </a:solidFill>
                <a:latin typeface="Arial" charset="0"/>
                <a:ea typeface="黑体" pitchFamily="2" charset="-122"/>
              </a:rPr>
              <a:t>万维网客户</a:t>
            </a:r>
          </a:p>
        </p:txBody>
      </p:sp>
      <p:sp>
        <p:nvSpPr>
          <p:cNvPr id="694282" name="Line 10"/>
          <p:cNvSpPr>
            <a:spLocks noChangeShapeType="1"/>
          </p:cNvSpPr>
          <p:nvPr/>
        </p:nvSpPr>
        <p:spPr bwMode="auto">
          <a:xfrm>
            <a:off x="4706938" y="3175000"/>
            <a:ext cx="777875" cy="342900"/>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694283" name="Rectangle 11"/>
          <p:cNvSpPr>
            <a:spLocks noChangeArrowheads="1"/>
          </p:cNvSpPr>
          <p:nvPr/>
        </p:nvSpPr>
        <p:spPr bwMode="auto">
          <a:xfrm>
            <a:off x="3927475" y="2794000"/>
            <a:ext cx="942975" cy="638175"/>
          </a:xfrm>
          <a:prstGeom prst="rect">
            <a:avLst/>
          </a:prstGeom>
          <a:noFill/>
          <a:ln w="19050">
            <a:noFill/>
            <a:miter lim="800000"/>
            <a:headEnd/>
            <a:tailEnd/>
          </a:ln>
          <a:effectLst/>
        </p:spPr>
        <p:txBody>
          <a:bodyPr wrap="none" lIns="90488" tIns="44450" rIns="90488" bIns="44450">
            <a:spAutoFit/>
          </a:bodyPr>
          <a:lstStyle/>
          <a:p>
            <a:pPr eaLnBrk="0" hangingPunct="0">
              <a:lnSpc>
                <a:spcPct val="90000"/>
              </a:lnSpc>
            </a:pPr>
            <a:r>
              <a:rPr kumimoji="1" lang="zh-CN" altLang="en-US" sz="2000">
                <a:solidFill>
                  <a:srgbClr val="333399"/>
                </a:solidFill>
                <a:latin typeface="Arial" charset="0"/>
                <a:ea typeface="黑体" pitchFamily="2" charset="-122"/>
              </a:rPr>
              <a:t>服务器</a:t>
            </a:r>
          </a:p>
          <a:p>
            <a:pPr eaLnBrk="0" hangingPunct="0">
              <a:lnSpc>
                <a:spcPct val="90000"/>
              </a:lnSpc>
            </a:pPr>
            <a:r>
              <a:rPr kumimoji="1" lang="zh-CN" altLang="en-US" sz="2000">
                <a:solidFill>
                  <a:srgbClr val="333399"/>
                </a:solidFill>
                <a:latin typeface="Arial" charset="0"/>
                <a:ea typeface="黑体" pitchFamily="2" charset="-122"/>
              </a:rPr>
              <a:t> 程序</a:t>
            </a:r>
          </a:p>
        </p:txBody>
      </p:sp>
      <p:sp>
        <p:nvSpPr>
          <p:cNvPr id="694284" name="Rectangle 12"/>
          <p:cNvSpPr>
            <a:spLocks noChangeArrowheads="1"/>
          </p:cNvSpPr>
          <p:nvPr/>
        </p:nvSpPr>
        <p:spPr bwMode="auto">
          <a:xfrm>
            <a:off x="2933700" y="3141663"/>
            <a:ext cx="846138" cy="393700"/>
          </a:xfrm>
          <a:prstGeom prst="rect">
            <a:avLst/>
          </a:prstGeom>
          <a:noFill/>
          <a:ln w="19050">
            <a:noFill/>
            <a:miter lim="800000"/>
            <a:headEnd/>
            <a:tailEnd/>
          </a:ln>
          <a:effectLst/>
        </p:spPr>
        <p:txBody>
          <a:bodyPr wrap="none" lIns="90488" tIns="44450" rIns="90488" bIns="44450">
            <a:spAutoFit/>
          </a:bodyPr>
          <a:lstStyle/>
          <a:p>
            <a:pPr eaLnBrk="0" hangingPunct="0"/>
            <a:r>
              <a:rPr kumimoji="1" lang="en-US" altLang="zh-CN" sz="2000">
                <a:solidFill>
                  <a:srgbClr val="333399"/>
                </a:solidFill>
                <a:latin typeface="Arial" charset="0"/>
                <a:ea typeface="黑体" pitchFamily="2" charset="-122"/>
              </a:rPr>
              <a:t>HTTP</a:t>
            </a:r>
          </a:p>
        </p:txBody>
      </p:sp>
      <p:sp>
        <p:nvSpPr>
          <p:cNvPr id="694288" name="Rectangle 16"/>
          <p:cNvSpPr>
            <a:spLocks noChangeArrowheads="1"/>
          </p:cNvSpPr>
          <p:nvPr/>
        </p:nvSpPr>
        <p:spPr bwMode="auto">
          <a:xfrm>
            <a:off x="6686550" y="2636838"/>
            <a:ext cx="942975" cy="393700"/>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000">
                <a:solidFill>
                  <a:srgbClr val="333399"/>
                </a:solidFill>
                <a:latin typeface="Arial" charset="0"/>
                <a:ea typeface="黑体" pitchFamily="2" charset="-122"/>
              </a:rPr>
              <a:t>数据库</a:t>
            </a:r>
          </a:p>
        </p:txBody>
      </p:sp>
      <p:pic>
        <p:nvPicPr>
          <p:cNvPr id="694291" name="Picture 19"/>
          <p:cNvPicPr>
            <a:picLocks noChangeArrowheads="1"/>
          </p:cNvPicPr>
          <p:nvPr/>
        </p:nvPicPr>
        <p:blipFill>
          <a:blip r:embed="rId4" cstate="print"/>
          <a:srcRect/>
          <a:stretch>
            <a:fillRect/>
          </a:stretch>
        </p:blipFill>
        <p:spPr bwMode="auto">
          <a:xfrm>
            <a:off x="623888" y="2592388"/>
            <a:ext cx="1030287" cy="1225550"/>
          </a:xfrm>
          <a:prstGeom prst="rect">
            <a:avLst/>
          </a:prstGeom>
          <a:noFill/>
          <a:ln w="9525">
            <a:noFill/>
            <a:miter lim="800000"/>
            <a:headEnd/>
            <a:tailEnd/>
          </a:ln>
          <a:effectLst/>
        </p:spPr>
      </p:pic>
      <p:sp>
        <p:nvSpPr>
          <p:cNvPr id="694292" name="Oval 20"/>
          <p:cNvSpPr>
            <a:spLocks noChangeArrowheads="1"/>
          </p:cNvSpPr>
          <p:nvPr/>
        </p:nvSpPr>
        <p:spPr bwMode="auto">
          <a:xfrm>
            <a:off x="1065213" y="3421063"/>
            <a:ext cx="430212" cy="211137"/>
          </a:xfrm>
          <a:prstGeom prst="ellipse">
            <a:avLst/>
          </a:prstGeom>
          <a:solidFill>
            <a:srgbClr val="66FF66"/>
          </a:solidFill>
          <a:ln w="9525">
            <a:solidFill>
              <a:schemeClr val="tx1"/>
            </a:solidFill>
            <a:round/>
            <a:headEnd/>
            <a:tailEnd/>
          </a:ln>
          <a:effectLst/>
        </p:spPr>
        <p:txBody>
          <a:bodyPr wrap="none" anchor="ctr"/>
          <a:lstStyle/>
          <a:p>
            <a:endParaRPr lang="zh-CN" altLang="en-US"/>
          </a:p>
        </p:txBody>
      </p:sp>
      <p:sp>
        <p:nvSpPr>
          <p:cNvPr id="694293" name="Line 21"/>
          <p:cNvSpPr>
            <a:spLocks noChangeShapeType="1"/>
          </p:cNvSpPr>
          <p:nvPr/>
        </p:nvSpPr>
        <p:spPr bwMode="auto">
          <a:xfrm flipH="1">
            <a:off x="1311275" y="3089275"/>
            <a:ext cx="860425" cy="422275"/>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694294" name="Freeform 22" descr="横虚线"/>
          <p:cNvSpPr>
            <a:spLocks/>
          </p:cNvSpPr>
          <p:nvPr/>
        </p:nvSpPr>
        <p:spPr bwMode="auto">
          <a:xfrm>
            <a:off x="852488" y="2794000"/>
            <a:ext cx="544512" cy="393700"/>
          </a:xfrm>
          <a:custGeom>
            <a:avLst/>
            <a:gdLst/>
            <a:ahLst/>
            <a:cxnLst>
              <a:cxn ang="0">
                <a:pos x="17" y="0"/>
              </a:cxn>
              <a:cxn ang="0">
                <a:pos x="462" y="0"/>
              </a:cxn>
              <a:cxn ang="0">
                <a:pos x="443" y="321"/>
              </a:cxn>
              <a:cxn ang="0">
                <a:pos x="0" y="304"/>
              </a:cxn>
              <a:cxn ang="0">
                <a:pos x="17" y="0"/>
              </a:cxn>
            </a:cxnLst>
            <a:rect l="0" t="0" r="r" b="b"/>
            <a:pathLst>
              <a:path w="463" h="322">
                <a:moveTo>
                  <a:pt x="17" y="0"/>
                </a:moveTo>
                <a:lnTo>
                  <a:pt x="462" y="0"/>
                </a:lnTo>
                <a:lnTo>
                  <a:pt x="443" y="321"/>
                </a:lnTo>
                <a:lnTo>
                  <a:pt x="0" y="304"/>
                </a:lnTo>
                <a:lnTo>
                  <a:pt x="17" y="0"/>
                </a:lnTo>
              </a:path>
            </a:pathLst>
          </a:custGeom>
          <a:pattFill prst="dashHorz">
            <a:fgClr>
              <a:schemeClr val="bg2"/>
            </a:fgClr>
            <a:bgClr>
              <a:schemeClr val="bg1"/>
            </a:bgClr>
          </a:pattFill>
          <a:ln w="12700" cap="rnd" cmpd="sng">
            <a:noFill/>
            <a:prstDash val="solid"/>
            <a:round/>
            <a:headEnd type="none" w="med" len="med"/>
            <a:tailEnd type="none" w="med" len="med"/>
          </a:ln>
          <a:effectLst/>
        </p:spPr>
        <p:txBody>
          <a:bodyPr/>
          <a:lstStyle/>
          <a:p>
            <a:endParaRPr lang="zh-CN" altLang="en-US"/>
          </a:p>
        </p:txBody>
      </p:sp>
      <p:grpSp>
        <p:nvGrpSpPr>
          <p:cNvPr id="694322" name="Group 50"/>
          <p:cNvGrpSpPr>
            <a:grpSpLocks/>
          </p:cNvGrpSpPr>
          <p:nvPr/>
        </p:nvGrpSpPr>
        <p:grpSpPr bwMode="auto">
          <a:xfrm>
            <a:off x="684213" y="4371975"/>
            <a:ext cx="5091112" cy="1793875"/>
            <a:chOff x="431" y="2754"/>
            <a:chExt cx="3207" cy="1130"/>
          </a:xfrm>
        </p:grpSpPr>
        <p:sp>
          <p:nvSpPr>
            <p:cNvPr id="694299" name="Line 27"/>
            <p:cNvSpPr>
              <a:spLocks noChangeShapeType="1"/>
            </p:cNvSpPr>
            <p:nvPr/>
          </p:nvSpPr>
          <p:spPr bwMode="auto">
            <a:xfrm>
              <a:off x="664" y="2791"/>
              <a:ext cx="0" cy="1093"/>
            </a:xfrm>
            <a:prstGeom prst="line">
              <a:avLst/>
            </a:prstGeom>
            <a:noFill/>
            <a:ln w="19050">
              <a:solidFill>
                <a:srgbClr val="333399"/>
              </a:solidFill>
              <a:round/>
              <a:headEnd/>
              <a:tailEnd/>
            </a:ln>
            <a:effectLst/>
          </p:spPr>
          <p:txBody>
            <a:bodyPr/>
            <a:lstStyle/>
            <a:p>
              <a:endParaRPr lang="zh-CN" altLang="en-US"/>
            </a:p>
          </p:txBody>
        </p:sp>
        <p:sp>
          <p:nvSpPr>
            <p:cNvPr id="694300" name="Line 28"/>
            <p:cNvSpPr>
              <a:spLocks noChangeShapeType="1"/>
            </p:cNvSpPr>
            <p:nvPr/>
          </p:nvSpPr>
          <p:spPr bwMode="auto">
            <a:xfrm>
              <a:off x="3638" y="2855"/>
              <a:ext cx="0" cy="1029"/>
            </a:xfrm>
            <a:prstGeom prst="line">
              <a:avLst/>
            </a:prstGeom>
            <a:noFill/>
            <a:ln w="19050">
              <a:solidFill>
                <a:srgbClr val="333399"/>
              </a:solidFill>
              <a:round/>
              <a:headEnd/>
              <a:tailEnd/>
            </a:ln>
            <a:effectLst/>
          </p:spPr>
          <p:txBody>
            <a:bodyPr/>
            <a:lstStyle/>
            <a:p>
              <a:endParaRPr lang="zh-CN" altLang="en-US"/>
            </a:p>
          </p:txBody>
        </p:sp>
        <p:grpSp>
          <p:nvGrpSpPr>
            <p:cNvPr id="694316" name="Group 44"/>
            <p:cNvGrpSpPr>
              <a:grpSpLocks/>
            </p:cNvGrpSpPr>
            <p:nvPr/>
          </p:nvGrpSpPr>
          <p:grpSpPr bwMode="auto">
            <a:xfrm>
              <a:off x="431" y="2754"/>
              <a:ext cx="3207" cy="487"/>
              <a:chOff x="431" y="2754"/>
              <a:chExt cx="3207" cy="487"/>
            </a:xfrm>
          </p:grpSpPr>
          <p:sp>
            <p:nvSpPr>
              <p:cNvPr id="694295" name="Line 23"/>
              <p:cNvSpPr>
                <a:spLocks noChangeShapeType="1"/>
              </p:cNvSpPr>
              <p:nvPr/>
            </p:nvSpPr>
            <p:spPr bwMode="auto">
              <a:xfrm flipV="1">
                <a:off x="673" y="3080"/>
                <a:ext cx="2965" cy="11"/>
              </a:xfrm>
              <a:prstGeom prst="line">
                <a:avLst/>
              </a:prstGeom>
              <a:noFill/>
              <a:ln w="28575">
                <a:solidFill>
                  <a:srgbClr val="333399"/>
                </a:solidFill>
                <a:prstDash val="dash"/>
                <a:round/>
                <a:headEnd/>
                <a:tailEnd type="triangle" w="med" len="lg"/>
              </a:ln>
              <a:effectLst/>
            </p:spPr>
            <p:txBody>
              <a:bodyPr/>
              <a:lstStyle/>
              <a:p>
                <a:endParaRPr lang="zh-CN" altLang="en-US"/>
              </a:p>
            </p:txBody>
          </p:sp>
          <p:grpSp>
            <p:nvGrpSpPr>
              <p:cNvPr id="694296" name="Group 24"/>
              <p:cNvGrpSpPr>
                <a:grpSpLocks/>
              </p:cNvGrpSpPr>
              <p:nvPr/>
            </p:nvGrpSpPr>
            <p:grpSpPr bwMode="auto">
              <a:xfrm>
                <a:off x="1419" y="2919"/>
                <a:ext cx="1461" cy="322"/>
                <a:chOff x="1152" y="1824"/>
                <a:chExt cx="1296" cy="240"/>
              </a:xfrm>
            </p:grpSpPr>
            <p:sp>
              <p:nvSpPr>
                <p:cNvPr id="694297" name="AutoShape 25"/>
                <p:cNvSpPr>
                  <a:spLocks noChangeArrowheads="1"/>
                </p:cNvSpPr>
                <p:nvPr/>
              </p:nvSpPr>
              <p:spPr bwMode="auto">
                <a:xfrm>
                  <a:off x="2160" y="1872"/>
                  <a:ext cx="288" cy="144"/>
                </a:xfrm>
                <a:prstGeom prst="rightArrow">
                  <a:avLst>
                    <a:gd name="adj1" fmla="val 50000"/>
                    <a:gd name="adj2" fmla="val 50000"/>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694298" name="Rectangle 26"/>
                <p:cNvSpPr>
                  <a:spLocks noChangeArrowheads="1"/>
                </p:cNvSpPr>
                <p:nvPr/>
              </p:nvSpPr>
              <p:spPr bwMode="auto">
                <a:xfrm>
                  <a:off x="1152" y="1824"/>
                  <a:ext cx="1008" cy="24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请求报文</a:t>
                  </a:r>
                </a:p>
              </p:txBody>
            </p:sp>
          </p:grpSp>
          <p:sp>
            <p:nvSpPr>
              <p:cNvPr id="694301" name="Text Box 29"/>
              <p:cNvSpPr txBox="1">
                <a:spLocks noChangeArrowheads="1"/>
              </p:cNvSpPr>
              <p:nvPr/>
            </p:nvSpPr>
            <p:spPr bwMode="auto">
              <a:xfrm>
                <a:off x="431" y="2754"/>
                <a:ext cx="1000" cy="327"/>
              </a:xfrm>
              <a:prstGeom prst="rect">
                <a:avLst/>
              </a:prstGeom>
              <a:solidFill>
                <a:schemeClr val="bg1"/>
              </a:solid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请求文档</a:t>
                </a:r>
              </a:p>
            </p:txBody>
          </p:sp>
        </p:grpSp>
      </p:grpSp>
      <p:grpSp>
        <p:nvGrpSpPr>
          <p:cNvPr id="694314" name="Group 42"/>
          <p:cNvGrpSpPr>
            <a:grpSpLocks/>
          </p:cNvGrpSpPr>
          <p:nvPr/>
        </p:nvGrpSpPr>
        <p:grpSpPr bwMode="auto">
          <a:xfrm>
            <a:off x="6361113" y="4100513"/>
            <a:ext cx="2603500" cy="1920875"/>
            <a:chOff x="3909" y="2533"/>
            <a:chExt cx="1640" cy="1210"/>
          </a:xfrm>
        </p:grpSpPr>
        <p:sp>
          <p:nvSpPr>
            <p:cNvPr id="694302" name="Line 30"/>
            <p:cNvSpPr>
              <a:spLocks noChangeShapeType="1"/>
            </p:cNvSpPr>
            <p:nvPr/>
          </p:nvSpPr>
          <p:spPr bwMode="auto">
            <a:xfrm>
              <a:off x="3909" y="2533"/>
              <a:ext cx="324" cy="579"/>
            </a:xfrm>
            <a:prstGeom prst="line">
              <a:avLst/>
            </a:prstGeom>
            <a:noFill/>
            <a:ln w="28575">
              <a:solidFill>
                <a:srgbClr val="333399"/>
              </a:solidFill>
              <a:round/>
              <a:headEnd/>
              <a:tailEnd type="triangle" w="med" len="lg"/>
            </a:ln>
            <a:effectLst/>
          </p:spPr>
          <p:txBody>
            <a:bodyPr/>
            <a:lstStyle/>
            <a:p>
              <a:endParaRPr lang="zh-CN" altLang="en-US"/>
            </a:p>
          </p:txBody>
        </p:sp>
        <p:sp>
          <p:nvSpPr>
            <p:cNvPr id="694303" name="Text Box 31"/>
            <p:cNvSpPr txBox="1">
              <a:spLocks noChangeArrowheads="1"/>
            </p:cNvSpPr>
            <p:nvPr/>
          </p:nvSpPr>
          <p:spPr bwMode="auto">
            <a:xfrm>
              <a:off x="4221" y="2552"/>
              <a:ext cx="1328" cy="519"/>
            </a:xfrm>
            <a:prstGeom prst="rect">
              <a:avLst/>
            </a:prstGeom>
            <a:noFill/>
            <a:ln w="9525">
              <a:noFill/>
              <a:miter lim="800000"/>
              <a:headEnd/>
              <a:tailEnd/>
            </a:ln>
            <a:effectLst/>
          </p:spPr>
          <p:txBody>
            <a:bodyPr wrap="none">
              <a:spAutoFit/>
            </a:bodyPr>
            <a:lstStyle/>
            <a:p>
              <a:pPr algn="ctr"/>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CGI </a:t>
              </a:r>
              <a:r>
                <a:rPr kumimoji="1" lang="zh-CN" altLang="en-US" sz="2000">
                  <a:solidFill>
                    <a:srgbClr val="333399"/>
                  </a:solidFill>
                  <a:latin typeface="Arial" charset="0"/>
                  <a:ea typeface="黑体" pitchFamily="2" charset="-122"/>
                </a:rPr>
                <a:t>程序创建</a:t>
              </a:r>
            </a:p>
            <a:p>
              <a:pPr algn="ctr"/>
              <a:r>
                <a:rPr kumimoji="1" lang="zh-CN" altLang="en-US" sz="2000">
                  <a:solidFill>
                    <a:srgbClr val="333399"/>
                  </a:solidFill>
                  <a:latin typeface="Arial" charset="0"/>
                  <a:ea typeface="黑体" pitchFamily="2" charset="-122"/>
                </a:rPr>
                <a:t>动态文档</a:t>
              </a:r>
            </a:p>
          </p:txBody>
        </p:sp>
        <p:sp>
          <p:nvSpPr>
            <p:cNvPr id="694307" name="Text Box 35"/>
            <p:cNvSpPr txBox="1">
              <a:spLocks noChangeArrowheads="1"/>
            </p:cNvSpPr>
            <p:nvPr/>
          </p:nvSpPr>
          <p:spPr bwMode="auto">
            <a:xfrm>
              <a:off x="4035" y="2667"/>
              <a:ext cx="709" cy="1076"/>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grpSp>
      <p:sp>
        <p:nvSpPr>
          <p:cNvPr id="694287" name="Line 15"/>
          <p:cNvSpPr>
            <a:spLocks noChangeShapeType="1"/>
          </p:cNvSpPr>
          <p:nvPr/>
        </p:nvSpPr>
        <p:spPr bwMode="auto">
          <a:xfrm>
            <a:off x="1397000" y="3511550"/>
            <a:ext cx="4035425" cy="0"/>
          </a:xfrm>
          <a:prstGeom prst="line">
            <a:avLst/>
          </a:prstGeom>
          <a:noFill/>
          <a:ln w="38100">
            <a:solidFill>
              <a:schemeClr val="hlink"/>
            </a:solidFill>
            <a:prstDash val="dash"/>
            <a:round/>
            <a:headEnd type="triangle" w="med" len="lg"/>
            <a:tailEnd type="triangle" w="med" len="lg"/>
          </a:ln>
          <a:effectLst/>
        </p:spPr>
        <p:txBody>
          <a:bodyPr wrap="none" anchor="ctr"/>
          <a:lstStyle/>
          <a:p>
            <a:endParaRPr lang="zh-CN" altLang="en-US"/>
          </a:p>
        </p:txBody>
      </p:sp>
      <p:sp>
        <p:nvSpPr>
          <p:cNvPr id="44" name="灯片编号占位符 43"/>
          <p:cNvSpPr>
            <a:spLocks noGrp="1"/>
          </p:cNvSpPr>
          <p:nvPr>
            <p:ph type="sldNum" sz="quarter" idx="12"/>
          </p:nvPr>
        </p:nvSpPr>
        <p:spPr/>
        <p:txBody>
          <a:bodyPr/>
          <a:lstStyle/>
          <a:p>
            <a:fld id="{045B55CD-77B8-4BF0-A51A-42C2BCEA6244}" type="slidenum">
              <a:rPr lang="en-US" altLang="zh-CN" smtClean="0"/>
              <a:pPr/>
              <a:t>102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4322"/>
                                        </p:tgtEl>
                                        <p:attrNameLst>
                                          <p:attrName>style.visibility</p:attrName>
                                        </p:attrNameLst>
                                      </p:cBhvr>
                                      <p:to>
                                        <p:strVal val="visible"/>
                                      </p:to>
                                    </p:set>
                                    <p:animEffect transition="in" filter="wipe(left)">
                                      <p:cBhvr>
                                        <p:cTn id="7" dur="1000"/>
                                        <p:tgtEl>
                                          <p:spTgt spid="694322"/>
                                        </p:tgtEl>
                                      </p:cBhvr>
                                    </p:animEffect>
                                  </p:childTnLst>
                                </p:cTn>
                              </p:par>
                            </p:childTnLst>
                          </p:cTn>
                        </p:par>
                        <p:par>
                          <p:cTn id="8" fill="hold">
                            <p:stCondLst>
                              <p:cond delay="1000"/>
                            </p:stCondLst>
                            <p:childTnLst>
                              <p:par>
                                <p:cTn id="9" presetID="1" presetClass="entr" presetSubtype="0" fill="hold" nodeType="afterEffect">
                                  <p:stCondLst>
                                    <p:cond delay="500"/>
                                  </p:stCondLst>
                                  <p:childTnLst>
                                    <p:set>
                                      <p:cBhvr>
                                        <p:cTn id="10" dur="1" fill="hold">
                                          <p:stCondLst>
                                            <p:cond delay="0"/>
                                          </p:stCondLst>
                                        </p:cTn>
                                        <p:tgtEl>
                                          <p:spTgt spid="694321"/>
                                        </p:tgtEl>
                                        <p:attrNameLst>
                                          <p:attrName>style.visibility</p:attrName>
                                        </p:attrNameLst>
                                      </p:cBhvr>
                                      <p:to>
                                        <p:strVal val="visible"/>
                                      </p:to>
                                    </p:set>
                                  </p:childTnLst>
                                </p:cTn>
                              </p:par>
                            </p:childTnLst>
                          </p:cTn>
                        </p:par>
                        <p:par>
                          <p:cTn id="11" fill="hold">
                            <p:stCondLst>
                              <p:cond delay="1500"/>
                            </p:stCondLst>
                            <p:childTnLst>
                              <p:par>
                                <p:cTn id="12" presetID="22" presetClass="entr" presetSubtype="1" fill="hold" nodeType="afterEffect">
                                  <p:stCondLst>
                                    <p:cond delay="500"/>
                                  </p:stCondLst>
                                  <p:childTnLst>
                                    <p:set>
                                      <p:cBhvr>
                                        <p:cTn id="13" dur="1" fill="hold">
                                          <p:stCondLst>
                                            <p:cond delay="0"/>
                                          </p:stCondLst>
                                        </p:cTn>
                                        <p:tgtEl>
                                          <p:spTgt spid="694314"/>
                                        </p:tgtEl>
                                        <p:attrNameLst>
                                          <p:attrName>style.visibility</p:attrName>
                                        </p:attrNameLst>
                                      </p:cBhvr>
                                      <p:to>
                                        <p:strVal val="visible"/>
                                      </p:to>
                                    </p:set>
                                    <p:animEffect transition="in" filter="wipe(up)">
                                      <p:cBhvr>
                                        <p:cTn id="14" dur="2000"/>
                                        <p:tgtEl>
                                          <p:spTgt spid="694314"/>
                                        </p:tgtEl>
                                      </p:cBhvr>
                                    </p:animEffect>
                                  </p:childTnLst>
                                </p:cTn>
                              </p:par>
                            </p:childTnLst>
                          </p:cTn>
                        </p:par>
                        <p:par>
                          <p:cTn id="15" fill="hold">
                            <p:stCondLst>
                              <p:cond delay="4000"/>
                            </p:stCondLst>
                            <p:childTnLst>
                              <p:par>
                                <p:cTn id="16" presetID="22" presetClass="entr" presetSubtype="2" fill="hold" nodeType="afterEffect">
                                  <p:stCondLst>
                                    <p:cond delay="500"/>
                                  </p:stCondLst>
                                  <p:childTnLst>
                                    <p:set>
                                      <p:cBhvr>
                                        <p:cTn id="17" dur="1" fill="hold">
                                          <p:stCondLst>
                                            <p:cond delay="0"/>
                                          </p:stCondLst>
                                        </p:cTn>
                                        <p:tgtEl>
                                          <p:spTgt spid="694317"/>
                                        </p:tgtEl>
                                        <p:attrNameLst>
                                          <p:attrName>style.visibility</p:attrName>
                                        </p:attrNameLst>
                                      </p:cBhvr>
                                      <p:to>
                                        <p:strVal val="visible"/>
                                      </p:to>
                                    </p:set>
                                    <p:animEffect transition="in" filter="wipe(right)">
                                      <p:cBhvr>
                                        <p:cTn id="18" dur="1000"/>
                                        <p:tgtEl>
                                          <p:spTgt spid="694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1150938" y="214313"/>
            <a:ext cx="7237412" cy="1462087"/>
          </a:xfrm>
        </p:spPr>
        <p:txBody>
          <a:bodyPr/>
          <a:lstStyle/>
          <a:p>
            <a:pPr algn="ctr"/>
            <a:r>
              <a:rPr lang="zh-CN" altLang="en-US"/>
              <a:t>通用网关接口 </a:t>
            </a:r>
            <a:r>
              <a:rPr lang="en-US" altLang="zh-CN"/>
              <a:t>CGI</a:t>
            </a:r>
            <a:br>
              <a:rPr lang="en-US" altLang="zh-CN"/>
            </a:br>
            <a:r>
              <a:rPr lang="en-US" altLang="zh-CN" sz="3600"/>
              <a:t>(Common Gateway Interface)</a:t>
            </a:r>
            <a:r>
              <a:rPr lang="en-US" altLang="zh-CN"/>
              <a:t> </a:t>
            </a:r>
          </a:p>
        </p:txBody>
      </p:sp>
      <p:sp>
        <p:nvSpPr>
          <p:cNvPr id="696323" name="Rectangle 3"/>
          <p:cNvSpPr>
            <a:spLocks noGrp="1" noChangeArrowheads="1"/>
          </p:cNvSpPr>
          <p:nvPr>
            <p:ph type="body" idx="1"/>
          </p:nvPr>
        </p:nvSpPr>
        <p:spPr>
          <a:xfrm>
            <a:off x="1042988" y="1906588"/>
            <a:ext cx="7772400" cy="4114800"/>
          </a:xfrm>
        </p:spPr>
        <p:txBody>
          <a:bodyPr/>
          <a:lstStyle/>
          <a:p>
            <a:pPr>
              <a:lnSpc>
                <a:spcPct val="90000"/>
              </a:lnSpc>
            </a:pPr>
            <a:r>
              <a:rPr lang="en-US" altLang="zh-CN" sz="2800"/>
              <a:t>CGI </a:t>
            </a:r>
            <a:r>
              <a:rPr lang="zh-CN" altLang="en-US" sz="2800"/>
              <a:t>是一种标准，它定义了动态文档应如何创建，输入数据应如何提供给应用程序，以及输出结果应如何使用。</a:t>
            </a:r>
          </a:p>
          <a:p>
            <a:pPr>
              <a:lnSpc>
                <a:spcPct val="90000"/>
              </a:lnSpc>
            </a:pPr>
            <a:r>
              <a:rPr lang="zh-CN" altLang="en-US" sz="2800"/>
              <a:t>万维网服务器与 </a:t>
            </a:r>
            <a:r>
              <a:rPr lang="en-US" altLang="zh-CN" sz="2800"/>
              <a:t>CGI </a:t>
            </a:r>
            <a:r>
              <a:rPr lang="zh-CN" altLang="en-US" sz="2800"/>
              <a:t>的通信遵循 </a:t>
            </a:r>
            <a:r>
              <a:rPr lang="en-US" altLang="zh-CN" sz="2800"/>
              <a:t>CGI </a:t>
            </a:r>
            <a:r>
              <a:rPr lang="zh-CN" altLang="en-US" sz="2800"/>
              <a:t>标准。</a:t>
            </a:r>
          </a:p>
          <a:p>
            <a:pPr>
              <a:lnSpc>
                <a:spcPct val="90000"/>
              </a:lnSpc>
            </a:pPr>
            <a:r>
              <a:rPr lang="zh-CN" altLang="en-US" sz="2800"/>
              <a:t>“</a:t>
            </a:r>
            <a:r>
              <a:rPr lang="zh-CN" altLang="en-US" sz="2800">
                <a:solidFill>
                  <a:schemeClr val="hlink"/>
                </a:solidFill>
              </a:rPr>
              <a:t>通用</a:t>
            </a:r>
            <a:r>
              <a:rPr lang="zh-CN" altLang="en-US" sz="2800"/>
              <a:t>”：</a:t>
            </a:r>
            <a:r>
              <a:rPr lang="en-US" altLang="zh-CN" sz="2800"/>
              <a:t>CGI </a:t>
            </a:r>
            <a:r>
              <a:rPr lang="zh-CN" altLang="en-US" sz="2800"/>
              <a:t>标准所定义的规则对其他任何语言都是通用的。</a:t>
            </a:r>
          </a:p>
          <a:p>
            <a:pPr>
              <a:lnSpc>
                <a:spcPct val="90000"/>
              </a:lnSpc>
            </a:pPr>
            <a:r>
              <a:rPr lang="zh-CN" altLang="en-US" sz="2800"/>
              <a:t>“</a:t>
            </a:r>
            <a:r>
              <a:rPr lang="zh-CN" altLang="en-US" sz="2800">
                <a:solidFill>
                  <a:schemeClr val="hlink"/>
                </a:solidFill>
              </a:rPr>
              <a:t>网关</a:t>
            </a:r>
            <a:r>
              <a:rPr lang="zh-CN" altLang="en-US" sz="2800"/>
              <a:t>”：</a:t>
            </a:r>
            <a:r>
              <a:rPr lang="en-US" altLang="zh-CN" sz="2800"/>
              <a:t>CGI </a:t>
            </a:r>
            <a:r>
              <a:rPr lang="zh-CN" altLang="en-US" sz="2800"/>
              <a:t>程序的作用像网关。</a:t>
            </a:r>
          </a:p>
          <a:p>
            <a:pPr>
              <a:lnSpc>
                <a:spcPct val="90000"/>
              </a:lnSpc>
            </a:pPr>
            <a:r>
              <a:rPr lang="zh-CN" altLang="en-US" sz="2800"/>
              <a:t>“</a:t>
            </a:r>
            <a:r>
              <a:rPr lang="zh-CN" altLang="en-US" sz="2800">
                <a:solidFill>
                  <a:schemeClr val="hlink"/>
                </a:solidFill>
              </a:rPr>
              <a:t>接口</a:t>
            </a:r>
            <a:r>
              <a:rPr lang="zh-CN" altLang="en-US" sz="2800"/>
              <a:t>”：有一些已定义好的变量和调用等可供其他 </a:t>
            </a:r>
            <a:r>
              <a:rPr lang="en-US" altLang="zh-CN" sz="2800"/>
              <a:t>CGI </a:t>
            </a:r>
            <a:r>
              <a:rPr lang="zh-CN" altLang="en-US" sz="2800"/>
              <a:t>程序使用。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pPr algn="ctr"/>
            <a:r>
              <a:rPr lang="en-US" altLang="zh-CN"/>
              <a:t>CGI </a:t>
            </a:r>
            <a:r>
              <a:rPr lang="zh-CN" altLang="en-US"/>
              <a:t>程序</a:t>
            </a:r>
          </a:p>
        </p:txBody>
      </p:sp>
      <p:sp>
        <p:nvSpPr>
          <p:cNvPr id="697347" name="Rectangle 3"/>
          <p:cNvSpPr>
            <a:spLocks noGrp="1" noChangeArrowheads="1"/>
          </p:cNvSpPr>
          <p:nvPr>
            <p:ph type="body" idx="1"/>
          </p:nvPr>
        </p:nvSpPr>
        <p:spPr>
          <a:xfrm>
            <a:off x="755650" y="2051050"/>
            <a:ext cx="8059738" cy="4114800"/>
          </a:xfrm>
        </p:spPr>
        <p:txBody>
          <a:bodyPr/>
          <a:lstStyle/>
          <a:p>
            <a:pPr>
              <a:lnSpc>
                <a:spcPct val="90000"/>
              </a:lnSpc>
            </a:pPr>
            <a:r>
              <a:rPr lang="en-US" altLang="zh-CN"/>
              <a:t>CGI </a:t>
            </a:r>
            <a:r>
              <a:rPr lang="zh-CN" altLang="en-US"/>
              <a:t>程序的正式名字是 </a:t>
            </a:r>
            <a:r>
              <a:rPr lang="en-US" altLang="zh-CN"/>
              <a:t>CGI</a:t>
            </a:r>
            <a:r>
              <a:rPr lang="en-US" altLang="zh-CN">
                <a:solidFill>
                  <a:schemeClr val="hlink"/>
                </a:solidFill>
              </a:rPr>
              <a:t> </a:t>
            </a:r>
            <a:r>
              <a:rPr lang="zh-CN" altLang="en-US">
                <a:solidFill>
                  <a:schemeClr val="hlink"/>
                </a:solidFill>
              </a:rPr>
              <a:t>脚本</a:t>
            </a:r>
            <a:r>
              <a:rPr lang="en-US" altLang="zh-CN"/>
              <a:t>(script)</a:t>
            </a:r>
            <a:r>
              <a:rPr lang="zh-CN" altLang="en-US"/>
              <a:t>。</a:t>
            </a:r>
          </a:p>
          <a:p>
            <a:pPr>
              <a:lnSpc>
                <a:spcPct val="90000"/>
              </a:lnSpc>
            </a:pPr>
            <a:r>
              <a:rPr lang="zh-CN" altLang="en-US"/>
              <a:t>“</a:t>
            </a:r>
            <a:r>
              <a:rPr lang="zh-CN" altLang="en-US">
                <a:solidFill>
                  <a:schemeClr val="hlink"/>
                </a:solidFill>
              </a:rPr>
              <a:t>脚本</a:t>
            </a:r>
            <a:r>
              <a:rPr lang="zh-CN" altLang="en-US"/>
              <a:t>”指的是一个程序，它被另一个程序（解释程序）而不是计算机的处理机来解释或执行。</a:t>
            </a:r>
          </a:p>
          <a:p>
            <a:pPr>
              <a:lnSpc>
                <a:spcPct val="90000"/>
              </a:lnSpc>
            </a:pPr>
            <a:r>
              <a:rPr lang="zh-CN" altLang="en-US"/>
              <a:t>脚本运行起来要比一般的编译程序要慢，因为它的每一条指令先要被另一个程序来处理（这就要一些附加的指令），而不是直接被指令处理器来处理。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pPr algn="ctr"/>
            <a:r>
              <a:rPr lang="en-US" altLang="zh-CN"/>
              <a:t>3.  </a:t>
            </a:r>
            <a:r>
              <a:rPr lang="zh-CN" altLang="en-US"/>
              <a:t>活动万维网文档</a:t>
            </a:r>
          </a:p>
        </p:txBody>
      </p:sp>
      <p:sp>
        <p:nvSpPr>
          <p:cNvPr id="702467" name="Rectangle 3"/>
          <p:cNvSpPr>
            <a:spLocks noGrp="1" noChangeArrowheads="1"/>
          </p:cNvSpPr>
          <p:nvPr>
            <p:ph type="body" idx="1"/>
          </p:nvPr>
        </p:nvSpPr>
        <p:spPr>
          <a:xfrm>
            <a:off x="1042988" y="1906588"/>
            <a:ext cx="7772400" cy="4114800"/>
          </a:xfrm>
        </p:spPr>
        <p:txBody>
          <a:bodyPr/>
          <a:lstStyle/>
          <a:p>
            <a:r>
              <a:rPr lang="zh-CN" altLang="en-US" sz="2800">
                <a:solidFill>
                  <a:schemeClr val="hlink"/>
                </a:solidFill>
              </a:rPr>
              <a:t>活动文档</a:t>
            </a:r>
            <a:r>
              <a:rPr lang="en-US" altLang="zh-CN" sz="2800"/>
              <a:t>(active document)</a:t>
            </a:r>
            <a:r>
              <a:rPr lang="zh-CN" altLang="en-US" sz="2800"/>
              <a:t>技术把所有的工作都转移给浏览器端。</a:t>
            </a:r>
          </a:p>
          <a:p>
            <a:r>
              <a:rPr lang="zh-CN" altLang="en-US" sz="2800"/>
              <a:t>每当浏览器请求一个活动文档时，服务器就返回一段程序副本在浏览器端运行。</a:t>
            </a:r>
          </a:p>
          <a:p>
            <a:r>
              <a:rPr lang="zh-CN" altLang="en-US" sz="2800"/>
              <a:t>活动文档程序可与用户直接交互，并可连续地改变屏幕的显示。</a:t>
            </a:r>
          </a:p>
          <a:p>
            <a:r>
              <a:rPr lang="zh-CN" altLang="en-US" sz="2800"/>
              <a:t>由于活动文档技术不需要服务器的连续更新传送，对网络带宽的要求也不会太高。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24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4586" name="Group 74"/>
          <p:cNvGrpSpPr>
            <a:grpSpLocks/>
          </p:cNvGrpSpPr>
          <p:nvPr/>
        </p:nvGrpSpPr>
        <p:grpSpPr bwMode="auto">
          <a:xfrm>
            <a:off x="2093913" y="4292600"/>
            <a:ext cx="5505450" cy="1706563"/>
            <a:chOff x="1319" y="2704"/>
            <a:chExt cx="3468" cy="1075"/>
          </a:xfrm>
        </p:grpSpPr>
        <p:sp>
          <p:nvSpPr>
            <p:cNvPr id="704539" name="Line 27"/>
            <p:cNvSpPr>
              <a:spLocks noChangeShapeType="1"/>
            </p:cNvSpPr>
            <p:nvPr/>
          </p:nvSpPr>
          <p:spPr bwMode="auto">
            <a:xfrm flipH="1" flipV="1">
              <a:off x="1319" y="3253"/>
              <a:ext cx="2934" cy="9"/>
            </a:xfrm>
            <a:prstGeom prst="line">
              <a:avLst/>
            </a:prstGeom>
            <a:noFill/>
            <a:ln w="28575">
              <a:solidFill>
                <a:srgbClr val="333399"/>
              </a:solidFill>
              <a:prstDash val="dash"/>
              <a:round/>
              <a:headEnd/>
              <a:tailEnd type="triangle" w="med" len="lg"/>
            </a:ln>
            <a:effectLst/>
          </p:spPr>
          <p:txBody>
            <a:bodyPr/>
            <a:lstStyle/>
            <a:p>
              <a:endParaRPr lang="zh-CN" altLang="en-US"/>
            </a:p>
          </p:txBody>
        </p:sp>
        <p:sp>
          <p:nvSpPr>
            <p:cNvPr id="704541" name="Text Box 29"/>
            <p:cNvSpPr txBox="1">
              <a:spLocks noChangeArrowheads="1"/>
            </p:cNvSpPr>
            <p:nvPr/>
          </p:nvSpPr>
          <p:spPr bwMode="auto">
            <a:xfrm>
              <a:off x="3787" y="2881"/>
              <a:ext cx="1000" cy="32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响应程序</a:t>
              </a:r>
            </a:p>
          </p:txBody>
        </p:sp>
        <p:grpSp>
          <p:nvGrpSpPr>
            <p:cNvPr id="704568" name="Group 56"/>
            <p:cNvGrpSpPr>
              <a:grpSpLocks/>
            </p:cNvGrpSpPr>
            <p:nvPr/>
          </p:nvGrpSpPr>
          <p:grpSpPr bwMode="auto">
            <a:xfrm flipH="1">
              <a:off x="1934" y="3121"/>
              <a:ext cx="1445" cy="270"/>
              <a:chOff x="1152" y="1824"/>
              <a:chExt cx="1296" cy="240"/>
            </a:xfrm>
          </p:grpSpPr>
          <p:sp>
            <p:nvSpPr>
              <p:cNvPr id="704569" name="AutoShape 57"/>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704570" name="Rectangle 58"/>
              <p:cNvSpPr>
                <a:spLocks noChangeArrowheads="1"/>
              </p:cNvSpPr>
              <p:nvPr/>
            </p:nvSpPr>
            <p:spPr bwMode="auto">
              <a:xfrm>
                <a:off x="1152" y="1824"/>
                <a:ext cx="1008" cy="24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响应报文</a:t>
                </a:r>
              </a:p>
            </p:txBody>
          </p:sp>
        </p:grpSp>
        <p:grpSp>
          <p:nvGrpSpPr>
            <p:cNvPr id="704575" name="Group 63"/>
            <p:cNvGrpSpPr>
              <a:grpSpLocks/>
            </p:cNvGrpSpPr>
            <p:nvPr/>
          </p:nvGrpSpPr>
          <p:grpSpPr bwMode="auto">
            <a:xfrm>
              <a:off x="3243" y="2704"/>
              <a:ext cx="709" cy="1075"/>
              <a:chOff x="975" y="3203"/>
              <a:chExt cx="709" cy="1075"/>
            </a:xfrm>
          </p:grpSpPr>
          <p:sp>
            <p:nvSpPr>
              <p:cNvPr id="704576" name="Rectangle 64"/>
              <p:cNvSpPr>
                <a:spLocks noChangeArrowheads="1"/>
              </p:cNvSpPr>
              <p:nvPr/>
            </p:nvSpPr>
            <p:spPr bwMode="auto">
              <a:xfrm>
                <a:off x="1123" y="3806"/>
                <a:ext cx="401" cy="90"/>
              </a:xfrm>
              <a:prstGeom prst="rect">
                <a:avLst/>
              </a:prstGeom>
              <a:solidFill>
                <a:schemeClr val="bg1"/>
              </a:solidFill>
              <a:ln w="9525">
                <a:noFill/>
                <a:miter lim="800000"/>
                <a:headEnd/>
                <a:tailEnd/>
              </a:ln>
              <a:effectLst/>
            </p:spPr>
            <p:txBody>
              <a:bodyPr wrap="none" anchor="ctr"/>
              <a:lstStyle/>
              <a:p>
                <a:endParaRPr lang="zh-CN" altLang="en-US"/>
              </a:p>
            </p:txBody>
          </p:sp>
          <p:sp>
            <p:nvSpPr>
              <p:cNvPr id="704577" name="Text Box 65"/>
              <p:cNvSpPr txBox="1">
                <a:spLocks noChangeArrowheads="1"/>
              </p:cNvSpPr>
              <p:nvPr/>
            </p:nvSpPr>
            <p:spPr bwMode="auto">
              <a:xfrm>
                <a:off x="975" y="3203"/>
                <a:ext cx="709" cy="1075"/>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grpSp>
            <p:nvGrpSpPr>
              <p:cNvPr id="704578" name="Group 66"/>
              <p:cNvGrpSpPr>
                <a:grpSpLocks/>
              </p:cNvGrpSpPr>
              <p:nvPr/>
            </p:nvGrpSpPr>
            <p:grpSpPr bwMode="auto">
              <a:xfrm>
                <a:off x="1111" y="3612"/>
                <a:ext cx="436" cy="250"/>
                <a:chOff x="2154" y="3884"/>
                <a:chExt cx="436" cy="250"/>
              </a:xfrm>
            </p:grpSpPr>
            <p:sp>
              <p:nvSpPr>
                <p:cNvPr id="704579" name="Rectangle 67"/>
                <p:cNvSpPr>
                  <a:spLocks noChangeArrowheads="1"/>
                </p:cNvSpPr>
                <p:nvPr/>
              </p:nvSpPr>
              <p:spPr bwMode="auto">
                <a:xfrm>
                  <a:off x="2175" y="3927"/>
                  <a:ext cx="375" cy="199"/>
                </a:xfrm>
                <a:prstGeom prst="rect">
                  <a:avLst/>
                </a:prstGeom>
                <a:solidFill>
                  <a:schemeClr val="bg1"/>
                </a:solidFill>
                <a:ln w="9525">
                  <a:noFill/>
                  <a:miter lim="800000"/>
                  <a:headEnd/>
                  <a:tailEnd/>
                </a:ln>
                <a:effectLst/>
              </p:spPr>
              <p:txBody>
                <a:bodyPr wrap="none" anchor="ctr"/>
                <a:lstStyle/>
                <a:p>
                  <a:endParaRPr lang="zh-CN" altLang="en-US"/>
                </a:p>
              </p:txBody>
            </p:sp>
            <p:sp>
              <p:nvSpPr>
                <p:cNvPr id="704580" name="Text Box 68"/>
                <p:cNvSpPr txBox="1">
                  <a:spLocks noChangeArrowheads="1"/>
                </p:cNvSpPr>
                <p:nvPr/>
              </p:nvSpPr>
              <p:spPr bwMode="auto">
                <a:xfrm>
                  <a:off x="2154" y="3884"/>
                  <a:ext cx="43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程序</a:t>
                  </a:r>
                </a:p>
              </p:txBody>
            </p:sp>
          </p:grpSp>
        </p:grpSp>
      </p:grpSp>
      <p:sp>
        <p:nvSpPr>
          <p:cNvPr id="704514" name="Rectangle 2"/>
          <p:cNvSpPr>
            <a:spLocks noGrp="1" noChangeArrowheads="1"/>
          </p:cNvSpPr>
          <p:nvPr>
            <p:ph type="title"/>
          </p:nvPr>
        </p:nvSpPr>
        <p:spPr>
          <a:xfrm>
            <a:off x="1150938" y="549275"/>
            <a:ext cx="7793037" cy="768350"/>
          </a:xfrm>
        </p:spPr>
        <p:txBody>
          <a:bodyPr/>
          <a:lstStyle/>
          <a:p>
            <a:pPr algn="ctr"/>
            <a:r>
              <a:rPr lang="zh-CN" altLang="en-US" sz="4000"/>
              <a:t>活动文档在客户端创建 </a:t>
            </a:r>
          </a:p>
        </p:txBody>
      </p:sp>
      <p:pic>
        <p:nvPicPr>
          <p:cNvPr id="704516" name="Picture 4"/>
          <p:cNvPicPr>
            <a:picLocks noChangeArrowheads="1"/>
          </p:cNvPicPr>
          <p:nvPr/>
        </p:nvPicPr>
        <p:blipFill>
          <a:blip r:embed="rId3" cstate="print"/>
          <a:srcRect/>
          <a:stretch>
            <a:fillRect/>
          </a:stretch>
        </p:blipFill>
        <p:spPr bwMode="auto">
          <a:xfrm>
            <a:off x="6256338" y="2092325"/>
            <a:ext cx="1455737" cy="2151063"/>
          </a:xfrm>
          <a:prstGeom prst="rect">
            <a:avLst/>
          </a:prstGeom>
          <a:noFill/>
          <a:ln w="9525">
            <a:noFill/>
            <a:miter lim="800000"/>
            <a:headEnd/>
            <a:tailEnd/>
          </a:ln>
          <a:effectLst/>
        </p:spPr>
      </p:pic>
      <p:sp>
        <p:nvSpPr>
          <p:cNvPr id="704517" name="AutoShape 5"/>
          <p:cNvSpPr>
            <a:spLocks noChangeArrowheads="1"/>
          </p:cNvSpPr>
          <p:nvPr/>
        </p:nvSpPr>
        <p:spPr bwMode="auto">
          <a:xfrm>
            <a:off x="7869238" y="3292475"/>
            <a:ext cx="693737" cy="385763"/>
          </a:xfrm>
          <a:prstGeom prst="can">
            <a:avLst>
              <a:gd name="adj" fmla="val 39583"/>
            </a:avLst>
          </a:prstGeom>
          <a:gradFill rotWithShape="1">
            <a:gsLst>
              <a:gs pos="0">
                <a:srgbClr val="DDDDDD">
                  <a:gamma/>
                  <a:shade val="46275"/>
                  <a:invGamma/>
                </a:srgbClr>
              </a:gs>
              <a:gs pos="50000">
                <a:srgbClr val="DDDDDD"/>
              </a:gs>
              <a:gs pos="100000">
                <a:srgbClr val="DDDDDD">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704518" name="Rectangle 6"/>
          <p:cNvSpPr>
            <a:spLocks noChangeArrowheads="1"/>
          </p:cNvSpPr>
          <p:nvPr/>
        </p:nvSpPr>
        <p:spPr bwMode="auto">
          <a:xfrm>
            <a:off x="6181725" y="1778000"/>
            <a:ext cx="1706563" cy="393700"/>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000">
                <a:solidFill>
                  <a:srgbClr val="333399"/>
                </a:solidFill>
                <a:latin typeface="Arial" charset="0"/>
                <a:ea typeface="黑体" pitchFamily="2" charset="-122"/>
              </a:rPr>
              <a:t>万维网服务器</a:t>
            </a:r>
          </a:p>
        </p:txBody>
      </p:sp>
      <p:sp>
        <p:nvSpPr>
          <p:cNvPr id="704519" name="Oval 7"/>
          <p:cNvSpPr>
            <a:spLocks noChangeArrowheads="1"/>
          </p:cNvSpPr>
          <p:nvPr/>
        </p:nvSpPr>
        <p:spPr bwMode="auto">
          <a:xfrm>
            <a:off x="6346825" y="3121025"/>
            <a:ext cx="419100" cy="188913"/>
          </a:xfrm>
          <a:prstGeom prst="ellipse">
            <a:avLst/>
          </a:prstGeom>
          <a:solidFill>
            <a:srgbClr val="66FF66"/>
          </a:solidFill>
          <a:ln w="9525">
            <a:solidFill>
              <a:schemeClr val="tx1"/>
            </a:solidFill>
            <a:round/>
            <a:headEnd/>
            <a:tailEnd/>
          </a:ln>
          <a:effectLst/>
        </p:spPr>
        <p:txBody>
          <a:bodyPr wrap="none" anchor="ctr"/>
          <a:lstStyle/>
          <a:p>
            <a:endParaRPr lang="zh-CN" altLang="en-US"/>
          </a:p>
        </p:txBody>
      </p:sp>
      <p:sp>
        <p:nvSpPr>
          <p:cNvPr id="704520" name="Rectangle 8"/>
          <p:cNvSpPr>
            <a:spLocks noChangeArrowheads="1"/>
          </p:cNvSpPr>
          <p:nvPr/>
        </p:nvSpPr>
        <p:spPr bwMode="auto">
          <a:xfrm>
            <a:off x="3017838" y="2419350"/>
            <a:ext cx="942975" cy="638175"/>
          </a:xfrm>
          <a:prstGeom prst="rect">
            <a:avLst/>
          </a:prstGeom>
          <a:noFill/>
          <a:ln w="19050">
            <a:noFill/>
            <a:miter lim="800000"/>
            <a:headEnd/>
            <a:tailEnd/>
          </a:ln>
          <a:effectLst/>
        </p:spPr>
        <p:txBody>
          <a:bodyPr wrap="none" lIns="90488" tIns="44450" rIns="90488" bIns="44450">
            <a:spAutoFit/>
          </a:bodyPr>
          <a:lstStyle/>
          <a:p>
            <a:pPr eaLnBrk="0" hangingPunct="0">
              <a:lnSpc>
                <a:spcPct val="90000"/>
              </a:lnSpc>
            </a:pPr>
            <a:r>
              <a:rPr kumimoji="1" lang="zh-CN" altLang="en-US" sz="2000">
                <a:solidFill>
                  <a:srgbClr val="333399"/>
                </a:solidFill>
                <a:latin typeface="Arial" charset="0"/>
                <a:ea typeface="黑体" pitchFamily="2" charset="-122"/>
              </a:rPr>
              <a:t>浏览器</a:t>
            </a:r>
          </a:p>
          <a:p>
            <a:pPr eaLnBrk="0" hangingPunct="0">
              <a:lnSpc>
                <a:spcPct val="90000"/>
              </a:lnSpc>
            </a:pPr>
            <a:r>
              <a:rPr kumimoji="1" lang="zh-CN" altLang="en-US" sz="2000">
                <a:solidFill>
                  <a:srgbClr val="333399"/>
                </a:solidFill>
                <a:latin typeface="Arial" charset="0"/>
                <a:ea typeface="黑体" pitchFamily="2" charset="-122"/>
              </a:rPr>
              <a:t> 程序</a:t>
            </a:r>
          </a:p>
        </p:txBody>
      </p:sp>
      <p:sp>
        <p:nvSpPr>
          <p:cNvPr id="704521" name="Rectangle 9"/>
          <p:cNvSpPr>
            <a:spLocks noChangeArrowheads="1"/>
          </p:cNvSpPr>
          <p:nvPr/>
        </p:nvSpPr>
        <p:spPr bwMode="auto">
          <a:xfrm>
            <a:off x="1476375" y="2049463"/>
            <a:ext cx="1450975" cy="393700"/>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000">
                <a:solidFill>
                  <a:srgbClr val="333399"/>
                </a:solidFill>
                <a:latin typeface="Arial" charset="0"/>
                <a:ea typeface="黑体" pitchFamily="2" charset="-122"/>
              </a:rPr>
              <a:t>万维网客户</a:t>
            </a:r>
          </a:p>
        </p:txBody>
      </p:sp>
      <p:sp>
        <p:nvSpPr>
          <p:cNvPr id="704522" name="Line 10"/>
          <p:cNvSpPr>
            <a:spLocks noChangeShapeType="1"/>
          </p:cNvSpPr>
          <p:nvPr/>
        </p:nvSpPr>
        <p:spPr bwMode="auto">
          <a:xfrm>
            <a:off x="5707063" y="2925763"/>
            <a:ext cx="769937" cy="287337"/>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704523" name="Rectangle 11"/>
          <p:cNvSpPr>
            <a:spLocks noChangeArrowheads="1"/>
          </p:cNvSpPr>
          <p:nvPr/>
        </p:nvSpPr>
        <p:spPr bwMode="auto">
          <a:xfrm>
            <a:off x="4937125" y="2605088"/>
            <a:ext cx="942975" cy="638175"/>
          </a:xfrm>
          <a:prstGeom prst="rect">
            <a:avLst/>
          </a:prstGeom>
          <a:noFill/>
          <a:ln w="19050">
            <a:noFill/>
            <a:miter lim="800000"/>
            <a:headEnd/>
            <a:tailEnd/>
          </a:ln>
          <a:effectLst/>
        </p:spPr>
        <p:txBody>
          <a:bodyPr wrap="none" lIns="90488" tIns="44450" rIns="90488" bIns="44450">
            <a:spAutoFit/>
          </a:bodyPr>
          <a:lstStyle/>
          <a:p>
            <a:pPr eaLnBrk="0" hangingPunct="0">
              <a:lnSpc>
                <a:spcPct val="90000"/>
              </a:lnSpc>
            </a:pPr>
            <a:r>
              <a:rPr kumimoji="1" lang="zh-CN" altLang="en-US" sz="2000">
                <a:solidFill>
                  <a:srgbClr val="333399"/>
                </a:solidFill>
                <a:latin typeface="Arial" charset="0"/>
                <a:ea typeface="黑体" pitchFamily="2" charset="-122"/>
              </a:rPr>
              <a:t>服务器</a:t>
            </a:r>
          </a:p>
          <a:p>
            <a:pPr eaLnBrk="0" hangingPunct="0">
              <a:lnSpc>
                <a:spcPct val="90000"/>
              </a:lnSpc>
            </a:pPr>
            <a:r>
              <a:rPr kumimoji="1" lang="zh-CN" altLang="en-US" sz="2000">
                <a:solidFill>
                  <a:srgbClr val="333399"/>
                </a:solidFill>
                <a:latin typeface="Arial" charset="0"/>
                <a:ea typeface="黑体" pitchFamily="2" charset="-122"/>
              </a:rPr>
              <a:t> 程序</a:t>
            </a:r>
          </a:p>
        </p:txBody>
      </p:sp>
      <p:sp>
        <p:nvSpPr>
          <p:cNvPr id="704524" name="Rectangle 12"/>
          <p:cNvSpPr>
            <a:spLocks noChangeArrowheads="1"/>
          </p:cNvSpPr>
          <p:nvPr/>
        </p:nvSpPr>
        <p:spPr bwMode="auto">
          <a:xfrm>
            <a:off x="4054475" y="2854325"/>
            <a:ext cx="846138" cy="393700"/>
          </a:xfrm>
          <a:prstGeom prst="rect">
            <a:avLst/>
          </a:prstGeom>
          <a:noFill/>
          <a:ln w="19050">
            <a:noFill/>
            <a:miter lim="800000"/>
            <a:headEnd/>
            <a:tailEnd/>
          </a:ln>
          <a:effectLst/>
        </p:spPr>
        <p:txBody>
          <a:bodyPr wrap="none" lIns="90488" tIns="44450" rIns="90488" bIns="44450">
            <a:spAutoFit/>
          </a:bodyPr>
          <a:lstStyle/>
          <a:p>
            <a:pPr eaLnBrk="0" hangingPunct="0"/>
            <a:r>
              <a:rPr kumimoji="1" lang="en-US" altLang="zh-CN" sz="2000">
                <a:solidFill>
                  <a:srgbClr val="333399"/>
                </a:solidFill>
                <a:latin typeface="Arial" charset="0"/>
                <a:ea typeface="黑体" pitchFamily="2" charset="-122"/>
              </a:rPr>
              <a:t>HTTP</a:t>
            </a:r>
          </a:p>
        </p:txBody>
      </p:sp>
      <p:sp>
        <p:nvSpPr>
          <p:cNvPr id="704525" name="Line 13"/>
          <p:cNvSpPr>
            <a:spLocks noChangeShapeType="1"/>
          </p:cNvSpPr>
          <p:nvPr/>
        </p:nvSpPr>
        <p:spPr bwMode="auto">
          <a:xfrm>
            <a:off x="6680200" y="3292475"/>
            <a:ext cx="1274763" cy="257175"/>
          </a:xfrm>
          <a:prstGeom prst="line">
            <a:avLst/>
          </a:prstGeom>
          <a:noFill/>
          <a:ln w="28575">
            <a:solidFill>
              <a:srgbClr val="333399"/>
            </a:solidFill>
            <a:round/>
            <a:headEnd type="triangle" w="med" len="lg"/>
            <a:tailEnd type="triangle" w="med" len="lg"/>
          </a:ln>
          <a:effectLst/>
        </p:spPr>
        <p:txBody>
          <a:bodyPr wrap="none" anchor="ctr"/>
          <a:lstStyle/>
          <a:p>
            <a:endParaRPr lang="zh-CN" altLang="en-US"/>
          </a:p>
        </p:txBody>
      </p:sp>
      <p:pic>
        <p:nvPicPr>
          <p:cNvPr id="704527" name="Picture 15"/>
          <p:cNvPicPr>
            <a:picLocks noChangeArrowheads="1"/>
          </p:cNvPicPr>
          <p:nvPr/>
        </p:nvPicPr>
        <p:blipFill>
          <a:blip r:embed="rId4" cstate="print"/>
          <a:srcRect/>
          <a:stretch>
            <a:fillRect/>
          </a:stretch>
        </p:blipFill>
        <p:spPr bwMode="auto">
          <a:xfrm>
            <a:off x="1670050" y="2435225"/>
            <a:ext cx="1019175" cy="1028700"/>
          </a:xfrm>
          <a:prstGeom prst="rect">
            <a:avLst/>
          </a:prstGeom>
          <a:noFill/>
          <a:ln w="9525">
            <a:noFill/>
            <a:miter lim="800000"/>
            <a:headEnd/>
            <a:tailEnd/>
          </a:ln>
          <a:effectLst/>
        </p:spPr>
      </p:pic>
      <p:sp>
        <p:nvSpPr>
          <p:cNvPr id="704528" name="Oval 16"/>
          <p:cNvSpPr>
            <a:spLocks noChangeArrowheads="1"/>
          </p:cNvSpPr>
          <p:nvPr/>
        </p:nvSpPr>
        <p:spPr bwMode="auto">
          <a:xfrm>
            <a:off x="2106613" y="3132138"/>
            <a:ext cx="423862" cy="177800"/>
          </a:xfrm>
          <a:prstGeom prst="ellipse">
            <a:avLst/>
          </a:prstGeom>
          <a:solidFill>
            <a:srgbClr val="66FF66"/>
          </a:solidFill>
          <a:ln w="9525">
            <a:solidFill>
              <a:schemeClr val="tx1"/>
            </a:solidFill>
            <a:round/>
            <a:headEnd/>
            <a:tailEnd/>
          </a:ln>
          <a:effectLst/>
        </p:spPr>
        <p:txBody>
          <a:bodyPr wrap="none" anchor="ctr"/>
          <a:lstStyle/>
          <a:p>
            <a:endParaRPr lang="zh-CN" altLang="en-US"/>
          </a:p>
        </p:txBody>
      </p:sp>
      <p:sp>
        <p:nvSpPr>
          <p:cNvPr id="704529" name="Line 17"/>
          <p:cNvSpPr>
            <a:spLocks noChangeShapeType="1"/>
          </p:cNvSpPr>
          <p:nvPr/>
        </p:nvSpPr>
        <p:spPr bwMode="auto">
          <a:xfrm flipH="1">
            <a:off x="2349500" y="2854325"/>
            <a:ext cx="850900" cy="352425"/>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704530" name="Freeform 18" descr="横虚线"/>
          <p:cNvSpPr>
            <a:spLocks/>
          </p:cNvSpPr>
          <p:nvPr/>
        </p:nvSpPr>
        <p:spPr bwMode="auto">
          <a:xfrm>
            <a:off x="1895475" y="2605088"/>
            <a:ext cx="538163" cy="330200"/>
          </a:xfrm>
          <a:custGeom>
            <a:avLst/>
            <a:gdLst/>
            <a:ahLst/>
            <a:cxnLst>
              <a:cxn ang="0">
                <a:pos x="17" y="0"/>
              </a:cxn>
              <a:cxn ang="0">
                <a:pos x="462" y="0"/>
              </a:cxn>
              <a:cxn ang="0">
                <a:pos x="443" y="321"/>
              </a:cxn>
              <a:cxn ang="0">
                <a:pos x="0" y="304"/>
              </a:cxn>
              <a:cxn ang="0">
                <a:pos x="17" y="0"/>
              </a:cxn>
            </a:cxnLst>
            <a:rect l="0" t="0" r="r" b="b"/>
            <a:pathLst>
              <a:path w="463" h="322">
                <a:moveTo>
                  <a:pt x="17" y="0"/>
                </a:moveTo>
                <a:lnTo>
                  <a:pt x="462" y="0"/>
                </a:lnTo>
                <a:lnTo>
                  <a:pt x="443" y="321"/>
                </a:lnTo>
                <a:lnTo>
                  <a:pt x="0" y="304"/>
                </a:lnTo>
                <a:lnTo>
                  <a:pt x="17" y="0"/>
                </a:lnTo>
              </a:path>
            </a:pathLst>
          </a:custGeom>
          <a:pattFill prst="dashHorz">
            <a:fgClr>
              <a:schemeClr val="bg2"/>
            </a:fgClr>
            <a:bgClr>
              <a:schemeClr val="bg1"/>
            </a:bgClr>
          </a:pattFill>
          <a:ln w="12700" cap="rnd" cmpd="sng">
            <a:noFill/>
            <a:prstDash val="solid"/>
            <a:round/>
            <a:headEnd type="none" w="med" len="med"/>
            <a:tailEnd type="none" w="med" len="med"/>
          </a:ln>
          <a:effectLst/>
        </p:spPr>
        <p:txBody>
          <a:bodyPr/>
          <a:lstStyle/>
          <a:p>
            <a:endParaRPr lang="zh-CN" altLang="en-US"/>
          </a:p>
        </p:txBody>
      </p:sp>
      <p:grpSp>
        <p:nvGrpSpPr>
          <p:cNvPr id="704585" name="Group 73"/>
          <p:cNvGrpSpPr>
            <a:grpSpLocks/>
          </p:cNvGrpSpPr>
          <p:nvPr/>
        </p:nvGrpSpPr>
        <p:grpSpPr bwMode="auto">
          <a:xfrm>
            <a:off x="2051050" y="3846513"/>
            <a:ext cx="4714875" cy="1589087"/>
            <a:chOff x="1292" y="2423"/>
            <a:chExt cx="2970" cy="1001"/>
          </a:xfrm>
        </p:grpSpPr>
        <p:sp>
          <p:nvSpPr>
            <p:cNvPr id="704531" name="Line 19"/>
            <p:cNvSpPr>
              <a:spLocks noChangeShapeType="1"/>
            </p:cNvSpPr>
            <p:nvPr/>
          </p:nvSpPr>
          <p:spPr bwMode="auto">
            <a:xfrm flipV="1">
              <a:off x="1328" y="2749"/>
              <a:ext cx="2934" cy="9"/>
            </a:xfrm>
            <a:prstGeom prst="line">
              <a:avLst/>
            </a:prstGeom>
            <a:noFill/>
            <a:ln w="28575">
              <a:solidFill>
                <a:srgbClr val="333399"/>
              </a:solidFill>
              <a:prstDash val="dash"/>
              <a:round/>
              <a:headEnd/>
              <a:tailEnd type="triangle" w="med" len="lg"/>
            </a:ln>
            <a:effectLst/>
          </p:spPr>
          <p:txBody>
            <a:bodyPr/>
            <a:lstStyle/>
            <a:p>
              <a:endParaRPr lang="zh-CN" altLang="en-US"/>
            </a:p>
          </p:txBody>
        </p:sp>
        <p:grpSp>
          <p:nvGrpSpPr>
            <p:cNvPr id="704532" name="Group 20"/>
            <p:cNvGrpSpPr>
              <a:grpSpLocks/>
            </p:cNvGrpSpPr>
            <p:nvPr/>
          </p:nvGrpSpPr>
          <p:grpSpPr bwMode="auto">
            <a:xfrm>
              <a:off x="2298" y="2614"/>
              <a:ext cx="1444" cy="270"/>
              <a:chOff x="1152" y="1824"/>
              <a:chExt cx="1296" cy="240"/>
            </a:xfrm>
          </p:grpSpPr>
          <p:sp>
            <p:nvSpPr>
              <p:cNvPr id="704533" name="AutoShape 21"/>
              <p:cNvSpPr>
                <a:spLocks noChangeArrowheads="1"/>
              </p:cNvSpPr>
              <p:nvPr/>
            </p:nvSpPr>
            <p:spPr bwMode="auto">
              <a:xfrm>
                <a:off x="2160" y="1872"/>
                <a:ext cx="288" cy="144"/>
              </a:xfrm>
              <a:prstGeom prst="rightArrow">
                <a:avLst>
                  <a:gd name="adj1" fmla="val 50000"/>
                  <a:gd name="adj2" fmla="val 50000"/>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704534" name="Rectangle 22"/>
              <p:cNvSpPr>
                <a:spLocks noChangeArrowheads="1"/>
              </p:cNvSpPr>
              <p:nvPr/>
            </p:nvSpPr>
            <p:spPr bwMode="auto">
              <a:xfrm>
                <a:off x="1152" y="1824"/>
                <a:ext cx="1008" cy="24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请求报文</a:t>
                </a:r>
              </a:p>
            </p:txBody>
          </p:sp>
        </p:grpSp>
        <p:sp>
          <p:nvSpPr>
            <p:cNvPr id="704535" name="Line 23"/>
            <p:cNvSpPr>
              <a:spLocks noChangeShapeType="1"/>
            </p:cNvSpPr>
            <p:nvPr/>
          </p:nvSpPr>
          <p:spPr bwMode="auto">
            <a:xfrm>
              <a:off x="1319" y="2506"/>
              <a:ext cx="0" cy="810"/>
            </a:xfrm>
            <a:prstGeom prst="line">
              <a:avLst/>
            </a:prstGeom>
            <a:noFill/>
            <a:ln w="19050">
              <a:solidFill>
                <a:srgbClr val="333399"/>
              </a:solidFill>
              <a:round/>
              <a:headEnd/>
              <a:tailEnd/>
            </a:ln>
            <a:effectLst/>
          </p:spPr>
          <p:txBody>
            <a:bodyPr/>
            <a:lstStyle/>
            <a:p>
              <a:endParaRPr lang="zh-CN" altLang="en-US"/>
            </a:p>
          </p:txBody>
        </p:sp>
        <p:sp>
          <p:nvSpPr>
            <p:cNvPr id="704536" name="Line 24"/>
            <p:cNvSpPr>
              <a:spLocks noChangeShapeType="1"/>
            </p:cNvSpPr>
            <p:nvPr/>
          </p:nvSpPr>
          <p:spPr bwMode="auto">
            <a:xfrm>
              <a:off x="4262" y="2560"/>
              <a:ext cx="0" cy="864"/>
            </a:xfrm>
            <a:prstGeom prst="line">
              <a:avLst/>
            </a:prstGeom>
            <a:noFill/>
            <a:ln w="19050">
              <a:solidFill>
                <a:srgbClr val="333399"/>
              </a:solidFill>
              <a:round/>
              <a:headEnd/>
              <a:tailEnd/>
            </a:ln>
            <a:effectLst/>
          </p:spPr>
          <p:txBody>
            <a:bodyPr/>
            <a:lstStyle/>
            <a:p>
              <a:endParaRPr lang="zh-CN" altLang="en-US"/>
            </a:p>
          </p:txBody>
        </p:sp>
        <p:sp>
          <p:nvSpPr>
            <p:cNvPr id="704537" name="Text Box 25"/>
            <p:cNvSpPr txBox="1">
              <a:spLocks noChangeArrowheads="1"/>
            </p:cNvSpPr>
            <p:nvPr/>
          </p:nvSpPr>
          <p:spPr bwMode="auto">
            <a:xfrm>
              <a:off x="1292" y="2423"/>
              <a:ext cx="1000" cy="32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请求文档</a:t>
              </a:r>
            </a:p>
          </p:txBody>
        </p:sp>
      </p:grpSp>
      <p:sp>
        <p:nvSpPr>
          <p:cNvPr id="704538" name="Text Box 26"/>
          <p:cNvSpPr txBox="1">
            <a:spLocks noChangeArrowheads="1"/>
          </p:cNvSpPr>
          <p:nvPr/>
        </p:nvSpPr>
        <p:spPr bwMode="auto">
          <a:xfrm>
            <a:off x="7164388" y="3717925"/>
            <a:ext cx="2016125" cy="1006475"/>
          </a:xfrm>
          <a:prstGeom prst="rect">
            <a:avLst/>
          </a:prstGeom>
          <a:noFill/>
          <a:ln w="9525">
            <a:noFill/>
            <a:miter lim="800000"/>
            <a:headEnd/>
            <a:tailEnd/>
          </a:ln>
          <a:effectLst/>
        </p:spPr>
        <p:txBody>
          <a:bodyPr>
            <a:spAutoFit/>
          </a:bodyPr>
          <a:lstStyle/>
          <a:p>
            <a:pPr algn="ctr"/>
            <a:r>
              <a:rPr kumimoji="1" lang="zh-CN" altLang="en-US" sz="2000">
                <a:solidFill>
                  <a:srgbClr val="333399"/>
                </a:solidFill>
                <a:latin typeface="Arial" charset="0"/>
                <a:ea typeface="黑体" pitchFamily="2" charset="-122"/>
              </a:rPr>
              <a:t>程序事先被编译成二进制代码，存放为文件</a:t>
            </a:r>
          </a:p>
        </p:txBody>
      </p:sp>
      <p:sp>
        <p:nvSpPr>
          <p:cNvPr id="704540" name="Text Box 28"/>
          <p:cNvSpPr txBox="1">
            <a:spLocks noChangeArrowheads="1"/>
          </p:cNvSpPr>
          <p:nvPr/>
        </p:nvSpPr>
        <p:spPr bwMode="auto">
          <a:xfrm>
            <a:off x="7672388" y="1700213"/>
            <a:ext cx="1123950" cy="1709737"/>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grpSp>
        <p:nvGrpSpPr>
          <p:cNvPr id="704584" name="Group 72"/>
          <p:cNvGrpSpPr>
            <a:grpSpLocks/>
          </p:cNvGrpSpPr>
          <p:nvPr/>
        </p:nvGrpSpPr>
        <p:grpSpPr bwMode="auto">
          <a:xfrm>
            <a:off x="7885113" y="2600325"/>
            <a:ext cx="692150" cy="396875"/>
            <a:chOff x="5029" y="853"/>
            <a:chExt cx="436" cy="250"/>
          </a:xfrm>
        </p:grpSpPr>
        <p:sp>
          <p:nvSpPr>
            <p:cNvPr id="704550" name="Rectangle 38"/>
            <p:cNvSpPr>
              <a:spLocks noChangeArrowheads="1"/>
            </p:cNvSpPr>
            <p:nvPr/>
          </p:nvSpPr>
          <p:spPr bwMode="auto">
            <a:xfrm>
              <a:off x="5074" y="903"/>
              <a:ext cx="350" cy="168"/>
            </a:xfrm>
            <a:prstGeom prst="rect">
              <a:avLst/>
            </a:prstGeom>
            <a:solidFill>
              <a:schemeClr val="bg1"/>
            </a:solidFill>
            <a:ln w="9525">
              <a:noFill/>
              <a:miter lim="800000"/>
              <a:headEnd/>
              <a:tailEnd/>
            </a:ln>
            <a:effectLst/>
          </p:spPr>
          <p:txBody>
            <a:bodyPr wrap="none" anchor="ctr"/>
            <a:lstStyle/>
            <a:p>
              <a:endParaRPr lang="zh-CN" altLang="en-US"/>
            </a:p>
          </p:txBody>
        </p:sp>
        <p:sp>
          <p:nvSpPr>
            <p:cNvPr id="704551" name="Text Box 39"/>
            <p:cNvSpPr txBox="1">
              <a:spLocks noChangeArrowheads="1"/>
            </p:cNvSpPr>
            <p:nvPr/>
          </p:nvSpPr>
          <p:spPr bwMode="auto">
            <a:xfrm>
              <a:off x="5029" y="853"/>
              <a:ext cx="43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程序</a:t>
              </a:r>
            </a:p>
          </p:txBody>
        </p:sp>
      </p:grpSp>
      <p:grpSp>
        <p:nvGrpSpPr>
          <p:cNvPr id="704583" name="Group 71"/>
          <p:cNvGrpSpPr>
            <a:grpSpLocks/>
          </p:cNvGrpSpPr>
          <p:nvPr/>
        </p:nvGrpSpPr>
        <p:grpSpPr bwMode="auto">
          <a:xfrm>
            <a:off x="34925" y="4868863"/>
            <a:ext cx="2638425" cy="1706562"/>
            <a:chOff x="22" y="3203"/>
            <a:chExt cx="1662" cy="1075"/>
          </a:xfrm>
        </p:grpSpPr>
        <p:sp>
          <p:nvSpPr>
            <p:cNvPr id="704542" name="Text Box 30"/>
            <p:cNvSpPr txBox="1">
              <a:spLocks noChangeArrowheads="1"/>
            </p:cNvSpPr>
            <p:nvPr/>
          </p:nvSpPr>
          <p:spPr bwMode="auto">
            <a:xfrm>
              <a:off x="22" y="3386"/>
              <a:ext cx="1134" cy="711"/>
            </a:xfrm>
            <a:prstGeom prst="rect">
              <a:avLst/>
            </a:prstGeom>
            <a:noFill/>
            <a:ln w="9525">
              <a:noFill/>
              <a:miter lim="800000"/>
              <a:headEnd/>
              <a:tailEnd/>
            </a:ln>
            <a:effectLst/>
          </p:spPr>
          <p:txBody>
            <a:bodyPr>
              <a:spAutoFit/>
            </a:bodyPr>
            <a:lstStyle/>
            <a:p>
              <a:pPr algn="ctr"/>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此程序在</a:t>
              </a:r>
            </a:p>
            <a:p>
              <a:pPr algn="ctr"/>
              <a:r>
                <a:rPr kumimoji="1" lang="zh-CN" altLang="en-US" sz="2000">
                  <a:solidFill>
                    <a:srgbClr val="333399"/>
                  </a:solidFill>
                  <a:latin typeface="Arial" charset="0"/>
                  <a:ea typeface="黑体" pitchFamily="2" charset="-122"/>
                </a:rPr>
                <a:t>客户端创建</a:t>
              </a:r>
            </a:p>
            <a:p>
              <a:pPr algn="ctr"/>
              <a:r>
                <a:rPr kumimoji="1" lang="zh-CN" altLang="en-US" sz="2000">
                  <a:solidFill>
                    <a:srgbClr val="333399"/>
                  </a:solidFill>
                  <a:latin typeface="Arial" charset="0"/>
                  <a:ea typeface="黑体" pitchFamily="2" charset="-122"/>
                </a:rPr>
                <a:t>出活动文档</a:t>
              </a:r>
            </a:p>
          </p:txBody>
        </p:sp>
        <p:grpSp>
          <p:nvGrpSpPr>
            <p:cNvPr id="704574" name="Group 62"/>
            <p:cNvGrpSpPr>
              <a:grpSpLocks/>
            </p:cNvGrpSpPr>
            <p:nvPr/>
          </p:nvGrpSpPr>
          <p:grpSpPr bwMode="auto">
            <a:xfrm>
              <a:off x="975" y="3203"/>
              <a:ext cx="709" cy="1075"/>
              <a:chOff x="975" y="3203"/>
              <a:chExt cx="709" cy="1075"/>
            </a:xfrm>
          </p:grpSpPr>
          <p:sp>
            <p:nvSpPr>
              <p:cNvPr id="704553" name="Rectangle 41"/>
              <p:cNvSpPr>
                <a:spLocks noChangeArrowheads="1"/>
              </p:cNvSpPr>
              <p:nvPr/>
            </p:nvSpPr>
            <p:spPr bwMode="auto">
              <a:xfrm>
                <a:off x="1123" y="3806"/>
                <a:ext cx="401" cy="90"/>
              </a:xfrm>
              <a:prstGeom prst="rect">
                <a:avLst/>
              </a:prstGeom>
              <a:solidFill>
                <a:schemeClr val="bg1"/>
              </a:solidFill>
              <a:ln w="9525">
                <a:noFill/>
                <a:miter lim="800000"/>
                <a:headEnd/>
                <a:tailEnd/>
              </a:ln>
              <a:effectLst/>
            </p:spPr>
            <p:txBody>
              <a:bodyPr wrap="none" anchor="ctr"/>
              <a:lstStyle/>
              <a:p>
                <a:endParaRPr lang="zh-CN" altLang="en-US"/>
              </a:p>
            </p:txBody>
          </p:sp>
          <p:sp>
            <p:nvSpPr>
              <p:cNvPr id="704554" name="Text Box 42"/>
              <p:cNvSpPr txBox="1">
                <a:spLocks noChangeArrowheads="1"/>
              </p:cNvSpPr>
              <p:nvPr/>
            </p:nvSpPr>
            <p:spPr bwMode="auto">
              <a:xfrm>
                <a:off x="975" y="3203"/>
                <a:ext cx="709" cy="1075"/>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grpSp>
            <p:nvGrpSpPr>
              <p:cNvPr id="704572" name="Group 60"/>
              <p:cNvGrpSpPr>
                <a:grpSpLocks/>
              </p:cNvGrpSpPr>
              <p:nvPr/>
            </p:nvGrpSpPr>
            <p:grpSpPr bwMode="auto">
              <a:xfrm>
                <a:off x="1111" y="3612"/>
                <a:ext cx="436" cy="250"/>
                <a:chOff x="2154" y="3884"/>
                <a:chExt cx="436" cy="250"/>
              </a:xfrm>
            </p:grpSpPr>
            <p:sp>
              <p:nvSpPr>
                <p:cNvPr id="704556" name="Rectangle 44"/>
                <p:cNvSpPr>
                  <a:spLocks noChangeArrowheads="1"/>
                </p:cNvSpPr>
                <p:nvPr/>
              </p:nvSpPr>
              <p:spPr bwMode="auto">
                <a:xfrm>
                  <a:off x="2175" y="3927"/>
                  <a:ext cx="375" cy="199"/>
                </a:xfrm>
                <a:prstGeom prst="rect">
                  <a:avLst/>
                </a:prstGeom>
                <a:solidFill>
                  <a:schemeClr val="bg1"/>
                </a:solidFill>
                <a:ln w="9525">
                  <a:noFill/>
                  <a:miter lim="800000"/>
                  <a:headEnd/>
                  <a:tailEnd/>
                </a:ln>
                <a:effectLst/>
              </p:spPr>
              <p:txBody>
                <a:bodyPr wrap="none" anchor="ctr"/>
                <a:lstStyle/>
                <a:p>
                  <a:endParaRPr lang="zh-CN" altLang="en-US"/>
                </a:p>
              </p:txBody>
            </p:sp>
            <p:sp>
              <p:nvSpPr>
                <p:cNvPr id="704557" name="Text Box 45"/>
                <p:cNvSpPr txBox="1">
                  <a:spLocks noChangeArrowheads="1"/>
                </p:cNvSpPr>
                <p:nvPr/>
              </p:nvSpPr>
              <p:spPr bwMode="auto">
                <a:xfrm>
                  <a:off x="2154" y="3884"/>
                  <a:ext cx="43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文档</a:t>
                  </a:r>
                </a:p>
              </p:txBody>
            </p:sp>
          </p:grpSp>
        </p:grpSp>
      </p:grpSp>
      <p:sp>
        <p:nvSpPr>
          <p:cNvPr id="704526" name="Line 14"/>
          <p:cNvSpPr>
            <a:spLocks noChangeShapeType="1"/>
          </p:cNvSpPr>
          <p:nvPr/>
        </p:nvSpPr>
        <p:spPr bwMode="auto">
          <a:xfrm>
            <a:off x="2433638" y="3206750"/>
            <a:ext cx="3992562" cy="0"/>
          </a:xfrm>
          <a:prstGeom prst="line">
            <a:avLst/>
          </a:prstGeom>
          <a:noFill/>
          <a:ln w="28575">
            <a:solidFill>
              <a:schemeClr val="hlink"/>
            </a:solidFill>
            <a:prstDash val="dash"/>
            <a:round/>
            <a:headEnd type="triangle" w="med" len="lg"/>
            <a:tailEnd type="triangle" w="med" len="lg"/>
          </a:ln>
          <a:effectLst/>
        </p:spPr>
        <p:txBody>
          <a:bodyPr wrap="none" anchor="ctr"/>
          <a:lstStyle/>
          <a:p>
            <a:endParaRPr lang="zh-CN" altLang="en-US"/>
          </a:p>
        </p:txBody>
      </p:sp>
      <p:sp>
        <p:nvSpPr>
          <p:cNvPr id="53" name="灯片编号占位符 52"/>
          <p:cNvSpPr>
            <a:spLocks noGrp="1"/>
          </p:cNvSpPr>
          <p:nvPr>
            <p:ph type="sldNum" sz="quarter" idx="12"/>
          </p:nvPr>
        </p:nvSpPr>
        <p:spPr/>
        <p:txBody>
          <a:bodyPr/>
          <a:lstStyle/>
          <a:p>
            <a:fld id="{045B55CD-77B8-4BF0-A51A-42C2BCEA6244}" type="slidenum">
              <a:rPr lang="en-US" altLang="zh-CN" smtClean="0"/>
              <a:pPr/>
              <a:t>106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4585"/>
                                        </p:tgtEl>
                                        <p:attrNameLst>
                                          <p:attrName>style.visibility</p:attrName>
                                        </p:attrNameLst>
                                      </p:cBhvr>
                                      <p:to>
                                        <p:strVal val="visible"/>
                                      </p:to>
                                    </p:set>
                                    <p:animEffect transition="in" filter="wipe(left)">
                                      <p:cBhvr>
                                        <p:cTn id="7" dur="1000"/>
                                        <p:tgtEl>
                                          <p:spTgt spid="70458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704586"/>
                                        </p:tgtEl>
                                        <p:attrNameLst>
                                          <p:attrName>style.visibility</p:attrName>
                                        </p:attrNameLst>
                                      </p:cBhvr>
                                      <p:to>
                                        <p:strVal val="visible"/>
                                      </p:to>
                                    </p:set>
                                    <p:animEffect transition="in" filter="wipe(right)">
                                      <p:cBhvr>
                                        <p:cTn id="11" dur="1000"/>
                                        <p:tgtEl>
                                          <p:spTgt spid="704586"/>
                                        </p:tgtEl>
                                      </p:cBhvr>
                                    </p:animEffect>
                                  </p:childTnLst>
                                </p:cTn>
                              </p:par>
                            </p:childTnLst>
                          </p:cTn>
                        </p:par>
                        <p:par>
                          <p:cTn id="12" fill="hold">
                            <p:stCondLst>
                              <p:cond delay="2500"/>
                            </p:stCondLst>
                            <p:childTnLst>
                              <p:par>
                                <p:cTn id="13" presetID="1" presetClass="entr" presetSubtype="0" fill="hold" nodeType="afterEffect">
                                  <p:stCondLst>
                                    <p:cond delay="500"/>
                                  </p:stCondLst>
                                  <p:childTnLst>
                                    <p:set>
                                      <p:cBhvr>
                                        <p:cTn id="14" dur="1" fill="hold">
                                          <p:stCondLst>
                                            <p:cond delay="0"/>
                                          </p:stCondLst>
                                        </p:cTn>
                                        <p:tgtEl>
                                          <p:spTgt spid="704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pPr algn="ctr"/>
            <a:r>
              <a:rPr lang="zh-CN" altLang="en-US"/>
              <a:t>用 </a:t>
            </a:r>
            <a:r>
              <a:rPr lang="en-US" altLang="zh-CN"/>
              <a:t>Java </a:t>
            </a:r>
            <a:r>
              <a:rPr lang="zh-CN" altLang="en-US"/>
              <a:t>技术创建活动文档 </a:t>
            </a:r>
          </a:p>
        </p:txBody>
      </p:sp>
      <p:sp>
        <p:nvSpPr>
          <p:cNvPr id="706563" name="Rectangle 3"/>
          <p:cNvSpPr>
            <a:spLocks noGrp="1" noChangeArrowheads="1"/>
          </p:cNvSpPr>
          <p:nvPr>
            <p:ph type="body" idx="1"/>
          </p:nvPr>
        </p:nvSpPr>
        <p:spPr>
          <a:xfrm>
            <a:off x="1042988" y="1906588"/>
            <a:ext cx="7772400" cy="4114800"/>
          </a:xfrm>
        </p:spPr>
        <p:txBody>
          <a:bodyPr/>
          <a:lstStyle/>
          <a:p>
            <a:pPr>
              <a:lnSpc>
                <a:spcPct val="90000"/>
              </a:lnSpc>
            </a:pPr>
            <a:r>
              <a:rPr lang="zh-CN" altLang="en-US" sz="2800"/>
              <a:t>由美国 </a:t>
            </a:r>
            <a:r>
              <a:rPr lang="en-US" altLang="zh-CN" sz="2800"/>
              <a:t>Sun </a:t>
            </a:r>
            <a:r>
              <a:rPr lang="zh-CN" altLang="en-US" sz="2800"/>
              <a:t>公司开发的 </a:t>
            </a:r>
            <a:r>
              <a:rPr lang="en-US" altLang="zh-CN" sz="2800">
                <a:solidFill>
                  <a:schemeClr val="hlink"/>
                </a:solidFill>
              </a:rPr>
              <a:t>Java</a:t>
            </a:r>
            <a:r>
              <a:rPr lang="en-US" altLang="zh-CN" sz="2800"/>
              <a:t> </a:t>
            </a:r>
            <a:r>
              <a:rPr lang="zh-CN" altLang="en-US" sz="2800"/>
              <a:t>语言是一项用于创建和运行活动文档的技术。</a:t>
            </a:r>
          </a:p>
          <a:p>
            <a:pPr>
              <a:lnSpc>
                <a:spcPct val="90000"/>
              </a:lnSpc>
            </a:pPr>
            <a:r>
              <a:rPr lang="zh-CN" altLang="en-US" sz="2800"/>
              <a:t>在 </a:t>
            </a:r>
            <a:r>
              <a:rPr lang="en-US" altLang="zh-CN" sz="2800"/>
              <a:t>Java </a:t>
            </a:r>
            <a:r>
              <a:rPr lang="zh-CN" altLang="en-US" sz="2800"/>
              <a:t>技术中使用 “</a:t>
            </a:r>
            <a:r>
              <a:rPr lang="zh-CN" altLang="en-US" sz="2800">
                <a:solidFill>
                  <a:schemeClr val="hlink"/>
                </a:solidFill>
              </a:rPr>
              <a:t>小应用程序</a:t>
            </a:r>
            <a:r>
              <a:rPr lang="zh-CN" altLang="en-US" sz="2800"/>
              <a:t>”</a:t>
            </a:r>
            <a:r>
              <a:rPr lang="en-US" altLang="zh-CN" sz="2800"/>
              <a:t>(applet)</a:t>
            </a:r>
            <a:r>
              <a:rPr lang="zh-CN" altLang="en-US" sz="2800"/>
              <a:t>来描述活动文档程序。</a:t>
            </a:r>
          </a:p>
          <a:p>
            <a:pPr>
              <a:lnSpc>
                <a:spcPct val="90000"/>
              </a:lnSpc>
            </a:pPr>
            <a:r>
              <a:rPr lang="zh-CN" altLang="en-US" sz="2800"/>
              <a:t>用户从万维网服务器下载嵌入了 </a:t>
            </a:r>
            <a:r>
              <a:rPr lang="en-US" altLang="zh-CN" sz="2800"/>
              <a:t>Java </a:t>
            </a:r>
            <a:r>
              <a:rPr lang="zh-CN" altLang="en-US" sz="2800"/>
              <a:t>小应用程序的 </a:t>
            </a:r>
            <a:r>
              <a:rPr lang="en-US" altLang="zh-CN" sz="2800"/>
              <a:t>HTML </a:t>
            </a:r>
            <a:r>
              <a:rPr lang="zh-CN" altLang="en-US" sz="2800"/>
              <a:t>文档后，可在浏览器的屏幕上点击某个图像，就可看到动画效果，或在下拉式菜单中点击某个项目，就可看到计算结果。</a:t>
            </a:r>
          </a:p>
          <a:p>
            <a:pPr>
              <a:lnSpc>
                <a:spcPct val="90000"/>
              </a:lnSpc>
            </a:pPr>
            <a:r>
              <a:rPr lang="en-US" altLang="zh-CN" sz="2800"/>
              <a:t>Java </a:t>
            </a:r>
            <a:r>
              <a:rPr lang="zh-CN" altLang="en-US" sz="2800"/>
              <a:t>技术是活动文档技术的一部分。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107</a:t>
            </a:fld>
            <a:endParaRPr lang="en-US" altLang="zh-CN"/>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a:xfrm>
            <a:off x="1150938" y="765175"/>
            <a:ext cx="7793037" cy="911225"/>
          </a:xfrm>
        </p:spPr>
        <p:txBody>
          <a:bodyPr/>
          <a:lstStyle/>
          <a:p>
            <a:r>
              <a:rPr lang="en-US" altLang="zh-CN" dirty="0"/>
              <a:t>Java </a:t>
            </a:r>
            <a:r>
              <a:rPr lang="zh-CN" altLang="en-US" dirty="0"/>
              <a:t>技术装三个主要组成部分 </a:t>
            </a:r>
          </a:p>
        </p:txBody>
      </p:sp>
      <p:sp>
        <p:nvSpPr>
          <p:cNvPr id="707587" name="Rectangle 3"/>
          <p:cNvSpPr>
            <a:spLocks noGrp="1" noChangeArrowheads="1"/>
          </p:cNvSpPr>
          <p:nvPr>
            <p:ph type="body" idx="1"/>
          </p:nvPr>
        </p:nvSpPr>
        <p:spPr>
          <a:xfrm>
            <a:off x="1042988" y="1906588"/>
            <a:ext cx="7772400" cy="4114800"/>
          </a:xfrm>
        </p:spPr>
        <p:txBody>
          <a:bodyPr/>
          <a:lstStyle/>
          <a:p>
            <a:pPr>
              <a:buFont typeface="Wingdings" pitchFamily="2" charset="2"/>
              <a:buNone/>
            </a:pPr>
            <a:r>
              <a:rPr lang="en-US" altLang="zh-CN" sz="2800" dirty="0"/>
              <a:t>(1) </a:t>
            </a:r>
            <a:r>
              <a:rPr lang="zh-CN" altLang="en-US" sz="2800" dirty="0"/>
              <a:t>程序设计语言。</a:t>
            </a:r>
            <a:r>
              <a:rPr lang="en-US" altLang="zh-CN" sz="2800" dirty="0"/>
              <a:t>Java </a:t>
            </a:r>
            <a:r>
              <a:rPr lang="zh-CN" altLang="en-US" sz="2800" dirty="0"/>
              <a:t>包含一个新的程序设计语言，用来编写传统的计算机程序和 </a:t>
            </a:r>
            <a:r>
              <a:rPr lang="en-US" altLang="zh-CN" sz="2800" dirty="0"/>
              <a:t>Java </a:t>
            </a:r>
            <a:r>
              <a:rPr lang="zh-CN" altLang="en-US" sz="2800" dirty="0"/>
              <a:t>小应用程序。</a:t>
            </a:r>
          </a:p>
          <a:p>
            <a:pPr>
              <a:buFont typeface="Wingdings" pitchFamily="2" charset="2"/>
              <a:buNone/>
            </a:pPr>
            <a:r>
              <a:rPr lang="en-US" altLang="zh-CN" sz="2800" dirty="0"/>
              <a:t>(2) </a:t>
            </a:r>
            <a:r>
              <a:rPr lang="zh-CN" altLang="en-US" sz="2800" dirty="0"/>
              <a:t>运行</a:t>
            </a:r>
            <a:r>
              <a:rPr lang="en-US" altLang="zh-CN" sz="2800" dirty="0"/>
              <a:t>(runtime)</a:t>
            </a:r>
            <a:r>
              <a:rPr lang="zh-CN" altLang="en-US" sz="2800" dirty="0"/>
              <a:t>环境。这是运行 </a:t>
            </a:r>
            <a:r>
              <a:rPr lang="en-US" altLang="zh-CN" sz="2800" dirty="0"/>
              <a:t>Java </a:t>
            </a:r>
            <a:r>
              <a:rPr lang="zh-CN" altLang="en-US" sz="2800" dirty="0"/>
              <a:t>程序所必须的运行环境，其中包括 </a:t>
            </a:r>
            <a:r>
              <a:rPr lang="en-US" altLang="zh-CN" sz="2800" dirty="0"/>
              <a:t>Java </a:t>
            </a:r>
            <a:r>
              <a:rPr lang="zh-CN" altLang="en-US" sz="2800" dirty="0"/>
              <a:t>虚拟机（简称为 </a:t>
            </a:r>
            <a:r>
              <a:rPr lang="en-US" altLang="zh-CN" sz="2800" dirty="0"/>
              <a:t>JVM</a:t>
            </a:r>
            <a:r>
              <a:rPr lang="zh-CN" altLang="en-US" sz="2800" dirty="0"/>
              <a:t>），该软件定义了 </a:t>
            </a:r>
            <a:r>
              <a:rPr lang="en-US" altLang="zh-CN" sz="2800" dirty="0"/>
              <a:t>Java </a:t>
            </a:r>
            <a:r>
              <a:rPr lang="zh-CN" altLang="en-US" sz="2800" dirty="0"/>
              <a:t>二进制代码的执行模型。</a:t>
            </a:r>
          </a:p>
          <a:p>
            <a:pPr>
              <a:buFont typeface="Wingdings" pitchFamily="2" charset="2"/>
              <a:buNone/>
            </a:pPr>
            <a:r>
              <a:rPr lang="en-US" altLang="zh-CN" sz="2800" dirty="0"/>
              <a:t>(3) </a:t>
            </a:r>
            <a:r>
              <a:rPr lang="zh-CN" altLang="en-US" sz="2800" dirty="0"/>
              <a:t>类库</a:t>
            </a:r>
            <a:r>
              <a:rPr lang="en-US" altLang="zh-CN" sz="2800" dirty="0"/>
              <a:t>(class library)</a:t>
            </a:r>
            <a:r>
              <a:rPr lang="zh-CN" altLang="en-US" sz="2800" dirty="0"/>
              <a:t>。为了更容易编写 </a:t>
            </a:r>
            <a:r>
              <a:rPr lang="en-US" altLang="zh-CN" sz="2800" dirty="0"/>
              <a:t>Java </a:t>
            </a:r>
            <a:r>
              <a:rPr lang="zh-CN" altLang="en-US" sz="2800" dirty="0"/>
              <a:t>小应用程序，</a:t>
            </a:r>
            <a:r>
              <a:rPr lang="en-US" altLang="zh-CN" sz="2800" dirty="0"/>
              <a:t>Java </a:t>
            </a:r>
            <a:r>
              <a:rPr lang="zh-CN" altLang="en-US" sz="2800" dirty="0"/>
              <a:t>提供了强大的类库支持。 </a:t>
            </a:r>
            <a:endParaRPr lang="en-US" altLang="zh-CN" sz="2800" dirty="0"/>
          </a:p>
          <a:p>
            <a:pPr>
              <a:buNone/>
            </a:pPr>
            <a:r>
              <a:rPr lang="en-US" altLang="zh-CN" sz="2000" dirty="0">
                <a:hlinkClick r:id="rId3"/>
              </a:rPr>
              <a:t>http://www.4008000000.com/cpchexian/sem/baidubaojia3.shtml?WT.mc_id=C03-BDXZ-brand0889&amp;WT.srch=1</a:t>
            </a:r>
            <a:endParaRPr lang="zh-CN" altLang="en-US" sz="2000" dirty="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108</a:t>
            </a:fld>
            <a:endParaRPr lang="en-US" altLang="zh-CN"/>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pPr algn="ctr"/>
            <a:r>
              <a:rPr lang="en-US" altLang="zh-CN"/>
              <a:t>Java</a:t>
            </a:r>
          </a:p>
        </p:txBody>
      </p:sp>
      <p:sp>
        <p:nvSpPr>
          <p:cNvPr id="708611" name="Rectangle 3"/>
          <p:cNvSpPr>
            <a:spLocks noGrp="1" noChangeArrowheads="1"/>
          </p:cNvSpPr>
          <p:nvPr>
            <p:ph type="body" idx="1"/>
          </p:nvPr>
        </p:nvSpPr>
        <p:spPr>
          <a:xfrm>
            <a:off x="1042988" y="1906588"/>
            <a:ext cx="7772400" cy="4546600"/>
          </a:xfrm>
        </p:spPr>
        <p:txBody>
          <a:bodyPr/>
          <a:lstStyle/>
          <a:p>
            <a:r>
              <a:rPr lang="en-US" altLang="zh-CN" sz="2800"/>
              <a:t>Java </a:t>
            </a:r>
            <a:r>
              <a:rPr lang="zh-CN" altLang="en-US" sz="2800"/>
              <a:t>是一种面向对象的高级语言，从 </a:t>
            </a:r>
            <a:r>
              <a:rPr lang="en-US" altLang="zh-CN" sz="2800"/>
              <a:t>C++ </a:t>
            </a:r>
            <a:r>
              <a:rPr lang="zh-CN" altLang="en-US" sz="2800"/>
              <a:t>派生出来的，它省略了 </a:t>
            </a:r>
            <a:r>
              <a:rPr lang="en-US" altLang="zh-CN" sz="2800"/>
              <a:t>C++ </a:t>
            </a:r>
            <a:r>
              <a:rPr lang="zh-CN" altLang="en-US" sz="2800"/>
              <a:t>很多复杂的、很少用的语言特点。</a:t>
            </a:r>
          </a:p>
          <a:p>
            <a:r>
              <a:rPr lang="en-US" altLang="zh-CN" sz="2800"/>
              <a:t>Java </a:t>
            </a:r>
            <a:r>
              <a:rPr lang="zh-CN" altLang="en-US" sz="2800"/>
              <a:t>的每一个数据项都有一个确定的类型。对数据的操作严格按照该数据的类型来进行。</a:t>
            </a:r>
          </a:p>
          <a:p>
            <a:r>
              <a:rPr lang="en-US" altLang="zh-CN" sz="2800"/>
              <a:t>Java </a:t>
            </a:r>
            <a:r>
              <a:rPr lang="zh-CN" altLang="en-US" sz="2800"/>
              <a:t>的编译程序将源程序转换成 </a:t>
            </a:r>
            <a:r>
              <a:rPr lang="en-US" altLang="zh-CN" sz="2800"/>
              <a:t>Java </a:t>
            </a:r>
            <a:r>
              <a:rPr lang="zh-CN" altLang="en-US" sz="2800"/>
              <a:t>字节码</a:t>
            </a:r>
            <a:r>
              <a:rPr lang="en-US" altLang="zh-CN" sz="2800"/>
              <a:t>(bytecode)</a:t>
            </a:r>
            <a:r>
              <a:rPr lang="zh-CN" altLang="en-US" sz="2800"/>
              <a:t>，这是一种与机器无关的二进制代码。计算机程序调用解释程序读取字节码，并解释执行。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109</a:t>
            </a:fld>
            <a:endParaRPr lang="en-US" altLang="zh-C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a:xfrm>
            <a:off x="1387475" y="931863"/>
            <a:ext cx="6856413" cy="768350"/>
          </a:xfrm>
        </p:spPr>
        <p:txBody>
          <a:bodyPr/>
          <a:lstStyle/>
          <a:p>
            <a:pPr algn="ctr"/>
            <a:r>
              <a:rPr lang="zh-CN" altLang="en-US"/>
              <a:t>顶级域名 </a:t>
            </a:r>
            <a:r>
              <a:rPr lang="en-US" altLang="zh-CN"/>
              <a:t>TLD </a:t>
            </a:r>
            <a:r>
              <a:rPr lang="zh-CN" altLang="en-US"/>
              <a:t>（续）</a:t>
            </a:r>
            <a:endParaRPr lang="zh-CN" altLang="en-US" sz="3600"/>
          </a:p>
        </p:txBody>
      </p:sp>
      <p:sp>
        <p:nvSpPr>
          <p:cNvPr id="1062915" name="Rectangle 3"/>
          <p:cNvSpPr>
            <a:spLocks noGrp="1" noChangeArrowheads="1"/>
          </p:cNvSpPr>
          <p:nvPr>
            <p:ph type="body" idx="1"/>
          </p:nvPr>
        </p:nvSpPr>
        <p:spPr>
          <a:xfrm>
            <a:off x="755650" y="1978025"/>
            <a:ext cx="8064500" cy="4879975"/>
          </a:xfrm>
        </p:spPr>
        <p:txBody>
          <a:bodyPr/>
          <a:lstStyle/>
          <a:p>
            <a:pPr>
              <a:buFont typeface="Wingdings" pitchFamily="2" charset="2"/>
              <a:buNone/>
            </a:pPr>
            <a:r>
              <a:rPr lang="en-US" altLang="zh-CN"/>
              <a:t>(3) </a:t>
            </a:r>
            <a:r>
              <a:rPr lang="zh-CN" altLang="en-US"/>
              <a:t>基础结构域名</a:t>
            </a:r>
            <a:r>
              <a:rPr lang="en-US" altLang="zh-CN"/>
              <a:t>(infrastructure domain)</a:t>
            </a:r>
            <a:r>
              <a:rPr lang="zh-CN" altLang="en-US"/>
              <a:t>：这种顶级域名只有一个，即 </a:t>
            </a:r>
            <a:r>
              <a:rPr lang="en-US" altLang="zh-CN"/>
              <a:t>arpa</a:t>
            </a:r>
            <a:r>
              <a:rPr lang="zh-CN" altLang="en-US"/>
              <a:t>，用于反向域名解析，因此又称为反向域名。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a:t>
            </a:fld>
            <a:endParaRPr lang="en-US" altLang="zh-CN"/>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pPr algn="ctr"/>
            <a:r>
              <a:rPr lang="zh-CN" altLang="en-US"/>
              <a:t>计算机硬件无关</a:t>
            </a:r>
          </a:p>
        </p:txBody>
      </p:sp>
      <p:sp>
        <p:nvSpPr>
          <p:cNvPr id="709635" name="Rectangle 3"/>
          <p:cNvSpPr>
            <a:spLocks noGrp="1" noChangeArrowheads="1"/>
          </p:cNvSpPr>
          <p:nvPr>
            <p:ph type="body" idx="1"/>
          </p:nvPr>
        </p:nvSpPr>
        <p:spPr>
          <a:xfrm>
            <a:off x="1042988" y="1906588"/>
            <a:ext cx="7772400" cy="4475162"/>
          </a:xfrm>
        </p:spPr>
        <p:txBody>
          <a:bodyPr/>
          <a:lstStyle/>
          <a:p>
            <a:pPr>
              <a:lnSpc>
                <a:spcPct val="90000"/>
              </a:lnSpc>
            </a:pPr>
            <a:r>
              <a:rPr lang="en-US" altLang="zh-CN" sz="2800" dirty="0"/>
              <a:t>Java </a:t>
            </a:r>
            <a:r>
              <a:rPr lang="zh-CN" altLang="en-US" sz="2800" dirty="0"/>
              <a:t>语言、字节码以及 </a:t>
            </a:r>
            <a:r>
              <a:rPr lang="en-US" altLang="zh-CN" sz="2800" dirty="0"/>
              <a:t>Java </a:t>
            </a:r>
            <a:r>
              <a:rPr lang="zh-CN" altLang="en-US" sz="2800" dirty="0"/>
              <a:t>运行系统都被设计成与计算机硬件无关。一旦形成了字节码，就可在任何计算机上运行并产生相同的输出。</a:t>
            </a:r>
          </a:p>
          <a:p>
            <a:pPr>
              <a:lnSpc>
                <a:spcPct val="90000"/>
              </a:lnSpc>
            </a:pPr>
            <a:r>
              <a:rPr lang="en-US" altLang="zh-CN" sz="2800" dirty="0"/>
              <a:t>Java </a:t>
            </a:r>
            <a:r>
              <a:rPr lang="zh-CN" altLang="en-US" sz="2800" dirty="0"/>
              <a:t>小应用程序</a:t>
            </a:r>
            <a:r>
              <a:rPr lang="zh-CN" altLang="en-US" sz="2800" dirty="0">
                <a:solidFill>
                  <a:srgbClr val="FF0000"/>
                </a:solidFill>
              </a:rPr>
              <a:t>与机器无关</a:t>
            </a:r>
            <a:r>
              <a:rPr lang="zh-CN" altLang="en-US" sz="2800" dirty="0"/>
              <a:t>可使在任何计算机上运行的浏览器程序能够下载并运行活动文档。</a:t>
            </a:r>
          </a:p>
          <a:p>
            <a:pPr>
              <a:lnSpc>
                <a:spcPct val="90000"/>
              </a:lnSpc>
            </a:pPr>
            <a:r>
              <a:rPr lang="zh-CN" altLang="en-US" sz="2800" dirty="0"/>
              <a:t>可保证活动文档在所有的浏览器上产生同样的正确输出。</a:t>
            </a:r>
          </a:p>
          <a:p>
            <a:pPr>
              <a:lnSpc>
                <a:spcPct val="90000"/>
              </a:lnSpc>
            </a:pPr>
            <a:r>
              <a:rPr lang="zh-CN" altLang="en-US" sz="2800" dirty="0"/>
              <a:t>可大大地降低活动文档的创建和测试费用，因为不必为每一种计算机都制作一个副本。</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110</a:t>
            </a:fld>
            <a:endParaRPr lang="en-US" altLang="zh-CN"/>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pPr algn="ctr"/>
            <a:r>
              <a:rPr lang="en-US" altLang="zh-CN"/>
              <a:t>Java </a:t>
            </a:r>
            <a:r>
              <a:rPr lang="zh-CN" altLang="en-US"/>
              <a:t>解释程序 </a:t>
            </a:r>
          </a:p>
        </p:txBody>
      </p:sp>
      <p:sp>
        <p:nvSpPr>
          <p:cNvPr id="710659" name="Rectangle 3"/>
          <p:cNvSpPr>
            <a:spLocks noGrp="1" noChangeArrowheads="1"/>
          </p:cNvSpPr>
          <p:nvPr>
            <p:ph type="body" idx="1"/>
          </p:nvPr>
        </p:nvSpPr>
        <p:spPr>
          <a:xfrm>
            <a:off x="900113" y="1906588"/>
            <a:ext cx="7915275" cy="4546600"/>
          </a:xfrm>
        </p:spPr>
        <p:txBody>
          <a:bodyPr/>
          <a:lstStyle/>
          <a:p>
            <a:pPr>
              <a:lnSpc>
                <a:spcPct val="90000"/>
              </a:lnSpc>
            </a:pPr>
            <a:r>
              <a:rPr lang="zh-CN" altLang="en-US"/>
              <a:t>运行 </a:t>
            </a:r>
            <a:r>
              <a:rPr lang="en-US" altLang="zh-CN"/>
              <a:t>Java </a:t>
            </a:r>
            <a:r>
              <a:rPr lang="zh-CN" altLang="en-US"/>
              <a:t>的浏览器需要有 </a:t>
            </a:r>
            <a:r>
              <a:rPr lang="en-US" altLang="zh-CN"/>
              <a:t>HTML </a:t>
            </a:r>
            <a:r>
              <a:rPr lang="zh-CN" altLang="en-US"/>
              <a:t>解释程序和 </a:t>
            </a:r>
            <a:r>
              <a:rPr lang="en-US" altLang="zh-CN"/>
              <a:t>Java </a:t>
            </a:r>
            <a:r>
              <a:rPr lang="zh-CN" altLang="en-US"/>
              <a:t>小应用程序解释程序。</a:t>
            </a:r>
          </a:p>
          <a:p>
            <a:pPr>
              <a:lnSpc>
                <a:spcPct val="90000"/>
              </a:lnSpc>
            </a:pPr>
            <a:r>
              <a:rPr lang="zh-CN" altLang="en-US"/>
              <a:t>解释程序的核心是一个模仿计算机的简单循环。</a:t>
            </a:r>
          </a:p>
          <a:p>
            <a:pPr>
              <a:lnSpc>
                <a:spcPct val="90000"/>
              </a:lnSpc>
            </a:pPr>
            <a:r>
              <a:rPr lang="zh-CN" altLang="en-US"/>
              <a:t>解释程序维持一个指令指针，在初始化时指在小应用程序的开始处。</a:t>
            </a:r>
          </a:p>
          <a:p>
            <a:pPr>
              <a:lnSpc>
                <a:spcPct val="90000"/>
              </a:lnSpc>
            </a:pPr>
            <a:r>
              <a:rPr lang="zh-CN" altLang="en-US"/>
              <a:t>在每一次循环操作时，解释程序在指令指针指向的地址读取字节码。然后解释程序对字节码进行解码，并完成指明的操作。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111</a:t>
            </a:fld>
            <a:endParaRPr lang="en-US" altLang="zh-CN"/>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pPr algn="ctr"/>
            <a:r>
              <a:rPr lang="en-US" altLang="zh-CN" dirty="0"/>
              <a:t>6.4.5  </a:t>
            </a:r>
            <a:r>
              <a:rPr lang="zh-CN" altLang="en-US" dirty="0"/>
              <a:t>万维网的信息检索系统</a:t>
            </a:r>
            <a:br>
              <a:rPr lang="zh-CN" altLang="en-US" dirty="0"/>
            </a:br>
            <a:r>
              <a:rPr lang="en-US" altLang="zh-CN" sz="4000" dirty="0"/>
              <a:t>1.  </a:t>
            </a:r>
            <a:r>
              <a:rPr lang="zh-CN" altLang="en-US" sz="4000" dirty="0"/>
              <a:t>全文检索搜索和分类目录搜索</a:t>
            </a:r>
          </a:p>
        </p:txBody>
      </p:sp>
      <p:sp>
        <p:nvSpPr>
          <p:cNvPr id="711683" name="Rectangle 3"/>
          <p:cNvSpPr>
            <a:spLocks noGrp="1" noChangeArrowheads="1"/>
          </p:cNvSpPr>
          <p:nvPr>
            <p:ph type="body" idx="1"/>
          </p:nvPr>
        </p:nvSpPr>
        <p:spPr>
          <a:xfrm>
            <a:off x="1042988" y="1773238"/>
            <a:ext cx="7772400" cy="4751387"/>
          </a:xfrm>
        </p:spPr>
        <p:txBody>
          <a:bodyPr/>
          <a:lstStyle/>
          <a:p>
            <a:r>
              <a:rPr lang="zh-CN" altLang="en-US" sz="2800"/>
              <a:t>在万维网中用来进行搜索的程序叫做</a:t>
            </a:r>
            <a:r>
              <a:rPr lang="zh-CN" altLang="en-US" sz="2800">
                <a:solidFill>
                  <a:schemeClr val="hlink"/>
                </a:solidFill>
              </a:rPr>
              <a:t>搜索引擎</a:t>
            </a:r>
            <a:r>
              <a:rPr lang="zh-CN" altLang="en-US" sz="2800"/>
              <a:t>。</a:t>
            </a:r>
          </a:p>
          <a:p>
            <a:r>
              <a:rPr lang="zh-CN" altLang="en-US" sz="2800">
                <a:solidFill>
                  <a:schemeClr val="hlink"/>
                </a:solidFill>
              </a:rPr>
              <a:t>全文检索搜索引擎</a:t>
            </a:r>
            <a:r>
              <a:rPr lang="zh-CN" altLang="en-US" sz="2800"/>
              <a:t>是一种纯技术型的检索工具。它的工作原理是通过搜索软件到因特网上的各网站收集信息，找到一个网站后可以从这个网站再链接到另一个网站。然后按照一定的规则建立一个很大的在线数据库供用户查询。</a:t>
            </a:r>
          </a:p>
          <a:p>
            <a:r>
              <a:rPr lang="zh-CN" altLang="en-US" sz="2800"/>
              <a:t>用户在查询时只要输入关键词，就从已经建立的索引数据库上进行查询（并不是实时地在因特网上检索到的信息）。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112</a:t>
            </a:fld>
            <a:endParaRPr lang="en-US" altLang="zh-CN"/>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Grp="1" noChangeArrowheads="1"/>
          </p:cNvSpPr>
          <p:nvPr>
            <p:ph type="title"/>
          </p:nvPr>
        </p:nvSpPr>
        <p:spPr/>
        <p:txBody>
          <a:bodyPr/>
          <a:lstStyle/>
          <a:p>
            <a:pPr algn="ctr"/>
            <a:r>
              <a:rPr lang="zh-CN" altLang="en-US"/>
              <a:t>分类目录搜索 </a:t>
            </a:r>
          </a:p>
        </p:txBody>
      </p:sp>
      <p:sp>
        <p:nvSpPr>
          <p:cNvPr id="1193987" name="Rectangle 3"/>
          <p:cNvSpPr>
            <a:spLocks noGrp="1" noChangeArrowheads="1"/>
          </p:cNvSpPr>
          <p:nvPr>
            <p:ph type="body" idx="1"/>
          </p:nvPr>
        </p:nvSpPr>
        <p:spPr/>
        <p:txBody>
          <a:bodyPr/>
          <a:lstStyle/>
          <a:p>
            <a:r>
              <a:rPr lang="zh-CN" altLang="en-US">
                <a:solidFill>
                  <a:schemeClr val="hlink"/>
                </a:solidFill>
              </a:rPr>
              <a:t>分类目录搜索引擎</a:t>
            </a:r>
            <a:r>
              <a:rPr lang="zh-CN" altLang="en-US"/>
              <a:t>并不采集网站的任何信息，而是利用各网站向搜索引擎提交的网站信息时填写的关键词和网站描述等信息，经过人工审核编辑后，如果认为符合网站登录的条件，则输入到分类目录的数据库中，供网上用户查询。</a:t>
            </a:r>
          </a:p>
          <a:p>
            <a:r>
              <a:rPr lang="zh-CN" altLang="en-US"/>
              <a:t>分类目录搜索也叫做</a:t>
            </a:r>
            <a:r>
              <a:rPr lang="zh-CN" altLang="en-US">
                <a:solidFill>
                  <a:schemeClr val="hlink"/>
                </a:solidFill>
              </a:rPr>
              <a:t>分类网站搜索</a:t>
            </a:r>
            <a:r>
              <a:rPr lang="zh-CN" altLang="en-US"/>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113</a:t>
            </a:fld>
            <a:endParaRPr lang="en-US" altLang="zh-CN"/>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lstStyle/>
          <a:p>
            <a:pPr algn="ctr"/>
            <a:r>
              <a:rPr lang="zh-CN" altLang="en-US"/>
              <a:t>一些著名的搜索引擎 </a:t>
            </a:r>
          </a:p>
        </p:txBody>
      </p:sp>
      <p:sp>
        <p:nvSpPr>
          <p:cNvPr id="714755" name="Rectangle 3"/>
          <p:cNvSpPr>
            <a:spLocks noGrp="1" noChangeArrowheads="1"/>
          </p:cNvSpPr>
          <p:nvPr>
            <p:ph type="body" idx="1"/>
          </p:nvPr>
        </p:nvSpPr>
        <p:spPr/>
        <p:txBody>
          <a:bodyPr/>
          <a:lstStyle/>
          <a:p>
            <a:r>
              <a:rPr lang="zh-CN" altLang="en-US" sz="2800"/>
              <a:t>最著名的全文检索搜索引擎：</a:t>
            </a:r>
          </a:p>
          <a:p>
            <a:pPr lvl="1"/>
            <a:r>
              <a:rPr lang="en-US" altLang="zh-CN" sz="2400">
                <a:solidFill>
                  <a:schemeClr val="folHlink"/>
                </a:solidFill>
                <a:latin typeface="Arial" charset="0"/>
                <a:ea typeface="黑体" pitchFamily="2" charset="-122"/>
              </a:rPr>
              <a:t>Google</a:t>
            </a:r>
            <a:r>
              <a:rPr lang="zh-CN" altLang="en-US" sz="2400">
                <a:solidFill>
                  <a:schemeClr val="folHlink"/>
                </a:solidFill>
                <a:latin typeface="Arial" charset="0"/>
                <a:ea typeface="黑体" pitchFamily="2" charset="-122"/>
              </a:rPr>
              <a:t>（谷歌）</a:t>
            </a:r>
            <a:r>
              <a:rPr lang="en-US" altLang="zh-CN" sz="2400">
                <a:solidFill>
                  <a:schemeClr val="folHlink"/>
                </a:solidFill>
                <a:latin typeface="Arial" charset="0"/>
                <a:ea typeface="黑体" pitchFamily="2" charset="-122"/>
              </a:rPr>
              <a:t>(www.google.com) </a:t>
            </a:r>
          </a:p>
          <a:p>
            <a:pPr lvl="1"/>
            <a:r>
              <a:rPr lang="zh-CN" altLang="en-US" sz="2400">
                <a:solidFill>
                  <a:schemeClr val="folHlink"/>
                </a:solidFill>
                <a:latin typeface="Arial" charset="0"/>
                <a:ea typeface="黑体" pitchFamily="2" charset="-122"/>
              </a:rPr>
              <a:t>百度 </a:t>
            </a:r>
            <a:r>
              <a:rPr lang="en-US" altLang="zh-CN" sz="2400">
                <a:solidFill>
                  <a:schemeClr val="folHlink"/>
                </a:solidFill>
                <a:latin typeface="Arial" charset="0"/>
                <a:ea typeface="黑体" pitchFamily="2" charset="-122"/>
              </a:rPr>
              <a:t>(www.baidu.com)</a:t>
            </a:r>
            <a:r>
              <a:rPr lang="en-US" altLang="zh-CN" sz="2400"/>
              <a:t> </a:t>
            </a:r>
          </a:p>
          <a:p>
            <a:r>
              <a:rPr lang="zh-CN" altLang="en-US" sz="2800"/>
              <a:t>最著名的分类目录搜索引擎：</a:t>
            </a:r>
          </a:p>
          <a:p>
            <a:pPr lvl="1"/>
            <a:r>
              <a:rPr lang="zh-CN" altLang="en-US" sz="2400">
                <a:solidFill>
                  <a:schemeClr val="folHlink"/>
                </a:solidFill>
                <a:latin typeface="Arial" charset="0"/>
                <a:ea typeface="黑体" pitchFamily="2" charset="-122"/>
              </a:rPr>
              <a:t>雅虎 </a:t>
            </a:r>
            <a:r>
              <a:rPr lang="en-US" altLang="zh-CN" sz="2400">
                <a:solidFill>
                  <a:schemeClr val="folHlink"/>
                </a:solidFill>
                <a:latin typeface="Arial" charset="0"/>
                <a:ea typeface="黑体" pitchFamily="2" charset="-122"/>
              </a:rPr>
              <a:t>(www.yahoo.com)</a:t>
            </a:r>
          </a:p>
          <a:p>
            <a:pPr lvl="1"/>
            <a:r>
              <a:rPr lang="zh-CN" altLang="en-US" sz="2400">
                <a:solidFill>
                  <a:schemeClr val="folHlink"/>
                </a:solidFill>
                <a:latin typeface="Arial" charset="0"/>
                <a:ea typeface="黑体" pitchFamily="2" charset="-122"/>
              </a:rPr>
              <a:t>雅虎中国 </a:t>
            </a:r>
            <a:r>
              <a:rPr lang="en-US" altLang="zh-CN" sz="2400">
                <a:solidFill>
                  <a:schemeClr val="folHlink"/>
                </a:solidFill>
                <a:latin typeface="Arial" charset="0"/>
                <a:ea typeface="黑体" pitchFamily="2" charset="-122"/>
              </a:rPr>
              <a:t>(cn.yahoo.com)</a:t>
            </a:r>
          </a:p>
          <a:p>
            <a:pPr lvl="1"/>
            <a:r>
              <a:rPr lang="zh-CN" altLang="en-US" sz="2400">
                <a:solidFill>
                  <a:schemeClr val="folHlink"/>
                </a:solidFill>
                <a:latin typeface="Arial" charset="0"/>
                <a:ea typeface="黑体" pitchFamily="2" charset="-122"/>
              </a:rPr>
              <a:t>新浪 </a:t>
            </a:r>
            <a:r>
              <a:rPr lang="en-US" altLang="zh-CN" sz="2400">
                <a:solidFill>
                  <a:schemeClr val="folHlink"/>
                </a:solidFill>
                <a:latin typeface="Arial" charset="0"/>
                <a:ea typeface="黑体" pitchFamily="2" charset="-122"/>
              </a:rPr>
              <a:t>(www.sina.com)</a:t>
            </a:r>
          </a:p>
          <a:p>
            <a:pPr lvl="1"/>
            <a:r>
              <a:rPr lang="zh-CN" altLang="en-US" sz="2400">
                <a:solidFill>
                  <a:schemeClr val="folHlink"/>
                </a:solidFill>
                <a:latin typeface="Arial" charset="0"/>
                <a:ea typeface="黑体" pitchFamily="2" charset="-122"/>
              </a:rPr>
              <a:t>搜狐 </a:t>
            </a:r>
            <a:r>
              <a:rPr lang="en-US" altLang="zh-CN" sz="2400">
                <a:solidFill>
                  <a:schemeClr val="folHlink"/>
                </a:solidFill>
                <a:latin typeface="Arial" charset="0"/>
                <a:ea typeface="黑体" pitchFamily="2" charset="-122"/>
              </a:rPr>
              <a:t>(www.sohu.com)</a:t>
            </a:r>
          </a:p>
          <a:p>
            <a:pPr lvl="1"/>
            <a:r>
              <a:rPr lang="zh-CN" altLang="en-US" sz="2400">
                <a:solidFill>
                  <a:schemeClr val="folHlink"/>
                </a:solidFill>
                <a:latin typeface="Arial" charset="0"/>
                <a:ea typeface="黑体" pitchFamily="2" charset="-122"/>
              </a:rPr>
              <a:t>网易 </a:t>
            </a:r>
            <a:r>
              <a:rPr lang="en-US" altLang="zh-CN" sz="2400">
                <a:solidFill>
                  <a:schemeClr val="folHlink"/>
                </a:solidFill>
                <a:latin typeface="Arial" charset="0"/>
                <a:ea typeface="黑体" pitchFamily="2" charset="-122"/>
              </a:rPr>
              <a:t>(www.163.com)</a:t>
            </a:r>
            <a:r>
              <a:rPr lang="en-US" altLang="zh-CN" sz="2400"/>
              <a:t> </a:t>
            </a:r>
          </a:p>
          <a:p>
            <a:pPr lvl="1"/>
            <a:endParaRPr lang="en-US" altLang="zh-CN" sz="240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114</a:t>
            </a:fld>
            <a:endParaRPr lang="en-US" altLang="zh-CN"/>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lstStyle/>
          <a:p>
            <a:pPr algn="ctr"/>
            <a:r>
              <a:rPr lang="zh-CN" altLang="en-US"/>
              <a:t>垂直搜索引擎</a:t>
            </a:r>
            <a:br>
              <a:rPr lang="zh-CN" altLang="en-US"/>
            </a:br>
            <a:r>
              <a:rPr lang="en-US" altLang="zh-CN" sz="3600"/>
              <a:t>(Vertical Search Engine)</a:t>
            </a:r>
            <a:r>
              <a:rPr lang="en-US" altLang="zh-CN"/>
              <a:t> </a:t>
            </a:r>
          </a:p>
        </p:txBody>
      </p:sp>
      <p:sp>
        <p:nvSpPr>
          <p:cNvPr id="1195011" name="Rectangle 3"/>
          <p:cNvSpPr>
            <a:spLocks noGrp="1" noChangeArrowheads="1"/>
          </p:cNvSpPr>
          <p:nvPr>
            <p:ph type="body" idx="1"/>
          </p:nvPr>
        </p:nvSpPr>
        <p:spPr/>
        <p:txBody>
          <a:bodyPr/>
          <a:lstStyle/>
          <a:p>
            <a:r>
              <a:rPr lang="zh-CN" altLang="en-US" dirty="0"/>
              <a:t>针对某一特定领域、特定人群或某一特定需求提供搜索服务。垂直搜索也是提供关键字来进行搜索的，但被放到了一个行业知识的上下文中，返回的结果更倾向于信息、消息、条目等。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115</a:t>
            </a:fld>
            <a:endParaRPr lang="en-US" altLang="zh-CN"/>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Grp="1" noChangeArrowheads="1"/>
          </p:cNvSpPr>
          <p:nvPr>
            <p:ph type="title"/>
          </p:nvPr>
        </p:nvSpPr>
        <p:spPr>
          <a:xfrm>
            <a:off x="611188" y="214313"/>
            <a:ext cx="7793037" cy="1462087"/>
          </a:xfrm>
        </p:spPr>
        <p:txBody>
          <a:bodyPr/>
          <a:lstStyle/>
          <a:p>
            <a:pPr algn="ctr"/>
            <a:r>
              <a:rPr lang="en-US" altLang="zh-CN" dirty="0"/>
              <a:t>6.4.6  </a:t>
            </a:r>
            <a:r>
              <a:rPr lang="zh-CN" altLang="en-US" dirty="0"/>
              <a:t>博客、微博和</a:t>
            </a:r>
            <a:r>
              <a:rPr lang="en-US" altLang="zh-CN" dirty="0"/>
              <a:t>Vlog</a:t>
            </a:r>
            <a:br>
              <a:rPr lang="zh-CN" altLang="en-US" dirty="0"/>
            </a:br>
            <a:r>
              <a:rPr lang="en-US" altLang="zh-CN" sz="4000" dirty="0"/>
              <a:t>1.  </a:t>
            </a:r>
            <a:r>
              <a:rPr lang="zh-CN" altLang="en-US" sz="4000" dirty="0"/>
              <a:t>博客</a:t>
            </a:r>
          </a:p>
        </p:txBody>
      </p:sp>
      <p:sp>
        <p:nvSpPr>
          <p:cNvPr id="1240067" name="Rectangle 3"/>
          <p:cNvSpPr>
            <a:spLocks noGrp="1" noChangeArrowheads="1"/>
          </p:cNvSpPr>
          <p:nvPr>
            <p:ph type="body" idx="1"/>
          </p:nvPr>
        </p:nvSpPr>
        <p:spPr>
          <a:xfrm>
            <a:off x="1042988" y="1978025"/>
            <a:ext cx="7772400" cy="4114800"/>
          </a:xfrm>
        </p:spPr>
        <p:txBody>
          <a:bodyPr/>
          <a:lstStyle/>
          <a:p>
            <a:pPr>
              <a:lnSpc>
                <a:spcPct val="90000"/>
              </a:lnSpc>
            </a:pPr>
            <a:r>
              <a:rPr lang="zh-CN" altLang="en-US" sz="2800"/>
              <a:t>博客是万维网日志</a:t>
            </a:r>
            <a:r>
              <a:rPr lang="en-US" altLang="zh-CN" sz="2800"/>
              <a:t>(web log)</a:t>
            </a:r>
            <a:r>
              <a:rPr lang="zh-CN" altLang="en-US" sz="2800"/>
              <a:t>的简称。也有人把 </a:t>
            </a:r>
            <a:r>
              <a:rPr lang="en-US" altLang="zh-CN" sz="2800"/>
              <a:t>blog </a:t>
            </a:r>
            <a:r>
              <a:rPr lang="zh-CN" altLang="en-US" sz="2800"/>
              <a:t>进行音译，译为“部落格”，或“部落阁”。还有人用“博文”来表示“博客文章”。</a:t>
            </a:r>
          </a:p>
          <a:p>
            <a:pPr>
              <a:lnSpc>
                <a:spcPct val="90000"/>
              </a:lnSpc>
            </a:pPr>
            <a:r>
              <a:rPr lang="en-US" altLang="zh-CN" sz="2800"/>
              <a:t>Weblog </a:t>
            </a:r>
            <a:r>
              <a:rPr lang="zh-CN" altLang="en-US" sz="2800"/>
              <a:t>这个新词是 </a:t>
            </a:r>
            <a:r>
              <a:rPr lang="en-US" altLang="zh-CN" sz="2800"/>
              <a:t>Jorn Barger </a:t>
            </a:r>
            <a:r>
              <a:rPr lang="zh-CN" altLang="en-US" sz="2800"/>
              <a:t>于 </a:t>
            </a:r>
            <a:r>
              <a:rPr lang="en-US" altLang="zh-CN" sz="2800"/>
              <a:t>1997 </a:t>
            </a:r>
            <a:r>
              <a:rPr lang="zh-CN" altLang="en-US" sz="2800"/>
              <a:t>年创造的。</a:t>
            </a:r>
          </a:p>
          <a:p>
            <a:pPr>
              <a:lnSpc>
                <a:spcPct val="90000"/>
              </a:lnSpc>
            </a:pPr>
            <a:r>
              <a:rPr lang="zh-CN" altLang="en-US" sz="2800"/>
              <a:t>简写的 </a:t>
            </a:r>
            <a:r>
              <a:rPr lang="en-US" altLang="zh-CN" sz="2800"/>
              <a:t>blog</a:t>
            </a:r>
            <a:r>
              <a:rPr lang="zh-CN" altLang="en-US" sz="2800"/>
              <a:t>（这是今天最常用的术语）则是</a:t>
            </a:r>
            <a:r>
              <a:rPr lang="en-US" altLang="zh-CN" sz="2800"/>
              <a:t>Peter Merholz </a:t>
            </a:r>
            <a:r>
              <a:rPr lang="zh-CN" altLang="en-US" sz="2800"/>
              <a:t>于 </a:t>
            </a:r>
            <a:r>
              <a:rPr lang="en-US" altLang="zh-CN" sz="2800"/>
              <a:t>1999 </a:t>
            </a:r>
            <a:r>
              <a:rPr lang="zh-CN" altLang="en-US" sz="2800"/>
              <a:t>年创造的。</a:t>
            </a:r>
          </a:p>
          <a:p>
            <a:pPr>
              <a:lnSpc>
                <a:spcPct val="90000"/>
              </a:lnSpc>
            </a:pPr>
            <a:r>
              <a:rPr lang="zh-CN" altLang="en-US" sz="2800"/>
              <a:t>有人把 </a:t>
            </a:r>
            <a:r>
              <a:rPr lang="en-US" altLang="zh-CN" sz="2800"/>
              <a:t>blog </a:t>
            </a:r>
            <a:r>
              <a:rPr lang="zh-CN" altLang="en-US" sz="2800"/>
              <a:t>既当作名词，也当作动词，表示</a:t>
            </a:r>
            <a:r>
              <a:rPr lang="zh-CN" altLang="en-US" sz="2800">
                <a:solidFill>
                  <a:schemeClr val="hlink"/>
                </a:solidFill>
              </a:rPr>
              <a:t>编辑博客</a:t>
            </a:r>
            <a:r>
              <a:rPr lang="zh-CN" altLang="en-US" sz="2800"/>
              <a:t>或</a:t>
            </a:r>
            <a:r>
              <a:rPr lang="zh-CN" altLang="en-US" sz="2800">
                <a:solidFill>
                  <a:schemeClr val="hlink"/>
                </a:solidFill>
              </a:rPr>
              <a:t>写博客</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116</a:t>
            </a:fld>
            <a:endParaRPr lang="en-US" altLang="zh-CN"/>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p:txBody>
          <a:bodyPr/>
          <a:lstStyle/>
          <a:p>
            <a:pPr algn="ctr"/>
            <a:r>
              <a:rPr lang="en-US" altLang="zh-CN"/>
              <a:t>1.  </a:t>
            </a:r>
            <a:r>
              <a:rPr lang="zh-CN" altLang="en-US"/>
              <a:t>博客（续）</a:t>
            </a:r>
          </a:p>
        </p:txBody>
      </p:sp>
      <p:sp>
        <p:nvSpPr>
          <p:cNvPr id="1242115" name="Rectangle 3"/>
          <p:cNvSpPr>
            <a:spLocks noGrp="1" noChangeArrowheads="1"/>
          </p:cNvSpPr>
          <p:nvPr>
            <p:ph type="body" idx="1"/>
          </p:nvPr>
        </p:nvSpPr>
        <p:spPr/>
        <p:txBody>
          <a:bodyPr/>
          <a:lstStyle/>
          <a:p>
            <a:r>
              <a:rPr lang="zh-CN" altLang="en-US"/>
              <a:t>博客已经极大地扩充了因特网的应用和影响 。</a:t>
            </a:r>
          </a:p>
          <a:p>
            <a:r>
              <a:rPr lang="zh-CN" altLang="en-US"/>
              <a:t>在博客出现以前，网民是因特网上内容的消费者。</a:t>
            </a:r>
          </a:p>
          <a:p>
            <a:r>
              <a:rPr lang="zh-CN" altLang="en-US"/>
              <a:t>但博客改变了这种情况，网民不仅是因特网上内容的消费者，而且还是因特网上内容的生产者 。  </a:t>
            </a:r>
          </a:p>
          <a:p>
            <a:endParaRPr lang="en-US" altLang="zh-CN"/>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117</a:t>
            </a:fld>
            <a:endParaRPr lang="en-US" altLang="zh-CN"/>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p:txBody>
          <a:bodyPr/>
          <a:lstStyle/>
          <a:p>
            <a:pPr algn="ctr"/>
            <a:r>
              <a:rPr lang="en-US" altLang="zh-CN"/>
              <a:t>2.  </a:t>
            </a:r>
            <a:r>
              <a:rPr lang="zh-CN" altLang="en-US"/>
              <a:t>微博</a:t>
            </a:r>
          </a:p>
        </p:txBody>
      </p:sp>
      <p:sp>
        <p:nvSpPr>
          <p:cNvPr id="1241091" name="Rectangle 3"/>
          <p:cNvSpPr>
            <a:spLocks noGrp="1" noChangeArrowheads="1"/>
          </p:cNvSpPr>
          <p:nvPr>
            <p:ph type="body" idx="1"/>
          </p:nvPr>
        </p:nvSpPr>
        <p:spPr/>
        <p:txBody>
          <a:bodyPr/>
          <a:lstStyle/>
          <a:p>
            <a:r>
              <a:rPr lang="zh-CN" altLang="en-US" sz="2800" dirty="0"/>
              <a:t>微博就是微型博客</a:t>
            </a:r>
            <a:r>
              <a:rPr lang="en-US" altLang="zh-CN" sz="2800" dirty="0"/>
              <a:t>(microblog)</a:t>
            </a:r>
            <a:r>
              <a:rPr lang="zh-CN" altLang="en-US" sz="2800" dirty="0"/>
              <a:t>，又称为微博客 。</a:t>
            </a:r>
          </a:p>
          <a:p>
            <a:r>
              <a:rPr lang="zh-CN" altLang="en-US" sz="2800" dirty="0"/>
              <a:t>微博不同于一般的博客。微博只记录片段、碎语，三言两语，现场记录，发发感慨，晒晒心情，永远只针对一个问题进行回答。 </a:t>
            </a:r>
          </a:p>
          <a:p>
            <a:r>
              <a:rPr lang="zh-CN" altLang="en-US" sz="2800" dirty="0"/>
              <a:t>用户可以通过网页、</a:t>
            </a:r>
            <a:r>
              <a:rPr lang="en-US" altLang="zh-CN" sz="2800" dirty="0"/>
              <a:t>WAP </a:t>
            </a:r>
            <a:r>
              <a:rPr lang="zh-CN" altLang="en-US" sz="2800" dirty="0"/>
              <a:t>网、手机短信彩信、手机客户端等多种方式更新自己的微博。</a:t>
            </a:r>
          </a:p>
          <a:p>
            <a:endParaRPr lang="en-US" altLang="zh-CN" sz="2800" dirty="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118</a:t>
            </a:fld>
            <a:endParaRPr lang="en-US" altLang="zh-CN"/>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579B4-1D95-4AE7-9AF9-E821051D6DB4}"/>
              </a:ext>
            </a:extLst>
          </p:cNvPr>
          <p:cNvSpPr>
            <a:spLocks noGrp="1"/>
          </p:cNvSpPr>
          <p:nvPr>
            <p:ph type="title"/>
          </p:nvPr>
        </p:nvSpPr>
        <p:spPr/>
        <p:txBody>
          <a:bodyPr/>
          <a:lstStyle/>
          <a:p>
            <a:r>
              <a:rPr lang="en-US" altLang="zh-CN" dirty="0"/>
              <a:t>3.  Vlog</a:t>
            </a:r>
            <a:endParaRPr lang="zh-CN" altLang="en-US" dirty="0"/>
          </a:p>
        </p:txBody>
      </p:sp>
      <p:sp>
        <p:nvSpPr>
          <p:cNvPr id="3" name="内容占位符 2">
            <a:extLst>
              <a:ext uri="{FF2B5EF4-FFF2-40B4-BE49-F238E27FC236}">
                <a16:creationId xmlns:a16="http://schemas.microsoft.com/office/drawing/2014/main" id="{88033B69-6914-46A8-8C08-F7D7B4F0136E}"/>
              </a:ext>
            </a:extLst>
          </p:cNvPr>
          <p:cNvSpPr>
            <a:spLocks noGrp="1"/>
          </p:cNvSpPr>
          <p:nvPr>
            <p:ph idx="1"/>
          </p:nvPr>
        </p:nvSpPr>
        <p:spPr/>
        <p:txBody>
          <a:bodyPr/>
          <a:lstStyle/>
          <a:p>
            <a:pPr marL="0" indent="0">
              <a:buNone/>
            </a:pPr>
            <a:endParaRPr lang="en-US" altLang="zh-CN" dirty="0"/>
          </a:p>
          <a:p>
            <a:r>
              <a:rPr lang="en-US" altLang="zh-CN" dirty="0"/>
              <a:t>Vlog</a:t>
            </a:r>
            <a:r>
              <a:rPr lang="zh-CN" altLang="en-US" dirty="0"/>
              <a:t>是博客的一种，全称是</a:t>
            </a:r>
            <a:r>
              <a:rPr lang="en-US" altLang="zh-CN" dirty="0"/>
              <a:t>video blog </a:t>
            </a:r>
            <a:r>
              <a:rPr lang="zh-CN" altLang="en-US" dirty="0"/>
              <a:t>或 </a:t>
            </a:r>
            <a:r>
              <a:rPr lang="en-US" altLang="zh-CN" dirty="0"/>
              <a:t>video log</a:t>
            </a:r>
            <a:r>
              <a:rPr lang="zh-CN" altLang="en-US" dirty="0"/>
              <a:t>，意思是视频博客、视频网络日志，源于</a:t>
            </a:r>
            <a:r>
              <a:rPr lang="en-US" altLang="zh-CN" dirty="0">
                <a:hlinkClick r:id="rId2"/>
              </a:rPr>
              <a:t>blog</a:t>
            </a:r>
            <a:r>
              <a:rPr lang="zh-CN" altLang="en-US" dirty="0"/>
              <a:t>的变体，强调时效性，</a:t>
            </a:r>
            <a:r>
              <a:rPr lang="en-US" altLang="zh-CN" dirty="0"/>
              <a:t>Vlog</a:t>
            </a:r>
            <a:r>
              <a:rPr lang="zh-CN" altLang="en-US" dirty="0"/>
              <a:t>作者以影像代替文字或相片，写个人网志，上传与网友分享。</a:t>
            </a:r>
            <a:r>
              <a:rPr lang="en-US" altLang="zh-CN" dirty="0"/>
              <a:t>v</a:t>
            </a:r>
            <a:r>
              <a:rPr lang="zh-CN" altLang="en-US" dirty="0"/>
              <a:t>视频形式记录</a:t>
            </a:r>
          </a:p>
        </p:txBody>
      </p:sp>
      <p:sp>
        <p:nvSpPr>
          <p:cNvPr id="4" name="灯片编号占位符 3">
            <a:extLst>
              <a:ext uri="{FF2B5EF4-FFF2-40B4-BE49-F238E27FC236}">
                <a16:creationId xmlns:a16="http://schemas.microsoft.com/office/drawing/2014/main" id="{064A1FA8-7425-41D3-A743-92B7D9E5F539}"/>
              </a:ext>
            </a:extLst>
          </p:cNvPr>
          <p:cNvSpPr>
            <a:spLocks noGrp="1"/>
          </p:cNvSpPr>
          <p:nvPr>
            <p:ph type="sldNum" sz="quarter" idx="12"/>
          </p:nvPr>
        </p:nvSpPr>
        <p:spPr/>
        <p:txBody>
          <a:bodyPr/>
          <a:lstStyle/>
          <a:p>
            <a:fld id="{33658E32-E280-4F3B-B91F-4FFDC8F9B0E3}" type="slidenum">
              <a:rPr lang="en-US" altLang="zh-CN" smtClean="0"/>
              <a:pPr/>
              <a:t>119</a:t>
            </a:fld>
            <a:r>
              <a:rPr lang="en-US" altLang="zh-CN"/>
              <a:t>/137</a:t>
            </a:r>
            <a:endParaRPr lang="en-US" altLang="zh-CN" dirty="0"/>
          </a:p>
        </p:txBody>
      </p:sp>
    </p:spTree>
    <p:extLst>
      <p:ext uri="{BB962C8B-B14F-4D97-AF65-F5344CB8AC3E}">
        <p14:creationId xmlns:p14="http://schemas.microsoft.com/office/powerpoint/2010/main" val="367902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a:xfrm>
            <a:off x="827088" y="788988"/>
            <a:ext cx="7793037" cy="839787"/>
          </a:xfrm>
        </p:spPr>
        <p:txBody>
          <a:bodyPr/>
          <a:lstStyle/>
          <a:p>
            <a:pPr algn="ctr"/>
            <a:r>
              <a:rPr lang="zh-CN" altLang="en-US" sz="4000"/>
              <a:t>新增加了下列的通用顶级域名 </a:t>
            </a:r>
          </a:p>
        </p:txBody>
      </p:sp>
      <p:sp>
        <p:nvSpPr>
          <p:cNvPr id="575491" name="Rectangle 3"/>
          <p:cNvSpPr>
            <a:spLocks noGrp="1" noChangeArrowheads="1"/>
          </p:cNvSpPr>
          <p:nvPr>
            <p:ph type="body" idx="1"/>
          </p:nvPr>
        </p:nvSpPr>
        <p:spPr>
          <a:xfrm>
            <a:off x="684213" y="1906588"/>
            <a:ext cx="8131175" cy="4951412"/>
          </a:xfrm>
        </p:spPr>
        <p:txBody>
          <a:bodyPr/>
          <a:lstStyle/>
          <a:p>
            <a:pPr>
              <a:lnSpc>
                <a:spcPct val="80000"/>
              </a:lnSpc>
            </a:pPr>
            <a:r>
              <a:rPr lang="en-US" altLang="zh-CN" sz="2800"/>
              <a:t>.aero </a:t>
            </a:r>
            <a:r>
              <a:rPr lang="zh-CN" altLang="en-US" sz="2800"/>
              <a:t>（航空运输企业）</a:t>
            </a:r>
          </a:p>
          <a:p>
            <a:pPr>
              <a:lnSpc>
                <a:spcPct val="80000"/>
              </a:lnSpc>
            </a:pPr>
            <a:r>
              <a:rPr lang="en-US" altLang="zh-CN" sz="2800"/>
              <a:t>.biz  </a:t>
            </a:r>
            <a:r>
              <a:rPr lang="zh-CN" altLang="en-US" sz="2800"/>
              <a:t>（公司和企业）</a:t>
            </a:r>
          </a:p>
          <a:p>
            <a:pPr>
              <a:lnSpc>
                <a:spcPct val="80000"/>
              </a:lnSpc>
            </a:pPr>
            <a:r>
              <a:rPr lang="en-US" altLang="zh-CN" sz="2800"/>
              <a:t>.cat   </a:t>
            </a:r>
            <a:r>
              <a:rPr lang="zh-CN" altLang="en-US" sz="2800"/>
              <a:t>（加泰隆人的语言和文化团体）</a:t>
            </a:r>
          </a:p>
          <a:p>
            <a:pPr>
              <a:lnSpc>
                <a:spcPct val="80000"/>
              </a:lnSpc>
            </a:pPr>
            <a:r>
              <a:rPr lang="en-US" altLang="zh-CN" sz="2800"/>
              <a:t>.coop  </a:t>
            </a:r>
            <a:r>
              <a:rPr lang="zh-CN" altLang="en-US" sz="2800"/>
              <a:t>（合作团体）</a:t>
            </a:r>
          </a:p>
          <a:p>
            <a:pPr>
              <a:lnSpc>
                <a:spcPct val="80000"/>
              </a:lnSpc>
            </a:pPr>
            <a:r>
              <a:rPr lang="en-US" altLang="zh-CN" sz="2800"/>
              <a:t>.info  </a:t>
            </a:r>
            <a:r>
              <a:rPr lang="zh-CN" altLang="en-US" sz="2800"/>
              <a:t>（各种情况）</a:t>
            </a:r>
          </a:p>
          <a:p>
            <a:pPr>
              <a:lnSpc>
                <a:spcPct val="80000"/>
              </a:lnSpc>
            </a:pPr>
            <a:r>
              <a:rPr lang="en-US" altLang="zh-CN" sz="2800"/>
              <a:t>.jobs  </a:t>
            </a:r>
            <a:r>
              <a:rPr lang="zh-CN" altLang="en-US" sz="2800"/>
              <a:t>（人力资源管理者）</a:t>
            </a:r>
          </a:p>
          <a:p>
            <a:pPr>
              <a:lnSpc>
                <a:spcPct val="80000"/>
              </a:lnSpc>
            </a:pPr>
            <a:r>
              <a:rPr lang="en-US" altLang="zh-CN" sz="2800"/>
              <a:t>.mobi  </a:t>
            </a:r>
            <a:r>
              <a:rPr lang="zh-CN" altLang="en-US" sz="2800"/>
              <a:t>（移动产品与服务的用户和提供者）</a:t>
            </a:r>
          </a:p>
          <a:p>
            <a:pPr>
              <a:lnSpc>
                <a:spcPct val="80000"/>
              </a:lnSpc>
            </a:pPr>
            <a:r>
              <a:rPr lang="en-US" altLang="zh-CN" sz="2800"/>
              <a:t>.museum  </a:t>
            </a:r>
            <a:r>
              <a:rPr lang="zh-CN" altLang="en-US" sz="2800"/>
              <a:t>（博物馆）</a:t>
            </a:r>
          </a:p>
          <a:p>
            <a:pPr>
              <a:lnSpc>
                <a:spcPct val="80000"/>
              </a:lnSpc>
            </a:pPr>
            <a:r>
              <a:rPr lang="en-US" altLang="zh-CN" sz="2800"/>
              <a:t>.name   </a:t>
            </a:r>
            <a:r>
              <a:rPr lang="zh-CN" altLang="en-US" sz="2800"/>
              <a:t>（个人）</a:t>
            </a:r>
          </a:p>
          <a:p>
            <a:pPr>
              <a:lnSpc>
                <a:spcPct val="80000"/>
              </a:lnSpc>
            </a:pPr>
            <a:r>
              <a:rPr lang="en-US" altLang="zh-CN" sz="2800"/>
              <a:t>.pro  </a:t>
            </a:r>
            <a:r>
              <a:rPr lang="zh-CN" altLang="en-US" sz="2800"/>
              <a:t>（有证书的专业人员）</a:t>
            </a:r>
          </a:p>
          <a:p>
            <a:pPr>
              <a:lnSpc>
                <a:spcPct val="80000"/>
              </a:lnSpc>
            </a:pPr>
            <a:r>
              <a:rPr lang="en-US" altLang="zh-CN" sz="2800"/>
              <a:t>.travel  </a:t>
            </a:r>
            <a:r>
              <a:rPr lang="zh-CN" altLang="en-US" sz="2800"/>
              <a:t>（旅游业）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a:t>
            </a:fld>
            <a:endParaRPr lang="en-US" altLang="zh-CN"/>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a:xfrm>
            <a:off x="393700" y="214313"/>
            <a:ext cx="8642350" cy="1462087"/>
          </a:xfrm>
        </p:spPr>
        <p:txBody>
          <a:bodyPr/>
          <a:lstStyle/>
          <a:p>
            <a:pPr algn="ctr"/>
            <a:r>
              <a:rPr lang="en-US" altLang="zh-CN"/>
              <a:t>6.5  </a:t>
            </a:r>
            <a:r>
              <a:rPr lang="zh-CN" altLang="en-US"/>
              <a:t>电子邮件</a:t>
            </a:r>
            <a:br>
              <a:rPr lang="zh-CN" altLang="en-US"/>
            </a:br>
            <a:r>
              <a:rPr lang="en-US" altLang="zh-CN" sz="4000"/>
              <a:t>6.5.1  </a:t>
            </a:r>
            <a:r>
              <a:rPr lang="zh-CN" altLang="en-US" sz="4000"/>
              <a:t>概述</a:t>
            </a:r>
          </a:p>
        </p:txBody>
      </p:sp>
      <p:sp>
        <p:nvSpPr>
          <p:cNvPr id="1132547" name="Rectangle 3"/>
          <p:cNvSpPr>
            <a:spLocks noGrp="1" noChangeArrowheads="1"/>
          </p:cNvSpPr>
          <p:nvPr>
            <p:ph type="body" idx="1"/>
          </p:nvPr>
        </p:nvSpPr>
        <p:spPr>
          <a:xfrm>
            <a:off x="468313" y="1916113"/>
            <a:ext cx="8351837" cy="4537075"/>
          </a:xfrm>
        </p:spPr>
        <p:txBody>
          <a:bodyPr/>
          <a:lstStyle/>
          <a:p>
            <a:pPr marL="457200" indent="-457200"/>
            <a:r>
              <a:rPr lang="zh-CN" altLang="en-US" sz="2800" dirty="0">
                <a:solidFill>
                  <a:schemeClr val="hlink"/>
                </a:solidFill>
              </a:rPr>
              <a:t>电子邮件</a:t>
            </a:r>
            <a:r>
              <a:rPr lang="en-US" altLang="zh-CN" sz="2800" dirty="0"/>
              <a:t>(e-mail)</a:t>
            </a:r>
            <a:r>
              <a:rPr lang="zh-CN" altLang="en-US" sz="2800" dirty="0"/>
              <a:t>是因特网上使用得最多的和最受用户欢迎的一种应用。</a:t>
            </a:r>
          </a:p>
          <a:p>
            <a:pPr marL="457200" indent="-457200"/>
            <a:r>
              <a:rPr lang="zh-CN" altLang="en-US" sz="2800" dirty="0"/>
              <a:t>电子邮件把邮件发送到收件人使用的邮件服务器，并放在其中的收件人邮箱中，收件人可随时上网到自己使用的邮件服务器进行读取。</a:t>
            </a:r>
          </a:p>
          <a:p>
            <a:pPr marL="457200" indent="-457200"/>
            <a:r>
              <a:rPr lang="zh-CN" altLang="en-US" sz="2800" dirty="0"/>
              <a:t>电子邮件不仅使用方便，而且还具有传递迅速和费用低廉的优点。</a:t>
            </a:r>
          </a:p>
          <a:p>
            <a:pPr marL="457200" indent="-457200"/>
            <a:r>
              <a:rPr lang="zh-CN" altLang="en-US" sz="2800" dirty="0"/>
              <a:t>现在电子邮件不仅可传送文字信息，而且还可附上声音和图像。</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25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2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25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2547"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393700" y="214313"/>
            <a:ext cx="8642350" cy="1462087"/>
          </a:xfrm>
        </p:spPr>
        <p:txBody>
          <a:bodyPr/>
          <a:lstStyle/>
          <a:p>
            <a:pPr algn="ctr"/>
            <a:r>
              <a:rPr lang="zh-CN" altLang="en-US"/>
              <a:t>电子邮件的一些标准</a:t>
            </a:r>
            <a:endParaRPr lang="zh-CN" altLang="en-US" sz="4000"/>
          </a:p>
        </p:txBody>
      </p:sp>
      <p:sp>
        <p:nvSpPr>
          <p:cNvPr id="1134595" name="Rectangle 3"/>
          <p:cNvSpPr>
            <a:spLocks noGrp="1" noChangeArrowheads="1"/>
          </p:cNvSpPr>
          <p:nvPr>
            <p:ph type="body" idx="1"/>
          </p:nvPr>
        </p:nvSpPr>
        <p:spPr>
          <a:xfrm>
            <a:off x="684213" y="1916113"/>
            <a:ext cx="7775575" cy="4537075"/>
          </a:xfrm>
        </p:spPr>
        <p:txBody>
          <a:bodyPr/>
          <a:lstStyle/>
          <a:p>
            <a:pPr marL="457200" indent="-457200" algn="just"/>
            <a:r>
              <a:rPr lang="zh-CN" altLang="en-US" dirty="0"/>
              <a:t>发送邮件的协议：</a:t>
            </a:r>
            <a:r>
              <a:rPr lang="en-US" altLang="zh-CN" dirty="0"/>
              <a:t>SMTP</a:t>
            </a:r>
          </a:p>
          <a:p>
            <a:pPr marL="457200" indent="-457200" algn="just"/>
            <a:r>
              <a:rPr lang="zh-CN" altLang="en-US" dirty="0"/>
              <a:t>读取邮件的协议：</a:t>
            </a:r>
            <a:r>
              <a:rPr lang="en-US" altLang="zh-CN" dirty="0"/>
              <a:t>POP3 </a:t>
            </a:r>
            <a:r>
              <a:rPr lang="zh-CN" altLang="en-US" dirty="0"/>
              <a:t>和 </a:t>
            </a:r>
            <a:r>
              <a:rPr lang="en-US" altLang="zh-CN" dirty="0"/>
              <a:t>IMAP</a:t>
            </a:r>
          </a:p>
          <a:p>
            <a:pPr marL="457200" indent="-457200" algn="just"/>
            <a:r>
              <a:rPr lang="en-US" altLang="zh-CN" dirty="0"/>
              <a:t>MIME </a:t>
            </a:r>
            <a:r>
              <a:rPr lang="zh-CN" altLang="en-US" dirty="0"/>
              <a:t>在其邮件首部中说明了邮件的数据类型</a:t>
            </a:r>
            <a:r>
              <a:rPr lang="en-US" altLang="zh-CN" dirty="0"/>
              <a:t>(</a:t>
            </a:r>
            <a:r>
              <a:rPr lang="zh-CN" altLang="en-US" dirty="0"/>
              <a:t>如文本、声音、图像、视像等</a:t>
            </a:r>
            <a:r>
              <a:rPr lang="en-US" altLang="zh-CN" dirty="0"/>
              <a:t>)</a:t>
            </a:r>
            <a:r>
              <a:rPr lang="zh-CN" altLang="en-US" dirty="0"/>
              <a:t>，使用</a:t>
            </a:r>
            <a:r>
              <a:rPr lang="zh-CN" altLang="en-US" sz="1800" dirty="0"/>
              <a:t> </a:t>
            </a:r>
            <a:r>
              <a:rPr lang="en-US" altLang="zh-CN" dirty="0"/>
              <a:t>MIME</a:t>
            </a:r>
            <a:r>
              <a:rPr lang="en-US" altLang="zh-CN" sz="1800" dirty="0"/>
              <a:t> </a:t>
            </a:r>
            <a:r>
              <a:rPr lang="zh-CN" altLang="en-US" dirty="0"/>
              <a:t>可在邮件中同时传送多种类型的数据。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4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5" grpId="0" build="p"/>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900113" y="0"/>
            <a:ext cx="7793037" cy="768350"/>
          </a:xfrm>
        </p:spPr>
        <p:txBody>
          <a:bodyPr/>
          <a:lstStyle/>
          <a:p>
            <a:pPr algn="ctr"/>
            <a:r>
              <a:rPr lang="zh-CN" altLang="en-US" sz="3200"/>
              <a:t>电子邮件的最主要的组成构件 </a:t>
            </a:r>
          </a:p>
        </p:txBody>
      </p:sp>
      <p:sp>
        <p:nvSpPr>
          <p:cNvPr id="1136643" name="Line 3"/>
          <p:cNvSpPr>
            <a:spLocks noChangeShapeType="1"/>
          </p:cNvSpPr>
          <p:nvPr/>
        </p:nvSpPr>
        <p:spPr bwMode="auto">
          <a:xfrm flipH="1" flipV="1">
            <a:off x="1098550" y="4886325"/>
            <a:ext cx="762000" cy="76200"/>
          </a:xfrm>
          <a:prstGeom prst="line">
            <a:avLst/>
          </a:prstGeom>
          <a:noFill/>
          <a:ln w="38100">
            <a:solidFill>
              <a:srgbClr val="333399"/>
            </a:solidFill>
            <a:round/>
            <a:headEnd/>
            <a:tailEnd type="none" w="sm" len="lg"/>
          </a:ln>
          <a:effectLst/>
        </p:spPr>
        <p:txBody>
          <a:bodyPr wrap="none" anchor="ctr"/>
          <a:lstStyle/>
          <a:p>
            <a:endParaRPr lang="zh-CN" altLang="en-US"/>
          </a:p>
        </p:txBody>
      </p:sp>
      <p:sp>
        <p:nvSpPr>
          <p:cNvPr id="1136644" name="Freeform 4"/>
          <p:cNvSpPr>
            <a:spLocks/>
          </p:cNvSpPr>
          <p:nvPr/>
        </p:nvSpPr>
        <p:spPr bwMode="auto">
          <a:xfrm>
            <a:off x="7480300" y="4821238"/>
            <a:ext cx="762000" cy="142875"/>
          </a:xfrm>
          <a:custGeom>
            <a:avLst/>
            <a:gdLst/>
            <a:ahLst/>
            <a:cxnLst>
              <a:cxn ang="0">
                <a:pos x="480" y="0"/>
              </a:cxn>
              <a:cxn ang="0">
                <a:pos x="0" y="90"/>
              </a:cxn>
            </a:cxnLst>
            <a:rect l="0" t="0" r="r" b="b"/>
            <a:pathLst>
              <a:path w="480" h="90">
                <a:moveTo>
                  <a:pt x="480" y="0"/>
                </a:moveTo>
                <a:lnTo>
                  <a:pt x="0" y="90"/>
                </a:lnTo>
              </a:path>
            </a:pathLst>
          </a:custGeom>
          <a:noFill/>
          <a:ln w="38100" cmpd="sng">
            <a:solidFill>
              <a:srgbClr val="333399"/>
            </a:solidFill>
            <a:round/>
            <a:headEnd type="none" w="med" len="med"/>
            <a:tailEnd type="none" w="sm" len="lg"/>
          </a:ln>
          <a:effectLst/>
        </p:spPr>
        <p:txBody>
          <a:bodyPr wrap="none" anchor="ctr"/>
          <a:lstStyle/>
          <a:p>
            <a:endParaRPr lang="zh-CN" altLang="en-US"/>
          </a:p>
        </p:txBody>
      </p:sp>
      <p:sp>
        <p:nvSpPr>
          <p:cNvPr id="1136645" name="Line 5"/>
          <p:cNvSpPr>
            <a:spLocks noChangeShapeType="1"/>
          </p:cNvSpPr>
          <p:nvPr/>
        </p:nvSpPr>
        <p:spPr bwMode="auto">
          <a:xfrm flipH="1" flipV="1">
            <a:off x="5880100" y="5038725"/>
            <a:ext cx="781050" cy="0"/>
          </a:xfrm>
          <a:prstGeom prst="line">
            <a:avLst/>
          </a:prstGeom>
          <a:noFill/>
          <a:ln w="38100">
            <a:solidFill>
              <a:srgbClr val="333399"/>
            </a:solidFill>
            <a:round/>
            <a:headEnd/>
            <a:tailEnd type="none" w="sm" len="lg"/>
          </a:ln>
          <a:effectLst/>
        </p:spPr>
        <p:txBody>
          <a:bodyPr wrap="none" anchor="ctr"/>
          <a:lstStyle/>
          <a:p>
            <a:endParaRPr lang="zh-CN" altLang="en-US"/>
          </a:p>
        </p:txBody>
      </p:sp>
      <p:sp>
        <p:nvSpPr>
          <p:cNvPr id="1136646" name="Line 6"/>
          <p:cNvSpPr>
            <a:spLocks noChangeShapeType="1"/>
          </p:cNvSpPr>
          <p:nvPr/>
        </p:nvSpPr>
        <p:spPr bwMode="auto">
          <a:xfrm flipH="1" flipV="1">
            <a:off x="2851150" y="5026025"/>
            <a:ext cx="781050" cy="0"/>
          </a:xfrm>
          <a:prstGeom prst="line">
            <a:avLst/>
          </a:prstGeom>
          <a:noFill/>
          <a:ln w="38100">
            <a:solidFill>
              <a:srgbClr val="333399"/>
            </a:solidFill>
            <a:round/>
            <a:headEnd/>
            <a:tailEnd type="none" w="sm" len="lg"/>
          </a:ln>
          <a:effectLst/>
        </p:spPr>
        <p:txBody>
          <a:bodyPr wrap="none" anchor="ctr"/>
          <a:lstStyle/>
          <a:p>
            <a:endParaRPr lang="zh-CN" altLang="en-US"/>
          </a:p>
        </p:txBody>
      </p:sp>
      <p:sp>
        <p:nvSpPr>
          <p:cNvPr id="1136647" name="Text Box 7"/>
          <p:cNvSpPr txBox="1">
            <a:spLocks noChangeArrowheads="1"/>
          </p:cNvSpPr>
          <p:nvPr/>
        </p:nvSpPr>
        <p:spPr bwMode="auto">
          <a:xfrm>
            <a:off x="107950" y="4065588"/>
            <a:ext cx="8699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发送方</a:t>
            </a:r>
          </a:p>
        </p:txBody>
      </p:sp>
      <p:sp>
        <p:nvSpPr>
          <p:cNvPr id="1136648" name="Text Box 8"/>
          <p:cNvSpPr txBox="1">
            <a:spLocks noChangeArrowheads="1"/>
          </p:cNvSpPr>
          <p:nvPr/>
        </p:nvSpPr>
        <p:spPr bwMode="auto">
          <a:xfrm>
            <a:off x="1092200" y="59261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邮件缓存</a:t>
            </a:r>
          </a:p>
        </p:txBody>
      </p:sp>
      <p:sp>
        <p:nvSpPr>
          <p:cNvPr id="1136649" name="Text Box 9"/>
          <p:cNvSpPr txBox="1">
            <a:spLocks noChangeArrowheads="1"/>
          </p:cNvSpPr>
          <p:nvPr/>
        </p:nvSpPr>
        <p:spPr bwMode="auto">
          <a:xfrm>
            <a:off x="5518150" y="5956300"/>
            <a:ext cx="1327150" cy="641350"/>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   </a:t>
            </a:r>
            <a:r>
              <a:rPr kumimoji="1" lang="zh-CN" altLang="en-US" sz="1800">
                <a:solidFill>
                  <a:srgbClr val="333399"/>
                </a:solidFill>
                <a:latin typeface="Arial" charset="0"/>
                <a:ea typeface="黑体" pitchFamily="2" charset="-122"/>
              </a:rPr>
              <a:t>接收方</a:t>
            </a:r>
          </a:p>
          <a:p>
            <a:r>
              <a:rPr kumimoji="1" lang="zh-CN" altLang="en-US" sz="1800">
                <a:solidFill>
                  <a:srgbClr val="333399"/>
                </a:solidFill>
                <a:latin typeface="Arial" charset="0"/>
                <a:ea typeface="黑体" pitchFamily="2" charset="-122"/>
              </a:rPr>
              <a:t>邮件服务器</a:t>
            </a:r>
          </a:p>
        </p:txBody>
      </p:sp>
      <p:sp>
        <p:nvSpPr>
          <p:cNvPr id="1136650" name="Oval 10"/>
          <p:cNvSpPr>
            <a:spLocks noChangeArrowheads="1"/>
          </p:cNvSpPr>
          <p:nvPr/>
        </p:nvSpPr>
        <p:spPr bwMode="auto">
          <a:xfrm>
            <a:off x="6356350" y="4351338"/>
            <a:ext cx="1296988" cy="1296987"/>
          </a:xfrm>
          <a:prstGeom prst="ellipse">
            <a:avLst/>
          </a:prstGeom>
          <a:solidFill>
            <a:srgbClr val="66FF66"/>
          </a:solidFill>
          <a:ln w="19050">
            <a:solidFill>
              <a:schemeClr val="folHlink"/>
            </a:solidFill>
            <a:round/>
            <a:headEnd/>
            <a:tailEnd/>
          </a:ln>
          <a:effectLst>
            <a:outerShdw dist="35921" dir="2700000" algn="ctr" rotWithShape="0">
              <a:schemeClr val="bg2"/>
            </a:outerShdw>
          </a:effectLst>
        </p:spPr>
        <p:txBody>
          <a:bodyPr wrap="none" anchor="ctr"/>
          <a:lstStyle/>
          <a:p>
            <a:endParaRPr lang="zh-CN" altLang="en-US"/>
          </a:p>
        </p:txBody>
      </p:sp>
      <p:grpSp>
        <p:nvGrpSpPr>
          <p:cNvPr id="1136651" name="Group 11"/>
          <p:cNvGrpSpPr>
            <a:grpSpLocks/>
          </p:cNvGrpSpPr>
          <p:nvPr/>
        </p:nvGrpSpPr>
        <p:grpSpPr bwMode="auto">
          <a:xfrm>
            <a:off x="6738938" y="4460875"/>
            <a:ext cx="457200" cy="457200"/>
            <a:chOff x="2351" y="2975"/>
            <a:chExt cx="481" cy="433"/>
          </a:xfrm>
        </p:grpSpPr>
        <p:sp>
          <p:nvSpPr>
            <p:cNvPr id="1136652" name="Rectangle 12"/>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36653" name="Line 13"/>
            <p:cNvSpPr>
              <a:spLocks noChangeShapeType="1"/>
            </p:cNvSpPr>
            <p:nvPr/>
          </p:nvSpPr>
          <p:spPr bwMode="auto">
            <a:xfrm rot="-10800000">
              <a:off x="2351" y="3321"/>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654" name="Line 14"/>
            <p:cNvSpPr>
              <a:spLocks noChangeShapeType="1"/>
            </p:cNvSpPr>
            <p:nvPr/>
          </p:nvSpPr>
          <p:spPr bwMode="auto">
            <a:xfrm rot="-10800000">
              <a:off x="2351" y="3234"/>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655" name="Line 15"/>
            <p:cNvSpPr>
              <a:spLocks noChangeShapeType="1"/>
            </p:cNvSpPr>
            <p:nvPr/>
          </p:nvSpPr>
          <p:spPr bwMode="auto">
            <a:xfrm rot="-10800000">
              <a:off x="2351" y="3148"/>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656" name="Line 16"/>
            <p:cNvSpPr>
              <a:spLocks noChangeShapeType="1"/>
            </p:cNvSpPr>
            <p:nvPr/>
          </p:nvSpPr>
          <p:spPr bwMode="auto">
            <a:xfrm rot="-10800000">
              <a:off x="2351" y="3061"/>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657" name="Line 17"/>
            <p:cNvSpPr>
              <a:spLocks noChangeShapeType="1"/>
            </p:cNvSpPr>
            <p:nvPr/>
          </p:nvSpPr>
          <p:spPr bwMode="auto">
            <a:xfrm rot="-16200000">
              <a:off x="2519" y="3191"/>
              <a:ext cx="432" cy="0"/>
            </a:xfrm>
            <a:prstGeom prst="line">
              <a:avLst/>
            </a:prstGeom>
            <a:noFill/>
            <a:ln w="9525">
              <a:solidFill>
                <a:schemeClr val="tx1"/>
              </a:solidFill>
              <a:round/>
              <a:headEnd/>
              <a:tailEnd/>
            </a:ln>
            <a:effectLst/>
          </p:spPr>
          <p:txBody>
            <a:bodyPr wrap="none" anchor="ctr"/>
            <a:lstStyle/>
            <a:p>
              <a:endParaRPr lang="zh-CN" altLang="en-US"/>
            </a:p>
          </p:txBody>
        </p:sp>
        <p:sp>
          <p:nvSpPr>
            <p:cNvPr id="1136658" name="Line 18"/>
            <p:cNvSpPr>
              <a:spLocks noChangeShapeType="1"/>
            </p:cNvSpPr>
            <p:nvPr/>
          </p:nvSpPr>
          <p:spPr bwMode="auto">
            <a:xfrm rot="-16200000">
              <a:off x="2423" y="3191"/>
              <a:ext cx="432" cy="0"/>
            </a:xfrm>
            <a:prstGeom prst="line">
              <a:avLst/>
            </a:prstGeom>
            <a:noFill/>
            <a:ln w="9525">
              <a:solidFill>
                <a:schemeClr val="tx1"/>
              </a:solidFill>
              <a:round/>
              <a:headEnd/>
              <a:tailEnd/>
            </a:ln>
            <a:effectLst/>
          </p:spPr>
          <p:txBody>
            <a:bodyPr wrap="none" anchor="ctr"/>
            <a:lstStyle/>
            <a:p>
              <a:endParaRPr lang="zh-CN" altLang="en-US"/>
            </a:p>
          </p:txBody>
        </p:sp>
        <p:sp>
          <p:nvSpPr>
            <p:cNvPr id="1136659" name="Line 19"/>
            <p:cNvSpPr>
              <a:spLocks noChangeShapeType="1"/>
            </p:cNvSpPr>
            <p:nvPr/>
          </p:nvSpPr>
          <p:spPr bwMode="auto">
            <a:xfrm rot="-16200000">
              <a:off x="2327" y="3191"/>
              <a:ext cx="432" cy="0"/>
            </a:xfrm>
            <a:prstGeom prst="line">
              <a:avLst/>
            </a:prstGeom>
            <a:noFill/>
            <a:ln w="9525">
              <a:solidFill>
                <a:schemeClr val="tx1"/>
              </a:solidFill>
              <a:round/>
              <a:headEnd/>
              <a:tailEnd/>
            </a:ln>
            <a:effectLst/>
          </p:spPr>
          <p:txBody>
            <a:bodyPr wrap="none" anchor="ctr"/>
            <a:lstStyle/>
            <a:p>
              <a:endParaRPr lang="zh-CN" altLang="en-US"/>
            </a:p>
          </p:txBody>
        </p:sp>
        <p:sp>
          <p:nvSpPr>
            <p:cNvPr id="1136660" name="Line 20"/>
            <p:cNvSpPr>
              <a:spLocks noChangeShapeType="1"/>
            </p:cNvSpPr>
            <p:nvPr/>
          </p:nvSpPr>
          <p:spPr bwMode="auto">
            <a:xfrm rot="-16200000">
              <a:off x="2231" y="3191"/>
              <a:ext cx="432" cy="0"/>
            </a:xfrm>
            <a:prstGeom prst="line">
              <a:avLst/>
            </a:prstGeom>
            <a:noFill/>
            <a:ln w="9525">
              <a:solidFill>
                <a:schemeClr val="tx1"/>
              </a:solidFill>
              <a:round/>
              <a:headEnd/>
              <a:tailEnd/>
            </a:ln>
            <a:effectLst/>
          </p:spPr>
          <p:txBody>
            <a:bodyPr wrap="none" anchor="ctr"/>
            <a:lstStyle/>
            <a:p>
              <a:endParaRPr lang="zh-CN" altLang="en-US"/>
            </a:p>
          </p:txBody>
        </p:sp>
      </p:grpSp>
      <p:grpSp>
        <p:nvGrpSpPr>
          <p:cNvPr id="1136661" name="Group 21"/>
          <p:cNvGrpSpPr>
            <a:grpSpLocks/>
          </p:cNvGrpSpPr>
          <p:nvPr/>
        </p:nvGrpSpPr>
        <p:grpSpPr bwMode="auto">
          <a:xfrm>
            <a:off x="6634163" y="5013325"/>
            <a:ext cx="730250" cy="457200"/>
            <a:chOff x="1296" y="768"/>
            <a:chExt cx="556" cy="336"/>
          </a:xfrm>
        </p:grpSpPr>
        <p:sp>
          <p:nvSpPr>
            <p:cNvPr id="1136662"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endParaRPr kumimoji="1" lang="zh-CN" altLang="zh-CN" sz="1800">
                <a:solidFill>
                  <a:srgbClr val="333399"/>
                </a:solidFill>
                <a:latin typeface="Arial" charset="0"/>
                <a:ea typeface="黑体" pitchFamily="2" charset="-122"/>
              </a:endParaRPr>
            </a:p>
          </p:txBody>
        </p:sp>
        <p:grpSp>
          <p:nvGrpSpPr>
            <p:cNvPr id="1136663" name="Group 23"/>
            <p:cNvGrpSpPr>
              <a:grpSpLocks/>
            </p:cNvGrpSpPr>
            <p:nvPr/>
          </p:nvGrpSpPr>
          <p:grpSpPr bwMode="auto">
            <a:xfrm>
              <a:off x="1367" y="829"/>
              <a:ext cx="393" cy="214"/>
              <a:chOff x="2928" y="3744"/>
              <a:chExt cx="528" cy="336"/>
            </a:xfrm>
          </p:grpSpPr>
          <p:grpSp>
            <p:nvGrpSpPr>
              <p:cNvPr id="1136664" name="Group 24"/>
              <p:cNvGrpSpPr>
                <a:grpSpLocks/>
              </p:cNvGrpSpPr>
              <p:nvPr/>
            </p:nvGrpSpPr>
            <p:grpSpPr bwMode="auto">
              <a:xfrm>
                <a:off x="3024" y="3744"/>
                <a:ext cx="432" cy="240"/>
                <a:chOff x="2736" y="3648"/>
                <a:chExt cx="432" cy="240"/>
              </a:xfrm>
            </p:grpSpPr>
            <p:grpSp>
              <p:nvGrpSpPr>
                <p:cNvPr id="1136665" name="Group 25"/>
                <p:cNvGrpSpPr>
                  <a:grpSpLocks/>
                </p:cNvGrpSpPr>
                <p:nvPr/>
              </p:nvGrpSpPr>
              <p:grpSpPr bwMode="auto">
                <a:xfrm>
                  <a:off x="2736" y="3648"/>
                  <a:ext cx="432" cy="240"/>
                  <a:chOff x="2592" y="3504"/>
                  <a:chExt cx="576" cy="384"/>
                </a:xfrm>
              </p:grpSpPr>
              <p:sp>
                <p:nvSpPr>
                  <p:cNvPr id="1136666"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1136667" name="Freeform 27"/>
                  <p:cNvSpPr>
                    <a:spLocks/>
                  </p:cNvSpPr>
                  <p:nvPr/>
                </p:nvSpPr>
                <p:spPr bwMode="auto">
                  <a:xfrm>
                    <a:off x="2592" y="3504"/>
                    <a:ext cx="576" cy="240"/>
                  </a:xfrm>
                  <a:custGeom>
                    <a:avLst/>
                    <a:gdLst/>
                    <a:ahLst/>
                    <a:cxnLst>
                      <a:cxn ang="0">
                        <a:pos x="0" y="0"/>
                      </a:cxn>
                      <a:cxn ang="0">
                        <a:pos x="288" y="240"/>
                      </a:cxn>
                      <a:cxn ang="0">
                        <a:pos x="576" y="0"/>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p:spPr>
                <p:txBody>
                  <a:bodyPr wrap="none" anchor="ctr"/>
                  <a:lstStyle/>
                  <a:p>
                    <a:endParaRPr lang="zh-CN" altLang="en-US"/>
                  </a:p>
                </p:txBody>
              </p:sp>
              <p:sp>
                <p:nvSpPr>
                  <p:cNvPr id="1136668" name="Line 28"/>
                  <p:cNvSpPr>
                    <a:spLocks noChangeShapeType="1"/>
                  </p:cNvSpPr>
                  <p:nvPr/>
                </p:nvSpPr>
                <p:spPr bwMode="auto">
                  <a:xfrm flipV="1">
                    <a:off x="2592" y="3704"/>
                    <a:ext cx="232" cy="184"/>
                  </a:xfrm>
                  <a:prstGeom prst="line">
                    <a:avLst/>
                  </a:prstGeom>
                  <a:noFill/>
                  <a:ln w="9525">
                    <a:solidFill>
                      <a:schemeClr val="tx1"/>
                    </a:solidFill>
                    <a:round/>
                    <a:headEnd/>
                    <a:tailEnd/>
                  </a:ln>
                  <a:effectLst/>
                </p:spPr>
                <p:txBody>
                  <a:bodyPr wrap="none" anchor="ctr"/>
                  <a:lstStyle/>
                  <a:p>
                    <a:endParaRPr lang="zh-CN" altLang="en-US"/>
                  </a:p>
                </p:txBody>
              </p:sp>
              <p:sp>
                <p:nvSpPr>
                  <p:cNvPr id="1136669" name="Line 29"/>
                  <p:cNvSpPr>
                    <a:spLocks noChangeShapeType="1"/>
                  </p:cNvSpPr>
                  <p:nvPr/>
                </p:nvSpPr>
                <p:spPr bwMode="auto">
                  <a:xfrm flipH="1" flipV="1">
                    <a:off x="2936" y="3704"/>
                    <a:ext cx="232" cy="184"/>
                  </a:xfrm>
                  <a:prstGeom prst="line">
                    <a:avLst/>
                  </a:prstGeom>
                  <a:noFill/>
                  <a:ln w="9525">
                    <a:solidFill>
                      <a:schemeClr val="tx1"/>
                    </a:solidFill>
                    <a:round/>
                    <a:headEnd/>
                    <a:tailEnd/>
                  </a:ln>
                  <a:effectLst/>
                </p:spPr>
                <p:txBody>
                  <a:bodyPr wrap="none" anchor="ctr"/>
                  <a:lstStyle/>
                  <a:p>
                    <a:endParaRPr lang="zh-CN" altLang="en-US"/>
                  </a:p>
                </p:txBody>
              </p:sp>
            </p:grpSp>
            <p:sp>
              <p:nvSpPr>
                <p:cNvPr id="1136670" name="Line 30"/>
                <p:cNvSpPr>
                  <a:spLocks noChangeShapeType="1"/>
                </p:cNvSpPr>
                <p:nvPr/>
              </p:nvSpPr>
              <p:spPr bwMode="auto">
                <a:xfrm>
                  <a:off x="2736" y="3648"/>
                  <a:ext cx="424" cy="0"/>
                </a:xfrm>
                <a:prstGeom prst="line">
                  <a:avLst/>
                </a:prstGeom>
                <a:noFill/>
                <a:ln w="9525">
                  <a:solidFill>
                    <a:schemeClr val="tx1"/>
                  </a:solidFill>
                  <a:round/>
                  <a:headEnd/>
                  <a:tailEnd/>
                </a:ln>
                <a:effectLst/>
              </p:spPr>
              <p:txBody>
                <a:bodyPr wrap="none" anchor="ctr"/>
                <a:lstStyle/>
                <a:p>
                  <a:endParaRPr lang="zh-CN" altLang="en-US"/>
                </a:p>
              </p:txBody>
            </p:sp>
          </p:grpSp>
          <p:grpSp>
            <p:nvGrpSpPr>
              <p:cNvPr id="1136671" name="Group 31"/>
              <p:cNvGrpSpPr>
                <a:grpSpLocks/>
              </p:cNvGrpSpPr>
              <p:nvPr/>
            </p:nvGrpSpPr>
            <p:grpSpPr bwMode="auto">
              <a:xfrm>
                <a:off x="2976" y="3792"/>
                <a:ext cx="432" cy="240"/>
                <a:chOff x="2736" y="3648"/>
                <a:chExt cx="432" cy="240"/>
              </a:xfrm>
            </p:grpSpPr>
            <p:grpSp>
              <p:nvGrpSpPr>
                <p:cNvPr id="1136672" name="Group 32"/>
                <p:cNvGrpSpPr>
                  <a:grpSpLocks/>
                </p:cNvGrpSpPr>
                <p:nvPr/>
              </p:nvGrpSpPr>
              <p:grpSpPr bwMode="auto">
                <a:xfrm>
                  <a:off x="2736" y="3648"/>
                  <a:ext cx="432" cy="240"/>
                  <a:chOff x="2592" y="3504"/>
                  <a:chExt cx="576" cy="384"/>
                </a:xfrm>
              </p:grpSpPr>
              <p:sp>
                <p:nvSpPr>
                  <p:cNvPr id="1136673"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1136674" name="Freeform 34"/>
                  <p:cNvSpPr>
                    <a:spLocks/>
                  </p:cNvSpPr>
                  <p:nvPr/>
                </p:nvSpPr>
                <p:spPr bwMode="auto">
                  <a:xfrm>
                    <a:off x="2592" y="3504"/>
                    <a:ext cx="576" cy="240"/>
                  </a:xfrm>
                  <a:custGeom>
                    <a:avLst/>
                    <a:gdLst/>
                    <a:ahLst/>
                    <a:cxnLst>
                      <a:cxn ang="0">
                        <a:pos x="0" y="0"/>
                      </a:cxn>
                      <a:cxn ang="0">
                        <a:pos x="288" y="240"/>
                      </a:cxn>
                      <a:cxn ang="0">
                        <a:pos x="576" y="0"/>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p:spPr>
                <p:txBody>
                  <a:bodyPr wrap="none" anchor="ctr"/>
                  <a:lstStyle/>
                  <a:p>
                    <a:endParaRPr lang="zh-CN" altLang="en-US"/>
                  </a:p>
                </p:txBody>
              </p:sp>
              <p:sp>
                <p:nvSpPr>
                  <p:cNvPr id="1136675" name="Line 35"/>
                  <p:cNvSpPr>
                    <a:spLocks noChangeShapeType="1"/>
                  </p:cNvSpPr>
                  <p:nvPr/>
                </p:nvSpPr>
                <p:spPr bwMode="auto">
                  <a:xfrm flipV="1">
                    <a:off x="2592" y="3704"/>
                    <a:ext cx="232" cy="184"/>
                  </a:xfrm>
                  <a:prstGeom prst="line">
                    <a:avLst/>
                  </a:prstGeom>
                  <a:noFill/>
                  <a:ln w="9525">
                    <a:solidFill>
                      <a:schemeClr val="tx1"/>
                    </a:solidFill>
                    <a:round/>
                    <a:headEnd/>
                    <a:tailEnd/>
                  </a:ln>
                  <a:effectLst/>
                </p:spPr>
                <p:txBody>
                  <a:bodyPr wrap="none" anchor="ctr"/>
                  <a:lstStyle/>
                  <a:p>
                    <a:endParaRPr lang="zh-CN" altLang="en-US"/>
                  </a:p>
                </p:txBody>
              </p:sp>
              <p:sp>
                <p:nvSpPr>
                  <p:cNvPr id="1136676" name="Line 36"/>
                  <p:cNvSpPr>
                    <a:spLocks noChangeShapeType="1"/>
                  </p:cNvSpPr>
                  <p:nvPr/>
                </p:nvSpPr>
                <p:spPr bwMode="auto">
                  <a:xfrm flipH="1" flipV="1">
                    <a:off x="2936" y="3704"/>
                    <a:ext cx="232" cy="184"/>
                  </a:xfrm>
                  <a:prstGeom prst="line">
                    <a:avLst/>
                  </a:prstGeom>
                  <a:noFill/>
                  <a:ln w="9525">
                    <a:solidFill>
                      <a:schemeClr val="tx1"/>
                    </a:solidFill>
                    <a:round/>
                    <a:headEnd/>
                    <a:tailEnd/>
                  </a:ln>
                  <a:effectLst/>
                </p:spPr>
                <p:txBody>
                  <a:bodyPr wrap="none" anchor="ctr"/>
                  <a:lstStyle/>
                  <a:p>
                    <a:endParaRPr lang="zh-CN" altLang="en-US"/>
                  </a:p>
                </p:txBody>
              </p:sp>
            </p:grpSp>
            <p:sp>
              <p:nvSpPr>
                <p:cNvPr id="1136677" name="Line 37"/>
                <p:cNvSpPr>
                  <a:spLocks noChangeShapeType="1"/>
                </p:cNvSpPr>
                <p:nvPr/>
              </p:nvSpPr>
              <p:spPr bwMode="auto">
                <a:xfrm>
                  <a:off x="2736" y="3648"/>
                  <a:ext cx="424" cy="0"/>
                </a:xfrm>
                <a:prstGeom prst="line">
                  <a:avLst/>
                </a:prstGeom>
                <a:noFill/>
                <a:ln w="9525">
                  <a:solidFill>
                    <a:schemeClr val="tx1"/>
                  </a:solidFill>
                  <a:round/>
                  <a:headEnd/>
                  <a:tailEnd/>
                </a:ln>
                <a:effectLst/>
              </p:spPr>
              <p:txBody>
                <a:bodyPr wrap="none" anchor="ctr"/>
                <a:lstStyle/>
                <a:p>
                  <a:endParaRPr lang="zh-CN" altLang="en-US"/>
                </a:p>
              </p:txBody>
            </p:sp>
          </p:grpSp>
          <p:grpSp>
            <p:nvGrpSpPr>
              <p:cNvPr id="1136678" name="Group 38"/>
              <p:cNvGrpSpPr>
                <a:grpSpLocks/>
              </p:cNvGrpSpPr>
              <p:nvPr/>
            </p:nvGrpSpPr>
            <p:grpSpPr bwMode="auto">
              <a:xfrm>
                <a:off x="2928" y="3840"/>
                <a:ext cx="432" cy="240"/>
                <a:chOff x="2736" y="3648"/>
                <a:chExt cx="432" cy="240"/>
              </a:xfrm>
            </p:grpSpPr>
            <p:grpSp>
              <p:nvGrpSpPr>
                <p:cNvPr id="1136679" name="Group 39"/>
                <p:cNvGrpSpPr>
                  <a:grpSpLocks/>
                </p:cNvGrpSpPr>
                <p:nvPr/>
              </p:nvGrpSpPr>
              <p:grpSpPr bwMode="auto">
                <a:xfrm>
                  <a:off x="2736" y="3648"/>
                  <a:ext cx="432" cy="240"/>
                  <a:chOff x="2592" y="3504"/>
                  <a:chExt cx="576" cy="384"/>
                </a:xfrm>
              </p:grpSpPr>
              <p:sp>
                <p:nvSpPr>
                  <p:cNvPr id="1136680"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1136681" name="Freeform 41"/>
                  <p:cNvSpPr>
                    <a:spLocks/>
                  </p:cNvSpPr>
                  <p:nvPr/>
                </p:nvSpPr>
                <p:spPr bwMode="auto">
                  <a:xfrm>
                    <a:off x="2592" y="3504"/>
                    <a:ext cx="576" cy="240"/>
                  </a:xfrm>
                  <a:custGeom>
                    <a:avLst/>
                    <a:gdLst/>
                    <a:ahLst/>
                    <a:cxnLst>
                      <a:cxn ang="0">
                        <a:pos x="0" y="0"/>
                      </a:cxn>
                      <a:cxn ang="0">
                        <a:pos x="288" y="240"/>
                      </a:cxn>
                      <a:cxn ang="0">
                        <a:pos x="576" y="0"/>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p:spPr>
                <p:txBody>
                  <a:bodyPr wrap="none" anchor="ctr"/>
                  <a:lstStyle/>
                  <a:p>
                    <a:endParaRPr lang="zh-CN" altLang="en-US"/>
                  </a:p>
                </p:txBody>
              </p:sp>
              <p:sp>
                <p:nvSpPr>
                  <p:cNvPr id="1136682" name="Line 42"/>
                  <p:cNvSpPr>
                    <a:spLocks noChangeShapeType="1"/>
                  </p:cNvSpPr>
                  <p:nvPr/>
                </p:nvSpPr>
                <p:spPr bwMode="auto">
                  <a:xfrm flipV="1">
                    <a:off x="2592" y="3704"/>
                    <a:ext cx="232" cy="184"/>
                  </a:xfrm>
                  <a:prstGeom prst="line">
                    <a:avLst/>
                  </a:prstGeom>
                  <a:noFill/>
                  <a:ln w="9525">
                    <a:solidFill>
                      <a:schemeClr val="tx1"/>
                    </a:solidFill>
                    <a:round/>
                    <a:headEnd/>
                    <a:tailEnd/>
                  </a:ln>
                  <a:effectLst/>
                </p:spPr>
                <p:txBody>
                  <a:bodyPr wrap="none" anchor="ctr"/>
                  <a:lstStyle/>
                  <a:p>
                    <a:endParaRPr lang="zh-CN" altLang="en-US"/>
                  </a:p>
                </p:txBody>
              </p:sp>
              <p:sp>
                <p:nvSpPr>
                  <p:cNvPr id="1136683" name="Line 43"/>
                  <p:cNvSpPr>
                    <a:spLocks noChangeShapeType="1"/>
                  </p:cNvSpPr>
                  <p:nvPr/>
                </p:nvSpPr>
                <p:spPr bwMode="auto">
                  <a:xfrm flipH="1" flipV="1">
                    <a:off x="2936" y="3704"/>
                    <a:ext cx="232" cy="184"/>
                  </a:xfrm>
                  <a:prstGeom prst="line">
                    <a:avLst/>
                  </a:prstGeom>
                  <a:noFill/>
                  <a:ln w="9525">
                    <a:solidFill>
                      <a:schemeClr val="tx1"/>
                    </a:solidFill>
                    <a:round/>
                    <a:headEnd/>
                    <a:tailEnd/>
                  </a:ln>
                  <a:effectLst/>
                </p:spPr>
                <p:txBody>
                  <a:bodyPr wrap="none" anchor="ctr"/>
                  <a:lstStyle/>
                  <a:p>
                    <a:endParaRPr lang="zh-CN" altLang="en-US"/>
                  </a:p>
                </p:txBody>
              </p:sp>
            </p:grpSp>
            <p:sp>
              <p:nvSpPr>
                <p:cNvPr id="1136684" name="Line 44"/>
                <p:cNvSpPr>
                  <a:spLocks noChangeShapeType="1"/>
                </p:cNvSpPr>
                <p:nvPr/>
              </p:nvSpPr>
              <p:spPr bwMode="auto">
                <a:xfrm>
                  <a:off x="2736" y="3648"/>
                  <a:ext cx="424" cy="0"/>
                </a:xfrm>
                <a:prstGeom prst="line">
                  <a:avLst/>
                </a:prstGeom>
                <a:noFill/>
                <a:ln w="9525">
                  <a:solidFill>
                    <a:schemeClr val="tx1"/>
                  </a:solidFill>
                  <a:round/>
                  <a:headEnd/>
                  <a:tailEnd/>
                </a:ln>
                <a:effectLst/>
              </p:spPr>
              <p:txBody>
                <a:bodyPr wrap="none" anchor="ctr"/>
                <a:lstStyle/>
                <a:p>
                  <a:endParaRPr lang="zh-CN" altLang="en-US"/>
                </a:p>
              </p:txBody>
            </p:sp>
          </p:grpSp>
        </p:grpSp>
      </p:grpSp>
      <p:grpSp>
        <p:nvGrpSpPr>
          <p:cNvPr id="1136685" name="Group 45"/>
          <p:cNvGrpSpPr>
            <a:grpSpLocks/>
          </p:cNvGrpSpPr>
          <p:nvPr/>
        </p:nvGrpSpPr>
        <p:grpSpPr bwMode="auto">
          <a:xfrm>
            <a:off x="422275" y="4567238"/>
            <a:ext cx="884238" cy="1014412"/>
            <a:chOff x="246" y="1767"/>
            <a:chExt cx="557" cy="639"/>
          </a:xfrm>
        </p:grpSpPr>
        <p:grpSp>
          <p:nvGrpSpPr>
            <p:cNvPr id="1136686" name="Group 46"/>
            <p:cNvGrpSpPr>
              <a:grpSpLocks/>
            </p:cNvGrpSpPr>
            <p:nvPr/>
          </p:nvGrpSpPr>
          <p:grpSpPr bwMode="auto">
            <a:xfrm>
              <a:off x="246" y="1943"/>
              <a:ext cx="557" cy="463"/>
              <a:chOff x="246" y="1943"/>
              <a:chExt cx="557" cy="463"/>
            </a:xfrm>
          </p:grpSpPr>
          <p:sp>
            <p:nvSpPr>
              <p:cNvPr id="1136687" name="Freeform 47"/>
              <p:cNvSpPr>
                <a:spLocks/>
              </p:cNvSpPr>
              <p:nvPr/>
            </p:nvSpPr>
            <p:spPr bwMode="auto">
              <a:xfrm>
                <a:off x="373" y="2005"/>
                <a:ext cx="196" cy="295"/>
              </a:xfrm>
              <a:custGeom>
                <a:avLst/>
                <a:gdLst/>
                <a:ahLst/>
                <a:cxnLst>
                  <a:cxn ang="0">
                    <a:pos x="652" y="26"/>
                  </a:cxn>
                  <a:cxn ang="0">
                    <a:pos x="982" y="1347"/>
                  </a:cxn>
                  <a:cxn ang="0">
                    <a:pos x="0" y="1477"/>
                  </a:cxn>
                  <a:cxn ang="0">
                    <a:pos x="252" y="0"/>
                  </a:cxn>
                </a:cxnLst>
                <a:rect l="0" t="0" r="r" b="b"/>
                <a:pathLst>
                  <a:path w="982" h="1477">
                    <a:moveTo>
                      <a:pt x="652" y="26"/>
                    </a:moveTo>
                    <a:lnTo>
                      <a:pt x="982" y="1347"/>
                    </a:lnTo>
                    <a:lnTo>
                      <a:pt x="0" y="1477"/>
                    </a:lnTo>
                    <a:lnTo>
                      <a:pt x="252" y="0"/>
                    </a:lnTo>
                  </a:path>
                </a:pathLst>
              </a:custGeom>
              <a:noFill/>
              <a:ln w="17463">
                <a:solidFill>
                  <a:srgbClr val="000000"/>
                </a:solidFill>
                <a:prstDash val="solid"/>
                <a:round/>
                <a:headEnd/>
                <a:tailEnd/>
              </a:ln>
            </p:spPr>
            <p:txBody>
              <a:bodyPr/>
              <a:lstStyle/>
              <a:p>
                <a:endParaRPr lang="zh-CN" altLang="en-US"/>
              </a:p>
            </p:txBody>
          </p:sp>
          <p:grpSp>
            <p:nvGrpSpPr>
              <p:cNvPr id="1136688" name="Group 48"/>
              <p:cNvGrpSpPr>
                <a:grpSpLocks/>
              </p:cNvGrpSpPr>
              <p:nvPr/>
            </p:nvGrpSpPr>
            <p:grpSpPr bwMode="auto">
              <a:xfrm>
                <a:off x="246" y="1943"/>
                <a:ext cx="551" cy="121"/>
                <a:chOff x="246" y="1943"/>
                <a:chExt cx="551" cy="121"/>
              </a:xfrm>
            </p:grpSpPr>
            <p:sp>
              <p:nvSpPr>
                <p:cNvPr id="1136689" name="Freeform 49"/>
                <p:cNvSpPr>
                  <a:spLocks/>
                </p:cNvSpPr>
                <p:nvPr/>
              </p:nvSpPr>
              <p:spPr bwMode="auto">
                <a:xfrm>
                  <a:off x="246" y="1943"/>
                  <a:ext cx="551" cy="104"/>
                </a:xfrm>
                <a:custGeom>
                  <a:avLst/>
                  <a:gdLst/>
                  <a:ahLst/>
                  <a:cxnLst>
                    <a:cxn ang="0">
                      <a:pos x="2751" y="270"/>
                    </a:cxn>
                    <a:cxn ang="0">
                      <a:pos x="1016" y="522"/>
                    </a:cxn>
                    <a:cxn ang="0">
                      <a:pos x="0" y="132"/>
                    </a:cxn>
                    <a:cxn ang="0">
                      <a:pos x="1302" y="0"/>
                    </a:cxn>
                    <a:cxn ang="0">
                      <a:pos x="2751" y="270"/>
                    </a:cxn>
                  </a:cxnLst>
                  <a:rect l="0" t="0" r="r" b="b"/>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prstDash val="solid"/>
                  <a:round/>
                  <a:headEnd/>
                  <a:tailEnd/>
                </a:ln>
              </p:spPr>
              <p:txBody>
                <a:bodyPr/>
                <a:lstStyle/>
                <a:p>
                  <a:endParaRPr lang="zh-CN" altLang="en-US"/>
                </a:p>
              </p:txBody>
            </p:sp>
            <p:sp>
              <p:nvSpPr>
                <p:cNvPr id="1136690" name="Freeform 50"/>
                <p:cNvSpPr>
                  <a:spLocks/>
                </p:cNvSpPr>
                <p:nvPr/>
              </p:nvSpPr>
              <p:spPr bwMode="auto">
                <a:xfrm>
                  <a:off x="450" y="1997"/>
                  <a:ext cx="345" cy="67"/>
                </a:xfrm>
                <a:custGeom>
                  <a:avLst/>
                  <a:gdLst/>
                  <a:ahLst/>
                  <a:cxnLst>
                    <a:cxn ang="0">
                      <a:pos x="1728" y="0"/>
                    </a:cxn>
                    <a:cxn ang="0">
                      <a:pos x="0" y="251"/>
                    </a:cxn>
                    <a:cxn ang="0">
                      <a:pos x="0" y="337"/>
                    </a:cxn>
                    <a:cxn ang="0">
                      <a:pos x="1728" y="88"/>
                    </a:cxn>
                    <a:cxn ang="0">
                      <a:pos x="1728" y="0"/>
                    </a:cxn>
                  </a:cxnLst>
                  <a:rect l="0" t="0" r="r" b="b"/>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prstDash val="solid"/>
                  <a:round/>
                  <a:headEnd/>
                  <a:tailEnd/>
                </a:ln>
              </p:spPr>
              <p:txBody>
                <a:bodyPr/>
                <a:lstStyle/>
                <a:p>
                  <a:endParaRPr lang="zh-CN" altLang="en-US"/>
                </a:p>
              </p:txBody>
            </p:sp>
            <p:sp>
              <p:nvSpPr>
                <p:cNvPr id="1136691" name="Freeform 51"/>
                <p:cNvSpPr>
                  <a:spLocks/>
                </p:cNvSpPr>
                <p:nvPr/>
              </p:nvSpPr>
              <p:spPr bwMode="auto">
                <a:xfrm>
                  <a:off x="246" y="1969"/>
                  <a:ext cx="204" cy="95"/>
                </a:xfrm>
                <a:custGeom>
                  <a:avLst/>
                  <a:gdLst/>
                  <a:ahLst/>
                  <a:cxnLst>
                    <a:cxn ang="0">
                      <a:pos x="1016" y="476"/>
                    </a:cxn>
                    <a:cxn ang="0">
                      <a:pos x="1016" y="390"/>
                    </a:cxn>
                    <a:cxn ang="0">
                      <a:pos x="0" y="0"/>
                    </a:cxn>
                    <a:cxn ang="0">
                      <a:pos x="0" y="60"/>
                    </a:cxn>
                    <a:cxn ang="0">
                      <a:pos x="1016" y="476"/>
                    </a:cxn>
                  </a:cxnLst>
                  <a:rect l="0" t="0" r="r" b="b"/>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prstDash val="solid"/>
                  <a:round/>
                  <a:headEnd/>
                  <a:tailEnd/>
                </a:ln>
              </p:spPr>
              <p:txBody>
                <a:bodyPr/>
                <a:lstStyle/>
                <a:p>
                  <a:endParaRPr lang="zh-CN" altLang="en-US"/>
                </a:p>
              </p:txBody>
            </p:sp>
          </p:grpSp>
          <p:sp>
            <p:nvSpPr>
              <p:cNvPr id="1136692" name="Freeform 52"/>
              <p:cNvSpPr>
                <a:spLocks/>
              </p:cNvSpPr>
              <p:nvPr/>
            </p:nvSpPr>
            <p:spPr bwMode="auto">
              <a:xfrm>
                <a:off x="564" y="2028"/>
                <a:ext cx="239" cy="378"/>
              </a:xfrm>
              <a:custGeom>
                <a:avLst/>
                <a:gdLst/>
                <a:ahLst/>
                <a:cxnLst>
                  <a:cxn ang="0">
                    <a:pos x="660" y="0"/>
                  </a:cxn>
                  <a:cxn ang="0">
                    <a:pos x="1195" y="1747"/>
                  </a:cxn>
                  <a:cxn ang="0">
                    <a:pos x="0" y="1893"/>
                  </a:cxn>
                  <a:cxn ang="0">
                    <a:pos x="191" y="35"/>
                  </a:cxn>
                </a:cxnLst>
                <a:rect l="0" t="0" r="r" b="b"/>
                <a:pathLst>
                  <a:path w="1195" h="1893">
                    <a:moveTo>
                      <a:pt x="660" y="0"/>
                    </a:moveTo>
                    <a:lnTo>
                      <a:pt x="1195" y="1747"/>
                    </a:lnTo>
                    <a:lnTo>
                      <a:pt x="0" y="1893"/>
                    </a:lnTo>
                    <a:lnTo>
                      <a:pt x="191" y="35"/>
                    </a:lnTo>
                  </a:path>
                </a:pathLst>
              </a:custGeom>
              <a:noFill/>
              <a:ln w="17463">
                <a:solidFill>
                  <a:srgbClr val="000000"/>
                </a:solidFill>
                <a:prstDash val="solid"/>
                <a:round/>
                <a:headEnd/>
                <a:tailEnd/>
              </a:ln>
            </p:spPr>
            <p:txBody>
              <a:bodyPr/>
              <a:lstStyle/>
              <a:p>
                <a:endParaRPr lang="zh-CN" altLang="en-US"/>
              </a:p>
            </p:txBody>
          </p:sp>
        </p:grpSp>
        <p:grpSp>
          <p:nvGrpSpPr>
            <p:cNvPr id="1136693" name="Group 53"/>
            <p:cNvGrpSpPr>
              <a:grpSpLocks/>
            </p:cNvGrpSpPr>
            <p:nvPr/>
          </p:nvGrpSpPr>
          <p:grpSpPr bwMode="auto">
            <a:xfrm>
              <a:off x="325" y="1767"/>
              <a:ext cx="383" cy="268"/>
              <a:chOff x="325" y="1767"/>
              <a:chExt cx="383" cy="268"/>
            </a:xfrm>
          </p:grpSpPr>
          <p:grpSp>
            <p:nvGrpSpPr>
              <p:cNvPr id="1136694" name="Group 54"/>
              <p:cNvGrpSpPr>
                <a:grpSpLocks/>
              </p:cNvGrpSpPr>
              <p:nvPr/>
            </p:nvGrpSpPr>
            <p:grpSpPr bwMode="auto">
              <a:xfrm>
                <a:off x="412" y="1767"/>
                <a:ext cx="296" cy="243"/>
                <a:chOff x="412" y="1767"/>
                <a:chExt cx="296" cy="243"/>
              </a:xfrm>
            </p:grpSpPr>
            <p:grpSp>
              <p:nvGrpSpPr>
                <p:cNvPr id="1136695" name="Group 55"/>
                <p:cNvGrpSpPr>
                  <a:grpSpLocks/>
                </p:cNvGrpSpPr>
                <p:nvPr/>
              </p:nvGrpSpPr>
              <p:grpSpPr bwMode="auto">
                <a:xfrm>
                  <a:off x="412" y="1767"/>
                  <a:ext cx="296" cy="243"/>
                  <a:chOff x="412" y="1767"/>
                  <a:chExt cx="296" cy="243"/>
                </a:xfrm>
              </p:grpSpPr>
              <p:grpSp>
                <p:nvGrpSpPr>
                  <p:cNvPr id="1136696" name="Group 56"/>
                  <p:cNvGrpSpPr>
                    <a:grpSpLocks/>
                  </p:cNvGrpSpPr>
                  <p:nvPr/>
                </p:nvGrpSpPr>
                <p:grpSpPr bwMode="auto">
                  <a:xfrm>
                    <a:off x="412" y="1904"/>
                    <a:ext cx="296" cy="106"/>
                    <a:chOff x="412" y="1904"/>
                    <a:chExt cx="296" cy="106"/>
                  </a:xfrm>
                </p:grpSpPr>
                <p:sp>
                  <p:nvSpPr>
                    <p:cNvPr id="1136697" name="Freeform 57"/>
                    <p:cNvSpPr>
                      <a:spLocks/>
                    </p:cNvSpPr>
                    <p:nvPr/>
                  </p:nvSpPr>
                  <p:spPr bwMode="auto">
                    <a:xfrm>
                      <a:off x="412" y="1904"/>
                      <a:ext cx="170" cy="106"/>
                    </a:xfrm>
                    <a:custGeom>
                      <a:avLst/>
                      <a:gdLst/>
                      <a:ahLst/>
                      <a:cxnLst>
                        <a:cxn ang="0">
                          <a:pos x="848" y="162"/>
                        </a:cxn>
                        <a:cxn ang="0">
                          <a:pos x="848" y="530"/>
                        </a:cxn>
                        <a:cxn ang="0">
                          <a:pos x="0" y="258"/>
                        </a:cxn>
                        <a:cxn ang="0">
                          <a:pos x="0" y="0"/>
                        </a:cxn>
                        <a:cxn ang="0">
                          <a:pos x="848" y="162"/>
                        </a:cxn>
                      </a:cxnLst>
                      <a:rect l="0" t="0" r="r" b="b"/>
                      <a:pathLst>
                        <a:path w="848" h="530">
                          <a:moveTo>
                            <a:pt x="848" y="162"/>
                          </a:moveTo>
                          <a:lnTo>
                            <a:pt x="848" y="530"/>
                          </a:lnTo>
                          <a:lnTo>
                            <a:pt x="0" y="258"/>
                          </a:lnTo>
                          <a:lnTo>
                            <a:pt x="0" y="0"/>
                          </a:lnTo>
                          <a:lnTo>
                            <a:pt x="848" y="162"/>
                          </a:lnTo>
                          <a:close/>
                        </a:path>
                      </a:pathLst>
                    </a:custGeom>
                    <a:solidFill>
                      <a:srgbClr val="A0A0A0"/>
                    </a:solidFill>
                    <a:ln w="3175">
                      <a:solidFill>
                        <a:srgbClr val="000000"/>
                      </a:solidFill>
                      <a:prstDash val="solid"/>
                      <a:round/>
                      <a:headEnd/>
                      <a:tailEnd/>
                    </a:ln>
                  </p:spPr>
                  <p:txBody>
                    <a:bodyPr/>
                    <a:lstStyle/>
                    <a:p>
                      <a:endParaRPr lang="zh-CN" altLang="en-US"/>
                    </a:p>
                  </p:txBody>
                </p:sp>
                <p:sp>
                  <p:nvSpPr>
                    <p:cNvPr id="1136698" name="Freeform 58"/>
                    <p:cNvSpPr>
                      <a:spLocks/>
                    </p:cNvSpPr>
                    <p:nvPr/>
                  </p:nvSpPr>
                  <p:spPr bwMode="auto">
                    <a:xfrm>
                      <a:off x="582" y="1929"/>
                      <a:ext cx="126" cy="81"/>
                    </a:xfrm>
                    <a:custGeom>
                      <a:avLst/>
                      <a:gdLst/>
                      <a:ahLst/>
                      <a:cxnLst>
                        <a:cxn ang="0">
                          <a:pos x="0" y="36"/>
                        </a:cxn>
                        <a:cxn ang="0">
                          <a:pos x="0" y="404"/>
                        </a:cxn>
                        <a:cxn ang="0">
                          <a:pos x="631" y="312"/>
                        </a:cxn>
                        <a:cxn ang="0">
                          <a:pos x="631" y="0"/>
                        </a:cxn>
                        <a:cxn ang="0">
                          <a:pos x="0" y="36"/>
                        </a:cxn>
                      </a:cxnLst>
                      <a:rect l="0" t="0" r="r" b="b"/>
                      <a:pathLst>
                        <a:path w="631" h="404">
                          <a:moveTo>
                            <a:pt x="0" y="36"/>
                          </a:moveTo>
                          <a:lnTo>
                            <a:pt x="0" y="404"/>
                          </a:lnTo>
                          <a:lnTo>
                            <a:pt x="631" y="312"/>
                          </a:lnTo>
                          <a:lnTo>
                            <a:pt x="631" y="0"/>
                          </a:lnTo>
                          <a:lnTo>
                            <a:pt x="0" y="36"/>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1136699" name="Freeform 59"/>
                    <p:cNvSpPr>
                      <a:spLocks/>
                    </p:cNvSpPr>
                    <p:nvPr/>
                  </p:nvSpPr>
                  <p:spPr bwMode="auto">
                    <a:xfrm>
                      <a:off x="412" y="1904"/>
                      <a:ext cx="296" cy="32"/>
                    </a:xfrm>
                    <a:custGeom>
                      <a:avLst/>
                      <a:gdLst/>
                      <a:ahLst/>
                      <a:cxnLst>
                        <a:cxn ang="0">
                          <a:pos x="1479" y="126"/>
                        </a:cxn>
                        <a:cxn ang="0">
                          <a:pos x="842" y="162"/>
                        </a:cxn>
                        <a:cxn ang="0">
                          <a:pos x="0" y="0"/>
                        </a:cxn>
                        <a:cxn ang="0">
                          <a:pos x="619" y="0"/>
                        </a:cxn>
                        <a:cxn ang="0">
                          <a:pos x="1479" y="126"/>
                        </a:cxn>
                      </a:cxnLst>
                      <a:rect l="0" t="0" r="r" b="b"/>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prstDash val="solid"/>
                      <a:round/>
                      <a:headEnd/>
                      <a:tailEnd/>
                    </a:ln>
                  </p:spPr>
                  <p:txBody>
                    <a:bodyPr/>
                    <a:lstStyle/>
                    <a:p>
                      <a:endParaRPr lang="zh-CN" altLang="en-US"/>
                    </a:p>
                  </p:txBody>
                </p:sp>
              </p:grpSp>
              <p:sp>
                <p:nvSpPr>
                  <p:cNvPr id="1136700" name="Freeform 60"/>
                  <p:cNvSpPr>
                    <a:spLocks/>
                  </p:cNvSpPr>
                  <p:nvPr/>
                </p:nvSpPr>
                <p:spPr bwMode="auto">
                  <a:xfrm>
                    <a:off x="504" y="1895"/>
                    <a:ext cx="108" cy="30"/>
                  </a:xfrm>
                  <a:custGeom>
                    <a:avLst/>
                    <a:gdLst/>
                    <a:ahLst/>
                    <a:cxnLst>
                      <a:cxn ang="0">
                        <a:pos x="538" y="86"/>
                      </a:cxn>
                      <a:cxn ang="0">
                        <a:pos x="538" y="135"/>
                      </a:cxn>
                      <a:cxn ang="0">
                        <a:pos x="287" y="151"/>
                      </a:cxn>
                      <a:cxn ang="0">
                        <a:pos x="0" y="97"/>
                      </a:cxn>
                      <a:cxn ang="0">
                        <a:pos x="0" y="0"/>
                      </a:cxn>
                      <a:cxn ang="0">
                        <a:pos x="538" y="86"/>
                      </a:cxn>
                    </a:cxnLst>
                    <a:rect l="0" t="0" r="r" b="b"/>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prstDash val="solid"/>
                    <a:round/>
                    <a:headEnd/>
                    <a:tailEnd/>
                  </a:ln>
                </p:spPr>
                <p:txBody>
                  <a:bodyPr/>
                  <a:lstStyle/>
                  <a:p>
                    <a:endParaRPr lang="zh-CN" altLang="en-US"/>
                  </a:p>
                </p:txBody>
              </p:sp>
              <p:grpSp>
                <p:nvGrpSpPr>
                  <p:cNvPr id="1136701" name="Group 61"/>
                  <p:cNvGrpSpPr>
                    <a:grpSpLocks/>
                  </p:cNvGrpSpPr>
                  <p:nvPr/>
                </p:nvGrpSpPr>
                <p:grpSpPr bwMode="auto">
                  <a:xfrm>
                    <a:off x="446" y="1767"/>
                    <a:ext cx="239" cy="151"/>
                    <a:chOff x="446" y="1767"/>
                    <a:chExt cx="239" cy="151"/>
                  </a:xfrm>
                </p:grpSpPr>
                <p:sp>
                  <p:nvSpPr>
                    <p:cNvPr id="1136702" name="Freeform 62"/>
                    <p:cNvSpPr>
                      <a:spLocks/>
                    </p:cNvSpPr>
                    <p:nvPr/>
                  </p:nvSpPr>
                  <p:spPr bwMode="auto">
                    <a:xfrm>
                      <a:off x="446" y="1767"/>
                      <a:ext cx="137" cy="148"/>
                    </a:xfrm>
                    <a:custGeom>
                      <a:avLst/>
                      <a:gdLst/>
                      <a:ahLst/>
                      <a:cxnLst>
                        <a:cxn ang="0">
                          <a:pos x="589" y="740"/>
                        </a:cxn>
                        <a:cxn ang="0">
                          <a:pos x="686" y="24"/>
                        </a:cxn>
                        <a:cxn ang="0">
                          <a:pos x="95" y="0"/>
                        </a:cxn>
                        <a:cxn ang="0">
                          <a:pos x="0" y="638"/>
                        </a:cxn>
                        <a:cxn ang="0">
                          <a:pos x="589" y="740"/>
                        </a:cxn>
                      </a:cxnLst>
                      <a:rect l="0" t="0" r="r" b="b"/>
                      <a:pathLst>
                        <a:path w="686" h="740">
                          <a:moveTo>
                            <a:pt x="589" y="740"/>
                          </a:moveTo>
                          <a:lnTo>
                            <a:pt x="686" y="24"/>
                          </a:lnTo>
                          <a:lnTo>
                            <a:pt x="95" y="0"/>
                          </a:lnTo>
                          <a:lnTo>
                            <a:pt x="0" y="638"/>
                          </a:lnTo>
                          <a:lnTo>
                            <a:pt x="589" y="740"/>
                          </a:lnTo>
                          <a:close/>
                        </a:path>
                      </a:pathLst>
                    </a:custGeom>
                    <a:solidFill>
                      <a:srgbClr val="A0A0A0"/>
                    </a:solidFill>
                    <a:ln w="3175">
                      <a:solidFill>
                        <a:srgbClr val="000000"/>
                      </a:solidFill>
                      <a:prstDash val="solid"/>
                      <a:round/>
                      <a:headEnd/>
                      <a:tailEnd/>
                    </a:ln>
                  </p:spPr>
                  <p:txBody>
                    <a:bodyPr/>
                    <a:lstStyle/>
                    <a:p>
                      <a:endParaRPr lang="zh-CN" altLang="en-US"/>
                    </a:p>
                  </p:txBody>
                </p:sp>
                <p:sp>
                  <p:nvSpPr>
                    <p:cNvPr id="1136703" name="Freeform 63"/>
                    <p:cNvSpPr>
                      <a:spLocks/>
                    </p:cNvSpPr>
                    <p:nvPr/>
                  </p:nvSpPr>
                  <p:spPr bwMode="auto">
                    <a:xfrm>
                      <a:off x="564" y="1771"/>
                      <a:ext cx="121" cy="147"/>
                    </a:xfrm>
                    <a:custGeom>
                      <a:avLst/>
                      <a:gdLst/>
                      <a:ahLst/>
                      <a:cxnLst>
                        <a:cxn ang="0">
                          <a:pos x="97" y="0"/>
                        </a:cxn>
                        <a:cxn ang="0">
                          <a:pos x="608" y="163"/>
                        </a:cxn>
                        <a:cxn ang="0">
                          <a:pos x="536" y="735"/>
                        </a:cxn>
                        <a:cxn ang="0">
                          <a:pos x="0" y="717"/>
                        </a:cxn>
                        <a:cxn ang="0">
                          <a:pos x="97" y="0"/>
                        </a:cxn>
                      </a:cxnLst>
                      <a:rect l="0" t="0" r="r" b="b"/>
                      <a:pathLst>
                        <a:path w="608" h="735">
                          <a:moveTo>
                            <a:pt x="97" y="0"/>
                          </a:moveTo>
                          <a:lnTo>
                            <a:pt x="608" y="163"/>
                          </a:lnTo>
                          <a:lnTo>
                            <a:pt x="536" y="735"/>
                          </a:lnTo>
                          <a:lnTo>
                            <a:pt x="0" y="717"/>
                          </a:lnTo>
                          <a:lnTo>
                            <a:pt x="97" y="0"/>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1136704" name="Freeform 64"/>
                    <p:cNvSpPr>
                      <a:spLocks/>
                    </p:cNvSpPr>
                    <p:nvPr/>
                  </p:nvSpPr>
                  <p:spPr bwMode="auto">
                    <a:xfrm>
                      <a:off x="462" y="1781"/>
                      <a:ext cx="98" cy="112"/>
                    </a:xfrm>
                    <a:custGeom>
                      <a:avLst/>
                      <a:gdLst/>
                      <a:ahLst/>
                      <a:cxnLst>
                        <a:cxn ang="0">
                          <a:pos x="493" y="25"/>
                        </a:cxn>
                        <a:cxn ang="0">
                          <a:pos x="423" y="557"/>
                        </a:cxn>
                        <a:cxn ang="0">
                          <a:pos x="0" y="494"/>
                        </a:cxn>
                        <a:cxn ang="0">
                          <a:pos x="73" y="0"/>
                        </a:cxn>
                        <a:cxn ang="0">
                          <a:pos x="493" y="25"/>
                        </a:cxn>
                      </a:cxnLst>
                      <a:rect l="0" t="0" r="r" b="b"/>
                      <a:pathLst>
                        <a:path w="493" h="557">
                          <a:moveTo>
                            <a:pt x="493" y="25"/>
                          </a:moveTo>
                          <a:lnTo>
                            <a:pt x="423" y="557"/>
                          </a:lnTo>
                          <a:lnTo>
                            <a:pt x="0" y="494"/>
                          </a:lnTo>
                          <a:lnTo>
                            <a:pt x="73" y="0"/>
                          </a:lnTo>
                          <a:lnTo>
                            <a:pt x="493" y="25"/>
                          </a:lnTo>
                          <a:close/>
                        </a:path>
                      </a:pathLst>
                    </a:custGeom>
                    <a:solidFill>
                      <a:srgbClr val="00C0C0"/>
                    </a:solidFill>
                    <a:ln w="3175">
                      <a:solidFill>
                        <a:srgbClr val="000000"/>
                      </a:solidFill>
                      <a:prstDash val="solid"/>
                      <a:round/>
                      <a:headEnd/>
                      <a:tailEnd/>
                    </a:ln>
                  </p:spPr>
                  <p:txBody>
                    <a:bodyPr/>
                    <a:lstStyle/>
                    <a:p>
                      <a:endParaRPr lang="zh-CN" altLang="en-US"/>
                    </a:p>
                  </p:txBody>
                </p:sp>
              </p:grpSp>
            </p:grpSp>
            <p:grpSp>
              <p:nvGrpSpPr>
                <p:cNvPr id="1136705" name="Group 65"/>
                <p:cNvGrpSpPr>
                  <a:grpSpLocks/>
                </p:cNvGrpSpPr>
                <p:nvPr/>
              </p:nvGrpSpPr>
              <p:grpSpPr bwMode="auto">
                <a:xfrm>
                  <a:off x="424" y="1915"/>
                  <a:ext cx="97" cy="69"/>
                  <a:chOff x="424" y="1915"/>
                  <a:chExt cx="97" cy="69"/>
                </a:xfrm>
              </p:grpSpPr>
              <p:sp>
                <p:nvSpPr>
                  <p:cNvPr id="1136706" name="Freeform 66"/>
                  <p:cNvSpPr>
                    <a:spLocks/>
                  </p:cNvSpPr>
                  <p:nvPr/>
                </p:nvSpPr>
                <p:spPr bwMode="auto">
                  <a:xfrm>
                    <a:off x="424" y="1915"/>
                    <a:ext cx="97" cy="69"/>
                  </a:xfrm>
                  <a:custGeom>
                    <a:avLst/>
                    <a:gdLst/>
                    <a:ahLst/>
                    <a:cxnLst>
                      <a:cxn ang="0">
                        <a:pos x="0" y="0"/>
                      </a:cxn>
                      <a:cxn ang="0">
                        <a:pos x="483" y="104"/>
                      </a:cxn>
                      <a:cxn ang="0">
                        <a:pos x="483" y="346"/>
                      </a:cxn>
                      <a:cxn ang="0">
                        <a:pos x="0" y="195"/>
                      </a:cxn>
                      <a:cxn ang="0">
                        <a:pos x="0" y="0"/>
                      </a:cxn>
                    </a:cxnLst>
                    <a:rect l="0" t="0" r="r" b="b"/>
                    <a:pathLst>
                      <a:path w="483" h="346">
                        <a:moveTo>
                          <a:pt x="0" y="0"/>
                        </a:moveTo>
                        <a:lnTo>
                          <a:pt x="483" y="104"/>
                        </a:lnTo>
                        <a:lnTo>
                          <a:pt x="483" y="346"/>
                        </a:lnTo>
                        <a:lnTo>
                          <a:pt x="0" y="195"/>
                        </a:lnTo>
                        <a:lnTo>
                          <a:pt x="0" y="0"/>
                        </a:lnTo>
                        <a:close/>
                      </a:path>
                    </a:pathLst>
                  </a:custGeom>
                  <a:solidFill>
                    <a:srgbClr val="404040"/>
                  </a:solidFill>
                  <a:ln w="3175">
                    <a:solidFill>
                      <a:srgbClr val="000000"/>
                    </a:solidFill>
                    <a:prstDash val="solid"/>
                    <a:round/>
                    <a:headEnd/>
                    <a:tailEnd/>
                  </a:ln>
                </p:spPr>
                <p:txBody>
                  <a:bodyPr/>
                  <a:lstStyle/>
                  <a:p>
                    <a:endParaRPr lang="zh-CN" altLang="en-US"/>
                  </a:p>
                </p:txBody>
              </p:sp>
              <p:sp>
                <p:nvSpPr>
                  <p:cNvPr id="1136707" name="Line 67"/>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1136708" name="Line 68"/>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1136709" name="Line 69"/>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1136710" name="Line 70"/>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1136711" name="Line 71"/>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1136712" name="Line 72"/>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1136713" name="Group 73"/>
              <p:cNvGrpSpPr>
                <a:grpSpLocks/>
              </p:cNvGrpSpPr>
              <p:nvPr/>
            </p:nvGrpSpPr>
            <p:grpSpPr bwMode="auto">
              <a:xfrm>
                <a:off x="325" y="1917"/>
                <a:ext cx="231" cy="118"/>
                <a:chOff x="325" y="1917"/>
                <a:chExt cx="231" cy="118"/>
              </a:xfrm>
            </p:grpSpPr>
            <p:grpSp>
              <p:nvGrpSpPr>
                <p:cNvPr id="1136714" name="Group 74"/>
                <p:cNvGrpSpPr>
                  <a:grpSpLocks/>
                </p:cNvGrpSpPr>
                <p:nvPr/>
              </p:nvGrpSpPr>
              <p:grpSpPr bwMode="auto">
                <a:xfrm>
                  <a:off x="504" y="1981"/>
                  <a:ext cx="37" cy="28"/>
                  <a:chOff x="504" y="1981"/>
                  <a:chExt cx="37" cy="28"/>
                </a:xfrm>
              </p:grpSpPr>
              <p:sp>
                <p:nvSpPr>
                  <p:cNvPr id="1136715" name="Freeform 75"/>
                  <p:cNvSpPr>
                    <a:spLocks/>
                  </p:cNvSpPr>
                  <p:nvPr/>
                </p:nvSpPr>
                <p:spPr bwMode="auto">
                  <a:xfrm>
                    <a:off x="531" y="1981"/>
                    <a:ext cx="10" cy="28"/>
                  </a:xfrm>
                  <a:custGeom>
                    <a:avLst/>
                    <a:gdLst/>
                    <a:ahLst/>
                    <a:cxnLst>
                      <a:cxn ang="0">
                        <a:pos x="37" y="0"/>
                      </a:cxn>
                      <a:cxn ang="0">
                        <a:pos x="53" y="131"/>
                      </a:cxn>
                      <a:cxn ang="0">
                        <a:pos x="14" y="140"/>
                      </a:cxn>
                      <a:cxn ang="0">
                        <a:pos x="0" y="6"/>
                      </a:cxn>
                      <a:cxn ang="0">
                        <a:pos x="37" y="0"/>
                      </a:cxn>
                    </a:cxnLst>
                    <a:rect l="0" t="0" r="r" b="b"/>
                    <a:pathLst>
                      <a:path w="53" h="140">
                        <a:moveTo>
                          <a:pt x="37" y="0"/>
                        </a:moveTo>
                        <a:lnTo>
                          <a:pt x="53" y="131"/>
                        </a:lnTo>
                        <a:lnTo>
                          <a:pt x="14" y="140"/>
                        </a:lnTo>
                        <a:lnTo>
                          <a:pt x="0" y="6"/>
                        </a:lnTo>
                        <a:lnTo>
                          <a:pt x="37" y="0"/>
                        </a:lnTo>
                        <a:close/>
                      </a:path>
                    </a:pathLst>
                  </a:custGeom>
                  <a:solidFill>
                    <a:srgbClr val="606060"/>
                  </a:solidFill>
                  <a:ln w="3175">
                    <a:solidFill>
                      <a:srgbClr val="000000"/>
                    </a:solidFill>
                    <a:prstDash val="solid"/>
                    <a:round/>
                    <a:headEnd/>
                    <a:tailEnd/>
                  </a:ln>
                </p:spPr>
                <p:txBody>
                  <a:bodyPr/>
                  <a:lstStyle/>
                  <a:p>
                    <a:endParaRPr lang="zh-CN" altLang="en-US"/>
                  </a:p>
                </p:txBody>
              </p:sp>
              <p:sp>
                <p:nvSpPr>
                  <p:cNvPr id="1136716" name="Freeform 76"/>
                  <p:cNvSpPr>
                    <a:spLocks/>
                  </p:cNvSpPr>
                  <p:nvPr/>
                </p:nvSpPr>
                <p:spPr bwMode="auto">
                  <a:xfrm>
                    <a:off x="504" y="1985"/>
                    <a:ext cx="29" cy="24"/>
                  </a:xfrm>
                  <a:custGeom>
                    <a:avLst/>
                    <a:gdLst/>
                    <a:ahLst/>
                    <a:cxnLst>
                      <a:cxn ang="0">
                        <a:pos x="136" y="5"/>
                      </a:cxn>
                      <a:cxn ang="0">
                        <a:pos x="148" y="122"/>
                      </a:cxn>
                      <a:cxn ang="0">
                        <a:pos x="0" y="61"/>
                      </a:cxn>
                      <a:cxn ang="0">
                        <a:pos x="58" y="43"/>
                      </a:cxn>
                      <a:cxn ang="0">
                        <a:pos x="111" y="70"/>
                      </a:cxn>
                      <a:cxn ang="0">
                        <a:pos x="94" y="0"/>
                      </a:cxn>
                      <a:cxn ang="0">
                        <a:pos x="136" y="5"/>
                      </a:cxn>
                    </a:cxnLst>
                    <a:rect l="0" t="0" r="r" b="b"/>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prstDash val="solid"/>
                    <a:round/>
                    <a:headEnd/>
                    <a:tailEnd/>
                  </a:ln>
                </p:spPr>
                <p:txBody>
                  <a:bodyPr/>
                  <a:lstStyle/>
                  <a:p>
                    <a:endParaRPr lang="zh-CN" altLang="en-US"/>
                  </a:p>
                </p:txBody>
              </p:sp>
            </p:grpSp>
            <p:grpSp>
              <p:nvGrpSpPr>
                <p:cNvPr id="1136717" name="Group 77"/>
                <p:cNvGrpSpPr>
                  <a:grpSpLocks/>
                </p:cNvGrpSpPr>
                <p:nvPr/>
              </p:nvGrpSpPr>
              <p:grpSpPr bwMode="auto">
                <a:xfrm>
                  <a:off x="325" y="1917"/>
                  <a:ext cx="231" cy="118"/>
                  <a:chOff x="325" y="1917"/>
                  <a:chExt cx="231" cy="118"/>
                </a:xfrm>
              </p:grpSpPr>
              <p:sp>
                <p:nvSpPr>
                  <p:cNvPr id="1136718" name="Freeform 78"/>
                  <p:cNvSpPr>
                    <a:spLocks/>
                  </p:cNvSpPr>
                  <p:nvPr/>
                </p:nvSpPr>
                <p:spPr bwMode="auto">
                  <a:xfrm>
                    <a:off x="326" y="1917"/>
                    <a:ext cx="226" cy="105"/>
                  </a:xfrm>
                  <a:custGeom>
                    <a:avLst/>
                    <a:gdLst/>
                    <a:ahLst/>
                    <a:cxnLst>
                      <a:cxn ang="0">
                        <a:pos x="1132" y="223"/>
                      </a:cxn>
                      <a:cxn ang="0">
                        <a:pos x="589" y="525"/>
                      </a:cxn>
                      <a:cxn ang="0">
                        <a:pos x="0" y="230"/>
                      </a:cxn>
                      <a:cxn ang="0">
                        <a:pos x="452" y="0"/>
                      </a:cxn>
                      <a:cxn ang="0">
                        <a:pos x="1132" y="223"/>
                      </a:cxn>
                    </a:cxnLst>
                    <a:rect l="0" t="0" r="r" b="b"/>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prstDash val="solid"/>
                    <a:round/>
                    <a:headEnd/>
                    <a:tailEnd/>
                  </a:ln>
                </p:spPr>
                <p:txBody>
                  <a:bodyPr/>
                  <a:lstStyle/>
                  <a:p>
                    <a:endParaRPr lang="zh-CN" altLang="en-US"/>
                  </a:p>
                </p:txBody>
              </p:sp>
              <p:sp>
                <p:nvSpPr>
                  <p:cNvPr id="1136719" name="Freeform 79"/>
                  <p:cNvSpPr>
                    <a:spLocks/>
                  </p:cNvSpPr>
                  <p:nvPr/>
                </p:nvSpPr>
                <p:spPr bwMode="auto">
                  <a:xfrm>
                    <a:off x="443" y="1961"/>
                    <a:ext cx="113" cy="74"/>
                  </a:xfrm>
                  <a:custGeom>
                    <a:avLst/>
                    <a:gdLst/>
                    <a:ahLst/>
                    <a:cxnLst>
                      <a:cxn ang="0">
                        <a:pos x="547" y="0"/>
                      </a:cxn>
                      <a:cxn ang="0">
                        <a:pos x="0" y="307"/>
                      </a:cxn>
                      <a:cxn ang="0">
                        <a:pos x="16" y="371"/>
                      </a:cxn>
                      <a:cxn ang="0">
                        <a:pos x="566" y="60"/>
                      </a:cxn>
                      <a:cxn ang="0">
                        <a:pos x="547" y="0"/>
                      </a:cxn>
                    </a:cxnLst>
                    <a:rect l="0" t="0" r="r" b="b"/>
                    <a:pathLst>
                      <a:path w="566" h="371">
                        <a:moveTo>
                          <a:pt x="547" y="0"/>
                        </a:moveTo>
                        <a:lnTo>
                          <a:pt x="0" y="307"/>
                        </a:lnTo>
                        <a:lnTo>
                          <a:pt x="16" y="371"/>
                        </a:lnTo>
                        <a:lnTo>
                          <a:pt x="566" y="60"/>
                        </a:lnTo>
                        <a:lnTo>
                          <a:pt x="547" y="0"/>
                        </a:lnTo>
                        <a:close/>
                      </a:path>
                    </a:pathLst>
                  </a:custGeom>
                  <a:solidFill>
                    <a:srgbClr val="606060"/>
                  </a:solidFill>
                  <a:ln w="3175">
                    <a:solidFill>
                      <a:srgbClr val="000000"/>
                    </a:solidFill>
                    <a:prstDash val="solid"/>
                    <a:round/>
                    <a:headEnd/>
                    <a:tailEnd/>
                  </a:ln>
                </p:spPr>
                <p:txBody>
                  <a:bodyPr/>
                  <a:lstStyle/>
                  <a:p>
                    <a:endParaRPr lang="zh-CN" altLang="en-US"/>
                  </a:p>
                </p:txBody>
              </p:sp>
              <p:sp>
                <p:nvSpPr>
                  <p:cNvPr id="1136720" name="Freeform 80"/>
                  <p:cNvSpPr>
                    <a:spLocks/>
                  </p:cNvSpPr>
                  <p:nvPr/>
                </p:nvSpPr>
                <p:spPr bwMode="auto">
                  <a:xfrm>
                    <a:off x="325" y="1963"/>
                    <a:ext cx="121" cy="72"/>
                  </a:xfrm>
                  <a:custGeom>
                    <a:avLst/>
                    <a:gdLst/>
                    <a:ahLst/>
                    <a:cxnLst>
                      <a:cxn ang="0">
                        <a:pos x="605" y="363"/>
                      </a:cxn>
                      <a:cxn ang="0">
                        <a:pos x="587" y="295"/>
                      </a:cxn>
                      <a:cxn ang="0">
                        <a:pos x="0" y="0"/>
                      </a:cxn>
                      <a:cxn ang="0">
                        <a:pos x="21" y="53"/>
                      </a:cxn>
                      <a:cxn ang="0">
                        <a:pos x="605" y="363"/>
                      </a:cxn>
                    </a:cxnLst>
                    <a:rect l="0" t="0" r="r" b="b"/>
                    <a:pathLst>
                      <a:path w="605" h="363">
                        <a:moveTo>
                          <a:pt x="605" y="363"/>
                        </a:moveTo>
                        <a:lnTo>
                          <a:pt x="587" y="295"/>
                        </a:lnTo>
                        <a:lnTo>
                          <a:pt x="0" y="0"/>
                        </a:lnTo>
                        <a:lnTo>
                          <a:pt x="21" y="53"/>
                        </a:lnTo>
                        <a:lnTo>
                          <a:pt x="605" y="363"/>
                        </a:lnTo>
                        <a:close/>
                      </a:path>
                    </a:pathLst>
                  </a:custGeom>
                  <a:solidFill>
                    <a:srgbClr val="404040"/>
                  </a:solidFill>
                  <a:ln w="3175">
                    <a:solidFill>
                      <a:srgbClr val="000000"/>
                    </a:solidFill>
                    <a:prstDash val="solid"/>
                    <a:round/>
                    <a:headEnd/>
                    <a:tailEnd/>
                  </a:ln>
                </p:spPr>
                <p:txBody>
                  <a:bodyPr/>
                  <a:lstStyle/>
                  <a:p>
                    <a:endParaRPr lang="zh-CN" altLang="en-US"/>
                  </a:p>
                </p:txBody>
              </p:sp>
              <p:sp>
                <p:nvSpPr>
                  <p:cNvPr id="1136721" name="Freeform 81"/>
                  <p:cNvSpPr>
                    <a:spLocks/>
                  </p:cNvSpPr>
                  <p:nvPr/>
                </p:nvSpPr>
                <p:spPr bwMode="auto">
                  <a:xfrm>
                    <a:off x="417" y="1966"/>
                    <a:ext cx="90" cy="46"/>
                  </a:xfrm>
                  <a:custGeom>
                    <a:avLst/>
                    <a:gdLst/>
                    <a:ahLst/>
                    <a:cxnLst>
                      <a:cxn ang="0">
                        <a:pos x="454" y="59"/>
                      </a:cxn>
                      <a:cxn ang="0">
                        <a:pos x="297" y="0"/>
                      </a:cxn>
                      <a:cxn ang="0">
                        <a:pos x="0" y="161"/>
                      </a:cxn>
                      <a:cxn ang="0">
                        <a:pos x="151" y="230"/>
                      </a:cxn>
                      <a:cxn ang="0">
                        <a:pos x="454" y="59"/>
                      </a:cxn>
                    </a:cxnLst>
                    <a:rect l="0" t="0" r="r" b="b"/>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1136722" name="Freeform 82"/>
                  <p:cNvSpPr>
                    <a:spLocks/>
                  </p:cNvSpPr>
                  <p:nvPr/>
                </p:nvSpPr>
                <p:spPr bwMode="auto">
                  <a:xfrm>
                    <a:off x="336" y="1934"/>
                    <a:ext cx="134" cy="61"/>
                  </a:xfrm>
                  <a:custGeom>
                    <a:avLst/>
                    <a:gdLst/>
                    <a:ahLst/>
                    <a:cxnLst>
                      <a:cxn ang="0">
                        <a:pos x="669" y="150"/>
                      </a:cxn>
                      <a:cxn ang="0">
                        <a:pos x="377" y="309"/>
                      </a:cxn>
                      <a:cxn ang="0">
                        <a:pos x="0" y="132"/>
                      </a:cxn>
                      <a:cxn ang="0">
                        <a:pos x="273" y="0"/>
                      </a:cxn>
                      <a:cxn ang="0">
                        <a:pos x="669" y="150"/>
                      </a:cxn>
                    </a:cxnLst>
                    <a:rect l="0" t="0" r="r" b="b"/>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1136723" name="Freeform 83"/>
                  <p:cNvSpPr>
                    <a:spLocks/>
                  </p:cNvSpPr>
                  <p:nvPr/>
                </p:nvSpPr>
                <p:spPr bwMode="auto">
                  <a:xfrm>
                    <a:off x="393" y="1920"/>
                    <a:ext cx="148" cy="57"/>
                  </a:xfrm>
                  <a:custGeom>
                    <a:avLst/>
                    <a:gdLst/>
                    <a:ahLst/>
                    <a:cxnLst>
                      <a:cxn ang="0">
                        <a:pos x="584" y="283"/>
                      </a:cxn>
                      <a:cxn ang="0">
                        <a:pos x="738" y="205"/>
                      </a:cxn>
                      <a:cxn ang="0">
                        <a:pos x="118" y="0"/>
                      </a:cxn>
                      <a:cxn ang="0">
                        <a:pos x="0" y="60"/>
                      </a:cxn>
                      <a:cxn ang="0">
                        <a:pos x="584" y="283"/>
                      </a:cxn>
                    </a:cxnLst>
                    <a:rect l="0" t="0" r="r" b="b"/>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1136724" name="Line 84"/>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1136725" name="Line 85"/>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1136726" name="Line 86"/>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1136727" name="Line 87"/>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1136728" name="Line 88"/>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1136729" name="Line 89"/>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1136730" name="Line 90"/>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1136731" name="Line 91"/>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1136732" name="Line 92"/>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1136733" name="Line 93"/>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1136734" name="Line 94"/>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1136735" name="Line 95"/>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1136736" name="Line 96"/>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1136737" name="Line 97"/>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1136738" name="Line 98"/>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1136739" name="Line 99"/>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1136740" name="Line 100"/>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1136741" name="Line 101"/>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1136742" name="Line 102"/>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1136743" name="Line 103"/>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1136744" name="Line 104"/>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1136745" name="Group 105"/>
          <p:cNvGrpSpPr>
            <a:grpSpLocks/>
          </p:cNvGrpSpPr>
          <p:nvPr/>
        </p:nvGrpSpPr>
        <p:grpSpPr bwMode="auto">
          <a:xfrm>
            <a:off x="487363" y="4733925"/>
            <a:ext cx="87312" cy="171450"/>
            <a:chOff x="287" y="1872"/>
            <a:chExt cx="55" cy="108"/>
          </a:xfrm>
        </p:grpSpPr>
        <p:sp>
          <p:nvSpPr>
            <p:cNvPr id="1136746" name="Freeform 106"/>
            <p:cNvSpPr>
              <a:spLocks/>
            </p:cNvSpPr>
            <p:nvPr/>
          </p:nvSpPr>
          <p:spPr bwMode="auto">
            <a:xfrm>
              <a:off x="287" y="1872"/>
              <a:ext cx="55" cy="108"/>
            </a:xfrm>
            <a:custGeom>
              <a:avLst/>
              <a:gdLst/>
              <a:ahLst/>
              <a:cxnLst>
                <a:cxn ang="0">
                  <a:pos x="0" y="192"/>
                </a:cxn>
                <a:cxn ang="0">
                  <a:pos x="53" y="121"/>
                </a:cxn>
                <a:cxn ang="0">
                  <a:pos x="104" y="84"/>
                </a:cxn>
                <a:cxn ang="0">
                  <a:pos x="125" y="30"/>
                </a:cxn>
                <a:cxn ang="0">
                  <a:pos x="137" y="6"/>
                </a:cxn>
                <a:cxn ang="0">
                  <a:pos x="195" y="0"/>
                </a:cxn>
                <a:cxn ang="0">
                  <a:pos x="276" y="45"/>
                </a:cxn>
                <a:cxn ang="0">
                  <a:pos x="255" y="143"/>
                </a:cxn>
                <a:cxn ang="0">
                  <a:pos x="232" y="198"/>
                </a:cxn>
                <a:cxn ang="0">
                  <a:pos x="179" y="365"/>
                </a:cxn>
                <a:cxn ang="0">
                  <a:pos x="92" y="540"/>
                </a:cxn>
                <a:cxn ang="0">
                  <a:pos x="0" y="192"/>
                </a:cxn>
              </a:cxnLst>
              <a:rect l="0" t="0" r="r" b="b"/>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1136747" name="Freeform 107"/>
            <p:cNvSpPr>
              <a:spLocks/>
            </p:cNvSpPr>
            <p:nvPr/>
          </p:nvSpPr>
          <p:spPr bwMode="auto">
            <a:xfrm>
              <a:off x="296" y="1880"/>
              <a:ext cx="43" cy="77"/>
            </a:xfrm>
            <a:custGeom>
              <a:avLst/>
              <a:gdLst/>
              <a:ahLst/>
              <a:cxnLst>
                <a:cxn ang="0">
                  <a:pos x="91" y="0"/>
                </a:cxn>
                <a:cxn ang="0">
                  <a:pos x="115" y="25"/>
                </a:cxn>
                <a:cxn ang="0">
                  <a:pos x="165" y="46"/>
                </a:cxn>
                <a:cxn ang="0">
                  <a:pos x="216" y="44"/>
                </a:cxn>
                <a:cxn ang="0">
                  <a:pos x="185" y="132"/>
                </a:cxn>
                <a:cxn ang="0">
                  <a:pos x="147" y="128"/>
                </a:cxn>
                <a:cxn ang="0">
                  <a:pos x="118" y="112"/>
                </a:cxn>
                <a:cxn ang="0">
                  <a:pos x="134" y="138"/>
                </a:cxn>
                <a:cxn ang="0">
                  <a:pos x="177" y="146"/>
                </a:cxn>
                <a:cxn ang="0">
                  <a:pos x="145" y="242"/>
                </a:cxn>
                <a:cxn ang="0">
                  <a:pos x="124" y="312"/>
                </a:cxn>
                <a:cxn ang="0">
                  <a:pos x="115" y="271"/>
                </a:cxn>
                <a:cxn ang="0">
                  <a:pos x="103" y="197"/>
                </a:cxn>
                <a:cxn ang="0">
                  <a:pos x="102" y="155"/>
                </a:cxn>
                <a:cxn ang="0">
                  <a:pos x="94" y="173"/>
                </a:cxn>
                <a:cxn ang="0">
                  <a:pos x="94" y="222"/>
                </a:cxn>
                <a:cxn ang="0">
                  <a:pos x="103" y="290"/>
                </a:cxn>
                <a:cxn ang="0">
                  <a:pos x="110" y="333"/>
                </a:cxn>
                <a:cxn ang="0">
                  <a:pos x="91" y="385"/>
                </a:cxn>
                <a:cxn ang="0">
                  <a:pos x="55" y="250"/>
                </a:cxn>
                <a:cxn ang="0">
                  <a:pos x="39" y="204"/>
                </a:cxn>
                <a:cxn ang="0">
                  <a:pos x="12" y="135"/>
                </a:cxn>
                <a:cxn ang="0">
                  <a:pos x="0" y="115"/>
                </a:cxn>
                <a:cxn ang="0">
                  <a:pos x="16" y="88"/>
                </a:cxn>
                <a:cxn ang="0">
                  <a:pos x="64" y="64"/>
                </a:cxn>
                <a:cxn ang="0">
                  <a:pos x="81" y="87"/>
                </a:cxn>
                <a:cxn ang="0">
                  <a:pos x="71" y="46"/>
                </a:cxn>
                <a:cxn ang="0">
                  <a:pos x="91" y="0"/>
                </a:cxn>
              </a:cxnLst>
              <a:rect l="0" t="0" r="r" b="b"/>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1136748" name="Group 108"/>
          <p:cNvGrpSpPr>
            <a:grpSpLocks/>
          </p:cNvGrpSpPr>
          <p:nvPr/>
        </p:nvGrpSpPr>
        <p:grpSpPr bwMode="auto">
          <a:xfrm>
            <a:off x="473075" y="4635500"/>
            <a:ext cx="111125" cy="120650"/>
            <a:chOff x="278" y="1810"/>
            <a:chExt cx="70" cy="76"/>
          </a:xfrm>
        </p:grpSpPr>
        <p:sp>
          <p:nvSpPr>
            <p:cNvPr id="1136749" name="Freeform 109"/>
            <p:cNvSpPr>
              <a:spLocks/>
            </p:cNvSpPr>
            <p:nvPr/>
          </p:nvSpPr>
          <p:spPr bwMode="auto">
            <a:xfrm>
              <a:off x="297" y="1815"/>
              <a:ext cx="51" cy="71"/>
            </a:xfrm>
            <a:custGeom>
              <a:avLst/>
              <a:gdLst/>
              <a:ahLst/>
              <a:cxnLst>
                <a:cxn ang="0">
                  <a:pos x="3" y="130"/>
                </a:cxn>
                <a:cxn ang="0">
                  <a:pos x="11" y="155"/>
                </a:cxn>
                <a:cxn ang="0">
                  <a:pos x="26" y="167"/>
                </a:cxn>
                <a:cxn ang="0">
                  <a:pos x="35" y="187"/>
                </a:cxn>
                <a:cxn ang="0">
                  <a:pos x="45" y="203"/>
                </a:cxn>
                <a:cxn ang="0">
                  <a:pos x="61" y="218"/>
                </a:cxn>
                <a:cxn ang="0">
                  <a:pos x="73" y="227"/>
                </a:cxn>
                <a:cxn ang="0">
                  <a:pos x="93" y="238"/>
                </a:cxn>
                <a:cxn ang="0">
                  <a:pos x="96" y="252"/>
                </a:cxn>
                <a:cxn ang="0">
                  <a:pos x="96" y="270"/>
                </a:cxn>
                <a:cxn ang="0">
                  <a:pos x="91" y="315"/>
                </a:cxn>
                <a:cxn ang="0">
                  <a:pos x="127" y="341"/>
                </a:cxn>
                <a:cxn ang="0">
                  <a:pos x="157" y="354"/>
                </a:cxn>
                <a:cxn ang="0">
                  <a:pos x="182" y="356"/>
                </a:cxn>
                <a:cxn ang="0">
                  <a:pos x="207" y="354"/>
                </a:cxn>
                <a:cxn ang="0">
                  <a:pos x="216" y="325"/>
                </a:cxn>
                <a:cxn ang="0">
                  <a:pos x="222" y="260"/>
                </a:cxn>
                <a:cxn ang="0">
                  <a:pos x="237" y="237"/>
                </a:cxn>
                <a:cxn ang="0">
                  <a:pos x="248" y="204"/>
                </a:cxn>
                <a:cxn ang="0">
                  <a:pos x="250" y="173"/>
                </a:cxn>
                <a:cxn ang="0">
                  <a:pos x="255" y="131"/>
                </a:cxn>
                <a:cxn ang="0">
                  <a:pos x="256" y="107"/>
                </a:cxn>
                <a:cxn ang="0">
                  <a:pos x="255" y="92"/>
                </a:cxn>
                <a:cxn ang="0">
                  <a:pos x="248" y="66"/>
                </a:cxn>
                <a:cxn ang="0">
                  <a:pos x="234" y="52"/>
                </a:cxn>
                <a:cxn ang="0">
                  <a:pos x="215" y="48"/>
                </a:cxn>
                <a:cxn ang="0">
                  <a:pos x="208" y="33"/>
                </a:cxn>
                <a:cxn ang="0">
                  <a:pos x="191" y="23"/>
                </a:cxn>
                <a:cxn ang="0">
                  <a:pos x="173" y="33"/>
                </a:cxn>
                <a:cxn ang="0">
                  <a:pos x="160" y="12"/>
                </a:cxn>
                <a:cxn ang="0">
                  <a:pos x="140" y="5"/>
                </a:cxn>
                <a:cxn ang="0">
                  <a:pos x="118" y="24"/>
                </a:cxn>
                <a:cxn ang="0">
                  <a:pos x="108" y="0"/>
                </a:cxn>
                <a:cxn ang="0">
                  <a:pos x="78" y="3"/>
                </a:cxn>
                <a:cxn ang="0">
                  <a:pos x="63" y="42"/>
                </a:cxn>
                <a:cxn ang="0">
                  <a:pos x="60" y="64"/>
                </a:cxn>
                <a:cxn ang="0">
                  <a:pos x="57" y="93"/>
                </a:cxn>
                <a:cxn ang="0">
                  <a:pos x="51" y="131"/>
                </a:cxn>
                <a:cxn ang="0">
                  <a:pos x="43" y="116"/>
                </a:cxn>
                <a:cxn ang="0">
                  <a:pos x="39" y="89"/>
                </a:cxn>
                <a:cxn ang="0">
                  <a:pos x="34" y="70"/>
                </a:cxn>
                <a:cxn ang="0">
                  <a:pos x="27" y="61"/>
                </a:cxn>
                <a:cxn ang="0">
                  <a:pos x="12" y="54"/>
                </a:cxn>
                <a:cxn ang="0">
                  <a:pos x="4" y="57"/>
                </a:cxn>
                <a:cxn ang="0">
                  <a:pos x="0" y="66"/>
                </a:cxn>
                <a:cxn ang="0">
                  <a:pos x="5" y="80"/>
                </a:cxn>
                <a:cxn ang="0">
                  <a:pos x="7" y="107"/>
                </a:cxn>
                <a:cxn ang="0">
                  <a:pos x="3" y="130"/>
                </a:cxn>
              </a:cxnLst>
              <a:rect l="0" t="0" r="r" b="b"/>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prstDash val="solid"/>
              <a:round/>
              <a:headEnd/>
              <a:tailEnd/>
            </a:ln>
          </p:spPr>
          <p:txBody>
            <a:bodyPr/>
            <a:lstStyle/>
            <a:p>
              <a:endParaRPr lang="zh-CN" altLang="en-US"/>
            </a:p>
          </p:txBody>
        </p:sp>
        <p:sp>
          <p:nvSpPr>
            <p:cNvPr id="1136750" name="Freeform 110"/>
            <p:cNvSpPr>
              <a:spLocks/>
            </p:cNvSpPr>
            <p:nvPr/>
          </p:nvSpPr>
          <p:spPr bwMode="auto">
            <a:xfrm>
              <a:off x="320" y="1820"/>
              <a:ext cx="26" cy="27"/>
            </a:xfrm>
            <a:custGeom>
              <a:avLst/>
              <a:gdLst/>
              <a:ahLst/>
              <a:cxnLst>
                <a:cxn ang="0">
                  <a:pos x="6" y="2"/>
                </a:cxn>
                <a:cxn ang="0">
                  <a:pos x="13" y="30"/>
                </a:cxn>
                <a:cxn ang="0">
                  <a:pos x="22" y="49"/>
                </a:cxn>
                <a:cxn ang="0">
                  <a:pos x="11" y="91"/>
                </a:cxn>
                <a:cxn ang="0">
                  <a:pos x="18" y="100"/>
                </a:cxn>
                <a:cxn ang="0">
                  <a:pos x="28" y="104"/>
                </a:cxn>
                <a:cxn ang="0">
                  <a:pos x="41" y="102"/>
                </a:cxn>
                <a:cxn ang="0">
                  <a:pos x="51" y="79"/>
                </a:cxn>
                <a:cxn ang="0">
                  <a:pos x="60" y="61"/>
                </a:cxn>
                <a:cxn ang="0">
                  <a:pos x="55" y="36"/>
                </a:cxn>
                <a:cxn ang="0">
                  <a:pos x="53" y="9"/>
                </a:cxn>
                <a:cxn ang="0">
                  <a:pos x="60" y="12"/>
                </a:cxn>
                <a:cxn ang="0">
                  <a:pos x="62" y="37"/>
                </a:cxn>
                <a:cxn ang="0">
                  <a:pos x="65" y="54"/>
                </a:cxn>
                <a:cxn ang="0">
                  <a:pos x="65" y="68"/>
                </a:cxn>
                <a:cxn ang="0">
                  <a:pos x="56" y="83"/>
                </a:cxn>
                <a:cxn ang="0">
                  <a:pos x="47" y="100"/>
                </a:cxn>
                <a:cxn ang="0">
                  <a:pos x="46" y="116"/>
                </a:cxn>
                <a:cxn ang="0">
                  <a:pos x="56" y="123"/>
                </a:cxn>
                <a:cxn ang="0">
                  <a:pos x="75" y="120"/>
                </a:cxn>
                <a:cxn ang="0">
                  <a:pos x="86" y="106"/>
                </a:cxn>
                <a:cxn ang="0">
                  <a:pos x="104" y="84"/>
                </a:cxn>
                <a:cxn ang="0">
                  <a:pos x="103" y="70"/>
                </a:cxn>
                <a:cxn ang="0">
                  <a:pos x="101" y="45"/>
                </a:cxn>
                <a:cxn ang="0">
                  <a:pos x="107" y="65"/>
                </a:cxn>
                <a:cxn ang="0">
                  <a:pos x="108" y="84"/>
                </a:cxn>
                <a:cxn ang="0">
                  <a:pos x="94" y="103"/>
                </a:cxn>
                <a:cxn ang="0">
                  <a:pos x="93" y="117"/>
                </a:cxn>
                <a:cxn ang="0">
                  <a:pos x="96" y="128"/>
                </a:cxn>
                <a:cxn ang="0">
                  <a:pos x="104" y="131"/>
                </a:cxn>
                <a:cxn ang="0">
                  <a:pos x="113" y="125"/>
                </a:cxn>
                <a:cxn ang="0">
                  <a:pos x="129" y="109"/>
                </a:cxn>
                <a:cxn ang="0">
                  <a:pos x="116" y="127"/>
                </a:cxn>
                <a:cxn ang="0">
                  <a:pos x="111" y="134"/>
                </a:cxn>
                <a:cxn ang="0">
                  <a:pos x="97" y="134"/>
                </a:cxn>
                <a:cxn ang="0">
                  <a:pos x="91" y="126"/>
                </a:cxn>
                <a:cxn ang="0">
                  <a:pos x="87" y="114"/>
                </a:cxn>
                <a:cxn ang="0">
                  <a:pos x="79" y="125"/>
                </a:cxn>
                <a:cxn ang="0">
                  <a:pos x="63" y="127"/>
                </a:cxn>
                <a:cxn ang="0">
                  <a:pos x="49" y="127"/>
                </a:cxn>
                <a:cxn ang="0">
                  <a:pos x="43" y="116"/>
                </a:cxn>
                <a:cxn ang="0">
                  <a:pos x="41" y="106"/>
                </a:cxn>
                <a:cxn ang="0">
                  <a:pos x="35" y="109"/>
                </a:cxn>
                <a:cxn ang="0">
                  <a:pos x="24" y="109"/>
                </a:cxn>
                <a:cxn ang="0">
                  <a:pos x="11" y="101"/>
                </a:cxn>
                <a:cxn ang="0">
                  <a:pos x="8" y="86"/>
                </a:cxn>
                <a:cxn ang="0">
                  <a:pos x="18" y="51"/>
                </a:cxn>
                <a:cxn ang="0">
                  <a:pos x="7" y="29"/>
                </a:cxn>
                <a:cxn ang="0">
                  <a:pos x="0" y="0"/>
                </a:cxn>
                <a:cxn ang="0">
                  <a:pos x="6" y="2"/>
                </a:cxn>
              </a:cxnLst>
              <a:rect l="0" t="0" r="r" b="b"/>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1136751" name="Freeform 111"/>
            <p:cNvSpPr>
              <a:spLocks/>
            </p:cNvSpPr>
            <p:nvPr/>
          </p:nvSpPr>
          <p:spPr bwMode="auto">
            <a:xfrm>
              <a:off x="325" y="1834"/>
              <a:ext cx="4" cy="1"/>
            </a:xfrm>
            <a:custGeom>
              <a:avLst/>
              <a:gdLst/>
              <a:ahLst/>
              <a:cxnLst>
                <a:cxn ang="0">
                  <a:pos x="0" y="5"/>
                </a:cxn>
                <a:cxn ang="0">
                  <a:pos x="6" y="4"/>
                </a:cxn>
                <a:cxn ang="0">
                  <a:pos x="20" y="4"/>
                </a:cxn>
                <a:cxn ang="0">
                  <a:pos x="5" y="0"/>
                </a:cxn>
                <a:cxn ang="0">
                  <a:pos x="0" y="5"/>
                </a:cxn>
              </a:cxnLst>
              <a:rect l="0" t="0" r="r" b="b"/>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1136752" name="Freeform 112"/>
            <p:cNvSpPr>
              <a:spLocks/>
            </p:cNvSpPr>
            <p:nvPr/>
          </p:nvSpPr>
          <p:spPr bwMode="auto">
            <a:xfrm>
              <a:off x="330" y="1838"/>
              <a:ext cx="6" cy="2"/>
            </a:xfrm>
            <a:custGeom>
              <a:avLst/>
              <a:gdLst/>
              <a:ahLst/>
              <a:cxnLst>
                <a:cxn ang="0">
                  <a:pos x="27" y="7"/>
                </a:cxn>
                <a:cxn ang="0">
                  <a:pos x="23" y="3"/>
                </a:cxn>
                <a:cxn ang="0">
                  <a:pos x="17" y="1"/>
                </a:cxn>
                <a:cxn ang="0">
                  <a:pos x="6" y="0"/>
                </a:cxn>
                <a:cxn ang="0">
                  <a:pos x="0" y="9"/>
                </a:cxn>
                <a:cxn ang="0">
                  <a:pos x="8" y="3"/>
                </a:cxn>
                <a:cxn ang="0">
                  <a:pos x="15" y="2"/>
                </a:cxn>
                <a:cxn ang="0">
                  <a:pos x="27" y="7"/>
                </a:cxn>
              </a:cxnLst>
              <a:rect l="0" t="0" r="r" b="b"/>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1136753" name="Freeform 113"/>
            <p:cNvSpPr>
              <a:spLocks/>
            </p:cNvSpPr>
            <p:nvPr/>
          </p:nvSpPr>
          <p:spPr bwMode="auto">
            <a:xfrm>
              <a:off x="340" y="1841"/>
              <a:ext cx="4" cy="1"/>
            </a:xfrm>
            <a:custGeom>
              <a:avLst/>
              <a:gdLst/>
              <a:ahLst/>
              <a:cxnLst>
                <a:cxn ang="0">
                  <a:pos x="0" y="2"/>
                </a:cxn>
                <a:cxn ang="0">
                  <a:pos x="4" y="0"/>
                </a:cxn>
                <a:cxn ang="0">
                  <a:pos x="11" y="0"/>
                </a:cxn>
                <a:cxn ang="0">
                  <a:pos x="20" y="4"/>
                </a:cxn>
                <a:cxn ang="0">
                  <a:pos x="15" y="3"/>
                </a:cxn>
                <a:cxn ang="0">
                  <a:pos x="11" y="1"/>
                </a:cxn>
                <a:cxn ang="0">
                  <a:pos x="0" y="2"/>
                </a:cxn>
              </a:cxnLst>
              <a:rect l="0" t="0" r="r" b="b"/>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1136754" name="Freeform 114"/>
            <p:cNvSpPr>
              <a:spLocks/>
            </p:cNvSpPr>
            <p:nvPr/>
          </p:nvSpPr>
          <p:spPr bwMode="auto">
            <a:xfrm>
              <a:off x="323" y="1845"/>
              <a:ext cx="6" cy="15"/>
            </a:xfrm>
            <a:custGeom>
              <a:avLst/>
              <a:gdLst/>
              <a:ahLst/>
              <a:cxnLst>
                <a:cxn ang="0">
                  <a:pos x="0" y="0"/>
                </a:cxn>
                <a:cxn ang="0">
                  <a:pos x="17" y="19"/>
                </a:cxn>
                <a:cxn ang="0">
                  <a:pos x="25" y="42"/>
                </a:cxn>
                <a:cxn ang="0">
                  <a:pos x="26" y="74"/>
                </a:cxn>
                <a:cxn ang="0">
                  <a:pos x="31" y="49"/>
                </a:cxn>
                <a:cxn ang="0">
                  <a:pos x="29" y="29"/>
                </a:cxn>
                <a:cxn ang="0">
                  <a:pos x="24" y="20"/>
                </a:cxn>
                <a:cxn ang="0">
                  <a:pos x="0" y="0"/>
                </a:cxn>
              </a:cxnLst>
              <a:rect l="0" t="0" r="r" b="b"/>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1136755" name="Freeform 115"/>
            <p:cNvSpPr>
              <a:spLocks/>
            </p:cNvSpPr>
            <p:nvPr/>
          </p:nvSpPr>
          <p:spPr bwMode="auto">
            <a:xfrm>
              <a:off x="308" y="1839"/>
              <a:ext cx="10" cy="5"/>
            </a:xfrm>
            <a:custGeom>
              <a:avLst/>
              <a:gdLst/>
              <a:ahLst/>
              <a:cxnLst>
                <a:cxn ang="0">
                  <a:pos x="0" y="11"/>
                </a:cxn>
                <a:cxn ang="0">
                  <a:pos x="19" y="13"/>
                </a:cxn>
                <a:cxn ang="0">
                  <a:pos x="50" y="25"/>
                </a:cxn>
                <a:cxn ang="0">
                  <a:pos x="28" y="9"/>
                </a:cxn>
                <a:cxn ang="0">
                  <a:pos x="1" y="0"/>
                </a:cxn>
                <a:cxn ang="0">
                  <a:pos x="0" y="11"/>
                </a:cxn>
              </a:cxnLst>
              <a:rect l="0" t="0" r="r" b="b"/>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1136756" name="Freeform 116"/>
            <p:cNvSpPr>
              <a:spLocks/>
            </p:cNvSpPr>
            <p:nvPr/>
          </p:nvSpPr>
          <p:spPr bwMode="auto">
            <a:xfrm>
              <a:off x="321" y="1862"/>
              <a:ext cx="7" cy="7"/>
            </a:xfrm>
            <a:custGeom>
              <a:avLst/>
              <a:gdLst/>
              <a:ahLst/>
              <a:cxnLst>
                <a:cxn ang="0">
                  <a:pos x="39" y="0"/>
                </a:cxn>
                <a:cxn ang="0">
                  <a:pos x="20" y="21"/>
                </a:cxn>
                <a:cxn ang="0">
                  <a:pos x="0" y="33"/>
                </a:cxn>
                <a:cxn ang="0">
                  <a:pos x="26" y="25"/>
                </a:cxn>
                <a:cxn ang="0">
                  <a:pos x="39" y="0"/>
                </a:cxn>
              </a:cxnLst>
              <a:rect l="0" t="0" r="r" b="b"/>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1136757" name="Freeform 117"/>
            <p:cNvSpPr>
              <a:spLocks/>
            </p:cNvSpPr>
            <p:nvPr/>
          </p:nvSpPr>
          <p:spPr bwMode="auto">
            <a:xfrm>
              <a:off x="332" y="1858"/>
              <a:ext cx="7" cy="7"/>
            </a:xfrm>
            <a:custGeom>
              <a:avLst/>
              <a:gdLst/>
              <a:ahLst/>
              <a:cxnLst>
                <a:cxn ang="0">
                  <a:pos x="0" y="0"/>
                </a:cxn>
                <a:cxn ang="0">
                  <a:pos x="3" y="13"/>
                </a:cxn>
                <a:cxn ang="0">
                  <a:pos x="22" y="29"/>
                </a:cxn>
                <a:cxn ang="0">
                  <a:pos x="38" y="35"/>
                </a:cxn>
                <a:cxn ang="0">
                  <a:pos x="12" y="32"/>
                </a:cxn>
                <a:cxn ang="0">
                  <a:pos x="3" y="21"/>
                </a:cxn>
                <a:cxn ang="0">
                  <a:pos x="2" y="9"/>
                </a:cxn>
                <a:cxn ang="0">
                  <a:pos x="0" y="0"/>
                </a:cxn>
              </a:cxnLst>
              <a:rect l="0" t="0" r="r" b="b"/>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1136758" name="Freeform 118"/>
            <p:cNvSpPr>
              <a:spLocks/>
            </p:cNvSpPr>
            <p:nvPr/>
          </p:nvSpPr>
          <p:spPr bwMode="auto">
            <a:xfrm>
              <a:off x="278" y="1810"/>
              <a:ext cx="41" cy="31"/>
            </a:xfrm>
            <a:custGeom>
              <a:avLst/>
              <a:gdLst/>
              <a:ahLst/>
              <a:cxnLst>
                <a:cxn ang="0">
                  <a:pos x="165" y="158"/>
                </a:cxn>
                <a:cxn ang="0">
                  <a:pos x="201" y="76"/>
                </a:cxn>
                <a:cxn ang="0">
                  <a:pos x="132" y="31"/>
                </a:cxn>
                <a:cxn ang="0">
                  <a:pos x="29" y="0"/>
                </a:cxn>
                <a:cxn ang="0">
                  <a:pos x="0" y="87"/>
                </a:cxn>
                <a:cxn ang="0">
                  <a:pos x="94" y="114"/>
                </a:cxn>
                <a:cxn ang="0">
                  <a:pos x="165" y="158"/>
                </a:cxn>
              </a:cxnLst>
              <a:rect l="0" t="0" r="r" b="b"/>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prstDash val="solid"/>
              <a:round/>
              <a:headEnd/>
              <a:tailEnd/>
            </a:ln>
          </p:spPr>
          <p:txBody>
            <a:bodyPr/>
            <a:lstStyle/>
            <a:p>
              <a:endParaRPr lang="zh-CN" altLang="en-US"/>
            </a:p>
          </p:txBody>
        </p:sp>
        <p:sp>
          <p:nvSpPr>
            <p:cNvPr id="1136759" name="Oval 119"/>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1136760" name="Freeform 120"/>
            <p:cNvSpPr>
              <a:spLocks/>
            </p:cNvSpPr>
            <p:nvPr/>
          </p:nvSpPr>
          <p:spPr bwMode="auto">
            <a:xfrm>
              <a:off x="297" y="1826"/>
              <a:ext cx="10" cy="22"/>
            </a:xfrm>
            <a:custGeom>
              <a:avLst/>
              <a:gdLst/>
              <a:ahLst/>
              <a:cxnLst>
                <a:cxn ang="0">
                  <a:pos x="4" y="74"/>
                </a:cxn>
                <a:cxn ang="0">
                  <a:pos x="7" y="55"/>
                </a:cxn>
                <a:cxn ang="0">
                  <a:pos x="5" y="36"/>
                </a:cxn>
                <a:cxn ang="0">
                  <a:pos x="4" y="23"/>
                </a:cxn>
                <a:cxn ang="0">
                  <a:pos x="0" y="13"/>
                </a:cxn>
                <a:cxn ang="0">
                  <a:pos x="4" y="4"/>
                </a:cxn>
                <a:cxn ang="0">
                  <a:pos x="11" y="0"/>
                </a:cxn>
                <a:cxn ang="0">
                  <a:pos x="27" y="6"/>
                </a:cxn>
                <a:cxn ang="0">
                  <a:pos x="33" y="16"/>
                </a:cxn>
                <a:cxn ang="0">
                  <a:pos x="37" y="27"/>
                </a:cxn>
                <a:cxn ang="0">
                  <a:pos x="39" y="39"/>
                </a:cxn>
                <a:cxn ang="0">
                  <a:pos x="40" y="59"/>
                </a:cxn>
                <a:cxn ang="0">
                  <a:pos x="52" y="79"/>
                </a:cxn>
                <a:cxn ang="0">
                  <a:pos x="23" y="111"/>
                </a:cxn>
                <a:cxn ang="0">
                  <a:pos x="11" y="103"/>
                </a:cxn>
                <a:cxn ang="0">
                  <a:pos x="4" y="74"/>
                </a:cxn>
              </a:cxnLst>
              <a:rect l="0" t="0" r="r" b="b"/>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prstDash val="solid"/>
              <a:round/>
              <a:headEnd/>
              <a:tailEnd/>
            </a:ln>
          </p:spPr>
          <p:txBody>
            <a:bodyPr/>
            <a:lstStyle/>
            <a:p>
              <a:endParaRPr lang="zh-CN" altLang="en-US"/>
            </a:p>
          </p:txBody>
        </p:sp>
        <p:sp>
          <p:nvSpPr>
            <p:cNvPr id="1136761" name="Freeform 121"/>
            <p:cNvSpPr>
              <a:spLocks/>
            </p:cNvSpPr>
            <p:nvPr/>
          </p:nvSpPr>
          <p:spPr bwMode="auto">
            <a:xfrm>
              <a:off x="301" y="1841"/>
              <a:ext cx="7" cy="7"/>
            </a:xfrm>
            <a:custGeom>
              <a:avLst/>
              <a:gdLst/>
              <a:ahLst/>
              <a:cxnLst>
                <a:cxn ang="0">
                  <a:pos x="24" y="0"/>
                </a:cxn>
                <a:cxn ang="0">
                  <a:pos x="35" y="4"/>
                </a:cxn>
                <a:cxn ang="0">
                  <a:pos x="9" y="34"/>
                </a:cxn>
                <a:cxn ang="0">
                  <a:pos x="0" y="26"/>
                </a:cxn>
                <a:cxn ang="0">
                  <a:pos x="24" y="0"/>
                </a:cxn>
              </a:cxnLst>
              <a:rect l="0" t="0" r="r" b="b"/>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1136762" name="Freeform 122"/>
            <p:cNvSpPr>
              <a:spLocks/>
            </p:cNvSpPr>
            <p:nvPr/>
          </p:nvSpPr>
          <p:spPr bwMode="auto">
            <a:xfrm>
              <a:off x="312" y="1815"/>
              <a:ext cx="9" cy="20"/>
            </a:xfrm>
            <a:custGeom>
              <a:avLst/>
              <a:gdLst/>
              <a:ahLst/>
              <a:cxnLst>
                <a:cxn ang="0">
                  <a:pos x="0" y="23"/>
                </a:cxn>
                <a:cxn ang="0">
                  <a:pos x="4" y="43"/>
                </a:cxn>
                <a:cxn ang="0">
                  <a:pos x="6" y="51"/>
                </a:cxn>
                <a:cxn ang="0">
                  <a:pos x="7" y="64"/>
                </a:cxn>
                <a:cxn ang="0">
                  <a:pos x="5" y="73"/>
                </a:cxn>
                <a:cxn ang="0">
                  <a:pos x="7" y="84"/>
                </a:cxn>
                <a:cxn ang="0">
                  <a:pos x="14" y="95"/>
                </a:cxn>
                <a:cxn ang="0">
                  <a:pos x="21" y="96"/>
                </a:cxn>
                <a:cxn ang="0">
                  <a:pos x="34" y="97"/>
                </a:cxn>
                <a:cxn ang="0">
                  <a:pos x="43" y="91"/>
                </a:cxn>
                <a:cxn ang="0">
                  <a:pos x="46" y="88"/>
                </a:cxn>
                <a:cxn ang="0">
                  <a:pos x="48" y="77"/>
                </a:cxn>
                <a:cxn ang="0">
                  <a:pos x="48" y="59"/>
                </a:cxn>
                <a:cxn ang="0">
                  <a:pos x="48" y="48"/>
                </a:cxn>
                <a:cxn ang="0">
                  <a:pos x="46" y="32"/>
                </a:cxn>
                <a:cxn ang="0">
                  <a:pos x="44" y="22"/>
                </a:cxn>
                <a:cxn ang="0">
                  <a:pos x="36" y="0"/>
                </a:cxn>
                <a:cxn ang="0">
                  <a:pos x="7" y="1"/>
                </a:cxn>
                <a:cxn ang="0">
                  <a:pos x="0" y="23"/>
                </a:cxn>
              </a:cxnLst>
              <a:rect l="0" t="0" r="r" b="b"/>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prstDash val="solid"/>
              <a:round/>
              <a:headEnd/>
              <a:tailEnd/>
            </a:ln>
          </p:spPr>
          <p:txBody>
            <a:bodyPr/>
            <a:lstStyle/>
            <a:p>
              <a:endParaRPr lang="zh-CN" altLang="en-US"/>
            </a:p>
          </p:txBody>
        </p:sp>
        <p:sp>
          <p:nvSpPr>
            <p:cNvPr id="1136763" name="Freeform 123"/>
            <p:cNvSpPr>
              <a:spLocks/>
            </p:cNvSpPr>
            <p:nvPr/>
          </p:nvSpPr>
          <p:spPr bwMode="auto">
            <a:xfrm>
              <a:off x="315" y="1828"/>
              <a:ext cx="5" cy="4"/>
            </a:xfrm>
            <a:custGeom>
              <a:avLst/>
              <a:gdLst/>
              <a:ahLst/>
              <a:cxnLst>
                <a:cxn ang="0">
                  <a:pos x="24" y="5"/>
                </a:cxn>
                <a:cxn ang="0">
                  <a:pos x="12" y="0"/>
                </a:cxn>
                <a:cxn ang="0">
                  <a:pos x="3" y="1"/>
                </a:cxn>
                <a:cxn ang="0">
                  <a:pos x="0" y="5"/>
                </a:cxn>
                <a:cxn ang="0">
                  <a:pos x="1" y="20"/>
                </a:cxn>
                <a:cxn ang="0">
                  <a:pos x="3" y="8"/>
                </a:cxn>
                <a:cxn ang="0">
                  <a:pos x="5" y="4"/>
                </a:cxn>
                <a:cxn ang="0">
                  <a:pos x="24" y="5"/>
                </a:cxn>
              </a:cxnLst>
              <a:rect l="0" t="0" r="r" b="b"/>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1136764" name="Group 124"/>
          <p:cNvGrpSpPr>
            <a:grpSpLocks/>
          </p:cNvGrpSpPr>
          <p:nvPr/>
        </p:nvGrpSpPr>
        <p:grpSpPr bwMode="auto">
          <a:xfrm>
            <a:off x="627063" y="5437188"/>
            <a:ext cx="220662" cy="112712"/>
            <a:chOff x="375" y="2315"/>
            <a:chExt cx="139" cy="71"/>
          </a:xfrm>
        </p:grpSpPr>
        <p:sp>
          <p:nvSpPr>
            <p:cNvPr id="1136765" name="Freeform 125"/>
            <p:cNvSpPr>
              <a:spLocks/>
            </p:cNvSpPr>
            <p:nvPr/>
          </p:nvSpPr>
          <p:spPr bwMode="auto">
            <a:xfrm>
              <a:off x="375" y="2315"/>
              <a:ext cx="139" cy="71"/>
            </a:xfrm>
            <a:custGeom>
              <a:avLst/>
              <a:gdLst/>
              <a:ahLst/>
              <a:cxnLst>
                <a:cxn ang="0">
                  <a:pos x="279" y="11"/>
                </a:cxn>
                <a:cxn ang="0">
                  <a:pos x="274" y="104"/>
                </a:cxn>
                <a:cxn ang="0">
                  <a:pos x="455" y="189"/>
                </a:cxn>
                <a:cxn ang="0">
                  <a:pos x="607" y="226"/>
                </a:cxn>
                <a:cxn ang="0">
                  <a:pos x="691" y="263"/>
                </a:cxn>
                <a:cxn ang="0">
                  <a:pos x="687" y="313"/>
                </a:cxn>
                <a:cxn ang="0">
                  <a:pos x="577" y="343"/>
                </a:cxn>
                <a:cxn ang="0">
                  <a:pos x="413" y="355"/>
                </a:cxn>
                <a:cxn ang="0">
                  <a:pos x="274" y="331"/>
                </a:cxn>
                <a:cxn ang="0">
                  <a:pos x="188" y="307"/>
                </a:cxn>
                <a:cxn ang="0">
                  <a:pos x="183" y="334"/>
                </a:cxn>
                <a:cxn ang="0">
                  <a:pos x="74" y="331"/>
                </a:cxn>
                <a:cxn ang="0">
                  <a:pos x="7" y="318"/>
                </a:cxn>
                <a:cxn ang="0">
                  <a:pos x="7" y="270"/>
                </a:cxn>
                <a:cxn ang="0">
                  <a:pos x="0" y="242"/>
                </a:cxn>
                <a:cxn ang="0">
                  <a:pos x="0" y="173"/>
                </a:cxn>
                <a:cxn ang="0">
                  <a:pos x="18" y="135"/>
                </a:cxn>
                <a:cxn ang="0">
                  <a:pos x="53" y="91"/>
                </a:cxn>
                <a:cxn ang="0">
                  <a:pos x="60" y="0"/>
                </a:cxn>
                <a:cxn ang="0">
                  <a:pos x="279" y="11"/>
                </a:cxn>
              </a:cxnLst>
              <a:rect l="0" t="0" r="r" b="b"/>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prstDash val="solid"/>
              <a:round/>
              <a:headEnd/>
              <a:tailEnd/>
            </a:ln>
          </p:spPr>
          <p:txBody>
            <a:bodyPr/>
            <a:lstStyle/>
            <a:p>
              <a:endParaRPr lang="zh-CN" altLang="en-US"/>
            </a:p>
          </p:txBody>
        </p:sp>
        <p:sp>
          <p:nvSpPr>
            <p:cNvPr id="1136766" name="Freeform 126"/>
            <p:cNvSpPr>
              <a:spLocks/>
            </p:cNvSpPr>
            <p:nvPr/>
          </p:nvSpPr>
          <p:spPr bwMode="auto">
            <a:xfrm>
              <a:off x="421" y="2341"/>
              <a:ext cx="42" cy="22"/>
            </a:xfrm>
            <a:custGeom>
              <a:avLst/>
              <a:gdLst/>
              <a:ahLst/>
              <a:cxnLst>
                <a:cxn ang="0">
                  <a:pos x="53" y="0"/>
                </a:cxn>
                <a:cxn ang="0">
                  <a:pos x="0" y="58"/>
                </a:cxn>
                <a:cxn ang="0">
                  <a:pos x="186" y="110"/>
                </a:cxn>
                <a:cxn ang="0">
                  <a:pos x="208" y="70"/>
                </a:cxn>
                <a:cxn ang="0">
                  <a:pos x="53" y="0"/>
                </a:cxn>
              </a:cxnLst>
              <a:rect l="0" t="0" r="r" b="b"/>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1136767" name="Freeform 127"/>
            <p:cNvSpPr>
              <a:spLocks/>
            </p:cNvSpPr>
            <p:nvPr/>
          </p:nvSpPr>
          <p:spPr bwMode="auto">
            <a:xfrm>
              <a:off x="463" y="2356"/>
              <a:ext cx="46" cy="13"/>
            </a:xfrm>
            <a:custGeom>
              <a:avLst/>
              <a:gdLst/>
              <a:ahLst/>
              <a:cxnLst>
                <a:cxn ang="0">
                  <a:pos x="27" y="0"/>
                </a:cxn>
                <a:cxn ang="0">
                  <a:pos x="0" y="32"/>
                </a:cxn>
                <a:cxn ang="0">
                  <a:pos x="115" y="62"/>
                </a:cxn>
                <a:cxn ang="0">
                  <a:pos x="168" y="67"/>
                </a:cxn>
                <a:cxn ang="0">
                  <a:pos x="233" y="64"/>
                </a:cxn>
                <a:cxn ang="0">
                  <a:pos x="165" y="30"/>
                </a:cxn>
                <a:cxn ang="0">
                  <a:pos x="27" y="0"/>
                </a:cxn>
              </a:cxnLst>
              <a:rect l="0" t="0" r="r" b="b"/>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1136768" name="Freeform 128"/>
            <p:cNvSpPr>
              <a:spLocks/>
            </p:cNvSpPr>
            <p:nvPr/>
          </p:nvSpPr>
          <p:spPr bwMode="auto">
            <a:xfrm>
              <a:off x="376" y="2341"/>
              <a:ext cx="134" cy="41"/>
            </a:xfrm>
            <a:custGeom>
              <a:avLst/>
              <a:gdLst/>
              <a:ahLst/>
              <a:cxnLst>
                <a:cxn ang="0">
                  <a:pos x="670" y="178"/>
                </a:cxn>
                <a:cxn ang="0">
                  <a:pos x="670" y="146"/>
                </a:cxn>
                <a:cxn ang="0">
                  <a:pos x="582" y="155"/>
                </a:cxn>
                <a:cxn ang="0">
                  <a:pos x="442" y="134"/>
                </a:cxn>
                <a:cxn ang="0">
                  <a:pos x="361" y="116"/>
                </a:cxn>
                <a:cxn ang="0">
                  <a:pos x="206" y="66"/>
                </a:cxn>
                <a:cxn ang="0">
                  <a:pos x="140" y="58"/>
                </a:cxn>
                <a:cxn ang="0">
                  <a:pos x="73" y="34"/>
                </a:cxn>
                <a:cxn ang="0">
                  <a:pos x="40" y="0"/>
                </a:cxn>
                <a:cxn ang="0">
                  <a:pos x="0" y="43"/>
                </a:cxn>
                <a:cxn ang="0">
                  <a:pos x="0" y="132"/>
                </a:cxn>
                <a:cxn ang="0">
                  <a:pos x="49" y="146"/>
                </a:cxn>
                <a:cxn ang="0">
                  <a:pos x="170" y="162"/>
                </a:cxn>
                <a:cxn ang="0">
                  <a:pos x="218" y="167"/>
                </a:cxn>
                <a:cxn ang="0">
                  <a:pos x="298" y="196"/>
                </a:cxn>
                <a:cxn ang="0">
                  <a:pos x="388" y="209"/>
                </a:cxn>
                <a:cxn ang="0">
                  <a:pos x="452" y="209"/>
                </a:cxn>
                <a:cxn ang="0">
                  <a:pos x="553" y="209"/>
                </a:cxn>
                <a:cxn ang="0">
                  <a:pos x="670" y="178"/>
                </a:cxn>
              </a:cxnLst>
              <a:rect l="0" t="0" r="r" b="b"/>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1136769" name="Freeform 129"/>
            <p:cNvSpPr>
              <a:spLocks/>
            </p:cNvSpPr>
            <p:nvPr/>
          </p:nvSpPr>
          <p:spPr bwMode="auto">
            <a:xfrm>
              <a:off x="386" y="2317"/>
              <a:ext cx="44" cy="34"/>
            </a:xfrm>
            <a:custGeom>
              <a:avLst/>
              <a:gdLst/>
              <a:ahLst/>
              <a:cxnLst>
                <a:cxn ang="0">
                  <a:pos x="214" y="11"/>
                </a:cxn>
                <a:cxn ang="0">
                  <a:pos x="207" y="96"/>
                </a:cxn>
                <a:cxn ang="0">
                  <a:pos x="219" y="114"/>
                </a:cxn>
                <a:cxn ang="0">
                  <a:pos x="170" y="171"/>
                </a:cxn>
                <a:cxn ang="0">
                  <a:pos x="103" y="171"/>
                </a:cxn>
                <a:cxn ang="0">
                  <a:pos x="26" y="146"/>
                </a:cxn>
                <a:cxn ang="0">
                  <a:pos x="0" y="112"/>
                </a:cxn>
                <a:cxn ang="0">
                  <a:pos x="15" y="89"/>
                </a:cxn>
                <a:cxn ang="0">
                  <a:pos x="20" y="0"/>
                </a:cxn>
                <a:cxn ang="0">
                  <a:pos x="214" y="11"/>
                </a:cxn>
              </a:cxnLst>
              <a:rect l="0" t="0" r="r" b="b"/>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1136770" name="Group 130"/>
          <p:cNvGrpSpPr>
            <a:grpSpLocks/>
          </p:cNvGrpSpPr>
          <p:nvPr/>
        </p:nvGrpSpPr>
        <p:grpSpPr bwMode="auto">
          <a:xfrm>
            <a:off x="631825" y="5240338"/>
            <a:ext cx="92075" cy="225425"/>
            <a:chOff x="378" y="2191"/>
            <a:chExt cx="58" cy="142"/>
          </a:xfrm>
        </p:grpSpPr>
        <p:sp>
          <p:nvSpPr>
            <p:cNvPr id="1136771" name="Freeform 131"/>
            <p:cNvSpPr>
              <a:spLocks/>
            </p:cNvSpPr>
            <p:nvPr/>
          </p:nvSpPr>
          <p:spPr bwMode="auto">
            <a:xfrm>
              <a:off x="378" y="2191"/>
              <a:ext cx="58" cy="142"/>
            </a:xfrm>
            <a:custGeom>
              <a:avLst/>
              <a:gdLst/>
              <a:ahLst/>
              <a:cxnLst>
                <a:cxn ang="0">
                  <a:pos x="24" y="15"/>
                </a:cxn>
                <a:cxn ang="0">
                  <a:pos x="6" y="256"/>
                </a:cxn>
                <a:cxn ang="0">
                  <a:pos x="10" y="454"/>
                </a:cxn>
                <a:cxn ang="0">
                  <a:pos x="0" y="678"/>
                </a:cxn>
                <a:cxn ang="0">
                  <a:pos x="144" y="710"/>
                </a:cxn>
                <a:cxn ang="0">
                  <a:pos x="283" y="710"/>
                </a:cxn>
                <a:cxn ang="0">
                  <a:pos x="292" y="0"/>
                </a:cxn>
                <a:cxn ang="0">
                  <a:pos x="24" y="15"/>
                </a:cxn>
              </a:cxnLst>
              <a:rect l="0" t="0" r="r" b="b"/>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prstDash val="solid"/>
              <a:round/>
              <a:headEnd/>
              <a:tailEnd/>
            </a:ln>
          </p:spPr>
          <p:txBody>
            <a:bodyPr/>
            <a:lstStyle/>
            <a:p>
              <a:endParaRPr lang="zh-CN" altLang="en-US"/>
            </a:p>
          </p:txBody>
        </p:sp>
        <p:sp>
          <p:nvSpPr>
            <p:cNvPr id="1136772" name="Freeform 132"/>
            <p:cNvSpPr>
              <a:spLocks/>
            </p:cNvSpPr>
            <p:nvPr/>
          </p:nvSpPr>
          <p:spPr bwMode="auto">
            <a:xfrm>
              <a:off x="383" y="2193"/>
              <a:ext cx="50" cy="136"/>
            </a:xfrm>
            <a:custGeom>
              <a:avLst/>
              <a:gdLst/>
              <a:ahLst/>
              <a:cxnLst>
                <a:cxn ang="0">
                  <a:pos x="23" y="21"/>
                </a:cxn>
                <a:cxn ang="0">
                  <a:pos x="0" y="223"/>
                </a:cxn>
                <a:cxn ang="0">
                  <a:pos x="5" y="385"/>
                </a:cxn>
                <a:cxn ang="0">
                  <a:pos x="5" y="633"/>
                </a:cxn>
                <a:cxn ang="0">
                  <a:pos x="128" y="681"/>
                </a:cxn>
                <a:cxn ang="0">
                  <a:pos x="238" y="681"/>
                </a:cxn>
                <a:cxn ang="0">
                  <a:pos x="252" y="0"/>
                </a:cxn>
                <a:cxn ang="0">
                  <a:pos x="23" y="21"/>
                </a:cxn>
              </a:cxnLst>
              <a:rect l="0" t="0" r="r" b="b"/>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1136773" name="Group 133"/>
          <p:cNvGrpSpPr>
            <a:grpSpLocks/>
          </p:cNvGrpSpPr>
          <p:nvPr/>
        </p:nvGrpSpPr>
        <p:grpSpPr bwMode="auto">
          <a:xfrm>
            <a:off x="679450" y="5468938"/>
            <a:ext cx="223838" cy="112712"/>
            <a:chOff x="408" y="2335"/>
            <a:chExt cx="141" cy="71"/>
          </a:xfrm>
        </p:grpSpPr>
        <p:sp>
          <p:nvSpPr>
            <p:cNvPr id="1136774" name="Freeform 134"/>
            <p:cNvSpPr>
              <a:spLocks/>
            </p:cNvSpPr>
            <p:nvPr/>
          </p:nvSpPr>
          <p:spPr bwMode="auto">
            <a:xfrm>
              <a:off x="408" y="2335"/>
              <a:ext cx="141" cy="71"/>
            </a:xfrm>
            <a:custGeom>
              <a:avLst/>
              <a:gdLst/>
              <a:ahLst/>
              <a:cxnLst>
                <a:cxn ang="0">
                  <a:pos x="285" y="13"/>
                </a:cxn>
                <a:cxn ang="0">
                  <a:pos x="280" y="104"/>
                </a:cxn>
                <a:cxn ang="0">
                  <a:pos x="463" y="191"/>
                </a:cxn>
                <a:cxn ang="0">
                  <a:pos x="617" y="227"/>
                </a:cxn>
                <a:cxn ang="0">
                  <a:pos x="703" y="264"/>
                </a:cxn>
                <a:cxn ang="0">
                  <a:pos x="698" y="314"/>
                </a:cxn>
                <a:cxn ang="0">
                  <a:pos x="588" y="345"/>
                </a:cxn>
                <a:cxn ang="0">
                  <a:pos x="420" y="356"/>
                </a:cxn>
                <a:cxn ang="0">
                  <a:pos x="280" y="332"/>
                </a:cxn>
                <a:cxn ang="0">
                  <a:pos x="194" y="307"/>
                </a:cxn>
                <a:cxn ang="0">
                  <a:pos x="188" y="335"/>
                </a:cxn>
                <a:cxn ang="0">
                  <a:pos x="76" y="332"/>
                </a:cxn>
                <a:cxn ang="0">
                  <a:pos x="8" y="320"/>
                </a:cxn>
                <a:cxn ang="0">
                  <a:pos x="8" y="271"/>
                </a:cxn>
                <a:cxn ang="0">
                  <a:pos x="0" y="243"/>
                </a:cxn>
                <a:cxn ang="0">
                  <a:pos x="0" y="174"/>
                </a:cxn>
                <a:cxn ang="0">
                  <a:pos x="22" y="136"/>
                </a:cxn>
                <a:cxn ang="0">
                  <a:pos x="56" y="94"/>
                </a:cxn>
                <a:cxn ang="0">
                  <a:pos x="64" y="0"/>
                </a:cxn>
                <a:cxn ang="0">
                  <a:pos x="285" y="13"/>
                </a:cxn>
              </a:cxnLst>
              <a:rect l="0" t="0" r="r" b="b"/>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prstDash val="solid"/>
              <a:round/>
              <a:headEnd/>
              <a:tailEnd/>
            </a:ln>
          </p:spPr>
          <p:txBody>
            <a:bodyPr/>
            <a:lstStyle/>
            <a:p>
              <a:endParaRPr lang="zh-CN" altLang="en-US"/>
            </a:p>
          </p:txBody>
        </p:sp>
        <p:sp>
          <p:nvSpPr>
            <p:cNvPr id="1136775" name="Freeform 135"/>
            <p:cNvSpPr>
              <a:spLocks/>
            </p:cNvSpPr>
            <p:nvPr/>
          </p:nvSpPr>
          <p:spPr bwMode="auto">
            <a:xfrm>
              <a:off x="455" y="2361"/>
              <a:ext cx="42" cy="22"/>
            </a:xfrm>
            <a:custGeom>
              <a:avLst/>
              <a:gdLst/>
              <a:ahLst/>
              <a:cxnLst>
                <a:cxn ang="0">
                  <a:pos x="53" y="0"/>
                </a:cxn>
                <a:cxn ang="0">
                  <a:pos x="0" y="60"/>
                </a:cxn>
                <a:cxn ang="0">
                  <a:pos x="187" y="111"/>
                </a:cxn>
                <a:cxn ang="0">
                  <a:pos x="210" y="71"/>
                </a:cxn>
                <a:cxn ang="0">
                  <a:pos x="53" y="0"/>
                </a:cxn>
              </a:cxnLst>
              <a:rect l="0" t="0" r="r" b="b"/>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1136776" name="Freeform 136"/>
            <p:cNvSpPr>
              <a:spLocks/>
            </p:cNvSpPr>
            <p:nvPr/>
          </p:nvSpPr>
          <p:spPr bwMode="auto">
            <a:xfrm>
              <a:off x="497" y="2377"/>
              <a:ext cx="47" cy="13"/>
            </a:xfrm>
            <a:custGeom>
              <a:avLst/>
              <a:gdLst/>
              <a:ahLst/>
              <a:cxnLst>
                <a:cxn ang="0">
                  <a:pos x="27" y="0"/>
                </a:cxn>
                <a:cxn ang="0">
                  <a:pos x="0" y="31"/>
                </a:cxn>
                <a:cxn ang="0">
                  <a:pos x="116" y="59"/>
                </a:cxn>
                <a:cxn ang="0">
                  <a:pos x="171" y="66"/>
                </a:cxn>
                <a:cxn ang="0">
                  <a:pos x="237" y="61"/>
                </a:cxn>
                <a:cxn ang="0">
                  <a:pos x="168" y="28"/>
                </a:cxn>
                <a:cxn ang="0">
                  <a:pos x="27" y="0"/>
                </a:cxn>
              </a:cxnLst>
              <a:rect l="0" t="0" r="r" b="b"/>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1136777" name="Freeform 137"/>
            <p:cNvSpPr>
              <a:spLocks/>
            </p:cNvSpPr>
            <p:nvPr/>
          </p:nvSpPr>
          <p:spPr bwMode="auto">
            <a:xfrm>
              <a:off x="410" y="2361"/>
              <a:ext cx="135" cy="42"/>
            </a:xfrm>
            <a:custGeom>
              <a:avLst/>
              <a:gdLst/>
              <a:ahLst/>
              <a:cxnLst>
                <a:cxn ang="0">
                  <a:pos x="678" y="178"/>
                </a:cxn>
                <a:cxn ang="0">
                  <a:pos x="678" y="147"/>
                </a:cxn>
                <a:cxn ang="0">
                  <a:pos x="590" y="156"/>
                </a:cxn>
                <a:cxn ang="0">
                  <a:pos x="446" y="136"/>
                </a:cxn>
                <a:cxn ang="0">
                  <a:pos x="365" y="117"/>
                </a:cxn>
                <a:cxn ang="0">
                  <a:pos x="209" y="66"/>
                </a:cxn>
                <a:cxn ang="0">
                  <a:pos x="140" y="60"/>
                </a:cxn>
                <a:cxn ang="0">
                  <a:pos x="74" y="35"/>
                </a:cxn>
                <a:cxn ang="0">
                  <a:pos x="39" y="0"/>
                </a:cxn>
                <a:cxn ang="0">
                  <a:pos x="0" y="44"/>
                </a:cxn>
                <a:cxn ang="0">
                  <a:pos x="0" y="133"/>
                </a:cxn>
                <a:cxn ang="0">
                  <a:pos x="50" y="147"/>
                </a:cxn>
                <a:cxn ang="0">
                  <a:pos x="171" y="162"/>
                </a:cxn>
                <a:cxn ang="0">
                  <a:pos x="220" y="170"/>
                </a:cxn>
                <a:cxn ang="0">
                  <a:pos x="300" y="197"/>
                </a:cxn>
                <a:cxn ang="0">
                  <a:pos x="392" y="211"/>
                </a:cxn>
                <a:cxn ang="0">
                  <a:pos x="458" y="211"/>
                </a:cxn>
                <a:cxn ang="0">
                  <a:pos x="560" y="211"/>
                </a:cxn>
                <a:cxn ang="0">
                  <a:pos x="678" y="178"/>
                </a:cxn>
              </a:cxnLst>
              <a:rect l="0" t="0" r="r" b="b"/>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1136778" name="Freeform 138"/>
            <p:cNvSpPr>
              <a:spLocks/>
            </p:cNvSpPr>
            <p:nvPr/>
          </p:nvSpPr>
          <p:spPr bwMode="auto">
            <a:xfrm>
              <a:off x="419" y="2337"/>
              <a:ext cx="45" cy="34"/>
            </a:xfrm>
            <a:custGeom>
              <a:avLst/>
              <a:gdLst/>
              <a:ahLst/>
              <a:cxnLst>
                <a:cxn ang="0">
                  <a:pos x="216" y="12"/>
                </a:cxn>
                <a:cxn ang="0">
                  <a:pos x="210" y="95"/>
                </a:cxn>
                <a:cxn ang="0">
                  <a:pos x="224" y="114"/>
                </a:cxn>
                <a:cxn ang="0">
                  <a:pos x="173" y="170"/>
                </a:cxn>
                <a:cxn ang="0">
                  <a:pos x="105" y="170"/>
                </a:cxn>
                <a:cxn ang="0">
                  <a:pos x="28" y="145"/>
                </a:cxn>
                <a:cxn ang="0">
                  <a:pos x="0" y="112"/>
                </a:cxn>
                <a:cxn ang="0">
                  <a:pos x="16" y="89"/>
                </a:cxn>
                <a:cxn ang="0">
                  <a:pos x="20" y="0"/>
                </a:cxn>
                <a:cxn ang="0">
                  <a:pos x="216" y="12"/>
                </a:cxn>
              </a:cxnLst>
              <a:rect l="0" t="0" r="r" b="b"/>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1136779" name="Oval 139"/>
          <p:cNvSpPr>
            <a:spLocks noChangeArrowheads="1"/>
          </p:cNvSpPr>
          <p:nvPr/>
        </p:nvSpPr>
        <p:spPr bwMode="auto">
          <a:xfrm>
            <a:off x="346075" y="5470525"/>
            <a:ext cx="265113" cy="103188"/>
          </a:xfrm>
          <a:prstGeom prst="ellipse">
            <a:avLst/>
          </a:prstGeom>
          <a:solidFill>
            <a:srgbClr val="606060"/>
          </a:solidFill>
          <a:ln w="3175">
            <a:solidFill>
              <a:srgbClr val="000000"/>
            </a:solidFill>
            <a:round/>
            <a:headEnd/>
            <a:tailEnd/>
          </a:ln>
        </p:spPr>
        <p:txBody>
          <a:bodyPr/>
          <a:lstStyle/>
          <a:p>
            <a:endParaRPr lang="zh-CN" altLang="en-US"/>
          </a:p>
        </p:txBody>
      </p:sp>
      <p:sp>
        <p:nvSpPr>
          <p:cNvPr id="1136780" name="Rectangle 140"/>
          <p:cNvSpPr>
            <a:spLocks noChangeArrowheads="1"/>
          </p:cNvSpPr>
          <p:nvPr/>
        </p:nvSpPr>
        <p:spPr bwMode="auto">
          <a:xfrm>
            <a:off x="442913" y="5265738"/>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1136781" name="Group 141"/>
          <p:cNvGrpSpPr>
            <a:grpSpLocks/>
          </p:cNvGrpSpPr>
          <p:nvPr/>
        </p:nvGrpSpPr>
        <p:grpSpPr bwMode="auto">
          <a:xfrm>
            <a:off x="320675" y="5176838"/>
            <a:ext cx="350838" cy="122237"/>
            <a:chOff x="182" y="2151"/>
            <a:chExt cx="221" cy="77"/>
          </a:xfrm>
        </p:grpSpPr>
        <p:sp>
          <p:nvSpPr>
            <p:cNvPr id="1136782" name="Freeform 142"/>
            <p:cNvSpPr>
              <a:spLocks/>
            </p:cNvSpPr>
            <p:nvPr/>
          </p:nvSpPr>
          <p:spPr bwMode="auto">
            <a:xfrm>
              <a:off x="182" y="2151"/>
              <a:ext cx="221" cy="77"/>
            </a:xfrm>
            <a:custGeom>
              <a:avLst/>
              <a:gdLst/>
              <a:ahLst/>
              <a:cxnLst>
                <a:cxn ang="0">
                  <a:pos x="1106" y="202"/>
                </a:cxn>
                <a:cxn ang="0">
                  <a:pos x="1099" y="321"/>
                </a:cxn>
                <a:cxn ang="0">
                  <a:pos x="735" y="386"/>
                </a:cxn>
                <a:cxn ang="0">
                  <a:pos x="334" y="386"/>
                </a:cxn>
                <a:cxn ang="0">
                  <a:pos x="19" y="288"/>
                </a:cxn>
                <a:cxn ang="0">
                  <a:pos x="0" y="10"/>
                </a:cxn>
                <a:cxn ang="0">
                  <a:pos x="625" y="0"/>
                </a:cxn>
                <a:cxn ang="0">
                  <a:pos x="1106" y="202"/>
                </a:cxn>
              </a:cxnLst>
              <a:rect l="0" t="0" r="r" b="b"/>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prstDash val="solid"/>
              <a:round/>
              <a:headEnd/>
              <a:tailEnd/>
            </a:ln>
          </p:spPr>
          <p:txBody>
            <a:bodyPr/>
            <a:lstStyle/>
            <a:p>
              <a:endParaRPr lang="zh-CN" altLang="en-US"/>
            </a:p>
          </p:txBody>
        </p:sp>
        <p:sp>
          <p:nvSpPr>
            <p:cNvPr id="1136783" name="Freeform 143"/>
            <p:cNvSpPr>
              <a:spLocks/>
            </p:cNvSpPr>
            <p:nvPr/>
          </p:nvSpPr>
          <p:spPr bwMode="auto">
            <a:xfrm>
              <a:off x="187" y="2180"/>
              <a:ext cx="211" cy="45"/>
            </a:xfrm>
            <a:custGeom>
              <a:avLst/>
              <a:gdLst/>
              <a:ahLst/>
              <a:cxnLst>
                <a:cxn ang="0">
                  <a:pos x="1055" y="75"/>
                </a:cxn>
                <a:cxn ang="0">
                  <a:pos x="1049" y="162"/>
                </a:cxn>
                <a:cxn ang="0">
                  <a:pos x="721" y="221"/>
                </a:cxn>
                <a:cxn ang="0">
                  <a:pos x="296" y="221"/>
                </a:cxn>
                <a:cxn ang="0">
                  <a:pos x="0" y="119"/>
                </a:cxn>
                <a:cxn ang="0">
                  <a:pos x="0" y="0"/>
                </a:cxn>
                <a:cxn ang="0">
                  <a:pos x="283" y="119"/>
                </a:cxn>
                <a:cxn ang="0">
                  <a:pos x="716" y="124"/>
                </a:cxn>
                <a:cxn ang="0">
                  <a:pos x="1055" y="75"/>
                </a:cxn>
              </a:cxnLst>
              <a:rect l="0" t="0" r="r" b="b"/>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1136784" name="Freeform 144"/>
          <p:cNvSpPr>
            <a:spLocks/>
          </p:cNvSpPr>
          <p:nvPr/>
        </p:nvSpPr>
        <p:spPr bwMode="auto">
          <a:xfrm>
            <a:off x="309563" y="5048250"/>
            <a:ext cx="479425" cy="444500"/>
          </a:xfrm>
          <a:custGeom>
            <a:avLst/>
            <a:gdLst/>
            <a:ahLst/>
            <a:cxnLst>
              <a:cxn ang="0">
                <a:pos x="1501" y="789"/>
              </a:cxn>
              <a:cxn ang="0">
                <a:pos x="1493" y="649"/>
              </a:cxn>
              <a:cxn ang="0">
                <a:pos x="1495" y="499"/>
              </a:cxn>
              <a:cxn ang="0">
                <a:pos x="1489" y="385"/>
              </a:cxn>
              <a:cxn ang="0">
                <a:pos x="1424" y="317"/>
              </a:cxn>
              <a:cxn ang="0">
                <a:pos x="1345" y="278"/>
              </a:cxn>
              <a:cxn ang="0">
                <a:pos x="1166" y="213"/>
              </a:cxn>
              <a:cxn ang="0">
                <a:pos x="903" y="149"/>
              </a:cxn>
              <a:cxn ang="0">
                <a:pos x="852" y="144"/>
              </a:cxn>
              <a:cxn ang="0">
                <a:pos x="817" y="149"/>
              </a:cxn>
              <a:cxn ang="0">
                <a:pos x="809" y="135"/>
              </a:cxn>
              <a:cxn ang="0">
                <a:pos x="794" y="122"/>
              </a:cxn>
              <a:cxn ang="0">
                <a:pos x="777" y="125"/>
              </a:cxn>
              <a:cxn ang="0">
                <a:pos x="754" y="126"/>
              </a:cxn>
              <a:cxn ang="0">
                <a:pos x="745" y="100"/>
              </a:cxn>
              <a:cxn ang="0">
                <a:pos x="726" y="85"/>
              </a:cxn>
              <a:cxn ang="0">
                <a:pos x="704" y="82"/>
              </a:cxn>
              <a:cxn ang="0">
                <a:pos x="678" y="82"/>
              </a:cxn>
              <a:cxn ang="0">
                <a:pos x="681" y="59"/>
              </a:cxn>
              <a:cxn ang="0">
                <a:pos x="651" y="0"/>
              </a:cxn>
              <a:cxn ang="0">
                <a:pos x="37" y="16"/>
              </a:cxn>
              <a:cxn ang="0">
                <a:pos x="39" y="79"/>
              </a:cxn>
              <a:cxn ang="0">
                <a:pos x="28" y="135"/>
              </a:cxn>
              <a:cxn ang="0">
                <a:pos x="18" y="175"/>
              </a:cxn>
              <a:cxn ang="0">
                <a:pos x="8" y="225"/>
              </a:cxn>
              <a:cxn ang="0">
                <a:pos x="0" y="306"/>
              </a:cxn>
              <a:cxn ang="0">
                <a:pos x="9" y="354"/>
              </a:cxn>
              <a:cxn ang="0">
                <a:pos x="28" y="399"/>
              </a:cxn>
              <a:cxn ang="0">
                <a:pos x="49" y="438"/>
              </a:cxn>
              <a:cxn ang="0">
                <a:pos x="78" y="451"/>
              </a:cxn>
              <a:cxn ang="0">
                <a:pos x="122" y="464"/>
              </a:cxn>
              <a:cxn ang="0">
                <a:pos x="180" y="483"/>
              </a:cxn>
              <a:cxn ang="0">
                <a:pos x="208" y="514"/>
              </a:cxn>
              <a:cxn ang="0">
                <a:pos x="240" y="541"/>
              </a:cxn>
              <a:cxn ang="0">
                <a:pos x="289" y="564"/>
              </a:cxn>
              <a:cxn ang="0">
                <a:pos x="348" y="582"/>
              </a:cxn>
              <a:cxn ang="0">
                <a:pos x="441" y="594"/>
              </a:cxn>
              <a:cxn ang="0">
                <a:pos x="520" y="594"/>
              </a:cxn>
              <a:cxn ang="0">
                <a:pos x="581" y="587"/>
              </a:cxn>
              <a:cxn ang="0">
                <a:pos x="637" y="582"/>
              </a:cxn>
              <a:cxn ang="0">
                <a:pos x="678" y="604"/>
              </a:cxn>
              <a:cxn ang="0">
                <a:pos x="758" y="600"/>
              </a:cxn>
              <a:cxn ang="0">
                <a:pos x="1078" y="645"/>
              </a:cxn>
              <a:cxn ang="0">
                <a:pos x="1165" y="655"/>
              </a:cxn>
              <a:cxn ang="0">
                <a:pos x="1133" y="845"/>
              </a:cxn>
              <a:cxn ang="0">
                <a:pos x="1130" y="942"/>
              </a:cxn>
              <a:cxn ang="0">
                <a:pos x="1149" y="1066"/>
              </a:cxn>
              <a:cxn ang="0">
                <a:pos x="1169" y="1212"/>
              </a:cxn>
              <a:cxn ang="0">
                <a:pos x="1169" y="1363"/>
              </a:cxn>
              <a:cxn ang="0">
                <a:pos x="1244" y="1385"/>
              </a:cxn>
              <a:cxn ang="0">
                <a:pos x="1339" y="1395"/>
              </a:cxn>
              <a:cxn ang="0">
                <a:pos x="1420" y="1401"/>
              </a:cxn>
              <a:cxn ang="0">
                <a:pos x="1507" y="1391"/>
              </a:cxn>
              <a:cxn ang="0">
                <a:pos x="1501" y="1252"/>
              </a:cxn>
              <a:cxn ang="0">
                <a:pos x="1501" y="1024"/>
              </a:cxn>
              <a:cxn ang="0">
                <a:pos x="1501" y="824"/>
              </a:cxn>
              <a:cxn ang="0">
                <a:pos x="1501" y="789"/>
              </a:cxn>
            </a:cxnLst>
            <a:rect l="0" t="0" r="r" b="b"/>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prstDash val="solid"/>
            <a:round/>
            <a:headEnd/>
            <a:tailEnd/>
          </a:ln>
        </p:spPr>
        <p:txBody>
          <a:bodyPr/>
          <a:lstStyle/>
          <a:p>
            <a:endParaRPr lang="zh-CN" altLang="en-US"/>
          </a:p>
        </p:txBody>
      </p:sp>
      <p:sp>
        <p:nvSpPr>
          <p:cNvPr id="1136785" name="Freeform 145"/>
          <p:cNvSpPr>
            <a:spLocks/>
          </p:cNvSpPr>
          <p:nvPr/>
        </p:nvSpPr>
        <p:spPr bwMode="auto">
          <a:xfrm>
            <a:off x="315913" y="5065713"/>
            <a:ext cx="468312" cy="420687"/>
          </a:xfrm>
          <a:custGeom>
            <a:avLst/>
            <a:gdLst/>
            <a:ahLst/>
            <a:cxnLst>
              <a:cxn ang="0">
                <a:pos x="46" y="66"/>
              </a:cxn>
              <a:cxn ang="0">
                <a:pos x="10" y="144"/>
              </a:cxn>
              <a:cxn ang="0">
                <a:pos x="39" y="367"/>
              </a:cxn>
              <a:cxn ang="0">
                <a:pos x="120" y="367"/>
              </a:cxn>
              <a:cxn ang="0">
                <a:pos x="211" y="449"/>
              </a:cxn>
              <a:cxn ang="0">
                <a:pos x="421" y="504"/>
              </a:cxn>
              <a:cxn ang="0">
                <a:pos x="620" y="504"/>
              </a:cxn>
              <a:cxn ang="0">
                <a:pos x="546" y="423"/>
              </a:cxn>
              <a:cxn ang="0">
                <a:pos x="641" y="501"/>
              </a:cxn>
              <a:cxn ang="0">
                <a:pos x="737" y="520"/>
              </a:cxn>
              <a:cxn ang="0">
                <a:pos x="672" y="469"/>
              </a:cxn>
              <a:cxn ang="0">
                <a:pos x="776" y="527"/>
              </a:cxn>
              <a:cxn ang="0">
                <a:pos x="1114" y="572"/>
              </a:cxn>
              <a:cxn ang="0">
                <a:pos x="1122" y="833"/>
              </a:cxn>
              <a:cxn ang="0">
                <a:pos x="1159" y="1288"/>
              </a:cxn>
              <a:cxn ang="0">
                <a:pos x="1360" y="1324"/>
              </a:cxn>
              <a:cxn ang="0">
                <a:pos x="1468" y="998"/>
              </a:cxn>
              <a:cxn ang="0">
                <a:pos x="1451" y="579"/>
              </a:cxn>
              <a:cxn ang="0">
                <a:pos x="1455" y="381"/>
              </a:cxn>
              <a:cxn ang="0">
                <a:pos x="1355" y="261"/>
              </a:cxn>
              <a:cxn ang="0">
                <a:pos x="1057" y="150"/>
              </a:cxn>
              <a:cxn ang="0">
                <a:pos x="809" y="98"/>
              </a:cxn>
              <a:cxn ang="0">
                <a:pos x="662" y="205"/>
              </a:cxn>
              <a:cxn ang="0">
                <a:pos x="767" y="131"/>
              </a:cxn>
              <a:cxn ang="0">
                <a:pos x="776" y="79"/>
              </a:cxn>
              <a:cxn ang="0">
                <a:pos x="725" y="98"/>
              </a:cxn>
              <a:cxn ang="0">
                <a:pos x="656" y="137"/>
              </a:cxn>
              <a:cxn ang="0">
                <a:pos x="722" y="68"/>
              </a:cxn>
              <a:cxn ang="0">
                <a:pos x="669" y="36"/>
              </a:cxn>
              <a:cxn ang="0">
                <a:pos x="569" y="112"/>
              </a:cxn>
              <a:cxn ang="0">
                <a:pos x="646" y="20"/>
              </a:cxn>
              <a:cxn ang="0">
                <a:pos x="597" y="7"/>
              </a:cxn>
              <a:cxn ang="0">
                <a:pos x="523" y="63"/>
              </a:cxn>
              <a:cxn ang="0">
                <a:pos x="386" y="40"/>
              </a:cxn>
              <a:cxn ang="0">
                <a:pos x="345" y="72"/>
              </a:cxn>
              <a:cxn ang="0">
                <a:pos x="211" y="95"/>
              </a:cxn>
              <a:cxn ang="0">
                <a:pos x="185" y="45"/>
              </a:cxn>
              <a:cxn ang="0">
                <a:pos x="130" y="91"/>
              </a:cxn>
              <a:cxn ang="0">
                <a:pos x="72" y="40"/>
              </a:cxn>
            </a:cxnLst>
            <a:rect l="0" t="0" r="r" b="b"/>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1136786" name="Freeform 146"/>
          <p:cNvSpPr>
            <a:spLocks/>
          </p:cNvSpPr>
          <p:nvPr/>
        </p:nvSpPr>
        <p:spPr bwMode="auto">
          <a:xfrm>
            <a:off x="381000" y="5135563"/>
            <a:ext cx="63500" cy="11112"/>
          </a:xfrm>
          <a:custGeom>
            <a:avLst/>
            <a:gdLst/>
            <a:ahLst/>
            <a:cxnLst>
              <a:cxn ang="0">
                <a:pos x="0" y="0"/>
              </a:cxn>
              <a:cxn ang="0">
                <a:pos x="93" y="33"/>
              </a:cxn>
              <a:cxn ang="0">
                <a:pos x="199" y="25"/>
              </a:cxn>
              <a:cxn ang="0">
                <a:pos x="0" y="0"/>
              </a:cxn>
            </a:cxnLst>
            <a:rect l="0" t="0" r="r" b="b"/>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1136787" name="Freeform 147"/>
          <p:cNvSpPr>
            <a:spLocks/>
          </p:cNvSpPr>
          <p:nvPr/>
        </p:nvSpPr>
        <p:spPr bwMode="auto">
          <a:xfrm>
            <a:off x="317500" y="5118100"/>
            <a:ext cx="39688" cy="12700"/>
          </a:xfrm>
          <a:custGeom>
            <a:avLst/>
            <a:gdLst/>
            <a:ahLst/>
            <a:cxnLst>
              <a:cxn ang="0">
                <a:pos x="0" y="0"/>
              </a:cxn>
              <a:cxn ang="0">
                <a:pos x="32" y="25"/>
              </a:cxn>
              <a:cxn ang="0">
                <a:pos x="122" y="38"/>
              </a:cxn>
              <a:cxn ang="0">
                <a:pos x="30" y="40"/>
              </a:cxn>
              <a:cxn ang="0">
                <a:pos x="0" y="0"/>
              </a:cxn>
            </a:cxnLst>
            <a:rect l="0" t="0" r="r" b="b"/>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1136788" name="Freeform 148"/>
          <p:cNvSpPr>
            <a:spLocks/>
          </p:cNvSpPr>
          <p:nvPr/>
        </p:nvSpPr>
        <p:spPr bwMode="auto">
          <a:xfrm>
            <a:off x="479425" y="5108575"/>
            <a:ext cx="60325" cy="31750"/>
          </a:xfrm>
          <a:custGeom>
            <a:avLst/>
            <a:gdLst/>
            <a:ahLst/>
            <a:cxnLst>
              <a:cxn ang="0">
                <a:pos x="0" y="0"/>
              </a:cxn>
              <a:cxn ang="0">
                <a:pos x="84" y="9"/>
              </a:cxn>
              <a:cxn ang="0">
                <a:pos x="101" y="23"/>
              </a:cxn>
              <a:cxn ang="0">
                <a:pos x="101" y="54"/>
              </a:cxn>
              <a:cxn ang="0">
                <a:pos x="106" y="89"/>
              </a:cxn>
              <a:cxn ang="0">
                <a:pos x="187" y="102"/>
              </a:cxn>
              <a:cxn ang="0">
                <a:pos x="90" y="98"/>
              </a:cxn>
              <a:cxn ang="0">
                <a:pos x="74" y="34"/>
              </a:cxn>
              <a:cxn ang="0">
                <a:pos x="0" y="0"/>
              </a:cxn>
            </a:cxnLst>
            <a:rect l="0" t="0" r="r" b="b"/>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1136789" name="Freeform 149"/>
          <p:cNvSpPr>
            <a:spLocks/>
          </p:cNvSpPr>
          <p:nvPr/>
        </p:nvSpPr>
        <p:spPr bwMode="auto">
          <a:xfrm>
            <a:off x="539750" y="5181600"/>
            <a:ext cx="193675" cy="47625"/>
          </a:xfrm>
          <a:custGeom>
            <a:avLst/>
            <a:gdLst/>
            <a:ahLst/>
            <a:cxnLst>
              <a:cxn ang="0">
                <a:pos x="0" y="0"/>
              </a:cxn>
              <a:cxn ang="0">
                <a:pos x="154" y="7"/>
              </a:cxn>
              <a:cxn ang="0">
                <a:pos x="313" y="44"/>
              </a:cxn>
              <a:cxn ang="0">
                <a:pos x="431" y="51"/>
              </a:cxn>
              <a:cxn ang="0">
                <a:pos x="527" y="71"/>
              </a:cxn>
              <a:cxn ang="0">
                <a:pos x="563" y="122"/>
              </a:cxn>
              <a:cxn ang="0">
                <a:pos x="609" y="150"/>
              </a:cxn>
              <a:cxn ang="0">
                <a:pos x="563" y="141"/>
              </a:cxn>
              <a:cxn ang="0">
                <a:pos x="521" y="84"/>
              </a:cxn>
              <a:cxn ang="0">
                <a:pos x="392" y="58"/>
              </a:cxn>
              <a:cxn ang="0">
                <a:pos x="313" y="58"/>
              </a:cxn>
              <a:cxn ang="0">
                <a:pos x="252" y="44"/>
              </a:cxn>
              <a:cxn ang="0">
                <a:pos x="146" y="17"/>
              </a:cxn>
              <a:cxn ang="0">
                <a:pos x="0" y="0"/>
              </a:cxn>
            </a:cxnLst>
            <a:rect l="0" t="0" r="r" b="b"/>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1136790" name="Freeform 150"/>
          <p:cNvSpPr>
            <a:spLocks/>
          </p:cNvSpPr>
          <p:nvPr/>
        </p:nvSpPr>
        <p:spPr bwMode="auto">
          <a:xfrm>
            <a:off x="346075" y="4530725"/>
            <a:ext cx="168275" cy="184150"/>
          </a:xfrm>
          <a:custGeom>
            <a:avLst/>
            <a:gdLst/>
            <a:ahLst/>
            <a:cxnLst>
              <a:cxn ang="0">
                <a:pos x="357" y="20"/>
              </a:cxn>
              <a:cxn ang="0">
                <a:pos x="403" y="53"/>
              </a:cxn>
              <a:cxn ang="0">
                <a:pos x="428" y="94"/>
              </a:cxn>
              <a:cxn ang="0">
                <a:pos x="451" y="138"/>
              </a:cxn>
              <a:cxn ang="0">
                <a:pos x="464" y="161"/>
              </a:cxn>
              <a:cxn ang="0">
                <a:pos x="464" y="186"/>
              </a:cxn>
              <a:cxn ang="0">
                <a:pos x="453" y="216"/>
              </a:cxn>
              <a:cxn ang="0">
                <a:pos x="476" y="239"/>
              </a:cxn>
              <a:cxn ang="0">
                <a:pos x="511" y="301"/>
              </a:cxn>
              <a:cxn ang="0">
                <a:pos x="529" y="334"/>
              </a:cxn>
              <a:cxn ang="0">
                <a:pos x="529" y="346"/>
              </a:cxn>
              <a:cxn ang="0">
                <a:pos x="526" y="357"/>
              </a:cxn>
              <a:cxn ang="0">
                <a:pos x="510" y="361"/>
              </a:cxn>
              <a:cxn ang="0">
                <a:pos x="487" y="362"/>
              </a:cxn>
              <a:cxn ang="0">
                <a:pos x="475" y="366"/>
              </a:cxn>
              <a:cxn ang="0">
                <a:pos x="476" y="391"/>
              </a:cxn>
              <a:cxn ang="0">
                <a:pos x="483" y="421"/>
              </a:cxn>
              <a:cxn ang="0">
                <a:pos x="469" y="437"/>
              </a:cxn>
              <a:cxn ang="0">
                <a:pos x="473" y="459"/>
              </a:cxn>
              <a:cxn ang="0">
                <a:pos x="462" y="472"/>
              </a:cxn>
              <a:cxn ang="0">
                <a:pos x="452" y="511"/>
              </a:cxn>
              <a:cxn ang="0">
                <a:pos x="436" y="523"/>
              </a:cxn>
              <a:cxn ang="0">
                <a:pos x="411" y="523"/>
              </a:cxn>
              <a:cxn ang="0">
                <a:pos x="375" y="517"/>
              </a:cxn>
              <a:cxn ang="0">
                <a:pos x="339" y="511"/>
              </a:cxn>
              <a:cxn ang="0">
                <a:pos x="342" y="580"/>
              </a:cxn>
              <a:cxn ang="0">
                <a:pos x="60" y="488"/>
              </a:cxn>
              <a:cxn ang="0">
                <a:pos x="83" y="435"/>
              </a:cxn>
              <a:cxn ang="0">
                <a:pos x="78" y="394"/>
              </a:cxn>
              <a:cxn ang="0">
                <a:pos x="0" y="316"/>
              </a:cxn>
              <a:cxn ang="0">
                <a:pos x="0" y="111"/>
              </a:cxn>
              <a:cxn ang="0">
                <a:pos x="52" y="55"/>
              </a:cxn>
              <a:cxn ang="0">
                <a:pos x="117" y="25"/>
              </a:cxn>
              <a:cxn ang="0">
                <a:pos x="186" y="0"/>
              </a:cxn>
              <a:cxn ang="0">
                <a:pos x="276" y="13"/>
              </a:cxn>
              <a:cxn ang="0">
                <a:pos x="357" y="20"/>
              </a:cxn>
            </a:cxnLst>
            <a:rect l="0" t="0" r="r" b="b"/>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prstDash val="solid"/>
            <a:round/>
            <a:headEnd/>
            <a:tailEnd/>
          </a:ln>
        </p:spPr>
        <p:txBody>
          <a:bodyPr/>
          <a:lstStyle/>
          <a:p>
            <a:endParaRPr lang="zh-CN" altLang="en-US"/>
          </a:p>
        </p:txBody>
      </p:sp>
      <p:sp>
        <p:nvSpPr>
          <p:cNvPr id="1136791" name="Freeform 151"/>
          <p:cNvSpPr>
            <a:spLocks/>
          </p:cNvSpPr>
          <p:nvPr/>
        </p:nvSpPr>
        <p:spPr bwMode="auto">
          <a:xfrm>
            <a:off x="495300" y="4641850"/>
            <a:ext cx="9525" cy="1588"/>
          </a:xfrm>
          <a:custGeom>
            <a:avLst/>
            <a:gdLst/>
            <a:ahLst/>
            <a:cxnLst>
              <a:cxn ang="0">
                <a:pos x="30" y="2"/>
              </a:cxn>
              <a:cxn ang="0">
                <a:pos x="23" y="6"/>
              </a:cxn>
              <a:cxn ang="0">
                <a:pos x="8" y="5"/>
              </a:cxn>
              <a:cxn ang="0">
                <a:pos x="2" y="6"/>
              </a:cxn>
              <a:cxn ang="0">
                <a:pos x="0" y="1"/>
              </a:cxn>
              <a:cxn ang="0">
                <a:pos x="9" y="0"/>
              </a:cxn>
              <a:cxn ang="0">
                <a:pos x="30" y="2"/>
              </a:cxn>
            </a:cxnLst>
            <a:rect l="0" t="0" r="r" b="b"/>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1136792" name="Freeform 152"/>
          <p:cNvSpPr>
            <a:spLocks/>
          </p:cNvSpPr>
          <p:nvPr/>
        </p:nvSpPr>
        <p:spPr bwMode="auto">
          <a:xfrm>
            <a:off x="492125" y="4635500"/>
            <a:ext cx="3175" cy="6350"/>
          </a:xfrm>
          <a:custGeom>
            <a:avLst/>
            <a:gdLst/>
            <a:ahLst/>
            <a:cxnLst>
              <a:cxn ang="0">
                <a:pos x="11" y="0"/>
              </a:cxn>
              <a:cxn ang="0">
                <a:pos x="3" y="6"/>
              </a:cxn>
              <a:cxn ang="0">
                <a:pos x="3" y="12"/>
              </a:cxn>
              <a:cxn ang="0">
                <a:pos x="2" y="22"/>
              </a:cxn>
              <a:cxn ang="0">
                <a:pos x="0" y="8"/>
              </a:cxn>
              <a:cxn ang="0">
                <a:pos x="0" y="1"/>
              </a:cxn>
              <a:cxn ang="0">
                <a:pos x="11" y="0"/>
              </a:cxn>
            </a:cxnLst>
            <a:rect l="0" t="0" r="r" b="b"/>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1136793" name="Freeform 153"/>
          <p:cNvSpPr>
            <a:spLocks/>
          </p:cNvSpPr>
          <p:nvPr/>
        </p:nvSpPr>
        <p:spPr bwMode="auto">
          <a:xfrm>
            <a:off x="484188" y="4613275"/>
            <a:ext cx="4762" cy="12700"/>
          </a:xfrm>
          <a:custGeom>
            <a:avLst/>
            <a:gdLst/>
            <a:ahLst/>
            <a:cxnLst>
              <a:cxn ang="0">
                <a:pos x="0" y="0"/>
              </a:cxn>
              <a:cxn ang="0">
                <a:pos x="9" y="24"/>
              </a:cxn>
              <a:cxn ang="0">
                <a:pos x="13" y="42"/>
              </a:cxn>
              <a:cxn ang="0">
                <a:pos x="6" y="30"/>
              </a:cxn>
              <a:cxn ang="0">
                <a:pos x="0" y="0"/>
              </a:cxn>
            </a:cxnLst>
            <a:rect l="0" t="0" r="r" b="b"/>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1136794" name="Freeform 154"/>
          <p:cNvSpPr>
            <a:spLocks/>
          </p:cNvSpPr>
          <p:nvPr/>
        </p:nvSpPr>
        <p:spPr bwMode="auto">
          <a:xfrm>
            <a:off x="466725" y="4598988"/>
            <a:ext cx="19050" cy="11112"/>
          </a:xfrm>
          <a:custGeom>
            <a:avLst/>
            <a:gdLst/>
            <a:ahLst/>
            <a:cxnLst>
              <a:cxn ang="0">
                <a:pos x="56" y="0"/>
              </a:cxn>
              <a:cxn ang="0">
                <a:pos x="45" y="20"/>
              </a:cxn>
              <a:cxn ang="0">
                <a:pos x="47" y="26"/>
              </a:cxn>
              <a:cxn ang="0">
                <a:pos x="47" y="29"/>
              </a:cxn>
              <a:cxn ang="0">
                <a:pos x="51" y="36"/>
              </a:cxn>
              <a:cxn ang="0">
                <a:pos x="43" y="24"/>
              </a:cxn>
              <a:cxn ang="0">
                <a:pos x="32" y="24"/>
              </a:cxn>
              <a:cxn ang="0">
                <a:pos x="20" y="20"/>
              </a:cxn>
              <a:cxn ang="0">
                <a:pos x="0" y="19"/>
              </a:cxn>
              <a:cxn ang="0">
                <a:pos x="20" y="7"/>
              </a:cxn>
              <a:cxn ang="0">
                <a:pos x="56" y="0"/>
              </a:cxn>
            </a:cxnLst>
            <a:rect l="0" t="0" r="r" b="b"/>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1136795" name="Freeform 155"/>
          <p:cNvSpPr>
            <a:spLocks/>
          </p:cNvSpPr>
          <p:nvPr/>
        </p:nvSpPr>
        <p:spPr bwMode="auto">
          <a:xfrm>
            <a:off x="458788" y="4581525"/>
            <a:ext cx="31750" cy="11113"/>
          </a:xfrm>
          <a:custGeom>
            <a:avLst/>
            <a:gdLst/>
            <a:ahLst/>
            <a:cxnLst>
              <a:cxn ang="0">
                <a:pos x="96" y="17"/>
              </a:cxn>
              <a:cxn ang="0">
                <a:pos x="92" y="29"/>
              </a:cxn>
              <a:cxn ang="0">
                <a:pos x="81" y="34"/>
              </a:cxn>
              <a:cxn ang="0">
                <a:pos x="66" y="24"/>
              </a:cxn>
              <a:cxn ang="0">
                <a:pos x="47" y="17"/>
              </a:cxn>
              <a:cxn ang="0">
                <a:pos x="15" y="17"/>
              </a:cxn>
              <a:cxn ang="0">
                <a:pos x="0" y="18"/>
              </a:cxn>
              <a:cxn ang="0">
                <a:pos x="24" y="9"/>
              </a:cxn>
              <a:cxn ang="0">
                <a:pos x="41" y="4"/>
              </a:cxn>
              <a:cxn ang="0">
                <a:pos x="39" y="0"/>
              </a:cxn>
              <a:cxn ang="0">
                <a:pos x="56" y="7"/>
              </a:cxn>
              <a:cxn ang="0">
                <a:pos x="54" y="2"/>
              </a:cxn>
              <a:cxn ang="0">
                <a:pos x="68" y="9"/>
              </a:cxn>
              <a:cxn ang="0">
                <a:pos x="79" y="9"/>
              </a:cxn>
              <a:cxn ang="0">
                <a:pos x="96" y="17"/>
              </a:cxn>
            </a:cxnLst>
            <a:rect l="0" t="0" r="r" b="b"/>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1136796" name="Freeform 156"/>
          <p:cNvSpPr>
            <a:spLocks/>
          </p:cNvSpPr>
          <p:nvPr/>
        </p:nvSpPr>
        <p:spPr bwMode="auto">
          <a:xfrm>
            <a:off x="403225" y="4597400"/>
            <a:ext cx="17463" cy="34925"/>
          </a:xfrm>
          <a:custGeom>
            <a:avLst/>
            <a:gdLst/>
            <a:ahLst/>
            <a:cxnLst>
              <a:cxn ang="0">
                <a:pos x="56" y="21"/>
              </a:cxn>
              <a:cxn ang="0">
                <a:pos x="39" y="8"/>
              </a:cxn>
              <a:cxn ang="0">
                <a:pos x="19" y="11"/>
              </a:cxn>
              <a:cxn ang="0">
                <a:pos x="8" y="29"/>
              </a:cxn>
              <a:cxn ang="0">
                <a:pos x="6" y="55"/>
              </a:cxn>
              <a:cxn ang="0">
                <a:pos x="8" y="75"/>
              </a:cxn>
              <a:cxn ang="0">
                <a:pos x="15" y="91"/>
              </a:cxn>
              <a:cxn ang="0">
                <a:pos x="24" y="66"/>
              </a:cxn>
              <a:cxn ang="0">
                <a:pos x="35" y="52"/>
              </a:cxn>
              <a:cxn ang="0">
                <a:pos x="53" y="42"/>
              </a:cxn>
              <a:cxn ang="0">
                <a:pos x="38" y="62"/>
              </a:cxn>
              <a:cxn ang="0">
                <a:pos x="22" y="79"/>
              </a:cxn>
              <a:cxn ang="0">
                <a:pos x="21" y="95"/>
              </a:cxn>
              <a:cxn ang="0">
                <a:pos x="28" y="110"/>
              </a:cxn>
              <a:cxn ang="0">
                <a:pos x="37" y="113"/>
              </a:cxn>
              <a:cxn ang="0">
                <a:pos x="14" y="107"/>
              </a:cxn>
              <a:cxn ang="0">
                <a:pos x="2" y="83"/>
              </a:cxn>
              <a:cxn ang="0">
                <a:pos x="0" y="52"/>
              </a:cxn>
              <a:cxn ang="0">
                <a:pos x="2" y="24"/>
              </a:cxn>
              <a:cxn ang="0">
                <a:pos x="15" y="5"/>
              </a:cxn>
              <a:cxn ang="0">
                <a:pos x="32" y="0"/>
              </a:cxn>
              <a:cxn ang="0">
                <a:pos x="48" y="3"/>
              </a:cxn>
              <a:cxn ang="0">
                <a:pos x="56" y="21"/>
              </a:cxn>
            </a:cxnLst>
            <a:rect l="0" t="0" r="r" b="b"/>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1136797" name="Freeform 157"/>
          <p:cNvSpPr>
            <a:spLocks/>
          </p:cNvSpPr>
          <p:nvPr/>
        </p:nvSpPr>
        <p:spPr bwMode="auto">
          <a:xfrm>
            <a:off x="396875" y="4591050"/>
            <a:ext cx="28575" cy="49213"/>
          </a:xfrm>
          <a:custGeom>
            <a:avLst/>
            <a:gdLst/>
            <a:ahLst/>
            <a:cxnLst>
              <a:cxn ang="0">
                <a:pos x="91" y="38"/>
              </a:cxn>
              <a:cxn ang="0">
                <a:pos x="76" y="13"/>
              </a:cxn>
              <a:cxn ang="0">
                <a:pos x="54" y="7"/>
              </a:cxn>
              <a:cxn ang="0">
                <a:pos x="24" y="12"/>
              </a:cxn>
              <a:cxn ang="0">
                <a:pos x="14" y="25"/>
              </a:cxn>
              <a:cxn ang="0">
                <a:pos x="7" y="48"/>
              </a:cxn>
              <a:cxn ang="0">
                <a:pos x="7" y="66"/>
              </a:cxn>
              <a:cxn ang="0">
                <a:pos x="11" y="79"/>
              </a:cxn>
              <a:cxn ang="0">
                <a:pos x="11" y="98"/>
              </a:cxn>
              <a:cxn ang="0">
                <a:pos x="15" y="120"/>
              </a:cxn>
              <a:cxn ang="0">
                <a:pos x="34" y="142"/>
              </a:cxn>
              <a:cxn ang="0">
                <a:pos x="47" y="142"/>
              </a:cxn>
              <a:cxn ang="0">
                <a:pos x="63" y="142"/>
              </a:cxn>
              <a:cxn ang="0">
                <a:pos x="63" y="144"/>
              </a:cxn>
              <a:cxn ang="0">
                <a:pos x="51" y="153"/>
              </a:cxn>
              <a:cxn ang="0">
                <a:pos x="36" y="151"/>
              </a:cxn>
              <a:cxn ang="0">
                <a:pos x="19" y="144"/>
              </a:cxn>
              <a:cxn ang="0">
                <a:pos x="6" y="121"/>
              </a:cxn>
              <a:cxn ang="0">
                <a:pos x="5" y="86"/>
              </a:cxn>
              <a:cxn ang="0">
                <a:pos x="0" y="62"/>
              </a:cxn>
              <a:cxn ang="0">
                <a:pos x="0" y="41"/>
              </a:cxn>
              <a:cxn ang="0">
                <a:pos x="9" y="23"/>
              </a:cxn>
              <a:cxn ang="0">
                <a:pos x="18" y="7"/>
              </a:cxn>
              <a:cxn ang="0">
                <a:pos x="42" y="0"/>
              </a:cxn>
              <a:cxn ang="0">
                <a:pos x="76" y="5"/>
              </a:cxn>
              <a:cxn ang="0">
                <a:pos x="89" y="13"/>
              </a:cxn>
              <a:cxn ang="0">
                <a:pos x="91" y="38"/>
              </a:cxn>
            </a:cxnLst>
            <a:rect l="0" t="0" r="r" b="b"/>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1136798" name="Freeform 158"/>
          <p:cNvSpPr>
            <a:spLocks/>
          </p:cNvSpPr>
          <p:nvPr/>
        </p:nvSpPr>
        <p:spPr bwMode="auto">
          <a:xfrm>
            <a:off x="414338" y="4643438"/>
            <a:ext cx="26987" cy="41275"/>
          </a:xfrm>
          <a:custGeom>
            <a:avLst/>
            <a:gdLst/>
            <a:ahLst/>
            <a:cxnLst>
              <a:cxn ang="0">
                <a:pos x="0" y="0"/>
              </a:cxn>
              <a:cxn ang="0">
                <a:pos x="10" y="27"/>
              </a:cxn>
              <a:cxn ang="0">
                <a:pos x="27" y="57"/>
              </a:cxn>
              <a:cxn ang="0">
                <a:pos x="45" y="83"/>
              </a:cxn>
              <a:cxn ang="0">
                <a:pos x="70" y="116"/>
              </a:cxn>
              <a:cxn ang="0">
                <a:pos x="83" y="127"/>
              </a:cxn>
              <a:cxn ang="0">
                <a:pos x="55" y="113"/>
              </a:cxn>
              <a:cxn ang="0">
                <a:pos x="33" y="82"/>
              </a:cxn>
              <a:cxn ang="0">
                <a:pos x="12" y="46"/>
              </a:cxn>
              <a:cxn ang="0">
                <a:pos x="0" y="0"/>
              </a:cxn>
            </a:cxnLst>
            <a:rect l="0" t="0" r="r" b="b"/>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1136799" name="Freeform 159"/>
          <p:cNvSpPr>
            <a:spLocks/>
          </p:cNvSpPr>
          <p:nvPr/>
        </p:nvSpPr>
        <p:spPr bwMode="auto">
          <a:xfrm>
            <a:off x="333375" y="4505325"/>
            <a:ext cx="150813" cy="152400"/>
          </a:xfrm>
          <a:custGeom>
            <a:avLst/>
            <a:gdLst/>
            <a:ahLst/>
            <a:cxnLst>
              <a:cxn ang="0">
                <a:pos x="440" y="138"/>
              </a:cxn>
              <a:cxn ang="0">
                <a:pos x="367" y="127"/>
              </a:cxn>
              <a:cxn ang="0">
                <a:pos x="320" y="133"/>
              </a:cxn>
              <a:cxn ang="0">
                <a:pos x="290" y="168"/>
              </a:cxn>
              <a:cxn ang="0">
                <a:pos x="308" y="209"/>
              </a:cxn>
              <a:cxn ang="0">
                <a:pos x="331" y="224"/>
              </a:cxn>
              <a:cxn ang="0">
                <a:pos x="338" y="262"/>
              </a:cxn>
              <a:cxn ang="0">
                <a:pos x="324" y="287"/>
              </a:cxn>
              <a:cxn ang="0">
                <a:pos x="335" y="325"/>
              </a:cxn>
              <a:cxn ang="0">
                <a:pos x="306" y="325"/>
              </a:cxn>
              <a:cxn ang="0">
                <a:pos x="298" y="282"/>
              </a:cxn>
              <a:cxn ang="0">
                <a:pos x="280" y="262"/>
              </a:cxn>
              <a:cxn ang="0">
                <a:pos x="243" y="262"/>
              </a:cxn>
              <a:cxn ang="0">
                <a:pos x="209" y="271"/>
              </a:cxn>
              <a:cxn ang="0">
                <a:pos x="197" y="301"/>
              </a:cxn>
              <a:cxn ang="0">
                <a:pos x="193" y="341"/>
              </a:cxn>
              <a:cxn ang="0">
                <a:pos x="197" y="370"/>
              </a:cxn>
              <a:cxn ang="0">
                <a:pos x="197" y="391"/>
              </a:cxn>
              <a:cxn ang="0">
                <a:pos x="195" y="416"/>
              </a:cxn>
              <a:cxn ang="0">
                <a:pos x="172" y="439"/>
              </a:cxn>
              <a:cxn ang="0">
                <a:pos x="156" y="453"/>
              </a:cxn>
              <a:cxn ang="0">
                <a:pos x="115" y="480"/>
              </a:cxn>
              <a:cxn ang="0">
                <a:pos x="37" y="399"/>
              </a:cxn>
              <a:cxn ang="0">
                <a:pos x="14" y="334"/>
              </a:cxn>
              <a:cxn ang="0">
                <a:pos x="5" y="229"/>
              </a:cxn>
              <a:cxn ang="0">
                <a:pos x="0" y="154"/>
              </a:cxn>
              <a:cxn ang="0">
                <a:pos x="9" y="82"/>
              </a:cxn>
              <a:cxn ang="0">
                <a:pos x="30" y="42"/>
              </a:cxn>
              <a:cxn ang="0">
                <a:pos x="78" y="15"/>
              </a:cxn>
              <a:cxn ang="0">
                <a:pos x="121" y="7"/>
              </a:cxn>
              <a:cxn ang="0">
                <a:pos x="204" y="0"/>
              </a:cxn>
              <a:cxn ang="0">
                <a:pos x="285" y="5"/>
              </a:cxn>
              <a:cxn ang="0">
                <a:pos x="387" y="22"/>
              </a:cxn>
              <a:cxn ang="0">
                <a:pos x="432" y="44"/>
              </a:cxn>
              <a:cxn ang="0">
                <a:pos x="455" y="67"/>
              </a:cxn>
              <a:cxn ang="0">
                <a:pos x="478" y="102"/>
              </a:cxn>
              <a:cxn ang="0">
                <a:pos x="475" y="120"/>
              </a:cxn>
              <a:cxn ang="0">
                <a:pos x="440" y="138"/>
              </a:cxn>
            </a:cxnLst>
            <a:rect l="0" t="0" r="r" b="b"/>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1136800" name="Freeform 160"/>
          <p:cNvSpPr>
            <a:spLocks/>
          </p:cNvSpPr>
          <p:nvPr/>
        </p:nvSpPr>
        <p:spPr bwMode="auto">
          <a:xfrm>
            <a:off x="336550" y="4506913"/>
            <a:ext cx="144463" cy="146050"/>
          </a:xfrm>
          <a:custGeom>
            <a:avLst/>
            <a:gdLst/>
            <a:ahLst/>
            <a:cxnLst>
              <a:cxn ang="0">
                <a:pos x="436" y="69"/>
              </a:cxn>
              <a:cxn ang="0">
                <a:pos x="444" y="108"/>
              </a:cxn>
              <a:cxn ang="0">
                <a:pos x="339" y="113"/>
              </a:cxn>
              <a:cxn ang="0">
                <a:pos x="247" y="90"/>
              </a:cxn>
              <a:cxn ang="0">
                <a:pos x="291" y="105"/>
              </a:cxn>
              <a:cxn ang="0">
                <a:pos x="302" y="120"/>
              </a:cxn>
              <a:cxn ang="0">
                <a:pos x="256" y="116"/>
              </a:cxn>
              <a:cxn ang="0">
                <a:pos x="246" y="122"/>
              </a:cxn>
              <a:cxn ang="0">
                <a:pos x="272" y="154"/>
              </a:cxn>
              <a:cxn ang="0">
                <a:pos x="264" y="161"/>
              </a:cxn>
              <a:cxn ang="0">
                <a:pos x="289" y="199"/>
              </a:cxn>
              <a:cxn ang="0">
                <a:pos x="205" y="181"/>
              </a:cxn>
              <a:cxn ang="0">
                <a:pos x="315" y="222"/>
              </a:cxn>
              <a:cxn ang="0">
                <a:pos x="254" y="214"/>
              </a:cxn>
              <a:cxn ang="0">
                <a:pos x="309" y="242"/>
              </a:cxn>
              <a:cxn ang="0">
                <a:pos x="291" y="255"/>
              </a:cxn>
              <a:cxn ang="0">
                <a:pos x="202" y="246"/>
              </a:cxn>
              <a:cxn ang="0">
                <a:pos x="137" y="253"/>
              </a:cxn>
              <a:cxn ang="0">
                <a:pos x="141" y="271"/>
              </a:cxn>
              <a:cxn ang="0">
                <a:pos x="126" y="280"/>
              </a:cxn>
              <a:cxn ang="0">
                <a:pos x="178" y="317"/>
              </a:cxn>
              <a:cxn ang="0">
                <a:pos x="131" y="315"/>
              </a:cxn>
              <a:cxn ang="0">
                <a:pos x="178" y="365"/>
              </a:cxn>
              <a:cxn ang="0">
                <a:pos x="145" y="363"/>
              </a:cxn>
              <a:cxn ang="0">
                <a:pos x="159" y="418"/>
              </a:cxn>
              <a:cxn ang="0">
                <a:pos x="100" y="337"/>
              </a:cxn>
              <a:cxn ang="0">
                <a:pos x="156" y="429"/>
              </a:cxn>
              <a:cxn ang="0">
                <a:pos x="88" y="395"/>
              </a:cxn>
              <a:cxn ang="0">
                <a:pos x="104" y="430"/>
              </a:cxn>
              <a:cxn ang="0">
                <a:pos x="69" y="429"/>
              </a:cxn>
              <a:cxn ang="0">
                <a:pos x="12" y="275"/>
              </a:cxn>
              <a:cxn ang="0">
                <a:pos x="39" y="181"/>
              </a:cxn>
              <a:cxn ang="0">
                <a:pos x="88" y="189"/>
              </a:cxn>
              <a:cxn ang="0">
                <a:pos x="5" y="158"/>
              </a:cxn>
              <a:cxn ang="0">
                <a:pos x="61" y="100"/>
              </a:cxn>
              <a:cxn ang="0">
                <a:pos x="97" y="100"/>
              </a:cxn>
              <a:cxn ang="0">
                <a:pos x="21" y="49"/>
              </a:cxn>
              <a:cxn ang="0">
                <a:pos x="111" y="28"/>
              </a:cxn>
              <a:cxn ang="0">
                <a:pos x="86" y="10"/>
              </a:cxn>
              <a:cxn ang="0">
                <a:pos x="198" y="8"/>
              </a:cxn>
              <a:cxn ang="0">
                <a:pos x="241" y="23"/>
              </a:cxn>
              <a:cxn ang="0">
                <a:pos x="249" y="2"/>
              </a:cxn>
              <a:cxn ang="0">
                <a:pos x="337" y="37"/>
              </a:cxn>
              <a:cxn ang="0">
                <a:pos x="322" y="10"/>
              </a:cxn>
            </a:cxnLst>
            <a:rect l="0" t="0" r="r" b="b"/>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1136801" name="Group 161"/>
          <p:cNvGrpSpPr>
            <a:grpSpLocks/>
          </p:cNvGrpSpPr>
          <p:nvPr/>
        </p:nvGrpSpPr>
        <p:grpSpPr bwMode="auto">
          <a:xfrm>
            <a:off x="630238" y="4876800"/>
            <a:ext cx="157162" cy="96838"/>
            <a:chOff x="377" y="1962"/>
            <a:chExt cx="99" cy="61"/>
          </a:xfrm>
        </p:grpSpPr>
        <p:sp>
          <p:nvSpPr>
            <p:cNvPr id="1136802" name="Freeform 162"/>
            <p:cNvSpPr>
              <a:spLocks/>
            </p:cNvSpPr>
            <p:nvPr/>
          </p:nvSpPr>
          <p:spPr bwMode="auto">
            <a:xfrm>
              <a:off x="377" y="1962"/>
              <a:ext cx="99" cy="61"/>
            </a:xfrm>
            <a:custGeom>
              <a:avLst/>
              <a:gdLst/>
              <a:ahLst/>
              <a:cxnLst>
                <a:cxn ang="0">
                  <a:pos x="0" y="182"/>
                </a:cxn>
                <a:cxn ang="0">
                  <a:pos x="61" y="168"/>
                </a:cxn>
                <a:cxn ang="0">
                  <a:pos x="84" y="163"/>
                </a:cxn>
                <a:cxn ang="0">
                  <a:pos x="98" y="150"/>
                </a:cxn>
                <a:cxn ang="0">
                  <a:pos x="112" y="130"/>
                </a:cxn>
                <a:cxn ang="0">
                  <a:pos x="142" y="102"/>
                </a:cxn>
                <a:cxn ang="0">
                  <a:pos x="197" y="56"/>
                </a:cxn>
                <a:cxn ang="0">
                  <a:pos x="206" y="41"/>
                </a:cxn>
                <a:cxn ang="0">
                  <a:pos x="221" y="28"/>
                </a:cxn>
                <a:cxn ang="0">
                  <a:pos x="249" y="23"/>
                </a:cxn>
                <a:cxn ang="0">
                  <a:pos x="336" y="8"/>
                </a:cxn>
                <a:cxn ang="0">
                  <a:pos x="360" y="0"/>
                </a:cxn>
                <a:cxn ang="0">
                  <a:pos x="382" y="11"/>
                </a:cxn>
                <a:cxn ang="0">
                  <a:pos x="393" y="20"/>
                </a:cxn>
                <a:cxn ang="0">
                  <a:pos x="443" y="37"/>
                </a:cxn>
                <a:cxn ang="0">
                  <a:pos x="464" y="45"/>
                </a:cxn>
                <a:cxn ang="0">
                  <a:pos x="471" y="53"/>
                </a:cxn>
                <a:cxn ang="0">
                  <a:pos x="481" y="81"/>
                </a:cxn>
                <a:cxn ang="0">
                  <a:pos x="486" y="96"/>
                </a:cxn>
                <a:cxn ang="0">
                  <a:pos x="490" y="104"/>
                </a:cxn>
                <a:cxn ang="0">
                  <a:pos x="497" y="119"/>
                </a:cxn>
                <a:cxn ang="0">
                  <a:pos x="497" y="129"/>
                </a:cxn>
                <a:cxn ang="0">
                  <a:pos x="487" y="137"/>
                </a:cxn>
                <a:cxn ang="0">
                  <a:pos x="466" y="136"/>
                </a:cxn>
                <a:cxn ang="0">
                  <a:pos x="434" y="121"/>
                </a:cxn>
                <a:cxn ang="0">
                  <a:pos x="393" y="113"/>
                </a:cxn>
                <a:cxn ang="0">
                  <a:pos x="356" y="119"/>
                </a:cxn>
                <a:cxn ang="0">
                  <a:pos x="395" y="128"/>
                </a:cxn>
                <a:cxn ang="0">
                  <a:pos x="422" y="137"/>
                </a:cxn>
                <a:cxn ang="0">
                  <a:pos x="454" y="150"/>
                </a:cxn>
                <a:cxn ang="0">
                  <a:pos x="462" y="161"/>
                </a:cxn>
                <a:cxn ang="0">
                  <a:pos x="462" y="173"/>
                </a:cxn>
                <a:cxn ang="0">
                  <a:pos x="449" y="182"/>
                </a:cxn>
                <a:cxn ang="0">
                  <a:pos x="435" y="179"/>
                </a:cxn>
                <a:cxn ang="0">
                  <a:pos x="391" y="168"/>
                </a:cxn>
                <a:cxn ang="0">
                  <a:pos x="351" y="166"/>
                </a:cxn>
                <a:cxn ang="0">
                  <a:pos x="320" y="168"/>
                </a:cxn>
                <a:cxn ang="0">
                  <a:pos x="303" y="179"/>
                </a:cxn>
                <a:cxn ang="0">
                  <a:pos x="282" y="200"/>
                </a:cxn>
                <a:cxn ang="0">
                  <a:pos x="267" y="223"/>
                </a:cxn>
                <a:cxn ang="0">
                  <a:pos x="251" y="246"/>
                </a:cxn>
                <a:cxn ang="0">
                  <a:pos x="237" y="263"/>
                </a:cxn>
                <a:cxn ang="0">
                  <a:pos x="213" y="280"/>
                </a:cxn>
                <a:cxn ang="0">
                  <a:pos x="190" y="284"/>
                </a:cxn>
                <a:cxn ang="0">
                  <a:pos x="165" y="287"/>
                </a:cxn>
                <a:cxn ang="0">
                  <a:pos x="135" y="284"/>
                </a:cxn>
                <a:cxn ang="0">
                  <a:pos x="112" y="282"/>
                </a:cxn>
                <a:cxn ang="0">
                  <a:pos x="82" y="290"/>
                </a:cxn>
                <a:cxn ang="0">
                  <a:pos x="0" y="305"/>
                </a:cxn>
                <a:cxn ang="0">
                  <a:pos x="0" y="182"/>
                </a:cxn>
              </a:cxnLst>
              <a:rect l="0" t="0" r="r" b="b"/>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prstDash val="solid"/>
              <a:round/>
              <a:headEnd/>
              <a:tailEnd/>
            </a:ln>
          </p:spPr>
          <p:txBody>
            <a:bodyPr/>
            <a:lstStyle/>
            <a:p>
              <a:endParaRPr lang="zh-CN" altLang="en-US"/>
            </a:p>
          </p:txBody>
        </p:sp>
        <p:sp>
          <p:nvSpPr>
            <p:cNvPr id="1136803" name="Freeform 163"/>
            <p:cNvSpPr>
              <a:spLocks/>
            </p:cNvSpPr>
            <p:nvPr/>
          </p:nvSpPr>
          <p:spPr bwMode="auto">
            <a:xfrm>
              <a:off x="439" y="1973"/>
              <a:ext cx="32" cy="7"/>
            </a:xfrm>
            <a:custGeom>
              <a:avLst/>
              <a:gdLst/>
              <a:ahLst/>
              <a:cxnLst>
                <a:cxn ang="0">
                  <a:pos x="159" y="37"/>
                </a:cxn>
                <a:cxn ang="0">
                  <a:pos x="132" y="24"/>
                </a:cxn>
                <a:cxn ang="0">
                  <a:pos x="110" y="21"/>
                </a:cxn>
                <a:cxn ang="0">
                  <a:pos x="84" y="13"/>
                </a:cxn>
                <a:cxn ang="0">
                  <a:pos x="61" y="7"/>
                </a:cxn>
                <a:cxn ang="0">
                  <a:pos x="25" y="10"/>
                </a:cxn>
                <a:cxn ang="0">
                  <a:pos x="0" y="13"/>
                </a:cxn>
                <a:cxn ang="0">
                  <a:pos x="38" y="5"/>
                </a:cxn>
                <a:cxn ang="0">
                  <a:pos x="69" y="0"/>
                </a:cxn>
                <a:cxn ang="0">
                  <a:pos x="110" y="17"/>
                </a:cxn>
                <a:cxn ang="0">
                  <a:pos x="132" y="19"/>
                </a:cxn>
                <a:cxn ang="0">
                  <a:pos x="157" y="31"/>
                </a:cxn>
                <a:cxn ang="0">
                  <a:pos x="159" y="37"/>
                </a:cxn>
              </a:cxnLst>
              <a:rect l="0" t="0" r="r" b="b"/>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1136804" name="Freeform 164"/>
            <p:cNvSpPr>
              <a:spLocks/>
            </p:cNvSpPr>
            <p:nvPr/>
          </p:nvSpPr>
          <p:spPr bwMode="auto">
            <a:xfrm>
              <a:off x="427" y="1965"/>
              <a:ext cx="27" cy="5"/>
            </a:xfrm>
            <a:custGeom>
              <a:avLst/>
              <a:gdLst/>
              <a:ahLst/>
              <a:cxnLst>
                <a:cxn ang="0">
                  <a:pos x="97" y="0"/>
                </a:cxn>
                <a:cxn ang="0">
                  <a:pos x="113" y="1"/>
                </a:cxn>
                <a:cxn ang="0">
                  <a:pos x="133" y="8"/>
                </a:cxn>
                <a:cxn ang="0">
                  <a:pos x="120" y="7"/>
                </a:cxn>
                <a:cxn ang="0">
                  <a:pos x="99" y="3"/>
                </a:cxn>
                <a:cxn ang="0">
                  <a:pos x="56" y="15"/>
                </a:cxn>
                <a:cxn ang="0">
                  <a:pos x="32" y="21"/>
                </a:cxn>
                <a:cxn ang="0">
                  <a:pos x="4" y="25"/>
                </a:cxn>
                <a:cxn ang="0">
                  <a:pos x="0" y="21"/>
                </a:cxn>
                <a:cxn ang="0">
                  <a:pos x="29" y="16"/>
                </a:cxn>
                <a:cxn ang="0">
                  <a:pos x="64" y="8"/>
                </a:cxn>
                <a:cxn ang="0">
                  <a:pos x="97" y="0"/>
                </a:cxn>
              </a:cxnLst>
              <a:rect l="0" t="0" r="r" b="b"/>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1136805" name="Freeform 165"/>
            <p:cNvSpPr>
              <a:spLocks/>
            </p:cNvSpPr>
            <p:nvPr/>
          </p:nvSpPr>
          <p:spPr bwMode="auto">
            <a:xfrm>
              <a:off x="438" y="1984"/>
              <a:ext cx="11" cy="2"/>
            </a:xfrm>
            <a:custGeom>
              <a:avLst/>
              <a:gdLst/>
              <a:ahLst/>
              <a:cxnLst>
                <a:cxn ang="0">
                  <a:pos x="53" y="5"/>
                </a:cxn>
                <a:cxn ang="0">
                  <a:pos x="46" y="12"/>
                </a:cxn>
                <a:cxn ang="0">
                  <a:pos x="27" y="9"/>
                </a:cxn>
                <a:cxn ang="0">
                  <a:pos x="5" y="9"/>
                </a:cxn>
                <a:cxn ang="0">
                  <a:pos x="0" y="0"/>
                </a:cxn>
                <a:cxn ang="0">
                  <a:pos x="14" y="3"/>
                </a:cxn>
                <a:cxn ang="0">
                  <a:pos x="53" y="5"/>
                </a:cxn>
              </a:cxnLst>
              <a:rect l="0" t="0" r="r" b="b"/>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1136806" name="Freeform 166"/>
            <p:cNvSpPr>
              <a:spLocks/>
            </p:cNvSpPr>
            <p:nvPr/>
          </p:nvSpPr>
          <p:spPr bwMode="auto">
            <a:xfrm>
              <a:off x="469" y="1982"/>
              <a:ext cx="3" cy="4"/>
            </a:xfrm>
            <a:custGeom>
              <a:avLst/>
              <a:gdLst/>
              <a:ahLst/>
              <a:cxnLst>
                <a:cxn ang="0">
                  <a:pos x="0" y="0"/>
                </a:cxn>
                <a:cxn ang="0">
                  <a:pos x="0" y="6"/>
                </a:cxn>
                <a:cxn ang="0">
                  <a:pos x="2" y="18"/>
                </a:cxn>
                <a:cxn ang="0">
                  <a:pos x="11" y="23"/>
                </a:cxn>
                <a:cxn ang="0">
                  <a:pos x="0" y="0"/>
                </a:cxn>
              </a:cxnLst>
              <a:rect l="0" t="0" r="r" b="b"/>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1136807" name="Freeform 167"/>
            <p:cNvSpPr>
              <a:spLocks/>
            </p:cNvSpPr>
            <p:nvPr/>
          </p:nvSpPr>
          <p:spPr bwMode="auto">
            <a:xfrm>
              <a:off x="462" y="1993"/>
              <a:ext cx="2" cy="2"/>
            </a:xfrm>
            <a:custGeom>
              <a:avLst/>
              <a:gdLst/>
              <a:ahLst/>
              <a:cxnLst>
                <a:cxn ang="0">
                  <a:pos x="0" y="0"/>
                </a:cxn>
                <a:cxn ang="0">
                  <a:pos x="3" y="7"/>
                </a:cxn>
                <a:cxn ang="0">
                  <a:pos x="11" y="13"/>
                </a:cxn>
                <a:cxn ang="0">
                  <a:pos x="0" y="0"/>
                </a:cxn>
              </a:cxnLst>
              <a:rect l="0" t="0" r="r" b="b"/>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1136808" name="Freeform 168"/>
            <p:cNvSpPr>
              <a:spLocks/>
            </p:cNvSpPr>
            <p:nvPr/>
          </p:nvSpPr>
          <p:spPr bwMode="auto">
            <a:xfrm>
              <a:off x="423" y="1977"/>
              <a:ext cx="5" cy="6"/>
            </a:xfrm>
            <a:custGeom>
              <a:avLst/>
              <a:gdLst/>
              <a:ahLst/>
              <a:cxnLst>
                <a:cxn ang="0">
                  <a:pos x="25" y="0"/>
                </a:cxn>
                <a:cxn ang="0">
                  <a:pos x="21" y="9"/>
                </a:cxn>
                <a:cxn ang="0">
                  <a:pos x="21" y="17"/>
                </a:cxn>
                <a:cxn ang="0">
                  <a:pos x="0" y="29"/>
                </a:cxn>
                <a:cxn ang="0">
                  <a:pos x="25" y="0"/>
                </a:cxn>
              </a:cxnLst>
              <a:rect l="0" t="0" r="r" b="b"/>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1136809" name="Freeform 169"/>
            <p:cNvSpPr>
              <a:spLocks/>
            </p:cNvSpPr>
            <p:nvPr/>
          </p:nvSpPr>
          <p:spPr bwMode="auto">
            <a:xfrm>
              <a:off x="403" y="1977"/>
              <a:ext cx="16" cy="16"/>
            </a:xfrm>
            <a:custGeom>
              <a:avLst/>
              <a:gdLst/>
              <a:ahLst/>
              <a:cxnLst>
                <a:cxn ang="0">
                  <a:pos x="80" y="0"/>
                </a:cxn>
                <a:cxn ang="0">
                  <a:pos x="66" y="26"/>
                </a:cxn>
                <a:cxn ang="0">
                  <a:pos x="50" y="46"/>
                </a:cxn>
                <a:cxn ang="0">
                  <a:pos x="0" y="81"/>
                </a:cxn>
                <a:cxn ang="0">
                  <a:pos x="47" y="38"/>
                </a:cxn>
                <a:cxn ang="0">
                  <a:pos x="80" y="0"/>
                </a:cxn>
              </a:cxnLst>
              <a:rect l="0" t="0" r="r" b="b"/>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1136810" name="Freeform 170"/>
            <p:cNvSpPr>
              <a:spLocks/>
            </p:cNvSpPr>
            <p:nvPr/>
          </p:nvSpPr>
          <p:spPr bwMode="auto">
            <a:xfrm>
              <a:off x="395" y="2000"/>
              <a:ext cx="4" cy="12"/>
            </a:xfrm>
            <a:custGeom>
              <a:avLst/>
              <a:gdLst/>
              <a:ahLst/>
              <a:cxnLst>
                <a:cxn ang="0">
                  <a:pos x="0" y="0"/>
                </a:cxn>
                <a:cxn ang="0">
                  <a:pos x="11" y="20"/>
                </a:cxn>
                <a:cxn ang="0">
                  <a:pos x="15" y="41"/>
                </a:cxn>
                <a:cxn ang="0">
                  <a:pos x="16" y="58"/>
                </a:cxn>
                <a:cxn ang="0">
                  <a:pos x="18" y="33"/>
                </a:cxn>
                <a:cxn ang="0">
                  <a:pos x="16" y="14"/>
                </a:cxn>
                <a:cxn ang="0">
                  <a:pos x="0" y="0"/>
                </a:cxn>
              </a:cxnLst>
              <a:rect l="0" t="0" r="r" b="b"/>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1136811" name="Freeform 171"/>
            <p:cNvSpPr>
              <a:spLocks/>
            </p:cNvSpPr>
            <p:nvPr/>
          </p:nvSpPr>
          <p:spPr bwMode="auto">
            <a:xfrm>
              <a:off x="432" y="1988"/>
              <a:ext cx="2" cy="4"/>
            </a:xfrm>
            <a:custGeom>
              <a:avLst/>
              <a:gdLst/>
              <a:ahLst/>
              <a:cxnLst>
                <a:cxn ang="0">
                  <a:pos x="2" y="0"/>
                </a:cxn>
                <a:cxn ang="0">
                  <a:pos x="0" y="9"/>
                </a:cxn>
                <a:cxn ang="0">
                  <a:pos x="9" y="21"/>
                </a:cxn>
                <a:cxn ang="0">
                  <a:pos x="2" y="0"/>
                </a:cxn>
              </a:cxnLst>
              <a:rect l="0" t="0" r="r" b="b"/>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1136812" name="Group 172"/>
          <p:cNvGrpSpPr>
            <a:grpSpLocks/>
          </p:cNvGrpSpPr>
          <p:nvPr/>
        </p:nvGrpSpPr>
        <p:grpSpPr bwMode="auto">
          <a:xfrm>
            <a:off x="288925" y="4664075"/>
            <a:ext cx="363538" cy="415925"/>
            <a:chOff x="162" y="1828"/>
            <a:chExt cx="229" cy="262"/>
          </a:xfrm>
        </p:grpSpPr>
        <p:sp>
          <p:nvSpPr>
            <p:cNvPr id="1136813" name="Freeform 173"/>
            <p:cNvSpPr>
              <a:spLocks/>
            </p:cNvSpPr>
            <p:nvPr/>
          </p:nvSpPr>
          <p:spPr bwMode="auto">
            <a:xfrm>
              <a:off x="286" y="1828"/>
              <a:ext cx="7" cy="5"/>
            </a:xfrm>
            <a:custGeom>
              <a:avLst/>
              <a:gdLst/>
              <a:ahLst/>
              <a:cxnLst>
                <a:cxn ang="0">
                  <a:pos x="37" y="0"/>
                </a:cxn>
                <a:cxn ang="0">
                  <a:pos x="26" y="7"/>
                </a:cxn>
                <a:cxn ang="0">
                  <a:pos x="16" y="10"/>
                </a:cxn>
                <a:cxn ang="0">
                  <a:pos x="6" y="16"/>
                </a:cxn>
                <a:cxn ang="0">
                  <a:pos x="0" y="25"/>
                </a:cxn>
                <a:cxn ang="0">
                  <a:pos x="9" y="22"/>
                </a:cxn>
                <a:cxn ang="0">
                  <a:pos x="26" y="17"/>
                </a:cxn>
                <a:cxn ang="0">
                  <a:pos x="37" y="0"/>
                </a:cxn>
              </a:cxnLst>
              <a:rect l="0" t="0" r="r" b="b"/>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1136814" name="Freeform 174"/>
            <p:cNvSpPr>
              <a:spLocks/>
            </p:cNvSpPr>
            <p:nvPr/>
          </p:nvSpPr>
          <p:spPr bwMode="auto">
            <a:xfrm>
              <a:off x="289" y="1837"/>
              <a:ext cx="2" cy="3"/>
            </a:xfrm>
            <a:custGeom>
              <a:avLst/>
              <a:gdLst/>
              <a:ahLst/>
              <a:cxnLst>
                <a:cxn ang="0">
                  <a:pos x="9" y="0"/>
                </a:cxn>
                <a:cxn ang="0">
                  <a:pos x="0" y="0"/>
                </a:cxn>
                <a:cxn ang="0">
                  <a:pos x="0" y="16"/>
                </a:cxn>
                <a:cxn ang="0">
                  <a:pos x="9" y="0"/>
                </a:cxn>
              </a:cxnLst>
              <a:rect l="0" t="0" r="r" b="b"/>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1136815" name="Freeform 175"/>
            <p:cNvSpPr>
              <a:spLocks/>
            </p:cNvSpPr>
            <p:nvPr/>
          </p:nvSpPr>
          <p:spPr bwMode="auto">
            <a:xfrm>
              <a:off x="260" y="1863"/>
              <a:ext cx="62" cy="154"/>
            </a:xfrm>
            <a:custGeom>
              <a:avLst/>
              <a:gdLst/>
              <a:ahLst/>
              <a:cxnLst>
                <a:cxn ang="0">
                  <a:pos x="46" y="0"/>
                </a:cxn>
                <a:cxn ang="0">
                  <a:pos x="75" y="32"/>
                </a:cxn>
                <a:cxn ang="0">
                  <a:pos x="84" y="78"/>
                </a:cxn>
                <a:cxn ang="0">
                  <a:pos x="127" y="122"/>
                </a:cxn>
                <a:cxn ang="0">
                  <a:pos x="218" y="330"/>
                </a:cxn>
                <a:cxn ang="0">
                  <a:pos x="269" y="519"/>
                </a:cxn>
                <a:cxn ang="0">
                  <a:pos x="309" y="772"/>
                </a:cxn>
                <a:cxn ang="0">
                  <a:pos x="182" y="659"/>
                </a:cxn>
                <a:cxn ang="0">
                  <a:pos x="0" y="100"/>
                </a:cxn>
                <a:cxn ang="0">
                  <a:pos x="46" y="0"/>
                </a:cxn>
              </a:cxnLst>
              <a:rect l="0" t="0" r="r" b="b"/>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prstDash val="solid"/>
              <a:round/>
              <a:headEnd/>
              <a:tailEnd/>
            </a:ln>
          </p:spPr>
          <p:txBody>
            <a:bodyPr/>
            <a:lstStyle/>
            <a:p>
              <a:endParaRPr lang="zh-CN" altLang="en-US"/>
            </a:p>
          </p:txBody>
        </p:sp>
        <p:sp>
          <p:nvSpPr>
            <p:cNvPr id="1136816" name="Freeform 176"/>
            <p:cNvSpPr>
              <a:spLocks/>
            </p:cNvSpPr>
            <p:nvPr/>
          </p:nvSpPr>
          <p:spPr bwMode="auto">
            <a:xfrm>
              <a:off x="162" y="1833"/>
              <a:ext cx="229" cy="257"/>
            </a:xfrm>
            <a:custGeom>
              <a:avLst/>
              <a:gdLst/>
              <a:ahLst/>
              <a:cxnLst>
                <a:cxn ang="0">
                  <a:pos x="212" y="67"/>
                </a:cxn>
                <a:cxn ang="0">
                  <a:pos x="247" y="0"/>
                </a:cxn>
                <a:cxn ang="0">
                  <a:pos x="528" y="116"/>
                </a:cxn>
                <a:cxn ang="0">
                  <a:pos x="541" y="206"/>
                </a:cxn>
                <a:cxn ang="0">
                  <a:pos x="563" y="238"/>
                </a:cxn>
                <a:cxn ang="0">
                  <a:pos x="595" y="274"/>
                </a:cxn>
                <a:cxn ang="0">
                  <a:pos x="614" y="339"/>
                </a:cxn>
                <a:cxn ang="0">
                  <a:pos x="676" y="487"/>
                </a:cxn>
                <a:cxn ang="0">
                  <a:pos x="727" y="663"/>
                </a:cxn>
                <a:cxn ang="0">
                  <a:pos x="748" y="780"/>
                </a:cxn>
                <a:cxn ang="0">
                  <a:pos x="974" y="785"/>
                </a:cxn>
                <a:cxn ang="0">
                  <a:pos x="1011" y="807"/>
                </a:cxn>
                <a:cxn ang="0">
                  <a:pos x="1115" y="807"/>
                </a:cxn>
                <a:cxn ang="0">
                  <a:pos x="1143" y="853"/>
                </a:cxn>
                <a:cxn ang="0">
                  <a:pos x="1147" y="907"/>
                </a:cxn>
                <a:cxn ang="0">
                  <a:pos x="1137" y="956"/>
                </a:cxn>
                <a:cxn ang="0">
                  <a:pos x="1042" y="974"/>
                </a:cxn>
                <a:cxn ang="0">
                  <a:pos x="997" y="1041"/>
                </a:cxn>
                <a:cxn ang="0">
                  <a:pos x="907" y="1064"/>
                </a:cxn>
                <a:cxn ang="0">
                  <a:pos x="840" y="1064"/>
                </a:cxn>
                <a:cxn ang="0">
                  <a:pos x="763" y="1079"/>
                </a:cxn>
                <a:cxn ang="0">
                  <a:pos x="759" y="1110"/>
                </a:cxn>
                <a:cxn ang="0">
                  <a:pos x="763" y="1177"/>
                </a:cxn>
                <a:cxn ang="0">
                  <a:pos x="754" y="1223"/>
                </a:cxn>
                <a:cxn ang="0">
                  <a:pos x="713" y="1227"/>
                </a:cxn>
                <a:cxn ang="0">
                  <a:pos x="663" y="1236"/>
                </a:cxn>
                <a:cxn ang="0">
                  <a:pos x="614" y="1282"/>
                </a:cxn>
                <a:cxn ang="0">
                  <a:pos x="554" y="1282"/>
                </a:cxn>
                <a:cxn ang="0">
                  <a:pos x="501" y="1276"/>
                </a:cxn>
                <a:cxn ang="0">
                  <a:pos x="420" y="1250"/>
                </a:cxn>
                <a:cxn ang="0">
                  <a:pos x="330" y="1259"/>
                </a:cxn>
                <a:cxn ang="0">
                  <a:pos x="238" y="1285"/>
                </a:cxn>
                <a:cxn ang="0">
                  <a:pos x="153" y="1267"/>
                </a:cxn>
                <a:cxn ang="0">
                  <a:pos x="95" y="1200"/>
                </a:cxn>
                <a:cxn ang="0">
                  <a:pos x="99" y="1128"/>
                </a:cxn>
                <a:cxn ang="0">
                  <a:pos x="76" y="1038"/>
                </a:cxn>
                <a:cxn ang="0">
                  <a:pos x="64" y="920"/>
                </a:cxn>
                <a:cxn ang="0">
                  <a:pos x="36" y="812"/>
                </a:cxn>
                <a:cxn ang="0">
                  <a:pos x="0" y="650"/>
                </a:cxn>
                <a:cxn ang="0">
                  <a:pos x="4" y="487"/>
                </a:cxn>
                <a:cxn ang="0">
                  <a:pos x="4" y="342"/>
                </a:cxn>
                <a:cxn ang="0">
                  <a:pos x="14" y="243"/>
                </a:cxn>
                <a:cxn ang="0">
                  <a:pos x="36" y="198"/>
                </a:cxn>
                <a:cxn ang="0">
                  <a:pos x="87" y="162"/>
                </a:cxn>
                <a:cxn ang="0">
                  <a:pos x="145" y="102"/>
                </a:cxn>
                <a:cxn ang="0">
                  <a:pos x="212" y="67"/>
                </a:cxn>
              </a:cxnLst>
              <a:rect l="0" t="0" r="r" b="b"/>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prstDash val="solid"/>
              <a:round/>
              <a:headEnd/>
              <a:tailEnd/>
            </a:ln>
          </p:spPr>
          <p:txBody>
            <a:bodyPr/>
            <a:lstStyle/>
            <a:p>
              <a:endParaRPr lang="zh-CN" altLang="en-US"/>
            </a:p>
          </p:txBody>
        </p:sp>
        <p:sp>
          <p:nvSpPr>
            <p:cNvPr id="1136817" name="Freeform 177"/>
            <p:cNvSpPr>
              <a:spLocks/>
            </p:cNvSpPr>
            <p:nvPr/>
          </p:nvSpPr>
          <p:spPr bwMode="auto">
            <a:xfrm>
              <a:off x="166" y="1848"/>
              <a:ext cx="145" cy="240"/>
            </a:xfrm>
            <a:custGeom>
              <a:avLst/>
              <a:gdLst/>
              <a:ahLst/>
              <a:cxnLst>
                <a:cxn ang="0">
                  <a:pos x="630" y="990"/>
                </a:cxn>
                <a:cxn ang="0">
                  <a:pos x="460" y="978"/>
                </a:cxn>
                <a:cxn ang="0">
                  <a:pos x="314" y="932"/>
                </a:cxn>
                <a:cxn ang="0">
                  <a:pos x="256" y="825"/>
                </a:cxn>
                <a:cxn ang="0">
                  <a:pos x="274" y="753"/>
                </a:cxn>
                <a:cxn ang="0">
                  <a:pos x="162" y="600"/>
                </a:cxn>
                <a:cxn ang="0">
                  <a:pos x="266" y="668"/>
                </a:cxn>
                <a:cxn ang="0">
                  <a:pos x="211" y="532"/>
                </a:cxn>
                <a:cxn ang="0">
                  <a:pos x="121" y="355"/>
                </a:cxn>
                <a:cxn ang="0">
                  <a:pos x="256" y="504"/>
                </a:cxn>
                <a:cxn ang="0">
                  <a:pos x="274" y="271"/>
                </a:cxn>
                <a:cxn ang="0">
                  <a:pos x="341" y="190"/>
                </a:cxn>
                <a:cxn ang="0">
                  <a:pos x="437" y="153"/>
                </a:cxn>
                <a:cxn ang="0">
                  <a:pos x="251" y="90"/>
                </a:cxn>
                <a:cxn ang="0">
                  <a:pos x="167" y="162"/>
                </a:cxn>
                <a:cxn ang="0">
                  <a:pos x="220" y="90"/>
                </a:cxn>
                <a:cxn ang="0">
                  <a:pos x="324" y="60"/>
                </a:cxn>
                <a:cxn ang="0">
                  <a:pos x="251" y="32"/>
                </a:cxn>
                <a:cxn ang="0">
                  <a:pos x="188" y="0"/>
                </a:cxn>
                <a:cxn ang="0">
                  <a:pos x="104" y="68"/>
                </a:cxn>
                <a:cxn ang="0">
                  <a:pos x="27" y="130"/>
                </a:cxn>
                <a:cxn ang="0">
                  <a:pos x="0" y="240"/>
                </a:cxn>
                <a:cxn ang="0">
                  <a:pos x="5" y="450"/>
                </a:cxn>
                <a:cxn ang="0">
                  <a:pos x="31" y="698"/>
                </a:cxn>
                <a:cxn ang="0">
                  <a:pos x="73" y="941"/>
                </a:cxn>
                <a:cxn ang="0">
                  <a:pos x="90" y="1095"/>
                </a:cxn>
                <a:cxn ang="0">
                  <a:pos x="131" y="1166"/>
                </a:cxn>
                <a:cxn ang="0">
                  <a:pos x="225" y="1198"/>
                </a:cxn>
                <a:cxn ang="0">
                  <a:pos x="288" y="1181"/>
                </a:cxn>
                <a:cxn ang="0">
                  <a:pos x="337" y="1118"/>
                </a:cxn>
                <a:cxn ang="0">
                  <a:pos x="356" y="1099"/>
                </a:cxn>
                <a:cxn ang="0">
                  <a:pos x="433" y="1163"/>
                </a:cxn>
                <a:cxn ang="0">
                  <a:pos x="527" y="1185"/>
                </a:cxn>
                <a:cxn ang="0">
                  <a:pos x="603" y="1172"/>
                </a:cxn>
                <a:cxn ang="0">
                  <a:pos x="553" y="1122"/>
                </a:cxn>
                <a:cxn ang="0">
                  <a:pos x="472" y="1036"/>
                </a:cxn>
                <a:cxn ang="0">
                  <a:pos x="598" y="1108"/>
                </a:cxn>
                <a:cxn ang="0">
                  <a:pos x="702" y="1140"/>
                </a:cxn>
                <a:cxn ang="0">
                  <a:pos x="725" y="1095"/>
                </a:cxn>
              </a:cxnLst>
              <a:rect l="0" t="0" r="r" b="b"/>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1136818" name="Freeform 178"/>
            <p:cNvSpPr>
              <a:spLocks/>
            </p:cNvSpPr>
            <p:nvPr/>
          </p:nvSpPr>
          <p:spPr bwMode="auto">
            <a:xfrm>
              <a:off x="176" y="1968"/>
              <a:ext cx="43" cy="110"/>
            </a:xfrm>
            <a:custGeom>
              <a:avLst/>
              <a:gdLst/>
              <a:ahLst/>
              <a:cxnLst>
                <a:cxn ang="0">
                  <a:pos x="211" y="553"/>
                </a:cxn>
                <a:cxn ang="0">
                  <a:pos x="173" y="535"/>
                </a:cxn>
                <a:cxn ang="0">
                  <a:pos x="134" y="490"/>
                </a:cxn>
                <a:cxn ang="0">
                  <a:pos x="99" y="410"/>
                </a:cxn>
                <a:cxn ang="0">
                  <a:pos x="81" y="342"/>
                </a:cxn>
                <a:cxn ang="0">
                  <a:pos x="53" y="265"/>
                </a:cxn>
                <a:cxn ang="0">
                  <a:pos x="41" y="192"/>
                </a:cxn>
                <a:cxn ang="0">
                  <a:pos x="19" y="81"/>
                </a:cxn>
                <a:cxn ang="0">
                  <a:pos x="0" y="0"/>
                </a:cxn>
                <a:cxn ang="0">
                  <a:pos x="45" y="162"/>
                </a:cxn>
                <a:cxn ang="0">
                  <a:pos x="81" y="287"/>
                </a:cxn>
                <a:cxn ang="0">
                  <a:pos x="121" y="373"/>
                </a:cxn>
                <a:cxn ang="0">
                  <a:pos x="183" y="463"/>
                </a:cxn>
                <a:cxn ang="0">
                  <a:pos x="211" y="553"/>
                </a:cxn>
              </a:cxnLst>
              <a:rect l="0" t="0" r="r" b="b"/>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1136819" name="Freeform 179"/>
            <p:cNvSpPr>
              <a:spLocks/>
            </p:cNvSpPr>
            <p:nvPr/>
          </p:nvSpPr>
          <p:spPr bwMode="auto">
            <a:xfrm>
              <a:off x="220" y="1878"/>
              <a:ext cx="167" cy="167"/>
            </a:xfrm>
            <a:custGeom>
              <a:avLst/>
              <a:gdLst/>
              <a:ahLst/>
              <a:cxnLst>
                <a:cxn ang="0">
                  <a:pos x="253" y="30"/>
                </a:cxn>
                <a:cxn ang="0">
                  <a:pos x="326" y="153"/>
                </a:cxn>
                <a:cxn ang="0">
                  <a:pos x="311" y="272"/>
                </a:cxn>
                <a:cxn ang="0">
                  <a:pos x="320" y="408"/>
                </a:cxn>
                <a:cxn ang="0">
                  <a:pos x="320" y="445"/>
                </a:cxn>
                <a:cxn ang="0">
                  <a:pos x="311" y="490"/>
                </a:cxn>
                <a:cxn ang="0">
                  <a:pos x="347" y="521"/>
                </a:cxn>
                <a:cxn ang="0">
                  <a:pos x="378" y="557"/>
                </a:cxn>
                <a:cxn ang="0">
                  <a:pos x="433" y="557"/>
                </a:cxn>
                <a:cxn ang="0">
                  <a:pos x="622" y="567"/>
                </a:cxn>
                <a:cxn ang="0">
                  <a:pos x="717" y="594"/>
                </a:cxn>
                <a:cxn ang="0">
                  <a:pos x="838" y="625"/>
                </a:cxn>
                <a:cxn ang="0">
                  <a:pos x="833" y="719"/>
                </a:cxn>
                <a:cxn ang="0">
                  <a:pos x="762" y="700"/>
                </a:cxn>
                <a:cxn ang="0">
                  <a:pos x="743" y="656"/>
                </a:cxn>
                <a:cxn ang="0">
                  <a:pos x="734" y="738"/>
                </a:cxn>
                <a:cxn ang="0">
                  <a:pos x="685" y="800"/>
                </a:cxn>
                <a:cxn ang="0">
                  <a:pos x="550" y="828"/>
                </a:cxn>
                <a:cxn ang="0">
                  <a:pos x="569" y="782"/>
                </a:cxn>
                <a:cxn ang="0">
                  <a:pos x="639" y="700"/>
                </a:cxn>
                <a:cxn ang="0">
                  <a:pos x="582" y="665"/>
                </a:cxn>
                <a:cxn ang="0">
                  <a:pos x="550" y="742"/>
                </a:cxn>
                <a:cxn ang="0">
                  <a:pos x="456" y="823"/>
                </a:cxn>
                <a:cxn ang="0">
                  <a:pos x="329" y="823"/>
                </a:cxn>
                <a:cxn ang="0">
                  <a:pos x="469" y="727"/>
                </a:cxn>
                <a:cxn ang="0">
                  <a:pos x="528" y="665"/>
                </a:cxn>
                <a:cxn ang="0">
                  <a:pos x="497" y="633"/>
                </a:cxn>
                <a:cxn ang="0">
                  <a:pos x="447" y="697"/>
                </a:cxn>
                <a:cxn ang="0">
                  <a:pos x="356" y="765"/>
                </a:cxn>
                <a:cxn ang="0">
                  <a:pos x="280" y="805"/>
                </a:cxn>
                <a:cxn ang="0">
                  <a:pos x="181" y="813"/>
                </a:cxn>
                <a:cxn ang="0">
                  <a:pos x="244" y="765"/>
                </a:cxn>
                <a:cxn ang="0">
                  <a:pos x="320" y="700"/>
                </a:cxn>
                <a:cxn ang="0">
                  <a:pos x="298" y="665"/>
                </a:cxn>
                <a:cxn ang="0">
                  <a:pos x="262" y="723"/>
                </a:cxn>
                <a:cxn ang="0">
                  <a:pos x="185" y="779"/>
                </a:cxn>
                <a:cxn ang="0">
                  <a:pos x="91" y="787"/>
                </a:cxn>
                <a:cxn ang="0">
                  <a:pos x="42" y="709"/>
                </a:cxn>
                <a:cxn ang="0">
                  <a:pos x="212" y="683"/>
                </a:cxn>
                <a:cxn ang="0">
                  <a:pos x="315" y="621"/>
                </a:cxn>
                <a:cxn ang="0">
                  <a:pos x="334" y="567"/>
                </a:cxn>
                <a:cxn ang="0">
                  <a:pos x="293" y="594"/>
                </a:cxn>
                <a:cxn ang="0">
                  <a:pos x="176" y="669"/>
                </a:cxn>
                <a:cxn ang="0">
                  <a:pos x="42" y="709"/>
                </a:cxn>
                <a:cxn ang="0">
                  <a:pos x="14" y="548"/>
                </a:cxn>
                <a:cxn ang="0">
                  <a:pos x="91" y="530"/>
                </a:cxn>
                <a:cxn ang="0">
                  <a:pos x="253" y="544"/>
                </a:cxn>
                <a:cxn ang="0">
                  <a:pos x="280" y="513"/>
                </a:cxn>
                <a:cxn ang="0">
                  <a:pos x="196" y="526"/>
                </a:cxn>
                <a:cxn ang="0">
                  <a:pos x="14" y="490"/>
                </a:cxn>
                <a:cxn ang="0">
                  <a:pos x="5" y="345"/>
                </a:cxn>
                <a:cxn ang="0">
                  <a:pos x="10" y="188"/>
                </a:cxn>
                <a:cxn ang="0">
                  <a:pos x="100" y="108"/>
                </a:cxn>
                <a:cxn ang="0">
                  <a:pos x="10" y="143"/>
                </a:cxn>
                <a:cxn ang="0">
                  <a:pos x="60" y="48"/>
                </a:cxn>
                <a:cxn ang="0">
                  <a:pos x="155" y="0"/>
                </a:cxn>
              </a:cxnLst>
              <a:rect l="0" t="0" r="r" b="b"/>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1136820" name="Freeform 180"/>
            <p:cNvSpPr>
              <a:spLocks/>
            </p:cNvSpPr>
            <p:nvPr/>
          </p:nvSpPr>
          <p:spPr bwMode="auto">
            <a:xfrm>
              <a:off x="231" y="1940"/>
              <a:ext cx="42" cy="38"/>
            </a:xfrm>
            <a:custGeom>
              <a:avLst/>
              <a:gdLst/>
              <a:ahLst/>
              <a:cxnLst>
                <a:cxn ang="0">
                  <a:pos x="209" y="0"/>
                </a:cxn>
                <a:cxn ang="0">
                  <a:pos x="209" y="15"/>
                </a:cxn>
                <a:cxn ang="0">
                  <a:pos x="182" y="51"/>
                </a:cxn>
                <a:cxn ang="0">
                  <a:pos x="157" y="71"/>
                </a:cxn>
                <a:cxn ang="0">
                  <a:pos x="100" y="113"/>
                </a:cxn>
                <a:cxn ang="0">
                  <a:pos x="77" y="130"/>
                </a:cxn>
                <a:cxn ang="0">
                  <a:pos x="25" y="170"/>
                </a:cxn>
                <a:cxn ang="0">
                  <a:pos x="82" y="152"/>
                </a:cxn>
                <a:cxn ang="0">
                  <a:pos x="140" y="135"/>
                </a:cxn>
                <a:cxn ang="0">
                  <a:pos x="198" y="130"/>
                </a:cxn>
                <a:cxn ang="0">
                  <a:pos x="194" y="147"/>
                </a:cxn>
                <a:cxn ang="0">
                  <a:pos x="100" y="164"/>
                </a:cxn>
                <a:cxn ang="0">
                  <a:pos x="52" y="184"/>
                </a:cxn>
                <a:cxn ang="0">
                  <a:pos x="25" y="187"/>
                </a:cxn>
                <a:cxn ang="0">
                  <a:pos x="2" y="180"/>
                </a:cxn>
                <a:cxn ang="0">
                  <a:pos x="0" y="158"/>
                </a:cxn>
                <a:cxn ang="0">
                  <a:pos x="18" y="141"/>
                </a:cxn>
                <a:cxn ang="0">
                  <a:pos x="44" y="116"/>
                </a:cxn>
                <a:cxn ang="0">
                  <a:pos x="75" y="80"/>
                </a:cxn>
                <a:cxn ang="0">
                  <a:pos x="107" y="40"/>
                </a:cxn>
                <a:cxn ang="0">
                  <a:pos x="144" y="12"/>
                </a:cxn>
                <a:cxn ang="0">
                  <a:pos x="184" y="2"/>
                </a:cxn>
                <a:cxn ang="0">
                  <a:pos x="209" y="0"/>
                </a:cxn>
              </a:cxnLst>
              <a:rect l="0" t="0" r="r" b="b"/>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1136821" name="Freeform 181"/>
            <p:cNvSpPr>
              <a:spLocks/>
            </p:cNvSpPr>
            <p:nvPr/>
          </p:nvSpPr>
          <p:spPr bwMode="auto">
            <a:xfrm>
              <a:off x="232" y="1909"/>
              <a:ext cx="39" cy="49"/>
            </a:xfrm>
            <a:custGeom>
              <a:avLst/>
              <a:gdLst/>
              <a:ahLst/>
              <a:cxnLst>
                <a:cxn ang="0">
                  <a:pos x="156" y="0"/>
                </a:cxn>
                <a:cxn ang="0">
                  <a:pos x="183" y="4"/>
                </a:cxn>
                <a:cxn ang="0">
                  <a:pos x="192" y="27"/>
                </a:cxn>
                <a:cxn ang="0">
                  <a:pos x="190" y="46"/>
                </a:cxn>
                <a:cxn ang="0">
                  <a:pos x="174" y="71"/>
                </a:cxn>
                <a:cxn ang="0">
                  <a:pos x="152" y="78"/>
                </a:cxn>
                <a:cxn ang="0">
                  <a:pos x="110" y="106"/>
                </a:cxn>
                <a:cxn ang="0">
                  <a:pos x="69" y="140"/>
                </a:cxn>
                <a:cxn ang="0">
                  <a:pos x="41" y="184"/>
                </a:cxn>
                <a:cxn ang="0">
                  <a:pos x="8" y="231"/>
                </a:cxn>
                <a:cxn ang="0">
                  <a:pos x="0" y="246"/>
                </a:cxn>
                <a:cxn ang="0">
                  <a:pos x="8" y="190"/>
                </a:cxn>
                <a:cxn ang="0">
                  <a:pos x="16" y="141"/>
                </a:cxn>
                <a:cxn ang="0">
                  <a:pos x="31" y="99"/>
                </a:cxn>
                <a:cxn ang="0">
                  <a:pos x="57" y="60"/>
                </a:cxn>
                <a:cxn ang="0">
                  <a:pos x="128" y="6"/>
                </a:cxn>
                <a:cxn ang="0">
                  <a:pos x="156" y="0"/>
                </a:cxn>
              </a:cxnLst>
              <a:rect l="0" t="0" r="r" b="b"/>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1136822" name="Freeform 182"/>
            <p:cNvSpPr>
              <a:spLocks/>
            </p:cNvSpPr>
            <p:nvPr/>
          </p:nvSpPr>
          <p:spPr bwMode="auto">
            <a:xfrm>
              <a:off x="237" y="1860"/>
              <a:ext cx="41" cy="29"/>
            </a:xfrm>
            <a:custGeom>
              <a:avLst/>
              <a:gdLst/>
              <a:ahLst/>
              <a:cxnLst>
                <a:cxn ang="0">
                  <a:pos x="204" y="141"/>
                </a:cxn>
                <a:cxn ang="0">
                  <a:pos x="169" y="110"/>
                </a:cxn>
                <a:cxn ang="0">
                  <a:pos x="111" y="89"/>
                </a:cxn>
                <a:cxn ang="0">
                  <a:pos x="71" y="78"/>
                </a:cxn>
                <a:cxn ang="0">
                  <a:pos x="0" y="0"/>
                </a:cxn>
                <a:cxn ang="0">
                  <a:pos x="53" y="30"/>
                </a:cxn>
                <a:cxn ang="0">
                  <a:pos x="103" y="51"/>
                </a:cxn>
                <a:cxn ang="0">
                  <a:pos x="138" y="69"/>
                </a:cxn>
                <a:cxn ang="0">
                  <a:pos x="155" y="89"/>
                </a:cxn>
                <a:cxn ang="0">
                  <a:pos x="204" y="141"/>
                </a:cxn>
              </a:cxnLst>
              <a:rect l="0" t="0" r="r" b="b"/>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1136823" name="Freeform 183"/>
            <p:cNvSpPr>
              <a:spLocks/>
            </p:cNvSpPr>
            <p:nvPr/>
          </p:nvSpPr>
          <p:spPr bwMode="auto">
            <a:xfrm>
              <a:off x="286" y="1913"/>
              <a:ext cx="23" cy="73"/>
            </a:xfrm>
            <a:custGeom>
              <a:avLst/>
              <a:gdLst/>
              <a:ahLst/>
              <a:cxnLst>
                <a:cxn ang="0">
                  <a:pos x="115" y="368"/>
                </a:cxn>
                <a:cxn ang="0">
                  <a:pos x="58" y="368"/>
                </a:cxn>
                <a:cxn ang="0">
                  <a:pos x="40" y="364"/>
                </a:cxn>
                <a:cxn ang="0">
                  <a:pos x="40" y="349"/>
                </a:cxn>
                <a:cxn ang="0">
                  <a:pos x="28" y="336"/>
                </a:cxn>
                <a:cxn ang="0">
                  <a:pos x="9" y="323"/>
                </a:cxn>
                <a:cxn ang="0">
                  <a:pos x="19" y="309"/>
                </a:cxn>
                <a:cxn ang="0">
                  <a:pos x="19" y="291"/>
                </a:cxn>
                <a:cxn ang="0">
                  <a:pos x="5" y="269"/>
                </a:cxn>
                <a:cxn ang="0">
                  <a:pos x="5" y="246"/>
                </a:cxn>
                <a:cxn ang="0">
                  <a:pos x="14" y="219"/>
                </a:cxn>
                <a:cxn ang="0">
                  <a:pos x="14" y="161"/>
                </a:cxn>
                <a:cxn ang="0">
                  <a:pos x="0" y="107"/>
                </a:cxn>
                <a:cxn ang="0">
                  <a:pos x="5" y="67"/>
                </a:cxn>
                <a:cxn ang="0">
                  <a:pos x="5" y="0"/>
                </a:cxn>
                <a:cxn ang="0">
                  <a:pos x="40" y="101"/>
                </a:cxn>
                <a:cxn ang="0">
                  <a:pos x="71" y="197"/>
                </a:cxn>
                <a:cxn ang="0">
                  <a:pos x="93" y="300"/>
                </a:cxn>
                <a:cxn ang="0">
                  <a:pos x="115" y="368"/>
                </a:cxn>
              </a:cxnLst>
              <a:rect l="0" t="0" r="r" b="b"/>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1136824" name="Freeform 184"/>
            <p:cNvSpPr>
              <a:spLocks/>
            </p:cNvSpPr>
            <p:nvPr/>
          </p:nvSpPr>
          <p:spPr bwMode="auto">
            <a:xfrm>
              <a:off x="233" y="1992"/>
              <a:ext cx="41" cy="14"/>
            </a:xfrm>
            <a:custGeom>
              <a:avLst/>
              <a:gdLst/>
              <a:ahLst/>
              <a:cxnLst>
                <a:cxn ang="0">
                  <a:pos x="42" y="34"/>
                </a:cxn>
                <a:cxn ang="0">
                  <a:pos x="87" y="15"/>
                </a:cxn>
                <a:cxn ang="0">
                  <a:pos x="129" y="3"/>
                </a:cxn>
                <a:cxn ang="0">
                  <a:pos x="184" y="0"/>
                </a:cxn>
                <a:cxn ang="0">
                  <a:pos x="206" y="4"/>
                </a:cxn>
                <a:cxn ang="0">
                  <a:pos x="196" y="26"/>
                </a:cxn>
                <a:cxn ang="0">
                  <a:pos x="174" y="43"/>
                </a:cxn>
                <a:cxn ang="0">
                  <a:pos x="126" y="57"/>
                </a:cxn>
                <a:cxn ang="0">
                  <a:pos x="50" y="69"/>
                </a:cxn>
                <a:cxn ang="0">
                  <a:pos x="0" y="65"/>
                </a:cxn>
                <a:cxn ang="0">
                  <a:pos x="42" y="34"/>
                </a:cxn>
              </a:cxnLst>
              <a:rect l="0" t="0" r="r" b="b"/>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1136825" name="Freeform 185"/>
            <p:cNvSpPr>
              <a:spLocks/>
            </p:cNvSpPr>
            <p:nvPr/>
          </p:nvSpPr>
          <p:spPr bwMode="auto">
            <a:xfrm>
              <a:off x="284" y="1999"/>
              <a:ext cx="25" cy="31"/>
            </a:xfrm>
            <a:custGeom>
              <a:avLst/>
              <a:gdLst/>
              <a:ahLst/>
              <a:cxnLst>
                <a:cxn ang="0">
                  <a:pos x="67" y="43"/>
                </a:cxn>
                <a:cxn ang="0">
                  <a:pos x="82" y="9"/>
                </a:cxn>
                <a:cxn ang="0">
                  <a:pos x="106" y="0"/>
                </a:cxn>
                <a:cxn ang="0">
                  <a:pos x="122" y="7"/>
                </a:cxn>
                <a:cxn ang="0">
                  <a:pos x="124" y="25"/>
                </a:cxn>
                <a:cxn ang="0">
                  <a:pos x="114" y="55"/>
                </a:cxn>
                <a:cxn ang="0">
                  <a:pos x="95" y="82"/>
                </a:cxn>
                <a:cxn ang="0">
                  <a:pos x="73" y="108"/>
                </a:cxn>
                <a:cxn ang="0">
                  <a:pos x="45" y="133"/>
                </a:cxn>
                <a:cxn ang="0">
                  <a:pos x="0" y="154"/>
                </a:cxn>
                <a:cxn ang="0">
                  <a:pos x="40" y="110"/>
                </a:cxn>
                <a:cxn ang="0">
                  <a:pos x="53" y="78"/>
                </a:cxn>
                <a:cxn ang="0">
                  <a:pos x="67" y="43"/>
                </a:cxn>
              </a:cxnLst>
              <a:rect l="0" t="0" r="r" b="b"/>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1136826" name="Freeform 186"/>
            <p:cNvSpPr>
              <a:spLocks/>
            </p:cNvSpPr>
            <p:nvPr/>
          </p:nvSpPr>
          <p:spPr bwMode="auto">
            <a:xfrm>
              <a:off x="208" y="1836"/>
              <a:ext cx="60" cy="37"/>
            </a:xfrm>
            <a:custGeom>
              <a:avLst/>
              <a:gdLst/>
              <a:ahLst/>
              <a:cxnLst>
                <a:cxn ang="0">
                  <a:pos x="298" y="186"/>
                </a:cxn>
                <a:cxn ang="0">
                  <a:pos x="289" y="109"/>
                </a:cxn>
                <a:cxn ang="0">
                  <a:pos x="226" y="82"/>
                </a:cxn>
                <a:cxn ang="0">
                  <a:pos x="142" y="49"/>
                </a:cxn>
                <a:cxn ang="0">
                  <a:pos x="80" y="25"/>
                </a:cxn>
                <a:cxn ang="0">
                  <a:pos x="23" y="0"/>
                </a:cxn>
                <a:cxn ang="0">
                  <a:pos x="0" y="53"/>
                </a:cxn>
                <a:cxn ang="0">
                  <a:pos x="55" y="84"/>
                </a:cxn>
                <a:cxn ang="0">
                  <a:pos x="119" y="107"/>
                </a:cxn>
                <a:cxn ang="0">
                  <a:pos x="168" y="122"/>
                </a:cxn>
                <a:cxn ang="0">
                  <a:pos x="229" y="154"/>
                </a:cxn>
                <a:cxn ang="0">
                  <a:pos x="298" y="186"/>
                </a:cxn>
              </a:cxnLst>
              <a:rect l="0" t="0" r="r" b="b"/>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1136827" name="Group 187"/>
          <p:cNvGrpSpPr>
            <a:grpSpLocks/>
          </p:cNvGrpSpPr>
          <p:nvPr/>
        </p:nvGrpSpPr>
        <p:grpSpPr bwMode="auto">
          <a:xfrm>
            <a:off x="255588" y="4953000"/>
            <a:ext cx="195262" cy="265113"/>
            <a:chOff x="141" y="2010"/>
            <a:chExt cx="123" cy="167"/>
          </a:xfrm>
        </p:grpSpPr>
        <p:sp>
          <p:nvSpPr>
            <p:cNvPr id="1136828" name="Freeform 188"/>
            <p:cNvSpPr>
              <a:spLocks/>
            </p:cNvSpPr>
            <p:nvPr/>
          </p:nvSpPr>
          <p:spPr bwMode="auto">
            <a:xfrm>
              <a:off x="141" y="2010"/>
              <a:ext cx="123" cy="167"/>
            </a:xfrm>
            <a:custGeom>
              <a:avLst/>
              <a:gdLst/>
              <a:ahLst/>
              <a:cxnLst>
                <a:cxn ang="0">
                  <a:pos x="342" y="123"/>
                </a:cxn>
                <a:cxn ang="0">
                  <a:pos x="229" y="113"/>
                </a:cxn>
                <a:cxn ang="0">
                  <a:pos x="160" y="96"/>
                </a:cxn>
                <a:cxn ang="0">
                  <a:pos x="139" y="64"/>
                </a:cxn>
                <a:cxn ang="0">
                  <a:pos x="139" y="38"/>
                </a:cxn>
                <a:cxn ang="0">
                  <a:pos x="121" y="15"/>
                </a:cxn>
                <a:cxn ang="0">
                  <a:pos x="58" y="0"/>
                </a:cxn>
                <a:cxn ang="0">
                  <a:pos x="0" y="5"/>
                </a:cxn>
                <a:cxn ang="0">
                  <a:pos x="70" y="650"/>
                </a:cxn>
                <a:cxn ang="0">
                  <a:pos x="121" y="710"/>
                </a:cxn>
                <a:cxn ang="0">
                  <a:pos x="183" y="768"/>
                </a:cxn>
                <a:cxn ang="0">
                  <a:pos x="273" y="813"/>
                </a:cxn>
                <a:cxn ang="0">
                  <a:pos x="377" y="827"/>
                </a:cxn>
                <a:cxn ang="0">
                  <a:pos x="518" y="835"/>
                </a:cxn>
                <a:cxn ang="0">
                  <a:pos x="599" y="823"/>
                </a:cxn>
                <a:cxn ang="0">
                  <a:pos x="617" y="777"/>
                </a:cxn>
                <a:cxn ang="0">
                  <a:pos x="608" y="718"/>
                </a:cxn>
                <a:cxn ang="0">
                  <a:pos x="550" y="537"/>
                </a:cxn>
                <a:cxn ang="0">
                  <a:pos x="500" y="357"/>
                </a:cxn>
                <a:cxn ang="0">
                  <a:pos x="478" y="221"/>
                </a:cxn>
                <a:cxn ang="0">
                  <a:pos x="478" y="186"/>
                </a:cxn>
                <a:cxn ang="0">
                  <a:pos x="446" y="136"/>
                </a:cxn>
                <a:cxn ang="0">
                  <a:pos x="409" y="123"/>
                </a:cxn>
                <a:cxn ang="0">
                  <a:pos x="342" y="123"/>
                </a:cxn>
              </a:cxnLst>
              <a:rect l="0" t="0" r="r" b="b"/>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prstDash val="solid"/>
              <a:round/>
              <a:headEnd/>
              <a:tailEnd/>
            </a:ln>
          </p:spPr>
          <p:txBody>
            <a:bodyPr/>
            <a:lstStyle/>
            <a:p>
              <a:endParaRPr lang="zh-CN" altLang="en-US"/>
            </a:p>
          </p:txBody>
        </p:sp>
        <p:sp>
          <p:nvSpPr>
            <p:cNvPr id="1136829" name="Freeform 189"/>
            <p:cNvSpPr>
              <a:spLocks/>
            </p:cNvSpPr>
            <p:nvPr/>
          </p:nvSpPr>
          <p:spPr bwMode="auto">
            <a:xfrm>
              <a:off x="143" y="2019"/>
              <a:ext cx="106" cy="153"/>
            </a:xfrm>
            <a:custGeom>
              <a:avLst/>
              <a:gdLst/>
              <a:ahLst/>
              <a:cxnLst>
                <a:cxn ang="0">
                  <a:pos x="347" y="154"/>
                </a:cxn>
                <a:cxn ang="0">
                  <a:pos x="248" y="150"/>
                </a:cxn>
                <a:cxn ang="0">
                  <a:pos x="143" y="131"/>
                </a:cxn>
                <a:cxn ang="0">
                  <a:pos x="81" y="99"/>
                </a:cxn>
                <a:cxn ang="0">
                  <a:pos x="46" y="72"/>
                </a:cxn>
                <a:cxn ang="0">
                  <a:pos x="0" y="0"/>
                </a:cxn>
                <a:cxn ang="0">
                  <a:pos x="67" y="589"/>
                </a:cxn>
                <a:cxn ang="0">
                  <a:pos x="113" y="643"/>
                </a:cxn>
                <a:cxn ang="0">
                  <a:pos x="162" y="694"/>
                </a:cxn>
                <a:cxn ang="0">
                  <a:pos x="225" y="729"/>
                </a:cxn>
                <a:cxn ang="0">
                  <a:pos x="279" y="747"/>
                </a:cxn>
                <a:cxn ang="0">
                  <a:pos x="347" y="756"/>
                </a:cxn>
                <a:cxn ang="0">
                  <a:pos x="409" y="766"/>
                </a:cxn>
                <a:cxn ang="0">
                  <a:pos x="480" y="766"/>
                </a:cxn>
                <a:cxn ang="0">
                  <a:pos x="512" y="756"/>
                </a:cxn>
                <a:cxn ang="0">
                  <a:pos x="531" y="729"/>
                </a:cxn>
                <a:cxn ang="0">
                  <a:pos x="522" y="685"/>
                </a:cxn>
                <a:cxn ang="0">
                  <a:pos x="476" y="581"/>
                </a:cxn>
                <a:cxn ang="0">
                  <a:pos x="399" y="229"/>
                </a:cxn>
                <a:cxn ang="0">
                  <a:pos x="387" y="180"/>
                </a:cxn>
                <a:cxn ang="0">
                  <a:pos x="347" y="154"/>
                </a:cxn>
              </a:cxnLst>
              <a:rect l="0" t="0" r="r" b="b"/>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1136830" name="Freeform 190"/>
          <p:cNvSpPr>
            <a:spLocks/>
          </p:cNvSpPr>
          <p:nvPr/>
        </p:nvSpPr>
        <p:spPr bwMode="auto">
          <a:xfrm>
            <a:off x="735013" y="5254625"/>
            <a:ext cx="14287" cy="223838"/>
          </a:xfrm>
          <a:custGeom>
            <a:avLst/>
            <a:gdLst/>
            <a:ahLst/>
            <a:cxnLst>
              <a:cxn ang="0">
                <a:pos x="29" y="0"/>
              </a:cxn>
              <a:cxn ang="0">
                <a:pos x="43" y="36"/>
              </a:cxn>
              <a:cxn ang="0">
                <a:pos x="27" y="63"/>
              </a:cxn>
              <a:cxn ang="0">
                <a:pos x="14" y="122"/>
              </a:cxn>
              <a:cxn ang="0">
                <a:pos x="32" y="176"/>
              </a:cxn>
              <a:cxn ang="0">
                <a:pos x="21" y="491"/>
              </a:cxn>
              <a:cxn ang="0">
                <a:pos x="21" y="693"/>
              </a:cxn>
              <a:cxn ang="0">
                <a:pos x="0" y="703"/>
              </a:cxn>
              <a:cxn ang="0">
                <a:pos x="2" y="284"/>
              </a:cxn>
              <a:cxn ang="0">
                <a:pos x="21" y="184"/>
              </a:cxn>
              <a:cxn ang="0">
                <a:pos x="10" y="137"/>
              </a:cxn>
              <a:cxn ang="0">
                <a:pos x="4" y="120"/>
              </a:cxn>
              <a:cxn ang="0">
                <a:pos x="12" y="69"/>
              </a:cxn>
              <a:cxn ang="0">
                <a:pos x="27" y="40"/>
              </a:cxn>
              <a:cxn ang="0">
                <a:pos x="29" y="0"/>
              </a:cxn>
            </a:cxnLst>
            <a:rect l="0" t="0" r="r" b="b"/>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1136831" name="Freeform 191"/>
          <p:cNvSpPr>
            <a:spLocks/>
          </p:cNvSpPr>
          <p:nvPr/>
        </p:nvSpPr>
        <p:spPr bwMode="auto">
          <a:xfrm>
            <a:off x="677863" y="5257800"/>
            <a:ext cx="34925" cy="11113"/>
          </a:xfrm>
          <a:custGeom>
            <a:avLst/>
            <a:gdLst/>
            <a:ahLst/>
            <a:cxnLst>
              <a:cxn ang="0">
                <a:pos x="112" y="0"/>
              </a:cxn>
              <a:cxn ang="0">
                <a:pos x="57" y="26"/>
              </a:cxn>
              <a:cxn ang="0">
                <a:pos x="9" y="36"/>
              </a:cxn>
              <a:cxn ang="0">
                <a:pos x="0" y="36"/>
              </a:cxn>
              <a:cxn ang="0">
                <a:pos x="29" y="11"/>
              </a:cxn>
              <a:cxn ang="0">
                <a:pos x="112" y="0"/>
              </a:cxn>
            </a:cxnLst>
            <a:rect l="0" t="0" r="r" b="b"/>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1136832" name="Freeform 192"/>
          <p:cNvSpPr>
            <a:spLocks/>
          </p:cNvSpPr>
          <p:nvPr/>
        </p:nvSpPr>
        <p:spPr bwMode="auto">
          <a:xfrm>
            <a:off x="530225" y="4676775"/>
            <a:ext cx="47625" cy="128588"/>
          </a:xfrm>
          <a:custGeom>
            <a:avLst/>
            <a:gdLst/>
            <a:ahLst/>
            <a:cxnLst>
              <a:cxn ang="0">
                <a:pos x="0" y="0"/>
              </a:cxn>
              <a:cxn ang="0">
                <a:pos x="20" y="10"/>
              </a:cxn>
              <a:cxn ang="0">
                <a:pos x="17" y="34"/>
              </a:cxn>
              <a:cxn ang="0">
                <a:pos x="36" y="22"/>
              </a:cxn>
              <a:cxn ang="0">
                <a:pos x="33" y="50"/>
              </a:cxn>
              <a:cxn ang="0">
                <a:pos x="58" y="46"/>
              </a:cxn>
              <a:cxn ang="0">
                <a:pos x="39" y="69"/>
              </a:cxn>
              <a:cxn ang="0">
                <a:pos x="91" y="73"/>
              </a:cxn>
              <a:cxn ang="0">
                <a:pos x="61" y="101"/>
              </a:cxn>
              <a:cxn ang="0">
                <a:pos x="105" y="101"/>
              </a:cxn>
              <a:cxn ang="0">
                <a:pos x="75" y="130"/>
              </a:cxn>
              <a:cxn ang="0">
                <a:pos x="121" y="127"/>
              </a:cxn>
              <a:cxn ang="0">
                <a:pos x="92" y="167"/>
              </a:cxn>
              <a:cxn ang="0">
                <a:pos x="133" y="164"/>
              </a:cxn>
              <a:cxn ang="0">
                <a:pos x="98" y="199"/>
              </a:cxn>
              <a:cxn ang="0">
                <a:pos x="150" y="205"/>
              </a:cxn>
              <a:cxn ang="0">
                <a:pos x="105" y="237"/>
              </a:cxn>
              <a:cxn ang="0">
                <a:pos x="150" y="250"/>
              </a:cxn>
              <a:cxn ang="0">
                <a:pos x="101" y="266"/>
              </a:cxn>
              <a:cxn ang="0">
                <a:pos x="146" y="293"/>
              </a:cxn>
              <a:cxn ang="0">
                <a:pos x="98" y="312"/>
              </a:cxn>
              <a:cxn ang="0">
                <a:pos x="140" y="343"/>
              </a:cxn>
              <a:cxn ang="0">
                <a:pos x="98" y="355"/>
              </a:cxn>
              <a:cxn ang="0">
                <a:pos x="121" y="382"/>
              </a:cxn>
              <a:cxn ang="0">
                <a:pos x="88" y="407"/>
              </a:cxn>
            </a:cxnLst>
            <a:rect l="0" t="0" r="r" b="b"/>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prstDash val="solid"/>
            <a:round/>
            <a:headEnd/>
            <a:tailEnd/>
          </a:ln>
        </p:spPr>
        <p:txBody>
          <a:bodyPr/>
          <a:lstStyle/>
          <a:p>
            <a:endParaRPr lang="zh-CN" altLang="en-US"/>
          </a:p>
        </p:txBody>
      </p:sp>
      <p:sp>
        <p:nvSpPr>
          <p:cNvPr id="1136833" name="Text Box 193"/>
          <p:cNvSpPr txBox="1">
            <a:spLocks noChangeArrowheads="1"/>
          </p:cNvSpPr>
          <p:nvPr/>
        </p:nvSpPr>
        <p:spPr bwMode="auto">
          <a:xfrm>
            <a:off x="7804150" y="53927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用户代理</a:t>
            </a:r>
          </a:p>
        </p:txBody>
      </p:sp>
      <p:sp>
        <p:nvSpPr>
          <p:cNvPr id="1136834" name="Oval 194"/>
          <p:cNvSpPr>
            <a:spLocks noChangeArrowheads="1"/>
          </p:cNvSpPr>
          <p:nvPr/>
        </p:nvSpPr>
        <p:spPr bwMode="auto">
          <a:xfrm>
            <a:off x="793750" y="4783138"/>
            <a:ext cx="298450" cy="161925"/>
          </a:xfrm>
          <a:prstGeom prst="ellipse">
            <a:avLst/>
          </a:prstGeom>
          <a:solidFill>
            <a:schemeClr val="bg1"/>
          </a:solidFill>
          <a:ln w="9525">
            <a:solidFill>
              <a:schemeClr val="tx1"/>
            </a:solidFill>
            <a:round/>
            <a:headEnd/>
            <a:tailEnd/>
          </a:ln>
          <a:effectLst/>
        </p:spPr>
        <p:txBody>
          <a:bodyPr wrap="none" anchor="ctr"/>
          <a:lstStyle/>
          <a:p>
            <a:endParaRPr lang="zh-CN" altLang="en-US"/>
          </a:p>
        </p:txBody>
      </p:sp>
      <p:grpSp>
        <p:nvGrpSpPr>
          <p:cNvPr id="1136835" name="Group 195"/>
          <p:cNvGrpSpPr>
            <a:grpSpLocks/>
          </p:cNvGrpSpPr>
          <p:nvPr/>
        </p:nvGrpSpPr>
        <p:grpSpPr bwMode="auto">
          <a:xfrm>
            <a:off x="7958138" y="4419600"/>
            <a:ext cx="709612" cy="495300"/>
            <a:chOff x="4993" y="1674"/>
            <a:chExt cx="447" cy="312"/>
          </a:xfrm>
        </p:grpSpPr>
        <p:grpSp>
          <p:nvGrpSpPr>
            <p:cNvPr id="1136836" name="Group 196"/>
            <p:cNvGrpSpPr>
              <a:grpSpLocks/>
            </p:cNvGrpSpPr>
            <p:nvPr/>
          </p:nvGrpSpPr>
          <p:grpSpPr bwMode="auto">
            <a:xfrm>
              <a:off x="4993" y="1674"/>
              <a:ext cx="345" cy="282"/>
              <a:chOff x="4993" y="1674"/>
              <a:chExt cx="345" cy="282"/>
            </a:xfrm>
          </p:grpSpPr>
          <p:grpSp>
            <p:nvGrpSpPr>
              <p:cNvPr id="1136837" name="Group 197"/>
              <p:cNvGrpSpPr>
                <a:grpSpLocks/>
              </p:cNvGrpSpPr>
              <p:nvPr/>
            </p:nvGrpSpPr>
            <p:grpSpPr bwMode="auto">
              <a:xfrm>
                <a:off x="4993" y="1674"/>
                <a:ext cx="345" cy="282"/>
                <a:chOff x="4993" y="1674"/>
                <a:chExt cx="345" cy="282"/>
              </a:xfrm>
            </p:grpSpPr>
            <p:grpSp>
              <p:nvGrpSpPr>
                <p:cNvPr id="1136838" name="Group 198"/>
                <p:cNvGrpSpPr>
                  <a:grpSpLocks/>
                </p:cNvGrpSpPr>
                <p:nvPr/>
              </p:nvGrpSpPr>
              <p:grpSpPr bwMode="auto">
                <a:xfrm>
                  <a:off x="4993" y="1833"/>
                  <a:ext cx="345" cy="123"/>
                  <a:chOff x="4993" y="1833"/>
                  <a:chExt cx="345" cy="123"/>
                </a:xfrm>
              </p:grpSpPr>
              <p:sp>
                <p:nvSpPr>
                  <p:cNvPr id="1136839" name="Freeform 199"/>
                  <p:cNvSpPr>
                    <a:spLocks/>
                  </p:cNvSpPr>
                  <p:nvPr/>
                </p:nvSpPr>
                <p:spPr bwMode="auto">
                  <a:xfrm>
                    <a:off x="5140" y="1833"/>
                    <a:ext cx="198" cy="123"/>
                  </a:xfrm>
                  <a:custGeom>
                    <a:avLst/>
                    <a:gdLst/>
                    <a:ahLst/>
                    <a:cxnLst>
                      <a:cxn ang="0">
                        <a:pos x="0" y="225"/>
                      </a:cxn>
                      <a:cxn ang="0">
                        <a:pos x="0" y="738"/>
                      </a:cxn>
                      <a:cxn ang="0">
                        <a:pos x="1188" y="360"/>
                      </a:cxn>
                      <a:cxn ang="0">
                        <a:pos x="1188" y="0"/>
                      </a:cxn>
                      <a:cxn ang="0">
                        <a:pos x="0" y="225"/>
                      </a:cxn>
                    </a:cxnLst>
                    <a:rect l="0" t="0" r="r" b="b"/>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prstDash val="solid"/>
                    <a:round/>
                    <a:headEnd/>
                    <a:tailEnd/>
                  </a:ln>
                </p:spPr>
                <p:txBody>
                  <a:bodyPr/>
                  <a:lstStyle/>
                  <a:p>
                    <a:endParaRPr lang="zh-CN" altLang="en-US"/>
                  </a:p>
                </p:txBody>
              </p:sp>
              <p:sp>
                <p:nvSpPr>
                  <p:cNvPr id="1136840" name="Freeform 200"/>
                  <p:cNvSpPr>
                    <a:spLocks/>
                  </p:cNvSpPr>
                  <p:nvPr/>
                </p:nvSpPr>
                <p:spPr bwMode="auto">
                  <a:xfrm>
                    <a:off x="4993" y="1862"/>
                    <a:ext cx="147" cy="94"/>
                  </a:xfrm>
                  <a:custGeom>
                    <a:avLst/>
                    <a:gdLst/>
                    <a:ahLst/>
                    <a:cxnLst>
                      <a:cxn ang="0">
                        <a:pos x="882" y="50"/>
                      </a:cxn>
                      <a:cxn ang="0">
                        <a:pos x="882" y="563"/>
                      </a:cxn>
                      <a:cxn ang="0">
                        <a:pos x="0" y="436"/>
                      </a:cxn>
                      <a:cxn ang="0">
                        <a:pos x="0" y="0"/>
                      </a:cxn>
                      <a:cxn ang="0">
                        <a:pos x="882" y="50"/>
                      </a:cxn>
                    </a:cxnLst>
                    <a:rect l="0" t="0" r="r" b="b"/>
                    <a:pathLst>
                      <a:path w="882" h="563">
                        <a:moveTo>
                          <a:pt x="882" y="50"/>
                        </a:moveTo>
                        <a:lnTo>
                          <a:pt x="882" y="563"/>
                        </a:lnTo>
                        <a:lnTo>
                          <a:pt x="0" y="436"/>
                        </a:lnTo>
                        <a:lnTo>
                          <a:pt x="0" y="0"/>
                        </a:lnTo>
                        <a:lnTo>
                          <a:pt x="882" y="50"/>
                        </a:lnTo>
                        <a:close/>
                      </a:path>
                    </a:pathLst>
                  </a:custGeom>
                  <a:solidFill>
                    <a:srgbClr val="808080"/>
                  </a:solidFill>
                  <a:ln w="1588">
                    <a:solidFill>
                      <a:srgbClr val="000000"/>
                    </a:solidFill>
                    <a:prstDash val="solid"/>
                    <a:round/>
                    <a:headEnd/>
                    <a:tailEnd/>
                  </a:ln>
                </p:spPr>
                <p:txBody>
                  <a:bodyPr/>
                  <a:lstStyle/>
                  <a:p>
                    <a:endParaRPr lang="zh-CN" altLang="en-US"/>
                  </a:p>
                </p:txBody>
              </p:sp>
              <p:sp>
                <p:nvSpPr>
                  <p:cNvPr id="1136841" name="Freeform 201"/>
                  <p:cNvSpPr>
                    <a:spLocks/>
                  </p:cNvSpPr>
                  <p:nvPr/>
                </p:nvSpPr>
                <p:spPr bwMode="auto">
                  <a:xfrm>
                    <a:off x="4993" y="1833"/>
                    <a:ext cx="345" cy="38"/>
                  </a:xfrm>
                  <a:custGeom>
                    <a:avLst/>
                    <a:gdLst/>
                    <a:ahLst/>
                    <a:cxnLst>
                      <a:cxn ang="0">
                        <a:pos x="0" y="175"/>
                      </a:cxn>
                      <a:cxn ang="0">
                        <a:pos x="892" y="225"/>
                      </a:cxn>
                      <a:cxn ang="0">
                        <a:pos x="2070" y="0"/>
                      </a:cxn>
                      <a:cxn ang="0">
                        <a:pos x="1202" y="0"/>
                      </a:cxn>
                      <a:cxn ang="0">
                        <a:pos x="0" y="175"/>
                      </a:cxn>
                    </a:cxnLst>
                    <a:rect l="0" t="0" r="r" b="b"/>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prstDash val="solid"/>
                    <a:round/>
                    <a:headEnd/>
                    <a:tailEnd/>
                  </a:ln>
                </p:spPr>
                <p:txBody>
                  <a:bodyPr/>
                  <a:lstStyle/>
                  <a:p>
                    <a:endParaRPr lang="zh-CN" altLang="en-US"/>
                  </a:p>
                </p:txBody>
              </p:sp>
            </p:grpSp>
            <p:sp>
              <p:nvSpPr>
                <p:cNvPr id="1136842" name="Freeform 202"/>
                <p:cNvSpPr>
                  <a:spLocks/>
                </p:cNvSpPr>
                <p:nvPr/>
              </p:nvSpPr>
              <p:spPr bwMode="auto">
                <a:xfrm>
                  <a:off x="5105" y="1823"/>
                  <a:ext cx="126" cy="35"/>
                </a:xfrm>
                <a:custGeom>
                  <a:avLst/>
                  <a:gdLst/>
                  <a:ahLst/>
                  <a:cxnLst>
                    <a:cxn ang="0">
                      <a:pos x="0" y="120"/>
                    </a:cxn>
                    <a:cxn ang="0">
                      <a:pos x="0" y="188"/>
                    </a:cxn>
                    <a:cxn ang="0">
                      <a:pos x="351" y="210"/>
                    </a:cxn>
                    <a:cxn ang="0">
                      <a:pos x="751" y="135"/>
                    </a:cxn>
                    <a:cxn ang="0">
                      <a:pos x="751" y="0"/>
                    </a:cxn>
                    <a:cxn ang="0">
                      <a:pos x="0" y="120"/>
                    </a:cxn>
                  </a:cxnLst>
                  <a:rect l="0" t="0" r="r" b="b"/>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prstDash val="solid"/>
                  <a:round/>
                  <a:headEnd/>
                  <a:tailEnd/>
                </a:ln>
              </p:spPr>
              <p:txBody>
                <a:bodyPr/>
                <a:lstStyle/>
                <a:p>
                  <a:endParaRPr lang="zh-CN" altLang="en-US"/>
                </a:p>
              </p:txBody>
            </p:sp>
            <p:grpSp>
              <p:nvGrpSpPr>
                <p:cNvPr id="1136843" name="Group 203"/>
                <p:cNvGrpSpPr>
                  <a:grpSpLocks/>
                </p:cNvGrpSpPr>
                <p:nvPr/>
              </p:nvGrpSpPr>
              <p:grpSpPr bwMode="auto">
                <a:xfrm>
                  <a:off x="5020" y="1674"/>
                  <a:ext cx="279" cy="176"/>
                  <a:chOff x="5020" y="1674"/>
                  <a:chExt cx="279" cy="176"/>
                </a:xfrm>
              </p:grpSpPr>
              <p:sp>
                <p:nvSpPr>
                  <p:cNvPr id="1136844" name="Freeform 204"/>
                  <p:cNvSpPr>
                    <a:spLocks/>
                  </p:cNvSpPr>
                  <p:nvPr/>
                </p:nvSpPr>
                <p:spPr bwMode="auto">
                  <a:xfrm>
                    <a:off x="5139" y="1674"/>
                    <a:ext cx="160" cy="172"/>
                  </a:xfrm>
                  <a:custGeom>
                    <a:avLst/>
                    <a:gdLst/>
                    <a:ahLst/>
                    <a:cxnLst>
                      <a:cxn ang="0">
                        <a:pos x="135" y="1031"/>
                      </a:cxn>
                      <a:cxn ang="0">
                        <a:pos x="0" y="33"/>
                      </a:cxn>
                      <a:cxn ang="0">
                        <a:pos x="827" y="0"/>
                      </a:cxn>
                      <a:cxn ang="0">
                        <a:pos x="960" y="889"/>
                      </a:cxn>
                      <a:cxn ang="0">
                        <a:pos x="135" y="1031"/>
                      </a:cxn>
                    </a:cxnLst>
                    <a:rect l="0" t="0" r="r" b="b"/>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prstDash val="solid"/>
                    <a:round/>
                    <a:headEnd/>
                    <a:tailEnd/>
                  </a:ln>
                </p:spPr>
                <p:txBody>
                  <a:bodyPr/>
                  <a:lstStyle/>
                  <a:p>
                    <a:endParaRPr lang="zh-CN" altLang="en-US"/>
                  </a:p>
                </p:txBody>
              </p:sp>
              <p:sp>
                <p:nvSpPr>
                  <p:cNvPr id="1136845" name="Freeform 205"/>
                  <p:cNvSpPr>
                    <a:spLocks/>
                  </p:cNvSpPr>
                  <p:nvPr/>
                </p:nvSpPr>
                <p:spPr bwMode="auto">
                  <a:xfrm>
                    <a:off x="5020" y="1679"/>
                    <a:ext cx="141" cy="171"/>
                  </a:xfrm>
                  <a:custGeom>
                    <a:avLst/>
                    <a:gdLst/>
                    <a:ahLst/>
                    <a:cxnLst>
                      <a:cxn ang="0">
                        <a:pos x="715" y="0"/>
                      </a:cxn>
                      <a:cxn ang="0">
                        <a:pos x="0" y="228"/>
                      </a:cxn>
                      <a:cxn ang="0">
                        <a:pos x="102" y="1026"/>
                      </a:cxn>
                      <a:cxn ang="0">
                        <a:pos x="850" y="1000"/>
                      </a:cxn>
                      <a:cxn ang="0">
                        <a:pos x="715" y="0"/>
                      </a:cxn>
                    </a:cxnLst>
                    <a:rect l="0" t="0" r="r" b="b"/>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prstDash val="solid"/>
                    <a:round/>
                    <a:headEnd/>
                    <a:tailEnd/>
                  </a:ln>
                </p:spPr>
                <p:txBody>
                  <a:bodyPr/>
                  <a:lstStyle/>
                  <a:p>
                    <a:endParaRPr lang="zh-CN" altLang="en-US"/>
                  </a:p>
                </p:txBody>
              </p:sp>
              <p:sp>
                <p:nvSpPr>
                  <p:cNvPr id="1136846" name="Freeform 206"/>
                  <p:cNvSpPr>
                    <a:spLocks/>
                  </p:cNvSpPr>
                  <p:nvPr/>
                </p:nvSpPr>
                <p:spPr bwMode="auto">
                  <a:xfrm>
                    <a:off x="5166" y="1691"/>
                    <a:ext cx="115" cy="129"/>
                  </a:xfrm>
                  <a:custGeom>
                    <a:avLst/>
                    <a:gdLst/>
                    <a:ahLst/>
                    <a:cxnLst>
                      <a:cxn ang="0">
                        <a:pos x="0" y="36"/>
                      </a:cxn>
                      <a:cxn ang="0">
                        <a:pos x="98" y="778"/>
                      </a:cxn>
                      <a:cxn ang="0">
                        <a:pos x="689" y="689"/>
                      </a:cxn>
                      <a:cxn ang="0">
                        <a:pos x="587" y="0"/>
                      </a:cxn>
                      <a:cxn ang="0">
                        <a:pos x="0" y="36"/>
                      </a:cxn>
                    </a:cxnLst>
                    <a:rect l="0" t="0" r="r" b="b"/>
                    <a:pathLst>
                      <a:path w="689" h="778">
                        <a:moveTo>
                          <a:pt x="0" y="36"/>
                        </a:moveTo>
                        <a:lnTo>
                          <a:pt x="98" y="778"/>
                        </a:lnTo>
                        <a:lnTo>
                          <a:pt x="689" y="689"/>
                        </a:lnTo>
                        <a:lnTo>
                          <a:pt x="587" y="0"/>
                        </a:lnTo>
                        <a:lnTo>
                          <a:pt x="0" y="36"/>
                        </a:lnTo>
                        <a:close/>
                      </a:path>
                    </a:pathLst>
                  </a:custGeom>
                  <a:solidFill>
                    <a:srgbClr val="00C0C0"/>
                  </a:solidFill>
                  <a:ln w="1588">
                    <a:solidFill>
                      <a:srgbClr val="000000"/>
                    </a:solidFill>
                    <a:prstDash val="solid"/>
                    <a:round/>
                    <a:headEnd/>
                    <a:tailEnd/>
                  </a:ln>
                </p:spPr>
                <p:txBody>
                  <a:bodyPr/>
                  <a:lstStyle/>
                  <a:p>
                    <a:endParaRPr lang="zh-CN" altLang="en-US"/>
                  </a:p>
                </p:txBody>
              </p:sp>
            </p:grpSp>
          </p:grpSp>
          <p:grpSp>
            <p:nvGrpSpPr>
              <p:cNvPr id="1136847" name="Group 207"/>
              <p:cNvGrpSpPr>
                <a:grpSpLocks/>
              </p:cNvGrpSpPr>
              <p:nvPr/>
            </p:nvGrpSpPr>
            <p:grpSpPr bwMode="auto">
              <a:xfrm>
                <a:off x="5212" y="1846"/>
                <a:ext cx="113" cy="80"/>
                <a:chOff x="5212" y="1846"/>
                <a:chExt cx="113" cy="80"/>
              </a:xfrm>
            </p:grpSpPr>
            <p:sp>
              <p:nvSpPr>
                <p:cNvPr id="1136848" name="Freeform 208"/>
                <p:cNvSpPr>
                  <a:spLocks/>
                </p:cNvSpPr>
                <p:nvPr/>
              </p:nvSpPr>
              <p:spPr bwMode="auto">
                <a:xfrm>
                  <a:off x="5212" y="1846"/>
                  <a:ext cx="112" cy="80"/>
                </a:xfrm>
                <a:custGeom>
                  <a:avLst/>
                  <a:gdLst/>
                  <a:ahLst/>
                  <a:cxnLst>
                    <a:cxn ang="0">
                      <a:pos x="674" y="0"/>
                    </a:cxn>
                    <a:cxn ang="0">
                      <a:pos x="0" y="143"/>
                    </a:cxn>
                    <a:cxn ang="0">
                      <a:pos x="0" y="482"/>
                    </a:cxn>
                    <a:cxn ang="0">
                      <a:pos x="674" y="271"/>
                    </a:cxn>
                    <a:cxn ang="0">
                      <a:pos x="674" y="0"/>
                    </a:cxn>
                  </a:cxnLst>
                  <a:rect l="0" t="0" r="r" b="b"/>
                  <a:pathLst>
                    <a:path w="674" h="482">
                      <a:moveTo>
                        <a:pt x="674" y="0"/>
                      </a:moveTo>
                      <a:lnTo>
                        <a:pt x="0" y="143"/>
                      </a:lnTo>
                      <a:lnTo>
                        <a:pt x="0" y="482"/>
                      </a:lnTo>
                      <a:lnTo>
                        <a:pt x="674" y="271"/>
                      </a:lnTo>
                      <a:lnTo>
                        <a:pt x="674" y="0"/>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1136849" name="Line 209"/>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1136850" name="Line 210"/>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1136851" name="Line 211"/>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1136852" name="Line 212"/>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1136853" name="Line 213"/>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1136854" name="Line 214"/>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1136855" name="Group 215"/>
            <p:cNvGrpSpPr>
              <a:grpSpLocks/>
            </p:cNvGrpSpPr>
            <p:nvPr/>
          </p:nvGrpSpPr>
          <p:grpSpPr bwMode="auto">
            <a:xfrm>
              <a:off x="5170" y="1848"/>
              <a:ext cx="270" cy="138"/>
              <a:chOff x="5170" y="1848"/>
              <a:chExt cx="270" cy="138"/>
            </a:xfrm>
          </p:grpSpPr>
          <p:grpSp>
            <p:nvGrpSpPr>
              <p:cNvPr id="1136856" name="Group 216"/>
              <p:cNvGrpSpPr>
                <a:grpSpLocks/>
              </p:cNvGrpSpPr>
              <p:nvPr/>
            </p:nvGrpSpPr>
            <p:grpSpPr bwMode="auto">
              <a:xfrm>
                <a:off x="5188" y="1923"/>
                <a:ext cx="43" cy="32"/>
                <a:chOff x="5188" y="1923"/>
                <a:chExt cx="43" cy="32"/>
              </a:xfrm>
            </p:grpSpPr>
            <p:sp>
              <p:nvSpPr>
                <p:cNvPr id="1136857" name="Freeform 217"/>
                <p:cNvSpPr>
                  <a:spLocks/>
                </p:cNvSpPr>
                <p:nvPr/>
              </p:nvSpPr>
              <p:spPr bwMode="auto">
                <a:xfrm>
                  <a:off x="5188" y="1923"/>
                  <a:ext cx="12" cy="32"/>
                </a:xfrm>
                <a:custGeom>
                  <a:avLst/>
                  <a:gdLst/>
                  <a:ahLst/>
                  <a:cxnLst>
                    <a:cxn ang="0">
                      <a:pos x="23" y="0"/>
                    </a:cxn>
                    <a:cxn ang="0">
                      <a:pos x="0" y="183"/>
                    </a:cxn>
                    <a:cxn ang="0">
                      <a:pos x="55" y="194"/>
                    </a:cxn>
                    <a:cxn ang="0">
                      <a:pos x="75" y="8"/>
                    </a:cxn>
                    <a:cxn ang="0">
                      <a:pos x="23" y="0"/>
                    </a:cxn>
                  </a:cxnLst>
                  <a:rect l="0" t="0" r="r" b="b"/>
                  <a:pathLst>
                    <a:path w="75" h="194">
                      <a:moveTo>
                        <a:pt x="23" y="0"/>
                      </a:moveTo>
                      <a:lnTo>
                        <a:pt x="0" y="183"/>
                      </a:lnTo>
                      <a:lnTo>
                        <a:pt x="55" y="194"/>
                      </a:lnTo>
                      <a:lnTo>
                        <a:pt x="75" y="8"/>
                      </a:lnTo>
                      <a:lnTo>
                        <a:pt x="23" y="0"/>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1136858" name="Freeform 218"/>
                <p:cNvSpPr>
                  <a:spLocks/>
                </p:cNvSpPr>
                <p:nvPr/>
              </p:nvSpPr>
              <p:spPr bwMode="auto">
                <a:xfrm>
                  <a:off x="5197" y="1927"/>
                  <a:ext cx="34" cy="28"/>
                </a:xfrm>
                <a:custGeom>
                  <a:avLst/>
                  <a:gdLst/>
                  <a:ahLst/>
                  <a:cxnLst>
                    <a:cxn ang="0">
                      <a:pos x="17" y="5"/>
                    </a:cxn>
                    <a:cxn ang="0">
                      <a:pos x="0" y="168"/>
                    </a:cxn>
                    <a:cxn ang="0">
                      <a:pos x="206" y="84"/>
                    </a:cxn>
                    <a:cxn ang="0">
                      <a:pos x="126" y="58"/>
                    </a:cxn>
                    <a:cxn ang="0">
                      <a:pos x="52" y="97"/>
                    </a:cxn>
                    <a:cxn ang="0">
                      <a:pos x="75" y="0"/>
                    </a:cxn>
                    <a:cxn ang="0">
                      <a:pos x="17" y="5"/>
                    </a:cxn>
                  </a:cxnLst>
                  <a:rect l="0" t="0" r="r" b="b"/>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prstDash val="solid"/>
                  <a:round/>
                  <a:headEnd/>
                  <a:tailEnd/>
                </a:ln>
              </p:spPr>
              <p:txBody>
                <a:bodyPr/>
                <a:lstStyle/>
                <a:p>
                  <a:endParaRPr lang="zh-CN" altLang="en-US"/>
                </a:p>
              </p:txBody>
            </p:sp>
          </p:grpSp>
          <p:grpSp>
            <p:nvGrpSpPr>
              <p:cNvPr id="1136859" name="Group 219"/>
              <p:cNvGrpSpPr>
                <a:grpSpLocks/>
              </p:cNvGrpSpPr>
              <p:nvPr/>
            </p:nvGrpSpPr>
            <p:grpSpPr bwMode="auto">
              <a:xfrm>
                <a:off x="5170" y="1848"/>
                <a:ext cx="270" cy="138"/>
                <a:chOff x="5170" y="1848"/>
                <a:chExt cx="270" cy="138"/>
              </a:xfrm>
            </p:grpSpPr>
            <p:sp>
              <p:nvSpPr>
                <p:cNvPr id="1136860" name="Freeform 220"/>
                <p:cNvSpPr>
                  <a:spLocks/>
                </p:cNvSpPr>
                <p:nvPr/>
              </p:nvSpPr>
              <p:spPr bwMode="auto">
                <a:xfrm>
                  <a:off x="5175" y="1848"/>
                  <a:ext cx="264" cy="122"/>
                </a:xfrm>
                <a:custGeom>
                  <a:avLst/>
                  <a:gdLst/>
                  <a:ahLst/>
                  <a:cxnLst>
                    <a:cxn ang="0">
                      <a:pos x="0" y="309"/>
                    </a:cxn>
                    <a:cxn ang="0">
                      <a:pos x="759" y="729"/>
                    </a:cxn>
                    <a:cxn ang="0">
                      <a:pos x="1583" y="318"/>
                    </a:cxn>
                    <a:cxn ang="0">
                      <a:pos x="951" y="0"/>
                    </a:cxn>
                    <a:cxn ang="0">
                      <a:pos x="0" y="309"/>
                    </a:cxn>
                  </a:cxnLst>
                  <a:rect l="0" t="0" r="r" b="b"/>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prstDash val="solid"/>
                  <a:round/>
                  <a:headEnd/>
                  <a:tailEnd/>
                </a:ln>
              </p:spPr>
              <p:txBody>
                <a:bodyPr/>
                <a:lstStyle/>
                <a:p>
                  <a:endParaRPr lang="zh-CN" altLang="en-US"/>
                </a:p>
              </p:txBody>
            </p:sp>
            <p:sp>
              <p:nvSpPr>
                <p:cNvPr id="1136861" name="Freeform 221"/>
                <p:cNvSpPr>
                  <a:spLocks/>
                </p:cNvSpPr>
                <p:nvPr/>
              </p:nvSpPr>
              <p:spPr bwMode="auto">
                <a:xfrm>
                  <a:off x="5170" y="1899"/>
                  <a:ext cx="133" cy="86"/>
                </a:xfrm>
                <a:custGeom>
                  <a:avLst/>
                  <a:gdLst/>
                  <a:ahLst/>
                  <a:cxnLst>
                    <a:cxn ang="0">
                      <a:pos x="28" y="0"/>
                    </a:cxn>
                    <a:cxn ang="0">
                      <a:pos x="792" y="426"/>
                    </a:cxn>
                    <a:cxn ang="0">
                      <a:pos x="770" y="516"/>
                    </a:cxn>
                    <a:cxn ang="0">
                      <a:pos x="0" y="82"/>
                    </a:cxn>
                    <a:cxn ang="0">
                      <a:pos x="28" y="0"/>
                    </a:cxn>
                  </a:cxnLst>
                  <a:rect l="0" t="0" r="r" b="b"/>
                  <a:pathLst>
                    <a:path w="792" h="516">
                      <a:moveTo>
                        <a:pt x="28" y="0"/>
                      </a:moveTo>
                      <a:lnTo>
                        <a:pt x="792" y="426"/>
                      </a:lnTo>
                      <a:lnTo>
                        <a:pt x="770" y="516"/>
                      </a:lnTo>
                      <a:lnTo>
                        <a:pt x="0" y="82"/>
                      </a:lnTo>
                      <a:lnTo>
                        <a:pt x="28" y="0"/>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1136862" name="Freeform 222"/>
                <p:cNvSpPr>
                  <a:spLocks/>
                </p:cNvSpPr>
                <p:nvPr/>
              </p:nvSpPr>
              <p:spPr bwMode="auto">
                <a:xfrm>
                  <a:off x="5299" y="1901"/>
                  <a:ext cx="141" cy="85"/>
                </a:xfrm>
                <a:custGeom>
                  <a:avLst/>
                  <a:gdLst/>
                  <a:ahLst/>
                  <a:cxnLst>
                    <a:cxn ang="0">
                      <a:pos x="0" y="507"/>
                    </a:cxn>
                    <a:cxn ang="0">
                      <a:pos x="25" y="411"/>
                    </a:cxn>
                    <a:cxn ang="0">
                      <a:pos x="846" y="0"/>
                    </a:cxn>
                    <a:cxn ang="0">
                      <a:pos x="817" y="76"/>
                    </a:cxn>
                    <a:cxn ang="0">
                      <a:pos x="0" y="507"/>
                    </a:cxn>
                  </a:cxnLst>
                  <a:rect l="0" t="0" r="r" b="b"/>
                  <a:pathLst>
                    <a:path w="846" h="507">
                      <a:moveTo>
                        <a:pt x="0" y="507"/>
                      </a:moveTo>
                      <a:lnTo>
                        <a:pt x="25" y="411"/>
                      </a:lnTo>
                      <a:lnTo>
                        <a:pt x="846" y="0"/>
                      </a:lnTo>
                      <a:lnTo>
                        <a:pt x="817" y="76"/>
                      </a:lnTo>
                      <a:lnTo>
                        <a:pt x="0" y="507"/>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1136863" name="Freeform 223"/>
                <p:cNvSpPr>
                  <a:spLocks/>
                </p:cNvSpPr>
                <p:nvPr/>
              </p:nvSpPr>
              <p:spPr bwMode="auto">
                <a:xfrm>
                  <a:off x="5227" y="1905"/>
                  <a:ext cx="106" cy="54"/>
                </a:xfrm>
                <a:custGeom>
                  <a:avLst/>
                  <a:gdLst/>
                  <a:ahLst/>
                  <a:cxnLst>
                    <a:cxn ang="0">
                      <a:pos x="0" y="83"/>
                    </a:cxn>
                    <a:cxn ang="0">
                      <a:pos x="220" y="0"/>
                    </a:cxn>
                    <a:cxn ang="0">
                      <a:pos x="637" y="224"/>
                    </a:cxn>
                    <a:cxn ang="0">
                      <a:pos x="425" y="321"/>
                    </a:cxn>
                    <a:cxn ang="0">
                      <a:pos x="0" y="83"/>
                    </a:cxn>
                  </a:cxnLst>
                  <a:rect l="0" t="0" r="r" b="b"/>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1136864" name="Freeform 224"/>
                <p:cNvSpPr>
                  <a:spLocks/>
                </p:cNvSpPr>
                <p:nvPr/>
              </p:nvSpPr>
              <p:spPr bwMode="auto">
                <a:xfrm>
                  <a:off x="5270" y="1868"/>
                  <a:ext cx="156" cy="72"/>
                </a:xfrm>
                <a:custGeom>
                  <a:avLst/>
                  <a:gdLst/>
                  <a:ahLst/>
                  <a:cxnLst>
                    <a:cxn ang="0">
                      <a:pos x="0" y="210"/>
                    </a:cxn>
                    <a:cxn ang="0">
                      <a:pos x="410" y="434"/>
                    </a:cxn>
                    <a:cxn ang="0">
                      <a:pos x="938" y="186"/>
                    </a:cxn>
                    <a:cxn ang="0">
                      <a:pos x="554" y="0"/>
                    </a:cxn>
                    <a:cxn ang="0">
                      <a:pos x="0" y="210"/>
                    </a:cxn>
                  </a:cxnLst>
                  <a:rect l="0" t="0" r="r" b="b"/>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1136865" name="Freeform 225"/>
                <p:cNvSpPr>
                  <a:spLocks/>
                </p:cNvSpPr>
                <p:nvPr/>
              </p:nvSpPr>
              <p:spPr bwMode="auto">
                <a:xfrm>
                  <a:off x="5188" y="1852"/>
                  <a:ext cx="172" cy="66"/>
                </a:xfrm>
                <a:custGeom>
                  <a:avLst/>
                  <a:gdLst/>
                  <a:ahLst/>
                  <a:cxnLst>
                    <a:cxn ang="0">
                      <a:pos x="216" y="395"/>
                    </a:cxn>
                    <a:cxn ang="0">
                      <a:pos x="0" y="285"/>
                    </a:cxn>
                    <a:cxn ang="0">
                      <a:pos x="867" y="0"/>
                    </a:cxn>
                    <a:cxn ang="0">
                      <a:pos x="1034" y="82"/>
                    </a:cxn>
                    <a:cxn ang="0">
                      <a:pos x="216" y="395"/>
                    </a:cxn>
                  </a:cxnLst>
                  <a:rect l="0" t="0" r="r" b="b"/>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1136866" name="Line 226"/>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1136867" name="Line 227"/>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1136868" name="Line 228"/>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1136869" name="Line 229"/>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1136870" name="Line 230"/>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1136871" name="Line 231"/>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1136872" name="Line 232"/>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1136873" name="Line 233"/>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1136874" name="Line 234"/>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1136875" name="Line 235"/>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1136876" name="Line 236"/>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1136877" name="Line 237"/>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1136878" name="Line 238"/>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1136879" name="Line 239"/>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1136880" name="Line 240"/>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1136881" name="Line 241"/>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1136882" name="Line 242"/>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1136883" name="Line 243"/>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1136884" name="Line 244"/>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1136885" name="Line 245"/>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1136886" name="Line 246"/>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1136887" name="Group 247"/>
          <p:cNvGrpSpPr>
            <a:grpSpLocks/>
          </p:cNvGrpSpPr>
          <p:nvPr/>
        </p:nvGrpSpPr>
        <p:grpSpPr bwMode="auto">
          <a:xfrm>
            <a:off x="8391525" y="4983163"/>
            <a:ext cx="552450" cy="246062"/>
            <a:chOff x="5266" y="2029"/>
            <a:chExt cx="348" cy="155"/>
          </a:xfrm>
        </p:grpSpPr>
        <p:sp>
          <p:nvSpPr>
            <p:cNvPr id="1136888" name="Freeform 248"/>
            <p:cNvSpPr>
              <a:spLocks/>
            </p:cNvSpPr>
            <p:nvPr/>
          </p:nvSpPr>
          <p:spPr bwMode="auto">
            <a:xfrm>
              <a:off x="5266" y="2029"/>
              <a:ext cx="348" cy="155"/>
            </a:xfrm>
            <a:custGeom>
              <a:avLst/>
              <a:gdLst/>
              <a:ahLst/>
              <a:cxnLst>
                <a:cxn ang="0">
                  <a:pos x="182" y="927"/>
                </a:cxn>
                <a:cxn ang="0">
                  <a:pos x="5" y="905"/>
                </a:cxn>
                <a:cxn ang="0">
                  <a:pos x="0" y="695"/>
                </a:cxn>
                <a:cxn ang="0">
                  <a:pos x="9" y="537"/>
                </a:cxn>
                <a:cxn ang="0">
                  <a:pos x="100" y="442"/>
                </a:cxn>
                <a:cxn ang="0">
                  <a:pos x="210" y="387"/>
                </a:cxn>
                <a:cxn ang="0">
                  <a:pos x="460" y="296"/>
                </a:cxn>
                <a:cxn ang="0">
                  <a:pos x="828" y="207"/>
                </a:cxn>
                <a:cxn ang="0">
                  <a:pos x="900" y="201"/>
                </a:cxn>
                <a:cxn ang="0">
                  <a:pos x="948" y="207"/>
                </a:cxn>
                <a:cxn ang="0">
                  <a:pos x="960" y="188"/>
                </a:cxn>
                <a:cxn ang="0">
                  <a:pos x="980" y="169"/>
                </a:cxn>
                <a:cxn ang="0">
                  <a:pos x="1003" y="173"/>
                </a:cxn>
                <a:cxn ang="0">
                  <a:pos x="1035" y="176"/>
                </a:cxn>
                <a:cxn ang="0">
                  <a:pos x="1049" y="138"/>
                </a:cxn>
                <a:cxn ang="0">
                  <a:pos x="1077" y="118"/>
                </a:cxn>
                <a:cxn ang="0">
                  <a:pos x="1106" y="112"/>
                </a:cxn>
                <a:cxn ang="0">
                  <a:pos x="1144" y="112"/>
                </a:cxn>
                <a:cxn ang="0">
                  <a:pos x="1138" y="82"/>
                </a:cxn>
                <a:cxn ang="0">
                  <a:pos x="1182" y="0"/>
                </a:cxn>
                <a:cxn ang="0">
                  <a:pos x="2040" y="22"/>
                </a:cxn>
                <a:cxn ang="0">
                  <a:pos x="2037" y="110"/>
                </a:cxn>
                <a:cxn ang="0">
                  <a:pos x="2053" y="188"/>
                </a:cxn>
                <a:cxn ang="0">
                  <a:pos x="2065" y="244"/>
                </a:cxn>
                <a:cxn ang="0">
                  <a:pos x="2080" y="314"/>
                </a:cxn>
                <a:cxn ang="0">
                  <a:pos x="2091" y="427"/>
                </a:cxn>
                <a:cxn ang="0">
                  <a:pos x="2077" y="494"/>
                </a:cxn>
                <a:cxn ang="0">
                  <a:pos x="2053" y="557"/>
                </a:cxn>
                <a:cxn ang="0">
                  <a:pos x="2023" y="610"/>
                </a:cxn>
                <a:cxn ang="0">
                  <a:pos x="1983" y="629"/>
                </a:cxn>
                <a:cxn ang="0">
                  <a:pos x="1921" y="648"/>
                </a:cxn>
                <a:cxn ang="0">
                  <a:pos x="1838" y="673"/>
                </a:cxn>
                <a:cxn ang="0">
                  <a:pos x="1801" y="717"/>
                </a:cxn>
                <a:cxn ang="0">
                  <a:pos x="1757" y="754"/>
                </a:cxn>
                <a:cxn ang="0">
                  <a:pos x="1686" y="786"/>
                </a:cxn>
                <a:cxn ang="0">
                  <a:pos x="1605" y="812"/>
                </a:cxn>
                <a:cxn ang="0">
                  <a:pos x="1475" y="827"/>
                </a:cxn>
                <a:cxn ang="0">
                  <a:pos x="1364" y="827"/>
                </a:cxn>
                <a:cxn ang="0">
                  <a:pos x="1279" y="818"/>
                </a:cxn>
                <a:cxn ang="0">
                  <a:pos x="1202" y="812"/>
                </a:cxn>
                <a:cxn ang="0">
                  <a:pos x="1144" y="843"/>
                </a:cxn>
                <a:cxn ang="0">
                  <a:pos x="1031" y="837"/>
                </a:cxn>
                <a:cxn ang="0">
                  <a:pos x="582" y="901"/>
                </a:cxn>
                <a:cxn ang="0">
                  <a:pos x="386" y="931"/>
                </a:cxn>
                <a:cxn ang="0">
                  <a:pos x="182" y="927"/>
                </a:cxn>
              </a:cxnLst>
              <a:rect l="0" t="0" r="r" b="b"/>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1136889" name="Freeform 249"/>
            <p:cNvSpPr>
              <a:spLocks/>
            </p:cNvSpPr>
            <p:nvPr/>
          </p:nvSpPr>
          <p:spPr bwMode="auto">
            <a:xfrm>
              <a:off x="5268" y="2043"/>
              <a:ext cx="342" cy="138"/>
            </a:xfrm>
            <a:custGeom>
              <a:avLst/>
              <a:gdLst/>
              <a:ahLst/>
              <a:cxnLst>
                <a:cxn ang="0">
                  <a:pos x="1986" y="90"/>
                </a:cxn>
                <a:cxn ang="0">
                  <a:pos x="2037" y="199"/>
                </a:cxn>
                <a:cxn ang="0">
                  <a:pos x="1995" y="512"/>
                </a:cxn>
                <a:cxn ang="0">
                  <a:pos x="1882" y="512"/>
                </a:cxn>
                <a:cxn ang="0">
                  <a:pos x="1754" y="624"/>
                </a:cxn>
                <a:cxn ang="0">
                  <a:pos x="1460" y="701"/>
                </a:cxn>
                <a:cxn ang="0">
                  <a:pos x="1181" y="701"/>
                </a:cxn>
                <a:cxn ang="0">
                  <a:pos x="1287" y="589"/>
                </a:cxn>
                <a:cxn ang="0">
                  <a:pos x="1155" y="697"/>
                </a:cxn>
                <a:cxn ang="0">
                  <a:pos x="1017" y="724"/>
                </a:cxn>
                <a:cxn ang="0">
                  <a:pos x="1109" y="652"/>
                </a:cxn>
                <a:cxn ang="0">
                  <a:pos x="963" y="733"/>
                </a:cxn>
                <a:cxn ang="0">
                  <a:pos x="491" y="797"/>
                </a:cxn>
                <a:cxn ang="0">
                  <a:pos x="495" y="742"/>
                </a:cxn>
                <a:cxn ang="0">
                  <a:pos x="486" y="720"/>
                </a:cxn>
                <a:cxn ang="0">
                  <a:pos x="319" y="815"/>
                </a:cxn>
                <a:cxn ang="0">
                  <a:pos x="473" y="669"/>
                </a:cxn>
                <a:cxn ang="0">
                  <a:pos x="300" y="765"/>
                </a:cxn>
                <a:cxn ang="0">
                  <a:pos x="214" y="742"/>
                </a:cxn>
                <a:cxn ang="0">
                  <a:pos x="182" y="746"/>
                </a:cxn>
                <a:cxn ang="0">
                  <a:pos x="59" y="793"/>
                </a:cxn>
                <a:cxn ang="0">
                  <a:pos x="0" y="674"/>
                </a:cxn>
                <a:cxn ang="0">
                  <a:pos x="40" y="435"/>
                </a:cxn>
                <a:cxn ang="0">
                  <a:pos x="296" y="298"/>
                </a:cxn>
                <a:cxn ang="0">
                  <a:pos x="795" y="145"/>
                </a:cxn>
                <a:cxn ang="0">
                  <a:pos x="968" y="207"/>
                </a:cxn>
                <a:cxn ang="0">
                  <a:pos x="1040" y="217"/>
                </a:cxn>
                <a:cxn ang="0">
                  <a:pos x="953" y="131"/>
                </a:cxn>
                <a:cxn ang="0">
                  <a:pos x="1008" y="108"/>
                </a:cxn>
                <a:cxn ang="0">
                  <a:pos x="1063" y="163"/>
                </a:cxn>
                <a:cxn ang="0">
                  <a:pos x="1068" y="135"/>
                </a:cxn>
                <a:cxn ang="0">
                  <a:pos x="1059" y="67"/>
                </a:cxn>
                <a:cxn ang="0">
                  <a:pos x="1186" y="113"/>
                </a:cxn>
                <a:cxn ang="0">
                  <a:pos x="1173" y="63"/>
                </a:cxn>
                <a:cxn ang="0">
                  <a:pos x="1145" y="0"/>
                </a:cxn>
                <a:cxn ang="0">
                  <a:pos x="1277" y="54"/>
                </a:cxn>
                <a:cxn ang="0">
                  <a:pos x="1514" y="104"/>
                </a:cxn>
                <a:cxn ang="0">
                  <a:pos x="1567" y="35"/>
                </a:cxn>
                <a:cxn ang="0">
                  <a:pos x="1626" y="113"/>
                </a:cxn>
                <a:cxn ang="0">
                  <a:pos x="1745" y="63"/>
                </a:cxn>
                <a:cxn ang="0">
                  <a:pos x="1795" y="131"/>
                </a:cxn>
                <a:cxn ang="0">
                  <a:pos x="1946" y="108"/>
                </a:cxn>
                <a:cxn ang="0">
                  <a:pos x="1982" y="31"/>
                </a:cxn>
              </a:cxnLst>
              <a:rect l="0" t="0" r="r" b="b"/>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1136890" name="Freeform 250"/>
            <p:cNvSpPr>
              <a:spLocks/>
            </p:cNvSpPr>
            <p:nvPr/>
          </p:nvSpPr>
          <p:spPr bwMode="auto">
            <a:xfrm>
              <a:off x="5515" y="2093"/>
              <a:ext cx="47" cy="8"/>
            </a:xfrm>
            <a:custGeom>
              <a:avLst/>
              <a:gdLst/>
              <a:ahLst/>
              <a:cxnLst>
                <a:cxn ang="0">
                  <a:pos x="280" y="0"/>
                </a:cxn>
                <a:cxn ang="0">
                  <a:pos x="149" y="48"/>
                </a:cxn>
                <a:cxn ang="0">
                  <a:pos x="0" y="35"/>
                </a:cxn>
                <a:cxn ang="0">
                  <a:pos x="280" y="0"/>
                </a:cxn>
              </a:cxnLst>
              <a:rect l="0" t="0" r="r" b="b"/>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1136891" name="Freeform 251"/>
            <p:cNvSpPr>
              <a:spLocks/>
            </p:cNvSpPr>
            <p:nvPr/>
          </p:nvSpPr>
          <p:spPr bwMode="auto">
            <a:xfrm>
              <a:off x="5580" y="2080"/>
              <a:ext cx="28" cy="10"/>
            </a:xfrm>
            <a:custGeom>
              <a:avLst/>
              <a:gdLst/>
              <a:ahLst/>
              <a:cxnLst>
                <a:cxn ang="0">
                  <a:pos x="170" y="0"/>
                </a:cxn>
                <a:cxn ang="0">
                  <a:pos x="125" y="35"/>
                </a:cxn>
                <a:cxn ang="0">
                  <a:pos x="0" y="53"/>
                </a:cxn>
                <a:cxn ang="0">
                  <a:pos x="130" y="57"/>
                </a:cxn>
                <a:cxn ang="0">
                  <a:pos x="170" y="0"/>
                </a:cxn>
              </a:cxnLst>
              <a:rect l="0" t="0" r="r" b="b"/>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1136892" name="Freeform 252"/>
            <p:cNvSpPr>
              <a:spLocks/>
            </p:cNvSpPr>
            <p:nvPr/>
          </p:nvSpPr>
          <p:spPr bwMode="auto">
            <a:xfrm>
              <a:off x="5445" y="2073"/>
              <a:ext cx="44" cy="24"/>
            </a:xfrm>
            <a:custGeom>
              <a:avLst/>
              <a:gdLst/>
              <a:ahLst/>
              <a:cxnLst>
                <a:cxn ang="0">
                  <a:pos x="263" y="0"/>
                </a:cxn>
                <a:cxn ang="0">
                  <a:pos x="145" y="13"/>
                </a:cxn>
                <a:cxn ang="0">
                  <a:pos x="122" y="31"/>
                </a:cxn>
                <a:cxn ang="0">
                  <a:pos x="122" y="76"/>
                </a:cxn>
                <a:cxn ang="0">
                  <a:pos x="113" y="124"/>
                </a:cxn>
                <a:cxn ang="0">
                  <a:pos x="0" y="143"/>
                </a:cxn>
                <a:cxn ang="0">
                  <a:pos x="136" y="138"/>
                </a:cxn>
                <a:cxn ang="0">
                  <a:pos x="159" y="48"/>
                </a:cxn>
                <a:cxn ang="0">
                  <a:pos x="263" y="0"/>
                </a:cxn>
              </a:cxnLst>
              <a:rect l="0" t="0" r="r" b="b"/>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1136893" name="Freeform 253"/>
            <p:cNvSpPr>
              <a:spLocks/>
            </p:cNvSpPr>
            <p:nvPr/>
          </p:nvSpPr>
          <p:spPr bwMode="auto">
            <a:xfrm>
              <a:off x="5303" y="2127"/>
              <a:ext cx="142" cy="35"/>
            </a:xfrm>
            <a:custGeom>
              <a:avLst/>
              <a:gdLst/>
              <a:ahLst/>
              <a:cxnLst>
                <a:cxn ang="0">
                  <a:pos x="853" y="0"/>
                </a:cxn>
                <a:cxn ang="0">
                  <a:pos x="636" y="10"/>
                </a:cxn>
                <a:cxn ang="0">
                  <a:pos x="413" y="63"/>
                </a:cxn>
                <a:cxn ang="0">
                  <a:pos x="249" y="71"/>
                </a:cxn>
                <a:cxn ang="0">
                  <a:pos x="114" y="99"/>
                </a:cxn>
                <a:cxn ang="0">
                  <a:pos x="64" y="170"/>
                </a:cxn>
                <a:cxn ang="0">
                  <a:pos x="0" y="212"/>
                </a:cxn>
                <a:cxn ang="0">
                  <a:pos x="64" y="198"/>
                </a:cxn>
                <a:cxn ang="0">
                  <a:pos x="123" y="117"/>
                </a:cxn>
                <a:cxn ang="0">
                  <a:pos x="304" y="81"/>
                </a:cxn>
                <a:cxn ang="0">
                  <a:pos x="413" y="81"/>
                </a:cxn>
                <a:cxn ang="0">
                  <a:pos x="500" y="63"/>
                </a:cxn>
                <a:cxn ang="0">
                  <a:pos x="649" y="23"/>
                </a:cxn>
                <a:cxn ang="0">
                  <a:pos x="853" y="0"/>
                </a:cxn>
              </a:cxnLst>
              <a:rect l="0" t="0" r="r" b="b"/>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1136894" name="Group 254"/>
          <p:cNvGrpSpPr>
            <a:grpSpLocks/>
          </p:cNvGrpSpPr>
          <p:nvPr/>
        </p:nvGrpSpPr>
        <p:grpSpPr bwMode="auto">
          <a:xfrm>
            <a:off x="8485188" y="4714875"/>
            <a:ext cx="228600" cy="125413"/>
            <a:chOff x="5325" y="1860"/>
            <a:chExt cx="144" cy="79"/>
          </a:xfrm>
        </p:grpSpPr>
        <p:grpSp>
          <p:nvGrpSpPr>
            <p:cNvPr id="1136895" name="Group 255"/>
            <p:cNvGrpSpPr>
              <a:grpSpLocks/>
            </p:cNvGrpSpPr>
            <p:nvPr/>
          </p:nvGrpSpPr>
          <p:grpSpPr bwMode="auto">
            <a:xfrm>
              <a:off x="5325" y="1860"/>
              <a:ext cx="125" cy="63"/>
              <a:chOff x="5325" y="1860"/>
              <a:chExt cx="125" cy="63"/>
            </a:xfrm>
          </p:grpSpPr>
          <p:sp>
            <p:nvSpPr>
              <p:cNvPr id="1136896" name="Freeform 256"/>
              <p:cNvSpPr>
                <a:spLocks/>
              </p:cNvSpPr>
              <p:nvPr/>
            </p:nvSpPr>
            <p:spPr bwMode="auto">
              <a:xfrm>
                <a:off x="5325" y="1860"/>
                <a:ext cx="125" cy="63"/>
              </a:xfrm>
              <a:custGeom>
                <a:avLst/>
                <a:gdLst/>
                <a:ahLst/>
                <a:cxnLst>
                  <a:cxn ang="0">
                    <a:pos x="679" y="379"/>
                  </a:cxn>
                  <a:cxn ang="0">
                    <a:pos x="639" y="370"/>
                  </a:cxn>
                  <a:cxn ang="0">
                    <a:pos x="600" y="352"/>
                  </a:cxn>
                  <a:cxn ang="0">
                    <a:pos x="564" y="344"/>
                  </a:cxn>
                  <a:cxn ang="0">
                    <a:pos x="502" y="353"/>
                  </a:cxn>
                  <a:cxn ang="0">
                    <a:pos x="457" y="352"/>
                  </a:cxn>
                  <a:cxn ang="0">
                    <a:pos x="425" y="341"/>
                  </a:cxn>
                  <a:cxn ang="0">
                    <a:pos x="399" y="332"/>
                  </a:cxn>
                  <a:cxn ang="0">
                    <a:pos x="373" y="320"/>
                  </a:cxn>
                  <a:cxn ang="0">
                    <a:pos x="346" y="295"/>
                  </a:cxn>
                  <a:cxn ang="0">
                    <a:pos x="324" y="273"/>
                  </a:cxn>
                  <a:cxn ang="0">
                    <a:pos x="288" y="246"/>
                  </a:cxn>
                  <a:cxn ang="0">
                    <a:pos x="238" y="254"/>
                  </a:cxn>
                  <a:cxn ang="0">
                    <a:pos x="208" y="256"/>
                  </a:cxn>
                  <a:cxn ang="0">
                    <a:pos x="190" y="251"/>
                  </a:cxn>
                  <a:cxn ang="0">
                    <a:pos x="182" y="243"/>
                  </a:cxn>
                  <a:cxn ang="0">
                    <a:pos x="176" y="228"/>
                  </a:cxn>
                  <a:cxn ang="0">
                    <a:pos x="180" y="215"/>
                  </a:cxn>
                  <a:cxn ang="0">
                    <a:pos x="190" y="200"/>
                  </a:cxn>
                  <a:cxn ang="0">
                    <a:pos x="208" y="193"/>
                  </a:cxn>
                  <a:cxn ang="0">
                    <a:pos x="248" y="188"/>
                  </a:cxn>
                  <a:cxn ang="0">
                    <a:pos x="296" y="171"/>
                  </a:cxn>
                  <a:cxn ang="0">
                    <a:pos x="256" y="140"/>
                  </a:cxn>
                  <a:cxn ang="0">
                    <a:pos x="209" y="121"/>
                  </a:cxn>
                  <a:cxn ang="0">
                    <a:pos x="168" y="124"/>
                  </a:cxn>
                  <a:cxn ang="0">
                    <a:pos x="121" y="121"/>
                  </a:cxn>
                  <a:cxn ang="0">
                    <a:pos x="93" y="131"/>
                  </a:cxn>
                  <a:cxn ang="0">
                    <a:pos x="54" y="132"/>
                  </a:cxn>
                  <a:cxn ang="0">
                    <a:pos x="42" y="121"/>
                  </a:cxn>
                  <a:cxn ang="0">
                    <a:pos x="39" y="105"/>
                  </a:cxn>
                  <a:cxn ang="0">
                    <a:pos x="18" y="106"/>
                  </a:cxn>
                  <a:cxn ang="0">
                    <a:pos x="6" y="103"/>
                  </a:cxn>
                  <a:cxn ang="0">
                    <a:pos x="0" y="87"/>
                  </a:cxn>
                  <a:cxn ang="0">
                    <a:pos x="4" y="74"/>
                  </a:cxn>
                  <a:cxn ang="0">
                    <a:pos x="15" y="68"/>
                  </a:cxn>
                  <a:cxn ang="0">
                    <a:pos x="36" y="56"/>
                  </a:cxn>
                  <a:cxn ang="0">
                    <a:pos x="52" y="44"/>
                  </a:cxn>
                  <a:cxn ang="0">
                    <a:pos x="71" y="34"/>
                  </a:cxn>
                  <a:cxn ang="0">
                    <a:pos x="93" y="27"/>
                  </a:cxn>
                  <a:cxn ang="0">
                    <a:pos x="112" y="27"/>
                  </a:cxn>
                  <a:cxn ang="0">
                    <a:pos x="203" y="9"/>
                  </a:cxn>
                  <a:cxn ang="0">
                    <a:pos x="222" y="4"/>
                  </a:cxn>
                  <a:cxn ang="0">
                    <a:pos x="244" y="0"/>
                  </a:cxn>
                  <a:cxn ang="0">
                    <a:pos x="267" y="4"/>
                  </a:cxn>
                  <a:cxn ang="0">
                    <a:pos x="295" y="13"/>
                  </a:cxn>
                  <a:cxn ang="0">
                    <a:pos x="373" y="56"/>
                  </a:cxn>
                  <a:cxn ang="0">
                    <a:pos x="410" y="64"/>
                  </a:cxn>
                  <a:cxn ang="0">
                    <a:pos x="443" y="71"/>
                  </a:cxn>
                  <a:cxn ang="0">
                    <a:pos x="469" y="87"/>
                  </a:cxn>
                  <a:cxn ang="0">
                    <a:pos x="484" y="108"/>
                  </a:cxn>
                  <a:cxn ang="0">
                    <a:pos x="549" y="153"/>
                  </a:cxn>
                  <a:cxn ang="0">
                    <a:pos x="578" y="174"/>
                  </a:cxn>
                  <a:cxn ang="0">
                    <a:pos x="617" y="215"/>
                  </a:cxn>
                  <a:cxn ang="0">
                    <a:pos x="641" y="227"/>
                  </a:cxn>
                  <a:cxn ang="0">
                    <a:pos x="751" y="232"/>
                  </a:cxn>
                  <a:cxn ang="0">
                    <a:pos x="679" y="379"/>
                  </a:cxn>
                </a:cxnLst>
                <a:rect l="0" t="0" r="r" b="b"/>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1136897" name="Freeform 257"/>
              <p:cNvSpPr>
                <a:spLocks/>
              </p:cNvSpPr>
              <p:nvPr/>
            </p:nvSpPr>
            <p:spPr bwMode="auto">
              <a:xfrm>
                <a:off x="5374" y="1888"/>
                <a:ext cx="29" cy="7"/>
              </a:xfrm>
              <a:custGeom>
                <a:avLst/>
                <a:gdLst/>
                <a:ahLst/>
                <a:cxnLst>
                  <a:cxn ang="0">
                    <a:pos x="0" y="0"/>
                  </a:cxn>
                  <a:cxn ang="0">
                    <a:pos x="6" y="11"/>
                  </a:cxn>
                  <a:cxn ang="0">
                    <a:pos x="38" y="10"/>
                  </a:cxn>
                  <a:cxn ang="0">
                    <a:pos x="50" y="16"/>
                  </a:cxn>
                  <a:cxn ang="0">
                    <a:pos x="76" y="29"/>
                  </a:cxn>
                  <a:cxn ang="0">
                    <a:pos x="112" y="37"/>
                  </a:cxn>
                  <a:cxn ang="0">
                    <a:pos x="150" y="38"/>
                  </a:cxn>
                  <a:cxn ang="0">
                    <a:pos x="179" y="43"/>
                  </a:cxn>
                  <a:cxn ang="0">
                    <a:pos x="155" y="34"/>
                  </a:cxn>
                  <a:cxn ang="0">
                    <a:pos x="125" y="29"/>
                  </a:cxn>
                  <a:cxn ang="0">
                    <a:pos x="105" y="29"/>
                  </a:cxn>
                  <a:cxn ang="0">
                    <a:pos x="76" y="21"/>
                  </a:cxn>
                  <a:cxn ang="0">
                    <a:pos x="53" y="8"/>
                  </a:cxn>
                  <a:cxn ang="0">
                    <a:pos x="43" y="2"/>
                  </a:cxn>
                  <a:cxn ang="0">
                    <a:pos x="0" y="0"/>
                  </a:cxn>
                </a:cxnLst>
                <a:rect l="0" t="0" r="r" b="b"/>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1136898" name="Freeform 258"/>
              <p:cNvSpPr>
                <a:spLocks/>
              </p:cNvSpPr>
              <p:nvPr/>
            </p:nvSpPr>
            <p:spPr bwMode="auto">
              <a:xfrm>
                <a:off x="5362" y="1894"/>
                <a:ext cx="4" cy="4"/>
              </a:xfrm>
              <a:custGeom>
                <a:avLst/>
                <a:gdLst/>
                <a:ahLst/>
                <a:cxnLst>
                  <a:cxn ang="0">
                    <a:pos x="4" y="0"/>
                  </a:cxn>
                  <a:cxn ang="0">
                    <a:pos x="12" y="6"/>
                  </a:cxn>
                  <a:cxn ang="0">
                    <a:pos x="9" y="15"/>
                  </a:cxn>
                  <a:cxn ang="0">
                    <a:pos x="0" y="24"/>
                  </a:cxn>
                  <a:cxn ang="0">
                    <a:pos x="17" y="18"/>
                  </a:cxn>
                  <a:cxn ang="0">
                    <a:pos x="20" y="8"/>
                  </a:cxn>
                  <a:cxn ang="0">
                    <a:pos x="4" y="0"/>
                  </a:cxn>
                </a:cxnLst>
                <a:rect l="0" t="0" r="r" b="b"/>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1136899" name="Freeform 259"/>
              <p:cNvSpPr>
                <a:spLocks/>
              </p:cNvSpPr>
              <p:nvPr/>
            </p:nvSpPr>
            <p:spPr bwMode="auto">
              <a:xfrm>
                <a:off x="5331" y="1869"/>
                <a:ext cx="17" cy="8"/>
              </a:xfrm>
              <a:custGeom>
                <a:avLst/>
                <a:gdLst/>
                <a:ahLst/>
                <a:cxnLst>
                  <a:cxn ang="0">
                    <a:pos x="0" y="45"/>
                  </a:cxn>
                  <a:cxn ang="0">
                    <a:pos x="11" y="48"/>
                  </a:cxn>
                  <a:cxn ang="0">
                    <a:pos x="25" y="33"/>
                  </a:cxn>
                  <a:cxn ang="0">
                    <a:pos x="46" y="25"/>
                  </a:cxn>
                  <a:cxn ang="0">
                    <a:pos x="56" y="14"/>
                  </a:cxn>
                  <a:cxn ang="0">
                    <a:pos x="66" y="9"/>
                  </a:cxn>
                  <a:cxn ang="0">
                    <a:pos x="89" y="4"/>
                  </a:cxn>
                  <a:cxn ang="0">
                    <a:pos x="104" y="1"/>
                  </a:cxn>
                  <a:cxn ang="0">
                    <a:pos x="84" y="0"/>
                  </a:cxn>
                  <a:cxn ang="0">
                    <a:pos x="58" y="4"/>
                  </a:cxn>
                  <a:cxn ang="0">
                    <a:pos x="49" y="12"/>
                  </a:cxn>
                  <a:cxn ang="0">
                    <a:pos x="37" y="20"/>
                  </a:cxn>
                  <a:cxn ang="0">
                    <a:pos x="0" y="45"/>
                  </a:cxn>
                </a:cxnLst>
                <a:rect l="0" t="0" r="r" b="b"/>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1136900" name="Freeform 260"/>
              <p:cNvSpPr>
                <a:spLocks/>
              </p:cNvSpPr>
              <p:nvPr/>
            </p:nvSpPr>
            <p:spPr bwMode="auto">
              <a:xfrm>
                <a:off x="5357" y="1866"/>
                <a:ext cx="27" cy="7"/>
              </a:xfrm>
              <a:custGeom>
                <a:avLst/>
                <a:gdLst/>
                <a:ahLst/>
                <a:cxnLst>
                  <a:cxn ang="0">
                    <a:pos x="0" y="10"/>
                  </a:cxn>
                  <a:cxn ang="0">
                    <a:pos x="35" y="6"/>
                  </a:cxn>
                  <a:cxn ang="0">
                    <a:pos x="55" y="0"/>
                  </a:cxn>
                  <a:cxn ang="0">
                    <a:pos x="63" y="0"/>
                  </a:cxn>
                  <a:cxn ang="0">
                    <a:pos x="85" y="5"/>
                  </a:cxn>
                  <a:cxn ang="0">
                    <a:pos x="94" y="14"/>
                  </a:cxn>
                  <a:cxn ang="0">
                    <a:pos x="111" y="23"/>
                  </a:cxn>
                  <a:cxn ang="0">
                    <a:pos x="143" y="36"/>
                  </a:cxn>
                  <a:cxn ang="0">
                    <a:pos x="166" y="36"/>
                  </a:cxn>
                  <a:cxn ang="0">
                    <a:pos x="142" y="42"/>
                  </a:cxn>
                  <a:cxn ang="0">
                    <a:pos x="126" y="39"/>
                  </a:cxn>
                  <a:cxn ang="0">
                    <a:pos x="91" y="22"/>
                  </a:cxn>
                  <a:cxn ang="0">
                    <a:pos x="79" y="10"/>
                  </a:cxn>
                  <a:cxn ang="0">
                    <a:pos x="55" y="8"/>
                  </a:cxn>
                  <a:cxn ang="0">
                    <a:pos x="35" y="10"/>
                  </a:cxn>
                  <a:cxn ang="0">
                    <a:pos x="0" y="10"/>
                  </a:cxn>
                </a:cxnLst>
                <a:rect l="0" t="0" r="r" b="b"/>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1136901" name="Freeform 261"/>
              <p:cNvSpPr>
                <a:spLocks/>
              </p:cNvSpPr>
              <p:nvPr/>
            </p:nvSpPr>
            <p:spPr bwMode="auto">
              <a:xfrm>
                <a:off x="5335" y="1874"/>
                <a:ext cx="6" cy="5"/>
              </a:xfrm>
              <a:custGeom>
                <a:avLst/>
                <a:gdLst/>
                <a:ahLst/>
                <a:cxnLst>
                  <a:cxn ang="0">
                    <a:pos x="25" y="0"/>
                  </a:cxn>
                  <a:cxn ang="0">
                    <a:pos x="33" y="11"/>
                  </a:cxn>
                  <a:cxn ang="0">
                    <a:pos x="23" y="24"/>
                  </a:cxn>
                  <a:cxn ang="0">
                    <a:pos x="0" y="30"/>
                  </a:cxn>
                  <a:cxn ang="0">
                    <a:pos x="25" y="15"/>
                  </a:cxn>
                  <a:cxn ang="0">
                    <a:pos x="25" y="0"/>
                  </a:cxn>
                </a:cxnLst>
                <a:rect l="0" t="0" r="r" b="b"/>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1136902" name="Freeform 262"/>
              <p:cNvSpPr>
                <a:spLocks/>
              </p:cNvSpPr>
              <p:nvPr/>
            </p:nvSpPr>
            <p:spPr bwMode="auto">
              <a:xfrm>
                <a:off x="5329" y="1870"/>
                <a:ext cx="6" cy="4"/>
              </a:xfrm>
              <a:custGeom>
                <a:avLst/>
                <a:gdLst/>
                <a:ahLst/>
                <a:cxnLst>
                  <a:cxn ang="0">
                    <a:pos x="33" y="16"/>
                  </a:cxn>
                  <a:cxn ang="0">
                    <a:pos x="25" y="0"/>
                  </a:cxn>
                  <a:cxn ang="0">
                    <a:pos x="24" y="13"/>
                  </a:cxn>
                  <a:cxn ang="0">
                    <a:pos x="0" y="26"/>
                  </a:cxn>
                  <a:cxn ang="0">
                    <a:pos x="3" y="28"/>
                  </a:cxn>
                  <a:cxn ang="0">
                    <a:pos x="33" y="16"/>
                  </a:cxn>
                </a:cxnLst>
                <a:rect l="0" t="0" r="r" b="b"/>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1136903" name="Freeform 263"/>
              <p:cNvSpPr>
                <a:spLocks/>
              </p:cNvSpPr>
              <p:nvPr/>
            </p:nvSpPr>
            <p:spPr bwMode="auto">
              <a:xfrm>
                <a:off x="5399" y="1876"/>
                <a:ext cx="6" cy="7"/>
              </a:xfrm>
              <a:custGeom>
                <a:avLst/>
                <a:gdLst/>
                <a:ahLst/>
                <a:cxnLst>
                  <a:cxn ang="0">
                    <a:pos x="0" y="0"/>
                  </a:cxn>
                  <a:cxn ang="0">
                    <a:pos x="8" y="21"/>
                  </a:cxn>
                  <a:cxn ang="0">
                    <a:pos x="23" y="39"/>
                  </a:cxn>
                  <a:cxn ang="0">
                    <a:pos x="37" y="42"/>
                  </a:cxn>
                  <a:cxn ang="0">
                    <a:pos x="0" y="0"/>
                  </a:cxn>
                </a:cxnLst>
                <a:rect l="0" t="0" r="r" b="b"/>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1136904" name="Freeform 264"/>
              <p:cNvSpPr>
                <a:spLocks/>
              </p:cNvSpPr>
              <p:nvPr/>
            </p:nvSpPr>
            <p:spPr bwMode="auto">
              <a:xfrm>
                <a:off x="5420" y="1907"/>
                <a:ext cx="9" cy="6"/>
              </a:xfrm>
              <a:custGeom>
                <a:avLst/>
                <a:gdLst/>
                <a:ahLst/>
                <a:cxnLst>
                  <a:cxn ang="0">
                    <a:pos x="50" y="0"/>
                  </a:cxn>
                  <a:cxn ang="0">
                    <a:pos x="17" y="14"/>
                  </a:cxn>
                  <a:cxn ang="0">
                    <a:pos x="0" y="39"/>
                  </a:cxn>
                  <a:cxn ang="0">
                    <a:pos x="50" y="0"/>
                  </a:cxn>
                </a:cxnLst>
                <a:rect l="0" t="0" r="r" b="b"/>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1136905" name="Group 265"/>
            <p:cNvGrpSpPr>
              <a:grpSpLocks/>
            </p:cNvGrpSpPr>
            <p:nvPr/>
          </p:nvGrpSpPr>
          <p:grpSpPr bwMode="auto">
            <a:xfrm>
              <a:off x="5432" y="1894"/>
              <a:ext cx="37" cy="45"/>
              <a:chOff x="5432" y="1894"/>
              <a:chExt cx="37" cy="45"/>
            </a:xfrm>
          </p:grpSpPr>
          <p:sp>
            <p:nvSpPr>
              <p:cNvPr id="1136906" name="Freeform 266"/>
              <p:cNvSpPr>
                <a:spLocks/>
              </p:cNvSpPr>
              <p:nvPr/>
            </p:nvSpPr>
            <p:spPr bwMode="auto">
              <a:xfrm>
                <a:off x="5432" y="1894"/>
                <a:ext cx="37" cy="45"/>
              </a:xfrm>
              <a:custGeom>
                <a:avLst/>
                <a:gdLst/>
                <a:ahLst/>
                <a:cxnLst>
                  <a:cxn ang="0">
                    <a:pos x="77" y="17"/>
                  </a:cxn>
                  <a:cxn ang="0">
                    <a:pos x="42" y="55"/>
                  </a:cxn>
                  <a:cxn ang="0">
                    <a:pos x="26" y="87"/>
                  </a:cxn>
                  <a:cxn ang="0">
                    <a:pos x="11" y="138"/>
                  </a:cxn>
                  <a:cxn ang="0">
                    <a:pos x="11" y="167"/>
                  </a:cxn>
                  <a:cxn ang="0">
                    <a:pos x="0" y="210"/>
                  </a:cxn>
                  <a:cxn ang="0">
                    <a:pos x="178" y="267"/>
                  </a:cxn>
                  <a:cxn ang="0">
                    <a:pos x="219" y="0"/>
                  </a:cxn>
                  <a:cxn ang="0">
                    <a:pos x="146" y="17"/>
                  </a:cxn>
                  <a:cxn ang="0">
                    <a:pos x="77" y="17"/>
                  </a:cxn>
                </a:cxnLst>
                <a:rect l="0" t="0" r="r" b="b"/>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prstDash val="solid"/>
                <a:round/>
                <a:headEnd/>
                <a:tailEnd/>
              </a:ln>
            </p:spPr>
            <p:txBody>
              <a:bodyPr/>
              <a:lstStyle/>
              <a:p>
                <a:endParaRPr lang="zh-CN" altLang="en-US"/>
              </a:p>
            </p:txBody>
          </p:sp>
          <p:sp>
            <p:nvSpPr>
              <p:cNvPr id="1136907" name="Freeform 267"/>
              <p:cNvSpPr>
                <a:spLocks/>
              </p:cNvSpPr>
              <p:nvPr/>
            </p:nvSpPr>
            <p:spPr bwMode="auto">
              <a:xfrm>
                <a:off x="5436" y="1898"/>
                <a:ext cx="29" cy="37"/>
              </a:xfrm>
              <a:custGeom>
                <a:avLst/>
                <a:gdLst/>
                <a:ahLst/>
                <a:cxnLst>
                  <a:cxn ang="0">
                    <a:pos x="69" y="7"/>
                  </a:cxn>
                  <a:cxn ang="0">
                    <a:pos x="38" y="42"/>
                  </a:cxn>
                  <a:cxn ang="0">
                    <a:pos x="12" y="92"/>
                  </a:cxn>
                  <a:cxn ang="0">
                    <a:pos x="6" y="128"/>
                  </a:cxn>
                  <a:cxn ang="0">
                    <a:pos x="0" y="171"/>
                  </a:cxn>
                  <a:cxn ang="0">
                    <a:pos x="140" y="220"/>
                  </a:cxn>
                  <a:cxn ang="0">
                    <a:pos x="175" y="0"/>
                  </a:cxn>
                  <a:cxn ang="0">
                    <a:pos x="122" y="10"/>
                  </a:cxn>
                  <a:cxn ang="0">
                    <a:pos x="69" y="7"/>
                  </a:cxn>
                </a:cxnLst>
                <a:rect l="0" t="0" r="r" b="b"/>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1136908" name="Freeform 268"/>
          <p:cNvSpPr>
            <a:spLocks/>
          </p:cNvSpPr>
          <p:nvPr/>
        </p:nvSpPr>
        <p:spPr bwMode="auto">
          <a:xfrm>
            <a:off x="8707438" y="4383088"/>
            <a:ext cx="195262" cy="212725"/>
          </a:xfrm>
          <a:custGeom>
            <a:avLst/>
            <a:gdLst/>
            <a:ahLst/>
            <a:cxnLst>
              <a:cxn ang="0">
                <a:pos x="243" y="26"/>
              </a:cxn>
              <a:cxn ang="0">
                <a:pos x="179" y="74"/>
              </a:cxn>
              <a:cxn ang="0">
                <a:pos x="144" y="131"/>
              </a:cxn>
              <a:cxn ang="0">
                <a:pos x="112" y="192"/>
              </a:cxn>
              <a:cxn ang="0">
                <a:pos x="92" y="224"/>
              </a:cxn>
              <a:cxn ang="0">
                <a:pos x="92" y="259"/>
              </a:cxn>
              <a:cxn ang="0">
                <a:pos x="109" y="300"/>
              </a:cxn>
              <a:cxn ang="0">
                <a:pos x="77" y="332"/>
              </a:cxn>
              <a:cxn ang="0">
                <a:pos x="26" y="420"/>
              </a:cxn>
              <a:cxn ang="0">
                <a:pos x="0" y="467"/>
              </a:cxn>
              <a:cxn ang="0">
                <a:pos x="0" y="482"/>
              </a:cxn>
              <a:cxn ang="0">
                <a:pos x="6" y="498"/>
              </a:cxn>
              <a:cxn ang="0">
                <a:pos x="28" y="503"/>
              </a:cxn>
              <a:cxn ang="0">
                <a:pos x="60" y="504"/>
              </a:cxn>
              <a:cxn ang="0">
                <a:pos x="79" y="511"/>
              </a:cxn>
              <a:cxn ang="0">
                <a:pos x="77" y="546"/>
              </a:cxn>
              <a:cxn ang="0">
                <a:pos x="67" y="587"/>
              </a:cxn>
              <a:cxn ang="0">
                <a:pos x="86" y="609"/>
              </a:cxn>
              <a:cxn ang="0">
                <a:pos x="80" y="639"/>
              </a:cxn>
              <a:cxn ang="0">
                <a:pos x="95" y="659"/>
              </a:cxn>
              <a:cxn ang="0">
                <a:pos x="110" y="713"/>
              </a:cxn>
              <a:cxn ang="0">
                <a:pos x="133" y="728"/>
              </a:cxn>
              <a:cxn ang="0">
                <a:pos x="167" y="728"/>
              </a:cxn>
              <a:cxn ang="0">
                <a:pos x="217" y="721"/>
              </a:cxn>
              <a:cxn ang="0">
                <a:pos x="269" y="713"/>
              </a:cxn>
              <a:cxn ang="0">
                <a:pos x="263" y="807"/>
              </a:cxn>
              <a:cxn ang="0">
                <a:pos x="658" y="681"/>
              </a:cxn>
              <a:cxn ang="0">
                <a:pos x="626" y="606"/>
              </a:cxn>
              <a:cxn ang="0">
                <a:pos x="634" y="549"/>
              </a:cxn>
              <a:cxn ang="0">
                <a:pos x="741" y="441"/>
              </a:cxn>
              <a:cxn ang="0">
                <a:pos x="741" y="155"/>
              </a:cxn>
              <a:cxn ang="0">
                <a:pos x="668" y="77"/>
              </a:cxn>
              <a:cxn ang="0">
                <a:pos x="577" y="35"/>
              </a:cxn>
              <a:cxn ang="0">
                <a:pos x="481" y="0"/>
              </a:cxn>
              <a:cxn ang="0">
                <a:pos x="355" y="18"/>
              </a:cxn>
              <a:cxn ang="0">
                <a:pos x="243" y="26"/>
              </a:cxn>
            </a:cxnLst>
            <a:rect l="0" t="0" r="r" b="b"/>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1136909" name="Freeform 269"/>
          <p:cNvSpPr>
            <a:spLocks/>
          </p:cNvSpPr>
          <p:nvPr/>
        </p:nvSpPr>
        <p:spPr bwMode="auto">
          <a:xfrm>
            <a:off x="8716963" y="4511675"/>
            <a:ext cx="11112" cy="3175"/>
          </a:xfrm>
          <a:custGeom>
            <a:avLst/>
            <a:gdLst/>
            <a:ahLst/>
            <a:cxnLst>
              <a:cxn ang="0">
                <a:pos x="0" y="3"/>
              </a:cxn>
              <a:cxn ang="0">
                <a:pos x="9" y="8"/>
              </a:cxn>
              <a:cxn ang="0">
                <a:pos x="30" y="6"/>
              </a:cxn>
              <a:cxn ang="0">
                <a:pos x="39" y="9"/>
              </a:cxn>
              <a:cxn ang="0">
                <a:pos x="42" y="2"/>
              </a:cxn>
              <a:cxn ang="0">
                <a:pos x="29" y="0"/>
              </a:cxn>
              <a:cxn ang="0">
                <a:pos x="0" y="3"/>
              </a:cxn>
            </a:cxnLst>
            <a:rect l="0" t="0" r="r" b="b"/>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1136910" name="Freeform 270"/>
          <p:cNvSpPr>
            <a:spLocks/>
          </p:cNvSpPr>
          <p:nvPr/>
        </p:nvSpPr>
        <p:spPr bwMode="auto">
          <a:xfrm>
            <a:off x="8728075" y="4503738"/>
            <a:ext cx="4763" cy="7937"/>
          </a:xfrm>
          <a:custGeom>
            <a:avLst/>
            <a:gdLst/>
            <a:ahLst/>
            <a:cxnLst>
              <a:cxn ang="0">
                <a:pos x="0" y="0"/>
              </a:cxn>
              <a:cxn ang="0">
                <a:pos x="11" y="7"/>
              </a:cxn>
              <a:cxn ang="0">
                <a:pos x="11" y="16"/>
              </a:cxn>
              <a:cxn ang="0">
                <a:pos x="13" y="31"/>
              </a:cxn>
              <a:cxn ang="0">
                <a:pos x="17" y="12"/>
              </a:cxn>
              <a:cxn ang="0">
                <a:pos x="17" y="1"/>
              </a:cxn>
              <a:cxn ang="0">
                <a:pos x="0" y="0"/>
              </a:cxn>
            </a:cxnLst>
            <a:rect l="0" t="0" r="r" b="b"/>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1136911" name="Freeform 271"/>
          <p:cNvSpPr>
            <a:spLocks/>
          </p:cNvSpPr>
          <p:nvPr/>
        </p:nvSpPr>
        <p:spPr bwMode="auto">
          <a:xfrm>
            <a:off x="8736013" y="4476750"/>
            <a:ext cx="4762" cy="15875"/>
          </a:xfrm>
          <a:custGeom>
            <a:avLst/>
            <a:gdLst/>
            <a:ahLst/>
            <a:cxnLst>
              <a:cxn ang="0">
                <a:pos x="19" y="0"/>
              </a:cxn>
              <a:cxn ang="0">
                <a:pos x="5" y="34"/>
              </a:cxn>
              <a:cxn ang="0">
                <a:pos x="0" y="60"/>
              </a:cxn>
              <a:cxn ang="0">
                <a:pos x="9" y="43"/>
              </a:cxn>
              <a:cxn ang="0">
                <a:pos x="19" y="0"/>
              </a:cxn>
            </a:cxnLst>
            <a:rect l="0" t="0" r="r" b="b"/>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1136912" name="Freeform 272"/>
          <p:cNvSpPr>
            <a:spLocks/>
          </p:cNvSpPr>
          <p:nvPr/>
        </p:nvSpPr>
        <p:spPr bwMode="auto">
          <a:xfrm>
            <a:off x="8739188" y="4460875"/>
            <a:ext cx="20637" cy="14288"/>
          </a:xfrm>
          <a:custGeom>
            <a:avLst/>
            <a:gdLst/>
            <a:ahLst/>
            <a:cxnLst>
              <a:cxn ang="0">
                <a:pos x="0" y="0"/>
              </a:cxn>
              <a:cxn ang="0">
                <a:pos x="17" y="28"/>
              </a:cxn>
              <a:cxn ang="0">
                <a:pos x="13" y="35"/>
              </a:cxn>
              <a:cxn ang="0">
                <a:pos x="13" y="40"/>
              </a:cxn>
              <a:cxn ang="0">
                <a:pos x="9" y="51"/>
              </a:cxn>
              <a:cxn ang="0">
                <a:pos x="20" y="34"/>
              </a:cxn>
              <a:cxn ang="0">
                <a:pos x="35" y="34"/>
              </a:cxn>
              <a:cxn ang="0">
                <a:pos x="52" y="28"/>
              </a:cxn>
              <a:cxn ang="0">
                <a:pos x="80" y="26"/>
              </a:cxn>
              <a:cxn ang="0">
                <a:pos x="52" y="9"/>
              </a:cxn>
              <a:cxn ang="0">
                <a:pos x="0" y="0"/>
              </a:cxn>
            </a:cxnLst>
            <a:rect l="0" t="0" r="r" b="b"/>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1136913" name="Freeform 273"/>
          <p:cNvSpPr>
            <a:spLocks/>
          </p:cNvSpPr>
          <p:nvPr/>
        </p:nvSpPr>
        <p:spPr bwMode="auto">
          <a:xfrm>
            <a:off x="8734425" y="4441825"/>
            <a:ext cx="34925" cy="12700"/>
          </a:xfrm>
          <a:custGeom>
            <a:avLst/>
            <a:gdLst/>
            <a:ahLst/>
            <a:cxnLst>
              <a:cxn ang="0">
                <a:pos x="0" y="25"/>
              </a:cxn>
              <a:cxn ang="0">
                <a:pos x="6" y="42"/>
              </a:cxn>
              <a:cxn ang="0">
                <a:pos x="20" y="48"/>
              </a:cxn>
              <a:cxn ang="0">
                <a:pos x="42" y="34"/>
              </a:cxn>
              <a:cxn ang="0">
                <a:pos x="69" y="25"/>
              </a:cxn>
              <a:cxn ang="0">
                <a:pos x="113" y="24"/>
              </a:cxn>
              <a:cxn ang="0">
                <a:pos x="135" y="27"/>
              </a:cxn>
              <a:cxn ang="0">
                <a:pos x="101" y="12"/>
              </a:cxn>
              <a:cxn ang="0">
                <a:pos x="77" y="6"/>
              </a:cxn>
              <a:cxn ang="0">
                <a:pos x="80" y="0"/>
              </a:cxn>
              <a:cxn ang="0">
                <a:pos x="57" y="9"/>
              </a:cxn>
              <a:cxn ang="0">
                <a:pos x="59" y="3"/>
              </a:cxn>
              <a:cxn ang="0">
                <a:pos x="40" y="12"/>
              </a:cxn>
              <a:cxn ang="0">
                <a:pos x="23" y="12"/>
              </a:cxn>
              <a:cxn ang="0">
                <a:pos x="0" y="25"/>
              </a:cxn>
            </a:cxnLst>
            <a:rect l="0" t="0" r="r" b="b"/>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1136914" name="Freeform 274"/>
          <p:cNvSpPr>
            <a:spLocks/>
          </p:cNvSpPr>
          <p:nvPr/>
        </p:nvSpPr>
        <p:spPr bwMode="auto">
          <a:xfrm>
            <a:off x="8813800" y="4459288"/>
            <a:ext cx="20638" cy="41275"/>
          </a:xfrm>
          <a:custGeom>
            <a:avLst/>
            <a:gdLst/>
            <a:ahLst/>
            <a:cxnLst>
              <a:cxn ang="0">
                <a:pos x="0" y="30"/>
              </a:cxn>
              <a:cxn ang="0">
                <a:pos x="24" y="10"/>
              </a:cxn>
              <a:cxn ang="0">
                <a:pos x="52" y="15"/>
              </a:cxn>
              <a:cxn ang="0">
                <a:pos x="68" y="41"/>
              </a:cxn>
              <a:cxn ang="0">
                <a:pos x="71" y="77"/>
              </a:cxn>
              <a:cxn ang="0">
                <a:pos x="68" y="105"/>
              </a:cxn>
              <a:cxn ang="0">
                <a:pos x="59" y="128"/>
              </a:cxn>
              <a:cxn ang="0">
                <a:pos x="44" y="93"/>
              </a:cxn>
              <a:cxn ang="0">
                <a:pos x="31" y="73"/>
              </a:cxn>
              <a:cxn ang="0">
                <a:pos x="5" y="60"/>
              </a:cxn>
              <a:cxn ang="0">
                <a:pos x="25" y="89"/>
              </a:cxn>
              <a:cxn ang="0">
                <a:pos x="47" y="111"/>
              </a:cxn>
              <a:cxn ang="0">
                <a:pos x="49" y="134"/>
              </a:cxn>
              <a:cxn ang="0">
                <a:pos x="40" y="156"/>
              </a:cxn>
              <a:cxn ang="0">
                <a:pos x="28" y="159"/>
              </a:cxn>
              <a:cxn ang="0">
                <a:pos x="61" y="151"/>
              </a:cxn>
              <a:cxn ang="0">
                <a:pos x="77" y="117"/>
              </a:cxn>
              <a:cxn ang="0">
                <a:pos x="78" y="73"/>
              </a:cxn>
              <a:cxn ang="0">
                <a:pos x="77" y="33"/>
              </a:cxn>
              <a:cxn ang="0">
                <a:pos x="59" y="7"/>
              </a:cxn>
              <a:cxn ang="0">
                <a:pos x="34" y="0"/>
              </a:cxn>
              <a:cxn ang="0">
                <a:pos x="10" y="4"/>
              </a:cxn>
              <a:cxn ang="0">
                <a:pos x="0" y="30"/>
              </a:cxn>
            </a:cxnLst>
            <a:rect l="0" t="0" r="r" b="b"/>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1136915" name="Freeform 275"/>
          <p:cNvSpPr>
            <a:spLocks/>
          </p:cNvSpPr>
          <p:nvPr/>
        </p:nvSpPr>
        <p:spPr bwMode="auto">
          <a:xfrm>
            <a:off x="8809038" y="4452938"/>
            <a:ext cx="33337" cy="55562"/>
          </a:xfrm>
          <a:custGeom>
            <a:avLst/>
            <a:gdLst/>
            <a:ahLst/>
            <a:cxnLst>
              <a:cxn ang="0">
                <a:pos x="0" y="53"/>
              </a:cxn>
              <a:cxn ang="0">
                <a:pos x="20" y="19"/>
              </a:cxn>
              <a:cxn ang="0">
                <a:pos x="54" y="9"/>
              </a:cxn>
              <a:cxn ang="0">
                <a:pos x="95" y="16"/>
              </a:cxn>
              <a:cxn ang="0">
                <a:pos x="109" y="35"/>
              </a:cxn>
              <a:cxn ang="0">
                <a:pos x="120" y="67"/>
              </a:cxn>
              <a:cxn ang="0">
                <a:pos x="120" y="93"/>
              </a:cxn>
              <a:cxn ang="0">
                <a:pos x="114" y="111"/>
              </a:cxn>
              <a:cxn ang="0">
                <a:pos x="114" y="137"/>
              </a:cxn>
              <a:cxn ang="0">
                <a:pos x="107" y="168"/>
              </a:cxn>
              <a:cxn ang="0">
                <a:pos x="80" y="198"/>
              </a:cxn>
              <a:cxn ang="0">
                <a:pos x="63" y="198"/>
              </a:cxn>
              <a:cxn ang="0">
                <a:pos x="40" y="198"/>
              </a:cxn>
              <a:cxn ang="0">
                <a:pos x="40" y="203"/>
              </a:cxn>
              <a:cxn ang="0">
                <a:pos x="57" y="215"/>
              </a:cxn>
              <a:cxn ang="0">
                <a:pos x="76" y="211"/>
              </a:cxn>
              <a:cxn ang="0">
                <a:pos x="101" y="201"/>
              </a:cxn>
              <a:cxn ang="0">
                <a:pos x="121" y="171"/>
              </a:cxn>
              <a:cxn ang="0">
                <a:pos x="123" y="121"/>
              </a:cxn>
              <a:cxn ang="0">
                <a:pos x="129" y="87"/>
              </a:cxn>
              <a:cxn ang="0">
                <a:pos x="129" y="58"/>
              </a:cxn>
              <a:cxn ang="0">
                <a:pos x="117" y="32"/>
              </a:cxn>
              <a:cxn ang="0">
                <a:pos x="103" y="9"/>
              </a:cxn>
              <a:cxn ang="0">
                <a:pos x="69" y="0"/>
              </a:cxn>
              <a:cxn ang="0">
                <a:pos x="20" y="6"/>
              </a:cxn>
              <a:cxn ang="0">
                <a:pos x="3" y="19"/>
              </a:cxn>
              <a:cxn ang="0">
                <a:pos x="0" y="53"/>
              </a:cxn>
            </a:cxnLst>
            <a:rect l="0" t="0" r="r" b="b"/>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1136916" name="Freeform 276"/>
          <p:cNvSpPr>
            <a:spLocks/>
          </p:cNvSpPr>
          <p:nvPr/>
        </p:nvSpPr>
        <p:spPr bwMode="auto">
          <a:xfrm>
            <a:off x="8791575" y="4513263"/>
            <a:ext cx="30163" cy="47625"/>
          </a:xfrm>
          <a:custGeom>
            <a:avLst/>
            <a:gdLst/>
            <a:ahLst/>
            <a:cxnLst>
              <a:cxn ang="0">
                <a:pos x="118" y="0"/>
              </a:cxn>
              <a:cxn ang="0">
                <a:pos x="102" y="39"/>
              </a:cxn>
              <a:cxn ang="0">
                <a:pos x="77" y="80"/>
              </a:cxn>
              <a:cxn ang="0">
                <a:pos x="52" y="116"/>
              </a:cxn>
              <a:cxn ang="0">
                <a:pos x="17" y="164"/>
              </a:cxn>
              <a:cxn ang="0">
                <a:pos x="0" y="179"/>
              </a:cxn>
              <a:cxn ang="0">
                <a:pos x="39" y="159"/>
              </a:cxn>
              <a:cxn ang="0">
                <a:pos x="70" y="115"/>
              </a:cxn>
              <a:cxn ang="0">
                <a:pos x="99" y="67"/>
              </a:cxn>
              <a:cxn ang="0">
                <a:pos x="118" y="0"/>
              </a:cxn>
            </a:cxnLst>
            <a:rect l="0" t="0" r="r" b="b"/>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1136917" name="Freeform 277"/>
          <p:cNvSpPr>
            <a:spLocks/>
          </p:cNvSpPr>
          <p:nvPr/>
        </p:nvSpPr>
        <p:spPr bwMode="auto">
          <a:xfrm>
            <a:off x="8739188" y="4352925"/>
            <a:ext cx="177800" cy="176213"/>
          </a:xfrm>
          <a:custGeom>
            <a:avLst/>
            <a:gdLst/>
            <a:ahLst/>
            <a:cxnLst>
              <a:cxn ang="0">
                <a:pos x="54" y="193"/>
              </a:cxn>
              <a:cxn ang="0">
                <a:pos x="155" y="177"/>
              </a:cxn>
              <a:cxn ang="0">
                <a:pos x="223" y="187"/>
              </a:cxn>
              <a:cxn ang="0">
                <a:pos x="264" y="234"/>
              </a:cxn>
              <a:cxn ang="0">
                <a:pos x="238" y="290"/>
              </a:cxn>
              <a:cxn ang="0">
                <a:pos x="206" y="311"/>
              </a:cxn>
              <a:cxn ang="0">
                <a:pos x="197" y="366"/>
              </a:cxn>
              <a:cxn ang="0">
                <a:pos x="217" y="401"/>
              </a:cxn>
              <a:cxn ang="0">
                <a:pos x="200" y="453"/>
              </a:cxn>
              <a:cxn ang="0">
                <a:pos x="242" y="453"/>
              </a:cxn>
              <a:cxn ang="0">
                <a:pos x="254" y="394"/>
              </a:cxn>
              <a:cxn ang="0">
                <a:pos x="280" y="366"/>
              </a:cxn>
              <a:cxn ang="0">
                <a:pos x="329" y="366"/>
              </a:cxn>
              <a:cxn ang="0">
                <a:pos x="378" y="378"/>
              </a:cxn>
              <a:cxn ang="0">
                <a:pos x="393" y="419"/>
              </a:cxn>
              <a:cxn ang="0">
                <a:pos x="399" y="475"/>
              </a:cxn>
              <a:cxn ang="0">
                <a:pos x="393" y="516"/>
              </a:cxn>
              <a:cxn ang="0">
                <a:pos x="393" y="547"/>
              </a:cxn>
              <a:cxn ang="0">
                <a:pos x="396" y="581"/>
              </a:cxn>
              <a:cxn ang="0">
                <a:pos x="428" y="613"/>
              </a:cxn>
              <a:cxn ang="0">
                <a:pos x="451" y="632"/>
              </a:cxn>
              <a:cxn ang="0">
                <a:pos x="510" y="670"/>
              </a:cxn>
              <a:cxn ang="0">
                <a:pos x="620" y="558"/>
              </a:cxn>
              <a:cxn ang="0">
                <a:pos x="652" y="466"/>
              </a:cxn>
              <a:cxn ang="0">
                <a:pos x="665" y="318"/>
              </a:cxn>
              <a:cxn ang="0">
                <a:pos x="671" y="215"/>
              </a:cxn>
              <a:cxn ang="0">
                <a:pos x="658" y="114"/>
              </a:cxn>
              <a:cxn ang="0">
                <a:pos x="629" y="59"/>
              </a:cxn>
              <a:cxn ang="0">
                <a:pos x="562" y="21"/>
              </a:cxn>
              <a:cxn ang="0">
                <a:pos x="502" y="8"/>
              </a:cxn>
              <a:cxn ang="0">
                <a:pos x="384" y="0"/>
              </a:cxn>
              <a:cxn ang="0">
                <a:pos x="270" y="5"/>
              </a:cxn>
              <a:cxn ang="0">
                <a:pos x="129" y="30"/>
              </a:cxn>
              <a:cxn ang="0">
                <a:pos x="64" y="62"/>
              </a:cxn>
              <a:cxn ang="0">
                <a:pos x="32" y="94"/>
              </a:cxn>
              <a:cxn ang="0">
                <a:pos x="0" y="140"/>
              </a:cxn>
              <a:cxn ang="0">
                <a:pos x="6" y="166"/>
              </a:cxn>
              <a:cxn ang="0">
                <a:pos x="54" y="193"/>
              </a:cxn>
            </a:cxnLst>
            <a:rect l="0" t="0" r="r" b="b"/>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1136918" name="Freeform 278"/>
          <p:cNvSpPr>
            <a:spLocks/>
          </p:cNvSpPr>
          <p:nvPr/>
        </p:nvSpPr>
        <p:spPr bwMode="auto">
          <a:xfrm>
            <a:off x="8743950" y="4354513"/>
            <a:ext cx="169863" cy="169862"/>
          </a:xfrm>
          <a:custGeom>
            <a:avLst/>
            <a:gdLst/>
            <a:ahLst/>
            <a:cxnLst>
              <a:cxn ang="0">
                <a:pos x="25" y="98"/>
              </a:cxn>
              <a:cxn ang="0">
                <a:pos x="13" y="152"/>
              </a:cxn>
              <a:cxn ang="0">
                <a:pos x="160" y="158"/>
              </a:cxn>
              <a:cxn ang="0">
                <a:pos x="290" y="126"/>
              </a:cxn>
              <a:cxn ang="0">
                <a:pos x="229" y="148"/>
              </a:cxn>
              <a:cxn ang="0">
                <a:pos x="213" y="169"/>
              </a:cxn>
              <a:cxn ang="0">
                <a:pos x="277" y="163"/>
              </a:cxn>
              <a:cxn ang="0">
                <a:pos x="293" y="172"/>
              </a:cxn>
              <a:cxn ang="0">
                <a:pos x="255" y="217"/>
              </a:cxn>
              <a:cxn ang="0">
                <a:pos x="267" y="226"/>
              </a:cxn>
              <a:cxn ang="0">
                <a:pos x="232" y="280"/>
              </a:cxn>
              <a:cxn ang="0">
                <a:pos x="348" y="255"/>
              </a:cxn>
              <a:cxn ang="0">
                <a:pos x="194" y="310"/>
              </a:cxn>
              <a:cxn ang="0">
                <a:pos x="280" y="300"/>
              </a:cxn>
              <a:cxn ang="0">
                <a:pos x="204" y="338"/>
              </a:cxn>
              <a:cxn ang="0">
                <a:pos x="229" y="358"/>
              </a:cxn>
              <a:cxn ang="0">
                <a:pos x="354" y="344"/>
              </a:cxn>
              <a:cxn ang="0">
                <a:pos x="444" y="355"/>
              </a:cxn>
              <a:cxn ang="0">
                <a:pos x="438" y="379"/>
              </a:cxn>
              <a:cxn ang="0">
                <a:pos x="460" y="393"/>
              </a:cxn>
              <a:cxn ang="0">
                <a:pos x="387" y="442"/>
              </a:cxn>
              <a:cxn ang="0">
                <a:pos x="454" y="440"/>
              </a:cxn>
              <a:cxn ang="0">
                <a:pos x="387" y="511"/>
              </a:cxn>
              <a:cxn ang="0">
                <a:pos x="432" y="508"/>
              </a:cxn>
              <a:cxn ang="0">
                <a:pos x="412" y="586"/>
              </a:cxn>
              <a:cxn ang="0">
                <a:pos x="496" y="471"/>
              </a:cxn>
              <a:cxn ang="0">
                <a:pos x="419" y="599"/>
              </a:cxn>
              <a:cxn ang="0">
                <a:pos x="514" y="553"/>
              </a:cxn>
              <a:cxn ang="0">
                <a:pos x="491" y="602"/>
              </a:cxn>
              <a:cxn ang="0">
                <a:pos x="540" y="599"/>
              </a:cxn>
              <a:cxn ang="0">
                <a:pos x="620" y="386"/>
              </a:cxn>
              <a:cxn ang="0">
                <a:pos x="582" y="255"/>
              </a:cxn>
              <a:cxn ang="0">
                <a:pos x="514" y="266"/>
              </a:cxn>
              <a:cxn ang="0">
                <a:pos x="630" y="223"/>
              </a:cxn>
              <a:cxn ang="0">
                <a:pos x="551" y="141"/>
              </a:cxn>
              <a:cxn ang="0">
                <a:pos x="499" y="141"/>
              </a:cxn>
              <a:cxn ang="0">
                <a:pos x="607" y="69"/>
              </a:cxn>
              <a:cxn ang="0">
                <a:pos x="482" y="41"/>
              </a:cxn>
              <a:cxn ang="0">
                <a:pos x="517" y="16"/>
              </a:cxn>
              <a:cxn ang="0">
                <a:pos x="359" y="13"/>
              </a:cxn>
              <a:cxn ang="0">
                <a:pos x="298" y="32"/>
              </a:cxn>
              <a:cxn ang="0">
                <a:pos x="287" y="3"/>
              </a:cxn>
              <a:cxn ang="0">
                <a:pos x="163" y="54"/>
              </a:cxn>
              <a:cxn ang="0">
                <a:pos x="184" y="16"/>
              </a:cxn>
            </a:cxnLst>
            <a:rect l="0" t="0" r="r" b="b"/>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1136919" name="Group 279"/>
          <p:cNvGrpSpPr>
            <a:grpSpLocks/>
          </p:cNvGrpSpPr>
          <p:nvPr/>
        </p:nvGrpSpPr>
        <p:grpSpPr bwMode="auto">
          <a:xfrm>
            <a:off x="8388350" y="4784725"/>
            <a:ext cx="184150" cy="112713"/>
            <a:chOff x="5264" y="1904"/>
            <a:chExt cx="116" cy="71"/>
          </a:xfrm>
        </p:grpSpPr>
        <p:sp>
          <p:nvSpPr>
            <p:cNvPr id="1136920" name="Freeform 280"/>
            <p:cNvSpPr>
              <a:spLocks/>
            </p:cNvSpPr>
            <p:nvPr/>
          </p:nvSpPr>
          <p:spPr bwMode="auto">
            <a:xfrm>
              <a:off x="5264" y="1904"/>
              <a:ext cx="116" cy="71"/>
            </a:xfrm>
            <a:custGeom>
              <a:avLst/>
              <a:gdLst/>
              <a:ahLst/>
              <a:cxnLst>
                <a:cxn ang="0">
                  <a:pos x="698" y="253"/>
                </a:cxn>
                <a:cxn ang="0">
                  <a:pos x="611" y="233"/>
                </a:cxn>
                <a:cxn ang="0">
                  <a:pos x="579" y="227"/>
                </a:cxn>
                <a:cxn ang="0">
                  <a:pos x="558" y="210"/>
                </a:cxn>
                <a:cxn ang="0">
                  <a:pos x="538" y="182"/>
                </a:cxn>
                <a:cxn ang="0">
                  <a:pos x="496" y="143"/>
                </a:cxn>
                <a:cxn ang="0">
                  <a:pos x="420" y="79"/>
                </a:cxn>
                <a:cxn ang="0">
                  <a:pos x="407" y="58"/>
                </a:cxn>
                <a:cxn ang="0">
                  <a:pos x="387" y="38"/>
                </a:cxn>
                <a:cxn ang="0">
                  <a:pos x="347" y="32"/>
                </a:cxn>
                <a:cxn ang="0">
                  <a:pos x="225" y="11"/>
                </a:cxn>
                <a:cxn ang="0">
                  <a:pos x="192" y="0"/>
                </a:cxn>
                <a:cxn ang="0">
                  <a:pos x="162" y="14"/>
                </a:cxn>
                <a:cxn ang="0">
                  <a:pos x="147" y="27"/>
                </a:cxn>
                <a:cxn ang="0">
                  <a:pos x="75" y="52"/>
                </a:cxn>
                <a:cxn ang="0">
                  <a:pos x="48" y="62"/>
                </a:cxn>
                <a:cxn ang="0">
                  <a:pos x="37" y="73"/>
                </a:cxn>
                <a:cxn ang="0">
                  <a:pos x="24" y="114"/>
                </a:cxn>
                <a:cxn ang="0">
                  <a:pos x="16" y="133"/>
                </a:cxn>
                <a:cxn ang="0">
                  <a:pos x="9" y="146"/>
                </a:cxn>
                <a:cxn ang="0">
                  <a:pos x="0" y="165"/>
                </a:cxn>
                <a:cxn ang="0">
                  <a:pos x="0" y="181"/>
                </a:cxn>
                <a:cxn ang="0">
                  <a:pos x="15" y="191"/>
                </a:cxn>
                <a:cxn ang="0">
                  <a:pos x="43" y="190"/>
                </a:cxn>
                <a:cxn ang="0">
                  <a:pos x="89" y="168"/>
                </a:cxn>
                <a:cxn ang="0">
                  <a:pos x="147" y="158"/>
                </a:cxn>
                <a:cxn ang="0">
                  <a:pos x="198" y="165"/>
                </a:cxn>
                <a:cxn ang="0">
                  <a:pos x="144" y="179"/>
                </a:cxn>
                <a:cxn ang="0">
                  <a:pos x="105" y="191"/>
                </a:cxn>
                <a:cxn ang="0">
                  <a:pos x="61" y="210"/>
                </a:cxn>
                <a:cxn ang="0">
                  <a:pos x="51" y="224"/>
                </a:cxn>
                <a:cxn ang="0">
                  <a:pos x="51" y="242"/>
                </a:cxn>
                <a:cxn ang="0">
                  <a:pos x="67" y="253"/>
                </a:cxn>
                <a:cxn ang="0">
                  <a:pos x="87" y="250"/>
                </a:cxn>
                <a:cxn ang="0">
                  <a:pos x="150" y="233"/>
                </a:cxn>
                <a:cxn ang="0">
                  <a:pos x="205" y="230"/>
                </a:cxn>
                <a:cxn ang="0">
                  <a:pos x="249" y="233"/>
                </a:cxn>
                <a:cxn ang="0">
                  <a:pos x="273" y="250"/>
                </a:cxn>
                <a:cxn ang="0">
                  <a:pos x="301" y="279"/>
                </a:cxn>
                <a:cxn ang="0">
                  <a:pos x="323" y="310"/>
                </a:cxn>
                <a:cxn ang="0">
                  <a:pos x="346" y="342"/>
                </a:cxn>
                <a:cxn ang="0">
                  <a:pos x="364" y="366"/>
                </a:cxn>
                <a:cxn ang="0">
                  <a:pos x="397" y="389"/>
                </a:cxn>
                <a:cxn ang="0">
                  <a:pos x="429" y="396"/>
                </a:cxn>
                <a:cxn ang="0">
                  <a:pos x="464" y="399"/>
                </a:cxn>
                <a:cxn ang="0">
                  <a:pos x="507" y="396"/>
                </a:cxn>
                <a:cxn ang="0">
                  <a:pos x="539" y="393"/>
                </a:cxn>
                <a:cxn ang="0">
                  <a:pos x="582" y="404"/>
                </a:cxn>
                <a:cxn ang="0">
                  <a:pos x="698" y="425"/>
                </a:cxn>
                <a:cxn ang="0">
                  <a:pos x="698" y="253"/>
                </a:cxn>
              </a:cxnLst>
              <a:rect l="0" t="0" r="r" b="b"/>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1136921" name="Freeform 281"/>
            <p:cNvSpPr>
              <a:spLocks/>
            </p:cNvSpPr>
            <p:nvPr/>
          </p:nvSpPr>
          <p:spPr bwMode="auto">
            <a:xfrm>
              <a:off x="5269" y="1916"/>
              <a:ext cx="37" cy="9"/>
            </a:xfrm>
            <a:custGeom>
              <a:avLst/>
              <a:gdLst/>
              <a:ahLst/>
              <a:cxnLst>
                <a:cxn ang="0">
                  <a:pos x="0" y="52"/>
                </a:cxn>
                <a:cxn ang="0">
                  <a:pos x="38" y="36"/>
                </a:cxn>
                <a:cxn ang="0">
                  <a:pos x="69" y="30"/>
                </a:cxn>
                <a:cxn ang="0">
                  <a:pos x="107" y="18"/>
                </a:cxn>
                <a:cxn ang="0">
                  <a:pos x="139" y="11"/>
                </a:cxn>
                <a:cxn ang="0">
                  <a:pos x="189" y="15"/>
                </a:cxn>
                <a:cxn ang="0">
                  <a:pos x="223" y="18"/>
                </a:cxn>
                <a:cxn ang="0">
                  <a:pos x="171" y="8"/>
                </a:cxn>
                <a:cxn ang="0">
                  <a:pos x="127" y="0"/>
                </a:cxn>
                <a:cxn ang="0">
                  <a:pos x="69" y="24"/>
                </a:cxn>
                <a:cxn ang="0">
                  <a:pos x="38" y="28"/>
                </a:cxn>
                <a:cxn ang="0">
                  <a:pos x="3" y="45"/>
                </a:cxn>
                <a:cxn ang="0">
                  <a:pos x="0" y="52"/>
                </a:cxn>
              </a:cxnLst>
              <a:rect l="0" t="0" r="r" b="b"/>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1136922" name="Freeform 282"/>
            <p:cNvSpPr>
              <a:spLocks/>
            </p:cNvSpPr>
            <p:nvPr/>
          </p:nvSpPr>
          <p:spPr bwMode="auto">
            <a:xfrm>
              <a:off x="5289" y="1907"/>
              <a:ext cx="31" cy="6"/>
            </a:xfrm>
            <a:custGeom>
              <a:avLst/>
              <a:gdLst/>
              <a:ahLst/>
              <a:cxnLst>
                <a:cxn ang="0">
                  <a:pos x="51" y="0"/>
                </a:cxn>
                <a:cxn ang="0">
                  <a:pos x="29" y="1"/>
                </a:cxn>
                <a:cxn ang="0">
                  <a:pos x="0" y="11"/>
                </a:cxn>
                <a:cxn ang="0">
                  <a:pos x="19" y="9"/>
                </a:cxn>
                <a:cxn ang="0">
                  <a:pos x="48" y="4"/>
                </a:cxn>
                <a:cxn ang="0">
                  <a:pos x="109" y="20"/>
                </a:cxn>
                <a:cxn ang="0">
                  <a:pos x="143" y="30"/>
                </a:cxn>
                <a:cxn ang="0">
                  <a:pos x="181" y="36"/>
                </a:cxn>
                <a:cxn ang="0">
                  <a:pos x="188" y="30"/>
                </a:cxn>
                <a:cxn ang="0">
                  <a:pos x="146" y="22"/>
                </a:cxn>
                <a:cxn ang="0">
                  <a:pos x="97" y="11"/>
                </a:cxn>
                <a:cxn ang="0">
                  <a:pos x="51" y="0"/>
                </a:cxn>
              </a:cxnLst>
              <a:rect l="0" t="0" r="r" b="b"/>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1136923" name="Freeform 283"/>
            <p:cNvSpPr>
              <a:spLocks/>
            </p:cNvSpPr>
            <p:nvPr/>
          </p:nvSpPr>
          <p:spPr bwMode="auto">
            <a:xfrm>
              <a:off x="5295" y="1929"/>
              <a:ext cx="13" cy="3"/>
            </a:xfrm>
            <a:custGeom>
              <a:avLst/>
              <a:gdLst/>
              <a:ahLst/>
              <a:cxnLst>
                <a:cxn ang="0">
                  <a:pos x="0" y="8"/>
                </a:cxn>
                <a:cxn ang="0">
                  <a:pos x="8" y="17"/>
                </a:cxn>
                <a:cxn ang="0">
                  <a:pos x="36" y="12"/>
                </a:cxn>
                <a:cxn ang="0">
                  <a:pos x="67" y="12"/>
                </a:cxn>
                <a:cxn ang="0">
                  <a:pos x="76" y="0"/>
                </a:cxn>
                <a:cxn ang="0">
                  <a:pos x="55" y="4"/>
                </a:cxn>
                <a:cxn ang="0">
                  <a:pos x="0" y="8"/>
                </a:cxn>
              </a:cxnLst>
              <a:rect l="0" t="0" r="r" b="b"/>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1136924" name="Freeform 284"/>
            <p:cNvSpPr>
              <a:spLocks/>
            </p:cNvSpPr>
            <p:nvPr/>
          </p:nvSpPr>
          <p:spPr bwMode="auto">
            <a:xfrm>
              <a:off x="5268" y="1926"/>
              <a:ext cx="3" cy="6"/>
            </a:xfrm>
            <a:custGeom>
              <a:avLst/>
              <a:gdLst/>
              <a:ahLst/>
              <a:cxnLst>
                <a:cxn ang="0">
                  <a:pos x="19" y="0"/>
                </a:cxn>
                <a:cxn ang="0">
                  <a:pos x="19" y="9"/>
                </a:cxn>
                <a:cxn ang="0">
                  <a:pos x="14" y="24"/>
                </a:cxn>
                <a:cxn ang="0">
                  <a:pos x="0" y="32"/>
                </a:cxn>
                <a:cxn ang="0">
                  <a:pos x="19" y="0"/>
                </a:cxn>
              </a:cxnLst>
              <a:rect l="0" t="0" r="r" b="b"/>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1136925" name="Freeform 285"/>
            <p:cNvSpPr>
              <a:spLocks/>
            </p:cNvSpPr>
            <p:nvPr/>
          </p:nvSpPr>
          <p:spPr bwMode="auto">
            <a:xfrm>
              <a:off x="5277" y="1940"/>
              <a:ext cx="3" cy="3"/>
            </a:xfrm>
            <a:custGeom>
              <a:avLst/>
              <a:gdLst/>
              <a:ahLst/>
              <a:cxnLst>
                <a:cxn ang="0">
                  <a:pos x="14" y="0"/>
                </a:cxn>
                <a:cxn ang="0">
                  <a:pos x="11" y="9"/>
                </a:cxn>
                <a:cxn ang="0">
                  <a:pos x="0" y="18"/>
                </a:cxn>
                <a:cxn ang="0">
                  <a:pos x="14" y="0"/>
                </a:cxn>
              </a:cxnLst>
              <a:rect l="0" t="0" r="r" b="b"/>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1136926" name="Freeform 286"/>
            <p:cNvSpPr>
              <a:spLocks/>
            </p:cNvSpPr>
            <p:nvPr/>
          </p:nvSpPr>
          <p:spPr bwMode="auto">
            <a:xfrm>
              <a:off x="5319" y="1921"/>
              <a:ext cx="6" cy="7"/>
            </a:xfrm>
            <a:custGeom>
              <a:avLst/>
              <a:gdLst/>
              <a:ahLst/>
              <a:cxnLst>
                <a:cxn ang="0">
                  <a:pos x="0" y="0"/>
                </a:cxn>
                <a:cxn ang="0">
                  <a:pos x="7" y="14"/>
                </a:cxn>
                <a:cxn ang="0">
                  <a:pos x="7" y="24"/>
                </a:cxn>
                <a:cxn ang="0">
                  <a:pos x="35" y="43"/>
                </a:cxn>
                <a:cxn ang="0">
                  <a:pos x="0" y="0"/>
                </a:cxn>
              </a:cxnLst>
              <a:rect l="0" t="0" r="r" b="b"/>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1136927" name="Freeform 287"/>
            <p:cNvSpPr>
              <a:spLocks/>
            </p:cNvSpPr>
            <p:nvPr/>
          </p:nvSpPr>
          <p:spPr bwMode="auto">
            <a:xfrm>
              <a:off x="5330" y="1921"/>
              <a:ext cx="19" cy="19"/>
            </a:xfrm>
            <a:custGeom>
              <a:avLst/>
              <a:gdLst/>
              <a:ahLst/>
              <a:cxnLst>
                <a:cxn ang="0">
                  <a:pos x="0" y="0"/>
                </a:cxn>
                <a:cxn ang="0">
                  <a:pos x="21" y="35"/>
                </a:cxn>
                <a:cxn ang="0">
                  <a:pos x="43" y="63"/>
                </a:cxn>
                <a:cxn ang="0">
                  <a:pos x="114" y="114"/>
                </a:cxn>
                <a:cxn ang="0">
                  <a:pos x="47" y="53"/>
                </a:cxn>
                <a:cxn ang="0">
                  <a:pos x="0" y="0"/>
                </a:cxn>
              </a:cxnLst>
              <a:rect l="0" t="0" r="r" b="b"/>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1136928" name="Freeform 288"/>
            <p:cNvSpPr>
              <a:spLocks/>
            </p:cNvSpPr>
            <p:nvPr/>
          </p:nvSpPr>
          <p:spPr bwMode="auto">
            <a:xfrm>
              <a:off x="5354" y="1948"/>
              <a:ext cx="4" cy="13"/>
            </a:xfrm>
            <a:custGeom>
              <a:avLst/>
              <a:gdLst/>
              <a:ahLst/>
              <a:cxnLst>
                <a:cxn ang="0">
                  <a:pos x="27" y="0"/>
                </a:cxn>
                <a:cxn ang="0">
                  <a:pos x="9" y="29"/>
                </a:cxn>
                <a:cxn ang="0">
                  <a:pos x="4" y="57"/>
                </a:cxn>
                <a:cxn ang="0">
                  <a:pos x="3" y="82"/>
                </a:cxn>
                <a:cxn ang="0">
                  <a:pos x="0" y="47"/>
                </a:cxn>
                <a:cxn ang="0">
                  <a:pos x="3" y="21"/>
                </a:cxn>
                <a:cxn ang="0">
                  <a:pos x="27" y="0"/>
                </a:cxn>
              </a:cxnLst>
              <a:rect l="0" t="0" r="r" b="b"/>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1136929" name="Freeform 289"/>
            <p:cNvSpPr>
              <a:spLocks/>
            </p:cNvSpPr>
            <p:nvPr/>
          </p:nvSpPr>
          <p:spPr bwMode="auto">
            <a:xfrm>
              <a:off x="5312" y="1934"/>
              <a:ext cx="2" cy="5"/>
            </a:xfrm>
            <a:custGeom>
              <a:avLst/>
              <a:gdLst/>
              <a:ahLst/>
              <a:cxnLst>
                <a:cxn ang="0">
                  <a:pos x="11" y="0"/>
                </a:cxn>
                <a:cxn ang="0">
                  <a:pos x="15" y="12"/>
                </a:cxn>
                <a:cxn ang="0">
                  <a:pos x="0" y="30"/>
                </a:cxn>
                <a:cxn ang="0">
                  <a:pos x="11" y="0"/>
                </a:cxn>
              </a:cxnLst>
              <a:rect l="0" t="0" r="r" b="b"/>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1136930" name="Group 290"/>
          <p:cNvGrpSpPr>
            <a:grpSpLocks/>
          </p:cNvGrpSpPr>
          <p:nvPr/>
        </p:nvGrpSpPr>
        <p:grpSpPr bwMode="auto">
          <a:xfrm>
            <a:off x="8543925" y="4537075"/>
            <a:ext cx="425450" cy="484188"/>
            <a:chOff x="5362" y="1748"/>
            <a:chExt cx="268" cy="305"/>
          </a:xfrm>
        </p:grpSpPr>
        <p:sp>
          <p:nvSpPr>
            <p:cNvPr id="1136931" name="Freeform 291"/>
            <p:cNvSpPr>
              <a:spLocks/>
            </p:cNvSpPr>
            <p:nvPr/>
          </p:nvSpPr>
          <p:spPr bwMode="auto">
            <a:xfrm>
              <a:off x="5477" y="1748"/>
              <a:ext cx="8" cy="6"/>
            </a:xfrm>
            <a:custGeom>
              <a:avLst/>
              <a:gdLst/>
              <a:ahLst/>
              <a:cxnLst>
                <a:cxn ang="0">
                  <a:pos x="0" y="0"/>
                </a:cxn>
                <a:cxn ang="0">
                  <a:pos x="14" y="10"/>
                </a:cxn>
                <a:cxn ang="0">
                  <a:pos x="29" y="15"/>
                </a:cxn>
                <a:cxn ang="0">
                  <a:pos x="43" y="23"/>
                </a:cxn>
                <a:cxn ang="0">
                  <a:pos x="51" y="36"/>
                </a:cxn>
                <a:cxn ang="0">
                  <a:pos x="39" y="32"/>
                </a:cxn>
                <a:cxn ang="0">
                  <a:pos x="14" y="24"/>
                </a:cxn>
                <a:cxn ang="0">
                  <a:pos x="0" y="0"/>
                </a:cxn>
              </a:cxnLst>
              <a:rect l="0" t="0" r="r" b="b"/>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1136932" name="Freeform 292"/>
            <p:cNvSpPr>
              <a:spLocks/>
            </p:cNvSpPr>
            <p:nvPr/>
          </p:nvSpPr>
          <p:spPr bwMode="auto">
            <a:xfrm>
              <a:off x="5479" y="1758"/>
              <a:ext cx="2" cy="4"/>
            </a:xfrm>
            <a:custGeom>
              <a:avLst/>
              <a:gdLst/>
              <a:ahLst/>
              <a:cxnLst>
                <a:cxn ang="0">
                  <a:pos x="0" y="0"/>
                </a:cxn>
                <a:cxn ang="0">
                  <a:pos x="14" y="0"/>
                </a:cxn>
                <a:cxn ang="0">
                  <a:pos x="14" y="24"/>
                </a:cxn>
                <a:cxn ang="0">
                  <a:pos x="0" y="0"/>
                </a:cxn>
              </a:cxnLst>
              <a:rect l="0" t="0" r="r" b="b"/>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1136933" name="Freeform 293"/>
            <p:cNvSpPr>
              <a:spLocks/>
            </p:cNvSpPr>
            <p:nvPr/>
          </p:nvSpPr>
          <p:spPr bwMode="auto">
            <a:xfrm>
              <a:off x="5444" y="1788"/>
              <a:ext cx="71" cy="180"/>
            </a:xfrm>
            <a:custGeom>
              <a:avLst/>
              <a:gdLst/>
              <a:ahLst/>
              <a:cxnLst>
                <a:cxn ang="0">
                  <a:pos x="369" y="0"/>
                </a:cxn>
                <a:cxn ang="0">
                  <a:pos x="328" y="44"/>
                </a:cxn>
                <a:cxn ang="0">
                  <a:pos x="317" y="108"/>
                </a:cxn>
                <a:cxn ang="0">
                  <a:pos x="254" y="170"/>
                </a:cxn>
                <a:cxn ang="0">
                  <a:pos x="126" y="461"/>
                </a:cxn>
                <a:cxn ang="0">
                  <a:pos x="57" y="724"/>
                </a:cxn>
                <a:cxn ang="0">
                  <a:pos x="0" y="1076"/>
                </a:cxn>
                <a:cxn ang="0">
                  <a:pos x="178" y="919"/>
                </a:cxn>
                <a:cxn ang="0">
                  <a:pos x="431" y="140"/>
                </a:cxn>
                <a:cxn ang="0">
                  <a:pos x="369" y="0"/>
                </a:cxn>
              </a:cxnLst>
              <a:rect l="0" t="0" r="r" b="b"/>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prstDash val="solid"/>
              <a:round/>
              <a:headEnd/>
              <a:tailEnd/>
            </a:ln>
          </p:spPr>
          <p:txBody>
            <a:bodyPr/>
            <a:lstStyle/>
            <a:p>
              <a:endParaRPr lang="zh-CN" altLang="en-US"/>
            </a:p>
          </p:txBody>
        </p:sp>
        <p:sp>
          <p:nvSpPr>
            <p:cNvPr id="1136934" name="Freeform 294"/>
            <p:cNvSpPr>
              <a:spLocks/>
            </p:cNvSpPr>
            <p:nvPr/>
          </p:nvSpPr>
          <p:spPr bwMode="auto">
            <a:xfrm>
              <a:off x="5362" y="1754"/>
              <a:ext cx="268" cy="299"/>
            </a:xfrm>
            <a:custGeom>
              <a:avLst/>
              <a:gdLst/>
              <a:ahLst/>
              <a:cxnLst>
                <a:cxn ang="0">
                  <a:pos x="1309" y="94"/>
                </a:cxn>
                <a:cxn ang="0">
                  <a:pos x="1258" y="0"/>
                </a:cxn>
                <a:cxn ang="0">
                  <a:pos x="867" y="163"/>
                </a:cxn>
                <a:cxn ang="0">
                  <a:pos x="850" y="288"/>
                </a:cxn>
                <a:cxn ang="0">
                  <a:pos x="818" y="332"/>
                </a:cxn>
                <a:cxn ang="0">
                  <a:pos x="773" y="382"/>
                </a:cxn>
                <a:cxn ang="0">
                  <a:pos x="747" y="472"/>
                </a:cxn>
                <a:cxn ang="0">
                  <a:pos x="660" y="678"/>
                </a:cxn>
                <a:cxn ang="0">
                  <a:pos x="590" y="924"/>
                </a:cxn>
                <a:cxn ang="0">
                  <a:pos x="558" y="1088"/>
                </a:cxn>
                <a:cxn ang="0">
                  <a:pos x="243" y="1094"/>
                </a:cxn>
                <a:cxn ang="0">
                  <a:pos x="192" y="1125"/>
                </a:cxn>
                <a:cxn ang="0">
                  <a:pos x="47" y="1125"/>
                </a:cxn>
                <a:cxn ang="0">
                  <a:pos x="7" y="1189"/>
                </a:cxn>
                <a:cxn ang="0">
                  <a:pos x="0" y="1264"/>
                </a:cxn>
                <a:cxn ang="0">
                  <a:pos x="15" y="1332"/>
                </a:cxn>
                <a:cxn ang="0">
                  <a:pos x="148" y="1358"/>
                </a:cxn>
                <a:cxn ang="0">
                  <a:pos x="211" y="1452"/>
                </a:cxn>
                <a:cxn ang="0">
                  <a:pos x="337" y="1484"/>
                </a:cxn>
                <a:cxn ang="0">
                  <a:pos x="430" y="1484"/>
                </a:cxn>
                <a:cxn ang="0">
                  <a:pos x="538" y="1503"/>
                </a:cxn>
                <a:cxn ang="0">
                  <a:pos x="544" y="1548"/>
                </a:cxn>
                <a:cxn ang="0">
                  <a:pos x="538" y="1642"/>
                </a:cxn>
                <a:cxn ang="0">
                  <a:pos x="550" y="1705"/>
                </a:cxn>
                <a:cxn ang="0">
                  <a:pos x="608" y="1712"/>
                </a:cxn>
                <a:cxn ang="0">
                  <a:pos x="677" y="1724"/>
                </a:cxn>
                <a:cxn ang="0">
                  <a:pos x="747" y="1786"/>
                </a:cxn>
                <a:cxn ang="0">
                  <a:pos x="830" y="1786"/>
                </a:cxn>
                <a:cxn ang="0">
                  <a:pos x="905" y="1779"/>
                </a:cxn>
                <a:cxn ang="0">
                  <a:pos x="1019" y="1744"/>
                </a:cxn>
                <a:cxn ang="0">
                  <a:pos x="1145" y="1756"/>
                </a:cxn>
                <a:cxn ang="0">
                  <a:pos x="1273" y="1792"/>
                </a:cxn>
                <a:cxn ang="0">
                  <a:pos x="1392" y="1766"/>
                </a:cxn>
                <a:cxn ang="0">
                  <a:pos x="1473" y="1674"/>
                </a:cxn>
                <a:cxn ang="0">
                  <a:pos x="1467" y="1571"/>
                </a:cxn>
                <a:cxn ang="0">
                  <a:pos x="1497" y="1446"/>
                </a:cxn>
                <a:cxn ang="0">
                  <a:pos x="1516" y="1282"/>
                </a:cxn>
                <a:cxn ang="0">
                  <a:pos x="1554" y="1131"/>
                </a:cxn>
                <a:cxn ang="0">
                  <a:pos x="1606" y="906"/>
                </a:cxn>
                <a:cxn ang="0">
                  <a:pos x="1598" y="678"/>
                </a:cxn>
                <a:cxn ang="0">
                  <a:pos x="1598" y="478"/>
                </a:cxn>
                <a:cxn ang="0">
                  <a:pos x="1586" y="338"/>
                </a:cxn>
                <a:cxn ang="0">
                  <a:pos x="1554" y="276"/>
                </a:cxn>
                <a:cxn ang="0">
                  <a:pos x="1484" y="225"/>
                </a:cxn>
                <a:cxn ang="0">
                  <a:pos x="1403" y="142"/>
                </a:cxn>
                <a:cxn ang="0">
                  <a:pos x="1309" y="94"/>
                </a:cxn>
              </a:cxnLst>
              <a:rect l="0" t="0" r="r" b="b"/>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prstDash val="solid"/>
              <a:round/>
              <a:headEnd/>
              <a:tailEnd/>
            </a:ln>
          </p:spPr>
          <p:txBody>
            <a:bodyPr/>
            <a:lstStyle/>
            <a:p>
              <a:endParaRPr lang="zh-CN" altLang="en-US"/>
            </a:p>
          </p:txBody>
        </p:sp>
        <p:sp>
          <p:nvSpPr>
            <p:cNvPr id="1136935" name="Freeform 295"/>
            <p:cNvSpPr>
              <a:spLocks/>
            </p:cNvSpPr>
            <p:nvPr/>
          </p:nvSpPr>
          <p:spPr bwMode="auto">
            <a:xfrm>
              <a:off x="5456" y="1772"/>
              <a:ext cx="169" cy="278"/>
            </a:xfrm>
            <a:custGeom>
              <a:avLst/>
              <a:gdLst/>
              <a:ahLst/>
              <a:cxnLst>
                <a:cxn ang="0">
                  <a:pos x="132" y="1382"/>
                </a:cxn>
                <a:cxn ang="0">
                  <a:pos x="370" y="1363"/>
                </a:cxn>
                <a:cxn ang="0">
                  <a:pos x="573" y="1301"/>
                </a:cxn>
                <a:cxn ang="0">
                  <a:pos x="656" y="1149"/>
                </a:cxn>
                <a:cxn ang="0">
                  <a:pos x="630" y="1050"/>
                </a:cxn>
                <a:cxn ang="0">
                  <a:pos x="787" y="837"/>
                </a:cxn>
                <a:cxn ang="0">
                  <a:pos x="642" y="931"/>
                </a:cxn>
                <a:cxn ang="0">
                  <a:pos x="718" y="741"/>
                </a:cxn>
                <a:cxn ang="0">
                  <a:pos x="845" y="497"/>
                </a:cxn>
                <a:cxn ang="0">
                  <a:pos x="656" y="703"/>
                </a:cxn>
                <a:cxn ang="0">
                  <a:pos x="630" y="378"/>
                </a:cxn>
                <a:cxn ang="0">
                  <a:pos x="535" y="264"/>
                </a:cxn>
                <a:cxn ang="0">
                  <a:pos x="402" y="214"/>
                </a:cxn>
                <a:cxn ang="0">
                  <a:pos x="661" y="126"/>
                </a:cxn>
                <a:cxn ang="0">
                  <a:pos x="781" y="226"/>
                </a:cxn>
                <a:cxn ang="0">
                  <a:pos x="705" y="126"/>
                </a:cxn>
                <a:cxn ang="0">
                  <a:pos x="560" y="82"/>
                </a:cxn>
                <a:cxn ang="0">
                  <a:pos x="661" y="44"/>
                </a:cxn>
                <a:cxn ang="0">
                  <a:pos x="750" y="0"/>
                </a:cxn>
                <a:cxn ang="0">
                  <a:pos x="868" y="94"/>
                </a:cxn>
                <a:cxn ang="0">
                  <a:pos x="976" y="182"/>
                </a:cxn>
                <a:cxn ang="0">
                  <a:pos x="1014" y="334"/>
                </a:cxn>
                <a:cxn ang="0">
                  <a:pos x="1008" y="628"/>
                </a:cxn>
                <a:cxn ang="0">
                  <a:pos x="970" y="975"/>
                </a:cxn>
                <a:cxn ang="0">
                  <a:pos x="913" y="1314"/>
                </a:cxn>
                <a:cxn ang="0">
                  <a:pos x="888" y="1527"/>
                </a:cxn>
                <a:cxn ang="0">
                  <a:pos x="830" y="1627"/>
                </a:cxn>
                <a:cxn ang="0">
                  <a:pos x="699" y="1671"/>
                </a:cxn>
                <a:cxn ang="0">
                  <a:pos x="612" y="1648"/>
                </a:cxn>
                <a:cxn ang="0">
                  <a:pos x="541" y="1559"/>
                </a:cxn>
                <a:cxn ang="0">
                  <a:pos x="516" y="1534"/>
                </a:cxn>
                <a:cxn ang="0">
                  <a:pos x="407" y="1622"/>
                </a:cxn>
                <a:cxn ang="0">
                  <a:pos x="276" y="1652"/>
                </a:cxn>
                <a:cxn ang="0">
                  <a:pos x="170" y="1636"/>
                </a:cxn>
                <a:cxn ang="0">
                  <a:pos x="240" y="1565"/>
                </a:cxn>
                <a:cxn ang="0">
                  <a:pos x="352" y="1446"/>
                </a:cxn>
                <a:cxn ang="0">
                  <a:pos x="176" y="1546"/>
                </a:cxn>
                <a:cxn ang="0">
                  <a:pos x="32" y="1590"/>
                </a:cxn>
                <a:cxn ang="0">
                  <a:pos x="0" y="1527"/>
                </a:cxn>
              </a:cxnLst>
              <a:rect l="0" t="0" r="r" b="b"/>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1136936" name="Freeform 296"/>
            <p:cNvSpPr>
              <a:spLocks/>
            </p:cNvSpPr>
            <p:nvPr/>
          </p:nvSpPr>
          <p:spPr bwMode="auto">
            <a:xfrm>
              <a:off x="5563" y="1910"/>
              <a:ext cx="50" cy="129"/>
            </a:xfrm>
            <a:custGeom>
              <a:avLst/>
              <a:gdLst/>
              <a:ahLst/>
              <a:cxnLst>
                <a:cxn ang="0">
                  <a:pos x="0" y="774"/>
                </a:cxn>
                <a:cxn ang="0">
                  <a:pos x="51" y="748"/>
                </a:cxn>
                <a:cxn ang="0">
                  <a:pos x="107" y="686"/>
                </a:cxn>
                <a:cxn ang="0">
                  <a:pos x="156" y="573"/>
                </a:cxn>
                <a:cxn ang="0">
                  <a:pos x="183" y="477"/>
                </a:cxn>
                <a:cxn ang="0">
                  <a:pos x="220" y="371"/>
                </a:cxn>
                <a:cxn ang="0">
                  <a:pos x="239" y="270"/>
                </a:cxn>
                <a:cxn ang="0">
                  <a:pos x="270" y="114"/>
                </a:cxn>
                <a:cxn ang="0">
                  <a:pos x="295" y="0"/>
                </a:cxn>
                <a:cxn ang="0">
                  <a:pos x="232" y="226"/>
                </a:cxn>
                <a:cxn ang="0">
                  <a:pos x="183" y="402"/>
                </a:cxn>
                <a:cxn ang="0">
                  <a:pos x="126" y="521"/>
                </a:cxn>
                <a:cxn ang="0">
                  <a:pos x="38" y="648"/>
                </a:cxn>
                <a:cxn ang="0">
                  <a:pos x="0" y="774"/>
                </a:cxn>
              </a:cxnLst>
              <a:rect l="0" t="0" r="r" b="b"/>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1136937" name="Freeform 297"/>
            <p:cNvSpPr>
              <a:spLocks/>
            </p:cNvSpPr>
            <p:nvPr/>
          </p:nvSpPr>
          <p:spPr bwMode="auto">
            <a:xfrm>
              <a:off x="5367" y="1806"/>
              <a:ext cx="195" cy="194"/>
            </a:xfrm>
            <a:custGeom>
              <a:avLst/>
              <a:gdLst/>
              <a:ahLst/>
              <a:cxnLst>
                <a:cxn ang="0">
                  <a:pos x="820" y="43"/>
                </a:cxn>
                <a:cxn ang="0">
                  <a:pos x="719" y="213"/>
                </a:cxn>
                <a:cxn ang="0">
                  <a:pos x="739" y="381"/>
                </a:cxn>
                <a:cxn ang="0">
                  <a:pos x="727" y="571"/>
                </a:cxn>
                <a:cxn ang="0">
                  <a:pos x="727" y="621"/>
                </a:cxn>
                <a:cxn ang="0">
                  <a:pos x="739" y="684"/>
                </a:cxn>
                <a:cxn ang="0">
                  <a:pos x="688" y="729"/>
                </a:cxn>
                <a:cxn ang="0">
                  <a:pos x="644" y="779"/>
                </a:cxn>
                <a:cxn ang="0">
                  <a:pos x="569" y="779"/>
                </a:cxn>
                <a:cxn ang="0">
                  <a:pos x="304" y="793"/>
                </a:cxn>
                <a:cxn ang="0">
                  <a:pos x="170" y="831"/>
                </a:cxn>
                <a:cxn ang="0">
                  <a:pos x="0" y="873"/>
                </a:cxn>
                <a:cxn ang="0">
                  <a:pos x="6" y="1004"/>
                </a:cxn>
                <a:cxn ang="0">
                  <a:pos x="109" y="978"/>
                </a:cxn>
                <a:cxn ang="0">
                  <a:pos x="133" y="916"/>
                </a:cxn>
                <a:cxn ang="0">
                  <a:pos x="147" y="1030"/>
                </a:cxn>
                <a:cxn ang="0">
                  <a:pos x="215" y="1118"/>
                </a:cxn>
                <a:cxn ang="0">
                  <a:pos x="403" y="1155"/>
                </a:cxn>
                <a:cxn ang="0">
                  <a:pos x="379" y="1093"/>
                </a:cxn>
                <a:cxn ang="0">
                  <a:pos x="279" y="978"/>
                </a:cxn>
                <a:cxn ang="0">
                  <a:pos x="358" y="929"/>
                </a:cxn>
                <a:cxn ang="0">
                  <a:pos x="403" y="1036"/>
                </a:cxn>
                <a:cxn ang="0">
                  <a:pos x="537" y="1149"/>
                </a:cxn>
                <a:cxn ang="0">
                  <a:pos x="713" y="1149"/>
                </a:cxn>
                <a:cxn ang="0">
                  <a:pos x="517" y="1016"/>
                </a:cxn>
                <a:cxn ang="0">
                  <a:pos x="435" y="929"/>
                </a:cxn>
                <a:cxn ang="0">
                  <a:pos x="479" y="885"/>
                </a:cxn>
                <a:cxn ang="0">
                  <a:pos x="549" y="972"/>
                </a:cxn>
                <a:cxn ang="0">
                  <a:pos x="675" y="1068"/>
                </a:cxn>
                <a:cxn ang="0">
                  <a:pos x="782" y="1123"/>
                </a:cxn>
                <a:cxn ang="0">
                  <a:pos x="921" y="1136"/>
                </a:cxn>
                <a:cxn ang="0">
                  <a:pos x="833" y="1068"/>
                </a:cxn>
                <a:cxn ang="0">
                  <a:pos x="727" y="978"/>
                </a:cxn>
                <a:cxn ang="0">
                  <a:pos x="756" y="929"/>
                </a:cxn>
                <a:cxn ang="0">
                  <a:pos x="808" y="1010"/>
                </a:cxn>
                <a:cxn ang="0">
                  <a:pos x="914" y="1087"/>
                </a:cxn>
                <a:cxn ang="0">
                  <a:pos x="1046" y="1098"/>
                </a:cxn>
                <a:cxn ang="0">
                  <a:pos x="1117" y="991"/>
                </a:cxn>
                <a:cxn ang="0">
                  <a:pos x="878" y="954"/>
                </a:cxn>
                <a:cxn ang="0">
                  <a:pos x="733" y="868"/>
                </a:cxn>
                <a:cxn ang="0">
                  <a:pos x="707" y="793"/>
                </a:cxn>
                <a:cxn ang="0">
                  <a:pos x="765" y="831"/>
                </a:cxn>
                <a:cxn ang="0">
                  <a:pos x="927" y="935"/>
                </a:cxn>
                <a:cxn ang="0">
                  <a:pos x="1117" y="991"/>
                </a:cxn>
                <a:cxn ang="0">
                  <a:pos x="1155" y="767"/>
                </a:cxn>
                <a:cxn ang="0">
                  <a:pos x="1046" y="741"/>
                </a:cxn>
                <a:cxn ang="0">
                  <a:pos x="820" y="761"/>
                </a:cxn>
                <a:cxn ang="0">
                  <a:pos x="782" y="716"/>
                </a:cxn>
                <a:cxn ang="0">
                  <a:pos x="901" y="735"/>
                </a:cxn>
                <a:cxn ang="0">
                  <a:pos x="1155" y="684"/>
                </a:cxn>
                <a:cxn ang="0">
                  <a:pos x="1167" y="483"/>
                </a:cxn>
                <a:cxn ang="0">
                  <a:pos x="1161" y="264"/>
                </a:cxn>
                <a:cxn ang="0">
                  <a:pos x="1034" y="152"/>
                </a:cxn>
                <a:cxn ang="0">
                  <a:pos x="1161" y="201"/>
                </a:cxn>
                <a:cxn ang="0">
                  <a:pos x="1091" y="68"/>
                </a:cxn>
                <a:cxn ang="0">
                  <a:pos x="959" y="0"/>
                </a:cxn>
              </a:cxnLst>
              <a:rect l="0" t="0" r="r" b="b"/>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1136938" name="Freeform 298"/>
            <p:cNvSpPr>
              <a:spLocks/>
            </p:cNvSpPr>
            <p:nvPr/>
          </p:nvSpPr>
          <p:spPr bwMode="auto">
            <a:xfrm>
              <a:off x="5500" y="1878"/>
              <a:ext cx="49" cy="44"/>
            </a:xfrm>
            <a:custGeom>
              <a:avLst/>
              <a:gdLst/>
              <a:ahLst/>
              <a:cxnLst>
                <a:cxn ang="0">
                  <a:pos x="0" y="0"/>
                </a:cxn>
                <a:cxn ang="0">
                  <a:pos x="0" y="21"/>
                </a:cxn>
                <a:cxn ang="0">
                  <a:pos x="38" y="71"/>
                </a:cxn>
                <a:cxn ang="0">
                  <a:pos x="75" y="99"/>
                </a:cxn>
                <a:cxn ang="0">
                  <a:pos x="152" y="158"/>
                </a:cxn>
                <a:cxn ang="0">
                  <a:pos x="184" y="182"/>
                </a:cxn>
                <a:cxn ang="0">
                  <a:pos x="260" y="239"/>
                </a:cxn>
                <a:cxn ang="0">
                  <a:pos x="178" y="213"/>
                </a:cxn>
                <a:cxn ang="0">
                  <a:pos x="97" y="188"/>
                </a:cxn>
                <a:cxn ang="0">
                  <a:pos x="16" y="182"/>
                </a:cxn>
                <a:cxn ang="0">
                  <a:pos x="22" y="207"/>
                </a:cxn>
                <a:cxn ang="0">
                  <a:pos x="152" y="231"/>
                </a:cxn>
                <a:cxn ang="0">
                  <a:pos x="222" y="257"/>
                </a:cxn>
                <a:cxn ang="0">
                  <a:pos x="260" y="263"/>
                </a:cxn>
                <a:cxn ang="0">
                  <a:pos x="292" y="252"/>
                </a:cxn>
                <a:cxn ang="0">
                  <a:pos x="295" y="222"/>
                </a:cxn>
                <a:cxn ang="0">
                  <a:pos x="269" y="199"/>
                </a:cxn>
                <a:cxn ang="0">
                  <a:pos x="232" y="162"/>
                </a:cxn>
                <a:cxn ang="0">
                  <a:pos x="188" y="112"/>
                </a:cxn>
                <a:cxn ang="0">
                  <a:pos x="144" y="56"/>
                </a:cxn>
                <a:cxn ang="0">
                  <a:pos x="91" y="17"/>
                </a:cxn>
                <a:cxn ang="0">
                  <a:pos x="35" y="3"/>
                </a:cxn>
                <a:cxn ang="0">
                  <a:pos x="0" y="0"/>
                </a:cxn>
              </a:cxnLst>
              <a:rect l="0" t="0" r="r" b="b"/>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1136939" name="Freeform 299"/>
            <p:cNvSpPr>
              <a:spLocks/>
            </p:cNvSpPr>
            <p:nvPr/>
          </p:nvSpPr>
          <p:spPr bwMode="auto">
            <a:xfrm>
              <a:off x="5503" y="1842"/>
              <a:ext cx="44" cy="57"/>
            </a:xfrm>
            <a:custGeom>
              <a:avLst/>
              <a:gdLst/>
              <a:ahLst/>
              <a:cxnLst>
                <a:cxn ang="0">
                  <a:pos x="51" y="0"/>
                </a:cxn>
                <a:cxn ang="0">
                  <a:pos x="13" y="7"/>
                </a:cxn>
                <a:cxn ang="0">
                  <a:pos x="0" y="39"/>
                </a:cxn>
                <a:cxn ang="0">
                  <a:pos x="3" y="65"/>
                </a:cxn>
                <a:cxn ang="0">
                  <a:pos x="26" y="101"/>
                </a:cxn>
                <a:cxn ang="0">
                  <a:pos x="57" y="112"/>
                </a:cxn>
                <a:cxn ang="0">
                  <a:pos x="116" y="149"/>
                </a:cxn>
                <a:cxn ang="0">
                  <a:pos x="172" y="195"/>
                </a:cxn>
                <a:cxn ang="0">
                  <a:pos x="212" y="259"/>
                </a:cxn>
                <a:cxn ang="0">
                  <a:pos x="257" y="325"/>
                </a:cxn>
                <a:cxn ang="0">
                  <a:pos x="270" y="345"/>
                </a:cxn>
                <a:cxn ang="0">
                  <a:pos x="257" y="267"/>
                </a:cxn>
                <a:cxn ang="0">
                  <a:pos x="247" y="198"/>
                </a:cxn>
                <a:cxn ang="0">
                  <a:pos x="225" y="140"/>
                </a:cxn>
                <a:cxn ang="0">
                  <a:pos x="188" y="86"/>
                </a:cxn>
                <a:cxn ang="0">
                  <a:pos x="90" y="10"/>
                </a:cxn>
                <a:cxn ang="0">
                  <a:pos x="51" y="0"/>
                </a:cxn>
              </a:cxnLst>
              <a:rect l="0" t="0" r="r" b="b"/>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1136940" name="Freeform 300"/>
            <p:cNvSpPr>
              <a:spLocks/>
            </p:cNvSpPr>
            <p:nvPr/>
          </p:nvSpPr>
          <p:spPr bwMode="auto">
            <a:xfrm>
              <a:off x="5494" y="1785"/>
              <a:ext cx="48" cy="34"/>
            </a:xfrm>
            <a:custGeom>
              <a:avLst/>
              <a:gdLst/>
              <a:ahLst/>
              <a:cxnLst>
                <a:cxn ang="0">
                  <a:pos x="0" y="199"/>
                </a:cxn>
                <a:cxn ang="0">
                  <a:pos x="49" y="156"/>
                </a:cxn>
                <a:cxn ang="0">
                  <a:pos x="130" y="125"/>
                </a:cxn>
                <a:cxn ang="0">
                  <a:pos x="185" y="111"/>
                </a:cxn>
                <a:cxn ang="0">
                  <a:pos x="287" y="0"/>
                </a:cxn>
                <a:cxn ang="0">
                  <a:pos x="211" y="44"/>
                </a:cxn>
                <a:cxn ang="0">
                  <a:pos x="142" y="74"/>
                </a:cxn>
                <a:cxn ang="0">
                  <a:pos x="93" y="99"/>
                </a:cxn>
                <a:cxn ang="0">
                  <a:pos x="68" y="125"/>
                </a:cxn>
                <a:cxn ang="0">
                  <a:pos x="0" y="199"/>
                </a:cxn>
              </a:cxnLst>
              <a:rect l="0" t="0" r="r" b="b"/>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1136941" name="Freeform 301"/>
            <p:cNvSpPr>
              <a:spLocks/>
            </p:cNvSpPr>
            <p:nvPr/>
          </p:nvSpPr>
          <p:spPr bwMode="auto">
            <a:xfrm>
              <a:off x="5458" y="1846"/>
              <a:ext cx="27" cy="86"/>
            </a:xfrm>
            <a:custGeom>
              <a:avLst/>
              <a:gdLst/>
              <a:ahLst/>
              <a:cxnLst>
                <a:cxn ang="0">
                  <a:pos x="0" y="514"/>
                </a:cxn>
                <a:cxn ang="0">
                  <a:pos x="81" y="514"/>
                </a:cxn>
                <a:cxn ang="0">
                  <a:pos x="106" y="508"/>
                </a:cxn>
                <a:cxn ang="0">
                  <a:pos x="106" y="489"/>
                </a:cxn>
                <a:cxn ang="0">
                  <a:pos x="124" y="470"/>
                </a:cxn>
                <a:cxn ang="0">
                  <a:pos x="150" y="451"/>
                </a:cxn>
                <a:cxn ang="0">
                  <a:pos x="137" y="433"/>
                </a:cxn>
                <a:cxn ang="0">
                  <a:pos x="137" y="407"/>
                </a:cxn>
                <a:cxn ang="0">
                  <a:pos x="156" y="376"/>
                </a:cxn>
                <a:cxn ang="0">
                  <a:pos x="156" y="344"/>
                </a:cxn>
                <a:cxn ang="0">
                  <a:pos x="144" y="306"/>
                </a:cxn>
                <a:cxn ang="0">
                  <a:pos x="144" y="224"/>
                </a:cxn>
                <a:cxn ang="0">
                  <a:pos x="162" y="150"/>
                </a:cxn>
                <a:cxn ang="0">
                  <a:pos x="156" y="94"/>
                </a:cxn>
                <a:cxn ang="0">
                  <a:pos x="156" y="0"/>
                </a:cxn>
                <a:cxn ang="0">
                  <a:pos x="106" y="142"/>
                </a:cxn>
                <a:cxn ang="0">
                  <a:pos x="62" y="275"/>
                </a:cxn>
                <a:cxn ang="0">
                  <a:pos x="32" y="419"/>
                </a:cxn>
                <a:cxn ang="0">
                  <a:pos x="0" y="514"/>
                </a:cxn>
              </a:cxnLst>
              <a:rect l="0" t="0" r="r" b="b"/>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1136942" name="Freeform 302"/>
            <p:cNvSpPr>
              <a:spLocks/>
            </p:cNvSpPr>
            <p:nvPr/>
          </p:nvSpPr>
          <p:spPr bwMode="auto">
            <a:xfrm>
              <a:off x="5498" y="1939"/>
              <a:ext cx="48" cy="16"/>
            </a:xfrm>
            <a:custGeom>
              <a:avLst/>
              <a:gdLst/>
              <a:ahLst/>
              <a:cxnLst>
                <a:cxn ang="0">
                  <a:pos x="232" y="47"/>
                </a:cxn>
                <a:cxn ang="0">
                  <a:pos x="168" y="19"/>
                </a:cxn>
                <a:cxn ang="0">
                  <a:pos x="110" y="4"/>
                </a:cxn>
                <a:cxn ang="0">
                  <a:pos x="32" y="0"/>
                </a:cxn>
                <a:cxn ang="0">
                  <a:pos x="0" y="6"/>
                </a:cxn>
                <a:cxn ang="0">
                  <a:pos x="15" y="37"/>
                </a:cxn>
                <a:cxn ang="0">
                  <a:pos x="45" y="61"/>
                </a:cxn>
                <a:cxn ang="0">
                  <a:pos x="113" y="79"/>
                </a:cxn>
                <a:cxn ang="0">
                  <a:pos x="219" y="97"/>
                </a:cxn>
                <a:cxn ang="0">
                  <a:pos x="289" y="91"/>
                </a:cxn>
                <a:cxn ang="0">
                  <a:pos x="232" y="47"/>
                </a:cxn>
              </a:cxnLst>
              <a:rect l="0" t="0" r="r" b="b"/>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1136943" name="Freeform 303"/>
            <p:cNvSpPr>
              <a:spLocks/>
            </p:cNvSpPr>
            <p:nvPr/>
          </p:nvSpPr>
          <p:spPr bwMode="auto">
            <a:xfrm>
              <a:off x="5458" y="1947"/>
              <a:ext cx="30" cy="36"/>
            </a:xfrm>
            <a:custGeom>
              <a:avLst/>
              <a:gdLst/>
              <a:ahLst/>
              <a:cxnLst>
                <a:cxn ang="0">
                  <a:pos x="81" y="59"/>
                </a:cxn>
                <a:cxn ang="0">
                  <a:pos x="59" y="14"/>
                </a:cxn>
                <a:cxn ang="0">
                  <a:pos x="26" y="0"/>
                </a:cxn>
                <a:cxn ang="0">
                  <a:pos x="3" y="11"/>
                </a:cxn>
                <a:cxn ang="0">
                  <a:pos x="0" y="35"/>
                </a:cxn>
                <a:cxn ang="0">
                  <a:pos x="15" y="76"/>
                </a:cxn>
                <a:cxn ang="0">
                  <a:pos x="40" y="115"/>
                </a:cxn>
                <a:cxn ang="0">
                  <a:pos x="71" y="150"/>
                </a:cxn>
                <a:cxn ang="0">
                  <a:pos x="113" y="185"/>
                </a:cxn>
                <a:cxn ang="0">
                  <a:pos x="176" y="216"/>
                </a:cxn>
                <a:cxn ang="0">
                  <a:pos x="119" y="153"/>
                </a:cxn>
                <a:cxn ang="0">
                  <a:pos x="100" y="108"/>
                </a:cxn>
                <a:cxn ang="0">
                  <a:pos x="81" y="59"/>
                </a:cxn>
              </a:cxnLst>
              <a:rect l="0" t="0" r="r" b="b"/>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1136944" name="Freeform 304"/>
            <p:cNvSpPr>
              <a:spLocks/>
            </p:cNvSpPr>
            <p:nvPr/>
          </p:nvSpPr>
          <p:spPr bwMode="auto">
            <a:xfrm>
              <a:off x="5506" y="1757"/>
              <a:ext cx="70" cy="44"/>
            </a:xfrm>
            <a:custGeom>
              <a:avLst/>
              <a:gdLst/>
              <a:ahLst/>
              <a:cxnLst>
                <a:cxn ang="0">
                  <a:pos x="0" y="260"/>
                </a:cxn>
                <a:cxn ang="0">
                  <a:pos x="13" y="153"/>
                </a:cxn>
                <a:cxn ang="0">
                  <a:pos x="101" y="116"/>
                </a:cxn>
                <a:cxn ang="0">
                  <a:pos x="220" y="69"/>
                </a:cxn>
                <a:cxn ang="0">
                  <a:pos x="304" y="35"/>
                </a:cxn>
                <a:cxn ang="0">
                  <a:pos x="386" y="0"/>
                </a:cxn>
                <a:cxn ang="0">
                  <a:pos x="418" y="76"/>
                </a:cxn>
                <a:cxn ang="0">
                  <a:pos x="341" y="119"/>
                </a:cxn>
                <a:cxn ang="0">
                  <a:pos x="252" y="150"/>
                </a:cxn>
                <a:cxn ang="0">
                  <a:pos x="182" y="170"/>
                </a:cxn>
                <a:cxn ang="0">
                  <a:pos x="98" y="216"/>
                </a:cxn>
                <a:cxn ang="0">
                  <a:pos x="0" y="260"/>
                </a:cxn>
              </a:cxnLst>
              <a:rect l="0" t="0" r="r" b="b"/>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1136945" name="Group 305"/>
          <p:cNvGrpSpPr>
            <a:grpSpLocks/>
          </p:cNvGrpSpPr>
          <p:nvPr/>
        </p:nvGrpSpPr>
        <p:grpSpPr bwMode="auto">
          <a:xfrm>
            <a:off x="8780463" y="4873625"/>
            <a:ext cx="228600" cy="307975"/>
            <a:chOff x="5511" y="1960"/>
            <a:chExt cx="144" cy="194"/>
          </a:xfrm>
        </p:grpSpPr>
        <p:sp>
          <p:nvSpPr>
            <p:cNvPr id="1136946" name="Freeform 306"/>
            <p:cNvSpPr>
              <a:spLocks/>
            </p:cNvSpPr>
            <p:nvPr/>
          </p:nvSpPr>
          <p:spPr bwMode="auto">
            <a:xfrm>
              <a:off x="5511" y="1960"/>
              <a:ext cx="144" cy="194"/>
            </a:xfrm>
            <a:custGeom>
              <a:avLst/>
              <a:gdLst/>
              <a:ahLst/>
              <a:cxnLst>
                <a:cxn ang="0">
                  <a:pos x="385" y="172"/>
                </a:cxn>
                <a:cxn ang="0">
                  <a:pos x="543" y="158"/>
                </a:cxn>
                <a:cxn ang="0">
                  <a:pos x="637" y="133"/>
                </a:cxn>
                <a:cxn ang="0">
                  <a:pos x="667" y="90"/>
                </a:cxn>
                <a:cxn ang="0">
                  <a:pos x="667" y="52"/>
                </a:cxn>
                <a:cxn ang="0">
                  <a:pos x="694" y="20"/>
                </a:cxn>
                <a:cxn ang="0">
                  <a:pos x="782" y="0"/>
                </a:cxn>
                <a:cxn ang="0">
                  <a:pos x="863" y="7"/>
                </a:cxn>
                <a:cxn ang="0">
                  <a:pos x="763" y="907"/>
                </a:cxn>
                <a:cxn ang="0">
                  <a:pos x="694" y="990"/>
                </a:cxn>
                <a:cxn ang="0">
                  <a:pos x="605" y="1071"/>
                </a:cxn>
                <a:cxn ang="0">
                  <a:pos x="481" y="1134"/>
                </a:cxn>
                <a:cxn ang="0">
                  <a:pos x="334" y="1153"/>
                </a:cxn>
                <a:cxn ang="0">
                  <a:pos x="138" y="1164"/>
                </a:cxn>
                <a:cxn ang="0">
                  <a:pos x="25" y="1147"/>
                </a:cxn>
                <a:cxn ang="0">
                  <a:pos x="0" y="1083"/>
                </a:cxn>
                <a:cxn ang="0">
                  <a:pos x="13" y="1001"/>
                </a:cxn>
                <a:cxn ang="0">
                  <a:pos x="95" y="750"/>
                </a:cxn>
                <a:cxn ang="0">
                  <a:pos x="163" y="499"/>
                </a:cxn>
                <a:cxn ang="0">
                  <a:pos x="195" y="310"/>
                </a:cxn>
                <a:cxn ang="0">
                  <a:pos x="195" y="259"/>
                </a:cxn>
                <a:cxn ang="0">
                  <a:pos x="239" y="190"/>
                </a:cxn>
                <a:cxn ang="0">
                  <a:pos x="291" y="172"/>
                </a:cxn>
                <a:cxn ang="0">
                  <a:pos x="385" y="172"/>
                </a:cxn>
              </a:cxnLst>
              <a:rect l="0" t="0" r="r" b="b"/>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1136947" name="Freeform 307"/>
            <p:cNvSpPr>
              <a:spLocks/>
            </p:cNvSpPr>
            <p:nvPr/>
          </p:nvSpPr>
          <p:spPr bwMode="auto">
            <a:xfrm>
              <a:off x="5528" y="1970"/>
              <a:ext cx="124" cy="177"/>
            </a:xfrm>
            <a:custGeom>
              <a:avLst/>
              <a:gdLst/>
              <a:ahLst/>
              <a:cxnLst>
                <a:cxn ang="0">
                  <a:pos x="257" y="214"/>
                </a:cxn>
                <a:cxn ang="0">
                  <a:pos x="397" y="207"/>
                </a:cxn>
                <a:cxn ang="0">
                  <a:pos x="542" y="182"/>
                </a:cxn>
                <a:cxn ang="0">
                  <a:pos x="628" y="138"/>
                </a:cxn>
                <a:cxn ang="0">
                  <a:pos x="679" y="100"/>
                </a:cxn>
                <a:cxn ang="0">
                  <a:pos x="743" y="0"/>
                </a:cxn>
                <a:cxn ang="0">
                  <a:pos x="648" y="822"/>
                </a:cxn>
                <a:cxn ang="0">
                  <a:pos x="585" y="898"/>
                </a:cxn>
                <a:cxn ang="0">
                  <a:pos x="516" y="967"/>
                </a:cxn>
                <a:cxn ang="0">
                  <a:pos x="428" y="1016"/>
                </a:cxn>
                <a:cxn ang="0">
                  <a:pos x="353" y="1042"/>
                </a:cxn>
                <a:cxn ang="0">
                  <a:pos x="257" y="1055"/>
                </a:cxn>
                <a:cxn ang="0">
                  <a:pos x="170" y="1068"/>
                </a:cxn>
                <a:cxn ang="0">
                  <a:pos x="69" y="1068"/>
                </a:cxn>
                <a:cxn ang="0">
                  <a:pos x="24" y="1055"/>
                </a:cxn>
                <a:cxn ang="0">
                  <a:pos x="0" y="1016"/>
                </a:cxn>
                <a:cxn ang="0">
                  <a:pos x="11" y="956"/>
                </a:cxn>
                <a:cxn ang="0">
                  <a:pos x="75" y="809"/>
                </a:cxn>
                <a:cxn ang="0">
                  <a:pos x="184" y="321"/>
                </a:cxn>
                <a:cxn ang="0">
                  <a:pos x="201" y="252"/>
                </a:cxn>
                <a:cxn ang="0">
                  <a:pos x="257" y="214"/>
                </a:cxn>
              </a:cxnLst>
              <a:rect l="0" t="0" r="r" b="b"/>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1136948" name="Oval 308"/>
          <p:cNvSpPr>
            <a:spLocks noChangeArrowheads="1"/>
          </p:cNvSpPr>
          <p:nvPr/>
        </p:nvSpPr>
        <p:spPr bwMode="auto">
          <a:xfrm>
            <a:off x="8039100" y="4624388"/>
            <a:ext cx="298450" cy="161925"/>
          </a:xfrm>
          <a:prstGeom prst="ellipse">
            <a:avLst/>
          </a:prstGeom>
          <a:solidFill>
            <a:schemeClr val="bg1"/>
          </a:solidFill>
          <a:ln w="9525">
            <a:solidFill>
              <a:schemeClr val="tx1"/>
            </a:solidFill>
            <a:round/>
            <a:headEnd/>
            <a:tailEnd/>
          </a:ln>
          <a:effectLst/>
        </p:spPr>
        <p:txBody>
          <a:bodyPr wrap="none" anchor="ctr"/>
          <a:lstStyle/>
          <a:p>
            <a:endParaRPr lang="zh-CN" altLang="en-US"/>
          </a:p>
        </p:txBody>
      </p:sp>
      <p:sp>
        <p:nvSpPr>
          <p:cNvPr id="1136949" name="Oval 309"/>
          <p:cNvSpPr>
            <a:spLocks noChangeArrowheads="1"/>
          </p:cNvSpPr>
          <p:nvPr/>
        </p:nvSpPr>
        <p:spPr bwMode="auto">
          <a:xfrm>
            <a:off x="1784350" y="4352925"/>
            <a:ext cx="1296988" cy="1296988"/>
          </a:xfrm>
          <a:prstGeom prst="ellipse">
            <a:avLst/>
          </a:prstGeom>
          <a:solidFill>
            <a:srgbClr val="66FF66"/>
          </a:solidFill>
          <a:ln w="19050">
            <a:solidFill>
              <a:schemeClr val="folHlink"/>
            </a:solidFill>
            <a:round/>
            <a:headEnd/>
            <a:tailEnd/>
          </a:ln>
          <a:effectLst>
            <a:outerShdw dist="35921" dir="2700000" algn="ctr" rotWithShape="0">
              <a:schemeClr val="bg2"/>
            </a:outerShdw>
          </a:effectLst>
        </p:spPr>
        <p:txBody>
          <a:bodyPr wrap="none" anchor="ctr"/>
          <a:lstStyle/>
          <a:p>
            <a:endParaRPr lang="zh-CN" altLang="en-US"/>
          </a:p>
        </p:txBody>
      </p:sp>
      <p:grpSp>
        <p:nvGrpSpPr>
          <p:cNvPr id="1136950" name="Group 310"/>
          <p:cNvGrpSpPr>
            <a:grpSpLocks/>
          </p:cNvGrpSpPr>
          <p:nvPr/>
        </p:nvGrpSpPr>
        <p:grpSpPr bwMode="auto">
          <a:xfrm>
            <a:off x="2166938" y="4462463"/>
            <a:ext cx="457200" cy="457200"/>
            <a:chOff x="2351" y="2975"/>
            <a:chExt cx="481" cy="433"/>
          </a:xfrm>
        </p:grpSpPr>
        <p:sp>
          <p:nvSpPr>
            <p:cNvPr id="1136951" name="Rectangle 311"/>
            <p:cNvSpPr>
              <a:spLocks noChangeArrowheads="1"/>
            </p:cNvSpPr>
            <p:nvPr/>
          </p:nvSpPr>
          <p:spPr bwMode="auto">
            <a:xfrm rot="-5400000">
              <a:off x="2376" y="2952"/>
              <a:ext cx="432" cy="480"/>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36952" name="Line 312"/>
            <p:cNvSpPr>
              <a:spLocks noChangeShapeType="1"/>
            </p:cNvSpPr>
            <p:nvPr/>
          </p:nvSpPr>
          <p:spPr bwMode="auto">
            <a:xfrm rot="-10800000">
              <a:off x="2351" y="3321"/>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953" name="Line 313"/>
            <p:cNvSpPr>
              <a:spLocks noChangeShapeType="1"/>
            </p:cNvSpPr>
            <p:nvPr/>
          </p:nvSpPr>
          <p:spPr bwMode="auto">
            <a:xfrm rot="-10800000">
              <a:off x="2351" y="3234"/>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954" name="Line 314"/>
            <p:cNvSpPr>
              <a:spLocks noChangeShapeType="1"/>
            </p:cNvSpPr>
            <p:nvPr/>
          </p:nvSpPr>
          <p:spPr bwMode="auto">
            <a:xfrm rot="-10800000">
              <a:off x="2351" y="3148"/>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955" name="Line 315"/>
            <p:cNvSpPr>
              <a:spLocks noChangeShapeType="1"/>
            </p:cNvSpPr>
            <p:nvPr/>
          </p:nvSpPr>
          <p:spPr bwMode="auto">
            <a:xfrm rot="-10800000">
              <a:off x="2351" y="3061"/>
              <a:ext cx="480" cy="0"/>
            </a:xfrm>
            <a:prstGeom prst="line">
              <a:avLst/>
            </a:prstGeom>
            <a:noFill/>
            <a:ln w="9525">
              <a:solidFill>
                <a:schemeClr val="tx1"/>
              </a:solidFill>
              <a:round/>
              <a:headEnd/>
              <a:tailEnd/>
            </a:ln>
            <a:effectLst/>
          </p:spPr>
          <p:txBody>
            <a:bodyPr wrap="none" anchor="ctr"/>
            <a:lstStyle/>
            <a:p>
              <a:endParaRPr lang="zh-CN" altLang="en-US"/>
            </a:p>
          </p:txBody>
        </p:sp>
        <p:sp>
          <p:nvSpPr>
            <p:cNvPr id="1136956" name="Line 316"/>
            <p:cNvSpPr>
              <a:spLocks noChangeShapeType="1"/>
            </p:cNvSpPr>
            <p:nvPr/>
          </p:nvSpPr>
          <p:spPr bwMode="auto">
            <a:xfrm rot="-16200000">
              <a:off x="2519" y="3191"/>
              <a:ext cx="432" cy="0"/>
            </a:xfrm>
            <a:prstGeom prst="line">
              <a:avLst/>
            </a:prstGeom>
            <a:noFill/>
            <a:ln w="9525">
              <a:solidFill>
                <a:schemeClr val="tx1"/>
              </a:solidFill>
              <a:round/>
              <a:headEnd/>
              <a:tailEnd/>
            </a:ln>
            <a:effectLst/>
          </p:spPr>
          <p:txBody>
            <a:bodyPr wrap="none" anchor="ctr"/>
            <a:lstStyle/>
            <a:p>
              <a:endParaRPr lang="zh-CN" altLang="en-US"/>
            </a:p>
          </p:txBody>
        </p:sp>
        <p:sp>
          <p:nvSpPr>
            <p:cNvPr id="1136957" name="Line 317"/>
            <p:cNvSpPr>
              <a:spLocks noChangeShapeType="1"/>
            </p:cNvSpPr>
            <p:nvPr/>
          </p:nvSpPr>
          <p:spPr bwMode="auto">
            <a:xfrm rot="-16200000">
              <a:off x="2423" y="3191"/>
              <a:ext cx="432" cy="0"/>
            </a:xfrm>
            <a:prstGeom prst="line">
              <a:avLst/>
            </a:prstGeom>
            <a:noFill/>
            <a:ln w="9525">
              <a:solidFill>
                <a:schemeClr val="tx1"/>
              </a:solidFill>
              <a:round/>
              <a:headEnd/>
              <a:tailEnd/>
            </a:ln>
            <a:effectLst/>
          </p:spPr>
          <p:txBody>
            <a:bodyPr wrap="none" anchor="ctr"/>
            <a:lstStyle/>
            <a:p>
              <a:endParaRPr lang="zh-CN" altLang="en-US"/>
            </a:p>
          </p:txBody>
        </p:sp>
        <p:sp>
          <p:nvSpPr>
            <p:cNvPr id="1136958" name="Line 318"/>
            <p:cNvSpPr>
              <a:spLocks noChangeShapeType="1"/>
            </p:cNvSpPr>
            <p:nvPr/>
          </p:nvSpPr>
          <p:spPr bwMode="auto">
            <a:xfrm rot="-16200000">
              <a:off x="2327" y="3191"/>
              <a:ext cx="432" cy="0"/>
            </a:xfrm>
            <a:prstGeom prst="line">
              <a:avLst/>
            </a:prstGeom>
            <a:noFill/>
            <a:ln w="9525">
              <a:solidFill>
                <a:schemeClr val="tx1"/>
              </a:solidFill>
              <a:round/>
              <a:headEnd/>
              <a:tailEnd/>
            </a:ln>
            <a:effectLst/>
          </p:spPr>
          <p:txBody>
            <a:bodyPr wrap="none" anchor="ctr"/>
            <a:lstStyle/>
            <a:p>
              <a:endParaRPr lang="zh-CN" altLang="en-US"/>
            </a:p>
          </p:txBody>
        </p:sp>
        <p:sp>
          <p:nvSpPr>
            <p:cNvPr id="1136959" name="Line 319"/>
            <p:cNvSpPr>
              <a:spLocks noChangeShapeType="1"/>
            </p:cNvSpPr>
            <p:nvPr/>
          </p:nvSpPr>
          <p:spPr bwMode="auto">
            <a:xfrm rot="-16200000">
              <a:off x="2231" y="3191"/>
              <a:ext cx="432" cy="0"/>
            </a:xfrm>
            <a:prstGeom prst="line">
              <a:avLst/>
            </a:prstGeom>
            <a:noFill/>
            <a:ln w="9525">
              <a:solidFill>
                <a:schemeClr val="tx1"/>
              </a:solidFill>
              <a:round/>
              <a:headEnd/>
              <a:tailEnd/>
            </a:ln>
            <a:effectLst/>
          </p:spPr>
          <p:txBody>
            <a:bodyPr wrap="none" anchor="ctr"/>
            <a:lstStyle/>
            <a:p>
              <a:endParaRPr lang="zh-CN" altLang="en-US"/>
            </a:p>
          </p:txBody>
        </p:sp>
      </p:grpSp>
      <p:grpSp>
        <p:nvGrpSpPr>
          <p:cNvPr id="1136960" name="Group 320"/>
          <p:cNvGrpSpPr>
            <a:grpSpLocks/>
          </p:cNvGrpSpPr>
          <p:nvPr/>
        </p:nvGrpSpPr>
        <p:grpSpPr bwMode="auto">
          <a:xfrm>
            <a:off x="2062163" y="5014913"/>
            <a:ext cx="730250" cy="457200"/>
            <a:chOff x="1296" y="768"/>
            <a:chExt cx="556" cy="336"/>
          </a:xfrm>
        </p:grpSpPr>
        <p:sp>
          <p:nvSpPr>
            <p:cNvPr id="1136961"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endParaRPr kumimoji="1" lang="zh-CN" altLang="zh-CN" sz="1800">
                <a:solidFill>
                  <a:srgbClr val="333399"/>
                </a:solidFill>
                <a:latin typeface="Arial" charset="0"/>
                <a:ea typeface="黑体" pitchFamily="2" charset="-122"/>
              </a:endParaRPr>
            </a:p>
          </p:txBody>
        </p:sp>
        <p:grpSp>
          <p:nvGrpSpPr>
            <p:cNvPr id="1136962" name="Group 322"/>
            <p:cNvGrpSpPr>
              <a:grpSpLocks/>
            </p:cNvGrpSpPr>
            <p:nvPr/>
          </p:nvGrpSpPr>
          <p:grpSpPr bwMode="auto">
            <a:xfrm>
              <a:off x="1367" y="829"/>
              <a:ext cx="393" cy="214"/>
              <a:chOff x="2928" y="3744"/>
              <a:chExt cx="528" cy="336"/>
            </a:xfrm>
          </p:grpSpPr>
          <p:grpSp>
            <p:nvGrpSpPr>
              <p:cNvPr id="1136963" name="Group 323"/>
              <p:cNvGrpSpPr>
                <a:grpSpLocks/>
              </p:cNvGrpSpPr>
              <p:nvPr/>
            </p:nvGrpSpPr>
            <p:grpSpPr bwMode="auto">
              <a:xfrm>
                <a:off x="3024" y="3744"/>
                <a:ext cx="432" cy="240"/>
                <a:chOff x="2736" y="3648"/>
                <a:chExt cx="432" cy="240"/>
              </a:xfrm>
            </p:grpSpPr>
            <p:grpSp>
              <p:nvGrpSpPr>
                <p:cNvPr id="1136964" name="Group 324"/>
                <p:cNvGrpSpPr>
                  <a:grpSpLocks/>
                </p:cNvGrpSpPr>
                <p:nvPr/>
              </p:nvGrpSpPr>
              <p:grpSpPr bwMode="auto">
                <a:xfrm>
                  <a:off x="2736" y="3648"/>
                  <a:ext cx="432" cy="240"/>
                  <a:chOff x="2592" y="3504"/>
                  <a:chExt cx="576" cy="384"/>
                </a:xfrm>
              </p:grpSpPr>
              <p:sp>
                <p:nvSpPr>
                  <p:cNvPr id="1136965"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1136966" name="Freeform 326"/>
                  <p:cNvSpPr>
                    <a:spLocks/>
                  </p:cNvSpPr>
                  <p:nvPr/>
                </p:nvSpPr>
                <p:spPr bwMode="auto">
                  <a:xfrm>
                    <a:off x="2592" y="3504"/>
                    <a:ext cx="576" cy="240"/>
                  </a:xfrm>
                  <a:custGeom>
                    <a:avLst/>
                    <a:gdLst/>
                    <a:ahLst/>
                    <a:cxnLst>
                      <a:cxn ang="0">
                        <a:pos x="0" y="0"/>
                      </a:cxn>
                      <a:cxn ang="0">
                        <a:pos x="288" y="240"/>
                      </a:cxn>
                      <a:cxn ang="0">
                        <a:pos x="576" y="0"/>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p:spPr>
                <p:txBody>
                  <a:bodyPr wrap="none" anchor="ctr"/>
                  <a:lstStyle/>
                  <a:p>
                    <a:endParaRPr lang="zh-CN" altLang="en-US"/>
                  </a:p>
                </p:txBody>
              </p:sp>
              <p:sp>
                <p:nvSpPr>
                  <p:cNvPr id="1136967" name="Line 327"/>
                  <p:cNvSpPr>
                    <a:spLocks noChangeShapeType="1"/>
                  </p:cNvSpPr>
                  <p:nvPr/>
                </p:nvSpPr>
                <p:spPr bwMode="auto">
                  <a:xfrm flipV="1">
                    <a:off x="2592" y="3704"/>
                    <a:ext cx="232" cy="184"/>
                  </a:xfrm>
                  <a:prstGeom prst="line">
                    <a:avLst/>
                  </a:prstGeom>
                  <a:noFill/>
                  <a:ln w="9525">
                    <a:solidFill>
                      <a:schemeClr val="tx1"/>
                    </a:solidFill>
                    <a:round/>
                    <a:headEnd/>
                    <a:tailEnd/>
                  </a:ln>
                  <a:effectLst/>
                </p:spPr>
                <p:txBody>
                  <a:bodyPr wrap="none" anchor="ctr"/>
                  <a:lstStyle/>
                  <a:p>
                    <a:endParaRPr lang="zh-CN" altLang="en-US"/>
                  </a:p>
                </p:txBody>
              </p:sp>
              <p:sp>
                <p:nvSpPr>
                  <p:cNvPr id="1136968" name="Line 328"/>
                  <p:cNvSpPr>
                    <a:spLocks noChangeShapeType="1"/>
                  </p:cNvSpPr>
                  <p:nvPr/>
                </p:nvSpPr>
                <p:spPr bwMode="auto">
                  <a:xfrm flipH="1" flipV="1">
                    <a:off x="2936" y="3704"/>
                    <a:ext cx="232" cy="184"/>
                  </a:xfrm>
                  <a:prstGeom prst="line">
                    <a:avLst/>
                  </a:prstGeom>
                  <a:noFill/>
                  <a:ln w="9525">
                    <a:solidFill>
                      <a:schemeClr val="tx1"/>
                    </a:solidFill>
                    <a:round/>
                    <a:headEnd/>
                    <a:tailEnd/>
                  </a:ln>
                  <a:effectLst/>
                </p:spPr>
                <p:txBody>
                  <a:bodyPr wrap="none" anchor="ctr"/>
                  <a:lstStyle/>
                  <a:p>
                    <a:endParaRPr lang="zh-CN" altLang="en-US"/>
                  </a:p>
                </p:txBody>
              </p:sp>
            </p:grpSp>
            <p:sp>
              <p:nvSpPr>
                <p:cNvPr id="1136969" name="Line 329"/>
                <p:cNvSpPr>
                  <a:spLocks noChangeShapeType="1"/>
                </p:cNvSpPr>
                <p:nvPr/>
              </p:nvSpPr>
              <p:spPr bwMode="auto">
                <a:xfrm>
                  <a:off x="2736" y="3648"/>
                  <a:ext cx="424" cy="0"/>
                </a:xfrm>
                <a:prstGeom prst="line">
                  <a:avLst/>
                </a:prstGeom>
                <a:noFill/>
                <a:ln w="9525">
                  <a:solidFill>
                    <a:schemeClr val="tx1"/>
                  </a:solidFill>
                  <a:round/>
                  <a:headEnd/>
                  <a:tailEnd/>
                </a:ln>
                <a:effectLst/>
              </p:spPr>
              <p:txBody>
                <a:bodyPr wrap="none" anchor="ctr"/>
                <a:lstStyle/>
                <a:p>
                  <a:endParaRPr lang="zh-CN" altLang="en-US"/>
                </a:p>
              </p:txBody>
            </p:sp>
          </p:grpSp>
          <p:grpSp>
            <p:nvGrpSpPr>
              <p:cNvPr id="1136970" name="Group 330"/>
              <p:cNvGrpSpPr>
                <a:grpSpLocks/>
              </p:cNvGrpSpPr>
              <p:nvPr/>
            </p:nvGrpSpPr>
            <p:grpSpPr bwMode="auto">
              <a:xfrm>
                <a:off x="2976" y="3792"/>
                <a:ext cx="432" cy="240"/>
                <a:chOff x="2736" y="3648"/>
                <a:chExt cx="432" cy="240"/>
              </a:xfrm>
            </p:grpSpPr>
            <p:grpSp>
              <p:nvGrpSpPr>
                <p:cNvPr id="1136971" name="Group 331"/>
                <p:cNvGrpSpPr>
                  <a:grpSpLocks/>
                </p:cNvGrpSpPr>
                <p:nvPr/>
              </p:nvGrpSpPr>
              <p:grpSpPr bwMode="auto">
                <a:xfrm>
                  <a:off x="2736" y="3648"/>
                  <a:ext cx="432" cy="240"/>
                  <a:chOff x="2592" y="3504"/>
                  <a:chExt cx="576" cy="384"/>
                </a:xfrm>
              </p:grpSpPr>
              <p:sp>
                <p:nvSpPr>
                  <p:cNvPr id="1136972"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1136973" name="Freeform 333"/>
                  <p:cNvSpPr>
                    <a:spLocks/>
                  </p:cNvSpPr>
                  <p:nvPr/>
                </p:nvSpPr>
                <p:spPr bwMode="auto">
                  <a:xfrm>
                    <a:off x="2592" y="3504"/>
                    <a:ext cx="576" cy="240"/>
                  </a:xfrm>
                  <a:custGeom>
                    <a:avLst/>
                    <a:gdLst/>
                    <a:ahLst/>
                    <a:cxnLst>
                      <a:cxn ang="0">
                        <a:pos x="0" y="0"/>
                      </a:cxn>
                      <a:cxn ang="0">
                        <a:pos x="288" y="240"/>
                      </a:cxn>
                      <a:cxn ang="0">
                        <a:pos x="576" y="0"/>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p:spPr>
                <p:txBody>
                  <a:bodyPr wrap="none" anchor="ctr"/>
                  <a:lstStyle/>
                  <a:p>
                    <a:endParaRPr lang="zh-CN" altLang="en-US"/>
                  </a:p>
                </p:txBody>
              </p:sp>
              <p:sp>
                <p:nvSpPr>
                  <p:cNvPr id="1136974" name="Line 334"/>
                  <p:cNvSpPr>
                    <a:spLocks noChangeShapeType="1"/>
                  </p:cNvSpPr>
                  <p:nvPr/>
                </p:nvSpPr>
                <p:spPr bwMode="auto">
                  <a:xfrm flipV="1">
                    <a:off x="2592" y="3704"/>
                    <a:ext cx="232" cy="184"/>
                  </a:xfrm>
                  <a:prstGeom prst="line">
                    <a:avLst/>
                  </a:prstGeom>
                  <a:noFill/>
                  <a:ln w="9525">
                    <a:solidFill>
                      <a:schemeClr val="tx1"/>
                    </a:solidFill>
                    <a:round/>
                    <a:headEnd/>
                    <a:tailEnd/>
                  </a:ln>
                  <a:effectLst/>
                </p:spPr>
                <p:txBody>
                  <a:bodyPr wrap="none" anchor="ctr"/>
                  <a:lstStyle/>
                  <a:p>
                    <a:endParaRPr lang="zh-CN" altLang="en-US"/>
                  </a:p>
                </p:txBody>
              </p:sp>
              <p:sp>
                <p:nvSpPr>
                  <p:cNvPr id="1136975" name="Line 335"/>
                  <p:cNvSpPr>
                    <a:spLocks noChangeShapeType="1"/>
                  </p:cNvSpPr>
                  <p:nvPr/>
                </p:nvSpPr>
                <p:spPr bwMode="auto">
                  <a:xfrm flipH="1" flipV="1">
                    <a:off x="2936" y="3704"/>
                    <a:ext cx="232" cy="184"/>
                  </a:xfrm>
                  <a:prstGeom prst="line">
                    <a:avLst/>
                  </a:prstGeom>
                  <a:noFill/>
                  <a:ln w="9525">
                    <a:solidFill>
                      <a:schemeClr val="tx1"/>
                    </a:solidFill>
                    <a:round/>
                    <a:headEnd/>
                    <a:tailEnd/>
                  </a:ln>
                  <a:effectLst/>
                </p:spPr>
                <p:txBody>
                  <a:bodyPr wrap="none" anchor="ctr"/>
                  <a:lstStyle/>
                  <a:p>
                    <a:endParaRPr lang="zh-CN" altLang="en-US"/>
                  </a:p>
                </p:txBody>
              </p:sp>
            </p:grpSp>
            <p:sp>
              <p:nvSpPr>
                <p:cNvPr id="1136976" name="Line 336"/>
                <p:cNvSpPr>
                  <a:spLocks noChangeShapeType="1"/>
                </p:cNvSpPr>
                <p:nvPr/>
              </p:nvSpPr>
              <p:spPr bwMode="auto">
                <a:xfrm>
                  <a:off x="2736" y="3648"/>
                  <a:ext cx="424" cy="0"/>
                </a:xfrm>
                <a:prstGeom prst="line">
                  <a:avLst/>
                </a:prstGeom>
                <a:noFill/>
                <a:ln w="9525">
                  <a:solidFill>
                    <a:schemeClr val="tx1"/>
                  </a:solidFill>
                  <a:round/>
                  <a:headEnd/>
                  <a:tailEnd/>
                </a:ln>
                <a:effectLst/>
              </p:spPr>
              <p:txBody>
                <a:bodyPr wrap="none" anchor="ctr"/>
                <a:lstStyle/>
                <a:p>
                  <a:endParaRPr lang="zh-CN" altLang="en-US"/>
                </a:p>
              </p:txBody>
            </p:sp>
          </p:grpSp>
          <p:grpSp>
            <p:nvGrpSpPr>
              <p:cNvPr id="1136977" name="Group 337"/>
              <p:cNvGrpSpPr>
                <a:grpSpLocks/>
              </p:cNvGrpSpPr>
              <p:nvPr/>
            </p:nvGrpSpPr>
            <p:grpSpPr bwMode="auto">
              <a:xfrm>
                <a:off x="2928" y="3840"/>
                <a:ext cx="432" cy="240"/>
                <a:chOff x="2736" y="3648"/>
                <a:chExt cx="432" cy="240"/>
              </a:xfrm>
            </p:grpSpPr>
            <p:grpSp>
              <p:nvGrpSpPr>
                <p:cNvPr id="1136978" name="Group 338"/>
                <p:cNvGrpSpPr>
                  <a:grpSpLocks/>
                </p:cNvGrpSpPr>
                <p:nvPr/>
              </p:nvGrpSpPr>
              <p:grpSpPr bwMode="auto">
                <a:xfrm>
                  <a:off x="2736" y="3648"/>
                  <a:ext cx="432" cy="240"/>
                  <a:chOff x="2592" y="3504"/>
                  <a:chExt cx="576" cy="384"/>
                </a:xfrm>
              </p:grpSpPr>
              <p:sp>
                <p:nvSpPr>
                  <p:cNvPr id="1136979"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1136980" name="Freeform 340"/>
                  <p:cNvSpPr>
                    <a:spLocks/>
                  </p:cNvSpPr>
                  <p:nvPr/>
                </p:nvSpPr>
                <p:spPr bwMode="auto">
                  <a:xfrm>
                    <a:off x="2592" y="3504"/>
                    <a:ext cx="576" cy="240"/>
                  </a:xfrm>
                  <a:custGeom>
                    <a:avLst/>
                    <a:gdLst/>
                    <a:ahLst/>
                    <a:cxnLst>
                      <a:cxn ang="0">
                        <a:pos x="0" y="0"/>
                      </a:cxn>
                      <a:cxn ang="0">
                        <a:pos x="288" y="240"/>
                      </a:cxn>
                      <a:cxn ang="0">
                        <a:pos x="576" y="0"/>
                      </a:cxn>
                    </a:cxnLst>
                    <a:rect l="0" t="0" r="r" b="b"/>
                    <a:pathLst>
                      <a:path w="576" h="240">
                        <a:moveTo>
                          <a:pt x="0" y="0"/>
                        </a:moveTo>
                        <a:lnTo>
                          <a:pt x="288" y="240"/>
                        </a:lnTo>
                        <a:lnTo>
                          <a:pt x="576" y="0"/>
                        </a:lnTo>
                      </a:path>
                    </a:pathLst>
                  </a:custGeom>
                  <a:solidFill>
                    <a:srgbClr val="FFFF99"/>
                  </a:solidFill>
                  <a:ln w="9525">
                    <a:solidFill>
                      <a:schemeClr val="tx1"/>
                    </a:solidFill>
                    <a:round/>
                    <a:headEnd/>
                    <a:tailEnd/>
                  </a:ln>
                  <a:effectLst/>
                </p:spPr>
                <p:txBody>
                  <a:bodyPr wrap="none" anchor="ctr"/>
                  <a:lstStyle/>
                  <a:p>
                    <a:endParaRPr lang="zh-CN" altLang="en-US"/>
                  </a:p>
                </p:txBody>
              </p:sp>
              <p:sp>
                <p:nvSpPr>
                  <p:cNvPr id="1136981" name="Line 341"/>
                  <p:cNvSpPr>
                    <a:spLocks noChangeShapeType="1"/>
                  </p:cNvSpPr>
                  <p:nvPr/>
                </p:nvSpPr>
                <p:spPr bwMode="auto">
                  <a:xfrm flipV="1">
                    <a:off x="2592" y="3704"/>
                    <a:ext cx="232" cy="184"/>
                  </a:xfrm>
                  <a:prstGeom prst="line">
                    <a:avLst/>
                  </a:prstGeom>
                  <a:noFill/>
                  <a:ln w="9525">
                    <a:solidFill>
                      <a:schemeClr val="tx1"/>
                    </a:solidFill>
                    <a:round/>
                    <a:headEnd/>
                    <a:tailEnd/>
                  </a:ln>
                  <a:effectLst/>
                </p:spPr>
                <p:txBody>
                  <a:bodyPr wrap="none" anchor="ctr"/>
                  <a:lstStyle/>
                  <a:p>
                    <a:endParaRPr lang="zh-CN" altLang="en-US"/>
                  </a:p>
                </p:txBody>
              </p:sp>
              <p:sp>
                <p:nvSpPr>
                  <p:cNvPr id="1136982" name="Line 342"/>
                  <p:cNvSpPr>
                    <a:spLocks noChangeShapeType="1"/>
                  </p:cNvSpPr>
                  <p:nvPr/>
                </p:nvSpPr>
                <p:spPr bwMode="auto">
                  <a:xfrm flipH="1" flipV="1">
                    <a:off x="2936" y="3704"/>
                    <a:ext cx="232" cy="184"/>
                  </a:xfrm>
                  <a:prstGeom prst="line">
                    <a:avLst/>
                  </a:prstGeom>
                  <a:noFill/>
                  <a:ln w="9525">
                    <a:solidFill>
                      <a:schemeClr val="tx1"/>
                    </a:solidFill>
                    <a:round/>
                    <a:headEnd/>
                    <a:tailEnd/>
                  </a:ln>
                  <a:effectLst/>
                </p:spPr>
                <p:txBody>
                  <a:bodyPr wrap="none" anchor="ctr"/>
                  <a:lstStyle/>
                  <a:p>
                    <a:endParaRPr lang="zh-CN" altLang="en-US"/>
                  </a:p>
                </p:txBody>
              </p:sp>
            </p:grpSp>
            <p:sp>
              <p:nvSpPr>
                <p:cNvPr id="1136983" name="Line 343"/>
                <p:cNvSpPr>
                  <a:spLocks noChangeShapeType="1"/>
                </p:cNvSpPr>
                <p:nvPr/>
              </p:nvSpPr>
              <p:spPr bwMode="auto">
                <a:xfrm>
                  <a:off x="2736" y="3648"/>
                  <a:ext cx="424" cy="0"/>
                </a:xfrm>
                <a:prstGeom prst="line">
                  <a:avLst/>
                </a:prstGeom>
                <a:noFill/>
                <a:ln w="9525">
                  <a:solidFill>
                    <a:schemeClr val="tx1"/>
                  </a:solidFill>
                  <a:round/>
                  <a:headEnd/>
                  <a:tailEnd/>
                </a:ln>
                <a:effectLst/>
              </p:spPr>
              <p:txBody>
                <a:bodyPr wrap="none" anchor="ctr"/>
                <a:lstStyle/>
                <a:p>
                  <a:endParaRPr lang="zh-CN" altLang="en-US"/>
                </a:p>
              </p:txBody>
            </p:sp>
          </p:grpSp>
        </p:grpSp>
      </p:grpSp>
      <p:sp>
        <p:nvSpPr>
          <p:cNvPr id="1136984" name="Freeform 344"/>
          <p:cNvSpPr>
            <a:spLocks/>
          </p:cNvSpPr>
          <p:nvPr/>
        </p:nvSpPr>
        <p:spPr bwMode="auto">
          <a:xfrm>
            <a:off x="927100" y="4694238"/>
            <a:ext cx="1238250" cy="496887"/>
          </a:xfrm>
          <a:custGeom>
            <a:avLst/>
            <a:gdLst/>
            <a:ahLst/>
            <a:cxnLst>
              <a:cxn ang="0">
                <a:pos x="0" y="99"/>
              </a:cxn>
              <a:cxn ang="0">
                <a:pos x="228" y="13"/>
              </a:cxn>
              <a:cxn ang="0">
                <a:pos x="444" y="19"/>
              </a:cxn>
              <a:cxn ang="0">
                <a:pos x="582" y="67"/>
              </a:cxn>
              <a:cxn ang="0">
                <a:pos x="732" y="217"/>
              </a:cxn>
              <a:cxn ang="0">
                <a:pos x="780" y="313"/>
              </a:cxn>
            </a:cxnLst>
            <a:rect l="0" t="0" r="r" b="b"/>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cap="flat" cmpd="sng">
            <a:solidFill>
              <a:schemeClr val="hlink"/>
            </a:solidFill>
            <a:prstDash val="solid"/>
            <a:round/>
            <a:headEnd type="none" w="med" len="med"/>
            <a:tailEnd type="triangle" w="med" len="lg"/>
          </a:ln>
          <a:effectLst/>
        </p:spPr>
        <p:txBody>
          <a:bodyPr wrap="none" anchor="ctr"/>
          <a:lstStyle/>
          <a:p>
            <a:endParaRPr lang="zh-CN" altLang="en-US"/>
          </a:p>
        </p:txBody>
      </p:sp>
      <p:sp>
        <p:nvSpPr>
          <p:cNvPr id="1136985" name="Freeform 345"/>
          <p:cNvSpPr>
            <a:spLocks/>
          </p:cNvSpPr>
          <p:nvPr/>
        </p:nvSpPr>
        <p:spPr bwMode="auto">
          <a:xfrm>
            <a:off x="2470150" y="4092575"/>
            <a:ext cx="4462463" cy="1022350"/>
          </a:xfrm>
          <a:custGeom>
            <a:avLst/>
            <a:gdLst/>
            <a:ahLst/>
            <a:cxnLst>
              <a:cxn ang="0">
                <a:pos x="0" y="644"/>
              </a:cxn>
              <a:cxn ang="0">
                <a:pos x="488" y="292"/>
              </a:cxn>
              <a:cxn ang="0">
                <a:pos x="807" y="137"/>
              </a:cxn>
              <a:cxn ang="0">
                <a:pos x="1200" y="28"/>
              </a:cxn>
              <a:cxn ang="0">
                <a:pos x="1704" y="12"/>
              </a:cxn>
              <a:cxn ang="0">
                <a:pos x="2226" y="98"/>
              </a:cxn>
              <a:cxn ang="0">
                <a:pos x="2811" y="329"/>
              </a:cxn>
            </a:cxnLst>
            <a:rect l="0" t="0" r="r" b="b"/>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cap="flat" cmpd="sng">
            <a:solidFill>
              <a:schemeClr val="hlink"/>
            </a:solidFill>
            <a:prstDash val="solid"/>
            <a:round/>
            <a:headEnd type="none" w="med" len="med"/>
            <a:tailEnd type="triangle" w="med" len="lg"/>
          </a:ln>
          <a:effectLst/>
        </p:spPr>
        <p:txBody>
          <a:bodyPr wrap="none" anchor="ctr"/>
          <a:lstStyle/>
          <a:p>
            <a:endParaRPr lang="zh-CN" altLang="en-US"/>
          </a:p>
        </p:txBody>
      </p:sp>
      <p:sp>
        <p:nvSpPr>
          <p:cNvPr id="1136986" name="Freeform 346"/>
          <p:cNvSpPr>
            <a:spLocks/>
          </p:cNvSpPr>
          <p:nvPr/>
        </p:nvSpPr>
        <p:spPr bwMode="auto">
          <a:xfrm>
            <a:off x="7031038" y="4386263"/>
            <a:ext cx="1154112" cy="347662"/>
          </a:xfrm>
          <a:custGeom>
            <a:avLst/>
            <a:gdLst/>
            <a:ahLst/>
            <a:cxnLst>
              <a:cxn ang="0">
                <a:pos x="0" y="129"/>
              </a:cxn>
              <a:cxn ang="0">
                <a:pos x="145" y="38"/>
              </a:cxn>
              <a:cxn ang="0">
                <a:pos x="229" y="9"/>
              </a:cxn>
              <a:cxn ang="0">
                <a:pos x="307" y="3"/>
              </a:cxn>
              <a:cxn ang="0">
                <a:pos x="382" y="6"/>
              </a:cxn>
              <a:cxn ang="0">
                <a:pos x="481" y="39"/>
              </a:cxn>
              <a:cxn ang="0">
                <a:pos x="727" y="219"/>
              </a:cxn>
            </a:cxnLst>
            <a:rect l="0" t="0" r="r" b="b"/>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cap="flat" cmpd="sng">
            <a:solidFill>
              <a:schemeClr val="hlink"/>
            </a:solidFill>
            <a:prstDash val="solid"/>
            <a:round/>
            <a:headEnd type="none" w="med" len="med"/>
            <a:tailEnd type="triangle" w="med" len="lg"/>
          </a:ln>
          <a:effectLst/>
        </p:spPr>
        <p:txBody>
          <a:bodyPr wrap="none" anchor="ctr"/>
          <a:lstStyle/>
          <a:p>
            <a:endParaRPr lang="zh-CN" altLang="en-US"/>
          </a:p>
        </p:txBody>
      </p:sp>
      <p:sp>
        <p:nvSpPr>
          <p:cNvPr id="1136987" name="Text Box 347"/>
          <p:cNvSpPr txBox="1">
            <a:spLocks noChangeArrowheads="1"/>
          </p:cNvSpPr>
          <p:nvPr/>
        </p:nvSpPr>
        <p:spPr bwMode="auto">
          <a:xfrm>
            <a:off x="4464050" y="3771900"/>
            <a:ext cx="819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SMTP</a:t>
            </a:r>
          </a:p>
        </p:txBody>
      </p:sp>
      <p:sp>
        <p:nvSpPr>
          <p:cNvPr id="1136988" name="Text Box 348"/>
          <p:cNvSpPr txBox="1">
            <a:spLocks noChangeArrowheads="1"/>
          </p:cNvSpPr>
          <p:nvPr/>
        </p:nvSpPr>
        <p:spPr bwMode="auto">
          <a:xfrm>
            <a:off x="1123950" y="4340225"/>
            <a:ext cx="8191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SMTP</a:t>
            </a:r>
          </a:p>
        </p:txBody>
      </p:sp>
      <p:sp>
        <p:nvSpPr>
          <p:cNvPr id="1136989" name="Text Box 349"/>
          <p:cNvSpPr txBox="1">
            <a:spLocks noChangeArrowheads="1"/>
          </p:cNvSpPr>
          <p:nvPr/>
        </p:nvSpPr>
        <p:spPr bwMode="auto">
          <a:xfrm>
            <a:off x="7199313" y="4057650"/>
            <a:ext cx="7937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POP3</a:t>
            </a:r>
          </a:p>
        </p:txBody>
      </p:sp>
      <p:sp>
        <p:nvSpPr>
          <p:cNvPr id="1136990" name="Text Box 350"/>
          <p:cNvSpPr txBox="1">
            <a:spLocks noChangeArrowheads="1"/>
          </p:cNvSpPr>
          <p:nvPr/>
        </p:nvSpPr>
        <p:spPr bwMode="auto">
          <a:xfrm>
            <a:off x="2546350" y="5956300"/>
            <a:ext cx="1327150" cy="641350"/>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   </a:t>
            </a:r>
            <a:r>
              <a:rPr kumimoji="1" lang="zh-CN" altLang="en-US" sz="1800">
                <a:solidFill>
                  <a:srgbClr val="333399"/>
                </a:solidFill>
                <a:latin typeface="Arial" charset="0"/>
                <a:ea typeface="黑体" pitchFamily="2" charset="-122"/>
              </a:rPr>
              <a:t>发送方</a:t>
            </a:r>
          </a:p>
          <a:p>
            <a:r>
              <a:rPr kumimoji="1" lang="zh-CN" altLang="en-US" sz="1800">
                <a:solidFill>
                  <a:srgbClr val="333399"/>
                </a:solidFill>
                <a:latin typeface="Arial" charset="0"/>
                <a:ea typeface="黑体" pitchFamily="2" charset="-122"/>
              </a:rPr>
              <a:t>邮件服务器</a:t>
            </a:r>
          </a:p>
        </p:txBody>
      </p:sp>
      <p:sp>
        <p:nvSpPr>
          <p:cNvPr id="1136991" name="Line 351"/>
          <p:cNvSpPr>
            <a:spLocks noChangeShapeType="1"/>
          </p:cNvSpPr>
          <p:nvPr/>
        </p:nvSpPr>
        <p:spPr bwMode="auto">
          <a:xfrm flipV="1">
            <a:off x="8108950" y="4678363"/>
            <a:ext cx="119063" cy="741362"/>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1136992" name="Line 352"/>
          <p:cNvSpPr>
            <a:spLocks noChangeShapeType="1"/>
          </p:cNvSpPr>
          <p:nvPr/>
        </p:nvSpPr>
        <p:spPr bwMode="auto">
          <a:xfrm flipV="1">
            <a:off x="1708150" y="5343525"/>
            <a:ext cx="609600" cy="609600"/>
          </a:xfrm>
          <a:prstGeom prst="line">
            <a:avLst/>
          </a:prstGeom>
          <a:noFill/>
          <a:ln w="12700">
            <a:solidFill>
              <a:schemeClr val="tx1"/>
            </a:solidFill>
            <a:round/>
            <a:headEnd/>
            <a:tailEnd type="triangle" w="med" len="lg"/>
          </a:ln>
          <a:effectLst/>
        </p:spPr>
        <p:txBody>
          <a:bodyPr wrap="none" anchor="ctr"/>
          <a:lstStyle/>
          <a:p>
            <a:endParaRPr lang="zh-CN" altLang="en-US"/>
          </a:p>
        </p:txBody>
      </p:sp>
      <p:sp>
        <p:nvSpPr>
          <p:cNvPr id="1136993" name="Line 353"/>
          <p:cNvSpPr>
            <a:spLocks noChangeShapeType="1"/>
          </p:cNvSpPr>
          <p:nvPr/>
        </p:nvSpPr>
        <p:spPr bwMode="auto">
          <a:xfrm flipV="1">
            <a:off x="768350" y="4868863"/>
            <a:ext cx="173038" cy="876300"/>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1136994" name="Text Box 354"/>
          <p:cNvSpPr txBox="1">
            <a:spLocks noChangeArrowheads="1"/>
          </p:cNvSpPr>
          <p:nvPr/>
        </p:nvSpPr>
        <p:spPr bwMode="auto">
          <a:xfrm>
            <a:off x="260350" y="5688013"/>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用户代理</a:t>
            </a:r>
          </a:p>
        </p:txBody>
      </p:sp>
      <p:sp>
        <p:nvSpPr>
          <p:cNvPr id="1136995" name="Text Box 355"/>
          <p:cNvSpPr txBox="1">
            <a:spLocks noChangeArrowheads="1"/>
          </p:cNvSpPr>
          <p:nvPr/>
        </p:nvSpPr>
        <p:spPr bwMode="auto">
          <a:xfrm>
            <a:off x="5975350" y="3640138"/>
            <a:ext cx="10985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用户邮箱</a:t>
            </a:r>
          </a:p>
        </p:txBody>
      </p:sp>
      <p:sp>
        <p:nvSpPr>
          <p:cNvPr id="1136996" name="Line 356"/>
          <p:cNvSpPr>
            <a:spLocks noChangeShapeType="1"/>
          </p:cNvSpPr>
          <p:nvPr/>
        </p:nvSpPr>
        <p:spPr bwMode="auto">
          <a:xfrm rot="-10800000" flipH="1" flipV="1">
            <a:off x="6508750" y="3971925"/>
            <a:ext cx="439738" cy="444500"/>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1136997" name="Text Box 357"/>
          <p:cNvSpPr txBox="1">
            <a:spLocks noChangeArrowheads="1"/>
          </p:cNvSpPr>
          <p:nvPr/>
        </p:nvSpPr>
        <p:spPr bwMode="auto">
          <a:xfrm>
            <a:off x="8305800" y="3944938"/>
            <a:ext cx="8699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接收方</a:t>
            </a:r>
          </a:p>
        </p:txBody>
      </p:sp>
      <p:sp>
        <p:nvSpPr>
          <p:cNvPr id="1136998" name="Line 358"/>
          <p:cNvSpPr>
            <a:spLocks noChangeShapeType="1"/>
          </p:cNvSpPr>
          <p:nvPr/>
        </p:nvSpPr>
        <p:spPr bwMode="auto">
          <a:xfrm flipV="1">
            <a:off x="6127750" y="5605463"/>
            <a:ext cx="595313" cy="403225"/>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1136999" name="Line 359"/>
          <p:cNvSpPr>
            <a:spLocks noChangeShapeType="1"/>
          </p:cNvSpPr>
          <p:nvPr/>
        </p:nvSpPr>
        <p:spPr bwMode="auto">
          <a:xfrm flipH="1" flipV="1">
            <a:off x="2622550" y="5648325"/>
            <a:ext cx="438150" cy="371475"/>
          </a:xfrm>
          <a:prstGeom prst="line">
            <a:avLst/>
          </a:prstGeom>
          <a:noFill/>
          <a:ln w="28575">
            <a:solidFill>
              <a:srgbClr val="333399"/>
            </a:solidFill>
            <a:round/>
            <a:headEnd/>
            <a:tailEnd type="triangle" w="med" len="lg"/>
          </a:ln>
          <a:effectLst/>
        </p:spPr>
        <p:txBody>
          <a:bodyPr wrap="none" anchor="ctr"/>
          <a:lstStyle/>
          <a:p>
            <a:endParaRPr lang="zh-CN" altLang="en-US"/>
          </a:p>
        </p:txBody>
      </p:sp>
      <p:sp>
        <p:nvSpPr>
          <p:cNvPr id="1137015" name="Text Box 375"/>
          <p:cNvSpPr txBox="1">
            <a:spLocks noChangeArrowheads="1"/>
          </p:cNvSpPr>
          <p:nvPr/>
        </p:nvSpPr>
        <p:spPr bwMode="auto">
          <a:xfrm>
            <a:off x="955675" y="4071938"/>
            <a:ext cx="12509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a:t>
            </a:r>
            <a:r>
              <a:rPr kumimoji="1" lang="zh-CN" altLang="en-US" sz="1800">
                <a:solidFill>
                  <a:srgbClr val="333399"/>
                </a:solidFill>
                <a:latin typeface="Arial" charset="0"/>
                <a:ea typeface="黑体" pitchFamily="2" charset="-122"/>
              </a:rPr>
              <a:t>发送邮件</a:t>
            </a:r>
            <a:r>
              <a:rPr kumimoji="1" lang="en-US" altLang="zh-CN" sz="1800">
                <a:solidFill>
                  <a:srgbClr val="333399"/>
                </a:solidFill>
                <a:latin typeface="Arial" charset="0"/>
                <a:ea typeface="黑体" pitchFamily="2" charset="-122"/>
              </a:rPr>
              <a:t>)</a:t>
            </a:r>
          </a:p>
        </p:txBody>
      </p:sp>
      <p:sp>
        <p:nvSpPr>
          <p:cNvPr id="1137016" name="Text Box 376"/>
          <p:cNvSpPr txBox="1">
            <a:spLocks noChangeArrowheads="1"/>
          </p:cNvSpPr>
          <p:nvPr/>
        </p:nvSpPr>
        <p:spPr bwMode="auto">
          <a:xfrm>
            <a:off x="4114800" y="3455988"/>
            <a:ext cx="1555750" cy="366712"/>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（发送邮件）</a:t>
            </a:r>
          </a:p>
        </p:txBody>
      </p:sp>
      <p:sp>
        <p:nvSpPr>
          <p:cNvPr id="1137019" name="Text Box 379"/>
          <p:cNvSpPr txBox="1">
            <a:spLocks noChangeArrowheads="1"/>
          </p:cNvSpPr>
          <p:nvPr/>
        </p:nvSpPr>
        <p:spPr bwMode="auto">
          <a:xfrm>
            <a:off x="7019925" y="3748088"/>
            <a:ext cx="1250950" cy="366712"/>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a:t>
            </a:r>
            <a:r>
              <a:rPr kumimoji="1" lang="zh-CN" altLang="en-US" sz="1800">
                <a:solidFill>
                  <a:srgbClr val="333399"/>
                </a:solidFill>
                <a:latin typeface="Arial" charset="0"/>
                <a:ea typeface="黑体" pitchFamily="2" charset="-122"/>
              </a:rPr>
              <a:t>读取邮件</a:t>
            </a:r>
            <a:r>
              <a:rPr kumimoji="1" lang="en-US" altLang="zh-CN" sz="1800">
                <a:solidFill>
                  <a:srgbClr val="333399"/>
                </a:solidFill>
                <a:latin typeface="Arial" charset="0"/>
                <a:ea typeface="黑体" pitchFamily="2" charset="-122"/>
              </a:rPr>
              <a:t>)</a:t>
            </a:r>
          </a:p>
        </p:txBody>
      </p:sp>
      <p:graphicFrame>
        <p:nvGraphicFramePr>
          <p:cNvPr id="1137023" name="Object 383"/>
          <p:cNvGraphicFramePr>
            <a:graphicFrameLocks noGrp="1" noChangeAspect="1"/>
          </p:cNvGraphicFramePr>
          <p:nvPr>
            <p:ph idx="1"/>
          </p:nvPr>
        </p:nvGraphicFramePr>
        <p:xfrm>
          <a:off x="3492500" y="4378325"/>
          <a:ext cx="2519363" cy="1439863"/>
        </p:xfrm>
        <a:graphic>
          <a:graphicData uri="http://schemas.openxmlformats.org/presentationml/2006/ole">
            <mc:AlternateContent xmlns:mc="http://schemas.openxmlformats.org/markup-compatibility/2006">
              <mc:Choice xmlns:v="urn:schemas-microsoft-com:vml" Requires="v">
                <p:oleObj spid="_x0000_s1137049" name="VISIO" r:id="rId4" imgW="1689840" imgH="964440" progId="Visio.Drawing.11">
                  <p:embed/>
                </p:oleObj>
              </mc:Choice>
              <mc:Fallback>
                <p:oleObj name="VISIO" r:id="rId4" imgW="1689840" imgH="964440" progId="Visio.Drawing.11">
                  <p:embed/>
                  <p:pic>
                    <p:nvPicPr>
                      <p:cNvPr id="0" name="Picture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378325"/>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37024" name="Text Box 384"/>
          <p:cNvSpPr txBox="1">
            <a:spLocks noChangeArrowheads="1"/>
          </p:cNvSpPr>
          <p:nvPr/>
        </p:nvSpPr>
        <p:spPr bwMode="auto">
          <a:xfrm>
            <a:off x="4354513" y="4806950"/>
            <a:ext cx="869950" cy="366713"/>
          </a:xfrm>
          <a:prstGeom prst="rect">
            <a:avLst/>
          </a:prstGeom>
          <a:noFill/>
          <a:ln w="9525">
            <a:noFill/>
            <a:miter lim="800000"/>
            <a:headEnd/>
            <a:tailEnd/>
          </a:ln>
          <a:effectLst/>
        </p:spPr>
        <p:txBody>
          <a:bodyPr wrap="none">
            <a:spAutoFit/>
          </a:bodyPr>
          <a:lstStyle/>
          <a:p>
            <a:r>
              <a:rPr kumimoji="1" lang="zh-CN" altLang="en-US" sz="1800">
                <a:solidFill>
                  <a:srgbClr val="333399"/>
                </a:solidFill>
                <a:latin typeface="Arial" charset="0"/>
                <a:ea typeface="黑体" pitchFamily="2" charset="-122"/>
              </a:rPr>
              <a:t>因特网</a:t>
            </a:r>
          </a:p>
        </p:txBody>
      </p:sp>
      <p:sp>
        <p:nvSpPr>
          <p:cNvPr id="1137025" name="Rectangle 385"/>
          <p:cNvSpPr>
            <a:spLocks noChangeArrowheads="1"/>
          </p:cNvSpPr>
          <p:nvPr/>
        </p:nvSpPr>
        <p:spPr bwMode="auto">
          <a:xfrm>
            <a:off x="8172450" y="1484313"/>
            <a:ext cx="863600" cy="1728787"/>
          </a:xfrm>
          <a:prstGeom prst="rect">
            <a:avLst/>
          </a:prstGeom>
          <a:solidFill>
            <a:srgbClr val="CCECFF"/>
          </a:solidFill>
          <a:ln w="9525" algn="ctr">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37026" name="Rectangle 386"/>
          <p:cNvSpPr>
            <a:spLocks noChangeArrowheads="1"/>
          </p:cNvSpPr>
          <p:nvPr/>
        </p:nvSpPr>
        <p:spPr bwMode="auto">
          <a:xfrm>
            <a:off x="1908175" y="1473200"/>
            <a:ext cx="863600" cy="1739900"/>
          </a:xfrm>
          <a:prstGeom prst="rect">
            <a:avLst/>
          </a:prstGeom>
          <a:solidFill>
            <a:srgbClr val="66FF66"/>
          </a:solidFill>
          <a:ln w="19050" algn="ctr">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37027" name="Rectangle 387"/>
          <p:cNvSpPr>
            <a:spLocks noChangeArrowheads="1"/>
          </p:cNvSpPr>
          <p:nvPr/>
        </p:nvSpPr>
        <p:spPr bwMode="auto">
          <a:xfrm>
            <a:off x="179388" y="1473200"/>
            <a:ext cx="863600" cy="1739900"/>
          </a:xfrm>
          <a:prstGeom prst="rect">
            <a:avLst/>
          </a:prstGeom>
          <a:solidFill>
            <a:srgbClr val="CCECFF"/>
          </a:solidFill>
          <a:ln w="9525">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37028" name="Line 388"/>
          <p:cNvSpPr>
            <a:spLocks noChangeShapeType="1"/>
          </p:cNvSpPr>
          <p:nvPr/>
        </p:nvSpPr>
        <p:spPr bwMode="auto">
          <a:xfrm>
            <a:off x="784225" y="1916113"/>
            <a:ext cx="1195388" cy="0"/>
          </a:xfrm>
          <a:prstGeom prst="line">
            <a:avLst/>
          </a:prstGeom>
          <a:noFill/>
          <a:ln w="76200">
            <a:solidFill>
              <a:schemeClr val="hlink"/>
            </a:solidFill>
            <a:round/>
            <a:headEnd/>
            <a:tailEnd type="triangle" w="med" len="lg"/>
          </a:ln>
          <a:effectLst/>
        </p:spPr>
        <p:txBody>
          <a:bodyPr wrap="none" anchor="ctr"/>
          <a:lstStyle/>
          <a:p>
            <a:endParaRPr lang="zh-CN" altLang="en-US"/>
          </a:p>
        </p:txBody>
      </p:sp>
      <p:sp>
        <p:nvSpPr>
          <p:cNvPr id="1137029" name="Text Box 389"/>
          <p:cNvSpPr txBox="1">
            <a:spLocks noChangeArrowheads="1"/>
          </p:cNvSpPr>
          <p:nvPr/>
        </p:nvSpPr>
        <p:spPr bwMode="auto">
          <a:xfrm>
            <a:off x="1028700" y="1592263"/>
            <a:ext cx="747713" cy="336550"/>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Arial" charset="0"/>
                <a:ea typeface="黑体" pitchFamily="2" charset="-122"/>
              </a:rPr>
              <a:t>SMTP</a:t>
            </a:r>
          </a:p>
        </p:txBody>
      </p:sp>
      <p:sp>
        <p:nvSpPr>
          <p:cNvPr id="1137030" name="Text Box 390"/>
          <p:cNvSpPr txBox="1">
            <a:spLocks noChangeArrowheads="1"/>
          </p:cNvSpPr>
          <p:nvPr/>
        </p:nvSpPr>
        <p:spPr bwMode="auto">
          <a:xfrm>
            <a:off x="7443788" y="1577975"/>
            <a:ext cx="725487" cy="336550"/>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Arial" charset="0"/>
                <a:ea typeface="黑体" pitchFamily="2" charset="-122"/>
              </a:rPr>
              <a:t>POP3</a:t>
            </a:r>
          </a:p>
        </p:txBody>
      </p:sp>
      <p:sp>
        <p:nvSpPr>
          <p:cNvPr id="1137031" name="Text Box 391"/>
          <p:cNvSpPr txBox="1">
            <a:spLocks noChangeArrowheads="1"/>
          </p:cNvSpPr>
          <p:nvPr/>
        </p:nvSpPr>
        <p:spPr bwMode="auto">
          <a:xfrm>
            <a:off x="1116013" y="1123950"/>
            <a:ext cx="590550" cy="581025"/>
          </a:xfrm>
          <a:prstGeom prst="rect">
            <a:avLst/>
          </a:prstGeom>
          <a:noFill/>
          <a:ln w="9525">
            <a:noFill/>
            <a:miter lim="800000"/>
            <a:headEnd/>
            <a:tailEnd/>
          </a:ln>
          <a:effectLst/>
        </p:spPr>
        <p:txBody>
          <a:bodyPr wrap="none">
            <a:spAutoFit/>
          </a:bodyPr>
          <a:lstStyle/>
          <a:p>
            <a:pPr algn="ctr"/>
            <a:r>
              <a:rPr kumimoji="1" lang="zh-CN" altLang="en-US" sz="1600">
                <a:solidFill>
                  <a:schemeClr val="folHlink"/>
                </a:solidFill>
                <a:latin typeface="Arial" charset="0"/>
                <a:ea typeface="黑体" pitchFamily="2" charset="-122"/>
              </a:rPr>
              <a:t>发送</a:t>
            </a:r>
          </a:p>
          <a:p>
            <a:pPr algn="ctr"/>
            <a:r>
              <a:rPr kumimoji="1" lang="zh-CN" altLang="en-US" sz="1600">
                <a:solidFill>
                  <a:schemeClr val="folHlink"/>
                </a:solidFill>
                <a:latin typeface="Arial" charset="0"/>
                <a:ea typeface="黑体" pitchFamily="2" charset="-122"/>
              </a:rPr>
              <a:t>邮件</a:t>
            </a:r>
          </a:p>
        </p:txBody>
      </p:sp>
      <p:sp>
        <p:nvSpPr>
          <p:cNvPr id="1137032" name="Text Box 392"/>
          <p:cNvSpPr txBox="1">
            <a:spLocks noChangeArrowheads="1"/>
          </p:cNvSpPr>
          <p:nvPr/>
        </p:nvSpPr>
        <p:spPr bwMode="auto">
          <a:xfrm>
            <a:off x="3779838" y="2346325"/>
            <a:ext cx="1617662" cy="336550"/>
          </a:xfrm>
          <a:prstGeom prst="rect">
            <a:avLst/>
          </a:prstGeom>
          <a:noFill/>
          <a:ln w="9525">
            <a:noFill/>
            <a:miter lim="800000"/>
            <a:headEnd/>
            <a:tailEnd/>
          </a:ln>
          <a:effectLst/>
        </p:spPr>
        <p:txBody>
          <a:bodyPr wrap="none">
            <a:spAutoFit/>
          </a:bodyPr>
          <a:lstStyle/>
          <a:p>
            <a:r>
              <a:rPr kumimoji="1" lang="zh-CN" altLang="en-US" sz="1600">
                <a:solidFill>
                  <a:schemeClr val="folHlink"/>
                </a:solidFill>
                <a:latin typeface="Arial" charset="0"/>
                <a:ea typeface="黑体" pitchFamily="2" charset="-122"/>
              </a:rPr>
              <a:t>发送邮件 </a:t>
            </a:r>
            <a:r>
              <a:rPr kumimoji="1" lang="en-US" altLang="zh-CN" sz="1600">
                <a:solidFill>
                  <a:schemeClr val="folHlink"/>
                </a:solidFill>
                <a:latin typeface="Arial" charset="0"/>
                <a:ea typeface="黑体" pitchFamily="2" charset="-122"/>
              </a:rPr>
              <a:t>SMTP</a:t>
            </a:r>
          </a:p>
        </p:txBody>
      </p:sp>
      <p:sp>
        <p:nvSpPr>
          <p:cNvPr id="1137033" name="Text Box 393"/>
          <p:cNvSpPr txBox="1">
            <a:spLocks noChangeArrowheads="1"/>
          </p:cNvSpPr>
          <p:nvPr/>
        </p:nvSpPr>
        <p:spPr bwMode="auto">
          <a:xfrm>
            <a:off x="7451725" y="1052513"/>
            <a:ext cx="590550" cy="581025"/>
          </a:xfrm>
          <a:prstGeom prst="rect">
            <a:avLst/>
          </a:prstGeom>
          <a:noFill/>
          <a:ln w="9525">
            <a:noFill/>
            <a:miter lim="800000"/>
            <a:headEnd/>
            <a:tailEnd/>
          </a:ln>
          <a:effectLst/>
        </p:spPr>
        <p:txBody>
          <a:bodyPr wrap="none">
            <a:spAutoFit/>
          </a:bodyPr>
          <a:lstStyle/>
          <a:p>
            <a:r>
              <a:rPr kumimoji="1" lang="zh-CN" altLang="en-US" sz="1600">
                <a:solidFill>
                  <a:schemeClr val="folHlink"/>
                </a:solidFill>
                <a:latin typeface="Arial" charset="0"/>
                <a:ea typeface="黑体" pitchFamily="2" charset="-122"/>
              </a:rPr>
              <a:t>读取</a:t>
            </a:r>
          </a:p>
          <a:p>
            <a:r>
              <a:rPr kumimoji="1" lang="zh-CN" altLang="en-US" sz="1600">
                <a:solidFill>
                  <a:schemeClr val="folHlink"/>
                </a:solidFill>
                <a:latin typeface="Arial" charset="0"/>
                <a:ea typeface="黑体" pitchFamily="2" charset="-122"/>
              </a:rPr>
              <a:t>邮件</a:t>
            </a:r>
          </a:p>
        </p:txBody>
      </p:sp>
      <p:sp>
        <p:nvSpPr>
          <p:cNvPr id="1137034" name="Text Box 394"/>
          <p:cNvSpPr txBox="1">
            <a:spLocks noChangeArrowheads="1"/>
          </p:cNvSpPr>
          <p:nvPr/>
        </p:nvSpPr>
        <p:spPr bwMode="auto">
          <a:xfrm>
            <a:off x="1116013" y="1914525"/>
            <a:ext cx="590550"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Arial" charset="0"/>
                <a:ea typeface="黑体" pitchFamily="2" charset="-122"/>
              </a:rPr>
              <a:t>TCP</a:t>
            </a:r>
          </a:p>
          <a:p>
            <a:r>
              <a:rPr kumimoji="1" lang="zh-CN" altLang="en-US" sz="1600">
                <a:solidFill>
                  <a:schemeClr val="folHlink"/>
                </a:solidFill>
                <a:latin typeface="Arial" charset="0"/>
                <a:ea typeface="黑体" pitchFamily="2" charset="-122"/>
              </a:rPr>
              <a:t>连接</a:t>
            </a:r>
          </a:p>
        </p:txBody>
      </p:sp>
      <p:sp>
        <p:nvSpPr>
          <p:cNvPr id="1137035" name="Text Box 395"/>
          <p:cNvSpPr txBox="1">
            <a:spLocks noChangeArrowheads="1"/>
          </p:cNvSpPr>
          <p:nvPr/>
        </p:nvSpPr>
        <p:spPr bwMode="auto">
          <a:xfrm>
            <a:off x="7437438" y="1984375"/>
            <a:ext cx="590550"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Arial" charset="0"/>
                <a:ea typeface="黑体" pitchFamily="2" charset="-122"/>
              </a:rPr>
              <a:t>TCP</a:t>
            </a:r>
          </a:p>
          <a:p>
            <a:r>
              <a:rPr kumimoji="1" lang="zh-CN" altLang="en-US" sz="1600">
                <a:solidFill>
                  <a:schemeClr val="folHlink"/>
                </a:solidFill>
                <a:latin typeface="Arial" charset="0"/>
                <a:ea typeface="黑体" pitchFamily="2" charset="-122"/>
              </a:rPr>
              <a:t>连接</a:t>
            </a:r>
          </a:p>
        </p:txBody>
      </p:sp>
      <p:sp>
        <p:nvSpPr>
          <p:cNvPr id="1137036" name="Text Box 396"/>
          <p:cNvSpPr txBox="1">
            <a:spLocks noChangeArrowheads="1"/>
          </p:cNvSpPr>
          <p:nvPr/>
        </p:nvSpPr>
        <p:spPr bwMode="auto">
          <a:xfrm>
            <a:off x="1701800" y="863600"/>
            <a:ext cx="1200150" cy="581025"/>
          </a:xfrm>
          <a:prstGeom prst="rect">
            <a:avLst/>
          </a:prstGeom>
          <a:noFill/>
          <a:ln w="9525">
            <a:noFill/>
            <a:miter lim="800000"/>
            <a:headEnd/>
            <a:tailEnd/>
          </a:ln>
          <a:effectLst/>
        </p:spPr>
        <p:txBody>
          <a:bodyPr wrap="none">
            <a:spAutoFit/>
          </a:bodyPr>
          <a:lstStyle/>
          <a:p>
            <a:pPr algn="ctr"/>
            <a:r>
              <a:rPr kumimoji="1" lang="zh-CN" altLang="en-US" sz="1600">
                <a:solidFill>
                  <a:schemeClr val="folHlink"/>
                </a:solidFill>
                <a:latin typeface="Arial" charset="0"/>
                <a:ea typeface="黑体" pitchFamily="2" charset="-122"/>
              </a:rPr>
              <a:t>发送方</a:t>
            </a:r>
          </a:p>
          <a:p>
            <a:pPr algn="ctr"/>
            <a:r>
              <a:rPr kumimoji="1" lang="zh-CN" altLang="en-US" sz="1600">
                <a:solidFill>
                  <a:schemeClr val="folHlink"/>
                </a:solidFill>
                <a:latin typeface="Arial" charset="0"/>
                <a:ea typeface="黑体" pitchFamily="2" charset="-122"/>
              </a:rPr>
              <a:t>邮件服务器</a:t>
            </a:r>
          </a:p>
        </p:txBody>
      </p:sp>
      <p:sp>
        <p:nvSpPr>
          <p:cNvPr id="1137037" name="Oval 397"/>
          <p:cNvSpPr>
            <a:spLocks noChangeArrowheads="1"/>
          </p:cNvSpPr>
          <p:nvPr/>
        </p:nvSpPr>
        <p:spPr bwMode="auto">
          <a:xfrm>
            <a:off x="250825" y="1555750"/>
            <a:ext cx="719138" cy="719138"/>
          </a:xfrm>
          <a:prstGeom prst="ellipse">
            <a:avLst/>
          </a:prstGeom>
          <a:solidFill>
            <a:srgbClr val="FFFF99"/>
          </a:solidFill>
          <a:ln w="9525">
            <a:solidFill>
              <a:schemeClr val="folHlink"/>
            </a:solidFill>
            <a:round/>
            <a:headEnd/>
            <a:tailEnd/>
          </a:ln>
          <a:effectLst/>
        </p:spPr>
        <p:txBody>
          <a:bodyPr wrap="none" anchor="ctr"/>
          <a:lstStyle/>
          <a:p>
            <a:pPr algn="ctr"/>
            <a:r>
              <a:rPr kumimoji="1" lang="en-US" altLang="zh-CN" sz="1600">
                <a:solidFill>
                  <a:schemeClr val="folHlink"/>
                </a:solidFill>
                <a:latin typeface="Arial" charset="0"/>
                <a:ea typeface="黑体" pitchFamily="2" charset="-122"/>
              </a:rPr>
              <a:t>SMTP</a:t>
            </a:r>
          </a:p>
          <a:p>
            <a:pPr algn="ctr"/>
            <a:r>
              <a:rPr kumimoji="1" lang="zh-CN" altLang="en-US" sz="1600">
                <a:solidFill>
                  <a:schemeClr val="folHlink"/>
                </a:solidFill>
                <a:latin typeface="Arial" charset="0"/>
                <a:ea typeface="黑体" pitchFamily="2" charset="-122"/>
              </a:rPr>
              <a:t>客户</a:t>
            </a:r>
          </a:p>
        </p:txBody>
      </p:sp>
      <p:sp>
        <p:nvSpPr>
          <p:cNvPr id="1137038" name="Oval 398"/>
          <p:cNvSpPr>
            <a:spLocks noChangeArrowheads="1"/>
          </p:cNvSpPr>
          <p:nvPr/>
        </p:nvSpPr>
        <p:spPr bwMode="auto">
          <a:xfrm>
            <a:off x="8243888" y="1555750"/>
            <a:ext cx="719137" cy="719138"/>
          </a:xfrm>
          <a:prstGeom prst="ellipse">
            <a:avLst/>
          </a:prstGeom>
          <a:solidFill>
            <a:srgbClr val="CCCC00"/>
          </a:solidFill>
          <a:ln w="9525">
            <a:solidFill>
              <a:schemeClr val="tx1"/>
            </a:solidFill>
            <a:round/>
            <a:headEnd/>
            <a:tailEnd/>
          </a:ln>
          <a:effectLst/>
        </p:spPr>
        <p:txBody>
          <a:bodyPr wrap="none" anchor="ctr"/>
          <a:lstStyle/>
          <a:p>
            <a:pPr algn="ctr"/>
            <a:r>
              <a:rPr kumimoji="1" lang="en-US" altLang="zh-CN" sz="1600">
                <a:solidFill>
                  <a:schemeClr val="folHlink"/>
                </a:solidFill>
                <a:latin typeface="Arial" charset="0"/>
                <a:ea typeface="黑体" pitchFamily="2" charset="-122"/>
              </a:rPr>
              <a:t>POP3</a:t>
            </a:r>
          </a:p>
          <a:p>
            <a:pPr algn="ctr"/>
            <a:r>
              <a:rPr kumimoji="1" lang="zh-CN" altLang="en-US" sz="1600">
                <a:solidFill>
                  <a:schemeClr val="folHlink"/>
                </a:solidFill>
                <a:latin typeface="Arial" charset="0"/>
                <a:ea typeface="黑体" pitchFamily="2" charset="-122"/>
              </a:rPr>
              <a:t>客户</a:t>
            </a:r>
          </a:p>
        </p:txBody>
      </p:sp>
      <p:sp>
        <p:nvSpPr>
          <p:cNvPr id="1137039" name="Text Box 399"/>
          <p:cNvSpPr txBox="1">
            <a:spLocks noChangeArrowheads="1"/>
          </p:cNvSpPr>
          <p:nvPr/>
        </p:nvSpPr>
        <p:spPr bwMode="auto">
          <a:xfrm>
            <a:off x="77788" y="863600"/>
            <a:ext cx="996950" cy="581025"/>
          </a:xfrm>
          <a:prstGeom prst="rect">
            <a:avLst/>
          </a:prstGeom>
          <a:noFill/>
          <a:ln w="9525">
            <a:noFill/>
            <a:miter lim="800000"/>
            <a:headEnd/>
            <a:tailEnd/>
          </a:ln>
          <a:effectLst/>
        </p:spPr>
        <p:txBody>
          <a:bodyPr wrap="none">
            <a:spAutoFit/>
          </a:bodyPr>
          <a:lstStyle/>
          <a:p>
            <a:pPr algn="ctr"/>
            <a:r>
              <a:rPr kumimoji="1" lang="zh-CN" altLang="en-US" sz="1600">
                <a:solidFill>
                  <a:schemeClr val="folHlink"/>
                </a:solidFill>
                <a:latin typeface="Arial" charset="0"/>
                <a:ea typeface="黑体" pitchFamily="2" charset="-122"/>
              </a:rPr>
              <a:t>发件人</a:t>
            </a:r>
          </a:p>
          <a:p>
            <a:pPr algn="ctr"/>
            <a:r>
              <a:rPr kumimoji="1" lang="zh-CN" altLang="en-US" sz="1600">
                <a:solidFill>
                  <a:schemeClr val="folHlink"/>
                </a:solidFill>
                <a:latin typeface="Arial" charset="0"/>
                <a:ea typeface="黑体" pitchFamily="2" charset="-122"/>
              </a:rPr>
              <a:t>用户代理</a:t>
            </a:r>
          </a:p>
        </p:txBody>
      </p:sp>
      <p:sp>
        <p:nvSpPr>
          <p:cNvPr id="1137040" name="Text Box 400"/>
          <p:cNvSpPr txBox="1">
            <a:spLocks noChangeArrowheads="1"/>
          </p:cNvSpPr>
          <p:nvPr/>
        </p:nvSpPr>
        <p:spPr bwMode="auto">
          <a:xfrm>
            <a:off x="6251575" y="863600"/>
            <a:ext cx="1200150" cy="581025"/>
          </a:xfrm>
          <a:prstGeom prst="rect">
            <a:avLst/>
          </a:prstGeom>
          <a:noFill/>
          <a:ln w="9525">
            <a:noFill/>
            <a:miter lim="800000"/>
            <a:headEnd/>
            <a:tailEnd/>
          </a:ln>
          <a:effectLst/>
        </p:spPr>
        <p:txBody>
          <a:bodyPr wrap="none">
            <a:spAutoFit/>
          </a:bodyPr>
          <a:lstStyle/>
          <a:p>
            <a:pPr algn="ctr"/>
            <a:r>
              <a:rPr kumimoji="1" lang="zh-CN" altLang="en-US" sz="1600">
                <a:solidFill>
                  <a:schemeClr val="folHlink"/>
                </a:solidFill>
                <a:latin typeface="Arial" charset="0"/>
                <a:ea typeface="黑体" pitchFamily="2" charset="-122"/>
              </a:rPr>
              <a:t>接收方</a:t>
            </a:r>
          </a:p>
          <a:p>
            <a:pPr algn="ctr"/>
            <a:r>
              <a:rPr kumimoji="1" lang="zh-CN" altLang="en-US" sz="1600">
                <a:solidFill>
                  <a:schemeClr val="folHlink"/>
                </a:solidFill>
                <a:latin typeface="Arial" charset="0"/>
                <a:ea typeface="黑体" pitchFamily="2" charset="-122"/>
              </a:rPr>
              <a:t>邮件服务器</a:t>
            </a:r>
          </a:p>
        </p:txBody>
      </p:sp>
      <p:sp>
        <p:nvSpPr>
          <p:cNvPr id="1137041" name="Rectangle 401"/>
          <p:cNvSpPr>
            <a:spLocks noChangeArrowheads="1"/>
          </p:cNvSpPr>
          <p:nvPr/>
        </p:nvSpPr>
        <p:spPr bwMode="auto">
          <a:xfrm>
            <a:off x="6445250" y="1484313"/>
            <a:ext cx="863600" cy="1728787"/>
          </a:xfrm>
          <a:prstGeom prst="rect">
            <a:avLst/>
          </a:prstGeom>
          <a:solidFill>
            <a:srgbClr val="66FF66"/>
          </a:solidFill>
          <a:ln w="19050" algn="ctr">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137042" name="Oval 402"/>
          <p:cNvSpPr>
            <a:spLocks noChangeArrowheads="1"/>
          </p:cNvSpPr>
          <p:nvPr/>
        </p:nvSpPr>
        <p:spPr bwMode="auto">
          <a:xfrm>
            <a:off x="6516688" y="2347913"/>
            <a:ext cx="719137" cy="719137"/>
          </a:xfrm>
          <a:prstGeom prst="ellipse">
            <a:avLst/>
          </a:prstGeom>
          <a:solidFill>
            <a:srgbClr val="FFCCFF"/>
          </a:solidFill>
          <a:ln w="9525" algn="ctr">
            <a:solidFill>
              <a:schemeClr val="folHlink"/>
            </a:solidFill>
            <a:round/>
            <a:headEnd/>
            <a:tailEnd/>
          </a:ln>
          <a:effectLst/>
        </p:spPr>
        <p:txBody>
          <a:bodyPr wrap="none" anchor="ctr"/>
          <a:lstStyle/>
          <a:p>
            <a:pPr algn="ctr"/>
            <a:r>
              <a:rPr kumimoji="1" lang="en-US" altLang="zh-CN" sz="1600">
                <a:solidFill>
                  <a:schemeClr val="folHlink"/>
                </a:solidFill>
                <a:latin typeface="Arial" charset="0"/>
                <a:ea typeface="黑体" pitchFamily="2" charset="-122"/>
              </a:rPr>
              <a:t>SMTP</a:t>
            </a:r>
          </a:p>
          <a:p>
            <a:pPr algn="ctr"/>
            <a:r>
              <a:rPr kumimoji="1" lang="zh-CN" altLang="en-US" sz="1600">
                <a:solidFill>
                  <a:schemeClr val="folHlink"/>
                </a:solidFill>
                <a:latin typeface="Arial" charset="0"/>
                <a:ea typeface="黑体" pitchFamily="2" charset="-122"/>
              </a:rPr>
              <a:t>服务器</a:t>
            </a:r>
          </a:p>
        </p:txBody>
      </p:sp>
      <p:sp>
        <p:nvSpPr>
          <p:cNvPr id="1137043" name="Oval 403"/>
          <p:cNvSpPr>
            <a:spLocks noChangeArrowheads="1"/>
          </p:cNvSpPr>
          <p:nvPr/>
        </p:nvSpPr>
        <p:spPr bwMode="auto">
          <a:xfrm>
            <a:off x="6516688" y="1555750"/>
            <a:ext cx="719137" cy="719138"/>
          </a:xfrm>
          <a:prstGeom prst="ellipse">
            <a:avLst/>
          </a:prstGeom>
          <a:solidFill>
            <a:srgbClr val="FF99FF"/>
          </a:solidFill>
          <a:ln w="9525">
            <a:solidFill>
              <a:schemeClr val="tx1"/>
            </a:solidFill>
            <a:round/>
            <a:headEnd/>
            <a:tailEnd/>
          </a:ln>
          <a:effectLst/>
        </p:spPr>
        <p:txBody>
          <a:bodyPr wrap="none" anchor="ctr"/>
          <a:lstStyle/>
          <a:p>
            <a:pPr algn="ctr"/>
            <a:r>
              <a:rPr kumimoji="1" lang="en-US" altLang="zh-CN" sz="1600">
                <a:solidFill>
                  <a:schemeClr val="folHlink"/>
                </a:solidFill>
                <a:latin typeface="Arial" charset="0"/>
                <a:ea typeface="黑体" pitchFamily="2" charset="-122"/>
              </a:rPr>
              <a:t>POP3</a:t>
            </a:r>
          </a:p>
          <a:p>
            <a:pPr algn="ctr"/>
            <a:r>
              <a:rPr kumimoji="1" lang="zh-CN" altLang="en-US" sz="1600">
                <a:solidFill>
                  <a:schemeClr val="folHlink"/>
                </a:solidFill>
                <a:latin typeface="Arial" charset="0"/>
                <a:ea typeface="黑体" pitchFamily="2" charset="-122"/>
              </a:rPr>
              <a:t>服务器</a:t>
            </a:r>
          </a:p>
        </p:txBody>
      </p:sp>
      <p:sp>
        <p:nvSpPr>
          <p:cNvPr id="1137044" name="Line 404"/>
          <p:cNvSpPr>
            <a:spLocks noChangeShapeType="1"/>
          </p:cNvSpPr>
          <p:nvPr/>
        </p:nvSpPr>
        <p:spPr bwMode="auto">
          <a:xfrm flipV="1">
            <a:off x="2627313" y="2708275"/>
            <a:ext cx="3887787" cy="0"/>
          </a:xfrm>
          <a:prstGeom prst="line">
            <a:avLst/>
          </a:prstGeom>
          <a:noFill/>
          <a:ln w="76200">
            <a:solidFill>
              <a:schemeClr val="hlink"/>
            </a:solidFill>
            <a:round/>
            <a:headEnd/>
            <a:tailEnd type="triangle" w="med" len="lg"/>
          </a:ln>
          <a:effectLst/>
        </p:spPr>
        <p:txBody>
          <a:bodyPr wrap="none" anchor="ctr"/>
          <a:lstStyle/>
          <a:p>
            <a:endParaRPr lang="zh-CN" altLang="en-US"/>
          </a:p>
        </p:txBody>
      </p:sp>
      <p:sp>
        <p:nvSpPr>
          <p:cNvPr id="1137045" name="Oval 405"/>
          <p:cNvSpPr>
            <a:spLocks noChangeArrowheads="1"/>
          </p:cNvSpPr>
          <p:nvPr/>
        </p:nvSpPr>
        <p:spPr bwMode="auto">
          <a:xfrm>
            <a:off x="1981200" y="1555750"/>
            <a:ext cx="719138" cy="719138"/>
          </a:xfrm>
          <a:prstGeom prst="ellipse">
            <a:avLst/>
          </a:prstGeom>
          <a:solidFill>
            <a:srgbClr val="FFCCFF"/>
          </a:solidFill>
          <a:ln w="9525">
            <a:solidFill>
              <a:schemeClr val="folHlink"/>
            </a:solidFill>
            <a:round/>
            <a:headEnd/>
            <a:tailEnd/>
          </a:ln>
          <a:effectLst/>
        </p:spPr>
        <p:txBody>
          <a:bodyPr wrap="none" anchor="ctr"/>
          <a:lstStyle/>
          <a:p>
            <a:pPr algn="ctr"/>
            <a:r>
              <a:rPr kumimoji="1" lang="en-US" altLang="zh-CN" sz="1600">
                <a:solidFill>
                  <a:schemeClr val="folHlink"/>
                </a:solidFill>
                <a:latin typeface="Arial" charset="0"/>
                <a:ea typeface="黑体" pitchFamily="2" charset="-122"/>
              </a:rPr>
              <a:t>SMTP</a:t>
            </a:r>
          </a:p>
          <a:p>
            <a:pPr algn="ctr"/>
            <a:r>
              <a:rPr kumimoji="1" lang="zh-CN" altLang="en-US" sz="1600">
                <a:solidFill>
                  <a:schemeClr val="folHlink"/>
                </a:solidFill>
                <a:latin typeface="Arial" charset="0"/>
                <a:ea typeface="黑体" pitchFamily="2" charset="-122"/>
              </a:rPr>
              <a:t>服务器</a:t>
            </a:r>
          </a:p>
        </p:txBody>
      </p:sp>
      <p:sp>
        <p:nvSpPr>
          <p:cNvPr id="1137046" name="Oval 406"/>
          <p:cNvSpPr>
            <a:spLocks noChangeArrowheads="1"/>
          </p:cNvSpPr>
          <p:nvPr/>
        </p:nvSpPr>
        <p:spPr bwMode="auto">
          <a:xfrm>
            <a:off x="1981200" y="2347913"/>
            <a:ext cx="719138" cy="719137"/>
          </a:xfrm>
          <a:prstGeom prst="ellipse">
            <a:avLst/>
          </a:prstGeom>
          <a:solidFill>
            <a:srgbClr val="FFFF99"/>
          </a:solidFill>
          <a:ln w="9525" algn="ctr">
            <a:solidFill>
              <a:schemeClr val="folHlink"/>
            </a:solidFill>
            <a:round/>
            <a:headEnd/>
            <a:tailEnd/>
          </a:ln>
          <a:effectLst/>
        </p:spPr>
        <p:txBody>
          <a:bodyPr wrap="none" anchor="ctr"/>
          <a:lstStyle/>
          <a:p>
            <a:pPr algn="ctr"/>
            <a:r>
              <a:rPr kumimoji="1" lang="en-US" altLang="zh-CN" sz="1600">
                <a:solidFill>
                  <a:schemeClr val="folHlink"/>
                </a:solidFill>
                <a:latin typeface="Arial" charset="0"/>
                <a:ea typeface="黑体" pitchFamily="2" charset="-122"/>
              </a:rPr>
              <a:t>SMTP</a:t>
            </a:r>
          </a:p>
          <a:p>
            <a:pPr algn="ctr"/>
            <a:r>
              <a:rPr kumimoji="1" lang="zh-CN" altLang="en-US" sz="1600">
                <a:solidFill>
                  <a:schemeClr val="folHlink"/>
                </a:solidFill>
                <a:latin typeface="Arial" charset="0"/>
                <a:ea typeface="黑体" pitchFamily="2" charset="-122"/>
              </a:rPr>
              <a:t>客户</a:t>
            </a:r>
          </a:p>
        </p:txBody>
      </p:sp>
      <p:sp>
        <p:nvSpPr>
          <p:cNvPr id="1137047" name="Text Box 407"/>
          <p:cNvSpPr txBox="1">
            <a:spLocks noChangeArrowheads="1"/>
          </p:cNvSpPr>
          <p:nvPr/>
        </p:nvSpPr>
        <p:spPr bwMode="auto">
          <a:xfrm>
            <a:off x="8147050" y="863600"/>
            <a:ext cx="996950" cy="581025"/>
          </a:xfrm>
          <a:prstGeom prst="rect">
            <a:avLst/>
          </a:prstGeom>
          <a:noFill/>
          <a:ln w="9525">
            <a:noFill/>
            <a:miter lim="800000"/>
            <a:headEnd/>
            <a:tailEnd/>
          </a:ln>
          <a:effectLst/>
        </p:spPr>
        <p:txBody>
          <a:bodyPr wrap="none">
            <a:spAutoFit/>
          </a:bodyPr>
          <a:lstStyle/>
          <a:p>
            <a:pPr algn="ctr"/>
            <a:r>
              <a:rPr kumimoji="1" lang="zh-CN" altLang="en-US" sz="1600">
                <a:solidFill>
                  <a:schemeClr val="folHlink"/>
                </a:solidFill>
                <a:latin typeface="Arial" charset="0"/>
                <a:ea typeface="黑体" pitchFamily="2" charset="-122"/>
              </a:rPr>
              <a:t>收件人</a:t>
            </a:r>
          </a:p>
          <a:p>
            <a:pPr algn="ctr"/>
            <a:r>
              <a:rPr kumimoji="1" lang="zh-CN" altLang="en-US" sz="1600">
                <a:solidFill>
                  <a:schemeClr val="folHlink"/>
                </a:solidFill>
                <a:latin typeface="Arial" charset="0"/>
                <a:ea typeface="黑体" pitchFamily="2" charset="-122"/>
              </a:rPr>
              <a:t>用户代理</a:t>
            </a:r>
          </a:p>
        </p:txBody>
      </p:sp>
      <p:sp>
        <p:nvSpPr>
          <p:cNvPr id="1137048" name="Line 408"/>
          <p:cNvSpPr>
            <a:spLocks noChangeShapeType="1"/>
          </p:cNvSpPr>
          <p:nvPr/>
        </p:nvSpPr>
        <p:spPr bwMode="auto">
          <a:xfrm flipV="1">
            <a:off x="7235825" y="1916113"/>
            <a:ext cx="1008063" cy="0"/>
          </a:xfrm>
          <a:prstGeom prst="line">
            <a:avLst/>
          </a:prstGeom>
          <a:noFill/>
          <a:ln w="76200">
            <a:solidFill>
              <a:schemeClr val="hlink"/>
            </a:solidFill>
            <a:round/>
            <a:headEnd/>
            <a:tailEnd type="triangle" w="med" len="lg"/>
          </a:ln>
          <a:effectLst/>
        </p:spPr>
        <p:txBody>
          <a:bodyPr wrap="none" anchor="ctr"/>
          <a:lstStyle/>
          <a:p>
            <a:endParaRPr lang="zh-CN" altLang="en-US"/>
          </a:p>
        </p:txBody>
      </p:sp>
      <p:sp>
        <p:nvSpPr>
          <p:cNvPr id="1137049" name="Text Box 409"/>
          <p:cNvSpPr txBox="1">
            <a:spLocks noChangeArrowheads="1"/>
          </p:cNvSpPr>
          <p:nvPr/>
        </p:nvSpPr>
        <p:spPr bwMode="auto">
          <a:xfrm>
            <a:off x="4067175" y="2730500"/>
            <a:ext cx="1052513" cy="336550"/>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Arial" charset="0"/>
                <a:ea typeface="黑体" pitchFamily="2" charset="-122"/>
              </a:rPr>
              <a:t>TCP </a:t>
            </a:r>
            <a:r>
              <a:rPr kumimoji="1" lang="zh-CN" altLang="en-US" sz="1600">
                <a:solidFill>
                  <a:schemeClr val="folHlink"/>
                </a:solidFill>
                <a:latin typeface="Arial" charset="0"/>
                <a:ea typeface="黑体" pitchFamily="2" charset="-122"/>
              </a:rPr>
              <a:t>连接</a:t>
            </a:r>
          </a:p>
        </p:txBody>
      </p:sp>
      <p:sp>
        <p:nvSpPr>
          <p:cNvPr id="390" name="灯片编号占位符 389"/>
          <p:cNvSpPr>
            <a:spLocks noGrp="1"/>
          </p:cNvSpPr>
          <p:nvPr>
            <p:ph type="sldNum" sz="quarter" idx="12"/>
          </p:nvPr>
        </p:nvSpPr>
        <p:spPr/>
        <p:txBody>
          <a:bodyPr/>
          <a:lstStyle/>
          <a:p>
            <a:fld id="{33658E32-E280-4F3B-B91F-4FFDC8F9B0E3}" type="slidenum">
              <a:rPr lang="en-US" altLang="zh-CN" smtClean="0"/>
              <a:pPr/>
              <a:t>122</a:t>
            </a:fld>
            <a:endParaRPr lang="en-US" altLang="zh-CN"/>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a:xfrm>
            <a:off x="393700" y="214313"/>
            <a:ext cx="8642350" cy="1462087"/>
          </a:xfrm>
        </p:spPr>
        <p:txBody>
          <a:bodyPr/>
          <a:lstStyle/>
          <a:p>
            <a:pPr algn="ctr"/>
            <a:r>
              <a:rPr lang="zh-CN" altLang="en-US"/>
              <a:t>用户代理 </a:t>
            </a:r>
            <a:r>
              <a:rPr lang="en-US" altLang="zh-CN"/>
              <a:t>UA (User Agent)</a:t>
            </a:r>
          </a:p>
        </p:txBody>
      </p:sp>
      <p:sp>
        <p:nvSpPr>
          <p:cNvPr id="1138691" name="Rectangle 3"/>
          <p:cNvSpPr>
            <a:spLocks noGrp="1" noChangeArrowheads="1"/>
          </p:cNvSpPr>
          <p:nvPr>
            <p:ph type="body" idx="1"/>
          </p:nvPr>
        </p:nvSpPr>
        <p:spPr>
          <a:xfrm>
            <a:off x="468313" y="1916113"/>
            <a:ext cx="8351837" cy="4537075"/>
          </a:xfrm>
        </p:spPr>
        <p:txBody>
          <a:bodyPr/>
          <a:lstStyle/>
          <a:p>
            <a:pPr>
              <a:lnSpc>
                <a:spcPct val="90000"/>
              </a:lnSpc>
            </a:pPr>
            <a:r>
              <a:rPr lang="zh-CN" altLang="en-US"/>
              <a:t>用户代理 </a:t>
            </a:r>
            <a:r>
              <a:rPr lang="en-US" altLang="zh-CN"/>
              <a:t>UA </a:t>
            </a:r>
            <a:r>
              <a:rPr lang="zh-CN" altLang="en-US"/>
              <a:t>就是用户与电子邮件系统的接口，是电子邮件客户端软件。</a:t>
            </a:r>
          </a:p>
          <a:p>
            <a:pPr>
              <a:lnSpc>
                <a:spcPct val="90000"/>
              </a:lnSpc>
            </a:pPr>
            <a:r>
              <a:rPr lang="zh-CN" altLang="en-US"/>
              <a:t>用户代理的功能：撰写、显示、处理和通信。</a:t>
            </a:r>
          </a:p>
          <a:p>
            <a:pPr>
              <a:lnSpc>
                <a:spcPct val="90000"/>
              </a:lnSpc>
            </a:pPr>
            <a:r>
              <a:rPr lang="zh-CN" altLang="en-US"/>
              <a:t>邮件服务器的功能是发送和接收邮件，同时还要向发信人报告邮件传送的情况（已交付、被拒绝、丢失等）。</a:t>
            </a:r>
          </a:p>
          <a:p>
            <a:pPr>
              <a:lnSpc>
                <a:spcPct val="90000"/>
              </a:lnSpc>
            </a:pPr>
            <a:r>
              <a:rPr lang="zh-CN" altLang="en-US"/>
              <a:t>邮件服务器按照客户</a:t>
            </a:r>
            <a:r>
              <a:rPr lang="zh-CN" altLang="en-US">
                <a:sym typeface="Symbol" pitchFamily="18" charset="2"/>
              </a:rPr>
              <a:t></a:t>
            </a:r>
            <a:r>
              <a:rPr lang="zh-CN" altLang="en-US"/>
              <a:t>服务器方式工作。邮件服务器需要使用发送和读取两个不同的协议。</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86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86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86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691"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393700" y="214313"/>
            <a:ext cx="8642350" cy="1462087"/>
          </a:xfrm>
        </p:spPr>
        <p:txBody>
          <a:bodyPr/>
          <a:lstStyle/>
          <a:p>
            <a:pPr algn="ctr"/>
            <a:r>
              <a:rPr lang="zh-CN" altLang="en-US"/>
              <a:t>应当注意</a:t>
            </a:r>
          </a:p>
        </p:txBody>
      </p:sp>
      <p:sp>
        <p:nvSpPr>
          <p:cNvPr id="1140739" name="Rectangle 3"/>
          <p:cNvSpPr>
            <a:spLocks noGrp="1" noChangeArrowheads="1"/>
          </p:cNvSpPr>
          <p:nvPr>
            <p:ph type="body" idx="1"/>
          </p:nvPr>
        </p:nvSpPr>
        <p:spPr>
          <a:xfrm>
            <a:off x="1042988" y="1906588"/>
            <a:ext cx="7772400" cy="4114800"/>
          </a:xfrm>
        </p:spPr>
        <p:txBody>
          <a:bodyPr/>
          <a:lstStyle/>
          <a:p>
            <a:r>
              <a:rPr lang="zh-CN" altLang="en-US" sz="2800"/>
              <a:t>一个邮件服务器既可以作为客户，也可以作为服务器。</a:t>
            </a:r>
          </a:p>
          <a:p>
            <a:r>
              <a:rPr lang="zh-CN" altLang="en-US" sz="2800"/>
              <a:t>例如，当邮件服务器 </a:t>
            </a:r>
            <a:r>
              <a:rPr lang="en-US" altLang="zh-CN" sz="2800"/>
              <a:t>A </a:t>
            </a:r>
            <a:r>
              <a:rPr lang="zh-CN" altLang="en-US" sz="2800"/>
              <a:t>向另一个邮件服务器 </a:t>
            </a:r>
            <a:r>
              <a:rPr lang="en-US" altLang="zh-CN" sz="2800"/>
              <a:t>B </a:t>
            </a:r>
            <a:r>
              <a:rPr lang="zh-CN" altLang="en-US" sz="2800"/>
              <a:t>发送邮件时，邮件服务器 </a:t>
            </a:r>
            <a:r>
              <a:rPr lang="en-US" altLang="zh-CN" sz="2800"/>
              <a:t>A </a:t>
            </a:r>
            <a:r>
              <a:rPr lang="zh-CN" altLang="en-US" sz="2800"/>
              <a:t>就作为 </a:t>
            </a:r>
            <a:r>
              <a:rPr lang="en-US" altLang="zh-CN" sz="2800"/>
              <a:t>SMTP </a:t>
            </a:r>
            <a:r>
              <a:rPr lang="zh-CN" altLang="en-US" sz="2800"/>
              <a:t>客户，而 </a:t>
            </a:r>
            <a:r>
              <a:rPr lang="en-US" altLang="zh-CN" sz="2800"/>
              <a:t>B </a:t>
            </a:r>
            <a:r>
              <a:rPr lang="zh-CN" altLang="en-US" sz="2800"/>
              <a:t>是 </a:t>
            </a:r>
            <a:r>
              <a:rPr lang="en-US" altLang="zh-CN" sz="2800"/>
              <a:t>SMTP </a:t>
            </a:r>
            <a:r>
              <a:rPr lang="zh-CN" altLang="en-US" sz="2800"/>
              <a:t>服务器。</a:t>
            </a:r>
          </a:p>
          <a:p>
            <a:r>
              <a:rPr lang="zh-CN" altLang="en-US" sz="2800"/>
              <a:t>当邮件服务器 </a:t>
            </a:r>
            <a:r>
              <a:rPr lang="en-US" altLang="zh-CN" sz="2800"/>
              <a:t>A </a:t>
            </a:r>
            <a:r>
              <a:rPr lang="zh-CN" altLang="en-US" sz="2800"/>
              <a:t>从另一个邮件服务器 </a:t>
            </a:r>
            <a:r>
              <a:rPr lang="en-US" altLang="zh-CN" sz="2800"/>
              <a:t>B </a:t>
            </a:r>
            <a:r>
              <a:rPr lang="zh-CN" altLang="en-US" sz="2800"/>
              <a:t>接收邮件时，邮件服务器 </a:t>
            </a:r>
            <a:r>
              <a:rPr lang="en-US" altLang="zh-CN" sz="2800"/>
              <a:t>A </a:t>
            </a:r>
            <a:r>
              <a:rPr lang="zh-CN" altLang="en-US" sz="2800"/>
              <a:t>就作为 </a:t>
            </a:r>
            <a:r>
              <a:rPr lang="en-US" altLang="zh-CN" sz="2800"/>
              <a:t>SMTP </a:t>
            </a:r>
            <a:r>
              <a:rPr lang="zh-CN" altLang="en-US" sz="2800"/>
              <a:t>服务器，而 </a:t>
            </a:r>
            <a:r>
              <a:rPr lang="en-US" altLang="zh-CN" sz="2800"/>
              <a:t>B </a:t>
            </a:r>
            <a:r>
              <a:rPr lang="zh-CN" altLang="en-US" sz="2800"/>
              <a:t>是 </a:t>
            </a:r>
            <a:r>
              <a:rPr lang="en-US" altLang="zh-CN" sz="2800"/>
              <a:t>SMTP </a:t>
            </a:r>
            <a:r>
              <a:rPr lang="zh-CN" altLang="en-US" sz="2800"/>
              <a:t>客户。</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124</a:t>
            </a:fld>
            <a:endParaRPr lang="en-US" altLang="zh-CN"/>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pPr algn="ctr"/>
            <a:r>
              <a:rPr lang="zh-CN" altLang="en-US"/>
              <a:t>发送和接收电子邮件的</a:t>
            </a:r>
            <a:br>
              <a:rPr lang="zh-CN" altLang="en-US"/>
            </a:br>
            <a:r>
              <a:rPr lang="zh-CN" altLang="en-US"/>
              <a:t>几个重要步骤</a:t>
            </a:r>
          </a:p>
        </p:txBody>
      </p:sp>
      <p:sp>
        <p:nvSpPr>
          <p:cNvPr id="1198083" name="Rectangle 3"/>
          <p:cNvSpPr>
            <a:spLocks noGrp="1" noChangeArrowheads="1"/>
          </p:cNvSpPr>
          <p:nvPr>
            <p:ph type="body" idx="1"/>
          </p:nvPr>
        </p:nvSpPr>
        <p:spPr>
          <a:xfrm>
            <a:off x="1042988" y="1917700"/>
            <a:ext cx="7772400" cy="4751388"/>
          </a:xfrm>
        </p:spPr>
        <p:txBody>
          <a:bodyPr/>
          <a:lstStyle/>
          <a:p>
            <a:pPr>
              <a:buFont typeface="Wingdings" pitchFamily="2" charset="2"/>
              <a:buNone/>
            </a:pPr>
            <a:r>
              <a:rPr lang="en-US" altLang="zh-CN" sz="2800" dirty="0">
                <a:sym typeface="Wingdings" pitchFamily="2" charset="2"/>
              </a:rPr>
              <a:t></a:t>
            </a:r>
            <a:r>
              <a:rPr lang="en-US" altLang="zh-CN" sz="2800" dirty="0"/>
              <a:t> </a:t>
            </a:r>
            <a:r>
              <a:rPr lang="zh-CN" altLang="en-US" sz="2800" dirty="0"/>
              <a:t>发件人调用 </a:t>
            </a:r>
            <a:r>
              <a:rPr lang="en-US" altLang="zh-CN" sz="2800" dirty="0"/>
              <a:t>PC </a:t>
            </a:r>
            <a:r>
              <a:rPr lang="zh-CN" altLang="en-US" sz="2800" dirty="0"/>
              <a:t>中的用户代理撰写和编辑要发送的邮件。</a:t>
            </a:r>
          </a:p>
          <a:p>
            <a:pPr>
              <a:buFont typeface="Wingdings" pitchFamily="2" charset="2"/>
              <a:buNone/>
            </a:pPr>
            <a:r>
              <a:rPr lang="zh-CN" altLang="en-US" sz="2800" dirty="0">
                <a:sym typeface="Wingdings" pitchFamily="2" charset="2"/>
              </a:rPr>
              <a:t></a:t>
            </a:r>
            <a:r>
              <a:rPr lang="zh-CN" altLang="en-US" sz="2800" dirty="0"/>
              <a:t> 发件人的用户代理把邮件用 </a:t>
            </a:r>
            <a:r>
              <a:rPr lang="en-US" altLang="zh-CN" sz="2800" dirty="0"/>
              <a:t>SMTP </a:t>
            </a:r>
            <a:r>
              <a:rPr lang="zh-CN" altLang="en-US" sz="2800" dirty="0"/>
              <a:t>协议发给发送方邮件服务器，</a:t>
            </a:r>
          </a:p>
          <a:p>
            <a:pPr>
              <a:buNone/>
            </a:pPr>
            <a:r>
              <a:rPr lang="zh-CN" altLang="en-US" sz="2800" dirty="0">
                <a:sym typeface="Wingdings" pitchFamily="2" charset="2"/>
              </a:rPr>
              <a:t></a:t>
            </a:r>
            <a:r>
              <a:rPr lang="zh-CN" altLang="en-US" sz="2800" dirty="0"/>
              <a:t>发送方服务器把邮件临时存放在邮件缓存队列中，等待发送。</a:t>
            </a:r>
          </a:p>
          <a:p>
            <a:pPr>
              <a:buFont typeface="Wingdings" pitchFamily="2" charset="2"/>
              <a:buNone/>
            </a:pPr>
            <a:r>
              <a:rPr lang="zh-CN" altLang="en-US" sz="2800" dirty="0">
                <a:sym typeface="Wingdings" pitchFamily="2" charset="2"/>
              </a:rPr>
              <a:t></a:t>
            </a:r>
            <a:r>
              <a:rPr lang="zh-CN" altLang="en-US" sz="2800" dirty="0"/>
              <a:t> 发送方邮件服务器的 </a:t>
            </a:r>
            <a:r>
              <a:rPr lang="en-US" altLang="zh-CN" sz="2800" dirty="0"/>
              <a:t>SMTP </a:t>
            </a:r>
            <a:r>
              <a:rPr lang="zh-CN" altLang="en-US" sz="2800" dirty="0"/>
              <a:t>客户与接收方邮件服务器的 </a:t>
            </a:r>
            <a:r>
              <a:rPr lang="en-US" altLang="zh-CN" sz="2800" dirty="0"/>
              <a:t>SMTP </a:t>
            </a:r>
            <a:r>
              <a:rPr lang="zh-CN" altLang="en-US" sz="2800" dirty="0"/>
              <a:t>服务器建立 </a:t>
            </a:r>
            <a:r>
              <a:rPr lang="en-US" altLang="zh-CN" sz="2800" dirty="0"/>
              <a:t>TCP </a:t>
            </a:r>
            <a:r>
              <a:rPr lang="zh-CN" altLang="en-US" sz="2800" dirty="0"/>
              <a:t>连接，然后就把邮件缓存队列中的邮件依次发送出去。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125</a:t>
            </a:fld>
            <a:endParaRPr lang="en-US" altLang="zh-CN"/>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pPr algn="ctr"/>
            <a:r>
              <a:rPr lang="zh-CN" altLang="en-US"/>
              <a:t>发送和接收电子邮件的</a:t>
            </a:r>
            <a:br>
              <a:rPr lang="zh-CN" altLang="en-US"/>
            </a:br>
            <a:r>
              <a:rPr lang="zh-CN" altLang="en-US"/>
              <a:t>几个重要步骤（续）</a:t>
            </a:r>
          </a:p>
        </p:txBody>
      </p:sp>
      <p:sp>
        <p:nvSpPr>
          <p:cNvPr id="1196035" name="Rectangle 3"/>
          <p:cNvSpPr>
            <a:spLocks noGrp="1" noChangeArrowheads="1"/>
          </p:cNvSpPr>
          <p:nvPr>
            <p:ph type="body" idx="1"/>
          </p:nvPr>
        </p:nvSpPr>
        <p:spPr>
          <a:xfrm>
            <a:off x="1042988" y="1917700"/>
            <a:ext cx="7772400" cy="4751388"/>
          </a:xfrm>
        </p:spPr>
        <p:txBody>
          <a:bodyPr/>
          <a:lstStyle/>
          <a:p>
            <a:pPr>
              <a:buFont typeface="Wingdings" pitchFamily="2" charset="2"/>
              <a:buNone/>
            </a:pPr>
            <a:r>
              <a:rPr lang="en-US" altLang="zh-CN">
                <a:sym typeface="Wingdings" pitchFamily="2" charset="2"/>
              </a:rPr>
              <a:t> </a:t>
            </a:r>
            <a:r>
              <a:rPr lang="zh-CN" altLang="en-US"/>
              <a:t>运行在接收方邮件服务器中的</a:t>
            </a:r>
            <a:r>
              <a:rPr lang="en-US" altLang="zh-CN"/>
              <a:t>SMTP</a:t>
            </a:r>
            <a:r>
              <a:rPr lang="zh-CN" altLang="en-US"/>
              <a:t>服务器进 程收到邮件后，把邮件放入收件人的用户邮箱中，等待收件人进行读取。 </a:t>
            </a:r>
          </a:p>
          <a:p>
            <a:pPr>
              <a:buFont typeface="Wingdings" pitchFamily="2" charset="2"/>
              <a:buNone/>
            </a:pPr>
            <a:r>
              <a:rPr lang="zh-CN" altLang="en-US">
                <a:sym typeface="Wingdings" pitchFamily="2" charset="2"/>
              </a:rPr>
              <a:t> </a:t>
            </a:r>
            <a:r>
              <a:rPr lang="zh-CN" altLang="en-US"/>
              <a:t>收件人在打算收信时，就运行 </a:t>
            </a:r>
            <a:r>
              <a:rPr lang="en-US" altLang="zh-CN"/>
              <a:t>PC </a:t>
            </a:r>
            <a:r>
              <a:rPr lang="zh-CN" altLang="en-US"/>
              <a:t>机中的用户代理，使用 </a:t>
            </a:r>
            <a:r>
              <a:rPr lang="en-US" altLang="zh-CN"/>
              <a:t>POP3</a:t>
            </a:r>
            <a:r>
              <a:rPr lang="zh-CN" altLang="en-US"/>
              <a:t>（或 </a:t>
            </a:r>
            <a:r>
              <a:rPr lang="en-US" altLang="zh-CN"/>
              <a:t>IMAP</a:t>
            </a:r>
            <a:r>
              <a:rPr lang="zh-CN" altLang="en-US"/>
              <a:t>）协议读取发送给自己的邮件。</a:t>
            </a:r>
          </a:p>
          <a:p>
            <a:r>
              <a:rPr lang="zh-CN" altLang="en-US"/>
              <a:t>请注意，</a:t>
            </a:r>
            <a:r>
              <a:rPr lang="en-US" altLang="zh-CN"/>
              <a:t>POP3 </a:t>
            </a:r>
            <a:r>
              <a:rPr lang="zh-CN" altLang="en-US"/>
              <a:t>服务器和 </a:t>
            </a:r>
            <a:r>
              <a:rPr lang="en-US" altLang="zh-CN"/>
              <a:t>POP3 </a:t>
            </a:r>
            <a:r>
              <a:rPr lang="zh-CN" altLang="en-US"/>
              <a:t>客户之间的通信是由 </a:t>
            </a:r>
            <a:r>
              <a:rPr lang="en-US" altLang="zh-CN"/>
              <a:t>POP3 </a:t>
            </a:r>
            <a:r>
              <a:rPr lang="zh-CN" altLang="en-US"/>
              <a:t>客户发起的。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126</a:t>
            </a:fld>
            <a:endParaRPr lang="en-US" altLang="zh-CN"/>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4" name="Rectangle 2"/>
          <p:cNvSpPr>
            <a:spLocks noGrp="1" noChangeArrowheads="1"/>
          </p:cNvSpPr>
          <p:nvPr>
            <p:ph type="title"/>
          </p:nvPr>
        </p:nvSpPr>
        <p:spPr>
          <a:xfrm>
            <a:off x="393700" y="214313"/>
            <a:ext cx="8642350" cy="1462087"/>
          </a:xfrm>
        </p:spPr>
        <p:txBody>
          <a:bodyPr/>
          <a:lstStyle/>
          <a:p>
            <a:pPr algn="ctr"/>
            <a:r>
              <a:rPr lang="zh-CN" altLang="en-US"/>
              <a:t>电子邮件的组成</a:t>
            </a:r>
          </a:p>
        </p:txBody>
      </p:sp>
      <p:sp>
        <p:nvSpPr>
          <p:cNvPr id="1155075" name="Rectangle 3"/>
          <p:cNvSpPr>
            <a:spLocks noGrp="1" noChangeArrowheads="1"/>
          </p:cNvSpPr>
          <p:nvPr>
            <p:ph type="body" idx="1"/>
          </p:nvPr>
        </p:nvSpPr>
        <p:spPr>
          <a:xfrm>
            <a:off x="468313" y="1916113"/>
            <a:ext cx="8351837" cy="4537075"/>
          </a:xfrm>
        </p:spPr>
        <p:txBody>
          <a:bodyPr/>
          <a:lstStyle/>
          <a:p>
            <a:r>
              <a:rPr lang="zh-CN" altLang="en-US" sz="2800"/>
              <a:t>电子邮件由</a:t>
            </a:r>
            <a:r>
              <a:rPr lang="zh-CN" altLang="en-US" sz="2800">
                <a:solidFill>
                  <a:schemeClr val="hlink"/>
                </a:solidFill>
              </a:rPr>
              <a:t>信封</a:t>
            </a:r>
            <a:r>
              <a:rPr lang="en-US" altLang="zh-CN" sz="2800"/>
              <a:t>(envelope)</a:t>
            </a:r>
            <a:r>
              <a:rPr lang="zh-CN" altLang="en-US" sz="2800"/>
              <a:t>和</a:t>
            </a:r>
            <a:r>
              <a:rPr lang="zh-CN" altLang="en-US" sz="2800">
                <a:solidFill>
                  <a:schemeClr val="hlink"/>
                </a:solidFill>
              </a:rPr>
              <a:t>内容</a:t>
            </a:r>
            <a:r>
              <a:rPr lang="en-US" altLang="zh-CN" sz="2800"/>
              <a:t>(content)</a:t>
            </a:r>
            <a:r>
              <a:rPr lang="zh-CN" altLang="en-US" sz="2800"/>
              <a:t>两部分组成。</a:t>
            </a:r>
          </a:p>
          <a:p>
            <a:r>
              <a:rPr lang="zh-CN" altLang="en-US" sz="2800"/>
              <a:t>电子邮件的传输程序根据邮件信封上的信息来传送邮件。用户在从自己的邮箱中读取邮件时才能见到邮件的内容。</a:t>
            </a:r>
          </a:p>
          <a:p>
            <a:r>
              <a:rPr lang="zh-CN" altLang="en-US" sz="2800"/>
              <a:t>在邮件的信封上，最重要的就是收件人的地址。</a:t>
            </a:r>
            <a:r>
              <a:rPr lang="zh-CN" altLang="en-US"/>
              <a:t> </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5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5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075"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p:cNvSpPr>
          <p:nvPr/>
        </p:nvSpPr>
        <p:spPr bwMode="auto">
          <a:xfrm>
            <a:off x="1187450" y="2924175"/>
            <a:ext cx="7651750" cy="625475"/>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1157123" name="Rectangle 3"/>
          <p:cNvSpPr>
            <a:spLocks noGrp="1" noChangeArrowheads="1"/>
          </p:cNvSpPr>
          <p:nvPr>
            <p:ph type="title"/>
          </p:nvPr>
        </p:nvSpPr>
        <p:spPr>
          <a:xfrm>
            <a:off x="393700" y="214313"/>
            <a:ext cx="8642350" cy="1462087"/>
          </a:xfrm>
        </p:spPr>
        <p:txBody>
          <a:bodyPr/>
          <a:lstStyle/>
          <a:p>
            <a:pPr algn="ctr"/>
            <a:r>
              <a:rPr lang="zh-CN" altLang="en-US"/>
              <a:t>电子邮件地址的格式</a:t>
            </a:r>
          </a:p>
        </p:txBody>
      </p:sp>
      <p:sp>
        <p:nvSpPr>
          <p:cNvPr id="1157124" name="Rectangle 4"/>
          <p:cNvSpPr>
            <a:spLocks noGrp="1" noChangeArrowheads="1"/>
          </p:cNvSpPr>
          <p:nvPr>
            <p:ph type="body" idx="1"/>
          </p:nvPr>
        </p:nvSpPr>
        <p:spPr>
          <a:xfrm>
            <a:off x="468313" y="1916113"/>
            <a:ext cx="8351837" cy="4537075"/>
          </a:xfrm>
        </p:spPr>
        <p:txBody>
          <a:bodyPr/>
          <a:lstStyle/>
          <a:p>
            <a:r>
              <a:rPr lang="en-US" altLang="zh-CN" sz="2800" dirty="0"/>
              <a:t>TCP/IP </a:t>
            </a:r>
            <a:r>
              <a:rPr lang="zh-CN" altLang="en-US" sz="2800" dirty="0"/>
              <a:t>体系的电子邮件系统规定电子邮件地址的格式如下：</a:t>
            </a:r>
          </a:p>
          <a:p>
            <a:pPr algn="r">
              <a:spcBef>
                <a:spcPct val="45000"/>
              </a:spcBef>
              <a:spcAft>
                <a:spcPct val="45000"/>
              </a:spcAft>
              <a:buFont typeface="Wingdings" pitchFamily="2" charset="2"/>
              <a:buNone/>
            </a:pPr>
            <a:r>
              <a:rPr lang="zh-CN" altLang="en-US" sz="2800" dirty="0"/>
              <a:t>  收件人邮箱名</a:t>
            </a:r>
            <a:r>
              <a:rPr lang="en-US" altLang="zh-CN" sz="2800" dirty="0"/>
              <a:t>@</a:t>
            </a:r>
            <a:r>
              <a:rPr lang="zh-CN" altLang="en-US" sz="2800" dirty="0"/>
              <a:t>邮箱所在主机的域名        </a:t>
            </a:r>
            <a:r>
              <a:rPr lang="en-US" altLang="zh-CN" sz="2800" dirty="0"/>
              <a:t>(6-1)</a:t>
            </a:r>
          </a:p>
          <a:p>
            <a:pPr algn="just">
              <a:spcBef>
                <a:spcPct val="0"/>
              </a:spcBef>
              <a:spcAft>
                <a:spcPct val="25000"/>
              </a:spcAft>
            </a:pPr>
            <a:r>
              <a:rPr lang="zh-CN" altLang="en-US" sz="2800" dirty="0"/>
              <a:t>符号“</a:t>
            </a:r>
            <a:r>
              <a:rPr lang="en-US" altLang="zh-CN" sz="2800" dirty="0"/>
              <a:t>@”</a:t>
            </a:r>
            <a:r>
              <a:rPr lang="zh-CN" altLang="en-US" sz="2800" dirty="0"/>
              <a:t>读作“</a:t>
            </a:r>
            <a:r>
              <a:rPr lang="en-US" altLang="zh-CN" sz="2800" dirty="0"/>
              <a:t>at”</a:t>
            </a:r>
            <a:r>
              <a:rPr lang="zh-CN" altLang="en-US" sz="2800" dirty="0"/>
              <a:t>，表示“在”的意思。</a:t>
            </a:r>
            <a:r>
              <a:rPr lang="zh-CN" altLang="en-US" dirty="0"/>
              <a:t> </a:t>
            </a:r>
            <a:endParaRPr lang="zh-CN" altLang="en-US" sz="2800" dirty="0"/>
          </a:p>
          <a:p>
            <a:pPr algn="just">
              <a:spcBef>
                <a:spcPct val="0"/>
              </a:spcBef>
              <a:spcAft>
                <a:spcPct val="45000"/>
              </a:spcAft>
            </a:pPr>
            <a:r>
              <a:rPr lang="zh-CN" altLang="en-US" sz="2800" dirty="0"/>
              <a:t> 例如，电子邮件地址 </a:t>
            </a:r>
            <a:r>
              <a:rPr lang="en-US" altLang="zh-CN" sz="2800" dirty="0"/>
              <a:t>mfy@ustc.edu.cn</a:t>
            </a:r>
          </a:p>
        </p:txBody>
      </p:sp>
      <p:grpSp>
        <p:nvGrpSpPr>
          <p:cNvPr id="1157125" name="Group 5"/>
          <p:cNvGrpSpPr>
            <a:grpSpLocks/>
          </p:cNvGrpSpPr>
          <p:nvPr/>
        </p:nvGrpSpPr>
        <p:grpSpPr bwMode="auto">
          <a:xfrm>
            <a:off x="4390610" y="4688696"/>
            <a:ext cx="3960813" cy="1728787"/>
            <a:chOff x="3152" y="2931"/>
            <a:chExt cx="2495" cy="1089"/>
          </a:xfrm>
        </p:grpSpPr>
        <p:sp>
          <p:nvSpPr>
            <p:cNvPr id="1157126" name="Line 6"/>
            <p:cNvSpPr>
              <a:spLocks noChangeShapeType="1"/>
            </p:cNvSpPr>
            <p:nvPr/>
          </p:nvSpPr>
          <p:spPr bwMode="auto">
            <a:xfrm>
              <a:off x="3696" y="2931"/>
              <a:ext cx="1126" cy="0"/>
            </a:xfrm>
            <a:prstGeom prst="line">
              <a:avLst/>
            </a:prstGeom>
            <a:noFill/>
            <a:ln w="38100">
              <a:solidFill>
                <a:schemeClr val="hlink"/>
              </a:solidFill>
              <a:round/>
              <a:headEnd/>
              <a:tailEnd/>
            </a:ln>
            <a:effectLst/>
          </p:spPr>
          <p:txBody>
            <a:bodyPr/>
            <a:lstStyle/>
            <a:p>
              <a:endParaRPr lang="zh-CN" altLang="en-US"/>
            </a:p>
          </p:txBody>
        </p:sp>
        <p:grpSp>
          <p:nvGrpSpPr>
            <p:cNvPr id="1157127" name="Group 7"/>
            <p:cNvGrpSpPr>
              <a:grpSpLocks/>
            </p:cNvGrpSpPr>
            <p:nvPr/>
          </p:nvGrpSpPr>
          <p:grpSpPr bwMode="auto">
            <a:xfrm>
              <a:off x="3152" y="3339"/>
              <a:ext cx="2495" cy="681"/>
              <a:chOff x="3152" y="3339"/>
              <a:chExt cx="2495" cy="681"/>
            </a:xfrm>
          </p:grpSpPr>
          <p:sp>
            <p:nvSpPr>
              <p:cNvPr id="1157128" name="AutoShape 8"/>
              <p:cNvSpPr>
                <a:spLocks noChangeArrowheads="1"/>
              </p:cNvSpPr>
              <p:nvPr/>
            </p:nvSpPr>
            <p:spPr bwMode="auto">
              <a:xfrm>
                <a:off x="3152" y="3339"/>
                <a:ext cx="2404" cy="681"/>
              </a:xfrm>
              <a:prstGeom prst="wedgeRoundRectCallout">
                <a:avLst>
                  <a:gd name="adj1" fmla="val 167"/>
                  <a:gd name="adj2" fmla="val -108148"/>
                  <a:gd name="adj3" fmla="val 16667"/>
                </a:avLst>
              </a:prstGeom>
              <a:solidFill>
                <a:srgbClr val="FFFF99"/>
              </a:solidFill>
              <a:ln w="9525">
                <a:solidFill>
                  <a:schemeClr val="tx1"/>
                </a:solidFill>
                <a:miter lim="800000"/>
                <a:headEnd/>
                <a:tailEnd/>
              </a:ln>
              <a:effectLst/>
            </p:spPr>
            <p:txBody>
              <a:bodyPr/>
              <a:lstStyle/>
              <a:p>
                <a:pPr algn="ctr"/>
                <a:endParaRPr lang="zh-CN" altLang="zh-CN" sz="2800"/>
              </a:p>
            </p:txBody>
          </p:sp>
          <p:sp>
            <p:nvSpPr>
              <p:cNvPr id="1157129" name="Text Box 9"/>
              <p:cNvSpPr txBox="1">
                <a:spLocks noChangeArrowheads="1"/>
              </p:cNvSpPr>
              <p:nvPr/>
            </p:nvSpPr>
            <p:spPr bwMode="auto">
              <a:xfrm>
                <a:off x="3179" y="3386"/>
                <a:ext cx="2468" cy="596"/>
              </a:xfrm>
              <a:prstGeom prst="rect">
                <a:avLst/>
              </a:prstGeom>
              <a:noFill/>
              <a:ln w="9525">
                <a:noFill/>
                <a:miter lim="800000"/>
                <a:headEnd/>
                <a:tailEnd/>
              </a:ln>
              <a:effectLst/>
            </p:spPr>
            <p:txBody>
              <a:bodyPr wrap="none">
                <a:spAutoFit/>
              </a:bodyPr>
              <a:lstStyle/>
              <a:p>
                <a:r>
                  <a:rPr lang="zh-CN" altLang="en-US" sz="2800">
                    <a:solidFill>
                      <a:srgbClr val="333399"/>
                    </a:solidFill>
                    <a:latin typeface="黑体" pitchFamily="2" charset="-122"/>
                    <a:ea typeface="黑体" pitchFamily="2" charset="-122"/>
                  </a:rPr>
                  <a:t>邮箱所在的主机的域名</a:t>
                </a:r>
              </a:p>
              <a:p>
                <a:r>
                  <a:rPr lang="zh-CN" altLang="en-US" sz="2800">
                    <a:solidFill>
                      <a:srgbClr val="333399"/>
                    </a:solidFill>
                    <a:latin typeface="黑体" pitchFamily="2" charset="-122"/>
                    <a:ea typeface="黑体" pitchFamily="2" charset="-122"/>
                  </a:rPr>
                  <a:t>在全世界必须是唯一的 </a:t>
                </a:r>
              </a:p>
            </p:txBody>
          </p:sp>
        </p:grpSp>
      </p:grpSp>
      <p:grpSp>
        <p:nvGrpSpPr>
          <p:cNvPr id="1157130" name="Group 10"/>
          <p:cNvGrpSpPr>
            <a:grpSpLocks/>
          </p:cNvGrpSpPr>
          <p:nvPr/>
        </p:nvGrpSpPr>
        <p:grpSpPr bwMode="auto">
          <a:xfrm>
            <a:off x="899593" y="4689162"/>
            <a:ext cx="3961086" cy="1741487"/>
            <a:chOff x="545" y="2923"/>
            <a:chExt cx="2823" cy="1097"/>
          </a:xfrm>
        </p:grpSpPr>
        <p:sp>
          <p:nvSpPr>
            <p:cNvPr id="1157131" name="Line 11"/>
            <p:cNvSpPr>
              <a:spLocks noChangeShapeType="1"/>
            </p:cNvSpPr>
            <p:nvPr/>
          </p:nvSpPr>
          <p:spPr bwMode="auto">
            <a:xfrm>
              <a:off x="2957" y="2923"/>
              <a:ext cx="411" cy="0"/>
            </a:xfrm>
            <a:prstGeom prst="line">
              <a:avLst/>
            </a:prstGeom>
            <a:noFill/>
            <a:ln w="38100">
              <a:solidFill>
                <a:schemeClr val="hlink"/>
              </a:solidFill>
              <a:round/>
              <a:headEnd/>
              <a:tailEnd/>
            </a:ln>
            <a:effectLst/>
          </p:spPr>
          <p:txBody>
            <a:bodyPr/>
            <a:lstStyle/>
            <a:p>
              <a:endParaRPr lang="zh-CN" altLang="en-US"/>
            </a:p>
          </p:txBody>
        </p:sp>
        <p:grpSp>
          <p:nvGrpSpPr>
            <p:cNvPr id="1157132" name="Group 12"/>
            <p:cNvGrpSpPr>
              <a:grpSpLocks/>
            </p:cNvGrpSpPr>
            <p:nvPr/>
          </p:nvGrpSpPr>
          <p:grpSpPr bwMode="auto">
            <a:xfrm>
              <a:off x="545" y="3339"/>
              <a:ext cx="2617" cy="681"/>
              <a:chOff x="545" y="3339"/>
              <a:chExt cx="2617" cy="681"/>
            </a:xfrm>
          </p:grpSpPr>
          <p:sp>
            <p:nvSpPr>
              <p:cNvPr id="1157133" name="AutoShape 13"/>
              <p:cNvSpPr>
                <a:spLocks noChangeArrowheads="1"/>
              </p:cNvSpPr>
              <p:nvPr/>
            </p:nvSpPr>
            <p:spPr bwMode="auto">
              <a:xfrm>
                <a:off x="545" y="3339"/>
                <a:ext cx="2385" cy="681"/>
              </a:xfrm>
              <a:prstGeom prst="wedgeRoundRectCallout">
                <a:avLst>
                  <a:gd name="adj1" fmla="val 59746"/>
                  <a:gd name="adj2" fmla="val -108148"/>
                  <a:gd name="adj3" fmla="val 16667"/>
                </a:avLst>
              </a:prstGeom>
              <a:solidFill>
                <a:srgbClr val="FFFF99"/>
              </a:solidFill>
              <a:ln w="9525">
                <a:solidFill>
                  <a:schemeClr val="tx1"/>
                </a:solidFill>
                <a:miter lim="800000"/>
                <a:headEnd/>
                <a:tailEnd/>
              </a:ln>
              <a:effectLst/>
            </p:spPr>
            <p:txBody>
              <a:bodyPr/>
              <a:lstStyle/>
              <a:p>
                <a:pPr algn="ctr"/>
                <a:endParaRPr lang="zh-CN" altLang="zh-CN" sz="2800"/>
              </a:p>
            </p:txBody>
          </p:sp>
          <p:sp>
            <p:nvSpPr>
              <p:cNvPr id="1157134" name="Text Box 14"/>
              <p:cNvSpPr txBox="1">
                <a:spLocks noChangeArrowheads="1"/>
              </p:cNvSpPr>
              <p:nvPr/>
            </p:nvSpPr>
            <p:spPr bwMode="auto">
              <a:xfrm>
                <a:off x="591" y="3385"/>
                <a:ext cx="2571" cy="596"/>
              </a:xfrm>
              <a:prstGeom prst="rect">
                <a:avLst/>
              </a:prstGeom>
              <a:noFill/>
              <a:ln w="9525">
                <a:noFill/>
                <a:miter lim="800000"/>
                <a:headEnd/>
                <a:tailEnd/>
              </a:ln>
              <a:effectLst/>
            </p:spPr>
            <p:txBody>
              <a:bodyPr wrap="square">
                <a:spAutoFit/>
              </a:bodyPr>
              <a:lstStyle/>
              <a:p>
                <a:r>
                  <a:rPr lang="zh-CN" altLang="en-US" sz="2800" dirty="0">
                    <a:solidFill>
                      <a:srgbClr val="333399"/>
                    </a:solidFill>
                    <a:latin typeface="黑体" pitchFamily="2" charset="-122"/>
                    <a:ea typeface="黑体" pitchFamily="2" charset="-122"/>
                  </a:rPr>
                  <a:t>这个用户名在该域名</a:t>
                </a:r>
              </a:p>
              <a:p>
                <a:r>
                  <a:rPr lang="zh-CN" altLang="en-US" sz="2800" dirty="0">
                    <a:solidFill>
                      <a:srgbClr val="333399"/>
                    </a:solidFill>
                    <a:latin typeface="黑体" pitchFamily="2" charset="-122"/>
                    <a:ea typeface="黑体" pitchFamily="2" charset="-122"/>
                  </a:rPr>
                  <a:t>的范围内是唯一的。 </a:t>
                </a:r>
              </a:p>
            </p:txBody>
          </p:sp>
        </p:grpSp>
      </p:grpSp>
      <p:sp>
        <p:nvSpPr>
          <p:cNvPr id="17" name="灯片编号占位符 16"/>
          <p:cNvSpPr>
            <a:spLocks noGrp="1"/>
          </p:cNvSpPr>
          <p:nvPr>
            <p:ph type="sldNum" sz="quarter" idx="12"/>
          </p:nvPr>
        </p:nvSpPr>
        <p:spPr/>
        <p:txBody>
          <a:bodyPr/>
          <a:lstStyle/>
          <a:p>
            <a:fld id="{33658E32-E280-4F3B-B91F-4FFDC8F9B0E3}" type="slidenum">
              <a:rPr lang="en-US" altLang="zh-CN" smtClean="0"/>
              <a:pPr/>
              <a:t>128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2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xfrm>
            <a:off x="393700" y="214313"/>
            <a:ext cx="8642350" cy="1462087"/>
          </a:xfrm>
        </p:spPr>
        <p:txBody>
          <a:bodyPr/>
          <a:lstStyle/>
          <a:p>
            <a:pPr algn="ctr"/>
            <a:r>
              <a:rPr lang="en-US" altLang="zh-CN"/>
              <a:t>6.5.2  </a:t>
            </a:r>
            <a:r>
              <a:rPr lang="zh-CN" altLang="en-US"/>
              <a:t>简单邮件传送协议 </a:t>
            </a:r>
            <a:r>
              <a:rPr lang="en-US" altLang="zh-CN"/>
              <a:t>SMTP </a:t>
            </a:r>
          </a:p>
        </p:txBody>
      </p:sp>
      <p:sp>
        <p:nvSpPr>
          <p:cNvPr id="1159171" name="Rectangle 3"/>
          <p:cNvSpPr>
            <a:spLocks noGrp="1" noChangeArrowheads="1"/>
          </p:cNvSpPr>
          <p:nvPr>
            <p:ph type="body" idx="1"/>
          </p:nvPr>
        </p:nvSpPr>
        <p:spPr>
          <a:xfrm>
            <a:off x="468313" y="1916113"/>
            <a:ext cx="8351837" cy="4537075"/>
          </a:xfrm>
        </p:spPr>
        <p:txBody>
          <a:bodyPr/>
          <a:lstStyle/>
          <a:p>
            <a:pPr algn="just"/>
            <a:r>
              <a:rPr lang="en-US" altLang="zh-CN" sz="2800"/>
              <a:t>SMTP </a:t>
            </a:r>
            <a:r>
              <a:rPr lang="zh-CN" altLang="en-US" sz="2800"/>
              <a:t>所规定的就是在两个相互通信的 </a:t>
            </a:r>
            <a:r>
              <a:rPr lang="en-US" altLang="zh-CN" sz="2800"/>
              <a:t>SMTP </a:t>
            </a:r>
            <a:r>
              <a:rPr lang="zh-CN" altLang="en-US" sz="2800"/>
              <a:t>进程之间应如何交换信息。</a:t>
            </a:r>
          </a:p>
          <a:p>
            <a:pPr algn="just"/>
            <a:r>
              <a:rPr lang="zh-CN" altLang="en-US" sz="2800"/>
              <a:t>由于 </a:t>
            </a:r>
            <a:r>
              <a:rPr lang="en-US" altLang="zh-CN" sz="2800"/>
              <a:t>SMTP </a:t>
            </a:r>
            <a:r>
              <a:rPr lang="zh-CN" altLang="en-US" sz="2800"/>
              <a:t>使用客户服务器方式，因此负责发送邮件的 </a:t>
            </a:r>
            <a:r>
              <a:rPr lang="en-US" altLang="zh-CN" sz="2800"/>
              <a:t>SMTP </a:t>
            </a:r>
            <a:r>
              <a:rPr lang="zh-CN" altLang="en-US" sz="2800"/>
              <a:t>进程就是 </a:t>
            </a:r>
            <a:r>
              <a:rPr lang="en-US" altLang="zh-CN" sz="2800"/>
              <a:t>SMTP </a:t>
            </a:r>
            <a:r>
              <a:rPr lang="zh-CN" altLang="en-US" sz="2800"/>
              <a:t>客户，而负责接收邮件的 </a:t>
            </a:r>
            <a:r>
              <a:rPr lang="en-US" altLang="zh-CN" sz="2800"/>
              <a:t>SMTP </a:t>
            </a:r>
            <a:r>
              <a:rPr lang="zh-CN" altLang="en-US" sz="2800"/>
              <a:t>进程就是 </a:t>
            </a:r>
            <a:r>
              <a:rPr lang="en-US" altLang="zh-CN" sz="2800"/>
              <a:t>SMTP </a:t>
            </a:r>
            <a:r>
              <a:rPr lang="zh-CN" altLang="en-US" sz="2800"/>
              <a:t>服务器。</a:t>
            </a:r>
          </a:p>
          <a:p>
            <a:pPr algn="just"/>
            <a:r>
              <a:rPr lang="en-US" altLang="zh-CN" sz="2800"/>
              <a:t>SMTP </a:t>
            </a:r>
            <a:r>
              <a:rPr lang="zh-CN" altLang="en-US" sz="2800"/>
              <a:t>规定了 </a:t>
            </a:r>
            <a:r>
              <a:rPr lang="en-US" altLang="zh-CN" sz="2800"/>
              <a:t>14 </a:t>
            </a:r>
            <a:r>
              <a:rPr lang="zh-CN" altLang="en-US" sz="2800"/>
              <a:t>条命令和 </a:t>
            </a:r>
            <a:r>
              <a:rPr lang="en-US" altLang="zh-CN" sz="2800"/>
              <a:t>21 </a:t>
            </a:r>
            <a:r>
              <a:rPr lang="zh-CN" altLang="en-US" sz="2800"/>
              <a:t>种应答信息。每条命令用 </a:t>
            </a:r>
            <a:r>
              <a:rPr lang="en-US" altLang="zh-CN" sz="2800"/>
              <a:t>4 </a:t>
            </a:r>
            <a:r>
              <a:rPr lang="zh-CN" altLang="en-US" sz="2800"/>
              <a:t>个字母组成，而每一种应答信息一般只有一行信息，由一个 </a:t>
            </a:r>
            <a:r>
              <a:rPr lang="en-US" altLang="zh-CN" sz="2800"/>
              <a:t>3 </a:t>
            </a:r>
            <a:r>
              <a:rPr lang="zh-CN" altLang="en-US" sz="2800"/>
              <a:t>位数字的代码开始，后面附上（也可不附上）很简单的文字说明。</a:t>
            </a:r>
            <a:r>
              <a:rPr lang="zh-CN" altLang="en-US"/>
              <a:t> </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129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9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9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6" name="Rectangle 4"/>
          <p:cNvSpPr>
            <a:spLocks noGrp="1" noChangeArrowheads="1"/>
          </p:cNvSpPr>
          <p:nvPr>
            <p:ph type="title"/>
          </p:nvPr>
        </p:nvSpPr>
        <p:spPr>
          <a:xfrm>
            <a:off x="1584325" y="44450"/>
            <a:ext cx="6516688" cy="623888"/>
          </a:xfrm>
        </p:spPr>
        <p:txBody>
          <a:bodyPr/>
          <a:lstStyle/>
          <a:p>
            <a:pPr algn="ctr"/>
            <a:r>
              <a:rPr lang="zh-CN" altLang="en-US" sz="3200"/>
              <a:t>因特网的域名空间 </a:t>
            </a:r>
          </a:p>
        </p:txBody>
      </p:sp>
      <p:sp>
        <p:nvSpPr>
          <p:cNvPr id="576634" name="Rectangle 122"/>
          <p:cNvSpPr>
            <a:spLocks noChangeArrowheads="1"/>
          </p:cNvSpPr>
          <p:nvPr/>
        </p:nvSpPr>
        <p:spPr bwMode="auto">
          <a:xfrm>
            <a:off x="4914900" y="684213"/>
            <a:ext cx="511175" cy="438150"/>
          </a:xfrm>
          <a:prstGeom prst="rect">
            <a:avLst/>
          </a:prstGeom>
          <a:solidFill>
            <a:schemeClr val="bg1"/>
          </a:solidFill>
          <a:ln w="19050">
            <a:noFill/>
            <a:miter lim="800000"/>
            <a:headEnd/>
            <a:tailEnd/>
          </a:ln>
          <a:effectLst/>
        </p:spPr>
        <p:txBody>
          <a:bodyPr wrap="none" anchor="ctr"/>
          <a:lstStyle/>
          <a:p>
            <a:pPr algn="ctr"/>
            <a:r>
              <a:rPr kumimoji="1" lang="zh-CN" altLang="en-US" sz="2000">
                <a:solidFill>
                  <a:schemeClr val="folHlink"/>
                </a:solidFill>
                <a:latin typeface="Arial" charset="0"/>
                <a:ea typeface="黑体" pitchFamily="2" charset="-122"/>
              </a:rPr>
              <a:t>根</a:t>
            </a:r>
          </a:p>
        </p:txBody>
      </p:sp>
      <p:grpSp>
        <p:nvGrpSpPr>
          <p:cNvPr id="576728" name="Group 216"/>
          <p:cNvGrpSpPr>
            <a:grpSpLocks/>
          </p:cNvGrpSpPr>
          <p:nvPr/>
        </p:nvGrpSpPr>
        <p:grpSpPr bwMode="auto">
          <a:xfrm>
            <a:off x="179388" y="3865563"/>
            <a:ext cx="8775700" cy="1076325"/>
            <a:chOff x="113" y="2435"/>
            <a:chExt cx="5528" cy="678"/>
          </a:xfrm>
        </p:grpSpPr>
        <p:sp>
          <p:nvSpPr>
            <p:cNvPr id="576723" name="Rectangle 211"/>
            <p:cNvSpPr>
              <a:spLocks noChangeArrowheads="1"/>
            </p:cNvSpPr>
            <p:nvPr/>
          </p:nvSpPr>
          <p:spPr bwMode="auto">
            <a:xfrm>
              <a:off x="1020" y="2822"/>
              <a:ext cx="4621" cy="245"/>
            </a:xfrm>
            <a:prstGeom prst="rect">
              <a:avLst/>
            </a:prstGeom>
            <a:solidFill>
              <a:srgbClr val="CCCC00"/>
            </a:solidFill>
            <a:ln w="19050" algn="ctr">
              <a:noFill/>
              <a:miter lim="800000"/>
              <a:headEnd/>
              <a:tailEnd/>
            </a:ln>
            <a:effectLst/>
          </p:spPr>
          <p:txBody>
            <a:bodyPr wrap="none" lIns="90488" tIns="44450" rIns="90488" bIns="44450">
              <a:spAutoFit/>
            </a:bodyPr>
            <a:lstStyle/>
            <a:p>
              <a:endParaRPr lang="zh-CN" altLang="en-US"/>
            </a:p>
          </p:txBody>
        </p:sp>
        <p:sp>
          <p:nvSpPr>
            <p:cNvPr id="576642" name="Rectangle 130"/>
            <p:cNvSpPr>
              <a:spLocks noChangeArrowheads="1"/>
            </p:cNvSpPr>
            <p:nvPr/>
          </p:nvSpPr>
          <p:spPr bwMode="auto">
            <a:xfrm>
              <a:off x="113" y="2819"/>
              <a:ext cx="754" cy="248"/>
            </a:xfrm>
            <a:prstGeom prst="rect">
              <a:avLst/>
            </a:prstGeom>
            <a:solidFill>
              <a:srgbClr val="CCCC00"/>
            </a:solidFill>
            <a:ln w="19050" algn="ctr">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ea typeface="黑体" pitchFamily="2" charset="-122"/>
                </a:rPr>
                <a:t>四级域名</a:t>
              </a:r>
            </a:p>
          </p:txBody>
        </p:sp>
        <p:sp>
          <p:nvSpPr>
            <p:cNvPr id="576643" name="Text Box 131"/>
            <p:cNvSpPr txBox="1">
              <a:spLocks noChangeArrowheads="1"/>
            </p:cNvSpPr>
            <p:nvPr/>
          </p:nvSpPr>
          <p:spPr bwMode="auto">
            <a:xfrm>
              <a:off x="3556" y="2817"/>
              <a:ext cx="410"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mail</a:t>
              </a:r>
            </a:p>
          </p:txBody>
        </p:sp>
        <p:sp>
          <p:nvSpPr>
            <p:cNvPr id="576644" name="Text Box 132"/>
            <p:cNvSpPr txBox="1">
              <a:spLocks noChangeArrowheads="1"/>
            </p:cNvSpPr>
            <p:nvPr/>
          </p:nvSpPr>
          <p:spPr bwMode="auto">
            <a:xfrm>
              <a:off x="4060" y="2633"/>
              <a:ext cx="468" cy="480"/>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663" name="Text Box 151"/>
            <p:cNvSpPr txBox="1">
              <a:spLocks noChangeArrowheads="1"/>
            </p:cNvSpPr>
            <p:nvPr/>
          </p:nvSpPr>
          <p:spPr bwMode="auto">
            <a:xfrm>
              <a:off x="4614" y="2817"/>
              <a:ext cx="464"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www</a:t>
              </a:r>
            </a:p>
          </p:txBody>
        </p:sp>
        <p:sp>
          <p:nvSpPr>
            <p:cNvPr id="576667" name="Line 155"/>
            <p:cNvSpPr>
              <a:spLocks noChangeShapeType="1"/>
            </p:cNvSpPr>
            <p:nvPr/>
          </p:nvSpPr>
          <p:spPr bwMode="auto">
            <a:xfrm>
              <a:off x="4381" y="2435"/>
              <a:ext cx="437" cy="470"/>
            </a:xfrm>
            <a:prstGeom prst="line">
              <a:avLst/>
            </a:prstGeom>
            <a:noFill/>
            <a:ln w="9525">
              <a:solidFill>
                <a:schemeClr val="tx1"/>
              </a:solidFill>
              <a:round/>
              <a:headEnd/>
              <a:tailEnd/>
            </a:ln>
            <a:effectLst/>
          </p:spPr>
          <p:txBody>
            <a:bodyPr/>
            <a:lstStyle/>
            <a:p>
              <a:endParaRPr lang="zh-CN" altLang="en-US"/>
            </a:p>
          </p:txBody>
        </p:sp>
        <p:sp>
          <p:nvSpPr>
            <p:cNvPr id="576668" name="Line 156"/>
            <p:cNvSpPr>
              <a:spLocks noChangeShapeType="1"/>
            </p:cNvSpPr>
            <p:nvPr/>
          </p:nvSpPr>
          <p:spPr bwMode="auto">
            <a:xfrm flipH="1">
              <a:off x="3819" y="2440"/>
              <a:ext cx="560" cy="449"/>
            </a:xfrm>
            <a:prstGeom prst="line">
              <a:avLst/>
            </a:prstGeom>
            <a:noFill/>
            <a:ln w="19050">
              <a:solidFill>
                <a:schemeClr val="tx2"/>
              </a:solidFill>
              <a:round/>
              <a:headEnd/>
              <a:tailEnd/>
            </a:ln>
            <a:effectLst/>
          </p:spPr>
          <p:txBody>
            <a:bodyPr/>
            <a:lstStyle/>
            <a:p>
              <a:endParaRPr lang="zh-CN" altLang="en-US"/>
            </a:p>
          </p:txBody>
        </p:sp>
      </p:grpSp>
      <p:grpSp>
        <p:nvGrpSpPr>
          <p:cNvPr id="576726" name="Group 214"/>
          <p:cNvGrpSpPr>
            <a:grpSpLocks/>
          </p:cNvGrpSpPr>
          <p:nvPr/>
        </p:nvGrpSpPr>
        <p:grpSpPr bwMode="auto">
          <a:xfrm>
            <a:off x="179388" y="1930400"/>
            <a:ext cx="8775700" cy="1066800"/>
            <a:chOff x="113" y="1216"/>
            <a:chExt cx="5528" cy="672"/>
          </a:xfrm>
        </p:grpSpPr>
        <p:sp>
          <p:nvSpPr>
            <p:cNvPr id="576722" name="Rectangle 210"/>
            <p:cNvSpPr>
              <a:spLocks noChangeArrowheads="1"/>
            </p:cNvSpPr>
            <p:nvPr/>
          </p:nvSpPr>
          <p:spPr bwMode="auto">
            <a:xfrm>
              <a:off x="1020" y="1616"/>
              <a:ext cx="4621" cy="245"/>
            </a:xfrm>
            <a:prstGeom prst="rect">
              <a:avLst/>
            </a:prstGeom>
            <a:solidFill>
              <a:srgbClr val="FFCCFF"/>
            </a:solidFill>
            <a:ln w="19050" algn="ctr">
              <a:noFill/>
              <a:miter lim="800000"/>
              <a:headEnd/>
              <a:tailEnd/>
            </a:ln>
            <a:effectLst/>
          </p:spPr>
          <p:txBody>
            <a:bodyPr wrap="none" lIns="90488" tIns="44450" rIns="90488" bIns="44450">
              <a:spAutoFit/>
            </a:bodyPr>
            <a:lstStyle/>
            <a:p>
              <a:endParaRPr lang="zh-CN" altLang="en-US"/>
            </a:p>
          </p:txBody>
        </p:sp>
        <p:sp>
          <p:nvSpPr>
            <p:cNvPr id="576617" name="Text Box 105"/>
            <p:cNvSpPr txBox="1">
              <a:spLocks noChangeArrowheads="1"/>
            </p:cNvSpPr>
            <p:nvPr/>
          </p:nvSpPr>
          <p:spPr bwMode="auto">
            <a:xfrm>
              <a:off x="1777" y="1408"/>
              <a:ext cx="468" cy="480"/>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627" name="Text Box 115"/>
            <p:cNvSpPr txBox="1">
              <a:spLocks noChangeArrowheads="1"/>
            </p:cNvSpPr>
            <p:nvPr/>
          </p:nvSpPr>
          <p:spPr bwMode="auto">
            <a:xfrm>
              <a:off x="3956" y="1593"/>
              <a:ext cx="241" cy="249"/>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bj</a:t>
              </a:r>
            </a:p>
          </p:txBody>
        </p:sp>
        <p:sp>
          <p:nvSpPr>
            <p:cNvPr id="576628" name="Text Box 116"/>
            <p:cNvSpPr txBox="1">
              <a:spLocks noChangeArrowheads="1"/>
            </p:cNvSpPr>
            <p:nvPr/>
          </p:nvSpPr>
          <p:spPr bwMode="auto">
            <a:xfrm>
              <a:off x="4554" y="1592"/>
              <a:ext cx="384"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edu</a:t>
              </a:r>
            </a:p>
          </p:txBody>
        </p:sp>
        <p:sp>
          <p:nvSpPr>
            <p:cNvPr id="576629" name="Text Box 117"/>
            <p:cNvSpPr txBox="1">
              <a:spLocks noChangeArrowheads="1"/>
            </p:cNvSpPr>
            <p:nvPr/>
          </p:nvSpPr>
          <p:spPr bwMode="auto">
            <a:xfrm>
              <a:off x="5097" y="1592"/>
              <a:ext cx="418"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com</a:t>
              </a:r>
            </a:p>
          </p:txBody>
        </p:sp>
        <p:sp>
          <p:nvSpPr>
            <p:cNvPr id="576630" name="Text Box 118"/>
            <p:cNvSpPr txBox="1">
              <a:spLocks noChangeArrowheads="1"/>
            </p:cNvSpPr>
            <p:nvPr/>
          </p:nvSpPr>
          <p:spPr bwMode="auto">
            <a:xfrm>
              <a:off x="4172" y="1408"/>
              <a:ext cx="468" cy="480"/>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635" name="Text Box 123"/>
            <p:cNvSpPr txBox="1">
              <a:spLocks noChangeArrowheads="1"/>
            </p:cNvSpPr>
            <p:nvPr/>
          </p:nvSpPr>
          <p:spPr bwMode="auto">
            <a:xfrm>
              <a:off x="1437" y="1592"/>
              <a:ext cx="400"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cctv</a:t>
              </a:r>
            </a:p>
          </p:txBody>
        </p:sp>
        <p:sp>
          <p:nvSpPr>
            <p:cNvPr id="576636" name="Text Box 124"/>
            <p:cNvSpPr txBox="1">
              <a:spLocks noChangeArrowheads="1"/>
            </p:cNvSpPr>
            <p:nvPr/>
          </p:nvSpPr>
          <p:spPr bwMode="auto">
            <a:xfrm>
              <a:off x="2185" y="1591"/>
              <a:ext cx="374" cy="251"/>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ibm</a:t>
              </a:r>
            </a:p>
          </p:txBody>
        </p:sp>
        <p:sp>
          <p:nvSpPr>
            <p:cNvPr id="576637" name="Text Box 125"/>
            <p:cNvSpPr txBox="1">
              <a:spLocks noChangeArrowheads="1"/>
            </p:cNvSpPr>
            <p:nvPr/>
          </p:nvSpPr>
          <p:spPr bwMode="auto">
            <a:xfrm>
              <a:off x="2595" y="1592"/>
              <a:ext cx="294"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hp</a:t>
              </a:r>
            </a:p>
          </p:txBody>
        </p:sp>
        <p:sp>
          <p:nvSpPr>
            <p:cNvPr id="576639" name="Rectangle 127"/>
            <p:cNvSpPr>
              <a:spLocks noChangeArrowheads="1"/>
            </p:cNvSpPr>
            <p:nvPr/>
          </p:nvSpPr>
          <p:spPr bwMode="auto">
            <a:xfrm>
              <a:off x="113" y="1608"/>
              <a:ext cx="754" cy="248"/>
            </a:xfrm>
            <a:prstGeom prst="rect">
              <a:avLst/>
            </a:prstGeom>
            <a:solidFill>
              <a:srgbClr val="FFCCFF"/>
            </a:solidFill>
            <a:ln w="19050" algn="ctr">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ea typeface="黑体" pitchFamily="2" charset="-122"/>
                </a:rPr>
                <a:t>二级域名</a:t>
              </a:r>
            </a:p>
          </p:txBody>
        </p:sp>
        <p:sp>
          <p:nvSpPr>
            <p:cNvPr id="576654" name="Line 142"/>
            <p:cNvSpPr>
              <a:spLocks noChangeShapeType="1"/>
            </p:cNvSpPr>
            <p:nvPr/>
          </p:nvSpPr>
          <p:spPr bwMode="auto">
            <a:xfrm>
              <a:off x="2173" y="1258"/>
              <a:ext cx="213" cy="373"/>
            </a:xfrm>
            <a:prstGeom prst="line">
              <a:avLst/>
            </a:prstGeom>
            <a:noFill/>
            <a:ln w="19050">
              <a:solidFill>
                <a:schemeClr val="tx2"/>
              </a:solidFill>
              <a:round/>
              <a:headEnd/>
              <a:tailEnd/>
            </a:ln>
            <a:effectLst/>
          </p:spPr>
          <p:txBody>
            <a:bodyPr/>
            <a:lstStyle/>
            <a:p>
              <a:endParaRPr lang="zh-CN" altLang="en-US"/>
            </a:p>
          </p:txBody>
        </p:sp>
        <p:sp>
          <p:nvSpPr>
            <p:cNvPr id="576655" name="Line 143"/>
            <p:cNvSpPr>
              <a:spLocks noChangeShapeType="1"/>
            </p:cNvSpPr>
            <p:nvPr/>
          </p:nvSpPr>
          <p:spPr bwMode="auto">
            <a:xfrm>
              <a:off x="2173" y="1269"/>
              <a:ext cx="546" cy="349"/>
            </a:xfrm>
            <a:prstGeom prst="line">
              <a:avLst/>
            </a:prstGeom>
            <a:noFill/>
            <a:ln w="19050">
              <a:solidFill>
                <a:schemeClr val="tx2"/>
              </a:solidFill>
              <a:round/>
              <a:headEnd/>
              <a:tailEnd/>
            </a:ln>
            <a:effectLst/>
          </p:spPr>
          <p:txBody>
            <a:bodyPr/>
            <a:lstStyle/>
            <a:p>
              <a:endParaRPr lang="zh-CN" altLang="en-US"/>
            </a:p>
          </p:txBody>
        </p:sp>
        <p:sp>
          <p:nvSpPr>
            <p:cNvPr id="576656" name="Line 144"/>
            <p:cNvSpPr>
              <a:spLocks noChangeShapeType="1"/>
            </p:cNvSpPr>
            <p:nvPr/>
          </p:nvSpPr>
          <p:spPr bwMode="auto">
            <a:xfrm flipV="1">
              <a:off x="1672" y="1279"/>
              <a:ext cx="501" cy="348"/>
            </a:xfrm>
            <a:prstGeom prst="line">
              <a:avLst/>
            </a:prstGeom>
            <a:noFill/>
            <a:ln w="19050">
              <a:solidFill>
                <a:schemeClr val="tx2"/>
              </a:solidFill>
              <a:round/>
              <a:headEnd/>
              <a:tailEnd/>
            </a:ln>
            <a:effectLst/>
          </p:spPr>
          <p:txBody>
            <a:bodyPr/>
            <a:lstStyle/>
            <a:p>
              <a:endParaRPr lang="zh-CN" altLang="en-US"/>
            </a:p>
          </p:txBody>
        </p:sp>
        <p:sp>
          <p:nvSpPr>
            <p:cNvPr id="576657" name="Line 145"/>
            <p:cNvSpPr>
              <a:spLocks noChangeShapeType="1"/>
            </p:cNvSpPr>
            <p:nvPr/>
          </p:nvSpPr>
          <p:spPr bwMode="auto">
            <a:xfrm>
              <a:off x="4662" y="1216"/>
              <a:ext cx="111" cy="431"/>
            </a:xfrm>
            <a:prstGeom prst="line">
              <a:avLst/>
            </a:prstGeom>
            <a:noFill/>
            <a:ln w="19050">
              <a:solidFill>
                <a:schemeClr val="tx2"/>
              </a:solidFill>
              <a:round/>
              <a:headEnd/>
              <a:tailEnd/>
            </a:ln>
            <a:effectLst/>
          </p:spPr>
          <p:txBody>
            <a:bodyPr/>
            <a:lstStyle/>
            <a:p>
              <a:endParaRPr lang="zh-CN" altLang="en-US"/>
            </a:p>
          </p:txBody>
        </p:sp>
        <p:sp>
          <p:nvSpPr>
            <p:cNvPr id="576658" name="Line 146"/>
            <p:cNvSpPr>
              <a:spLocks noChangeShapeType="1"/>
            </p:cNvSpPr>
            <p:nvPr/>
          </p:nvSpPr>
          <p:spPr bwMode="auto">
            <a:xfrm>
              <a:off x="4665" y="1224"/>
              <a:ext cx="626" cy="402"/>
            </a:xfrm>
            <a:prstGeom prst="line">
              <a:avLst/>
            </a:prstGeom>
            <a:noFill/>
            <a:ln w="19050">
              <a:solidFill>
                <a:schemeClr val="tx2"/>
              </a:solidFill>
              <a:round/>
              <a:headEnd/>
              <a:tailEnd/>
            </a:ln>
            <a:effectLst/>
          </p:spPr>
          <p:txBody>
            <a:bodyPr/>
            <a:lstStyle/>
            <a:p>
              <a:endParaRPr lang="zh-CN" altLang="en-US"/>
            </a:p>
          </p:txBody>
        </p:sp>
        <p:sp>
          <p:nvSpPr>
            <p:cNvPr id="576659" name="Line 147"/>
            <p:cNvSpPr>
              <a:spLocks noChangeShapeType="1"/>
            </p:cNvSpPr>
            <p:nvPr/>
          </p:nvSpPr>
          <p:spPr bwMode="auto">
            <a:xfrm flipH="1">
              <a:off x="4090" y="1224"/>
              <a:ext cx="572" cy="399"/>
            </a:xfrm>
            <a:prstGeom prst="line">
              <a:avLst/>
            </a:prstGeom>
            <a:noFill/>
            <a:ln w="19050">
              <a:solidFill>
                <a:schemeClr val="tx2"/>
              </a:solidFill>
              <a:round/>
              <a:headEnd/>
              <a:tailEnd/>
            </a:ln>
            <a:effectLst/>
          </p:spPr>
          <p:txBody>
            <a:bodyPr/>
            <a:lstStyle/>
            <a:p>
              <a:endParaRPr lang="zh-CN" altLang="en-US"/>
            </a:p>
          </p:txBody>
        </p:sp>
        <p:grpSp>
          <p:nvGrpSpPr>
            <p:cNvPr id="576669" name="Group 157"/>
            <p:cNvGrpSpPr>
              <a:grpSpLocks/>
            </p:cNvGrpSpPr>
            <p:nvPr/>
          </p:nvGrpSpPr>
          <p:grpSpPr bwMode="auto">
            <a:xfrm>
              <a:off x="1168" y="1244"/>
              <a:ext cx="268" cy="101"/>
              <a:chOff x="2875" y="1143"/>
              <a:chExt cx="330" cy="132"/>
            </a:xfrm>
          </p:grpSpPr>
          <p:sp>
            <p:nvSpPr>
              <p:cNvPr id="576670" name="Line 158"/>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671" name="Line 159"/>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672" name="Line 160"/>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673" name="Line 161"/>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674" name="Group 162"/>
            <p:cNvGrpSpPr>
              <a:grpSpLocks/>
            </p:cNvGrpSpPr>
            <p:nvPr/>
          </p:nvGrpSpPr>
          <p:grpSpPr bwMode="auto">
            <a:xfrm>
              <a:off x="2507" y="1244"/>
              <a:ext cx="268" cy="101"/>
              <a:chOff x="2875" y="1143"/>
              <a:chExt cx="330" cy="132"/>
            </a:xfrm>
          </p:grpSpPr>
          <p:sp>
            <p:nvSpPr>
              <p:cNvPr id="576675" name="Line 163"/>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676" name="Line 164"/>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677" name="Line 165"/>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678" name="Line 166"/>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679" name="Group 167"/>
            <p:cNvGrpSpPr>
              <a:grpSpLocks/>
            </p:cNvGrpSpPr>
            <p:nvPr/>
          </p:nvGrpSpPr>
          <p:grpSpPr bwMode="auto">
            <a:xfrm>
              <a:off x="2936" y="1244"/>
              <a:ext cx="268" cy="101"/>
              <a:chOff x="2875" y="1143"/>
              <a:chExt cx="330" cy="132"/>
            </a:xfrm>
          </p:grpSpPr>
          <p:sp>
            <p:nvSpPr>
              <p:cNvPr id="576680" name="Line 168"/>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681" name="Line 169"/>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682" name="Line 170"/>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683" name="Line 171"/>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684" name="Group 172"/>
            <p:cNvGrpSpPr>
              <a:grpSpLocks/>
            </p:cNvGrpSpPr>
            <p:nvPr/>
          </p:nvGrpSpPr>
          <p:grpSpPr bwMode="auto">
            <a:xfrm>
              <a:off x="3363" y="1244"/>
              <a:ext cx="268" cy="101"/>
              <a:chOff x="2875" y="1143"/>
              <a:chExt cx="330" cy="132"/>
            </a:xfrm>
          </p:grpSpPr>
          <p:sp>
            <p:nvSpPr>
              <p:cNvPr id="576685" name="Line 173"/>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686" name="Line 174"/>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687" name="Line 175"/>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688" name="Line 176"/>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689" name="Group 177"/>
            <p:cNvGrpSpPr>
              <a:grpSpLocks/>
            </p:cNvGrpSpPr>
            <p:nvPr/>
          </p:nvGrpSpPr>
          <p:grpSpPr bwMode="auto">
            <a:xfrm>
              <a:off x="3792" y="1244"/>
              <a:ext cx="268" cy="101"/>
              <a:chOff x="2875" y="1143"/>
              <a:chExt cx="330" cy="132"/>
            </a:xfrm>
          </p:grpSpPr>
          <p:sp>
            <p:nvSpPr>
              <p:cNvPr id="576690" name="Line 178"/>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691" name="Line 179"/>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692" name="Line 180"/>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693" name="Line 181"/>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694" name="Group 182"/>
            <p:cNvGrpSpPr>
              <a:grpSpLocks/>
            </p:cNvGrpSpPr>
            <p:nvPr/>
          </p:nvGrpSpPr>
          <p:grpSpPr bwMode="auto">
            <a:xfrm>
              <a:off x="4935" y="1244"/>
              <a:ext cx="268" cy="101"/>
              <a:chOff x="2875" y="1143"/>
              <a:chExt cx="330" cy="132"/>
            </a:xfrm>
          </p:grpSpPr>
          <p:sp>
            <p:nvSpPr>
              <p:cNvPr id="576695" name="Line 183"/>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696" name="Line 184"/>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697" name="Line 185"/>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698" name="Line 186"/>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grpSp>
        <p:nvGrpSpPr>
          <p:cNvPr id="576727" name="Group 215"/>
          <p:cNvGrpSpPr>
            <a:grpSpLocks/>
          </p:cNvGrpSpPr>
          <p:nvPr/>
        </p:nvGrpSpPr>
        <p:grpSpPr bwMode="auto">
          <a:xfrm>
            <a:off x="179388" y="2814638"/>
            <a:ext cx="8775700" cy="1119187"/>
            <a:chOff x="113" y="1773"/>
            <a:chExt cx="5528" cy="705"/>
          </a:xfrm>
        </p:grpSpPr>
        <p:sp>
          <p:nvSpPr>
            <p:cNvPr id="576724" name="Rectangle 212"/>
            <p:cNvSpPr>
              <a:spLocks noChangeArrowheads="1"/>
            </p:cNvSpPr>
            <p:nvPr/>
          </p:nvSpPr>
          <p:spPr bwMode="auto">
            <a:xfrm>
              <a:off x="1020" y="2205"/>
              <a:ext cx="4621" cy="245"/>
            </a:xfrm>
            <a:prstGeom prst="rect">
              <a:avLst/>
            </a:prstGeom>
            <a:solidFill>
              <a:srgbClr val="CCFF99"/>
            </a:solidFill>
            <a:ln w="19050" algn="ctr">
              <a:noFill/>
              <a:miter lim="800000"/>
              <a:headEnd/>
              <a:tailEnd/>
            </a:ln>
            <a:effectLst/>
          </p:spPr>
          <p:txBody>
            <a:bodyPr wrap="none" lIns="90488" tIns="44450" rIns="90488" bIns="44450">
              <a:spAutoFit/>
            </a:bodyPr>
            <a:lstStyle/>
            <a:p>
              <a:endParaRPr lang="zh-CN" altLang="en-US"/>
            </a:p>
          </p:txBody>
        </p:sp>
        <p:sp>
          <p:nvSpPr>
            <p:cNvPr id="576631" name="Text Box 119"/>
            <p:cNvSpPr txBox="1">
              <a:spLocks noChangeArrowheads="1"/>
            </p:cNvSpPr>
            <p:nvPr/>
          </p:nvSpPr>
          <p:spPr bwMode="auto">
            <a:xfrm>
              <a:off x="5150" y="2205"/>
              <a:ext cx="375" cy="251"/>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pku</a:t>
              </a:r>
            </a:p>
          </p:txBody>
        </p:sp>
        <p:sp>
          <p:nvSpPr>
            <p:cNvPr id="576632" name="Text Box 120"/>
            <p:cNvSpPr txBox="1">
              <a:spLocks noChangeArrowheads="1"/>
            </p:cNvSpPr>
            <p:nvPr/>
          </p:nvSpPr>
          <p:spPr bwMode="auto">
            <a:xfrm>
              <a:off x="4195" y="2188"/>
              <a:ext cx="412" cy="252"/>
            </a:xfrm>
            <a:prstGeom prst="rect">
              <a:avLst/>
            </a:prstGeom>
            <a:noFill/>
            <a:ln w="9525">
              <a:noFill/>
              <a:miter lim="800000"/>
              <a:headEnd/>
              <a:tailEnd/>
            </a:ln>
            <a:effectLst/>
          </p:spPr>
          <p:txBody>
            <a:bodyPr wrap="none">
              <a:spAutoFit/>
            </a:bodyPr>
            <a:lstStyle/>
            <a:p>
              <a:r>
                <a:rPr kumimoji="1" lang="en-US" altLang="zh-CN" sz="2000" dirty="0">
                  <a:solidFill>
                    <a:schemeClr val="folHlink"/>
                  </a:solidFill>
                  <a:latin typeface="Arial" charset="0"/>
                  <a:ea typeface="黑体" pitchFamily="2" charset="-122"/>
                </a:rPr>
                <a:t>ustc</a:t>
              </a:r>
            </a:p>
          </p:txBody>
        </p:sp>
        <p:sp>
          <p:nvSpPr>
            <p:cNvPr id="576633" name="Text Box 121"/>
            <p:cNvSpPr txBox="1">
              <a:spLocks noChangeArrowheads="1"/>
            </p:cNvSpPr>
            <p:nvPr/>
          </p:nvSpPr>
          <p:spPr bwMode="auto">
            <a:xfrm>
              <a:off x="4649" y="1998"/>
              <a:ext cx="468" cy="480"/>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640" name="Rectangle 128"/>
            <p:cNvSpPr>
              <a:spLocks noChangeArrowheads="1"/>
            </p:cNvSpPr>
            <p:nvPr/>
          </p:nvSpPr>
          <p:spPr bwMode="auto">
            <a:xfrm>
              <a:off x="113" y="2182"/>
              <a:ext cx="754" cy="248"/>
            </a:xfrm>
            <a:prstGeom prst="rect">
              <a:avLst/>
            </a:prstGeom>
            <a:solidFill>
              <a:srgbClr val="CCFF99"/>
            </a:solidFill>
            <a:ln w="19050" algn="ctr">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ea typeface="黑体" pitchFamily="2" charset="-122"/>
                </a:rPr>
                <a:t>三级域名</a:t>
              </a:r>
            </a:p>
          </p:txBody>
        </p:sp>
        <p:sp>
          <p:nvSpPr>
            <p:cNvPr id="576641" name="Text Box 129"/>
            <p:cNvSpPr txBox="1">
              <a:spLocks noChangeArrowheads="1"/>
            </p:cNvSpPr>
            <p:nvPr/>
          </p:nvSpPr>
          <p:spPr bwMode="auto">
            <a:xfrm>
              <a:off x="1064" y="2205"/>
              <a:ext cx="410" cy="251"/>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mail</a:t>
              </a:r>
            </a:p>
          </p:txBody>
        </p:sp>
        <p:sp>
          <p:nvSpPr>
            <p:cNvPr id="576660" name="Line 148"/>
            <p:cNvSpPr>
              <a:spLocks noChangeShapeType="1"/>
            </p:cNvSpPr>
            <p:nvPr/>
          </p:nvSpPr>
          <p:spPr bwMode="auto">
            <a:xfrm flipH="1">
              <a:off x="4386" y="1773"/>
              <a:ext cx="387" cy="420"/>
            </a:xfrm>
            <a:prstGeom prst="line">
              <a:avLst/>
            </a:prstGeom>
            <a:noFill/>
            <a:ln w="19050">
              <a:solidFill>
                <a:schemeClr val="tx2"/>
              </a:solidFill>
              <a:round/>
              <a:headEnd/>
              <a:tailEnd/>
            </a:ln>
            <a:effectLst/>
          </p:spPr>
          <p:txBody>
            <a:bodyPr/>
            <a:lstStyle/>
            <a:p>
              <a:endParaRPr lang="zh-CN" altLang="en-US"/>
            </a:p>
          </p:txBody>
        </p:sp>
        <p:sp>
          <p:nvSpPr>
            <p:cNvPr id="576661" name="Line 149"/>
            <p:cNvSpPr>
              <a:spLocks noChangeShapeType="1"/>
            </p:cNvSpPr>
            <p:nvPr/>
          </p:nvSpPr>
          <p:spPr bwMode="auto">
            <a:xfrm>
              <a:off x="4792" y="1784"/>
              <a:ext cx="548" cy="430"/>
            </a:xfrm>
            <a:prstGeom prst="line">
              <a:avLst/>
            </a:prstGeom>
            <a:noFill/>
            <a:ln w="19050">
              <a:solidFill>
                <a:schemeClr val="tx2"/>
              </a:solidFill>
              <a:round/>
              <a:headEnd/>
              <a:tailEnd/>
            </a:ln>
            <a:effectLst/>
          </p:spPr>
          <p:txBody>
            <a:bodyPr/>
            <a:lstStyle/>
            <a:p>
              <a:endParaRPr lang="zh-CN" altLang="en-US"/>
            </a:p>
          </p:txBody>
        </p:sp>
        <p:sp>
          <p:nvSpPr>
            <p:cNvPr id="576662" name="Text Box 150"/>
            <p:cNvSpPr txBox="1">
              <a:spLocks noChangeArrowheads="1"/>
            </p:cNvSpPr>
            <p:nvPr/>
          </p:nvSpPr>
          <p:spPr bwMode="auto">
            <a:xfrm>
              <a:off x="1826" y="2205"/>
              <a:ext cx="464" cy="251"/>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www</a:t>
              </a:r>
            </a:p>
          </p:txBody>
        </p:sp>
        <p:sp>
          <p:nvSpPr>
            <p:cNvPr id="576664" name="Text Box 152"/>
            <p:cNvSpPr txBox="1">
              <a:spLocks noChangeArrowheads="1"/>
            </p:cNvSpPr>
            <p:nvPr/>
          </p:nvSpPr>
          <p:spPr bwMode="auto">
            <a:xfrm>
              <a:off x="1414" y="1998"/>
              <a:ext cx="468" cy="480"/>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665" name="Line 153"/>
            <p:cNvSpPr>
              <a:spLocks noChangeShapeType="1"/>
            </p:cNvSpPr>
            <p:nvPr/>
          </p:nvSpPr>
          <p:spPr bwMode="auto">
            <a:xfrm flipV="1">
              <a:off x="1274" y="1794"/>
              <a:ext cx="383" cy="449"/>
            </a:xfrm>
            <a:prstGeom prst="line">
              <a:avLst/>
            </a:prstGeom>
            <a:noFill/>
            <a:ln w="19050">
              <a:solidFill>
                <a:schemeClr val="tx2"/>
              </a:solidFill>
              <a:round/>
              <a:headEnd/>
              <a:tailEnd/>
            </a:ln>
            <a:effectLst/>
          </p:spPr>
          <p:txBody>
            <a:bodyPr/>
            <a:lstStyle/>
            <a:p>
              <a:endParaRPr lang="zh-CN" altLang="en-US"/>
            </a:p>
          </p:txBody>
        </p:sp>
        <p:sp>
          <p:nvSpPr>
            <p:cNvPr id="576666" name="Line 154"/>
            <p:cNvSpPr>
              <a:spLocks noChangeShapeType="1"/>
            </p:cNvSpPr>
            <p:nvPr/>
          </p:nvSpPr>
          <p:spPr bwMode="auto">
            <a:xfrm>
              <a:off x="1657" y="1794"/>
              <a:ext cx="361" cy="473"/>
            </a:xfrm>
            <a:prstGeom prst="line">
              <a:avLst/>
            </a:prstGeom>
            <a:noFill/>
            <a:ln w="19050">
              <a:solidFill>
                <a:schemeClr val="tx2"/>
              </a:solidFill>
              <a:round/>
              <a:headEnd/>
              <a:tailEnd/>
            </a:ln>
            <a:effectLst/>
          </p:spPr>
          <p:txBody>
            <a:bodyPr/>
            <a:lstStyle/>
            <a:p>
              <a:endParaRPr lang="zh-CN" altLang="en-US"/>
            </a:p>
          </p:txBody>
        </p:sp>
        <p:grpSp>
          <p:nvGrpSpPr>
            <p:cNvPr id="576699" name="Group 187"/>
            <p:cNvGrpSpPr>
              <a:grpSpLocks/>
            </p:cNvGrpSpPr>
            <p:nvPr/>
          </p:nvGrpSpPr>
          <p:grpSpPr bwMode="auto">
            <a:xfrm>
              <a:off x="2613" y="1797"/>
              <a:ext cx="269" cy="101"/>
              <a:chOff x="2875" y="1143"/>
              <a:chExt cx="330" cy="132"/>
            </a:xfrm>
          </p:grpSpPr>
          <p:sp>
            <p:nvSpPr>
              <p:cNvPr id="576700" name="Line 188"/>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701" name="Line 189"/>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702" name="Line 190"/>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703" name="Line 191"/>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704" name="Group 192"/>
            <p:cNvGrpSpPr>
              <a:grpSpLocks/>
            </p:cNvGrpSpPr>
            <p:nvPr/>
          </p:nvGrpSpPr>
          <p:grpSpPr bwMode="auto">
            <a:xfrm>
              <a:off x="5131" y="1797"/>
              <a:ext cx="268" cy="101"/>
              <a:chOff x="2875" y="1143"/>
              <a:chExt cx="330" cy="132"/>
            </a:xfrm>
          </p:grpSpPr>
          <p:sp>
            <p:nvSpPr>
              <p:cNvPr id="576705" name="Line 193"/>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706" name="Line 194"/>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707" name="Line 195"/>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708" name="Line 196"/>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709" name="Group 197"/>
            <p:cNvGrpSpPr>
              <a:grpSpLocks/>
            </p:cNvGrpSpPr>
            <p:nvPr/>
          </p:nvGrpSpPr>
          <p:grpSpPr bwMode="auto">
            <a:xfrm>
              <a:off x="2239" y="1797"/>
              <a:ext cx="268" cy="101"/>
              <a:chOff x="2875" y="1143"/>
              <a:chExt cx="330" cy="132"/>
            </a:xfrm>
          </p:grpSpPr>
          <p:sp>
            <p:nvSpPr>
              <p:cNvPr id="576710" name="Line 198"/>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711" name="Line 199"/>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712" name="Line 200"/>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713" name="Line 201"/>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nvGrpSpPr>
            <p:cNvPr id="576714" name="Group 202"/>
            <p:cNvGrpSpPr>
              <a:grpSpLocks/>
            </p:cNvGrpSpPr>
            <p:nvPr/>
          </p:nvGrpSpPr>
          <p:grpSpPr bwMode="auto">
            <a:xfrm>
              <a:off x="3953" y="1797"/>
              <a:ext cx="268" cy="101"/>
              <a:chOff x="2875" y="1143"/>
              <a:chExt cx="330" cy="132"/>
            </a:xfrm>
          </p:grpSpPr>
          <p:sp>
            <p:nvSpPr>
              <p:cNvPr id="576715" name="Line 203"/>
              <p:cNvSpPr>
                <a:spLocks noChangeShapeType="1"/>
              </p:cNvSpPr>
              <p:nvPr/>
            </p:nvSpPr>
            <p:spPr bwMode="auto">
              <a:xfrm>
                <a:off x="3061" y="1143"/>
                <a:ext cx="144" cy="132"/>
              </a:xfrm>
              <a:prstGeom prst="line">
                <a:avLst/>
              </a:prstGeom>
              <a:noFill/>
              <a:ln w="19050">
                <a:solidFill>
                  <a:schemeClr val="tx2"/>
                </a:solidFill>
                <a:round/>
                <a:headEnd/>
                <a:tailEnd/>
              </a:ln>
              <a:effectLst/>
            </p:spPr>
            <p:txBody>
              <a:bodyPr/>
              <a:lstStyle/>
              <a:p>
                <a:endParaRPr lang="zh-CN" altLang="en-US"/>
              </a:p>
            </p:txBody>
          </p:sp>
          <p:sp>
            <p:nvSpPr>
              <p:cNvPr id="576716" name="Line 204"/>
              <p:cNvSpPr>
                <a:spLocks noChangeShapeType="1"/>
              </p:cNvSpPr>
              <p:nvPr/>
            </p:nvSpPr>
            <p:spPr bwMode="auto">
              <a:xfrm>
                <a:off x="3050" y="1143"/>
                <a:ext cx="37" cy="129"/>
              </a:xfrm>
              <a:prstGeom prst="line">
                <a:avLst/>
              </a:prstGeom>
              <a:noFill/>
              <a:ln w="19050">
                <a:solidFill>
                  <a:schemeClr val="tx2"/>
                </a:solidFill>
                <a:round/>
                <a:headEnd/>
                <a:tailEnd/>
              </a:ln>
              <a:effectLst/>
            </p:spPr>
            <p:txBody>
              <a:bodyPr/>
              <a:lstStyle/>
              <a:p>
                <a:endParaRPr lang="zh-CN" altLang="en-US"/>
              </a:p>
            </p:txBody>
          </p:sp>
          <p:sp>
            <p:nvSpPr>
              <p:cNvPr id="576717" name="Line 205"/>
              <p:cNvSpPr>
                <a:spLocks noChangeShapeType="1"/>
              </p:cNvSpPr>
              <p:nvPr/>
            </p:nvSpPr>
            <p:spPr bwMode="auto">
              <a:xfrm flipH="1">
                <a:off x="2875" y="1143"/>
                <a:ext cx="144" cy="132"/>
              </a:xfrm>
              <a:prstGeom prst="line">
                <a:avLst/>
              </a:prstGeom>
              <a:noFill/>
              <a:ln w="19050">
                <a:solidFill>
                  <a:schemeClr val="tx2"/>
                </a:solidFill>
                <a:round/>
                <a:headEnd/>
                <a:tailEnd/>
              </a:ln>
              <a:effectLst/>
            </p:spPr>
            <p:txBody>
              <a:bodyPr/>
              <a:lstStyle/>
              <a:p>
                <a:endParaRPr lang="zh-CN" altLang="en-US"/>
              </a:p>
            </p:txBody>
          </p:sp>
          <p:sp>
            <p:nvSpPr>
              <p:cNvPr id="576718" name="Line 206"/>
              <p:cNvSpPr>
                <a:spLocks noChangeShapeType="1"/>
              </p:cNvSpPr>
              <p:nvPr/>
            </p:nvSpPr>
            <p:spPr bwMode="auto">
              <a:xfrm flipH="1">
                <a:off x="2980" y="1143"/>
                <a:ext cx="54" cy="126"/>
              </a:xfrm>
              <a:prstGeom prst="line">
                <a:avLst/>
              </a:prstGeom>
              <a:noFill/>
              <a:ln w="19050">
                <a:solidFill>
                  <a:schemeClr val="tx2"/>
                </a:solidFill>
                <a:round/>
                <a:headEnd/>
                <a:tailEnd/>
              </a:ln>
              <a:effectLst/>
            </p:spPr>
            <p:txBody>
              <a:bodyPr/>
              <a:lstStyle/>
              <a:p>
                <a:endParaRPr lang="zh-CN" altLang="en-US"/>
              </a:p>
            </p:txBody>
          </p:sp>
        </p:grpSp>
      </p:grpSp>
      <p:grpSp>
        <p:nvGrpSpPr>
          <p:cNvPr id="576725" name="Group 213"/>
          <p:cNvGrpSpPr>
            <a:grpSpLocks/>
          </p:cNvGrpSpPr>
          <p:nvPr/>
        </p:nvGrpSpPr>
        <p:grpSpPr bwMode="auto">
          <a:xfrm>
            <a:off x="179388" y="1122363"/>
            <a:ext cx="8775700" cy="938212"/>
            <a:chOff x="113" y="707"/>
            <a:chExt cx="5528" cy="591"/>
          </a:xfrm>
        </p:grpSpPr>
        <p:sp>
          <p:nvSpPr>
            <p:cNvPr id="576721" name="Rectangle 209"/>
            <p:cNvSpPr>
              <a:spLocks noChangeArrowheads="1"/>
            </p:cNvSpPr>
            <p:nvPr/>
          </p:nvSpPr>
          <p:spPr bwMode="auto">
            <a:xfrm>
              <a:off x="1020" y="1026"/>
              <a:ext cx="4621" cy="245"/>
            </a:xfrm>
            <a:prstGeom prst="rect">
              <a:avLst/>
            </a:prstGeom>
            <a:solidFill>
              <a:srgbClr val="CCECFF"/>
            </a:solidFill>
            <a:ln w="19050" algn="ctr">
              <a:noFill/>
              <a:miter lim="800000"/>
              <a:headEnd/>
              <a:tailEnd/>
            </a:ln>
            <a:effectLst/>
          </p:spPr>
          <p:txBody>
            <a:bodyPr wrap="none" lIns="90488" tIns="44450" rIns="90488" bIns="44450">
              <a:spAutoFit/>
            </a:bodyPr>
            <a:lstStyle/>
            <a:p>
              <a:endParaRPr lang="zh-CN" altLang="en-US"/>
            </a:p>
          </p:txBody>
        </p:sp>
        <p:sp>
          <p:nvSpPr>
            <p:cNvPr id="576618" name="Text Box 106"/>
            <p:cNvSpPr txBox="1">
              <a:spLocks noChangeArrowheads="1"/>
            </p:cNvSpPr>
            <p:nvPr/>
          </p:nvSpPr>
          <p:spPr bwMode="auto">
            <a:xfrm>
              <a:off x="1975" y="1026"/>
              <a:ext cx="418"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com</a:t>
              </a:r>
            </a:p>
          </p:txBody>
        </p:sp>
        <p:sp>
          <p:nvSpPr>
            <p:cNvPr id="576619" name="Text Box 107"/>
            <p:cNvSpPr txBox="1">
              <a:spLocks noChangeArrowheads="1"/>
            </p:cNvSpPr>
            <p:nvPr/>
          </p:nvSpPr>
          <p:spPr bwMode="auto">
            <a:xfrm>
              <a:off x="2472" y="1026"/>
              <a:ext cx="338"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net</a:t>
              </a:r>
            </a:p>
          </p:txBody>
        </p:sp>
        <p:sp>
          <p:nvSpPr>
            <p:cNvPr id="576620" name="Text Box 108"/>
            <p:cNvSpPr txBox="1">
              <a:spLocks noChangeArrowheads="1"/>
            </p:cNvSpPr>
            <p:nvPr/>
          </p:nvSpPr>
          <p:spPr bwMode="auto">
            <a:xfrm>
              <a:off x="2900" y="1026"/>
              <a:ext cx="346"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org</a:t>
              </a:r>
            </a:p>
          </p:txBody>
        </p:sp>
        <p:sp>
          <p:nvSpPr>
            <p:cNvPr id="576621" name="Text Box 109"/>
            <p:cNvSpPr txBox="1">
              <a:spLocks noChangeArrowheads="1"/>
            </p:cNvSpPr>
            <p:nvPr/>
          </p:nvSpPr>
          <p:spPr bwMode="auto">
            <a:xfrm>
              <a:off x="3329" y="1026"/>
              <a:ext cx="383"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edu</a:t>
              </a:r>
            </a:p>
          </p:txBody>
        </p:sp>
        <p:sp>
          <p:nvSpPr>
            <p:cNvPr id="576622" name="Text Box 110"/>
            <p:cNvSpPr txBox="1">
              <a:spLocks noChangeArrowheads="1"/>
            </p:cNvSpPr>
            <p:nvPr/>
          </p:nvSpPr>
          <p:spPr bwMode="auto">
            <a:xfrm>
              <a:off x="3758" y="1026"/>
              <a:ext cx="374"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gov</a:t>
              </a:r>
            </a:p>
          </p:txBody>
        </p:sp>
        <p:sp>
          <p:nvSpPr>
            <p:cNvPr id="576623" name="Text Box 111"/>
            <p:cNvSpPr txBox="1">
              <a:spLocks noChangeArrowheads="1"/>
            </p:cNvSpPr>
            <p:nvPr/>
          </p:nvSpPr>
          <p:spPr bwMode="auto">
            <a:xfrm>
              <a:off x="1114" y="1026"/>
              <a:ext cx="435"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aero</a:t>
              </a:r>
            </a:p>
          </p:txBody>
        </p:sp>
        <p:sp>
          <p:nvSpPr>
            <p:cNvPr id="576624" name="Text Box 112"/>
            <p:cNvSpPr txBox="1">
              <a:spLocks noChangeArrowheads="1"/>
            </p:cNvSpPr>
            <p:nvPr/>
          </p:nvSpPr>
          <p:spPr bwMode="auto">
            <a:xfrm>
              <a:off x="4489" y="1026"/>
              <a:ext cx="284"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cn</a:t>
              </a:r>
            </a:p>
          </p:txBody>
        </p:sp>
        <p:sp>
          <p:nvSpPr>
            <p:cNvPr id="576625" name="Text Box 113"/>
            <p:cNvSpPr txBox="1">
              <a:spLocks noChangeArrowheads="1"/>
            </p:cNvSpPr>
            <p:nvPr/>
          </p:nvSpPr>
          <p:spPr bwMode="auto">
            <a:xfrm>
              <a:off x="4918" y="1026"/>
              <a:ext cx="285" cy="250"/>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Arial" charset="0"/>
                  <a:ea typeface="黑体" pitchFamily="2" charset="-122"/>
                </a:rPr>
                <a:t>uk</a:t>
              </a:r>
            </a:p>
          </p:txBody>
        </p:sp>
        <p:sp>
          <p:nvSpPr>
            <p:cNvPr id="576626" name="Text Box 114"/>
            <p:cNvSpPr txBox="1">
              <a:spLocks noChangeArrowheads="1"/>
            </p:cNvSpPr>
            <p:nvPr/>
          </p:nvSpPr>
          <p:spPr bwMode="auto">
            <a:xfrm>
              <a:off x="5151" y="819"/>
              <a:ext cx="468" cy="479"/>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638" name="Rectangle 126"/>
            <p:cNvSpPr>
              <a:spLocks noChangeArrowheads="1"/>
            </p:cNvSpPr>
            <p:nvPr/>
          </p:nvSpPr>
          <p:spPr bwMode="auto">
            <a:xfrm>
              <a:off x="113" y="1005"/>
              <a:ext cx="754" cy="248"/>
            </a:xfrm>
            <a:prstGeom prst="rect">
              <a:avLst/>
            </a:prstGeom>
            <a:solidFill>
              <a:srgbClr val="CCECFF"/>
            </a:solidFill>
            <a:ln w="19050">
              <a:noFill/>
              <a:miter lim="800000"/>
              <a:headEnd/>
              <a:tailEnd/>
            </a:ln>
            <a:effectLst/>
          </p:spPr>
          <p:txBody>
            <a:bodyPr wrap="none" lIns="90488" tIns="44450" rIns="90488" bIns="44450">
              <a:spAutoFit/>
            </a:bodyPr>
            <a:lstStyle/>
            <a:p>
              <a:pPr defTabSz="762000" eaLnBrk="0" hangingPunct="0"/>
              <a:r>
                <a:rPr kumimoji="1" lang="zh-CN" altLang="en-US" sz="2000">
                  <a:solidFill>
                    <a:schemeClr val="folHlink"/>
                  </a:solidFill>
                  <a:latin typeface="Arial" charset="0"/>
                  <a:ea typeface="黑体" pitchFamily="2" charset="-122"/>
                </a:rPr>
                <a:t>顶级域名</a:t>
              </a:r>
            </a:p>
          </p:txBody>
        </p:sp>
        <p:sp>
          <p:nvSpPr>
            <p:cNvPr id="576645" name="Line 133"/>
            <p:cNvSpPr>
              <a:spLocks noChangeShapeType="1"/>
            </p:cNvSpPr>
            <p:nvPr/>
          </p:nvSpPr>
          <p:spPr bwMode="auto">
            <a:xfrm flipH="1">
              <a:off x="2201" y="712"/>
              <a:ext cx="1068" cy="389"/>
            </a:xfrm>
            <a:prstGeom prst="line">
              <a:avLst/>
            </a:prstGeom>
            <a:noFill/>
            <a:ln w="19050">
              <a:solidFill>
                <a:schemeClr val="tx2"/>
              </a:solidFill>
              <a:round/>
              <a:headEnd/>
              <a:tailEnd/>
            </a:ln>
            <a:effectLst/>
          </p:spPr>
          <p:txBody>
            <a:bodyPr/>
            <a:lstStyle/>
            <a:p>
              <a:endParaRPr lang="zh-CN" altLang="en-US"/>
            </a:p>
          </p:txBody>
        </p:sp>
        <p:sp>
          <p:nvSpPr>
            <p:cNvPr id="576646" name="Line 134"/>
            <p:cNvSpPr>
              <a:spLocks noChangeShapeType="1"/>
            </p:cNvSpPr>
            <p:nvPr/>
          </p:nvSpPr>
          <p:spPr bwMode="auto">
            <a:xfrm flipH="1">
              <a:off x="2681" y="730"/>
              <a:ext cx="575" cy="352"/>
            </a:xfrm>
            <a:prstGeom prst="line">
              <a:avLst/>
            </a:prstGeom>
            <a:noFill/>
            <a:ln w="19050">
              <a:solidFill>
                <a:schemeClr val="tx2"/>
              </a:solidFill>
              <a:round/>
              <a:headEnd/>
              <a:tailEnd/>
            </a:ln>
            <a:effectLst/>
          </p:spPr>
          <p:txBody>
            <a:bodyPr/>
            <a:lstStyle/>
            <a:p>
              <a:endParaRPr lang="zh-CN" altLang="en-US"/>
            </a:p>
          </p:txBody>
        </p:sp>
        <p:sp>
          <p:nvSpPr>
            <p:cNvPr id="576647" name="Line 135"/>
            <p:cNvSpPr>
              <a:spLocks noChangeShapeType="1"/>
            </p:cNvSpPr>
            <p:nvPr/>
          </p:nvSpPr>
          <p:spPr bwMode="auto">
            <a:xfrm flipH="1">
              <a:off x="3134" y="730"/>
              <a:ext cx="131" cy="344"/>
            </a:xfrm>
            <a:prstGeom prst="line">
              <a:avLst/>
            </a:prstGeom>
            <a:noFill/>
            <a:ln w="19050">
              <a:solidFill>
                <a:schemeClr val="tx2"/>
              </a:solidFill>
              <a:round/>
              <a:headEnd/>
              <a:tailEnd/>
            </a:ln>
            <a:effectLst/>
          </p:spPr>
          <p:txBody>
            <a:bodyPr/>
            <a:lstStyle/>
            <a:p>
              <a:endParaRPr lang="zh-CN" altLang="en-US"/>
            </a:p>
          </p:txBody>
        </p:sp>
        <p:sp>
          <p:nvSpPr>
            <p:cNvPr id="576648" name="Line 136"/>
            <p:cNvSpPr>
              <a:spLocks noChangeShapeType="1"/>
            </p:cNvSpPr>
            <p:nvPr/>
          </p:nvSpPr>
          <p:spPr bwMode="auto">
            <a:xfrm>
              <a:off x="3277" y="723"/>
              <a:ext cx="249" cy="365"/>
            </a:xfrm>
            <a:prstGeom prst="line">
              <a:avLst/>
            </a:prstGeom>
            <a:noFill/>
            <a:ln w="19050">
              <a:solidFill>
                <a:schemeClr val="tx2"/>
              </a:solidFill>
              <a:round/>
              <a:headEnd/>
              <a:tailEnd/>
            </a:ln>
            <a:effectLst/>
          </p:spPr>
          <p:txBody>
            <a:bodyPr/>
            <a:lstStyle/>
            <a:p>
              <a:endParaRPr lang="zh-CN" altLang="en-US"/>
            </a:p>
          </p:txBody>
        </p:sp>
        <p:sp>
          <p:nvSpPr>
            <p:cNvPr id="576649" name="Line 137"/>
            <p:cNvSpPr>
              <a:spLocks noChangeShapeType="1"/>
            </p:cNvSpPr>
            <p:nvPr/>
          </p:nvSpPr>
          <p:spPr bwMode="auto">
            <a:xfrm>
              <a:off x="3275" y="715"/>
              <a:ext cx="681" cy="375"/>
            </a:xfrm>
            <a:prstGeom prst="line">
              <a:avLst/>
            </a:prstGeom>
            <a:noFill/>
            <a:ln w="19050">
              <a:solidFill>
                <a:schemeClr val="tx2"/>
              </a:solidFill>
              <a:round/>
              <a:headEnd/>
              <a:tailEnd/>
            </a:ln>
            <a:effectLst/>
          </p:spPr>
          <p:txBody>
            <a:bodyPr/>
            <a:lstStyle/>
            <a:p>
              <a:endParaRPr lang="zh-CN" altLang="en-US"/>
            </a:p>
          </p:txBody>
        </p:sp>
        <p:sp>
          <p:nvSpPr>
            <p:cNvPr id="576650" name="Line 138"/>
            <p:cNvSpPr>
              <a:spLocks noChangeShapeType="1"/>
            </p:cNvSpPr>
            <p:nvPr/>
          </p:nvSpPr>
          <p:spPr bwMode="auto">
            <a:xfrm>
              <a:off x="3288" y="708"/>
              <a:ext cx="1353" cy="377"/>
            </a:xfrm>
            <a:prstGeom prst="line">
              <a:avLst/>
            </a:prstGeom>
            <a:noFill/>
            <a:ln w="19050">
              <a:solidFill>
                <a:schemeClr val="tx2"/>
              </a:solidFill>
              <a:round/>
              <a:headEnd/>
              <a:tailEnd/>
            </a:ln>
            <a:effectLst/>
          </p:spPr>
          <p:txBody>
            <a:bodyPr/>
            <a:lstStyle/>
            <a:p>
              <a:endParaRPr lang="zh-CN" altLang="en-US"/>
            </a:p>
          </p:txBody>
        </p:sp>
        <p:sp>
          <p:nvSpPr>
            <p:cNvPr id="576651" name="Line 139"/>
            <p:cNvSpPr>
              <a:spLocks noChangeShapeType="1"/>
            </p:cNvSpPr>
            <p:nvPr/>
          </p:nvSpPr>
          <p:spPr bwMode="auto">
            <a:xfrm flipH="1">
              <a:off x="1358" y="707"/>
              <a:ext cx="1933" cy="370"/>
            </a:xfrm>
            <a:prstGeom prst="line">
              <a:avLst/>
            </a:prstGeom>
            <a:noFill/>
            <a:ln w="19050">
              <a:solidFill>
                <a:schemeClr val="tx2"/>
              </a:solidFill>
              <a:round/>
              <a:headEnd/>
              <a:tailEnd/>
            </a:ln>
            <a:effectLst/>
          </p:spPr>
          <p:txBody>
            <a:bodyPr/>
            <a:lstStyle/>
            <a:p>
              <a:endParaRPr lang="zh-CN" altLang="en-US"/>
            </a:p>
          </p:txBody>
        </p:sp>
        <p:sp>
          <p:nvSpPr>
            <p:cNvPr id="576652" name="Line 140"/>
            <p:cNvSpPr>
              <a:spLocks noChangeShapeType="1"/>
            </p:cNvSpPr>
            <p:nvPr/>
          </p:nvSpPr>
          <p:spPr bwMode="auto">
            <a:xfrm>
              <a:off x="3250" y="709"/>
              <a:ext cx="1777" cy="351"/>
            </a:xfrm>
            <a:prstGeom prst="line">
              <a:avLst/>
            </a:prstGeom>
            <a:noFill/>
            <a:ln w="19050">
              <a:solidFill>
                <a:schemeClr val="tx2"/>
              </a:solidFill>
              <a:round/>
              <a:headEnd/>
              <a:tailEnd/>
            </a:ln>
            <a:effectLst/>
          </p:spPr>
          <p:txBody>
            <a:bodyPr/>
            <a:lstStyle/>
            <a:p>
              <a:endParaRPr lang="zh-CN" altLang="en-US"/>
            </a:p>
          </p:txBody>
        </p:sp>
        <p:sp>
          <p:nvSpPr>
            <p:cNvPr id="576653" name="Text Box 141"/>
            <p:cNvSpPr txBox="1">
              <a:spLocks noChangeArrowheads="1"/>
            </p:cNvSpPr>
            <p:nvPr/>
          </p:nvSpPr>
          <p:spPr bwMode="auto">
            <a:xfrm>
              <a:off x="1542" y="818"/>
              <a:ext cx="468" cy="480"/>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sp>
          <p:nvSpPr>
            <p:cNvPr id="576719" name="Text Box 207"/>
            <p:cNvSpPr txBox="1">
              <a:spLocks noChangeArrowheads="1"/>
            </p:cNvSpPr>
            <p:nvPr/>
          </p:nvSpPr>
          <p:spPr bwMode="auto">
            <a:xfrm>
              <a:off x="4042" y="817"/>
              <a:ext cx="468" cy="481"/>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grpSp>
      <p:sp>
        <p:nvSpPr>
          <p:cNvPr id="114" name="灯片编号占位符 113"/>
          <p:cNvSpPr>
            <a:spLocks noGrp="1"/>
          </p:cNvSpPr>
          <p:nvPr>
            <p:ph type="sldNum" sz="quarter" idx="12"/>
          </p:nvPr>
        </p:nvSpPr>
        <p:spPr/>
        <p:txBody>
          <a:bodyPr/>
          <a:lstStyle/>
          <a:p>
            <a:fld id="{045B55CD-77B8-4BF0-A51A-42C2BCEA6244}" type="slidenum">
              <a:rPr lang="en-US" altLang="zh-CN" smtClean="0"/>
              <a:pPr/>
              <a:t>13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576725"/>
                                        </p:tgtEl>
                                        <p:attrNameLst>
                                          <p:attrName>style.visibility</p:attrName>
                                        </p:attrNameLst>
                                      </p:cBhvr>
                                      <p:to>
                                        <p:strVal val="visible"/>
                                      </p:to>
                                    </p:set>
                                    <p:animEffect transition="in" filter="wipe(up)">
                                      <p:cBhvr>
                                        <p:cTn id="7" dur="1000"/>
                                        <p:tgtEl>
                                          <p:spTgt spid="576725"/>
                                        </p:tgtEl>
                                      </p:cBhvr>
                                    </p:animEffect>
                                  </p:childTnLst>
                                </p:cTn>
                              </p:par>
                            </p:childTnLst>
                          </p:cTn>
                        </p:par>
                        <p:par>
                          <p:cTn id="8" fill="hold">
                            <p:stCondLst>
                              <p:cond delay="1500"/>
                            </p:stCondLst>
                            <p:childTnLst>
                              <p:par>
                                <p:cTn id="9" presetID="22" presetClass="entr" presetSubtype="1" fill="hold" nodeType="afterEffect">
                                  <p:stCondLst>
                                    <p:cond delay="500"/>
                                  </p:stCondLst>
                                  <p:childTnLst>
                                    <p:set>
                                      <p:cBhvr>
                                        <p:cTn id="10" dur="1" fill="hold">
                                          <p:stCondLst>
                                            <p:cond delay="0"/>
                                          </p:stCondLst>
                                        </p:cTn>
                                        <p:tgtEl>
                                          <p:spTgt spid="576726"/>
                                        </p:tgtEl>
                                        <p:attrNameLst>
                                          <p:attrName>style.visibility</p:attrName>
                                        </p:attrNameLst>
                                      </p:cBhvr>
                                      <p:to>
                                        <p:strVal val="visible"/>
                                      </p:to>
                                    </p:set>
                                    <p:animEffect transition="in" filter="wipe(up)">
                                      <p:cBhvr>
                                        <p:cTn id="11" dur="1000"/>
                                        <p:tgtEl>
                                          <p:spTgt spid="576726"/>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576727"/>
                                        </p:tgtEl>
                                        <p:attrNameLst>
                                          <p:attrName>style.visibility</p:attrName>
                                        </p:attrNameLst>
                                      </p:cBhvr>
                                      <p:to>
                                        <p:strVal val="visible"/>
                                      </p:to>
                                    </p:set>
                                    <p:animEffect transition="in" filter="wipe(up)">
                                      <p:cBhvr>
                                        <p:cTn id="15" dur="1000"/>
                                        <p:tgtEl>
                                          <p:spTgt spid="576727"/>
                                        </p:tgtEl>
                                      </p:cBhvr>
                                    </p:animEffect>
                                  </p:childTnLst>
                                </p:cTn>
                              </p:par>
                            </p:childTnLst>
                          </p:cTn>
                        </p:par>
                        <p:par>
                          <p:cTn id="16" fill="hold">
                            <p:stCondLst>
                              <p:cond delay="4500"/>
                            </p:stCondLst>
                            <p:childTnLst>
                              <p:par>
                                <p:cTn id="17" presetID="22" presetClass="entr" presetSubtype="1" fill="hold" nodeType="afterEffect">
                                  <p:stCondLst>
                                    <p:cond delay="500"/>
                                  </p:stCondLst>
                                  <p:childTnLst>
                                    <p:set>
                                      <p:cBhvr>
                                        <p:cTn id="18" dur="1" fill="hold">
                                          <p:stCondLst>
                                            <p:cond delay="0"/>
                                          </p:stCondLst>
                                        </p:cTn>
                                        <p:tgtEl>
                                          <p:spTgt spid="576728"/>
                                        </p:tgtEl>
                                        <p:attrNameLst>
                                          <p:attrName>style.visibility</p:attrName>
                                        </p:attrNameLst>
                                      </p:cBhvr>
                                      <p:to>
                                        <p:strVal val="visible"/>
                                      </p:to>
                                    </p:set>
                                    <p:animEffect transition="in" filter="wipe(up)">
                                      <p:cBhvr>
                                        <p:cTn id="19" dur="1000"/>
                                        <p:tgtEl>
                                          <p:spTgt spid="576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p:txBody>
          <a:bodyPr/>
          <a:lstStyle/>
          <a:p>
            <a:pPr algn="ctr"/>
            <a:r>
              <a:rPr lang="en-US" altLang="zh-CN"/>
              <a:t>SMTP </a:t>
            </a:r>
            <a:r>
              <a:rPr lang="zh-CN" altLang="en-US"/>
              <a:t>通信的三个阶段 </a:t>
            </a:r>
          </a:p>
        </p:txBody>
      </p:sp>
      <p:sp>
        <p:nvSpPr>
          <p:cNvPr id="1161219" name="Rectangle 3"/>
          <p:cNvSpPr>
            <a:spLocks noGrp="1" noChangeArrowheads="1"/>
          </p:cNvSpPr>
          <p:nvPr>
            <p:ph type="body" idx="1"/>
          </p:nvPr>
        </p:nvSpPr>
        <p:spPr>
          <a:xfrm>
            <a:off x="1042988" y="1989138"/>
            <a:ext cx="7772400" cy="3455987"/>
          </a:xfrm>
        </p:spPr>
        <p:txBody>
          <a:bodyPr/>
          <a:lstStyle/>
          <a:p>
            <a:pPr>
              <a:buFont typeface="Wingdings" pitchFamily="2" charset="2"/>
              <a:buNone/>
            </a:pPr>
            <a:r>
              <a:rPr lang="en-US" altLang="zh-CN" sz="2800" dirty="0"/>
              <a:t>1. </a:t>
            </a:r>
            <a:r>
              <a:rPr lang="zh-CN" altLang="en-US" sz="2800" dirty="0"/>
              <a:t>连接建立：</a:t>
            </a:r>
            <a:r>
              <a:rPr lang="en-US" altLang="zh-CN" sz="2800" dirty="0"/>
              <a:t>TCP</a:t>
            </a:r>
            <a:r>
              <a:rPr lang="zh-CN" altLang="en-US" sz="2800" dirty="0"/>
              <a:t>连接是在发送主机的 </a:t>
            </a:r>
            <a:r>
              <a:rPr lang="en-US" altLang="zh-CN" sz="2800" dirty="0"/>
              <a:t>SMTP </a:t>
            </a:r>
            <a:r>
              <a:rPr lang="zh-CN" altLang="en-US" sz="2800" dirty="0"/>
              <a:t>客户和接收主机的 </a:t>
            </a:r>
            <a:r>
              <a:rPr lang="en-US" altLang="zh-CN" sz="2800" dirty="0"/>
              <a:t>SMTP </a:t>
            </a:r>
            <a:r>
              <a:rPr lang="zh-CN" altLang="en-US" sz="2800" dirty="0"/>
              <a:t>服务器之间建立的。</a:t>
            </a:r>
            <a:r>
              <a:rPr lang="en-US" altLang="zh-CN" sz="2800" dirty="0">
                <a:solidFill>
                  <a:srgbClr val="FF0000"/>
                </a:solidFill>
              </a:rPr>
              <a:t>SMTP</a:t>
            </a:r>
            <a:r>
              <a:rPr lang="zh-CN" altLang="en-US" sz="2800" dirty="0">
                <a:solidFill>
                  <a:srgbClr val="FF0000"/>
                </a:solidFill>
              </a:rPr>
              <a:t>不使用中间的邮件服务器</a:t>
            </a:r>
            <a:r>
              <a:rPr lang="zh-CN" altLang="en-US" sz="2800" dirty="0"/>
              <a:t>。</a:t>
            </a:r>
            <a:r>
              <a:rPr lang="zh-CN" altLang="en-US" dirty="0"/>
              <a:t> </a:t>
            </a:r>
            <a:r>
              <a:rPr lang="zh-CN" altLang="en-US" sz="2800" dirty="0"/>
              <a:t>  </a:t>
            </a:r>
          </a:p>
          <a:p>
            <a:pPr>
              <a:buFont typeface="Wingdings" pitchFamily="2" charset="2"/>
              <a:buNone/>
            </a:pPr>
            <a:r>
              <a:rPr lang="en-US" altLang="zh-CN" sz="2800" dirty="0"/>
              <a:t>2. </a:t>
            </a:r>
            <a:r>
              <a:rPr lang="zh-CN" altLang="en-US" sz="2800" dirty="0"/>
              <a:t>邮件传送</a:t>
            </a:r>
          </a:p>
          <a:p>
            <a:pPr>
              <a:buFont typeface="Wingdings" pitchFamily="2" charset="2"/>
              <a:buNone/>
            </a:pPr>
            <a:r>
              <a:rPr lang="en-US" altLang="zh-CN" sz="2800" dirty="0"/>
              <a:t>3. </a:t>
            </a:r>
            <a:r>
              <a:rPr lang="zh-CN" altLang="en-US" sz="2800" dirty="0"/>
              <a:t>连接释放：邮件发送完毕后，</a:t>
            </a:r>
            <a:r>
              <a:rPr lang="en-US" altLang="zh-CN" sz="2800" dirty="0"/>
              <a:t>SMTP </a:t>
            </a:r>
            <a:r>
              <a:rPr lang="zh-CN" altLang="en-US" sz="2800" dirty="0"/>
              <a:t>应释放 </a:t>
            </a:r>
            <a:r>
              <a:rPr lang="en-US" altLang="zh-CN" sz="2800" dirty="0"/>
              <a:t>TCP </a:t>
            </a:r>
            <a:r>
              <a:rPr lang="zh-CN" altLang="en-US" sz="2800" dirty="0"/>
              <a:t>连接。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130</a:t>
            </a:fld>
            <a:endParaRPr lang="en-US" altLang="zh-CN"/>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Grp="1" noChangeArrowheads="1"/>
          </p:cNvSpPr>
          <p:nvPr>
            <p:ph type="title"/>
          </p:nvPr>
        </p:nvSpPr>
        <p:spPr/>
        <p:txBody>
          <a:bodyPr/>
          <a:lstStyle/>
          <a:p>
            <a:pPr marL="838200" indent="-838200" algn="ctr"/>
            <a:r>
              <a:rPr lang="en-US" altLang="zh-CN"/>
              <a:t>6.5.3  </a:t>
            </a:r>
            <a:r>
              <a:rPr lang="zh-CN" altLang="en-US"/>
              <a:t>电子邮件的信息格式 </a:t>
            </a:r>
          </a:p>
        </p:txBody>
      </p:sp>
      <p:sp>
        <p:nvSpPr>
          <p:cNvPr id="1163267" name="Rectangle 3"/>
          <p:cNvSpPr>
            <a:spLocks noGrp="1" noChangeArrowheads="1"/>
          </p:cNvSpPr>
          <p:nvPr>
            <p:ph type="body" idx="1"/>
          </p:nvPr>
        </p:nvSpPr>
        <p:spPr>
          <a:xfrm>
            <a:off x="755650" y="1917700"/>
            <a:ext cx="8059738" cy="4751388"/>
          </a:xfrm>
        </p:spPr>
        <p:txBody>
          <a:bodyPr/>
          <a:lstStyle/>
          <a:p>
            <a:pPr algn="just"/>
            <a:r>
              <a:rPr lang="zh-CN" altLang="en-US" sz="2800" dirty="0"/>
              <a:t>一个电子邮件分为</a:t>
            </a:r>
            <a:r>
              <a:rPr lang="zh-CN" altLang="en-US" sz="2800" dirty="0">
                <a:solidFill>
                  <a:schemeClr val="hlink"/>
                </a:solidFill>
              </a:rPr>
              <a:t>信封</a:t>
            </a:r>
            <a:r>
              <a:rPr lang="zh-CN" altLang="en-US" sz="2800" dirty="0"/>
              <a:t>和</a:t>
            </a:r>
            <a:r>
              <a:rPr lang="zh-CN" altLang="en-US" sz="2800" dirty="0">
                <a:solidFill>
                  <a:schemeClr val="hlink"/>
                </a:solidFill>
              </a:rPr>
              <a:t>内容</a:t>
            </a:r>
            <a:r>
              <a:rPr lang="zh-CN" altLang="en-US" sz="2800" dirty="0"/>
              <a:t>两大部分。</a:t>
            </a:r>
          </a:p>
          <a:p>
            <a:pPr algn="just"/>
            <a:r>
              <a:rPr lang="en-US" altLang="zh-CN" sz="2800" dirty="0"/>
              <a:t>RFC 822 </a:t>
            </a:r>
            <a:r>
              <a:rPr lang="zh-CN" altLang="en-US" sz="2800" dirty="0"/>
              <a:t>只规定了邮件</a:t>
            </a:r>
            <a:r>
              <a:rPr lang="zh-CN" altLang="en-US" sz="2800" dirty="0">
                <a:solidFill>
                  <a:schemeClr val="hlink"/>
                </a:solidFill>
              </a:rPr>
              <a:t>内容</a:t>
            </a:r>
            <a:r>
              <a:rPr lang="zh-CN" altLang="en-US" sz="2800" dirty="0"/>
              <a:t>中的</a:t>
            </a:r>
            <a:r>
              <a:rPr lang="zh-CN" altLang="en-US" sz="2800" dirty="0">
                <a:solidFill>
                  <a:schemeClr val="hlink"/>
                </a:solidFill>
              </a:rPr>
              <a:t>首部</a:t>
            </a:r>
            <a:r>
              <a:rPr lang="en-US" altLang="zh-CN" sz="2800" dirty="0"/>
              <a:t>(header)</a:t>
            </a:r>
            <a:r>
              <a:rPr lang="zh-CN" altLang="en-US" sz="2800" dirty="0"/>
              <a:t>格式，而对邮件的</a:t>
            </a:r>
            <a:r>
              <a:rPr lang="zh-CN" altLang="en-US" sz="2800" dirty="0">
                <a:solidFill>
                  <a:schemeClr val="hlink"/>
                </a:solidFill>
              </a:rPr>
              <a:t>主体</a:t>
            </a:r>
            <a:r>
              <a:rPr lang="en-US" altLang="zh-CN" sz="2800" dirty="0"/>
              <a:t>(body)</a:t>
            </a:r>
            <a:r>
              <a:rPr lang="zh-CN" altLang="en-US" sz="2800" dirty="0"/>
              <a:t>部分则让用户自由撰写。</a:t>
            </a:r>
          </a:p>
          <a:p>
            <a:pPr algn="just"/>
            <a:r>
              <a:rPr lang="zh-CN" altLang="en-US" sz="2800" dirty="0"/>
              <a:t>用户写好首部后，邮件系统将自动地将信封所需的信息提取出来并写在信封上。所以用户不需要填写电子邮件信封上的信息。</a:t>
            </a:r>
          </a:p>
          <a:p>
            <a:pPr algn="just"/>
            <a:r>
              <a:rPr lang="zh-CN" altLang="en-US" sz="2800" dirty="0"/>
              <a:t>邮件内容首部包括一些关键字，后面加上冒号。最重要的关键字是：</a:t>
            </a:r>
            <a:r>
              <a:rPr lang="en-US" altLang="zh-CN" sz="2800" dirty="0"/>
              <a:t>To </a:t>
            </a:r>
            <a:r>
              <a:rPr lang="zh-CN" altLang="en-US" sz="2800" dirty="0"/>
              <a:t>和 </a:t>
            </a:r>
            <a:r>
              <a:rPr lang="en-US" altLang="zh-CN" sz="2800" dirty="0"/>
              <a:t>Subject</a:t>
            </a:r>
            <a:r>
              <a:rPr lang="zh-CN" altLang="en-US" sz="2800" dirty="0"/>
              <a:t>。</a:t>
            </a:r>
            <a:r>
              <a:rPr lang="zh-CN" altLang="en-US" dirty="0"/>
              <a:t>  </a:t>
            </a:r>
            <a:r>
              <a:rPr lang="zh-CN" altLang="en-US" sz="2800"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3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3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3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Grp="1" noChangeArrowheads="1"/>
          </p:cNvSpPr>
          <p:nvPr>
            <p:ph type="title"/>
          </p:nvPr>
        </p:nvSpPr>
        <p:spPr/>
        <p:txBody>
          <a:bodyPr/>
          <a:lstStyle/>
          <a:p>
            <a:pPr algn="ctr"/>
            <a:r>
              <a:rPr lang="zh-CN" altLang="en-US"/>
              <a:t>邮件内容的首部 </a:t>
            </a:r>
          </a:p>
        </p:txBody>
      </p:sp>
      <p:sp>
        <p:nvSpPr>
          <p:cNvPr id="1165315" name="Rectangle 3"/>
          <p:cNvSpPr>
            <a:spLocks noGrp="1" noChangeArrowheads="1"/>
          </p:cNvSpPr>
          <p:nvPr>
            <p:ph type="body" idx="1"/>
          </p:nvPr>
        </p:nvSpPr>
        <p:spPr>
          <a:xfrm>
            <a:off x="215900" y="1989138"/>
            <a:ext cx="8459788" cy="4319587"/>
          </a:xfrm>
        </p:spPr>
        <p:txBody>
          <a:bodyPr/>
          <a:lstStyle/>
          <a:p>
            <a:pPr marL="609600" indent="-609600"/>
            <a:r>
              <a:rPr lang="en-US" altLang="zh-CN" sz="2800" dirty="0"/>
              <a:t>“To:”</a:t>
            </a:r>
            <a:r>
              <a:rPr lang="zh-CN" altLang="en-US" sz="2800" dirty="0"/>
              <a:t>后面填入一个或多个收件人的电子邮件地址。用户只需打开地址簿，点击收件人名字，收件人的电子邮件地址就会自动地填入到合适的位置上。</a:t>
            </a:r>
          </a:p>
          <a:p>
            <a:pPr marL="609600" indent="-609600"/>
            <a:r>
              <a:rPr lang="zh-CN" altLang="en-US" sz="2800" dirty="0"/>
              <a:t> “</a:t>
            </a:r>
            <a:r>
              <a:rPr lang="en-US" altLang="zh-CN" sz="2800" dirty="0"/>
              <a:t>Subject:”</a:t>
            </a:r>
            <a:r>
              <a:rPr lang="zh-CN" altLang="en-US" sz="2800" dirty="0"/>
              <a:t>是邮件的主题。它反映了邮件的主要内容，便于用户查找邮件。</a:t>
            </a:r>
          </a:p>
          <a:p>
            <a:pPr marL="609600" indent="-609600"/>
            <a:r>
              <a:rPr lang="zh-CN" altLang="en-US" sz="2800" dirty="0"/>
              <a:t>抄送 “</a:t>
            </a:r>
            <a:r>
              <a:rPr lang="en-US" altLang="zh-CN" sz="2800" dirty="0"/>
              <a:t>Cc:” </a:t>
            </a:r>
            <a:r>
              <a:rPr lang="zh-CN" altLang="en-US" sz="2800" dirty="0"/>
              <a:t>表示应给某某人发送一个邮件副本。</a:t>
            </a:r>
          </a:p>
          <a:p>
            <a:pPr marL="609600" indent="-609600"/>
            <a:r>
              <a:rPr lang="zh-CN" altLang="en-US" sz="2800" dirty="0"/>
              <a:t>“</a:t>
            </a:r>
            <a:r>
              <a:rPr lang="en-US" altLang="zh-CN" sz="2800" dirty="0"/>
              <a:t>From” </a:t>
            </a:r>
            <a:r>
              <a:rPr lang="zh-CN" altLang="en-US" sz="2800" dirty="0"/>
              <a:t>和 “</a:t>
            </a:r>
            <a:r>
              <a:rPr lang="en-US" altLang="zh-CN" sz="2800" dirty="0"/>
              <a:t>Date” </a:t>
            </a:r>
            <a:r>
              <a:rPr lang="zh-CN" altLang="en-US" sz="2800" dirty="0"/>
              <a:t>表示发信人的电子邮件地址和发信日期。“</a:t>
            </a:r>
            <a:r>
              <a:rPr lang="en-US" altLang="zh-CN" sz="2800" dirty="0"/>
              <a:t>Reply-To” </a:t>
            </a:r>
            <a:r>
              <a:rPr lang="zh-CN" altLang="en-US" sz="2800" dirty="0"/>
              <a:t>是对方回信所用的地址。  </a:t>
            </a:r>
            <a:r>
              <a:rPr lang="zh-CN" altLang="en-US" sz="3600"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5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5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65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5"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pPr algn="ctr"/>
            <a:r>
              <a:rPr lang="en-US" altLang="zh-CN"/>
              <a:t>6.5.4  </a:t>
            </a:r>
            <a:r>
              <a:rPr lang="zh-CN" altLang="en-US"/>
              <a:t>邮件读取协议</a:t>
            </a:r>
            <a:br>
              <a:rPr lang="zh-CN" altLang="en-US"/>
            </a:br>
            <a:r>
              <a:rPr lang="en-US" altLang="zh-CN"/>
              <a:t>POP3 </a:t>
            </a:r>
            <a:r>
              <a:rPr lang="zh-CN" altLang="en-US"/>
              <a:t>和 </a:t>
            </a:r>
            <a:r>
              <a:rPr lang="en-US" altLang="zh-CN"/>
              <a:t>IMAP</a:t>
            </a:r>
          </a:p>
        </p:txBody>
      </p:sp>
      <p:sp>
        <p:nvSpPr>
          <p:cNvPr id="1167363" name="Rectangle 3"/>
          <p:cNvSpPr>
            <a:spLocks noGrp="1" noChangeArrowheads="1"/>
          </p:cNvSpPr>
          <p:nvPr>
            <p:ph type="body" idx="1"/>
          </p:nvPr>
        </p:nvSpPr>
        <p:spPr>
          <a:xfrm>
            <a:off x="827088" y="1989138"/>
            <a:ext cx="8137525" cy="4319587"/>
          </a:xfrm>
        </p:spPr>
        <p:txBody>
          <a:bodyPr/>
          <a:lstStyle/>
          <a:p>
            <a:pPr marL="609600" indent="-609600" algn="just"/>
            <a:r>
              <a:rPr lang="zh-CN" altLang="en-US" sz="2800"/>
              <a:t>邮局协议</a:t>
            </a:r>
            <a:r>
              <a:rPr lang="zh-CN" altLang="en-US" sz="1400"/>
              <a:t> </a:t>
            </a:r>
            <a:r>
              <a:rPr lang="en-US" altLang="zh-CN" sz="2800"/>
              <a:t>POP</a:t>
            </a:r>
            <a:r>
              <a:rPr lang="en-US" altLang="zh-CN" sz="1000"/>
              <a:t> </a:t>
            </a:r>
            <a:r>
              <a:rPr lang="zh-CN" altLang="en-US" sz="2800"/>
              <a:t>是一个非常简单、但功能有限的邮件读取协议，现在使用的是它的第三个版本 </a:t>
            </a:r>
            <a:r>
              <a:rPr lang="en-US" altLang="zh-CN" sz="2800"/>
              <a:t>POP3</a:t>
            </a:r>
            <a:r>
              <a:rPr lang="zh-CN" altLang="en-US" sz="2800"/>
              <a:t>。</a:t>
            </a:r>
          </a:p>
          <a:p>
            <a:pPr marL="609600" indent="-609600" algn="just"/>
            <a:r>
              <a:rPr lang="en-US" altLang="zh-CN" sz="2800"/>
              <a:t>POP</a:t>
            </a:r>
            <a:r>
              <a:rPr lang="en-US" altLang="zh-CN" sz="1600"/>
              <a:t> </a:t>
            </a:r>
            <a:r>
              <a:rPr lang="zh-CN" altLang="en-US" sz="2800"/>
              <a:t>也使用客户服务器的工作方式。</a:t>
            </a:r>
          </a:p>
          <a:p>
            <a:pPr marL="609600" indent="-609600" algn="just"/>
            <a:r>
              <a:rPr lang="zh-CN" altLang="en-US" sz="2800"/>
              <a:t>在接收邮件的用户</a:t>
            </a:r>
            <a:r>
              <a:rPr lang="zh-CN" altLang="en-US" sz="1600"/>
              <a:t> </a:t>
            </a:r>
            <a:r>
              <a:rPr lang="en-US" altLang="zh-CN" sz="2800"/>
              <a:t>PC</a:t>
            </a:r>
            <a:r>
              <a:rPr lang="en-US" altLang="zh-CN" sz="1600"/>
              <a:t> </a:t>
            </a:r>
            <a:r>
              <a:rPr lang="zh-CN" altLang="en-US" sz="2800"/>
              <a:t>机中必须运行</a:t>
            </a:r>
            <a:r>
              <a:rPr lang="zh-CN" altLang="en-US" sz="1600"/>
              <a:t> </a:t>
            </a:r>
            <a:r>
              <a:rPr lang="en-US" altLang="zh-CN" sz="2800"/>
              <a:t>POP</a:t>
            </a:r>
            <a:r>
              <a:rPr lang="en-US" altLang="zh-CN" sz="1800"/>
              <a:t> </a:t>
            </a:r>
            <a:r>
              <a:rPr lang="zh-CN" altLang="en-US" sz="2800"/>
              <a:t>客户程序，而在用户所连接的</a:t>
            </a:r>
            <a:r>
              <a:rPr lang="zh-CN" altLang="en-US" sz="1600"/>
              <a:t> </a:t>
            </a:r>
            <a:r>
              <a:rPr lang="en-US" altLang="zh-CN" sz="2800"/>
              <a:t>ISP</a:t>
            </a:r>
            <a:r>
              <a:rPr lang="en-US" altLang="zh-CN" sz="1600"/>
              <a:t> </a:t>
            </a:r>
            <a:r>
              <a:rPr lang="zh-CN" altLang="en-US" sz="2800"/>
              <a:t>的邮件服务器中则运行</a:t>
            </a:r>
            <a:r>
              <a:rPr lang="zh-CN" altLang="en-US" sz="1600"/>
              <a:t> </a:t>
            </a:r>
            <a:r>
              <a:rPr lang="en-US" altLang="zh-CN" sz="2800"/>
              <a:t>POP</a:t>
            </a:r>
            <a:r>
              <a:rPr lang="en-US" altLang="zh-CN" sz="1600"/>
              <a:t> </a:t>
            </a:r>
            <a:r>
              <a:rPr lang="zh-CN" altLang="en-US" sz="2800"/>
              <a:t>服务器程序。</a:t>
            </a:r>
            <a:r>
              <a:rPr lang="zh-CN" altLang="en-US"/>
              <a:t>  </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6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pPr algn="ctr"/>
            <a:r>
              <a:rPr lang="en-US" altLang="zh-CN" sz="4000"/>
              <a:t>IMAP </a:t>
            </a:r>
            <a:r>
              <a:rPr lang="zh-CN" altLang="en-US" sz="4000"/>
              <a:t>协议</a:t>
            </a:r>
            <a:br>
              <a:rPr lang="zh-CN" altLang="en-US" sz="4000"/>
            </a:br>
            <a:r>
              <a:rPr lang="en-US" altLang="zh-CN" sz="3600"/>
              <a:t>(Internet Message Access Protocol)</a:t>
            </a:r>
            <a:r>
              <a:rPr lang="en-US" altLang="zh-CN" sz="4000"/>
              <a:t> </a:t>
            </a:r>
          </a:p>
        </p:txBody>
      </p:sp>
      <p:sp>
        <p:nvSpPr>
          <p:cNvPr id="1169411" name="Rectangle 3"/>
          <p:cNvSpPr>
            <a:spLocks noGrp="1" noChangeArrowheads="1"/>
          </p:cNvSpPr>
          <p:nvPr>
            <p:ph type="body" idx="1"/>
          </p:nvPr>
        </p:nvSpPr>
        <p:spPr>
          <a:xfrm>
            <a:off x="1042988" y="1906588"/>
            <a:ext cx="7772400" cy="4114800"/>
          </a:xfrm>
        </p:spPr>
        <p:txBody>
          <a:bodyPr/>
          <a:lstStyle/>
          <a:p>
            <a:r>
              <a:rPr lang="en-US" altLang="zh-CN" sz="2800"/>
              <a:t>IMAP </a:t>
            </a:r>
            <a:r>
              <a:rPr lang="zh-CN" altLang="en-US" sz="2800"/>
              <a:t>也是按客户服务器方式工作，现在较新的是版本 </a:t>
            </a:r>
            <a:r>
              <a:rPr lang="en-US" altLang="zh-CN" sz="2800"/>
              <a:t>4</a:t>
            </a:r>
            <a:r>
              <a:rPr lang="zh-CN" altLang="en-US" sz="2800"/>
              <a:t>，即 </a:t>
            </a:r>
            <a:r>
              <a:rPr lang="en-US" altLang="zh-CN" sz="2800"/>
              <a:t>IMAP4</a:t>
            </a:r>
            <a:r>
              <a:rPr lang="zh-CN" altLang="en-US" sz="2800"/>
              <a:t>。</a:t>
            </a:r>
          </a:p>
          <a:p>
            <a:r>
              <a:rPr lang="zh-CN" altLang="en-US" sz="2800"/>
              <a:t>用户在自己的 </a:t>
            </a:r>
            <a:r>
              <a:rPr lang="en-US" altLang="zh-CN" sz="2800"/>
              <a:t>PC </a:t>
            </a:r>
            <a:r>
              <a:rPr lang="zh-CN" altLang="en-US" sz="2800"/>
              <a:t>机上就可以操纵 </a:t>
            </a:r>
            <a:r>
              <a:rPr lang="en-US" altLang="zh-CN" sz="2800"/>
              <a:t>ISP </a:t>
            </a:r>
            <a:r>
              <a:rPr lang="zh-CN" altLang="en-US" sz="2800"/>
              <a:t>的邮件服务器的邮箱，就像在本地操纵一样。</a:t>
            </a:r>
          </a:p>
          <a:p>
            <a:r>
              <a:rPr lang="zh-CN" altLang="en-US" sz="2800"/>
              <a:t>因此 </a:t>
            </a:r>
            <a:r>
              <a:rPr lang="en-US" altLang="zh-CN" sz="2800"/>
              <a:t>IMAP </a:t>
            </a:r>
            <a:r>
              <a:rPr lang="zh-CN" altLang="en-US" sz="2800"/>
              <a:t>是一个联机协议。当用户 </a:t>
            </a:r>
            <a:r>
              <a:rPr lang="en-US" altLang="zh-CN" sz="2800"/>
              <a:t>PC </a:t>
            </a:r>
            <a:r>
              <a:rPr lang="zh-CN" altLang="en-US" sz="2800"/>
              <a:t>机上的 </a:t>
            </a:r>
            <a:r>
              <a:rPr lang="en-US" altLang="zh-CN" sz="2800"/>
              <a:t>IMAP </a:t>
            </a:r>
            <a:r>
              <a:rPr lang="zh-CN" altLang="en-US" sz="2800"/>
              <a:t>客户程序打开 </a:t>
            </a:r>
            <a:r>
              <a:rPr lang="en-US" altLang="zh-CN" sz="2800"/>
              <a:t>IMAP </a:t>
            </a:r>
            <a:r>
              <a:rPr lang="zh-CN" altLang="en-US" sz="2800"/>
              <a:t>服务器的邮箱时，用户就可看到邮件的首部。若用户需要打开某个邮件，则该邮件才传到用户的计算机上。</a:t>
            </a:r>
            <a:r>
              <a:rPr lang="zh-CN" altLang="en-US"/>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9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9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a:xfrm>
            <a:off x="755650" y="214313"/>
            <a:ext cx="8188325" cy="1462087"/>
          </a:xfrm>
        </p:spPr>
        <p:txBody>
          <a:bodyPr/>
          <a:lstStyle/>
          <a:p>
            <a:pPr algn="ctr"/>
            <a:r>
              <a:rPr lang="en-US" altLang="zh-CN"/>
              <a:t>IMAP </a:t>
            </a:r>
            <a:r>
              <a:rPr lang="zh-CN" altLang="en-US"/>
              <a:t>的特点</a:t>
            </a:r>
            <a:endParaRPr lang="zh-CN" altLang="en-US" sz="4000"/>
          </a:p>
        </p:txBody>
      </p:sp>
      <p:sp>
        <p:nvSpPr>
          <p:cNvPr id="1171459" name="Rectangle 3"/>
          <p:cNvSpPr>
            <a:spLocks noGrp="1" noChangeArrowheads="1"/>
          </p:cNvSpPr>
          <p:nvPr>
            <p:ph type="body" idx="1"/>
          </p:nvPr>
        </p:nvSpPr>
        <p:spPr>
          <a:xfrm>
            <a:off x="323850" y="1917700"/>
            <a:ext cx="8640763" cy="4319588"/>
          </a:xfrm>
        </p:spPr>
        <p:txBody>
          <a:bodyPr/>
          <a:lstStyle/>
          <a:p>
            <a:pPr algn="just">
              <a:lnSpc>
                <a:spcPct val="105000"/>
              </a:lnSpc>
            </a:pPr>
            <a:r>
              <a:rPr lang="en-US" altLang="zh-CN" sz="2800"/>
              <a:t>IMAP</a:t>
            </a:r>
            <a:r>
              <a:rPr lang="zh-CN" altLang="en-US" sz="2800"/>
              <a:t>最大的好处就是用户可以在不同的地方使用不同的计算机随时上网阅读和处理自己的邮件。</a:t>
            </a:r>
          </a:p>
          <a:p>
            <a:pPr algn="just">
              <a:lnSpc>
                <a:spcPct val="105000"/>
              </a:lnSpc>
            </a:pPr>
            <a:r>
              <a:rPr lang="en-US" altLang="zh-CN" sz="2800"/>
              <a:t>IMAP </a:t>
            </a:r>
            <a:r>
              <a:rPr lang="zh-CN" altLang="en-US" sz="2800"/>
              <a:t>还允许收件人只读取邮件中的某一个部分。例如，收到了一个带有视像附件（此文件可能很大）的邮件。为了节省时间，可以先下载邮件的正文部分，待以后有时间再读取或下载这个很长的附件。</a:t>
            </a:r>
          </a:p>
          <a:p>
            <a:pPr algn="just">
              <a:lnSpc>
                <a:spcPct val="105000"/>
              </a:lnSpc>
            </a:pPr>
            <a:r>
              <a:rPr lang="en-US" altLang="zh-CN" sz="2800"/>
              <a:t>IMAP </a:t>
            </a:r>
            <a:r>
              <a:rPr lang="zh-CN" altLang="en-US" sz="2800"/>
              <a:t>的缺点是如果用户没有将邮件复制到自己的 </a:t>
            </a:r>
            <a:r>
              <a:rPr lang="en-US" altLang="zh-CN" sz="2800"/>
              <a:t>PC </a:t>
            </a:r>
            <a:r>
              <a:rPr lang="zh-CN" altLang="en-US" sz="2800"/>
              <a:t>上，则邮件一直是存放在 </a:t>
            </a:r>
            <a:r>
              <a:rPr lang="en-US" altLang="zh-CN" sz="2800"/>
              <a:t>IMAP </a:t>
            </a:r>
            <a:r>
              <a:rPr lang="zh-CN" altLang="en-US" sz="2800"/>
              <a:t>服务器上。因此用户需要经常与 </a:t>
            </a:r>
            <a:r>
              <a:rPr lang="en-US" altLang="zh-CN" sz="2800"/>
              <a:t>IMAP </a:t>
            </a:r>
            <a:r>
              <a:rPr lang="zh-CN" altLang="en-US" sz="2800"/>
              <a:t>服务器建立连接。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14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1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459"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506" name="Rectangle 2"/>
          <p:cNvSpPr>
            <a:spLocks noGrp="1" noChangeArrowheads="1"/>
          </p:cNvSpPr>
          <p:nvPr>
            <p:ph type="title"/>
          </p:nvPr>
        </p:nvSpPr>
        <p:spPr/>
        <p:txBody>
          <a:bodyPr/>
          <a:lstStyle/>
          <a:p>
            <a:pPr algn="ctr"/>
            <a:r>
              <a:rPr lang="zh-CN" altLang="en-US"/>
              <a:t>必须注意</a:t>
            </a:r>
          </a:p>
        </p:txBody>
      </p:sp>
      <p:sp>
        <p:nvSpPr>
          <p:cNvPr id="1173507" name="Rectangle 3"/>
          <p:cNvSpPr>
            <a:spLocks noGrp="1" noChangeArrowheads="1"/>
          </p:cNvSpPr>
          <p:nvPr>
            <p:ph type="body" idx="1"/>
          </p:nvPr>
        </p:nvSpPr>
        <p:spPr>
          <a:xfrm>
            <a:off x="827088" y="1917700"/>
            <a:ext cx="8137525" cy="4319588"/>
          </a:xfrm>
        </p:spPr>
        <p:txBody>
          <a:bodyPr/>
          <a:lstStyle/>
          <a:p>
            <a:r>
              <a:rPr lang="zh-CN" altLang="en-US" sz="2800" dirty="0"/>
              <a:t>不要将邮件读取协议 </a:t>
            </a:r>
            <a:r>
              <a:rPr lang="en-US" altLang="zh-CN" sz="2800" dirty="0"/>
              <a:t>POP </a:t>
            </a:r>
            <a:r>
              <a:rPr lang="zh-CN" altLang="en-US" sz="2800" dirty="0"/>
              <a:t>或 </a:t>
            </a:r>
            <a:r>
              <a:rPr lang="en-US" altLang="zh-CN" sz="2800" dirty="0"/>
              <a:t>IMAP </a:t>
            </a:r>
            <a:r>
              <a:rPr lang="zh-CN" altLang="en-US" sz="2800" dirty="0"/>
              <a:t>与邮件传送协议 </a:t>
            </a:r>
            <a:r>
              <a:rPr lang="en-US" altLang="zh-CN" sz="2800" dirty="0"/>
              <a:t>SMTP </a:t>
            </a:r>
            <a:r>
              <a:rPr lang="zh-CN" altLang="en-US" sz="2800" dirty="0"/>
              <a:t>弄混。</a:t>
            </a:r>
          </a:p>
          <a:p>
            <a:r>
              <a:rPr lang="zh-CN" altLang="en-US" sz="2800" dirty="0"/>
              <a:t>发信人的用户代理向源邮件服务器</a:t>
            </a:r>
            <a:r>
              <a:rPr lang="zh-CN" altLang="en-US" sz="2800" dirty="0">
                <a:solidFill>
                  <a:srgbClr val="FF0000"/>
                </a:solidFill>
              </a:rPr>
              <a:t>发送</a:t>
            </a:r>
            <a:r>
              <a:rPr lang="zh-CN" altLang="en-US" sz="2800" dirty="0"/>
              <a:t>邮件，以及源邮件服务器向目的邮件服务器</a:t>
            </a:r>
            <a:r>
              <a:rPr lang="zh-CN" altLang="en-US" sz="2800" dirty="0">
                <a:solidFill>
                  <a:srgbClr val="FF0000"/>
                </a:solidFill>
              </a:rPr>
              <a:t>发送</a:t>
            </a:r>
            <a:r>
              <a:rPr lang="zh-CN" altLang="en-US" sz="2800" dirty="0"/>
              <a:t>邮件，都是使用 </a:t>
            </a:r>
            <a:r>
              <a:rPr lang="en-US" altLang="zh-CN" sz="2800" dirty="0"/>
              <a:t>SMTP </a:t>
            </a:r>
            <a:r>
              <a:rPr lang="zh-CN" altLang="en-US" sz="2800" dirty="0"/>
              <a:t>协议。</a:t>
            </a:r>
          </a:p>
          <a:p>
            <a:r>
              <a:rPr lang="zh-CN" altLang="en-US" sz="2800" dirty="0"/>
              <a:t>而 </a:t>
            </a:r>
            <a:r>
              <a:rPr lang="en-US" altLang="zh-CN" sz="2800" dirty="0"/>
              <a:t>POP </a:t>
            </a:r>
            <a:r>
              <a:rPr lang="zh-CN" altLang="en-US" sz="2800" dirty="0"/>
              <a:t>协议或 </a:t>
            </a:r>
            <a:r>
              <a:rPr lang="en-US" altLang="zh-CN" sz="2800" dirty="0"/>
              <a:t>IMAP </a:t>
            </a:r>
            <a:r>
              <a:rPr lang="zh-CN" altLang="en-US" sz="2800" dirty="0"/>
              <a:t>协议则是用户从目的邮件服务器上</a:t>
            </a:r>
            <a:r>
              <a:rPr lang="zh-CN" altLang="en-US" sz="2800" dirty="0">
                <a:solidFill>
                  <a:srgbClr val="FF0000"/>
                </a:solidFill>
              </a:rPr>
              <a:t>读取</a:t>
            </a:r>
            <a:r>
              <a:rPr lang="zh-CN" altLang="en-US" sz="2800" dirty="0"/>
              <a:t>邮件所使用的协议。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3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3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07"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19" name="Text Box 15"/>
          <p:cNvSpPr txBox="1">
            <a:spLocks noChangeArrowheads="1"/>
          </p:cNvSpPr>
          <p:nvPr/>
        </p:nvSpPr>
        <p:spPr bwMode="auto">
          <a:xfrm>
            <a:off x="7048500" y="5564188"/>
            <a:ext cx="979488"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ea typeface="黑体" pitchFamily="2" charset="-122"/>
              </a:rPr>
              <a:t>HTTP</a:t>
            </a:r>
          </a:p>
        </p:txBody>
      </p:sp>
      <p:sp>
        <p:nvSpPr>
          <p:cNvPr id="1199118" name="Text Box 14"/>
          <p:cNvSpPr txBox="1">
            <a:spLocks noChangeArrowheads="1"/>
          </p:cNvSpPr>
          <p:nvPr/>
        </p:nvSpPr>
        <p:spPr bwMode="auto">
          <a:xfrm>
            <a:off x="827088" y="5564188"/>
            <a:ext cx="979487"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ea typeface="黑体" pitchFamily="2" charset="-122"/>
              </a:rPr>
              <a:t>HTTP</a:t>
            </a:r>
          </a:p>
        </p:txBody>
      </p:sp>
      <p:sp>
        <p:nvSpPr>
          <p:cNvPr id="1199106" name="Rectangle 2"/>
          <p:cNvSpPr>
            <a:spLocks noGrp="1" noChangeArrowheads="1"/>
          </p:cNvSpPr>
          <p:nvPr>
            <p:ph type="title"/>
          </p:nvPr>
        </p:nvSpPr>
        <p:spPr/>
        <p:txBody>
          <a:bodyPr/>
          <a:lstStyle/>
          <a:p>
            <a:pPr algn="ctr"/>
            <a:r>
              <a:rPr lang="en-US" altLang="zh-CN"/>
              <a:t>6.5.5  </a:t>
            </a:r>
            <a:r>
              <a:rPr lang="zh-CN" altLang="en-US"/>
              <a:t>基于万维网的电子邮件</a:t>
            </a:r>
          </a:p>
        </p:txBody>
      </p:sp>
      <p:sp>
        <p:nvSpPr>
          <p:cNvPr id="1199107" name="Rectangle 3"/>
          <p:cNvSpPr>
            <a:spLocks noGrp="1" noChangeArrowheads="1"/>
          </p:cNvSpPr>
          <p:nvPr>
            <p:ph type="body" idx="1"/>
          </p:nvPr>
        </p:nvSpPr>
        <p:spPr>
          <a:xfrm>
            <a:off x="1042988" y="1773238"/>
            <a:ext cx="7772400" cy="2808287"/>
          </a:xfrm>
        </p:spPr>
        <p:txBody>
          <a:bodyPr/>
          <a:lstStyle/>
          <a:p>
            <a:r>
              <a:rPr lang="zh-CN" altLang="en-US"/>
              <a:t>电子邮件从 </a:t>
            </a:r>
            <a:r>
              <a:rPr lang="en-US" altLang="zh-CN"/>
              <a:t>A </a:t>
            </a:r>
            <a:r>
              <a:rPr lang="zh-CN" altLang="en-US"/>
              <a:t>发送到网易邮件服务器是使用 </a:t>
            </a:r>
            <a:r>
              <a:rPr lang="en-US" altLang="zh-CN"/>
              <a:t>HTTP </a:t>
            </a:r>
            <a:r>
              <a:rPr lang="zh-CN" altLang="en-US"/>
              <a:t>协议。</a:t>
            </a:r>
          </a:p>
          <a:p>
            <a:r>
              <a:rPr lang="zh-CN" altLang="en-US"/>
              <a:t>两个邮件服务器之间的传送使用 </a:t>
            </a:r>
            <a:r>
              <a:rPr lang="en-US" altLang="zh-CN"/>
              <a:t>SMTP</a:t>
            </a:r>
            <a:r>
              <a:rPr lang="zh-CN" altLang="en-US"/>
              <a:t>。</a:t>
            </a:r>
          </a:p>
          <a:p>
            <a:r>
              <a:rPr lang="zh-CN" altLang="en-US"/>
              <a:t>邮件从新浪邮件服务器传送到 </a:t>
            </a:r>
            <a:r>
              <a:rPr lang="en-US" altLang="zh-CN"/>
              <a:t>B </a:t>
            </a:r>
            <a:r>
              <a:rPr lang="zh-CN" altLang="en-US"/>
              <a:t>是使用 </a:t>
            </a:r>
            <a:r>
              <a:rPr lang="en-US" altLang="zh-CN"/>
              <a:t>HTTP </a:t>
            </a:r>
            <a:r>
              <a:rPr lang="zh-CN" altLang="en-US"/>
              <a:t>协议。</a:t>
            </a:r>
          </a:p>
        </p:txBody>
      </p:sp>
      <p:sp>
        <p:nvSpPr>
          <p:cNvPr id="1199108" name="Text Box 4"/>
          <p:cNvSpPr txBox="1">
            <a:spLocks noChangeArrowheads="1"/>
          </p:cNvSpPr>
          <p:nvPr/>
        </p:nvSpPr>
        <p:spPr bwMode="auto">
          <a:xfrm>
            <a:off x="376238" y="5335588"/>
            <a:ext cx="387350"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ea typeface="黑体" pitchFamily="2" charset="-122"/>
              </a:rPr>
              <a:t>A</a:t>
            </a:r>
          </a:p>
        </p:txBody>
      </p:sp>
      <p:pic>
        <p:nvPicPr>
          <p:cNvPr id="1199109" name="Picture 5"/>
          <p:cNvPicPr>
            <a:picLocks noChangeArrowheads="1"/>
          </p:cNvPicPr>
          <p:nvPr/>
        </p:nvPicPr>
        <p:blipFill>
          <a:blip r:embed="rId2" cstate="print"/>
          <a:srcRect/>
          <a:stretch>
            <a:fillRect/>
          </a:stretch>
        </p:blipFill>
        <p:spPr bwMode="auto">
          <a:xfrm flipH="1">
            <a:off x="323850" y="5748338"/>
            <a:ext cx="398463" cy="433387"/>
          </a:xfrm>
          <a:prstGeom prst="rect">
            <a:avLst/>
          </a:prstGeom>
          <a:noFill/>
          <a:ln w="9525">
            <a:noFill/>
            <a:miter lim="800000"/>
            <a:headEnd/>
            <a:tailEnd/>
          </a:ln>
          <a:effectLst/>
        </p:spPr>
      </p:pic>
      <p:pic>
        <p:nvPicPr>
          <p:cNvPr id="1199110" name="Picture 6"/>
          <p:cNvPicPr>
            <a:picLocks noChangeArrowheads="1"/>
          </p:cNvPicPr>
          <p:nvPr/>
        </p:nvPicPr>
        <p:blipFill>
          <a:blip r:embed="rId3" cstate="print"/>
          <a:srcRect/>
          <a:stretch>
            <a:fillRect/>
          </a:stretch>
        </p:blipFill>
        <p:spPr bwMode="auto">
          <a:xfrm flipH="1">
            <a:off x="2051050" y="5461000"/>
            <a:ext cx="565150" cy="992188"/>
          </a:xfrm>
          <a:prstGeom prst="rect">
            <a:avLst/>
          </a:prstGeom>
          <a:noFill/>
          <a:ln w="9525">
            <a:noFill/>
            <a:miter lim="800000"/>
            <a:headEnd/>
            <a:tailEnd/>
          </a:ln>
          <a:effectLst/>
        </p:spPr>
      </p:pic>
      <p:pic>
        <p:nvPicPr>
          <p:cNvPr id="1199111" name="Picture 7"/>
          <p:cNvPicPr>
            <a:picLocks noChangeArrowheads="1"/>
          </p:cNvPicPr>
          <p:nvPr/>
        </p:nvPicPr>
        <p:blipFill>
          <a:blip r:embed="rId3" cstate="print"/>
          <a:srcRect/>
          <a:stretch>
            <a:fillRect/>
          </a:stretch>
        </p:blipFill>
        <p:spPr bwMode="auto">
          <a:xfrm flipH="1">
            <a:off x="6197600" y="5461000"/>
            <a:ext cx="565150" cy="992188"/>
          </a:xfrm>
          <a:prstGeom prst="rect">
            <a:avLst/>
          </a:prstGeom>
          <a:noFill/>
          <a:ln w="9525">
            <a:noFill/>
            <a:miter lim="800000"/>
            <a:headEnd/>
            <a:tailEnd/>
          </a:ln>
          <a:effectLst/>
        </p:spPr>
      </p:pic>
      <p:sp>
        <p:nvSpPr>
          <p:cNvPr id="1199112" name="Text Box 8"/>
          <p:cNvSpPr txBox="1">
            <a:spLocks noChangeArrowheads="1"/>
          </p:cNvSpPr>
          <p:nvPr/>
        </p:nvSpPr>
        <p:spPr bwMode="auto">
          <a:xfrm>
            <a:off x="8288338" y="5334000"/>
            <a:ext cx="387350"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ea typeface="黑体" pitchFamily="2" charset="-122"/>
              </a:rPr>
              <a:t>B</a:t>
            </a:r>
          </a:p>
        </p:txBody>
      </p:sp>
      <p:pic>
        <p:nvPicPr>
          <p:cNvPr id="1199113" name="Picture 9"/>
          <p:cNvPicPr>
            <a:picLocks noChangeArrowheads="1"/>
          </p:cNvPicPr>
          <p:nvPr/>
        </p:nvPicPr>
        <p:blipFill>
          <a:blip r:embed="rId2" cstate="print"/>
          <a:srcRect/>
          <a:stretch>
            <a:fillRect/>
          </a:stretch>
        </p:blipFill>
        <p:spPr bwMode="auto">
          <a:xfrm flipH="1">
            <a:off x="8235950" y="5746750"/>
            <a:ext cx="398463" cy="433388"/>
          </a:xfrm>
          <a:prstGeom prst="rect">
            <a:avLst/>
          </a:prstGeom>
          <a:noFill/>
          <a:ln w="9525">
            <a:noFill/>
            <a:miter lim="800000"/>
            <a:headEnd/>
            <a:tailEnd/>
          </a:ln>
          <a:effectLst/>
        </p:spPr>
      </p:pic>
      <p:sp>
        <p:nvSpPr>
          <p:cNvPr id="1199114" name="Line 10"/>
          <p:cNvSpPr>
            <a:spLocks noChangeShapeType="1"/>
          </p:cNvSpPr>
          <p:nvPr/>
        </p:nvSpPr>
        <p:spPr bwMode="auto">
          <a:xfrm flipV="1">
            <a:off x="638175" y="6037263"/>
            <a:ext cx="1485900" cy="12700"/>
          </a:xfrm>
          <a:prstGeom prst="line">
            <a:avLst/>
          </a:prstGeom>
          <a:noFill/>
          <a:ln w="76200">
            <a:solidFill>
              <a:schemeClr val="hlink"/>
            </a:solidFill>
            <a:round/>
            <a:headEnd/>
            <a:tailEnd type="triangle" w="med" len="lg"/>
          </a:ln>
          <a:effectLst/>
        </p:spPr>
        <p:txBody>
          <a:bodyPr/>
          <a:lstStyle/>
          <a:p>
            <a:endParaRPr lang="zh-CN" altLang="en-US"/>
          </a:p>
        </p:txBody>
      </p:sp>
      <p:sp>
        <p:nvSpPr>
          <p:cNvPr id="1199115" name="Line 11"/>
          <p:cNvSpPr>
            <a:spLocks noChangeShapeType="1"/>
          </p:cNvSpPr>
          <p:nvPr/>
        </p:nvSpPr>
        <p:spPr bwMode="auto">
          <a:xfrm flipV="1">
            <a:off x="2555875" y="6021388"/>
            <a:ext cx="3744913" cy="15875"/>
          </a:xfrm>
          <a:prstGeom prst="line">
            <a:avLst/>
          </a:prstGeom>
          <a:noFill/>
          <a:ln w="76200">
            <a:solidFill>
              <a:schemeClr val="folHlink"/>
            </a:solidFill>
            <a:round/>
            <a:headEnd/>
            <a:tailEnd type="triangle" w="med" len="lg"/>
          </a:ln>
          <a:effectLst/>
        </p:spPr>
        <p:txBody>
          <a:bodyPr/>
          <a:lstStyle/>
          <a:p>
            <a:endParaRPr lang="zh-CN" altLang="en-US"/>
          </a:p>
        </p:txBody>
      </p:sp>
      <p:sp>
        <p:nvSpPr>
          <p:cNvPr id="1199116" name="Line 12"/>
          <p:cNvSpPr>
            <a:spLocks noChangeShapeType="1"/>
          </p:cNvSpPr>
          <p:nvPr/>
        </p:nvSpPr>
        <p:spPr bwMode="auto">
          <a:xfrm flipV="1">
            <a:off x="6762750" y="6021388"/>
            <a:ext cx="1554163" cy="15875"/>
          </a:xfrm>
          <a:prstGeom prst="line">
            <a:avLst/>
          </a:prstGeom>
          <a:noFill/>
          <a:ln w="76200">
            <a:solidFill>
              <a:schemeClr val="hlink"/>
            </a:solidFill>
            <a:round/>
            <a:headEnd/>
            <a:tailEnd type="triangle" w="med" len="lg"/>
          </a:ln>
          <a:effectLst/>
        </p:spPr>
        <p:txBody>
          <a:bodyPr/>
          <a:lstStyle/>
          <a:p>
            <a:endParaRPr lang="zh-CN" altLang="en-US"/>
          </a:p>
        </p:txBody>
      </p:sp>
      <p:sp>
        <p:nvSpPr>
          <p:cNvPr id="1199117" name="Text Box 13"/>
          <p:cNvSpPr txBox="1">
            <a:spLocks noChangeArrowheads="1"/>
          </p:cNvSpPr>
          <p:nvPr/>
        </p:nvSpPr>
        <p:spPr bwMode="auto">
          <a:xfrm>
            <a:off x="3902075" y="5589588"/>
            <a:ext cx="1030288" cy="457200"/>
          </a:xfrm>
          <a:prstGeom prst="rect">
            <a:avLst/>
          </a:prstGeom>
          <a:noFill/>
          <a:ln w="9525">
            <a:noFill/>
            <a:miter lim="800000"/>
            <a:headEnd/>
            <a:tailEnd/>
          </a:ln>
          <a:effectLst/>
        </p:spPr>
        <p:txBody>
          <a:bodyPr wrap="none">
            <a:spAutoFit/>
          </a:bodyPr>
          <a:lstStyle/>
          <a:p>
            <a:r>
              <a:rPr lang="en-US" altLang="zh-CN" sz="2400">
                <a:solidFill>
                  <a:schemeClr val="folHlink"/>
                </a:solidFill>
                <a:latin typeface="Arial" charset="0"/>
                <a:ea typeface="黑体" pitchFamily="2" charset="-122"/>
              </a:rPr>
              <a:t>SMTP</a:t>
            </a:r>
          </a:p>
        </p:txBody>
      </p:sp>
      <p:sp>
        <p:nvSpPr>
          <p:cNvPr id="1199120" name="Text Box 16"/>
          <p:cNvSpPr txBox="1">
            <a:spLocks noChangeArrowheads="1"/>
          </p:cNvSpPr>
          <p:nvPr/>
        </p:nvSpPr>
        <p:spPr bwMode="auto">
          <a:xfrm>
            <a:off x="1173163" y="4767263"/>
            <a:ext cx="2317750" cy="749300"/>
          </a:xfrm>
          <a:prstGeom prst="rect">
            <a:avLst/>
          </a:prstGeom>
          <a:noFill/>
          <a:ln w="9525">
            <a:noFill/>
            <a:miter lim="800000"/>
            <a:headEnd/>
            <a:tailEnd/>
          </a:ln>
          <a:effectLst/>
        </p:spPr>
        <p:txBody>
          <a:bodyPr wrap="none">
            <a:spAutoFit/>
          </a:bodyPr>
          <a:lstStyle/>
          <a:p>
            <a:pPr algn="ctr">
              <a:lnSpc>
                <a:spcPct val="90000"/>
              </a:lnSpc>
            </a:pPr>
            <a:r>
              <a:rPr lang="zh-CN" altLang="en-US" sz="2400">
                <a:solidFill>
                  <a:schemeClr val="folHlink"/>
                </a:solidFill>
                <a:latin typeface="Arial" charset="0"/>
                <a:ea typeface="黑体" pitchFamily="2" charset="-122"/>
              </a:rPr>
              <a:t>网易邮件服务器</a:t>
            </a:r>
          </a:p>
          <a:p>
            <a:pPr algn="ctr">
              <a:lnSpc>
                <a:spcPct val="90000"/>
              </a:lnSpc>
            </a:pPr>
            <a:r>
              <a:rPr lang="en-US" altLang="zh-CN" sz="2400">
                <a:solidFill>
                  <a:schemeClr val="folHlink"/>
                </a:solidFill>
                <a:latin typeface="Arial" charset="0"/>
                <a:ea typeface="黑体" pitchFamily="2" charset="-122"/>
              </a:rPr>
              <a:t>mail.163.com</a:t>
            </a:r>
          </a:p>
        </p:txBody>
      </p:sp>
      <p:sp>
        <p:nvSpPr>
          <p:cNvPr id="1199121" name="Text Box 17"/>
          <p:cNvSpPr txBox="1">
            <a:spLocks noChangeArrowheads="1"/>
          </p:cNvSpPr>
          <p:nvPr/>
        </p:nvSpPr>
        <p:spPr bwMode="auto">
          <a:xfrm>
            <a:off x="5140325" y="4767263"/>
            <a:ext cx="2455863" cy="749300"/>
          </a:xfrm>
          <a:prstGeom prst="rect">
            <a:avLst/>
          </a:prstGeom>
          <a:noFill/>
          <a:ln w="9525">
            <a:noFill/>
            <a:miter lim="800000"/>
            <a:headEnd/>
            <a:tailEnd/>
          </a:ln>
          <a:effectLst/>
        </p:spPr>
        <p:txBody>
          <a:bodyPr wrap="none">
            <a:spAutoFit/>
          </a:bodyPr>
          <a:lstStyle/>
          <a:p>
            <a:pPr algn="ctr">
              <a:lnSpc>
                <a:spcPct val="90000"/>
              </a:lnSpc>
            </a:pPr>
            <a:r>
              <a:rPr lang="zh-CN" altLang="en-US" sz="2400">
                <a:solidFill>
                  <a:schemeClr val="folHlink"/>
                </a:solidFill>
                <a:latin typeface="Arial" charset="0"/>
                <a:ea typeface="黑体" pitchFamily="2" charset="-122"/>
              </a:rPr>
              <a:t>新浪邮件服务器</a:t>
            </a:r>
          </a:p>
          <a:p>
            <a:pPr algn="ctr">
              <a:lnSpc>
                <a:spcPct val="90000"/>
              </a:lnSpc>
            </a:pPr>
            <a:r>
              <a:rPr lang="en-US" altLang="zh-CN" sz="2400">
                <a:solidFill>
                  <a:schemeClr val="folHlink"/>
                </a:solidFill>
                <a:latin typeface="Arial" charset="0"/>
                <a:ea typeface="黑体" pitchFamily="2" charset="-122"/>
              </a:rPr>
              <a:t>mail.sina.com.cn</a:t>
            </a:r>
          </a:p>
        </p:txBody>
      </p:sp>
      <p:sp>
        <p:nvSpPr>
          <p:cNvPr id="20" name="灯片编号占位符 19"/>
          <p:cNvSpPr>
            <a:spLocks noGrp="1"/>
          </p:cNvSpPr>
          <p:nvPr>
            <p:ph type="sldNum" sz="quarter" idx="12"/>
          </p:nvPr>
        </p:nvSpPr>
        <p:spPr/>
        <p:txBody>
          <a:bodyPr/>
          <a:lstStyle/>
          <a:p>
            <a:fld id="{33658E32-E280-4F3B-B91F-4FFDC8F9B0E3}" type="slidenum">
              <a:rPr lang="en-US" altLang="zh-CN" smtClean="0"/>
              <a:pPr/>
              <a:t>137</a:t>
            </a:fld>
            <a:endParaRPr lang="en-US" altLang="zh-CN"/>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a:xfrm>
            <a:off x="684213" y="214313"/>
            <a:ext cx="8135937" cy="1462087"/>
          </a:xfrm>
        </p:spPr>
        <p:txBody>
          <a:bodyPr/>
          <a:lstStyle/>
          <a:p>
            <a:pPr algn="ctr"/>
            <a:r>
              <a:rPr lang="en-US" altLang="zh-CN" sz="4000" dirty="0"/>
              <a:t>6.5.6  </a:t>
            </a:r>
            <a:r>
              <a:rPr lang="zh-CN" altLang="en-US" sz="4000" dirty="0"/>
              <a:t>通用因特网邮件扩充 </a:t>
            </a:r>
            <a:r>
              <a:rPr lang="en-US" altLang="zh-CN" sz="4000" dirty="0"/>
              <a:t>MIME</a:t>
            </a:r>
            <a:endParaRPr lang="zh-CN" altLang="en-US" sz="4000" dirty="0"/>
          </a:p>
        </p:txBody>
      </p:sp>
      <p:sp>
        <p:nvSpPr>
          <p:cNvPr id="1175555" name="Rectangle 3"/>
          <p:cNvSpPr>
            <a:spLocks noGrp="1" noChangeArrowheads="1"/>
          </p:cNvSpPr>
          <p:nvPr>
            <p:ph type="body" idx="1"/>
          </p:nvPr>
        </p:nvSpPr>
        <p:spPr>
          <a:xfrm>
            <a:off x="827088" y="2060575"/>
            <a:ext cx="7705725" cy="4248150"/>
          </a:xfrm>
        </p:spPr>
        <p:txBody>
          <a:bodyPr/>
          <a:lstStyle/>
          <a:p>
            <a:pPr algn="just">
              <a:buFont typeface="Wingdings" pitchFamily="2" charset="2"/>
              <a:buNone/>
            </a:pPr>
            <a:r>
              <a:rPr lang="en-US" altLang="zh-CN" sz="2800"/>
              <a:t>SMTP </a:t>
            </a:r>
            <a:r>
              <a:rPr lang="zh-CN" altLang="en-US" sz="2800"/>
              <a:t>有以下缺点：</a:t>
            </a:r>
          </a:p>
          <a:p>
            <a:pPr algn="just"/>
            <a:r>
              <a:rPr lang="en-US" altLang="zh-CN" sz="2800"/>
              <a:t>SMTP </a:t>
            </a:r>
            <a:r>
              <a:rPr lang="zh-CN" altLang="en-US" sz="2800"/>
              <a:t>不能传送可执行文件或其他的二进制对象。</a:t>
            </a:r>
          </a:p>
          <a:p>
            <a:pPr algn="just"/>
            <a:r>
              <a:rPr lang="en-US" altLang="zh-CN" sz="2800"/>
              <a:t>SMTP </a:t>
            </a:r>
            <a:r>
              <a:rPr lang="zh-CN" altLang="en-US" sz="2800"/>
              <a:t>限于传送 </a:t>
            </a:r>
            <a:r>
              <a:rPr lang="en-US" altLang="zh-CN" sz="2800"/>
              <a:t>7 </a:t>
            </a:r>
            <a:r>
              <a:rPr lang="zh-CN" altLang="en-US" sz="2800"/>
              <a:t>位的 </a:t>
            </a:r>
            <a:r>
              <a:rPr lang="en-US" altLang="zh-CN" sz="2800"/>
              <a:t>ASCII </a:t>
            </a:r>
            <a:r>
              <a:rPr lang="zh-CN" altLang="en-US" sz="2800"/>
              <a:t>码。许多其他非英语国家的文字（如中文、俄文，甚至带重音符号的法文或德文）就无法传送。</a:t>
            </a:r>
          </a:p>
          <a:p>
            <a:pPr algn="just"/>
            <a:r>
              <a:rPr lang="en-US" altLang="zh-CN" sz="2800"/>
              <a:t>SMTP </a:t>
            </a:r>
            <a:r>
              <a:rPr lang="zh-CN" altLang="en-US" sz="2800"/>
              <a:t>服务器会拒绝超过一定长度的邮件。</a:t>
            </a:r>
          </a:p>
          <a:p>
            <a:pPr algn="just"/>
            <a:r>
              <a:rPr lang="zh-CN" altLang="en-US" sz="2800"/>
              <a:t>某些 </a:t>
            </a:r>
            <a:r>
              <a:rPr lang="en-US" altLang="zh-CN" sz="2800"/>
              <a:t>SMTP </a:t>
            </a:r>
            <a:r>
              <a:rPr lang="zh-CN" altLang="en-US" sz="2800"/>
              <a:t>的实现并没有完全按照</a:t>
            </a:r>
            <a:r>
              <a:rPr lang="en-US" altLang="zh-CN" sz="2800"/>
              <a:t>[RFC 821]</a:t>
            </a:r>
            <a:r>
              <a:rPr lang="zh-CN" altLang="en-US" sz="2800"/>
              <a:t>的 </a:t>
            </a:r>
            <a:r>
              <a:rPr lang="en-US" altLang="zh-CN" sz="2800"/>
              <a:t>SMTP </a:t>
            </a:r>
            <a:r>
              <a:rPr lang="zh-CN" altLang="en-US" sz="2800"/>
              <a:t>标准。</a:t>
            </a:r>
            <a:r>
              <a:rPr lang="zh-CN" altLang="en-US"/>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5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5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5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5"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Grp="1" noChangeArrowheads="1"/>
          </p:cNvSpPr>
          <p:nvPr>
            <p:ph type="title"/>
          </p:nvPr>
        </p:nvSpPr>
        <p:spPr/>
        <p:txBody>
          <a:bodyPr/>
          <a:lstStyle/>
          <a:p>
            <a:pPr algn="ctr"/>
            <a:r>
              <a:rPr lang="en-US" altLang="zh-CN"/>
              <a:t>MIME </a:t>
            </a:r>
            <a:r>
              <a:rPr lang="zh-CN" altLang="en-US"/>
              <a:t>的特点</a:t>
            </a:r>
          </a:p>
        </p:txBody>
      </p:sp>
      <p:sp>
        <p:nvSpPr>
          <p:cNvPr id="1177603" name="Rectangle 3"/>
          <p:cNvSpPr>
            <a:spLocks noGrp="1" noChangeArrowheads="1"/>
          </p:cNvSpPr>
          <p:nvPr>
            <p:ph type="body" idx="1"/>
          </p:nvPr>
        </p:nvSpPr>
        <p:spPr>
          <a:xfrm>
            <a:off x="828675" y="1989138"/>
            <a:ext cx="7559675" cy="4248150"/>
          </a:xfrm>
        </p:spPr>
        <p:txBody>
          <a:bodyPr/>
          <a:lstStyle/>
          <a:p>
            <a:pPr algn="just"/>
            <a:r>
              <a:rPr lang="en-US" altLang="zh-CN" sz="2800"/>
              <a:t>MIME </a:t>
            </a:r>
            <a:r>
              <a:rPr lang="zh-CN" altLang="en-US" sz="2800"/>
              <a:t>并没有改动 </a:t>
            </a:r>
            <a:r>
              <a:rPr lang="en-US" altLang="zh-CN" sz="2800"/>
              <a:t>SMTP </a:t>
            </a:r>
            <a:r>
              <a:rPr lang="zh-CN" altLang="en-US" sz="2800"/>
              <a:t>或取代它。</a:t>
            </a:r>
          </a:p>
          <a:p>
            <a:pPr algn="just"/>
            <a:r>
              <a:rPr lang="en-US" altLang="zh-CN" sz="2800"/>
              <a:t>MIME </a:t>
            </a:r>
            <a:r>
              <a:rPr lang="zh-CN" altLang="en-US" sz="2800"/>
              <a:t>的意图是继续使用目前的</a:t>
            </a:r>
            <a:r>
              <a:rPr lang="en-US" altLang="zh-CN" sz="2800"/>
              <a:t>[RFC 822]</a:t>
            </a:r>
            <a:r>
              <a:rPr lang="zh-CN" altLang="en-US" sz="2800"/>
              <a:t>格式，但增加了邮件主体的结构，并定义了传送非 </a:t>
            </a:r>
            <a:r>
              <a:rPr lang="en-US" altLang="zh-CN" sz="2800"/>
              <a:t>ASCII </a:t>
            </a:r>
            <a:r>
              <a:rPr lang="zh-CN" altLang="en-US" sz="2800"/>
              <a:t>码的编码规则。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139</a:t>
            </a:fld>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pPr algn="ctr"/>
            <a:r>
              <a:rPr lang="en-US" altLang="zh-CN"/>
              <a:t>6.1.3  </a:t>
            </a:r>
            <a:r>
              <a:rPr lang="zh-CN" altLang="en-US"/>
              <a:t>域名服务器 </a:t>
            </a:r>
          </a:p>
        </p:txBody>
      </p:sp>
      <p:sp>
        <p:nvSpPr>
          <p:cNvPr id="1064963" name="Rectangle 3"/>
          <p:cNvSpPr>
            <a:spLocks noGrp="1" noChangeArrowheads="1"/>
          </p:cNvSpPr>
          <p:nvPr>
            <p:ph type="body" idx="1"/>
          </p:nvPr>
        </p:nvSpPr>
        <p:spPr>
          <a:xfrm>
            <a:off x="1042988" y="1773238"/>
            <a:ext cx="7772400" cy="4608512"/>
          </a:xfrm>
        </p:spPr>
        <p:txBody>
          <a:bodyPr/>
          <a:lstStyle/>
          <a:p>
            <a:r>
              <a:rPr lang="zh-CN" altLang="en-US" sz="2800"/>
              <a:t>一个服务器所负责管辖的（或有权限的）范围叫做</a:t>
            </a:r>
            <a:r>
              <a:rPr lang="zh-CN" altLang="en-US" sz="2800">
                <a:solidFill>
                  <a:schemeClr val="hlink"/>
                </a:solidFill>
              </a:rPr>
              <a:t>区</a:t>
            </a:r>
            <a:r>
              <a:rPr lang="en-US" altLang="zh-CN" sz="2800"/>
              <a:t>(zone)</a:t>
            </a:r>
            <a:r>
              <a:rPr lang="zh-CN" altLang="en-US" sz="2800"/>
              <a:t>。</a:t>
            </a:r>
          </a:p>
          <a:p>
            <a:r>
              <a:rPr lang="zh-CN" altLang="en-US" sz="2800"/>
              <a:t>各单位根据具体情况来划分自己管辖范围的区。但在一个区中的所有节点必须是能够连通的。</a:t>
            </a:r>
          </a:p>
          <a:p>
            <a:r>
              <a:rPr lang="zh-CN" altLang="en-US" sz="2800"/>
              <a:t>每一个区设置相应的</a:t>
            </a:r>
            <a:r>
              <a:rPr lang="zh-CN" altLang="en-US" sz="2800">
                <a:solidFill>
                  <a:schemeClr val="hlink"/>
                </a:solidFill>
              </a:rPr>
              <a:t>权限域名服务器</a:t>
            </a:r>
            <a:r>
              <a:rPr lang="zh-CN" altLang="en-US" sz="2800"/>
              <a:t>，用来保存该区中的所有主机的域名到</a:t>
            </a:r>
            <a:r>
              <a:rPr lang="en-US" altLang="zh-CN" sz="2800"/>
              <a:t>IP</a:t>
            </a:r>
            <a:r>
              <a:rPr lang="zh-CN" altLang="en-US" sz="2800"/>
              <a:t>地址的映射。</a:t>
            </a:r>
          </a:p>
          <a:p>
            <a:r>
              <a:rPr lang="en-US" altLang="zh-CN" sz="2800"/>
              <a:t>DNS </a:t>
            </a:r>
            <a:r>
              <a:rPr lang="zh-CN" altLang="en-US" sz="2800"/>
              <a:t>服务器的管辖范围不是以“域”为单位，而是以“区”为单位。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a:t>
            </a:fld>
            <a:endParaRPr lang="en-US" altLang="zh-CN"/>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a:xfrm>
            <a:off x="755650" y="1052513"/>
            <a:ext cx="7793038" cy="695325"/>
          </a:xfrm>
        </p:spPr>
        <p:txBody>
          <a:bodyPr/>
          <a:lstStyle/>
          <a:p>
            <a:pPr algn="ctr"/>
            <a:r>
              <a:rPr lang="en-US" altLang="zh-CN"/>
              <a:t>MIME </a:t>
            </a:r>
            <a:r>
              <a:rPr lang="zh-CN" altLang="en-US"/>
              <a:t>和 </a:t>
            </a:r>
            <a:r>
              <a:rPr lang="en-US" altLang="zh-CN"/>
              <a:t>SMTP </a:t>
            </a:r>
            <a:r>
              <a:rPr lang="zh-CN" altLang="en-US"/>
              <a:t>的关系 </a:t>
            </a:r>
          </a:p>
        </p:txBody>
      </p:sp>
      <p:sp>
        <p:nvSpPr>
          <p:cNvPr id="1179651" name="Text Box 3"/>
          <p:cNvSpPr txBox="1">
            <a:spLocks noChangeArrowheads="1"/>
          </p:cNvSpPr>
          <p:nvPr/>
        </p:nvSpPr>
        <p:spPr bwMode="auto">
          <a:xfrm>
            <a:off x="1647825" y="2887663"/>
            <a:ext cx="1495425"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非 </a:t>
            </a:r>
            <a:r>
              <a:rPr kumimoji="1" lang="en-US" altLang="zh-CN" sz="2000">
                <a:solidFill>
                  <a:srgbClr val="333399"/>
                </a:solidFill>
                <a:latin typeface="Arial" charset="0"/>
                <a:ea typeface="黑体" pitchFamily="2" charset="-122"/>
              </a:rPr>
              <a:t>ASCII </a:t>
            </a:r>
            <a:r>
              <a:rPr kumimoji="1" lang="zh-CN" altLang="en-US" sz="2000">
                <a:solidFill>
                  <a:srgbClr val="333399"/>
                </a:solidFill>
                <a:latin typeface="Arial" charset="0"/>
                <a:ea typeface="黑体" pitchFamily="2" charset="-122"/>
              </a:rPr>
              <a:t>码</a:t>
            </a:r>
          </a:p>
        </p:txBody>
      </p:sp>
      <p:sp>
        <p:nvSpPr>
          <p:cNvPr id="1179652" name="Text Box 4"/>
          <p:cNvSpPr txBox="1">
            <a:spLocks noChangeArrowheads="1"/>
          </p:cNvSpPr>
          <p:nvPr/>
        </p:nvSpPr>
        <p:spPr bwMode="auto">
          <a:xfrm>
            <a:off x="1662113" y="4400550"/>
            <a:ext cx="170656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7 </a:t>
            </a:r>
            <a:r>
              <a:rPr kumimoji="1" lang="zh-CN" altLang="en-US" sz="2000">
                <a:solidFill>
                  <a:srgbClr val="333399"/>
                </a:solidFill>
                <a:latin typeface="Arial" charset="0"/>
                <a:ea typeface="黑体" pitchFamily="2" charset="-122"/>
              </a:rPr>
              <a:t>位 </a:t>
            </a:r>
            <a:r>
              <a:rPr kumimoji="1" lang="en-US" altLang="zh-CN" sz="2000">
                <a:solidFill>
                  <a:srgbClr val="333399"/>
                </a:solidFill>
                <a:latin typeface="Arial" charset="0"/>
                <a:ea typeface="黑体" pitchFamily="2" charset="-122"/>
              </a:rPr>
              <a:t>ASCII </a:t>
            </a:r>
            <a:r>
              <a:rPr kumimoji="1" lang="zh-CN" altLang="en-US" sz="2000">
                <a:solidFill>
                  <a:srgbClr val="333399"/>
                </a:solidFill>
                <a:latin typeface="Arial" charset="0"/>
                <a:ea typeface="黑体" pitchFamily="2" charset="-122"/>
              </a:rPr>
              <a:t>码</a:t>
            </a:r>
          </a:p>
        </p:txBody>
      </p:sp>
      <p:sp>
        <p:nvSpPr>
          <p:cNvPr id="1179653" name="Rectangle 5"/>
          <p:cNvSpPr>
            <a:spLocks noChangeArrowheads="1"/>
          </p:cNvSpPr>
          <p:nvPr/>
        </p:nvSpPr>
        <p:spPr bwMode="auto">
          <a:xfrm>
            <a:off x="1042988" y="3465513"/>
            <a:ext cx="1182687" cy="596900"/>
          </a:xfrm>
          <a:prstGeom prst="rect">
            <a:avLst/>
          </a:prstGeom>
          <a:solidFill>
            <a:srgbClr val="FFCCFF"/>
          </a:solidFill>
          <a:ln w="9525">
            <a:solidFill>
              <a:srgbClr val="333399"/>
            </a:solidFill>
            <a:miter lim="800000"/>
            <a:headEnd/>
            <a:tailEnd/>
          </a:ln>
          <a:effectLst>
            <a:outerShdw dist="53882" dir="2700000" algn="ctr" rotWithShape="0">
              <a:schemeClr val="bg2"/>
            </a:outerShdw>
          </a:effectLst>
        </p:spPr>
        <p:txBody>
          <a:bodyPr wrap="none" anchor="ctr"/>
          <a:lstStyle/>
          <a:p>
            <a:pPr algn="ctr"/>
            <a:r>
              <a:rPr kumimoji="1" lang="en-US" altLang="zh-CN" sz="2000">
                <a:solidFill>
                  <a:srgbClr val="333399"/>
                </a:solidFill>
                <a:latin typeface="Arial" charset="0"/>
                <a:ea typeface="黑体" pitchFamily="2" charset="-122"/>
              </a:rPr>
              <a:t>MIME</a:t>
            </a:r>
          </a:p>
        </p:txBody>
      </p:sp>
      <p:sp>
        <p:nvSpPr>
          <p:cNvPr id="1179654" name="Rectangle 6"/>
          <p:cNvSpPr>
            <a:spLocks noChangeArrowheads="1"/>
          </p:cNvSpPr>
          <p:nvPr/>
        </p:nvSpPr>
        <p:spPr bwMode="auto">
          <a:xfrm>
            <a:off x="1042988" y="5137150"/>
            <a:ext cx="1182687" cy="596900"/>
          </a:xfrm>
          <a:prstGeom prst="rect">
            <a:avLst/>
          </a:prstGeom>
          <a:solidFill>
            <a:srgbClr val="CCECFF"/>
          </a:solidFill>
          <a:ln w="9525">
            <a:solidFill>
              <a:srgbClr val="333399"/>
            </a:solidFill>
            <a:miter lim="800000"/>
            <a:headEnd/>
            <a:tailEnd/>
          </a:ln>
          <a:effectLst>
            <a:outerShdw dist="45791" dir="2021404" algn="ctr" rotWithShape="0">
              <a:schemeClr val="bg2"/>
            </a:outerShdw>
          </a:effectLst>
        </p:spPr>
        <p:txBody>
          <a:bodyPr wrap="none" anchor="ctr"/>
          <a:lstStyle/>
          <a:p>
            <a:pPr algn="ctr"/>
            <a:r>
              <a:rPr kumimoji="1" lang="en-US" altLang="zh-CN" sz="2000">
                <a:solidFill>
                  <a:srgbClr val="333399"/>
                </a:solidFill>
                <a:latin typeface="Arial" charset="0"/>
                <a:ea typeface="黑体" pitchFamily="2" charset="-122"/>
              </a:rPr>
              <a:t>SMTP</a:t>
            </a:r>
          </a:p>
        </p:txBody>
      </p:sp>
      <p:sp>
        <p:nvSpPr>
          <p:cNvPr id="1179655" name="Rectangle 7"/>
          <p:cNvSpPr>
            <a:spLocks noChangeArrowheads="1"/>
          </p:cNvSpPr>
          <p:nvPr/>
        </p:nvSpPr>
        <p:spPr bwMode="auto">
          <a:xfrm>
            <a:off x="7061200" y="3465513"/>
            <a:ext cx="1182688" cy="596900"/>
          </a:xfrm>
          <a:prstGeom prst="rect">
            <a:avLst/>
          </a:prstGeom>
          <a:solidFill>
            <a:srgbClr val="FFCCFF"/>
          </a:solidFill>
          <a:ln w="9525">
            <a:solidFill>
              <a:srgbClr val="333399"/>
            </a:solidFill>
            <a:miter lim="800000"/>
            <a:headEnd/>
            <a:tailEnd/>
          </a:ln>
          <a:effectLst>
            <a:outerShdw dist="53882" dir="2700000" algn="ctr" rotWithShape="0">
              <a:schemeClr val="bg2"/>
            </a:outerShdw>
          </a:effectLst>
        </p:spPr>
        <p:txBody>
          <a:bodyPr wrap="none" anchor="ctr"/>
          <a:lstStyle/>
          <a:p>
            <a:pPr algn="ctr"/>
            <a:r>
              <a:rPr kumimoji="1" lang="en-US" altLang="zh-CN" sz="2000">
                <a:solidFill>
                  <a:srgbClr val="333399"/>
                </a:solidFill>
                <a:latin typeface="Arial" charset="0"/>
                <a:ea typeface="黑体" pitchFamily="2" charset="-122"/>
              </a:rPr>
              <a:t>MIME</a:t>
            </a:r>
          </a:p>
        </p:txBody>
      </p:sp>
      <p:sp>
        <p:nvSpPr>
          <p:cNvPr id="1179656" name="Rectangle 8"/>
          <p:cNvSpPr>
            <a:spLocks noChangeArrowheads="1"/>
          </p:cNvSpPr>
          <p:nvPr/>
        </p:nvSpPr>
        <p:spPr bwMode="auto">
          <a:xfrm>
            <a:off x="7061200" y="5137150"/>
            <a:ext cx="1182688" cy="596900"/>
          </a:xfrm>
          <a:prstGeom prst="rect">
            <a:avLst/>
          </a:prstGeom>
          <a:solidFill>
            <a:srgbClr val="CCECFF"/>
          </a:solidFill>
          <a:ln w="9525">
            <a:solidFill>
              <a:srgbClr val="333399"/>
            </a:solidFill>
            <a:miter lim="800000"/>
            <a:headEnd/>
            <a:tailEnd/>
          </a:ln>
          <a:effectLst>
            <a:outerShdw dist="45791" dir="2021404" algn="ctr" rotWithShape="0">
              <a:schemeClr val="bg2"/>
            </a:outerShdw>
          </a:effectLst>
        </p:spPr>
        <p:txBody>
          <a:bodyPr wrap="none" anchor="ctr"/>
          <a:lstStyle/>
          <a:p>
            <a:pPr algn="ctr"/>
            <a:r>
              <a:rPr kumimoji="1" lang="en-US" altLang="zh-CN" sz="2000">
                <a:solidFill>
                  <a:srgbClr val="333399"/>
                </a:solidFill>
                <a:latin typeface="Arial" charset="0"/>
                <a:ea typeface="黑体" pitchFamily="2" charset="-122"/>
              </a:rPr>
              <a:t>SMTP</a:t>
            </a:r>
          </a:p>
        </p:txBody>
      </p:sp>
      <p:sp>
        <p:nvSpPr>
          <p:cNvPr id="1179657" name="Line 9"/>
          <p:cNvSpPr>
            <a:spLocks noChangeShapeType="1"/>
          </p:cNvSpPr>
          <p:nvPr/>
        </p:nvSpPr>
        <p:spPr bwMode="auto">
          <a:xfrm>
            <a:off x="2243138" y="5435600"/>
            <a:ext cx="4837112" cy="0"/>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1179658" name="Line 10"/>
          <p:cNvSpPr>
            <a:spLocks noChangeShapeType="1"/>
          </p:cNvSpPr>
          <p:nvPr/>
        </p:nvSpPr>
        <p:spPr bwMode="auto">
          <a:xfrm rot="5400000" flipH="1" flipV="1">
            <a:off x="1096169" y="4599782"/>
            <a:ext cx="1074737" cy="0"/>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1179659" name="Line 11"/>
          <p:cNvSpPr>
            <a:spLocks noChangeShapeType="1"/>
          </p:cNvSpPr>
          <p:nvPr/>
        </p:nvSpPr>
        <p:spPr bwMode="auto">
          <a:xfrm rot="5400000" flipH="1" flipV="1">
            <a:off x="7115969" y="4599782"/>
            <a:ext cx="1074737" cy="0"/>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1179660" name="Line 12"/>
          <p:cNvSpPr>
            <a:spLocks noChangeShapeType="1"/>
          </p:cNvSpPr>
          <p:nvPr/>
        </p:nvSpPr>
        <p:spPr bwMode="auto">
          <a:xfrm rot="16200000" flipV="1">
            <a:off x="1248569" y="3080544"/>
            <a:ext cx="769938" cy="0"/>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1179661" name="Line 13"/>
          <p:cNvSpPr>
            <a:spLocks noChangeShapeType="1"/>
          </p:cNvSpPr>
          <p:nvPr/>
        </p:nvSpPr>
        <p:spPr bwMode="auto">
          <a:xfrm rot="16200000" flipV="1">
            <a:off x="7268369" y="3080544"/>
            <a:ext cx="769938" cy="0"/>
          </a:xfrm>
          <a:prstGeom prst="line">
            <a:avLst/>
          </a:prstGeom>
          <a:noFill/>
          <a:ln w="28575">
            <a:solidFill>
              <a:srgbClr val="333399"/>
            </a:solidFill>
            <a:round/>
            <a:headEnd type="triangle" w="med" len="lg"/>
            <a:tailEnd type="triangle" w="med" len="lg"/>
          </a:ln>
          <a:effectLst/>
        </p:spPr>
        <p:txBody>
          <a:bodyPr/>
          <a:lstStyle/>
          <a:p>
            <a:endParaRPr lang="zh-CN" altLang="en-US"/>
          </a:p>
        </p:txBody>
      </p:sp>
      <p:sp>
        <p:nvSpPr>
          <p:cNvPr id="1179662" name="Text Box 14"/>
          <p:cNvSpPr txBox="1">
            <a:spLocks noChangeArrowheads="1"/>
          </p:cNvSpPr>
          <p:nvPr/>
        </p:nvSpPr>
        <p:spPr bwMode="auto">
          <a:xfrm>
            <a:off x="5940425" y="4371975"/>
            <a:ext cx="1706563" cy="395288"/>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7 </a:t>
            </a:r>
            <a:r>
              <a:rPr kumimoji="1" lang="zh-CN" altLang="en-US" sz="2000">
                <a:solidFill>
                  <a:srgbClr val="333399"/>
                </a:solidFill>
                <a:latin typeface="Arial" charset="0"/>
                <a:ea typeface="黑体" pitchFamily="2" charset="-122"/>
              </a:rPr>
              <a:t>位 </a:t>
            </a:r>
            <a:r>
              <a:rPr kumimoji="1" lang="en-US" altLang="zh-CN" sz="2000">
                <a:solidFill>
                  <a:srgbClr val="333399"/>
                </a:solidFill>
                <a:latin typeface="Arial" charset="0"/>
                <a:ea typeface="黑体" pitchFamily="2" charset="-122"/>
              </a:rPr>
              <a:t>ASCII </a:t>
            </a:r>
            <a:r>
              <a:rPr kumimoji="1" lang="zh-CN" altLang="en-US" sz="2000">
                <a:solidFill>
                  <a:srgbClr val="333399"/>
                </a:solidFill>
                <a:latin typeface="Arial" charset="0"/>
                <a:ea typeface="黑体" pitchFamily="2" charset="-122"/>
              </a:rPr>
              <a:t>码</a:t>
            </a:r>
          </a:p>
        </p:txBody>
      </p:sp>
      <p:sp>
        <p:nvSpPr>
          <p:cNvPr id="1179663" name="Text Box 15"/>
          <p:cNvSpPr txBox="1">
            <a:spLocks noChangeArrowheads="1"/>
          </p:cNvSpPr>
          <p:nvPr/>
        </p:nvSpPr>
        <p:spPr bwMode="auto">
          <a:xfrm>
            <a:off x="3600450" y="5013325"/>
            <a:ext cx="1704975" cy="395288"/>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7 </a:t>
            </a:r>
            <a:r>
              <a:rPr kumimoji="1" lang="zh-CN" altLang="en-US" sz="2000">
                <a:solidFill>
                  <a:srgbClr val="333399"/>
                </a:solidFill>
                <a:latin typeface="Arial" charset="0"/>
                <a:ea typeface="黑体" pitchFamily="2" charset="-122"/>
              </a:rPr>
              <a:t>位 </a:t>
            </a:r>
            <a:r>
              <a:rPr kumimoji="1" lang="en-US" altLang="zh-CN" sz="2000">
                <a:solidFill>
                  <a:srgbClr val="333399"/>
                </a:solidFill>
                <a:latin typeface="Arial" charset="0"/>
                <a:ea typeface="黑体" pitchFamily="2" charset="-122"/>
              </a:rPr>
              <a:t>ASCII </a:t>
            </a:r>
            <a:r>
              <a:rPr kumimoji="1" lang="zh-CN" altLang="en-US" sz="2000">
                <a:solidFill>
                  <a:srgbClr val="333399"/>
                </a:solidFill>
                <a:latin typeface="Arial" charset="0"/>
                <a:ea typeface="黑体" pitchFamily="2" charset="-122"/>
              </a:rPr>
              <a:t>码</a:t>
            </a:r>
          </a:p>
        </p:txBody>
      </p:sp>
      <p:sp>
        <p:nvSpPr>
          <p:cNvPr id="1179664" name="Text Box 16"/>
          <p:cNvSpPr txBox="1">
            <a:spLocks noChangeArrowheads="1"/>
          </p:cNvSpPr>
          <p:nvPr/>
        </p:nvSpPr>
        <p:spPr bwMode="auto">
          <a:xfrm>
            <a:off x="6099175" y="2887663"/>
            <a:ext cx="149701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非 </a:t>
            </a:r>
            <a:r>
              <a:rPr kumimoji="1" lang="en-US" altLang="zh-CN" sz="2000">
                <a:solidFill>
                  <a:srgbClr val="333399"/>
                </a:solidFill>
                <a:latin typeface="Arial" charset="0"/>
                <a:ea typeface="黑体" pitchFamily="2" charset="-122"/>
              </a:rPr>
              <a:t>ASCII </a:t>
            </a:r>
            <a:r>
              <a:rPr kumimoji="1" lang="zh-CN" altLang="en-US" sz="2000">
                <a:solidFill>
                  <a:srgbClr val="333399"/>
                </a:solidFill>
                <a:latin typeface="Arial" charset="0"/>
                <a:ea typeface="黑体" pitchFamily="2" charset="-122"/>
              </a:rPr>
              <a:t>码</a:t>
            </a:r>
          </a:p>
        </p:txBody>
      </p:sp>
      <p:sp>
        <p:nvSpPr>
          <p:cNvPr id="1179665" name="Rectangle 17"/>
          <p:cNvSpPr>
            <a:spLocks noChangeArrowheads="1"/>
          </p:cNvSpPr>
          <p:nvPr/>
        </p:nvSpPr>
        <p:spPr bwMode="auto">
          <a:xfrm>
            <a:off x="1150938" y="2230438"/>
            <a:ext cx="966787" cy="477837"/>
          </a:xfrm>
          <a:prstGeom prst="rect">
            <a:avLst/>
          </a:prstGeom>
          <a:solidFill>
            <a:srgbClr val="FFFF99"/>
          </a:solidFill>
          <a:ln w="9525">
            <a:solidFill>
              <a:srgbClr val="333399"/>
            </a:solidFill>
            <a:miter lim="800000"/>
            <a:headEnd/>
            <a:tailEnd/>
          </a:ln>
          <a:effectLst>
            <a:outerShdw dist="45791" dir="2021404"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用户</a:t>
            </a:r>
          </a:p>
        </p:txBody>
      </p:sp>
      <p:sp>
        <p:nvSpPr>
          <p:cNvPr id="1179666" name="Rectangle 18"/>
          <p:cNvSpPr>
            <a:spLocks noChangeArrowheads="1"/>
          </p:cNvSpPr>
          <p:nvPr/>
        </p:nvSpPr>
        <p:spPr bwMode="auto">
          <a:xfrm>
            <a:off x="7169150" y="2230438"/>
            <a:ext cx="966788" cy="477837"/>
          </a:xfrm>
          <a:prstGeom prst="rect">
            <a:avLst/>
          </a:prstGeom>
          <a:solidFill>
            <a:srgbClr val="FFFF99"/>
          </a:solidFill>
          <a:ln w="9525">
            <a:solidFill>
              <a:srgbClr val="333399"/>
            </a:solidFill>
            <a:miter lim="800000"/>
            <a:headEnd/>
            <a:tailEnd/>
          </a:ln>
          <a:effectLst>
            <a:outerShdw dist="45791" dir="2021404"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用户</a:t>
            </a:r>
          </a:p>
        </p:txBody>
      </p:sp>
      <p:sp>
        <p:nvSpPr>
          <p:cNvPr id="21" name="灯片编号占位符 20"/>
          <p:cNvSpPr>
            <a:spLocks noGrp="1"/>
          </p:cNvSpPr>
          <p:nvPr>
            <p:ph type="sldNum" sz="quarter" idx="12"/>
          </p:nvPr>
        </p:nvSpPr>
        <p:spPr/>
        <p:txBody>
          <a:bodyPr/>
          <a:lstStyle/>
          <a:p>
            <a:fld id="{33658E32-E280-4F3B-B91F-4FFDC8F9B0E3}" type="slidenum">
              <a:rPr lang="en-US" altLang="zh-CN" smtClean="0"/>
              <a:pPr/>
              <a:t>140</a:t>
            </a:fld>
            <a:endParaRPr lang="en-US" altLang="zh-CN"/>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a:xfrm>
            <a:off x="755650" y="333375"/>
            <a:ext cx="7793038" cy="1439863"/>
          </a:xfrm>
        </p:spPr>
        <p:txBody>
          <a:bodyPr/>
          <a:lstStyle/>
          <a:p>
            <a:pPr algn="ctr"/>
            <a:r>
              <a:rPr lang="en-US" altLang="zh-CN" sz="4800"/>
              <a:t>MIME </a:t>
            </a:r>
            <a:r>
              <a:rPr lang="zh-CN" altLang="en-US" sz="4800"/>
              <a:t>主要包括三个部分 </a:t>
            </a:r>
          </a:p>
        </p:txBody>
      </p:sp>
      <p:sp>
        <p:nvSpPr>
          <p:cNvPr id="1181699" name="Rectangle 3"/>
          <p:cNvSpPr>
            <a:spLocks noGrp="1" noChangeArrowheads="1"/>
          </p:cNvSpPr>
          <p:nvPr>
            <p:ph type="body" idx="1"/>
          </p:nvPr>
        </p:nvSpPr>
        <p:spPr>
          <a:xfrm>
            <a:off x="827088" y="1906588"/>
            <a:ext cx="8101012" cy="4114800"/>
          </a:xfrm>
        </p:spPr>
        <p:txBody>
          <a:bodyPr/>
          <a:lstStyle/>
          <a:p>
            <a:pPr algn="just">
              <a:lnSpc>
                <a:spcPct val="105000"/>
              </a:lnSpc>
            </a:pPr>
            <a:r>
              <a:rPr lang="en-US" altLang="zh-CN" sz="2800"/>
              <a:t>5</a:t>
            </a:r>
            <a:r>
              <a:rPr lang="en-US" altLang="zh-CN" sz="1600"/>
              <a:t> </a:t>
            </a:r>
            <a:r>
              <a:rPr lang="zh-CN" altLang="en-US" sz="2800"/>
              <a:t>个新的邮件首部字段，它们可包含在</a:t>
            </a:r>
            <a:r>
              <a:rPr lang="en-US" altLang="zh-CN" sz="2800"/>
              <a:t>[RFC 822]</a:t>
            </a:r>
            <a:r>
              <a:rPr lang="zh-CN" altLang="en-US" sz="2800"/>
              <a:t>首部中。这些字段提供了有关邮件主体的信息。</a:t>
            </a:r>
          </a:p>
          <a:p>
            <a:r>
              <a:rPr lang="zh-CN" altLang="en-US" sz="2800"/>
              <a:t>定义了许多邮件内容的格式，对多媒体电子邮件的表示方法进行了标准化。</a:t>
            </a:r>
          </a:p>
          <a:p>
            <a:r>
              <a:rPr lang="zh-CN" altLang="en-US" sz="2800"/>
              <a:t>定义了传送编码，可对任何内容格式进行转换，而不会被邮件系统改变。</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1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1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183747" name="Rectangle 3"/>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183748"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183749" name="Rectangle 5"/>
          <p:cNvSpPr>
            <a:spLocks noChangeArrowheads="1"/>
          </p:cNvSpPr>
          <p:nvPr/>
        </p:nvSpPr>
        <p:spPr bwMode="auto">
          <a:xfrm>
            <a:off x="0" y="324326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183750" name="Rectangle 6"/>
          <p:cNvSpPr>
            <a:spLocks noGrp="1" noChangeArrowheads="1"/>
          </p:cNvSpPr>
          <p:nvPr>
            <p:ph type="title"/>
          </p:nvPr>
        </p:nvSpPr>
        <p:spPr>
          <a:xfrm>
            <a:off x="1150938" y="214313"/>
            <a:ext cx="6877050" cy="1462087"/>
          </a:xfrm>
        </p:spPr>
        <p:txBody>
          <a:bodyPr/>
          <a:lstStyle/>
          <a:p>
            <a:pPr algn="ctr"/>
            <a:r>
              <a:rPr lang="en-US" altLang="zh-CN" sz="4000"/>
              <a:t>MIME </a:t>
            </a:r>
            <a:r>
              <a:rPr lang="zh-CN" altLang="en-US" sz="4000"/>
              <a:t>增加 </a:t>
            </a:r>
            <a:r>
              <a:rPr lang="en-US" altLang="zh-CN" sz="4000"/>
              <a:t>5 </a:t>
            </a:r>
            <a:r>
              <a:rPr lang="zh-CN" altLang="en-US" sz="4000"/>
              <a:t>个</a:t>
            </a:r>
            <a:br>
              <a:rPr lang="zh-CN" altLang="en-US" sz="4000"/>
            </a:br>
            <a:r>
              <a:rPr lang="zh-CN" altLang="en-US" sz="4000"/>
              <a:t>新的邮件首部 </a:t>
            </a:r>
          </a:p>
        </p:txBody>
      </p:sp>
      <p:sp>
        <p:nvSpPr>
          <p:cNvPr id="1183751" name="Rectangle 7"/>
          <p:cNvSpPr>
            <a:spLocks noGrp="1" noChangeArrowheads="1"/>
          </p:cNvSpPr>
          <p:nvPr>
            <p:ph type="body" idx="1"/>
          </p:nvPr>
        </p:nvSpPr>
        <p:spPr>
          <a:xfrm>
            <a:off x="611188" y="1987550"/>
            <a:ext cx="8132762" cy="4465638"/>
          </a:xfrm>
        </p:spPr>
        <p:txBody>
          <a:bodyPr/>
          <a:lstStyle/>
          <a:p>
            <a:pPr algn="just"/>
            <a:r>
              <a:rPr lang="en-US" altLang="zh-CN" sz="2800"/>
              <a:t>MIME-Version: </a:t>
            </a:r>
            <a:r>
              <a:rPr lang="zh-CN" altLang="en-US" sz="2800"/>
              <a:t>标志 </a:t>
            </a:r>
            <a:r>
              <a:rPr lang="en-US" altLang="zh-CN" sz="2800"/>
              <a:t>MIME </a:t>
            </a:r>
            <a:r>
              <a:rPr lang="zh-CN" altLang="en-US" sz="2800"/>
              <a:t>的版本。现在的版本号是 </a:t>
            </a:r>
            <a:r>
              <a:rPr lang="en-US" altLang="zh-CN" sz="2800"/>
              <a:t>1.0</a:t>
            </a:r>
            <a:r>
              <a:rPr lang="zh-CN" altLang="en-US" sz="2800"/>
              <a:t>。若无此行，则为英文文本。</a:t>
            </a:r>
          </a:p>
          <a:p>
            <a:pPr algn="just"/>
            <a:r>
              <a:rPr lang="en-US" altLang="zh-CN" sz="2800"/>
              <a:t>Content-Description: </a:t>
            </a:r>
            <a:r>
              <a:rPr lang="zh-CN" altLang="en-US" sz="2800"/>
              <a:t>这是可读字符串，说明此邮件是什么。和邮件的主题差不多。</a:t>
            </a:r>
          </a:p>
          <a:p>
            <a:pPr algn="just"/>
            <a:r>
              <a:rPr lang="en-US" altLang="zh-CN" sz="2800"/>
              <a:t>Content-Id: </a:t>
            </a:r>
            <a:r>
              <a:rPr lang="zh-CN" altLang="en-US" sz="2800"/>
              <a:t>邮件的唯一标识符。 </a:t>
            </a:r>
          </a:p>
          <a:p>
            <a:r>
              <a:rPr lang="en-US" altLang="zh-CN" sz="2800"/>
              <a:t>Content-Transfer-Encoding: </a:t>
            </a:r>
            <a:r>
              <a:rPr lang="zh-CN" altLang="en-US" sz="2800"/>
              <a:t>在传送时邮件的主体是如何编码的。</a:t>
            </a:r>
          </a:p>
          <a:p>
            <a:r>
              <a:rPr lang="en-US" altLang="zh-CN" sz="2800"/>
              <a:t>Content-Type: </a:t>
            </a:r>
            <a:r>
              <a:rPr lang="zh-CN" altLang="en-US" sz="2800"/>
              <a:t>说明邮件的性质。 </a:t>
            </a:r>
          </a:p>
        </p:txBody>
      </p:sp>
      <p:sp>
        <p:nvSpPr>
          <p:cNvPr id="1183752" name="Rectangle 8"/>
          <p:cNvSpPr>
            <a:spLocks noChangeArrowheads="1"/>
          </p:cNvSpPr>
          <p:nvPr/>
        </p:nvSpPr>
        <p:spPr bwMode="auto">
          <a:xfrm>
            <a:off x="0" y="3262313"/>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18375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zh-CN" altLang="en-US"/>
          </a:p>
        </p:txBody>
      </p:sp>
      <p:sp>
        <p:nvSpPr>
          <p:cNvPr id="12" name="灯片编号占位符 11"/>
          <p:cNvSpPr>
            <a:spLocks noGrp="1"/>
          </p:cNvSpPr>
          <p:nvPr>
            <p:ph type="sldNum" sz="quarter" idx="12"/>
          </p:nvPr>
        </p:nvSpPr>
        <p:spPr/>
        <p:txBody>
          <a:bodyPr/>
          <a:lstStyle/>
          <a:p>
            <a:fld id="{33658E32-E280-4F3B-B91F-4FFDC8F9B0E3}" type="slidenum">
              <a:rPr lang="en-US" altLang="zh-CN" smtClean="0"/>
              <a:pPr/>
              <a:t>142</a:t>
            </a:fld>
            <a:endParaRPr lang="en-US" altLang="zh-CN"/>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lstStyle/>
          <a:p>
            <a:pPr algn="ctr"/>
            <a:r>
              <a:rPr lang="en-US" altLang="zh-CN" sz="4000"/>
              <a:t>6.6  </a:t>
            </a:r>
            <a:r>
              <a:rPr lang="zh-CN" altLang="en-US" sz="4000"/>
              <a:t>动态主机配置协议 </a:t>
            </a:r>
            <a:r>
              <a:rPr lang="en-US" altLang="zh-CN" sz="4000"/>
              <a:t>DHCP</a:t>
            </a:r>
          </a:p>
        </p:txBody>
      </p:sp>
      <p:sp>
        <p:nvSpPr>
          <p:cNvPr id="715779" name="Rectangle 3"/>
          <p:cNvSpPr>
            <a:spLocks noGrp="1" noChangeArrowheads="1"/>
          </p:cNvSpPr>
          <p:nvPr>
            <p:ph type="body" idx="1"/>
          </p:nvPr>
        </p:nvSpPr>
        <p:spPr>
          <a:xfrm>
            <a:off x="1042988" y="1978025"/>
            <a:ext cx="7772400" cy="4475163"/>
          </a:xfrm>
        </p:spPr>
        <p:txBody>
          <a:bodyPr/>
          <a:lstStyle/>
          <a:p>
            <a:r>
              <a:rPr lang="zh-CN" altLang="en-US"/>
              <a:t>为了将软件协议做成通用的和便于移植，协议软件的编写者把协议软件参数化。这就使得在很多台计算机上使用同一个经过编译的二进制代码成为可能。</a:t>
            </a:r>
          </a:p>
          <a:p>
            <a:r>
              <a:rPr lang="zh-CN" altLang="en-US"/>
              <a:t>一台计算机和另一台计算机的区别，都可通过一些不同的参数来体现。</a:t>
            </a:r>
          </a:p>
          <a:p>
            <a:r>
              <a:rPr lang="zh-CN" altLang="en-US"/>
              <a:t>在软件协议运行之前，必须给每一个参数赋值。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5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5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lstStyle/>
          <a:p>
            <a:pPr algn="ctr"/>
            <a:r>
              <a:rPr lang="zh-CN" altLang="en-US"/>
              <a:t>协议配置</a:t>
            </a:r>
          </a:p>
        </p:txBody>
      </p:sp>
      <p:sp>
        <p:nvSpPr>
          <p:cNvPr id="716803" name="Rectangle 3"/>
          <p:cNvSpPr>
            <a:spLocks noGrp="1" noChangeArrowheads="1"/>
          </p:cNvSpPr>
          <p:nvPr>
            <p:ph type="body" idx="1"/>
          </p:nvPr>
        </p:nvSpPr>
        <p:spPr>
          <a:xfrm>
            <a:off x="1042988" y="1906588"/>
            <a:ext cx="7772400" cy="4114800"/>
          </a:xfrm>
        </p:spPr>
        <p:txBody>
          <a:bodyPr/>
          <a:lstStyle/>
          <a:p>
            <a:r>
              <a:rPr lang="zh-CN" altLang="en-US"/>
              <a:t>在协议软件中给这些参数赋值的动作叫做</a:t>
            </a:r>
            <a:r>
              <a:rPr lang="zh-CN" altLang="en-US">
                <a:solidFill>
                  <a:schemeClr val="hlink"/>
                </a:solidFill>
              </a:rPr>
              <a:t>协议配置</a:t>
            </a:r>
            <a:r>
              <a:rPr lang="zh-CN" altLang="en-US"/>
              <a:t>。</a:t>
            </a:r>
          </a:p>
          <a:p>
            <a:r>
              <a:rPr lang="zh-CN" altLang="en-US"/>
              <a:t>一个软件协议在使用之前必须是已正确配置的。</a:t>
            </a:r>
          </a:p>
          <a:p>
            <a:r>
              <a:rPr lang="zh-CN" altLang="en-US"/>
              <a:t>具体的配置信息有哪些则取决于协议栈。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2"/>
          <p:cNvSpPr>
            <a:spLocks noGrp="1" noChangeArrowheads="1"/>
          </p:cNvSpPr>
          <p:nvPr>
            <p:ph type="title"/>
          </p:nvPr>
        </p:nvSpPr>
        <p:spPr/>
        <p:txBody>
          <a:bodyPr/>
          <a:lstStyle/>
          <a:p>
            <a:pPr algn="ctr"/>
            <a:r>
              <a:rPr lang="zh-CN" altLang="en-US"/>
              <a:t>协议配置（续）</a:t>
            </a:r>
          </a:p>
        </p:txBody>
      </p:sp>
      <p:sp>
        <p:nvSpPr>
          <p:cNvPr id="717827" name="Rectangle 3"/>
          <p:cNvSpPr>
            <a:spLocks noGrp="1" noChangeArrowheads="1"/>
          </p:cNvSpPr>
          <p:nvPr>
            <p:ph type="body" idx="1"/>
          </p:nvPr>
        </p:nvSpPr>
        <p:spPr>
          <a:xfrm>
            <a:off x="1546225" y="2051050"/>
            <a:ext cx="6049963" cy="4114800"/>
          </a:xfrm>
        </p:spPr>
        <p:txBody>
          <a:bodyPr/>
          <a:lstStyle/>
          <a:p>
            <a:pPr>
              <a:lnSpc>
                <a:spcPct val="90000"/>
              </a:lnSpc>
            </a:pPr>
            <a:r>
              <a:rPr lang="zh-CN" altLang="en-US"/>
              <a:t>需要配置的项目</a:t>
            </a:r>
          </a:p>
          <a:p>
            <a:pPr>
              <a:lnSpc>
                <a:spcPct val="90000"/>
              </a:lnSpc>
              <a:buFont typeface="Wingdings" pitchFamily="2" charset="2"/>
              <a:buNone/>
            </a:pPr>
            <a:r>
              <a:rPr lang="zh-CN" altLang="en-US"/>
              <a:t>  </a:t>
            </a:r>
            <a:r>
              <a:rPr lang="en-US" altLang="zh-CN"/>
              <a:t>(1) IP </a:t>
            </a:r>
            <a:r>
              <a:rPr lang="zh-CN" altLang="en-US"/>
              <a:t>地址</a:t>
            </a:r>
          </a:p>
          <a:p>
            <a:pPr>
              <a:lnSpc>
                <a:spcPct val="90000"/>
              </a:lnSpc>
              <a:buFont typeface="Wingdings" pitchFamily="2" charset="2"/>
              <a:buNone/>
            </a:pPr>
            <a:r>
              <a:rPr lang="zh-CN" altLang="en-US"/>
              <a:t>  </a:t>
            </a:r>
            <a:r>
              <a:rPr lang="en-US" altLang="zh-CN"/>
              <a:t>(2) </a:t>
            </a:r>
            <a:r>
              <a:rPr lang="zh-CN" altLang="en-US"/>
              <a:t>子网掩码</a:t>
            </a:r>
          </a:p>
          <a:p>
            <a:pPr>
              <a:lnSpc>
                <a:spcPct val="90000"/>
              </a:lnSpc>
              <a:buFont typeface="Wingdings" pitchFamily="2" charset="2"/>
              <a:buNone/>
            </a:pPr>
            <a:r>
              <a:rPr lang="zh-CN" altLang="en-US"/>
              <a:t>  </a:t>
            </a:r>
            <a:r>
              <a:rPr lang="en-US" altLang="zh-CN"/>
              <a:t>(3) </a:t>
            </a:r>
            <a:r>
              <a:rPr lang="zh-CN" altLang="en-US"/>
              <a:t>默认路由器的 </a:t>
            </a:r>
            <a:r>
              <a:rPr lang="en-US" altLang="zh-CN"/>
              <a:t>IP </a:t>
            </a:r>
            <a:r>
              <a:rPr lang="zh-CN" altLang="en-US"/>
              <a:t>地址</a:t>
            </a:r>
          </a:p>
          <a:p>
            <a:pPr>
              <a:lnSpc>
                <a:spcPct val="90000"/>
              </a:lnSpc>
              <a:buFont typeface="Wingdings" pitchFamily="2" charset="2"/>
              <a:buNone/>
            </a:pPr>
            <a:r>
              <a:rPr lang="zh-CN" altLang="en-US"/>
              <a:t>  </a:t>
            </a:r>
            <a:r>
              <a:rPr lang="en-US" altLang="zh-CN"/>
              <a:t>(4) </a:t>
            </a:r>
            <a:r>
              <a:rPr lang="zh-CN" altLang="en-US"/>
              <a:t>域名服务器的 </a:t>
            </a:r>
            <a:r>
              <a:rPr lang="en-US" altLang="zh-CN"/>
              <a:t>IP </a:t>
            </a:r>
            <a:r>
              <a:rPr lang="zh-CN" altLang="en-US"/>
              <a:t>地址</a:t>
            </a:r>
          </a:p>
          <a:p>
            <a:pPr>
              <a:lnSpc>
                <a:spcPct val="90000"/>
              </a:lnSpc>
            </a:pPr>
            <a:r>
              <a:rPr lang="zh-CN" altLang="en-US"/>
              <a:t>这些信息通常存储在一个配置文件中，计算机在引导过程中可以对这个文件进行存取。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145</a:t>
            </a:fld>
            <a:endParaRPr lang="en-US" altLang="zh-CN"/>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ChangeArrowheads="1"/>
          </p:cNvSpPr>
          <p:nvPr>
            <p:ph type="title"/>
          </p:nvPr>
        </p:nvSpPr>
        <p:spPr>
          <a:xfrm>
            <a:off x="468313" y="-26988"/>
            <a:ext cx="8475662" cy="1462088"/>
          </a:xfrm>
        </p:spPr>
        <p:txBody>
          <a:bodyPr/>
          <a:lstStyle/>
          <a:p>
            <a:pPr algn="ctr"/>
            <a:r>
              <a:rPr lang="zh-CN" altLang="en-US" sz="4000"/>
              <a:t>动态主机配置协议 </a:t>
            </a:r>
            <a:r>
              <a:rPr lang="en-US" altLang="zh-CN" sz="4000"/>
              <a:t>DHCP</a:t>
            </a:r>
            <a:br>
              <a:rPr lang="en-US" altLang="zh-CN" sz="4000"/>
            </a:br>
            <a:r>
              <a:rPr lang="en-US" altLang="zh-CN" sz="3600"/>
              <a:t>(Dynamic Host Configuration Protocol)</a:t>
            </a:r>
            <a:r>
              <a:rPr lang="en-US" altLang="zh-CN" sz="4000"/>
              <a:t>  </a:t>
            </a:r>
          </a:p>
        </p:txBody>
      </p:sp>
      <p:sp>
        <p:nvSpPr>
          <p:cNvPr id="720899" name="Rectangle 3"/>
          <p:cNvSpPr>
            <a:spLocks noGrp="1" noChangeArrowheads="1"/>
          </p:cNvSpPr>
          <p:nvPr>
            <p:ph type="body" idx="1"/>
          </p:nvPr>
        </p:nvSpPr>
        <p:spPr>
          <a:xfrm>
            <a:off x="1042988" y="1978025"/>
            <a:ext cx="7772400" cy="4114800"/>
          </a:xfrm>
        </p:spPr>
        <p:txBody>
          <a:bodyPr/>
          <a:lstStyle/>
          <a:p>
            <a:r>
              <a:rPr lang="zh-CN" altLang="en-US" dirty="0">
                <a:solidFill>
                  <a:schemeClr val="hlink"/>
                </a:solidFill>
              </a:rPr>
              <a:t>动态主机配置协议</a:t>
            </a:r>
            <a:r>
              <a:rPr lang="zh-CN" altLang="en-US" dirty="0"/>
              <a:t> </a:t>
            </a:r>
            <a:r>
              <a:rPr lang="en-US" altLang="zh-CN" dirty="0"/>
              <a:t>DHCP </a:t>
            </a:r>
            <a:r>
              <a:rPr lang="zh-CN" altLang="en-US" dirty="0"/>
              <a:t>提供了</a:t>
            </a:r>
            <a:r>
              <a:rPr lang="zh-CN" altLang="en-US" dirty="0">
                <a:solidFill>
                  <a:schemeClr val="hlink"/>
                </a:solidFill>
              </a:rPr>
              <a:t>即插即用连网</a:t>
            </a:r>
            <a:r>
              <a:rPr lang="en-US" altLang="zh-CN" dirty="0"/>
              <a:t>(plug-and-play networking)</a:t>
            </a:r>
            <a:r>
              <a:rPr lang="zh-CN" altLang="en-US" dirty="0"/>
              <a:t>的机制。</a:t>
            </a:r>
          </a:p>
          <a:p>
            <a:r>
              <a:rPr lang="zh-CN" altLang="en-US" dirty="0"/>
              <a:t>这种机制允许一台计算机自动加入新的网络和获取</a:t>
            </a:r>
            <a:r>
              <a:rPr lang="en-US" altLang="zh-CN" dirty="0"/>
              <a:t>IP</a:t>
            </a:r>
            <a:r>
              <a:rPr lang="zh-CN" altLang="en-US" dirty="0"/>
              <a:t>地址而不用手工参与。</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08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lstStyle/>
          <a:p>
            <a:r>
              <a:rPr lang="en-US" altLang="zh-CN"/>
              <a:t>DHCP </a:t>
            </a:r>
            <a:r>
              <a:rPr lang="zh-CN" altLang="en-US"/>
              <a:t>使用客户</a:t>
            </a:r>
            <a:r>
              <a:rPr lang="zh-CN" altLang="en-US">
                <a:sym typeface="Symbol" pitchFamily="18" charset="2"/>
              </a:rPr>
              <a:t></a:t>
            </a:r>
            <a:r>
              <a:rPr lang="zh-CN" altLang="en-US"/>
              <a:t>服务器方式。</a:t>
            </a:r>
          </a:p>
        </p:txBody>
      </p:sp>
      <p:sp>
        <p:nvSpPr>
          <p:cNvPr id="721923" name="Rectangle 3"/>
          <p:cNvSpPr>
            <a:spLocks noGrp="1" noChangeArrowheads="1"/>
          </p:cNvSpPr>
          <p:nvPr>
            <p:ph type="body" idx="1"/>
          </p:nvPr>
        </p:nvSpPr>
        <p:spPr>
          <a:xfrm>
            <a:off x="1042988" y="1906588"/>
            <a:ext cx="7772400" cy="4546600"/>
          </a:xfrm>
        </p:spPr>
        <p:txBody>
          <a:bodyPr/>
          <a:lstStyle/>
          <a:p>
            <a:r>
              <a:rPr lang="zh-CN" altLang="en-US" sz="2800" dirty="0"/>
              <a:t>需要 </a:t>
            </a:r>
            <a:r>
              <a:rPr lang="en-US" altLang="zh-CN" sz="2800" dirty="0"/>
              <a:t>IP </a:t>
            </a:r>
            <a:r>
              <a:rPr lang="zh-CN" altLang="en-US" sz="2800" dirty="0"/>
              <a:t>地址的主机在启动时就向 </a:t>
            </a:r>
            <a:r>
              <a:rPr lang="en-US" altLang="zh-CN" sz="2800" dirty="0"/>
              <a:t>DHCP </a:t>
            </a:r>
            <a:r>
              <a:rPr lang="zh-CN" altLang="en-US" sz="2800" dirty="0"/>
              <a:t>服务器广播发送</a:t>
            </a:r>
            <a:r>
              <a:rPr lang="zh-CN" altLang="en-US" sz="2800" dirty="0">
                <a:solidFill>
                  <a:srgbClr val="FF0000"/>
                </a:solidFill>
              </a:rPr>
              <a:t>发现报文</a:t>
            </a:r>
            <a:r>
              <a:rPr lang="zh-CN" altLang="en-US" sz="2800" dirty="0"/>
              <a:t>（</a:t>
            </a:r>
            <a:r>
              <a:rPr lang="en-US" altLang="zh-CN" sz="2800" dirty="0"/>
              <a:t>DHCPDISCOVER</a:t>
            </a:r>
            <a:r>
              <a:rPr lang="zh-CN" altLang="en-US" sz="2800" dirty="0"/>
              <a:t>），这时该主机就成为 </a:t>
            </a:r>
            <a:r>
              <a:rPr lang="en-US" altLang="zh-CN" sz="2800" dirty="0"/>
              <a:t>DHCP </a:t>
            </a:r>
            <a:r>
              <a:rPr lang="zh-CN" altLang="en-US" sz="2800" dirty="0"/>
              <a:t>客户。</a:t>
            </a:r>
          </a:p>
          <a:p>
            <a:r>
              <a:rPr lang="zh-CN" altLang="en-US" sz="2800" dirty="0"/>
              <a:t>本地网络上所有主机都能收到此广播报文，但只有 </a:t>
            </a:r>
            <a:r>
              <a:rPr lang="en-US" altLang="zh-CN" sz="2800" dirty="0"/>
              <a:t>DHCP </a:t>
            </a:r>
            <a:r>
              <a:rPr lang="zh-CN" altLang="en-US" sz="2800" dirty="0"/>
              <a:t>服务器才回答此广播报文。</a:t>
            </a:r>
          </a:p>
          <a:p>
            <a:r>
              <a:rPr lang="en-US" altLang="zh-CN" sz="2800" dirty="0"/>
              <a:t>DHCP </a:t>
            </a:r>
            <a:r>
              <a:rPr lang="zh-CN" altLang="en-US" sz="2800" dirty="0"/>
              <a:t>服务器先在其数据库中查找该计算机的配置信息。若找到，则返回找到的信息。若找不到，则从服务器的 </a:t>
            </a:r>
            <a:r>
              <a:rPr lang="en-US" altLang="zh-CN" sz="2800" dirty="0"/>
              <a:t>IP </a:t>
            </a:r>
            <a:r>
              <a:rPr lang="zh-CN" altLang="en-US" sz="2800" dirty="0"/>
              <a:t>地址池</a:t>
            </a:r>
            <a:r>
              <a:rPr lang="en-US" altLang="zh-CN" sz="2800" dirty="0"/>
              <a:t>(address pool)</a:t>
            </a:r>
            <a:r>
              <a:rPr lang="zh-CN" altLang="en-US" sz="2800" dirty="0"/>
              <a:t>中取一个地址分配给该计算机。</a:t>
            </a:r>
            <a:r>
              <a:rPr lang="en-US" altLang="zh-CN" sz="2800" dirty="0"/>
              <a:t>DHCP </a:t>
            </a:r>
            <a:r>
              <a:rPr lang="zh-CN" altLang="en-US" sz="2800" dirty="0"/>
              <a:t>服务器的回答报文叫做</a:t>
            </a:r>
            <a:r>
              <a:rPr lang="zh-CN" altLang="en-US" sz="2800" dirty="0">
                <a:solidFill>
                  <a:srgbClr val="FF0000"/>
                </a:solidFill>
              </a:rPr>
              <a:t>提供报文</a:t>
            </a:r>
            <a:r>
              <a:rPr lang="zh-CN" altLang="en-US" sz="2800" dirty="0"/>
              <a:t>（</a:t>
            </a:r>
            <a:r>
              <a:rPr lang="en-US" altLang="zh-CN" sz="2800" dirty="0"/>
              <a:t>DHCPOFFER</a:t>
            </a:r>
            <a:r>
              <a:rPr lang="zh-CN" altLang="en-US" sz="2800"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p:txBody>
          <a:bodyPr/>
          <a:lstStyle/>
          <a:p>
            <a:pPr algn="ctr"/>
            <a:r>
              <a:rPr lang="en-US" altLang="zh-CN"/>
              <a:t>DHCP </a:t>
            </a:r>
            <a:r>
              <a:rPr lang="zh-CN" altLang="en-US"/>
              <a:t>中继代理</a:t>
            </a:r>
            <a:r>
              <a:rPr lang="en-US" altLang="zh-CN"/>
              <a:t>(relay agent) </a:t>
            </a:r>
          </a:p>
        </p:txBody>
      </p:sp>
      <p:sp>
        <p:nvSpPr>
          <p:cNvPr id="722947" name="Rectangle 3"/>
          <p:cNvSpPr>
            <a:spLocks noGrp="1" noChangeArrowheads="1"/>
          </p:cNvSpPr>
          <p:nvPr>
            <p:ph type="body" idx="1"/>
          </p:nvPr>
        </p:nvSpPr>
        <p:spPr>
          <a:xfrm>
            <a:off x="1042988" y="1906588"/>
            <a:ext cx="7772400" cy="4114800"/>
          </a:xfrm>
        </p:spPr>
        <p:txBody>
          <a:bodyPr/>
          <a:lstStyle/>
          <a:p>
            <a:r>
              <a:rPr lang="zh-CN" altLang="en-US" sz="2800"/>
              <a:t>并不是每个网络上都有 </a:t>
            </a:r>
            <a:r>
              <a:rPr lang="en-US" altLang="zh-CN" sz="2800"/>
              <a:t>DHCP </a:t>
            </a:r>
            <a:r>
              <a:rPr lang="zh-CN" altLang="en-US" sz="2800"/>
              <a:t>服务器，这样会使 </a:t>
            </a:r>
            <a:r>
              <a:rPr lang="en-US" altLang="zh-CN" sz="2800"/>
              <a:t>DHCP </a:t>
            </a:r>
            <a:r>
              <a:rPr lang="zh-CN" altLang="en-US" sz="2800"/>
              <a:t>服务器的数量太多。现在是每一个网络至少有一个 </a:t>
            </a:r>
            <a:r>
              <a:rPr lang="en-US" altLang="zh-CN" sz="2800"/>
              <a:t>DHCP </a:t>
            </a:r>
            <a:r>
              <a:rPr lang="zh-CN" altLang="en-US" sz="2800">
                <a:solidFill>
                  <a:schemeClr val="hlink"/>
                </a:solidFill>
              </a:rPr>
              <a:t>中继代理</a:t>
            </a:r>
            <a:r>
              <a:rPr lang="zh-CN" altLang="en-US" sz="2800"/>
              <a:t>，它配置了 </a:t>
            </a:r>
            <a:r>
              <a:rPr lang="en-US" altLang="zh-CN" sz="2800"/>
              <a:t>DHCP </a:t>
            </a:r>
            <a:r>
              <a:rPr lang="zh-CN" altLang="en-US" sz="2800"/>
              <a:t>服务器的 </a:t>
            </a:r>
            <a:r>
              <a:rPr lang="en-US" altLang="zh-CN" sz="2800"/>
              <a:t>IP </a:t>
            </a:r>
            <a:r>
              <a:rPr lang="zh-CN" altLang="en-US" sz="2800"/>
              <a:t>地址信息。</a:t>
            </a:r>
          </a:p>
          <a:p>
            <a:r>
              <a:rPr lang="zh-CN" altLang="en-US" sz="2800"/>
              <a:t>当 </a:t>
            </a:r>
            <a:r>
              <a:rPr lang="en-US" altLang="zh-CN" sz="2800"/>
              <a:t>DHCP </a:t>
            </a:r>
            <a:r>
              <a:rPr lang="zh-CN" altLang="en-US" sz="2800"/>
              <a:t>中继代理收到主机发送的发现报文后，就以单播方式向 </a:t>
            </a:r>
            <a:r>
              <a:rPr lang="en-US" altLang="zh-CN" sz="2800"/>
              <a:t>DHCP </a:t>
            </a:r>
            <a:r>
              <a:rPr lang="zh-CN" altLang="en-US" sz="2800"/>
              <a:t>服务器转发此报文，并等待其回答。收到 </a:t>
            </a:r>
            <a:r>
              <a:rPr lang="en-US" altLang="zh-CN" sz="2800"/>
              <a:t>DHCP </a:t>
            </a:r>
            <a:r>
              <a:rPr lang="zh-CN" altLang="en-US" sz="2800"/>
              <a:t>服务器回答的提供报文后，</a:t>
            </a:r>
            <a:r>
              <a:rPr lang="en-US" altLang="zh-CN" sz="2800"/>
              <a:t>DHCP </a:t>
            </a:r>
            <a:r>
              <a:rPr lang="zh-CN" altLang="en-US" sz="2800"/>
              <a:t>中继代理再将此提供报文发回给主机。</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148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29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2" name="Rectangle 4"/>
          <p:cNvSpPr>
            <a:spLocks noGrp="1" noChangeArrowheads="1"/>
          </p:cNvSpPr>
          <p:nvPr>
            <p:ph type="title"/>
          </p:nvPr>
        </p:nvSpPr>
        <p:spPr/>
        <p:txBody>
          <a:bodyPr/>
          <a:lstStyle/>
          <a:p>
            <a:pPr algn="ctr"/>
            <a:r>
              <a:rPr lang="en-US" altLang="zh-CN"/>
              <a:t>DHCP </a:t>
            </a:r>
            <a:r>
              <a:rPr lang="zh-CN" altLang="en-US"/>
              <a:t>中继代理</a:t>
            </a:r>
            <a:br>
              <a:rPr lang="zh-CN" altLang="en-US"/>
            </a:br>
            <a:r>
              <a:rPr lang="zh-CN" altLang="en-US"/>
              <a:t>以单播方式转发发现报文 </a:t>
            </a:r>
          </a:p>
        </p:txBody>
      </p:sp>
      <p:sp>
        <p:nvSpPr>
          <p:cNvPr id="723973" name="Line 5"/>
          <p:cNvSpPr>
            <a:spLocks noChangeShapeType="1"/>
          </p:cNvSpPr>
          <p:nvPr/>
        </p:nvSpPr>
        <p:spPr bwMode="auto">
          <a:xfrm>
            <a:off x="1225550" y="3419475"/>
            <a:ext cx="0" cy="422275"/>
          </a:xfrm>
          <a:prstGeom prst="line">
            <a:avLst/>
          </a:prstGeom>
          <a:noFill/>
          <a:ln w="28575">
            <a:solidFill>
              <a:srgbClr val="333399"/>
            </a:solidFill>
            <a:round/>
            <a:headEnd/>
            <a:tailEnd/>
          </a:ln>
          <a:effectLst/>
        </p:spPr>
        <p:txBody>
          <a:bodyPr/>
          <a:lstStyle/>
          <a:p>
            <a:endParaRPr lang="zh-CN" altLang="en-US"/>
          </a:p>
        </p:txBody>
      </p:sp>
      <p:sp>
        <p:nvSpPr>
          <p:cNvPr id="723974" name="Line 6"/>
          <p:cNvSpPr>
            <a:spLocks noChangeShapeType="1"/>
          </p:cNvSpPr>
          <p:nvPr/>
        </p:nvSpPr>
        <p:spPr bwMode="auto">
          <a:xfrm flipV="1">
            <a:off x="3516313" y="4264025"/>
            <a:ext cx="4865687" cy="0"/>
          </a:xfrm>
          <a:prstGeom prst="line">
            <a:avLst/>
          </a:prstGeom>
          <a:noFill/>
          <a:ln w="28575">
            <a:solidFill>
              <a:srgbClr val="333399"/>
            </a:solidFill>
            <a:round/>
            <a:headEnd/>
            <a:tailEnd/>
          </a:ln>
          <a:effectLst/>
        </p:spPr>
        <p:txBody>
          <a:bodyPr/>
          <a:lstStyle/>
          <a:p>
            <a:endParaRPr lang="zh-CN" altLang="en-US"/>
          </a:p>
        </p:txBody>
      </p:sp>
      <p:pic>
        <p:nvPicPr>
          <p:cNvPr id="723975" name="Picture 7"/>
          <p:cNvPicPr>
            <a:picLocks noChangeArrowheads="1"/>
          </p:cNvPicPr>
          <p:nvPr/>
        </p:nvPicPr>
        <p:blipFill>
          <a:blip r:embed="rId3" cstate="print"/>
          <a:srcRect/>
          <a:stretch>
            <a:fillRect/>
          </a:stretch>
        </p:blipFill>
        <p:spPr bwMode="auto">
          <a:xfrm>
            <a:off x="8228013" y="3103563"/>
            <a:ext cx="871537" cy="1592262"/>
          </a:xfrm>
          <a:prstGeom prst="rect">
            <a:avLst/>
          </a:prstGeom>
          <a:noFill/>
          <a:ln w="9525">
            <a:noFill/>
            <a:miter lim="800000"/>
            <a:headEnd/>
            <a:tailEnd/>
          </a:ln>
          <a:effectLst/>
        </p:spPr>
      </p:pic>
      <p:sp>
        <p:nvSpPr>
          <p:cNvPr id="723976" name="Text Box 8"/>
          <p:cNvSpPr txBox="1">
            <a:spLocks noChangeArrowheads="1"/>
          </p:cNvSpPr>
          <p:nvPr/>
        </p:nvSpPr>
        <p:spPr bwMode="auto">
          <a:xfrm>
            <a:off x="0" y="2060575"/>
            <a:ext cx="69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主机</a:t>
            </a:r>
          </a:p>
        </p:txBody>
      </p:sp>
      <p:sp>
        <p:nvSpPr>
          <p:cNvPr id="723977" name="Text Box 9"/>
          <p:cNvSpPr txBox="1">
            <a:spLocks noChangeArrowheads="1"/>
          </p:cNvSpPr>
          <p:nvPr/>
        </p:nvSpPr>
        <p:spPr bwMode="auto">
          <a:xfrm>
            <a:off x="8162925" y="2476500"/>
            <a:ext cx="946150" cy="701675"/>
          </a:xfrm>
          <a:prstGeom prst="rect">
            <a:avLst/>
          </a:prstGeom>
          <a:noFill/>
          <a:ln w="9525">
            <a:noFill/>
            <a:miter lim="800000"/>
            <a:headEnd/>
            <a:tailEnd/>
          </a:ln>
          <a:effectLst/>
        </p:spPr>
        <p:txBody>
          <a:bodyPr wrap="none">
            <a:spAutoFit/>
          </a:bodyPr>
          <a:lstStyle/>
          <a:p>
            <a:pPr algn="ctr"/>
            <a:r>
              <a:rPr kumimoji="1" lang="en-US" altLang="zh-CN" sz="2000">
                <a:solidFill>
                  <a:srgbClr val="333399"/>
                </a:solidFill>
                <a:latin typeface="Arial" charset="0"/>
                <a:ea typeface="黑体" pitchFamily="2" charset="-122"/>
              </a:rPr>
              <a:t>DHCP</a:t>
            </a:r>
          </a:p>
          <a:p>
            <a:pPr algn="ctr"/>
            <a:r>
              <a:rPr kumimoji="1" lang="zh-CN" altLang="en-US" sz="2000">
                <a:solidFill>
                  <a:srgbClr val="333399"/>
                </a:solidFill>
                <a:latin typeface="Arial" charset="0"/>
                <a:ea typeface="黑体" pitchFamily="2" charset="-122"/>
              </a:rPr>
              <a:t>服务器</a:t>
            </a:r>
          </a:p>
        </p:txBody>
      </p:sp>
      <p:grpSp>
        <p:nvGrpSpPr>
          <p:cNvPr id="723978" name="Group 10"/>
          <p:cNvGrpSpPr>
            <a:grpSpLocks/>
          </p:cNvGrpSpPr>
          <p:nvPr/>
        </p:nvGrpSpPr>
        <p:grpSpPr bwMode="auto">
          <a:xfrm>
            <a:off x="6283325" y="3524250"/>
            <a:ext cx="1465263" cy="1411288"/>
            <a:chOff x="3204" y="2684"/>
            <a:chExt cx="1080" cy="854"/>
          </a:xfrm>
        </p:grpSpPr>
        <p:sp>
          <p:nvSpPr>
            <p:cNvPr id="723979" name="Oval 11"/>
            <p:cNvSpPr>
              <a:spLocks noChangeArrowheads="1"/>
            </p:cNvSpPr>
            <p:nvPr/>
          </p:nvSpPr>
          <p:spPr bwMode="auto">
            <a:xfrm>
              <a:off x="3457" y="2684"/>
              <a:ext cx="464" cy="228"/>
            </a:xfrm>
            <a:prstGeom prst="ellipse">
              <a:avLst/>
            </a:prstGeom>
            <a:solidFill>
              <a:srgbClr val="EAEAEA"/>
            </a:solidFill>
            <a:ln w="12700">
              <a:solidFill>
                <a:srgbClr val="000000"/>
              </a:solidFill>
              <a:round/>
              <a:headEnd/>
              <a:tailEnd/>
            </a:ln>
          </p:spPr>
          <p:txBody>
            <a:bodyPr/>
            <a:lstStyle/>
            <a:p>
              <a:endParaRPr lang="zh-CN" altLang="en-US"/>
            </a:p>
          </p:txBody>
        </p:sp>
        <p:sp>
          <p:nvSpPr>
            <p:cNvPr id="723980" name="Freeform 12"/>
            <p:cNvSpPr>
              <a:spLocks/>
            </p:cNvSpPr>
            <p:nvPr/>
          </p:nvSpPr>
          <p:spPr bwMode="auto">
            <a:xfrm>
              <a:off x="3853" y="2753"/>
              <a:ext cx="312" cy="202"/>
            </a:xfrm>
            <a:custGeom>
              <a:avLst/>
              <a:gdLst/>
              <a:ahLst/>
              <a:cxnLst>
                <a:cxn ang="0">
                  <a:pos x="182" y="10"/>
                </a:cxn>
                <a:cxn ang="0">
                  <a:pos x="150" y="4"/>
                </a:cxn>
                <a:cxn ang="0">
                  <a:pos x="119" y="0"/>
                </a:cxn>
                <a:cxn ang="0">
                  <a:pos x="91" y="2"/>
                </a:cxn>
                <a:cxn ang="0">
                  <a:pos x="67" y="8"/>
                </a:cxn>
                <a:cxn ang="0">
                  <a:pos x="44" y="16"/>
                </a:cxn>
                <a:cxn ang="0">
                  <a:pos x="25" y="29"/>
                </a:cxn>
                <a:cxn ang="0">
                  <a:pos x="12" y="44"/>
                </a:cxn>
                <a:cxn ang="0">
                  <a:pos x="2" y="61"/>
                </a:cxn>
                <a:cxn ang="0">
                  <a:pos x="0" y="80"/>
                </a:cxn>
                <a:cxn ang="0">
                  <a:pos x="6" y="99"/>
                </a:cxn>
                <a:cxn ang="0">
                  <a:pos x="16" y="117"/>
                </a:cxn>
                <a:cxn ang="0">
                  <a:pos x="31" y="136"/>
                </a:cxn>
                <a:cxn ang="0">
                  <a:pos x="51" y="153"/>
                </a:cxn>
                <a:cxn ang="0">
                  <a:pos x="74" y="170"/>
                </a:cxn>
                <a:cxn ang="0">
                  <a:pos x="102" y="183"/>
                </a:cxn>
                <a:cxn ang="0">
                  <a:pos x="133" y="193"/>
                </a:cxn>
                <a:cxn ang="0">
                  <a:pos x="165" y="199"/>
                </a:cxn>
                <a:cxn ang="0">
                  <a:pos x="195" y="202"/>
                </a:cxn>
                <a:cxn ang="0">
                  <a:pos x="223" y="200"/>
                </a:cxn>
                <a:cxn ang="0">
                  <a:pos x="248" y="195"/>
                </a:cxn>
                <a:cxn ang="0">
                  <a:pos x="271" y="187"/>
                </a:cxn>
                <a:cxn ang="0">
                  <a:pos x="289" y="174"/>
                </a:cxn>
                <a:cxn ang="0">
                  <a:pos x="303" y="159"/>
                </a:cxn>
                <a:cxn ang="0">
                  <a:pos x="310" y="142"/>
                </a:cxn>
                <a:cxn ang="0">
                  <a:pos x="312" y="123"/>
                </a:cxn>
                <a:cxn ang="0">
                  <a:pos x="308" y="104"/>
                </a:cxn>
                <a:cxn ang="0">
                  <a:pos x="297" y="85"/>
                </a:cxn>
                <a:cxn ang="0">
                  <a:pos x="284" y="66"/>
                </a:cxn>
                <a:cxn ang="0">
                  <a:pos x="263" y="50"/>
                </a:cxn>
                <a:cxn ang="0">
                  <a:pos x="240" y="33"/>
                </a:cxn>
                <a:cxn ang="0">
                  <a:pos x="212" y="19"/>
                </a:cxn>
                <a:cxn ang="0">
                  <a:pos x="182" y="10"/>
                </a:cxn>
              </a:cxnLst>
              <a:rect l="0" t="0" r="r" b="b"/>
              <a:pathLst>
                <a:path w="312" h="202">
                  <a:moveTo>
                    <a:pt x="182" y="10"/>
                  </a:moveTo>
                  <a:lnTo>
                    <a:pt x="150" y="4"/>
                  </a:lnTo>
                  <a:lnTo>
                    <a:pt x="119" y="0"/>
                  </a:lnTo>
                  <a:lnTo>
                    <a:pt x="91" y="2"/>
                  </a:lnTo>
                  <a:lnTo>
                    <a:pt x="67" y="8"/>
                  </a:lnTo>
                  <a:lnTo>
                    <a:pt x="44" y="16"/>
                  </a:lnTo>
                  <a:lnTo>
                    <a:pt x="25" y="29"/>
                  </a:lnTo>
                  <a:lnTo>
                    <a:pt x="12" y="44"/>
                  </a:lnTo>
                  <a:lnTo>
                    <a:pt x="2" y="61"/>
                  </a:lnTo>
                  <a:lnTo>
                    <a:pt x="0" y="80"/>
                  </a:lnTo>
                  <a:lnTo>
                    <a:pt x="6" y="99"/>
                  </a:lnTo>
                  <a:lnTo>
                    <a:pt x="16" y="117"/>
                  </a:lnTo>
                  <a:lnTo>
                    <a:pt x="31" y="136"/>
                  </a:lnTo>
                  <a:lnTo>
                    <a:pt x="51" y="153"/>
                  </a:lnTo>
                  <a:lnTo>
                    <a:pt x="74" y="170"/>
                  </a:lnTo>
                  <a:lnTo>
                    <a:pt x="102" y="183"/>
                  </a:lnTo>
                  <a:lnTo>
                    <a:pt x="133" y="193"/>
                  </a:lnTo>
                  <a:lnTo>
                    <a:pt x="165" y="199"/>
                  </a:lnTo>
                  <a:lnTo>
                    <a:pt x="195" y="202"/>
                  </a:lnTo>
                  <a:lnTo>
                    <a:pt x="223" y="200"/>
                  </a:lnTo>
                  <a:lnTo>
                    <a:pt x="248" y="195"/>
                  </a:lnTo>
                  <a:lnTo>
                    <a:pt x="271" y="187"/>
                  </a:lnTo>
                  <a:lnTo>
                    <a:pt x="289" y="174"/>
                  </a:lnTo>
                  <a:lnTo>
                    <a:pt x="303" y="159"/>
                  </a:lnTo>
                  <a:lnTo>
                    <a:pt x="310" y="142"/>
                  </a:lnTo>
                  <a:lnTo>
                    <a:pt x="312" y="123"/>
                  </a:lnTo>
                  <a:lnTo>
                    <a:pt x="308" y="104"/>
                  </a:lnTo>
                  <a:lnTo>
                    <a:pt x="297" y="85"/>
                  </a:lnTo>
                  <a:lnTo>
                    <a:pt x="284" y="66"/>
                  </a:lnTo>
                  <a:lnTo>
                    <a:pt x="263" y="50"/>
                  </a:lnTo>
                  <a:lnTo>
                    <a:pt x="240" y="33"/>
                  </a:lnTo>
                  <a:lnTo>
                    <a:pt x="212" y="19"/>
                  </a:lnTo>
                  <a:lnTo>
                    <a:pt x="182" y="10"/>
                  </a:lnTo>
                  <a:close/>
                </a:path>
              </a:pathLst>
            </a:custGeom>
            <a:solidFill>
              <a:srgbClr val="EAEAEA"/>
            </a:solidFill>
            <a:ln w="12700">
              <a:solidFill>
                <a:srgbClr val="000000"/>
              </a:solidFill>
              <a:prstDash val="solid"/>
              <a:round/>
              <a:headEnd/>
              <a:tailEnd/>
            </a:ln>
          </p:spPr>
          <p:txBody>
            <a:bodyPr/>
            <a:lstStyle/>
            <a:p>
              <a:endParaRPr lang="zh-CN" altLang="en-US"/>
            </a:p>
          </p:txBody>
        </p:sp>
        <p:sp>
          <p:nvSpPr>
            <p:cNvPr id="723981" name="Freeform 13"/>
            <p:cNvSpPr>
              <a:spLocks/>
            </p:cNvSpPr>
            <p:nvPr/>
          </p:nvSpPr>
          <p:spPr bwMode="auto">
            <a:xfrm>
              <a:off x="4014" y="2946"/>
              <a:ext cx="270" cy="232"/>
            </a:xfrm>
            <a:custGeom>
              <a:avLst/>
              <a:gdLst/>
              <a:ahLst/>
              <a:cxnLst>
                <a:cxn ang="0">
                  <a:pos x="181" y="15"/>
                </a:cxn>
                <a:cxn ang="0">
                  <a:pos x="155" y="6"/>
                </a:cxn>
                <a:cxn ang="0">
                  <a:pos x="128" y="0"/>
                </a:cxn>
                <a:cxn ang="0">
                  <a:pos x="104" y="0"/>
                </a:cxn>
                <a:cxn ang="0">
                  <a:pos x="79" y="4"/>
                </a:cxn>
                <a:cxn ang="0">
                  <a:pos x="57" y="11"/>
                </a:cxn>
                <a:cxn ang="0">
                  <a:pos x="38" y="23"/>
                </a:cxn>
                <a:cxn ang="0">
                  <a:pos x="21" y="38"/>
                </a:cxn>
                <a:cxn ang="0">
                  <a:pos x="9" y="56"/>
                </a:cxn>
                <a:cxn ang="0">
                  <a:pos x="2" y="79"/>
                </a:cxn>
                <a:cxn ang="0">
                  <a:pos x="0" y="100"/>
                </a:cxn>
                <a:cxn ang="0">
                  <a:pos x="4" y="123"/>
                </a:cxn>
                <a:cxn ang="0">
                  <a:pos x="13" y="145"/>
                </a:cxn>
                <a:cxn ang="0">
                  <a:pos x="26" y="166"/>
                </a:cxn>
                <a:cxn ang="0">
                  <a:pos x="43" y="185"/>
                </a:cxn>
                <a:cxn ang="0">
                  <a:pos x="64" y="202"/>
                </a:cxn>
                <a:cxn ang="0">
                  <a:pos x="89" y="217"/>
                </a:cxn>
                <a:cxn ang="0">
                  <a:pos x="115" y="226"/>
                </a:cxn>
                <a:cxn ang="0">
                  <a:pos x="142" y="232"/>
                </a:cxn>
                <a:cxn ang="0">
                  <a:pos x="166" y="232"/>
                </a:cxn>
                <a:cxn ang="0">
                  <a:pos x="191" y="228"/>
                </a:cxn>
                <a:cxn ang="0">
                  <a:pos x="213" y="221"/>
                </a:cxn>
                <a:cxn ang="0">
                  <a:pos x="232" y="209"/>
                </a:cxn>
                <a:cxn ang="0">
                  <a:pos x="249" y="194"/>
                </a:cxn>
                <a:cxn ang="0">
                  <a:pos x="261" y="175"/>
                </a:cxn>
                <a:cxn ang="0">
                  <a:pos x="268" y="155"/>
                </a:cxn>
                <a:cxn ang="0">
                  <a:pos x="270" y="132"/>
                </a:cxn>
                <a:cxn ang="0">
                  <a:pos x="266" y="109"/>
                </a:cxn>
                <a:cxn ang="0">
                  <a:pos x="257" y="87"/>
                </a:cxn>
                <a:cxn ang="0">
                  <a:pos x="244" y="66"/>
                </a:cxn>
                <a:cxn ang="0">
                  <a:pos x="227" y="47"/>
                </a:cxn>
                <a:cxn ang="0">
                  <a:pos x="206" y="30"/>
                </a:cxn>
                <a:cxn ang="0">
                  <a:pos x="181" y="15"/>
                </a:cxn>
              </a:cxnLst>
              <a:rect l="0" t="0" r="r" b="b"/>
              <a:pathLst>
                <a:path w="270" h="232">
                  <a:moveTo>
                    <a:pt x="181" y="15"/>
                  </a:moveTo>
                  <a:lnTo>
                    <a:pt x="155" y="6"/>
                  </a:lnTo>
                  <a:lnTo>
                    <a:pt x="128" y="0"/>
                  </a:lnTo>
                  <a:lnTo>
                    <a:pt x="104" y="0"/>
                  </a:lnTo>
                  <a:lnTo>
                    <a:pt x="79" y="4"/>
                  </a:lnTo>
                  <a:lnTo>
                    <a:pt x="57" y="11"/>
                  </a:lnTo>
                  <a:lnTo>
                    <a:pt x="38" y="23"/>
                  </a:lnTo>
                  <a:lnTo>
                    <a:pt x="21" y="38"/>
                  </a:lnTo>
                  <a:lnTo>
                    <a:pt x="9" y="56"/>
                  </a:lnTo>
                  <a:lnTo>
                    <a:pt x="2" y="79"/>
                  </a:lnTo>
                  <a:lnTo>
                    <a:pt x="0" y="100"/>
                  </a:lnTo>
                  <a:lnTo>
                    <a:pt x="4" y="123"/>
                  </a:lnTo>
                  <a:lnTo>
                    <a:pt x="13" y="145"/>
                  </a:lnTo>
                  <a:lnTo>
                    <a:pt x="26" y="166"/>
                  </a:lnTo>
                  <a:lnTo>
                    <a:pt x="43" y="185"/>
                  </a:lnTo>
                  <a:lnTo>
                    <a:pt x="64" y="202"/>
                  </a:lnTo>
                  <a:lnTo>
                    <a:pt x="89" y="217"/>
                  </a:lnTo>
                  <a:lnTo>
                    <a:pt x="115" y="226"/>
                  </a:lnTo>
                  <a:lnTo>
                    <a:pt x="142" y="232"/>
                  </a:lnTo>
                  <a:lnTo>
                    <a:pt x="166" y="232"/>
                  </a:lnTo>
                  <a:lnTo>
                    <a:pt x="191" y="228"/>
                  </a:lnTo>
                  <a:lnTo>
                    <a:pt x="213" y="221"/>
                  </a:lnTo>
                  <a:lnTo>
                    <a:pt x="232" y="209"/>
                  </a:lnTo>
                  <a:lnTo>
                    <a:pt x="249" y="194"/>
                  </a:lnTo>
                  <a:lnTo>
                    <a:pt x="261" y="175"/>
                  </a:lnTo>
                  <a:lnTo>
                    <a:pt x="268" y="155"/>
                  </a:lnTo>
                  <a:lnTo>
                    <a:pt x="270" y="132"/>
                  </a:lnTo>
                  <a:lnTo>
                    <a:pt x="266" y="109"/>
                  </a:lnTo>
                  <a:lnTo>
                    <a:pt x="257" y="87"/>
                  </a:lnTo>
                  <a:lnTo>
                    <a:pt x="244" y="66"/>
                  </a:lnTo>
                  <a:lnTo>
                    <a:pt x="227" y="47"/>
                  </a:lnTo>
                  <a:lnTo>
                    <a:pt x="206" y="30"/>
                  </a:lnTo>
                  <a:lnTo>
                    <a:pt x="181" y="15"/>
                  </a:lnTo>
                  <a:close/>
                </a:path>
              </a:pathLst>
            </a:custGeom>
            <a:solidFill>
              <a:srgbClr val="EAEAEA"/>
            </a:solidFill>
            <a:ln w="12700">
              <a:solidFill>
                <a:srgbClr val="000000"/>
              </a:solidFill>
              <a:prstDash val="solid"/>
              <a:round/>
              <a:headEnd/>
              <a:tailEnd/>
            </a:ln>
          </p:spPr>
          <p:txBody>
            <a:bodyPr/>
            <a:lstStyle/>
            <a:p>
              <a:endParaRPr lang="zh-CN" altLang="en-US"/>
            </a:p>
          </p:txBody>
        </p:sp>
        <p:sp>
          <p:nvSpPr>
            <p:cNvPr id="723982" name="Freeform 14"/>
            <p:cNvSpPr>
              <a:spLocks/>
            </p:cNvSpPr>
            <p:nvPr/>
          </p:nvSpPr>
          <p:spPr bwMode="auto">
            <a:xfrm>
              <a:off x="3927" y="3165"/>
              <a:ext cx="325" cy="285"/>
            </a:xfrm>
            <a:custGeom>
              <a:avLst/>
              <a:gdLst/>
              <a:ahLst/>
              <a:cxnLst>
                <a:cxn ang="0">
                  <a:pos x="102" y="19"/>
                </a:cxn>
                <a:cxn ang="0">
                  <a:pos x="74" y="36"/>
                </a:cxn>
                <a:cxn ang="0">
                  <a:pos x="49" y="58"/>
                </a:cxn>
                <a:cxn ang="0">
                  <a:pos x="28" y="81"/>
                </a:cxn>
                <a:cxn ang="0">
                  <a:pos x="13" y="107"/>
                </a:cxn>
                <a:cxn ang="0">
                  <a:pos x="4" y="134"/>
                </a:cxn>
                <a:cxn ang="0">
                  <a:pos x="0" y="162"/>
                </a:cxn>
                <a:cxn ang="0">
                  <a:pos x="2" y="188"/>
                </a:cxn>
                <a:cxn ang="0">
                  <a:pos x="11" y="215"/>
                </a:cxn>
                <a:cxn ang="0">
                  <a:pos x="27" y="237"/>
                </a:cxn>
                <a:cxn ang="0">
                  <a:pos x="45" y="256"/>
                </a:cxn>
                <a:cxn ang="0">
                  <a:pos x="70" y="271"/>
                </a:cxn>
                <a:cxn ang="0">
                  <a:pos x="98" y="279"/>
                </a:cxn>
                <a:cxn ang="0">
                  <a:pos x="127" y="285"/>
                </a:cxn>
                <a:cxn ang="0">
                  <a:pos x="159" y="283"/>
                </a:cxn>
                <a:cxn ang="0">
                  <a:pos x="191" y="275"/>
                </a:cxn>
                <a:cxn ang="0">
                  <a:pos x="223" y="264"/>
                </a:cxn>
                <a:cxn ang="0">
                  <a:pos x="251" y="247"/>
                </a:cxn>
                <a:cxn ang="0">
                  <a:pos x="276" y="226"/>
                </a:cxn>
                <a:cxn ang="0">
                  <a:pos x="297" y="202"/>
                </a:cxn>
                <a:cxn ang="0">
                  <a:pos x="312" y="175"/>
                </a:cxn>
                <a:cxn ang="0">
                  <a:pos x="321" y="149"/>
                </a:cxn>
                <a:cxn ang="0">
                  <a:pos x="325" y="120"/>
                </a:cxn>
                <a:cxn ang="0">
                  <a:pos x="323" y="94"/>
                </a:cxn>
                <a:cxn ang="0">
                  <a:pos x="314" y="68"/>
                </a:cxn>
                <a:cxn ang="0">
                  <a:pos x="299" y="45"/>
                </a:cxn>
                <a:cxn ang="0">
                  <a:pos x="280" y="26"/>
                </a:cxn>
                <a:cxn ang="0">
                  <a:pos x="255" y="11"/>
                </a:cxn>
                <a:cxn ang="0">
                  <a:pos x="229" y="4"/>
                </a:cxn>
                <a:cxn ang="0">
                  <a:pos x="198" y="0"/>
                </a:cxn>
                <a:cxn ang="0">
                  <a:pos x="166" y="0"/>
                </a:cxn>
                <a:cxn ang="0">
                  <a:pos x="134" y="7"/>
                </a:cxn>
                <a:cxn ang="0">
                  <a:pos x="102" y="19"/>
                </a:cxn>
              </a:cxnLst>
              <a:rect l="0" t="0" r="r" b="b"/>
              <a:pathLst>
                <a:path w="325" h="285">
                  <a:moveTo>
                    <a:pt x="102" y="19"/>
                  </a:moveTo>
                  <a:lnTo>
                    <a:pt x="74" y="36"/>
                  </a:lnTo>
                  <a:lnTo>
                    <a:pt x="49" y="58"/>
                  </a:lnTo>
                  <a:lnTo>
                    <a:pt x="28" y="81"/>
                  </a:lnTo>
                  <a:lnTo>
                    <a:pt x="13" y="107"/>
                  </a:lnTo>
                  <a:lnTo>
                    <a:pt x="4" y="134"/>
                  </a:lnTo>
                  <a:lnTo>
                    <a:pt x="0" y="162"/>
                  </a:lnTo>
                  <a:lnTo>
                    <a:pt x="2" y="188"/>
                  </a:lnTo>
                  <a:lnTo>
                    <a:pt x="11" y="215"/>
                  </a:lnTo>
                  <a:lnTo>
                    <a:pt x="27" y="237"/>
                  </a:lnTo>
                  <a:lnTo>
                    <a:pt x="45" y="256"/>
                  </a:lnTo>
                  <a:lnTo>
                    <a:pt x="70" y="271"/>
                  </a:lnTo>
                  <a:lnTo>
                    <a:pt x="98" y="279"/>
                  </a:lnTo>
                  <a:lnTo>
                    <a:pt x="127" y="285"/>
                  </a:lnTo>
                  <a:lnTo>
                    <a:pt x="159" y="283"/>
                  </a:lnTo>
                  <a:lnTo>
                    <a:pt x="191" y="275"/>
                  </a:lnTo>
                  <a:lnTo>
                    <a:pt x="223" y="264"/>
                  </a:lnTo>
                  <a:lnTo>
                    <a:pt x="251" y="247"/>
                  </a:lnTo>
                  <a:lnTo>
                    <a:pt x="276" y="226"/>
                  </a:lnTo>
                  <a:lnTo>
                    <a:pt x="297" y="202"/>
                  </a:lnTo>
                  <a:lnTo>
                    <a:pt x="312" y="175"/>
                  </a:lnTo>
                  <a:lnTo>
                    <a:pt x="321" y="149"/>
                  </a:lnTo>
                  <a:lnTo>
                    <a:pt x="325" y="120"/>
                  </a:lnTo>
                  <a:lnTo>
                    <a:pt x="323" y="94"/>
                  </a:lnTo>
                  <a:lnTo>
                    <a:pt x="314" y="68"/>
                  </a:lnTo>
                  <a:lnTo>
                    <a:pt x="299" y="45"/>
                  </a:lnTo>
                  <a:lnTo>
                    <a:pt x="280" y="26"/>
                  </a:lnTo>
                  <a:lnTo>
                    <a:pt x="255" y="11"/>
                  </a:lnTo>
                  <a:lnTo>
                    <a:pt x="229" y="4"/>
                  </a:lnTo>
                  <a:lnTo>
                    <a:pt x="198" y="0"/>
                  </a:lnTo>
                  <a:lnTo>
                    <a:pt x="166" y="0"/>
                  </a:lnTo>
                  <a:lnTo>
                    <a:pt x="134" y="7"/>
                  </a:lnTo>
                  <a:lnTo>
                    <a:pt x="102" y="19"/>
                  </a:lnTo>
                  <a:close/>
                </a:path>
              </a:pathLst>
            </a:custGeom>
            <a:solidFill>
              <a:srgbClr val="EAEAEA"/>
            </a:solidFill>
            <a:ln w="12700">
              <a:solidFill>
                <a:srgbClr val="000000"/>
              </a:solidFill>
              <a:prstDash val="solid"/>
              <a:round/>
              <a:headEnd/>
              <a:tailEnd/>
            </a:ln>
          </p:spPr>
          <p:txBody>
            <a:bodyPr/>
            <a:lstStyle/>
            <a:p>
              <a:endParaRPr lang="zh-CN" altLang="en-US"/>
            </a:p>
          </p:txBody>
        </p:sp>
        <p:sp>
          <p:nvSpPr>
            <p:cNvPr id="723983" name="Oval 15"/>
            <p:cNvSpPr>
              <a:spLocks noChangeArrowheads="1"/>
            </p:cNvSpPr>
            <p:nvPr/>
          </p:nvSpPr>
          <p:spPr bwMode="auto">
            <a:xfrm>
              <a:off x="3514" y="3201"/>
              <a:ext cx="538" cy="337"/>
            </a:xfrm>
            <a:prstGeom prst="ellipse">
              <a:avLst/>
            </a:prstGeom>
            <a:solidFill>
              <a:srgbClr val="EAEAEA"/>
            </a:solidFill>
            <a:ln w="12700">
              <a:solidFill>
                <a:srgbClr val="000000"/>
              </a:solidFill>
              <a:round/>
              <a:headEnd/>
              <a:tailEnd/>
            </a:ln>
          </p:spPr>
          <p:txBody>
            <a:bodyPr/>
            <a:lstStyle/>
            <a:p>
              <a:endParaRPr lang="zh-CN" altLang="en-US"/>
            </a:p>
          </p:txBody>
        </p:sp>
        <p:sp>
          <p:nvSpPr>
            <p:cNvPr id="723984" name="Freeform 16"/>
            <p:cNvSpPr>
              <a:spLocks/>
            </p:cNvSpPr>
            <p:nvPr/>
          </p:nvSpPr>
          <p:spPr bwMode="auto">
            <a:xfrm>
              <a:off x="3289" y="3193"/>
              <a:ext cx="300" cy="232"/>
            </a:xfrm>
            <a:custGeom>
              <a:avLst/>
              <a:gdLst/>
              <a:ahLst/>
              <a:cxnLst>
                <a:cxn ang="0">
                  <a:pos x="185" y="9"/>
                </a:cxn>
                <a:cxn ang="0">
                  <a:pos x="155" y="2"/>
                </a:cxn>
                <a:cxn ang="0">
                  <a:pos x="124" y="0"/>
                </a:cxn>
                <a:cxn ang="0">
                  <a:pos x="98" y="2"/>
                </a:cxn>
                <a:cxn ang="0">
                  <a:pos x="71" y="8"/>
                </a:cxn>
                <a:cxn ang="0">
                  <a:pos x="49" y="17"/>
                </a:cxn>
                <a:cxn ang="0">
                  <a:pos x="30" y="30"/>
                </a:cxn>
                <a:cxn ang="0">
                  <a:pos x="15" y="47"/>
                </a:cxn>
                <a:cxn ang="0">
                  <a:pos x="3" y="68"/>
                </a:cxn>
                <a:cxn ang="0">
                  <a:pos x="0" y="91"/>
                </a:cxn>
                <a:cxn ang="0">
                  <a:pos x="2" y="113"/>
                </a:cxn>
                <a:cxn ang="0">
                  <a:pos x="9" y="136"/>
                </a:cxn>
                <a:cxn ang="0">
                  <a:pos x="22" y="157"/>
                </a:cxn>
                <a:cxn ang="0">
                  <a:pos x="39" y="177"/>
                </a:cxn>
                <a:cxn ang="0">
                  <a:pos x="62" y="196"/>
                </a:cxn>
                <a:cxn ang="0">
                  <a:pos x="87" y="211"/>
                </a:cxn>
                <a:cxn ang="0">
                  <a:pos x="115" y="223"/>
                </a:cxn>
                <a:cxn ang="0">
                  <a:pos x="145" y="230"/>
                </a:cxn>
                <a:cxn ang="0">
                  <a:pos x="175" y="232"/>
                </a:cxn>
                <a:cxn ang="0">
                  <a:pos x="202" y="230"/>
                </a:cxn>
                <a:cxn ang="0">
                  <a:pos x="228" y="225"/>
                </a:cxn>
                <a:cxn ang="0">
                  <a:pos x="251" y="213"/>
                </a:cxn>
                <a:cxn ang="0">
                  <a:pos x="270" y="200"/>
                </a:cxn>
                <a:cxn ang="0">
                  <a:pos x="287" y="183"/>
                </a:cxn>
                <a:cxn ang="0">
                  <a:pos x="296" y="162"/>
                </a:cxn>
                <a:cxn ang="0">
                  <a:pos x="300" y="140"/>
                </a:cxn>
                <a:cxn ang="0">
                  <a:pos x="298" y="117"/>
                </a:cxn>
                <a:cxn ang="0">
                  <a:pos x="291" y="94"/>
                </a:cxn>
                <a:cxn ang="0">
                  <a:pos x="277" y="74"/>
                </a:cxn>
                <a:cxn ang="0">
                  <a:pos x="260" y="55"/>
                </a:cxn>
                <a:cxn ang="0">
                  <a:pos x="238" y="36"/>
                </a:cxn>
                <a:cxn ang="0">
                  <a:pos x="213" y="21"/>
                </a:cxn>
                <a:cxn ang="0">
                  <a:pos x="185" y="9"/>
                </a:cxn>
              </a:cxnLst>
              <a:rect l="0" t="0" r="r" b="b"/>
              <a:pathLst>
                <a:path w="300" h="232">
                  <a:moveTo>
                    <a:pt x="185" y="9"/>
                  </a:moveTo>
                  <a:lnTo>
                    <a:pt x="155" y="2"/>
                  </a:lnTo>
                  <a:lnTo>
                    <a:pt x="124" y="0"/>
                  </a:lnTo>
                  <a:lnTo>
                    <a:pt x="98" y="2"/>
                  </a:lnTo>
                  <a:lnTo>
                    <a:pt x="71" y="8"/>
                  </a:lnTo>
                  <a:lnTo>
                    <a:pt x="49" y="17"/>
                  </a:lnTo>
                  <a:lnTo>
                    <a:pt x="30" y="30"/>
                  </a:lnTo>
                  <a:lnTo>
                    <a:pt x="15" y="47"/>
                  </a:lnTo>
                  <a:lnTo>
                    <a:pt x="3" y="68"/>
                  </a:lnTo>
                  <a:lnTo>
                    <a:pt x="0" y="91"/>
                  </a:lnTo>
                  <a:lnTo>
                    <a:pt x="2" y="113"/>
                  </a:lnTo>
                  <a:lnTo>
                    <a:pt x="9" y="136"/>
                  </a:lnTo>
                  <a:lnTo>
                    <a:pt x="22" y="157"/>
                  </a:lnTo>
                  <a:lnTo>
                    <a:pt x="39" y="177"/>
                  </a:lnTo>
                  <a:lnTo>
                    <a:pt x="62" y="196"/>
                  </a:lnTo>
                  <a:lnTo>
                    <a:pt x="87" y="211"/>
                  </a:lnTo>
                  <a:lnTo>
                    <a:pt x="115" y="223"/>
                  </a:lnTo>
                  <a:lnTo>
                    <a:pt x="145" y="230"/>
                  </a:lnTo>
                  <a:lnTo>
                    <a:pt x="175" y="232"/>
                  </a:lnTo>
                  <a:lnTo>
                    <a:pt x="202" y="230"/>
                  </a:lnTo>
                  <a:lnTo>
                    <a:pt x="228" y="225"/>
                  </a:lnTo>
                  <a:lnTo>
                    <a:pt x="251" y="213"/>
                  </a:lnTo>
                  <a:lnTo>
                    <a:pt x="270" y="200"/>
                  </a:lnTo>
                  <a:lnTo>
                    <a:pt x="287" y="183"/>
                  </a:lnTo>
                  <a:lnTo>
                    <a:pt x="296" y="162"/>
                  </a:lnTo>
                  <a:lnTo>
                    <a:pt x="300" y="140"/>
                  </a:lnTo>
                  <a:lnTo>
                    <a:pt x="298" y="117"/>
                  </a:lnTo>
                  <a:lnTo>
                    <a:pt x="291" y="94"/>
                  </a:lnTo>
                  <a:lnTo>
                    <a:pt x="277" y="74"/>
                  </a:lnTo>
                  <a:lnTo>
                    <a:pt x="260" y="55"/>
                  </a:lnTo>
                  <a:lnTo>
                    <a:pt x="238" y="36"/>
                  </a:lnTo>
                  <a:lnTo>
                    <a:pt x="213" y="21"/>
                  </a:lnTo>
                  <a:lnTo>
                    <a:pt x="185" y="9"/>
                  </a:lnTo>
                  <a:close/>
                </a:path>
              </a:pathLst>
            </a:custGeom>
            <a:solidFill>
              <a:srgbClr val="EAEAEA"/>
            </a:solidFill>
            <a:ln w="12700">
              <a:solidFill>
                <a:srgbClr val="000000"/>
              </a:solidFill>
              <a:prstDash val="solid"/>
              <a:round/>
              <a:headEnd/>
              <a:tailEnd/>
            </a:ln>
          </p:spPr>
          <p:txBody>
            <a:bodyPr/>
            <a:lstStyle/>
            <a:p>
              <a:endParaRPr lang="zh-CN" altLang="en-US"/>
            </a:p>
          </p:txBody>
        </p:sp>
        <p:sp>
          <p:nvSpPr>
            <p:cNvPr id="723985" name="Oval 17"/>
            <p:cNvSpPr>
              <a:spLocks noChangeArrowheads="1"/>
            </p:cNvSpPr>
            <p:nvPr/>
          </p:nvSpPr>
          <p:spPr bwMode="auto">
            <a:xfrm>
              <a:off x="3204" y="3023"/>
              <a:ext cx="245" cy="219"/>
            </a:xfrm>
            <a:prstGeom prst="ellipse">
              <a:avLst/>
            </a:prstGeom>
            <a:solidFill>
              <a:srgbClr val="EAEAEA"/>
            </a:solidFill>
            <a:ln w="12700">
              <a:solidFill>
                <a:srgbClr val="000000"/>
              </a:solidFill>
              <a:round/>
              <a:headEnd/>
              <a:tailEnd/>
            </a:ln>
          </p:spPr>
          <p:txBody>
            <a:bodyPr/>
            <a:lstStyle/>
            <a:p>
              <a:endParaRPr lang="zh-CN" altLang="en-US"/>
            </a:p>
          </p:txBody>
        </p:sp>
        <p:sp>
          <p:nvSpPr>
            <p:cNvPr id="723986" name="Freeform 18"/>
            <p:cNvSpPr>
              <a:spLocks/>
            </p:cNvSpPr>
            <p:nvPr/>
          </p:nvSpPr>
          <p:spPr bwMode="auto">
            <a:xfrm>
              <a:off x="3253" y="2827"/>
              <a:ext cx="315" cy="259"/>
            </a:xfrm>
            <a:custGeom>
              <a:avLst/>
              <a:gdLst/>
              <a:ahLst/>
              <a:cxnLst>
                <a:cxn ang="0">
                  <a:pos x="100" y="32"/>
                </a:cxn>
                <a:cxn ang="0">
                  <a:pos x="72" y="53"/>
                </a:cxn>
                <a:cxn ang="0">
                  <a:pos x="47" y="74"/>
                </a:cxn>
                <a:cxn ang="0">
                  <a:pos x="28" y="98"/>
                </a:cxn>
                <a:cxn ang="0">
                  <a:pos x="13" y="123"/>
                </a:cxn>
                <a:cxn ang="0">
                  <a:pos x="4" y="149"/>
                </a:cxn>
                <a:cxn ang="0">
                  <a:pos x="0" y="174"/>
                </a:cxn>
                <a:cxn ang="0">
                  <a:pos x="2" y="196"/>
                </a:cxn>
                <a:cxn ang="0">
                  <a:pos x="11" y="217"/>
                </a:cxn>
                <a:cxn ang="0">
                  <a:pos x="26" y="234"/>
                </a:cxn>
                <a:cxn ang="0">
                  <a:pos x="45" y="247"/>
                </a:cxn>
                <a:cxn ang="0">
                  <a:pos x="70" y="257"/>
                </a:cxn>
                <a:cxn ang="0">
                  <a:pos x="96" y="259"/>
                </a:cxn>
                <a:cxn ang="0">
                  <a:pos x="124" y="259"/>
                </a:cxn>
                <a:cxn ang="0">
                  <a:pos x="155" y="253"/>
                </a:cxn>
                <a:cxn ang="0">
                  <a:pos x="185" y="242"/>
                </a:cxn>
                <a:cxn ang="0">
                  <a:pos x="215" y="226"/>
                </a:cxn>
                <a:cxn ang="0">
                  <a:pos x="243" y="208"/>
                </a:cxn>
                <a:cxn ang="0">
                  <a:pos x="268" y="185"/>
                </a:cxn>
                <a:cxn ang="0">
                  <a:pos x="287" y="160"/>
                </a:cxn>
                <a:cxn ang="0">
                  <a:pos x="302" y="136"/>
                </a:cxn>
                <a:cxn ang="0">
                  <a:pos x="311" y="109"/>
                </a:cxn>
                <a:cxn ang="0">
                  <a:pos x="315" y="87"/>
                </a:cxn>
                <a:cxn ang="0">
                  <a:pos x="313" y="62"/>
                </a:cxn>
                <a:cxn ang="0">
                  <a:pos x="304" y="42"/>
                </a:cxn>
                <a:cxn ang="0">
                  <a:pos x="289" y="25"/>
                </a:cxn>
                <a:cxn ang="0">
                  <a:pos x="270" y="11"/>
                </a:cxn>
                <a:cxn ang="0">
                  <a:pos x="247" y="4"/>
                </a:cxn>
                <a:cxn ang="0">
                  <a:pos x="221" y="0"/>
                </a:cxn>
                <a:cxn ang="0">
                  <a:pos x="192" y="0"/>
                </a:cxn>
                <a:cxn ang="0">
                  <a:pos x="162" y="6"/>
                </a:cxn>
                <a:cxn ang="0">
                  <a:pos x="130" y="17"/>
                </a:cxn>
                <a:cxn ang="0">
                  <a:pos x="100" y="32"/>
                </a:cxn>
              </a:cxnLst>
              <a:rect l="0" t="0" r="r" b="b"/>
              <a:pathLst>
                <a:path w="315" h="259">
                  <a:moveTo>
                    <a:pt x="100" y="32"/>
                  </a:moveTo>
                  <a:lnTo>
                    <a:pt x="72" y="53"/>
                  </a:lnTo>
                  <a:lnTo>
                    <a:pt x="47" y="74"/>
                  </a:lnTo>
                  <a:lnTo>
                    <a:pt x="28" y="98"/>
                  </a:lnTo>
                  <a:lnTo>
                    <a:pt x="13" y="123"/>
                  </a:lnTo>
                  <a:lnTo>
                    <a:pt x="4" y="149"/>
                  </a:lnTo>
                  <a:lnTo>
                    <a:pt x="0" y="174"/>
                  </a:lnTo>
                  <a:lnTo>
                    <a:pt x="2" y="196"/>
                  </a:lnTo>
                  <a:lnTo>
                    <a:pt x="11" y="217"/>
                  </a:lnTo>
                  <a:lnTo>
                    <a:pt x="26" y="234"/>
                  </a:lnTo>
                  <a:lnTo>
                    <a:pt x="45" y="247"/>
                  </a:lnTo>
                  <a:lnTo>
                    <a:pt x="70" y="257"/>
                  </a:lnTo>
                  <a:lnTo>
                    <a:pt x="96" y="259"/>
                  </a:lnTo>
                  <a:lnTo>
                    <a:pt x="124" y="259"/>
                  </a:lnTo>
                  <a:lnTo>
                    <a:pt x="155" y="253"/>
                  </a:lnTo>
                  <a:lnTo>
                    <a:pt x="185" y="242"/>
                  </a:lnTo>
                  <a:lnTo>
                    <a:pt x="215" y="226"/>
                  </a:lnTo>
                  <a:lnTo>
                    <a:pt x="243" y="208"/>
                  </a:lnTo>
                  <a:lnTo>
                    <a:pt x="268" y="185"/>
                  </a:lnTo>
                  <a:lnTo>
                    <a:pt x="287" y="160"/>
                  </a:lnTo>
                  <a:lnTo>
                    <a:pt x="302" y="136"/>
                  </a:lnTo>
                  <a:lnTo>
                    <a:pt x="311" y="109"/>
                  </a:lnTo>
                  <a:lnTo>
                    <a:pt x="315" y="87"/>
                  </a:lnTo>
                  <a:lnTo>
                    <a:pt x="313" y="62"/>
                  </a:lnTo>
                  <a:lnTo>
                    <a:pt x="304" y="42"/>
                  </a:lnTo>
                  <a:lnTo>
                    <a:pt x="289" y="25"/>
                  </a:lnTo>
                  <a:lnTo>
                    <a:pt x="270" y="11"/>
                  </a:lnTo>
                  <a:lnTo>
                    <a:pt x="247" y="4"/>
                  </a:lnTo>
                  <a:lnTo>
                    <a:pt x="221" y="0"/>
                  </a:lnTo>
                  <a:lnTo>
                    <a:pt x="192" y="0"/>
                  </a:lnTo>
                  <a:lnTo>
                    <a:pt x="162" y="6"/>
                  </a:lnTo>
                  <a:lnTo>
                    <a:pt x="130" y="17"/>
                  </a:lnTo>
                  <a:lnTo>
                    <a:pt x="100" y="32"/>
                  </a:lnTo>
                  <a:close/>
                </a:path>
              </a:pathLst>
            </a:custGeom>
            <a:solidFill>
              <a:srgbClr val="EAEAEA"/>
            </a:solidFill>
            <a:ln w="12700">
              <a:solidFill>
                <a:srgbClr val="000000"/>
              </a:solidFill>
              <a:prstDash val="solid"/>
              <a:round/>
              <a:headEnd/>
              <a:tailEnd/>
            </a:ln>
          </p:spPr>
          <p:txBody>
            <a:bodyPr/>
            <a:lstStyle/>
            <a:p>
              <a:endParaRPr lang="zh-CN" altLang="en-US"/>
            </a:p>
          </p:txBody>
        </p:sp>
        <p:sp>
          <p:nvSpPr>
            <p:cNvPr id="723987" name="Freeform 19"/>
            <p:cNvSpPr>
              <a:spLocks/>
            </p:cNvSpPr>
            <p:nvPr/>
          </p:nvSpPr>
          <p:spPr bwMode="auto">
            <a:xfrm>
              <a:off x="3319" y="2831"/>
              <a:ext cx="850" cy="583"/>
            </a:xfrm>
            <a:custGeom>
              <a:avLst/>
              <a:gdLst/>
              <a:ahLst/>
              <a:cxnLst>
                <a:cxn ang="0">
                  <a:pos x="125" y="117"/>
                </a:cxn>
                <a:cxn ang="0">
                  <a:pos x="166" y="109"/>
                </a:cxn>
                <a:cxn ang="0">
                  <a:pos x="210" y="102"/>
                </a:cxn>
                <a:cxn ang="0">
                  <a:pos x="247" y="96"/>
                </a:cxn>
                <a:cxn ang="0">
                  <a:pos x="272" y="66"/>
                </a:cxn>
                <a:cxn ang="0">
                  <a:pos x="234" y="58"/>
                </a:cxn>
                <a:cxn ang="0">
                  <a:pos x="198" y="66"/>
                </a:cxn>
                <a:cxn ang="0">
                  <a:pos x="179" y="66"/>
                </a:cxn>
                <a:cxn ang="0">
                  <a:pos x="217" y="36"/>
                </a:cxn>
                <a:cxn ang="0">
                  <a:pos x="261" y="21"/>
                </a:cxn>
                <a:cxn ang="0">
                  <a:pos x="296" y="13"/>
                </a:cxn>
                <a:cxn ang="0">
                  <a:pos x="334" y="5"/>
                </a:cxn>
                <a:cxn ang="0">
                  <a:pos x="372" y="0"/>
                </a:cxn>
                <a:cxn ang="0">
                  <a:pos x="410" y="0"/>
                </a:cxn>
                <a:cxn ang="0">
                  <a:pos x="446" y="0"/>
                </a:cxn>
                <a:cxn ang="0">
                  <a:pos x="534" y="0"/>
                </a:cxn>
                <a:cxn ang="0">
                  <a:pos x="584" y="0"/>
                </a:cxn>
                <a:cxn ang="0">
                  <a:pos x="627" y="21"/>
                </a:cxn>
                <a:cxn ang="0">
                  <a:pos x="657" y="51"/>
                </a:cxn>
                <a:cxn ang="0">
                  <a:pos x="695" y="72"/>
                </a:cxn>
                <a:cxn ang="0">
                  <a:pos x="733" y="81"/>
                </a:cxn>
                <a:cxn ang="0">
                  <a:pos x="771" y="109"/>
                </a:cxn>
                <a:cxn ang="0">
                  <a:pos x="801" y="139"/>
                </a:cxn>
                <a:cxn ang="0">
                  <a:pos x="825" y="183"/>
                </a:cxn>
                <a:cxn ang="0">
                  <a:pos x="833" y="234"/>
                </a:cxn>
                <a:cxn ang="0">
                  <a:pos x="839" y="279"/>
                </a:cxn>
                <a:cxn ang="0">
                  <a:pos x="839" y="324"/>
                </a:cxn>
                <a:cxn ang="0">
                  <a:pos x="839" y="368"/>
                </a:cxn>
                <a:cxn ang="0">
                  <a:pos x="850" y="413"/>
                </a:cxn>
                <a:cxn ang="0">
                  <a:pos x="850" y="456"/>
                </a:cxn>
                <a:cxn ang="0">
                  <a:pos x="825" y="500"/>
                </a:cxn>
                <a:cxn ang="0">
                  <a:pos x="782" y="524"/>
                </a:cxn>
                <a:cxn ang="0">
                  <a:pos x="746" y="545"/>
                </a:cxn>
                <a:cxn ang="0">
                  <a:pos x="708" y="568"/>
                </a:cxn>
                <a:cxn ang="0">
                  <a:pos x="670" y="575"/>
                </a:cxn>
                <a:cxn ang="0">
                  <a:pos x="621" y="583"/>
                </a:cxn>
                <a:cxn ang="0">
                  <a:pos x="576" y="583"/>
                </a:cxn>
                <a:cxn ang="0">
                  <a:pos x="540" y="583"/>
                </a:cxn>
                <a:cxn ang="0">
                  <a:pos x="502" y="583"/>
                </a:cxn>
                <a:cxn ang="0">
                  <a:pos x="465" y="583"/>
                </a:cxn>
                <a:cxn ang="0">
                  <a:pos x="427" y="583"/>
                </a:cxn>
                <a:cxn ang="0">
                  <a:pos x="391" y="583"/>
                </a:cxn>
                <a:cxn ang="0">
                  <a:pos x="353" y="583"/>
                </a:cxn>
                <a:cxn ang="0">
                  <a:pos x="310" y="583"/>
                </a:cxn>
                <a:cxn ang="0">
                  <a:pos x="272" y="583"/>
                </a:cxn>
                <a:cxn ang="0">
                  <a:pos x="234" y="583"/>
                </a:cxn>
                <a:cxn ang="0">
                  <a:pos x="198" y="560"/>
                </a:cxn>
                <a:cxn ang="0">
                  <a:pos x="160" y="545"/>
                </a:cxn>
                <a:cxn ang="0">
                  <a:pos x="125" y="524"/>
                </a:cxn>
                <a:cxn ang="0">
                  <a:pos x="92" y="487"/>
                </a:cxn>
                <a:cxn ang="0">
                  <a:pos x="68" y="456"/>
                </a:cxn>
                <a:cxn ang="0">
                  <a:pos x="43" y="413"/>
                </a:cxn>
                <a:cxn ang="0">
                  <a:pos x="17" y="360"/>
                </a:cxn>
                <a:cxn ang="0">
                  <a:pos x="0" y="309"/>
                </a:cxn>
                <a:cxn ang="0">
                  <a:pos x="0" y="264"/>
                </a:cxn>
                <a:cxn ang="0">
                  <a:pos x="6" y="213"/>
                </a:cxn>
                <a:cxn ang="0">
                  <a:pos x="30" y="175"/>
                </a:cxn>
                <a:cxn ang="0">
                  <a:pos x="62" y="155"/>
                </a:cxn>
                <a:cxn ang="0">
                  <a:pos x="98" y="139"/>
                </a:cxn>
                <a:cxn ang="0">
                  <a:pos x="130" y="117"/>
                </a:cxn>
                <a:cxn ang="0">
                  <a:pos x="147" y="139"/>
                </a:cxn>
              </a:cxnLst>
              <a:rect l="0" t="0" r="r" b="b"/>
              <a:pathLst>
                <a:path w="850" h="583">
                  <a:moveTo>
                    <a:pt x="104" y="117"/>
                  </a:moveTo>
                  <a:lnTo>
                    <a:pt x="125" y="117"/>
                  </a:lnTo>
                  <a:lnTo>
                    <a:pt x="142" y="117"/>
                  </a:lnTo>
                  <a:lnTo>
                    <a:pt x="166" y="109"/>
                  </a:lnTo>
                  <a:lnTo>
                    <a:pt x="185" y="109"/>
                  </a:lnTo>
                  <a:lnTo>
                    <a:pt x="210" y="102"/>
                  </a:lnTo>
                  <a:lnTo>
                    <a:pt x="228" y="102"/>
                  </a:lnTo>
                  <a:lnTo>
                    <a:pt x="247" y="96"/>
                  </a:lnTo>
                  <a:lnTo>
                    <a:pt x="266" y="88"/>
                  </a:lnTo>
                  <a:lnTo>
                    <a:pt x="272" y="66"/>
                  </a:lnTo>
                  <a:lnTo>
                    <a:pt x="255" y="58"/>
                  </a:lnTo>
                  <a:lnTo>
                    <a:pt x="234" y="58"/>
                  </a:lnTo>
                  <a:lnTo>
                    <a:pt x="217" y="66"/>
                  </a:lnTo>
                  <a:lnTo>
                    <a:pt x="198" y="66"/>
                  </a:lnTo>
                  <a:lnTo>
                    <a:pt x="179" y="88"/>
                  </a:lnTo>
                  <a:lnTo>
                    <a:pt x="179" y="66"/>
                  </a:lnTo>
                  <a:lnTo>
                    <a:pt x="198" y="51"/>
                  </a:lnTo>
                  <a:lnTo>
                    <a:pt x="217" y="36"/>
                  </a:lnTo>
                  <a:lnTo>
                    <a:pt x="242" y="28"/>
                  </a:lnTo>
                  <a:lnTo>
                    <a:pt x="261" y="21"/>
                  </a:lnTo>
                  <a:lnTo>
                    <a:pt x="279" y="21"/>
                  </a:lnTo>
                  <a:lnTo>
                    <a:pt x="296" y="13"/>
                  </a:lnTo>
                  <a:lnTo>
                    <a:pt x="315" y="13"/>
                  </a:lnTo>
                  <a:lnTo>
                    <a:pt x="334" y="5"/>
                  </a:lnTo>
                  <a:lnTo>
                    <a:pt x="353" y="5"/>
                  </a:lnTo>
                  <a:lnTo>
                    <a:pt x="372" y="0"/>
                  </a:lnTo>
                  <a:lnTo>
                    <a:pt x="391" y="0"/>
                  </a:lnTo>
                  <a:lnTo>
                    <a:pt x="410" y="0"/>
                  </a:lnTo>
                  <a:lnTo>
                    <a:pt x="427" y="0"/>
                  </a:lnTo>
                  <a:lnTo>
                    <a:pt x="446" y="0"/>
                  </a:lnTo>
                  <a:lnTo>
                    <a:pt x="483" y="0"/>
                  </a:lnTo>
                  <a:lnTo>
                    <a:pt x="534" y="0"/>
                  </a:lnTo>
                  <a:lnTo>
                    <a:pt x="559" y="0"/>
                  </a:lnTo>
                  <a:lnTo>
                    <a:pt x="584" y="0"/>
                  </a:lnTo>
                  <a:lnTo>
                    <a:pt x="608" y="5"/>
                  </a:lnTo>
                  <a:lnTo>
                    <a:pt x="627" y="21"/>
                  </a:lnTo>
                  <a:lnTo>
                    <a:pt x="638" y="43"/>
                  </a:lnTo>
                  <a:lnTo>
                    <a:pt x="657" y="51"/>
                  </a:lnTo>
                  <a:lnTo>
                    <a:pt x="676" y="66"/>
                  </a:lnTo>
                  <a:lnTo>
                    <a:pt x="695" y="72"/>
                  </a:lnTo>
                  <a:lnTo>
                    <a:pt x="714" y="72"/>
                  </a:lnTo>
                  <a:lnTo>
                    <a:pt x="733" y="81"/>
                  </a:lnTo>
                  <a:lnTo>
                    <a:pt x="752" y="96"/>
                  </a:lnTo>
                  <a:lnTo>
                    <a:pt x="771" y="109"/>
                  </a:lnTo>
                  <a:lnTo>
                    <a:pt x="782" y="132"/>
                  </a:lnTo>
                  <a:lnTo>
                    <a:pt x="801" y="139"/>
                  </a:lnTo>
                  <a:lnTo>
                    <a:pt x="806" y="162"/>
                  </a:lnTo>
                  <a:lnTo>
                    <a:pt x="825" y="183"/>
                  </a:lnTo>
                  <a:lnTo>
                    <a:pt x="833" y="213"/>
                  </a:lnTo>
                  <a:lnTo>
                    <a:pt x="833" y="234"/>
                  </a:lnTo>
                  <a:lnTo>
                    <a:pt x="839" y="258"/>
                  </a:lnTo>
                  <a:lnTo>
                    <a:pt x="839" y="279"/>
                  </a:lnTo>
                  <a:lnTo>
                    <a:pt x="839" y="302"/>
                  </a:lnTo>
                  <a:lnTo>
                    <a:pt x="839" y="324"/>
                  </a:lnTo>
                  <a:lnTo>
                    <a:pt x="839" y="347"/>
                  </a:lnTo>
                  <a:lnTo>
                    <a:pt x="839" y="368"/>
                  </a:lnTo>
                  <a:lnTo>
                    <a:pt x="850" y="390"/>
                  </a:lnTo>
                  <a:lnTo>
                    <a:pt x="850" y="413"/>
                  </a:lnTo>
                  <a:lnTo>
                    <a:pt x="850" y="434"/>
                  </a:lnTo>
                  <a:lnTo>
                    <a:pt x="850" y="456"/>
                  </a:lnTo>
                  <a:lnTo>
                    <a:pt x="844" y="479"/>
                  </a:lnTo>
                  <a:lnTo>
                    <a:pt x="825" y="500"/>
                  </a:lnTo>
                  <a:lnTo>
                    <a:pt x="801" y="517"/>
                  </a:lnTo>
                  <a:lnTo>
                    <a:pt x="782" y="524"/>
                  </a:lnTo>
                  <a:lnTo>
                    <a:pt x="765" y="537"/>
                  </a:lnTo>
                  <a:lnTo>
                    <a:pt x="746" y="545"/>
                  </a:lnTo>
                  <a:lnTo>
                    <a:pt x="725" y="553"/>
                  </a:lnTo>
                  <a:lnTo>
                    <a:pt x="708" y="568"/>
                  </a:lnTo>
                  <a:lnTo>
                    <a:pt x="689" y="575"/>
                  </a:lnTo>
                  <a:lnTo>
                    <a:pt x="670" y="575"/>
                  </a:lnTo>
                  <a:lnTo>
                    <a:pt x="644" y="583"/>
                  </a:lnTo>
                  <a:lnTo>
                    <a:pt x="621" y="583"/>
                  </a:lnTo>
                  <a:lnTo>
                    <a:pt x="602" y="583"/>
                  </a:lnTo>
                  <a:lnTo>
                    <a:pt x="576" y="583"/>
                  </a:lnTo>
                  <a:lnTo>
                    <a:pt x="559" y="583"/>
                  </a:lnTo>
                  <a:lnTo>
                    <a:pt x="540" y="583"/>
                  </a:lnTo>
                  <a:lnTo>
                    <a:pt x="521" y="583"/>
                  </a:lnTo>
                  <a:lnTo>
                    <a:pt x="502" y="583"/>
                  </a:lnTo>
                  <a:lnTo>
                    <a:pt x="483" y="583"/>
                  </a:lnTo>
                  <a:lnTo>
                    <a:pt x="465" y="583"/>
                  </a:lnTo>
                  <a:lnTo>
                    <a:pt x="446" y="583"/>
                  </a:lnTo>
                  <a:lnTo>
                    <a:pt x="427" y="583"/>
                  </a:lnTo>
                  <a:lnTo>
                    <a:pt x="410" y="583"/>
                  </a:lnTo>
                  <a:lnTo>
                    <a:pt x="391" y="583"/>
                  </a:lnTo>
                  <a:lnTo>
                    <a:pt x="372" y="583"/>
                  </a:lnTo>
                  <a:lnTo>
                    <a:pt x="353" y="583"/>
                  </a:lnTo>
                  <a:lnTo>
                    <a:pt x="329" y="583"/>
                  </a:lnTo>
                  <a:lnTo>
                    <a:pt x="310" y="583"/>
                  </a:lnTo>
                  <a:lnTo>
                    <a:pt x="291" y="583"/>
                  </a:lnTo>
                  <a:lnTo>
                    <a:pt x="272" y="583"/>
                  </a:lnTo>
                  <a:lnTo>
                    <a:pt x="255" y="583"/>
                  </a:lnTo>
                  <a:lnTo>
                    <a:pt x="234" y="583"/>
                  </a:lnTo>
                  <a:lnTo>
                    <a:pt x="217" y="568"/>
                  </a:lnTo>
                  <a:lnTo>
                    <a:pt x="198" y="560"/>
                  </a:lnTo>
                  <a:lnTo>
                    <a:pt x="179" y="553"/>
                  </a:lnTo>
                  <a:lnTo>
                    <a:pt x="160" y="545"/>
                  </a:lnTo>
                  <a:lnTo>
                    <a:pt x="142" y="537"/>
                  </a:lnTo>
                  <a:lnTo>
                    <a:pt x="125" y="524"/>
                  </a:lnTo>
                  <a:lnTo>
                    <a:pt x="104" y="509"/>
                  </a:lnTo>
                  <a:lnTo>
                    <a:pt x="92" y="487"/>
                  </a:lnTo>
                  <a:lnTo>
                    <a:pt x="74" y="479"/>
                  </a:lnTo>
                  <a:lnTo>
                    <a:pt x="68" y="456"/>
                  </a:lnTo>
                  <a:lnTo>
                    <a:pt x="49" y="434"/>
                  </a:lnTo>
                  <a:lnTo>
                    <a:pt x="43" y="413"/>
                  </a:lnTo>
                  <a:lnTo>
                    <a:pt x="24" y="390"/>
                  </a:lnTo>
                  <a:lnTo>
                    <a:pt x="17" y="360"/>
                  </a:lnTo>
                  <a:lnTo>
                    <a:pt x="6" y="330"/>
                  </a:lnTo>
                  <a:lnTo>
                    <a:pt x="0" y="309"/>
                  </a:lnTo>
                  <a:lnTo>
                    <a:pt x="0" y="287"/>
                  </a:lnTo>
                  <a:lnTo>
                    <a:pt x="0" y="264"/>
                  </a:lnTo>
                  <a:lnTo>
                    <a:pt x="0" y="243"/>
                  </a:lnTo>
                  <a:lnTo>
                    <a:pt x="6" y="213"/>
                  </a:lnTo>
                  <a:lnTo>
                    <a:pt x="11" y="192"/>
                  </a:lnTo>
                  <a:lnTo>
                    <a:pt x="30" y="175"/>
                  </a:lnTo>
                  <a:lnTo>
                    <a:pt x="43" y="155"/>
                  </a:lnTo>
                  <a:lnTo>
                    <a:pt x="62" y="155"/>
                  </a:lnTo>
                  <a:lnTo>
                    <a:pt x="79" y="147"/>
                  </a:lnTo>
                  <a:lnTo>
                    <a:pt x="98" y="139"/>
                  </a:lnTo>
                  <a:lnTo>
                    <a:pt x="117" y="139"/>
                  </a:lnTo>
                  <a:lnTo>
                    <a:pt x="130" y="117"/>
                  </a:lnTo>
                  <a:lnTo>
                    <a:pt x="130" y="96"/>
                  </a:lnTo>
                  <a:lnTo>
                    <a:pt x="147" y="139"/>
                  </a:lnTo>
                  <a:lnTo>
                    <a:pt x="104" y="117"/>
                  </a:lnTo>
                  <a:close/>
                </a:path>
              </a:pathLst>
            </a:custGeom>
            <a:solidFill>
              <a:srgbClr val="EAEAEA"/>
            </a:solidFill>
            <a:ln w="9525">
              <a:noFill/>
              <a:round/>
              <a:headEnd/>
              <a:tailEnd/>
            </a:ln>
          </p:spPr>
          <p:txBody>
            <a:bodyPr/>
            <a:lstStyle/>
            <a:p>
              <a:endParaRPr lang="zh-CN" altLang="en-US"/>
            </a:p>
          </p:txBody>
        </p:sp>
        <p:sp>
          <p:nvSpPr>
            <p:cNvPr id="723988" name="Freeform 20"/>
            <p:cNvSpPr>
              <a:spLocks/>
            </p:cNvSpPr>
            <p:nvPr/>
          </p:nvSpPr>
          <p:spPr bwMode="auto">
            <a:xfrm>
              <a:off x="3483" y="2787"/>
              <a:ext cx="132" cy="168"/>
            </a:xfrm>
            <a:custGeom>
              <a:avLst/>
              <a:gdLst/>
              <a:ahLst/>
              <a:cxnLst>
                <a:cxn ang="0">
                  <a:pos x="6" y="95"/>
                </a:cxn>
                <a:cxn ang="0">
                  <a:pos x="0" y="72"/>
                </a:cxn>
                <a:cxn ang="0">
                  <a:pos x="0" y="51"/>
                </a:cxn>
                <a:cxn ang="0">
                  <a:pos x="17" y="36"/>
                </a:cxn>
                <a:cxn ang="0">
                  <a:pos x="36" y="21"/>
                </a:cxn>
                <a:cxn ang="0">
                  <a:pos x="53" y="0"/>
                </a:cxn>
                <a:cxn ang="0">
                  <a:pos x="72" y="0"/>
                </a:cxn>
                <a:cxn ang="0">
                  <a:pos x="91" y="0"/>
                </a:cxn>
                <a:cxn ang="0">
                  <a:pos x="97" y="21"/>
                </a:cxn>
                <a:cxn ang="0">
                  <a:pos x="110" y="44"/>
                </a:cxn>
                <a:cxn ang="0">
                  <a:pos x="121" y="66"/>
                </a:cxn>
                <a:cxn ang="0">
                  <a:pos x="127" y="87"/>
                </a:cxn>
                <a:cxn ang="0">
                  <a:pos x="132" y="108"/>
                </a:cxn>
                <a:cxn ang="0">
                  <a:pos x="132" y="132"/>
                </a:cxn>
                <a:cxn ang="0">
                  <a:pos x="132" y="153"/>
                </a:cxn>
                <a:cxn ang="0">
                  <a:pos x="115" y="168"/>
                </a:cxn>
                <a:cxn ang="0">
                  <a:pos x="97" y="168"/>
                </a:cxn>
                <a:cxn ang="0">
                  <a:pos x="80" y="168"/>
                </a:cxn>
                <a:cxn ang="0">
                  <a:pos x="61" y="168"/>
                </a:cxn>
                <a:cxn ang="0">
                  <a:pos x="42" y="161"/>
                </a:cxn>
                <a:cxn ang="0">
                  <a:pos x="23" y="146"/>
                </a:cxn>
                <a:cxn ang="0">
                  <a:pos x="12" y="123"/>
                </a:cxn>
                <a:cxn ang="0">
                  <a:pos x="6" y="102"/>
                </a:cxn>
                <a:cxn ang="0">
                  <a:pos x="6" y="95"/>
                </a:cxn>
              </a:cxnLst>
              <a:rect l="0" t="0" r="r" b="b"/>
              <a:pathLst>
                <a:path w="132" h="168">
                  <a:moveTo>
                    <a:pt x="6" y="95"/>
                  </a:moveTo>
                  <a:lnTo>
                    <a:pt x="0" y="72"/>
                  </a:lnTo>
                  <a:lnTo>
                    <a:pt x="0" y="51"/>
                  </a:lnTo>
                  <a:lnTo>
                    <a:pt x="17" y="36"/>
                  </a:lnTo>
                  <a:lnTo>
                    <a:pt x="36" y="21"/>
                  </a:lnTo>
                  <a:lnTo>
                    <a:pt x="53" y="0"/>
                  </a:lnTo>
                  <a:lnTo>
                    <a:pt x="72" y="0"/>
                  </a:lnTo>
                  <a:lnTo>
                    <a:pt x="91" y="0"/>
                  </a:lnTo>
                  <a:lnTo>
                    <a:pt x="97" y="21"/>
                  </a:lnTo>
                  <a:lnTo>
                    <a:pt x="110" y="44"/>
                  </a:lnTo>
                  <a:lnTo>
                    <a:pt x="121" y="66"/>
                  </a:lnTo>
                  <a:lnTo>
                    <a:pt x="127" y="87"/>
                  </a:lnTo>
                  <a:lnTo>
                    <a:pt x="132" y="108"/>
                  </a:lnTo>
                  <a:lnTo>
                    <a:pt x="132" y="132"/>
                  </a:lnTo>
                  <a:lnTo>
                    <a:pt x="132" y="153"/>
                  </a:lnTo>
                  <a:lnTo>
                    <a:pt x="115" y="168"/>
                  </a:lnTo>
                  <a:lnTo>
                    <a:pt x="97" y="168"/>
                  </a:lnTo>
                  <a:lnTo>
                    <a:pt x="80" y="168"/>
                  </a:lnTo>
                  <a:lnTo>
                    <a:pt x="61" y="168"/>
                  </a:lnTo>
                  <a:lnTo>
                    <a:pt x="42" y="161"/>
                  </a:lnTo>
                  <a:lnTo>
                    <a:pt x="23" y="146"/>
                  </a:lnTo>
                  <a:lnTo>
                    <a:pt x="12" y="123"/>
                  </a:lnTo>
                  <a:lnTo>
                    <a:pt x="6" y="102"/>
                  </a:lnTo>
                  <a:lnTo>
                    <a:pt x="6" y="95"/>
                  </a:lnTo>
                  <a:close/>
                </a:path>
              </a:pathLst>
            </a:custGeom>
            <a:solidFill>
              <a:srgbClr val="EAEAEA"/>
            </a:solidFill>
            <a:ln w="9525">
              <a:noFill/>
              <a:round/>
              <a:headEnd/>
              <a:tailEnd/>
            </a:ln>
          </p:spPr>
          <p:txBody>
            <a:bodyPr/>
            <a:lstStyle/>
            <a:p>
              <a:endParaRPr lang="zh-CN" altLang="en-US"/>
            </a:p>
          </p:txBody>
        </p:sp>
        <p:sp>
          <p:nvSpPr>
            <p:cNvPr id="723989" name="Freeform 21"/>
            <p:cNvSpPr>
              <a:spLocks/>
            </p:cNvSpPr>
            <p:nvPr/>
          </p:nvSpPr>
          <p:spPr bwMode="auto">
            <a:xfrm>
              <a:off x="3802" y="2742"/>
              <a:ext cx="93" cy="123"/>
            </a:xfrm>
            <a:custGeom>
              <a:avLst/>
              <a:gdLst/>
              <a:ahLst/>
              <a:cxnLst>
                <a:cxn ang="0">
                  <a:pos x="0" y="0"/>
                </a:cxn>
                <a:cxn ang="0">
                  <a:pos x="17" y="15"/>
                </a:cxn>
                <a:cxn ang="0">
                  <a:pos x="36" y="28"/>
                </a:cxn>
                <a:cxn ang="0">
                  <a:pos x="55" y="28"/>
                </a:cxn>
                <a:cxn ang="0">
                  <a:pos x="74" y="44"/>
                </a:cxn>
                <a:cxn ang="0">
                  <a:pos x="87" y="66"/>
                </a:cxn>
                <a:cxn ang="0">
                  <a:pos x="93" y="87"/>
                </a:cxn>
                <a:cxn ang="0">
                  <a:pos x="93" y="110"/>
                </a:cxn>
                <a:cxn ang="0">
                  <a:pos x="74" y="123"/>
                </a:cxn>
                <a:cxn ang="0">
                  <a:pos x="55" y="123"/>
                </a:cxn>
                <a:cxn ang="0">
                  <a:pos x="31" y="115"/>
                </a:cxn>
                <a:cxn ang="0">
                  <a:pos x="12" y="102"/>
                </a:cxn>
                <a:cxn ang="0">
                  <a:pos x="6" y="79"/>
                </a:cxn>
                <a:cxn ang="0">
                  <a:pos x="0" y="57"/>
                </a:cxn>
                <a:cxn ang="0">
                  <a:pos x="0" y="36"/>
                </a:cxn>
                <a:cxn ang="0">
                  <a:pos x="12" y="15"/>
                </a:cxn>
                <a:cxn ang="0">
                  <a:pos x="0" y="0"/>
                </a:cxn>
              </a:cxnLst>
              <a:rect l="0" t="0" r="r" b="b"/>
              <a:pathLst>
                <a:path w="93" h="123">
                  <a:moveTo>
                    <a:pt x="0" y="0"/>
                  </a:moveTo>
                  <a:lnTo>
                    <a:pt x="17" y="15"/>
                  </a:lnTo>
                  <a:lnTo>
                    <a:pt x="36" y="28"/>
                  </a:lnTo>
                  <a:lnTo>
                    <a:pt x="55" y="28"/>
                  </a:lnTo>
                  <a:lnTo>
                    <a:pt x="74" y="44"/>
                  </a:lnTo>
                  <a:lnTo>
                    <a:pt x="87" y="66"/>
                  </a:lnTo>
                  <a:lnTo>
                    <a:pt x="93" y="87"/>
                  </a:lnTo>
                  <a:lnTo>
                    <a:pt x="93" y="110"/>
                  </a:lnTo>
                  <a:lnTo>
                    <a:pt x="74" y="123"/>
                  </a:lnTo>
                  <a:lnTo>
                    <a:pt x="55" y="123"/>
                  </a:lnTo>
                  <a:lnTo>
                    <a:pt x="31" y="115"/>
                  </a:lnTo>
                  <a:lnTo>
                    <a:pt x="12" y="102"/>
                  </a:lnTo>
                  <a:lnTo>
                    <a:pt x="6" y="79"/>
                  </a:lnTo>
                  <a:lnTo>
                    <a:pt x="0" y="57"/>
                  </a:lnTo>
                  <a:lnTo>
                    <a:pt x="0" y="36"/>
                  </a:lnTo>
                  <a:lnTo>
                    <a:pt x="12" y="15"/>
                  </a:lnTo>
                  <a:lnTo>
                    <a:pt x="0" y="0"/>
                  </a:lnTo>
                  <a:close/>
                </a:path>
              </a:pathLst>
            </a:custGeom>
            <a:solidFill>
              <a:srgbClr val="EAEAEA"/>
            </a:solidFill>
            <a:ln w="9525">
              <a:noFill/>
              <a:round/>
              <a:headEnd/>
              <a:tailEnd/>
            </a:ln>
          </p:spPr>
          <p:txBody>
            <a:bodyPr/>
            <a:lstStyle/>
            <a:p>
              <a:endParaRPr lang="zh-CN" altLang="en-US"/>
            </a:p>
          </p:txBody>
        </p:sp>
      </p:grpSp>
      <p:sp>
        <p:nvSpPr>
          <p:cNvPr id="723990" name="Line 22"/>
          <p:cNvSpPr>
            <a:spLocks noChangeShapeType="1"/>
          </p:cNvSpPr>
          <p:nvPr/>
        </p:nvSpPr>
        <p:spPr bwMode="auto">
          <a:xfrm>
            <a:off x="134938" y="3397250"/>
            <a:ext cx="3570287" cy="22225"/>
          </a:xfrm>
          <a:prstGeom prst="line">
            <a:avLst/>
          </a:prstGeom>
          <a:noFill/>
          <a:ln w="28575">
            <a:solidFill>
              <a:srgbClr val="333399"/>
            </a:solidFill>
            <a:round/>
            <a:headEnd/>
            <a:tailEnd/>
          </a:ln>
          <a:effectLst/>
        </p:spPr>
        <p:txBody>
          <a:bodyPr/>
          <a:lstStyle/>
          <a:p>
            <a:endParaRPr lang="zh-CN" altLang="en-US"/>
          </a:p>
        </p:txBody>
      </p:sp>
      <p:sp>
        <p:nvSpPr>
          <p:cNvPr id="723991" name="Line 23"/>
          <p:cNvSpPr>
            <a:spLocks noChangeShapeType="1"/>
          </p:cNvSpPr>
          <p:nvPr/>
        </p:nvSpPr>
        <p:spPr bwMode="auto">
          <a:xfrm>
            <a:off x="366713" y="2995613"/>
            <a:ext cx="0" cy="423862"/>
          </a:xfrm>
          <a:prstGeom prst="line">
            <a:avLst/>
          </a:prstGeom>
          <a:noFill/>
          <a:ln w="28575">
            <a:solidFill>
              <a:srgbClr val="333399"/>
            </a:solidFill>
            <a:round/>
            <a:headEnd/>
            <a:tailEnd/>
          </a:ln>
          <a:effectLst/>
        </p:spPr>
        <p:txBody>
          <a:bodyPr/>
          <a:lstStyle/>
          <a:p>
            <a:endParaRPr lang="zh-CN" altLang="en-US"/>
          </a:p>
        </p:txBody>
      </p:sp>
      <p:sp>
        <p:nvSpPr>
          <p:cNvPr id="723992" name="Line 24"/>
          <p:cNvSpPr>
            <a:spLocks noChangeShapeType="1"/>
          </p:cNvSpPr>
          <p:nvPr/>
        </p:nvSpPr>
        <p:spPr bwMode="auto">
          <a:xfrm>
            <a:off x="3324225" y="3419475"/>
            <a:ext cx="0" cy="422275"/>
          </a:xfrm>
          <a:prstGeom prst="line">
            <a:avLst/>
          </a:prstGeom>
          <a:noFill/>
          <a:ln w="28575">
            <a:solidFill>
              <a:srgbClr val="333399"/>
            </a:solidFill>
            <a:round/>
            <a:headEnd/>
            <a:tailEnd/>
          </a:ln>
          <a:effectLst/>
        </p:spPr>
        <p:txBody>
          <a:bodyPr/>
          <a:lstStyle/>
          <a:p>
            <a:endParaRPr lang="zh-CN" altLang="en-US"/>
          </a:p>
        </p:txBody>
      </p:sp>
      <p:pic>
        <p:nvPicPr>
          <p:cNvPr id="723993" name="Picture 25"/>
          <p:cNvPicPr>
            <a:picLocks noChangeArrowheads="1"/>
          </p:cNvPicPr>
          <p:nvPr/>
        </p:nvPicPr>
        <p:blipFill>
          <a:blip r:embed="rId4" cstate="print"/>
          <a:srcRect/>
          <a:stretch>
            <a:fillRect/>
          </a:stretch>
        </p:blipFill>
        <p:spPr bwMode="auto">
          <a:xfrm>
            <a:off x="55563" y="2500313"/>
            <a:ext cx="620712" cy="690562"/>
          </a:xfrm>
          <a:prstGeom prst="rect">
            <a:avLst/>
          </a:prstGeom>
          <a:noFill/>
          <a:ln w="9525">
            <a:noFill/>
            <a:miter lim="800000"/>
            <a:headEnd/>
            <a:tailEnd/>
          </a:ln>
          <a:effectLst/>
        </p:spPr>
      </p:pic>
      <p:sp>
        <p:nvSpPr>
          <p:cNvPr id="723994" name="Text Box 26"/>
          <p:cNvSpPr txBox="1">
            <a:spLocks noChangeArrowheads="1"/>
          </p:cNvSpPr>
          <p:nvPr/>
        </p:nvSpPr>
        <p:spPr bwMode="auto">
          <a:xfrm>
            <a:off x="6648450" y="3802063"/>
            <a:ext cx="692150"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ea typeface="黑体" pitchFamily="2" charset="-122"/>
              </a:rPr>
              <a:t>其他</a:t>
            </a:r>
          </a:p>
          <a:p>
            <a:pPr algn="ctr"/>
            <a:r>
              <a:rPr kumimoji="1" lang="zh-CN" altLang="en-US" sz="2000">
                <a:solidFill>
                  <a:srgbClr val="333399"/>
                </a:solidFill>
                <a:latin typeface="Arial" charset="0"/>
                <a:ea typeface="黑体" pitchFamily="2" charset="-122"/>
              </a:rPr>
              <a:t>网络</a:t>
            </a:r>
          </a:p>
        </p:txBody>
      </p:sp>
      <p:sp>
        <p:nvSpPr>
          <p:cNvPr id="723995" name="Text Box 27"/>
          <p:cNvSpPr txBox="1">
            <a:spLocks noChangeArrowheads="1"/>
          </p:cNvSpPr>
          <p:nvPr/>
        </p:nvSpPr>
        <p:spPr bwMode="auto">
          <a:xfrm>
            <a:off x="2762250" y="4405313"/>
            <a:ext cx="1200150" cy="701675"/>
          </a:xfrm>
          <a:prstGeom prst="rect">
            <a:avLst/>
          </a:prstGeom>
          <a:noFill/>
          <a:ln w="9525">
            <a:noFill/>
            <a:miter lim="800000"/>
            <a:headEnd/>
            <a:tailEnd/>
          </a:ln>
          <a:effectLst/>
        </p:spPr>
        <p:txBody>
          <a:bodyPr wrap="none">
            <a:spAutoFit/>
          </a:bodyPr>
          <a:lstStyle/>
          <a:p>
            <a:pPr algn="ctr"/>
            <a:r>
              <a:rPr kumimoji="1" lang="en-US" altLang="zh-CN" sz="2000">
                <a:solidFill>
                  <a:srgbClr val="333399"/>
                </a:solidFill>
                <a:latin typeface="Arial" charset="0"/>
                <a:ea typeface="黑体" pitchFamily="2" charset="-122"/>
              </a:rPr>
              <a:t>DHCP</a:t>
            </a:r>
          </a:p>
          <a:p>
            <a:pPr algn="ctr"/>
            <a:r>
              <a:rPr kumimoji="1" lang="zh-CN" altLang="en-US" sz="2000">
                <a:solidFill>
                  <a:srgbClr val="333399"/>
                </a:solidFill>
                <a:latin typeface="Arial" charset="0"/>
                <a:ea typeface="黑体" pitchFamily="2" charset="-122"/>
              </a:rPr>
              <a:t>中继代理</a:t>
            </a:r>
          </a:p>
        </p:txBody>
      </p:sp>
      <p:grpSp>
        <p:nvGrpSpPr>
          <p:cNvPr id="724009" name="Group 41"/>
          <p:cNvGrpSpPr>
            <a:grpSpLocks/>
          </p:cNvGrpSpPr>
          <p:nvPr/>
        </p:nvGrpSpPr>
        <p:grpSpPr bwMode="auto">
          <a:xfrm>
            <a:off x="906463" y="2349500"/>
            <a:ext cx="2576512" cy="858838"/>
            <a:chOff x="571" y="1480"/>
            <a:chExt cx="1623" cy="541"/>
          </a:xfrm>
        </p:grpSpPr>
        <p:grpSp>
          <p:nvGrpSpPr>
            <p:cNvPr id="723999" name="Group 31"/>
            <p:cNvGrpSpPr>
              <a:grpSpLocks/>
            </p:cNvGrpSpPr>
            <p:nvPr/>
          </p:nvGrpSpPr>
          <p:grpSpPr bwMode="auto">
            <a:xfrm>
              <a:off x="571" y="1754"/>
              <a:ext cx="1623" cy="267"/>
              <a:chOff x="1008" y="2400"/>
              <a:chExt cx="1296" cy="192"/>
            </a:xfrm>
          </p:grpSpPr>
          <p:sp>
            <p:nvSpPr>
              <p:cNvPr id="724000" name="AutoShape 32"/>
              <p:cNvSpPr>
                <a:spLocks noChangeArrowheads="1"/>
              </p:cNvSpPr>
              <p:nvPr/>
            </p:nvSpPr>
            <p:spPr bwMode="auto">
              <a:xfrm>
                <a:off x="2064" y="2448"/>
                <a:ext cx="240" cy="96"/>
              </a:xfrm>
              <a:prstGeom prst="rightArrow">
                <a:avLst>
                  <a:gd name="adj1" fmla="val 50000"/>
                  <a:gd name="adj2" fmla="val 62500"/>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724001" name="Rectangle 33"/>
              <p:cNvSpPr>
                <a:spLocks noChangeArrowheads="1"/>
              </p:cNvSpPr>
              <p:nvPr/>
            </p:nvSpPr>
            <p:spPr bwMode="auto">
              <a:xfrm>
                <a:off x="1008" y="2400"/>
                <a:ext cx="1056" cy="192"/>
              </a:xfrm>
              <a:prstGeom prst="rect">
                <a:avLst/>
              </a:prstGeom>
              <a:solidFill>
                <a:srgbClr val="CCE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grpSp>
        <p:sp>
          <p:nvSpPr>
            <p:cNvPr id="724002" name="Text Box 34"/>
            <p:cNvSpPr txBox="1">
              <a:spLocks noChangeArrowheads="1"/>
            </p:cNvSpPr>
            <p:nvPr/>
          </p:nvSpPr>
          <p:spPr bwMode="auto">
            <a:xfrm>
              <a:off x="967" y="1480"/>
              <a:ext cx="43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广播</a:t>
              </a:r>
            </a:p>
          </p:txBody>
        </p:sp>
      </p:grpSp>
      <p:grpSp>
        <p:nvGrpSpPr>
          <p:cNvPr id="724010" name="Group 42"/>
          <p:cNvGrpSpPr>
            <a:grpSpLocks/>
          </p:cNvGrpSpPr>
          <p:nvPr/>
        </p:nvGrpSpPr>
        <p:grpSpPr bwMode="auto">
          <a:xfrm>
            <a:off x="3705225" y="3214688"/>
            <a:ext cx="2578100" cy="838200"/>
            <a:chOff x="2334" y="2025"/>
            <a:chExt cx="1624" cy="528"/>
          </a:xfrm>
        </p:grpSpPr>
        <p:grpSp>
          <p:nvGrpSpPr>
            <p:cNvPr id="723996" name="Group 28"/>
            <p:cNvGrpSpPr>
              <a:grpSpLocks/>
            </p:cNvGrpSpPr>
            <p:nvPr/>
          </p:nvGrpSpPr>
          <p:grpSpPr bwMode="auto">
            <a:xfrm>
              <a:off x="2334" y="2287"/>
              <a:ext cx="1624" cy="266"/>
              <a:chOff x="1008" y="2400"/>
              <a:chExt cx="1296" cy="192"/>
            </a:xfrm>
          </p:grpSpPr>
          <p:sp>
            <p:nvSpPr>
              <p:cNvPr id="723997" name="AutoShape 29"/>
              <p:cNvSpPr>
                <a:spLocks noChangeArrowheads="1"/>
              </p:cNvSpPr>
              <p:nvPr/>
            </p:nvSpPr>
            <p:spPr bwMode="auto">
              <a:xfrm>
                <a:off x="2064" y="2448"/>
                <a:ext cx="240" cy="96"/>
              </a:xfrm>
              <a:prstGeom prst="rightArrow">
                <a:avLst>
                  <a:gd name="adj1" fmla="val 50000"/>
                  <a:gd name="adj2" fmla="val 62500"/>
                </a:avLst>
              </a:prstGeom>
              <a:solidFill>
                <a:srgbClr val="FFCCFF"/>
              </a:solidFill>
              <a:ln w="9525">
                <a:solidFill>
                  <a:schemeClr val="folHlink"/>
                </a:solidFill>
                <a:miter lim="800000"/>
                <a:headEnd/>
                <a:tailEnd/>
              </a:ln>
              <a:effectLst/>
            </p:spPr>
            <p:txBody>
              <a:bodyPr wrap="none" anchor="ctr"/>
              <a:lstStyle/>
              <a:p>
                <a:endParaRPr lang="zh-CN" altLang="en-US"/>
              </a:p>
            </p:txBody>
          </p:sp>
          <p:sp>
            <p:nvSpPr>
              <p:cNvPr id="723998" name="Rectangle 30"/>
              <p:cNvSpPr>
                <a:spLocks noChangeArrowheads="1"/>
              </p:cNvSpPr>
              <p:nvPr/>
            </p:nvSpPr>
            <p:spPr bwMode="auto">
              <a:xfrm>
                <a:off x="1008" y="2400"/>
                <a:ext cx="1056" cy="192"/>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grpSp>
        <p:sp>
          <p:nvSpPr>
            <p:cNvPr id="724003" name="Text Box 35"/>
            <p:cNvSpPr txBox="1">
              <a:spLocks noChangeArrowheads="1"/>
            </p:cNvSpPr>
            <p:nvPr/>
          </p:nvSpPr>
          <p:spPr bwMode="auto">
            <a:xfrm>
              <a:off x="2764" y="2025"/>
              <a:ext cx="436" cy="249"/>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单播</a:t>
              </a:r>
            </a:p>
          </p:txBody>
        </p:sp>
      </p:grpSp>
      <p:pic>
        <p:nvPicPr>
          <p:cNvPr id="724004" name="Picture 36"/>
          <p:cNvPicPr>
            <a:picLocks noChangeArrowheads="1"/>
          </p:cNvPicPr>
          <p:nvPr/>
        </p:nvPicPr>
        <p:blipFill>
          <a:blip r:embed="rId4" cstate="print"/>
          <a:srcRect/>
          <a:stretch>
            <a:fillRect/>
          </a:stretch>
        </p:blipFill>
        <p:spPr bwMode="auto">
          <a:xfrm>
            <a:off x="904875" y="3725863"/>
            <a:ext cx="620713" cy="690562"/>
          </a:xfrm>
          <a:prstGeom prst="rect">
            <a:avLst/>
          </a:prstGeom>
          <a:noFill/>
          <a:ln w="9525">
            <a:noFill/>
            <a:miter lim="800000"/>
            <a:headEnd/>
            <a:tailEnd/>
          </a:ln>
          <a:effectLst/>
        </p:spPr>
      </p:pic>
      <p:pic>
        <p:nvPicPr>
          <p:cNvPr id="724005" name="Picture 37"/>
          <p:cNvPicPr>
            <a:picLocks noChangeArrowheads="1"/>
          </p:cNvPicPr>
          <p:nvPr/>
        </p:nvPicPr>
        <p:blipFill>
          <a:blip r:embed="rId4" cstate="print"/>
          <a:srcRect/>
          <a:stretch>
            <a:fillRect/>
          </a:stretch>
        </p:blipFill>
        <p:spPr bwMode="auto">
          <a:xfrm>
            <a:off x="3013075" y="3762375"/>
            <a:ext cx="622300" cy="692150"/>
          </a:xfrm>
          <a:prstGeom prst="rect">
            <a:avLst/>
          </a:prstGeom>
          <a:noFill/>
          <a:ln w="9525">
            <a:noFill/>
            <a:miter lim="800000"/>
            <a:headEnd/>
            <a:tailEnd/>
          </a:ln>
          <a:effectLst/>
        </p:spPr>
      </p:pic>
      <p:sp>
        <p:nvSpPr>
          <p:cNvPr id="724008" name="Text Box 40"/>
          <p:cNvSpPr txBox="1">
            <a:spLocks noChangeArrowheads="1"/>
          </p:cNvSpPr>
          <p:nvPr/>
        </p:nvSpPr>
        <p:spPr bwMode="auto">
          <a:xfrm>
            <a:off x="357188" y="5413375"/>
            <a:ext cx="8391525" cy="528638"/>
          </a:xfrm>
          <a:prstGeom prst="rect">
            <a:avLst/>
          </a:prstGeom>
          <a:solidFill>
            <a:srgbClr val="CCECFF"/>
          </a:solidFill>
          <a:ln w="9525">
            <a:solidFill>
              <a:srgbClr val="333399"/>
            </a:solidFill>
            <a:miter lim="800000"/>
            <a:headEnd/>
            <a:tailEnd/>
          </a:ln>
          <a:effectLst/>
        </p:spPr>
        <p:txBody>
          <a:bodyPr wrap="none">
            <a:spAutoFit/>
          </a:bodyPr>
          <a:lstStyle/>
          <a:p>
            <a:r>
              <a:rPr lang="zh-CN" altLang="en-US" sz="2800">
                <a:solidFill>
                  <a:srgbClr val="333399"/>
                </a:solidFill>
                <a:latin typeface="Arial" charset="0"/>
                <a:ea typeface="黑体" pitchFamily="2" charset="-122"/>
              </a:rPr>
              <a:t>注意：</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报文只是 </a:t>
            </a:r>
            <a:r>
              <a:rPr lang="en-US" altLang="zh-CN" sz="2800">
                <a:solidFill>
                  <a:srgbClr val="333399"/>
                </a:solidFill>
                <a:latin typeface="Arial" charset="0"/>
                <a:ea typeface="黑体" pitchFamily="2" charset="-122"/>
              </a:rPr>
              <a:t>UDP </a:t>
            </a:r>
            <a:r>
              <a:rPr lang="zh-CN" altLang="en-US" sz="2800">
                <a:solidFill>
                  <a:srgbClr val="333399"/>
                </a:solidFill>
                <a:latin typeface="Arial" charset="0"/>
                <a:ea typeface="黑体" pitchFamily="2" charset="-122"/>
              </a:rPr>
              <a:t>用户数据报中的数据。 </a:t>
            </a:r>
          </a:p>
        </p:txBody>
      </p:sp>
      <p:sp>
        <p:nvSpPr>
          <p:cNvPr id="41" name="灯片编号占位符 40"/>
          <p:cNvSpPr>
            <a:spLocks noGrp="1"/>
          </p:cNvSpPr>
          <p:nvPr>
            <p:ph type="sldNum" sz="quarter" idx="12"/>
          </p:nvPr>
        </p:nvSpPr>
        <p:spPr/>
        <p:txBody>
          <a:bodyPr/>
          <a:lstStyle/>
          <a:p>
            <a:fld id="{045B55CD-77B8-4BF0-A51A-42C2BCEA6244}" type="slidenum">
              <a:rPr lang="en-US" altLang="zh-CN" smtClean="0"/>
              <a:pPr/>
              <a:t>149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24009"/>
                                        </p:tgtEl>
                                        <p:attrNameLst>
                                          <p:attrName>style.visibility</p:attrName>
                                        </p:attrNameLst>
                                      </p:cBhvr>
                                      <p:to>
                                        <p:strVal val="visible"/>
                                      </p:to>
                                    </p:set>
                                    <p:animEffect transition="in" filter="wipe(left)">
                                      <p:cBhvr>
                                        <p:cTn id="7" dur="1000"/>
                                        <p:tgtEl>
                                          <p:spTgt spid="724009"/>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724010"/>
                                        </p:tgtEl>
                                        <p:attrNameLst>
                                          <p:attrName>style.visibility</p:attrName>
                                        </p:attrNameLst>
                                      </p:cBhvr>
                                      <p:to>
                                        <p:strVal val="visible"/>
                                      </p:to>
                                    </p:set>
                                    <p:animEffect transition="in" filter="wipe(left)">
                                      <p:cBhvr>
                                        <p:cTn id="11" dur="1000"/>
                                        <p:tgtEl>
                                          <p:spTgt spid="724010"/>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7240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00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5988" name="Rectangle 4"/>
          <p:cNvSpPr>
            <a:spLocks noGrp="1" noChangeArrowheads="1"/>
          </p:cNvSpPr>
          <p:nvPr>
            <p:ph type="title"/>
          </p:nvPr>
        </p:nvSpPr>
        <p:spPr>
          <a:xfrm>
            <a:off x="1150938" y="188913"/>
            <a:ext cx="7793037" cy="768350"/>
          </a:xfrm>
        </p:spPr>
        <p:txBody>
          <a:bodyPr/>
          <a:lstStyle/>
          <a:p>
            <a:pPr algn="ctr"/>
            <a:r>
              <a:rPr lang="zh-CN" altLang="en-US"/>
              <a:t>区的不同划分方法举例 </a:t>
            </a:r>
          </a:p>
        </p:txBody>
      </p:sp>
      <p:sp>
        <p:nvSpPr>
          <p:cNvPr id="1066076" name="Line 92"/>
          <p:cNvSpPr>
            <a:spLocks noChangeShapeType="1"/>
          </p:cNvSpPr>
          <p:nvPr/>
        </p:nvSpPr>
        <p:spPr bwMode="auto">
          <a:xfrm>
            <a:off x="2328863" y="2401888"/>
            <a:ext cx="9525" cy="800100"/>
          </a:xfrm>
          <a:prstGeom prst="line">
            <a:avLst/>
          </a:prstGeom>
          <a:noFill/>
          <a:ln w="9525">
            <a:solidFill>
              <a:schemeClr val="tx1"/>
            </a:solidFill>
            <a:round/>
            <a:headEnd/>
            <a:tailEnd/>
          </a:ln>
          <a:effectLst/>
        </p:spPr>
        <p:txBody>
          <a:bodyPr wrap="none" anchor="ctr"/>
          <a:lstStyle/>
          <a:p>
            <a:endParaRPr lang="zh-CN" altLang="en-US"/>
          </a:p>
        </p:txBody>
      </p:sp>
      <p:sp>
        <p:nvSpPr>
          <p:cNvPr id="1066077" name="Text Box 93"/>
          <p:cNvSpPr txBox="1">
            <a:spLocks noChangeArrowheads="1"/>
          </p:cNvSpPr>
          <p:nvPr/>
        </p:nvSpPr>
        <p:spPr bwMode="auto">
          <a:xfrm>
            <a:off x="250825" y="2789238"/>
            <a:ext cx="1724025" cy="457200"/>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ea typeface="黑体" pitchFamily="2" charset="-122"/>
              </a:rPr>
              <a:t>域 </a:t>
            </a:r>
            <a:r>
              <a:rPr kumimoji="1" lang="en-US" altLang="zh-CN" sz="2400">
                <a:solidFill>
                  <a:schemeClr val="folHlink"/>
                </a:solidFill>
                <a:latin typeface="Arial" charset="0"/>
                <a:ea typeface="黑体" pitchFamily="2" charset="-122"/>
              </a:rPr>
              <a:t>abc.com</a:t>
            </a:r>
          </a:p>
        </p:txBody>
      </p:sp>
      <p:sp>
        <p:nvSpPr>
          <p:cNvPr id="1066078" name="Freeform 94"/>
          <p:cNvSpPr>
            <a:spLocks/>
          </p:cNvSpPr>
          <p:nvPr/>
        </p:nvSpPr>
        <p:spPr bwMode="auto">
          <a:xfrm>
            <a:off x="552450" y="2979738"/>
            <a:ext cx="3433763" cy="2295525"/>
          </a:xfrm>
          <a:custGeom>
            <a:avLst/>
            <a:gdLst/>
            <a:ahLst/>
            <a:cxnLst>
              <a:cxn ang="0">
                <a:pos x="1097" y="32"/>
              </a:cxn>
              <a:cxn ang="0">
                <a:pos x="882" y="43"/>
              </a:cxn>
              <a:cxn ang="0">
                <a:pos x="603" y="287"/>
              </a:cxn>
              <a:cxn ang="0">
                <a:pos x="120" y="830"/>
              </a:cxn>
              <a:cxn ang="0">
                <a:pos x="13" y="1050"/>
              </a:cxn>
              <a:cxn ang="0">
                <a:pos x="195" y="1126"/>
              </a:cxn>
              <a:cxn ang="0">
                <a:pos x="612" y="1128"/>
              </a:cxn>
              <a:cxn ang="0">
                <a:pos x="1121" y="1136"/>
              </a:cxn>
              <a:cxn ang="0">
                <a:pos x="1451" y="1139"/>
              </a:cxn>
              <a:cxn ang="0">
                <a:pos x="1811" y="1109"/>
              </a:cxn>
              <a:cxn ang="0">
                <a:pos x="1907" y="1001"/>
              </a:cxn>
              <a:cxn ang="0">
                <a:pos x="1751" y="743"/>
              </a:cxn>
              <a:cxn ang="0">
                <a:pos x="1571" y="521"/>
              </a:cxn>
              <a:cxn ang="0">
                <a:pos x="1427" y="353"/>
              </a:cxn>
              <a:cxn ang="0">
                <a:pos x="1277" y="191"/>
              </a:cxn>
              <a:cxn ang="0">
                <a:pos x="1097" y="32"/>
              </a:cxn>
            </a:cxnLst>
            <a:rect l="0" t="0" r="r" b="b"/>
            <a:pathLst>
              <a:path w="1917" h="1143">
                <a:moveTo>
                  <a:pt x="1097" y="32"/>
                </a:moveTo>
                <a:cubicBezTo>
                  <a:pt x="1031" y="7"/>
                  <a:pt x="964" y="0"/>
                  <a:pt x="882" y="43"/>
                </a:cubicBezTo>
                <a:cubicBezTo>
                  <a:pt x="800" y="86"/>
                  <a:pt x="730" y="155"/>
                  <a:pt x="603" y="287"/>
                </a:cubicBezTo>
                <a:cubicBezTo>
                  <a:pt x="476" y="418"/>
                  <a:pt x="218" y="703"/>
                  <a:pt x="120" y="830"/>
                </a:cubicBezTo>
                <a:cubicBezTo>
                  <a:pt x="22" y="957"/>
                  <a:pt x="0" y="1000"/>
                  <a:pt x="13" y="1050"/>
                </a:cubicBezTo>
                <a:cubicBezTo>
                  <a:pt x="26" y="1099"/>
                  <a:pt x="95" y="1114"/>
                  <a:pt x="195" y="1126"/>
                </a:cubicBezTo>
                <a:cubicBezTo>
                  <a:pt x="295" y="1139"/>
                  <a:pt x="458" y="1126"/>
                  <a:pt x="612" y="1128"/>
                </a:cubicBezTo>
                <a:cubicBezTo>
                  <a:pt x="766" y="1130"/>
                  <a:pt x="981" y="1134"/>
                  <a:pt x="1121" y="1136"/>
                </a:cubicBezTo>
                <a:cubicBezTo>
                  <a:pt x="1261" y="1138"/>
                  <a:pt x="1336" y="1143"/>
                  <a:pt x="1451" y="1139"/>
                </a:cubicBezTo>
                <a:cubicBezTo>
                  <a:pt x="1566" y="1135"/>
                  <a:pt x="1735" y="1132"/>
                  <a:pt x="1811" y="1109"/>
                </a:cubicBezTo>
                <a:cubicBezTo>
                  <a:pt x="1887" y="1086"/>
                  <a:pt x="1917" y="1062"/>
                  <a:pt x="1907" y="1001"/>
                </a:cubicBezTo>
                <a:cubicBezTo>
                  <a:pt x="1897" y="940"/>
                  <a:pt x="1807" y="823"/>
                  <a:pt x="1751" y="743"/>
                </a:cubicBezTo>
                <a:cubicBezTo>
                  <a:pt x="1695" y="663"/>
                  <a:pt x="1625" y="586"/>
                  <a:pt x="1571" y="521"/>
                </a:cubicBezTo>
                <a:cubicBezTo>
                  <a:pt x="1517" y="456"/>
                  <a:pt x="1476" y="408"/>
                  <a:pt x="1427" y="353"/>
                </a:cubicBezTo>
                <a:cubicBezTo>
                  <a:pt x="1378" y="298"/>
                  <a:pt x="1332" y="245"/>
                  <a:pt x="1277" y="191"/>
                </a:cubicBezTo>
                <a:cubicBezTo>
                  <a:pt x="1222" y="137"/>
                  <a:pt x="1163" y="57"/>
                  <a:pt x="1097" y="32"/>
                </a:cubicBezTo>
                <a:close/>
              </a:path>
            </a:pathLst>
          </a:custGeom>
          <a:solidFill>
            <a:srgbClr val="66FFCC"/>
          </a:solidFill>
          <a:ln w="38100" cmpd="sng">
            <a:noFill/>
            <a:round/>
            <a:headEnd/>
            <a:tailEnd/>
          </a:ln>
          <a:effectLst/>
        </p:spPr>
        <p:txBody>
          <a:bodyPr/>
          <a:lstStyle/>
          <a:p>
            <a:endParaRPr lang="zh-CN" altLang="en-US"/>
          </a:p>
        </p:txBody>
      </p:sp>
      <p:sp>
        <p:nvSpPr>
          <p:cNvPr id="1066079" name="AutoShape 95"/>
          <p:cNvSpPr>
            <a:spLocks noChangeArrowheads="1"/>
          </p:cNvSpPr>
          <p:nvPr/>
        </p:nvSpPr>
        <p:spPr bwMode="auto">
          <a:xfrm>
            <a:off x="128588" y="2857500"/>
            <a:ext cx="4227512" cy="2641600"/>
          </a:xfrm>
          <a:prstGeom prst="roundRect">
            <a:avLst>
              <a:gd name="adj" fmla="val 9319"/>
            </a:avLst>
          </a:prstGeom>
          <a:noFill/>
          <a:ln w="28575">
            <a:solidFill>
              <a:schemeClr val="tx1"/>
            </a:solidFill>
            <a:prstDash val="dash"/>
            <a:round/>
            <a:headEnd/>
            <a:tailEnd/>
          </a:ln>
          <a:effectLst/>
        </p:spPr>
        <p:txBody>
          <a:bodyPr wrap="none" anchor="ctr"/>
          <a:lstStyle/>
          <a:p>
            <a:endParaRPr lang="zh-CN" altLang="en-US"/>
          </a:p>
        </p:txBody>
      </p:sp>
      <p:sp>
        <p:nvSpPr>
          <p:cNvPr id="1066080" name="Text Box 96"/>
          <p:cNvSpPr txBox="1">
            <a:spLocks noChangeArrowheads="1"/>
          </p:cNvSpPr>
          <p:nvPr/>
        </p:nvSpPr>
        <p:spPr bwMode="auto">
          <a:xfrm>
            <a:off x="107950" y="3389313"/>
            <a:ext cx="1336675" cy="603250"/>
          </a:xfrm>
          <a:prstGeom prst="rect">
            <a:avLst/>
          </a:prstGeom>
          <a:noFill/>
          <a:ln w="9525">
            <a:noFill/>
            <a:miter lim="800000"/>
            <a:headEnd/>
            <a:tailEnd/>
          </a:ln>
          <a:effectLst/>
        </p:spPr>
        <p:txBody>
          <a:bodyPr wrap="none">
            <a:spAutoFit/>
          </a:bodyPr>
          <a:lstStyle/>
          <a:p>
            <a:pPr algn="ctr">
              <a:lnSpc>
                <a:spcPct val="70000"/>
              </a:lnSpc>
            </a:pPr>
            <a:r>
              <a:rPr kumimoji="1" lang="zh-CN" altLang="zh-CN" sz="2400">
                <a:solidFill>
                  <a:schemeClr val="folHlink"/>
                </a:solidFill>
                <a:latin typeface="Arial" charset="0"/>
                <a:ea typeface="黑体" pitchFamily="2" charset="-122"/>
              </a:rPr>
              <a:t> 区</a:t>
            </a:r>
            <a:endParaRPr kumimoji="1" lang="zh-CN" altLang="en-US" sz="2400">
              <a:solidFill>
                <a:schemeClr val="folHlink"/>
              </a:solidFill>
              <a:latin typeface="Arial" charset="0"/>
              <a:ea typeface="黑体" pitchFamily="2" charset="-122"/>
            </a:endParaRPr>
          </a:p>
          <a:p>
            <a:pPr algn="ctr">
              <a:lnSpc>
                <a:spcPct val="70000"/>
              </a:lnSpc>
            </a:pPr>
            <a:r>
              <a:rPr kumimoji="1" lang="en-US" altLang="zh-CN" sz="2400">
                <a:solidFill>
                  <a:schemeClr val="folHlink"/>
                </a:solidFill>
                <a:latin typeface="Arial" charset="0"/>
                <a:ea typeface="黑体" pitchFamily="2" charset="-122"/>
              </a:rPr>
              <a:t>abc.com</a:t>
            </a:r>
          </a:p>
        </p:txBody>
      </p:sp>
      <p:sp>
        <p:nvSpPr>
          <p:cNvPr id="1066081" name="Freeform 97"/>
          <p:cNvSpPr>
            <a:spLocks/>
          </p:cNvSpPr>
          <p:nvPr/>
        </p:nvSpPr>
        <p:spPr bwMode="auto">
          <a:xfrm>
            <a:off x="752475" y="3913188"/>
            <a:ext cx="131763" cy="582612"/>
          </a:xfrm>
          <a:custGeom>
            <a:avLst/>
            <a:gdLst/>
            <a:ahLst/>
            <a:cxnLst>
              <a:cxn ang="0">
                <a:pos x="0" y="0"/>
              </a:cxn>
              <a:cxn ang="0">
                <a:pos x="172" y="244"/>
              </a:cxn>
            </a:cxnLst>
            <a:rect l="0" t="0" r="r" b="b"/>
            <a:pathLst>
              <a:path w="172" h="244">
                <a:moveTo>
                  <a:pt x="0" y="0"/>
                </a:moveTo>
                <a:lnTo>
                  <a:pt x="172" y="244"/>
                </a:lnTo>
              </a:path>
            </a:pathLst>
          </a:custGeom>
          <a:noFill/>
          <a:ln w="9525">
            <a:solidFill>
              <a:schemeClr val="tx1"/>
            </a:solidFill>
            <a:round/>
            <a:headEnd/>
            <a:tailEnd type="triangle" w="sm" len="lg"/>
          </a:ln>
          <a:effectLst/>
        </p:spPr>
        <p:txBody>
          <a:bodyPr wrap="none" anchor="ctr"/>
          <a:lstStyle/>
          <a:p>
            <a:endParaRPr lang="zh-CN" altLang="en-US"/>
          </a:p>
        </p:txBody>
      </p:sp>
      <p:sp>
        <p:nvSpPr>
          <p:cNvPr id="1066082" name="Line 98"/>
          <p:cNvSpPr>
            <a:spLocks noChangeShapeType="1"/>
          </p:cNvSpPr>
          <p:nvPr/>
        </p:nvSpPr>
        <p:spPr bwMode="auto">
          <a:xfrm flipH="1">
            <a:off x="1882775" y="3371850"/>
            <a:ext cx="360363" cy="661988"/>
          </a:xfrm>
          <a:prstGeom prst="line">
            <a:avLst/>
          </a:prstGeom>
          <a:noFill/>
          <a:ln w="28575">
            <a:solidFill>
              <a:schemeClr val="folHlink"/>
            </a:solidFill>
            <a:round/>
            <a:headEnd/>
            <a:tailEnd/>
          </a:ln>
          <a:effectLst/>
        </p:spPr>
        <p:txBody>
          <a:bodyPr/>
          <a:lstStyle/>
          <a:p>
            <a:endParaRPr lang="zh-CN" altLang="en-US"/>
          </a:p>
        </p:txBody>
      </p:sp>
      <p:sp>
        <p:nvSpPr>
          <p:cNvPr id="1066083" name="Line 99"/>
          <p:cNvSpPr>
            <a:spLocks noChangeShapeType="1"/>
          </p:cNvSpPr>
          <p:nvPr/>
        </p:nvSpPr>
        <p:spPr bwMode="auto">
          <a:xfrm>
            <a:off x="2443163" y="3402013"/>
            <a:ext cx="471487" cy="617537"/>
          </a:xfrm>
          <a:prstGeom prst="line">
            <a:avLst/>
          </a:prstGeom>
          <a:noFill/>
          <a:ln w="28575">
            <a:solidFill>
              <a:schemeClr val="folHlink"/>
            </a:solidFill>
            <a:round/>
            <a:headEnd/>
            <a:tailEnd/>
          </a:ln>
          <a:effectLst/>
        </p:spPr>
        <p:txBody>
          <a:bodyPr/>
          <a:lstStyle/>
          <a:p>
            <a:endParaRPr lang="zh-CN" altLang="en-US"/>
          </a:p>
        </p:txBody>
      </p:sp>
      <p:sp>
        <p:nvSpPr>
          <p:cNvPr id="1066084" name="Line 100"/>
          <p:cNvSpPr>
            <a:spLocks noChangeShapeType="1"/>
          </p:cNvSpPr>
          <p:nvPr/>
        </p:nvSpPr>
        <p:spPr bwMode="auto">
          <a:xfrm>
            <a:off x="2995613" y="4143375"/>
            <a:ext cx="504825" cy="792163"/>
          </a:xfrm>
          <a:prstGeom prst="line">
            <a:avLst/>
          </a:prstGeom>
          <a:noFill/>
          <a:ln w="28575">
            <a:solidFill>
              <a:schemeClr val="folHlink"/>
            </a:solidFill>
            <a:round/>
            <a:headEnd/>
            <a:tailEnd/>
          </a:ln>
          <a:effectLst/>
        </p:spPr>
        <p:txBody>
          <a:bodyPr/>
          <a:lstStyle/>
          <a:p>
            <a:endParaRPr lang="zh-CN" altLang="en-US"/>
          </a:p>
        </p:txBody>
      </p:sp>
      <p:sp>
        <p:nvSpPr>
          <p:cNvPr id="1066085" name="Line 101"/>
          <p:cNvSpPr>
            <a:spLocks noChangeShapeType="1"/>
          </p:cNvSpPr>
          <p:nvPr/>
        </p:nvSpPr>
        <p:spPr bwMode="auto">
          <a:xfrm>
            <a:off x="1906588" y="4162425"/>
            <a:ext cx="615950" cy="704850"/>
          </a:xfrm>
          <a:prstGeom prst="line">
            <a:avLst/>
          </a:prstGeom>
          <a:noFill/>
          <a:ln w="28575">
            <a:solidFill>
              <a:schemeClr val="folHlink"/>
            </a:solidFill>
            <a:round/>
            <a:headEnd/>
            <a:tailEnd/>
          </a:ln>
          <a:effectLst/>
        </p:spPr>
        <p:txBody>
          <a:bodyPr/>
          <a:lstStyle/>
          <a:p>
            <a:endParaRPr lang="zh-CN" altLang="en-US"/>
          </a:p>
        </p:txBody>
      </p:sp>
      <p:sp>
        <p:nvSpPr>
          <p:cNvPr id="1066086" name="Line 102"/>
          <p:cNvSpPr>
            <a:spLocks noChangeShapeType="1"/>
          </p:cNvSpPr>
          <p:nvPr/>
        </p:nvSpPr>
        <p:spPr bwMode="auto">
          <a:xfrm flipH="1">
            <a:off x="1800225" y="4173538"/>
            <a:ext cx="17463" cy="603250"/>
          </a:xfrm>
          <a:prstGeom prst="line">
            <a:avLst/>
          </a:prstGeom>
          <a:noFill/>
          <a:ln w="28575">
            <a:solidFill>
              <a:schemeClr val="folHlink"/>
            </a:solidFill>
            <a:round/>
            <a:headEnd/>
            <a:tailEnd/>
          </a:ln>
          <a:effectLst/>
        </p:spPr>
        <p:txBody>
          <a:bodyPr/>
          <a:lstStyle/>
          <a:p>
            <a:endParaRPr lang="zh-CN" altLang="en-US"/>
          </a:p>
        </p:txBody>
      </p:sp>
      <p:sp>
        <p:nvSpPr>
          <p:cNvPr id="1066087" name="Line 103"/>
          <p:cNvSpPr>
            <a:spLocks noChangeShapeType="1"/>
          </p:cNvSpPr>
          <p:nvPr/>
        </p:nvSpPr>
        <p:spPr bwMode="auto">
          <a:xfrm flipH="1">
            <a:off x="1047750" y="4092575"/>
            <a:ext cx="747713" cy="774700"/>
          </a:xfrm>
          <a:prstGeom prst="line">
            <a:avLst/>
          </a:prstGeom>
          <a:noFill/>
          <a:ln w="28575">
            <a:solidFill>
              <a:schemeClr val="folHlink"/>
            </a:solidFill>
            <a:round/>
            <a:headEnd/>
            <a:tailEnd/>
          </a:ln>
          <a:effectLst/>
        </p:spPr>
        <p:txBody>
          <a:bodyPr/>
          <a:lstStyle/>
          <a:p>
            <a:endParaRPr lang="zh-CN" altLang="en-US"/>
          </a:p>
        </p:txBody>
      </p:sp>
      <p:sp>
        <p:nvSpPr>
          <p:cNvPr id="1066088" name="Oval 104"/>
          <p:cNvSpPr>
            <a:spLocks noChangeArrowheads="1"/>
          </p:cNvSpPr>
          <p:nvPr/>
        </p:nvSpPr>
        <p:spPr bwMode="auto">
          <a:xfrm>
            <a:off x="1990725" y="3146425"/>
            <a:ext cx="649288" cy="384175"/>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abc</a:t>
            </a:r>
          </a:p>
        </p:txBody>
      </p:sp>
      <p:sp>
        <p:nvSpPr>
          <p:cNvPr id="1066089" name="Oval 105"/>
          <p:cNvSpPr>
            <a:spLocks noChangeArrowheads="1"/>
          </p:cNvSpPr>
          <p:nvPr/>
        </p:nvSpPr>
        <p:spPr bwMode="auto">
          <a:xfrm>
            <a:off x="1549400" y="3938588"/>
            <a:ext cx="569913" cy="306387"/>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x</a:t>
            </a:r>
          </a:p>
        </p:txBody>
      </p:sp>
      <p:sp>
        <p:nvSpPr>
          <p:cNvPr id="1066090" name="Oval 106"/>
          <p:cNvSpPr>
            <a:spLocks noChangeArrowheads="1"/>
          </p:cNvSpPr>
          <p:nvPr/>
        </p:nvSpPr>
        <p:spPr bwMode="auto">
          <a:xfrm>
            <a:off x="738188" y="4781550"/>
            <a:ext cx="569912" cy="307975"/>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u</a:t>
            </a:r>
          </a:p>
        </p:txBody>
      </p:sp>
      <p:sp>
        <p:nvSpPr>
          <p:cNvPr id="1066091" name="Oval 107"/>
          <p:cNvSpPr>
            <a:spLocks noChangeArrowheads="1"/>
          </p:cNvSpPr>
          <p:nvPr/>
        </p:nvSpPr>
        <p:spPr bwMode="auto">
          <a:xfrm>
            <a:off x="1495425" y="4781550"/>
            <a:ext cx="569913" cy="307975"/>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v</a:t>
            </a:r>
          </a:p>
        </p:txBody>
      </p:sp>
      <p:sp>
        <p:nvSpPr>
          <p:cNvPr id="1066092" name="Oval 108"/>
          <p:cNvSpPr>
            <a:spLocks noChangeArrowheads="1"/>
          </p:cNvSpPr>
          <p:nvPr/>
        </p:nvSpPr>
        <p:spPr bwMode="auto">
          <a:xfrm>
            <a:off x="2254250" y="4781550"/>
            <a:ext cx="569913" cy="307975"/>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w</a:t>
            </a:r>
          </a:p>
        </p:txBody>
      </p:sp>
      <p:sp>
        <p:nvSpPr>
          <p:cNvPr id="1066093" name="Oval 109"/>
          <p:cNvSpPr>
            <a:spLocks noChangeArrowheads="1"/>
          </p:cNvSpPr>
          <p:nvPr/>
        </p:nvSpPr>
        <p:spPr bwMode="auto">
          <a:xfrm>
            <a:off x="3175000" y="4781550"/>
            <a:ext cx="569913" cy="307975"/>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t</a:t>
            </a:r>
          </a:p>
        </p:txBody>
      </p:sp>
      <p:sp>
        <p:nvSpPr>
          <p:cNvPr id="1066094" name="Oval 110"/>
          <p:cNvSpPr>
            <a:spLocks noChangeArrowheads="1"/>
          </p:cNvSpPr>
          <p:nvPr/>
        </p:nvSpPr>
        <p:spPr bwMode="auto">
          <a:xfrm>
            <a:off x="2687638" y="3938588"/>
            <a:ext cx="569912" cy="306387"/>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y</a:t>
            </a:r>
          </a:p>
        </p:txBody>
      </p:sp>
      <p:sp>
        <p:nvSpPr>
          <p:cNvPr id="1066095" name="Text Box 111"/>
          <p:cNvSpPr txBox="1">
            <a:spLocks noChangeArrowheads="1"/>
          </p:cNvSpPr>
          <p:nvPr/>
        </p:nvSpPr>
        <p:spPr bwMode="auto">
          <a:xfrm>
            <a:off x="1403350" y="5518150"/>
            <a:ext cx="1597025"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rPr>
              <a:t>(a) </a:t>
            </a:r>
            <a:r>
              <a:rPr kumimoji="1" lang="zh-CN" altLang="en-US" sz="2400">
                <a:solidFill>
                  <a:schemeClr val="folHlink"/>
                </a:solidFill>
                <a:latin typeface="Arial" charset="0"/>
                <a:ea typeface="黑体" pitchFamily="2" charset="-122"/>
              </a:rPr>
              <a:t>区 </a:t>
            </a:r>
            <a:r>
              <a:rPr kumimoji="1" lang="en-US" altLang="zh-CN" sz="2400">
                <a:solidFill>
                  <a:schemeClr val="folHlink"/>
                </a:solidFill>
                <a:latin typeface="Arial" charset="0"/>
                <a:ea typeface="黑体" pitchFamily="2" charset="-122"/>
              </a:rPr>
              <a:t>= </a:t>
            </a:r>
            <a:r>
              <a:rPr kumimoji="1" lang="zh-CN" altLang="en-US" sz="2400">
                <a:solidFill>
                  <a:schemeClr val="folHlink"/>
                </a:solidFill>
                <a:latin typeface="Arial" charset="0"/>
                <a:ea typeface="黑体" pitchFamily="2" charset="-122"/>
              </a:rPr>
              <a:t>域</a:t>
            </a:r>
          </a:p>
        </p:txBody>
      </p:sp>
      <p:grpSp>
        <p:nvGrpSpPr>
          <p:cNvPr id="1066157" name="Group 173"/>
          <p:cNvGrpSpPr>
            <a:grpSpLocks/>
          </p:cNvGrpSpPr>
          <p:nvPr/>
        </p:nvGrpSpPr>
        <p:grpSpPr bwMode="auto">
          <a:xfrm>
            <a:off x="4716463" y="1125538"/>
            <a:ext cx="4248150" cy="4849812"/>
            <a:chOff x="2971" y="709"/>
            <a:chExt cx="2676" cy="3055"/>
          </a:xfrm>
        </p:grpSpPr>
        <p:grpSp>
          <p:nvGrpSpPr>
            <p:cNvPr id="1066073" name="Group 89"/>
            <p:cNvGrpSpPr>
              <a:grpSpLocks/>
            </p:cNvGrpSpPr>
            <p:nvPr/>
          </p:nvGrpSpPr>
          <p:grpSpPr bwMode="auto">
            <a:xfrm>
              <a:off x="4196" y="1530"/>
              <a:ext cx="256" cy="98"/>
              <a:chOff x="1519" y="813"/>
              <a:chExt cx="227" cy="77"/>
            </a:xfrm>
          </p:grpSpPr>
          <p:sp>
            <p:nvSpPr>
              <p:cNvPr id="1066074" name="Line 90"/>
              <p:cNvSpPr>
                <a:spLocks noChangeShapeType="1"/>
              </p:cNvSpPr>
              <p:nvPr/>
            </p:nvSpPr>
            <p:spPr bwMode="auto">
              <a:xfrm>
                <a:off x="1647" y="813"/>
                <a:ext cx="99" cy="77"/>
              </a:xfrm>
              <a:prstGeom prst="line">
                <a:avLst/>
              </a:prstGeom>
              <a:noFill/>
              <a:ln w="28575">
                <a:solidFill>
                  <a:schemeClr val="folHlink"/>
                </a:solidFill>
                <a:round/>
                <a:headEnd/>
                <a:tailEnd/>
              </a:ln>
              <a:effectLst/>
            </p:spPr>
            <p:txBody>
              <a:bodyPr/>
              <a:lstStyle/>
              <a:p>
                <a:endParaRPr lang="zh-CN" altLang="en-US"/>
              </a:p>
            </p:txBody>
          </p:sp>
          <p:sp>
            <p:nvSpPr>
              <p:cNvPr id="1066075" name="Line 91"/>
              <p:cNvSpPr>
                <a:spLocks noChangeShapeType="1"/>
              </p:cNvSpPr>
              <p:nvPr/>
            </p:nvSpPr>
            <p:spPr bwMode="auto">
              <a:xfrm flipH="1">
                <a:off x="1519" y="813"/>
                <a:ext cx="99" cy="77"/>
              </a:xfrm>
              <a:prstGeom prst="line">
                <a:avLst/>
              </a:prstGeom>
              <a:noFill/>
              <a:ln w="28575">
                <a:solidFill>
                  <a:schemeClr val="folHlink"/>
                </a:solidFill>
                <a:round/>
                <a:headEnd/>
                <a:tailEnd/>
              </a:ln>
              <a:effectLst/>
            </p:spPr>
            <p:txBody>
              <a:bodyPr/>
              <a:lstStyle/>
              <a:p>
                <a:endParaRPr lang="zh-CN" altLang="en-US"/>
              </a:p>
            </p:txBody>
          </p:sp>
        </p:grpSp>
        <p:sp>
          <p:nvSpPr>
            <p:cNvPr id="1066096" name="Text Box 112"/>
            <p:cNvSpPr txBox="1">
              <a:spLocks noChangeArrowheads="1"/>
            </p:cNvSpPr>
            <p:nvPr/>
          </p:nvSpPr>
          <p:spPr bwMode="auto">
            <a:xfrm>
              <a:off x="3742" y="3476"/>
              <a:ext cx="1006"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rPr>
                <a:t>(b) </a:t>
              </a:r>
              <a:r>
                <a:rPr kumimoji="1" lang="zh-CN" altLang="en-US" sz="2400">
                  <a:solidFill>
                    <a:schemeClr val="folHlink"/>
                  </a:solidFill>
                  <a:latin typeface="Arial" charset="0"/>
                  <a:ea typeface="黑体" pitchFamily="2" charset="-122"/>
                </a:rPr>
                <a:t>区 </a:t>
              </a:r>
              <a:r>
                <a:rPr kumimoji="1" lang="en-US" altLang="zh-CN" sz="2400">
                  <a:solidFill>
                    <a:schemeClr val="folHlink"/>
                  </a:solidFill>
                  <a:latin typeface="Arial" charset="0"/>
                  <a:ea typeface="黑体" pitchFamily="2" charset="-122"/>
                </a:rPr>
                <a:t>&lt; </a:t>
              </a:r>
              <a:r>
                <a:rPr kumimoji="1" lang="zh-CN" altLang="en-US" sz="2400">
                  <a:solidFill>
                    <a:schemeClr val="folHlink"/>
                  </a:solidFill>
                  <a:latin typeface="Arial" charset="0"/>
                  <a:ea typeface="黑体" pitchFamily="2" charset="-122"/>
                </a:rPr>
                <a:t>域</a:t>
              </a:r>
            </a:p>
          </p:txBody>
        </p:sp>
        <p:sp>
          <p:nvSpPr>
            <p:cNvPr id="1066097" name="Line 113"/>
            <p:cNvSpPr>
              <a:spLocks noChangeShapeType="1"/>
            </p:cNvSpPr>
            <p:nvPr/>
          </p:nvSpPr>
          <p:spPr bwMode="auto">
            <a:xfrm>
              <a:off x="4328" y="1523"/>
              <a:ext cx="5" cy="505"/>
            </a:xfrm>
            <a:prstGeom prst="line">
              <a:avLst/>
            </a:prstGeom>
            <a:noFill/>
            <a:ln w="28575">
              <a:solidFill>
                <a:schemeClr val="folHlink"/>
              </a:solidFill>
              <a:round/>
              <a:headEnd/>
              <a:tailEnd/>
            </a:ln>
            <a:effectLst/>
          </p:spPr>
          <p:txBody>
            <a:bodyPr wrap="none" anchor="ctr"/>
            <a:lstStyle/>
            <a:p>
              <a:endParaRPr lang="zh-CN" altLang="en-US"/>
            </a:p>
          </p:txBody>
        </p:sp>
        <p:sp>
          <p:nvSpPr>
            <p:cNvPr id="1066098" name="Text Box 114"/>
            <p:cNvSpPr txBox="1">
              <a:spLocks noChangeArrowheads="1"/>
            </p:cNvSpPr>
            <p:nvPr/>
          </p:nvSpPr>
          <p:spPr bwMode="auto">
            <a:xfrm>
              <a:off x="3061" y="1757"/>
              <a:ext cx="1087" cy="288"/>
            </a:xfrm>
            <a:prstGeom prst="rect">
              <a:avLst/>
            </a:prstGeom>
            <a:noFill/>
            <a:ln w="9525">
              <a:noFill/>
              <a:miter lim="800000"/>
              <a:headEnd/>
              <a:tailEnd/>
            </a:ln>
            <a:effectLst/>
          </p:spPr>
          <p:txBody>
            <a:bodyPr wrap="none">
              <a:spAutoFit/>
            </a:bodyPr>
            <a:lstStyle/>
            <a:p>
              <a:r>
                <a:rPr kumimoji="1" lang="zh-CN" altLang="en-US" sz="2400">
                  <a:solidFill>
                    <a:schemeClr val="folHlink"/>
                  </a:solidFill>
                  <a:latin typeface="Arial" charset="0"/>
                  <a:ea typeface="黑体" pitchFamily="2" charset="-122"/>
                </a:rPr>
                <a:t>域 </a:t>
              </a:r>
              <a:r>
                <a:rPr kumimoji="1" lang="en-US" altLang="zh-CN" sz="2400">
                  <a:solidFill>
                    <a:schemeClr val="folHlink"/>
                  </a:solidFill>
                  <a:latin typeface="Arial" charset="0"/>
                  <a:ea typeface="黑体" pitchFamily="2" charset="-122"/>
                </a:rPr>
                <a:t>abc.com</a:t>
              </a:r>
            </a:p>
          </p:txBody>
        </p:sp>
        <p:sp>
          <p:nvSpPr>
            <p:cNvPr id="1066099" name="Freeform 115"/>
            <p:cNvSpPr>
              <a:spLocks/>
            </p:cNvSpPr>
            <p:nvPr/>
          </p:nvSpPr>
          <p:spPr bwMode="auto">
            <a:xfrm>
              <a:off x="4458" y="2341"/>
              <a:ext cx="849" cy="958"/>
            </a:xfrm>
            <a:custGeom>
              <a:avLst/>
              <a:gdLst/>
              <a:ahLst/>
              <a:cxnLst>
                <a:cxn ang="0">
                  <a:pos x="305" y="30"/>
                </a:cxn>
                <a:cxn ang="0">
                  <a:pos x="73" y="62"/>
                </a:cxn>
                <a:cxn ang="0">
                  <a:pos x="1" y="238"/>
                </a:cxn>
                <a:cxn ang="0">
                  <a:pos x="81" y="366"/>
                </a:cxn>
                <a:cxn ang="0">
                  <a:pos x="231" y="586"/>
                </a:cxn>
                <a:cxn ang="0">
                  <a:pos x="363" y="820"/>
                </a:cxn>
                <a:cxn ang="0">
                  <a:pos x="537" y="894"/>
                </a:cxn>
                <a:cxn ang="0">
                  <a:pos x="689" y="854"/>
                </a:cxn>
                <a:cxn ang="0">
                  <a:pos x="753" y="766"/>
                </a:cxn>
                <a:cxn ang="0">
                  <a:pos x="687" y="580"/>
                </a:cxn>
                <a:cxn ang="0">
                  <a:pos x="601" y="430"/>
                </a:cxn>
                <a:cxn ang="0">
                  <a:pos x="483" y="244"/>
                </a:cxn>
                <a:cxn ang="0">
                  <a:pos x="305" y="30"/>
                </a:cxn>
              </a:cxnLst>
              <a:rect l="0" t="0" r="r" b="b"/>
              <a:pathLst>
                <a:path w="753" h="900">
                  <a:moveTo>
                    <a:pt x="305" y="30"/>
                  </a:moveTo>
                  <a:cubicBezTo>
                    <a:pt x="237" y="0"/>
                    <a:pt x="124" y="27"/>
                    <a:pt x="73" y="62"/>
                  </a:cubicBezTo>
                  <a:cubicBezTo>
                    <a:pt x="22" y="97"/>
                    <a:pt x="0" y="187"/>
                    <a:pt x="1" y="238"/>
                  </a:cubicBezTo>
                  <a:cubicBezTo>
                    <a:pt x="2" y="289"/>
                    <a:pt x="43" y="308"/>
                    <a:pt x="81" y="366"/>
                  </a:cubicBezTo>
                  <a:cubicBezTo>
                    <a:pt x="119" y="424"/>
                    <a:pt x="184" y="510"/>
                    <a:pt x="231" y="586"/>
                  </a:cubicBezTo>
                  <a:cubicBezTo>
                    <a:pt x="278" y="662"/>
                    <a:pt x="312" y="769"/>
                    <a:pt x="363" y="820"/>
                  </a:cubicBezTo>
                  <a:cubicBezTo>
                    <a:pt x="414" y="871"/>
                    <a:pt x="483" y="888"/>
                    <a:pt x="537" y="894"/>
                  </a:cubicBezTo>
                  <a:cubicBezTo>
                    <a:pt x="591" y="900"/>
                    <a:pt x="653" y="875"/>
                    <a:pt x="689" y="854"/>
                  </a:cubicBezTo>
                  <a:cubicBezTo>
                    <a:pt x="725" y="833"/>
                    <a:pt x="753" y="812"/>
                    <a:pt x="753" y="766"/>
                  </a:cubicBezTo>
                  <a:cubicBezTo>
                    <a:pt x="753" y="720"/>
                    <a:pt x="712" y="636"/>
                    <a:pt x="687" y="580"/>
                  </a:cubicBezTo>
                  <a:cubicBezTo>
                    <a:pt x="662" y="524"/>
                    <a:pt x="635" y="486"/>
                    <a:pt x="601" y="430"/>
                  </a:cubicBezTo>
                  <a:cubicBezTo>
                    <a:pt x="567" y="374"/>
                    <a:pt x="532" y="311"/>
                    <a:pt x="483" y="244"/>
                  </a:cubicBezTo>
                  <a:cubicBezTo>
                    <a:pt x="434" y="177"/>
                    <a:pt x="368" y="58"/>
                    <a:pt x="305" y="30"/>
                  </a:cubicBezTo>
                  <a:close/>
                </a:path>
              </a:pathLst>
            </a:custGeom>
            <a:solidFill>
              <a:srgbClr val="9999FF"/>
            </a:solidFill>
            <a:ln w="38100" cmpd="sng">
              <a:noFill/>
              <a:round/>
              <a:headEnd/>
              <a:tailEnd/>
            </a:ln>
            <a:effectLst/>
          </p:spPr>
          <p:txBody>
            <a:bodyPr/>
            <a:lstStyle/>
            <a:p>
              <a:endParaRPr lang="zh-CN" altLang="en-US"/>
            </a:p>
          </p:txBody>
        </p:sp>
        <p:sp>
          <p:nvSpPr>
            <p:cNvPr id="1066100" name="Freeform 116"/>
            <p:cNvSpPr>
              <a:spLocks/>
            </p:cNvSpPr>
            <p:nvPr/>
          </p:nvSpPr>
          <p:spPr bwMode="auto">
            <a:xfrm>
              <a:off x="3215" y="1882"/>
              <a:ext cx="1535" cy="1436"/>
            </a:xfrm>
            <a:custGeom>
              <a:avLst/>
              <a:gdLst/>
              <a:ahLst/>
              <a:cxnLst>
                <a:cxn ang="0">
                  <a:pos x="1200" y="58"/>
                </a:cxn>
                <a:cxn ang="0">
                  <a:pos x="882" y="46"/>
                </a:cxn>
                <a:cxn ang="0">
                  <a:pos x="603" y="336"/>
                </a:cxn>
                <a:cxn ang="0">
                  <a:pos x="120" y="982"/>
                </a:cxn>
                <a:cxn ang="0">
                  <a:pos x="13" y="1243"/>
                </a:cxn>
                <a:cxn ang="0">
                  <a:pos x="195" y="1334"/>
                </a:cxn>
                <a:cxn ang="0">
                  <a:pos x="612" y="1336"/>
                </a:cxn>
                <a:cxn ang="0">
                  <a:pos x="1152" y="1330"/>
                </a:cxn>
                <a:cxn ang="0">
                  <a:pos x="1338" y="1234"/>
                </a:cxn>
                <a:cxn ang="0">
                  <a:pos x="1283" y="1062"/>
                </a:cxn>
                <a:cxn ang="0">
                  <a:pos x="1050" y="772"/>
                </a:cxn>
                <a:cxn ang="0">
                  <a:pos x="1011" y="608"/>
                </a:cxn>
                <a:cxn ang="0">
                  <a:pos x="1146" y="382"/>
                </a:cxn>
                <a:cxn ang="0">
                  <a:pos x="1266" y="262"/>
                </a:cxn>
                <a:cxn ang="0">
                  <a:pos x="1284" y="166"/>
                </a:cxn>
                <a:cxn ang="0">
                  <a:pos x="1200" y="58"/>
                </a:cxn>
              </a:cxnLst>
              <a:rect l="0" t="0" r="r" b="b"/>
              <a:pathLst>
                <a:path w="1360" h="1349">
                  <a:moveTo>
                    <a:pt x="1200" y="58"/>
                  </a:moveTo>
                  <a:cubicBezTo>
                    <a:pt x="1133" y="38"/>
                    <a:pt x="981" y="0"/>
                    <a:pt x="882" y="46"/>
                  </a:cubicBezTo>
                  <a:cubicBezTo>
                    <a:pt x="783" y="92"/>
                    <a:pt x="730" y="180"/>
                    <a:pt x="603" y="336"/>
                  </a:cubicBezTo>
                  <a:cubicBezTo>
                    <a:pt x="476" y="492"/>
                    <a:pt x="218" y="831"/>
                    <a:pt x="120" y="982"/>
                  </a:cubicBezTo>
                  <a:cubicBezTo>
                    <a:pt x="22" y="1133"/>
                    <a:pt x="0" y="1184"/>
                    <a:pt x="13" y="1243"/>
                  </a:cubicBezTo>
                  <a:cubicBezTo>
                    <a:pt x="26" y="1302"/>
                    <a:pt x="95" y="1319"/>
                    <a:pt x="195" y="1334"/>
                  </a:cubicBezTo>
                  <a:cubicBezTo>
                    <a:pt x="295" y="1349"/>
                    <a:pt x="453" y="1337"/>
                    <a:pt x="612" y="1336"/>
                  </a:cubicBezTo>
                  <a:cubicBezTo>
                    <a:pt x="771" y="1335"/>
                    <a:pt x="1031" y="1347"/>
                    <a:pt x="1152" y="1330"/>
                  </a:cubicBezTo>
                  <a:cubicBezTo>
                    <a:pt x="1273" y="1313"/>
                    <a:pt x="1316" y="1279"/>
                    <a:pt x="1338" y="1234"/>
                  </a:cubicBezTo>
                  <a:cubicBezTo>
                    <a:pt x="1360" y="1189"/>
                    <a:pt x="1331" y="1139"/>
                    <a:pt x="1283" y="1062"/>
                  </a:cubicBezTo>
                  <a:cubicBezTo>
                    <a:pt x="1235" y="985"/>
                    <a:pt x="1095" y="848"/>
                    <a:pt x="1050" y="772"/>
                  </a:cubicBezTo>
                  <a:cubicBezTo>
                    <a:pt x="1005" y="696"/>
                    <a:pt x="995" y="673"/>
                    <a:pt x="1011" y="608"/>
                  </a:cubicBezTo>
                  <a:cubicBezTo>
                    <a:pt x="1027" y="543"/>
                    <a:pt x="1104" y="440"/>
                    <a:pt x="1146" y="382"/>
                  </a:cubicBezTo>
                  <a:cubicBezTo>
                    <a:pt x="1188" y="324"/>
                    <a:pt x="1243" y="298"/>
                    <a:pt x="1266" y="262"/>
                  </a:cubicBezTo>
                  <a:cubicBezTo>
                    <a:pt x="1289" y="226"/>
                    <a:pt x="1295" y="200"/>
                    <a:pt x="1284" y="166"/>
                  </a:cubicBezTo>
                  <a:cubicBezTo>
                    <a:pt x="1273" y="132"/>
                    <a:pt x="1267" y="78"/>
                    <a:pt x="1200" y="58"/>
                  </a:cubicBezTo>
                  <a:close/>
                </a:path>
              </a:pathLst>
            </a:custGeom>
            <a:solidFill>
              <a:srgbClr val="99FF66"/>
            </a:solidFill>
            <a:ln w="38100" cmpd="sng">
              <a:noFill/>
              <a:round/>
              <a:headEnd/>
              <a:tailEnd/>
            </a:ln>
            <a:effectLst/>
          </p:spPr>
          <p:txBody>
            <a:bodyPr/>
            <a:lstStyle/>
            <a:p>
              <a:endParaRPr lang="zh-CN" altLang="en-US"/>
            </a:p>
          </p:txBody>
        </p:sp>
        <p:sp>
          <p:nvSpPr>
            <p:cNvPr id="1066101" name="AutoShape 117"/>
            <p:cNvSpPr>
              <a:spLocks noChangeArrowheads="1"/>
            </p:cNvSpPr>
            <p:nvPr/>
          </p:nvSpPr>
          <p:spPr bwMode="auto">
            <a:xfrm>
              <a:off x="2971" y="1800"/>
              <a:ext cx="2665" cy="1664"/>
            </a:xfrm>
            <a:prstGeom prst="roundRect">
              <a:avLst>
                <a:gd name="adj" fmla="val 9319"/>
              </a:avLst>
            </a:prstGeom>
            <a:noFill/>
            <a:ln w="28575">
              <a:solidFill>
                <a:schemeClr val="tx1"/>
              </a:solidFill>
              <a:prstDash val="dash"/>
              <a:round/>
              <a:headEnd/>
              <a:tailEnd/>
            </a:ln>
            <a:effectLst/>
          </p:spPr>
          <p:txBody>
            <a:bodyPr wrap="none" anchor="ctr"/>
            <a:lstStyle/>
            <a:p>
              <a:endParaRPr lang="zh-CN" altLang="en-US"/>
            </a:p>
          </p:txBody>
        </p:sp>
        <p:sp>
          <p:nvSpPr>
            <p:cNvPr id="1066102" name="Text Box 118"/>
            <p:cNvSpPr txBox="1">
              <a:spLocks noChangeArrowheads="1"/>
            </p:cNvSpPr>
            <p:nvPr/>
          </p:nvSpPr>
          <p:spPr bwMode="auto">
            <a:xfrm>
              <a:off x="2971" y="2131"/>
              <a:ext cx="842" cy="380"/>
            </a:xfrm>
            <a:prstGeom prst="rect">
              <a:avLst/>
            </a:prstGeom>
            <a:noFill/>
            <a:ln w="9525">
              <a:noFill/>
              <a:miter lim="800000"/>
              <a:headEnd/>
              <a:tailEnd/>
            </a:ln>
            <a:effectLst/>
          </p:spPr>
          <p:txBody>
            <a:bodyPr wrap="none">
              <a:spAutoFit/>
            </a:bodyPr>
            <a:lstStyle/>
            <a:p>
              <a:pPr algn="ctr">
                <a:lnSpc>
                  <a:spcPct val="70000"/>
                </a:lnSpc>
              </a:pPr>
              <a:r>
                <a:rPr kumimoji="1" lang="zh-CN" altLang="zh-CN" sz="2400">
                  <a:solidFill>
                    <a:schemeClr val="folHlink"/>
                  </a:solidFill>
                  <a:latin typeface="Arial" charset="0"/>
                  <a:ea typeface="黑体" pitchFamily="2" charset="-122"/>
                </a:rPr>
                <a:t> 区</a:t>
              </a:r>
              <a:endParaRPr kumimoji="1" lang="zh-CN" altLang="en-US" sz="2400">
                <a:solidFill>
                  <a:schemeClr val="folHlink"/>
                </a:solidFill>
                <a:latin typeface="Arial" charset="0"/>
                <a:ea typeface="黑体" pitchFamily="2" charset="-122"/>
              </a:endParaRPr>
            </a:p>
            <a:p>
              <a:pPr algn="ctr">
                <a:lnSpc>
                  <a:spcPct val="70000"/>
                </a:lnSpc>
              </a:pPr>
              <a:r>
                <a:rPr kumimoji="1" lang="en-US" altLang="zh-CN" sz="2400">
                  <a:solidFill>
                    <a:schemeClr val="folHlink"/>
                  </a:solidFill>
                  <a:latin typeface="Arial" charset="0"/>
                  <a:ea typeface="黑体" pitchFamily="2" charset="-122"/>
                </a:rPr>
                <a:t>abc.com</a:t>
              </a:r>
            </a:p>
          </p:txBody>
        </p:sp>
        <p:sp>
          <p:nvSpPr>
            <p:cNvPr id="1066103" name="Text Box 119"/>
            <p:cNvSpPr txBox="1">
              <a:spLocks noChangeArrowheads="1"/>
            </p:cNvSpPr>
            <p:nvPr/>
          </p:nvSpPr>
          <p:spPr bwMode="auto">
            <a:xfrm>
              <a:off x="4649" y="1950"/>
              <a:ext cx="998" cy="404"/>
            </a:xfrm>
            <a:prstGeom prst="rect">
              <a:avLst/>
            </a:prstGeom>
            <a:noFill/>
            <a:ln w="9525">
              <a:noFill/>
              <a:miter lim="800000"/>
              <a:headEnd/>
              <a:tailEnd/>
            </a:ln>
            <a:effectLst/>
          </p:spPr>
          <p:txBody>
            <a:bodyPr>
              <a:spAutoFit/>
            </a:bodyPr>
            <a:lstStyle/>
            <a:p>
              <a:pPr algn="ctr">
                <a:lnSpc>
                  <a:spcPct val="75000"/>
                </a:lnSpc>
              </a:pPr>
              <a:r>
                <a:rPr kumimoji="1" lang="zh-CN" altLang="en-US" sz="2400">
                  <a:solidFill>
                    <a:schemeClr val="folHlink"/>
                  </a:solidFill>
                  <a:latin typeface="Arial" charset="0"/>
                  <a:ea typeface="黑体" pitchFamily="2" charset="-122"/>
                </a:rPr>
                <a:t>区</a:t>
              </a:r>
            </a:p>
            <a:p>
              <a:pPr algn="ctr">
                <a:lnSpc>
                  <a:spcPct val="75000"/>
                </a:lnSpc>
              </a:pPr>
              <a:r>
                <a:rPr kumimoji="1" lang="en-US" altLang="zh-CN" sz="2400">
                  <a:solidFill>
                    <a:schemeClr val="folHlink"/>
                  </a:solidFill>
                  <a:latin typeface="Arial" charset="0"/>
                  <a:ea typeface="黑体" pitchFamily="2" charset="-122"/>
                </a:rPr>
                <a:t>y.abc.com</a:t>
              </a:r>
            </a:p>
          </p:txBody>
        </p:sp>
        <p:sp>
          <p:nvSpPr>
            <p:cNvPr id="1066104" name="Line 120"/>
            <p:cNvSpPr>
              <a:spLocks noChangeShapeType="1"/>
            </p:cNvSpPr>
            <p:nvPr/>
          </p:nvSpPr>
          <p:spPr bwMode="auto">
            <a:xfrm>
              <a:off x="3382" y="2491"/>
              <a:ext cx="156" cy="227"/>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1066105" name="Line 121"/>
            <p:cNvSpPr>
              <a:spLocks noChangeShapeType="1"/>
            </p:cNvSpPr>
            <p:nvPr/>
          </p:nvSpPr>
          <p:spPr bwMode="auto">
            <a:xfrm rot="10800000" flipV="1">
              <a:off x="5103" y="2316"/>
              <a:ext cx="124" cy="426"/>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1066106" name="Line 122"/>
            <p:cNvSpPr>
              <a:spLocks noChangeShapeType="1"/>
            </p:cNvSpPr>
            <p:nvPr/>
          </p:nvSpPr>
          <p:spPr bwMode="auto">
            <a:xfrm flipH="1">
              <a:off x="4054" y="2124"/>
              <a:ext cx="226" cy="417"/>
            </a:xfrm>
            <a:prstGeom prst="line">
              <a:avLst/>
            </a:prstGeom>
            <a:noFill/>
            <a:ln w="28575">
              <a:solidFill>
                <a:schemeClr val="folHlink"/>
              </a:solidFill>
              <a:round/>
              <a:headEnd/>
              <a:tailEnd/>
            </a:ln>
            <a:effectLst/>
          </p:spPr>
          <p:txBody>
            <a:bodyPr/>
            <a:lstStyle/>
            <a:p>
              <a:endParaRPr lang="zh-CN" altLang="en-US"/>
            </a:p>
          </p:txBody>
        </p:sp>
        <p:sp>
          <p:nvSpPr>
            <p:cNvPr id="1066107" name="Line 123"/>
            <p:cNvSpPr>
              <a:spLocks noChangeShapeType="1"/>
            </p:cNvSpPr>
            <p:nvPr/>
          </p:nvSpPr>
          <p:spPr bwMode="auto">
            <a:xfrm>
              <a:off x="4407" y="2143"/>
              <a:ext cx="297" cy="389"/>
            </a:xfrm>
            <a:prstGeom prst="line">
              <a:avLst/>
            </a:prstGeom>
            <a:noFill/>
            <a:ln w="28575">
              <a:solidFill>
                <a:schemeClr val="folHlink"/>
              </a:solidFill>
              <a:round/>
              <a:headEnd/>
              <a:tailEnd/>
            </a:ln>
            <a:effectLst/>
          </p:spPr>
          <p:txBody>
            <a:bodyPr/>
            <a:lstStyle/>
            <a:p>
              <a:endParaRPr lang="zh-CN" altLang="en-US"/>
            </a:p>
          </p:txBody>
        </p:sp>
        <p:sp>
          <p:nvSpPr>
            <p:cNvPr id="1066108" name="Line 124"/>
            <p:cNvSpPr>
              <a:spLocks noChangeShapeType="1"/>
            </p:cNvSpPr>
            <p:nvPr/>
          </p:nvSpPr>
          <p:spPr bwMode="auto">
            <a:xfrm>
              <a:off x="4754" y="2610"/>
              <a:ext cx="319" cy="499"/>
            </a:xfrm>
            <a:prstGeom prst="line">
              <a:avLst/>
            </a:prstGeom>
            <a:noFill/>
            <a:ln w="28575">
              <a:solidFill>
                <a:schemeClr val="folHlink"/>
              </a:solidFill>
              <a:round/>
              <a:headEnd/>
              <a:tailEnd/>
            </a:ln>
            <a:effectLst/>
          </p:spPr>
          <p:txBody>
            <a:bodyPr/>
            <a:lstStyle/>
            <a:p>
              <a:endParaRPr lang="zh-CN" altLang="en-US"/>
            </a:p>
          </p:txBody>
        </p:sp>
        <p:sp>
          <p:nvSpPr>
            <p:cNvPr id="1066109" name="Line 125"/>
            <p:cNvSpPr>
              <a:spLocks noChangeShapeType="1"/>
            </p:cNvSpPr>
            <p:nvPr/>
          </p:nvSpPr>
          <p:spPr bwMode="auto">
            <a:xfrm>
              <a:off x="4068" y="2622"/>
              <a:ext cx="388" cy="444"/>
            </a:xfrm>
            <a:prstGeom prst="line">
              <a:avLst/>
            </a:prstGeom>
            <a:noFill/>
            <a:ln w="28575">
              <a:solidFill>
                <a:schemeClr val="folHlink"/>
              </a:solidFill>
              <a:round/>
              <a:headEnd/>
              <a:tailEnd/>
            </a:ln>
            <a:effectLst/>
          </p:spPr>
          <p:txBody>
            <a:bodyPr/>
            <a:lstStyle/>
            <a:p>
              <a:endParaRPr lang="zh-CN" altLang="en-US"/>
            </a:p>
          </p:txBody>
        </p:sp>
        <p:sp>
          <p:nvSpPr>
            <p:cNvPr id="1066110" name="Line 126"/>
            <p:cNvSpPr>
              <a:spLocks noChangeShapeType="1"/>
            </p:cNvSpPr>
            <p:nvPr/>
          </p:nvSpPr>
          <p:spPr bwMode="auto">
            <a:xfrm flipH="1">
              <a:off x="4002" y="2629"/>
              <a:ext cx="11" cy="380"/>
            </a:xfrm>
            <a:prstGeom prst="line">
              <a:avLst/>
            </a:prstGeom>
            <a:noFill/>
            <a:ln w="28575">
              <a:solidFill>
                <a:schemeClr val="folHlink"/>
              </a:solidFill>
              <a:round/>
              <a:headEnd/>
              <a:tailEnd/>
            </a:ln>
            <a:effectLst/>
          </p:spPr>
          <p:txBody>
            <a:bodyPr/>
            <a:lstStyle/>
            <a:p>
              <a:endParaRPr lang="zh-CN" altLang="en-US"/>
            </a:p>
          </p:txBody>
        </p:sp>
        <p:sp>
          <p:nvSpPr>
            <p:cNvPr id="1066111" name="Line 127"/>
            <p:cNvSpPr>
              <a:spLocks noChangeShapeType="1"/>
            </p:cNvSpPr>
            <p:nvPr/>
          </p:nvSpPr>
          <p:spPr bwMode="auto">
            <a:xfrm flipH="1">
              <a:off x="3528" y="2578"/>
              <a:ext cx="470" cy="488"/>
            </a:xfrm>
            <a:prstGeom prst="line">
              <a:avLst/>
            </a:prstGeom>
            <a:noFill/>
            <a:ln w="28575">
              <a:solidFill>
                <a:schemeClr val="folHlink"/>
              </a:solidFill>
              <a:round/>
              <a:headEnd/>
              <a:tailEnd/>
            </a:ln>
            <a:effectLst/>
          </p:spPr>
          <p:txBody>
            <a:bodyPr/>
            <a:lstStyle/>
            <a:p>
              <a:endParaRPr lang="zh-CN" altLang="en-US"/>
            </a:p>
          </p:txBody>
        </p:sp>
        <p:sp>
          <p:nvSpPr>
            <p:cNvPr id="1066112" name="Oval 128"/>
            <p:cNvSpPr>
              <a:spLocks noChangeArrowheads="1"/>
            </p:cNvSpPr>
            <p:nvPr/>
          </p:nvSpPr>
          <p:spPr bwMode="auto">
            <a:xfrm>
              <a:off x="4121" y="1982"/>
              <a:ext cx="410" cy="242"/>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abc</a:t>
              </a:r>
            </a:p>
          </p:txBody>
        </p:sp>
        <p:sp>
          <p:nvSpPr>
            <p:cNvPr id="1066113" name="Oval 129"/>
            <p:cNvSpPr>
              <a:spLocks noChangeArrowheads="1"/>
            </p:cNvSpPr>
            <p:nvPr/>
          </p:nvSpPr>
          <p:spPr bwMode="auto">
            <a:xfrm>
              <a:off x="3844" y="2481"/>
              <a:ext cx="359" cy="193"/>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x</a:t>
              </a:r>
            </a:p>
          </p:txBody>
        </p:sp>
        <p:sp>
          <p:nvSpPr>
            <p:cNvPr id="1066114" name="Oval 130"/>
            <p:cNvSpPr>
              <a:spLocks noChangeArrowheads="1"/>
            </p:cNvSpPr>
            <p:nvPr/>
          </p:nvSpPr>
          <p:spPr bwMode="auto">
            <a:xfrm>
              <a:off x="3332" y="3012"/>
              <a:ext cx="359" cy="194"/>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u</a:t>
              </a:r>
            </a:p>
          </p:txBody>
        </p:sp>
        <p:sp>
          <p:nvSpPr>
            <p:cNvPr id="1066115" name="Oval 131"/>
            <p:cNvSpPr>
              <a:spLocks noChangeArrowheads="1"/>
            </p:cNvSpPr>
            <p:nvPr/>
          </p:nvSpPr>
          <p:spPr bwMode="auto">
            <a:xfrm>
              <a:off x="3810" y="3012"/>
              <a:ext cx="359" cy="194"/>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v</a:t>
              </a:r>
            </a:p>
          </p:txBody>
        </p:sp>
        <p:sp>
          <p:nvSpPr>
            <p:cNvPr id="1066116" name="Oval 132"/>
            <p:cNvSpPr>
              <a:spLocks noChangeArrowheads="1"/>
            </p:cNvSpPr>
            <p:nvPr/>
          </p:nvSpPr>
          <p:spPr bwMode="auto">
            <a:xfrm>
              <a:off x="4287" y="3012"/>
              <a:ext cx="359" cy="194"/>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w</a:t>
              </a:r>
            </a:p>
          </p:txBody>
        </p:sp>
        <p:sp>
          <p:nvSpPr>
            <p:cNvPr id="1066117" name="Oval 133"/>
            <p:cNvSpPr>
              <a:spLocks noChangeArrowheads="1"/>
            </p:cNvSpPr>
            <p:nvPr/>
          </p:nvSpPr>
          <p:spPr bwMode="auto">
            <a:xfrm>
              <a:off x="4867" y="3012"/>
              <a:ext cx="359" cy="194"/>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t</a:t>
              </a:r>
            </a:p>
          </p:txBody>
        </p:sp>
        <p:sp>
          <p:nvSpPr>
            <p:cNvPr id="1066118" name="Oval 134"/>
            <p:cNvSpPr>
              <a:spLocks noChangeArrowheads="1"/>
            </p:cNvSpPr>
            <p:nvPr/>
          </p:nvSpPr>
          <p:spPr bwMode="auto">
            <a:xfrm>
              <a:off x="4560" y="2481"/>
              <a:ext cx="359" cy="193"/>
            </a:xfrm>
            <a:prstGeom prst="ellipse">
              <a:avLst/>
            </a:prstGeom>
            <a:solidFill>
              <a:schemeClr val="bg1"/>
            </a:solidFill>
            <a:ln w="9525">
              <a:solidFill>
                <a:schemeClr val="tx1"/>
              </a:solid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y</a:t>
              </a:r>
            </a:p>
          </p:txBody>
        </p:sp>
        <p:sp>
          <p:nvSpPr>
            <p:cNvPr id="1066119" name="AutoShape 135"/>
            <p:cNvSpPr>
              <a:spLocks noChangeArrowheads="1"/>
            </p:cNvSpPr>
            <p:nvPr/>
          </p:nvSpPr>
          <p:spPr bwMode="auto">
            <a:xfrm>
              <a:off x="4063" y="1232"/>
              <a:ext cx="522" cy="303"/>
            </a:xfrm>
            <a:prstGeom prst="roundRect">
              <a:avLst>
                <a:gd name="adj" fmla="val 34167"/>
              </a:avLst>
            </a:prstGeom>
            <a:solidFill>
              <a:srgbClr val="CCECFF"/>
            </a:solidFill>
            <a:ln w="9525" algn="ctr">
              <a:no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com</a:t>
              </a:r>
            </a:p>
          </p:txBody>
        </p:sp>
        <p:sp>
          <p:nvSpPr>
            <p:cNvPr id="1066120" name="AutoShape 136"/>
            <p:cNvSpPr>
              <a:spLocks noChangeArrowheads="1"/>
            </p:cNvSpPr>
            <p:nvPr/>
          </p:nvSpPr>
          <p:spPr bwMode="auto">
            <a:xfrm>
              <a:off x="4909" y="1225"/>
              <a:ext cx="522" cy="304"/>
            </a:xfrm>
            <a:prstGeom prst="roundRect">
              <a:avLst>
                <a:gd name="adj" fmla="val 34167"/>
              </a:avLst>
            </a:prstGeom>
            <a:solidFill>
              <a:srgbClr val="FF9900"/>
            </a:solidFill>
            <a:ln w="9525" algn="ctr">
              <a:no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edu</a:t>
              </a:r>
            </a:p>
          </p:txBody>
        </p:sp>
        <p:sp>
          <p:nvSpPr>
            <p:cNvPr id="1066121" name="AutoShape 137"/>
            <p:cNvSpPr>
              <a:spLocks noChangeArrowheads="1"/>
            </p:cNvSpPr>
            <p:nvPr/>
          </p:nvSpPr>
          <p:spPr bwMode="auto">
            <a:xfrm>
              <a:off x="3220" y="1225"/>
              <a:ext cx="522" cy="304"/>
            </a:xfrm>
            <a:prstGeom prst="roundRect">
              <a:avLst>
                <a:gd name="adj" fmla="val 34167"/>
              </a:avLst>
            </a:prstGeom>
            <a:solidFill>
              <a:srgbClr val="FFFF99"/>
            </a:solidFill>
            <a:ln w="9525">
              <a:no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org</a:t>
              </a:r>
            </a:p>
          </p:txBody>
        </p:sp>
        <p:grpSp>
          <p:nvGrpSpPr>
            <p:cNvPr id="1066122" name="Group 138"/>
            <p:cNvGrpSpPr>
              <a:grpSpLocks/>
            </p:cNvGrpSpPr>
            <p:nvPr/>
          </p:nvGrpSpPr>
          <p:grpSpPr bwMode="auto">
            <a:xfrm>
              <a:off x="5042" y="1530"/>
              <a:ext cx="256" cy="98"/>
              <a:chOff x="2875" y="1143"/>
              <a:chExt cx="330" cy="132"/>
            </a:xfrm>
          </p:grpSpPr>
          <p:sp>
            <p:nvSpPr>
              <p:cNvPr id="1066123" name="Line 139"/>
              <p:cNvSpPr>
                <a:spLocks noChangeShapeType="1"/>
              </p:cNvSpPr>
              <p:nvPr/>
            </p:nvSpPr>
            <p:spPr bwMode="auto">
              <a:xfrm>
                <a:off x="3061" y="1143"/>
                <a:ext cx="144" cy="132"/>
              </a:xfrm>
              <a:prstGeom prst="line">
                <a:avLst/>
              </a:prstGeom>
              <a:noFill/>
              <a:ln w="28575">
                <a:solidFill>
                  <a:schemeClr val="folHlink"/>
                </a:solidFill>
                <a:round/>
                <a:headEnd/>
                <a:tailEnd/>
              </a:ln>
              <a:effectLst/>
            </p:spPr>
            <p:txBody>
              <a:bodyPr/>
              <a:lstStyle/>
              <a:p>
                <a:endParaRPr lang="zh-CN" altLang="en-US"/>
              </a:p>
            </p:txBody>
          </p:sp>
          <p:sp>
            <p:nvSpPr>
              <p:cNvPr id="1066124" name="Line 140"/>
              <p:cNvSpPr>
                <a:spLocks noChangeShapeType="1"/>
              </p:cNvSpPr>
              <p:nvPr/>
            </p:nvSpPr>
            <p:spPr bwMode="auto">
              <a:xfrm>
                <a:off x="3050" y="1143"/>
                <a:ext cx="37" cy="129"/>
              </a:xfrm>
              <a:prstGeom prst="line">
                <a:avLst/>
              </a:prstGeom>
              <a:noFill/>
              <a:ln w="28575">
                <a:solidFill>
                  <a:schemeClr val="folHlink"/>
                </a:solidFill>
                <a:round/>
                <a:headEnd/>
                <a:tailEnd/>
              </a:ln>
              <a:effectLst/>
            </p:spPr>
            <p:txBody>
              <a:bodyPr/>
              <a:lstStyle/>
              <a:p>
                <a:endParaRPr lang="zh-CN" altLang="en-US"/>
              </a:p>
            </p:txBody>
          </p:sp>
          <p:sp>
            <p:nvSpPr>
              <p:cNvPr id="1066125" name="Line 141"/>
              <p:cNvSpPr>
                <a:spLocks noChangeShapeType="1"/>
              </p:cNvSpPr>
              <p:nvPr/>
            </p:nvSpPr>
            <p:spPr bwMode="auto">
              <a:xfrm flipH="1">
                <a:off x="2875" y="1143"/>
                <a:ext cx="144" cy="132"/>
              </a:xfrm>
              <a:prstGeom prst="line">
                <a:avLst/>
              </a:prstGeom>
              <a:noFill/>
              <a:ln w="28575">
                <a:solidFill>
                  <a:schemeClr val="folHlink"/>
                </a:solidFill>
                <a:round/>
                <a:headEnd/>
                <a:tailEnd/>
              </a:ln>
              <a:effectLst/>
            </p:spPr>
            <p:txBody>
              <a:bodyPr/>
              <a:lstStyle/>
              <a:p>
                <a:endParaRPr lang="zh-CN" altLang="en-US"/>
              </a:p>
            </p:txBody>
          </p:sp>
          <p:sp>
            <p:nvSpPr>
              <p:cNvPr id="1066126" name="Line 142"/>
              <p:cNvSpPr>
                <a:spLocks noChangeShapeType="1"/>
              </p:cNvSpPr>
              <p:nvPr/>
            </p:nvSpPr>
            <p:spPr bwMode="auto">
              <a:xfrm flipH="1">
                <a:off x="2980" y="1143"/>
                <a:ext cx="54" cy="126"/>
              </a:xfrm>
              <a:prstGeom prst="line">
                <a:avLst/>
              </a:prstGeom>
              <a:noFill/>
              <a:ln w="28575">
                <a:solidFill>
                  <a:schemeClr val="folHlink"/>
                </a:solidFill>
                <a:round/>
                <a:headEnd/>
                <a:tailEnd/>
              </a:ln>
              <a:effectLst/>
            </p:spPr>
            <p:txBody>
              <a:bodyPr/>
              <a:lstStyle/>
              <a:p>
                <a:endParaRPr lang="zh-CN" altLang="en-US"/>
              </a:p>
            </p:txBody>
          </p:sp>
        </p:grpSp>
        <p:grpSp>
          <p:nvGrpSpPr>
            <p:cNvPr id="1066127" name="Group 143"/>
            <p:cNvGrpSpPr>
              <a:grpSpLocks/>
            </p:cNvGrpSpPr>
            <p:nvPr/>
          </p:nvGrpSpPr>
          <p:grpSpPr bwMode="auto">
            <a:xfrm>
              <a:off x="3353" y="1530"/>
              <a:ext cx="256" cy="98"/>
              <a:chOff x="2875" y="1143"/>
              <a:chExt cx="330" cy="132"/>
            </a:xfrm>
          </p:grpSpPr>
          <p:sp>
            <p:nvSpPr>
              <p:cNvPr id="1066128" name="Line 144"/>
              <p:cNvSpPr>
                <a:spLocks noChangeShapeType="1"/>
              </p:cNvSpPr>
              <p:nvPr/>
            </p:nvSpPr>
            <p:spPr bwMode="auto">
              <a:xfrm>
                <a:off x="3061" y="1143"/>
                <a:ext cx="144" cy="132"/>
              </a:xfrm>
              <a:prstGeom prst="line">
                <a:avLst/>
              </a:prstGeom>
              <a:noFill/>
              <a:ln w="28575">
                <a:solidFill>
                  <a:schemeClr val="folHlink"/>
                </a:solidFill>
                <a:round/>
                <a:headEnd/>
                <a:tailEnd/>
              </a:ln>
              <a:effectLst/>
            </p:spPr>
            <p:txBody>
              <a:bodyPr/>
              <a:lstStyle/>
              <a:p>
                <a:endParaRPr lang="zh-CN" altLang="en-US"/>
              </a:p>
            </p:txBody>
          </p:sp>
          <p:sp>
            <p:nvSpPr>
              <p:cNvPr id="1066129" name="Line 145"/>
              <p:cNvSpPr>
                <a:spLocks noChangeShapeType="1"/>
              </p:cNvSpPr>
              <p:nvPr/>
            </p:nvSpPr>
            <p:spPr bwMode="auto">
              <a:xfrm>
                <a:off x="3050" y="1143"/>
                <a:ext cx="37" cy="129"/>
              </a:xfrm>
              <a:prstGeom prst="line">
                <a:avLst/>
              </a:prstGeom>
              <a:noFill/>
              <a:ln w="28575">
                <a:solidFill>
                  <a:schemeClr val="folHlink"/>
                </a:solidFill>
                <a:round/>
                <a:headEnd/>
                <a:tailEnd/>
              </a:ln>
              <a:effectLst/>
            </p:spPr>
            <p:txBody>
              <a:bodyPr/>
              <a:lstStyle/>
              <a:p>
                <a:endParaRPr lang="zh-CN" altLang="en-US"/>
              </a:p>
            </p:txBody>
          </p:sp>
          <p:sp>
            <p:nvSpPr>
              <p:cNvPr id="1066130" name="Line 146"/>
              <p:cNvSpPr>
                <a:spLocks noChangeShapeType="1"/>
              </p:cNvSpPr>
              <p:nvPr/>
            </p:nvSpPr>
            <p:spPr bwMode="auto">
              <a:xfrm flipH="1">
                <a:off x="2875" y="1143"/>
                <a:ext cx="144" cy="132"/>
              </a:xfrm>
              <a:prstGeom prst="line">
                <a:avLst/>
              </a:prstGeom>
              <a:noFill/>
              <a:ln w="28575">
                <a:solidFill>
                  <a:schemeClr val="folHlink"/>
                </a:solidFill>
                <a:round/>
                <a:headEnd/>
                <a:tailEnd/>
              </a:ln>
              <a:effectLst/>
            </p:spPr>
            <p:txBody>
              <a:bodyPr/>
              <a:lstStyle/>
              <a:p>
                <a:endParaRPr lang="zh-CN" altLang="en-US"/>
              </a:p>
            </p:txBody>
          </p:sp>
          <p:sp>
            <p:nvSpPr>
              <p:cNvPr id="1066131" name="Line 147"/>
              <p:cNvSpPr>
                <a:spLocks noChangeShapeType="1"/>
              </p:cNvSpPr>
              <p:nvPr/>
            </p:nvSpPr>
            <p:spPr bwMode="auto">
              <a:xfrm flipH="1">
                <a:off x="2980" y="1143"/>
                <a:ext cx="54" cy="126"/>
              </a:xfrm>
              <a:prstGeom prst="line">
                <a:avLst/>
              </a:prstGeom>
              <a:noFill/>
              <a:ln w="28575">
                <a:solidFill>
                  <a:schemeClr val="folHlink"/>
                </a:solidFill>
                <a:round/>
                <a:headEnd/>
                <a:tailEnd/>
              </a:ln>
              <a:effectLst/>
            </p:spPr>
            <p:txBody>
              <a:bodyPr/>
              <a:lstStyle/>
              <a:p>
                <a:endParaRPr lang="zh-CN" altLang="en-US"/>
              </a:p>
            </p:txBody>
          </p:sp>
        </p:grpSp>
        <p:sp>
          <p:nvSpPr>
            <p:cNvPr id="1066132" name="AutoShape 148"/>
            <p:cNvSpPr>
              <a:spLocks noChangeArrowheads="1"/>
            </p:cNvSpPr>
            <p:nvPr/>
          </p:nvSpPr>
          <p:spPr bwMode="auto">
            <a:xfrm>
              <a:off x="4049" y="709"/>
              <a:ext cx="523" cy="304"/>
            </a:xfrm>
            <a:prstGeom prst="roundRect">
              <a:avLst>
                <a:gd name="adj" fmla="val 34167"/>
              </a:avLst>
            </a:prstGeom>
            <a:solidFill>
              <a:srgbClr val="FF99FF"/>
            </a:solidFill>
            <a:ln w="9525">
              <a:noFill/>
              <a:round/>
              <a:headEnd/>
              <a:tailEnd/>
            </a:ln>
            <a:effectLst/>
          </p:spPr>
          <p:txBody>
            <a:bodyPr wrap="none" anchor="ctr"/>
            <a:lstStyle/>
            <a:p>
              <a:pPr algn="ctr"/>
              <a:r>
                <a:rPr kumimoji="1" lang="zh-CN" altLang="en-US" sz="2400">
                  <a:solidFill>
                    <a:schemeClr val="folHlink"/>
                  </a:solidFill>
                  <a:latin typeface="Arial" charset="0"/>
                  <a:ea typeface="黑体" pitchFamily="2" charset="-122"/>
                </a:rPr>
                <a:t>根</a:t>
              </a:r>
            </a:p>
          </p:txBody>
        </p:sp>
        <p:sp>
          <p:nvSpPr>
            <p:cNvPr id="1066133" name="Line 149"/>
            <p:cNvSpPr>
              <a:spLocks noChangeShapeType="1"/>
            </p:cNvSpPr>
            <p:nvPr/>
          </p:nvSpPr>
          <p:spPr bwMode="auto">
            <a:xfrm>
              <a:off x="4375" y="1010"/>
              <a:ext cx="792" cy="213"/>
            </a:xfrm>
            <a:prstGeom prst="line">
              <a:avLst/>
            </a:prstGeom>
            <a:noFill/>
            <a:ln w="28575">
              <a:solidFill>
                <a:schemeClr val="folHlink"/>
              </a:solidFill>
              <a:round/>
              <a:headEnd/>
              <a:tailEnd/>
            </a:ln>
            <a:effectLst/>
          </p:spPr>
          <p:txBody>
            <a:bodyPr/>
            <a:lstStyle/>
            <a:p>
              <a:endParaRPr lang="zh-CN" altLang="en-US"/>
            </a:p>
          </p:txBody>
        </p:sp>
        <p:sp>
          <p:nvSpPr>
            <p:cNvPr id="1066134" name="Line 150"/>
            <p:cNvSpPr>
              <a:spLocks noChangeShapeType="1"/>
            </p:cNvSpPr>
            <p:nvPr/>
          </p:nvSpPr>
          <p:spPr bwMode="auto">
            <a:xfrm flipV="1">
              <a:off x="3481" y="1010"/>
              <a:ext cx="779" cy="213"/>
            </a:xfrm>
            <a:prstGeom prst="line">
              <a:avLst/>
            </a:prstGeom>
            <a:noFill/>
            <a:ln w="28575">
              <a:solidFill>
                <a:schemeClr val="folHlink"/>
              </a:solidFill>
              <a:round/>
              <a:headEnd/>
              <a:tailEnd/>
            </a:ln>
            <a:effectLst/>
          </p:spPr>
          <p:txBody>
            <a:bodyPr/>
            <a:lstStyle/>
            <a:p>
              <a:endParaRPr lang="zh-CN" altLang="en-US"/>
            </a:p>
          </p:txBody>
        </p:sp>
        <p:sp>
          <p:nvSpPr>
            <p:cNvPr id="1066135" name="Line 151"/>
            <p:cNvSpPr>
              <a:spLocks noChangeShapeType="1"/>
            </p:cNvSpPr>
            <p:nvPr/>
          </p:nvSpPr>
          <p:spPr bwMode="auto">
            <a:xfrm>
              <a:off x="4321" y="1010"/>
              <a:ext cx="0" cy="213"/>
            </a:xfrm>
            <a:prstGeom prst="line">
              <a:avLst/>
            </a:prstGeom>
            <a:noFill/>
            <a:ln w="28575">
              <a:solidFill>
                <a:schemeClr val="folHlink"/>
              </a:solidFill>
              <a:round/>
              <a:headEnd/>
              <a:tailEnd/>
            </a:ln>
            <a:effectLst/>
          </p:spPr>
          <p:txBody>
            <a:bodyPr/>
            <a:lstStyle/>
            <a:p>
              <a:endParaRPr lang="zh-CN" altLang="en-US"/>
            </a:p>
          </p:txBody>
        </p:sp>
      </p:grpSp>
      <p:sp>
        <p:nvSpPr>
          <p:cNvPr id="1066136" name="AutoShape 152"/>
          <p:cNvSpPr>
            <a:spLocks noChangeArrowheads="1"/>
          </p:cNvSpPr>
          <p:nvPr/>
        </p:nvSpPr>
        <p:spPr bwMode="auto">
          <a:xfrm>
            <a:off x="1914525" y="1955800"/>
            <a:ext cx="830263" cy="481013"/>
          </a:xfrm>
          <a:prstGeom prst="roundRect">
            <a:avLst>
              <a:gd name="adj" fmla="val 34167"/>
            </a:avLst>
          </a:prstGeom>
          <a:solidFill>
            <a:srgbClr val="CCECFF"/>
          </a:solidFill>
          <a:ln w="9525">
            <a:no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com</a:t>
            </a:r>
          </a:p>
        </p:txBody>
      </p:sp>
      <p:sp>
        <p:nvSpPr>
          <p:cNvPr id="1066137" name="AutoShape 153"/>
          <p:cNvSpPr>
            <a:spLocks noChangeArrowheads="1"/>
          </p:cNvSpPr>
          <p:nvPr/>
        </p:nvSpPr>
        <p:spPr bwMode="auto">
          <a:xfrm>
            <a:off x="3259138" y="1944688"/>
            <a:ext cx="828675" cy="482600"/>
          </a:xfrm>
          <a:prstGeom prst="roundRect">
            <a:avLst>
              <a:gd name="adj" fmla="val 34167"/>
            </a:avLst>
          </a:prstGeom>
          <a:solidFill>
            <a:srgbClr val="FF9900"/>
          </a:solidFill>
          <a:ln w="9525">
            <a:no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edu</a:t>
            </a:r>
          </a:p>
        </p:txBody>
      </p:sp>
      <p:sp>
        <p:nvSpPr>
          <p:cNvPr id="1066138" name="AutoShape 154"/>
          <p:cNvSpPr>
            <a:spLocks noChangeArrowheads="1"/>
          </p:cNvSpPr>
          <p:nvPr/>
        </p:nvSpPr>
        <p:spPr bwMode="auto">
          <a:xfrm>
            <a:off x="576263" y="1944688"/>
            <a:ext cx="830262" cy="482600"/>
          </a:xfrm>
          <a:prstGeom prst="roundRect">
            <a:avLst>
              <a:gd name="adj" fmla="val 34167"/>
            </a:avLst>
          </a:prstGeom>
          <a:solidFill>
            <a:srgbClr val="FFFF99"/>
          </a:solidFill>
          <a:ln w="9525">
            <a:noFill/>
            <a:round/>
            <a:headEnd/>
            <a:tailEnd/>
          </a:ln>
          <a:effectLst/>
        </p:spPr>
        <p:txBody>
          <a:bodyPr wrap="none" anchor="ctr"/>
          <a:lstStyle/>
          <a:p>
            <a:pPr algn="ctr"/>
            <a:r>
              <a:rPr kumimoji="1" lang="en-US" altLang="zh-CN" sz="2400">
                <a:solidFill>
                  <a:schemeClr val="folHlink"/>
                </a:solidFill>
                <a:latin typeface="Arial" charset="0"/>
                <a:ea typeface="黑体" pitchFamily="2" charset="-122"/>
              </a:rPr>
              <a:t>org</a:t>
            </a:r>
          </a:p>
        </p:txBody>
      </p:sp>
      <p:grpSp>
        <p:nvGrpSpPr>
          <p:cNvPr id="1066139" name="Group 155"/>
          <p:cNvGrpSpPr>
            <a:grpSpLocks/>
          </p:cNvGrpSpPr>
          <p:nvPr/>
        </p:nvGrpSpPr>
        <p:grpSpPr bwMode="auto">
          <a:xfrm>
            <a:off x="3470275" y="2428875"/>
            <a:ext cx="406400" cy="155575"/>
            <a:chOff x="2875" y="1143"/>
            <a:chExt cx="330" cy="132"/>
          </a:xfrm>
        </p:grpSpPr>
        <p:sp>
          <p:nvSpPr>
            <p:cNvPr id="1066140" name="Line 156"/>
            <p:cNvSpPr>
              <a:spLocks noChangeShapeType="1"/>
            </p:cNvSpPr>
            <p:nvPr/>
          </p:nvSpPr>
          <p:spPr bwMode="auto">
            <a:xfrm>
              <a:off x="3061" y="1143"/>
              <a:ext cx="144" cy="132"/>
            </a:xfrm>
            <a:prstGeom prst="line">
              <a:avLst/>
            </a:prstGeom>
            <a:noFill/>
            <a:ln w="28575">
              <a:solidFill>
                <a:schemeClr val="folHlink"/>
              </a:solidFill>
              <a:round/>
              <a:headEnd/>
              <a:tailEnd/>
            </a:ln>
            <a:effectLst/>
          </p:spPr>
          <p:txBody>
            <a:bodyPr/>
            <a:lstStyle/>
            <a:p>
              <a:endParaRPr lang="zh-CN" altLang="en-US"/>
            </a:p>
          </p:txBody>
        </p:sp>
        <p:sp>
          <p:nvSpPr>
            <p:cNvPr id="1066141" name="Line 157"/>
            <p:cNvSpPr>
              <a:spLocks noChangeShapeType="1"/>
            </p:cNvSpPr>
            <p:nvPr/>
          </p:nvSpPr>
          <p:spPr bwMode="auto">
            <a:xfrm>
              <a:off x="3050" y="1143"/>
              <a:ext cx="37" cy="129"/>
            </a:xfrm>
            <a:prstGeom prst="line">
              <a:avLst/>
            </a:prstGeom>
            <a:noFill/>
            <a:ln w="28575">
              <a:solidFill>
                <a:schemeClr val="folHlink"/>
              </a:solidFill>
              <a:round/>
              <a:headEnd/>
              <a:tailEnd/>
            </a:ln>
            <a:effectLst/>
          </p:spPr>
          <p:txBody>
            <a:bodyPr/>
            <a:lstStyle/>
            <a:p>
              <a:endParaRPr lang="zh-CN" altLang="en-US"/>
            </a:p>
          </p:txBody>
        </p:sp>
        <p:sp>
          <p:nvSpPr>
            <p:cNvPr id="1066142" name="Line 158"/>
            <p:cNvSpPr>
              <a:spLocks noChangeShapeType="1"/>
            </p:cNvSpPr>
            <p:nvPr/>
          </p:nvSpPr>
          <p:spPr bwMode="auto">
            <a:xfrm flipH="1">
              <a:off x="2875" y="1143"/>
              <a:ext cx="144" cy="132"/>
            </a:xfrm>
            <a:prstGeom prst="line">
              <a:avLst/>
            </a:prstGeom>
            <a:noFill/>
            <a:ln w="28575">
              <a:solidFill>
                <a:schemeClr val="folHlink"/>
              </a:solidFill>
              <a:round/>
              <a:headEnd/>
              <a:tailEnd/>
            </a:ln>
            <a:effectLst/>
          </p:spPr>
          <p:txBody>
            <a:bodyPr/>
            <a:lstStyle/>
            <a:p>
              <a:endParaRPr lang="zh-CN" altLang="en-US"/>
            </a:p>
          </p:txBody>
        </p:sp>
        <p:sp>
          <p:nvSpPr>
            <p:cNvPr id="1066143" name="Line 159"/>
            <p:cNvSpPr>
              <a:spLocks noChangeShapeType="1"/>
            </p:cNvSpPr>
            <p:nvPr/>
          </p:nvSpPr>
          <p:spPr bwMode="auto">
            <a:xfrm flipH="1">
              <a:off x="2980" y="1143"/>
              <a:ext cx="54" cy="126"/>
            </a:xfrm>
            <a:prstGeom prst="line">
              <a:avLst/>
            </a:prstGeom>
            <a:noFill/>
            <a:ln w="28575">
              <a:solidFill>
                <a:schemeClr val="folHlink"/>
              </a:solidFill>
              <a:round/>
              <a:headEnd/>
              <a:tailEnd/>
            </a:ln>
            <a:effectLst/>
          </p:spPr>
          <p:txBody>
            <a:bodyPr/>
            <a:lstStyle/>
            <a:p>
              <a:endParaRPr lang="zh-CN" altLang="en-US"/>
            </a:p>
          </p:txBody>
        </p:sp>
      </p:grpSp>
      <p:grpSp>
        <p:nvGrpSpPr>
          <p:cNvPr id="1066144" name="Group 160"/>
          <p:cNvGrpSpPr>
            <a:grpSpLocks/>
          </p:cNvGrpSpPr>
          <p:nvPr/>
        </p:nvGrpSpPr>
        <p:grpSpPr bwMode="auto">
          <a:xfrm>
            <a:off x="788988" y="2428875"/>
            <a:ext cx="406400" cy="155575"/>
            <a:chOff x="2875" y="1143"/>
            <a:chExt cx="330" cy="132"/>
          </a:xfrm>
        </p:grpSpPr>
        <p:sp>
          <p:nvSpPr>
            <p:cNvPr id="1066145" name="Line 161"/>
            <p:cNvSpPr>
              <a:spLocks noChangeShapeType="1"/>
            </p:cNvSpPr>
            <p:nvPr/>
          </p:nvSpPr>
          <p:spPr bwMode="auto">
            <a:xfrm>
              <a:off x="3061" y="1143"/>
              <a:ext cx="144" cy="132"/>
            </a:xfrm>
            <a:prstGeom prst="line">
              <a:avLst/>
            </a:prstGeom>
            <a:noFill/>
            <a:ln w="28575">
              <a:solidFill>
                <a:schemeClr val="folHlink"/>
              </a:solidFill>
              <a:round/>
              <a:headEnd/>
              <a:tailEnd/>
            </a:ln>
            <a:effectLst/>
          </p:spPr>
          <p:txBody>
            <a:bodyPr/>
            <a:lstStyle/>
            <a:p>
              <a:endParaRPr lang="zh-CN" altLang="en-US"/>
            </a:p>
          </p:txBody>
        </p:sp>
        <p:sp>
          <p:nvSpPr>
            <p:cNvPr id="1066146" name="Line 162"/>
            <p:cNvSpPr>
              <a:spLocks noChangeShapeType="1"/>
            </p:cNvSpPr>
            <p:nvPr/>
          </p:nvSpPr>
          <p:spPr bwMode="auto">
            <a:xfrm>
              <a:off x="3050" y="1143"/>
              <a:ext cx="37" cy="129"/>
            </a:xfrm>
            <a:prstGeom prst="line">
              <a:avLst/>
            </a:prstGeom>
            <a:noFill/>
            <a:ln w="28575">
              <a:solidFill>
                <a:schemeClr val="folHlink"/>
              </a:solidFill>
              <a:round/>
              <a:headEnd/>
              <a:tailEnd/>
            </a:ln>
            <a:effectLst/>
          </p:spPr>
          <p:txBody>
            <a:bodyPr/>
            <a:lstStyle/>
            <a:p>
              <a:endParaRPr lang="zh-CN" altLang="en-US"/>
            </a:p>
          </p:txBody>
        </p:sp>
        <p:sp>
          <p:nvSpPr>
            <p:cNvPr id="1066147" name="Line 163"/>
            <p:cNvSpPr>
              <a:spLocks noChangeShapeType="1"/>
            </p:cNvSpPr>
            <p:nvPr/>
          </p:nvSpPr>
          <p:spPr bwMode="auto">
            <a:xfrm flipH="1">
              <a:off x="2875" y="1143"/>
              <a:ext cx="144" cy="132"/>
            </a:xfrm>
            <a:prstGeom prst="line">
              <a:avLst/>
            </a:prstGeom>
            <a:noFill/>
            <a:ln w="28575">
              <a:solidFill>
                <a:schemeClr val="folHlink"/>
              </a:solidFill>
              <a:round/>
              <a:headEnd/>
              <a:tailEnd/>
            </a:ln>
            <a:effectLst/>
          </p:spPr>
          <p:txBody>
            <a:bodyPr/>
            <a:lstStyle/>
            <a:p>
              <a:endParaRPr lang="zh-CN" altLang="en-US"/>
            </a:p>
          </p:txBody>
        </p:sp>
        <p:sp>
          <p:nvSpPr>
            <p:cNvPr id="1066148" name="Line 164"/>
            <p:cNvSpPr>
              <a:spLocks noChangeShapeType="1"/>
            </p:cNvSpPr>
            <p:nvPr/>
          </p:nvSpPr>
          <p:spPr bwMode="auto">
            <a:xfrm flipH="1">
              <a:off x="2980" y="1143"/>
              <a:ext cx="54" cy="126"/>
            </a:xfrm>
            <a:prstGeom prst="line">
              <a:avLst/>
            </a:prstGeom>
            <a:noFill/>
            <a:ln w="28575">
              <a:solidFill>
                <a:schemeClr val="folHlink"/>
              </a:solidFill>
              <a:round/>
              <a:headEnd/>
              <a:tailEnd/>
            </a:ln>
            <a:effectLst/>
          </p:spPr>
          <p:txBody>
            <a:bodyPr/>
            <a:lstStyle/>
            <a:p>
              <a:endParaRPr lang="zh-CN" altLang="en-US"/>
            </a:p>
          </p:txBody>
        </p:sp>
      </p:grpSp>
      <p:sp>
        <p:nvSpPr>
          <p:cNvPr id="1066149" name="AutoShape 165"/>
          <p:cNvSpPr>
            <a:spLocks noChangeArrowheads="1"/>
          </p:cNvSpPr>
          <p:nvPr/>
        </p:nvSpPr>
        <p:spPr bwMode="auto">
          <a:xfrm>
            <a:off x="1893888" y="1125538"/>
            <a:ext cx="828675" cy="482600"/>
          </a:xfrm>
          <a:prstGeom prst="roundRect">
            <a:avLst>
              <a:gd name="adj" fmla="val 34167"/>
            </a:avLst>
          </a:prstGeom>
          <a:solidFill>
            <a:srgbClr val="FF99FF"/>
          </a:solidFill>
          <a:ln w="9525">
            <a:noFill/>
            <a:round/>
            <a:headEnd/>
            <a:tailEnd/>
          </a:ln>
          <a:effectLst/>
        </p:spPr>
        <p:txBody>
          <a:bodyPr wrap="none" anchor="ctr"/>
          <a:lstStyle/>
          <a:p>
            <a:pPr algn="ctr"/>
            <a:r>
              <a:rPr kumimoji="1" lang="zh-CN" altLang="en-US" sz="2400">
                <a:solidFill>
                  <a:schemeClr val="folHlink"/>
                </a:solidFill>
                <a:latin typeface="Arial" charset="0"/>
                <a:ea typeface="黑体" pitchFamily="2" charset="-122"/>
              </a:rPr>
              <a:t>根</a:t>
            </a:r>
          </a:p>
        </p:txBody>
      </p:sp>
      <p:sp>
        <p:nvSpPr>
          <p:cNvPr id="1066150" name="Line 166"/>
          <p:cNvSpPr>
            <a:spLocks noChangeShapeType="1"/>
          </p:cNvSpPr>
          <p:nvPr/>
        </p:nvSpPr>
        <p:spPr bwMode="auto">
          <a:xfrm>
            <a:off x="2411413" y="1603375"/>
            <a:ext cx="1257300" cy="338138"/>
          </a:xfrm>
          <a:prstGeom prst="line">
            <a:avLst/>
          </a:prstGeom>
          <a:noFill/>
          <a:ln w="28575">
            <a:solidFill>
              <a:schemeClr val="folHlink"/>
            </a:solidFill>
            <a:round/>
            <a:headEnd/>
            <a:tailEnd/>
          </a:ln>
          <a:effectLst/>
        </p:spPr>
        <p:txBody>
          <a:bodyPr/>
          <a:lstStyle/>
          <a:p>
            <a:endParaRPr lang="zh-CN" altLang="en-US"/>
          </a:p>
        </p:txBody>
      </p:sp>
      <p:sp>
        <p:nvSpPr>
          <p:cNvPr id="1066151" name="Line 167"/>
          <p:cNvSpPr>
            <a:spLocks noChangeShapeType="1"/>
          </p:cNvSpPr>
          <p:nvPr/>
        </p:nvSpPr>
        <p:spPr bwMode="auto">
          <a:xfrm flipV="1">
            <a:off x="992188" y="1603375"/>
            <a:ext cx="1236662" cy="338138"/>
          </a:xfrm>
          <a:prstGeom prst="line">
            <a:avLst/>
          </a:prstGeom>
          <a:noFill/>
          <a:ln w="28575">
            <a:solidFill>
              <a:schemeClr val="folHlink"/>
            </a:solidFill>
            <a:round/>
            <a:headEnd/>
            <a:tailEnd/>
          </a:ln>
          <a:effectLst/>
        </p:spPr>
        <p:txBody>
          <a:bodyPr/>
          <a:lstStyle/>
          <a:p>
            <a:endParaRPr lang="zh-CN" altLang="en-US"/>
          </a:p>
        </p:txBody>
      </p:sp>
      <p:sp>
        <p:nvSpPr>
          <p:cNvPr id="1066152" name="Line 168"/>
          <p:cNvSpPr>
            <a:spLocks noChangeShapeType="1"/>
          </p:cNvSpPr>
          <p:nvPr/>
        </p:nvSpPr>
        <p:spPr bwMode="auto">
          <a:xfrm>
            <a:off x="2325688" y="1603375"/>
            <a:ext cx="0" cy="338138"/>
          </a:xfrm>
          <a:prstGeom prst="line">
            <a:avLst/>
          </a:prstGeom>
          <a:noFill/>
          <a:ln w="28575">
            <a:solidFill>
              <a:schemeClr val="folHlink"/>
            </a:solidFill>
            <a:round/>
            <a:headEnd/>
            <a:tailEnd/>
          </a:ln>
          <a:effectLst/>
        </p:spPr>
        <p:txBody>
          <a:bodyPr/>
          <a:lstStyle/>
          <a:p>
            <a:endParaRPr lang="zh-CN" altLang="en-US"/>
          </a:p>
        </p:txBody>
      </p:sp>
      <p:grpSp>
        <p:nvGrpSpPr>
          <p:cNvPr id="1066153" name="Group 169"/>
          <p:cNvGrpSpPr>
            <a:grpSpLocks/>
          </p:cNvGrpSpPr>
          <p:nvPr/>
        </p:nvGrpSpPr>
        <p:grpSpPr bwMode="auto">
          <a:xfrm>
            <a:off x="2120900" y="2428875"/>
            <a:ext cx="406400" cy="155575"/>
            <a:chOff x="1519" y="813"/>
            <a:chExt cx="227" cy="77"/>
          </a:xfrm>
        </p:grpSpPr>
        <p:sp>
          <p:nvSpPr>
            <p:cNvPr id="1066154" name="Line 170"/>
            <p:cNvSpPr>
              <a:spLocks noChangeShapeType="1"/>
            </p:cNvSpPr>
            <p:nvPr/>
          </p:nvSpPr>
          <p:spPr bwMode="auto">
            <a:xfrm>
              <a:off x="1647" y="813"/>
              <a:ext cx="99" cy="77"/>
            </a:xfrm>
            <a:prstGeom prst="line">
              <a:avLst/>
            </a:prstGeom>
            <a:noFill/>
            <a:ln w="28575">
              <a:solidFill>
                <a:schemeClr val="folHlink"/>
              </a:solidFill>
              <a:round/>
              <a:headEnd/>
              <a:tailEnd/>
            </a:ln>
            <a:effectLst/>
          </p:spPr>
          <p:txBody>
            <a:bodyPr/>
            <a:lstStyle/>
            <a:p>
              <a:endParaRPr lang="zh-CN" altLang="en-US"/>
            </a:p>
          </p:txBody>
        </p:sp>
        <p:sp>
          <p:nvSpPr>
            <p:cNvPr id="1066155" name="Line 171"/>
            <p:cNvSpPr>
              <a:spLocks noChangeShapeType="1"/>
            </p:cNvSpPr>
            <p:nvPr/>
          </p:nvSpPr>
          <p:spPr bwMode="auto">
            <a:xfrm flipH="1">
              <a:off x="1519" y="813"/>
              <a:ext cx="99" cy="77"/>
            </a:xfrm>
            <a:prstGeom prst="line">
              <a:avLst/>
            </a:prstGeom>
            <a:noFill/>
            <a:ln w="28575">
              <a:solidFill>
                <a:schemeClr val="folHlink"/>
              </a:solidFill>
              <a:round/>
              <a:headEnd/>
              <a:tailEnd/>
            </a:ln>
            <a:effectLst/>
          </p:spPr>
          <p:txBody>
            <a:bodyPr/>
            <a:lstStyle/>
            <a:p>
              <a:endParaRPr lang="zh-CN" altLang="en-US"/>
            </a:p>
          </p:txBody>
        </p:sp>
      </p:grpSp>
      <p:sp>
        <p:nvSpPr>
          <p:cNvPr id="87" name="灯片编号占位符 86"/>
          <p:cNvSpPr>
            <a:spLocks noGrp="1"/>
          </p:cNvSpPr>
          <p:nvPr>
            <p:ph type="sldNum" sz="quarter" idx="12"/>
          </p:nvPr>
        </p:nvSpPr>
        <p:spPr/>
        <p:txBody>
          <a:bodyPr/>
          <a:lstStyle/>
          <a:p>
            <a:fld id="{045B55CD-77B8-4BF0-A51A-42C2BCEA6244}" type="slidenum">
              <a:rPr lang="en-US" altLang="zh-CN" smtClean="0"/>
              <a:pPr/>
              <a:t>15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660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066157"/>
                                        </p:tgtEl>
                                        <p:attrNameLst>
                                          <p:attrName>style.visibility</p:attrName>
                                        </p:attrNameLst>
                                      </p:cBhvr>
                                      <p:to>
                                        <p:strVal val="visible"/>
                                      </p:to>
                                    </p:set>
                                    <p:animEffect transition="in" filter="wipe(up)">
                                      <p:cBhvr>
                                        <p:cTn id="11" dur="1000"/>
                                        <p:tgtEl>
                                          <p:spTgt spid="1066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09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Grp="1" noChangeArrowheads="1"/>
          </p:cNvSpPr>
          <p:nvPr>
            <p:ph type="title"/>
          </p:nvPr>
        </p:nvSpPr>
        <p:spPr/>
        <p:txBody>
          <a:bodyPr/>
          <a:lstStyle/>
          <a:p>
            <a:pPr algn="ctr"/>
            <a:r>
              <a:rPr lang="zh-CN" altLang="en-US"/>
              <a:t>租用期</a:t>
            </a:r>
            <a:r>
              <a:rPr lang="en-US" altLang="zh-CN"/>
              <a:t>(lease period) </a:t>
            </a:r>
          </a:p>
        </p:txBody>
      </p:sp>
      <p:sp>
        <p:nvSpPr>
          <p:cNvPr id="726019" name="Rectangle 3"/>
          <p:cNvSpPr>
            <a:spLocks noGrp="1" noChangeArrowheads="1"/>
          </p:cNvSpPr>
          <p:nvPr>
            <p:ph type="body" idx="1"/>
          </p:nvPr>
        </p:nvSpPr>
        <p:spPr>
          <a:xfrm>
            <a:off x="1042988" y="1906588"/>
            <a:ext cx="7772400" cy="4114800"/>
          </a:xfrm>
        </p:spPr>
        <p:txBody>
          <a:bodyPr/>
          <a:lstStyle/>
          <a:p>
            <a:r>
              <a:rPr lang="en-US" altLang="zh-CN" sz="2800" dirty="0"/>
              <a:t>DHCP </a:t>
            </a:r>
            <a:r>
              <a:rPr lang="zh-CN" altLang="en-US" sz="2800" dirty="0"/>
              <a:t>服务器分配给 </a:t>
            </a:r>
            <a:r>
              <a:rPr lang="en-US" altLang="zh-CN" sz="2800" dirty="0"/>
              <a:t>DHCP </a:t>
            </a:r>
            <a:r>
              <a:rPr lang="zh-CN" altLang="en-US" sz="2800" dirty="0"/>
              <a:t>客户的 </a:t>
            </a:r>
            <a:r>
              <a:rPr lang="en-US" altLang="zh-CN" sz="2800" dirty="0"/>
              <a:t>IP </a:t>
            </a:r>
            <a:r>
              <a:rPr lang="zh-CN" altLang="en-US" sz="2800" dirty="0"/>
              <a:t>地址是临时的，因此 </a:t>
            </a:r>
            <a:r>
              <a:rPr lang="en-US" altLang="zh-CN" sz="2800" dirty="0"/>
              <a:t>DHCP </a:t>
            </a:r>
            <a:r>
              <a:rPr lang="zh-CN" altLang="en-US" sz="2800" dirty="0"/>
              <a:t>客户只能在一段有限的时间内使用这个分配到的 </a:t>
            </a:r>
            <a:r>
              <a:rPr lang="en-US" altLang="zh-CN" sz="2800" dirty="0"/>
              <a:t>IP </a:t>
            </a:r>
            <a:r>
              <a:rPr lang="zh-CN" altLang="en-US" sz="2800" dirty="0"/>
              <a:t>地址。</a:t>
            </a:r>
            <a:r>
              <a:rPr lang="en-US" altLang="zh-CN" sz="2800" dirty="0"/>
              <a:t>DHCP </a:t>
            </a:r>
            <a:r>
              <a:rPr lang="zh-CN" altLang="en-US" sz="2800" dirty="0"/>
              <a:t>协议称这段时间为</a:t>
            </a:r>
            <a:r>
              <a:rPr lang="zh-CN" altLang="en-US" sz="2800" dirty="0">
                <a:solidFill>
                  <a:schemeClr val="hlink"/>
                </a:solidFill>
              </a:rPr>
              <a:t>租用期</a:t>
            </a:r>
            <a:r>
              <a:rPr lang="zh-CN" altLang="en-US" sz="2800" dirty="0"/>
              <a:t>。 </a:t>
            </a:r>
          </a:p>
          <a:p>
            <a:r>
              <a:rPr lang="zh-CN" altLang="en-US" sz="2800" dirty="0"/>
              <a:t>租用期的数值应由 </a:t>
            </a:r>
            <a:r>
              <a:rPr lang="en-US" altLang="zh-CN" sz="2800" dirty="0"/>
              <a:t>DHCP </a:t>
            </a:r>
            <a:r>
              <a:rPr lang="zh-CN" altLang="en-US" sz="2800" dirty="0"/>
              <a:t>服务器自己决定。</a:t>
            </a:r>
          </a:p>
          <a:p>
            <a:r>
              <a:rPr lang="en-US" altLang="zh-CN" sz="2800" dirty="0"/>
              <a:t>DHCP </a:t>
            </a:r>
            <a:r>
              <a:rPr lang="zh-CN" altLang="en-US" sz="2800" dirty="0"/>
              <a:t>客户也可在自己发送的报文中（例如，发现报文）提出对租用期的要求。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150</a:t>
            </a:fld>
            <a:endParaRPr lang="en-US" altLang="zh-CN"/>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727044" name="Line 4"/>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727046" name="Line 6"/>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727047" name="Rectangle 7"/>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48" name="Rectangle 8"/>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727049" name="Rectangle 9"/>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050" name="Rectangle 10"/>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051" name="Rectangle 11"/>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052" name="Text Box 12"/>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53" name="Text Box 13"/>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54" name="Line 14"/>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727055" name="Rectangle 15"/>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56" name="Rectangle 16"/>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727057" name="Rectangle 17"/>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058" name="Rectangle 18"/>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059" name="Rectangle 19"/>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060" name="Text Box 20"/>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61" name="Text Box 21"/>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63" name="Line 23"/>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727064" name="Rectangle 24"/>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65" name="Rectangle 25"/>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727066" name="Rectangle 26"/>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067" name="Rectangle 27"/>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068" name="Rectangle 28"/>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069" name="Text Box 29"/>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70" name="Text Box 30"/>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71" name="Line 31"/>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727072" name="Rectangle 32"/>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73" name="Rectangle 33"/>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727074" name="Rectangle 34"/>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075" name="Rectangle 35"/>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076" name="Rectangle 36"/>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077" name="Text Box 37"/>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78" name="Text Box 38"/>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80" name="Line 40"/>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727081" name="Rectangle 41"/>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82" name="Rectangle 42"/>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727083" name="Rectangle 43"/>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084" name="Rectangle 44"/>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085" name="Rectangle 45"/>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086" name="Text Box 46"/>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87" name="Text Box 47"/>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88" name="Line 48"/>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727089" name="Rectangle 49"/>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90" name="Rectangle 50"/>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727091" name="Rectangle 51"/>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092" name="Rectangle 52"/>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093" name="Rectangle 53"/>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094" name="Text Box 54"/>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95" name="Text Box 55"/>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096" name="Line 56"/>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727097" name="Rectangle 57"/>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098" name="Rectangle 58"/>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727099" name="Rectangle 59"/>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100" name="Rectangle 60"/>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101" name="Rectangle 61"/>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102" name="Text Box 62"/>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103" name="Text Box 63"/>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105" name="Line 65"/>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727106" name="Rectangle 66"/>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727107" name="Rectangle 67"/>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727108" name="Rectangle 68"/>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109" name="Rectangle 69"/>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110" name="Rectangle 70"/>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727111" name="Text Box 71"/>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112" name="Text Box 72"/>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113" name="Rectangle 73"/>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727114" name="Rectangle 74"/>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727115" name="Text Box 75"/>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727116" name="Text Box 76"/>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727117" name="Text Box 77"/>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18" name="Text Box 78"/>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19" name="Text Box 79"/>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20" name="Text Box 80"/>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21" name="Text Box 81"/>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22" name="Text Box 82"/>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23" name="Text Box 83"/>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24" name="Text Box 84"/>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727125" name="Text Box 85"/>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727126" name="Text Box 86"/>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nvGrpSpPr>
          <p:cNvPr id="727131" name="Group 91"/>
          <p:cNvGrpSpPr>
            <a:grpSpLocks/>
          </p:cNvGrpSpPr>
          <p:nvPr/>
        </p:nvGrpSpPr>
        <p:grpSpPr bwMode="auto">
          <a:xfrm>
            <a:off x="0" y="4622800"/>
            <a:ext cx="9144000" cy="2235200"/>
            <a:chOff x="0" y="2840"/>
            <a:chExt cx="5760" cy="1480"/>
          </a:xfrm>
        </p:grpSpPr>
        <p:sp>
          <p:nvSpPr>
            <p:cNvPr id="727128" name="Rectangle 88"/>
            <p:cNvSpPr>
              <a:spLocks noChangeArrowheads="1"/>
            </p:cNvSpPr>
            <p:nvPr/>
          </p:nvSpPr>
          <p:spPr bwMode="auto">
            <a:xfrm>
              <a:off x="0" y="2840"/>
              <a:ext cx="5760" cy="148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727130" name="Text Box 90"/>
            <p:cNvSpPr txBox="1">
              <a:spLocks noChangeArrowheads="1"/>
            </p:cNvSpPr>
            <p:nvPr/>
          </p:nvSpPr>
          <p:spPr bwMode="auto">
            <a:xfrm>
              <a:off x="781" y="3176"/>
              <a:ext cx="4449" cy="714"/>
            </a:xfrm>
            <a:prstGeom prst="rect">
              <a:avLst/>
            </a:prstGeom>
            <a:solidFill>
              <a:srgbClr val="FFFF99"/>
            </a:solidFill>
            <a:ln w="9525">
              <a:solidFill>
                <a:srgbClr val="333399"/>
              </a:solidFill>
              <a:miter lim="800000"/>
              <a:headEnd/>
              <a:tailEnd/>
            </a:ln>
            <a:effectLst/>
          </p:spPr>
          <p:txBody>
            <a:bodyPr wrap="none">
              <a:spAutoFit/>
            </a:bodyPr>
            <a:lstStyle/>
            <a:p>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服务器被动打开 </a:t>
              </a:r>
              <a:r>
                <a:rPr lang="en-US" altLang="zh-CN" sz="2800">
                  <a:solidFill>
                    <a:srgbClr val="333399"/>
                  </a:solidFill>
                  <a:latin typeface="Arial" charset="0"/>
                  <a:ea typeface="黑体" pitchFamily="2" charset="-122"/>
                </a:rPr>
                <a:t>UDP </a:t>
              </a:r>
              <a:r>
                <a:rPr lang="zh-CN" altLang="en-US" sz="2800">
                  <a:solidFill>
                    <a:srgbClr val="333399"/>
                  </a:solidFill>
                  <a:latin typeface="Arial" charset="0"/>
                  <a:ea typeface="黑体" pitchFamily="2" charset="-122"/>
                </a:rPr>
                <a:t>端口 </a:t>
              </a:r>
              <a:r>
                <a:rPr lang="en-US" altLang="zh-CN" sz="2800">
                  <a:solidFill>
                    <a:srgbClr val="333399"/>
                  </a:solidFill>
                  <a:latin typeface="Arial" charset="0"/>
                  <a:ea typeface="黑体" pitchFamily="2" charset="-122"/>
                </a:rPr>
                <a:t>67</a:t>
              </a:r>
              <a:r>
                <a:rPr lang="zh-CN" altLang="en-US" sz="2800">
                  <a:solidFill>
                    <a:srgbClr val="333399"/>
                  </a:solidFill>
                  <a:latin typeface="Arial" charset="0"/>
                  <a:ea typeface="黑体" pitchFamily="2" charset="-122"/>
                </a:rPr>
                <a:t>，</a:t>
              </a:r>
            </a:p>
            <a:p>
              <a:r>
                <a:rPr lang="zh-CN" altLang="en-US" sz="2800">
                  <a:solidFill>
                    <a:srgbClr val="333399"/>
                  </a:solidFill>
                  <a:latin typeface="Arial" charset="0"/>
                  <a:ea typeface="黑体" pitchFamily="2" charset="-122"/>
                </a:rPr>
                <a:t>        等待客户端发来的报文。</a:t>
              </a:r>
            </a:p>
          </p:txBody>
        </p:sp>
      </p:grpSp>
      <p:sp>
        <p:nvSpPr>
          <p:cNvPr id="85" name="灯片编号占位符 84"/>
          <p:cNvSpPr>
            <a:spLocks noGrp="1"/>
          </p:cNvSpPr>
          <p:nvPr>
            <p:ph type="sldNum" sz="quarter" idx="12"/>
          </p:nvPr>
        </p:nvSpPr>
        <p:spPr/>
        <p:txBody>
          <a:bodyPr/>
          <a:lstStyle/>
          <a:p>
            <a:fld id="{33658E32-E280-4F3B-B91F-4FFDC8F9B0E3}" type="slidenum">
              <a:rPr lang="en-US" altLang="zh-CN" smtClean="0"/>
              <a:pPr/>
              <a:t>151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00131"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00132"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0133"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34"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00135"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36"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37"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38"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39"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40"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0141"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42"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00143"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44"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45"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46"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47"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48"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0149"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50"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0151"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52"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53"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54"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55"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56"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0157"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58"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0159"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60"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61"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62"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63"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64"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0165"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66"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0167"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68"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69"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70"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71"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72"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0173"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74"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00175"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76"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77"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78"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79"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80"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0181"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82"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0183"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84"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85"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86"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87"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88"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0189"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0190"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00191"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92"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93"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0194"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95"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96"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0197"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0198"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0199"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00200"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1"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2"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3"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4"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5"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6"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7"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08"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00209"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0211" name="Rectangle 83"/>
          <p:cNvSpPr>
            <a:spLocks noChangeArrowheads="1"/>
          </p:cNvSpPr>
          <p:nvPr/>
        </p:nvSpPr>
        <p:spPr bwMode="auto">
          <a:xfrm>
            <a:off x="0" y="4622800"/>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00213" name="Text Box 85"/>
          <p:cNvSpPr txBox="1">
            <a:spLocks noChangeArrowheads="1"/>
          </p:cNvSpPr>
          <p:nvPr/>
        </p:nvSpPr>
        <p:spPr bwMode="auto">
          <a:xfrm>
            <a:off x="1239838" y="5138738"/>
            <a:ext cx="5780087" cy="1077912"/>
          </a:xfrm>
          <a:prstGeom prst="rect">
            <a:avLst/>
          </a:prstGeom>
          <a:solidFill>
            <a:srgbClr val="FFFF99"/>
          </a:solidFill>
          <a:ln w="9525">
            <a:solidFill>
              <a:srgbClr val="333399"/>
            </a:solidFill>
            <a:miter lim="800000"/>
            <a:headEnd/>
            <a:tailEnd/>
          </a:ln>
          <a:effectLst/>
        </p:spPr>
        <p:txBody>
          <a:bodyPr>
            <a:spAutoFit/>
          </a:bodyPr>
          <a:lstStyle/>
          <a:p>
            <a:r>
              <a:rPr lang="en-US" altLang="zh-CN">
                <a:solidFill>
                  <a:srgbClr val="333399"/>
                </a:solidFill>
                <a:sym typeface="Wingdings" pitchFamily="2" charset="2"/>
              </a:rPr>
              <a:t></a:t>
            </a:r>
            <a:r>
              <a:rPr lang="zh-CN" altLang="en-US" sz="2800">
                <a:solidFill>
                  <a:srgbClr val="333399"/>
                </a:solidFill>
              </a:rPr>
              <a:t>：</a:t>
            </a:r>
            <a:r>
              <a:rPr lang="en-US" altLang="zh-CN" sz="2800">
                <a:solidFill>
                  <a:srgbClr val="333399"/>
                </a:solidFill>
              </a:rPr>
              <a:t>DHCP </a:t>
            </a:r>
            <a:r>
              <a:rPr lang="zh-CN" altLang="en-US" sz="2800">
                <a:solidFill>
                  <a:srgbClr val="333399"/>
                </a:solidFill>
              </a:rPr>
              <a:t>客户从 </a:t>
            </a:r>
            <a:r>
              <a:rPr lang="en-US" altLang="zh-CN" sz="2800">
                <a:solidFill>
                  <a:srgbClr val="333399"/>
                </a:solidFill>
              </a:rPr>
              <a:t>UDP </a:t>
            </a:r>
            <a:r>
              <a:rPr lang="zh-CN" altLang="en-US" sz="2800">
                <a:solidFill>
                  <a:srgbClr val="333399"/>
                </a:solidFill>
              </a:rPr>
              <a:t>端口 </a:t>
            </a:r>
            <a:r>
              <a:rPr lang="en-US" altLang="zh-CN" sz="2800">
                <a:solidFill>
                  <a:srgbClr val="333399"/>
                </a:solidFill>
              </a:rPr>
              <a:t>68</a:t>
            </a:r>
          </a:p>
          <a:p>
            <a:r>
              <a:rPr lang="en-US" altLang="zh-CN" sz="2800">
                <a:solidFill>
                  <a:srgbClr val="333399"/>
                </a:solidFill>
              </a:rPr>
              <a:t>      </a:t>
            </a:r>
            <a:r>
              <a:rPr lang="zh-CN" altLang="en-US" sz="2800">
                <a:solidFill>
                  <a:srgbClr val="333399"/>
                </a:solidFill>
              </a:rPr>
              <a:t>发送 </a:t>
            </a:r>
            <a:r>
              <a:rPr lang="en-US" altLang="zh-CN" sz="2800">
                <a:solidFill>
                  <a:srgbClr val="333399"/>
                </a:solidFill>
              </a:rPr>
              <a:t>DHCP </a:t>
            </a:r>
            <a:r>
              <a:rPr lang="zh-CN" altLang="en-US" sz="2800">
                <a:solidFill>
                  <a:srgbClr val="333399"/>
                </a:solidFill>
              </a:rPr>
              <a:t>发现报文。</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152</a:t>
            </a:fld>
            <a:endParaRPr lang="en-US" altLang="zh-CN"/>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78"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02179"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02180"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2181"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182"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02183"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184"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185"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186"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187"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188"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2189"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190"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02191"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192"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193"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194"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195"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196"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2197"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198"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2199"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00"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01"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202"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03"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04"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2205"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206"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2207"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08"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09"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210"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11"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12"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2213"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214"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2215"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16"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17"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218"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19"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20"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2221"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222"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02223"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24"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25"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226"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27"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28"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2229"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230"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2231"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32"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33"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234"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35"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36"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2237"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2238"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02239"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40"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41"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2242"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43"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44"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2245"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2246"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2247"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02248"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49"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0"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1"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2"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3"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4"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5"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6"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02257"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2259" name="Rectangle 83"/>
          <p:cNvSpPr>
            <a:spLocks noChangeArrowheads="1"/>
          </p:cNvSpPr>
          <p:nvPr/>
        </p:nvSpPr>
        <p:spPr bwMode="auto">
          <a:xfrm>
            <a:off x="0" y="4622800"/>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02261" name="Text Box 85"/>
          <p:cNvSpPr txBox="1">
            <a:spLocks noChangeArrowheads="1"/>
          </p:cNvSpPr>
          <p:nvPr/>
        </p:nvSpPr>
        <p:spPr bwMode="auto">
          <a:xfrm>
            <a:off x="755650" y="5013325"/>
            <a:ext cx="7920038" cy="1504950"/>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：凡收到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发现报文的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a:t>
            </a:r>
          </a:p>
          <a:p>
            <a:pPr algn="just"/>
            <a:r>
              <a:rPr lang="zh-CN" altLang="en-US" sz="2800">
                <a:solidFill>
                  <a:srgbClr val="333399"/>
                </a:solidFill>
                <a:latin typeface="Arial" charset="0"/>
                <a:ea typeface="黑体" pitchFamily="2" charset="-122"/>
              </a:rPr>
              <a:t>       都发出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提供报文，因此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客户</a:t>
            </a:r>
          </a:p>
          <a:p>
            <a:pPr algn="just"/>
            <a:r>
              <a:rPr lang="zh-CN" altLang="en-US" sz="2800">
                <a:solidFill>
                  <a:srgbClr val="333399"/>
                </a:solidFill>
                <a:latin typeface="Arial" charset="0"/>
                <a:ea typeface="黑体" pitchFamily="2" charset="-122"/>
              </a:rPr>
              <a:t>       可能收到多个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提供报文。</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153</a:t>
            </a:fld>
            <a:endParaRPr lang="en-US" altLang="zh-CN"/>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04227"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04228"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4229"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30"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04231"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32"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33"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34"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35"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36"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4237"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38"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04239"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40"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41"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42"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43"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44"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4245"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46"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4247"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48"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49"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50"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51"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52"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4253"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54"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4255"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56"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57"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58"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59"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60"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4261"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62"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4263"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64"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65"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66"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67"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68"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4269"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70"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04271"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72"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73"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74"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75"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76"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4277"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78"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4279"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80"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81"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82"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83"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84"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4285"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4286"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04287"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88"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89"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4290"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91"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92"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4293"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4294"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4295"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04296"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297"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298"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299"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300"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301"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302"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303"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304"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04305"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4307" name="Rectangle 83"/>
          <p:cNvSpPr>
            <a:spLocks noChangeArrowheads="1"/>
          </p:cNvSpPr>
          <p:nvPr/>
        </p:nvSpPr>
        <p:spPr bwMode="auto">
          <a:xfrm>
            <a:off x="0" y="4622800"/>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04309" name="Text Box 85"/>
          <p:cNvSpPr txBox="1">
            <a:spLocks noChangeArrowheads="1"/>
          </p:cNvSpPr>
          <p:nvPr/>
        </p:nvSpPr>
        <p:spPr bwMode="auto">
          <a:xfrm>
            <a:off x="755650" y="5013325"/>
            <a:ext cx="7632700" cy="1504950"/>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客户从几个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服务器中选择</a:t>
            </a:r>
          </a:p>
          <a:p>
            <a:pPr algn="just"/>
            <a:r>
              <a:rPr lang="zh-CN" altLang="en-US" sz="2800">
                <a:solidFill>
                  <a:srgbClr val="333399"/>
                </a:solidFill>
                <a:latin typeface="Arial" charset="0"/>
                <a:ea typeface="黑体" pitchFamily="2" charset="-122"/>
              </a:rPr>
              <a:t>       其中的一个，并向所选择的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a:t>
            </a:r>
          </a:p>
          <a:p>
            <a:pPr algn="just"/>
            <a:r>
              <a:rPr lang="zh-CN" altLang="en-US" sz="2800">
                <a:solidFill>
                  <a:srgbClr val="333399"/>
                </a:solidFill>
                <a:latin typeface="Arial" charset="0"/>
                <a:ea typeface="黑体" pitchFamily="2" charset="-122"/>
              </a:rPr>
              <a:t>        器发送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请求报文。</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154</a:t>
            </a:fld>
            <a:endParaRPr lang="en-US" altLang="zh-CN"/>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06275"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06276"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6277"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278"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06279"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280"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281"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282"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283"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284"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6285"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286"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06287"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288"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289"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290"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291"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292"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6293"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294"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6295"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296"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297"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298"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299"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00"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6301"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302"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6303"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304"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305"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306"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07"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08"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6309"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310"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6311"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312"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313"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314"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15"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16"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6317"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318"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06319"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320"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321"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322"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23"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24"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6325"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326"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6327"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328"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329"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330"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31"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32"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6333"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6334"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06335"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336"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337"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6338"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39"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40"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6341"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6342"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6343"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06344"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45"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46"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47"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48"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49"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50"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51"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52"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06353"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6355" name="Rectangle 83"/>
          <p:cNvSpPr>
            <a:spLocks noChangeArrowheads="1"/>
          </p:cNvSpPr>
          <p:nvPr/>
        </p:nvSpPr>
        <p:spPr bwMode="auto">
          <a:xfrm>
            <a:off x="0" y="4622800"/>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06357" name="Text Box 85"/>
          <p:cNvSpPr txBox="1">
            <a:spLocks noChangeArrowheads="1"/>
          </p:cNvSpPr>
          <p:nvPr/>
        </p:nvSpPr>
        <p:spPr bwMode="auto">
          <a:xfrm>
            <a:off x="828675" y="4941888"/>
            <a:ext cx="7704138" cy="1504950"/>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：被选择的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服务器发送确认报文</a:t>
            </a:r>
          </a:p>
          <a:p>
            <a:pPr algn="just"/>
            <a:r>
              <a:rPr lang="zh-CN" altLang="en-US" sz="28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DHCPACK</a:t>
            </a:r>
            <a:r>
              <a:rPr lang="zh-CN" altLang="en-US" sz="2800">
                <a:solidFill>
                  <a:srgbClr val="333399"/>
                </a:solidFill>
                <a:latin typeface="Arial" charset="0"/>
                <a:ea typeface="黑体" pitchFamily="2" charset="-122"/>
              </a:rPr>
              <a:t>，进入已绑定状态，并可</a:t>
            </a:r>
          </a:p>
          <a:p>
            <a:pPr algn="just"/>
            <a:r>
              <a:rPr lang="zh-CN" altLang="en-US" sz="2800">
                <a:solidFill>
                  <a:srgbClr val="333399"/>
                </a:solidFill>
                <a:latin typeface="Arial" charset="0"/>
                <a:ea typeface="黑体" pitchFamily="2" charset="-122"/>
              </a:rPr>
              <a:t>       开始使用得到的临时 </a:t>
            </a:r>
            <a:r>
              <a:rPr lang="en-US" altLang="zh-CN" sz="2800">
                <a:solidFill>
                  <a:srgbClr val="333399"/>
                </a:solidFill>
                <a:latin typeface="Arial" charset="0"/>
                <a:ea typeface="黑体" pitchFamily="2" charset="-122"/>
              </a:rPr>
              <a:t>IP </a:t>
            </a:r>
            <a:r>
              <a:rPr lang="zh-CN" altLang="en-US" sz="2800">
                <a:solidFill>
                  <a:srgbClr val="333399"/>
                </a:solidFill>
                <a:latin typeface="Arial" charset="0"/>
                <a:ea typeface="黑体" pitchFamily="2" charset="-122"/>
              </a:rPr>
              <a:t>地址了。</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155</a:t>
            </a:fld>
            <a:endParaRPr lang="en-US" altLang="zh-CN"/>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08323"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08324"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8325"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26"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08327"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28"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29"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30"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31"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32"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8333"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34"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08335"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36"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37"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38"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39"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40"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8341"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42"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8343"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44"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45"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46"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47"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48"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8349"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50"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8351"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52"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53"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54"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55"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56"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8357"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58"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08359"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60"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61"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62"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63"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64"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8365"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66"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08367"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68"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69"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70"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71"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72"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08373"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74"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08375"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76"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77"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78"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79"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80"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08381"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08382"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08383"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84"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85"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08386"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87"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88"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08389"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08390"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08391"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08392"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3"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4"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5"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6"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7"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8"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399"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400"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08401"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08403" name="Rectangle 83"/>
          <p:cNvSpPr>
            <a:spLocks noChangeArrowheads="1"/>
          </p:cNvSpPr>
          <p:nvPr/>
        </p:nvSpPr>
        <p:spPr bwMode="auto">
          <a:xfrm>
            <a:off x="0" y="4622800"/>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08405" name="Text Box 85"/>
          <p:cNvSpPr txBox="1">
            <a:spLocks noChangeArrowheads="1"/>
          </p:cNvSpPr>
          <p:nvPr/>
        </p:nvSpPr>
        <p:spPr bwMode="auto">
          <a:xfrm>
            <a:off x="468313" y="4941888"/>
            <a:ext cx="8424862" cy="1382712"/>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sz="2800">
                <a:solidFill>
                  <a:srgbClr val="333399"/>
                </a:solidFill>
                <a:latin typeface="Arial" charset="0"/>
                <a:ea typeface="黑体" pitchFamily="2" charset="-122"/>
              </a:rPr>
              <a:t>DHCP</a:t>
            </a:r>
            <a:r>
              <a:rPr lang="en-US" altLang="zh-CN" sz="2000">
                <a:solidFill>
                  <a:srgbClr val="333399"/>
                </a:solidFill>
                <a:latin typeface="Arial" charset="0"/>
                <a:ea typeface="黑体" pitchFamily="2" charset="-122"/>
              </a:rPr>
              <a:t> </a:t>
            </a:r>
            <a:r>
              <a:rPr lang="zh-CN" altLang="en-US" sz="2800">
                <a:solidFill>
                  <a:srgbClr val="333399"/>
                </a:solidFill>
                <a:latin typeface="Arial" charset="0"/>
                <a:ea typeface="黑体" pitchFamily="2" charset="-122"/>
              </a:rPr>
              <a:t>客户现在要根据服务器提供的租用期</a:t>
            </a:r>
            <a:r>
              <a:rPr lang="zh-CN" altLang="en-US" sz="16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T</a:t>
            </a:r>
            <a:r>
              <a:rPr lang="en-US" altLang="zh-CN" sz="1600">
                <a:solidFill>
                  <a:srgbClr val="333399"/>
                </a:solidFill>
                <a:latin typeface="Arial" charset="0"/>
                <a:ea typeface="黑体" pitchFamily="2" charset="-122"/>
              </a:rPr>
              <a:t> </a:t>
            </a:r>
            <a:r>
              <a:rPr lang="zh-CN" altLang="en-US" sz="2800">
                <a:solidFill>
                  <a:srgbClr val="333399"/>
                </a:solidFill>
                <a:latin typeface="Arial" charset="0"/>
                <a:ea typeface="黑体" pitchFamily="2" charset="-122"/>
              </a:rPr>
              <a:t>设置两个计时器</a:t>
            </a:r>
            <a:r>
              <a:rPr lang="zh-CN" altLang="en-US" sz="16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T</a:t>
            </a:r>
            <a:r>
              <a:rPr lang="en-US" altLang="zh-CN" sz="2800" baseline="-25000">
                <a:solidFill>
                  <a:srgbClr val="333399"/>
                </a:solidFill>
                <a:latin typeface="Arial" charset="0"/>
                <a:ea typeface="黑体" pitchFamily="2" charset="-122"/>
              </a:rPr>
              <a:t>1</a:t>
            </a:r>
            <a:r>
              <a:rPr lang="en-US" altLang="zh-CN" sz="1600">
                <a:solidFill>
                  <a:srgbClr val="333399"/>
                </a:solidFill>
                <a:latin typeface="Arial" charset="0"/>
                <a:ea typeface="黑体" pitchFamily="2" charset="-122"/>
              </a:rPr>
              <a:t> </a:t>
            </a:r>
            <a:r>
              <a:rPr lang="zh-CN" altLang="en-US" sz="2800">
                <a:solidFill>
                  <a:srgbClr val="333399"/>
                </a:solidFill>
                <a:latin typeface="Arial" charset="0"/>
                <a:ea typeface="黑体" pitchFamily="2" charset="-122"/>
              </a:rPr>
              <a:t>和</a:t>
            </a:r>
            <a:r>
              <a:rPr lang="zh-CN" altLang="en-US" sz="7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T</a:t>
            </a:r>
            <a:r>
              <a:rPr lang="en-US" altLang="zh-CN" sz="2800" baseline="-25000">
                <a:solidFill>
                  <a:srgbClr val="333399"/>
                </a:solidFill>
                <a:latin typeface="Arial" charset="0"/>
                <a:ea typeface="黑体" pitchFamily="2" charset="-122"/>
              </a:rPr>
              <a:t>2</a:t>
            </a:r>
            <a:r>
              <a:rPr lang="zh-CN" altLang="en-US" sz="2800">
                <a:solidFill>
                  <a:srgbClr val="333399"/>
                </a:solidFill>
                <a:latin typeface="Arial" charset="0"/>
                <a:ea typeface="黑体" pitchFamily="2" charset="-122"/>
              </a:rPr>
              <a:t>，它们的超时时间分别是</a:t>
            </a:r>
            <a:r>
              <a:rPr lang="zh-CN" altLang="en-US" sz="14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0.5T </a:t>
            </a:r>
            <a:r>
              <a:rPr lang="zh-CN" altLang="en-US" sz="2800">
                <a:solidFill>
                  <a:srgbClr val="333399"/>
                </a:solidFill>
                <a:latin typeface="Arial" charset="0"/>
                <a:ea typeface="黑体" pitchFamily="2" charset="-122"/>
              </a:rPr>
              <a:t>和 </a:t>
            </a:r>
            <a:r>
              <a:rPr lang="en-US" altLang="zh-CN" sz="2800">
                <a:solidFill>
                  <a:srgbClr val="333399"/>
                </a:solidFill>
                <a:latin typeface="Arial" charset="0"/>
                <a:ea typeface="黑体" pitchFamily="2" charset="-122"/>
              </a:rPr>
              <a:t>0.875T</a:t>
            </a:r>
            <a:r>
              <a:rPr lang="zh-CN" altLang="en-US" sz="2800">
                <a:solidFill>
                  <a:srgbClr val="333399"/>
                </a:solidFill>
                <a:latin typeface="Arial" charset="0"/>
                <a:ea typeface="黑体" pitchFamily="2" charset="-122"/>
              </a:rPr>
              <a:t>。当超时时间到就要请求更新租用期。</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156</a:t>
            </a:fld>
            <a:endParaRPr lang="en-US" altLang="zh-CN"/>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10371"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10372"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0373"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374"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10375"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376"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377"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378"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379"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380"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0381"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382"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10383"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384"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385"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386"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387"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388"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0389"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390"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0391"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392"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393"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394"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395"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396"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0397"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398"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0399"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400"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401"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402"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03"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04"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0405"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406"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0407"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408"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409"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410"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11"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12"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0413"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414"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10415"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416"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417"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418"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19"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20"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0421"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422"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0423"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424"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425"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426"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27"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28"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0429"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0430"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10431"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432"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433"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0434"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35"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36"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0437"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0438"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0439"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10440"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1"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2"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3"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4"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5"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6"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7"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48"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10449"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0451" name="Rectangle 83"/>
          <p:cNvSpPr>
            <a:spLocks noChangeArrowheads="1"/>
          </p:cNvSpPr>
          <p:nvPr/>
        </p:nvSpPr>
        <p:spPr bwMode="auto">
          <a:xfrm>
            <a:off x="0" y="4622800"/>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10453" name="Text Box 85"/>
          <p:cNvSpPr txBox="1">
            <a:spLocks noChangeArrowheads="1"/>
          </p:cNvSpPr>
          <p:nvPr/>
        </p:nvSpPr>
        <p:spPr bwMode="auto">
          <a:xfrm>
            <a:off x="468313" y="4941888"/>
            <a:ext cx="8424862" cy="1077912"/>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：租用期过了一半（</a:t>
            </a:r>
            <a:r>
              <a:rPr lang="en-US" altLang="zh-CN" sz="2800">
                <a:solidFill>
                  <a:srgbClr val="333399"/>
                </a:solidFill>
                <a:latin typeface="Arial" charset="0"/>
                <a:ea typeface="黑体" pitchFamily="2" charset="-122"/>
              </a:rPr>
              <a:t>T1 </a:t>
            </a:r>
            <a:r>
              <a:rPr lang="zh-CN" altLang="en-US" sz="2800">
                <a:solidFill>
                  <a:srgbClr val="333399"/>
                </a:solidFill>
                <a:latin typeface="Arial" charset="0"/>
                <a:ea typeface="黑体" pitchFamily="2" charset="-122"/>
              </a:rPr>
              <a:t>时间到），</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发送</a:t>
            </a:r>
          </a:p>
          <a:p>
            <a:pPr algn="just"/>
            <a:r>
              <a:rPr lang="zh-CN" altLang="en-US" sz="2800">
                <a:solidFill>
                  <a:srgbClr val="333399"/>
                </a:solidFill>
                <a:latin typeface="Arial" charset="0"/>
                <a:ea typeface="黑体" pitchFamily="2" charset="-122"/>
              </a:rPr>
              <a:t>       请求报文 </a:t>
            </a:r>
            <a:r>
              <a:rPr lang="en-US" altLang="zh-CN" sz="2800">
                <a:solidFill>
                  <a:srgbClr val="333399"/>
                </a:solidFill>
                <a:latin typeface="Arial" charset="0"/>
                <a:ea typeface="黑体" pitchFamily="2" charset="-122"/>
              </a:rPr>
              <a:t>DHCPREQUEST </a:t>
            </a:r>
            <a:r>
              <a:rPr lang="zh-CN" altLang="en-US" sz="2800">
                <a:solidFill>
                  <a:srgbClr val="333399"/>
                </a:solidFill>
                <a:latin typeface="Arial" charset="0"/>
                <a:ea typeface="黑体" pitchFamily="2" charset="-122"/>
              </a:rPr>
              <a:t>要求更新租用期。 </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157</a:t>
            </a:fld>
            <a:endParaRPr lang="en-US" altLang="zh-CN"/>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12419"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12420"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2421"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22"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12423"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24"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25"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26"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27"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28"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2429"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30"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12431"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32"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33"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34"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35"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36"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2437"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38"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2439"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40"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41"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42"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43"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44"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2445"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46"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2447"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48"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49"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50"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51"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52"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2453"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54"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2455"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56"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57"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58"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59"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60"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2461"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62"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12463"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64"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65"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66"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67"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68"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2469"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70"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2471"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72"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73"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74"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75"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76"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2477"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2478"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12479"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80"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81"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2482"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83"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84"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2485"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2486"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2487"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12488"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89"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0"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1"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2"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3"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4"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5"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6"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12497"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2499" name="Rectangle 83"/>
          <p:cNvSpPr>
            <a:spLocks noChangeArrowheads="1"/>
          </p:cNvSpPr>
          <p:nvPr/>
        </p:nvSpPr>
        <p:spPr bwMode="auto">
          <a:xfrm>
            <a:off x="0" y="765175"/>
            <a:ext cx="9144000" cy="2235200"/>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12501" name="Text Box 85"/>
          <p:cNvSpPr txBox="1">
            <a:spLocks noChangeArrowheads="1"/>
          </p:cNvSpPr>
          <p:nvPr/>
        </p:nvSpPr>
        <p:spPr bwMode="auto">
          <a:xfrm>
            <a:off x="395288" y="1128713"/>
            <a:ext cx="8424862" cy="1504950"/>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服务器若同意，则发回确认报文</a:t>
            </a:r>
          </a:p>
          <a:p>
            <a:pPr algn="just"/>
            <a:r>
              <a:rPr lang="zh-CN" altLang="en-US" sz="28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DHCPACK</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客户得到了新的租</a:t>
            </a:r>
          </a:p>
          <a:p>
            <a:pPr algn="just"/>
            <a:r>
              <a:rPr lang="zh-CN" altLang="en-US" sz="2800">
                <a:solidFill>
                  <a:srgbClr val="333399"/>
                </a:solidFill>
                <a:latin typeface="Arial" charset="0"/>
                <a:ea typeface="黑体" pitchFamily="2" charset="-122"/>
              </a:rPr>
              <a:t>        用期，重新设置计时器。</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158</a:t>
            </a:fld>
            <a:endParaRPr lang="en-US" altLang="zh-CN"/>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16515"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16516"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6517"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18"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16519"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20"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21"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22"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23"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24"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6525"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26"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16527"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28"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29"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30"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31"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32"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6533"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34"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6535"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36"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37"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38"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39"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40"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6541"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42"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6543"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44"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45"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46"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47"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48"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6549"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50"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6551"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52"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53"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54"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55"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56"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6557"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58"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16559"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60"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61"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62"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63"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64"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6565"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66"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6567"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68"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69"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70"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71"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72"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6573"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6574"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16575"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76"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77"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6578"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79"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80"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6581"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6582"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6583"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16584"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85"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86"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87"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88"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89"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90"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91"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92"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16593"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6594" name="Rectangle 82"/>
          <p:cNvSpPr>
            <a:spLocks noChangeArrowheads="1"/>
          </p:cNvSpPr>
          <p:nvPr/>
        </p:nvSpPr>
        <p:spPr bwMode="auto">
          <a:xfrm>
            <a:off x="0" y="765175"/>
            <a:ext cx="9144000" cy="2447925"/>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16596" name="Text Box 84"/>
          <p:cNvSpPr txBox="1">
            <a:spLocks noChangeArrowheads="1"/>
          </p:cNvSpPr>
          <p:nvPr/>
        </p:nvSpPr>
        <p:spPr bwMode="auto">
          <a:xfrm>
            <a:off x="395288" y="908050"/>
            <a:ext cx="8424862" cy="1931988"/>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服务器若不同意，则发回否认报文</a:t>
            </a:r>
          </a:p>
          <a:p>
            <a:pPr algn="just"/>
            <a:r>
              <a:rPr lang="zh-CN" altLang="en-US" sz="28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DHCPNACK</a:t>
            </a:r>
            <a:r>
              <a:rPr lang="zh-CN" altLang="en-US" sz="2800">
                <a:solidFill>
                  <a:srgbClr val="333399"/>
                </a:solidFill>
                <a:latin typeface="Arial" charset="0"/>
                <a:ea typeface="黑体" pitchFamily="2" charset="-122"/>
              </a:rPr>
              <a:t>。这时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客户必须立即</a:t>
            </a:r>
          </a:p>
          <a:p>
            <a:pPr algn="just"/>
            <a:r>
              <a:rPr lang="zh-CN" altLang="en-US" sz="2800">
                <a:solidFill>
                  <a:srgbClr val="333399"/>
                </a:solidFill>
                <a:latin typeface="Arial" charset="0"/>
                <a:ea typeface="黑体" pitchFamily="2" charset="-122"/>
              </a:rPr>
              <a:t>       停止使用原来的 </a:t>
            </a:r>
            <a:r>
              <a:rPr lang="en-US" altLang="zh-CN" sz="2800">
                <a:solidFill>
                  <a:srgbClr val="333399"/>
                </a:solidFill>
                <a:latin typeface="Arial" charset="0"/>
                <a:ea typeface="黑体" pitchFamily="2" charset="-122"/>
              </a:rPr>
              <a:t>IP </a:t>
            </a:r>
            <a:r>
              <a:rPr lang="zh-CN" altLang="en-US" sz="2800">
                <a:solidFill>
                  <a:srgbClr val="333399"/>
                </a:solidFill>
                <a:latin typeface="Arial" charset="0"/>
                <a:ea typeface="黑体" pitchFamily="2" charset="-122"/>
              </a:rPr>
              <a:t>地址，而必须重新申</a:t>
            </a:r>
          </a:p>
          <a:p>
            <a:pPr algn="just"/>
            <a:r>
              <a:rPr lang="zh-CN" altLang="en-US" sz="2800">
                <a:solidFill>
                  <a:srgbClr val="333399"/>
                </a:solidFill>
                <a:latin typeface="Arial" charset="0"/>
                <a:ea typeface="黑体" pitchFamily="2" charset="-122"/>
              </a:rPr>
              <a:t>       请 </a:t>
            </a:r>
            <a:r>
              <a:rPr lang="en-US" altLang="zh-CN" sz="2800">
                <a:solidFill>
                  <a:srgbClr val="333399"/>
                </a:solidFill>
                <a:latin typeface="Arial" charset="0"/>
                <a:ea typeface="黑体" pitchFamily="2" charset="-122"/>
              </a:rPr>
              <a:t>IP </a:t>
            </a:r>
            <a:r>
              <a:rPr lang="zh-CN" altLang="en-US" sz="2800">
                <a:solidFill>
                  <a:srgbClr val="333399"/>
                </a:solidFill>
                <a:latin typeface="Arial" charset="0"/>
                <a:ea typeface="黑体" pitchFamily="2" charset="-122"/>
              </a:rPr>
              <a:t>地址（回到步骤</a:t>
            </a:r>
            <a:r>
              <a:rPr lang="zh-CN" altLang="en-US" sz="2800">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159</a:t>
            </a:fld>
            <a:endParaRPr lang="en-US" altLang="zh-C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63" name="AutoShape 31"/>
          <p:cNvSpPr>
            <a:spLocks noChangeArrowheads="1"/>
          </p:cNvSpPr>
          <p:nvPr/>
        </p:nvSpPr>
        <p:spPr bwMode="auto">
          <a:xfrm>
            <a:off x="3751263" y="3959225"/>
            <a:ext cx="2638425" cy="2084388"/>
          </a:xfrm>
          <a:prstGeom prst="roundRect">
            <a:avLst>
              <a:gd name="adj" fmla="val 16667"/>
            </a:avLst>
          </a:prstGeom>
          <a:solidFill>
            <a:srgbClr val="33CCFF"/>
          </a:solidFill>
          <a:ln w="9525">
            <a:solidFill>
              <a:schemeClr val="tx1"/>
            </a:solidFill>
            <a:prstDash val="dash"/>
            <a:round/>
            <a:headEnd/>
            <a:tailEnd/>
          </a:ln>
          <a:effectLst/>
        </p:spPr>
        <p:txBody>
          <a:bodyPr wrap="none" anchor="ctr"/>
          <a:lstStyle/>
          <a:p>
            <a:endParaRPr lang="zh-CN" altLang="en-US"/>
          </a:p>
        </p:txBody>
      </p:sp>
      <p:sp>
        <p:nvSpPr>
          <p:cNvPr id="1068036" name="Rectangle 4"/>
          <p:cNvSpPr>
            <a:spLocks noGrp="1" noChangeArrowheads="1"/>
          </p:cNvSpPr>
          <p:nvPr>
            <p:ph type="title"/>
          </p:nvPr>
        </p:nvSpPr>
        <p:spPr/>
        <p:txBody>
          <a:bodyPr/>
          <a:lstStyle/>
          <a:p>
            <a:pPr algn="ctr"/>
            <a:r>
              <a:rPr lang="zh-CN" altLang="en-US"/>
              <a:t>树状结构的 </a:t>
            </a:r>
            <a:r>
              <a:rPr lang="en-US" altLang="zh-CN"/>
              <a:t>DNS </a:t>
            </a:r>
            <a:r>
              <a:rPr lang="zh-CN" altLang="en-US"/>
              <a:t>域名服务器 </a:t>
            </a:r>
          </a:p>
        </p:txBody>
      </p:sp>
      <p:grpSp>
        <p:nvGrpSpPr>
          <p:cNvPr id="1068037" name="Group 5"/>
          <p:cNvGrpSpPr>
            <a:grpSpLocks/>
          </p:cNvGrpSpPr>
          <p:nvPr/>
        </p:nvGrpSpPr>
        <p:grpSpPr bwMode="auto">
          <a:xfrm>
            <a:off x="3184525" y="2663825"/>
            <a:ext cx="4318000" cy="392113"/>
            <a:chOff x="2294" y="572"/>
            <a:chExt cx="2450" cy="318"/>
          </a:xfrm>
        </p:grpSpPr>
        <p:sp>
          <p:nvSpPr>
            <p:cNvPr id="1068038" name="Line 6"/>
            <p:cNvSpPr>
              <a:spLocks noChangeShapeType="1"/>
            </p:cNvSpPr>
            <p:nvPr/>
          </p:nvSpPr>
          <p:spPr bwMode="auto">
            <a:xfrm flipV="1">
              <a:off x="2294" y="572"/>
              <a:ext cx="1089" cy="318"/>
            </a:xfrm>
            <a:prstGeom prst="line">
              <a:avLst/>
            </a:prstGeom>
            <a:noFill/>
            <a:ln w="28575">
              <a:solidFill>
                <a:schemeClr val="folHlink"/>
              </a:solidFill>
              <a:round/>
              <a:headEnd/>
              <a:tailEnd/>
            </a:ln>
            <a:effectLst/>
          </p:spPr>
          <p:txBody>
            <a:bodyPr/>
            <a:lstStyle/>
            <a:p>
              <a:endParaRPr lang="zh-CN" altLang="en-US"/>
            </a:p>
          </p:txBody>
        </p:sp>
        <p:sp>
          <p:nvSpPr>
            <p:cNvPr id="1068039" name="Line 7"/>
            <p:cNvSpPr>
              <a:spLocks noChangeShapeType="1"/>
            </p:cNvSpPr>
            <p:nvPr/>
          </p:nvSpPr>
          <p:spPr bwMode="auto">
            <a:xfrm>
              <a:off x="3474" y="572"/>
              <a:ext cx="0" cy="318"/>
            </a:xfrm>
            <a:prstGeom prst="line">
              <a:avLst/>
            </a:prstGeom>
            <a:noFill/>
            <a:ln w="28575">
              <a:solidFill>
                <a:schemeClr val="folHlink"/>
              </a:solidFill>
              <a:round/>
              <a:headEnd/>
              <a:tailEnd/>
            </a:ln>
            <a:effectLst/>
          </p:spPr>
          <p:txBody>
            <a:bodyPr/>
            <a:lstStyle/>
            <a:p>
              <a:endParaRPr lang="zh-CN" altLang="en-US"/>
            </a:p>
          </p:txBody>
        </p:sp>
        <p:sp>
          <p:nvSpPr>
            <p:cNvPr id="1068040" name="Line 8"/>
            <p:cNvSpPr>
              <a:spLocks noChangeShapeType="1"/>
            </p:cNvSpPr>
            <p:nvPr/>
          </p:nvSpPr>
          <p:spPr bwMode="auto">
            <a:xfrm flipH="1" flipV="1">
              <a:off x="3565" y="572"/>
              <a:ext cx="1179" cy="318"/>
            </a:xfrm>
            <a:prstGeom prst="line">
              <a:avLst/>
            </a:prstGeom>
            <a:noFill/>
            <a:ln w="28575">
              <a:solidFill>
                <a:schemeClr val="folHlink"/>
              </a:solidFill>
              <a:round/>
              <a:headEnd/>
              <a:tailEnd/>
            </a:ln>
            <a:effectLst/>
          </p:spPr>
          <p:txBody>
            <a:bodyPr/>
            <a:lstStyle/>
            <a:p>
              <a:endParaRPr lang="zh-CN" altLang="en-US"/>
            </a:p>
          </p:txBody>
        </p:sp>
      </p:grpSp>
      <p:sp>
        <p:nvSpPr>
          <p:cNvPr id="1068041" name="Rectangle 9"/>
          <p:cNvSpPr>
            <a:spLocks noChangeArrowheads="1"/>
          </p:cNvSpPr>
          <p:nvPr/>
        </p:nvSpPr>
        <p:spPr bwMode="auto">
          <a:xfrm>
            <a:off x="4391025" y="2143125"/>
            <a:ext cx="1758950" cy="496888"/>
          </a:xfrm>
          <a:prstGeom prst="rect">
            <a:avLst/>
          </a:prstGeom>
          <a:solidFill>
            <a:srgbClr val="FF99FF"/>
          </a:solidFill>
          <a:ln w="9525" algn="ctr">
            <a:noFill/>
            <a:miter lim="800000"/>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根域名服务器</a:t>
            </a:r>
          </a:p>
        </p:txBody>
      </p:sp>
      <p:sp>
        <p:nvSpPr>
          <p:cNvPr id="1068042" name="Rectangle 10"/>
          <p:cNvSpPr>
            <a:spLocks noChangeArrowheads="1"/>
          </p:cNvSpPr>
          <p:nvPr/>
        </p:nvSpPr>
        <p:spPr bwMode="auto">
          <a:xfrm>
            <a:off x="2232025" y="3055938"/>
            <a:ext cx="1758950" cy="496887"/>
          </a:xfrm>
          <a:prstGeom prst="rect">
            <a:avLst/>
          </a:prstGeom>
          <a:solidFill>
            <a:srgbClr val="CCFF99"/>
          </a:solidFill>
          <a:ln w="9525" algn="ctr">
            <a:noFill/>
            <a:miter lim="800000"/>
            <a:headEnd/>
            <a:tailEnd/>
          </a:ln>
          <a:effectLst>
            <a:outerShdw dist="35921" dir="2700000" algn="ctr" rotWithShape="0">
              <a:schemeClr val="bg2"/>
            </a:outerShdw>
          </a:effectLst>
        </p:spPr>
        <p:txBody>
          <a:bodyPr wrap="none" anchor="ctr"/>
          <a:lstStyle/>
          <a:p>
            <a:pPr algn="ctr"/>
            <a:r>
              <a:rPr kumimoji="1" lang="en-US" altLang="zh-CN" sz="2000">
                <a:solidFill>
                  <a:schemeClr val="folHlink"/>
                </a:solidFill>
                <a:latin typeface="Arial" charset="0"/>
                <a:ea typeface="黑体" pitchFamily="2" charset="-122"/>
              </a:rPr>
              <a:t>org </a:t>
            </a:r>
            <a:r>
              <a:rPr kumimoji="1" lang="zh-CN" altLang="en-US" sz="2000">
                <a:solidFill>
                  <a:schemeClr val="folHlink"/>
                </a:solidFill>
                <a:latin typeface="Arial" charset="0"/>
                <a:ea typeface="黑体" pitchFamily="2" charset="-122"/>
              </a:rPr>
              <a:t>域名服务器</a:t>
            </a:r>
          </a:p>
        </p:txBody>
      </p:sp>
      <p:sp>
        <p:nvSpPr>
          <p:cNvPr id="1068043" name="Rectangle 11"/>
          <p:cNvSpPr>
            <a:spLocks noChangeArrowheads="1"/>
          </p:cNvSpPr>
          <p:nvPr/>
        </p:nvSpPr>
        <p:spPr bwMode="auto">
          <a:xfrm>
            <a:off x="4391025" y="3055938"/>
            <a:ext cx="1758950" cy="496887"/>
          </a:xfrm>
          <a:prstGeom prst="rect">
            <a:avLst/>
          </a:prstGeom>
          <a:solidFill>
            <a:srgbClr val="CCECFF"/>
          </a:solidFill>
          <a:ln w="9525" algn="ctr">
            <a:noFill/>
            <a:miter lim="800000"/>
            <a:headEnd/>
            <a:tailEnd/>
          </a:ln>
          <a:effectLst>
            <a:outerShdw dist="35921" dir="2700000" algn="ctr" rotWithShape="0">
              <a:schemeClr val="bg2"/>
            </a:outerShdw>
          </a:effectLst>
        </p:spPr>
        <p:txBody>
          <a:bodyPr wrap="none" anchor="ctr"/>
          <a:lstStyle/>
          <a:p>
            <a:pPr algn="ctr"/>
            <a:r>
              <a:rPr kumimoji="1" lang="en-US" altLang="zh-CN" sz="2000">
                <a:solidFill>
                  <a:schemeClr val="folHlink"/>
                </a:solidFill>
                <a:latin typeface="Arial" charset="0"/>
                <a:ea typeface="黑体" pitchFamily="2" charset="-122"/>
              </a:rPr>
              <a:t>com </a:t>
            </a:r>
            <a:r>
              <a:rPr kumimoji="1" lang="zh-CN" altLang="en-US" sz="2000">
                <a:solidFill>
                  <a:schemeClr val="folHlink"/>
                </a:solidFill>
                <a:latin typeface="Arial" charset="0"/>
                <a:ea typeface="黑体" pitchFamily="2" charset="-122"/>
              </a:rPr>
              <a:t>域名服务器</a:t>
            </a:r>
          </a:p>
        </p:txBody>
      </p:sp>
      <p:sp>
        <p:nvSpPr>
          <p:cNvPr id="1068044" name="Rectangle 12"/>
          <p:cNvSpPr>
            <a:spLocks noChangeArrowheads="1"/>
          </p:cNvSpPr>
          <p:nvPr/>
        </p:nvSpPr>
        <p:spPr bwMode="auto">
          <a:xfrm>
            <a:off x="6551613" y="3055938"/>
            <a:ext cx="1758950" cy="496887"/>
          </a:xfrm>
          <a:prstGeom prst="rect">
            <a:avLst/>
          </a:prstGeom>
          <a:solidFill>
            <a:srgbClr val="CCCC00"/>
          </a:solidFill>
          <a:ln w="9525" algn="ctr">
            <a:noFill/>
            <a:miter lim="800000"/>
            <a:headEnd/>
            <a:tailEnd/>
          </a:ln>
          <a:effectLst/>
        </p:spPr>
        <p:txBody>
          <a:bodyPr wrap="none" anchor="ctr"/>
          <a:lstStyle/>
          <a:p>
            <a:pPr algn="ctr"/>
            <a:r>
              <a:rPr kumimoji="1" lang="en-US" altLang="zh-CN" sz="2000">
                <a:solidFill>
                  <a:schemeClr val="folHlink"/>
                </a:solidFill>
                <a:latin typeface="Arial" charset="0"/>
                <a:ea typeface="黑体" pitchFamily="2" charset="-122"/>
              </a:rPr>
              <a:t>edu </a:t>
            </a:r>
            <a:r>
              <a:rPr kumimoji="1" lang="zh-CN" altLang="en-US" sz="2000">
                <a:solidFill>
                  <a:schemeClr val="folHlink"/>
                </a:solidFill>
                <a:latin typeface="Arial" charset="0"/>
                <a:ea typeface="黑体" pitchFamily="2" charset="-122"/>
              </a:rPr>
              <a:t>域名服务器</a:t>
            </a:r>
          </a:p>
        </p:txBody>
      </p:sp>
      <p:grpSp>
        <p:nvGrpSpPr>
          <p:cNvPr id="1068045" name="Group 13"/>
          <p:cNvGrpSpPr>
            <a:grpSpLocks/>
          </p:cNvGrpSpPr>
          <p:nvPr/>
        </p:nvGrpSpPr>
        <p:grpSpPr bwMode="auto">
          <a:xfrm>
            <a:off x="7027863" y="3552825"/>
            <a:ext cx="800100" cy="249238"/>
            <a:chOff x="2875" y="1143"/>
            <a:chExt cx="330" cy="132"/>
          </a:xfrm>
        </p:grpSpPr>
        <p:sp>
          <p:nvSpPr>
            <p:cNvPr id="1068046" name="Line 14"/>
            <p:cNvSpPr>
              <a:spLocks noChangeShapeType="1"/>
            </p:cNvSpPr>
            <p:nvPr/>
          </p:nvSpPr>
          <p:spPr bwMode="auto">
            <a:xfrm>
              <a:off x="3061" y="1143"/>
              <a:ext cx="144" cy="132"/>
            </a:xfrm>
            <a:prstGeom prst="line">
              <a:avLst/>
            </a:prstGeom>
            <a:noFill/>
            <a:ln w="28575">
              <a:solidFill>
                <a:schemeClr val="folHlink"/>
              </a:solidFill>
              <a:round/>
              <a:headEnd/>
              <a:tailEnd/>
            </a:ln>
            <a:effectLst/>
          </p:spPr>
          <p:txBody>
            <a:bodyPr/>
            <a:lstStyle/>
            <a:p>
              <a:endParaRPr lang="zh-CN" altLang="en-US"/>
            </a:p>
          </p:txBody>
        </p:sp>
        <p:sp>
          <p:nvSpPr>
            <p:cNvPr id="1068047" name="Line 15"/>
            <p:cNvSpPr>
              <a:spLocks noChangeShapeType="1"/>
            </p:cNvSpPr>
            <p:nvPr/>
          </p:nvSpPr>
          <p:spPr bwMode="auto">
            <a:xfrm>
              <a:off x="3050" y="1143"/>
              <a:ext cx="37" cy="129"/>
            </a:xfrm>
            <a:prstGeom prst="line">
              <a:avLst/>
            </a:prstGeom>
            <a:noFill/>
            <a:ln w="28575">
              <a:solidFill>
                <a:schemeClr val="folHlink"/>
              </a:solidFill>
              <a:round/>
              <a:headEnd/>
              <a:tailEnd/>
            </a:ln>
            <a:effectLst/>
          </p:spPr>
          <p:txBody>
            <a:bodyPr/>
            <a:lstStyle/>
            <a:p>
              <a:endParaRPr lang="zh-CN" altLang="en-US"/>
            </a:p>
          </p:txBody>
        </p:sp>
        <p:sp>
          <p:nvSpPr>
            <p:cNvPr id="1068048" name="Line 16"/>
            <p:cNvSpPr>
              <a:spLocks noChangeShapeType="1"/>
            </p:cNvSpPr>
            <p:nvPr/>
          </p:nvSpPr>
          <p:spPr bwMode="auto">
            <a:xfrm flipH="1">
              <a:off x="2875" y="1143"/>
              <a:ext cx="144" cy="132"/>
            </a:xfrm>
            <a:prstGeom prst="line">
              <a:avLst/>
            </a:prstGeom>
            <a:noFill/>
            <a:ln w="28575">
              <a:solidFill>
                <a:schemeClr val="folHlink"/>
              </a:solidFill>
              <a:round/>
              <a:headEnd/>
              <a:tailEnd/>
            </a:ln>
            <a:effectLst/>
          </p:spPr>
          <p:txBody>
            <a:bodyPr/>
            <a:lstStyle/>
            <a:p>
              <a:endParaRPr lang="zh-CN" altLang="en-US"/>
            </a:p>
          </p:txBody>
        </p:sp>
        <p:sp>
          <p:nvSpPr>
            <p:cNvPr id="1068049" name="Line 17"/>
            <p:cNvSpPr>
              <a:spLocks noChangeShapeType="1"/>
            </p:cNvSpPr>
            <p:nvPr/>
          </p:nvSpPr>
          <p:spPr bwMode="auto">
            <a:xfrm flipH="1">
              <a:off x="2980" y="1143"/>
              <a:ext cx="54" cy="126"/>
            </a:xfrm>
            <a:prstGeom prst="line">
              <a:avLst/>
            </a:prstGeom>
            <a:noFill/>
            <a:ln w="28575">
              <a:solidFill>
                <a:schemeClr val="folHlink"/>
              </a:solidFill>
              <a:round/>
              <a:headEnd/>
              <a:tailEnd/>
            </a:ln>
            <a:effectLst/>
          </p:spPr>
          <p:txBody>
            <a:bodyPr/>
            <a:lstStyle/>
            <a:p>
              <a:endParaRPr lang="zh-CN" altLang="en-US"/>
            </a:p>
          </p:txBody>
        </p:sp>
      </p:grpSp>
      <p:sp>
        <p:nvSpPr>
          <p:cNvPr id="1068050" name="Text Box 18"/>
          <p:cNvSpPr txBox="1">
            <a:spLocks noChangeArrowheads="1"/>
          </p:cNvSpPr>
          <p:nvPr/>
        </p:nvSpPr>
        <p:spPr bwMode="auto">
          <a:xfrm>
            <a:off x="8467725" y="2713038"/>
            <a:ext cx="744538" cy="763587"/>
          </a:xfrm>
          <a:prstGeom prst="rect">
            <a:avLst/>
          </a:prstGeom>
          <a:noFill/>
          <a:ln w="9525">
            <a:noFill/>
            <a:miter lim="800000"/>
            <a:headEnd/>
            <a:tailEnd/>
          </a:ln>
          <a:effectLst/>
        </p:spPr>
        <p:txBody>
          <a:bodyPr wrap="none">
            <a:spAutoFit/>
          </a:bodyPr>
          <a:lstStyle/>
          <a:p>
            <a:r>
              <a:rPr kumimoji="1" lang="en-US" altLang="zh-CN" sz="4400" b="1">
                <a:solidFill>
                  <a:schemeClr val="folHlink"/>
                </a:solidFill>
                <a:latin typeface="Arial" charset="0"/>
                <a:ea typeface="黑体" pitchFamily="2" charset="-122"/>
              </a:rPr>
              <a:t>…</a:t>
            </a:r>
          </a:p>
        </p:txBody>
      </p:sp>
      <p:grpSp>
        <p:nvGrpSpPr>
          <p:cNvPr id="1068051" name="Group 19"/>
          <p:cNvGrpSpPr>
            <a:grpSpLocks/>
          </p:cNvGrpSpPr>
          <p:nvPr/>
        </p:nvGrpSpPr>
        <p:grpSpPr bwMode="auto">
          <a:xfrm>
            <a:off x="2711450" y="3552825"/>
            <a:ext cx="800100" cy="249238"/>
            <a:chOff x="2875" y="1143"/>
            <a:chExt cx="330" cy="132"/>
          </a:xfrm>
        </p:grpSpPr>
        <p:sp>
          <p:nvSpPr>
            <p:cNvPr id="1068052" name="Line 20"/>
            <p:cNvSpPr>
              <a:spLocks noChangeShapeType="1"/>
            </p:cNvSpPr>
            <p:nvPr/>
          </p:nvSpPr>
          <p:spPr bwMode="auto">
            <a:xfrm>
              <a:off x="3061" y="1143"/>
              <a:ext cx="144" cy="132"/>
            </a:xfrm>
            <a:prstGeom prst="line">
              <a:avLst/>
            </a:prstGeom>
            <a:noFill/>
            <a:ln w="28575">
              <a:solidFill>
                <a:schemeClr val="folHlink"/>
              </a:solidFill>
              <a:round/>
              <a:headEnd/>
              <a:tailEnd/>
            </a:ln>
            <a:effectLst/>
          </p:spPr>
          <p:txBody>
            <a:bodyPr/>
            <a:lstStyle/>
            <a:p>
              <a:endParaRPr lang="zh-CN" altLang="en-US"/>
            </a:p>
          </p:txBody>
        </p:sp>
        <p:sp>
          <p:nvSpPr>
            <p:cNvPr id="1068053" name="Line 21"/>
            <p:cNvSpPr>
              <a:spLocks noChangeShapeType="1"/>
            </p:cNvSpPr>
            <p:nvPr/>
          </p:nvSpPr>
          <p:spPr bwMode="auto">
            <a:xfrm>
              <a:off x="3050" y="1143"/>
              <a:ext cx="37" cy="129"/>
            </a:xfrm>
            <a:prstGeom prst="line">
              <a:avLst/>
            </a:prstGeom>
            <a:noFill/>
            <a:ln w="28575">
              <a:solidFill>
                <a:schemeClr val="folHlink"/>
              </a:solidFill>
              <a:round/>
              <a:headEnd/>
              <a:tailEnd/>
            </a:ln>
            <a:effectLst/>
          </p:spPr>
          <p:txBody>
            <a:bodyPr/>
            <a:lstStyle/>
            <a:p>
              <a:endParaRPr lang="zh-CN" altLang="en-US"/>
            </a:p>
          </p:txBody>
        </p:sp>
        <p:sp>
          <p:nvSpPr>
            <p:cNvPr id="1068054" name="Line 22"/>
            <p:cNvSpPr>
              <a:spLocks noChangeShapeType="1"/>
            </p:cNvSpPr>
            <p:nvPr/>
          </p:nvSpPr>
          <p:spPr bwMode="auto">
            <a:xfrm flipH="1">
              <a:off x="2875" y="1143"/>
              <a:ext cx="144" cy="132"/>
            </a:xfrm>
            <a:prstGeom prst="line">
              <a:avLst/>
            </a:prstGeom>
            <a:noFill/>
            <a:ln w="28575">
              <a:solidFill>
                <a:schemeClr val="folHlink"/>
              </a:solidFill>
              <a:round/>
              <a:headEnd/>
              <a:tailEnd/>
            </a:ln>
            <a:effectLst/>
          </p:spPr>
          <p:txBody>
            <a:bodyPr/>
            <a:lstStyle/>
            <a:p>
              <a:endParaRPr lang="zh-CN" altLang="en-US"/>
            </a:p>
          </p:txBody>
        </p:sp>
        <p:sp>
          <p:nvSpPr>
            <p:cNvPr id="1068055" name="Line 23"/>
            <p:cNvSpPr>
              <a:spLocks noChangeShapeType="1"/>
            </p:cNvSpPr>
            <p:nvPr/>
          </p:nvSpPr>
          <p:spPr bwMode="auto">
            <a:xfrm flipH="1">
              <a:off x="2980" y="1143"/>
              <a:ext cx="54" cy="126"/>
            </a:xfrm>
            <a:prstGeom prst="line">
              <a:avLst/>
            </a:prstGeom>
            <a:noFill/>
            <a:ln w="28575">
              <a:solidFill>
                <a:schemeClr val="folHlink"/>
              </a:solidFill>
              <a:round/>
              <a:headEnd/>
              <a:tailEnd/>
            </a:ln>
            <a:effectLst/>
          </p:spPr>
          <p:txBody>
            <a:bodyPr/>
            <a:lstStyle/>
            <a:p>
              <a:endParaRPr lang="zh-CN" altLang="en-US"/>
            </a:p>
          </p:txBody>
        </p:sp>
      </p:grpSp>
      <p:sp>
        <p:nvSpPr>
          <p:cNvPr id="1068056" name="Line 24"/>
          <p:cNvSpPr>
            <a:spLocks noChangeShapeType="1"/>
          </p:cNvSpPr>
          <p:nvPr/>
        </p:nvSpPr>
        <p:spPr bwMode="auto">
          <a:xfrm>
            <a:off x="5402263" y="3552825"/>
            <a:ext cx="347662" cy="249238"/>
          </a:xfrm>
          <a:prstGeom prst="line">
            <a:avLst/>
          </a:prstGeom>
          <a:noFill/>
          <a:ln w="28575">
            <a:solidFill>
              <a:schemeClr val="folHlink"/>
            </a:solidFill>
            <a:round/>
            <a:headEnd/>
            <a:tailEnd/>
          </a:ln>
          <a:effectLst/>
        </p:spPr>
        <p:txBody>
          <a:bodyPr/>
          <a:lstStyle/>
          <a:p>
            <a:endParaRPr lang="zh-CN" altLang="en-US"/>
          </a:p>
        </p:txBody>
      </p:sp>
      <p:sp>
        <p:nvSpPr>
          <p:cNvPr id="1068057" name="Line 25"/>
          <p:cNvSpPr>
            <a:spLocks noChangeShapeType="1"/>
          </p:cNvSpPr>
          <p:nvPr/>
        </p:nvSpPr>
        <p:spPr bwMode="auto">
          <a:xfrm>
            <a:off x="5375275" y="3552825"/>
            <a:ext cx="90488" cy="244475"/>
          </a:xfrm>
          <a:prstGeom prst="line">
            <a:avLst/>
          </a:prstGeom>
          <a:noFill/>
          <a:ln w="28575">
            <a:solidFill>
              <a:schemeClr val="folHlink"/>
            </a:solidFill>
            <a:round/>
            <a:headEnd/>
            <a:tailEnd/>
          </a:ln>
          <a:effectLst/>
        </p:spPr>
        <p:txBody>
          <a:bodyPr/>
          <a:lstStyle/>
          <a:p>
            <a:endParaRPr lang="zh-CN" altLang="en-US"/>
          </a:p>
        </p:txBody>
      </p:sp>
      <p:sp>
        <p:nvSpPr>
          <p:cNvPr id="1068058" name="Line 26"/>
          <p:cNvSpPr>
            <a:spLocks noChangeShapeType="1"/>
          </p:cNvSpPr>
          <p:nvPr/>
        </p:nvSpPr>
        <p:spPr bwMode="auto">
          <a:xfrm flipH="1">
            <a:off x="4949825" y="3552825"/>
            <a:ext cx="349250" cy="249238"/>
          </a:xfrm>
          <a:prstGeom prst="line">
            <a:avLst/>
          </a:prstGeom>
          <a:noFill/>
          <a:ln w="28575">
            <a:solidFill>
              <a:schemeClr val="folHlink"/>
            </a:solidFill>
            <a:round/>
            <a:headEnd/>
            <a:tailEnd/>
          </a:ln>
          <a:effectLst/>
        </p:spPr>
        <p:txBody>
          <a:bodyPr/>
          <a:lstStyle/>
          <a:p>
            <a:endParaRPr lang="zh-CN" altLang="en-US"/>
          </a:p>
        </p:txBody>
      </p:sp>
      <p:sp>
        <p:nvSpPr>
          <p:cNvPr id="1068059" name="Line 27"/>
          <p:cNvSpPr>
            <a:spLocks noChangeShapeType="1"/>
          </p:cNvSpPr>
          <p:nvPr/>
        </p:nvSpPr>
        <p:spPr bwMode="auto">
          <a:xfrm flipH="1">
            <a:off x="5076825" y="3552825"/>
            <a:ext cx="260350" cy="668338"/>
          </a:xfrm>
          <a:prstGeom prst="line">
            <a:avLst/>
          </a:prstGeom>
          <a:noFill/>
          <a:ln w="28575">
            <a:solidFill>
              <a:schemeClr val="folHlink"/>
            </a:solidFill>
            <a:round/>
            <a:headEnd/>
            <a:tailEnd/>
          </a:ln>
          <a:effectLst/>
        </p:spPr>
        <p:txBody>
          <a:bodyPr/>
          <a:lstStyle/>
          <a:p>
            <a:endParaRPr lang="zh-CN" altLang="en-US"/>
          </a:p>
        </p:txBody>
      </p:sp>
      <p:sp>
        <p:nvSpPr>
          <p:cNvPr id="1068061" name="Rectangle 29"/>
          <p:cNvSpPr>
            <a:spLocks noChangeArrowheads="1"/>
          </p:cNvSpPr>
          <p:nvPr/>
        </p:nvSpPr>
        <p:spPr bwMode="auto">
          <a:xfrm>
            <a:off x="4151313" y="5214938"/>
            <a:ext cx="1760537" cy="579437"/>
          </a:xfrm>
          <a:prstGeom prst="rect">
            <a:avLst/>
          </a:prstGeom>
          <a:solidFill>
            <a:srgbClr val="FFFF99"/>
          </a:solidFill>
          <a:ln w="9525">
            <a:noFill/>
            <a:miter lim="800000"/>
            <a:headEnd/>
            <a:tailEnd/>
          </a:ln>
          <a:effectLst>
            <a:outerShdw dist="35921" dir="2700000" algn="ctr" rotWithShape="0">
              <a:schemeClr val="bg2"/>
            </a:outerShdw>
          </a:effectLst>
        </p:spPr>
        <p:txBody>
          <a:bodyPr wrap="none" anchor="ctr"/>
          <a:lstStyle/>
          <a:p>
            <a:pPr algn="ctr"/>
            <a:r>
              <a:rPr lang="en-US" altLang="zh-CN" sz="2000">
                <a:solidFill>
                  <a:schemeClr val="folHlink"/>
                </a:solidFill>
                <a:latin typeface="Arial" charset="0"/>
                <a:ea typeface="黑体" pitchFamily="2" charset="-122"/>
              </a:rPr>
              <a:t>y.abc.com</a:t>
            </a:r>
          </a:p>
          <a:p>
            <a:pPr algn="ctr"/>
            <a:r>
              <a:rPr lang="zh-CN" altLang="en-US" sz="2000">
                <a:solidFill>
                  <a:schemeClr val="folHlink"/>
                </a:solidFill>
                <a:latin typeface="Arial" charset="0"/>
                <a:ea typeface="黑体" pitchFamily="2" charset="-122"/>
              </a:rPr>
              <a:t>域名服务器</a:t>
            </a:r>
          </a:p>
        </p:txBody>
      </p:sp>
      <p:sp>
        <p:nvSpPr>
          <p:cNvPr id="1068062" name="Line 30"/>
          <p:cNvSpPr>
            <a:spLocks noChangeShapeType="1"/>
          </p:cNvSpPr>
          <p:nvPr/>
        </p:nvSpPr>
        <p:spPr bwMode="auto">
          <a:xfrm>
            <a:off x="5029200" y="4714875"/>
            <a:ext cx="0" cy="498475"/>
          </a:xfrm>
          <a:prstGeom prst="line">
            <a:avLst/>
          </a:prstGeom>
          <a:noFill/>
          <a:ln w="28575">
            <a:solidFill>
              <a:schemeClr val="folHlink"/>
            </a:solidFill>
            <a:round/>
            <a:headEnd/>
            <a:tailEnd/>
          </a:ln>
          <a:effectLst/>
        </p:spPr>
        <p:txBody>
          <a:bodyPr/>
          <a:lstStyle/>
          <a:p>
            <a:endParaRPr lang="zh-CN" altLang="en-US"/>
          </a:p>
        </p:txBody>
      </p:sp>
      <p:sp>
        <p:nvSpPr>
          <p:cNvPr id="1068064" name="Line 32"/>
          <p:cNvSpPr>
            <a:spLocks noChangeShapeType="1"/>
          </p:cNvSpPr>
          <p:nvPr/>
        </p:nvSpPr>
        <p:spPr bwMode="auto">
          <a:xfrm flipH="1" flipV="1">
            <a:off x="5969000" y="4422775"/>
            <a:ext cx="1287463" cy="180975"/>
          </a:xfrm>
          <a:prstGeom prst="line">
            <a:avLst/>
          </a:prstGeom>
          <a:noFill/>
          <a:ln w="28575">
            <a:solidFill>
              <a:schemeClr val="folHlink"/>
            </a:solidFill>
            <a:round/>
            <a:headEnd/>
            <a:tailEnd type="triangle" w="sm" len="med"/>
          </a:ln>
          <a:effectLst/>
        </p:spPr>
        <p:txBody>
          <a:bodyPr/>
          <a:lstStyle/>
          <a:p>
            <a:endParaRPr lang="zh-CN" altLang="en-US"/>
          </a:p>
        </p:txBody>
      </p:sp>
      <p:sp>
        <p:nvSpPr>
          <p:cNvPr id="1068065" name="Text Box 33"/>
          <p:cNvSpPr txBox="1">
            <a:spLocks noChangeArrowheads="1"/>
          </p:cNvSpPr>
          <p:nvPr/>
        </p:nvSpPr>
        <p:spPr bwMode="auto">
          <a:xfrm>
            <a:off x="7150100" y="4335463"/>
            <a:ext cx="1962150" cy="700087"/>
          </a:xfrm>
          <a:prstGeom prst="rect">
            <a:avLst/>
          </a:prstGeom>
          <a:noFill/>
          <a:ln w="9525">
            <a:noFill/>
            <a:miter lim="800000"/>
            <a:headEnd/>
            <a:tailEnd/>
          </a:ln>
          <a:effectLst/>
        </p:spPr>
        <p:txBody>
          <a:bodyPr wrap="none">
            <a:spAutoFit/>
          </a:bodyPr>
          <a:lstStyle/>
          <a:p>
            <a:pPr algn="ctr"/>
            <a:r>
              <a:rPr lang="en-US" altLang="zh-CN" sz="2000">
                <a:solidFill>
                  <a:schemeClr val="folHlink"/>
                </a:solidFill>
                <a:latin typeface="Arial" charset="0"/>
                <a:ea typeface="黑体" pitchFamily="2" charset="-122"/>
              </a:rPr>
              <a:t>abc </a:t>
            </a:r>
            <a:r>
              <a:rPr lang="zh-CN" altLang="en-US" sz="2000">
                <a:solidFill>
                  <a:schemeClr val="folHlink"/>
                </a:solidFill>
                <a:latin typeface="Arial" charset="0"/>
                <a:ea typeface="黑体" pitchFamily="2" charset="-122"/>
              </a:rPr>
              <a:t>公司有两个</a:t>
            </a:r>
          </a:p>
          <a:p>
            <a:pPr algn="ctr"/>
            <a:r>
              <a:rPr lang="zh-CN" altLang="en-US" sz="2000">
                <a:solidFill>
                  <a:schemeClr val="folHlink"/>
                </a:solidFill>
                <a:latin typeface="Arial" charset="0"/>
                <a:ea typeface="黑体" pitchFamily="2" charset="-122"/>
              </a:rPr>
              <a:t>权限域名服务器</a:t>
            </a:r>
          </a:p>
        </p:txBody>
      </p:sp>
      <p:grpSp>
        <p:nvGrpSpPr>
          <p:cNvPr id="1068066" name="Group 34"/>
          <p:cNvGrpSpPr>
            <a:grpSpLocks/>
          </p:cNvGrpSpPr>
          <p:nvPr/>
        </p:nvGrpSpPr>
        <p:grpSpPr bwMode="auto">
          <a:xfrm>
            <a:off x="-92075" y="2889250"/>
            <a:ext cx="9113838" cy="830263"/>
            <a:chOff x="158" y="799"/>
            <a:chExt cx="5444" cy="454"/>
          </a:xfrm>
        </p:grpSpPr>
        <p:sp>
          <p:nvSpPr>
            <p:cNvPr id="1068067" name="Line 35"/>
            <p:cNvSpPr>
              <a:spLocks noChangeShapeType="1"/>
            </p:cNvSpPr>
            <p:nvPr/>
          </p:nvSpPr>
          <p:spPr bwMode="auto">
            <a:xfrm>
              <a:off x="158" y="799"/>
              <a:ext cx="5444" cy="0"/>
            </a:xfrm>
            <a:prstGeom prst="line">
              <a:avLst/>
            </a:prstGeom>
            <a:noFill/>
            <a:ln w="9525">
              <a:solidFill>
                <a:schemeClr val="folHlink"/>
              </a:solidFill>
              <a:prstDash val="dash"/>
              <a:round/>
              <a:headEnd/>
              <a:tailEnd/>
            </a:ln>
            <a:effectLst/>
          </p:spPr>
          <p:txBody>
            <a:bodyPr/>
            <a:lstStyle/>
            <a:p>
              <a:endParaRPr lang="zh-CN" altLang="en-US"/>
            </a:p>
          </p:txBody>
        </p:sp>
        <p:sp>
          <p:nvSpPr>
            <p:cNvPr id="1068068" name="Line 36"/>
            <p:cNvSpPr>
              <a:spLocks noChangeShapeType="1"/>
            </p:cNvSpPr>
            <p:nvPr/>
          </p:nvSpPr>
          <p:spPr bwMode="auto">
            <a:xfrm>
              <a:off x="158" y="1253"/>
              <a:ext cx="5444" cy="0"/>
            </a:xfrm>
            <a:prstGeom prst="line">
              <a:avLst/>
            </a:prstGeom>
            <a:noFill/>
            <a:ln w="9525">
              <a:solidFill>
                <a:schemeClr val="folHlink"/>
              </a:solidFill>
              <a:prstDash val="dash"/>
              <a:round/>
              <a:headEnd/>
              <a:tailEnd/>
            </a:ln>
            <a:effectLst/>
          </p:spPr>
          <p:txBody>
            <a:bodyPr/>
            <a:lstStyle/>
            <a:p>
              <a:endParaRPr lang="zh-CN" altLang="en-US"/>
            </a:p>
          </p:txBody>
        </p:sp>
      </p:grpSp>
      <p:sp>
        <p:nvSpPr>
          <p:cNvPr id="1068069" name="Text Box 37"/>
          <p:cNvSpPr txBox="1">
            <a:spLocks noChangeArrowheads="1"/>
          </p:cNvSpPr>
          <p:nvPr/>
        </p:nvSpPr>
        <p:spPr bwMode="auto">
          <a:xfrm>
            <a:off x="31750" y="4567238"/>
            <a:ext cx="1963738" cy="396875"/>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ea typeface="黑体" pitchFamily="2" charset="-122"/>
              </a:rPr>
              <a:t>权限域名服务器</a:t>
            </a:r>
          </a:p>
        </p:txBody>
      </p:sp>
      <p:sp>
        <p:nvSpPr>
          <p:cNvPr id="1068070" name="Text Box 38"/>
          <p:cNvSpPr txBox="1">
            <a:spLocks noChangeArrowheads="1"/>
          </p:cNvSpPr>
          <p:nvPr/>
        </p:nvSpPr>
        <p:spPr bwMode="auto">
          <a:xfrm>
            <a:off x="149225" y="2200275"/>
            <a:ext cx="1708150" cy="396875"/>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ea typeface="黑体" pitchFamily="2" charset="-122"/>
              </a:rPr>
              <a:t>根域名服务器</a:t>
            </a:r>
          </a:p>
        </p:txBody>
      </p:sp>
      <p:sp>
        <p:nvSpPr>
          <p:cNvPr id="1068071" name="Text Box 39"/>
          <p:cNvSpPr txBox="1">
            <a:spLocks noChangeArrowheads="1"/>
          </p:cNvSpPr>
          <p:nvPr/>
        </p:nvSpPr>
        <p:spPr bwMode="auto">
          <a:xfrm>
            <a:off x="31750" y="3087688"/>
            <a:ext cx="1962150" cy="396875"/>
          </a:xfrm>
          <a:prstGeom prst="rect">
            <a:avLst/>
          </a:prstGeom>
          <a:noFill/>
          <a:ln w="9525">
            <a:noFill/>
            <a:miter lim="800000"/>
            <a:headEnd/>
            <a:tailEnd/>
          </a:ln>
          <a:effectLst/>
        </p:spPr>
        <p:txBody>
          <a:bodyPr wrap="none">
            <a:spAutoFit/>
          </a:bodyPr>
          <a:lstStyle/>
          <a:p>
            <a:pPr algn="ctr"/>
            <a:r>
              <a:rPr lang="zh-CN" altLang="en-US" sz="2000">
                <a:solidFill>
                  <a:schemeClr val="folHlink"/>
                </a:solidFill>
                <a:latin typeface="Arial" charset="0"/>
                <a:ea typeface="黑体" pitchFamily="2" charset="-122"/>
              </a:rPr>
              <a:t>顶级域名服务器</a:t>
            </a:r>
          </a:p>
        </p:txBody>
      </p:sp>
      <p:sp>
        <p:nvSpPr>
          <p:cNvPr id="1068072" name="Line 40"/>
          <p:cNvSpPr>
            <a:spLocks noChangeShapeType="1"/>
          </p:cNvSpPr>
          <p:nvPr/>
        </p:nvSpPr>
        <p:spPr bwMode="auto">
          <a:xfrm>
            <a:off x="1985963" y="2060575"/>
            <a:ext cx="0" cy="3900488"/>
          </a:xfrm>
          <a:prstGeom prst="line">
            <a:avLst/>
          </a:prstGeom>
          <a:noFill/>
          <a:ln w="9525">
            <a:solidFill>
              <a:schemeClr val="folHlink"/>
            </a:solidFill>
            <a:prstDash val="dash"/>
            <a:round/>
            <a:headEnd/>
            <a:tailEnd/>
          </a:ln>
          <a:effectLst/>
        </p:spPr>
        <p:txBody>
          <a:bodyPr/>
          <a:lstStyle/>
          <a:p>
            <a:endParaRPr lang="zh-CN" altLang="en-US"/>
          </a:p>
        </p:txBody>
      </p:sp>
      <p:sp>
        <p:nvSpPr>
          <p:cNvPr id="1068073" name="Line 41"/>
          <p:cNvSpPr>
            <a:spLocks noChangeShapeType="1"/>
          </p:cNvSpPr>
          <p:nvPr/>
        </p:nvSpPr>
        <p:spPr bwMode="auto">
          <a:xfrm flipH="1">
            <a:off x="5945188" y="4881563"/>
            <a:ext cx="1317625" cy="658812"/>
          </a:xfrm>
          <a:prstGeom prst="line">
            <a:avLst/>
          </a:prstGeom>
          <a:noFill/>
          <a:ln w="28575">
            <a:solidFill>
              <a:schemeClr val="folHlink"/>
            </a:solidFill>
            <a:round/>
            <a:headEnd/>
            <a:tailEnd type="triangle" w="sm" len="med"/>
          </a:ln>
          <a:effectLst/>
        </p:spPr>
        <p:txBody>
          <a:bodyPr/>
          <a:lstStyle/>
          <a:p>
            <a:endParaRPr lang="zh-CN" altLang="en-US"/>
          </a:p>
        </p:txBody>
      </p:sp>
      <p:sp>
        <p:nvSpPr>
          <p:cNvPr id="1068075" name="Rectangle 43"/>
          <p:cNvSpPr>
            <a:spLocks noChangeArrowheads="1"/>
          </p:cNvSpPr>
          <p:nvPr/>
        </p:nvSpPr>
        <p:spPr bwMode="auto">
          <a:xfrm>
            <a:off x="4140200" y="4217988"/>
            <a:ext cx="1760538" cy="579437"/>
          </a:xfrm>
          <a:prstGeom prst="rect">
            <a:avLst/>
          </a:prstGeom>
          <a:solidFill>
            <a:srgbClr val="FFFF99"/>
          </a:solidFill>
          <a:ln w="9525">
            <a:noFill/>
            <a:miter lim="800000"/>
            <a:headEnd/>
            <a:tailEnd/>
          </a:ln>
          <a:effectLst>
            <a:outerShdw dist="35921" dir="2700000" algn="ctr" rotWithShape="0">
              <a:schemeClr val="bg2"/>
            </a:outerShdw>
          </a:effectLst>
        </p:spPr>
        <p:txBody>
          <a:bodyPr wrap="none" anchor="ctr"/>
          <a:lstStyle/>
          <a:p>
            <a:pPr algn="ctr"/>
            <a:r>
              <a:rPr lang="en-US" altLang="zh-CN" sz="2000">
                <a:solidFill>
                  <a:schemeClr val="folHlink"/>
                </a:solidFill>
                <a:latin typeface="Arial" charset="0"/>
                <a:ea typeface="黑体" pitchFamily="2" charset="-122"/>
              </a:rPr>
              <a:t>abc.com</a:t>
            </a:r>
          </a:p>
          <a:p>
            <a:pPr algn="ctr"/>
            <a:r>
              <a:rPr lang="zh-CN" altLang="en-US" sz="2000">
                <a:solidFill>
                  <a:schemeClr val="folHlink"/>
                </a:solidFill>
                <a:latin typeface="Arial" charset="0"/>
                <a:ea typeface="黑体" pitchFamily="2" charset="-122"/>
              </a:rPr>
              <a:t>域名服务器</a:t>
            </a:r>
          </a:p>
        </p:txBody>
      </p:sp>
      <p:sp>
        <p:nvSpPr>
          <p:cNvPr id="42" name="灯片编号占位符 41"/>
          <p:cNvSpPr>
            <a:spLocks noGrp="1"/>
          </p:cNvSpPr>
          <p:nvPr>
            <p:ph type="sldNum" sz="quarter" idx="12"/>
          </p:nvPr>
        </p:nvSpPr>
        <p:spPr/>
        <p:txBody>
          <a:bodyPr/>
          <a:lstStyle/>
          <a:p>
            <a:fld id="{045B55CD-77B8-4BF0-A51A-42C2BCEA6244}" type="slidenum">
              <a:rPr lang="en-US" altLang="zh-CN" smtClean="0"/>
              <a:pPr/>
              <a:t>16</a:t>
            </a:fld>
            <a:endParaRPr lang="en-US" altLang="zh-CN"/>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18563"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18564"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8565"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566"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18567"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568"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569"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570"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71"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72"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8573"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574"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18575"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576"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577"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578"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79"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80"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8581"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582"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8583"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584"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585"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586"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87"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88"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8589"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590"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8591"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592"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593"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594"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95"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596"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8597"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598"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18599"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600"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601"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602"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03"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04"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8605"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606"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18607"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608"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609"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610"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11"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12"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18613"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614"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18615"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616"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617"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618"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19"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20"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18621"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18622"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18623"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624"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625"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18626"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27"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28"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18629"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18630"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18631"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18632"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3"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4"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5"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6"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7"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8"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39"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40"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18641"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18642" name="Rectangle 82"/>
          <p:cNvSpPr>
            <a:spLocks noChangeArrowheads="1"/>
          </p:cNvSpPr>
          <p:nvPr/>
        </p:nvSpPr>
        <p:spPr bwMode="auto">
          <a:xfrm>
            <a:off x="0" y="765175"/>
            <a:ext cx="9144000" cy="2447925"/>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18644" name="Text Box 84"/>
          <p:cNvSpPr txBox="1">
            <a:spLocks noChangeArrowheads="1"/>
          </p:cNvSpPr>
          <p:nvPr/>
        </p:nvSpPr>
        <p:spPr bwMode="auto">
          <a:xfrm>
            <a:off x="250825" y="1125538"/>
            <a:ext cx="8569325" cy="1809750"/>
          </a:xfrm>
          <a:prstGeom prst="rect">
            <a:avLst/>
          </a:prstGeom>
          <a:solidFill>
            <a:srgbClr val="FFFF99"/>
          </a:solidFill>
          <a:ln w="9525">
            <a:solidFill>
              <a:srgbClr val="333399"/>
            </a:solidFill>
            <a:miter lim="800000"/>
            <a:headEnd/>
            <a:tailEnd/>
          </a:ln>
          <a:effectLst/>
        </p:spPr>
        <p:txBody>
          <a:bodyPr>
            <a:spAutoFit/>
          </a:bodyPr>
          <a:lstStyle/>
          <a:p>
            <a:pPr algn="just"/>
            <a:r>
              <a:rPr lang="zh-CN" altLang="en-US" sz="2800">
                <a:solidFill>
                  <a:srgbClr val="333399"/>
                </a:solidFill>
                <a:latin typeface="Arial" charset="0"/>
                <a:ea typeface="黑体" pitchFamily="2" charset="-122"/>
              </a:rPr>
              <a:t>若</a:t>
            </a:r>
            <a:r>
              <a:rPr lang="en-US" altLang="zh-CN" sz="2800">
                <a:solidFill>
                  <a:srgbClr val="333399"/>
                </a:solidFill>
                <a:latin typeface="Arial" charset="0"/>
                <a:ea typeface="黑体" pitchFamily="2" charset="-122"/>
              </a:rPr>
              <a:t>DHCP</a:t>
            </a:r>
            <a:r>
              <a:rPr lang="zh-CN" altLang="en-US" sz="2800">
                <a:solidFill>
                  <a:srgbClr val="333399"/>
                </a:solidFill>
                <a:latin typeface="Arial" charset="0"/>
                <a:ea typeface="黑体" pitchFamily="2" charset="-122"/>
              </a:rPr>
              <a:t>服务器不响应步骤</a:t>
            </a:r>
            <a:r>
              <a:rPr lang="zh-CN" altLang="en-US" sz="2800">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的请求报文</a:t>
            </a:r>
            <a:r>
              <a:rPr lang="en-US" altLang="zh-CN" sz="2800">
                <a:solidFill>
                  <a:srgbClr val="333399"/>
                </a:solidFill>
                <a:latin typeface="Arial" charset="0"/>
                <a:ea typeface="黑体" pitchFamily="2" charset="-122"/>
              </a:rPr>
              <a:t>DHCPREQUEST</a:t>
            </a:r>
            <a:r>
              <a:rPr lang="zh-CN" altLang="en-US" sz="2800">
                <a:solidFill>
                  <a:srgbClr val="333399"/>
                </a:solidFill>
                <a:latin typeface="Arial" charset="0"/>
                <a:ea typeface="黑体" pitchFamily="2" charset="-122"/>
              </a:rPr>
              <a:t>，则在租用期过了 </a:t>
            </a:r>
            <a:r>
              <a:rPr lang="en-US" altLang="zh-CN" sz="2800">
                <a:solidFill>
                  <a:srgbClr val="333399"/>
                </a:solidFill>
                <a:latin typeface="Arial" charset="0"/>
                <a:ea typeface="黑体" pitchFamily="2" charset="-122"/>
              </a:rPr>
              <a:t>87.5% </a:t>
            </a:r>
            <a:r>
              <a:rPr lang="zh-CN" altLang="en-US" sz="2800">
                <a:solidFill>
                  <a:srgbClr val="333399"/>
                </a:solidFill>
                <a:latin typeface="Arial" charset="0"/>
                <a:ea typeface="黑体" pitchFamily="2" charset="-122"/>
              </a:rPr>
              <a:t>时，</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客户必须重新发送请求报文 </a:t>
            </a:r>
            <a:r>
              <a:rPr lang="en-US" altLang="zh-CN" sz="2800">
                <a:solidFill>
                  <a:srgbClr val="333399"/>
                </a:solidFill>
                <a:latin typeface="Arial" charset="0"/>
                <a:ea typeface="黑体" pitchFamily="2" charset="-122"/>
              </a:rPr>
              <a:t>DHCPREQUEST</a:t>
            </a:r>
            <a:r>
              <a:rPr lang="zh-CN" altLang="en-US" sz="2800">
                <a:solidFill>
                  <a:srgbClr val="333399"/>
                </a:solidFill>
                <a:latin typeface="Arial" charset="0"/>
                <a:ea typeface="黑体" pitchFamily="2" charset="-122"/>
              </a:rPr>
              <a:t>（重复步骤</a:t>
            </a:r>
            <a:r>
              <a:rPr lang="zh-CN" altLang="en-US" sz="2800">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），然后又继续后面的步骤。 </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160</a:t>
            </a:fld>
            <a:endParaRPr lang="en-US" altLang="zh-CN"/>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a:xfrm>
            <a:off x="971550" y="188913"/>
            <a:ext cx="7793038" cy="539750"/>
          </a:xfrm>
        </p:spPr>
        <p:txBody>
          <a:bodyPr/>
          <a:lstStyle/>
          <a:p>
            <a:pPr algn="ctr"/>
            <a:r>
              <a:rPr lang="en-US" altLang="zh-CN" sz="3200"/>
              <a:t>DHCP </a:t>
            </a:r>
            <a:r>
              <a:rPr lang="zh-CN" altLang="en-US" sz="3200"/>
              <a:t>协议的工作过程 </a:t>
            </a:r>
          </a:p>
        </p:txBody>
      </p:sp>
      <p:sp>
        <p:nvSpPr>
          <p:cNvPr id="1220611" name="Line 3"/>
          <p:cNvSpPr>
            <a:spLocks noChangeShapeType="1"/>
          </p:cNvSpPr>
          <p:nvPr/>
        </p:nvSpPr>
        <p:spPr bwMode="auto">
          <a:xfrm flipH="1">
            <a:off x="5659438" y="1100138"/>
            <a:ext cx="1390650" cy="0"/>
          </a:xfrm>
          <a:prstGeom prst="line">
            <a:avLst/>
          </a:prstGeom>
          <a:noFill/>
          <a:ln w="57150">
            <a:solidFill>
              <a:srgbClr val="333399"/>
            </a:solidFill>
            <a:round/>
            <a:headEnd/>
            <a:tailEnd type="triangle" w="med" len="lg"/>
          </a:ln>
          <a:effectLst/>
        </p:spPr>
        <p:txBody>
          <a:bodyPr/>
          <a:lstStyle/>
          <a:p>
            <a:endParaRPr lang="zh-CN" altLang="en-US"/>
          </a:p>
        </p:txBody>
      </p:sp>
      <p:sp>
        <p:nvSpPr>
          <p:cNvPr id="1220612" name="Line 4"/>
          <p:cNvSpPr>
            <a:spLocks noChangeShapeType="1"/>
          </p:cNvSpPr>
          <p:nvPr/>
        </p:nvSpPr>
        <p:spPr bwMode="auto">
          <a:xfrm>
            <a:off x="2265363" y="17478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20613" name="Rectangle 5"/>
          <p:cNvSpPr>
            <a:spLocks noChangeArrowheads="1"/>
          </p:cNvSpPr>
          <p:nvPr/>
        </p:nvSpPr>
        <p:spPr bwMode="auto">
          <a:xfrm>
            <a:off x="576263" y="1576388"/>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14" name="Rectangle 6"/>
          <p:cNvSpPr>
            <a:spLocks noChangeArrowheads="1"/>
          </p:cNvSpPr>
          <p:nvPr/>
        </p:nvSpPr>
        <p:spPr bwMode="auto">
          <a:xfrm>
            <a:off x="3257550" y="1617663"/>
            <a:ext cx="2681288" cy="257175"/>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DHCPDISCOVER</a:t>
            </a:r>
          </a:p>
        </p:txBody>
      </p:sp>
      <p:sp>
        <p:nvSpPr>
          <p:cNvPr id="1220615" name="Rectangle 7"/>
          <p:cNvSpPr>
            <a:spLocks noChangeArrowheads="1"/>
          </p:cNvSpPr>
          <p:nvPr/>
        </p:nvSpPr>
        <p:spPr bwMode="auto">
          <a:xfrm>
            <a:off x="7527925" y="1576388"/>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16" name="Rectangle 8"/>
          <p:cNvSpPr>
            <a:spLocks noChangeArrowheads="1"/>
          </p:cNvSpPr>
          <p:nvPr/>
        </p:nvSpPr>
        <p:spPr bwMode="auto">
          <a:xfrm>
            <a:off x="7032625" y="1617663"/>
            <a:ext cx="495300" cy="257175"/>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17" name="Rectangle 9"/>
          <p:cNvSpPr>
            <a:spLocks noChangeArrowheads="1"/>
          </p:cNvSpPr>
          <p:nvPr/>
        </p:nvSpPr>
        <p:spPr bwMode="auto">
          <a:xfrm>
            <a:off x="1570038" y="1617663"/>
            <a:ext cx="695325" cy="257175"/>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18" name="Text Box 10"/>
          <p:cNvSpPr txBox="1">
            <a:spLocks noChangeArrowheads="1"/>
          </p:cNvSpPr>
          <p:nvPr/>
        </p:nvSpPr>
        <p:spPr bwMode="auto">
          <a:xfrm>
            <a:off x="1566863" y="18542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19" name="Text Box 11"/>
          <p:cNvSpPr txBox="1">
            <a:spLocks noChangeArrowheads="1"/>
          </p:cNvSpPr>
          <p:nvPr/>
        </p:nvSpPr>
        <p:spPr bwMode="auto">
          <a:xfrm>
            <a:off x="6848475" y="185102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20" name="Line 12"/>
          <p:cNvSpPr>
            <a:spLocks noChangeShapeType="1"/>
          </p:cNvSpPr>
          <p:nvPr/>
        </p:nvSpPr>
        <p:spPr bwMode="auto">
          <a:xfrm flipH="1">
            <a:off x="2263775" y="2359025"/>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20621" name="Rectangle 13"/>
          <p:cNvSpPr>
            <a:spLocks noChangeArrowheads="1"/>
          </p:cNvSpPr>
          <p:nvPr/>
        </p:nvSpPr>
        <p:spPr bwMode="auto">
          <a:xfrm>
            <a:off x="576263" y="2187575"/>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22" name="Rectangle 14"/>
          <p:cNvSpPr>
            <a:spLocks noChangeArrowheads="1"/>
          </p:cNvSpPr>
          <p:nvPr/>
        </p:nvSpPr>
        <p:spPr bwMode="auto">
          <a:xfrm>
            <a:off x="3257550" y="2230438"/>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DHCPOFFER</a:t>
            </a:r>
          </a:p>
        </p:txBody>
      </p:sp>
      <p:sp>
        <p:nvSpPr>
          <p:cNvPr id="1220623" name="Rectangle 15"/>
          <p:cNvSpPr>
            <a:spLocks noChangeArrowheads="1"/>
          </p:cNvSpPr>
          <p:nvPr/>
        </p:nvSpPr>
        <p:spPr bwMode="auto">
          <a:xfrm>
            <a:off x="7527925" y="2187575"/>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24" name="Rectangle 16"/>
          <p:cNvSpPr>
            <a:spLocks noChangeArrowheads="1"/>
          </p:cNvSpPr>
          <p:nvPr/>
        </p:nvSpPr>
        <p:spPr bwMode="auto">
          <a:xfrm>
            <a:off x="7032625" y="2230438"/>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25" name="Rectangle 17"/>
          <p:cNvSpPr>
            <a:spLocks noChangeArrowheads="1"/>
          </p:cNvSpPr>
          <p:nvPr/>
        </p:nvSpPr>
        <p:spPr bwMode="auto">
          <a:xfrm>
            <a:off x="1568450" y="2230438"/>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26" name="Text Box 18"/>
          <p:cNvSpPr txBox="1">
            <a:spLocks noChangeArrowheads="1"/>
          </p:cNvSpPr>
          <p:nvPr/>
        </p:nvSpPr>
        <p:spPr bwMode="auto">
          <a:xfrm>
            <a:off x="1566863" y="2462213"/>
            <a:ext cx="722312"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27" name="Text Box 19"/>
          <p:cNvSpPr txBox="1">
            <a:spLocks noChangeArrowheads="1"/>
          </p:cNvSpPr>
          <p:nvPr/>
        </p:nvSpPr>
        <p:spPr bwMode="auto">
          <a:xfrm>
            <a:off x="6848475" y="2462213"/>
            <a:ext cx="720725" cy="395287"/>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28" name="Line 20"/>
          <p:cNvSpPr>
            <a:spLocks noChangeShapeType="1"/>
          </p:cNvSpPr>
          <p:nvPr/>
        </p:nvSpPr>
        <p:spPr bwMode="auto">
          <a:xfrm>
            <a:off x="2265363" y="29686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20629" name="Rectangle 21"/>
          <p:cNvSpPr>
            <a:spLocks noChangeArrowheads="1"/>
          </p:cNvSpPr>
          <p:nvPr/>
        </p:nvSpPr>
        <p:spPr bwMode="auto">
          <a:xfrm>
            <a:off x="576263" y="2798763"/>
            <a:ext cx="993775" cy="341312"/>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30" name="Rectangle 22"/>
          <p:cNvSpPr>
            <a:spLocks noChangeArrowheads="1"/>
          </p:cNvSpPr>
          <p:nvPr/>
        </p:nvSpPr>
        <p:spPr bwMode="auto">
          <a:xfrm>
            <a:off x="3257550" y="2841625"/>
            <a:ext cx="2681288" cy="255588"/>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20631" name="Rectangle 23"/>
          <p:cNvSpPr>
            <a:spLocks noChangeArrowheads="1"/>
          </p:cNvSpPr>
          <p:nvPr/>
        </p:nvSpPr>
        <p:spPr bwMode="auto">
          <a:xfrm>
            <a:off x="7527925" y="2798763"/>
            <a:ext cx="993775" cy="341312"/>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32" name="Rectangle 24"/>
          <p:cNvSpPr>
            <a:spLocks noChangeArrowheads="1"/>
          </p:cNvSpPr>
          <p:nvPr/>
        </p:nvSpPr>
        <p:spPr bwMode="auto">
          <a:xfrm>
            <a:off x="7032625" y="2841625"/>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33" name="Rectangle 25"/>
          <p:cNvSpPr>
            <a:spLocks noChangeArrowheads="1"/>
          </p:cNvSpPr>
          <p:nvPr/>
        </p:nvSpPr>
        <p:spPr bwMode="auto">
          <a:xfrm>
            <a:off x="1570038" y="2841625"/>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34" name="Text Box 26"/>
          <p:cNvSpPr txBox="1">
            <a:spLocks noChangeArrowheads="1"/>
          </p:cNvSpPr>
          <p:nvPr/>
        </p:nvSpPr>
        <p:spPr bwMode="auto">
          <a:xfrm>
            <a:off x="1566863" y="30749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35" name="Text Box 27"/>
          <p:cNvSpPr txBox="1">
            <a:spLocks noChangeArrowheads="1"/>
          </p:cNvSpPr>
          <p:nvPr/>
        </p:nvSpPr>
        <p:spPr bwMode="auto">
          <a:xfrm>
            <a:off x="6848475" y="30749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36" name="Line 28"/>
          <p:cNvSpPr>
            <a:spLocks noChangeShapeType="1"/>
          </p:cNvSpPr>
          <p:nvPr/>
        </p:nvSpPr>
        <p:spPr bwMode="auto">
          <a:xfrm flipH="1">
            <a:off x="2263775" y="3579813"/>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20637" name="Rectangle 29"/>
          <p:cNvSpPr>
            <a:spLocks noChangeArrowheads="1"/>
          </p:cNvSpPr>
          <p:nvPr/>
        </p:nvSpPr>
        <p:spPr bwMode="auto">
          <a:xfrm>
            <a:off x="576263" y="3409950"/>
            <a:ext cx="992187" cy="339725"/>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38" name="Rectangle 30"/>
          <p:cNvSpPr>
            <a:spLocks noChangeArrowheads="1"/>
          </p:cNvSpPr>
          <p:nvPr/>
        </p:nvSpPr>
        <p:spPr bwMode="auto">
          <a:xfrm>
            <a:off x="3257550" y="3452813"/>
            <a:ext cx="2681288" cy="25400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20639" name="Rectangle 31"/>
          <p:cNvSpPr>
            <a:spLocks noChangeArrowheads="1"/>
          </p:cNvSpPr>
          <p:nvPr/>
        </p:nvSpPr>
        <p:spPr bwMode="auto">
          <a:xfrm>
            <a:off x="7527925" y="3409950"/>
            <a:ext cx="993775" cy="339725"/>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40" name="Rectangle 32"/>
          <p:cNvSpPr>
            <a:spLocks noChangeArrowheads="1"/>
          </p:cNvSpPr>
          <p:nvPr/>
        </p:nvSpPr>
        <p:spPr bwMode="auto">
          <a:xfrm>
            <a:off x="7032625" y="3452813"/>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41" name="Rectangle 33"/>
          <p:cNvSpPr>
            <a:spLocks noChangeArrowheads="1"/>
          </p:cNvSpPr>
          <p:nvPr/>
        </p:nvSpPr>
        <p:spPr bwMode="auto">
          <a:xfrm>
            <a:off x="1568450" y="3452813"/>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42" name="Text Box 34"/>
          <p:cNvSpPr txBox="1">
            <a:spLocks noChangeArrowheads="1"/>
          </p:cNvSpPr>
          <p:nvPr/>
        </p:nvSpPr>
        <p:spPr bwMode="auto">
          <a:xfrm>
            <a:off x="1566863" y="36845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43" name="Text Box 35"/>
          <p:cNvSpPr txBox="1">
            <a:spLocks noChangeArrowheads="1"/>
          </p:cNvSpPr>
          <p:nvPr/>
        </p:nvSpPr>
        <p:spPr bwMode="auto">
          <a:xfrm>
            <a:off x="6848475" y="36845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44" name="Line 36"/>
          <p:cNvSpPr>
            <a:spLocks noChangeShapeType="1"/>
          </p:cNvSpPr>
          <p:nvPr/>
        </p:nvSpPr>
        <p:spPr bwMode="auto">
          <a:xfrm>
            <a:off x="2265363" y="4187825"/>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20645" name="Rectangle 37"/>
          <p:cNvSpPr>
            <a:spLocks noChangeArrowheads="1"/>
          </p:cNvSpPr>
          <p:nvPr/>
        </p:nvSpPr>
        <p:spPr bwMode="auto">
          <a:xfrm>
            <a:off x="576263" y="4017963"/>
            <a:ext cx="993775"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46" name="Rectangle 38"/>
          <p:cNvSpPr>
            <a:spLocks noChangeArrowheads="1"/>
          </p:cNvSpPr>
          <p:nvPr/>
        </p:nvSpPr>
        <p:spPr bwMode="auto">
          <a:xfrm>
            <a:off x="3257550" y="4060825"/>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DHCPREQUEST</a:t>
            </a:r>
          </a:p>
        </p:txBody>
      </p:sp>
      <p:sp>
        <p:nvSpPr>
          <p:cNvPr id="1220647" name="Rectangle 39"/>
          <p:cNvSpPr>
            <a:spLocks noChangeArrowheads="1"/>
          </p:cNvSpPr>
          <p:nvPr/>
        </p:nvSpPr>
        <p:spPr bwMode="auto">
          <a:xfrm>
            <a:off x="7527925" y="4017963"/>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48" name="Rectangle 40"/>
          <p:cNvSpPr>
            <a:spLocks noChangeArrowheads="1"/>
          </p:cNvSpPr>
          <p:nvPr/>
        </p:nvSpPr>
        <p:spPr bwMode="auto">
          <a:xfrm>
            <a:off x="7032625" y="4060825"/>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49" name="Rectangle 41"/>
          <p:cNvSpPr>
            <a:spLocks noChangeArrowheads="1"/>
          </p:cNvSpPr>
          <p:nvPr/>
        </p:nvSpPr>
        <p:spPr bwMode="auto">
          <a:xfrm>
            <a:off x="1570038" y="4060825"/>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50" name="Text Box 42"/>
          <p:cNvSpPr txBox="1">
            <a:spLocks noChangeArrowheads="1"/>
          </p:cNvSpPr>
          <p:nvPr/>
        </p:nvSpPr>
        <p:spPr bwMode="auto">
          <a:xfrm>
            <a:off x="1566863" y="4292600"/>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51" name="Text Box 43"/>
          <p:cNvSpPr txBox="1">
            <a:spLocks noChangeArrowheads="1"/>
          </p:cNvSpPr>
          <p:nvPr/>
        </p:nvSpPr>
        <p:spPr bwMode="auto">
          <a:xfrm>
            <a:off x="6848475" y="4292600"/>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52" name="Line 44"/>
          <p:cNvSpPr>
            <a:spLocks noChangeShapeType="1"/>
          </p:cNvSpPr>
          <p:nvPr/>
        </p:nvSpPr>
        <p:spPr bwMode="auto">
          <a:xfrm flipH="1">
            <a:off x="2263775" y="4800600"/>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20653" name="Rectangle 45"/>
          <p:cNvSpPr>
            <a:spLocks noChangeArrowheads="1"/>
          </p:cNvSpPr>
          <p:nvPr/>
        </p:nvSpPr>
        <p:spPr bwMode="auto">
          <a:xfrm>
            <a:off x="576263" y="4629150"/>
            <a:ext cx="992187"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54" name="Rectangle 46"/>
          <p:cNvSpPr>
            <a:spLocks noChangeArrowheads="1"/>
          </p:cNvSpPr>
          <p:nvPr/>
        </p:nvSpPr>
        <p:spPr bwMode="auto">
          <a:xfrm>
            <a:off x="3257550" y="4672013"/>
            <a:ext cx="2681288" cy="255587"/>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DHCPNACK</a:t>
            </a:r>
          </a:p>
        </p:txBody>
      </p:sp>
      <p:sp>
        <p:nvSpPr>
          <p:cNvPr id="1220655" name="Rectangle 47"/>
          <p:cNvSpPr>
            <a:spLocks noChangeArrowheads="1"/>
          </p:cNvSpPr>
          <p:nvPr/>
        </p:nvSpPr>
        <p:spPr bwMode="auto">
          <a:xfrm>
            <a:off x="7527925" y="4629150"/>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56" name="Rectangle 48"/>
          <p:cNvSpPr>
            <a:spLocks noChangeArrowheads="1"/>
          </p:cNvSpPr>
          <p:nvPr/>
        </p:nvSpPr>
        <p:spPr bwMode="auto">
          <a:xfrm>
            <a:off x="7032625" y="4672013"/>
            <a:ext cx="495300" cy="255587"/>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57" name="Rectangle 49"/>
          <p:cNvSpPr>
            <a:spLocks noChangeArrowheads="1"/>
          </p:cNvSpPr>
          <p:nvPr/>
        </p:nvSpPr>
        <p:spPr bwMode="auto">
          <a:xfrm>
            <a:off x="1568450" y="4672013"/>
            <a:ext cx="695325" cy="255587"/>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58" name="Text Box 50"/>
          <p:cNvSpPr txBox="1">
            <a:spLocks noChangeArrowheads="1"/>
          </p:cNvSpPr>
          <p:nvPr/>
        </p:nvSpPr>
        <p:spPr bwMode="auto">
          <a:xfrm>
            <a:off x="1566863" y="4903788"/>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59" name="Text Box 51"/>
          <p:cNvSpPr txBox="1">
            <a:spLocks noChangeArrowheads="1"/>
          </p:cNvSpPr>
          <p:nvPr/>
        </p:nvSpPr>
        <p:spPr bwMode="auto">
          <a:xfrm>
            <a:off x="6848475" y="4903788"/>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60" name="Line 52"/>
          <p:cNvSpPr>
            <a:spLocks noChangeShapeType="1"/>
          </p:cNvSpPr>
          <p:nvPr/>
        </p:nvSpPr>
        <p:spPr bwMode="auto">
          <a:xfrm flipH="1">
            <a:off x="2263775" y="5411788"/>
            <a:ext cx="4768850" cy="0"/>
          </a:xfrm>
          <a:prstGeom prst="line">
            <a:avLst/>
          </a:prstGeom>
          <a:noFill/>
          <a:ln w="57150">
            <a:solidFill>
              <a:schemeClr val="hlink"/>
            </a:solidFill>
            <a:round/>
            <a:headEnd/>
            <a:tailEnd type="triangle" w="med" len="lg"/>
          </a:ln>
          <a:effectLst/>
        </p:spPr>
        <p:txBody>
          <a:bodyPr/>
          <a:lstStyle/>
          <a:p>
            <a:endParaRPr lang="zh-CN" altLang="en-US"/>
          </a:p>
        </p:txBody>
      </p:sp>
      <p:sp>
        <p:nvSpPr>
          <p:cNvPr id="1220661" name="Rectangle 53"/>
          <p:cNvSpPr>
            <a:spLocks noChangeArrowheads="1"/>
          </p:cNvSpPr>
          <p:nvPr/>
        </p:nvSpPr>
        <p:spPr bwMode="auto">
          <a:xfrm>
            <a:off x="576263" y="5240338"/>
            <a:ext cx="992187" cy="338137"/>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62" name="Rectangle 54"/>
          <p:cNvSpPr>
            <a:spLocks noChangeArrowheads="1"/>
          </p:cNvSpPr>
          <p:nvPr/>
        </p:nvSpPr>
        <p:spPr bwMode="auto">
          <a:xfrm>
            <a:off x="3257550" y="5283200"/>
            <a:ext cx="2681288" cy="255588"/>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DHCPACK</a:t>
            </a:r>
          </a:p>
        </p:txBody>
      </p:sp>
      <p:sp>
        <p:nvSpPr>
          <p:cNvPr id="1220663" name="Rectangle 55"/>
          <p:cNvSpPr>
            <a:spLocks noChangeArrowheads="1"/>
          </p:cNvSpPr>
          <p:nvPr/>
        </p:nvSpPr>
        <p:spPr bwMode="auto">
          <a:xfrm>
            <a:off x="7527925" y="5240338"/>
            <a:ext cx="993775" cy="338137"/>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64" name="Rectangle 56"/>
          <p:cNvSpPr>
            <a:spLocks noChangeArrowheads="1"/>
          </p:cNvSpPr>
          <p:nvPr/>
        </p:nvSpPr>
        <p:spPr bwMode="auto">
          <a:xfrm>
            <a:off x="7032625" y="5283200"/>
            <a:ext cx="495300" cy="255588"/>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65" name="Rectangle 57"/>
          <p:cNvSpPr>
            <a:spLocks noChangeArrowheads="1"/>
          </p:cNvSpPr>
          <p:nvPr/>
        </p:nvSpPr>
        <p:spPr bwMode="auto">
          <a:xfrm>
            <a:off x="1568450" y="5283200"/>
            <a:ext cx="695325" cy="255588"/>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66" name="Text Box 58"/>
          <p:cNvSpPr txBox="1">
            <a:spLocks noChangeArrowheads="1"/>
          </p:cNvSpPr>
          <p:nvPr/>
        </p:nvSpPr>
        <p:spPr bwMode="auto">
          <a:xfrm>
            <a:off x="1566863" y="5514975"/>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67" name="Text Box 59"/>
          <p:cNvSpPr txBox="1">
            <a:spLocks noChangeArrowheads="1"/>
          </p:cNvSpPr>
          <p:nvPr/>
        </p:nvSpPr>
        <p:spPr bwMode="auto">
          <a:xfrm>
            <a:off x="6848475" y="55149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68" name="Line 60"/>
          <p:cNvSpPr>
            <a:spLocks noChangeShapeType="1"/>
          </p:cNvSpPr>
          <p:nvPr/>
        </p:nvSpPr>
        <p:spPr bwMode="auto">
          <a:xfrm>
            <a:off x="2265363" y="6256338"/>
            <a:ext cx="4767262" cy="0"/>
          </a:xfrm>
          <a:prstGeom prst="line">
            <a:avLst/>
          </a:prstGeom>
          <a:noFill/>
          <a:ln w="57150">
            <a:solidFill>
              <a:srgbClr val="333399"/>
            </a:solidFill>
            <a:round/>
            <a:headEnd/>
            <a:tailEnd type="triangle" w="med" len="lg"/>
          </a:ln>
          <a:effectLst/>
        </p:spPr>
        <p:txBody>
          <a:bodyPr/>
          <a:lstStyle/>
          <a:p>
            <a:endParaRPr lang="zh-CN" altLang="en-US"/>
          </a:p>
        </p:txBody>
      </p:sp>
      <p:sp>
        <p:nvSpPr>
          <p:cNvPr id="1220669" name="Rectangle 61"/>
          <p:cNvSpPr>
            <a:spLocks noChangeArrowheads="1"/>
          </p:cNvSpPr>
          <p:nvPr/>
        </p:nvSpPr>
        <p:spPr bwMode="auto">
          <a:xfrm>
            <a:off x="576263" y="6086475"/>
            <a:ext cx="993775" cy="338138"/>
          </a:xfrm>
          <a:prstGeom prst="rect">
            <a:avLst/>
          </a:prstGeom>
          <a:solidFill>
            <a:srgbClr val="CCE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1220670" name="Rectangle 62"/>
          <p:cNvSpPr>
            <a:spLocks noChangeArrowheads="1"/>
          </p:cNvSpPr>
          <p:nvPr/>
        </p:nvSpPr>
        <p:spPr bwMode="auto">
          <a:xfrm>
            <a:off x="3257550" y="6129338"/>
            <a:ext cx="2681288" cy="254000"/>
          </a:xfrm>
          <a:prstGeom prst="rect">
            <a:avLst/>
          </a:prstGeom>
          <a:solidFill>
            <a:srgbClr val="CCE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DHCPRELEASE</a:t>
            </a:r>
          </a:p>
        </p:txBody>
      </p:sp>
      <p:sp>
        <p:nvSpPr>
          <p:cNvPr id="1220671" name="Rectangle 63"/>
          <p:cNvSpPr>
            <a:spLocks noChangeArrowheads="1"/>
          </p:cNvSpPr>
          <p:nvPr/>
        </p:nvSpPr>
        <p:spPr bwMode="auto">
          <a:xfrm>
            <a:off x="7527925" y="608647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72" name="Rectangle 64"/>
          <p:cNvSpPr>
            <a:spLocks noChangeArrowheads="1"/>
          </p:cNvSpPr>
          <p:nvPr/>
        </p:nvSpPr>
        <p:spPr bwMode="auto">
          <a:xfrm>
            <a:off x="7032625" y="6129338"/>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73" name="Rectangle 65"/>
          <p:cNvSpPr>
            <a:spLocks noChangeArrowheads="1"/>
          </p:cNvSpPr>
          <p:nvPr/>
        </p:nvSpPr>
        <p:spPr bwMode="auto">
          <a:xfrm>
            <a:off x="1570038" y="6129338"/>
            <a:ext cx="695325" cy="254000"/>
          </a:xfrm>
          <a:prstGeom prst="rect">
            <a:avLst/>
          </a:prstGeom>
          <a:solidFill>
            <a:srgbClr val="CC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68</a:t>
            </a:r>
          </a:p>
        </p:txBody>
      </p:sp>
      <p:sp>
        <p:nvSpPr>
          <p:cNvPr id="1220674" name="Text Box 66"/>
          <p:cNvSpPr txBox="1">
            <a:spLocks noChangeArrowheads="1"/>
          </p:cNvSpPr>
          <p:nvPr/>
        </p:nvSpPr>
        <p:spPr bwMode="auto">
          <a:xfrm>
            <a:off x="1566863" y="6361113"/>
            <a:ext cx="722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75" name="Text Box 67"/>
          <p:cNvSpPr txBox="1">
            <a:spLocks noChangeArrowheads="1"/>
          </p:cNvSpPr>
          <p:nvPr/>
        </p:nvSpPr>
        <p:spPr bwMode="auto">
          <a:xfrm>
            <a:off x="6848475" y="6361113"/>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76" name="Rectangle 68"/>
          <p:cNvSpPr>
            <a:spLocks noChangeArrowheads="1"/>
          </p:cNvSpPr>
          <p:nvPr/>
        </p:nvSpPr>
        <p:spPr bwMode="auto">
          <a:xfrm>
            <a:off x="7527925" y="936625"/>
            <a:ext cx="993775" cy="338138"/>
          </a:xfrm>
          <a:prstGeom prst="rect">
            <a:avLst/>
          </a:prstGeom>
          <a:solidFill>
            <a:srgbClr val="FFCCFF"/>
          </a:solidFill>
          <a:ln w="9525">
            <a:solidFill>
              <a:schemeClr val="tx1"/>
            </a:solidFill>
            <a:miter lim="800000"/>
            <a:headEnd/>
            <a:tailEnd/>
          </a:ln>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1220677" name="Rectangle 69"/>
          <p:cNvSpPr>
            <a:spLocks noChangeArrowheads="1"/>
          </p:cNvSpPr>
          <p:nvPr/>
        </p:nvSpPr>
        <p:spPr bwMode="auto">
          <a:xfrm>
            <a:off x="7032625" y="977900"/>
            <a:ext cx="495300" cy="254000"/>
          </a:xfrm>
          <a:prstGeom prst="rect">
            <a:avLst/>
          </a:prstGeom>
          <a:solidFill>
            <a:srgbClr val="FFCC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67</a:t>
            </a:r>
          </a:p>
        </p:txBody>
      </p:sp>
      <p:sp>
        <p:nvSpPr>
          <p:cNvPr id="1220678" name="Text Box 70"/>
          <p:cNvSpPr txBox="1">
            <a:spLocks noChangeArrowheads="1"/>
          </p:cNvSpPr>
          <p:nvPr/>
        </p:nvSpPr>
        <p:spPr bwMode="auto">
          <a:xfrm>
            <a:off x="6848475" y="1209675"/>
            <a:ext cx="7207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UDP</a:t>
            </a:r>
          </a:p>
        </p:txBody>
      </p:sp>
      <p:sp>
        <p:nvSpPr>
          <p:cNvPr id="1220679" name="Text Box 71"/>
          <p:cNvSpPr txBox="1">
            <a:spLocks noChangeArrowheads="1"/>
          </p:cNvSpPr>
          <p:nvPr/>
        </p:nvSpPr>
        <p:spPr bwMode="auto">
          <a:xfrm>
            <a:off x="5740400" y="692150"/>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被动打开</a:t>
            </a:r>
          </a:p>
        </p:txBody>
      </p:sp>
      <p:sp>
        <p:nvSpPr>
          <p:cNvPr id="1220680" name="Text Box 72"/>
          <p:cNvSpPr txBox="1">
            <a:spLocks noChangeArrowheads="1"/>
          </p:cNvSpPr>
          <p:nvPr/>
        </p:nvSpPr>
        <p:spPr bwMode="auto">
          <a:xfrm>
            <a:off x="8526463" y="82073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1" name="Text Box 73"/>
          <p:cNvSpPr txBox="1">
            <a:spLocks noChangeArrowheads="1"/>
          </p:cNvSpPr>
          <p:nvPr/>
        </p:nvSpPr>
        <p:spPr bwMode="auto">
          <a:xfrm>
            <a:off x="79375" y="14351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2" name="Text Box 74"/>
          <p:cNvSpPr txBox="1">
            <a:spLocks noChangeArrowheads="1"/>
          </p:cNvSpPr>
          <p:nvPr/>
        </p:nvSpPr>
        <p:spPr bwMode="auto">
          <a:xfrm>
            <a:off x="8526463" y="20574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3" name="Text Box 75"/>
          <p:cNvSpPr txBox="1">
            <a:spLocks noChangeArrowheads="1"/>
          </p:cNvSpPr>
          <p:nvPr/>
        </p:nvSpPr>
        <p:spPr bwMode="auto">
          <a:xfrm>
            <a:off x="79375" y="26543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4" name="Text Box 76"/>
          <p:cNvSpPr txBox="1">
            <a:spLocks noChangeArrowheads="1"/>
          </p:cNvSpPr>
          <p:nvPr/>
        </p:nvSpPr>
        <p:spPr bwMode="auto">
          <a:xfrm>
            <a:off x="8521700" y="3278188"/>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5" name="Text Box 77"/>
          <p:cNvSpPr txBox="1">
            <a:spLocks noChangeArrowheads="1"/>
          </p:cNvSpPr>
          <p:nvPr/>
        </p:nvSpPr>
        <p:spPr bwMode="auto">
          <a:xfrm>
            <a:off x="79375" y="39020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6" name="Text Box 78"/>
          <p:cNvSpPr txBox="1">
            <a:spLocks noChangeArrowheads="1"/>
          </p:cNvSpPr>
          <p:nvPr/>
        </p:nvSpPr>
        <p:spPr bwMode="auto">
          <a:xfrm>
            <a:off x="8521700" y="4486275"/>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7" name="Text Box 79"/>
          <p:cNvSpPr txBox="1">
            <a:spLocks noChangeArrowheads="1"/>
          </p:cNvSpPr>
          <p:nvPr/>
        </p:nvSpPr>
        <p:spPr bwMode="auto">
          <a:xfrm>
            <a:off x="8521700" y="5110163"/>
            <a:ext cx="501650" cy="519112"/>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88" name="Text Box 80"/>
          <p:cNvSpPr txBox="1">
            <a:spLocks noChangeArrowheads="1"/>
          </p:cNvSpPr>
          <p:nvPr/>
        </p:nvSpPr>
        <p:spPr bwMode="auto">
          <a:xfrm rot="-5400000">
            <a:off x="4025900" y="5483225"/>
            <a:ext cx="641350" cy="641350"/>
          </a:xfrm>
          <a:prstGeom prst="rect">
            <a:avLst/>
          </a:prstGeom>
          <a:noFill/>
          <a:ln w="9525">
            <a:noFill/>
            <a:miter lim="800000"/>
            <a:headEnd/>
            <a:tailEnd/>
          </a:ln>
          <a:effectLst/>
        </p:spPr>
        <p:txBody>
          <a:bodyPr wrap="none">
            <a:spAutoFit/>
          </a:bodyPr>
          <a:lstStyle/>
          <a:p>
            <a:r>
              <a:rPr kumimoji="1" lang="en-US" altLang="zh-CN" b="1">
                <a:solidFill>
                  <a:srgbClr val="333399"/>
                </a:solidFill>
                <a:latin typeface="Arial" charset="0"/>
                <a:ea typeface="黑体" pitchFamily="2" charset="-122"/>
              </a:rPr>
              <a:t>…</a:t>
            </a:r>
          </a:p>
        </p:txBody>
      </p:sp>
      <p:sp>
        <p:nvSpPr>
          <p:cNvPr id="1220689" name="Text Box 81"/>
          <p:cNvSpPr txBox="1">
            <a:spLocks noChangeArrowheads="1"/>
          </p:cNvSpPr>
          <p:nvPr/>
        </p:nvSpPr>
        <p:spPr bwMode="auto">
          <a:xfrm>
            <a:off x="79375" y="5892800"/>
            <a:ext cx="501650" cy="519113"/>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sp>
        <p:nvSpPr>
          <p:cNvPr id="1220690" name="Rectangle 82"/>
          <p:cNvSpPr>
            <a:spLocks noChangeArrowheads="1"/>
          </p:cNvSpPr>
          <p:nvPr/>
        </p:nvSpPr>
        <p:spPr bwMode="auto">
          <a:xfrm>
            <a:off x="0" y="765175"/>
            <a:ext cx="9144000" cy="2447925"/>
          </a:xfrm>
          <a:prstGeom prst="rect">
            <a:avLst/>
          </a:prstGeom>
          <a:solidFill>
            <a:srgbClr val="CCECFF"/>
          </a:solidFill>
          <a:ln w="9525">
            <a:noFill/>
            <a:miter lim="800000"/>
            <a:headEnd/>
            <a:tailEnd/>
          </a:ln>
          <a:effectLst/>
        </p:spPr>
        <p:txBody>
          <a:bodyPr wrap="none" anchor="ctr"/>
          <a:lstStyle/>
          <a:p>
            <a:pPr algn="ctr"/>
            <a:endParaRPr lang="zh-CN" altLang="zh-CN" sz="2800"/>
          </a:p>
        </p:txBody>
      </p:sp>
      <p:sp>
        <p:nvSpPr>
          <p:cNvPr id="1220692" name="Text Box 84"/>
          <p:cNvSpPr txBox="1">
            <a:spLocks noChangeArrowheads="1"/>
          </p:cNvSpPr>
          <p:nvPr/>
        </p:nvSpPr>
        <p:spPr bwMode="auto">
          <a:xfrm>
            <a:off x="539750" y="1258888"/>
            <a:ext cx="8064500" cy="1504950"/>
          </a:xfrm>
          <a:prstGeom prst="rect">
            <a:avLst/>
          </a:prstGeom>
          <a:solidFill>
            <a:srgbClr val="FFFF99"/>
          </a:solidFill>
          <a:ln w="9525">
            <a:solidFill>
              <a:srgbClr val="333399"/>
            </a:solidFill>
            <a:miter lim="800000"/>
            <a:headEnd/>
            <a:tailEnd/>
          </a:ln>
          <a:effectLst/>
        </p:spPr>
        <p:txBody>
          <a:bodyPr>
            <a:spAutoFit/>
          </a:bodyPr>
          <a:lstStyle/>
          <a:p>
            <a:pPr algn="just"/>
            <a:r>
              <a:rPr lang="en-US" altLang="zh-CN">
                <a:solidFill>
                  <a:srgbClr val="333399"/>
                </a:solidFill>
                <a:latin typeface="Arial" charset="0"/>
                <a:ea typeface="黑体" pitchFamily="2" charset="-122"/>
                <a:sym typeface="Wingdings" pitchFamily="2" charset="2"/>
              </a:rPr>
              <a:t></a:t>
            </a:r>
            <a:r>
              <a:rPr lang="zh-CN" altLang="en-US" sz="2800">
                <a:solidFill>
                  <a:srgbClr val="333399"/>
                </a:solidFill>
                <a:latin typeface="Arial" charset="0"/>
                <a:ea typeface="黑体" pitchFamily="2" charset="-122"/>
              </a:rPr>
              <a:t>：</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客户可随时提前终止服务器所提供的</a:t>
            </a:r>
          </a:p>
          <a:p>
            <a:pPr algn="just"/>
            <a:r>
              <a:rPr lang="zh-CN" altLang="en-US" sz="2800">
                <a:solidFill>
                  <a:srgbClr val="333399"/>
                </a:solidFill>
                <a:latin typeface="Arial" charset="0"/>
                <a:ea typeface="黑体" pitchFamily="2" charset="-122"/>
              </a:rPr>
              <a:t>        租用期，这时只需向 </a:t>
            </a:r>
            <a:r>
              <a:rPr lang="en-US" altLang="zh-CN" sz="2800">
                <a:solidFill>
                  <a:srgbClr val="333399"/>
                </a:solidFill>
                <a:latin typeface="Arial" charset="0"/>
                <a:ea typeface="黑体" pitchFamily="2" charset="-122"/>
              </a:rPr>
              <a:t>DHCP </a:t>
            </a:r>
            <a:r>
              <a:rPr lang="zh-CN" altLang="en-US" sz="2800">
                <a:solidFill>
                  <a:srgbClr val="333399"/>
                </a:solidFill>
                <a:latin typeface="Arial" charset="0"/>
                <a:ea typeface="黑体" pitchFamily="2" charset="-122"/>
              </a:rPr>
              <a:t>服务器发送释</a:t>
            </a:r>
          </a:p>
          <a:p>
            <a:pPr algn="just"/>
            <a:r>
              <a:rPr lang="zh-CN" altLang="en-US" sz="2800">
                <a:solidFill>
                  <a:srgbClr val="333399"/>
                </a:solidFill>
                <a:latin typeface="Arial" charset="0"/>
                <a:ea typeface="黑体" pitchFamily="2" charset="-122"/>
              </a:rPr>
              <a:t>        放报文 </a:t>
            </a:r>
            <a:r>
              <a:rPr lang="en-US" altLang="zh-CN" sz="2800">
                <a:solidFill>
                  <a:srgbClr val="333399"/>
                </a:solidFill>
                <a:latin typeface="Arial" charset="0"/>
                <a:ea typeface="黑体" pitchFamily="2" charset="-122"/>
              </a:rPr>
              <a:t>DHCPRELEASE </a:t>
            </a:r>
            <a:r>
              <a:rPr lang="zh-CN" altLang="en-US" sz="2800">
                <a:solidFill>
                  <a:srgbClr val="333399"/>
                </a:solidFill>
                <a:latin typeface="Arial" charset="0"/>
                <a:ea typeface="黑体" pitchFamily="2" charset="-122"/>
              </a:rPr>
              <a:t>即可。</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161</a:t>
            </a:fld>
            <a:endParaRPr lang="en-US" altLang="zh-CN"/>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p:txBody>
          <a:bodyPr/>
          <a:lstStyle/>
          <a:p>
            <a:pPr algn="ctr"/>
            <a:r>
              <a:rPr lang="en-US" altLang="zh-CN"/>
              <a:t>6.7  </a:t>
            </a:r>
            <a:r>
              <a:rPr lang="zh-CN" altLang="en-US"/>
              <a:t>简单网络管理协议 </a:t>
            </a:r>
            <a:r>
              <a:rPr lang="en-US" altLang="zh-CN"/>
              <a:t>SNMP</a:t>
            </a:r>
            <a:br>
              <a:rPr lang="en-US" altLang="zh-CN"/>
            </a:br>
            <a:r>
              <a:rPr lang="en-US" altLang="zh-CN" sz="4000"/>
              <a:t>6.7.1  </a:t>
            </a:r>
            <a:r>
              <a:rPr lang="zh-CN" altLang="en-US" sz="4000"/>
              <a:t>网络管理的基本概念</a:t>
            </a:r>
          </a:p>
        </p:txBody>
      </p:sp>
      <p:sp>
        <p:nvSpPr>
          <p:cNvPr id="738307" name="Rectangle 3"/>
          <p:cNvSpPr>
            <a:spLocks noGrp="1" noChangeArrowheads="1"/>
          </p:cNvSpPr>
          <p:nvPr>
            <p:ph type="body" idx="1"/>
          </p:nvPr>
        </p:nvSpPr>
        <p:spPr>
          <a:xfrm>
            <a:off x="1042988" y="1906588"/>
            <a:ext cx="7772400" cy="4114800"/>
          </a:xfrm>
        </p:spPr>
        <p:txBody>
          <a:bodyPr/>
          <a:lstStyle/>
          <a:p>
            <a:r>
              <a:rPr lang="zh-CN" altLang="en-US">
                <a:solidFill>
                  <a:schemeClr val="hlink"/>
                </a:solidFill>
              </a:rPr>
              <a:t>网络管理</a:t>
            </a:r>
            <a:r>
              <a:rPr lang="zh-CN" altLang="en-US"/>
              <a:t>包括对硬件、软件和人力的使用、综合与协调，以便对网络资源进行监视、测试、配置、分析、评价和控制，这样就能以合理的价格满足网络的一些需求，如实时运行性能，服务质量等。网络管理常简称为</a:t>
            </a:r>
            <a:r>
              <a:rPr lang="zh-CN" altLang="en-US">
                <a:solidFill>
                  <a:schemeClr val="hlink"/>
                </a:solidFill>
              </a:rPr>
              <a:t>网管</a:t>
            </a:r>
            <a:r>
              <a:rPr lang="zh-CN" altLang="en-US"/>
              <a:t>。</a:t>
            </a:r>
          </a:p>
          <a:p>
            <a:r>
              <a:rPr lang="zh-CN" altLang="en-US"/>
              <a:t>网络管理并不是指对网络进行行政上的管理。</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162</a:t>
            </a:fld>
            <a:endParaRPr lang="en-US" altLang="zh-CN"/>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2" name="Rectangle 4"/>
          <p:cNvSpPr>
            <a:spLocks noGrp="1" noChangeArrowheads="1"/>
          </p:cNvSpPr>
          <p:nvPr>
            <p:ph type="title"/>
          </p:nvPr>
        </p:nvSpPr>
        <p:spPr>
          <a:xfrm>
            <a:off x="827088" y="788988"/>
            <a:ext cx="7793037" cy="768350"/>
          </a:xfrm>
        </p:spPr>
        <p:txBody>
          <a:bodyPr/>
          <a:lstStyle/>
          <a:p>
            <a:pPr algn="ctr"/>
            <a:r>
              <a:rPr lang="zh-CN" altLang="en-US"/>
              <a:t>网络管理的一般模型 </a:t>
            </a:r>
          </a:p>
        </p:txBody>
      </p:sp>
      <p:grpSp>
        <p:nvGrpSpPr>
          <p:cNvPr id="739333" name="Group 5"/>
          <p:cNvGrpSpPr>
            <a:grpSpLocks/>
          </p:cNvGrpSpPr>
          <p:nvPr/>
        </p:nvGrpSpPr>
        <p:grpSpPr bwMode="auto">
          <a:xfrm>
            <a:off x="5489575" y="4014788"/>
            <a:ext cx="1576388" cy="2006600"/>
            <a:chOff x="3072" y="2208"/>
            <a:chExt cx="1056" cy="1056"/>
          </a:xfrm>
        </p:grpSpPr>
        <p:grpSp>
          <p:nvGrpSpPr>
            <p:cNvPr id="739334" name="Group 6"/>
            <p:cNvGrpSpPr>
              <a:grpSpLocks/>
            </p:cNvGrpSpPr>
            <p:nvPr/>
          </p:nvGrpSpPr>
          <p:grpSpPr bwMode="auto">
            <a:xfrm flipH="1">
              <a:off x="3072" y="2543"/>
              <a:ext cx="888" cy="721"/>
              <a:chOff x="2565" y="2202"/>
              <a:chExt cx="355" cy="297"/>
            </a:xfrm>
          </p:grpSpPr>
          <p:sp>
            <p:nvSpPr>
              <p:cNvPr id="739335" name="Freeform 7"/>
              <p:cNvSpPr>
                <a:spLocks/>
              </p:cNvSpPr>
              <p:nvPr/>
            </p:nvSpPr>
            <p:spPr bwMode="auto">
              <a:xfrm>
                <a:off x="2646" y="2242"/>
                <a:ext cx="125" cy="189"/>
              </a:xfrm>
              <a:custGeom>
                <a:avLst/>
                <a:gdLst/>
                <a:ahLst/>
                <a:cxnLst>
                  <a:cxn ang="0">
                    <a:pos x="582" y="23"/>
                  </a:cxn>
                  <a:cxn ang="0">
                    <a:pos x="876" y="1209"/>
                  </a:cxn>
                  <a:cxn ang="0">
                    <a:pos x="0" y="1326"/>
                  </a:cxn>
                  <a:cxn ang="0">
                    <a:pos x="225" y="0"/>
                  </a:cxn>
                </a:cxnLst>
                <a:rect l="0" t="0" r="r" b="b"/>
                <a:pathLst>
                  <a:path w="876" h="1326">
                    <a:moveTo>
                      <a:pt x="582" y="23"/>
                    </a:moveTo>
                    <a:lnTo>
                      <a:pt x="876" y="1209"/>
                    </a:lnTo>
                    <a:lnTo>
                      <a:pt x="0" y="1326"/>
                    </a:lnTo>
                    <a:lnTo>
                      <a:pt x="225" y="0"/>
                    </a:lnTo>
                  </a:path>
                </a:pathLst>
              </a:custGeom>
              <a:noFill/>
              <a:ln w="11113">
                <a:solidFill>
                  <a:srgbClr val="000000"/>
                </a:solidFill>
                <a:prstDash val="solid"/>
                <a:round/>
                <a:headEnd/>
                <a:tailEnd/>
              </a:ln>
            </p:spPr>
            <p:txBody>
              <a:bodyPr/>
              <a:lstStyle/>
              <a:p>
                <a:endParaRPr lang="zh-CN" altLang="en-US"/>
              </a:p>
            </p:txBody>
          </p:sp>
          <p:grpSp>
            <p:nvGrpSpPr>
              <p:cNvPr id="739336" name="Group 8"/>
              <p:cNvGrpSpPr>
                <a:grpSpLocks/>
              </p:cNvGrpSpPr>
              <p:nvPr/>
            </p:nvGrpSpPr>
            <p:grpSpPr bwMode="auto">
              <a:xfrm>
                <a:off x="2565" y="2202"/>
                <a:ext cx="351" cy="78"/>
                <a:chOff x="2565" y="2202"/>
                <a:chExt cx="351" cy="78"/>
              </a:xfrm>
            </p:grpSpPr>
            <p:sp>
              <p:nvSpPr>
                <p:cNvPr id="739337" name="Freeform 9"/>
                <p:cNvSpPr>
                  <a:spLocks/>
                </p:cNvSpPr>
                <p:nvPr/>
              </p:nvSpPr>
              <p:spPr bwMode="auto">
                <a:xfrm>
                  <a:off x="2565" y="2202"/>
                  <a:ext cx="351" cy="66"/>
                </a:xfrm>
                <a:custGeom>
                  <a:avLst/>
                  <a:gdLst/>
                  <a:ahLst/>
                  <a:cxnLst>
                    <a:cxn ang="0">
                      <a:pos x="2454" y="242"/>
                    </a:cxn>
                    <a:cxn ang="0">
                      <a:pos x="906" y="468"/>
                    </a:cxn>
                    <a:cxn ang="0">
                      <a:pos x="0" y="118"/>
                    </a:cxn>
                    <a:cxn ang="0">
                      <a:pos x="1162" y="0"/>
                    </a:cxn>
                    <a:cxn ang="0">
                      <a:pos x="2454" y="242"/>
                    </a:cxn>
                  </a:cxnLst>
                  <a:rect l="0" t="0" r="r" b="b"/>
                  <a:pathLst>
                    <a:path w="2454" h="468">
                      <a:moveTo>
                        <a:pt x="2454" y="242"/>
                      </a:moveTo>
                      <a:lnTo>
                        <a:pt x="906" y="468"/>
                      </a:lnTo>
                      <a:lnTo>
                        <a:pt x="0" y="118"/>
                      </a:lnTo>
                      <a:lnTo>
                        <a:pt x="1162" y="0"/>
                      </a:lnTo>
                      <a:lnTo>
                        <a:pt x="2454" y="242"/>
                      </a:lnTo>
                      <a:close/>
                    </a:path>
                  </a:pathLst>
                </a:custGeom>
                <a:solidFill>
                  <a:srgbClr val="FFFFFF"/>
                </a:solidFill>
                <a:ln w="1588">
                  <a:solidFill>
                    <a:srgbClr val="000000"/>
                  </a:solidFill>
                  <a:prstDash val="solid"/>
                  <a:round/>
                  <a:headEnd/>
                  <a:tailEnd/>
                </a:ln>
              </p:spPr>
              <p:txBody>
                <a:bodyPr/>
                <a:lstStyle/>
                <a:p>
                  <a:endParaRPr lang="zh-CN" altLang="en-US"/>
                </a:p>
              </p:txBody>
            </p:sp>
            <p:sp>
              <p:nvSpPr>
                <p:cNvPr id="739338" name="Freeform 10"/>
                <p:cNvSpPr>
                  <a:spLocks/>
                </p:cNvSpPr>
                <p:nvPr/>
              </p:nvSpPr>
              <p:spPr bwMode="auto">
                <a:xfrm>
                  <a:off x="2694" y="2236"/>
                  <a:ext cx="221" cy="44"/>
                </a:xfrm>
                <a:custGeom>
                  <a:avLst/>
                  <a:gdLst/>
                  <a:ahLst/>
                  <a:cxnLst>
                    <a:cxn ang="0">
                      <a:pos x="1542" y="0"/>
                    </a:cxn>
                    <a:cxn ang="0">
                      <a:pos x="0" y="225"/>
                    </a:cxn>
                    <a:cxn ang="0">
                      <a:pos x="0" y="303"/>
                    </a:cxn>
                    <a:cxn ang="0">
                      <a:pos x="1542" y="79"/>
                    </a:cxn>
                    <a:cxn ang="0">
                      <a:pos x="1542" y="0"/>
                    </a:cxn>
                  </a:cxnLst>
                  <a:rect l="0" t="0" r="r" b="b"/>
                  <a:pathLst>
                    <a:path w="1542" h="303">
                      <a:moveTo>
                        <a:pt x="1542" y="0"/>
                      </a:moveTo>
                      <a:lnTo>
                        <a:pt x="0" y="225"/>
                      </a:lnTo>
                      <a:lnTo>
                        <a:pt x="0" y="303"/>
                      </a:lnTo>
                      <a:lnTo>
                        <a:pt x="1542" y="79"/>
                      </a:lnTo>
                      <a:lnTo>
                        <a:pt x="1542" y="0"/>
                      </a:lnTo>
                      <a:close/>
                    </a:path>
                  </a:pathLst>
                </a:custGeom>
                <a:solidFill>
                  <a:srgbClr val="E0E0E0"/>
                </a:solidFill>
                <a:ln w="1588">
                  <a:solidFill>
                    <a:srgbClr val="000000"/>
                  </a:solidFill>
                  <a:prstDash val="solid"/>
                  <a:round/>
                  <a:headEnd/>
                  <a:tailEnd/>
                </a:ln>
              </p:spPr>
              <p:txBody>
                <a:bodyPr/>
                <a:lstStyle/>
                <a:p>
                  <a:endParaRPr lang="zh-CN" altLang="en-US"/>
                </a:p>
              </p:txBody>
            </p:sp>
            <p:sp>
              <p:nvSpPr>
                <p:cNvPr id="739339" name="Freeform 11"/>
                <p:cNvSpPr>
                  <a:spLocks/>
                </p:cNvSpPr>
                <p:nvPr/>
              </p:nvSpPr>
              <p:spPr bwMode="auto">
                <a:xfrm>
                  <a:off x="2565" y="2218"/>
                  <a:ext cx="129" cy="62"/>
                </a:xfrm>
                <a:custGeom>
                  <a:avLst/>
                  <a:gdLst/>
                  <a:ahLst/>
                  <a:cxnLst>
                    <a:cxn ang="0">
                      <a:pos x="906" y="428"/>
                    </a:cxn>
                    <a:cxn ang="0">
                      <a:pos x="906" y="350"/>
                    </a:cxn>
                    <a:cxn ang="0">
                      <a:pos x="0" y="0"/>
                    </a:cxn>
                    <a:cxn ang="0">
                      <a:pos x="0" y="54"/>
                    </a:cxn>
                    <a:cxn ang="0">
                      <a:pos x="906" y="428"/>
                    </a:cxn>
                  </a:cxnLst>
                  <a:rect l="0" t="0" r="r" b="b"/>
                  <a:pathLst>
                    <a:path w="906" h="428">
                      <a:moveTo>
                        <a:pt x="906" y="428"/>
                      </a:moveTo>
                      <a:lnTo>
                        <a:pt x="906" y="350"/>
                      </a:lnTo>
                      <a:lnTo>
                        <a:pt x="0" y="0"/>
                      </a:lnTo>
                      <a:lnTo>
                        <a:pt x="0" y="54"/>
                      </a:lnTo>
                      <a:lnTo>
                        <a:pt x="906" y="428"/>
                      </a:lnTo>
                      <a:close/>
                    </a:path>
                  </a:pathLst>
                </a:custGeom>
                <a:solidFill>
                  <a:srgbClr val="C0C0C0"/>
                </a:solidFill>
                <a:ln w="1588">
                  <a:solidFill>
                    <a:srgbClr val="000000"/>
                  </a:solidFill>
                  <a:prstDash val="solid"/>
                  <a:round/>
                  <a:headEnd/>
                  <a:tailEnd/>
                </a:ln>
              </p:spPr>
              <p:txBody>
                <a:bodyPr/>
                <a:lstStyle/>
                <a:p>
                  <a:endParaRPr lang="zh-CN" altLang="en-US"/>
                </a:p>
              </p:txBody>
            </p:sp>
          </p:grpSp>
          <p:sp>
            <p:nvSpPr>
              <p:cNvPr id="739340" name="Freeform 12"/>
              <p:cNvSpPr>
                <a:spLocks/>
              </p:cNvSpPr>
              <p:nvPr/>
            </p:nvSpPr>
            <p:spPr bwMode="auto">
              <a:xfrm>
                <a:off x="2767" y="2256"/>
                <a:ext cx="153" cy="243"/>
              </a:xfrm>
              <a:custGeom>
                <a:avLst/>
                <a:gdLst/>
                <a:ahLst/>
                <a:cxnLst>
                  <a:cxn ang="0">
                    <a:pos x="589" y="0"/>
                  </a:cxn>
                  <a:cxn ang="0">
                    <a:pos x="1066" y="1569"/>
                  </a:cxn>
                  <a:cxn ang="0">
                    <a:pos x="0" y="1700"/>
                  </a:cxn>
                  <a:cxn ang="0">
                    <a:pos x="170" y="32"/>
                  </a:cxn>
                </a:cxnLst>
                <a:rect l="0" t="0" r="r" b="b"/>
                <a:pathLst>
                  <a:path w="1066" h="1700">
                    <a:moveTo>
                      <a:pt x="589" y="0"/>
                    </a:moveTo>
                    <a:lnTo>
                      <a:pt x="1066" y="1569"/>
                    </a:lnTo>
                    <a:lnTo>
                      <a:pt x="0" y="1700"/>
                    </a:lnTo>
                    <a:lnTo>
                      <a:pt x="170" y="32"/>
                    </a:lnTo>
                  </a:path>
                </a:pathLst>
              </a:custGeom>
              <a:noFill/>
              <a:ln w="11113">
                <a:solidFill>
                  <a:srgbClr val="000000"/>
                </a:solidFill>
                <a:prstDash val="solid"/>
                <a:round/>
                <a:headEnd/>
                <a:tailEnd/>
              </a:ln>
            </p:spPr>
            <p:txBody>
              <a:bodyPr/>
              <a:lstStyle/>
              <a:p>
                <a:endParaRPr lang="zh-CN" altLang="en-US"/>
              </a:p>
            </p:txBody>
          </p:sp>
        </p:grpSp>
        <p:grpSp>
          <p:nvGrpSpPr>
            <p:cNvPr id="739341" name="Group 13"/>
            <p:cNvGrpSpPr>
              <a:grpSpLocks/>
            </p:cNvGrpSpPr>
            <p:nvPr/>
          </p:nvGrpSpPr>
          <p:grpSpPr bwMode="auto">
            <a:xfrm flipH="1">
              <a:off x="3225" y="2269"/>
              <a:ext cx="610" cy="417"/>
              <a:chOff x="2615" y="2089"/>
              <a:chExt cx="244" cy="172"/>
            </a:xfrm>
          </p:grpSpPr>
          <p:grpSp>
            <p:nvGrpSpPr>
              <p:cNvPr id="739342" name="Group 14"/>
              <p:cNvGrpSpPr>
                <a:grpSpLocks/>
              </p:cNvGrpSpPr>
              <p:nvPr/>
            </p:nvGrpSpPr>
            <p:grpSpPr bwMode="auto">
              <a:xfrm>
                <a:off x="2671" y="2089"/>
                <a:ext cx="188" cy="156"/>
                <a:chOff x="2671" y="2089"/>
                <a:chExt cx="188" cy="156"/>
              </a:xfrm>
            </p:grpSpPr>
            <p:grpSp>
              <p:nvGrpSpPr>
                <p:cNvPr id="739343" name="Group 15"/>
                <p:cNvGrpSpPr>
                  <a:grpSpLocks/>
                </p:cNvGrpSpPr>
                <p:nvPr/>
              </p:nvGrpSpPr>
              <p:grpSpPr bwMode="auto">
                <a:xfrm>
                  <a:off x="2671" y="2089"/>
                  <a:ext cx="188" cy="156"/>
                  <a:chOff x="2671" y="2089"/>
                  <a:chExt cx="188" cy="156"/>
                </a:xfrm>
              </p:grpSpPr>
              <p:grpSp>
                <p:nvGrpSpPr>
                  <p:cNvPr id="739344" name="Group 16"/>
                  <p:cNvGrpSpPr>
                    <a:grpSpLocks/>
                  </p:cNvGrpSpPr>
                  <p:nvPr/>
                </p:nvGrpSpPr>
                <p:grpSpPr bwMode="auto">
                  <a:xfrm>
                    <a:off x="2671" y="2177"/>
                    <a:ext cx="188" cy="68"/>
                    <a:chOff x="2671" y="2177"/>
                    <a:chExt cx="188" cy="68"/>
                  </a:xfrm>
                </p:grpSpPr>
                <p:sp>
                  <p:nvSpPr>
                    <p:cNvPr id="739345" name="Freeform 17"/>
                    <p:cNvSpPr>
                      <a:spLocks/>
                    </p:cNvSpPr>
                    <p:nvPr/>
                  </p:nvSpPr>
                  <p:spPr bwMode="auto">
                    <a:xfrm>
                      <a:off x="2671" y="2177"/>
                      <a:ext cx="108" cy="68"/>
                    </a:xfrm>
                    <a:custGeom>
                      <a:avLst/>
                      <a:gdLst/>
                      <a:ahLst/>
                      <a:cxnLst>
                        <a:cxn ang="0">
                          <a:pos x="758" y="146"/>
                        </a:cxn>
                        <a:cxn ang="0">
                          <a:pos x="758" y="475"/>
                        </a:cxn>
                        <a:cxn ang="0">
                          <a:pos x="0" y="232"/>
                        </a:cxn>
                        <a:cxn ang="0">
                          <a:pos x="0" y="0"/>
                        </a:cxn>
                        <a:cxn ang="0">
                          <a:pos x="758" y="146"/>
                        </a:cxn>
                      </a:cxnLst>
                      <a:rect l="0" t="0" r="r" b="b"/>
                      <a:pathLst>
                        <a:path w="758" h="475">
                          <a:moveTo>
                            <a:pt x="758" y="146"/>
                          </a:moveTo>
                          <a:lnTo>
                            <a:pt x="758" y="475"/>
                          </a:lnTo>
                          <a:lnTo>
                            <a:pt x="0" y="232"/>
                          </a:lnTo>
                          <a:lnTo>
                            <a:pt x="0" y="0"/>
                          </a:lnTo>
                          <a:lnTo>
                            <a:pt x="758" y="146"/>
                          </a:lnTo>
                          <a:close/>
                        </a:path>
                      </a:pathLst>
                    </a:custGeom>
                    <a:solidFill>
                      <a:srgbClr val="A0A0A0"/>
                    </a:solidFill>
                    <a:ln w="1588">
                      <a:solidFill>
                        <a:srgbClr val="000000"/>
                      </a:solidFill>
                      <a:prstDash val="solid"/>
                      <a:round/>
                      <a:headEnd/>
                      <a:tailEnd/>
                    </a:ln>
                  </p:spPr>
                  <p:txBody>
                    <a:bodyPr/>
                    <a:lstStyle/>
                    <a:p>
                      <a:endParaRPr lang="zh-CN" altLang="en-US"/>
                    </a:p>
                  </p:txBody>
                </p:sp>
                <p:sp>
                  <p:nvSpPr>
                    <p:cNvPr id="739346" name="Freeform 18"/>
                    <p:cNvSpPr>
                      <a:spLocks/>
                    </p:cNvSpPr>
                    <p:nvPr/>
                  </p:nvSpPr>
                  <p:spPr bwMode="auto">
                    <a:xfrm>
                      <a:off x="2779" y="2193"/>
                      <a:ext cx="80" cy="52"/>
                    </a:xfrm>
                    <a:custGeom>
                      <a:avLst/>
                      <a:gdLst/>
                      <a:ahLst/>
                      <a:cxnLst>
                        <a:cxn ang="0">
                          <a:pos x="0" y="33"/>
                        </a:cxn>
                        <a:cxn ang="0">
                          <a:pos x="0" y="362"/>
                        </a:cxn>
                        <a:cxn ang="0">
                          <a:pos x="563" y="280"/>
                        </a:cxn>
                        <a:cxn ang="0">
                          <a:pos x="563" y="0"/>
                        </a:cxn>
                        <a:cxn ang="0">
                          <a:pos x="0" y="33"/>
                        </a:cxn>
                      </a:cxnLst>
                      <a:rect l="0" t="0" r="r" b="b"/>
                      <a:pathLst>
                        <a:path w="563" h="362">
                          <a:moveTo>
                            <a:pt x="0" y="33"/>
                          </a:moveTo>
                          <a:lnTo>
                            <a:pt x="0" y="362"/>
                          </a:lnTo>
                          <a:lnTo>
                            <a:pt x="563" y="280"/>
                          </a:lnTo>
                          <a:lnTo>
                            <a:pt x="563" y="0"/>
                          </a:lnTo>
                          <a:lnTo>
                            <a:pt x="0" y="33"/>
                          </a:lnTo>
                          <a:close/>
                        </a:path>
                      </a:pathLst>
                    </a:custGeom>
                    <a:solidFill>
                      <a:srgbClr val="808080"/>
                    </a:solidFill>
                    <a:ln w="1588">
                      <a:solidFill>
                        <a:srgbClr val="000000"/>
                      </a:solidFill>
                      <a:prstDash val="solid"/>
                      <a:round/>
                      <a:headEnd/>
                      <a:tailEnd/>
                    </a:ln>
                  </p:spPr>
                  <p:txBody>
                    <a:bodyPr/>
                    <a:lstStyle/>
                    <a:p>
                      <a:endParaRPr lang="zh-CN" altLang="en-US"/>
                    </a:p>
                  </p:txBody>
                </p:sp>
                <p:sp>
                  <p:nvSpPr>
                    <p:cNvPr id="739347" name="Freeform 19"/>
                    <p:cNvSpPr>
                      <a:spLocks/>
                    </p:cNvSpPr>
                    <p:nvPr/>
                  </p:nvSpPr>
                  <p:spPr bwMode="auto">
                    <a:xfrm>
                      <a:off x="2671" y="2177"/>
                      <a:ext cx="188" cy="21"/>
                    </a:xfrm>
                    <a:custGeom>
                      <a:avLst/>
                      <a:gdLst/>
                      <a:ahLst/>
                      <a:cxnLst>
                        <a:cxn ang="0">
                          <a:pos x="1321" y="113"/>
                        </a:cxn>
                        <a:cxn ang="0">
                          <a:pos x="752" y="146"/>
                        </a:cxn>
                        <a:cxn ang="0">
                          <a:pos x="0" y="0"/>
                        </a:cxn>
                        <a:cxn ang="0">
                          <a:pos x="553" y="0"/>
                        </a:cxn>
                        <a:cxn ang="0">
                          <a:pos x="1321" y="113"/>
                        </a:cxn>
                      </a:cxnLst>
                      <a:rect l="0" t="0" r="r" b="b"/>
                      <a:pathLst>
                        <a:path w="1321" h="146">
                          <a:moveTo>
                            <a:pt x="1321" y="113"/>
                          </a:moveTo>
                          <a:lnTo>
                            <a:pt x="752" y="146"/>
                          </a:lnTo>
                          <a:lnTo>
                            <a:pt x="0" y="0"/>
                          </a:lnTo>
                          <a:lnTo>
                            <a:pt x="553" y="0"/>
                          </a:lnTo>
                          <a:lnTo>
                            <a:pt x="1321" y="113"/>
                          </a:lnTo>
                          <a:close/>
                        </a:path>
                      </a:pathLst>
                    </a:custGeom>
                    <a:solidFill>
                      <a:srgbClr val="C0C0C0"/>
                    </a:solidFill>
                    <a:ln w="1588">
                      <a:solidFill>
                        <a:srgbClr val="000000"/>
                      </a:solidFill>
                      <a:prstDash val="solid"/>
                      <a:round/>
                      <a:headEnd/>
                      <a:tailEnd/>
                    </a:ln>
                  </p:spPr>
                  <p:txBody>
                    <a:bodyPr/>
                    <a:lstStyle/>
                    <a:p>
                      <a:endParaRPr lang="zh-CN" altLang="en-US"/>
                    </a:p>
                  </p:txBody>
                </p:sp>
              </p:grpSp>
              <p:sp>
                <p:nvSpPr>
                  <p:cNvPr id="739348" name="Freeform 20"/>
                  <p:cNvSpPr>
                    <a:spLocks/>
                  </p:cNvSpPr>
                  <p:nvPr/>
                </p:nvSpPr>
                <p:spPr bwMode="auto">
                  <a:xfrm>
                    <a:off x="2730" y="2171"/>
                    <a:ext cx="68" cy="20"/>
                  </a:xfrm>
                  <a:custGeom>
                    <a:avLst/>
                    <a:gdLst/>
                    <a:ahLst/>
                    <a:cxnLst>
                      <a:cxn ang="0">
                        <a:pos x="479" y="77"/>
                      </a:cxn>
                      <a:cxn ang="0">
                        <a:pos x="479" y="121"/>
                      </a:cxn>
                      <a:cxn ang="0">
                        <a:pos x="255" y="136"/>
                      </a:cxn>
                      <a:cxn ang="0">
                        <a:pos x="0" y="87"/>
                      </a:cxn>
                      <a:cxn ang="0">
                        <a:pos x="0" y="0"/>
                      </a:cxn>
                      <a:cxn ang="0">
                        <a:pos x="479" y="77"/>
                      </a:cxn>
                    </a:cxnLst>
                    <a:rect l="0" t="0" r="r" b="b"/>
                    <a:pathLst>
                      <a:path w="479" h="136">
                        <a:moveTo>
                          <a:pt x="479" y="77"/>
                        </a:moveTo>
                        <a:lnTo>
                          <a:pt x="479" y="121"/>
                        </a:lnTo>
                        <a:lnTo>
                          <a:pt x="255" y="136"/>
                        </a:lnTo>
                        <a:lnTo>
                          <a:pt x="0" y="87"/>
                        </a:lnTo>
                        <a:lnTo>
                          <a:pt x="0" y="0"/>
                        </a:lnTo>
                        <a:lnTo>
                          <a:pt x="479" y="77"/>
                        </a:lnTo>
                        <a:close/>
                      </a:path>
                    </a:pathLst>
                  </a:custGeom>
                  <a:solidFill>
                    <a:srgbClr val="606060"/>
                  </a:solidFill>
                  <a:ln w="1588">
                    <a:solidFill>
                      <a:srgbClr val="000000"/>
                    </a:solidFill>
                    <a:prstDash val="solid"/>
                    <a:round/>
                    <a:headEnd/>
                    <a:tailEnd/>
                  </a:ln>
                </p:spPr>
                <p:txBody>
                  <a:bodyPr/>
                  <a:lstStyle/>
                  <a:p>
                    <a:endParaRPr lang="zh-CN" altLang="en-US"/>
                  </a:p>
                </p:txBody>
              </p:sp>
              <p:grpSp>
                <p:nvGrpSpPr>
                  <p:cNvPr id="739349" name="Group 21"/>
                  <p:cNvGrpSpPr>
                    <a:grpSpLocks/>
                  </p:cNvGrpSpPr>
                  <p:nvPr/>
                </p:nvGrpSpPr>
                <p:grpSpPr bwMode="auto">
                  <a:xfrm>
                    <a:off x="2692" y="2089"/>
                    <a:ext cx="153" cy="97"/>
                    <a:chOff x="2692" y="2089"/>
                    <a:chExt cx="153" cy="97"/>
                  </a:xfrm>
                </p:grpSpPr>
                <p:sp>
                  <p:nvSpPr>
                    <p:cNvPr id="739350" name="Freeform 22"/>
                    <p:cNvSpPr>
                      <a:spLocks/>
                    </p:cNvSpPr>
                    <p:nvPr/>
                  </p:nvSpPr>
                  <p:spPr bwMode="auto">
                    <a:xfrm>
                      <a:off x="2692" y="2089"/>
                      <a:ext cx="88" cy="95"/>
                    </a:xfrm>
                    <a:custGeom>
                      <a:avLst/>
                      <a:gdLst/>
                      <a:ahLst/>
                      <a:cxnLst>
                        <a:cxn ang="0">
                          <a:pos x="525" y="664"/>
                        </a:cxn>
                        <a:cxn ang="0">
                          <a:pos x="612" y="22"/>
                        </a:cxn>
                        <a:cxn ang="0">
                          <a:pos x="85" y="0"/>
                        </a:cxn>
                        <a:cxn ang="0">
                          <a:pos x="0" y="572"/>
                        </a:cxn>
                        <a:cxn ang="0">
                          <a:pos x="525" y="664"/>
                        </a:cxn>
                      </a:cxnLst>
                      <a:rect l="0" t="0" r="r" b="b"/>
                      <a:pathLst>
                        <a:path w="612" h="664">
                          <a:moveTo>
                            <a:pt x="525" y="664"/>
                          </a:moveTo>
                          <a:lnTo>
                            <a:pt x="612" y="22"/>
                          </a:lnTo>
                          <a:lnTo>
                            <a:pt x="85" y="0"/>
                          </a:lnTo>
                          <a:lnTo>
                            <a:pt x="0" y="572"/>
                          </a:lnTo>
                          <a:lnTo>
                            <a:pt x="525" y="664"/>
                          </a:lnTo>
                          <a:close/>
                        </a:path>
                      </a:pathLst>
                    </a:custGeom>
                    <a:solidFill>
                      <a:srgbClr val="A0A0A0"/>
                    </a:solidFill>
                    <a:ln w="1588">
                      <a:solidFill>
                        <a:srgbClr val="000000"/>
                      </a:solidFill>
                      <a:prstDash val="solid"/>
                      <a:round/>
                      <a:headEnd/>
                      <a:tailEnd/>
                    </a:ln>
                  </p:spPr>
                  <p:txBody>
                    <a:bodyPr/>
                    <a:lstStyle/>
                    <a:p>
                      <a:endParaRPr lang="zh-CN" altLang="en-US"/>
                    </a:p>
                  </p:txBody>
                </p:sp>
                <p:sp>
                  <p:nvSpPr>
                    <p:cNvPr id="739351" name="Freeform 23"/>
                    <p:cNvSpPr>
                      <a:spLocks/>
                    </p:cNvSpPr>
                    <p:nvPr/>
                  </p:nvSpPr>
                  <p:spPr bwMode="auto">
                    <a:xfrm>
                      <a:off x="2767" y="2092"/>
                      <a:ext cx="78" cy="94"/>
                    </a:xfrm>
                    <a:custGeom>
                      <a:avLst/>
                      <a:gdLst/>
                      <a:ahLst/>
                      <a:cxnLst>
                        <a:cxn ang="0">
                          <a:pos x="87" y="0"/>
                        </a:cxn>
                        <a:cxn ang="0">
                          <a:pos x="543" y="146"/>
                        </a:cxn>
                        <a:cxn ang="0">
                          <a:pos x="479" y="660"/>
                        </a:cxn>
                        <a:cxn ang="0">
                          <a:pos x="0" y="643"/>
                        </a:cxn>
                        <a:cxn ang="0">
                          <a:pos x="87" y="0"/>
                        </a:cxn>
                      </a:cxnLst>
                      <a:rect l="0" t="0" r="r" b="b"/>
                      <a:pathLst>
                        <a:path w="543" h="660">
                          <a:moveTo>
                            <a:pt x="87" y="0"/>
                          </a:moveTo>
                          <a:lnTo>
                            <a:pt x="543" y="146"/>
                          </a:lnTo>
                          <a:lnTo>
                            <a:pt x="479" y="660"/>
                          </a:lnTo>
                          <a:lnTo>
                            <a:pt x="0" y="643"/>
                          </a:lnTo>
                          <a:lnTo>
                            <a:pt x="87" y="0"/>
                          </a:lnTo>
                          <a:close/>
                        </a:path>
                      </a:pathLst>
                    </a:custGeom>
                    <a:solidFill>
                      <a:srgbClr val="808080"/>
                    </a:solidFill>
                    <a:ln w="1588">
                      <a:solidFill>
                        <a:srgbClr val="000000"/>
                      </a:solidFill>
                      <a:prstDash val="solid"/>
                      <a:round/>
                      <a:headEnd/>
                      <a:tailEnd/>
                    </a:ln>
                  </p:spPr>
                  <p:txBody>
                    <a:bodyPr/>
                    <a:lstStyle/>
                    <a:p>
                      <a:endParaRPr lang="zh-CN" altLang="en-US"/>
                    </a:p>
                  </p:txBody>
                </p:sp>
                <p:sp>
                  <p:nvSpPr>
                    <p:cNvPr id="739352" name="Freeform 24"/>
                    <p:cNvSpPr>
                      <a:spLocks/>
                    </p:cNvSpPr>
                    <p:nvPr/>
                  </p:nvSpPr>
                  <p:spPr bwMode="auto">
                    <a:xfrm>
                      <a:off x="2702" y="2098"/>
                      <a:ext cx="63" cy="72"/>
                    </a:xfrm>
                    <a:custGeom>
                      <a:avLst/>
                      <a:gdLst/>
                      <a:ahLst/>
                      <a:cxnLst>
                        <a:cxn ang="0">
                          <a:pos x="440" y="22"/>
                        </a:cxn>
                        <a:cxn ang="0">
                          <a:pos x="378" y="499"/>
                        </a:cxn>
                        <a:cxn ang="0">
                          <a:pos x="0" y="443"/>
                        </a:cxn>
                        <a:cxn ang="0">
                          <a:pos x="65" y="0"/>
                        </a:cxn>
                        <a:cxn ang="0">
                          <a:pos x="440" y="22"/>
                        </a:cxn>
                      </a:cxnLst>
                      <a:rect l="0" t="0" r="r" b="b"/>
                      <a:pathLst>
                        <a:path w="440" h="499">
                          <a:moveTo>
                            <a:pt x="440" y="22"/>
                          </a:moveTo>
                          <a:lnTo>
                            <a:pt x="378" y="499"/>
                          </a:lnTo>
                          <a:lnTo>
                            <a:pt x="0" y="443"/>
                          </a:lnTo>
                          <a:lnTo>
                            <a:pt x="65" y="0"/>
                          </a:lnTo>
                          <a:lnTo>
                            <a:pt x="440" y="22"/>
                          </a:lnTo>
                          <a:close/>
                        </a:path>
                      </a:pathLst>
                    </a:custGeom>
                    <a:solidFill>
                      <a:srgbClr val="00C0C0"/>
                    </a:solidFill>
                    <a:ln w="1588">
                      <a:solidFill>
                        <a:srgbClr val="000000"/>
                      </a:solidFill>
                      <a:prstDash val="solid"/>
                      <a:round/>
                      <a:headEnd/>
                      <a:tailEnd/>
                    </a:ln>
                  </p:spPr>
                  <p:txBody>
                    <a:bodyPr/>
                    <a:lstStyle/>
                    <a:p>
                      <a:endParaRPr lang="zh-CN" altLang="en-US"/>
                    </a:p>
                  </p:txBody>
                </p:sp>
              </p:grpSp>
            </p:grpSp>
            <p:grpSp>
              <p:nvGrpSpPr>
                <p:cNvPr id="739353" name="Group 25"/>
                <p:cNvGrpSpPr>
                  <a:grpSpLocks/>
                </p:cNvGrpSpPr>
                <p:nvPr/>
              </p:nvGrpSpPr>
              <p:grpSpPr bwMode="auto">
                <a:xfrm>
                  <a:off x="2678" y="2184"/>
                  <a:ext cx="62" cy="44"/>
                  <a:chOff x="2678" y="2184"/>
                  <a:chExt cx="62" cy="44"/>
                </a:xfrm>
              </p:grpSpPr>
              <p:sp>
                <p:nvSpPr>
                  <p:cNvPr id="739354" name="Freeform 26"/>
                  <p:cNvSpPr>
                    <a:spLocks/>
                  </p:cNvSpPr>
                  <p:nvPr/>
                </p:nvSpPr>
                <p:spPr bwMode="auto">
                  <a:xfrm>
                    <a:off x="2678" y="2184"/>
                    <a:ext cx="62" cy="44"/>
                  </a:xfrm>
                  <a:custGeom>
                    <a:avLst/>
                    <a:gdLst/>
                    <a:ahLst/>
                    <a:cxnLst>
                      <a:cxn ang="0">
                        <a:pos x="0" y="0"/>
                      </a:cxn>
                      <a:cxn ang="0">
                        <a:pos x="431" y="94"/>
                      </a:cxn>
                      <a:cxn ang="0">
                        <a:pos x="431" y="311"/>
                      </a:cxn>
                      <a:cxn ang="0">
                        <a:pos x="0" y="176"/>
                      </a:cxn>
                      <a:cxn ang="0">
                        <a:pos x="0" y="0"/>
                      </a:cxn>
                    </a:cxnLst>
                    <a:rect l="0" t="0" r="r" b="b"/>
                    <a:pathLst>
                      <a:path w="431" h="311">
                        <a:moveTo>
                          <a:pt x="0" y="0"/>
                        </a:moveTo>
                        <a:lnTo>
                          <a:pt x="431" y="94"/>
                        </a:lnTo>
                        <a:lnTo>
                          <a:pt x="431" y="311"/>
                        </a:lnTo>
                        <a:lnTo>
                          <a:pt x="0" y="176"/>
                        </a:lnTo>
                        <a:lnTo>
                          <a:pt x="0" y="0"/>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739355" name="Line 27"/>
                  <p:cNvSpPr>
                    <a:spLocks noChangeShapeType="1"/>
                  </p:cNvSpPr>
                  <p:nvPr/>
                </p:nvSpPr>
                <p:spPr bwMode="auto">
                  <a:xfrm flipH="1" flipV="1">
                    <a:off x="2684" y="2196"/>
                    <a:ext cx="17" cy="3"/>
                  </a:xfrm>
                  <a:prstGeom prst="line">
                    <a:avLst/>
                  </a:prstGeom>
                  <a:noFill/>
                  <a:ln w="3175">
                    <a:solidFill>
                      <a:srgbClr val="000000"/>
                    </a:solidFill>
                    <a:round/>
                    <a:headEnd/>
                    <a:tailEnd/>
                  </a:ln>
                </p:spPr>
                <p:txBody>
                  <a:bodyPr/>
                  <a:lstStyle/>
                  <a:p>
                    <a:endParaRPr lang="zh-CN" altLang="en-US"/>
                  </a:p>
                </p:txBody>
              </p:sp>
              <p:sp>
                <p:nvSpPr>
                  <p:cNvPr id="739356" name="Line 28"/>
                  <p:cNvSpPr>
                    <a:spLocks noChangeShapeType="1"/>
                  </p:cNvSpPr>
                  <p:nvPr/>
                </p:nvSpPr>
                <p:spPr bwMode="auto">
                  <a:xfrm>
                    <a:off x="2709" y="2201"/>
                    <a:ext cx="22" cy="5"/>
                  </a:xfrm>
                  <a:prstGeom prst="line">
                    <a:avLst/>
                  </a:prstGeom>
                  <a:noFill/>
                  <a:ln w="3175">
                    <a:solidFill>
                      <a:srgbClr val="000000"/>
                    </a:solidFill>
                    <a:round/>
                    <a:headEnd/>
                    <a:tailEnd/>
                  </a:ln>
                </p:spPr>
                <p:txBody>
                  <a:bodyPr/>
                  <a:lstStyle/>
                  <a:p>
                    <a:endParaRPr lang="zh-CN" altLang="en-US"/>
                  </a:p>
                </p:txBody>
              </p:sp>
              <p:sp>
                <p:nvSpPr>
                  <p:cNvPr id="739357" name="Line 29"/>
                  <p:cNvSpPr>
                    <a:spLocks noChangeShapeType="1"/>
                  </p:cNvSpPr>
                  <p:nvPr/>
                </p:nvSpPr>
                <p:spPr bwMode="auto">
                  <a:xfrm>
                    <a:off x="2704" y="2189"/>
                    <a:ext cx="1" cy="29"/>
                  </a:xfrm>
                  <a:prstGeom prst="line">
                    <a:avLst/>
                  </a:prstGeom>
                  <a:noFill/>
                  <a:ln w="1588">
                    <a:solidFill>
                      <a:srgbClr val="000000"/>
                    </a:solidFill>
                    <a:round/>
                    <a:headEnd/>
                    <a:tailEnd/>
                  </a:ln>
                </p:spPr>
                <p:txBody>
                  <a:bodyPr/>
                  <a:lstStyle/>
                  <a:p>
                    <a:endParaRPr lang="zh-CN" altLang="en-US"/>
                  </a:p>
                </p:txBody>
              </p:sp>
              <p:sp>
                <p:nvSpPr>
                  <p:cNvPr id="739358" name="Line 30"/>
                  <p:cNvSpPr>
                    <a:spLocks noChangeShapeType="1"/>
                  </p:cNvSpPr>
                  <p:nvPr/>
                </p:nvSpPr>
                <p:spPr bwMode="auto">
                  <a:xfrm>
                    <a:off x="2734" y="2196"/>
                    <a:ext cx="1" cy="32"/>
                  </a:xfrm>
                  <a:prstGeom prst="line">
                    <a:avLst/>
                  </a:prstGeom>
                  <a:noFill/>
                  <a:ln w="1588">
                    <a:solidFill>
                      <a:srgbClr val="000000"/>
                    </a:solidFill>
                    <a:round/>
                    <a:headEnd/>
                    <a:tailEnd/>
                  </a:ln>
                </p:spPr>
                <p:txBody>
                  <a:bodyPr/>
                  <a:lstStyle/>
                  <a:p>
                    <a:endParaRPr lang="zh-CN" altLang="en-US"/>
                  </a:p>
                </p:txBody>
              </p:sp>
              <p:sp>
                <p:nvSpPr>
                  <p:cNvPr id="739359" name="Line 31"/>
                  <p:cNvSpPr>
                    <a:spLocks noChangeShapeType="1"/>
                  </p:cNvSpPr>
                  <p:nvPr/>
                </p:nvSpPr>
                <p:spPr bwMode="auto">
                  <a:xfrm>
                    <a:off x="2679" y="2195"/>
                    <a:ext cx="56" cy="14"/>
                  </a:xfrm>
                  <a:prstGeom prst="line">
                    <a:avLst/>
                  </a:prstGeom>
                  <a:noFill/>
                  <a:ln w="1588">
                    <a:solidFill>
                      <a:srgbClr val="000000"/>
                    </a:solidFill>
                    <a:round/>
                    <a:headEnd/>
                    <a:tailEnd/>
                  </a:ln>
                </p:spPr>
                <p:txBody>
                  <a:bodyPr/>
                  <a:lstStyle/>
                  <a:p>
                    <a:endParaRPr lang="zh-CN" altLang="en-US"/>
                  </a:p>
                </p:txBody>
              </p:sp>
              <p:sp>
                <p:nvSpPr>
                  <p:cNvPr id="739360" name="Line 32"/>
                  <p:cNvSpPr>
                    <a:spLocks noChangeShapeType="1"/>
                  </p:cNvSpPr>
                  <p:nvPr/>
                </p:nvSpPr>
                <p:spPr bwMode="auto">
                  <a:xfrm flipH="1" flipV="1">
                    <a:off x="2678" y="2191"/>
                    <a:ext cx="57" cy="13"/>
                  </a:xfrm>
                  <a:prstGeom prst="line">
                    <a:avLst/>
                  </a:prstGeom>
                  <a:noFill/>
                  <a:ln w="1588">
                    <a:solidFill>
                      <a:srgbClr val="000000"/>
                    </a:solidFill>
                    <a:round/>
                    <a:headEnd/>
                    <a:tailEnd/>
                  </a:ln>
                </p:spPr>
                <p:txBody>
                  <a:bodyPr/>
                  <a:lstStyle/>
                  <a:p>
                    <a:endParaRPr lang="zh-CN" altLang="en-US"/>
                  </a:p>
                </p:txBody>
              </p:sp>
            </p:grpSp>
          </p:grpSp>
          <p:grpSp>
            <p:nvGrpSpPr>
              <p:cNvPr id="739361" name="Group 33"/>
              <p:cNvGrpSpPr>
                <a:grpSpLocks/>
              </p:cNvGrpSpPr>
              <p:nvPr/>
            </p:nvGrpSpPr>
            <p:grpSpPr bwMode="auto">
              <a:xfrm>
                <a:off x="2615" y="2185"/>
                <a:ext cx="147" cy="76"/>
                <a:chOff x="2615" y="2185"/>
                <a:chExt cx="147" cy="76"/>
              </a:xfrm>
            </p:grpSpPr>
            <p:grpSp>
              <p:nvGrpSpPr>
                <p:cNvPr id="739362" name="Group 34"/>
                <p:cNvGrpSpPr>
                  <a:grpSpLocks/>
                </p:cNvGrpSpPr>
                <p:nvPr/>
              </p:nvGrpSpPr>
              <p:grpSpPr bwMode="auto">
                <a:xfrm>
                  <a:off x="2729" y="2226"/>
                  <a:ext cx="24" cy="18"/>
                  <a:chOff x="2729" y="2226"/>
                  <a:chExt cx="24" cy="18"/>
                </a:xfrm>
              </p:grpSpPr>
              <p:sp>
                <p:nvSpPr>
                  <p:cNvPr id="739363" name="Freeform 35"/>
                  <p:cNvSpPr>
                    <a:spLocks/>
                  </p:cNvSpPr>
                  <p:nvPr/>
                </p:nvSpPr>
                <p:spPr bwMode="auto">
                  <a:xfrm>
                    <a:off x="2746" y="2226"/>
                    <a:ext cx="7" cy="18"/>
                  </a:xfrm>
                  <a:custGeom>
                    <a:avLst/>
                    <a:gdLst/>
                    <a:ahLst/>
                    <a:cxnLst>
                      <a:cxn ang="0">
                        <a:pos x="33" y="0"/>
                      </a:cxn>
                      <a:cxn ang="0">
                        <a:pos x="48" y="118"/>
                      </a:cxn>
                      <a:cxn ang="0">
                        <a:pos x="13" y="126"/>
                      </a:cxn>
                      <a:cxn ang="0">
                        <a:pos x="0" y="6"/>
                      </a:cxn>
                      <a:cxn ang="0">
                        <a:pos x="33" y="0"/>
                      </a:cxn>
                    </a:cxnLst>
                    <a:rect l="0" t="0" r="r" b="b"/>
                    <a:pathLst>
                      <a:path w="48" h="126">
                        <a:moveTo>
                          <a:pt x="33" y="0"/>
                        </a:moveTo>
                        <a:lnTo>
                          <a:pt x="48" y="118"/>
                        </a:lnTo>
                        <a:lnTo>
                          <a:pt x="13" y="126"/>
                        </a:lnTo>
                        <a:lnTo>
                          <a:pt x="0" y="6"/>
                        </a:lnTo>
                        <a:lnTo>
                          <a:pt x="33" y="0"/>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739364" name="Freeform 36"/>
                  <p:cNvSpPr>
                    <a:spLocks/>
                  </p:cNvSpPr>
                  <p:nvPr/>
                </p:nvSpPr>
                <p:spPr bwMode="auto">
                  <a:xfrm>
                    <a:off x="2729" y="2229"/>
                    <a:ext cx="19" cy="15"/>
                  </a:xfrm>
                  <a:custGeom>
                    <a:avLst/>
                    <a:gdLst/>
                    <a:ahLst/>
                    <a:cxnLst>
                      <a:cxn ang="0">
                        <a:pos x="121" y="4"/>
                      </a:cxn>
                      <a:cxn ang="0">
                        <a:pos x="132" y="109"/>
                      </a:cxn>
                      <a:cxn ang="0">
                        <a:pos x="0" y="54"/>
                      </a:cxn>
                      <a:cxn ang="0">
                        <a:pos x="52" y="38"/>
                      </a:cxn>
                      <a:cxn ang="0">
                        <a:pos x="98" y="62"/>
                      </a:cxn>
                      <a:cxn ang="0">
                        <a:pos x="83" y="0"/>
                      </a:cxn>
                      <a:cxn ang="0">
                        <a:pos x="121" y="4"/>
                      </a:cxn>
                    </a:cxnLst>
                    <a:rect l="0" t="0" r="r" b="b"/>
                    <a:pathLst>
                      <a:path w="132" h="109">
                        <a:moveTo>
                          <a:pt x="121" y="4"/>
                        </a:moveTo>
                        <a:lnTo>
                          <a:pt x="132" y="109"/>
                        </a:lnTo>
                        <a:lnTo>
                          <a:pt x="0" y="54"/>
                        </a:lnTo>
                        <a:lnTo>
                          <a:pt x="52" y="38"/>
                        </a:lnTo>
                        <a:lnTo>
                          <a:pt x="98" y="62"/>
                        </a:lnTo>
                        <a:lnTo>
                          <a:pt x="83" y="0"/>
                        </a:lnTo>
                        <a:lnTo>
                          <a:pt x="121" y="4"/>
                        </a:lnTo>
                        <a:close/>
                      </a:path>
                    </a:pathLst>
                  </a:custGeom>
                  <a:solidFill>
                    <a:srgbClr val="404040"/>
                  </a:solidFill>
                  <a:ln w="1588">
                    <a:solidFill>
                      <a:srgbClr val="000000"/>
                    </a:solidFill>
                    <a:prstDash val="solid"/>
                    <a:round/>
                    <a:headEnd/>
                    <a:tailEnd/>
                  </a:ln>
                </p:spPr>
                <p:txBody>
                  <a:bodyPr/>
                  <a:lstStyle/>
                  <a:p>
                    <a:endParaRPr lang="zh-CN" altLang="en-US"/>
                  </a:p>
                </p:txBody>
              </p:sp>
            </p:grpSp>
            <p:grpSp>
              <p:nvGrpSpPr>
                <p:cNvPr id="739365" name="Group 37"/>
                <p:cNvGrpSpPr>
                  <a:grpSpLocks/>
                </p:cNvGrpSpPr>
                <p:nvPr/>
              </p:nvGrpSpPr>
              <p:grpSpPr bwMode="auto">
                <a:xfrm>
                  <a:off x="2615" y="2185"/>
                  <a:ext cx="147" cy="76"/>
                  <a:chOff x="2615" y="2185"/>
                  <a:chExt cx="147" cy="76"/>
                </a:xfrm>
              </p:grpSpPr>
              <p:sp>
                <p:nvSpPr>
                  <p:cNvPr id="739366" name="Freeform 38"/>
                  <p:cNvSpPr>
                    <a:spLocks/>
                  </p:cNvSpPr>
                  <p:nvPr/>
                </p:nvSpPr>
                <p:spPr bwMode="auto">
                  <a:xfrm>
                    <a:off x="2616" y="2185"/>
                    <a:ext cx="144" cy="67"/>
                  </a:xfrm>
                  <a:custGeom>
                    <a:avLst/>
                    <a:gdLst/>
                    <a:ahLst/>
                    <a:cxnLst>
                      <a:cxn ang="0">
                        <a:pos x="1009" y="199"/>
                      </a:cxn>
                      <a:cxn ang="0">
                        <a:pos x="525" y="471"/>
                      </a:cxn>
                      <a:cxn ang="0">
                        <a:pos x="0" y="205"/>
                      </a:cxn>
                      <a:cxn ang="0">
                        <a:pos x="403" y="0"/>
                      </a:cxn>
                      <a:cxn ang="0">
                        <a:pos x="1009" y="199"/>
                      </a:cxn>
                    </a:cxnLst>
                    <a:rect l="0" t="0" r="r" b="b"/>
                    <a:pathLst>
                      <a:path w="1009" h="471">
                        <a:moveTo>
                          <a:pt x="1009" y="199"/>
                        </a:moveTo>
                        <a:lnTo>
                          <a:pt x="525" y="471"/>
                        </a:lnTo>
                        <a:lnTo>
                          <a:pt x="0" y="205"/>
                        </a:lnTo>
                        <a:lnTo>
                          <a:pt x="403" y="0"/>
                        </a:lnTo>
                        <a:lnTo>
                          <a:pt x="1009" y="199"/>
                        </a:lnTo>
                        <a:close/>
                      </a:path>
                    </a:pathLst>
                  </a:custGeom>
                  <a:solidFill>
                    <a:srgbClr val="808080"/>
                  </a:solidFill>
                  <a:ln w="1588">
                    <a:solidFill>
                      <a:srgbClr val="000000"/>
                    </a:solidFill>
                    <a:prstDash val="solid"/>
                    <a:round/>
                    <a:headEnd/>
                    <a:tailEnd/>
                  </a:ln>
                </p:spPr>
                <p:txBody>
                  <a:bodyPr/>
                  <a:lstStyle/>
                  <a:p>
                    <a:endParaRPr lang="zh-CN" altLang="en-US"/>
                  </a:p>
                </p:txBody>
              </p:sp>
              <p:sp>
                <p:nvSpPr>
                  <p:cNvPr id="739367" name="Freeform 39"/>
                  <p:cNvSpPr>
                    <a:spLocks/>
                  </p:cNvSpPr>
                  <p:nvPr/>
                </p:nvSpPr>
                <p:spPr bwMode="auto">
                  <a:xfrm>
                    <a:off x="2690" y="2213"/>
                    <a:ext cx="72" cy="48"/>
                  </a:xfrm>
                  <a:custGeom>
                    <a:avLst/>
                    <a:gdLst/>
                    <a:ahLst/>
                    <a:cxnLst>
                      <a:cxn ang="0">
                        <a:pos x="487" y="0"/>
                      </a:cxn>
                      <a:cxn ang="0">
                        <a:pos x="0" y="276"/>
                      </a:cxn>
                      <a:cxn ang="0">
                        <a:pos x="14" y="333"/>
                      </a:cxn>
                      <a:cxn ang="0">
                        <a:pos x="505" y="53"/>
                      </a:cxn>
                      <a:cxn ang="0">
                        <a:pos x="487" y="0"/>
                      </a:cxn>
                    </a:cxnLst>
                    <a:rect l="0" t="0" r="r" b="b"/>
                    <a:pathLst>
                      <a:path w="505" h="333">
                        <a:moveTo>
                          <a:pt x="487" y="0"/>
                        </a:moveTo>
                        <a:lnTo>
                          <a:pt x="0" y="276"/>
                        </a:lnTo>
                        <a:lnTo>
                          <a:pt x="14" y="333"/>
                        </a:lnTo>
                        <a:lnTo>
                          <a:pt x="505" y="53"/>
                        </a:lnTo>
                        <a:lnTo>
                          <a:pt x="487" y="0"/>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739368" name="Freeform 40"/>
                  <p:cNvSpPr>
                    <a:spLocks/>
                  </p:cNvSpPr>
                  <p:nvPr/>
                </p:nvSpPr>
                <p:spPr bwMode="auto">
                  <a:xfrm>
                    <a:off x="2615" y="2214"/>
                    <a:ext cx="77" cy="47"/>
                  </a:xfrm>
                  <a:custGeom>
                    <a:avLst/>
                    <a:gdLst/>
                    <a:ahLst/>
                    <a:cxnLst>
                      <a:cxn ang="0">
                        <a:pos x="540" y="327"/>
                      </a:cxn>
                      <a:cxn ang="0">
                        <a:pos x="524" y="266"/>
                      </a:cxn>
                      <a:cxn ang="0">
                        <a:pos x="0" y="0"/>
                      </a:cxn>
                      <a:cxn ang="0">
                        <a:pos x="19" y="49"/>
                      </a:cxn>
                      <a:cxn ang="0">
                        <a:pos x="540" y="327"/>
                      </a:cxn>
                    </a:cxnLst>
                    <a:rect l="0" t="0" r="r" b="b"/>
                    <a:pathLst>
                      <a:path w="540" h="327">
                        <a:moveTo>
                          <a:pt x="540" y="327"/>
                        </a:moveTo>
                        <a:lnTo>
                          <a:pt x="524" y="266"/>
                        </a:lnTo>
                        <a:lnTo>
                          <a:pt x="0" y="0"/>
                        </a:lnTo>
                        <a:lnTo>
                          <a:pt x="19" y="49"/>
                        </a:lnTo>
                        <a:lnTo>
                          <a:pt x="540" y="327"/>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739369" name="Freeform 41"/>
                  <p:cNvSpPr>
                    <a:spLocks/>
                  </p:cNvSpPr>
                  <p:nvPr/>
                </p:nvSpPr>
                <p:spPr bwMode="auto">
                  <a:xfrm>
                    <a:off x="2674" y="2217"/>
                    <a:ext cx="57" cy="29"/>
                  </a:xfrm>
                  <a:custGeom>
                    <a:avLst/>
                    <a:gdLst/>
                    <a:ahLst/>
                    <a:cxnLst>
                      <a:cxn ang="0">
                        <a:pos x="405" y="53"/>
                      </a:cxn>
                      <a:cxn ang="0">
                        <a:pos x="264" y="0"/>
                      </a:cxn>
                      <a:cxn ang="0">
                        <a:pos x="0" y="144"/>
                      </a:cxn>
                      <a:cxn ang="0">
                        <a:pos x="134" y="207"/>
                      </a:cxn>
                      <a:cxn ang="0">
                        <a:pos x="405" y="53"/>
                      </a:cxn>
                    </a:cxnLst>
                    <a:rect l="0" t="0" r="r" b="b"/>
                    <a:pathLst>
                      <a:path w="405" h="207">
                        <a:moveTo>
                          <a:pt x="405" y="53"/>
                        </a:moveTo>
                        <a:lnTo>
                          <a:pt x="264" y="0"/>
                        </a:lnTo>
                        <a:lnTo>
                          <a:pt x="0" y="144"/>
                        </a:lnTo>
                        <a:lnTo>
                          <a:pt x="134" y="207"/>
                        </a:lnTo>
                        <a:lnTo>
                          <a:pt x="405" y="53"/>
                        </a:lnTo>
                        <a:close/>
                      </a:path>
                    </a:pathLst>
                  </a:custGeom>
                  <a:solidFill>
                    <a:srgbClr val="A0A0A0"/>
                  </a:solidFill>
                  <a:ln w="9525">
                    <a:noFill/>
                    <a:round/>
                    <a:headEnd/>
                    <a:tailEnd/>
                  </a:ln>
                </p:spPr>
                <p:txBody>
                  <a:bodyPr/>
                  <a:lstStyle/>
                  <a:p>
                    <a:endParaRPr lang="zh-CN" altLang="en-US"/>
                  </a:p>
                </p:txBody>
              </p:sp>
              <p:sp>
                <p:nvSpPr>
                  <p:cNvPr id="739370" name="Freeform 42"/>
                  <p:cNvSpPr>
                    <a:spLocks/>
                  </p:cNvSpPr>
                  <p:nvPr/>
                </p:nvSpPr>
                <p:spPr bwMode="auto">
                  <a:xfrm>
                    <a:off x="2622" y="2196"/>
                    <a:ext cx="86" cy="39"/>
                  </a:xfrm>
                  <a:custGeom>
                    <a:avLst/>
                    <a:gdLst/>
                    <a:ahLst/>
                    <a:cxnLst>
                      <a:cxn ang="0">
                        <a:pos x="597" y="136"/>
                      </a:cxn>
                      <a:cxn ang="0">
                        <a:pos x="336" y="278"/>
                      </a:cxn>
                      <a:cxn ang="0">
                        <a:pos x="0" y="119"/>
                      </a:cxn>
                      <a:cxn ang="0">
                        <a:pos x="244" y="0"/>
                      </a:cxn>
                      <a:cxn ang="0">
                        <a:pos x="597" y="136"/>
                      </a:cxn>
                    </a:cxnLst>
                    <a:rect l="0" t="0" r="r" b="b"/>
                    <a:pathLst>
                      <a:path w="597" h="278">
                        <a:moveTo>
                          <a:pt x="597" y="136"/>
                        </a:moveTo>
                        <a:lnTo>
                          <a:pt x="336" y="278"/>
                        </a:lnTo>
                        <a:lnTo>
                          <a:pt x="0" y="119"/>
                        </a:lnTo>
                        <a:lnTo>
                          <a:pt x="244" y="0"/>
                        </a:lnTo>
                        <a:lnTo>
                          <a:pt x="597" y="136"/>
                        </a:lnTo>
                        <a:close/>
                      </a:path>
                    </a:pathLst>
                  </a:custGeom>
                  <a:solidFill>
                    <a:srgbClr val="A0A0A0"/>
                  </a:solidFill>
                  <a:ln w="9525">
                    <a:noFill/>
                    <a:round/>
                    <a:headEnd/>
                    <a:tailEnd/>
                  </a:ln>
                </p:spPr>
                <p:txBody>
                  <a:bodyPr/>
                  <a:lstStyle/>
                  <a:p>
                    <a:endParaRPr lang="zh-CN" altLang="en-US"/>
                  </a:p>
                </p:txBody>
              </p:sp>
              <p:sp>
                <p:nvSpPr>
                  <p:cNvPr id="739371" name="Freeform 43"/>
                  <p:cNvSpPr>
                    <a:spLocks/>
                  </p:cNvSpPr>
                  <p:nvPr/>
                </p:nvSpPr>
                <p:spPr bwMode="auto">
                  <a:xfrm>
                    <a:off x="2659" y="2187"/>
                    <a:ext cx="94" cy="36"/>
                  </a:xfrm>
                  <a:custGeom>
                    <a:avLst/>
                    <a:gdLst/>
                    <a:ahLst/>
                    <a:cxnLst>
                      <a:cxn ang="0">
                        <a:pos x="521" y="254"/>
                      </a:cxn>
                      <a:cxn ang="0">
                        <a:pos x="658" y="183"/>
                      </a:cxn>
                      <a:cxn ang="0">
                        <a:pos x="106" y="0"/>
                      </a:cxn>
                      <a:cxn ang="0">
                        <a:pos x="0" y="53"/>
                      </a:cxn>
                      <a:cxn ang="0">
                        <a:pos x="521" y="254"/>
                      </a:cxn>
                    </a:cxnLst>
                    <a:rect l="0" t="0" r="r" b="b"/>
                    <a:pathLst>
                      <a:path w="658" h="254">
                        <a:moveTo>
                          <a:pt x="521" y="254"/>
                        </a:moveTo>
                        <a:lnTo>
                          <a:pt x="658" y="183"/>
                        </a:lnTo>
                        <a:lnTo>
                          <a:pt x="106" y="0"/>
                        </a:lnTo>
                        <a:lnTo>
                          <a:pt x="0" y="53"/>
                        </a:lnTo>
                        <a:lnTo>
                          <a:pt x="521" y="254"/>
                        </a:lnTo>
                        <a:close/>
                      </a:path>
                    </a:pathLst>
                  </a:custGeom>
                  <a:solidFill>
                    <a:srgbClr val="A0A0A0"/>
                  </a:solidFill>
                  <a:ln w="9525">
                    <a:noFill/>
                    <a:round/>
                    <a:headEnd/>
                    <a:tailEnd/>
                  </a:ln>
                </p:spPr>
                <p:txBody>
                  <a:bodyPr/>
                  <a:lstStyle/>
                  <a:p>
                    <a:endParaRPr lang="zh-CN" altLang="en-US"/>
                  </a:p>
                </p:txBody>
              </p:sp>
              <p:sp>
                <p:nvSpPr>
                  <p:cNvPr id="739372" name="Line 44"/>
                  <p:cNvSpPr>
                    <a:spLocks noChangeShapeType="1"/>
                  </p:cNvSpPr>
                  <p:nvPr/>
                </p:nvSpPr>
                <p:spPr bwMode="auto">
                  <a:xfrm flipH="1" flipV="1">
                    <a:off x="2670" y="2189"/>
                    <a:ext cx="81" cy="28"/>
                  </a:xfrm>
                  <a:prstGeom prst="line">
                    <a:avLst/>
                  </a:prstGeom>
                  <a:noFill/>
                  <a:ln w="3175">
                    <a:solidFill>
                      <a:srgbClr val="808080"/>
                    </a:solidFill>
                    <a:round/>
                    <a:headEnd/>
                    <a:tailEnd/>
                  </a:ln>
                </p:spPr>
                <p:txBody>
                  <a:bodyPr/>
                  <a:lstStyle/>
                  <a:p>
                    <a:endParaRPr lang="zh-CN" altLang="en-US"/>
                  </a:p>
                </p:txBody>
              </p:sp>
              <p:sp>
                <p:nvSpPr>
                  <p:cNvPr id="739373" name="Line 45"/>
                  <p:cNvSpPr>
                    <a:spLocks noChangeShapeType="1"/>
                  </p:cNvSpPr>
                  <p:nvPr/>
                </p:nvSpPr>
                <p:spPr bwMode="auto">
                  <a:xfrm flipH="1" flipV="1">
                    <a:off x="2665" y="2191"/>
                    <a:ext cx="80" cy="29"/>
                  </a:xfrm>
                  <a:prstGeom prst="line">
                    <a:avLst/>
                  </a:prstGeom>
                  <a:noFill/>
                  <a:ln w="3175">
                    <a:solidFill>
                      <a:srgbClr val="808080"/>
                    </a:solidFill>
                    <a:round/>
                    <a:headEnd/>
                    <a:tailEnd/>
                  </a:ln>
                </p:spPr>
                <p:txBody>
                  <a:bodyPr/>
                  <a:lstStyle/>
                  <a:p>
                    <a:endParaRPr lang="zh-CN" altLang="en-US"/>
                  </a:p>
                </p:txBody>
              </p:sp>
              <p:sp>
                <p:nvSpPr>
                  <p:cNvPr id="739374" name="Line 46"/>
                  <p:cNvSpPr>
                    <a:spLocks noChangeShapeType="1"/>
                  </p:cNvSpPr>
                  <p:nvPr/>
                </p:nvSpPr>
                <p:spPr bwMode="auto">
                  <a:xfrm flipH="1" flipV="1">
                    <a:off x="2662" y="2193"/>
                    <a:ext cx="78" cy="30"/>
                  </a:xfrm>
                  <a:prstGeom prst="line">
                    <a:avLst/>
                  </a:prstGeom>
                  <a:noFill/>
                  <a:ln w="3175">
                    <a:solidFill>
                      <a:srgbClr val="808080"/>
                    </a:solidFill>
                    <a:round/>
                    <a:headEnd/>
                    <a:tailEnd/>
                  </a:ln>
                </p:spPr>
                <p:txBody>
                  <a:bodyPr/>
                  <a:lstStyle/>
                  <a:p>
                    <a:endParaRPr lang="zh-CN" altLang="en-US"/>
                  </a:p>
                </p:txBody>
              </p:sp>
              <p:sp>
                <p:nvSpPr>
                  <p:cNvPr id="739375" name="Line 47"/>
                  <p:cNvSpPr>
                    <a:spLocks noChangeShapeType="1"/>
                  </p:cNvSpPr>
                  <p:nvPr/>
                </p:nvSpPr>
                <p:spPr bwMode="auto">
                  <a:xfrm flipH="1" flipV="1">
                    <a:off x="2652" y="2198"/>
                    <a:ext cx="76" cy="30"/>
                  </a:xfrm>
                  <a:prstGeom prst="line">
                    <a:avLst/>
                  </a:prstGeom>
                  <a:noFill/>
                  <a:ln w="3175">
                    <a:solidFill>
                      <a:srgbClr val="808080"/>
                    </a:solidFill>
                    <a:round/>
                    <a:headEnd/>
                    <a:tailEnd/>
                  </a:ln>
                </p:spPr>
                <p:txBody>
                  <a:bodyPr/>
                  <a:lstStyle/>
                  <a:p>
                    <a:endParaRPr lang="zh-CN" altLang="en-US"/>
                  </a:p>
                </p:txBody>
              </p:sp>
              <p:sp>
                <p:nvSpPr>
                  <p:cNvPr id="739376" name="Line 48"/>
                  <p:cNvSpPr>
                    <a:spLocks noChangeShapeType="1"/>
                  </p:cNvSpPr>
                  <p:nvPr/>
                </p:nvSpPr>
                <p:spPr bwMode="auto">
                  <a:xfrm flipH="1" flipV="1">
                    <a:off x="2647" y="2202"/>
                    <a:ext cx="75" cy="30"/>
                  </a:xfrm>
                  <a:prstGeom prst="line">
                    <a:avLst/>
                  </a:prstGeom>
                  <a:noFill/>
                  <a:ln w="3175">
                    <a:solidFill>
                      <a:srgbClr val="808080"/>
                    </a:solidFill>
                    <a:round/>
                    <a:headEnd/>
                    <a:tailEnd/>
                  </a:ln>
                </p:spPr>
                <p:txBody>
                  <a:bodyPr/>
                  <a:lstStyle/>
                  <a:p>
                    <a:endParaRPr lang="zh-CN" altLang="en-US"/>
                  </a:p>
                </p:txBody>
              </p:sp>
              <p:sp>
                <p:nvSpPr>
                  <p:cNvPr id="739377" name="Line 49"/>
                  <p:cNvSpPr>
                    <a:spLocks noChangeShapeType="1"/>
                  </p:cNvSpPr>
                  <p:nvPr/>
                </p:nvSpPr>
                <p:spPr bwMode="auto">
                  <a:xfrm flipH="1" flipV="1">
                    <a:off x="2641" y="2204"/>
                    <a:ext cx="75" cy="32"/>
                  </a:xfrm>
                  <a:prstGeom prst="line">
                    <a:avLst/>
                  </a:prstGeom>
                  <a:noFill/>
                  <a:ln w="3175">
                    <a:solidFill>
                      <a:srgbClr val="808080"/>
                    </a:solidFill>
                    <a:round/>
                    <a:headEnd/>
                    <a:tailEnd/>
                  </a:ln>
                </p:spPr>
                <p:txBody>
                  <a:bodyPr/>
                  <a:lstStyle/>
                  <a:p>
                    <a:endParaRPr lang="zh-CN" altLang="en-US"/>
                  </a:p>
                </p:txBody>
              </p:sp>
              <p:sp>
                <p:nvSpPr>
                  <p:cNvPr id="739378" name="Line 50"/>
                  <p:cNvSpPr>
                    <a:spLocks noChangeShapeType="1"/>
                  </p:cNvSpPr>
                  <p:nvPr/>
                </p:nvSpPr>
                <p:spPr bwMode="auto">
                  <a:xfrm flipH="1" flipV="1">
                    <a:off x="2636" y="2208"/>
                    <a:ext cx="73" cy="32"/>
                  </a:xfrm>
                  <a:prstGeom prst="line">
                    <a:avLst/>
                  </a:prstGeom>
                  <a:noFill/>
                  <a:ln w="3175">
                    <a:solidFill>
                      <a:srgbClr val="808080"/>
                    </a:solidFill>
                    <a:round/>
                    <a:headEnd/>
                    <a:tailEnd/>
                  </a:ln>
                </p:spPr>
                <p:txBody>
                  <a:bodyPr/>
                  <a:lstStyle/>
                  <a:p>
                    <a:endParaRPr lang="zh-CN" altLang="en-US"/>
                  </a:p>
                </p:txBody>
              </p:sp>
              <p:sp>
                <p:nvSpPr>
                  <p:cNvPr id="739379" name="Line 51"/>
                  <p:cNvSpPr>
                    <a:spLocks noChangeShapeType="1"/>
                  </p:cNvSpPr>
                  <p:nvPr/>
                </p:nvSpPr>
                <p:spPr bwMode="auto">
                  <a:xfrm flipH="1" flipV="1">
                    <a:off x="2629" y="2210"/>
                    <a:ext cx="73" cy="33"/>
                  </a:xfrm>
                  <a:prstGeom prst="line">
                    <a:avLst/>
                  </a:prstGeom>
                  <a:noFill/>
                  <a:ln w="3175">
                    <a:solidFill>
                      <a:srgbClr val="808080"/>
                    </a:solidFill>
                    <a:round/>
                    <a:headEnd/>
                    <a:tailEnd/>
                  </a:ln>
                </p:spPr>
                <p:txBody>
                  <a:bodyPr/>
                  <a:lstStyle/>
                  <a:p>
                    <a:endParaRPr lang="zh-CN" altLang="en-US"/>
                  </a:p>
                </p:txBody>
              </p:sp>
              <p:sp>
                <p:nvSpPr>
                  <p:cNvPr id="739380" name="Line 52"/>
                  <p:cNvSpPr>
                    <a:spLocks noChangeShapeType="1"/>
                  </p:cNvSpPr>
                  <p:nvPr/>
                </p:nvSpPr>
                <p:spPr bwMode="auto">
                  <a:xfrm flipH="1">
                    <a:off x="2687" y="2222"/>
                    <a:ext cx="38" cy="22"/>
                  </a:xfrm>
                  <a:prstGeom prst="line">
                    <a:avLst/>
                  </a:prstGeom>
                  <a:noFill/>
                  <a:ln w="3175">
                    <a:solidFill>
                      <a:srgbClr val="808080"/>
                    </a:solidFill>
                    <a:round/>
                    <a:headEnd/>
                    <a:tailEnd/>
                  </a:ln>
                </p:spPr>
                <p:txBody>
                  <a:bodyPr/>
                  <a:lstStyle/>
                  <a:p>
                    <a:endParaRPr lang="zh-CN" altLang="en-US"/>
                  </a:p>
                </p:txBody>
              </p:sp>
              <p:sp>
                <p:nvSpPr>
                  <p:cNvPr id="739381" name="Line 53"/>
                  <p:cNvSpPr>
                    <a:spLocks noChangeShapeType="1"/>
                  </p:cNvSpPr>
                  <p:nvPr/>
                </p:nvSpPr>
                <p:spPr bwMode="auto">
                  <a:xfrm flipH="1">
                    <a:off x="2679" y="2219"/>
                    <a:ext cx="38" cy="21"/>
                  </a:xfrm>
                  <a:prstGeom prst="line">
                    <a:avLst/>
                  </a:prstGeom>
                  <a:noFill/>
                  <a:ln w="3175">
                    <a:solidFill>
                      <a:srgbClr val="808080"/>
                    </a:solidFill>
                    <a:round/>
                    <a:headEnd/>
                    <a:tailEnd/>
                  </a:ln>
                </p:spPr>
                <p:txBody>
                  <a:bodyPr/>
                  <a:lstStyle/>
                  <a:p>
                    <a:endParaRPr lang="zh-CN" altLang="en-US"/>
                  </a:p>
                </p:txBody>
              </p:sp>
              <p:sp>
                <p:nvSpPr>
                  <p:cNvPr id="739382" name="Line 54"/>
                  <p:cNvSpPr>
                    <a:spLocks noChangeShapeType="1"/>
                  </p:cNvSpPr>
                  <p:nvPr/>
                </p:nvSpPr>
                <p:spPr bwMode="auto">
                  <a:xfrm flipH="1">
                    <a:off x="2663" y="2212"/>
                    <a:ext cx="37" cy="20"/>
                  </a:xfrm>
                  <a:prstGeom prst="line">
                    <a:avLst/>
                  </a:prstGeom>
                  <a:noFill/>
                  <a:ln w="3175">
                    <a:solidFill>
                      <a:srgbClr val="808080"/>
                    </a:solidFill>
                    <a:round/>
                    <a:headEnd/>
                    <a:tailEnd/>
                  </a:ln>
                </p:spPr>
                <p:txBody>
                  <a:bodyPr/>
                  <a:lstStyle/>
                  <a:p>
                    <a:endParaRPr lang="zh-CN" altLang="en-US"/>
                  </a:p>
                </p:txBody>
              </p:sp>
              <p:sp>
                <p:nvSpPr>
                  <p:cNvPr id="739383" name="Line 55"/>
                  <p:cNvSpPr>
                    <a:spLocks noChangeShapeType="1"/>
                  </p:cNvSpPr>
                  <p:nvPr/>
                </p:nvSpPr>
                <p:spPr bwMode="auto">
                  <a:xfrm flipH="1">
                    <a:off x="2655" y="2209"/>
                    <a:ext cx="36" cy="19"/>
                  </a:xfrm>
                  <a:prstGeom prst="line">
                    <a:avLst/>
                  </a:prstGeom>
                  <a:noFill/>
                  <a:ln w="3175">
                    <a:solidFill>
                      <a:srgbClr val="808080"/>
                    </a:solidFill>
                    <a:round/>
                    <a:headEnd/>
                    <a:tailEnd/>
                  </a:ln>
                </p:spPr>
                <p:txBody>
                  <a:bodyPr/>
                  <a:lstStyle/>
                  <a:p>
                    <a:endParaRPr lang="zh-CN" altLang="en-US"/>
                  </a:p>
                </p:txBody>
              </p:sp>
              <p:sp>
                <p:nvSpPr>
                  <p:cNvPr id="739384" name="Line 56"/>
                  <p:cNvSpPr>
                    <a:spLocks noChangeShapeType="1"/>
                  </p:cNvSpPr>
                  <p:nvPr/>
                </p:nvSpPr>
                <p:spPr bwMode="auto">
                  <a:xfrm flipH="1">
                    <a:off x="2647" y="2206"/>
                    <a:ext cx="34" cy="18"/>
                  </a:xfrm>
                  <a:prstGeom prst="line">
                    <a:avLst/>
                  </a:prstGeom>
                  <a:noFill/>
                  <a:ln w="3175">
                    <a:solidFill>
                      <a:srgbClr val="808080"/>
                    </a:solidFill>
                    <a:round/>
                    <a:headEnd/>
                    <a:tailEnd/>
                  </a:ln>
                </p:spPr>
                <p:txBody>
                  <a:bodyPr/>
                  <a:lstStyle/>
                  <a:p>
                    <a:endParaRPr lang="zh-CN" altLang="en-US"/>
                  </a:p>
                </p:txBody>
              </p:sp>
              <p:sp>
                <p:nvSpPr>
                  <p:cNvPr id="739385" name="Line 57"/>
                  <p:cNvSpPr>
                    <a:spLocks noChangeShapeType="1"/>
                  </p:cNvSpPr>
                  <p:nvPr/>
                </p:nvSpPr>
                <p:spPr bwMode="auto">
                  <a:xfrm flipH="1">
                    <a:off x="2640" y="2203"/>
                    <a:ext cx="33" cy="18"/>
                  </a:xfrm>
                  <a:prstGeom prst="line">
                    <a:avLst/>
                  </a:prstGeom>
                  <a:noFill/>
                  <a:ln w="3175">
                    <a:solidFill>
                      <a:srgbClr val="808080"/>
                    </a:solidFill>
                    <a:round/>
                    <a:headEnd/>
                    <a:tailEnd/>
                  </a:ln>
                </p:spPr>
                <p:txBody>
                  <a:bodyPr/>
                  <a:lstStyle/>
                  <a:p>
                    <a:endParaRPr lang="zh-CN" altLang="en-US"/>
                  </a:p>
                </p:txBody>
              </p:sp>
              <p:sp>
                <p:nvSpPr>
                  <p:cNvPr id="739386" name="Line 58"/>
                  <p:cNvSpPr>
                    <a:spLocks noChangeShapeType="1"/>
                  </p:cNvSpPr>
                  <p:nvPr/>
                </p:nvSpPr>
                <p:spPr bwMode="auto">
                  <a:xfrm flipH="1">
                    <a:off x="2632" y="2199"/>
                    <a:ext cx="35" cy="18"/>
                  </a:xfrm>
                  <a:prstGeom prst="line">
                    <a:avLst/>
                  </a:prstGeom>
                  <a:noFill/>
                  <a:ln w="3175">
                    <a:solidFill>
                      <a:srgbClr val="808080"/>
                    </a:solidFill>
                    <a:round/>
                    <a:headEnd/>
                    <a:tailEnd/>
                  </a:ln>
                </p:spPr>
                <p:txBody>
                  <a:bodyPr/>
                  <a:lstStyle/>
                  <a:p>
                    <a:endParaRPr lang="zh-CN" altLang="en-US"/>
                  </a:p>
                </p:txBody>
              </p:sp>
              <p:sp>
                <p:nvSpPr>
                  <p:cNvPr id="739387" name="Line 59"/>
                  <p:cNvSpPr>
                    <a:spLocks noChangeShapeType="1"/>
                  </p:cNvSpPr>
                  <p:nvPr/>
                </p:nvSpPr>
                <p:spPr bwMode="auto">
                  <a:xfrm flipH="1">
                    <a:off x="2723" y="2210"/>
                    <a:ext cx="18" cy="9"/>
                  </a:xfrm>
                  <a:prstGeom prst="line">
                    <a:avLst/>
                  </a:prstGeom>
                  <a:noFill/>
                  <a:ln w="3175">
                    <a:solidFill>
                      <a:srgbClr val="808080"/>
                    </a:solidFill>
                    <a:round/>
                    <a:headEnd/>
                    <a:tailEnd/>
                  </a:ln>
                </p:spPr>
                <p:txBody>
                  <a:bodyPr/>
                  <a:lstStyle/>
                  <a:p>
                    <a:endParaRPr lang="zh-CN" altLang="en-US"/>
                  </a:p>
                </p:txBody>
              </p:sp>
              <p:sp>
                <p:nvSpPr>
                  <p:cNvPr id="739388" name="Line 60"/>
                  <p:cNvSpPr>
                    <a:spLocks noChangeShapeType="1"/>
                  </p:cNvSpPr>
                  <p:nvPr/>
                </p:nvSpPr>
                <p:spPr bwMode="auto">
                  <a:xfrm flipH="1">
                    <a:off x="2712" y="2205"/>
                    <a:ext cx="18" cy="10"/>
                  </a:xfrm>
                  <a:prstGeom prst="line">
                    <a:avLst/>
                  </a:prstGeom>
                  <a:noFill/>
                  <a:ln w="3175">
                    <a:solidFill>
                      <a:srgbClr val="808080"/>
                    </a:solidFill>
                    <a:round/>
                    <a:headEnd/>
                    <a:tailEnd/>
                  </a:ln>
                </p:spPr>
                <p:txBody>
                  <a:bodyPr/>
                  <a:lstStyle/>
                  <a:p>
                    <a:endParaRPr lang="zh-CN" altLang="en-US"/>
                  </a:p>
                </p:txBody>
              </p:sp>
              <p:sp>
                <p:nvSpPr>
                  <p:cNvPr id="739389" name="Line 61"/>
                  <p:cNvSpPr>
                    <a:spLocks noChangeShapeType="1"/>
                  </p:cNvSpPr>
                  <p:nvPr/>
                </p:nvSpPr>
                <p:spPr bwMode="auto">
                  <a:xfrm flipH="1">
                    <a:off x="2701" y="2202"/>
                    <a:ext cx="18" cy="9"/>
                  </a:xfrm>
                  <a:prstGeom prst="line">
                    <a:avLst/>
                  </a:prstGeom>
                  <a:noFill/>
                  <a:ln w="3175">
                    <a:solidFill>
                      <a:srgbClr val="808080"/>
                    </a:solidFill>
                    <a:round/>
                    <a:headEnd/>
                    <a:tailEnd/>
                  </a:ln>
                </p:spPr>
                <p:txBody>
                  <a:bodyPr/>
                  <a:lstStyle/>
                  <a:p>
                    <a:endParaRPr lang="zh-CN" altLang="en-US"/>
                  </a:p>
                </p:txBody>
              </p:sp>
              <p:sp>
                <p:nvSpPr>
                  <p:cNvPr id="739390" name="Line 62"/>
                  <p:cNvSpPr>
                    <a:spLocks noChangeShapeType="1"/>
                  </p:cNvSpPr>
                  <p:nvPr/>
                </p:nvSpPr>
                <p:spPr bwMode="auto">
                  <a:xfrm flipH="1">
                    <a:off x="2690" y="2198"/>
                    <a:ext cx="18" cy="9"/>
                  </a:xfrm>
                  <a:prstGeom prst="line">
                    <a:avLst/>
                  </a:prstGeom>
                  <a:noFill/>
                  <a:ln w="3175">
                    <a:solidFill>
                      <a:srgbClr val="808080"/>
                    </a:solidFill>
                    <a:round/>
                    <a:headEnd/>
                    <a:tailEnd/>
                  </a:ln>
                </p:spPr>
                <p:txBody>
                  <a:bodyPr/>
                  <a:lstStyle/>
                  <a:p>
                    <a:endParaRPr lang="zh-CN" altLang="en-US"/>
                  </a:p>
                </p:txBody>
              </p:sp>
              <p:sp>
                <p:nvSpPr>
                  <p:cNvPr id="739391" name="Line 63"/>
                  <p:cNvSpPr>
                    <a:spLocks noChangeShapeType="1"/>
                  </p:cNvSpPr>
                  <p:nvPr/>
                </p:nvSpPr>
                <p:spPr bwMode="auto">
                  <a:xfrm flipH="1">
                    <a:off x="2680" y="2194"/>
                    <a:ext cx="17" cy="9"/>
                  </a:xfrm>
                  <a:prstGeom prst="line">
                    <a:avLst/>
                  </a:prstGeom>
                  <a:noFill/>
                  <a:ln w="3175">
                    <a:solidFill>
                      <a:srgbClr val="808080"/>
                    </a:solidFill>
                    <a:round/>
                    <a:headEnd/>
                    <a:tailEnd/>
                  </a:ln>
                </p:spPr>
                <p:txBody>
                  <a:bodyPr/>
                  <a:lstStyle/>
                  <a:p>
                    <a:endParaRPr lang="zh-CN" altLang="en-US"/>
                  </a:p>
                </p:txBody>
              </p:sp>
              <p:sp>
                <p:nvSpPr>
                  <p:cNvPr id="739392" name="Line 64"/>
                  <p:cNvSpPr>
                    <a:spLocks noChangeShapeType="1"/>
                  </p:cNvSpPr>
                  <p:nvPr/>
                </p:nvSpPr>
                <p:spPr bwMode="auto">
                  <a:xfrm flipH="1">
                    <a:off x="2668" y="2190"/>
                    <a:ext cx="16" cy="9"/>
                  </a:xfrm>
                  <a:prstGeom prst="line">
                    <a:avLst/>
                  </a:prstGeom>
                  <a:noFill/>
                  <a:ln w="3175">
                    <a:solidFill>
                      <a:srgbClr val="808080"/>
                    </a:solidFill>
                    <a:round/>
                    <a:headEnd/>
                    <a:tailEnd/>
                  </a:ln>
                </p:spPr>
                <p:txBody>
                  <a:bodyPr/>
                  <a:lstStyle/>
                  <a:p>
                    <a:endParaRPr lang="zh-CN" altLang="en-US"/>
                  </a:p>
                </p:txBody>
              </p:sp>
            </p:grpSp>
          </p:grpSp>
        </p:grpSp>
        <p:grpSp>
          <p:nvGrpSpPr>
            <p:cNvPr id="739393" name="Group 65"/>
            <p:cNvGrpSpPr>
              <a:grpSpLocks/>
            </p:cNvGrpSpPr>
            <p:nvPr/>
          </p:nvGrpSpPr>
          <p:grpSpPr bwMode="auto">
            <a:xfrm flipH="1">
              <a:off x="3808" y="2431"/>
              <a:ext cx="87" cy="168"/>
              <a:chOff x="2591" y="2156"/>
              <a:chExt cx="35" cy="69"/>
            </a:xfrm>
          </p:grpSpPr>
          <p:sp>
            <p:nvSpPr>
              <p:cNvPr id="739394" name="Freeform 66"/>
              <p:cNvSpPr>
                <a:spLocks/>
              </p:cNvSpPr>
              <p:nvPr/>
            </p:nvSpPr>
            <p:spPr bwMode="auto">
              <a:xfrm>
                <a:off x="2591" y="2156"/>
                <a:ext cx="35" cy="69"/>
              </a:xfrm>
              <a:custGeom>
                <a:avLst/>
                <a:gdLst/>
                <a:ahLst/>
                <a:cxnLst>
                  <a:cxn ang="0">
                    <a:pos x="0" y="173"/>
                  </a:cxn>
                  <a:cxn ang="0">
                    <a:pos x="46" y="108"/>
                  </a:cxn>
                  <a:cxn ang="0">
                    <a:pos x="92" y="76"/>
                  </a:cxn>
                  <a:cxn ang="0">
                    <a:pos x="111" y="28"/>
                  </a:cxn>
                  <a:cxn ang="0">
                    <a:pos x="122" y="6"/>
                  </a:cxn>
                  <a:cxn ang="0">
                    <a:pos x="174" y="0"/>
                  </a:cxn>
                  <a:cxn ang="0">
                    <a:pos x="246" y="41"/>
                  </a:cxn>
                  <a:cxn ang="0">
                    <a:pos x="227" y="129"/>
                  </a:cxn>
                  <a:cxn ang="0">
                    <a:pos x="206" y="178"/>
                  </a:cxn>
                  <a:cxn ang="0">
                    <a:pos x="159" y="328"/>
                  </a:cxn>
                  <a:cxn ang="0">
                    <a:pos x="81" y="485"/>
                  </a:cxn>
                  <a:cxn ang="0">
                    <a:pos x="0" y="173"/>
                  </a:cxn>
                </a:cxnLst>
                <a:rect l="0" t="0" r="r" b="b"/>
                <a:pathLst>
                  <a:path w="246" h="485">
                    <a:moveTo>
                      <a:pt x="0" y="173"/>
                    </a:moveTo>
                    <a:lnTo>
                      <a:pt x="46" y="108"/>
                    </a:lnTo>
                    <a:lnTo>
                      <a:pt x="92" y="76"/>
                    </a:lnTo>
                    <a:lnTo>
                      <a:pt x="111" y="28"/>
                    </a:lnTo>
                    <a:lnTo>
                      <a:pt x="122" y="6"/>
                    </a:lnTo>
                    <a:lnTo>
                      <a:pt x="174" y="0"/>
                    </a:lnTo>
                    <a:lnTo>
                      <a:pt x="246" y="41"/>
                    </a:lnTo>
                    <a:lnTo>
                      <a:pt x="227" y="129"/>
                    </a:lnTo>
                    <a:lnTo>
                      <a:pt x="206" y="178"/>
                    </a:lnTo>
                    <a:lnTo>
                      <a:pt x="159" y="328"/>
                    </a:lnTo>
                    <a:lnTo>
                      <a:pt x="81" y="485"/>
                    </a:lnTo>
                    <a:lnTo>
                      <a:pt x="0" y="173"/>
                    </a:lnTo>
                    <a:close/>
                  </a:path>
                </a:pathLst>
              </a:custGeom>
              <a:solidFill>
                <a:srgbClr val="C0C0C0"/>
              </a:solidFill>
              <a:ln w="1588">
                <a:solidFill>
                  <a:srgbClr val="000000"/>
                </a:solidFill>
                <a:prstDash val="solid"/>
                <a:round/>
                <a:headEnd/>
                <a:tailEnd/>
              </a:ln>
            </p:spPr>
            <p:txBody>
              <a:bodyPr/>
              <a:lstStyle/>
              <a:p>
                <a:endParaRPr lang="zh-CN" altLang="en-US"/>
              </a:p>
            </p:txBody>
          </p:sp>
          <p:sp>
            <p:nvSpPr>
              <p:cNvPr id="739395" name="Freeform 67"/>
              <p:cNvSpPr>
                <a:spLocks/>
              </p:cNvSpPr>
              <p:nvPr/>
            </p:nvSpPr>
            <p:spPr bwMode="auto">
              <a:xfrm>
                <a:off x="2596" y="2162"/>
                <a:ext cx="28" cy="49"/>
              </a:xfrm>
              <a:custGeom>
                <a:avLst/>
                <a:gdLst/>
                <a:ahLst/>
                <a:cxnLst>
                  <a:cxn ang="0">
                    <a:pos x="81" y="0"/>
                  </a:cxn>
                  <a:cxn ang="0">
                    <a:pos x="102" y="22"/>
                  </a:cxn>
                  <a:cxn ang="0">
                    <a:pos x="147" y="41"/>
                  </a:cxn>
                  <a:cxn ang="0">
                    <a:pos x="193" y="40"/>
                  </a:cxn>
                  <a:cxn ang="0">
                    <a:pos x="165" y="119"/>
                  </a:cxn>
                  <a:cxn ang="0">
                    <a:pos x="131" y="115"/>
                  </a:cxn>
                  <a:cxn ang="0">
                    <a:pos x="105" y="100"/>
                  </a:cxn>
                  <a:cxn ang="0">
                    <a:pos x="119" y="124"/>
                  </a:cxn>
                  <a:cxn ang="0">
                    <a:pos x="158" y="131"/>
                  </a:cxn>
                  <a:cxn ang="0">
                    <a:pos x="130" y="217"/>
                  </a:cxn>
                  <a:cxn ang="0">
                    <a:pos x="110" y="280"/>
                  </a:cxn>
                  <a:cxn ang="0">
                    <a:pos x="102" y="244"/>
                  </a:cxn>
                  <a:cxn ang="0">
                    <a:pos x="92" y="177"/>
                  </a:cxn>
                  <a:cxn ang="0">
                    <a:pos x="91" y="139"/>
                  </a:cxn>
                  <a:cxn ang="0">
                    <a:pos x="84" y="155"/>
                  </a:cxn>
                  <a:cxn ang="0">
                    <a:pos x="84" y="200"/>
                  </a:cxn>
                  <a:cxn ang="0">
                    <a:pos x="92" y="260"/>
                  </a:cxn>
                  <a:cxn ang="0">
                    <a:pos x="98" y="299"/>
                  </a:cxn>
                  <a:cxn ang="0">
                    <a:pos x="81" y="346"/>
                  </a:cxn>
                  <a:cxn ang="0">
                    <a:pos x="49" y="224"/>
                  </a:cxn>
                  <a:cxn ang="0">
                    <a:pos x="35" y="183"/>
                  </a:cxn>
                  <a:cxn ang="0">
                    <a:pos x="11" y="121"/>
                  </a:cxn>
                  <a:cxn ang="0">
                    <a:pos x="0" y="103"/>
                  </a:cxn>
                  <a:cxn ang="0">
                    <a:pos x="15" y="79"/>
                  </a:cxn>
                  <a:cxn ang="0">
                    <a:pos x="57" y="57"/>
                  </a:cxn>
                  <a:cxn ang="0">
                    <a:pos x="73" y="78"/>
                  </a:cxn>
                  <a:cxn ang="0">
                    <a:pos x="63" y="41"/>
                  </a:cxn>
                  <a:cxn ang="0">
                    <a:pos x="81" y="0"/>
                  </a:cxn>
                </a:cxnLst>
                <a:rect l="0" t="0" r="r" b="b"/>
                <a:pathLst>
                  <a:path w="193" h="346">
                    <a:moveTo>
                      <a:pt x="81" y="0"/>
                    </a:moveTo>
                    <a:lnTo>
                      <a:pt x="102" y="22"/>
                    </a:lnTo>
                    <a:lnTo>
                      <a:pt x="147" y="41"/>
                    </a:lnTo>
                    <a:lnTo>
                      <a:pt x="193" y="40"/>
                    </a:lnTo>
                    <a:lnTo>
                      <a:pt x="165" y="119"/>
                    </a:lnTo>
                    <a:lnTo>
                      <a:pt x="131" y="115"/>
                    </a:lnTo>
                    <a:lnTo>
                      <a:pt x="105" y="100"/>
                    </a:lnTo>
                    <a:lnTo>
                      <a:pt x="119" y="124"/>
                    </a:lnTo>
                    <a:lnTo>
                      <a:pt x="158" y="131"/>
                    </a:lnTo>
                    <a:lnTo>
                      <a:pt x="130" y="217"/>
                    </a:lnTo>
                    <a:lnTo>
                      <a:pt x="110" y="280"/>
                    </a:lnTo>
                    <a:lnTo>
                      <a:pt x="102" y="244"/>
                    </a:lnTo>
                    <a:lnTo>
                      <a:pt x="92" y="177"/>
                    </a:lnTo>
                    <a:lnTo>
                      <a:pt x="91" y="139"/>
                    </a:lnTo>
                    <a:lnTo>
                      <a:pt x="84" y="155"/>
                    </a:lnTo>
                    <a:lnTo>
                      <a:pt x="84" y="200"/>
                    </a:lnTo>
                    <a:lnTo>
                      <a:pt x="92" y="260"/>
                    </a:lnTo>
                    <a:lnTo>
                      <a:pt x="98" y="299"/>
                    </a:lnTo>
                    <a:lnTo>
                      <a:pt x="81" y="346"/>
                    </a:lnTo>
                    <a:lnTo>
                      <a:pt x="49" y="224"/>
                    </a:lnTo>
                    <a:lnTo>
                      <a:pt x="35" y="183"/>
                    </a:lnTo>
                    <a:lnTo>
                      <a:pt x="11" y="121"/>
                    </a:lnTo>
                    <a:lnTo>
                      <a:pt x="0" y="103"/>
                    </a:lnTo>
                    <a:lnTo>
                      <a:pt x="15" y="79"/>
                    </a:lnTo>
                    <a:lnTo>
                      <a:pt x="57" y="57"/>
                    </a:lnTo>
                    <a:lnTo>
                      <a:pt x="73" y="78"/>
                    </a:lnTo>
                    <a:lnTo>
                      <a:pt x="63" y="41"/>
                    </a:lnTo>
                    <a:lnTo>
                      <a:pt x="81" y="0"/>
                    </a:lnTo>
                    <a:close/>
                  </a:path>
                </a:pathLst>
              </a:custGeom>
              <a:solidFill>
                <a:srgbClr val="E0E0E0"/>
              </a:solidFill>
              <a:ln w="9525">
                <a:noFill/>
                <a:round/>
                <a:headEnd/>
                <a:tailEnd/>
              </a:ln>
            </p:spPr>
            <p:txBody>
              <a:bodyPr/>
              <a:lstStyle/>
              <a:p>
                <a:endParaRPr lang="zh-CN" altLang="en-US"/>
              </a:p>
            </p:txBody>
          </p:sp>
        </p:grpSp>
        <p:grpSp>
          <p:nvGrpSpPr>
            <p:cNvPr id="739396" name="Group 68"/>
            <p:cNvGrpSpPr>
              <a:grpSpLocks/>
            </p:cNvGrpSpPr>
            <p:nvPr/>
          </p:nvGrpSpPr>
          <p:grpSpPr bwMode="auto">
            <a:xfrm flipH="1">
              <a:off x="3798" y="2334"/>
              <a:ext cx="112" cy="119"/>
              <a:chOff x="2585" y="2116"/>
              <a:chExt cx="45" cy="49"/>
            </a:xfrm>
          </p:grpSpPr>
          <p:sp>
            <p:nvSpPr>
              <p:cNvPr id="739397" name="Freeform 69"/>
              <p:cNvSpPr>
                <a:spLocks/>
              </p:cNvSpPr>
              <p:nvPr/>
            </p:nvSpPr>
            <p:spPr bwMode="auto">
              <a:xfrm>
                <a:off x="2597" y="2120"/>
                <a:ext cx="33" cy="45"/>
              </a:xfrm>
              <a:custGeom>
                <a:avLst/>
                <a:gdLst/>
                <a:ahLst/>
                <a:cxnLst>
                  <a:cxn ang="0">
                    <a:pos x="2" y="117"/>
                  </a:cxn>
                  <a:cxn ang="0">
                    <a:pos x="10" y="139"/>
                  </a:cxn>
                  <a:cxn ang="0">
                    <a:pos x="23" y="151"/>
                  </a:cxn>
                  <a:cxn ang="0">
                    <a:pos x="31" y="168"/>
                  </a:cxn>
                  <a:cxn ang="0">
                    <a:pos x="40" y="182"/>
                  </a:cxn>
                  <a:cxn ang="0">
                    <a:pos x="54" y="196"/>
                  </a:cxn>
                  <a:cxn ang="0">
                    <a:pos x="66" y="204"/>
                  </a:cxn>
                  <a:cxn ang="0">
                    <a:pos x="83" y="214"/>
                  </a:cxn>
                  <a:cxn ang="0">
                    <a:pos x="86" y="226"/>
                  </a:cxn>
                  <a:cxn ang="0">
                    <a:pos x="86" y="243"/>
                  </a:cxn>
                  <a:cxn ang="0">
                    <a:pos x="81" y="283"/>
                  </a:cxn>
                  <a:cxn ang="0">
                    <a:pos x="113" y="306"/>
                  </a:cxn>
                  <a:cxn ang="0">
                    <a:pos x="140" y="318"/>
                  </a:cxn>
                  <a:cxn ang="0">
                    <a:pos x="162" y="319"/>
                  </a:cxn>
                  <a:cxn ang="0">
                    <a:pos x="185" y="318"/>
                  </a:cxn>
                  <a:cxn ang="0">
                    <a:pos x="193" y="292"/>
                  </a:cxn>
                  <a:cxn ang="0">
                    <a:pos x="198" y="233"/>
                  </a:cxn>
                  <a:cxn ang="0">
                    <a:pos x="211" y="213"/>
                  </a:cxn>
                  <a:cxn ang="0">
                    <a:pos x="221" y="183"/>
                  </a:cxn>
                  <a:cxn ang="0">
                    <a:pos x="223" y="156"/>
                  </a:cxn>
                  <a:cxn ang="0">
                    <a:pos x="227" y="118"/>
                  </a:cxn>
                  <a:cxn ang="0">
                    <a:pos x="228" y="96"/>
                  </a:cxn>
                  <a:cxn ang="0">
                    <a:pos x="227" y="83"/>
                  </a:cxn>
                  <a:cxn ang="0">
                    <a:pos x="221" y="59"/>
                  </a:cxn>
                  <a:cxn ang="0">
                    <a:pos x="209" y="47"/>
                  </a:cxn>
                  <a:cxn ang="0">
                    <a:pos x="192" y="43"/>
                  </a:cxn>
                  <a:cxn ang="0">
                    <a:pos x="186" y="30"/>
                  </a:cxn>
                  <a:cxn ang="0">
                    <a:pos x="170" y="21"/>
                  </a:cxn>
                  <a:cxn ang="0">
                    <a:pos x="154" y="30"/>
                  </a:cxn>
                  <a:cxn ang="0">
                    <a:pos x="143" y="11"/>
                  </a:cxn>
                  <a:cxn ang="0">
                    <a:pos x="125" y="5"/>
                  </a:cxn>
                  <a:cxn ang="0">
                    <a:pos x="105" y="22"/>
                  </a:cxn>
                  <a:cxn ang="0">
                    <a:pos x="96" y="0"/>
                  </a:cxn>
                  <a:cxn ang="0">
                    <a:pos x="70" y="3"/>
                  </a:cxn>
                  <a:cxn ang="0">
                    <a:pos x="56" y="38"/>
                  </a:cxn>
                  <a:cxn ang="0">
                    <a:pos x="53" y="57"/>
                  </a:cxn>
                  <a:cxn ang="0">
                    <a:pos x="51" y="84"/>
                  </a:cxn>
                  <a:cxn ang="0">
                    <a:pos x="45" y="118"/>
                  </a:cxn>
                  <a:cxn ang="0">
                    <a:pos x="38" y="105"/>
                  </a:cxn>
                  <a:cxn ang="0">
                    <a:pos x="35" y="80"/>
                  </a:cxn>
                  <a:cxn ang="0">
                    <a:pos x="30" y="64"/>
                  </a:cxn>
                  <a:cxn ang="0">
                    <a:pos x="24" y="55"/>
                  </a:cxn>
                  <a:cxn ang="0">
                    <a:pos x="11" y="49"/>
                  </a:cxn>
                  <a:cxn ang="0">
                    <a:pos x="4" y="51"/>
                  </a:cxn>
                  <a:cxn ang="0">
                    <a:pos x="0" y="59"/>
                  </a:cxn>
                  <a:cxn ang="0">
                    <a:pos x="5" y="72"/>
                  </a:cxn>
                  <a:cxn ang="0">
                    <a:pos x="7" y="96"/>
                  </a:cxn>
                  <a:cxn ang="0">
                    <a:pos x="2" y="117"/>
                  </a:cxn>
                </a:cxnLst>
                <a:rect l="0" t="0" r="r" b="b"/>
                <a:pathLst>
                  <a:path w="228" h="319">
                    <a:moveTo>
                      <a:pt x="2" y="117"/>
                    </a:moveTo>
                    <a:lnTo>
                      <a:pt x="10" y="139"/>
                    </a:lnTo>
                    <a:lnTo>
                      <a:pt x="23" y="151"/>
                    </a:lnTo>
                    <a:lnTo>
                      <a:pt x="31" y="168"/>
                    </a:lnTo>
                    <a:lnTo>
                      <a:pt x="40" y="182"/>
                    </a:lnTo>
                    <a:lnTo>
                      <a:pt x="54" y="196"/>
                    </a:lnTo>
                    <a:lnTo>
                      <a:pt x="66" y="204"/>
                    </a:lnTo>
                    <a:lnTo>
                      <a:pt x="83" y="214"/>
                    </a:lnTo>
                    <a:lnTo>
                      <a:pt x="86" y="226"/>
                    </a:lnTo>
                    <a:lnTo>
                      <a:pt x="86" y="243"/>
                    </a:lnTo>
                    <a:lnTo>
                      <a:pt x="81" y="283"/>
                    </a:lnTo>
                    <a:lnTo>
                      <a:pt x="113" y="306"/>
                    </a:lnTo>
                    <a:lnTo>
                      <a:pt x="140" y="318"/>
                    </a:lnTo>
                    <a:lnTo>
                      <a:pt x="162" y="319"/>
                    </a:lnTo>
                    <a:lnTo>
                      <a:pt x="185" y="318"/>
                    </a:lnTo>
                    <a:lnTo>
                      <a:pt x="193" y="292"/>
                    </a:lnTo>
                    <a:lnTo>
                      <a:pt x="198" y="233"/>
                    </a:lnTo>
                    <a:lnTo>
                      <a:pt x="211" y="213"/>
                    </a:lnTo>
                    <a:lnTo>
                      <a:pt x="221" y="183"/>
                    </a:lnTo>
                    <a:lnTo>
                      <a:pt x="223" y="156"/>
                    </a:lnTo>
                    <a:lnTo>
                      <a:pt x="227" y="118"/>
                    </a:lnTo>
                    <a:lnTo>
                      <a:pt x="228" y="96"/>
                    </a:lnTo>
                    <a:lnTo>
                      <a:pt x="227" y="83"/>
                    </a:lnTo>
                    <a:lnTo>
                      <a:pt x="221" y="59"/>
                    </a:lnTo>
                    <a:lnTo>
                      <a:pt x="209" y="47"/>
                    </a:lnTo>
                    <a:lnTo>
                      <a:pt x="192" y="43"/>
                    </a:lnTo>
                    <a:lnTo>
                      <a:pt x="186" y="30"/>
                    </a:lnTo>
                    <a:lnTo>
                      <a:pt x="170" y="21"/>
                    </a:lnTo>
                    <a:lnTo>
                      <a:pt x="154" y="30"/>
                    </a:lnTo>
                    <a:lnTo>
                      <a:pt x="143" y="11"/>
                    </a:lnTo>
                    <a:lnTo>
                      <a:pt x="125" y="5"/>
                    </a:lnTo>
                    <a:lnTo>
                      <a:pt x="105" y="22"/>
                    </a:lnTo>
                    <a:lnTo>
                      <a:pt x="96" y="0"/>
                    </a:lnTo>
                    <a:lnTo>
                      <a:pt x="70" y="3"/>
                    </a:lnTo>
                    <a:lnTo>
                      <a:pt x="56" y="38"/>
                    </a:lnTo>
                    <a:lnTo>
                      <a:pt x="53" y="57"/>
                    </a:lnTo>
                    <a:lnTo>
                      <a:pt x="51" y="84"/>
                    </a:lnTo>
                    <a:lnTo>
                      <a:pt x="45" y="118"/>
                    </a:lnTo>
                    <a:lnTo>
                      <a:pt x="38" y="105"/>
                    </a:lnTo>
                    <a:lnTo>
                      <a:pt x="35" y="80"/>
                    </a:lnTo>
                    <a:lnTo>
                      <a:pt x="30" y="64"/>
                    </a:lnTo>
                    <a:lnTo>
                      <a:pt x="24" y="55"/>
                    </a:lnTo>
                    <a:lnTo>
                      <a:pt x="11" y="49"/>
                    </a:lnTo>
                    <a:lnTo>
                      <a:pt x="4" y="51"/>
                    </a:lnTo>
                    <a:lnTo>
                      <a:pt x="0" y="59"/>
                    </a:lnTo>
                    <a:lnTo>
                      <a:pt x="5" y="72"/>
                    </a:lnTo>
                    <a:lnTo>
                      <a:pt x="7" y="96"/>
                    </a:lnTo>
                    <a:lnTo>
                      <a:pt x="2" y="117"/>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739398" name="Freeform 70"/>
              <p:cNvSpPr>
                <a:spLocks/>
              </p:cNvSpPr>
              <p:nvPr/>
            </p:nvSpPr>
            <p:spPr bwMode="auto">
              <a:xfrm>
                <a:off x="2612" y="2123"/>
                <a:ext cx="16" cy="17"/>
              </a:xfrm>
              <a:custGeom>
                <a:avLst/>
                <a:gdLst/>
                <a:ahLst/>
                <a:cxnLst>
                  <a:cxn ang="0">
                    <a:pos x="5" y="2"/>
                  </a:cxn>
                  <a:cxn ang="0">
                    <a:pos x="11" y="27"/>
                  </a:cxn>
                  <a:cxn ang="0">
                    <a:pos x="20" y="44"/>
                  </a:cxn>
                  <a:cxn ang="0">
                    <a:pos x="9" y="81"/>
                  </a:cxn>
                  <a:cxn ang="0">
                    <a:pos x="15" y="90"/>
                  </a:cxn>
                  <a:cxn ang="0">
                    <a:pos x="25" y="94"/>
                  </a:cxn>
                  <a:cxn ang="0">
                    <a:pos x="37" y="92"/>
                  </a:cxn>
                  <a:cxn ang="0">
                    <a:pos x="45" y="71"/>
                  </a:cxn>
                  <a:cxn ang="0">
                    <a:pos x="53" y="55"/>
                  </a:cxn>
                  <a:cxn ang="0">
                    <a:pos x="49" y="32"/>
                  </a:cxn>
                  <a:cxn ang="0">
                    <a:pos x="47" y="8"/>
                  </a:cxn>
                  <a:cxn ang="0">
                    <a:pos x="53" y="11"/>
                  </a:cxn>
                  <a:cxn ang="0">
                    <a:pos x="55" y="33"/>
                  </a:cxn>
                  <a:cxn ang="0">
                    <a:pos x="58" y="49"/>
                  </a:cxn>
                  <a:cxn ang="0">
                    <a:pos x="58" y="61"/>
                  </a:cxn>
                  <a:cxn ang="0">
                    <a:pos x="50" y="74"/>
                  </a:cxn>
                  <a:cxn ang="0">
                    <a:pos x="42" y="90"/>
                  </a:cxn>
                  <a:cxn ang="0">
                    <a:pos x="41" y="104"/>
                  </a:cxn>
                  <a:cxn ang="0">
                    <a:pos x="50" y="110"/>
                  </a:cxn>
                  <a:cxn ang="0">
                    <a:pos x="66" y="108"/>
                  </a:cxn>
                  <a:cxn ang="0">
                    <a:pos x="77" y="95"/>
                  </a:cxn>
                  <a:cxn ang="0">
                    <a:pos x="93" y="75"/>
                  </a:cxn>
                  <a:cxn ang="0">
                    <a:pos x="92" y="63"/>
                  </a:cxn>
                  <a:cxn ang="0">
                    <a:pos x="90" y="41"/>
                  </a:cxn>
                  <a:cxn ang="0">
                    <a:pos x="95" y="58"/>
                  </a:cxn>
                  <a:cxn ang="0">
                    <a:pos x="96" y="75"/>
                  </a:cxn>
                  <a:cxn ang="0">
                    <a:pos x="84" y="93"/>
                  </a:cxn>
                  <a:cxn ang="0">
                    <a:pos x="83" y="105"/>
                  </a:cxn>
                  <a:cxn ang="0">
                    <a:pos x="86" y="115"/>
                  </a:cxn>
                  <a:cxn ang="0">
                    <a:pos x="93" y="117"/>
                  </a:cxn>
                  <a:cxn ang="0">
                    <a:pos x="101" y="112"/>
                  </a:cxn>
                  <a:cxn ang="0">
                    <a:pos x="115" y="98"/>
                  </a:cxn>
                  <a:cxn ang="0">
                    <a:pos x="103" y="114"/>
                  </a:cxn>
                  <a:cxn ang="0">
                    <a:pos x="99" y="120"/>
                  </a:cxn>
                  <a:cxn ang="0">
                    <a:pos x="87" y="120"/>
                  </a:cxn>
                  <a:cxn ang="0">
                    <a:pos x="81" y="113"/>
                  </a:cxn>
                  <a:cxn ang="0">
                    <a:pos x="78" y="102"/>
                  </a:cxn>
                  <a:cxn ang="0">
                    <a:pos x="70" y="112"/>
                  </a:cxn>
                  <a:cxn ang="0">
                    <a:pos x="56" y="114"/>
                  </a:cxn>
                  <a:cxn ang="0">
                    <a:pos x="44" y="114"/>
                  </a:cxn>
                  <a:cxn ang="0">
                    <a:pos x="38" y="104"/>
                  </a:cxn>
                  <a:cxn ang="0">
                    <a:pos x="37" y="95"/>
                  </a:cxn>
                  <a:cxn ang="0">
                    <a:pos x="31" y="98"/>
                  </a:cxn>
                  <a:cxn ang="0">
                    <a:pos x="22" y="98"/>
                  </a:cxn>
                  <a:cxn ang="0">
                    <a:pos x="9" y="91"/>
                  </a:cxn>
                  <a:cxn ang="0">
                    <a:pos x="7" y="77"/>
                  </a:cxn>
                  <a:cxn ang="0">
                    <a:pos x="15" y="46"/>
                  </a:cxn>
                  <a:cxn ang="0">
                    <a:pos x="6" y="26"/>
                  </a:cxn>
                  <a:cxn ang="0">
                    <a:pos x="0" y="0"/>
                  </a:cxn>
                  <a:cxn ang="0">
                    <a:pos x="5" y="2"/>
                  </a:cxn>
                </a:cxnLst>
                <a:rect l="0" t="0" r="r" b="b"/>
                <a:pathLst>
                  <a:path w="115" h="120">
                    <a:moveTo>
                      <a:pt x="5" y="2"/>
                    </a:moveTo>
                    <a:lnTo>
                      <a:pt x="11" y="27"/>
                    </a:lnTo>
                    <a:lnTo>
                      <a:pt x="20" y="44"/>
                    </a:lnTo>
                    <a:lnTo>
                      <a:pt x="9" y="81"/>
                    </a:lnTo>
                    <a:lnTo>
                      <a:pt x="15" y="90"/>
                    </a:lnTo>
                    <a:lnTo>
                      <a:pt x="25" y="94"/>
                    </a:lnTo>
                    <a:lnTo>
                      <a:pt x="37" y="92"/>
                    </a:lnTo>
                    <a:lnTo>
                      <a:pt x="45" y="71"/>
                    </a:lnTo>
                    <a:lnTo>
                      <a:pt x="53" y="55"/>
                    </a:lnTo>
                    <a:lnTo>
                      <a:pt x="49" y="32"/>
                    </a:lnTo>
                    <a:lnTo>
                      <a:pt x="47" y="8"/>
                    </a:lnTo>
                    <a:lnTo>
                      <a:pt x="53" y="11"/>
                    </a:lnTo>
                    <a:lnTo>
                      <a:pt x="55" y="33"/>
                    </a:lnTo>
                    <a:lnTo>
                      <a:pt x="58" y="49"/>
                    </a:lnTo>
                    <a:lnTo>
                      <a:pt x="58" y="61"/>
                    </a:lnTo>
                    <a:lnTo>
                      <a:pt x="50" y="74"/>
                    </a:lnTo>
                    <a:lnTo>
                      <a:pt x="42" y="90"/>
                    </a:lnTo>
                    <a:lnTo>
                      <a:pt x="41" y="104"/>
                    </a:lnTo>
                    <a:lnTo>
                      <a:pt x="50" y="110"/>
                    </a:lnTo>
                    <a:lnTo>
                      <a:pt x="66" y="108"/>
                    </a:lnTo>
                    <a:lnTo>
                      <a:pt x="77" y="95"/>
                    </a:lnTo>
                    <a:lnTo>
                      <a:pt x="93" y="75"/>
                    </a:lnTo>
                    <a:lnTo>
                      <a:pt x="92" y="63"/>
                    </a:lnTo>
                    <a:lnTo>
                      <a:pt x="90" y="41"/>
                    </a:lnTo>
                    <a:lnTo>
                      <a:pt x="95" y="58"/>
                    </a:lnTo>
                    <a:lnTo>
                      <a:pt x="96" y="75"/>
                    </a:lnTo>
                    <a:lnTo>
                      <a:pt x="84" y="93"/>
                    </a:lnTo>
                    <a:lnTo>
                      <a:pt x="83" y="105"/>
                    </a:lnTo>
                    <a:lnTo>
                      <a:pt x="86" y="115"/>
                    </a:lnTo>
                    <a:lnTo>
                      <a:pt x="93" y="117"/>
                    </a:lnTo>
                    <a:lnTo>
                      <a:pt x="101" y="112"/>
                    </a:lnTo>
                    <a:lnTo>
                      <a:pt x="115" y="98"/>
                    </a:lnTo>
                    <a:lnTo>
                      <a:pt x="103" y="114"/>
                    </a:lnTo>
                    <a:lnTo>
                      <a:pt x="99" y="120"/>
                    </a:lnTo>
                    <a:lnTo>
                      <a:pt x="87" y="120"/>
                    </a:lnTo>
                    <a:lnTo>
                      <a:pt x="81" y="113"/>
                    </a:lnTo>
                    <a:lnTo>
                      <a:pt x="78" y="102"/>
                    </a:lnTo>
                    <a:lnTo>
                      <a:pt x="70" y="112"/>
                    </a:lnTo>
                    <a:lnTo>
                      <a:pt x="56" y="114"/>
                    </a:lnTo>
                    <a:lnTo>
                      <a:pt x="44" y="114"/>
                    </a:lnTo>
                    <a:lnTo>
                      <a:pt x="38" y="104"/>
                    </a:lnTo>
                    <a:lnTo>
                      <a:pt x="37" y="95"/>
                    </a:lnTo>
                    <a:lnTo>
                      <a:pt x="31" y="98"/>
                    </a:lnTo>
                    <a:lnTo>
                      <a:pt x="22" y="98"/>
                    </a:lnTo>
                    <a:lnTo>
                      <a:pt x="9" y="91"/>
                    </a:lnTo>
                    <a:lnTo>
                      <a:pt x="7" y="77"/>
                    </a:lnTo>
                    <a:lnTo>
                      <a:pt x="15" y="46"/>
                    </a:lnTo>
                    <a:lnTo>
                      <a:pt x="6" y="26"/>
                    </a:lnTo>
                    <a:lnTo>
                      <a:pt x="0" y="0"/>
                    </a:lnTo>
                    <a:lnTo>
                      <a:pt x="5" y="2"/>
                    </a:lnTo>
                    <a:close/>
                  </a:path>
                </a:pathLst>
              </a:custGeom>
              <a:solidFill>
                <a:srgbClr val="402000"/>
              </a:solidFill>
              <a:ln w="9525">
                <a:noFill/>
                <a:round/>
                <a:headEnd/>
                <a:tailEnd/>
              </a:ln>
            </p:spPr>
            <p:txBody>
              <a:bodyPr/>
              <a:lstStyle/>
              <a:p>
                <a:endParaRPr lang="zh-CN" altLang="en-US"/>
              </a:p>
            </p:txBody>
          </p:sp>
          <p:sp>
            <p:nvSpPr>
              <p:cNvPr id="739399" name="Freeform 71"/>
              <p:cNvSpPr>
                <a:spLocks/>
              </p:cNvSpPr>
              <p:nvPr/>
            </p:nvSpPr>
            <p:spPr bwMode="auto">
              <a:xfrm>
                <a:off x="2615" y="2132"/>
                <a:ext cx="3" cy="1"/>
              </a:xfrm>
              <a:custGeom>
                <a:avLst/>
                <a:gdLst/>
                <a:ahLst/>
                <a:cxnLst>
                  <a:cxn ang="0">
                    <a:pos x="0" y="5"/>
                  </a:cxn>
                  <a:cxn ang="0">
                    <a:pos x="6" y="4"/>
                  </a:cxn>
                  <a:cxn ang="0">
                    <a:pos x="18" y="4"/>
                  </a:cxn>
                  <a:cxn ang="0">
                    <a:pos x="5" y="0"/>
                  </a:cxn>
                  <a:cxn ang="0">
                    <a:pos x="0" y="5"/>
                  </a:cxn>
                </a:cxnLst>
                <a:rect l="0" t="0" r="r" b="b"/>
                <a:pathLst>
                  <a:path w="18" h="5">
                    <a:moveTo>
                      <a:pt x="0" y="5"/>
                    </a:moveTo>
                    <a:lnTo>
                      <a:pt x="6" y="4"/>
                    </a:lnTo>
                    <a:lnTo>
                      <a:pt x="18" y="4"/>
                    </a:lnTo>
                    <a:lnTo>
                      <a:pt x="5" y="0"/>
                    </a:lnTo>
                    <a:lnTo>
                      <a:pt x="0" y="5"/>
                    </a:lnTo>
                    <a:close/>
                  </a:path>
                </a:pathLst>
              </a:custGeom>
              <a:solidFill>
                <a:srgbClr val="402000"/>
              </a:solidFill>
              <a:ln w="9525">
                <a:noFill/>
                <a:round/>
                <a:headEnd/>
                <a:tailEnd/>
              </a:ln>
            </p:spPr>
            <p:txBody>
              <a:bodyPr/>
              <a:lstStyle/>
              <a:p>
                <a:endParaRPr lang="zh-CN" altLang="en-US"/>
              </a:p>
            </p:txBody>
          </p:sp>
          <p:sp>
            <p:nvSpPr>
              <p:cNvPr id="739400" name="Freeform 72"/>
              <p:cNvSpPr>
                <a:spLocks/>
              </p:cNvSpPr>
              <p:nvPr/>
            </p:nvSpPr>
            <p:spPr bwMode="auto">
              <a:xfrm>
                <a:off x="2619" y="2135"/>
                <a:ext cx="3" cy="1"/>
              </a:xfrm>
              <a:custGeom>
                <a:avLst/>
                <a:gdLst/>
                <a:ahLst/>
                <a:cxnLst>
                  <a:cxn ang="0">
                    <a:pos x="24" y="6"/>
                  </a:cxn>
                  <a:cxn ang="0">
                    <a:pos x="20" y="3"/>
                  </a:cxn>
                  <a:cxn ang="0">
                    <a:pos x="15" y="1"/>
                  </a:cxn>
                  <a:cxn ang="0">
                    <a:pos x="5" y="0"/>
                  </a:cxn>
                  <a:cxn ang="0">
                    <a:pos x="0" y="8"/>
                  </a:cxn>
                  <a:cxn ang="0">
                    <a:pos x="7" y="3"/>
                  </a:cxn>
                  <a:cxn ang="0">
                    <a:pos x="13" y="2"/>
                  </a:cxn>
                  <a:cxn ang="0">
                    <a:pos x="24" y="6"/>
                  </a:cxn>
                </a:cxnLst>
                <a:rect l="0" t="0" r="r" b="b"/>
                <a:pathLst>
                  <a:path w="24" h="8">
                    <a:moveTo>
                      <a:pt x="24" y="6"/>
                    </a:moveTo>
                    <a:lnTo>
                      <a:pt x="20" y="3"/>
                    </a:lnTo>
                    <a:lnTo>
                      <a:pt x="15" y="1"/>
                    </a:lnTo>
                    <a:lnTo>
                      <a:pt x="5" y="0"/>
                    </a:lnTo>
                    <a:lnTo>
                      <a:pt x="0" y="8"/>
                    </a:lnTo>
                    <a:lnTo>
                      <a:pt x="7" y="3"/>
                    </a:lnTo>
                    <a:lnTo>
                      <a:pt x="13" y="2"/>
                    </a:lnTo>
                    <a:lnTo>
                      <a:pt x="24" y="6"/>
                    </a:lnTo>
                    <a:close/>
                  </a:path>
                </a:pathLst>
              </a:custGeom>
              <a:solidFill>
                <a:srgbClr val="402000"/>
              </a:solidFill>
              <a:ln w="9525">
                <a:noFill/>
                <a:round/>
                <a:headEnd/>
                <a:tailEnd/>
              </a:ln>
            </p:spPr>
            <p:txBody>
              <a:bodyPr/>
              <a:lstStyle/>
              <a:p>
                <a:endParaRPr lang="zh-CN" altLang="en-US"/>
              </a:p>
            </p:txBody>
          </p:sp>
          <p:sp>
            <p:nvSpPr>
              <p:cNvPr id="739401" name="Freeform 73"/>
              <p:cNvSpPr>
                <a:spLocks/>
              </p:cNvSpPr>
              <p:nvPr/>
            </p:nvSpPr>
            <p:spPr bwMode="auto">
              <a:xfrm>
                <a:off x="2625" y="2137"/>
                <a:ext cx="2" cy="1"/>
              </a:xfrm>
              <a:custGeom>
                <a:avLst/>
                <a:gdLst/>
                <a:ahLst/>
                <a:cxnLst>
                  <a:cxn ang="0">
                    <a:pos x="0" y="2"/>
                  </a:cxn>
                  <a:cxn ang="0">
                    <a:pos x="4" y="0"/>
                  </a:cxn>
                  <a:cxn ang="0">
                    <a:pos x="10" y="0"/>
                  </a:cxn>
                  <a:cxn ang="0">
                    <a:pos x="18" y="4"/>
                  </a:cxn>
                  <a:cxn ang="0">
                    <a:pos x="13" y="3"/>
                  </a:cxn>
                  <a:cxn ang="0">
                    <a:pos x="10" y="1"/>
                  </a:cxn>
                  <a:cxn ang="0">
                    <a:pos x="0" y="2"/>
                  </a:cxn>
                </a:cxnLst>
                <a:rect l="0" t="0" r="r" b="b"/>
                <a:pathLst>
                  <a:path w="18" h="4">
                    <a:moveTo>
                      <a:pt x="0" y="2"/>
                    </a:moveTo>
                    <a:lnTo>
                      <a:pt x="4" y="0"/>
                    </a:lnTo>
                    <a:lnTo>
                      <a:pt x="10" y="0"/>
                    </a:lnTo>
                    <a:lnTo>
                      <a:pt x="18" y="4"/>
                    </a:lnTo>
                    <a:lnTo>
                      <a:pt x="13" y="3"/>
                    </a:lnTo>
                    <a:lnTo>
                      <a:pt x="10" y="1"/>
                    </a:lnTo>
                    <a:lnTo>
                      <a:pt x="0" y="2"/>
                    </a:lnTo>
                    <a:close/>
                  </a:path>
                </a:pathLst>
              </a:custGeom>
              <a:solidFill>
                <a:srgbClr val="402000"/>
              </a:solidFill>
              <a:ln w="9525">
                <a:noFill/>
                <a:round/>
                <a:headEnd/>
                <a:tailEnd/>
              </a:ln>
            </p:spPr>
            <p:txBody>
              <a:bodyPr/>
              <a:lstStyle/>
              <a:p>
                <a:endParaRPr lang="zh-CN" altLang="en-US"/>
              </a:p>
            </p:txBody>
          </p:sp>
          <p:sp>
            <p:nvSpPr>
              <p:cNvPr id="739402" name="Freeform 74"/>
              <p:cNvSpPr>
                <a:spLocks/>
              </p:cNvSpPr>
              <p:nvPr/>
            </p:nvSpPr>
            <p:spPr bwMode="auto">
              <a:xfrm>
                <a:off x="2614" y="2139"/>
                <a:ext cx="4" cy="10"/>
              </a:xfrm>
              <a:custGeom>
                <a:avLst/>
                <a:gdLst/>
                <a:ahLst/>
                <a:cxnLst>
                  <a:cxn ang="0">
                    <a:pos x="0" y="0"/>
                  </a:cxn>
                  <a:cxn ang="0">
                    <a:pos x="16" y="17"/>
                  </a:cxn>
                  <a:cxn ang="0">
                    <a:pos x="23" y="38"/>
                  </a:cxn>
                  <a:cxn ang="0">
                    <a:pos x="24" y="67"/>
                  </a:cxn>
                  <a:cxn ang="0">
                    <a:pos x="28" y="44"/>
                  </a:cxn>
                  <a:cxn ang="0">
                    <a:pos x="26" y="26"/>
                  </a:cxn>
                  <a:cxn ang="0">
                    <a:pos x="22" y="18"/>
                  </a:cxn>
                  <a:cxn ang="0">
                    <a:pos x="0" y="0"/>
                  </a:cxn>
                </a:cxnLst>
                <a:rect l="0" t="0" r="r" b="b"/>
                <a:pathLst>
                  <a:path w="28" h="67">
                    <a:moveTo>
                      <a:pt x="0" y="0"/>
                    </a:moveTo>
                    <a:lnTo>
                      <a:pt x="16" y="17"/>
                    </a:lnTo>
                    <a:lnTo>
                      <a:pt x="23" y="38"/>
                    </a:lnTo>
                    <a:lnTo>
                      <a:pt x="24" y="67"/>
                    </a:lnTo>
                    <a:lnTo>
                      <a:pt x="28" y="44"/>
                    </a:lnTo>
                    <a:lnTo>
                      <a:pt x="26" y="26"/>
                    </a:lnTo>
                    <a:lnTo>
                      <a:pt x="22" y="18"/>
                    </a:lnTo>
                    <a:lnTo>
                      <a:pt x="0" y="0"/>
                    </a:lnTo>
                    <a:close/>
                  </a:path>
                </a:pathLst>
              </a:custGeom>
              <a:solidFill>
                <a:srgbClr val="402000"/>
              </a:solidFill>
              <a:ln w="9525">
                <a:noFill/>
                <a:round/>
                <a:headEnd/>
                <a:tailEnd/>
              </a:ln>
            </p:spPr>
            <p:txBody>
              <a:bodyPr/>
              <a:lstStyle/>
              <a:p>
                <a:endParaRPr lang="zh-CN" altLang="en-US"/>
              </a:p>
            </p:txBody>
          </p:sp>
          <p:sp>
            <p:nvSpPr>
              <p:cNvPr id="739403" name="Freeform 75"/>
              <p:cNvSpPr>
                <a:spLocks/>
              </p:cNvSpPr>
              <p:nvPr/>
            </p:nvSpPr>
            <p:spPr bwMode="auto">
              <a:xfrm>
                <a:off x="2604" y="2135"/>
                <a:ext cx="7" cy="4"/>
              </a:xfrm>
              <a:custGeom>
                <a:avLst/>
                <a:gdLst/>
                <a:ahLst/>
                <a:cxnLst>
                  <a:cxn ang="0">
                    <a:pos x="0" y="10"/>
                  </a:cxn>
                  <a:cxn ang="0">
                    <a:pos x="18" y="12"/>
                  </a:cxn>
                  <a:cxn ang="0">
                    <a:pos x="45" y="22"/>
                  </a:cxn>
                  <a:cxn ang="0">
                    <a:pos x="26" y="8"/>
                  </a:cxn>
                  <a:cxn ang="0">
                    <a:pos x="1" y="0"/>
                  </a:cxn>
                  <a:cxn ang="0">
                    <a:pos x="0" y="10"/>
                  </a:cxn>
                </a:cxnLst>
                <a:rect l="0" t="0" r="r" b="b"/>
                <a:pathLst>
                  <a:path w="45" h="22">
                    <a:moveTo>
                      <a:pt x="0" y="10"/>
                    </a:moveTo>
                    <a:lnTo>
                      <a:pt x="18" y="12"/>
                    </a:lnTo>
                    <a:lnTo>
                      <a:pt x="45" y="22"/>
                    </a:lnTo>
                    <a:lnTo>
                      <a:pt x="26" y="8"/>
                    </a:lnTo>
                    <a:lnTo>
                      <a:pt x="1" y="0"/>
                    </a:lnTo>
                    <a:lnTo>
                      <a:pt x="0" y="10"/>
                    </a:lnTo>
                    <a:close/>
                  </a:path>
                </a:pathLst>
              </a:custGeom>
              <a:solidFill>
                <a:srgbClr val="402000"/>
              </a:solidFill>
              <a:ln w="9525">
                <a:noFill/>
                <a:round/>
                <a:headEnd/>
                <a:tailEnd/>
              </a:ln>
            </p:spPr>
            <p:txBody>
              <a:bodyPr/>
              <a:lstStyle/>
              <a:p>
                <a:endParaRPr lang="zh-CN" altLang="en-US"/>
              </a:p>
            </p:txBody>
          </p:sp>
          <p:sp>
            <p:nvSpPr>
              <p:cNvPr id="739404" name="Freeform 76"/>
              <p:cNvSpPr>
                <a:spLocks/>
              </p:cNvSpPr>
              <p:nvPr/>
            </p:nvSpPr>
            <p:spPr bwMode="auto">
              <a:xfrm>
                <a:off x="2612" y="2150"/>
                <a:ext cx="5" cy="4"/>
              </a:xfrm>
              <a:custGeom>
                <a:avLst/>
                <a:gdLst/>
                <a:ahLst/>
                <a:cxnLst>
                  <a:cxn ang="0">
                    <a:pos x="35" y="0"/>
                  </a:cxn>
                  <a:cxn ang="0">
                    <a:pos x="19" y="19"/>
                  </a:cxn>
                  <a:cxn ang="0">
                    <a:pos x="0" y="30"/>
                  </a:cxn>
                  <a:cxn ang="0">
                    <a:pos x="24" y="22"/>
                  </a:cxn>
                  <a:cxn ang="0">
                    <a:pos x="35" y="0"/>
                  </a:cxn>
                </a:cxnLst>
                <a:rect l="0" t="0" r="r" b="b"/>
                <a:pathLst>
                  <a:path w="35" h="30">
                    <a:moveTo>
                      <a:pt x="35" y="0"/>
                    </a:moveTo>
                    <a:lnTo>
                      <a:pt x="19" y="19"/>
                    </a:lnTo>
                    <a:lnTo>
                      <a:pt x="0" y="30"/>
                    </a:lnTo>
                    <a:lnTo>
                      <a:pt x="24" y="22"/>
                    </a:lnTo>
                    <a:lnTo>
                      <a:pt x="35" y="0"/>
                    </a:lnTo>
                    <a:close/>
                  </a:path>
                </a:pathLst>
              </a:custGeom>
              <a:solidFill>
                <a:srgbClr val="402000"/>
              </a:solidFill>
              <a:ln w="9525">
                <a:noFill/>
                <a:round/>
                <a:headEnd/>
                <a:tailEnd/>
              </a:ln>
            </p:spPr>
            <p:txBody>
              <a:bodyPr/>
              <a:lstStyle/>
              <a:p>
                <a:endParaRPr lang="zh-CN" altLang="en-US"/>
              </a:p>
            </p:txBody>
          </p:sp>
          <p:sp>
            <p:nvSpPr>
              <p:cNvPr id="739405" name="Freeform 77"/>
              <p:cNvSpPr>
                <a:spLocks/>
              </p:cNvSpPr>
              <p:nvPr/>
            </p:nvSpPr>
            <p:spPr bwMode="auto">
              <a:xfrm>
                <a:off x="2619" y="2147"/>
                <a:ext cx="5" cy="5"/>
              </a:xfrm>
              <a:custGeom>
                <a:avLst/>
                <a:gdLst/>
                <a:ahLst/>
                <a:cxnLst>
                  <a:cxn ang="0">
                    <a:pos x="0" y="0"/>
                  </a:cxn>
                  <a:cxn ang="0">
                    <a:pos x="3" y="11"/>
                  </a:cxn>
                  <a:cxn ang="0">
                    <a:pos x="20" y="25"/>
                  </a:cxn>
                  <a:cxn ang="0">
                    <a:pos x="35" y="31"/>
                  </a:cxn>
                  <a:cxn ang="0">
                    <a:pos x="11" y="28"/>
                  </a:cxn>
                  <a:cxn ang="0">
                    <a:pos x="3" y="18"/>
                  </a:cxn>
                  <a:cxn ang="0">
                    <a:pos x="2" y="8"/>
                  </a:cxn>
                  <a:cxn ang="0">
                    <a:pos x="0" y="0"/>
                  </a:cxn>
                </a:cxnLst>
                <a:rect l="0" t="0" r="r" b="b"/>
                <a:pathLst>
                  <a:path w="35" h="31">
                    <a:moveTo>
                      <a:pt x="0" y="0"/>
                    </a:moveTo>
                    <a:lnTo>
                      <a:pt x="3" y="11"/>
                    </a:lnTo>
                    <a:lnTo>
                      <a:pt x="20" y="25"/>
                    </a:lnTo>
                    <a:lnTo>
                      <a:pt x="35" y="31"/>
                    </a:lnTo>
                    <a:lnTo>
                      <a:pt x="11" y="28"/>
                    </a:lnTo>
                    <a:lnTo>
                      <a:pt x="3" y="18"/>
                    </a:lnTo>
                    <a:lnTo>
                      <a:pt x="2" y="8"/>
                    </a:lnTo>
                    <a:lnTo>
                      <a:pt x="0" y="0"/>
                    </a:lnTo>
                    <a:close/>
                  </a:path>
                </a:pathLst>
              </a:custGeom>
              <a:solidFill>
                <a:srgbClr val="402000"/>
              </a:solidFill>
              <a:ln w="9525">
                <a:noFill/>
                <a:round/>
                <a:headEnd/>
                <a:tailEnd/>
              </a:ln>
            </p:spPr>
            <p:txBody>
              <a:bodyPr/>
              <a:lstStyle/>
              <a:p>
                <a:endParaRPr lang="zh-CN" altLang="en-US"/>
              </a:p>
            </p:txBody>
          </p:sp>
          <p:sp>
            <p:nvSpPr>
              <p:cNvPr id="739406" name="Freeform 78"/>
              <p:cNvSpPr>
                <a:spLocks/>
              </p:cNvSpPr>
              <p:nvPr/>
            </p:nvSpPr>
            <p:spPr bwMode="auto">
              <a:xfrm>
                <a:off x="2585" y="2116"/>
                <a:ext cx="26" cy="21"/>
              </a:xfrm>
              <a:custGeom>
                <a:avLst/>
                <a:gdLst/>
                <a:ahLst/>
                <a:cxnLst>
                  <a:cxn ang="0">
                    <a:pos x="148" y="141"/>
                  </a:cxn>
                  <a:cxn ang="0">
                    <a:pos x="179" y="67"/>
                  </a:cxn>
                  <a:cxn ang="0">
                    <a:pos x="118" y="27"/>
                  </a:cxn>
                  <a:cxn ang="0">
                    <a:pos x="26" y="0"/>
                  </a:cxn>
                  <a:cxn ang="0">
                    <a:pos x="0" y="77"/>
                  </a:cxn>
                  <a:cxn ang="0">
                    <a:pos x="84" y="102"/>
                  </a:cxn>
                  <a:cxn ang="0">
                    <a:pos x="148" y="141"/>
                  </a:cxn>
                </a:cxnLst>
                <a:rect l="0" t="0" r="r" b="b"/>
                <a:pathLst>
                  <a:path w="179" h="141">
                    <a:moveTo>
                      <a:pt x="148" y="141"/>
                    </a:moveTo>
                    <a:lnTo>
                      <a:pt x="179" y="67"/>
                    </a:lnTo>
                    <a:lnTo>
                      <a:pt x="118" y="27"/>
                    </a:lnTo>
                    <a:lnTo>
                      <a:pt x="26" y="0"/>
                    </a:lnTo>
                    <a:lnTo>
                      <a:pt x="0" y="77"/>
                    </a:lnTo>
                    <a:lnTo>
                      <a:pt x="84" y="102"/>
                    </a:lnTo>
                    <a:lnTo>
                      <a:pt x="148" y="141"/>
                    </a:lnTo>
                    <a:close/>
                  </a:path>
                </a:pathLst>
              </a:custGeom>
              <a:solidFill>
                <a:srgbClr val="FFFFFF"/>
              </a:solidFill>
              <a:ln w="1588">
                <a:solidFill>
                  <a:srgbClr val="000000"/>
                </a:solidFill>
                <a:prstDash val="solid"/>
                <a:round/>
                <a:headEnd/>
                <a:tailEnd/>
              </a:ln>
            </p:spPr>
            <p:txBody>
              <a:bodyPr/>
              <a:lstStyle/>
              <a:p>
                <a:endParaRPr lang="zh-CN" altLang="en-US"/>
              </a:p>
            </p:txBody>
          </p:sp>
          <p:sp>
            <p:nvSpPr>
              <p:cNvPr id="739407" name="Oval 79"/>
              <p:cNvSpPr>
                <a:spLocks noChangeArrowheads="1"/>
              </p:cNvSpPr>
              <p:nvPr/>
            </p:nvSpPr>
            <p:spPr bwMode="auto">
              <a:xfrm>
                <a:off x="2601" y="2125"/>
                <a:ext cx="6" cy="7"/>
              </a:xfrm>
              <a:prstGeom prst="ellipse">
                <a:avLst/>
              </a:prstGeom>
              <a:solidFill>
                <a:srgbClr val="FFFFFF"/>
              </a:solidFill>
              <a:ln w="1588">
                <a:solidFill>
                  <a:srgbClr val="000000"/>
                </a:solidFill>
                <a:round/>
                <a:headEnd/>
                <a:tailEnd/>
              </a:ln>
            </p:spPr>
            <p:txBody>
              <a:bodyPr/>
              <a:lstStyle/>
              <a:p>
                <a:endParaRPr lang="zh-CN" altLang="en-US"/>
              </a:p>
            </p:txBody>
          </p:sp>
          <p:sp>
            <p:nvSpPr>
              <p:cNvPr id="739408" name="Freeform 80"/>
              <p:cNvSpPr>
                <a:spLocks/>
              </p:cNvSpPr>
              <p:nvPr/>
            </p:nvSpPr>
            <p:spPr bwMode="auto">
              <a:xfrm>
                <a:off x="2597" y="2127"/>
                <a:ext cx="7" cy="14"/>
              </a:xfrm>
              <a:custGeom>
                <a:avLst/>
                <a:gdLst/>
                <a:ahLst/>
                <a:cxnLst>
                  <a:cxn ang="0">
                    <a:pos x="3" y="67"/>
                  </a:cxn>
                  <a:cxn ang="0">
                    <a:pos x="7" y="49"/>
                  </a:cxn>
                  <a:cxn ang="0">
                    <a:pos x="5" y="32"/>
                  </a:cxn>
                  <a:cxn ang="0">
                    <a:pos x="3" y="21"/>
                  </a:cxn>
                  <a:cxn ang="0">
                    <a:pos x="0" y="11"/>
                  </a:cxn>
                  <a:cxn ang="0">
                    <a:pos x="3" y="3"/>
                  </a:cxn>
                  <a:cxn ang="0">
                    <a:pos x="10" y="0"/>
                  </a:cxn>
                  <a:cxn ang="0">
                    <a:pos x="24" y="5"/>
                  </a:cxn>
                  <a:cxn ang="0">
                    <a:pos x="30" y="15"/>
                  </a:cxn>
                  <a:cxn ang="0">
                    <a:pos x="33" y="24"/>
                  </a:cxn>
                  <a:cxn ang="0">
                    <a:pos x="35" y="35"/>
                  </a:cxn>
                  <a:cxn ang="0">
                    <a:pos x="36" y="52"/>
                  </a:cxn>
                  <a:cxn ang="0">
                    <a:pos x="46" y="71"/>
                  </a:cxn>
                  <a:cxn ang="0">
                    <a:pos x="21" y="100"/>
                  </a:cxn>
                  <a:cxn ang="0">
                    <a:pos x="10" y="92"/>
                  </a:cxn>
                  <a:cxn ang="0">
                    <a:pos x="3" y="67"/>
                  </a:cxn>
                </a:cxnLst>
                <a:rect l="0" t="0" r="r" b="b"/>
                <a:pathLst>
                  <a:path w="46" h="100">
                    <a:moveTo>
                      <a:pt x="3" y="67"/>
                    </a:moveTo>
                    <a:lnTo>
                      <a:pt x="7" y="49"/>
                    </a:lnTo>
                    <a:lnTo>
                      <a:pt x="5" y="32"/>
                    </a:lnTo>
                    <a:lnTo>
                      <a:pt x="3" y="21"/>
                    </a:lnTo>
                    <a:lnTo>
                      <a:pt x="0" y="11"/>
                    </a:lnTo>
                    <a:lnTo>
                      <a:pt x="3" y="3"/>
                    </a:lnTo>
                    <a:lnTo>
                      <a:pt x="10" y="0"/>
                    </a:lnTo>
                    <a:lnTo>
                      <a:pt x="24" y="5"/>
                    </a:lnTo>
                    <a:lnTo>
                      <a:pt x="30" y="15"/>
                    </a:lnTo>
                    <a:lnTo>
                      <a:pt x="33" y="24"/>
                    </a:lnTo>
                    <a:lnTo>
                      <a:pt x="35" y="35"/>
                    </a:lnTo>
                    <a:lnTo>
                      <a:pt x="36" y="52"/>
                    </a:lnTo>
                    <a:lnTo>
                      <a:pt x="46" y="71"/>
                    </a:lnTo>
                    <a:lnTo>
                      <a:pt x="21" y="100"/>
                    </a:lnTo>
                    <a:lnTo>
                      <a:pt x="10" y="92"/>
                    </a:lnTo>
                    <a:lnTo>
                      <a:pt x="3" y="67"/>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739409" name="Freeform 81"/>
              <p:cNvSpPr>
                <a:spLocks/>
              </p:cNvSpPr>
              <p:nvPr/>
            </p:nvSpPr>
            <p:spPr bwMode="auto">
              <a:xfrm>
                <a:off x="2600" y="2137"/>
                <a:ext cx="4" cy="4"/>
              </a:xfrm>
              <a:custGeom>
                <a:avLst/>
                <a:gdLst/>
                <a:ahLst/>
                <a:cxnLst>
                  <a:cxn ang="0">
                    <a:pos x="21" y="0"/>
                  </a:cxn>
                  <a:cxn ang="0">
                    <a:pos x="31" y="4"/>
                  </a:cxn>
                  <a:cxn ang="0">
                    <a:pos x="8" y="31"/>
                  </a:cxn>
                  <a:cxn ang="0">
                    <a:pos x="0" y="23"/>
                  </a:cxn>
                  <a:cxn ang="0">
                    <a:pos x="21" y="0"/>
                  </a:cxn>
                </a:cxnLst>
                <a:rect l="0" t="0" r="r" b="b"/>
                <a:pathLst>
                  <a:path w="31" h="31">
                    <a:moveTo>
                      <a:pt x="21" y="0"/>
                    </a:moveTo>
                    <a:lnTo>
                      <a:pt x="31" y="4"/>
                    </a:lnTo>
                    <a:lnTo>
                      <a:pt x="8" y="31"/>
                    </a:lnTo>
                    <a:lnTo>
                      <a:pt x="0" y="23"/>
                    </a:lnTo>
                    <a:lnTo>
                      <a:pt x="21" y="0"/>
                    </a:lnTo>
                    <a:close/>
                  </a:path>
                </a:pathLst>
              </a:custGeom>
              <a:solidFill>
                <a:srgbClr val="FFC080"/>
              </a:solidFill>
              <a:ln w="9525">
                <a:noFill/>
                <a:round/>
                <a:headEnd/>
                <a:tailEnd/>
              </a:ln>
            </p:spPr>
            <p:txBody>
              <a:bodyPr/>
              <a:lstStyle/>
              <a:p>
                <a:endParaRPr lang="zh-CN" altLang="en-US"/>
              </a:p>
            </p:txBody>
          </p:sp>
          <p:sp>
            <p:nvSpPr>
              <p:cNvPr id="739410" name="Freeform 82"/>
              <p:cNvSpPr>
                <a:spLocks/>
              </p:cNvSpPr>
              <p:nvPr/>
            </p:nvSpPr>
            <p:spPr bwMode="auto">
              <a:xfrm>
                <a:off x="2607" y="2120"/>
                <a:ext cx="6" cy="12"/>
              </a:xfrm>
              <a:custGeom>
                <a:avLst/>
                <a:gdLst/>
                <a:ahLst/>
                <a:cxnLst>
                  <a:cxn ang="0">
                    <a:pos x="0" y="21"/>
                  </a:cxn>
                  <a:cxn ang="0">
                    <a:pos x="3" y="39"/>
                  </a:cxn>
                  <a:cxn ang="0">
                    <a:pos x="5" y="46"/>
                  </a:cxn>
                  <a:cxn ang="0">
                    <a:pos x="6" y="57"/>
                  </a:cxn>
                  <a:cxn ang="0">
                    <a:pos x="4" y="66"/>
                  </a:cxn>
                  <a:cxn ang="0">
                    <a:pos x="6" y="76"/>
                  </a:cxn>
                  <a:cxn ang="0">
                    <a:pos x="12" y="85"/>
                  </a:cxn>
                  <a:cxn ang="0">
                    <a:pos x="18" y="86"/>
                  </a:cxn>
                  <a:cxn ang="0">
                    <a:pos x="29" y="87"/>
                  </a:cxn>
                  <a:cxn ang="0">
                    <a:pos x="37" y="82"/>
                  </a:cxn>
                  <a:cxn ang="0">
                    <a:pos x="40" y="79"/>
                  </a:cxn>
                  <a:cxn ang="0">
                    <a:pos x="42" y="70"/>
                  </a:cxn>
                  <a:cxn ang="0">
                    <a:pos x="42" y="53"/>
                  </a:cxn>
                  <a:cxn ang="0">
                    <a:pos x="42" y="43"/>
                  </a:cxn>
                  <a:cxn ang="0">
                    <a:pos x="40" y="29"/>
                  </a:cxn>
                  <a:cxn ang="0">
                    <a:pos x="38" y="20"/>
                  </a:cxn>
                  <a:cxn ang="0">
                    <a:pos x="31" y="0"/>
                  </a:cxn>
                  <a:cxn ang="0">
                    <a:pos x="6" y="1"/>
                  </a:cxn>
                  <a:cxn ang="0">
                    <a:pos x="0" y="21"/>
                  </a:cxn>
                </a:cxnLst>
                <a:rect l="0" t="0" r="r" b="b"/>
                <a:pathLst>
                  <a:path w="42" h="87">
                    <a:moveTo>
                      <a:pt x="0" y="21"/>
                    </a:moveTo>
                    <a:lnTo>
                      <a:pt x="3" y="39"/>
                    </a:lnTo>
                    <a:lnTo>
                      <a:pt x="5" y="46"/>
                    </a:lnTo>
                    <a:lnTo>
                      <a:pt x="6" y="57"/>
                    </a:lnTo>
                    <a:lnTo>
                      <a:pt x="4" y="66"/>
                    </a:lnTo>
                    <a:lnTo>
                      <a:pt x="6" y="76"/>
                    </a:lnTo>
                    <a:lnTo>
                      <a:pt x="12" y="85"/>
                    </a:lnTo>
                    <a:lnTo>
                      <a:pt x="18" y="86"/>
                    </a:lnTo>
                    <a:lnTo>
                      <a:pt x="29" y="87"/>
                    </a:lnTo>
                    <a:lnTo>
                      <a:pt x="37" y="82"/>
                    </a:lnTo>
                    <a:lnTo>
                      <a:pt x="40" y="79"/>
                    </a:lnTo>
                    <a:lnTo>
                      <a:pt x="42" y="70"/>
                    </a:lnTo>
                    <a:lnTo>
                      <a:pt x="42" y="53"/>
                    </a:lnTo>
                    <a:lnTo>
                      <a:pt x="42" y="43"/>
                    </a:lnTo>
                    <a:lnTo>
                      <a:pt x="40" y="29"/>
                    </a:lnTo>
                    <a:lnTo>
                      <a:pt x="38" y="20"/>
                    </a:lnTo>
                    <a:lnTo>
                      <a:pt x="31" y="0"/>
                    </a:lnTo>
                    <a:lnTo>
                      <a:pt x="6" y="1"/>
                    </a:lnTo>
                    <a:lnTo>
                      <a:pt x="0" y="21"/>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739411" name="Freeform 83"/>
              <p:cNvSpPr>
                <a:spLocks/>
              </p:cNvSpPr>
              <p:nvPr/>
            </p:nvSpPr>
            <p:spPr bwMode="auto">
              <a:xfrm>
                <a:off x="2609" y="2128"/>
                <a:ext cx="3" cy="3"/>
              </a:xfrm>
              <a:custGeom>
                <a:avLst/>
                <a:gdLst/>
                <a:ahLst/>
                <a:cxnLst>
                  <a:cxn ang="0">
                    <a:pos x="21" y="6"/>
                  </a:cxn>
                  <a:cxn ang="0">
                    <a:pos x="11" y="0"/>
                  </a:cxn>
                  <a:cxn ang="0">
                    <a:pos x="3" y="1"/>
                  </a:cxn>
                  <a:cxn ang="0">
                    <a:pos x="0" y="6"/>
                  </a:cxn>
                  <a:cxn ang="0">
                    <a:pos x="1" y="19"/>
                  </a:cxn>
                  <a:cxn ang="0">
                    <a:pos x="3" y="8"/>
                  </a:cxn>
                  <a:cxn ang="0">
                    <a:pos x="5" y="5"/>
                  </a:cxn>
                  <a:cxn ang="0">
                    <a:pos x="21" y="6"/>
                  </a:cxn>
                </a:cxnLst>
                <a:rect l="0" t="0" r="r" b="b"/>
                <a:pathLst>
                  <a:path w="21" h="19">
                    <a:moveTo>
                      <a:pt x="21" y="6"/>
                    </a:moveTo>
                    <a:lnTo>
                      <a:pt x="11" y="0"/>
                    </a:lnTo>
                    <a:lnTo>
                      <a:pt x="3" y="1"/>
                    </a:lnTo>
                    <a:lnTo>
                      <a:pt x="0" y="6"/>
                    </a:lnTo>
                    <a:lnTo>
                      <a:pt x="1" y="19"/>
                    </a:lnTo>
                    <a:lnTo>
                      <a:pt x="3" y="8"/>
                    </a:lnTo>
                    <a:lnTo>
                      <a:pt x="5" y="5"/>
                    </a:lnTo>
                    <a:lnTo>
                      <a:pt x="21" y="6"/>
                    </a:lnTo>
                    <a:close/>
                  </a:path>
                </a:pathLst>
              </a:custGeom>
              <a:solidFill>
                <a:srgbClr val="402000"/>
              </a:solidFill>
              <a:ln w="9525">
                <a:noFill/>
                <a:round/>
                <a:headEnd/>
                <a:tailEnd/>
              </a:ln>
            </p:spPr>
            <p:txBody>
              <a:bodyPr/>
              <a:lstStyle/>
              <a:p>
                <a:endParaRPr lang="zh-CN" altLang="en-US"/>
              </a:p>
            </p:txBody>
          </p:sp>
        </p:grpSp>
        <p:grpSp>
          <p:nvGrpSpPr>
            <p:cNvPr id="739412" name="Group 84"/>
            <p:cNvGrpSpPr>
              <a:grpSpLocks/>
            </p:cNvGrpSpPr>
            <p:nvPr/>
          </p:nvGrpSpPr>
          <p:grpSpPr bwMode="auto">
            <a:xfrm flipH="1">
              <a:off x="3535" y="3121"/>
              <a:ext cx="220" cy="111"/>
              <a:chOff x="2647" y="2440"/>
              <a:chExt cx="88" cy="46"/>
            </a:xfrm>
          </p:grpSpPr>
          <p:sp>
            <p:nvSpPr>
              <p:cNvPr id="739413" name="Freeform 85"/>
              <p:cNvSpPr>
                <a:spLocks/>
              </p:cNvSpPr>
              <p:nvPr/>
            </p:nvSpPr>
            <p:spPr bwMode="auto">
              <a:xfrm>
                <a:off x="2647" y="2440"/>
                <a:ext cx="88" cy="46"/>
              </a:xfrm>
              <a:custGeom>
                <a:avLst/>
                <a:gdLst/>
                <a:ahLst/>
                <a:cxnLst>
                  <a:cxn ang="0">
                    <a:pos x="249" y="10"/>
                  </a:cxn>
                  <a:cxn ang="0">
                    <a:pos x="244" y="93"/>
                  </a:cxn>
                  <a:cxn ang="0">
                    <a:pos x="406" y="170"/>
                  </a:cxn>
                  <a:cxn ang="0">
                    <a:pos x="541" y="203"/>
                  </a:cxn>
                  <a:cxn ang="0">
                    <a:pos x="616" y="237"/>
                  </a:cxn>
                  <a:cxn ang="0">
                    <a:pos x="612" y="281"/>
                  </a:cxn>
                  <a:cxn ang="0">
                    <a:pos x="515" y="308"/>
                  </a:cxn>
                  <a:cxn ang="0">
                    <a:pos x="368" y="319"/>
                  </a:cxn>
                  <a:cxn ang="0">
                    <a:pos x="244" y="297"/>
                  </a:cxn>
                  <a:cxn ang="0">
                    <a:pos x="167" y="276"/>
                  </a:cxn>
                  <a:cxn ang="0">
                    <a:pos x="163" y="300"/>
                  </a:cxn>
                  <a:cxn ang="0">
                    <a:pos x="66" y="297"/>
                  </a:cxn>
                  <a:cxn ang="0">
                    <a:pos x="6" y="286"/>
                  </a:cxn>
                  <a:cxn ang="0">
                    <a:pos x="6" y="243"/>
                  </a:cxn>
                  <a:cxn ang="0">
                    <a:pos x="0" y="217"/>
                  </a:cxn>
                  <a:cxn ang="0">
                    <a:pos x="0" y="156"/>
                  </a:cxn>
                  <a:cxn ang="0">
                    <a:pos x="16" y="121"/>
                  </a:cxn>
                  <a:cxn ang="0">
                    <a:pos x="47" y="82"/>
                  </a:cxn>
                  <a:cxn ang="0">
                    <a:pos x="53" y="0"/>
                  </a:cxn>
                  <a:cxn ang="0">
                    <a:pos x="249" y="10"/>
                  </a:cxn>
                </a:cxnLst>
                <a:rect l="0" t="0" r="r" b="b"/>
                <a:pathLst>
                  <a:path w="616" h="319">
                    <a:moveTo>
                      <a:pt x="249" y="10"/>
                    </a:moveTo>
                    <a:lnTo>
                      <a:pt x="244" y="93"/>
                    </a:lnTo>
                    <a:lnTo>
                      <a:pt x="406" y="170"/>
                    </a:lnTo>
                    <a:lnTo>
                      <a:pt x="541" y="203"/>
                    </a:lnTo>
                    <a:lnTo>
                      <a:pt x="616" y="237"/>
                    </a:lnTo>
                    <a:lnTo>
                      <a:pt x="612" y="281"/>
                    </a:lnTo>
                    <a:lnTo>
                      <a:pt x="515" y="308"/>
                    </a:lnTo>
                    <a:lnTo>
                      <a:pt x="368" y="319"/>
                    </a:lnTo>
                    <a:lnTo>
                      <a:pt x="244" y="297"/>
                    </a:lnTo>
                    <a:lnTo>
                      <a:pt x="167" y="276"/>
                    </a:lnTo>
                    <a:lnTo>
                      <a:pt x="163" y="300"/>
                    </a:lnTo>
                    <a:lnTo>
                      <a:pt x="66" y="297"/>
                    </a:lnTo>
                    <a:lnTo>
                      <a:pt x="6" y="286"/>
                    </a:lnTo>
                    <a:lnTo>
                      <a:pt x="6" y="243"/>
                    </a:lnTo>
                    <a:lnTo>
                      <a:pt x="0" y="217"/>
                    </a:lnTo>
                    <a:lnTo>
                      <a:pt x="0" y="156"/>
                    </a:lnTo>
                    <a:lnTo>
                      <a:pt x="16" y="121"/>
                    </a:lnTo>
                    <a:lnTo>
                      <a:pt x="47" y="82"/>
                    </a:lnTo>
                    <a:lnTo>
                      <a:pt x="53" y="0"/>
                    </a:lnTo>
                    <a:lnTo>
                      <a:pt x="249" y="10"/>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739414" name="Freeform 86"/>
              <p:cNvSpPr>
                <a:spLocks/>
              </p:cNvSpPr>
              <p:nvPr/>
            </p:nvSpPr>
            <p:spPr bwMode="auto">
              <a:xfrm>
                <a:off x="2677" y="2457"/>
                <a:ext cx="26" cy="14"/>
              </a:xfrm>
              <a:custGeom>
                <a:avLst/>
                <a:gdLst/>
                <a:ahLst/>
                <a:cxnLst>
                  <a:cxn ang="0">
                    <a:pos x="47" y="0"/>
                  </a:cxn>
                  <a:cxn ang="0">
                    <a:pos x="0" y="52"/>
                  </a:cxn>
                  <a:cxn ang="0">
                    <a:pos x="166" y="99"/>
                  </a:cxn>
                  <a:cxn ang="0">
                    <a:pos x="185" y="63"/>
                  </a:cxn>
                  <a:cxn ang="0">
                    <a:pos x="47" y="0"/>
                  </a:cxn>
                </a:cxnLst>
                <a:rect l="0" t="0" r="r" b="b"/>
                <a:pathLst>
                  <a:path w="185" h="99">
                    <a:moveTo>
                      <a:pt x="47" y="0"/>
                    </a:moveTo>
                    <a:lnTo>
                      <a:pt x="0" y="52"/>
                    </a:lnTo>
                    <a:lnTo>
                      <a:pt x="166" y="99"/>
                    </a:lnTo>
                    <a:lnTo>
                      <a:pt x="185" y="63"/>
                    </a:lnTo>
                    <a:lnTo>
                      <a:pt x="47" y="0"/>
                    </a:lnTo>
                    <a:close/>
                  </a:path>
                </a:pathLst>
              </a:custGeom>
              <a:solidFill>
                <a:srgbClr val="808080"/>
              </a:solidFill>
              <a:ln w="9525">
                <a:noFill/>
                <a:round/>
                <a:headEnd/>
                <a:tailEnd/>
              </a:ln>
            </p:spPr>
            <p:txBody>
              <a:bodyPr/>
              <a:lstStyle/>
              <a:p>
                <a:endParaRPr lang="zh-CN" altLang="en-US"/>
              </a:p>
            </p:txBody>
          </p:sp>
          <p:sp>
            <p:nvSpPr>
              <p:cNvPr id="739415" name="Freeform 87"/>
              <p:cNvSpPr>
                <a:spLocks/>
              </p:cNvSpPr>
              <p:nvPr/>
            </p:nvSpPr>
            <p:spPr bwMode="auto">
              <a:xfrm>
                <a:off x="2703" y="2467"/>
                <a:ext cx="30" cy="8"/>
              </a:xfrm>
              <a:custGeom>
                <a:avLst/>
                <a:gdLst/>
                <a:ahLst/>
                <a:cxnLst>
                  <a:cxn ang="0">
                    <a:pos x="25" y="0"/>
                  </a:cxn>
                  <a:cxn ang="0">
                    <a:pos x="0" y="29"/>
                  </a:cxn>
                  <a:cxn ang="0">
                    <a:pos x="103" y="56"/>
                  </a:cxn>
                  <a:cxn ang="0">
                    <a:pos x="151" y="61"/>
                  </a:cxn>
                  <a:cxn ang="0">
                    <a:pos x="209" y="58"/>
                  </a:cxn>
                  <a:cxn ang="0">
                    <a:pos x="148" y="27"/>
                  </a:cxn>
                  <a:cxn ang="0">
                    <a:pos x="25" y="0"/>
                  </a:cxn>
                </a:cxnLst>
                <a:rect l="0" t="0" r="r" b="b"/>
                <a:pathLst>
                  <a:path w="209" h="61">
                    <a:moveTo>
                      <a:pt x="25" y="0"/>
                    </a:moveTo>
                    <a:lnTo>
                      <a:pt x="0" y="29"/>
                    </a:lnTo>
                    <a:lnTo>
                      <a:pt x="103" y="56"/>
                    </a:lnTo>
                    <a:lnTo>
                      <a:pt x="151" y="61"/>
                    </a:lnTo>
                    <a:lnTo>
                      <a:pt x="209" y="58"/>
                    </a:lnTo>
                    <a:lnTo>
                      <a:pt x="148" y="27"/>
                    </a:lnTo>
                    <a:lnTo>
                      <a:pt x="25" y="0"/>
                    </a:lnTo>
                    <a:close/>
                  </a:path>
                </a:pathLst>
              </a:custGeom>
              <a:solidFill>
                <a:srgbClr val="808080"/>
              </a:solidFill>
              <a:ln w="9525">
                <a:noFill/>
                <a:round/>
                <a:headEnd/>
                <a:tailEnd/>
              </a:ln>
            </p:spPr>
            <p:txBody>
              <a:bodyPr/>
              <a:lstStyle/>
              <a:p>
                <a:endParaRPr lang="zh-CN" altLang="en-US"/>
              </a:p>
            </p:txBody>
          </p:sp>
          <p:sp>
            <p:nvSpPr>
              <p:cNvPr id="739416" name="Freeform 88"/>
              <p:cNvSpPr>
                <a:spLocks/>
              </p:cNvSpPr>
              <p:nvPr/>
            </p:nvSpPr>
            <p:spPr bwMode="auto">
              <a:xfrm>
                <a:off x="2648" y="2457"/>
                <a:ext cx="85" cy="27"/>
              </a:xfrm>
              <a:custGeom>
                <a:avLst/>
                <a:gdLst/>
                <a:ahLst/>
                <a:cxnLst>
                  <a:cxn ang="0">
                    <a:pos x="597" y="160"/>
                  </a:cxn>
                  <a:cxn ang="0">
                    <a:pos x="597" y="131"/>
                  </a:cxn>
                  <a:cxn ang="0">
                    <a:pos x="519" y="139"/>
                  </a:cxn>
                  <a:cxn ang="0">
                    <a:pos x="394" y="121"/>
                  </a:cxn>
                  <a:cxn ang="0">
                    <a:pos x="321" y="104"/>
                  </a:cxn>
                  <a:cxn ang="0">
                    <a:pos x="183" y="59"/>
                  </a:cxn>
                  <a:cxn ang="0">
                    <a:pos x="124" y="52"/>
                  </a:cxn>
                  <a:cxn ang="0">
                    <a:pos x="65" y="31"/>
                  </a:cxn>
                  <a:cxn ang="0">
                    <a:pos x="35" y="0"/>
                  </a:cxn>
                  <a:cxn ang="0">
                    <a:pos x="0" y="39"/>
                  </a:cxn>
                  <a:cxn ang="0">
                    <a:pos x="0" y="119"/>
                  </a:cxn>
                  <a:cxn ang="0">
                    <a:pos x="43" y="131"/>
                  </a:cxn>
                  <a:cxn ang="0">
                    <a:pos x="151" y="145"/>
                  </a:cxn>
                  <a:cxn ang="0">
                    <a:pos x="194" y="150"/>
                  </a:cxn>
                  <a:cxn ang="0">
                    <a:pos x="265" y="176"/>
                  </a:cxn>
                  <a:cxn ang="0">
                    <a:pos x="346" y="188"/>
                  </a:cxn>
                  <a:cxn ang="0">
                    <a:pos x="403" y="188"/>
                  </a:cxn>
                  <a:cxn ang="0">
                    <a:pos x="492" y="188"/>
                  </a:cxn>
                  <a:cxn ang="0">
                    <a:pos x="597" y="160"/>
                  </a:cxn>
                </a:cxnLst>
                <a:rect l="0" t="0" r="r" b="b"/>
                <a:pathLst>
                  <a:path w="597" h="188">
                    <a:moveTo>
                      <a:pt x="597" y="160"/>
                    </a:moveTo>
                    <a:lnTo>
                      <a:pt x="597" y="131"/>
                    </a:lnTo>
                    <a:lnTo>
                      <a:pt x="519" y="139"/>
                    </a:lnTo>
                    <a:lnTo>
                      <a:pt x="394" y="121"/>
                    </a:lnTo>
                    <a:lnTo>
                      <a:pt x="321" y="104"/>
                    </a:lnTo>
                    <a:lnTo>
                      <a:pt x="183" y="59"/>
                    </a:lnTo>
                    <a:lnTo>
                      <a:pt x="124" y="52"/>
                    </a:lnTo>
                    <a:lnTo>
                      <a:pt x="65" y="31"/>
                    </a:lnTo>
                    <a:lnTo>
                      <a:pt x="35" y="0"/>
                    </a:lnTo>
                    <a:lnTo>
                      <a:pt x="0" y="39"/>
                    </a:lnTo>
                    <a:lnTo>
                      <a:pt x="0" y="119"/>
                    </a:lnTo>
                    <a:lnTo>
                      <a:pt x="43" y="131"/>
                    </a:lnTo>
                    <a:lnTo>
                      <a:pt x="151" y="145"/>
                    </a:lnTo>
                    <a:lnTo>
                      <a:pt x="194" y="150"/>
                    </a:lnTo>
                    <a:lnTo>
                      <a:pt x="265" y="176"/>
                    </a:lnTo>
                    <a:lnTo>
                      <a:pt x="346" y="188"/>
                    </a:lnTo>
                    <a:lnTo>
                      <a:pt x="403" y="188"/>
                    </a:lnTo>
                    <a:lnTo>
                      <a:pt x="492" y="188"/>
                    </a:lnTo>
                    <a:lnTo>
                      <a:pt x="597" y="160"/>
                    </a:lnTo>
                    <a:close/>
                  </a:path>
                </a:pathLst>
              </a:custGeom>
              <a:solidFill>
                <a:srgbClr val="808080"/>
              </a:solidFill>
              <a:ln w="9525">
                <a:noFill/>
                <a:round/>
                <a:headEnd/>
                <a:tailEnd/>
              </a:ln>
            </p:spPr>
            <p:txBody>
              <a:bodyPr/>
              <a:lstStyle/>
              <a:p>
                <a:endParaRPr lang="zh-CN" altLang="en-US"/>
              </a:p>
            </p:txBody>
          </p:sp>
          <p:sp>
            <p:nvSpPr>
              <p:cNvPr id="739417" name="Freeform 89"/>
              <p:cNvSpPr>
                <a:spLocks/>
              </p:cNvSpPr>
              <p:nvPr/>
            </p:nvSpPr>
            <p:spPr bwMode="auto">
              <a:xfrm>
                <a:off x="2654" y="2441"/>
                <a:ext cx="28" cy="22"/>
              </a:xfrm>
              <a:custGeom>
                <a:avLst/>
                <a:gdLst/>
                <a:ahLst/>
                <a:cxnLst>
                  <a:cxn ang="0">
                    <a:pos x="191" y="11"/>
                  </a:cxn>
                  <a:cxn ang="0">
                    <a:pos x="185" y="86"/>
                  </a:cxn>
                  <a:cxn ang="0">
                    <a:pos x="196" y="103"/>
                  </a:cxn>
                  <a:cxn ang="0">
                    <a:pos x="152" y="154"/>
                  </a:cxn>
                  <a:cxn ang="0">
                    <a:pos x="92" y="154"/>
                  </a:cxn>
                  <a:cxn ang="0">
                    <a:pos x="24" y="131"/>
                  </a:cxn>
                  <a:cxn ang="0">
                    <a:pos x="0" y="101"/>
                  </a:cxn>
                  <a:cxn ang="0">
                    <a:pos x="14" y="80"/>
                  </a:cxn>
                  <a:cxn ang="0">
                    <a:pos x="18" y="0"/>
                  </a:cxn>
                  <a:cxn ang="0">
                    <a:pos x="191" y="11"/>
                  </a:cxn>
                </a:cxnLst>
                <a:rect l="0" t="0" r="r" b="b"/>
                <a:pathLst>
                  <a:path w="196" h="154">
                    <a:moveTo>
                      <a:pt x="191" y="11"/>
                    </a:moveTo>
                    <a:lnTo>
                      <a:pt x="185" y="86"/>
                    </a:lnTo>
                    <a:lnTo>
                      <a:pt x="196" y="103"/>
                    </a:lnTo>
                    <a:lnTo>
                      <a:pt x="152" y="154"/>
                    </a:lnTo>
                    <a:lnTo>
                      <a:pt x="92" y="154"/>
                    </a:lnTo>
                    <a:lnTo>
                      <a:pt x="24" y="131"/>
                    </a:lnTo>
                    <a:lnTo>
                      <a:pt x="0" y="101"/>
                    </a:lnTo>
                    <a:lnTo>
                      <a:pt x="14" y="80"/>
                    </a:lnTo>
                    <a:lnTo>
                      <a:pt x="18" y="0"/>
                    </a:lnTo>
                    <a:lnTo>
                      <a:pt x="191" y="11"/>
                    </a:lnTo>
                    <a:close/>
                  </a:path>
                </a:pathLst>
              </a:custGeom>
              <a:solidFill>
                <a:srgbClr val="A0A0A0"/>
              </a:solidFill>
              <a:ln w="9525">
                <a:noFill/>
                <a:round/>
                <a:headEnd/>
                <a:tailEnd/>
              </a:ln>
            </p:spPr>
            <p:txBody>
              <a:bodyPr/>
              <a:lstStyle/>
              <a:p>
                <a:endParaRPr lang="zh-CN" altLang="en-US"/>
              </a:p>
            </p:txBody>
          </p:sp>
        </p:grpSp>
        <p:grpSp>
          <p:nvGrpSpPr>
            <p:cNvPr id="739418" name="Group 90"/>
            <p:cNvGrpSpPr>
              <a:grpSpLocks/>
            </p:cNvGrpSpPr>
            <p:nvPr/>
          </p:nvGrpSpPr>
          <p:grpSpPr bwMode="auto">
            <a:xfrm flipH="1">
              <a:off x="3658" y="2929"/>
              <a:ext cx="92" cy="221"/>
              <a:chOff x="2649" y="2361"/>
              <a:chExt cx="37" cy="91"/>
            </a:xfrm>
          </p:grpSpPr>
          <p:sp>
            <p:nvSpPr>
              <p:cNvPr id="739419" name="Freeform 91"/>
              <p:cNvSpPr>
                <a:spLocks/>
              </p:cNvSpPr>
              <p:nvPr/>
            </p:nvSpPr>
            <p:spPr bwMode="auto">
              <a:xfrm>
                <a:off x="2649" y="2361"/>
                <a:ext cx="37" cy="91"/>
              </a:xfrm>
              <a:custGeom>
                <a:avLst/>
                <a:gdLst/>
                <a:ahLst/>
                <a:cxnLst>
                  <a:cxn ang="0">
                    <a:pos x="21" y="14"/>
                  </a:cxn>
                  <a:cxn ang="0">
                    <a:pos x="5" y="230"/>
                  </a:cxn>
                  <a:cxn ang="0">
                    <a:pos x="9" y="408"/>
                  </a:cxn>
                  <a:cxn ang="0">
                    <a:pos x="0" y="608"/>
                  </a:cxn>
                  <a:cxn ang="0">
                    <a:pos x="128" y="637"/>
                  </a:cxn>
                  <a:cxn ang="0">
                    <a:pos x="252" y="637"/>
                  </a:cxn>
                  <a:cxn ang="0">
                    <a:pos x="260" y="0"/>
                  </a:cxn>
                  <a:cxn ang="0">
                    <a:pos x="21" y="14"/>
                  </a:cxn>
                </a:cxnLst>
                <a:rect l="0" t="0" r="r" b="b"/>
                <a:pathLst>
                  <a:path w="260" h="637">
                    <a:moveTo>
                      <a:pt x="21" y="14"/>
                    </a:moveTo>
                    <a:lnTo>
                      <a:pt x="5" y="230"/>
                    </a:lnTo>
                    <a:lnTo>
                      <a:pt x="9" y="408"/>
                    </a:lnTo>
                    <a:lnTo>
                      <a:pt x="0" y="608"/>
                    </a:lnTo>
                    <a:lnTo>
                      <a:pt x="128" y="637"/>
                    </a:lnTo>
                    <a:lnTo>
                      <a:pt x="252" y="637"/>
                    </a:lnTo>
                    <a:lnTo>
                      <a:pt x="260" y="0"/>
                    </a:lnTo>
                    <a:lnTo>
                      <a:pt x="21" y="14"/>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739420" name="Freeform 92"/>
              <p:cNvSpPr>
                <a:spLocks/>
              </p:cNvSpPr>
              <p:nvPr/>
            </p:nvSpPr>
            <p:spPr bwMode="auto">
              <a:xfrm>
                <a:off x="2652" y="2362"/>
                <a:ext cx="32" cy="87"/>
              </a:xfrm>
              <a:custGeom>
                <a:avLst/>
                <a:gdLst/>
                <a:ahLst/>
                <a:cxnLst>
                  <a:cxn ang="0">
                    <a:pos x="20" y="20"/>
                  </a:cxn>
                  <a:cxn ang="0">
                    <a:pos x="0" y="201"/>
                  </a:cxn>
                  <a:cxn ang="0">
                    <a:pos x="4" y="346"/>
                  </a:cxn>
                  <a:cxn ang="0">
                    <a:pos x="4" y="569"/>
                  </a:cxn>
                  <a:cxn ang="0">
                    <a:pos x="114" y="612"/>
                  </a:cxn>
                  <a:cxn ang="0">
                    <a:pos x="212" y="612"/>
                  </a:cxn>
                  <a:cxn ang="0">
                    <a:pos x="225" y="0"/>
                  </a:cxn>
                  <a:cxn ang="0">
                    <a:pos x="20" y="20"/>
                  </a:cxn>
                </a:cxnLst>
                <a:rect l="0" t="0" r="r" b="b"/>
                <a:pathLst>
                  <a:path w="225" h="612">
                    <a:moveTo>
                      <a:pt x="20" y="20"/>
                    </a:moveTo>
                    <a:lnTo>
                      <a:pt x="0" y="201"/>
                    </a:lnTo>
                    <a:lnTo>
                      <a:pt x="4" y="346"/>
                    </a:lnTo>
                    <a:lnTo>
                      <a:pt x="4" y="569"/>
                    </a:lnTo>
                    <a:lnTo>
                      <a:pt x="114" y="612"/>
                    </a:lnTo>
                    <a:lnTo>
                      <a:pt x="212" y="612"/>
                    </a:lnTo>
                    <a:lnTo>
                      <a:pt x="225" y="0"/>
                    </a:lnTo>
                    <a:lnTo>
                      <a:pt x="20" y="20"/>
                    </a:lnTo>
                    <a:close/>
                  </a:path>
                </a:pathLst>
              </a:custGeom>
              <a:solidFill>
                <a:srgbClr val="808080"/>
              </a:solidFill>
              <a:ln w="9525">
                <a:noFill/>
                <a:round/>
                <a:headEnd/>
                <a:tailEnd/>
              </a:ln>
            </p:spPr>
            <p:txBody>
              <a:bodyPr/>
              <a:lstStyle/>
              <a:p>
                <a:endParaRPr lang="zh-CN" altLang="en-US"/>
              </a:p>
            </p:txBody>
          </p:sp>
        </p:grpSp>
        <p:grpSp>
          <p:nvGrpSpPr>
            <p:cNvPr id="739421" name="Group 93"/>
            <p:cNvGrpSpPr>
              <a:grpSpLocks/>
            </p:cNvGrpSpPr>
            <p:nvPr/>
          </p:nvGrpSpPr>
          <p:grpSpPr bwMode="auto">
            <a:xfrm flipH="1">
              <a:off x="3477" y="3152"/>
              <a:ext cx="226" cy="112"/>
              <a:chOff x="2668" y="2453"/>
              <a:chExt cx="90" cy="46"/>
            </a:xfrm>
          </p:grpSpPr>
          <p:sp>
            <p:nvSpPr>
              <p:cNvPr id="739422" name="Freeform 94"/>
              <p:cNvSpPr>
                <a:spLocks/>
              </p:cNvSpPr>
              <p:nvPr/>
            </p:nvSpPr>
            <p:spPr bwMode="auto">
              <a:xfrm>
                <a:off x="2668" y="2453"/>
                <a:ext cx="90" cy="46"/>
              </a:xfrm>
              <a:custGeom>
                <a:avLst/>
                <a:gdLst/>
                <a:ahLst/>
                <a:cxnLst>
                  <a:cxn ang="0">
                    <a:pos x="255" y="12"/>
                  </a:cxn>
                  <a:cxn ang="0">
                    <a:pos x="249" y="93"/>
                  </a:cxn>
                  <a:cxn ang="0">
                    <a:pos x="413" y="171"/>
                  </a:cxn>
                  <a:cxn ang="0">
                    <a:pos x="551" y="204"/>
                  </a:cxn>
                  <a:cxn ang="0">
                    <a:pos x="627" y="237"/>
                  </a:cxn>
                  <a:cxn ang="0">
                    <a:pos x="623" y="282"/>
                  </a:cxn>
                  <a:cxn ang="0">
                    <a:pos x="524" y="309"/>
                  </a:cxn>
                  <a:cxn ang="0">
                    <a:pos x="375" y="320"/>
                  </a:cxn>
                  <a:cxn ang="0">
                    <a:pos x="249" y="298"/>
                  </a:cxn>
                  <a:cxn ang="0">
                    <a:pos x="173" y="276"/>
                  </a:cxn>
                  <a:cxn ang="0">
                    <a:pos x="168" y="300"/>
                  </a:cxn>
                  <a:cxn ang="0">
                    <a:pos x="68" y="298"/>
                  </a:cxn>
                  <a:cxn ang="0">
                    <a:pos x="7" y="287"/>
                  </a:cxn>
                  <a:cxn ang="0">
                    <a:pos x="7" y="243"/>
                  </a:cxn>
                  <a:cxn ang="0">
                    <a:pos x="0" y="218"/>
                  </a:cxn>
                  <a:cxn ang="0">
                    <a:pos x="0" y="156"/>
                  </a:cxn>
                  <a:cxn ang="0">
                    <a:pos x="19" y="122"/>
                  </a:cxn>
                  <a:cxn ang="0">
                    <a:pos x="50" y="84"/>
                  </a:cxn>
                  <a:cxn ang="0">
                    <a:pos x="57" y="0"/>
                  </a:cxn>
                  <a:cxn ang="0">
                    <a:pos x="255" y="12"/>
                  </a:cxn>
                </a:cxnLst>
                <a:rect l="0" t="0" r="r" b="b"/>
                <a:pathLst>
                  <a:path w="627" h="320">
                    <a:moveTo>
                      <a:pt x="255" y="12"/>
                    </a:moveTo>
                    <a:lnTo>
                      <a:pt x="249" y="93"/>
                    </a:lnTo>
                    <a:lnTo>
                      <a:pt x="413" y="171"/>
                    </a:lnTo>
                    <a:lnTo>
                      <a:pt x="551" y="204"/>
                    </a:lnTo>
                    <a:lnTo>
                      <a:pt x="627" y="237"/>
                    </a:lnTo>
                    <a:lnTo>
                      <a:pt x="623" y="282"/>
                    </a:lnTo>
                    <a:lnTo>
                      <a:pt x="524" y="309"/>
                    </a:lnTo>
                    <a:lnTo>
                      <a:pt x="375" y="320"/>
                    </a:lnTo>
                    <a:lnTo>
                      <a:pt x="249" y="298"/>
                    </a:lnTo>
                    <a:lnTo>
                      <a:pt x="173" y="276"/>
                    </a:lnTo>
                    <a:lnTo>
                      <a:pt x="168" y="300"/>
                    </a:lnTo>
                    <a:lnTo>
                      <a:pt x="68" y="298"/>
                    </a:lnTo>
                    <a:lnTo>
                      <a:pt x="7" y="287"/>
                    </a:lnTo>
                    <a:lnTo>
                      <a:pt x="7" y="243"/>
                    </a:lnTo>
                    <a:lnTo>
                      <a:pt x="0" y="218"/>
                    </a:lnTo>
                    <a:lnTo>
                      <a:pt x="0" y="156"/>
                    </a:lnTo>
                    <a:lnTo>
                      <a:pt x="19" y="122"/>
                    </a:lnTo>
                    <a:lnTo>
                      <a:pt x="50" y="84"/>
                    </a:lnTo>
                    <a:lnTo>
                      <a:pt x="57" y="0"/>
                    </a:lnTo>
                    <a:lnTo>
                      <a:pt x="255" y="12"/>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739423" name="Freeform 95"/>
              <p:cNvSpPr>
                <a:spLocks/>
              </p:cNvSpPr>
              <p:nvPr/>
            </p:nvSpPr>
            <p:spPr bwMode="auto">
              <a:xfrm>
                <a:off x="2698" y="2470"/>
                <a:ext cx="27" cy="14"/>
              </a:xfrm>
              <a:custGeom>
                <a:avLst/>
                <a:gdLst/>
                <a:ahLst/>
                <a:cxnLst>
                  <a:cxn ang="0">
                    <a:pos x="47" y="0"/>
                  </a:cxn>
                  <a:cxn ang="0">
                    <a:pos x="0" y="54"/>
                  </a:cxn>
                  <a:cxn ang="0">
                    <a:pos x="167" y="99"/>
                  </a:cxn>
                  <a:cxn ang="0">
                    <a:pos x="187" y="63"/>
                  </a:cxn>
                  <a:cxn ang="0">
                    <a:pos x="47" y="0"/>
                  </a:cxn>
                </a:cxnLst>
                <a:rect l="0" t="0" r="r" b="b"/>
                <a:pathLst>
                  <a:path w="187" h="99">
                    <a:moveTo>
                      <a:pt x="47" y="0"/>
                    </a:moveTo>
                    <a:lnTo>
                      <a:pt x="0" y="54"/>
                    </a:lnTo>
                    <a:lnTo>
                      <a:pt x="167" y="99"/>
                    </a:lnTo>
                    <a:lnTo>
                      <a:pt x="187" y="63"/>
                    </a:lnTo>
                    <a:lnTo>
                      <a:pt x="47" y="0"/>
                    </a:lnTo>
                    <a:close/>
                  </a:path>
                </a:pathLst>
              </a:custGeom>
              <a:solidFill>
                <a:srgbClr val="808080"/>
              </a:solidFill>
              <a:ln w="9525">
                <a:noFill/>
                <a:round/>
                <a:headEnd/>
                <a:tailEnd/>
              </a:ln>
            </p:spPr>
            <p:txBody>
              <a:bodyPr/>
              <a:lstStyle/>
              <a:p>
                <a:endParaRPr lang="zh-CN" altLang="en-US"/>
              </a:p>
            </p:txBody>
          </p:sp>
          <p:sp>
            <p:nvSpPr>
              <p:cNvPr id="739424" name="Freeform 96"/>
              <p:cNvSpPr>
                <a:spLocks/>
              </p:cNvSpPr>
              <p:nvPr/>
            </p:nvSpPr>
            <p:spPr bwMode="auto">
              <a:xfrm>
                <a:off x="2725" y="2480"/>
                <a:ext cx="30" cy="8"/>
              </a:xfrm>
              <a:custGeom>
                <a:avLst/>
                <a:gdLst/>
                <a:ahLst/>
                <a:cxnLst>
                  <a:cxn ang="0">
                    <a:pos x="24" y="0"/>
                  </a:cxn>
                  <a:cxn ang="0">
                    <a:pos x="0" y="27"/>
                  </a:cxn>
                  <a:cxn ang="0">
                    <a:pos x="104" y="53"/>
                  </a:cxn>
                  <a:cxn ang="0">
                    <a:pos x="153" y="59"/>
                  </a:cxn>
                  <a:cxn ang="0">
                    <a:pos x="212" y="55"/>
                  </a:cxn>
                  <a:cxn ang="0">
                    <a:pos x="150" y="25"/>
                  </a:cxn>
                  <a:cxn ang="0">
                    <a:pos x="24" y="0"/>
                  </a:cxn>
                </a:cxnLst>
                <a:rect l="0" t="0" r="r" b="b"/>
                <a:pathLst>
                  <a:path w="212" h="59">
                    <a:moveTo>
                      <a:pt x="24" y="0"/>
                    </a:moveTo>
                    <a:lnTo>
                      <a:pt x="0" y="27"/>
                    </a:lnTo>
                    <a:lnTo>
                      <a:pt x="104" y="53"/>
                    </a:lnTo>
                    <a:lnTo>
                      <a:pt x="153" y="59"/>
                    </a:lnTo>
                    <a:lnTo>
                      <a:pt x="212" y="55"/>
                    </a:lnTo>
                    <a:lnTo>
                      <a:pt x="150" y="25"/>
                    </a:lnTo>
                    <a:lnTo>
                      <a:pt x="24" y="0"/>
                    </a:lnTo>
                    <a:close/>
                  </a:path>
                </a:pathLst>
              </a:custGeom>
              <a:solidFill>
                <a:srgbClr val="808080"/>
              </a:solidFill>
              <a:ln w="9525">
                <a:noFill/>
                <a:round/>
                <a:headEnd/>
                <a:tailEnd/>
              </a:ln>
            </p:spPr>
            <p:txBody>
              <a:bodyPr/>
              <a:lstStyle/>
              <a:p>
                <a:endParaRPr lang="zh-CN" altLang="en-US"/>
              </a:p>
            </p:txBody>
          </p:sp>
          <p:sp>
            <p:nvSpPr>
              <p:cNvPr id="739425" name="Freeform 97"/>
              <p:cNvSpPr>
                <a:spLocks/>
              </p:cNvSpPr>
              <p:nvPr/>
            </p:nvSpPr>
            <p:spPr bwMode="auto">
              <a:xfrm>
                <a:off x="2669" y="2470"/>
                <a:ext cx="87" cy="27"/>
              </a:xfrm>
              <a:custGeom>
                <a:avLst/>
                <a:gdLst/>
                <a:ahLst/>
                <a:cxnLst>
                  <a:cxn ang="0">
                    <a:pos x="605" y="160"/>
                  </a:cxn>
                  <a:cxn ang="0">
                    <a:pos x="605" y="132"/>
                  </a:cxn>
                  <a:cxn ang="0">
                    <a:pos x="526" y="140"/>
                  </a:cxn>
                  <a:cxn ang="0">
                    <a:pos x="398" y="122"/>
                  </a:cxn>
                  <a:cxn ang="0">
                    <a:pos x="326" y="105"/>
                  </a:cxn>
                  <a:cxn ang="0">
                    <a:pos x="187" y="59"/>
                  </a:cxn>
                  <a:cxn ang="0">
                    <a:pos x="125" y="54"/>
                  </a:cxn>
                  <a:cxn ang="0">
                    <a:pos x="66" y="32"/>
                  </a:cxn>
                  <a:cxn ang="0">
                    <a:pos x="35" y="0"/>
                  </a:cxn>
                  <a:cxn ang="0">
                    <a:pos x="0" y="40"/>
                  </a:cxn>
                  <a:cxn ang="0">
                    <a:pos x="0" y="120"/>
                  </a:cxn>
                  <a:cxn ang="0">
                    <a:pos x="45" y="132"/>
                  </a:cxn>
                  <a:cxn ang="0">
                    <a:pos x="153" y="145"/>
                  </a:cxn>
                  <a:cxn ang="0">
                    <a:pos x="197" y="152"/>
                  </a:cxn>
                  <a:cxn ang="0">
                    <a:pos x="268" y="177"/>
                  </a:cxn>
                  <a:cxn ang="0">
                    <a:pos x="350" y="189"/>
                  </a:cxn>
                  <a:cxn ang="0">
                    <a:pos x="408" y="189"/>
                  </a:cxn>
                  <a:cxn ang="0">
                    <a:pos x="500" y="189"/>
                  </a:cxn>
                  <a:cxn ang="0">
                    <a:pos x="605" y="160"/>
                  </a:cxn>
                </a:cxnLst>
                <a:rect l="0" t="0" r="r" b="b"/>
                <a:pathLst>
                  <a:path w="605" h="189">
                    <a:moveTo>
                      <a:pt x="605" y="160"/>
                    </a:moveTo>
                    <a:lnTo>
                      <a:pt x="605" y="132"/>
                    </a:lnTo>
                    <a:lnTo>
                      <a:pt x="526" y="140"/>
                    </a:lnTo>
                    <a:lnTo>
                      <a:pt x="398" y="122"/>
                    </a:lnTo>
                    <a:lnTo>
                      <a:pt x="326" y="105"/>
                    </a:lnTo>
                    <a:lnTo>
                      <a:pt x="187" y="59"/>
                    </a:lnTo>
                    <a:lnTo>
                      <a:pt x="125" y="54"/>
                    </a:lnTo>
                    <a:lnTo>
                      <a:pt x="66" y="32"/>
                    </a:lnTo>
                    <a:lnTo>
                      <a:pt x="35" y="0"/>
                    </a:lnTo>
                    <a:lnTo>
                      <a:pt x="0" y="40"/>
                    </a:lnTo>
                    <a:lnTo>
                      <a:pt x="0" y="120"/>
                    </a:lnTo>
                    <a:lnTo>
                      <a:pt x="45" y="132"/>
                    </a:lnTo>
                    <a:lnTo>
                      <a:pt x="153" y="145"/>
                    </a:lnTo>
                    <a:lnTo>
                      <a:pt x="197" y="152"/>
                    </a:lnTo>
                    <a:lnTo>
                      <a:pt x="268" y="177"/>
                    </a:lnTo>
                    <a:lnTo>
                      <a:pt x="350" y="189"/>
                    </a:lnTo>
                    <a:lnTo>
                      <a:pt x="408" y="189"/>
                    </a:lnTo>
                    <a:lnTo>
                      <a:pt x="500" y="189"/>
                    </a:lnTo>
                    <a:lnTo>
                      <a:pt x="605" y="160"/>
                    </a:lnTo>
                    <a:close/>
                  </a:path>
                </a:pathLst>
              </a:custGeom>
              <a:solidFill>
                <a:srgbClr val="808080"/>
              </a:solidFill>
              <a:ln w="9525">
                <a:noFill/>
                <a:round/>
                <a:headEnd/>
                <a:tailEnd/>
              </a:ln>
            </p:spPr>
            <p:txBody>
              <a:bodyPr/>
              <a:lstStyle/>
              <a:p>
                <a:endParaRPr lang="zh-CN" altLang="en-US"/>
              </a:p>
            </p:txBody>
          </p:sp>
          <p:sp>
            <p:nvSpPr>
              <p:cNvPr id="739426" name="Freeform 98"/>
              <p:cNvSpPr>
                <a:spLocks/>
              </p:cNvSpPr>
              <p:nvPr/>
            </p:nvSpPr>
            <p:spPr bwMode="auto">
              <a:xfrm>
                <a:off x="2675" y="2454"/>
                <a:ext cx="29" cy="22"/>
              </a:xfrm>
              <a:custGeom>
                <a:avLst/>
                <a:gdLst/>
                <a:ahLst/>
                <a:cxnLst>
                  <a:cxn ang="0">
                    <a:pos x="193" y="11"/>
                  </a:cxn>
                  <a:cxn ang="0">
                    <a:pos x="187" y="85"/>
                  </a:cxn>
                  <a:cxn ang="0">
                    <a:pos x="200" y="103"/>
                  </a:cxn>
                  <a:cxn ang="0">
                    <a:pos x="155" y="153"/>
                  </a:cxn>
                  <a:cxn ang="0">
                    <a:pos x="94" y="153"/>
                  </a:cxn>
                  <a:cxn ang="0">
                    <a:pos x="25" y="130"/>
                  </a:cxn>
                  <a:cxn ang="0">
                    <a:pos x="0" y="101"/>
                  </a:cxn>
                  <a:cxn ang="0">
                    <a:pos x="14" y="80"/>
                  </a:cxn>
                  <a:cxn ang="0">
                    <a:pos x="18" y="0"/>
                  </a:cxn>
                  <a:cxn ang="0">
                    <a:pos x="193" y="11"/>
                  </a:cxn>
                </a:cxnLst>
                <a:rect l="0" t="0" r="r" b="b"/>
                <a:pathLst>
                  <a:path w="200" h="153">
                    <a:moveTo>
                      <a:pt x="193" y="11"/>
                    </a:moveTo>
                    <a:lnTo>
                      <a:pt x="187" y="85"/>
                    </a:lnTo>
                    <a:lnTo>
                      <a:pt x="200" y="103"/>
                    </a:lnTo>
                    <a:lnTo>
                      <a:pt x="155" y="153"/>
                    </a:lnTo>
                    <a:lnTo>
                      <a:pt x="94" y="153"/>
                    </a:lnTo>
                    <a:lnTo>
                      <a:pt x="25" y="130"/>
                    </a:lnTo>
                    <a:lnTo>
                      <a:pt x="0" y="101"/>
                    </a:lnTo>
                    <a:lnTo>
                      <a:pt x="14" y="80"/>
                    </a:lnTo>
                    <a:lnTo>
                      <a:pt x="18" y="0"/>
                    </a:lnTo>
                    <a:lnTo>
                      <a:pt x="193" y="11"/>
                    </a:lnTo>
                    <a:close/>
                  </a:path>
                </a:pathLst>
              </a:custGeom>
              <a:solidFill>
                <a:srgbClr val="A0A0A0"/>
              </a:solidFill>
              <a:ln w="9525">
                <a:noFill/>
                <a:round/>
                <a:headEnd/>
                <a:tailEnd/>
              </a:ln>
            </p:spPr>
            <p:txBody>
              <a:bodyPr/>
              <a:lstStyle/>
              <a:p>
                <a:endParaRPr lang="zh-CN" altLang="en-US"/>
              </a:p>
            </p:txBody>
          </p:sp>
        </p:grpSp>
        <p:sp>
          <p:nvSpPr>
            <p:cNvPr id="739427" name="Rectangle 99"/>
            <p:cNvSpPr>
              <a:spLocks noChangeArrowheads="1"/>
            </p:cNvSpPr>
            <p:nvPr/>
          </p:nvSpPr>
          <p:spPr bwMode="auto">
            <a:xfrm flipH="1">
              <a:off x="3868" y="2951"/>
              <a:ext cx="75" cy="233"/>
            </a:xfrm>
            <a:prstGeom prst="rect">
              <a:avLst/>
            </a:prstGeom>
            <a:solidFill>
              <a:srgbClr val="606060"/>
            </a:solidFill>
            <a:ln w="1588">
              <a:solidFill>
                <a:srgbClr val="000000"/>
              </a:solidFill>
              <a:miter lim="800000"/>
              <a:headEnd/>
              <a:tailEnd/>
            </a:ln>
          </p:spPr>
          <p:txBody>
            <a:bodyPr/>
            <a:lstStyle/>
            <a:p>
              <a:endParaRPr lang="zh-CN" altLang="en-US"/>
            </a:p>
          </p:txBody>
        </p:sp>
        <p:grpSp>
          <p:nvGrpSpPr>
            <p:cNvPr id="739428" name="Group 100"/>
            <p:cNvGrpSpPr>
              <a:grpSpLocks/>
            </p:cNvGrpSpPr>
            <p:nvPr/>
          </p:nvGrpSpPr>
          <p:grpSpPr bwMode="auto">
            <a:xfrm flipH="1">
              <a:off x="3710" y="2866"/>
              <a:ext cx="353" cy="121"/>
              <a:chOff x="2524" y="2335"/>
              <a:chExt cx="141" cy="50"/>
            </a:xfrm>
          </p:grpSpPr>
          <p:sp>
            <p:nvSpPr>
              <p:cNvPr id="739429" name="Freeform 101"/>
              <p:cNvSpPr>
                <a:spLocks/>
              </p:cNvSpPr>
              <p:nvPr/>
            </p:nvSpPr>
            <p:spPr bwMode="auto">
              <a:xfrm>
                <a:off x="2524" y="2335"/>
                <a:ext cx="141" cy="50"/>
              </a:xfrm>
              <a:custGeom>
                <a:avLst/>
                <a:gdLst/>
                <a:ahLst/>
                <a:cxnLst>
                  <a:cxn ang="0">
                    <a:pos x="987" y="181"/>
                  </a:cxn>
                  <a:cxn ang="0">
                    <a:pos x="981" y="289"/>
                  </a:cxn>
                  <a:cxn ang="0">
                    <a:pos x="656" y="347"/>
                  </a:cxn>
                  <a:cxn ang="0">
                    <a:pos x="298" y="347"/>
                  </a:cxn>
                  <a:cxn ang="0">
                    <a:pos x="17" y="259"/>
                  </a:cxn>
                  <a:cxn ang="0">
                    <a:pos x="0" y="9"/>
                  </a:cxn>
                  <a:cxn ang="0">
                    <a:pos x="557" y="0"/>
                  </a:cxn>
                  <a:cxn ang="0">
                    <a:pos x="987" y="181"/>
                  </a:cxn>
                </a:cxnLst>
                <a:rect l="0" t="0" r="r" b="b"/>
                <a:pathLst>
                  <a:path w="987" h="347">
                    <a:moveTo>
                      <a:pt x="987" y="181"/>
                    </a:moveTo>
                    <a:lnTo>
                      <a:pt x="981" y="289"/>
                    </a:lnTo>
                    <a:lnTo>
                      <a:pt x="656" y="347"/>
                    </a:lnTo>
                    <a:lnTo>
                      <a:pt x="298" y="347"/>
                    </a:lnTo>
                    <a:lnTo>
                      <a:pt x="17" y="259"/>
                    </a:lnTo>
                    <a:lnTo>
                      <a:pt x="0" y="9"/>
                    </a:lnTo>
                    <a:lnTo>
                      <a:pt x="557" y="0"/>
                    </a:lnTo>
                    <a:lnTo>
                      <a:pt x="987" y="181"/>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739430" name="Freeform 102"/>
              <p:cNvSpPr>
                <a:spLocks/>
              </p:cNvSpPr>
              <p:nvPr/>
            </p:nvSpPr>
            <p:spPr bwMode="auto">
              <a:xfrm>
                <a:off x="2527" y="2354"/>
                <a:ext cx="135" cy="28"/>
              </a:xfrm>
              <a:custGeom>
                <a:avLst/>
                <a:gdLst/>
                <a:ahLst/>
                <a:cxnLst>
                  <a:cxn ang="0">
                    <a:pos x="940" y="68"/>
                  </a:cxn>
                  <a:cxn ang="0">
                    <a:pos x="935" y="146"/>
                  </a:cxn>
                  <a:cxn ang="0">
                    <a:pos x="643" y="199"/>
                  </a:cxn>
                  <a:cxn ang="0">
                    <a:pos x="263" y="199"/>
                  </a:cxn>
                  <a:cxn ang="0">
                    <a:pos x="0" y="107"/>
                  </a:cxn>
                  <a:cxn ang="0">
                    <a:pos x="0" y="0"/>
                  </a:cxn>
                  <a:cxn ang="0">
                    <a:pos x="252" y="107"/>
                  </a:cxn>
                  <a:cxn ang="0">
                    <a:pos x="638" y="112"/>
                  </a:cxn>
                  <a:cxn ang="0">
                    <a:pos x="940" y="68"/>
                  </a:cxn>
                </a:cxnLst>
                <a:rect l="0" t="0" r="r" b="b"/>
                <a:pathLst>
                  <a:path w="940" h="199">
                    <a:moveTo>
                      <a:pt x="940" y="68"/>
                    </a:moveTo>
                    <a:lnTo>
                      <a:pt x="935" y="146"/>
                    </a:lnTo>
                    <a:lnTo>
                      <a:pt x="643" y="199"/>
                    </a:lnTo>
                    <a:lnTo>
                      <a:pt x="263" y="199"/>
                    </a:lnTo>
                    <a:lnTo>
                      <a:pt x="0" y="107"/>
                    </a:lnTo>
                    <a:lnTo>
                      <a:pt x="0" y="0"/>
                    </a:lnTo>
                    <a:lnTo>
                      <a:pt x="252" y="107"/>
                    </a:lnTo>
                    <a:lnTo>
                      <a:pt x="638" y="112"/>
                    </a:lnTo>
                    <a:lnTo>
                      <a:pt x="940" y="68"/>
                    </a:lnTo>
                    <a:close/>
                  </a:path>
                </a:pathLst>
              </a:custGeom>
              <a:solidFill>
                <a:srgbClr val="606060"/>
              </a:solidFill>
              <a:ln w="9525">
                <a:noFill/>
                <a:round/>
                <a:headEnd/>
                <a:tailEnd/>
              </a:ln>
            </p:spPr>
            <p:txBody>
              <a:bodyPr/>
              <a:lstStyle/>
              <a:p>
                <a:endParaRPr lang="zh-CN" altLang="en-US"/>
              </a:p>
            </p:txBody>
          </p:sp>
        </p:grpSp>
        <p:sp>
          <p:nvSpPr>
            <p:cNvPr id="739431" name="Freeform 103"/>
            <p:cNvSpPr>
              <a:spLocks/>
            </p:cNvSpPr>
            <p:nvPr/>
          </p:nvSpPr>
          <p:spPr bwMode="auto">
            <a:xfrm flipH="1">
              <a:off x="3592" y="2740"/>
              <a:ext cx="481" cy="437"/>
            </a:xfrm>
            <a:custGeom>
              <a:avLst/>
              <a:gdLst/>
              <a:ahLst/>
              <a:cxnLst>
                <a:cxn ang="0">
                  <a:pos x="1338" y="708"/>
                </a:cxn>
                <a:cxn ang="0">
                  <a:pos x="1331" y="582"/>
                </a:cxn>
                <a:cxn ang="0">
                  <a:pos x="1333" y="448"/>
                </a:cxn>
                <a:cxn ang="0">
                  <a:pos x="1328" y="346"/>
                </a:cxn>
                <a:cxn ang="0">
                  <a:pos x="1270" y="284"/>
                </a:cxn>
                <a:cxn ang="0">
                  <a:pos x="1200" y="249"/>
                </a:cxn>
                <a:cxn ang="0">
                  <a:pos x="1040" y="191"/>
                </a:cxn>
                <a:cxn ang="0">
                  <a:pos x="805" y="134"/>
                </a:cxn>
                <a:cxn ang="0">
                  <a:pos x="760" y="130"/>
                </a:cxn>
                <a:cxn ang="0">
                  <a:pos x="729" y="134"/>
                </a:cxn>
                <a:cxn ang="0">
                  <a:pos x="722" y="121"/>
                </a:cxn>
                <a:cxn ang="0">
                  <a:pos x="708" y="109"/>
                </a:cxn>
                <a:cxn ang="0">
                  <a:pos x="693" y="112"/>
                </a:cxn>
                <a:cxn ang="0">
                  <a:pos x="673" y="113"/>
                </a:cxn>
                <a:cxn ang="0">
                  <a:pos x="665" y="90"/>
                </a:cxn>
                <a:cxn ang="0">
                  <a:pos x="647" y="76"/>
                </a:cxn>
                <a:cxn ang="0">
                  <a:pos x="628" y="73"/>
                </a:cxn>
                <a:cxn ang="0">
                  <a:pos x="605" y="73"/>
                </a:cxn>
                <a:cxn ang="0">
                  <a:pos x="608" y="53"/>
                </a:cxn>
                <a:cxn ang="0">
                  <a:pos x="580" y="0"/>
                </a:cxn>
                <a:cxn ang="0">
                  <a:pos x="32" y="14"/>
                </a:cxn>
                <a:cxn ang="0">
                  <a:pos x="35" y="71"/>
                </a:cxn>
                <a:cxn ang="0">
                  <a:pos x="24" y="121"/>
                </a:cxn>
                <a:cxn ang="0">
                  <a:pos x="16" y="157"/>
                </a:cxn>
                <a:cxn ang="0">
                  <a:pos x="7" y="202"/>
                </a:cxn>
                <a:cxn ang="0">
                  <a:pos x="0" y="275"/>
                </a:cxn>
                <a:cxn ang="0">
                  <a:pos x="8" y="318"/>
                </a:cxn>
                <a:cxn ang="0">
                  <a:pos x="24" y="358"/>
                </a:cxn>
                <a:cxn ang="0">
                  <a:pos x="44" y="393"/>
                </a:cxn>
                <a:cxn ang="0">
                  <a:pos x="69" y="405"/>
                </a:cxn>
                <a:cxn ang="0">
                  <a:pos x="109" y="416"/>
                </a:cxn>
                <a:cxn ang="0">
                  <a:pos x="161" y="434"/>
                </a:cxn>
                <a:cxn ang="0">
                  <a:pos x="185" y="461"/>
                </a:cxn>
                <a:cxn ang="0">
                  <a:pos x="214" y="486"/>
                </a:cxn>
                <a:cxn ang="0">
                  <a:pos x="257" y="506"/>
                </a:cxn>
                <a:cxn ang="0">
                  <a:pos x="310" y="523"/>
                </a:cxn>
                <a:cxn ang="0">
                  <a:pos x="393" y="533"/>
                </a:cxn>
                <a:cxn ang="0">
                  <a:pos x="464" y="533"/>
                </a:cxn>
                <a:cxn ang="0">
                  <a:pos x="518" y="527"/>
                </a:cxn>
                <a:cxn ang="0">
                  <a:pos x="568" y="523"/>
                </a:cxn>
                <a:cxn ang="0">
                  <a:pos x="605" y="542"/>
                </a:cxn>
                <a:cxn ang="0">
                  <a:pos x="676" y="538"/>
                </a:cxn>
                <a:cxn ang="0">
                  <a:pos x="962" y="579"/>
                </a:cxn>
                <a:cxn ang="0">
                  <a:pos x="1039" y="588"/>
                </a:cxn>
                <a:cxn ang="0">
                  <a:pos x="1011" y="758"/>
                </a:cxn>
                <a:cxn ang="0">
                  <a:pos x="1008" y="845"/>
                </a:cxn>
                <a:cxn ang="0">
                  <a:pos x="1025" y="957"/>
                </a:cxn>
                <a:cxn ang="0">
                  <a:pos x="1042" y="1088"/>
                </a:cxn>
                <a:cxn ang="0">
                  <a:pos x="1042" y="1223"/>
                </a:cxn>
                <a:cxn ang="0">
                  <a:pos x="1109" y="1243"/>
                </a:cxn>
                <a:cxn ang="0">
                  <a:pos x="1194" y="1252"/>
                </a:cxn>
                <a:cxn ang="0">
                  <a:pos x="1266" y="1258"/>
                </a:cxn>
                <a:cxn ang="0">
                  <a:pos x="1344" y="1249"/>
                </a:cxn>
                <a:cxn ang="0">
                  <a:pos x="1338" y="1124"/>
                </a:cxn>
                <a:cxn ang="0">
                  <a:pos x="1338" y="919"/>
                </a:cxn>
                <a:cxn ang="0">
                  <a:pos x="1338" y="740"/>
                </a:cxn>
                <a:cxn ang="0">
                  <a:pos x="1338" y="708"/>
                </a:cxn>
              </a:cxnLst>
              <a:rect l="0" t="0" r="r" b="b"/>
              <a:pathLst>
                <a:path w="1344" h="1258">
                  <a:moveTo>
                    <a:pt x="1338" y="708"/>
                  </a:moveTo>
                  <a:lnTo>
                    <a:pt x="1331" y="582"/>
                  </a:lnTo>
                  <a:lnTo>
                    <a:pt x="1333" y="448"/>
                  </a:lnTo>
                  <a:lnTo>
                    <a:pt x="1328" y="346"/>
                  </a:lnTo>
                  <a:lnTo>
                    <a:pt x="1270" y="284"/>
                  </a:lnTo>
                  <a:lnTo>
                    <a:pt x="1200" y="249"/>
                  </a:lnTo>
                  <a:lnTo>
                    <a:pt x="1040" y="191"/>
                  </a:lnTo>
                  <a:lnTo>
                    <a:pt x="805" y="134"/>
                  </a:lnTo>
                  <a:lnTo>
                    <a:pt x="760" y="130"/>
                  </a:lnTo>
                  <a:lnTo>
                    <a:pt x="729" y="134"/>
                  </a:lnTo>
                  <a:lnTo>
                    <a:pt x="722" y="121"/>
                  </a:lnTo>
                  <a:lnTo>
                    <a:pt x="708" y="109"/>
                  </a:lnTo>
                  <a:lnTo>
                    <a:pt x="693" y="112"/>
                  </a:lnTo>
                  <a:lnTo>
                    <a:pt x="673" y="113"/>
                  </a:lnTo>
                  <a:lnTo>
                    <a:pt x="665" y="90"/>
                  </a:lnTo>
                  <a:lnTo>
                    <a:pt x="647" y="76"/>
                  </a:lnTo>
                  <a:lnTo>
                    <a:pt x="628" y="73"/>
                  </a:lnTo>
                  <a:lnTo>
                    <a:pt x="605" y="73"/>
                  </a:lnTo>
                  <a:lnTo>
                    <a:pt x="608" y="53"/>
                  </a:lnTo>
                  <a:lnTo>
                    <a:pt x="580" y="0"/>
                  </a:lnTo>
                  <a:lnTo>
                    <a:pt x="32" y="14"/>
                  </a:lnTo>
                  <a:lnTo>
                    <a:pt x="35" y="71"/>
                  </a:lnTo>
                  <a:lnTo>
                    <a:pt x="24" y="121"/>
                  </a:lnTo>
                  <a:lnTo>
                    <a:pt x="16" y="157"/>
                  </a:lnTo>
                  <a:lnTo>
                    <a:pt x="7" y="202"/>
                  </a:lnTo>
                  <a:lnTo>
                    <a:pt x="0" y="275"/>
                  </a:lnTo>
                  <a:lnTo>
                    <a:pt x="8" y="318"/>
                  </a:lnTo>
                  <a:lnTo>
                    <a:pt x="24" y="358"/>
                  </a:lnTo>
                  <a:lnTo>
                    <a:pt x="44" y="393"/>
                  </a:lnTo>
                  <a:lnTo>
                    <a:pt x="69" y="405"/>
                  </a:lnTo>
                  <a:lnTo>
                    <a:pt x="109" y="416"/>
                  </a:lnTo>
                  <a:lnTo>
                    <a:pt x="161" y="434"/>
                  </a:lnTo>
                  <a:lnTo>
                    <a:pt x="185" y="461"/>
                  </a:lnTo>
                  <a:lnTo>
                    <a:pt x="214" y="486"/>
                  </a:lnTo>
                  <a:lnTo>
                    <a:pt x="257" y="506"/>
                  </a:lnTo>
                  <a:lnTo>
                    <a:pt x="310" y="523"/>
                  </a:lnTo>
                  <a:lnTo>
                    <a:pt x="393" y="533"/>
                  </a:lnTo>
                  <a:lnTo>
                    <a:pt x="464" y="533"/>
                  </a:lnTo>
                  <a:lnTo>
                    <a:pt x="518" y="527"/>
                  </a:lnTo>
                  <a:lnTo>
                    <a:pt x="568" y="523"/>
                  </a:lnTo>
                  <a:lnTo>
                    <a:pt x="605" y="542"/>
                  </a:lnTo>
                  <a:lnTo>
                    <a:pt x="676" y="538"/>
                  </a:lnTo>
                  <a:lnTo>
                    <a:pt x="962" y="579"/>
                  </a:lnTo>
                  <a:lnTo>
                    <a:pt x="1039" y="588"/>
                  </a:lnTo>
                  <a:lnTo>
                    <a:pt x="1011" y="758"/>
                  </a:lnTo>
                  <a:lnTo>
                    <a:pt x="1008" y="845"/>
                  </a:lnTo>
                  <a:lnTo>
                    <a:pt x="1025" y="957"/>
                  </a:lnTo>
                  <a:lnTo>
                    <a:pt x="1042" y="1088"/>
                  </a:lnTo>
                  <a:lnTo>
                    <a:pt x="1042" y="1223"/>
                  </a:lnTo>
                  <a:lnTo>
                    <a:pt x="1109" y="1243"/>
                  </a:lnTo>
                  <a:lnTo>
                    <a:pt x="1194" y="1252"/>
                  </a:lnTo>
                  <a:lnTo>
                    <a:pt x="1266" y="1258"/>
                  </a:lnTo>
                  <a:lnTo>
                    <a:pt x="1344" y="1249"/>
                  </a:lnTo>
                  <a:lnTo>
                    <a:pt x="1338" y="1124"/>
                  </a:lnTo>
                  <a:lnTo>
                    <a:pt x="1338" y="919"/>
                  </a:lnTo>
                  <a:lnTo>
                    <a:pt x="1338" y="740"/>
                  </a:lnTo>
                  <a:lnTo>
                    <a:pt x="1338" y="708"/>
                  </a:lnTo>
                  <a:close/>
                </a:path>
              </a:pathLst>
            </a:custGeom>
            <a:solidFill>
              <a:srgbClr val="606060"/>
            </a:solidFill>
            <a:ln w="1588">
              <a:solidFill>
                <a:srgbClr val="000000"/>
              </a:solidFill>
              <a:prstDash val="solid"/>
              <a:round/>
              <a:headEnd/>
              <a:tailEnd/>
            </a:ln>
          </p:spPr>
          <p:txBody>
            <a:bodyPr/>
            <a:lstStyle/>
            <a:p>
              <a:endParaRPr lang="zh-CN" altLang="en-US"/>
            </a:p>
          </p:txBody>
        </p:sp>
        <p:sp>
          <p:nvSpPr>
            <p:cNvPr id="739432" name="Freeform 104"/>
            <p:cNvSpPr>
              <a:spLocks/>
            </p:cNvSpPr>
            <p:nvPr/>
          </p:nvSpPr>
          <p:spPr bwMode="auto">
            <a:xfrm flipH="1">
              <a:off x="3597" y="2759"/>
              <a:ext cx="471" cy="410"/>
            </a:xfrm>
            <a:custGeom>
              <a:avLst/>
              <a:gdLst/>
              <a:ahLst/>
              <a:cxnLst>
                <a:cxn ang="0">
                  <a:pos x="41" y="59"/>
                </a:cxn>
                <a:cxn ang="0">
                  <a:pos x="8" y="129"/>
                </a:cxn>
                <a:cxn ang="0">
                  <a:pos x="35" y="329"/>
                </a:cxn>
                <a:cxn ang="0">
                  <a:pos x="107" y="329"/>
                </a:cxn>
                <a:cxn ang="0">
                  <a:pos x="189" y="403"/>
                </a:cxn>
                <a:cxn ang="0">
                  <a:pos x="376" y="452"/>
                </a:cxn>
                <a:cxn ang="0">
                  <a:pos x="553" y="452"/>
                </a:cxn>
                <a:cxn ang="0">
                  <a:pos x="487" y="380"/>
                </a:cxn>
                <a:cxn ang="0">
                  <a:pos x="571" y="449"/>
                </a:cxn>
                <a:cxn ang="0">
                  <a:pos x="658" y="467"/>
                </a:cxn>
                <a:cxn ang="0">
                  <a:pos x="600" y="421"/>
                </a:cxn>
                <a:cxn ang="0">
                  <a:pos x="692" y="473"/>
                </a:cxn>
                <a:cxn ang="0">
                  <a:pos x="994" y="514"/>
                </a:cxn>
                <a:cxn ang="0">
                  <a:pos x="1001" y="747"/>
                </a:cxn>
                <a:cxn ang="0">
                  <a:pos x="1033" y="1156"/>
                </a:cxn>
                <a:cxn ang="0">
                  <a:pos x="1213" y="1188"/>
                </a:cxn>
                <a:cxn ang="0">
                  <a:pos x="1309" y="896"/>
                </a:cxn>
                <a:cxn ang="0">
                  <a:pos x="1294" y="520"/>
                </a:cxn>
                <a:cxn ang="0">
                  <a:pos x="1298" y="342"/>
                </a:cxn>
                <a:cxn ang="0">
                  <a:pos x="1208" y="234"/>
                </a:cxn>
                <a:cxn ang="0">
                  <a:pos x="943" y="135"/>
                </a:cxn>
                <a:cxn ang="0">
                  <a:pos x="722" y="88"/>
                </a:cxn>
                <a:cxn ang="0">
                  <a:pos x="591" y="184"/>
                </a:cxn>
                <a:cxn ang="0">
                  <a:pos x="684" y="118"/>
                </a:cxn>
                <a:cxn ang="0">
                  <a:pos x="692" y="70"/>
                </a:cxn>
                <a:cxn ang="0">
                  <a:pos x="647" y="88"/>
                </a:cxn>
                <a:cxn ang="0">
                  <a:pos x="585" y="123"/>
                </a:cxn>
                <a:cxn ang="0">
                  <a:pos x="643" y="61"/>
                </a:cxn>
                <a:cxn ang="0">
                  <a:pos x="597" y="33"/>
                </a:cxn>
                <a:cxn ang="0">
                  <a:pos x="507" y="100"/>
                </a:cxn>
                <a:cxn ang="0">
                  <a:pos x="576" y="18"/>
                </a:cxn>
                <a:cxn ang="0">
                  <a:pos x="533" y="6"/>
                </a:cxn>
                <a:cxn ang="0">
                  <a:pos x="466" y="56"/>
                </a:cxn>
                <a:cxn ang="0">
                  <a:pos x="344" y="36"/>
                </a:cxn>
                <a:cxn ang="0">
                  <a:pos x="308" y="64"/>
                </a:cxn>
                <a:cxn ang="0">
                  <a:pos x="189" y="85"/>
                </a:cxn>
                <a:cxn ang="0">
                  <a:pos x="165" y="41"/>
                </a:cxn>
                <a:cxn ang="0">
                  <a:pos x="116" y="82"/>
                </a:cxn>
                <a:cxn ang="0">
                  <a:pos x="64" y="36"/>
                </a:cxn>
              </a:cxnLst>
              <a:rect l="0" t="0" r="r" b="b"/>
              <a:pathLst>
                <a:path w="1314" h="1188">
                  <a:moveTo>
                    <a:pt x="44" y="20"/>
                  </a:moveTo>
                  <a:lnTo>
                    <a:pt x="41" y="59"/>
                  </a:lnTo>
                  <a:lnTo>
                    <a:pt x="26" y="44"/>
                  </a:lnTo>
                  <a:lnTo>
                    <a:pt x="8" y="129"/>
                  </a:lnTo>
                  <a:lnTo>
                    <a:pt x="0" y="228"/>
                  </a:lnTo>
                  <a:lnTo>
                    <a:pt x="35" y="329"/>
                  </a:lnTo>
                  <a:lnTo>
                    <a:pt x="116" y="353"/>
                  </a:lnTo>
                  <a:lnTo>
                    <a:pt x="107" y="329"/>
                  </a:lnTo>
                  <a:lnTo>
                    <a:pt x="151" y="364"/>
                  </a:lnTo>
                  <a:lnTo>
                    <a:pt x="189" y="403"/>
                  </a:lnTo>
                  <a:lnTo>
                    <a:pt x="273" y="443"/>
                  </a:lnTo>
                  <a:lnTo>
                    <a:pt x="376" y="452"/>
                  </a:lnTo>
                  <a:lnTo>
                    <a:pt x="501" y="458"/>
                  </a:lnTo>
                  <a:lnTo>
                    <a:pt x="553" y="452"/>
                  </a:lnTo>
                  <a:lnTo>
                    <a:pt x="507" y="432"/>
                  </a:lnTo>
                  <a:lnTo>
                    <a:pt x="487" y="380"/>
                  </a:lnTo>
                  <a:lnTo>
                    <a:pt x="524" y="423"/>
                  </a:lnTo>
                  <a:lnTo>
                    <a:pt x="571" y="449"/>
                  </a:lnTo>
                  <a:lnTo>
                    <a:pt x="614" y="473"/>
                  </a:lnTo>
                  <a:lnTo>
                    <a:pt x="658" y="467"/>
                  </a:lnTo>
                  <a:lnTo>
                    <a:pt x="629" y="446"/>
                  </a:lnTo>
                  <a:lnTo>
                    <a:pt x="600" y="421"/>
                  </a:lnTo>
                  <a:lnTo>
                    <a:pt x="647" y="438"/>
                  </a:lnTo>
                  <a:lnTo>
                    <a:pt x="692" y="473"/>
                  </a:lnTo>
                  <a:lnTo>
                    <a:pt x="844" y="490"/>
                  </a:lnTo>
                  <a:lnTo>
                    <a:pt x="994" y="514"/>
                  </a:lnTo>
                  <a:lnTo>
                    <a:pt x="1039" y="525"/>
                  </a:lnTo>
                  <a:lnTo>
                    <a:pt x="1001" y="747"/>
                  </a:lnTo>
                  <a:lnTo>
                    <a:pt x="1030" y="954"/>
                  </a:lnTo>
                  <a:lnTo>
                    <a:pt x="1033" y="1156"/>
                  </a:lnTo>
                  <a:lnTo>
                    <a:pt x="1129" y="1176"/>
                  </a:lnTo>
                  <a:lnTo>
                    <a:pt x="1213" y="1188"/>
                  </a:lnTo>
                  <a:lnTo>
                    <a:pt x="1314" y="1185"/>
                  </a:lnTo>
                  <a:lnTo>
                    <a:pt x="1309" y="896"/>
                  </a:lnTo>
                  <a:lnTo>
                    <a:pt x="1309" y="654"/>
                  </a:lnTo>
                  <a:lnTo>
                    <a:pt x="1294" y="520"/>
                  </a:lnTo>
                  <a:lnTo>
                    <a:pt x="1307" y="435"/>
                  </a:lnTo>
                  <a:lnTo>
                    <a:pt x="1298" y="342"/>
                  </a:lnTo>
                  <a:lnTo>
                    <a:pt x="1281" y="281"/>
                  </a:lnTo>
                  <a:lnTo>
                    <a:pt x="1208" y="234"/>
                  </a:lnTo>
                  <a:lnTo>
                    <a:pt x="1118" y="193"/>
                  </a:lnTo>
                  <a:lnTo>
                    <a:pt x="943" y="135"/>
                  </a:lnTo>
                  <a:lnTo>
                    <a:pt x="800" y="94"/>
                  </a:lnTo>
                  <a:lnTo>
                    <a:pt x="722" y="88"/>
                  </a:lnTo>
                  <a:lnTo>
                    <a:pt x="689" y="135"/>
                  </a:lnTo>
                  <a:lnTo>
                    <a:pt x="591" y="184"/>
                  </a:lnTo>
                  <a:lnTo>
                    <a:pt x="643" y="141"/>
                  </a:lnTo>
                  <a:lnTo>
                    <a:pt x="684" y="118"/>
                  </a:lnTo>
                  <a:lnTo>
                    <a:pt x="698" y="85"/>
                  </a:lnTo>
                  <a:lnTo>
                    <a:pt x="692" y="70"/>
                  </a:lnTo>
                  <a:lnTo>
                    <a:pt x="664" y="70"/>
                  </a:lnTo>
                  <a:lnTo>
                    <a:pt x="647" y="88"/>
                  </a:lnTo>
                  <a:lnTo>
                    <a:pt x="629" y="105"/>
                  </a:lnTo>
                  <a:lnTo>
                    <a:pt x="585" y="123"/>
                  </a:lnTo>
                  <a:lnTo>
                    <a:pt x="626" y="88"/>
                  </a:lnTo>
                  <a:lnTo>
                    <a:pt x="643" y="61"/>
                  </a:lnTo>
                  <a:lnTo>
                    <a:pt x="631" y="44"/>
                  </a:lnTo>
                  <a:lnTo>
                    <a:pt x="597" y="33"/>
                  </a:lnTo>
                  <a:lnTo>
                    <a:pt x="551" y="74"/>
                  </a:lnTo>
                  <a:lnTo>
                    <a:pt x="507" y="100"/>
                  </a:lnTo>
                  <a:lnTo>
                    <a:pt x="559" y="41"/>
                  </a:lnTo>
                  <a:lnTo>
                    <a:pt x="576" y="18"/>
                  </a:lnTo>
                  <a:lnTo>
                    <a:pt x="576" y="0"/>
                  </a:lnTo>
                  <a:lnTo>
                    <a:pt x="533" y="6"/>
                  </a:lnTo>
                  <a:lnTo>
                    <a:pt x="493" y="36"/>
                  </a:lnTo>
                  <a:lnTo>
                    <a:pt x="466" y="56"/>
                  </a:lnTo>
                  <a:lnTo>
                    <a:pt x="341" y="67"/>
                  </a:lnTo>
                  <a:lnTo>
                    <a:pt x="344" y="36"/>
                  </a:lnTo>
                  <a:lnTo>
                    <a:pt x="308" y="23"/>
                  </a:lnTo>
                  <a:lnTo>
                    <a:pt x="308" y="64"/>
                  </a:lnTo>
                  <a:lnTo>
                    <a:pt x="270" y="74"/>
                  </a:lnTo>
                  <a:lnTo>
                    <a:pt x="189" y="85"/>
                  </a:lnTo>
                  <a:lnTo>
                    <a:pt x="195" y="41"/>
                  </a:lnTo>
                  <a:lnTo>
                    <a:pt x="165" y="41"/>
                  </a:lnTo>
                  <a:lnTo>
                    <a:pt x="162" y="85"/>
                  </a:lnTo>
                  <a:lnTo>
                    <a:pt x="116" y="82"/>
                  </a:lnTo>
                  <a:lnTo>
                    <a:pt x="66" y="70"/>
                  </a:lnTo>
                  <a:lnTo>
                    <a:pt x="64" y="36"/>
                  </a:lnTo>
                  <a:lnTo>
                    <a:pt x="44" y="20"/>
                  </a:lnTo>
                  <a:close/>
                </a:path>
              </a:pathLst>
            </a:custGeom>
            <a:solidFill>
              <a:srgbClr val="808080"/>
            </a:solidFill>
            <a:ln w="9525">
              <a:noFill/>
              <a:round/>
              <a:headEnd/>
              <a:tailEnd/>
            </a:ln>
          </p:spPr>
          <p:txBody>
            <a:bodyPr/>
            <a:lstStyle/>
            <a:p>
              <a:endParaRPr lang="zh-CN" altLang="en-US"/>
            </a:p>
          </p:txBody>
        </p:sp>
        <p:sp>
          <p:nvSpPr>
            <p:cNvPr id="739433" name="Freeform 105"/>
            <p:cNvSpPr>
              <a:spLocks/>
            </p:cNvSpPr>
            <p:nvPr/>
          </p:nvSpPr>
          <p:spPr bwMode="auto">
            <a:xfrm flipH="1">
              <a:off x="3938" y="2827"/>
              <a:ext cx="65" cy="10"/>
            </a:xfrm>
            <a:custGeom>
              <a:avLst/>
              <a:gdLst/>
              <a:ahLst/>
              <a:cxnLst>
                <a:cxn ang="0">
                  <a:pos x="0" y="0"/>
                </a:cxn>
                <a:cxn ang="0">
                  <a:pos x="84" y="30"/>
                </a:cxn>
                <a:cxn ang="0">
                  <a:pos x="179" y="23"/>
                </a:cxn>
                <a:cxn ang="0">
                  <a:pos x="0" y="0"/>
                </a:cxn>
              </a:cxnLst>
              <a:rect l="0" t="0" r="r" b="b"/>
              <a:pathLst>
                <a:path w="179" h="30">
                  <a:moveTo>
                    <a:pt x="0" y="0"/>
                  </a:moveTo>
                  <a:lnTo>
                    <a:pt x="84" y="30"/>
                  </a:lnTo>
                  <a:lnTo>
                    <a:pt x="179" y="23"/>
                  </a:lnTo>
                  <a:lnTo>
                    <a:pt x="0" y="0"/>
                  </a:lnTo>
                  <a:close/>
                </a:path>
              </a:pathLst>
            </a:custGeom>
            <a:solidFill>
              <a:srgbClr val="606060"/>
            </a:solidFill>
            <a:ln w="9525">
              <a:noFill/>
              <a:round/>
              <a:headEnd/>
              <a:tailEnd/>
            </a:ln>
          </p:spPr>
          <p:txBody>
            <a:bodyPr/>
            <a:lstStyle/>
            <a:p>
              <a:endParaRPr lang="zh-CN" altLang="en-US"/>
            </a:p>
          </p:txBody>
        </p:sp>
        <p:sp>
          <p:nvSpPr>
            <p:cNvPr id="739434" name="Freeform 106"/>
            <p:cNvSpPr>
              <a:spLocks/>
            </p:cNvSpPr>
            <p:nvPr/>
          </p:nvSpPr>
          <p:spPr bwMode="auto">
            <a:xfrm flipH="1">
              <a:off x="4028" y="2808"/>
              <a:ext cx="37" cy="14"/>
            </a:xfrm>
            <a:custGeom>
              <a:avLst/>
              <a:gdLst/>
              <a:ahLst/>
              <a:cxnLst>
                <a:cxn ang="0">
                  <a:pos x="0" y="0"/>
                </a:cxn>
                <a:cxn ang="0">
                  <a:pos x="29" y="23"/>
                </a:cxn>
                <a:cxn ang="0">
                  <a:pos x="109" y="34"/>
                </a:cxn>
                <a:cxn ang="0">
                  <a:pos x="27" y="36"/>
                </a:cxn>
                <a:cxn ang="0">
                  <a:pos x="0" y="0"/>
                </a:cxn>
              </a:cxnLst>
              <a:rect l="0" t="0" r="r" b="b"/>
              <a:pathLst>
                <a:path w="109" h="36">
                  <a:moveTo>
                    <a:pt x="0" y="0"/>
                  </a:moveTo>
                  <a:lnTo>
                    <a:pt x="29" y="23"/>
                  </a:lnTo>
                  <a:lnTo>
                    <a:pt x="109" y="34"/>
                  </a:lnTo>
                  <a:lnTo>
                    <a:pt x="27" y="36"/>
                  </a:lnTo>
                  <a:lnTo>
                    <a:pt x="0" y="0"/>
                  </a:lnTo>
                  <a:close/>
                </a:path>
              </a:pathLst>
            </a:custGeom>
            <a:solidFill>
              <a:srgbClr val="606060"/>
            </a:solidFill>
            <a:ln w="9525">
              <a:noFill/>
              <a:round/>
              <a:headEnd/>
              <a:tailEnd/>
            </a:ln>
          </p:spPr>
          <p:txBody>
            <a:bodyPr/>
            <a:lstStyle/>
            <a:p>
              <a:endParaRPr lang="zh-CN" altLang="en-US"/>
            </a:p>
          </p:txBody>
        </p:sp>
        <p:sp>
          <p:nvSpPr>
            <p:cNvPr id="739435" name="Freeform 107"/>
            <p:cNvSpPr>
              <a:spLocks/>
            </p:cNvSpPr>
            <p:nvPr/>
          </p:nvSpPr>
          <p:spPr bwMode="auto">
            <a:xfrm flipH="1">
              <a:off x="3843" y="2798"/>
              <a:ext cx="60" cy="31"/>
            </a:xfrm>
            <a:custGeom>
              <a:avLst/>
              <a:gdLst/>
              <a:ahLst/>
              <a:cxnLst>
                <a:cxn ang="0">
                  <a:pos x="0" y="0"/>
                </a:cxn>
                <a:cxn ang="0">
                  <a:pos x="75" y="8"/>
                </a:cxn>
                <a:cxn ang="0">
                  <a:pos x="90" y="20"/>
                </a:cxn>
                <a:cxn ang="0">
                  <a:pos x="90" y="48"/>
                </a:cxn>
                <a:cxn ang="0">
                  <a:pos x="95" y="79"/>
                </a:cxn>
                <a:cxn ang="0">
                  <a:pos x="167" y="91"/>
                </a:cxn>
                <a:cxn ang="0">
                  <a:pos x="81" y="88"/>
                </a:cxn>
                <a:cxn ang="0">
                  <a:pos x="66" y="30"/>
                </a:cxn>
                <a:cxn ang="0">
                  <a:pos x="0" y="0"/>
                </a:cxn>
              </a:cxnLst>
              <a:rect l="0" t="0" r="r" b="b"/>
              <a:pathLst>
                <a:path w="167" h="91">
                  <a:moveTo>
                    <a:pt x="0" y="0"/>
                  </a:moveTo>
                  <a:lnTo>
                    <a:pt x="75" y="8"/>
                  </a:lnTo>
                  <a:lnTo>
                    <a:pt x="90" y="20"/>
                  </a:lnTo>
                  <a:lnTo>
                    <a:pt x="90" y="48"/>
                  </a:lnTo>
                  <a:lnTo>
                    <a:pt x="95" y="79"/>
                  </a:lnTo>
                  <a:lnTo>
                    <a:pt x="167" y="91"/>
                  </a:lnTo>
                  <a:lnTo>
                    <a:pt x="81" y="88"/>
                  </a:lnTo>
                  <a:lnTo>
                    <a:pt x="66" y="30"/>
                  </a:lnTo>
                  <a:lnTo>
                    <a:pt x="0" y="0"/>
                  </a:lnTo>
                  <a:close/>
                </a:path>
              </a:pathLst>
            </a:custGeom>
            <a:solidFill>
              <a:srgbClr val="606060"/>
            </a:solidFill>
            <a:ln w="9525">
              <a:noFill/>
              <a:round/>
              <a:headEnd/>
              <a:tailEnd/>
            </a:ln>
          </p:spPr>
          <p:txBody>
            <a:bodyPr/>
            <a:lstStyle/>
            <a:p>
              <a:endParaRPr lang="zh-CN" altLang="en-US"/>
            </a:p>
          </p:txBody>
        </p:sp>
        <p:sp>
          <p:nvSpPr>
            <p:cNvPr id="739436" name="Freeform 108"/>
            <p:cNvSpPr>
              <a:spLocks/>
            </p:cNvSpPr>
            <p:nvPr/>
          </p:nvSpPr>
          <p:spPr bwMode="auto">
            <a:xfrm flipH="1">
              <a:off x="3648" y="2871"/>
              <a:ext cx="195" cy="48"/>
            </a:xfrm>
            <a:custGeom>
              <a:avLst/>
              <a:gdLst/>
              <a:ahLst/>
              <a:cxnLst>
                <a:cxn ang="0">
                  <a:pos x="0" y="0"/>
                </a:cxn>
                <a:cxn ang="0">
                  <a:pos x="138" y="7"/>
                </a:cxn>
                <a:cxn ang="0">
                  <a:pos x="280" y="40"/>
                </a:cxn>
                <a:cxn ang="0">
                  <a:pos x="385" y="46"/>
                </a:cxn>
                <a:cxn ang="0">
                  <a:pos x="470" y="64"/>
                </a:cxn>
                <a:cxn ang="0">
                  <a:pos x="503" y="110"/>
                </a:cxn>
                <a:cxn ang="0">
                  <a:pos x="544" y="136"/>
                </a:cxn>
                <a:cxn ang="0">
                  <a:pos x="503" y="127"/>
                </a:cxn>
                <a:cxn ang="0">
                  <a:pos x="465" y="76"/>
                </a:cxn>
                <a:cxn ang="0">
                  <a:pos x="350" y="53"/>
                </a:cxn>
                <a:cxn ang="0">
                  <a:pos x="280" y="53"/>
                </a:cxn>
                <a:cxn ang="0">
                  <a:pos x="225" y="40"/>
                </a:cxn>
                <a:cxn ang="0">
                  <a:pos x="131" y="16"/>
                </a:cxn>
                <a:cxn ang="0">
                  <a:pos x="0" y="0"/>
                </a:cxn>
              </a:cxnLst>
              <a:rect l="0" t="0" r="r" b="b"/>
              <a:pathLst>
                <a:path w="544" h="136">
                  <a:moveTo>
                    <a:pt x="0" y="0"/>
                  </a:moveTo>
                  <a:lnTo>
                    <a:pt x="138" y="7"/>
                  </a:lnTo>
                  <a:lnTo>
                    <a:pt x="280" y="40"/>
                  </a:lnTo>
                  <a:lnTo>
                    <a:pt x="385" y="46"/>
                  </a:lnTo>
                  <a:lnTo>
                    <a:pt x="470" y="64"/>
                  </a:lnTo>
                  <a:lnTo>
                    <a:pt x="503" y="110"/>
                  </a:lnTo>
                  <a:lnTo>
                    <a:pt x="544" y="136"/>
                  </a:lnTo>
                  <a:lnTo>
                    <a:pt x="503" y="127"/>
                  </a:lnTo>
                  <a:lnTo>
                    <a:pt x="465" y="76"/>
                  </a:lnTo>
                  <a:lnTo>
                    <a:pt x="350" y="53"/>
                  </a:lnTo>
                  <a:lnTo>
                    <a:pt x="280" y="53"/>
                  </a:lnTo>
                  <a:lnTo>
                    <a:pt x="225" y="40"/>
                  </a:lnTo>
                  <a:lnTo>
                    <a:pt x="131" y="16"/>
                  </a:lnTo>
                  <a:lnTo>
                    <a:pt x="0" y="0"/>
                  </a:lnTo>
                  <a:close/>
                </a:path>
              </a:pathLst>
            </a:custGeom>
            <a:solidFill>
              <a:srgbClr val="606060"/>
            </a:solidFill>
            <a:ln w="9525">
              <a:noFill/>
              <a:round/>
              <a:headEnd/>
              <a:tailEnd/>
            </a:ln>
          </p:spPr>
          <p:txBody>
            <a:bodyPr/>
            <a:lstStyle/>
            <a:p>
              <a:endParaRPr lang="zh-CN" altLang="en-US"/>
            </a:p>
          </p:txBody>
        </p:sp>
        <p:sp>
          <p:nvSpPr>
            <p:cNvPr id="739437" name="Freeform 109"/>
            <p:cNvSpPr>
              <a:spLocks/>
            </p:cNvSpPr>
            <p:nvPr/>
          </p:nvSpPr>
          <p:spPr bwMode="auto">
            <a:xfrm flipH="1">
              <a:off x="3868" y="2235"/>
              <a:ext cx="170" cy="179"/>
            </a:xfrm>
            <a:custGeom>
              <a:avLst/>
              <a:gdLst/>
              <a:ahLst/>
              <a:cxnLst>
                <a:cxn ang="0">
                  <a:pos x="318" y="17"/>
                </a:cxn>
                <a:cxn ang="0">
                  <a:pos x="359" y="47"/>
                </a:cxn>
                <a:cxn ang="0">
                  <a:pos x="381" y="84"/>
                </a:cxn>
                <a:cxn ang="0">
                  <a:pos x="402" y="124"/>
                </a:cxn>
                <a:cxn ang="0">
                  <a:pos x="414" y="144"/>
                </a:cxn>
                <a:cxn ang="0">
                  <a:pos x="414" y="167"/>
                </a:cxn>
                <a:cxn ang="0">
                  <a:pos x="404" y="193"/>
                </a:cxn>
                <a:cxn ang="0">
                  <a:pos x="424" y="214"/>
                </a:cxn>
                <a:cxn ang="0">
                  <a:pos x="456" y="270"/>
                </a:cxn>
                <a:cxn ang="0">
                  <a:pos x="472" y="300"/>
                </a:cxn>
                <a:cxn ang="0">
                  <a:pos x="472" y="310"/>
                </a:cxn>
                <a:cxn ang="0">
                  <a:pos x="469" y="320"/>
                </a:cxn>
                <a:cxn ang="0">
                  <a:pos x="455" y="323"/>
                </a:cxn>
                <a:cxn ang="0">
                  <a:pos x="434" y="324"/>
                </a:cxn>
                <a:cxn ang="0">
                  <a:pos x="423" y="328"/>
                </a:cxn>
                <a:cxn ang="0">
                  <a:pos x="424" y="351"/>
                </a:cxn>
                <a:cxn ang="0">
                  <a:pos x="430" y="377"/>
                </a:cxn>
                <a:cxn ang="0">
                  <a:pos x="418" y="392"/>
                </a:cxn>
                <a:cxn ang="0">
                  <a:pos x="422" y="411"/>
                </a:cxn>
                <a:cxn ang="0">
                  <a:pos x="412" y="424"/>
                </a:cxn>
                <a:cxn ang="0">
                  <a:pos x="403" y="458"/>
                </a:cxn>
                <a:cxn ang="0">
                  <a:pos x="388" y="469"/>
                </a:cxn>
                <a:cxn ang="0">
                  <a:pos x="366" y="469"/>
                </a:cxn>
                <a:cxn ang="0">
                  <a:pos x="335" y="463"/>
                </a:cxn>
                <a:cxn ang="0">
                  <a:pos x="302" y="458"/>
                </a:cxn>
                <a:cxn ang="0">
                  <a:pos x="305" y="520"/>
                </a:cxn>
                <a:cxn ang="0">
                  <a:pos x="54" y="438"/>
                </a:cxn>
                <a:cxn ang="0">
                  <a:pos x="74" y="390"/>
                </a:cxn>
                <a:cxn ang="0">
                  <a:pos x="69" y="353"/>
                </a:cxn>
                <a:cxn ang="0">
                  <a:pos x="0" y="283"/>
                </a:cxn>
                <a:cxn ang="0">
                  <a:pos x="0" y="99"/>
                </a:cxn>
                <a:cxn ang="0">
                  <a:pos x="46" y="49"/>
                </a:cxn>
                <a:cxn ang="0">
                  <a:pos x="105" y="22"/>
                </a:cxn>
                <a:cxn ang="0">
                  <a:pos x="166" y="0"/>
                </a:cxn>
                <a:cxn ang="0">
                  <a:pos x="246" y="11"/>
                </a:cxn>
                <a:cxn ang="0">
                  <a:pos x="318" y="17"/>
                </a:cxn>
              </a:cxnLst>
              <a:rect l="0" t="0" r="r" b="b"/>
              <a:pathLst>
                <a:path w="472" h="520">
                  <a:moveTo>
                    <a:pt x="318" y="17"/>
                  </a:moveTo>
                  <a:lnTo>
                    <a:pt x="359" y="47"/>
                  </a:lnTo>
                  <a:lnTo>
                    <a:pt x="381" y="84"/>
                  </a:lnTo>
                  <a:lnTo>
                    <a:pt x="402" y="124"/>
                  </a:lnTo>
                  <a:lnTo>
                    <a:pt x="414" y="144"/>
                  </a:lnTo>
                  <a:lnTo>
                    <a:pt x="414" y="167"/>
                  </a:lnTo>
                  <a:lnTo>
                    <a:pt x="404" y="193"/>
                  </a:lnTo>
                  <a:lnTo>
                    <a:pt x="424" y="214"/>
                  </a:lnTo>
                  <a:lnTo>
                    <a:pt x="456" y="270"/>
                  </a:lnTo>
                  <a:lnTo>
                    <a:pt x="472" y="300"/>
                  </a:lnTo>
                  <a:lnTo>
                    <a:pt x="472" y="310"/>
                  </a:lnTo>
                  <a:lnTo>
                    <a:pt x="469" y="320"/>
                  </a:lnTo>
                  <a:lnTo>
                    <a:pt x="455" y="323"/>
                  </a:lnTo>
                  <a:lnTo>
                    <a:pt x="434" y="324"/>
                  </a:lnTo>
                  <a:lnTo>
                    <a:pt x="423" y="328"/>
                  </a:lnTo>
                  <a:lnTo>
                    <a:pt x="424" y="351"/>
                  </a:lnTo>
                  <a:lnTo>
                    <a:pt x="430" y="377"/>
                  </a:lnTo>
                  <a:lnTo>
                    <a:pt x="418" y="392"/>
                  </a:lnTo>
                  <a:lnTo>
                    <a:pt x="422" y="411"/>
                  </a:lnTo>
                  <a:lnTo>
                    <a:pt x="412" y="424"/>
                  </a:lnTo>
                  <a:lnTo>
                    <a:pt x="403" y="458"/>
                  </a:lnTo>
                  <a:lnTo>
                    <a:pt x="388" y="469"/>
                  </a:lnTo>
                  <a:lnTo>
                    <a:pt x="366" y="469"/>
                  </a:lnTo>
                  <a:lnTo>
                    <a:pt x="335" y="463"/>
                  </a:lnTo>
                  <a:lnTo>
                    <a:pt x="302" y="458"/>
                  </a:lnTo>
                  <a:lnTo>
                    <a:pt x="305" y="520"/>
                  </a:lnTo>
                  <a:lnTo>
                    <a:pt x="54" y="438"/>
                  </a:lnTo>
                  <a:lnTo>
                    <a:pt x="74" y="390"/>
                  </a:lnTo>
                  <a:lnTo>
                    <a:pt x="69" y="353"/>
                  </a:lnTo>
                  <a:lnTo>
                    <a:pt x="0" y="283"/>
                  </a:lnTo>
                  <a:lnTo>
                    <a:pt x="0" y="99"/>
                  </a:lnTo>
                  <a:lnTo>
                    <a:pt x="46" y="49"/>
                  </a:lnTo>
                  <a:lnTo>
                    <a:pt x="105" y="22"/>
                  </a:lnTo>
                  <a:lnTo>
                    <a:pt x="166" y="0"/>
                  </a:lnTo>
                  <a:lnTo>
                    <a:pt x="246" y="11"/>
                  </a:lnTo>
                  <a:lnTo>
                    <a:pt x="318" y="17"/>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739438" name="Freeform 110"/>
            <p:cNvSpPr>
              <a:spLocks/>
            </p:cNvSpPr>
            <p:nvPr/>
          </p:nvSpPr>
          <p:spPr bwMode="auto">
            <a:xfrm flipH="1">
              <a:off x="3878" y="2342"/>
              <a:ext cx="10" cy="2"/>
            </a:xfrm>
            <a:custGeom>
              <a:avLst/>
              <a:gdLst/>
              <a:ahLst/>
              <a:cxnLst>
                <a:cxn ang="0">
                  <a:pos x="26" y="2"/>
                </a:cxn>
                <a:cxn ang="0">
                  <a:pos x="20" y="5"/>
                </a:cxn>
                <a:cxn ang="0">
                  <a:pos x="7" y="4"/>
                </a:cxn>
                <a:cxn ang="0">
                  <a:pos x="2" y="5"/>
                </a:cxn>
                <a:cxn ang="0">
                  <a:pos x="0" y="1"/>
                </a:cxn>
                <a:cxn ang="0">
                  <a:pos x="8" y="0"/>
                </a:cxn>
                <a:cxn ang="0">
                  <a:pos x="26" y="2"/>
                </a:cxn>
              </a:cxnLst>
              <a:rect l="0" t="0" r="r" b="b"/>
              <a:pathLst>
                <a:path w="26" h="5">
                  <a:moveTo>
                    <a:pt x="26" y="2"/>
                  </a:moveTo>
                  <a:lnTo>
                    <a:pt x="20" y="5"/>
                  </a:lnTo>
                  <a:lnTo>
                    <a:pt x="7" y="4"/>
                  </a:lnTo>
                  <a:lnTo>
                    <a:pt x="2" y="5"/>
                  </a:lnTo>
                  <a:lnTo>
                    <a:pt x="0" y="1"/>
                  </a:lnTo>
                  <a:lnTo>
                    <a:pt x="8" y="0"/>
                  </a:lnTo>
                  <a:lnTo>
                    <a:pt x="26" y="2"/>
                  </a:lnTo>
                  <a:close/>
                </a:path>
              </a:pathLst>
            </a:custGeom>
            <a:solidFill>
              <a:srgbClr val="402000"/>
            </a:solidFill>
            <a:ln w="9525">
              <a:noFill/>
              <a:round/>
              <a:headEnd/>
              <a:tailEnd/>
            </a:ln>
          </p:spPr>
          <p:txBody>
            <a:bodyPr/>
            <a:lstStyle/>
            <a:p>
              <a:endParaRPr lang="zh-CN" altLang="en-US"/>
            </a:p>
          </p:txBody>
        </p:sp>
        <p:sp>
          <p:nvSpPr>
            <p:cNvPr id="739439" name="Freeform 111"/>
            <p:cNvSpPr>
              <a:spLocks/>
            </p:cNvSpPr>
            <p:nvPr/>
          </p:nvSpPr>
          <p:spPr bwMode="auto">
            <a:xfrm flipH="1">
              <a:off x="3888" y="2334"/>
              <a:ext cx="2" cy="8"/>
            </a:xfrm>
            <a:custGeom>
              <a:avLst/>
              <a:gdLst/>
              <a:ahLst/>
              <a:cxnLst>
                <a:cxn ang="0">
                  <a:pos x="10" y="0"/>
                </a:cxn>
                <a:cxn ang="0">
                  <a:pos x="3" y="5"/>
                </a:cxn>
                <a:cxn ang="0">
                  <a:pos x="3" y="10"/>
                </a:cxn>
                <a:cxn ang="0">
                  <a:pos x="2" y="19"/>
                </a:cxn>
                <a:cxn ang="0">
                  <a:pos x="0" y="7"/>
                </a:cxn>
                <a:cxn ang="0">
                  <a:pos x="0" y="1"/>
                </a:cxn>
                <a:cxn ang="0">
                  <a:pos x="10" y="0"/>
                </a:cxn>
              </a:cxnLst>
              <a:rect l="0" t="0" r="r" b="b"/>
              <a:pathLst>
                <a:path w="10" h="19">
                  <a:moveTo>
                    <a:pt x="10" y="0"/>
                  </a:moveTo>
                  <a:lnTo>
                    <a:pt x="3" y="5"/>
                  </a:lnTo>
                  <a:lnTo>
                    <a:pt x="3" y="10"/>
                  </a:lnTo>
                  <a:lnTo>
                    <a:pt x="2" y="19"/>
                  </a:lnTo>
                  <a:lnTo>
                    <a:pt x="0" y="7"/>
                  </a:lnTo>
                  <a:lnTo>
                    <a:pt x="0" y="1"/>
                  </a:lnTo>
                  <a:lnTo>
                    <a:pt x="10" y="0"/>
                  </a:lnTo>
                  <a:close/>
                </a:path>
              </a:pathLst>
            </a:custGeom>
            <a:solidFill>
              <a:srgbClr val="402000"/>
            </a:solidFill>
            <a:ln w="9525">
              <a:noFill/>
              <a:round/>
              <a:headEnd/>
              <a:tailEnd/>
            </a:ln>
          </p:spPr>
          <p:txBody>
            <a:bodyPr/>
            <a:lstStyle/>
            <a:p>
              <a:endParaRPr lang="zh-CN" altLang="en-US"/>
            </a:p>
          </p:txBody>
        </p:sp>
        <p:sp>
          <p:nvSpPr>
            <p:cNvPr id="739440" name="Freeform 112"/>
            <p:cNvSpPr>
              <a:spLocks/>
            </p:cNvSpPr>
            <p:nvPr/>
          </p:nvSpPr>
          <p:spPr bwMode="auto">
            <a:xfrm flipH="1">
              <a:off x="3893" y="2312"/>
              <a:ext cx="5" cy="15"/>
            </a:xfrm>
            <a:custGeom>
              <a:avLst/>
              <a:gdLst/>
              <a:ahLst/>
              <a:cxnLst>
                <a:cxn ang="0">
                  <a:pos x="0" y="0"/>
                </a:cxn>
                <a:cxn ang="0">
                  <a:pos x="8" y="22"/>
                </a:cxn>
                <a:cxn ang="0">
                  <a:pos x="11" y="38"/>
                </a:cxn>
                <a:cxn ang="0">
                  <a:pos x="5" y="28"/>
                </a:cxn>
                <a:cxn ang="0">
                  <a:pos x="0" y="0"/>
                </a:cxn>
              </a:cxnLst>
              <a:rect l="0" t="0" r="r" b="b"/>
              <a:pathLst>
                <a:path w="11" h="38">
                  <a:moveTo>
                    <a:pt x="0" y="0"/>
                  </a:moveTo>
                  <a:lnTo>
                    <a:pt x="8" y="22"/>
                  </a:lnTo>
                  <a:lnTo>
                    <a:pt x="11" y="38"/>
                  </a:lnTo>
                  <a:lnTo>
                    <a:pt x="5" y="28"/>
                  </a:lnTo>
                  <a:lnTo>
                    <a:pt x="0" y="0"/>
                  </a:lnTo>
                  <a:close/>
                </a:path>
              </a:pathLst>
            </a:custGeom>
            <a:solidFill>
              <a:srgbClr val="402000"/>
            </a:solidFill>
            <a:ln w="9525">
              <a:noFill/>
              <a:round/>
              <a:headEnd/>
              <a:tailEnd/>
            </a:ln>
          </p:spPr>
          <p:txBody>
            <a:bodyPr/>
            <a:lstStyle/>
            <a:p>
              <a:endParaRPr lang="zh-CN" altLang="en-US"/>
            </a:p>
          </p:txBody>
        </p:sp>
        <p:sp>
          <p:nvSpPr>
            <p:cNvPr id="739441" name="Freeform 113"/>
            <p:cNvSpPr>
              <a:spLocks/>
            </p:cNvSpPr>
            <p:nvPr/>
          </p:nvSpPr>
          <p:spPr bwMode="auto">
            <a:xfrm flipH="1">
              <a:off x="3898" y="2300"/>
              <a:ext cx="17" cy="10"/>
            </a:xfrm>
            <a:custGeom>
              <a:avLst/>
              <a:gdLst/>
              <a:ahLst/>
              <a:cxnLst>
                <a:cxn ang="0">
                  <a:pos x="50" y="0"/>
                </a:cxn>
                <a:cxn ang="0">
                  <a:pos x="39" y="18"/>
                </a:cxn>
                <a:cxn ang="0">
                  <a:pos x="41" y="23"/>
                </a:cxn>
                <a:cxn ang="0">
                  <a:pos x="41" y="26"/>
                </a:cxn>
                <a:cxn ang="0">
                  <a:pos x="44" y="32"/>
                </a:cxn>
                <a:cxn ang="0">
                  <a:pos x="37" y="22"/>
                </a:cxn>
                <a:cxn ang="0">
                  <a:pos x="28" y="22"/>
                </a:cxn>
                <a:cxn ang="0">
                  <a:pos x="17" y="18"/>
                </a:cxn>
                <a:cxn ang="0">
                  <a:pos x="0" y="17"/>
                </a:cxn>
                <a:cxn ang="0">
                  <a:pos x="17" y="6"/>
                </a:cxn>
                <a:cxn ang="0">
                  <a:pos x="50" y="0"/>
                </a:cxn>
              </a:cxnLst>
              <a:rect l="0" t="0" r="r" b="b"/>
              <a:pathLst>
                <a:path w="50" h="32">
                  <a:moveTo>
                    <a:pt x="50" y="0"/>
                  </a:moveTo>
                  <a:lnTo>
                    <a:pt x="39" y="18"/>
                  </a:lnTo>
                  <a:lnTo>
                    <a:pt x="41" y="23"/>
                  </a:lnTo>
                  <a:lnTo>
                    <a:pt x="41" y="26"/>
                  </a:lnTo>
                  <a:lnTo>
                    <a:pt x="44" y="32"/>
                  </a:lnTo>
                  <a:lnTo>
                    <a:pt x="37" y="22"/>
                  </a:lnTo>
                  <a:lnTo>
                    <a:pt x="28" y="22"/>
                  </a:lnTo>
                  <a:lnTo>
                    <a:pt x="17" y="18"/>
                  </a:lnTo>
                  <a:lnTo>
                    <a:pt x="0" y="17"/>
                  </a:lnTo>
                  <a:lnTo>
                    <a:pt x="17" y="6"/>
                  </a:lnTo>
                  <a:lnTo>
                    <a:pt x="50" y="0"/>
                  </a:lnTo>
                  <a:close/>
                </a:path>
              </a:pathLst>
            </a:custGeom>
            <a:solidFill>
              <a:srgbClr val="402000"/>
            </a:solidFill>
            <a:ln w="9525">
              <a:noFill/>
              <a:round/>
              <a:headEnd/>
              <a:tailEnd/>
            </a:ln>
          </p:spPr>
          <p:txBody>
            <a:bodyPr/>
            <a:lstStyle/>
            <a:p>
              <a:endParaRPr lang="zh-CN" altLang="en-US"/>
            </a:p>
          </p:txBody>
        </p:sp>
        <p:sp>
          <p:nvSpPr>
            <p:cNvPr id="739442" name="Freeform 114"/>
            <p:cNvSpPr>
              <a:spLocks/>
            </p:cNvSpPr>
            <p:nvPr/>
          </p:nvSpPr>
          <p:spPr bwMode="auto">
            <a:xfrm flipH="1">
              <a:off x="3893" y="2283"/>
              <a:ext cx="30" cy="10"/>
            </a:xfrm>
            <a:custGeom>
              <a:avLst/>
              <a:gdLst/>
              <a:ahLst/>
              <a:cxnLst>
                <a:cxn ang="0">
                  <a:pos x="86" y="15"/>
                </a:cxn>
                <a:cxn ang="0">
                  <a:pos x="82" y="27"/>
                </a:cxn>
                <a:cxn ang="0">
                  <a:pos x="73" y="31"/>
                </a:cxn>
                <a:cxn ang="0">
                  <a:pos x="59" y="22"/>
                </a:cxn>
                <a:cxn ang="0">
                  <a:pos x="42" y="15"/>
                </a:cxn>
                <a:cxn ang="0">
                  <a:pos x="14" y="15"/>
                </a:cxn>
                <a:cxn ang="0">
                  <a:pos x="0" y="16"/>
                </a:cxn>
                <a:cxn ang="0">
                  <a:pos x="22" y="8"/>
                </a:cxn>
                <a:cxn ang="0">
                  <a:pos x="37" y="4"/>
                </a:cxn>
                <a:cxn ang="0">
                  <a:pos x="35" y="0"/>
                </a:cxn>
                <a:cxn ang="0">
                  <a:pos x="50" y="6"/>
                </a:cxn>
                <a:cxn ang="0">
                  <a:pos x="48" y="2"/>
                </a:cxn>
                <a:cxn ang="0">
                  <a:pos x="60" y="8"/>
                </a:cxn>
                <a:cxn ang="0">
                  <a:pos x="71" y="8"/>
                </a:cxn>
                <a:cxn ang="0">
                  <a:pos x="86" y="15"/>
                </a:cxn>
              </a:cxnLst>
              <a:rect l="0" t="0" r="r" b="b"/>
              <a:pathLst>
                <a:path w="86" h="31">
                  <a:moveTo>
                    <a:pt x="86" y="15"/>
                  </a:moveTo>
                  <a:lnTo>
                    <a:pt x="82" y="27"/>
                  </a:lnTo>
                  <a:lnTo>
                    <a:pt x="73" y="31"/>
                  </a:lnTo>
                  <a:lnTo>
                    <a:pt x="59" y="22"/>
                  </a:lnTo>
                  <a:lnTo>
                    <a:pt x="42" y="15"/>
                  </a:lnTo>
                  <a:lnTo>
                    <a:pt x="14" y="15"/>
                  </a:lnTo>
                  <a:lnTo>
                    <a:pt x="0" y="16"/>
                  </a:lnTo>
                  <a:lnTo>
                    <a:pt x="22" y="8"/>
                  </a:lnTo>
                  <a:lnTo>
                    <a:pt x="37" y="4"/>
                  </a:lnTo>
                  <a:lnTo>
                    <a:pt x="35" y="0"/>
                  </a:lnTo>
                  <a:lnTo>
                    <a:pt x="50" y="6"/>
                  </a:lnTo>
                  <a:lnTo>
                    <a:pt x="48" y="2"/>
                  </a:lnTo>
                  <a:lnTo>
                    <a:pt x="60" y="8"/>
                  </a:lnTo>
                  <a:lnTo>
                    <a:pt x="71" y="8"/>
                  </a:lnTo>
                  <a:lnTo>
                    <a:pt x="86" y="15"/>
                  </a:lnTo>
                  <a:close/>
                </a:path>
              </a:pathLst>
            </a:custGeom>
            <a:solidFill>
              <a:srgbClr val="402000"/>
            </a:solidFill>
            <a:ln w="9525">
              <a:noFill/>
              <a:round/>
              <a:headEnd/>
              <a:tailEnd/>
            </a:ln>
          </p:spPr>
          <p:txBody>
            <a:bodyPr/>
            <a:lstStyle/>
            <a:p>
              <a:endParaRPr lang="zh-CN" altLang="en-US"/>
            </a:p>
          </p:txBody>
        </p:sp>
        <p:sp>
          <p:nvSpPr>
            <p:cNvPr id="739443" name="Freeform 115"/>
            <p:cNvSpPr>
              <a:spLocks/>
            </p:cNvSpPr>
            <p:nvPr/>
          </p:nvSpPr>
          <p:spPr bwMode="auto">
            <a:xfrm flipH="1">
              <a:off x="3963" y="2298"/>
              <a:ext cx="17" cy="34"/>
            </a:xfrm>
            <a:custGeom>
              <a:avLst/>
              <a:gdLst/>
              <a:ahLst/>
              <a:cxnLst>
                <a:cxn ang="0">
                  <a:pos x="49" y="19"/>
                </a:cxn>
                <a:cxn ang="0">
                  <a:pos x="34" y="7"/>
                </a:cxn>
                <a:cxn ang="0">
                  <a:pos x="16" y="10"/>
                </a:cxn>
                <a:cxn ang="0">
                  <a:pos x="7" y="27"/>
                </a:cxn>
                <a:cxn ang="0">
                  <a:pos x="5" y="50"/>
                </a:cxn>
                <a:cxn ang="0">
                  <a:pos x="7" y="68"/>
                </a:cxn>
                <a:cxn ang="0">
                  <a:pos x="13" y="82"/>
                </a:cxn>
                <a:cxn ang="0">
                  <a:pos x="21" y="59"/>
                </a:cxn>
                <a:cxn ang="0">
                  <a:pos x="30" y="47"/>
                </a:cxn>
                <a:cxn ang="0">
                  <a:pos x="46" y="38"/>
                </a:cxn>
                <a:cxn ang="0">
                  <a:pos x="33" y="56"/>
                </a:cxn>
                <a:cxn ang="0">
                  <a:pos x="19" y="72"/>
                </a:cxn>
                <a:cxn ang="0">
                  <a:pos x="18" y="86"/>
                </a:cxn>
                <a:cxn ang="0">
                  <a:pos x="24" y="99"/>
                </a:cxn>
                <a:cxn ang="0">
                  <a:pos x="32" y="101"/>
                </a:cxn>
                <a:cxn ang="0">
                  <a:pos x="12" y="96"/>
                </a:cxn>
                <a:cxn ang="0">
                  <a:pos x="1" y="75"/>
                </a:cxn>
                <a:cxn ang="0">
                  <a:pos x="0" y="47"/>
                </a:cxn>
                <a:cxn ang="0">
                  <a:pos x="1" y="22"/>
                </a:cxn>
                <a:cxn ang="0">
                  <a:pos x="13" y="5"/>
                </a:cxn>
                <a:cxn ang="0">
                  <a:pos x="28" y="0"/>
                </a:cxn>
                <a:cxn ang="0">
                  <a:pos x="42" y="3"/>
                </a:cxn>
                <a:cxn ang="0">
                  <a:pos x="49" y="19"/>
                </a:cxn>
              </a:cxnLst>
              <a:rect l="0" t="0" r="r" b="b"/>
              <a:pathLst>
                <a:path w="49" h="101">
                  <a:moveTo>
                    <a:pt x="49" y="19"/>
                  </a:moveTo>
                  <a:lnTo>
                    <a:pt x="34" y="7"/>
                  </a:lnTo>
                  <a:lnTo>
                    <a:pt x="16" y="10"/>
                  </a:lnTo>
                  <a:lnTo>
                    <a:pt x="7" y="27"/>
                  </a:lnTo>
                  <a:lnTo>
                    <a:pt x="5" y="50"/>
                  </a:lnTo>
                  <a:lnTo>
                    <a:pt x="7" y="68"/>
                  </a:lnTo>
                  <a:lnTo>
                    <a:pt x="13" y="82"/>
                  </a:lnTo>
                  <a:lnTo>
                    <a:pt x="21" y="59"/>
                  </a:lnTo>
                  <a:lnTo>
                    <a:pt x="30" y="47"/>
                  </a:lnTo>
                  <a:lnTo>
                    <a:pt x="46" y="38"/>
                  </a:lnTo>
                  <a:lnTo>
                    <a:pt x="33" y="56"/>
                  </a:lnTo>
                  <a:lnTo>
                    <a:pt x="19" y="72"/>
                  </a:lnTo>
                  <a:lnTo>
                    <a:pt x="18" y="86"/>
                  </a:lnTo>
                  <a:lnTo>
                    <a:pt x="24" y="99"/>
                  </a:lnTo>
                  <a:lnTo>
                    <a:pt x="32" y="101"/>
                  </a:lnTo>
                  <a:lnTo>
                    <a:pt x="12" y="96"/>
                  </a:lnTo>
                  <a:lnTo>
                    <a:pt x="1" y="75"/>
                  </a:lnTo>
                  <a:lnTo>
                    <a:pt x="0" y="47"/>
                  </a:lnTo>
                  <a:lnTo>
                    <a:pt x="1" y="22"/>
                  </a:lnTo>
                  <a:lnTo>
                    <a:pt x="13" y="5"/>
                  </a:lnTo>
                  <a:lnTo>
                    <a:pt x="28" y="0"/>
                  </a:lnTo>
                  <a:lnTo>
                    <a:pt x="42" y="3"/>
                  </a:lnTo>
                  <a:lnTo>
                    <a:pt x="49" y="19"/>
                  </a:lnTo>
                  <a:close/>
                </a:path>
              </a:pathLst>
            </a:custGeom>
            <a:solidFill>
              <a:srgbClr val="402000"/>
            </a:solidFill>
            <a:ln w="9525">
              <a:noFill/>
              <a:round/>
              <a:headEnd/>
              <a:tailEnd/>
            </a:ln>
          </p:spPr>
          <p:txBody>
            <a:bodyPr/>
            <a:lstStyle/>
            <a:p>
              <a:endParaRPr lang="zh-CN" altLang="en-US"/>
            </a:p>
          </p:txBody>
        </p:sp>
        <p:sp>
          <p:nvSpPr>
            <p:cNvPr id="739444" name="Freeform 116"/>
            <p:cNvSpPr>
              <a:spLocks/>
            </p:cNvSpPr>
            <p:nvPr/>
          </p:nvSpPr>
          <p:spPr bwMode="auto">
            <a:xfrm flipH="1">
              <a:off x="3958" y="2293"/>
              <a:ext cx="27" cy="46"/>
            </a:xfrm>
            <a:custGeom>
              <a:avLst/>
              <a:gdLst/>
              <a:ahLst/>
              <a:cxnLst>
                <a:cxn ang="0">
                  <a:pos x="82" y="33"/>
                </a:cxn>
                <a:cxn ang="0">
                  <a:pos x="68" y="11"/>
                </a:cxn>
                <a:cxn ang="0">
                  <a:pos x="48" y="6"/>
                </a:cxn>
                <a:cxn ang="0">
                  <a:pos x="22" y="10"/>
                </a:cxn>
                <a:cxn ang="0">
                  <a:pos x="12" y="22"/>
                </a:cxn>
                <a:cxn ang="0">
                  <a:pos x="6" y="43"/>
                </a:cxn>
                <a:cxn ang="0">
                  <a:pos x="6" y="59"/>
                </a:cxn>
                <a:cxn ang="0">
                  <a:pos x="10" y="70"/>
                </a:cxn>
                <a:cxn ang="0">
                  <a:pos x="10" y="88"/>
                </a:cxn>
                <a:cxn ang="0">
                  <a:pos x="13" y="107"/>
                </a:cxn>
                <a:cxn ang="0">
                  <a:pos x="31" y="127"/>
                </a:cxn>
                <a:cxn ang="0">
                  <a:pos x="42" y="127"/>
                </a:cxn>
                <a:cxn ang="0">
                  <a:pos x="56" y="127"/>
                </a:cxn>
                <a:cxn ang="0">
                  <a:pos x="56" y="129"/>
                </a:cxn>
                <a:cxn ang="0">
                  <a:pos x="46" y="137"/>
                </a:cxn>
                <a:cxn ang="0">
                  <a:pos x="33" y="135"/>
                </a:cxn>
                <a:cxn ang="0">
                  <a:pos x="18" y="129"/>
                </a:cxn>
                <a:cxn ang="0">
                  <a:pos x="5" y="108"/>
                </a:cxn>
                <a:cxn ang="0">
                  <a:pos x="4" y="76"/>
                </a:cxn>
                <a:cxn ang="0">
                  <a:pos x="0" y="55"/>
                </a:cxn>
                <a:cxn ang="0">
                  <a:pos x="0" y="36"/>
                </a:cxn>
                <a:cxn ang="0">
                  <a:pos x="8" y="20"/>
                </a:cxn>
                <a:cxn ang="0">
                  <a:pos x="16" y="6"/>
                </a:cxn>
                <a:cxn ang="0">
                  <a:pos x="38" y="0"/>
                </a:cxn>
                <a:cxn ang="0">
                  <a:pos x="68" y="4"/>
                </a:cxn>
                <a:cxn ang="0">
                  <a:pos x="80" y="11"/>
                </a:cxn>
                <a:cxn ang="0">
                  <a:pos x="82" y="33"/>
                </a:cxn>
              </a:cxnLst>
              <a:rect l="0" t="0" r="r" b="b"/>
              <a:pathLst>
                <a:path w="82" h="137">
                  <a:moveTo>
                    <a:pt x="82" y="33"/>
                  </a:moveTo>
                  <a:lnTo>
                    <a:pt x="68" y="11"/>
                  </a:lnTo>
                  <a:lnTo>
                    <a:pt x="48" y="6"/>
                  </a:lnTo>
                  <a:lnTo>
                    <a:pt x="22" y="10"/>
                  </a:lnTo>
                  <a:lnTo>
                    <a:pt x="12" y="22"/>
                  </a:lnTo>
                  <a:lnTo>
                    <a:pt x="6" y="43"/>
                  </a:lnTo>
                  <a:lnTo>
                    <a:pt x="6" y="59"/>
                  </a:lnTo>
                  <a:lnTo>
                    <a:pt x="10" y="70"/>
                  </a:lnTo>
                  <a:lnTo>
                    <a:pt x="10" y="88"/>
                  </a:lnTo>
                  <a:lnTo>
                    <a:pt x="13" y="107"/>
                  </a:lnTo>
                  <a:lnTo>
                    <a:pt x="31" y="127"/>
                  </a:lnTo>
                  <a:lnTo>
                    <a:pt x="42" y="127"/>
                  </a:lnTo>
                  <a:lnTo>
                    <a:pt x="56" y="127"/>
                  </a:lnTo>
                  <a:lnTo>
                    <a:pt x="56" y="129"/>
                  </a:lnTo>
                  <a:lnTo>
                    <a:pt x="46" y="137"/>
                  </a:lnTo>
                  <a:lnTo>
                    <a:pt x="33" y="135"/>
                  </a:lnTo>
                  <a:lnTo>
                    <a:pt x="18" y="129"/>
                  </a:lnTo>
                  <a:lnTo>
                    <a:pt x="5" y="108"/>
                  </a:lnTo>
                  <a:lnTo>
                    <a:pt x="4" y="76"/>
                  </a:lnTo>
                  <a:lnTo>
                    <a:pt x="0" y="55"/>
                  </a:lnTo>
                  <a:lnTo>
                    <a:pt x="0" y="36"/>
                  </a:lnTo>
                  <a:lnTo>
                    <a:pt x="8" y="20"/>
                  </a:lnTo>
                  <a:lnTo>
                    <a:pt x="16" y="6"/>
                  </a:lnTo>
                  <a:lnTo>
                    <a:pt x="38" y="0"/>
                  </a:lnTo>
                  <a:lnTo>
                    <a:pt x="68" y="4"/>
                  </a:lnTo>
                  <a:lnTo>
                    <a:pt x="80" y="11"/>
                  </a:lnTo>
                  <a:lnTo>
                    <a:pt x="82" y="33"/>
                  </a:lnTo>
                  <a:close/>
                </a:path>
              </a:pathLst>
            </a:custGeom>
            <a:solidFill>
              <a:srgbClr val="402000"/>
            </a:solidFill>
            <a:ln w="9525">
              <a:noFill/>
              <a:round/>
              <a:headEnd/>
              <a:tailEnd/>
            </a:ln>
          </p:spPr>
          <p:txBody>
            <a:bodyPr/>
            <a:lstStyle/>
            <a:p>
              <a:endParaRPr lang="zh-CN" altLang="en-US"/>
            </a:p>
          </p:txBody>
        </p:sp>
        <p:sp>
          <p:nvSpPr>
            <p:cNvPr id="739445" name="Freeform 117"/>
            <p:cNvSpPr>
              <a:spLocks/>
            </p:cNvSpPr>
            <p:nvPr/>
          </p:nvSpPr>
          <p:spPr bwMode="auto">
            <a:xfrm flipH="1">
              <a:off x="3943" y="2344"/>
              <a:ext cx="25" cy="39"/>
            </a:xfrm>
            <a:custGeom>
              <a:avLst/>
              <a:gdLst/>
              <a:ahLst/>
              <a:cxnLst>
                <a:cxn ang="0">
                  <a:pos x="0" y="0"/>
                </a:cxn>
                <a:cxn ang="0">
                  <a:pos x="9" y="25"/>
                </a:cxn>
                <a:cxn ang="0">
                  <a:pos x="24" y="51"/>
                </a:cxn>
                <a:cxn ang="0">
                  <a:pos x="41" y="75"/>
                </a:cxn>
                <a:cxn ang="0">
                  <a:pos x="63" y="105"/>
                </a:cxn>
                <a:cxn ang="0">
                  <a:pos x="74" y="115"/>
                </a:cxn>
                <a:cxn ang="0">
                  <a:pos x="49" y="101"/>
                </a:cxn>
                <a:cxn ang="0">
                  <a:pos x="30" y="74"/>
                </a:cxn>
                <a:cxn ang="0">
                  <a:pos x="11" y="42"/>
                </a:cxn>
                <a:cxn ang="0">
                  <a:pos x="0" y="0"/>
                </a:cxn>
              </a:cxnLst>
              <a:rect l="0" t="0" r="r" b="b"/>
              <a:pathLst>
                <a:path w="74" h="115">
                  <a:moveTo>
                    <a:pt x="0" y="0"/>
                  </a:moveTo>
                  <a:lnTo>
                    <a:pt x="9" y="25"/>
                  </a:lnTo>
                  <a:lnTo>
                    <a:pt x="24" y="51"/>
                  </a:lnTo>
                  <a:lnTo>
                    <a:pt x="41" y="75"/>
                  </a:lnTo>
                  <a:lnTo>
                    <a:pt x="63" y="105"/>
                  </a:lnTo>
                  <a:lnTo>
                    <a:pt x="74" y="115"/>
                  </a:lnTo>
                  <a:lnTo>
                    <a:pt x="49" y="101"/>
                  </a:lnTo>
                  <a:lnTo>
                    <a:pt x="30" y="74"/>
                  </a:lnTo>
                  <a:lnTo>
                    <a:pt x="11" y="42"/>
                  </a:lnTo>
                  <a:lnTo>
                    <a:pt x="0" y="0"/>
                  </a:lnTo>
                  <a:close/>
                </a:path>
              </a:pathLst>
            </a:custGeom>
            <a:solidFill>
              <a:srgbClr val="402000"/>
            </a:solidFill>
            <a:ln w="9525">
              <a:noFill/>
              <a:round/>
              <a:headEnd/>
              <a:tailEnd/>
            </a:ln>
          </p:spPr>
          <p:txBody>
            <a:bodyPr/>
            <a:lstStyle/>
            <a:p>
              <a:endParaRPr lang="zh-CN" altLang="en-US"/>
            </a:p>
          </p:txBody>
        </p:sp>
        <p:sp>
          <p:nvSpPr>
            <p:cNvPr id="739446" name="Freeform 118"/>
            <p:cNvSpPr>
              <a:spLocks/>
            </p:cNvSpPr>
            <p:nvPr/>
          </p:nvSpPr>
          <p:spPr bwMode="auto">
            <a:xfrm flipH="1">
              <a:off x="3898" y="2208"/>
              <a:ext cx="152" cy="151"/>
            </a:xfrm>
            <a:custGeom>
              <a:avLst/>
              <a:gdLst/>
              <a:ahLst/>
              <a:cxnLst>
                <a:cxn ang="0">
                  <a:pos x="393" y="124"/>
                </a:cxn>
                <a:cxn ang="0">
                  <a:pos x="328" y="114"/>
                </a:cxn>
                <a:cxn ang="0">
                  <a:pos x="285" y="120"/>
                </a:cxn>
                <a:cxn ang="0">
                  <a:pos x="259" y="150"/>
                </a:cxn>
                <a:cxn ang="0">
                  <a:pos x="275" y="187"/>
                </a:cxn>
                <a:cxn ang="0">
                  <a:pos x="295" y="201"/>
                </a:cxn>
                <a:cxn ang="0">
                  <a:pos x="301" y="235"/>
                </a:cxn>
                <a:cxn ang="0">
                  <a:pos x="289" y="258"/>
                </a:cxn>
                <a:cxn ang="0">
                  <a:pos x="299" y="292"/>
                </a:cxn>
                <a:cxn ang="0">
                  <a:pos x="273" y="292"/>
                </a:cxn>
                <a:cxn ang="0">
                  <a:pos x="266" y="253"/>
                </a:cxn>
                <a:cxn ang="0">
                  <a:pos x="249" y="235"/>
                </a:cxn>
                <a:cxn ang="0">
                  <a:pos x="217" y="235"/>
                </a:cxn>
                <a:cxn ang="0">
                  <a:pos x="186" y="244"/>
                </a:cxn>
                <a:cxn ang="0">
                  <a:pos x="176" y="270"/>
                </a:cxn>
                <a:cxn ang="0">
                  <a:pos x="172" y="306"/>
                </a:cxn>
                <a:cxn ang="0">
                  <a:pos x="176" y="332"/>
                </a:cxn>
                <a:cxn ang="0">
                  <a:pos x="176" y="351"/>
                </a:cxn>
                <a:cxn ang="0">
                  <a:pos x="174" y="374"/>
                </a:cxn>
                <a:cxn ang="0">
                  <a:pos x="154" y="394"/>
                </a:cxn>
                <a:cxn ang="0">
                  <a:pos x="139" y="406"/>
                </a:cxn>
                <a:cxn ang="0">
                  <a:pos x="103" y="431"/>
                </a:cxn>
                <a:cxn ang="0">
                  <a:pos x="33" y="358"/>
                </a:cxn>
                <a:cxn ang="0">
                  <a:pos x="12" y="300"/>
                </a:cxn>
                <a:cxn ang="0">
                  <a:pos x="4" y="206"/>
                </a:cxn>
                <a:cxn ang="0">
                  <a:pos x="0" y="138"/>
                </a:cxn>
                <a:cxn ang="0">
                  <a:pos x="8" y="74"/>
                </a:cxn>
                <a:cxn ang="0">
                  <a:pos x="27" y="38"/>
                </a:cxn>
                <a:cxn ang="0">
                  <a:pos x="69" y="13"/>
                </a:cxn>
                <a:cxn ang="0">
                  <a:pos x="108" y="6"/>
                </a:cxn>
                <a:cxn ang="0">
                  <a:pos x="182" y="0"/>
                </a:cxn>
                <a:cxn ang="0">
                  <a:pos x="255" y="4"/>
                </a:cxn>
                <a:cxn ang="0">
                  <a:pos x="345" y="19"/>
                </a:cxn>
                <a:cxn ang="0">
                  <a:pos x="386" y="40"/>
                </a:cxn>
                <a:cxn ang="0">
                  <a:pos x="406" y="60"/>
                </a:cxn>
                <a:cxn ang="0">
                  <a:pos x="427" y="91"/>
                </a:cxn>
                <a:cxn ang="0">
                  <a:pos x="423" y="107"/>
                </a:cxn>
                <a:cxn ang="0">
                  <a:pos x="393" y="124"/>
                </a:cxn>
              </a:cxnLst>
              <a:rect l="0" t="0" r="r" b="b"/>
              <a:pathLst>
                <a:path w="427" h="431">
                  <a:moveTo>
                    <a:pt x="393" y="124"/>
                  </a:moveTo>
                  <a:lnTo>
                    <a:pt x="328" y="114"/>
                  </a:lnTo>
                  <a:lnTo>
                    <a:pt x="285" y="120"/>
                  </a:lnTo>
                  <a:lnTo>
                    <a:pt x="259" y="150"/>
                  </a:lnTo>
                  <a:lnTo>
                    <a:pt x="275" y="187"/>
                  </a:lnTo>
                  <a:lnTo>
                    <a:pt x="295" y="201"/>
                  </a:lnTo>
                  <a:lnTo>
                    <a:pt x="301" y="235"/>
                  </a:lnTo>
                  <a:lnTo>
                    <a:pt x="289" y="258"/>
                  </a:lnTo>
                  <a:lnTo>
                    <a:pt x="299" y="292"/>
                  </a:lnTo>
                  <a:lnTo>
                    <a:pt x="273" y="292"/>
                  </a:lnTo>
                  <a:lnTo>
                    <a:pt x="266" y="253"/>
                  </a:lnTo>
                  <a:lnTo>
                    <a:pt x="249" y="235"/>
                  </a:lnTo>
                  <a:lnTo>
                    <a:pt x="217" y="235"/>
                  </a:lnTo>
                  <a:lnTo>
                    <a:pt x="186" y="244"/>
                  </a:lnTo>
                  <a:lnTo>
                    <a:pt x="176" y="270"/>
                  </a:lnTo>
                  <a:lnTo>
                    <a:pt x="172" y="306"/>
                  </a:lnTo>
                  <a:lnTo>
                    <a:pt x="176" y="332"/>
                  </a:lnTo>
                  <a:lnTo>
                    <a:pt x="176" y="351"/>
                  </a:lnTo>
                  <a:lnTo>
                    <a:pt x="174" y="374"/>
                  </a:lnTo>
                  <a:lnTo>
                    <a:pt x="154" y="394"/>
                  </a:lnTo>
                  <a:lnTo>
                    <a:pt x="139" y="406"/>
                  </a:lnTo>
                  <a:lnTo>
                    <a:pt x="103" y="431"/>
                  </a:lnTo>
                  <a:lnTo>
                    <a:pt x="33" y="358"/>
                  </a:lnTo>
                  <a:lnTo>
                    <a:pt x="12" y="300"/>
                  </a:lnTo>
                  <a:lnTo>
                    <a:pt x="4" y="206"/>
                  </a:lnTo>
                  <a:lnTo>
                    <a:pt x="0" y="138"/>
                  </a:lnTo>
                  <a:lnTo>
                    <a:pt x="8" y="74"/>
                  </a:lnTo>
                  <a:lnTo>
                    <a:pt x="27" y="38"/>
                  </a:lnTo>
                  <a:lnTo>
                    <a:pt x="69" y="13"/>
                  </a:lnTo>
                  <a:lnTo>
                    <a:pt x="108" y="6"/>
                  </a:lnTo>
                  <a:lnTo>
                    <a:pt x="182" y="0"/>
                  </a:lnTo>
                  <a:lnTo>
                    <a:pt x="255" y="4"/>
                  </a:lnTo>
                  <a:lnTo>
                    <a:pt x="345" y="19"/>
                  </a:lnTo>
                  <a:lnTo>
                    <a:pt x="386" y="40"/>
                  </a:lnTo>
                  <a:lnTo>
                    <a:pt x="406" y="60"/>
                  </a:lnTo>
                  <a:lnTo>
                    <a:pt x="427" y="91"/>
                  </a:lnTo>
                  <a:lnTo>
                    <a:pt x="423" y="107"/>
                  </a:lnTo>
                  <a:lnTo>
                    <a:pt x="393" y="124"/>
                  </a:lnTo>
                  <a:close/>
                </a:path>
              </a:pathLst>
            </a:custGeom>
            <a:solidFill>
              <a:srgbClr val="603000"/>
            </a:solidFill>
            <a:ln w="9525">
              <a:noFill/>
              <a:round/>
              <a:headEnd/>
              <a:tailEnd/>
            </a:ln>
          </p:spPr>
          <p:txBody>
            <a:bodyPr/>
            <a:lstStyle/>
            <a:p>
              <a:endParaRPr lang="zh-CN" altLang="en-US"/>
            </a:p>
          </p:txBody>
        </p:sp>
        <p:sp>
          <p:nvSpPr>
            <p:cNvPr id="739447" name="Freeform 119"/>
            <p:cNvSpPr>
              <a:spLocks/>
            </p:cNvSpPr>
            <p:nvPr/>
          </p:nvSpPr>
          <p:spPr bwMode="auto">
            <a:xfrm flipH="1">
              <a:off x="3903" y="2210"/>
              <a:ext cx="145" cy="144"/>
            </a:xfrm>
            <a:custGeom>
              <a:avLst/>
              <a:gdLst/>
              <a:ahLst/>
              <a:cxnLst>
                <a:cxn ang="0">
                  <a:pos x="389" y="63"/>
                </a:cxn>
                <a:cxn ang="0">
                  <a:pos x="396" y="97"/>
                </a:cxn>
                <a:cxn ang="0">
                  <a:pos x="303" y="101"/>
                </a:cxn>
                <a:cxn ang="0">
                  <a:pos x="220" y="81"/>
                </a:cxn>
                <a:cxn ang="0">
                  <a:pos x="260" y="94"/>
                </a:cxn>
                <a:cxn ang="0">
                  <a:pos x="269" y="108"/>
                </a:cxn>
                <a:cxn ang="0">
                  <a:pos x="228" y="105"/>
                </a:cxn>
                <a:cxn ang="0">
                  <a:pos x="219" y="110"/>
                </a:cxn>
                <a:cxn ang="0">
                  <a:pos x="242" y="138"/>
                </a:cxn>
                <a:cxn ang="0">
                  <a:pos x="235" y="144"/>
                </a:cxn>
                <a:cxn ang="0">
                  <a:pos x="258" y="179"/>
                </a:cxn>
                <a:cxn ang="0">
                  <a:pos x="182" y="163"/>
                </a:cxn>
                <a:cxn ang="0">
                  <a:pos x="281" y="200"/>
                </a:cxn>
                <a:cxn ang="0">
                  <a:pos x="226" y="193"/>
                </a:cxn>
                <a:cxn ang="0">
                  <a:pos x="275" y="217"/>
                </a:cxn>
                <a:cxn ang="0">
                  <a:pos x="260" y="229"/>
                </a:cxn>
                <a:cxn ang="0">
                  <a:pos x="180" y="221"/>
                </a:cxn>
                <a:cxn ang="0">
                  <a:pos x="122" y="227"/>
                </a:cxn>
                <a:cxn ang="0">
                  <a:pos x="125" y="244"/>
                </a:cxn>
                <a:cxn ang="0">
                  <a:pos x="112" y="252"/>
                </a:cxn>
                <a:cxn ang="0">
                  <a:pos x="159" y="285"/>
                </a:cxn>
                <a:cxn ang="0">
                  <a:pos x="116" y="283"/>
                </a:cxn>
                <a:cxn ang="0">
                  <a:pos x="159" y="328"/>
                </a:cxn>
                <a:cxn ang="0">
                  <a:pos x="129" y="326"/>
                </a:cxn>
                <a:cxn ang="0">
                  <a:pos x="142" y="376"/>
                </a:cxn>
                <a:cxn ang="0">
                  <a:pos x="89" y="303"/>
                </a:cxn>
                <a:cxn ang="0">
                  <a:pos x="139" y="385"/>
                </a:cxn>
                <a:cxn ang="0">
                  <a:pos x="79" y="354"/>
                </a:cxn>
                <a:cxn ang="0">
                  <a:pos x="93" y="386"/>
                </a:cxn>
                <a:cxn ang="0">
                  <a:pos x="61" y="385"/>
                </a:cxn>
                <a:cxn ang="0">
                  <a:pos x="10" y="247"/>
                </a:cxn>
                <a:cxn ang="0">
                  <a:pos x="35" y="163"/>
                </a:cxn>
                <a:cxn ang="0">
                  <a:pos x="79" y="170"/>
                </a:cxn>
                <a:cxn ang="0">
                  <a:pos x="4" y="142"/>
                </a:cxn>
                <a:cxn ang="0">
                  <a:pos x="54" y="90"/>
                </a:cxn>
                <a:cxn ang="0">
                  <a:pos x="87" y="90"/>
                </a:cxn>
                <a:cxn ang="0">
                  <a:pos x="19" y="44"/>
                </a:cxn>
                <a:cxn ang="0">
                  <a:pos x="99" y="26"/>
                </a:cxn>
                <a:cxn ang="0">
                  <a:pos x="77" y="9"/>
                </a:cxn>
                <a:cxn ang="0">
                  <a:pos x="176" y="7"/>
                </a:cxn>
                <a:cxn ang="0">
                  <a:pos x="215" y="21"/>
                </a:cxn>
                <a:cxn ang="0">
                  <a:pos x="222" y="2"/>
                </a:cxn>
                <a:cxn ang="0">
                  <a:pos x="300" y="34"/>
                </a:cxn>
                <a:cxn ang="0">
                  <a:pos x="287" y="9"/>
                </a:cxn>
              </a:cxnLst>
              <a:rect l="0" t="0" r="r" b="b"/>
              <a:pathLst>
                <a:path w="405" h="413">
                  <a:moveTo>
                    <a:pt x="338" y="26"/>
                  </a:moveTo>
                  <a:lnTo>
                    <a:pt x="373" y="40"/>
                  </a:lnTo>
                  <a:lnTo>
                    <a:pt x="389" y="63"/>
                  </a:lnTo>
                  <a:lnTo>
                    <a:pt x="398" y="77"/>
                  </a:lnTo>
                  <a:lnTo>
                    <a:pt x="405" y="88"/>
                  </a:lnTo>
                  <a:lnTo>
                    <a:pt x="396" y="97"/>
                  </a:lnTo>
                  <a:lnTo>
                    <a:pt x="379" y="108"/>
                  </a:lnTo>
                  <a:lnTo>
                    <a:pt x="335" y="101"/>
                  </a:lnTo>
                  <a:lnTo>
                    <a:pt x="303" y="101"/>
                  </a:lnTo>
                  <a:lnTo>
                    <a:pt x="281" y="90"/>
                  </a:lnTo>
                  <a:lnTo>
                    <a:pt x="249" y="83"/>
                  </a:lnTo>
                  <a:lnTo>
                    <a:pt x="220" y="81"/>
                  </a:lnTo>
                  <a:lnTo>
                    <a:pt x="186" y="83"/>
                  </a:lnTo>
                  <a:lnTo>
                    <a:pt x="235" y="88"/>
                  </a:lnTo>
                  <a:lnTo>
                    <a:pt x="260" y="94"/>
                  </a:lnTo>
                  <a:lnTo>
                    <a:pt x="277" y="101"/>
                  </a:lnTo>
                  <a:lnTo>
                    <a:pt x="281" y="104"/>
                  </a:lnTo>
                  <a:lnTo>
                    <a:pt x="269" y="108"/>
                  </a:lnTo>
                  <a:lnTo>
                    <a:pt x="260" y="118"/>
                  </a:lnTo>
                  <a:lnTo>
                    <a:pt x="242" y="108"/>
                  </a:lnTo>
                  <a:lnTo>
                    <a:pt x="228" y="105"/>
                  </a:lnTo>
                  <a:lnTo>
                    <a:pt x="199" y="99"/>
                  </a:lnTo>
                  <a:lnTo>
                    <a:pt x="189" y="99"/>
                  </a:lnTo>
                  <a:lnTo>
                    <a:pt x="219" y="110"/>
                  </a:lnTo>
                  <a:lnTo>
                    <a:pt x="240" y="120"/>
                  </a:lnTo>
                  <a:lnTo>
                    <a:pt x="253" y="128"/>
                  </a:lnTo>
                  <a:lnTo>
                    <a:pt x="242" y="138"/>
                  </a:lnTo>
                  <a:lnTo>
                    <a:pt x="219" y="130"/>
                  </a:lnTo>
                  <a:lnTo>
                    <a:pt x="199" y="126"/>
                  </a:lnTo>
                  <a:lnTo>
                    <a:pt x="235" y="144"/>
                  </a:lnTo>
                  <a:lnTo>
                    <a:pt x="247" y="153"/>
                  </a:lnTo>
                  <a:lnTo>
                    <a:pt x="251" y="170"/>
                  </a:lnTo>
                  <a:lnTo>
                    <a:pt x="258" y="179"/>
                  </a:lnTo>
                  <a:lnTo>
                    <a:pt x="235" y="168"/>
                  </a:lnTo>
                  <a:lnTo>
                    <a:pt x="215" y="165"/>
                  </a:lnTo>
                  <a:lnTo>
                    <a:pt x="182" y="163"/>
                  </a:lnTo>
                  <a:lnTo>
                    <a:pt x="231" y="177"/>
                  </a:lnTo>
                  <a:lnTo>
                    <a:pt x="261" y="189"/>
                  </a:lnTo>
                  <a:lnTo>
                    <a:pt x="281" y="200"/>
                  </a:lnTo>
                  <a:lnTo>
                    <a:pt x="283" y="215"/>
                  </a:lnTo>
                  <a:lnTo>
                    <a:pt x="260" y="204"/>
                  </a:lnTo>
                  <a:lnTo>
                    <a:pt x="226" y="193"/>
                  </a:lnTo>
                  <a:lnTo>
                    <a:pt x="211" y="193"/>
                  </a:lnTo>
                  <a:lnTo>
                    <a:pt x="247" y="205"/>
                  </a:lnTo>
                  <a:lnTo>
                    <a:pt x="275" y="217"/>
                  </a:lnTo>
                  <a:lnTo>
                    <a:pt x="285" y="227"/>
                  </a:lnTo>
                  <a:lnTo>
                    <a:pt x="281" y="238"/>
                  </a:lnTo>
                  <a:lnTo>
                    <a:pt x="260" y="229"/>
                  </a:lnTo>
                  <a:lnTo>
                    <a:pt x="239" y="221"/>
                  </a:lnTo>
                  <a:lnTo>
                    <a:pt x="197" y="219"/>
                  </a:lnTo>
                  <a:lnTo>
                    <a:pt x="180" y="221"/>
                  </a:lnTo>
                  <a:lnTo>
                    <a:pt x="141" y="223"/>
                  </a:lnTo>
                  <a:lnTo>
                    <a:pt x="95" y="217"/>
                  </a:lnTo>
                  <a:lnTo>
                    <a:pt x="122" y="227"/>
                  </a:lnTo>
                  <a:lnTo>
                    <a:pt x="170" y="236"/>
                  </a:lnTo>
                  <a:lnTo>
                    <a:pt x="161" y="252"/>
                  </a:lnTo>
                  <a:lnTo>
                    <a:pt x="125" y="244"/>
                  </a:lnTo>
                  <a:lnTo>
                    <a:pt x="93" y="232"/>
                  </a:lnTo>
                  <a:lnTo>
                    <a:pt x="70" y="221"/>
                  </a:lnTo>
                  <a:lnTo>
                    <a:pt x="112" y="252"/>
                  </a:lnTo>
                  <a:lnTo>
                    <a:pt x="139" y="260"/>
                  </a:lnTo>
                  <a:lnTo>
                    <a:pt x="161" y="267"/>
                  </a:lnTo>
                  <a:lnTo>
                    <a:pt x="159" y="285"/>
                  </a:lnTo>
                  <a:lnTo>
                    <a:pt x="125" y="279"/>
                  </a:lnTo>
                  <a:lnTo>
                    <a:pt x="101" y="271"/>
                  </a:lnTo>
                  <a:lnTo>
                    <a:pt x="116" y="283"/>
                  </a:lnTo>
                  <a:lnTo>
                    <a:pt x="144" y="290"/>
                  </a:lnTo>
                  <a:lnTo>
                    <a:pt x="159" y="292"/>
                  </a:lnTo>
                  <a:lnTo>
                    <a:pt x="159" y="328"/>
                  </a:lnTo>
                  <a:lnTo>
                    <a:pt x="127" y="315"/>
                  </a:lnTo>
                  <a:lnTo>
                    <a:pt x="103" y="306"/>
                  </a:lnTo>
                  <a:lnTo>
                    <a:pt x="129" y="326"/>
                  </a:lnTo>
                  <a:lnTo>
                    <a:pt x="162" y="340"/>
                  </a:lnTo>
                  <a:lnTo>
                    <a:pt x="161" y="356"/>
                  </a:lnTo>
                  <a:lnTo>
                    <a:pt x="142" y="376"/>
                  </a:lnTo>
                  <a:lnTo>
                    <a:pt x="125" y="354"/>
                  </a:lnTo>
                  <a:lnTo>
                    <a:pt x="103" y="328"/>
                  </a:lnTo>
                  <a:lnTo>
                    <a:pt x="89" y="303"/>
                  </a:lnTo>
                  <a:lnTo>
                    <a:pt x="103" y="342"/>
                  </a:lnTo>
                  <a:lnTo>
                    <a:pt x="116" y="356"/>
                  </a:lnTo>
                  <a:lnTo>
                    <a:pt x="139" y="385"/>
                  </a:lnTo>
                  <a:lnTo>
                    <a:pt x="122" y="404"/>
                  </a:lnTo>
                  <a:lnTo>
                    <a:pt x="97" y="381"/>
                  </a:lnTo>
                  <a:lnTo>
                    <a:pt x="79" y="354"/>
                  </a:lnTo>
                  <a:lnTo>
                    <a:pt x="61" y="326"/>
                  </a:lnTo>
                  <a:lnTo>
                    <a:pt x="77" y="368"/>
                  </a:lnTo>
                  <a:lnTo>
                    <a:pt x="93" y="386"/>
                  </a:lnTo>
                  <a:lnTo>
                    <a:pt x="108" y="406"/>
                  </a:lnTo>
                  <a:lnTo>
                    <a:pt x="95" y="413"/>
                  </a:lnTo>
                  <a:lnTo>
                    <a:pt x="61" y="385"/>
                  </a:lnTo>
                  <a:lnTo>
                    <a:pt x="30" y="340"/>
                  </a:lnTo>
                  <a:lnTo>
                    <a:pt x="19" y="306"/>
                  </a:lnTo>
                  <a:lnTo>
                    <a:pt x="10" y="247"/>
                  </a:lnTo>
                  <a:lnTo>
                    <a:pt x="6" y="204"/>
                  </a:lnTo>
                  <a:lnTo>
                    <a:pt x="0" y="153"/>
                  </a:lnTo>
                  <a:lnTo>
                    <a:pt x="35" y="163"/>
                  </a:lnTo>
                  <a:lnTo>
                    <a:pt x="72" y="177"/>
                  </a:lnTo>
                  <a:lnTo>
                    <a:pt x="129" y="191"/>
                  </a:lnTo>
                  <a:lnTo>
                    <a:pt x="79" y="170"/>
                  </a:lnTo>
                  <a:lnTo>
                    <a:pt x="59" y="159"/>
                  </a:lnTo>
                  <a:lnTo>
                    <a:pt x="23" y="146"/>
                  </a:lnTo>
                  <a:lnTo>
                    <a:pt x="4" y="142"/>
                  </a:lnTo>
                  <a:lnTo>
                    <a:pt x="4" y="116"/>
                  </a:lnTo>
                  <a:lnTo>
                    <a:pt x="8" y="83"/>
                  </a:lnTo>
                  <a:lnTo>
                    <a:pt x="54" y="90"/>
                  </a:lnTo>
                  <a:lnTo>
                    <a:pt x="84" y="99"/>
                  </a:lnTo>
                  <a:lnTo>
                    <a:pt x="120" y="116"/>
                  </a:lnTo>
                  <a:lnTo>
                    <a:pt x="87" y="90"/>
                  </a:lnTo>
                  <a:lnTo>
                    <a:pt x="48" y="79"/>
                  </a:lnTo>
                  <a:lnTo>
                    <a:pt x="10" y="70"/>
                  </a:lnTo>
                  <a:lnTo>
                    <a:pt x="19" y="44"/>
                  </a:lnTo>
                  <a:lnTo>
                    <a:pt x="30" y="28"/>
                  </a:lnTo>
                  <a:lnTo>
                    <a:pt x="65" y="18"/>
                  </a:lnTo>
                  <a:lnTo>
                    <a:pt x="99" y="26"/>
                  </a:lnTo>
                  <a:lnTo>
                    <a:pt x="129" y="48"/>
                  </a:lnTo>
                  <a:lnTo>
                    <a:pt x="108" y="23"/>
                  </a:lnTo>
                  <a:lnTo>
                    <a:pt x="77" y="9"/>
                  </a:lnTo>
                  <a:lnTo>
                    <a:pt x="112" y="4"/>
                  </a:lnTo>
                  <a:lnTo>
                    <a:pt x="139" y="2"/>
                  </a:lnTo>
                  <a:lnTo>
                    <a:pt x="176" y="7"/>
                  </a:lnTo>
                  <a:lnTo>
                    <a:pt x="202" y="25"/>
                  </a:lnTo>
                  <a:lnTo>
                    <a:pt x="242" y="32"/>
                  </a:lnTo>
                  <a:lnTo>
                    <a:pt x="215" y="21"/>
                  </a:lnTo>
                  <a:lnTo>
                    <a:pt x="195" y="7"/>
                  </a:lnTo>
                  <a:lnTo>
                    <a:pt x="182" y="0"/>
                  </a:lnTo>
                  <a:lnTo>
                    <a:pt x="222" y="2"/>
                  </a:lnTo>
                  <a:lnTo>
                    <a:pt x="258" y="4"/>
                  </a:lnTo>
                  <a:lnTo>
                    <a:pt x="279" y="13"/>
                  </a:lnTo>
                  <a:lnTo>
                    <a:pt x="300" y="34"/>
                  </a:lnTo>
                  <a:lnTo>
                    <a:pt x="318" y="61"/>
                  </a:lnTo>
                  <a:lnTo>
                    <a:pt x="309" y="30"/>
                  </a:lnTo>
                  <a:lnTo>
                    <a:pt x="287" y="9"/>
                  </a:lnTo>
                  <a:lnTo>
                    <a:pt x="338" y="26"/>
                  </a:lnTo>
                  <a:close/>
                </a:path>
              </a:pathLst>
            </a:custGeom>
            <a:solidFill>
              <a:schemeClr val="tx1"/>
            </a:solidFill>
            <a:ln w="9525">
              <a:noFill/>
              <a:round/>
              <a:headEnd/>
              <a:tailEnd/>
            </a:ln>
          </p:spPr>
          <p:txBody>
            <a:bodyPr/>
            <a:lstStyle/>
            <a:p>
              <a:endParaRPr lang="zh-CN" altLang="en-US"/>
            </a:p>
          </p:txBody>
        </p:sp>
        <p:grpSp>
          <p:nvGrpSpPr>
            <p:cNvPr id="739448" name="Group 120"/>
            <p:cNvGrpSpPr>
              <a:grpSpLocks/>
            </p:cNvGrpSpPr>
            <p:nvPr/>
          </p:nvGrpSpPr>
          <p:grpSpPr bwMode="auto">
            <a:xfrm flipH="1">
              <a:off x="3595" y="2572"/>
              <a:ext cx="158" cy="95"/>
              <a:chOff x="2648" y="2214"/>
              <a:chExt cx="63" cy="39"/>
            </a:xfrm>
          </p:grpSpPr>
          <p:sp>
            <p:nvSpPr>
              <p:cNvPr id="739449" name="Freeform 121"/>
              <p:cNvSpPr>
                <a:spLocks/>
              </p:cNvSpPr>
              <p:nvPr/>
            </p:nvSpPr>
            <p:spPr bwMode="auto">
              <a:xfrm>
                <a:off x="2648" y="2214"/>
                <a:ext cx="63" cy="39"/>
              </a:xfrm>
              <a:custGeom>
                <a:avLst/>
                <a:gdLst/>
                <a:ahLst/>
                <a:cxnLst>
                  <a:cxn ang="0">
                    <a:pos x="0" y="163"/>
                  </a:cxn>
                  <a:cxn ang="0">
                    <a:pos x="55" y="151"/>
                  </a:cxn>
                  <a:cxn ang="0">
                    <a:pos x="75" y="147"/>
                  </a:cxn>
                  <a:cxn ang="0">
                    <a:pos x="87" y="135"/>
                  </a:cxn>
                  <a:cxn ang="0">
                    <a:pos x="100" y="117"/>
                  </a:cxn>
                  <a:cxn ang="0">
                    <a:pos x="127" y="92"/>
                  </a:cxn>
                  <a:cxn ang="0">
                    <a:pos x="176" y="51"/>
                  </a:cxn>
                  <a:cxn ang="0">
                    <a:pos x="184" y="37"/>
                  </a:cxn>
                  <a:cxn ang="0">
                    <a:pos x="197" y="25"/>
                  </a:cxn>
                  <a:cxn ang="0">
                    <a:pos x="223" y="21"/>
                  </a:cxn>
                  <a:cxn ang="0">
                    <a:pos x="300" y="8"/>
                  </a:cxn>
                  <a:cxn ang="0">
                    <a:pos x="321" y="0"/>
                  </a:cxn>
                  <a:cxn ang="0">
                    <a:pos x="341" y="10"/>
                  </a:cxn>
                  <a:cxn ang="0">
                    <a:pos x="351" y="18"/>
                  </a:cxn>
                  <a:cxn ang="0">
                    <a:pos x="396" y="33"/>
                  </a:cxn>
                  <a:cxn ang="0">
                    <a:pos x="414" y="40"/>
                  </a:cxn>
                  <a:cxn ang="0">
                    <a:pos x="420" y="47"/>
                  </a:cxn>
                  <a:cxn ang="0">
                    <a:pos x="429" y="73"/>
                  </a:cxn>
                  <a:cxn ang="0">
                    <a:pos x="433" y="86"/>
                  </a:cxn>
                  <a:cxn ang="0">
                    <a:pos x="437" y="94"/>
                  </a:cxn>
                  <a:cxn ang="0">
                    <a:pos x="443" y="107"/>
                  </a:cxn>
                  <a:cxn ang="0">
                    <a:pos x="443" y="116"/>
                  </a:cxn>
                  <a:cxn ang="0">
                    <a:pos x="434" y="123"/>
                  </a:cxn>
                  <a:cxn ang="0">
                    <a:pos x="416" y="122"/>
                  </a:cxn>
                  <a:cxn ang="0">
                    <a:pos x="387" y="109"/>
                  </a:cxn>
                  <a:cxn ang="0">
                    <a:pos x="351" y="102"/>
                  </a:cxn>
                  <a:cxn ang="0">
                    <a:pos x="317" y="107"/>
                  </a:cxn>
                  <a:cxn ang="0">
                    <a:pos x="353" y="115"/>
                  </a:cxn>
                  <a:cxn ang="0">
                    <a:pos x="376" y="123"/>
                  </a:cxn>
                  <a:cxn ang="0">
                    <a:pos x="405" y="135"/>
                  </a:cxn>
                  <a:cxn ang="0">
                    <a:pos x="412" y="145"/>
                  </a:cxn>
                  <a:cxn ang="0">
                    <a:pos x="412" y="155"/>
                  </a:cxn>
                  <a:cxn ang="0">
                    <a:pos x="401" y="163"/>
                  </a:cxn>
                  <a:cxn ang="0">
                    <a:pos x="388" y="161"/>
                  </a:cxn>
                  <a:cxn ang="0">
                    <a:pos x="349" y="151"/>
                  </a:cxn>
                  <a:cxn ang="0">
                    <a:pos x="313" y="149"/>
                  </a:cxn>
                  <a:cxn ang="0">
                    <a:pos x="286" y="151"/>
                  </a:cxn>
                  <a:cxn ang="0">
                    <a:pos x="270" y="161"/>
                  </a:cxn>
                  <a:cxn ang="0">
                    <a:pos x="252" y="180"/>
                  </a:cxn>
                  <a:cxn ang="0">
                    <a:pos x="238" y="200"/>
                  </a:cxn>
                  <a:cxn ang="0">
                    <a:pos x="224" y="220"/>
                  </a:cxn>
                  <a:cxn ang="0">
                    <a:pos x="211" y="236"/>
                  </a:cxn>
                  <a:cxn ang="0">
                    <a:pos x="190" y="251"/>
                  </a:cxn>
                  <a:cxn ang="0">
                    <a:pos x="170" y="255"/>
                  </a:cxn>
                  <a:cxn ang="0">
                    <a:pos x="147" y="257"/>
                  </a:cxn>
                  <a:cxn ang="0">
                    <a:pos x="121" y="255"/>
                  </a:cxn>
                  <a:cxn ang="0">
                    <a:pos x="100" y="253"/>
                  </a:cxn>
                  <a:cxn ang="0">
                    <a:pos x="73" y="260"/>
                  </a:cxn>
                  <a:cxn ang="0">
                    <a:pos x="0" y="274"/>
                  </a:cxn>
                  <a:cxn ang="0">
                    <a:pos x="0" y="163"/>
                  </a:cxn>
                </a:cxnLst>
                <a:rect l="0" t="0" r="r" b="b"/>
                <a:pathLst>
                  <a:path w="443" h="274">
                    <a:moveTo>
                      <a:pt x="0" y="163"/>
                    </a:moveTo>
                    <a:lnTo>
                      <a:pt x="55" y="151"/>
                    </a:lnTo>
                    <a:lnTo>
                      <a:pt x="75" y="147"/>
                    </a:lnTo>
                    <a:lnTo>
                      <a:pt x="87" y="135"/>
                    </a:lnTo>
                    <a:lnTo>
                      <a:pt x="100" y="117"/>
                    </a:lnTo>
                    <a:lnTo>
                      <a:pt x="127" y="92"/>
                    </a:lnTo>
                    <a:lnTo>
                      <a:pt x="176" y="51"/>
                    </a:lnTo>
                    <a:lnTo>
                      <a:pt x="184" y="37"/>
                    </a:lnTo>
                    <a:lnTo>
                      <a:pt x="197" y="25"/>
                    </a:lnTo>
                    <a:lnTo>
                      <a:pt x="223" y="21"/>
                    </a:lnTo>
                    <a:lnTo>
                      <a:pt x="300" y="8"/>
                    </a:lnTo>
                    <a:lnTo>
                      <a:pt x="321" y="0"/>
                    </a:lnTo>
                    <a:lnTo>
                      <a:pt x="341" y="10"/>
                    </a:lnTo>
                    <a:lnTo>
                      <a:pt x="351" y="18"/>
                    </a:lnTo>
                    <a:lnTo>
                      <a:pt x="396" y="33"/>
                    </a:lnTo>
                    <a:lnTo>
                      <a:pt x="414" y="40"/>
                    </a:lnTo>
                    <a:lnTo>
                      <a:pt x="420" y="47"/>
                    </a:lnTo>
                    <a:lnTo>
                      <a:pt x="429" y="73"/>
                    </a:lnTo>
                    <a:lnTo>
                      <a:pt x="433" y="86"/>
                    </a:lnTo>
                    <a:lnTo>
                      <a:pt x="437" y="94"/>
                    </a:lnTo>
                    <a:lnTo>
                      <a:pt x="443" y="107"/>
                    </a:lnTo>
                    <a:lnTo>
                      <a:pt x="443" y="116"/>
                    </a:lnTo>
                    <a:lnTo>
                      <a:pt x="434" y="123"/>
                    </a:lnTo>
                    <a:lnTo>
                      <a:pt x="416" y="122"/>
                    </a:lnTo>
                    <a:lnTo>
                      <a:pt x="387" y="109"/>
                    </a:lnTo>
                    <a:lnTo>
                      <a:pt x="351" y="102"/>
                    </a:lnTo>
                    <a:lnTo>
                      <a:pt x="317" y="107"/>
                    </a:lnTo>
                    <a:lnTo>
                      <a:pt x="353" y="115"/>
                    </a:lnTo>
                    <a:lnTo>
                      <a:pt x="376" y="123"/>
                    </a:lnTo>
                    <a:lnTo>
                      <a:pt x="405" y="135"/>
                    </a:lnTo>
                    <a:lnTo>
                      <a:pt x="412" y="145"/>
                    </a:lnTo>
                    <a:lnTo>
                      <a:pt x="412" y="155"/>
                    </a:lnTo>
                    <a:lnTo>
                      <a:pt x="401" y="163"/>
                    </a:lnTo>
                    <a:lnTo>
                      <a:pt x="388" y="161"/>
                    </a:lnTo>
                    <a:lnTo>
                      <a:pt x="349" y="151"/>
                    </a:lnTo>
                    <a:lnTo>
                      <a:pt x="313" y="149"/>
                    </a:lnTo>
                    <a:lnTo>
                      <a:pt x="286" y="151"/>
                    </a:lnTo>
                    <a:lnTo>
                      <a:pt x="270" y="161"/>
                    </a:lnTo>
                    <a:lnTo>
                      <a:pt x="252" y="180"/>
                    </a:lnTo>
                    <a:lnTo>
                      <a:pt x="238" y="200"/>
                    </a:lnTo>
                    <a:lnTo>
                      <a:pt x="224" y="220"/>
                    </a:lnTo>
                    <a:lnTo>
                      <a:pt x="211" y="236"/>
                    </a:lnTo>
                    <a:lnTo>
                      <a:pt x="190" y="251"/>
                    </a:lnTo>
                    <a:lnTo>
                      <a:pt x="170" y="255"/>
                    </a:lnTo>
                    <a:lnTo>
                      <a:pt x="147" y="257"/>
                    </a:lnTo>
                    <a:lnTo>
                      <a:pt x="121" y="255"/>
                    </a:lnTo>
                    <a:lnTo>
                      <a:pt x="100" y="253"/>
                    </a:lnTo>
                    <a:lnTo>
                      <a:pt x="73" y="260"/>
                    </a:lnTo>
                    <a:lnTo>
                      <a:pt x="0" y="274"/>
                    </a:lnTo>
                    <a:lnTo>
                      <a:pt x="0" y="163"/>
                    </a:lnTo>
                    <a:close/>
                  </a:path>
                </a:pathLst>
              </a:custGeom>
              <a:solidFill>
                <a:srgbClr val="FFC080"/>
              </a:solidFill>
              <a:ln w="1588">
                <a:solidFill>
                  <a:srgbClr val="402000"/>
                </a:solidFill>
                <a:prstDash val="solid"/>
                <a:round/>
                <a:headEnd/>
                <a:tailEnd/>
              </a:ln>
            </p:spPr>
            <p:txBody>
              <a:bodyPr/>
              <a:lstStyle/>
              <a:p>
                <a:endParaRPr lang="zh-CN" altLang="en-US"/>
              </a:p>
            </p:txBody>
          </p:sp>
          <p:sp>
            <p:nvSpPr>
              <p:cNvPr id="739450" name="Freeform 122"/>
              <p:cNvSpPr>
                <a:spLocks/>
              </p:cNvSpPr>
              <p:nvPr/>
            </p:nvSpPr>
            <p:spPr bwMode="auto">
              <a:xfrm>
                <a:off x="2688" y="2221"/>
                <a:ext cx="20" cy="5"/>
              </a:xfrm>
              <a:custGeom>
                <a:avLst/>
                <a:gdLst/>
                <a:ahLst/>
                <a:cxnLst>
                  <a:cxn ang="0">
                    <a:pos x="141" y="32"/>
                  </a:cxn>
                  <a:cxn ang="0">
                    <a:pos x="117" y="21"/>
                  </a:cxn>
                  <a:cxn ang="0">
                    <a:pos x="97" y="18"/>
                  </a:cxn>
                  <a:cxn ang="0">
                    <a:pos x="74" y="11"/>
                  </a:cxn>
                  <a:cxn ang="0">
                    <a:pos x="54" y="6"/>
                  </a:cxn>
                  <a:cxn ang="0">
                    <a:pos x="22" y="9"/>
                  </a:cxn>
                  <a:cxn ang="0">
                    <a:pos x="0" y="11"/>
                  </a:cxn>
                  <a:cxn ang="0">
                    <a:pos x="33" y="4"/>
                  </a:cxn>
                  <a:cxn ang="0">
                    <a:pos x="61" y="0"/>
                  </a:cxn>
                  <a:cxn ang="0">
                    <a:pos x="97" y="15"/>
                  </a:cxn>
                  <a:cxn ang="0">
                    <a:pos x="117" y="17"/>
                  </a:cxn>
                  <a:cxn ang="0">
                    <a:pos x="139" y="27"/>
                  </a:cxn>
                  <a:cxn ang="0">
                    <a:pos x="141" y="32"/>
                  </a:cxn>
                </a:cxnLst>
                <a:rect l="0" t="0" r="r" b="b"/>
                <a:pathLst>
                  <a:path w="141" h="32">
                    <a:moveTo>
                      <a:pt x="141" y="32"/>
                    </a:moveTo>
                    <a:lnTo>
                      <a:pt x="117" y="21"/>
                    </a:lnTo>
                    <a:lnTo>
                      <a:pt x="97" y="18"/>
                    </a:lnTo>
                    <a:lnTo>
                      <a:pt x="74" y="11"/>
                    </a:lnTo>
                    <a:lnTo>
                      <a:pt x="54" y="6"/>
                    </a:lnTo>
                    <a:lnTo>
                      <a:pt x="22" y="9"/>
                    </a:lnTo>
                    <a:lnTo>
                      <a:pt x="0" y="11"/>
                    </a:lnTo>
                    <a:lnTo>
                      <a:pt x="33" y="4"/>
                    </a:lnTo>
                    <a:lnTo>
                      <a:pt x="61" y="0"/>
                    </a:lnTo>
                    <a:lnTo>
                      <a:pt x="97" y="15"/>
                    </a:lnTo>
                    <a:lnTo>
                      <a:pt x="117" y="17"/>
                    </a:lnTo>
                    <a:lnTo>
                      <a:pt x="139" y="27"/>
                    </a:lnTo>
                    <a:lnTo>
                      <a:pt x="141" y="32"/>
                    </a:lnTo>
                    <a:close/>
                  </a:path>
                </a:pathLst>
              </a:custGeom>
              <a:solidFill>
                <a:srgbClr val="402000"/>
              </a:solidFill>
              <a:ln w="9525">
                <a:noFill/>
                <a:round/>
                <a:headEnd/>
                <a:tailEnd/>
              </a:ln>
            </p:spPr>
            <p:txBody>
              <a:bodyPr/>
              <a:lstStyle/>
              <a:p>
                <a:endParaRPr lang="zh-CN" altLang="en-US"/>
              </a:p>
            </p:txBody>
          </p:sp>
          <p:sp>
            <p:nvSpPr>
              <p:cNvPr id="739451" name="Freeform 123"/>
              <p:cNvSpPr>
                <a:spLocks/>
              </p:cNvSpPr>
              <p:nvPr/>
            </p:nvSpPr>
            <p:spPr bwMode="auto">
              <a:xfrm>
                <a:off x="2680" y="2216"/>
                <a:ext cx="17" cy="3"/>
              </a:xfrm>
              <a:custGeom>
                <a:avLst/>
                <a:gdLst/>
                <a:ahLst/>
                <a:cxnLst>
                  <a:cxn ang="0">
                    <a:pos x="86" y="0"/>
                  </a:cxn>
                  <a:cxn ang="0">
                    <a:pos x="100" y="1"/>
                  </a:cxn>
                  <a:cxn ang="0">
                    <a:pos x="119" y="7"/>
                  </a:cxn>
                  <a:cxn ang="0">
                    <a:pos x="106" y="6"/>
                  </a:cxn>
                  <a:cxn ang="0">
                    <a:pos x="88" y="3"/>
                  </a:cxn>
                  <a:cxn ang="0">
                    <a:pos x="49" y="13"/>
                  </a:cxn>
                  <a:cxn ang="0">
                    <a:pos x="28" y="18"/>
                  </a:cxn>
                  <a:cxn ang="0">
                    <a:pos x="4" y="22"/>
                  </a:cxn>
                  <a:cxn ang="0">
                    <a:pos x="0" y="18"/>
                  </a:cxn>
                  <a:cxn ang="0">
                    <a:pos x="26" y="14"/>
                  </a:cxn>
                  <a:cxn ang="0">
                    <a:pos x="57" y="7"/>
                  </a:cxn>
                  <a:cxn ang="0">
                    <a:pos x="86" y="0"/>
                  </a:cxn>
                </a:cxnLst>
                <a:rect l="0" t="0" r="r" b="b"/>
                <a:pathLst>
                  <a:path w="119" h="22">
                    <a:moveTo>
                      <a:pt x="86" y="0"/>
                    </a:moveTo>
                    <a:lnTo>
                      <a:pt x="100" y="1"/>
                    </a:lnTo>
                    <a:lnTo>
                      <a:pt x="119" y="7"/>
                    </a:lnTo>
                    <a:lnTo>
                      <a:pt x="106" y="6"/>
                    </a:lnTo>
                    <a:lnTo>
                      <a:pt x="88" y="3"/>
                    </a:lnTo>
                    <a:lnTo>
                      <a:pt x="49" y="13"/>
                    </a:lnTo>
                    <a:lnTo>
                      <a:pt x="28" y="18"/>
                    </a:lnTo>
                    <a:lnTo>
                      <a:pt x="4" y="22"/>
                    </a:lnTo>
                    <a:lnTo>
                      <a:pt x="0" y="18"/>
                    </a:lnTo>
                    <a:lnTo>
                      <a:pt x="26" y="14"/>
                    </a:lnTo>
                    <a:lnTo>
                      <a:pt x="57" y="7"/>
                    </a:lnTo>
                    <a:lnTo>
                      <a:pt x="86" y="0"/>
                    </a:lnTo>
                    <a:close/>
                  </a:path>
                </a:pathLst>
              </a:custGeom>
              <a:solidFill>
                <a:srgbClr val="402000"/>
              </a:solidFill>
              <a:ln w="9525">
                <a:noFill/>
                <a:round/>
                <a:headEnd/>
                <a:tailEnd/>
              </a:ln>
            </p:spPr>
            <p:txBody>
              <a:bodyPr/>
              <a:lstStyle/>
              <a:p>
                <a:endParaRPr lang="zh-CN" altLang="en-US"/>
              </a:p>
            </p:txBody>
          </p:sp>
          <p:sp>
            <p:nvSpPr>
              <p:cNvPr id="739452" name="Freeform 124"/>
              <p:cNvSpPr>
                <a:spLocks/>
              </p:cNvSpPr>
              <p:nvPr/>
            </p:nvSpPr>
            <p:spPr bwMode="auto">
              <a:xfrm>
                <a:off x="2687" y="2228"/>
                <a:ext cx="7" cy="2"/>
              </a:xfrm>
              <a:custGeom>
                <a:avLst/>
                <a:gdLst/>
                <a:ahLst/>
                <a:cxnLst>
                  <a:cxn ang="0">
                    <a:pos x="48" y="5"/>
                  </a:cxn>
                  <a:cxn ang="0">
                    <a:pos x="42" y="11"/>
                  </a:cxn>
                  <a:cxn ang="0">
                    <a:pos x="25" y="8"/>
                  </a:cxn>
                  <a:cxn ang="0">
                    <a:pos x="6" y="8"/>
                  </a:cxn>
                  <a:cxn ang="0">
                    <a:pos x="0" y="0"/>
                  </a:cxn>
                  <a:cxn ang="0">
                    <a:pos x="14" y="3"/>
                  </a:cxn>
                  <a:cxn ang="0">
                    <a:pos x="48" y="5"/>
                  </a:cxn>
                </a:cxnLst>
                <a:rect l="0" t="0" r="r" b="b"/>
                <a:pathLst>
                  <a:path w="48" h="11">
                    <a:moveTo>
                      <a:pt x="48" y="5"/>
                    </a:moveTo>
                    <a:lnTo>
                      <a:pt x="42" y="11"/>
                    </a:lnTo>
                    <a:lnTo>
                      <a:pt x="25" y="8"/>
                    </a:lnTo>
                    <a:lnTo>
                      <a:pt x="6" y="8"/>
                    </a:lnTo>
                    <a:lnTo>
                      <a:pt x="0" y="0"/>
                    </a:lnTo>
                    <a:lnTo>
                      <a:pt x="14" y="3"/>
                    </a:lnTo>
                    <a:lnTo>
                      <a:pt x="48" y="5"/>
                    </a:lnTo>
                    <a:close/>
                  </a:path>
                </a:pathLst>
              </a:custGeom>
              <a:solidFill>
                <a:srgbClr val="402000"/>
              </a:solidFill>
              <a:ln w="9525">
                <a:noFill/>
                <a:round/>
                <a:headEnd/>
                <a:tailEnd/>
              </a:ln>
            </p:spPr>
            <p:txBody>
              <a:bodyPr/>
              <a:lstStyle/>
              <a:p>
                <a:endParaRPr lang="zh-CN" altLang="en-US"/>
              </a:p>
            </p:txBody>
          </p:sp>
          <p:sp>
            <p:nvSpPr>
              <p:cNvPr id="739453" name="Freeform 125"/>
              <p:cNvSpPr>
                <a:spLocks/>
              </p:cNvSpPr>
              <p:nvPr/>
            </p:nvSpPr>
            <p:spPr bwMode="auto">
              <a:xfrm>
                <a:off x="2707" y="2227"/>
                <a:ext cx="2" cy="3"/>
              </a:xfrm>
              <a:custGeom>
                <a:avLst/>
                <a:gdLst/>
                <a:ahLst/>
                <a:cxnLst>
                  <a:cxn ang="0">
                    <a:pos x="0" y="0"/>
                  </a:cxn>
                  <a:cxn ang="0">
                    <a:pos x="0" y="6"/>
                  </a:cxn>
                  <a:cxn ang="0">
                    <a:pos x="2" y="16"/>
                  </a:cxn>
                  <a:cxn ang="0">
                    <a:pos x="10" y="21"/>
                  </a:cxn>
                  <a:cxn ang="0">
                    <a:pos x="0" y="0"/>
                  </a:cxn>
                </a:cxnLst>
                <a:rect l="0" t="0" r="r" b="b"/>
                <a:pathLst>
                  <a:path w="10" h="21">
                    <a:moveTo>
                      <a:pt x="0" y="0"/>
                    </a:moveTo>
                    <a:lnTo>
                      <a:pt x="0" y="6"/>
                    </a:lnTo>
                    <a:lnTo>
                      <a:pt x="2" y="16"/>
                    </a:lnTo>
                    <a:lnTo>
                      <a:pt x="10" y="21"/>
                    </a:lnTo>
                    <a:lnTo>
                      <a:pt x="0" y="0"/>
                    </a:lnTo>
                    <a:close/>
                  </a:path>
                </a:pathLst>
              </a:custGeom>
              <a:solidFill>
                <a:srgbClr val="402000"/>
              </a:solidFill>
              <a:ln w="9525">
                <a:noFill/>
                <a:round/>
                <a:headEnd/>
                <a:tailEnd/>
              </a:ln>
            </p:spPr>
            <p:txBody>
              <a:bodyPr/>
              <a:lstStyle/>
              <a:p>
                <a:endParaRPr lang="zh-CN" altLang="en-US"/>
              </a:p>
            </p:txBody>
          </p:sp>
          <p:sp>
            <p:nvSpPr>
              <p:cNvPr id="739454" name="Freeform 126"/>
              <p:cNvSpPr>
                <a:spLocks/>
              </p:cNvSpPr>
              <p:nvPr/>
            </p:nvSpPr>
            <p:spPr bwMode="auto">
              <a:xfrm>
                <a:off x="2702" y="2234"/>
                <a:ext cx="2" cy="1"/>
              </a:xfrm>
              <a:custGeom>
                <a:avLst/>
                <a:gdLst/>
                <a:ahLst/>
                <a:cxnLst>
                  <a:cxn ang="0">
                    <a:pos x="0" y="0"/>
                  </a:cxn>
                  <a:cxn ang="0">
                    <a:pos x="2" y="6"/>
                  </a:cxn>
                  <a:cxn ang="0">
                    <a:pos x="9" y="11"/>
                  </a:cxn>
                  <a:cxn ang="0">
                    <a:pos x="0" y="0"/>
                  </a:cxn>
                </a:cxnLst>
                <a:rect l="0" t="0" r="r" b="b"/>
                <a:pathLst>
                  <a:path w="9" h="11">
                    <a:moveTo>
                      <a:pt x="0" y="0"/>
                    </a:moveTo>
                    <a:lnTo>
                      <a:pt x="2" y="6"/>
                    </a:lnTo>
                    <a:lnTo>
                      <a:pt x="9" y="11"/>
                    </a:lnTo>
                    <a:lnTo>
                      <a:pt x="0" y="0"/>
                    </a:lnTo>
                    <a:close/>
                  </a:path>
                </a:pathLst>
              </a:custGeom>
              <a:solidFill>
                <a:srgbClr val="402000"/>
              </a:solidFill>
              <a:ln w="9525">
                <a:noFill/>
                <a:round/>
                <a:headEnd/>
                <a:tailEnd/>
              </a:ln>
            </p:spPr>
            <p:txBody>
              <a:bodyPr/>
              <a:lstStyle/>
              <a:p>
                <a:endParaRPr lang="zh-CN" altLang="en-US"/>
              </a:p>
            </p:txBody>
          </p:sp>
          <p:sp>
            <p:nvSpPr>
              <p:cNvPr id="739455" name="Freeform 127"/>
              <p:cNvSpPr>
                <a:spLocks/>
              </p:cNvSpPr>
              <p:nvPr/>
            </p:nvSpPr>
            <p:spPr bwMode="auto">
              <a:xfrm>
                <a:off x="2678" y="2224"/>
                <a:ext cx="3" cy="4"/>
              </a:xfrm>
              <a:custGeom>
                <a:avLst/>
                <a:gdLst/>
                <a:ahLst/>
                <a:cxnLst>
                  <a:cxn ang="0">
                    <a:pos x="23" y="0"/>
                  </a:cxn>
                  <a:cxn ang="0">
                    <a:pos x="19" y="8"/>
                  </a:cxn>
                  <a:cxn ang="0">
                    <a:pos x="19" y="15"/>
                  </a:cxn>
                  <a:cxn ang="0">
                    <a:pos x="0" y="27"/>
                  </a:cxn>
                  <a:cxn ang="0">
                    <a:pos x="23" y="0"/>
                  </a:cxn>
                </a:cxnLst>
                <a:rect l="0" t="0" r="r" b="b"/>
                <a:pathLst>
                  <a:path w="23" h="27">
                    <a:moveTo>
                      <a:pt x="23" y="0"/>
                    </a:moveTo>
                    <a:lnTo>
                      <a:pt x="19" y="8"/>
                    </a:lnTo>
                    <a:lnTo>
                      <a:pt x="19" y="15"/>
                    </a:lnTo>
                    <a:lnTo>
                      <a:pt x="0" y="27"/>
                    </a:lnTo>
                    <a:lnTo>
                      <a:pt x="23" y="0"/>
                    </a:lnTo>
                    <a:close/>
                  </a:path>
                </a:pathLst>
              </a:custGeom>
              <a:solidFill>
                <a:srgbClr val="402000"/>
              </a:solidFill>
              <a:ln w="9525">
                <a:noFill/>
                <a:round/>
                <a:headEnd/>
                <a:tailEnd/>
              </a:ln>
            </p:spPr>
            <p:txBody>
              <a:bodyPr/>
              <a:lstStyle/>
              <a:p>
                <a:endParaRPr lang="zh-CN" altLang="en-US"/>
              </a:p>
            </p:txBody>
          </p:sp>
          <p:sp>
            <p:nvSpPr>
              <p:cNvPr id="739456" name="Freeform 128"/>
              <p:cNvSpPr>
                <a:spLocks/>
              </p:cNvSpPr>
              <p:nvPr/>
            </p:nvSpPr>
            <p:spPr bwMode="auto">
              <a:xfrm>
                <a:off x="2665" y="2224"/>
                <a:ext cx="10" cy="10"/>
              </a:xfrm>
              <a:custGeom>
                <a:avLst/>
                <a:gdLst/>
                <a:ahLst/>
                <a:cxnLst>
                  <a:cxn ang="0">
                    <a:pos x="71" y="0"/>
                  </a:cxn>
                  <a:cxn ang="0">
                    <a:pos x="59" y="22"/>
                  </a:cxn>
                  <a:cxn ang="0">
                    <a:pos x="44" y="41"/>
                  </a:cxn>
                  <a:cxn ang="0">
                    <a:pos x="0" y="73"/>
                  </a:cxn>
                  <a:cxn ang="0">
                    <a:pos x="41" y="34"/>
                  </a:cxn>
                  <a:cxn ang="0">
                    <a:pos x="71" y="0"/>
                  </a:cxn>
                </a:cxnLst>
                <a:rect l="0" t="0" r="r" b="b"/>
                <a:pathLst>
                  <a:path w="71" h="73">
                    <a:moveTo>
                      <a:pt x="71" y="0"/>
                    </a:moveTo>
                    <a:lnTo>
                      <a:pt x="59" y="22"/>
                    </a:lnTo>
                    <a:lnTo>
                      <a:pt x="44" y="41"/>
                    </a:lnTo>
                    <a:lnTo>
                      <a:pt x="0" y="73"/>
                    </a:lnTo>
                    <a:lnTo>
                      <a:pt x="41" y="34"/>
                    </a:lnTo>
                    <a:lnTo>
                      <a:pt x="71" y="0"/>
                    </a:lnTo>
                    <a:close/>
                  </a:path>
                </a:pathLst>
              </a:custGeom>
              <a:solidFill>
                <a:srgbClr val="402000"/>
              </a:solidFill>
              <a:ln w="9525">
                <a:noFill/>
                <a:round/>
                <a:headEnd/>
                <a:tailEnd/>
              </a:ln>
            </p:spPr>
            <p:txBody>
              <a:bodyPr/>
              <a:lstStyle/>
              <a:p>
                <a:endParaRPr lang="zh-CN" altLang="en-US"/>
              </a:p>
            </p:txBody>
          </p:sp>
          <p:sp>
            <p:nvSpPr>
              <p:cNvPr id="739457" name="Freeform 129"/>
              <p:cNvSpPr>
                <a:spLocks/>
              </p:cNvSpPr>
              <p:nvPr/>
            </p:nvSpPr>
            <p:spPr bwMode="auto">
              <a:xfrm>
                <a:off x="2660" y="2238"/>
                <a:ext cx="2" cy="8"/>
              </a:xfrm>
              <a:custGeom>
                <a:avLst/>
                <a:gdLst/>
                <a:ahLst/>
                <a:cxnLst>
                  <a:cxn ang="0">
                    <a:pos x="0" y="0"/>
                  </a:cxn>
                  <a:cxn ang="0">
                    <a:pos x="10" y="19"/>
                  </a:cxn>
                  <a:cxn ang="0">
                    <a:pos x="13" y="37"/>
                  </a:cxn>
                  <a:cxn ang="0">
                    <a:pos x="14" y="53"/>
                  </a:cxn>
                  <a:cxn ang="0">
                    <a:pos x="16" y="30"/>
                  </a:cxn>
                  <a:cxn ang="0">
                    <a:pos x="14" y="14"/>
                  </a:cxn>
                  <a:cxn ang="0">
                    <a:pos x="0" y="0"/>
                  </a:cxn>
                </a:cxnLst>
                <a:rect l="0" t="0" r="r" b="b"/>
                <a:pathLst>
                  <a:path w="16" h="53">
                    <a:moveTo>
                      <a:pt x="0" y="0"/>
                    </a:moveTo>
                    <a:lnTo>
                      <a:pt x="10" y="19"/>
                    </a:lnTo>
                    <a:lnTo>
                      <a:pt x="13" y="37"/>
                    </a:lnTo>
                    <a:lnTo>
                      <a:pt x="14" y="53"/>
                    </a:lnTo>
                    <a:lnTo>
                      <a:pt x="16" y="30"/>
                    </a:lnTo>
                    <a:lnTo>
                      <a:pt x="14" y="14"/>
                    </a:lnTo>
                    <a:lnTo>
                      <a:pt x="0" y="0"/>
                    </a:lnTo>
                    <a:close/>
                  </a:path>
                </a:pathLst>
              </a:custGeom>
              <a:solidFill>
                <a:srgbClr val="402000"/>
              </a:solidFill>
              <a:ln w="9525">
                <a:noFill/>
                <a:round/>
                <a:headEnd/>
                <a:tailEnd/>
              </a:ln>
            </p:spPr>
            <p:txBody>
              <a:bodyPr/>
              <a:lstStyle/>
              <a:p>
                <a:endParaRPr lang="zh-CN" altLang="en-US"/>
              </a:p>
            </p:txBody>
          </p:sp>
          <p:sp>
            <p:nvSpPr>
              <p:cNvPr id="739458" name="Freeform 130"/>
              <p:cNvSpPr>
                <a:spLocks/>
              </p:cNvSpPr>
              <p:nvPr/>
            </p:nvSpPr>
            <p:spPr bwMode="auto">
              <a:xfrm>
                <a:off x="2684" y="2231"/>
                <a:ext cx="1" cy="2"/>
              </a:xfrm>
              <a:custGeom>
                <a:avLst/>
                <a:gdLst/>
                <a:ahLst/>
                <a:cxnLst>
                  <a:cxn ang="0">
                    <a:pos x="2" y="0"/>
                  </a:cxn>
                  <a:cxn ang="0">
                    <a:pos x="0" y="8"/>
                  </a:cxn>
                  <a:cxn ang="0">
                    <a:pos x="8" y="19"/>
                  </a:cxn>
                  <a:cxn ang="0">
                    <a:pos x="2" y="0"/>
                  </a:cxn>
                </a:cxnLst>
                <a:rect l="0" t="0" r="r" b="b"/>
                <a:pathLst>
                  <a:path w="8" h="19">
                    <a:moveTo>
                      <a:pt x="2" y="0"/>
                    </a:moveTo>
                    <a:lnTo>
                      <a:pt x="0" y="8"/>
                    </a:lnTo>
                    <a:lnTo>
                      <a:pt x="8" y="19"/>
                    </a:lnTo>
                    <a:lnTo>
                      <a:pt x="2" y="0"/>
                    </a:lnTo>
                    <a:close/>
                  </a:path>
                </a:pathLst>
              </a:custGeom>
              <a:solidFill>
                <a:srgbClr val="402000"/>
              </a:solidFill>
              <a:ln w="9525">
                <a:noFill/>
                <a:round/>
                <a:headEnd/>
                <a:tailEnd/>
              </a:ln>
            </p:spPr>
            <p:txBody>
              <a:bodyPr/>
              <a:lstStyle/>
              <a:p>
                <a:endParaRPr lang="zh-CN" altLang="en-US"/>
              </a:p>
            </p:txBody>
          </p:sp>
        </p:grpSp>
        <p:grpSp>
          <p:nvGrpSpPr>
            <p:cNvPr id="739459" name="Group 131"/>
            <p:cNvGrpSpPr>
              <a:grpSpLocks/>
            </p:cNvGrpSpPr>
            <p:nvPr/>
          </p:nvGrpSpPr>
          <p:grpSpPr bwMode="auto">
            <a:xfrm flipH="1">
              <a:off x="3730" y="2363"/>
              <a:ext cx="365" cy="408"/>
              <a:chOff x="2511" y="2128"/>
              <a:chExt cx="146" cy="168"/>
            </a:xfrm>
          </p:grpSpPr>
          <p:sp>
            <p:nvSpPr>
              <p:cNvPr id="739460" name="Freeform 132"/>
              <p:cNvSpPr>
                <a:spLocks/>
              </p:cNvSpPr>
              <p:nvPr/>
            </p:nvSpPr>
            <p:spPr bwMode="auto">
              <a:xfrm>
                <a:off x="2590" y="2128"/>
                <a:ext cx="5" cy="4"/>
              </a:xfrm>
              <a:custGeom>
                <a:avLst/>
                <a:gdLst/>
                <a:ahLst/>
                <a:cxnLst>
                  <a:cxn ang="0">
                    <a:pos x="32" y="0"/>
                  </a:cxn>
                  <a:cxn ang="0">
                    <a:pos x="23" y="7"/>
                  </a:cxn>
                  <a:cxn ang="0">
                    <a:pos x="14" y="10"/>
                  </a:cxn>
                  <a:cxn ang="0">
                    <a:pos x="5" y="15"/>
                  </a:cxn>
                  <a:cxn ang="0">
                    <a:pos x="0" y="23"/>
                  </a:cxn>
                  <a:cxn ang="0">
                    <a:pos x="8" y="20"/>
                  </a:cxn>
                  <a:cxn ang="0">
                    <a:pos x="23" y="16"/>
                  </a:cxn>
                  <a:cxn ang="0">
                    <a:pos x="32" y="0"/>
                  </a:cxn>
                </a:cxnLst>
                <a:rect l="0" t="0" r="r" b="b"/>
                <a:pathLst>
                  <a:path w="32" h="23">
                    <a:moveTo>
                      <a:pt x="32" y="0"/>
                    </a:moveTo>
                    <a:lnTo>
                      <a:pt x="23" y="7"/>
                    </a:lnTo>
                    <a:lnTo>
                      <a:pt x="14" y="10"/>
                    </a:lnTo>
                    <a:lnTo>
                      <a:pt x="5" y="15"/>
                    </a:lnTo>
                    <a:lnTo>
                      <a:pt x="0" y="23"/>
                    </a:lnTo>
                    <a:lnTo>
                      <a:pt x="8" y="20"/>
                    </a:lnTo>
                    <a:lnTo>
                      <a:pt x="23" y="16"/>
                    </a:lnTo>
                    <a:lnTo>
                      <a:pt x="32" y="0"/>
                    </a:lnTo>
                    <a:close/>
                  </a:path>
                </a:pathLst>
              </a:custGeom>
              <a:solidFill>
                <a:srgbClr val="402000"/>
              </a:solidFill>
              <a:ln w="9525">
                <a:noFill/>
                <a:round/>
                <a:headEnd/>
                <a:tailEnd/>
              </a:ln>
            </p:spPr>
            <p:txBody>
              <a:bodyPr/>
              <a:lstStyle/>
              <a:p>
                <a:endParaRPr lang="zh-CN" altLang="en-US"/>
              </a:p>
            </p:txBody>
          </p:sp>
          <p:sp>
            <p:nvSpPr>
              <p:cNvPr id="739461" name="Freeform 133"/>
              <p:cNvSpPr>
                <a:spLocks/>
              </p:cNvSpPr>
              <p:nvPr/>
            </p:nvSpPr>
            <p:spPr bwMode="auto">
              <a:xfrm>
                <a:off x="2592" y="2134"/>
                <a:ext cx="2" cy="2"/>
              </a:xfrm>
              <a:custGeom>
                <a:avLst/>
                <a:gdLst/>
                <a:ahLst/>
                <a:cxnLst>
                  <a:cxn ang="0">
                    <a:pos x="8" y="0"/>
                  </a:cxn>
                  <a:cxn ang="0">
                    <a:pos x="0" y="0"/>
                  </a:cxn>
                  <a:cxn ang="0">
                    <a:pos x="0" y="15"/>
                  </a:cxn>
                  <a:cxn ang="0">
                    <a:pos x="8" y="0"/>
                  </a:cxn>
                </a:cxnLst>
                <a:rect l="0" t="0" r="r" b="b"/>
                <a:pathLst>
                  <a:path w="8" h="15">
                    <a:moveTo>
                      <a:pt x="8" y="0"/>
                    </a:moveTo>
                    <a:lnTo>
                      <a:pt x="0" y="0"/>
                    </a:lnTo>
                    <a:lnTo>
                      <a:pt x="0" y="15"/>
                    </a:lnTo>
                    <a:lnTo>
                      <a:pt x="8" y="0"/>
                    </a:lnTo>
                    <a:close/>
                  </a:path>
                </a:pathLst>
              </a:custGeom>
              <a:solidFill>
                <a:srgbClr val="402000"/>
              </a:solidFill>
              <a:ln w="9525">
                <a:noFill/>
                <a:round/>
                <a:headEnd/>
                <a:tailEnd/>
              </a:ln>
            </p:spPr>
            <p:txBody>
              <a:bodyPr/>
              <a:lstStyle/>
              <a:p>
                <a:endParaRPr lang="zh-CN" altLang="en-US"/>
              </a:p>
            </p:txBody>
          </p:sp>
          <p:sp>
            <p:nvSpPr>
              <p:cNvPr id="739462" name="Freeform 134"/>
              <p:cNvSpPr>
                <a:spLocks/>
              </p:cNvSpPr>
              <p:nvPr/>
            </p:nvSpPr>
            <p:spPr bwMode="auto">
              <a:xfrm>
                <a:off x="2574" y="2150"/>
                <a:ext cx="39" cy="99"/>
              </a:xfrm>
              <a:custGeom>
                <a:avLst/>
                <a:gdLst/>
                <a:ahLst/>
                <a:cxnLst>
                  <a:cxn ang="0">
                    <a:pos x="40" y="0"/>
                  </a:cxn>
                  <a:cxn ang="0">
                    <a:pos x="66" y="29"/>
                  </a:cxn>
                  <a:cxn ang="0">
                    <a:pos x="74" y="70"/>
                  </a:cxn>
                  <a:cxn ang="0">
                    <a:pos x="113" y="110"/>
                  </a:cxn>
                  <a:cxn ang="0">
                    <a:pos x="194" y="296"/>
                  </a:cxn>
                  <a:cxn ang="0">
                    <a:pos x="239" y="466"/>
                  </a:cxn>
                  <a:cxn ang="0">
                    <a:pos x="274" y="693"/>
                  </a:cxn>
                  <a:cxn ang="0">
                    <a:pos x="161" y="592"/>
                  </a:cxn>
                  <a:cxn ang="0">
                    <a:pos x="0" y="90"/>
                  </a:cxn>
                  <a:cxn ang="0">
                    <a:pos x="40" y="0"/>
                  </a:cxn>
                </a:cxnLst>
                <a:rect l="0" t="0" r="r" b="b"/>
                <a:pathLst>
                  <a:path w="274" h="693">
                    <a:moveTo>
                      <a:pt x="40" y="0"/>
                    </a:moveTo>
                    <a:lnTo>
                      <a:pt x="66" y="29"/>
                    </a:lnTo>
                    <a:lnTo>
                      <a:pt x="74" y="70"/>
                    </a:lnTo>
                    <a:lnTo>
                      <a:pt x="113" y="110"/>
                    </a:lnTo>
                    <a:lnTo>
                      <a:pt x="194" y="296"/>
                    </a:lnTo>
                    <a:lnTo>
                      <a:pt x="239" y="466"/>
                    </a:lnTo>
                    <a:lnTo>
                      <a:pt x="274" y="693"/>
                    </a:lnTo>
                    <a:lnTo>
                      <a:pt x="161" y="592"/>
                    </a:lnTo>
                    <a:lnTo>
                      <a:pt x="0" y="90"/>
                    </a:lnTo>
                    <a:lnTo>
                      <a:pt x="40" y="0"/>
                    </a:lnTo>
                    <a:close/>
                  </a:path>
                </a:pathLst>
              </a:custGeom>
              <a:solidFill>
                <a:srgbClr val="400000"/>
              </a:solidFill>
              <a:ln w="1588">
                <a:solidFill>
                  <a:srgbClr val="000000"/>
                </a:solidFill>
                <a:prstDash val="solid"/>
                <a:round/>
                <a:headEnd/>
                <a:tailEnd/>
              </a:ln>
            </p:spPr>
            <p:txBody>
              <a:bodyPr/>
              <a:lstStyle/>
              <a:p>
                <a:endParaRPr lang="zh-CN" altLang="en-US"/>
              </a:p>
            </p:txBody>
          </p:sp>
          <p:sp>
            <p:nvSpPr>
              <p:cNvPr id="739463" name="Freeform 135"/>
              <p:cNvSpPr>
                <a:spLocks/>
              </p:cNvSpPr>
              <p:nvPr/>
            </p:nvSpPr>
            <p:spPr bwMode="auto">
              <a:xfrm>
                <a:off x="2511" y="2131"/>
                <a:ext cx="146" cy="165"/>
              </a:xfrm>
              <a:custGeom>
                <a:avLst/>
                <a:gdLst/>
                <a:ahLst/>
                <a:cxnLst>
                  <a:cxn ang="0">
                    <a:pos x="189" y="60"/>
                  </a:cxn>
                  <a:cxn ang="0">
                    <a:pos x="221" y="0"/>
                  </a:cxn>
                  <a:cxn ang="0">
                    <a:pos x="471" y="104"/>
                  </a:cxn>
                  <a:cxn ang="0">
                    <a:pos x="482" y="185"/>
                  </a:cxn>
                  <a:cxn ang="0">
                    <a:pos x="503" y="214"/>
                  </a:cxn>
                  <a:cxn ang="0">
                    <a:pos x="531" y="246"/>
                  </a:cxn>
                  <a:cxn ang="0">
                    <a:pos x="547" y="304"/>
                  </a:cxn>
                  <a:cxn ang="0">
                    <a:pos x="603" y="437"/>
                  </a:cxn>
                  <a:cxn ang="0">
                    <a:pos x="648" y="595"/>
                  </a:cxn>
                  <a:cxn ang="0">
                    <a:pos x="668" y="700"/>
                  </a:cxn>
                  <a:cxn ang="0">
                    <a:pos x="869" y="704"/>
                  </a:cxn>
                  <a:cxn ang="0">
                    <a:pos x="902" y="725"/>
                  </a:cxn>
                  <a:cxn ang="0">
                    <a:pos x="994" y="725"/>
                  </a:cxn>
                  <a:cxn ang="0">
                    <a:pos x="1020" y="766"/>
                  </a:cxn>
                  <a:cxn ang="0">
                    <a:pos x="1023" y="814"/>
                  </a:cxn>
                  <a:cxn ang="0">
                    <a:pos x="1015" y="858"/>
                  </a:cxn>
                  <a:cxn ang="0">
                    <a:pos x="929" y="874"/>
                  </a:cxn>
                  <a:cxn ang="0">
                    <a:pos x="889" y="935"/>
                  </a:cxn>
                  <a:cxn ang="0">
                    <a:pos x="809" y="955"/>
                  </a:cxn>
                  <a:cxn ang="0">
                    <a:pos x="749" y="955"/>
                  </a:cxn>
                  <a:cxn ang="0">
                    <a:pos x="681" y="968"/>
                  </a:cxn>
                  <a:cxn ang="0">
                    <a:pos x="677" y="996"/>
                  </a:cxn>
                  <a:cxn ang="0">
                    <a:pos x="681" y="1056"/>
                  </a:cxn>
                  <a:cxn ang="0">
                    <a:pos x="673" y="1097"/>
                  </a:cxn>
                  <a:cxn ang="0">
                    <a:pos x="636" y="1102"/>
                  </a:cxn>
                  <a:cxn ang="0">
                    <a:pos x="591" y="1110"/>
                  </a:cxn>
                  <a:cxn ang="0">
                    <a:pos x="547" y="1151"/>
                  </a:cxn>
                  <a:cxn ang="0">
                    <a:pos x="495" y="1151"/>
                  </a:cxn>
                  <a:cxn ang="0">
                    <a:pos x="447" y="1146"/>
                  </a:cxn>
                  <a:cxn ang="0">
                    <a:pos x="374" y="1122"/>
                  </a:cxn>
                  <a:cxn ang="0">
                    <a:pos x="294" y="1130"/>
                  </a:cxn>
                  <a:cxn ang="0">
                    <a:pos x="213" y="1154"/>
                  </a:cxn>
                  <a:cxn ang="0">
                    <a:pos x="136" y="1137"/>
                  </a:cxn>
                  <a:cxn ang="0">
                    <a:pos x="84" y="1077"/>
                  </a:cxn>
                  <a:cxn ang="0">
                    <a:pos x="88" y="1012"/>
                  </a:cxn>
                  <a:cxn ang="0">
                    <a:pos x="68" y="932"/>
                  </a:cxn>
                  <a:cxn ang="0">
                    <a:pos x="57" y="826"/>
                  </a:cxn>
                  <a:cxn ang="0">
                    <a:pos x="32" y="729"/>
                  </a:cxn>
                  <a:cxn ang="0">
                    <a:pos x="0" y="584"/>
                  </a:cxn>
                  <a:cxn ang="0">
                    <a:pos x="4" y="437"/>
                  </a:cxn>
                  <a:cxn ang="0">
                    <a:pos x="4" y="307"/>
                  </a:cxn>
                  <a:cxn ang="0">
                    <a:pos x="12" y="218"/>
                  </a:cxn>
                  <a:cxn ang="0">
                    <a:pos x="32" y="178"/>
                  </a:cxn>
                  <a:cxn ang="0">
                    <a:pos x="77" y="145"/>
                  </a:cxn>
                  <a:cxn ang="0">
                    <a:pos x="129" y="92"/>
                  </a:cxn>
                  <a:cxn ang="0">
                    <a:pos x="189" y="60"/>
                  </a:cxn>
                </a:cxnLst>
                <a:rect l="0" t="0" r="r" b="b"/>
                <a:pathLst>
                  <a:path w="1023" h="1154">
                    <a:moveTo>
                      <a:pt x="189" y="60"/>
                    </a:moveTo>
                    <a:lnTo>
                      <a:pt x="221" y="0"/>
                    </a:lnTo>
                    <a:lnTo>
                      <a:pt x="471" y="104"/>
                    </a:lnTo>
                    <a:lnTo>
                      <a:pt x="482" y="185"/>
                    </a:lnTo>
                    <a:lnTo>
                      <a:pt x="503" y="214"/>
                    </a:lnTo>
                    <a:lnTo>
                      <a:pt x="531" y="246"/>
                    </a:lnTo>
                    <a:lnTo>
                      <a:pt x="547" y="304"/>
                    </a:lnTo>
                    <a:lnTo>
                      <a:pt x="603" y="437"/>
                    </a:lnTo>
                    <a:lnTo>
                      <a:pt x="648" y="595"/>
                    </a:lnTo>
                    <a:lnTo>
                      <a:pt x="668" y="700"/>
                    </a:lnTo>
                    <a:lnTo>
                      <a:pt x="869" y="704"/>
                    </a:lnTo>
                    <a:lnTo>
                      <a:pt x="902" y="725"/>
                    </a:lnTo>
                    <a:lnTo>
                      <a:pt x="994" y="725"/>
                    </a:lnTo>
                    <a:lnTo>
                      <a:pt x="1020" y="766"/>
                    </a:lnTo>
                    <a:lnTo>
                      <a:pt x="1023" y="814"/>
                    </a:lnTo>
                    <a:lnTo>
                      <a:pt x="1015" y="858"/>
                    </a:lnTo>
                    <a:lnTo>
                      <a:pt x="929" y="874"/>
                    </a:lnTo>
                    <a:lnTo>
                      <a:pt x="889" y="935"/>
                    </a:lnTo>
                    <a:lnTo>
                      <a:pt x="809" y="955"/>
                    </a:lnTo>
                    <a:lnTo>
                      <a:pt x="749" y="955"/>
                    </a:lnTo>
                    <a:lnTo>
                      <a:pt x="681" y="968"/>
                    </a:lnTo>
                    <a:lnTo>
                      <a:pt x="677" y="996"/>
                    </a:lnTo>
                    <a:lnTo>
                      <a:pt x="681" y="1056"/>
                    </a:lnTo>
                    <a:lnTo>
                      <a:pt x="673" y="1097"/>
                    </a:lnTo>
                    <a:lnTo>
                      <a:pt x="636" y="1102"/>
                    </a:lnTo>
                    <a:lnTo>
                      <a:pt x="591" y="1110"/>
                    </a:lnTo>
                    <a:lnTo>
                      <a:pt x="547" y="1151"/>
                    </a:lnTo>
                    <a:lnTo>
                      <a:pt x="495" y="1151"/>
                    </a:lnTo>
                    <a:lnTo>
                      <a:pt x="447" y="1146"/>
                    </a:lnTo>
                    <a:lnTo>
                      <a:pt x="374" y="1122"/>
                    </a:lnTo>
                    <a:lnTo>
                      <a:pt x="294" y="1130"/>
                    </a:lnTo>
                    <a:lnTo>
                      <a:pt x="213" y="1154"/>
                    </a:lnTo>
                    <a:lnTo>
                      <a:pt x="136" y="1137"/>
                    </a:lnTo>
                    <a:lnTo>
                      <a:pt x="84" y="1077"/>
                    </a:lnTo>
                    <a:lnTo>
                      <a:pt x="88" y="1012"/>
                    </a:lnTo>
                    <a:lnTo>
                      <a:pt x="68" y="932"/>
                    </a:lnTo>
                    <a:lnTo>
                      <a:pt x="57" y="826"/>
                    </a:lnTo>
                    <a:lnTo>
                      <a:pt x="32" y="729"/>
                    </a:lnTo>
                    <a:lnTo>
                      <a:pt x="0" y="584"/>
                    </a:lnTo>
                    <a:lnTo>
                      <a:pt x="4" y="437"/>
                    </a:lnTo>
                    <a:lnTo>
                      <a:pt x="4" y="307"/>
                    </a:lnTo>
                    <a:lnTo>
                      <a:pt x="12" y="218"/>
                    </a:lnTo>
                    <a:lnTo>
                      <a:pt x="32" y="178"/>
                    </a:lnTo>
                    <a:lnTo>
                      <a:pt x="77" y="145"/>
                    </a:lnTo>
                    <a:lnTo>
                      <a:pt x="129" y="92"/>
                    </a:lnTo>
                    <a:lnTo>
                      <a:pt x="189" y="60"/>
                    </a:lnTo>
                    <a:close/>
                  </a:path>
                </a:pathLst>
              </a:custGeom>
              <a:solidFill>
                <a:srgbClr val="C0C0C0"/>
              </a:solidFill>
              <a:ln w="1588">
                <a:solidFill>
                  <a:srgbClr val="000000"/>
                </a:solidFill>
                <a:prstDash val="solid"/>
                <a:round/>
                <a:headEnd/>
                <a:tailEnd/>
              </a:ln>
            </p:spPr>
            <p:txBody>
              <a:bodyPr/>
              <a:lstStyle/>
              <a:p>
                <a:endParaRPr lang="zh-CN" altLang="en-US"/>
              </a:p>
            </p:txBody>
          </p:sp>
          <p:sp>
            <p:nvSpPr>
              <p:cNvPr id="739464" name="Freeform 136"/>
              <p:cNvSpPr>
                <a:spLocks/>
              </p:cNvSpPr>
              <p:nvPr/>
            </p:nvSpPr>
            <p:spPr bwMode="auto">
              <a:xfrm>
                <a:off x="2514" y="2141"/>
                <a:ext cx="92" cy="154"/>
              </a:xfrm>
              <a:custGeom>
                <a:avLst/>
                <a:gdLst/>
                <a:ahLst/>
                <a:cxnLst>
                  <a:cxn ang="0">
                    <a:pos x="562" y="888"/>
                  </a:cxn>
                  <a:cxn ang="0">
                    <a:pos x="410" y="877"/>
                  </a:cxn>
                  <a:cxn ang="0">
                    <a:pos x="280" y="836"/>
                  </a:cxn>
                  <a:cxn ang="0">
                    <a:pos x="228" y="740"/>
                  </a:cxn>
                  <a:cxn ang="0">
                    <a:pos x="244" y="675"/>
                  </a:cxn>
                  <a:cxn ang="0">
                    <a:pos x="145" y="538"/>
                  </a:cxn>
                  <a:cxn ang="0">
                    <a:pos x="237" y="598"/>
                  </a:cxn>
                  <a:cxn ang="0">
                    <a:pos x="188" y="477"/>
                  </a:cxn>
                  <a:cxn ang="0">
                    <a:pos x="108" y="318"/>
                  </a:cxn>
                  <a:cxn ang="0">
                    <a:pos x="228" y="452"/>
                  </a:cxn>
                  <a:cxn ang="0">
                    <a:pos x="244" y="242"/>
                  </a:cxn>
                  <a:cxn ang="0">
                    <a:pos x="304" y="169"/>
                  </a:cxn>
                  <a:cxn ang="0">
                    <a:pos x="390" y="137"/>
                  </a:cxn>
                  <a:cxn ang="0">
                    <a:pos x="224" y="80"/>
                  </a:cxn>
                  <a:cxn ang="0">
                    <a:pos x="149" y="145"/>
                  </a:cxn>
                  <a:cxn ang="0">
                    <a:pos x="197" y="80"/>
                  </a:cxn>
                  <a:cxn ang="0">
                    <a:pos x="289" y="53"/>
                  </a:cxn>
                  <a:cxn ang="0">
                    <a:pos x="224" y="28"/>
                  </a:cxn>
                  <a:cxn ang="0">
                    <a:pos x="168" y="0"/>
                  </a:cxn>
                  <a:cxn ang="0">
                    <a:pos x="93" y="60"/>
                  </a:cxn>
                  <a:cxn ang="0">
                    <a:pos x="25" y="116"/>
                  </a:cxn>
                  <a:cxn ang="0">
                    <a:pos x="0" y="215"/>
                  </a:cxn>
                  <a:cxn ang="0">
                    <a:pos x="4" y="403"/>
                  </a:cxn>
                  <a:cxn ang="0">
                    <a:pos x="28" y="626"/>
                  </a:cxn>
                  <a:cxn ang="0">
                    <a:pos x="65" y="844"/>
                  </a:cxn>
                  <a:cxn ang="0">
                    <a:pos x="81" y="982"/>
                  </a:cxn>
                  <a:cxn ang="0">
                    <a:pos x="117" y="1046"/>
                  </a:cxn>
                  <a:cxn ang="0">
                    <a:pos x="201" y="1075"/>
                  </a:cxn>
                  <a:cxn ang="0">
                    <a:pos x="257" y="1059"/>
                  </a:cxn>
                  <a:cxn ang="0">
                    <a:pos x="300" y="1003"/>
                  </a:cxn>
                  <a:cxn ang="0">
                    <a:pos x="318" y="985"/>
                  </a:cxn>
                  <a:cxn ang="0">
                    <a:pos x="386" y="1043"/>
                  </a:cxn>
                  <a:cxn ang="0">
                    <a:pos x="470" y="1063"/>
                  </a:cxn>
                  <a:cxn ang="0">
                    <a:pos x="538" y="1051"/>
                  </a:cxn>
                  <a:cxn ang="0">
                    <a:pos x="494" y="1006"/>
                  </a:cxn>
                  <a:cxn ang="0">
                    <a:pos x="422" y="929"/>
                  </a:cxn>
                  <a:cxn ang="0">
                    <a:pos x="534" y="994"/>
                  </a:cxn>
                  <a:cxn ang="0">
                    <a:pos x="626" y="1022"/>
                  </a:cxn>
                  <a:cxn ang="0">
                    <a:pos x="646" y="982"/>
                  </a:cxn>
                </a:cxnLst>
                <a:rect l="0" t="0" r="r" b="b"/>
                <a:pathLst>
                  <a:path w="646" h="1075">
                    <a:moveTo>
                      <a:pt x="646" y="901"/>
                    </a:moveTo>
                    <a:lnTo>
                      <a:pt x="562" y="888"/>
                    </a:lnTo>
                    <a:lnTo>
                      <a:pt x="490" y="884"/>
                    </a:lnTo>
                    <a:lnTo>
                      <a:pt x="410" y="877"/>
                    </a:lnTo>
                    <a:lnTo>
                      <a:pt x="321" y="864"/>
                    </a:lnTo>
                    <a:lnTo>
                      <a:pt x="280" y="836"/>
                    </a:lnTo>
                    <a:lnTo>
                      <a:pt x="172" y="700"/>
                    </a:lnTo>
                    <a:lnTo>
                      <a:pt x="228" y="740"/>
                    </a:lnTo>
                    <a:lnTo>
                      <a:pt x="265" y="772"/>
                    </a:lnTo>
                    <a:lnTo>
                      <a:pt x="244" y="675"/>
                    </a:lnTo>
                    <a:lnTo>
                      <a:pt x="204" y="638"/>
                    </a:lnTo>
                    <a:lnTo>
                      <a:pt x="145" y="538"/>
                    </a:lnTo>
                    <a:lnTo>
                      <a:pt x="201" y="585"/>
                    </a:lnTo>
                    <a:lnTo>
                      <a:pt x="237" y="598"/>
                    </a:lnTo>
                    <a:lnTo>
                      <a:pt x="228" y="529"/>
                    </a:lnTo>
                    <a:lnTo>
                      <a:pt x="188" y="477"/>
                    </a:lnTo>
                    <a:lnTo>
                      <a:pt x="149" y="437"/>
                    </a:lnTo>
                    <a:lnTo>
                      <a:pt x="108" y="318"/>
                    </a:lnTo>
                    <a:lnTo>
                      <a:pt x="184" y="416"/>
                    </a:lnTo>
                    <a:lnTo>
                      <a:pt x="228" y="452"/>
                    </a:lnTo>
                    <a:lnTo>
                      <a:pt x="233" y="302"/>
                    </a:lnTo>
                    <a:lnTo>
                      <a:pt x="244" y="242"/>
                    </a:lnTo>
                    <a:lnTo>
                      <a:pt x="269" y="215"/>
                    </a:lnTo>
                    <a:lnTo>
                      <a:pt x="304" y="169"/>
                    </a:lnTo>
                    <a:lnTo>
                      <a:pt x="361" y="149"/>
                    </a:lnTo>
                    <a:lnTo>
                      <a:pt x="390" y="137"/>
                    </a:lnTo>
                    <a:lnTo>
                      <a:pt x="310" y="60"/>
                    </a:lnTo>
                    <a:lnTo>
                      <a:pt x="224" y="80"/>
                    </a:lnTo>
                    <a:lnTo>
                      <a:pt x="168" y="113"/>
                    </a:lnTo>
                    <a:lnTo>
                      <a:pt x="149" y="145"/>
                    </a:lnTo>
                    <a:lnTo>
                      <a:pt x="164" y="96"/>
                    </a:lnTo>
                    <a:lnTo>
                      <a:pt x="197" y="80"/>
                    </a:lnTo>
                    <a:lnTo>
                      <a:pt x="249" y="60"/>
                    </a:lnTo>
                    <a:lnTo>
                      <a:pt x="289" y="53"/>
                    </a:lnTo>
                    <a:lnTo>
                      <a:pt x="265" y="39"/>
                    </a:lnTo>
                    <a:lnTo>
                      <a:pt x="224" y="28"/>
                    </a:lnTo>
                    <a:lnTo>
                      <a:pt x="188" y="15"/>
                    </a:lnTo>
                    <a:lnTo>
                      <a:pt x="168" y="0"/>
                    </a:lnTo>
                    <a:lnTo>
                      <a:pt x="121" y="32"/>
                    </a:lnTo>
                    <a:lnTo>
                      <a:pt x="93" y="60"/>
                    </a:lnTo>
                    <a:lnTo>
                      <a:pt x="65" y="96"/>
                    </a:lnTo>
                    <a:lnTo>
                      <a:pt x="25" y="116"/>
                    </a:lnTo>
                    <a:lnTo>
                      <a:pt x="16" y="154"/>
                    </a:lnTo>
                    <a:lnTo>
                      <a:pt x="0" y="215"/>
                    </a:lnTo>
                    <a:lnTo>
                      <a:pt x="0" y="307"/>
                    </a:lnTo>
                    <a:lnTo>
                      <a:pt x="4" y="403"/>
                    </a:lnTo>
                    <a:lnTo>
                      <a:pt x="7" y="513"/>
                    </a:lnTo>
                    <a:lnTo>
                      <a:pt x="28" y="626"/>
                    </a:lnTo>
                    <a:lnTo>
                      <a:pt x="52" y="744"/>
                    </a:lnTo>
                    <a:lnTo>
                      <a:pt x="65" y="844"/>
                    </a:lnTo>
                    <a:lnTo>
                      <a:pt x="85" y="917"/>
                    </a:lnTo>
                    <a:lnTo>
                      <a:pt x="81" y="982"/>
                    </a:lnTo>
                    <a:lnTo>
                      <a:pt x="89" y="1018"/>
                    </a:lnTo>
                    <a:lnTo>
                      <a:pt x="117" y="1046"/>
                    </a:lnTo>
                    <a:lnTo>
                      <a:pt x="153" y="1070"/>
                    </a:lnTo>
                    <a:lnTo>
                      <a:pt x="201" y="1075"/>
                    </a:lnTo>
                    <a:lnTo>
                      <a:pt x="224" y="1063"/>
                    </a:lnTo>
                    <a:lnTo>
                      <a:pt x="257" y="1059"/>
                    </a:lnTo>
                    <a:lnTo>
                      <a:pt x="334" y="1043"/>
                    </a:lnTo>
                    <a:lnTo>
                      <a:pt x="300" y="1003"/>
                    </a:lnTo>
                    <a:lnTo>
                      <a:pt x="265" y="944"/>
                    </a:lnTo>
                    <a:lnTo>
                      <a:pt x="318" y="985"/>
                    </a:lnTo>
                    <a:lnTo>
                      <a:pt x="357" y="1022"/>
                    </a:lnTo>
                    <a:lnTo>
                      <a:pt x="386" y="1043"/>
                    </a:lnTo>
                    <a:lnTo>
                      <a:pt x="426" y="1063"/>
                    </a:lnTo>
                    <a:lnTo>
                      <a:pt x="470" y="1063"/>
                    </a:lnTo>
                    <a:lnTo>
                      <a:pt x="513" y="1063"/>
                    </a:lnTo>
                    <a:lnTo>
                      <a:pt x="538" y="1051"/>
                    </a:lnTo>
                    <a:lnTo>
                      <a:pt x="550" y="1039"/>
                    </a:lnTo>
                    <a:lnTo>
                      <a:pt x="494" y="1006"/>
                    </a:lnTo>
                    <a:lnTo>
                      <a:pt x="438" y="954"/>
                    </a:lnTo>
                    <a:lnTo>
                      <a:pt x="422" y="929"/>
                    </a:lnTo>
                    <a:lnTo>
                      <a:pt x="466" y="941"/>
                    </a:lnTo>
                    <a:lnTo>
                      <a:pt x="534" y="994"/>
                    </a:lnTo>
                    <a:lnTo>
                      <a:pt x="562" y="1018"/>
                    </a:lnTo>
                    <a:lnTo>
                      <a:pt x="626" y="1022"/>
                    </a:lnTo>
                    <a:lnTo>
                      <a:pt x="646" y="1010"/>
                    </a:lnTo>
                    <a:lnTo>
                      <a:pt x="646" y="982"/>
                    </a:lnTo>
                    <a:lnTo>
                      <a:pt x="646" y="901"/>
                    </a:lnTo>
                    <a:close/>
                  </a:path>
                </a:pathLst>
              </a:custGeom>
              <a:solidFill>
                <a:srgbClr val="E0E0E0"/>
              </a:solidFill>
              <a:ln w="9525">
                <a:noFill/>
                <a:round/>
                <a:headEnd/>
                <a:tailEnd/>
              </a:ln>
            </p:spPr>
            <p:txBody>
              <a:bodyPr/>
              <a:lstStyle/>
              <a:p>
                <a:endParaRPr lang="zh-CN" altLang="en-US"/>
              </a:p>
            </p:txBody>
          </p:sp>
          <p:sp>
            <p:nvSpPr>
              <p:cNvPr id="739465" name="Freeform 137"/>
              <p:cNvSpPr>
                <a:spLocks/>
              </p:cNvSpPr>
              <p:nvPr/>
            </p:nvSpPr>
            <p:spPr bwMode="auto">
              <a:xfrm>
                <a:off x="2520" y="2218"/>
                <a:ext cx="27" cy="70"/>
              </a:xfrm>
              <a:custGeom>
                <a:avLst/>
                <a:gdLst/>
                <a:ahLst/>
                <a:cxnLst>
                  <a:cxn ang="0">
                    <a:pos x="188" y="496"/>
                  </a:cxn>
                  <a:cxn ang="0">
                    <a:pos x="155" y="480"/>
                  </a:cxn>
                  <a:cxn ang="0">
                    <a:pos x="120" y="440"/>
                  </a:cxn>
                  <a:cxn ang="0">
                    <a:pos x="89" y="369"/>
                  </a:cxn>
                  <a:cxn ang="0">
                    <a:pos x="72" y="307"/>
                  </a:cxn>
                  <a:cxn ang="0">
                    <a:pos x="48" y="238"/>
                  </a:cxn>
                  <a:cxn ang="0">
                    <a:pos x="37" y="173"/>
                  </a:cxn>
                  <a:cxn ang="0">
                    <a:pos x="17" y="73"/>
                  </a:cxn>
                  <a:cxn ang="0">
                    <a:pos x="0" y="0"/>
                  </a:cxn>
                  <a:cxn ang="0">
                    <a:pos x="41" y="145"/>
                  </a:cxn>
                  <a:cxn ang="0">
                    <a:pos x="72" y="258"/>
                  </a:cxn>
                  <a:cxn ang="0">
                    <a:pos x="108" y="335"/>
                  </a:cxn>
                  <a:cxn ang="0">
                    <a:pos x="164" y="416"/>
                  </a:cxn>
                  <a:cxn ang="0">
                    <a:pos x="188" y="496"/>
                  </a:cxn>
                </a:cxnLst>
                <a:rect l="0" t="0" r="r" b="b"/>
                <a:pathLst>
                  <a:path w="188" h="496">
                    <a:moveTo>
                      <a:pt x="188" y="496"/>
                    </a:moveTo>
                    <a:lnTo>
                      <a:pt x="155" y="480"/>
                    </a:lnTo>
                    <a:lnTo>
                      <a:pt x="120" y="440"/>
                    </a:lnTo>
                    <a:lnTo>
                      <a:pt x="89" y="369"/>
                    </a:lnTo>
                    <a:lnTo>
                      <a:pt x="72" y="307"/>
                    </a:lnTo>
                    <a:lnTo>
                      <a:pt x="48" y="238"/>
                    </a:lnTo>
                    <a:lnTo>
                      <a:pt x="37" y="173"/>
                    </a:lnTo>
                    <a:lnTo>
                      <a:pt x="17" y="73"/>
                    </a:lnTo>
                    <a:lnTo>
                      <a:pt x="0" y="0"/>
                    </a:lnTo>
                    <a:lnTo>
                      <a:pt x="41" y="145"/>
                    </a:lnTo>
                    <a:lnTo>
                      <a:pt x="72" y="258"/>
                    </a:lnTo>
                    <a:lnTo>
                      <a:pt x="108" y="335"/>
                    </a:lnTo>
                    <a:lnTo>
                      <a:pt x="164" y="416"/>
                    </a:lnTo>
                    <a:lnTo>
                      <a:pt x="188" y="496"/>
                    </a:lnTo>
                    <a:close/>
                  </a:path>
                </a:pathLst>
              </a:custGeom>
              <a:solidFill>
                <a:srgbClr val="C0C0C0"/>
              </a:solidFill>
              <a:ln w="9525">
                <a:noFill/>
                <a:round/>
                <a:headEnd/>
                <a:tailEnd/>
              </a:ln>
            </p:spPr>
            <p:txBody>
              <a:bodyPr/>
              <a:lstStyle/>
              <a:p>
                <a:endParaRPr lang="zh-CN" altLang="en-US"/>
              </a:p>
            </p:txBody>
          </p:sp>
          <p:sp>
            <p:nvSpPr>
              <p:cNvPr id="739466" name="Freeform 138"/>
              <p:cNvSpPr>
                <a:spLocks/>
              </p:cNvSpPr>
              <p:nvPr/>
            </p:nvSpPr>
            <p:spPr bwMode="auto">
              <a:xfrm>
                <a:off x="2548" y="2160"/>
                <a:ext cx="107" cy="107"/>
              </a:xfrm>
              <a:custGeom>
                <a:avLst/>
                <a:gdLst/>
                <a:ahLst/>
                <a:cxnLst>
                  <a:cxn ang="0">
                    <a:pos x="225" y="27"/>
                  </a:cxn>
                  <a:cxn ang="0">
                    <a:pos x="290" y="137"/>
                  </a:cxn>
                  <a:cxn ang="0">
                    <a:pos x="277" y="244"/>
                  </a:cxn>
                  <a:cxn ang="0">
                    <a:pos x="285" y="366"/>
                  </a:cxn>
                  <a:cxn ang="0">
                    <a:pos x="285" y="399"/>
                  </a:cxn>
                  <a:cxn ang="0">
                    <a:pos x="277" y="440"/>
                  </a:cxn>
                  <a:cxn ang="0">
                    <a:pos x="310" y="468"/>
                  </a:cxn>
                  <a:cxn ang="0">
                    <a:pos x="337" y="500"/>
                  </a:cxn>
                  <a:cxn ang="0">
                    <a:pos x="386" y="500"/>
                  </a:cxn>
                  <a:cxn ang="0">
                    <a:pos x="555" y="508"/>
                  </a:cxn>
                  <a:cxn ang="0">
                    <a:pos x="640" y="533"/>
                  </a:cxn>
                  <a:cxn ang="0">
                    <a:pos x="747" y="561"/>
                  </a:cxn>
                  <a:cxn ang="0">
                    <a:pos x="743" y="646"/>
                  </a:cxn>
                  <a:cxn ang="0">
                    <a:pos x="679" y="628"/>
                  </a:cxn>
                  <a:cxn ang="0">
                    <a:pos x="663" y="588"/>
                  </a:cxn>
                  <a:cxn ang="0">
                    <a:pos x="655" y="662"/>
                  </a:cxn>
                  <a:cxn ang="0">
                    <a:pos x="611" y="718"/>
                  </a:cxn>
                  <a:cxn ang="0">
                    <a:pos x="491" y="743"/>
                  </a:cxn>
                  <a:cxn ang="0">
                    <a:pos x="507" y="702"/>
                  </a:cxn>
                  <a:cxn ang="0">
                    <a:pos x="570" y="628"/>
                  </a:cxn>
                  <a:cxn ang="0">
                    <a:pos x="519" y="597"/>
                  </a:cxn>
                  <a:cxn ang="0">
                    <a:pos x="491" y="666"/>
                  </a:cxn>
                  <a:cxn ang="0">
                    <a:pos x="407" y="739"/>
                  </a:cxn>
                  <a:cxn ang="0">
                    <a:pos x="294" y="739"/>
                  </a:cxn>
                  <a:cxn ang="0">
                    <a:pos x="419" y="653"/>
                  </a:cxn>
                  <a:cxn ang="0">
                    <a:pos x="471" y="597"/>
                  </a:cxn>
                  <a:cxn ang="0">
                    <a:pos x="443" y="568"/>
                  </a:cxn>
                  <a:cxn ang="0">
                    <a:pos x="398" y="625"/>
                  </a:cxn>
                  <a:cxn ang="0">
                    <a:pos x="318" y="687"/>
                  </a:cxn>
                  <a:cxn ang="0">
                    <a:pos x="250" y="722"/>
                  </a:cxn>
                  <a:cxn ang="0">
                    <a:pos x="161" y="730"/>
                  </a:cxn>
                  <a:cxn ang="0">
                    <a:pos x="217" y="687"/>
                  </a:cxn>
                  <a:cxn ang="0">
                    <a:pos x="285" y="628"/>
                  </a:cxn>
                  <a:cxn ang="0">
                    <a:pos x="266" y="597"/>
                  </a:cxn>
                  <a:cxn ang="0">
                    <a:pos x="233" y="649"/>
                  </a:cxn>
                  <a:cxn ang="0">
                    <a:pos x="165" y="699"/>
                  </a:cxn>
                  <a:cxn ang="0">
                    <a:pos x="81" y="706"/>
                  </a:cxn>
                  <a:cxn ang="0">
                    <a:pos x="37" y="636"/>
                  </a:cxn>
                  <a:cxn ang="0">
                    <a:pos x="189" y="613"/>
                  </a:cxn>
                  <a:cxn ang="0">
                    <a:pos x="281" y="558"/>
                  </a:cxn>
                  <a:cxn ang="0">
                    <a:pos x="298" y="508"/>
                  </a:cxn>
                  <a:cxn ang="0">
                    <a:pos x="261" y="533"/>
                  </a:cxn>
                  <a:cxn ang="0">
                    <a:pos x="157" y="601"/>
                  </a:cxn>
                  <a:cxn ang="0">
                    <a:pos x="37" y="636"/>
                  </a:cxn>
                  <a:cxn ang="0">
                    <a:pos x="13" y="492"/>
                  </a:cxn>
                  <a:cxn ang="0">
                    <a:pos x="81" y="476"/>
                  </a:cxn>
                  <a:cxn ang="0">
                    <a:pos x="225" y="488"/>
                  </a:cxn>
                  <a:cxn ang="0">
                    <a:pos x="250" y="460"/>
                  </a:cxn>
                  <a:cxn ang="0">
                    <a:pos x="174" y="472"/>
                  </a:cxn>
                  <a:cxn ang="0">
                    <a:pos x="13" y="440"/>
                  </a:cxn>
                  <a:cxn ang="0">
                    <a:pos x="4" y="310"/>
                  </a:cxn>
                  <a:cxn ang="0">
                    <a:pos x="9" y="169"/>
                  </a:cxn>
                  <a:cxn ang="0">
                    <a:pos x="89" y="97"/>
                  </a:cxn>
                  <a:cxn ang="0">
                    <a:pos x="9" y="129"/>
                  </a:cxn>
                  <a:cxn ang="0">
                    <a:pos x="53" y="43"/>
                  </a:cxn>
                  <a:cxn ang="0">
                    <a:pos x="138" y="0"/>
                  </a:cxn>
                </a:cxnLst>
                <a:rect l="0" t="0" r="r" b="b"/>
                <a:pathLst>
                  <a:path w="747" h="747">
                    <a:moveTo>
                      <a:pt x="138" y="0"/>
                    </a:moveTo>
                    <a:lnTo>
                      <a:pt x="225" y="27"/>
                    </a:lnTo>
                    <a:lnTo>
                      <a:pt x="266" y="63"/>
                    </a:lnTo>
                    <a:lnTo>
                      <a:pt x="290" y="137"/>
                    </a:lnTo>
                    <a:lnTo>
                      <a:pt x="290" y="204"/>
                    </a:lnTo>
                    <a:lnTo>
                      <a:pt x="277" y="244"/>
                    </a:lnTo>
                    <a:lnTo>
                      <a:pt x="285" y="314"/>
                    </a:lnTo>
                    <a:lnTo>
                      <a:pt x="285" y="366"/>
                    </a:lnTo>
                    <a:lnTo>
                      <a:pt x="273" y="379"/>
                    </a:lnTo>
                    <a:lnTo>
                      <a:pt x="285" y="399"/>
                    </a:lnTo>
                    <a:lnTo>
                      <a:pt x="294" y="419"/>
                    </a:lnTo>
                    <a:lnTo>
                      <a:pt x="277" y="440"/>
                    </a:lnTo>
                    <a:lnTo>
                      <a:pt x="277" y="460"/>
                    </a:lnTo>
                    <a:lnTo>
                      <a:pt x="310" y="468"/>
                    </a:lnTo>
                    <a:lnTo>
                      <a:pt x="306" y="488"/>
                    </a:lnTo>
                    <a:lnTo>
                      <a:pt x="337" y="500"/>
                    </a:lnTo>
                    <a:lnTo>
                      <a:pt x="367" y="492"/>
                    </a:lnTo>
                    <a:lnTo>
                      <a:pt x="386" y="500"/>
                    </a:lnTo>
                    <a:lnTo>
                      <a:pt x="475" y="513"/>
                    </a:lnTo>
                    <a:lnTo>
                      <a:pt x="555" y="508"/>
                    </a:lnTo>
                    <a:lnTo>
                      <a:pt x="606" y="513"/>
                    </a:lnTo>
                    <a:lnTo>
                      <a:pt x="640" y="533"/>
                    </a:lnTo>
                    <a:lnTo>
                      <a:pt x="720" y="533"/>
                    </a:lnTo>
                    <a:lnTo>
                      <a:pt x="747" y="561"/>
                    </a:lnTo>
                    <a:lnTo>
                      <a:pt x="747" y="592"/>
                    </a:lnTo>
                    <a:lnTo>
                      <a:pt x="743" y="646"/>
                    </a:lnTo>
                    <a:lnTo>
                      <a:pt x="679" y="662"/>
                    </a:lnTo>
                    <a:lnTo>
                      <a:pt x="679" y="628"/>
                    </a:lnTo>
                    <a:lnTo>
                      <a:pt x="675" y="601"/>
                    </a:lnTo>
                    <a:lnTo>
                      <a:pt x="663" y="588"/>
                    </a:lnTo>
                    <a:lnTo>
                      <a:pt x="659" y="621"/>
                    </a:lnTo>
                    <a:lnTo>
                      <a:pt x="655" y="662"/>
                    </a:lnTo>
                    <a:lnTo>
                      <a:pt x="640" y="687"/>
                    </a:lnTo>
                    <a:lnTo>
                      <a:pt x="611" y="718"/>
                    </a:lnTo>
                    <a:lnTo>
                      <a:pt x="544" y="734"/>
                    </a:lnTo>
                    <a:lnTo>
                      <a:pt x="491" y="743"/>
                    </a:lnTo>
                    <a:lnTo>
                      <a:pt x="430" y="747"/>
                    </a:lnTo>
                    <a:lnTo>
                      <a:pt x="507" y="702"/>
                    </a:lnTo>
                    <a:lnTo>
                      <a:pt x="559" y="662"/>
                    </a:lnTo>
                    <a:lnTo>
                      <a:pt x="570" y="628"/>
                    </a:lnTo>
                    <a:lnTo>
                      <a:pt x="563" y="601"/>
                    </a:lnTo>
                    <a:lnTo>
                      <a:pt x="519" y="597"/>
                    </a:lnTo>
                    <a:lnTo>
                      <a:pt x="503" y="628"/>
                    </a:lnTo>
                    <a:lnTo>
                      <a:pt x="491" y="666"/>
                    </a:lnTo>
                    <a:lnTo>
                      <a:pt x="450" y="706"/>
                    </a:lnTo>
                    <a:lnTo>
                      <a:pt x="407" y="739"/>
                    </a:lnTo>
                    <a:lnTo>
                      <a:pt x="362" y="743"/>
                    </a:lnTo>
                    <a:lnTo>
                      <a:pt x="294" y="739"/>
                    </a:lnTo>
                    <a:lnTo>
                      <a:pt x="367" y="681"/>
                    </a:lnTo>
                    <a:lnTo>
                      <a:pt x="419" y="653"/>
                    </a:lnTo>
                    <a:lnTo>
                      <a:pt x="458" y="621"/>
                    </a:lnTo>
                    <a:lnTo>
                      <a:pt x="471" y="597"/>
                    </a:lnTo>
                    <a:lnTo>
                      <a:pt x="468" y="572"/>
                    </a:lnTo>
                    <a:lnTo>
                      <a:pt x="443" y="568"/>
                    </a:lnTo>
                    <a:lnTo>
                      <a:pt x="415" y="592"/>
                    </a:lnTo>
                    <a:lnTo>
                      <a:pt x="398" y="625"/>
                    </a:lnTo>
                    <a:lnTo>
                      <a:pt x="362" y="666"/>
                    </a:lnTo>
                    <a:lnTo>
                      <a:pt x="318" y="687"/>
                    </a:lnTo>
                    <a:lnTo>
                      <a:pt x="285" y="706"/>
                    </a:lnTo>
                    <a:lnTo>
                      <a:pt x="250" y="722"/>
                    </a:lnTo>
                    <a:lnTo>
                      <a:pt x="209" y="730"/>
                    </a:lnTo>
                    <a:lnTo>
                      <a:pt x="161" y="730"/>
                    </a:lnTo>
                    <a:lnTo>
                      <a:pt x="115" y="721"/>
                    </a:lnTo>
                    <a:lnTo>
                      <a:pt x="217" y="687"/>
                    </a:lnTo>
                    <a:lnTo>
                      <a:pt x="257" y="666"/>
                    </a:lnTo>
                    <a:lnTo>
                      <a:pt x="285" y="628"/>
                    </a:lnTo>
                    <a:lnTo>
                      <a:pt x="290" y="597"/>
                    </a:lnTo>
                    <a:lnTo>
                      <a:pt x="266" y="597"/>
                    </a:lnTo>
                    <a:lnTo>
                      <a:pt x="254" y="625"/>
                    </a:lnTo>
                    <a:lnTo>
                      <a:pt x="233" y="649"/>
                    </a:lnTo>
                    <a:lnTo>
                      <a:pt x="201" y="674"/>
                    </a:lnTo>
                    <a:lnTo>
                      <a:pt x="165" y="699"/>
                    </a:lnTo>
                    <a:lnTo>
                      <a:pt x="117" y="719"/>
                    </a:lnTo>
                    <a:lnTo>
                      <a:pt x="81" y="706"/>
                    </a:lnTo>
                    <a:lnTo>
                      <a:pt x="65" y="687"/>
                    </a:lnTo>
                    <a:lnTo>
                      <a:pt x="37" y="636"/>
                    </a:lnTo>
                    <a:lnTo>
                      <a:pt x="89" y="625"/>
                    </a:lnTo>
                    <a:lnTo>
                      <a:pt x="189" y="613"/>
                    </a:lnTo>
                    <a:lnTo>
                      <a:pt x="250" y="585"/>
                    </a:lnTo>
                    <a:lnTo>
                      <a:pt x="281" y="558"/>
                    </a:lnTo>
                    <a:lnTo>
                      <a:pt x="294" y="525"/>
                    </a:lnTo>
                    <a:lnTo>
                      <a:pt x="298" y="508"/>
                    </a:lnTo>
                    <a:lnTo>
                      <a:pt x="281" y="508"/>
                    </a:lnTo>
                    <a:lnTo>
                      <a:pt x="261" y="533"/>
                    </a:lnTo>
                    <a:lnTo>
                      <a:pt x="229" y="576"/>
                    </a:lnTo>
                    <a:lnTo>
                      <a:pt x="157" y="601"/>
                    </a:lnTo>
                    <a:lnTo>
                      <a:pt x="89" y="622"/>
                    </a:lnTo>
                    <a:lnTo>
                      <a:pt x="37" y="636"/>
                    </a:lnTo>
                    <a:lnTo>
                      <a:pt x="17" y="553"/>
                    </a:lnTo>
                    <a:lnTo>
                      <a:pt x="13" y="492"/>
                    </a:lnTo>
                    <a:lnTo>
                      <a:pt x="13" y="439"/>
                    </a:lnTo>
                    <a:lnTo>
                      <a:pt x="81" y="476"/>
                    </a:lnTo>
                    <a:lnTo>
                      <a:pt x="161" y="492"/>
                    </a:lnTo>
                    <a:lnTo>
                      <a:pt x="225" y="488"/>
                    </a:lnTo>
                    <a:lnTo>
                      <a:pt x="242" y="481"/>
                    </a:lnTo>
                    <a:lnTo>
                      <a:pt x="250" y="460"/>
                    </a:lnTo>
                    <a:lnTo>
                      <a:pt x="213" y="460"/>
                    </a:lnTo>
                    <a:lnTo>
                      <a:pt x="174" y="472"/>
                    </a:lnTo>
                    <a:lnTo>
                      <a:pt x="79" y="476"/>
                    </a:lnTo>
                    <a:lnTo>
                      <a:pt x="13" y="440"/>
                    </a:lnTo>
                    <a:lnTo>
                      <a:pt x="9" y="363"/>
                    </a:lnTo>
                    <a:lnTo>
                      <a:pt x="4" y="310"/>
                    </a:lnTo>
                    <a:lnTo>
                      <a:pt x="0" y="258"/>
                    </a:lnTo>
                    <a:lnTo>
                      <a:pt x="9" y="169"/>
                    </a:lnTo>
                    <a:lnTo>
                      <a:pt x="29" y="137"/>
                    </a:lnTo>
                    <a:lnTo>
                      <a:pt x="89" y="97"/>
                    </a:lnTo>
                    <a:lnTo>
                      <a:pt x="70" y="101"/>
                    </a:lnTo>
                    <a:lnTo>
                      <a:pt x="9" y="129"/>
                    </a:lnTo>
                    <a:lnTo>
                      <a:pt x="33" y="72"/>
                    </a:lnTo>
                    <a:lnTo>
                      <a:pt x="53" y="43"/>
                    </a:lnTo>
                    <a:lnTo>
                      <a:pt x="70" y="23"/>
                    </a:lnTo>
                    <a:lnTo>
                      <a:pt x="138" y="0"/>
                    </a:lnTo>
                    <a:close/>
                  </a:path>
                </a:pathLst>
              </a:custGeom>
              <a:solidFill>
                <a:srgbClr val="E0E0E0"/>
              </a:solidFill>
              <a:ln w="9525">
                <a:noFill/>
                <a:round/>
                <a:headEnd/>
                <a:tailEnd/>
              </a:ln>
            </p:spPr>
            <p:txBody>
              <a:bodyPr/>
              <a:lstStyle/>
              <a:p>
                <a:endParaRPr lang="zh-CN" altLang="en-US"/>
              </a:p>
            </p:txBody>
          </p:sp>
          <p:sp>
            <p:nvSpPr>
              <p:cNvPr id="739467" name="Freeform 139"/>
              <p:cNvSpPr>
                <a:spLocks/>
              </p:cNvSpPr>
              <p:nvPr/>
            </p:nvSpPr>
            <p:spPr bwMode="auto">
              <a:xfrm>
                <a:off x="2555" y="2200"/>
                <a:ext cx="27" cy="24"/>
              </a:xfrm>
              <a:custGeom>
                <a:avLst/>
                <a:gdLst/>
                <a:ahLst/>
                <a:cxnLst>
                  <a:cxn ang="0">
                    <a:pos x="188" y="0"/>
                  </a:cxn>
                  <a:cxn ang="0">
                    <a:pos x="188" y="13"/>
                  </a:cxn>
                  <a:cxn ang="0">
                    <a:pos x="163" y="46"/>
                  </a:cxn>
                  <a:cxn ang="0">
                    <a:pos x="141" y="64"/>
                  </a:cxn>
                  <a:cxn ang="0">
                    <a:pos x="90" y="101"/>
                  </a:cxn>
                  <a:cxn ang="0">
                    <a:pos x="69" y="117"/>
                  </a:cxn>
                  <a:cxn ang="0">
                    <a:pos x="23" y="153"/>
                  </a:cxn>
                  <a:cxn ang="0">
                    <a:pos x="74" y="136"/>
                  </a:cxn>
                  <a:cxn ang="0">
                    <a:pos x="125" y="121"/>
                  </a:cxn>
                  <a:cxn ang="0">
                    <a:pos x="177" y="117"/>
                  </a:cxn>
                  <a:cxn ang="0">
                    <a:pos x="173" y="132"/>
                  </a:cxn>
                  <a:cxn ang="0">
                    <a:pos x="90" y="148"/>
                  </a:cxn>
                  <a:cxn ang="0">
                    <a:pos x="47" y="165"/>
                  </a:cxn>
                  <a:cxn ang="0">
                    <a:pos x="23" y="168"/>
                  </a:cxn>
                  <a:cxn ang="0">
                    <a:pos x="2" y="162"/>
                  </a:cxn>
                  <a:cxn ang="0">
                    <a:pos x="0" y="142"/>
                  </a:cxn>
                  <a:cxn ang="0">
                    <a:pos x="17" y="127"/>
                  </a:cxn>
                  <a:cxn ang="0">
                    <a:pos x="40" y="105"/>
                  </a:cxn>
                  <a:cxn ang="0">
                    <a:pos x="67" y="72"/>
                  </a:cxn>
                  <a:cxn ang="0">
                    <a:pos x="96" y="36"/>
                  </a:cxn>
                  <a:cxn ang="0">
                    <a:pos x="130" y="11"/>
                  </a:cxn>
                  <a:cxn ang="0">
                    <a:pos x="165" y="2"/>
                  </a:cxn>
                  <a:cxn ang="0">
                    <a:pos x="188" y="0"/>
                  </a:cxn>
                </a:cxnLst>
                <a:rect l="0" t="0" r="r" b="b"/>
                <a:pathLst>
                  <a:path w="188" h="168">
                    <a:moveTo>
                      <a:pt x="188" y="0"/>
                    </a:moveTo>
                    <a:lnTo>
                      <a:pt x="188" y="13"/>
                    </a:lnTo>
                    <a:lnTo>
                      <a:pt x="163" y="46"/>
                    </a:lnTo>
                    <a:lnTo>
                      <a:pt x="141" y="64"/>
                    </a:lnTo>
                    <a:lnTo>
                      <a:pt x="90" y="101"/>
                    </a:lnTo>
                    <a:lnTo>
                      <a:pt x="69" y="117"/>
                    </a:lnTo>
                    <a:lnTo>
                      <a:pt x="23" y="153"/>
                    </a:lnTo>
                    <a:lnTo>
                      <a:pt x="74" y="136"/>
                    </a:lnTo>
                    <a:lnTo>
                      <a:pt x="125" y="121"/>
                    </a:lnTo>
                    <a:lnTo>
                      <a:pt x="177" y="117"/>
                    </a:lnTo>
                    <a:lnTo>
                      <a:pt x="173" y="132"/>
                    </a:lnTo>
                    <a:lnTo>
                      <a:pt x="90" y="148"/>
                    </a:lnTo>
                    <a:lnTo>
                      <a:pt x="47" y="165"/>
                    </a:lnTo>
                    <a:lnTo>
                      <a:pt x="23" y="168"/>
                    </a:lnTo>
                    <a:lnTo>
                      <a:pt x="2" y="162"/>
                    </a:lnTo>
                    <a:lnTo>
                      <a:pt x="0" y="142"/>
                    </a:lnTo>
                    <a:lnTo>
                      <a:pt x="17" y="127"/>
                    </a:lnTo>
                    <a:lnTo>
                      <a:pt x="40" y="105"/>
                    </a:lnTo>
                    <a:lnTo>
                      <a:pt x="67" y="72"/>
                    </a:lnTo>
                    <a:lnTo>
                      <a:pt x="96" y="36"/>
                    </a:lnTo>
                    <a:lnTo>
                      <a:pt x="130" y="11"/>
                    </a:lnTo>
                    <a:lnTo>
                      <a:pt x="165" y="2"/>
                    </a:lnTo>
                    <a:lnTo>
                      <a:pt x="188" y="0"/>
                    </a:lnTo>
                    <a:close/>
                  </a:path>
                </a:pathLst>
              </a:custGeom>
              <a:solidFill>
                <a:srgbClr val="C0C0C0"/>
              </a:solidFill>
              <a:ln w="9525">
                <a:noFill/>
                <a:round/>
                <a:headEnd/>
                <a:tailEnd/>
              </a:ln>
            </p:spPr>
            <p:txBody>
              <a:bodyPr/>
              <a:lstStyle/>
              <a:p>
                <a:endParaRPr lang="zh-CN" altLang="en-US"/>
              </a:p>
            </p:txBody>
          </p:sp>
          <p:sp>
            <p:nvSpPr>
              <p:cNvPr id="739468" name="Freeform 140"/>
              <p:cNvSpPr>
                <a:spLocks/>
              </p:cNvSpPr>
              <p:nvPr/>
            </p:nvSpPr>
            <p:spPr bwMode="auto">
              <a:xfrm>
                <a:off x="2556" y="2180"/>
                <a:ext cx="25" cy="32"/>
              </a:xfrm>
              <a:custGeom>
                <a:avLst/>
                <a:gdLst/>
                <a:ahLst/>
                <a:cxnLst>
                  <a:cxn ang="0">
                    <a:pos x="139" y="0"/>
                  </a:cxn>
                  <a:cxn ang="0">
                    <a:pos x="163" y="4"/>
                  </a:cxn>
                  <a:cxn ang="0">
                    <a:pos x="171" y="24"/>
                  </a:cxn>
                  <a:cxn ang="0">
                    <a:pos x="169" y="42"/>
                  </a:cxn>
                  <a:cxn ang="0">
                    <a:pos x="155" y="64"/>
                  </a:cxn>
                  <a:cxn ang="0">
                    <a:pos x="136" y="70"/>
                  </a:cxn>
                  <a:cxn ang="0">
                    <a:pos x="98" y="95"/>
                  </a:cxn>
                  <a:cxn ang="0">
                    <a:pos x="61" y="126"/>
                  </a:cxn>
                  <a:cxn ang="0">
                    <a:pos x="37" y="166"/>
                  </a:cxn>
                  <a:cxn ang="0">
                    <a:pos x="8" y="208"/>
                  </a:cxn>
                  <a:cxn ang="0">
                    <a:pos x="0" y="221"/>
                  </a:cxn>
                  <a:cxn ang="0">
                    <a:pos x="8" y="171"/>
                  </a:cxn>
                  <a:cxn ang="0">
                    <a:pos x="15" y="127"/>
                  </a:cxn>
                  <a:cxn ang="0">
                    <a:pos x="28" y="89"/>
                  </a:cxn>
                  <a:cxn ang="0">
                    <a:pos x="51" y="54"/>
                  </a:cxn>
                  <a:cxn ang="0">
                    <a:pos x="114" y="6"/>
                  </a:cxn>
                  <a:cxn ang="0">
                    <a:pos x="139" y="0"/>
                  </a:cxn>
                </a:cxnLst>
                <a:rect l="0" t="0" r="r" b="b"/>
                <a:pathLst>
                  <a:path w="171" h="221">
                    <a:moveTo>
                      <a:pt x="139" y="0"/>
                    </a:moveTo>
                    <a:lnTo>
                      <a:pt x="163" y="4"/>
                    </a:lnTo>
                    <a:lnTo>
                      <a:pt x="171" y="24"/>
                    </a:lnTo>
                    <a:lnTo>
                      <a:pt x="169" y="42"/>
                    </a:lnTo>
                    <a:lnTo>
                      <a:pt x="155" y="64"/>
                    </a:lnTo>
                    <a:lnTo>
                      <a:pt x="136" y="70"/>
                    </a:lnTo>
                    <a:lnTo>
                      <a:pt x="98" y="95"/>
                    </a:lnTo>
                    <a:lnTo>
                      <a:pt x="61" y="126"/>
                    </a:lnTo>
                    <a:lnTo>
                      <a:pt x="37" y="166"/>
                    </a:lnTo>
                    <a:lnTo>
                      <a:pt x="8" y="208"/>
                    </a:lnTo>
                    <a:lnTo>
                      <a:pt x="0" y="221"/>
                    </a:lnTo>
                    <a:lnTo>
                      <a:pt x="8" y="171"/>
                    </a:lnTo>
                    <a:lnTo>
                      <a:pt x="15" y="127"/>
                    </a:lnTo>
                    <a:lnTo>
                      <a:pt x="28" y="89"/>
                    </a:lnTo>
                    <a:lnTo>
                      <a:pt x="51" y="54"/>
                    </a:lnTo>
                    <a:lnTo>
                      <a:pt x="114" y="6"/>
                    </a:lnTo>
                    <a:lnTo>
                      <a:pt x="139" y="0"/>
                    </a:lnTo>
                    <a:close/>
                  </a:path>
                </a:pathLst>
              </a:custGeom>
              <a:solidFill>
                <a:srgbClr val="C0C0C0"/>
              </a:solidFill>
              <a:ln w="9525">
                <a:noFill/>
                <a:round/>
                <a:headEnd/>
                <a:tailEnd/>
              </a:ln>
            </p:spPr>
            <p:txBody>
              <a:bodyPr/>
              <a:lstStyle/>
              <a:p>
                <a:endParaRPr lang="zh-CN" altLang="en-US"/>
              </a:p>
            </p:txBody>
          </p:sp>
          <p:sp>
            <p:nvSpPr>
              <p:cNvPr id="739469" name="Freeform 141"/>
              <p:cNvSpPr>
                <a:spLocks/>
              </p:cNvSpPr>
              <p:nvPr/>
            </p:nvSpPr>
            <p:spPr bwMode="auto">
              <a:xfrm>
                <a:off x="2559" y="2149"/>
                <a:ext cx="26" cy="18"/>
              </a:xfrm>
              <a:custGeom>
                <a:avLst/>
                <a:gdLst/>
                <a:ahLst/>
                <a:cxnLst>
                  <a:cxn ang="0">
                    <a:pos x="182" y="127"/>
                  </a:cxn>
                  <a:cxn ang="0">
                    <a:pos x="150" y="99"/>
                  </a:cxn>
                  <a:cxn ang="0">
                    <a:pos x="98" y="80"/>
                  </a:cxn>
                  <a:cxn ang="0">
                    <a:pos x="63" y="70"/>
                  </a:cxn>
                  <a:cxn ang="0">
                    <a:pos x="0" y="0"/>
                  </a:cxn>
                  <a:cxn ang="0">
                    <a:pos x="47" y="27"/>
                  </a:cxn>
                  <a:cxn ang="0">
                    <a:pos x="91" y="46"/>
                  </a:cxn>
                  <a:cxn ang="0">
                    <a:pos x="123" y="62"/>
                  </a:cxn>
                  <a:cxn ang="0">
                    <a:pos x="138" y="80"/>
                  </a:cxn>
                  <a:cxn ang="0">
                    <a:pos x="182" y="127"/>
                  </a:cxn>
                </a:cxnLst>
                <a:rect l="0" t="0" r="r" b="b"/>
                <a:pathLst>
                  <a:path w="182" h="127">
                    <a:moveTo>
                      <a:pt x="182" y="127"/>
                    </a:moveTo>
                    <a:lnTo>
                      <a:pt x="150" y="99"/>
                    </a:lnTo>
                    <a:lnTo>
                      <a:pt x="98" y="80"/>
                    </a:lnTo>
                    <a:lnTo>
                      <a:pt x="63" y="70"/>
                    </a:lnTo>
                    <a:lnTo>
                      <a:pt x="0" y="0"/>
                    </a:lnTo>
                    <a:lnTo>
                      <a:pt x="47" y="27"/>
                    </a:lnTo>
                    <a:lnTo>
                      <a:pt x="91" y="46"/>
                    </a:lnTo>
                    <a:lnTo>
                      <a:pt x="123" y="62"/>
                    </a:lnTo>
                    <a:lnTo>
                      <a:pt x="138" y="80"/>
                    </a:lnTo>
                    <a:lnTo>
                      <a:pt x="182" y="127"/>
                    </a:lnTo>
                    <a:close/>
                  </a:path>
                </a:pathLst>
              </a:custGeom>
              <a:solidFill>
                <a:srgbClr val="E0E0E0"/>
              </a:solidFill>
              <a:ln w="9525">
                <a:noFill/>
                <a:round/>
                <a:headEnd/>
                <a:tailEnd/>
              </a:ln>
            </p:spPr>
            <p:txBody>
              <a:bodyPr/>
              <a:lstStyle/>
              <a:p>
                <a:endParaRPr lang="zh-CN" altLang="en-US"/>
              </a:p>
            </p:txBody>
          </p:sp>
          <p:sp>
            <p:nvSpPr>
              <p:cNvPr id="739470" name="Freeform 142"/>
              <p:cNvSpPr>
                <a:spLocks/>
              </p:cNvSpPr>
              <p:nvPr/>
            </p:nvSpPr>
            <p:spPr bwMode="auto">
              <a:xfrm>
                <a:off x="2590" y="2182"/>
                <a:ext cx="15" cy="48"/>
              </a:xfrm>
              <a:custGeom>
                <a:avLst/>
                <a:gdLst/>
                <a:ahLst/>
                <a:cxnLst>
                  <a:cxn ang="0">
                    <a:pos x="102" y="331"/>
                  </a:cxn>
                  <a:cxn ang="0">
                    <a:pos x="51" y="331"/>
                  </a:cxn>
                  <a:cxn ang="0">
                    <a:pos x="35" y="327"/>
                  </a:cxn>
                  <a:cxn ang="0">
                    <a:pos x="35" y="314"/>
                  </a:cxn>
                  <a:cxn ang="0">
                    <a:pos x="24" y="302"/>
                  </a:cxn>
                  <a:cxn ang="0">
                    <a:pos x="8" y="290"/>
                  </a:cxn>
                  <a:cxn ang="0">
                    <a:pos x="16" y="278"/>
                  </a:cxn>
                  <a:cxn ang="0">
                    <a:pos x="16" y="261"/>
                  </a:cxn>
                  <a:cxn ang="0">
                    <a:pos x="4" y="242"/>
                  </a:cxn>
                  <a:cxn ang="0">
                    <a:pos x="4" y="221"/>
                  </a:cxn>
                  <a:cxn ang="0">
                    <a:pos x="12" y="197"/>
                  </a:cxn>
                  <a:cxn ang="0">
                    <a:pos x="12" y="145"/>
                  </a:cxn>
                  <a:cxn ang="0">
                    <a:pos x="0" y="96"/>
                  </a:cxn>
                  <a:cxn ang="0">
                    <a:pos x="4" y="61"/>
                  </a:cxn>
                  <a:cxn ang="0">
                    <a:pos x="4" y="0"/>
                  </a:cxn>
                  <a:cxn ang="0">
                    <a:pos x="35" y="91"/>
                  </a:cxn>
                  <a:cxn ang="0">
                    <a:pos x="63" y="177"/>
                  </a:cxn>
                  <a:cxn ang="0">
                    <a:pos x="82" y="269"/>
                  </a:cxn>
                  <a:cxn ang="0">
                    <a:pos x="102" y="331"/>
                  </a:cxn>
                </a:cxnLst>
                <a:rect l="0" t="0" r="r" b="b"/>
                <a:pathLst>
                  <a:path w="102" h="331">
                    <a:moveTo>
                      <a:pt x="102" y="331"/>
                    </a:moveTo>
                    <a:lnTo>
                      <a:pt x="51" y="331"/>
                    </a:lnTo>
                    <a:lnTo>
                      <a:pt x="35" y="327"/>
                    </a:lnTo>
                    <a:lnTo>
                      <a:pt x="35" y="314"/>
                    </a:lnTo>
                    <a:lnTo>
                      <a:pt x="24" y="302"/>
                    </a:lnTo>
                    <a:lnTo>
                      <a:pt x="8" y="290"/>
                    </a:lnTo>
                    <a:lnTo>
                      <a:pt x="16" y="278"/>
                    </a:lnTo>
                    <a:lnTo>
                      <a:pt x="16" y="261"/>
                    </a:lnTo>
                    <a:lnTo>
                      <a:pt x="4" y="242"/>
                    </a:lnTo>
                    <a:lnTo>
                      <a:pt x="4" y="221"/>
                    </a:lnTo>
                    <a:lnTo>
                      <a:pt x="12" y="197"/>
                    </a:lnTo>
                    <a:lnTo>
                      <a:pt x="12" y="145"/>
                    </a:lnTo>
                    <a:lnTo>
                      <a:pt x="0" y="96"/>
                    </a:lnTo>
                    <a:lnTo>
                      <a:pt x="4" y="61"/>
                    </a:lnTo>
                    <a:lnTo>
                      <a:pt x="4" y="0"/>
                    </a:lnTo>
                    <a:lnTo>
                      <a:pt x="35" y="91"/>
                    </a:lnTo>
                    <a:lnTo>
                      <a:pt x="63" y="177"/>
                    </a:lnTo>
                    <a:lnTo>
                      <a:pt x="82" y="269"/>
                    </a:lnTo>
                    <a:lnTo>
                      <a:pt x="102" y="331"/>
                    </a:lnTo>
                    <a:close/>
                  </a:path>
                </a:pathLst>
              </a:custGeom>
              <a:solidFill>
                <a:srgbClr val="E0E0E0"/>
              </a:solidFill>
              <a:ln w="9525">
                <a:noFill/>
                <a:round/>
                <a:headEnd/>
                <a:tailEnd/>
              </a:ln>
            </p:spPr>
            <p:txBody>
              <a:bodyPr/>
              <a:lstStyle/>
              <a:p>
                <a:endParaRPr lang="zh-CN" altLang="en-US"/>
              </a:p>
            </p:txBody>
          </p:sp>
          <p:sp>
            <p:nvSpPr>
              <p:cNvPr id="739471" name="Freeform 143"/>
              <p:cNvSpPr>
                <a:spLocks/>
              </p:cNvSpPr>
              <p:nvPr/>
            </p:nvSpPr>
            <p:spPr bwMode="auto">
              <a:xfrm>
                <a:off x="2557" y="2233"/>
                <a:ext cx="26" cy="9"/>
              </a:xfrm>
              <a:custGeom>
                <a:avLst/>
                <a:gdLst/>
                <a:ahLst/>
                <a:cxnLst>
                  <a:cxn ang="0">
                    <a:pos x="38" y="30"/>
                  </a:cxn>
                  <a:cxn ang="0">
                    <a:pos x="78" y="13"/>
                  </a:cxn>
                  <a:cxn ang="0">
                    <a:pos x="115" y="3"/>
                  </a:cxn>
                  <a:cxn ang="0">
                    <a:pos x="164" y="0"/>
                  </a:cxn>
                  <a:cxn ang="0">
                    <a:pos x="185" y="4"/>
                  </a:cxn>
                  <a:cxn ang="0">
                    <a:pos x="176" y="23"/>
                  </a:cxn>
                  <a:cxn ang="0">
                    <a:pos x="156" y="38"/>
                  </a:cxn>
                  <a:cxn ang="0">
                    <a:pos x="113" y="51"/>
                  </a:cxn>
                  <a:cxn ang="0">
                    <a:pos x="45" y="62"/>
                  </a:cxn>
                  <a:cxn ang="0">
                    <a:pos x="0" y="58"/>
                  </a:cxn>
                  <a:cxn ang="0">
                    <a:pos x="38" y="30"/>
                  </a:cxn>
                </a:cxnLst>
                <a:rect l="0" t="0" r="r" b="b"/>
                <a:pathLst>
                  <a:path w="185" h="62">
                    <a:moveTo>
                      <a:pt x="38" y="30"/>
                    </a:moveTo>
                    <a:lnTo>
                      <a:pt x="78" y="13"/>
                    </a:lnTo>
                    <a:lnTo>
                      <a:pt x="115" y="3"/>
                    </a:lnTo>
                    <a:lnTo>
                      <a:pt x="164" y="0"/>
                    </a:lnTo>
                    <a:lnTo>
                      <a:pt x="185" y="4"/>
                    </a:lnTo>
                    <a:lnTo>
                      <a:pt x="176" y="23"/>
                    </a:lnTo>
                    <a:lnTo>
                      <a:pt x="156" y="38"/>
                    </a:lnTo>
                    <a:lnTo>
                      <a:pt x="113" y="51"/>
                    </a:lnTo>
                    <a:lnTo>
                      <a:pt x="45" y="62"/>
                    </a:lnTo>
                    <a:lnTo>
                      <a:pt x="0" y="58"/>
                    </a:lnTo>
                    <a:lnTo>
                      <a:pt x="38" y="30"/>
                    </a:lnTo>
                    <a:close/>
                  </a:path>
                </a:pathLst>
              </a:custGeom>
              <a:solidFill>
                <a:srgbClr val="C0C0C0"/>
              </a:solidFill>
              <a:ln w="9525">
                <a:noFill/>
                <a:round/>
                <a:headEnd/>
                <a:tailEnd/>
              </a:ln>
            </p:spPr>
            <p:txBody>
              <a:bodyPr/>
              <a:lstStyle/>
              <a:p>
                <a:endParaRPr lang="zh-CN" altLang="en-US"/>
              </a:p>
            </p:txBody>
          </p:sp>
          <p:sp>
            <p:nvSpPr>
              <p:cNvPr id="739472" name="Freeform 144"/>
              <p:cNvSpPr>
                <a:spLocks/>
              </p:cNvSpPr>
              <p:nvPr/>
            </p:nvSpPr>
            <p:spPr bwMode="auto">
              <a:xfrm>
                <a:off x="2589" y="2238"/>
                <a:ext cx="16" cy="20"/>
              </a:xfrm>
              <a:custGeom>
                <a:avLst/>
                <a:gdLst/>
                <a:ahLst/>
                <a:cxnLst>
                  <a:cxn ang="0">
                    <a:pos x="60" y="38"/>
                  </a:cxn>
                  <a:cxn ang="0">
                    <a:pos x="74" y="8"/>
                  </a:cxn>
                  <a:cxn ang="0">
                    <a:pos x="95" y="0"/>
                  </a:cxn>
                  <a:cxn ang="0">
                    <a:pos x="109" y="6"/>
                  </a:cxn>
                  <a:cxn ang="0">
                    <a:pos x="111" y="23"/>
                  </a:cxn>
                  <a:cxn ang="0">
                    <a:pos x="102" y="49"/>
                  </a:cxn>
                  <a:cxn ang="0">
                    <a:pos x="85" y="74"/>
                  </a:cxn>
                  <a:cxn ang="0">
                    <a:pos x="66" y="97"/>
                  </a:cxn>
                  <a:cxn ang="0">
                    <a:pos x="40" y="119"/>
                  </a:cxn>
                  <a:cxn ang="0">
                    <a:pos x="0" y="138"/>
                  </a:cxn>
                  <a:cxn ang="0">
                    <a:pos x="36" y="99"/>
                  </a:cxn>
                  <a:cxn ang="0">
                    <a:pos x="47" y="70"/>
                  </a:cxn>
                  <a:cxn ang="0">
                    <a:pos x="60" y="38"/>
                  </a:cxn>
                </a:cxnLst>
                <a:rect l="0" t="0" r="r" b="b"/>
                <a:pathLst>
                  <a:path w="111" h="138">
                    <a:moveTo>
                      <a:pt x="60" y="38"/>
                    </a:moveTo>
                    <a:lnTo>
                      <a:pt x="74" y="8"/>
                    </a:lnTo>
                    <a:lnTo>
                      <a:pt x="95" y="0"/>
                    </a:lnTo>
                    <a:lnTo>
                      <a:pt x="109" y="6"/>
                    </a:lnTo>
                    <a:lnTo>
                      <a:pt x="111" y="23"/>
                    </a:lnTo>
                    <a:lnTo>
                      <a:pt x="102" y="49"/>
                    </a:lnTo>
                    <a:lnTo>
                      <a:pt x="85" y="74"/>
                    </a:lnTo>
                    <a:lnTo>
                      <a:pt x="66" y="97"/>
                    </a:lnTo>
                    <a:lnTo>
                      <a:pt x="40" y="119"/>
                    </a:lnTo>
                    <a:lnTo>
                      <a:pt x="0" y="138"/>
                    </a:lnTo>
                    <a:lnTo>
                      <a:pt x="36" y="99"/>
                    </a:lnTo>
                    <a:lnTo>
                      <a:pt x="47" y="70"/>
                    </a:lnTo>
                    <a:lnTo>
                      <a:pt x="60" y="38"/>
                    </a:lnTo>
                    <a:close/>
                  </a:path>
                </a:pathLst>
              </a:custGeom>
              <a:solidFill>
                <a:srgbClr val="C0C0C0"/>
              </a:solidFill>
              <a:ln w="9525">
                <a:noFill/>
                <a:round/>
                <a:headEnd/>
                <a:tailEnd/>
              </a:ln>
            </p:spPr>
            <p:txBody>
              <a:bodyPr/>
              <a:lstStyle/>
              <a:p>
                <a:endParaRPr lang="zh-CN" altLang="en-US"/>
              </a:p>
            </p:txBody>
          </p:sp>
          <p:sp>
            <p:nvSpPr>
              <p:cNvPr id="739473" name="Freeform 145"/>
              <p:cNvSpPr>
                <a:spLocks/>
              </p:cNvSpPr>
              <p:nvPr/>
            </p:nvSpPr>
            <p:spPr bwMode="auto">
              <a:xfrm>
                <a:off x="2541" y="2133"/>
                <a:ext cx="38" cy="24"/>
              </a:xfrm>
              <a:custGeom>
                <a:avLst/>
                <a:gdLst/>
                <a:ahLst/>
                <a:cxnLst>
                  <a:cxn ang="0">
                    <a:pos x="266" y="167"/>
                  </a:cxn>
                  <a:cxn ang="0">
                    <a:pos x="258" y="99"/>
                  </a:cxn>
                  <a:cxn ang="0">
                    <a:pos x="202" y="74"/>
                  </a:cxn>
                  <a:cxn ang="0">
                    <a:pos x="127" y="44"/>
                  </a:cxn>
                  <a:cxn ang="0">
                    <a:pos x="72" y="23"/>
                  </a:cxn>
                  <a:cxn ang="0">
                    <a:pos x="21" y="0"/>
                  </a:cxn>
                  <a:cxn ang="0">
                    <a:pos x="0" y="48"/>
                  </a:cxn>
                  <a:cxn ang="0">
                    <a:pos x="49" y="76"/>
                  </a:cxn>
                  <a:cxn ang="0">
                    <a:pos x="106" y="97"/>
                  </a:cxn>
                  <a:cxn ang="0">
                    <a:pos x="150" y="110"/>
                  </a:cxn>
                  <a:cxn ang="0">
                    <a:pos x="204" y="138"/>
                  </a:cxn>
                  <a:cxn ang="0">
                    <a:pos x="266" y="167"/>
                  </a:cxn>
                </a:cxnLst>
                <a:rect l="0" t="0" r="r" b="b"/>
                <a:pathLst>
                  <a:path w="266" h="167">
                    <a:moveTo>
                      <a:pt x="266" y="167"/>
                    </a:moveTo>
                    <a:lnTo>
                      <a:pt x="258" y="99"/>
                    </a:lnTo>
                    <a:lnTo>
                      <a:pt x="202" y="74"/>
                    </a:lnTo>
                    <a:lnTo>
                      <a:pt x="127" y="44"/>
                    </a:lnTo>
                    <a:lnTo>
                      <a:pt x="72" y="23"/>
                    </a:lnTo>
                    <a:lnTo>
                      <a:pt x="21" y="0"/>
                    </a:lnTo>
                    <a:lnTo>
                      <a:pt x="0" y="48"/>
                    </a:lnTo>
                    <a:lnTo>
                      <a:pt x="49" y="76"/>
                    </a:lnTo>
                    <a:lnTo>
                      <a:pt x="106" y="97"/>
                    </a:lnTo>
                    <a:lnTo>
                      <a:pt x="150" y="110"/>
                    </a:lnTo>
                    <a:lnTo>
                      <a:pt x="204" y="138"/>
                    </a:lnTo>
                    <a:lnTo>
                      <a:pt x="266" y="167"/>
                    </a:lnTo>
                    <a:close/>
                  </a:path>
                </a:pathLst>
              </a:custGeom>
              <a:solidFill>
                <a:srgbClr val="E0E0E0"/>
              </a:solidFill>
              <a:ln w="9525">
                <a:noFill/>
                <a:round/>
                <a:headEnd/>
                <a:tailEnd/>
              </a:ln>
            </p:spPr>
            <p:txBody>
              <a:bodyPr/>
              <a:lstStyle/>
              <a:p>
                <a:endParaRPr lang="zh-CN" altLang="en-US"/>
              </a:p>
            </p:txBody>
          </p:sp>
        </p:grpSp>
        <p:grpSp>
          <p:nvGrpSpPr>
            <p:cNvPr id="739474" name="Group 146"/>
            <p:cNvGrpSpPr>
              <a:grpSpLocks/>
            </p:cNvGrpSpPr>
            <p:nvPr/>
          </p:nvGrpSpPr>
          <p:grpSpPr bwMode="auto">
            <a:xfrm flipH="1">
              <a:off x="3933" y="2647"/>
              <a:ext cx="195" cy="260"/>
              <a:chOff x="2498" y="2245"/>
              <a:chExt cx="78" cy="107"/>
            </a:xfrm>
          </p:grpSpPr>
          <p:sp>
            <p:nvSpPr>
              <p:cNvPr id="739475" name="Freeform 147"/>
              <p:cNvSpPr>
                <a:spLocks/>
              </p:cNvSpPr>
              <p:nvPr/>
            </p:nvSpPr>
            <p:spPr bwMode="auto">
              <a:xfrm>
                <a:off x="2498" y="2245"/>
                <a:ext cx="78" cy="107"/>
              </a:xfrm>
              <a:custGeom>
                <a:avLst/>
                <a:gdLst/>
                <a:ahLst/>
                <a:cxnLst>
                  <a:cxn ang="0">
                    <a:pos x="306" y="111"/>
                  </a:cxn>
                  <a:cxn ang="0">
                    <a:pos x="205" y="102"/>
                  </a:cxn>
                  <a:cxn ang="0">
                    <a:pos x="144" y="86"/>
                  </a:cxn>
                  <a:cxn ang="0">
                    <a:pos x="124" y="58"/>
                  </a:cxn>
                  <a:cxn ang="0">
                    <a:pos x="124" y="34"/>
                  </a:cxn>
                  <a:cxn ang="0">
                    <a:pos x="108" y="14"/>
                  </a:cxn>
                  <a:cxn ang="0">
                    <a:pos x="52" y="0"/>
                  </a:cxn>
                  <a:cxn ang="0">
                    <a:pos x="0" y="5"/>
                  </a:cxn>
                  <a:cxn ang="0">
                    <a:pos x="63" y="584"/>
                  </a:cxn>
                  <a:cxn ang="0">
                    <a:pos x="108" y="637"/>
                  </a:cxn>
                  <a:cxn ang="0">
                    <a:pos x="164" y="689"/>
                  </a:cxn>
                  <a:cxn ang="0">
                    <a:pos x="244" y="730"/>
                  </a:cxn>
                  <a:cxn ang="0">
                    <a:pos x="337" y="743"/>
                  </a:cxn>
                  <a:cxn ang="0">
                    <a:pos x="462" y="750"/>
                  </a:cxn>
                  <a:cxn ang="0">
                    <a:pos x="535" y="739"/>
                  </a:cxn>
                  <a:cxn ang="0">
                    <a:pos x="551" y="698"/>
                  </a:cxn>
                  <a:cxn ang="0">
                    <a:pos x="543" y="644"/>
                  </a:cxn>
                  <a:cxn ang="0">
                    <a:pos x="491" y="483"/>
                  </a:cxn>
                  <a:cxn ang="0">
                    <a:pos x="447" y="321"/>
                  </a:cxn>
                  <a:cxn ang="0">
                    <a:pos x="427" y="199"/>
                  </a:cxn>
                  <a:cxn ang="0">
                    <a:pos x="427" y="167"/>
                  </a:cxn>
                  <a:cxn ang="0">
                    <a:pos x="398" y="122"/>
                  </a:cxn>
                  <a:cxn ang="0">
                    <a:pos x="366" y="111"/>
                  </a:cxn>
                  <a:cxn ang="0">
                    <a:pos x="306" y="111"/>
                  </a:cxn>
                </a:cxnLst>
                <a:rect l="0" t="0" r="r" b="b"/>
                <a:pathLst>
                  <a:path w="551" h="750">
                    <a:moveTo>
                      <a:pt x="306" y="111"/>
                    </a:moveTo>
                    <a:lnTo>
                      <a:pt x="205" y="102"/>
                    </a:lnTo>
                    <a:lnTo>
                      <a:pt x="144" y="86"/>
                    </a:lnTo>
                    <a:lnTo>
                      <a:pt x="124" y="58"/>
                    </a:lnTo>
                    <a:lnTo>
                      <a:pt x="124" y="34"/>
                    </a:lnTo>
                    <a:lnTo>
                      <a:pt x="108" y="14"/>
                    </a:lnTo>
                    <a:lnTo>
                      <a:pt x="52" y="0"/>
                    </a:lnTo>
                    <a:lnTo>
                      <a:pt x="0" y="5"/>
                    </a:lnTo>
                    <a:lnTo>
                      <a:pt x="63" y="584"/>
                    </a:lnTo>
                    <a:lnTo>
                      <a:pt x="108" y="637"/>
                    </a:lnTo>
                    <a:lnTo>
                      <a:pt x="164" y="689"/>
                    </a:lnTo>
                    <a:lnTo>
                      <a:pt x="244" y="730"/>
                    </a:lnTo>
                    <a:lnTo>
                      <a:pt x="337" y="743"/>
                    </a:lnTo>
                    <a:lnTo>
                      <a:pt x="462" y="750"/>
                    </a:lnTo>
                    <a:lnTo>
                      <a:pt x="535" y="739"/>
                    </a:lnTo>
                    <a:lnTo>
                      <a:pt x="551" y="698"/>
                    </a:lnTo>
                    <a:lnTo>
                      <a:pt x="543" y="644"/>
                    </a:lnTo>
                    <a:lnTo>
                      <a:pt x="491" y="483"/>
                    </a:lnTo>
                    <a:lnTo>
                      <a:pt x="447" y="321"/>
                    </a:lnTo>
                    <a:lnTo>
                      <a:pt x="427" y="199"/>
                    </a:lnTo>
                    <a:lnTo>
                      <a:pt x="427" y="167"/>
                    </a:lnTo>
                    <a:lnTo>
                      <a:pt x="398" y="122"/>
                    </a:lnTo>
                    <a:lnTo>
                      <a:pt x="366" y="111"/>
                    </a:lnTo>
                    <a:lnTo>
                      <a:pt x="306" y="111"/>
                    </a:lnTo>
                    <a:close/>
                  </a:path>
                </a:pathLst>
              </a:custGeom>
              <a:solidFill>
                <a:srgbClr val="404040"/>
              </a:solidFill>
              <a:ln w="1588">
                <a:solidFill>
                  <a:srgbClr val="000000"/>
                </a:solidFill>
                <a:prstDash val="solid"/>
                <a:round/>
                <a:headEnd/>
                <a:tailEnd/>
              </a:ln>
            </p:spPr>
            <p:txBody>
              <a:bodyPr/>
              <a:lstStyle/>
              <a:p>
                <a:endParaRPr lang="zh-CN" altLang="en-US"/>
              </a:p>
            </p:txBody>
          </p:sp>
          <p:sp>
            <p:nvSpPr>
              <p:cNvPr id="739476" name="Freeform 148"/>
              <p:cNvSpPr>
                <a:spLocks/>
              </p:cNvSpPr>
              <p:nvPr/>
            </p:nvSpPr>
            <p:spPr bwMode="auto">
              <a:xfrm>
                <a:off x="2499" y="2250"/>
                <a:ext cx="68" cy="98"/>
              </a:xfrm>
              <a:custGeom>
                <a:avLst/>
                <a:gdLst/>
                <a:ahLst/>
                <a:cxnLst>
                  <a:cxn ang="0">
                    <a:pos x="310" y="138"/>
                  </a:cxn>
                  <a:cxn ang="0">
                    <a:pos x="221" y="134"/>
                  </a:cxn>
                  <a:cxn ang="0">
                    <a:pos x="128" y="118"/>
                  </a:cxn>
                  <a:cxn ang="0">
                    <a:pos x="73" y="89"/>
                  </a:cxn>
                  <a:cxn ang="0">
                    <a:pos x="41" y="65"/>
                  </a:cxn>
                  <a:cxn ang="0">
                    <a:pos x="0" y="0"/>
                  </a:cxn>
                  <a:cxn ang="0">
                    <a:pos x="60" y="529"/>
                  </a:cxn>
                  <a:cxn ang="0">
                    <a:pos x="101" y="578"/>
                  </a:cxn>
                  <a:cxn ang="0">
                    <a:pos x="145" y="623"/>
                  </a:cxn>
                  <a:cxn ang="0">
                    <a:pos x="201" y="654"/>
                  </a:cxn>
                  <a:cxn ang="0">
                    <a:pos x="249" y="671"/>
                  </a:cxn>
                  <a:cxn ang="0">
                    <a:pos x="310" y="679"/>
                  </a:cxn>
                  <a:cxn ang="0">
                    <a:pos x="365" y="687"/>
                  </a:cxn>
                  <a:cxn ang="0">
                    <a:pos x="429" y="687"/>
                  </a:cxn>
                  <a:cxn ang="0">
                    <a:pos x="457" y="679"/>
                  </a:cxn>
                  <a:cxn ang="0">
                    <a:pos x="474" y="654"/>
                  </a:cxn>
                  <a:cxn ang="0">
                    <a:pos x="466" y="615"/>
                  </a:cxn>
                  <a:cxn ang="0">
                    <a:pos x="425" y="521"/>
                  </a:cxn>
                  <a:cxn ang="0">
                    <a:pos x="357" y="206"/>
                  </a:cxn>
                  <a:cxn ang="0">
                    <a:pos x="345" y="162"/>
                  </a:cxn>
                  <a:cxn ang="0">
                    <a:pos x="310" y="138"/>
                  </a:cxn>
                </a:cxnLst>
                <a:rect l="0" t="0" r="r" b="b"/>
                <a:pathLst>
                  <a:path w="474" h="687">
                    <a:moveTo>
                      <a:pt x="310" y="138"/>
                    </a:moveTo>
                    <a:lnTo>
                      <a:pt x="221" y="134"/>
                    </a:lnTo>
                    <a:lnTo>
                      <a:pt x="128" y="118"/>
                    </a:lnTo>
                    <a:lnTo>
                      <a:pt x="73" y="89"/>
                    </a:lnTo>
                    <a:lnTo>
                      <a:pt x="41" y="65"/>
                    </a:lnTo>
                    <a:lnTo>
                      <a:pt x="0" y="0"/>
                    </a:lnTo>
                    <a:lnTo>
                      <a:pt x="60" y="529"/>
                    </a:lnTo>
                    <a:lnTo>
                      <a:pt x="101" y="578"/>
                    </a:lnTo>
                    <a:lnTo>
                      <a:pt x="145" y="623"/>
                    </a:lnTo>
                    <a:lnTo>
                      <a:pt x="201" y="654"/>
                    </a:lnTo>
                    <a:lnTo>
                      <a:pt x="249" y="671"/>
                    </a:lnTo>
                    <a:lnTo>
                      <a:pt x="310" y="679"/>
                    </a:lnTo>
                    <a:lnTo>
                      <a:pt x="365" y="687"/>
                    </a:lnTo>
                    <a:lnTo>
                      <a:pt x="429" y="687"/>
                    </a:lnTo>
                    <a:lnTo>
                      <a:pt x="457" y="679"/>
                    </a:lnTo>
                    <a:lnTo>
                      <a:pt x="474" y="654"/>
                    </a:lnTo>
                    <a:lnTo>
                      <a:pt x="466" y="615"/>
                    </a:lnTo>
                    <a:lnTo>
                      <a:pt x="425" y="521"/>
                    </a:lnTo>
                    <a:lnTo>
                      <a:pt x="357" y="206"/>
                    </a:lnTo>
                    <a:lnTo>
                      <a:pt x="345" y="162"/>
                    </a:lnTo>
                    <a:lnTo>
                      <a:pt x="310" y="138"/>
                    </a:lnTo>
                    <a:close/>
                  </a:path>
                </a:pathLst>
              </a:custGeom>
              <a:solidFill>
                <a:srgbClr val="606060"/>
              </a:solidFill>
              <a:ln w="9525">
                <a:noFill/>
                <a:round/>
                <a:headEnd/>
                <a:tailEnd/>
              </a:ln>
            </p:spPr>
            <p:txBody>
              <a:bodyPr/>
              <a:lstStyle/>
              <a:p>
                <a:endParaRPr lang="zh-CN" altLang="en-US"/>
              </a:p>
            </p:txBody>
          </p:sp>
        </p:grpSp>
        <p:sp>
          <p:nvSpPr>
            <p:cNvPr id="739477" name="Freeform 149"/>
            <p:cNvSpPr>
              <a:spLocks/>
            </p:cNvSpPr>
            <p:nvPr/>
          </p:nvSpPr>
          <p:spPr bwMode="auto">
            <a:xfrm flipH="1">
              <a:off x="3633" y="2944"/>
              <a:ext cx="15" cy="218"/>
            </a:xfrm>
            <a:custGeom>
              <a:avLst/>
              <a:gdLst/>
              <a:ahLst/>
              <a:cxnLst>
                <a:cxn ang="0">
                  <a:pos x="26" y="0"/>
                </a:cxn>
                <a:cxn ang="0">
                  <a:pos x="39" y="32"/>
                </a:cxn>
                <a:cxn ang="0">
                  <a:pos x="24" y="57"/>
                </a:cxn>
                <a:cxn ang="0">
                  <a:pos x="13" y="110"/>
                </a:cxn>
                <a:cxn ang="0">
                  <a:pos x="28" y="158"/>
                </a:cxn>
                <a:cxn ang="0">
                  <a:pos x="19" y="440"/>
                </a:cxn>
                <a:cxn ang="0">
                  <a:pos x="19" y="622"/>
                </a:cxn>
                <a:cxn ang="0">
                  <a:pos x="0" y="631"/>
                </a:cxn>
                <a:cxn ang="0">
                  <a:pos x="2" y="255"/>
                </a:cxn>
                <a:cxn ang="0">
                  <a:pos x="19" y="165"/>
                </a:cxn>
                <a:cxn ang="0">
                  <a:pos x="9" y="123"/>
                </a:cxn>
                <a:cxn ang="0">
                  <a:pos x="4" y="108"/>
                </a:cxn>
                <a:cxn ang="0">
                  <a:pos x="11" y="62"/>
                </a:cxn>
                <a:cxn ang="0">
                  <a:pos x="24" y="36"/>
                </a:cxn>
                <a:cxn ang="0">
                  <a:pos x="26" y="0"/>
                </a:cxn>
              </a:cxnLst>
              <a:rect l="0" t="0" r="r" b="b"/>
              <a:pathLst>
                <a:path w="39" h="631">
                  <a:moveTo>
                    <a:pt x="26" y="0"/>
                  </a:moveTo>
                  <a:lnTo>
                    <a:pt x="39" y="32"/>
                  </a:lnTo>
                  <a:lnTo>
                    <a:pt x="24" y="57"/>
                  </a:lnTo>
                  <a:lnTo>
                    <a:pt x="13" y="110"/>
                  </a:lnTo>
                  <a:lnTo>
                    <a:pt x="28" y="158"/>
                  </a:lnTo>
                  <a:lnTo>
                    <a:pt x="19" y="440"/>
                  </a:lnTo>
                  <a:lnTo>
                    <a:pt x="19" y="622"/>
                  </a:lnTo>
                  <a:lnTo>
                    <a:pt x="0" y="631"/>
                  </a:lnTo>
                  <a:lnTo>
                    <a:pt x="2" y="255"/>
                  </a:lnTo>
                  <a:lnTo>
                    <a:pt x="19" y="165"/>
                  </a:lnTo>
                  <a:lnTo>
                    <a:pt x="9" y="123"/>
                  </a:lnTo>
                  <a:lnTo>
                    <a:pt x="4" y="108"/>
                  </a:lnTo>
                  <a:lnTo>
                    <a:pt x="11" y="62"/>
                  </a:lnTo>
                  <a:lnTo>
                    <a:pt x="24" y="36"/>
                  </a:lnTo>
                  <a:lnTo>
                    <a:pt x="26" y="0"/>
                  </a:lnTo>
                  <a:close/>
                </a:path>
              </a:pathLst>
            </a:custGeom>
            <a:solidFill>
              <a:srgbClr val="606060"/>
            </a:solidFill>
            <a:ln w="9525">
              <a:noFill/>
              <a:round/>
              <a:headEnd/>
              <a:tailEnd/>
            </a:ln>
          </p:spPr>
          <p:txBody>
            <a:bodyPr/>
            <a:lstStyle/>
            <a:p>
              <a:endParaRPr lang="zh-CN" altLang="en-US"/>
            </a:p>
          </p:txBody>
        </p:sp>
        <p:sp>
          <p:nvSpPr>
            <p:cNvPr id="739478" name="Freeform 150"/>
            <p:cNvSpPr>
              <a:spLocks/>
            </p:cNvSpPr>
            <p:nvPr/>
          </p:nvSpPr>
          <p:spPr bwMode="auto">
            <a:xfrm flipH="1">
              <a:off x="3668" y="2946"/>
              <a:ext cx="37" cy="10"/>
            </a:xfrm>
            <a:custGeom>
              <a:avLst/>
              <a:gdLst/>
              <a:ahLst/>
              <a:cxnLst>
                <a:cxn ang="0">
                  <a:pos x="100" y="0"/>
                </a:cxn>
                <a:cxn ang="0">
                  <a:pos x="51" y="24"/>
                </a:cxn>
                <a:cxn ang="0">
                  <a:pos x="8" y="32"/>
                </a:cxn>
                <a:cxn ang="0">
                  <a:pos x="0" y="32"/>
                </a:cxn>
                <a:cxn ang="0">
                  <a:pos x="25" y="10"/>
                </a:cxn>
                <a:cxn ang="0">
                  <a:pos x="100" y="0"/>
                </a:cxn>
              </a:cxnLst>
              <a:rect l="0" t="0" r="r" b="b"/>
              <a:pathLst>
                <a:path w="100" h="32">
                  <a:moveTo>
                    <a:pt x="100" y="0"/>
                  </a:moveTo>
                  <a:lnTo>
                    <a:pt x="51" y="24"/>
                  </a:lnTo>
                  <a:lnTo>
                    <a:pt x="8" y="32"/>
                  </a:lnTo>
                  <a:lnTo>
                    <a:pt x="0" y="32"/>
                  </a:lnTo>
                  <a:lnTo>
                    <a:pt x="25" y="10"/>
                  </a:lnTo>
                  <a:lnTo>
                    <a:pt x="100" y="0"/>
                  </a:lnTo>
                  <a:close/>
                </a:path>
              </a:pathLst>
            </a:custGeom>
            <a:solidFill>
              <a:srgbClr val="606060"/>
            </a:solidFill>
            <a:ln w="9525">
              <a:noFill/>
              <a:round/>
              <a:headEnd/>
              <a:tailEnd/>
            </a:ln>
          </p:spPr>
          <p:txBody>
            <a:bodyPr/>
            <a:lstStyle/>
            <a:p>
              <a:endParaRPr lang="zh-CN" altLang="en-US"/>
            </a:p>
          </p:txBody>
        </p:sp>
        <p:sp>
          <p:nvSpPr>
            <p:cNvPr id="739479" name="Freeform 151"/>
            <p:cNvSpPr>
              <a:spLocks/>
            </p:cNvSpPr>
            <p:nvPr/>
          </p:nvSpPr>
          <p:spPr bwMode="auto">
            <a:xfrm flipH="1">
              <a:off x="3805" y="2376"/>
              <a:ext cx="48" cy="126"/>
            </a:xfrm>
            <a:custGeom>
              <a:avLst/>
              <a:gdLst/>
              <a:ahLst/>
              <a:cxnLst>
                <a:cxn ang="0">
                  <a:pos x="0" y="0"/>
                </a:cxn>
                <a:cxn ang="0">
                  <a:pos x="18" y="9"/>
                </a:cxn>
                <a:cxn ang="0">
                  <a:pos x="15" y="31"/>
                </a:cxn>
                <a:cxn ang="0">
                  <a:pos x="32" y="21"/>
                </a:cxn>
                <a:cxn ang="0">
                  <a:pos x="29" y="45"/>
                </a:cxn>
                <a:cxn ang="0">
                  <a:pos x="52" y="42"/>
                </a:cxn>
                <a:cxn ang="0">
                  <a:pos x="34" y="63"/>
                </a:cxn>
                <a:cxn ang="0">
                  <a:pos x="81" y="66"/>
                </a:cxn>
                <a:cxn ang="0">
                  <a:pos x="55" y="91"/>
                </a:cxn>
                <a:cxn ang="0">
                  <a:pos x="93" y="91"/>
                </a:cxn>
                <a:cxn ang="0">
                  <a:pos x="67" y="117"/>
                </a:cxn>
                <a:cxn ang="0">
                  <a:pos x="108" y="115"/>
                </a:cxn>
                <a:cxn ang="0">
                  <a:pos x="82" y="151"/>
                </a:cxn>
                <a:cxn ang="0">
                  <a:pos x="119" y="148"/>
                </a:cxn>
                <a:cxn ang="0">
                  <a:pos x="87" y="179"/>
                </a:cxn>
                <a:cxn ang="0">
                  <a:pos x="134" y="185"/>
                </a:cxn>
                <a:cxn ang="0">
                  <a:pos x="93" y="213"/>
                </a:cxn>
                <a:cxn ang="0">
                  <a:pos x="134" y="225"/>
                </a:cxn>
                <a:cxn ang="0">
                  <a:pos x="90" y="240"/>
                </a:cxn>
                <a:cxn ang="0">
                  <a:pos x="130" y="263"/>
                </a:cxn>
                <a:cxn ang="0">
                  <a:pos x="87" y="281"/>
                </a:cxn>
                <a:cxn ang="0">
                  <a:pos x="125" y="308"/>
                </a:cxn>
                <a:cxn ang="0">
                  <a:pos x="87" y="320"/>
                </a:cxn>
                <a:cxn ang="0">
                  <a:pos x="108" y="343"/>
                </a:cxn>
                <a:cxn ang="0">
                  <a:pos x="78" y="366"/>
                </a:cxn>
              </a:cxnLst>
              <a:rect l="0" t="0" r="r" b="b"/>
              <a:pathLst>
                <a:path w="134" h="366">
                  <a:moveTo>
                    <a:pt x="0" y="0"/>
                  </a:moveTo>
                  <a:lnTo>
                    <a:pt x="18" y="9"/>
                  </a:lnTo>
                  <a:lnTo>
                    <a:pt x="15" y="31"/>
                  </a:lnTo>
                  <a:lnTo>
                    <a:pt x="32" y="21"/>
                  </a:lnTo>
                  <a:lnTo>
                    <a:pt x="29" y="45"/>
                  </a:lnTo>
                  <a:lnTo>
                    <a:pt x="52" y="42"/>
                  </a:lnTo>
                  <a:lnTo>
                    <a:pt x="34" y="63"/>
                  </a:lnTo>
                  <a:lnTo>
                    <a:pt x="81" y="66"/>
                  </a:lnTo>
                  <a:lnTo>
                    <a:pt x="55" y="91"/>
                  </a:lnTo>
                  <a:lnTo>
                    <a:pt x="93" y="91"/>
                  </a:lnTo>
                  <a:lnTo>
                    <a:pt x="67" y="117"/>
                  </a:lnTo>
                  <a:lnTo>
                    <a:pt x="108" y="115"/>
                  </a:lnTo>
                  <a:lnTo>
                    <a:pt x="82" y="151"/>
                  </a:lnTo>
                  <a:lnTo>
                    <a:pt x="119" y="148"/>
                  </a:lnTo>
                  <a:lnTo>
                    <a:pt x="87" y="179"/>
                  </a:lnTo>
                  <a:lnTo>
                    <a:pt x="134" y="185"/>
                  </a:lnTo>
                  <a:lnTo>
                    <a:pt x="93" y="213"/>
                  </a:lnTo>
                  <a:lnTo>
                    <a:pt x="134" y="225"/>
                  </a:lnTo>
                  <a:lnTo>
                    <a:pt x="90" y="240"/>
                  </a:lnTo>
                  <a:lnTo>
                    <a:pt x="130" y="263"/>
                  </a:lnTo>
                  <a:lnTo>
                    <a:pt x="87" y="281"/>
                  </a:lnTo>
                  <a:lnTo>
                    <a:pt x="125" y="308"/>
                  </a:lnTo>
                  <a:lnTo>
                    <a:pt x="87" y="320"/>
                  </a:lnTo>
                  <a:lnTo>
                    <a:pt x="108" y="343"/>
                  </a:lnTo>
                  <a:lnTo>
                    <a:pt x="78" y="366"/>
                  </a:lnTo>
                </a:path>
              </a:pathLst>
            </a:custGeom>
            <a:noFill/>
            <a:ln w="1588">
              <a:solidFill>
                <a:srgbClr val="000000"/>
              </a:solidFill>
              <a:prstDash val="solid"/>
              <a:round/>
              <a:headEnd/>
              <a:tailEnd/>
            </a:ln>
          </p:spPr>
          <p:txBody>
            <a:bodyPr/>
            <a:lstStyle/>
            <a:p>
              <a:endParaRPr lang="zh-CN" altLang="en-US"/>
            </a:p>
          </p:txBody>
        </p:sp>
      </p:grpSp>
      <p:sp>
        <p:nvSpPr>
          <p:cNvPr id="739480" name="Line 152"/>
          <p:cNvSpPr>
            <a:spLocks noChangeShapeType="1"/>
          </p:cNvSpPr>
          <p:nvPr/>
        </p:nvSpPr>
        <p:spPr bwMode="auto">
          <a:xfrm rot="10800000" flipV="1">
            <a:off x="7065963" y="3011488"/>
            <a:ext cx="1312862" cy="0"/>
          </a:xfrm>
          <a:prstGeom prst="line">
            <a:avLst/>
          </a:prstGeom>
          <a:noFill/>
          <a:ln w="28575">
            <a:solidFill>
              <a:srgbClr val="333399"/>
            </a:solidFill>
            <a:round/>
            <a:headEnd/>
            <a:tailEnd/>
          </a:ln>
          <a:effectLst/>
        </p:spPr>
        <p:txBody>
          <a:bodyPr wrap="none" anchor="ctr"/>
          <a:lstStyle/>
          <a:p>
            <a:endParaRPr lang="zh-CN" altLang="en-US"/>
          </a:p>
        </p:txBody>
      </p:sp>
      <p:sp>
        <p:nvSpPr>
          <p:cNvPr id="739481" name="Line 153"/>
          <p:cNvSpPr>
            <a:spLocks noChangeShapeType="1"/>
          </p:cNvSpPr>
          <p:nvPr/>
        </p:nvSpPr>
        <p:spPr bwMode="auto">
          <a:xfrm rot="5400000">
            <a:off x="5809457" y="4064794"/>
            <a:ext cx="703262" cy="0"/>
          </a:xfrm>
          <a:prstGeom prst="line">
            <a:avLst/>
          </a:prstGeom>
          <a:noFill/>
          <a:ln w="28575">
            <a:solidFill>
              <a:srgbClr val="333399"/>
            </a:solidFill>
            <a:round/>
            <a:headEnd/>
            <a:tailEnd/>
          </a:ln>
          <a:effectLst/>
        </p:spPr>
        <p:txBody>
          <a:bodyPr wrap="none" anchor="ctr"/>
          <a:lstStyle/>
          <a:p>
            <a:endParaRPr lang="zh-CN" altLang="en-US"/>
          </a:p>
        </p:txBody>
      </p:sp>
      <p:sp>
        <p:nvSpPr>
          <p:cNvPr id="739482" name="Text Box 154"/>
          <p:cNvSpPr txBox="1">
            <a:spLocks noChangeArrowheads="1"/>
          </p:cNvSpPr>
          <p:nvPr/>
        </p:nvSpPr>
        <p:spPr bwMode="auto">
          <a:xfrm>
            <a:off x="4848225" y="4330700"/>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管理站</a:t>
            </a:r>
          </a:p>
        </p:txBody>
      </p:sp>
      <p:sp>
        <p:nvSpPr>
          <p:cNvPr id="739483" name="Line 155"/>
          <p:cNvSpPr>
            <a:spLocks noChangeShapeType="1"/>
          </p:cNvSpPr>
          <p:nvPr/>
        </p:nvSpPr>
        <p:spPr bwMode="auto">
          <a:xfrm rot="10800000">
            <a:off x="2074863" y="2711450"/>
            <a:ext cx="1312862" cy="300038"/>
          </a:xfrm>
          <a:prstGeom prst="line">
            <a:avLst/>
          </a:prstGeom>
          <a:noFill/>
          <a:ln w="28575">
            <a:solidFill>
              <a:srgbClr val="333399"/>
            </a:solidFill>
            <a:round/>
            <a:headEnd/>
            <a:tailEnd/>
          </a:ln>
          <a:effectLst/>
        </p:spPr>
        <p:txBody>
          <a:bodyPr wrap="none" anchor="ctr"/>
          <a:lstStyle/>
          <a:p>
            <a:endParaRPr lang="zh-CN" altLang="en-US"/>
          </a:p>
        </p:txBody>
      </p:sp>
      <p:pic>
        <p:nvPicPr>
          <p:cNvPr id="739484" name="Picture 156"/>
          <p:cNvPicPr>
            <a:picLocks noChangeArrowheads="1"/>
          </p:cNvPicPr>
          <p:nvPr/>
        </p:nvPicPr>
        <p:blipFill>
          <a:blip r:embed="rId3" cstate="print"/>
          <a:srcRect/>
          <a:stretch>
            <a:fillRect/>
          </a:stretch>
        </p:blipFill>
        <p:spPr bwMode="auto">
          <a:xfrm>
            <a:off x="674688" y="2008188"/>
            <a:ext cx="1695450" cy="1179512"/>
          </a:xfrm>
          <a:prstGeom prst="rect">
            <a:avLst/>
          </a:prstGeom>
          <a:noFill/>
          <a:ln w="9525">
            <a:noFill/>
            <a:miter lim="800000"/>
            <a:headEnd/>
            <a:tailEnd/>
          </a:ln>
          <a:effectLst/>
        </p:spPr>
      </p:pic>
      <p:pic>
        <p:nvPicPr>
          <p:cNvPr id="739485" name="Picture 157"/>
          <p:cNvPicPr>
            <a:picLocks noChangeArrowheads="1"/>
          </p:cNvPicPr>
          <p:nvPr/>
        </p:nvPicPr>
        <p:blipFill>
          <a:blip r:embed="rId4" cstate="print"/>
          <a:srcRect/>
          <a:stretch>
            <a:fillRect/>
          </a:stretch>
        </p:blipFill>
        <p:spPr bwMode="auto">
          <a:xfrm>
            <a:off x="2687638" y="3914775"/>
            <a:ext cx="738187" cy="1303338"/>
          </a:xfrm>
          <a:prstGeom prst="rect">
            <a:avLst/>
          </a:prstGeom>
          <a:noFill/>
          <a:ln w="9525">
            <a:noFill/>
            <a:miter lim="800000"/>
            <a:headEnd/>
            <a:tailEnd/>
          </a:ln>
          <a:effectLst/>
        </p:spPr>
      </p:pic>
      <p:sp>
        <p:nvSpPr>
          <p:cNvPr id="739486" name="Line 158"/>
          <p:cNvSpPr>
            <a:spLocks noChangeShapeType="1"/>
          </p:cNvSpPr>
          <p:nvPr/>
        </p:nvSpPr>
        <p:spPr bwMode="auto">
          <a:xfrm rot="5400000">
            <a:off x="6677818" y="3412332"/>
            <a:ext cx="601663" cy="0"/>
          </a:xfrm>
          <a:prstGeom prst="line">
            <a:avLst/>
          </a:prstGeom>
          <a:noFill/>
          <a:ln w="28575">
            <a:solidFill>
              <a:srgbClr val="333399"/>
            </a:solidFill>
            <a:round/>
            <a:headEnd/>
            <a:tailEnd/>
          </a:ln>
          <a:effectLst/>
        </p:spPr>
        <p:txBody>
          <a:bodyPr wrap="none" anchor="ctr"/>
          <a:lstStyle/>
          <a:p>
            <a:endParaRPr lang="zh-CN" altLang="en-US"/>
          </a:p>
        </p:txBody>
      </p:sp>
      <p:sp>
        <p:nvSpPr>
          <p:cNvPr id="739487" name="Line 159"/>
          <p:cNvSpPr>
            <a:spLocks noChangeShapeType="1"/>
          </p:cNvSpPr>
          <p:nvPr/>
        </p:nvSpPr>
        <p:spPr bwMode="auto">
          <a:xfrm rot="5400000">
            <a:off x="3375818" y="3412332"/>
            <a:ext cx="601663" cy="0"/>
          </a:xfrm>
          <a:prstGeom prst="line">
            <a:avLst/>
          </a:prstGeom>
          <a:noFill/>
          <a:ln w="28575">
            <a:solidFill>
              <a:srgbClr val="333399"/>
            </a:solidFill>
            <a:round/>
            <a:headEnd/>
            <a:tailEnd/>
          </a:ln>
          <a:effectLst/>
        </p:spPr>
        <p:txBody>
          <a:bodyPr wrap="none" anchor="ctr"/>
          <a:lstStyle/>
          <a:p>
            <a:endParaRPr lang="zh-CN" altLang="en-US"/>
          </a:p>
        </p:txBody>
      </p:sp>
      <p:sp>
        <p:nvSpPr>
          <p:cNvPr id="739488" name="Line 160"/>
          <p:cNvSpPr>
            <a:spLocks noChangeShapeType="1"/>
          </p:cNvSpPr>
          <p:nvPr/>
        </p:nvSpPr>
        <p:spPr bwMode="auto">
          <a:xfrm rot="5400000">
            <a:off x="5101431" y="3412332"/>
            <a:ext cx="601663" cy="0"/>
          </a:xfrm>
          <a:prstGeom prst="line">
            <a:avLst/>
          </a:prstGeom>
          <a:noFill/>
          <a:ln w="28575">
            <a:solidFill>
              <a:srgbClr val="333399"/>
            </a:solidFill>
            <a:round/>
            <a:headEnd/>
            <a:tailEnd/>
          </a:ln>
          <a:effectLst/>
        </p:spPr>
        <p:txBody>
          <a:bodyPr wrap="none" anchor="ctr"/>
          <a:lstStyle/>
          <a:p>
            <a:endParaRPr lang="zh-CN" altLang="en-US"/>
          </a:p>
        </p:txBody>
      </p:sp>
      <p:sp>
        <p:nvSpPr>
          <p:cNvPr id="739489" name="Line 161"/>
          <p:cNvSpPr>
            <a:spLocks noChangeShapeType="1"/>
          </p:cNvSpPr>
          <p:nvPr/>
        </p:nvSpPr>
        <p:spPr bwMode="auto">
          <a:xfrm rot="5400000">
            <a:off x="2868612" y="3883026"/>
            <a:ext cx="339725" cy="0"/>
          </a:xfrm>
          <a:prstGeom prst="line">
            <a:avLst/>
          </a:prstGeom>
          <a:noFill/>
          <a:ln w="28575">
            <a:solidFill>
              <a:srgbClr val="333399"/>
            </a:solidFill>
            <a:round/>
            <a:headEnd/>
            <a:tailEnd/>
          </a:ln>
          <a:effectLst/>
        </p:spPr>
        <p:txBody>
          <a:bodyPr wrap="none" anchor="ctr"/>
          <a:lstStyle/>
          <a:p>
            <a:endParaRPr lang="zh-CN" altLang="en-US"/>
          </a:p>
        </p:txBody>
      </p:sp>
      <p:sp>
        <p:nvSpPr>
          <p:cNvPr id="739490" name="Text Box 162"/>
          <p:cNvSpPr txBox="1">
            <a:spLocks noChangeArrowheads="1"/>
          </p:cNvSpPr>
          <p:nvPr/>
        </p:nvSpPr>
        <p:spPr bwMode="auto">
          <a:xfrm>
            <a:off x="1111250" y="2316163"/>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因特网</a:t>
            </a:r>
          </a:p>
        </p:txBody>
      </p:sp>
      <p:sp>
        <p:nvSpPr>
          <p:cNvPr id="739491" name="Line 163"/>
          <p:cNvSpPr>
            <a:spLocks noChangeShapeType="1"/>
          </p:cNvSpPr>
          <p:nvPr/>
        </p:nvSpPr>
        <p:spPr bwMode="auto">
          <a:xfrm>
            <a:off x="2365375" y="3697288"/>
            <a:ext cx="6099175" cy="0"/>
          </a:xfrm>
          <a:prstGeom prst="line">
            <a:avLst/>
          </a:prstGeom>
          <a:noFill/>
          <a:ln w="28575">
            <a:solidFill>
              <a:srgbClr val="333399"/>
            </a:solidFill>
            <a:round/>
            <a:headEnd/>
            <a:tailEnd/>
          </a:ln>
          <a:effectLst/>
        </p:spPr>
        <p:txBody>
          <a:bodyPr wrap="none" anchor="ctr"/>
          <a:lstStyle/>
          <a:p>
            <a:endParaRPr lang="zh-CN" altLang="en-US"/>
          </a:p>
        </p:txBody>
      </p:sp>
      <p:sp>
        <p:nvSpPr>
          <p:cNvPr id="739492" name="Rectangle 164"/>
          <p:cNvSpPr>
            <a:spLocks noChangeArrowheads="1"/>
          </p:cNvSpPr>
          <p:nvPr/>
        </p:nvSpPr>
        <p:spPr bwMode="auto">
          <a:xfrm>
            <a:off x="2298700" y="3649663"/>
            <a:ext cx="85725" cy="98425"/>
          </a:xfrm>
          <a:prstGeom prst="rect">
            <a:avLst/>
          </a:prstGeom>
          <a:solidFill>
            <a:schemeClr val="tx2"/>
          </a:solidFill>
          <a:ln w="9525">
            <a:solidFill>
              <a:schemeClr val="tx1"/>
            </a:solidFill>
            <a:miter lim="800000"/>
            <a:headEnd/>
            <a:tailEnd/>
          </a:ln>
          <a:effectLst/>
        </p:spPr>
        <p:txBody>
          <a:bodyPr wrap="none" anchor="ctr"/>
          <a:lstStyle/>
          <a:p>
            <a:endParaRPr lang="zh-CN" altLang="en-US"/>
          </a:p>
        </p:txBody>
      </p:sp>
      <p:sp>
        <p:nvSpPr>
          <p:cNvPr id="739493" name="Rectangle 165"/>
          <p:cNvSpPr>
            <a:spLocks noChangeArrowheads="1"/>
          </p:cNvSpPr>
          <p:nvPr/>
        </p:nvSpPr>
        <p:spPr bwMode="auto">
          <a:xfrm>
            <a:off x="8434388" y="3648075"/>
            <a:ext cx="85725" cy="100013"/>
          </a:xfrm>
          <a:prstGeom prst="rect">
            <a:avLst/>
          </a:prstGeom>
          <a:solidFill>
            <a:schemeClr val="tx2"/>
          </a:solidFill>
          <a:ln w="9525">
            <a:solidFill>
              <a:schemeClr val="tx1"/>
            </a:solidFill>
            <a:miter lim="800000"/>
            <a:headEnd/>
            <a:tailEnd/>
          </a:ln>
          <a:effectLst/>
        </p:spPr>
        <p:txBody>
          <a:bodyPr wrap="none" anchor="ctr"/>
          <a:lstStyle/>
          <a:p>
            <a:endParaRPr lang="zh-CN" altLang="en-US"/>
          </a:p>
        </p:txBody>
      </p:sp>
      <p:sp>
        <p:nvSpPr>
          <p:cNvPr id="739494" name="Text Box 166"/>
          <p:cNvSpPr txBox="1">
            <a:spLocks noChangeArrowheads="1"/>
          </p:cNvSpPr>
          <p:nvPr/>
        </p:nvSpPr>
        <p:spPr bwMode="auto">
          <a:xfrm>
            <a:off x="7065963" y="4198938"/>
            <a:ext cx="962025" cy="701675"/>
          </a:xfrm>
          <a:prstGeom prst="rect">
            <a:avLst/>
          </a:prstGeom>
          <a:noFill/>
          <a:ln w="9525">
            <a:noFill/>
            <a:miter lim="800000"/>
            <a:headEnd/>
            <a:tailEnd/>
          </a:ln>
          <a:effectLst/>
        </p:spPr>
        <p:txBody>
          <a:bodyPr>
            <a:spAutoFit/>
          </a:bodyPr>
          <a:lstStyle/>
          <a:p>
            <a:pPr algn="ctr"/>
            <a:r>
              <a:rPr kumimoji="1" lang="zh-CN" altLang="en-US" sz="2000">
                <a:solidFill>
                  <a:srgbClr val="333399"/>
                </a:solidFill>
                <a:latin typeface="Arial" charset="0"/>
                <a:ea typeface="黑体" pitchFamily="2" charset="-122"/>
              </a:rPr>
              <a:t>网络</a:t>
            </a:r>
          </a:p>
          <a:p>
            <a:pPr algn="ctr"/>
            <a:r>
              <a:rPr kumimoji="1" lang="zh-CN" altLang="en-US" sz="2000">
                <a:solidFill>
                  <a:srgbClr val="333399"/>
                </a:solidFill>
                <a:latin typeface="Arial" charset="0"/>
                <a:ea typeface="黑体" pitchFamily="2" charset="-122"/>
              </a:rPr>
              <a:t>管理员      </a:t>
            </a:r>
          </a:p>
        </p:txBody>
      </p:sp>
      <p:sp>
        <p:nvSpPr>
          <p:cNvPr id="739495" name="Text Box 167"/>
          <p:cNvSpPr txBox="1">
            <a:spLocks noChangeArrowheads="1"/>
          </p:cNvSpPr>
          <p:nvPr/>
        </p:nvSpPr>
        <p:spPr bwMode="auto">
          <a:xfrm>
            <a:off x="1549400" y="4165600"/>
            <a:ext cx="1270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被管设备</a:t>
            </a:r>
          </a:p>
        </p:txBody>
      </p:sp>
      <p:sp>
        <p:nvSpPr>
          <p:cNvPr id="739496" name="Text Box 168"/>
          <p:cNvSpPr txBox="1">
            <a:spLocks noChangeArrowheads="1"/>
          </p:cNvSpPr>
          <p:nvPr/>
        </p:nvSpPr>
        <p:spPr bwMode="auto">
          <a:xfrm>
            <a:off x="762000" y="5084763"/>
            <a:ext cx="4683125"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管理程序（运行 </a:t>
            </a:r>
            <a:r>
              <a:rPr kumimoji="1" lang="en-US" altLang="zh-CN" sz="2000">
                <a:solidFill>
                  <a:srgbClr val="333399"/>
                </a:solidFill>
                <a:latin typeface="Arial" charset="0"/>
                <a:ea typeface="黑体" pitchFamily="2" charset="-122"/>
              </a:rPr>
              <a:t>SNMP </a:t>
            </a:r>
            <a:r>
              <a:rPr kumimoji="1" lang="zh-CN" altLang="en-US" sz="2000">
                <a:solidFill>
                  <a:srgbClr val="333399"/>
                </a:solidFill>
                <a:latin typeface="Arial" charset="0"/>
                <a:ea typeface="黑体" pitchFamily="2" charset="-122"/>
              </a:rPr>
              <a:t>客户程序）</a:t>
            </a:r>
          </a:p>
        </p:txBody>
      </p:sp>
      <p:sp>
        <p:nvSpPr>
          <p:cNvPr id="739497" name="Text Box 169"/>
          <p:cNvSpPr txBox="1">
            <a:spLocks noChangeArrowheads="1"/>
          </p:cNvSpPr>
          <p:nvPr/>
        </p:nvSpPr>
        <p:spPr bwMode="auto">
          <a:xfrm>
            <a:off x="762000" y="5570538"/>
            <a:ext cx="4938713"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代理程序（运行 </a:t>
            </a:r>
            <a:r>
              <a:rPr kumimoji="1" lang="en-US" altLang="zh-CN" sz="2000">
                <a:solidFill>
                  <a:srgbClr val="333399"/>
                </a:solidFill>
                <a:latin typeface="Arial" charset="0"/>
                <a:ea typeface="黑体" pitchFamily="2" charset="-122"/>
              </a:rPr>
              <a:t>SNMP </a:t>
            </a:r>
            <a:r>
              <a:rPr kumimoji="1" lang="zh-CN" altLang="en-US" sz="2000">
                <a:solidFill>
                  <a:srgbClr val="333399"/>
                </a:solidFill>
                <a:latin typeface="Arial" charset="0"/>
                <a:ea typeface="黑体" pitchFamily="2" charset="-122"/>
              </a:rPr>
              <a:t>服务器程序）</a:t>
            </a:r>
          </a:p>
        </p:txBody>
      </p:sp>
      <p:pic>
        <p:nvPicPr>
          <p:cNvPr id="739498" name="Picture 170"/>
          <p:cNvPicPr>
            <a:picLocks noChangeArrowheads="1"/>
          </p:cNvPicPr>
          <p:nvPr/>
        </p:nvPicPr>
        <p:blipFill>
          <a:blip r:embed="rId5" cstate="print"/>
          <a:srcRect/>
          <a:stretch>
            <a:fillRect/>
          </a:stretch>
        </p:blipFill>
        <p:spPr bwMode="auto">
          <a:xfrm flipH="1">
            <a:off x="5059363" y="2544763"/>
            <a:ext cx="692150" cy="803275"/>
          </a:xfrm>
          <a:prstGeom prst="rect">
            <a:avLst/>
          </a:prstGeom>
          <a:noFill/>
          <a:ln w="9525">
            <a:noFill/>
            <a:miter lim="800000"/>
            <a:headEnd/>
            <a:tailEnd/>
          </a:ln>
          <a:effectLst/>
        </p:spPr>
      </p:pic>
      <p:pic>
        <p:nvPicPr>
          <p:cNvPr id="739499" name="Picture 171"/>
          <p:cNvPicPr>
            <a:picLocks noChangeArrowheads="1"/>
          </p:cNvPicPr>
          <p:nvPr/>
        </p:nvPicPr>
        <p:blipFill>
          <a:blip r:embed="rId6" cstate="print"/>
          <a:srcRect/>
          <a:stretch>
            <a:fillRect/>
          </a:stretch>
        </p:blipFill>
        <p:spPr bwMode="auto">
          <a:xfrm>
            <a:off x="3300413" y="2811463"/>
            <a:ext cx="769937" cy="468312"/>
          </a:xfrm>
          <a:prstGeom prst="rect">
            <a:avLst/>
          </a:prstGeom>
          <a:noFill/>
          <a:ln w="12699">
            <a:noFill/>
            <a:miter lim="800000"/>
            <a:headEnd/>
            <a:tailEnd/>
          </a:ln>
          <a:effectLst/>
        </p:spPr>
      </p:pic>
      <p:sp>
        <p:nvSpPr>
          <p:cNvPr id="739500" name="Oval 172"/>
          <p:cNvSpPr>
            <a:spLocks noChangeArrowheads="1"/>
          </p:cNvSpPr>
          <p:nvPr/>
        </p:nvSpPr>
        <p:spPr bwMode="auto">
          <a:xfrm>
            <a:off x="3651250" y="2955925"/>
            <a:ext cx="377825" cy="255588"/>
          </a:xfrm>
          <a:prstGeom prst="ellipse">
            <a:avLst/>
          </a:prstGeom>
          <a:solidFill>
            <a:srgbClr val="FFFF99"/>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A</a:t>
            </a:r>
          </a:p>
        </p:txBody>
      </p:sp>
      <p:sp>
        <p:nvSpPr>
          <p:cNvPr id="739501" name="Oval 173"/>
          <p:cNvSpPr>
            <a:spLocks noChangeArrowheads="1"/>
          </p:cNvSpPr>
          <p:nvPr/>
        </p:nvSpPr>
        <p:spPr bwMode="auto">
          <a:xfrm>
            <a:off x="2922588" y="4560888"/>
            <a:ext cx="377825" cy="257175"/>
          </a:xfrm>
          <a:prstGeom prst="ellipse">
            <a:avLst/>
          </a:prstGeom>
          <a:solidFill>
            <a:srgbClr val="FFFF99"/>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A</a:t>
            </a:r>
          </a:p>
        </p:txBody>
      </p:sp>
      <p:pic>
        <p:nvPicPr>
          <p:cNvPr id="739503" name="Picture 175"/>
          <p:cNvPicPr>
            <a:picLocks noChangeArrowheads="1"/>
          </p:cNvPicPr>
          <p:nvPr/>
        </p:nvPicPr>
        <p:blipFill>
          <a:blip r:embed="rId6" cstate="print"/>
          <a:srcRect/>
          <a:stretch>
            <a:fillRect/>
          </a:stretch>
        </p:blipFill>
        <p:spPr bwMode="auto">
          <a:xfrm>
            <a:off x="6557963" y="2811463"/>
            <a:ext cx="769937" cy="468312"/>
          </a:xfrm>
          <a:prstGeom prst="rect">
            <a:avLst/>
          </a:prstGeom>
          <a:noFill/>
          <a:ln w="12699">
            <a:noFill/>
            <a:miter lim="800000"/>
            <a:headEnd/>
            <a:tailEnd/>
          </a:ln>
          <a:effectLst/>
        </p:spPr>
      </p:pic>
      <p:sp>
        <p:nvSpPr>
          <p:cNvPr id="739504" name="Oval 176"/>
          <p:cNvSpPr>
            <a:spLocks noChangeArrowheads="1"/>
          </p:cNvSpPr>
          <p:nvPr/>
        </p:nvSpPr>
        <p:spPr bwMode="auto">
          <a:xfrm>
            <a:off x="6645275" y="2955925"/>
            <a:ext cx="377825" cy="257175"/>
          </a:xfrm>
          <a:prstGeom prst="ellipse">
            <a:avLst/>
          </a:prstGeom>
          <a:solidFill>
            <a:srgbClr val="FFFF99"/>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A</a:t>
            </a:r>
          </a:p>
        </p:txBody>
      </p:sp>
      <p:sp>
        <p:nvSpPr>
          <p:cNvPr id="739505" name="Oval 177"/>
          <p:cNvSpPr>
            <a:spLocks noChangeArrowheads="1"/>
          </p:cNvSpPr>
          <p:nvPr/>
        </p:nvSpPr>
        <p:spPr bwMode="auto">
          <a:xfrm>
            <a:off x="5227638" y="3011488"/>
            <a:ext cx="376237" cy="257175"/>
          </a:xfrm>
          <a:prstGeom prst="ellipse">
            <a:avLst/>
          </a:prstGeom>
          <a:solidFill>
            <a:srgbClr val="FFFF99"/>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A</a:t>
            </a:r>
          </a:p>
        </p:txBody>
      </p:sp>
      <p:sp>
        <p:nvSpPr>
          <p:cNvPr id="739506" name="Oval 178"/>
          <p:cNvSpPr>
            <a:spLocks noChangeArrowheads="1"/>
          </p:cNvSpPr>
          <p:nvPr/>
        </p:nvSpPr>
        <p:spPr bwMode="auto">
          <a:xfrm>
            <a:off x="5840413" y="4114800"/>
            <a:ext cx="436562" cy="301625"/>
          </a:xfrm>
          <a:prstGeom prst="ellipse">
            <a:avLst/>
          </a:prstGeom>
          <a:solidFill>
            <a:srgbClr val="99FF66"/>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M</a:t>
            </a:r>
          </a:p>
        </p:txBody>
      </p:sp>
      <p:pic>
        <p:nvPicPr>
          <p:cNvPr id="739507" name="Picture 179"/>
          <p:cNvPicPr>
            <a:picLocks noChangeArrowheads="1"/>
          </p:cNvPicPr>
          <p:nvPr/>
        </p:nvPicPr>
        <p:blipFill>
          <a:blip r:embed="rId5" cstate="print"/>
          <a:srcRect/>
          <a:stretch>
            <a:fillRect/>
          </a:stretch>
        </p:blipFill>
        <p:spPr bwMode="auto">
          <a:xfrm flipH="1">
            <a:off x="8204200" y="2409825"/>
            <a:ext cx="692150" cy="801688"/>
          </a:xfrm>
          <a:prstGeom prst="rect">
            <a:avLst/>
          </a:prstGeom>
          <a:noFill/>
          <a:ln w="9525">
            <a:noFill/>
            <a:miter lim="800000"/>
            <a:headEnd/>
            <a:tailEnd/>
          </a:ln>
          <a:effectLst/>
        </p:spPr>
      </p:pic>
      <p:sp>
        <p:nvSpPr>
          <p:cNvPr id="739508" name="Text Box 180"/>
          <p:cNvSpPr txBox="1">
            <a:spLocks noChangeArrowheads="1"/>
          </p:cNvSpPr>
          <p:nvPr/>
        </p:nvSpPr>
        <p:spPr bwMode="auto">
          <a:xfrm>
            <a:off x="3081338" y="2422525"/>
            <a:ext cx="1270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被管设备</a:t>
            </a:r>
          </a:p>
        </p:txBody>
      </p:sp>
      <p:sp>
        <p:nvSpPr>
          <p:cNvPr id="739509" name="Text Box 181"/>
          <p:cNvSpPr txBox="1">
            <a:spLocks noChangeArrowheads="1"/>
          </p:cNvSpPr>
          <p:nvPr/>
        </p:nvSpPr>
        <p:spPr bwMode="auto">
          <a:xfrm>
            <a:off x="4789488" y="2171700"/>
            <a:ext cx="1270000"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被管设备</a:t>
            </a:r>
          </a:p>
        </p:txBody>
      </p:sp>
      <p:sp>
        <p:nvSpPr>
          <p:cNvPr id="739510" name="Text Box 182"/>
          <p:cNvSpPr txBox="1">
            <a:spLocks noChangeArrowheads="1"/>
          </p:cNvSpPr>
          <p:nvPr/>
        </p:nvSpPr>
        <p:spPr bwMode="auto">
          <a:xfrm>
            <a:off x="6348413" y="2455863"/>
            <a:ext cx="12715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被管设备</a:t>
            </a:r>
          </a:p>
        </p:txBody>
      </p:sp>
      <p:sp>
        <p:nvSpPr>
          <p:cNvPr id="739511" name="Oval 183"/>
          <p:cNvSpPr>
            <a:spLocks noChangeArrowheads="1"/>
          </p:cNvSpPr>
          <p:nvPr/>
        </p:nvSpPr>
        <p:spPr bwMode="auto">
          <a:xfrm>
            <a:off x="323850" y="5124450"/>
            <a:ext cx="438150" cy="301625"/>
          </a:xfrm>
          <a:prstGeom prst="ellipse">
            <a:avLst/>
          </a:prstGeom>
          <a:solidFill>
            <a:srgbClr val="99FF66"/>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M</a:t>
            </a:r>
          </a:p>
        </p:txBody>
      </p:sp>
      <p:sp>
        <p:nvSpPr>
          <p:cNvPr id="739512" name="Oval 184"/>
          <p:cNvSpPr>
            <a:spLocks noChangeArrowheads="1"/>
          </p:cNvSpPr>
          <p:nvPr/>
        </p:nvSpPr>
        <p:spPr bwMode="auto">
          <a:xfrm>
            <a:off x="323850" y="5575300"/>
            <a:ext cx="438150" cy="301625"/>
          </a:xfrm>
          <a:prstGeom prst="ellipse">
            <a:avLst/>
          </a:prstGeom>
          <a:solidFill>
            <a:srgbClr val="FFFF99"/>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A</a:t>
            </a:r>
          </a:p>
        </p:txBody>
      </p:sp>
      <p:sp>
        <p:nvSpPr>
          <p:cNvPr id="739513" name="Freeform 185"/>
          <p:cNvSpPr>
            <a:spLocks/>
          </p:cNvSpPr>
          <p:nvPr/>
        </p:nvSpPr>
        <p:spPr bwMode="auto">
          <a:xfrm>
            <a:off x="3300413" y="4283075"/>
            <a:ext cx="2524125" cy="433388"/>
          </a:xfrm>
          <a:custGeom>
            <a:avLst/>
            <a:gdLst/>
            <a:ahLst/>
            <a:cxnLst>
              <a:cxn ang="0">
                <a:pos x="1384" y="0"/>
              </a:cxn>
              <a:cxn ang="0">
                <a:pos x="0" y="208"/>
              </a:cxn>
            </a:cxnLst>
            <a:rect l="0" t="0" r="r" b="b"/>
            <a:pathLst>
              <a:path w="1384" h="208">
                <a:moveTo>
                  <a:pt x="1384" y="0"/>
                </a:moveTo>
                <a:cubicBezTo>
                  <a:pt x="1153" y="33"/>
                  <a:pt x="288" y="165"/>
                  <a:pt x="0" y="208"/>
                </a:cubicBezTo>
              </a:path>
            </a:pathLst>
          </a:custGeom>
          <a:noFill/>
          <a:ln w="28575" cap="flat" cmpd="sng">
            <a:solidFill>
              <a:srgbClr val="333399"/>
            </a:solidFill>
            <a:prstDash val="dash"/>
            <a:round/>
            <a:headEnd type="triangle" w="med" len="lg"/>
            <a:tailEnd type="triangle" w="med" len="lg"/>
          </a:ln>
          <a:effectLst/>
        </p:spPr>
        <p:txBody>
          <a:bodyPr wrap="none" anchor="ctr"/>
          <a:lstStyle/>
          <a:p>
            <a:endParaRPr lang="zh-CN" altLang="en-US"/>
          </a:p>
        </p:txBody>
      </p:sp>
      <p:sp>
        <p:nvSpPr>
          <p:cNvPr id="739514" name="Freeform 186"/>
          <p:cNvSpPr>
            <a:spLocks/>
          </p:cNvSpPr>
          <p:nvPr/>
        </p:nvSpPr>
        <p:spPr bwMode="auto">
          <a:xfrm>
            <a:off x="4016375" y="3162300"/>
            <a:ext cx="1838325" cy="1036638"/>
          </a:xfrm>
          <a:custGeom>
            <a:avLst/>
            <a:gdLst/>
            <a:ahLst/>
            <a:cxnLst>
              <a:cxn ang="0">
                <a:pos x="1008" y="496"/>
              </a:cxn>
              <a:cxn ang="0">
                <a:pos x="0" y="0"/>
              </a:cxn>
            </a:cxnLst>
            <a:rect l="0" t="0" r="r" b="b"/>
            <a:pathLst>
              <a:path w="1008" h="496">
                <a:moveTo>
                  <a:pt x="1008" y="496"/>
                </a:moveTo>
                <a:cubicBezTo>
                  <a:pt x="841" y="413"/>
                  <a:pt x="210" y="103"/>
                  <a:pt x="0" y="0"/>
                </a:cubicBezTo>
              </a:path>
            </a:pathLst>
          </a:custGeom>
          <a:noFill/>
          <a:ln w="28575" cap="flat" cmpd="sng">
            <a:solidFill>
              <a:srgbClr val="333399"/>
            </a:solidFill>
            <a:prstDash val="dash"/>
            <a:round/>
            <a:headEnd type="triangle" w="med" len="lg"/>
            <a:tailEnd type="triangle" w="med" len="lg"/>
          </a:ln>
          <a:effectLst/>
        </p:spPr>
        <p:txBody>
          <a:bodyPr wrap="none" anchor="ctr"/>
          <a:lstStyle/>
          <a:p>
            <a:endParaRPr lang="zh-CN" altLang="en-US"/>
          </a:p>
        </p:txBody>
      </p:sp>
      <p:sp>
        <p:nvSpPr>
          <p:cNvPr id="739515" name="Freeform 187"/>
          <p:cNvSpPr>
            <a:spLocks/>
          </p:cNvSpPr>
          <p:nvPr/>
        </p:nvSpPr>
        <p:spPr bwMode="auto">
          <a:xfrm>
            <a:off x="5430838" y="3279775"/>
            <a:ext cx="539750" cy="885825"/>
          </a:xfrm>
          <a:custGeom>
            <a:avLst/>
            <a:gdLst/>
            <a:ahLst/>
            <a:cxnLst>
              <a:cxn ang="0">
                <a:pos x="296" y="424"/>
              </a:cxn>
              <a:cxn ang="0">
                <a:pos x="0" y="0"/>
              </a:cxn>
            </a:cxnLst>
            <a:rect l="0" t="0" r="r" b="b"/>
            <a:pathLst>
              <a:path w="296" h="424">
                <a:moveTo>
                  <a:pt x="296" y="424"/>
                </a:moveTo>
                <a:cubicBezTo>
                  <a:pt x="245" y="354"/>
                  <a:pt x="62" y="88"/>
                  <a:pt x="0" y="0"/>
                </a:cubicBezTo>
              </a:path>
            </a:pathLst>
          </a:custGeom>
          <a:noFill/>
          <a:ln w="28575" cap="flat" cmpd="sng">
            <a:solidFill>
              <a:srgbClr val="333399"/>
            </a:solidFill>
            <a:prstDash val="dash"/>
            <a:round/>
            <a:headEnd type="triangle" w="med" len="lg"/>
            <a:tailEnd type="triangle" w="med" len="lg"/>
          </a:ln>
          <a:effectLst/>
        </p:spPr>
        <p:txBody>
          <a:bodyPr wrap="none" anchor="ctr"/>
          <a:lstStyle/>
          <a:p>
            <a:endParaRPr lang="zh-CN" altLang="en-US"/>
          </a:p>
        </p:txBody>
      </p:sp>
      <p:sp>
        <p:nvSpPr>
          <p:cNvPr id="739516" name="Freeform 188"/>
          <p:cNvSpPr>
            <a:spLocks/>
          </p:cNvSpPr>
          <p:nvPr/>
        </p:nvSpPr>
        <p:spPr bwMode="auto">
          <a:xfrm>
            <a:off x="6102350" y="3211513"/>
            <a:ext cx="642938" cy="903287"/>
          </a:xfrm>
          <a:custGeom>
            <a:avLst/>
            <a:gdLst/>
            <a:ahLst/>
            <a:cxnLst>
              <a:cxn ang="0">
                <a:pos x="0" y="432"/>
              </a:cxn>
              <a:cxn ang="0">
                <a:pos x="352" y="0"/>
              </a:cxn>
            </a:cxnLst>
            <a:rect l="0" t="0" r="r" b="b"/>
            <a:pathLst>
              <a:path w="352" h="432">
                <a:moveTo>
                  <a:pt x="0" y="432"/>
                </a:moveTo>
                <a:cubicBezTo>
                  <a:pt x="59" y="360"/>
                  <a:pt x="279" y="90"/>
                  <a:pt x="352" y="0"/>
                </a:cubicBezTo>
              </a:path>
            </a:pathLst>
          </a:custGeom>
          <a:noFill/>
          <a:ln w="28575" cap="flat" cmpd="sng">
            <a:solidFill>
              <a:srgbClr val="333399"/>
            </a:solidFill>
            <a:prstDash val="dash"/>
            <a:round/>
            <a:headEnd type="triangle" w="med" len="lg"/>
            <a:tailEnd type="triangle" w="med" len="lg"/>
          </a:ln>
          <a:effectLst/>
        </p:spPr>
        <p:txBody>
          <a:bodyPr wrap="none" anchor="ctr"/>
          <a:lstStyle/>
          <a:p>
            <a:endParaRPr lang="zh-CN" altLang="en-US"/>
          </a:p>
        </p:txBody>
      </p:sp>
      <p:sp>
        <p:nvSpPr>
          <p:cNvPr id="739517" name="Freeform 189"/>
          <p:cNvSpPr>
            <a:spLocks/>
          </p:cNvSpPr>
          <p:nvPr/>
        </p:nvSpPr>
        <p:spPr bwMode="auto">
          <a:xfrm>
            <a:off x="6276975" y="3078163"/>
            <a:ext cx="1985963" cy="1103312"/>
          </a:xfrm>
          <a:custGeom>
            <a:avLst/>
            <a:gdLst/>
            <a:ahLst/>
            <a:cxnLst>
              <a:cxn ang="0">
                <a:pos x="0" y="528"/>
              </a:cxn>
              <a:cxn ang="0">
                <a:pos x="1088" y="0"/>
              </a:cxn>
            </a:cxnLst>
            <a:rect l="0" t="0" r="r" b="b"/>
            <a:pathLst>
              <a:path w="1088" h="528">
                <a:moveTo>
                  <a:pt x="0" y="528"/>
                </a:moveTo>
                <a:cubicBezTo>
                  <a:pt x="181" y="441"/>
                  <a:pt x="861" y="110"/>
                  <a:pt x="1088" y="0"/>
                </a:cubicBezTo>
              </a:path>
            </a:pathLst>
          </a:custGeom>
          <a:noFill/>
          <a:ln w="28575" cap="flat" cmpd="sng">
            <a:solidFill>
              <a:srgbClr val="333399"/>
            </a:solidFill>
            <a:prstDash val="dash"/>
            <a:round/>
            <a:headEnd type="triangle" w="med" len="lg"/>
            <a:tailEnd type="triangle" w="med" len="lg"/>
          </a:ln>
          <a:effectLst/>
        </p:spPr>
        <p:txBody>
          <a:bodyPr wrap="none" anchor="ctr"/>
          <a:lstStyle/>
          <a:p>
            <a:endParaRPr lang="zh-CN" altLang="en-US"/>
          </a:p>
        </p:txBody>
      </p:sp>
      <p:sp>
        <p:nvSpPr>
          <p:cNvPr id="739518" name="Oval 190"/>
          <p:cNvSpPr>
            <a:spLocks noChangeArrowheads="1"/>
          </p:cNvSpPr>
          <p:nvPr/>
        </p:nvSpPr>
        <p:spPr bwMode="auto">
          <a:xfrm>
            <a:off x="8204200" y="2854325"/>
            <a:ext cx="377825" cy="257175"/>
          </a:xfrm>
          <a:prstGeom prst="ellipse">
            <a:avLst/>
          </a:prstGeom>
          <a:solidFill>
            <a:srgbClr val="FFFF99"/>
          </a:solidFill>
          <a:ln w="9525">
            <a:solidFill>
              <a:schemeClr val="tx1"/>
            </a:solidFill>
            <a:round/>
            <a:headEnd/>
            <a:tailEnd/>
          </a:ln>
          <a:effectLst/>
        </p:spPr>
        <p:txBody>
          <a:bodyPr wrap="none" anchor="ctr"/>
          <a:lstStyle/>
          <a:p>
            <a:pPr algn="ctr"/>
            <a:r>
              <a:rPr kumimoji="1" lang="en-US" altLang="zh-CN" sz="2000">
                <a:solidFill>
                  <a:srgbClr val="333399"/>
                </a:solidFill>
                <a:latin typeface="Arial" charset="0"/>
                <a:ea typeface="黑体" pitchFamily="2" charset="-122"/>
              </a:rPr>
              <a:t>A</a:t>
            </a:r>
          </a:p>
        </p:txBody>
      </p:sp>
      <p:sp>
        <p:nvSpPr>
          <p:cNvPr id="739519" name="Text Box 191"/>
          <p:cNvSpPr txBox="1">
            <a:spLocks noChangeArrowheads="1"/>
          </p:cNvSpPr>
          <p:nvPr/>
        </p:nvSpPr>
        <p:spPr bwMode="auto">
          <a:xfrm>
            <a:off x="7939088" y="2054225"/>
            <a:ext cx="127158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被管设备</a:t>
            </a:r>
          </a:p>
        </p:txBody>
      </p:sp>
      <p:sp>
        <p:nvSpPr>
          <p:cNvPr id="739520" name="Text Box 192"/>
          <p:cNvSpPr txBox="1">
            <a:spLocks noChangeArrowheads="1"/>
          </p:cNvSpPr>
          <p:nvPr/>
        </p:nvSpPr>
        <p:spPr bwMode="auto">
          <a:xfrm rot="-527046">
            <a:off x="3738563" y="3992563"/>
            <a:ext cx="1200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网管协议</a:t>
            </a:r>
          </a:p>
        </p:txBody>
      </p:sp>
      <p:sp>
        <p:nvSpPr>
          <p:cNvPr id="192" name="灯片编号占位符 191"/>
          <p:cNvSpPr>
            <a:spLocks noGrp="1"/>
          </p:cNvSpPr>
          <p:nvPr>
            <p:ph type="sldNum" sz="quarter" idx="12"/>
          </p:nvPr>
        </p:nvSpPr>
        <p:spPr/>
        <p:txBody>
          <a:bodyPr/>
          <a:lstStyle/>
          <a:p>
            <a:fld id="{045B55CD-77B8-4BF0-A51A-42C2BCEA6244}" type="slidenum">
              <a:rPr lang="en-US" altLang="zh-CN" smtClean="0"/>
              <a:pPr/>
              <a:t>163</a:t>
            </a:fld>
            <a:endParaRPr lang="en-US" altLang="zh-CN"/>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ChangeArrowheads="1"/>
          </p:cNvSpPr>
          <p:nvPr>
            <p:ph type="title"/>
          </p:nvPr>
        </p:nvSpPr>
        <p:spPr/>
        <p:txBody>
          <a:bodyPr/>
          <a:lstStyle/>
          <a:p>
            <a:pPr algn="ctr"/>
            <a:r>
              <a:rPr lang="zh-CN" altLang="en-US"/>
              <a:t>网络管理模型中的主要构件 </a:t>
            </a:r>
          </a:p>
        </p:txBody>
      </p:sp>
      <p:sp>
        <p:nvSpPr>
          <p:cNvPr id="741379" name="Rectangle 3"/>
          <p:cNvSpPr>
            <a:spLocks noGrp="1" noChangeArrowheads="1"/>
          </p:cNvSpPr>
          <p:nvPr>
            <p:ph type="body" idx="1"/>
          </p:nvPr>
        </p:nvSpPr>
        <p:spPr>
          <a:xfrm>
            <a:off x="755650" y="1906588"/>
            <a:ext cx="8059738" cy="4114800"/>
          </a:xfrm>
        </p:spPr>
        <p:txBody>
          <a:bodyPr/>
          <a:lstStyle/>
          <a:p>
            <a:r>
              <a:rPr lang="zh-CN" altLang="en-US" sz="2800">
                <a:solidFill>
                  <a:schemeClr val="hlink"/>
                </a:solidFill>
              </a:rPr>
              <a:t>管理站</a:t>
            </a:r>
            <a:r>
              <a:rPr lang="zh-CN" altLang="en-US" sz="2800"/>
              <a:t>也常称为</a:t>
            </a:r>
            <a:r>
              <a:rPr lang="zh-CN" altLang="en-US" sz="2800">
                <a:solidFill>
                  <a:schemeClr val="hlink"/>
                </a:solidFill>
              </a:rPr>
              <a:t>网络运行中心</a:t>
            </a:r>
            <a:r>
              <a:rPr lang="zh-CN" altLang="en-US" sz="2800"/>
              <a:t> </a:t>
            </a:r>
            <a:r>
              <a:rPr lang="en-US" altLang="zh-CN" sz="2800"/>
              <a:t>NOC (Network Operations Center)</a:t>
            </a:r>
            <a:r>
              <a:rPr lang="zh-CN" altLang="en-US" sz="2800"/>
              <a:t>，是网络管理系统的核心。</a:t>
            </a:r>
          </a:p>
          <a:p>
            <a:r>
              <a:rPr lang="zh-CN" altLang="en-US" sz="2800">
                <a:solidFill>
                  <a:schemeClr val="hlink"/>
                </a:solidFill>
              </a:rPr>
              <a:t>管理程序</a:t>
            </a:r>
            <a:r>
              <a:rPr lang="zh-CN" altLang="en-US" sz="2800"/>
              <a:t>在运行时就成为</a:t>
            </a:r>
            <a:r>
              <a:rPr lang="zh-CN" altLang="en-US" sz="2800">
                <a:solidFill>
                  <a:schemeClr val="hlink"/>
                </a:solidFill>
              </a:rPr>
              <a:t>管理进程</a:t>
            </a:r>
            <a:r>
              <a:rPr lang="zh-CN" altLang="en-US" sz="2800"/>
              <a:t>。</a:t>
            </a:r>
          </a:p>
          <a:p>
            <a:r>
              <a:rPr lang="zh-CN" altLang="en-US" sz="2800"/>
              <a:t>管理站（硬件）或管理程序（软件）都可称为</a:t>
            </a:r>
            <a:r>
              <a:rPr lang="zh-CN" altLang="en-US" sz="2800">
                <a:solidFill>
                  <a:schemeClr val="hlink"/>
                </a:solidFill>
              </a:rPr>
              <a:t>管理者</a:t>
            </a:r>
            <a:r>
              <a:rPr lang="en-US" altLang="zh-CN" sz="2800"/>
              <a:t>(manager)</a:t>
            </a:r>
            <a:r>
              <a:rPr lang="zh-CN" altLang="en-US" sz="2800"/>
              <a:t>。</a:t>
            </a:r>
          </a:p>
          <a:p>
            <a:r>
              <a:rPr lang="en-US" altLang="zh-CN" sz="2800">
                <a:solidFill>
                  <a:schemeClr val="hlink"/>
                </a:solidFill>
              </a:rPr>
              <a:t>Manager </a:t>
            </a:r>
            <a:r>
              <a:rPr lang="zh-CN" altLang="en-US" sz="2800"/>
              <a:t>不是指人而是指机器或软件。</a:t>
            </a:r>
          </a:p>
          <a:p>
            <a:r>
              <a:rPr lang="zh-CN" altLang="en-US" sz="2800">
                <a:solidFill>
                  <a:schemeClr val="hlink"/>
                </a:solidFill>
              </a:rPr>
              <a:t>网络管理员</a:t>
            </a:r>
            <a:r>
              <a:rPr lang="en-US" altLang="zh-CN" sz="2800"/>
              <a:t>(administrator) </a:t>
            </a:r>
            <a:r>
              <a:rPr lang="zh-CN" altLang="en-US" sz="2800"/>
              <a:t>指的是人。大型网络往往实行多级管理，因而有多个管理者，而一个管理者一般只管理本地网络的设备。</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164</a:t>
            </a:fld>
            <a:endParaRPr lang="en-US" altLang="zh-CN"/>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1150938" y="836613"/>
            <a:ext cx="7793037" cy="768350"/>
          </a:xfrm>
        </p:spPr>
        <p:txBody>
          <a:bodyPr/>
          <a:lstStyle/>
          <a:p>
            <a:pPr algn="ctr"/>
            <a:r>
              <a:rPr lang="zh-CN" altLang="en-US" sz="4000"/>
              <a:t>被管对象</a:t>
            </a:r>
            <a:r>
              <a:rPr lang="en-US" altLang="zh-CN" sz="4000"/>
              <a:t>(Managed Object)</a:t>
            </a:r>
            <a:r>
              <a:rPr lang="zh-CN" altLang="en-US" sz="4000"/>
              <a:t>。</a:t>
            </a:r>
          </a:p>
        </p:txBody>
      </p:sp>
      <p:sp>
        <p:nvSpPr>
          <p:cNvPr id="742403" name="Rectangle 3"/>
          <p:cNvSpPr>
            <a:spLocks noGrp="1" noChangeArrowheads="1"/>
          </p:cNvSpPr>
          <p:nvPr>
            <p:ph type="body" idx="1"/>
          </p:nvPr>
        </p:nvSpPr>
        <p:spPr>
          <a:xfrm>
            <a:off x="1042988" y="1906588"/>
            <a:ext cx="7772400" cy="4114800"/>
          </a:xfrm>
        </p:spPr>
        <p:txBody>
          <a:bodyPr/>
          <a:lstStyle/>
          <a:p>
            <a:r>
              <a:rPr lang="zh-CN" altLang="en-US"/>
              <a:t>网络的每一个被管设备中可能有多个</a:t>
            </a:r>
            <a:r>
              <a:rPr lang="zh-CN" altLang="en-US">
                <a:solidFill>
                  <a:schemeClr val="hlink"/>
                </a:solidFill>
              </a:rPr>
              <a:t>被管对象</a:t>
            </a:r>
            <a:r>
              <a:rPr lang="zh-CN" altLang="en-US"/>
              <a:t>。</a:t>
            </a:r>
          </a:p>
          <a:p>
            <a:r>
              <a:rPr lang="zh-CN" altLang="en-US"/>
              <a:t>被管设备有时可称为</a:t>
            </a:r>
            <a:r>
              <a:rPr lang="zh-CN" altLang="en-US">
                <a:solidFill>
                  <a:schemeClr val="hlink"/>
                </a:solidFill>
              </a:rPr>
              <a:t>网络元素</a:t>
            </a:r>
            <a:r>
              <a:rPr lang="zh-CN" altLang="en-US"/>
              <a:t>或</a:t>
            </a:r>
            <a:r>
              <a:rPr lang="zh-CN" altLang="en-US">
                <a:solidFill>
                  <a:schemeClr val="hlink"/>
                </a:solidFill>
              </a:rPr>
              <a:t>网元</a:t>
            </a:r>
            <a:r>
              <a:rPr lang="zh-CN" altLang="en-US"/>
              <a:t>。</a:t>
            </a:r>
          </a:p>
          <a:p>
            <a:r>
              <a:rPr lang="zh-CN" altLang="en-US"/>
              <a:t>在被管设备中也会有一些不能被管的对象。 </a:t>
            </a:r>
          </a:p>
          <a:p>
            <a:endParaRPr lang="en-US" altLang="zh-CN"/>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165</a:t>
            </a:fld>
            <a:endParaRPr lang="en-US" altLang="zh-CN"/>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pPr algn="ctr"/>
            <a:r>
              <a:rPr lang="zh-CN" altLang="en-US"/>
              <a:t>代理</a:t>
            </a:r>
            <a:r>
              <a:rPr lang="en-US" altLang="zh-CN"/>
              <a:t>(agent)</a:t>
            </a:r>
          </a:p>
        </p:txBody>
      </p:sp>
      <p:sp>
        <p:nvSpPr>
          <p:cNvPr id="744451" name="Rectangle 3"/>
          <p:cNvSpPr>
            <a:spLocks noGrp="1" noChangeArrowheads="1"/>
          </p:cNvSpPr>
          <p:nvPr>
            <p:ph type="body" idx="1"/>
          </p:nvPr>
        </p:nvSpPr>
        <p:spPr>
          <a:xfrm>
            <a:off x="1042988" y="1835150"/>
            <a:ext cx="7772400" cy="4114800"/>
          </a:xfrm>
        </p:spPr>
        <p:txBody>
          <a:bodyPr/>
          <a:lstStyle/>
          <a:p>
            <a:r>
              <a:rPr lang="zh-CN" altLang="en-US"/>
              <a:t>在每一个被管设备中都要运行一个程序以便和管理站中的管理程序进行通信。这些运行着的程序叫做</a:t>
            </a:r>
            <a:r>
              <a:rPr lang="zh-CN" altLang="en-US">
                <a:solidFill>
                  <a:schemeClr val="hlink"/>
                </a:solidFill>
              </a:rPr>
              <a:t>网络管理代理程序</a:t>
            </a:r>
            <a:r>
              <a:rPr lang="zh-CN" altLang="en-US"/>
              <a:t>，或简称为</a:t>
            </a:r>
            <a:r>
              <a:rPr lang="zh-CN" altLang="en-US">
                <a:solidFill>
                  <a:schemeClr val="hlink"/>
                </a:solidFill>
              </a:rPr>
              <a:t>代理</a:t>
            </a:r>
            <a:r>
              <a:rPr lang="zh-CN" altLang="en-US"/>
              <a:t>。</a:t>
            </a:r>
          </a:p>
          <a:p>
            <a:r>
              <a:rPr lang="zh-CN" altLang="en-US"/>
              <a:t>代理程序在管理程序的命令和控制下在被管设备上采取本地的行动。</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166</a:t>
            </a:fld>
            <a:endParaRPr lang="en-US" altLang="zh-CN"/>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pPr algn="ctr"/>
            <a:r>
              <a:rPr lang="zh-CN" altLang="en-US"/>
              <a:t>网络管理协议 </a:t>
            </a:r>
          </a:p>
        </p:txBody>
      </p:sp>
      <p:sp>
        <p:nvSpPr>
          <p:cNvPr id="745475" name="Rectangle 3"/>
          <p:cNvSpPr>
            <a:spLocks noGrp="1" noChangeArrowheads="1"/>
          </p:cNvSpPr>
          <p:nvPr>
            <p:ph type="body" idx="1"/>
          </p:nvPr>
        </p:nvSpPr>
        <p:spPr/>
        <p:txBody>
          <a:bodyPr/>
          <a:lstStyle/>
          <a:p>
            <a:r>
              <a:rPr lang="zh-CN" altLang="en-US">
                <a:solidFill>
                  <a:schemeClr val="hlink"/>
                </a:solidFill>
              </a:rPr>
              <a:t>网络管理协议</a:t>
            </a:r>
            <a:r>
              <a:rPr lang="zh-CN" altLang="en-US"/>
              <a:t>，简称为</a:t>
            </a:r>
            <a:r>
              <a:rPr lang="zh-CN" altLang="en-US">
                <a:solidFill>
                  <a:schemeClr val="hlink"/>
                </a:solidFill>
              </a:rPr>
              <a:t>网管协议</a:t>
            </a:r>
            <a:r>
              <a:rPr lang="zh-CN" altLang="en-US"/>
              <a:t>。</a:t>
            </a:r>
          </a:p>
          <a:p>
            <a:r>
              <a:rPr lang="zh-CN" altLang="en-US"/>
              <a:t>需要注意的是，并不是网管协议本身来管理网络。网管协议就是管理程序和代理程序之间进行通信的规则。</a:t>
            </a:r>
          </a:p>
          <a:p>
            <a:r>
              <a:rPr lang="zh-CN" altLang="en-US"/>
              <a:t>网络管理员利用网管协议通过管理站对网络中的被管设备进行管理。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167</a:t>
            </a:fld>
            <a:endParaRPr lang="en-US" altLang="zh-CN"/>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p:txBody>
          <a:bodyPr/>
          <a:lstStyle/>
          <a:p>
            <a:pPr algn="ctr"/>
            <a:r>
              <a:rPr lang="zh-CN" altLang="en-US"/>
              <a:t>客户服务器方式</a:t>
            </a:r>
          </a:p>
        </p:txBody>
      </p:sp>
      <p:sp>
        <p:nvSpPr>
          <p:cNvPr id="746499" name="Rectangle 3"/>
          <p:cNvSpPr>
            <a:spLocks noGrp="1" noChangeArrowheads="1"/>
          </p:cNvSpPr>
          <p:nvPr>
            <p:ph type="body" idx="1"/>
          </p:nvPr>
        </p:nvSpPr>
        <p:spPr>
          <a:xfrm>
            <a:off x="1042988" y="1773238"/>
            <a:ext cx="7772400" cy="4608512"/>
          </a:xfrm>
        </p:spPr>
        <p:txBody>
          <a:bodyPr/>
          <a:lstStyle/>
          <a:p>
            <a:pPr>
              <a:lnSpc>
                <a:spcPct val="90000"/>
              </a:lnSpc>
            </a:pPr>
            <a:r>
              <a:rPr lang="zh-CN" altLang="en-US"/>
              <a:t>管理程序和代理程序按</a:t>
            </a:r>
            <a:r>
              <a:rPr lang="zh-CN" altLang="en-US">
                <a:solidFill>
                  <a:schemeClr val="hlink"/>
                </a:solidFill>
              </a:rPr>
              <a:t>客户服务器方式</a:t>
            </a:r>
            <a:r>
              <a:rPr lang="zh-CN" altLang="en-US"/>
              <a:t>工作。</a:t>
            </a:r>
          </a:p>
          <a:p>
            <a:pPr>
              <a:lnSpc>
                <a:spcPct val="90000"/>
              </a:lnSpc>
            </a:pPr>
            <a:r>
              <a:rPr lang="zh-CN" altLang="en-US"/>
              <a:t>管理程序运行 </a:t>
            </a:r>
            <a:r>
              <a:rPr lang="en-US" altLang="zh-CN">
                <a:solidFill>
                  <a:schemeClr val="hlink"/>
                </a:solidFill>
              </a:rPr>
              <a:t>SNMP </a:t>
            </a:r>
            <a:r>
              <a:rPr lang="zh-CN" altLang="en-US">
                <a:solidFill>
                  <a:schemeClr val="hlink"/>
                </a:solidFill>
              </a:rPr>
              <a:t>客户程序</a:t>
            </a:r>
            <a:r>
              <a:rPr lang="zh-CN" altLang="en-US"/>
              <a:t>，向某个代理程序发出请求（或命令），代理程序运行 </a:t>
            </a:r>
            <a:r>
              <a:rPr lang="en-US" altLang="zh-CN">
                <a:solidFill>
                  <a:schemeClr val="hlink"/>
                </a:solidFill>
              </a:rPr>
              <a:t>SNMP </a:t>
            </a:r>
            <a:r>
              <a:rPr lang="zh-CN" altLang="en-US">
                <a:solidFill>
                  <a:schemeClr val="hlink"/>
                </a:solidFill>
              </a:rPr>
              <a:t>服务器程序</a:t>
            </a:r>
            <a:r>
              <a:rPr lang="zh-CN" altLang="en-US"/>
              <a:t>，返回响应（或执行某个动作）。</a:t>
            </a:r>
          </a:p>
          <a:p>
            <a:pPr>
              <a:lnSpc>
                <a:spcPct val="90000"/>
              </a:lnSpc>
            </a:pPr>
            <a:r>
              <a:rPr lang="zh-CN" altLang="en-US"/>
              <a:t>在网管系统中往往是一个（或少数几个）客户程序与很多的服务器程序进行交互。</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168</a:t>
            </a:fld>
            <a:endParaRPr lang="en-US" altLang="zh-CN"/>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pPr algn="ctr"/>
            <a:r>
              <a:rPr lang="zh-CN" altLang="en-US"/>
              <a:t>网络管理的基本原理</a:t>
            </a:r>
          </a:p>
        </p:txBody>
      </p:sp>
      <p:sp>
        <p:nvSpPr>
          <p:cNvPr id="1222659" name="Rectangle 3"/>
          <p:cNvSpPr>
            <a:spLocks noGrp="1" noChangeArrowheads="1"/>
          </p:cNvSpPr>
          <p:nvPr>
            <p:ph type="body" idx="1"/>
          </p:nvPr>
        </p:nvSpPr>
        <p:spPr/>
        <p:txBody>
          <a:bodyPr/>
          <a:lstStyle/>
          <a:p>
            <a:r>
              <a:rPr lang="zh-CN" altLang="en-US"/>
              <a:t>若要管理某个对象，就必然会给该对象添加一些软件或硬件，但这种“添加”必须</a:t>
            </a:r>
            <a:r>
              <a:rPr lang="zh-CN" altLang="en-US">
                <a:solidFill>
                  <a:schemeClr val="hlink"/>
                </a:solidFill>
              </a:rPr>
              <a:t>对原有对象的影响尽量小些</a:t>
            </a:r>
            <a:r>
              <a:rPr lang="zh-CN" altLang="en-US"/>
              <a:t>。</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169</a:t>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pPr algn="ctr"/>
            <a:r>
              <a:rPr lang="zh-CN" altLang="en-US"/>
              <a:t>域名服务器有以下四种类型 </a:t>
            </a:r>
          </a:p>
        </p:txBody>
      </p:sp>
      <p:sp>
        <p:nvSpPr>
          <p:cNvPr id="1071107" name="Rectangle 3"/>
          <p:cNvSpPr>
            <a:spLocks noGrp="1" noChangeArrowheads="1"/>
          </p:cNvSpPr>
          <p:nvPr>
            <p:ph type="body" idx="1"/>
          </p:nvPr>
        </p:nvSpPr>
        <p:spPr>
          <a:xfrm>
            <a:off x="1042988" y="1846263"/>
            <a:ext cx="7772400" cy="4535487"/>
          </a:xfrm>
        </p:spPr>
        <p:txBody>
          <a:bodyPr/>
          <a:lstStyle/>
          <a:p>
            <a:r>
              <a:rPr lang="zh-CN" altLang="en-US"/>
              <a:t>根域名服务器 </a:t>
            </a:r>
          </a:p>
          <a:p>
            <a:r>
              <a:rPr lang="zh-CN" altLang="en-US"/>
              <a:t>顶级域名服务器 </a:t>
            </a:r>
          </a:p>
          <a:p>
            <a:r>
              <a:rPr lang="zh-CN" altLang="en-US"/>
              <a:t>权限域名服务器 </a:t>
            </a:r>
          </a:p>
          <a:p>
            <a:r>
              <a:rPr lang="zh-CN" altLang="en-US"/>
              <a:t>本地域名服务器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a:t>
            </a:fld>
            <a:endParaRPr lang="en-US" altLang="zh-CN"/>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ChangeArrowheads="1"/>
          </p:cNvSpPr>
          <p:nvPr>
            <p:ph type="title"/>
          </p:nvPr>
        </p:nvSpPr>
        <p:spPr/>
        <p:txBody>
          <a:bodyPr/>
          <a:lstStyle/>
          <a:p>
            <a:pPr algn="ctr"/>
            <a:r>
              <a:rPr lang="en-US" altLang="zh-CN"/>
              <a:t>SNMP </a:t>
            </a:r>
            <a:r>
              <a:rPr lang="zh-CN" altLang="en-US"/>
              <a:t>的指导思想</a:t>
            </a:r>
          </a:p>
        </p:txBody>
      </p:sp>
      <p:sp>
        <p:nvSpPr>
          <p:cNvPr id="749571" name="Rectangle 3"/>
          <p:cNvSpPr>
            <a:spLocks noGrp="1" noChangeArrowheads="1"/>
          </p:cNvSpPr>
          <p:nvPr>
            <p:ph type="body" idx="1"/>
          </p:nvPr>
        </p:nvSpPr>
        <p:spPr>
          <a:xfrm>
            <a:off x="1042988" y="1917700"/>
            <a:ext cx="7772400" cy="4464050"/>
          </a:xfrm>
        </p:spPr>
        <p:txBody>
          <a:bodyPr/>
          <a:lstStyle/>
          <a:p>
            <a:r>
              <a:rPr lang="en-US" altLang="zh-CN" sz="2800" dirty="0"/>
              <a:t>SNMP </a:t>
            </a:r>
            <a:r>
              <a:rPr lang="zh-CN" altLang="en-US" sz="2800" dirty="0"/>
              <a:t>最重要的指导思想就是要尽可能简单。</a:t>
            </a:r>
          </a:p>
          <a:p>
            <a:r>
              <a:rPr lang="en-US" altLang="zh-CN" sz="2800" dirty="0"/>
              <a:t>SNMP </a:t>
            </a:r>
            <a:r>
              <a:rPr lang="zh-CN" altLang="en-US" sz="2800" dirty="0"/>
              <a:t>的基本功能包括</a:t>
            </a:r>
            <a:r>
              <a:rPr lang="zh-CN" altLang="en-US" sz="2800" dirty="0">
                <a:solidFill>
                  <a:srgbClr val="FF0000"/>
                </a:solidFill>
              </a:rPr>
              <a:t>监视网络性能</a:t>
            </a:r>
            <a:r>
              <a:rPr lang="zh-CN" altLang="en-US" sz="2800" dirty="0"/>
              <a:t>、</a:t>
            </a:r>
            <a:r>
              <a:rPr lang="zh-CN" altLang="en-US" sz="2800" dirty="0">
                <a:solidFill>
                  <a:srgbClr val="FF0000"/>
                </a:solidFill>
              </a:rPr>
              <a:t>检测分析网络差错</a:t>
            </a:r>
            <a:r>
              <a:rPr lang="zh-CN" altLang="en-US" sz="2800" dirty="0"/>
              <a:t>和</a:t>
            </a:r>
            <a:r>
              <a:rPr lang="zh-CN" altLang="en-US" sz="2800" dirty="0">
                <a:solidFill>
                  <a:srgbClr val="FF0000"/>
                </a:solidFill>
              </a:rPr>
              <a:t>配置网络设备</a:t>
            </a:r>
            <a:r>
              <a:rPr lang="zh-CN" altLang="en-US" sz="2800" dirty="0"/>
              <a:t>等。</a:t>
            </a:r>
          </a:p>
          <a:p>
            <a:r>
              <a:rPr lang="zh-CN" altLang="en-US" sz="2800" dirty="0"/>
              <a:t>在网络正常工作时，</a:t>
            </a:r>
            <a:r>
              <a:rPr lang="en-US" altLang="zh-CN" sz="2800" dirty="0"/>
              <a:t>SNMP </a:t>
            </a:r>
            <a:r>
              <a:rPr lang="zh-CN" altLang="en-US" sz="2800" dirty="0"/>
              <a:t>可实现统计、配置、和测试等功能。当网络出故障时，可实现各种差错检测和恢复功能。</a:t>
            </a:r>
          </a:p>
          <a:p>
            <a:r>
              <a:rPr lang="zh-CN" altLang="en-US" sz="2800" dirty="0"/>
              <a:t>虽然 </a:t>
            </a:r>
            <a:r>
              <a:rPr lang="en-US" altLang="zh-CN" sz="2800" dirty="0"/>
              <a:t>SNMP </a:t>
            </a:r>
            <a:r>
              <a:rPr lang="zh-CN" altLang="en-US" sz="2800" dirty="0"/>
              <a:t>是在 </a:t>
            </a:r>
            <a:r>
              <a:rPr lang="en-US" altLang="zh-CN" sz="2800" dirty="0"/>
              <a:t>TCP/IP </a:t>
            </a:r>
            <a:r>
              <a:rPr lang="zh-CN" altLang="en-US" sz="2800" dirty="0"/>
              <a:t>基础上的网络管理协议，但也可扩展到其他类型的网络设备上。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170</a:t>
            </a:fld>
            <a:endParaRPr lang="en-US" altLang="zh-CN"/>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Grp="1" noChangeArrowheads="1"/>
          </p:cNvSpPr>
          <p:nvPr>
            <p:ph type="title"/>
          </p:nvPr>
        </p:nvSpPr>
        <p:spPr/>
        <p:txBody>
          <a:bodyPr/>
          <a:lstStyle/>
          <a:p>
            <a:r>
              <a:rPr lang="en-US" altLang="zh-CN"/>
              <a:t>SNMP </a:t>
            </a:r>
            <a:r>
              <a:rPr lang="zh-CN" altLang="en-US"/>
              <a:t>的管理站和委托代理</a:t>
            </a:r>
          </a:p>
        </p:txBody>
      </p:sp>
      <p:sp>
        <p:nvSpPr>
          <p:cNvPr id="752643" name="Rectangle 3"/>
          <p:cNvSpPr>
            <a:spLocks noGrp="1" noChangeArrowheads="1"/>
          </p:cNvSpPr>
          <p:nvPr>
            <p:ph type="body" idx="1"/>
          </p:nvPr>
        </p:nvSpPr>
        <p:spPr>
          <a:xfrm>
            <a:off x="1042988" y="1906588"/>
            <a:ext cx="7772400" cy="4114800"/>
          </a:xfrm>
        </p:spPr>
        <p:txBody>
          <a:bodyPr/>
          <a:lstStyle/>
          <a:p>
            <a:r>
              <a:rPr lang="zh-CN" altLang="en-US" sz="2800"/>
              <a:t>整个系统必须有一个</a:t>
            </a:r>
            <a:r>
              <a:rPr lang="zh-CN" altLang="en-US" sz="2800">
                <a:solidFill>
                  <a:schemeClr val="hlink"/>
                </a:solidFill>
              </a:rPr>
              <a:t>管理站</a:t>
            </a:r>
            <a:r>
              <a:rPr lang="zh-CN" altLang="en-US" sz="2800"/>
              <a:t>。</a:t>
            </a:r>
          </a:p>
          <a:p>
            <a:r>
              <a:rPr lang="zh-CN" altLang="en-US" sz="2800"/>
              <a:t>管理进程和代理进程利用 </a:t>
            </a:r>
            <a:r>
              <a:rPr lang="en-US" altLang="zh-CN" sz="2800"/>
              <a:t>SNMP </a:t>
            </a:r>
            <a:r>
              <a:rPr lang="zh-CN" altLang="en-US" sz="2800"/>
              <a:t>报文进行通信，而 </a:t>
            </a:r>
            <a:r>
              <a:rPr lang="en-US" altLang="zh-CN" sz="2800"/>
              <a:t>SNMP </a:t>
            </a:r>
            <a:r>
              <a:rPr lang="zh-CN" altLang="en-US" sz="2800"/>
              <a:t>报文又使用 </a:t>
            </a:r>
            <a:r>
              <a:rPr lang="en-US" altLang="zh-CN" sz="2800"/>
              <a:t>UDP </a:t>
            </a:r>
            <a:r>
              <a:rPr lang="zh-CN" altLang="en-US" sz="2800"/>
              <a:t>来传送。</a:t>
            </a:r>
          </a:p>
          <a:p>
            <a:r>
              <a:rPr lang="zh-CN" altLang="en-US" sz="2800"/>
              <a:t>若网络元素使用的不是 </a:t>
            </a:r>
            <a:r>
              <a:rPr lang="en-US" altLang="zh-CN" sz="2800"/>
              <a:t>SNMP </a:t>
            </a:r>
            <a:r>
              <a:rPr lang="zh-CN" altLang="en-US" sz="2800"/>
              <a:t>而是另一种网络管理协议，</a:t>
            </a:r>
            <a:r>
              <a:rPr lang="en-US" altLang="zh-CN" sz="2800"/>
              <a:t>SNMP </a:t>
            </a:r>
            <a:r>
              <a:rPr lang="zh-CN" altLang="en-US" sz="2800"/>
              <a:t>协议就无法控制该网络元素。这时可使用</a:t>
            </a:r>
            <a:r>
              <a:rPr lang="zh-CN" altLang="en-US" sz="2800">
                <a:solidFill>
                  <a:schemeClr val="hlink"/>
                </a:solidFill>
              </a:rPr>
              <a:t>委托代理</a:t>
            </a:r>
            <a:r>
              <a:rPr lang="en-US" altLang="zh-CN" sz="2800"/>
              <a:t>(proxy agent)</a:t>
            </a:r>
            <a:r>
              <a:rPr lang="zh-CN" altLang="en-US" sz="2800"/>
              <a:t>。委托代理能提供如协议转换和过滤操作等功能对被管对象进行管理。</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171</a:t>
            </a:fld>
            <a:endParaRPr lang="en-US" altLang="zh-CN"/>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p:txBody>
          <a:bodyPr/>
          <a:lstStyle/>
          <a:p>
            <a:pPr algn="ctr"/>
            <a:r>
              <a:rPr lang="en-US" altLang="zh-CN"/>
              <a:t>SNMP </a:t>
            </a:r>
            <a:r>
              <a:rPr lang="zh-CN" altLang="en-US"/>
              <a:t>的网络管理</a:t>
            </a:r>
            <a:br>
              <a:rPr lang="zh-CN" altLang="en-US"/>
            </a:br>
            <a:r>
              <a:rPr lang="zh-CN" altLang="en-US"/>
              <a:t>由三个部分组成 </a:t>
            </a:r>
          </a:p>
        </p:txBody>
      </p:sp>
      <p:sp>
        <p:nvSpPr>
          <p:cNvPr id="1223683" name="Rectangle 3"/>
          <p:cNvSpPr>
            <a:spLocks noGrp="1" noChangeArrowheads="1"/>
          </p:cNvSpPr>
          <p:nvPr>
            <p:ph type="body" idx="1"/>
          </p:nvPr>
        </p:nvSpPr>
        <p:spPr/>
        <p:txBody>
          <a:bodyPr/>
          <a:lstStyle/>
          <a:p>
            <a:r>
              <a:rPr lang="en-US" altLang="zh-CN"/>
              <a:t>SNMP </a:t>
            </a:r>
            <a:r>
              <a:rPr lang="zh-CN" altLang="en-US"/>
              <a:t>本身</a:t>
            </a:r>
          </a:p>
          <a:p>
            <a:r>
              <a:rPr lang="zh-CN" altLang="en-US"/>
              <a:t>管理信息结构 </a:t>
            </a:r>
            <a:r>
              <a:rPr lang="en-US" altLang="zh-CN"/>
              <a:t>SMI</a:t>
            </a:r>
          </a:p>
          <a:p>
            <a:pPr>
              <a:buFont typeface="Wingdings" pitchFamily="2" charset="2"/>
              <a:buNone/>
            </a:pPr>
            <a:r>
              <a:rPr lang="en-US" altLang="zh-CN"/>
              <a:t>   (Structure of Management Information)</a:t>
            </a:r>
          </a:p>
          <a:p>
            <a:r>
              <a:rPr lang="zh-CN" altLang="en-US"/>
              <a:t>管理信息库 </a:t>
            </a:r>
            <a:r>
              <a:rPr lang="en-US" altLang="zh-CN"/>
              <a:t>MIB</a:t>
            </a:r>
          </a:p>
          <a:p>
            <a:pPr>
              <a:buFont typeface="Wingdings" pitchFamily="2" charset="2"/>
              <a:buNone/>
            </a:pPr>
            <a:r>
              <a:rPr lang="en-US" altLang="zh-CN"/>
              <a:t>   (Management Information Base)</a:t>
            </a:r>
            <a:r>
              <a:rPr lang="zh-CN" altLang="en-US"/>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172</a:t>
            </a:fld>
            <a:endParaRPr lang="en-US" altLang="zh-CN"/>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ChangeArrowheads="1"/>
          </p:cNvSpPr>
          <p:nvPr>
            <p:ph type="title"/>
          </p:nvPr>
        </p:nvSpPr>
        <p:spPr/>
        <p:txBody>
          <a:bodyPr/>
          <a:lstStyle/>
          <a:p>
            <a:pPr algn="ctr"/>
            <a:r>
              <a:rPr lang="en-US" altLang="zh-CN"/>
              <a:t>SNMP</a:t>
            </a:r>
          </a:p>
        </p:txBody>
      </p:sp>
      <p:sp>
        <p:nvSpPr>
          <p:cNvPr id="1224707" name="Rectangle 3"/>
          <p:cNvSpPr>
            <a:spLocks noGrp="1" noChangeArrowheads="1"/>
          </p:cNvSpPr>
          <p:nvPr>
            <p:ph type="body" idx="1"/>
          </p:nvPr>
        </p:nvSpPr>
        <p:spPr/>
        <p:txBody>
          <a:bodyPr/>
          <a:lstStyle/>
          <a:p>
            <a:r>
              <a:rPr lang="en-US" altLang="zh-CN"/>
              <a:t>SNMP </a:t>
            </a:r>
            <a:r>
              <a:rPr lang="zh-CN" altLang="en-US"/>
              <a:t>定义了管理站和代理之间所交换的分组格式。所交换的分组包含各代理中的对象（变量）名及其状态（值）。</a:t>
            </a:r>
          </a:p>
          <a:p>
            <a:r>
              <a:rPr lang="en-US" altLang="zh-CN"/>
              <a:t>SNMP </a:t>
            </a:r>
            <a:r>
              <a:rPr lang="zh-CN" altLang="en-US"/>
              <a:t>负责读取和改变这些数值。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173</a:t>
            </a:fld>
            <a:endParaRPr lang="en-US" altLang="zh-CN"/>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p:txBody>
          <a:bodyPr/>
          <a:lstStyle/>
          <a:p>
            <a:pPr algn="ctr"/>
            <a:r>
              <a:rPr lang="en-US" altLang="zh-CN"/>
              <a:t>SMI</a:t>
            </a:r>
          </a:p>
        </p:txBody>
      </p:sp>
      <p:sp>
        <p:nvSpPr>
          <p:cNvPr id="1225731" name="Rectangle 3"/>
          <p:cNvSpPr>
            <a:spLocks noGrp="1" noChangeArrowheads="1"/>
          </p:cNvSpPr>
          <p:nvPr>
            <p:ph type="body" idx="1"/>
          </p:nvPr>
        </p:nvSpPr>
        <p:spPr/>
        <p:txBody>
          <a:bodyPr/>
          <a:lstStyle/>
          <a:p>
            <a:r>
              <a:rPr lang="en-US" altLang="zh-CN" sz="2800"/>
              <a:t>SMI </a:t>
            </a:r>
            <a:r>
              <a:rPr lang="zh-CN" altLang="en-US" sz="2800"/>
              <a:t>定义了命名对象和定义对象类型（包括范围和长度）的通用规则，以及把对象和对象的值进行编码的规则。</a:t>
            </a:r>
          </a:p>
          <a:p>
            <a:r>
              <a:rPr lang="zh-CN" altLang="en-US" sz="2800"/>
              <a:t>这样做是为了确保网络管理数据的语法和语义的无二义性。但从 </a:t>
            </a:r>
            <a:r>
              <a:rPr lang="en-US" altLang="zh-CN" sz="2800"/>
              <a:t>SMI </a:t>
            </a:r>
            <a:r>
              <a:rPr lang="zh-CN" altLang="en-US" sz="2800"/>
              <a:t>的名称并不能看出它的功能。</a:t>
            </a:r>
          </a:p>
          <a:p>
            <a:r>
              <a:rPr lang="en-US" altLang="zh-CN" sz="2800"/>
              <a:t>SMI </a:t>
            </a:r>
            <a:r>
              <a:rPr lang="zh-CN" altLang="en-US" sz="2800"/>
              <a:t>并不定义一个实体应管理的对象数目，也不定义被管对象名以及对象名及其值之间的关联。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174</a:t>
            </a:fld>
            <a:endParaRPr lang="en-US" altLang="zh-CN"/>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a:xfrm>
            <a:off x="1150938" y="214313"/>
            <a:ext cx="7524750" cy="1462087"/>
          </a:xfrm>
        </p:spPr>
        <p:txBody>
          <a:bodyPr/>
          <a:lstStyle/>
          <a:p>
            <a:pPr algn="ctr"/>
            <a:r>
              <a:rPr lang="en-US" altLang="zh-CN"/>
              <a:t>MIB</a:t>
            </a:r>
          </a:p>
        </p:txBody>
      </p:sp>
      <p:sp>
        <p:nvSpPr>
          <p:cNvPr id="1226755" name="Rectangle 3"/>
          <p:cNvSpPr>
            <a:spLocks noGrp="1" noChangeArrowheads="1"/>
          </p:cNvSpPr>
          <p:nvPr>
            <p:ph type="body" idx="1"/>
          </p:nvPr>
        </p:nvSpPr>
        <p:spPr/>
        <p:txBody>
          <a:bodyPr/>
          <a:lstStyle/>
          <a:p>
            <a:r>
              <a:rPr lang="en-US" altLang="zh-CN"/>
              <a:t>MIB </a:t>
            </a:r>
            <a:r>
              <a:rPr lang="zh-CN" altLang="en-US"/>
              <a:t>在被管理的实体中创建了命名对象，并规定了其类型。</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175</a:t>
            </a:fld>
            <a:endParaRPr lang="en-US" altLang="zh-CN"/>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p:txBody>
          <a:bodyPr/>
          <a:lstStyle/>
          <a:p>
            <a:pPr algn="ctr"/>
            <a:r>
              <a:rPr lang="en-US" altLang="zh-CN"/>
              <a:t>6.7.2   </a:t>
            </a:r>
            <a:r>
              <a:rPr lang="zh-CN" altLang="en-US"/>
              <a:t>管理信息结构 </a:t>
            </a:r>
            <a:r>
              <a:rPr lang="en-US" altLang="zh-CN"/>
              <a:t>SMI </a:t>
            </a:r>
          </a:p>
        </p:txBody>
      </p:sp>
      <p:sp>
        <p:nvSpPr>
          <p:cNvPr id="1227779" name="Rectangle 3"/>
          <p:cNvSpPr>
            <a:spLocks noGrp="1" noChangeArrowheads="1"/>
          </p:cNvSpPr>
          <p:nvPr>
            <p:ph type="body" idx="1"/>
          </p:nvPr>
        </p:nvSpPr>
        <p:spPr>
          <a:xfrm>
            <a:off x="539750" y="1978025"/>
            <a:ext cx="8604250" cy="4114800"/>
          </a:xfrm>
        </p:spPr>
        <p:txBody>
          <a:bodyPr/>
          <a:lstStyle/>
          <a:p>
            <a:r>
              <a:rPr lang="en-US" altLang="zh-CN"/>
              <a:t>SMI </a:t>
            </a:r>
            <a:r>
              <a:rPr lang="zh-CN" altLang="en-US"/>
              <a:t>的功能：</a:t>
            </a:r>
          </a:p>
          <a:p>
            <a:pPr>
              <a:buFont typeface="Wingdings" pitchFamily="2" charset="2"/>
              <a:buNone/>
            </a:pPr>
            <a:r>
              <a:rPr lang="zh-CN" altLang="en-US"/>
              <a:t>    </a:t>
            </a:r>
            <a:r>
              <a:rPr lang="en-US" altLang="zh-CN"/>
              <a:t>(1) </a:t>
            </a:r>
            <a:r>
              <a:rPr lang="zh-CN" altLang="en-US"/>
              <a:t>被管对象应怎样命名；</a:t>
            </a:r>
          </a:p>
          <a:p>
            <a:pPr>
              <a:buFont typeface="Wingdings" pitchFamily="2" charset="2"/>
              <a:buNone/>
            </a:pPr>
            <a:r>
              <a:rPr lang="zh-CN" altLang="en-US"/>
              <a:t>    </a:t>
            </a:r>
            <a:r>
              <a:rPr lang="en-US" altLang="zh-CN"/>
              <a:t>(2) </a:t>
            </a:r>
            <a:r>
              <a:rPr lang="zh-CN" altLang="en-US"/>
              <a:t>用来存储被管对象的数据类型有哪些种；</a:t>
            </a:r>
          </a:p>
          <a:p>
            <a:pPr>
              <a:buFont typeface="Wingdings" pitchFamily="2" charset="2"/>
              <a:buNone/>
            </a:pPr>
            <a:r>
              <a:rPr lang="zh-CN" altLang="en-US"/>
              <a:t>    </a:t>
            </a:r>
            <a:r>
              <a:rPr lang="en-US" altLang="zh-CN"/>
              <a:t>(3) </a:t>
            </a:r>
            <a:r>
              <a:rPr lang="zh-CN" altLang="en-US"/>
              <a:t>在网络上传送的管理数据应如何编码。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176</a:t>
            </a:fld>
            <a:endParaRPr lang="en-US" altLang="zh-CN"/>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4692" name="Rectangle 4"/>
          <p:cNvSpPr>
            <a:spLocks noGrp="1" noChangeArrowheads="1"/>
          </p:cNvSpPr>
          <p:nvPr>
            <p:ph type="title"/>
          </p:nvPr>
        </p:nvSpPr>
        <p:spPr>
          <a:xfrm>
            <a:off x="523875" y="115888"/>
            <a:ext cx="8224838" cy="695325"/>
          </a:xfrm>
        </p:spPr>
        <p:txBody>
          <a:bodyPr/>
          <a:lstStyle/>
          <a:p>
            <a:pPr algn="ctr"/>
            <a:r>
              <a:rPr lang="en-US" altLang="zh-CN" sz="3600"/>
              <a:t>SMI </a:t>
            </a:r>
            <a:r>
              <a:rPr lang="zh-CN" altLang="en-US" sz="3600"/>
              <a:t>规定所有被管对象必须在命名树上 </a:t>
            </a:r>
          </a:p>
        </p:txBody>
      </p:sp>
      <p:sp>
        <p:nvSpPr>
          <p:cNvPr id="754793" name="Text Box 105"/>
          <p:cNvSpPr txBox="1">
            <a:spLocks noChangeArrowheads="1"/>
          </p:cNvSpPr>
          <p:nvPr/>
        </p:nvSpPr>
        <p:spPr bwMode="auto">
          <a:xfrm>
            <a:off x="3924300" y="836613"/>
            <a:ext cx="438150" cy="396875"/>
          </a:xfrm>
          <a:prstGeom prst="rect">
            <a:avLst/>
          </a:prstGeom>
          <a:noFill/>
          <a:ln w="9525">
            <a:noFill/>
            <a:miter lim="800000"/>
            <a:headEnd/>
            <a:tailEnd/>
          </a:ln>
          <a:effectLst/>
        </p:spPr>
        <p:txBody>
          <a:bodyPr wrap="none">
            <a:spAutoFit/>
          </a:bodyPr>
          <a:lstStyle/>
          <a:p>
            <a:r>
              <a:rPr kumimoji="1" lang="zh-CN" altLang="en-US" sz="2000">
                <a:solidFill>
                  <a:schemeClr val="folHlink"/>
                </a:solidFill>
                <a:latin typeface="Times New Roman" pitchFamily="18" charset="0"/>
                <a:ea typeface="黑体" pitchFamily="2" charset="-122"/>
              </a:rPr>
              <a:t>根</a:t>
            </a:r>
          </a:p>
        </p:txBody>
      </p:sp>
      <p:sp>
        <p:nvSpPr>
          <p:cNvPr id="754794" name="Text Box 106"/>
          <p:cNvSpPr txBox="1">
            <a:spLocks noChangeArrowheads="1"/>
          </p:cNvSpPr>
          <p:nvPr/>
        </p:nvSpPr>
        <p:spPr bwMode="auto">
          <a:xfrm>
            <a:off x="3903663" y="1336675"/>
            <a:ext cx="71120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iso (</a:t>
            </a:r>
            <a:r>
              <a:rPr kumimoji="1" lang="en-US" altLang="zh-CN" sz="1600" b="1">
                <a:solidFill>
                  <a:schemeClr val="hlink"/>
                </a:solidFill>
                <a:latin typeface="Times New Roman" pitchFamily="18" charset="0"/>
              </a:rPr>
              <a:t>1</a:t>
            </a:r>
            <a:r>
              <a:rPr kumimoji="1" lang="en-US" altLang="zh-CN" sz="1600" b="1">
                <a:solidFill>
                  <a:schemeClr val="folHlink"/>
                </a:solidFill>
                <a:latin typeface="Times New Roman" pitchFamily="18" charset="0"/>
              </a:rPr>
              <a:t>)</a:t>
            </a:r>
          </a:p>
        </p:txBody>
      </p:sp>
      <p:sp>
        <p:nvSpPr>
          <p:cNvPr id="754795" name="Text Box 107"/>
          <p:cNvSpPr txBox="1">
            <a:spLocks noChangeArrowheads="1"/>
          </p:cNvSpPr>
          <p:nvPr/>
        </p:nvSpPr>
        <p:spPr bwMode="auto">
          <a:xfrm>
            <a:off x="2843213" y="1336675"/>
            <a:ext cx="847725"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itu-t (0)</a:t>
            </a:r>
          </a:p>
        </p:txBody>
      </p:sp>
      <p:sp>
        <p:nvSpPr>
          <p:cNvPr id="754796" name="Text Box 108"/>
          <p:cNvSpPr txBox="1">
            <a:spLocks noChangeArrowheads="1"/>
          </p:cNvSpPr>
          <p:nvPr/>
        </p:nvSpPr>
        <p:spPr bwMode="auto">
          <a:xfrm>
            <a:off x="4859338" y="1336675"/>
            <a:ext cx="114300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iso/itu-t (2)</a:t>
            </a:r>
          </a:p>
        </p:txBody>
      </p:sp>
      <p:sp>
        <p:nvSpPr>
          <p:cNvPr id="754797" name="Text Box 109"/>
          <p:cNvSpPr txBox="1">
            <a:spLocks noChangeArrowheads="1"/>
          </p:cNvSpPr>
          <p:nvPr/>
        </p:nvSpPr>
        <p:spPr bwMode="auto">
          <a:xfrm>
            <a:off x="3752850" y="2205038"/>
            <a:ext cx="80010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dod (</a:t>
            </a:r>
            <a:r>
              <a:rPr kumimoji="1" lang="en-US" altLang="zh-CN" sz="1600" b="1">
                <a:solidFill>
                  <a:schemeClr val="hlink"/>
                </a:solidFill>
                <a:latin typeface="Times New Roman" pitchFamily="18" charset="0"/>
              </a:rPr>
              <a:t>6</a:t>
            </a:r>
            <a:r>
              <a:rPr kumimoji="1" lang="en-US" altLang="zh-CN" sz="1600" b="1">
                <a:solidFill>
                  <a:schemeClr val="folHlink"/>
                </a:solidFill>
                <a:latin typeface="Times New Roman" pitchFamily="18" charset="0"/>
              </a:rPr>
              <a:t>)</a:t>
            </a:r>
          </a:p>
        </p:txBody>
      </p:sp>
      <p:sp>
        <p:nvSpPr>
          <p:cNvPr id="754798" name="Text Box 110"/>
          <p:cNvSpPr txBox="1">
            <a:spLocks noChangeArrowheads="1"/>
          </p:cNvSpPr>
          <p:nvPr/>
        </p:nvSpPr>
        <p:spPr bwMode="auto">
          <a:xfrm>
            <a:off x="3522663" y="2647950"/>
            <a:ext cx="4170362"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internet (</a:t>
            </a:r>
            <a:r>
              <a:rPr kumimoji="1" lang="en-US" altLang="zh-CN" sz="1600" b="1">
                <a:solidFill>
                  <a:schemeClr val="hlink"/>
                </a:solidFill>
                <a:latin typeface="Times New Roman" pitchFamily="18" charset="0"/>
              </a:rPr>
              <a:t>1</a:t>
            </a:r>
            <a:r>
              <a:rPr kumimoji="1" lang="en-US" altLang="zh-CN" sz="1600" b="1">
                <a:solidFill>
                  <a:schemeClr val="folHlink"/>
                </a:solidFill>
                <a:latin typeface="Times New Roman" pitchFamily="18" charset="0"/>
              </a:rPr>
              <a:t>)           </a:t>
            </a:r>
            <a:r>
              <a:rPr kumimoji="1" lang="en-US" altLang="zh-CN" sz="1600" b="1">
                <a:solidFill>
                  <a:schemeClr val="hlink"/>
                </a:solidFill>
                <a:latin typeface="Times New Roman" pitchFamily="18" charset="0"/>
                <a:sym typeface="Symbol" pitchFamily="18" charset="2"/>
              </a:rPr>
              <a:t>1.3.6.1</a:t>
            </a:r>
            <a:r>
              <a:rPr kumimoji="1" lang="en-US" altLang="zh-CN" sz="1600" b="1">
                <a:solidFill>
                  <a:schemeClr val="folHlink"/>
                </a:solidFill>
                <a:latin typeface="Times New Roman" pitchFamily="18" charset="0"/>
                <a:sym typeface="Symbol" pitchFamily="18" charset="2"/>
              </a:rPr>
              <a:t> (iso.org.dod.internet)</a:t>
            </a:r>
            <a:endParaRPr kumimoji="1" lang="en-US" altLang="zh-CN" sz="1600" b="1">
              <a:solidFill>
                <a:schemeClr val="folHlink"/>
              </a:solidFill>
              <a:latin typeface="Times New Roman" pitchFamily="18" charset="0"/>
            </a:endParaRPr>
          </a:p>
        </p:txBody>
      </p:sp>
      <p:sp>
        <p:nvSpPr>
          <p:cNvPr id="754799" name="Text Box 111"/>
          <p:cNvSpPr txBox="1">
            <a:spLocks noChangeArrowheads="1"/>
          </p:cNvSpPr>
          <p:nvPr/>
        </p:nvSpPr>
        <p:spPr bwMode="auto">
          <a:xfrm>
            <a:off x="3724275" y="3092450"/>
            <a:ext cx="982663"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mgmt (</a:t>
            </a:r>
            <a:r>
              <a:rPr kumimoji="1" lang="en-US" altLang="zh-CN" sz="1600" b="1">
                <a:solidFill>
                  <a:schemeClr val="hlink"/>
                </a:solidFill>
                <a:latin typeface="Times New Roman" pitchFamily="18" charset="0"/>
              </a:rPr>
              <a:t>2</a:t>
            </a:r>
            <a:r>
              <a:rPr kumimoji="1" lang="en-US" altLang="zh-CN" sz="1600" b="1">
                <a:solidFill>
                  <a:schemeClr val="folHlink"/>
                </a:solidFill>
                <a:latin typeface="Times New Roman" pitchFamily="18" charset="0"/>
              </a:rPr>
              <a:t>)</a:t>
            </a:r>
          </a:p>
        </p:txBody>
      </p:sp>
      <p:sp>
        <p:nvSpPr>
          <p:cNvPr id="754800" name="Text Box 112"/>
          <p:cNvSpPr txBox="1">
            <a:spLocks noChangeArrowheads="1"/>
          </p:cNvSpPr>
          <p:nvPr/>
        </p:nvSpPr>
        <p:spPr bwMode="auto">
          <a:xfrm>
            <a:off x="3738563" y="3616325"/>
            <a:ext cx="5414962"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mib-2 (</a:t>
            </a:r>
            <a:r>
              <a:rPr kumimoji="1" lang="en-US" altLang="zh-CN" sz="1600" b="1">
                <a:solidFill>
                  <a:schemeClr val="hlink"/>
                </a:solidFill>
                <a:latin typeface="Times New Roman" pitchFamily="18" charset="0"/>
              </a:rPr>
              <a:t>1</a:t>
            </a:r>
            <a:r>
              <a:rPr kumimoji="1" lang="en-US" altLang="zh-CN" sz="1600" b="1">
                <a:solidFill>
                  <a:schemeClr val="folHlink"/>
                </a:solidFill>
                <a:latin typeface="Times New Roman" pitchFamily="18" charset="0"/>
              </a:rPr>
              <a:t>)           </a:t>
            </a:r>
            <a:r>
              <a:rPr kumimoji="1" lang="en-US" altLang="zh-CN" sz="1600" b="1">
                <a:solidFill>
                  <a:schemeClr val="hlink"/>
                </a:solidFill>
                <a:latin typeface="Times New Roman" pitchFamily="18" charset="0"/>
                <a:sym typeface="Symbol" pitchFamily="18" charset="2"/>
              </a:rPr>
              <a:t>1.3.6.1.2.1</a:t>
            </a:r>
            <a:r>
              <a:rPr kumimoji="1" lang="en-US" altLang="zh-CN" sz="1600" b="1">
                <a:solidFill>
                  <a:schemeClr val="folHlink"/>
                </a:solidFill>
                <a:latin typeface="Times New Roman" pitchFamily="18" charset="0"/>
                <a:sym typeface="Symbol" pitchFamily="18" charset="2"/>
              </a:rPr>
              <a:t> (iso.org.dod.internet.mgmt.mib-2)</a:t>
            </a:r>
          </a:p>
        </p:txBody>
      </p:sp>
      <p:sp>
        <p:nvSpPr>
          <p:cNvPr id="754801" name="Line 113"/>
          <p:cNvSpPr>
            <a:spLocks noChangeShapeType="1"/>
          </p:cNvSpPr>
          <p:nvPr/>
        </p:nvSpPr>
        <p:spPr bwMode="auto">
          <a:xfrm>
            <a:off x="4157663" y="1200150"/>
            <a:ext cx="0" cy="198438"/>
          </a:xfrm>
          <a:prstGeom prst="line">
            <a:avLst/>
          </a:prstGeom>
          <a:noFill/>
          <a:ln w="28575">
            <a:solidFill>
              <a:schemeClr val="folHlink"/>
            </a:solidFill>
            <a:round/>
            <a:headEnd/>
            <a:tailEnd/>
          </a:ln>
          <a:effectLst/>
        </p:spPr>
        <p:txBody>
          <a:bodyPr wrap="none" anchor="ctr"/>
          <a:lstStyle/>
          <a:p>
            <a:endParaRPr lang="zh-CN" altLang="en-US"/>
          </a:p>
        </p:txBody>
      </p:sp>
      <p:sp>
        <p:nvSpPr>
          <p:cNvPr id="754802" name="Line 114"/>
          <p:cNvSpPr>
            <a:spLocks noChangeShapeType="1"/>
          </p:cNvSpPr>
          <p:nvPr/>
        </p:nvSpPr>
        <p:spPr bwMode="auto">
          <a:xfrm flipH="1">
            <a:off x="4157663" y="2476500"/>
            <a:ext cx="1587" cy="258763"/>
          </a:xfrm>
          <a:prstGeom prst="line">
            <a:avLst/>
          </a:prstGeom>
          <a:noFill/>
          <a:ln w="28575">
            <a:solidFill>
              <a:schemeClr val="folHlink"/>
            </a:solidFill>
            <a:round/>
            <a:headEnd/>
            <a:tailEnd/>
          </a:ln>
          <a:effectLst/>
        </p:spPr>
        <p:txBody>
          <a:bodyPr wrap="none" anchor="ctr"/>
          <a:lstStyle/>
          <a:p>
            <a:endParaRPr lang="zh-CN" altLang="en-US"/>
          </a:p>
        </p:txBody>
      </p:sp>
      <p:sp>
        <p:nvSpPr>
          <p:cNvPr id="754803" name="Line 115"/>
          <p:cNvSpPr>
            <a:spLocks noChangeShapeType="1"/>
          </p:cNvSpPr>
          <p:nvPr/>
        </p:nvSpPr>
        <p:spPr bwMode="auto">
          <a:xfrm flipH="1">
            <a:off x="4157663" y="2944813"/>
            <a:ext cx="0" cy="255587"/>
          </a:xfrm>
          <a:prstGeom prst="line">
            <a:avLst/>
          </a:prstGeom>
          <a:noFill/>
          <a:ln w="28575">
            <a:solidFill>
              <a:schemeClr val="folHlink"/>
            </a:solidFill>
            <a:round/>
            <a:headEnd/>
            <a:tailEnd/>
          </a:ln>
          <a:effectLst/>
        </p:spPr>
        <p:txBody>
          <a:bodyPr wrap="none" anchor="ctr"/>
          <a:lstStyle/>
          <a:p>
            <a:endParaRPr lang="zh-CN" altLang="en-US"/>
          </a:p>
        </p:txBody>
      </p:sp>
      <p:sp>
        <p:nvSpPr>
          <p:cNvPr id="754804" name="Line 116"/>
          <p:cNvSpPr>
            <a:spLocks noChangeShapeType="1"/>
          </p:cNvSpPr>
          <p:nvPr/>
        </p:nvSpPr>
        <p:spPr bwMode="auto">
          <a:xfrm flipV="1">
            <a:off x="3719513" y="2944813"/>
            <a:ext cx="431800" cy="217487"/>
          </a:xfrm>
          <a:prstGeom prst="line">
            <a:avLst/>
          </a:prstGeom>
          <a:noFill/>
          <a:ln w="9525">
            <a:solidFill>
              <a:schemeClr val="folHlink"/>
            </a:solidFill>
            <a:round/>
            <a:headEnd/>
            <a:tailEnd/>
          </a:ln>
          <a:effectLst/>
        </p:spPr>
        <p:txBody>
          <a:bodyPr wrap="none" anchor="ctr"/>
          <a:lstStyle/>
          <a:p>
            <a:endParaRPr lang="zh-CN" altLang="en-US"/>
          </a:p>
        </p:txBody>
      </p:sp>
      <p:sp>
        <p:nvSpPr>
          <p:cNvPr id="754805" name="Line 117"/>
          <p:cNvSpPr>
            <a:spLocks noChangeShapeType="1"/>
          </p:cNvSpPr>
          <p:nvPr/>
        </p:nvSpPr>
        <p:spPr bwMode="auto">
          <a:xfrm>
            <a:off x="4159250" y="2947988"/>
            <a:ext cx="406400" cy="150812"/>
          </a:xfrm>
          <a:prstGeom prst="line">
            <a:avLst/>
          </a:prstGeom>
          <a:noFill/>
          <a:ln w="9525">
            <a:solidFill>
              <a:schemeClr val="folHlink"/>
            </a:solidFill>
            <a:round/>
            <a:headEnd/>
            <a:tailEnd/>
          </a:ln>
          <a:effectLst/>
        </p:spPr>
        <p:txBody>
          <a:bodyPr wrap="none" anchor="ctr"/>
          <a:lstStyle/>
          <a:p>
            <a:endParaRPr lang="zh-CN" altLang="en-US"/>
          </a:p>
        </p:txBody>
      </p:sp>
      <p:sp>
        <p:nvSpPr>
          <p:cNvPr id="754806" name="Text Box 118"/>
          <p:cNvSpPr txBox="1">
            <a:spLocks noChangeArrowheads="1"/>
          </p:cNvSpPr>
          <p:nvPr/>
        </p:nvSpPr>
        <p:spPr bwMode="auto">
          <a:xfrm>
            <a:off x="3786188" y="1739900"/>
            <a:ext cx="766762"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org (</a:t>
            </a:r>
            <a:r>
              <a:rPr kumimoji="1" lang="en-US" altLang="zh-CN" sz="1600" b="1">
                <a:solidFill>
                  <a:schemeClr val="hlink"/>
                </a:solidFill>
                <a:latin typeface="Times New Roman" pitchFamily="18" charset="0"/>
              </a:rPr>
              <a:t>3</a:t>
            </a:r>
            <a:r>
              <a:rPr kumimoji="1" lang="en-US" altLang="zh-CN" sz="1600" b="1">
                <a:solidFill>
                  <a:schemeClr val="folHlink"/>
                </a:solidFill>
                <a:latin typeface="Times New Roman" pitchFamily="18" charset="0"/>
              </a:rPr>
              <a:t>)</a:t>
            </a:r>
          </a:p>
        </p:txBody>
      </p:sp>
      <p:sp>
        <p:nvSpPr>
          <p:cNvPr id="754807" name="Line 119"/>
          <p:cNvSpPr>
            <a:spLocks noChangeShapeType="1"/>
          </p:cNvSpPr>
          <p:nvPr/>
        </p:nvSpPr>
        <p:spPr bwMode="auto">
          <a:xfrm>
            <a:off x="4165600" y="1208088"/>
            <a:ext cx="990600" cy="179387"/>
          </a:xfrm>
          <a:prstGeom prst="line">
            <a:avLst/>
          </a:prstGeom>
          <a:noFill/>
          <a:ln w="9525">
            <a:solidFill>
              <a:schemeClr val="folHlink"/>
            </a:solidFill>
            <a:round/>
            <a:headEnd/>
            <a:tailEnd/>
          </a:ln>
          <a:effectLst/>
        </p:spPr>
        <p:txBody>
          <a:bodyPr/>
          <a:lstStyle/>
          <a:p>
            <a:endParaRPr lang="zh-CN" altLang="en-US"/>
          </a:p>
        </p:txBody>
      </p:sp>
      <p:sp>
        <p:nvSpPr>
          <p:cNvPr id="754808" name="Line 120"/>
          <p:cNvSpPr>
            <a:spLocks noChangeShapeType="1"/>
          </p:cNvSpPr>
          <p:nvPr/>
        </p:nvSpPr>
        <p:spPr bwMode="auto">
          <a:xfrm flipV="1">
            <a:off x="3222625" y="1204913"/>
            <a:ext cx="931863" cy="214312"/>
          </a:xfrm>
          <a:prstGeom prst="line">
            <a:avLst/>
          </a:prstGeom>
          <a:noFill/>
          <a:ln w="9525">
            <a:solidFill>
              <a:schemeClr val="folHlink"/>
            </a:solidFill>
            <a:round/>
            <a:headEnd/>
            <a:tailEnd/>
          </a:ln>
          <a:effectLst/>
        </p:spPr>
        <p:txBody>
          <a:bodyPr/>
          <a:lstStyle/>
          <a:p>
            <a:endParaRPr lang="zh-CN" altLang="en-US"/>
          </a:p>
        </p:txBody>
      </p:sp>
      <p:sp>
        <p:nvSpPr>
          <p:cNvPr id="754809" name="Line 121"/>
          <p:cNvSpPr>
            <a:spLocks noChangeShapeType="1"/>
          </p:cNvSpPr>
          <p:nvPr/>
        </p:nvSpPr>
        <p:spPr bwMode="auto">
          <a:xfrm flipH="1">
            <a:off x="3810000" y="1608138"/>
            <a:ext cx="331788" cy="111125"/>
          </a:xfrm>
          <a:prstGeom prst="line">
            <a:avLst/>
          </a:prstGeom>
          <a:noFill/>
          <a:ln w="9525">
            <a:solidFill>
              <a:schemeClr val="folHlink"/>
            </a:solidFill>
            <a:round/>
            <a:headEnd/>
            <a:tailEnd/>
          </a:ln>
          <a:effectLst/>
        </p:spPr>
        <p:txBody>
          <a:bodyPr/>
          <a:lstStyle/>
          <a:p>
            <a:endParaRPr lang="zh-CN" altLang="en-US"/>
          </a:p>
        </p:txBody>
      </p:sp>
      <p:sp>
        <p:nvSpPr>
          <p:cNvPr id="754810" name="Line 122"/>
          <p:cNvSpPr>
            <a:spLocks noChangeShapeType="1"/>
          </p:cNvSpPr>
          <p:nvPr/>
        </p:nvSpPr>
        <p:spPr bwMode="auto">
          <a:xfrm>
            <a:off x="4154488" y="1604963"/>
            <a:ext cx="376237" cy="114300"/>
          </a:xfrm>
          <a:prstGeom prst="line">
            <a:avLst/>
          </a:prstGeom>
          <a:noFill/>
          <a:ln w="9525">
            <a:solidFill>
              <a:schemeClr val="folHlink"/>
            </a:solidFill>
            <a:round/>
            <a:headEnd/>
            <a:tailEnd/>
          </a:ln>
          <a:effectLst/>
        </p:spPr>
        <p:txBody>
          <a:bodyPr/>
          <a:lstStyle/>
          <a:p>
            <a:endParaRPr lang="zh-CN" altLang="en-US"/>
          </a:p>
        </p:txBody>
      </p:sp>
      <p:sp>
        <p:nvSpPr>
          <p:cNvPr id="754811" name="Line 123"/>
          <p:cNvSpPr>
            <a:spLocks noChangeShapeType="1"/>
          </p:cNvSpPr>
          <p:nvPr/>
        </p:nvSpPr>
        <p:spPr bwMode="auto">
          <a:xfrm flipH="1">
            <a:off x="4157663" y="1603375"/>
            <a:ext cx="0" cy="177800"/>
          </a:xfrm>
          <a:prstGeom prst="line">
            <a:avLst/>
          </a:prstGeom>
          <a:noFill/>
          <a:ln w="28575">
            <a:solidFill>
              <a:schemeClr val="folHlink"/>
            </a:solidFill>
            <a:round/>
            <a:headEnd/>
            <a:tailEnd/>
          </a:ln>
          <a:effectLst/>
        </p:spPr>
        <p:txBody>
          <a:bodyPr/>
          <a:lstStyle/>
          <a:p>
            <a:endParaRPr lang="zh-CN" altLang="en-US"/>
          </a:p>
        </p:txBody>
      </p:sp>
      <p:sp>
        <p:nvSpPr>
          <p:cNvPr id="754812" name="Line 124"/>
          <p:cNvSpPr>
            <a:spLocks noChangeShapeType="1"/>
          </p:cNvSpPr>
          <p:nvPr/>
        </p:nvSpPr>
        <p:spPr bwMode="auto">
          <a:xfrm>
            <a:off x="4157663" y="2090738"/>
            <a:ext cx="0" cy="185737"/>
          </a:xfrm>
          <a:prstGeom prst="line">
            <a:avLst/>
          </a:prstGeom>
          <a:noFill/>
          <a:ln w="28575">
            <a:solidFill>
              <a:schemeClr val="folHlink"/>
            </a:solidFill>
            <a:round/>
            <a:headEnd/>
            <a:tailEnd/>
          </a:ln>
          <a:effectLst/>
        </p:spPr>
        <p:txBody>
          <a:bodyPr/>
          <a:lstStyle/>
          <a:p>
            <a:endParaRPr lang="zh-CN" altLang="en-US"/>
          </a:p>
        </p:txBody>
      </p:sp>
      <p:sp>
        <p:nvSpPr>
          <p:cNvPr id="754813" name="Line 125"/>
          <p:cNvSpPr>
            <a:spLocks noChangeShapeType="1"/>
          </p:cNvSpPr>
          <p:nvPr/>
        </p:nvSpPr>
        <p:spPr bwMode="auto">
          <a:xfrm>
            <a:off x="4165600" y="2093913"/>
            <a:ext cx="360363" cy="144462"/>
          </a:xfrm>
          <a:prstGeom prst="line">
            <a:avLst/>
          </a:prstGeom>
          <a:noFill/>
          <a:ln w="9525">
            <a:solidFill>
              <a:schemeClr val="folHlink"/>
            </a:solidFill>
            <a:round/>
            <a:headEnd/>
            <a:tailEnd/>
          </a:ln>
          <a:effectLst/>
        </p:spPr>
        <p:txBody>
          <a:bodyPr/>
          <a:lstStyle/>
          <a:p>
            <a:endParaRPr lang="zh-CN" altLang="en-US"/>
          </a:p>
        </p:txBody>
      </p:sp>
      <p:sp>
        <p:nvSpPr>
          <p:cNvPr id="754814" name="Line 126"/>
          <p:cNvSpPr>
            <a:spLocks noChangeShapeType="1"/>
          </p:cNvSpPr>
          <p:nvPr/>
        </p:nvSpPr>
        <p:spPr bwMode="auto">
          <a:xfrm flipH="1">
            <a:off x="3730625" y="2095500"/>
            <a:ext cx="419100" cy="144463"/>
          </a:xfrm>
          <a:prstGeom prst="line">
            <a:avLst/>
          </a:prstGeom>
          <a:noFill/>
          <a:ln w="9525">
            <a:solidFill>
              <a:schemeClr val="folHlink"/>
            </a:solidFill>
            <a:round/>
            <a:headEnd/>
            <a:tailEnd/>
          </a:ln>
          <a:effectLst/>
        </p:spPr>
        <p:txBody>
          <a:bodyPr/>
          <a:lstStyle/>
          <a:p>
            <a:endParaRPr lang="zh-CN" altLang="en-US"/>
          </a:p>
        </p:txBody>
      </p:sp>
      <p:sp>
        <p:nvSpPr>
          <p:cNvPr id="754815" name="AutoShape 127"/>
          <p:cNvSpPr>
            <a:spLocks noChangeArrowheads="1"/>
          </p:cNvSpPr>
          <p:nvPr/>
        </p:nvSpPr>
        <p:spPr bwMode="auto">
          <a:xfrm>
            <a:off x="4576763" y="2711450"/>
            <a:ext cx="457200" cy="228600"/>
          </a:xfrm>
          <a:prstGeom prst="leftArrow">
            <a:avLst>
              <a:gd name="adj1" fmla="val 33333"/>
              <a:gd name="adj2" fmla="val 98148"/>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754816" name="AutoShape 128"/>
          <p:cNvSpPr>
            <a:spLocks noChangeArrowheads="1"/>
          </p:cNvSpPr>
          <p:nvPr/>
        </p:nvSpPr>
        <p:spPr bwMode="auto">
          <a:xfrm>
            <a:off x="4648200" y="3679825"/>
            <a:ext cx="457200" cy="228600"/>
          </a:xfrm>
          <a:prstGeom prst="leftArrow">
            <a:avLst>
              <a:gd name="adj1" fmla="val 33333"/>
              <a:gd name="adj2" fmla="val 98148"/>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754817" name="Line 129"/>
          <p:cNvSpPr>
            <a:spLocks noChangeShapeType="1"/>
          </p:cNvSpPr>
          <p:nvPr/>
        </p:nvSpPr>
        <p:spPr bwMode="auto">
          <a:xfrm>
            <a:off x="4162425" y="3394075"/>
            <a:ext cx="1588" cy="276225"/>
          </a:xfrm>
          <a:prstGeom prst="line">
            <a:avLst/>
          </a:prstGeom>
          <a:noFill/>
          <a:ln w="28575">
            <a:solidFill>
              <a:schemeClr val="folHlink"/>
            </a:solidFill>
            <a:round/>
            <a:headEnd/>
            <a:tailEnd/>
          </a:ln>
          <a:effectLst/>
        </p:spPr>
        <p:txBody>
          <a:bodyPr wrap="none" anchor="ctr"/>
          <a:lstStyle/>
          <a:p>
            <a:endParaRPr lang="zh-CN" altLang="en-US"/>
          </a:p>
        </p:txBody>
      </p:sp>
      <p:sp>
        <p:nvSpPr>
          <p:cNvPr id="754818" name="Rectangle 130"/>
          <p:cNvSpPr>
            <a:spLocks noChangeArrowheads="1"/>
          </p:cNvSpPr>
          <p:nvPr/>
        </p:nvSpPr>
        <p:spPr bwMode="auto">
          <a:xfrm>
            <a:off x="107950" y="4029075"/>
            <a:ext cx="8534400" cy="1703388"/>
          </a:xfrm>
          <a:prstGeom prst="rect">
            <a:avLst/>
          </a:prstGeom>
          <a:solidFill>
            <a:srgbClr val="EAEAEA"/>
          </a:solidFill>
          <a:ln w="19050">
            <a:noFill/>
            <a:prstDash val="dash"/>
            <a:miter lim="800000"/>
            <a:headEnd/>
            <a:tailEnd/>
          </a:ln>
          <a:effectLst/>
        </p:spPr>
        <p:txBody>
          <a:bodyPr wrap="none" anchor="ctr"/>
          <a:lstStyle/>
          <a:p>
            <a:endParaRPr lang="zh-CN" altLang="en-US"/>
          </a:p>
        </p:txBody>
      </p:sp>
      <p:sp>
        <p:nvSpPr>
          <p:cNvPr id="754819" name="Text Box 131"/>
          <p:cNvSpPr txBox="1">
            <a:spLocks noChangeArrowheads="1"/>
          </p:cNvSpPr>
          <p:nvPr/>
        </p:nvSpPr>
        <p:spPr bwMode="auto">
          <a:xfrm>
            <a:off x="260350" y="4881563"/>
            <a:ext cx="1011238"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system(1)</a:t>
            </a:r>
            <a:endParaRPr kumimoji="1" lang="en-US" altLang="zh-CN" sz="1600" b="1">
              <a:solidFill>
                <a:schemeClr val="folHlink"/>
              </a:solidFill>
              <a:latin typeface="Times New Roman" pitchFamily="18" charset="0"/>
              <a:sym typeface="Symbol" pitchFamily="18" charset="2"/>
            </a:endParaRPr>
          </a:p>
        </p:txBody>
      </p:sp>
      <p:sp>
        <p:nvSpPr>
          <p:cNvPr id="754820" name="Text Box 132"/>
          <p:cNvSpPr txBox="1">
            <a:spLocks noChangeArrowheads="1"/>
          </p:cNvSpPr>
          <p:nvPr/>
        </p:nvSpPr>
        <p:spPr bwMode="auto">
          <a:xfrm>
            <a:off x="1384300" y="4862513"/>
            <a:ext cx="1192213"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interface(2)</a:t>
            </a:r>
            <a:endParaRPr kumimoji="1" lang="en-US" altLang="zh-CN" sz="1600" b="1">
              <a:solidFill>
                <a:schemeClr val="folHlink"/>
              </a:solidFill>
              <a:latin typeface="Times New Roman" pitchFamily="18" charset="0"/>
              <a:sym typeface="Symbol" pitchFamily="18" charset="2"/>
            </a:endParaRPr>
          </a:p>
        </p:txBody>
      </p:sp>
      <p:sp>
        <p:nvSpPr>
          <p:cNvPr id="754821" name="Text Box 133"/>
          <p:cNvSpPr txBox="1">
            <a:spLocks noChangeArrowheads="1"/>
          </p:cNvSpPr>
          <p:nvPr/>
        </p:nvSpPr>
        <p:spPr bwMode="auto">
          <a:xfrm>
            <a:off x="2692400" y="4862513"/>
            <a:ext cx="592138"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at(3)</a:t>
            </a:r>
            <a:endParaRPr kumimoji="1" lang="en-US" altLang="zh-CN" sz="1600" b="1">
              <a:solidFill>
                <a:schemeClr val="folHlink"/>
              </a:solidFill>
              <a:latin typeface="Times New Roman" pitchFamily="18" charset="0"/>
              <a:sym typeface="Symbol" pitchFamily="18" charset="2"/>
            </a:endParaRPr>
          </a:p>
        </p:txBody>
      </p:sp>
      <p:sp>
        <p:nvSpPr>
          <p:cNvPr id="754822" name="Text Box 134"/>
          <p:cNvSpPr txBox="1">
            <a:spLocks noChangeArrowheads="1"/>
          </p:cNvSpPr>
          <p:nvPr/>
        </p:nvSpPr>
        <p:spPr bwMode="auto">
          <a:xfrm>
            <a:off x="3441700" y="4862513"/>
            <a:ext cx="592138"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ip(</a:t>
            </a:r>
            <a:r>
              <a:rPr kumimoji="1" lang="en-US" altLang="zh-CN" sz="1600" b="1">
                <a:solidFill>
                  <a:schemeClr val="hlink"/>
                </a:solidFill>
                <a:latin typeface="Times New Roman" pitchFamily="18" charset="0"/>
              </a:rPr>
              <a:t>4</a:t>
            </a:r>
            <a:r>
              <a:rPr kumimoji="1" lang="en-US" altLang="zh-CN" sz="1600" b="1">
                <a:solidFill>
                  <a:schemeClr val="folHlink"/>
                </a:solidFill>
                <a:latin typeface="Times New Roman" pitchFamily="18" charset="0"/>
              </a:rPr>
              <a:t>)</a:t>
            </a:r>
            <a:endParaRPr kumimoji="1" lang="en-US" altLang="zh-CN" sz="1600" b="1">
              <a:solidFill>
                <a:schemeClr val="folHlink"/>
              </a:solidFill>
              <a:latin typeface="Times New Roman" pitchFamily="18" charset="0"/>
              <a:sym typeface="Symbol" pitchFamily="18" charset="2"/>
            </a:endParaRPr>
          </a:p>
        </p:txBody>
      </p:sp>
      <p:sp>
        <p:nvSpPr>
          <p:cNvPr id="754823" name="Text Box 135"/>
          <p:cNvSpPr txBox="1">
            <a:spLocks noChangeArrowheads="1"/>
          </p:cNvSpPr>
          <p:nvPr/>
        </p:nvSpPr>
        <p:spPr bwMode="auto">
          <a:xfrm>
            <a:off x="4152900" y="4862513"/>
            <a:ext cx="852488"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icmp(5)</a:t>
            </a:r>
            <a:endParaRPr kumimoji="1" lang="en-US" altLang="zh-CN" sz="1600" b="1">
              <a:solidFill>
                <a:schemeClr val="folHlink"/>
              </a:solidFill>
              <a:latin typeface="Times New Roman" pitchFamily="18" charset="0"/>
              <a:sym typeface="Symbol" pitchFamily="18" charset="2"/>
            </a:endParaRPr>
          </a:p>
        </p:txBody>
      </p:sp>
      <p:sp>
        <p:nvSpPr>
          <p:cNvPr id="754824" name="Text Box 136"/>
          <p:cNvSpPr txBox="1">
            <a:spLocks noChangeArrowheads="1"/>
          </p:cNvSpPr>
          <p:nvPr/>
        </p:nvSpPr>
        <p:spPr bwMode="auto">
          <a:xfrm>
            <a:off x="5168900" y="4862513"/>
            <a:ext cx="693738"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tcp(6)</a:t>
            </a:r>
            <a:endParaRPr kumimoji="1" lang="en-US" altLang="zh-CN" sz="1600" b="1">
              <a:solidFill>
                <a:schemeClr val="folHlink"/>
              </a:solidFill>
              <a:latin typeface="Times New Roman" pitchFamily="18" charset="0"/>
              <a:sym typeface="Symbol" pitchFamily="18" charset="2"/>
            </a:endParaRPr>
          </a:p>
        </p:txBody>
      </p:sp>
      <p:sp>
        <p:nvSpPr>
          <p:cNvPr id="754825" name="Text Box 137"/>
          <p:cNvSpPr txBox="1">
            <a:spLocks noChangeArrowheads="1"/>
          </p:cNvSpPr>
          <p:nvPr/>
        </p:nvSpPr>
        <p:spPr bwMode="auto">
          <a:xfrm>
            <a:off x="5943600" y="4862513"/>
            <a:ext cx="760413"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udp(7)</a:t>
            </a:r>
            <a:endParaRPr kumimoji="1" lang="en-US" altLang="zh-CN" sz="1600" b="1">
              <a:solidFill>
                <a:schemeClr val="folHlink"/>
              </a:solidFill>
              <a:latin typeface="Times New Roman" pitchFamily="18" charset="0"/>
              <a:sym typeface="Symbol" pitchFamily="18" charset="2"/>
            </a:endParaRPr>
          </a:p>
        </p:txBody>
      </p:sp>
      <p:sp>
        <p:nvSpPr>
          <p:cNvPr id="754826" name="Text Box 138"/>
          <p:cNvSpPr txBox="1">
            <a:spLocks noChangeArrowheads="1"/>
          </p:cNvSpPr>
          <p:nvPr/>
        </p:nvSpPr>
        <p:spPr bwMode="auto">
          <a:xfrm>
            <a:off x="6858000" y="4862513"/>
            <a:ext cx="727075"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egp(8)</a:t>
            </a:r>
            <a:endParaRPr kumimoji="1" lang="en-US" altLang="zh-CN" sz="1600" b="1">
              <a:solidFill>
                <a:schemeClr val="folHlink"/>
              </a:solidFill>
              <a:latin typeface="Times New Roman" pitchFamily="18" charset="0"/>
              <a:sym typeface="Symbol" pitchFamily="18" charset="2"/>
            </a:endParaRPr>
          </a:p>
        </p:txBody>
      </p:sp>
      <p:sp>
        <p:nvSpPr>
          <p:cNvPr id="754827" name="Line 139"/>
          <p:cNvSpPr>
            <a:spLocks noChangeShapeType="1"/>
          </p:cNvSpPr>
          <p:nvPr/>
        </p:nvSpPr>
        <p:spPr bwMode="auto">
          <a:xfrm flipH="1">
            <a:off x="3689350" y="4187825"/>
            <a:ext cx="465138"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28" name="Line 140"/>
          <p:cNvSpPr>
            <a:spLocks noChangeShapeType="1"/>
          </p:cNvSpPr>
          <p:nvPr/>
        </p:nvSpPr>
        <p:spPr bwMode="auto">
          <a:xfrm flipV="1">
            <a:off x="717550" y="4187825"/>
            <a:ext cx="3436938"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29" name="Line 141"/>
          <p:cNvSpPr>
            <a:spLocks noChangeShapeType="1"/>
          </p:cNvSpPr>
          <p:nvPr/>
        </p:nvSpPr>
        <p:spPr bwMode="auto">
          <a:xfrm flipV="1">
            <a:off x="1936750" y="4187825"/>
            <a:ext cx="2217738"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30" name="Line 142"/>
          <p:cNvSpPr>
            <a:spLocks noChangeShapeType="1"/>
          </p:cNvSpPr>
          <p:nvPr/>
        </p:nvSpPr>
        <p:spPr bwMode="auto">
          <a:xfrm flipV="1">
            <a:off x="3003550" y="4187825"/>
            <a:ext cx="1150938"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31" name="Line 143"/>
          <p:cNvSpPr>
            <a:spLocks noChangeShapeType="1"/>
          </p:cNvSpPr>
          <p:nvPr/>
        </p:nvSpPr>
        <p:spPr bwMode="auto">
          <a:xfrm flipH="1" flipV="1">
            <a:off x="4154488" y="4187825"/>
            <a:ext cx="373062"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32" name="Line 144"/>
          <p:cNvSpPr>
            <a:spLocks noChangeShapeType="1"/>
          </p:cNvSpPr>
          <p:nvPr/>
        </p:nvSpPr>
        <p:spPr bwMode="auto">
          <a:xfrm flipH="1" flipV="1">
            <a:off x="4154488" y="4187825"/>
            <a:ext cx="1287462"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33" name="Line 145"/>
          <p:cNvSpPr>
            <a:spLocks noChangeShapeType="1"/>
          </p:cNvSpPr>
          <p:nvPr/>
        </p:nvSpPr>
        <p:spPr bwMode="auto">
          <a:xfrm flipH="1" flipV="1">
            <a:off x="4154488" y="4187825"/>
            <a:ext cx="2125662"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34" name="Line 146"/>
          <p:cNvSpPr>
            <a:spLocks noChangeShapeType="1"/>
          </p:cNvSpPr>
          <p:nvPr/>
        </p:nvSpPr>
        <p:spPr bwMode="auto">
          <a:xfrm flipH="1" flipV="1">
            <a:off x="4154488" y="4187825"/>
            <a:ext cx="3040062" cy="731838"/>
          </a:xfrm>
          <a:prstGeom prst="line">
            <a:avLst/>
          </a:prstGeom>
          <a:noFill/>
          <a:ln w="9525">
            <a:solidFill>
              <a:schemeClr val="folHlink"/>
            </a:solidFill>
            <a:round/>
            <a:headEnd/>
            <a:tailEnd/>
          </a:ln>
          <a:effectLst/>
        </p:spPr>
        <p:txBody>
          <a:bodyPr wrap="none" anchor="ctr"/>
          <a:lstStyle/>
          <a:p>
            <a:endParaRPr lang="zh-CN" altLang="en-US"/>
          </a:p>
        </p:txBody>
      </p:sp>
      <p:sp>
        <p:nvSpPr>
          <p:cNvPr id="754835" name="Line 147"/>
          <p:cNvSpPr>
            <a:spLocks noChangeShapeType="1"/>
          </p:cNvSpPr>
          <p:nvPr/>
        </p:nvSpPr>
        <p:spPr bwMode="auto">
          <a:xfrm>
            <a:off x="64135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36" name="Line 148"/>
          <p:cNvSpPr>
            <a:spLocks noChangeShapeType="1"/>
          </p:cNvSpPr>
          <p:nvPr/>
        </p:nvSpPr>
        <p:spPr bwMode="auto">
          <a:xfrm>
            <a:off x="7175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37" name="Line 149"/>
          <p:cNvSpPr>
            <a:spLocks noChangeShapeType="1"/>
          </p:cNvSpPr>
          <p:nvPr/>
        </p:nvSpPr>
        <p:spPr bwMode="auto">
          <a:xfrm flipH="1">
            <a:off x="4127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38" name="Text Box 150"/>
          <p:cNvSpPr txBox="1">
            <a:spLocks noChangeArrowheads="1"/>
          </p:cNvSpPr>
          <p:nvPr/>
        </p:nvSpPr>
        <p:spPr bwMode="auto">
          <a:xfrm>
            <a:off x="40005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39" name="Line 151"/>
          <p:cNvSpPr>
            <a:spLocks noChangeShapeType="1"/>
          </p:cNvSpPr>
          <p:nvPr/>
        </p:nvSpPr>
        <p:spPr bwMode="auto">
          <a:xfrm>
            <a:off x="176530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0" name="Line 152"/>
          <p:cNvSpPr>
            <a:spLocks noChangeShapeType="1"/>
          </p:cNvSpPr>
          <p:nvPr/>
        </p:nvSpPr>
        <p:spPr bwMode="auto">
          <a:xfrm>
            <a:off x="184150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1" name="Line 153"/>
          <p:cNvSpPr>
            <a:spLocks noChangeShapeType="1"/>
          </p:cNvSpPr>
          <p:nvPr/>
        </p:nvSpPr>
        <p:spPr bwMode="auto">
          <a:xfrm flipH="1">
            <a:off x="153670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2" name="Text Box 154"/>
          <p:cNvSpPr txBox="1">
            <a:spLocks noChangeArrowheads="1"/>
          </p:cNvSpPr>
          <p:nvPr/>
        </p:nvSpPr>
        <p:spPr bwMode="auto">
          <a:xfrm>
            <a:off x="152400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43" name="Line 155"/>
          <p:cNvSpPr>
            <a:spLocks noChangeShapeType="1"/>
          </p:cNvSpPr>
          <p:nvPr/>
        </p:nvSpPr>
        <p:spPr bwMode="auto">
          <a:xfrm>
            <a:off x="288925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4" name="Line 156"/>
          <p:cNvSpPr>
            <a:spLocks noChangeShapeType="1"/>
          </p:cNvSpPr>
          <p:nvPr/>
        </p:nvSpPr>
        <p:spPr bwMode="auto">
          <a:xfrm>
            <a:off x="29654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5" name="Line 157"/>
          <p:cNvSpPr>
            <a:spLocks noChangeShapeType="1"/>
          </p:cNvSpPr>
          <p:nvPr/>
        </p:nvSpPr>
        <p:spPr bwMode="auto">
          <a:xfrm flipH="1">
            <a:off x="26606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6" name="Text Box 158"/>
          <p:cNvSpPr txBox="1">
            <a:spLocks noChangeArrowheads="1"/>
          </p:cNvSpPr>
          <p:nvPr/>
        </p:nvSpPr>
        <p:spPr bwMode="auto">
          <a:xfrm>
            <a:off x="264795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47" name="Line 159"/>
          <p:cNvSpPr>
            <a:spLocks noChangeShapeType="1"/>
          </p:cNvSpPr>
          <p:nvPr/>
        </p:nvSpPr>
        <p:spPr bwMode="auto">
          <a:xfrm>
            <a:off x="37782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8" name="Line 160"/>
          <p:cNvSpPr>
            <a:spLocks noChangeShapeType="1"/>
          </p:cNvSpPr>
          <p:nvPr/>
        </p:nvSpPr>
        <p:spPr bwMode="auto">
          <a:xfrm flipH="1">
            <a:off x="34734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49" name="Text Box 161"/>
          <p:cNvSpPr txBox="1">
            <a:spLocks noChangeArrowheads="1"/>
          </p:cNvSpPr>
          <p:nvPr/>
        </p:nvSpPr>
        <p:spPr bwMode="auto">
          <a:xfrm>
            <a:off x="3608388"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50" name="Line 162"/>
          <p:cNvSpPr>
            <a:spLocks noChangeShapeType="1"/>
          </p:cNvSpPr>
          <p:nvPr/>
        </p:nvSpPr>
        <p:spPr bwMode="auto">
          <a:xfrm>
            <a:off x="454025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1" name="Line 163"/>
          <p:cNvSpPr>
            <a:spLocks noChangeShapeType="1"/>
          </p:cNvSpPr>
          <p:nvPr/>
        </p:nvSpPr>
        <p:spPr bwMode="auto">
          <a:xfrm>
            <a:off x="46164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2" name="Line 164"/>
          <p:cNvSpPr>
            <a:spLocks noChangeShapeType="1"/>
          </p:cNvSpPr>
          <p:nvPr/>
        </p:nvSpPr>
        <p:spPr bwMode="auto">
          <a:xfrm flipH="1">
            <a:off x="43116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3" name="Text Box 165"/>
          <p:cNvSpPr txBox="1">
            <a:spLocks noChangeArrowheads="1"/>
          </p:cNvSpPr>
          <p:nvPr/>
        </p:nvSpPr>
        <p:spPr bwMode="auto">
          <a:xfrm>
            <a:off x="429895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54" name="Line 166"/>
          <p:cNvSpPr>
            <a:spLocks noChangeShapeType="1"/>
          </p:cNvSpPr>
          <p:nvPr/>
        </p:nvSpPr>
        <p:spPr bwMode="auto">
          <a:xfrm>
            <a:off x="545465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5" name="Line 167"/>
          <p:cNvSpPr>
            <a:spLocks noChangeShapeType="1"/>
          </p:cNvSpPr>
          <p:nvPr/>
        </p:nvSpPr>
        <p:spPr bwMode="auto">
          <a:xfrm>
            <a:off x="55308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6" name="Line 168"/>
          <p:cNvSpPr>
            <a:spLocks noChangeShapeType="1"/>
          </p:cNvSpPr>
          <p:nvPr/>
        </p:nvSpPr>
        <p:spPr bwMode="auto">
          <a:xfrm flipH="1">
            <a:off x="52260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7" name="Text Box 169"/>
          <p:cNvSpPr txBox="1">
            <a:spLocks noChangeArrowheads="1"/>
          </p:cNvSpPr>
          <p:nvPr/>
        </p:nvSpPr>
        <p:spPr bwMode="auto">
          <a:xfrm>
            <a:off x="521335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58" name="Line 170"/>
          <p:cNvSpPr>
            <a:spLocks noChangeShapeType="1"/>
          </p:cNvSpPr>
          <p:nvPr/>
        </p:nvSpPr>
        <p:spPr bwMode="auto">
          <a:xfrm>
            <a:off x="720725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59" name="Line 171"/>
          <p:cNvSpPr>
            <a:spLocks noChangeShapeType="1"/>
          </p:cNvSpPr>
          <p:nvPr/>
        </p:nvSpPr>
        <p:spPr bwMode="auto">
          <a:xfrm>
            <a:off x="72834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60" name="Line 172"/>
          <p:cNvSpPr>
            <a:spLocks noChangeShapeType="1"/>
          </p:cNvSpPr>
          <p:nvPr/>
        </p:nvSpPr>
        <p:spPr bwMode="auto">
          <a:xfrm flipH="1">
            <a:off x="69786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61" name="Text Box 173"/>
          <p:cNvSpPr txBox="1">
            <a:spLocks noChangeArrowheads="1"/>
          </p:cNvSpPr>
          <p:nvPr/>
        </p:nvSpPr>
        <p:spPr bwMode="auto">
          <a:xfrm>
            <a:off x="696595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62" name="Line 174"/>
          <p:cNvSpPr>
            <a:spLocks noChangeShapeType="1"/>
          </p:cNvSpPr>
          <p:nvPr/>
        </p:nvSpPr>
        <p:spPr bwMode="auto">
          <a:xfrm>
            <a:off x="6292850" y="5224463"/>
            <a:ext cx="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63" name="Line 175"/>
          <p:cNvSpPr>
            <a:spLocks noChangeShapeType="1"/>
          </p:cNvSpPr>
          <p:nvPr/>
        </p:nvSpPr>
        <p:spPr bwMode="auto">
          <a:xfrm>
            <a:off x="63690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64" name="Line 176"/>
          <p:cNvSpPr>
            <a:spLocks noChangeShapeType="1"/>
          </p:cNvSpPr>
          <p:nvPr/>
        </p:nvSpPr>
        <p:spPr bwMode="auto">
          <a:xfrm flipH="1">
            <a:off x="6064250" y="5224463"/>
            <a:ext cx="152400" cy="304800"/>
          </a:xfrm>
          <a:prstGeom prst="line">
            <a:avLst/>
          </a:prstGeom>
          <a:noFill/>
          <a:ln w="9525">
            <a:solidFill>
              <a:schemeClr val="folHlink"/>
            </a:solidFill>
            <a:round/>
            <a:headEnd/>
            <a:tailEnd/>
          </a:ln>
          <a:effectLst/>
        </p:spPr>
        <p:txBody>
          <a:bodyPr wrap="none" anchor="ctr"/>
          <a:lstStyle/>
          <a:p>
            <a:endParaRPr lang="zh-CN" altLang="en-US"/>
          </a:p>
        </p:txBody>
      </p:sp>
      <p:sp>
        <p:nvSpPr>
          <p:cNvPr id="754865" name="Text Box 177"/>
          <p:cNvSpPr txBox="1">
            <a:spLocks noChangeArrowheads="1"/>
          </p:cNvSpPr>
          <p:nvPr/>
        </p:nvSpPr>
        <p:spPr bwMode="auto">
          <a:xfrm>
            <a:off x="6051550" y="53975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66" name="Text Box 178"/>
          <p:cNvSpPr txBox="1">
            <a:spLocks noChangeArrowheads="1"/>
          </p:cNvSpPr>
          <p:nvPr/>
        </p:nvSpPr>
        <p:spPr bwMode="auto">
          <a:xfrm>
            <a:off x="7804150" y="4864100"/>
            <a:ext cx="3873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a:t>
            </a:r>
          </a:p>
        </p:txBody>
      </p:sp>
      <p:sp>
        <p:nvSpPr>
          <p:cNvPr id="754867" name="Line 179"/>
          <p:cNvSpPr>
            <a:spLocks noChangeShapeType="1"/>
          </p:cNvSpPr>
          <p:nvPr/>
        </p:nvSpPr>
        <p:spPr bwMode="auto">
          <a:xfrm flipH="1">
            <a:off x="4156075" y="3886200"/>
            <a:ext cx="3175" cy="309563"/>
          </a:xfrm>
          <a:prstGeom prst="line">
            <a:avLst/>
          </a:prstGeom>
          <a:noFill/>
          <a:ln w="28575">
            <a:solidFill>
              <a:schemeClr val="folHlink"/>
            </a:solidFill>
            <a:round/>
            <a:headEnd/>
            <a:tailEnd/>
          </a:ln>
          <a:effectLst/>
        </p:spPr>
        <p:txBody>
          <a:bodyPr/>
          <a:lstStyle/>
          <a:p>
            <a:endParaRPr lang="zh-CN" altLang="en-US"/>
          </a:p>
        </p:txBody>
      </p:sp>
      <p:sp>
        <p:nvSpPr>
          <p:cNvPr id="754868" name="Line 180"/>
          <p:cNvSpPr>
            <a:spLocks noChangeShapeType="1"/>
          </p:cNvSpPr>
          <p:nvPr/>
        </p:nvSpPr>
        <p:spPr bwMode="auto">
          <a:xfrm flipH="1">
            <a:off x="3513138" y="5229225"/>
            <a:ext cx="195262" cy="639763"/>
          </a:xfrm>
          <a:prstGeom prst="line">
            <a:avLst/>
          </a:prstGeom>
          <a:noFill/>
          <a:ln w="9525">
            <a:solidFill>
              <a:schemeClr val="folHlink"/>
            </a:solidFill>
            <a:round/>
            <a:headEnd/>
            <a:tailEnd/>
          </a:ln>
          <a:effectLst/>
        </p:spPr>
        <p:txBody>
          <a:bodyPr wrap="none" anchor="ctr"/>
          <a:lstStyle/>
          <a:p>
            <a:endParaRPr lang="zh-CN" altLang="en-US"/>
          </a:p>
        </p:txBody>
      </p:sp>
      <p:sp>
        <p:nvSpPr>
          <p:cNvPr id="754869" name="Text Box 181"/>
          <p:cNvSpPr txBox="1">
            <a:spLocks noChangeArrowheads="1"/>
          </p:cNvSpPr>
          <p:nvPr/>
        </p:nvSpPr>
        <p:spPr bwMode="auto">
          <a:xfrm>
            <a:off x="2627313" y="5756275"/>
            <a:ext cx="158115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rPr>
              <a:t>ipInReceives(</a:t>
            </a:r>
            <a:r>
              <a:rPr kumimoji="1" lang="en-US" altLang="zh-CN" sz="1600" b="1">
                <a:solidFill>
                  <a:schemeClr val="hlink"/>
                </a:solidFill>
                <a:latin typeface="Times New Roman" pitchFamily="18" charset="0"/>
              </a:rPr>
              <a:t>3</a:t>
            </a:r>
            <a:r>
              <a:rPr kumimoji="1" lang="en-US" altLang="zh-CN" sz="1600" b="1">
                <a:solidFill>
                  <a:schemeClr val="folHlink"/>
                </a:solidFill>
                <a:latin typeface="Times New Roman" pitchFamily="18" charset="0"/>
              </a:rPr>
              <a:t>) </a:t>
            </a:r>
          </a:p>
        </p:txBody>
      </p:sp>
      <p:sp>
        <p:nvSpPr>
          <p:cNvPr id="754870" name="AutoShape 182"/>
          <p:cNvSpPr>
            <a:spLocks noChangeArrowheads="1"/>
          </p:cNvSpPr>
          <p:nvPr/>
        </p:nvSpPr>
        <p:spPr bwMode="auto">
          <a:xfrm>
            <a:off x="4081463" y="5816600"/>
            <a:ext cx="457200" cy="228600"/>
          </a:xfrm>
          <a:prstGeom prst="leftArrow">
            <a:avLst>
              <a:gd name="adj1" fmla="val 33333"/>
              <a:gd name="adj2" fmla="val 98148"/>
            </a:avLst>
          </a:prstGeom>
          <a:solidFill>
            <a:schemeClr val="accent1"/>
          </a:solidFill>
          <a:ln w="9525">
            <a:solidFill>
              <a:schemeClr val="tx1"/>
            </a:solidFill>
            <a:miter lim="800000"/>
            <a:headEnd/>
            <a:tailEnd/>
          </a:ln>
          <a:effectLst/>
        </p:spPr>
        <p:txBody>
          <a:bodyPr wrap="none" anchor="ctr"/>
          <a:lstStyle/>
          <a:p>
            <a:endParaRPr lang="zh-CN" altLang="en-US"/>
          </a:p>
        </p:txBody>
      </p:sp>
      <p:sp>
        <p:nvSpPr>
          <p:cNvPr id="754871" name="Text Box 183"/>
          <p:cNvSpPr txBox="1">
            <a:spLocks noChangeArrowheads="1"/>
          </p:cNvSpPr>
          <p:nvPr/>
        </p:nvSpPr>
        <p:spPr bwMode="auto">
          <a:xfrm>
            <a:off x="4525963" y="5756275"/>
            <a:ext cx="1352550" cy="336550"/>
          </a:xfrm>
          <a:prstGeom prst="rect">
            <a:avLst/>
          </a:prstGeom>
          <a:noFill/>
          <a:ln w="9525">
            <a:noFill/>
            <a:miter lim="800000"/>
            <a:headEnd/>
            <a:tailEnd/>
          </a:ln>
          <a:effectLst/>
        </p:spPr>
        <p:txBody>
          <a:bodyPr wrap="none">
            <a:spAutoFit/>
          </a:bodyPr>
          <a:lstStyle/>
          <a:p>
            <a:r>
              <a:rPr kumimoji="1" lang="en-US" altLang="zh-CN" sz="1600" b="1">
                <a:solidFill>
                  <a:schemeClr val="hlink"/>
                </a:solidFill>
                <a:latin typeface="Times New Roman" pitchFamily="18" charset="0"/>
                <a:sym typeface="Symbol" pitchFamily="18" charset="2"/>
              </a:rPr>
              <a:t>1.3.6.1.2.1.4.3</a:t>
            </a:r>
          </a:p>
        </p:txBody>
      </p:sp>
      <p:sp>
        <p:nvSpPr>
          <p:cNvPr id="754872" name="Text Box 184"/>
          <p:cNvSpPr txBox="1">
            <a:spLocks noChangeArrowheads="1"/>
          </p:cNvSpPr>
          <p:nvPr/>
        </p:nvSpPr>
        <p:spPr bwMode="auto">
          <a:xfrm>
            <a:off x="2935288" y="6281738"/>
            <a:ext cx="4445000" cy="336550"/>
          </a:xfrm>
          <a:prstGeom prst="rect">
            <a:avLst/>
          </a:prstGeom>
          <a:noFill/>
          <a:ln w="9525">
            <a:noFill/>
            <a:miter lim="800000"/>
            <a:headEnd/>
            <a:tailEnd/>
          </a:ln>
          <a:effectLst/>
        </p:spPr>
        <p:txBody>
          <a:bodyPr wrap="none">
            <a:spAutoFit/>
          </a:bodyPr>
          <a:lstStyle/>
          <a:p>
            <a:r>
              <a:rPr kumimoji="1" lang="en-US" altLang="zh-CN" sz="1600" b="1">
                <a:solidFill>
                  <a:schemeClr val="folHlink"/>
                </a:solidFill>
                <a:latin typeface="Times New Roman" pitchFamily="18" charset="0"/>
                <a:sym typeface="Symbol" pitchFamily="18" charset="2"/>
              </a:rPr>
              <a:t>(iso.org.dod.internet.mgmt.mib-2.ip.ipinreceives)</a:t>
            </a:r>
          </a:p>
        </p:txBody>
      </p:sp>
      <p:sp>
        <p:nvSpPr>
          <p:cNvPr id="754873" name="Line 185"/>
          <p:cNvSpPr>
            <a:spLocks noChangeShapeType="1"/>
          </p:cNvSpPr>
          <p:nvPr/>
        </p:nvSpPr>
        <p:spPr bwMode="auto">
          <a:xfrm flipH="1" flipV="1">
            <a:off x="5219700" y="6081713"/>
            <a:ext cx="73025" cy="300037"/>
          </a:xfrm>
          <a:prstGeom prst="line">
            <a:avLst/>
          </a:prstGeom>
          <a:noFill/>
          <a:ln w="9525">
            <a:solidFill>
              <a:schemeClr val="folHlink"/>
            </a:solidFill>
            <a:round/>
            <a:headEnd/>
            <a:tailEnd/>
          </a:ln>
          <a:effectLst/>
        </p:spPr>
        <p:txBody>
          <a:bodyPr wrap="none" anchor="ctr"/>
          <a:lstStyle/>
          <a:p>
            <a:endParaRPr lang="zh-CN" altLang="en-US"/>
          </a:p>
        </p:txBody>
      </p:sp>
      <p:sp>
        <p:nvSpPr>
          <p:cNvPr id="84" name="灯片编号占位符 83"/>
          <p:cNvSpPr>
            <a:spLocks noGrp="1"/>
          </p:cNvSpPr>
          <p:nvPr>
            <p:ph type="sldNum" sz="quarter" idx="12"/>
          </p:nvPr>
        </p:nvSpPr>
        <p:spPr/>
        <p:txBody>
          <a:bodyPr/>
          <a:lstStyle/>
          <a:p>
            <a:fld id="{045B55CD-77B8-4BF0-A51A-42C2BCEA6244}" type="slidenum">
              <a:rPr lang="en-US" altLang="zh-CN" smtClean="0"/>
              <a:pPr/>
              <a:t>177</a:t>
            </a:fld>
            <a:endParaRPr lang="en-US" altLang="zh-CN"/>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827088" y="214313"/>
            <a:ext cx="7561262" cy="1462087"/>
          </a:xfrm>
        </p:spPr>
        <p:txBody>
          <a:bodyPr/>
          <a:lstStyle/>
          <a:p>
            <a:pPr algn="ctr"/>
            <a:r>
              <a:rPr lang="en-US" altLang="zh-CN"/>
              <a:t>SMI </a:t>
            </a:r>
            <a:r>
              <a:rPr lang="zh-CN" altLang="en-US"/>
              <a:t>使用 </a:t>
            </a:r>
            <a:r>
              <a:rPr lang="en-US" altLang="zh-CN"/>
              <a:t>ASN.1 </a:t>
            </a:r>
          </a:p>
        </p:txBody>
      </p:sp>
      <p:sp>
        <p:nvSpPr>
          <p:cNvPr id="766979" name="Rectangle 3"/>
          <p:cNvSpPr>
            <a:spLocks noGrp="1" noChangeArrowheads="1"/>
          </p:cNvSpPr>
          <p:nvPr>
            <p:ph type="body" idx="1"/>
          </p:nvPr>
        </p:nvSpPr>
        <p:spPr>
          <a:xfrm>
            <a:off x="1042988" y="1835150"/>
            <a:ext cx="7772400" cy="4689475"/>
          </a:xfrm>
        </p:spPr>
        <p:txBody>
          <a:bodyPr/>
          <a:lstStyle/>
          <a:p>
            <a:r>
              <a:rPr lang="en-US" altLang="zh-CN"/>
              <a:t>SMI </a:t>
            </a:r>
            <a:r>
              <a:rPr lang="zh-CN" altLang="en-US"/>
              <a:t>标准指明了所有的 </a:t>
            </a:r>
            <a:r>
              <a:rPr lang="en-US" altLang="zh-CN"/>
              <a:t>MIB </a:t>
            </a:r>
            <a:r>
              <a:rPr lang="zh-CN" altLang="en-US"/>
              <a:t>变量必须使用</a:t>
            </a:r>
            <a:r>
              <a:rPr lang="zh-CN" altLang="en-US">
                <a:solidFill>
                  <a:schemeClr val="hlink"/>
                </a:solidFill>
              </a:rPr>
              <a:t>抽象语法记法 </a:t>
            </a:r>
            <a:r>
              <a:rPr lang="en-US" altLang="zh-CN">
                <a:solidFill>
                  <a:schemeClr val="hlink"/>
                </a:solidFill>
              </a:rPr>
              <a:t>1</a:t>
            </a:r>
            <a:r>
              <a:rPr lang="zh-CN" altLang="en-US"/>
              <a:t>（</a:t>
            </a:r>
            <a:r>
              <a:rPr lang="en-US" altLang="zh-CN"/>
              <a:t>ASN.1</a:t>
            </a:r>
            <a:r>
              <a:rPr lang="zh-CN" altLang="en-US"/>
              <a:t>）来定义。</a:t>
            </a:r>
          </a:p>
          <a:p>
            <a:r>
              <a:rPr lang="en-US" altLang="zh-CN"/>
              <a:t>SMI </a:t>
            </a:r>
            <a:r>
              <a:rPr lang="zh-CN" altLang="en-US"/>
              <a:t>既是 </a:t>
            </a:r>
            <a:r>
              <a:rPr lang="en-US" altLang="zh-CN"/>
              <a:t>ASN.1 </a:t>
            </a:r>
            <a:r>
              <a:rPr lang="zh-CN" altLang="en-US"/>
              <a:t>的子集，又是 </a:t>
            </a:r>
            <a:r>
              <a:rPr lang="en-US" altLang="zh-CN"/>
              <a:t>ASN.1 </a:t>
            </a:r>
            <a:r>
              <a:rPr lang="zh-CN" altLang="en-US"/>
              <a:t>的超集。 </a:t>
            </a:r>
          </a:p>
          <a:p>
            <a:r>
              <a:rPr lang="en-US" altLang="zh-CN"/>
              <a:t>ASN.1 </a:t>
            </a:r>
            <a:r>
              <a:rPr lang="zh-CN" altLang="en-US"/>
              <a:t>的记法很严格，它使得数据的含义不存在任何可能的二义性。</a:t>
            </a:r>
          </a:p>
          <a:p>
            <a:r>
              <a:rPr lang="en-US" altLang="zh-CN"/>
              <a:t>SMI </a:t>
            </a:r>
            <a:r>
              <a:rPr lang="zh-CN" altLang="en-US"/>
              <a:t>把数据类型分为两大类：简单类型和结构化类型。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178</a:t>
            </a:fld>
            <a:endParaRPr lang="en-US" altLang="zh-CN"/>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p:txBody>
          <a:bodyPr/>
          <a:lstStyle/>
          <a:p>
            <a:pPr algn="ctr"/>
            <a:r>
              <a:rPr lang="zh-CN" altLang="en-US"/>
              <a:t>基本编码规则 </a:t>
            </a:r>
            <a:r>
              <a:rPr lang="en-US" altLang="zh-CN"/>
              <a:t>BER</a:t>
            </a:r>
            <a:br>
              <a:rPr lang="en-US" altLang="zh-CN"/>
            </a:br>
            <a:r>
              <a:rPr lang="en-US" altLang="zh-CN" sz="4000"/>
              <a:t>(Basic Encoding Rule)</a:t>
            </a:r>
            <a:r>
              <a:rPr lang="en-US" altLang="zh-CN"/>
              <a:t> </a:t>
            </a:r>
          </a:p>
        </p:txBody>
      </p:sp>
      <p:sp>
        <p:nvSpPr>
          <p:cNvPr id="1228803" name="Rectangle 3"/>
          <p:cNvSpPr>
            <a:spLocks noGrp="1" noChangeArrowheads="1"/>
          </p:cNvSpPr>
          <p:nvPr>
            <p:ph type="body" idx="1"/>
          </p:nvPr>
        </p:nvSpPr>
        <p:spPr>
          <a:xfrm>
            <a:off x="1042988" y="1906588"/>
            <a:ext cx="7772400" cy="4114800"/>
          </a:xfrm>
        </p:spPr>
        <p:txBody>
          <a:bodyPr/>
          <a:lstStyle/>
          <a:p>
            <a:r>
              <a:rPr lang="en-US" altLang="zh-CN" sz="2800"/>
              <a:t>ISO </a:t>
            </a:r>
            <a:r>
              <a:rPr lang="zh-CN" altLang="en-US" sz="2800"/>
              <a:t>在制订 </a:t>
            </a:r>
            <a:r>
              <a:rPr lang="en-US" altLang="zh-CN" sz="2800"/>
              <a:t>ASN.1 </a:t>
            </a:r>
            <a:r>
              <a:rPr lang="zh-CN" altLang="en-US" sz="2800"/>
              <a:t>语言的同时也为它定义了一种标准的编码方案，即</a:t>
            </a:r>
            <a:r>
              <a:rPr lang="zh-CN" altLang="en-US" sz="2800">
                <a:solidFill>
                  <a:schemeClr val="hlink"/>
                </a:solidFill>
              </a:rPr>
              <a:t>基本编码规则</a:t>
            </a:r>
            <a:r>
              <a:rPr lang="zh-CN" altLang="en-US" sz="2800"/>
              <a:t> </a:t>
            </a:r>
            <a:r>
              <a:rPr lang="en-US" altLang="zh-CN" sz="2800"/>
              <a:t>BER</a:t>
            </a:r>
            <a:r>
              <a:rPr lang="zh-CN" altLang="en-US" sz="2800"/>
              <a:t>。</a:t>
            </a:r>
          </a:p>
          <a:p>
            <a:r>
              <a:rPr lang="en-US" altLang="zh-CN" sz="2800"/>
              <a:t>BER </a:t>
            </a:r>
            <a:r>
              <a:rPr lang="zh-CN" altLang="en-US" sz="2800"/>
              <a:t>指明了每种数据类型中每个数据的值的表示。</a:t>
            </a:r>
          </a:p>
          <a:p>
            <a:r>
              <a:rPr lang="zh-CN" altLang="en-US" sz="2800"/>
              <a:t>发送端用 </a:t>
            </a:r>
            <a:r>
              <a:rPr lang="en-US" altLang="zh-CN" sz="2800"/>
              <a:t>BER </a:t>
            </a:r>
            <a:r>
              <a:rPr lang="zh-CN" altLang="en-US" sz="2800"/>
              <a:t>编码，可将用 </a:t>
            </a:r>
            <a:r>
              <a:rPr lang="en-US" altLang="zh-CN" sz="2800"/>
              <a:t>ASN.1 </a:t>
            </a:r>
            <a:r>
              <a:rPr lang="zh-CN" altLang="en-US" sz="2800"/>
              <a:t>所表述的报文转换成唯一的比特序列。接收端用 </a:t>
            </a:r>
            <a:r>
              <a:rPr lang="en-US" altLang="zh-CN" sz="2800"/>
              <a:t>BER </a:t>
            </a:r>
            <a:r>
              <a:rPr lang="zh-CN" altLang="en-US" sz="2800"/>
              <a:t>进行解码，得到该比特序列所表示的 </a:t>
            </a:r>
            <a:r>
              <a:rPr lang="en-US" altLang="zh-CN" sz="2800"/>
              <a:t>ASN.1 </a:t>
            </a:r>
            <a:r>
              <a:rPr lang="zh-CN" altLang="en-US" sz="2800"/>
              <a:t>报文。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179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8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pPr algn="ctr"/>
            <a:r>
              <a:rPr lang="zh-CN" altLang="en-US" sz="4000"/>
              <a:t>根域名服务器</a:t>
            </a:r>
            <a:br>
              <a:rPr lang="zh-CN" altLang="en-US" sz="4000"/>
            </a:br>
            <a:r>
              <a:rPr lang="zh-CN" altLang="en-US" sz="4000"/>
              <a:t> </a:t>
            </a:r>
            <a:r>
              <a:rPr lang="en-US" altLang="zh-CN" sz="3200"/>
              <a:t>——</a:t>
            </a:r>
            <a:r>
              <a:rPr lang="zh-CN" altLang="en-US" sz="3200"/>
              <a:t>最高层次的域名服务器</a:t>
            </a:r>
            <a:r>
              <a:rPr lang="en-US" altLang="zh-CN" sz="3200"/>
              <a:t>——</a:t>
            </a:r>
          </a:p>
        </p:txBody>
      </p:sp>
      <p:sp>
        <p:nvSpPr>
          <p:cNvPr id="1086467" name="Rectangle 3"/>
          <p:cNvSpPr>
            <a:spLocks noGrp="1" noChangeArrowheads="1"/>
          </p:cNvSpPr>
          <p:nvPr>
            <p:ph type="body" idx="1"/>
          </p:nvPr>
        </p:nvSpPr>
        <p:spPr>
          <a:xfrm>
            <a:off x="1042988" y="1773238"/>
            <a:ext cx="7772400" cy="4751387"/>
          </a:xfrm>
        </p:spPr>
        <p:txBody>
          <a:bodyPr/>
          <a:lstStyle/>
          <a:p>
            <a:r>
              <a:rPr lang="zh-CN" altLang="en-US" sz="2800" dirty="0">
                <a:solidFill>
                  <a:srgbClr val="FF0000"/>
                </a:solidFill>
              </a:rPr>
              <a:t>根域名服务器</a:t>
            </a:r>
            <a:r>
              <a:rPr lang="zh-CN" altLang="en-US" sz="2800" dirty="0"/>
              <a:t>是最重要的域名服务器。所有的根域名服务器都</a:t>
            </a:r>
            <a:r>
              <a:rPr lang="zh-CN" altLang="en-US" sz="2800" dirty="0">
                <a:solidFill>
                  <a:srgbClr val="FF0000"/>
                </a:solidFill>
              </a:rPr>
              <a:t>知道所有的顶级域名服务器的域名和 </a:t>
            </a:r>
            <a:r>
              <a:rPr lang="en-US" altLang="zh-CN" sz="2800" dirty="0">
                <a:solidFill>
                  <a:srgbClr val="FF0000"/>
                </a:solidFill>
              </a:rPr>
              <a:t>IP </a:t>
            </a:r>
            <a:r>
              <a:rPr lang="zh-CN" altLang="en-US" sz="2800" dirty="0">
                <a:solidFill>
                  <a:srgbClr val="FF0000"/>
                </a:solidFill>
              </a:rPr>
              <a:t>地址</a:t>
            </a:r>
            <a:r>
              <a:rPr lang="zh-CN" altLang="en-US" sz="2800" dirty="0"/>
              <a:t>。</a:t>
            </a:r>
          </a:p>
          <a:p>
            <a:r>
              <a:rPr lang="zh-CN" altLang="en-US" sz="2800" dirty="0"/>
              <a:t>不管是哪一个本地域名服务器，若要对因特网上任何一个域名进行解析，只要自己无法解析，就首先求助于根域名服务器。</a:t>
            </a:r>
          </a:p>
          <a:p>
            <a:r>
              <a:rPr lang="zh-CN" altLang="en-US" sz="2800" dirty="0"/>
              <a:t>在因特网上共有</a:t>
            </a:r>
            <a:r>
              <a:rPr lang="en-US" altLang="zh-CN" sz="2800" dirty="0"/>
              <a:t>13 </a:t>
            </a:r>
            <a:r>
              <a:rPr lang="zh-CN" altLang="en-US" sz="2800" dirty="0"/>
              <a:t>个不同 </a:t>
            </a:r>
            <a:r>
              <a:rPr lang="en-US" altLang="zh-CN" sz="2800" dirty="0"/>
              <a:t>IP </a:t>
            </a:r>
            <a:r>
              <a:rPr lang="zh-CN" altLang="en-US" sz="2800" dirty="0"/>
              <a:t>地址的根域名服务器，它们的名字是用一个英文字母命名，从</a:t>
            </a:r>
            <a:r>
              <a:rPr lang="en-US" altLang="zh-CN" sz="2800" dirty="0"/>
              <a:t>a </a:t>
            </a:r>
            <a:r>
              <a:rPr lang="zh-CN" altLang="en-US" sz="2800" dirty="0"/>
              <a:t>一直到 </a:t>
            </a:r>
            <a:r>
              <a:rPr lang="en-US" altLang="zh-CN" sz="2800" dirty="0"/>
              <a:t>m</a:t>
            </a:r>
            <a:r>
              <a:rPr lang="zh-CN" altLang="en-US" sz="2800" dirty="0"/>
              <a:t>（前</a:t>
            </a:r>
            <a:r>
              <a:rPr lang="en-US" altLang="zh-CN" sz="2800" dirty="0"/>
              <a:t>13 </a:t>
            </a:r>
            <a:r>
              <a:rPr lang="zh-CN" altLang="en-US" sz="2800" dirty="0"/>
              <a:t>个字母）。</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a:t>
            </a:fld>
            <a:endParaRPr lang="en-US" altLang="zh-CN"/>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a:xfrm>
            <a:off x="1150938" y="214313"/>
            <a:ext cx="7381875" cy="1462087"/>
          </a:xfrm>
        </p:spPr>
        <p:txBody>
          <a:bodyPr/>
          <a:lstStyle/>
          <a:p>
            <a:pPr algn="ctr"/>
            <a:r>
              <a:rPr lang="zh-CN" altLang="en-US"/>
              <a:t>用 </a:t>
            </a:r>
            <a:r>
              <a:rPr lang="en-US" altLang="zh-CN"/>
              <a:t>TLV </a:t>
            </a:r>
            <a:r>
              <a:rPr lang="zh-CN" altLang="en-US"/>
              <a:t>方法进行编码</a:t>
            </a:r>
          </a:p>
        </p:txBody>
      </p:sp>
      <p:sp>
        <p:nvSpPr>
          <p:cNvPr id="1230851" name="Rectangle 3"/>
          <p:cNvSpPr>
            <a:spLocks noGrp="1" noChangeArrowheads="1"/>
          </p:cNvSpPr>
          <p:nvPr>
            <p:ph type="body" idx="1"/>
          </p:nvPr>
        </p:nvSpPr>
        <p:spPr>
          <a:xfrm>
            <a:off x="1042988" y="1978025"/>
            <a:ext cx="7772400" cy="4114800"/>
          </a:xfrm>
        </p:spPr>
        <p:txBody>
          <a:bodyPr/>
          <a:lstStyle/>
          <a:p>
            <a:pPr>
              <a:lnSpc>
                <a:spcPct val="90000"/>
              </a:lnSpc>
            </a:pPr>
            <a:r>
              <a:rPr lang="zh-CN" altLang="en-US"/>
              <a:t>把各种数据元素表示为以下三个字段组成的八位位组序列：</a:t>
            </a:r>
          </a:p>
          <a:p>
            <a:pPr>
              <a:lnSpc>
                <a:spcPct val="90000"/>
              </a:lnSpc>
              <a:buFont typeface="Wingdings" pitchFamily="2" charset="2"/>
              <a:buNone/>
            </a:pPr>
            <a:r>
              <a:rPr lang="en-US" altLang="zh-CN"/>
              <a:t>(1) T </a:t>
            </a:r>
            <a:r>
              <a:rPr lang="zh-CN" altLang="en-US"/>
              <a:t>字段，即标识符八位位组</a:t>
            </a:r>
            <a:r>
              <a:rPr lang="en-US" altLang="zh-CN"/>
              <a:t>(identifier octet)</a:t>
            </a:r>
            <a:r>
              <a:rPr lang="zh-CN" altLang="en-US"/>
              <a:t>，用于标识</a:t>
            </a:r>
            <a:r>
              <a:rPr lang="zh-CN" altLang="en-US">
                <a:solidFill>
                  <a:schemeClr val="hlink"/>
                </a:solidFill>
              </a:rPr>
              <a:t>标记</a:t>
            </a:r>
            <a:r>
              <a:rPr lang="zh-CN" altLang="en-US"/>
              <a:t>。</a:t>
            </a:r>
          </a:p>
          <a:p>
            <a:pPr>
              <a:lnSpc>
                <a:spcPct val="90000"/>
              </a:lnSpc>
              <a:buFont typeface="Wingdings" pitchFamily="2" charset="2"/>
              <a:buNone/>
            </a:pPr>
            <a:r>
              <a:rPr lang="en-US" altLang="zh-CN"/>
              <a:t>(2) L </a:t>
            </a:r>
            <a:r>
              <a:rPr lang="zh-CN" altLang="en-US"/>
              <a:t>字段，即长度用八位位组</a:t>
            </a:r>
            <a:r>
              <a:rPr lang="en-US" altLang="zh-CN"/>
              <a:t>(length octet)</a:t>
            </a:r>
            <a:r>
              <a:rPr lang="zh-CN" altLang="en-US"/>
              <a:t>，用于标识后面 </a:t>
            </a:r>
            <a:r>
              <a:rPr lang="en-US" altLang="zh-CN"/>
              <a:t>V </a:t>
            </a:r>
            <a:r>
              <a:rPr lang="zh-CN" altLang="en-US"/>
              <a:t>字段的</a:t>
            </a:r>
            <a:r>
              <a:rPr lang="zh-CN" altLang="en-US">
                <a:solidFill>
                  <a:schemeClr val="hlink"/>
                </a:solidFill>
              </a:rPr>
              <a:t>长度</a:t>
            </a:r>
            <a:r>
              <a:rPr lang="zh-CN" altLang="en-US"/>
              <a:t>。</a:t>
            </a:r>
          </a:p>
          <a:p>
            <a:pPr>
              <a:lnSpc>
                <a:spcPct val="90000"/>
              </a:lnSpc>
              <a:buFont typeface="Wingdings" pitchFamily="2" charset="2"/>
              <a:buNone/>
            </a:pPr>
            <a:r>
              <a:rPr lang="en-US" altLang="zh-CN"/>
              <a:t>(3) V </a:t>
            </a:r>
            <a:r>
              <a:rPr lang="zh-CN" altLang="en-US"/>
              <a:t>字段，即内容八位位组</a:t>
            </a:r>
            <a:r>
              <a:rPr lang="en-US" altLang="zh-CN"/>
              <a:t>(content octet)</a:t>
            </a:r>
            <a:r>
              <a:rPr lang="zh-CN" altLang="en-US"/>
              <a:t>，用于标识数据元素的</a:t>
            </a:r>
            <a:r>
              <a:rPr lang="zh-CN" altLang="en-US">
                <a:solidFill>
                  <a:schemeClr val="hlink"/>
                </a:solidFill>
              </a:rPr>
              <a:t>值</a:t>
            </a:r>
            <a:r>
              <a:rPr lang="zh-CN" altLang="en-US"/>
              <a:t>。</a:t>
            </a:r>
            <a:r>
              <a:rPr lang="zh-CN" altLang="en-US" sz="3600"/>
              <a:t> </a:t>
            </a:r>
            <a:r>
              <a:rPr lang="zh-CN" altLang="en-US"/>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0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08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2"/>
          <p:cNvSpPr>
            <a:spLocks noGrp="1" noChangeArrowheads="1"/>
          </p:cNvSpPr>
          <p:nvPr>
            <p:ph type="title"/>
          </p:nvPr>
        </p:nvSpPr>
        <p:spPr/>
        <p:txBody>
          <a:bodyPr/>
          <a:lstStyle/>
          <a:p>
            <a:pPr algn="ctr"/>
            <a:r>
              <a:rPr lang="en-US" altLang="zh-CN"/>
              <a:t>TLV </a:t>
            </a:r>
            <a:r>
              <a:rPr lang="zh-CN" altLang="en-US"/>
              <a:t>中的 </a:t>
            </a:r>
            <a:r>
              <a:rPr lang="en-US" altLang="zh-CN"/>
              <a:t>T </a:t>
            </a:r>
            <a:r>
              <a:rPr lang="zh-CN" altLang="en-US"/>
              <a:t>字段</a:t>
            </a:r>
            <a:br>
              <a:rPr lang="zh-CN" altLang="en-US"/>
            </a:br>
            <a:r>
              <a:rPr lang="zh-CN" altLang="en-US" sz="3600"/>
              <a:t>定义数据的类型</a:t>
            </a:r>
            <a:r>
              <a:rPr lang="zh-CN" altLang="en-US"/>
              <a:t>  </a:t>
            </a:r>
          </a:p>
        </p:txBody>
      </p:sp>
      <p:sp>
        <p:nvSpPr>
          <p:cNvPr id="1232932" name="Freeform 36"/>
          <p:cNvSpPr>
            <a:spLocks/>
          </p:cNvSpPr>
          <p:nvPr/>
        </p:nvSpPr>
        <p:spPr bwMode="auto">
          <a:xfrm>
            <a:off x="1768475" y="2933700"/>
            <a:ext cx="5580063" cy="566738"/>
          </a:xfrm>
          <a:custGeom>
            <a:avLst/>
            <a:gdLst/>
            <a:ahLst/>
            <a:cxnLst>
              <a:cxn ang="0">
                <a:pos x="0" y="272"/>
              </a:cxn>
              <a:cxn ang="0">
                <a:pos x="272" y="0"/>
              </a:cxn>
              <a:cxn ang="0">
                <a:pos x="862" y="0"/>
              </a:cxn>
              <a:cxn ang="0">
                <a:pos x="2540" y="272"/>
              </a:cxn>
              <a:cxn ang="0">
                <a:pos x="0" y="272"/>
              </a:cxn>
            </a:cxnLst>
            <a:rect l="0" t="0" r="r" b="b"/>
            <a:pathLst>
              <a:path w="2540" h="272">
                <a:moveTo>
                  <a:pt x="0" y="272"/>
                </a:moveTo>
                <a:lnTo>
                  <a:pt x="272" y="0"/>
                </a:lnTo>
                <a:lnTo>
                  <a:pt x="862" y="0"/>
                </a:lnTo>
                <a:lnTo>
                  <a:pt x="2540" y="272"/>
                </a:lnTo>
                <a:lnTo>
                  <a:pt x="0" y="272"/>
                </a:lnTo>
                <a:close/>
              </a:path>
            </a:pathLst>
          </a:custGeom>
          <a:gradFill rotWithShape="1">
            <a:gsLst>
              <a:gs pos="0">
                <a:srgbClr val="FFFF99">
                  <a:gamma/>
                  <a:shade val="46275"/>
                  <a:invGamma/>
                </a:srgbClr>
              </a:gs>
              <a:gs pos="100000">
                <a:srgbClr val="FFFF99"/>
              </a:gs>
            </a:gsLst>
            <a:lin ang="5400000" scaled="1"/>
          </a:gradFill>
          <a:ln w="9525">
            <a:noFill/>
            <a:round/>
            <a:headEnd/>
            <a:tailEnd/>
          </a:ln>
          <a:effectLst/>
        </p:spPr>
        <p:txBody>
          <a:bodyPr/>
          <a:lstStyle/>
          <a:p>
            <a:endParaRPr lang="zh-CN" altLang="en-US"/>
          </a:p>
        </p:txBody>
      </p:sp>
      <p:sp>
        <p:nvSpPr>
          <p:cNvPr id="1232933" name="Text Box 37"/>
          <p:cNvSpPr txBox="1">
            <a:spLocks noChangeArrowheads="1"/>
          </p:cNvSpPr>
          <p:nvPr/>
        </p:nvSpPr>
        <p:spPr bwMode="auto">
          <a:xfrm>
            <a:off x="1871663" y="2060575"/>
            <a:ext cx="4645025" cy="395288"/>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字节      </a:t>
            </a:r>
            <a:r>
              <a:rPr lang="en-US" altLang="zh-CN" sz="2000">
                <a:solidFill>
                  <a:schemeClr val="folHlink"/>
                </a:solidFill>
                <a:latin typeface="Arial" charset="0"/>
                <a:ea typeface="黑体" pitchFamily="2" charset="-122"/>
              </a:rPr>
              <a:t>1             </a:t>
            </a:r>
            <a:r>
              <a:rPr lang="zh-CN" altLang="en-US" sz="2000">
                <a:solidFill>
                  <a:schemeClr val="folHlink"/>
                </a:solidFill>
                <a:latin typeface="Arial" charset="0"/>
                <a:ea typeface="黑体" pitchFamily="2" charset="-122"/>
              </a:rPr>
              <a:t>可变                     可变</a:t>
            </a:r>
          </a:p>
        </p:txBody>
      </p:sp>
      <p:sp>
        <p:nvSpPr>
          <p:cNvPr id="1232934" name="Rectangle 38"/>
          <p:cNvSpPr>
            <a:spLocks noChangeArrowheads="1"/>
          </p:cNvSpPr>
          <p:nvPr/>
        </p:nvSpPr>
        <p:spPr bwMode="auto">
          <a:xfrm>
            <a:off x="2366963" y="2460625"/>
            <a:ext cx="5878512" cy="473075"/>
          </a:xfrm>
          <a:prstGeom prst="rect">
            <a:avLst/>
          </a:prstGeom>
          <a:solidFill>
            <a:schemeClr val="bg1"/>
          </a:solidFill>
          <a:ln w="9525">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232935" name="Line 39"/>
          <p:cNvSpPr>
            <a:spLocks noChangeShapeType="1"/>
          </p:cNvSpPr>
          <p:nvPr/>
        </p:nvSpPr>
        <p:spPr bwMode="auto">
          <a:xfrm>
            <a:off x="3662363" y="2460625"/>
            <a:ext cx="0" cy="473075"/>
          </a:xfrm>
          <a:prstGeom prst="line">
            <a:avLst/>
          </a:prstGeom>
          <a:noFill/>
          <a:ln w="9525">
            <a:solidFill>
              <a:schemeClr val="tx1"/>
            </a:solidFill>
            <a:round/>
            <a:headEnd/>
            <a:tailEnd/>
          </a:ln>
          <a:effectLst/>
        </p:spPr>
        <p:txBody>
          <a:bodyPr/>
          <a:lstStyle/>
          <a:p>
            <a:endParaRPr lang="zh-CN" altLang="en-US"/>
          </a:p>
        </p:txBody>
      </p:sp>
      <p:sp>
        <p:nvSpPr>
          <p:cNvPr id="1232936" name="Rectangle 40"/>
          <p:cNvSpPr>
            <a:spLocks noChangeArrowheads="1"/>
          </p:cNvSpPr>
          <p:nvPr/>
        </p:nvSpPr>
        <p:spPr bwMode="auto">
          <a:xfrm>
            <a:off x="2366963" y="2476500"/>
            <a:ext cx="1277937" cy="457200"/>
          </a:xfrm>
          <a:prstGeom prst="rect">
            <a:avLst/>
          </a:prstGeom>
          <a:solidFill>
            <a:srgbClr val="FFFF99"/>
          </a:solidFill>
          <a:ln w="9525">
            <a:noFill/>
            <a:miter lim="800000"/>
            <a:headEnd/>
            <a:tailEnd/>
          </a:ln>
          <a:effectLst/>
        </p:spPr>
        <p:txBody>
          <a:bodyPr wrap="none" anchor="ctr"/>
          <a:lstStyle/>
          <a:p>
            <a:endParaRPr lang="zh-CN" altLang="en-US"/>
          </a:p>
        </p:txBody>
      </p:sp>
      <p:sp>
        <p:nvSpPr>
          <p:cNvPr id="1232937" name="Line 41"/>
          <p:cNvSpPr>
            <a:spLocks noChangeShapeType="1"/>
          </p:cNvSpPr>
          <p:nvPr/>
        </p:nvSpPr>
        <p:spPr bwMode="auto">
          <a:xfrm>
            <a:off x="4857750" y="2460625"/>
            <a:ext cx="0" cy="473075"/>
          </a:xfrm>
          <a:prstGeom prst="line">
            <a:avLst/>
          </a:prstGeom>
          <a:noFill/>
          <a:ln w="9525">
            <a:solidFill>
              <a:schemeClr val="tx1"/>
            </a:solidFill>
            <a:round/>
            <a:headEnd/>
            <a:tailEnd/>
          </a:ln>
          <a:effectLst/>
        </p:spPr>
        <p:txBody>
          <a:bodyPr/>
          <a:lstStyle/>
          <a:p>
            <a:endParaRPr lang="zh-CN" altLang="en-US"/>
          </a:p>
        </p:txBody>
      </p:sp>
      <p:sp>
        <p:nvSpPr>
          <p:cNvPr id="1232938" name="Text Box 42"/>
          <p:cNvSpPr txBox="1">
            <a:spLocks noChangeArrowheads="1"/>
          </p:cNvSpPr>
          <p:nvPr/>
        </p:nvSpPr>
        <p:spPr bwMode="auto">
          <a:xfrm>
            <a:off x="2568575" y="2528888"/>
            <a:ext cx="3948113" cy="395287"/>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标记 </a:t>
            </a:r>
            <a:r>
              <a:rPr lang="en-US" altLang="zh-CN" sz="2000">
                <a:solidFill>
                  <a:schemeClr val="folHlink"/>
                </a:solidFill>
                <a:latin typeface="Arial" charset="0"/>
                <a:ea typeface="黑体" pitchFamily="2" charset="-122"/>
              </a:rPr>
              <a:t>T       </a:t>
            </a:r>
            <a:r>
              <a:rPr lang="zh-CN" altLang="en-US" sz="2000">
                <a:solidFill>
                  <a:schemeClr val="folHlink"/>
                </a:solidFill>
                <a:latin typeface="Arial" charset="0"/>
                <a:ea typeface="黑体" pitchFamily="2" charset="-122"/>
              </a:rPr>
              <a:t>长度 </a:t>
            </a:r>
            <a:r>
              <a:rPr lang="en-US" altLang="zh-CN" sz="2000">
                <a:solidFill>
                  <a:schemeClr val="folHlink"/>
                </a:solidFill>
                <a:latin typeface="Arial" charset="0"/>
                <a:ea typeface="黑体" pitchFamily="2" charset="-122"/>
              </a:rPr>
              <a:t>L                   </a:t>
            </a:r>
            <a:r>
              <a:rPr lang="zh-CN" altLang="en-US" sz="2000">
                <a:solidFill>
                  <a:schemeClr val="folHlink"/>
                </a:solidFill>
                <a:latin typeface="Arial" charset="0"/>
                <a:ea typeface="黑体" pitchFamily="2" charset="-122"/>
              </a:rPr>
              <a:t>值 </a:t>
            </a:r>
            <a:r>
              <a:rPr lang="en-US" altLang="zh-CN" sz="2000">
                <a:solidFill>
                  <a:schemeClr val="folHlink"/>
                </a:solidFill>
                <a:latin typeface="Arial" charset="0"/>
                <a:ea typeface="黑体" pitchFamily="2" charset="-122"/>
              </a:rPr>
              <a:t>V</a:t>
            </a:r>
          </a:p>
        </p:txBody>
      </p:sp>
      <p:sp>
        <p:nvSpPr>
          <p:cNvPr id="1232939" name="Rectangle 43"/>
          <p:cNvSpPr>
            <a:spLocks noChangeArrowheads="1"/>
          </p:cNvSpPr>
          <p:nvPr/>
        </p:nvSpPr>
        <p:spPr bwMode="auto">
          <a:xfrm>
            <a:off x="1768475" y="3500438"/>
            <a:ext cx="5580063" cy="473075"/>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232940" name="Text Box 44"/>
          <p:cNvSpPr txBox="1">
            <a:spLocks noChangeArrowheads="1"/>
          </p:cNvSpPr>
          <p:nvPr/>
        </p:nvSpPr>
        <p:spPr bwMode="auto">
          <a:xfrm>
            <a:off x="2071688" y="3538538"/>
            <a:ext cx="4084637" cy="395287"/>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类   别       格 式                  编     号</a:t>
            </a:r>
          </a:p>
        </p:txBody>
      </p:sp>
      <p:sp>
        <p:nvSpPr>
          <p:cNvPr id="1232941" name="Line 45"/>
          <p:cNvSpPr>
            <a:spLocks noChangeShapeType="1"/>
          </p:cNvSpPr>
          <p:nvPr/>
        </p:nvSpPr>
        <p:spPr bwMode="auto">
          <a:xfrm>
            <a:off x="3163888" y="3500438"/>
            <a:ext cx="0" cy="473075"/>
          </a:xfrm>
          <a:prstGeom prst="line">
            <a:avLst/>
          </a:prstGeom>
          <a:noFill/>
          <a:ln w="9525">
            <a:solidFill>
              <a:schemeClr val="tx1"/>
            </a:solidFill>
            <a:round/>
            <a:headEnd/>
            <a:tailEnd/>
          </a:ln>
          <a:effectLst/>
        </p:spPr>
        <p:txBody>
          <a:bodyPr/>
          <a:lstStyle/>
          <a:p>
            <a:endParaRPr lang="zh-CN" altLang="en-US"/>
          </a:p>
        </p:txBody>
      </p:sp>
      <p:sp>
        <p:nvSpPr>
          <p:cNvPr id="1232942" name="Line 46"/>
          <p:cNvSpPr>
            <a:spLocks noChangeShapeType="1"/>
          </p:cNvSpPr>
          <p:nvPr/>
        </p:nvSpPr>
        <p:spPr bwMode="auto">
          <a:xfrm>
            <a:off x="4160838" y="3500438"/>
            <a:ext cx="0" cy="473075"/>
          </a:xfrm>
          <a:prstGeom prst="line">
            <a:avLst/>
          </a:prstGeom>
          <a:noFill/>
          <a:ln w="9525">
            <a:solidFill>
              <a:schemeClr val="tx1"/>
            </a:solidFill>
            <a:round/>
            <a:headEnd/>
            <a:tailEnd/>
          </a:ln>
          <a:effectLst/>
        </p:spPr>
        <p:txBody>
          <a:bodyPr/>
          <a:lstStyle/>
          <a:p>
            <a:endParaRPr lang="zh-CN" altLang="en-US"/>
          </a:p>
        </p:txBody>
      </p:sp>
      <p:sp>
        <p:nvSpPr>
          <p:cNvPr id="1232943" name="Text Box 47"/>
          <p:cNvSpPr txBox="1">
            <a:spLocks noChangeArrowheads="1"/>
          </p:cNvSpPr>
          <p:nvPr/>
        </p:nvSpPr>
        <p:spPr bwMode="auto">
          <a:xfrm>
            <a:off x="1270000" y="3943350"/>
            <a:ext cx="4424363" cy="398463"/>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位         </a:t>
            </a:r>
            <a:r>
              <a:rPr lang="en-US" altLang="zh-CN" sz="2000">
                <a:solidFill>
                  <a:schemeClr val="folHlink"/>
                </a:solidFill>
                <a:latin typeface="Arial" charset="0"/>
                <a:ea typeface="黑体" pitchFamily="2" charset="-122"/>
              </a:rPr>
              <a:t>2               1                           5</a:t>
            </a:r>
          </a:p>
        </p:txBody>
      </p:sp>
      <p:sp>
        <p:nvSpPr>
          <p:cNvPr id="1232944" name="Text Box 48"/>
          <p:cNvSpPr txBox="1">
            <a:spLocks noChangeArrowheads="1"/>
          </p:cNvSpPr>
          <p:nvPr/>
        </p:nvSpPr>
        <p:spPr bwMode="auto">
          <a:xfrm>
            <a:off x="1047750" y="2492375"/>
            <a:ext cx="1795463" cy="395288"/>
          </a:xfrm>
          <a:prstGeom prst="rect">
            <a:avLst/>
          </a:prstGeom>
          <a:noFill/>
          <a:ln w="9525">
            <a:noFill/>
            <a:miter lim="800000"/>
            <a:headEnd/>
            <a:tailEnd/>
          </a:ln>
          <a:effectLst/>
        </p:spPr>
        <p:txBody>
          <a:bodyPr>
            <a:spAutoFit/>
          </a:bodyPr>
          <a:lstStyle/>
          <a:p>
            <a:r>
              <a:rPr lang="zh-CN" altLang="en-US" sz="2000">
                <a:solidFill>
                  <a:schemeClr val="folHlink"/>
                </a:solidFill>
                <a:latin typeface="Arial" charset="0"/>
                <a:ea typeface="黑体" pitchFamily="2" charset="-122"/>
              </a:rPr>
              <a:t>数据元素</a:t>
            </a:r>
          </a:p>
        </p:txBody>
      </p:sp>
      <p:sp>
        <p:nvSpPr>
          <p:cNvPr id="18" name="灯片编号占位符 17"/>
          <p:cNvSpPr>
            <a:spLocks noGrp="1"/>
          </p:cNvSpPr>
          <p:nvPr>
            <p:ph type="sldNum" sz="quarter" idx="12"/>
          </p:nvPr>
        </p:nvSpPr>
        <p:spPr/>
        <p:txBody>
          <a:bodyPr/>
          <a:lstStyle/>
          <a:p>
            <a:fld id="{33658E32-E280-4F3B-B91F-4FFDC8F9B0E3}" type="slidenum">
              <a:rPr lang="en-US" altLang="zh-CN" smtClean="0"/>
              <a:pPr/>
              <a:t>181</a:t>
            </a:fld>
            <a:endParaRPr lang="en-US" altLang="zh-CN"/>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a:xfrm>
            <a:off x="1150938" y="214313"/>
            <a:ext cx="7308850" cy="1462087"/>
          </a:xfrm>
        </p:spPr>
        <p:txBody>
          <a:bodyPr/>
          <a:lstStyle/>
          <a:p>
            <a:pPr algn="ctr"/>
            <a:r>
              <a:rPr lang="en-US" altLang="zh-CN"/>
              <a:t>TLV </a:t>
            </a:r>
            <a:r>
              <a:rPr lang="zh-CN" altLang="en-US"/>
              <a:t>中的 </a:t>
            </a:r>
            <a:r>
              <a:rPr lang="en-US" altLang="zh-CN"/>
              <a:t>L </a:t>
            </a:r>
            <a:r>
              <a:rPr lang="zh-CN" altLang="en-US"/>
              <a:t>字段</a:t>
            </a:r>
            <a:br>
              <a:rPr lang="zh-CN" altLang="en-US"/>
            </a:br>
            <a:r>
              <a:rPr lang="zh-CN" altLang="en-US" sz="3600"/>
              <a:t>定义 </a:t>
            </a:r>
            <a:r>
              <a:rPr lang="en-US" altLang="zh-CN" sz="3600"/>
              <a:t>V </a:t>
            </a:r>
            <a:r>
              <a:rPr lang="zh-CN" altLang="en-US" sz="3600"/>
              <a:t>字段的长度</a:t>
            </a:r>
            <a:r>
              <a:rPr lang="zh-CN" altLang="en-US"/>
              <a:t> </a:t>
            </a:r>
          </a:p>
        </p:txBody>
      </p:sp>
      <p:sp>
        <p:nvSpPr>
          <p:cNvPr id="1234948" name="Text Box 4"/>
          <p:cNvSpPr txBox="1">
            <a:spLocks noChangeArrowheads="1"/>
          </p:cNvSpPr>
          <p:nvPr/>
        </p:nvSpPr>
        <p:spPr bwMode="auto">
          <a:xfrm>
            <a:off x="1835150" y="2527300"/>
            <a:ext cx="3024188" cy="396875"/>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指出 </a:t>
            </a:r>
            <a:r>
              <a:rPr lang="en-US" altLang="zh-CN" sz="2000">
                <a:solidFill>
                  <a:schemeClr val="folHlink"/>
                </a:solidFill>
                <a:latin typeface="Arial" charset="0"/>
                <a:ea typeface="黑体" pitchFamily="2" charset="-122"/>
              </a:rPr>
              <a:t>V </a:t>
            </a:r>
            <a:r>
              <a:rPr lang="zh-CN" altLang="en-US" sz="2000">
                <a:solidFill>
                  <a:schemeClr val="folHlink"/>
                </a:solidFill>
                <a:latin typeface="Arial" charset="0"/>
                <a:ea typeface="黑体" pitchFamily="2" charset="-122"/>
              </a:rPr>
              <a:t>字段长度 </a:t>
            </a:r>
            <a:r>
              <a:rPr lang="en-US" altLang="zh-CN" sz="2000">
                <a:solidFill>
                  <a:schemeClr val="folHlink"/>
                </a:solidFill>
                <a:latin typeface="Arial" charset="0"/>
                <a:ea typeface="黑体" pitchFamily="2" charset="-122"/>
              </a:rPr>
              <a:t>= 2 </a:t>
            </a:r>
            <a:r>
              <a:rPr lang="zh-CN" altLang="en-US" sz="2000">
                <a:solidFill>
                  <a:schemeClr val="folHlink"/>
                </a:solidFill>
                <a:latin typeface="Arial" charset="0"/>
                <a:ea typeface="黑体" pitchFamily="2" charset="-122"/>
              </a:rPr>
              <a:t>字节</a:t>
            </a:r>
          </a:p>
        </p:txBody>
      </p:sp>
      <p:sp>
        <p:nvSpPr>
          <p:cNvPr id="1234949" name="Rectangle 5"/>
          <p:cNvSpPr>
            <a:spLocks noChangeArrowheads="1"/>
          </p:cNvSpPr>
          <p:nvPr/>
        </p:nvSpPr>
        <p:spPr bwMode="auto">
          <a:xfrm>
            <a:off x="2151063" y="3122613"/>
            <a:ext cx="257175" cy="374650"/>
          </a:xfrm>
          <a:prstGeom prst="rect">
            <a:avLst/>
          </a:prstGeom>
          <a:solidFill>
            <a:schemeClr val="tx2"/>
          </a:solidFill>
          <a:ln w="9525">
            <a:solidFill>
              <a:schemeClr val="tx1"/>
            </a:solidFill>
            <a:miter lim="800000"/>
            <a:headEnd/>
            <a:tailEnd/>
          </a:ln>
          <a:effectLst/>
        </p:spPr>
        <p:txBody>
          <a:bodyPr wrap="none" anchor="ctr"/>
          <a:lstStyle/>
          <a:p>
            <a:pPr algn="ctr"/>
            <a:r>
              <a:rPr lang="en-US" altLang="zh-CN" sz="1800">
                <a:solidFill>
                  <a:srgbClr val="FFFF99"/>
                </a:solidFill>
                <a:latin typeface="Times New Roman" pitchFamily="18" charset="0"/>
              </a:rPr>
              <a:t>0</a:t>
            </a:r>
          </a:p>
        </p:txBody>
      </p:sp>
      <p:sp>
        <p:nvSpPr>
          <p:cNvPr id="1234950" name="Rectangle 6"/>
          <p:cNvSpPr>
            <a:spLocks noChangeArrowheads="1"/>
          </p:cNvSpPr>
          <p:nvPr/>
        </p:nvSpPr>
        <p:spPr bwMode="auto">
          <a:xfrm>
            <a:off x="2408238" y="3122613"/>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1" name="Rectangle 7"/>
          <p:cNvSpPr>
            <a:spLocks noChangeArrowheads="1"/>
          </p:cNvSpPr>
          <p:nvPr/>
        </p:nvSpPr>
        <p:spPr bwMode="auto">
          <a:xfrm>
            <a:off x="2665413" y="3122613"/>
            <a:ext cx="255587"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2" name="Rectangle 8"/>
          <p:cNvSpPr>
            <a:spLocks noChangeArrowheads="1"/>
          </p:cNvSpPr>
          <p:nvPr/>
        </p:nvSpPr>
        <p:spPr bwMode="auto">
          <a:xfrm>
            <a:off x="2921000" y="3122613"/>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3" name="Rectangle 9"/>
          <p:cNvSpPr>
            <a:spLocks noChangeArrowheads="1"/>
          </p:cNvSpPr>
          <p:nvPr/>
        </p:nvSpPr>
        <p:spPr bwMode="auto">
          <a:xfrm>
            <a:off x="3178175" y="3122613"/>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4" name="Rectangle 10"/>
          <p:cNvSpPr>
            <a:spLocks noChangeArrowheads="1"/>
          </p:cNvSpPr>
          <p:nvPr/>
        </p:nvSpPr>
        <p:spPr bwMode="auto">
          <a:xfrm>
            <a:off x="3435350" y="3122613"/>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5" name="Rectangle 11"/>
          <p:cNvSpPr>
            <a:spLocks noChangeArrowheads="1"/>
          </p:cNvSpPr>
          <p:nvPr/>
        </p:nvSpPr>
        <p:spPr bwMode="auto">
          <a:xfrm>
            <a:off x="3692525" y="3122613"/>
            <a:ext cx="255588"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1</a:t>
            </a:r>
          </a:p>
        </p:txBody>
      </p:sp>
      <p:sp>
        <p:nvSpPr>
          <p:cNvPr id="1234956" name="Rectangle 12"/>
          <p:cNvSpPr>
            <a:spLocks noChangeArrowheads="1"/>
          </p:cNvSpPr>
          <p:nvPr/>
        </p:nvSpPr>
        <p:spPr bwMode="auto">
          <a:xfrm>
            <a:off x="3948113" y="3122613"/>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7" name="Rectangle 13"/>
          <p:cNvSpPr>
            <a:spLocks noChangeArrowheads="1"/>
          </p:cNvSpPr>
          <p:nvPr/>
        </p:nvSpPr>
        <p:spPr bwMode="auto">
          <a:xfrm>
            <a:off x="2152650" y="4365625"/>
            <a:ext cx="257175" cy="374650"/>
          </a:xfrm>
          <a:prstGeom prst="rect">
            <a:avLst/>
          </a:prstGeom>
          <a:solidFill>
            <a:schemeClr val="tx2"/>
          </a:solidFill>
          <a:ln w="9525" algn="ctr">
            <a:solidFill>
              <a:schemeClr val="tx1"/>
            </a:solidFill>
            <a:miter lim="800000"/>
            <a:headEnd/>
            <a:tailEnd/>
          </a:ln>
          <a:effectLst/>
        </p:spPr>
        <p:txBody>
          <a:bodyPr wrap="none" anchor="ctr"/>
          <a:lstStyle/>
          <a:p>
            <a:pPr algn="ctr"/>
            <a:r>
              <a:rPr lang="en-US" altLang="zh-CN" sz="1800">
                <a:solidFill>
                  <a:srgbClr val="FFFF99"/>
                </a:solidFill>
                <a:latin typeface="Times New Roman" pitchFamily="18" charset="0"/>
              </a:rPr>
              <a:t>1</a:t>
            </a:r>
          </a:p>
        </p:txBody>
      </p:sp>
      <p:sp>
        <p:nvSpPr>
          <p:cNvPr id="1234958" name="Rectangle 14"/>
          <p:cNvSpPr>
            <a:spLocks noChangeArrowheads="1"/>
          </p:cNvSpPr>
          <p:nvPr/>
        </p:nvSpPr>
        <p:spPr bwMode="auto">
          <a:xfrm>
            <a:off x="2409825" y="4368800"/>
            <a:ext cx="257175"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59" name="Rectangle 15"/>
          <p:cNvSpPr>
            <a:spLocks noChangeArrowheads="1"/>
          </p:cNvSpPr>
          <p:nvPr/>
        </p:nvSpPr>
        <p:spPr bwMode="auto">
          <a:xfrm>
            <a:off x="2667000" y="4368800"/>
            <a:ext cx="255588"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0" name="Rectangle 16"/>
          <p:cNvSpPr>
            <a:spLocks noChangeArrowheads="1"/>
          </p:cNvSpPr>
          <p:nvPr/>
        </p:nvSpPr>
        <p:spPr bwMode="auto">
          <a:xfrm>
            <a:off x="2922588" y="4368800"/>
            <a:ext cx="257175"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1" name="Rectangle 17"/>
          <p:cNvSpPr>
            <a:spLocks noChangeArrowheads="1"/>
          </p:cNvSpPr>
          <p:nvPr/>
        </p:nvSpPr>
        <p:spPr bwMode="auto">
          <a:xfrm>
            <a:off x="3179763" y="4368800"/>
            <a:ext cx="257175"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2" name="Rectangle 18"/>
          <p:cNvSpPr>
            <a:spLocks noChangeArrowheads="1"/>
          </p:cNvSpPr>
          <p:nvPr/>
        </p:nvSpPr>
        <p:spPr bwMode="auto">
          <a:xfrm>
            <a:off x="3436938" y="4368800"/>
            <a:ext cx="257175"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3" name="Rectangle 19"/>
          <p:cNvSpPr>
            <a:spLocks noChangeArrowheads="1"/>
          </p:cNvSpPr>
          <p:nvPr/>
        </p:nvSpPr>
        <p:spPr bwMode="auto">
          <a:xfrm>
            <a:off x="3694113" y="4368800"/>
            <a:ext cx="257175"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1</a:t>
            </a:r>
          </a:p>
        </p:txBody>
      </p:sp>
      <p:sp>
        <p:nvSpPr>
          <p:cNvPr id="1234964" name="Rectangle 20"/>
          <p:cNvSpPr>
            <a:spLocks noChangeArrowheads="1"/>
          </p:cNvSpPr>
          <p:nvPr/>
        </p:nvSpPr>
        <p:spPr bwMode="auto">
          <a:xfrm>
            <a:off x="3951288" y="4368800"/>
            <a:ext cx="255587" cy="374650"/>
          </a:xfrm>
          <a:prstGeom prst="rect">
            <a:avLst/>
          </a:prstGeom>
          <a:solidFill>
            <a:schemeClr val="bg1"/>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5" name="Rectangle 21"/>
          <p:cNvSpPr>
            <a:spLocks noChangeArrowheads="1"/>
          </p:cNvSpPr>
          <p:nvPr/>
        </p:nvSpPr>
        <p:spPr bwMode="auto">
          <a:xfrm>
            <a:off x="4379913" y="4368800"/>
            <a:ext cx="255587"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6" name="Rectangle 22"/>
          <p:cNvSpPr>
            <a:spLocks noChangeArrowheads="1"/>
          </p:cNvSpPr>
          <p:nvPr/>
        </p:nvSpPr>
        <p:spPr bwMode="auto">
          <a:xfrm>
            <a:off x="4635500"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7" name="Rectangle 23"/>
          <p:cNvSpPr>
            <a:spLocks noChangeArrowheads="1"/>
          </p:cNvSpPr>
          <p:nvPr/>
        </p:nvSpPr>
        <p:spPr bwMode="auto">
          <a:xfrm>
            <a:off x="4892675"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8" name="Rectangle 24"/>
          <p:cNvSpPr>
            <a:spLocks noChangeArrowheads="1"/>
          </p:cNvSpPr>
          <p:nvPr/>
        </p:nvSpPr>
        <p:spPr bwMode="auto">
          <a:xfrm>
            <a:off x="5149850"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69" name="Rectangle 25"/>
          <p:cNvSpPr>
            <a:spLocks noChangeArrowheads="1"/>
          </p:cNvSpPr>
          <p:nvPr/>
        </p:nvSpPr>
        <p:spPr bwMode="auto">
          <a:xfrm>
            <a:off x="5407025"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0" name="Rectangle 26"/>
          <p:cNvSpPr>
            <a:spLocks noChangeArrowheads="1"/>
          </p:cNvSpPr>
          <p:nvPr/>
        </p:nvSpPr>
        <p:spPr bwMode="auto">
          <a:xfrm>
            <a:off x="5664200" y="4368800"/>
            <a:ext cx="255588"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1" name="Rectangle 27"/>
          <p:cNvSpPr>
            <a:spLocks noChangeArrowheads="1"/>
          </p:cNvSpPr>
          <p:nvPr/>
        </p:nvSpPr>
        <p:spPr bwMode="auto">
          <a:xfrm>
            <a:off x="5919788"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2" name="Rectangle 28"/>
          <p:cNvSpPr>
            <a:spLocks noChangeArrowheads="1"/>
          </p:cNvSpPr>
          <p:nvPr/>
        </p:nvSpPr>
        <p:spPr bwMode="auto">
          <a:xfrm>
            <a:off x="6176963"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1</a:t>
            </a:r>
          </a:p>
        </p:txBody>
      </p:sp>
      <p:sp>
        <p:nvSpPr>
          <p:cNvPr id="1234973" name="Rectangle 29"/>
          <p:cNvSpPr>
            <a:spLocks noChangeArrowheads="1"/>
          </p:cNvSpPr>
          <p:nvPr/>
        </p:nvSpPr>
        <p:spPr bwMode="auto">
          <a:xfrm>
            <a:off x="6605588"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4" name="Rectangle 30"/>
          <p:cNvSpPr>
            <a:spLocks noChangeArrowheads="1"/>
          </p:cNvSpPr>
          <p:nvPr/>
        </p:nvSpPr>
        <p:spPr bwMode="auto">
          <a:xfrm>
            <a:off x="6862763"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5" name="Rectangle 31"/>
          <p:cNvSpPr>
            <a:spLocks noChangeArrowheads="1"/>
          </p:cNvSpPr>
          <p:nvPr/>
        </p:nvSpPr>
        <p:spPr bwMode="auto">
          <a:xfrm>
            <a:off x="7119938"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6" name="Rectangle 32"/>
          <p:cNvSpPr>
            <a:spLocks noChangeArrowheads="1"/>
          </p:cNvSpPr>
          <p:nvPr/>
        </p:nvSpPr>
        <p:spPr bwMode="auto">
          <a:xfrm>
            <a:off x="7377113" y="4368800"/>
            <a:ext cx="255587"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7" name="Rectangle 33"/>
          <p:cNvSpPr>
            <a:spLocks noChangeArrowheads="1"/>
          </p:cNvSpPr>
          <p:nvPr/>
        </p:nvSpPr>
        <p:spPr bwMode="auto">
          <a:xfrm>
            <a:off x="7632700"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78" name="Rectangle 34"/>
          <p:cNvSpPr>
            <a:spLocks noChangeArrowheads="1"/>
          </p:cNvSpPr>
          <p:nvPr/>
        </p:nvSpPr>
        <p:spPr bwMode="auto">
          <a:xfrm>
            <a:off x="7889875"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1</a:t>
            </a:r>
          </a:p>
        </p:txBody>
      </p:sp>
      <p:sp>
        <p:nvSpPr>
          <p:cNvPr id="1234979" name="Rectangle 35"/>
          <p:cNvSpPr>
            <a:spLocks noChangeArrowheads="1"/>
          </p:cNvSpPr>
          <p:nvPr/>
        </p:nvSpPr>
        <p:spPr bwMode="auto">
          <a:xfrm>
            <a:off x="8147050" y="4368800"/>
            <a:ext cx="257175"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1</a:t>
            </a:r>
          </a:p>
        </p:txBody>
      </p:sp>
      <p:sp>
        <p:nvSpPr>
          <p:cNvPr id="1234980" name="Rectangle 36"/>
          <p:cNvSpPr>
            <a:spLocks noChangeArrowheads="1"/>
          </p:cNvSpPr>
          <p:nvPr/>
        </p:nvSpPr>
        <p:spPr bwMode="auto">
          <a:xfrm>
            <a:off x="8404225" y="4368800"/>
            <a:ext cx="255588" cy="374650"/>
          </a:xfrm>
          <a:prstGeom prst="rect">
            <a:avLst/>
          </a:prstGeom>
          <a:solidFill>
            <a:srgbClr val="FFFF99"/>
          </a:solidFill>
          <a:ln w="9525">
            <a:solidFill>
              <a:schemeClr val="tx1"/>
            </a:solidFill>
            <a:miter lim="800000"/>
            <a:headEnd/>
            <a:tailEnd/>
          </a:ln>
          <a:effectLst/>
        </p:spPr>
        <p:txBody>
          <a:bodyPr wrap="none" anchor="ctr"/>
          <a:lstStyle/>
          <a:p>
            <a:pPr algn="ctr"/>
            <a:r>
              <a:rPr lang="en-US" altLang="zh-CN" sz="1800">
                <a:solidFill>
                  <a:schemeClr val="folHlink"/>
                </a:solidFill>
                <a:latin typeface="Times New Roman" pitchFamily="18" charset="0"/>
              </a:rPr>
              <a:t>0</a:t>
            </a:r>
          </a:p>
        </p:txBody>
      </p:sp>
      <p:sp>
        <p:nvSpPr>
          <p:cNvPr id="1234981" name="Text Box 37"/>
          <p:cNvSpPr txBox="1">
            <a:spLocks noChangeArrowheads="1"/>
          </p:cNvSpPr>
          <p:nvPr/>
        </p:nvSpPr>
        <p:spPr bwMode="auto">
          <a:xfrm>
            <a:off x="179388" y="3103563"/>
            <a:ext cx="1989137" cy="396875"/>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单字节的 </a:t>
            </a:r>
            <a:r>
              <a:rPr lang="en-US" altLang="zh-CN" sz="2000">
                <a:solidFill>
                  <a:schemeClr val="folHlink"/>
                </a:solidFill>
                <a:latin typeface="Arial" charset="0"/>
                <a:ea typeface="黑体" pitchFamily="2" charset="-122"/>
              </a:rPr>
              <a:t>L </a:t>
            </a:r>
            <a:r>
              <a:rPr lang="zh-CN" altLang="en-US" sz="2000">
                <a:solidFill>
                  <a:schemeClr val="folHlink"/>
                </a:solidFill>
                <a:latin typeface="Arial" charset="0"/>
                <a:ea typeface="黑体" pitchFamily="2" charset="-122"/>
              </a:rPr>
              <a:t>字段</a:t>
            </a:r>
          </a:p>
        </p:txBody>
      </p:sp>
      <p:sp>
        <p:nvSpPr>
          <p:cNvPr id="1234982" name="AutoShape 38"/>
          <p:cNvSpPr>
            <a:spLocks/>
          </p:cNvSpPr>
          <p:nvPr/>
        </p:nvSpPr>
        <p:spPr bwMode="auto">
          <a:xfrm rot="-5400000">
            <a:off x="3229768" y="2056607"/>
            <a:ext cx="214313" cy="1797050"/>
          </a:xfrm>
          <a:prstGeom prst="rightBrace">
            <a:avLst>
              <a:gd name="adj1" fmla="val 69876"/>
              <a:gd name="adj2" fmla="val 50000"/>
            </a:avLst>
          </a:prstGeom>
          <a:noFill/>
          <a:ln w="9525">
            <a:solidFill>
              <a:schemeClr val="folHlink"/>
            </a:solidFill>
            <a:round/>
            <a:headEnd/>
            <a:tailEnd/>
          </a:ln>
          <a:effectLst/>
        </p:spPr>
        <p:txBody>
          <a:bodyPr wrap="none" anchor="ctr"/>
          <a:lstStyle/>
          <a:p>
            <a:endParaRPr lang="zh-CN" altLang="en-US"/>
          </a:p>
        </p:txBody>
      </p:sp>
      <p:sp>
        <p:nvSpPr>
          <p:cNvPr id="1234983" name="AutoShape 39"/>
          <p:cNvSpPr>
            <a:spLocks/>
          </p:cNvSpPr>
          <p:nvPr/>
        </p:nvSpPr>
        <p:spPr bwMode="auto">
          <a:xfrm rot="-5400000">
            <a:off x="6460332" y="2093119"/>
            <a:ext cx="147637" cy="4283075"/>
          </a:xfrm>
          <a:prstGeom prst="rightBrace">
            <a:avLst>
              <a:gd name="adj1" fmla="val 241757"/>
              <a:gd name="adj2" fmla="val 50000"/>
            </a:avLst>
          </a:prstGeom>
          <a:noFill/>
          <a:ln w="9525">
            <a:solidFill>
              <a:schemeClr val="folHlink"/>
            </a:solidFill>
            <a:round/>
            <a:headEnd/>
            <a:tailEnd/>
          </a:ln>
          <a:effectLst/>
        </p:spPr>
        <p:txBody>
          <a:bodyPr wrap="none" anchor="ctr"/>
          <a:lstStyle/>
          <a:p>
            <a:endParaRPr lang="zh-CN" altLang="en-US"/>
          </a:p>
        </p:txBody>
      </p:sp>
      <p:sp>
        <p:nvSpPr>
          <p:cNvPr id="1234984" name="Text Box 40"/>
          <p:cNvSpPr txBox="1">
            <a:spLocks noChangeArrowheads="1"/>
          </p:cNvSpPr>
          <p:nvPr/>
        </p:nvSpPr>
        <p:spPr bwMode="auto">
          <a:xfrm>
            <a:off x="5081588" y="3824288"/>
            <a:ext cx="3306762" cy="396875"/>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指出 </a:t>
            </a:r>
            <a:r>
              <a:rPr lang="en-US" altLang="zh-CN" sz="2000">
                <a:solidFill>
                  <a:schemeClr val="folHlink"/>
                </a:solidFill>
                <a:latin typeface="Arial" charset="0"/>
                <a:ea typeface="黑体" pitchFamily="2" charset="-122"/>
              </a:rPr>
              <a:t>V </a:t>
            </a:r>
            <a:r>
              <a:rPr lang="zh-CN" altLang="en-US" sz="2000">
                <a:solidFill>
                  <a:schemeClr val="folHlink"/>
                </a:solidFill>
                <a:latin typeface="Arial" charset="0"/>
                <a:ea typeface="黑体" pitchFamily="2" charset="-122"/>
              </a:rPr>
              <a:t>字段长度 </a:t>
            </a:r>
            <a:r>
              <a:rPr lang="en-US" altLang="zh-CN" sz="2000">
                <a:solidFill>
                  <a:schemeClr val="folHlink"/>
                </a:solidFill>
                <a:latin typeface="Arial" charset="0"/>
                <a:ea typeface="黑体" pitchFamily="2" charset="-122"/>
              </a:rPr>
              <a:t>= 262 </a:t>
            </a:r>
            <a:r>
              <a:rPr lang="zh-CN" altLang="en-US" sz="2000">
                <a:solidFill>
                  <a:schemeClr val="folHlink"/>
                </a:solidFill>
                <a:latin typeface="Arial" charset="0"/>
                <a:ea typeface="黑体" pitchFamily="2" charset="-122"/>
              </a:rPr>
              <a:t>字节</a:t>
            </a:r>
          </a:p>
        </p:txBody>
      </p:sp>
      <p:sp>
        <p:nvSpPr>
          <p:cNvPr id="1234985" name="Text Box 41"/>
          <p:cNvSpPr txBox="1">
            <a:spLocks noChangeArrowheads="1"/>
          </p:cNvSpPr>
          <p:nvPr/>
        </p:nvSpPr>
        <p:spPr bwMode="auto">
          <a:xfrm>
            <a:off x="179388" y="4365625"/>
            <a:ext cx="1989137" cy="396875"/>
          </a:xfrm>
          <a:prstGeom prst="rect">
            <a:avLst/>
          </a:prstGeom>
          <a:noFill/>
          <a:ln w="9525">
            <a:noFill/>
            <a:miter lim="800000"/>
            <a:headEnd/>
            <a:tailEnd/>
          </a:ln>
          <a:effectLst/>
        </p:spPr>
        <p:txBody>
          <a:bodyPr wrap="none">
            <a:spAutoFit/>
          </a:bodyPr>
          <a:lstStyle/>
          <a:p>
            <a:r>
              <a:rPr lang="zh-CN" altLang="en-US" sz="2000">
                <a:solidFill>
                  <a:schemeClr val="folHlink"/>
                </a:solidFill>
                <a:latin typeface="Arial" charset="0"/>
                <a:ea typeface="黑体" pitchFamily="2" charset="-122"/>
              </a:rPr>
              <a:t>多字节的 </a:t>
            </a:r>
            <a:r>
              <a:rPr lang="en-US" altLang="zh-CN" sz="2000">
                <a:solidFill>
                  <a:schemeClr val="folHlink"/>
                </a:solidFill>
                <a:latin typeface="Arial" charset="0"/>
                <a:ea typeface="黑体" pitchFamily="2" charset="-122"/>
              </a:rPr>
              <a:t>L </a:t>
            </a:r>
            <a:r>
              <a:rPr lang="zh-CN" altLang="en-US" sz="2000">
                <a:solidFill>
                  <a:schemeClr val="folHlink"/>
                </a:solidFill>
                <a:latin typeface="Arial" charset="0"/>
                <a:ea typeface="黑体" pitchFamily="2" charset="-122"/>
              </a:rPr>
              <a:t>字段</a:t>
            </a:r>
          </a:p>
        </p:txBody>
      </p:sp>
      <p:sp>
        <p:nvSpPr>
          <p:cNvPr id="1234986" name="AutoShape 42"/>
          <p:cNvSpPr>
            <a:spLocks/>
          </p:cNvSpPr>
          <p:nvPr/>
        </p:nvSpPr>
        <p:spPr bwMode="auto">
          <a:xfrm rot="-5400000">
            <a:off x="3219450" y="3319463"/>
            <a:ext cx="180975" cy="1797050"/>
          </a:xfrm>
          <a:prstGeom prst="rightBrace">
            <a:avLst>
              <a:gd name="adj1" fmla="val 82749"/>
              <a:gd name="adj2" fmla="val 50000"/>
            </a:avLst>
          </a:prstGeom>
          <a:noFill/>
          <a:ln w="9525">
            <a:solidFill>
              <a:schemeClr val="folHlink"/>
            </a:solidFill>
            <a:round/>
            <a:headEnd/>
            <a:tailEnd/>
          </a:ln>
          <a:effectLst/>
        </p:spPr>
        <p:txBody>
          <a:bodyPr wrap="none" anchor="ctr"/>
          <a:lstStyle/>
          <a:p>
            <a:endParaRPr lang="zh-CN" altLang="en-US"/>
          </a:p>
        </p:txBody>
      </p:sp>
      <p:sp>
        <p:nvSpPr>
          <p:cNvPr id="1234987" name="Line 43"/>
          <p:cNvSpPr>
            <a:spLocks noChangeShapeType="1"/>
          </p:cNvSpPr>
          <p:nvPr/>
        </p:nvSpPr>
        <p:spPr bwMode="auto">
          <a:xfrm flipV="1">
            <a:off x="4376738" y="5084763"/>
            <a:ext cx="4283075" cy="0"/>
          </a:xfrm>
          <a:prstGeom prst="line">
            <a:avLst/>
          </a:prstGeom>
          <a:noFill/>
          <a:ln w="9525">
            <a:solidFill>
              <a:schemeClr val="folHlink"/>
            </a:solidFill>
            <a:round/>
            <a:headEnd type="triangle" w="sm" len="med"/>
            <a:tailEnd type="triangle" w="sm" len="med"/>
          </a:ln>
          <a:effectLst/>
        </p:spPr>
        <p:txBody>
          <a:bodyPr/>
          <a:lstStyle/>
          <a:p>
            <a:endParaRPr lang="zh-CN" altLang="en-US"/>
          </a:p>
        </p:txBody>
      </p:sp>
      <p:sp>
        <p:nvSpPr>
          <p:cNvPr id="1234988" name="Text Box 44"/>
          <p:cNvSpPr txBox="1">
            <a:spLocks noChangeArrowheads="1"/>
          </p:cNvSpPr>
          <p:nvPr/>
        </p:nvSpPr>
        <p:spPr bwMode="auto">
          <a:xfrm>
            <a:off x="2051050" y="3789363"/>
            <a:ext cx="2663825" cy="396875"/>
          </a:xfrm>
          <a:prstGeom prst="rect">
            <a:avLst/>
          </a:prstGeom>
          <a:noFill/>
          <a:ln w="9525">
            <a:noFill/>
            <a:miter lim="800000"/>
            <a:headEnd/>
            <a:tailEnd/>
          </a:ln>
          <a:effectLst/>
        </p:spPr>
        <p:txBody>
          <a:bodyPr>
            <a:spAutoFit/>
          </a:bodyPr>
          <a:lstStyle/>
          <a:p>
            <a:r>
              <a:rPr lang="zh-CN" altLang="en-US" sz="2000">
                <a:solidFill>
                  <a:schemeClr val="folHlink"/>
                </a:solidFill>
                <a:latin typeface="Arial" charset="0"/>
                <a:ea typeface="黑体" pitchFamily="2" charset="-122"/>
              </a:rPr>
              <a:t>指出</a:t>
            </a:r>
            <a:r>
              <a:rPr lang="zh-CN" altLang="en-US" sz="2000">
                <a:solidFill>
                  <a:schemeClr val="hlink"/>
                </a:solidFill>
                <a:latin typeface="Arial" charset="0"/>
                <a:ea typeface="黑体" pitchFamily="2" charset="-122"/>
              </a:rPr>
              <a:t>后续字节数 </a:t>
            </a:r>
            <a:r>
              <a:rPr lang="en-US" altLang="zh-CN" sz="2000">
                <a:solidFill>
                  <a:schemeClr val="hlink"/>
                </a:solidFill>
                <a:latin typeface="Arial" charset="0"/>
                <a:ea typeface="黑体" pitchFamily="2" charset="-122"/>
              </a:rPr>
              <a:t>= 2</a:t>
            </a:r>
          </a:p>
        </p:txBody>
      </p:sp>
      <p:sp>
        <p:nvSpPr>
          <p:cNvPr id="1234989" name="Text Box 45"/>
          <p:cNvSpPr txBox="1">
            <a:spLocks noChangeArrowheads="1"/>
          </p:cNvSpPr>
          <p:nvPr/>
        </p:nvSpPr>
        <p:spPr bwMode="auto">
          <a:xfrm>
            <a:off x="5508625" y="4868863"/>
            <a:ext cx="1952625" cy="396875"/>
          </a:xfrm>
          <a:prstGeom prst="rect">
            <a:avLst/>
          </a:prstGeom>
          <a:solidFill>
            <a:schemeClr val="bg1"/>
          </a:solidFill>
          <a:ln w="9525">
            <a:noFill/>
            <a:miter lim="800000"/>
            <a:headEnd/>
            <a:tailEnd/>
          </a:ln>
          <a:effectLst/>
        </p:spPr>
        <p:txBody>
          <a:bodyPr>
            <a:spAutoFit/>
          </a:bodyPr>
          <a:lstStyle/>
          <a:p>
            <a:r>
              <a:rPr lang="zh-CN" altLang="en-US" sz="2000">
                <a:solidFill>
                  <a:schemeClr val="hlink"/>
                </a:solidFill>
                <a:latin typeface="Arial" charset="0"/>
                <a:ea typeface="黑体" pitchFamily="2" charset="-122"/>
              </a:rPr>
              <a:t>后续字节数 </a:t>
            </a:r>
            <a:r>
              <a:rPr lang="en-US" altLang="zh-CN" sz="2000">
                <a:solidFill>
                  <a:schemeClr val="hlink"/>
                </a:solidFill>
                <a:latin typeface="Arial" charset="0"/>
                <a:ea typeface="黑体" pitchFamily="2" charset="-122"/>
              </a:rPr>
              <a:t>= 2</a:t>
            </a:r>
          </a:p>
        </p:txBody>
      </p:sp>
      <p:sp>
        <p:nvSpPr>
          <p:cNvPr id="47" name="灯片编号占位符 46"/>
          <p:cNvSpPr>
            <a:spLocks noGrp="1"/>
          </p:cNvSpPr>
          <p:nvPr>
            <p:ph type="sldNum" sz="quarter" idx="12"/>
          </p:nvPr>
        </p:nvSpPr>
        <p:spPr/>
        <p:txBody>
          <a:bodyPr/>
          <a:lstStyle/>
          <a:p>
            <a:fld id="{33658E32-E280-4F3B-B91F-4FFDC8F9B0E3}" type="slidenum">
              <a:rPr lang="en-US" altLang="zh-CN" smtClean="0"/>
              <a:pPr/>
              <a:t>182</a:t>
            </a:fld>
            <a:endParaRPr lang="en-US" altLang="zh-CN"/>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pPr algn="ctr"/>
            <a:r>
              <a:rPr lang="en-US" altLang="zh-CN"/>
              <a:t>TLV </a:t>
            </a:r>
            <a:r>
              <a:rPr lang="zh-CN" altLang="en-US"/>
              <a:t>中的 </a:t>
            </a:r>
            <a:r>
              <a:rPr lang="en-US" altLang="zh-CN"/>
              <a:t>V </a:t>
            </a:r>
            <a:r>
              <a:rPr lang="zh-CN" altLang="en-US"/>
              <a:t>字段</a:t>
            </a:r>
            <a:br>
              <a:rPr lang="zh-CN" altLang="en-US"/>
            </a:br>
            <a:r>
              <a:rPr lang="zh-CN" altLang="en-US" sz="3600"/>
              <a:t>定义数据的值</a:t>
            </a:r>
            <a:r>
              <a:rPr lang="zh-CN" altLang="en-US"/>
              <a:t> </a:t>
            </a:r>
          </a:p>
        </p:txBody>
      </p:sp>
      <p:sp>
        <p:nvSpPr>
          <p:cNvPr id="1235971" name="Rectangle 3"/>
          <p:cNvSpPr>
            <a:spLocks noGrp="1" noChangeArrowheads="1"/>
          </p:cNvSpPr>
          <p:nvPr>
            <p:ph type="body" idx="1"/>
          </p:nvPr>
        </p:nvSpPr>
        <p:spPr>
          <a:xfrm>
            <a:off x="1042988" y="1835150"/>
            <a:ext cx="7772400" cy="4114800"/>
          </a:xfrm>
        </p:spPr>
        <p:txBody>
          <a:bodyPr/>
          <a:lstStyle/>
          <a:p>
            <a:r>
              <a:rPr lang="zh-CN" altLang="en-US" sz="2800"/>
              <a:t>例如，</a:t>
            </a:r>
            <a:r>
              <a:rPr lang="en-US" altLang="zh-CN" sz="2800"/>
              <a:t>INTEGER 15</a:t>
            </a:r>
            <a:r>
              <a:rPr lang="zh-CN" altLang="en-US" sz="2800"/>
              <a:t>，其 </a:t>
            </a:r>
            <a:r>
              <a:rPr lang="en-US" altLang="zh-CN" sz="2800"/>
              <a:t>T </a:t>
            </a:r>
            <a:r>
              <a:rPr lang="zh-CN" altLang="en-US" sz="2800"/>
              <a:t>字段是</a:t>
            </a:r>
            <a:r>
              <a:rPr lang="en-US" altLang="zh-CN" sz="2800"/>
              <a:t>02</a:t>
            </a:r>
            <a:r>
              <a:rPr lang="zh-CN" altLang="en-US" sz="2800"/>
              <a:t>， </a:t>
            </a:r>
            <a:r>
              <a:rPr lang="en-US" altLang="zh-CN" sz="2800"/>
              <a:t>INTEGER </a:t>
            </a:r>
            <a:r>
              <a:rPr lang="zh-CN" altLang="en-US" sz="2800"/>
              <a:t>类型要用 </a:t>
            </a:r>
            <a:r>
              <a:rPr lang="en-US" altLang="zh-CN" sz="2800"/>
              <a:t>4 </a:t>
            </a:r>
            <a:r>
              <a:rPr lang="zh-CN" altLang="en-US" sz="2800"/>
              <a:t>字节编码。最后得出 </a:t>
            </a:r>
            <a:r>
              <a:rPr lang="en-US" altLang="zh-CN" sz="2800"/>
              <a:t>TLV </a:t>
            </a:r>
            <a:r>
              <a:rPr lang="zh-CN" altLang="en-US" sz="2800"/>
              <a:t>编码为 </a:t>
            </a:r>
            <a:r>
              <a:rPr lang="en-US" altLang="zh-CN" sz="2800"/>
              <a:t>02 04 00 00 00 0F</a:t>
            </a:r>
            <a:r>
              <a:rPr lang="zh-CN" altLang="en-US" sz="2800"/>
              <a:t>。</a:t>
            </a:r>
          </a:p>
          <a:p>
            <a:r>
              <a:rPr lang="zh-CN" altLang="en-US" sz="2800"/>
              <a:t>又如 </a:t>
            </a:r>
            <a:r>
              <a:rPr lang="en-US" altLang="zh-CN" sz="2800"/>
              <a:t>IPAddress 192.1.2.3</a:t>
            </a:r>
            <a:r>
              <a:rPr lang="zh-CN" altLang="en-US" sz="2800"/>
              <a:t>，其 </a:t>
            </a:r>
            <a:r>
              <a:rPr lang="en-US" altLang="zh-CN" sz="2800"/>
              <a:t>T </a:t>
            </a:r>
            <a:r>
              <a:rPr lang="zh-CN" altLang="en-US" sz="2800"/>
              <a:t>字段是 </a:t>
            </a:r>
            <a:r>
              <a:rPr lang="en-US" altLang="zh-CN" sz="2800"/>
              <a:t>40</a:t>
            </a:r>
            <a:r>
              <a:rPr lang="zh-CN" altLang="en-US" sz="2800"/>
              <a:t>，</a:t>
            </a:r>
            <a:r>
              <a:rPr lang="en-US" altLang="zh-CN" sz="2800"/>
              <a:t>V </a:t>
            </a:r>
            <a:r>
              <a:rPr lang="zh-CN" altLang="en-US" sz="2800"/>
              <a:t>字段需要 </a:t>
            </a:r>
            <a:r>
              <a:rPr lang="en-US" altLang="zh-CN" sz="2800"/>
              <a:t>4 </a:t>
            </a:r>
            <a:r>
              <a:rPr lang="zh-CN" altLang="en-US" sz="2800"/>
              <a:t>字节表示，因此得出 </a:t>
            </a:r>
            <a:r>
              <a:rPr lang="en-US" altLang="zh-CN" sz="2800"/>
              <a:t>IPAddress 192.1.2.3 </a:t>
            </a:r>
            <a:r>
              <a:rPr lang="zh-CN" altLang="en-US" sz="2800"/>
              <a:t>的 </a:t>
            </a:r>
            <a:r>
              <a:rPr lang="en-US" altLang="zh-CN" sz="2800"/>
              <a:t>TLV </a:t>
            </a:r>
            <a:r>
              <a:rPr lang="zh-CN" altLang="en-US" sz="2800"/>
              <a:t>编码是 </a:t>
            </a:r>
            <a:r>
              <a:rPr lang="en-US" altLang="zh-CN" sz="2800"/>
              <a:t>40 04 C0 01 02 03</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183</a:t>
            </a:fld>
            <a:endParaRPr lang="en-US" altLang="zh-CN"/>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algn="ctr"/>
            <a:r>
              <a:rPr lang="en-US" altLang="zh-CN" sz="4800"/>
              <a:t>6.7.3  </a:t>
            </a:r>
            <a:r>
              <a:rPr lang="zh-CN" altLang="en-US" sz="4800"/>
              <a:t>管理信息库 </a:t>
            </a:r>
            <a:r>
              <a:rPr lang="en-US" altLang="zh-CN" sz="4800"/>
              <a:t>MIB</a:t>
            </a:r>
            <a:br>
              <a:rPr lang="en-US" altLang="zh-CN" sz="4800"/>
            </a:br>
            <a:r>
              <a:rPr lang="en-US" altLang="zh-CN" sz="3600"/>
              <a:t>(Management Information Base)</a:t>
            </a:r>
          </a:p>
        </p:txBody>
      </p:sp>
      <p:sp>
        <p:nvSpPr>
          <p:cNvPr id="743427" name="Rectangle 3"/>
          <p:cNvSpPr>
            <a:spLocks noGrp="1" noChangeArrowheads="1"/>
          </p:cNvSpPr>
          <p:nvPr>
            <p:ph type="body" idx="1"/>
          </p:nvPr>
        </p:nvSpPr>
        <p:spPr>
          <a:xfrm>
            <a:off x="1042988" y="1906588"/>
            <a:ext cx="7772400" cy="4114800"/>
          </a:xfrm>
        </p:spPr>
        <p:txBody>
          <a:bodyPr/>
          <a:lstStyle/>
          <a:p>
            <a:r>
              <a:rPr lang="zh-CN" altLang="en-US"/>
              <a:t>被管对象必须维持可供管理程序读写的若干控制和状态信息。这些信息总称为</a:t>
            </a:r>
            <a:r>
              <a:rPr lang="zh-CN" altLang="en-US">
                <a:solidFill>
                  <a:schemeClr val="hlink"/>
                </a:solidFill>
              </a:rPr>
              <a:t>管理信息库</a:t>
            </a:r>
            <a:r>
              <a:rPr lang="zh-CN" altLang="en-US"/>
              <a:t> </a:t>
            </a:r>
            <a:r>
              <a:rPr lang="en-US" altLang="zh-CN"/>
              <a:t>MIB </a:t>
            </a:r>
            <a:r>
              <a:rPr lang="zh-CN" altLang="en-US"/>
              <a:t>。</a:t>
            </a:r>
          </a:p>
          <a:p>
            <a:r>
              <a:rPr lang="zh-CN" altLang="en-US"/>
              <a:t>管理程序使用 </a:t>
            </a:r>
            <a:r>
              <a:rPr lang="en-US" altLang="zh-CN"/>
              <a:t>MIB </a:t>
            </a:r>
            <a:r>
              <a:rPr lang="zh-CN" altLang="en-US"/>
              <a:t>中这些信息的</a:t>
            </a:r>
            <a:r>
              <a:rPr lang="zh-CN" altLang="en-US">
                <a:solidFill>
                  <a:schemeClr val="hlink"/>
                </a:solidFill>
              </a:rPr>
              <a:t>值</a:t>
            </a:r>
            <a:r>
              <a:rPr lang="zh-CN" altLang="en-US"/>
              <a:t>对网络进行管理（如读取或重新设置这些值）。</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184</a:t>
            </a:fld>
            <a:endParaRPr lang="en-US" altLang="zh-CN"/>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p:nvPr>
        </p:nvSpPr>
        <p:spPr>
          <a:xfrm>
            <a:off x="1116013" y="188913"/>
            <a:ext cx="7056437" cy="1462087"/>
          </a:xfrm>
        </p:spPr>
        <p:txBody>
          <a:bodyPr/>
          <a:lstStyle/>
          <a:p>
            <a:pPr algn="ctr"/>
            <a:r>
              <a:rPr lang="en-US" altLang="zh-CN"/>
              <a:t>6.7.4  SNMP </a:t>
            </a:r>
            <a:r>
              <a:rPr lang="zh-CN" altLang="en-US"/>
              <a:t>的</a:t>
            </a:r>
            <a:br>
              <a:rPr lang="zh-CN" altLang="en-US"/>
            </a:br>
            <a:r>
              <a:rPr lang="zh-CN" altLang="en-US"/>
              <a:t>协议数据单元和报文 </a:t>
            </a:r>
          </a:p>
        </p:txBody>
      </p:sp>
      <p:sp>
        <p:nvSpPr>
          <p:cNvPr id="756739" name="Rectangle 3"/>
          <p:cNvSpPr>
            <a:spLocks noGrp="1" noChangeArrowheads="1"/>
          </p:cNvSpPr>
          <p:nvPr>
            <p:ph type="body" idx="1"/>
          </p:nvPr>
        </p:nvSpPr>
        <p:spPr>
          <a:xfrm>
            <a:off x="684213" y="1906588"/>
            <a:ext cx="8131175" cy="4618037"/>
          </a:xfrm>
        </p:spPr>
        <p:txBody>
          <a:bodyPr/>
          <a:lstStyle/>
          <a:p>
            <a:r>
              <a:rPr lang="en-US" altLang="zh-CN"/>
              <a:t>SNMP</a:t>
            </a:r>
            <a:r>
              <a:rPr lang="zh-CN" altLang="en-US"/>
              <a:t>的操作只有两种基本的管理功能，即：</a:t>
            </a:r>
          </a:p>
          <a:p>
            <a:pPr>
              <a:buFont typeface="Wingdings" pitchFamily="2" charset="2"/>
              <a:buNone/>
            </a:pPr>
            <a:r>
              <a:rPr lang="zh-CN" altLang="en-US"/>
              <a:t>  “</a:t>
            </a:r>
            <a:r>
              <a:rPr lang="zh-CN" altLang="en-US">
                <a:solidFill>
                  <a:schemeClr val="hlink"/>
                </a:solidFill>
              </a:rPr>
              <a:t>读</a:t>
            </a:r>
            <a:r>
              <a:rPr lang="zh-CN" altLang="en-US"/>
              <a:t>”操作，用 </a:t>
            </a:r>
            <a:r>
              <a:rPr lang="en-US" altLang="zh-CN"/>
              <a:t>get </a:t>
            </a:r>
            <a:r>
              <a:rPr lang="zh-CN" altLang="en-US"/>
              <a:t>报文来检测各被管对象的状况；</a:t>
            </a:r>
          </a:p>
          <a:p>
            <a:pPr>
              <a:buFont typeface="Wingdings" pitchFamily="2" charset="2"/>
              <a:buNone/>
            </a:pPr>
            <a:r>
              <a:rPr lang="zh-CN" altLang="en-US"/>
              <a:t>  “</a:t>
            </a:r>
            <a:r>
              <a:rPr lang="zh-CN" altLang="en-US">
                <a:solidFill>
                  <a:schemeClr val="hlink"/>
                </a:solidFill>
              </a:rPr>
              <a:t>写</a:t>
            </a:r>
            <a:r>
              <a:rPr lang="zh-CN" altLang="en-US"/>
              <a:t>”操作，用 </a:t>
            </a:r>
            <a:r>
              <a:rPr lang="en-US" altLang="zh-CN"/>
              <a:t>set </a:t>
            </a:r>
            <a:r>
              <a:rPr lang="zh-CN" altLang="en-US"/>
              <a:t>报文来改变各被管对象的状况。</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185</a:t>
            </a:fld>
            <a:endParaRPr lang="en-US" altLang="zh-CN"/>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a:xfrm>
            <a:off x="1150938" y="214313"/>
            <a:ext cx="6589712" cy="1462087"/>
          </a:xfrm>
        </p:spPr>
        <p:txBody>
          <a:bodyPr/>
          <a:lstStyle/>
          <a:p>
            <a:pPr algn="ctr"/>
            <a:r>
              <a:rPr lang="en-US" altLang="zh-CN"/>
              <a:t>SNMP </a:t>
            </a:r>
            <a:r>
              <a:rPr lang="zh-CN" altLang="en-US"/>
              <a:t>的探询操作</a:t>
            </a:r>
          </a:p>
        </p:txBody>
      </p:sp>
      <p:sp>
        <p:nvSpPr>
          <p:cNvPr id="757763" name="Rectangle 3"/>
          <p:cNvSpPr>
            <a:spLocks noGrp="1" noChangeArrowheads="1"/>
          </p:cNvSpPr>
          <p:nvPr>
            <p:ph type="body" idx="1"/>
          </p:nvPr>
        </p:nvSpPr>
        <p:spPr>
          <a:xfrm>
            <a:off x="1042988" y="1917700"/>
            <a:ext cx="7772400" cy="4535488"/>
          </a:xfrm>
        </p:spPr>
        <p:txBody>
          <a:bodyPr/>
          <a:lstStyle/>
          <a:p>
            <a:r>
              <a:rPr lang="zh-CN" altLang="en-US" sz="2800"/>
              <a:t>探询操作</a:t>
            </a:r>
            <a:r>
              <a:rPr lang="en-US" altLang="zh-CN" sz="2800"/>
              <a:t>——SNMP </a:t>
            </a:r>
            <a:r>
              <a:rPr lang="zh-CN" altLang="en-US" sz="2800"/>
              <a:t>管理进程定时向被管理设备周期性地发送探询信息。</a:t>
            </a:r>
          </a:p>
          <a:p>
            <a:r>
              <a:rPr lang="zh-CN" altLang="en-US" sz="2800"/>
              <a:t>探询的好处是：</a:t>
            </a:r>
          </a:p>
          <a:p>
            <a:pPr lvl="1"/>
            <a:r>
              <a:rPr lang="zh-CN" altLang="en-US" sz="2400">
                <a:solidFill>
                  <a:schemeClr val="folHlink"/>
                </a:solidFill>
                <a:ea typeface="黑体" pitchFamily="2" charset="-122"/>
              </a:rPr>
              <a:t>可使系统相对简单。</a:t>
            </a:r>
          </a:p>
          <a:p>
            <a:pPr lvl="1"/>
            <a:r>
              <a:rPr lang="zh-CN" altLang="en-US" sz="2400">
                <a:solidFill>
                  <a:schemeClr val="folHlink"/>
                </a:solidFill>
                <a:ea typeface="黑体" pitchFamily="2" charset="-122"/>
              </a:rPr>
              <a:t>能限制通过网络所产生的管理信息的通信量。</a:t>
            </a:r>
          </a:p>
          <a:p>
            <a:r>
              <a:rPr lang="zh-CN" altLang="en-US" sz="2800"/>
              <a:t>但探询管理协议不够灵活，而且所能管理的设备数目不能太多。探询系统的开销也较大。如探询频繁而并未得到有用的报告，则通信线路和计算机的 </a:t>
            </a:r>
            <a:r>
              <a:rPr lang="en-US" altLang="zh-CN" sz="2800"/>
              <a:t>CPU </a:t>
            </a:r>
            <a:r>
              <a:rPr lang="zh-CN" altLang="en-US" sz="2800"/>
              <a:t>周期就被浪费了。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186</a:t>
            </a:fld>
            <a:endParaRPr lang="en-US" altLang="zh-CN"/>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p:txBody>
          <a:bodyPr/>
          <a:lstStyle/>
          <a:p>
            <a:pPr algn="ctr"/>
            <a:r>
              <a:rPr lang="zh-CN" altLang="en-US"/>
              <a:t>陷阱</a:t>
            </a:r>
            <a:r>
              <a:rPr lang="en-US" altLang="zh-CN"/>
              <a:t>(trap)</a:t>
            </a:r>
          </a:p>
        </p:txBody>
      </p:sp>
      <p:sp>
        <p:nvSpPr>
          <p:cNvPr id="758787" name="Rectangle 3"/>
          <p:cNvSpPr>
            <a:spLocks noGrp="1" noChangeArrowheads="1"/>
          </p:cNvSpPr>
          <p:nvPr>
            <p:ph type="body" idx="1"/>
          </p:nvPr>
        </p:nvSpPr>
        <p:spPr>
          <a:xfrm>
            <a:off x="1042988" y="1835150"/>
            <a:ext cx="7772400" cy="4618038"/>
          </a:xfrm>
        </p:spPr>
        <p:txBody>
          <a:bodyPr/>
          <a:lstStyle/>
          <a:p>
            <a:r>
              <a:rPr lang="en-US" altLang="zh-CN" sz="2800"/>
              <a:t>SNMP </a:t>
            </a:r>
            <a:r>
              <a:rPr lang="zh-CN" altLang="en-US" sz="2800"/>
              <a:t>不是完全的探询协议，它允许不经过询问就能发送某些信息。这种信息称为</a:t>
            </a:r>
            <a:r>
              <a:rPr lang="zh-CN" altLang="en-US" sz="2800">
                <a:solidFill>
                  <a:schemeClr val="hlink"/>
                </a:solidFill>
              </a:rPr>
              <a:t>陷阱</a:t>
            </a:r>
            <a:r>
              <a:rPr lang="zh-CN" altLang="en-US" sz="2800"/>
              <a:t>，表示它能够捕捉“事件”。</a:t>
            </a:r>
          </a:p>
          <a:p>
            <a:r>
              <a:rPr lang="zh-CN" altLang="en-US" sz="2800"/>
              <a:t>这种陷阱信息的参数是受限制的。</a:t>
            </a:r>
          </a:p>
          <a:p>
            <a:r>
              <a:rPr lang="zh-CN" altLang="en-US" sz="2800"/>
              <a:t>当被管对象的代理检测到有事件发生时，就检查其门限值。代理只向管理进程报告达到某些门限值的事件（即</a:t>
            </a:r>
            <a:r>
              <a:rPr lang="zh-CN" altLang="en-US" sz="2800">
                <a:solidFill>
                  <a:schemeClr val="hlink"/>
                </a:solidFill>
              </a:rPr>
              <a:t>过滤</a:t>
            </a:r>
            <a:r>
              <a:rPr lang="zh-CN" altLang="en-US" sz="2800"/>
              <a:t>）。过滤的好处是：</a:t>
            </a:r>
          </a:p>
          <a:p>
            <a:pPr lvl="1"/>
            <a:r>
              <a:rPr lang="zh-CN" altLang="en-US" sz="2400">
                <a:solidFill>
                  <a:srgbClr val="333399"/>
                </a:solidFill>
                <a:latin typeface="黑体" pitchFamily="2" charset="-122"/>
                <a:ea typeface="黑体" pitchFamily="2" charset="-122"/>
              </a:rPr>
              <a:t>仅在严重事件发生时才发送陷阱；</a:t>
            </a:r>
          </a:p>
          <a:p>
            <a:pPr lvl="1"/>
            <a:r>
              <a:rPr lang="zh-CN" altLang="en-US" sz="2400">
                <a:solidFill>
                  <a:srgbClr val="333399"/>
                </a:solidFill>
                <a:latin typeface="黑体" pitchFamily="2" charset="-122"/>
                <a:ea typeface="黑体" pitchFamily="2" charset="-122"/>
              </a:rPr>
              <a:t>陷阱信息很简单且所需字节数很少。</a:t>
            </a:r>
            <a:r>
              <a:rPr lang="zh-CN" altLang="en-US" sz="24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187</a:t>
            </a:fld>
            <a:endParaRPr lang="en-US" altLang="zh-CN"/>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2"/>
          <p:cNvSpPr>
            <a:spLocks noGrp="1" noChangeArrowheads="1"/>
          </p:cNvSpPr>
          <p:nvPr>
            <p:ph type="title"/>
          </p:nvPr>
        </p:nvSpPr>
        <p:spPr/>
        <p:txBody>
          <a:bodyPr/>
          <a:lstStyle/>
          <a:p>
            <a:pPr algn="ctr"/>
            <a:r>
              <a:rPr lang="en-US" altLang="zh-CN"/>
              <a:t>SNMP </a:t>
            </a:r>
            <a:r>
              <a:rPr lang="zh-CN" altLang="en-US"/>
              <a:t>是有效的网络管理协议</a:t>
            </a:r>
          </a:p>
        </p:txBody>
      </p:sp>
      <p:sp>
        <p:nvSpPr>
          <p:cNvPr id="759811" name="Rectangle 3"/>
          <p:cNvSpPr>
            <a:spLocks noGrp="1" noChangeArrowheads="1"/>
          </p:cNvSpPr>
          <p:nvPr>
            <p:ph type="body" idx="1"/>
          </p:nvPr>
        </p:nvSpPr>
        <p:spPr>
          <a:xfrm>
            <a:off x="1042988" y="1906588"/>
            <a:ext cx="7772400" cy="4114800"/>
          </a:xfrm>
        </p:spPr>
        <p:txBody>
          <a:bodyPr/>
          <a:lstStyle/>
          <a:p>
            <a:r>
              <a:rPr lang="zh-CN" altLang="en-US"/>
              <a:t>使用探询（至少是周期性地）以维持对网络资源的实时监视，同时也采用陷阱机制报告特殊事件，使得 </a:t>
            </a:r>
            <a:r>
              <a:rPr lang="en-US" altLang="zh-CN"/>
              <a:t>SNMP </a:t>
            </a:r>
            <a:r>
              <a:rPr lang="zh-CN" altLang="en-US"/>
              <a:t>成为一种有效的网络管理协议。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188</a:t>
            </a:fld>
            <a:endParaRPr lang="en-US" altLang="zh-CN"/>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1150938" y="214313"/>
            <a:ext cx="7308850" cy="1462087"/>
          </a:xfrm>
        </p:spPr>
        <p:txBody>
          <a:bodyPr/>
          <a:lstStyle/>
          <a:p>
            <a:pPr algn="ctr"/>
            <a:r>
              <a:rPr lang="en-US" altLang="zh-CN"/>
              <a:t>SNMP </a:t>
            </a:r>
            <a:r>
              <a:rPr lang="zh-CN" altLang="en-US"/>
              <a:t>使用无连接的 </a:t>
            </a:r>
            <a:r>
              <a:rPr lang="en-US" altLang="zh-CN"/>
              <a:t>UDP</a:t>
            </a:r>
          </a:p>
        </p:txBody>
      </p:sp>
      <p:sp>
        <p:nvSpPr>
          <p:cNvPr id="760835" name="Rectangle 3"/>
          <p:cNvSpPr>
            <a:spLocks noGrp="1" noChangeArrowheads="1"/>
          </p:cNvSpPr>
          <p:nvPr>
            <p:ph type="body" idx="1"/>
          </p:nvPr>
        </p:nvSpPr>
        <p:spPr>
          <a:xfrm>
            <a:off x="1042988" y="1906588"/>
            <a:ext cx="7772400" cy="4114800"/>
          </a:xfrm>
        </p:spPr>
        <p:txBody>
          <a:bodyPr/>
          <a:lstStyle/>
          <a:p>
            <a:r>
              <a:rPr lang="en-US" altLang="zh-CN" sz="2800"/>
              <a:t>SNMP </a:t>
            </a:r>
            <a:r>
              <a:rPr lang="zh-CN" altLang="en-US" sz="2800"/>
              <a:t>使用无连接的 </a:t>
            </a:r>
            <a:r>
              <a:rPr lang="en-US" altLang="zh-CN" sz="2800"/>
              <a:t>UDP</a:t>
            </a:r>
            <a:r>
              <a:rPr lang="zh-CN" altLang="en-US" sz="2800"/>
              <a:t>，因此在网络上传送 </a:t>
            </a:r>
            <a:r>
              <a:rPr lang="en-US" altLang="zh-CN" sz="2800"/>
              <a:t>SNMP </a:t>
            </a:r>
            <a:r>
              <a:rPr lang="zh-CN" altLang="en-US" sz="2800"/>
              <a:t>报文的开销较小。但 </a:t>
            </a:r>
            <a:r>
              <a:rPr lang="en-US" altLang="zh-CN" sz="2800"/>
              <a:t>UDP </a:t>
            </a:r>
            <a:r>
              <a:rPr lang="zh-CN" altLang="en-US" sz="2800"/>
              <a:t>不保证可靠交付。</a:t>
            </a:r>
          </a:p>
          <a:p>
            <a:r>
              <a:rPr lang="zh-CN" altLang="en-US" sz="2800"/>
              <a:t>在运行代理程序的服务器端用熟知端口 </a:t>
            </a:r>
            <a:r>
              <a:rPr lang="en-US" altLang="zh-CN" sz="2800"/>
              <a:t>161 </a:t>
            </a:r>
            <a:r>
              <a:rPr lang="zh-CN" altLang="en-US" sz="2800"/>
              <a:t>来接收 </a:t>
            </a:r>
            <a:r>
              <a:rPr lang="en-US" altLang="zh-CN" sz="2800"/>
              <a:t>get </a:t>
            </a:r>
            <a:r>
              <a:rPr lang="zh-CN" altLang="en-US" sz="2800"/>
              <a:t>或 </a:t>
            </a:r>
            <a:r>
              <a:rPr lang="en-US" altLang="zh-CN" sz="2800"/>
              <a:t>set </a:t>
            </a:r>
            <a:r>
              <a:rPr lang="zh-CN" altLang="en-US" sz="2800"/>
              <a:t>报文和发送响应报文（与熟知端口通信的客户端使用临时端口）。</a:t>
            </a:r>
          </a:p>
          <a:p>
            <a:r>
              <a:rPr lang="zh-CN" altLang="en-US" sz="2800"/>
              <a:t>运行管理程序的客户端则使用熟知端口 </a:t>
            </a:r>
            <a:r>
              <a:rPr lang="en-US" altLang="zh-CN" sz="2800"/>
              <a:t>162 </a:t>
            </a:r>
            <a:r>
              <a:rPr lang="zh-CN" altLang="en-US" sz="2800"/>
              <a:t>来接收来自各代理的 </a:t>
            </a:r>
            <a:r>
              <a:rPr lang="en-US" altLang="zh-CN" sz="2800"/>
              <a:t>trap </a:t>
            </a:r>
            <a:r>
              <a:rPr lang="zh-CN" altLang="en-US" sz="2800"/>
              <a:t>报文。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189</a:t>
            </a:fld>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a:xfrm>
            <a:off x="1150938" y="214313"/>
            <a:ext cx="7524750" cy="1462087"/>
          </a:xfrm>
        </p:spPr>
        <p:txBody>
          <a:bodyPr/>
          <a:lstStyle/>
          <a:p>
            <a:pPr algn="ctr"/>
            <a:r>
              <a:rPr lang="zh-CN" altLang="en-US" sz="4000"/>
              <a:t>根域名服务器共有 </a:t>
            </a:r>
            <a:r>
              <a:rPr lang="en-US" altLang="zh-CN" sz="4000"/>
              <a:t>13 </a:t>
            </a:r>
            <a:r>
              <a:rPr lang="zh-CN" altLang="en-US" sz="4000"/>
              <a:t>套装置</a:t>
            </a:r>
            <a:br>
              <a:rPr lang="zh-CN" altLang="en-US" sz="4000"/>
            </a:br>
            <a:r>
              <a:rPr lang="zh-CN" altLang="en-US" sz="4000"/>
              <a:t>（不是 </a:t>
            </a:r>
            <a:r>
              <a:rPr lang="en-US" altLang="zh-CN" sz="4000"/>
              <a:t>13 </a:t>
            </a:r>
            <a:r>
              <a:rPr lang="zh-CN" altLang="en-US" sz="4000"/>
              <a:t>个机器）</a:t>
            </a:r>
          </a:p>
        </p:txBody>
      </p:sp>
      <p:sp>
        <p:nvSpPr>
          <p:cNvPr id="1087491" name="Rectangle 3"/>
          <p:cNvSpPr>
            <a:spLocks noGrp="1" noChangeArrowheads="1"/>
          </p:cNvSpPr>
          <p:nvPr>
            <p:ph type="body" idx="1"/>
          </p:nvPr>
        </p:nvSpPr>
        <p:spPr>
          <a:xfrm>
            <a:off x="1042988" y="1846263"/>
            <a:ext cx="7772400" cy="4535487"/>
          </a:xfrm>
        </p:spPr>
        <p:txBody>
          <a:bodyPr/>
          <a:lstStyle/>
          <a:p>
            <a:pPr>
              <a:lnSpc>
                <a:spcPct val="90000"/>
              </a:lnSpc>
            </a:pPr>
            <a:r>
              <a:rPr lang="zh-CN" altLang="en-US" sz="2800"/>
              <a:t>这些根域名服务器相应的域名分别是</a:t>
            </a:r>
          </a:p>
          <a:p>
            <a:pPr>
              <a:lnSpc>
                <a:spcPct val="90000"/>
              </a:lnSpc>
              <a:buFont typeface="Wingdings" pitchFamily="2" charset="2"/>
              <a:buNone/>
            </a:pPr>
            <a:r>
              <a:rPr lang="zh-CN" altLang="en-US" sz="2800"/>
              <a:t>    </a:t>
            </a:r>
            <a:r>
              <a:rPr lang="en-US" altLang="zh-CN" sz="2800"/>
              <a:t>a.rootservers.net</a:t>
            </a:r>
          </a:p>
          <a:p>
            <a:pPr>
              <a:lnSpc>
                <a:spcPct val="90000"/>
              </a:lnSpc>
              <a:buFont typeface="Wingdings" pitchFamily="2" charset="2"/>
              <a:buNone/>
            </a:pPr>
            <a:r>
              <a:rPr lang="en-US" altLang="zh-CN" sz="2800"/>
              <a:t>    b.rootservers.net</a:t>
            </a:r>
          </a:p>
          <a:p>
            <a:pPr>
              <a:lnSpc>
                <a:spcPct val="90000"/>
              </a:lnSpc>
              <a:buFont typeface="Wingdings" pitchFamily="2" charset="2"/>
              <a:buNone/>
            </a:pPr>
            <a:r>
              <a:rPr lang="en-US" altLang="zh-CN" sz="2800"/>
              <a:t>    … </a:t>
            </a:r>
          </a:p>
          <a:p>
            <a:pPr>
              <a:lnSpc>
                <a:spcPct val="90000"/>
              </a:lnSpc>
              <a:buFont typeface="Wingdings" pitchFamily="2" charset="2"/>
              <a:buNone/>
            </a:pPr>
            <a:r>
              <a:rPr lang="en-US" altLang="zh-CN" sz="2800"/>
              <a:t>    m.rootservers.net</a:t>
            </a:r>
          </a:p>
          <a:p>
            <a:pPr>
              <a:lnSpc>
                <a:spcPct val="90000"/>
              </a:lnSpc>
            </a:pPr>
            <a:r>
              <a:rPr lang="zh-CN" altLang="en-US" sz="2800"/>
              <a:t>到 </a:t>
            </a:r>
            <a:r>
              <a:rPr lang="en-US" altLang="zh-CN" sz="2800"/>
              <a:t>2006 </a:t>
            </a:r>
            <a:r>
              <a:rPr lang="zh-CN" altLang="en-US" sz="2800"/>
              <a:t>年底全世界已经安装了一百多个根域名服务器机器，分布在世界各地。</a:t>
            </a:r>
          </a:p>
          <a:p>
            <a:pPr>
              <a:lnSpc>
                <a:spcPct val="90000"/>
              </a:lnSpc>
            </a:pPr>
            <a:r>
              <a:rPr lang="zh-CN" altLang="en-US" sz="2800"/>
              <a:t>这样做的目的是为了方便用户，使世界上大部分 </a:t>
            </a:r>
            <a:r>
              <a:rPr lang="en-US" altLang="zh-CN" sz="2800"/>
              <a:t>DNS </a:t>
            </a:r>
            <a:r>
              <a:rPr lang="zh-CN" altLang="en-US" sz="2800"/>
              <a:t>域名服务器都能</a:t>
            </a:r>
            <a:r>
              <a:rPr lang="zh-CN" altLang="en-US" sz="2800">
                <a:solidFill>
                  <a:schemeClr val="hlink"/>
                </a:solidFill>
              </a:rPr>
              <a:t>就近</a:t>
            </a:r>
            <a:r>
              <a:rPr lang="zh-CN" altLang="en-US" sz="2800"/>
              <a:t>找到一个根域名服务器。 </a:t>
            </a:r>
          </a:p>
          <a:p>
            <a:pPr>
              <a:lnSpc>
                <a:spcPct val="90000"/>
              </a:lnSpc>
            </a:pPr>
            <a:endParaRPr lang="en-US" altLang="zh-CN" sz="280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19</a:t>
            </a:fld>
            <a:endParaRPr lang="en-US" altLang="zh-CN"/>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p:cNvSpPr>
            <a:spLocks noGrp="1" noChangeArrowheads="1"/>
          </p:cNvSpPr>
          <p:nvPr>
            <p:ph type="title"/>
          </p:nvPr>
        </p:nvSpPr>
        <p:spPr>
          <a:xfrm>
            <a:off x="1150938" y="214313"/>
            <a:ext cx="7092950" cy="1462087"/>
          </a:xfrm>
        </p:spPr>
        <p:txBody>
          <a:bodyPr/>
          <a:lstStyle/>
          <a:p>
            <a:pPr algn="ctr"/>
            <a:r>
              <a:rPr lang="en-US" altLang="zh-CN" sz="4000"/>
              <a:t>SNMPv1 </a:t>
            </a:r>
            <a:r>
              <a:rPr lang="zh-CN" altLang="en-US" sz="4000"/>
              <a:t>定义的</a:t>
            </a:r>
            <a:br>
              <a:rPr lang="zh-CN" altLang="en-US" sz="4000"/>
            </a:br>
            <a:r>
              <a:rPr lang="zh-CN" altLang="en-US" sz="4000"/>
              <a:t>协议数据单元类型（无编号 </a:t>
            </a:r>
            <a:r>
              <a:rPr lang="en-US" altLang="zh-CN" sz="4000"/>
              <a:t>4</a:t>
            </a:r>
            <a:r>
              <a:rPr lang="zh-CN" altLang="en-US" sz="4000"/>
              <a:t>） </a:t>
            </a:r>
          </a:p>
        </p:txBody>
      </p:sp>
      <p:sp>
        <p:nvSpPr>
          <p:cNvPr id="761860" name="Text Box 4"/>
          <p:cNvSpPr txBox="1">
            <a:spLocks noChangeArrowheads="1"/>
          </p:cNvSpPr>
          <p:nvPr/>
        </p:nvSpPr>
        <p:spPr bwMode="auto">
          <a:xfrm>
            <a:off x="179388" y="1989138"/>
            <a:ext cx="8964612" cy="4583112"/>
          </a:xfrm>
          <a:prstGeom prst="rect">
            <a:avLst/>
          </a:prstGeom>
          <a:noFill/>
          <a:ln w="9525">
            <a:noFill/>
            <a:miter lim="800000"/>
            <a:headEnd/>
            <a:tailEnd/>
          </a:ln>
          <a:effectLst/>
        </p:spPr>
        <p:txBody>
          <a:bodyPr>
            <a:spAutoFit/>
          </a:bodyPr>
          <a:lstStyle/>
          <a:p>
            <a:pPr marL="342900" indent="-342900">
              <a:tabLst>
                <a:tab pos="3676650" algn="l"/>
              </a:tabLst>
            </a:pPr>
            <a:r>
              <a:rPr lang="en-US" altLang="zh-CN" sz="2400">
                <a:solidFill>
                  <a:srgbClr val="333399"/>
                </a:solidFill>
                <a:latin typeface="Arial" charset="0"/>
                <a:ea typeface="黑体" pitchFamily="2" charset="-122"/>
              </a:rPr>
              <a:t>PDU         PDU</a:t>
            </a:r>
            <a:r>
              <a:rPr lang="zh-CN" altLang="en-US" sz="2400">
                <a:solidFill>
                  <a:srgbClr val="333399"/>
                </a:solidFill>
                <a:latin typeface="Arial" charset="0"/>
                <a:ea typeface="黑体" pitchFamily="2" charset="-122"/>
              </a:rPr>
              <a:t>名称                         用途</a:t>
            </a:r>
          </a:p>
          <a:p>
            <a:pPr marL="342900" indent="-342900">
              <a:spcAft>
                <a:spcPct val="30000"/>
              </a:spcAft>
              <a:tabLst>
                <a:tab pos="3676650" algn="l"/>
              </a:tabLst>
            </a:pPr>
            <a:r>
              <a:rPr lang="zh-CN" altLang="en-US" sz="2400">
                <a:solidFill>
                  <a:srgbClr val="333399"/>
                </a:solidFill>
                <a:latin typeface="Arial" charset="0"/>
                <a:ea typeface="黑体" pitchFamily="2" charset="-122"/>
              </a:rPr>
              <a:t>编号</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0        GetRequest          	</a:t>
            </a:r>
            <a:r>
              <a:rPr lang="zh-CN" altLang="en-US" sz="2400">
                <a:solidFill>
                  <a:srgbClr val="333399"/>
                </a:solidFill>
                <a:latin typeface="Arial" charset="0"/>
                <a:ea typeface="黑体" pitchFamily="2" charset="-122"/>
              </a:rPr>
              <a:t>用来查询一个或一组变量的值</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1        GetNextRequest 	</a:t>
            </a:r>
            <a:r>
              <a:rPr lang="zh-CN" altLang="en-US" sz="2400">
                <a:solidFill>
                  <a:srgbClr val="333399"/>
                </a:solidFill>
                <a:latin typeface="Arial" charset="0"/>
                <a:ea typeface="黑体" pitchFamily="2" charset="-122"/>
              </a:rPr>
              <a:t>允许在 </a:t>
            </a:r>
            <a:r>
              <a:rPr lang="en-US" altLang="zh-CN" sz="2400">
                <a:solidFill>
                  <a:srgbClr val="333399"/>
                </a:solidFill>
                <a:latin typeface="Arial" charset="0"/>
                <a:ea typeface="黑体" pitchFamily="2" charset="-122"/>
              </a:rPr>
              <a:t>MIB </a:t>
            </a:r>
            <a:r>
              <a:rPr lang="zh-CN" altLang="en-US" sz="2400">
                <a:solidFill>
                  <a:srgbClr val="333399"/>
                </a:solidFill>
                <a:latin typeface="Arial" charset="0"/>
                <a:ea typeface="黑体" pitchFamily="2" charset="-122"/>
              </a:rPr>
              <a:t>树上读取下一个变量，</a:t>
            </a:r>
          </a:p>
          <a:p>
            <a:pPr marL="342900" indent="-342900">
              <a:tabLst>
                <a:tab pos="3676650" algn="l"/>
              </a:tabLst>
            </a:pPr>
            <a:r>
              <a:rPr lang="zh-CN" altLang="en-US" sz="2400">
                <a:solidFill>
                  <a:srgbClr val="333399"/>
                </a:solidFill>
                <a:latin typeface="Arial" charset="0"/>
                <a:ea typeface="黑体" pitchFamily="2" charset="-122"/>
              </a:rPr>
              <a:t>                                    	此操作可反复进行 </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2        Reponse        	</a:t>
            </a:r>
            <a:r>
              <a:rPr lang="zh-CN" altLang="en-US" sz="2400">
                <a:solidFill>
                  <a:schemeClr val="folHlink"/>
                </a:solidFill>
                <a:ea typeface="黑体" pitchFamily="2" charset="-122"/>
              </a:rPr>
              <a:t>代理向管理者或管理者向管理者发送</a:t>
            </a:r>
          </a:p>
          <a:p>
            <a:pPr marL="342900" indent="-342900">
              <a:tabLst>
                <a:tab pos="3676650" algn="l"/>
              </a:tabLst>
            </a:pPr>
            <a:r>
              <a:rPr lang="zh-CN" altLang="en-US" sz="2400">
                <a:solidFill>
                  <a:srgbClr val="333399"/>
                </a:solidFill>
                <a:latin typeface="Arial" charset="0"/>
                <a:ea typeface="黑体" pitchFamily="2" charset="-122"/>
              </a:rPr>
              <a:t>                                            响应</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3        SetRequest          	</a:t>
            </a:r>
            <a:r>
              <a:rPr lang="zh-CN" altLang="en-US" sz="2400">
                <a:solidFill>
                  <a:srgbClr val="333399"/>
                </a:solidFill>
                <a:latin typeface="Arial" charset="0"/>
                <a:ea typeface="黑体" pitchFamily="2" charset="-122"/>
              </a:rPr>
              <a:t>对一个或多个变量值进行设置</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5        GetBulkRequest	</a:t>
            </a:r>
            <a:r>
              <a:rPr lang="zh-CN" altLang="en-US" sz="2400">
                <a:solidFill>
                  <a:srgbClr val="333399"/>
                </a:solidFill>
                <a:latin typeface="Arial" charset="0"/>
                <a:ea typeface="黑体" pitchFamily="2" charset="-122"/>
              </a:rPr>
              <a:t>管理者从代理读取大数据块的值</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6        InformRequest        </a:t>
            </a:r>
            <a:r>
              <a:rPr lang="zh-CN" altLang="en-US" sz="2400">
                <a:solidFill>
                  <a:srgbClr val="333399"/>
                </a:solidFill>
                <a:latin typeface="Arial" charset="0"/>
                <a:ea typeface="黑体" pitchFamily="2" charset="-122"/>
              </a:rPr>
              <a:t>管理者从另一管理者读取代理的变量</a:t>
            </a:r>
          </a:p>
          <a:p>
            <a:pPr marL="342900" indent="-342900">
              <a:tabLst>
                <a:tab pos="3676650" algn="l"/>
              </a:tabLst>
            </a:pPr>
            <a:r>
              <a:rPr lang="zh-CN" altLang="en-US" sz="2400">
                <a:solidFill>
                  <a:srgbClr val="333399"/>
                </a:solidFill>
                <a:latin typeface="Arial" charset="0"/>
                <a:ea typeface="黑体" pitchFamily="2" charset="-122"/>
              </a:rPr>
              <a:t>  </a:t>
            </a:r>
            <a:r>
              <a:rPr lang="en-US" altLang="zh-CN" sz="2400">
                <a:solidFill>
                  <a:srgbClr val="333399"/>
                </a:solidFill>
                <a:latin typeface="Arial" charset="0"/>
                <a:ea typeface="黑体" pitchFamily="2" charset="-122"/>
              </a:rPr>
              <a:t>7        SNMPv2Trap          </a:t>
            </a:r>
            <a:r>
              <a:rPr lang="zh-CN" altLang="en-US" sz="2400">
                <a:solidFill>
                  <a:schemeClr val="folHlink"/>
                </a:solidFill>
                <a:latin typeface="黑体" pitchFamily="2" charset="-122"/>
                <a:ea typeface="黑体" pitchFamily="2" charset="-122"/>
              </a:rPr>
              <a:t>代理向管理者报告异常事件</a:t>
            </a:r>
          </a:p>
          <a:p>
            <a:pPr marL="342900" indent="-342900">
              <a:tabLst>
                <a:tab pos="3676650" algn="l"/>
              </a:tabLst>
            </a:pPr>
            <a:r>
              <a:rPr lang="zh-CN" altLang="en-US" sz="2400">
                <a:solidFill>
                  <a:schemeClr val="folHlink"/>
                </a:solidFill>
                <a:latin typeface="黑体" pitchFamily="2" charset="-122"/>
                <a:ea typeface="黑体" pitchFamily="2" charset="-122"/>
              </a:rPr>
              <a:t> </a:t>
            </a:r>
            <a:r>
              <a:rPr lang="en-US" altLang="zh-CN" sz="2400">
                <a:solidFill>
                  <a:schemeClr val="folHlink"/>
                </a:solidFill>
                <a:latin typeface="黑体" pitchFamily="2" charset="-122"/>
                <a:ea typeface="黑体" pitchFamily="2" charset="-122"/>
              </a:rPr>
              <a:t>8     Report           </a:t>
            </a:r>
            <a:r>
              <a:rPr lang="zh-CN" altLang="en-US" sz="2400">
                <a:solidFill>
                  <a:schemeClr val="folHlink"/>
                </a:solidFill>
                <a:latin typeface="黑体" pitchFamily="2" charset="-122"/>
                <a:ea typeface="黑体" pitchFamily="2" charset="-122"/>
              </a:rPr>
              <a:t>管理者之间报告某些差错 </a:t>
            </a:r>
          </a:p>
        </p:txBody>
      </p:sp>
      <p:sp>
        <p:nvSpPr>
          <p:cNvPr id="761861" name="Line 5"/>
          <p:cNvSpPr>
            <a:spLocks noChangeShapeType="1"/>
          </p:cNvSpPr>
          <p:nvPr/>
        </p:nvSpPr>
        <p:spPr bwMode="auto">
          <a:xfrm>
            <a:off x="0" y="2808288"/>
            <a:ext cx="9144000" cy="0"/>
          </a:xfrm>
          <a:prstGeom prst="line">
            <a:avLst/>
          </a:prstGeom>
          <a:noFill/>
          <a:ln w="28575">
            <a:solidFill>
              <a:schemeClr val="folHlink"/>
            </a:solidFill>
            <a:round/>
            <a:headEnd/>
            <a:tailEnd/>
          </a:ln>
          <a:effectLst/>
        </p:spPr>
        <p:txBody>
          <a:bodyPr/>
          <a:lstStyle/>
          <a:p>
            <a:endParaRPr lang="zh-CN" altLang="en-US"/>
          </a:p>
        </p:txBody>
      </p:sp>
      <p:sp>
        <p:nvSpPr>
          <p:cNvPr id="761862" name="Line 6"/>
          <p:cNvSpPr>
            <a:spLocks noChangeShapeType="1"/>
          </p:cNvSpPr>
          <p:nvPr/>
        </p:nvSpPr>
        <p:spPr bwMode="auto">
          <a:xfrm>
            <a:off x="1187450" y="1773238"/>
            <a:ext cx="0" cy="5084762"/>
          </a:xfrm>
          <a:prstGeom prst="line">
            <a:avLst/>
          </a:prstGeom>
          <a:noFill/>
          <a:ln w="28575">
            <a:solidFill>
              <a:schemeClr val="folHlink"/>
            </a:solidFill>
            <a:round/>
            <a:headEnd/>
            <a:tailEnd/>
          </a:ln>
          <a:effectLst/>
        </p:spPr>
        <p:txBody>
          <a:bodyPr/>
          <a:lstStyle/>
          <a:p>
            <a:endParaRPr lang="zh-CN" altLang="en-US"/>
          </a:p>
        </p:txBody>
      </p:sp>
      <p:sp>
        <p:nvSpPr>
          <p:cNvPr id="761863" name="Line 7"/>
          <p:cNvSpPr>
            <a:spLocks noChangeShapeType="1"/>
          </p:cNvSpPr>
          <p:nvPr/>
        </p:nvSpPr>
        <p:spPr bwMode="auto">
          <a:xfrm>
            <a:off x="3779838" y="1844675"/>
            <a:ext cx="0" cy="5013325"/>
          </a:xfrm>
          <a:prstGeom prst="line">
            <a:avLst/>
          </a:prstGeom>
          <a:noFill/>
          <a:ln w="28575">
            <a:solidFill>
              <a:schemeClr val="folHlink"/>
            </a:solidFill>
            <a:round/>
            <a:headEnd/>
            <a:tailEnd/>
          </a:ln>
          <a:effectLst/>
        </p:spPr>
        <p:txBody>
          <a:bodyPr/>
          <a:lstStyle/>
          <a:p>
            <a:endParaRPr lang="zh-CN" altLang="en-US"/>
          </a:p>
        </p:txBody>
      </p:sp>
      <p:sp>
        <p:nvSpPr>
          <p:cNvPr id="9" name="灯片编号占位符 8"/>
          <p:cNvSpPr>
            <a:spLocks noGrp="1"/>
          </p:cNvSpPr>
          <p:nvPr>
            <p:ph type="sldNum" sz="quarter" idx="12"/>
          </p:nvPr>
        </p:nvSpPr>
        <p:spPr/>
        <p:txBody>
          <a:bodyPr/>
          <a:lstStyle/>
          <a:p>
            <a:fld id="{33658E32-E280-4F3B-B91F-4FFDC8F9B0E3}" type="slidenum">
              <a:rPr lang="en-US" altLang="zh-CN" smtClean="0"/>
              <a:pPr/>
              <a:t>190</a:t>
            </a:fld>
            <a:endParaRPr lang="en-US" altLang="zh-CN"/>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63022" name="Group 142"/>
          <p:cNvGrpSpPr>
            <a:grpSpLocks/>
          </p:cNvGrpSpPr>
          <p:nvPr/>
        </p:nvGrpSpPr>
        <p:grpSpPr bwMode="auto">
          <a:xfrm>
            <a:off x="6630988" y="3806825"/>
            <a:ext cx="2317750" cy="396875"/>
            <a:chOff x="4177" y="2296"/>
            <a:chExt cx="1460" cy="250"/>
          </a:xfrm>
        </p:grpSpPr>
        <p:sp>
          <p:nvSpPr>
            <p:cNvPr id="762999" name="Line 119"/>
            <p:cNvSpPr>
              <a:spLocks noChangeShapeType="1"/>
            </p:cNvSpPr>
            <p:nvPr/>
          </p:nvSpPr>
          <p:spPr bwMode="auto">
            <a:xfrm flipV="1">
              <a:off x="4177" y="2444"/>
              <a:ext cx="1460" cy="0"/>
            </a:xfrm>
            <a:prstGeom prst="line">
              <a:avLst/>
            </a:prstGeom>
            <a:noFill/>
            <a:ln w="9525">
              <a:solidFill>
                <a:schemeClr val="folHlink"/>
              </a:solidFill>
              <a:round/>
              <a:headEnd type="triangle" w="sm" len="med"/>
              <a:tailEnd type="triangle" w="sm" len="med"/>
            </a:ln>
            <a:effectLst/>
          </p:spPr>
          <p:txBody>
            <a:bodyPr wrap="none" anchor="ctr"/>
            <a:lstStyle/>
            <a:p>
              <a:endParaRPr lang="zh-CN" altLang="en-US"/>
            </a:p>
          </p:txBody>
        </p:sp>
        <p:sp>
          <p:nvSpPr>
            <p:cNvPr id="763002" name="Rectangle 122"/>
            <p:cNvSpPr>
              <a:spLocks noChangeArrowheads="1"/>
            </p:cNvSpPr>
            <p:nvPr/>
          </p:nvSpPr>
          <p:spPr bwMode="auto">
            <a:xfrm>
              <a:off x="4593" y="2296"/>
              <a:ext cx="756" cy="250"/>
            </a:xfrm>
            <a:prstGeom prst="rect">
              <a:avLst/>
            </a:prstGeom>
            <a:solidFill>
              <a:schemeClr val="bg1"/>
            </a:solidFill>
            <a:ln w="9525">
              <a:noFill/>
              <a:miter lim="800000"/>
              <a:headEnd/>
              <a:tailEnd/>
            </a:ln>
            <a:effectLst/>
          </p:spPr>
          <p:txBody>
            <a:bodyPr wrap="none" lIns="92075" tIns="46038" rIns="92075" bIns="46038">
              <a:spAutoFit/>
            </a:bodyPr>
            <a:lstStyle/>
            <a:p>
              <a:pPr defTabSz="762000" eaLnBrk="0" hangingPunct="0"/>
              <a:r>
                <a:rPr kumimoji="1" lang="zh-CN" altLang="en-US" sz="2000">
                  <a:solidFill>
                    <a:schemeClr val="folHlink"/>
                  </a:solidFill>
                  <a:latin typeface="Arial" charset="0"/>
                  <a:ea typeface="黑体" pitchFamily="2" charset="-122"/>
                </a:rPr>
                <a:t>变量绑定</a:t>
              </a:r>
            </a:p>
          </p:txBody>
        </p:sp>
      </p:grpSp>
      <p:grpSp>
        <p:nvGrpSpPr>
          <p:cNvPr id="763021" name="Group 141"/>
          <p:cNvGrpSpPr>
            <a:grpSpLocks/>
          </p:cNvGrpSpPr>
          <p:nvPr/>
        </p:nvGrpSpPr>
        <p:grpSpPr bwMode="auto">
          <a:xfrm>
            <a:off x="3708400" y="3806825"/>
            <a:ext cx="2911475" cy="396875"/>
            <a:chOff x="2336" y="2296"/>
            <a:chExt cx="1834" cy="250"/>
          </a:xfrm>
        </p:grpSpPr>
        <p:sp>
          <p:nvSpPr>
            <p:cNvPr id="763018" name="Line 138"/>
            <p:cNvSpPr>
              <a:spLocks noChangeShapeType="1"/>
            </p:cNvSpPr>
            <p:nvPr/>
          </p:nvSpPr>
          <p:spPr bwMode="auto">
            <a:xfrm flipV="1">
              <a:off x="2336" y="2444"/>
              <a:ext cx="1834" cy="0"/>
            </a:xfrm>
            <a:prstGeom prst="line">
              <a:avLst/>
            </a:prstGeom>
            <a:noFill/>
            <a:ln w="9525">
              <a:solidFill>
                <a:schemeClr val="folHlink"/>
              </a:solidFill>
              <a:round/>
              <a:headEnd type="triangle" w="sm" len="med"/>
              <a:tailEnd type="triangle" w="sm" len="med"/>
            </a:ln>
            <a:effectLst/>
          </p:spPr>
          <p:txBody>
            <a:bodyPr wrap="none" anchor="ctr"/>
            <a:lstStyle/>
            <a:p>
              <a:endParaRPr lang="zh-CN" altLang="en-US"/>
            </a:p>
          </p:txBody>
        </p:sp>
        <p:sp>
          <p:nvSpPr>
            <p:cNvPr id="763019" name="Rectangle 139"/>
            <p:cNvSpPr>
              <a:spLocks noChangeArrowheads="1"/>
            </p:cNvSpPr>
            <p:nvPr/>
          </p:nvSpPr>
          <p:spPr bwMode="auto">
            <a:xfrm>
              <a:off x="3032" y="2296"/>
              <a:ext cx="436" cy="250"/>
            </a:xfrm>
            <a:prstGeom prst="rect">
              <a:avLst/>
            </a:prstGeom>
            <a:solidFill>
              <a:schemeClr val="bg1"/>
            </a:solidFill>
            <a:ln w="9525">
              <a:noFill/>
              <a:miter lim="800000"/>
              <a:headEnd/>
              <a:tailEnd/>
            </a:ln>
            <a:effectLst/>
          </p:spPr>
          <p:txBody>
            <a:bodyPr wrap="none" lIns="92075" tIns="46038" rIns="92075" bIns="46038">
              <a:spAutoFit/>
            </a:bodyPr>
            <a:lstStyle/>
            <a:p>
              <a:pPr defTabSz="762000" eaLnBrk="0" hangingPunct="0"/>
              <a:r>
                <a:rPr kumimoji="1" lang="zh-CN" altLang="en-US" sz="2000">
                  <a:solidFill>
                    <a:schemeClr val="folHlink"/>
                  </a:solidFill>
                  <a:latin typeface="Arial" charset="0"/>
                  <a:ea typeface="黑体" pitchFamily="2" charset="-122"/>
                </a:rPr>
                <a:t>首部</a:t>
              </a:r>
            </a:p>
          </p:txBody>
        </p:sp>
      </p:grpSp>
      <p:sp>
        <p:nvSpPr>
          <p:cNvPr id="762968" name="Rectangle 88"/>
          <p:cNvSpPr>
            <a:spLocks noChangeArrowheads="1"/>
          </p:cNvSpPr>
          <p:nvPr/>
        </p:nvSpPr>
        <p:spPr bwMode="auto">
          <a:xfrm>
            <a:off x="200025" y="3357563"/>
            <a:ext cx="8731250" cy="44132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a:p>
        </p:txBody>
      </p:sp>
      <p:sp>
        <p:nvSpPr>
          <p:cNvPr id="762989" name="Rectangle 109"/>
          <p:cNvSpPr>
            <a:spLocks noChangeArrowheads="1"/>
          </p:cNvSpPr>
          <p:nvPr/>
        </p:nvSpPr>
        <p:spPr bwMode="auto">
          <a:xfrm>
            <a:off x="2663825" y="3376613"/>
            <a:ext cx="6269038" cy="404812"/>
          </a:xfrm>
          <a:prstGeom prst="rect">
            <a:avLst/>
          </a:prstGeom>
          <a:solidFill>
            <a:srgbClr val="FFFF99"/>
          </a:solidFill>
          <a:ln w="9525">
            <a:noFill/>
            <a:miter lim="800000"/>
            <a:headEnd/>
            <a:tailEnd/>
          </a:ln>
          <a:effectLst/>
        </p:spPr>
        <p:txBody>
          <a:bodyPr wrap="none" anchor="ctr"/>
          <a:lstStyle/>
          <a:p>
            <a:endParaRPr lang="zh-CN" altLang="en-US"/>
          </a:p>
        </p:txBody>
      </p:sp>
      <p:sp>
        <p:nvSpPr>
          <p:cNvPr id="762991" name="Rectangle 111"/>
          <p:cNvSpPr>
            <a:spLocks noChangeArrowheads="1"/>
          </p:cNvSpPr>
          <p:nvPr/>
        </p:nvSpPr>
        <p:spPr bwMode="auto">
          <a:xfrm>
            <a:off x="185738" y="3432175"/>
            <a:ext cx="8434387" cy="300038"/>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85000"/>
              </a:lnSpc>
            </a:pPr>
            <a:r>
              <a:rPr kumimoji="1" lang="zh-CN" altLang="en-US" sz="1600">
                <a:solidFill>
                  <a:schemeClr val="folHlink"/>
                </a:solidFill>
                <a:latin typeface="Times New Roman" pitchFamily="18" charset="0"/>
              </a:rPr>
              <a:t>上下文引擎 </a:t>
            </a:r>
            <a:r>
              <a:rPr kumimoji="1" lang="en-US" altLang="zh-CN" sz="1600">
                <a:solidFill>
                  <a:schemeClr val="folHlink"/>
                </a:solidFill>
                <a:latin typeface="Times New Roman" pitchFamily="18" charset="0"/>
              </a:rPr>
              <a:t>ID   </a:t>
            </a:r>
            <a:r>
              <a:rPr kumimoji="1" lang="zh-CN" altLang="en-US" sz="1600">
                <a:solidFill>
                  <a:schemeClr val="folHlink"/>
                </a:solidFill>
                <a:latin typeface="Times New Roman" pitchFamily="18" charset="0"/>
              </a:rPr>
              <a:t>上下文名    </a:t>
            </a:r>
            <a:r>
              <a:rPr kumimoji="1" lang="en-US" altLang="zh-CN" sz="1600">
                <a:solidFill>
                  <a:schemeClr val="folHlink"/>
                </a:solidFill>
                <a:latin typeface="Times New Roman" pitchFamily="18" charset="0"/>
              </a:rPr>
              <a:t>PDU </a:t>
            </a:r>
            <a:r>
              <a:rPr kumimoji="1" lang="zh-CN" altLang="en-US" sz="1600">
                <a:solidFill>
                  <a:schemeClr val="folHlink"/>
                </a:solidFill>
                <a:latin typeface="Times New Roman" pitchFamily="18" charset="0"/>
              </a:rPr>
              <a:t>类型    请求 </a:t>
            </a:r>
            <a:r>
              <a:rPr kumimoji="1" lang="en-US" altLang="zh-CN" sz="1600">
                <a:solidFill>
                  <a:schemeClr val="folHlink"/>
                </a:solidFill>
                <a:latin typeface="Times New Roman" pitchFamily="18" charset="0"/>
              </a:rPr>
              <a:t>ID     </a:t>
            </a:r>
            <a:r>
              <a:rPr kumimoji="1" lang="zh-CN" altLang="en-US" sz="1600">
                <a:solidFill>
                  <a:schemeClr val="folHlink"/>
                </a:solidFill>
                <a:latin typeface="Times New Roman" pitchFamily="18" charset="0"/>
              </a:rPr>
              <a:t>差错状态    差错索引    名      值      名     值  </a:t>
            </a:r>
          </a:p>
        </p:txBody>
      </p:sp>
      <p:sp>
        <p:nvSpPr>
          <p:cNvPr id="762882" name="Rectangle 2"/>
          <p:cNvSpPr>
            <a:spLocks noGrp="1" noChangeArrowheads="1"/>
          </p:cNvSpPr>
          <p:nvPr>
            <p:ph type="title"/>
          </p:nvPr>
        </p:nvSpPr>
        <p:spPr>
          <a:xfrm>
            <a:off x="1150938" y="284163"/>
            <a:ext cx="7793037" cy="623887"/>
          </a:xfrm>
        </p:spPr>
        <p:txBody>
          <a:bodyPr/>
          <a:lstStyle/>
          <a:p>
            <a:pPr algn="ctr"/>
            <a:r>
              <a:rPr lang="en-US" altLang="zh-CN" sz="4000"/>
              <a:t>SNMP </a:t>
            </a:r>
            <a:r>
              <a:rPr lang="zh-CN" altLang="en-US" sz="4000"/>
              <a:t>的报文格式 </a:t>
            </a:r>
          </a:p>
        </p:txBody>
      </p:sp>
      <p:sp>
        <p:nvSpPr>
          <p:cNvPr id="762969" name="Line 89"/>
          <p:cNvSpPr>
            <a:spLocks noChangeShapeType="1"/>
          </p:cNvSpPr>
          <p:nvPr/>
        </p:nvSpPr>
        <p:spPr bwMode="auto">
          <a:xfrm>
            <a:off x="1838325" y="1795463"/>
            <a:ext cx="6634163" cy="0"/>
          </a:xfrm>
          <a:prstGeom prst="line">
            <a:avLst/>
          </a:prstGeom>
          <a:noFill/>
          <a:ln w="9525">
            <a:solidFill>
              <a:schemeClr val="folHlink"/>
            </a:solidFill>
            <a:round/>
            <a:headEnd type="triangle" w="sm" len="med"/>
            <a:tailEnd type="triangle" w="sm" len="med"/>
          </a:ln>
          <a:effectLst/>
        </p:spPr>
        <p:txBody>
          <a:bodyPr wrap="none" anchor="ctr"/>
          <a:lstStyle/>
          <a:p>
            <a:endParaRPr lang="zh-CN" altLang="en-US"/>
          </a:p>
        </p:txBody>
      </p:sp>
      <p:sp>
        <p:nvSpPr>
          <p:cNvPr id="762970" name="Line 90"/>
          <p:cNvSpPr>
            <a:spLocks noChangeShapeType="1"/>
          </p:cNvSpPr>
          <p:nvPr/>
        </p:nvSpPr>
        <p:spPr bwMode="auto">
          <a:xfrm>
            <a:off x="2454275" y="2160588"/>
            <a:ext cx="6003925" cy="0"/>
          </a:xfrm>
          <a:prstGeom prst="line">
            <a:avLst/>
          </a:prstGeom>
          <a:noFill/>
          <a:ln w="9525">
            <a:solidFill>
              <a:schemeClr val="folHlink"/>
            </a:solidFill>
            <a:round/>
            <a:headEnd type="triangle" w="sm" len="med"/>
            <a:tailEnd type="triangle" w="sm" len="med"/>
          </a:ln>
          <a:effectLst/>
        </p:spPr>
        <p:txBody>
          <a:bodyPr wrap="none" anchor="ctr"/>
          <a:lstStyle/>
          <a:p>
            <a:endParaRPr lang="zh-CN" altLang="en-US"/>
          </a:p>
        </p:txBody>
      </p:sp>
      <p:sp>
        <p:nvSpPr>
          <p:cNvPr id="762971" name="Line 91"/>
          <p:cNvSpPr>
            <a:spLocks noChangeShapeType="1"/>
          </p:cNvSpPr>
          <p:nvPr/>
        </p:nvSpPr>
        <p:spPr bwMode="auto">
          <a:xfrm>
            <a:off x="2470150" y="2028825"/>
            <a:ext cx="0" cy="311150"/>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2972" name="Line 92"/>
          <p:cNvSpPr>
            <a:spLocks noChangeShapeType="1"/>
          </p:cNvSpPr>
          <p:nvPr/>
        </p:nvSpPr>
        <p:spPr bwMode="auto">
          <a:xfrm>
            <a:off x="8472488" y="1327150"/>
            <a:ext cx="0" cy="993775"/>
          </a:xfrm>
          <a:prstGeom prst="line">
            <a:avLst/>
          </a:prstGeom>
          <a:noFill/>
          <a:ln w="9525">
            <a:solidFill>
              <a:schemeClr val="folHlink"/>
            </a:solidFill>
            <a:round/>
            <a:headEnd type="none" w="sm" len="sm"/>
            <a:tailEnd type="none" w="sm" len="sm"/>
          </a:ln>
          <a:effectLst/>
        </p:spPr>
        <p:txBody>
          <a:bodyPr wrap="none" anchor="ctr"/>
          <a:lstStyle/>
          <a:p>
            <a:endParaRPr lang="zh-CN" altLang="en-US"/>
          </a:p>
        </p:txBody>
      </p:sp>
      <p:sp>
        <p:nvSpPr>
          <p:cNvPr id="762973" name="Rectangle 93"/>
          <p:cNvSpPr>
            <a:spLocks noChangeArrowheads="1"/>
          </p:cNvSpPr>
          <p:nvPr/>
        </p:nvSpPr>
        <p:spPr bwMode="auto">
          <a:xfrm>
            <a:off x="4286250" y="1574800"/>
            <a:ext cx="1554163" cy="396875"/>
          </a:xfrm>
          <a:prstGeom prst="rect">
            <a:avLst/>
          </a:prstGeom>
          <a:solidFill>
            <a:schemeClr val="bg1"/>
          </a:solidFill>
          <a:ln w="9525">
            <a:noFill/>
            <a:miter lim="800000"/>
            <a:headEnd/>
            <a:tailEnd/>
          </a:ln>
          <a:effectLst/>
        </p:spPr>
        <p:txBody>
          <a:bodyPr wrap="none" lIns="92075" tIns="46038" rIns="92075" bIns="46038">
            <a:spAutoFit/>
          </a:bodyPr>
          <a:lstStyle/>
          <a:p>
            <a:pPr defTabSz="762000" eaLnBrk="0" hangingPunct="0"/>
            <a:r>
              <a:rPr kumimoji="1" lang="en-US" altLang="zh-CN" sz="2000">
                <a:solidFill>
                  <a:schemeClr val="folHlink"/>
                </a:solidFill>
                <a:latin typeface="Arial" charset="0"/>
                <a:ea typeface="黑体" pitchFamily="2" charset="-122"/>
              </a:rPr>
              <a:t>UDP </a:t>
            </a:r>
            <a:r>
              <a:rPr kumimoji="1" lang="zh-CN" altLang="en-US" sz="2000">
                <a:solidFill>
                  <a:schemeClr val="folHlink"/>
                </a:solidFill>
                <a:latin typeface="Arial" charset="0"/>
                <a:ea typeface="黑体" pitchFamily="2" charset="-122"/>
              </a:rPr>
              <a:t>数据报</a:t>
            </a:r>
          </a:p>
        </p:txBody>
      </p:sp>
      <p:sp>
        <p:nvSpPr>
          <p:cNvPr id="762974" name="Line 94"/>
          <p:cNvSpPr>
            <a:spLocks noChangeShapeType="1"/>
          </p:cNvSpPr>
          <p:nvPr/>
        </p:nvSpPr>
        <p:spPr bwMode="auto">
          <a:xfrm>
            <a:off x="1206500" y="1249363"/>
            <a:ext cx="0" cy="1090612"/>
          </a:xfrm>
          <a:prstGeom prst="line">
            <a:avLst/>
          </a:prstGeom>
          <a:noFill/>
          <a:ln w="9525">
            <a:solidFill>
              <a:schemeClr val="folHlink"/>
            </a:solidFill>
            <a:round/>
            <a:headEnd type="none" w="sm" len="sm"/>
            <a:tailEnd type="none" w="sm" len="sm"/>
          </a:ln>
          <a:effectLst/>
        </p:spPr>
        <p:txBody>
          <a:bodyPr wrap="none" anchor="ctr"/>
          <a:lstStyle/>
          <a:p>
            <a:endParaRPr lang="zh-CN" altLang="en-US"/>
          </a:p>
        </p:txBody>
      </p:sp>
      <p:sp>
        <p:nvSpPr>
          <p:cNvPr id="762975" name="Line 95"/>
          <p:cNvSpPr>
            <a:spLocks noChangeShapeType="1"/>
          </p:cNvSpPr>
          <p:nvPr/>
        </p:nvSpPr>
        <p:spPr bwMode="auto">
          <a:xfrm flipV="1">
            <a:off x="1208088" y="1409700"/>
            <a:ext cx="7265987" cy="0"/>
          </a:xfrm>
          <a:prstGeom prst="line">
            <a:avLst/>
          </a:prstGeom>
          <a:noFill/>
          <a:ln w="9525">
            <a:solidFill>
              <a:schemeClr val="folHlink"/>
            </a:solidFill>
            <a:round/>
            <a:headEnd type="stealth" w="sm" len="med"/>
            <a:tailEnd type="stealth" w="sm" len="med"/>
          </a:ln>
          <a:effectLst/>
        </p:spPr>
        <p:txBody>
          <a:bodyPr wrap="none" anchor="ctr"/>
          <a:lstStyle/>
          <a:p>
            <a:endParaRPr lang="zh-CN" altLang="en-US"/>
          </a:p>
        </p:txBody>
      </p:sp>
      <p:sp>
        <p:nvSpPr>
          <p:cNvPr id="762976" name="Rectangle 96"/>
          <p:cNvSpPr>
            <a:spLocks noChangeArrowheads="1"/>
          </p:cNvSpPr>
          <p:nvPr/>
        </p:nvSpPr>
        <p:spPr bwMode="auto">
          <a:xfrm>
            <a:off x="4032250" y="1177925"/>
            <a:ext cx="1255713" cy="396875"/>
          </a:xfrm>
          <a:prstGeom prst="rect">
            <a:avLst/>
          </a:prstGeom>
          <a:solidFill>
            <a:schemeClr val="bg1"/>
          </a:solidFill>
          <a:ln w="9525">
            <a:noFill/>
            <a:miter lim="800000"/>
            <a:headEnd/>
            <a:tailEnd/>
          </a:ln>
          <a:effectLst/>
        </p:spPr>
        <p:txBody>
          <a:bodyPr wrap="none" lIns="92075" tIns="46038" rIns="92075" bIns="46038">
            <a:spAutoFit/>
          </a:bodyPr>
          <a:lstStyle/>
          <a:p>
            <a:pPr defTabSz="762000" eaLnBrk="0" hangingPunct="0"/>
            <a:r>
              <a:rPr kumimoji="1" lang="en-US" altLang="zh-CN" sz="2000">
                <a:solidFill>
                  <a:schemeClr val="folHlink"/>
                </a:solidFill>
                <a:latin typeface="Arial" charset="0"/>
                <a:ea typeface="黑体" pitchFamily="2" charset="-122"/>
              </a:rPr>
              <a:t>IP </a:t>
            </a:r>
            <a:r>
              <a:rPr kumimoji="1" lang="zh-CN" altLang="en-US" sz="2000">
                <a:solidFill>
                  <a:schemeClr val="folHlink"/>
                </a:solidFill>
                <a:latin typeface="Arial" charset="0"/>
                <a:ea typeface="黑体" pitchFamily="2" charset="-122"/>
              </a:rPr>
              <a:t>数据报</a:t>
            </a:r>
          </a:p>
        </p:txBody>
      </p:sp>
      <p:sp>
        <p:nvSpPr>
          <p:cNvPr id="762977" name="Rectangle 97"/>
          <p:cNvSpPr>
            <a:spLocks noChangeArrowheads="1"/>
          </p:cNvSpPr>
          <p:nvPr/>
        </p:nvSpPr>
        <p:spPr bwMode="auto">
          <a:xfrm>
            <a:off x="4730750" y="1935163"/>
            <a:ext cx="1497013" cy="396875"/>
          </a:xfrm>
          <a:prstGeom prst="rect">
            <a:avLst/>
          </a:prstGeom>
          <a:solidFill>
            <a:schemeClr val="bg1"/>
          </a:solidFill>
          <a:ln w="9525">
            <a:noFill/>
            <a:miter lim="800000"/>
            <a:headEnd/>
            <a:tailEnd/>
          </a:ln>
          <a:effectLst/>
        </p:spPr>
        <p:txBody>
          <a:bodyPr wrap="none" lIns="92075" tIns="46038" rIns="92075" bIns="46038">
            <a:spAutoFit/>
          </a:bodyPr>
          <a:lstStyle/>
          <a:p>
            <a:pPr defTabSz="762000" eaLnBrk="0" hangingPunct="0"/>
            <a:r>
              <a:rPr kumimoji="1" lang="en-US" altLang="zh-CN" sz="2000">
                <a:solidFill>
                  <a:schemeClr val="folHlink"/>
                </a:solidFill>
                <a:latin typeface="Arial" charset="0"/>
                <a:ea typeface="黑体" pitchFamily="2" charset="-122"/>
              </a:rPr>
              <a:t>SNMP </a:t>
            </a:r>
            <a:r>
              <a:rPr kumimoji="1" lang="zh-CN" altLang="en-US" sz="2000">
                <a:solidFill>
                  <a:schemeClr val="folHlink"/>
                </a:solidFill>
                <a:latin typeface="Arial" charset="0"/>
                <a:ea typeface="黑体" pitchFamily="2" charset="-122"/>
              </a:rPr>
              <a:t>报文</a:t>
            </a:r>
          </a:p>
        </p:txBody>
      </p:sp>
      <p:sp>
        <p:nvSpPr>
          <p:cNvPr id="762978" name="Line 98"/>
          <p:cNvSpPr>
            <a:spLocks noChangeShapeType="1"/>
          </p:cNvSpPr>
          <p:nvPr/>
        </p:nvSpPr>
        <p:spPr bwMode="auto">
          <a:xfrm>
            <a:off x="1838325" y="1639888"/>
            <a:ext cx="0" cy="685800"/>
          </a:xfrm>
          <a:prstGeom prst="line">
            <a:avLst/>
          </a:prstGeom>
          <a:noFill/>
          <a:ln w="9525">
            <a:solidFill>
              <a:schemeClr val="folHlink"/>
            </a:solidFill>
            <a:round/>
            <a:headEnd type="none" w="sm" len="sm"/>
            <a:tailEnd type="none" w="sm" len="sm"/>
          </a:ln>
          <a:effectLst/>
        </p:spPr>
        <p:txBody>
          <a:bodyPr wrap="none" anchor="ctr"/>
          <a:lstStyle/>
          <a:p>
            <a:endParaRPr lang="zh-CN" altLang="en-US"/>
          </a:p>
        </p:txBody>
      </p:sp>
      <p:sp>
        <p:nvSpPr>
          <p:cNvPr id="762979" name="Rectangle 99"/>
          <p:cNvSpPr>
            <a:spLocks noChangeArrowheads="1"/>
          </p:cNvSpPr>
          <p:nvPr/>
        </p:nvSpPr>
        <p:spPr bwMode="auto">
          <a:xfrm>
            <a:off x="1206500" y="2392363"/>
            <a:ext cx="7265988" cy="563562"/>
          </a:xfrm>
          <a:prstGeom prst="rect">
            <a:avLst/>
          </a:prstGeom>
          <a:solidFill>
            <a:schemeClr val="bg1"/>
          </a:solidFill>
          <a:ln w="9525">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762980" name="Rectangle 100"/>
          <p:cNvSpPr>
            <a:spLocks noChangeArrowheads="1"/>
          </p:cNvSpPr>
          <p:nvPr/>
        </p:nvSpPr>
        <p:spPr bwMode="auto">
          <a:xfrm>
            <a:off x="1225550" y="2392363"/>
            <a:ext cx="590550" cy="533400"/>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kumimoji="1" lang="en-US" altLang="zh-CN" sz="1600">
                <a:solidFill>
                  <a:schemeClr val="folHlink"/>
                </a:solidFill>
                <a:latin typeface="Times New Roman" pitchFamily="18" charset="0"/>
              </a:rPr>
              <a:t>  IP </a:t>
            </a:r>
          </a:p>
          <a:p>
            <a:pPr defTabSz="762000" eaLnBrk="0" hangingPunct="0">
              <a:lnSpc>
                <a:spcPct val="90000"/>
              </a:lnSpc>
            </a:pPr>
            <a:r>
              <a:rPr kumimoji="1" lang="zh-CN" altLang="en-US" sz="1600">
                <a:solidFill>
                  <a:schemeClr val="folHlink"/>
                </a:solidFill>
                <a:latin typeface="Times New Roman" pitchFamily="18" charset="0"/>
              </a:rPr>
              <a:t>首部</a:t>
            </a:r>
          </a:p>
        </p:txBody>
      </p:sp>
      <p:sp>
        <p:nvSpPr>
          <p:cNvPr id="762981" name="Rectangle 101"/>
          <p:cNvSpPr>
            <a:spLocks noChangeArrowheads="1"/>
          </p:cNvSpPr>
          <p:nvPr/>
        </p:nvSpPr>
        <p:spPr bwMode="auto">
          <a:xfrm>
            <a:off x="1851025" y="2393950"/>
            <a:ext cx="639763" cy="533400"/>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kumimoji="1" lang="en-US" altLang="zh-CN" sz="1600">
                <a:solidFill>
                  <a:schemeClr val="folHlink"/>
                </a:solidFill>
                <a:latin typeface="Times New Roman" pitchFamily="18" charset="0"/>
              </a:rPr>
              <a:t>UDP </a:t>
            </a:r>
          </a:p>
          <a:p>
            <a:pPr defTabSz="762000" eaLnBrk="0" hangingPunct="0">
              <a:lnSpc>
                <a:spcPct val="90000"/>
              </a:lnSpc>
            </a:pPr>
            <a:r>
              <a:rPr kumimoji="1" lang="zh-CN" altLang="en-US" sz="1600">
                <a:solidFill>
                  <a:schemeClr val="folHlink"/>
                </a:solidFill>
                <a:latin typeface="Times New Roman" pitchFamily="18" charset="0"/>
              </a:rPr>
              <a:t>首部</a:t>
            </a:r>
          </a:p>
        </p:txBody>
      </p:sp>
      <p:sp>
        <p:nvSpPr>
          <p:cNvPr id="762982" name="Line 102"/>
          <p:cNvSpPr>
            <a:spLocks noChangeShapeType="1"/>
          </p:cNvSpPr>
          <p:nvPr/>
        </p:nvSpPr>
        <p:spPr bwMode="auto">
          <a:xfrm flipH="1">
            <a:off x="4230688" y="2392363"/>
            <a:ext cx="0" cy="563562"/>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762983" name="Line 103"/>
          <p:cNvSpPr>
            <a:spLocks noChangeShapeType="1"/>
          </p:cNvSpPr>
          <p:nvPr/>
        </p:nvSpPr>
        <p:spPr bwMode="auto">
          <a:xfrm flipH="1">
            <a:off x="1838325" y="2392363"/>
            <a:ext cx="0" cy="563562"/>
          </a:xfrm>
          <a:prstGeom prst="line">
            <a:avLst/>
          </a:prstGeom>
          <a:noFill/>
          <a:ln w="12700">
            <a:solidFill>
              <a:schemeClr val="tx2"/>
            </a:solidFill>
            <a:round/>
            <a:headEnd type="none" w="sm" len="sm"/>
            <a:tailEnd type="none" w="sm" len="sm"/>
          </a:ln>
          <a:effectLst/>
        </p:spPr>
        <p:txBody>
          <a:bodyPr wrap="none" anchor="ctr"/>
          <a:lstStyle/>
          <a:p>
            <a:endParaRPr lang="zh-CN" altLang="en-US"/>
          </a:p>
        </p:txBody>
      </p:sp>
      <p:sp>
        <p:nvSpPr>
          <p:cNvPr id="763024" name="Rectangle 144"/>
          <p:cNvSpPr>
            <a:spLocks noChangeArrowheads="1"/>
          </p:cNvSpPr>
          <p:nvPr/>
        </p:nvSpPr>
        <p:spPr bwMode="auto">
          <a:xfrm>
            <a:off x="4246563" y="2409825"/>
            <a:ext cx="4221162" cy="533400"/>
          </a:xfrm>
          <a:prstGeom prst="rect">
            <a:avLst/>
          </a:prstGeom>
          <a:solidFill>
            <a:srgbClr val="CCECFF"/>
          </a:solidFill>
          <a:ln w="9525">
            <a:noFill/>
            <a:miter lim="800000"/>
            <a:headEnd/>
            <a:tailEnd/>
          </a:ln>
          <a:effectLst/>
        </p:spPr>
        <p:txBody>
          <a:bodyPr wrap="none" anchor="ctr"/>
          <a:lstStyle/>
          <a:p>
            <a:endParaRPr lang="zh-CN" altLang="en-US"/>
          </a:p>
        </p:txBody>
      </p:sp>
      <p:sp>
        <p:nvSpPr>
          <p:cNvPr id="762984" name="Line 104"/>
          <p:cNvSpPr>
            <a:spLocks noChangeShapeType="1"/>
          </p:cNvSpPr>
          <p:nvPr/>
        </p:nvSpPr>
        <p:spPr bwMode="auto">
          <a:xfrm flipH="1">
            <a:off x="2470150" y="2392363"/>
            <a:ext cx="0" cy="563562"/>
          </a:xfrm>
          <a:prstGeom prst="line">
            <a:avLst/>
          </a:prstGeom>
          <a:noFill/>
          <a:ln w="12700">
            <a:solidFill>
              <a:schemeClr val="tx2"/>
            </a:solidFill>
            <a:round/>
            <a:headEnd type="none" w="sm" len="sm"/>
            <a:tailEnd type="none" w="sm" len="sm"/>
          </a:ln>
          <a:effectLst/>
        </p:spPr>
        <p:txBody>
          <a:bodyPr wrap="none" anchor="ctr"/>
          <a:lstStyle/>
          <a:p>
            <a:endParaRPr lang="zh-CN" altLang="en-US"/>
          </a:p>
        </p:txBody>
      </p:sp>
      <p:sp>
        <p:nvSpPr>
          <p:cNvPr id="762985" name="Rectangle 105"/>
          <p:cNvSpPr>
            <a:spLocks noChangeArrowheads="1"/>
          </p:cNvSpPr>
          <p:nvPr/>
        </p:nvSpPr>
        <p:spPr bwMode="auto">
          <a:xfrm>
            <a:off x="5051425" y="2519363"/>
            <a:ext cx="2817813" cy="366712"/>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kumimoji="1" lang="en-US" altLang="zh-CN" sz="2000">
                <a:solidFill>
                  <a:schemeClr val="folHlink"/>
                </a:solidFill>
                <a:latin typeface="Arial" charset="0"/>
                <a:ea typeface="黑体" pitchFamily="2" charset="-122"/>
              </a:rPr>
              <a:t>SNMP </a:t>
            </a:r>
            <a:r>
              <a:rPr kumimoji="1" lang="zh-CN" altLang="en-US" sz="2000">
                <a:solidFill>
                  <a:schemeClr val="folHlink"/>
                </a:solidFill>
                <a:latin typeface="Arial" charset="0"/>
                <a:ea typeface="黑体" pitchFamily="2" charset="-122"/>
              </a:rPr>
              <a:t>报文的数据部分</a:t>
            </a:r>
            <a:r>
              <a:rPr kumimoji="1" lang="zh-CN" altLang="en-US" sz="1600">
                <a:solidFill>
                  <a:schemeClr val="folHlink"/>
                </a:solidFill>
                <a:latin typeface="Times New Roman" pitchFamily="18" charset="0"/>
              </a:rPr>
              <a:t> </a:t>
            </a:r>
          </a:p>
        </p:txBody>
      </p:sp>
      <p:sp>
        <p:nvSpPr>
          <p:cNvPr id="763025" name="Rectangle 145"/>
          <p:cNvSpPr>
            <a:spLocks noChangeArrowheads="1"/>
          </p:cNvSpPr>
          <p:nvPr/>
        </p:nvSpPr>
        <p:spPr bwMode="auto">
          <a:xfrm>
            <a:off x="2473325" y="2409825"/>
            <a:ext cx="1744663" cy="533400"/>
          </a:xfrm>
          <a:prstGeom prst="rect">
            <a:avLst/>
          </a:prstGeom>
          <a:solidFill>
            <a:srgbClr val="FFCCCC"/>
          </a:solidFill>
          <a:ln w="9525">
            <a:noFill/>
            <a:miter lim="800000"/>
            <a:headEnd/>
            <a:tailEnd/>
          </a:ln>
          <a:effectLst/>
        </p:spPr>
        <p:txBody>
          <a:bodyPr wrap="none" anchor="ctr"/>
          <a:lstStyle/>
          <a:p>
            <a:endParaRPr lang="zh-CN" altLang="en-US"/>
          </a:p>
        </p:txBody>
      </p:sp>
      <p:sp>
        <p:nvSpPr>
          <p:cNvPr id="762986" name="Line 106"/>
          <p:cNvSpPr>
            <a:spLocks noChangeShapeType="1"/>
          </p:cNvSpPr>
          <p:nvPr/>
        </p:nvSpPr>
        <p:spPr bwMode="auto">
          <a:xfrm flipH="1">
            <a:off x="3035300" y="2392363"/>
            <a:ext cx="0" cy="563562"/>
          </a:xfrm>
          <a:prstGeom prst="line">
            <a:avLst/>
          </a:prstGeom>
          <a:noFill/>
          <a:ln w="12700">
            <a:solidFill>
              <a:schemeClr val="tx2"/>
            </a:solidFill>
            <a:round/>
            <a:headEnd type="none" w="sm" len="sm"/>
            <a:tailEnd type="none" w="sm" len="sm"/>
          </a:ln>
          <a:effectLst/>
        </p:spPr>
        <p:txBody>
          <a:bodyPr wrap="none" anchor="ctr"/>
          <a:lstStyle/>
          <a:p>
            <a:endParaRPr lang="zh-CN" altLang="en-US"/>
          </a:p>
        </p:txBody>
      </p:sp>
      <p:sp>
        <p:nvSpPr>
          <p:cNvPr id="762987" name="Rectangle 107"/>
          <p:cNvSpPr>
            <a:spLocks noChangeArrowheads="1"/>
          </p:cNvSpPr>
          <p:nvPr/>
        </p:nvSpPr>
        <p:spPr bwMode="auto">
          <a:xfrm>
            <a:off x="2439988" y="2540000"/>
            <a:ext cx="590550" cy="312738"/>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kumimoji="1" lang="zh-CN" altLang="en-US" sz="1600">
                <a:solidFill>
                  <a:schemeClr val="folHlink"/>
                </a:solidFill>
                <a:latin typeface="Times New Roman" pitchFamily="18" charset="0"/>
              </a:rPr>
              <a:t>版本</a:t>
            </a:r>
          </a:p>
        </p:txBody>
      </p:sp>
      <p:sp>
        <p:nvSpPr>
          <p:cNvPr id="762988" name="Rectangle 108"/>
          <p:cNvSpPr>
            <a:spLocks noChangeArrowheads="1"/>
          </p:cNvSpPr>
          <p:nvPr/>
        </p:nvSpPr>
        <p:spPr bwMode="auto">
          <a:xfrm>
            <a:off x="3021013" y="2528888"/>
            <a:ext cx="590550" cy="312737"/>
          </a:xfrm>
          <a:prstGeom prst="rect">
            <a:avLst/>
          </a:prstGeom>
          <a:noFill/>
          <a:ln w="9525">
            <a:noFill/>
            <a:miter lim="800000"/>
            <a:headEnd/>
            <a:tailEnd/>
          </a:ln>
          <a:effectLst/>
        </p:spPr>
        <p:txBody>
          <a:bodyPr wrap="none" lIns="92075" tIns="46038" rIns="92075" bIns="46038">
            <a:spAutoFit/>
          </a:bodyPr>
          <a:lstStyle/>
          <a:p>
            <a:pPr defTabSz="762000" eaLnBrk="0" hangingPunct="0">
              <a:lnSpc>
                <a:spcPct val="90000"/>
              </a:lnSpc>
            </a:pPr>
            <a:r>
              <a:rPr kumimoji="1" lang="zh-CN" altLang="en-US" sz="1600">
                <a:solidFill>
                  <a:schemeClr val="folHlink"/>
                </a:solidFill>
                <a:latin typeface="Times New Roman" pitchFamily="18" charset="0"/>
              </a:rPr>
              <a:t>首部</a:t>
            </a:r>
          </a:p>
        </p:txBody>
      </p:sp>
      <p:sp>
        <p:nvSpPr>
          <p:cNvPr id="762990" name="Line 110"/>
          <p:cNvSpPr>
            <a:spLocks noChangeShapeType="1"/>
          </p:cNvSpPr>
          <p:nvPr/>
        </p:nvSpPr>
        <p:spPr bwMode="auto">
          <a:xfrm>
            <a:off x="8553450" y="3357563"/>
            <a:ext cx="6350" cy="442912"/>
          </a:xfrm>
          <a:prstGeom prst="line">
            <a:avLst/>
          </a:prstGeom>
          <a:noFill/>
          <a:ln w="12700">
            <a:solidFill>
              <a:schemeClr val="tx1"/>
            </a:solidFill>
            <a:round/>
            <a:headEnd type="none" w="sm" len="sm"/>
            <a:tailEnd type="none" w="sm" len="sm"/>
          </a:ln>
          <a:effectLst/>
        </p:spPr>
        <p:txBody>
          <a:bodyPr wrap="none" anchor="ctr"/>
          <a:lstStyle/>
          <a:p>
            <a:endParaRPr lang="zh-CN" altLang="en-US"/>
          </a:p>
        </p:txBody>
      </p:sp>
      <p:sp>
        <p:nvSpPr>
          <p:cNvPr id="762992" name="Text Box 112"/>
          <p:cNvSpPr txBox="1">
            <a:spLocks noChangeArrowheads="1"/>
          </p:cNvSpPr>
          <p:nvPr/>
        </p:nvSpPr>
        <p:spPr bwMode="auto">
          <a:xfrm>
            <a:off x="8526463" y="3319463"/>
            <a:ext cx="438150" cy="396875"/>
          </a:xfrm>
          <a:prstGeom prst="rect">
            <a:avLst/>
          </a:prstGeom>
          <a:noFill/>
          <a:ln w="9525">
            <a:noFill/>
            <a:miter lim="800000"/>
            <a:headEnd/>
            <a:tailEnd/>
          </a:ln>
          <a:effectLst/>
        </p:spPr>
        <p:txBody>
          <a:bodyPr wrap="none">
            <a:spAutoFit/>
          </a:bodyPr>
          <a:lstStyle/>
          <a:p>
            <a:r>
              <a:rPr kumimoji="1" lang="en-US" altLang="zh-CN" sz="2000" b="1">
                <a:solidFill>
                  <a:schemeClr val="folHlink"/>
                </a:solidFill>
                <a:latin typeface="Times New Roman" pitchFamily="18" charset="0"/>
              </a:rPr>
              <a:t>…</a:t>
            </a:r>
          </a:p>
        </p:txBody>
      </p:sp>
      <p:sp>
        <p:nvSpPr>
          <p:cNvPr id="762993" name="Rectangle 113"/>
          <p:cNvSpPr>
            <a:spLocks noChangeArrowheads="1"/>
          </p:cNvSpPr>
          <p:nvPr/>
        </p:nvSpPr>
        <p:spPr bwMode="auto">
          <a:xfrm>
            <a:off x="1127125" y="2081213"/>
            <a:ext cx="762000" cy="304800"/>
          </a:xfrm>
          <a:prstGeom prst="rect">
            <a:avLst/>
          </a:prstGeom>
          <a:noFill/>
          <a:ln w="9525">
            <a:noFill/>
            <a:miter lim="800000"/>
            <a:headEnd/>
            <a:tailEnd/>
          </a:ln>
          <a:effectLst/>
        </p:spPr>
        <p:txBody>
          <a:bodyPr wrap="none" lIns="92075" tIns="46038" rIns="92075" bIns="46038">
            <a:spAutoFit/>
          </a:bodyPr>
          <a:lstStyle/>
          <a:p>
            <a:pPr defTabSz="762000" eaLnBrk="0" hangingPunct="0"/>
            <a:r>
              <a:rPr kumimoji="1" lang="en-US" altLang="zh-CN" sz="1400">
                <a:solidFill>
                  <a:schemeClr val="folHlink"/>
                </a:solidFill>
                <a:latin typeface="Times New Roman" pitchFamily="18" charset="0"/>
              </a:rPr>
              <a:t>20 </a:t>
            </a:r>
            <a:r>
              <a:rPr kumimoji="1" lang="zh-CN" altLang="en-US" sz="1400">
                <a:solidFill>
                  <a:schemeClr val="folHlink"/>
                </a:solidFill>
                <a:latin typeface="Times New Roman" pitchFamily="18" charset="0"/>
              </a:rPr>
              <a:t>字节</a:t>
            </a:r>
          </a:p>
        </p:txBody>
      </p:sp>
      <p:sp>
        <p:nvSpPr>
          <p:cNvPr id="762994" name="Rectangle 114"/>
          <p:cNvSpPr>
            <a:spLocks noChangeArrowheads="1"/>
          </p:cNvSpPr>
          <p:nvPr/>
        </p:nvSpPr>
        <p:spPr bwMode="auto">
          <a:xfrm>
            <a:off x="1816100" y="2081213"/>
            <a:ext cx="673100" cy="304800"/>
          </a:xfrm>
          <a:prstGeom prst="rect">
            <a:avLst/>
          </a:prstGeom>
          <a:noFill/>
          <a:ln w="9525">
            <a:noFill/>
            <a:miter lim="800000"/>
            <a:headEnd/>
            <a:tailEnd/>
          </a:ln>
          <a:effectLst/>
        </p:spPr>
        <p:txBody>
          <a:bodyPr wrap="none" lIns="92075" tIns="46038" rIns="92075" bIns="46038">
            <a:spAutoFit/>
          </a:bodyPr>
          <a:lstStyle/>
          <a:p>
            <a:pPr defTabSz="762000" eaLnBrk="0" hangingPunct="0"/>
            <a:r>
              <a:rPr kumimoji="1" lang="en-US" altLang="zh-CN" sz="1400">
                <a:solidFill>
                  <a:schemeClr val="folHlink"/>
                </a:solidFill>
                <a:latin typeface="Times New Roman" pitchFamily="18" charset="0"/>
              </a:rPr>
              <a:t>8 </a:t>
            </a:r>
            <a:r>
              <a:rPr kumimoji="1" lang="zh-CN" altLang="en-US" sz="1400">
                <a:solidFill>
                  <a:schemeClr val="folHlink"/>
                </a:solidFill>
                <a:latin typeface="Times New Roman" pitchFamily="18" charset="0"/>
              </a:rPr>
              <a:t>字节</a:t>
            </a:r>
          </a:p>
        </p:txBody>
      </p:sp>
      <p:sp>
        <p:nvSpPr>
          <p:cNvPr id="762995" name="Line 115"/>
          <p:cNvSpPr>
            <a:spLocks noChangeShapeType="1"/>
          </p:cNvSpPr>
          <p:nvPr/>
        </p:nvSpPr>
        <p:spPr bwMode="auto">
          <a:xfrm flipH="1">
            <a:off x="8932863" y="3873500"/>
            <a:ext cx="0" cy="441325"/>
          </a:xfrm>
          <a:prstGeom prst="line">
            <a:avLst/>
          </a:prstGeom>
          <a:noFill/>
          <a:ln w="9525">
            <a:solidFill>
              <a:schemeClr val="folHlink"/>
            </a:solidFill>
            <a:round/>
            <a:headEnd/>
            <a:tailEnd/>
          </a:ln>
          <a:effectLst/>
        </p:spPr>
        <p:txBody>
          <a:bodyPr wrap="none" anchor="ctr"/>
          <a:lstStyle/>
          <a:p>
            <a:endParaRPr lang="zh-CN" altLang="en-US"/>
          </a:p>
        </p:txBody>
      </p:sp>
      <p:sp>
        <p:nvSpPr>
          <p:cNvPr id="762998" name="Line 118"/>
          <p:cNvSpPr>
            <a:spLocks noChangeShapeType="1"/>
          </p:cNvSpPr>
          <p:nvPr/>
        </p:nvSpPr>
        <p:spPr bwMode="auto">
          <a:xfrm flipV="1">
            <a:off x="2695575" y="4289425"/>
            <a:ext cx="6251575" cy="0"/>
          </a:xfrm>
          <a:prstGeom prst="line">
            <a:avLst/>
          </a:prstGeom>
          <a:noFill/>
          <a:ln w="9525">
            <a:solidFill>
              <a:schemeClr val="folHlink"/>
            </a:solidFill>
            <a:round/>
            <a:headEnd type="triangle" w="sm" len="med"/>
            <a:tailEnd type="triangle" w="sm" len="med"/>
          </a:ln>
          <a:effectLst/>
        </p:spPr>
        <p:txBody>
          <a:bodyPr wrap="none" anchor="ctr"/>
          <a:lstStyle/>
          <a:p>
            <a:endParaRPr lang="zh-CN" altLang="en-US"/>
          </a:p>
        </p:txBody>
      </p:sp>
      <p:sp>
        <p:nvSpPr>
          <p:cNvPr id="763000" name="Line 120"/>
          <p:cNvSpPr>
            <a:spLocks noChangeShapeType="1"/>
          </p:cNvSpPr>
          <p:nvPr/>
        </p:nvSpPr>
        <p:spPr bwMode="auto">
          <a:xfrm>
            <a:off x="2663825"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01" name="Rectangle 121"/>
          <p:cNvSpPr>
            <a:spLocks noChangeArrowheads="1"/>
          </p:cNvSpPr>
          <p:nvPr/>
        </p:nvSpPr>
        <p:spPr bwMode="auto">
          <a:xfrm>
            <a:off x="5308600" y="4130675"/>
            <a:ext cx="1527175" cy="396875"/>
          </a:xfrm>
          <a:prstGeom prst="rect">
            <a:avLst/>
          </a:prstGeom>
          <a:solidFill>
            <a:schemeClr val="bg1"/>
          </a:solidFill>
          <a:ln w="9525">
            <a:noFill/>
            <a:miter lim="800000"/>
            <a:headEnd/>
            <a:tailEnd/>
          </a:ln>
          <a:effectLst/>
        </p:spPr>
        <p:txBody>
          <a:bodyPr wrap="none" lIns="92075" tIns="46038" rIns="92075" bIns="46038">
            <a:spAutoFit/>
          </a:bodyPr>
          <a:lstStyle/>
          <a:p>
            <a:pPr defTabSz="762000" eaLnBrk="0" hangingPunct="0"/>
            <a:r>
              <a:rPr kumimoji="1" lang="en-US" altLang="zh-CN" sz="2000">
                <a:solidFill>
                  <a:schemeClr val="folHlink"/>
                </a:solidFill>
                <a:latin typeface="Arial" charset="0"/>
                <a:ea typeface="黑体" pitchFamily="2" charset="-122"/>
              </a:rPr>
              <a:t>SNMP PDU</a:t>
            </a:r>
          </a:p>
        </p:txBody>
      </p:sp>
      <p:sp>
        <p:nvSpPr>
          <p:cNvPr id="763003" name="Line 123"/>
          <p:cNvSpPr>
            <a:spLocks noChangeShapeType="1"/>
          </p:cNvSpPr>
          <p:nvPr/>
        </p:nvSpPr>
        <p:spPr bwMode="auto">
          <a:xfrm flipH="1">
            <a:off x="3633788" y="2400300"/>
            <a:ext cx="0" cy="563563"/>
          </a:xfrm>
          <a:prstGeom prst="line">
            <a:avLst/>
          </a:prstGeom>
          <a:noFill/>
          <a:ln w="12700">
            <a:solidFill>
              <a:schemeClr val="tx2"/>
            </a:solidFill>
            <a:round/>
            <a:headEnd type="none" w="sm" len="sm"/>
            <a:tailEnd type="none" w="sm" len="sm"/>
          </a:ln>
          <a:effectLst/>
        </p:spPr>
        <p:txBody>
          <a:bodyPr wrap="none" anchor="ctr"/>
          <a:lstStyle/>
          <a:p>
            <a:endParaRPr lang="zh-CN" altLang="en-US"/>
          </a:p>
        </p:txBody>
      </p:sp>
      <p:sp>
        <p:nvSpPr>
          <p:cNvPr id="763004" name="Rectangle 124"/>
          <p:cNvSpPr>
            <a:spLocks noChangeArrowheads="1"/>
          </p:cNvSpPr>
          <p:nvPr/>
        </p:nvSpPr>
        <p:spPr bwMode="auto">
          <a:xfrm>
            <a:off x="3654425" y="2409825"/>
            <a:ext cx="590550" cy="533400"/>
          </a:xfrm>
          <a:prstGeom prst="rect">
            <a:avLst/>
          </a:prstGeom>
          <a:noFill/>
          <a:ln w="9525">
            <a:noFill/>
            <a:miter lim="800000"/>
            <a:headEnd/>
            <a:tailEnd/>
          </a:ln>
          <a:effectLst/>
        </p:spPr>
        <p:txBody>
          <a:bodyPr wrap="none" lIns="92075" tIns="46038" rIns="92075" bIns="46038">
            <a:spAutoFit/>
          </a:bodyPr>
          <a:lstStyle/>
          <a:p>
            <a:pPr algn="ctr" defTabSz="762000" eaLnBrk="0" hangingPunct="0">
              <a:lnSpc>
                <a:spcPct val="90000"/>
              </a:lnSpc>
            </a:pPr>
            <a:r>
              <a:rPr kumimoji="1" lang="zh-CN" altLang="en-US" sz="1600">
                <a:solidFill>
                  <a:schemeClr val="folHlink"/>
                </a:solidFill>
                <a:latin typeface="Times New Roman" pitchFamily="18" charset="0"/>
              </a:rPr>
              <a:t>安全</a:t>
            </a:r>
          </a:p>
          <a:p>
            <a:pPr algn="ctr" defTabSz="762000" eaLnBrk="0" hangingPunct="0">
              <a:lnSpc>
                <a:spcPct val="90000"/>
              </a:lnSpc>
            </a:pPr>
            <a:r>
              <a:rPr kumimoji="1" lang="zh-CN" altLang="en-US" sz="1600">
                <a:solidFill>
                  <a:schemeClr val="folHlink"/>
                </a:solidFill>
                <a:latin typeface="Times New Roman" pitchFamily="18" charset="0"/>
              </a:rPr>
              <a:t>参数</a:t>
            </a:r>
          </a:p>
        </p:txBody>
      </p:sp>
      <p:sp>
        <p:nvSpPr>
          <p:cNvPr id="763005" name="Line 125"/>
          <p:cNvSpPr>
            <a:spLocks noChangeShapeType="1"/>
          </p:cNvSpPr>
          <p:nvPr/>
        </p:nvSpPr>
        <p:spPr bwMode="auto">
          <a:xfrm>
            <a:off x="3708400"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06" name="Line 126"/>
          <p:cNvSpPr>
            <a:spLocks noChangeShapeType="1"/>
          </p:cNvSpPr>
          <p:nvPr/>
        </p:nvSpPr>
        <p:spPr bwMode="auto">
          <a:xfrm>
            <a:off x="4603750"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07" name="Line 127"/>
          <p:cNvSpPr>
            <a:spLocks noChangeShapeType="1"/>
          </p:cNvSpPr>
          <p:nvPr/>
        </p:nvSpPr>
        <p:spPr bwMode="auto">
          <a:xfrm>
            <a:off x="5648325"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08" name="Line 128"/>
          <p:cNvSpPr>
            <a:spLocks noChangeShapeType="1"/>
          </p:cNvSpPr>
          <p:nvPr/>
        </p:nvSpPr>
        <p:spPr bwMode="auto">
          <a:xfrm>
            <a:off x="6619875"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09" name="Line 129"/>
          <p:cNvSpPr>
            <a:spLocks noChangeShapeType="1"/>
          </p:cNvSpPr>
          <p:nvPr/>
        </p:nvSpPr>
        <p:spPr bwMode="auto">
          <a:xfrm>
            <a:off x="7142163"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10" name="Line 130"/>
          <p:cNvSpPr>
            <a:spLocks noChangeShapeType="1"/>
          </p:cNvSpPr>
          <p:nvPr/>
        </p:nvSpPr>
        <p:spPr bwMode="auto">
          <a:xfrm>
            <a:off x="7664450"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11" name="Line 131"/>
          <p:cNvSpPr>
            <a:spLocks noChangeShapeType="1"/>
          </p:cNvSpPr>
          <p:nvPr/>
        </p:nvSpPr>
        <p:spPr bwMode="auto">
          <a:xfrm>
            <a:off x="8112125"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12" name="Line 132"/>
          <p:cNvSpPr>
            <a:spLocks noChangeShapeType="1"/>
          </p:cNvSpPr>
          <p:nvPr/>
        </p:nvSpPr>
        <p:spPr bwMode="auto">
          <a:xfrm flipH="1">
            <a:off x="6619875" y="3873500"/>
            <a:ext cx="0" cy="298450"/>
          </a:xfrm>
          <a:prstGeom prst="line">
            <a:avLst/>
          </a:prstGeom>
          <a:noFill/>
          <a:ln w="9525">
            <a:solidFill>
              <a:schemeClr val="folHlink"/>
            </a:solidFill>
            <a:round/>
            <a:headEnd/>
            <a:tailEnd/>
          </a:ln>
          <a:effectLst/>
        </p:spPr>
        <p:txBody>
          <a:bodyPr wrap="none" anchor="ctr"/>
          <a:lstStyle/>
          <a:p>
            <a:endParaRPr lang="zh-CN" altLang="en-US"/>
          </a:p>
        </p:txBody>
      </p:sp>
      <p:sp>
        <p:nvSpPr>
          <p:cNvPr id="763013" name="Line 133"/>
          <p:cNvSpPr>
            <a:spLocks noChangeShapeType="1"/>
          </p:cNvSpPr>
          <p:nvPr/>
        </p:nvSpPr>
        <p:spPr bwMode="auto">
          <a:xfrm flipH="1">
            <a:off x="2663825" y="3873500"/>
            <a:ext cx="0" cy="441325"/>
          </a:xfrm>
          <a:prstGeom prst="line">
            <a:avLst/>
          </a:prstGeom>
          <a:noFill/>
          <a:ln w="9525">
            <a:solidFill>
              <a:schemeClr val="folHlink"/>
            </a:solidFill>
            <a:round/>
            <a:headEnd/>
            <a:tailEnd/>
          </a:ln>
          <a:effectLst/>
        </p:spPr>
        <p:txBody>
          <a:bodyPr wrap="none" anchor="ctr"/>
          <a:lstStyle/>
          <a:p>
            <a:endParaRPr lang="zh-CN" altLang="en-US"/>
          </a:p>
        </p:txBody>
      </p:sp>
      <p:sp>
        <p:nvSpPr>
          <p:cNvPr id="763014" name="Line 134"/>
          <p:cNvSpPr>
            <a:spLocks noChangeShapeType="1"/>
          </p:cNvSpPr>
          <p:nvPr/>
        </p:nvSpPr>
        <p:spPr bwMode="auto">
          <a:xfrm>
            <a:off x="1692275" y="3357563"/>
            <a:ext cx="0" cy="442912"/>
          </a:xfrm>
          <a:prstGeom prst="line">
            <a:avLst/>
          </a:prstGeom>
          <a:noFill/>
          <a:ln w="9525">
            <a:solidFill>
              <a:schemeClr val="tx1"/>
            </a:solidFill>
            <a:round/>
            <a:headEnd type="none" w="sm" len="sm"/>
            <a:tailEnd type="none" w="sm" len="sm"/>
          </a:ln>
          <a:effectLst/>
        </p:spPr>
        <p:txBody>
          <a:bodyPr wrap="none" anchor="ctr"/>
          <a:lstStyle/>
          <a:p>
            <a:endParaRPr lang="zh-CN" altLang="en-US"/>
          </a:p>
        </p:txBody>
      </p:sp>
      <p:sp>
        <p:nvSpPr>
          <p:cNvPr id="763015" name="Rectangle 135"/>
          <p:cNvSpPr>
            <a:spLocks noChangeArrowheads="1"/>
          </p:cNvSpPr>
          <p:nvPr/>
        </p:nvSpPr>
        <p:spPr bwMode="auto">
          <a:xfrm>
            <a:off x="539750" y="4022725"/>
            <a:ext cx="1708150" cy="701675"/>
          </a:xfrm>
          <a:prstGeom prst="rect">
            <a:avLst/>
          </a:prstGeom>
          <a:solidFill>
            <a:schemeClr val="bg1"/>
          </a:solidFill>
          <a:ln w="9525">
            <a:noFill/>
            <a:miter lim="800000"/>
            <a:headEnd/>
            <a:tailEnd/>
          </a:ln>
          <a:effectLst/>
        </p:spPr>
        <p:txBody>
          <a:bodyPr wrap="none" lIns="92075" tIns="46038" rIns="92075" bIns="46038">
            <a:spAutoFit/>
          </a:bodyPr>
          <a:lstStyle/>
          <a:p>
            <a:pPr algn="ctr" defTabSz="762000" eaLnBrk="0" hangingPunct="0"/>
            <a:r>
              <a:rPr kumimoji="1" lang="zh-CN" altLang="en-US" sz="2000">
                <a:solidFill>
                  <a:schemeClr val="folHlink"/>
                </a:solidFill>
                <a:latin typeface="Arial" charset="0"/>
                <a:ea typeface="黑体" pitchFamily="2" charset="-122"/>
              </a:rPr>
              <a:t>有关加密信息</a:t>
            </a:r>
          </a:p>
          <a:p>
            <a:pPr algn="ctr" defTabSz="762000" eaLnBrk="0" hangingPunct="0"/>
            <a:r>
              <a:rPr kumimoji="1" lang="zh-CN" altLang="en-US" sz="2000">
                <a:solidFill>
                  <a:schemeClr val="folHlink"/>
                </a:solidFill>
                <a:latin typeface="Arial" charset="0"/>
                <a:ea typeface="黑体" pitchFamily="2" charset="-122"/>
              </a:rPr>
              <a:t>的字段</a:t>
            </a:r>
          </a:p>
        </p:txBody>
      </p:sp>
      <p:sp>
        <p:nvSpPr>
          <p:cNvPr id="763016" name="AutoShape 136"/>
          <p:cNvSpPr>
            <a:spLocks/>
          </p:cNvSpPr>
          <p:nvPr/>
        </p:nvSpPr>
        <p:spPr bwMode="auto">
          <a:xfrm rot="-5400000">
            <a:off x="1300162" y="2768601"/>
            <a:ext cx="225425" cy="2425700"/>
          </a:xfrm>
          <a:prstGeom prst="leftBrace">
            <a:avLst>
              <a:gd name="adj1" fmla="val 89671"/>
              <a:gd name="adj2" fmla="val 50000"/>
            </a:avLst>
          </a:prstGeom>
          <a:noFill/>
          <a:ln w="9525">
            <a:solidFill>
              <a:schemeClr val="folHlink"/>
            </a:solidFill>
            <a:round/>
            <a:headEnd/>
            <a:tailEnd/>
          </a:ln>
          <a:effectLst/>
        </p:spPr>
        <p:txBody>
          <a:bodyPr wrap="none" anchor="ctr"/>
          <a:lstStyle/>
          <a:p>
            <a:endParaRPr lang="zh-CN" altLang="en-US"/>
          </a:p>
        </p:txBody>
      </p:sp>
      <p:sp>
        <p:nvSpPr>
          <p:cNvPr id="763017" name="Line 137"/>
          <p:cNvSpPr>
            <a:spLocks noChangeShapeType="1"/>
          </p:cNvSpPr>
          <p:nvPr/>
        </p:nvSpPr>
        <p:spPr bwMode="auto">
          <a:xfrm flipH="1">
            <a:off x="3708400" y="3873500"/>
            <a:ext cx="0" cy="298450"/>
          </a:xfrm>
          <a:prstGeom prst="line">
            <a:avLst/>
          </a:prstGeom>
          <a:noFill/>
          <a:ln w="9525">
            <a:solidFill>
              <a:schemeClr val="folHlink"/>
            </a:solidFill>
            <a:round/>
            <a:headEnd/>
            <a:tailEnd/>
          </a:ln>
          <a:effectLst/>
        </p:spPr>
        <p:txBody>
          <a:bodyPr wrap="none" anchor="ctr"/>
          <a:lstStyle/>
          <a:p>
            <a:endParaRPr lang="zh-CN" altLang="en-US"/>
          </a:p>
        </p:txBody>
      </p:sp>
      <p:sp>
        <p:nvSpPr>
          <p:cNvPr id="763023" name="Freeform 143"/>
          <p:cNvSpPr>
            <a:spLocks/>
          </p:cNvSpPr>
          <p:nvPr/>
        </p:nvSpPr>
        <p:spPr bwMode="auto">
          <a:xfrm>
            <a:off x="219075" y="2971800"/>
            <a:ext cx="8705850" cy="381000"/>
          </a:xfrm>
          <a:custGeom>
            <a:avLst/>
            <a:gdLst/>
            <a:ahLst/>
            <a:cxnLst>
              <a:cxn ang="0">
                <a:pos x="0" y="240"/>
              </a:cxn>
              <a:cxn ang="0">
                <a:pos x="2526" y="12"/>
              </a:cxn>
              <a:cxn ang="0">
                <a:pos x="5202" y="0"/>
              </a:cxn>
              <a:cxn ang="0">
                <a:pos x="5484" y="240"/>
              </a:cxn>
              <a:cxn ang="0">
                <a:pos x="0" y="240"/>
              </a:cxn>
            </a:cxnLst>
            <a:rect l="0" t="0" r="r" b="b"/>
            <a:pathLst>
              <a:path w="5484" h="240">
                <a:moveTo>
                  <a:pt x="0" y="240"/>
                </a:moveTo>
                <a:lnTo>
                  <a:pt x="2526" y="12"/>
                </a:lnTo>
                <a:lnTo>
                  <a:pt x="5202" y="0"/>
                </a:lnTo>
                <a:lnTo>
                  <a:pt x="5484" y="240"/>
                </a:lnTo>
                <a:lnTo>
                  <a:pt x="0" y="240"/>
                </a:lnTo>
                <a:close/>
              </a:path>
            </a:pathLst>
          </a:custGeom>
          <a:solidFill>
            <a:srgbClr val="CCECFF"/>
          </a:solidFill>
          <a:ln w="9525">
            <a:noFill/>
            <a:round/>
            <a:headEnd/>
            <a:tailEnd/>
          </a:ln>
          <a:effectLst/>
        </p:spPr>
        <p:txBody>
          <a:bodyPr/>
          <a:lstStyle/>
          <a:p>
            <a:endParaRPr lang="zh-CN" altLang="en-US"/>
          </a:p>
        </p:txBody>
      </p:sp>
      <p:sp>
        <p:nvSpPr>
          <p:cNvPr id="58" name="灯片编号占位符 57"/>
          <p:cNvSpPr>
            <a:spLocks noGrp="1"/>
          </p:cNvSpPr>
          <p:nvPr>
            <p:ph type="sldNum" sz="quarter" idx="12"/>
          </p:nvPr>
        </p:nvSpPr>
        <p:spPr/>
        <p:txBody>
          <a:bodyPr/>
          <a:lstStyle/>
          <a:p>
            <a:fld id="{33658E32-E280-4F3B-B91F-4FFDC8F9B0E3}" type="slidenum">
              <a:rPr lang="en-US" altLang="zh-CN" smtClean="0"/>
              <a:pPr/>
              <a:t>191</a:t>
            </a:fld>
            <a:endParaRPr lang="en-US" altLang="zh-CN"/>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1512" name="Freeform 200"/>
          <p:cNvSpPr>
            <a:spLocks/>
          </p:cNvSpPr>
          <p:nvPr/>
        </p:nvSpPr>
        <p:spPr bwMode="auto">
          <a:xfrm>
            <a:off x="107950" y="2428875"/>
            <a:ext cx="8674100" cy="279400"/>
          </a:xfrm>
          <a:custGeom>
            <a:avLst/>
            <a:gdLst/>
            <a:ahLst/>
            <a:cxnLst>
              <a:cxn ang="0">
                <a:pos x="0" y="176"/>
              </a:cxn>
              <a:cxn ang="0">
                <a:pos x="1534" y="0"/>
              </a:cxn>
              <a:cxn ang="0">
                <a:pos x="5152" y="6"/>
              </a:cxn>
              <a:cxn ang="0">
                <a:pos x="5464" y="174"/>
              </a:cxn>
              <a:cxn ang="0">
                <a:pos x="0" y="176"/>
              </a:cxn>
            </a:cxnLst>
            <a:rect l="0" t="0" r="r" b="b"/>
            <a:pathLst>
              <a:path w="5464" h="176">
                <a:moveTo>
                  <a:pt x="0" y="176"/>
                </a:moveTo>
                <a:lnTo>
                  <a:pt x="1534" y="0"/>
                </a:lnTo>
                <a:lnTo>
                  <a:pt x="5152" y="6"/>
                </a:lnTo>
                <a:lnTo>
                  <a:pt x="5464" y="174"/>
                </a:lnTo>
                <a:lnTo>
                  <a:pt x="0" y="176"/>
                </a:lnTo>
                <a:close/>
              </a:path>
            </a:pathLst>
          </a:custGeom>
          <a:gradFill rotWithShape="1">
            <a:gsLst>
              <a:gs pos="0">
                <a:srgbClr val="FFFF99">
                  <a:gamma/>
                  <a:shade val="76078"/>
                  <a:invGamma/>
                </a:srgbClr>
              </a:gs>
              <a:gs pos="100000">
                <a:srgbClr val="FFFF99"/>
              </a:gs>
            </a:gsLst>
            <a:lin ang="5400000" scaled="1"/>
          </a:gradFill>
          <a:ln w="19050" cap="flat" cmpd="sng">
            <a:noFill/>
            <a:prstDash val="solid"/>
            <a:round/>
            <a:headEnd/>
            <a:tailEnd/>
          </a:ln>
          <a:effectLst/>
        </p:spPr>
        <p:txBody>
          <a:bodyPr wrap="none" anchor="ctr"/>
          <a:lstStyle/>
          <a:p>
            <a:endParaRPr lang="zh-CN" altLang="en-US"/>
          </a:p>
        </p:txBody>
      </p:sp>
      <p:sp>
        <p:nvSpPr>
          <p:cNvPr id="781507" name="Rectangle 195"/>
          <p:cNvSpPr>
            <a:spLocks noChangeArrowheads="1"/>
          </p:cNvSpPr>
          <p:nvPr/>
        </p:nvSpPr>
        <p:spPr bwMode="auto">
          <a:xfrm>
            <a:off x="7839075" y="4657725"/>
            <a:ext cx="1152525" cy="611188"/>
          </a:xfrm>
          <a:prstGeom prst="rect">
            <a:avLst/>
          </a:prstGeom>
          <a:solidFill>
            <a:srgbClr val="FFCCCC"/>
          </a:solidFill>
          <a:ln w="9525">
            <a:noFill/>
            <a:miter lim="800000"/>
            <a:headEnd/>
            <a:tailEnd/>
          </a:ln>
          <a:effectLst/>
        </p:spPr>
        <p:txBody>
          <a:bodyPr wrap="none" anchor="ctr"/>
          <a:lstStyle/>
          <a:p>
            <a:endParaRPr lang="zh-CN" altLang="en-US"/>
          </a:p>
        </p:txBody>
      </p:sp>
      <p:sp>
        <p:nvSpPr>
          <p:cNvPr id="781480" name="Rectangle 168"/>
          <p:cNvSpPr>
            <a:spLocks noChangeArrowheads="1"/>
          </p:cNvSpPr>
          <p:nvPr/>
        </p:nvSpPr>
        <p:spPr bwMode="auto">
          <a:xfrm>
            <a:off x="5519738" y="3671888"/>
            <a:ext cx="3300412" cy="608012"/>
          </a:xfrm>
          <a:prstGeom prst="rect">
            <a:avLst/>
          </a:prstGeom>
          <a:solidFill>
            <a:srgbClr val="CC99FF"/>
          </a:solidFill>
          <a:ln w="19050">
            <a:solidFill>
              <a:schemeClr val="folHlink"/>
            </a:solidFill>
            <a:miter lim="800000"/>
            <a:headEnd/>
            <a:tailEnd/>
          </a:ln>
          <a:effectLst/>
        </p:spPr>
        <p:txBody>
          <a:bodyPr wrap="none" anchor="ctr"/>
          <a:lstStyle/>
          <a:p>
            <a:endParaRPr lang="zh-CN" altLang="en-US"/>
          </a:p>
        </p:txBody>
      </p:sp>
      <p:sp>
        <p:nvSpPr>
          <p:cNvPr id="781509" name="Rectangle 197"/>
          <p:cNvSpPr>
            <a:spLocks noChangeArrowheads="1"/>
          </p:cNvSpPr>
          <p:nvPr/>
        </p:nvSpPr>
        <p:spPr bwMode="auto">
          <a:xfrm>
            <a:off x="7931150" y="3697288"/>
            <a:ext cx="882650" cy="563562"/>
          </a:xfrm>
          <a:prstGeom prst="rect">
            <a:avLst/>
          </a:prstGeom>
          <a:solidFill>
            <a:srgbClr val="FFCCCC"/>
          </a:solidFill>
          <a:ln w="9525">
            <a:noFill/>
            <a:miter lim="800000"/>
            <a:headEnd/>
            <a:tailEnd/>
          </a:ln>
          <a:effectLst/>
        </p:spPr>
        <p:txBody>
          <a:bodyPr wrap="none" anchor="ctr"/>
          <a:lstStyle/>
          <a:p>
            <a:endParaRPr lang="zh-CN" altLang="en-US"/>
          </a:p>
        </p:txBody>
      </p:sp>
      <p:sp>
        <p:nvSpPr>
          <p:cNvPr id="781510" name="Rectangle 198"/>
          <p:cNvSpPr>
            <a:spLocks noChangeArrowheads="1"/>
          </p:cNvSpPr>
          <p:nvPr/>
        </p:nvSpPr>
        <p:spPr bwMode="auto">
          <a:xfrm>
            <a:off x="7205663" y="3687763"/>
            <a:ext cx="696912" cy="563562"/>
          </a:xfrm>
          <a:prstGeom prst="rect">
            <a:avLst/>
          </a:prstGeom>
          <a:solidFill>
            <a:srgbClr val="CCECFF"/>
          </a:solidFill>
          <a:ln w="9525">
            <a:noFill/>
            <a:miter lim="800000"/>
            <a:headEnd/>
            <a:tailEnd/>
          </a:ln>
          <a:effectLst/>
        </p:spPr>
        <p:txBody>
          <a:bodyPr wrap="none" anchor="ctr"/>
          <a:lstStyle/>
          <a:p>
            <a:endParaRPr lang="zh-CN" altLang="en-US"/>
          </a:p>
        </p:txBody>
      </p:sp>
      <p:sp>
        <p:nvSpPr>
          <p:cNvPr id="781446" name="Rectangle 134"/>
          <p:cNvSpPr>
            <a:spLocks noChangeArrowheads="1"/>
          </p:cNvSpPr>
          <p:nvPr/>
        </p:nvSpPr>
        <p:spPr bwMode="auto">
          <a:xfrm>
            <a:off x="95250" y="2705100"/>
            <a:ext cx="8724900" cy="608013"/>
          </a:xfrm>
          <a:prstGeom prst="rect">
            <a:avLst/>
          </a:prstGeom>
          <a:solidFill>
            <a:srgbClr val="FFFF99"/>
          </a:solidFill>
          <a:ln w="19050">
            <a:solidFill>
              <a:schemeClr val="folHlink"/>
            </a:solidFill>
            <a:miter lim="800000"/>
            <a:headEnd/>
            <a:tailEnd/>
          </a:ln>
          <a:effectLst/>
        </p:spPr>
        <p:txBody>
          <a:bodyPr wrap="none" anchor="ctr"/>
          <a:lstStyle/>
          <a:p>
            <a:endParaRPr lang="zh-CN" altLang="en-US"/>
          </a:p>
        </p:txBody>
      </p:sp>
      <p:sp>
        <p:nvSpPr>
          <p:cNvPr id="781438" name="Text Box 126"/>
          <p:cNvSpPr txBox="1">
            <a:spLocks noChangeArrowheads="1"/>
          </p:cNvSpPr>
          <p:nvPr/>
        </p:nvSpPr>
        <p:spPr bwMode="auto">
          <a:xfrm>
            <a:off x="7253288" y="3789363"/>
            <a:ext cx="1422400" cy="336550"/>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name       value</a:t>
            </a:r>
          </a:p>
        </p:txBody>
      </p:sp>
      <p:sp>
        <p:nvSpPr>
          <p:cNvPr id="781502" name="Freeform 190"/>
          <p:cNvSpPr>
            <a:spLocks/>
          </p:cNvSpPr>
          <p:nvPr/>
        </p:nvSpPr>
        <p:spPr bwMode="auto">
          <a:xfrm>
            <a:off x="2555875" y="1609725"/>
            <a:ext cx="5702300" cy="450850"/>
          </a:xfrm>
          <a:custGeom>
            <a:avLst/>
            <a:gdLst/>
            <a:ahLst/>
            <a:cxnLst>
              <a:cxn ang="0">
                <a:pos x="0" y="284"/>
              </a:cxn>
              <a:cxn ang="0">
                <a:pos x="1354" y="0"/>
              </a:cxn>
              <a:cxn ang="0">
                <a:pos x="2044" y="0"/>
              </a:cxn>
              <a:cxn ang="0">
                <a:pos x="3592" y="282"/>
              </a:cxn>
              <a:cxn ang="0">
                <a:pos x="0" y="284"/>
              </a:cxn>
            </a:cxnLst>
            <a:rect l="0" t="0" r="r" b="b"/>
            <a:pathLst>
              <a:path w="3592" h="284">
                <a:moveTo>
                  <a:pt x="0" y="284"/>
                </a:moveTo>
                <a:lnTo>
                  <a:pt x="1354" y="0"/>
                </a:lnTo>
                <a:lnTo>
                  <a:pt x="2044" y="0"/>
                </a:lnTo>
                <a:lnTo>
                  <a:pt x="3592" y="282"/>
                </a:lnTo>
                <a:lnTo>
                  <a:pt x="0" y="284"/>
                </a:lnTo>
                <a:close/>
              </a:path>
            </a:pathLst>
          </a:custGeom>
          <a:gradFill rotWithShape="1">
            <a:gsLst>
              <a:gs pos="0">
                <a:srgbClr val="FFFF99">
                  <a:gamma/>
                  <a:shade val="46275"/>
                  <a:invGamma/>
                </a:srgbClr>
              </a:gs>
              <a:gs pos="100000">
                <a:srgbClr val="FFFF99"/>
              </a:gs>
            </a:gsLst>
            <a:lin ang="5400000" scaled="1"/>
          </a:gradFill>
          <a:ln w="9525">
            <a:noFill/>
            <a:round/>
            <a:headEnd/>
            <a:tailEnd/>
          </a:ln>
          <a:effectLst/>
        </p:spPr>
        <p:txBody>
          <a:bodyPr/>
          <a:lstStyle/>
          <a:p>
            <a:endParaRPr lang="zh-CN" altLang="en-US"/>
          </a:p>
        </p:txBody>
      </p:sp>
      <p:sp>
        <p:nvSpPr>
          <p:cNvPr id="781314" name="Rectangle 2"/>
          <p:cNvSpPr>
            <a:spLocks noGrp="1" noChangeArrowheads="1"/>
          </p:cNvSpPr>
          <p:nvPr>
            <p:ph type="title"/>
          </p:nvPr>
        </p:nvSpPr>
        <p:spPr>
          <a:xfrm>
            <a:off x="682625" y="115888"/>
            <a:ext cx="7777163" cy="550862"/>
          </a:xfrm>
        </p:spPr>
        <p:txBody>
          <a:bodyPr/>
          <a:lstStyle/>
          <a:p>
            <a:pPr algn="ctr"/>
            <a:r>
              <a:rPr lang="en-US" altLang="zh-CN" sz="3200"/>
              <a:t>Get-request </a:t>
            </a:r>
            <a:r>
              <a:rPr lang="zh-CN" altLang="en-US" sz="3200"/>
              <a:t>报文 </a:t>
            </a:r>
            <a:r>
              <a:rPr lang="en-US" altLang="zh-CN" sz="3200"/>
              <a:t>ASN.1 </a:t>
            </a:r>
            <a:r>
              <a:rPr lang="zh-CN" altLang="en-US" sz="3200"/>
              <a:t>编码</a:t>
            </a:r>
          </a:p>
        </p:txBody>
      </p:sp>
      <p:sp>
        <p:nvSpPr>
          <p:cNvPr id="781504" name="Rectangle 192"/>
          <p:cNvSpPr>
            <a:spLocks noChangeArrowheads="1"/>
          </p:cNvSpPr>
          <p:nvPr/>
        </p:nvSpPr>
        <p:spPr bwMode="auto">
          <a:xfrm>
            <a:off x="2933700" y="4664075"/>
            <a:ext cx="4897438" cy="590550"/>
          </a:xfrm>
          <a:prstGeom prst="rect">
            <a:avLst/>
          </a:prstGeom>
          <a:solidFill>
            <a:srgbClr val="CCECFF"/>
          </a:solidFill>
          <a:ln w="9525">
            <a:noFill/>
            <a:miter lim="800000"/>
            <a:headEnd/>
            <a:tailEnd/>
          </a:ln>
          <a:effectLst/>
        </p:spPr>
        <p:txBody>
          <a:bodyPr wrap="none" anchor="ctr"/>
          <a:lstStyle/>
          <a:p>
            <a:endParaRPr lang="zh-CN" altLang="en-US"/>
          </a:p>
        </p:txBody>
      </p:sp>
      <p:sp>
        <p:nvSpPr>
          <p:cNvPr id="781430" name="Text Box 118"/>
          <p:cNvSpPr txBox="1">
            <a:spLocks noChangeArrowheads="1"/>
          </p:cNvSpPr>
          <p:nvPr/>
        </p:nvSpPr>
        <p:spPr bwMode="auto">
          <a:xfrm>
            <a:off x="5327650" y="4645025"/>
            <a:ext cx="2419350" cy="582613"/>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V</a:t>
            </a:r>
          </a:p>
          <a:p>
            <a:r>
              <a:rPr kumimoji="1" lang="en-US" altLang="zh-CN" sz="1600">
                <a:solidFill>
                  <a:schemeClr val="folHlink"/>
                </a:solidFill>
                <a:latin typeface="Times New Roman" pitchFamily="18" charset="0"/>
              </a:rPr>
              <a:t>01 03 06 01 02 01 01 01 00</a:t>
            </a:r>
          </a:p>
        </p:txBody>
      </p:sp>
      <p:sp>
        <p:nvSpPr>
          <p:cNvPr id="781431" name="Text Box 119"/>
          <p:cNvSpPr txBox="1">
            <a:spLocks noChangeArrowheads="1"/>
          </p:cNvSpPr>
          <p:nvPr/>
        </p:nvSpPr>
        <p:spPr bwMode="auto">
          <a:xfrm>
            <a:off x="4964113" y="4645025"/>
            <a:ext cx="387350" cy="582613"/>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09</a:t>
            </a:r>
          </a:p>
        </p:txBody>
      </p:sp>
      <p:sp>
        <p:nvSpPr>
          <p:cNvPr id="781432" name="Text Box 120"/>
          <p:cNvSpPr txBox="1">
            <a:spLocks noChangeArrowheads="1"/>
          </p:cNvSpPr>
          <p:nvPr/>
        </p:nvSpPr>
        <p:spPr bwMode="auto">
          <a:xfrm>
            <a:off x="2867025" y="4645025"/>
            <a:ext cx="2093913" cy="582613"/>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OBJECT IDENTIFIER</a:t>
            </a:r>
          </a:p>
        </p:txBody>
      </p:sp>
      <p:sp>
        <p:nvSpPr>
          <p:cNvPr id="781433" name="Text Box 121"/>
          <p:cNvSpPr txBox="1">
            <a:spLocks noChangeArrowheads="1"/>
          </p:cNvSpPr>
          <p:nvPr/>
        </p:nvSpPr>
        <p:spPr bwMode="auto">
          <a:xfrm>
            <a:off x="7834313" y="4645025"/>
            <a:ext cx="723900" cy="582613"/>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NULL</a:t>
            </a:r>
          </a:p>
        </p:txBody>
      </p:sp>
      <p:sp>
        <p:nvSpPr>
          <p:cNvPr id="781434" name="Text Box 122"/>
          <p:cNvSpPr txBox="1">
            <a:spLocks noChangeArrowheads="1"/>
          </p:cNvSpPr>
          <p:nvPr/>
        </p:nvSpPr>
        <p:spPr bwMode="auto">
          <a:xfrm>
            <a:off x="8574088" y="4645025"/>
            <a:ext cx="387350" cy="582613"/>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00</a:t>
            </a:r>
          </a:p>
        </p:txBody>
      </p:sp>
      <p:sp>
        <p:nvSpPr>
          <p:cNvPr id="781435" name="Text Box 123"/>
          <p:cNvSpPr txBox="1">
            <a:spLocks noChangeArrowheads="1"/>
          </p:cNvSpPr>
          <p:nvPr/>
        </p:nvSpPr>
        <p:spPr bwMode="auto">
          <a:xfrm>
            <a:off x="5278438" y="2689225"/>
            <a:ext cx="387350"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01</a:t>
            </a:r>
          </a:p>
        </p:txBody>
      </p:sp>
      <p:sp>
        <p:nvSpPr>
          <p:cNvPr id="781436" name="Text Box 124"/>
          <p:cNvSpPr txBox="1">
            <a:spLocks noChangeArrowheads="1"/>
          </p:cNvSpPr>
          <p:nvPr/>
        </p:nvSpPr>
        <p:spPr bwMode="auto">
          <a:xfrm>
            <a:off x="5503863" y="3643313"/>
            <a:ext cx="1241425" cy="582612"/>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SEQUENCE</a:t>
            </a:r>
          </a:p>
        </p:txBody>
      </p:sp>
      <p:sp>
        <p:nvSpPr>
          <p:cNvPr id="781437" name="Text Box 125"/>
          <p:cNvSpPr txBox="1">
            <a:spLocks noChangeArrowheads="1"/>
          </p:cNvSpPr>
          <p:nvPr/>
        </p:nvSpPr>
        <p:spPr bwMode="auto">
          <a:xfrm>
            <a:off x="6757988" y="3643313"/>
            <a:ext cx="431800"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0D</a:t>
            </a:r>
          </a:p>
        </p:txBody>
      </p:sp>
      <p:sp>
        <p:nvSpPr>
          <p:cNvPr id="781442" name="Text Box 130"/>
          <p:cNvSpPr txBox="1">
            <a:spLocks noChangeArrowheads="1"/>
          </p:cNvSpPr>
          <p:nvPr/>
        </p:nvSpPr>
        <p:spPr bwMode="auto">
          <a:xfrm>
            <a:off x="7475538" y="2689225"/>
            <a:ext cx="398462"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0F</a:t>
            </a:r>
          </a:p>
        </p:txBody>
      </p:sp>
      <p:sp>
        <p:nvSpPr>
          <p:cNvPr id="781443" name="Text Box 131"/>
          <p:cNvSpPr txBox="1">
            <a:spLocks noChangeArrowheads="1"/>
          </p:cNvSpPr>
          <p:nvPr/>
        </p:nvSpPr>
        <p:spPr bwMode="auto">
          <a:xfrm>
            <a:off x="1111250" y="2689225"/>
            <a:ext cx="387350"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04</a:t>
            </a:r>
          </a:p>
        </p:txBody>
      </p:sp>
      <p:sp>
        <p:nvSpPr>
          <p:cNvPr id="781444" name="Text Box 132"/>
          <p:cNvSpPr txBox="1">
            <a:spLocks noChangeArrowheads="1"/>
          </p:cNvSpPr>
          <p:nvPr/>
        </p:nvSpPr>
        <p:spPr bwMode="auto">
          <a:xfrm>
            <a:off x="2709863" y="2689225"/>
            <a:ext cx="1050925"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INTEGER</a:t>
            </a:r>
          </a:p>
        </p:txBody>
      </p:sp>
      <p:sp>
        <p:nvSpPr>
          <p:cNvPr id="781445" name="Text Box 133"/>
          <p:cNvSpPr txBox="1">
            <a:spLocks noChangeArrowheads="1"/>
          </p:cNvSpPr>
          <p:nvPr/>
        </p:nvSpPr>
        <p:spPr bwMode="auto">
          <a:xfrm>
            <a:off x="3695700" y="2689225"/>
            <a:ext cx="388938"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01</a:t>
            </a:r>
          </a:p>
        </p:txBody>
      </p:sp>
      <p:sp>
        <p:nvSpPr>
          <p:cNvPr id="781448" name="Rectangle 136"/>
          <p:cNvSpPr>
            <a:spLocks noChangeArrowheads="1"/>
          </p:cNvSpPr>
          <p:nvPr/>
        </p:nvSpPr>
        <p:spPr bwMode="auto">
          <a:xfrm>
            <a:off x="2544763" y="2078038"/>
            <a:ext cx="5737225" cy="358775"/>
          </a:xfrm>
          <a:prstGeom prst="rect">
            <a:avLst/>
          </a:prstGeom>
          <a:solidFill>
            <a:srgbClr val="FFFF99"/>
          </a:solidFill>
          <a:ln w="19050">
            <a:solidFill>
              <a:schemeClr val="tx2"/>
            </a:solidFill>
            <a:miter lim="800000"/>
            <a:headEnd/>
            <a:tailEnd/>
          </a:ln>
          <a:effectLst/>
        </p:spPr>
        <p:txBody>
          <a:bodyPr wrap="none" anchor="ctr"/>
          <a:lstStyle/>
          <a:p>
            <a:endParaRPr lang="zh-CN" altLang="en-US"/>
          </a:p>
        </p:txBody>
      </p:sp>
      <p:sp>
        <p:nvSpPr>
          <p:cNvPr id="781449" name="Line 137"/>
          <p:cNvSpPr>
            <a:spLocks noChangeShapeType="1"/>
          </p:cNvSpPr>
          <p:nvPr/>
        </p:nvSpPr>
        <p:spPr bwMode="auto">
          <a:xfrm>
            <a:off x="3798888" y="2078038"/>
            <a:ext cx="1587" cy="358775"/>
          </a:xfrm>
          <a:prstGeom prst="line">
            <a:avLst/>
          </a:prstGeom>
          <a:noFill/>
          <a:ln w="9525">
            <a:solidFill>
              <a:schemeClr val="tx1"/>
            </a:solidFill>
            <a:round/>
            <a:headEnd/>
            <a:tailEnd/>
          </a:ln>
          <a:effectLst/>
        </p:spPr>
        <p:txBody>
          <a:bodyPr wrap="none" anchor="ctr"/>
          <a:lstStyle/>
          <a:p>
            <a:endParaRPr lang="zh-CN" altLang="en-US"/>
          </a:p>
        </p:txBody>
      </p:sp>
      <p:sp>
        <p:nvSpPr>
          <p:cNvPr id="781450" name="Line 138"/>
          <p:cNvSpPr>
            <a:spLocks noChangeShapeType="1"/>
          </p:cNvSpPr>
          <p:nvPr/>
        </p:nvSpPr>
        <p:spPr bwMode="auto">
          <a:xfrm>
            <a:off x="5143500" y="2078038"/>
            <a:ext cx="1588" cy="358775"/>
          </a:xfrm>
          <a:prstGeom prst="line">
            <a:avLst/>
          </a:prstGeom>
          <a:noFill/>
          <a:ln w="9525">
            <a:solidFill>
              <a:schemeClr val="tx1"/>
            </a:solidFill>
            <a:round/>
            <a:headEnd/>
            <a:tailEnd/>
          </a:ln>
          <a:effectLst/>
        </p:spPr>
        <p:txBody>
          <a:bodyPr wrap="none" anchor="ctr"/>
          <a:lstStyle/>
          <a:p>
            <a:endParaRPr lang="zh-CN" altLang="en-US"/>
          </a:p>
        </p:txBody>
      </p:sp>
      <p:sp>
        <p:nvSpPr>
          <p:cNvPr id="781451" name="Line 139"/>
          <p:cNvSpPr>
            <a:spLocks noChangeShapeType="1"/>
          </p:cNvSpPr>
          <p:nvPr/>
        </p:nvSpPr>
        <p:spPr bwMode="auto">
          <a:xfrm>
            <a:off x="6489700" y="2078038"/>
            <a:ext cx="1588" cy="358775"/>
          </a:xfrm>
          <a:prstGeom prst="line">
            <a:avLst/>
          </a:prstGeom>
          <a:noFill/>
          <a:ln w="9525">
            <a:solidFill>
              <a:schemeClr val="tx1"/>
            </a:solidFill>
            <a:round/>
            <a:headEnd/>
            <a:tailEnd/>
          </a:ln>
          <a:effectLst/>
        </p:spPr>
        <p:txBody>
          <a:bodyPr wrap="none" anchor="ctr"/>
          <a:lstStyle/>
          <a:p>
            <a:endParaRPr lang="zh-CN" altLang="en-US"/>
          </a:p>
        </p:txBody>
      </p:sp>
      <p:sp>
        <p:nvSpPr>
          <p:cNvPr id="781453" name="Text Box 141"/>
          <p:cNvSpPr txBox="1">
            <a:spLocks noChangeArrowheads="1"/>
          </p:cNvSpPr>
          <p:nvPr/>
        </p:nvSpPr>
        <p:spPr bwMode="auto">
          <a:xfrm>
            <a:off x="2635250" y="2060575"/>
            <a:ext cx="1000125" cy="334963"/>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request-id</a:t>
            </a:r>
          </a:p>
        </p:txBody>
      </p:sp>
      <p:sp>
        <p:nvSpPr>
          <p:cNvPr id="781454" name="Text Box 142"/>
          <p:cNvSpPr txBox="1">
            <a:spLocks noChangeArrowheads="1"/>
          </p:cNvSpPr>
          <p:nvPr/>
        </p:nvSpPr>
        <p:spPr bwMode="auto">
          <a:xfrm>
            <a:off x="3889375" y="2060575"/>
            <a:ext cx="1116013" cy="334963"/>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error-status</a:t>
            </a:r>
          </a:p>
        </p:txBody>
      </p:sp>
      <p:sp>
        <p:nvSpPr>
          <p:cNvPr id="781455" name="Text Box 143"/>
          <p:cNvSpPr txBox="1">
            <a:spLocks noChangeArrowheads="1"/>
          </p:cNvSpPr>
          <p:nvPr/>
        </p:nvSpPr>
        <p:spPr bwMode="auto">
          <a:xfrm>
            <a:off x="5233988" y="2060575"/>
            <a:ext cx="1101725" cy="334963"/>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error-index</a:t>
            </a:r>
          </a:p>
        </p:txBody>
      </p:sp>
      <p:sp>
        <p:nvSpPr>
          <p:cNvPr id="781456" name="Text Box 144"/>
          <p:cNvSpPr txBox="1">
            <a:spLocks noChangeArrowheads="1"/>
          </p:cNvSpPr>
          <p:nvPr/>
        </p:nvSpPr>
        <p:spPr bwMode="auto">
          <a:xfrm>
            <a:off x="6578600" y="2060575"/>
            <a:ext cx="1609725" cy="334963"/>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variable-bindings</a:t>
            </a:r>
          </a:p>
        </p:txBody>
      </p:sp>
      <p:sp>
        <p:nvSpPr>
          <p:cNvPr id="781457" name="Line 145"/>
          <p:cNvSpPr>
            <a:spLocks noChangeShapeType="1"/>
          </p:cNvSpPr>
          <p:nvPr/>
        </p:nvSpPr>
        <p:spPr bwMode="auto">
          <a:xfrm flipH="1">
            <a:off x="4338638" y="2705100"/>
            <a:ext cx="0" cy="582613"/>
          </a:xfrm>
          <a:prstGeom prst="line">
            <a:avLst/>
          </a:prstGeom>
          <a:noFill/>
          <a:ln w="9525">
            <a:solidFill>
              <a:schemeClr val="tx1"/>
            </a:solidFill>
            <a:round/>
            <a:headEnd/>
            <a:tailEnd/>
          </a:ln>
          <a:effectLst/>
        </p:spPr>
        <p:txBody>
          <a:bodyPr wrap="none" anchor="ctr"/>
          <a:lstStyle/>
          <a:p>
            <a:endParaRPr lang="zh-CN" altLang="en-US"/>
          </a:p>
        </p:txBody>
      </p:sp>
      <p:sp>
        <p:nvSpPr>
          <p:cNvPr id="781458" name="Line 146"/>
          <p:cNvSpPr>
            <a:spLocks noChangeShapeType="1"/>
          </p:cNvSpPr>
          <p:nvPr/>
        </p:nvSpPr>
        <p:spPr bwMode="auto">
          <a:xfrm>
            <a:off x="2768600" y="2705100"/>
            <a:ext cx="0" cy="604838"/>
          </a:xfrm>
          <a:prstGeom prst="line">
            <a:avLst/>
          </a:prstGeom>
          <a:noFill/>
          <a:ln w="9525">
            <a:solidFill>
              <a:schemeClr val="tx1"/>
            </a:solidFill>
            <a:round/>
            <a:headEnd/>
            <a:tailEnd/>
          </a:ln>
          <a:effectLst/>
        </p:spPr>
        <p:txBody>
          <a:bodyPr wrap="none" anchor="ctr"/>
          <a:lstStyle/>
          <a:p>
            <a:endParaRPr lang="zh-CN" altLang="en-US"/>
          </a:p>
        </p:txBody>
      </p:sp>
      <p:sp>
        <p:nvSpPr>
          <p:cNvPr id="781459" name="Line 147"/>
          <p:cNvSpPr>
            <a:spLocks noChangeShapeType="1"/>
          </p:cNvSpPr>
          <p:nvPr/>
        </p:nvSpPr>
        <p:spPr bwMode="auto">
          <a:xfrm flipH="1">
            <a:off x="1076325" y="2705100"/>
            <a:ext cx="4763" cy="596900"/>
          </a:xfrm>
          <a:prstGeom prst="line">
            <a:avLst/>
          </a:prstGeom>
          <a:noFill/>
          <a:ln w="9525">
            <a:solidFill>
              <a:schemeClr val="tx1"/>
            </a:solidFill>
            <a:round/>
            <a:headEnd/>
            <a:tailEnd/>
          </a:ln>
          <a:effectLst/>
        </p:spPr>
        <p:txBody>
          <a:bodyPr wrap="none" anchor="ctr"/>
          <a:lstStyle/>
          <a:p>
            <a:endParaRPr lang="zh-CN" altLang="en-US"/>
          </a:p>
        </p:txBody>
      </p:sp>
      <p:sp>
        <p:nvSpPr>
          <p:cNvPr id="781460" name="Line 148"/>
          <p:cNvSpPr>
            <a:spLocks noChangeShapeType="1"/>
          </p:cNvSpPr>
          <p:nvPr/>
        </p:nvSpPr>
        <p:spPr bwMode="auto">
          <a:xfrm>
            <a:off x="1528763" y="2705100"/>
            <a:ext cx="0" cy="593725"/>
          </a:xfrm>
          <a:prstGeom prst="line">
            <a:avLst/>
          </a:prstGeom>
          <a:noFill/>
          <a:ln w="9525">
            <a:solidFill>
              <a:schemeClr val="tx1"/>
            </a:solidFill>
            <a:round/>
            <a:headEnd/>
            <a:tailEnd/>
          </a:ln>
          <a:effectLst/>
        </p:spPr>
        <p:txBody>
          <a:bodyPr wrap="none" anchor="ctr"/>
          <a:lstStyle/>
          <a:p>
            <a:endParaRPr lang="zh-CN" altLang="en-US"/>
          </a:p>
        </p:txBody>
      </p:sp>
      <p:sp>
        <p:nvSpPr>
          <p:cNvPr id="781461" name="Line 149"/>
          <p:cNvSpPr>
            <a:spLocks noChangeShapeType="1"/>
          </p:cNvSpPr>
          <p:nvPr/>
        </p:nvSpPr>
        <p:spPr bwMode="auto">
          <a:xfrm>
            <a:off x="7475538" y="2705100"/>
            <a:ext cx="0" cy="593725"/>
          </a:xfrm>
          <a:prstGeom prst="line">
            <a:avLst/>
          </a:prstGeom>
          <a:noFill/>
          <a:ln w="9525">
            <a:solidFill>
              <a:schemeClr val="tx1"/>
            </a:solidFill>
            <a:round/>
            <a:headEnd/>
            <a:tailEnd/>
          </a:ln>
          <a:effectLst/>
        </p:spPr>
        <p:txBody>
          <a:bodyPr wrap="none" anchor="ctr"/>
          <a:lstStyle/>
          <a:p>
            <a:endParaRPr lang="zh-CN" altLang="en-US"/>
          </a:p>
        </p:txBody>
      </p:sp>
      <p:sp>
        <p:nvSpPr>
          <p:cNvPr id="781462" name="Line 150"/>
          <p:cNvSpPr>
            <a:spLocks noChangeShapeType="1"/>
          </p:cNvSpPr>
          <p:nvPr/>
        </p:nvSpPr>
        <p:spPr bwMode="auto">
          <a:xfrm>
            <a:off x="7923213" y="2705100"/>
            <a:ext cx="0" cy="604838"/>
          </a:xfrm>
          <a:prstGeom prst="line">
            <a:avLst/>
          </a:prstGeom>
          <a:noFill/>
          <a:ln w="9525">
            <a:solidFill>
              <a:schemeClr val="tx1"/>
            </a:solidFill>
            <a:round/>
            <a:headEnd/>
            <a:tailEnd/>
          </a:ln>
          <a:effectLst/>
        </p:spPr>
        <p:txBody>
          <a:bodyPr wrap="none" anchor="ctr"/>
          <a:lstStyle/>
          <a:p>
            <a:endParaRPr lang="zh-CN" altLang="en-US"/>
          </a:p>
        </p:txBody>
      </p:sp>
      <p:sp>
        <p:nvSpPr>
          <p:cNvPr id="781463" name="Text Box 151"/>
          <p:cNvSpPr txBox="1">
            <a:spLocks noChangeArrowheads="1"/>
          </p:cNvSpPr>
          <p:nvPr/>
        </p:nvSpPr>
        <p:spPr bwMode="auto">
          <a:xfrm>
            <a:off x="34925" y="2689225"/>
            <a:ext cx="1050925"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INTEGER</a:t>
            </a:r>
          </a:p>
        </p:txBody>
      </p:sp>
      <p:sp>
        <p:nvSpPr>
          <p:cNvPr id="781464" name="Text Box 152"/>
          <p:cNvSpPr txBox="1">
            <a:spLocks noChangeArrowheads="1"/>
          </p:cNvSpPr>
          <p:nvPr/>
        </p:nvSpPr>
        <p:spPr bwMode="auto">
          <a:xfrm>
            <a:off x="1536700" y="2689225"/>
            <a:ext cx="1216025"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V</a:t>
            </a:r>
          </a:p>
          <a:p>
            <a:r>
              <a:rPr kumimoji="1" lang="en-US" altLang="zh-CN" sz="1600">
                <a:solidFill>
                  <a:schemeClr val="folHlink"/>
                </a:solidFill>
                <a:latin typeface="Times New Roman" pitchFamily="18" charset="0"/>
              </a:rPr>
              <a:t>05 AE 56 02</a:t>
            </a:r>
          </a:p>
        </p:txBody>
      </p:sp>
      <p:sp>
        <p:nvSpPr>
          <p:cNvPr id="781465" name="Text Box 153"/>
          <p:cNvSpPr txBox="1">
            <a:spLocks noChangeArrowheads="1"/>
          </p:cNvSpPr>
          <p:nvPr/>
        </p:nvSpPr>
        <p:spPr bwMode="auto">
          <a:xfrm>
            <a:off x="4002088" y="2689225"/>
            <a:ext cx="388937"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V</a:t>
            </a:r>
          </a:p>
          <a:p>
            <a:r>
              <a:rPr kumimoji="1" lang="en-US" altLang="zh-CN" sz="1600">
                <a:solidFill>
                  <a:schemeClr val="folHlink"/>
                </a:solidFill>
                <a:latin typeface="Times New Roman" pitchFamily="18" charset="0"/>
              </a:rPr>
              <a:t>00</a:t>
            </a:r>
          </a:p>
        </p:txBody>
      </p:sp>
      <p:sp>
        <p:nvSpPr>
          <p:cNvPr id="781466" name="Text Box 154"/>
          <p:cNvSpPr txBox="1">
            <a:spLocks noChangeArrowheads="1"/>
          </p:cNvSpPr>
          <p:nvPr/>
        </p:nvSpPr>
        <p:spPr bwMode="auto">
          <a:xfrm>
            <a:off x="5886450" y="2689225"/>
            <a:ext cx="1601788"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SEQUENCE OF </a:t>
            </a:r>
          </a:p>
        </p:txBody>
      </p:sp>
      <p:sp>
        <p:nvSpPr>
          <p:cNvPr id="781467" name="Line 155"/>
          <p:cNvSpPr>
            <a:spLocks noChangeShapeType="1"/>
          </p:cNvSpPr>
          <p:nvPr/>
        </p:nvSpPr>
        <p:spPr bwMode="auto">
          <a:xfrm>
            <a:off x="3725863" y="2705100"/>
            <a:ext cx="0" cy="604838"/>
          </a:xfrm>
          <a:prstGeom prst="line">
            <a:avLst/>
          </a:prstGeom>
          <a:noFill/>
          <a:ln w="9525">
            <a:solidFill>
              <a:schemeClr val="tx1"/>
            </a:solidFill>
            <a:round/>
            <a:headEnd/>
            <a:tailEnd/>
          </a:ln>
          <a:effectLst/>
        </p:spPr>
        <p:txBody>
          <a:bodyPr wrap="none" anchor="ctr"/>
          <a:lstStyle/>
          <a:p>
            <a:endParaRPr lang="zh-CN" altLang="en-US"/>
          </a:p>
        </p:txBody>
      </p:sp>
      <p:sp>
        <p:nvSpPr>
          <p:cNvPr id="781468" name="Line 156"/>
          <p:cNvSpPr>
            <a:spLocks noChangeShapeType="1"/>
          </p:cNvSpPr>
          <p:nvPr/>
        </p:nvSpPr>
        <p:spPr bwMode="auto">
          <a:xfrm>
            <a:off x="4054475" y="2705100"/>
            <a:ext cx="0" cy="582613"/>
          </a:xfrm>
          <a:prstGeom prst="line">
            <a:avLst/>
          </a:prstGeom>
          <a:noFill/>
          <a:ln w="9525">
            <a:solidFill>
              <a:schemeClr val="tx1"/>
            </a:solidFill>
            <a:round/>
            <a:headEnd/>
            <a:tailEnd/>
          </a:ln>
          <a:effectLst/>
        </p:spPr>
        <p:txBody>
          <a:bodyPr wrap="none" anchor="ctr"/>
          <a:lstStyle/>
          <a:p>
            <a:endParaRPr lang="zh-CN" altLang="en-US"/>
          </a:p>
        </p:txBody>
      </p:sp>
      <p:sp>
        <p:nvSpPr>
          <p:cNvPr id="781469" name="Text Box 157"/>
          <p:cNvSpPr txBox="1">
            <a:spLocks noChangeArrowheads="1"/>
          </p:cNvSpPr>
          <p:nvPr/>
        </p:nvSpPr>
        <p:spPr bwMode="auto">
          <a:xfrm>
            <a:off x="4292600" y="2689225"/>
            <a:ext cx="1049338"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INTEGER</a:t>
            </a:r>
          </a:p>
        </p:txBody>
      </p:sp>
      <p:sp>
        <p:nvSpPr>
          <p:cNvPr id="781470" name="Line 158"/>
          <p:cNvSpPr>
            <a:spLocks noChangeShapeType="1"/>
          </p:cNvSpPr>
          <p:nvPr/>
        </p:nvSpPr>
        <p:spPr bwMode="auto">
          <a:xfrm>
            <a:off x="5943600" y="2716213"/>
            <a:ext cx="0" cy="582612"/>
          </a:xfrm>
          <a:prstGeom prst="line">
            <a:avLst/>
          </a:prstGeom>
          <a:noFill/>
          <a:ln w="9525">
            <a:solidFill>
              <a:schemeClr val="tx1"/>
            </a:solidFill>
            <a:round/>
            <a:headEnd/>
            <a:tailEnd/>
          </a:ln>
          <a:effectLst/>
        </p:spPr>
        <p:txBody>
          <a:bodyPr wrap="none" anchor="ctr"/>
          <a:lstStyle/>
          <a:p>
            <a:endParaRPr lang="zh-CN" altLang="en-US"/>
          </a:p>
        </p:txBody>
      </p:sp>
      <p:sp>
        <p:nvSpPr>
          <p:cNvPr id="781471" name="Text Box 159"/>
          <p:cNvSpPr txBox="1">
            <a:spLocks noChangeArrowheads="1"/>
          </p:cNvSpPr>
          <p:nvPr/>
        </p:nvSpPr>
        <p:spPr bwMode="auto">
          <a:xfrm>
            <a:off x="5584825" y="2689225"/>
            <a:ext cx="387350"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V</a:t>
            </a:r>
          </a:p>
          <a:p>
            <a:r>
              <a:rPr kumimoji="1" lang="en-US" altLang="zh-CN" sz="1600">
                <a:solidFill>
                  <a:schemeClr val="folHlink"/>
                </a:solidFill>
                <a:latin typeface="Times New Roman" pitchFamily="18" charset="0"/>
              </a:rPr>
              <a:t>00</a:t>
            </a:r>
          </a:p>
        </p:txBody>
      </p:sp>
      <p:sp>
        <p:nvSpPr>
          <p:cNvPr id="781472" name="Line 160"/>
          <p:cNvSpPr>
            <a:spLocks noChangeShapeType="1"/>
          </p:cNvSpPr>
          <p:nvPr/>
        </p:nvSpPr>
        <p:spPr bwMode="auto">
          <a:xfrm>
            <a:off x="5308600" y="2705100"/>
            <a:ext cx="0" cy="582613"/>
          </a:xfrm>
          <a:prstGeom prst="line">
            <a:avLst/>
          </a:prstGeom>
          <a:noFill/>
          <a:ln w="9525">
            <a:solidFill>
              <a:schemeClr val="tx1"/>
            </a:solidFill>
            <a:round/>
            <a:headEnd/>
            <a:tailEnd/>
          </a:ln>
          <a:effectLst/>
        </p:spPr>
        <p:txBody>
          <a:bodyPr wrap="none" anchor="ctr"/>
          <a:lstStyle/>
          <a:p>
            <a:endParaRPr lang="zh-CN" altLang="en-US"/>
          </a:p>
        </p:txBody>
      </p:sp>
      <p:sp>
        <p:nvSpPr>
          <p:cNvPr id="781473" name="Line 161"/>
          <p:cNvSpPr>
            <a:spLocks noChangeShapeType="1"/>
          </p:cNvSpPr>
          <p:nvPr/>
        </p:nvSpPr>
        <p:spPr bwMode="auto">
          <a:xfrm>
            <a:off x="5637213" y="2705100"/>
            <a:ext cx="0" cy="593725"/>
          </a:xfrm>
          <a:prstGeom prst="line">
            <a:avLst/>
          </a:prstGeom>
          <a:noFill/>
          <a:ln w="9525">
            <a:solidFill>
              <a:schemeClr val="tx1"/>
            </a:solidFill>
            <a:round/>
            <a:headEnd/>
            <a:tailEnd/>
          </a:ln>
          <a:effectLst/>
        </p:spPr>
        <p:txBody>
          <a:bodyPr wrap="none" anchor="ctr"/>
          <a:lstStyle/>
          <a:p>
            <a:endParaRPr lang="zh-CN" altLang="en-US"/>
          </a:p>
        </p:txBody>
      </p:sp>
      <p:sp>
        <p:nvSpPr>
          <p:cNvPr id="781474" name="Line 162"/>
          <p:cNvSpPr>
            <a:spLocks noChangeShapeType="1"/>
          </p:cNvSpPr>
          <p:nvPr/>
        </p:nvSpPr>
        <p:spPr bwMode="auto">
          <a:xfrm flipV="1">
            <a:off x="95250" y="2436813"/>
            <a:ext cx="2449513" cy="265112"/>
          </a:xfrm>
          <a:prstGeom prst="line">
            <a:avLst/>
          </a:prstGeom>
          <a:noFill/>
          <a:ln w="9525">
            <a:solidFill>
              <a:schemeClr val="tx1"/>
            </a:solidFill>
            <a:round/>
            <a:headEnd/>
            <a:tailEnd/>
          </a:ln>
          <a:effectLst/>
        </p:spPr>
        <p:txBody>
          <a:bodyPr wrap="none" anchor="ctr"/>
          <a:lstStyle/>
          <a:p>
            <a:endParaRPr lang="zh-CN" altLang="en-US"/>
          </a:p>
        </p:txBody>
      </p:sp>
      <p:sp>
        <p:nvSpPr>
          <p:cNvPr id="781475" name="Line 163"/>
          <p:cNvSpPr>
            <a:spLocks noChangeShapeType="1"/>
          </p:cNvSpPr>
          <p:nvPr/>
        </p:nvSpPr>
        <p:spPr bwMode="auto">
          <a:xfrm flipV="1">
            <a:off x="2768600" y="2436813"/>
            <a:ext cx="1031875" cy="260350"/>
          </a:xfrm>
          <a:prstGeom prst="line">
            <a:avLst/>
          </a:prstGeom>
          <a:noFill/>
          <a:ln w="9525">
            <a:solidFill>
              <a:schemeClr val="tx1"/>
            </a:solidFill>
            <a:round/>
            <a:headEnd/>
            <a:tailEnd/>
          </a:ln>
          <a:effectLst/>
        </p:spPr>
        <p:txBody>
          <a:bodyPr wrap="none" anchor="ctr"/>
          <a:lstStyle/>
          <a:p>
            <a:endParaRPr lang="zh-CN" altLang="en-US"/>
          </a:p>
        </p:txBody>
      </p:sp>
      <p:sp>
        <p:nvSpPr>
          <p:cNvPr id="781476" name="Line 164"/>
          <p:cNvSpPr>
            <a:spLocks noChangeShapeType="1"/>
          </p:cNvSpPr>
          <p:nvPr/>
        </p:nvSpPr>
        <p:spPr bwMode="auto">
          <a:xfrm flipV="1">
            <a:off x="4338638" y="2436813"/>
            <a:ext cx="806450" cy="268287"/>
          </a:xfrm>
          <a:prstGeom prst="line">
            <a:avLst/>
          </a:prstGeom>
          <a:noFill/>
          <a:ln w="9525">
            <a:solidFill>
              <a:schemeClr val="tx1"/>
            </a:solidFill>
            <a:round/>
            <a:headEnd/>
            <a:tailEnd/>
          </a:ln>
          <a:effectLst/>
        </p:spPr>
        <p:txBody>
          <a:bodyPr wrap="none" anchor="ctr"/>
          <a:lstStyle/>
          <a:p>
            <a:endParaRPr lang="zh-CN" altLang="en-US"/>
          </a:p>
        </p:txBody>
      </p:sp>
      <p:sp>
        <p:nvSpPr>
          <p:cNvPr id="781477" name="Line 165"/>
          <p:cNvSpPr>
            <a:spLocks noChangeShapeType="1"/>
          </p:cNvSpPr>
          <p:nvPr/>
        </p:nvSpPr>
        <p:spPr bwMode="auto">
          <a:xfrm flipV="1">
            <a:off x="5937250" y="2436813"/>
            <a:ext cx="552450" cy="268287"/>
          </a:xfrm>
          <a:prstGeom prst="line">
            <a:avLst/>
          </a:prstGeom>
          <a:noFill/>
          <a:ln w="9525">
            <a:solidFill>
              <a:schemeClr val="tx1"/>
            </a:solidFill>
            <a:round/>
            <a:headEnd/>
            <a:tailEnd/>
          </a:ln>
          <a:effectLst/>
        </p:spPr>
        <p:txBody>
          <a:bodyPr wrap="none" anchor="ctr"/>
          <a:lstStyle/>
          <a:p>
            <a:endParaRPr lang="zh-CN" altLang="en-US"/>
          </a:p>
        </p:txBody>
      </p:sp>
      <p:sp>
        <p:nvSpPr>
          <p:cNvPr id="781511" name="Rectangle 199"/>
          <p:cNvSpPr>
            <a:spLocks noChangeArrowheads="1"/>
          </p:cNvSpPr>
          <p:nvPr/>
        </p:nvSpPr>
        <p:spPr bwMode="auto">
          <a:xfrm>
            <a:off x="7926388" y="2711450"/>
            <a:ext cx="884237" cy="596900"/>
          </a:xfrm>
          <a:prstGeom prst="rect">
            <a:avLst/>
          </a:prstGeom>
          <a:solidFill>
            <a:srgbClr val="CC99FF"/>
          </a:solidFill>
          <a:ln w="19050" algn="ctr">
            <a:noFill/>
            <a:miter lim="800000"/>
            <a:headEnd/>
            <a:tailEnd/>
          </a:ln>
          <a:effectLst/>
        </p:spPr>
        <p:txBody>
          <a:bodyPr wrap="none" anchor="ctr"/>
          <a:lstStyle/>
          <a:p>
            <a:endParaRPr lang="zh-CN" altLang="en-US"/>
          </a:p>
        </p:txBody>
      </p:sp>
      <p:sp>
        <p:nvSpPr>
          <p:cNvPr id="781478" name="Text Box 166"/>
          <p:cNvSpPr txBox="1">
            <a:spLocks noChangeArrowheads="1"/>
          </p:cNvSpPr>
          <p:nvPr/>
        </p:nvSpPr>
        <p:spPr bwMode="auto">
          <a:xfrm>
            <a:off x="7881938" y="2813050"/>
            <a:ext cx="884237" cy="336550"/>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VarBind</a:t>
            </a:r>
          </a:p>
        </p:txBody>
      </p:sp>
      <p:sp>
        <p:nvSpPr>
          <p:cNvPr id="781479" name="Line 167"/>
          <p:cNvSpPr>
            <a:spLocks noChangeShapeType="1"/>
          </p:cNvSpPr>
          <p:nvPr/>
        </p:nvSpPr>
        <p:spPr bwMode="auto">
          <a:xfrm>
            <a:off x="8281988" y="2436813"/>
            <a:ext cx="538162" cy="284162"/>
          </a:xfrm>
          <a:prstGeom prst="line">
            <a:avLst/>
          </a:prstGeom>
          <a:noFill/>
          <a:ln w="9525">
            <a:solidFill>
              <a:schemeClr val="tx1"/>
            </a:solidFill>
            <a:round/>
            <a:headEnd/>
            <a:tailEnd/>
          </a:ln>
          <a:effectLst/>
        </p:spPr>
        <p:txBody>
          <a:bodyPr wrap="none" anchor="ctr"/>
          <a:lstStyle/>
          <a:p>
            <a:endParaRPr lang="zh-CN" altLang="en-US"/>
          </a:p>
        </p:txBody>
      </p:sp>
      <p:sp>
        <p:nvSpPr>
          <p:cNvPr id="781481" name="Line 169"/>
          <p:cNvSpPr>
            <a:spLocks noChangeShapeType="1"/>
          </p:cNvSpPr>
          <p:nvPr/>
        </p:nvSpPr>
        <p:spPr bwMode="auto">
          <a:xfrm>
            <a:off x="6757988" y="3671888"/>
            <a:ext cx="0" cy="608012"/>
          </a:xfrm>
          <a:prstGeom prst="line">
            <a:avLst/>
          </a:prstGeom>
          <a:noFill/>
          <a:ln w="9525">
            <a:solidFill>
              <a:schemeClr val="tx1"/>
            </a:solidFill>
            <a:round/>
            <a:headEnd/>
            <a:tailEnd/>
          </a:ln>
          <a:effectLst/>
        </p:spPr>
        <p:txBody>
          <a:bodyPr wrap="none" anchor="ctr"/>
          <a:lstStyle/>
          <a:p>
            <a:endParaRPr lang="zh-CN" altLang="en-US"/>
          </a:p>
        </p:txBody>
      </p:sp>
      <p:sp>
        <p:nvSpPr>
          <p:cNvPr id="781482" name="Line 170"/>
          <p:cNvSpPr>
            <a:spLocks noChangeShapeType="1"/>
          </p:cNvSpPr>
          <p:nvPr/>
        </p:nvSpPr>
        <p:spPr bwMode="auto">
          <a:xfrm flipV="1">
            <a:off x="5510213" y="3313113"/>
            <a:ext cx="2409825" cy="365125"/>
          </a:xfrm>
          <a:prstGeom prst="line">
            <a:avLst/>
          </a:prstGeom>
          <a:noFill/>
          <a:ln w="9525">
            <a:solidFill>
              <a:schemeClr val="tx1"/>
            </a:solidFill>
            <a:round/>
            <a:headEnd/>
            <a:tailEnd/>
          </a:ln>
          <a:effectLst/>
        </p:spPr>
        <p:txBody>
          <a:bodyPr wrap="none" anchor="ctr"/>
          <a:lstStyle/>
          <a:p>
            <a:endParaRPr lang="zh-CN" altLang="en-US"/>
          </a:p>
        </p:txBody>
      </p:sp>
      <p:sp>
        <p:nvSpPr>
          <p:cNvPr id="781483" name="Line 171"/>
          <p:cNvSpPr>
            <a:spLocks noChangeShapeType="1"/>
          </p:cNvSpPr>
          <p:nvPr/>
        </p:nvSpPr>
        <p:spPr bwMode="auto">
          <a:xfrm>
            <a:off x="8809038" y="3313113"/>
            <a:ext cx="0" cy="358775"/>
          </a:xfrm>
          <a:prstGeom prst="line">
            <a:avLst/>
          </a:prstGeom>
          <a:noFill/>
          <a:ln w="9525">
            <a:solidFill>
              <a:schemeClr val="tx1"/>
            </a:solidFill>
            <a:round/>
            <a:headEnd/>
            <a:tailEnd/>
          </a:ln>
          <a:effectLst/>
        </p:spPr>
        <p:txBody>
          <a:bodyPr wrap="none" anchor="ctr"/>
          <a:lstStyle/>
          <a:p>
            <a:endParaRPr lang="zh-CN" altLang="en-US"/>
          </a:p>
        </p:txBody>
      </p:sp>
      <p:sp>
        <p:nvSpPr>
          <p:cNvPr id="781484" name="Rectangle 172"/>
          <p:cNvSpPr>
            <a:spLocks noChangeArrowheads="1"/>
          </p:cNvSpPr>
          <p:nvPr/>
        </p:nvSpPr>
        <p:spPr bwMode="auto">
          <a:xfrm>
            <a:off x="2932113" y="4656138"/>
            <a:ext cx="6067425" cy="627062"/>
          </a:xfrm>
          <a:prstGeom prst="rect">
            <a:avLst/>
          </a:prstGeom>
          <a:noFill/>
          <a:ln w="19050">
            <a:solidFill>
              <a:schemeClr val="tx2"/>
            </a:solidFill>
            <a:miter lim="800000"/>
            <a:headEnd/>
            <a:tailEnd/>
          </a:ln>
          <a:effectLst/>
        </p:spPr>
        <p:txBody>
          <a:bodyPr wrap="none" anchor="ctr"/>
          <a:lstStyle/>
          <a:p>
            <a:endParaRPr lang="zh-CN" altLang="en-US"/>
          </a:p>
        </p:txBody>
      </p:sp>
      <p:sp>
        <p:nvSpPr>
          <p:cNvPr id="781485" name="Line 173"/>
          <p:cNvSpPr>
            <a:spLocks noChangeShapeType="1"/>
          </p:cNvSpPr>
          <p:nvPr/>
        </p:nvSpPr>
        <p:spPr bwMode="auto">
          <a:xfrm>
            <a:off x="7834313" y="4656138"/>
            <a:ext cx="0" cy="627062"/>
          </a:xfrm>
          <a:prstGeom prst="line">
            <a:avLst/>
          </a:prstGeom>
          <a:noFill/>
          <a:ln w="9525">
            <a:solidFill>
              <a:schemeClr val="tx1"/>
            </a:solidFill>
            <a:round/>
            <a:headEnd/>
            <a:tailEnd/>
          </a:ln>
          <a:effectLst/>
        </p:spPr>
        <p:txBody>
          <a:bodyPr wrap="none" anchor="ctr"/>
          <a:lstStyle/>
          <a:p>
            <a:endParaRPr lang="zh-CN" altLang="en-US"/>
          </a:p>
        </p:txBody>
      </p:sp>
      <p:sp>
        <p:nvSpPr>
          <p:cNvPr id="781486" name="Line 174"/>
          <p:cNvSpPr>
            <a:spLocks noChangeShapeType="1"/>
          </p:cNvSpPr>
          <p:nvPr/>
        </p:nvSpPr>
        <p:spPr bwMode="auto">
          <a:xfrm>
            <a:off x="4965700" y="4656138"/>
            <a:ext cx="0" cy="627062"/>
          </a:xfrm>
          <a:prstGeom prst="line">
            <a:avLst/>
          </a:prstGeom>
          <a:noFill/>
          <a:ln w="9525">
            <a:solidFill>
              <a:schemeClr val="tx1"/>
            </a:solidFill>
            <a:round/>
            <a:headEnd/>
            <a:tailEnd/>
          </a:ln>
          <a:effectLst/>
        </p:spPr>
        <p:txBody>
          <a:bodyPr wrap="none" anchor="ctr"/>
          <a:lstStyle/>
          <a:p>
            <a:endParaRPr lang="zh-CN" altLang="en-US"/>
          </a:p>
        </p:txBody>
      </p:sp>
      <p:sp>
        <p:nvSpPr>
          <p:cNvPr id="781513" name="Rectangle 201"/>
          <p:cNvSpPr>
            <a:spLocks noChangeArrowheads="1"/>
          </p:cNvSpPr>
          <p:nvPr/>
        </p:nvSpPr>
        <p:spPr bwMode="auto">
          <a:xfrm>
            <a:off x="3543300" y="1071563"/>
            <a:ext cx="571500" cy="538162"/>
          </a:xfrm>
          <a:prstGeom prst="rect">
            <a:avLst/>
          </a:prstGeom>
          <a:solidFill>
            <a:srgbClr val="66FF99"/>
          </a:solidFill>
          <a:ln w="9525">
            <a:noFill/>
            <a:miter lim="800000"/>
            <a:headEnd/>
            <a:tailEnd/>
          </a:ln>
          <a:effectLst/>
        </p:spPr>
        <p:txBody>
          <a:bodyPr wrap="none" anchor="ctr"/>
          <a:lstStyle/>
          <a:p>
            <a:endParaRPr lang="zh-CN" altLang="en-US"/>
          </a:p>
        </p:txBody>
      </p:sp>
      <p:sp>
        <p:nvSpPr>
          <p:cNvPr id="781487" name="Line 175"/>
          <p:cNvSpPr>
            <a:spLocks noChangeShapeType="1"/>
          </p:cNvSpPr>
          <p:nvPr/>
        </p:nvSpPr>
        <p:spPr bwMode="auto">
          <a:xfrm>
            <a:off x="5389563" y="4656138"/>
            <a:ext cx="0" cy="627062"/>
          </a:xfrm>
          <a:prstGeom prst="line">
            <a:avLst/>
          </a:prstGeom>
          <a:noFill/>
          <a:ln w="9525">
            <a:solidFill>
              <a:schemeClr val="tx1"/>
            </a:solidFill>
            <a:round/>
            <a:headEnd/>
            <a:tailEnd/>
          </a:ln>
          <a:effectLst/>
        </p:spPr>
        <p:txBody>
          <a:bodyPr wrap="none" anchor="ctr"/>
          <a:lstStyle/>
          <a:p>
            <a:endParaRPr lang="zh-CN" altLang="en-US"/>
          </a:p>
        </p:txBody>
      </p:sp>
      <p:sp>
        <p:nvSpPr>
          <p:cNvPr id="781488" name="Line 176"/>
          <p:cNvSpPr>
            <a:spLocks noChangeShapeType="1"/>
          </p:cNvSpPr>
          <p:nvPr/>
        </p:nvSpPr>
        <p:spPr bwMode="auto">
          <a:xfrm>
            <a:off x="8604250" y="4656138"/>
            <a:ext cx="0" cy="627062"/>
          </a:xfrm>
          <a:prstGeom prst="line">
            <a:avLst/>
          </a:prstGeom>
          <a:noFill/>
          <a:ln w="9525">
            <a:solidFill>
              <a:schemeClr val="tx1"/>
            </a:solidFill>
            <a:round/>
            <a:headEnd/>
            <a:tailEnd/>
          </a:ln>
          <a:effectLst/>
        </p:spPr>
        <p:txBody>
          <a:bodyPr wrap="none" anchor="ctr"/>
          <a:lstStyle/>
          <a:p>
            <a:endParaRPr lang="zh-CN" altLang="en-US"/>
          </a:p>
        </p:txBody>
      </p:sp>
      <p:sp>
        <p:nvSpPr>
          <p:cNvPr id="781514" name="Rectangle 202"/>
          <p:cNvSpPr>
            <a:spLocks noChangeArrowheads="1"/>
          </p:cNvSpPr>
          <p:nvPr/>
        </p:nvSpPr>
        <p:spPr bwMode="auto">
          <a:xfrm>
            <a:off x="4130675" y="1081088"/>
            <a:ext cx="571500" cy="528637"/>
          </a:xfrm>
          <a:prstGeom prst="rect">
            <a:avLst/>
          </a:prstGeom>
          <a:solidFill>
            <a:srgbClr val="FF9966"/>
          </a:solidFill>
          <a:ln w="9525">
            <a:noFill/>
            <a:miter lim="800000"/>
            <a:headEnd/>
            <a:tailEnd/>
          </a:ln>
          <a:effectLst/>
        </p:spPr>
        <p:txBody>
          <a:bodyPr wrap="none" anchor="ctr"/>
          <a:lstStyle/>
          <a:p>
            <a:endParaRPr lang="zh-CN" altLang="en-US"/>
          </a:p>
        </p:txBody>
      </p:sp>
      <p:sp>
        <p:nvSpPr>
          <p:cNvPr id="781439" name="Text Box 127"/>
          <p:cNvSpPr txBox="1">
            <a:spLocks noChangeArrowheads="1"/>
          </p:cNvSpPr>
          <p:nvPr/>
        </p:nvSpPr>
        <p:spPr bwMode="auto">
          <a:xfrm>
            <a:off x="3609975" y="1052513"/>
            <a:ext cx="431800" cy="581025"/>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 T</a:t>
            </a:r>
          </a:p>
          <a:p>
            <a:r>
              <a:rPr kumimoji="1" lang="en-US" altLang="zh-CN" sz="1600">
                <a:solidFill>
                  <a:schemeClr val="folHlink"/>
                </a:solidFill>
                <a:latin typeface="Times New Roman" pitchFamily="18" charset="0"/>
              </a:rPr>
              <a:t>A0</a:t>
            </a:r>
          </a:p>
        </p:txBody>
      </p:sp>
      <p:sp>
        <p:nvSpPr>
          <p:cNvPr id="781501" name="Rectangle 189"/>
          <p:cNvSpPr>
            <a:spLocks noChangeArrowheads="1"/>
          </p:cNvSpPr>
          <p:nvPr/>
        </p:nvSpPr>
        <p:spPr bwMode="auto">
          <a:xfrm>
            <a:off x="4714875" y="1085850"/>
            <a:ext cx="1085850" cy="523875"/>
          </a:xfrm>
          <a:prstGeom prst="rect">
            <a:avLst/>
          </a:prstGeom>
          <a:solidFill>
            <a:srgbClr val="FFFF99"/>
          </a:solidFill>
          <a:ln w="9525">
            <a:noFill/>
            <a:miter lim="800000"/>
            <a:headEnd/>
            <a:tailEnd/>
          </a:ln>
          <a:effectLst/>
        </p:spPr>
        <p:txBody>
          <a:bodyPr wrap="none" anchor="ctr"/>
          <a:lstStyle/>
          <a:p>
            <a:endParaRPr lang="zh-CN" altLang="en-US"/>
          </a:p>
        </p:txBody>
      </p:sp>
      <p:sp>
        <p:nvSpPr>
          <p:cNvPr id="781440" name="Text Box 128"/>
          <p:cNvSpPr txBox="1">
            <a:spLocks noChangeArrowheads="1"/>
          </p:cNvSpPr>
          <p:nvPr/>
        </p:nvSpPr>
        <p:spPr bwMode="auto">
          <a:xfrm>
            <a:off x="4165600" y="1052513"/>
            <a:ext cx="431800" cy="581025"/>
          </a:xfrm>
          <a:prstGeom prst="rect">
            <a:avLst/>
          </a:prstGeom>
          <a:noFill/>
          <a:ln w="9525">
            <a:noFill/>
            <a:miter lim="800000"/>
            <a:headEnd/>
            <a:tailEnd/>
          </a:ln>
          <a:effectLst/>
        </p:spPr>
        <p:txBody>
          <a:bodyPr wrap="none">
            <a:spAutoFit/>
          </a:bodyPr>
          <a:lstStyle/>
          <a:p>
            <a:r>
              <a:rPr kumimoji="1" lang="en-US" altLang="zh-CN" sz="900">
                <a:solidFill>
                  <a:schemeClr val="folHlink"/>
                </a:solidFill>
                <a:latin typeface="Times New Roman" pitchFamily="18" charset="0"/>
              </a:rPr>
              <a:t>  </a:t>
            </a:r>
            <a:r>
              <a:rPr kumimoji="1" lang="en-US" altLang="zh-CN" sz="1600">
                <a:solidFill>
                  <a:schemeClr val="folHlink"/>
                </a:solidFill>
                <a:latin typeface="Times New Roman" pitchFamily="18" charset="0"/>
              </a:rPr>
              <a:t>L</a:t>
            </a:r>
          </a:p>
          <a:p>
            <a:r>
              <a:rPr kumimoji="1" lang="en-US" altLang="zh-CN" sz="1600">
                <a:solidFill>
                  <a:schemeClr val="folHlink"/>
                </a:solidFill>
                <a:latin typeface="Times New Roman" pitchFamily="18" charset="0"/>
              </a:rPr>
              <a:t>1D</a:t>
            </a:r>
          </a:p>
        </p:txBody>
      </p:sp>
      <p:sp>
        <p:nvSpPr>
          <p:cNvPr id="781441" name="Text Box 129"/>
          <p:cNvSpPr txBox="1">
            <a:spLocks noChangeArrowheads="1"/>
          </p:cNvSpPr>
          <p:nvPr/>
        </p:nvSpPr>
        <p:spPr bwMode="auto">
          <a:xfrm>
            <a:off x="4686300" y="1052513"/>
            <a:ext cx="1133475" cy="581025"/>
          </a:xfrm>
          <a:prstGeom prst="rect">
            <a:avLst/>
          </a:prstGeom>
          <a:noFill/>
          <a:ln w="9525">
            <a:noFill/>
            <a:miter lim="800000"/>
            <a:headEnd/>
            <a:tailEnd/>
          </a:ln>
          <a:effectLst/>
        </p:spPr>
        <p:txBody>
          <a:bodyPr wrap="none">
            <a:spAutoFit/>
          </a:bodyPr>
          <a:lstStyle/>
          <a:p>
            <a:pPr algn="ctr"/>
            <a:r>
              <a:rPr kumimoji="1" lang="en-US" altLang="zh-CN" sz="1600">
                <a:solidFill>
                  <a:schemeClr val="folHlink"/>
                </a:solidFill>
                <a:latin typeface="Times New Roman" pitchFamily="18" charset="0"/>
              </a:rPr>
              <a:t>GetRequest</a:t>
            </a:r>
          </a:p>
          <a:p>
            <a:pPr algn="ctr"/>
            <a:r>
              <a:rPr kumimoji="1" lang="en-US" altLang="zh-CN" sz="1600">
                <a:solidFill>
                  <a:schemeClr val="folHlink"/>
                </a:solidFill>
                <a:latin typeface="Times New Roman" pitchFamily="18" charset="0"/>
              </a:rPr>
              <a:t>-PDU</a:t>
            </a:r>
          </a:p>
        </p:txBody>
      </p:sp>
      <p:sp>
        <p:nvSpPr>
          <p:cNvPr id="781447" name="Rectangle 135"/>
          <p:cNvSpPr>
            <a:spLocks noChangeArrowheads="1"/>
          </p:cNvSpPr>
          <p:nvPr/>
        </p:nvSpPr>
        <p:spPr bwMode="auto">
          <a:xfrm>
            <a:off x="3525838" y="1074738"/>
            <a:ext cx="2287587" cy="538162"/>
          </a:xfrm>
          <a:prstGeom prst="rect">
            <a:avLst/>
          </a:prstGeom>
          <a:noFill/>
          <a:ln w="19050">
            <a:solidFill>
              <a:schemeClr val="tx2"/>
            </a:solidFill>
            <a:miter lim="800000"/>
            <a:headEnd/>
            <a:tailEnd/>
          </a:ln>
          <a:effectLst/>
        </p:spPr>
        <p:txBody>
          <a:bodyPr wrap="none" anchor="ctr"/>
          <a:lstStyle/>
          <a:p>
            <a:endParaRPr lang="zh-CN" altLang="en-US"/>
          </a:p>
        </p:txBody>
      </p:sp>
      <p:sp>
        <p:nvSpPr>
          <p:cNvPr id="781489" name="Line 177"/>
          <p:cNvSpPr>
            <a:spLocks noChangeShapeType="1"/>
          </p:cNvSpPr>
          <p:nvPr/>
        </p:nvSpPr>
        <p:spPr bwMode="auto">
          <a:xfrm>
            <a:off x="4711700" y="1077913"/>
            <a:ext cx="0" cy="534987"/>
          </a:xfrm>
          <a:prstGeom prst="line">
            <a:avLst/>
          </a:prstGeom>
          <a:noFill/>
          <a:ln w="9525">
            <a:solidFill>
              <a:schemeClr val="tx1"/>
            </a:solidFill>
            <a:round/>
            <a:headEnd/>
            <a:tailEnd/>
          </a:ln>
          <a:effectLst/>
        </p:spPr>
        <p:txBody>
          <a:bodyPr wrap="none" anchor="ctr"/>
          <a:lstStyle/>
          <a:p>
            <a:endParaRPr lang="zh-CN" altLang="en-US"/>
          </a:p>
        </p:txBody>
      </p:sp>
      <p:sp>
        <p:nvSpPr>
          <p:cNvPr id="781490" name="Line 178"/>
          <p:cNvSpPr>
            <a:spLocks noChangeShapeType="1"/>
          </p:cNvSpPr>
          <p:nvPr/>
        </p:nvSpPr>
        <p:spPr bwMode="auto">
          <a:xfrm>
            <a:off x="4117975" y="1077913"/>
            <a:ext cx="0" cy="534987"/>
          </a:xfrm>
          <a:prstGeom prst="line">
            <a:avLst/>
          </a:prstGeom>
          <a:noFill/>
          <a:ln w="9525">
            <a:solidFill>
              <a:schemeClr val="tx1"/>
            </a:solidFill>
            <a:round/>
            <a:headEnd/>
            <a:tailEnd/>
          </a:ln>
          <a:effectLst/>
        </p:spPr>
        <p:txBody>
          <a:bodyPr wrap="none" anchor="ctr"/>
          <a:lstStyle/>
          <a:p>
            <a:endParaRPr lang="zh-CN" altLang="en-US"/>
          </a:p>
        </p:txBody>
      </p:sp>
      <p:sp>
        <p:nvSpPr>
          <p:cNvPr id="781491" name="Line 179"/>
          <p:cNvSpPr>
            <a:spLocks noChangeShapeType="1"/>
          </p:cNvSpPr>
          <p:nvPr/>
        </p:nvSpPr>
        <p:spPr bwMode="auto">
          <a:xfrm>
            <a:off x="7207250" y="3671888"/>
            <a:ext cx="0" cy="608012"/>
          </a:xfrm>
          <a:prstGeom prst="line">
            <a:avLst/>
          </a:prstGeom>
          <a:noFill/>
          <a:ln w="9525">
            <a:solidFill>
              <a:schemeClr val="tx1"/>
            </a:solidFill>
            <a:round/>
            <a:headEnd/>
            <a:tailEnd/>
          </a:ln>
          <a:effectLst/>
        </p:spPr>
        <p:txBody>
          <a:bodyPr wrap="none" anchor="ctr"/>
          <a:lstStyle/>
          <a:p>
            <a:endParaRPr lang="zh-CN" altLang="en-US"/>
          </a:p>
        </p:txBody>
      </p:sp>
      <p:sp>
        <p:nvSpPr>
          <p:cNvPr id="781492" name="Line 180"/>
          <p:cNvSpPr>
            <a:spLocks noChangeShapeType="1"/>
          </p:cNvSpPr>
          <p:nvPr/>
        </p:nvSpPr>
        <p:spPr bwMode="auto">
          <a:xfrm>
            <a:off x="7923213" y="3671888"/>
            <a:ext cx="0" cy="608012"/>
          </a:xfrm>
          <a:prstGeom prst="line">
            <a:avLst/>
          </a:prstGeom>
          <a:noFill/>
          <a:ln w="9525">
            <a:solidFill>
              <a:schemeClr val="folHlink"/>
            </a:solidFill>
            <a:round/>
            <a:headEnd/>
            <a:tailEnd/>
          </a:ln>
          <a:effectLst/>
        </p:spPr>
        <p:txBody>
          <a:bodyPr wrap="none" anchor="ctr"/>
          <a:lstStyle/>
          <a:p>
            <a:endParaRPr lang="zh-CN" altLang="en-US"/>
          </a:p>
        </p:txBody>
      </p:sp>
      <p:sp>
        <p:nvSpPr>
          <p:cNvPr id="781493" name="Line 181"/>
          <p:cNvSpPr>
            <a:spLocks noChangeShapeType="1"/>
          </p:cNvSpPr>
          <p:nvPr/>
        </p:nvSpPr>
        <p:spPr bwMode="auto">
          <a:xfrm flipV="1">
            <a:off x="2932113" y="4283075"/>
            <a:ext cx="4275137" cy="369888"/>
          </a:xfrm>
          <a:prstGeom prst="line">
            <a:avLst/>
          </a:prstGeom>
          <a:noFill/>
          <a:ln w="9525">
            <a:solidFill>
              <a:schemeClr val="tx1"/>
            </a:solidFill>
            <a:round/>
            <a:headEnd/>
            <a:tailEnd/>
          </a:ln>
          <a:effectLst/>
        </p:spPr>
        <p:txBody>
          <a:bodyPr wrap="none" anchor="ctr"/>
          <a:lstStyle/>
          <a:p>
            <a:endParaRPr lang="zh-CN" altLang="en-US"/>
          </a:p>
        </p:txBody>
      </p:sp>
      <p:sp>
        <p:nvSpPr>
          <p:cNvPr id="781494" name="Line 182"/>
          <p:cNvSpPr>
            <a:spLocks noChangeShapeType="1"/>
          </p:cNvSpPr>
          <p:nvPr/>
        </p:nvSpPr>
        <p:spPr bwMode="auto">
          <a:xfrm flipH="1">
            <a:off x="7848600" y="4268788"/>
            <a:ext cx="74613" cy="373062"/>
          </a:xfrm>
          <a:prstGeom prst="line">
            <a:avLst/>
          </a:prstGeom>
          <a:noFill/>
          <a:ln w="9525">
            <a:solidFill>
              <a:schemeClr val="tx1"/>
            </a:solidFill>
            <a:round/>
            <a:headEnd/>
            <a:tailEnd/>
          </a:ln>
          <a:effectLst/>
        </p:spPr>
        <p:txBody>
          <a:bodyPr wrap="none" anchor="ctr"/>
          <a:lstStyle/>
          <a:p>
            <a:endParaRPr lang="zh-CN" altLang="en-US"/>
          </a:p>
        </p:txBody>
      </p:sp>
      <p:sp>
        <p:nvSpPr>
          <p:cNvPr id="781495" name="Line 183"/>
          <p:cNvSpPr>
            <a:spLocks noChangeShapeType="1"/>
          </p:cNvSpPr>
          <p:nvPr/>
        </p:nvSpPr>
        <p:spPr bwMode="auto">
          <a:xfrm>
            <a:off x="8820150" y="4283075"/>
            <a:ext cx="179388" cy="373063"/>
          </a:xfrm>
          <a:prstGeom prst="line">
            <a:avLst/>
          </a:prstGeom>
          <a:noFill/>
          <a:ln w="9525">
            <a:solidFill>
              <a:schemeClr val="tx1"/>
            </a:solidFill>
            <a:round/>
            <a:headEnd/>
            <a:tailEnd/>
          </a:ln>
          <a:effectLst/>
        </p:spPr>
        <p:txBody>
          <a:bodyPr wrap="none" anchor="ctr"/>
          <a:lstStyle/>
          <a:p>
            <a:endParaRPr lang="zh-CN" altLang="en-US"/>
          </a:p>
        </p:txBody>
      </p:sp>
      <p:sp>
        <p:nvSpPr>
          <p:cNvPr id="781496" name="Text Box 184"/>
          <p:cNvSpPr txBox="1">
            <a:spLocks noChangeArrowheads="1"/>
          </p:cNvSpPr>
          <p:nvPr/>
        </p:nvSpPr>
        <p:spPr bwMode="auto">
          <a:xfrm>
            <a:off x="1476375" y="3248025"/>
            <a:ext cx="1268413" cy="396875"/>
          </a:xfrm>
          <a:prstGeom prst="rect">
            <a:avLst/>
          </a:prstGeom>
          <a:noFill/>
          <a:ln w="9525">
            <a:noFill/>
            <a:miter lim="800000"/>
            <a:headEnd/>
            <a:tailEnd/>
          </a:ln>
          <a:effectLst/>
        </p:spPr>
        <p:txBody>
          <a:bodyPr wrap="none">
            <a:spAutoFit/>
          </a:bodyPr>
          <a:lstStyle/>
          <a:p>
            <a:r>
              <a:rPr kumimoji="1" lang="en-US" altLang="zh-CN" sz="2000">
                <a:solidFill>
                  <a:schemeClr val="folHlink"/>
                </a:solidFill>
                <a:latin typeface="Times New Roman" pitchFamily="18" charset="0"/>
              </a:rPr>
              <a:t>request-ID</a:t>
            </a:r>
          </a:p>
        </p:txBody>
      </p:sp>
      <p:sp>
        <p:nvSpPr>
          <p:cNvPr id="781497" name="Text Box 185"/>
          <p:cNvSpPr txBox="1">
            <a:spLocks noChangeArrowheads="1"/>
          </p:cNvSpPr>
          <p:nvPr/>
        </p:nvSpPr>
        <p:spPr bwMode="auto">
          <a:xfrm>
            <a:off x="5389563" y="5254625"/>
            <a:ext cx="2317750" cy="338138"/>
          </a:xfrm>
          <a:prstGeom prst="rect">
            <a:avLst/>
          </a:prstGeom>
          <a:noFill/>
          <a:ln w="9525">
            <a:noFill/>
            <a:miter lim="800000"/>
            <a:headEnd/>
            <a:tailEnd/>
          </a:ln>
          <a:effectLst/>
        </p:spPr>
        <p:txBody>
          <a:bodyPr wrap="none">
            <a:spAutoFit/>
          </a:bodyPr>
          <a:lstStyle/>
          <a:p>
            <a:r>
              <a:rPr kumimoji="1" lang="en-US" altLang="zh-CN" sz="1600">
                <a:solidFill>
                  <a:schemeClr val="folHlink"/>
                </a:solidFill>
                <a:latin typeface="Times New Roman" pitchFamily="18" charset="0"/>
              </a:rPr>
              <a:t>1.  3.  6.  1.  2.  1.  7.  1.  0</a:t>
            </a:r>
          </a:p>
        </p:txBody>
      </p:sp>
      <p:sp>
        <p:nvSpPr>
          <p:cNvPr id="781498" name="Text Box 186"/>
          <p:cNvSpPr txBox="1">
            <a:spLocks noChangeArrowheads="1"/>
          </p:cNvSpPr>
          <p:nvPr/>
        </p:nvSpPr>
        <p:spPr bwMode="auto">
          <a:xfrm>
            <a:off x="1187450" y="1100138"/>
            <a:ext cx="2317750"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Times New Roman" pitchFamily="18" charset="0"/>
              </a:rPr>
              <a:t>GetRequest-PDU</a:t>
            </a:r>
          </a:p>
        </p:txBody>
      </p:sp>
      <p:sp>
        <p:nvSpPr>
          <p:cNvPr id="781505" name="Freeform 193"/>
          <p:cNvSpPr>
            <a:spLocks/>
          </p:cNvSpPr>
          <p:nvPr/>
        </p:nvSpPr>
        <p:spPr bwMode="auto">
          <a:xfrm>
            <a:off x="5524500" y="3305175"/>
            <a:ext cx="3305175" cy="361950"/>
          </a:xfrm>
          <a:custGeom>
            <a:avLst/>
            <a:gdLst/>
            <a:ahLst/>
            <a:cxnLst>
              <a:cxn ang="0">
                <a:pos x="0" y="228"/>
              </a:cxn>
              <a:cxn ang="0">
                <a:pos x="1512" y="0"/>
              </a:cxn>
              <a:cxn ang="0">
                <a:pos x="2076" y="6"/>
              </a:cxn>
              <a:cxn ang="0">
                <a:pos x="2082" y="222"/>
              </a:cxn>
              <a:cxn ang="0">
                <a:pos x="0" y="228"/>
              </a:cxn>
            </a:cxnLst>
            <a:rect l="0" t="0" r="r" b="b"/>
            <a:pathLst>
              <a:path w="2082" h="228">
                <a:moveTo>
                  <a:pt x="0" y="228"/>
                </a:moveTo>
                <a:lnTo>
                  <a:pt x="1512" y="0"/>
                </a:lnTo>
                <a:lnTo>
                  <a:pt x="2076" y="6"/>
                </a:lnTo>
                <a:lnTo>
                  <a:pt x="2082" y="222"/>
                </a:lnTo>
                <a:lnTo>
                  <a:pt x="0" y="228"/>
                </a:lnTo>
                <a:close/>
              </a:path>
            </a:pathLst>
          </a:custGeom>
          <a:gradFill rotWithShape="1">
            <a:gsLst>
              <a:gs pos="0">
                <a:srgbClr val="CC99FF">
                  <a:gamma/>
                  <a:shade val="46275"/>
                  <a:invGamma/>
                </a:srgbClr>
              </a:gs>
              <a:gs pos="100000">
                <a:srgbClr val="CC99FF"/>
              </a:gs>
            </a:gsLst>
            <a:lin ang="5400000" scaled="1"/>
          </a:gradFill>
          <a:ln w="9525">
            <a:noFill/>
            <a:round/>
            <a:headEnd/>
            <a:tailEnd/>
          </a:ln>
          <a:effectLst/>
        </p:spPr>
        <p:txBody>
          <a:bodyPr/>
          <a:lstStyle/>
          <a:p>
            <a:endParaRPr lang="zh-CN" altLang="en-US"/>
          </a:p>
        </p:txBody>
      </p:sp>
      <p:sp>
        <p:nvSpPr>
          <p:cNvPr id="781506" name="Freeform 194"/>
          <p:cNvSpPr>
            <a:spLocks/>
          </p:cNvSpPr>
          <p:nvPr/>
        </p:nvSpPr>
        <p:spPr bwMode="auto">
          <a:xfrm>
            <a:off x="2916238" y="4276725"/>
            <a:ext cx="4999037" cy="381000"/>
          </a:xfrm>
          <a:custGeom>
            <a:avLst/>
            <a:gdLst/>
            <a:ahLst/>
            <a:cxnLst>
              <a:cxn ang="0">
                <a:pos x="0" y="237"/>
              </a:cxn>
              <a:cxn ang="0">
                <a:pos x="2693" y="0"/>
              </a:cxn>
              <a:cxn ang="0">
                <a:pos x="3149" y="0"/>
              </a:cxn>
              <a:cxn ang="0">
                <a:pos x="3101" y="240"/>
              </a:cxn>
              <a:cxn ang="0">
                <a:pos x="0" y="237"/>
              </a:cxn>
            </a:cxnLst>
            <a:rect l="0" t="0" r="r" b="b"/>
            <a:pathLst>
              <a:path w="3149" h="240">
                <a:moveTo>
                  <a:pt x="0" y="237"/>
                </a:moveTo>
                <a:lnTo>
                  <a:pt x="2693" y="0"/>
                </a:lnTo>
                <a:lnTo>
                  <a:pt x="3149" y="0"/>
                </a:lnTo>
                <a:lnTo>
                  <a:pt x="3101" y="240"/>
                </a:lnTo>
                <a:lnTo>
                  <a:pt x="0" y="237"/>
                </a:lnTo>
                <a:close/>
              </a:path>
            </a:pathLst>
          </a:custGeom>
          <a:gradFill rotWithShape="1">
            <a:gsLst>
              <a:gs pos="0">
                <a:srgbClr val="CCECFF">
                  <a:gamma/>
                  <a:shade val="66667"/>
                  <a:invGamma/>
                </a:srgbClr>
              </a:gs>
              <a:gs pos="100000">
                <a:srgbClr val="CCECFF"/>
              </a:gs>
            </a:gsLst>
            <a:lin ang="5400000" scaled="1"/>
          </a:gradFill>
          <a:ln w="9525">
            <a:noFill/>
            <a:round/>
            <a:headEnd/>
            <a:tailEnd/>
          </a:ln>
          <a:effectLst/>
        </p:spPr>
        <p:txBody>
          <a:bodyPr/>
          <a:lstStyle/>
          <a:p>
            <a:endParaRPr lang="zh-CN" altLang="en-US"/>
          </a:p>
        </p:txBody>
      </p:sp>
      <p:sp>
        <p:nvSpPr>
          <p:cNvPr id="781508" name="Freeform 196"/>
          <p:cNvSpPr>
            <a:spLocks/>
          </p:cNvSpPr>
          <p:nvPr/>
        </p:nvSpPr>
        <p:spPr bwMode="auto">
          <a:xfrm>
            <a:off x="7848600" y="4276725"/>
            <a:ext cx="1143000" cy="381000"/>
          </a:xfrm>
          <a:custGeom>
            <a:avLst/>
            <a:gdLst/>
            <a:ahLst/>
            <a:cxnLst>
              <a:cxn ang="0">
                <a:pos x="0" y="240"/>
              </a:cxn>
              <a:cxn ang="0">
                <a:pos x="48" y="12"/>
              </a:cxn>
              <a:cxn ang="0">
                <a:pos x="606" y="0"/>
              </a:cxn>
              <a:cxn ang="0">
                <a:pos x="720" y="240"/>
              </a:cxn>
              <a:cxn ang="0">
                <a:pos x="0" y="240"/>
              </a:cxn>
            </a:cxnLst>
            <a:rect l="0" t="0" r="r" b="b"/>
            <a:pathLst>
              <a:path w="720" h="240">
                <a:moveTo>
                  <a:pt x="0" y="240"/>
                </a:moveTo>
                <a:lnTo>
                  <a:pt x="48" y="12"/>
                </a:lnTo>
                <a:lnTo>
                  <a:pt x="606" y="0"/>
                </a:lnTo>
                <a:lnTo>
                  <a:pt x="720" y="240"/>
                </a:lnTo>
                <a:lnTo>
                  <a:pt x="0" y="240"/>
                </a:lnTo>
                <a:close/>
              </a:path>
            </a:pathLst>
          </a:custGeom>
          <a:gradFill rotWithShape="1">
            <a:gsLst>
              <a:gs pos="0">
                <a:srgbClr val="FFCCCC">
                  <a:gamma/>
                  <a:shade val="76078"/>
                  <a:invGamma/>
                </a:srgbClr>
              </a:gs>
              <a:gs pos="100000">
                <a:srgbClr val="FFCCCC"/>
              </a:gs>
            </a:gsLst>
            <a:lin ang="5400000" scaled="1"/>
          </a:gradFill>
          <a:ln w="9525">
            <a:noFill/>
            <a:round/>
            <a:headEnd/>
            <a:tailEnd/>
          </a:ln>
          <a:effectLst/>
        </p:spPr>
        <p:txBody>
          <a:bodyPr/>
          <a:lstStyle/>
          <a:p>
            <a:endParaRPr lang="zh-CN" altLang="en-US"/>
          </a:p>
        </p:txBody>
      </p:sp>
      <p:sp>
        <p:nvSpPr>
          <p:cNvPr id="84" name="灯片编号占位符 83"/>
          <p:cNvSpPr>
            <a:spLocks noGrp="1"/>
          </p:cNvSpPr>
          <p:nvPr>
            <p:ph type="sldNum" sz="quarter" idx="12"/>
          </p:nvPr>
        </p:nvSpPr>
        <p:spPr/>
        <p:txBody>
          <a:bodyPr/>
          <a:lstStyle/>
          <a:p>
            <a:fld id="{33658E32-E280-4F3B-B91F-4FFDC8F9B0E3}" type="slidenum">
              <a:rPr lang="en-US" altLang="zh-CN" smtClean="0"/>
              <a:pPr/>
              <a:t>192</a:t>
            </a:fld>
            <a:endParaRPr lang="en-US" altLang="zh-CN"/>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971550" y="214313"/>
            <a:ext cx="7972425" cy="1462087"/>
          </a:xfrm>
        </p:spPr>
        <p:txBody>
          <a:bodyPr/>
          <a:lstStyle/>
          <a:p>
            <a:pPr algn="ctr"/>
            <a:r>
              <a:rPr lang="en-US" altLang="zh-CN"/>
              <a:t>6.8  </a:t>
            </a:r>
            <a:r>
              <a:rPr lang="zh-CN" altLang="en-US"/>
              <a:t>应用进程跨越网络的通信</a:t>
            </a:r>
            <a:br>
              <a:rPr lang="zh-CN" altLang="en-US"/>
            </a:br>
            <a:r>
              <a:rPr lang="en-GB" altLang="zh-CN" sz="4000"/>
              <a:t>6.8.1  </a:t>
            </a:r>
            <a:r>
              <a:rPr lang="zh-CN" altLang="en-US" sz="4000"/>
              <a:t>系统调用和应用编程接口</a:t>
            </a:r>
          </a:p>
        </p:txBody>
      </p:sp>
      <p:sp>
        <p:nvSpPr>
          <p:cNvPr id="789507" name="Rectangle 3"/>
          <p:cNvSpPr>
            <a:spLocks noGrp="1" noChangeArrowheads="1"/>
          </p:cNvSpPr>
          <p:nvPr>
            <p:ph type="body" idx="1"/>
          </p:nvPr>
        </p:nvSpPr>
        <p:spPr>
          <a:xfrm>
            <a:off x="1042988" y="2051050"/>
            <a:ext cx="7772400" cy="4114800"/>
          </a:xfrm>
        </p:spPr>
        <p:txBody>
          <a:bodyPr/>
          <a:lstStyle/>
          <a:p>
            <a:r>
              <a:rPr lang="zh-CN" altLang="en-US"/>
              <a:t>大多数操作系统使用</a:t>
            </a:r>
            <a:r>
              <a:rPr lang="zh-CN" altLang="en-US">
                <a:solidFill>
                  <a:schemeClr val="hlink"/>
                </a:solidFill>
              </a:rPr>
              <a:t>系统调用</a:t>
            </a:r>
            <a:r>
              <a:rPr lang="en-US" altLang="zh-CN"/>
              <a:t>(system call)</a:t>
            </a:r>
            <a:r>
              <a:rPr lang="zh-CN" altLang="en-US"/>
              <a:t>的机制在应用程序和操作系统之间传递控制权。</a:t>
            </a:r>
          </a:p>
          <a:p>
            <a:r>
              <a:rPr lang="zh-CN" altLang="en-US"/>
              <a:t>对程序员来说，每一个系统调用和一般程序设计中的函数调用非常相似，只是系统调用是将控制权传递给了操作系统。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193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9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1150938" y="214313"/>
            <a:ext cx="6877050" cy="1462087"/>
          </a:xfrm>
        </p:spPr>
        <p:txBody>
          <a:bodyPr/>
          <a:lstStyle/>
          <a:p>
            <a:pPr algn="ctr"/>
            <a:r>
              <a:rPr lang="zh-CN" altLang="en-US"/>
              <a:t>多个应用进程</a:t>
            </a:r>
            <a:br>
              <a:rPr lang="zh-CN" altLang="en-US"/>
            </a:br>
            <a:r>
              <a:rPr lang="zh-CN" altLang="en-US"/>
              <a:t>使用系统调用的机制 </a:t>
            </a:r>
          </a:p>
        </p:txBody>
      </p:sp>
      <p:sp>
        <p:nvSpPr>
          <p:cNvPr id="790531" name="Rectangle 3"/>
          <p:cNvSpPr>
            <a:spLocks noChangeArrowheads="1"/>
          </p:cNvSpPr>
          <p:nvPr/>
        </p:nvSpPr>
        <p:spPr bwMode="auto">
          <a:xfrm>
            <a:off x="992188" y="2143125"/>
            <a:ext cx="5810250" cy="3373438"/>
          </a:xfrm>
          <a:prstGeom prst="rect">
            <a:avLst/>
          </a:prstGeom>
          <a:solidFill>
            <a:srgbClr val="CCECFF"/>
          </a:solidFill>
          <a:ln w="19050">
            <a:solidFill>
              <a:srgbClr val="333399"/>
            </a:solidFill>
            <a:miter lim="800000"/>
            <a:headEnd/>
            <a:tailEnd/>
          </a:ln>
          <a:effectLst/>
        </p:spPr>
        <p:txBody>
          <a:bodyPr wrap="none" anchor="ctr"/>
          <a:lstStyle/>
          <a:p>
            <a:endParaRPr lang="zh-CN" altLang="en-US"/>
          </a:p>
        </p:txBody>
      </p:sp>
      <p:sp>
        <p:nvSpPr>
          <p:cNvPr id="790532" name="Oval 4"/>
          <p:cNvSpPr>
            <a:spLocks noChangeArrowheads="1"/>
          </p:cNvSpPr>
          <p:nvPr/>
        </p:nvSpPr>
        <p:spPr bwMode="auto">
          <a:xfrm>
            <a:off x="1260475" y="2354263"/>
            <a:ext cx="1430338" cy="738187"/>
          </a:xfrm>
          <a:prstGeom prst="ellipse">
            <a:avLst/>
          </a:prstGeom>
          <a:solidFill>
            <a:srgbClr val="FFFF99"/>
          </a:solidFill>
          <a:ln w="9525">
            <a:solidFill>
              <a:srgbClr val="333399"/>
            </a:solidFill>
            <a:round/>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应用程序 </a:t>
            </a:r>
            <a:r>
              <a:rPr kumimoji="1" lang="en-US" altLang="zh-CN" sz="2000">
                <a:solidFill>
                  <a:srgbClr val="333399"/>
                </a:solidFill>
                <a:latin typeface="Arial" charset="0"/>
                <a:ea typeface="黑体" pitchFamily="2" charset="-122"/>
              </a:rPr>
              <a:t>1</a:t>
            </a:r>
          </a:p>
        </p:txBody>
      </p:sp>
      <p:sp>
        <p:nvSpPr>
          <p:cNvPr id="790533" name="Oval 5"/>
          <p:cNvSpPr>
            <a:spLocks noChangeArrowheads="1"/>
          </p:cNvSpPr>
          <p:nvPr/>
        </p:nvSpPr>
        <p:spPr bwMode="auto">
          <a:xfrm>
            <a:off x="2959100" y="2354263"/>
            <a:ext cx="1430338" cy="738187"/>
          </a:xfrm>
          <a:prstGeom prst="ellipse">
            <a:avLst/>
          </a:prstGeom>
          <a:solidFill>
            <a:srgbClr val="FFFF99"/>
          </a:solidFill>
          <a:ln w="9525">
            <a:solidFill>
              <a:srgbClr val="333399"/>
            </a:solidFill>
            <a:round/>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应用程序 </a:t>
            </a:r>
            <a:r>
              <a:rPr kumimoji="1" lang="en-US" altLang="zh-CN" sz="2000">
                <a:solidFill>
                  <a:srgbClr val="333399"/>
                </a:solidFill>
                <a:latin typeface="Arial" charset="0"/>
                <a:ea typeface="黑体" pitchFamily="2" charset="-122"/>
              </a:rPr>
              <a:t>2</a:t>
            </a:r>
          </a:p>
        </p:txBody>
      </p:sp>
      <p:sp>
        <p:nvSpPr>
          <p:cNvPr id="790534" name="Oval 6"/>
          <p:cNvSpPr>
            <a:spLocks noChangeArrowheads="1"/>
          </p:cNvSpPr>
          <p:nvPr/>
        </p:nvSpPr>
        <p:spPr bwMode="auto">
          <a:xfrm>
            <a:off x="5103813" y="2354263"/>
            <a:ext cx="1430337" cy="738187"/>
          </a:xfrm>
          <a:prstGeom prst="ellipse">
            <a:avLst/>
          </a:prstGeom>
          <a:solidFill>
            <a:srgbClr val="FFFF99"/>
          </a:solidFill>
          <a:ln w="9525">
            <a:solidFill>
              <a:srgbClr val="333399"/>
            </a:solidFill>
            <a:round/>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应用程序 </a:t>
            </a:r>
            <a:r>
              <a:rPr kumimoji="1" lang="en-US" altLang="zh-CN" sz="2000">
                <a:solidFill>
                  <a:srgbClr val="333399"/>
                </a:solidFill>
                <a:latin typeface="Arial" charset="0"/>
                <a:ea typeface="黑体" pitchFamily="2" charset="-122"/>
              </a:rPr>
              <a:t>n</a:t>
            </a:r>
          </a:p>
        </p:txBody>
      </p:sp>
      <p:sp>
        <p:nvSpPr>
          <p:cNvPr id="790535" name="Text Box 7"/>
          <p:cNvSpPr txBox="1">
            <a:spLocks noChangeArrowheads="1"/>
          </p:cNvSpPr>
          <p:nvPr/>
        </p:nvSpPr>
        <p:spPr bwMode="auto">
          <a:xfrm>
            <a:off x="4478338" y="2344738"/>
            <a:ext cx="590550" cy="579437"/>
          </a:xfrm>
          <a:prstGeom prst="rect">
            <a:avLst/>
          </a:prstGeom>
          <a:noFill/>
          <a:ln w="9525">
            <a:noFill/>
            <a:miter lim="800000"/>
            <a:headEnd/>
            <a:tailEnd/>
          </a:ln>
          <a:effectLst/>
        </p:spPr>
        <p:txBody>
          <a:bodyPr wrap="none">
            <a:spAutoFit/>
          </a:bodyPr>
          <a:lstStyle/>
          <a:p>
            <a:r>
              <a:rPr kumimoji="1" lang="en-US" altLang="zh-CN" sz="3200" b="1">
                <a:solidFill>
                  <a:srgbClr val="333399"/>
                </a:solidFill>
                <a:latin typeface="Arial" charset="0"/>
                <a:ea typeface="黑体" pitchFamily="2" charset="-122"/>
              </a:rPr>
              <a:t>…</a:t>
            </a:r>
          </a:p>
        </p:txBody>
      </p:sp>
      <p:sp>
        <p:nvSpPr>
          <p:cNvPr id="790536" name="Line 8"/>
          <p:cNvSpPr>
            <a:spLocks noChangeShapeType="1"/>
          </p:cNvSpPr>
          <p:nvPr/>
        </p:nvSpPr>
        <p:spPr bwMode="auto">
          <a:xfrm>
            <a:off x="992188" y="3830638"/>
            <a:ext cx="5810250" cy="0"/>
          </a:xfrm>
          <a:prstGeom prst="line">
            <a:avLst/>
          </a:prstGeom>
          <a:noFill/>
          <a:ln w="9525">
            <a:solidFill>
              <a:schemeClr val="tx1"/>
            </a:solidFill>
            <a:round/>
            <a:headEnd/>
            <a:tailEnd/>
          </a:ln>
          <a:effectLst/>
        </p:spPr>
        <p:txBody>
          <a:bodyPr/>
          <a:lstStyle/>
          <a:p>
            <a:endParaRPr lang="zh-CN" altLang="en-US"/>
          </a:p>
        </p:txBody>
      </p:sp>
      <p:sp>
        <p:nvSpPr>
          <p:cNvPr id="790537" name="Rectangle 9"/>
          <p:cNvSpPr>
            <a:spLocks noChangeArrowheads="1"/>
          </p:cNvSpPr>
          <p:nvPr/>
        </p:nvSpPr>
        <p:spPr bwMode="auto">
          <a:xfrm>
            <a:off x="1014413" y="3849688"/>
            <a:ext cx="5770562" cy="388937"/>
          </a:xfrm>
          <a:prstGeom prst="rect">
            <a:avLst/>
          </a:prstGeom>
          <a:solidFill>
            <a:srgbClr val="FFCCFF"/>
          </a:solidFill>
          <a:ln w="9525">
            <a:solidFill>
              <a:srgbClr val="333399"/>
            </a:solidFill>
            <a:miter lim="800000"/>
            <a:headEnd/>
            <a:tailEnd/>
          </a:ln>
          <a:effectLst/>
        </p:spPr>
        <p:txBody>
          <a:bodyPr wrap="none" anchor="ctr"/>
          <a:lstStyle/>
          <a:p>
            <a:endParaRPr lang="zh-CN" altLang="en-US"/>
          </a:p>
        </p:txBody>
      </p:sp>
      <p:sp>
        <p:nvSpPr>
          <p:cNvPr id="790538" name="Line 10"/>
          <p:cNvSpPr>
            <a:spLocks noChangeShapeType="1"/>
          </p:cNvSpPr>
          <p:nvPr/>
        </p:nvSpPr>
        <p:spPr bwMode="auto">
          <a:xfrm>
            <a:off x="992188" y="4251325"/>
            <a:ext cx="5810250" cy="0"/>
          </a:xfrm>
          <a:prstGeom prst="line">
            <a:avLst/>
          </a:prstGeom>
          <a:noFill/>
          <a:ln w="9525">
            <a:solidFill>
              <a:schemeClr val="tx1"/>
            </a:solidFill>
            <a:round/>
            <a:headEnd/>
            <a:tailEnd/>
          </a:ln>
          <a:effectLst/>
        </p:spPr>
        <p:txBody>
          <a:bodyPr/>
          <a:lstStyle/>
          <a:p>
            <a:endParaRPr lang="zh-CN" altLang="en-US"/>
          </a:p>
        </p:txBody>
      </p:sp>
      <p:sp>
        <p:nvSpPr>
          <p:cNvPr id="790539" name="Text Box 11"/>
          <p:cNvSpPr txBox="1">
            <a:spLocks noChangeArrowheads="1"/>
          </p:cNvSpPr>
          <p:nvPr/>
        </p:nvSpPr>
        <p:spPr bwMode="auto">
          <a:xfrm>
            <a:off x="2289175" y="3860800"/>
            <a:ext cx="3232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由应用程序调用的系统函数</a:t>
            </a:r>
          </a:p>
        </p:txBody>
      </p:sp>
      <p:sp>
        <p:nvSpPr>
          <p:cNvPr id="790540" name="Line 12"/>
          <p:cNvSpPr>
            <a:spLocks noChangeShapeType="1"/>
          </p:cNvSpPr>
          <p:nvPr/>
        </p:nvSpPr>
        <p:spPr bwMode="auto">
          <a:xfrm>
            <a:off x="1974850" y="3092450"/>
            <a:ext cx="0" cy="738188"/>
          </a:xfrm>
          <a:prstGeom prst="line">
            <a:avLst/>
          </a:prstGeom>
          <a:noFill/>
          <a:ln w="28575">
            <a:solidFill>
              <a:srgbClr val="333399"/>
            </a:solidFill>
            <a:round/>
            <a:headEnd/>
            <a:tailEnd type="triangle" w="med" len="lg"/>
          </a:ln>
          <a:effectLst/>
        </p:spPr>
        <p:txBody>
          <a:bodyPr/>
          <a:lstStyle/>
          <a:p>
            <a:endParaRPr lang="zh-CN" altLang="en-US"/>
          </a:p>
        </p:txBody>
      </p:sp>
      <p:sp>
        <p:nvSpPr>
          <p:cNvPr id="790541" name="Line 13"/>
          <p:cNvSpPr>
            <a:spLocks noChangeShapeType="1"/>
          </p:cNvSpPr>
          <p:nvPr/>
        </p:nvSpPr>
        <p:spPr bwMode="auto">
          <a:xfrm>
            <a:off x="3673475" y="3092450"/>
            <a:ext cx="0" cy="738188"/>
          </a:xfrm>
          <a:prstGeom prst="line">
            <a:avLst/>
          </a:prstGeom>
          <a:noFill/>
          <a:ln w="28575">
            <a:solidFill>
              <a:srgbClr val="333399"/>
            </a:solidFill>
            <a:round/>
            <a:headEnd/>
            <a:tailEnd type="triangle" w="med" len="lg"/>
          </a:ln>
          <a:effectLst/>
        </p:spPr>
        <p:txBody>
          <a:bodyPr/>
          <a:lstStyle/>
          <a:p>
            <a:endParaRPr lang="zh-CN" altLang="en-US"/>
          </a:p>
        </p:txBody>
      </p:sp>
      <p:sp>
        <p:nvSpPr>
          <p:cNvPr id="790542" name="Line 14"/>
          <p:cNvSpPr>
            <a:spLocks noChangeShapeType="1"/>
          </p:cNvSpPr>
          <p:nvPr/>
        </p:nvSpPr>
        <p:spPr bwMode="auto">
          <a:xfrm>
            <a:off x="5819775" y="3092450"/>
            <a:ext cx="0" cy="738188"/>
          </a:xfrm>
          <a:prstGeom prst="line">
            <a:avLst/>
          </a:prstGeom>
          <a:noFill/>
          <a:ln w="28575">
            <a:solidFill>
              <a:srgbClr val="333399"/>
            </a:solidFill>
            <a:round/>
            <a:headEnd/>
            <a:tailEnd type="triangle" w="med" len="lg"/>
          </a:ln>
          <a:effectLst/>
        </p:spPr>
        <p:txBody>
          <a:bodyPr/>
          <a:lstStyle/>
          <a:p>
            <a:endParaRPr lang="zh-CN" altLang="en-US"/>
          </a:p>
        </p:txBody>
      </p:sp>
      <p:sp>
        <p:nvSpPr>
          <p:cNvPr id="790543" name="Line 15"/>
          <p:cNvSpPr>
            <a:spLocks noChangeShapeType="1"/>
          </p:cNvSpPr>
          <p:nvPr/>
        </p:nvSpPr>
        <p:spPr bwMode="auto">
          <a:xfrm>
            <a:off x="2333625" y="3092450"/>
            <a:ext cx="1339850" cy="738188"/>
          </a:xfrm>
          <a:prstGeom prst="line">
            <a:avLst/>
          </a:prstGeom>
          <a:noFill/>
          <a:ln w="28575">
            <a:solidFill>
              <a:srgbClr val="333399"/>
            </a:solidFill>
            <a:round/>
            <a:headEnd/>
            <a:tailEnd type="triangle" w="med" len="lg"/>
          </a:ln>
          <a:effectLst/>
        </p:spPr>
        <p:txBody>
          <a:bodyPr/>
          <a:lstStyle/>
          <a:p>
            <a:endParaRPr lang="zh-CN" altLang="en-US"/>
          </a:p>
        </p:txBody>
      </p:sp>
      <p:sp>
        <p:nvSpPr>
          <p:cNvPr id="790544" name="Line 16"/>
          <p:cNvSpPr>
            <a:spLocks noChangeShapeType="1"/>
          </p:cNvSpPr>
          <p:nvPr/>
        </p:nvSpPr>
        <p:spPr bwMode="auto">
          <a:xfrm flipH="1">
            <a:off x="3784600" y="3057525"/>
            <a:ext cx="1595438" cy="779463"/>
          </a:xfrm>
          <a:prstGeom prst="line">
            <a:avLst/>
          </a:prstGeom>
          <a:noFill/>
          <a:ln w="28575">
            <a:solidFill>
              <a:srgbClr val="333399"/>
            </a:solidFill>
            <a:round/>
            <a:headEnd/>
            <a:tailEnd type="triangle" w="med" len="lg"/>
          </a:ln>
          <a:effectLst/>
        </p:spPr>
        <p:txBody>
          <a:bodyPr/>
          <a:lstStyle/>
          <a:p>
            <a:endParaRPr lang="zh-CN" altLang="en-US"/>
          </a:p>
        </p:txBody>
      </p:sp>
      <p:sp>
        <p:nvSpPr>
          <p:cNvPr id="790545" name="Line 17"/>
          <p:cNvSpPr>
            <a:spLocks noChangeShapeType="1"/>
          </p:cNvSpPr>
          <p:nvPr/>
        </p:nvSpPr>
        <p:spPr bwMode="auto">
          <a:xfrm flipH="1">
            <a:off x="2016125" y="2876550"/>
            <a:ext cx="3140075" cy="931863"/>
          </a:xfrm>
          <a:prstGeom prst="line">
            <a:avLst/>
          </a:prstGeom>
          <a:noFill/>
          <a:ln w="28575">
            <a:solidFill>
              <a:srgbClr val="333399"/>
            </a:solidFill>
            <a:round/>
            <a:headEnd/>
            <a:tailEnd type="triangle" w="med" len="lg"/>
          </a:ln>
          <a:effectLst/>
        </p:spPr>
        <p:txBody>
          <a:bodyPr/>
          <a:lstStyle/>
          <a:p>
            <a:endParaRPr lang="zh-CN" altLang="en-US"/>
          </a:p>
        </p:txBody>
      </p:sp>
      <p:sp>
        <p:nvSpPr>
          <p:cNvPr id="790546" name="Line 18"/>
          <p:cNvSpPr>
            <a:spLocks noChangeShapeType="1"/>
          </p:cNvSpPr>
          <p:nvPr/>
        </p:nvSpPr>
        <p:spPr bwMode="auto">
          <a:xfrm>
            <a:off x="4064000" y="3071813"/>
            <a:ext cx="701675" cy="747712"/>
          </a:xfrm>
          <a:prstGeom prst="line">
            <a:avLst/>
          </a:prstGeom>
          <a:noFill/>
          <a:ln w="28575">
            <a:solidFill>
              <a:srgbClr val="333399"/>
            </a:solidFill>
            <a:round/>
            <a:headEnd/>
            <a:tailEnd type="triangle" w="med" len="lg"/>
          </a:ln>
          <a:effectLst/>
        </p:spPr>
        <p:txBody>
          <a:bodyPr/>
          <a:lstStyle/>
          <a:p>
            <a:endParaRPr lang="zh-CN" altLang="en-US"/>
          </a:p>
        </p:txBody>
      </p:sp>
      <p:grpSp>
        <p:nvGrpSpPr>
          <p:cNvPr id="790554" name="Group 26"/>
          <p:cNvGrpSpPr>
            <a:grpSpLocks/>
          </p:cNvGrpSpPr>
          <p:nvPr/>
        </p:nvGrpSpPr>
        <p:grpSpPr bwMode="auto">
          <a:xfrm>
            <a:off x="6826250" y="2481263"/>
            <a:ext cx="2282825" cy="641350"/>
            <a:chOff x="4004" y="1563"/>
            <a:chExt cx="1438" cy="404"/>
          </a:xfrm>
        </p:grpSpPr>
        <p:sp>
          <p:nvSpPr>
            <p:cNvPr id="790547" name="Text Box 19"/>
            <p:cNvSpPr txBox="1">
              <a:spLocks noChangeArrowheads="1"/>
            </p:cNvSpPr>
            <p:nvPr/>
          </p:nvSpPr>
          <p:spPr bwMode="auto">
            <a:xfrm>
              <a:off x="4366" y="1563"/>
              <a:ext cx="1076" cy="404"/>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ea typeface="黑体" pitchFamily="2" charset="-122"/>
                </a:rPr>
                <a:t>用户地址空间</a:t>
              </a:r>
            </a:p>
            <a:p>
              <a:pPr>
                <a:lnSpc>
                  <a:spcPct val="90000"/>
                </a:lnSpc>
              </a:pPr>
              <a:r>
                <a:rPr kumimoji="1" lang="zh-CN" altLang="en-US" sz="2000">
                  <a:solidFill>
                    <a:srgbClr val="333399"/>
                  </a:solidFill>
                  <a:latin typeface="Arial" charset="0"/>
                  <a:ea typeface="黑体" pitchFamily="2" charset="-122"/>
                </a:rPr>
                <a:t>中的应用程序</a:t>
              </a:r>
            </a:p>
          </p:txBody>
        </p:sp>
        <p:sp>
          <p:nvSpPr>
            <p:cNvPr id="790548" name="Line 20"/>
            <p:cNvSpPr>
              <a:spLocks noChangeShapeType="1"/>
            </p:cNvSpPr>
            <p:nvPr/>
          </p:nvSpPr>
          <p:spPr bwMode="auto">
            <a:xfrm rot="5400000">
              <a:off x="4201" y="1551"/>
              <a:ext cx="0" cy="394"/>
            </a:xfrm>
            <a:prstGeom prst="line">
              <a:avLst/>
            </a:prstGeom>
            <a:noFill/>
            <a:ln w="28575">
              <a:solidFill>
                <a:srgbClr val="333399"/>
              </a:solidFill>
              <a:round/>
              <a:headEnd/>
              <a:tailEnd type="triangle" w="med" len="lg"/>
            </a:ln>
            <a:effectLst/>
          </p:spPr>
          <p:txBody>
            <a:bodyPr/>
            <a:lstStyle/>
            <a:p>
              <a:endParaRPr lang="zh-CN" altLang="en-US"/>
            </a:p>
          </p:txBody>
        </p:sp>
      </p:grpSp>
      <p:grpSp>
        <p:nvGrpSpPr>
          <p:cNvPr id="790555" name="Group 27"/>
          <p:cNvGrpSpPr>
            <a:grpSpLocks/>
          </p:cNvGrpSpPr>
          <p:nvPr/>
        </p:nvGrpSpPr>
        <p:grpSpPr bwMode="auto">
          <a:xfrm>
            <a:off x="6826250" y="3827463"/>
            <a:ext cx="2282825" cy="396875"/>
            <a:chOff x="4004" y="2411"/>
            <a:chExt cx="1438" cy="250"/>
          </a:xfrm>
        </p:grpSpPr>
        <p:sp>
          <p:nvSpPr>
            <p:cNvPr id="790549" name="Line 21"/>
            <p:cNvSpPr>
              <a:spLocks noChangeShapeType="1"/>
            </p:cNvSpPr>
            <p:nvPr/>
          </p:nvSpPr>
          <p:spPr bwMode="auto">
            <a:xfrm rot="5400000">
              <a:off x="4201" y="2348"/>
              <a:ext cx="0" cy="394"/>
            </a:xfrm>
            <a:prstGeom prst="line">
              <a:avLst/>
            </a:prstGeom>
            <a:noFill/>
            <a:ln w="28575">
              <a:solidFill>
                <a:srgbClr val="333399"/>
              </a:solidFill>
              <a:round/>
              <a:headEnd/>
              <a:tailEnd type="triangle" w="med" len="lg"/>
            </a:ln>
            <a:effectLst/>
          </p:spPr>
          <p:txBody>
            <a:bodyPr/>
            <a:lstStyle/>
            <a:p>
              <a:endParaRPr lang="zh-CN" altLang="en-US"/>
            </a:p>
          </p:txBody>
        </p:sp>
        <p:sp>
          <p:nvSpPr>
            <p:cNvPr id="790551" name="Text Box 23"/>
            <p:cNvSpPr txBox="1">
              <a:spLocks noChangeArrowheads="1"/>
            </p:cNvSpPr>
            <p:nvPr/>
          </p:nvSpPr>
          <p:spPr bwMode="auto">
            <a:xfrm>
              <a:off x="4366" y="2411"/>
              <a:ext cx="107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系统调用接口</a:t>
              </a:r>
            </a:p>
          </p:txBody>
        </p:sp>
      </p:grpSp>
      <p:grpSp>
        <p:nvGrpSpPr>
          <p:cNvPr id="790556" name="Group 28"/>
          <p:cNvGrpSpPr>
            <a:grpSpLocks/>
          </p:cNvGrpSpPr>
          <p:nvPr/>
        </p:nvGrpSpPr>
        <p:grpSpPr bwMode="auto">
          <a:xfrm>
            <a:off x="6826250" y="4516438"/>
            <a:ext cx="2282825" cy="641350"/>
            <a:chOff x="4004" y="2845"/>
            <a:chExt cx="1438" cy="404"/>
          </a:xfrm>
        </p:grpSpPr>
        <p:sp>
          <p:nvSpPr>
            <p:cNvPr id="790550" name="Line 22"/>
            <p:cNvSpPr>
              <a:spLocks noChangeShapeType="1"/>
            </p:cNvSpPr>
            <p:nvPr/>
          </p:nvSpPr>
          <p:spPr bwMode="auto">
            <a:xfrm rot="5400000">
              <a:off x="4201" y="2845"/>
              <a:ext cx="0" cy="394"/>
            </a:xfrm>
            <a:prstGeom prst="line">
              <a:avLst/>
            </a:prstGeom>
            <a:noFill/>
            <a:ln w="28575">
              <a:solidFill>
                <a:srgbClr val="333399"/>
              </a:solidFill>
              <a:round/>
              <a:headEnd/>
              <a:tailEnd type="triangle" w="med" len="lg"/>
            </a:ln>
            <a:effectLst/>
          </p:spPr>
          <p:txBody>
            <a:bodyPr/>
            <a:lstStyle/>
            <a:p>
              <a:endParaRPr lang="zh-CN" altLang="en-US"/>
            </a:p>
          </p:txBody>
        </p:sp>
        <p:sp>
          <p:nvSpPr>
            <p:cNvPr id="790552" name="Text Box 24"/>
            <p:cNvSpPr txBox="1">
              <a:spLocks noChangeArrowheads="1"/>
            </p:cNvSpPr>
            <p:nvPr/>
          </p:nvSpPr>
          <p:spPr bwMode="auto">
            <a:xfrm>
              <a:off x="4366" y="2845"/>
              <a:ext cx="1076" cy="404"/>
            </a:xfrm>
            <a:prstGeom prst="rect">
              <a:avLst/>
            </a:prstGeom>
            <a:noFill/>
            <a:ln w="9525">
              <a:noFill/>
              <a:miter lim="800000"/>
              <a:headEnd/>
              <a:tailEnd/>
            </a:ln>
            <a:effectLst/>
          </p:spPr>
          <p:txBody>
            <a:bodyPr wrap="none">
              <a:spAutoFit/>
            </a:bodyPr>
            <a:lstStyle/>
            <a:p>
              <a:pPr>
                <a:lnSpc>
                  <a:spcPct val="90000"/>
                </a:lnSpc>
              </a:pPr>
              <a:r>
                <a:rPr kumimoji="1" lang="zh-CN" altLang="en-US" sz="2000">
                  <a:solidFill>
                    <a:srgbClr val="333399"/>
                  </a:solidFill>
                  <a:latin typeface="Arial" charset="0"/>
                  <a:ea typeface="黑体" pitchFamily="2" charset="-122"/>
                </a:rPr>
                <a:t>系统地址空间</a:t>
              </a:r>
            </a:p>
            <a:p>
              <a:pPr>
                <a:lnSpc>
                  <a:spcPct val="90000"/>
                </a:lnSpc>
              </a:pPr>
              <a:r>
                <a:rPr kumimoji="1" lang="zh-CN" altLang="en-US" sz="2000">
                  <a:solidFill>
                    <a:srgbClr val="333399"/>
                  </a:solidFill>
                  <a:latin typeface="Arial" charset="0"/>
                  <a:ea typeface="黑体" pitchFamily="2" charset="-122"/>
                </a:rPr>
                <a:t>中的协议软件</a:t>
              </a:r>
            </a:p>
          </p:txBody>
        </p:sp>
      </p:grpSp>
      <p:sp>
        <p:nvSpPr>
          <p:cNvPr id="790553" name="Text Box 25"/>
          <p:cNvSpPr txBox="1">
            <a:spLocks noChangeArrowheads="1"/>
          </p:cNvSpPr>
          <p:nvPr/>
        </p:nvSpPr>
        <p:spPr bwMode="auto">
          <a:xfrm>
            <a:off x="1712913" y="4616450"/>
            <a:ext cx="444500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包括 </a:t>
            </a:r>
            <a:r>
              <a:rPr kumimoji="1" lang="en-US" altLang="zh-CN" sz="2000">
                <a:solidFill>
                  <a:srgbClr val="333399"/>
                </a:solidFill>
                <a:latin typeface="Arial" charset="0"/>
                <a:ea typeface="黑体" pitchFamily="2" charset="-122"/>
              </a:rPr>
              <a:t>TCP/IP </a:t>
            </a:r>
            <a:r>
              <a:rPr kumimoji="1" lang="zh-CN" altLang="en-US" sz="2000">
                <a:solidFill>
                  <a:srgbClr val="333399"/>
                </a:solidFill>
                <a:latin typeface="Arial" charset="0"/>
                <a:ea typeface="黑体" pitchFamily="2" charset="-122"/>
              </a:rPr>
              <a:t>协议软件的操作系统内核</a:t>
            </a:r>
          </a:p>
        </p:txBody>
      </p:sp>
      <p:sp>
        <p:nvSpPr>
          <p:cNvPr id="31" name="灯片编号占位符 30"/>
          <p:cNvSpPr>
            <a:spLocks noGrp="1"/>
          </p:cNvSpPr>
          <p:nvPr>
            <p:ph type="sldNum" sz="quarter" idx="12"/>
          </p:nvPr>
        </p:nvSpPr>
        <p:spPr/>
        <p:txBody>
          <a:bodyPr/>
          <a:lstStyle/>
          <a:p>
            <a:fld id="{33658E32-E280-4F3B-B91F-4FFDC8F9B0E3}" type="slidenum">
              <a:rPr lang="en-US" altLang="zh-CN" smtClean="0"/>
              <a:pPr/>
              <a:t>194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0554"/>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79055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repeatCount="3000" fill="hold" nodeType="clickEffect">
                                  <p:stCondLst>
                                    <p:cond delay="0"/>
                                  </p:stCondLst>
                                  <p:childTnLst>
                                    <p:set>
                                      <p:cBhvr>
                                        <p:cTn id="13" dur="1" fill="hold">
                                          <p:stCondLst>
                                            <p:cond delay="0"/>
                                          </p:stCondLst>
                                        </p:cTn>
                                        <p:tgtEl>
                                          <p:spTgt spid="790555"/>
                                        </p:tgtEl>
                                        <p:attrNameLst>
                                          <p:attrName>style.visibility</p:attrName>
                                        </p:attrNameLst>
                                      </p:cBhvr>
                                      <p:to>
                                        <p:strVal val="visible"/>
                                      </p:to>
                                    </p:set>
                                  </p:childTnLst>
                                </p:cTn>
                              </p:par>
                            </p:childTnLst>
                          </p:cTn>
                        </p:par>
                        <p:par>
                          <p:cTn id="14" fill="hold">
                            <p:stCondLst>
                              <p:cond delay="0"/>
                            </p:stCondLst>
                            <p:childTnLst>
                              <p:par>
                                <p:cTn id="15" presetID="35" presetClass="emph" presetSubtype="0" repeatCount="3000" fill="hold" nodeType="afterEffect">
                                  <p:stCondLst>
                                    <p:cond delay="500"/>
                                  </p:stCondLst>
                                  <p:childTnLst>
                                    <p:anim calcmode="discrete" valueType="str">
                                      <p:cBhvr>
                                        <p:cTn id="16" dur="1000" fill="hold"/>
                                        <p:tgtEl>
                                          <p:spTgt spid="790555"/>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90556"/>
                                        </p:tgtEl>
                                        <p:attrNameLst>
                                          <p:attrName>style.visibility</p:attrName>
                                        </p:attrNameLst>
                                      </p:cBhvr>
                                      <p:to>
                                        <p:strVal val="visible"/>
                                      </p:to>
                                    </p:set>
                                  </p:childTnLst>
                                </p:cTn>
                              </p:par>
                            </p:childTnLst>
                          </p:cTn>
                        </p:par>
                        <p:par>
                          <p:cTn id="21" fill="hold">
                            <p:stCondLst>
                              <p:cond delay="0"/>
                            </p:stCondLst>
                            <p:childTnLst>
                              <p:par>
                                <p:cTn id="22" presetID="35" presetClass="emph" presetSubtype="0" repeatCount="3000" fill="hold" nodeType="afterEffect">
                                  <p:stCondLst>
                                    <p:cond delay="500"/>
                                  </p:stCondLst>
                                  <p:childTnLst>
                                    <p:anim calcmode="discrete" valueType="str">
                                      <p:cBhvr>
                                        <p:cTn id="23" dur="1000" fill="hold"/>
                                        <p:tgtEl>
                                          <p:spTgt spid="7905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p:nvPr>
        </p:nvSpPr>
        <p:spPr>
          <a:xfrm>
            <a:off x="971550" y="214313"/>
            <a:ext cx="7972425" cy="1462087"/>
          </a:xfrm>
        </p:spPr>
        <p:txBody>
          <a:bodyPr/>
          <a:lstStyle/>
          <a:p>
            <a:pPr algn="ctr"/>
            <a:r>
              <a:rPr lang="zh-CN" altLang="en-US" sz="4000"/>
              <a:t>应用编程接口 </a:t>
            </a:r>
            <a:r>
              <a:rPr lang="en-US" altLang="zh-CN" sz="4000"/>
              <a:t>API</a:t>
            </a:r>
            <a:br>
              <a:rPr lang="en-US" altLang="zh-CN" sz="4000"/>
            </a:br>
            <a:r>
              <a:rPr lang="en-US" altLang="zh-CN" sz="3600"/>
              <a:t>(Application Programming Interface)</a:t>
            </a:r>
            <a:r>
              <a:rPr lang="en-US" altLang="zh-CN" sz="4000"/>
              <a:t> </a:t>
            </a:r>
          </a:p>
        </p:txBody>
      </p:sp>
      <p:sp>
        <p:nvSpPr>
          <p:cNvPr id="791555" name="Rectangle 3"/>
          <p:cNvSpPr>
            <a:spLocks noGrp="1" noChangeArrowheads="1"/>
          </p:cNvSpPr>
          <p:nvPr>
            <p:ph type="body" idx="1"/>
          </p:nvPr>
        </p:nvSpPr>
        <p:spPr>
          <a:xfrm>
            <a:off x="1042988" y="1916113"/>
            <a:ext cx="7772400" cy="4392612"/>
          </a:xfrm>
        </p:spPr>
        <p:txBody>
          <a:bodyPr/>
          <a:lstStyle/>
          <a:p>
            <a:pPr>
              <a:lnSpc>
                <a:spcPct val="90000"/>
              </a:lnSpc>
            </a:pPr>
            <a:r>
              <a:rPr lang="zh-CN" altLang="en-US" sz="2800"/>
              <a:t>当某个应用进程启动系统调用时，控制权就从应用进程传递给了</a:t>
            </a:r>
            <a:r>
              <a:rPr lang="zh-CN" altLang="en-US" sz="2800">
                <a:solidFill>
                  <a:schemeClr val="hlink"/>
                </a:solidFill>
              </a:rPr>
              <a:t>系统调用接口</a:t>
            </a:r>
            <a:r>
              <a:rPr lang="zh-CN" altLang="en-US" sz="2800"/>
              <a:t>。</a:t>
            </a:r>
          </a:p>
          <a:p>
            <a:pPr>
              <a:lnSpc>
                <a:spcPct val="90000"/>
              </a:lnSpc>
            </a:pPr>
            <a:r>
              <a:rPr lang="zh-CN" altLang="en-US" sz="2800"/>
              <a:t>此接口再将控制权传递给计算机的操作系统。操作系统将此调用转给某个内部过程，并执行所请求的操作。</a:t>
            </a:r>
          </a:p>
          <a:p>
            <a:pPr>
              <a:lnSpc>
                <a:spcPct val="90000"/>
              </a:lnSpc>
            </a:pPr>
            <a:r>
              <a:rPr lang="zh-CN" altLang="en-US" sz="2800"/>
              <a:t>内部过程一旦执行完毕，控制权就又通过系统调用接口返回给应用进程。</a:t>
            </a:r>
          </a:p>
          <a:p>
            <a:pPr>
              <a:lnSpc>
                <a:spcPct val="90000"/>
              </a:lnSpc>
            </a:pPr>
            <a:r>
              <a:rPr lang="zh-CN" altLang="en-US" sz="2800"/>
              <a:t>系统调用接口实际上就是应用进程的控制权和操作系统的控制权进行转换的一个接口，即</a:t>
            </a:r>
            <a:r>
              <a:rPr lang="zh-CN" altLang="en-US" sz="2800">
                <a:solidFill>
                  <a:schemeClr val="hlink"/>
                </a:solidFill>
              </a:rPr>
              <a:t>应用编程接口 </a:t>
            </a:r>
            <a:r>
              <a:rPr lang="en-US" altLang="zh-CN" sz="2800">
                <a:solidFill>
                  <a:schemeClr val="hlink"/>
                </a:solidFill>
              </a:rPr>
              <a:t>API</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195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1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1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1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pPr algn="ctr"/>
            <a:r>
              <a:rPr lang="zh-CN" altLang="en-US"/>
              <a:t>几种应用编程接口 </a:t>
            </a:r>
            <a:r>
              <a:rPr lang="en-US" altLang="zh-CN"/>
              <a:t>API  </a:t>
            </a:r>
          </a:p>
        </p:txBody>
      </p:sp>
      <p:sp>
        <p:nvSpPr>
          <p:cNvPr id="792579" name="Rectangle 3"/>
          <p:cNvSpPr>
            <a:spLocks noGrp="1" noChangeArrowheads="1"/>
          </p:cNvSpPr>
          <p:nvPr>
            <p:ph type="body" idx="1"/>
          </p:nvPr>
        </p:nvSpPr>
        <p:spPr>
          <a:xfrm>
            <a:off x="1042988" y="1906588"/>
            <a:ext cx="7772400" cy="4114800"/>
          </a:xfrm>
        </p:spPr>
        <p:txBody>
          <a:bodyPr/>
          <a:lstStyle/>
          <a:p>
            <a:pPr>
              <a:lnSpc>
                <a:spcPct val="90000"/>
              </a:lnSpc>
            </a:pPr>
            <a:r>
              <a:rPr lang="en-US" altLang="zh-CN" sz="2800"/>
              <a:t>Berkeley UNIX </a:t>
            </a:r>
            <a:r>
              <a:rPr lang="zh-CN" altLang="en-US" sz="2800"/>
              <a:t>操作系统定义了一种 </a:t>
            </a:r>
            <a:r>
              <a:rPr lang="en-US" altLang="zh-CN" sz="2800"/>
              <a:t>API</a:t>
            </a:r>
            <a:r>
              <a:rPr lang="zh-CN" altLang="en-US" sz="2800"/>
              <a:t>，它又称为套接字接口</a:t>
            </a:r>
            <a:r>
              <a:rPr lang="en-US" altLang="zh-CN" sz="2800"/>
              <a:t>(socket interface)</a:t>
            </a:r>
            <a:r>
              <a:rPr lang="zh-CN" altLang="en-US" sz="2800"/>
              <a:t>。</a:t>
            </a:r>
          </a:p>
          <a:p>
            <a:pPr>
              <a:lnSpc>
                <a:spcPct val="90000"/>
              </a:lnSpc>
            </a:pPr>
            <a:r>
              <a:rPr lang="zh-CN" altLang="en-US" sz="2800"/>
              <a:t>微软公司在其操作系统中采用了套接字接口 </a:t>
            </a:r>
            <a:r>
              <a:rPr lang="en-US" altLang="zh-CN" sz="2800"/>
              <a:t>API</a:t>
            </a:r>
            <a:r>
              <a:rPr lang="zh-CN" altLang="en-US" sz="2800"/>
              <a:t>，形成了一个稍有不同的 </a:t>
            </a:r>
            <a:r>
              <a:rPr lang="en-US" altLang="zh-CN" sz="2800"/>
              <a:t>API</a:t>
            </a:r>
            <a:r>
              <a:rPr lang="zh-CN" altLang="en-US" sz="2800"/>
              <a:t>，并称之为 </a:t>
            </a:r>
            <a:r>
              <a:rPr lang="en-US" altLang="zh-CN" sz="2800"/>
              <a:t>Windows Socket</a:t>
            </a:r>
            <a:r>
              <a:rPr lang="zh-CN" altLang="en-US" sz="2800"/>
              <a:t>。</a:t>
            </a:r>
          </a:p>
          <a:p>
            <a:pPr>
              <a:lnSpc>
                <a:spcPct val="90000"/>
              </a:lnSpc>
            </a:pPr>
            <a:r>
              <a:rPr lang="en-US" altLang="zh-CN" sz="2800"/>
              <a:t>AT&amp;T </a:t>
            </a:r>
            <a:r>
              <a:rPr lang="zh-CN" altLang="en-US" sz="2800"/>
              <a:t>为其 </a:t>
            </a:r>
            <a:r>
              <a:rPr lang="en-US" altLang="zh-CN" sz="2800"/>
              <a:t>UNIX </a:t>
            </a:r>
            <a:r>
              <a:rPr lang="zh-CN" altLang="en-US" sz="2800"/>
              <a:t>系统 </a:t>
            </a:r>
            <a:r>
              <a:rPr lang="en-US" altLang="zh-CN" sz="2800"/>
              <a:t>V </a:t>
            </a:r>
            <a:r>
              <a:rPr lang="zh-CN" altLang="en-US" sz="2800"/>
              <a:t>定义了一种 </a:t>
            </a:r>
            <a:r>
              <a:rPr lang="en-US" altLang="zh-CN" sz="2800"/>
              <a:t>API</a:t>
            </a:r>
            <a:r>
              <a:rPr lang="zh-CN" altLang="en-US" sz="2800"/>
              <a:t>，简写为 </a:t>
            </a:r>
            <a:r>
              <a:rPr lang="en-US" altLang="zh-CN" sz="2800"/>
              <a:t>TLI (Transport Layer Interface)</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196</a:t>
            </a:fld>
            <a:endParaRPr lang="en-US" altLang="zh-CN"/>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a:xfrm>
            <a:off x="827088" y="214313"/>
            <a:ext cx="8116887" cy="1462087"/>
          </a:xfrm>
        </p:spPr>
        <p:txBody>
          <a:bodyPr/>
          <a:lstStyle/>
          <a:p>
            <a:pPr algn="ctr"/>
            <a:r>
              <a:rPr lang="zh-CN" altLang="en-US"/>
              <a:t>应用进程通过套接字接入到网络 </a:t>
            </a:r>
          </a:p>
        </p:txBody>
      </p:sp>
      <p:sp>
        <p:nvSpPr>
          <p:cNvPr id="793671" name="AutoShape 71"/>
          <p:cNvSpPr>
            <a:spLocks noChangeArrowheads="1"/>
          </p:cNvSpPr>
          <p:nvPr/>
        </p:nvSpPr>
        <p:spPr bwMode="auto">
          <a:xfrm>
            <a:off x="1312863" y="2635250"/>
            <a:ext cx="468312" cy="1323975"/>
          </a:xfrm>
          <a:prstGeom prst="upArrow">
            <a:avLst>
              <a:gd name="adj1" fmla="val 50000"/>
              <a:gd name="adj2" fmla="val 70678"/>
            </a:avLst>
          </a:prstGeom>
          <a:solidFill>
            <a:srgbClr val="CCECFF"/>
          </a:solidFill>
          <a:ln w="9525">
            <a:solidFill>
              <a:schemeClr val="tx1"/>
            </a:solidFill>
            <a:miter lim="800000"/>
            <a:headEnd/>
            <a:tailEnd/>
          </a:ln>
          <a:effectLst/>
        </p:spPr>
        <p:txBody>
          <a:bodyPr vert="eaVert" wrap="none" anchor="ctr"/>
          <a:lstStyle/>
          <a:p>
            <a:endParaRPr lang="zh-CN" altLang="en-US"/>
          </a:p>
        </p:txBody>
      </p:sp>
      <p:graphicFrame>
        <p:nvGraphicFramePr>
          <p:cNvPr id="793672" name="Object 72"/>
          <p:cNvGraphicFramePr>
            <a:graphicFrameLocks noChangeAspect="1"/>
          </p:cNvGraphicFramePr>
          <p:nvPr/>
        </p:nvGraphicFramePr>
        <p:xfrm>
          <a:off x="4052888" y="3557588"/>
          <a:ext cx="3076575" cy="2247900"/>
        </p:xfrm>
        <a:graphic>
          <a:graphicData uri="http://schemas.openxmlformats.org/presentationml/2006/ole">
            <mc:AlternateContent xmlns:mc="http://schemas.openxmlformats.org/markup-compatibility/2006">
              <mc:Choice xmlns:v="urn:schemas-microsoft-com:vml" Requires="v">
                <p:oleObj spid="_x0000_s793698" name="VISIO" r:id="rId4" imgW="1689840" imgH="964440" progId="Visio.Drawing.11">
                  <p:embed/>
                </p:oleObj>
              </mc:Choice>
              <mc:Fallback>
                <p:oleObj name="VISIO" r:id="rId4" imgW="1689840" imgH="964440" progId="Visio.Drawing.11">
                  <p:embed/>
                  <p:pic>
                    <p:nvPicPr>
                      <p:cNvPr id="0"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888" y="3557588"/>
                        <a:ext cx="30765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3673" name="Rectangle 73"/>
          <p:cNvSpPr>
            <a:spLocks noChangeArrowheads="1"/>
          </p:cNvSpPr>
          <p:nvPr/>
        </p:nvSpPr>
        <p:spPr bwMode="auto">
          <a:xfrm>
            <a:off x="2187575" y="3297238"/>
            <a:ext cx="1752600" cy="727075"/>
          </a:xfrm>
          <a:prstGeom prst="rect">
            <a:avLst/>
          </a:prstGeom>
          <a:solidFill>
            <a:srgbClr val="CCE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应用进程</a:t>
            </a:r>
          </a:p>
        </p:txBody>
      </p:sp>
      <p:sp>
        <p:nvSpPr>
          <p:cNvPr id="793674" name="Rectangle 74"/>
          <p:cNvSpPr>
            <a:spLocks noChangeArrowheads="1"/>
          </p:cNvSpPr>
          <p:nvPr/>
        </p:nvSpPr>
        <p:spPr bwMode="auto">
          <a:xfrm>
            <a:off x="2187575" y="4491038"/>
            <a:ext cx="1752600" cy="1123950"/>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p>
            <a:pPr algn="ctr">
              <a:spcAft>
                <a:spcPct val="30000"/>
              </a:spcAft>
            </a:pPr>
            <a:endParaRPr kumimoji="1" lang="en-US" altLang="zh-CN" sz="2000">
              <a:solidFill>
                <a:schemeClr val="folHlink"/>
              </a:solidFill>
              <a:latin typeface="Arial" charset="0"/>
              <a:ea typeface="黑体" pitchFamily="2" charset="-122"/>
            </a:endParaRPr>
          </a:p>
          <a:p>
            <a:pPr algn="ctr">
              <a:spcAft>
                <a:spcPct val="30000"/>
              </a:spcAft>
            </a:pPr>
            <a:r>
              <a:rPr kumimoji="1" lang="en-US" altLang="zh-CN" sz="2000">
                <a:solidFill>
                  <a:schemeClr val="folHlink"/>
                </a:solidFill>
                <a:latin typeface="Arial" charset="0"/>
                <a:ea typeface="黑体" pitchFamily="2" charset="-122"/>
              </a:rPr>
              <a:t>TCP</a:t>
            </a:r>
          </a:p>
          <a:p>
            <a:pPr algn="ctr"/>
            <a:endParaRPr kumimoji="1" lang="en-US" altLang="zh-CN" sz="2000">
              <a:solidFill>
                <a:schemeClr val="folHlink"/>
              </a:solidFill>
              <a:latin typeface="Arial" charset="0"/>
              <a:ea typeface="黑体" pitchFamily="2" charset="-122"/>
            </a:endParaRPr>
          </a:p>
        </p:txBody>
      </p:sp>
      <p:sp>
        <p:nvSpPr>
          <p:cNvPr id="793675" name="Line 75"/>
          <p:cNvSpPr>
            <a:spLocks noChangeShapeType="1"/>
          </p:cNvSpPr>
          <p:nvPr/>
        </p:nvSpPr>
        <p:spPr bwMode="auto">
          <a:xfrm>
            <a:off x="3940175" y="4951413"/>
            <a:ext cx="3309938" cy="7937"/>
          </a:xfrm>
          <a:prstGeom prst="line">
            <a:avLst/>
          </a:prstGeom>
          <a:noFill/>
          <a:ln w="76200">
            <a:solidFill>
              <a:schemeClr val="hlink"/>
            </a:solidFill>
            <a:round/>
            <a:headEnd type="triangle" w="med" len="lg"/>
            <a:tailEnd type="triangle" w="med" len="lg"/>
          </a:ln>
          <a:effectLst/>
        </p:spPr>
        <p:txBody>
          <a:bodyPr/>
          <a:lstStyle/>
          <a:p>
            <a:endParaRPr lang="zh-CN" altLang="en-US"/>
          </a:p>
        </p:txBody>
      </p:sp>
      <p:grpSp>
        <p:nvGrpSpPr>
          <p:cNvPr id="793676" name="Group 76"/>
          <p:cNvGrpSpPr>
            <a:grpSpLocks/>
          </p:cNvGrpSpPr>
          <p:nvPr/>
        </p:nvGrpSpPr>
        <p:grpSpPr bwMode="auto">
          <a:xfrm>
            <a:off x="2770188" y="2813050"/>
            <a:ext cx="587375" cy="644525"/>
            <a:chOff x="921" y="2412"/>
            <a:chExt cx="284" cy="265"/>
          </a:xfrm>
        </p:grpSpPr>
        <p:grpSp>
          <p:nvGrpSpPr>
            <p:cNvPr id="793677" name="Group 77"/>
            <p:cNvGrpSpPr>
              <a:grpSpLocks/>
            </p:cNvGrpSpPr>
            <p:nvPr/>
          </p:nvGrpSpPr>
          <p:grpSpPr bwMode="auto">
            <a:xfrm>
              <a:off x="928" y="2417"/>
              <a:ext cx="277" cy="260"/>
              <a:chOff x="928" y="2417"/>
              <a:chExt cx="277" cy="260"/>
            </a:xfrm>
          </p:grpSpPr>
          <p:sp>
            <p:nvSpPr>
              <p:cNvPr id="793678" name="Freeform 78"/>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793679" name="Freeform 79"/>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793680" name="Freeform 80"/>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793681" name="Freeform 81"/>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793682" name="Rectangle 82"/>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793683" name="Rectangle 83"/>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793684" name="Rectangle 84"/>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793685" name="Line 85"/>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793686" name="Group 86"/>
              <p:cNvGrpSpPr>
                <a:grpSpLocks/>
              </p:cNvGrpSpPr>
              <p:nvPr/>
            </p:nvGrpSpPr>
            <p:grpSpPr bwMode="auto">
              <a:xfrm>
                <a:off x="928" y="2639"/>
                <a:ext cx="277" cy="38"/>
                <a:chOff x="928" y="2639"/>
                <a:chExt cx="277" cy="38"/>
              </a:xfrm>
            </p:grpSpPr>
            <p:sp>
              <p:nvSpPr>
                <p:cNvPr id="793687" name="Freeform 87"/>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793688" name="Freeform 88"/>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793689" name="Rectangle 89"/>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793690" name="Group 90"/>
            <p:cNvGrpSpPr>
              <a:grpSpLocks/>
            </p:cNvGrpSpPr>
            <p:nvPr/>
          </p:nvGrpSpPr>
          <p:grpSpPr bwMode="auto">
            <a:xfrm>
              <a:off x="921" y="2412"/>
              <a:ext cx="277" cy="261"/>
              <a:chOff x="921" y="2412"/>
              <a:chExt cx="277" cy="261"/>
            </a:xfrm>
          </p:grpSpPr>
          <p:sp>
            <p:nvSpPr>
              <p:cNvPr id="793691" name="Freeform 91"/>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793692" name="Freeform 92"/>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793693" name="Freeform 93"/>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793694" name="Freeform 94"/>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793695" name="Rectangle 95"/>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793696" name="Rectangle 96"/>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793697" name="Rectangle 97"/>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793698" name="Line 98"/>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793699" name="Group 99"/>
              <p:cNvGrpSpPr>
                <a:grpSpLocks/>
              </p:cNvGrpSpPr>
              <p:nvPr/>
            </p:nvGrpSpPr>
            <p:grpSpPr bwMode="auto">
              <a:xfrm>
                <a:off x="921" y="2635"/>
                <a:ext cx="277" cy="38"/>
                <a:chOff x="921" y="2635"/>
                <a:chExt cx="277" cy="38"/>
              </a:xfrm>
            </p:grpSpPr>
            <p:sp>
              <p:nvSpPr>
                <p:cNvPr id="793700" name="Freeform 100"/>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793701" name="Freeform 101"/>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793702" name="Rectangle 102"/>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sp>
        <p:nvSpPr>
          <p:cNvPr id="793703" name="Text Box 103"/>
          <p:cNvSpPr txBox="1">
            <a:spLocks noChangeArrowheads="1"/>
          </p:cNvSpPr>
          <p:nvPr/>
        </p:nvSpPr>
        <p:spPr bwMode="auto">
          <a:xfrm>
            <a:off x="-71438" y="2905125"/>
            <a:ext cx="1454151" cy="703263"/>
          </a:xfrm>
          <a:prstGeom prst="rect">
            <a:avLst/>
          </a:prstGeom>
          <a:noFill/>
          <a:ln w="9525">
            <a:noFill/>
            <a:miter lim="800000"/>
            <a:headEnd/>
            <a:tailEnd/>
          </a:ln>
          <a:effectLst/>
        </p:spPr>
        <p:txBody>
          <a:bodyPr wrap="none">
            <a:spAutoFit/>
          </a:bodyPr>
          <a:lstStyle/>
          <a:p>
            <a:pPr algn="ctr"/>
            <a:r>
              <a:rPr kumimoji="1" lang="zh-CN" altLang="en-US" sz="2000">
                <a:solidFill>
                  <a:schemeClr val="folHlink"/>
                </a:solidFill>
                <a:latin typeface="Arial" charset="0"/>
                <a:ea typeface="黑体" pitchFamily="2" charset="-122"/>
              </a:rPr>
              <a:t>由应用程序</a:t>
            </a:r>
          </a:p>
          <a:p>
            <a:pPr algn="ctr"/>
            <a:r>
              <a:rPr kumimoji="1" lang="zh-CN" altLang="en-US" sz="2000">
                <a:solidFill>
                  <a:schemeClr val="folHlink"/>
                </a:solidFill>
                <a:latin typeface="Arial" charset="0"/>
                <a:ea typeface="黑体" pitchFamily="2" charset="-122"/>
              </a:rPr>
              <a:t>控制</a:t>
            </a:r>
          </a:p>
        </p:txBody>
      </p:sp>
      <p:sp>
        <p:nvSpPr>
          <p:cNvPr id="793704" name="Text Box 104"/>
          <p:cNvSpPr txBox="1">
            <a:spLocks noChangeArrowheads="1"/>
          </p:cNvSpPr>
          <p:nvPr/>
        </p:nvSpPr>
        <p:spPr bwMode="auto">
          <a:xfrm>
            <a:off x="5003800" y="4005263"/>
            <a:ext cx="1250950" cy="519112"/>
          </a:xfrm>
          <a:prstGeom prst="rect">
            <a:avLst/>
          </a:prstGeom>
          <a:noFill/>
          <a:ln w="9525">
            <a:noFill/>
            <a:miter lim="800000"/>
            <a:headEnd/>
            <a:tailEnd/>
          </a:ln>
          <a:effectLst/>
        </p:spPr>
        <p:txBody>
          <a:bodyPr wrap="none">
            <a:spAutoFit/>
          </a:bodyPr>
          <a:lstStyle/>
          <a:p>
            <a:r>
              <a:rPr kumimoji="1" lang="zh-CN" altLang="en-US" sz="2800">
                <a:solidFill>
                  <a:schemeClr val="folHlink"/>
                </a:solidFill>
                <a:latin typeface="Arial" charset="0"/>
                <a:ea typeface="黑体" pitchFamily="2" charset="-122"/>
              </a:rPr>
              <a:t>因特网</a:t>
            </a:r>
          </a:p>
        </p:txBody>
      </p:sp>
      <p:sp>
        <p:nvSpPr>
          <p:cNvPr id="793705" name="Text Box 105"/>
          <p:cNvSpPr txBox="1">
            <a:spLocks noChangeArrowheads="1"/>
          </p:cNvSpPr>
          <p:nvPr/>
        </p:nvSpPr>
        <p:spPr bwMode="auto">
          <a:xfrm>
            <a:off x="-71438" y="4559300"/>
            <a:ext cx="1454151" cy="703263"/>
          </a:xfrm>
          <a:prstGeom prst="rect">
            <a:avLst/>
          </a:prstGeom>
          <a:noFill/>
          <a:ln w="9525">
            <a:noFill/>
            <a:miter lim="800000"/>
            <a:headEnd/>
            <a:tailEnd/>
          </a:ln>
          <a:effectLst/>
        </p:spPr>
        <p:txBody>
          <a:bodyPr wrap="none">
            <a:spAutoFit/>
          </a:bodyPr>
          <a:lstStyle/>
          <a:p>
            <a:pPr algn="ctr"/>
            <a:r>
              <a:rPr kumimoji="1" lang="zh-CN" altLang="en-US" sz="2000">
                <a:solidFill>
                  <a:schemeClr val="folHlink"/>
                </a:solidFill>
                <a:latin typeface="Arial" charset="0"/>
                <a:ea typeface="黑体" pitchFamily="2" charset="-122"/>
              </a:rPr>
              <a:t>由操作系统</a:t>
            </a:r>
          </a:p>
          <a:p>
            <a:pPr algn="ctr"/>
            <a:r>
              <a:rPr kumimoji="1" lang="zh-CN" altLang="en-US" sz="2000">
                <a:solidFill>
                  <a:schemeClr val="folHlink"/>
                </a:solidFill>
                <a:latin typeface="Arial" charset="0"/>
                <a:ea typeface="黑体" pitchFamily="2" charset="-122"/>
              </a:rPr>
              <a:t>控制</a:t>
            </a:r>
          </a:p>
        </p:txBody>
      </p:sp>
      <p:sp>
        <p:nvSpPr>
          <p:cNvPr id="793706" name="Text Box 106"/>
          <p:cNvSpPr txBox="1">
            <a:spLocks noChangeArrowheads="1"/>
          </p:cNvSpPr>
          <p:nvPr/>
        </p:nvSpPr>
        <p:spPr bwMode="auto">
          <a:xfrm>
            <a:off x="2701925" y="2386013"/>
            <a:ext cx="693738" cy="395287"/>
          </a:xfrm>
          <a:prstGeom prst="rect">
            <a:avLst/>
          </a:prstGeom>
          <a:noFill/>
          <a:ln w="9525">
            <a:noFill/>
            <a:miter lim="800000"/>
            <a:headEnd/>
            <a:tailEnd/>
          </a:ln>
          <a:effectLst/>
        </p:spPr>
        <p:txBody>
          <a:bodyPr wrap="none">
            <a:spAutoFit/>
          </a:bodyPr>
          <a:lstStyle/>
          <a:p>
            <a:r>
              <a:rPr kumimoji="1" lang="zh-CN" altLang="en-US" sz="2000">
                <a:solidFill>
                  <a:schemeClr val="folHlink"/>
                </a:solidFill>
                <a:latin typeface="Arial" charset="0"/>
                <a:ea typeface="黑体" pitchFamily="2" charset="-122"/>
              </a:rPr>
              <a:t>客户</a:t>
            </a:r>
          </a:p>
        </p:txBody>
      </p:sp>
      <p:sp>
        <p:nvSpPr>
          <p:cNvPr id="793707" name="Text Box 107"/>
          <p:cNvSpPr txBox="1">
            <a:spLocks noChangeArrowheads="1"/>
          </p:cNvSpPr>
          <p:nvPr/>
        </p:nvSpPr>
        <p:spPr bwMode="auto">
          <a:xfrm>
            <a:off x="7597775" y="2382838"/>
            <a:ext cx="947738" cy="398462"/>
          </a:xfrm>
          <a:prstGeom prst="rect">
            <a:avLst/>
          </a:prstGeom>
          <a:noFill/>
          <a:ln w="9525">
            <a:noFill/>
            <a:miter lim="800000"/>
            <a:headEnd/>
            <a:tailEnd/>
          </a:ln>
          <a:effectLst/>
        </p:spPr>
        <p:txBody>
          <a:bodyPr wrap="none">
            <a:spAutoFit/>
          </a:bodyPr>
          <a:lstStyle/>
          <a:p>
            <a:r>
              <a:rPr kumimoji="1" lang="zh-CN" altLang="en-US" sz="2000">
                <a:solidFill>
                  <a:schemeClr val="folHlink"/>
                </a:solidFill>
                <a:latin typeface="Arial" charset="0"/>
                <a:ea typeface="黑体" pitchFamily="2" charset="-122"/>
              </a:rPr>
              <a:t>服务器</a:t>
            </a:r>
          </a:p>
        </p:txBody>
      </p:sp>
      <p:sp>
        <p:nvSpPr>
          <p:cNvPr id="793708" name="Rectangle 108"/>
          <p:cNvSpPr>
            <a:spLocks noChangeArrowheads="1"/>
          </p:cNvSpPr>
          <p:nvPr/>
        </p:nvSpPr>
        <p:spPr bwMode="auto">
          <a:xfrm>
            <a:off x="2593975" y="3970338"/>
            <a:ext cx="939800" cy="584200"/>
          </a:xfrm>
          <a:prstGeom prst="rect">
            <a:avLst/>
          </a:prstGeom>
          <a:solidFill>
            <a:srgbClr val="FF99CC"/>
          </a:solidFill>
          <a:ln w="28575">
            <a:solidFill>
              <a:schemeClr val="folHlink"/>
            </a:solidFill>
            <a:miter lim="800000"/>
            <a:headEnd/>
            <a:tailEnd/>
          </a:ln>
          <a:effectLst/>
        </p:spPr>
        <p:txBody>
          <a:bodyPr wrap="none" anchor="ctr"/>
          <a:lstStyle/>
          <a:p>
            <a:pPr algn="ctr"/>
            <a:r>
              <a:rPr kumimoji="1" lang="zh-CN" altLang="en-US" sz="2000">
                <a:solidFill>
                  <a:schemeClr val="folHlink"/>
                </a:solidFill>
                <a:latin typeface="Arial" charset="0"/>
                <a:ea typeface="黑体" pitchFamily="2" charset="-122"/>
              </a:rPr>
              <a:t>套接字</a:t>
            </a:r>
          </a:p>
        </p:txBody>
      </p:sp>
      <p:sp>
        <p:nvSpPr>
          <p:cNvPr id="793709" name="Rectangle 109"/>
          <p:cNvSpPr>
            <a:spLocks noChangeArrowheads="1"/>
          </p:cNvSpPr>
          <p:nvPr/>
        </p:nvSpPr>
        <p:spPr bwMode="auto">
          <a:xfrm>
            <a:off x="7237413" y="4511675"/>
            <a:ext cx="1754187" cy="1123950"/>
          </a:xfrm>
          <a:prstGeom prst="rect">
            <a:avLst/>
          </a:prstGeom>
          <a:solidFill>
            <a:srgbClr val="FFFF99"/>
          </a:solidFill>
          <a:ln w="9525" algn="ctr">
            <a:solidFill>
              <a:schemeClr val="folHlink"/>
            </a:solidFill>
            <a:miter lim="800000"/>
            <a:headEnd/>
            <a:tailEnd/>
          </a:ln>
          <a:effectLst>
            <a:outerShdw dist="35921" dir="2700000" algn="ctr" rotWithShape="0">
              <a:schemeClr val="bg2"/>
            </a:outerShdw>
          </a:effectLst>
        </p:spPr>
        <p:txBody>
          <a:bodyPr wrap="none" anchor="ctr"/>
          <a:lstStyle/>
          <a:p>
            <a:pPr algn="ctr">
              <a:spcAft>
                <a:spcPct val="30000"/>
              </a:spcAft>
            </a:pPr>
            <a:endParaRPr kumimoji="1" lang="en-US" altLang="zh-CN" sz="2000">
              <a:solidFill>
                <a:schemeClr val="folHlink"/>
              </a:solidFill>
              <a:latin typeface="Arial" charset="0"/>
              <a:ea typeface="黑体" pitchFamily="2" charset="-122"/>
            </a:endParaRPr>
          </a:p>
          <a:p>
            <a:pPr algn="ctr">
              <a:spcAft>
                <a:spcPct val="30000"/>
              </a:spcAft>
            </a:pPr>
            <a:r>
              <a:rPr kumimoji="1" lang="en-US" altLang="zh-CN" sz="2000">
                <a:solidFill>
                  <a:schemeClr val="folHlink"/>
                </a:solidFill>
                <a:latin typeface="Arial" charset="0"/>
                <a:ea typeface="黑体" pitchFamily="2" charset="-122"/>
              </a:rPr>
              <a:t>TCP</a:t>
            </a:r>
          </a:p>
          <a:p>
            <a:pPr algn="ctr">
              <a:spcAft>
                <a:spcPct val="30000"/>
              </a:spcAft>
            </a:pPr>
            <a:endParaRPr kumimoji="1" lang="en-US" altLang="zh-CN" sz="2000">
              <a:solidFill>
                <a:schemeClr val="folHlink"/>
              </a:solidFill>
              <a:latin typeface="Arial" charset="0"/>
              <a:ea typeface="黑体" pitchFamily="2" charset="-122"/>
            </a:endParaRPr>
          </a:p>
        </p:txBody>
      </p:sp>
      <p:sp>
        <p:nvSpPr>
          <p:cNvPr id="793710" name="Rectangle 110"/>
          <p:cNvSpPr>
            <a:spLocks noChangeArrowheads="1"/>
          </p:cNvSpPr>
          <p:nvPr/>
        </p:nvSpPr>
        <p:spPr bwMode="auto">
          <a:xfrm>
            <a:off x="7237413" y="3297238"/>
            <a:ext cx="1754187" cy="727075"/>
          </a:xfrm>
          <a:prstGeom prst="rect">
            <a:avLst/>
          </a:prstGeom>
          <a:solidFill>
            <a:srgbClr val="CCECFF"/>
          </a:solidFill>
          <a:ln w="9525" algn="ctr">
            <a:solidFill>
              <a:schemeClr val="folHlink"/>
            </a:solidFill>
            <a:miter lim="800000"/>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应用进程</a:t>
            </a:r>
          </a:p>
        </p:txBody>
      </p:sp>
      <p:sp>
        <p:nvSpPr>
          <p:cNvPr id="793711" name="Rectangle 111"/>
          <p:cNvSpPr>
            <a:spLocks noChangeArrowheads="1"/>
          </p:cNvSpPr>
          <p:nvPr/>
        </p:nvSpPr>
        <p:spPr bwMode="auto">
          <a:xfrm>
            <a:off x="7645400" y="3970338"/>
            <a:ext cx="938213" cy="584200"/>
          </a:xfrm>
          <a:prstGeom prst="rect">
            <a:avLst/>
          </a:prstGeom>
          <a:solidFill>
            <a:srgbClr val="FF99CC"/>
          </a:solidFill>
          <a:ln w="28575" algn="ctr">
            <a:solidFill>
              <a:schemeClr val="folHlink"/>
            </a:solidFill>
            <a:miter lim="800000"/>
            <a:headEnd/>
            <a:tailEnd/>
          </a:ln>
          <a:effectLst/>
        </p:spPr>
        <p:txBody>
          <a:bodyPr wrap="none" anchor="ctr"/>
          <a:lstStyle/>
          <a:p>
            <a:pPr algn="ctr"/>
            <a:r>
              <a:rPr kumimoji="1" lang="zh-CN" altLang="en-US" sz="2000">
                <a:solidFill>
                  <a:schemeClr val="folHlink"/>
                </a:solidFill>
                <a:latin typeface="Arial" charset="0"/>
                <a:ea typeface="黑体" pitchFamily="2" charset="-122"/>
              </a:rPr>
              <a:t>套接字</a:t>
            </a:r>
          </a:p>
        </p:txBody>
      </p:sp>
      <p:grpSp>
        <p:nvGrpSpPr>
          <p:cNvPr id="793712" name="Group 112"/>
          <p:cNvGrpSpPr>
            <a:grpSpLocks/>
          </p:cNvGrpSpPr>
          <p:nvPr/>
        </p:nvGrpSpPr>
        <p:grpSpPr bwMode="auto">
          <a:xfrm>
            <a:off x="7821613" y="2813050"/>
            <a:ext cx="587375" cy="644525"/>
            <a:chOff x="921" y="2412"/>
            <a:chExt cx="284" cy="265"/>
          </a:xfrm>
        </p:grpSpPr>
        <p:grpSp>
          <p:nvGrpSpPr>
            <p:cNvPr id="793713" name="Group 113"/>
            <p:cNvGrpSpPr>
              <a:grpSpLocks/>
            </p:cNvGrpSpPr>
            <p:nvPr/>
          </p:nvGrpSpPr>
          <p:grpSpPr bwMode="auto">
            <a:xfrm>
              <a:off x="928" y="2417"/>
              <a:ext cx="277" cy="260"/>
              <a:chOff x="928" y="2417"/>
              <a:chExt cx="277" cy="260"/>
            </a:xfrm>
          </p:grpSpPr>
          <p:sp>
            <p:nvSpPr>
              <p:cNvPr id="793714" name="Freeform 114"/>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793715" name="Freeform 115"/>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793716" name="Freeform 116"/>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793717" name="Freeform 117"/>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793718" name="Rectangle 118"/>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793719" name="Rectangle 119"/>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793720" name="Rectangle 120"/>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793721" name="Line 121"/>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793722" name="Group 122"/>
              <p:cNvGrpSpPr>
                <a:grpSpLocks/>
              </p:cNvGrpSpPr>
              <p:nvPr/>
            </p:nvGrpSpPr>
            <p:grpSpPr bwMode="auto">
              <a:xfrm>
                <a:off x="928" y="2639"/>
                <a:ext cx="277" cy="38"/>
                <a:chOff x="928" y="2639"/>
                <a:chExt cx="277" cy="38"/>
              </a:xfrm>
            </p:grpSpPr>
            <p:sp>
              <p:nvSpPr>
                <p:cNvPr id="793723" name="Freeform 123"/>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793724" name="Freeform 124"/>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793725" name="Rectangle 125"/>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793726" name="Group 126"/>
            <p:cNvGrpSpPr>
              <a:grpSpLocks/>
            </p:cNvGrpSpPr>
            <p:nvPr/>
          </p:nvGrpSpPr>
          <p:grpSpPr bwMode="auto">
            <a:xfrm>
              <a:off x="921" y="2412"/>
              <a:ext cx="277" cy="261"/>
              <a:chOff x="921" y="2412"/>
              <a:chExt cx="277" cy="261"/>
            </a:xfrm>
          </p:grpSpPr>
          <p:sp>
            <p:nvSpPr>
              <p:cNvPr id="793727" name="Freeform 127"/>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793728" name="Freeform 128"/>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793729" name="Freeform 129"/>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793730" name="Freeform 130"/>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793731" name="Rectangle 131"/>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793732" name="Rectangle 132"/>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793733" name="Rectangle 133"/>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793734" name="Line 134"/>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793735" name="Group 135"/>
              <p:cNvGrpSpPr>
                <a:grpSpLocks/>
              </p:cNvGrpSpPr>
              <p:nvPr/>
            </p:nvGrpSpPr>
            <p:grpSpPr bwMode="auto">
              <a:xfrm>
                <a:off x="921" y="2635"/>
                <a:ext cx="277" cy="38"/>
                <a:chOff x="921" y="2635"/>
                <a:chExt cx="277" cy="38"/>
              </a:xfrm>
            </p:grpSpPr>
            <p:sp>
              <p:nvSpPr>
                <p:cNvPr id="793736" name="Freeform 136"/>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793737" name="Freeform 137"/>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793738" name="Rectangle 138"/>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sp>
        <p:nvSpPr>
          <p:cNvPr id="793739" name="Line 139"/>
          <p:cNvSpPr>
            <a:spLocks noChangeShapeType="1"/>
          </p:cNvSpPr>
          <p:nvPr/>
        </p:nvSpPr>
        <p:spPr bwMode="auto">
          <a:xfrm>
            <a:off x="1588" y="4511675"/>
            <a:ext cx="2249487" cy="0"/>
          </a:xfrm>
          <a:prstGeom prst="line">
            <a:avLst/>
          </a:prstGeom>
          <a:noFill/>
          <a:ln w="9525">
            <a:solidFill>
              <a:schemeClr val="folHlink"/>
            </a:solidFill>
            <a:prstDash val="dash"/>
            <a:round/>
            <a:headEnd/>
            <a:tailEnd/>
          </a:ln>
          <a:effectLst/>
        </p:spPr>
        <p:txBody>
          <a:bodyPr/>
          <a:lstStyle/>
          <a:p>
            <a:endParaRPr lang="zh-CN" altLang="en-US"/>
          </a:p>
        </p:txBody>
      </p:sp>
      <p:sp>
        <p:nvSpPr>
          <p:cNvPr id="793740" name="AutoShape 140"/>
          <p:cNvSpPr>
            <a:spLocks noChangeArrowheads="1"/>
          </p:cNvSpPr>
          <p:nvPr/>
        </p:nvSpPr>
        <p:spPr bwMode="auto">
          <a:xfrm flipV="1">
            <a:off x="1314450" y="4513263"/>
            <a:ext cx="469900" cy="1211262"/>
          </a:xfrm>
          <a:prstGeom prst="upArrow">
            <a:avLst>
              <a:gd name="adj1" fmla="val 50000"/>
              <a:gd name="adj2" fmla="val 64443"/>
            </a:avLst>
          </a:prstGeom>
          <a:solidFill>
            <a:srgbClr val="FFFF99"/>
          </a:solidFill>
          <a:ln w="9525" algn="ctr">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793741" name="Line 141"/>
          <p:cNvSpPr>
            <a:spLocks noChangeShapeType="1"/>
          </p:cNvSpPr>
          <p:nvPr/>
        </p:nvSpPr>
        <p:spPr bwMode="auto">
          <a:xfrm>
            <a:off x="1588" y="3959225"/>
            <a:ext cx="2155825" cy="0"/>
          </a:xfrm>
          <a:prstGeom prst="line">
            <a:avLst/>
          </a:prstGeom>
          <a:noFill/>
          <a:ln w="9525">
            <a:solidFill>
              <a:schemeClr val="folHlink"/>
            </a:solidFill>
            <a:prstDash val="dash"/>
            <a:round/>
            <a:headEnd/>
            <a:tailEnd/>
          </a:ln>
          <a:effectLst/>
        </p:spPr>
        <p:txBody>
          <a:bodyPr/>
          <a:lstStyle/>
          <a:p>
            <a:endParaRPr lang="zh-CN" altLang="en-US"/>
          </a:p>
        </p:txBody>
      </p:sp>
      <p:sp>
        <p:nvSpPr>
          <p:cNvPr id="76" name="灯片编号占位符 75"/>
          <p:cNvSpPr>
            <a:spLocks noGrp="1"/>
          </p:cNvSpPr>
          <p:nvPr>
            <p:ph type="sldNum" sz="quarter" idx="12"/>
          </p:nvPr>
        </p:nvSpPr>
        <p:spPr/>
        <p:txBody>
          <a:bodyPr/>
          <a:lstStyle/>
          <a:p>
            <a:fld id="{33658E32-E280-4F3B-B91F-4FFDC8F9B0E3}" type="slidenum">
              <a:rPr lang="en-US" altLang="zh-CN" smtClean="0"/>
              <a:pPr/>
              <a:t>197</a:t>
            </a:fld>
            <a:endParaRPr lang="en-US" altLang="zh-CN"/>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a:xfrm>
            <a:off x="1150938" y="836613"/>
            <a:ext cx="6950075" cy="839787"/>
          </a:xfrm>
        </p:spPr>
        <p:txBody>
          <a:bodyPr/>
          <a:lstStyle/>
          <a:p>
            <a:pPr algn="ctr"/>
            <a:r>
              <a:rPr lang="zh-CN" altLang="en-US"/>
              <a:t>套接字的作用 </a:t>
            </a:r>
          </a:p>
        </p:txBody>
      </p:sp>
      <p:sp>
        <p:nvSpPr>
          <p:cNvPr id="794627" name="Rectangle 3"/>
          <p:cNvSpPr>
            <a:spLocks noGrp="1" noChangeArrowheads="1"/>
          </p:cNvSpPr>
          <p:nvPr>
            <p:ph type="body" idx="1"/>
          </p:nvPr>
        </p:nvSpPr>
        <p:spPr>
          <a:xfrm>
            <a:off x="1042988" y="1906588"/>
            <a:ext cx="7772400" cy="4618037"/>
          </a:xfrm>
        </p:spPr>
        <p:txBody>
          <a:bodyPr/>
          <a:lstStyle/>
          <a:p>
            <a:pPr algn="just">
              <a:lnSpc>
                <a:spcPct val="90000"/>
              </a:lnSpc>
            </a:pPr>
            <a:r>
              <a:rPr lang="zh-CN" altLang="en-US" sz="2800" dirty="0"/>
              <a:t>当应用进程需要使用网络进行通信时就发出系统调用，请求操作系统为其创建“套接字”，以便把网络通信所需要的系统资源</a:t>
            </a:r>
            <a:r>
              <a:rPr lang="zh-CN" altLang="en-GB" sz="2800" dirty="0"/>
              <a:t>分配给该应用进程。</a:t>
            </a:r>
          </a:p>
          <a:p>
            <a:pPr algn="just">
              <a:lnSpc>
                <a:spcPct val="90000"/>
              </a:lnSpc>
            </a:pPr>
            <a:r>
              <a:rPr lang="zh-CN" altLang="en-GB" sz="2800" dirty="0"/>
              <a:t>操作系统为这些资源的总和用一个叫做</a:t>
            </a:r>
            <a:r>
              <a:rPr lang="zh-CN" altLang="en-GB" sz="2800" dirty="0">
                <a:solidFill>
                  <a:schemeClr val="hlink"/>
                </a:solidFill>
              </a:rPr>
              <a:t>套接字描述符</a:t>
            </a:r>
            <a:r>
              <a:rPr lang="zh-CN" altLang="en-GB" sz="2800" dirty="0"/>
              <a:t>的号码来表示，并把此号码返回给应用进程。应用进程所进行的网络操作都必须使用这个号码。</a:t>
            </a:r>
          </a:p>
          <a:p>
            <a:pPr algn="just">
              <a:lnSpc>
                <a:spcPct val="90000"/>
              </a:lnSpc>
            </a:pPr>
            <a:r>
              <a:rPr lang="zh-CN" altLang="en-GB" sz="2800" dirty="0"/>
              <a:t>通信完毕后，应用进程通过一个关闭套接字的系统调用通知操作系统回收与该“号码”相关的所有资源。</a:t>
            </a:r>
            <a:endParaRPr lang="zh-CN" altLang="en-US" sz="2800" dirty="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198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7024" name="Rectangle 32"/>
          <p:cNvSpPr>
            <a:spLocks noChangeArrowheads="1"/>
          </p:cNvSpPr>
          <p:nvPr/>
        </p:nvSpPr>
        <p:spPr bwMode="auto">
          <a:xfrm>
            <a:off x="323850" y="1916113"/>
            <a:ext cx="8496300" cy="4941887"/>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1236996" name="Rectangle 4"/>
          <p:cNvSpPr>
            <a:spLocks noChangeArrowheads="1"/>
          </p:cNvSpPr>
          <p:nvPr/>
        </p:nvSpPr>
        <p:spPr bwMode="auto">
          <a:xfrm>
            <a:off x="858838" y="3089275"/>
            <a:ext cx="2679700" cy="3014663"/>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236997" name="Text Box 5"/>
          <p:cNvSpPr txBox="1">
            <a:spLocks noChangeArrowheads="1"/>
          </p:cNvSpPr>
          <p:nvPr/>
        </p:nvSpPr>
        <p:spPr bwMode="auto">
          <a:xfrm>
            <a:off x="711200" y="2427288"/>
            <a:ext cx="2928938" cy="641350"/>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套接字描述符表</a:t>
            </a:r>
          </a:p>
          <a:p>
            <a:pPr algn="ctr"/>
            <a:r>
              <a:rPr lang="zh-CN" altLang="en-US" sz="1800">
                <a:solidFill>
                  <a:schemeClr val="folHlink"/>
                </a:solidFill>
                <a:latin typeface="Arial" charset="0"/>
                <a:ea typeface="黑体" pitchFamily="2" charset="-122"/>
              </a:rPr>
              <a:t>（每一个进程一个描述符）</a:t>
            </a:r>
          </a:p>
        </p:txBody>
      </p:sp>
      <p:sp>
        <p:nvSpPr>
          <p:cNvPr id="1236998" name="Line 6"/>
          <p:cNvSpPr>
            <a:spLocks noChangeShapeType="1"/>
          </p:cNvSpPr>
          <p:nvPr/>
        </p:nvSpPr>
        <p:spPr bwMode="auto">
          <a:xfrm>
            <a:off x="858838" y="3508375"/>
            <a:ext cx="2679700" cy="0"/>
          </a:xfrm>
          <a:prstGeom prst="line">
            <a:avLst/>
          </a:prstGeom>
          <a:noFill/>
          <a:ln w="9525">
            <a:solidFill>
              <a:schemeClr val="folHlink"/>
            </a:solidFill>
            <a:round/>
            <a:headEnd/>
            <a:tailEnd/>
          </a:ln>
          <a:effectLst/>
        </p:spPr>
        <p:txBody>
          <a:bodyPr/>
          <a:lstStyle/>
          <a:p>
            <a:endParaRPr lang="zh-CN" altLang="en-US"/>
          </a:p>
        </p:txBody>
      </p:sp>
      <p:sp>
        <p:nvSpPr>
          <p:cNvPr id="1236999" name="Line 7"/>
          <p:cNvSpPr>
            <a:spLocks noChangeShapeType="1"/>
          </p:cNvSpPr>
          <p:nvPr/>
        </p:nvSpPr>
        <p:spPr bwMode="auto">
          <a:xfrm>
            <a:off x="858838" y="3927475"/>
            <a:ext cx="2679700" cy="0"/>
          </a:xfrm>
          <a:prstGeom prst="line">
            <a:avLst/>
          </a:prstGeom>
          <a:noFill/>
          <a:ln w="9525">
            <a:solidFill>
              <a:schemeClr val="folHlink"/>
            </a:solidFill>
            <a:round/>
            <a:headEnd/>
            <a:tailEnd/>
          </a:ln>
          <a:effectLst/>
        </p:spPr>
        <p:txBody>
          <a:bodyPr/>
          <a:lstStyle/>
          <a:p>
            <a:endParaRPr lang="zh-CN" altLang="en-US"/>
          </a:p>
        </p:txBody>
      </p:sp>
      <p:sp>
        <p:nvSpPr>
          <p:cNvPr id="1237000" name="Line 8"/>
          <p:cNvSpPr>
            <a:spLocks noChangeShapeType="1"/>
          </p:cNvSpPr>
          <p:nvPr/>
        </p:nvSpPr>
        <p:spPr bwMode="auto">
          <a:xfrm>
            <a:off x="858838" y="4346575"/>
            <a:ext cx="2679700" cy="0"/>
          </a:xfrm>
          <a:prstGeom prst="line">
            <a:avLst/>
          </a:prstGeom>
          <a:noFill/>
          <a:ln w="9525">
            <a:solidFill>
              <a:schemeClr val="folHlink"/>
            </a:solidFill>
            <a:round/>
            <a:headEnd/>
            <a:tailEnd/>
          </a:ln>
          <a:effectLst/>
        </p:spPr>
        <p:txBody>
          <a:bodyPr/>
          <a:lstStyle/>
          <a:p>
            <a:endParaRPr lang="zh-CN" altLang="en-US"/>
          </a:p>
        </p:txBody>
      </p:sp>
      <p:sp>
        <p:nvSpPr>
          <p:cNvPr id="1237001" name="Line 9"/>
          <p:cNvSpPr>
            <a:spLocks noChangeShapeType="1"/>
          </p:cNvSpPr>
          <p:nvPr/>
        </p:nvSpPr>
        <p:spPr bwMode="auto">
          <a:xfrm>
            <a:off x="858838" y="4765675"/>
            <a:ext cx="2679700" cy="0"/>
          </a:xfrm>
          <a:prstGeom prst="line">
            <a:avLst/>
          </a:prstGeom>
          <a:noFill/>
          <a:ln w="9525">
            <a:solidFill>
              <a:schemeClr val="folHlink"/>
            </a:solidFill>
            <a:round/>
            <a:headEnd/>
            <a:tailEnd/>
          </a:ln>
          <a:effectLst/>
        </p:spPr>
        <p:txBody>
          <a:bodyPr/>
          <a:lstStyle/>
          <a:p>
            <a:endParaRPr lang="zh-CN" altLang="en-US"/>
          </a:p>
        </p:txBody>
      </p:sp>
      <p:sp>
        <p:nvSpPr>
          <p:cNvPr id="1237002" name="Line 10"/>
          <p:cNvSpPr>
            <a:spLocks noChangeShapeType="1"/>
          </p:cNvSpPr>
          <p:nvPr/>
        </p:nvSpPr>
        <p:spPr bwMode="auto">
          <a:xfrm>
            <a:off x="858838" y="5184775"/>
            <a:ext cx="2679700" cy="0"/>
          </a:xfrm>
          <a:prstGeom prst="line">
            <a:avLst/>
          </a:prstGeom>
          <a:noFill/>
          <a:ln w="9525">
            <a:solidFill>
              <a:schemeClr val="folHlink"/>
            </a:solidFill>
            <a:round/>
            <a:headEnd/>
            <a:tailEnd/>
          </a:ln>
          <a:effectLst/>
        </p:spPr>
        <p:txBody>
          <a:bodyPr/>
          <a:lstStyle/>
          <a:p>
            <a:endParaRPr lang="zh-CN" altLang="en-US"/>
          </a:p>
        </p:txBody>
      </p:sp>
      <p:sp>
        <p:nvSpPr>
          <p:cNvPr id="1237003" name="Text Box 11"/>
          <p:cNvSpPr txBox="1">
            <a:spLocks noChangeArrowheads="1"/>
          </p:cNvSpPr>
          <p:nvPr/>
        </p:nvSpPr>
        <p:spPr bwMode="auto">
          <a:xfrm>
            <a:off x="452438" y="2963863"/>
            <a:ext cx="579437" cy="2076450"/>
          </a:xfrm>
          <a:prstGeom prst="rect">
            <a:avLst/>
          </a:prstGeom>
          <a:noFill/>
          <a:ln w="9525">
            <a:noFill/>
            <a:miter lim="800000"/>
            <a:headEnd/>
            <a:tailEnd/>
          </a:ln>
          <a:effectLst/>
        </p:spPr>
        <p:txBody>
          <a:bodyPr wrap="none">
            <a:spAutoFit/>
          </a:bodyPr>
          <a:lstStyle/>
          <a:p>
            <a:pPr>
              <a:lnSpc>
                <a:spcPct val="130000"/>
              </a:lnSpc>
            </a:pPr>
            <a:r>
              <a:rPr lang="en-US" altLang="zh-CN" sz="2000">
                <a:solidFill>
                  <a:schemeClr val="folHlink"/>
                </a:solidFill>
                <a:latin typeface="Arial" charset="0"/>
                <a:ea typeface="黑体" pitchFamily="2" charset="-122"/>
              </a:rPr>
              <a:t>0</a:t>
            </a:r>
            <a:r>
              <a:rPr lang="zh-CN" altLang="en-US" sz="2000">
                <a:solidFill>
                  <a:schemeClr val="folHlink"/>
                </a:solidFill>
                <a:latin typeface="Arial" charset="0"/>
                <a:ea typeface="黑体" pitchFamily="2" charset="-122"/>
              </a:rPr>
              <a:t>：</a:t>
            </a:r>
          </a:p>
          <a:p>
            <a:pPr>
              <a:lnSpc>
                <a:spcPct val="130000"/>
              </a:lnSpc>
            </a:pPr>
            <a:r>
              <a:rPr lang="en-US" altLang="zh-CN" sz="2000">
                <a:solidFill>
                  <a:schemeClr val="folHlink"/>
                </a:solidFill>
                <a:latin typeface="Arial" charset="0"/>
                <a:ea typeface="黑体" pitchFamily="2" charset="-122"/>
              </a:rPr>
              <a:t>1</a:t>
            </a:r>
            <a:r>
              <a:rPr lang="zh-CN" altLang="en-US" sz="2000">
                <a:solidFill>
                  <a:schemeClr val="folHlink"/>
                </a:solidFill>
                <a:latin typeface="Arial" charset="0"/>
                <a:ea typeface="黑体" pitchFamily="2" charset="-122"/>
              </a:rPr>
              <a:t>：</a:t>
            </a:r>
          </a:p>
          <a:p>
            <a:pPr>
              <a:lnSpc>
                <a:spcPct val="130000"/>
              </a:lnSpc>
            </a:pPr>
            <a:r>
              <a:rPr lang="en-US" altLang="zh-CN" sz="2000">
                <a:solidFill>
                  <a:schemeClr val="folHlink"/>
                </a:solidFill>
                <a:latin typeface="Arial" charset="0"/>
                <a:ea typeface="黑体" pitchFamily="2" charset="-122"/>
              </a:rPr>
              <a:t>2</a:t>
            </a:r>
            <a:r>
              <a:rPr lang="zh-CN" altLang="en-US" sz="2000">
                <a:solidFill>
                  <a:schemeClr val="folHlink"/>
                </a:solidFill>
                <a:latin typeface="Arial" charset="0"/>
                <a:ea typeface="黑体" pitchFamily="2" charset="-122"/>
              </a:rPr>
              <a:t>：</a:t>
            </a:r>
          </a:p>
          <a:p>
            <a:pPr>
              <a:lnSpc>
                <a:spcPct val="130000"/>
              </a:lnSpc>
            </a:pPr>
            <a:r>
              <a:rPr lang="en-US" altLang="zh-CN" sz="2000">
                <a:solidFill>
                  <a:schemeClr val="folHlink"/>
                </a:solidFill>
                <a:latin typeface="Arial" charset="0"/>
                <a:ea typeface="黑体" pitchFamily="2" charset="-122"/>
              </a:rPr>
              <a:t>3</a:t>
            </a:r>
            <a:r>
              <a:rPr lang="zh-CN" altLang="en-US" sz="2000">
                <a:solidFill>
                  <a:schemeClr val="folHlink"/>
                </a:solidFill>
                <a:latin typeface="Arial" charset="0"/>
                <a:ea typeface="黑体" pitchFamily="2" charset="-122"/>
              </a:rPr>
              <a:t>：</a:t>
            </a:r>
          </a:p>
          <a:p>
            <a:pPr>
              <a:lnSpc>
                <a:spcPct val="130000"/>
              </a:lnSpc>
            </a:pPr>
            <a:r>
              <a:rPr lang="en-US" altLang="zh-CN" sz="2000">
                <a:solidFill>
                  <a:schemeClr val="folHlink"/>
                </a:solidFill>
                <a:latin typeface="Arial" charset="0"/>
                <a:ea typeface="黑体" pitchFamily="2" charset="-122"/>
              </a:rPr>
              <a:t>4</a:t>
            </a:r>
            <a:r>
              <a:rPr lang="zh-CN" altLang="en-US" sz="2000">
                <a:solidFill>
                  <a:schemeClr val="folHlink"/>
                </a:solidFill>
                <a:latin typeface="Arial" charset="0"/>
                <a:ea typeface="黑体" pitchFamily="2" charset="-122"/>
              </a:rPr>
              <a:t>：</a:t>
            </a:r>
          </a:p>
        </p:txBody>
      </p:sp>
      <p:sp>
        <p:nvSpPr>
          <p:cNvPr id="1237005" name="Line 13"/>
          <p:cNvSpPr>
            <a:spLocks noChangeShapeType="1"/>
          </p:cNvSpPr>
          <p:nvPr/>
        </p:nvSpPr>
        <p:spPr bwMode="auto">
          <a:xfrm>
            <a:off x="2162175" y="3306763"/>
            <a:ext cx="1682750" cy="0"/>
          </a:xfrm>
          <a:prstGeom prst="line">
            <a:avLst/>
          </a:prstGeom>
          <a:noFill/>
          <a:ln w="38100">
            <a:solidFill>
              <a:schemeClr val="hlink"/>
            </a:solidFill>
            <a:round/>
            <a:headEnd/>
            <a:tailEnd type="triangle" w="med" len="lg"/>
          </a:ln>
          <a:effectLst/>
        </p:spPr>
        <p:txBody>
          <a:bodyPr/>
          <a:lstStyle/>
          <a:p>
            <a:endParaRPr lang="zh-CN" altLang="en-US"/>
          </a:p>
        </p:txBody>
      </p:sp>
      <p:sp>
        <p:nvSpPr>
          <p:cNvPr id="1237006" name="Oval 14"/>
          <p:cNvSpPr>
            <a:spLocks noChangeArrowheads="1"/>
          </p:cNvSpPr>
          <p:nvPr/>
        </p:nvSpPr>
        <p:spPr bwMode="auto">
          <a:xfrm>
            <a:off x="2093913" y="3217863"/>
            <a:ext cx="152400" cy="166687"/>
          </a:xfrm>
          <a:prstGeom prst="ellipse">
            <a:avLst/>
          </a:prstGeom>
          <a:solidFill>
            <a:schemeClr val="folHlink"/>
          </a:solidFill>
          <a:ln w="9525">
            <a:solidFill>
              <a:schemeClr val="folHlink"/>
            </a:solidFill>
            <a:round/>
            <a:headEnd/>
            <a:tailEnd/>
          </a:ln>
          <a:effectLst/>
        </p:spPr>
        <p:txBody>
          <a:bodyPr wrap="none" anchor="ctr"/>
          <a:lstStyle/>
          <a:p>
            <a:endParaRPr lang="zh-CN" altLang="en-US"/>
          </a:p>
        </p:txBody>
      </p:sp>
      <p:sp>
        <p:nvSpPr>
          <p:cNvPr id="1237007" name="Rectangle 15"/>
          <p:cNvSpPr>
            <a:spLocks noChangeArrowheads="1"/>
          </p:cNvSpPr>
          <p:nvPr/>
        </p:nvSpPr>
        <p:spPr bwMode="auto">
          <a:xfrm>
            <a:off x="5757863" y="3089275"/>
            <a:ext cx="2679700" cy="3517900"/>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endParaRPr lang="zh-CN" altLang="en-US"/>
          </a:p>
        </p:txBody>
      </p:sp>
      <p:sp>
        <p:nvSpPr>
          <p:cNvPr id="1237008" name="Rectangle 16"/>
          <p:cNvSpPr>
            <a:spLocks noChangeArrowheads="1"/>
          </p:cNvSpPr>
          <p:nvPr/>
        </p:nvSpPr>
        <p:spPr bwMode="auto">
          <a:xfrm>
            <a:off x="5767388" y="3927475"/>
            <a:ext cx="2667000" cy="1666875"/>
          </a:xfrm>
          <a:prstGeom prst="rect">
            <a:avLst/>
          </a:prstGeom>
          <a:noFill/>
          <a:ln w="9525">
            <a:noFill/>
            <a:miter lim="800000"/>
            <a:headEnd/>
            <a:tailEnd/>
          </a:ln>
          <a:effectLst/>
        </p:spPr>
        <p:txBody>
          <a:bodyPr wrap="none" anchor="ctr"/>
          <a:lstStyle/>
          <a:p>
            <a:endParaRPr lang="zh-CN" altLang="en-US"/>
          </a:p>
        </p:txBody>
      </p:sp>
      <p:sp>
        <p:nvSpPr>
          <p:cNvPr id="1237009" name="Line 17"/>
          <p:cNvSpPr>
            <a:spLocks noChangeShapeType="1"/>
          </p:cNvSpPr>
          <p:nvPr/>
        </p:nvSpPr>
        <p:spPr bwMode="auto">
          <a:xfrm>
            <a:off x="5757863" y="3508375"/>
            <a:ext cx="2679700" cy="0"/>
          </a:xfrm>
          <a:prstGeom prst="line">
            <a:avLst/>
          </a:prstGeom>
          <a:noFill/>
          <a:ln w="9525">
            <a:solidFill>
              <a:schemeClr val="folHlink"/>
            </a:solidFill>
            <a:round/>
            <a:headEnd/>
            <a:tailEnd/>
          </a:ln>
          <a:effectLst/>
        </p:spPr>
        <p:txBody>
          <a:bodyPr/>
          <a:lstStyle/>
          <a:p>
            <a:endParaRPr lang="zh-CN" altLang="en-US"/>
          </a:p>
        </p:txBody>
      </p:sp>
      <p:sp>
        <p:nvSpPr>
          <p:cNvPr id="1237010" name="Line 18"/>
          <p:cNvSpPr>
            <a:spLocks noChangeShapeType="1"/>
          </p:cNvSpPr>
          <p:nvPr/>
        </p:nvSpPr>
        <p:spPr bwMode="auto">
          <a:xfrm>
            <a:off x="5757863" y="3927475"/>
            <a:ext cx="2679700" cy="0"/>
          </a:xfrm>
          <a:prstGeom prst="line">
            <a:avLst/>
          </a:prstGeom>
          <a:noFill/>
          <a:ln w="9525">
            <a:solidFill>
              <a:schemeClr val="folHlink"/>
            </a:solidFill>
            <a:round/>
            <a:headEnd/>
            <a:tailEnd/>
          </a:ln>
          <a:effectLst/>
        </p:spPr>
        <p:txBody>
          <a:bodyPr/>
          <a:lstStyle/>
          <a:p>
            <a:endParaRPr lang="zh-CN" altLang="en-US"/>
          </a:p>
        </p:txBody>
      </p:sp>
      <p:sp>
        <p:nvSpPr>
          <p:cNvPr id="1237011" name="Line 19"/>
          <p:cNvSpPr>
            <a:spLocks noChangeShapeType="1"/>
          </p:cNvSpPr>
          <p:nvPr/>
        </p:nvSpPr>
        <p:spPr bwMode="auto">
          <a:xfrm>
            <a:off x="5757863" y="4346575"/>
            <a:ext cx="2679700" cy="0"/>
          </a:xfrm>
          <a:prstGeom prst="line">
            <a:avLst/>
          </a:prstGeom>
          <a:noFill/>
          <a:ln w="9525">
            <a:solidFill>
              <a:schemeClr val="folHlink"/>
            </a:solidFill>
            <a:round/>
            <a:headEnd/>
            <a:tailEnd/>
          </a:ln>
          <a:effectLst/>
        </p:spPr>
        <p:txBody>
          <a:bodyPr/>
          <a:lstStyle/>
          <a:p>
            <a:endParaRPr lang="zh-CN" altLang="en-US"/>
          </a:p>
        </p:txBody>
      </p:sp>
      <p:sp>
        <p:nvSpPr>
          <p:cNvPr id="1237012" name="Line 20"/>
          <p:cNvSpPr>
            <a:spLocks noChangeShapeType="1"/>
          </p:cNvSpPr>
          <p:nvPr/>
        </p:nvSpPr>
        <p:spPr bwMode="auto">
          <a:xfrm>
            <a:off x="5757863" y="4765675"/>
            <a:ext cx="2679700" cy="0"/>
          </a:xfrm>
          <a:prstGeom prst="line">
            <a:avLst/>
          </a:prstGeom>
          <a:noFill/>
          <a:ln w="9525">
            <a:solidFill>
              <a:schemeClr val="folHlink"/>
            </a:solidFill>
            <a:round/>
            <a:headEnd/>
            <a:tailEnd/>
          </a:ln>
          <a:effectLst/>
        </p:spPr>
        <p:txBody>
          <a:bodyPr/>
          <a:lstStyle/>
          <a:p>
            <a:endParaRPr lang="zh-CN" altLang="en-US"/>
          </a:p>
        </p:txBody>
      </p:sp>
      <p:sp>
        <p:nvSpPr>
          <p:cNvPr id="1237013" name="Line 21"/>
          <p:cNvSpPr>
            <a:spLocks noChangeShapeType="1"/>
          </p:cNvSpPr>
          <p:nvPr/>
        </p:nvSpPr>
        <p:spPr bwMode="auto">
          <a:xfrm>
            <a:off x="5757863" y="5184775"/>
            <a:ext cx="2679700" cy="0"/>
          </a:xfrm>
          <a:prstGeom prst="line">
            <a:avLst/>
          </a:prstGeom>
          <a:noFill/>
          <a:ln w="9525">
            <a:solidFill>
              <a:schemeClr val="folHlink"/>
            </a:solidFill>
            <a:round/>
            <a:headEnd/>
            <a:tailEnd/>
          </a:ln>
          <a:effectLst/>
        </p:spPr>
        <p:txBody>
          <a:bodyPr/>
          <a:lstStyle/>
          <a:p>
            <a:endParaRPr lang="zh-CN" altLang="en-US"/>
          </a:p>
        </p:txBody>
      </p:sp>
      <p:sp>
        <p:nvSpPr>
          <p:cNvPr id="1237014" name="Line 22"/>
          <p:cNvSpPr>
            <a:spLocks noChangeShapeType="1"/>
          </p:cNvSpPr>
          <p:nvPr/>
        </p:nvSpPr>
        <p:spPr bwMode="auto">
          <a:xfrm>
            <a:off x="5757863" y="5602288"/>
            <a:ext cx="2679700" cy="0"/>
          </a:xfrm>
          <a:prstGeom prst="line">
            <a:avLst/>
          </a:prstGeom>
          <a:noFill/>
          <a:ln w="9525">
            <a:solidFill>
              <a:schemeClr val="folHlink"/>
            </a:solidFill>
            <a:round/>
            <a:headEnd/>
            <a:tailEnd/>
          </a:ln>
          <a:effectLst/>
        </p:spPr>
        <p:txBody>
          <a:bodyPr/>
          <a:lstStyle/>
          <a:p>
            <a:endParaRPr lang="zh-CN" altLang="en-US"/>
          </a:p>
        </p:txBody>
      </p:sp>
      <p:sp>
        <p:nvSpPr>
          <p:cNvPr id="1237016" name="Line 24"/>
          <p:cNvSpPr>
            <a:spLocks noChangeShapeType="1"/>
          </p:cNvSpPr>
          <p:nvPr/>
        </p:nvSpPr>
        <p:spPr bwMode="auto">
          <a:xfrm>
            <a:off x="2162175" y="3727450"/>
            <a:ext cx="1682750" cy="0"/>
          </a:xfrm>
          <a:prstGeom prst="line">
            <a:avLst/>
          </a:prstGeom>
          <a:noFill/>
          <a:ln w="38100">
            <a:solidFill>
              <a:schemeClr val="hlink"/>
            </a:solidFill>
            <a:round/>
            <a:headEnd/>
            <a:tailEnd type="triangle" w="med" len="lg"/>
          </a:ln>
          <a:effectLst/>
        </p:spPr>
        <p:txBody>
          <a:bodyPr/>
          <a:lstStyle/>
          <a:p>
            <a:endParaRPr lang="zh-CN" altLang="en-US"/>
          </a:p>
        </p:txBody>
      </p:sp>
      <p:sp>
        <p:nvSpPr>
          <p:cNvPr id="1237017" name="Oval 25"/>
          <p:cNvSpPr>
            <a:spLocks noChangeArrowheads="1"/>
          </p:cNvSpPr>
          <p:nvPr/>
        </p:nvSpPr>
        <p:spPr bwMode="auto">
          <a:xfrm>
            <a:off x="2093913" y="3640138"/>
            <a:ext cx="152400" cy="165100"/>
          </a:xfrm>
          <a:prstGeom prst="ellipse">
            <a:avLst/>
          </a:prstGeom>
          <a:solidFill>
            <a:schemeClr val="folHlink"/>
          </a:solidFill>
          <a:ln w="9525">
            <a:solidFill>
              <a:schemeClr val="folHlink"/>
            </a:solidFill>
            <a:round/>
            <a:headEnd/>
            <a:tailEnd/>
          </a:ln>
          <a:effectLst/>
        </p:spPr>
        <p:txBody>
          <a:bodyPr wrap="none" anchor="ctr"/>
          <a:lstStyle/>
          <a:p>
            <a:endParaRPr lang="zh-CN" altLang="en-US"/>
          </a:p>
        </p:txBody>
      </p:sp>
      <p:sp>
        <p:nvSpPr>
          <p:cNvPr id="1237019" name="Line 27"/>
          <p:cNvSpPr>
            <a:spLocks noChangeShapeType="1"/>
          </p:cNvSpPr>
          <p:nvPr/>
        </p:nvSpPr>
        <p:spPr bwMode="auto">
          <a:xfrm>
            <a:off x="2162175" y="4151313"/>
            <a:ext cx="1682750" cy="0"/>
          </a:xfrm>
          <a:prstGeom prst="line">
            <a:avLst/>
          </a:prstGeom>
          <a:noFill/>
          <a:ln w="38100">
            <a:solidFill>
              <a:schemeClr val="hlink"/>
            </a:solidFill>
            <a:round/>
            <a:headEnd/>
            <a:tailEnd type="triangle" w="med" len="lg"/>
          </a:ln>
          <a:effectLst/>
        </p:spPr>
        <p:txBody>
          <a:bodyPr/>
          <a:lstStyle/>
          <a:p>
            <a:endParaRPr lang="zh-CN" altLang="en-US"/>
          </a:p>
        </p:txBody>
      </p:sp>
      <p:sp>
        <p:nvSpPr>
          <p:cNvPr id="1237020" name="Oval 28"/>
          <p:cNvSpPr>
            <a:spLocks noChangeArrowheads="1"/>
          </p:cNvSpPr>
          <p:nvPr/>
        </p:nvSpPr>
        <p:spPr bwMode="auto">
          <a:xfrm>
            <a:off x="2093913" y="4062413"/>
            <a:ext cx="152400" cy="166687"/>
          </a:xfrm>
          <a:prstGeom prst="ellipse">
            <a:avLst/>
          </a:prstGeom>
          <a:solidFill>
            <a:schemeClr val="folHlink"/>
          </a:solidFill>
          <a:ln w="9525">
            <a:solidFill>
              <a:schemeClr val="folHlink"/>
            </a:solidFill>
            <a:round/>
            <a:headEnd/>
            <a:tailEnd/>
          </a:ln>
          <a:effectLst/>
        </p:spPr>
        <p:txBody>
          <a:bodyPr wrap="none" anchor="ctr"/>
          <a:lstStyle/>
          <a:p>
            <a:endParaRPr lang="zh-CN" altLang="en-US"/>
          </a:p>
        </p:txBody>
      </p:sp>
      <p:sp>
        <p:nvSpPr>
          <p:cNvPr id="1237022" name="Line 30"/>
          <p:cNvSpPr>
            <a:spLocks noChangeShapeType="1"/>
          </p:cNvSpPr>
          <p:nvPr/>
        </p:nvSpPr>
        <p:spPr bwMode="auto">
          <a:xfrm>
            <a:off x="2162175" y="4573588"/>
            <a:ext cx="1682750" cy="0"/>
          </a:xfrm>
          <a:prstGeom prst="line">
            <a:avLst/>
          </a:prstGeom>
          <a:noFill/>
          <a:ln w="38100">
            <a:solidFill>
              <a:schemeClr val="hlink"/>
            </a:solidFill>
            <a:round/>
            <a:headEnd/>
            <a:tailEnd type="triangle" w="med" len="lg"/>
          </a:ln>
          <a:effectLst/>
        </p:spPr>
        <p:txBody>
          <a:bodyPr/>
          <a:lstStyle/>
          <a:p>
            <a:endParaRPr lang="zh-CN" altLang="en-US"/>
          </a:p>
        </p:txBody>
      </p:sp>
      <p:sp>
        <p:nvSpPr>
          <p:cNvPr id="1237023" name="Oval 31"/>
          <p:cNvSpPr>
            <a:spLocks noChangeArrowheads="1"/>
          </p:cNvSpPr>
          <p:nvPr/>
        </p:nvSpPr>
        <p:spPr bwMode="auto">
          <a:xfrm>
            <a:off x="2093913" y="4484688"/>
            <a:ext cx="152400" cy="166687"/>
          </a:xfrm>
          <a:prstGeom prst="ellipse">
            <a:avLst/>
          </a:prstGeom>
          <a:solidFill>
            <a:schemeClr val="folHlink"/>
          </a:solidFill>
          <a:ln w="9525">
            <a:solidFill>
              <a:schemeClr val="folHlink"/>
            </a:solidFill>
            <a:round/>
            <a:headEnd/>
            <a:tailEnd/>
          </a:ln>
          <a:effectLst/>
        </p:spPr>
        <p:txBody>
          <a:bodyPr wrap="none" anchor="ctr"/>
          <a:lstStyle/>
          <a:p>
            <a:endParaRPr lang="zh-CN" altLang="en-US"/>
          </a:p>
        </p:txBody>
      </p:sp>
      <p:sp>
        <p:nvSpPr>
          <p:cNvPr id="1237025" name="Text Box 33"/>
          <p:cNvSpPr txBox="1">
            <a:spLocks noChangeArrowheads="1"/>
          </p:cNvSpPr>
          <p:nvPr/>
        </p:nvSpPr>
        <p:spPr bwMode="auto">
          <a:xfrm>
            <a:off x="3821113" y="1901825"/>
            <a:ext cx="1606550" cy="519113"/>
          </a:xfrm>
          <a:prstGeom prst="rect">
            <a:avLst/>
          </a:prstGeom>
          <a:noFill/>
          <a:ln w="9525">
            <a:noFill/>
            <a:miter lim="800000"/>
            <a:headEnd/>
            <a:tailEnd/>
          </a:ln>
          <a:effectLst/>
        </p:spPr>
        <p:txBody>
          <a:bodyPr wrap="none">
            <a:spAutoFit/>
          </a:bodyPr>
          <a:lstStyle/>
          <a:p>
            <a:pPr algn="ctr"/>
            <a:r>
              <a:rPr lang="zh-CN" altLang="en-US" sz="2800">
                <a:solidFill>
                  <a:schemeClr val="folHlink"/>
                </a:solidFill>
                <a:latin typeface="Arial" charset="0"/>
                <a:ea typeface="黑体" pitchFamily="2" charset="-122"/>
              </a:rPr>
              <a:t>操作系统</a:t>
            </a:r>
          </a:p>
        </p:txBody>
      </p:sp>
      <p:sp>
        <p:nvSpPr>
          <p:cNvPr id="1237026" name="Text Box 34"/>
          <p:cNvSpPr txBox="1">
            <a:spLocks noChangeArrowheads="1"/>
          </p:cNvSpPr>
          <p:nvPr/>
        </p:nvSpPr>
        <p:spPr bwMode="auto">
          <a:xfrm>
            <a:off x="6018213" y="2643188"/>
            <a:ext cx="2014537" cy="366712"/>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套接字的数据结构</a:t>
            </a:r>
          </a:p>
        </p:txBody>
      </p:sp>
      <p:sp>
        <p:nvSpPr>
          <p:cNvPr id="1237027" name="Text Box 35"/>
          <p:cNvSpPr txBox="1">
            <a:spLocks noChangeArrowheads="1"/>
          </p:cNvSpPr>
          <p:nvPr/>
        </p:nvSpPr>
        <p:spPr bwMode="auto">
          <a:xfrm>
            <a:off x="5773738" y="3106738"/>
            <a:ext cx="2038350" cy="365125"/>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协议族：</a:t>
            </a:r>
            <a:r>
              <a:rPr lang="en-US" altLang="zh-CN" sz="1800">
                <a:solidFill>
                  <a:schemeClr val="folHlink"/>
                </a:solidFill>
                <a:latin typeface="Arial" charset="0"/>
                <a:ea typeface="黑体" pitchFamily="2" charset="-122"/>
              </a:rPr>
              <a:t>PF_INET</a:t>
            </a:r>
          </a:p>
        </p:txBody>
      </p:sp>
      <p:sp>
        <p:nvSpPr>
          <p:cNvPr id="1237028" name="Text Box 36"/>
          <p:cNvSpPr txBox="1">
            <a:spLocks noChangeArrowheads="1"/>
          </p:cNvSpPr>
          <p:nvPr/>
        </p:nvSpPr>
        <p:spPr bwMode="auto">
          <a:xfrm>
            <a:off x="5791200" y="3516313"/>
            <a:ext cx="2597150" cy="366712"/>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服务：</a:t>
            </a:r>
            <a:r>
              <a:rPr lang="en-US" altLang="zh-CN" sz="1800">
                <a:solidFill>
                  <a:schemeClr val="folHlink"/>
                </a:solidFill>
                <a:latin typeface="Arial" charset="0"/>
                <a:ea typeface="黑体" pitchFamily="2" charset="-122"/>
              </a:rPr>
              <a:t>SOCK_STREAM</a:t>
            </a:r>
          </a:p>
        </p:txBody>
      </p:sp>
      <p:sp>
        <p:nvSpPr>
          <p:cNvPr id="1237029" name="Text Box 37"/>
          <p:cNvSpPr txBox="1">
            <a:spLocks noChangeArrowheads="1"/>
          </p:cNvSpPr>
          <p:nvPr/>
        </p:nvSpPr>
        <p:spPr bwMode="auto">
          <a:xfrm>
            <a:off x="5757863" y="3925888"/>
            <a:ext cx="1670050" cy="366712"/>
          </a:xfrm>
          <a:prstGeom prst="rect">
            <a:avLst/>
          </a:prstGeom>
          <a:noFill/>
          <a:ln w="9525">
            <a:noFill/>
            <a:miter lim="800000"/>
            <a:headEnd/>
            <a:tailEnd/>
          </a:ln>
          <a:effectLst/>
        </p:spPr>
        <p:txBody>
          <a:bodyPr wrap="none">
            <a:spAutoFit/>
          </a:bodyPr>
          <a:lstStyle/>
          <a:p>
            <a:r>
              <a:rPr lang="zh-CN" altLang="en-US" sz="1800">
                <a:solidFill>
                  <a:schemeClr val="folHlink"/>
                </a:solidFill>
                <a:latin typeface="Arial" charset="0"/>
                <a:ea typeface="黑体" pitchFamily="2" charset="-122"/>
              </a:rPr>
              <a:t>本地 </a:t>
            </a:r>
            <a:r>
              <a:rPr lang="en-US" altLang="zh-CN" sz="1800">
                <a:solidFill>
                  <a:schemeClr val="folHlink"/>
                </a:solidFill>
                <a:latin typeface="Arial" charset="0"/>
                <a:ea typeface="黑体" pitchFamily="2" charset="-122"/>
              </a:rPr>
              <a:t>IP </a:t>
            </a:r>
            <a:r>
              <a:rPr lang="zh-CN" altLang="en-US" sz="1800">
                <a:solidFill>
                  <a:schemeClr val="folHlink"/>
                </a:solidFill>
                <a:latin typeface="Arial" charset="0"/>
                <a:ea typeface="黑体" pitchFamily="2" charset="-122"/>
              </a:rPr>
              <a:t>地址：</a:t>
            </a:r>
          </a:p>
        </p:txBody>
      </p:sp>
      <p:sp>
        <p:nvSpPr>
          <p:cNvPr id="1237030" name="Text Box 38"/>
          <p:cNvSpPr txBox="1">
            <a:spLocks noChangeArrowheads="1"/>
          </p:cNvSpPr>
          <p:nvPr/>
        </p:nvSpPr>
        <p:spPr bwMode="auto">
          <a:xfrm>
            <a:off x="5757863" y="4335463"/>
            <a:ext cx="1670050" cy="365125"/>
          </a:xfrm>
          <a:prstGeom prst="rect">
            <a:avLst/>
          </a:prstGeom>
          <a:noFill/>
          <a:ln w="9525">
            <a:noFill/>
            <a:miter lim="800000"/>
            <a:headEnd/>
            <a:tailEnd/>
          </a:ln>
          <a:effectLst/>
        </p:spPr>
        <p:txBody>
          <a:bodyPr wrap="none">
            <a:spAutoFit/>
          </a:bodyPr>
          <a:lstStyle/>
          <a:p>
            <a:r>
              <a:rPr lang="zh-CN" altLang="en-US" sz="1800">
                <a:solidFill>
                  <a:schemeClr val="folHlink"/>
                </a:solidFill>
                <a:latin typeface="Arial" charset="0"/>
                <a:ea typeface="黑体" pitchFamily="2" charset="-122"/>
              </a:rPr>
              <a:t>远地 </a:t>
            </a:r>
            <a:r>
              <a:rPr lang="en-US" altLang="zh-CN" sz="1800">
                <a:solidFill>
                  <a:schemeClr val="folHlink"/>
                </a:solidFill>
                <a:latin typeface="Arial" charset="0"/>
                <a:ea typeface="黑体" pitchFamily="2" charset="-122"/>
              </a:rPr>
              <a:t>IP </a:t>
            </a:r>
            <a:r>
              <a:rPr lang="zh-CN" altLang="en-US" sz="1800">
                <a:solidFill>
                  <a:schemeClr val="folHlink"/>
                </a:solidFill>
                <a:latin typeface="Arial" charset="0"/>
                <a:ea typeface="黑体" pitchFamily="2" charset="-122"/>
              </a:rPr>
              <a:t>地址：</a:t>
            </a:r>
          </a:p>
        </p:txBody>
      </p:sp>
      <p:sp>
        <p:nvSpPr>
          <p:cNvPr id="1237031" name="Text Box 39"/>
          <p:cNvSpPr txBox="1">
            <a:spLocks noChangeArrowheads="1"/>
          </p:cNvSpPr>
          <p:nvPr/>
        </p:nvSpPr>
        <p:spPr bwMode="auto">
          <a:xfrm>
            <a:off x="5757863" y="4743450"/>
            <a:ext cx="1327150" cy="366713"/>
          </a:xfrm>
          <a:prstGeom prst="rect">
            <a:avLst/>
          </a:prstGeom>
          <a:noFill/>
          <a:ln w="9525">
            <a:noFill/>
            <a:miter lim="800000"/>
            <a:headEnd/>
            <a:tailEnd/>
          </a:ln>
          <a:effectLst/>
        </p:spPr>
        <p:txBody>
          <a:bodyPr wrap="none">
            <a:spAutoFit/>
          </a:bodyPr>
          <a:lstStyle/>
          <a:p>
            <a:r>
              <a:rPr lang="zh-CN" altLang="en-US" sz="1800">
                <a:solidFill>
                  <a:schemeClr val="folHlink"/>
                </a:solidFill>
                <a:latin typeface="Arial" charset="0"/>
                <a:ea typeface="黑体" pitchFamily="2" charset="-122"/>
              </a:rPr>
              <a:t>本地端口：</a:t>
            </a:r>
          </a:p>
        </p:txBody>
      </p:sp>
      <p:sp>
        <p:nvSpPr>
          <p:cNvPr id="1237032" name="Text Box 40"/>
          <p:cNvSpPr txBox="1">
            <a:spLocks noChangeArrowheads="1"/>
          </p:cNvSpPr>
          <p:nvPr/>
        </p:nvSpPr>
        <p:spPr bwMode="auto">
          <a:xfrm>
            <a:off x="5757863" y="5156200"/>
            <a:ext cx="1327150" cy="366713"/>
          </a:xfrm>
          <a:prstGeom prst="rect">
            <a:avLst/>
          </a:prstGeom>
          <a:noFill/>
          <a:ln w="9525">
            <a:noFill/>
            <a:miter lim="800000"/>
            <a:headEnd/>
            <a:tailEnd/>
          </a:ln>
          <a:effectLst/>
        </p:spPr>
        <p:txBody>
          <a:bodyPr wrap="none">
            <a:spAutoFit/>
          </a:bodyPr>
          <a:lstStyle/>
          <a:p>
            <a:r>
              <a:rPr lang="zh-CN" altLang="en-US" sz="1800">
                <a:solidFill>
                  <a:schemeClr val="folHlink"/>
                </a:solidFill>
                <a:latin typeface="Arial" charset="0"/>
                <a:ea typeface="黑体" pitchFamily="2" charset="-122"/>
              </a:rPr>
              <a:t>远地端口：</a:t>
            </a:r>
          </a:p>
        </p:txBody>
      </p:sp>
      <p:sp>
        <p:nvSpPr>
          <p:cNvPr id="1237033" name="Text Box 41"/>
          <p:cNvSpPr txBox="1">
            <a:spLocks noChangeArrowheads="1"/>
          </p:cNvSpPr>
          <p:nvPr/>
        </p:nvSpPr>
        <p:spPr bwMode="auto">
          <a:xfrm rot="5400000">
            <a:off x="2031206" y="5358607"/>
            <a:ext cx="639763" cy="641350"/>
          </a:xfrm>
          <a:prstGeom prst="rect">
            <a:avLst/>
          </a:prstGeom>
          <a:noFill/>
          <a:ln w="9525">
            <a:noFill/>
            <a:miter lim="800000"/>
            <a:headEnd/>
            <a:tailEnd/>
          </a:ln>
          <a:effectLst/>
        </p:spPr>
        <p:txBody>
          <a:bodyPr wrap="none">
            <a:spAutoFit/>
          </a:bodyPr>
          <a:lstStyle/>
          <a:p>
            <a:pPr algn="ctr"/>
            <a:r>
              <a:rPr lang="en-US" altLang="zh-CN" b="1">
                <a:solidFill>
                  <a:schemeClr val="folHlink"/>
                </a:solidFill>
                <a:latin typeface="Arial" charset="0"/>
                <a:ea typeface="黑体" pitchFamily="2" charset="-122"/>
                <a:sym typeface="Symbol" pitchFamily="18" charset="2"/>
              </a:rPr>
              <a:t></a:t>
            </a:r>
          </a:p>
        </p:txBody>
      </p:sp>
      <p:sp>
        <p:nvSpPr>
          <p:cNvPr id="1237034" name="Text Box 42"/>
          <p:cNvSpPr txBox="1">
            <a:spLocks noChangeArrowheads="1"/>
          </p:cNvSpPr>
          <p:nvPr/>
        </p:nvSpPr>
        <p:spPr bwMode="auto">
          <a:xfrm rot="5400000">
            <a:off x="7003256" y="5860257"/>
            <a:ext cx="642937" cy="641350"/>
          </a:xfrm>
          <a:prstGeom prst="rect">
            <a:avLst/>
          </a:prstGeom>
          <a:noFill/>
          <a:ln w="9525">
            <a:noFill/>
            <a:miter lim="800000"/>
            <a:headEnd/>
            <a:tailEnd/>
          </a:ln>
          <a:effectLst/>
        </p:spPr>
        <p:txBody>
          <a:bodyPr wrap="none">
            <a:spAutoFit/>
          </a:bodyPr>
          <a:lstStyle/>
          <a:p>
            <a:pPr algn="ctr"/>
            <a:r>
              <a:rPr lang="en-US" altLang="zh-CN" b="1">
                <a:solidFill>
                  <a:schemeClr val="folHlink"/>
                </a:solidFill>
                <a:latin typeface="Arial" charset="0"/>
                <a:ea typeface="黑体" pitchFamily="2" charset="-122"/>
                <a:sym typeface="Symbol" pitchFamily="18" charset="2"/>
              </a:rPr>
              <a:t></a:t>
            </a:r>
          </a:p>
        </p:txBody>
      </p:sp>
      <p:sp>
        <p:nvSpPr>
          <p:cNvPr id="1237035" name="Freeform 43"/>
          <p:cNvSpPr>
            <a:spLocks/>
          </p:cNvSpPr>
          <p:nvPr/>
        </p:nvSpPr>
        <p:spPr bwMode="auto">
          <a:xfrm>
            <a:off x="2162175" y="3305175"/>
            <a:ext cx="3598863" cy="1689100"/>
          </a:xfrm>
          <a:custGeom>
            <a:avLst/>
            <a:gdLst/>
            <a:ahLst/>
            <a:cxnLst>
              <a:cxn ang="0">
                <a:pos x="0" y="899"/>
              </a:cxn>
              <a:cxn ang="0">
                <a:pos x="724" y="899"/>
              </a:cxn>
              <a:cxn ang="0">
                <a:pos x="1131" y="901"/>
              </a:cxn>
              <a:cxn ang="0">
                <a:pos x="1395" y="817"/>
              </a:cxn>
              <a:cxn ang="0">
                <a:pos x="1455" y="463"/>
              </a:cxn>
              <a:cxn ang="0">
                <a:pos x="1497" y="187"/>
              </a:cxn>
              <a:cxn ang="0">
                <a:pos x="1629" y="31"/>
              </a:cxn>
              <a:cxn ang="0">
                <a:pos x="2133" y="1"/>
              </a:cxn>
            </a:cxnLst>
            <a:rect l="0" t="0" r="r" b="b"/>
            <a:pathLst>
              <a:path w="2133" h="915">
                <a:moveTo>
                  <a:pt x="0" y="899"/>
                </a:moveTo>
                <a:lnTo>
                  <a:pt x="724" y="899"/>
                </a:lnTo>
                <a:cubicBezTo>
                  <a:pt x="912" y="899"/>
                  <a:pt x="1019" y="915"/>
                  <a:pt x="1131" y="901"/>
                </a:cubicBezTo>
                <a:cubicBezTo>
                  <a:pt x="1243" y="887"/>
                  <a:pt x="1341" y="890"/>
                  <a:pt x="1395" y="817"/>
                </a:cubicBezTo>
                <a:cubicBezTo>
                  <a:pt x="1449" y="744"/>
                  <a:pt x="1438" y="568"/>
                  <a:pt x="1455" y="463"/>
                </a:cubicBezTo>
                <a:cubicBezTo>
                  <a:pt x="1472" y="358"/>
                  <a:pt x="1468" y="259"/>
                  <a:pt x="1497" y="187"/>
                </a:cubicBezTo>
                <a:cubicBezTo>
                  <a:pt x="1526" y="115"/>
                  <a:pt x="1523" y="62"/>
                  <a:pt x="1629" y="31"/>
                </a:cubicBezTo>
                <a:cubicBezTo>
                  <a:pt x="1735" y="0"/>
                  <a:pt x="2028" y="7"/>
                  <a:pt x="2133" y="1"/>
                </a:cubicBezTo>
              </a:path>
            </a:pathLst>
          </a:custGeom>
          <a:noFill/>
          <a:ln w="38100" cmpd="sng">
            <a:solidFill>
              <a:schemeClr val="hlink"/>
            </a:solidFill>
            <a:round/>
            <a:headEnd type="none" w="med" len="med"/>
            <a:tailEnd type="triangle" w="med" len="lg"/>
          </a:ln>
          <a:effectLst/>
        </p:spPr>
        <p:txBody>
          <a:bodyPr/>
          <a:lstStyle/>
          <a:p>
            <a:endParaRPr lang="zh-CN" altLang="en-US"/>
          </a:p>
        </p:txBody>
      </p:sp>
      <p:sp>
        <p:nvSpPr>
          <p:cNvPr id="1237036" name="Oval 44"/>
          <p:cNvSpPr>
            <a:spLocks noChangeArrowheads="1"/>
          </p:cNvSpPr>
          <p:nvPr/>
        </p:nvSpPr>
        <p:spPr bwMode="auto">
          <a:xfrm>
            <a:off x="2093913" y="4876800"/>
            <a:ext cx="152400" cy="166688"/>
          </a:xfrm>
          <a:prstGeom prst="ellipse">
            <a:avLst/>
          </a:prstGeom>
          <a:solidFill>
            <a:schemeClr val="folHlink"/>
          </a:solidFill>
          <a:ln w="9525">
            <a:solidFill>
              <a:schemeClr val="folHlink"/>
            </a:solidFill>
            <a:round/>
            <a:headEnd/>
            <a:tailEnd/>
          </a:ln>
          <a:effectLst/>
        </p:spPr>
        <p:txBody>
          <a:bodyPr wrap="none" anchor="ctr"/>
          <a:lstStyle/>
          <a:p>
            <a:endParaRPr lang="zh-CN" altLang="en-US"/>
          </a:p>
        </p:txBody>
      </p:sp>
      <p:sp>
        <p:nvSpPr>
          <p:cNvPr id="1236994" name="Rectangle 2"/>
          <p:cNvSpPr>
            <a:spLocks noGrp="1" noChangeArrowheads="1"/>
          </p:cNvSpPr>
          <p:nvPr>
            <p:ph type="title"/>
          </p:nvPr>
        </p:nvSpPr>
        <p:spPr/>
        <p:txBody>
          <a:bodyPr/>
          <a:lstStyle/>
          <a:p>
            <a:pPr algn="ctr"/>
            <a:r>
              <a:rPr lang="zh-CN" altLang="en-GB"/>
              <a:t>调用 </a:t>
            </a:r>
            <a:r>
              <a:rPr lang="en-GB" altLang="zh-CN"/>
              <a:t>socket </a:t>
            </a:r>
            <a:r>
              <a:rPr lang="zh-CN" altLang="en-GB"/>
              <a:t>创建套接字 </a:t>
            </a:r>
            <a:endParaRPr lang="zh-CN" altLang="en-US"/>
          </a:p>
        </p:txBody>
      </p:sp>
      <p:sp>
        <p:nvSpPr>
          <p:cNvPr id="40" name="灯片编号占位符 39"/>
          <p:cNvSpPr>
            <a:spLocks noGrp="1"/>
          </p:cNvSpPr>
          <p:nvPr>
            <p:ph type="sldNum" sz="quarter" idx="12"/>
          </p:nvPr>
        </p:nvSpPr>
        <p:spPr/>
        <p:txBody>
          <a:bodyPr/>
          <a:lstStyle/>
          <a:p>
            <a:fld id="{33658E32-E280-4F3B-B91F-4FFDC8F9B0E3}" type="slidenum">
              <a:rPr lang="en-US" altLang="zh-CN" smtClean="0"/>
              <a:pPr/>
              <a:t>199</a:t>
            </a:fld>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100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6 </a:t>
            </a:r>
            <a:r>
              <a:rPr lang="zh-CN" altLang="en-US">
                <a:ea typeface="Arial Unicode MS" pitchFamily="34" charset="-122"/>
                <a:cs typeface="Arial Unicode MS" pitchFamily="34" charset="-122"/>
              </a:rPr>
              <a:t>章  </a:t>
            </a:r>
            <a:r>
              <a:rPr lang="zh-CN" altLang="en-US"/>
              <a:t>应用层</a:t>
            </a:r>
          </a:p>
        </p:txBody>
      </p:sp>
      <p:sp>
        <p:nvSpPr>
          <p:cNvPr id="121859" name="Rectangle 3"/>
          <p:cNvSpPr>
            <a:spLocks noGrp="1" noChangeArrowheads="1"/>
          </p:cNvSpPr>
          <p:nvPr>
            <p:ph type="body" idx="1"/>
          </p:nvPr>
        </p:nvSpPr>
        <p:spPr>
          <a:xfrm>
            <a:off x="611188" y="1946275"/>
            <a:ext cx="8204200" cy="4506913"/>
          </a:xfrm>
        </p:spPr>
        <p:txBody>
          <a:bodyPr/>
          <a:lstStyle/>
          <a:p>
            <a:pPr>
              <a:spcBef>
                <a:spcPct val="15000"/>
              </a:spcBef>
              <a:buFont typeface="Wingdings" pitchFamily="2" charset="2"/>
              <a:buNone/>
            </a:pPr>
            <a:r>
              <a:rPr lang="en-US" altLang="zh-CN" sz="2800" dirty="0">
                <a:solidFill>
                  <a:srgbClr val="FF0000"/>
                </a:solidFill>
              </a:rPr>
              <a:t>6.1  </a:t>
            </a:r>
            <a:r>
              <a:rPr lang="zh-CN" altLang="en-US" sz="2800" dirty="0">
                <a:solidFill>
                  <a:srgbClr val="FF0000"/>
                </a:solidFill>
              </a:rPr>
              <a:t>域名系统 </a:t>
            </a:r>
            <a:r>
              <a:rPr lang="en-US" altLang="zh-CN" sz="2800" dirty="0">
                <a:solidFill>
                  <a:srgbClr val="FF0000"/>
                </a:solidFill>
              </a:rPr>
              <a:t>DNS</a:t>
            </a:r>
          </a:p>
          <a:p>
            <a:pPr>
              <a:spcBef>
                <a:spcPct val="15000"/>
              </a:spcBef>
              <a:buFont typeface="Wingdings" pitchFamily="2" charset="2"/>
              <a:buNone/>
            </a:pPr>
            <a:r>
              <a:rPr lang="en-US" altLang="zh-CN" sz="2800" dirty="0"/>
              <a:t>		  6.1.1  </a:t>
            </a:r>
            <a:r>
              <a:rPr lang="zh-CN" altLang="en-US" sz="2800" dirty="0"/>
              <a:t>域名系统概述</a:t>
            </a:r>
          </a:p>
          <a:p>
            <a:pPr>
              <a:spcBef>
                <a:spcPct val="15000"/>
              </a:spcBef>
              <a:buFont typeface="Wingdings" pitchFamily="2" charset="2"/>
              <a:buNone/>
            </a:pPr>
            <a:r>
              <a:rPr lang="zh-CN" altLang="en-US" sz="2800" dirty="0"/>
              <a:t>		  </a:t>
            </a:r>
            <a:r>
              <a:rPr lang="en-US" altLang="zh-CN" sz="2800" dirty="0"/>
              <a:t>6.1.2  </a:t>
            </a:r>
            <a:r>
              <a:rPr lang="zh-CN" altLang="en-US" sz="2800" dirty="0"/>
              <a:t>因特网的域名结构</a:t>
            </a:r>
          </a:p>
          <a:p>
            <a:pPr>
              <a:spcBef>
                <a:spcPct val="15000"/>
              </a:spcBef>
              <a:buFont typeface="Wingdings" pitchFamily="2" charset="2"/>
              <a:buNone/>
            </a:pPr>
            <a:r>
              <a:rPr lang="zh-CN" altLang="en-US" sz="2800" dirty="0"/>
              <a:t>		  </a:t>
            </a:r>
            <a:r>
              <a:rPr lang="en-US" altLang="zh-CN" sz="2800" dirty="0"/>
              <a:t>6.1.3  </a:t>
            </a:r>
            <a:r>
              <a:rPr lang="zh-CN" altLang="en-US" sz="2800" dirty="0"/>
              <a:t>域名服务器</a:t>
            </a:r>
          </a:p>
          <a:p>
            <a:pPr>
              <a:spcBef>
                <a:spcPct val="15000"/>
              </a:spcBef>
              <a:buFont typeface="Wingdings" pitchFamily="2" charset="2"/>
              <a:buNone/>
            </a:pPr>
            <a:r>
              <a:rPr lang="en-US" altLang="zh-CN" sz="2800" dirty="0">
                <a:solidFill>
                  <a:srgbClr val="FF0000"/>
                </a:solidFill>
              </a:rPr>
              <a:t>6.2  </a:t>
            </a:r>
            <a:r>
              <a:rPr lang="zh-CN" altLang="en-US" sz="2800" dirty="0">
                <a:solidFill>
                  <a:srgbClr val="FF0000"/>
                </a:solidFill>
              </a:rPr>
              <a:t>文件传送协议</a:t>
            </a:r>
          </a:p>
          <a:p>
            <a:pPr>
              <a:spcBef>
                <a:spcPct val="15000"/>
              </a:spcBef>
              <a:buFont typeface="Wingdings" pitchFamily="2" charset="2"/>
              <a:buNone/>
            </a:pPr>
            <a:r>
              <a:rPr lang="zh-CN" altLang="en-US" sz="2800" dirty="0"/>
              <a:t>		  </a:t>
            </a:r>
            <a:r>
              <a:rPr lang="en-US" altLang="zh-CN" sz="2800" dirty="0"/>
              <a:t>6.2.1  FTP </a:t>
            </a:r>
            <a:r>
              <a:rPr lang="zh-CN" altLang="en-US" sz="2800" dirty="0"/>
              <a:t>概述</a:t>
            </a:r>
          </a:p>
          <a:p>
            <a:pPr>
              <a:spcBef>
                <a:spcPct val="15000"/>
              </a:spcBef>
              <a:buFont typeface="Wingdings" pitchFamily="2" charset="2"/>
              <a:buNone/>
            </a:pPr>
            <a:r>
              <a:rPr lang="zh-CN" altLang="en-US" sz="2800" dirty="0"/>
              <a:t>           </a:t>
            </a:r>
            <a:r>
              <a:rPr lang="en-US" altLang="zh-CN" sz="2800" dirty="0"/>
              <a:t>6.2.2  FTP </a:t>
            </a:r>
            <a:r>
              <a:rPr lang="zh-CN" altLang="en-US" sz="2800" dirty="0"/>
              <a:t>的基本工作原理</a:t>
            </a:r>
          </a:p>
          <a:p>
            <a:pPr>
              <a:spcBef>
                <a:spcPct val="15000"/>
              </a:spcBef>
              <a:buFont typeface="Wingdings" pitchFamily="2" charset="2"/>
              <a:buNone/>
            </a:pPr>
            <a:r>
              <a:rPr lang="zh-CN" altLang="en-US" sz="2800" dirty="0"/>
              <a:t>		  </a:t>
            </a:r>
            <a:r>
              <a:rPr lang="en-US" altLang="zh-CN" sz="2800" dirty="0"/>
              <a:t>6.2.3  </a:t>
            </a:r>
            <a:r>
              <a:rPr lang="zh-CN" altLang="en-US" sz="2800" dirty="0"/>
              <a:t>简单文件传送协议 </a:t>
            </a:r>
            <a:r>
              <a:rPr lang="en-US" altLang="zh-CN" sz="2800" dirty="0"/>
              <a:t>TFTP</a:t>
            </a:r>
          </a:p>
          <a:p>
            <a:pPr>
              <a:spcBef>
                <a:spcPct val="15000"/>
              </a:spcBef>
              <a:buFont typeface="Wingdings" pitchFamily="2" charset="2"/>
              <a:buNone/>
            </a:pPr>
            <a:endParaRPr lang="en-US" altLang="zh-CN" sz="2800" dirty="0"/>
          </a:p>
          <a:p>
            <a:pPr>
              <a:spcBef>
                <a:spcPct val="15000"/>
              </a:spcBef>
              <a:buFont typeface="Wingdings" pitchFamily="2" charset="2"/>
              <a:buNone/>
            </a:pPr>
            <a:r>
              <a:rPr lang="en-US" altLang="zh-CN" sz="2800"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a:t>
            </a:fld>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04" name="Rectangle 4"/>
          <p:cNvSpPr>
            <a:spLocks noGrp="1" noChangeArrowheads="1"/>
          </p:cNvSpPr>
          <p:nvPr>
            <p:ph type="title"/>
          </p:nvPr>
        </p:nvSpPr>
        <p:spPr>
          <a:xfrm>
            <a:off x="107950" y="-100013"/>
            <a:ext cx="9036050" cy="911226"/>
          </a:xfrm>
        </p:spPr>
        <p:txBody>
          <a:bodyPr/>
          <a:lstStyle/>
          <a:p>
            <a:pPr algn="ctr"/>
            <a:r>
              <a:rPr lang="zh-CN" altLang="en-US" sz="3600"/>
              <a:t>举例：根域名服务器 </a:t>
            </a:r>
            <a:r>
              <a:rPr lang="en-US" altLang="zh-CN" sz="3600"/>
              <a:t>f </a:t>
            </a:r>
            <a:r>
              <a:rPr lang="zh-CN" altLang="en-US" sz="3600"/>
              <a:t>的地点分布图</a:t>
            </a:r>
            <a:r>
              <a:rPr lang="zh-CN" altLang="en-US" sz="2000"/>
              <a:t>（</a:t>
            </a:r>
            <a:r>
              <a:rPr lang="en-US" altLang="zh-CN" sz="2000"/>
              <a:t>2012</a:t>
            </a:r>
            <a:r>
              <a:rPr lang="zh-CN" altLang="en-US" sz="2000"/>
              <a:t>年</a:t>
            </a:r>
            <a:r>
              <a:rPr lang="en-US" altLang="zh-CN" sz="2000"/>
              <a:t>5</a:t>
            </a:r>
            <a:r>
              <a:rPr lang="zh-CN" altLang="en-US" sz="2000"/>
              <a:t>月）</a:t>
            </a:r>
            <a:r>
              <a:rPr lang="zh-CN" altLang="en-US" sz="3600"/>
              <a:t> </a:t>
            </a:r>
          </a:p>
        </p:txBody>
      </p:sp>
      <p:sp>
        <p:nvSpPr>
          <p:cNvPr id="1075206" name="Text Box 6"/>
          <p:cNvSpPr txBox="1">
            <a:spLocks noChangeArrowheads="1"/>
          </p:cNvSpPr>
          <p:nvPr/>
        </p:nvSpPr>
        <p:spPr bwMode="auto">
          <a:xfrm>
            <a:off x="354013" y="4792663"/>
            <a:ext cx="8513762" cy="1382712"/>
          </a:xfrm>
          <a:prstGeom prst="rect">
            <a:avLst/>
          </a:prstGeom>
          <a:solidFill>
            <a:srgbClr val="FFFF99"/>
          </a:solidFill>
          <a:ln w="9525">
            <a:solidFill>
              <a:schemeClr val="folHlink"/>
            </a:solidFill>
            <a:miter lim="800000"/>
            <a:headEnd/>
            <a:tailEnd/>
          </a:ln>
          <a:effectLst/>
        </p:spPr>
        <p:txBody>
          <a:bodyPr wrap="none">
            <a:spAutoFit/>
          </a:bodyPr>
          <a:lstStyle/>
          <a:p>
            <a:pPr algn="just">
              <a:buFontTx/>
              <a:buChar char="•"/>
            </a:pPr>
            <a:r>
              <a:rPr lang="en-US" altLang="zh-CN" sz="2800">
                <a:solidFill>
                  <a:schemeClr val="folHlink"/>
                </a:solidFill>
                <a:latin typeface="Arial" charset="0"/>
                <a:ea typeface="黑体" pitchFamily="2" charset="-122"/>
              </a:rPr>
              <a:t>  </a:t>
            </a:r>
            <a:r>
              <a:rPr lang="zh-CN" altLang="en-US" sz="2800">
                <a:solidFill>
                  <a:schemeClr val="folHlink"/>
                </a:solidFill>
                <a:latin typeface="Arial" charset="0"/>
                <a:ea typeface="黑体" pitchFamily="2" charset="-122"/>
              </a:rPr>
              <a:t>根域名服务器并不直接把域名直接转换成 </a:t>
            </a:r>
            <a:r>
              <a:rPr lang="en-US" altLang="zh-CN" sz="2800">
                <a:solidFill>
                  <a:schemeClr val="folHlink"/>
                </a:solidFill>
                <a:latin typeface="Arial" charset="0"/>
                <a:ea typeface="黑体" pitchFamily="2" charset="-122"/>
              </a:rPr>
              <a:t>IP </a:t>
            </a:r>
            <a:r>
              <a:rPr lang="zh-CN" altLang="en-US" sz="2800">
                <a:solidFill>
                  <a:schemeClr val="folHlink"/>
                </a:solidFill>
                <a:latin typeface="Arial" charset="0"/>
                <a:ea typeface="黑体" pitchFamily="2" charset="-122"/>
              </a:rPr>
              <a:t>地址。</a:t>
            </a:r>
          </a:p>
          <a:p>
            <a:pPr algn="just">
              <a:buFontTx/>
              <a:buChar char="•"/>
            </a:pPr>
            <a:r>
              <a:rPr lang="zh-CN" altLang="en-US" sz="2800">
                <a:solidFill>
                  <a:schemeClr val="folHlink"/>
                </a:solidFill>
                <a:latin typeface="Arial" charset="0"/>
                <a:ea typeface="黑体" pitchFamily="2" charset="-122"/>
              </a:rPr>
              <a:t>  在使用迭代查询时，根域名服务器把下一步应当找</a:t>
            </a:r>
          </a:p>
          <a:p>
            <a:pPr algn="just"/>
            <a:r>
              <a:rPr lang="zh-CN" altLang="en-US" sz="2800">
                <a:solidFill>
                  <a:schemeClr val="folHlink"/>
                </a:solidFill>
                <a:latin typeface="Arial" charset="0"/>
                <a:ea typeface="黑体" pitchFamily="2" charset="-122"/>
              </a:rPr>
              <a:t>   的顶级域名服务器的 </a:t>
            </a:r>
            <a:r>
              <a:rPr lang="en-US" altLang="zh-CN" sz="2800">
                <a:solidFill>
                  <a:schemeClr val="folHlink"/>
                </a:solidFill>
                <a:latin typeface="Arial" charset="0"/>
                <a:ea typeface="黑体" pitchFamily="2" charset="-122"/>
              </a:rPr>
              <a:t>IP </a:t>
            </a:r>
            <a:r>
              <a:rPr lang="zh-CN" altLang="en-US" sz="2800">
                <a:solidFill>
                  <a:schemeClr val="folHlink"/>
                </a:solidFill>
                <a:latin typeface="Arial" charset="0"/>
                <a:ea typeface="黑体" pitchFamily="2" charset="-122"/>
              </a:rPr>
              <a:t>地址告诉本地域名服务器。</a:t>
            </a:r>
          </a:p>
        </p:txBody>
      </p:sp>
      <p:sp>
        <p:nvSpPr>
          <p:cNvPr id="1075207" name="Text Box 7"/>
          <p:cNvSpPr txBox="1">
            <a:spLocks noChangeArrowheads="1"/>
          </p:cNvSpPr>
          <p:nvPr/>
        </p:nvSpPr>
        <p:spPr bwMode="auto">
          <a:xfrm>
            <a:off x="2124075" y="4149725"/>
            <a:ext cx="4994275" cy="528638"/>
          </a:xfrm>
          <a:prstGeom prst="rect">
            <a:avLst/>
          </a:prstGeom>
          <a:solidFill>
            <a:schemeClr val="bg1"/>
          </a:solidFill>
          <a:ln w="9525">
            <a:solidFill>
              <a:schemeClr val="folHlink"/>
            </a:solidFill>
            <a:miter lim="800000"/>
            <a:headEnd/>
            <a:tailEnd/>
          </a:ln>
          <a:effectLst/>
        </p:spPr>
        <p:txBody>
          <a:bodyPr wrap="none">
            <a:spAutoFit/>
          </a:bodyPr>
          <a:lstStyle/>
          <a:p>
            <a:r>
              <a:rPr lang="zh-CN" altLang="en-US" sz="2800">
                <a:solidFill>
                  <a:schemeClr val="folHlink"/>
                </a:solidFill>
                <a:latin typeface="Arial" charset="0"/>
                <a:ea typeface="黑体" pitchFamily="2" charset="-122"/>
              </a:rPr>
              <a:t>根域名服务器 </a:t>
            </a:r>
            <a:r>
              <a:rPr lang="en-US" altLang="zh-CN" sz="2800">
                <a:solidFill>
                  <a:schemeClr val="folHlink"/>
                </a:solidFill>
                <a:latin typeface="Arial" charset="0"/>
                <a:ea typeface="黑体" pitchFamily="2" charset="-122"/>
              </a:rPr>
              <a:t>f </a:t>
            </a:r>
            <a:r>
              <a:rPr lang="zh-CN" altLang="en-US" sz="2800">
                <a:solidFill>
                  <a:schemeClr val="folHlink"/>
                </a:solidFill>
                <a:latin typeface="Arial" charset="0"/>
                <a:ea typeface="黑体" pitchFamily="2" charset="-122"/>
              </a:rPr>
              <a:t>共有 </a:t>
            </a:r>
            <a:r>
              <a:rPr lang="en-US" altLang="zh-CN" sz="2800">
                <a:solidFill>
                  <a:schemeClr val="folHlink"/>
                </a:solidFill>
                <a:latin typeface="Arial" charset="0"/>
                <a:ea typeface="黑体" pitchFamily="2" charset="-122"/>
              </a:rPr>
              <a:t>49 </a:t>
            </a:r>
            <a:r>
              <a:rPr lang="zh-CN" altLang="en-US" sz="2800">
                <a:solidFill>
                  <a:schemeClr val="folHlink"/>
                </a:solidFill>
                <a:latin typeface="Arial" charset="0"/>
                <a:ea typeface="黑体" pitchFamily="2" charset="-122"/>
              </a:rPr>
              <a:t>个机器</a:t>
            </a:r>
          </a:p>
        </p:txBody>
      </p:sp>
      <p:pic>
        <p:nvPicPr>
          <p:cNvPr id="1075208" name="Picture 8" descr="CH6-f-root-sites"/>
          <p:cNvPicPr>
            <a:picLocks noChangeAspect="1" noChangeArrowheads="1"/>
          </p:cNvPicPr>
          <p:nvPr/>
        </p:nvPicPr>
        <p:blipFill>
          <a:blip r:embed="rId2" cstate="print"/>
          <a:srcRect t="11267" b="95"/>
          <a:stretch>
            <a:fillRect/>
          </a:stretch>
        </p:blipFill>
        <p:spPr bwMode="auto">
          <a:xfrm>
            <a:off x="0" y="908050"/>
            <a:ext cx="9144000" cy="3197225"/>
          </a:xfrm>
          <a:prstGeom prst="rect">
            <a:avLst/>
          </a:prstGeom>
          <a:noFill/>
        </p:spPr>
      </p:pic>
      <p:sp>
        <p:nvSpPr>
          <p:cNvPr id="6" name="灯片编号占位符 5"/>
          <p:cNvSpPr>
            <a:spLocks noGrp="1"/>
          </p:cNvSpPr>
          <p:nvPr>
            <p:ph type="sldNum" sz="quarter" idx="12"/>
          </p:nvPr>
        </p:nvSpPr>
        <p:spPr/>
        <p:txBody>
          <a:bodyPr/>
          <a:lstStyle/>
          <a:p>
            <a:fld id="{045B55CD-77B8-4BF0-A51A-42C2BCEA6244}" type="slidenum">
              <a:rPr lang="en-US" altLang="zh-CN" smtClean="0"/>
              <a:pPr/>
              <a:t>20</a:t>
            </a:fld>
            <a:endParaRPr lang="en-US" altLang="zh-CN"/>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p:txBody>
          <a:bodyPr/>
          <a:lstStyle/>
          <a:p>
            <a:pPr algn="ctr"/>
            <a:r>
              <a:rPr lang="en-US" altLang="zh-CN"/>
              <a:t>6.8.2  </a:t>
            </a:r>
            <a:r>
              <a:rPr lang="zh-CN" altLang="en-US"/>
              <a:t>几种常用的系统调用 </a:t>
            </a:r>
            <a:br>
              <a:rPr lang="zh-CN" altLang="en-US"/>
            </a:br>
            <a:r>
              <a:rPr lang="en-US" altLang="zh-CN" sz="3600"/>
              <a:t>1. </a:t>
            </a:r>
            <a:r>
              <a:rPr lang="zh-CN" altLang="en-US" sz="3600"/>
              <a:t>连接建立阶段</a:t>
            </a:r>
          </a:p>
        </p:txBody>
      </p:sp>
      <p:sp>
        <p:nvSpPr>
          <p:cNvPr id="795651" name="Rectangle 3"/>
          <p:cNvSpPr>
            <a:spLocks noGrp="1" noChangeArrowheads="1"/>
          </p:cNvSpPr>
          <p:nvPr>
            <p:ph type="body" idx="1"/>
          </p:nvPr>
        </p:nvSpPr>
        <p:spPr>
          <a:xfrm>
            <a:off x="688975" y="1978025"/>
            <a:ext cx="8275638" cy="4546600"/>
          </a:xfrm>
        </p:spPr>
        <p:txBody>
          <a:bodyPr/>
          <a:lstStyle/>
          <a:p>
            <a:r>
              <a:rPr lang="zh-CN" altLang="en-US" sz="2400" dirty="0"/>
              <a:t>当套接字被创建后，它的端口号和 </a:t>
            </a:r>
            <a:r>
              <a:rPr lang="en-US" altLang="zh-CN" sz="2400" dirty="0"/>
              <a:t>IP </a:t>
            </a:r>
            <a:r>
              <a:rPr lang="zh-CN" altLang="en-US" sz="2400" dirty="0"/>
              <a:t>地址都是空的，因此应用进程要调用 </a:t>
            </a:r>
            <a:r>
              <a:rPr lang="en-US" altLang="zh-CN" sz="2400" dirty="0"/>
              <a:t>bind</a:t>
            </a:r>
            <a:r>
              <a:rPr lang="zh-CN" altLang="en-US" sz="2400" dirty="0"/>
              <a:t>（绑定）来指明套接字的本地地址。在服务器端调用 </a:t>
            </a:r>
            <a:r>
              <a:rPr lang="en-US" altLang="zh-CN" sz="2400" dirty="0"/>
              <a:t>bind </a:t>
            </a:r>
            <a:r>
              <a:rPr lang="zh-CN" altLang="en-US" sz="2400" dirty="0"/>
              <a:t>时就是把熟知端口号和本地</a:t>
            </a:r>
            <a:r>
              <a:rPr lang="en-US" altLang="zh-CN" sz="2400" dirty="0"/>
              <a:t>IP</a:t>
            </a:r>
            <a:r>
              <a:rPr lang="zh-CN" altLang="en-US" sz="2400" dirty="0"/>
              <a:t>地址填写到已创建的套接字中。这就叫做把本地地址绑定到套接字。</a:t>
            </a:r>
          </a:p>
          <a:p>
            <a:r>
              <a:rPr lang="zh-CN" altLang="en-US" sz="2400" dirty="0"/>
              <a:t>服务器在调用 </a:t>
            </a:r>
            <a:r>
              <a:rPr lang="en-US" altLang="zh-CN" sz="2400" dirty="0"/>
              <a:t>bind </a:t>
            </a:r>
            <a:r>
              <a:rPr lang="zh-CN" altLang="en-US" sz="2400" dirty="0"/>
              <a:t>后，还必须调用 </a:t>
            </a:r>
            <a:r>
              <a:rPr lang="en-US" altLang="zh-CN" sz="2400" dirty="0"/>
              <a:t>listen</a:t>
            </a:r>
            <a:r>
              <a:rPr lang="zh-CN" altLang="en-US" sz="2400" dirty="0"/>
              <a:t>（收听）把套接字设置为被动方式，以便随时接受客户的服务请求。</a:t>
            </a:r>
            <a:r>
              <a:rPr lang="en-US" altLang="zh-CN" sz="2400" dirty="0"/>
              <a:t>UDP</a:t>
            </a:r>
            <a:r>
              <a:rPr lang="zh-CN" altLang="en-US" sz="2400" dirty="0"/>
              <a:t>服务器由于只提供无连接服务，不使用 </a:t>
            </a:r>
            <a:r>
              <a:rPr lang="en-US" altLang="zh-CN" sz="2400" dirty="0"/>
              <a:t>listen </a:t>
            </a:r>
            <a:r>
              <a:rPr lang="zh-CN" altLang="en-US" sz="2400" dirty="0"/>
              <a:t>系统调用。</a:t>
            </a:r>
          </a:p>
          <a:p>
            <a:r>
              <a:rPr lang="zh-CN" altLang="en-US" sz="2400" dirty="0"/>
              <a:t>服务器紧接着就调用 </a:t>
            </a:r>
            <a:r>
              <a:rPr lang="en-US" altLang="zh-CN" sz="2400" dirty="0"/>
              <a:t>accept</a:t>
            </a:r>
            <a:r>
              <a:rPr lang="zh-CN" altLang="en-US" sz="2400" dirty="0"/>
              <a:t>（接受），以便把远地客户进程发来的连接请求提取出来。系统调用 </a:t>
            </a:r>
            <a:r>
              <a:rPr lang="en-US" altLang="zh-CN" sz="2400" dirty="0"/>
              <a:t>accept </a:t>
            </a:r>
            <a:r>
              <a:rPr lang="zh-CN" altLang="en-US" sz="2400" dirty="0"/>
              <a:t>的一个变量就是要指明从哪一个套接字发起的连接。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200</a:t>
            </a:fld>
            <a:endParaRPr lang="en-US" altLang="zh-CN"/>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Grp="1" noChangeArrowheads="1"/>
          </p:cNvSpPr>
          <p:nvPr>
            <p:ph type="title"/>
          </p:nvPr>
        </p:nvSpPr>
        <p:spPr/>
        <p:txBody>
          <a:bodyPr/>
          <a:lstStyle/>
          <a:p>
            <a:pPr algn="ctr"/>
            <a:r>
              <a:rPr lang="en-US" altLang="zh-CN"/>
              <a:t>6.8.2  </a:t>
            </a:r>
            <a:r>
              <a:rPr lang="zh-CN" altLang="en-US"/>
              <a:t>几种常用的系统调用 </a:t>
            </a:r>
            <a:br>
              <a:rPr lang="zh-CN" altLang="en-US"/>
            </a:br>
            <a:r>
              <a:rPr lang="zh-CN" altLang="en-US" sz="3600"/>
              <a:t>并发方式工作的服务器</a:t>
            </a:r>
            <a:r>
              <a:rPr lang="zh-CN" altLang="en-US"/>
              <a:t> </a:t>
            </a:r>
          </a:p>
        </p:txBody>
      </p:sp>
      <p:sp>
        <p:nvSpPr>
          <p:cNvPr id="1238020" name="Text Box 4"/>
          <p:cNvSpPr txBox="1">
            <a:spLocks noChangeArrowheads="1"/>
          </p:cNvSpPr>
          <p:nvPr/>
        </p:nvSpPr>
        <p:spPr bwMode="auto">
          <a:xfrm>
            <a:off x="1181100" y="5314950"/>
            <a:ext cx="1555750" cy="641350"/>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接受连接请求</a:t>
            </a:r>
          </a:p>
          <a:p>
            <a:pPr algn="ctr"/>
            <a:r>
              <a:rPr lang="zh-CN" altLang="en-US" sz="1800">
                <a:solidFill>
                  <a:schemeClr val="folHlink"/>
                </a:solidFill>
                <a:latin typeface="Arial" charset="0"/>
                <a:ea typeface="黑体" pitchFamily="2" charset="-122"/>
              </a:rPr>
              <a:t>的套接字</a:t>
            </a:r>
          </a:p>
        </p:txBody>
      </p:sp>
      <p:sp>
        <p:nvSpPr>
          <p:cNvPr id="1238021" name="Rectangle 5"/>
          <p:cNvSpPr>
            <a:spLocks noChangeArrowheads="1"/>
          </p:cNvSpPr>
          <p:nvPr/>
        </p:nvSpPr>
        <p:spPr bwMode="auto">
          <a:xfrm>
            <a:off x="998538" y="1916113"/>
            <a:ext cx="5965825" cy="4681537"/>
          </a:xfrm>
          <a:prstGeom prst="rect">
            <a:avLst/>
          </a:prstGeom>
          <a:solidFill>
            <a:srgbClr val="CCECFF"/>
          </a:solidFill>
          <a:ln w="9525">
            <a:solidFill>
              <a:schemeClr val="tx1"/>
            </a:solidFill>
            <a:miter lim="800000"/>
            <a:headEnd/>
            <a:tailEnd/>
          </a:ln>
          <a:effectLst/>
        </p:spPr>
        <p:txBody>
          <a:bodyPr wrap="none" anchor="ctr"/>
          <a:lstStyle/>
          <a:p>
            <a:endParaRPr lang="zh-CN" altLang="en-US"/>
          </a:p>
        </p:txBody>
      </p:sp>
      <p:sp>
        <p:nvSpPr>
          <p:cNvPr id="1238052" name="Rectangle 36"/>
          <p:cNvSpPr>
            <a:spLocks noChangeArrowheads="1"/>
          </p:cNvSpPr>
          <p:nvPr/>
        </p:nvSpPr>
        <p:spPr bwMode="auto">
          <a:xfrm>
            <a:off x="1001713" y="5084763"/>
            <a:ext cx="1858962" cy="1504950"/>
          </a:xfrm>
          <a:prstGeom prst="rect">
            <a:avLst/>
          </a:prstGeom>
          <a:solidFill>
            <a:srgbClr val="CCCCFF"/>
          </a:solidFill>
          <a:ln w="9525">
            <a:noFill/>
            <a:miter lim="800000"/>
            <a:headEnd/>
            <a:tailEnd/>
          </a:ln>
          <a:effectLst/>
        </p:spPr>
        <p:txBody>
          <a:bodyPr wrap="none" anchor="ctr"/>
          <a:lstStyle/>
          <a:p>
            <a:endParaRPr lang="zh-CN" altLang="en-US"/>
          </a:p>
        </p:txBody>
      </p:sp>
      <p:sp>
        <p:nvSpPr>
          <p:cNvPr id="1238022" name="Oval 6"/>
          <p:cNvSpPr>
            <a:spLocks noChangeArrowheads="1"/>
          </p:cNvSpPr>
          <p:nvPr/>
        </p:nvSpPr>
        <p:spPr bwMode="auto">
          <a:xfrm>
            <a:off x="1509713" y="2417763"/>
            <a:ext cx="852487" cy="836612"/>
          </a:xfrm>
          <a:prstGeom prst="ellipse">
            <a:avLst/>
          </a:prstGeom>
          <a:solidFill>
            <a:srgbClr val="FF99CC"/>
          </a:solidFill>
          <a:ln w="38100" cmpd="dbl">
            <a:solidFill>
              <a:schemeClr val="tx1"/>
            </a:solidFill>
            <a:round/>
            <a:headEnd/>
            <a:tailEnd/>
          </a:ln>
          <a:effectLst/>
        </p:spPr>
        <p:txBody>
          <a:bodyPr wrap="none" anchor="ctr"/>
          <a:lstStyle/>
          <a:p>
            <a:pPr algn="ctr"/>
            <a:r>
              <a:rPr lang="en-US" altLang="zh-CN" sz="2800">
                <a:solidFill>
                  <a:schemeClr val="folHlink"/>
                </a:solidFill>
                <a:latin typeface="Arial" charset="0"/>
                <a:ea typeface="黑体" pitchFamily="2" charset="-122"/>
              </a:rPr>
              <a:t>M</a:t>
            </a:r>
          </a:p>
        </p:txBody>
      </p:sp>
      <p:sp>
        <p:nvSpPr>
          <p:cNvPr id="1238023" name="Oval 7"/>
          <p:cNvSpPr>
            <a:spLocks noChangeArrowheads="1"/>
          </p:cNvSpPr>
          <p:nvPr/>
        </p:nvSpPr>
        <p:spPr bwMode="auto">
          <a:xfrm>
            <a:off x="3128963" y="3838575"/>
            <a:ext cx="596900" cy="585788"/>
          </a:xfrm>
          <a:prstGeom prst="ellipse">
            <a:avLst/>
          </a:prstGeom>
          <a:solidFill>
            <a:srgbClr val="FFFF99"/>
          </a:solidFill>
          <a:ln w="9525">
            <a:solidFill>
              <a:schemeClr val="folHlink"/>
            </a:solidFill>
            <a:round/>
            <a:headEnd/>
            <a:tailEnd/>
          </a:ln>
          <a:effectLst/>
        </p:spPr>
        <p:txBody>
          <a:bodyPr wrap="none" anchor="ctr"/>
          <a:lstStyle/>
          <a:p>
            <a:pPr algn="ctr"/>
            <a:r>
              <a:rPr lang="en-US" altLang="zh-CN" sz="2400">
                <a:solidFill>
                  <a:schemeClr val="folHlink"/>
                </a:solidFill>
                <a:latin typeface="Arial" charset="0"/>
                <a:ea typeface="黑体" pitchFamily="2" charset="-122"/>
              </a:rPr>
              <a:t>S</a:t>
            </a:r>
            <a:r>
              <a:rPr lang="en-US" altLang="zh-CN" sz="2400" baseline="-25000">
                <a:solidFill>
                  <a:schemeClr val="folHlink"/>
                </a:solidFill>
                <a:latin typeface="Arial" charset="0"/>
                <a:ea typeface="黑体" pitchFamily="2" charset="-122"/>
              </a:rPr>
              <a:t>1</a:t>
            </a:r>
          </a:p>
        </p:txBody>
      </p:sp>
      <p:sp>
        <p:nvSpPr>
          <p:cNvPr id="1238053" name="Rectangle 37"/>
          <p:cNvSpPr>
            <a:spLocks noChangeArrowheads="1"/>
          </p:cNvSpPr>
          <p:nvPr/>
        </p:nvSpPr>
        <p:spPr bwMode="auto">
          <a:xfrm>
            <a:off x="2859088" y="5083175"/>
            <a:ext cx="4079875" cy="1504950"/>
          </a:xfrm>
          <a:prstGeom prst="rect">
            <a:avLst/>
          </a:prstGeom>
          <a:solidFill>
            <a:srgbClr val="FFFF00"/>
          </a:solidFill>
          <a:ln w="9525">
            <a:noFill/>
            <a:miter lim="800000"/>
            <a:headEnd/>
            <a:tailEnd/>
          </a:ln>
          <a:effectLst/>
        </p:spPr>
        <p:txBody>
          <a:bodyPr wrap="none" anchor="ctr"/>
          <a:lstStyle/>
          <a:p>
            <a:endParaRPr lang="zh-CN" altLang="en-US"/>
          </a:p>
        </p:txBody>
      </p:sp>
      <p:sp>
        <p:nvSpPr>
          <p:cNvPr id="1238024" name="Rectangle 8"/>
          <p:cNvSpPr>
            <a:spLocks noChangeArrowheads="1"/>
          </p:cNvSpPr>
          <p:nvPr/>
        </p:nvSpPr>
        <p:spPr bwMode="auto">
          <a:xfrm>
            <a:off x="3213100" y="5091113"/>
            <a:ext cx="427038" cy="250825"/>
          </a:xfrm>
          <a:prstGeom prst="rect">
            <a:avLst/>
          </a:prstGeom>
          <a:solidFill>
            <a:srgbClr val="CC9900"/>
          </a:solidFill>
          <a:ln w="9525" algn="ctr">
            <a:solidFill>
              <a:schemeClr val="folHlink"/>
            </a:solidFill>
            <a:miter lim="800000"/>
            <a:headEnd/>
            <a:tailEnd/>
          </a:ln>
          <a:effectLst/>
        </p:spPr>
        <p:txBody>
          <a:bodyPr wrap="none" anchor="ctr"/>
          <a:lstStyle/>
          <a:p>
            <a:endParaRPr lang="zh-CN" altLang="en-US"/>
          </a:p>
        </p:txBody>
      </p:sp>
      <p:sp>
        <p:nvSpPr>
          <p:cNvPr id="1238025" name="Rectangle 9"/>
          <p:cNvSpPr>
            <a:spLocks noChangeArrowheads="1"/>
          </p:cNvSpPr>
          <p:nvPr/>
        </p:nvSpPr>
        <p:spPr bwMode="auto">
          <a:xfrm>
            <a:off x="4449763" y="5091113"/>
            <a:ext cx="427037" cy="250825"/>
          </a:xfrm>
          <a:prstGeom prst="rect">
            <a:avLst/>
          </a:prstGeom>
          <a:solidFill>
            <a:srgbClr val="CC9900"/>
          </a:solidFill>
          <a:ln w="9525" algn="ctr">
            <a:solidFill>
              <a:schemeClr val="folHlink"/>
            </a:solidFill>
            <a:miter lim="800000"/>
            <a:headEnd/>
            <a:tailEnd/>
          </a:ln>
          <a:effectLst/>
        </p:spPr>
        <p:txBody>
          <a:bodyPr wrap="none" anchor="ctr"/>
          <a:lstStyle/>
          <a:p>
            <a:endParaRPr lang="zh-CN" altLang="en-US"/>
          </a:p>
        </p:txBody>
      </p:sp>
      <p:sp>
        <p:nvSpPr>
          <p:cNvPr id="1238026" name="Rectangle 10"/>
          <p:cNvSpPr>
            <a:spLocks noChangeArrowheads="1"/>
          </p:cNvSpPr>
          <p:nvPr/>
        </p:nvSpPr>
        <p:spPr bwMode="auto">
          <a:xfrm>
            <a:off x="5686425" y="5091113"/>
            <a:ext cx="425450" cy="250825"/>
          </a:xfrm>
          <a:prstGeom prst="rect">
            <a:avLst/>
          </a:prstGeom>
          <a:solidFill>
            <a:srgbClr val="CC9900"/>
          </a:solidFill>
          <a:ln w="9525" algn="ctr">
            <a:solidFill>
              <a:schemeClr val="folHlink"/>
            </a:solidFill>
            <a:miter lim="800000"/>
            <a:headEnd/>
            <a:tailEnd/>
          </a:ln>
          <a:effectLst/>
        </p:spPr>
        <p:txBody>
          <a:bodyPr wrap="none" anchor="ctr"/>
          <a:lstStyle/>
          <a:p>
            <a:endParaRPr lang="zh-CN" altLang="en-US"/>
          </a:p>
        </p:txBody>
      </p:sp>
      <p:sp>
        <p:nvSpPr>
          <p:cNvPr id="1238027" name="Text Box 11"/>
          <p:cNvSpPr txBox="1">
            <a:spLocks noChangeArrowheads="1"/>
          </p:cNvSpPr>
          <p:nvPr/>
        </p:nvSpPr>
        <p:spPr bwMode="auto">
          <a:xfrm>
            <a:off x="2990850" y="5314950"/>
            <a:ext cx="869950" cy="641350"/>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连接</a:t>
            </a:r>
          </a:p>
          <a:p>
            <a:pPr algn="ctr"/>
            <a:r>
              <a:rPr lang="zh-CN" altLang="en-US" sz="1800">
                <a:solidFill>
                  <a:schemeClr val="folHlink"/>
                </a:solidFill>
                <a:latin typeface="Arial" charset="0"/>
                <a:ea typeface="黑体" pitchFamily="2" charset="-122"/>
              </a:rPr>
              <a:t>套接字</a:t>
            </a:r>
          </a:p>
        </p:txBody>
      </p:sp>
      <p:sp>
        <p:nvSpPr>
          <p:cNvPr id="1238028" name="Text Box 12"/>
          <p:cNvSpPr txBox="1">
            <a:spLocks noChangeArrowheads="1"/>
          </p:cNvSpPr>
          <p:nvPr/>
        </p:nvSpPr>
        <p:spPr bwMode="auto">
          <a:xfrm>
            <a:off x="4270375" y="5314950"/>
            <a:ext cx="869950" cy="641350"/>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连接</a:t>
            </a:r>
          </a:p>
          <a:p>
            <a:pPr algn="ctr"/>
            <a:r>
              <a:rPr lang="zh-CN" altLang="en-US" sz="1800">
                <a:solidFill>
                  <a:schemeClr val="folHlink"/>
                </a:solidFill>
                <a:latin typeface="Arial" charset="0"/>
                <a:ea typeface="黑体" pitchFamily="2" charset="-122"/>
              </a:rPr>
              <a:t>套接字</a:t>
            </a:r>
          </a:p>
        </p:txBody>
      </p:sp>
      <p:sp>
        <p:nvSpPr>
          <p:cNvPr id="1238029" name="Text Box 13"/>
          <p:cNvSpPr txBox="1">
            <a:spLocks noChangeArrowheads="1"/>
          </p:cNvSpPr>
          <p:nvPr/>
        </p:nvSpPr>
        <p:spPr bwMode="auto">
          <a:xfrm>
            <a:off x="5545138" y="5314950"/>
            <a:ext cx="869950" cy="641350"/>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连接</a:t>
            </a:r>
          </a:p>
          <a:p>
            <a:pPr algn="ctr"/>
            <a:r>
              <a:rPr lang="zh-CN" altLang="en-US" sz="1800">
                <a:solidFill>
                  <a:schemeClr val="folHlink"/>
                </a:solidFill>
                <a:latin typeface="Arial" charset="0"/>
                <a:ea typeface="黑体" pitchFamily="2" charset="-122"/>
              </a:rPr>
              <a:t>套接字</a:t>
            </a:r>
          </a:p>
        </p:txBody>
      </p:sp>
      <p:sp>
        <p:nvSpPr>
          <p:cNvPr id="1238030" name="Line 14"/>
          <p:cNvSpPr>
            <a:spLocks noChangeShapeType="1"/>
          </p:cNvSpPr>
          <p:nvPr/>
        </p:nvSpPr>
        <p:spPr bwMode="auto">
          <a:xfrm>
            <a:off x="998538" y="5091113"/>
            <a:ext cx="5965825" cy="0"/>
          </a:xfrm>
          <a:prstGeom prst="line">
            <a:avLst/>
          </a:prstGeom>
          <a:noFill/>
          <a:ln w="9525">
            <a:solidFill>
              <a:schemeClr val="folHlink"/>
            </a:solidFill>
            <a:round/>
            <a:headEnd/>
            <a:tailEnd/>
          </a:ln>
          <a:effectLst/>
        </p:spPr>
        <p:txBody>
          <a:bodyPr wrap="none" anchor="ctr"/>
          <a:lstStyle/>
          <a:p>
            <a:endParaRPr lang="zh-CN" altLang="en-US"/>
          </a:p>
        </p:txBody>
      </p:sp>
      <p:sp>
        <p:nvSpPr>
          <p:cNvPr id="1238031" name="Line 15"/>
          <p:cNvSpPr>
            <a:spLocks noChangeShapeType="1"/>
          </p:cNvSpPr>
          <p:nvPr/>
        </p:nvSpPr>
        <p:spPr bwMode="auto">
          <a:xfrm>
            <a:off x="3427413" y="4422775"/>
            <a:ext cx="0" cy="668338"/>
          </a:xfrm>
          <a:prstGeom prst="line">
            <a:avLst/>
          </a:prstGeom>
          <a:noFill/>
          <a:ln w="9525">
            <a:solidFill>
              <a:schemeClr val="folHlink"/>
            </a:solidFill>
            <a:round/>
            <a:headEnd type="triangle" w="med" len="lg"/>
            <a:tailEnd type="triangle" w="med" len="lg"/>
          </a:ln>
          <a:effectLst/>
        </p:spPr>
        <p:txBody>
          <a:bodyPr/>
          <a:lstStyle/>
          <a:p>
            <a:endParaRPr lang="zh-CN" altLang="en-US"/>
          </a:p>
        </p:txBody>
      </p:sp>
      <p:sp>
        <p:nvSpPr>
          <p:cNvPr id="1238032" name="Line 16"/>
          <p:cNvSpPr>
            <a:spLocks noChangeShapeType="1"/>
          </p:cNvSpPr>
          <p:nvPr/>
        </p:nvSpPr>
        <p:spPr bwMode="auto">
          <a:xfrm>
            <a:off x="4664075" y="4422775"/>
            <a:ext cx="0" cy="668338"/>
          </a:xfrm>
          <a:prstGeom prst="line">
            <a:avLst/>
          </a:prstGeom>
          <a:noFill/>
          <a:ln w="9525">
            <a:solidFill>
              <a:schemeClr val="folHlink"/>
            </a:solidFill>
            <a:round/>
            <a:headEnd type="triangle" w="med" len="lg"/>
            <a:tailEnd type="triangle" w="med" len="lg"/>
          </a:ln>
          <a:effectLst/>
        </p:spPr>
        <p:txBody>
          <a:bodyPr/>
          <a:lstStyle/>
          <a:p>
            <a:endParaRPr lang="zh-CN" altLang="en-US"/>
          </a:p>
        </p:txBody>
      </p:sp>
      <p:sp>
        <p:nvSpPr>
          <p:cNvPr id="1238033" name="Line 17"/>
          <p:cNvSpPr>
            <a:spLocks noChangeShapeType="1"/>
          </p:cNvSpPr>
          <p:nvPr/>
        </p:nvSpPr>
        <p:spPr bwMode="auto">
          <a:xfrm>
            <a:off x="5900738" y="4422775"/>
            <a:ext cx="0" cy="668338"/>
          </a:xfrm>
          <a:prstGeom prst="line">
            <a:avLst/>
          </a:prstGeom>
          <a:noFill/>
          <a:ln w="9525">
            <a:solidFill>
              <a:schemeClr val="folHlink"/>
            </a:solidFill>
            <a:round/>
            <a:headEnd type="triangle" w="med" len="lg"/>
            <a:tailEnd type="triangle" w="med" len="lg"/>
          </a:ln>
          <a:effectLst/>
        </p:spPr>
        <p:txBody>
          <a:bodyPr/>
          <a:lstStyle/>
          <a:p>
            <a:endParaRPr lang="zh-CN" altLang="en-US"/>
          </a:p>
        </p:txBody>
      </p:sp>
      <p:sp>
        <p:nvSpPr>
          <p:cNvPr id="1238034" name="Rectangle 18"/>
          <p:cNvSpPr>
            <a:spLocks noChangeArrowheads="1"/>
          </p:cNvSpPr>
          <p:nvPr/>
        </p:nvSpPr>
        <p:spPr bwMode="auto">
          <a:xfrm>
            <a:off x="1720850" y="5091113"/>
            <a:ext cx="427038" cy="250825"/>
          </a:xfrm>
          <a:prstGeom prst="rect">
            <a:avLst/>
          </a:prstGeom>
          <a:solidFill>
            <a:srgbClr val="CC9900"/>
          </a:solidFill>
          <a:ln w="9525">
            <a:solidFill>
              <a:schemeClr val="folHlink"/>
            </a:solidFill>
            <a:miter lim="800000"/>
            <a:headEnd/>
            <a:tailEnd/>
          </a:ln>
          <a:effectLst/>
        </p:spPr>
        <p:txBody>
          <a:bodyPr wrap="none" anchor="ctr"/>
          <a:lstStyle/>
          <a:p>
            <a:endParaRPr lang="zh-CN" altLang="en-US"/>
          </a:p>
        </p:txBody>
      </p:sp>
      <p:sp>
        <p:nvSpPr>
          <p:cNvPr id="1238035" name="Line 19"/>
          <p:cNvSpPr>
            <a:spLocks noChangeShapeType="1"/>
          </p:cNvSpPr>
          <p:nvPr/>
        </p:nvSpPr>
        <p:spPr bwMode="auto">
          <a:xfrm flipV="1">
            <a:off x="1935163" y="3252788"/>
            <a:ext cx="0" cy="1838325"/>
          </a:xfrm>
          <a:prstGeom prst="line">
            <a:avLst/>
          </a:prstGeom>
          <a:noFill/>
          <a:ln w="9525">
            <a:solidFill>
              <a:schemeClr val="folHlink"/>
            </a:solidFill>
            <a:round/>
            <a:headEnd/>
            <a:tailEnd type="triangle" w="med" len="lg"/>
          </a:ln>
          <a:effectLst/>
        </p:spPr>
        <p:txBody>
          <a:bodyPr/>
          <a:lstStyle/>
          <a:p>
            <a:endParaRPr lang="zh-CN" altLang="en-US"/>
          </a:p>
        </p:txBody>
      </p:sp>
      <p:sp>
        <p:nvSpPr>
          <p:cNvPr id="1238036" name="Oval 20"/>
          <p:cNvSpPr>
            <a:spLocks noChangeArrowheads="1"/>
          </p:cNvSpPr>
          <p:nvPr/>
        </p:nvSpPr>
        <p:spPr bwMode="auto">
          <a:xfrm>
            <a:off x="4356100" y="3838575"/>
            <a:ext cx="596900" cy="585788"/>
          </a:xfrm>
          <a:prstGeom prst="ellipse">
            <a:avLst/>
          </a:prstGeom>
          <a:solidFill>
            <a:srgbClr val="FFFF99"/>
          </a:solidFill>
          <a:ln w="9525" algn="ctr">
            <a:solidFill>
              <a:schemeClr val="folHlink"/>
            </a:solidFill>
            <a:round/>
            <a:headEnd/>
            <a:tailEnd/>
          </a:ln>
          <a:effectLst/>
        </p:spPr>
        <p:txBody>
          <a:bodyPr wrap="none" anchor="ctr"/>
          <a:lstStyle/>
          <a:p>
            <a:pPr algn="ctr"/>
            <a:r>
              <a:rPr lang="en-US" altLang="zh-CN" sz="2400">
                <a:solidFill>
                  <a:schemeClr val="folHlink"/>
                </a:solidFill>
                <a:latin typeface="Arial" charset="0"/>
                <a:ea typeface="黑体" pitchFamily="2" charset="-122"/>
              </a:rPr>
              <a:t>S</a:t>
            </a:r>
            <a:r>
              <a:rPr lang="en-US" altLang="zh-CN" sz="2400" baseline="-25000">
                <a:solidFill>
                  <a:schemeClr val="folHlink"/>
                </a:solidFill>
                <a:latin typeface="Arial" charset="0"/>
                <a:ea typeface="黑体" pitchFamily="2" charset="-122"/>
              </a:rPr>
              <a:t>2</a:t>
            </a:r>
          </a:p>
        </p:txBody>
      </p:sp>
      <p:sp>
        <p:nvSpPr>
          <p:cNvPr id="1238037" name="Oval 21"/>
          <p:cNvSpPr>
            <a:spLocks noChangeArrowheads="1"/>
          </p:cNvSpPr>
          <p:nvPr/>
        </p:nvSpPr>
        <p:spPr bwMode="auto">
          <a:xfrm>
            <a:off x="5583238" y="3838575"/>
            <a:ext cx="596900" cy="585788"/>
          </a:xfrm>
          <a:prstGeom prst="ellipse">
            <a:avLst/>
          </a:prstGeom>
          <a:solidFill>
            <a:srgbClr val="FFFF99"/>
          </a:solidFill>
          <a:ln w="9525">
            <a:solidFill>
              <a:schemeClr val="folHlink"/>
            </a:solidFill>
            <a:round/>
            <a:headEnd/>
            <a:tailEnd/>
          </a:ln>
          <a:effectLst/>
        </p:spPr>
        <p:txBody>
          <a:bodyPr wrap="none" anchor="ctr"/>
          <a:lstStyle/>
          <a:p>
            <a:pPr algn="ctr"/>
            <a:r>
              <a:rPr lang="en-US" altLang="zh-CN" sz="2400">
                <a:solidFill>
                  <a:schemeClr val="folHlink"/>
                </a:solidFill>
                <a:latin typeface="Arial" charset="0"/>
                <a:ea typeface="黑体" pitchFamily="2" charset="-122"/>
              </a:rPr>
              <a:t>S</a:t>
            </a:r>
            <a:r>
              <a:rPr lang="en-US" altLang="zh-CN" sz="2400" baseline="-25000">
                <a:solidFill>
                  <a:schemeClr val="folHlink"/>
                </a:solidFill>
                <a:latin typeface="Arial" charset="0"/>
                <a:ea typeface="黑体" pitchFamily="2" charset="-122"/>
              </a:rPr>
              <a:t>3</a:t>
            </a:r>
          </a:p>
        </p:txBody>
      </p:sp>
      <p:sp>
        <p:nvSpPr>
          <p:cNvPr id="1238038" name="Line 22"/>
          <p:cNvSpPr>
            <a:spLocks noChangeShapeType="1"/>
          </p:cNvSpPr>
          <p:nvPr/>
        </p:nvSpPr>
        <p:spPr bwMode="auto">
          <a:xfrm>
            <a:off x="2278063" y="3086100"/>
            <a:ext cx="935037" cy="835025"/>
          </a:xfrm>
          <a:prstGeom prst="line">
            <a:avLst/>
          </a:prstGeom>
          <a:noFill/>
          <a:ln w="9525">
            <a:solidFill>
              <a:schemeClr val="folHlink"/>
            </a:solidFill>
            <a:prstDash val="dash"/>
            <a:round/>
            <a:headEnd/>
            <a:tailEnd/>
          </a:ln>
          <a:effectLst/>
        </p:spPr>
        <p:txBody>
          <a:bodyPr/>
          <a:lstStyle/>
          <a:p>
            <a:endParaRPr lang="zh-CN" altLang="en-US"/>
          </a:p>
        </p:txBody>
      </p:sp>
      <p:sp>
        <p:nvSpPr>
          <p:cNvPr id="1238039" name="Line 23"/>
          <p:cNvSpPr>
            <a:spLocks noChangeShapeType="1"/>
          </p:cNvSpPr>
          <p:nvPr/>
        </p:nvSpPr>
        <p:spPr bwMode="auto">
          <a:xfrm>
            <a:off x="2333625" y="2978150"/>
            <a:ext cx="2068513" cy="984250"/>
          </a:xfrm>
          <a:prstGeom prst="line">
            <a:avLst/>
          </a:prstGeom>
          <a:noFill/>
          <a:ln w="9525">
            <a:solidFill>
              <a:schemeClr val="folHlink"/>
            </a:solidFill>
            <a:prstDash val="dash"/>
            <a:round/>
            <a:headEnd/>
            <a:tailEnd/>
          </a:ln>
          <a:effectLst/>
        </p:spPr>
        <p:txBody>
          <a:bodyPr/>
          <a:lstStyle/>
          <a:p>
            <a:endParaRPr lang="zh-CN" altLang="en-US"/>
          </a:p>
        </p:txBody>
      </p:sp>
      <p:sp>
        <p:nvSpPr>
          <p:cNvPr id="1238040" name="Line 24"/>
          <p:cNvSpPr>
            <a:spLocks noChangeShapeType="1"/>
          </p:cNvSpPr>
          <p:nvPr/>
        </p:nvSpPr>
        <p:spPr bwMode="auto">
          <a:xfrm>
            <a:off x="2362200" y="2833688"/>
            <a:ext cx="3238500" cy="1173162"/>
          </a:xfrm>
          <a:prstGeom prst="line">
            <a:avLst/>
          </a:prstGeom>
          <a:noFill/>
          <a:ln w="9525">
            <a:solidFill>
              <a:schemeClr val="folHlink"/>
            </a:solidFill>
            <a:prstDash val="dash"/>
            <a:round/>
            <a:headEnd/>
            <a:tailEnd/>
          </a:ln>
          <a:effectLst/>
        </p:spPr>
        <p:txBody>
          <a:bodyPr/>
          <a:lstStyle/>
          <a:p>
            <a:endParaRPr lang="zh-CN" altLang="en-US"/>
          </a:p>
        </p:txBody>
      </p:sp>
      <p:sp>
        <p:nvSpPr>
          <p:cNvPr id="1238041" name="Text Box 25"/>
          <p:cNvSpPr txBox="1">
            <a:spLocks noChangeArrowheads="1"/>
          </p:cNvSpPr>
          <p:nvPr/>
        </p:nvSpPr>
        <p:spPr bwMode="auto">
          <a:xfrm>
            <a:off x="7599363" y="5594350"/>
            <a:ext cx="1098550" cy="366713"/>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操作系统</a:t>
            </a:r>
          </a:p>
        </p:txBody>
      </p:sp>
      <p:sp>
        <p:nvSpPr>
          <p:cNvPr id="1238042" name="Line 26"/>
          <p:cNvSpPr>
            <a:spLocks noChangeShapeType="1"/>
          </p:cNvSpPr>
          <p:nvPr/>
        </p:nvSpPr>
        <p:spPr bwMode="auto">
          <a:xfrm flipH="1">
            <a:off x="7050088" y="5843588"/>
            <a:ext cx="511175" cy="0"/>
          </a:xfrm>
          <a:prstGeom prst="line">
            <a:avLst/>
          </a:prstGeom>
          <a:noFill/>
          <a:ln w="9525">
            <a:solidFill>
              <a:schemeClr val="folHlink"/>
            </a:solidFill>
            <a:round/>
            <a:headEnd/>
            <a:tailEnd type="triangle" w="med" len="lg"/>
          </a:ln>
          <a:effectLst/>
        </p:spPr>
        <p:txBody>
          <a:bodyPr/>
          <a:lstStyle/>
          <a:p>
            <a:endParaRPr lang="zh-CN" altLang="en-US"/>
          </a:p>
        </p:txBody>
      </p:sp>
      <p:sp>
        <p:nvSpPr>
          <p:cNvPr id="1238043" name="Line 27"/>
          <p:cNvSpPr>
            <a:spLocks noChangeShapeType="1"/>
          </p:cNvSpPr>
          <p:nvPr/>
        </p:nvSpPr>
        <p:spPr bwMode="auto">
          <a:xfrm flipH="1">
            <a:off x="7050088" y="3587750"/>
            <a:ext cx="511175" cy="0"/>
          </a:xfrm>
          <a:prstGeom prst="line">
            <a:avLst/>
          </a:prstGeom>
          <a:noFill/>
          <a:ln w="9525">
            <a:solidFill>
              <a:schemeClr val="folHlink"/>
            </a:solidFill>
            <a:round/>
            <a:headEnd/>
            <a:tailEnd type="triangle" w="med" len="lg"/>
          </a:ln>
          <a:effectLst/>
        </p:spPr>
        <p:txBody>
          <a:bodyPr/>
          <a:lstStyle/>
          <a:p>
            <a:endParaRPr lang="zh-CN" altLang="en-US"/>
          </a:p>
        </p:txBody>
      </p:sp>
      <p:sp>
        <p:nvSpPr>
          <p:cNvPr id="1238044" name="Text Box 28"/>
          <p:cNvSpPr txBox="1">
            <a:spLocks noChangeArrowheads="1"/>
          </p:cNvSpPr>
          <p:nvPr/>
        </p:nvSpPr>
        <p:spPr bwMode="auto">
          <a:xfrm>
            <a:off x="7558088" y="3263900"/>
            <a:ext cx="1098550" cy="641350"/>
          </a:xfrm>
          <a:prstGeom prst="rect">
            <a:avLst/>
          </a:prstGeom>
          <a:noFill/>
          <a:ln w="9525">
            <a:noFill/>
            <a:miter lim="800000"/>
            <a:headEnd/>
            <a:tailEnd/>
          </a:ln>
          <a:effectLst/>
        </p:spPr>
        <p:txBody>
          <a:bodyPr wrap="none">
            <a:spAutoFit/>
          </a:bodyPr>
          <a:lstStyle/>
          <a:p>
            <a:pPr algn="ctr"/>
            <a:r>
              <a:rPr lang="zh-CN" altLang="en-US" sz="1800">
                <a:solidFill>
                  <a:schemeClr val="folHlink"/>
                </a:solidFill>
                <a:latin typeface="Arial" charset="0"/>
                <a:ea typeface="黑体" pitchFamily="2" charset="-122"/>
              </a:rPr>
              <a:t>服务器</a:t>
            </a:r>
          </a:p>
          <a:p>
            <a:pPr algn="ctr"/>
            <a:r>
              <a:rPr lang="zh-CN" altLang="en-US" sz="1800">
                <a:solidFill>
                  <a:schemeClr val="folHlink"/>
                </a:solidFill>
                <a:latin typeface="Arial" charset="0"/>
                <a:ea typeface="黑体" pitchFamily="2" charset="-122"/>
              </a:rPr>
              <a:t>应用进程</a:t>
            </a:r>
          </a:p>
        </p:txBody>
      </p:sp>
      <p:sp>
        <p:nvSpPr>
          <p:cNvPr id="1238045" name="Text Box 29"/>
          <p:cNvSpPr txBox="1">
            <a:spLocks noChangeArrowheads="1"/>
          </p:cNvSpPr>
          <p:nvPr/>
        </p:nvSpPr>
        <p:spPr bwMode="auto">
          <a:xfrm>
            <a:off x="3868738" y="2976563"/>
            <a:ext cx="1782762" cy="381000"/>
          </a:xfrm>
          <a:prstGeom prst="rect">
            <a:avLst/>
          </a:prstGeom>
          <a:noFill/>
          <a:ln w="9525">
            <a:noFill/>
            <a:miter lim="800000"/>
            <a:headEnd/>
            <a:tailEnd/>
          </a:ln>
          <a:effectLst/>
        </p:spPr>
        <p:txBody>
          <a:bodyPr wrap="none">
            <a:spAutoFit/>
          </a:bodyPr>
          <a:lstStyle/>
          <a:p>
            <a:pPr>
              <a:lnSpc>
                <a:spcPct val="105000"/>
              </a:lnSpc>
            </a:pPr>
            <a:r>
              <a:rPr lang="zh-CN" altLang="en-US" sz="1800">
                <a:solidFill>
                  <a:schemeClr val="folHlink"/>
                </a:solidFill>
                <a:latin typeface="Arial" charset="0"/>
                <a:ea typeface="黑体" pitchFamily="2" charset="-122"/>
              </a:rPr>
              <a:t>从属服务器进程</a:t>
            </a:r>
          </a:p>
        </p:txBody>
      </p:sp>
      <p:sp>
        <p:nvSpPr>
          <p:cNvPr id="1238046" name="Text Box 30"/>
          <p:cNvSpPr txBox="1">
            <a:spLocks noChangeArrowheads="1"/>
          </p:cNvSpPr>
          <p:nvPr/>
        </p:nvSpPr>
        <p:spPr bwMode="auto">
          <a:xfrm>
            <a:off x="1144588" y="1989138"/>
            <a:ext cx="1555750" cy="381000"/>
          </a:xfrm>
          <a:prstGeom prst="rect">
            <a:avLst/>
          </a:prstGeom>
          <a:noFill/>
          <a:ln w="9525">
            <a:noFill/>
            <a:miter lim="800000"/>
            <a:headEnd/>
            <a:tailEnd/>
          </a:ln>
          <a:effectLst/>
        </p:spPr>
        <p:txBody>
          <a:bodyPr wrap="none">
            <a:spAutoFit/>
          </a:bodyPr>
          <a:lstStyle/>
          <a:p>
            <a:pPr>
              <a:lnSpc>
                <a:spcPct val="105000"/>
              </a:lnSpc>
            </a:pPr>
            <a:r>
              <a:rPr lang="zh-CN" altLang="en-US" sz="1800">
                <a:solidFill>
                  <a:schemeClr val="folHlink"/>
                </a:solidFill>
                <a:latin typeface="Arial" charset="0"/>
                <a:ea typeface="黑体" pitchFamily="2" charset="-122"/>
              </a:rPr>
              <a:t>主服务器进程</a:t>
            </a:r>
          </a:p>
        </p:txBody>
      </p:sp>
      <p:sp>
        <p:nvSpPr>
          <p:cNvPr id="1238047" name="Text Box 31"/>
          <p:cNvSpPr txBox="1">
            <a:spLocks noChangeArrowheads="1"/>
          </p:cNvSpPr>
          <p:nvPr/>
        </p:nvSpPr>
        <p:spPr bwMode="auto">
          <a:xfrm>
            <a:off x="827088" y="5997575"/>
            <a:ext cx="2012950" cy="381000"/>
          </a:xfrm>
          <a:prstGeom prst="rect">
            <a:avLst/>
          </a:prstGeom>
          <a:noFill/>
          <a:ln w="9525">
            <a:noFill/>
            <a:miter lim="800000"/>
            <a:headEnd/>
            <a:tailEnd/>
          </a:ln>
          <a:effectLst/>
        </p:spPr>
        <p:txBody>
          <a:bodyPr wrap="none">
            <a:spAutoFit/>
          </a:bodyPr>
          <a:lstStyle/>
          <a:p>
            <a:pPr>
              <a:lnSpc>
                <a:spcPct val="105000"/>
              </a:lnSpc>
            </a:pPr>
            <a:r>
              <a:rPr lang="zh-CN" altLang="en-US" sz="1800">
                <a:solidFill>
                  <a:schemeClr val="folHlink"/>
                </a:solidFill>
                <a:latin typeface="Arial" charset="0"/>
                <a:ea typeface="黑体" pitchFamily="2" charset="-122"/>
              </a:rPr>
              <a:t>（原来的套接字）</a:t>
            </a:r>
          </a:p>
        </p:txBody>
      </p:sp>
      <p:sp>
        <p:nvSpPr>
          <p:cNvPr id="1238048" name="Line 32"/>
          <p:cNvSpPr>
            <a:spLocks noChangeShapeType="1"/>
          </p:cNvSpPr>
          <p:nvPr/>
        </p:nvSpPr>
        <p:spPr bwMode="auto">
          <a:xfrm>
            <a:off x="3128963" y="6275388"/>
            <a:ext cx="3068637" cy="0"/>
          </a:xfrm>
          <a:prstGeom prst="line">
            <a:avLst/>
          </a:prstGeom>
          <a:noFill/>
          <a:ln w="9525">
            <a:solidFill>
              <a:schemeClr val="folHlink"/>
            </a:solidFill>
            <a:round/>
            <a:headEnd type="triangle" w="sm" len="med"/>
            <a:tailEnd type="triangle" w="sm" len="med"/>
          </a:ln>
          <a:effectLst/>
        </p:spPr>
        <p:txBody>
          <a:bodyPr/>
          <a:lstStyle/>
          <a:p>
            <a:endParaRPr lang="zh-CN" altLang="en-US"/>
          </a:p>
        </p:txBody>
      </p:sp>
      <p:sp>
        <p:nvSpPr>
          <p:cNvPr id="1238049" name="Text Box 33"/>
          <p:cNvSpPr txBox="1">
            <a:spLocks noChangeArrowheads="1"/>
          </p:cNvSpPr>
          <p:nvPr/>
        </p:nvSpPr>
        <p:spPr bwMode="auto">
          <a:xfrm>
            <a:off x="3640138" y="6072188"/>
            <a:ext cx="1936750" cy="381000"/>
          </a:xfrm>
          <a:prstGeom prst="rect">
            <a:avLst/>
          </a:prstGeom>
          <a:solidFill>
            <a:schemeClr val="bg1"/>
          </a:solidFill>
          <a:ln w="9525">
            <a:noFill/>
            <a:miter lim="800000"/>
            <a:headEnd/>
            <a:tailEnd/>
          </a:ln>
          <a:effectLst/>
        </p:spPr>
        <p:txBody>
          <a:bodyPr wrap="none">
            <a:spAutoFit/>
          </a:bodyPr>
          <a:lstStyle/>
          <a:p>
            <a:pPr fontAlgn="ctr">
              <a:lnSpc>
                <a:spcPct val="105000"/>
              </a:lnSpc>
            </a:pPr>
            <a:r>
              <a:rPr lang="en-US" altLang="zh-CN" sz="1800">
                <a:solidFill>
                  <a:schemeClr val="folHlink"/>
                </a:solidFill>
                <a:latin typeface="Arial" charset="0"/>
                <a:ea typeface="黑体" pitchFamily="2" charset="-122"/>
              </a:rPr>
              <a:t>(</a:t>
            </a:r>
            <a:r>
              <a:rPr lang="zh-CN" altLang="en-US" sz="1800">
                <a:solidFill>
                  <a:schemeClr val="folHlink"/>
                </a:solidFill>
                <a:latin typeface="Arial" charset="0"/>
                <a:ea typeface="黑体" pitchFamily="2" charset="-122"/>
              </a:rPr>
              <a:t>新创建的套接字</a:t>
            </a:r>
            <a:r>
              <a:rPr lang="en-US" altLang="zh-CN" sz="1800">
                <a:solidFill>
                  <a:schemeClr val="folHlink"/>
                </a:solidFill>
                <a:latin typeface="Arial" charset="0"/>
                <a:ea typeface="黑体" pitchFamily="2" charset="-122"/>
              </a:rPr>
              <a:t>)</a:t>
            </a:r>
          </a:p>
        </p:txBody>
      </p:sp>
      <p:sp>
        <p:nvSpPr>
          <p:cNvPr id="1238050" name="Line 34"/>
          <p:cNvSpPr>
            <a:spLocks noChangeShapeType="1"/>
          </p:cNvSpPr>
          <p:nvPr/>
        </p:nvSpPr>
        <p:spPr bwMode="auto">
          <a:xfrm>
            <a:off x="2873375" y="5091113"/>
            <a:ext cx="0" cy="1506537"/>
          </a:xfrm>
          <a:prstGeom prst="line">
            <a:avLst/>
          </a:prstGeom>
          <a:noFill/>
          <a:ln w="9525">
            <a:solidFill>
              <a:schemeClr val="folHlink"/>
            </a:solidFill>
            <a:prstDash val="dash"/>
            <a:round/>
            <a:headEnd/>
            <a:tailEnd/>
          </a:ln>
          <a:effectLst/>
        </p:spPr>
        <p:txBody>
          <a:bodyPr/>
          <a:lstStyle/>
          <a:p>
            <a:endParaRPr lang="zh-CN" altLang="en-US"/>
          </a:p>
        </p:txBody>
      </p:sp>
      <p:sp>
        <p:nvSpPr>
          <p:cNvPr id="38" name="灯片编号占位符 37"/>
          <p:cNvSpPr>
            <a:spLocks noGrp="1"/>
          </p:cNvSpPr>
          <p:nvPr>
            <p:ph type="sldNum" sz="quarter" idx="12"/>
          </p:nvPr>
        </p:nvSpPr>
        <p:spPr/>
        <p:txBody>
          <a:bodyPr/>
          <a:lstStyle/>
          <a:p>
            <a:fld id="{33658E32-E280-4F3B-B91F-4FFDC8F9B0E3}" type="slidenum">
              <a:rPr lang="en-US" altLang="zh-CN" smtClean="0"/>
              <a:pPr/>
              <a:t>201</a:t>
            </a:fld>
            <a:endParaRPr lang="en-US" altLang="zh-CN"/>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lstStyle/>
          <a:p>
            <a:pPr algn="ctr"/>
            <a:r>
              <a:rPr lang="zh-CN" altLang="en-US"/>
              <a:t>系统调用使用顺序的例子 </a:t>
            </a:r>
          </a:p>
        </p:txBody>
      </p:sp>
      <p:sp>
        <p:nvSpPr>
          <p:cNvPr id="796676" name="Text Box 4"/>
          <p:cNvSpPr txBox="1">
            <a:spLocks noChangeArrowheads="1"/>
          </p:cNvSpPr>
          <p:nvPr/>
        </p:nvSpPr>
        <p:spPr bwMode="auto">
          <a:xfrm>
            <a:off x="5378450" y="1892300"/>
            <a:ext cx="14033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ea typeface="黑体" pitchFamily="2" charset="-122"/>
              </a:rPr>
              <a:t>服务器端</a:t>
            </a:r>
          </a:p>
        </p:txBody>
      </p:sp>
      <p:sp>
        <p:nvSpPr>
          <p:cNvPr id="796677" name="Text Box 5"/>
          <p:cNvSpPr txBox="1">
            <a:spLocks noChangeArrowheads="1"/>
          </p:cNvSpPr>
          <p:nvPr/>
        </p:nvSpPr>
        <p:spPr bwMode="auto">
          <a:xfrm>
            <a:off x="5375275" y="2328863"/>
            <a:ext cx="1279525"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socket</a:t>
            </a:r>
          </a:p>
        </p:txBody>
      </p:sp>
      <p:sp>
        <p:nvSpPr>
          <p:cNvPr id="796678" name="Text Box 6"/>
          <p:cNvSpPr txBox="1">
            <a:spLocks noChangeArrowheads="1"/>
          </p:cNvSpPr>
          <p:nvPr/>
        </p:nvSpPr>
        <p:spPr bwMode="auto">
          <a:xfrm>
            <a:off x="5553075" y="2932113"/>
            <a:ext cx="914400"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bind</a:t>
            </a:r>
          </a:p>
        </p:txBody>
      </p:sp>
      <p:sp>
        <p:nvSpPr>
          <p:cNvPr id="796679" name="Text Box 7"/>
          <p:cNvSpPr txBox="1">
            <a:spLocks noChangeArrowheads="1"/>
          </p:cNvSpPr>
          <p:nvPr/>
        </p:nvSpPr>
        <p:spPr bwMode="auto">
          <a:xfrm>
            <a:off x="5365750" y="3535363"/>
            <a:ext cx="1279525"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listen</a:t>
            </a:r>
          </a:p>
        </p:txBody>
      </p:sp>
      <p:sp>
        <p:nvSpPr>
          <p:cNvPr id="796680" name="Text Box 8"/>
          <p:cNvSpPr txBox="1">
            <a:spLocks noChangeArrowheads="1"/>
          </p:cNvSpPr>
          <p:nvPr/>
        </p:nvSpPr>
        <p:spPr bwMode="auto">
          <a:xfrm>
            <a:off x="5360988" y="4138613"/>
            <a:ext cx="1279525"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accept</a:t>
            </a:r>
          </a:p>
        </p:txBody>
      </p:sp>
      <p:sp>
        <p:nvSpPr>
          <p:cNvPr id="796681" name="Text Box 9"/>
          <p:cNvSpPr txBox="1">
            <a:spLocks noChangeArrowheads="1"/>
          </p:cNvSpPr>
          <p:nvPr/>
        </p:nvSpPr>
        <p:spPr bwMode="auto">
          <a:xfrm>
            <a:off x="5538788" y="4741863"/>
            <a:ext cx="914400"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recv</a:t>
            </a:r>
          </a:p>
        </p:txBody>
      </p:sp>
      <p:sp>
        <p:nvSpPr>
          <p:cNvPr id="796682" name="Text Box 10"/>
          <p:cNvSpPr txBox="1">
            <a:spLocks noChangeArrowheads="1"/>
          </p:cNvSpPr>
          <p:nvPr/>
        </p:nvSpPr>
        <p:spPr bwMode="auto">
          <a:xfrm>
            <a:off x="5534025" y="5345113"/>
            <a:ext cx="914400"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send</a:t>
            </a:r>
          </a:p>
        </p:txBody>
      </p:sp>
      <p:sp>
        <p:nvSpPr>
          <p:cNvPr id="796683" name="Text Box 11"/>
          <p:cNvSpPr txBox="1">
            <a:spLocks noChangeArrowheads="1"/>
          </p:cNvSpPr>
          <p:nvPr/>
        </p:nvSpPr>
        <p:spPr bwMode="auto">
          <a:xfrm>
            <a:off x="5438775" y="5948363"/>
            <a:ext cx="1096963"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close</a:t>
            </a:r>
          </a:p>
        </p:txBody>
      </p:sp>
      <p:sp>
        <p:nvSpPr>
          <p:cNvPr id="796684" name="Line 12"/>
          <p:cNvSpPr>
            <a:spLocks noChangeShapeType="1"/>
          </p:cNvSpPr>
          <p:nvPr/>
        </p:nvSpPr>
        <p:spPr bwMode="auto">
          <a:xfrm>
            <a:off x="6011863" y="2717800"/>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685" name="Line 13"/>
          <p:cNvSpPr>
            <a:spLocks noChangeShapeType="1"/>
          </p:cNvSpPr>
          <p:nvPr/>
        </p:nvSpPr>
        <p:spPr bwMode="auto">
          <a:xfrm>
            <a:off x="6011863" y="3294063"/>
            <a:ext cx="0" cy="360362"/>
          </a:xfrm>
          <a:prstGeom prst="line">
            <a:avLst/>
          </a:prstGeom>
          <a:noFill/>
          <a:ln w="38100">
            <a:solidFill>
              <a:schemeClr val="folHlink"/>
            </a:solidFill>
            <a:round/>
            <a:headEnd/>
            <a:tailEnd type="triangle" w="med" len="lg"/>
          </a:ln>
          <a:effectLst/>
        </p:spPr>
        <p:txBody>
          <a:bodyPr/>
          <a:lstStyle/>
          <a:p>
            <a:endParaRPr lang="zh-CN" altLang="en-US"/>
          </a:p>
        </p:txBody>
      </p:sp>
      <p:sp>
        <p:nvSpPr>
          <p:cNvPr id="796686" name="Line 14"/>
          <p:cNvSpPr>
            <a:spLocks noChangeShapeType="1"/>
          </p:cNvSpPr>
          <p:nvPr/>
        </p:nvSpPr>
        <p:spPr bwMode="auto">
          <a:xfrm>
            <a:off x="6011863" y="3870325"/>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687" name="Line 15"/>
          <p:cNvSpPr>
            <a:spLocks noChangeShapeType="1"/>
          </p:cNvSpPr>
          <p:nvPr/>
        </p:nvSpPr>
        <p:spPr bwMode="auto">
          <a:xfrm>
            <a:off x="6011863" y="4518025"/>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688" name="Line 16"/>
          <p:cNvSpPr>
            <a:spLocks noChangeShapeType="1"/>
          </p:cNvSpPr>
          <p:nvPr/>
        </p:nvSpPr>
        <p:spPr bwMode="auto">
          <a:xfrm>
            <a:off x="6011863" y="5165725"/>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689" name="Line 17"/>
          <p:cNvSpPr>
            <a:spLocks noChangeShapeType="1"/>
          </p:cNvSpPr>
          <p:nvPr/>
        </p:nvSpPr>
        <p:spPr bwMode="auto">
          <a:xfrm>
            <a:off x="6011863" y="5741988"/>
            <a:ext cx="0" cy="360362"/>
          </a:xfrm>
          <a:prstGeom prst="line">
            <a:avLst/>
          </a:prstGeom>
          <a:noFill/>
          <a:ln w="38100">
            <a:solidFill>
              <a:schemeClr val="folHlink"/>
            </a:solidFill>
            <a:round/>
            <a:headEnd/>
            <a:tailEnd type="triangle" w="med" len="lg"/>
          </a:ln>
          <a:effectLst/>
        </p:spPr>
        <p:txBody>
          <a:bodyPr/>
          <a:lstStyle/>
          <a:p>
            <a:endParaRPr lang="zh-CN" altLang="en-US"/>
          </a:p>
        </p:txBody>
      </p:sp>
      <p:sp>
        <p:nvSpPr>
          <p:cNvPr id="796690" name="Text Box 18"/>
          <p:cNvSpPr txBox="1">
            <a:spLocks noChangeArrowheads="1"/>
          </p:cNvSpPr>
          <p:nvPr/>
        </p:nvSpPr>
        <p:spPr bwMode="auto">
          <a:xfrm>
            <a:off x="1835150" y="1892300"/>
            <a:ext cx="10985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ea typeface="黑体" pitchFamily="2" charset="-122"/>
              </a:rPr>
              <a:t>客户端</a:t>
            </a:r>
          </a:p>
        </p:txBody>
      </p:sp>
      <p:sp>
        <p:nvSpPr>
          <p:cNvPr id="796691" name="Text Box 19"/>
          <p:cNvSpPr txBox="1">
            <a:spLocks noChangeArrowheads="1"/>
          </p:cNvSpPr>
          <p:nvPr/>
        </p:nvSpPr>
        <p:spPr bwMode="auto">
          <a:xfrm>
            <a:off x="1704975" y="3543300"/>
            <a:ext cx="1279525"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socket</a:t>
            </a:r>
          </a:p>
        </p:txBody>
      </p:sp>
      <p:sp>
        <p:nvSpPr>
          <p:cNvPr id="796692" name="Text Box 20"/>
          <p:cNvSpPr txBox="1">
            <a:spLocks noChangeArrowheads="1"/>
          </p:cNvSpPr>
          <p:nvPr/>
        </p:nvSpPr>
        <p:spPr bwMode="auto">
          <a:xfrm>
            <a:off x="1887538" y="5345113"/>
            <a:ext cx="914400"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recv</a:t>
            </a:r>
          </a:p>
        </p:txBody>
      </p:sp>
      <p:sp>
        <p:nvSpPr>
          <p:cNvPr id="796693" name="Text Box 21"/>
          <p:cNvSpPr txBox="1">
            <a:spLocks noChangeArrowheads="1"/>
          </p:cNvSpPr>
          <p:nvPr/>
        </p:nvSpPr>
        <p:spPr bwMode="auto">
          <a:xfrm>
            <a:off x="1887538" y="4741863"/>
            <a:ext cx="914400"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send</a:t>
            </a:r>
          </a:p>
        </p:txBody>
      </p:sp>
      <p:sp>
        <p:nvSpPr>
          <p:cNvPr id="796694" name="Text Box 22"/>
          <p:cNvSpPr txBox="1">
            <a:spLocks noChangeArrowheads="1"/>
          </p:cNvSpPr>
          <p:nvPr/>
        </p:nvSpPr>
        <p:spPr bwMode="auto">
          <a:xfrm>
            <a:off x="1797050" y="5948363"/>
            <a:ext cx="1096963"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close</a:t>
            </a:r>
          </a:p>
        </p:txBody>
      </p:sp>
      <p:sp>
        <p:nvSpPr>
          <p:cNvPr id="796695" name="Text Box 23"/>
          <p:cNvSpPr txBox="1">
            <a:spLocks noChangeArrowheads="1"/>
          </p:cNvSpPr>
          <p:nvPr/>
        </p:nvSpPr>
        <p:spPr bwMode="auto">
          <a:xfrm>
            <a:off x="1614488" y="4144963"/>
            <a:ext cx="1462087" cy="457200"/>
          </a:xfrm>
          <a:prstGeom prst="rect">
            <a:avLst/>
          </a:prstGeom>
          <a:noFill/>
          <a:ln w="9525">
            <a:noFill/>
            <a:miter lim="800000"/>
            <a:headEnd/>
            <a:tailEnd/>
          </a:ln>
          <a:effectLst/>
        </p:spPr>
        <p:txBody>
          <a:bodyPr wrap="none">
            <a:spAutoFit/>
          </a:bodyPr>
          <a:lstStyle/>
          <a:p>
            <a:pPr algn="ctr"/>
            <a:r>
              <a:rPr lang="en-US" altLang="zh-CN" sz="2400">
                <a:solidFill>
                  <a:schemeClr val="folHlink"/>
                </a:solidFill>
                <a:latin typeface="Courier New" pitchFamily="49" charset="0"/>
              </a:rPr>
              <a:t>connect</a:t>
            </a:r>
          </a:p>
        </p:txBody>
      </p:sp>
      <p:sp>
        <p:nvSpPr>
          <p:cNvPr id="796696" name="Line 24"/>
          <p:cNvSpPr>
            <a:spLocks noChangeShapeType="1"/>
          </p:cNvSpPr>
          <p:nvPr/>
        </p:nvSpPr>
        <p:spPr bwMode="auto">
          <a:xfrm>
            <a:off x="2344738" y="3924300"/>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697" name="Line 25"/>
          <p:cNvSpPr>
            <a:spLocks noChangeShapeType="1"/>
          </p:cNvSpPr>
          <p:nvPr/>
        </p:nvSpPr>
        <p:spPr bwMode="auto">
          <a:xfrm>
            <a:off x="2344738" y="4500563"/>
            <a:ext cx="0" cy="360362"/>
          </a:xfrm>
          <a:prstGeom prst="line">
            <a:avLst/>
          </a:prstGeom>
          <a:noFill/>
          <a:ln w="38100">
            <a:solidFill>
              <a:schemeClr val="folHlink"/>
            </a:solidFill>
            <a:round/>
            <a:headEnd/>
            <a:tailEnd type="triangle" w="med" len="lg"/>
          </a:ln>
          <a:effectLst/>
        </p:spPr>
        <p:txBody>
          <a:bodyPr/>
          <a:lstStyle/>
          <a:p>
            <a:endParaRPr lang="zh-CN" altLang="en-US"/>
          </a:p>
        </p:txBody>
      </p:sp>
      <p:sp>
        <p:nvSpPr>
          <p:cNvPr id="796698" name="Line 26"/>
          <p:cNvSpPr>
            <a:spLocks noChangeShapeType="1"/>
          </p:cNvSpPr>
          <p:nvPr/>
        </p:nvSpPr>
        <p:spPr bwMode="auto">
          <a:xfrm>
            <a:off x="2344738" y="5076825"/>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699" name="Line 27"/>
          <p:cNvSpPr>
            <a:spLocks noChangeShapeType="1"/>
          </p:cNvSpPr>
          <p:nvPr/>
        </p:nvSpPr>
        <p:spPr bwMode="auto">
          <a:xfrm>
            <a:off x="2344738" y="5724525"/>
            <a:ext cx="0" cy="360363"/>
          </a:xfrm>
          <a:prstGeom prst="line">
            <a:avLst/>
          </a:prstGeom>
          <a:noFill/>
          <a:ln w="38100">
            <a:solidFill>
              <a:schemeClr val="folHlink"/>
            </a:solidFill>
            <a:round/>
            <a:headEnd/>
            <a:tailEnd type="triangle" w="med" len="lg"/>
          </a:ln>
          <a:effectLst/>
        </p:spPr>
        <p:txBody>
          <a:bodyPr/>
          <a:lstStyle/>
          <a:p>
            <a:endParaRPr lang="zh-CN" altLang="en-US"/>
          </a:p>
        </p:txBody>
      </p:sp>
      <p:sp>
        <p:nvSpPr>
          <p:cNvPr id="796700" name="Freeform 28"/>
          <p:cNvSpPr>
            <a:spLocks/>
          </p:cNvSpPr>
          <p:nvPr/>
        </p:nvSpPr>
        <p:spPr bwMode="auto">
          <a:xfrm flipH="1">
            <a:off x="1042988" y="5016500"/>
            <a:ext cx="857250" cy="595313"/>
          </a:xfrm>
          <a:custGeom>
            <a:avLst/>
            <a:gdLst/>
            <a:ahLst/>
            <a:cxnLst>
              <a:cxn ang="0">
                <a:pos x="0" y="384"/>
              </a:cxn>
              <a:cxn ang="0">
                <a:pos x="311" y="389"/>
              </a:cxn>
              <a:cxn ang="0">
                <a:pos x="427" y="385"/>
              </a:cxn>
              <a:cxn ang="0">
                <a:pos x="494" y="355"/>
              </a:cxn>
              <a:cxn ang="0">
                <a:pos x="529" y="284"/>
              </a:cxn>
              <a:cxn ang="0">
                <a:pos x="533" y="113"/>
              </a:cxn>
              <a:cxn ang="0">
                <a:pos x="488" y="34"/>
              </a:cxn>
              <a:cxn ang="0">
                <a:pos x="370" y="5"/>
              </a:cxn>
              <a:cxn ang="0">
                <a:pos x="0" y="6"/>
              </a:cxn>
            </a:cxnLst>
            <a:rect l="0" t="0" r="r" b="b"/>
            <a:pathLst>
              <a:path w="540" h="391">
                <a:moveTo>
                  <a:pt x="0" y="384"/>
                </a:moveTo>
                <a:cubicBezTo>
                  <a:pt x="52" y="385"/>
                  <a:pt x="240" y="389"/>
                  <a:pt x="311" y="389"/>
                </a:cubicBezTo>
                <a:cubicBezTo>
                  <a:pt x="382" y="389"/>
                  <a:pt x="397" y="391"/>
                  <a:pt x="427" y="385"/>
                </a:cubicBezTo>
                <a:cubicBezTo>
                  <a:pt x="457" y="379"/>
                  <a:pt x="477" y="372"/>
                  <a:pt x="494" y="355"/>
                </a:cubicBezTo>
                <a:cubicBezTo>
                  <a:pt x="511" y="338"/>
                  <a:pt x="523" y="324"/>
                  <a:pt x="529" y="284"/>
                </a:cubicBezTo>
                <a:cubicBezTo>
                  <a:pt x="535" y="244"/>
                  <a:pt x="540" y="155"/>
                  <a:pt x="533" y="113"/>
                </a:cubicBezTo>
                <a:cubicBezTo>
                  <a:pt x="526" y="71"/>
                  <a:pt x="515" y="52"/>
                  <a:pt x="488" y="34"/>
                </a:cubicBezTo>
                <a:cubicBezTo>
                  <a:pt x="461" y="16"/>
                  <a:pt x="451" y="10"/>
                  <a:pt x="370" y="5"/>
                </a:cubicBezTo>
                <a:cubicBezTo>
                  <a:pt x="289" y="0"/>
                  <a:pt x="77" y="6"/>
                  <a:pt x="0" y="6"/>
                </a:cubicBezTo>
              </a:path>
            </a:pathLst>
          </a:custGeom>
          <a:noFill/>
          <a:ln w="38100" cmpd="sng">
            <a:solidFill>
              <a:schemeClr val="folHlink"/>
            </a:solidFill>
            <a:round/>
            <a:headEnd type="none" w="med" len="lg"/>
            <a:tailEnd type="triangle" w="med" len="lg"/>
          </a:ln>
          <a:effectLst/>
        </p:spPr>
        <p:txBody>
          <a:bodyPr/>
          <a:lstStyle/>
          <a:p>
            <a:endParaRPr lang="zh-CN" altLang="en-US"/>
          </a:p>
        </p:txBody>
      </p:sp>
      <p:sp>
        <p:nvSpPr>
          <p:cNvPr id="796701" name="Freeform 29"/>
          <p:cNvSpPr>
            <a:spLocks/>
          </p:cNvSpPr>
          <p:nvPr/>
        </p:nvSpPr>
        <p:spPr bwMode="auto">
          <a:xfrm>
            <a:off x="6659563" y="5005388"/>
            <a:ext cx="493712" cy="620712"/>
          </a:xfrm>
          <a:custGeom>
            <a:avLst/>
            <a:gdLst/>
            <a:ahLst/>
            <a:cxnLst>
              <a:cxn ang="0">
                <a:pos x="0" y="387"/>
              </a:cxn>
              <a:cxn ang="0">
                <a:pos x="182" y="389"/>
              </a:cxn>
              <a:cxn ang="0">
                <a:pos x="256" y="373"/>
              </a:cxn>
              <a:cxn ang="0">
                <a:pos x="293" y="337"/>
              </a:cxn>
              <a:cxn ang="0">
                <a:pos x="308" y="269"/>
              </a:cxn>
              <a:cxn ang="0">
                <a:pos x="308" y="124"/>
              </a:cxn>
              <a:cxn ang="0">
                <a:pos x="289" y="50"/>
              </a:cxn>
              <a:cxn ang="0">
                <a:pos x="211" y="7"/>
              </a:cxn>
              <a:cxn ang="0">
                <a:pos x="0" y="9"/>
              </a:cxn>
            </a:cxnLst>
            <a:rect l="0" t="0" r="r" b="b"/>
            <a:pathLst>
              <a:path w="311" h="391">
                <a:moveTo>
                  <a:pt x="0" y="387"/>
                </a:moveTo>
                <a:cubicBezTo>
                  <a:pt x="30" y="387"/>
                  <a:pt x="139" y="391"/>
                  <a:pt x="182" y="389"/>
                </a:cubicBezTo>
                <a:cubicBezTo>
                  <a:pt x="225" y="387"/>
                  <a:pt x="238" y="382"/>
                  <a:pt x="256" y="373"/>
                </a:cubicBezTo>
                <a:cubicBezTo>
                  <a:pt x="274" y="364"/>
                  <a:pt x="284" y="354"/>
                  <a:pt x="293" y="337"/>
                </a:cubicBezTo>
                <a:cubicBezTo>
                  <a:pt x="302" y="320"/>
                  <a:pt x="306" y="304"/>
                  <a:pt x="308" y="269"/>
                </a:cubicBezTo>
                <a:cubicBezTo>
                  <a:pt x="310" y="234"/>
                  <a:pt x="311" y="160"/>
                  <a:pt x="308" y="124"/>
                </a:cubicBezTo>
                <a:cubicBezTo>
                  <a:pt x="305" y="88"/>
                  <a:pt x="305" y="70"/>
                  <a:pt x="289" y="50"/>
                </a:cubicBezTo>
                <a:cubicBezTo>
                  <a:pt x="273" y="30"/>
                  <a:pt x="259" y="14"/>
                  <a:pt x="211" y="7"/>
                </a:cubicBezTo>
                <a:cubicBezTo>
                  <a:pt x="163" y="0"/>
                  <a:pt x="44" y="9"/>
                  <a:pt x="0" y="9"/>
                </a:cubicBezTo>
              </a:path>
            </a:pathLst>
          </a:custGeom>
          <a:noFill/>
          <a:ln w="38100" cmpd="sng">
            <a:solidFill>
              <a:schemeClr val="folHlink"/>
            </a:solidFill>
            <a:round/>
            <a:headEnd type="none" w="med" len="lg"/>
            <a:tailEnd type="triangle" w="med" len="lg"/>
          </a:ln>
          <a:effectLst/>
        </p:spPr>
        <p:txBody>
          <a:bodyPr/>
          <a:lstStyle/>
          <a:p>
            <a:endParaRPr lang="zh-CN" altLang="en-US"/>
          </a:p>
        </p:txBody>
      </p:sp>
      <p:sp>
        <p:nvSpPr>
          <p:cNvPr id="796702" name="Freeform 30"/>
          <p:cNvSpPr>
            <a:spLocks/>
          </p:cNvSpPr>
          <p:nvPr/>
        </p:nvSpPr>
        <p:spPr bwMode="auto">
          <a:xfrm>
            <a:off x="6667500" y="4357688"/>
            <a:ext cx="854075" cy="1857375"/>
          </a:xfrm>
          <a:custGeom>
            <a:avLst/>
            <a:gdLst/>
            <a:ahLst/>
            <a:cxnLst>
              <a:cxn ang="0">
                <a:pos x="0" y="1171"/>
              </a:cxn>
              <a:cxn ang="0">
                <a:pos x="306" y="1168"/>
              </a:cxn>
              <a:cxn ang="0">
                <a:pos x="417" y="1129"/>
              </a:cxn>
              <a:cxn ang="0">
                <a:pos x="489" y="1036"/>
              </a:cxn>
              <a:cxn ang="0">
                <a:pos x="522" y="865"/>
              </a:cxn>
              <a:cxn ang="0">
                <a:pos x="534" y="348"/>
              </a:cxn>
              <a:cxn ang="0">
                <a:pos x="501" y="121"/>
              </a:cxn>
              <a:cxn ang="0">
                <a:pos x="365" y="19"/>
              </a:cxn>
              <a:cxn ang="0">
                <a:pos x="0" y="9"/>
              </a:cxn>
            </a:cxnLst>
            <a:rect l="0" t="0" r="r" b="b"/>
            <a:pathLst>
              <a:path w="538" h="1175">
                <a:moveTo>
                  <a:pt x="0" y="1171"/>
                </a:moveTo>
                <a:cubicBezTo>
                  <a:pt x="51" y="1171"/>
                  <a:pt x="237" y="1175"/>
                  <a:pt x="306" y="1168"/>
                </a:cubicBezTo>
                <a:cubicBezTo>
                  <a:pt x="375" y="1161"/>
                  <a:pt x="386" y="1151"/>
                  <a:pt x="417" y="1129"/>
                </a:cubicBezTo>
                <a:cubicBezTo>
                  <a:pt x="448" y="1107"/>
                  <a:pt x="472" y="1080"/>
                  <a:pt x="489" y="1036"/>
                </a:cubicBezTo>
                <a:cubicBezTo>
                  <a:pt x="506" y="992"/>
                  <a:pt x="515" y="980"/>
                  <a:pt x="522" y="865"/>
                </a:cubicBezTo>
                <a:cubicBezTo>
                  <a:pt x="529" y="750"/>
                  <a:pt x="538" y="472"/>
                  <a:pt x="534" y="348"/>
                </a:cubicBezTo>
                <a:cubicBezTo>
                  <a:pt x="530" y="224"/>
                  <a:pt x="529" y="176"/>
                  <a:pt x="501" y="121"/>
                </a:cubicBezTo>
                <a:cubicBezTo>
                  <a:pt x="473" y="66"/>
                  <a:pt x="448" y="38"/>
                  <a:pt x="365" y="19"/>
                </a:cubicBezTo>
                <a:cubicBezTo>
                  <a:pt x="282" y="0"/>
                  <a:pt x="76" y="11"/>
                  <a:pt x="0" y="9"/>
                </a:cubicBezTo>
              </a:path>
            </a:pathLst>
          </a:custGeom>
          <a:noFill/>
          <a:ln w="38100" cmpd="sng">
            <a:solidFill>
              <a:schemeClr val="folHlink"/>
            </a:solidFill>
            <a:round/>
            <a:headEnd type="none" w="med" len="lg"/>
            <a:tailEnd type="triangle" w="med" len="lg"/>
          </a:ln>
          <a:effectLst/>
        </p:spPr>
        <p:txBody>
          <a:bodyPr/>
          <a:lstStyle/>
          <a:p>
            <a:endParaRPr lang="zh-CN" altLang="en-US"/>
          </a:p>
        </p:txBody>
      </p:sp>
      <p:sp>
        <p:nvSpPr>
          <p:cNvPr id="796703" name="Line 31"/>
          <p:cNvSpPr>
            <a:spLocks noChangeShapeType="1"/>
          </p:cNvSpPr>
          <p:nvPr/>
        </p:nvSpPr>
        <p:spPr bwMode="auto">
          <a:xfrm>
            <a:off x="2670175" y="5100638"/>
            <a:ext cx="3240088" cy="142875"/>
          </a:xfrm>
          <a:prstGeom prst="line">
            <a:avLst/>
          </a:prstGeom>
          <a:noFill/>
          <a:ln w="38100">
            <a:solidFill>
              <a:schemeClr val="folHlink"/>
            </a:solidFill>
            <a:prstDash val="dash"/>
            <a:round/>
            <a:headEnd/>
            <a:tailEnd type="triangle" w="med" len="lg"/>
          </a:ln>
          <a:effectLst/>
        </p:spPr>
        <p:txBody>
          <a:bodyPr/>
          <a:lstStyle/>
          <a:p>
            <a:endParaRPr lang="zh-CN" altLang="en-US"/>
          </a:p>
        </p:txBody>
      </p:sp>
      <p:sp>
        <p:nvSpPr>
          <p:cNvPr id="796704" name="Line 32"/>
          <p:cNvSpPr>
            <a:spLocks noChangeShapeType="1"/>
          </p:cNvSpPr>
          <p:nvPr/>
        </p:nvSpPr>
        <p:spPr bwMode="auto">
          <a:xfrm flipH="1">
            <a:off x="2514600" y="5707063"/>
            <a:ext cx="3240088" cy="142875"/>
          </a:xfrm>
          <a:prstGeom prst="line">
            <a:avLst/>
          </a:prstGeom>
          <a:noFill/>
          <a:ln w="38100">
            <a:solidFill>
              <a:schemeClr val="folHlink"/>
            </a:solidFill>
            <a:prstDash val="dash"/>
            <a:round/>
            <a:headEnd/>
            <a:tailEnd type="triangle" w="med" len="lg"/>
          </a:ln>
          <a:effectLst/>
        </p:spPr>
        <p:txBody>
          <a:bodyPr/>
          <a:lstStyle/>
          <a:p>
            <a:endParaRPr lang="zh-CN" altLang="en-US"/>
          </a:p>
        </p:txBody>
      </p:sp>
      <p:sp>
        <p:nvSpPr>
          <p:cNvPr id="796706" name="Line 34"/>
          <p:cNvSpPr>
            <a:spLocks noChangeShapeType="1"/>
          </p:cNvSpPr>
          <p:nvPr/>
        </p:nvSpPr>
        <p:spPr bwMode="auto">
          <a:xfrm rot="186387" flipV="1">
            <a:off x="2868613" y="4494213"/>
            <a:ext cx="2976562" cy="7937"/>
          </a:xfrm>
          <a:prstGeom prst="line">
            <a:avLst/>
          </a:prstGeom>
          <a:noFill/>
          <a:ln w="38100">
            <a:solidFill>
              <a:schemeClr val="folHlink"/>
            </a:solidFill>
            <a:prstDash val="dash"/>
            <a:round/>
            <a:headEnd/>
            <a:tailEnd type="triangle" w="med" len="lg"/>
          </a:ln>
          <a:effectLst/>
        </p:spPr>
        <p:txBody>
          <a:bodyPr/>
          <a:lstStyle/>
          <a:p>
            <a:endParaRPr lang="zh-CN" altLang="en-US"/>
          </a:p>
        </p:txBody>
      </p:sp>
      <p:sp>
        <p:nvSpPr>
          <p:cNvPr id="796707" name="Text Box 35"/>
          <p:cNvSpPr txBox="1">
            <a:spLocks noChangeArrowheads="1"/>
          </p:cNvSpPr>
          <p:nvPr/>
        </p:nvSpPr>
        <p:spPr bwMode="auto">
          <a:xfrm rot="186387">
            <a:off x="3321050" y="3979863"/>
            <a:ext cx="2012950" cy="457200"/>
          </a:xfrm>
          <a:prstGeom prst="rect">
            <a:avLst/>
          </a:prstGeom>
          <a:noFill/>
          <a:ln w="9525">
            <a:noFill/>
            <a:miter lim="800000"/>
            <a:headEnd/>
            <a:tailEnd/>
          </a:ln>
          <a:effectLst/>
        </p:spPr>
        <p:txBody>
          <a:bodyPr wrap="none">
            <a:spAutoFit/>
          </a:bodyPr>
          <a:lstStyle/>
          <a:p>
            <a:r>
              <a:rPr lang="zh-CN" altLang="en-US" sz="2400">
                <a:solidFill>
                  <a:schemeClr val="folHlink"/>
                </a:solidFill>
                <a:latin typeface="Arial" charset="0"/>
              </a:rPr>
              <a:t>连接建立请求</a:t>
            </a:r>
          </a:p>
        </p:txBody>
      </p:sp>
      <p:sp>
        <p:nvSpPr>
          <p:cNvPr id="36" name="灯片编号占位符 35"/>
          <p:cNvSpPr>
            <a:spLocks noGrp="1"/>
          </p:cNvSpPr>
          <p:nvPr>
            <p:ph type="sldNum" sz="quarter" idx="12"/>
          </p:nvPr>
        </p:nvSpPr>
        <p:spPr/>
        <p:txBody>
          <a:bodyPr/>
          <a:lstStyle/>
          <a:p>
            <a:fld id="{045B55CD-77B8-4BF0-A51A-42C2BCEA6244}" type="slidenum">
              <a:rPr lang="en-US" altLang="zh-CN" smtClean="0"/>
              <a:pPr/>
              <a:t>202</a:t>
            </a:fld>
            <a:endParaRPr lang="en-US" altLang="zh-CN"/>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课后作业</a:t>
            </a:r>
            <a:endParaRPr lang="zh-CN" altLang="en-US" dirty="0"/>
          </a:p>
        </p:txBody>
      </p:sp>
      <p:sp>
        <p:nvSpPr>
          <p:cNvPr id="3" name="灯片编号占位符 2"/>
          <p:cNvSpPr>
            <a:spLocks noGrp="1"/>
          </p:cNvSpPr>
          <p:nvPr>
            <p:ph type="sldNum" sz="quarter" idx="12"/>
          </p:nvPr>
        </p:nvSpPr>
        <p:spPr/>
        <p:txBody>
          <a:bodyPr/>
          <a:lstStyle/>
          <a:p>
            <a:fld id="{045B55CD-77B8-4BF0-A51A-42C2BCEA6244}" type="slidenum">
              <a:rPr lang="en-US" altLang="zh-CN" smtClean="0"/>
              <a:pPr/>
              <a:t>203</a:t>
            </a:fld>
            <a:endParaRPr lang="en-US" altLang="zh-CN" dirty="0"/>
          </a:p>
        </p:txBody>
      </p:sp>
      <p:sp>
        <p:nvSpPr>
          <p:cNvPr id="4" name="文本框 3"/>
          <p:cNvSpPr txBox="1"/>
          <p:nvPr/>
        </p:nvSpPr>
        <p:spPr>
          <a:xfrm>
            <a:off x="755576" y="2132856"/>
            <a:ext cx="7848872" cy="954107"/>
          </a:xfrm>
          <a:prstGeom prst="rect">
            <a:avLst/>
          </a:prstGeom>
          <a:noFill/>
        </p:spPr>
        <p:txBody>
          <a:bodyPr wrap="square" rtlCol="0">
            <a:spAutoFit/>
          </a:bodyPr>
          <a:lstStyle/>
          <a:p>
            <a:r>
              <a:rPr lang="en-US" altLang="zh-CN" sz="2800" dirty="0">
                <a:solidFill>
                  <a:srgbClr val="333399"/>
                </a:solidFill>
                <a:latin typeface="+mn-lt"/>
                <a:ea typeface="+mn-ea"/>
              </a:rPr>
              <a:t>6-5   6-8   6-10   6-14   6-16   6-23   6-32   6-45   6-46 </a:t>
            </a:r>
            <a:endParaRPr lang="zh-CN" altLang="en-US" sz="2800" dirty="0">
              <a:solidFill>
                <a:srgbClr val="333399"/>
              </a:solidFill>
              <a:latin typeface="+mn-lt"/>
              <a:ea typeface="+mn-ea"/>
            </a:endParaRPr>
          </a:p>
        </p:txBody>
      </p:sp>
    </p:spTree>
    <p:extLst>
      <p:ext uri="{BB962C8B-B14F-4D97-AF65-F5344CB8AC3E}">
        <p14:creationId xmlns:p14="http://schemas.microsoft.com/office/powerpoint/2010/main" val="4252255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ChangeArrowheads="1"/>
          </p:cNvSpPr>
          <p:nvPr>
            <p:ph type="title"/>
          </p:nvPr>
        </p:nvSpPr>
        <p:spPr/>
        <p:txBody>
          <a:bodyPr/>
          <a:lstStyle/>
          <a:p>
            <a:pPr algn="ctr"/>
            <a:r>
              <a:rPr lang="zh-CN" altLang="en-US"/>
              <a:t>顶级域名服务器</a:t>
            </a:r>
            <a:br>
              <a:rPr lang="zh-CN" altLang="en-US"/>
            </a:br>
            <a:r>
              <a:rPr lang="zh-CN" altLang="en-US" sz="3600"/>
              <a:t>（即 </a:t>
            </a:r>
            <a:r>
              <a:rPr lang="en-US" altLang="zh-CN" sz="3600"/>
              <a:t>TLD </a:t>
            </a:r>
            <a:r>
              <a:rPr lang="zh-CN" altLang="en-US" sz="3600"/>
              <a:t>服务器）</a:t>
            </a:r>
            <a:r>
              <a:rPr lang="zh-CN" altLang="en-US"/>
              <a:t> </a:t>
            </a:r>
          </a:p>
        </p:txBody>
      </p:sp>
      <p:sp>
        <p:nvSpPr>
          <p:cNvPr id="1077251" name="Rectangle 3"/>
          <p:cNvSpPr>
            <a:spLocks noGrp="1" noChangeArrowheads="1"/>
          </p:cNvSpPr>
          <p:nvPr>
            <p:ph type="body" idx="1"/>
          </p:nvPr>
        </p:nvSpPr>
        <p:spPr/>
        <p:txBody>
          <a:bodyPr/>
          <a:lstStyle/>
          <a:p>
            <a:r>
              <a:rPr lang="zh-CN" altLang="en-US"/>
              <a:t>这些域名服务器负责管理在该顶级域名服务器注册的所有二级域名。</a:t>
            </a:r>
          </a:p>
          <a:p>
            <a:r>
              <a:rPr lang="zh-CN" altLang="en-US"/>
              <a:t>当收到 </a:t>
            </a:r>
            <a:r>
              <a:rPr lang="en-US" altLang="zh-CN"/>
              <a:t>DNS </a:t>
            </a:r>
            <a:r>
              <a:rPr lang="zh-CN" altLang="en-US"/>
              <a:t>查询请求时，就给出相应的回答（可能是最后的结果，也可能是下一步应当找的域名服务器的 </a:t>
            </a:r>
            <a:r>
              <a:rPr lang="en-US" altLang="zh-CN"/>
              <a:t>IP </a:t>
            </a:r>
            <a:r>
              <a:rPr lang="zh-CN" altLang="en-US"/>
              <a:t>地址）。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21</a:t>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pPr algn="ctr"/>
            <a:r>
              <a:rPr lang="zh-CN" altLang="en-US"/>
              <a:t>权限域名服务器 </a:t>
            </a:r>
          </a:p>
        </p:txBody>
      </p:sp>
      <p:sp>
        <p:nvSpPr>
          <p:cNvPr id="1078275" name="Rectangle 3"/>
          <p:cNvSpPr>
            <a:spLocks noGrp="1" noChangeArrowheads="1"/>
          </p:cNvSpPr>
          <p:nvPr>
            <p:ph type="body" idx="1"/>
          </p:nvPr>
        </p:nvSpPr>
        <p:spPr/>
        <p:txBody>
          <a:bodyPr/>
          <a:lstStyle/>
          <a:p>
            <a:r>
              <a:rPr lang="zh-CN" altLang="en-US" dirty="0"/>
              <a:t>这就是前面已经讲过的</a:t>
            </a:r>
            <a:r>
              <a:rPr lang="zh-CN" altLang="en-US" dirty="0">
                <a:solidFill>
                  <a:srgbClr val="FF0000"/>
                </a:solidFill>
              </a:rPr>
              <a:t>负责一个区的域名服务器</a:t>
            </a:r>
            <a:r>
              <a:rPr lang="zh-CN" altLang="en-US" dirty="0"/>
              <a:t>。</a:t>
            </a:r>
          </a:p>
          <a:p>
            <a:r>
              <a:rPr lang="zh-CN" altLang="en-US" dirty="0"/>
              <a:t>当一个权限域名服务器还不能给出最后的查询回答时，就会告诉发出查询请求的 </a:t>
            </a:r>
            <a:r>
              <a:rPr lang="en-US" altLang="zh-CN" dirty="0"/>
              <a:t>DNS </a:t>
            </a:r>
            <a:r>
              <a:rPr lang="zh-CN" altLang="en-US" dirty="0"/>
              <a:t>客户，下一步应当找哪一个权限域名服务器。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22</a:t>
            </a:fld>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p:txBody>
          <a:bodyPr/>
          <a:lstStyle/>
          <a:p>
            <a:pPr algn="ctr"/>
            <a:r>
              <a:rPr lang="zh-CN" altLang="en-US"/>
              <a:t>本地域名服务器 </a:t>
            </a:r>
          </a:p>
        </p:txBody>
      </p:sp>
      <p:sp>
        <p:nvSpPr>
          <p:cNvPr id="1079299" name="Rectangle 3"/>
          <p:cNvSpPr>
            <a:spLocks noGrp="1" noChangeArrowheads="1"/>
          </p:cNvSpPr>
          <p:nvPr>
            <p:ph type="body" idx="1"/>
          </p:nvPr>
        </p:nvSpPr>
        <p:spPr>
          <a:xfrm>
            <a:off x="1042988" y="1906588"/>
            <a:ext cx="7772400" cy="4114800"/>
          </a:xfrm>
        </p:spPr>
        <p:txBody>
          <a:bodyPr/>
          <a:lstStyle/>
          <a:p>
            <a:pPr>
              <a:lnSpc>
                <a:spcPct val="90000"/>
              </a:lnSpc>
            </a:pPr>
            <a:r>
              <a:rPr lang="zh-CN" altLang="en-US"/>
              <a:t>本地域名服务器对域名系统非常重要。</a:t>
            </a:r>
          </a:p>
          <a:p>
            <a:pPr>
              <a:lnSpc>
                <a:spcPct val="90000"/>
              </a:lnSpc>
            </a:pPr>
            <a:r>
              <a:rPr lang="zh-CN" altLang="en-US"/>
              <a:t>当一个主机发出 </a:t>
            </a:r>
            <a:r>
              <a:rPr lang="en-US" altLang="zh-CN"/>
              <a:t>DNS </a:t>
            </a:r>
            <a:r>
              <a:rPr lang="zh-CN" altLang="en-US"/>
              <a:t>查询请求时，这个查询请求报文就发送给本地域名服务器。</a:t>
            </a:r>
          </a:p>
          <a:p>
            <a:pPr>
              <a:lnSpc>
                <a:spcPct val="90000"/>
              </a:lnSpc>
            </a:pPr>
            <a:r>
              <a:rPr lang="zh-CN" altLang="en-US"/>
              <a:t>每一个因特网服务提供者 </a:t>
            </a:r>
            <a:r>
              <a:rPr lang="en-US" altLang="zh-CN"/>
              <a:t>ISP</a:t>
            </a:r>
            <a:r>
              <a:rPr lang="zh-CN" altLang="en-US"/>
              <a:t>，或一个大学，甚至一个大学里的系，都可以拥有一个本地域名服务器，</a:t>
            </a:r>
          </a:p>
          <a:p>
            <a:pPr>
              <a:lnSpc>
                <a:spcPct val="90000"/>
              </a:lnSpc>
            </a:pPr>
            <a:r>
              <a:rPr lang="zh-CN" altLang="en-US"/>
              <a:t>这种域名服务器有时也称为</a:t>
            </a:r>
            <a:r>
              <a:rPr lang="zh-CN" altLang="en-US">
                <a:solidFill>
                  <a:schemeClr val="hlink"/>
                </a:solidFill>
              </a:rPr>
              <a:t>默认域名服务器</a:t>
            </a:r>
            <a:r>
              <a:rPr lang="zh-CN" altLang="en-US"/>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23</a:t>
            </a:fld>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pPr algn="ctr"/>
            <a:r>
              <a:rPr lang="zh-CN" altLang="en-US"/>
              <a:t>提高域名服务器的可靠性</a:t>
            </a:r>
          </a:p>
        </p:txBody>
      </p:sp>
      <p:sp>
        <p:nvSpPr>
          <p:cNvPr id="1080323" name="Rectangle 3"/>
          <p:cNvSpPr>
            <a:spLocks noGrp="1" noChangeArrowheads="1"/>
          </p:cNvSpPr>
          <p:nvPr>
            <p:ph type="body" idx="1"/>
          </p:nvPr>
        </p:nvSpPr>
        <p:spPr/>
        <p:txBody>
          <a:bodyPr/>
          <a:lstStyle/>
          <a:p>
            <a:r>
              <a:rPr lang="en-US" altLang="zh-CN" sz="2800"/>
              <a:t>DNS </a:t>
            </a:r>
            <a:r>
              <a:rPr lang="zh-CN" altLang="en-US" sz="2800"/>
              <a:t>域名服务器都把数据复制到几个域名服务器来保存，其中的一个是</a:t>
            </a:r>
            <a:r>
              <a:rPr lang="zh-CN" altLang="en-US" sz="2800">
                <a:solidFill>
                  <a:schemeClr val="hlink"/>
                </a:solidFill>
              </a:rPr>
              <a:t>主域名服务器</a:t>
            </a:r>
            <a:r>
              <a:rPr lang="zh-CN" altLang="en-US" sz="2800"/>
              <a:t>，其他的是</a:t>
            </a:r>
            <a:r>
              <a:rPr lang="zh-CN" altLang="en-US" sz="2800">
                <a:solidFill>
                  <a:schemeClr val="hlink"/>
                </a:solidFill>
              </a:rPr>
              <a:t>辅助域名服务器</a:t>
            </a:r>
            <a:r>
              <a:rPr lang="zh-CN" altLang="en-US" sz="2800"/>
              <a:t>。</a:t>
            </a:r>
          </a:p>
          <a:p>
            <a:r>
              <a:rPr lang="zh-CN" altLang="en-US" sz="2800"/>
              <a:t>当主域名服务器出故障时，辅助域名服务器可以保证 </a:t>
            </a:r>
            <a:r>
              <a:rPr lang="en-US" altLang="zh-CN" sz="2800"/>
              <a:t>DNS </a:t>
            </a:r>
            <a:r>
              <a:rPr lang="zh-CN" altLang="en-US" sz="2800"/>
              <a:t>的查询工作不会中断。</a:t>
            </a:r>
          </a:p>
          <a:p>
            <a:r>
              <a:rPr lang="zh-CN" altLang="en-US" sz="2800"/>
              <a:t>主域名服务器定期把数据复制到辅助域名服务器中，而更改数据只能在主域名服务器中进行。这样就保证了数据的一致性。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24</a:t>
            </a:fld>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lstStyle/>
          <a:p>
            <a:pPr algn="ctr"/>
            <a:r>
              <a:rPr lang="zh-CN" altLang="en-US"/>
              <a:t>域名的解析过程 </a:t>
            </a:r>
          </a:p>
        </p:txBody>
      </p:sp>
      <p:sp>
        <p:nvSpPr>
          <p:cNvPr id="1081347" name="Rectangle 3"/>
          <p:cNvSpPr>
            <a:spLocks noGrp="1" noChangeArrowheads="1"/>
          </p:cNvSpPr>
          <p:nvPr>
            <p:ph type="body" idx="1"/>
          </p:nvPr>
        </p:nvSpPr>
        <p:spPr>
          <a:xfrm>
            <a:off x="1042988" y="1906588"/>
            <a:ext cx="7772400" cy="4114800"/>
          </a:xfrm>
        </p:spPr>
        <p:txBody>
          <a:bodyPr/>
          <a:lstStyle/>
          <a:p>
            <a:r>
              <a:rPr lang="zh-CN" altLang="en-US" sz="2400"/>
              <a:t>主机向本地域名服务器的查询一般都是采用</a:t>
            </a:r>
            <a:r>
              <a:rPr lang="zh-CN" altLang="en-US" sz="2400">
                <a:solidFill>
                  <a:schemeClr val="hlink"/>
                </a:solidFill>
              </a:rPr>
              <a:t>递归查询</a:t>
            </a:r>
            <a:r>
              <a:rPr lang="zh-CN" altLang="en-US" sz="2400"/>
              <a:t>。如果主机所询问的本地域名服务器不知道被查询域名的 </a:t>
            </a:r>
            <a:r>
              <a:rPr lang="en-US" altLang="zh-CN" sz="2400"/>
              <a:t>IP </a:t>
            </a:r>
            <a:r>
              <a:rPr lang="zh-CN" altLang="en-US" sz="2400"/>
              <a:t>地址，那么本地域名服务器就以 </a:t>
            </a:r>
            <a:r>
              <a:rPr lang="en-US" altLang="zh-CN" sz="2400"/>
              <a:t>DNS </a:t>
            </a:r>
            <a:r>
              <a:rPr lang="zh-CN" altLang="en-US" sz="2400"/>
              <a:t>客户的身份，向其他根域名服务器继续发出查询请求报文。</a:t>
            </a:r>
          </a:p>
          <a:p>
            <a:r>
              <a:rPr lang="zh-CN" altLang="en-US" sz="2400"/>
              <a:t>本地域名服务器向根域名服务器的查询通常是采用</a:t>
            </a:r>
            <a:r>
              <a:rPr lang="zh-CN" altLang="en-US" sz="2400">
                <a:solidFill>
                  <a:schemeClr val="hlink"/>
                </a:solidFill>
              </a:rPr>
              <a:t>迭代查询</a:t>
            </a:r>
            <a:r>
              <a:rPr lang="zh-CN" altLang="en-US" sz="2400"/>
              <a:t>。当根域名服务器收到本地域名服务器的迭代查询请求报文时，要么给出所要查询的 </a:t>
            </a:r>
            <a:r>
              <a:rPr lang="en-US" altLang="zh-CN" sz="2400"/>
              <a:t>IP </a:t>
            </a:r>
            <a:r>
              <a:rPr lang="zh-CN" altLang="en-US" sz="2400"/>
              <a:t>地址，要么告诉本地域名服务器：“你下一步应当向哪一个域名服务器进行查询”。然后让本地域名服务器进行后续的查询。</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2" name="Rectangle 4"/>
          <p:cNvSpPr>
            <a:spLocks noGrp="1" noChangeArrowheads="1"/>
          </p:cNvSpPr>
          <p:nvPr>
            <p:ph type="title"/>
          </p:nvPr>
        </p:nvSpPr>
        <p:spPr/>
        <p:txBody>
          <a:bodyPr/>
          <a:lstStyle/>
          <a:p>
            <a:pPr algn="ctr"/>
            <a:r>
              <a:rPr lang="zh-CN" altLang="en-US"/>
              <a:t>本地域名服务器采用迭代查询 </a:t>
            </a:r>
          </a:p>
        </p:txBody>
      </p:sp>
      <p:sp>
        <p:nvSpPr>
          <p:cNvPr id="1082373" name="Rectangle 5"/>
          <p:cNvSpPr>
            <a:spLocks noChangeArrowheads="1"/>
          </p:cNvSpPr>
          <p:nvPr/>
        </p:nvSpPr>
        <p:spPr bwMode="auto">
          <a:xfrm flipH="1">
            <a:off x="2767013" y="1933575"/>
            <a:ext cx="3070225" cy="3024188"/>
          </a:xfrm>
          <a:prstGeom prst="rect">
            <a:avLst/>
          </a:prstGeom>
          <a:solidFill>
            <a:srgbClr val="FFFF99"/>
          </a:solidFill>
          <a:ln w="9525">
            <a:noFill/>
            <a:prstDash val="dash"/>
            <a:miter lim="800000"/>
            <a:headEnd/>
            <a:tailEnd/>
          </a:ln>
          <a:effectLst/>
        </p:spPr>
        <p:txBody>
          <a:bodyPr wrap="none" anchor="ctr"/>
          <a:lstStyle/>
          <a:p>
            <a:endParaRPr lang="zh-CN" altLang="en-US"/>
          </a:p>
        </p:txBody>
      </p:sp>
      <p:sp>
        <p:nvSpPr>
          <p:cNvPr id="1082375" name="Text Box 7"/>
          <p:cNvSpPr txBox="1">
            <a:spLocks noChangeArrowheads="1"/>
          </p:cNvSpPr>
          <p:nvPr/>
        </p:nvSpPr>
        <p:spPr bwMode="auto">
          <a:xfrm flipH="1">
            <a:off x="5867400" y="2047875"/>
            <a:ext cx="1784350" cy="558800"/>
          </a:xfrm>
          <a:prstGeom prst="rect">
            <a:avLst/>
          </a:prstGeom>
          <a:noFill/>
          <a:ln w="9525">
            <a:noFill/>
            <a:miter lim="800000"/>
            <a:headEnd/>
            <a:tailEnd/>
          </a:ln>
          <a:effectLst/>
        </p:spPr>
        <p:txBody>
          <a:bodyPr wrap="none">
            <a:spAutoFit/>
          </a:bodyPr>
          <a:lstStyle/>
          <a:p>
            <a:pPr algn="ctr">
              <a:lnSpc>
                <a:spcPct val="85000"/>
              </a:lnSpc>
            </a:pPr>
            <a:r>
              <a:rPr kumimoji="1" lang="zh-CN" altLang="en-US" sz="1800">
                <a:solidFill>
                  <a:schemeClr val="folHlink"/>
                </a:solidFill>
                <a:latin typeface="Arial" charset="0"/>
                <a:ea typeface="黑体" pitchFamily="2" charset="-122"/>
              </a:rPr>
              <a:t>顶级域名服务器</a:t>
            </a:r>
          </a:p>
          <a:p>
            <a:pPr algn="ctr">
              <a:lnSpc>
                <a:spcPct val="85000"/>
              </a:lnSpc>
            </a:pPr>
            <a:r>
              <a:rPr kumimoji="1" lang="en-US" altLang="zh-CN" sz="1800">
                <a:solidFill>
                  <a:schemeClr val="folHlink"/>
                </a:solidFill>
                <a:latin typeface="Arial" charset="0"/>
                <a:ea typeface="黑体" pitchFamily="2" charset="-122"/>
              </a:rPr>
              <a:t>dns.com</a:t>
            </a:r>
          </a:p>
        </p:txBody>
      </p:sp>
      <p:sp>
        <p:nvSpPr>
          <p:cNvPr id="1082376" name="Text Box 8"/>
          <p:cNvSpPr txBox="1">
            <a:spLocks noChangeArrowheads="1"/>
          </p:cNvSpPr>
          <p:nvPr/>
        </p:nvSpPr>
        <p:spPr bwMode="auto">
          <a:xfrm flipH="1">
            <a:off x="5580063" y="4137025"/>
            <a:ext cx="2162175" cy="530225"/>
          </a:xfrm>
          <a:prstGeom prst="rect">
            <a:avLst/>
          </a:prstGeom>
          <a:noFill/>
          <a:ln w="9525">
            <a:noFill/>
            <a:miter lim="800000"/>
            <a:headEnd/>
            <a:tailEnd/>
          </a:ln>
          <a:effectLst/>
        </p:spPr>
        <p:txBody>
          <a:bodyPr>
            <a:spAutoFit/>
          </a:bodyPr>
          <a:lstStyle/>
          <a:p>
            <a:pPr algn="ctr">
              <a:lnSpc>
                <a:spcPct val="80000"/>
              </a:lnSpc>
            </a:pPr>
            <a:r>
              <a:rPr kumimoji="1" lang="zh-CN" altLang="en-US" sz="1800">
                <a:solidFill>
                  <a:schemeClr val="folHlink"/>
                </a:solidFill>
                <a:latin typeface="Arial" charset="0"/>
                <a:ea typeface="黑体" pitchFamily="2" charset="-122"/>
              </a:rPr>
              <a:t>权限</a:t>
            </a:r>
            <a:r>
              <a:rPr kumimoji="1" lang="zh-CN" altLang="zh-CN" sz="1800">
                <a:solidFill>
                  <a:schemeClr val="folHlink"/>
                </a:solidFill>
                <a:latin typeface="Arial" charset="0"/>
                <a:ea typeface="黑体" pitchFamily="2" charset="-122"/>
              </a:rPr>
              <a:t>域名服务</a:t>
            </a:r>
            <a:r>
              <a:rPr kumimoji="1" lang="en-US" altLang="zh-CN" sz="1800">
                <a:solidFill>
                  <a:schemeClr val="folHlink"/>
                </a:solidFill>
                <a:latin typeface="Arial" charset="0"/>
                <a:ea typeface="黑体" pitchFamily="2" charset="-122"/>
              </a:rPr>
              <a:t>dns.abc.com</a:t>
            </a:r>
          </a:p>
        </p:txBody>
      </p:sp>
      <p:sp>
        <p:nvSpPr>
          <p:cNvPr id="1082377" name="Text Box 9"/>
          <p:cNvSpPr txBox="1">
            <a:spLocks noChangeArrowheads="1"/>
          </p:cNvSpPr>
          <p:nvPr/>
        </p:nvSpPr>
        <p:spPr bwMode="auto">
          <a:xfrm flipH="1">
            <a:off x="915988" y="4105275"/>
            <a:ext cx="1784350" cy="528638"/>
          </a:xfrm>
          <a:prstGeom prst="rect">
            <a:avLst/>
          </a:prstGeom>
          <a:noFill/>
          <a:ln w="9525">
            <a:noFill/>
            <a:miter lim="800000"/>
            <a:headEnd/>
            <a:tailEnd/>
          </a:ln>
          <a:effectLst/>
        </p:spPr>
        <p:txBody>
          <a:bodyPr wrap="none">
            <a:spAutoFit/>
          </a:bodyPr>
          <a:lstStyle/>
          <a:p>
            <a:pPr algn="ctr">
              <a:lnSpc>
                <a:spcPct val="80000"/>
              </a:lnSpc>
            </a:pPr>
            <a:r>
              <a:rPr kumimoji="1" lang="zh-CN" altLang="en-US" sz="1800">
                <a:solidFill>
                  <a:schemeClr val="hlink"/>
                </a:solidFill>
                <a:latin typeface="Arial" charset="0"/>
                <a:ea typeface="黑体" pitchFamily="2" charset="-122"/>
              </a:rPr>
              <a:t>本地域名服务器</a:t>
            </a:r>
          </a:p>
          <a:p>
            <a:pPr algn="ctr">
              <a:lnSpc>
                <a:spcPct val="80000"/>
              </a:lnSpc>
            </a:pPr>
            <a:r>
              <a:rPr kumimoji="1" lang="en-US" altLang="zh-CN" sz="1800">
                <a:solidFill>
                  <a:schemeClr val="hlink"/>
                </a:solidFill>
                <a:latin typeface="Arial" charset="0"/>
                <a:ea typeface="黑体" pitchFamily="2" charset="-122"/>
              </a:rPr>
              <a:t>dns.xyz.com</a:t>
            </a:r>
          </a:p>
        </p:txBody>
      </p:sp>
      <p:sp>
        <p:nvSpPr>
          <p:cNvPr id="1082380" name="Text Box 12"/>
          <p:cNvSpPr txBox="1">
            <a:spLocks noChangeArrowheads="1"/>
          </p:cNvSpPr>
          <p:nvPr/>
        </p:nvSpPr>
        <p:spPr bwMode="auto">
          <a:xfrm flipH="1">
            <a:off x="1216025" y="2060575"/>
            <a:ext cx="1555750" cy="366713"/>
          </a:xfrm>
          <a:prstGeom prst="rect">
            <a:avLst/>
          </a:prstGeom>
          <a:noFill/>
          <a:ln w="9525">
            <a:noFill/>
            <a:miter lim="800000"/>
            <a:headEnd/>
            <a:tailEnd/>
          </a:ln>
          <a:effectLst/>
        </p:spPr>
        <p:txBody>
          <a:bodyPr wrap="none">
            <a:spAutoFit/>
          </a:bodyPr>
          <a:lstStyle/>
          <a:p>
            <a:pPr algn="ctr"/>
            <a:r>
              <a:rPr kumimoji="1" lang="zh-CN" altLang="en-US" sz="1800">
                <a:solidFill>
                  <a:schemeClr val="folHlink"/>
                </a:solidFill>
                <a:latin typeface="Arial" charset="0"/>
                <a:ea typeface="黑体" pitchFamily="2" charset="-122"/>
              </a:rPr>
              <a:t>根域名服务器</a:t>
            </a:r>
          </a:p>
        </p:txBody>
      </p:sp>
      <p:pic>
        <p:nvPicPr>
          <p:cNvPr id="1082383" name="Picture 15"/>
          <p:cNvPicPr>
            <a:picLocks noChangeArrowheads="1"/>
          </p:cNvPicPr>
          <p:nvPr/>
        </p:nvPicPr>
        <p:blipFill>
          <a:blip r:embed="rId2" cstate="print"/>
          <a:srcRect/>
          <a:stretch>
            <a:fillRect/>
          </a:stretch>
        </p:blipFill>
        <p:spPr bwMode="auto">
          <a:xfrm flipH="1">
            <a:off x="2854325" y="3811588"/>
            <a:ext cx="679450" cy="1252537"/>
          </a:xfrm>
          <a:prstGeom prst="rect">
            <a:avLst/>
          </a:prstGeom>
          <a:noFill/>
          <a:ln w="9525">
            <a:noFill/>
            <a:miter lim="800000"/>
            <a:headEnd/>
            <a:tailEnd/>
          </a:ln>
          <a:effectLst/>
        </p:spPr>
      </p:pic>
      <p:pic>
        <p:nvPicPr>
          <p:cNvPr id="1082384" name="Picture 16"/>
          <p:cNvPicPr>
            <a:picLocks noChangeArrowheads="1"/>
          </p:cNvPicPr>
          <p:nvPr/>
        </p:nvPicPr>
        <p:blipFill>
          <a:blip r:embed="rId2" cstate="print"/>
          <a:srcRect/>
          <a:stretch>
            <a:fillRect/>
          </a:stretch>
        </p:blipFill>
        <p:spPr bwMode="auto">
          <a:xfrm flipH="1">
            <a:off x="2854325" y="1898650"/>
            <a:ext cx="679450" cy="1252538"/>
          </a:xfrm>
          <a:prstGeom prst="rect">
            <a:avLst/>
          </a:prstGeom>
          <a:noFill/>
          <a:ln w="9525">
            <a:noFill/>
            <a:miter lim="800000"/>
            <a:headEnd/>
            <a:tailEnd/>
          </a:ln>
          <a:effectLst/>
        </p:spPr>
      </p:pic>
      <p:pic>
        <p:nvPicPr>
          <p:cNvPr id="1082385" name="Picture 17"/>
          <p:cNvPicPr>
            <a:picLocks noChangeArrowheads="1"/>
          </p:cNvPicPr>
          <p:nvPr/>
        </p:nvPicPr>
        <p:blipFill>
          <a:blip r:embed="rId2" cstate="print"/>
          <a:srcRect/>
          <a:stretch>
            <a:fillRect/>
          </a:stretch>
        </p:blipFill>
        <p:spPr bwMode="auto">
          <a:xfrm flipH="1">
            <a:off x="5016500" y="1898650"/>
            <a:ext cx="681038" cy="1252538"/>
          </a:xfrm>
          <a:prstGeom prst="rect">
            <a:avLst/>
          </a:prstGeom>
          <a:noFill/>
          <a:ln w="9525">
            <a:noFill/>
            <a:miter lim="800000"/>
            <a:headEnd/>
            <a:tailEnd/>
          </a:ln>
          <a:effectLst/>
        </p:spPr>
      </p:pic>
      <p:grpSp>
        <p:nvGrpSpPr>
          <p:cNvPr id="1082408" name="Group 40"/>
          <p:cNvGrpSpPr>
            <a:grpSpLocks/>
          </p:cNvGrpSpPr>
          <p:nvPr/>
        </p:nvGrpSpPr>
        <p:grpSpPr bwMode="auto">
          <a:xfrm>
            <a:off x="2747963" y="3059113"/>
            <a:ext cx="455612" cy="901700"/>
            <a:chOff x="1731" y="1927"/>
            <a:chExt cx="287" cy="568"/>
          </a:xfrm>
        </p:grpSpPr>
        <p:sp>
          <p:nvSpPr>
            <p:cNvPr id="1082386" name="Text Box 18"/>
            <p:cNvSpPr txBox="1">
              <a:spLocks noChangeArrowheads="1"/>
            </p:cNvSpPr>
            <p:nvPr/>
          </p:nvSpPr>
          <p:spPr bwMode="auto">
            <a:xfrm flipH="1">
              <a:off x="1731" y="2190"/>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388" name="Line 20"/>
            <p:cNvSpPr>
              <a:spLocks noChangeShapeType="1"/>
            </p:cNvSpPr>
            <p:nvPr/>
          </p:nvSpPr>
          <p:spPr bwMode="auto">
            <a:xfrm rot="10800000" flipH="1">
              <a:off x="1996" y="1927"/>
              <a:ext cx="0" cy="568"/>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2409" name="Group 41"/>
          <p:cNvGrpSpPr>
            <a:grpSpLocks/>
          </p:cNvGrpSpPr>
          <p:nvPr/>
        </p:nvGrpSpPr>
        <p:grpSpPr bwMode="auto">
          <a:xfrm>
            <a:off x="3230563" y="2906713"/>
            <a:ext cx="455612" cy="1054100"/>
            <a:chOff x="2035" y="1831"/>
            <a:chExt cx="287" cy="664"/>
          </a:xfrm>
        </p:grpSpPr>
        <p:sp>
          <p:nvSpPr>
            <p:cNvPr id="1082387" name="Text Box 19"/>
            <p:cNvSpPr txBox="1">
              <a:spLocks noChangeArrowheads="1"/>
            </p:cNvSpPr>
            <p:nvPr/>
          </p:nvSpPr>
          <p:spPr bwMode="auto">
            <a:xfrm flipH="1">
              <a:off x="2035" y="1831"/>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389" name="Line 21"/>
            <p:cNvSpPr>
              <a:spLocks noChangeShapeType="1"/>
            </p:cNvSpPr>
            <p:nvPr/>
          </p:nvSpPr>
          <p:spPr bwMode="auto">
            <a:xfrm rot="-10800000" flipH="1" flipV="1">
              <a:off x="2089" y="1927"/>
              <a:ext cx="0" cy="568"/>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2410" name="Group 42"/>
          <p:cNvGrpSpPr>
            <a:grpSpLocks/>
          </p:cNvGrpSpPr>
          <p:nvPr/>
        </p:nvGrpSpPr>
        <p:grpSpPr bwMode="auto">
          <a:xfrm>
            <a:off x="3419475" y="2878138"/>
            <a:ext cx="1787525" cy="1112837"/>
            <a:chOff x="2154" y="1813"/>
            <a:chExt cx="1126" cy="701"/>
          </a:xfrm>
        </p:grpSpPr>
        <p:sp>
          <p:nvSpPr>
            <p:cNvPr id="1082382" name="Text Box 14"/>
            <p:cNvSpPr txBox="1">
              <a:spLocks noChangeArrowheads="1"/>
            </p:cNvSpPr>
            <p:nvPr/>
          </p:nvSpPr>
          <p:spPr bwMode="auto">
            <a:xfrm flipH="1">
              <a:off x="2154" y="2205"/>
              <a:ext cx="287" cy="2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390" name="Line 22"/>
            <p:cNvSpPr>
              <a:spLocks noChangeShapeType="1"/>
            </p:cNvSpPr>
            <p:nvPr/>
          </p:nvSpPr>
          <p:spPr bwMode="auto">
            <a:xfrm rot="10800000" flipH="1">
              <a:off x="2245" y="1813"/>
              <a:ext cx="1035" cy="701"/>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2411" name="Group 43"/>
          <p:cNvGrpSpPr>
            <a:grpSpLocks/>
          </p:cNvGrpSpPr>
          <p:nvPr/>
        </p:nvGrpSpPr>
        <p:grpSpPr bwMode="auto">
          <a:xfrm>
            <a:off x="3546475" y="2906713"/>
            <a:ext cx="1955800" cy="1268412"/>
            <a:chOff x="2234" y="1831"/>
            <a:chExt cx="1232" cy="799"/>
          </a:xfrm>
        </p:grpSpPr>
        <p:sp>
          <p:nvSpPr>
            <p:cNvPr id="1082381" name="Text Box 13"/>
            <p:cNvSpPr txBox="1">
              <a:spLocks noChangeArrowheads="1"/>
            </p:cNvSpPr>
            <p:nvPr/>
          </p:nvSpPr>
          <p:spPr bwMode="auto">
            <a:xfrm flipH="1">
              <a:off x="3179" y="1831"/>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391" name="Line 23"/>
            <p:cNvSpPr>
              <a:spLocks noChangeShapeType="1"/>
            </p:cNvSpPr>
            <p:nvPr/>
          </p:nvSpPr>
          <p:spPr bwMode="auto">
            <a:xfrm flipH="1">
              <a:off x="2234" y="1870"/>
              <a:ext cx="1100" cy="760"/>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pic>
        <p:nvPicPr>
          <p:cNvPr id="1082392" name="Picture 24"/>
          <p:cNvPicPr>
            <a:picLocks noChangeArrowheads="1"/>
          </p:cNvPicPr>
          <p:nvPr/>
        </p:nvPicPr>
        <p:blipFill>
          <a:blip r:embed="rId2" cstate="print"/>
          <a:srcRect/>
          <a:stretch>
            <a:fillRect/>
          </a:stretch>
        </p:blipFill>
        <p:spPr bwMode="auto">
          <a:xfrm flipH="1">
            <a:off x="5102225" y="3811588"/>
            <a:ext cx="681038" cy="1252537"/>
          </a:xfrm>
          <a:prstGeom prst="rect">
            <a:avLst/>
          </a:prstGeom>
          <a:noFill/>
          <a:ln w="9525">
            <a:noFill/>
            <a:miter lim="800000"/>
            <a:headEnd/>
            <a:tailEnd/>
          </a:ln>
          <a:effectLst/>
        </p:spPr>
      </p:pic>
      <p:grpSp>
        <p:nvGrpSpPr>
          <p:cNvPr id="1082413" name="Group 45"/>
          <p:cNvGrpSpPr>
            <a:grpSpLocks/>
          </p:cNvGrpSpPr>
          <p:nvPr/>
        </p:nvGrpSpPr>
        <p:grpSpPr bwMode="auto">
          <a:xfrm>
            <a:off x="3546475" y="4051300"/>
            <a:ext cx="1600200" cy="457200"/>
            <a:chOff x="2234" y="2552"/>
            <a:chExt cx="1008" cy="288"/>
          </a:xfrm>
        </p:grpSpPr>
        <p:sp>
          <p:nvSpPr>
            <p:cNvPr id="1082393" name="Text Box 25"/>
            <p:cNvSpPr txBox="1">
              <a:spLocks noChangeArrowheads="1"/>
            </p:cNvSpPr>
            <p:nvPr/>
          </p:nvSpPr>
          <p:spPr bwMode="auto">
            <a:xfrm flipH="1">
              <a:off x="2275" y="2552"/>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395" name="Line 27"/>
            <p:cNvSpPr>
              <a:spLocks noChangeShapeType="1"/>
            </p:cNvSpPr>
            <p:nvPr/>
          </p:nvSpPr>
          <p:spPr bwMode="auto">
            <a:xfrm rot="16200000" flipH="1">
              <a:off x="2738" y="2283"/>
              <a:ext cx="0" cy="1008"/>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2414" name="Group 46"/>
          <p:cNvGrpSpPr>
            <a:grpSpLocks/>
          </p:cNvGrpSpPr>
          <p:nvPr/>
        </p:nvGrpSpPr>
        <p:grpSpPr bwMode="auto">
          <a:xfrm>
            <a:off x="3546475" y="4508500"/>
            <a:ext cx="1625600" cy="457200"/>
            <a:chOff x="2234" y="2840"/>
            <a:chExt cx="1024" cy="288"/>
          </a:xfrm>
        </p:grpSpPr>
        <p:sp>
          <p:nvSpPr>
            <p:cNvPr id="1082396" name="Line 28"/>
            <p:cNvSpPr>
              <a:spLocks noChangeShapeType="1"/>
            </p:cNvSpPr>
            <p:nvPr/>
          </p:nvSpPr>
          <p:spPr bwMode="auto">
            <a:xfrm rot="-16200000">
              <a:off x="2738" y="2379"/>
              <a:ext cx="0" cy="1008"/>
            </a:xfrm>
            <a:prstGeom prst="line">
              <a:avLst/>
            </a:prstGeom>
            <a:noFill/>
            <a:ln w="38100">
              <a:solidFill>
                <a:schemeClr val="folHlink"/>
              </a:solidFill>
              <a:round/>
              <a:headEnd/>
              <a:tailEnd type="triangle" w="sm" len="med"/>
            </a:ln>
            <a:effectLst/>
          </p:spPr>
          <p:txBody>
            <a:bodyPr wrap="none" anchor="ctr"/>
            <a:lstStyle/>
            <a:p>
              <a:endParaRPr lang="zh-CN" altLang="en-US"/>
            </a:p>
          </p:txBody>
        </p:sp>
        <p:sp>
          <p:nvSpPr>
            <p:cNvPr id="1082397" name="Text Box 29"/>
            <p:cNvSpPr txBox="1">
              <a:spLocks noChangeArrowheads="1"/>
            </p:cNvSpPr>
            <p:nvPr/>
          </p:nvSpPr>
          <p:spPr bwMode="auto">
            <a:xfrm flipH="1">
              <a:off x="2971" y="2840"/>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grpSp>
      <p:sp>
        <p:nvSpPr>
          <p:cNvPr id="1082398" name="Text Box 30"/>
          <p:cNvSpPr txBox="1">
            <a:spLocks noChangeArrowheads="1"/>
          </p:cNvSpPr>
          <p:nvPr/>
        </p:nvSpPr>
        <p:spPr bwMode="auto">
          <a:xfrm flipH="1">
            <a:off x="3781425" y="1982788"/>
            <a:ext cx="1098550" cy="366712"/>
          </a:xfrm>
          <a:prstGeom prst="rect">
            <a:avLst/>
          </a:prstGeom>
          <a:solidFill>
            <a:schemeClr val="bg1"/>
          </a:solidFill>
          <a:ln w="9525">
            <a:noFill/>
            <a:miter lim="800000"/>
            <a:headEnd/>
            <a:tailEnd/>
          </a:ln>
          <a:effectLst/>
        </p:spPr>
        <p:txBody>
          <a:bodyPr wrap="none">
            <a:spAutoFit/>
          </a:bodyPr>
          <a:lstStyle/>
          <a:p>
            <a:pPr algn="ctr"/>
            <a:r>
              <a:rPr kumimoji="1" lang="zh-CN" altLang="en-US" sz="1800">
                <a:solidFill>
                  <a:schemeClr val="folHlink"/>
                </a:solidFill>
                <a:latin typeface="Arial" charset="0"/>
                <a:ea typeface="黑体" pitchFamily="2" charset="-122"/>
              </a:rPr>
              <a:t>迭代查询</a:t>
            </a:r>
          </a:p>
        </p:txBody>
      </p:sp>
      <p:grpSp>
        <p:nvGrpSpPr>
          <p:cNvPr id="1082417" name="Group 49"/>
          <p:cNvGrpSpPr>
            <a:grpSpLocks/>
          </p:cNvGrpSpPr>
          <p:nvPr/>
        </p:nvGrpSpPr>
        <p:grpSpPr bwMode="auto">
          <a:xfrm>
            <a:off x="3259138" y="4916488"/>
            <a:ext cx="2536825" cy="1011237"/>
            <a:chOff x="2053" y="3097"/>
            <a:chExt cx="1598" cy="637"/>
          </a:xfrm>
        </p:grpSpPr>
        <p:grpSp>
          <p:nvGrpSpPr>
            <p:cNvPr id="1082416" name="Group 48"/>
            <p:cNvGrpSpPr>
              <a:grpSpLocks/>
            </p:cNvGrpSpPr>
            <p:nvPr/>
          </p:nvGrpSpPr>
          <p:grpSpPr bwMode="auto">
            <a:xfrm>
              <a:off x="2053" y="3097"/>
              <a:ext cx="1598" cy="637"/>
              <a:chOff x="2053" y="3097"/>
              <a:chExt cx="1598" cy="637"/>
            </a:xfrm>
          </p:grpSpPr>
          <p:sp>
            <p:nvSpPr>
              <p:cNvPr id="1082404" name="Rectangle 36"/>
              <p:cNvSpPr>
                <a:spLocks noChangeArrowheads="1"/>
              </p:cNvSpPr>
              <p:nvPr/>
            </p:nvSpPr>
            <p:spPr bwMode="auto">
              <a:xfrm>
                <a:off x="2135" y="3356"/>
                <a:ext cx="1516" cy="263"/>
              </a:xfrm>
              <a:prstGeom prst="rect">
                <a:avLst/>
              </a:prstGeom>
              <a:solidFill>
                <a:srgbClr val="CCECFF"/>
              </a:solidFill>
              <a:ln w="9525">
                <a:solidFill>
                  <a:schemeClr val="folHlink"/>
                </a:solidFill>
                <a:miter lim="800000"/>
                <a:headEnd/>
                <a:tailEnd/>
              </a:ln>
              <a:effectLst/>
            </p:spPr>
            <p:txBody>
              <a:bodyPr wrap="none" anchor="ctr"/>
              <a:lstStyle/>
              <a:p>
                <a:endParaRPr lang="zh-CN" altLang="en-US"/>
              </a:p>
            </p:txBody>
          </p:sp>
          <p:grpSp>
            <p:nvGrpSpPr>
              <p:cNvPr id="1082415" name="Group 47"/>
              <p:cNvGrpSpPr>
                <a:grpSpLocks/>
              </p:cNvGrpSpPr>
              <p:nvPr/>
            </p:nvGrpSpPr>
            <p:grpSpPr bwMode="auto">
              <a:xfrm>
                <a:off x="2053" y="3097"/>
                <a:ext cx="287" cy="637"/>
                <a:chOff x="2053" y="3097"/>
                <a:chExt cx="287" cy="637"/>
              </a:xfrm>
            </p:grpSpPr>
            <p:sp>
              <p:nvSpPr>
                <p:cNvPr id="1082401" name="Text Box 33"/>
                <p:cNvSpPr txBox="1">
                  <a:spLocks noChangeArrowheads="1"/>
                </p:cNvSpPr>
                <p:nvPr/>
              </p:nvSpPr>
              <p:spPr bwMode="auto">
                <a:xfrm flipH="1">
                  <a:off x="2053" y="3097"/>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403" name="Line 35"/>
                <p:cNvSpPr>
                  <a:spLocks noChangeShapeType="1"/>
                </p:cNvSpPr>
                <p:nvPr/>
              </p:nvSpPr>
              <p:spPr bwMode="auto">
                <a:xfrm rot="-10800000" flipH="1" flipV="1">
                  <a:off x="2089" y="3166"/>
                  <a:ext cx="0" cy="568"/>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sp>
          <p:nvSpPr>
            <p:cNvPr id="1082374" name="Text Box 6"/>
            <p:cNvSpPr txBox="1">
              <a:spLocks noChangeArrowheads="1"/>
            </p:cNvSpPr>
            <p:nvPr/>
          </p:nvSpPr>
          <p:spPr bwMode="auto">
            <a:xfrm flipH="1">
              <a:off x="2104" y="3417"/>
              <a:ext cx="1502" cy="195"/>
            </a:xfrm>
            <a:prstGeom prst="rect">
              <a:avLst/>
            </a:prstGeom>
            <a:noFill/>
            <a:ln w="9525">
              <a:noFill/>
              <a:miter lim="800000"/>
              <a:headEnd/>
              <a:tailEnd/>
            </a:ln>
            <a:effectLst/>
          </p:spPr>
          <p:txBody>
            <a:bodyPr wrap="none">
              <a:spAutoFit/>
            </a:bodyPr>
            <a:lstStyle/>
            <a:p>
              <a:pPr>
                <a:lnSpc>
                  <a:spcPct val="80000"/>
                </a:lnSpc>
              </a:pPr>
              <a:r>
                <a:rPr kumimoji="1" lang="en-US" altLang="zh-CN" sz="1800">
                  <a:solidFill>
                    <a:schemeClr val="folHlink"/>
                  </a:solidFill>
                  <a:latin typeface="Arial" charset="0"/>
                  <a:ea typeface="黑体" pitchFamily="2" charset="-122"/>
                </a:rPr>
                <a:t> y.abc.com</a:t>
              </a:r>
              <a:r>
                <a:rPr kumimoji="1" lang="en-US" altLang="zh-CN" sz="900">
                  <a:solidFill>
                    <a:schemeClr val="folHlink"/>
                  </a:solidFill>
                  <a:latin typeface="Arial" charset="0"/>
                  <a:ea typeface="黑体" pitchFamily="2" charset="-122"/>
                </a:rPr>
                <a:t> </a:t>
              </a:r>
              <a:r>
                <a:rPr kumimoji="1" lang="zh-CN" altLang="en-US" sz="1800">
                  <a:solidFill>
                    <a:schemeClr val="folHlink"/>
                  </a:solidFill>
                  <a:latin typeface="Arial" charset="0"/>
                  <a:ea typeface="黑体" pitchFamily="2" charset="-122"/>
                </a:rPr>
                <a:t>的</a:t>
              </a:r>
              <a:r>
                <a:rPr kumimoji="1" lang="zh-CN" altLang="en-US" sz="14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IP</a:t>
              </a:r>
              <a:r>
                <a:rPr kumimoji="1" lang="en-US" altLang="zh-CN" sz="1400">
                  <a:solidFill>
                    <a:schemeClr val="folHlink"/>
                  </a:solidFill>
                  <a:latin typeface="Arial" charset="0"/>
                  <a:ea typeface="黑体" pitchFamily="2" charset="-122"/>
                </a:rPr>
                <a:t> </a:t>
              </a:r>
              <a:r>
                <a:rPr kumimoji="1" lang="zh-CN" altLang="en-US" sz="1800">
                  <a:solidFill>
                    <a:schemeClr val="folHlink"/>
                  </a:solidFill>
                  <a:latin typeface="Arial" charset="0"/>
                  <a:ea typeface="黑体" pitchFamily="2" charset="-122"/>
                </a:rPr>
                <a:t>地址 </a:t>
              </a:r>
            </a:p>
          </p:txBody>
        </p:sp>
      </p:grpSp>
      <p:pic>
        <p:nvPicPr>
          <p:cNvPr id="1082378" name="Picture 10"/>
          <p:cNvPicPr>
            <a:picLocks noChangeArrowheads="1"/>
          </p:cNvPicPr>
          <p:nvPr/>
        </p:nvPicPr>
        <p:blipFill>
          <a:blip r:embed="rId3" cstate="print"/>
          <a:srcRect/>
          <a:stretch>
            <a:fillRect/>
          </a:stretch>
        </p:blipFill>
        <p:spPr bwMode="auto">
          <a:xfrm flipH="1">
            <a:off x="2981325" y="6018213"/>
            <a:ext cx="477838" cy="546100"/>
          </a:xfrm>
          <a:prstGeom prst="rect">
            <a:avLst/>
          </a:prstGeom>
          <a:noFill/>
          <a:ln w="9525">
            <a:noFill/>
            <a:miter lim="800000"/>
            <a:headEnd/>
            <a:tailEnd/>
          </a:ln>
          <a:effectLst/>
        </p:spPr>
      </p:pic>
      <p:sp>
        <p:nvSpPr>
          <p:cNvPr id="1082379" name="Text Box 11"/>
          <p:cNvSpPr txBox="1">
            <a:spLocks noChangeArrowheads="1"/>
          </p:cNvSpPr>
          <p:nvPr/>
        </p:nvSpPr>
        <p:spPr bwMode="auto">
          <a:xfrm flipH="1">
            <a:off x="2700338" y="6526213"/>
            <a:ext cx="1339850" cy="311150"/>
          </a:xfrm>
          <a:prstGeom prst="rect">
            <a:avLst/>
          </a:prstGeom>
          <a:noFill/>
          <a:ln w="9525">
            <a:noFill/>
            <a:miter lim="800000"/>
            <a:headEnd/>
            <a:tailEnd/>
          </a:ln>
          <a:effectLst/>
        </p:spPr>
        <p:txBody>
          <a:bodyPr wrap="none">
            <a:spAutoFit/>
          </a:bodyPr>
          <a:lstStyle/>
          <a:p>
            <a:pPr>
              <a:lnSpc>
                <a:spcPct val="80000"/>
              </a:lnSpc>
            </a:pPr>
            <a:r>
              <a:rPr kumimoji="1" lang="en-US" altLang="zh-CN" sz="1800">
                <a:solidFill>
                  <a:schemeClr val="folHlink"/>
                </a:solidFill>
                <a:latin typeface="Arial" charset="0"/>
                <a:ea typeface="黑体" pitchFamily="2" charset="-122"/>
              </a:rPr>
              <a:t>m.xyz.com </a:t>
            </a:r>
          </a:p>
        </p:txBody>
      </p:sp>
      <p:sp>
        <p:nvSpPr>
          <p:cNvPr id="1082399" name="Text Box 31"/>
          <p:cNvSpPr txBox="1">
            <a:spLocks noChangeArrowheads="1"/>
          </p:cNvSpPr>
          <p:nvPr/>
        </p:nvSpPr>
        <p:spPr bwMode="auto">
          <a:xfrm flipH="1">
            <a:off x="2484438" y="5157788"/>
            <a:ext cx="639762" cy="612775"/>
          </a:xfrm>
          <a:prstGeom prst="rect">
            <a:avLst/>
          </a:prstGeom>
          <a:noFill/>
          <a:ln w="9525">
            <a:noFill/>
            <a:miter lim="800000"/>
            <a:headEnd/>
            <a:tailEnd/>
          </a:ln>
          <a:effectLst/>
        </p:spPr>
        <p:txBody>
          <a:bodyPr wrap="none">
            <a:spAutoFit/>
          </a:bodyPr>
          <a:lstStyle/>
          <a:p>
            <a:pPr algn="ctr"/>
            <a:r>
              <a:rPr kumimoji="1" lang="zh-CN" altLang="en-US" sz="1800">
                <a:solidFill>
                  <a:schemeClr val="folHlink"/>
                </a:solidFill>
                <a:latin typeface="Arial" charset="0"/>
                <a:ea typeface="黑体" pitchFamily="2" charset="-122"/>
              </a:rPr>
              <a:t>递归</a:t>
            </a:r>
          </a:p>
          <a:p>
            <a:pPr algn="ctr">
              <a:lnSpc>
                <a:spcPct val="90000"/>
              </a:lnSpc>
            </a:pPr>
            <a:r>
              <a:rPr kumimoji="1" lang="zh-CN" altLang="en-US" sz="1800">
                <a:solidFill>
                  <a:schemeClr val="folHlink"/>
                </a:solidFill>
                <a:latin typeface="Arial" charset="0"/>
                <a:ea typeface="黑体" pitchFamily="2" charset="-122"/>
              </a:rPr>
              <a:t>查询</a:t>
            </a:r>
          </a:p>
        </p:txBody>
      </p:sp>
      <p:grpSp>
        <p:nvGrpSpPr>
          <p:cNvPr id="1082407" name="Group 39"/>
          <p:cNvGrpSpPr>
            <a:grpSpLocks/>
          </p:cNvGrpSpPr>
          <p:nvPr/>
        </p:nvGrpSpPr>
        <p:grpSpPr bwMode="auto">
          <a:xfrm>
            <a:off x="2771775" y="5026025"/>
            <a:ext cx="455613" cy="1066800"/>
            <a:chOff x="1746" y="3166"/>
            <a:chExt cx="287" cy="672"/>
          </a:xfrm>
        </p:grpSpPr>
        <p:sp>
          <p:nvSpPr>
            <p:cNvPr id="1082400" name="Text Box 32"/>
            <p:cNvSpPr txBox="1">
              <a:spLocks noChangeArrowheads="1"/>
            </p:cNvSpPr>
            <p:nvPr/>
          </p:nvSpPr>
          <p:spPr bwMode="auto">
            <a:xfrm flipH="1">
              <a:off x="1746" y="3550"/>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2402" name="Line 34"/>
            <p:cNvSpPr>
              <a:spLocks noChangeShapeType="1"/>
            </p:cNvSpPr>
            <p:nvPr/>
          </p:nvSpPr>
          <p:spPr bwMode="auto">
            <a:xfrm rot="10800000" flipH="1">
              <a:off x="1996" y="3166"/>
              <a:ext cx="0" cy="568"/>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sp>
        <p:nvSpPr>
          <p:cNvPr id="1082418" name="Text Box 50"/>
          <p:cNvSpPr txBox="1">
            <a:spLocks noChangeArrowheads="1"/>
          </p:cNvSpPr>
          <p:nvPr/>
        </p:nvSpPr>
        <p:spPr bwMode="auto">
          <a:xfrm flipH="1">
            <a:off x="3276600" y="6165850"/>
            <a:ext cx="3527425" cy="311150"/>
          </a:xfrm>
          <a:prstGeom prst="rect">
            <a:avLst/>
          </a:prstGeom>
          <a:noFill/>
          <a:ln w="9525">
            <a:noFill/>
            <a:miter lim="800000"/>
            <a:headEnd/>
            <a:tailEnd/>
          </a:ln>
          <a:effectLst/>
        </p:spPr>
        <p:txBody>
          <a:bodyPr>
            <a:spAutoFit/>
          </a:bodyPr>
          <a:lstStyle/>
          <a:p>
            <a:pPr algn="ctr">
              <a:lnSpc>
                <a:spcPct val="80000"/>
              </a:lnSpc>
            </a:pPr>
            <a:r>
              <a:rPr kumimoji="1" lang="zh-CN" altLang="en-US" sz="1800">
                <a:solidFill>
                  <a:schemeClr val="folHlink"/>
                </a:solidFill>
                <a:latin typeface="Arial" charset="0"/>
                <a:ea typeface="黑体" pitchFamily="2" charset="-122"/>
              </a:rPr>
              <a:t>需要查找 </a:t>
            </a:r>
            <a:r>
              <a:rPr kumimoji="1" lang="en-US" altLang="zh-CN" sz="1800">
                <a:solidFill>
                  <a:schemeClr val="folHlink"/>
                </a:solidFill>
                <a:latin typeface="Arial" charset="0"/>
                <a:ea typeface="黑体" pitchFamily="2" charset="-122"/>
              </a:rPr>
              <a:t>y.abc.com </a:t>
            </a:r>
            <a:r>
              <a:rPr kumimoji="1" lang="zh-CN" altLang="en-US" sz="1800">
                <a:solidFill>
                  <a:schemeClr val="folHlink"/>
                </a:solidFill>
                <a:latin typeface="Arial" charset="0"/>
                <a:ea typeface="黑体" pitchFamily="2" charset="-122"/>
              </a:rPr>
              <a:t>的 </a:t>
            </a:r>
            <a:r>
              <a:rPr kumimoji="1" lang="en-US" altLang="zh-CN" sz="1800">
                <a:solidFill>
                  <a:schemeClr val="folHlink"/>
                </a:solidFill>
                <a:latin typeface="Arial" charset="0"/>
                <a:ea typeface="黑体" pitchFamily="2" charset="-122"/>
              </a:rPr>
              <a:t>IP </a:t>
            </a:r>
            <a:r>
              <a:rPr kumimoji="1" lang="zh-CN" altLang="en-US" sz="1800">
                <a:solidFill>
                  <a:schemeClr val="folHlink"/>
                </a:solidFill>
                <a:latin typeface="Arial" charset="0"/>
                <a:ea typeface="黑体" pitchFamily="2" charset="-122"/>
              </a:rPr>
              <a:t>地址</a:t>
            </a:r>
          </a:p>
        </p:txBody>
      </p:sp>
      <p:sp>
        <p:nvSpPr>
          <p:cNvPr id="47" name="灯片编号占位符 46"/>
          <p:cNvSpPr>
            <a:spLocks noGrp="1"/>
          </p:cNvSpPr>
          <p:nvPr>
            <p:ph type="sldNum" sz="quarter" idx="12"/>
          </p:nvPr>
        </p:nvSpPr>
        <p:spPr/>
        <p:txBody>
          <a:bodyPr/>
          <a:lstStyle/>
          <a:p>
            <a:fld id="{045B55CD-77B8-4BF0-A51A-42C2BCEA6244}" type="slidenum">
              <a:rPr lang="en-US" altLang="zh-CN" smtClean="0"/>
              <a:pPr/>
              <a:t>26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82407"/>
                                        </p:tgtEl>
                                        <p:attrNameLst>
                                          <p:attrName>style.visibility</p:attrName>
                                        </p:attrNameLst>
                                      </p:cBhvr>
                                      <p:to>
                                        <p:strVal val="visible"/>
                                      </p:to>
                                    </p:set>
                                    <p:animEffect transition="in" filter="wipe(down)">
                                      <p:cBhvr>
                                        <p:cTn id="7" dur="1000"/>
                                        <p:tgtEl>
                                          <p:spTgt spid="1082407"/>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082399"/>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4" fill="hold" nodeType="afterEffect">
                                  <p:stCondLst>
                                    <p:cond delay="500"/>
                                  </p:stCondLst>
                                  <p:childTnLst>
                                    <p:set>
                                      <p:cBhvr>
                                        <p:cTn id="13" dur="1" fill="hold">
                                          <p:stCondLst>
                                            <p:cond delay="0"/>
                                          </p:stCondLst>
                                        </p:cTn>
                                        <p:tgtEl>
                                          <p:spTgt spid="1082408"/>
                                        </p:tgtEl>
                                        <p:attrNameLst>
                                          <p:attrName>style.visibility</p:attrName>
                                        </p:attrNameLst>
                                      </p:cBhvr>
                                      <p:to>
                                        <p:strVal val="visible"/>
                                      </p:to>
                                    </p:set>
                                    <p:animEffect transition="in" filter="wipe(down)">
                                      <p:cBhvr>
                                        <p:cTn id="14" dur="1000"/>
                                        <p:tgtEl>
                                          <p:spTgt spid="1082408"/>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1082398"/>
                                        </p:tgtEl>
                                        <p:attrNameLst>
                                          <p:attrName>style.visibility</p:attrName>
                                        </p:attrNameLst>
                                      </p:cBhvr>
                                      <p:to>
                                        <p:strVal val="visible"/>
                                      </p:to>
                                    </p:set>
                                  </p:childTnLst>
                                </p:cTn>
                              </p:par>
                            </p:childTnLst>
                          </p:cTn>
                        </p:par>
                        <p:par>
                          <p:cTn id="18" fill="hold">
                            <p:stCondLst>
                              <p:cond delay="2500"/>
                            </p:stCondLst>
                            <p:childTnLst>
                              <p:par>
                                <p:cTn id="19" presetID="22" presetClass="entr" presetSubtype="1" fill="hold" nodeType="afterEffect">
                                  <p:stCondLst>
                                    <p:cond delay="500"/>
                                  </p:stCondLst>
                                  <p:childTnLst>
                                    <p:set>
                                      <p:cBhvr>
                                        <p:cTn id="20" dur="1" fill="hold">
                                          <p:stCondLst>
                                            <p:cond delay="0"/>
                                          </p:stCondLst>
                                        </p:cTn>
                                        <p:tgtEl>
                                          <p:spTgt spid="1082409"/>
                                        </p:tgtEl>
                                        <p:attrNameLst>
                                          <p:attrName>style.visibility</p:attrName>
                                        </p:attrNameLst>
                                      </p:cBhvr>
                                      <p:to>
                                        <p:strVal val="visible"/>
                                      </p:to>
                                    </p:set>
                                    <p:animEffect transition="in" filter="wipe(up)">
                                      <p:cBhvr>
                                        <p:cTn id="21" dur="500"/>
                                        <p:tgtEl>
                                          <p:spTgt spid="1082409"/>
                                        </p:tgtEl>
                                      </p:cBhvr>
                                    </p:animEffect>
                                  </p:childTnLst>
                                </p:cTn>
                              </p:par>
                            </p:childTnLst>
                          </p:cTn>
                        </p:par>
                        <p:par>
                          <p:cTn id="22" fill="hold">
                            <p:stCondLst>
                              <p:cond delay="3500"/>
                            </p:stCondLst>
                            <p:childTnLst>
                              <p:par>
                                <p:cTn id="23" presetID="22" presetClass="entr" presetSubtype="8" fill="hold" nodeType="afterEffect">
                                  <p:stCondLst>
                                    <p:cond delay="500"/>
                                  </p:stCondLst>
                                  <p:childTnLst>
                                    <p:set>
                                      <p:cBhvr>
                                        <p:cTn id="24" dur="1" fill="hold">
                                          <p:stCondLst>
                                            <p:cond delay="0"/>
                                          </p:stCondLst>
                                        </p:cTn>
                                        <p:tgtEl>
                                          <p:spTgt spid="1082410"/>
                                        </p:tgtEl>
                                        <p:attrNameLst>
                                          <p:attrName>style.visibility</p:attrName>
                                        </p:attrNameLst>
                                      </p:cBhvr>
                                      <p:to>
                                        <p:strVal val="visible"/>
                                      </p:to>
                                    </p:set>
                                    <p:animEffect transition="in" filter="wipe(left)">
                                      <p:cBhvr>
                                        <p:cTn id="25" dur="500"/>
                                        <p:tgtEl>
                                          <p:spTgt spid="1082410"/>
                                        </p:tgtEl>
                                      </p:cBhvr>
                                    </p:animEffect>
                                  </p:childTnLst>
                                </p:cTn>
                              </p:par>
                            </p:childTnLst>
                          </p:cTn>
                        </p:par>
                        <p:par>
                          <p:cTn id="26" fill="hold">
                            <p:stCondLst>
                              <p:cond delay="4500"/>
                            </p:stCondLst>
                            <p:childTnLst>
                              <p:par>
                                <p:cTn id="27" presetID="22" presetClass="entr" presetSubtype="2" fill="hold" nodeType="afterEffect">
                                  <p:stCondLst>
                                    <p:cond delay="500"/>
                                  </p:stCondLst>
                                  <p:childTnLst>
                                    <p:set>
                                      <p:cBhvr>
                                        <p:cTn id="28" dur="1" fill="hold">
                                          <p:stCondLst>
                                            <p:cond delay="0"/>
                                          </p:stCondLst>
                                        </p:cTn>
                                        <p:tgtEl>
                                          <p:spTgt spid="1082411"/>
                                        </p:tgtEl>
                                        <p:attrNameLst>
                                          <p:attrName>style.visibility</p:attrName>
                                        </p:attrNameLst>
                                      </p:cBhvr>
                                      <p:to>
                                        <p:strVal val="visible"/>
                                      </p:to>
                                    </p:set>
                                    <p:animEffect transition="in" filter="wipe(right)">
                                      <p:cBhvr>
                                        <p:cTn id="29" dur="1000"/>
                                        <p:tgtEl>
                                          <p:spTgt spid="1082411"/>
                                        </p:tgtEl>
                                      </p:cBhvr>
                                    </p:animEffect>
                                  </p:childTnLst>
                                </p:cTn>
                              </p:par>
                            </p:childTnLst>
                          </p:cTn>
                        </p:par>
                        <p:par>
                          <p:cTn id="30" fill="hold">
                            <p:stCondLst>
                              <p:cond delay="6000"/>
                            </p:stCondLst>
                            <p:childTnLst>
                              <p:par>
                                <p:cTn id="31" presetID="22" presetClass="entr" presetSubtype="8" fill="hold" nodeType="afterEffect">
                                  <p:stCondLst>
                                    <p:cond delay="500"/>
                                  </p:stCondLst>
                                  <p:childTnLst>
                                    <p:set>
                                      <p:cBhvr>
                                        <p:cTn id="32" dur="1" fill="hold">
                                          <p:stCondLst>
                                            <p:cond delay="0"/>
                                          </p:stCondLst>
                                        </p:cTn>
                                        <p:tgtEl>
                                          <p:spTgt spid="1082413"/>
                                        </p:tgtEl>
                                        <p:attrNameLst>
                                          <p:attrName>style.visibility</p:attrName>
                                        </p:attrNameLst>
                                      </p:cBhvr>
                                      <p:to>
                                        <p:strVal val="visible"/>
                                      </p:to>
                                    </p:set>
                                    <p:animEffect transition="in" filter="wipe(left)">
                                      <p:cBhvr>
                                        <p:cTn id="33" dur="500"/>
                                        <p:tgtEl>
                                          <p:spTgt spid="1082413"/>
                                        </p:tgtEl>
                                      </p:cBhvr>
                                    </p:animEffect>
                                  </p:childTnLst>
                                </p:cTn>
                              </p:par>
                            </p:childTnLst>
                          </p:cTn>
                        </p:par>
                        <p:par>
                          <p:cTn id="34" fill="hold">
                            <p:stCondLst>
                              <p:cond delay="7000"/>
                            </p:stCondLst>
                            <p:childTnLst>
                              <p:par>
                                <p:cTn id="35" presetID="22" presetClass="entr" presetSubtype="2" fill="hold" nodeType="afterEffect">
                                  <p:stCondLst>
                                    <p:cond delay="500"/>
                                  </p:stCondLst>
                                  <p:childTnLst>
                                    <p:set>
                                      <p:cBhvr>
                                        <p:cTn id="36" dur="1" fill="hold">
                                          <p:stCondLst>
                                            <p:cond delay="0"/>
                                          </p:stCondLst>
                                        </p:cTn>
                                        <p:tgtEl>
                                          <p:spTgt spid="1082414"/>
                                        </p:tgtEl>
                                        <p:attrNameLst>
                                          <p:attrName>style.visibility</p:attrName>
                                        </p:attrNameLst>
                                      </p:cBhvr>
                                      <p:to>
                                        <p:strVal val="visible"/>
                                      </p:to>
                                    </p:set>
                                    <p:animEffect transition="in" filter="wipe(right)">
                                      <p:cBhvr>
                                        <p:cTn id="37" dur="1000"/>
                                        <p:tgtEl>
                                          <p:spTgt spid="1082414"/>
                                        </p:tgtEl>
                                      </p:cBhvr>
                                    </p:animEffect>
                                  </p:childTnLst>
                                </p:cTn>
                              </p:par>
                            </p:childTnLst>
                          </p:cTn>
                        </p:par>
                        <p:par>
                          <p:cTn id="38" fill="hold">
                            <p:stCondLst>
                              <p:cond delay="8500"/>
                            </p:stCondLst>
                            <p:childTnLst>
                              <p:par>
                                <p:cTn id="39" presetID="22" presetClass="entr" presetSubtype="1" fill="hold" nodeType="afterEffect">
                                  <p:stCondLst>
                                    <p:cond delay="500"/>
                                  </p:stCondLst>
                                  <p:childTnLst>
                                    <p:set>
                                      <p:cBhvr>
                                        <p:cTn id="40" dur="1" fill="hold">
                                          <p:stCondLst>
                                            <p:cond delay="0"/>
                                          </p:stCondLst>
                                        </p:cTn>
                                        <p:tgtEl>
                                          <p:spTgt spid="1082417"/>
                                        </p:tgtEl>
                                        <p:attrNameLst>
                                          <p:attrName>style.visibility</p:attrName>
                                        </p:attrNameLst>
                                      </p:cBhvr>
                                      <p:to>
                                        <p:strVal val="visible"/>
                                      </p:to>
                                    </p:set>
                                    <p:animEffect transition="in" filter="wipe(up)">
                                      <p:cBhvr>
                                        <p:cTn id="41" dur="1000"/>
                                        <p:tgtEl>
                                          <p:spTgt spid="1082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398" grpId="0" animBg="1"/>
      <p:bldP spid="108239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pPr algn="ctr"/>
            <a:r>
              <a:rPr lang="zh-CN" altLang="en-US"/>
              <a:t>本地域名服务器采用递归查询</a:t>
            </a:r>
            <a:br>
              <a:rPr lang="zh-CN" altLang="en-US"/>
            </a:br>
            <a:r>
              <a:rPr lang="zh-CN" altLang="en-US" sz="4000"/>
              <a:t>（比较少用）</a:t>
            </a:r>
            <a:r>
              <a:rPr lang="zh-CN" altLang="en-US"/>
              <a:t> </a:t>
            </a:r>
          </a:p>
        </p:txBody>
      </p:sp>
      <p:sp>
        <p:nvSpPr>
          <p:cNvPr id="1084420" name="Rectangle 4"/>
          <p:cNvSpPr>
            <a:spLocks noChangeArrowheads="1"/>
          </p:cNvSpPr>
          <p:nvPr/>
        </p:nvSpPr>
        <p:spPr bwMode="auto">
          <a:xfrm flipH="1">
            <a:off x="3109913" y="2019300"/>
            <a:ext cx="3035300" cy="2865438"/>
          </a:xfrm>
          <a:prstGeom prst="rect">
            <a:avLst/>
          </a:prstGeom>
          <a:solidFill>
            <a:srgbClr val="FFFF99"/>
          </a:solidFill>
          <a:ln w="9525" algn="ctr">
            <a:noFill/>
            <a:prstDash val="dash"/>
            <a:miter lim="800000"/>
            <a:headEnd/>
            <a:tailEnd/>
          </a:ln>
          <a:effectLst/>
        </p:spPr>
        <p:txBody>
          <a:bodyPr wrap="none" anchor="ctr"/>
          <a:lstStyle/>
          <a:p>
            <a:endParaRPr lang="zh-CN" altLang="en-US"/>
          </a:p>
        </p:txBody>
      </p:sp>
      <p:sp>
        <p:nvSpPr>
          <p:cNvPr id="1084422" name="Text Box 6"/>
          <p:cNvSpPr txBox="1">
            <a:spLocks noChangeArrowheads="1"/>
          </p:cNvSpPr>
          <p:nvPr/>
        </p:nvSpPr>
        <p:spPr bwMode="auto">
          <a:xfrm flipH="1">
            <a:off x="6084888" y="2205038"/>
            <a:ext cx="1784350" cy="558800"/>
          </a:xfrm>
          <a:prstGeom prst="rect">
            <a:avLst/>
          </a:prstGeom>
          <a:noFill/>
          <a:ln w="9525">
            <a:noFill/>
            <a:miter lim="800000"/>
            <a:headEnd/>
            <a:tailEnd/>
          </a:ln>
          <a:effectLst/>
        </p:spPr>
        <p:txBody>
          <a:bodyPr wrap="none">
            <a:spAutoFit/>
          </a:bodyPr>
          <a:lstStyle/>
          <a:p>
            <a:pPr algn="ctr">
              <a:lnSpc>
                <a:spcPct val="85000"/>
              </a:lnSpc>
            </a:pPr>
            <a:r>
              <a:rPr kumimoji="1" lang="zh-CN" altLang="en-US" sz="1800">
                <a:solidFill>
                  <a:schemeClr val="folHlink"/>
                </a:solidFill>
                <a:latin typeface="Arial" charset="0"/>
                <a:ea typeface="黑体" pitchFamily="2" charset="-122"/>
              </a:rPr>
              <a:t>顶级域名服务器</a:t>
            </a:r>
          </a:p>
          <a:p>
            <a:pPr algn="ctr">
              <a:lnSpc>
                <a:spcPct val="85000"/>
              </a:lnSpc>
            </a:pPr>
            <a:r>
              <a:rPr kumimoji="1" lang="en-US" altLang="zh-CN" sz="1800">
                <a:solidFill>
                  <a:schemeClr val="folHlink"/>
                </a:solidFill>
                <a:latin typeface="Arial" charset="0"/>
                <a:ea typeface="黑体" pitchFamily="2" charset="-122"/>
              </a:rPr>
              <a:t>dns.com</a:t>
            </a:r>
          </a:p>
        </p:txBody>
      </p:sp>
      <p:sp>
        <p:nvSpPr>
          <p:cNvPr id="1084423" name="Text Box 7"/>
          <p:cNvSpPr txBox="1">
            <a:spLocks noChangeArrowheads="1"/>
          </p:cNvSpPr>
          <p:nvPr/>
        </p:nvSpPr>
        <p:spPr bwMode="auto">
          <a:xfrm flipH="1">
            <a:off x="5867400" y="4076700"/>
            <a:ext cx="2138363" cy="530225"/>
          </a:xfrm>
          <a:prstGeom prst="rect">
            <a:avLst/>
          </a:prstGeom>
          <a:noFill/>
          <a:ln w="9525">
            <a:noFill/>
            <a:miter lim="800000"/>
            <a:headEnd/>
            <a:tailEnd/>
          </a:ln>
          <a:effectLst/>
        </p:spPr>
        <p:txBody>
          <a:bodyPr>
            <a:spAutoFit/>
          </a:bodyPr>
          <a:lstStyle/>
          <a:p>
            <a:pPr algn="ctr">
              <a:lnSpc>
                <a:spcPct val="80000"/>
              </a:lnSpc>
            </a:pPr>
            <a:r>
              <a:rPr kumimoji="1" lang="zh-CN" altLang="en-US" sz="1800">
                <a:solidFill>
                  <a:schemeClr val="folHlink"/>
                </a:solidFill>
                <a:latin typeface="Arial" charset="0"/>
                <a:ea typeface="黑体" pitchFamily="2" charset="-122"/>
              </a:rPr>
              <a:t>权限</a:t>
            </a:r>
            <a:r>
              <a:rPr kumimoji="1" lang="zh-CN" altLang="zh-CN" sz="1800">
                <a:solidFill>
                  <a:schemeClr val="folHlink"/>
                </a:solidFill>
                <a:latin typeface="Arial" charset="0"/>
                <a:ea typeface="黑体" pitchFamily="2" charset="-122"/>
              </a:rPr>
              <a:t>域名服务</a:t>
            </a:r>
            <a:r>
              <a:rPr kumimoji="1" lang="en-US" altLang="zh-CN" sz="1800">
                <a:solidFill>
                  <a:schemeClr val="folHlink"/>
                </a:solidFill>
                <a:latin typeface="Arial" charset="0"/>
                <a:ea typeface="黑体" pitchFamily="2" charset="-122"/>
              </a:rPr>
              <a:t>dns.abc.com</a:t>
            </a:r>
          </a:p>
        </p:txBody>
      </p:sp>
      <p:sp>
        <p:nvSpPr>
          <p:cNvPr id="1084424" name="Text Box 8"/>
          <p:cNvSpPr txBox="1">
            <a:spLocks noChangeArrowheads="1"/>
          </p:cNvSpPr>
          <p:nvPr/>
        </p:nvSpPr>
        <p:spPr bwMode="auto">
          <a:xfrm flipH="1">
            <a:off x="1419225" y="4005263"/>
            <a:ext cx="1784350" cy="531812"/>
          </a:xfrm>
          <a:prstGeom prst="rect">
            <a:avLst/>
          </a:prstGeom>
          <a:noFill/>
          <a:ln w="9525">
            <a:noFill/>
            <a:miter lim="800000"/>
            <a:headEnd/>
            <a:tailEnd/>
          </a:ln>
          <a:effectLst/>
        </p:spPr>
        <p:txBody>
          <a:bodyPr wrap="none">
            <a:spAutoFit/>
          </a:bodyPr>
          <a:lstStyle/>
          <a:p>
            <a:pPr algn="ctr">
              <a:lnSpc>
                <a:spcPct val="80000"/>
              </a:lnSpc>
            </a:pPr>
            <a:r>
              <a:rPr kumimoji="1" lang="zh-CN" altLang="en-US" sz="1800">
                <a:solidFill>
                  <a:schemeClr val="hlink"/>
                </a:solidFill>
                <a:latin typeface="Arial" charset="0"/>
                <a:ea typeface="黑体" pitchFamily="2" charset="-122"/>
              </a:rPr>
              <a:t>本地域名服务器</a:t>
            </a:r>
          </a:p>
          <a:p>
            <a:pPr algn="ctr">
              <a:lnSpc>
                <a:spcPct val="80000"/>
              </a:lnSpc>
            </a:pPr>
            <a:r>
              <a:rPr kumimoji="1" lang="en-US" altLang="zh-CN" sz="1800">
                <a:solidFill>
                  <a:schemeClr val="hlink"/>
                </a:solidFill>
                <a:latin typeface="Arial" charset="0"/>
                <a:ea typeface="黑体" pitchFamily="2" charset="-122"/>
              </a:rPr>
              <a:t>dns.xyz.com</a:t>
            </a:r>
          </a:p>
        </p:txBody>
      </p:sp>
      <p:pic>
        <p:nvPicPr>
          <p:cNvPr id="1084425" name="Picture 9"/>
          <p:cNvPicPr>
            <a:picLocks noChangeArrowheads="1"/>
          </p:cNvPicPr>
          <p:nvPr/>
        </p:nvPicPr>
        <p:blipFill>
          <a:blip r:embed="rId2" cstate="print"/>
          <a:srcRect/>
          <a:stretch>
            <a:fillRect/>
          </a:stretch>
        </p:blipFill>
        <p:spPr bwMode="auto">
          <a:xfrm flipH="1">
            <a:off x="3321050" y="5875338"/>
            <a:ext cx="473075" cy="517525"/>
          </a:xfrm>
          <a:prstGeom prst="rect">
            <a:avLst/>
          </a:prstGeom>
          <a:noFill/>
          <a:ln w="9525">
            <a:noFill/>
            <a:miter lim="800000"/>
            <a:headEnd/>
            <a:tailEnd/>
          </a:ln>
          <a:effectLst/>
        </p:spPr>
      </p:pic>
      <p:sp>
        <p:nvSpPr>
          <p:cNvPr id="1084426" name="Text Box 10"/>
          <p:cNvSpPr txBox="1">
            <a:spLocks noChangeArrowheads="1"/>
          </p:cNvSpPr>
          <p:nvPr/>
        </p:nvSpPr>
        <p:spPr bwMode="auto">
          <a:xfrm flipH="1">
            <a:off x="3040063" y="6357938"/>
            <a:ext cx="1339850" cy="311150"/>
          </a:xfrm>
          <a:prstGeom prst="rect">
            <a:avLst/>
          </a:prstGeom>
          <a:noFill/>
          <a:ln w="9525">
            <a:noFill/>
            <a:miter lim="800000"/>
            <a:headEnd/>
            <a:tailEnd/>
          </a:ln>
          <a:effectLst/>
        </p:spPr>
        <p:txBody>
          <a:bodyPr wrap="none">
            <a:spAutoFit/>
          </a:bodyPr>
          <a:lstStyle/>
          <a:p>
            <a:pPr>
              <a:lnSpc>
                <a:spcPct val="80000"/>
              </a:lnSpc>
            </a:pPr>
            <a:r>
              <a:rPr kumimoji="1" lang="en-US" altLang="zh-CN" sz="1800">
                <a:solidFill>
                  <a:schemeClr val="folHlink"/>
                </a:solidFill>
                <a:latin typeface="Arial" charset="0"/>
                <a:ea typeface="黑体" pitchFamily="2" charset="-122"/>
              </a:rPr>
              <a:t>m.xyz.com </a:t>
            </a:r>
          </a:p>
        </p:txBody>
      </p:sp>
      <p:sp>
        <p:nvSpPr>
          <p:cNvPr id="1084427" name="Text Box 11"/>
          <p:cNvSpPr txBox="1">
            <a:spLocks noChangeArrowheads="1"/>
          </p:cNvSpPr>
          <p:nvPr/>
        </p:nvSpPr>
        <p:spPr bwMode="auto">
          <a:xfrm flipH="1">
            <a:off x="1647825" y="2205038"/>
            <a:ext cx="1555750" cy="365125"/>
          </a:xfrm>
          <a:prstGeom prst="rect">
            <a:avLst/>
          </a:prstGeom>
          <a:noFill/>
          <a:ln w="9525">
            <a:noFill/>
            <a:miter lim="800000"/>
            <a:headEnd/>
            <a:tailEnd/>
          </a:ln>
          <a:effectLst/>
        </p:spPr>
        <p:txBody>
          <a:bodyPr wrap="none">
            <a:spAutoFit/>
          </a:bodyPr>
          <a:lstStyle/>
          <a:p>
            <a:pPr algn="ctr"/>
            <a:r>
              <a:rPr kumimoji="1" lang="zh-CN" altLang="en-US" sz="1800">
                <a:solidFill>
                  <a:schemeClr val="folHlink"/>
                </a:solidFill>
                <a:latin typeface="Arial" charset="0"/>
                <a:ea typeface="黑体" pitchFamily="2" charset="-122"/>
              </a:rPr>
              <a:t>根域名服务器</a:t>
            </a:r>
          </a:p>
        </p:txBody>
      </p:sp>
      <p:pic>
        <p:nvPicPr>
          <p:cNvPr id="1084430" name="Picture 14"/>
          <p:cNvPicPr>
            <a:picLocks noChangeArrowheads="1"/>
          </p:cNvPicPr>
          <p:nvPr/>
        </p:nvPicPr>
        <p:blipFill>
          <a:blip r:embed="rId3" cstate="print"/>
          <a:srcRect/>
          <a:stretch>
            <a:fillRect/>
          </a:stretch>
        </p:blipFill>
        <p:spPr bwMode="auto">
          <a:xfrm flipH="1">
            <a:off x="3195638" y="3798888"/>
            <a:ext cx="671512" cy="1187450"/>
          </a:xfrm>
          <a:prstGeom prst="rect">
            <a:avLst/>
          </a:prstGeom>
          <a:noFill/>
          <a:ln w="9525">
            <a:noFill/>
            <a:miter lim="800000"/>
            <a:headEnd/>
            <a:tailEnd/>
          </a:ln>
          <a:effectLst/>
        </p:spPr>
      </p:pic>
      <p:pic>
        <p:nvPicPr>
          <p:cNvPr id="1084431" name="Picture 15"/>
          <p:cNvPicPr>
            <a:picLocks noChangeArrowheads="1"/>
          </p:cNvPicPr>
          <p:nvPr/>
        </p:nvPicPr>
        <p:blipFill>
          <a:blip r:embed="rId3" cstate="print"/>
          <a:srcRect/>
          <a:stretch>
            <a:fillRect/>
          </a:stretch>
        </p:blipFill>
        <p:spPr bwMode="auto">
          <a:xfrm flipH="1">
            <a:off x="3195638" y="1985963"/>
            <a:ext cx="671512" cy="1187450"/>
          </a:xfrm>
          <a:prstGeom prst="rect">
            <a:avLst/>
          </a:prstGeom>
          <a:noFill/>
          <a:ln w="9525">
            <a:noFill/>
            <a:miter lim="800000"/>
            <a:headEnd/>
            <a:tailEnd/>
          </a:ln>
          <a:effectLst/>
        </p:spPr>
      </p:pic>
      <p:pic>
        <p:nvPicPr>
          <p:cNvPr id="1084432" name="Picture 16"/>
          <p:cNvPicPr>
            <a:picLocks noChangeArrowheads="1"/>
          </p:cNvPicPr>
          <p:nvPr/>
        </p:nvPicPr>
        <p:blipFill>
          <a:blip r:embed="rId3" cstate="print"/>
          <a:srcRect/>
          <a:stretch>
            <a:fillRect/>
          </a:stretch>
        </p:blipFill>
        <p:spPr bwMode="auto">
          <a:xfrm flipH="1">
            <a:off x="5334000" y="1985963"/>
            <a:ext cx="673100" cy="1187450"/>
          </a:xfrm>
          <a:prstGeom prst="rect">
            <a:avLst/>
          </a:prstGeom>
          <a:noFill/>
          <a:ln w="9525">
            <a:noFill/>
            <a:miter lim="800000"/>
            <a:headEnd/>
            <a:tailEnd/>
          </a:ln>
          <a:effectLst/>
        </p:spPr>
      </p:pic>
      <p:grpSp>
        <p:nvGrpSpPr>
          <p:cNvPr id="1084453" name="Group 37"/>
          <p:cNvGrpSpPr>
            <a:grpSpLocks/>
          </p:cNvGrpSpPr>
          <p:nvPr/>
        </p:nvGrpSpPr>
        <p:grpSpPr bwMode="auto">
          <a:xfrm>
            <a:off x="3108325" y="3086100"/>
            <a:ext cx="455613" cy="919163"/>
            <a:chOff x="1958" y="1944"/>
            <a:chExt cx="287" cy="579"/>
          </a:xfrm>
        </p:grpSpPr>
        <p:sp>
          <p:nvSpPr>
            <p:cNvPr id="1084433" name="Text Box 17"/>
            <p:cNvSpPr txBox="1">
              <a:spLocks noChangeArrowheads="1"/>
            </p:cNvSpPr>
            <p:nvPr/>
          </p:nvSpPr>
          <p:spPr bwMode="auto">
            <a:xfrm flipH="1">
              <a:off x="1958" y="2236"/>
              <a:ext cx="287" cy="2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35" name="Line 19"/>
            <p:cNvSpPr>
              <a:spLocks noChangeShapeType="1"/>
            </p:cNvSpPr>
            <p:nvPr/>
          </p:nvSpPr>
          <p:spPr bwMode="auto">
            <a:xfrm rot="10800000" flipH="1">
              <a:off x="2209" y="1944"/>
              <a:ext cx="0" cy="539"/>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4458" name="Group 42"/>
          <p:cNvGrpSpPr>
            <a:grpSpLocks/>
          </p:cNvGrpSpPr>
          <p:nvPr/>
        </p:nvGrpSpPr>
        <p:grpSpPr bwMode="auto">
          <a:xfrm>
            <a:off x="3568700" y="2971800"/>
            <a:ext cx="455613" cy="969963"/>
            <a:chOff x="2248" y="1872"/>
            <a:chExt cx="287" cy="611"/>
          </a:xfrm>
        </p:grpSpPr>
        <p:sp>
          <p:nvSpPr>
            <p:cNvPr id="1084434" name="Text Box 18"/>
            <p:cNvSpPr txBox="1">
              <a:spLocks noChangeArrowheads="1"/>
            </p:cNvSpPr>
            <p:nvPr/>
          </p:nvSpPr>
          <p:spPr bwMode="auto">
            <a:xfrm flipH="1">
              <a:off x="2248" y="1872"/>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36" name="Line 20"/>
            <p:cNvSpPr>
              <a:spLocks noChangeShapeType="1"/>
            </p:cNvSpPr>
            <p:nvPr/>
          </p:nvSpPr>
          <p:spPr bwMode="auto">
            <a:xfrm rot="-10800000" flipH="1" flipV="1">
              <a:off x="2301" y="1944"/>
              <a:ext cx="0" cy="539"/>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4454" name="Group 38"/>
          <p:cNvGrpSpPr>
            <a:grpSpLocks/>
          </p:cNvGrpSpPr>
          <p:nvPr/>
        </p:nvGrpSpPr>
        <p:grpSpPr bwMode="auto">
          <a:xfrm>
            <a:off x="3736975" y="2325688"/>
            <a:ext cx="1681163" cy="455612"/>
            <a:chOff x="2354" y="1465"/>
            <a:chExt cx="1059" cy="287"/>
          </a:xfrm>
        </p:grpSpPr>
        <p:sp>
          <p:nvSpPr>
            <p:cNvPr id="1084429" name="Text Box 13"/>
            <p:cNvSpPr txBox="1">
              <a:spLocks noChangeArrowheads="1"/>
            </p:cNvSpPr>
            <p:nvPr/>
          </p:nvSpPr>
          <p:spPr bwMode="auto">
            <a:xfrm flipH="1">
              <a:off x="2354" y="1465"/>
              <a:ext cx="286" cy="2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37" name="Line 21"/>
            <p:cNvSpPr>
              <a:spLocks noChangeShapeType="1"/>
            </p:cNvSpPr>
            <p:nvPr/>
          </p:nvSpPr>
          <p:spPr bwMode="auto">
            <a:xfrm rot="10800000" flipH="1">
              <a:off x="2444" y="1728"/>
              <a:ext cx="969" cy="0"/>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pic>
        <p:nvPicPr>
          <p:cNvPr id="1084438" name="Picture 22"/>
          <p:cNvPicPr>
            <a:picLocks noChangeArrowheads="1"/>
          </p:cNvPicPr>
          <p:nvPr/>
        </p:nvPicPr>
        <p:blipFill>
          <a:blip r:embed="rId3" cstate="print"/>
          <a:srcRect/>
          <a:stretch>
            <a:fillRect/>
          </a:stretch>
        </p:blipFill>
        <p:spPr bwMode="auto">
          <a:xfrm flipH="1">
            <a:off x="5418138" y="3798888"/>
            <a:ext cx="673100" cy="1187450"/>
          </a:xfrm>
          <a:prstGeom prst="rect">
            <a:avLst/>
          </a:prstGeom>
          <a:noFill/>
          <a:ln w="9525">
            <a:noFill/>
            <a:miter lim="800000"/>
            <a:headEnd/>
            <a:tailEnd/>
          </a:ln>
          <a:effectLst/>
        </p:spPr>
      </p:pic>
      <p:sp>
        <p:nvSpPr>
          <p:cNvPr id="1084439" name="Text Box 23"/>
          <p:cNvSpPr txBox="1">
            <a:spLocks noChangeArrowheads="1"/>
          </p:cNvSpPr>
          <p:nvPr/>
        </p:nvSpPr>
        <p:spPr bwMode="auto">
          <a:xfrm flipH="1">
            <a:off x="4121150" y="2054225"/>
            <a:ext cx="1098550" cy="366713"/>
          </a:xfrm>
          <a:prstGeom prst="rect">
            <a:avLst/>
          </a:prstGeom>
          <a:solidFill>
            <a:schemeClr val="bg1"/>
          </a:solidFill>
          <a:ln w="9525">
            <a:noFill/>
            <a:miter lim="800000"/>
            <a:headEnd/>
            <a:tailEnd/>
          </a:ln>
          <a:effectLst/>
        </p:spPr>
        <p:txBody>
          <a:bodyPr wrap="none">
            <a:spAutoFit/>
          </a:bodyPr>
          <a:lstStyle/>
          <a:p>
            <a:pPr algn="ctr"/>
            <a:r>
              <a:rPr kumimoji="1" lang="zh-CN" altLang="en-US" sz="1800">
                <a:solidFill>
                  <a:schemeClr val="folHlink"/>
                </a:solidFill>
                <a:latin typeface="Arial" charset="0"/>
                <a:ea typeface="黑体" pitchFamily="2" charset="-122"/>
              </a:rPr>
              <a:t>递归查询</a:t>
            </a:r>
          </a:p>
        </p:txBody>
      </p:sp>
      <p:sp>
        <p:nvSpPr>
          <p:cNvPr id="1084440" name="Text Box 24"/>
          <p:cNvSpPr txBox="1">
            <a:spLocks noChangeArrowheads="1"/>
          </p:cNvSpPr>
          <p:nvPr/>
        </p:nvSpPr>
        <p:spPr bwMode="auto">
          <a:xfrm flipH="1">
            <a:off x="2851150" y="4941888"/>
            <a:ext cx="641350" cy="615950"/>
          </a:xfrm>
          <a:prstGeom prst="rect">
            <a:avLst/>
          </a:prstGeom>
          <a:noFill/>
          <a:ln w="9525">
            <a:noFill/>
            <a:miter lim="800000"/>
            <a:headEnd/>
            <a:tailEnd/>
          </a:ln>
          <a:effectLst/>
        </p:spPr>
        <p:txBody>
          <a:bodyPr wrap="none">
            <a:spAutoFit/>
          </a:bodyPr>
          <a:lstStyle/>
          <a:p>
            <a:pPr algn="ctr"/>
            <a:r>
              <a:rPr kumimoji="1" lang="zh-CN" altLang="en-US" sz="1800">
                <a:solidFill>
                  <a:schemeClr val="folHlink"/>
                </a:solidFill>
                <a:latin typeface="Arial" charset="0"/>
                <a:ea typeface="黑体" pitchFamily="2" charset="-122"/>
              </a:rPr>
              <a:t>递归</a:t>
            </a:r>
          </a:p>
          <a:p>
            <a:pPr algn="ctr">
              <a:lnSpc>
                <a:spcPct val="90000"/>
              </a:lnSpc>
            </a:pPr>
            <a:r>
              <a:rPr kumimoji="1" lang="zh-CN" altLang="en-US" sz="1800">
                <a:solidFill>
                  <a:schemeClr val="folHlink"/>
                </a:solidFill>
                <a:latin typeface="Arial" charset="0"/>
                <a:ea typeface="黑体" pitchFamily="2" charset="-122"/>
              </a:rPr>
              <a:t>查询</a:t>
            </a:r>
          </a:p>
        </p:txBody>
      </p:sp>
      <p:grpSp>
        <p:nvGrpSpPr>
          <p:cNvPr id="1084452" name="Group 36"/>
          <p:cNvGrpSpPr>
            <a:grpSpLocks/>
          </p:cNvGrpSpPr>
          <p:nvPr/>
        </p:nvGrpSpPr>
        <p:grpSpPr bwMode="auto">
          <a:xfrm>
            <a:off x="3108325" y="4933950"/>
            <a:ext cx="455613" cy="952500"/>
            <a:chOff x="1958" y="3108"/>
            <a:chExt cx="287" cy="600"/>
          </a:xfrm>
        </p:grpSpPr>
        <p:sp>
          <p:nvSpPr>
            <p:cNvPr id="1084441" name="Text Box 25"/>
            <p:cNvSpPr txBox="1">
              <a:spLocks noChangeArrowheads="1"/>
            </p:cNvSpPr>
            <p:nvPr/>
          </p:nvSpPr>
          <p:spPr bwMode="auto">
            <a:xfrm flipH="1">
              <a:off x="1958" y="3420"/>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43" name="Line 27"/>
            <p:cNvSpPr>
              <a:spLocks noChangeShapeType="1"/>
            </p:cNvSpPr>
            <p:nvPr/>
          </p:nvSpPr>
          <p:spPr bwMode="auto">
            <a:xfrm rot="10800000" flipH="1">
              <a:off x="2209" y="3108"/>
              <a:ext cx="0" cy="539"/>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4459" name="Group 43"/>
          <p:cNvGrpSpPr>
            <a:grpSpLocks/>
          </p:cNvGrpSpPr>
          <p:nvPr/>
        </p:nvGrpSpPr>
        <p:grpSpPr bwMode="auto">
          <a:xfrm>
            <a:off x="3595688" y="4845050"/>
            <a:ext cx="2501900" cy="944563"/>
            <a:chOff x="2265" y="3052"/>
            <a:chExt cx="1576" cy="595"/>
          </a:xfrm>
        </p:grpSpPr>
        <p:sp>
          <p:nvSpPr>
            <p:cNvPr id="1084421" name="Text Box 5"/>
            <p:cNvSpPr txBox="1">
              <a:spLocks noChangeArrowheads="1"/>
            </p:cNvSpPr>
            <p:nvPr/>
          </p:nvSpPr>
          <p:spPr bwMode="auto">
            <a:xfrm flipH="1">
              <a:off x="2339" y="3327"/>
              <a:ext cx="1502" cy="196"/>
            </a:xfrm>
            <a:prstGeom prst="rect">
              <a:avLst/>
            </a:prstGeom>
            <a:noFill/>
            <a:ln w="9525">
              <a:noFill/>
              <a:miter lim="800000"/>
              <a:headEnd/>
              <a:tailEnd/>
            </a:ln>
            <a:effectLst/>
          </p:spPr>
          <p:txBody>
            <a:bodyPr wrap="none">
              <a:spAutoFit/>
            </a:bodyPr>
            <a:lstStyle/>
            <a:p>
              <a:pPr>
                <a:lnSpc>
                  <a:spcPct val="80000"/>
                </a:lnSpc>
              </a:pPr>
              <a:r>
                <a:rPr kumimoji="1" lang="en-US" altLang="zh-CN" sz="1800">
                  <a:solidFill>
                    <a:schemeClr val="folHlink"/>
                  </a:solidFill>
                  <a:latin typeface="Arial" charset="0"/>
                  <a:ea typeface="黑体" pitchFamily="2" charset="-122"/>
                </a:rPr>
                <a:t> y.abc.com</a:t>
              </a:r>
              <a:r>
                <a:rPr kumimoji="1" lang="en-US" altLang="zh-CN" sz="900">
                  <a:solidFill>
                    <a:schemeClr val="folHlink"/>
                  </a:solidFill>
                  <a:latin typeface="Arial" charset="0"/>
                  <a:ea typeface="黑体" pitchFamily="2" charset="-122"/>
                </a:rPr>
                <a:t> </a:t>
              </a:r>
              <a:r>
                <a:rPr kumimoji="1" lang="zh-CN" altLang="en-US" sz="1800">
                  <a:solidFill>
                    <a:schemeClr val="folHlink"/>
                  </a:solidFill>
                  <a:latin typeface="Arial" charset="0"/>
                  <a:ea typeface="黑体" pitchFamily="2" charset="-122"/>
                </a:rPr>
                <a:t>的</a:t>
              </a:r>
              <a:r>
                <a:rPr kumimoji="1" lang="zh-CN" altLang="en-US" sz="1400">
                  <a:solidFill>
                    <a:schemeClr val="folHlink"/>
                  </a:solidFill>
                  <a:latin typeface="Arial" charset="0"/>
                  <a:ea typeface="黑体" pitchFamily="2" charset="-122"/>
                </a:rPr>
                <a:t> </a:t>
              </a:r>
              <a:r>
                <a:rPr kumimoji="1" lang="en-US" altLang="zh-CN" sz="1800">
                  <a:solidFill>
                    <a:schemeClr val="folHlink"/>
                  </a:solidFill>
                  <a:latin typeface="Arial" charset="0"/>
                  <a:ea typeface="黑体" pitchFamily="2" charset="-122"/>
                </a:rPr>
                <a:t>IP</a:t>
              </a:r>
              <a:r>
                <a:rPr kumimoji="1" lang="en-US" altLang="zh-CN" sz="1400">
                  <a:solidFill>
                    <a:schemeClr val="folHlink"/>
                  </a:solidFill>
                  <a:latin typeface="Arial" charset="0"/>
                  <a:ea typeface="黑体" pitchFamily="2" charset="-122"/>
                </a:rPr>
                <a:t> </a:t>
              </a:r>
              <a:r>
                <a:rPr kumimoji="1" lang="zh-CN" altLang="en-US" sz="1800">
                  <a:solidFill>
                    <a:schemeClr val="folHlink"/>
                  </a:solidFill>
                  <a:latin typeface="Arial" charset="0"/>
                  <a:ea typeface="黑体" pitchFamily="2" charset="-122"/>
                </a:rPr>
                <a:t>地址 </a:t>
              </a:r>
            </a:p>
          </p:txBody>
        </p:sp>
        <p:sp>
          <p:nvSpPr>
            <p:cNvPr id="1084442" name="Text Box 26"/>
            <p:cNvSpPr txBox="1">
              <a:spLocks noChangeArrowheads="1"/>
            </p:cNvSpPr>
            <p:nvPr/>
          </p:nvSpPr>
          <p:spPr bwMode="auto">
            <a:xfrm flipH="1">
              <a:off x="2265" y="3052"/>
              <a:ext cx="287" cy="2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44" name="Line 28"/>
            <p:cNvSpPr>
              <a:spLocks noChangeShapeType="1"/>
            </p:cNvSpPr>
            <p:nvPr/>
          </p:nvSpPr>
          <p:spPr bwMode="auto">
            <a:xfrm rot="-10800000" flipH="1" flipV="1">
              <a:off x="2301" y="3108"/>
              <a:ext cx="0" cy="539"/>
            </a:xfrm>
            <a:prstGeom prst="line">
              <a:avLst/>
            </a:prstGeom>
            <a:noFill/>
            <a:ln w="38100">
              <a:solidFill>
                <a:schemeClr val="folHlink"/>
              </a:solidFill>
              <a:round/>
              <a:headEnd/>
              <a:tailEnd type="triangle" w="sm" len="med"/>
            </a:ln>
            <a:effectLst/>
          </p:spPr>
          <p:txBody>
            <a:bodyPr wrap="none" anchor="ctr"/>
            <a:lstStyle/>
            <a:p>
              <a:endParaRPr lang="zh-CN" altLang="en-US"/>
            </a:p>
          </p:txBody>
        </p:sp>
        <p:sp>
          <p:nvSpPr>
            <p:cNvPr id="1084445" name="Rectangle 29"/>
            <p:cNvSpPr>
              <a:spLocks noChangeArrowheads="1"/>
            </p:cNvSpPr>
            <p:nvPr/>
          </p:nvSpPr>
          <p:spPr bwMode="auto">
            <a:xfrm>
              <a:off x="2393" y="3321"/>
              <a:ext cx="1398" cy="249"/>
            </a:xfrm>
            <a:prstGeom prst="rect">
              <a:avLst/>
            </a:prstGeom>
            <a:noFill/>
            <a:ln w="9525">
              <a:solidFill>
                <a:schemeClr val="tx1"/>
              </a:solidFill>
              <a:miter lim="800000"/>
              <a:headEnd/>
              <a:tailEnd/>
            </a:ln>
            <a:effectLst/>
          </p:spPr>
          <p:txBody>
            <a:bodyPr wrap="none" anchor="ctr"/>
            <a:lstStyle/>
            <a:p>
              <a:endParaRPr lang="zh-CN" altLang="en-US"/>
            </a:p>
          </p:txBody>
        </p:sp>
      </p:grpSp>
      <p:grpSp>
        <p:nvGrpSpPr>
          <p:cNvPr id="1084457" name="Group 41"/>
          <p:cNvGrpSpPr>
            <a:grpSpLocks/>
          </p:cNvGrpSpPr>
          <p:nvPr/>
        </p:nvGrpSpPr>
        <p:grpSpPr bwMode="auto">
          <a:xfrm>
            <a:off x="3879850" y="2827338"/>
            <a:ext cx="1681163" cy="457200"/>
            <a:chOff x="2444" y="1781"/>
            <a:chExt cx="1059" cy="288"/>
          </a:xfrm>
        </p:grpSpPr>
        <p:sp>
          <p:nvSpPr>
            <p:cNvPr id="1084428" name="Text Box 12"/>
            <p:cNvSpPr txBox="1">
              <a:spLocks noChangeArrowheads="1"/>
            </p:cNvSpPr>
            <p:nvPr/>
          </p:nvSpPr>
          <p:spPr bwMode="auto">
            <a:xfrm flipH="1">
              <a:off x="3216" y="1781"/>
              <a:ext cx="287" cy="288"/>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46" name="Line 30"/>
            <p:cNvSpPr>
              <a:spLocks noChangeShapeType="1"/>
            </p:cNvSpPr>
            <p:nvPr/>
          </p:nvSpPr>
          <p:spPr bwMode="auto">
            <a:xfrm rot="-10800000">
              <a:off x="2444" y="1836"/>
              <a:ext cx="969" cy="0"/>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4456" name="Group 40"/>
          <p:cNvGrpSpPr>
            <a:grpSpLocks/>
          </p:cNvGrpSpPr>
          <p:nvPr/>
        </p:nvGrpSpPr>
        <p:grpSpPr bwMode="auto">
          <a:xfrm>
            <a:off x="5268913" y="3008313"/>
            <a:ext cx="455612" cy="947737"/>
            <a:chOff x="3319" y="1895"/>
            <a:chExt cx="287" cy="597"/>
          </a:xfrm>
        </p:grpSpPr>
        <p:sp>
          <p:nvSpPr>
            <p:cNvPr id="1084447" name="Text Box 31"/>
            <p:cNvSpPr txBox="1">
              <a:spLocks noChangeArrowheads="1"/>
            </p:cNvSpPr>
            <p:nvPr/>
          </p:nvSpPr>
          <p:spPr bwMode="auto">
            <a:xfrm flipH="1">
              <a:off x="3319" y="2205"/>
              <a:ext cx="287" cy="2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49" name="Line 33"/>
            <p:cNvSpPr>
              <a:spLocks noChangeShapeType="1"/>
            </p:cNvSpPr>
            <p:nvPr/>
          </p:nvSpPr>
          <p:spPr bwMode="auto">
            <a:xfrm rot="10800000" flipH="1">
              <a:off x="3586" y="1895"/>
              <a:ext cx="0" cy="539"/>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grpSp>
        <p:nvGrpSpPr>
          <p:cNvPr id="1084455" name="Group 39"/>
          <p:cNvGrpSpPr>
            <a:grpSpLocks/>
          </p:cNvGrpSpPr>
          <p:nvPr/>
        </p:nvGrpSpPr>
        <p:grpSpPr bwMode="auto">
          <a:xfrm>
            <a:off x="5764213" y="2941638"/>
            <a:ext cx="455612" cy="922337"/>
            <a:chOff x="3631" y="1853"/>
            <a:chExt cx="287" cy="581"/>
          </a:xfrm>
        </p:grpSpPr>
        <p:sp>
          <p:nvSpPr>
            <p:cNvPr id="1084448" name="Text Box 32"/>
            <p:cNvSpPr txBox="1">
              <a:spLocks noChangeArrowheads="1"/>
            </p:cNvSpPr>
            <p:nvPr/>
          </p:nvSpPr>
          <p:spPr bwMode="auto">
            <a:xfrm flipH="1">
              <a:off x="3631" y="1853"/>
              <a:ext cx="287" cy="287"/>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sym typeface="Wingdings" pitchFamily="2" charset="2"/>
                </a:rPr>
                <a:t></a:t>
              </a:r>
            </a:p>
          </p:txBody>
        </p:sp>
        <p:sp>
          <p:nvSpPr>
            <p:cNvPr id="1084450" name="Line 34"/>
            <p:cNvSpPr>
              <a:spLocks noChangeShapeType="1"/>
            </p:cNvSpPr>
            <p:nvPr/>
          </p:nvSpPr>
          <p:spPr bwMode="auto">
            <a:xfrm rot="-10800000" flipH="1" flipV="1">
              <a:off x="3677" y="1895"/>
              <a:ext cx="0" cy="539"/>
            </a:xfrm>
            <a:prstGeom prst="line">
              <a:avLst/>
            </a:prstGeom>
            <a:noFill/>
            <a:ln w="38100">
              <a:solidFill>
                <a:schemeClr val="folHlink"/>
              </a:solidFill>
              <a:round/>
              <a:headEnd/>
              <a:tailEnd type="triangle" w="sm" len="med"/>
            </a:ln>
            <a:effectLst/>
          </p:spPr>
          <p:txBody>
            <a:bodyPr wrap="none" anchor="ctr"/>
            <a:lstStyle/>
            <a:p>
              <a:endParaRPr lang="zh-CN" altLang="en-US"/>
            </a:p>
          </p:txBody>
        </p:sp>
      </p:grpSp>
      <p:sp>
        <p:nvSpPr>
          <p:cNvPr id="1084460" name="Text Box 44"/>
          <p:cNvSpPr txBox="1">
            <a:spLocks noChangeArrowheads="1"/>
          </p:cNvSpPr>
          <p:nvPr/>
        </p:nvSpPr>
        <p:spPr bwMode="auto">
          <a:xfrm flipH="1">
            <a:off x="3636963" y="5949950"/>
            <a:ext cx="3527425" cy="311150"/>
          </a:xfrm>
          <a:prstGeom prst="rect">
            <a:avLst/>
          </a:prstGeom>
          <a:noFill/>
          <a:ln w="9525">
            <a:noFill/>
            <a:miter lim="800000"/>
            <a:headEnd/>
            <a:tailEnd/>
          </a:ln>
          <a:effectLst/>
        </p:spPr>
        <p:txBody>
          <a:bodyPr>
            <a:spAutoFit/>
          </a:bodyPr>
          <a:lstStyle/>
          <a:p>
            <a:pPr algn="ctr">
              <a:lnSpc>
                <a:spcPct val="80000"/>
              </a:lnSpc>
            </a:pPr>
            <a:r>
              <a:rPr kumimoji="1" lang="zh-CN" altLang="en-US" sz="1800">
                <a:solidFill>
                  <a:schemeClr val="folHlink"/>
                </a:solidFill>
                <a:latin typeface="Arial" charset="0"/>
                <a:ea typeface="黑体" pitchFamily="2" charset="-122"/>
              </a:rPr>
              <a:t>需要查找 </a:t>
            </a:r>
            <a:r>
              <a:rPr kumimoji="1" lang="en-US" altLang="zh-CN" sz="1800">
                <a:solidFill>
                  <a:schemeClr val="folHlink"/>
                </a:solidFill>
                <a:latin typeface="Arial" charset="0"/>
                <a:ea typeface="黑体" pitchFamily="2" charset="-122"/>
              </a:rPr>
              <a:t>y.abc.com </a:t>
            </a:r>
            <a:r>
              <a:rPr kumimoji="1" lang="zh-CN" altLang="en-US" sz="1800">
                <a:solidFill>
                  <a:schemeClr val="folHlink"/>
                </a:solidFill>
                <a:latin typeface="Arial" charset="0"/>
                <a:ea typeface="黑体" pitchFamily="2" charset="-122"/>
              </a:rPr>
              <a:t>的 </a:t>
            </a:r>
            <a:r>
              <a:rPr kumimoji="1" lang="en-US" altLang="zh-CN" sz="1800">
                <a:solidFill>
                  <a:schemeClr val="folHlink"/>
                </a:solidFill>
                <a:latin typeface="Arial" charset="0"/>
                <a:ea typeface="黑体" pitchFamily="2" charset="-122"/>
              </a:rPr>
              <a:t>IP </a:t>
            </a:r>
            <a:r>
              <a:rPr kumimoji="1" lang="zh-CN" altLang="en-US" sz="1800">
                <a:solidFill>
                  <a:schemeClr val="folHlink"/>
                </a:solidFill>
                <a:latin typeface="Arial" charset="0"/>
                <a:ea typeface="黑体" pitchFamily="2" charset="-122"/>
              </a:rPr>
              <a:t>地址</a:t>
            </a:r>
          </a:p>
        </p:txBody>
      </p:sp>
      <p:sp>
        <p:nvSpPr>
          <p:cNvPr id="45" name="灯片编号占位符 44"/>
          <p:cNvSpPr>
            <a:spLocks noGrp="1"/>
          </p:cNvSpPr>
          <p:nvPr>
            <p:ph type="sldNum" sz="quarter" idx="12"/>
          </p:nvPr>
        </p:nvSpPr>
        <p:spPr/>
        <p:txBody>
          <a:bodyPr/>
          <a:lstStyle/>
          <a:p>
            <a:fld id="{33658E32-E280-4F3B-B91F-4FFDC8F9B0E3}" type="slidenum">
              <a:rPr lang="en-US" altLang="zh-CN" smtClean="0"/>
              <a:pPr/>
              <a:t>27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84452"/>
                                        </p:tgtEl>
                                        <p:attrNameLst>
                                          <p:attrName>style.visibility</p:attrName>
                                        </p:attrNameLst>
                                      </p:cBhvr>
                                      <p:to>
                                        <p:strVal val="visible"/>
                                      </p:to>
                                    </p:set>
                                    <p:animEffect transition="in" filter="wipe(down)">
                                      <p:cBhvr>
                                        <p:cTn id="7" dur="1000"/>
                                        <p:tgtEl>
                                          <p:spTgt spid="1084452"/>
                                        </p:tgtEl>
                                      </p:cBhvr>
                                    </p:animEffect>
                                  </p:childTnLst>
                                </p:cTn>
                              </p:par>
                            </p:childTnLst>
                          </p:cTn>
                        </p:par>
                        <p:par>
                          <p:cTn id="8" fill="hold">
                            <p:stCondLst>
                              <p:cond delay="1000"/>
                            </p:stCondLst>
                            <p:childTnLst>
                              <p:par>
                                <p:cTn id="9" presetID="1" presetClass="entr" presetSubtype="0" fill="hold" grpId="0" nodeType="afterEffect">
                                  <p:stCondLst>
                                    <p:cond delay="500"/>
                                  </p:stCondLst>
                                  <p:childTnLst>
                                    <p:set>
                                      <p:cBhvr>
                                        <p:cTn id="10" dur="1" fill="hold">
                                          <p:stCondLst>
                                            <p:cond delay="0"/>
                                          </p:stCondLst>
                                        </p:cTn>
                                        <p:tgtEl>
                                          <p:spTgt spid="1084440"/>
                                        </p:tgtEl>
                                        <p:attrNameLst>
                                          <p:attrName>style.visibility</p:attrName>
                                        </p:attrNameLst>
                                      </p:cBhvr>
                                      <p:to>
                                        <p:strVal val="visible"/>
                                      </p:to>
                                    </p:set>
                                  </p:childTnLst>
                                </p:cTn>
                              </p:par>
                            </p:childTnLst>
                          </p:cTn>
                        </p:par>
                        <p:par>
                          <p:cTn id="11" fill="hold">
                            <p:stCondLst>
                              <p:cond delay="1500"/>
                            </p:stCondLst>
                            <p:childTnLst>
                              <p:par>
                                <p:cTn id="12" presetID="22" presetClass="entr" presetSubtype="4" fill="hold" nodeType="afterEffect">
                                  <p:stCondLst>
                                    <p:cond delay="500"/>
                                  </p:stCondLst>
                                  <p:childTnLst>
                                    <p:set>
                                      <p:cBhvr>
                                        <p:cTn id="13" dur="1" fill="hold">
                                          <p:stCondLst>
                                            <p:cond delay="0"/>
                                          </p:stCondLst>
                                        </p:cTn>
                                        <p:tgtEl>
                                          <p:spTgt spid="1084453"/>
                                        </p:tgtEl>
                                        <p:attrNameLst>
                                          <p:attrName>style.visibility</p:attrName>
                                        </p:attrNameLst>
                                      </p:cBhvr>
                                      <p:to>
                                        <p:strVal val="visible"/>
                                      </p:to>
                                    </p:set>
                                    <p:animEffect transition="in" filter="wipe(down)">
                                      <p:cBhvr>
                                        <p:cTn id="14" dur="1000"/>
                                        <p:tgtEl>
                                          <p:spTgt spid="1084453"/>
                                        </p:tgtEl>
                                      </p:cBhvr>
                                    </p:animEffect>
                                  </p:childTnLst>
                                </p:cTn>
                              </p:par>
                            </p:childTnLst>
                          </p:cTn>
                        </p:par>
                        <p:par>
                          <p:cTn id="15" fill="hold">
                            <p:stCondLst>
                              <p:cond delay="3000"/>
                            </p:stCondLst>
                            <p:childTnLst>
                              <p:par>
                                <p:cTn id="16" presetID="1" presetClass="entr" presetSubtype="0" fill="hold" grpId="0" nodeType="afterEffect">
                                  <p:stCondLst>
                                    <p:cond delay="500"/>
                                  </p:stCondLst>
                                  <p:childTnLst>
                                    <p:set>
                                      <p:cBhvr>
                                        <p:cTn id="17" dur="1" fill="hold">
                                          <p:stCondLst>
                                            <p:cond delay="0"/>
                                          </p:stCondLst>
                                        </p:cTn>
                                        <p:tgtEl>
                                          <p:spTgt spid="1084439"/>
                                        </p:tgtEl>
                                        <p:attrNameLst>
                                          <p:attrName>style.visibility</p:attrName>
                                        </p:attrNameLst>
                                      </p:cBhvr>
                                      <p:to>
                                        <p:strVal val="visible"/>
                                      </p:to>
                                    </p:set>
                                  </p:childTnLst>
                                </p:cTn>
                              </p:par>
                            </p:childTnLst>
                          </p:cTn>
                        </p:par>
                        <p:par>
                          <p:cTn id="18" fill="hold">
                            <p:stCondLst>
                              <p:cond delay="3500"/>
                            </p:stCondLst>
                            <p:childTnLst>
                              <p:par>
                                <p:cTn id="19" presetID="22" presetClass="entr" presetSubtype="8" fill="hold" nodeType="afterEffect">
                                  <p:stCondLst>
                                    <p:cond delay="500"/>
                                  </p:stCondLst>
                                  <p:childTnLst>
                                    <p:set>
                                      <p:cBhvr>
                                        <p:cTn id="20" dur="1" fill="hold">
                                          <p:stCondLst>
                                            <p:cond delay="0"/>
                                          </p:stCondLst>
                                        </p:cTn>
                                        <p:tgtEl>
                                          <p:spTgt spid="1084454"/>
                                        </p:tgtEl>
                                        <p:attrNameLst>
                                          <p:attrName>style.visibility</p:attrName>
                                        </p:attrNameLst>
                                      </p:cBhvr>
                                      <p:to>
                                        <p:strVal val="visible"/>
                                      </p:to>
                                    </p:set>
                                    <p:animEffect transition="in" filter="wipe(left)">
                                      <p:cBhvr>
                                        <p:cTn id="21" dur="1000"/>
                                        <p:tgtEl>
                                          <p:spTgt spid="1084454"/>
                                        </p:tgtEl>
                                      </p:cBhvr>
                                    </p:animEffect>
                                  </p:childTnLst>
                                </p:cTn>
                              </p:par>
                            </p:childTnLst>
                          </p:cTn>
                        </p:par>
                        <p:par>
                          <p:cTn id="22" fill="hold">
                            <p:stCondLst>
                              <p:cond delay="5000"/>
                            </p:stCondLst>
                            <p:childTnLst>
                              <p:par>
                                <p:cTn id="23" presetID="22" presetClass="entr" presetSubtype="1" fill="hold" nodeType="afterEffect">
                                  <p:stCondLst>
                                    <p:cond delay="500"/>
                                  </p:stCondLst>
                                  <p:childTnLst>
                                    <p:set>
                                      <p:cBhvr>
                                        <p:cTn id="24" dur="1" fill="hold">
                                          <p:stCondLst>
                                            <p:cond delay="0"/>
                                          </p:stCondLst>
                                        </p:cTn>
                                        <p:tgtEl>
                                          <p:spTgt spid="1084455"/>
                                        </p:tgtEl>
                                        <p:attrNameLst>
                                          <p:attrName>style.visibility</p:attrName>
                                        </p:attrNameLst>
                                      </p:cBhvr>
                                      <p:to>
                                        <p:strVal val="visible"/>
                                      </p:to>
                                    </p:set>
                                    <p:animEffect transition="in" filter="wipe(up)">
                                      <p:cBhvr>
                                        <p:cTn id="25" dur="1000"/>
                                        <p:tgtEl>
                                          <p:spTgt spid="1084455"/>
                                        </p:tgtEl>
                                      </p:cBhvr>
                                    </p:animEffect>
                                  </p:childTnLst>
                                </p:cTn>
                              </p:par>
                            </p:childTnLst>
                          </p:cTn>
                        </p:par>
                        <p:par>
                          <p:cTn id="26" fill="hold">
                            <p:stCondLst>
                              <p:cond delay="6500"/>
                            </p:stCondLst>
                            <p:childTnLst>
                              <p:par>
                                <p:cTn id="27" presetID="22" presetClass="entr" presetSubtype="4" fill="hold" nodeType="afterEffect">
                                  <p:stCondLst>
                                    <p:cond delay="500"/>
                                  </p:stCondLst>
                                  <p:childTnLst>
                                    <p:set>
                                      <p:cBhvr>
                                        <p:cTn id="28" dur="1" fill="hold">
                                          <p:stCondLst>
                                            <p:cond delay="0"/>
                                          </p:stCondLst>
                                        </p:cTn>
                                        <p:tgtEl>
                                          <p:spTgt spid="1084456"/>
                                        </p:tgtEl>
                                        <p:attrNameLst>
                                          <p:attrName>style.visibility</p:attrName>
                                        </p:attrNameLst>
                                      </p:cBhvr>
                                      <p:to>
                                        <p:strVal val="visible"/>
                                      </p:to>
                                    </p:set>
                                    <p:animEffect transition="in" filter="wipe(down)">
                                      <p:cBhvr>
                                        <p:cTn id="29" dur="1000"/>
                                        <p:tgtEl>
                                          <p:spTgt spid="1084456"/>
                                        </p:tgtEl>
                                      </p:cBhvr>
                                    </p:animEffect>
                                  </p:childTnLst>
                                </p:cTn>
                              </p:par>
                            </p:childTnLst>
                          </p:cTn>
                        </p:par>
                        <p:par>
                          <p:cTn id="30" fill="hold">
                            <p:stCondLst>
                              <p:cond delay="8000"/>
                            </p:stCondLst>
                            <p:childTnLst>
                              <p:par>
                                <p:cTn id="31" presetID="22" presetClass="entr" presetSubtype="2" fill="hold" nodeType="afterEffect">
                                  <p:stCondLst>
                                    <p:cond delay="500"/>
                                  </p:stCondLst>
                                  <p:childTnLst>
                                    <p:set>
                                      <p:cBhvr>
                                        <p:cTn id="32" dur="1" fill="hold">
                                          <p:stCondLst>
                                            <p:cond delay="0"/>
                                          </p:stCondLst>
                                        </p:cTn>
                                        <p:tgtEl>
                                          <p:spTgt spid="1084457"/>
                                        </p:tgtEl>
                                        <p:attrNameLst>
                                          <p:attrName>style.visibility</p:attrName>
                                        </p:attrNameLst>
                                      </p:cBhvr>
                                      <p:to>
                                        <p:strVal val="visible"/>
                                      </p:to>
                                    </p:set>
                                    <p:animEffect transition="in" filter="wipe(right)">
                                      <p:cBhvr>
                                        <p:cTn id="33" dur="1000"/>
                                        <p:tgtEl>
                                          <p:spTgt spid="1084457"/>
                                        </p:tgtEl>
                                      </p:cBhvr>
                                    </p:animEffect>
                                  </p:childTnLst>
                                </p:cTn>
                              </p:par>
                            </p:childTnLst>
                          </p:cTn>
                        </p:par>
                        <p:par>
                          <p:cTn id="34" fill="hold">
                            <p:stCondLst>
                              <p:cond delay="9500"/>
                            </p:stCondLst>
                            <p:childTnLst>
                              <p:par>
                                <p:cTn id="35" presetID="22" presetClass="entr" presetSubtype="1" fill="hold" nodeType="afterEffect">
                                  <p:stCondLst>
                                    <p:cond delay="500"/>
                                  </p:stCondLst>
                                  <p:childTnLst>
                                    <p:set>
                                      <p:cBhvr>
                                        <p:cTn id="36" dur="1" fill="hold">
                                          <p:stCondLst>
                                            <p:cond delay="0"/>
                                          </p:stCondLst>
                                        </p:cTn>
                                        <p:tgtEl>
                                          <p:spTgt spid="1084458"/>
                                        </p:tgtEl>
                                        <p:attrNameLst>
                                          <p:attrName>style.visibility</p:attrName>
                                        </p:attrNameLst>
                                      </p:cBhvr>
                                      <p:to>
                                        <p:strVal val="visible"/>
                                      </p:to>
                                    </p:set>
                                    <p:animEffect transition="in" filter="wipe(up)">
                                      <p:cBhvr>
                                        <p:cTn id="37" dur="500"/>
                                        <p:tgtEl>
                                          <p:spTgt spid="1084458"/>
                                        </p:tgtEl>
                                      </p:cBhvr>
                                    </p:animEffect>
                                  </p:childTnLst>
                                </p:cTn>
                              </p:par>
                            </p:childTnLst>
                          </p:cTn>
                        </p:par>
                        <p:par>
                          <p:cTn id="38" fill="hold">
                            <p:stCondLst>
                              <p:cond delay="10500"/>
                            </p:stCondLst>
                            <p:childTnLst>
                              <p:par>
                                <p:cTn id="39" presetID="22" presetClass="entr" presetSubtype="1" fill="hold" nodeType="afterEffect">
                                  <p:stCondLst>
                                    <p:cond delay="500"/>
                                  </p:stCondLst>
                                  <p:childTnLst>
                                    <p:set>
                                      <p:cBhvr>
                                        <p:cTn id="40" dur="1" fill="hold">
                                          <p:stCondLst>
                                            <p:cond delay="0"/>
                                          </p:stCondLst>
                                        </p:cTn>
                                        <p:tgtEl>
                                          <p:spTgt spid="1084459"/>
                                        </p:tgtEl>
                                        <p:attrNameLst>
                                          <p:attrName>style.visibility</p:attrName>
                                        </p:attrNameLst>
                                      </p:cBhvr>
                                      <p:to>
                                        <p:strVal val="visible"/>
                                      </p:to>
                                    </p:set>
                                    <p:animEffect transition="in" filter="wipe(up)">
                                      <p:cBhvr>
                                        <p:cTn id="41" dur="1000"/>
                                        <p:tgtEl>
                                          <p:spTgt spid="108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39" grpId="0" animBg="1"/>
      <p:bldP spid="10844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a:xfrm>
            <a:off x="1150938" y="214313"/>
            <a:ext cx="6805612" cy="1462087"/>
          </a:xfrm>
        </p:spPr>
        <p:txBody>
          <a:bodyPr/>
          <a:lstStyle/>
          <a:p>
            <a:pPr algn="ctr"/>
            <a:r>
              <a:rPr lang="zh-CN" altLang="en-US"/>
              <a:t>名字的高速缓存 </a:t>
            </a:r>
          </a:p>
        </p:txBody>
      </p:sp>
      <p:sp>
        <p:nvSpPr>
          <p:cNvPr id="582659" name="Rectangle 3"/>
          <p:cNvSpPr>
            <a:spLocks noGrp="1" noChangeArrowheads="1"/>
          </p:cNvSpPr>
          <p:nvPr>
            <p:ph type="body" idx="1"/>
          </p:nvPr>
        </p:nvSpPr>
        <p:spPr>
          <a:xfrm>
            <a:off x="971550" y="1835150"/>
            <a:ext cx="7843838" cy="4618038"/>
          </a:xfrm>
        </p:spPr>
        <p:txBody>
          <a:bodyPr/>
          <a:lstStyle/>
          <a:p>
            <a:r>
              <a:rPr lang="zh-CN" altLang="en-US" sz="2400"/>
              <a:t>每个域名服务器都维护一个高速缓存，存放最近用过的名字以及从何处获得名字映射信息的记录。</a:t>
            </a:r>
          </a:p>
          <a:p>
            <a:r>
              <a:rPr lang="zh-CN" altLang="en-US" sz="2400"/>
              <a:t>可大大减轻根域名服务器的负荷，使因特网上的 </a:t>
            </a:r>
            <a:r>
              <a:rPr lang="en-US" altLang="zh-CN" sz="2400"/>
              <a:t>DNS </a:t>
            </a:r>
            <a:r>
              <a:rPr lang="zh-CN" altLang="en-US" sz="2400"/>
              <a:t>查询请求和回答报文的数量大为减少。 </a:t>
            </a:r>
          </a:p>
          <a:p>
            <a:r>
              <a:rPr lang="zh-CN" altLang="en-US" sz="2400"/>
              <a:t>为保持高速缓存中的内容正确，域名服务器应为每项内容设置计时器，并处理超过合理时间的项（例如，每个项目只存放两天）。</a:t>
            </a:r>
          </a:p>
          <a:p>
            <a:r>
              <a:rPr lang="zh-CN" altLang="en-US" sz="2400"/>
              <a:t>当权限域名服务器回答一个查询请求时，在响应中都指明绑定有效存在的时间值。增加此时间值可减少网络开销，而减少此时间值可提高域名转换的准确性。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28</a:t>
            </a:fld>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pPr algn="ctr"/>
            <a:r>
              <a:rPr lang="en-US" altLang="zh-CN" sz="4000"/>
              <a:t>6.2  </a:t>
            </a:r>
            <a:r>
              <a:rPr lang="zh-CN" altLang="en-US" sz="4000"/>
              <a:t>文件传送协议 </a:t>
            </a:r>
            <a:br>
              <a:rPr lang="zh-CN" altLang="en-US" sz="4000"/>
            </a:br>
            <a:r>
              <a:rPr lang="en-US" altLang="zh-CN" sz="4000"/>
              <a:t>6.2.1  FTP</a:t>
            </a:r>
            <a:r>
              <a:rPr lang="zh-CN" altLang="en-US" sz="4000"/>
              <a:t>概述</a:t>
            </a:r>
          </a:p>
        </p:txBody>
      </p:sp>
      <p:sp>
        <p:nvSpPr>
          <p:cNvPr id="1088515" name="Rectangle 3"/>
          <p:cNvSpPr>
            <a:spLocks noGrp="1" noChangeArrowheads="1"/>
          </p:cNvSpPr>
          <p:nvPr>
            <p:ph type="body" idx="1"/>
          </p:nvPr>
        </p:nvSpPr>
        <p:spPr>
          <a:xfrm>
            <a:off x="1042988" y="1906588"/>
            <a:ext cx="7772400" cy="4114800"/>
          </a:xfrm>
        </p:spPr>
        <p:txBody>
          <a:bodyPr/>
          <a:lstStyle/>
          <a:p>
            <a:r>
              <a:rPr lang="zh-CN" altLang="en-US" sz="2800">
                <a:solidFill>
                  <a:schemeClr val="hlink"/>
                </a:solidFill>
              </a:rPr>
              <a:t>文件传送协议</a:t>
            </a:r>
            <a:r>
              <a:rPr lang="zh-CN" altLang="en-US" sz="2800"/>
              <a:t> </a:t>
            </a:r>
            <a:r>
              <a:rPr lang="en-US" altLang="zh-CN" sz="2800"/>
              <a:t>FTP (File Transfer Protocol) </a:t>
            </a:r>
            <a:r>
              <a:rPr lang="zh-CN" altLang="en-US" sz="2800"/>
              <a:t>是因特网上使用得最广泛的文件传送协议。</a:t>
            </a:r>
          </a:p>
          <a:p>
            <a:r>
              <a:rPr lang="en-US" altLang="zh-CN" sz="2800"/>
              <a:t>FTP </a:t>
            </a:r>
            <a:r>
              <a:rPr lang="zh-CN" altLang="en-US" sz="2800"/>
              <a:t>提供交互式的访问，允许客户指明文件的类型与格式，并允许文件具有存取权限。</a:t>
            </a:r>
          </a:p>
          <a:p>
            <a:r>
              <a:rPr lang="en-US" altLang="zh-CN" sz="2800"/>
              <a:t>FTP </a:t>
            </a:r>
            <a:r>
              <a:rPr lang="zh-CN" altLang="en-US" sz="2800"/>
              <a:t>屏蔽了各计算机系统的细节，因而适合于在异构网络中任意计算机之间传送文件。</a:t>
            </a:r>
          </a:p>
          <a:p>
            <a:r>
              <a:rPr lang="en-US" altLang="zh-CN" sz="2800"/>
              <a:t>RFC 959 </a:t>
            </a:r>
            <a:r>
              <a:rPr lang="zh-CN" altLang="en-US" sz="2800"/>
              <a:t>很早就成为了因特网的正式标准。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29</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1100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6 </a:t>
            </a:r>
            <a:r>
              <a:rPr lang="zh-CN" altLang="en-US">
                <a:ea typeface="Arial Unicode MS" pitchFamily="34" charset="-122"/>
                <a:cs typeface="Arial Unicode MS" pitchFamily="34" charset="-122"/>
              </a:rPr>
              <a:t>章  </a:t>
            </a:r>
            <a:r>
              <a:rPr lang="zh-CN" altLang="en-US"/>
              <a:t>应用层（续）</a:t>
            </a:r>
          </a:p>
        </p:txBody>
      </p:sp>
      <p:sp>
        <p:nvSpPr>
          <p:cNvPr id="569347" name="Rectangle 3"/>
          <p:cNvSpPr>
            <a:spLocks noGrp="1" noChangeArrowheads="1"/>
          </p:cNvSpPr>
          <p:nvPr>
            <p:ph type="body" idx="1"/>
          </p:nvPr>
        </p:nvSpPr>
        <p:spPr>
          <a:xfrm>
            <a:off x="755650" y="2017713"/>
            <a:ext cx="8204200" cy="4506912"/>
          </a:xfrm>
        </p:spPr>
        <p:txBody>
          <a:bodyPr/>
          <a:lstStyle/>
          <a:p>
            <a:pPr>
              <a:lnSpc>
                <a:spcPct val="80000"/>
              </a:lnSpc>
              <a:buFont typeface="Wingdings" pitchFamily="2" charset="2"/>
              <a:buNone/>
            </a:pPr>
            <a:r>
              <a:rPr lang="en-US" altLang="zh-CN" sz="2800" dirty="0">
                <a:solidFill>
                  <a:srgbClr val="FF0000"/>
                </a:solidFill>
              </a:rPr>
              <a:t>6.3  </a:t>
            </a:r>
            <a:r>
              <a:rPr lang="zh-CN" altLang="en-US" sz="2800" dirty="0">
                <a:solidFill>
                  <a:srgbClr val="FF0000"/>
                </a:solidFill>
              </a:rPr>
              <a:t>远程终端协议 </a:t>
            </a:r>
            <a:r>
              <a:rPr lang="en-US" altLang="zh-CN" sz="2800" dirty="0">
                <a:solidFill>
                  <a:srgbClr val="FF0000"/>
                </a:solidFill>
              </a:rPr>
              <a:t>TELNET </a:t>
            </a:r>
          </a:p>
          <a:p>
            <a:pPr>
              <a:lnSpc>
                <a:spcPct val="80000"/>
              </a:lnSpc>
              <a:buFont typeface="Wingdings" pitchFamily="2" charset="2"/>
              <a:buNone/>
            </a:pPr>
            <a:r>
              <a:rPr lang="en-US" altLang="zh-CN" sz="2800" dirty="0">
                <a:solidFill>
                  <a:srgbClr val="FF0000"/>
                </a:solidFill>
              </a:rPr>
              <a:t>6.4  </a:t>
            </a:r>
            <a:r>
              <a:rPr lang="zh-CN" altLang="en-US" sz="2800" dirty="0">
                <a:solidFill>
                  <a:srgbClr val="FF0000"/>
                </a:solidFill>
              </a:rPr>
              <a:t>万维网 </a:t>
            </a:r>
            <a:r>
              <a:rPr lang="en-US" altLang="zh-CN" sz="2800" dirty="0">
                <a:solidFill>
                  <a:srgbClr val="FF0000"/>
                </a:solidFill>
              </a:rPr>
              <a:t>WWW</a:t>
            </a:r>
          </a:p>
          <a:p>
            <a:pPr>
              <a:lnSpc>
                <a:spcPct val="80000"/>
              </a:lnSpc>
              <a:buFont typeface="Wingdings" pitchFamily="2" charset="2"/>
              <a:buNone/>
            </a:pPr>
            <a:r>
              <a:rPr lang="en-US" altLang="zh-CN" sz="2800" dirty="0"/>
              <a:t>		 6.4.1  </a:t>
            </a:r>
            <a:r>
              <a:rPr lang="zh-CN" altLang="en-US" sz="2800" dirty="0"/>
              <a:t>概述</a:t>
            </a:r>
          </a:p>
          <a:p>
            <a:pPr>
              <a:lnSpc>
                <a:spcPct val="80000"/>
              </a:lnSpc>
              <a:buFont typeface="Wingdings" pitchFamily="2" charset="2"/>
              <a:buNone/>
            </a:pPr>
            <a:r>
              <a:rPr lang="zh-CN" altLang="en-US" sz="2800" dirty="0"/>
              <a:t>		 </a:t>
            </a:r>
            <a:r>
              <a:rPr lang="en-US" altLang="zh-CN" sz="2800" dirty="0"/>
              <a:t>6.4.2  </a:t>
            </a:r>
            <a:r>
              <a:rPr lang="zh-CN" altLang="en-US" sz="2800" dirty="0"/>
              <a:t>统一资源定位符 </a:t>
            </a:r>
            <a:r>
              <a:rPr lang="en-US" altLang="zh-CN" sz="2800" dirty="0"/>
              <a:t>URL</a:t>
            </a:r>
          </a:p>
          <a:p>
            <a:pPr>
              <a:lnSpc>
                <a:spcPct val="80000"/>
              </a:lnSpc>
              <a:buFont typeface="Wingdings" pitchFamily="2" charset="2"/>
              <a:buNone/>
            </a:pPr>
            <a:r>
              <a:rPr lang="en-US" altLang="zh-CN" sz="2800" dirty="0"/>
              <a:t>		 6.4.3  </a:t>
            </a:r>
            <a:r>
              <a:rPr lang="zh-CN" altLang="en-US" sz="2800" dirty="0"/>
              <a:t>超文本传送协议 </a:t>
            </a:r>
            <a:r>
              <a:rPr lang="en-US" altLang="zh-CN" sz="2800" dirty="0"/>
              <a:t>HTTP</a:t>
            </a:r>
          </a:p>
          <a:p>
            <a:pPr>
              <a:lnSpc>
                <a:spcPct val="80000"/>
              </a:lnSpc>
              <a:buFont typeface="Wingdings" pitchFamily="2" charset="2"/>
              <a:buNone/>
            </a:pPr>
            <a:r>
              <a:rPr lang="en-US" altLang="zh-CN" sz="2800" dirty="0"/>
              <a:t>		 6.4.4  </a:t>
            </a:r>
            <a:r>
              <a:rPr lang="zh-CN" altLang="en-US" sz="2800" dirty="0"/>
              <a:t>万维网的文档</a:t>
            </a:r>
          </a:p>
          <a:p>
            <a:pPr>
              <a:lnSpc>
                <a:spcPct val="80000"/>
              </a:lnSpc>
              <a:buFont typeface="Wingdings" pitchFamily="2" charset="2"/>
              <a:buNone/>
            </a:pPr>
            <a:r>
              <a:rPr lang="zh-CN" altLang="en-US" sz="2800" dirty="0"/>
              <a:t>		 </a:t>
            </a:r>
            <a:r>
              <a:rPr lang="en-US" altLang="zh-CN" sz="2800" dirty="0"/>
              <a:t>6.4.5  </a:t>
            </a:r>
            <a:r>
              <a:rPr lang="zh-CN" altLang="en-US" sz="2800" dirty="0"/>
              <a:t>万维网的信息检索系统</a:t>
            </a:r>
          </a:p>
          <a:p>
            <a:pPr>
              <a:lnSpc>
                <a:spcPct val="80000"/>
              </a:lnSpc>
              <a:buFont typeface="Wingdings" pitchFamily="2" charset="2"/>
              <a:buNone/>
            </a:pPr>
            <a:r>
              <a:rPr lang="zh-CN" altLang="en-US" sz="2800" dirty="0"/>
              <a:t>          </a:t>
            </a:r>
            <a:r>
              <a:rPr lang="en-US" altLang="zh-CN" sz="2800" dirty="0"/>
              <a:t>6,4.6  </a:t>
            </a:r>
            <a:r>
              <a:rPr lang="zh-CN" altLang="en-US" sz="2800" dirty="0"/>
              <a:t>博客、微博和轻博</a:t>
            </a:r>
          </a:p>
          <a:p>
            <a:pPr>
              <a:lnSpc>
                <a:spcPct val="80000"/>
              </a:lnSpc>
              <a:buFont typeface="Wingdings" pitchFamily="2" charset="2"/>
              <a:buNone/>
            </a:pPr>
            <a:r>
              <a:rPr lang="zh-CN" altLang="en-US" sz="2800" dirty="0"/>
              <a:t>	</a:t>
            </a:r>
            <a:r>
              <a:rPr lang="zh-CN" altLang="en-US" sz="1200"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a:t>
            </a:fld>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p:txBody>
          <a:bodyPr/>
          <a:lstStyle/>
          <a:p>
            <a:pPr algn="ctr"/>
            <a:r>
              <a:rPr lang="zh-CN" altLang="en-US"/>
              <a:t>文件传送并非很简单的问题</a:t>
            </a:r>
          </a:p>
        </p:txBody>
      </p:sp>
      <p:sp>
        <p:nvSpPr>
          <p:cNvPr id="1089539" name="Rectangle 3"/>
          <p:cNvSpPr>
            <a:spLocks noGrp="1" noChangeArrowheads="1"/>
          </p:cNvSpPr>
          <p:nvPr>
            <p:ph type="body" idx="1"/>
          </p:nvPr>
        </p:nvSpPr>
        <p:spPr>
          <a:xfrm>
            <a:off x="1042988" y="1906588"/>
            <a:ext cx="7772400" cy="4114800"/>
          </a:xfrm>
        </p:spPr>
        <p:txBody>
          <a:bodyPr/>
          <a:lstStyle/>
          <a:p>
            <a:pPr>
              <a:lnSpc>
                <a:spcPct val="90000"/>
              </a:lnSpc>
            </a:pPr>
            <a:r>
              <a:rPr lang="zh-CN" altLang="en-US" sz="2800"/>
              <a:t>网络环境中的一项基本应用就是将文件从一台计算机中复制到另一台可能相距很远的计算机中。</a:t>
            </a:r>
          </a:p>
          <a:p>
            <a:pPr>
              <a:lnSpc>
                <a:spcPct val="90000"/>
              </a:lnSpc>
            </a:pPr>
            <a:r>
              <a:rPr lang="zh-CN" altLang="en-US" sz="2800"/>
              <a:t>初看起来，在两个主机之间传送文件是很简单的事情。</a:t>
            </a:r>
          </a:p>
          <a:p>
            <a:pPr>
              <a:lnSpc>
                <a:spcPct val="90000"/>
              </a:lnSpc>
            </a:pPr>
            <a:r>
              <a:rPr lang="zh-CN" altLang="en-US" sz="2800"/>
              <a:t>其实这往往非常困难。原因是众多的计算机厂商研制出的文件系统多达数百种，且差别很大。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9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9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a:xfrm>
            <a:off x="1042988" y="862013"/>
            <a:ext cx="7793037" cy="695325"/>
          </a:xfrm>
        </p:spPr>
        <p:txBody>
          <a:bodyPr/>
          <a:lstStyle/>
          <a:p>
            <a:pPr algn="ctr"/>
            <a:r>
              <a:rPr lang="en-US" altLang="zh-CN"/>
              <a:t>6.2.2  FTP </a:t>
            </a:r>
            <a:r>
              <a:rPr lang="zh-CN" altLang="en-US"/>
              <a:t>的基本工作原理 </a:t>
            </a:r>
            <a:endParaRPr lang="zh-CN" altLang="en-US" sz="3600"/>
          </a:p>
        </p:txBody>
      </p:sp>
      <p:sp>
        <p:nvSpPr>
          <p:cNvPr id="1091587" name="Rectangle 3"/>
          <p:cNvSpPr>
            <a:spLocks noGrp="1" noChangeArrowheads="1"/>
          </p:cNvSpPr>
          <p:nvPr>
            <p:ph type="body" idx="1"/>
          </p:nvPr>
        </p:nvSpPr>
        <p:spPr>
          <a:xfrm>
            <a:off x="1042988" y="1906588"/>
            <a:ext cx="7772400" cy="4114800"/>
          </a:xfrm>
        </p:spPr>
        <p:txBody>
          <a:bodyPr/>
          <a:lstStyle/>
          <a:p>
            <a:pPr>
              <a:buFont typeface="Wingdings" pitchFamily="2" charset="2"/>
              <a:buNone/>
            </a:pPr>
            <a:r>
              <a:rPr lang="zh-CN" altLang="en-US"/>
              <a:t>网络环境下复制文件的复杂性：</a:t>
            </a:r>
            <a:endParaRPr lang="zh-CN" altLang="en-US" sz="3600"/>
          </a:p>
          <a:p>
            <a:pPr>
              <a:buFont typeface="Wingdings" pitchFamily="2" charset="2"/>
              <a:buNone/>
            </a:pPr>
            <a:r>
              <a:rPr lang="en-US" altLang="zh-CN" sz="2800"/>
              <a:t>(1) </a:t>
            </a:r>
            <a:r>
              <a:rPr lang="zh-CN" altLang="en-US" sz="2800"/>
              <a:t>计算机存储数据的格式不同。</a:t>
            </a:r>
          </a:p>
          <a:p>
            <a:pPr>
              <a:buFont typeface="Wingdings" pitchFamily="2" charset="2"/>
              <a:buNone/>
            </a:pPr>
            <a:r>
              <a:rPr lang="en-US" altLang="zh-CN" sz="2800"/>
              <a:t>(2) </a:t>
            </a:r>
            <a:r>
              <a:rPr lang="zh-CN" altLang="en-US" sz="2800"/>
              <a:t>文件的目录结构和文件命名的规定不同。</a:t>
            </a:r>
          </a:p>
          <a:p>
            <a:pPr>
              <a:buFont typeface="Wingdings" pitchFamily="2" charset="2"/>
              <a:buNone/>
            </a:pPr>
            <a:r>
              <a:rPr lang="en-US" altLang="zh-CN" sz="2800"/>
              <a:t>(3) </a:t>
            </a:r>
            <a:r>
              <a:rPr lang="zh-CN" altLang="en-US" sz="2800"/>
              <a:t>对于相同的文件存取功能，操作系统使用的命令不同。</a:t>
            </a:r>
          </a:p>
          <a:p>
            <a:pPr>
              <a:buFont typeface="Wingdings" pitchFamily="2" charset="2"/>
              <a:buNone/>
            </a:pPr>
            <a:r>
              <a:rPr lang="en-US" altLang="zh-CN" sz="2800"/>
              <a:t>(4) </a:t>
            </a:r>
            <a:r>
              <a:rPr lang="zh-CN" altLang="en-US" sz="2800"/>
              <a:t>访问控制方法不同。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31</a:t>
            </a:fld>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pPr algn="ctr"/>
            <a:r>
              <a:rPr lang="en-US" altLang="zh-CN"/>
              <a:t>FTP </a:t>
            </a:r>
            <a:r>
              <a:rPr lang="zh-CN" altLang="en-US"/>
              <a:t>特点</a:t>
            </a:r>
          </a:p>
        </p:txBody>
      </p:sp>
      <p:sp>
        <p:nvSpPr>
          <p:cNvPr id="1093635" name="Rectangle 3"/>
          <p:cNvSpPr>
            <a:spLocks noGrp="1" noChangeArrowheads="1"/>
          </p:cNvSpPr>
          <p:nvPr>
            <p:ph type="body" idx="1"/>
          </p:nvPr>
        </p:nvSpPr>
        <p:spPr>
          <a:xfrm>
            <a:off x="1042988" y="1906588"/>
            <a:ext cx="7772400" cy="4114800"/>
          </a:xfrm>
        </p:spPr>
        <p:txBody>
          <a:bodyPr/>
          <a:lstStyle/>
          <a:p>
            <a:r>
              <a:rPr lang="zh-CN" altLang="en-US" sz="2800" dirty="0"/>
              <a:t>文件传送协议 </a:t>
            </a:r>
            <a:r>
              <a:rPr lang="en-US" altLang="zh-CN" sz="2800" dirty="0"/>
              <a:t>FTP </a:t>
            </a:r>
            <a:r>
              <a:rPr lang="zh-CN" altLang="en-US" sz="2800" dirty="0"/>
              <a:t>只提供文件传送的一些基本的服务，它使用 </a:t>
            </a:r>
            <a:r>
              <a:rPr lang="en-US" altLang="zh-CN" sz="2800" dirty="0"/>
              <a:t>TCP </a:t>
            </a:r>
            <a:r>
              <a:rPr lang="zh-CN" altLang="en-US" sz="2800" dirty="0"/>
              <a:t>可靠的运输服务。</a:t>
            </a:r>
          </a:p>
          <a:p>
            <a:r>
              <a:rPr lang="en-US" altLang="zh-CN" sz="2800" dirty="0"/>
              <a:t>FTP </a:t>
            </a:r>
            <a:r>
              <a:rPr lang="zh-CN" altLang="en-US" sz="2800" dirty="0"/>
              <a:t>的</a:t>
            </a:r>
            <a:r>
              <a:rPr lang="zh-CN" altLang="en-US" sz="2800" dirty="0">
                <a:solidFill>
                  <a:srgbClr val="FF0000"/>
                </a:solidFill>
              </a:rPr>
              <a:t>主要功能</a:t>
            </a:r>
            <a:r>
              <a:rPr lang="zh-CN" altLang="en-US" sz="2800" dirty="0"/>
              <a:t>是</a:t>
            </a:r>
            <a:r>
              <a:rPr lang="zh-CN" altLang="en-US" sz="2800" dirty="0">
                <a:solidFill>
                  <a:srgbClr val="FF0000"/>
                </a:solidFill>
              </a:rPr>
              <a:t>减少或消除在不同操作系统下处理文件的不兼容性。</a:t>
            </a:r>
          </a:p>
          <a:p>
            <a:r>
              <a:rPr lang="en-US" altLang="zh-CN" sz="2800" dirty="0"/>
              <a:t>FTP </a:t>
            </a:r>
            <a:r>
              <a:rPr lang="zh-CN" altLang="en-US" sz="2800" dirty="0"/>
              <a:t>使用</a:t>
            </a:r>
            <a:r>
              <a:rPr lang="zh-CN" altLang="en-US" sz="2800" dirty="0">
                <a:solidFill>
                  <a:schemeClr val="hlink"/>
                </a:solidFill>
              </a:rPr>
              <a:t>客户服务器方式</a:t>
            </a:r>
            <a:r>
              <a:rPr lang="zh-CN" altLang="en-US" sz="2800" dirty="0"/>
              <a:t>。一个 </a:t>
            </a:r>
            <a:r>
              <a:rPr lang="en-US" altLang="zh-CN" sz="2800" dirty="0"/>
              <a:t>FTP </a:t>
            </a:r>
            <a:r>
              <a:rPr lang="zh-CN" altLang="en-US" sz="2800" dirty="0"/>
              <a:t>服务器进程可同时为多个客户进程提供服务。</a:t>
            </a:r>
            <a:r>
              <a:rPr lang="en-US" altLang="zh-CN" sz="2800" dirty="0"/>
              <a:t>FTP </a:t>
            </a:r>
            <a:r>
              <a:rPr lang="zh-CN" altLang="en-US" sz="2800" dirty="0"/>
              <a:t>的服务器进程由两大部分组成：一个</a:t>
            </a:r>
            <a:r>
              <a:rPr lang="zh-CN" altLang="en-US" sz="2800" dirty="0">
                <a:solidFill>
                  <a:schemeClr val="hlink"/>
                </a:solidFill>
              </a:rPr>
              <a:t>主进程</a:t>
            </a:r>
            <a:r>
              <a:rPr lang="zh-CN" altLang="en-US" sz="2800" dirty="0"/>
              <a:t>，负责接受新的请求；另外有若干个</a:t>
            </a:r>
            <a:r>
              <a:rPr lang="zh-CN" altLang="en-US" sz="2800" dirty="0">
                <a:solidFill>
                  <a:schemeClr val="hlink"/>
                </a:solidFill>
              </a:rPr>
              <a:t>从属进程</a:t>
            </a:r>
            <a:r>
              <a:rPr lang="zh-CN" altLang="en-US" sz="2800" dirty="0"/>
              <a:t>，负责处理单个请求。</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32</a:t>
            </a:fld>
            <a:endParaRPr lang="en-US" altLang="zh-C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a:xfrm>
            <a:off x="1387475" y="931863"/>
            <a:ext cx="6856413" cy="768350"/>
          </a:xfrm>
        </p:spPr>
        <p:txBody>
          <a:bodyPr/>
          <a:lstStyle/>
          <a:p>
            <a:pPr algn="ctr"/>
            <a:r>
              <a:rPr lang="zh-CN" altLang="en-US"/>
              <a:t>主进程的工作步骤如下</a:t>
            </a:r>
          </a:p>
        </p:txBody>
      </p:sp>
      <p:sp>
        <p:nvSpPr>
          <p:cNvPr id="1095683" name="Rectangle 3"/>
          <p:cNvSpPr>
            <a:spLocks noGrp="1" noChangeArrowheads="1"/>
          </p:cNvSpPr>
          <p:nvPr>
            <p:ph type="body" idx="1"/>
          </p:nvPr>
        </p:nvSpPr>
        <p:spPr>
          <a:xfrm>
            <a:off x="1042988" y="1916113"/>
            <a:ext cx="7772400" cy="4465637"/>
          </a:xfrm>
        </p:spPr>
        <p:txBody>
          <a:bodyPr/>
          <a:lstStyle/>
          <a:p>
            <a:r>
              <a:rPr lang="zh-CN" altLang="en-US" sz="2800" dirty="0">
                <a:solidFill>
                  <a:srgbClr val="FF0000"/>
                </a:solidFill>
              </a:rPr>
              <a:t>打开熟知端口</a:t>
            </a:r>
            <a:r>
              <a:rPr lang="zh-CN" altLang="en-US" sz="2800" dirty="0"/>
              <a:t>（端口号为 </a:t>
            </a:r>
            <a:r>
              <a:rPr lang="en-US" altLang="zh-CN" sz="2800" dirty="0"/>
              <a:t>21</a:t>
            </a:r>
            <a:r>
              <a:rPr lang="zh-CN" altLang="en-US" sz="2800" dirty="0"/>
              <a:t>），使客户进程能够连接上。</a:t>
            </a:r>
          </a:p>
          <a:p>
            <a:r>
              <a:rPr lang="zh-CN" altLang="en-US" sz="2800" dirty="0">
                <a:solidFill>
                  <a:srgbClr val="FF0000"/>
                </a:solidFill>
              </a:rPr>
              <a:t>等待</a:t>
            </a:r>
            <a:r>
              <a:rPr lang="zh-CN" altLang="en-US" sz="2800" dirty="0"/>
              <a:t>客户进程发出</a:t>
            </a:r>
            <a:r>
              <a:rPr lang="zh-CN" altLang="en-US" sz="2800" dirty="0">
                <a:solidFill>
                  <a:srgbClr val="FF0000"/>
                </a:solidFill>
              </a:rPr>
              <a:t>连接请求</a:t>
            </a:r>
            <a:r>
              <a:rPr lang="zh-CN" altLang="en-US" sz="2800" dirty="0"/>
              <a:t>。</a:t>
            </a:r>
          </a:p>
          <a:p>
            <a:r>
              <a:rPr lang="zh-CN" altLang="en-US" sz="2800" dirty="0">
                <a:solidFill>
                  <a:srgbClr val="FF0000"/>
                </a:solidFill>
              </a:rPr>
              <a:t>启动从属进程</a:t>
            </a:r>
            <a:r>
              <a:rPr lang="zh-CN" altLang="en-US" sz="2800" dirty="0"/>
              <a:t>来处理客户进程发来的请求。从属进程对客户进程的请求处理完毕后即终止，但从属进程在运行期间根据需要还可能创建其他一些子进程。</a:t>
            </a:r>
          </a:p>
          <a:p>
            <a:r>
              <a:rPr lang="zh-CN" altLang="en-US" sz="2800" dirty="0">
                <a:solidFill>
                  <a:srgbClr val="FF0000"/>
                </a:solidFill>
              </a:rPr>
              <a:t>回到等待状态</a:t>
            </a:r>
            <a:r>
              <a:rPr lang="zh-CN" altLang="en-US" sz="2800" dirty="0"/>
              <a:t>，继续接受其他客户进程发来的请求。主进程与从属进程的处理是并发地进行。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95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xfrm>
            <a:off x="1387475" y="931863"/>
            <a:ext cx="6856413" cy="768350"/>
          </a:xfrm>
        </p:spPr>
        <p:txBody>
          <a:bodyPr/>
          <a:lstStyle/>
          <a:p>
            <a:pPr algn="ctr"/>
            <a:r>
              <a:rPr lang="zh-CN" altLang="en-US"/>
              <a:t>两个连接</a:t>
            </a:r>
          </a:p>
        </p:txBody>
      </p:sp>
      <p:sp>
        <p:nvSpPr>
          <p:cNvPr id="1097731" name="Rectangle 3"/>
          <p:cNvSpPr>
            <a:spLocks noGrp="1" noChangeArrowheads="1"/>
          </p:cNvSpPr>
          <p:nvPr>
            <p:ph type="body" idx="1"/>
          </p:nvPr>
        </p:nvSpPr>
        <p:spPr>
          <a:xfrm>
            <a:off x="755650" y="1916113"/>
            <a:ext cx="8059738" cy="4465637"/>
          </a:xfrm>
        </p:spPr>
        <p:txBody>
          <a:bodyPr/>
          <a:lstStyle/>
          <a:p>
            <a:pPr algn="just"/>
            <a:r>
              <a:rPr lang="zh-CN" altLang="en-US" sz="2800">
                <a:solidFill>
                  <a:schemeClr val="hlink"/>
                </a:solidFill>
              </a:rPr>
              <a:t>控制连接</a:t>
            </a:r>
            <a:r>
              <a:rPr lang="zh-CN" altLang="en-US" sz="2800"/>
              <a:t>在整个会话期间一直保持打开，</a:t>
            </a:r>
            <a:r>
              <a:rPr lang="en-US" altLang="zh-CN" sz="2800"/>
              <a:t>FTP </a:t>
            </a:r>
            <a:r>
              <a:rPr lang="zh-CN" altLang="en-US" sz="2800"/>
              <a:t>客户发出的传送请求通过控制连接发送给服务器端的控制进程，但控制连接不用来传送文件。</a:t>
            </a:r>
          </a:p>
          <a:p>
            <a:pPr algn="just"/>
            <a:r>
              <a:rPr lang="zh-CN" altLang="en-US" sz="2800"/>
              <a:t>实际用于传输文件的是“</a:t>
            </a:r>
            <a:r>
              <a:rPr lang="zh-CN" altLang="en-US" sz="2800">
                <a:solidFill>
                  <a:schemeClr val="hlink"/>
                </a:solidFill>
              </a:rPr>
              <a:t>数据连接</a:t>
            </a:r>
            <a:r>
              <a:rPr lang="zh-CN" altLang="en-US" sz="2800"/>
              <a:t>”。服务器端的控制进程在接收到 </a:t>
            </a:r>
            <a:r>
              <a:rPr lang="en-US" altLang="zh-CN" sz="2800"/>
              <a:t>FTP </a:t>
            </a:r>
            <a:r>
              <a:rPr lang="zh-CN" altLang="en-US" sz="2800"/>
              <a:t>客户发送来的文件传输请求后就创建“数据传送进程”和“数据连接”，用来连接客户端和服务器端的数据传送进程。</a:t>
            </a:r>
          </a:p>
          <a:p>
            <a:pPr algn="just"/>
            <a:r>
              <a:rPr lang="zh-CN" altLang="en-US" sz="2800"/>
              <a:t>数据传送进程实际完成文件的传送，在传送完毕后关闭“数据传送连接”并结束运行。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7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77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773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ChangeArrowheads="1"/>
          </p:cNvSpPr>
          <p:nvPr>
            <p:ph type="title"/>
          </p:nvPr>
        </p:nvSpPr>
        <p:spPr/>
        <p:txBody>
          <a:bodyPr/>
          <a:lstStyle/>
          <a:p>
            <a:pPr algn="ctr"/>
            <a:r>
              <a:rPr lang="en-US" altLang="zh-CN"/>
              <a:t>FTP </a:t>
            </a:r>
            <a:r>
              <a:rPr lang="zh-CN" altLang="en-US"/>
              <a:t>使用的两个 </a:t>
            </a:r>
            <a:r>
              <a:rPr lang="en-US" altLang="zh-CN"/>
              <a:t>TCP </a:t>
            </a:r>
            <a:r>
              <a:rPr lang="zh-CN" altLang="en-US"/>
              <a:t>连接 </a:t>
            </a:r>
          </a:p>
        </p:txBody>
      </p:sp>
      <p:sp>
        <p:nvSpPr>
          <p:cNvPr id="1099833" name="Text Box 57"/>
          <p:cNvSpPr txBox="1">
            <a:spLocks noChangeArrowheads="1"/>
          </p:cNvSpPr>
          <p:nvPr/>
        </p:nvSpPr>
        <p:spPr bwMode="auto">
          <a:xfrm>
            <a:off x="3130550" y="6183313"/>
            <a:ext cx="184150" cy="581025"/>
          </a:xfrm>
          <a:prstGeom prst="rect">
            <a:avLst/>
          </a:prstGeom>
          <a:noFill/>
          <a:ln w="9525">
            <a:noFill/>
            <a:miter lim="800000"/>
            <a:headEnd/>
            <a:tailEnd/>
          </a:ln>
          <a:effectLst/>
        </p:spPr>
        <p:txBody>
          <a:bodyPr wrap="none">
            <a:spAutoFit/>
          </a:bodyPr>
          <a:lstStyle/>
          <a:p>
            <a:endParaRPr kumimoji="1" lang="zh-CN" altLang="zh-CN" sz="3200">
              <a:latin typeface="Times New Roman" pitchFamily="18" charset="0"/>
              <a:ea typeface="黑体" pitchFamily="2" charset="-122"/>
            </a:endParaRPr>
          </a:p>
        </p:txBody>
      </p:sp>
      <p:sp>
        <p:nvSpPr>
          <p:cNvPr id="1099858" name="Rectangle 82"/>
          <p:cNvSpPr>
            <a:spLocks noChangeArrowheads="1"/>
          </p:cNvSpPr>
          <p:nvPr/>
        </p:nvSpPr>
        <p:spPr bwMode="auto">
          <a:xfrm>
            <a:off x="6392863" y="3032125"/>
            <a:ext cx="1514475" cy="1760538"/>
          </a:xfrm>
          <a:prstGeom prst="rect">
            <a:avLst/>
          </a:prstGeom>
          <a:solidFill>
            <a:srgbClr val="FFFF99"/>
          </a:solidFill>
          <a:ln w="9525" algn="ctr">
            <a:solidFill>
              <a:schemeClr val="folHlink"/>
            </a:solidFill>
            <a:prstDash val="sysDot"/>
            <a:miter lim="800000"/>
            <a:headEnd/>
            <a:tailEnd/>
          </a:ln>
          <a:effectLst/>
        </p:spPr>
        <p:txBody>
          <a:bodyPr wrap="none" anchor="ctr"/>
          <a:lstStyle/>
          <a:p>
            <a:endParaRPr lang="zh-CN" altLang="en-US"/>
          </a:p>
        </p:txBody>
      </p:sp>
      <p:sp>
        <p:nvSpPr>
          <p:cNvPr id="1099859" name="Oval 83"/>
          <p:cNvSpPr>
            <a:spLocks noChangeArrowheads="1"/>
          </p:cNvSpPr>
          <p:nvPr/>
        </p:nvSpPr>
        <p:spPr bwMode="auto">
          <a:xfrm>
            <a:off x="6477000" y="3216275"/>
            <a:ext cx="1262063" cy="557213"/>
          </a:xfrm>
          <a:prstGeom prst="ellipse">
            <a:avLst/>
          </a:prstGeom>
          <a:solidFill>
            <a:srgbClr val="FFCCCC"/>
          </a:solidFill>
          <a:ln w="9525" algn="ctr">
            <a:solidFill>
              <a:schemeClr val="folHlink"/>
            </a:solidFill>
            <a:round/>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控制进程</a:t>
            </a:r>
          </a:p>
        </p:txBody>
      </p:sp>
      <p:grpSp>
        <p:nvGrpSpPr>
          <p:cNvPr id="1099860" name="Group 84"/>
          <p:cNvGrpSpPr>
            <a:grpSpLocks/>
          </p:cNvGrpSpPr>
          <p:nvPr/>
        </p:nvGrpSpPr>
        <p:grpSpPr bwMode="auto">
          <a:xfrm>
            <a:off x="250825" y="2474913"/>
            <a:ext cx="757238" cy="1204912"/>
            <a:chOff x="480" y="1395"/>
            <a:chExt cx="511" cy="728"/>
          </a:xfrm>
        </p:grpSpPr>
        <p:grpSp>
          <p:nvGrpSpPr>
            <p:cNvPr id="1099861" name="Group 85"/>
            <p:cNvGrpSpPr>
              <a:grpSpLocks/>
            </p:cNvGrpSpPr>
            <p:nvPr/>
          </p:nvGrpSpPr>
          <p:grpSpPr bwMode="auto">
            <a:xfrm>
              <a:off x="717" y="1446"/>
              <a:ext cx="274" cy="237"/>
              <a:chOff x="717" y="1446"/>
              <a:chExt cx="274" cy="237"/>
            </a:xfrm>
          </p:grpSpPr>
          <p:sp>
            <p:nvSpPr>
              <p:cNvPr id="1099862" name="Arc 86"/>
              <p:cNvSpPr>
                <a:spLocks/>
              </p:cNvSpPr>
              <p:nvPr/>
            </p:nvSpPr>
            <p:spPr bwMode="auto">
              <a:xfrm>
                <a:off x="930" y="1618"/>
                <a:ext cx="58" cy="39"/>
              </a:xfrm>
              <a:custGeom>
                <a:avLst/>
                <a:gdLst>
                  <a:gd name="G0" fmla="+- 16673 0 0"/>
                  <a:gd name="G1" fmla="+- 21600 0 0"/>
                  <a:gd name="G2" fmla="+- 21600 0 0"/>
                  <a:gd name="T0" fmla="*/ 0 w 38273"/>
                  <a:gd name="T1" fmla="*/ 7868 h 35142"/>
                  <a:gd name="T2" fmla="*/ 33501 w 38273"/>
                  <a:gd name="T3" fmla="*/ 35142 h 35142"/>
                  <a:gd name="T4" fmla="*/ 16673 w 38273"/>
                  <a:gd name="T5" fmla="*/ 21600 h 35142"/>
                </a:gdLst>
                <a:ahLst/>
                <a:cxnLst>
                  <a:cxn ang="0">
                    <a:pos x="T0" y="T1"/>
                  </a:cxn>
                  <a:cxn ang="0">
                    <a:pos x="T2" y="T3"/>
                  </a:cxn>
                  <a:cxn ang="0">
                    <a:pos x="T4" y="T5"/>
                  </a:cxn>
                </a:cxnLst>
                <a:rect l="0" t="0" r="r" b="b"/>
                <a:pathLst>
                  <a:path w="38273" h="35142" fill="none" extrusionOk="0">
                    <a:moveTo>
                      <a:pt x="-1" y="7867"/>
                    </a:moveTo>
                    <a:cubicBezTo>
                      <a:pt x="4103" y="2886"/>
                      <a:pt x="10218" y="-1"/>
                      <a:pt x="16673" y="0"/>
                    </a:cubicBezTo>
                    <a:cubicBezTo>
                      <a:pt x="28602" y="0"/>
                      <a:pt x="38273" y="9670"/>
                      <a:pt x="38273" y="21600"/>
                    </a:cubicBezTo>
                    <a:cubicBezTo>
                      <a:pt x="38273" y="26526"/>
                      <a:pt x="36589" y="31304"/>
                      <a:pt x="33500" y="35141"/>
                    </a:cubicBezTo>
                  </a:path>
                  <a:path w="38273" h="35142" stroke="0" extrusionOk="0">
                    <a:moveTo>
                      <a:pt x="-1" y="7867"/>
                    </a:moveTo>
                    <a:cubicBezTo>
                      <a:pt x="4103" y="2886"/>
                      <a:pt x="10218" y="-1"/>
                      <a:pt x="16673" y="0"/>
                    </a:cubicBezTo>
                    <a:cubicBezTo>
                      <a:pt x="28602" y="0"/>
                      <a:pt x="38273" y="9670"/>
                      <a:pt x="38273" y="21600"/>
                    </a:cubicBezTo>
                    <a:cubicBezTo>
                      <a:pt x="38273" y="26526"/>
                      <a:pt x="36589" y="31304"/>
                      <a:pt x="33500" y="35141"/>
                    </a:cubicBezTo>
                    <a:lnTo>
                      <a:pt x="16673" y="21600"/>
                    </a:lnTo>
                    <a:close/>
                  </a:path>
                </a:pathLst>
              </a:custGeom>
              <a:noFill/>
              <a:ln w="4763">
                <a:solidFill>
                  <a:srgbClr val="494936"/>
                </a:solidFill>
                <a:round/>
                <a:headEnd/>
                <a:tailEnd/>
              </a:ln>
            </p:spPr>
            <p:txBody>
              <a:bodyPr/>
              <a:lstStyle/>
              <a:p>
                <a:endParaRPr lang="zh-CN" altLang="en-US"/>
              </a:p>
            </p:txBody>
          </p:sp>
          <p:sp>
            <p:nvSpPr>
              <p:cNvPr id="1099863" name="Arc 87"/>
              <p:cNvSpPr>
                <a:spLocks/>
              </p:cNvSpPr>
              <p:nvPr/>
            </p:nvSpPr>
            <p:spPr bwMode="auto">
              <a:xfrm>
                <a:off x="929" y="1618"/>
                <a:ext cx="55" cy="36"/>
              </a:xfrm>
              <a:custGeom>
                <a:avLst/>
                <a:gdLst>
                  <a:gd name="G0" fmla="+- 16546 0 0"/>
                  <a:gd name="G1" fmla="+- 21600 0 0"/>
                  <a:gd name="G2" fmla="+- 21600 0 0"/>
                  <a:gd name="T0" fmla="*/ 0 w 38146"/>
                  <a:gd name="T1" fmla="*/ 7715 h 34928"/>
                  <a:gd name="T2" fmla="*/ 33544 w 38146"/>
                  <a:gd name="T3" fmla="*/ 34928 h 34928"/>
                  <a:gd name="T4" fmla="*/ 16546 w 38146"/>
                  <a:gd name="T5" fmla="*/ 21600 h 34928"/>
                </a:gdLst>
                <a:ahLst/>
                <a:cxnLst>
                  <a:cxn ang="0">
                    <a:pos x="T0" y="T1"/>
                  </a:cxn>
                  <a:cxn ang="0">
                    <a:pos x="T2" y="T3"/>
                  </a:cxn>
                  <a:cxn ang="0">
                    <a:pos x="T4" y="T5"/>
                  </a:cxn>
                </a:cxnLst>
                <a:rect l="0" t="0" r="r" b="b"/>
                <a:pathLst>
                  <a:path w="38146" h="34928" fill="none" extrusionOk="0">
                    <a:moveTo>
                      <a:pt x="0" y="7715"/>
                    </a:moveTo>
                    <a:cubicBezTo>
                      <a:pt x="4104" y="2824"/>
                      <a:pt x="10161" y="-1"/>
                      <a:pt x="16546" y="0"/>
                    </a:cubicBezTo>
                    <a:cubicBezTo>
                      <a:pt x="28475" y="0"/>
                      <a:pt x="38146" y="9670"/>
                      <a:pt x="38146" y="21600"/>
                    </a:cubicBezTo>
                    <a:cubicBezTo>
                      <a:pt x="38146" y="26432"/>
                      <a:pt x="36525" y="31125"/>
                      <a:pt x="33543" y="34927"/>
                    </a:cubicBezTo>
                  </a:path>
                  <a:path w="38146" h="34928" stroke="0" extrusionOk="0">
                    <a:moveTo>
                      <a:pt x="0" y="7715"/>
                    </a:moveTo>
                    <a:cubicBezTo>
                      <a:pt x="4104" y="2824"/>
                      <a:pt x="10161" y="-1"/>
                      <a:pt x="16546" y="0"/>
                    </a:cubicBezTo>
                    <a:cubicBezTo>
                      <a:pt x="28475" y="0"/>
                      <a:pt x="38146" y="9670"/>
                      <a:pt x="38146" y="21600"/>
                    </a:cubicBezTo>
                    <a:cubicBezTo>
                      <a:pt x="38146" y="26432"/>
                      <a:pt x="36525" y="31125"/>
                      <a:pt x="33543" y="34927"/>
                    </a:cubicBezTo>
                    <a:lnTo>
                      <a:pt x="16546" y="21600"/>
                    </a:lnTo>
                    <a:close/>
                  </a:path>
                </a:pathLst>
              </a:custGeom>
              <a:noFill/>
              <a:ln w="4763">
                <a:solidFill>
                  <a:srgbClr val="DBDBCE"/>
                </a:solidFill>
                <a:round/>
                <a:headEnd/>
                <a:tailEnd/>
              </a:ln>
            </p:spPr>
            <p:txBody>
              <a:bodyPr/>
              <a:lstStyle/>
              <a:p>
                <a:endParaRPr lang="zh-CN" altLang="en-US"/>
              </a:p>
            </p:txBody>
          </p:sp>
          <p:sp>
            <p:nvSpPr>
              <p:cNvPr id="1099864" name="Freeform 88"/>
              <p:cNvSpPr>
                <a:spLocks/>
              </p:cNvSpPr>
              <p:nvPr/>
            </p:nvSpPr>
            <p:spPr bwMode="auto">
              <a:xfrm>
                <a:off x="751" y="1591"/>
                <a:ext cx="205" cy="26"/>
              </a:xfrm>
              <a:custGeom>
                <a:avLst/>
                <a:gdLst/>
                <a:ahLst/>
                <a:cxnLst>
                  <a:cxn ang="0">
                    <a:pos x="0" y="26"/>
                  </a:cxn>
                  <a:cxn ang="0">
                    <a:pos x="25" y="0"/>
                  </a:cxn>
                  <a:cxn ang="0">
                    <a:pos x="205" y="0"/>
                  </a:cxn>
                  <a:cxn ang="0">
                    <a:pos x="180" y="26"/>
                  </a:cxn>
                  <a:cxn ang="0">
                    <a:pos x="0" y="26"/>
                  </a:cxn>
                </a:cxnLst>
                <a:rect l="0" t="0" r="r" b="b"/>
                <a:pathLst>
                  <a:path w="205" h="26">
                    <a:moveTo>
                      <a:pt x="0" y="26"/>
                    </a:moveTo>
                    <a:lnTo>
                      <a:pt x="25" y="0"/>
                    </a:lnTo>
                    <a:lnTo>
                      <a:pt x="205" y="0"/>
                    </a:lnTo>
                    <a:lnTo>
                      <a:pt x="180" y="26"/>
                    </a:lnTo>
                    <a:lnTo>
                      <a:pt x="0" y="26"/>
                    </a:lnTo>
                    <a:close/>
                  </a:path>
                </a:pathLst>
              </a:custGeom>
              <a:solidFill>
                <a:srgbClr val="C9C9B6"/>
              </a:solidFill>
              <a:ln w="9525">
                <a:noFill/>
                <a:round/>
                <a:headEnd/>
                <a:tailEnd/>
              </a:ln>
            </p:spPr>
            <p:txBody>
              <a:bodyPr/>
              <a:lstStyle/>
              <a:p>
                <a:endParaRPr lang="zh-CN" altLang="en-US"/>
              </a:p>
            </p:txBody>
          </p:sp>
          <p:sp>
            <p:nvSpPr>
              <p:cNvPr id="1099865" name="Freeform 89"/>
              <p:cNvSpPr>
                <a:spLocks/>
              </p:cNvSpPr>
              <p:nvPr/>
            </p:nvSpPr>
            <p:spPr bwMode="auto">
              <a:xfrm>
                <a:off x="751" y="1591"/>
                <a:ext cx="205" cy="26"/>
              </a:xfrm>
              <a:custGeom>
                <a:avLst/>
                <a:gdLst/>
                <a:ahLst/>
                <a:cxnLst>
                  <a:cxn ang="0">
                    <a:pos x="0" y="26"/>
                  </a:cxn>
                  <a:cxn ang="0">
                    <a:pos x="25" y="0"/>
                  </a:cxn>
                  <a:cxn ang="0">
                    <a:pos x="205" y="0"/>
                  </a:cxn>
                  <a:cxn ang="0">
                    <a:pos x="180" y="26"/>
                  </a:cxn>
                  <a:cxn ang="0">
                    <a:pos x="0" y="26"/>
                  </a:cxn>
                </a:cxnLst>
                <a:rect l="0" t="0" r="r" b="b"/>
                <a:pathLst>
                  <a:path w="205" h="26">
                    <a:moveTo>
                      <a:pt x="0" y="26"/>
                    </a:moveTo>
                    <a:lnTo>
                      <a:pt x="25" y="0"/>
                    </a:lnTo>
                    <a:lnTo>
                      <a:pt x="205" y="0"/>
                    </a:lnTo>
                    <a:lnTo>
                      <a:pt x="180" y="26"/>
                    </a:lnTo>
                    <a:lnTo>
                      <a:pt x="0" y="26"/>
                    </a:lnTo>
                    <a:close/>
                  </a:path>
                </a:pathLst>
              </a:custGeom>
              <a:solidFill>
                <a:srgbClr val="C9C9B6"/>
              </a:solidFill>
              <a:ln w="4763">
                <a:solidFill>
                  <a:srgbClr val="494936"/>
                </a:solidFill>
                <a:prstDash val="solid"/>
                <a:round/>
                <a:headEnd/>
                <a:tailEnd/>
              </a:ln>
            </p:spPr>
            <p:txBody>
              <a:bodyPr/>
              <a:lstStyle/>
              <a:p>
                <a:endParaRPr lang="zh-CN" altLang="en-US"/>
              </a:p>
            </p:txBody>
          </p:sp>
          <p:sp>
            <p:nvSpPr>
              <p:cNvPr id="1099866" name="Rectangle 90"/>
              <p:cNvSpPr>
                <a:spLocks noChangeArrowheads="1"/>
              </p:cNvSpPr>
              <p:nvPr/>
            </p:nvSpPr>
            <p:spPr bwMode="auto">
              <a:xfrm>
                <a:off x="751" y="1617"/>
                <a:ext cx="180" cy="31"/>
              </a:xfrm>
              <a:prstGeom prst="rect">
                <a:avLst/>
              </a:prstGeom>
              <a:solidFill>
                <a:srgbClr val="B7B79D"/>
              </a:solidFill>
              <a:ln w="9525">
                <a:noFill/>
                <a:miter lim="800000"/>
                <a:headEnd/>
                <a:tailEnd/>
              </a:ln>
            </p:spPr>
            <p:txBody>
              <a:bodyPr/>
              <a:lstStyle/>
              <a:p>
                <a:endParaRPr lang="zh-CN" altLang="en-US"/>
              </a:p>
            </p:txBody>
          </p:sp>
          <p:sp>
            <p:nvSpPr>
              <p:cNvPr id="1099867" name="Rectangle 91"/>
              <p:cNvSpPr>
                <a:spLocks noChangeArrowheads="1"/>
              </p:cNvSpPr>
              <p:nvPr/>
            </p:nvSpPr>
            <p:spPr bwMode="auto">
              <a:xfrm>
                <a:off x="752" y="1618"/>
                <a:ext cx="178" cy="29"/>
              </a:xfrm>
              <a:prstGeom prst="rect">
                <a:avLst/>
              </a:prstGeom>
              <a:solidFill>
                <a:srgbClr val="B7B79D"/>
              </a:solidFill>
              <a:ln w="4763">
                <a:solidFill>
                  <a:srgbClr val="494936"/>
                </a:solidFill>
                <a:miter lim="800000"/>
                <a:headEnd/>
                <a:tailEnd/>
              </a:ln>
            </p:spPr>
            <p:txBody>
              <a:bodyPr/>
              <a:lstStyle/>
              <a:p>
                <a:endParaRPr lang="zh-CN" altLang="en-US"/>
              </a:p>
            </p:txBody>
          </p:sp>
          <p:sp>
            <p:nvSpPr>
              <p:cNvPr id="1099868" name="Freeform 92"/>
              <p:cNvSpPr>
                <a:spLocks/>
              </p:cNvSpPr>
              <p:nvPr/>
            </p:nvSpPr>
            <p:spPr bwMode="auto">
              <a:xfrm>
                <a:off x="931" y="1591"/>
                <a:ext cx="25" cy="57"/>
              </a:xfrm>
              <a:custGeom>
                <a:avLst/>
                <a:gdLst/>
                <a:ahLst/>
                <a:cxnLst>
                  <a:cxn ang="0">
                    <a:pos x="0" y="57"/>
                  </a:cxn>
                  <a:cxn ang="0">
                    <a:pos x="25" y="35"/>
                  </a:cxn>
                  <a:cxn ang="0">
                    <a:pos x="25" y="0"/>
                  </a:cxn>
                  <a:cxn ang="0">
                    <a:pos x="0" y="26"/>
                  </a:cxn>
                  <a:cxn ang="0">
                    <a:pos x="0" y="57"/>
                  </a:cxn>
                </a:cxnLst>
                <a:rect l="0" t="0" r="r" b="b"/>
                <a:pathLst>
                  <a:path w="25" h="57">
                    <a:moveTo>
                      <a:pt x="0" y="57"/>
                    </a:moveTo>
                    <a:lnTo>
                      <a:pt x="25" y="35"/>
                    </a:lnTo>
                    <a:lnTo>
                      <a:pt x="25" y="0"/>
                    </a:lnTo>
                    <a:lnTo>
                      <a:pt x="0" y="26"/>
                    </a:lnTo>
                    <a:lnTo>
                      <a:pt x="0" y="57"/>
                    </a:lnTo>
                    <a:close/>
                  </a:path>
                </a:pathLst>
              </a:custGeom>
              <a:solidFill>
                <a:srgbClr val="7A7A5A"/>
              </a:solidFill>
              <a:ln w="9525">
                <a:noFill/>
                <a:round/>
                <a:headEnd/>
                <a:tailEnd/>
              </a:ln>
            </p:spPr>
            <p:txBody>
              <a:bodyPr/>
              <a:lstStyle/>
              <a:p>
                <a:endParaRPr lang="zh-CN" altLang="en-US"/>
              </a:p>
            </p:txBody>
          </p:sp>
          <p:sp>
            <p:nvSpPr>
              <p:cNvPr id="1099869" name="Freeform 93"/>
              <p:cNvSpPr>
                <a:spLocks/>
              </p:cNvSpPr>
              <p:nvPr/>
            </p:nvSpPr>
            <p:spPr bwMode="auto">
              <a:xfrm>
                <a:off x="931" y="1591"/>
                <a:ext cx="25" cy="57"/>
              </a:xfrm>
              <a:custGeom>
                <a:avLst/>
                <a:gdLst/>
                <a:ahLst/>
                <a:cxnLst>
                  <a:cxn ang="0">
                    <a:pos x="0" y="57"/>
                  </a:cxn>
                  <a:cxn ang="0">
                    <a:pos x="25" y="35"/>
                  </a:cxn>
                  <a:cxn ang="0">
                    <a:pos x="25" y="0"/>
                  </a:cxn>
                  <a:cxn ang="0">
                    <a:pos x="0" y="26"/>
                  </a:cxn>
                  <a:cxn ang="0">
                    <a:pos x="0" y="57"/>
                  </a:cxn>
                </a:cxnLst>
                <a:rect l="0" t="0" r="r" b="b"/>
                <a:pathLst>
                  <a:path w="25" h="57">
                    <a:moveTo>
                      <a:pt x="0" y="57"/>
                    </a:moveTo>
                    <a:lnTo>
                      <a:pt x="25" y="35"/>
                    </a:lnTo>
                    <a:lnTo>
                      <a:pt x="25" y="0"/>
                    </a:lnTo>
                    <a:lnTo>
                      <a:pt x="0" y="26"/>
                    </a:lnTo>
                    <a:lnTo>
                      <a:pt x="0" y="57"/>
                    </a:lnTo>
                    <a:close/>
                  </a:path>
                </a:pathLst>
              </a:custGeom>
              <a:solidFill>
                <a:srgbClr val="7A7A5A"/>
              </a:solidFill>
              <a:ln w="4763">
                <a:solidFill>
                  <a:srgbClr val="494936"/>
                </a:solidFill>
                <a:prstDash val="solid"/>
                <a:round/>
                <a:headEnd/>
                <a:tailEnd/>
              </a:ln>
            </p:spPr>
            <p:txBody>
              <a:bodyPr/>
              <a:lstStyle/>
              <a:p>
                <a:endParaRPr lang="zh-CN" altLang="en-US"/>
              </a:p>
            </p:txBody>
          </p:sp>
          <p:sp>
            <p:nvSpPr>
              <p:cNvPr id="1099870" name="Freeform 94"/>
              <p:cNvSpPr>
                <a:spLocks/>
              </p:cNvSpPr>
              <p:nvPr/>
            </p:nvSpPr>
            <p:spPr bwMode="auto">
              <a:xfrm>
                <a:off x="757" y="1591"/>
                <a:ext cx="196" cy="19"/>
              </a:xfrm>
              <a:custGeom>
                <a:avLst/>
                <a:gdLst/>
                <a:ahLst/>
                <a:cxnLst>
                  <a:cxn ang="0">
                    <a:pos x="0" y="19"/>
                  </a:cxn>
                  <a:cxn ang="0">
                    <a:pos x="19" y="0"/>
                  </a:cxn>
                  <a:cxn ang="0">
                    <a:pos x="196" y="0"/>
                  </a:cxn>
                  <a:cxn ang="0">
                    <a:pos x="177" y="19"/>
                  </a:cxn>
                  <a:cxn ang="0">
                    <a:pos x="0" y="19"/>
                  </a:cxn>
                </a:cxnLst>
                <a:rect l="0" t="0" r="r" b="b"/>
                <a:pathLst>
                  <a:path w="196" h="19">
                    <a:moveTo>
                      <a:pt x="0" y="19"/>
                    </a:moveTo>
                    <a:lnTo>
                      <a:pt x="19" y="0"/>
                    </a:lnTo>
                    <a:lnTo>
                      <a:pt x="196" y="0"/>
                    </a:lnTo>
                    <a:lnTo>
                      <a:pt x="177" y="19"/>
                    </a:lnTo>
                    <a:lnTo>
                      <a:pt x="0" y="19"/>
                    </a:lnTo>
                    <a:close/>
                  </a:path>
                </a:pathLst>
              </a:custGeom>
              <a:solidFill>
                <a:srgbClr val="000000"/>
              </a:solidFill>
              <a:ln w="9525">
                <a:noFill/>
                <a:round/>
                <a:headEnd/>
                <a:tailEnd/>
              </a:ln>
            </p:spPr>
            <p:txBody>
              <a:bodyPr/>
              <a:lstStyle/>
              <a:p>
                <a:endParaRPr lang="zh-CN" altLang="en-US"/>
              </a:p>
            </p:txBody>
          </p:sp>
          <p:sp>
            <p:nvSpPr>
              <p:cNvPr id="1099871" name="Freeform 95"/>
              <p:cNvSpPr>
                <a:spLocks/>
              </p:cNvSpPr>
              <p:nvPr/>
            </p:nvSpPr>
            <p:spPr bwMode="auto">
              <a:xfrm>
                <a:off x="757" y="1591"/>
                <a:ext cx="196" cy="19"/>
              </a:xfrm>
              <a:custGeom>
                <a:avLst/>
                <a:gdLst/>
                <a:ahLst/>
                <a:cxnLst>
                  <a:cxn ang="0">
                    <a:pos x="0" y="19"/>
                  </a:cxn>
                  <a:cxn ang="0">
                    <a:pos x="19" y="0"/>
                  </a:cxn>
                  <a:cxn ang="0">
                    <a:pos x="196" y="0"/>
                  </a:cxn>
                  <a:cxn ang="0">
                    <a:pos x="177" y="19"/>
                  </a:cxn>
                  <a:cxn ang="0">
                    <a:pos x="0" y="19"/>
                  </a:cxn>
                </a:cxnLst>
                <a:rect l="0" t="0" r="r" b="b"/>
                <a:pathLst>
                  <a:path w="196" h="19">
                    <a:moveTo>
                      <a:pt x="0" y="19"/>
                    </a:moveTo>
                    <a:lnTo>
                      <a:pt x="19" y="0"/>
                    </a:lnTo>
                    <a:lnTo>
                      <a:pt x="196" y="0"/>
                    </a:lnTo>
                    <a:lnTo>
                      <a:pt x="177" y="19"/>
                    </a:lnTo>
                    <a:lnTo>
                      <a:pt x="0" y="19"/>
                    </a:lnTo>
                    <a:close/>
                  </a:path>
                </a:pathLst>
              </a:custGeom>
              <a:solidFill>
                <a:srgbClr val="000000"/>
              </a:solidFill>
              <a:ln w="4763">
                <a:solidFill>
                  <a:srgbClr val="000000"/>
                </a:solidFill>
                <a:prstDash val="solid"/>
                <a:round/>
                <a:headEnd/>
                <a:tailEnd/>
              </a:ln>
            </p:spPr>
            <p:txBody>
              <a:bodyPr/>
              <a:lstStyle/>
              <a:p>
                <a:endParaRPr lang="zh-CN" altLang="en-US"/>
              </a:p>
            </p:txBody>
          </p:sp>
          <p:sp>
            <p:nvSpPr>
              <p:cNvPr id="1099872" name="Freeform 96"/>
              <p:cNvSpPr>
                <a:spLocks/>
              </p:cNvSpPr>
              <p:nvPr/>
            </p:nvSpPr>
            <p:spPr bwMode="auto">
              <a:xfrm>
                <a:off x="751" y="1446"/>
                <a:ext cx="202" cy="19"/>
              </a:xfrm>
              <a:custGeom>
                <a:avLst/>
                <a:gdLst/>
                <a:ahLst/>
                <a:cxnLst>
                  <a:cxn ang="0">
                    <a:pos x="0" y="19"/>
                  </a:cxn>
                  <a:cxn ang="0">
                    <a:pos x="19" y="0"/>
                  </a:cxn>
                  <a:cxn ang="0">
                    <a:pos x="202" y="0"/>
                  </a:cxn>
                  <a:cxn ang="0">
                    <a:pos x="180" y="19"/>
                  </a:cxn>
                  <a:cxn ang="0">
                    <a:pos x="0" y="19"/>
                  </a:cxn>
                </a:cxnLst>
                <a:rect l="0" t="0" r="r" b="b"/>
                <a:pathLst>
                  <a:path w="202" h="19">
                    <a:moveTo>
                      <a:pt x="0" y="19"/>
                    </a:moveTo>
                    <a:lnTo>
                      <a:pt x="19" y="0"/>
                    </a:lnTo>
                    <a:lnTo>
                      <a:pt x="202" y="0"/>
                    </a:lnTo>
                    <a:lnTo>
                      <a:pt x="180" y="19"/>
                    </a:lnTo>
                    <a:lnTo>
                      <a:pt x="0" y="19"/>
                    </a:lnTo>
                    <a:close/>
                  </a:path>
                </a:pathLst>
              </a:custGeom>
              <a:solidFill>
                <a:srgbClr val="C9C9B6"/>
              </a:solidFill>
              <a:ln w="9525">
                <a:noFill/>
                <a:round/>
                <a:headEnd/>
                <a:tailEnd/>
              </a:ln>
            </p:spPr>
            <p:txBody>
              <a:bodyPr/>
              <a:lstStyle/>
              <a:p>
                <a:endParaRPr lang="zh-CN" altLang="en-US"/>
              </a:p>
            </p:txBody>
          </p:sp>
          <p:sp>
            <p:nvSpPr>
              <p:cNvPr id="1099873" name="Freeform 97"/>
              <p:cNvSpPr>
                <a:spLocks/>
              </p:cNvSpPr>
              <p:nvPr/>
            </p:nvSpPr>
            <p:spPr bwMode="auto">
              <a:xfrm>
                <a:off x="751" y="1446"/>
                <a:ext cx="202" cy="19"/>
              </a:xfrm>
              <a:custGeom>
                <a:avLst/>
                <a:gdLst/>
                <a:ahLst/>
                <a:cxnLst>
                  <a:cxn ang="0">
                    <a:pos x="0" y="19"/>
                  </a:cxn>
                  <a:cxn ang="0">
                    <a:pos x="19" y="0"/>
                  </a:cxn>
                  <a:cxn ang="0">
                    <a:pos x="202" y="0"/>
                  </a:cxn>
                  <a:cxn ang="0">
                    <a:pos x="180" y="19"/>
                  </a:cxn>
                  <a:cxn ang="0">
                    <a:pos x="0" y="19"/>
                  </a:cxn>
                </a:cxnLst>
                <a:rect l="0" t="0" r="r" b="b"/>
                <a:pathLst>
                  <a:path w="202" h="19">
                    <a:moveTo>
                      <a:pt x="0" y="19"/>
                    </a:moveTo>
                    <a:lnTo>
                      <a:pt x="19" y="0"/>
                    </a:lnTo>
                    <a:lnTo>
                      <a:pt x="202" y="0"/>
                    </a:lnTo>
                    <a:lnTo>
                      <a:pt x="180" y="19"/>
                    </a:lnTo>
                    <a:lnTo>
                      <a:pt x="0" y="19"/>
                    </a:lnTo>
                    <a:close/>
                  </a:path>
                </a:pathLst>
              </a:custGeom>
              <a:solidFill>
                <a:srgbClr val="C9C9B6"/>
              </a:solidFill>
              <a:ln w="4763">
                <a:solidFill>
                  <a:srgbClr val="494936"/>
                </a:solidFill>
                <a:prstDash val="solid"/>
                <a:round/>
                <a:headEnd/>
                <a:tailEnd/>
              </a:ln>
            </p:spPr>
            <p:txBody>
              <a:bodyPr/>
              <a:lstStyle/>
              <a:p>
                <a:endParaRPr lang="zh-CN" altLang="en-US"/>
              </a:p>
            </p:txBody>
          </p:sp>
          <p:sp>
            <p:nvSpPr>
              <p:cNvPr id="1099874" name="Rectangle 98"/>
              <p:cNvSpPr>
                <a:spLocks noChangeArrowheads="1"/>
              </p:cNvSpPr>
              <p:nvPr/>
            </p:nvSpPr>
            <p:spPr bwMode="auto">
              <a:xfrm>
                <a:off x="752" y="1466"/>
                <a:ext cx="181" cy="140"/>
              </a:xfrm>
              <a:prstGeom prst="rect">
                <a:avLst/>
              </a:prstGeom>
              <a:solidFill>
                <a:srgbClr val="B7B79D"/>
              </a:solidFill>
              <a:ln w="4763">
                <a:solidFill>
                  <a:srgbClr val="494936"/>
                </a:solidFill>
                <a:miter lim="800000"/>
                <a:headEnd/>
                <a:tailEnd/>
              </a:ln>
            </p:spPr>
            <p:txBody>
              <a:bodyPr/>
              <a:lstStyle/>
              <a:p>
                <a:endParaRPr lang="zh-CN" altLang="en-US"/>
              </a:p>
            </p:txBody>
          </p:sp>
          <p:sp>
            <p:nvSpPr>
              <p:cNvPr id="1099875" name="Rectangle 99"/>
              <p:cNvSpPr>
                <a:spLocks noChangeArrowheads="1"/>
              </p:cNvSpPr>
              <p:nvPr/>
            </p:nvSpPr>
            <p:spPr bwMode="auto">
              <a:xfrm>
                <a:off x="768" y="1485"/>
                <a:ext cx="149" cy="108"/>
              </a:xfrm>
              <a:prstGeom prst="rect">
                <a:avLst/>
              </a:prstGeom>
              <a:solidFill>
                <a:srgbClr val="FFFFFF"/>
              </a:solidFill>
              <a:ln w="4763">
                <a:solidFill>
                  <a:srgbClr val="494936"/>
                </a:solidFill>
                <a:miter lim="800000"/>
                <a:headEnd/>
                <a:tailEnd/>
              </a:ln>
            </p:spPr>
            <p:txBody>
              <a:bodyPr/>
              <a:lstStyle/>
              <a:p>
                <a:endParaRPr lang="zh-CN" altLang="en-US"/>
              </a:p>
            </p:txBody>
          </p:sp>
          <p:sp>
            <p:nvSpPr>
              <p:cNvPr id="1099876" name="Freeform 100"/>
              <p:cNvSpPr>
                <a:spLocks/>
              </p:cNvSpPr>
              <p:nvPr/>
            </p:nvSpPr>
            <p:spPr bwMode="auto">
              <a:xfrm>
                <a:off x="931" y="1446"/>
                <a:ext cx="22" cy="161"/>
              </a:xfrm>
              <a:custGeom>
                <a:avLst/>
                <a:gdLst/>
                <a:ahLst/>
                <a:cxnLst>
                  <a:cxn ang="0">
                    <a:pos x="0" y="161"/>
                  </a:cxn>
                  <a:cxn ang="0">
                    <a:pos x="22" y="142"/>
                  </a:cxn>
                  <a:cxn ang="0">
                    <a:pos x="22" y="0"/>
                  </a:cxn>
                  <a:cxn ang="0">
                    <a:pos x="0" y="19"/>
                  </a:cxn>
                  <a:cxn ang="0">
                    <a:pos x="0" y="161"/>
                  </a:cxn>
                </a:cxnLst>
                <a:rect l="0" t="0" r="r" b="b"/>
                <a:pathLst>
                  <a:path w="22" h="161">
                    <a:moveTo>
                      <a:pt x="0" y="161"/>
                    </a:moveTo>
                    <a:lnTo>
                      <a:pt x="22" y="142"/>
                    </a:lnTo>
                    <a:lnTo>
                      <a:pt x="22" y="0"/>
                    </a:lnTo>
                    <a:lnTo>
                      <a:pt x="0" y="19"/>
                    </a:lnTo>
                    <a:lnTo>
                      <a:pt x="0" y="161"/>
                    </a:lnTo>
                    <a:close/>
                  </a:path>
                </a:pathLst>
              </a:custGeom>
              <a:solidFill>
                <a:srgbClr val="7A7A5A"/>
              </a:solidFill>
              <a:ln w="9525">
                <a:noFill/>
                <a:round/>
                <a:headEnd/>
                <a:tailEnd/>
              </a:ln>
            </p:spPr>
            <p:txBody>
              <a:bodyPr/>
              <a:lstStyle/>
              <a:p>
                <a:endParaRPr lang="zh-CN" altLang="en-US"/>
              </a:p>
            </p:txBody>
          </p:sp>
          <p:sp>
            <p:nvSpPr>
              <p:cNvPr id="1099877" name="Freeform 101"/>
              <p:cNvSpPr>
                <a:spLocks/>
              </p:cNvSpPr>
              <p:nvPr/>
            </p:nvSpPr>
            <p:spPr bwMode="auto">
              <a:xfrm>
                <a:off x="931" y="1446"/>
                <a:ext cx="22" cy="161"/>
              </a:xfrm>
              <a:custGeom>
                <a:avLst/>
                <a:gdLst/>
                <a:ahLst/>
                <a:cxnLst>
                  <a:cxn ang="0">
                    <a:pos x="0" y="161"/>
                  </a:cxn>
                  <a:cxn ang="0">
                    <a:pos x="22" y="142"/>
                  </a:cxn>
                  <a:cxn ang="0">
                    <a:pos x="22" y="0"/>
                  </a:cxn>
                  <a:cxn ang="0">
                    <a:pos x="0" y="19"/>
                  </a:cxn>
                  <a:cxn ang="0">
                    <a:pos x="0" y="161"/>
                  </a:cxn>
                </a:cxnLst>
                <a:rect l="0" t="0" r="r" b="b"/>
                <a:pathLst>
                  <a:path w="22" h="161">
                    <a:moveTo>
                      <a:pt x="0" y="161"/>
                    </a:moveTo>
                    <a:lnTo>
                      <a:pt x="22" y="142"/>
                    </a:lnTo>
                    <a:lnTo>
                      <a:pt x="22" y="0"/>
                    </a:lnTo>
                    <a:lnTo>
                      <a:pt x="0" y="19"/>
                    </a:lnTo>
                    <a:lnTo>
                      <a:pt x="0" y="161"/>
                    </a:lnTo>
                    <a:close/>
                  </a:path>
                </a:pathLst>
              </a:custGeom>
              <a:solidFill>
                <a:srgbClr val="7A7A5A"/>
              </a:solidFill>
              <a:ln w="4763">
                <a:solidFill>
                  <a:srgbClr val="494936"/>
                </a:solidFill>
                <a:prstDash val="solid"/>
                <a:round/>
                <a:headEnd/>
                <a:tailEnd/>
              </a:ln>
            </p:spPr>
            <p:txBody>
              <a:bodyPr/>
              <a:lstStyle/>
              <a:p>
                <a:endParaRPr lang="zh-CN" altLang="en-US"/>
              </a:p>
            </p:txBody>
          </p:sp>
          <p:sp>
            <p:nvSpPr>
              <p:cNvPr id="1099878" name="Freeform 102"/>
              <p:cNvSpPr>
                <a:spLocks/>
              </p:cNvSpPr>
              <p:nvPr/>
            </p:nvSpPr>
            <p:spPr bwMode="auto">
              <a:xfrm>
                <a:off x="717" y="1642"/>
                <a:ext cx="223" cy="35"/>
              </a:xfrm>
              <a:custGeom>
                <a:avLst/>
                <a:gdLst/>
                <a:ahLst/>
                <a:cxnLst>
                  <a:cxn ang="0">
                    <a:pos x="0" y="35"/>
                  </a:cxn>
                  <a:cxn ang="0">
                    <a:pos x="28" y="0"/>
                  </a:cxn>
                  <a:cxn ang="0">
                    <a:pos x="223" y="0"/>
                  </a:cxn>
                  <a:cxn ang="0">
                    <a:pos x="195" y="35"/>
                  </a:cxn>
                  <a:cxn ang="0">
                    <a:pos x="0" y="35"/>
                  </a:cxn>
                </a:cxnLst>
                <a:rect l="0" t="0" r="r" b="b"/>
                <a:pathLst>
                  <a:path w="223" h="35">
                    <a:moveTo>
                      <a:pt x="0" y="35"/>
                    </a:moveTo>
                    <a:lnTo>
                      <a:pt x="28" y="0"/>
                    </a:lnTo>
                    <a:lnTo>
                      <a:pt x="223" y="0"/>
                    </a:lnTo>
                    <a:lnTo>
                      <a:pt x="195" y="35"/>
                    </a:lnTo>
                    <a:lnTo>
                      <a:pt x="0" y="35"/>
                    </a:lnTo>
                    <a:close/>
                  </a:path>
                </a:pathLst>
              </a:custGeom>
              <a:solidFill>
                <a:srgbClr val="C9C9B6"/>
              </a:solidFill>
              <a:ln w="9525">
                <a:noFill/>
                <a:round/>
                <a:headEnd/>
                <a:tailEnd/>
              </a:ln>
            </p:spPr>
            <p:txBody>
              <a:bodyPr/>
              <a:lstStyle/>
              <a:p>
                <a:endParaRPr lang="zh-CN" altLang="en-US"/>
              </a:p>
            </p:txBody>
          </p:sp>
          <p:sp>
            <p:nvSpPr>
              <p:cNvPr id="1099879" name="Freeform 103"/>
              <p:cNvSpPr>
                <a:spLocks/>
              </p:cNvSpPr>
              <p:nvPr/>
            </p:nvSpPr>
            <p:spPr bwMode="auto">
              <a:xfrm>
                <a:off x="717" y="1642"/>
                <a:ext cx="223" cy="35"/>
              </a:xfrm>
              <a:custGeom>
                <a:avLst/>
                <a:gdLst/>
                <a:ahLst/>
                <a:cxnLst>
                  <a:cxn ang="0">
                    <a:pos x="0" y="35"/>
                  </a:cxn>
                  <a:cxn ang="0">
                    <a:pos x="28" y="0"/>
                  </a:cxn>
                  <a:cxn ang="0">
                    <a:pos x="223" y="0"/>
                  </a:cxn>
                  <a:cxn ang="0">
                    <a:pos x="195" y="35"/>
                  </a:cxn>
                  <a:cxn ang="0">
                    <a:pos x="0" y="35"/>
                  </a:cxn>
                </a:cxnLst>
                <a:rect l="0" t="0" r="r" b="b"/>
                <a:pathLst>
                  <a:path w="223" h="35">
                    <a:moveTo>
                      <a:pt x="0" y="35"/>
                    </a:moveTo>
                    <a:lnTo>
                      <a:pt x="28" y="0"/>
                    </a:lnTo>
                    <a:lnTo>
                      <a:pt x="223" y="0"/>
                    </a:lnTo>
                    <a:lnTo>
                      <a:pt x="195" y="35"/>
                    </a:lnTo>
                    <a:lnTo>
                      <a:pt x="0" y="35"/>
                    </a:lnTo>
                    <a:close/>
                  </a:path>
                </a:pathLst>
              </a:custGeom>
              <a:solidFill>
                <a:srgbClr val="C9C9B6"/>
              </a:solidFill>
              <a:ln w="4763">
                <a:solidFill>
                  <a:srgbClr val="494936"/>
                </a:solidFill>
                <a:prstDash val="solid"/>
                <a:round/>
                <a:headEnd/>
                <a:tailEnd/>
              </a:ln>
            </p:spPr>
            <p:txBody>
              <a:bodyPr/>
              <a:lstStyle/>
              <a:p>
                <a:endParaRPr lang="zh-CN" altLang="en-US"/>
              </a:p>
            </p:txBody>
          </p:sp>
          <p:sp>
            <p:nvSpPr>
              <p:cNvPr id="1099880" name="Freeform 104"/>
              <p:cNvSpPr>
                <a:spLocks/>
              </p:cNvSpPr>
              <p:nvPr/>
            </p:nvSpPr>
            <p:spPr bwMode="auto">
              <a:xfrm>
                <a:off x="912" y="1642"/>
                <a:ext cx="28" cy="41"/>
              </a:xfrm>
              <a:custGeom>
                <a:avLst/>
                <a:gdLst/>
                <a:ahLst/>
                <a:cxnLst>
                  <a:cxn ang="0">
                    <a:pos x="0" y="41"/>
                  </a:cxn>
                  <a:cxn ang="0">
                    <a:pos x="28" y="13"/>
                  </a:cxn>
                  <a:cxn ang="0">
                    <a:pos x="28" y="0"/>
                  </a:cxn>
                  <a:cxn ang="0">
                    <a:pos x="0" y="35"/>
                  </a:cxn>
                  <a:cxn ang="0">
                    <a:pos x="0" y="41"/>
                  </a:cxn>
                </a:cxnLst>
                <a:rect l="0" t="0" r="r" b="b"/>
                <a:pathLst>
                  <a:path w="28" h="41">
                    <a:moveTo>
                      <a:pt x="0" y="41"/>
                    </a:moveTo>
                    <a:lnTo>
                      <a:pt x="28" y="13"/>
                    </a:lnTo>
                    <a:lnTo>
                      <a:pt x="28" y="0"/>
                    </a:lnTo>
                    <a:lnTo>
                      <a:pt x="0" y="35"/>
                    </a:lnTo>
                    <a:lnTo>
                      <a:pt x="0" y="41"/>
                    </a:lnTo>
                    <a:close/>
                  </a:path>
                </a:pathLst>
              </a:custGeom>
              <a:solidFill>
                <a:srgbClr val="7A7A5A"/>
              </a:solidFill>
              <a:ln w="9525">
                <a:noFill/>
                <a:round/>
                <a:headEnd/>
                <a:tailEnd/>
              </a:ln>
            </p:spPr>
            <p:txBody>
              <a:bodyPr/>
              <a:lstStyle/>
              <a:p>
                <a:endParaRPr lang="zh-CN" altLang="en-US"/>
              </a:p>
            </p:txBody>
          </p:sp>
          <p:sp>
            <p:nvSpPr>
              <p:cNvPr id="1099881" name="Freeform 105"/>
              <p:cNvSpPr>
                <a:spLocks/>
              </p:cNvSpPr>
              <p:nvPr/>
            </p:nvSpPr>
            <p:spPr bwMode="auto">
              <a:xfrm>
                <a:off x="912" y="1642"/>
                <a:ext cx="28" cy="41"/>
              </a:xfrm>
              <a:custGeom>
                <a:avLst/>
                <a:gdLst/>
                <a:ahLst/>
                <a:cxnLst>
                  <a:cxn ang="0">
                    <a:pos x="0" y="41"/>
                  </a:cxn>
                  <a:cxn ang="0">
                    <a:pos x="28" y="13"/>
                  </a:cxn>
                  <a:cxn ang="0">
                    <a:pos x="28" y="0"/>
                  </a:cxn>
                  <a:cxn ang="0">
                    <a:pos x="0" y="35"/>
                  </a:cxn>
                  <a:cxn ang="0">
                    <a:pos x="0" y="41"/>
                  </a:cxn>
                </a:cxnLst>
                <a:rect l="0" t="0" r="r" b="b"/>
                <a:pathLst>
                  <a:path w="28" h="41">
                    <a:moveTo>
                      <a:pt x="0" y="41"/>
                    </a:moveTo>
                    <a:lnTo>
                      <a:pt x="28" y="13"/>
                    </a:lnTo>
                    <a:lnTo>
                      <a:pt x="28" y="0"/>
                    </a:lnTo>
                    <a:lnTo>
                      <a:pt x="0" y="35"/>
                    </a:lnTo>
                    <a:lnTo>
                      <a:pt x="0" y="41"/>
                    </a:lnTo>
                    <a:close/>
                  </a:path>
                </a:pathLst>
              </a:custGeom>
              <a:solidFill>
                <a:srgbClr val="7A7A5A"/>
              </a:solidFill>
              <a:ln w="4763">
                <a:solidFill>
                  <a:srgbClr val="494936"/>
                </a:solidFill>
                <a:prstDash val="solid"/>
                <a:round/>
                <a:headEnd/>
                <a:tailEnd/>
              </a:ln>
            </p:spPr>
            <p:txBody>
              <a:bodyPr/>
              <a:lstStyle/>
              <a:p>
                <a:endParaRPr lang="zh-CN" altLang="en-US"/>
              </a:p>
            </p:txBody>
          </p:sp>
          <p:sp>
            <p:nvSpPr>
              <p:cNvPr id="1099882" name="Rectangle 106"/>
              <p:cNvSpPr>
                <a:spLocks noChangeArrowheads="1"/>
              </p:cNvSpPr>
              <p:nvPr/>
            </p:nvSpPr>
            <p:spPr bwMode="auto">
              <a:xfrm>
                <a:off x="717" y="1677"/>
                <a:ext cx="195" cy="6"/>
              </a:xfrm>
              <a:prstGeom prst="rect">
                <a:avLst/>
              </a:prstGeom>
              <a:solidFill>
                <a:srgbClr val="B7B79D"/>
              </a:solidFill>
              <a:ln w="9525">
                <a:noFill/>
                <a:miter lim="800000"/>
                <a:headEnd/>
                <a:tailEnd/>
              </a:ln>
            </p:spPr>
            <p:txBody>
              <a:bodyPr/>
              <a:lstStyle/>
              <a:p>
                <a:endParaRPr lang="zh-CN" altLang="en-US"/>
              </a:p>
            </p:txBody>
          </p:sp>
          <p:sp>
            <p:nvSpPr>
              <p:cNvPr id="1099883" name="Rectangle 107"/>
              <p:cNvSpPr>
                <a:spLocks noChangeArrowheads="1"/>
              </p:cNvSpPr>
              <p:nvPr/>
            </p:nvSpPr>
            <p:spPr bwMode="auto">
              <a:xfrm>
                <a:off x="718" y="1678"/>
                <a:ext cx="193" cy="4"/>
              </a:xfrm>
              <a:prstGeom prst="rect">
                <a:avLst/>
              </a:prstGeom>
              <a:solidFill>
                <a:srgbClr val="B7B79D"/>
              </a:solidFill>
              <a:ln w="4763">
                <a:solidFill>
                  <a:srgbClr val="494936"/>
                </a:solidFill>
                <a:miter lim="800000"/>
                <a:headEnd/>
                <a:tailEnd/>
              </a:ln>
            </p:spPr>
            <p:txBody>
              <a:bodyPr/>
              <a:lstStyle/>
              <a:p>
                <a:endParaRPr lang="zh-CN" altLang="en-US"/>
              </a:p>
            </p:txBody>
          </p:sp>
          <p:sp>
            <p:nvSpPr>
              <p:cNvPr id="1099884" name="Freeform 108"/>
              <p:cNvSpPr>
                <a:spLocks/>
              </p:cNvSpPr>
              <p:nvPr/>
            </p:nvSpPr>
            <p:spPr bwMode="auto">
              <a:xfrm>
                <a:off x="953" y="1651"/>
                <a:ext cx="38" cy="23"/>
              </a:xfrm>
              <a:custGeom>
                <a:avLst/>
                <a:gdLst/>
                <a:ahLst/>
                <a:cxnLst>
                  <a:cxn ang="0">
                    <a:pos x="0" y="23"/>
                  </a:cxn>
                  <a:cxn ang="0">
                    <a:pos x="13" y="0"/>
                  </a:cxn>
                  <a:cxn ang="0">
                    <a:pos x="38" y="0"/>
                  </a:cxn>
                  <a:cxn ang="0">
                    <a:pos x="25" y="23"/>
                  </a:cxn>
                  <a:cxn ang="0">
                    <a:pos x="0" y="23"/>
                  </a:cxn>
                </a:cxnLst>
                <a:rect l="0" t="0" r="r" b="b"/>
                <a:pathLst>
                  <a:path w="38" h="23">
                    <a:moveTo>
                      <a:pt x="0" y="23"/>
                    </a:moveTo>
                    <a:lnTo>
                      <a:pt x="13" y="0"/>
                    </a:lnTo>
                    <a:lnTo>
                      <a:pt x="38" y="0"/>
                    </a:lnTo>
                    <a:lnTo>
                      <a:pt x="25" y="23"/>
                    </a:lnTo>
                    <a:lnTo>
                      <a:pt x="0" y="23"/>
                    </a:lnTo>
                    <a:close/>
                  </a:path>
                </a:pathLst>
              </a:custGeom>
              <a:solidFill>
                <a:srgbClr val="C9C9B6"/>
              </a:solidFill>
              <a:ln w="9525">
                <a:noFill/>
                <a:round/>
                <a:headEnd/>
                <a:tailEnd/>
              </a:ln>
            </p:spPr>
            <p:txBody>
              <a:bodyPr/>
              <a:lstStyle/>
              <a:p>
                <a:endParaRPr lang="zh-CN" altLang="en-US"/>
              </a:p>
            </p:txBody>
          </p:sp>
          <p:sp>
            <p:nvSpPr>
              <p:cNvPr id="1099885" name="Freeform 109"/>
              <p:cNvSpPr>
                <a:spLocks/>
              </p:cNvSpPr>
              <p:nvPr/>
            </p:nvSpPr>
            <p:spPr bwMode="auto">
              <a:xfrm>
                <a:off x="953" y="1651"/>
                <a:ext cx="38" cy="23"/>
              </a:xfrm>
              <a:custGeom>
                <a:avLst/>
                <a:gdLst/>
                <a:ahLst/>
                <a:cxnLst>
                  <a:cxn ang="0">
                    <a:pos x="0" y="23"/>
                  </a:cxn>
                  <a:cxn ang="0">
                    <a:pos x="13" y="0"/>
                  </a:cxn>
                  <a:cxn ang="0">
                    <a:pos x="38" y="0"/>
                  </a:cxn>
                  <a:cxn ang="0">
                    <a:pos x="25" y="23"/>
                  </a:cxn>
                  <a:cxn ang="0">
                    <a:pos x="0" y="23"/>
                  </a:cxn>
                </a:cxnLst>
                <a:rect l="0" t="0" r="r" b="b"/>
                <a:pathLst>
                  <a:path w="38" h="23">
                    <a:moveTo>
                      <a:pt x="0" y="23"/>
                    </a:moveTo>
                    <a:lnTo>
                      <a:pt x="13" y="0"/>
                    </a:lnTo>
                    <a:lnTo>
                      <a:pt x="38" y="0"/>
                    </a:lnTo>
                    <a:lnTo>
                      <a:pt x="25" y="23"/>
                    </a:lnTo>
                    <a:lnTo>
                      <a:pt x="0" y="23"/>
                    </a:lnTo>
                    <a:close/>
                  </a:path>
                </a:pathLst>
              </a:custGeom>
              <a:solidFill>
                <a:srgbClr val="C9C9B6"/>
              </a:solidFill>
              <a:ln w="4763">
                <a:solidFill>
                  <a:srgbClr val="494936"/>
                </a:solidFill>
                <a:prstDash val="solid"/>
                <a:round/>
                <a:headEnd/>
                <a:tailEnd/>
              </a:ln>
            </p:spPr>
            <p:txBody>
              <a:bodyPr/>
              <a:lstStyle/>
              <a:p>
                <a:endParaRPr lang="zh-CN" altLang="en-US"/>
              </a:p>
            </p:txBody>
          </p:sp>
          <p:sp>
            <p:nvSpPr>
              <p:cNvPr id="1099886" name="Freeform 110"/>
              <p:cNvSpPr>
                <a:spLocks/>
              </p:cNvSpPr>
              <p:nvPr/>
            </p:nvSpPr>
            <p:spPr bwMode="auto">
              <a:xfrm>
                <a:off x="978" y="1651"/>
                <a:ext cx="13" cy="29"/>
              </a:xfrm>
              <a:custGeom>
                <a:avLst/>
                <a:gdLst/>
                <a:ahLst/>
                <a:cxnLst>
                  <a:cxn ang="0">
                    <a:pos x="0" y="29"/>
                  </a:cxn>
                  <a:cxn ang="0">
                    <a:pos x="13" y="16"/>
                  </a:cxn>
                  <a:cxn ang="0">
                    <a:pos x="13" y="0"/>
                  </a:cxn>
                  <a:cxn ang="0">
                    <a:pos x="0" y="23"/>
                  </a:cxn>
                  <a:cxn ang="0">
                    <a:pos x="0" y="29"/>
                  </a:cxn>
                </a:cxnLst>
                <a:rect l="0" t="0" r="r" b="b"/>
                <a:pathLst>
                  <a:path w="13" h="29">
                    <a:moveTo>
                      <a:pt x="0" y="29"/>
                    </a:moveTo>
                    <a:lnTo>
                      <a:pt x="13" y="16"/>
                    </a:lnTo>
                    <a:lnTo>
                      <a:pt x="13" y="0"/>
                    </a:lnTo>
                    <a:lnTo>
                      <a:pt x="0" y="23"/>
                    </a:lnTo>
                    <a:lnTo>
                      <a:pt x="0" y="29"/>
                    </a:lnTo>
                    <a:close/>
                  </a:path>
                </a:pathLst>
              </a:custGeom>
              <a:solidFill>
                <a:srgbClr val="7A7A5A"/>
              </a:solidFill>
              <a:ln w="9525">
                <a:noFill/>
                <a:round/>
                <a:headEnd/>
                <a:tailEnd/>
              </a:ln>
            </p:spPr>
            <p:txBody>
              <a:bodyPr/>
              <a:lstStyle/>
              <a:p>
                <a:endParaRPr lang="zh-CN" altLang="en-US"/>
              </a:p>
            </p:txBody>
          </p:sp>
          <p:sp>
            <p:nvSpPr>
              <p:cNvPr id="1099887" name="Freeform 111"/>
              <p:cNvSpPr>
                <a:spLocks/>
              </p:cNvSpPr>
              <p:nvPr/>
            </p:nvSpPr>
            <p:spPr bwMode="auto">
              <a:xfrm>
                <a:off x="978" y="1651"/>
                <a:ext cx="13" cy="29"/>
              </a:xfrm>
              <a:custGeom>
                <a:avLst/>
                <a:gdLst/>
                <a:ahLst/>
                <a:cxnLst>
                  <a:cxn ang="0">
                    <a:pos x="0" y="29"/>
                  </a:cxn>
                  <a:cxn ang="0">
                    <a:pos x="13" y="16"/>
                  </a:cxn>
                  <a:cxn ang="0">
                    <a:pos x="13" y="0"/>
                  </a:cxn>
                  <a:cxn ang="0">
                    <a:pos x="0" y="23"/>
                  </a:cxn>
                  <a:cxn ang="0">
                    <a:pos x="0" y="29"/>
                  </a:cxn>
                </a:cxnLst>
                <a:rect l="0" t="0" r="r" b="b"/>
                <a:pathLst>
                  <a:path w="13" h="29">
                    <a:moveTo>
                      <a:pt x="0" y="29"/>
                    </a:moveTo>
                    <a:lnTo>
                      <a:pt x="13" y="16"/>
                    </a:lnTo>
                    <a:lnTo>
                      <a:pt x="13" y="0"/>
                    </a:lnTo>
                    <a:lnTo>
                      <a:pt x="0" y="23"/>
                    </a:lnTo>
                    <a:lnTo>
                      <a:pt x="0" y="29"/>
                    </a:lnTo>
                    <a:close/>
                  </a:path>
                </a:pathLst>
              </a:custGeom>
              <a:solidFill>
                <a:srgbClr val="7A7A5A"/>
              </a:solidFill>
              <a:ln w="4763">
                <a:solidFill>
                  <a:srgbClr val="494936"/>
                </a:solidFill>
                <a:prstDash val="solid"/>
                <a:round/>
                <a:headEnd/>
                <a:tailEnd/>
              </a:ln>
            </p:spPr>
            <p:txBody>
              <a:bodyPr/>
              <a:lstStyle/>
              <a:p>
                <a:endParaRPr lang="zh-CN" altLang="en-US"/>
              </a:p>
            </p:txBody>
          </p:sp>
          <p:sp>
            <p:nvSpPr>
              <p:cNvPr id="1099888" name="Rectangle 112"/>
              <p:cNvSpPr>
                <a:spLocks noChangeArrowheads="1"/>
              </p:cNvSpPr>
              <p:nvPr/>
            </p:nvSpPr>
            <p:spPr bwMode="auto">
              <a:xfrm>
                <a:off x="950" y="1674"/>
                <a:ext cx="28" cy="6"/>
              </a:xfrm>
              <a:prstGeom prst="rect">
                <a:avLst/>
              </a:prstGeom>
              <a:solidFill>
                <a:srgbClr val="B7B79D"/>
              </a:solidFill>
              <a:ln w="9525">
                <a:noFill/>
                <a:miter lim="800000"/>
                <a:headEnd/>
                <a:tailEnd/>
              </a:ln>
            </p:spPr>
            <p:txBody>
              <a:bodyPr/>
              <a:lstStyle/>
              <a:p>
                <a:endParaRPr lang="zh-CN" altLang="en-US"/>
              </a:p>
            </p:txBody>
          </p:sp>
          <p:sp>
            <p:nvSpPr>
              <p:cNvPr id="1099889" name="Rectangle 113"/>
              <p:cNvSpPr>
                <a:spLocks noChangeArrowheads="1"/>
              </p:cNvSpPr>
              <p:nvPr/>
            </p:nvSpPr>
            <p:spPr bwMode="auto">
              <a:xfrm>
                <a:off x="951" y="1675"/>
                <a:ext cx="26" cy="4"/>
              </a:xfrm>
              <a:prstGeom prst="rect">
                <a:avLst/>
              </a:prstGeom>
              <a:solidFill>
                <a:srgbClr val="B7B79D"/>
              </a:solidFill>
              <a:ln w="4763">
                <a:solidFill>
                  <a:srgbClr val="494936"/>
                </a:solidFill>
                <a:miter lim="800000"/>
                <a:headEnd/>
                <a:tailEnd/>
              </a:ln>
            </p:spPr>
            <p:txBody>
              <a:bodyPr/>
              <a:lstStyle/>
              <a:p>
                <a:endParaRPr lang="zh-CN" altLang="en-US"/>
              </a:p>
            </p:txBody>
          </p:sp>
        </p:grpSp>
        <p:sp>
          <p:nvSpPr>
            <p:cNvPr id="1099890" name="Freeform 114"/>
            <p:cNvSpPr>
              <a:spLocks/>
            </p:cNvSpPr>
            <p:nvPr/>
          </p:nvSpPr>
          <p:spPr bwMode="auto">
            <a:xfrm>
              <a:off x="710" y="1620"/>
              <a:ext cx="85" cy="38"/>
            </a:xfrm>
            <a:custGeom>
              <a:avLst/>
              <a:gdLst/>
              <a:ahLst/>
              <a:cxnLst>
                <a:cxn ang="0">
                  <a:pos x="0" y="16"/>
                </a:cxn>
                <a:cxn ang="0">
                  <a:pos x="25" y="16"/>
                </a:cxn>
                <a:cxn ang="0">
                  <a:pos x="44" y="0"/>
                </a:cxn>
                <a:cxn ang="0">
                  <a:pos x="70" y="9"/>
                </a:cxn>
                <a:cxn ang="0">
                  <a:pos x="79" y="12"/>
                </a:cxn>
                <a:cxn ang="0">
                  <a:pos x="85" y="19"/>
                </a:cxn>
                <a:cxn ang="0">
                  <a:pos x="82" y="31"/>
                </a:cxn>
                <a:cxn ang="0">
                  <a:pos x="79" y="31"/>
                </a:cxn>
                <a:cxn ang="0">
                  <a:pos x="73" y="22"/>
                </a:cxn>
                <a:cxn ang="0">
                  <a:pos x="70" y="19"/>
                </a:cxn>
                <a:cxn ang="0">
                  <a:pos x="57" y="22"/>
                </a:cxn>
                <a:cxn ang="0">
                  <a:pos x="66" y="25"/>
                </a:cxn>
                <a:cxn ang="0">
                  <a:pos x="70" y="25"/>
                </a:cxn>
                <a:cxn ang="0">
                  <a:pos x="70" y="31"/>
                </a:cxn>
                <a:cxn ang="0">
                  <a:pos x="41" y="38"/>
                </a:cxn>
                <a:cxn ang="0">
                  <a:pos x="22" y="31"/>
                </a:cxn>
                <a:cxn ang="0">
                  <a:pos x="3" y="31"/>
                </a:cxn>
                <a:cxn ang="0">
                  <a:pos x="0" y="16"/>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w="9525">
              <a:noFill/>
              <a:round/>
              <a:headEnd/>
              <a:tailEnd/>
            </a:ln>
          </p:spPr>
          <p:txBody>
            <a:bodyPr/>
            <a:lstStyle/>
            <a:p>
              <a:endParaRPr lang="zh-CN" altLang="en-US"/>
            </a:p>
          </p:txBody>
        </p:sp>
        <p:sp>
          <p:nvSpPr>
            <p:cNvPr id="1099891" name="Freeform 115"/>
            <p:cNvSpPr>
              <a:spLocks/>
            </p:cNvSpPr>
            <p:nvPr/>
          </p:nvSpPr>
          <p:spPr bwMode="auto">
            <a:xfrm>
              <a:off x="710" y="1620"/>
              <a:ext cx="85" cy="38"/>
            </a:xfrm>
            <a:custGeom>
              <a:avLst/>
              <a:gdLst/>
              <a:ahLst/>
              <a:cxnLst>
                <a:cxn ang="0">
                  <a:pos x="0" y="16"/>
                </a:cxn>
                <a:cxn ang="0">
                  <a:pos x="25" y="16"/>
                </a:cxn>
                <a:cxn ang="0">
                  <a:pos x="44" y="0"/>
                </a:cxn>
                <a:cxn ang="0">
                  <a:pos x="70" y="9"/>
                </a:cxn>
                <a:cxn ang="0">
                  <a:pos x="79" y="12"/>
                </a:cxn>
                <a:cxn ang="0">
                  <a:pos x="85" y="19"/>
                </a:cxn>
                <a:cxn ang="0">
                  <a:pos x="82" y="31"/>
                </a:cxn>
                <a:cxn ang="0">
                  <a:pos x="79" y="31"/>
                </a:cxn>
                <a:cxn ang="0">
                  <a:pos x="73" y="22"/>
                </a:cxn>
                <a:cxn ang="0">
                  <a:pos x="70" y="19"/>
                </a:cxn>
                <a:cxn ang="0">
                  <a:pos x="57" y="22"/>
                </a:cxn>
                <a:cxn ang="0">
                  <a:pos x="66" y="25"/>
                </a:cxn>
                <a:cxn ang="0">
                  <a:pos x="70" y="25"/>
                </a:cxn>
                <a:cxn ang="0">
                  <a:pos x="70" y="31"/>
                </a:cxn>
                <a:cxn ang="0">
                  <a:pos x="41" y="38"/>
                </a:cxn>
                <a:cxn ang="0">
                  <a:pos x="22" y="31"/>
                </a:cxn>
                <a:cxn ang="0">
                  <a:pos x="3" y="31"/>
                </a:cxn>
                <a:cxn ang="0">
                  <a:pos x="0" y="16"/>
                </a:cxn>
              </a:cxnLst>
              <a:rect l="0" t="0" r="r" b="b"/>
              <a:pathLst>
                <a:path w="85" h="38">
                  <a:moveTo>
                    <a:pt x="0" y="16"/>
                  </a:moveTo>
                  <a:lnTo>
                    <a:pt x="25" y="16"/>
                  </a:lnTo>
                  <a:lnTo>
                    <a:pt x="44" y="0"/>
                  </a:lnTo>
                  <a:lnTo>
                    <a:pt x="70" y="9"/>
                  </a:lnTo>
                  <a:lnTo>
                    <a:pt x="79" y="12"/>
                  </a:lnTo>
                  <a:lnTo>
                    <a:pt x="85" y="19"/>
                  </a:lnTo>
                  <a:lnTo>
                    <a:pt x="82" y="31"/>
                  </a:lnTo>
                  <a:lnTo>
                    <a:pt x="79" y="31"/>
                  </a:lnTo>
                  <a:lnTo>
                    <a:pt x="73" y="22"/>
                  </a:lnTo>
                  <a:lnTo>
                    <a:pt x="70" y="19"/>
                  </a:lnTo>
                  <a:lnTo>
                    <a:pt x="57" y="22"/>
                  </a:lnTo>
                  <a:lnTo>
                    <a:pt x="66" y="25"/>
                  </a:lnTo>
                  <a:lnTo>
                    <a:pt x="70" y="25"/>
                  </a:lnTo>
                  <a:lnTo>
                    <a:pt x="70" y="31"/>
                  </a:lnTo>
                  <a:lnTo>
                    <a:pt x="41" y="38"/>
                  </a:lnTo>
                  <a:lnTo>
                    <a:pt x="22" y="31"/>
                  </a:lnTo>
                  <a:lnTo>
                    <a:pt x="3" y="31"/>
                  </a:lnTo>
                  <a:lnTo>
                    <a:pt x="0" y="16"/>
                  </a:lnTo>
                  <a:close/>
                </a:path>
              </a:pathLst>
            </a:custGeom>
            <a:solidFill>
              <a:srgbClr val="FFA380"/>
            </a:solidFill>
            <a:ln w="4763">
              <a:solidFill>
                <a:srgbClr val="000000"/>
              </a:solidFill>
              <a:prstDash val="solid"/>
              <a:round/>
              <a:headEnd/>
              <a:tailEnd/>
            </a:ln>
          </p:spPr>
          <p:txBody>
            <a:bodyPr/>
            <a:lstStyle/>
            <a:p>
              <a:endParaRPr lang="zh-CN" altLang="en-US"/>
            </a:p>
          </p:txBody>
        </p:sp>
        <p:sp>
          <p:nvSpPr>
            <p:cNvPr id="1099892" name="Freeform 116"/>
            <p:cNvSpPr>
              <a:spLocks/>
            </p:cNvSpPr>
            <p:nvPr/>
          </p:nvSpPr>
          <p:spPr bwMode="auto">
            <a:xfrm>
              <a:off x="612" y="1629"/>
              <a:ext cx="108" cy="48"/>
            </a:xfrm>
            <a:custGeom>
              <a:avLst/>
              <a:gdLst/>
              <a:ahLst/>
              <a:cxnLst>
                <a:cxn ang="0">
                  <a:pos x="0" y="0"/>
                </a:cxn>
                <a:cxn ang="0">
                  <a:pos x="101" y="3"/>
                </a:cxn>
                <a:cxn ang="0">
                  <a:pos x="108" y="13"/>
                </a:cxn>
                <a:cxn ang="0">
                  <a:pos x="108" y="32"/>
                </a:cxn>
                <a:cxn ang="0">
                  <a:pos x="29" y="48"/>
                </a:cxn>
                <a:cxn ang="0">
                  <a:pos x="0" y="0"/>
                </a:cxn>
              </a:cxnLst>
              <a:rect l="0" t="0" r="r" b="b"/>
              <a:pathLst>
                <a:path w="108" h="48">
                  <a:moveTo>
                    <a:pt x="0" y="0"/>
                  </a:moveTo>
                  <a:lnTo>
                    <a:pt x="101" y="3"/>
                  </a:lnTo>
                  <a:lnTo>
                    <a:pt x="108" y="13"/>
                  </a:lnTo>
                  <a:lnTo>
                    <a:pt x="108" y="32"/>
                  </a:lnTo>
                  <a:lnTo>
                    <a:pt x="29" y="48"/>
                  </a:lnTo>
                  <a:lnTo>
                    <a:pt x="0" y="0"/>
                  </a:lnTo>
                  <a:close/>
                </a:path>
              </a:pathLst>
            </a:custGeom>
            <a:solidFill>
              <a:srgbClr val="626248"/>
            </a:solidFill>
            <a:ln w="9525">
              <a:noFill/>
              <a:round/>
              <a:headEnd/>
              <a:tailEnd/>
            </a:ln>
          </p:spPr>
          <p:txBody>
            <a:bodyPr/>
            <a:lstStyle/>
            <a:p>
              <a:endParaRPr lang="zh-CN" altLang="en-US"/>
            </a:p>
          </p:txBody>
        </p:sp>
        <p:sp>
          <p:nvSpPr>
            <p:cNvPr id="1099893" name="Freeform 117"/>
            <p:cNvSpPr>
              <a:spLocks/>
            </p:cNvSpPr>
            <p:nvPr/>
          </p:nvSpPr>
          <p:spPr bwMode="auto">
            <a:xfrm>
              <a:off x="612" y="1629"/>
              <a:ext cx="108" cy="48"/>
            </a:xfrm>
            <a:custGeom>
              <a:avLst/>
              <a:gdLst/>
              <a:ahLst/>
              <a:cxnLst>
                <a:cxn ang="0">
                  <a:pos x="0" y="0"/>
                </a:cxn>
                <a:cxn ang="0">
                  <a:pos x="101" y="3"/>
                </a:cxn>
                <a:cxn ang="0">
                  <a:pos x="108" y="13"/>
                </a:cxn>
                <a:cxn ang="0">
                  <a:pos x="108" y="32"/>
                </a:cxn>
                <a:cxn ang="0">
                  <a:pos x="29" y="48"/>
                </a:cxn>
                <a:cxn ang="0">
                  <a:pos x="0" y="0"/>
                </a:cxn>
              </a:cxnLst>
              <a:rect l="0" t="0" r="r" b="b"/>
              <a:pathLst>
                <a:path w="108" h="48">
                  <a:moveTo>
                    <a:pt x="0" y="0"/>
                  </a:moveTo>
                  <a:lnTo>
                    <a:pt x="101" y="3"/>
                  </a:lnTo>
                  <a:lnTo>
                    <a:pt x="108" y="13"/>
                  </a:lnTo>
                  <a:lnTo>
                    <a:pt x="108" y="32"/>
                  </a:lnTo>
                  <a:lnTo>
                    <a:pt x="29" y="48"/>
                  </a:lnTo>
                  <a:lnTo>
                    <a:pt x="0" y="0"/>
                  </a:lnTo>
                  <a:close/>
                </a:path>
              </a:pathLst>
            </a:custGeom>
            <a:solidFill>
              <a:srgbClr val="626248"/>
            </a:solidFill>
            <a:ln w="4763">
              <a:solidFill>
                <a:srgbClr val="000000"/>
              </a:solidFill>
              <a:prstDash val="solid"/>
              <a:round/>
              <a:headEnd/>
              <a:tailEnd/>
            </a:ln>
          </p:spPr>
          <p:txBody>
            <a:bodyPr/>
            <a:lstStyle/>
            <a:p>
              <a:endParaRPr lang="zh-CN" altLang="en-US"/>
            </a:p>
          </p:txBody>
        </p:sp>
        <p:sp>
          <p:nvSpPr>
            <p:cNvPr id="1099894" name="Freeform 118"/>
            <p:cNvSpPr>
              <a:spLocks/>
            </p:cNvSpPr>
            <p:nvPr/>
          </p:nvSpPr>
          <p:spPr bwMode="auto">
            <a:xfrm>
              <a:off x="742" y="1863"/>
              <a:ext cx="79" cy="98"/>
            </a:xfrm>
            <a:custGeom>
              <a:avLst/>
              <a:gdLst/>
              <a:ahLst/>
              <a:cxnLst>
                <a:cxn ang="0">
                  <a:pos x="44" y="0"/>
                </a:cxn>
                <a:cxn ang="0">
                  <a:pos x="47" y="45"/>
                </a:cxn>
                <a:cxn ang="0">
                  <a:pos x="53" y="48"/>
                </a:cxn>
                <a:cxn ang="0">
                  <a:pos x="75" y="64"/>
                </a:cxn>
                <a:cxn ang="0">
                  <a:pos x="79" y="89"/>
                </a:cxn>
                <a:cxn ang="0">
                  <a:pos x="56" y="89"/>
                </a:cxn>
                <a:cxn ang="0">
                  <a:pos x="41" y="89"/>
                </a:cxn>
                <a:cxn ang="0">
                  <a:pos x="41" y="95"/>
                </a:cxn>
                <a:cxn ang="0">
                  <a:pos x="15" y="98"/>
                </a:cxn>
                <a:cxn ang="0">
                  <a:pos x="6" y="98"/>
                </a:cxn>
                <a:cxn ang="0">
                  <a:pos x="0" y="98"/>
                </a:cxn>
                <a:cxn ang="0">
                  <a:pos x="0" y="76"/>
                </a:cxn>
                <a:cxn ang="0">
                  <a:pos x="3" y="70"/>
                </a:cxn>
                <a:cxn ang="0">
                  <a:pos x="9" y="54"/>
                </a:cxn>
                <a:cxn ang="0">
                  <a:pos x="6" y="10"/>
                </a:cxn>
                <a:cxn ang="0">
                  <a:pos x="44" y="0"/>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w="9525">
              <a:noFill/>
              <a:round/>
              <a:headEnd/>
              <a:tailEnd/>
            </a:ln>
          </p:spPr>
          <p:txBody>
            <a:bodyPr/>
            <a:lstStyle/>
            <a:p>
              <a:endParaRPr lang="zh-CN" altLang="en-US"/>
            </a:p>
          </p:txBody>
        </p:sp>
        <p:sp>
          <p:nvSpPr>
            <p:cNvPr id="1099895" name="Freeform 119"/>
            <p:cNvSpPr>
              <a:spLocks/>
            </p:cNvSpPr>
            <p:nvPr/>
          </p:nvSpPr>
          <p:spPr bwMode="auto">
            <a:xfrm>
              <a:off x="742" y="1863"/>
              <a:ext cx="79" cy="98"/>
            </a:xfrm>
            <a:custGeom>
              <a:avLst/>
              <a:gdLst/>
              <a:ahLst/>
              <a:cxnLst>
                <a:cxn ang="0">
                  <a:pos x="44" y="0"/>
                </a:cxn>
                <a:cxn ang="0">
                  <a:pos x="47" y="45"/>
                </a:cxn>
                <a:cxn ang="0">
                  <a:pos x="53" y="48"/>
                </a:cxn>
                <a:cxn ang="0">
                  <a:pos x="75" y="64"/>
                </a:cxn>
                <a:cxn ang="0">
                  <a:pos x="79" y="89"/>
                </a:cxn>
                <a:cxn ang="0">
                  <a:pos x="56" y="89"/>
                </a:cxn>
                <a:cxn ang="0">
                  <a:pos x="41" y="89"/>
                </a:cxn>
                <a:cxn ang="0">
                  <a:pos x="41" y="95"/>
                </a:cxn>
                <a:cxn ang="0">
                  <a:pos x="15" y="98"/>
                </a:cxn>
                <a:cxn ang="0">
                  <a:pos x="6" y="98"/>
                </a:cxn>
                <a:cxn ang="0">
                  <a:pos x="0" y="98"/>
                </a:cxn>
                <a:cxn ang="0">
                  <a:pos x="0" y="76"/>
                </a:cxn>
                <a:cxn ang="0">
                  <a:pos x="3" y="70"/>
                </a:cxn>
                <a:cxn ang="0">
                  <a:pos x="9" y="54"/>
                </a:cxn>
                <a:cxn ang="0">
                  <a:pos x="6" y="10"/>
                </a:cxn>
                <a:cxn ang="0">
                  <a:pos x="44" y="0"/>
                </a:cxn>
              </a:cxnLst>
              <a:rect l="0" t="0" r="r" b="b"/>
              <a:pathLst>
                <a:path w="79" h="98">
                  <a:moveTo>
                    <a:pt x="44" y="0"/>
                  </a:moveTo>
                  <a:lnTo>
                    <a:pt x="47" y="45"/>
                  </a:lnTo>
                  <a:lnTo>
                    <a:pt x="53" y="48"/>
                  </a:lnTo>
                  <a:lnTo>
                    <a:pt x="75" y="64"/>
                  </a:lnTo>
                  <a:lnTo>
                    <a:pt x="79" y="89"/>
                  </a:lnTo>
                  <a:lnTo>
                    <a:pt x="56" y="89"/>
                  </a:lnTo>
                  <a:lnTo>
                    <a:pt x="41" y="89"/>
                  </a:lnTo>
                  <a:lnTo>
                    <a:pt x="41" y="95"/>
                  </a:lnTo>
                  <a:lnTo>
                    <a:pt x="15" y="98"/>
                  </a:lnTo>
                  <a:lnTo>
                    <a:pt x="6" y="98"/>
                  </a:lnTo>
                  <a:lnTo>
                    <a:pt x="0" y="98"/>
                  </a:lnTo>
                  <a:lnTo>
                    <a:pt x="0" y="76"/>
                  </a:lnTo>
                  <a:lnTo>
                    <a:pt x="3" y="70"/>
                  </a:lnTo>
                  <a:lnTo>
                    <a:pt x="9" y="54"/>
                  </a:lnTo>
                  <a:lnTo>
                    <a:pt x="6" y="10"/>
                  </a:lnTo>
                  <a:lnTo>
                    <a:pt x="44" y="0"/>
                  </a:lnTo>
                  <a:close/>
                </a:path>
              </a:pathLst>
            </a:custGeom>
            <a:solidFill>
              <a:srgbClr val="222222"/>
            </a:solidFill>
            <a:ln w="4763">
              <a:solidFill>
                <a:srgbClr val="000000"/>
              </a:solidFill>
              <a:prstDash val="solid"/>
              <a:round/>
              <a:headEnd/>
              <a:tailEnd/>
            </a:ln>
          </p:spPr>
          <p:txBody>
            <a:bodyPr/>
            <a:lstStyle/>
            <a:p>
              <a:endParaRPr lang="zh-CN" altLang="en-US"/>
            </a:p>
          </p:txBody>
        </p:sp>
        <p:sp>
          <p:nvSpPr>
            <p:cNvPr id="1099896" name="Freeform 120"/>
            <p:cNvSpPr>
              <a:spLocks/>
            </p:cNvSpPr>
            <p:nvPr/>
          </p:nvSpPr>
          <p:spPr bwMode="auto">
            <a:xfrm>
              <a:off x="795" y="1924"/>
              <a:ext cx="120" cy="98"/>
            </a:xfrm>
            <a:custGeom>
              <a:avLst/>
              <a:gdLst/>
              <a:ahLst/>
              <a:cxnLst>
                <a:cxn ang="0">
                  <a:pos x="60" y="0"/>
                </a:cxn>
                <a:cxn ang="0">
                  <a:pos x="54" y="31"/>
                </a:cxn>
                <a:cxn ang="0">
                  <a:pos x="63" y="31"/>
                </a:cxn>
                <a:cxn ang="0">
                  <a:pos x="82" y="44"/>
                </a:cxn>
                <a:cxn ang="0">
                  <a:pos x="108" y="44"/>
                </a:cxn>
                <a:cxn ang="0">
                  <a:pos x="117" y="47"/>
                </a:cxn>
                <a:cxn ang="0">
                  <a:pos x="120" y="56"/>
                </a:cxn>
                <a:cxn ang="0">
                  <a:pos x="117" y="66"/>
                </a:cxn>
                <a:cxn ang="0">
                  <a:pos x="92" y="82"/>
                </a:cxn>
                <a:cxn ang="0">
                  <a:pos x="82" y="85"/>
                </a:cxn>
                <a:cxn ang="0">
                  <a:pos x="67" y="85"/>
                </a:cxn>
                <a:cxn ang="0">
                  <a:pos x="41" y="88"/>
                </a:cxn>
                <a:cxn ang="0">
                  <a:pos x="41" y="98"/>
                </a:cxn>
                <a:cxn ang="0">
                  <a:pos x="32" y="98"/>
                </a:cxn>
                <a:cxn ang="0">
                  <a:pos x="19" y="98"/>
                </a:cxn>
                <a:cxn ang="0">
                  <a:pos x="10" y="94"/>
                </a:cxn>
                <a:cxn ang="0">
                  <a:pos x="0" y="88"/>
                </a:cxn>
                <a:cxn ang="0">
                  <a:pos x="0" y="72"/>
                </a:cxn>
                <a:cxn ang="0">
                  <a:pos x="7" y="56"/>
                </a:cxn>
                <a:cxn ang="0">
                  <a:pos x="10" y="47"/>
                </a:cxn>
                <a:cxn ang="0">
                  <a:pos x="16" y="37"/>
                </a:cxn>
                <a:cxn ang="0">
                  <a:pos x="22" y="6"/>
                </a:cxn>
                <a:cxn ang="0">
                  <a:pos x="60" y="0"/>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w="9525">
              <a:noFill/>
              <a:round/>
              <a:headEnd/>
              <a:tailEnd/>
            </a:ln>
          </p:spPr>
          <p:txBody>
            <a:bodyPr/>
            <a:lstStyle/>
            <a:p>
              <a:endParaRPr lang="zh-CN" altLang="en-US"/>
            </a:p>
          </p:txBody>
        </p:sp>
        <p:sp>
          <p:nvSpPr>
            <p:cNvPr id="1099897" name="Freeform 121"/>
            <p:cNvSpPr>
              <a:spLocks/>
            </p:cNvSpPr>
            <p:nvPr/>
          </p:nvSpPr>
          <p:spPr bwMode="auto">
            <a:xfrm>
              <a:off x="795" y="1924"/>
              <a:ext cx="120" cy="98"/>
            </a:xfrm>
            <a:custGeom>
              <a:avLst/>
              <a:gdLst/>
              <a:ahLst/>
              <a:cxnLst>
                <a:cxn ang="0">
                  <a:pos x="60" y="0"/>
                </a:cxn>
                <a:cxn ang="0">
                  <a:pos x="54" y="31"/>
                </a:cxn>
                <a:cxn ang="0">
                  <a:pos x="63" y="31"/>
                </a:cxn>
                <a:cxn ang="0">
                  <a:pos x="82" y="44"/>
                </a:cxn>
                <a:cxn ang="0">
                  <a:pos x="108" y="44"/>
                </a:cxn>
                <a:cxn ang="0">
                  <a:pos x="117" y="47"/>
                </a:cxn>
                <a:cxn ang="0">
                  <a:pos x="120" y="56"/>
                </a:cxn>
                <a:cxn ang="0">
                  <a:pos x="117" y="66"/>
                </a:cxn>
                <a:cxn ang="0">
                  <a:pos x="92" y="82"/>
                </a:cxn>
                <a:cxn ang="0">
                  <a:pos x="82" y="85"/>
                </a:cxn>
                <a:cxn ang="0">
                  <a:pos x="67" y="85"/>
                </a:cxn>
                <a:cxn ang="0">
                  <a:pos x="41" y="88"/>
                </a:cxn>
                <a:cxn ang="0">
                  <a:pos x="41" y="98"/>
                </a:cxn>
                <a:cxn ang="0">
                  <a:pos x="32" y="98"/>
                </a:cxn>
                <a:cxn ang="0">
                  <a:pos x="19" y="98"/>
                </a:cxn>
                <a:cxn ang="0">
                  <a:pos x="10" y="94"/>
                </a:cxn>
                <a:cxn ang="0">
                  <a:pos x="0" y="88"/>
                </a:cxn>
                <a:cxn ang="0">
                  <a:pos x="0" y="72"/>
                </a:cxn>
                <a:cxn ang="0">
                  <a:pos x="7" y="56"/>
                </a:cxn>
                <a:cxn ang="0">
                  <a:pos x="10" y="47"/>
                </a:cxn>
                <a:cxn ang="0">
                  <a:pos x="16" y="37"/>
                </a:cxn>
                <a:cxn ang="0">
                  <a:pos x="22" y="6"/>
                </a:cxn>
                <a:cxn ang="0">
                  <a:pos x="60" y="0"/>
                </a:cxn>
              </a:cxnLst>
              <a:rect l="0" t="0" r="r" b="b"/>
              <a:pathLst>
                <a:path w="120" h="98">
                  <a:moveTo>
                    <a:pt x="60" y="0"/>
                  </a:moveTo>
                  <a:lnTo>
                    <a:pt x="54" y="31"/>
                  </a:lnTo>
                  <a:lnTo>
                    <a:pt x="63" y="31"/>
                  </a:lnTo>
                  <a:lnTo>
                    <a:pt x="82" y="44"/>
                  </a:lnTo>
                  <a:lnTo>
                    <a:pt x="108" y="44"/>
                  </a:lnTo>
                  <a:lnTo>
                    <a:pt x="117" y="47"/>
                  </a:lnTo>
                  <a:lnTo>
                    <a:pt x="120" y="56"/>
                  </a:lnTo>
                  <a:lnTo>
                    <a:pt x="117" y="66"/>
                  </a:lnTo>
                  <a:lnTo>
                    <a:pt x="92" y="82"/>
                  </a:lnTo>
                  <a:lnTo>
                    <a:pt x="82" y="85"/>
                  </a:lnTo>
                  <a:lnTo>
                    <a:pt x="67" y="85"/>
                  </a:lnTo>
                  <a:lnTo>
                    <a:pt x="41" y="88"/>
                  </a:lnTo>
                  <a:lnTo>
                    <a:pt x="41" y="98"/>
                  </a:lnTo>
                  <a:lnTo>
                    <a:pt x="32" y="98"/>
                  </a:lnTo>
                  <a:lnTo>
                    <a:pt x="19" y="98"/>
                  </a:lnTo>
                  <a:lnTo>
                    <a:pt x="10" y="94"/>
                  </a:lnTo>
                  <a:lnTo>
                    <a:pt x="0" y="88"/>
                  </a:lnTo>
                  <a:lnTo>
                    <a:pt x="0" y="72"/>
                  </a:lnTo>
                  <a:lnTo>
                    <a:pt x="7" y="56"/>
                  </a:lnTo>
                  <a:lnTo>
                    <a:pt x="10" y="47"/>
                  </a:lnTo>
                  <a:lnTo>
                    <a:pt x="16" y="37"/>
                  </a:lnTo>
                  <a:lnTo>
                    <a:pt x="22" y="6"/>
                  </a:lnTo>
                  <a:lnTo>
                    <a:pt x="60" y="0"/>
                  </a:lnTo>
                  <a:close/>
                </a:path>
              </a:pathLst>
            </a:custGeom>
            <a:solidFill>
              <a:srgbClr val="222222"/>
            </a:solidFill>
            <a:ln w="4763">
              <a:solidFill>
                <a:srgbClr val="000000"/>
              </a:solidFill>
              <a:prstDash val="solid"/>
              <a:round/>
              <a:headEnd/>
              <a:tailEnd/>
            </a:ln>
          </p:spPr>
          <p:txBody>
            <a:bodyPr/>
            <a:lstStyle/>
            <a:p>
              <a:endParaRPr lang="zh-CN" altLang="en-US"/>
            </a:p>
          </p:txBody>
        </p:sp>
        <p:sp>
          <p:nvSpPr>
            <p:cNvPr id="1099898" name="Freeform 122"/>
            <p:cNvSpPr>
              <a:spLocks/>
            </p:cNvSpPr>
            <p:nvPr/>
          </p:nvSpPr>
          <p:spPr bwMode="auto">
            <a:xfrm>
              <a:off x="710" y="1844"/>
              <a:ext cx="92" cy="54"/>
            </a:xfrm>
            <a:custGeom>
              <a:avLst/>
              <a:gdLst/>
              <a:ahLst/>
              <a:cxnLst>
                <a:cxn ang="0">
                  <a:pos x="0" y="32"/>
                </a:cxn>
                <a:cxn ang="0">
                  <a:pos x="88" y="0"/>
                </a:cxn>
                <a:cxn ang="0">
                  <a:pos x="92" y="7"/>
                </a:cxn>
                <a:cxn ang="0">
                  <a:pos x="92" y="16"/>
                </a:cxn>
                <a:cxn ang="0">
                  <a:pos x="88" y="23"/>
                </a:cxn>
                <a:cxn ang="0">
                  <a:pos x="7" y="54"/>
                </a:cxn>
                <a:cxn ang="0">
                  <a:pos x="0" y="32"/>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w="9525">
              <a:noFill/>
              <a:round/>
              <a:headEnd/>
              <a:tailEnd/>
            </a:ln>
          </p:spPr>
          <p:txBody>
            <a:bodyPr/>
            <a:lstStyle/>
            <a:p>
              <a:endParaRPr lang="zh-CN" altLang="en-US"/>
            </a:p>
          </p:txBody>
        </p:sp>
        <p:sp>
          <p:nvSpPr>
            <p:cNvPr id="1099899" name="Freeform 123"/>
            <p:cNvSpPr>
              <a:spLocks/>
            </p:cNvSpPr>
            <p:nvPr/>
          </p:nvSpPr>
          <p:spPr bwMode="auto">
            <a:xfrm>
              <a:off x="710" y="1844"/>
              <a:ext cx="92" cy="54"/>
            </a:xfrm>
            <a:custGeom>
              <a:avLst/>
              <a:gdLst/>
              <a:ahLst/>
              <a:cxnLst>
                <a:cxn ang="0">
                  <a:pos x="0" y="32"/>
                </a:cxn>
                <a:cxn ang="0">
                  <a:pos x="88" y="0"/>
                </a:cxn>
                <a:cxn ang="0">
                  <a:pos x="92" y="7"/>
                </a:cxn>
                <a:cxn ang="0">
                  <a:pos x="92" y="16"/>
                </a:cxn>
                <a:cxn ang="0">
                  <a:pos x="88" y="23"/>
                </a:cxn>
                <a:cxn ang="0">
                  <a:pos x="7" y="54"/>
                </a:cxn>
                <a:cxn ang="0">
                  <a:pos x="0" y="32"/>
                </a:cxn>
              </a:cxnLst>
              <a:rect l="0" t="0" r="r" b="b"/>
              <a:pathLst>
                <a:path w="92" h="54">
                  <a:moveTo>
                    <a:pt x="0" y="32"/>
                  </a:moveTo>
                  <a:lnTo>
                    <a:pt x="88" y="0"/>
                  </a:lnTo>
                  <a:lnTo>
                    <a:pt x="92" y="7"/>
                  </a:lnTo>
                  <a:lnTo>
                    <a:pt x="92" y="16"/>
                  </a:lnTo>
                  <a:lnTo>
                    <a:pt x="88" y="23"/>
                  </a:lnTo>
                  <a:lnTo>
                    <a:pt x="7" y="54"/>
                  </a:lnTo>
                  <a:lnTo>
                    <a:pt x="0" y="32"/>
                  </a:lnTo>
                  <a:close/>
                </a:path>
              </a:pathLst>
            </a:custGeom>
            <a:solidFill>
              <a:srgbClr val="004EFF"/>
            </a:solidFill>
            <a:ln w="4763">
              <a:solidFill>
                <a:srgbClr val="000000"/>
              </a:solidFill>
              <a:prstDash val="solid"/>
              <a:round/>
              <a:headEnd/>
              <a:tailEnd/>
            </a:ln>
          </p:spPr>
          <p:txBody>
            <a:bodyPr/>
            <a:lstStyle/>
            <a:p>
              <a:endParaRPr lang="zh-CN" altLang="en-US"/>
            </a:p>
          </p:txBody>
        </p:sp>
        <p:sp>
          <p:nvSpPr>
            <p:cNvPr id="1099900" name="Freeform 124"/>
            <p:cNvSpPr>
              <a:spLocks/>
            </p:cNvSpPr>
            <p:nvPr/>
          </p:nvSpPr>
          <p:spPr bwMode="auto">
            <a:xfrm>
              <a:off x="710" y="1750"/>
              <a:ext cx="170" cy="189"/>
            </a:xfrm>
            <a:custGeom>
              <a:avLst/>
              <a:gdLst/>
              <a:ahLst/>
              <a:cxnLst>
                <a:cxn ang="0">
                  <a:pos x="7" y="0"/>
                </a:cxn>
                <a:cxn ang="0">
                  <a:pos x="44" y="25"/>
                </a:cxn>
                <a:cxn ang="0">
                  <a:pos x="82" y="25"/>
                </a:cxn>
                <a:cxn ang="0">
                  <a:pos x="158" y="31"/>
                </a:cxn>
                <a:cxn ang="0">
                  <a:pos x="170" y="60"/>
                </a:cxn>
                <a:cxn ang="0">
                  <a:pos x="167" y="145"/>
                </a:cxn>
                <a:cxn ang="0">
                  <a:pos x="167" y="177"/>
                </a:cxn>
                <a:cxn ang="0">
                  <a:pos x="133" y="189"/>
                </a:cxn>
                <a:cxn ang="0">
                  <a:pos x="98" y="186"/>
                </a:cxn>
                <a:cxn ang="0">
                  <a:pos x="107" y="94"/>
                </a:cxn>
                <a:cxn ang="0">
                  <a:pos x="88" y="94"/>
                </a:cxn>
                <a:cxn ang="0">
                  <a:pos x="0" y="126"/>
                </a:cxn>
                <a:cxn ang="0">
                  <a:pos x="7" y="0"/>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w="9525">
              <a:noFill/>
              <a:round/>
              <a:headEnd/>
              <a:tailEnd/>
            </a:ln>
          </p:spPr>
          <p:txBody>
            <a:bodyPr/>
            <a:lstStyle/>
            <a:p>
              <a:endParaRPr lang="zh-CN" altLang="en-US"/>
            </a:p>
          </p:txBody>
        </p:sp>
        <p:sp>
          <p:nvSpPr>
            <p:cNvPr id="1099901" name="Freeform 125"/>
            <p:cNvSpPr>
              <a:spLocks/>
            </p:cNvSpPr>
            <p:nvPr/>
          </p:nvSpPr>
          <p:spPr bwMode="auto">
            <a:xfrm>
              <a:off x="710" y="1750"/>
              <a:ext cx="170" cy="189"/>
            </a:xfrm>
            <a:custGeom>
              <a:avLst/>
              <a:gdLst/>
              <a:ahLst/>
              <a:cxnLst>
                <a:cxn ang="0">
                  <a:pos x="7" y="0"/>
                </a:cxn>
                <a:cxn ang="0">
                  <a:pos x="44" y="25"/>
                </a:cxn>
                <a:cxn ang="0">
                  <a:pos x="82" y="25"/>
                </a:cxn>
                <a:cxn ang="0">
                  <a:pos x="158" y="31"/>
                </a:cxn>
                <a:cxn ang="0">
                  <a:pos x="170" y="60"/>
                </a:cxn>
                <a:cxn ang="0">
                  <a:pos x="167" y="145"/>
                </a:cxn>
                <a:cxn ang="0">
                  <a:pos x="167" y="177"/>
                </a:cxn>
                <a:cxn ang="0">
                  <a:pos x="133" y="189"/>
                </a:cxn>
                <a:cxn ang="0">
                  <a:pos x="98" y="186"/>
                </a:cxn>
                <a:cxn ang="0">
                  <a:pos x="107" y="94"/>
                </a:cxn>
                <a:cxn ang="0">
                  <a:pos x="88" y="94"/>
                </a:cxn>
                <a:cxn ang="0">
                  <a:pos x="0" y="126"/>
                </a:cxn>
                <a:cxn ang="0">
                  <a:pos x="7" y="0"/>
                </a:cxn>
              </a:cxnLst>
              <a:rect l="0" t="0" r="r" b="b"/>
              <a:pathLst>
                <a:path w="170" h="189">
                  <a:moveTo>
                    <a:pt x="7" y="0"/>
                  </a:moveTo>
                  <a:lnTo>
                    <a:pt x="44" y="25"/>
                  </a:lnTo>
                  <a:lnTo>
                    <a:pt x="82" y="25"/>
                  </a:lnTo>
                  <a:lnTo>
                    <a:pt x="158" y="31"/>
                  </a:lnTo>
                  <a:lnTo>
                    <a:pt x="170" y="60"/>
                  </a:lnTo>
                  <a:lnTo>
                    <a:pt x="167" y="145"/>
                  </a:lnTo>
                  <a:lnTo>
                    <a:pt x="167" y="177"/>
                  </a:lnTo>
                  <a:lnTo>
                    <a:pt x="133" y="189"/>
                  </a:lnTo>
                  <a:lnTo>
                    <a:pt x="98" y="186"/>
                  </a:lnTo>
                  <a:lnTo>
                    <a:pt x="107" y="94"/>
                  </a:lnTo>
                  <a:lnTo>
                    <a:pt x="88" y="94"/>
                  </a:lnTo>
                  <a:lnTo>
                    <a:pt x="0" y="126"/>
                  </a:lnTo>
                  <a:lnTo>
                    <a:pt x="7" y="0"/>
                  </a:lnTo>
                  <a:close/>
                </a:path>
              </a:pathLst>
            </a:custGeom>
            <a:solidFill>
              <a:srgbClr val="626248"/>
            </a:solidFill>
            <a:ln w="4763">
              <a:solidFill>
                <a:srgbClr val="000000"/>
              </a:solidFill>
              <a:prstDash val="solid"/>
              <a:round/>
              <a:headEnd/>
              <a:tailEnd/>
            </a:ln>
          </p:spPr>
          <p:txBody>
            <a:bodyPr/>
            <a:lstStyle/>
            <a:p>
              <a:endParaRPr lang="zh-CN" altLang="en-US"/>
            </a:p>
          </p:txBody>
        </p:sp>
        <p:sp>
          <p:nvSpPr>
            <p:cNvPr id="1099902" name="Freeform 126"/>
            <p:cNvSpPr>
              <a:spLocks/>
            </p:cNvSpPr>
            <p:nvPr/>
          </p:nvSpPr>
          <p:spPr bwMode="auto">
            <a:xfrm>
              <a:off x="521" y="1930"/>
              <a:ext cx="236" cy="193"/>
            </a:xfrm>
            <a:custGeom>
              <a:avLst/>
              <a:gdLst/>
              <a:ahLst/>
              <a:cxnLst>
                <a:cxn ang="0">
                  <a:pos x="142" y="0"/>
                </a:cxn>
                <a:cxn ang="0">
                  <a:pos x="145" y="54"/>
                </a:cxn>
                <a:cxn ang="0">
                  <a:pos x="227" y="22"/>
                </a:cxn>
                <a:cxn ang="0">
                  <a:pos x="233" y="25"/>
                </a:cxn>
                <a:cxn ang="0">
                  <a:pos x="236" y="47"/>
                </a:cxn>
                <a:cxn ang="0">
                  <a:pos x="230" y="47"/>
                </a:cxn>
                <a:cxn ang="0">
                  <a:pos x="230" y="57"/>
                </a:cxn>
                <a:cxn ang="0">
                  <a:pos x="227" y="63"/>
                </a:cxn>
                <a:cxn ang="0">
                  <a:pos x="224" y="63"/>
                </a:cxn>
                <a:cxn ang="0">
                  <a:pos x="218" y="60"/>
                </a:cxn>
                <a:cxn ang="0">
                  <a:pos x="214" y="54"/>
                </a:cxn>
                <a:cxn ang="0">
                  <a:pos x="214" y="47"/>
                </a:cxn>
                <a:cxn ang="0">
                  <a:pos x="151" y="73"/>
                </a:cxn>
                <a:cxn ang="0">
                  <a:pos x="208" y="136"/>
                </a:cxn>
                <a:cxn ang="0">
                  <a:pos x="211" y="161"/>
                </a:cxn>
                <a:cxn ang="0">
                  <a:pos x="208" y="171"/>
                </a:cxn>
                <a:cxn ang="0">
                  <a:pos x="208" y="177"/>
                </a:cxn>
                <a:cxn ang="0">
                  <a:pos x="205" y="187"/>
                </a:cxn>
                <a:cxn ang="0">
                  <a:pos x="202" y="190"/>
                </a:cxn>
                <a:cxn ang="0">
                  <a:pos x="199" y="190"/>
                </a:cxn>
                <a:cxn ang="0">
                  <a:pos x="192" y="193"/>
                </a:cxn>
                <a:cxn ang="0">
                  <a:pos x="189" y="190"/>
                </a:cxn>
                <a:cxn ang="0">
                  <a:pos x="186" y="180"/>
                </a:cxn>
                <a:cxn ang="0">
                  <a:pos x="183" y="177"/>
                </a:cxn>
                <a:cxn ang="0">
                  <a:pos x="189" y="171"/>
                </a:cxn>
                <a:cxn ang="0">
                  <a:pos x="192" y="168"/>
                </a:cxn>
                <a:cxn ang="0">
                  <a:pos x="192" y="161"/>
                </a:cxn>
                <a:cxn ang="0">
                  <a:pos x="196" y="161"/>
                </a:cxn>
                <a:cxn ang="0">
                  <a:pos x="199" y="155"/>
                </a:cxn>
                <a:cxn ang="0">
                  <a:pos x="132" y="79"/>
                </a:cxn>
                <a:cxn ang="0">
                  <a:pos x="22" y="142"/>
                </a:cxn>
                <a:cxn ang="0">
                  <a:pos x="22" y="152"/>
                </a:cxn>
                <a:cxn ang="0">
                  <a:pos x="19" y="155"/>
                </a:cxn>
                <a:cxn ang="0">
                  <a:pos x="19" y="171"/>
                </a:cxn>
                <a:cxn ang="0">
                  <a:pos x="16" y="174"/>
                </a:cxn>
                <a:cxn ang="0">
                  <a:pos x="13" y="177"/>
                </a:cxn>
                <a:cxn ang="0">
                  <a:pos x="6" y="177"/>
                </a:cxn>
                <a:cxn ang="0">
                  <a:pos x="0" y="171"/>
                </a:cxn>
                <a:cxn ang="0">
                  <a:pos x="6" y="155"/>
                </a:cxn>
                <a:cxn ang="0">
                  <a:pos x="6" y="149"/>
                </a:cxn>
                <a:cxn ang="0">
                  <a:pos x="13" y="139"/>
                </a:cxn>
                <a:cxn ang="0">
                  <a:pos x="9" y="120"/>
                </a:cxn>
                <a:cxn ang="0">
                  <a:pos x="114" y="66"/>
                </a:cxn>
                <a:cxn ang="0">
                  <a:pos x="79" y="35"/>
                </a:cxn>
                <a:cxn ang="0">
                  <a:pos x="73" y="41"/>
                </a:cxn>
                <a:cxn ang="0">
                  <a:pos x="69" y="47"/>
                </a:cxn>
                <a:cxn ang="0">
                  <a:pos x="63" y="54"/>
                </a:cxn>
                <a:cxn ang="0">
                  <a:pos x="50" y="44"/>
                </a:cxn>
                <a:cxn ang="0">
                  <a:pos x="50" y="41"/>
                </a:cxn>
                <a:cxn ang="0">
                  <a:pos x="54" y="35"/>
                </a:cxn>
                <a:cxn ang="0">
                  <a:pos x="63" y="31"/>
                </a:cxn>
                <a:cxn ang="0">
                  <a:pos x="66" y="22"/>
                </a:cxn>
                <a:cxn ang="0">
                  <a:pos x="82" y="9"/>
                </a:cxn>
                <a:cxn ang="0">
                  <a:pos x="120" y="44"/>
                </a:cxn>
                <a:cxn ang="0">
                  <a:pos x="120" y="6"/>
                </a:cxn>
                <a:cxn ang="0">
                  <a:pos x="142" y="0"/>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w="9525">
              <a:noFill/>
              <a:round/>
              <a:headEnd/>
              <a:tailEnd/>
            </a:ln>
          </p:spPr>
          <p:txBody>
            <a:bodyPr/>
            <a:lstStyle/>
            <a:p>
              <a:endParaRPr lang="zh-CN" altLang="en-US"/>
            </a:p>
          </p:txBody>
        </p:sp>
        <p:sp>
          <p:nvSpPr>
            <p:cNvPr id="1099903" name="Freeform 127"/>
            <p:cNvSpPr>
              <a:spLocks/>
            </p:cNvSpPr>
            <p:nvPr/>
          </p:nvSpPr>
          <p:spPr bwMode="auto">
            <a:xfrm>
              <a:off x="521" y="1930"/>
              <a:ext cx="236" cy="193"/>
            </a:xfrm>
            <a:custGeom>
              <a:avLst/>
              <a:gdLst/>
              <a:ahLst/>
              <a:cxnLst>
                <a:cxn ang="0">
                  <a:pos x="142" y="0"/>
                </a:cxn>
                <a:cxn ang="0">
                  <a:pos x="145" y="54"/>
                </a:cxn>
                <a:cxn ang="0">
                  <a:pos x="227" y="22"/>
                </a:cxn>
                <a:cxn ang="0">
                  <a:pos x="233" y="25"/>
                </a:cxn>
                <a:cxn ang="0">
                  <a:pos x="236" y="47"/>
                </a:cxn>
                <a:cxn ang="0">
                  <a:pos x="230" y="47"/>
                </a:cxn>
                <a:cxn ang="0">
                  <a:pos x="230" y="57"/>
                </a:cxn>
                <a:cxn ang="0">
                  <a:pos x="227" y="63"/>
                </a:cxn>
                <a:cxn ang="0">
                  <a:pos x="224" y="63"/>
                </a:cxn>
                <a:cxn ang="0">
                  <a:pos x="218" y="60"/>
                </a:cxn>
                <a:cxn ang="0">
                  <a:pos x="214" y="54"/>
                </a:cxn>
                <a:cxn ang="0">
                  <a:pos x="214" y="47"/>
                </a:cxn>
                <a:cxn ang="0">
                  <a:pos x="151" y="73"/>
                </a:cxn>
                <a:cxn ang="0">
                  <a:pos x="208" y="136"/>
                </a:cxn>
                <a:cxn ang="0">
                  <a:pos x="211" y="161"/>
                </a:cxn>
                <a:cxn ang="0">
                  <a:pos x="208" y="171"/>
                </a:cxn>
                <a:cxn ang="0">
                  <a:pos x="208" y="177"/>
                </a:cxn>
                <a:cxn ang="0">
                  <a:pos x="205" y="187"/>
                </a:cxn>
                <a:cxn ang="0">
                  <a:pos x="202" y="190"/>
                </a:cxn>
                <a:cxn ang="0">
                  <a:pos x="199" y="190"/>
                </a:cxn>
                <a:cxn ang="0">
                  <a:pos x="192" y="193"/>
                </a:cxn>
                <a:cxn ang="0">
                  <a:pos x="189" y="190"/>
                </a:cxn>
                <a:cxn ang="0">
                  <a:pos x="186" y="180"/>
                </a:cxn>
                <a:cxn ang="0">
                  <a:pos x="183" y="177"/>
                </a:cxn>
                <a:cxn ang="0">
                  <a:pos x="189" y="171"/>
                </a:cxn>
                <a:cxn ang="0">
                  <a:pos x="192" y="168"/>
                </a:cxn>
                <a:cxn ang="0">
                  <a:pos x="192" y="161"/>
                </a:cxn>
                <a:cxn ang="0">
                  <a:pos x="196" y="161"/>
                </a:cxn>
                <a:cxn ang="0">
                  <a:pos x="199" y="155"/>
                </a:cxn>
                <a:cxn ang="0">
                  <a:pos x="132" y="79"/>
                </a:cxn>
                <a:cxn ang="0">
                  <a:pos x="22" y="142"/>
                </a:cxn>
                <a:cxn ang="0">
                  <a:pos x="22" y="152"/>
                </a:cxn>
                <a:cxn ang="0">
                  <a:pos x="19" y="155"/>
                </a:cxn>
                <a:cxn ang="0">
                  <a:pos x="19" y="171"/>
                </a:cxn>
                <a:cxn ang="0">
                  <a:pos x="16" y="174"/>
                </a:cxn>
                <a:cxn ang="0">
                  <a:pos x="13" y="177"/>
                </a:cxn>
                <a:cxn ang="0">
                  <a:pos x="6" y="177"/>
                </a:cxn>
                <a:cxn ang="0">
                  <a:pos x="0" y="171"/>
                </a:cxn>
                <a:cxn ang="0">
                  <a:pos x="6" y="155"/>
                </a:cxn>
                <a:cxn ang="0">
                  <a:pos x="6" y="149"/>
                </a:cxn>
                <a:cxn ang="0">
                  <a:pos x="13" y="139"/>
                </a:cxn>
                <a:cxn ang="0">
                  <a:pos x="9" y="120"/>
                </a:cxn>
                <a:cxn ang="0">
                  <a:pos x="114" y="66"/>
                </a:cxn>
                <a:cxn ang="0">
                  <a:pos x="79" y="35"/>
                </a:cxn>
                <a:cxn ang="0">
                  <a:pos x="73" y="41"/>
                </a:cxn>
                <a:cxn ang="0">
                  <a:pos x="69" y="47"/>
                </a:cxn>
                <a:cxn ang="0">
                  <a:pos x="63" y="54"/>
                </a:cxn>
                <a:cxn ang="0">
                  <a:pos x="50" y="44"/>
                </a:cxn>
                <a:cxn ang="0">
                  <a:pos x="50" y="41"/>
                </a:cxn>
                <a:cxn ang="0">
                  <a:pos x="54" y="35"/>
                </a:cxn>
                <a:cxn ang="0">
                  <a:pos x="63" y="31"/>
                </a:cxn>
                <a:cxn ang="0">
                  <a:pos x="66" y="22"/>
                </a:cxn>
                <a:cxn ang="0">
                  <a:pos x="82" y="9"/>
                </a:cxn>
                <a:cxn ang="0">
                  <a:pos x="120" y="44"/>
                </a:cxn>
                <a:cxn ang="0">
                  <a:pos x="120" y="6"/>
                </a:cxn>
                <a:cxn ang="0">
                  <a:pos x="142" y="0"/>
                </a:cxn>
              </a:cxnLst>
              <a:rect l="0" t="0" r="r" b="b"/>
              <a:pathLst>
                <a:path w="236" h="193">
                  <a:moveTo>
                    <a:pt x="142" y="0"/>
                  </a:moveTo>
                  <a:lnTo>
                    <a:pt x="145" y="54"/>
                  </a:lnTo>
                  <a:lnTo>
                    <a:pt x="227" y="22"/>
                  </a:lnTo>
                  <a:lnTo>
                    <a:pt x="233" y="25"/>
                  </a:lnTo>
                  <a:lnTo>
                    <a:pt x="236" y="47"/>
                  </a:lnTo>
                  <a:lnTo>
                    <a:pt x="230" y="47"/>
                  </a:lnTo>
                  <a:lnTo>
                    <a:pt x="230" y="57"/>
                  </a:lnTo>
                  <a:lnTo>
                    <a:pt x="227" y="63"/>
                  </a:lnTo>
                  <a:lnTo>
                    <a:pt x="224" y="63"/>
                  </a:lnTo>
                  <a:lnTo>
                    <a:pt x="218" y="60"/>
                  </a:lnTo>
                  <a:lnTo>
                    <a:pt x="214" y="54"/>
                  </a:lnTo>
                  <a:lnTo>
                    <a:pt x="214" y="47"/>
                  </a:lnTo>
                  <a:lnTo>
                    <a:pt x="151" y="73"/>
                  </a:lnTo>
                  <a:lnTo>
                    <a:pt x="208" y="136"/>
                  </a:lnTo>
                  <a:lnTo>
                    <a:pt x="211" y="161"/>
                  </a:lnTo>
                  <a:lnTo>
                    <a:pt x="208" y="171"/>
                  </a:lnTo>
                  <a:lnTo>
                    <a:pt x="208" y="177"/>
                  </a:lnTo>
                  <a:lnTo>
                    <a:pt x="205" y="187"/>
                  </a:lnTo>
                  <a:lnTo>
                    <a:pt x="202" y="190"/>
                  </a:lnTo>
                  <a:lnTo>
                    <a:pt x="199" y="190"/>
                  </a:lnTo>
                  <a:lnTo>
                    <a:pt x="192" y="193"/>
                  </a:lnTo>
                  <a:lnTo>
                    <a:pt x="189" y="190"/>
                  </a:lnTo>
                  <a:lnTo>
                    <a:pt x="186" y="180"/>
                  </a:lnTo>
                  <a:lnTo>
                    <a:pt x="183" y="177"/>
                  </a:lnTo>
                  <a:lnTo>
                    <a:pt x="189" y="171"/>
                  </a:lnTo>
                  <a:lnTo>
                    <a:pt x="192" y="168"/>
                  </a:lnTo>
                  <a:lnTo>
                    <a:pt x="192" y="161"/>
                  </a:lnTo>
                  <a:lnTo>
                    <a:pt x="196" y="161"/>
                  </a:lnTo>
                  <a:lnTo>
                    <a:pt x="199" y="155"/>
                  </a:lnTo>
                  <a:lnTo>
                    <a:pt x="132" y="79"/>
                  </a:lnTo>
                  <a:lnTo>
                    <a:pt x="22" y="142"/>
                  </a:lnTo>
                  <a:lnTo>
                    <a:pt x="22" y="152"/>
                  </a:lnTo>
                  <a:lnTo>
                    <a:pt x="19" y="155"/>
                  </a:lnTo>
                  <a:lnTo>
                    <a:pt x="19" y="171"/>
                  </a:lnTo>
                  <a:lnTo>
                    <a:pt x="16" y="174"/>
                  </a:lnTo>
                  <a:lnTo>
                    <a:pt x="13" y="177"/>
                  </a:lnTo>
                  <a:lnTo>
                    <a:pt x="6" y="177"/>
                  </a:lnTo>
                  <a:lnTo>
                    <a:pt x="0" y="171"/>
                  </a:lnTo>
                  <a:lnTo>
                    <a:pt x="6" y="155"/>
                  </a:lnTo>
                  <a:lnTo>
                    <a:pt x="6" y="149"/>
                  </a:lnTo>
                  <a:lnTo>
                    <a:pt x="13" y="139"/>
                  </a:lnTo>
                  <a:lnTo>
                    <a:pt x="9" y="120"/>
                  </a:lnTo>
                  <a:lnTo>
                    <a:pt x="114" y="66"/>
                  </a:lnTo>
                  <a:lnTo>
                    <a:pt x="79" y="35"/>
                  </a:lnTo>
                  <a:lnTo>
                    <a:pt x="73" y="41"/>
                  </a:lnTo>
                  <a:lnTo>
                    <a:pt x="69" y="47"/>
                  </a:lnTo>
                  <a:lnTo>
                    <a:pt x="63" y="54"/>
                  </a:lnTo>
                  <a:lnTo>
                    <a:pt x="50" y="44"/>
                  </a:lnTo>
                  <a:lnTo>
                    <a:pt x="50" y="41"/>
                  </a:lnTo>
                  <a:lnTo>
                    <a:pt x="54" y="35"/>
                  </a:lnTo>
                  <a:lnTo>
                    <a:pt x="63" y="31"/>
                  </a:lnTo>
                  <a:lnTo>
                    <a:pt x="66" y="22"/>
                  </a:lnTo>
                  <a:lnTo>
                    <a:pt x="82" y="9"/>
                  </a:lnTo>
                  <a:lnTo>
                    <a:pt x="120" y="44"/>
                  </a:lnTo>
                  <a:lnTo>
                    <a:pt x="120" y="6"/>
                  </a:lnTo>
                  <a:lnTo>
                    <a:pt x="142" y="0"/>
                  </a:lnTo>
                  <a:close/>
                </a:path>
              </a:pathLst>
            </a:custGeom>
            <a:solidFill>
              <a:srgbClr val="AAAAAA"/>
            </a:solidFill>
            <a:ln w="4763">
              <a:solidFill>
                <a:srgbClr val="000000"/>
              </a:solidFill>
              <a:prstDash val="solid"/>
              <a:round/>
              <a:headEnd/>
              <a:tailEnd/>
            </a:ln>
          </p:spPr>
          <p:txBody>
            <a:bodyPr/>
            <a:lstStyle/>
            <a:p>
              <a:endParaRPr lang="zh-CN" altLang="en-US"/>
            </a:p>
          </p:txBody>
        </p:sp>
        <p:sp>
          <p:nvSpPr>
            <p:cNvPr id="1099904" name="Freeform 128"/>
            <p:cNvSpPr>
              <a:spLocks/>
            </p:cNvSpPr>
            <p:nvPr/>
          </p:nvSpPr>
          <p:spPr bwMode="auto">
            <a:xfrm>
              <a:off x="811" y="1658"/>
              <a:ext cx="69" cy="54"/>
            </a:xfrm>
            <a:custGeom>
              <a:avLst/>
              <a:gdLst/>
              <a:ahLst/>
              <a:cxnLst>
                <a:cxn ang="0">
                  <a:pos x="0" y="35"/>
                </a:cxn>
                <a:cxn ang="0">
                  <a:pos x="19" y="22"/>
                </a:cxn>
                <a:cxn ang="0">
                  <a:pos x="19" y="6"/>
                </a:cxn>
                <a:cxn ang="0">
                  <a:pos x="35" y="0"/>
                </a:cxn>
                <a:cxn ang="0">
                  <a:pos x="38" y="0"/>
                </a:cxn>
                <a:cxn ang="0">
                  <a:pos x="38" y="6"/>
                </a:cxn>
                <a:cxn ang="0">
                  <a:pos x="51" y="3"/>
                </a:cxn>
                <a:cxn ang="0">
                  <a:pos x="63" y="0"/>
                </a:cxn>
                <a:cxn ang="0">
                  <a:pos x="69" y="6"/>
                </a:cxn>
                <a:cxn ang="0">
                  <a:pos x="63" y="9"/>
                </a:cxn>
                <a:cxn ang="0">
                  <a:pos x="63" y="38"/>
                </a:cxn>
                <a:cxn ang="0">
                  <a:pos x="41" y="50"/>
                </a:cxn>
                <a:cxn ang="0">
                  <a:pos x="35" y="50"/>
                </a:cxn>
                <a:cxn ang="0">
                  <a:pos x="25" y="54"/>
                </a:cxn>
                <a:cxn ang="0">
                  <a:pos x="0" y="35"/>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w="9525">
              <a:noFill/>
              <a:round/>
              <a:headEnd/>
              <a:tailEnd/>
            </a:ln>
          </p:spPr>
          <p:txBody>
            <a:bodyPr/>
            <a:lstStyle/>
            <a:p>
              <a:endParaRPr lang="zh-CN" altLang="en-US"/>
            </a:p>
          </p:txBody>
        </p:sp>
        <p:sp>
          <p:nvSpPr>
            <p:cNvPr id="1099905" name="Freeform 129"/>
            <p:cNvSpPr>
              <a:spLocks/>
            </p:cNvSpPr>
            <p:nvPr/>
          </p:nvSpPr>
          <p:spPr bwMode="auto">
            <a:xfrm>
              <a:off x="811" y="1658"/>
              <a:ext cx="69" cy="54"/>
            </a:xfrm>
            <a:custGeom>
              <a:avLst/>
              <a:gdLst/>
              <a:ahLst/>
              <a:cxnLst>
                <a:cxn ang="0">
                  <a:pos x="0" y="35"/>
                </a:cxn>
                <a:cxn ang="0">
                  <a:pos x="19" y="22"/>
                </a:cxn>
                <a:cxn ang="0">
                  <a:pos x="19" y="6"/>
                </a:cxn>
                <a:cxn ang="0">
                  <a:pos x="35" y="0"/>
                </a:cxn>
                <a:cxn ang="0">
                  <a:pos x="38" y="0"/>
                </a:cxn>
                <a:cxn ang="0">
                  <a:pos x="38" y="6"/>
                </a:cxn>
                <a:cxn ang="0">
                  <a:pos x="51" y="3"/>
                </a:cxn>
                <a:cxn ang="0">
                  <a:pos x="63" y="0"/>
                </a:cxn>
                <a:cxn ang="0">
                  <a:pos x="69" y="6"/>
                </a:cxn>
                <a:cxn ang="0">
                  <a:pos x="63" y="9"/>
                </a:cxn>
                <a:cxn ang="0">
                  <a:pos x="63" y="38"/>
                </a:cxn>
                <a:cxn ang="0">
                  <a:pos x="41" y="50"/>
                </a:cxn>
                <a:cxn ang="0">
                  <a:pos x="35" y="50"/>
                </a:cxn>
                <a:cxn ang="0">
                  <a:pos x="25" y="54"/>
                </a:cxn>
                <a:cxn ang="0">
                  <a:pos x="0" y="35"/>
                </a:cxn>
              </a:cxnLst>
              <a:rect l="0" t="0" r="r" b="b"/>
              <a:pathLst>
                <a:path w="69" h="54">
                  <a:moveTo>
                    <a:pt x="0" y="35"/>
                  </a:moveTo>
                  <a:lnTo>
                    <a:pt x="19" y="22"/>
                  </a:lnTo>
                  <a:lnTo>
                    <a:pt x="19" y="6"/>
                  </a:lnTo>
                  <a:lnTo>
                    <a:pt x="35" y="0"/>
                  </a:lnTo>
                  <a:lnTo>
                    <a:pt x="38" y="0"/>
                  </a:lnTo>
                  <a:lnTo>
                    <a:pt x="38" y="6"/>
                  </a:lnTo>
                  <a:lnTo>
                    <a:pt x="51" y="3"/>
                  </a:lnTo>
                  <a:lnTo>
                    <a:pt x="63" y="0"/>
                  </a:lnTo>
                  <a:lnTo>
                    <a:pt x="69" y="6"/>
                  </a:lnTo>
                  <a:lnTo>
                    <a:pt x="63" y="9"/>
                  </a:lnTo>
                  <a:lnTo>
                    <a:pt x="63" y="38"/>
                  </a:lnTo>
                  <a:lnTo>
                    <a:pt x="41" y="50"/>
                  </a:lnTo>
                  <a:lnTo>
                    <a:pt x="35" y="50"/>
                  </a:lnTo>
                  <a:lnTo>
                    <a:pt x="25" y="54"/>
                  </a:lnTo>
                  <a:lnTo>
                    <a:pt x="0" y="35"/>
                  </a:lnTo>
                  <a:close/>
                </a:path>
              </a:pathLst>
            </a:custGeom>
            <a:solidFill>
              <a:srgbClr val="FFA380"/>
            </a:solidFill>
            <a:ln w="4763">
              <a:solidFill>
                <a:srgbClr val="000000"/>
              </a:solidFill>
              <a:prstDash val="solid"/>
              <a:round/>
              <a:headEnd/>
              <a:tailEnd/>
            </a:ln>
          </p:spPr>
          <p:txBody>
            <a:bodyPr/>
            <a:lstStyle/>
            <a:p>
              <a:endParaRPr lang="zh-CN" altLang="en-US"/>
            </a:p>
          </p:txBody>
        </p:sp>
        <p:sp>
          <p:nvSpPr>
            <p:cNvPr id="1099906" name="Freeform 130"/>
            <p:cNvSpPr>
              <a:spLocks/>
            </p:cNvSpPr>
            <p:nvPr/>
          </p:nvSpPr>
          <p:spPr bwMode="auto">
            <a:xfrm>
              <a:off x="590" y="1417"/>
              <a:ext cx="111" cy="149"/>
            </a:xfrm>
            <a:custGeom>
              <a:avLst/>
              <a:gdLst/>
              <a:ahLst/>
              <a:cxnLst>
                <a:cxn ang="0">
                  <a:pos x="101" y="13"/>
                </a:cxn>
                <a:cxn ang="0">
                  <a:pos x="101" y="41"/>
                </a:cxn>
                <a:cxn ang="0">
                  <a:pos x="101" y="48"/>
                </a:cxn>
                <a:cxn ang="0">
                  <a:pos x="111" y="70"/>
                </a:cxn>
                <a:cxn ang="0">
                  <a:pos x="108" y="76"/>
                </a:cxn>
                <a:cxn ang="0">
                  <a:pos x="101" y="76"/>
                </a:cxn>
                <a:cxn ang="0">
                  <a:pos x="101" y="89"/>
                </a:cxn>
                <a:cxn ang="0">
                  <a:pos x="95" y="89"/>
                </a:cxn>
                <a:cxn ang="0">
                  <a:pos x="98" y="92"/>
                </a:cxn>
                <a:cxn ang="0">
                  <a:pos x="98" y="92"/>
                </a:cxn>
                <a:cxn ang="0">
                  <a:pos x="95" y="105"/>
                </a:cxn>
                <a:cxn ang="0">
                  <a:pos x="92" y="114"/>
                </a:cxn>
                <a:cxn ang="0">
                  <a:pos x="86" y="117"/>
                </a:cxn>
                <a:cxn ang="0">
                  <a:pos x="76" y="117"/>
                </a:cxn>
                <a:cxn ang="0">
                  <a:pos x="63" y="127"/>
                </a:cxn>
                <a:cxn ang="0">
                  <a:pos x="51" y="149"/>
                </a:cxn>
                <a:cxn ang="0">
                  <a:pos x="0" y="105"/>
                </a:cxn>
                <a:cxn ang="0">
                  <a:pos x="26" y="0"/>
                </a:cxn>
                <a:cxn ang="0">
                  <a:pos x="101" y="13"/>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w="9525">
              <a:noFill/>
              <a:round/>
              <a:headEnd/>
              <a:tailEnd/>
            </a:ln>
          </p:spPr>
          <p:txBody>
            <a:bodyPr/>
            <a:lstStyle/>
            <a:p>
              <a:endParaRPr lang="zh-CN" altLang="en-US"/>
            </a:p>
          </p:txBody>
        </p:sp>
        <p:sp>
          <p:nvSpPr>
            <p:cNvPr id="1099907" name="Freeform 131"/>
            <p:cNvSpPr>
              <a:spLocks/>
            </p:cNvSpPr>
            <p:nvPr/>
          </p:nvSpPr>
          <p:spPr bwMode="auto">
            <a:xfrm>
              <a:off x="590" y="1417"/>
              <a:ext cx="111" cy="149"/>
            </a:xfrm>
            <a:custGeom>
              <a:avLst/>
              <a:gdLst/>
              <a:ahLst/>
              <a:cxnLst>
                <a:cxn ang="0">
                  <a:pos x="101" y="13"/>
                </a:cxn>
                <a:cxn ang="0">
                  <a:pos x="101" y="41"/>
                </a:cxn>
                <a:cxn ang="0">
                  <a:pos x="101" y="48"/>
                </a:cxn>
                <a:cxn ang="0">
                  <a:pos x="111" y="70"/>
                </a:cxn>
                <a:cxn ang="0">
                  <a:pos x="108" y="76"/>
                </a:cxn>
                <a:cxn ang="0">
                  <a:pos x="101" y="76"/>
                </a:cxn>
                <a:cxn ang="0">
                  <a:pos x="101" y="89"/>
                </a:cxn>
                <a:cxn ang="0">
                  <a:pos x="95" y="89"/>
                </a:cxn>
                <a:cxn ang="0">
                  <a:pos x="98" y="92"/>
                </a:cxn>
                <a:cxn ang="0">
                  <a:pos x="95" y="105"/>
                </a:cxn>
                <a:cxn ang="0">
                  <a:pos x="92" y="114"/>
                </a:cxn>
                <a:cxn ang="0">
                  <a:pos x="86" y="117"/>
                </a:cxn>
                <a:cxn ang="0">
                  <a:pos x="76" y="117"/>
                </a:cxn>
                <a:cxn ang="0">
                  <a:pos x="63" y="127"/>
                </a:cxn>
                <a:cxn ang="0">
                  <a:pos x="51" y="149"/>
                </a:cxn>
                <a:cxn ang="0">
                  <a:pos x="0" y="105"/>
                </a:cxn>
                <a:cxn ang="0">
                  <a:pos x="26" y="0"/>
                </a:cxn>
                <a:cxn ang="0">
                  <a:pos x="101" y="13"/>
                </a:cxn>
              </a:cxnLst>
              <a:rect l="0" t="0" r="r" b="b"/>
              <a:pathLst>
                <a:path w="111" h="149">
                  <a:moveTo>
                    <a:pt x="101" y="13"/>
                  </a:moveTo>
                  <a:lnTo>
                    <a:pt x="101" y="41"/>
                  </a:lnTo>
                  <a:lnTo>
                    <a:pt x="101" y="48"/>
                  </a:lnTo>
                  <a:lnTo>
                    <a:pt x="111" y="70"/>
                  </a:lnTo>
                  <a:lnTo>
                    <a:pt x="108" y="76"/>
                  </a:lnTo>
                  <a:lnTo>
                    <a:pt x="101" y="76"/>
                  </a:lnTo>
                  <a:lnTo>
                    <a:pt x="101" y="89"/>
                  </a:lnTo>
                  <a:lnTo>
                    <a:pt x="95" y="89"/>
                  </a:lnTo>
                  <a:lnTo>
                    <a:pt x="98" y="92"/>
                  </a:lnTo>
                  <a:lnTo>
                    <a:pt x="95" y="105"/>
                  </a:lnTo>
                  <a:lnTo>
                    <a:pt x="92" y="114"/>
                  </a:lnTo>
                  <a:lnTo>
                    <a:pt x="86" y="117"/>
                  </a:lnTo>
                  <a:lnTo>
                    <a:pt x="76" y="117"/>
                  </a:lnTo>
                  <a:lnTo>
                    <a:pt x="63" y="127"/>
                  </a:lnTo>
                  <a:lnTo>
                    <a:pt x="51" y="149"/>
                  </a:lnTo>
                  <a:lnTo>
                    <a:pt x="0" y="105"/>
                  </a:lnTo>
                  <a:lnTo>
                    <a:pt x="26" y="0"/>
                  </a:lnTo>
                  <a:lnTo>
                    <a:pt x="101" y="13"/>
                  </a:lnTo>
                  <a:close/>
                </a:path>
              </a:pathLst>
            </a:custGeom>
            <a:solidFill>
              <a:srgbClr val="FFA380"/>
            </a:solidFill>
            <a:ln w="4763">
              <a:solidFill>
                <a:srgbClr val="000000"/>
              </a:solidFill>
              <a:prstDash val="solid"/>
              <a:round/>
              <a:headEnd/>
              <a:tailEnd/>
            </a:ln>
          </p:spPr>
          <p:txBody>
            <a:bodyPr/>
            <a:lstStyle/>
            <a:p>
              <a:endParaRPr lang="zh-CN" altLang="en-US"/>
            </a:p>
          </p:txBody>
        </p:sp>
        <p:sp>
          <p:nvSpPr>
            <p:cNvPr id="1099908" name="Freeform 132"/>
            <p:cNvSpPr>
              <a:spLocks/>
            </p:cNvSpPr>
            <p:nvPr/>
          </p:nvSpPr>
          <p:spPr bwMode="auto">
            <a:xfrm>
              <a:off x="568" y="1395"/>
              <a:ext cx="133" cy="124"/>
            </a:xfrm>
            <a:custGeom>
              <a:avLst/>
              <a:gdLst/>
              <a:ahLst/>
              <a:cxnLst>
                <a:cxn ang="0">
                  <a:pos x="76" y="86"/>
                </a:cxn>
                <a:cxn ang="0">
                  <a:pos x="67" y="95"/>
                </a:cxn>
                <a:cxn ang="0">
                  <a:pos x="57" y="120"/>
                </a:cxn>
                <a:cxn ang="0">
                  <a:pos x="29" y="124"/>
                </a:cxn>
                <a:cxn ang="0">
                  <a:pos x="16" y="120"/>
                </a:cxn>
                <a:cxn ang="0">
                  <a:pos x="0" y="63"/>
                </a:cxn>
                <a:cxn ang="0">
                  <a:pos x="0" y="44"/>
                </a:cxn>
                <a:cxn ang="0">
                  <a:pos x="16" y="16"/>
                </a:cxn>
                <a:cxn ang="0">
                  <a:pos x="38" y="0"/>
                </a:cxn>
                <a:cxn ang="0">
                  <a:pos x="73" y="0"/>
                </a:cxn>
                <a:cxn ang="0">
                  <a:pos x="108" y="10"/>
                </a:cxn>
                <a:cxn ang="0">
                  <a:pos x="111" y="19"/>
                </a:cxn>
                <a:cxn ang="0">
                  <a:pos x="133" y="32"/>
                </a:cxn>
                <a:cxn ang="0">
                  <a:pos x="133" y="41"/>
                </a:cxn>
                <a:cxn ang="0">
                  <a:pos x="120" y="51"/>
                </a:cxn>
                <a:cxn ang="0">
                  <a:pos x="108" y="54"/>
                </a:cxn>
                <a:cxn ang="0">
                  <a:pos x="98" y="63"/>
                </a:cxn>
                <a:cxn ang="0">
                  <a:pos x="98" y="86"/>
                </a:cxn>
                <a:cxn ang="0">
                  <a:pos x="85" y="92"/>
                </a:cxn>
                <a:cxn ang="0">
                  <a:pos x="76" y="86"/>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rgbClr val="8F5B1A"/>
            </a:solidFill>
            <a:ln w="9525">
              <a:noFill/>
              <a:round/>
              <a:headEnd/>
              <a:tailEnd/>
            </a:ln>
          </p:spPr>
          <p:txBody>
            <a:bodyPr/>
            <a:lstStyle/>
            <a:p>
              <a:endParaRPr lang="zh-CN" altLang="en-US"/>
            </a:p>
          </p:txBody>
        </p:sp>
        <p:sp>
          <p:nvSpPr>
            <p:cNvPr id="1099909" name="Freeform 133"/>
            <p:cNvSpPr>
              <a:spLocks/>
            </p:cNvSpPr>
            <p:nvPr/>
          </p:nvSpPr>
          <p:spPr bwMode="auto">
            <a:xfrm>
              <a:off x="568" y="1395"/>
              <a:ext cx="133" cy="124"/>
            </a:xfrm>
            <a:custGeom>
              <a:avLst/>
              <a:gdLst/>
              <a:ahLst/>
              <a:cxnLst>
                <a:cxn ang="0">
                  <a:pos x="76" y="86"/>
                </a:cxn>
                <a:cxn ang="0">
                  <a:pos x="67" y="95"/>
                </a:cxn>
                <a:cxn ang="0">
                  <a:pos x="57" y="120"/>
                </a:cxn>
                <a:cxn ang="0">
                  <a:pos x="29" y="124"/>
                </a:cxn>
                <a:cxn ang="0">
                  <a:pos x="16" y="120"/>
                </a:cxn>
                <a:cxn ang="0">
                  <a:pos x="0" y="63"/>
                </a:cxn>
                <a:cxn ang="0">
                  <a:pos x="0" y="44"/>
                </a:cxn>
                <a:cxn ang="0">
                  <a:pos x="16" y="16"/>
                </a:cxn>
                <a:cxn ang="0">
                  <a:pos x="38" y="0"/>
                </a:cxn>
                <a:cxn ang="0">
                  <a:pos x="73" y="0"/>
                </a:cxn>
                <a:cxn ang="0">
                  <a:pos x="108" y="10"/>
                </a:cxn>
                <a:cxn ang="0">
                  <a:pos x="111" y="19"/>
                </a:cxn>
                <a:cxn ang="0">
                  <a:pos x="133" y="32"/>
                </a:cxn>
                <a:cxn ang="0">
                  <a:pos x="133" y="41"/>
                </a:cxn>
                <a:cxn ang="0">
                  <a:pos x="120" y="51"/>
                </a:cxn>
                <a:cxn ang="0">
                  <a:pos x="108" y="54"/>
                </a:cxn>
                <a:cxn ang="0">
                  <a:pos x="98" y="63"/>
                </a:cxn>
                <a:cxn ang="0">
                  <a:pos x="98" y="86"/>
                </a:cxn>
                <a:cxn ang="0">
                  <a:pos x="85" y="92"/>
                </a:cxn>
                <a:cxn ang="0">
                  <a:pos x="76" y="86"/>
                </a:cxn>
              </a:cxnLst>
              <a:rect l="0" t="0" r="r" b="b"/>
              <a:pathLst>
                <a:path w="133" h="124">
                  <a:moveTo>
                    <a:pt x="76" y="86"/>
                  </a:moveTo>
                  <a:lnTo>
                    <a:pt x="67" y="95"/>
                  </a:lnTo>
                  <a:lnTo>
                    <a:pt x="57" y="120"/>
                  </a:lnTo>
                  <a:lnTo>
                    <a:pt x="29" y="124"/>
                  </a:lnTo>
                  <a:lnTo>
                    <a:pt x="16" y="120"/>
                  </a:lnTo>
                  <a:lnTo>
                    <a:pt x="0" y="63"/>
                  </a:lnTo>
                  <a:lnTo>
                    <a:pt x="0" y="44"/>
                  </a:lnTo>
                  <a:lnTo>
                    <a:pt x="16" y="16"/>
                  </a:lnTo>
                  <a:lnTo>
                    <a:pt x="38" y="0"/>
                  </a:lnTo>
                  <a:lnTo>
                    <a:pt x="73" y="0"/>
                  </a:lnTo>
                  <a:lnTo>
                    <a:pt x="108" y="10"/>
                  </a:lnTo>
                  <a:lnTo>
                    <a:pt x="111" y="19"/>
                  </a:lnTo>
                  <a:lnTo>
                    <a:pt x="133" y="32"/>
                  </a:lnTo>
                  <a:lnTo>
                    <a:pt x="133" y="41"/>
                  </a:lnTo>
                  <a:lnTo>
                    <a:pt x="120" y="51"/>
                  </a:lnTo>
                  <a:lnTo>
                    <a:pt x="108" y="54"/>
                  </a:lnTo>
                  <a:lnTo>
                    <a:pt x="98" y="63"/>
                  </a:lnTo>
                  <a:lnTo>
                    <a:pt x="98" y="86"/>
                  </a:lnTo>
                  <a:lnTo>
                    <a:pt x="85" y="92"/>
                  </a:lnTo>
                  <a:lnTo>
                    <a:pt x="76" y="86"/>
                  </a:lnTo>
                  <a:close/>
                </a:path>
              </a:pathLst>
            </a:custGeom>
            <a:solidFill>
              <a:schemeClr val="tx1"/>
            </a:solidFill>
            <a:ln w="4763">
              <a:solidFill>
                <a:srgbClr val="000000"/>
              </a:solidFill>
              <a:prstDash val="solid"/>
              <a:round/>
              <a:headEnd/>
              <a:tailEnd/>
            </a:ln>
          </p:spPr>
          <p:txBody>
            <a:bodyPr/>
            <a:lstStyle/>
            <a:p>
              <a:endParaRPr lang="zh-CN" altLang="en-US"/>
            </a:p>
          </p:txBody>
        </p:sp>
        <p:sp>
          <p:nvSpPr>
            <p:cNvPr id="1099910" name="Freeform 134"/>
            <p:cNvSpPr>
              <a:spLocks/>
            </p:cNvSpPr>
            <p:nvPr/>
          </p:nvSpPr>
          <p:spPr bwMode="auto">
            <a:xfrm>
              <a:off x="512" y="1512"/>
              <a:ext cx="327" cy="446"/>
            </a:xfrm>
            <a:custGeom>
              <a:avLst/>
              <a:gdLst/>
              <a:ahLst/>
              <a:cxnLst>
                <a:cxn ang="0">
                  <a:pos x="69" y="0"/>
                </a:cxn>
                <a:cxn ang="0">
                  <a:pos x="88" y="7"/>
                </a:cxn>
                <a:cxn ang="0">
                  <a:pos x="100" y="16"/>
                </a:cxn>
                <a:cxn ang="0">
                  <a:pos x="138" y="67"/>
                </a:cxn>
                <a:cxn ang="0">
                  <a:pos x="151" y="73"/>
                </a:cxn>
                <a:cxn ang="0">
                  <a:pos x="157" y="89"/>
                </a:cxn>
                <a:cxn ang="0">
                  <a:pos x="164" y="111"/>
                </a:cxn>
                <a:cxn ang="0">
                  <a:pos x="211" y="187"/>
                </a:cxn>
                <a:cxn ang="0">
                  <a:pos x="217" y="187"/>
                </a:cxn>
                <a:cxn ang="0">
                  <a:pos x="223" y="187"/>
                </a:cxn>
                <a:cxn ang="0">
                  <a:pos x="233" y="196"/>
                </a:cxn>
                <a:cxn ang="0">
                  <a:pos x="296" y="177"/>
                </a:cxn>
                <a:cxn ang="0">
                  <a:pos x="318" y="196"/>
                </a:cxn>
                <a:cxn ang="0">
                  <a:pos x="327" y="209"/>
                </a:cxn>
                <a:cxn ang="0">
                  <a:pos x="264" y="247"/>
                </a:cxn>
                <a:cxn ang="0">
                  <a:pos x="239" y="256"/>
                </a:cxn>
                <a:cxn ang="0">
                  <a:pos x="214" y="253"/>
                </a:cxn>
                <a:cxn ang="0">
                  <a:pos x="217" y="307"/>
                </a:cxn>
                <a:cxn ang="0">
                  <a:pos x="205" y="358"/>
                </a:cxn>
                <a:cxn ang="0">
                  <a:pos x="192" y="412"/>
                </a:cxn>
                <a:cxn ang="0">
                  <a:pos x="170" y="437"/>
                </a:cxn>
                <a:cxn ang="0">
                  <a:pos x="132" y="446"/>
                </a:cxn>
                <a:cxn ang="0">
                  <a:pos x="72" y="424"/>
                </a:cxn>
                <a:cxn ang="0">
                  <a:pos x="72" y="304"/>
                </a:cxn>
                <a:cxn ang="0">
                  <a:pos x="31" y="351"/>
                </a:cxn>
                <a:cxn ang="0">
                  <a:pos x="12" y="294"/>
                </a:cxn>
                <a:cxn ang="0">
                  <a:pos x="3" y="225"/>
                </a:cxn>
                <a:cxn ang="0">
                  <a:pos x="0" y="158"/>
                </a:cxn>
                <a:cxn ang="0">
                  <a:pos x="0" y="149"/>
                </a:cxn>
                <a:cxn ang="0">
                  <a:pos x="3" y="79"/>
                </a:cxn>
                <a:cxn ang="0">
                  <a:pos x="15" y="38"/>
                </a:cxn>
                <a:cxn ang="0">
                  <a:pos x="37" y="16"/>
                </a:cxn>
                <a:cxn ang="0">
                  <a:pos x="56" y="13"/>
                </a:cxn>
                <a:cxn ang="0">
                  <a:pos x="69" y="0"/>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w="9525">
              <a:noFill/>
              <a:round/>
              <a:headEnd/>
              <a:tailEnd/>
            </a:ln>
          </p:spPr>
          <p:txBody>
            <a:bodyPr/>
            <a:lstStyle/>
            <a:p>
              <a:endParaRPr lang="zh-CN" altLang="en-US"/>
            </a:p>
          </p:txBody>
        </p:sp>
        <p:sp>
          <p:nvSpPr>
            <p:cNvPr id="1099911" name="Freeform 135"/>
            <p:cNvSpPr>
              <a:spLocks/>
            </p:cNvSpPr>
            <p:nvPr/>
          </p:nvSpPr>
          <p:spPr bwMode="auto">
            <a:xfrm>
              <a:off x="512" y="1512"/>
              <a:ext cx="327" cy="446"/>
            </a:xfrm>
            <a:custGeom>
              <a:avLst/>
              <a:gdLst/>
              <a:ahLst/>
              <a:cxnLst>
                <a:cxn ang="0">
                  <a:pos x="69" y="0"/>
                </a:cxn>
                <a:cxn ang="0">
                  <a:pos x="88" y="7"/>
                </a:cxn>
                <a:cxn ang="0">
                  <a:pos x="100" y="16"/>
                </a:cxn>
                <a:cxn ang="0">
                  <a:pos x="138" y="67"/>
                </a:cxn>
                <a:cxn ang="0">
                  <a:pos x="151" y="73"/>
                </a:cxn>
                <a:cxn ang="0">
                  <a:pos x="157" y="89"/>
                </a:cxn>
                <a:cxn ang="0">
                  <a:pos x="164" y="111"/>
                </a:cxn>
                <a:cxn ang="0">
                  <a:pos x="211" y="187"/>
                </a:cxn>
                <a:cxn ang="0">
                  <a:pos x="217" y="187"/>
                </a:cxn>
                <a:cxn ang="0">
                  <a:pos x="223" y="187"/>
                </a:cxn>
                <a:cxn ang="0">
                  <a:pos x="233" y="196"/>
                </a:cxn>
                <a:cxn ang="0">
                  <a:pos x="296" y="177"/>
                </a:cxn>
                <a:cxn ang="0">
                  <a:pos x="318" y="196"/>
                </a:cxn>
                <a:cxn ang="0">
                  <a:pos x="327" y="209"/>
                </a:cxn>
                <a:cxn ang="0">
                  <a:pos x="264" y="247"/>
                </a:cxn>
                <a:cxn ang="0">
                  <a:pos x="239" y="256"/>
                </a:cxn>
                <a:cxn ang="0">
                  <a:pos x="214" y="253"/>
                </a:cxn>
                <a:cxn ang="0">
                  <a:pos x="217" y="307"/>
                </a:cxn>
                <a:cxn ang="0">
                  <a:pos x="205" y="358"/>
                </a:cxn>
                <a:cxn ang="0">
                  <a:pos x="192" y="412"/>
                </a:cxn>
                <a:cxn ang="0">
                  <a:pos x="170" y="437"/>
                </a:cxn>
                <a:cxn ang="0">
                  <a:pos x="132" y="446"/>
                </a:cxn>
                <a:cxn ang="0">
                  <a:pos x="72" y="424"/>
                </a:cxn>
                <a:cxn ang="0">
                  <a:pos x="72" y="304"/>
                </a:cxn>
                <a:cxn ang="0">
                  <a:pos x="31" y="351"/>
                </a:cxn>
                <a:cxn ang="0">
                  <a:pos x="12" y="294"/>
                </a:cxn>
                <a:cxn ang="0">
                  <a:pos x="3" y="225"/>
                </a:cxn>
                <a:cxn ang="0">
                  <a:pos x="0" y="158"/>
                </a:cxn>
                <a:cxn ang="0">
                  <a:pos x="0" y="149"/>
                </a:cxn>
                <a:cxn ang="0">
                  <a:pos x="3" y="79"/>
                </a:cxn>
                <a:cxn ang="0">
                  <a:pos x="15" y="38"/>
                </a:cxn>
                <a:cxn ang="0">
                  <a:pos x="37" y="16"/>
                </a:cxn>
                <a:cxn ang="0">
                  <a:pos x="56" y="13"/>
                </a:cxn>
                <a:cxn ang="0">
                  <a:pos x="69" y="0"/>
                </a:cxn>
              </a:cxnLst>
              <a:rect l="0" t="0" r="r" b="b"/>
              <a:pathLst>
                <a:path w="327" h="446">
                  <a:moveTo>
                    <a:pt x="69" y="0"/>
                  </a:moveTo>
                  <a:lnTo>
                    <a:pt x="88" y="7"/>
                  </a:lnTo>
                  <a:lnTo>
                    <a:pt x="100" y="16"/>
                  </a:lnTo>
                  <a:lnTo>
                    <a:pt x="138" y="67"/>
                  </a:lnTo>
                  <a:lnTo>
                    <a:pt x="151" y="73"/>
                  </a:lnTo>
                  <a:lnTo>
                    <a:pt x="157" y="89"/>
                  </a:lnTo>
                  <a:lnTo>
                    <a:pt x="164" y="111"/>
                  </a:lnTo>
                  <a:lnTo>
                    <a:pt x="211" y="187"/>
                  </a:lnTo>
                  <a:lnTo>
                    <a:pt x="217" y="187"/>
                  </a:lnTo>
                  <a:lnTo>
                    <a:pt x="223" y="187"/>
                  </a:lnTo>
                  <a:lnTo>
                    <a:pt x="233" y="196"/>
                  </a:lnTo>
                  <a:lnTo>
                    <a:pt x="296" y="177"/>
                  </a:lnTo>
                  <a:lnTo>
                    <a:pt x="318" y="196"/>
                  </a:lnTo>
                  <a:lnTo>
                    <a:pt x="327" y="209"/>
                  </a:lnTo>
                  <a:lnTo>
                    <a:pt x="264" y="247"/>
                  </a:lnTo>
                  <a:lnTo>
                    <a:pt x="239" y="256"/>
                  </a:lnTo>
                  <a:lnTo>
                    <a:pt x="214" y="253"/>
                  </a:lnTo>
                  <a:lnTo>
                    <a:pt x="217" y="307"/>
                  </a:lnTo>
                  <a:lnTo>
                    <a:pt x="205" y="358"/>
                  </a:lnTo>
                  <a:lnTo>
                    <a:pt x="192" y="412"/>
                  </a:lnTo>
                  <a:lnTo>
                    <a:pt x="170" y="437"/>
                  </a:lnTo>
                  <a:lnTo>
                    <a:pt x="132" y="446"/>
                  </a:lnTo>
                  <a:lnTo>
                    <a:pt x="72" y="424"/>
                  </a:lnTo>
                  <a:lnTo>
                    <a:pt x="72" y="304"/>
                  </a:lnTo>
                  <a:lnTo>
                    <a:pt x="31" y="351"/>
                  </a:lnTo>
                  <a:lnTo>
                    <a:pt x="12" y="294"/>
                  </a:lnTo>
                  <a:lnTo>
                    <a:pt x="3" y="225"/>
                  </a:lnTo>
                  <a:lnTo>
                    <a:pt x="0" y="158"/>
                  </a:lnTo>
                  <a:lnTo>
                    <a:pt x="0" y="149"/>
                  </a:lnTo>
                  <a:lnTo>
                    <a:pt x="3" y="79"/>
                  </a:lnTo>
                  <a:lnTo>
                    <a:pt x="15" y="38"/>
                  </a:lnTo>
                  <a:lnTo>
                    <a:pt x="37" y="16"/>
                  </a:lnTo>
                  <a:lnTo>
                    <a:pt x="56" y="13"/>
                  </a:lnTo>
                  <a:lnTo>
                    <a:pt x="69" y="0"/>
                  </a:lnTo>
                  <a:close/>
                </a:path>
              </a:pathLst>
            </a:custGeom>
            <a:solidFill>
              <a:srgbClr val="626248"/>
            </a:solidFill>
            <a:ln w="4763">
              <a:solidFill>
                <a:srgbClr val="000000"/>
              </a:solidFill>
              <a:prstDash val="solid"/>
              <a:round/>
              <a:headEnd/>
              <a:tailEnd/>
            </a:ln>
          </p:spPr>
          <p:txBody>
            <a:bodyPr/>
            <a:lstStyle/>
            <a:p>
              <a:endParaRPr lang="zh-CN" altLang="en-US"/>
            </a:p>
          </p:txBody>
        </p:sp>
        <p:sp>
          <p:nvSpPr>
            <p:cNvPr id="1099912" name="Freeform 136"/>
            <p:cNvSpPr>
              <a:spLocks/>
            </p:cNvSpPr>
            <p:nvPr/>
          </p:nvSpPr>
          <p:spPr bwMode="auto">
            <a:xfrm>
              <a:off x="480" y="1712"/>
              <a:ext cx="136" cy="243"/>
            </a:xfrm>
            <a:custGeom>
              <a:avLst/>
              <a:gdLst/>
              <a:ahLst/>
              <a:cxnLst>
                <a:cxn ang="0">
                  <a:pos x="104" y="104"/>
                </a:cxn>
                <a:cxn ang="0">
                  <a:pos x="88" y="66"/>
                </a:cxn>
                <a:cxn ang="0">
                  <a:pos x="79" y="44"/>
                </a:cxn>
                <a:cxn ang="0">
                  <a:pos x="35" y="19"/>
                </a:cxn>
                <a:cxn ang="0">
                  <a:pos x="16" y="0"/>
                </a:cxn>
                <a:cxn ang="0">
                  <a:pos x="3" y="3"/>
                </a:cxn>
                <a:cxn ang="0">
                  <a:pos x="0" y="6"/>
                </a:cxn>
                <a:cxn ang="0">
                  <a:pos x="22" y="63"/>
                </a:cxn>
                <a:cxn ang="0">
                  <a:pos x="76" y="218"/>
                </a:cxn>
                <a:cxn ang="0">
                  <a:pos x="136" y="243"/>
                </a:cxn>
                <a:cxn ang="0">
                  <a:pos x="132" y="174"/>
                </a:cxn>
                <a:cxn ang="0">
                  <a:pos x="104" y="104"/>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w="9525">
              <a:noFill/>
              <a:round/>
              <a:headEnd/>
              <a:tailEnd/>
            </a:ln>
          </p:spPr>
          <p:txBody>
            <a:bodyPr/>
            <a:lstStyle/>
            <a:p>
              <a:endParaRPr lang="zh-CN" altLang="en-US"/>
            </a:p>
          </p:txBody>
        </p:sp>
        <p:sp>
          <p:nvSpPr>
            <p:cNvPr id="1099913" name="Freeform 137"/>
            <p:cNvSpPr>
              <a:spLocks/>
            </p:cNvSpPr>
            <p:nvPr/>
          </p:nvSpPr>
          <p:spPr bwMode="auto">
            <a:xfrm>
              <a:off x="480" y="1712"/>
              <a:ext cx="136" cy="243"/>
            </a:xfrm>
            <a:custGeom>
              <a:avLst/>
              <a:gdLst/>
              <a:ahLst/>
              <a:cxnLst>
                <a:cxn ang="0">
                  <a:pos x="104" y="104"/>
                </a:cxn>
                <a:cxn ang="0">
                  <a:pos x="88" y="66"/>
                </a:cxn>
                <a:cxn ang="0">
                  <a:pos x="79" y="44"/>
                </a:cxn>
                <a:cxn ang="0">
                  <a:pos x="35" y="19"/>
                </a:cxn>
                <a:cxn ang="0">
                  <a:pos x="16" y="0"/>
                </a:cxn>
                <a:cxn ang="0">
                  <a:pos x="3" y="3"/>
                </a:cxn>
                <a:cxn ang="0">
                  <a:pos x="0" y="6"/>
                </a:cxn>
                <a:cxn ang="0">
                  <a:pos x="22" y="63"/>
                </a:cxn>
                <a:cxn ang="0">
                  <a:pos x="76" y="218"/>
                </a:cxn>
                <a:cxn ang="0">
                  <a:pos x="136" y="243"/>
                </a:cxn>
                <a:cxn ang="0">
                  <a:pos x="132" y="174"/>
                </a:cxn>
                <a:cxn ang="0">
                  <a:pos x="104" y="104"/>
                </a:cxn>
              </a:cxnLst>
              <a:rect l="0" t="0" r="r" b="b"/>
              <a:pathLst>
                <a:path w="136" h="243">
                  <a:moveTo>
                    <a:pt x="104" y="104"/>
                  </a:moveTo>
                  <a:lnTo>
                    <a:pt x="88" y="66"/>
                  </a:lnTo>
                  <a:lnTo>
                    <a:pt x="79" y="44"/>
                  </a:lnTo>
                  <a:lnTo>
                    <a:pt x="35" y="19"/>
                  </a:lnTo>
                  <a:lnTo>
                    <a:pt x="16" y="0"/>
                  </a:lnTo>
                  <a:lnTo>
                    <a:pt x="3" y="3"/>
                  </a:lnTo>
                  <a:lnTo>
                    <a:pt x="0" y="6"/>
                  </a:lnTo>
                  <a:lnTo>
                    <a:pt x="22" y="63"/>
                  </a:lnTo>
                  <a:lnTo>
                    <a:pt x="76" y="218"/>
                  </a:lnTo>
                  <a:lnTo>
                    <a:pt x="136" y="243"/>
                  </a:lnTo>
                  <a:lnTo>
                    <a:pt x="132" y="174"/>
                  </a:lnTo>
                  <a:lnTo>
                    <a:pt x="104" y="104"/>
                  </a:lnTo>
                  <a:close/>
                </a:path>
              </a:pathLst>
            </a:custGeom>
            <a:solidFill>
              <a:srgbClr val="004EFF"/>
            </a:solidFill>
            <a:ln w="4763">
              <a:solidFill>
                <a:srgbClr val="000000"/>
              </a:solidFill>
              <a:prstDash val="solid"/>
              <a:round/>
              <a:headEnd/>
              <a:tailEnd/>
            </a:ln>
          </p:spPr>
          <p:txBody>
            <a:bodyPr/>
            <a:lstStyle/>
            <a:p>
              <a:endParaRPr lang="zh-CN" altLang="en-US"/>
            </a:p>
          </p:txBody>
        </p:sp>
      </p:grpSp>
      <p:sp>
        <p:nvSpPr>
          <p:cNvPr id="1099914" name="Rectangle 138"/>
          <p:cNvSpPr>
            <a:spLocks noChangeArrowheads="1"/>
          </p:cNvSpPr>
          <p:nvPr/>
        </p:nvSpPr>
        <p:spPr bwMode="auto">
          <a:xfrm>
            <a:off x="1428750" y="2382838"/>
            <a:ext cx="1514475" cy="2409825"/>
          </a:xfrm>
          <a:prstGeom prst="rect">
            <a:avLst/>
          </a:prstGeom>
          <a:solidFill>
            <a:srgbClr val="FFFF99"/>
          </a:solidFill>
          <a:ln w="9525">
            <a:solidFill>
              <a:schemeClr val="folHlink"/>
            </a:solidFill>
            <a:prstDash val="sysDot"/>
            <a:miter lim="800000"/>
            <a:headEnd/>
            <a:tailEnd/>
          </a:ln>
          <a:effectLst/>
        </p:spPr>
        <p:txBody>
          <a:bodyPr wrap="none" anchor="ctr"/>
          <a:lstStyle/>
          <a:p>
            <a:endParaRPr lang="zh-CN" altLang="en-US"/>
          </a:p>
        </p:txBody>
      </p:sp>
      <p:sp>
        <p:nvSpPr>
          <p:cNvPr id="1099915" name="Line 139"/>
          <p:cNvSpPr>
            <a:spLocks noChangeShapeType="1"/>
          </p:cNvSpPr>
          <p:nvPr/>
        </p:nvSpPr>
        <p:spPr bwMode="auto">
          <a:xfrm>
            <a:off x="923925" y="2754313"/>
            <a:ext cx="588963" cy="0"/>
          </a:xfrm>
          <a:prstGeom prst="line">
            <a:avLst/>
          </a:prstGeom>
          <a:noFill/>
          <a:ln w="9525">
            <a:solidFill>
              <a:schemeClr val="folHlink"/>
            </a:solidFill>
            <a:round/>
            <a:headEnd type="triangle" w="med" len="lg"/>
            <a:tailEnd type="triangle" w="med" len="lg"/>
          </a:ln>
          <a:effectLst/>
        </p:spPr>
        <p:txBody>
          <a:bodyPr/>
          <a:lstStyle/>
          <a:p>
            <a:endParaRPr lang="zh-CN" altLang="en-US"/>
          </a:p>
        </p:txBody>
      </p:sp>
      <p:sp>
        <p:nvSpPr>
          <p:cNvPr id="1099916" name="Text Box 140"/>
          <p:cNvSpPr txBox="1">
            <a:spLocks noChangeArrowheads="1"/>
          </p:cNvSpPr>
          <p:nvPr/>
        </p:nvSpPr>
        <p:spPr bwMode="auto">
          <a:xfrm>
            <a:off x="1403350" y="4803775"/>
            <a:ext cx="1757363"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rPr>
              <a:t>FTP </a:t>
            </a:r>
            <a:r>
              <a:rPr kumimoji="1" lang="zh-CN" altLang="en-US" sz="2400">
                <a:solidFill>
                  <a:schemeClr val="folHlink"/>
                </a:solidFill>
                <a:latin typeface="Arial" charset="0"/>
                <a:ea typeface="黑体" pitchFamily="2" charset="-122"/>
              </a:rPr>
              <a:t>客户端</a:t>
            </a:r>
          </a:p>
        </p:txBody>
      </p:sp>
      <p:sp>
        <p:nvSpPr>
          <p:cNvPr id="1099917" name="Text Box 141"/>
          <p:cNvSpPr txBox="1">
            <a:spLocks noChangeArrowheads="1"/>
          </p:cNvSpPr>
          <p:nvPr/>
        </p:nvSpPr>
        <p:spPr bwMode="auto">
          <a:xfrm>
            <a:off x="6156325" y="4803775"/>
            <a:ext cx="2062163"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rPr>
              <a:t>FTP </a:t>
            </a:r>
            <a:r>
              <a:rPr kumimoji="1" lang="zh-CN" altLang="en-US" sz="2400">
                <a:solidFill>
                  <a:schemeClr val="folHlink"/>
                </a:solidFill>
                <a:latin typeface="Arial" charset="0"/>
                <a:ea typeface="黑体" pitchFamily="2" charset="-122"/>
              </a:rPr>
              <a:t>服务器端</a:t>
            </a:r>
          </a:p>
        </p:txBody>
      </p:sp>
      <p:sp>
        <p:nvSpPr>
          <p:cNvPr id="1099918" name="AutoShape 142"/>
          <p:cNvSpPr>
            <a:spLocks noChangeArrowheads="1"/>
          </p:cNvSpPr>
          <p:nvPr/>
        </p:nvSpPr>
        <p:spPr bwMode="auto">
          <a:xfrm>
            <a:off x="334963" y="3865563"/>
            <a:ext cx="588962" cy="835025"/>
          </a:xfrm>
          <a:prstGeom prst="can">
            <a:avLst>
              <a:gd name="adj" fmla="val 35445"/>
            </a:avLst>
          </a:prstGeom>
          <a:gradFill rotWithShape="1">
            <a:gsLst>
              <a:gs pos="0">
                <a:srgbClr val="CCCCFF">
                  <a:gamma/>
                  <a:shade val="46275"/>
                  <a:invGamma/>
                </a:srgbClr>
              </a:gs>
              <a:gs pos="50000">
                <a:srgbClr val="CCCCFF"/>
              </a:gs>
              <a:gs pos="100000">
                <a:srgbClr val="CCCCFF">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1099919" name="Line 143"/>
          <p:cNvSpPr>
            <a:spLocks noChangeShapeType="1"/>
          </p:cNvSpPr>
          <p:nvPr/>
        </p:nvSpPr>
        <p:spPr bwMode="auto">
          <a:xfrm>
            <a:off x="923925" y="4283075"/>
            <a:ext cx="588963" cy="0"/>
          </a:xfrm>
          <a:prstGeom prst="line">
            <a:avLst/>
          </a:prstGeom>
          <a:noFill/>
          <a:ln w="9525">
            <a:solidFill>
              <a:schemeClr val="folHlink"/>
            </a:solidFill>
            <a:round/>
            <a:headEnd type="triangle" w="med" len="lg"/>
            <a:tailEnd type="triangle" w="med" len="lg"/>
          </a:ln>
          <a:effectLst/>
        </p:spPr>
        <p:txBody>
          <a:bodyPr/>
          <a:lstStyle/>
          <a:p>
            <a:endParaRPr lang="zh-CN" altLang="en-US"/>
          </a:p>
        </p:txBody>
      </p:sp>
      <p:sp>
        <p:nvSpPr>
          <p:cNvPr id="1099920" name="Line 144"/>
          <p:cNvSpPr>
            <a:spLocks noChangeShapeType="1"/>
          </p:cNvSpPr>
          <p:nvPr/>
        </p:nvSpPr>
        <p:spPr bwMode="auto">
          <a:xfrm>
            <a:off x="7739063" y="4283075"/>
            <a:ext cx="588962" cy="0"/>
          </a:xfrm>
          <a:prstGeom prst="line">
            <a:avLst/>
          </a:prstGeom>
          <a:noFill/>
          <a:ln w="9525">
            <a:solidFill>
              <a:schemeClr val="folHlink"/>
            </a:solidFill>
            <a:round/>
            <a:headEnd type="triangle" w="med" len="lg"/>
            <a:tailEnd type="triangle" w="med" len="lg"/>
          </a:ln>
          <a:effectLst/>
        </p:spPr>
        <p:txBody>
          <a:bodyPr/>
          <a:lstStyle/>
          <a:p>
            <a:endParaRPr lang="zh-CN" altLang="en-US"/>
          </a:p>
        </p:txBody>
      </p:sp>
      <p:sp>
        <p:nvSpPr>
          <p:cNvPr id="1099921" name="AutoShape 145"/>
          <p:cNvSpPr>
            <a:spLocks noChangeArrowheads="1"/>
          </p:cNvSpPr>
          <p:nvPr/>
        </p:nvSpPr>
        <p:spPr bwMode="auto">
          <a:xfrm>
            <a:off x="8328025" y="3865563"/>
            <a:ext cx="588963" cy="835025"/>
          </a:xfrm>
          <a:prstGeom prst="can">
            <a:avLst>
              <a:gd name="adj" fmla="val 35445"/>
            </a:avLst>
          </a:prstGeom>
          <a:gradFill rotWithShape="1">
            <a:gsLst>
              <a:gs pos="0">
                <a:srgbClr val="CCCCFF">
                  <a:gamma/>
                  <a:shade val="46275"/>
                  <a:invGamma/>
                </a:srgbClr>
              </a:gs>
              <a:gs pos="50000">
                <a:srgbClr val="CCCCFF"/>
              </a:gs>
              <a:gs pos="100000">
                <a:srgbClr val="CCCCFF">
                  <a:gamma/>
                  <a:shade val="46275"/>
                  <a:invGamma/>
                </a:srgbClr>
              </a:gs>
            </a:gsLst>
            <a:lin ang="0" scaled="1"/>
          </a:gradFill>
          <a:ln w="9525">
            <a:solidFill>
              <a:schemeClr val="tx1"/>
            </a:solidFill>
            <a:round/>
            <a:headEnd/>
            <a:tailEnd/>
          </a:ln>
          <a:effectLst/>
        </p:spPr>
        <p:txBody>
          <a:bodyPr wrap="none" anchor="ctr"/>
          <a:lstStyle/>
          <a:p>
            <a:endParaRPr lang="zh-CN" altLang="en-US"/>
          </a:p>
        </p:txBody>
      </p:sp>
      <p:sp>
        <p:nvSpPr>
          <p:cNvPr id="1099922" name="Line 146"/>
          <p:cNvSpPr>
            <a:spLocks noChangeShapeType="1"/>
          </p:cNvSpPr>
          <p:nvPr/>
        </p:nvSpPr>
        <p:spPr bwMode="auto">
          <a:xfrm>
            <a:off x="2774950" y="4329113"/>
            <a:ext cx="3702050" cy="0"/>
          </a:xfrm>
          <a:prstGeom prst="line">
            <a:avLst/>
          </a:prstGeom>
          <a:noFill/>
          <a:ln w="57150">
            <a:solidFill>
              <a:schemeClr val="folHlink"/>
            </a:solidFill>
            <a:round/>
            <a:headEnd type="triangle" w="med" len="lg"/>
            <a:tailEnd type="triangle" w="med" len="lg"/>
          </a:ln>
          <a:effectLst/>
        </p:spPr>
        <p:txBody>
          <a:bodyPr/>
          <a:lstStyle/>
          <a:p>
            <a:endParaRPr lang="zh-CN" altLang="en-US"/>
          </a:p>
        </p:txBody>
      </p:sp>
      <p:sp>
        <p:nvSpPr>
          <p:cNvPr id="1099923" name="Line 147"/>
          <p:cNvSpPr>
            <a:spLocks noChangeShapeType="1"/>
          </p:cNvSpPr>
          <p:nvPr/>
        </p:nvSpPr>
        <p:spPr bwMode="auto">
          <a:xfrm>
            <a:off x="2774950" y="3495675"/>
            <a:ext cx="3702050" cy="0"/>
          </a:xfrm>
          <a:prstGeom prst="line">
            <a:avLst/>
          </a:prstGeom>
          <a:noFill/>
          <a:ln w="57150">
            <a:solidFill>
              <a:schemeClr val="hlink"/>
            </a:solidFill>
            <a:round/>
            <a:headEnd type="triangle" w="med" len="lg"/>
            <a:tailEnd type="triangle" w="med" len="lg"/>
          </a:ln>
          <a:effectLst/>
        </p:spPr>
        <p:txBody>
          <a:bodyPr/>
          <a:lstStyle/>
          <a:p>
            <a:endParaRPr lang="zh-CN" altLang="en-US"/>
          </a:p>
        </p:txBody>
      </p:sp>
      <p:graphicFrame>
        <p:nvGraphicFramePr>
          <p:cNvPr id="1099924" name="Object 148"/>
          <p:cNvGraphicFramePr>
            <a:graphicFrameLocks noChangeAspect="1"/>
          </p:cNvGraphicFramePr>
          <p:nvPr/>
        </p:nvGraphicFramePr>
        <p:xfrm>
          <a:off x="3532188" y="3124200"/>
          <a:ext cx="2187575" cy="1746250"/>
        </p:xfrm>
        <a:graphic>
          <a:graphicData uri="http://schemas.openxmlformats.org/presentationml/2006/ole">
            <mc:AlternateContent xmlns:mc="http://schemas.openxmlformats.org/markup-compatibility/2006">
              <mc:Choice xmlns:v="urn:schemas-microsoft-com:vml" Requires="v">
                <p:oleObj spid="_x0000_s1099950" name="VISIO" r:id="rId4" imgW="1689840" imgH="964440" progId="Visio.Drawing.11">
                  <p:embed/>
                </p:oleObj>
              </mc:Choice>
              <mc:Fallback>
                <p:oleObj name="VISIO" r:id="rId4" imgW="1689840" imgH="964440" progId="Visio.Drawing.11">
                  <p:embed/>
                  <p:pic>
                    <p:nvPicPr>
                      <p:cNvPr id="0" name="Picture 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188" y="3124200"/>
                        <a:ext cx="2187575" cy="17462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99925" name="Text Box 149"/>
          <p:cNvSpPr txBox="1">
            <a:spLocks noChangeArrowheads="1"/>
          </p:cNvSpPr>
          <p:nvPr/>
        </p:nvSpPr>
        <p:spPr bwMode="auto">
          <a:xfrm>
            <a:off x="4170363" y="3524250"/>
            <a:ext cx="1250950" cy="519113"/>
          </a:xfrm>
          <a:prstGeom prst="rect">
            <a:avLst/>
          </a:prstGeom>
          <a:noFill/>
          <a:ln w="9525">
            <a:noFill/>
            <a:miter lim="800000"/>
            <a:headEnd/>
            <a:tailEnd/>
          </a:ln>
          <a:effectLst/>
        </p:spPr>
        <p:txBody>
          <a:bodyPr wrap="none">
            <a:spAutoFit/>
          </a:bodyPr>
          <a:lstStyle/>
          <a:p>
            <a:r>
              <a:rPr kumimoji="1" lang="zh-CN" altLang="en-US" sz="2800">
                <a:solidFill>
                  <a:schemeClr val="folHlink"/>
                </a:solidFill>
                <a:latin typeface="Arial" charset="0"/>
                <a:ea typeface="黑体" pitchFamily="2" charset="-122"/>
              </a:rPr>
              <a:t>因特网</a:t>
            </a:r>
          </a:p>
        </p:txBody>
      </p:sp>
      <p:sp>
        <p:nvSpPr>
          <p:cNvPr id="1099926" name="Text Box 150"/>
          <p:cNvSpPr txBox="1">
            <a:spLocks noChangeArrowheads="1"/>
          </p:cNvSpPr>
          <p:nvPr/>
        </p:nvSpPr>
        <p:spPr bwMode="auto">
          <a:xfrm>
            <a:off x="3635375" y="2486025"/>
            <a:ext cx="2097088"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rPr>
              <a:t>TCP </a:t>
            </a:r>
            <a:r>
              <a:rPr kumimoji="1" lang="zh-CN" altLang="en-US" sz="2400">
                <a:solidFill>
                  <a:schemeClr val="folHlink"/>
                </a:solidFill>
                <a:latin typeface="Arial" charset="0"/>
                <a:ea typeface="黑体" pitchFamily="2" charset="-122"/>
              </a:rPr>
              <a:t>控制连接</a:t>
            </a:r>
          </a:p>
        </p:txBody>
      </p:sp>
      <p:sp>
        <p:nvSpPr>
          <p:cNvPr id="1099927" name="Text Box 151"/>
          <p:cNvSpPr txBox="1">
            <a:spLocks noChangeArrowheads="1"/>
          </p:cNvSpPr>
          <p:nvPr/>
        </p:nvSpPr>
        <p:spPr bwMode="auto">
          <a:xfrm>
            <a:off x="3708400" y="5059363"/>
            <a:ext cx="2097088" cy="457200"/>
          </a:xfrm>
          <a:prstGeom prst="rect">
            <a:avLst/>
          </a:prstGeom>
          <a:noFill/>
          <a:ln w="9525">
            <a:noFill/>
            <a:miter lim="800000"/>
            <a:headEnd/>
            <a:tailEnd/>
          </a:ln>
          <a:effectLst/>
        </p:spPr>
        <p:txBody>
          <a:bodyPr wrap="none">
            <a:spAutoFit/>
          </a:bodyPr>
          <a:lstStyle/>
          <a:p>
            <a:r>
              <a:rPr kumimoji="1" lang="en-US" altLang="zh-CN" sz="2400">
                <a:solidFill>
                  <a:schemeClr val="folHlink"/>
                </a:solidFill>
                <a:latin typeface="Arial" charset="0"/>
                <a:ea typeface="黑体" pitchFamily="2" charset="-122"/>
              </a:rPr>
              <a:t>TCP </a:t>
            </a:r>
            <a:r>
              <a:rPr kumimoji="1" lang="zh-CN" altLang="en-US" sz="2400">
                <a:solidFill>
                  <a:schemeClr val="folHlink"/>
                </a:solidFill>
                <a:latin typeface="Arial" charset="0"/>
                <a:ea typeface="黑体" pitchFamily="2" charset="-122"/>
              </a:rPr>
              <a:t>数据连接</a:t>
            </a:r>
          </a:p>
        </p:txBody>
      </p:sp>
      <p:sp>
        <p:nvSpPr>
          <p:cNvPr id="1099928" name="Line 152"/>
          <p:cNvSpPr>
            <a:spLocks noChangeShapeType="1"/>
          </p:cNvSpPr>
          <p:nvPr/>
        </p:nvSpPr>
        <p:spPr bwMode="auto">
          <a:xfrm flipH="1" flipV="1">
            <a:off x="3363913" y="4329113"/>
            <a:ext cx="925512" cy="649287"/>
          </a:xfrm>
          <a:prstGeom prst="line">
            <a:avLst/>
          </a:prstGeom>
          <a:noFill/>
          <a:ln w="9525">
            <a:solidFill>
              <a:schemeClr val="folHlink"/>
            </a:solidFill>
            <a:round/>
            <a:headEnd/>
            <a:tailEnd type="none" w="sm" len="med"/>
          </a:ln>
          <a:effectLst/>
        </p:spPr>
        <p:txBody>
          <a:bodyPr/>
          <a:lstStyle/>
          <a:p>
            <a:endParaRPr lang="zh-CN" altLang="en-US"/>
          </a:p>
        </p:txBody>
      </p:sp>
      <p:sp>
        <p:nvSpPr>
          <p:cNvPr id="1099929" name="Line 153"/>
          <p:cNvSpPr>
            <a:spLocks noChangeShapeType="1"/>
          </p:cNvSpPr>
          <p:nvPr/>
        </p:nvSpPr>
        <p:spPr bwMode="auto">
          <a:xfrm flipV="1">
            <a:off x="4878388" y="4329113"/>
            <a:ext cx="1009650" cy="649287"/>
          </a:xfrm>
          <a:prstGeom prst="line">
            <a:avLst/>
          </a:prstGeom>
          <a:noFill/>
          <a:ln w="9525">
            <a:solidFill>
              <a:schemeClr val="folHlink"/>
            </a:solidFill>
            <a:round/>
            <a:headEnd/>
            <a:tailEnd type="none" w="sm" len="med"/>
          </a:ln>
          <a:effectLst/>
        </p:spPr>
        <p:txBody>
          <a:bodyPr/>
          <a:lstStyle/>
          <a:p>
            <a:endParaRPr lang="zh-CN" altLang="en-US"/>
          </a:p>
        </p:txBody>
      </p:sp>
      <p:sp>
        <p:nvSpPr>
          <p:cNvPr id="1099930" name="Line 154"/>
          <p:cNvSpPr>
            <a:spLocks noChangeShapeType="1"/>
          </p:cNvSpPr>
          <p:nvPr/>
        </p:nvSpPr>
        <p:spPr bwMode="auto">
          <a:xfrm>
            <a:off x="4794250" y="2938463"/>
            <a:ext cx="1093788" cy="557212"/>
          </a:xfrm>
          <a:prstGeom prst="line">
            <a:avLst/>
          </a:prstGeom>
          <a:noFill/>
          <a:ln w="9525">
            <a:solidFill>
              <a:schemeClr val="folHlink"/>
            </a:solidFill>
            <a:round/>
            <a:headEnd/>
            <a:tailEnd type="none" w="sm" len="med"/>
          </a:ln>
          <a:effectLst/>
        </p:spPr>
        <p:txBody>
          <a:bodyPr/>
          <a:lstStyle/>
          <a:p>
            <a:endParaRPr lang="zh-CN" altLang="en-US"/>
          </a:p>
        </p:txBody>
      </p:sp>
      <p:sp>
        <p:nvSpPr>
          <p:cNvPr id="1099931" name="Line 155"/>
          <p:cNvSpPr>
            <a:spLocks noChangeShapeType="1"/>
          </p:cNvSpPr>
          <p:nvPr/>
        </p:nvSpPr>
        <p:spPr bwMode="auto">
          <a:xfrm flipH="1">
            <a:off x="3279775" y="2938463"/>
            <a:ext cx="1009650" cy="557212"/>
          </a:xfrm>
          <a:prstGeom prst="line">
            <a:avLst/>
          </a:prstGeom>
          <a:noFill/>
          <a:ln w="9525">
            <a:solidFill>
              <a:schemeClr val="folHlink"/>
            </a:solidFill>
            <a:round/>
            <a:headEnd/>
            <a:tailEnd type="none" w="sm" len="med"/>
          </a:ln>
          <a:effectLst/>
        </p:spPr>
        <p:txBody>
          <a:bodyPr/>
          <a:lstStyle/>
          <a:p>
            <a:endParaRPr lang="zh-CN" altLang="en-US"/>
          </a:p>
        </p:txBody>
      </p:sp>
      <p:sp>
        <p:nvSpPr>
          <p:cNvPr id="1099932" name="Oval 156"/>
          <p:cNvSpPr>
            <a:spLocks noChangeArrowheads="1"/>
          </p:cNvSpPr>
          <p:nvPr/>
        </p:nvSpPr>
        <p:spPr bwMode="auto">
          <a:xfrm>
            <a:off x="1512888" y="2474913"/>
            <a:ext cx="1262062" cy="557212"/>
          </a:xfrm>
          <a:prstGeom prst="ellipse">
            <a:avLst/>
          </a:prstGeom>
          <a:solidFill>
            <a:srgbClr val="99FF33"/>
          </a:solidFill>
          <a:ln w="9525">
            <a:solidFill>
              <a:schemeClr val="tx1"/>
            </a:solidFill>
            <a:round/>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用户界面</a:t>
            </a:r>
          </a:p>
        </p:txBody>
      </p:sp>
      <p:sp>
        <p:nvSpPr>
          <p:cNvPr id="1099933" name="Line 157"/>
          <p:cNvSpPr>
            <a:spLocks noChangeShapeType="1"/>
          </p:cNvSpPr>
          <p:nvPr/>
        </p:nvSpPr>
        <p:spPr bwMode="auto">
          <a:xfrm>
            <a:off x="2185988" y="3773488"/>
            <a:ext cx="0" cy="277812"/>
          </a:xfrm>
          <a:prstGeom prst="line">
            <a:avLst/>
          </a:prstGeom>
          <a:noFill/>
          <a:ln w="38100">
            <a:solidFill>
              <a:schemeClr val="tx1"/>
            </a:solidFill>
            <a:round/>
            <a:headEnd/>
            <a:tailEnd/>
          </a:ln>
          <a:effectLst/>
        </p:spPr>
        <p:txBody>
          <a:bodyPr/>
          <a:lstStyle/>
          <a:p>
            <a:endParaRPr lang="zh-CN" altLang="en-US"/>
          </a:p>
        </p:txBody>
      </p:sp>
      <p:sp>
        <p:nvSpPr>
          <p:cNvPr id="1099934" name="Oval 158"/>
          <p:cNvSpPr>
            <a:spLocks noChangeArrowheads="1"/>
          </p:cNvSpPr>
          <p:nvPr/>
        </p:nvSpPr>
        <p:spPr bwMode="auto">
          <a:xfrm>
            <a:off x="1512888" y="3216275"/>
            <a:ext cx="1262062" cy="557213"/>
          </a:xfrm>
          <a:prstGeom prst="ellipse">
            <a:avLst/>
          </a:prstGeom>
          <a:solidFill>
            <a:srgbClr val="FFCCCC"/>
          </a:solidFill>
          <a:ln w="9525">
            <a:solidFill>
              <a:schemeClr val="folHlink"/>
            </a:solidFill>
            <a:round/>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控制进程</a:t>
            </a:r>
          </a:p>
        </p:txBody>
      </p:sp>
      <p:sp>
        <p:nvSpPr>
          <p:cNvPr id="1099935" name="Oval 159"/>
          <p:cNvSpPr>
            <a:spLocks noChangeArrowheads="1"/>
          </p:cNvSpPr>
          <p:nvPr/>
        </p:nvSpPr>
        <p:spPr bwMode="auto">
          <a:xfrm>
            <a:off x="1512888" y="3959225"/>
            <a:ext cx="1262062" cy="741363"/>
          </a:xfrm>
          <a:prstGeom prst="ellipse">
            <a:avLst/>
          </a:prstGeom>
          <a:solidFill>
            <a:srgbClr val="CCECFF"/>
          </a:solidFill>
          <a:ln w="9525">
            <a:solidFill>
              <a:schemeClr val="folHlink"/>
            </a:solidFill>
            <a:round/>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数据传送</a:t>
            </a:r>
          </a:p>
          <a:p>
            <a:pPr algn="ctr"/>
            <a:r>
              <a:rPr kumimoji="1" lang="zh-CN" altLang="en-US" sz="2000">
                <a:solidFill>
                  <a:schemeClr val="folHlink"/>
                </a:solidFill>
                <a:latin typeface="Arial" charset="0"/>
                <a:ea typeface="黑体" pitchFamily="2" charset="-122"/>
              </a:rPr>
              <a:t>进程</a:t>
            </a:r>
          </a:p>
        </p:txBody>
      </p:sp>
      <p:sp>
        <p:nvSpPr>
          <p:cNvPr id="1099936" name="Line 160"/>
          <p:cNvSpPr>
            <a:spLocks noChangeShapeType="1"/>
          </p:cNvSpPr>
          <p:nvPr/>
        </p:nvSpPr>
        <p:spPr bwMode="auto">
          <a:xfrm>
            <a:off x="7150100" y="3773488"/>
            <a:ext cx="0" cy="277812"/>
          </a:xfrm>
          <a:prstGeom prst="line">
            <a:avLst/>
          </a:prstGeom>
          <a:noFill/>
          <a:ln w="38100">
            <a:solidFill>
              <a:schemeClr val="tx1"/>
            </a:solidFill>
            <a:round/>
            <a:headEnd/>
            <a:tailEnd/>
          </a:ln>
          <a:effectLst/>
        </p:spPr>
        <p:txBody>
          <a:bodyPr/>
          <a:lstStyle/>
          <a:p>
            <a:endParaRPr lang="zh-CN" altLang="en-US"/>
          </a:p>
        </p:txBody>
      </p:sp>
      <p:sp>
        <p:nvSpPr>
          <p:cNvPr id="1099937" name="Oval 161"/>
          <p:cNvSpPr>
            <a:spLocks noChangeArrowheads="1"/>
          </p:cNvSpPr>
          <p:nvPr/>
        </p:nvSpPr>
        <p:spPr bwMode="auto">
          <a:xfrm>
            <a:off x="6477000" y="3959225"/>
            <a:ext cx="1262063" cy="741363"/>
          </a:xfrm>
          <a:prstGeom prst="ellipse">
            <a:avLst/>
          </a:prstGeom>
          <a:solidFill>
            <a:srgbClr val="CCECFF"/>
          </a:solidFill>
          <a:ln w="9525" algn="ctr">
            <a:solidFill>
              <a:schemeClr val="folHlink"/>
            </a:solidFill>
            <a:round/>
            <a:headEnd/>
            <a:tailEnd/>
          </a:ln>
          <a:effectLst>
            <a:outerShdw dist="35921" dir="2700000" algn="ctr" rotWithShape="0">
              <a:schemeClr val="bg2"/>
            </a:outerShdw>
          </a:effectLst>
        </p:spPr>
        <p:txBody>
          <a:bodyPr wrap="none" anchor="ctr"/>
          <a:lstStyle/>
          <a:p>
            <a:pPr algn="ctr"/>
            <a:r>
              <a:rPr kumimoji="1" lang="zh-CN" altLang="en-US" sz="2000">
                <a:solidFill>
                  <a:schemeClr val="folHlink"/>
                </a:solidFill>
                <a:latin typeface="Arial" charset="0"/>
                <a:ea typeface="黑体" pitchFamily="2" charset="-122"/>
              </a:rPr>
              <a:t>数据传送</a:t>
            </a:r>
          </a:p>
          <a:p>
            <a:pPr algn="ctr"/>
            <a:r>
              <a:rPr kumimoji="1" lang="zh-CN" altLang="en-US" sz="2000">
                <a:solidFill>
                  <a:schemeClr val="folHlink"/>
                </a:solidFill>
                <a:latin typeface="Arial" charset="0"/>
                <a:ea typeface="黑体" pitchFamily="2" charset="-122"/>
              </a:rPr>
              <a:t>进程</a:t>
            </a:r>
          </a:p>
        </p:txBody>
      </p:sp>
      <p:sp>
        <p:nvSpPr>
          <p:cNvPr id="86" name="灯片编号占位符 85"/>
          <p:cNvSpPr>
            <a:spLocks noGrp="1"/>
          </p:cNvSpPr>
          <p:nvPr>
            <p:ph type="sldNum" sz="quarter" idx="12"/>
          </p:nvPr>
        </p:nvSpPr>
        <p:spPr/>
        <p:txBody>
          <a:bodyPr/>
          <a:lstStyle/>
          <a:p>
            <a:fld id="{33658E32-E280-4F3B-B91F-4FFDC8F9B0E3}" type="slidenum">
              <a:rPr lang="en-US" altLang="zh-CN" smtClean="0"/>
              <a:pPr/>
              <a:t>35</a:t>
            </a:fld>
            <a:endParaRPr lang="en-US" alt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body" idx="1"/>
          </p:nvPr>
        </p:nvSpPr>
        <p:spPr>
          <a:xfrm>
            <a:off x="468313" y="2132013"/>
            <a:ext cx="8424862" cy="4321175"/>
          </a:xfrm>
        </p:spPr>
        <p:txBody>
          <a:bodyPr/>
          <a:lstStyle/>
          <a:p>
            <a:pPr algn="just">
              <a:spcBef>
                <a:spcPct val="0"/>
              </a:spcBef>
              <a:spcAft>
                <a:spcPct val="20000"/>
              </a:spcAft>
            </a:pPr>
            <a:r>
              <a:rPr lang="en-US" altLang="zh-CN" sz="2800"/>
              <a:t> </a:t>
            </a:r>
            <a:r>
              <a:rPr lang="zh-CN" altLang="en-US" sz="2800"/>
              <a:t>当客户进程向服务器进程发出建立连接请求时，要寻找连接服务器进程的</a:t>
            </a:r>
            <a:r>
              <a:rPr lang="zh-CN" altLang="en-US" sz="2800">
                <a:solidFill>
                  <a:schemeClr val="hlink"/>
                </a:solidFill>
              </a:rPr>
              <a:t>熟知端口</a:t>
            </a:r>
            <a:r>
              <a:rPr lang="en-US" altLang="zh-CN" sz="2800"/>
              <a:t>(21)</a:t>
            </a:r>
            <a:r>
              <a:rPr lang="zh-CN" altLang="en-US" sz="2800"/>
              <a:t>，同时还要告诉服务器进程自己的另一个端口号码，用于建立数据传送连接。</a:t>
            </a:r>
          </a:p>
          <a:p>
            <a:pPr algn="just">
              <a:spcBef>
                <a:spcPct val="0"/>
              </a:spcBef>
              <a:spcAft>
                <a:spcPct val="20000"/>
              </a:spcAft>
            </a:pPr>
            <a:r>
              <a:rPr lang="zh-CN" altLang="en-US" sz="2800"/>
              <a:t>接着，服务器进程用自己传送数据的</a:t>
            </a:r>
            <a:r>
              <a:rPr lang="zh-CN" altLang="en-US" sz="2800">
                <a:solidFill>
                  <a:schemeClr val="hlink"/>
                </a:solidFill>
              </a:rPr>
              <a:t>熟知端口</a:t>
            </a:r>
            <a:r>
              <a:rPr lang="en-US" altLang="zh-CN" sz="2800"/>
              <a:t>(20)</a:t>
            </a:r>
            <a:r>
              <a:rPr lang="zh-CN" altLang="en-US" sz="2800"/>
              <a:t>与客户进程所提供的端口号码建立数据传送连接。</a:t>
            </a:r>
          </a:p>
          <a:p>
            <a:pPr algn="just">
              <a:spcBef>
                <a:spcPct val="0"/>
              </a:spcBef>
              <a:spcAft>
                <a:spcPct val="20000"/>
              </a:spcAft>
            </a:pPr>
            <a:r>
              <a:rPr lang="zh-CN" altLang="en-US" sz="2800"/>
              <a:t>由于</a:t>
            </a:r>
            <a:r>
              <a:rPr lang="zh-CN" altLang="en-US" sz="1600"/>
              <a:t> </a:t>
            </a:r>
            <a:r>
              <a:rPr lang="en-US" altLang="zh-CN" sz="2800"/>
              <a:t>FTP</a:t>
            </a:r>
            <a:r>
              <a:rPr lang="en-US" altLang="zh-CN" sz="1600"/>
              <a:t> </a:t>
            </a:r>
            <a:r>
              <a:rPr lang="zh-CN" altLang="en-US" sz="2800"/>
              <a:t>使用了两个不同的端口号，所以数据连接与控制连接不会发生混乱。</a:t>
            </a:r>
          </a:p>
        </p:txBody>
      </p:sp>
      <p:sp>
        <p:nvSpPr>
          <p:cNvPr id="1101827" name="Rectangle 3"/>
          <p:cNvSpPr>
            <a:spLocks noGrp="1" noChangeArrowheads="1"/>
          </p:cNvSpPr>
          <p:nvPr>
            <p:ph type="title"/>
          </p:nvPr>
        </p:nvSpPr>
        <p:spPr>
          <a:xfrm>
            <a:off x="1150938" y="214313"/>
            <a:ext cx="7237412" cy="1462087"/>
          </a:xfrm>
        </p:spPr>
        <p:txBody>
          <a:bodyPr/>
          <a:lstStyle/>
          <a:p>
            <a:pPr algn="ctr"/>
            <a:r>
              <a:rPr lang="en-US" altLang="zh-CN"/>
              <a:t> </a:t>
            </a:r>
            <a:r>
              <a:rPr lang="zh-CN" altLang="en-US"/>
              <a:t>两个不同的端口号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18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18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2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body" idx="1"/>
          </p:nvPr>
        </p:nvSpPr>
        <p:spPr>
          <a:xfrm>
            <a:off x="468313" y="2132013"/>
            <a:ext cx="8424862" cy="4321175"/>
          </a:xfrm>
        </p:spPr>
        <p:txBody>
          <a:bodyPr/>
          <a:lstStyle/>
          <a:p>
            <a:pPr algn="just">
              <a:spcBef>
                <a:spcPct val="0"/>
              </a:spcBef>
              <a:spcAft>
                <a:spcPct val="20000"/>
              </a:spcAft>
            </a:pPr>
            <a:r>
              <a:rPr lang="zh-CN" altLang="en-US"/>
              <a:t>使协议更加简单和更容易实现。</a:t>
            </a:r>
          </a:p>
          <a:p>
            <a:pPr algn="just">
              <a:spcBef>
                <a:spcPct val="0"/>
              </a:spcBef>
              <a:spcAft>
                <a:spcPct val="20000"/>
              </a:spcAft>
            </a:pPr>
            <a:r>
              <a:rPr lang="zh-CN" altLang="en-US"/>
              <a:t>在传输文件时还可以利用控制连接（例如，客户发送请求终止传输）。 </a:t>
            </a:r>
          </a:p>
        </p:txBody>
      </p:sp>
      <p:sp>
        <p:nvSpPr>
          <p:cNvPr id="1103875" name="Rectangle 3"/>
          <p:cNvSpPr>
            <a:spLocks noGrp="1" noChangeArrowheads="1"/>
          </p:cNvSpPr>
          <p:nvPr>
            <p:ph type="title"/>
          </p:nvPr>
        </p:nvSpPr>
        <p:spPr>
          <a:xfrm>
            <a:off x="1150938" y="214313"/>
            <a:ext cx="7237412" cy="1462087"/>
          </a:xfrm>
        </p:spPr>
        <p:txBody>
          <a:bodyPr/>
          <a:lstStyle/>
          <a:p>
            <a:pPr algn="ctr"/>
            <a:r>
              <a:rPr lang="en-US" altLang="zh-CN"/>
              <a:t> </a:t>
            </a:r>
            <a:r>
              <a:rPr lang="zh-CN" altLang="en-US"/>
              <a:t>使用两个不同端口号的好处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37</a:t>
            </a:fld>
            <a:endParaRPr lang="en-US" altLang="zh-C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150938" y="214313"/>
            <a:ext cx="7453312" cy="1462087"/>
          </a:xfrm>
        </p:spPr>
        <p:txBody>
          <a:bodyPr/>
          <a:lstStyle/>
          <a:p>
            <a:pPr algn="ctr"/>
            <a:r>
              <a:rPr lang="en-US" altLang="zh-CN"/>
              <a:t>NFS </a:t>
            </a:r>
            <a:r>
              <a:rPr lang="zh-CN" altLang="en-US"/>
              <a:t>采用另一种思路</a:t>
            </a:r>
          </a:p>
        </p:txBody>
      </p:sp>
      <p:sp>
        <p:nvSpPr>
          <p:cNvPr id="1105923" name="Rectangle 3"/>
          <p:cNvSpPr>
            <a:spLocks noGrp="1" noChangeArrowheads="1"/>
          </p:cNvSpPr>
          <p:nvPr>
            <p:ph type="body" idx="1"/>
          </p:nvPr>
        </p:nvSpPr>
        <p:spPr>
          <a:xfrm>
            <a:off x="539750" y="1844675"/>
            <a:ext cx="8275638" cy="4752975"/>
          </a:xfrm>
        </p:spPr>
        <p:txBody>
          <a:bodyPr/>
          <a:lstStyle/>
          <a:p>
            <a:r>
              <a:rPr lang="en-US" altLang="zh-CN" sz="2800" dirty="0"/>
              <a:t>NFS </a:t>
            </a:r>
            <a:r>
              <a:rPr lang="zh-CN" altLang="en-US" sz="2800" dirty="0"/>
              <a:t>允许应用进程打开一个远地文件，并能在该文件的某一个特定的位置上开始读写数据。</a:t>
            </a:r>
          </a:p>
          <a:p>
            <a:r>
              <a:rPr lang="en-US" altLang="zh-CN" sz="2800" dirty="0"/>
              <a:t>NFS </a:t>
            </a:r>
            <a:r>
              <a:rPr lang="zh-CN" altLang="en-US" sz="2800" dirty="0"/>
              <a:t>可使用户只复制一个大文件中的一个很小的片段，而不需要复制整个大文件。</a:t>
            </a:r>
          </a:p>
          <a:p>
            <a:r>
              <a:rPr lang="zh-CN" altLang="en-US" sz="2800" dirty="0"/>
              <a:t>对于上述例子，计算机 </a:t>
            </a:r>
            <a:r>
              <a:rPr lang="en-US" altLang="zh-CN" sz="2800" dirty="0"/>
              <a:t>A </a:t>
            </a:r>
            <a:r>
              <a:rPr lang="zh-CN" altLang="en-US" sz="2800" dirty="0"/>
              <a:t>的 </a:t>
            </a:r>
            <a:r>
              <a:rPr lang="en-US" altLang="zh-CN" sz="2800" dirty="0"/>
              <a:t>NFS </a:t>
            </a:r>
            <a:r>
              <a:rPr lang="zh-CN" altLang="en-US" sz="2800" dirty="0"/>
              <a:t>客户软件，把要添加的</a:t>
            </a:r>
            <a:r>
              <a:rPr lang="zh-CN" altLang="en-US" sz="2800" dirty="0">
                <a:solidFill>
                  <a:srgbClr val="FF0000"/>
                </a:solidFill>
              </a:rPr>
              <a:t>数据</a:t>
            </a:r>
            <a:r>
              <a:rPr lang="zh-CN" altLang="en-US" sz="2800" dirty="0"/>
              <a:t>和在文件后面写数据的</a:t>
            </a:r>
            <a:r>
              <a:rPr lang="zh-CN" altLang="en-US" sz="2800" dirty="0">
                <a:solidFill>
                  <a:srgbClr val="FF0000"/>
                </a:solidFill>
              </a:rPr>
              <a:t>请求</a:t>
            </a:r>
            <a:r>
              <a:rPr lang="zh-CN" altLang="en-US" sz="2800" dirty="0"/>
              <a:t>一起发送到远地的计算机 </a:t>
            </a:r>
            <a:r>
              <a:rPr lang="en-US" altLang="zh-CN" sz="2800" dirty="0"/>
              <a:t>B </a:t>
            </a:r>
            <a:r>
              <a:rPr lang="zh-CN" altLang="en-US" sz="2800" dirty="0"/>
              <a:t>的 </a:t>
            </a:r>
            <a:r>
              <a:rPr lang="en-US" altLang="zh-CN" sz="2800" dirty="0"/>
              <a:t>NFS </a:t>
            </a:r>
            <a:r>
              <a:rPr lang="zh-CN" altLang="en-US" sz="2800" dirty="0"/>
              <a:t>服务器。</a:t>
            </a:r>
            <a:r>
              <a:rPr lang="en-US" altLang="zh-CN" sz="2800" dirty="0"/>
              <a:t>NFS </a:t>
            </a:r>
            <a:r>
              <a:rPr lang="zh-CN" altLang="en-US" sz="2800" dirty="0"/>
              <a:t>服务器更新文件后返回应答信息。</a:t>
            </a:r>
          </a:p>
          <a:p>
            <a:r>
              <a:rPr lang="zh-CN" altLang="en-US" sz="2800" dirty="0"/>
              <a:t>在网络上传送的只是少量的修改数据。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2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xfrm>
            <a:off x="468313" y="214313"/>
            <a:ext cx="8135937" cy="1462087"/>
          </a:xfrm>
        </p:spPr>
        <p:txBody>
          <a:bodyPr/>
          <a:lstStyle/>
          <a:p>
            <a:pPr algn="ctr"/>
            <a:r>
              <a:rPr lang="en-US" altLang="zh-CN" sz="4000"/>
              <a:t>6.2.3  </a:t>
            </a:r>
            <a:r>
              <a:rPr lang="zh-CN" altLang="en-US" sz="4000"/>
              <a:t>简单文件传送协议 </a:t>
            </a:r>
            <a:r>
              <a:rPr lang="en-US" altLang="zh-CN" sz="4000"/>
              <a:t>TFTP</a:t>
            </a:r>
            <a:br>
              <a:rPr lang="en-US" altLang="zh-CN" sz="4000"/>
            </a:br>
            <a:r>
              <a:rPr lang="en-US" altLang="zh-CN" sz="3600"/>
              <a:t>(Trivial File Transfer Protocol)</a:t>
            </a:r>
            <a:r>
              <a:rPr lang="en-US" altLang="zh-CN" sz="4000"/>
              <a:t>  </a:t>
            </a:r>
          </a:p>
        </p:txBody>
      </p:sp>
      <p:sp>
        <p:nvSpPr>
          <p:cNvPr id="1107971" name="Rectangle 3"/>
          <p:cNvSpPr>
            <a:spLocks noGrp="1" noChangeArrowheads="1"/>
          </p:cNvSpPr>
          <p:nvPr>
            <p:ph type="body" idx="1"/>
          </p:nvPr>
        </p:nvSpPr>
        <p:spPr>
          <a:xfrm>
            <a:off x="904875" y="1844675"/>
            <a:ext cx="7988300" cy="4752975"/>
          </a:xfrm>
        </p:spPr>
        <p:txBody>
          <a:bodyPr/>
          <a:lstStyle/>
          <a:p>
            <a:r>
              <a:rPr lang="en-US" altLang="zh-CN" sz="2800"/>
              <a:t>TFTP </a:t>
            </a:r>
            <a:r>
              <a:rPr lang="zh-CN" altLang="en-US" sz="2800"/>
              <a:t>是一个很小且易于实现的文件传送协议。</a:t>
            </a:r>
          </a:p>
          <a:p>
            <a:r>
              <a:rPr lang="en-US" altLang="zh-CN" sz="2800"/>
              <a:t>TFTP </a:t>
            </a:r>
            <a:r>
              <a:rPr lang="zh-CN" altLang="en-US" sz="2800"/>
              <a:t>使用客户服务器方式和使用 </a:t>
            </a:r>
            <a:r>
              <a:rPr lang="en-US" altLang="zh-CN" sz="2800"/>
              <a:t>UDP </a:t>
            </a:r>
            <a:r>
              <a:rPr lang="zh-CN" altLang="en-US" sz="2800"/>
              <a:t>数据报，因此 </a:t>
            </a:r>
            <a:r>
              <a:rPr lang="en-US" altLang="zh-CN" sz="2800"/>
              <a:t>TFTP </a:t>
            </a:r>
            <a:r>
              <a:rPr lang="zh-CN" altLang="en-US" sz="2800"/>
              <a:t>需要有自己的差错改正措施。</a:t>
            </a:r>
          </a:p>
          <a:p>
            <a:r>
              <a:rPr lang="en-US" altLang="zh-CN" sz="2800"/>
              <a:t>TFTP </a:t>
            </a:r>
            <a:r>
              <a:rPr lang="zh-CN" altLang="en-US" sz="2800"/>
              <a:t>只支持文件传输而不支持交互。</a:t>
            </a:r>
          </a:p>
          <a:p>
            <a:pPr algn="just"/>
            <a:r>
              <a:rPr lang="en-US" altLang="zh-CN" sz="2800"/>
              <a:t>TFTP </a:t>
            </a:r>
            <a:r>
              <a:rPr lang="zh-CN" altLang="en-US" sz="2800"/>
              <a:t>没有一个庞大的命令集，没有列目录的功能，也不能对用户进行身份鉴别。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39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79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7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7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79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100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6 </a:t>
            </a:r>
            <a:r>
              <a:rPr lang="zh-CN" altLang="en-US">
                <a:ea typeface="Arial Unicode MS" pitchFamily="34" charset="-122"/>
                <a:cs typeface="Arial Unicode MS" pitchFamily="34" charset="-122"/>
              </a:rPr>
              <a:t>章  </a:t>
            </a:r>
            <a:r>
              <a:rPr lang="zh-CN" altLang="en-US"/>
              <a:t>应用层（续）</a:t>
            </a:r>
          </a:p>
        </p:txBody>
      </p:sp>
      <p:sp>
        <p:nvSpPr>
          <p:cNvPr id="124931" name="Rectangle 3"/>
          <p:cNvSpPr>
            <a:spLocks noGrp="1" noChangeArrowheads="1"/>
          </p:cNvSpPr>
          <p:nvPr>
            <p:ph type="body" idx="1"/>
          </p:nvPr>
        </p:nvSpPr>
        <p:spPr>
          <a:xfrm>
            <a:off x="755650" y="2017713"/>
            <a:ext cx="8204200" cy="4506912"/>
          </a:xfrm>
        </p:spPr>
        <p:txBody>
          <a:bodyPr/>
          <a:lstStyle/>
          <a:p>
            <a:pPr>
              <a:spcBef>
                <a:spcPct val="15000"/>
              </a:spcBef>
              <a:buFont typeface="Wingdings" pitchFamily="2" charset="2"/>
              <a:buNone/>
            </a:pPr>
            <a:r>
              <a:rPr lang="en-US" altLang="zh-CN" sz="900"/>
              <a:t> </a:t>
            </a:r>
            <a:r>
              <a:rPr lang="en-US" altLang="zh-CN" sz="2800"/>
              <a:t>6.5  </a:t>
            </a:r>
            <a:r>
              <a:rPr lang="zh-CN" altLang="en-US" sz="2800"/>
              <a:t>电子邮件</a:t>
            </a:r>
          </a:p>
          <a:p>
            <a:pPr>
              <a:buFont typeface="Wingdings" pitchFamily="2" charset="2"/>
              <a:buNone/>
            </a:pPr>
            <a:r>
              <a:rPr lang="zh-CN" altLang="en-US" sz="2800"/>
              <a:t>		</a:t>
            </a:r>
            <a:r>
              <a:rPr lang="en-US" altLang="zh-CN" sz="2800"/>
              <a:t>6.5.1  </a:t>
            </a:r>
            <a:r>
              <a:rPr lang="zh-CN" altLang="en-US" sz="2800"/>
              <a:t>电子邮件概述</a:t>
            </a:r>
          </a:p>
          <a:p>
            <a:pPr>
              <a:buFont typeface="Wingdings" pitchFamily="2" charset="2"/>
              <a:buNone/>
            </a:pPr>
            <a:r>
              <a:rPr lang="zh-CN" altLang="en-US" sz="2800"/>
              <a:t>		</a:t>
            </a:r>
            <a:r>
              <a:rPr lang="en-US" altLang="zh-CN" sz="2800"/>
              <a:t>6.5.2  </a:t>
            </a:r>
            <a:r>
              <a:rPr lang="zh-CN" altLang="en-US" sz="2800"/>
              <a:t>简单邮件传送协议 </a:t>
            </a:r>
            <a:r>
              <a:rPr lang="en-US" altLang="zh-CN" sz="2800"/>
              <a:t>SMTP</a:t>
            </a:r>
          </a:p>
          <a:p>
            <a:pPr>
              <a:buFont typeface="Wingdings" pitchFamily="2" charset="2"/>
              <a:buNone/>
            </a:pPr>
            <a:r>
              <a:rPr lang="en-US" altLang="zh-CN" sz="2800"/>
              <a:t>		6.5.3  </a:t>
            </a:r>
            <a:r>
              <a:rPr lang="zh-CN" altLang="en-US" sz="2800"/>
              <a:t>电子邮件的信息格式</a:t>
            </a:r>
          </a:p>
          <a:p>
            <a:pPr>
              <a:buFont typeface="Wingdings" pitchFamily="2" charset="2"/>
              <a:buNone/>
            </a:pPr>
            <a:r>
              <a:rPr lang="zh-CN" altLang="en-US" sz="2800"/>
              <a:t>		</a:t>
            </a:r>
            <a:r>
              <a:rPr lang="en-US" altLang="zh-CN" sz="2800"/>
              <a:t>6.5.4  </a:t>
            </a:r>
            <a:r>
              <a:rPr lang="zh-CN" altLang="en-US" sz="2800"/>
              <a:t>邮件读取协议 </a:t>
            </a:r>
            <a:r>
              <a:rPr lang="en-US" altLang="zh-CN" sz="2800"/>
              <a:t>POP3 </a:t>
            </a:r>
            <a:r>
              <a:rPr lang="zh-CN" altLang="en-US" sz="2800"/>
              <a:t>和 </a:t>
            </a:r>
            <a:r>
              <a:rPr lang="en-US" altLang="zh-CN" sz="2800"/>
              <a:t>IMAP</a:t>
            </a:r>
          </a:p>
          <a:p>
            <a:pPr>
              <a:buFont typeface="Wingdings" pitchFamily="2" charset="2"/>
              <a:buNone/>
            </a:pPr>
            <a:r>
              <a:rPr lang="en-US" altLang="zh-CN" sz="2800"/>
              <a:t>		6.5.5  </a:t>
            </a:r>
            <a:r>
              <a:rPr lang="zh-CN" altLang="en-US" sz="2800"/>
              <a:t>基于万维网的电子邮件</a:t>
            </a:r>
            <a:r>
              <a:rPr lang="zh-CN" altLang="en-US"/>
              <a:t> </a:t>
            </a:r>
            <a:endParaRPr lang="zh-CN" altLang="en-US" sz="2800"/>
          </a:p>
          <a:p>
            <a:pPr>
              <a:buFont typeface="Wingdings" pitchFamily="2" charset="2"/>
              <a:buNone/>
            </a:pPr>
            <a:r>
              <a:rPr lang="zh-CN" altLang="en-US" sz="2800"/>
              <a:t>         </a:t>
            </a:r>
            <a:r>
              <a:rPr lang="en-US" altLang="zh-CN" sz="2800"/>
              <a:t>6.5.6  </a:t>
            </a:r>
            <a:r>
              <a:rPr lang="zh-CN" altLang="en-US" sz="2800"/>
              <a:t>通用因特网邮件扩充 </a:t>
            </a:r>
            <a:r>
              <a:rPr lang="en-US" altLang="zh-CN" sz="2800"/>
              <a:t>MIME</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a:t>
            </a:fld>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xfrm>
            <a:off x="468313" y="214313"/>
            <a:ext cx="8135937" cy="1462087"/>
          </a:xfrm>
        </p:spPr>
        <p:txBody>
          <a:bodyPr/>
          <a:lstStyle/>
          <a:p>
            <a:pPr algn="ctr"/>
            <a:r>
              <a:rPr lang="en-US" altLang="zh-CN" sz="4800"/>
              <a:t>TFTP </a:t>
            </a:r>
            <a:r>
              <a:rPr lang="zh-CN" altLang="en-US" sz="4800"/>
              <a:t>的主要特点是</a:t>
            </a:r>
          </a:p>
        </p:txBody>
      </p:sp>
      <p:sp>
        <p:nvSpPr>
          <p:cNvPr id="1110019" name="Rectangle 3"/>
          <p:cNvSpPr>
            <a:spLocks noGrp="1" noChangeArrowheads="1"/>
          </p:cNvSpPr>
          <p:nvPr>
            <p:ph type="body" idx="1"/>
          </p:nvPr>
        </p:nvSpPr>
        <p:spPr>
          <a:xfrm>
            <a:off x="539750" y="1844675"/>
            <a:ext cx="8275638" cy="4752975"/>
          </a:xfrm>
        </p:spPr>
        <p:txBody>
          <a:bodyPr/>
          <a:lstStyle/>
          <a:p>
            <a:pPr>
              <a:buFont typeface="Wingdings" pitchFamily="2" charset="2"/>
              <a:buNone/>
            </a:pPr>
            <a:r>
              <a:rPr lang="en-US" altLang="zh-CN"/>
              <a:t>    (1) </a:t>
            </a:r>
            <a:r>
              <a:rPr lang="zh-CN" altLang="en-US"/>
              <a:t>每次传送的数据 </a:t>
            </a:r>
            <a:r>
              <a:rPr lang="en-US" altLang="zh-CN"/>
              <a:t>PDU </a:t>
            </a:r>
            <a:r>
              <a:rPr lang="zh-CN" altLang="en-US"/>
              <a:t>中有 </a:t>
            </a:r>
            <a:r>
              <a:rPr lang="en-US" altLang="zh-CN"/>
              <a:t>512 </a:t>
            </a:r>
            <a:r>
              <a:rPr lang="zh-CN" altLang="en-US"/>
              <a:t>字节的数据，但最后一次可不足 </a:t>
            </a:r>
            <a:r>
              <a:rPr lang="en-US" altLang="zh-CN"/>
              <a:t>512 </a:t>
            </a:r>
            <a:r>
              <a:rPr lang="zh-CN" altLang="en-US"/>
              <a:t>字节。</a:t>
            </a:r>
          </a:p>
          <a:p>
            <a:pPr>
              <a:buFont typeface="Wingdings" pitchFamily="2" charset="2"/>
              <a:buNone/>
            </a:pPr>
            <a:r>
              <a:rPr lang="zh-CN" altLang="en-US"/>
              <a:t>    </a:t>
            </a:r>
            <a:r>
              <a:rPr lang="en-US" altLang="zh-CN"/>
              <a:t>(2) </a:t>
            </a:r>
            <a:r>
              <a:rPr lang="zh-CN" altLang="en-US"/>
              <a:t>数据 </a:t>
            </a:r>
            <a:r>
              <a:rPr lang="en-US" altLang="zh-CN"/>
              <a:t>PDU </a:t>
            </a:r>
            <a:r>
              <a:rPr lang="zh-CN" altLang="en-US"/>
              <a:t>也称为</a:t>
            </a:r>
            <a:r>
              <a:rPr lang="zh-CN" altLang="en-US">
                <a:solidFill>
                  <a:schemeClr val="hlink"/>
                </a:solidFill>
              </a:rPr>
              <a:t>文件块</a:t>
            </a:r>
            <a:r>
              <a:rPr lang="en-US" altLang="zh-CN"/>
              <a:t>(block)</a:t>
            </a:r>
            <a:r>
              <a:rPr lang="zh-CN" altLang="en-US"/>
              <a:t>，每个块按序编号，从 </a:t>
            </a:r>
            <a:r>
              <a:rPr lang="en-US" altLang="zh-CN"/>
              <a:t>1 </a:t>
            </a:r>
            <a:r>
              <a:rPr lang="zh-CN" altLang="en-US"/>
              <a:t>开始。</a:t>
            </a:r>
          </a:p>
          <a:p>
            <a:pPr>
              <a:buFont typeface="Wingdings" pitchFamily="2" charset="2"/>
              <a:buNone/>
            </a:pPr>
            <a:r>
              <a:rPr lang="zh-CN" altLang="en-US"/>
              <a:t>    </a:t>
            </a:r>
            <a:r>
              <a:rPr lang="en-US" altLang="zh-CN"/>
              <a:t>(3) </a:t>
            </a:r>
            <a:r>
              <a:rPr lang="zh-CN" altLang="en-US"/>
              <a:t>支持 </a:t>
            </a:r>
            <a:r>
              <a:rPr lang="en-US" altLang="zh-CN"/>
              <a:t>ASCII </a:t>
            </a:r>
            <a:r>
              <a:rPr lang="zh-CN" altLang="en-US"/>
              <a:t>码或二进制传送。</a:t>
            </a:r>
          </a:p>
          <a:p>
            <a:pPr>
              <a:buFont typeface="Wingdings" pitchFamily="2" charset="2"/>
              <a:buNone/>
            </a:pPr>
            <a:r>
              <a:rPr lang="zh-CN" altLang="en-US"/>
              <a:t>    </a:t>
            </a:r>
            <a:r>
              <a:rPr lang="en-US" altLang="zh-CN"/>
              <a:t>(4) </a:t>
            </a:r>
            <a:r>
              <a:rPr lang="zh-CN" altLang="en-US"/>
              <a:t>可对文件进行读或写。</a:t>
            </a:r>
          </a:p>
          <a:p>
            <a:pPr>
              <a:buFont typeface="Wingdings" pitchFamily="2" charset="2"/>
              <a:buNone/>
            </a:pPr>
            <a:r>
              <a:rPr lang="zh-CN" altLang="en-US"/>
              <a:t>    </a:t>
            </a:r>
            <a:r>
              <a:rPr lang="en-US" altLang="zh-CN"/>
              <a:t>(5) </a:t>
            </a:r>
            <a:r>
              <a:rPr lang="zh-CN" altLang="en-US"/>
              <a:t>使用很简单的首部。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00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00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00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100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0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xfrm>
            <a:off x="468313" y="-171450"/>
            <a:ext cx="8675687" cy="1462088"/>
          </a:xfrm>
        </p:spPr>
        <p:txBody>
          <a:bodyPr/>
          <a:lstStyle/>
          <a:p>
            <a:pPr algn="ctr"/>
            <a:r>
              <a:rPr lang="en-US" altLang="zh-CN"/>
              <a:t>TFTP </a:t>
            </a:r>
            <a:r>
              <a:rPr lang="zh-CN" altLang="en-US"/>
              <a:t>的工作很像停止等待协议</a:t>
            </a:r>
          </a:p>
        </p:txBody>
      </p:sp>
      <p:sp>
        <p:nvSpPr>
          <p:cNvPr id="1112067" name="Rectangle 3"/>
          <p:cNvSpPr>
            <a:spLocks noGrp="1" noChangeArrowheads="1"/>
          </p:cNvSpPr>
          <p:nvPr>
            <p:ph type="body" idx="1"/>
          </p:nvPr>
        </p:nvSpPr>
        <p:spPr>
          <a:xfrm>
            <a:off x="539750" y="1844675"/>
            <a:ext cx="8275638" cy="4752975"/>
          </a:xfrm>
        </p:spPr>
        <p:txBody>
          <a:bodyPr/>
          <a:lstStyle/>
          <a:p>
            <a:r>
              <a:rPr lang="zh-CN" altLang="en-US"/>
              <a:t>发送完一个文件块后就等待对方的确认，确认时应指明所确认的块编号。</a:t>
            </a:r>
          </a:p>
          <a:p>
            <a:r>
              <a:rPr lang="zh-CN" altLang="en-US"/>
              <a:t>发完数据后在规定时间内收不到确认就要重发数据 </a:t>
            </a:r>
            <a:r>
              <a:rPr lang="en-US" altLang="zh-CN"/>
              <a:t>PDU</a:t>
            </a:r>
            <a:r>
              <a:rPr lang="zh-CN" altLang="en-US"/>
              <a:t>。</a:t>
            </a:r>
          </a:p>
          <a:p>
            <a:r>
              <a:rPr lang="zh-CN" altLang="en-US"/>
              <a:t>发送确认 </a:t>
            </a:r>
            <a:r>
              <a:rPr lang="en-US" altLang="zh-CN"/>
              <a:t>PDU </a:t>
            </a:r>
            <a:r>
              <a:rPr lang="zh-CN" altLang="en-US"/>
              <a:t>的一方若在规定时间内收不到下一个文件块，也要重发确认 </a:t>
            </a:r>
            <a:r>
              <a:rPr lang="en-US" altLang="zh-CN"/>
              <a:t>PDU</a:t>
            </a:r>
            <a:r>
              <a:rPr lang="zh-CN" altLang="en-US"/>
              <a:t>。这样就可保证文件的传送不致因某一个数据报的丢失而告失败。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2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2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xfrm>
            <a:off x="468313" y="-171450"/>
            <a:ext cx="8675687" cy="1462088"/>
          </a:xfrm>
        </p:spPr>
        <p:txBody>
          <a:bodyPr/>
          <a:lstStyle/>
          <a:p>
            <a:pPr algn="ctr"/>
            <a:r>
              <a:rPr lang="en-US" altLang="zh-CN"/>
              <a:t>TFTP </a:t>
            </a:r>
            <a:r>
              <a:rPr lang="zh-CN" altLang="en-US"/>
              <a:t>的工作很像停止等待协议</a:t>
            </a:r>
          </a:p>
        </p:txBody>
      </p:sp>
      <p:sp>
        <p:nvSpPr>
          <p:cNvPr id="1114115" name="Rectangle 3"/>
          <p:cNvSpPr>
            <a:spLocks noGrp="1" noChangeArrowheads="1"/>
          </p:cNvSpPr>
          <p:nvPr>
            <p:ph type="body" idx="1"/>
          </p:nvPr>
        </p:nvSpPr>
        <p:spPr>
          <a:xfrm>
            <a:off x="539750" y="1844675"/>
            <a:ext cx="8275638" cy="4752975"/>
          </a:xfrm>
        </p:spPr>
        <p:txBody>
          <a:bodyPr/>
          <a:lstStyle/>
          <a:p>
            <a:pPr algn="just">
              <a:spcBef>
                <a:spcPct val="10000"/>
              </a:spcBef>
            </a:pPr>
            <a:r>
              <a:rPr lang="zh-CN" altLang="en-US" sz="2800"/>
              <a:t>在一开始工作时。</a:t>
            </a:r>
            <a:r>
              <a:rPr lang="en-US" altLang="zh-CN" sz="2800"/>
              <a:t>TFTP </a:t>
            </a:r>
            <a:r>
              <a:rPr lang="zh-CN" altLang="en-US" sz="2800"/>
              <a:t>客户进程发送一个读请求 </a:t>
            </a:r>
            <a:r>
              <a:rPr lang="en-US" altLang="zh-CN" sz="2800"/>
              <a:t>PDU </a:t>
            </a:r>
            <a:r>
              <a:rPr lang="zh-CN" altLang="en-US" sz="2800"/>
              <a:t>或写请求 </a:t>
            </a:r>
            <a:r>
              <a:rPr lang="en-US" altLang="zh-CN" sz="2800"/>
              <a:t>PDU </a:t>
            </a:r>
            <a:r>
              <a:rPr lang="zh-CN" altLang="en-US" sz="2800"/>
              <a:t>给 </a:t>
            </a:r>
            <a:r>
              <a:rPr lang="en-US" altLang="zh-CN" sz="2800"/>
              <a:t>TFTP </a:t>
            </a:r>
            <a:r>
              <a:rPr lang="zh-CN" altLang="en-US" sz="2800"/>
              <a:t>服务器进程，其熟知端口号码为 </a:t>
            </a:r>
            <a:r>
              <a:rPr lang="en-US" altLang="zh-CN" sz="2800"/>
              <a:t>69</a:t>
            </a:r>
            <a:r>
              <a:rPr lang="zh-CN" altLang="en-US" sz="2800"/>
              <a:t>。</a:t>
            </a:r>
          </a:p>
          <a:p>
            <a:pPr algn="just">
              <a:spcBef>
                <a:spcPct val="10000"/>
              </a:spcBef>
            </a:pPr>
            <a:r>
              <a:rPr lang="en-US" altLang="zh-CN" sz="2800"/>
              <a:t>TFTP</a:t>
            </a:r>
            <a:r>
              <a:rPr lang="en-US" altLang="zh-CN" sz="1600"/>
              <a:t> </a:t>
            </a:r>
            <a:r>
              <a:rPr lang="zh-CN" altLang="en-US" sz="2800"/>
              <a:t>服务器进程要选择一个新的端口和</a:t>
            </a:r>
            <a:r>
              <a:rPr lang="zh-CN" altLang="en-US" sz="1800"/>
              <a:t> </a:t>
            </a:r>
            <a:r>
              <a:rPr lang="en-US" altLang="zh-CN" sz="2800"/>
              <a:t>TFTP</a:t>
            </a:r>
            <a:r>
              <a:rPr lang="en-US" altLang="zh-CN" sz="1600"/>
              <a:t> </a:t>
            </a:r>
            <a:r>
              <a:rPr lang="zh-CN" altLang="en-US" sz="2800"/>
              <a:t>客户进程进行通信。</a:t>
            </a:r>
          </a:p>
          <a:p>
            <a:pPr algn="just">
              <a:spcBef>
                <a:spcPct val="10000"/>
              </a:spcBef>
            </a:pPr>
            <a:r>
              <a:rPr lang="zh-CN" altLang="en-US" sz="2800"/>
              <a:t>若文件长度恰好为 </a:t>
            </a:r>
            <a:r>
              <a:rPr lang="en-US" altLang="zh-CN" sz="2800"/>
              <a:t>512 </a:t>
            </a:r>
            <a:r>
              <a:rPr lang="zh-CN" altLang="en-US" sz="2800"/>
              <a:t>字节的整数倍，则在文件传送完毕后，还必须在最后发送一个只含首部而无数据的数据 </a:t>
            </a:r>
            <a:r>
              <a:rPr lang="en-US" altLang="zh-CN" sz="2800"/>
              <a:t>PDU</a:t>
            </a:r>
            <a:r>
              <a:rPr lang="zh-CN" altLang="en-US" sz="2800"/>
              <a:t>。</a:t>
            </a:r>
          </a:p>
          <a:p>
            <a:pPr algn="just">
              <a:spcBef>
                <a:spcPct val="10000"/>
              </a:spcBef>
            </a:pPr>
            <a:r>
              <a:rPr lang="zh-CN" altLang="en-US" sz="2800"/>
              <a:t>若文件长度不是 </a:t>
            </a:r>
            <a:r>
              <a:rPr lang="en-US" altLang="zh-CN" sz="2800"/>
              <a:t>512 </a:t>
            </a:r>
            <a:r>
              <a:rPr lang="zh-CN" altLang="en-US" sz="2800"/>
              <a:t>字节的整数倍，则最后传送数据 </a:t>
            </a:r>
            <a:r>
              <a:rPr lang="en-US" altLang="zh-CN" sz="2800"/>
              <a:t>PDU </a:t>
            </a:r>
            <a:r>
              <a:rPr lang="zh-CN" altLang="en-US" sz="2800"/>
              <a:t>的数据字段一定不满</a:t>
            </a:r>
            <a:r>
              <a:rPr lang="en-US" altLang="zh-CN" sz="2800"/>
              <a:t>512</a:t>
            </a:r>
            <a:r>
              <a:rPr lang="zh-CN" altLang="en-US" sz="2800"/>
              <a:t>字节，这正好可作为文件结束的标志。</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4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4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14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1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468313" y="214313"/>
            <a:ext cx="8135937" cy="1462087"/>
          </a:xfrm>
        </p:spPr>
        <p:txBody>
          <a:bodyPr/>
          <a:lstStyle/>
          <a:p>
            <a:pPr algn="ctr"/>
            <a:r>
              <a:rPr lang="en-US" altLang="zh-CN"/>
              <a:t>6.3  </a:t>
            </a:r>
            <a:r>
              <a:rPr lang="zh-CN" altLang="en-US"/>
              <a:t>远程终端协议 </a:t>
            </a:r>
            <a:r>
              <a:rPr lang="en-US" altLang="zh-CN"/>
              <a:t>TELNET</a:t>
            </a:r>
          </a:p>
        </p:txBody>
      </p:sp>
      <p:sp>
        <p:nvSpPr>
          <p:cNvPr id="609283" name="Rectangle 3"/>
          <p:cNvSpPr>
            <a:spLocks noGrp="1" noChangeArrowheads="1"/>
          </p:cNvSpPr>
          <p:nvPr>
            <p:ph type="body" idx="1"/>
          </p:nvPr>
        </p:nvSpPr>
        <p:spPr>
          <a:xfrm>
            <a:off x="539750" y="1844675"/>
            <a:ext cx="8275638" cy="4752975"/>
          </a:xfrm>
        </p:spPr>
        <p:txBody>
          <a:bodyPr/>
          <a:lstStyle/>
          <a:p>
            <a:r>
              <a:rPr lang="en-US" altLang="zh-CN" sz="2800"/>
              <a:t>TELNET </a:t>
            </a:r>
            <a:r>
              <a:rPr lang="zh-CN" altLang="en-US" sz="2800"/>
              <a:t>是一个简单的远程终端协议，也是因特网的正式标准。</a:t>
            </a:r>
          </a:p>
          <a:p>
            <a:r>
              <a:rPr lang="zh-CN" altLang="en-US" sz="2800"/>
              <a:t>用户用 </a:t>
            </a:r>
            <a:r>
              <a:rPr lang="en-US" altLang="zh-CN" sz="2800"/>
              <a:t>TELNET </a:t>
            </a:r>
            <a:r>
              <a:rPr lang="zh-CN" altLang="en-US" sz="2800"/>
              <a:t>就可在其所在地通过 </a:t>
            </a:r>
            <a:r>
              <a:rPr lang="en-US" altLang="zh-CN" sz="2800"/>
              <a:t>TCP </a:t>
            </a:r>
            <a:r>
              <a:rPr lang="zh-CN" altLang="en-US" sz="2800"/>
              <a:t>连接注册（即登录）到远地的另一个主机上（使用主机名或 </a:t>
            </a:r>
            <a:r>
              <a:rPr lang="en-US" altLang="zh-CN" sz="2800"/>
              <a:t>IP </a:t>
            </a:r>
            <a:r>
              <a:rPr lang="zh-CN" altLang="en-US" sz="2800"/>
              <a:t>地址）。</a:t>
            </a:r>
          </a:p>
          <a:p>
            <a:pPr algn="just"/>
            <a:r>
              <a:rPr lang="en-US" altLang="zh-CN" sz="2800"/>
              <a:t>TELNET </a:t>
            </a:r>
            <a:r>
              <a:rPr lang="zh-CN" altLang="en-US" sz="2800"/>
              <a:t>能将用户的击键传到远地主机，同时也能将远地主机的输出通过 </a:t>
            </a:r>
            <a:r>
              <a:rPr lang="en-US" altLang="zh-CN" sz="2800"/>
              <a:t>TCP </a:t>
            </a:r>
            <a:r>
              <a:rPr lang="zh-CN" altLang="en-US" sz="2800"/>
              <a:t>连接返回到用户屏幕。这种服务是透明的，因为用户感觉到好像键盘和显示器是直接连在远地主机上。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9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8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xfrm>
            <a:off x="468313" y="214313"/>
            <a:ext cx="8135937" cy="1462087"/>
          </a:xfrm>
        </p:spPr>
        <p:txBody>
          <a:bodyPr/>
          <a:lstStyle/>
          <a:p>
            <a:pPr algn="ctr"/>
            <a:r>
              <a:rPr lang="zh-CN" altLang="en-US" sz="4800"/>
              <a:t>客户</a:t>
            </a:r>
            <a:r>
              <a:rPr lang="zh-CN" altLang="en-US" sz="4800">
                <a:sym typeface="Symbol" pitchFamily="18" charset="2"/>
              </a:rPr>
              <a:t></a:t>
            </a:r>
            <a:r>
              <a:rPr lang="zh-CN" altLang="en-US" sz="4800"/>
              <a:t>服务器方式</a:t>
            </a:r>
          </a:p>
        </p:txBody>
      </p:sp>
      <p:sp>
        <p:nvSpPr>
          <p:cNvPr id="611331" name="Rectangle 3"/>
          <p:cNvSpPr>
            <a:spLocks noGrp="1" noChangeArrowheads="1"/>
          </p:cNvSpPr>
          <p:nvPr>
            <p:ph type="body" idx="1"/>
          </p:nvPr>
        </p:nvSpPr>
        <p:spPr>
          <a:xfrm>
            <a:off x="539750" y="1844675"/>
            <a:ext cx="8275638" cy="4752975"/>
          </a:xfrm>
        </p:spPr>
        <p:txBody>
          <a:bodyPr/>
          <a:lstStyle/>
          <a:p>
            <a:r>
              <a:rPr lang="zh-CN" altLang="en-US"/>
              <a:t>现在由于 </a:t>
            </a:r>
            <a:r>
              <a:rPr lang="en-US" altLang="zh-CN"/>
              <a:t>PC </a:t>
            </a:r>
            <a:r>
              <a:rPr lang="zh-CN" altLang="en-US"/>
              <a:t>的功能越来越强，用户已较少使用 </a:t>
            </a:r>
            <a:r>
              <a:rPr lang="en-US" altLang="zh-CN"/>
              <a:t>TELNET </a:t>
            </a:r>
            <a:r>
              <a:rPr lang="zh-CN" altLang="en-US"/>
              <a:t>了。</a:t>
            </a:r>
          </a:p>
          <a:p>
            <a:r>
              <a:rPr lang="en-US" altLang="zh-CN"/>
              <a:t>TELNET </a:t>
            </a:r>
            <a:r>
              <a:rPr lang="zh-CN" altLang="en-US"/>
              <a:t>也使用客户</a:t>
            </a:r>
            <a:r>
              <a:rPr lang="zh-CN" altLang="en-US">
                <a:sym typeface="Symbol" pitchFamily="18" charset="2"/>
              </a:rPr>
              <a:t></a:t>
            </a:r>
            <a:r>
              <a:rPr lang="zh-CN" altLang="en-US"/>
              <a:t>服务器方式。在本地系统运行 </a:t>
            </a:r>
            <a:r>
              <a:rPr lang="en-US" altLang="zh-CN"/>
              <a:t>TELNET </a:t>
            </a:r>
            <a:r>
              <a:rPr lang="zh-CN" altLang="en-US"/>
              <a:t>客户进程，而在远地主机则运行 </a:t>
            </a:r>
            <a:r>
              <a:rPr lang="en-US" altLang="zh-CN"/>
              <a:t>TELNET </a:t>
            </a:r>
            <a:r>
              <a:rPr lang="zh-CN" altLang="en-US"/>
              <a:t>服务器进程。</a:t>
            </a:r>
          </a:p>
          <a:p>
            <a:r>
              <a:rPr lang="zh-CN" altLang="en-US"/>
              <a:t>和 </a:t>
            </a:r>
            <a:r>
              <a:rPr lang="en-US" altLang="zh-CN"/>
              <a:t>FTP </a:t>
            </a:r>
            <a:r>
              <a:rPr lang="zh-CN" altLang="en-US"/>
              <a:t>的情况相似，服务器中的主进程等待新的请求，并产生从属进程来处理每一个连接。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a:xfrm>
            <a:off x="468313" y="214313"/>
            <a:ext cx="8135937" cy="1462087"/>
          </a:xfrm>
        </p:spPr>
        <p:txBody>
          <a:bodyPr/>
          <a:lstStyle/>
          <a:p>
            <a:pPr algn="ctr"/>
            <a:r>
              <a:rPr lang="en-US" altLang="zh-CN"/>
              <a:t>TELNET </a:t>
            </a:r>
            <a:r>
              <a:rPr lang="zh-CN" altLang="en-US"/>
              <a:t>使用</a:t>
            </a:r>
            <a:br>
              <a:rPr lang="zh-CN" altLang="en-US"/>
            </a:br>
            <a:r>
              <a:rPr lang="zh-CN" altLang="en-US"/>
              <a:t>网络虚拟终端 </a:t>
            </a:r>
            <a:r>
              <a:rPr lang="en-US" altLang="zh-CN"/>
              <a:t>NVT </a:t>
            </a:r>
            <a:r>
              <a:rPr lang="zh-CN" altLang="en-US"/>
              <a:t>格式 </a:t>
            </a:r>
          </a:p>
        </p:txBody>
      </p:sp>
      <p:graphicFrame>
        <p:nvGraphicFramePr>
          <p:cNvPr id="612357" name="Object 5"/>
          <p:cNvGraphicFramePr>
            <a:graphicFrameLocks noChangeAspect="1"/>
          </p:cNvGraphicFramePr>
          <p:nvPr/>
        </p:nvGraphicFramePr>
        <p:xfrm>
          <a:off x="2852738" y="2701925"/>
          <a:ext cx="3346450" cy="2297113"/>
        </p:xfrm>
        <a:graphic>
          <a:graphicData uri="http://schemas.openxmlformats.org/presentationml/2006/ole">
            <mc:AlternateContent xmlns:mc="http://schemas.openxmlformats.org/markup-compatibility/2006">
              <mc:Choice xmlns:v="urn:schemas-microsoft-com:vml" Requires="v">
                <p:oleObj spid="_x0000_s612383" name="VISIO" r:id="rId4" imgW="1689840" imgH="964440" progId="Visio.Drawing.11">
                  <p:embed/>
                </p:oleObj>
              </mc:Choice>
              <mc:Fallback>
                <p:oleObj name="VISIO" r:id="rId4" imgW="1689840" imgH="964440" progId="Visio.Drawing.11">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738" y="2701925"/>
                        <a:ext cx="3346450" cy="229711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12358" name="Text Box 6"/>
          <p:cNvSpPr txBox="1">
            <a:spLocks noChangeArrowheads="1"/>
          </p:cNvSpPr>
          <p:nvPr/>
        </p:nvSpPr>
        <p:spPr bwMode="auto">
          <a:xfrm>
            <a:off x="3924300" y="2244725"/>
            <a:ext cx="1250950" cy="519113"/>
          </a:xfrm>
          <a:prstGeom prst="rect">
            <a:avLst/>
          </a:prstGeom>
          <a:noFill/>
          <a:ln w="9525">
            <a:noFill/>
            <a:miter lim="800000"/>
            <a:headEnd/>
            <a:tailEnd/>
          </a:ln>
          <a:effectLst/>
        </p:spPr>
        <p:txBody>
          <a:bodyPr wrap="none">
            <a:spAutoFit/>
          </a:bodyPr>
          <a:lstStyle/>
          <a:p>
            <a:r>
              <a:rPr kumimoji="1" lang="zh-CN" altLang="en-US" sz="2800">
                <a:solidFill>
                  <a:srgbClr val="333399"/>
                </a:solidFill>
                <a:latin typeface="Arial" charset="0"/>
                <a:ea typeface="黑体" pitchFamily="2" charset="-122"/>
              </a:rPr>
              <a:t>因特网</a:t>
            </a:r>
          </a:p>
        </p:txBody>
      </p:sp>
      <p:pic>
        <p:nvPicPr>
          <p:cNvPr id="612359" name="Picture 7"/>
          <p:cNvPicPr>
            <a:picLocks noChangeArrowheads="1"/>
          </p:cNvPicPr>
          <p:nvPr/>
        </p:nvPicPr>
        <p:blipFill>
          <a:blip r:embed="rId6" cstate="print"/>
          <a:srcRect/>
          <a:stretch>
            <a:fillRect/>
          </a:stretch>
        </p:blipFill>
        <p:spPr bwMode="auto">
          <a:xfrm>
            <a:off x="6700838" y="2806700"/>
            <a:ext cx="1974850" cy="2198688"/>
          </a:xfrm>
          <a:prstGeom prst="rect">
            <a:avLst/>
          </a:prstGeom>
          <a:noFill/>
          <a:ln w="12699">
            <a:noFill/>
            <a:miter lim="800000"/>
            <a:headEnd/>
            <a:tailEnd/>
          </a:ln>
          <a:effectLst/>
        </p:spPr>
      </p:pic>
      <p:pic>
        <p:nvPicPr>
          <p:cNvPr id="612360" name="Picture 8"/>
          <p:cNvPicPr>
            <a:picLocks noChangeArrowheads="1"/>
          </p:cNvPicPr>
          <p:nvPr/>
        </p:nvPicPr>
        <p:blipFill>
          <a:blip r:embed="rId7" cstate="print"/>
          <a:srcRect/>
          <a:stretch>
            <a:fillRect/>
          </a:stretch>
        </p:blipFill>
        <p:spPr bwMode="auto">
          <a:xfrm>
            <a:off x="776288" y="2901950"/>
            <a:ext cx="1858962" cy="1825625"/>
          </a:xfrm>
          <a:prstGeom prst="rect">
            <a:avLst/>
          </a:prstGeom>
          <a:noFill/>
          <a:ln w="9525">
            <a:noFill/>
            <a:miter lim="800000"/>
            <a:headEnd/>
            <a:tailEnd/>
          </a:ln>
          <a:effectLst/>
        </p:spPr>
      </p:pic>
      <p:sp>
        <p:nvSpPr>
          <p:cNvPr id="612361" name="Text Box 9"/>
          <p:cNvSpPr txBox="1">
            <a:spLocks noChangeArrowheads="1"/>
          </p:cNvSpPr>
          <p:nvPr/>
        </p:nvSpPr>
        <p:spPr bwMode="auto">
          <a:xfrm>
            <a:off x="3878263" y="3130550"/>
            <a:ext cx="1487487"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ea typeface="黑体" pitchFamily="2" charset="-122"/>
              </a:rPr>
              <a:t>TCP </a:t>
            </a:r>
            <a:r>
              <a:rPr kumimoji="1" lang="zh-CN" altLang="en-US" sz="2400">
                <a:solidFill>
                  <a:srgbClr val="333399"/>
                </a:solidFill>
                <a:latin typeface="Arial" charset="0"/>
                <a:ea typeface="黑体" pitchFamily="2" charset="-122"/>
              </a:rPr>
              <a:t>连接</a:t>
            </a:r>
          </a:p>
        </p:txBody>
      </p:sp>
      <p:sp>
        <p:nvSpPr>
          <p:cNvPr id="612362" name="Text Box 10"/>
          <p:cNvSpPr txBox="1">
            <a:spLocks noChangeArrowheads="1"/>
          </p:cNvSpPr>
          <p:nvPr/>
        </p:nvSpPr>
        <p:spPr bwMode="auto">
          <a:xfrm>
            <a:off x="1116013" y="2408238"/>
            <a:ext cx="1182687"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ea typeface="黑体" pitchFamily="2" charset="-122"/>
              </a:rPr>
              <a:t> </a:t>
            </a:r>
            <a:r>
              <a:rPr kumimoji="1" lang="zh-CN" altLang="en-US" sz="2400">
                <a:solidFill>
                  <a:srgbClr val="333399"/>
                </a:solidFill>
                <a:latin typeface="Arial" charset="0"/>
                <a:ea typeface="黑体" pitchFamily="2" charset="-122"/>
              </a:rPr>
              <a:t>客户端</a:t>
            </a:r>
          </a:p>
        </p:txBody>
      </p:sp>
      <p:sp>
        <p:nvSpPr>
          <p:cNvPr id="612363" name="Text Box 11"/>
          <p:cNvSpPr txBox="1">
            <a:spLocks noChangeArrowheads="1"/>
          </p:cNvSpPr>
          <p:nvPr/>
        </p:nvSpPr>
        <p:spPr bwMode="auto">
          <a:xfrm>
            <a:off x="6961188" y="2349500"/>
            <a:ext cx="1487487"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ea typeface="黑体" pitchFamily="2" charset="-122"/>
              </a:rPr>
              <a:t> </a:t>
            </a:r>
            <a:r>
              <a:rPr kumimoji="1" lang="zh-CN" altLang="en-US" sz="2400">
                <a:solidFill>
                  <a:srgbClr val="333399"/>
                </a:solidFill>
                <a:latin typeface="Arial" charset="0"/>
                <a:ea typeface="黑体" pitchFamily="2" charset="-122"/>
              </a:rPr>
              <a:t>服务器端</a:t>
            </a:r>
          </a:p>
        </p:txBody>
      </p:sp>
      <p:sp>
        <p:nvSpPr>
          <p:cNvPr id="612364" name="Text Box 12"/>
          <p:cNvSpPr txBox="1">
            <a:spLocks noChangeArrowheads="1"/>
          </p:cNvSpPr>
          <p:nvPr/>
        </p:nvSpPr>
        <p:spPr bwMode="auto">
          <a:xfrm>
            <a:off x="0" y="5072063"/>
            <a:ext cx="2706688"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ea typeface="黑体" pitchFamily="2" charset="-122"/>
              </a:rPr>
              <a:t> </a:t>
            </a:r>
            <a:r>
              <a:rPr kumimoji="1" lang="zh-CN" altLang="en-US" sz="2400">
                <a:solidFill>
                  <a:srgbClr val="333399"/>
                </a:solidFill>
                <a:latin typeface="Arial" charset="0"/>
                <a:ea typeface="黑体" pitchFamily="2" charset="-122"/>
              </a:rPr>
              <a:t>使用客户端的格式</a:t>
            </a:r>
          </a:p>
        </p:txBody>
      </p:sp>
      <p:sp>
        <p:nvSpPr>
          <p:cNvPr id="612365" name="Text Box 13"/>
          <p:cNvSpPr txBox="1">
            <a:spLocks noChangeArrowheads="1"/>
          </p:cNvSpPr>
          <p:nvPr/>
        </p:nvSpPr>
        <p:spPr bwMode="auto">
          <a:xfrm>
            <a:off x="6084888" y="5072063"/>
            <a:ext cx="3011487"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ea typeface="黑体" pitchFamily="2" charset="-122"/>
              </a:rPr>
              <a:t> </a:t>
            </a:r>
            <a:r>
              <a:rPr kumimoji="1" lang="zh-CN" altLang="en-US" sz="2400">
                <a:solidFill>
                  <a:srgbClr val="333399"/>
                </a:solidFill>
                <a:latin typeface="Arial" charset="0"/>
                <a:ea typeface="黑体" pitchFamily="2" charset="-122"/>
              </a:rPr>
              <a:t>使用服务器端的格式</a:t>
            </a:r>
          </a:p>
        </p:txBody>
      </p:sp>
      <p:sp>
        <p:nvSpPr>
          <p:cNvPr id="612366" name="Text Box 14"/>
          <p:cNvSpPr txBox="1">
            <a:spLocks noChangeArrowheads="1"/>
          </p:cNvSpPr>
          <p:nvPr/>
        </p:nvSpPr>
        <p:spPr bwMode="auto">
          <a:xfrm>
            <a:off x="3332163" y="5072063"/>
            <a:ext cx="2265362" cy="457200"/>
          </a:xfrm>
          <a:prstGeom prst="rect">
            <a:avLst/>
          </a:prstGeom>
          <a:noFill/>
          <a:ln w="9525">
            <a:noFill/>
            <a:miter lim="800000"/>
            <a:headEnd/>
            <a:tailEnd/>
          </a:ln>
          <a:effectLst/>
        </p:spPr>
        <p:txBody>
          <a:bodyPr wrap="none">
            <a:spAutoFit/>
          </a:bodyPr>
          <a:lstStyle/>
          <a:p>
            <a:r>
              <a:rPr kumimoji="1" lang="en-US" altLang="zh-CN" sz="2400">
                <a:solidFill>
                  <a:srgbClr val="333399"/>
                </a:solidFill>
                <a:latin typeface="Arial" charset="0"/>
                <a:ea typeface="黑体" pitchFamily="2" charset="-122"/>
              </a:rPr>
              <a:t> </a:t>
            </a:r>
            <a:r>
              <a:rPr kumimoji="1" lang="zh-CN" altLang="en-US" sz="2400">
                <a:solidFill>
                  <a:srgbClr val="333399"/>
                </a:solidFill>
                <a:latin typeface="Arial" charset="0"/>
                <a:ea typeface="黑体" pitchFamily="2" charset="-122"/>
              </a:rPr>
              <a:t>使用 </a:t>
            </a:r>
            <a:r>
              <a:rPr kumimoji="1" lang="en-US" altLang="zh-CN" sz="2400">
                <a:solidFill>
                  <a:srgbClr val="333399"/>
                </a:solidFill>
                <a:latin typeface="Arial" charset="0"/>
                <a:ea typeface="黑体" pitchFamily="2" charset="-122"/>
              </a:rPr>
              <a:t>NVT </a:t>
            </a:r>
            <a:r>
              <a:rPr kumimoji="1" lang="zh-CN" altLang="en-US" sz="2400">
                <a:solidFill>
                  <a:srgbClr val="333399"/>
                </a:solidFill>
                <a:latin typeface="Arial" charset="0"/>
                <a:ea typeface="黑体" pitchFamily="2" charset="-122"/>
              </a:rPr>
              <a:t>格式</a:t>
            </a:r>
          </a:p>
        </p:txBody>
      </p:sp>
      <p:sp>
        <p:nvSpPr>
          <p:cNvPr id="612367" name="Line 15"/>
          <p:cNvSpPr>
            <a:spLocks noChangeShapeType="1"/>
          </p:cNvSpPr>
          <p:nvPr/>
        </p:nvSpPr>
        <p:spPr bwMode="auto">
          <a:xfrm flipV="1">
            <a:off x="1316038" y="4051300"/>
            <a:ext cx="330200" cy="1081088"/>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612368" name="Line 16"/>
          <p:cNvSpPr>
            <a:spLocks noChangeShapeType="1"/>
          </p:cNvSpPr>
          <p:nvPr/>
        </p:nvSpPr>
        <p:spPr bwMode="auto">
          <a:xfrm flipH="1" flipV="1">
            <a:off x="4494213" y="3806825"/>
            <a:ext cx="6350" cy="1277938"/>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612369" name="Line 17"/>
          <p:cNvSpPr>
            <a:spLocks noChangeShapeType="1"/>
          </p:cNvSpPr>
          <p:nvPr/>
        </p:nvSpPr>
        <p:spPr bwMode="auto">
          <a:xfrm flipV="1">
            <a:off x="7451725" y="3997325"/>
            <a:ext cx="103188" cy="1303338"/>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612370" name="Oval 18"/>
          <p:cNvSpPr>
            <a:spLocks noChangeArrowheads="1"/>
          </p:cNvSpPr>
          <p:nvPr/>
        </p:nvSpPr>
        <p:spPr bwMode="auto">
          <a:xfrm>
            <a:off x="1208088" y="3235325"/>
            <a:ext cx="928687" cy="833438"/>
          </a:xfrm>
          <a:prstGeom prst="ellipse">
            <a:avLst/>
          </a:prstGeom>
          <a:solidFill>
            <a:srgbClr val="FFFF99"/>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客户</a:t>
            </a:r>
          </a:p>
        </p:txBody>
      </p:sp>
      <p:sp>
        <p:nvSpPr>
          <p:cNvPr id="612371" name="Oval 19"/>
          <p:cNvSpPr>
            <a:spLocks noChangeArrowheads="1"/>
          </p:cNvSpPr>
          <p:nvPr/>
        </p:nvSpPr>
        <p:spPr bwMode="auto">
          <a:xfrm>
            <a:off x="7050088" y="3235325"/>
            <a:ext cx="1044575" cy="833438"/>
          </a:xfrm>
          <a:prstGeom prst="ellipse">
            <a:avLst/>
          </a:prstGeom>
          <a:solidFill>
            <a:srgbClr val="FFCCCC"/>
          </a:solidFill>
          <a:ln w="19050">
            <a:solidFill>
              <a:schemeClr val="tx1"/>
            </a:solidFill>
            <a:round/>
            <a:headEnd/>
            <a:tailEnd/>
          </a:ln>
          <a:effectLst>
            <a:outerShdw dist="35921" dir="2700000" algn="ctr" rotWithShape="0">
              <a:schemeClr val="bg2"/>
            </a:outerShdw>
          </a:effectLst>
        </p:spPr>
        <p:txBody>
          <a:bodyPr wrap="none" anchor="ctr"/>
          <a:lstStyle/>
          <a:p>
            <a:pPr algn="ctr"/>
            <a:r>
              <a:rPr kumimoji="1" lang="zh-CN" altLang="en-US" sz="2000">
                <a:solidFill>
                  <a:srgbClr val="333399"/>
                </a:solidFill>
                <a:latin typeface="Arial" charset="0"/>
                <a:ea typeface="黑体" pitchFamily="2" charset="-122"/>
              </a:rPr>
              <a:t>服务器</a:t>
            </a:r>
          </a:p>
        </p:txBody>
      </p:sp>
      <p:sp>
        <p:nvSpPr>
          <p:cNvPr id="612372" name="AutoShape 20"/>
          <p:cNvSpPr>
            <a:spLocks noChangeArrowheads="1"/>
          </p:cNvSpPr>
          <p:nvPr/>
        </p:nvSpPr>
        <p:spPr bwMode="auto">
          <a:xfrm>
            <a:off x="2195513" y="3513138"/>
            <a:ext cx="4873625" cy="388937"/>
          </a:xfrm>
          <a:prstGeom prst="leftRightArrow">
            <a:avLst>
              <a:gd name="adj1" fmla="val 61111"/>
              <a:gd name="adj2" fmla="val 202172"/>
            </a:avLst>
          </a:prstGeom>
          <a:solidFill>
            <a:srgbClr val="333399"/>
          </a:solidFill>
          <a:ln w="9525">
            <a:solidFill>
              <a:schemeClr val="tx1"/>
            </a:solidFill>
            <a:miter lim="800000"/>
            <a:headEnd/>
            <a:tailEnd/>
          </a:ln>
          <a:effectLst/>
        </p:spPr>
        <p:txBody>
          <a:bodyPr wrap="none" anchor="ctr"/>
          <a:lstStyle/>
          <a:p>
            <a:endParaRPr lang="zh-CN" altLang="en-US"/>
          </a:p>
        </p:txBody>
      </p:sp>
      <p:sp>
        <p:nvSpPr>
          <p:cNvPr id="21" name="灯片编号占位符 20"/>
          <p:cNvSpPr>
            <a:spLocks noGrp="1"/>
          </p:cNvSpPr>
          <p:nvPr>
            <p:ph type="sldNum" sz="quarter" idx="12"/>
          </p:nvPr>
        </p:nvSpPr>
        <p:spPr/>
        <p:txBody>
          <a:bodyPr/>
          <a:lstStyle/>
          <a:p>
            <a:fld id="{33658E32-E280-4F3B-B91F-4FFDC8F9B0E3}" type="slidenum">
              <a:rPr lang="en-US" altLang="zh-CN" smtClean="0"/>
              <a:pPr/>
              <a:t>45</a:t>
            </a:fld>
            <a:endParaRPr lang="en-US" altLang="zh-C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250825" y="214313"/>
            <a:ext cx="8642350" cy="1462087"/>
          </a:xfrm>
        </p:spPr>
        <p:txBody>
          <a:bodyPr/>
          <a:lstStyle/>
          <a:p>
            <a:pPr algn="ctr"/>
            <a:r>
              <a:rPr lang="zh-CN" altLang="en-US"/>
              <a:t>网络虚拟终端 </a:t>
            </a:r>
            <a:r>
              <a:rPr lang="en-US" altLang="zh-CN"/>
              <a:t>NVT </a:t>
            </a:r>
            <a:r>
              <a:rPr lang="zh-CN" altLang="en-US"/>
              <a:t>格式 </a:t>
            </a:r>
          </a:p>
        </p:txBody>
      </p:sp>
      <p:sp>
        <p:nvSpPr>
          <p:cNvPr id="141315" name="Rectangle 3"/>
          <p:cNvSpPr>
            <a:spLocks noGrp="1" noChangeArrowheads="1"/>
          </p:cNvSpPr>
          <p:nvPr>
            <p:ph type="body" idx="1"/>
          </p:nvPr>
        </p:nvSpPr>
        <p:spPr>
          <a:xfrm>
            <a:off x="755650" y="1906588"/>
            <a:ext cx="8064500" cy="4114800"/>
          </a:xfrm>
        </p:spPr>
        <p:txBody>
          <a:bodyPr/>
          <a:lstStyle/>
          <a:p>
            <a:pPr algn="just"/>
            <a:r>
              <a:rPr lang="zh-CN" altLang="en-US"/>
              <a:t>客户软件把用户的击键和命令转换成 </a:t>
            </a:r>
            <a:r>
              <a:rPr lang="en-US" altLang="zh-CN"/>
              <a:t>NVT </a:t>
            </a:r>
            <a:r>
              <a:rPr lang="zh-CN" altLang="en-US"/>
              <a:t>格式，并送交服务器。</a:t>
            </a:r>
          </a:p>
          <a:p>
            <a:pPr algn="just"/>
            <a:r>
              <a:rPr lang="zh-CN" altLang="en-US"/>
              <a:t>服务器软件把收到的数据和命令，从 </a:t>
            </a:r>
            <a:r>
              <a:rPr lang="en-US" altLang="zh-CN"/>
              <a:t>NVT </a:t>
            </a:r>
            <a:r>
              <a:rPr lang="zh-CN" altLang="en-US"/>
              <a:t>格式转换成远地系统所需的格式。</a:t>
            </a:r>
          </a:p>
          <a:p>
            <a:pPr algn="just"/>
            <a:r>
              <a:rPr lang="zh-CN" altLang="en-US"/>
              <a:t>向用户返回数据时，服务器把远地系统的格式转换为 </a:t>
            </a:r>
            <a:r>
              <a:rPr lang="en-US" altLang="zh-CN"/>
              <a:t>NVT </a:t>
            </a:r>
            <a:r>
              <a:rPr lang="zh-CN" altLang="en-US"/>
              <a:t>格式，本地客户再从 </a:t>
            </a:r>
            <a:r>
              <a:rPr lang="en-US" altLang="zh-CN"/>
              <a:t>NVT </a:t>
            </a:r>
            <a:r>
              <a:rPr lang="zh-CN" altLang="en-US"/>
              <a:t>格式转换到本地系统所需的格式。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1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1150938" y="214313"/>
            <a:ext cx="6445250" cy="1462087"/>
          </a:xfrm>
        </p:spPr>
        <p:txBody>
          <a:bodyPr/>
          <a:lstStyle/>
          <a:p>
            <a:pPr algn="ctr"/>
            <a:r>
              <a:rPr lang="en-US" altLang="zh-CN"/>
              <a:t>6.4  </a:t>
            </a:r>
            <a:r>
              <a:rPr lang="zh-CN" altLang="en-US"/>
              <a:t>万维网 </a:t>
            </a:r>
            <a:r>
              <a:rPr lang="en-US" altLang="zh-CN"/>
              <a:t>WWW</a:t>
            </a:r>
            <a:br>
              <a:rPr lang="en-US" altLang="zh-CN"/>
            </a:br>
            <a:r>
              <a:rPr lang="en-US" altLang="zh-CN" sz="4000"/>
              <a:t>6.4.1  </a:t>
            </a:r>
            <a:r>
              <a:rPr lang="zh-CN" altLang="en-US" sz="4000"/>
              <a:t>万维网概述</a:t>
            </a:r>
          </a:p>
        </p:txBody>
      </p:sp>
      <p:sp>
        <p:nvSpPr>
          <p:cNvPr id="543747" name="Rectangle 3"/>
          <p:cNvSpPr>
            <a:spLocks noGrp="1" noChangeArrowheads="1"/>
          </p:cNvSpPr>
          <p:nvPr>
            <p:ph type="body" idx="1"/>
          </p:nvPr>
        </p:nvSpPr>
        <p:spPr>
          <a:xfrm>
            <a:off x="1042988" y="1906588"/>
            <a:ext cx="7772400" cy="4475162"/>
          </a:xfrm>
        </p:spPr>
        <p:txBody>
          <a:bodyPr/>
          <a:lstStyle/>
          <a:p>
            <a:pPr algn="just"/>
            <a:r>
              <a:rPr lang="zh-CN" altLang="en-US" sz="2800">
                <a:solidFill>
                  <a:schemeClr val="hlink"/>
                </a:solidFill>
              </a:rPr>
              <a:t>万维网</a:t>
            </a:r>
            <a:r>
              <a:rPr lang="zh-CN" altLang="en-US" sz="2800"/>
              <a:t> </a:t>
            </a:r>
            <a:r>
              <a:rPr lang="en-US" altLang="zh-CN" sz="2800"/>
              <a:t>WWW (World Wide Web)</a:t>
            </a:r>
            <a:r>
              <a:rPr lang="zh-CN" altLang="en-US" sz="2800"/>
              <a:t>并非某种特殊的计算机网络。</a:t>
            </a:r>
          </a:p>
          <a:p>
            <a:pPr algn="just"/>
            <a:r>
              <a:rPr lang="zh-CN" altLang="en-US" sz="2800"/>
              <a:t>万维网是一个大规模的、联机式的信息储藏所。</a:t>
            </a:r>
          </a:p>
          <a:p>
            <a:pPr algn="just"/>
            <a:r>
              <a:rPr lang="zh-CN" altLang="en-US" sz="2800"/>
              <a:t>万维网用链接的方法能非常方便地从因特网上的一个站点访问另一个站点，从而主动地按需获取丰富的信息。</a:t>
            </a:r>
          </a:p>
          <a:p>
            <a:pPr algn="just"/>
            <a:r>
              <a:rPr lang="zh-CN" altLang="en-US" sz="2800"/>
              <a:t>这种访问方式称为“</a:t>
            </a:r>
            <a:r>
              <a:rPr lang="zh-CN" altLang="en-US" sz="2800">
                <a:solidFill>
                  <a:schemeClr val="hlink"/>
                </a:solidFill>
              </a:rPr>
              <a:t>链接</a:t>
            </a:r>
            <a:r>
              <a:rPr lang="zh-CN" altLang="en-US" sz="2800"/>
              <a:t>”。</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algn="ctr"/>
            <a:r>
              <a:rPr lang="zh-CN" altLang="en-US"/>
              <a:t>万维网提供分布式服务 </a:t>
            </a:r>
          </a:p>
        </p:txBody>
      </p:sp>
      <p:sp>
        <p:nvSpPr>
          <p:cNvPr id="544773" name="Text Box 5"/>
          <p:cNvSpPr txBox="1">
            <a:spLocks noChangeArrowheads="1"/>
          </p:cNvSpPr>
          <p:nvPr/>
        </p:nvSpPr>
        <p:spPr bwMode="auto">
          <a:xfrm>
            <a:off x="2662238" y="3897313"/>
            <a:ext cx="1125537" cy="1708150"/>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sp>
        <p:nvSpPr>
          <p:cNvPr id="544774" name="Text Box 6"/>
          <p:cNvSpPr txBox="1">
            <a:spLocks noChangeArrowheads="1"/>
          </p:cNvSpPr>
          <p:nvPr/>
        </p:nvSpPr>
        <p:spPr bwMode="auto">
          <a:xfrm>
            <a:off x="708025" y="1870075"/>
            <a:ext cx="1036638" cy="1554163"/>
          </a:xfrm>
          <a:prstGeom prst="rect">
            <a:avLst/>
          </a:prstGeom>
          <a:noFill/>
          <a:ln w="9525">
            <a:noFill/>
            <a:miter lim="800000"/>
            <a:headEnd/>
            <a:tailEnd/>
          </a:ln>
          <a:effectLst/>
        </p:spPr>
        <p:txBody>
          <a:bodyPr wrap="none">
            <a:spAutoFit/>
          </a:bodyPr>
          <a:lstStyle/>
          <a:p>
            <a:r>
              <a:rPr kumimoji="1" lang="en-US" altLang="zh-CN" sz="9600">
                <a:solidFill>
                  <a:srgbClr val="333399"/>
                </a:solidFill>
                <a:latin typeface="Arial" charset="0"/>
                <a:ea typeface="黑体" pitchFamily="2" charset="-122"/>
                <a:sym typeface="Wingdings" pitchFamily="2" charset="2"/>
              </a:rPr>
              <a:t></a:t>
            </a:r>
            <a:endParaRPr kumimoji="1" lang="en-US" altLang="zh-CN" sz="9600">
              <a:solidFill>
                <a:srgbClr val="333399"/>
              </a:solidFill>
              <a:latin typeface="Arial" charset="0"/>
              <a:ea typeface="黑体" pitchFamily="2" charset="-122"/>
            </a:endParaRPr>
          </a:p>
        </p:txBody>
      </p:sp>
      <p:sp>
        <p:nvSpPr>
          <p:cNvPr id="544775" name="Text Box 7"/>
          <p:cNvSpPr txBox="1">
            <a:spLocks noChangeArrowheads="1"/>
          </p:cNvSpPr>
          <p:nvPr/>
        </p:nvSpPr>
        <p:spPr bwMode="auto">
          <a:xfrm>
            <a:off x="3919538" y="1751013"/>
            <a:ext cx="1125537" cy="1708150"/>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sp>
        <p:nvSpPr>
          <p:cNvPr id="544776" name="Text Box 8"/>
          <p:cNvSpPr txBox="1">
            <a:spLocks noChangeArrowheads="1"/>
          </p:cNvSpPr>
          <p:nvPr/>
        </p:nvSpPr>
        <p:spPr bwMode="auto">
          <a:xfrm>
            <a:off x="5734050" y="3824288"/>
            <a:ext cx="1125538" cy="1708150"/>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sp>
        <p:nvSpPr>
          <p:cNvPr id="544777" name="Text Box 9"/>
          <p:cNvSpPr txBox="1">
            <a:spLocks noChangeArrowheads="1"/>
          </p:cNvSpPr>
          <p:nvPr/>
        </p:nvSpPr>
        <p:spPr bwMode="auto">
          <a:xfrm>
            <a:off x="7361238" y="1912938"/>
            <a:ext cx="1036637" cy="1555750"/>
          </a:xfrm>
          <a:prstGeom prst="rect">
            <a:avLst/>
          </a:prstGeom>
          <a:noFill/>
          <a:ln w="9525">
            <a:noFill/>
            <a:miter lim="800000"/>
            <a:headEnd/>
            <a:tailEnd/>
          </a:ln>
          <a:effectLst/>
        </p:spPr>
        <p:txBody>
          <a:bodyPr wrap="none">
            <a:spAutoFit/>
          </a:bodyPr>
          <a:lstStyle/>
          <a:p>
            <a:r>
              <a:rPr kumimoji="1" lang="en-US" altLang="zh-CN" sz="9600">
                <a:solidFill>
                  <a:srgbClr val="333399"/>
                </a:solidFill>
                <a:latin typeface="Arial" charset="0"/>
                <a:ea typeface="黑体" pitchFamily="2" charset="-122"/>
                <a:sym typeface="Wingdings" pitchFamily="2" charset="2"/>
              </a:rPr>
              <a:t></a:t>
            </a:r>
            <a:endParaRPr kumimoji="1" lang="en-US" altLang="zh-CN" sz="9600">
              <a:solidFill>
                <a:srgbClr val="333399"/>
              </a:solidFill>
              <a:latin typeface="Arial" charset="0"/>
              <a:ea typeface="黑体" pitchFamily="2" charset="-122"/>
            </a:endParaRPr>
          </a:p>
        </p:txBody>
      </p:sp>
      <p:pic>
        <p:nvPicPr>
          <p:cNvPr id="544778" name="Picture 10"/>
          <p:cNvPicPr>
            <a:picLocks noChangeArrowheads="1"/>
          </p:cNvPicPr>
          <p:nvPr/>
        </p:nvPicPr>
        <p:blipFill>
          <a:blip r:embed="rId3" cstate="print"/>
          <a:srcRect/>
          <a:stretch>
            <a:fillRect/>
          </a:stretch>
        </p:blipFill>
        <p:spPr bwMode="auto">
          <a:xfrm>
            <a:off x="928688" y="3146425"/>
            <a:ext cx="657225" cy="623888"/>
          </a:xfrm>
          <a:prstGeom prst="rect">
            <a:avLst/>
          </a:prstGeom>
          <a:noFill/>
          <a:ln w="9525">
            <a:noFill/>
            <a:miter lim="800000"/>
            <a:headEnd/>
            <a:tailEnd/>
          </a:ln>
          <a:effectLst/>
        </p:spPr>
      </p:pic>
      <p:sp>
        <p:nvSpPr>
          <p:cNvPr id="544779" name="Text Box 11"/>
          <p:cNvSpPr txBox="1">
            <a:spLocks noChangeArrowheads="1"/>
          </p:cNvSpPr>
          <p:nvPr/>
        </p:nvSpPr>
        <p:spPr bwMode="auto">
          <a:xfrm>
            <a:off x="817563" y="3705225"/>
            <a:ext cx="946150"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万维网</a:t>
            </a:r>
          </a:p>
          <a:p>
            <a:r>
              <a:rPr kumimoji="1" lang="zh-CN" altLang="en-US" sz="2000">
                <a:solidFill>
                  <a:srgbClr val="333399"/>
                </a:solidFill>
                <a:latin typeface="Arial" charset="0"/>
                <a:ea typeface="黑体" pitchFamily="2" charset="-122"/>
              </a:rPr>
              <a:t>站点 </a:t>
            </a:r>
            <a:r>
              <a:rPr kumimoji="1" lang="en-US" altLang="zh-CN" sz="2000">
                <a:solidFill>
                  <a:srgbClr val="333399"/>
                </a:solidFill>
                <a:latin typeface="Arial" charset="0"/>
                <a:ea typeface="黑体" pitchFamily="2" charset="-122"/>
              </a:rPr>
              <a:t>A</a:t>
            </a:r>
          </a:p>
        </p:txBody>
      </p:sp>
      <p:pic>
        <p:nvPicPr>
          <p:cNvPr id="544780" name="Picture 12"/>
          <p:cNvPicPr>
            <a:picLocks noChangeArrowheads="1"/>
          </p:cNvPicPr>
          <p:nvPr/>
        </p:nvPicPr>
        <p:blipFill>
          <a:blip r:embed="rId3" cstate="print"/>
          <a:srcRect/>
          <a:stretch>
            <a:fillRect/>
          </a:stretch>
        </p:blipFill>
        <p:spPr bwMode="auto">
          <a:xfrm>
            <a:off x="4121150" y="3159125"/>
            <a:ext cx="658813" cy="623888"/>
          </a:xfrm>
          <a:prstGeom prst="rect">
            <a:avLst/>
          </a:prstGeom>
          <a:noFill/>
          <a:ln w="9525">
            <a:noFill/>
            <a:miter lim="800000"/>
            <a:headEnd/>
            <a:tailEnd/>
          </a:ln>
          <a:effectLst/>
        </p:spPr>
      </p:pic>
      <p:pic>
        <p:nvPicPr>
          <p:cNvPr id="544781" name="Picture 13"/>
          <p:cNvPicPr>
            <a:picLocks noChangeArrowheads="1"/>
          </p:cNvPicPr>
          <p:nvPr/>
        </p:nvPicPr>
        <p:blipFill>
          <a:blip r:embed="rId3" cstate="print"/>
          <a:srcRect/>
          <a:stretch>
            <a:fillRect/>
          </a:stretch>
        </p:blipFill>
        <p:spPr bwMode="auto">
          <a:xfrm>
            <a:off x="7529513" y="3146425"/>
            <a:ext cx="658812" cy="623888"/>
          </a:xfrm>
          <a:prstGeom prst="rect">
            <a:avLst/>
          </a:prstGeom>
          <a:noFill/>
          <a:ln w="9525">
            <a:noFill/>
            <a:miter lim="800000"/>
            <a:headEnd/>
            <a:tailEnd/>
          </a:ln>
          <a:effectLst/>
        </p:spPr>
      </p:pic>
      <p:pic>
        <p:nvPicPr>
          <p:cNvPr id="544782" name="Picture 14"/>
          <p:cNvPicPr>
            <a:picLocks noChangeArrowheads="1"/>
          </p:cNvPicPr>
          <p:nvPr/>
        </p:nvPicPr>
        <p:blipFill>
          <a:blip r:embed="rId3" cstate="print"/>
          <a:srcRect/>
          <a:stretch>
            <a:fillRect/>
          </a:stretch>
        </p:blipFill>
        <p:spPr bwMode="auto">
          <a:xfrm>
            <a:off x="5959475" y="5202238"/>
            <a:ext cx="657225" cy="623887"/>
          </a:xfrm>
          <a:prstGeom prst="rect">
            <a:avLst/>
          </a:prstGeom>
          <a:noFill/>
          <a:ln w="9525">
            <a:noFill/>
            <a:miter lim="800000"/>
            <a:headEnd/>
            <a:tailEnd/>
          </a:ln>
          <a:effectLst/>
        </p:spPr>
      </p:pic>
      <p:pic>
        <p:nvPicPr>
          <p:cNvPr id="544783" name="Picture 15"/>
          <p:cNvPicPr>
            <a:picLocks noChangeArrowheads="1"/>
          </p:cNvPicPr>
          <p:nvPr/>
        </p:nvPicPr>
        <p:blipFill>
          <a:blip r:embed="rId3" cstate="print"/>
          <a:srcRect/>
          <a:stretch>
            <a:fillRect/>
          </a:stretch>
        </p:blipFill>
        <p:spPr bwMode="auto">
          <a:xfrm>
            <a:off x="2908300" y="5202238"/>
            <a:ext cx="658813" cy="623887"/>
          </a:xfrm>
          <a:prstGeom prst="rect">
            <a:avLst/>
          </a:prstGeom>
          <a:noFill/>
          <a:ln w="9525">
            <a:noFill/>
            <a:miter lim="800000"/>
            <a:headEnd/>
            <a:tailEnd/>
          </a:ln>
          <a:effectLst/>
        </p:spPr>
      </p:pic>
      <p:sp>
        <p:nvSpPr>
          <p:cNvPr id="544784" name="Text Box 16"/>
          <p:cNvSpPr txBox="1">
            <a:spLocks noChangeArrowheads="1"/>
          </p:cNvSpPr>
          <p:nvPr/>
        </p:nvSpPr>
        <p:spPr bwMode="auto">
          <a:xfrm>
            <a:off x="7370763" y="3735388"/>
            <a:ext cx="946150" cy="7016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万维网</a:t>
            </a:r>
          </a:p>
          <a:p>
            <a:r>
              <a:rPr kumimoji="1" lang="zh-CN" altLang="en-US" sz="2000">
                <a:solidFill>
                  <a:srgbClr val="333399"/>
                </a:solidFill>
                <a:latin typeface="Arial" charset="0"/>
                <a:ea typeface="黑体" pitchFamily="2" charset="-122"/>
              </a:rPr>
              <a:t>站点 </a:t>
            </a:r>
            <a:r>
              <a:rPr kumimoji="1" lang="en-US" altLang="zh-CN" sz="2000">
                <a:solidFill>
                  <a:srgbClr val="333399"/>
                </a:solidFill>
                <a:latin typeface="Arial" charset="0"/>
                <a:ea typeface="黑体" pitchFamily="2" charset="-122"/>
              </a:rPr>
              <a:t>C</a:t>
            </a:r>
          </a:p>
        </p:txBody>
      </p:sp>
      <p:sp>
        <p:nvSpPr>
          <p:cNvPr id="544785" name="Text Box 17"/>
          <p:cNvSpPr txBox="1">
            <a:spLocks noChangeArrowheads="1"/>
          </p:cNvSpPr>
          <p:nvPr/>
        </p:nvSpPr>
        <p:spPr bwMode="auto">
          <a:xfrm>
            <a:off x="5435600" y="5803900"/>
            <a:ext cx="1693863" cy="398463"/>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万维网站点 </a:t>
            </a:r>
            <a:r>
              <a:rPr kumimoji="1" lang="en-US" altLang="zh-CN" sz="2000">
                <a:solidFill>
                  <a:srgbClr val="333399"/>
                </a:solidFill>
                <a:latin typeface="Arial" charset="0"/>
                <a:ea typeface="黑体" pitchFamily="2" charset="-122"/>
              </a:rPr>
              <a:t>E</a:t>
            </a:r>
          </a:p>
        </p:txBody>
      </p:sp>
      <p:sp>
        <p:nvSpPr>
          <p:cNvPr id="544786" name="Text Box 18"/>
          <p:cNvSpPr txBox="1">
            <a:spLocks noChangeArrowheads="1"/>
          </p:cNvSpPr>
          <p:nvPr/>
        </p:nvSpPr>
        <p:spPr bwMode="auto">
          <a:xfrm>
            <a:off x="2411413" y="5807075"/>
            <a:ext cx="1708150" cy="395288"/>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万维网站点 </a:t>
            </a:r>
            <a:r>
              <a:rPr kumimoji="1" lang="en-US" altLang="zh-CN" sz="2000">
                <a:solidFill>
                  <a:srgbClr val="333399"/>
                </a:solidFill>
                <a:latin typeface="Arial" charset="0"/>
                <a:ea typeface="黑体" pitchFamily="2" charset="-122"/>
              </a:rPr>
              <a:t>D</a:t>
            </a:r>
          </a:p>
        </p:txBody>
      </p:sp>
      <p:sp>
        <p:nvSpPr>
          <p:cNvPr id="544787" name="Text Box 19"/>
          <p:cNvSpPr txBox="1">
            <a:spLocks noChangeArrowheads="1"/>
          </p:cNvSpPr>
          <p:nvPr/>
        </p:nvSpPr>
        <p:spPr bwMode="auto">
          <a:xfrm>
            <a:off x="3635375" y="3752850"/>
            <a:ext cx="1693863"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万维网站点 </a:t>
            </a:r>
            <a:r>
              <a:rPr kumimoji="1" lang="en-US" altLang="zh-CN" sz="2000">
                <a:solidFill>
                  <a:srgbClr val="333399"/>
                </a:solidFill>
                <a:latin typeface="Arial" charset="0"/>
                <a:ea typeface="黑体" pitchFamily="2" charset="-122"/>
              </a:rPr>
              <a:t>B</a:t>
            </a:r>
          </a:p>
        </p:txBody>
      </p:sp>
      <p:grpSp>
        <p:nvGrpSpPr>
          <p:cNvPr id="544821" name="Group 53"/>
          <p:cNvGrpSpPr>
            <a:grpSpLocks/>
          </p:cNvGrpSpPr>
          <p:nvPr/>
        </p:nvGrpSpPr>
        <p:grpSpPr bwMode="auto">
          <a:xfrm>
            <a:off x="1322388" y="2170113"/>
            <a:ext cx="3021012" cy="579437"/>
            <a:chOff x="833" y="1367"/>
            <a:chExt cx="1903" cy="365"/>
          </a:xfrm>
        </p:grpSpPr>
        <p:sp>
          <p:nvSpPr>
            <p:cNvPr id="544793" name="Line 25"/>
            <p:cNvSpPr>
              <a:spLocks noChangeShapeType="1"/>
            </p:cNvSpPr>
            <p:nvPr/>
          </p:nvSpPr>
          <p:spPr bwMode="auto">
            <a:xfrm flipV="1">
              <a:off x="833" y="1564"/>
              <a:ext cx="1903" cy="168"/>
            </a:xfrm>
            <a:prstGeom prst="line">
              <a:avLst/>
            </a:prstGeom>
            <a:noFill/>
            <a:ln w="76200">
              <a:solidFill>
                <a:schemeClr val="hlink"/>
              </a:solidFill>
              <a:prstDash val="sysDot"/>
              <a:round/>
              <a:headEnd/>
              <a:tailEnd type="triangle" w="sm" len="med"/>
            </a:ln>
            <a:effectLst/>
          </p:spPr>
          <p:txBody>
            <a:bodyPr/>
            <a:lstStyle/>
            <a:p>
              <a:endParaRPr lang="zh-CN" altLang="en-US"/>
            </a:p>
          </p:txBody>
        </p:sp>
        <p:sp>
          <p:nvSpPr>
            <p:cNvPr id="544794" name="Text Box 26"/>
            <p:cNvSpPr txBox="1">
              <a:spLocks noChangeArrowheads="1"/>
            </p:cNvSpPr>
            <p:nvPr/>
          </p:nvSpPr>
          <p:spPr bwMode="auto">
            <a:xfrm rot="-222578">
              <a:off x="1499" y="1367"/>
              <a:ext cx="596" cy="249"/>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链接到</a:t>
              </a:r>
            </a:p>
          </p:txBody>
        </p:sp>
      </p:grpSp>
      <p:grpSp>
        <p:nvGrpSpPr>
          <p:cNvPr id="544823" name="Group 55"/>
          <p:cNvGrpSpPr>
            <a:grpSpLocks/>
          </p:cNvGrpSpPr>
          <p:nvPr/>
        </p:nvGrpSpPr>
        <p:grpSpPr bwMode="auto">
          <a:xfrm>
            <a:off x="3136900" y="2778125"/>
            <a:ext cx="1089025" cy="1858963"/>
            <a:chOff x="1976" y="1750"/>
            <a:chExt cx="686" cy="1171"/>
          </a:xfrm>
        </p:grpSpPr>
        <p:sp>
          <p:nvSpPr>
            <p:cNvPr id="544790" name="Line 22"/>
            <p:cNvSpPr>
              <a:spLocks noChangeShapeType="1"/>
            </p:cNvSpPr>
            <p:nvPr/>
          </p:nvSpPr>
          <p:spPr bwMode="auto">
            <a:xfrm flipH="1">
              <a:off x="1976" y="1778"/>
              <a:ext cx="686" cy="1143"/>
            </a:xfrm>
            <a:prstGeom prst="line">
              <a:avLst/>
            </a:prstGeom>
            <a:noFill/>
            <a:ln w="76200">
              <a:solidFill>
                <a:schemeClr val="hlink"/>
              </a:solidFill>
              <a:prstDash val="sysDot"/>
              <a:round/>
              <a:headEnd/>
              <a:tailEnd type="triangle" w="med" len="lg"/>
            </a:ln>
            <a:effectLst/>
          </p:spPr>
          <p:txBody>
            <a:bodyPr/>
            <a:lstStyle/>
            <a:p>
              <a:endParaRPr lang="zh-CN" altLang="en-US"/>
            </a:p>
          </p:txBody>
        </p:sp>
        <p:sp>
          <p:nvSpPr>
            <p:cNvPr id="544795" name="Text Box 27"/>
            <p:cNvSpPr txBox="1">
              <a:spLocks noChangeArrowheads="1"/>
            </p:cNvSpPr>
            <p:nvPr/>
          </p:nvSpPr>
          <p:spPr bwMode="auto">
            <a:xfrm rot="-3456035">
              <a:off x="2027" y="1923"/>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链接到</a:t>
              </a:r>
            </a:p>
          </p:txBody>
        </p:sp>
      </p:grpSp>
      <p:grpSp>
        <p:nvGrpSpPr>
          <p:cNvPr id="544822" name="Group 54"/>
          <p:cNvGrpSpPr>
            <a:grpSpLocks/>
          </p:cNvGrpSpPr>
          <p:nvPr/>
        </p:nvGrpSpPr>
        <p:grpSpPr bwMode="auto">
          <a:xfrm>
            <a:off x="1377950" y="2994025"/>
            <a:ext cx="4816475" cy="2035175"/>
            <a:chOff x="868" y="1886"/>
            <a:chExt cx="3034" cy="1282"/>
          </a:xfrm>
        </p:grpSpPr>
        <p:sp>
          <p:nvSpPr>
            <p:cNvPr id="544788" name="Line 20"/>
            <p:cNvSpPr>
              <a:spLocks noChangeShapeType="1"/>
            </p:cNvSpPr>
            <p:nvPr/>
          </p:nvSpPr>
          <p:spPr bwMode="auto">
            <a:xfrm>
              <a:off x="868" y="1886"/>
              <a:ext cx="3034" cy="1282"/>
            </a:xfrm>
            <a:prstGeom prst="line">
              <a:avLst/>
            </a:prstGeom>
            <a:noFill/>
            <a:ln w="76200">
              <a:solidFill>
                <a:schemeClr val="hlink"/>
              </a:solidFill>
              <a:prstDash val="sysDot"/>
              <a:round/>
              <a:headEnd/>
              <a:tailEnd type="triangle" w="med" len="lg"/>
            </a:ln>
            <a:effectLst/>
          </p:spPr>
          <p:txBody>
            <a:bodyPr/>
            <a:lstStyle/>
            <a:p>
              <a:endParaRPr lang="zh-CN" altLang="en-US"/>
            </a:p>
          </p:txBody>
        </p:sp>
        <p:sp>
          <p:nvSpPr>
            <p:cNvPr id="544796" name="Text Box 28"/>
            <p:cNvSpPr txBox="1">
              <a:spLocks noChangeArrowheads="1"/>
            </p:cNvSpPr>
            <p:nvPr/>
          </p:nvSpPr>
          <p:spPr bwMode="auto">
            <a:xfrm rot="1357240">
              <a:off x="1458" y="1973"/>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链接到</a:t>
              </a:r>
            </a:p>
          </p:txBody>
        </p:sp>
      </p:grpSp>
      <p:grpSp>
        <p:nvGrpSpPr>
          <p:cNvPr id="544826" name="Group 58"/>
          <p:cNvGrpSpPr>
            <a:grpSpLocks/>
          </p:cNvGrpSpPr>
          <p:nvPr/>
        </p:nvGrpSpPr>
        <p:grpSpPr bwMode="auto">
          <a:xfrm>
            <a:off x="3389313" y="2994025"/>
            <a:ext cx="4354512" cy="2074863"/>
            <a:chOff x="2135" y="1886"/>
            <a:chExt cx="2743" cy="1307"/>
          </a:xfrm>
        </p:grpSpPr>
        <p:sp>
          <p:nvSpPr>
            <p:cNvPr id="544789" name="Line 21"/>
            <p:cNvSpPr>
              <a:spLocks noChangeShapeType="1"/>
            </p:cNvSpPr>
            <p:nvPr/>
          </p:nvSpPr>
          <p:spPr bwMode="auto">
            <a:xfrm flipV="1">
              <a:off x="2135" y="1886"/>
              <a:ext cx="2743" cy="1307"/>
            </a:xfrm>
            <a:prstGeom prst="line">
              <a:avLst/>
            </a:prstGeom>
            <a:noFill/>
            <a:ln w="76200">
              <a:solidFill>
                <a:schemeClr val="hlink"/>
              </a:solidFill>
              <a:prstDash val="sysDot"/>
              <a:round/>
              <a:headEnd/>
              <a:tailEnd type="triangle" w="med" len="lg"/>
            </a:ln>
            <a:effectLst/>
          </p:spPr>
          <p:txBody>
            <a:bodyPr/>
            <a:lstStyle/>
            <a:p>
              <a:endParaRPr lang="zh-CN" altLang="en-US"/>
            </a:p>
          </p:txBody>
        </p:sp>
        <p:sp>
          <p:nvSpPr>
            <p:cNvPr id="544797" name="Text Box 29"/>
            <p:cNvSpPr txBox="1">
              <a:spLocks noChangeArrowheads="1"/>
            </p:cNvSpPr>
            <p:nvPr/>
          </p:nvSpPr>
          <p:spPr bwMode="auto">
            <a:xfrm rot="-1481172">
              <a:off x="3703" y="2009"/>
              <a:ext cx="596" cy="251"/>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链接到</a:t>
              </a:r>
            </a:p>
          </p:txBody>
        </p:sp>
      </p:grpSp>
      <p:grpSp>
        <p:nvGrpSpPr>
          <p:cNvPr id="544825" name="Group 57"/>
          <p:cNvGrpSpPr>
            <a:grpSpLocks/>
          </p:cNvGrpSpPr>
          <p:nvPr/>
        </p:nvGrpSpPr>
        <p:grpSpPr bwMode="auto">
          <a:xfrm>
            <a:off x="1127125" y="3081338"/>
            <a:ext cx="1927225" cy="1814512"/>
            <a:chOff x="710" y="1941"/>
            <a:chExt cx="1214" cy="1143"/>
          </a:xfrm>
        </p:grpSpPr>
        <p:sp>
          <p:nvSpPr>
            <p:cNvPr id="544792" name="Line 24"/>
            <p:cNvSpPr>
              <a:spLocks noChangeShapeType="1"/>
            </p:cNvSpPr>
            <p:nvPr/>
          </p:nvSpPr>
          <p:spPr bwMode="auto">
            <a:xfrm flipH="1" flipV="1">
              <a:off x="710" y="1941"/>
              <a:ext cx="1214" cy="1143"/>
            </a:xfrm>
            <a:prstGeom prst="line">
              <a:avLst/>
            </a:prstGeom>
            <a:noFill/>
            <a:ln w="76200">
              <a:solidFill>
                <a:schemeClr val="hlink"/>
              </a:solidFill>
              <a:prstDash val="sysDot"/>
              <a:round/>
              <a:headEnd/>
              <a:tailEnd type="triangle" w="med" len="lg"/>
            </a:ln>
            <a:effectLst/>
          </p:spPr>
          <p:txBody>
            <a:bodyPr/>
            <a:lstStyle/>
            <a:p>
              <a:endParaRPr lang="zh-CN" altLang="en-US"/>
            </a:p>
          </p:txBody>
        </p:sp>
        <p:sp>
          <p:nvSpPr>
            <p:cNvPr id="544798" name="Text Box 30"/>
            <p:cNvSpPr txBox="1">
              <a:spLocks noChangeArrowheads="1"/>
            </p:cNvSpPr>
            <p:nvPr/>
          </p:nvSpPr>
          <p:spPr bwMode="auto">
            <a:xfrm rot="2570439">
              <a:off x="1201" y="2357"/>
              <a:ext cx="597" cy="249"/>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链接到</a:t>
              </a:r>
            </a:p>
          </p:txBody>
        </p:sp>
      </p:grpSp>
      <p:grpSp>
        <p:nvGrpSpPr>
          <p:cNvPr id="544824" name="Group 56"/>
          <p:cNvGrpSpPr>
            <a:grpSpLocks/>
          </p:cNvGrpSpPr>
          <p:nvPr/>
        </p:nvGrpSpPr>
        <p:grpSpPr bwMode="auto">
          <a:xfrm>
            <a:off x="4560888" y="3081338"/>
            <a:ext cx="1508125" cy="1555750"/>
            <a:chOff x="2873" y="1941"/>
            <a:chExt cx="950" cy="980"/>
          </a:xfrm>
        </p:grpSpPr>
        <p:sp>
          <p:nvSpPr>
            <p:cNvPr id="544791" name="Line 23"/>
            <p:cNvSpPr>
              <a:spLocks noChangeShapeType="1"/>
            </p:cNvSpPr>
            <p:nvPr/>
          </p:nvSpPr>
          <p:spPr bwMode="auto">
            <a:xfrm>
              <a:off x="2873" y="1941"/>
              <a:ext cx="950" cy="980"/>
            </a:xfrm>
            <a:prstGeom prst="line">
              <a:avLst/>
            </a:prstGeom>
            <a:noFill/>
            <a:ln w="76200">
              <a:solidFill>
                <a:schemeClr val="hlink"/>
              </a:solidFill>
              <a:prstDash val="sysDot"/>
              <a:round/>
              <a:headEnd/>
              <a:tailEnd type="triangle" w="med" len="lg"/>
            </a:ln>
            <a:effectLst/>
          </p:spPr>
          <p:txBody>
            <a:bodyPr/>
            <a:lstStyle/>
            <a:p>
              <a:endParaRPr lang="zh-CN" altLang="en-US"/>
            </a:p>
          </p:txBody>
        </p:sp>
        <p:sp>
          <p:nvSpPr>
            <p:cNvPr id="544799" name="Text Box 31"/>
            <p:cNvSpPr txBox="1">
              <a:spLocks noChangeArrowheads="1"/>
            </p:cNvSpPr>
            <p:nvPr/>
          </p:nvSpPr>
          <p:spPr bwMode="auto">
            <a:xfrm rot="2686426">
              <a:off x="3088" y="2113"/>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链接到</a:t>
              </a:r>
            </a:p>
          </p:txBody>
        </p:sp>
      </p:grpSp>
      <p:grpSp>
        <p:nvGrpSpPr>
          <p:cNvPr id="544802" name="Group 34"/>
          <p:cNvGrpSpPr>
            <a:grpSpLocks/>
          </p:cNvGrpSpPr>
          <p:nvPr/>
        </p:nvGrpSpPr>
        <p:grpSpPr bwMode="auto">
          <a:xfrm>
            <a:off x="4083050" y="2409825"/>
            <a:ext cx="501650" cy="519113"/>
            <a:chOff x="806" y="3124"/>
            <a:chExt cx="286" cy="287"/>
          </a:xfrm>
        </p:grpSpPr>
        <p:sp>
          <p:nvSpPr>
            <p:cNvPr id="544803" name="Oval 35"/>
            <p:cNvSpPr>
              <a:spLocks noChangeArrowheads="1"/>
            </p:cNvSpPr>
            <p:nvPr/>
          </p:nvSpPr>
          <p:spPr bwMode="auto">
            <a:xfrm>
              <a:off x="864" y="3248"/>
              <a:ext cx="112" cy="120"/>
            </a:xfrm>
            <a:prstGeom prst="ellipse">
              <a:avLst/>
            </a:prstGeom>
            <a:solidFill>
              <a:schemeClr val="bg1"/>
            </a:solidFill>
            <a:ln w="9525">
              <a:noFill/>
              <a:round/>
              <a:headEnd/>
              <a:tailEnd/>
            </a:ln>
            <a:effectLst/>
          </p:spPr>
          <p:txBody>
            <a:bodyPr wrap="none" anchor="ctr"/>
            <a:lstStyle/>
            <a:p>
              <a:endParaRPr lang="zh-CN" altLang="en-US"/>
            </a:p>
          </p:txBody>
        </p:sp>
        <p:sp>
          <p:nvSpPr>
            <p:cNvPr id="544804" name="Text Box 36"/>
            <p:cNvSpPr txBox="1">
              <a:spLocks noChangeArrowheads="1"/>
            </p:cNvSpPr>
            <p:nvPr/>
          </p:nvSpPr>
          <p:spPr bwMode="auto">
            <a:xfrm>
              <a:off x="806" y="3124"/>
              <a:ext cx="286" cy="28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grpSp>
        <p:nvGrpSpPr>
          <p:cNvPr id="544805" name="Group 37"/>
          <p:cNvGrpSpPr>
            <a:grpSpLocks/>
          </p:cNvGrpSpPr>
          <p:nvPr/>
        </p:nvGrpSpPr>
        <p:grpSpPr bwMode="auto">
          <a:xfrm>
            <a:off x="3122613" y="4800600"/>
            <a:ext cx="500062" cy="519113"/>
            <a:chOff x="805" y="3123"/>
            <a:chExt cx="287" cy="287"/>
          </a:xfrm>
        </p:grpSpPr>
        <p:sp>
          <p:nvSpPr>
            <p:cNvPr id="544806" name="Oval 38"/>
            <p:cNvSpPr>
              <a:spLocks noChangeArrowheads="1"/>
            </p:cNvSpPr>
            <p:nvPr/>
          </p:nvSpPr>
          <p:spPr bwMode="auto">
            <a:xfrm>
              <a:off x="864" y="3248"/>
              <a:ext cx="112" cy="120"/>
            </a:xfrm>
            <a:prstGeom prst="ellipse">
              <a:avLst/>
            </a:prstGeom>
            <a:solidFill>
              <a:schemeClr val="bg1"/>
            </a:solidFill>
            <a:ln w="9525">
              <a:noFill/>
              <a:round/>
              <a:headEnd/>
              <a:tailEnd/>
            </a:ln>
            <a:effectLst/>
          </p:spPr>
          <p:txBody>
            <a:bodyPr wrap="none" anchor="ctr"/>
            <a:lstStyle/>
            <a:p>
              <a:endParaRPr lang="zh-CN" altLang="en-US"/>
            </a:p>
          </p:txBody>
        </p:sp>
        <p:sp>
          <p:nvSpPr>
            <p:cNvPr id="544807" name="Text Box 39"/>
            <p:cNvSpPr txBox="1">
              <a:spLocks noChangeArrowheads="1"/>
            </p:cNvSpPr>
            <p:nvPr/>
          </p:nvSpPr>
          <p:spPr bwMode="auto">
            <a:xfrm>
              <a:off x="805" y="3123"/>
              <a:ext cx="287" cy="28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grpSp>
        <p:nvGrpSpPr>
          <p:cNvPr id="544808" name="Group 40"/>
          <p:cNvGrpSpPr>
            <a:grpSpLocks/>
          </p:cNvGrpSpPr>
          <p:nvPr/>
        </p:nvGrpSpPr>
        <p:grpSpPr bwMode="auto">
          <a:xfrm>
            <a:off x="1085850" y="2425700"/>
            <a:ext cx="500063" cy="519113"/>
            <a:chOff x="806" y="3124"/>
            <a:chExt cx="287" cy="287"/>
          </a:xfrm>
        </p:grpSpPr>
        <p:sp>
          <p:nvSpPr>
            <p:cNvPr id="544809" name="Oval 41"/>
            <p:cNvSpPr>
              <a:spLocks noChangeArrowheads="1"/>
            </p:cNvSpPr>
            <p:nvPr/>
          </p:nvSpPr>
          <p:spPr bwMode="auto">
            <a:xfrm>
              <a:off x="864" y="3248"/>
              <a:ext cx="112" cy="120"/>
            </a:xfrm>
            <a:prstGeom prst="ellipse">
              <a:avLst/>
            </a:prstGeom>
            <a:solidFill>
              <a:schemeClr val="bg1"/>
            </a:solidFill>
            <a:ln w="9525">
              <a:noFill/>
              <a:round/>
              <a:headEnd/>
              <a:tailEnd/>
            </a:ln>
            <a:effectLst/>
          </p:spPr>
          <p:txBody>
            <a:bodyPr wrap="none" anchor="ctr"/>
            <a:lstStyle/>
            <a:p>
              <a:endParaRPr lang="zh-CN" altLang="en-US"/>
            </a:p>
          </p:txBody>
        </p:sp>
        <p:sp>
          <p:nvSpPr>
            <p:cNvPr id="544810" name="Text Box 42"/>
            <p:cNvSpPr txBox="1">
              <a:spLocks noChangeArrowheads="1"/>
            </p:cNvSpPr>
            <p:nvPr/>
          </p:nvSpPr>
          <p:spPr bwMode="auto">
            <a:xfrm>
              <a:off x="806" y="3124"/>
              <a:ext cx="287" cy="28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grpSp>
        <p:nvGrpSpPr>
          <p:cNvPr id="544811" name="Group 43"/>
          <p:cNvGrpSpPr>
            <a:grpSpLocks/>
          </p:cNvGrpSpPr>
          <p:nvPr/>
        </p:nvGrpSpPr>
        <p:grpSpPr bwMode="auto">
          <a:xfrm>
            <a:off x="1127125" y="2671763"/>
            <a:ext cx="501650" cy="519112"/>
            <a:chOff x="806" y="3124"/>
            <a:chExt cx="286" cy="288"/>
          </a:xfrm>
        </p:grpSpPr>
        <p:sp>
          <p:nvSpPr>
            <p:cNvPr id="544812" name="Oval 44"/>
            <p:cNvSpPr>
              <a:spLocks noChangeArrowheads="1"/>
            </p:cNvSpPr>
            <p:nvPr/>
          </p:nvSpPr>
          <p:spPr bwMode="auto">
            <a:xfrm>
              <a:off x="864" y="3248"/>
              <a:ext cx="112" cy="120"/>
            </a:xfrm>
            <a:prstGeom prst="ellipse">
              <a:avLst/>
            </a:prstGeom>
            <a:solidFill>
              <a:schemeClr val="bg1"/>
            </a:solidFill>
            <a:ln w="9525">
              <a:noFill/>
              <a:round/>
              <a:headEnd/>
              <a:tailEnd/>
            </a:ln>
            <a:effectLst/>
          </p:spPr>
          <p:txBody>
            <a:bodyPr wrap="none" anchor="ctr"/>
            <a:lstStyle/>
            <a:p>
              <a:endParaRPr lang="zh-CN" altLang="en-US"/>
            </a:p>
          </p:txBody>
        </p:sp>
        <p:sp>
          <p:nvSpPr>
            <p:cNvPr id="544813" name="Text Box 45"/>
            <p:cNvSpPr txBox="1">
              <a:spLocks noChangeArrowheads="1"/>
            </p:cNvSpPr>
            <p:nvPr/>
          </p:nvSpPr>
          <p:spPr bwMode="auto">
            <a:xfrm>
              <a:off x="806" y="3124"/>
              <a:ext cx="286" cy="288"/>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grpSp>
        <p:nvGrpSpPr>
          <p:cNvPr id="544814" name="Group 46"/>
          <p:cNvGrpSpPr>
            <a:grpSpLocks/>
          </p:cNvGrpSpPr>
          <p:nvPr/>
        </p:nvGrpSpPr>
        <p:grpSpPr bwMode="auto">
          <a:xfrm>
            <a:off x="4267200" y="2671763"/>
            <a:ext cx="500063" cy="519112"/>
            <a:chOff x="805" y="3124"/>
            <a:chExt cx="287" cy="288"/>
          </a:xfrm>
        </p:grpSpPr>
        <p:sp>
          <p:nvSpPr>
            <p:cNvPr id="544815" name="Oval 47"/>
            <p:cNvSpPr>
              <a:spLocks noChangeArrowheads="1"/>
            </p:cNvSpPr>
            <p:nvPr/>
          </p:nvSpPr>
          <p:spPr bwMode="auto">
            <a:xfrm>
              <a:off x="864" y="3248"/>
              <a:ext cx="112" cy="120"/>
            </a:xfrm>
            <a:prstGeom prst="ellipse">
              <a:avLst/>
            </a:prstGeom>
            <a:solidFill>
              <a:schemeClr val="bg1"/>
            </a:solidFill>
            <a:ln w="9525">
              <a:noFill/>
              <a:round/>
              <a:headEnd/>
              <a:tailEnd/>
            </a:ln>
            <a:effectLst/>
          </p:spPr>
          <p:txBody>
            <a:bodyPr wrap="none" anchor="ctr"/>
            <a:lstStyle/>
            <a:p>
              <a:endParaRPr lang="zh-CN" altLang="en-US"/>
            </a:p>
          </p:txBody>
        </p:sp>
        <p:sp>
          <p:nvSpPr>
            <p:cNvPr id="544816" name="Text Box 48"/>
            <p:cNvSpPr txBox="1">
              <a:spLocks noChangeArrowheads="1"/>
            </p:cNvSpPr>
            <p:nvPr/>
          </p:nvSpPr>
          <p:spPr bwMode="auto">
            <a:xfrm>
              <a:off x="805" y="3124"/>
              <a:ext cx="287" cy="288"/>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grpSp>
        <p:nvGrpSpPr>
          <p:cNvPr id="544817" name="Group 49"/>
          <p:cNvGrpSpPr>
            <a:grpSpLocks/>
          </p:cNvGrpSpPr>
          <p:nvPr/>
        </p:nvGrpSpPr>
        <p:grpSpPr bwMode="auto">
          <a:xfrm>
            <a:off x="2900363" y="4629150"/>
            <a:ext cx="501650" cy="519113"/>
            <a:chOff x="806" y="3124"/>
            <a:chExt cx="286" cy="287"/>
          </a:xfrm>
        </p:grpSpPr>
        <p:sp>
          <p:nvSpPr>
            <p:cNvPr id="544818" name="Oval 50"/>
            <p:cNvSpPr>
              <a:spLocks noChangeArrowheads="1"/>
            </p:cNvSpPr>
            <p:nvPr/>
          </p:nvSpPr>
          <p:spPr bwMode="auto">
            <a:xfrm>
              <a:off x="864" y="3248"/>
              <a:ext cx="112" cy="120"/>
            </a:xfrm>
            <a:prstGeom prst="ellipse">
              <a:avLst/>
            </a:prstGeom>
            <a:solidFill>
              <a:schemeClr val="bg1"/>
            </a:solidFill>
            <a:ln w="9525">
              <a:noFill/>
              <a:round/>
              <a:headEnd/>
              <a:tailEnd/>
            </a:ln>
            <a:effectLst/>
          </p:spPr>
          <p:txBody>
            <a:bodyPr wrap="none" anchor="ctr"/>
            <a:lstStyle/>
            <a:p>
              <a:endParaRPr lang="zh-CN" altLang="en-US"/>
            </a:p>
          </p:txBody>
        </p:sp>
        <p:sp>
          <p:nvSpPr>
            <p:cNvPr id="544819" name="Text Box 51"/>
            <p:cNvSpPr txBox="1">
              <a:spLocks noChangeArrowheads="1"/>
            </p:cNvSpPr>
            <p:nvPr/>
          </p:nvSpPr>
          <p:spPr bwMode="auto">
            <a:xfrm>
              <a:off x="806" y="3124"/>
              <a:ext cx="286" cy="28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p>
          </p:txBody>
        </p:sp>
      </p:grpSp>
      <p:sp>
        <p:nvSpPr>
          <p:cNvPr id="56" name="灯片编号占位符 55"/>
          <p:cNvSpPr>
            <a:spLocks noGrp="1"/>
          </p:cNvSpPr>
          <p:nvPr>
            <p:ph type="sldNum" sz="quarter" idx="12"/>
          </p:nvPr>
        </p:nvSpPr>
        <p:spPr/>
        <p:txBody>
          <a:bodyPr/>
          <a:lstStyle/>
          <a:p>
            <a:fld id="{33658E32-E280-4F3B-B91F-4FFDC8F9B0E3}" type="slidenum">
              <a:rPr lang="en-US" altLang="zh-CN" smtClean="0"/>
              <a:pPr/>
              <a:t>48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544821"/>
                                        </p:tgtEl>
                                        <p:attrNameLst>
                                          <p:attrName>style.visibility</p:attrName>
                                        </p:attrNameLst>
                                      </p:cBhvr>
                                      <p:to>
                                        <p:strVal val="visible"/>
                                      </p:to>
                                    </p:set>
                                    <p:animEffect transition="in" filter="wipe(left)">
                                      <p:cBhvr>
                                        <p:cTn id="7" dur="1000"/>
                                        <p:tgtEl>
                                          <p:spTgt spid="544821"/>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544822"/>
                                        </p:tgtEl>
                                        <p:attrNameLst>
                                          <p:attrName>style.visibility</p:attrName>
                                        </p:attrNameLst>
                                      </p:cBhvr>
                                      <p:to>
                                        <p:strVal val="visible"/>
                                      </p:to>
                                    </p:set>
                                    <p:animEffect transition="in" filter="wipe(left)">
                                      <p:cBhvr>
                                        <p:cTn id="11" dur="1000"/>
                                        <p:tgtEl>
                                          <p:spTgt spid="544822"/>
                                        </p:tgtEl>
                                      </p:cBhvr>
                                    </p:animEffect>
                                  </p:childTnLst>
                                </p:cTn>
                              </p:par>
                            </p:childTnLst>
                          </p:cTn>
                        </p:par>
                        <p:par>
                          <p:cTn id="12" fill="hold">
                            <p:stCondLst>
                              <p:cond delay="3000"/>
                            </p:stCondLst>
                            <p:childTnLst>
                              <p:par>
                                <p:cTn id="13" presetID="22" presetClass="entr" presetSubtype="1" fill="hold" nodeType="afterEffect">
                                  <p:stCondLst>
                                    <p:cond delay="500"/>
                                  </p:stCondLst>
                                  <p:childTnLst>
                                    <p:set>
                                      <p:cBhvr>
                                        <p:cTn id="14" dur="1" fill="hold">
                                          <p:stCondLst>
                                            <p:cond delay="0"/>
                                          </p:stCondLst>
                                        </p:cTn>
                                        <p:tgtEl>
                                          <p:spTgt spid="544823"/>
                                        </p:tgtEl>
                                        <p:attrNameLst>
                                          <p:attrName>style.visibility</p:attrName>
                                        </p:attrNameLst>
                                      </p:cBhvr>
                                      <p:to>
                                        <p:strVal val="visible"/>
                                      </p:to>
                                    </p:set>
                                    <p:animEffect transition="in" filter="wipe(up)">
                                      <p:cBhvr>
                                        <p:cTn id="15" dur="1000"/>
                                        <p:tgtEl>
                                          <p:spTgt spid="544823"/>
                                        </p:tgtEl>
                                      </p:cBhvr>
                                    </p:animEffect>
                                  </p:childTnLst>
                                </p:cTn>
                              </p:par>
                            </p:childTnLst>
                          </p:cTn>
                        </p:par>
                        <p:par>
                          <p:cTn id="16" fill="hold">
                            <p:stCondLst>
                              <p:cond delay="4500"/>
                            </p:stCondLst>
                            <p:childTnLst>
                              <p:par>
                                <p:cTn id="17" presetID="22" presetClass="entr" presetSubtype="1" fill="hold" nodeType="afterEffect">
                                  <p:stCondLst>
                                    <p:cond delay="500"/>
                                  </p:stCondLst>
                                  <p:childTnLst>
                                    <p:set>
                                      <p:cBhvr>
                                        <p:cTn id="18" dur="1" fill="hold">
                                          <p:stCondLst>
                                            <p:cond delay="0"/>
                                          </p:stCondLst>
                                        </p:cTn>
                                        <p:tgtEl>
                                          <p:spTgt spid="544824"/>
                                        </p:tgtEl>
                                        <p:attrNameLst>
                                          <p:attrName>style.visibility</p:attrName>
                                        </p:attrNameLst>
                                      </p:cBhvr>
                                      <p:to>
                                        <p:strVal val="visible"/>
                                      </p:to>
                                    </p:set>
                                    <p:animEffect transition="in" filter="wipe(up)">
                                      <p:cBhvr>
                                        <p:cTn id="19" dur="1000"/>
                                        <p:tgtEl>
                                          <p:spTgt spid="544824"/>
                                        </p:tgtEl>
                                      </p:cBhvr>
                                    </p:animEffect>
                                  </p:childTnLst>
                                </p:cTn>
                              </p:par>
                            </p:childTnLst>
                          </p:cTn>
                        </p:par>
                        <p:par>
                          <p:cTn id="20" fill="hold">
                            <p:stCondLst>
                              <p:cond delay="6000"/>
                            </p:stCondLst>
                            <p:childTnLst>
                              <p:par>
                                <p:cTn id="21" presetID="22" presetClass="entr" presetSubtype="4" fill="hold" nodeType="afterEffect">
                                  <p:stCondLst>
                                    <p:cond delay="500"/>
                                  </p:stCondLst>
                                  <p:childTnLst>
                                    <p:set>
                                      <p:cBhvr>
                                        <p:cTn id="22" dur="1" fill="hold">
                                          <p:stCondLst>
                                            <p:cond delay="0"/>
                                          </p:stCondLst>
                                        </p:cTn>
                                        <p:tgtEl>
                                          <p:spTgt spid="544825"/>
                                        </p:tgtEl>
                                        <p:attrNameLst>
                                          <p:attrName>style.visibility</p:attrName>
                                        </p:attrNameLst>
                                      </p:cBhvr>
                                      <p:to>
                                        <p:strVal val="visible"/>
                                      </p:to>
                                    </p:set>
                                    <p:animEffect transition="in" filter="wipe(down)">
                                      <p:cBhvr>
                                        <p:cTn id="23" dur="1000"/>
                                        <p:tgtEl>
                                          <p:spTgt spid="544825"/>
                                        </p:tgtEl>
                                      </p:cBhvr>
                                    </p:animEffect>
                                  </p:childTnLst>
                                </p:cTn>
                              </p:par>
                            </p:childTnLst>
                          </p:cTn>
                        </p:par>
                        <p:par>
                          <p:cTn id="24" fill="hold">
                            <p:stCondLst>
                              <p:cond delay="7500"/>
                            </p:stCondLst>
                            <p:childTnLst>
                              <p:par>
                                <p:cTn id="25" presetID="22" presetClass="entr" presetSubtype="8" fill="hold" nodeType="afterEffect">
                                  <p:stCondLst>
                                    <p:cond delay="500"/>
                                  </p:stCondLst>
                                  <p:childTnLst>
                                    <p:set>
                                      <p:cBhvr>
                                        <p:cTn id="26" dur="1" fill="hold">
                                          <p:stCondLst>
                                            <p:cond delay="0"/>
                                          </p:stCondLst>
                                        </p:cTn>
                                        <p:tgtEl>
                                          <p:spTgt spid="544826"/>
                                        </p:tgtEl>
                                        <p:attrNameLst>
                                          <p:attrName>style.visibility</p:attrName>
                                        </p:attrNameLst>
                                      </p:cBhvr>
                                      <p:to>
                                        <p:strVal val="visible"/>
                                      </p:to>
                                    </p:set>
                                    <p:animEffect transition="in" filter="wipe(left)">
                                      <p:cBhvr>
                                        <p:cTn id="27" dur="1000"/>
                                        <p:tgtEl>
                                          <p:spTgt spid="54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1150938" y="549275"/>
            <a:ext cx="7793037" cy="984250"/>
          </a:xfrm>
        </p:spPr>
        <p:txBody>
          <a:bodyPr/>
          <a:lstStyle/>
          <a:p>
            <a:pPr algn="ctr"/>
            <a:r>
              <a:rPr lang="zh-CN" altLang="en-US"/>
              <a:t>超媒体与超文本</a:t>
            </a:r>
          </a:p>
        </p:txBody>
      </p:sp>
      <p:sp>
        <p:nvSpPr>
          <p:cNvPr id="545795" name="Rectangle 3"/>
          <p:cNvSpPr>
            <a:spLocks noGrp="1" noChangeArrowheads="1"/>
          </p:cNvSpPr>
          <p:nvPr>
            <p:ph type="body" idx="1"/>
          </p:nvPr>
        </p:nvSpPr>
        <p:spPr>
          <a:xfrm>
            <a:off x="1042988" y="1844675"/>
            <a:ext cx="7772400" cy="1439863"/>
          </a:xfrm>
        </p:spPr>
        <p:txBody>
          <a:bodyPr/>
          <a:lstStyle/>
          <a:p>
            <a:r>
              <a:rPr lang="zh-CN" altLang="en-US" sz="2800"/>
              <a:t>万维网是</a:t>
            </a:r>
            <a:r>
              <a:rPr lang="zh-CN" altLang="en-US" sz="2800">
                <a:solidFill>
                  <a:schemeClr val="hlink"/>
                </a:solidFill>
              </a:rPr>
              <a:t>分布式超媒体</a:t>
            </a:r>
            <a:r>
              <a:rPr lang="en-US" altLang="zh-CN" sz="2800"/>
              <a:t>(hypermedia)</a:t>
            </a:r>
            <a:r>
              <a:rPr lang="zh-CN" altLang="en-US" sz="2800"/>
              <a:t>系统，它是</a:t>
            </a:r>
            <a:r>
              <a:rPr lang="zh-CN" altLang="en-US" sz="2800">
                <a:solidFill>
                  <a:schemeClr val="hlink"/>
                </a:solidFill>
              </a:rPr>
              <a:t>超文本</a:t>
            </a:r>
            <a:r>
              <a:rPr lang="en-US" altLang="zh-CN" sz="2800"/>
              <a:t>(hypertext)</a:t>
            </a:r>
            <a:r>
              <a:rPr lang="zh-CN" altLang="en-US" sz="2800"/>
              <a:t>系统的扩充。</a:t>
            </a:r>
          </a:p>
          <a:p>
            <a:r>
              <a:rPr lang="zh-CN" altLang="en-US" sz="2800"/>
              <a:t>一个超文本由多个信息源链接成。利用一个链接可使用户找到另一个文档。这些文档可以位于世界上任何一个接在因特网上的超文本系统中。超文本是万维网的基础。</a:t>
            </a:r>
          </a:p>
          <a:p>
            <a:r>
              <a:rPr lang="zh-CN" altLang="en-US" sz="2800"/>
              <a:t>超媒体与超文本的区别是文档内容不同。超文本文档仅包含文本信息，而超媒体文档还包含其他表示方式的信息，如图形、图像、声音、动画，甚至活动视频图像。</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49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57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5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1100138" y="931863"/>
            <a:ext cx="6856412" cy="768350"/>
          </a:xfrm>
        </p:spPr>
        <p:txBody>
          <a:bodyPr/>
          <a:lstStyle/>
          <a:p>
            <a:pPr algn="ctr"/>
            <a:r>
              <a:rPr lang="zh-CN" altLang="en-US">
                <a:ea typeface="Arial Unicode MS" pitchFamily="34" charset="-122"/>
                <a:cs typeface="Arial Unicode MS" pitchFamily="34" charset="-122"/>
              </a:rPr>
              <a:t>第 </a:t>
            </a:r>
            <a:r>
              <a:rPr lang="en-US" altLang="zh-CN">
                <a:ea typeface="Arial Unicode MS" pitchFamily="34" charset="-122"/>
                <a:cs typeface="Arial Unicode MS" pitchFamily="34" charset="-122"/>
              </a:rPr>
              <a:t>6 </a:t>
            </a:r>
            <a:r>
              <a:rPr lang="zh-CN" altLang="en-US">
                <a:ea typeface="Arial Unicode MS" pitchFamily="34" charset="-122"/>
                <a:cs typeface="Arial Unicode MS" pitchFamily="34" charset="-122"/>
              </a:rPr>
              <a:t>章  </a:t>
            </a:r>
            <a:r>
              <a:rPr lang="zh-CN" altLang="en-US"/>
              <a:t>应用层（续）</a:t>
            </a:r>
          </a:p>
        </p:txBody>
      </p:sp>
      <p:sp>
        <p:nvSpPr>
          <p:cNvPr id="571395" name="Rectangle 3"/>
          <p:cNvSpPr>
            <a:spLocks noGrp="1" noChangeArrowheads="1"/>
          </p:cNvSpPr>
          <p:nvPr>
            <p:ph type="body" idx="1"/>
          </p:nvPr>
        </p:nvSpPr>
        <p:spPr>
          <a:xfrm>
            <a:off x="755650" y="2017713"/>
            <a:ext cx="7993063" cy="4506912"/>
          </a:xfrm>
        </p:spPr>
        <p:txBody>
          <a:bodyPr/>
          <a:lstStyle/>
          <a:p>
            <a:pPr>
              <a:lnSpc>
                <a:spcPct val="90000"/>
              </a:lnSpc>
              <a:buFont typeface="Wingdings" pitchFamily="2" charset="2"/>
              <a:buNone/>
            </a:pPr>
            <a:r>
              <a:rPr lang="en-US" altLang="zh-CN" sz="2800" dirty="0">
                <a:solidFill>
                  <a:srgbClr val="FF0000"/>
                </a:solidFill>
              </a:rPr>
              <a:t>6.6   </a:t>
            </a:r>
            <a:r>
              <a:rPr lang="zh-CN" altLang="en-US" sz="2800" dirty="0">
                <a:solidFill>
                  <a:srgbClr val="FF0000"/>
                </a:solidFill>
              </a:rPr>
              <a:t>动态主机配置协议 </a:t>
            </a:r>
            <a:r>
              <a:rPr lang="en-US" altLang="zh-CN" sz="2800" dirty="0">
                <a:solidFill>
                  <a:srgbClr val="FF0000"/>
                </a:solidFill>
              </a:rPr>
              <a:t>DHCP </a:t>
            </a:r>
          </a:p>
          <a:p>
            <a:pPr>
              <a:lnSpc>
                <a:spcPct val="90000"/>
              </a:lnSpc>
              <a:buFont typeface="Wingdings" pitchFamily="2" charset="2"/>
              <a:buNone/>
            </a:pPr>
            <a:r>
              <a:rPr lang="en-US" altLang="zh-CN" sz="2800" dirty="0"/>
              <a:t>6.7   </a:t>
            </a:r>
            <a:r>
              <a:rPr lang="zh-CN" altLang="en-US" sz="2800" dirty="0"/>
              <a:t>简单网络管理协议 </a:t>
            </a:r>
            <a:r>
              <a:rPr lang="en-US" altLang="zh-CN" sz="2800" dirty="0"/>
              <a:t>SNMP</a:t>
            </a:r>
          </a:p>
          <a:p>
            <a:pPr>
              <a:lnSpc>
                <a:spcPct val="90000"/>
              </a:lnSpc>
              <a:buFont typeface="Wingdings" pitchFamily="2" charset="2"/>
              <a:buNone/>
            </a:pPr>
            <a:r>
              <a:rPr lang="en-US" altLang="zh-CN" sz="2800" dirty="0"/>
              <a:t>		6.7.1  </a:t>
            </a:r>
            <a:r>
              <a:rPr lang="zh-CN" altLang="en-US" sz="2800" dirty="0"/>
              <a:t>网络管理的基本概念</a:t>
            </a:r>
          </a:p>
          <a:p>
            <a:pPr>
              <a:lnSpc>
                <a:spcPct val="90000"/>
              </a:lnSpc>
              <a:buFont typeface="Wingdings" pitchFamily="2" charset="2"/>
              <a:buNone/>
            </a:pPr>
            <a:r>
              <a:rPr lang="zh-CN" altLang="en-US" sz="2800" dirty="0"/>
              <a:t>		</a:t>
            </a:r>
            <a:r>
              <a:rPr lang="en-US" altLang="zh-CN" sz="2800" dirty="0"/>
              <a:t>6.7.2  </a:t>
            </a:r>
            <a:r>
              <a:rPr lang="zh-CN" altLang="en-US" sz="2800" dirty="0"/>
              <a:t>管理信息结构 </a:t>
            </a:r>
            <a:r>
              <a:rPr lang="en-US" altLang="zh-CN" sz="2800" dirty="0"/>
              <a:t>SMI</a:t>
            </a:r>
          </a:p>
          <a:p>
            <a:pPr>
              <a:lnSpc>
                <a:spcPct val="90000"/>
              </a:lnSpc>
              <a:buFont typeface="Wingdings" pitchFamily="2" charset="2"/>
              <a:buNone/>
            </a:pPr>
            <a:r>
              <a:rPr lang="en-US" altLang="zh-CN" sz="2800" dirty="0"/>
              <a:t>    	6.7.3  </a:t>
            </a:r>
            <a:r>
              <a:rPr lang="zh-CN" altLang="en-US" sz="2800" dirty="0"/>
              <a:t>管理信息库 </a:t>
            </a:r>
            <a:r>
              <a:rPr lang="en-US" altLang="zh-CN" sz="2800" dirty="0"/>
              <a:t>MIB</a:t>
            </a:r>
          </a:p>
          <a:p>
            <a:pPr>
              <a:lnSpc>
                <a:spcPct val="90000"/>
              </a:lnSpc>
              <a:buFont typeface="Wingdings" pitchFamily="2" charset="2"/>
              <a:buNone/>
            </a:pPr>
            <a:r>
              <a:rPr lang="en-US" altLang="zh-CN" sz="2800" dirty="0"/>
              <a:t>    	6.7.4  SNMP </a:t>
            </a:r>
            <a:r>
              <a:rPr lang="zh-CN" altLang="en-US" sz="2800" dirty="0"/>
              <a:t>的协议数据单元和报文</a:t>
            </a:r>
          </a:p>
          <a:p>
            <a:pPr>
              <a:lnSpc>
                <a:spcPct val="90000"/>
              </a:lnSpc>
              <a:buFont typeface="Wingdings" pitchFamily="2" charset="2"/>
              <a:buNone/>
            </a:pPr>
            <a:r>
              <a:rPr lang="en-US" altLang="zh-CN" sz="2800" dirty="0">
                <a:solidFill>
                  <a:srgbClr val="FF0000"/>
                </a:solidFill>
              </a:rPr>
              <a:t>6.8  </a:t>
            </a:r>
            <a:r>
              <a:rPr lang="zh-CN" altLang="en-US" sz="2800" dirty="0">
                <a:solidFill>
                  <a:srgbClr val="FF0000"/>
                </a:solidFill>
              </a:rPr>
              <a:t>应用进程跨越网络的通信</a:t>
            </a:r>
          </a:p>
          <a:p>
            <a:pPr>
              <a:lnSpc>
                <a:spcPct val="90000"/>
              </a:lnSpc>
              <a:buFont typeface="Wingdings" pitchFamily="2" charset="2"/>
              <a:buNone/>
            </a:pPr>
            <a:r>
              <a:rPr lang="zh-CN" altLang="en-US" sz="2800" dirty="0"/>
              <a:t>		</a:t>
            </a:r>
            <a:r>
              <a:rPr lang="en-US" altLang="zh-CN" sz="2800" dirty="0"/>
              <a:t>6.8.1  </a:t>
            </a:r>
            <a:r>
              <a:rPr lang="zh-CN" altLang="en-US" sz="2800" dirty="0"/>
              <a:t>系统调用和应用编程接口</a:t>
            </a:r>
          </a:p>
          <a:p>
            <a:pPr>
              <a:lnSpc>
                <a:spcPct val="90000"/>
              </a:lnSpc>
              <a:buFont typeface="Wingdings" pitchFamily="2" charset="2"/>
              <a:buNone/>
            </a:pPr>
            <a:r>
              <a:rPr lang="zh-CN" altLang="en-US" sz="2800" dirty="0"/>
              <a:t>		</a:t>
            </a:r>
            <a:r>
              <a:rPr lang="en-US" altLang="zh-CN" sz="2800" dirty="0"/>
              <a:t>6.8.2  </a:t>
            </a:r>
            <a:r>
              <a:rPr lang="zh-CN" altLang="en-US" sz="2800" dirty="0"/>
              <a:t>几种常用的系统调用</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a:t>
            </a:fld>
            <a:endParaRPr lang="en-US" altLang="zh-C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042988" y="908050"/>
            <a:ext cx="6950075" cy="615950"/>
          </a:xfrm>
        </p:spPr>
        <p:txBody>
          <a:bodyPr/>
          <a:lstStyle/>
          <a:p>
            <a:pPr algn="ctr"/>
            <a:br>
              <a:rPr lang="en-US" altLang="zh-CN" sz="3600"/>
            </a:br>
            <a:r>
              <a:rPr lang="en-US" altLang="zh-CN" sz="3600"/>
              <a:t>    </a:t>
            </a:r>
            <a:r>
              <a:rPr lang="zh-CN" altLang="en-US" sz="3600"/>
              <a:t>万维网的工作方式 </a:t>
            </a:r>
          </a:p>
        </p:txBody>
      </p:sp>
      <p:sp>
        <p:nvSpPr>
          <p:cNvPr id="546819" name="Rectangle 3"/>
          <p:cNvSpPr>
            <a:spLocks noGrp="1" noChangeArrowheads="1"/>
          </p:cNvSpPr>
          <p:nvPr>
            <p:ph type="body" idx="1"/>
          </p:nvPr>
        </p:nvSpPr>
        <p:spPr>
          <a:xfrm>
            <a:off x="755650" y="1916113"/>
            <a:ext cx="8131175" cy="4105275"/>
          </a:xfrm>
        </p:spPr>
        <p:txBody>
          <a:bodyPr/>
          <a:lstStyle/>
          <a:p>
            <a:r>
              <a:rPr lang="zh-CN" altLang="en-US" sz="2800"/>
              <a:t>万维网以客户</a:t>
            </a:r>
            <a:r>
              <a:rPr lang="zh-CN" altLang="en-US" sz="2800">
                <a:sym typeface="Symbol" pitchFamily="18" charset="2"/>
              </a:rPr>
              <a:t></a:t>
            </a:r>
            <a:r>
              <a:rPr lang="zh-CN" altLang="en-US" sz="2800"/>
              <a:t>服务器方式工作。</a:t>
            </a:r>
          </a:p>
          <a:p>
            <a:r>
              <a:rPr lang="zh-CN" altLang="en-US" sz="2800">
                <a:solidFill>
                  <a:schemeClr val="hlink"/>
                </a:solidFill>
              </a:rPr>
              <a:t>浏览器</a:t>
            </a:r>
            <a:r>
              <a:rPr lang="zh-CN" altLang="en-US" sz="2800"/>
              <a:t>就是在用户计算机上的万维网</a:t>
            </a:r>
            <a:r>
              <a:rPr lang="zh-CN" altLang="en-US" sz="2800">
                <a:solidFill>
                  <a:schemeClr val="hlink"/>
                </a:solidFill>
              </a:rPr>
              <a:t>客户程序</a:t>
            </a:r>
            <a:r>
              <a:rPr lang="zh-CN" altLang="en-US" sz="2800"/>
              <a:t>。万维网文档所驻留的计算机则运行</a:t>
            </a:r>
            <a:r>
              <a:rPr lang="zh-CN" altLang="en-US" sz="2800">
                <a:solidFill>
                  <a:schemeClr val="hlink"/>
                </a:solidFill>
              </a:rPr>
              <a:t>服务器程序</a:t>
            </a:r>
            <a:r>
              <a:rPr lang="zh-CN" altLang="en-US" sz="2800"/>
              <a:t>，因此这个计算机也称为</a:t>
            </a:r>
            <a:r>
              <a:rPr lang="zh-CN" altLang="en-US" sz="2800">
                <a:solidFill>
                  <a:schemeClr val="hlink"/>
                </a:solidFill>
              </a:rPr>
              <a:t>万维网服务器</a:t>
            </a:r>
            <a:r>
              <a:rPr lang="zh-CN" altLang="en-US" sz="2800"/>
              <a:t>。</a:t>
            </a:r>
          </a:p>
          <a:p>
            <a:r>
              <a:rPr lang="zh-CN" altLang="en-US" sz="2800"/>
              <a:t>客户程序向服务器程序发出请求，服务器程序向客户程序送回客户所要的万维网文档。</a:t>
            </a:r>
          </a:p>
          <a:p>
            <a:r>
              <a:rPr lang="zh-CN" altLang="en-US" sz="2800"/>
              <a:t>在一个客户程序主窗口上显示出的万维网文档称为</a:t>
            </a:r>
            <a:r>
              <a:rPr lang="zh-CN" altLang="en-US" sz="2800">
                <a:solidFill>
                  <a:schemeClr val="hlink"/>
                </a:solidFill>
              </a:rPr>
              <a:t>页面</a:t>
            </a:r>
            <a:r>
              <a:rPr lang="en-US" altLang="zh-CN" sz="2800"/>
              <a:t>(page)</a:t>
            </a:r>
            <a:r>
              <a:rPr lang="zh-CN" altLang="en-US" sz="2800"/>
              <a:t>。</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6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6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549275"/>
            <a:ext cx="7021513" cy="911225"/>
          </a:xfrm>
        </p:spPr>
        <p:txBody>
          <a:bodyPr/>
          <a:lstStyle/>
          <a:p>
            <a:pPr algn="ctr"/>
            <a:r>
              <a:rPr lang="zh-CN" altLang="en-US"/>
              <a:t>万维网必须解决的问题 </a:t>
            </a:r>
          </a:p>
        </p:txBody>
      </p:sp>
      <p:sp>
        <p:nvSpPr>
          <p:cNvPr id="547843" name="Rectangle 3"/>
          <p:cNvSpPr>
            <a:spLocks noGrp="1" noChangeArrowheads="1"/>
          </p:cNvSpPr>
          <p:nvPr>
            <p:ph type="body" idx="1"/>
          </p:nvPr>
        </p:nvSpPr>
        <p:spPr>
          <a:xfrm>
            <a:off x="900113" y="1906588"/>
            <a:ext cx="7848600" cy="4114800"/>
          </a:xfrm>
        </p:spPr>
        <p:txBody>
          <a:bodyPr/>
          <a:lstStyle/>
          <a:p>
            <a:pPr>
              <a:buFont typeface="Wingdings" pitchFamily="2" charset="2"/>
              <a:buNone/>
            </a:pPr>
            <a:r>
              <a:rPr lang="en-US" altLang="zh-CN" sz="2800" dirty="0"/>
              <a:t>(1) </a:t>
            </a:r>
            <a:r>
              <a:rPr lang="zh-CN" altLang="en-US" sz="2800" dirty="0"/>
              <a:t>怎样</a:t>
            </a:r>
            <a:r>
              <a:rPr lang="zh-CN" altLang="en-US" sz="2800" dirty="0">
                <a:solidFill>
                  <a:srgbClr val="FF0000"/>
                </a:solidFill>
              </a:rPr>
              <a:t>标志</a:t>
            </a:r>
            <a:r>
              <a:rPr lang="zh-CN" altLang="en-US" sz="2800" dirty="0"/>
              <a:t>分布在整个因特网上的万维网文档？</a:t>
            </a:r>
            <a:r>
              <a:rPr lang="zh-CN" altLang="en-US" dirty="0"/>
              <a:t> </a:t>
            </a:r>
            <a:endParaRPr lang="zh-CN" altLang="en-US" sz="2800" dirty="0"/>
          </a:p>
          <a:p>
            <a:r>
              <a:rPr lang="zh-CN" altLang="en-US" sz="2800" dirty="0"/>
              <a:t>使用</a:t>
            </a:r>
            <a:r>
              <a:rPr lang="zh-CN" altLang="en-US" sz="2800" dirty="0">
                <a:solidFill>
                  <a:schemeClr val="hlink"/>
                </a:solidFill>
              </a:rPr>
              <a:t>统一资源定位符</a:t>
            </a:r>
            <a:r>
              <a:rPr lang="zh-CN" altLang="en-US" sz="2800" dirty="0"/>
              <a:t> </a:t>
            </a:r>
            <a:r>
              <a:rPr lang="en-US" altLang="zh-CN" sz="2800" dirty="0"/>
              <a:t>URL (Uniform Resource Locator)</a:t>
            </a:r>
            <a:r>
              <a:rPr lang="zh-CN" altLang="en-US" sz="2800" dirty="0"/>
              <a:t>来标志万维网上的各种文档。</a:t>
            </a:r>
          </a:p>
          <a:p>
            <a:r>
              <a:rPr lang="zh-CN" altLang="en-US" sz="2800" dirty="0"/>
              <a:t>使每一个文档在整个因特网的范围内具有唯一的标识符 </a:t>
            </a:r>
            <a:r>
              <a:rPr lang="en-US" altLang="zh-CN" sz="2800" dirty="0"/>
              <a:t>URL</a:t>
            </a:r>
            <a:r>
              <a:rPr lang="zh-CN" altLang="en-US" sz="2800" dirty="0"/>
              <a:t>。</a:t>
            </a:r>
            <a:r>
              <a:rPr lang="zh-CN" altLang="en-US"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51</a:t>
            </a:fld>
            <a:endParaRPr lang="en-US" altLang="zh-C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1295400" y="549275"/>
            <a:ext cx="7021513" cy="911225"/>
          </a:xfrm>
        </p:spPr>
        <p:txBody>
          <a:bodyPr/>
          <a:lstStyle/>
          <a:p>
            <a:pPr algn="ctr"/>
            <a:r>
              <a:rPr lang="zh-CN" altLang="en-US"/>
              <a:t>万维网必须解决的问题 </a:t>
            </a:r>
          </a:p>
        </p:txBody>
      </p:sp>
      <p:sp>
        <p:nvSpPr>
          <p:cNvPr id="631811" name="Rectangle 3"/>
          <p:cNvSpPr>
            <a:spLocks noGrp="1" noChangeArrowheads="1"/>
          </p:cNvSpPr>
          <p:nvPr>
            <p:ph type="body" idx="1"/>
          </p:nvPr>
        </p:nvSpPr>
        <p:spPr>
          <a:xfrm>
            <a:off x="1258888" y="1906588"/>
            <a:ext cx="7489825" cy="4114800"/>
          </a:xfrm>
        </p:spPr>
        <p:txBody>
          <a:bodyPr/>
          <a:lstStyle/>
          <a:p>
            <a:pPr algn="just">
              <a:buFont typeface="Wingdings" pitchFamily="2" charset="2"/>
              <a:buNone/>
            </a:pPr>
            <a:r>
              <a:rPr lang="en-US" altLang="zh-CN" sz="2800" dirty="0"/>
              <a:t>(2) </a:t>
            </a:r>
            <a:r>
              <a:rPr lang="zh-CN" altLang="en-US" sz="2800" dirty="0"/>
              <a:t>用何</a:t>
            </a:r>
            <a:r>
              <a:rPr lang="zh-CN" altLang="en-US" sz="2800" dirty="0">
                <a:solidFill>
                  <a:srgbClr val="FF0000"/>
                </a:solidFill>
              </a:rPr>
              <a:t>协议</a:t>
            </a:r>
            <a:r>
              <a:rPr lang="zh-CN" altLang="en-US" sz="2800" dirty="0"/>
              <a:t>实现万维网上各种超链的链接？</a:t>
            </a:r>
            <a:r>
              <a:rPr lang="zh-CN" altLang="en-US" dirty="0"/>
              <a:t> </a:t>
            </a:r>
            <a:endParaRPr lang="zh-CN" altLang="en-US" sz="2800" dirty="0"/>
          </a:p>
          <a:p>
            <a:pPr algn="just"/>
            <a:r>
              <a:rPr lang="zh-CN" altLang="en-US" sz="2800" dirty="0"/>
              <a:t>在万维网客户程序与万维网服务器程序之间进行交互所使用的协议，是</a:t>
            </a:r>
            <a:r>
              <a:rPr lang="zh-CN" altLang="en-US" sz="2800" dirty="0">
                <a:solidFill>
                  <a:schemeClr val="hlink"/>
                </a:solidFill>
              </a:rPr>
              <a:t>超文本传送协议</a:t>
            </a:r>
            <a:r>
              <a:rPr lang="zh-CN" altLang="en-US" sz="2800" dirty="0"/>
              <a:t> </a:t>
            </a:r>
            <a:r>
              <a:rPr lang="en-US" altLang="zh-CN" sz="2800" dirty="0"/>
              <a:t>HTTP (</a:t>
            </a:r>
            <a:r>
              <a:rPr lang="en-US" altLang="zh-CN" sz="2800" dirty="0" err="1"/>
              <a:t>HyperText</a:t>
            </a:r>
            <a:r>
              <a:rPr lang="en-US" altLang="zh-CN" sz="2800" dirty="0"/>
              <a:t> Transfer Protocol)</a:t>
            </a:r>
            <a:r>
              <a:rPr lang="zh-CN" altLang="en-US" sz="2800" dirty="0"/>
              <a:t>。</a:t>
            </a:r>
          </a:p>
          <a:p>
            <a:pPr algn="just"/>
            <a:r>
              <a:rPr lang="en-US" altLang="zh-CN" sz="2800" dirty="0"/>
              <a:t>HTTP </a:t>
            </a:r>
            <a:r>
              <a:rPr lang="zh-CN" altLang="en-US" sz="2800" dirty="0"/>
              <a:t>是一个应用层协议，它使用 </a:t>
            </a:r>
            <a:r>
              <a:rPr lang="en-US" altLang="zh-CN" sz="2800" dirty="0"/>
              <a:t>TCP </a:t>
            </a:r>
            <a:r>
              <a:rPr lang="zh-CN" altLang="en-US" sz="2800" dirty="0"/>
              <a:t>连接进行可靠的传送。</a:t>
            </a:r>
            <a:r>
              <a:rPr lang="zh-CN" altLang="en-US" dirty="0"/>
              <a:t> </a:t>
            </a:r>
            <a:endParaRPr lang="zh-CN" altLang="en-US" sz="2800" dirty="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52</a:t>
            </a:fld>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a:xfrm>
            <a:off x="1295400" y="549275"/>
            <a:ext cx="7021513" cy="911225"/>
          </a:xfrm>
        </p:spPr>
        <p:txBody>
          <a:bodyPr/>
          <a:lstStyle/>
          <a:p>
            <a:pPr algn="ctr"/>
            <a:r>
              <a:rPr lang="zh-CN" altLang="en-US"/>
              <a:t>万维网必须解决的问题 </a:t>
            </a:r>
          </a:p>
        </p:txBody>
      </p:sp>
      <p:sp>
        <p:nvSpPr>
          <p:cNvPr id="632835" name="Rectangle 3"/>
          <p:cNvSpPr>
            <a:spLocks noGrp="1" noChangeArrowheads="1"/>
          </p:cNvSpPr>
          <p:nvPr>
            <p:ph type="body" idx="1"/>
          </p:nvPr>
        </p:nvSpPr>
        <p:spPr>
          <a:xfrm>
            <a:off x="1258888" y="1906588"/>
            <a:ext cx="7489825" cy="4114800"/>
          </a:xfrm>
        </p:spPr>
        <p:txBody>
          <a:bodyPr/>
          <a:lstStyle/>
          <a:p>
            <a:pPr algn="just">
              <a:buFont typeface="Wingdings" pitchFamily="2" charset="2"/>
              <a:buNone/>
            </a:pPr>
            <a:r>
              <a:rPr lang="en-US" altLang="zh-CN" sz="2800" dirty="0"/>
              <a:t>(3) </a:t>
            </a:r>
            <a:r>
              <a:rPr lang="zh-CN" altLang="en-US" sz="2800" dirty="0"/>
              <a:t>怎样使各种万维网文档都能在因特网上的各种计算机上</a:t>
            </a:r>
            <a:r>
              <a:rPr lang="zh-CN" altLang="en-US" sz="2800" dirty="0">
                <a:solidFill>
                  <a:srgbClr val="FF0000"/>
                </a:solidFill>
              </a:rPr>
              <a:t>显示</a:t>
            </a:r>
            <a:r>
              <a:rPr lang="zh-CN" altLang="en-US" sz="2800" dirty="0"/>
              <a:t>出来，同时使用户清楚地知道在什么地方存在着超链？</a:t>
            </a:r>
            <a:r>
              <a:rPr lang="zh-CN" altLang="en-US" dirty="0"/>
              <a:t> </a:t>
            </a:r>
            <a:endParaRPr lang="zh-CN" altLang="en-US" sz="2800" dirty="0"/>
          </a:p>
          <a:p>
            <a:pPr algn="just"/>
            <a:r>
              <a:rPr lang="zh-CN" altLang="en-US" sz="2800" dirty="0">
                <a:solidFill>
                  <a:schemeClr val="hlink"/>
                </a:solidFill>
              </a:rPr>
              <a:t>超文本标记语言</a:t>
            </a:r>
            <a:r>
              <a:rPr lang="zh-CN" altLang="en-US" sz="2800" dirty="0"/>
              <a:t> </a:t>
            </a:r>
            <a:r>
              <a:rPr lang="en-US" altLang="zh-CN" sz="2800" dirty="0"/>
              <a:t>HTML (</a:t>
            </a:r>
            <a:r>
              <a:rPr lang="en-US" altLang="zh-CN" sz="2800" dirty="0" err="1"/>
              <a:t>HyperText</a:t>
            </a:r>
            <a:r>
              <a:rPr lang="en-US" altLang="zh-CN" sz="2800" dirty="0"/>
              <a:t> Markup Language)</a:t>
            </a:r>
            <a:r>
              <a:rPr lang="zh-CN" altLang="en-US" sz="2800" dirty="0"/>
              <a:t>使得万维网页面的设计者可以很方便地用一个超链从本页面的某处链接到因特网上的任何一个万维网页面，并且能够在自己的计算机屏幕上将这些页面显示出来。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53</a:t>
            </a:fld>
            <a:endParaRPr lang="en-US" altLang="zh-C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1295400" y="549275"/>
            <a:ext cx="7021513" cy="911225"/>
          </a:xfrm>
        </p:spPr>
        <p:txBody>
          <a:bodyPr/>
          <a:lstStyle/>
          <a:p>
            <a:pPr algn="ctr"/>
            <a:r>
              <a:rPr lang="zh-CN" altLang="en-US"/>
              <a:t>万维网必须解决的问题 </a:t>
            </a:r>
          </a:p>
        </p:txBody>
      </p:sp>
      <p:sp>
        <p:nvSpPr>
          <p:cNvPr id="633859" name="Rectangle 3"/>
          <p:cNvSpPr>
            <a:spLocks noGrp="1" noChangeArrowheads="1"/>
          </p:cNvSpPr>
          <p:nvPr>
            <p:ph type="body" idx="1"/>
          </p:nvPr>
        </p:nvSpPr>
        <p:spPr>
          <a:xfrm>
            <a:off x="1258888" y="1906588"/>
            <a:ext cx="7489825" cy="4114800"/>
          </a:xfrm>
        </p:spPr>
        <p:txBody>
          <a:bodyPr/>
          <a:lstStyle/>
          <a:p>
            <a:pPr algn="just">
              <a:buFont typeface="Wingdings" pitchFamily="2" charset="2"/>
              <a:buNone/>
            </a:pPr>
            <a:r>
              <a:rPr lang="en-US" altLang="zh-CN" sz="2800" dirty="0"/>
              <a:t>(4) </a:t>
            </a:r>
            <a:r>
              <a:rPr lang="zh-CN" altLang="en-US" sz="2800" dirty="0"/>
              <a:t>怎样使用户能够很方便地</a:t>
            </a:r>
            <a:r>
              <a:rPr lang="zh-CN" altLang="en-US" sz="2800" dirty="0">
                <a:solidFill>
                  <a:srgbClr val="FF0000"/>
                </a:solidFill>
              </a:rPr>
              <a:t>找到所需的信息</a:t>
            </a:r>
            <a:r>
              <a:rPr lang="zh-CN" altLang="en-US" sz="2800" dirty="0"/>
              <a:t>？ </a:t>
            </a:r>
            <a:endParaRPr lang="zh-CN" altLang="en-US" sz="2400" dirty="0"/>
          </a:p>
          <a:p>
            <a:pPr algn="just"/>
            <a:r>
              <a:rPr lang="zh-CN" altLang="en-US" sz="2800" dirty="0"/>
              <a:t>为了在万维网上方便地查找信息，用户可使用各种的搜索工具（即搜索引擎）。</a:t>
            </a:r>
            <a:r>
              <a:rPr lang="zh-CN" altLang="en-US"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54</a:t>
            </a:fld>
            <a:endParaRPr lang="en-US" alt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algn="ctr"/>
            <a:r>
              <a:rPr lang="en-US" altLang="zh-CN"/>
              <a:t>6.4.2  </a:t>
            </a:r>
            <a:r>
              <a:rPr lang="zh-CN" altLang="en-US"/>
              <a:t>统一资源定位符 </a:t>
            </a:r>
            <a:r>
              <a:rPr lang="en-US" altLang="zh-CN"/>
              <a:t>URL</a:t>
            </a:r>
            <a:br>
              <a:rPr lang="en-US" altLang="zh-CN"/>
            </a:br>
            <a:r>
              <a:rPr lang="en-US" altLang="zh-CN" sz="4000"/>
              <a:t>1. URL</a:t>
            </a:r>
            <a:r>
              <a:rPr lang="zh-CN" altLang="en-US" sz="4000"/>
              <a:t>的格式</a:t>
            </a:r>
          </a:p>
        </p:txBody>
      </p:sp>
      <p:sp>
        <p:nvSpPr>
          <p:cNvPr id="548867" name="Rectangle 3"/>
          <p:cNvSpPr>
            <a:spLocks noGrp="1" noChangeArrowheads="1"/>
          </p:cNvSpPr>
          <p:nvPr>
            <p:ph type="body" idx="1"/>
          </p:nvPr>
        </p:nvSpPr>
        <p:spPr>
          <a:xfrm>
            <a:off x="684213" y="1917700"/>
            <a:ext cx="8131175" cy="4535488"/>
          </a:xfrm>
        </p:spPr>
        <p:txBody>
          <a:bodyPr/>
          <a:lstStyle/>
          <a:p>
            <a:r>
              <a:rPr lang="zh-CN" altLang="en-US" sz="2800" dirty="0"/>
              <a:t>统一资源定位符 </a:t>
            </a:r>
            <a:r>
              <a:rPr lang="en-US" altLang="zh-CN" sz="2800" dirty="0"/>
              <a:t>URL </a:t>
            </a:r>
            <a:r>
              <a:rPr lang="zh-CN" altLang="en-US" sz="2800" dirty="0"/>
              <a:t>是对可以从因特网上得到的资源的位置和访问方法的一种简洁的表示。</a:t>
            </a:r>
          </a:p>
          <a:p>
            <a:r>
              <a:rPr lang="en-US" altLang="zh-CN" sz="2800" dirty="0"/>
              <a:t>URL </a:t>
            </a:r>
            <a:r>
              <a:rPr lang="zh-CN" altLang="en-US" sz="2800" dirty="0"/>
              <a:t>给资源的位置提供一种抽象的识别方法，并用这种方法给资源定位。</a:t>
            </a:r>
          </a:p>
          <a:p>
            <a:r>
              <a:rPr lang="zh-CN" altLang="en-US" sz="2800" dirty="0"/>
              <a:t>只要能够对资源定位，系统就可以对资源进行各种操作，如存取、更新、替换和查找其属性。</a:t>
            </a:r>
          </a:p>
          <a:p>
            <a:r>
              <a:rPr lang="en-US" altLang="zh-CN" sz="2800" dirty="0"/>
              <a:t>URL </a:t>
            </a:r>
            <a:r>
              <a:rPr lang="zh-CN" altLang="en-US" sz="2800" dirty="0"/>
              <a:t>相当于一个</a:t>
            </a:r>
            <a:r>
              <a:rPr lang="zh-CN" altLang="en-US" sz="2800" dirty="0">
                <a:solidFill>
                  <a:srgbClr val="FF0000"/>
                </a:solidFill>
              </a:rPr>
              <a:t>文件名在网络范围的扩展</a:t>
            </a:r>
            <a:r>
              <a:rPr lang="zh-CN" altLang="en-US" sz="2800" dirty="0"/>
              <a:t>。因此 </a:t>
            </a:r>
            <a:r>
              <a:rPr lang="en-US" altLang="zh-CN" sz="2800" dirty="0"/>
              <a:t>URL </a:t>
            </a:r>
            <a:r>
              <a:rPr lang="zh-CN" altLang="en-US" sz="2800" dirty="0"/>
              <a:t>是与因特网相连的机器上的任何可访问对象的一个指针。</a:t>
            </a:r>
            <a:r>
              <a:rPr lang="zh-CN" altLang="en-US" dirty="0"/>
              <a:t> </a:t>
            </a:r>
            <a:r>
              <a:rPr lang="zh-CN" altLang="en-US" sz="2800" dirty="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55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8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8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8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1150938" y="692150"/>
            <a:ext cx="7237412" cy="839788"/>
          </a:xfrm>
        </p:spPr>
        <p:txBody>
          <a:bodyPr/>
          <a:lstStyle/>
          <a:p>
            <a:pPr algn="ctr"/>
            <a:r>
              <a:rPr lang="en-US" altLang="zh-CN"/>
              <a:t>URL </a:t>
            </a:r>
            <a:r>
              <a:rPr lang="zh-CN" altLang="en-US"/>
              <a:t>的一般形式 </a:t>
            </a:r>
          </a:p>
        </p:txBody>
      </p:sp>
      <p:sp>
        <p:nvSpPr>
          <p:cNvPr id="549891" name="Rectangle 3"/>
          <p:cNvSpPr>
            <a:spLocks noGrp="1" noChangeArrowheads="1"/>
          </p:cNvSpPr>
          <p:nvPr>
            <p:ph type="body" idx="1"/>
          </p:nvPr>
        </p:nvSpPr>
        <p:spPr>
          <a:xfrm>
            <a:off x="1042988" y="1990725"/>
            <a:ext cx="7772400" cy="1943100"/>
          </a:xfrm>
        </p:spPr>
        <p:txBody>
          <a:bodyPr/>
          <a:lstStyle/>
          <a:p>
            <a:r>
              <a:rPr lang="zh-CN" altLang="en-US" sz="2800"/>
              <a:t>由以冒号隔开的两大部分组成，并且在 </a:t>
            </a:r>
            <a:r>
              <a:rPr lang="en-US" altLang="zh-CN" sz="2800"/>
              <a:t>URL </a:t>
            </a:r>
            <a:r>
              <a:rPr lang="zh-CN" altLang="en-US" sz="2800"/>
              <a:t>中的字符对大写或小写没有要求。</a:t>
            </a:r>
          </a:p>
          <a:p>
            <a:r>
              <a:rPr lang="en-US" altLang="zh-CN" sz="2800"/>
              <a:t>URL </a:t>
            </a:r>
            <a:r>
              <a:rPr lang="zh-CN" altLang="en-US" sz="2800"/>
              <a:t>的一般形式是：</a:t>
            </a:r>
          </a:p>
        </p:txBody>
      </p:sp>
      <p:sp>
        <p:nvSpPr>
          <p:cNvPr id="549913" name="Text Box 25"/>
          <p:cNvSpPr txBox="1">
            <a:spLocks noChangeArrowheads="1"/>
          </p:cNvSpPr>
          <p:nvPr/>
        </p:nvSpPr>
        <p:spPr bwMode="auto">
          <a:xfrm>
            <a:off x="2122488" y="3548063"/>
            <a:ext cx="5257800" cy="528637"/>
          </a:xfrm>
          <a:prstGeom prst="rect">
            <a:avLst/>
          </a:prstGeom>
          <a:solidFill>
            <a:srgbClr val="CCECFF"/>
          </a:solidFill>
          <a:ln w="9525">
            <a:solidFill>
              <a:srgbClr val="333399"/>
            </a:solidFill>
            <a:miter lim="800000"/>
            <a:headEnd/>
            <a:tailEnd/>
          </a:ln>
          <a:effectLst/>
        </p:spPr>
        <p:txBody>
          <a:bodyPr>
            <a:spAutoFit/>
          </a:bodyPr>
          <a:lstStyle/>
          <a:p>
            <a:pPr algn="ctr"/>
            <a:r>
              <a:rPr lang="en-US" altLang="zh-CN" sz="2800">
                <a:solidFill>
                  <a:srgbClr val="333399"/>
                </a:solidFill>
                <a:latin typeface="Arial" charset="0"/>
                <a:ea typeface="黑体" pitchFamily="2" charset="-122"/>
              </a:rPr>
              <a:t>&lt;</a:t>
            </a:r>
            <a:r>
              <a:rPr lang="zh-CN" altLang="en-US" sz="2800">
                <a:solidFill>
                  <a:srgbClr val="333399"/>
                </a:solidFill>
                <a:latin typeface="Arial" charset="0"/>
                <a:ea typeface="黑体" pitchFamily="2" charset="-122"/>
              </a:rPr>
              <a:t>协议</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主机</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端口</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路径</a:t>
            </a:r>
            <a:r>
              <a:rPr lang="en-US" altLang="zh-CN" sz="2800">
                <a:solidFill>
                  <a:srgbClr val="333399"/>
                </a:solidFill>
                <a:latin typeface="Arial" charset="0"/>
                <a:ea typeface="黑体" pitchFamily="2" charset="-122"/>
              </a:rPr>
              <a:t>&gt; </a:t>
            </a:r>
          </a:p>
        </p:txBody>
      </p:sp>
      <p:grpSp>
        <p:nvGrpSpPr>
          <p:cNvPr id="549919" name="Group 31"/>
          <p:cNvGrpSpPr>
            <a:grpSpLocks/>
          </p:cNvGrpSpPr>
          <p:nvPr/>
        </p:nvGrpSpPr>
        <p:grpSpPr bwMode="auto">
          <a:xfrm>
            <a:off x="2411413" y="4076700"/>
            <a:ext cx="6486525" cy="2106613"/>
            <a:chOff x="1519" y="2568"/>
            <a:chExt cx="4086" cy="1327"/>
          </a:xfrm>
        </p:grpSpPr>
        <p:sp>
          <p:nvSpPr>
            <p:cNvPr id="549914" name="Line 26"/>
            <p:cNvSpPr>
              <a:spLocks noChangeShapeType="1"/>
            </p:cNvSpPr>
            <p:nvPr/>
          </p:nvSpPr>
          <p:spPr bwMode="auto">
            <a:xfrm>
              <a:off x="1519" y="2568"/>
              <a:ext cx="499" cy="0"/>
            </a:xfrm>
            <a:prstGeom prst="line">
              <a:avLst/>
            </a:prstGeom>
            <a:noFill/>
            <a:ln w="38100">
              <a:solidFill>
                <a:schemeClr val="hlink"/>
              </a:solidFill>
              <a:round/>
              <a:headEnd/>
              <a:tailEnd/>
            </a:ln>
            <a:effectLst/>
          </p:spPr>
          <p:txBody>
            <a:bodyPr/>
            <a:lstStyle/>
            <a:p>
              <a:endParaRPr lang="zh-CN" altLang="en-US"/>
            </a:p>
          </p:txBody>
        </p:sp>
        <p:sp>
          <p:nvSpPr>
            <p:cNvPr id="549915" name="Freeform 27"/>
            <p:cNvSpPr>
              <a:spLocks/>
            </p:cNvSpPr>
            <p:nvPr/>
          </p:nvSpPr>
          <p:spPr bwMode="auto">
            <a:xfrm>
              <a:off x="1791" y="2568"/>
              <a:ext cx="385" cy="726"/>
            </a:xfrm>
            <a:custGeom>
              <a:avLst/>
              <a:gdLst/>
              <a:ahLst/>
              <a:cxnLst>
                <a:cxn ang="0">
                  <a:pos x="0" y="0"/>
                </a:cxn>
                <a:cxn ang="0">
                  <a:pos x="0" y="726"/>
                </a:cxn>
                <a:cxn ang="0">
                  <a:pos x="771" y="726"/>
                </a:cxn>
              </a:cxnLst>
              <a:rect l="0" t="0" r="r" b="b"/>
              <a:pathLst>
                <a:path w="771" h="726">
                  <a:moveTo>
                    <a:pt x="0" y="0"/>
                  </a:moveTo>
                  <a:lnTo>
                    <a:pt x="0" y="726"/>
                  </a:lnTo>
                  <a:lnTo>
                    <a:pt x="771" y="726"/>
                  </a:lnTo>
                </a:path>
              </a:pathLst>
            </a:custGeom>
            <a:noFill/>
            <a:ln w="38100" cmpd="sng">
              <a:solidFill>
                <a:schemeClr val="hlink"/>
              </a:solidFill>
              <a:round/>
              <a:headEnd/>
              <a:tailEnd/>
            </a:ln>
            <a:effectLst/>
          </p:spPr>
          <p:txBody>
            <a:bodyPr/>
            <a:lstStyle/>
            <a:p>
              <a:endParaRPr lang="zh-CN" altLang="en-US"/>
            </a:p>
          </p:txBody>
        </p:sp>
        <p:sp>
          <p:nvSpPr>
            <p:cNvPr id="549916" name="AutoShape 28"/>
            <p:cNvSpPr>
              <a:spLocks/>
            </p:cNvSpPr>
            <p:nvPr/>
          </p:nvSpPr>
          <p:spPr bwMode="auto">
            <a:xfrm>
              <a:off x="2176" y="2841"/>
              <a:ext cx="82" cy="907"/>
            </a:xfrm>
            <a:prstGeom prst="leftBrace">
              <a:avLst>
                <a:gd name="adj1" fmla="val 92175"/>
                <a:gd name="adj2" fmla="val 50000"/>
              </a:avLst>
            </a:prstGeom>
            <a:noFill/>
            <a:ln w="28575">
              <a:solidFill>
                <a:schemeClr val="hlink"/>
              </a:solidFill>
              <a:round/>
              <a:headEnd/>
              <a:tailEnd/>
            </a:ln>
            <a:effectLst/>
          </p:spPr>
          <p:txBody>
            <a:bodyPr wrap="none" anchor="ctr"/>
            <a:lstStyle/>
            <a:p>
              <a:endParaRPr lang="zh-CN" altLang="en-US"/>
            </a:p>
          </p:txBody>
        </p:sp>
        <p:sp>
          <p:nvSpPr>
            <p:cNvPr id="549917" name="Text Box 29"/>
            <p:cNvSpPr txBox="1">
              <a:spLocks noChangeArrowheads="1"/>
            </p:cNvSpPr>
            <p:nvPr/>
          </p:nvSpPr>
          <p:spPr bwMode="auto">
            <a:xfrm>
              <a:off x="2328" y="2625"/>
              <a:ext cx="3277" cy="1270"/>
            </a:xfrm>
            <a:prstGeom prst="rect">
              <a:avLst/>
            </a:prstGeom>
            <a:noFill/>
            <a:ln w="9525">
              <a:noFill/>
              <a:miter lim="800000"/>
              <a:headEnd/>
              <a:tailEnd/>
            </a:ln>
            <a:effectLst/>
          </p:spPr>
          <p:txBody>
            <a:bodyPr wrap="none">
              <a:spAutoFit/>
            </a:bodyPr>
            <a:lstStyle/>
            <a:p>
              <a:pPr>
                <a:lnSpc>
                  <a:spcPct val="150000"/>
                </a:lnSpc>
              </a:pPr>
              <a:r>
                <a:rPr lang="en-US" altLang="zh-CN" sz="2800">
                  <a:solidFill>
                    <a:srgbClr val="333399"/>
                  </a:solidFill>
                  <a:latin typeface="Arial" charset="0"/>
                  <a:ea typeface="黑体" pitchFamily="2" charset="-122"/>
                </a:rPr>
                <a:t>ftp —— </a:t>
              </a:r>
              <a:r>
                <a:rPr lang="zh-CN" altLang="en-US" sz="2800">
                  <a:solidFill>
                    <a:srgbClr val="333399"/>
                  </a:solidFill>
                  <a:latin typeface="Arial" charset="0"/>
                  <a:ea typeface="黑体" pitchFamily="2" charset="-122"/>
                </a:rPr>
                <a:t>文件传送协议 </a:t>
              </a:r>
              <a:r>
                <a:rPr lang="en-US" altLang="zh-CN" sz="2800">
                  <a:solidFill>
                    <a:srgbClr val="333399"/>
                  </a:solidFill>
                  <a:latin typeface="Arial" charset="0"/>
                  <a:ea typeface="黑体" pitchFamily="2" charset="-122"/>
                </a:rPr>
                <a:t>FTP</a:t>
              </a:r>
            </a:p>
            <a:p>
              <a:pPr>
                <a:lnSpc>
                  <a:spcPct val="150000"/>
                </a:lnSpc>
              </a:pPr>
              <a:r>
                <a:rPr lang="en-US" altLang="zh-CN" sz="2800">
                  <a:solidFill>
                    <a:srgbClr val="333399"/>
                  </a:solidFill>
                  <a:latin typeface="Arial" charset="0"/>
                  <a:ea typeface="黑体" pitchFamily="2" charset="-122"/>
                </a:rPr>
                <a:t>http —— </a:t>
              </a:r>
              <a:r>
                <a:rPr lang="zh-CN" altLang="en-US" sz="2800">
                  <a:solidFill>
                    <a:srgbClr val="333399"/>
                  </a:solidFill>
                  <a:latin typeface="Arial" charset="0"/>
                  <a:ea typeface="黑体" pitchFamily="2" charset="-122"/>
                </a:rPr>
                <a:t>超文本传送协议 </a:t>
              </a:r>
              <a:r>
                <a:rPr lang="en-US" altLang="zh-CN" sz="2800">
                  <a:solidFill>
                    <a:srgbClr val="333399"/>
                  </a:solidFill>
                  <a:latin typeface="Arial" charset="0"/>
                  <a:ea typeface="黑体" pitchFamily="2" charset="-122"/>
                </a:rPr>
                <a:t>HTTP</a:t>
              </a:r>
            </a:p>
            <a:p>
              <a:pPr>
                <a:lnSpc>
                  <a:spcPct val="150000"/>
                </a:lnSpc>
              </a:pPr>
              <a:r>
                <a:rPr lang="en-US" altLang="zh-CN" sz="2800">
                  <a:solidFill>
                    <a:srgbClr val="333399"/>
                  </a:solidFill>
                  <a:latin typeface="Arial" charset="0"/>
                  <a:ea typeface="黑体" pitchFamily="2" charset="-122"/>
                </a:rPr>
                <a:t>News —— USENET </a:t>
              </a:r>
              <a:r>
                <a:rPr lang="zh-CN" altLang="en-US" sz="2800">
                  <a:solidFill>
                    <a:srgbClr val="333399"/>
                  </a:solidFill>
                  <a:latin typeface="Arial" charset="0"/>
                  <a:ea typeface="黑体" pitchFamily="2" charset="-122"/>
                </a:rPr>
                <a:t>新闻</a:t>
              </a:r>
            </a:p>
          </p:txBody>
        </p:sp>
      </p:grpSp>
      <p:sp>
        <p:nvSpPr>
          <p:cNvPr id="12" name="灯片编号占位符 11"/>
          <p:cNvSpPr>
            <a:spLocks noGrp="1"/>
          </p:cNvSpPr>
          <p:nvPr>
            <p:ph type="sldNum" sz="quarter" idx="12"/>
          </p:nvPr>
        </p:nvSpPr>
        <p:spPr/>
        <p:txBody>
          <a:bodyPr/>
          <a:lstStyle/>
          <a:p>
            <a:fld id="{33658E32-E280-4F3B-B91F-4FFDC8F9B0E3}" type="slidenum">
              <a:rPr lang="en-US" altLang="zh-CN" smtClean="0"/>
              <a:pPr/>
              <a:t>56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549919"/>
                                        </p:tgtEl>
                                        <p:attrNameLst>
                                          <p:attrName>style.visibility</p:attrName>
                                        </p:attrNameLst>
                                      </p:cBhvr>
                                      <p:to>
                                        <p:strVal val="visible"/>
                                      </p:to>
                                    </p:set>
                                    <p:animEffect transition="in" filter="wipe(up)">
                                      <p:cBhvr>
                                        <p:cTn id="7" dur="1000"/>
                                        <p:tgtEl>
                                          <p:spTgt spid="549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1150938" y="692150"/>
            <a:ext cx="7237412" cy="839788"/>
          </a:xfrm>
        </p:spPr>
        <p:txBody>
          <a:bodyPr/>
          <a:lstStyle/>
          <a:p>
            <a:pPr algn="ctr"/>
            <a:r>
              <a:rPr lang="en-US" altLang="zh-CN"/>
              <a:t>URL </a:t>
            </a:r>
            <a:r>
              <a:rPr lang="zh-CN" altLang="en-US"/>
              <a:t>的一般形式（续） </a:t>
            </a:r>
          </a:p>
        </p:txBody>
      </p:sp>
      <p:sp>
        <p:nvSpPr>
          <p:cNvPr id="634883" name="Rectangle 3"/>
          <p:cNvSpPr>
            <a:spLocks noGrp="1" noChangeArrowheads="1"/>
          </p:cNvSpPr>
          <p:nvPr>
            <p:ph type="body" idx="1"/>
          </p:nvPr>
        </p:nvSpPr>
        <p:spPr>
          <a:xfrm>
            <a:off x="1042988" y="1990725"/>
            <a:ext cx="7772400" cy="1943100"/>
          </a:xfrm>
        </p:spPr>
        <p:txBody>
          <a:bodyPr/>
          <a:lstStyle/>
          <a:p>
            <a:r>
              <a:rPr lang="zh-CN" altLang="en-US" sz="2800"/>
              <a:t>由以冒号隔开的两大部分组成，并且在 </a:t>
            </a:r>
            <a:r>
              <a:rPr lang="en-US" altLang="zh-CN" sz="2800"/>
              <a:t>URL </a:t>
            </a:r>
            <a:r>
              <a:rPr lang="zh-CN" altLang="en-US" sz="2800"/>
              <a:t>中的字符对大写或小写没有要求。</a:t>
            </a:r>
          </a:p>
          <a:p>
            <a:r>
              <a:rPr lang="en-US" altLang="zh-CN" sz="2800"/>
              <a:t>URL </a:t>
            </a:r>
            <a:r>
              <a:rPr lang="zh-CN" altLang="en-US" sz="2800"/>
              <a:t>的一般形式是：</a:t>
            </a:r>
          </a:p>
        </p:txBody>
      </p:sp>
      <p:sp>
        <p:nvSpPr>
          <p:cNvPr id="634884" name="Text Box 4"/>
          <p:cNvSpPr txBox="1">
            <a:spLocks noChangeArrowheads="1"/>
          </p:cNvSpPr>
          <p:nvPr/>
        </p:nvSpPr>
        <p:spPr bwMode="auto">
          <a:xfrm>
            <a:off x="1979613" y="3548063"/>
            <a:ext cx="5256212" cy="528637"/>
          </a:xfrm>
          <a:prstGeom prst="rect">
            <a:avLst/>
          </a:prstGeom>
          <a:solidFill>
            <a:srgbClr val="CCECFF"/>
          </a:solidFill>
          <a:ln w="9525">
            <a:solidFill>
              <a:srgbClr val="333399"/>
            </a:solidFill>
            <a:miter lim="800000"/>
            <a:headEnd/>
            <a:tailEnd/>
          </a:ln>
          <a:effectLst/>
        </p:spPr>
        <p:txBody>
          <a:bodyPr>
            <a:spAutoFit/>
          </a:bodyPr>
          <a:lstStyle/>
          <a:p>
            <a:pPr algn="ctr"/>
            <a:r>
              <a:rPr lang="en-US" altLang="zh-CN" sz="2800">
                <a:solidFill>
                  <a:srgbClr val="333399"/>
                </a:solidFill>
                <a:latin typeface="Arial" charset="0"/>
                <a:ea typeface="黑体" pitchFamily="2" charset="-122"/>
              </a:rPr>
              <a:t>&lt;</a:t>
            </a:r>
            <a:r>
              <a:rPr lang="zh-CN" altLang="en-US" sz="2800">
                <a:solidFill>
                  <a:srgbClr val="333399"/>
                </a:solidFill>
                <a:latin typeface="Arial" charset="0"/>
                <a:ea typeface="黑体" pitchFamily="2" charset="-122"/>
              </a:rPr>
              <a:t>协议</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主机</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端口</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路径</a:t>
            </a:r>
            <a:r>
              <a:rPr lang="en-US" altLang="zh-CN" sz="2800">
                <a:solidFill>
                  <a:srgbClr val="333399"/>
                </a:solidFill>
                <a:latin typeface="Arial" charset="0"/>
                <a:ea typeface="黑体" pitchFamily="2" charset="-122"/>
              </a:rPr>
              <a:t>&gt; </a:t>
            </a:r>
          </a:p>
        </p:txBody>
      </p:sp>
      <p:grpSp>
        <p:nvGrpSpPr>
          <p:cNvPr id="634889" name="Group 9"/>
          <p:cNvGrpSpPr>
            <a:grpSpLocks/>
          </p:cNvGrpSpPr>
          <p:nvPr/>
        </p:nvGrpSpPr>
        <p:grpSpPr bwMode="auto">
          <a:xfrm>
            <a:off x="3635375" y="4076700"/>
            <a:ext cx="5262563" cy="1368425"/>
            <a:chOff x="2381" y="2568"/>
            <a:chExt cx="3315" cy="862"/>
          </a:xfrm>
        </p:grpSpPr>
        <p:sp>
          <p:nvSpPr>
            <p:cNvPr id="634885" name="Line 5"/>
            <p:cNvSpPr>
              <a:spLocks noChangeShapeType="1"/>
            </p:cNvSpPr>
            <p:nvPr/>
          </p:nvSpPr>
          <p:spPr bwMode="auto">
            <a:xfrm>
              <a:off x="2381" y="2568"/>
              <a:ext cx="635" cy="0"/>
            </a:xfrm>
            <a:prstGeom prst="line">
              <a:avLst/>
            </a:prstGeom>
            <a:noFill/>
            <a:ln w="38100">
              <a:solidFill>
                <a:schemeClr val="hlink"/>
              </a:solidFill>
              <a:round/>
              <a:headEnd/>
              <a:tailEnd/>
            </a:ln>
            <a:effectLst/>
          </p:spPr>
          <p:txBody>
            <a:bodyPr/>
            <a:lstStyle/>
            <a:p>
              <a:endParaRPr lang="zh-CN" altLang="en-US"/>
            </a:p>
          </p:txBody>
        </p:sp>
        <p:sp>
          <p:nvSpPr>
            <p:cNvPr id="634886" name="Freeform 6"/>
            <p:cNvSpPr>
              <a:spLocks/>
            </p:cNvSpPr>
            <p:nvPr/>
          </p:nvSpPr>
          <p:spPr bwMode="auto">
            <a:xfrm>
              <a:off x="2653" y="2568"/>
              <a:ext cx="408" cy="408"/>
            </a:xfrm>
            <a:custGeom>
              <a:avLst/>
              <a:gdLst/>
              <a:ahLst/>
              <a:cxnLst>
                <a:cxn ang="0">
                  <a:pos x="0" y="0"/>
                </a:cxn>
                <a:cxn ang="0">
                  <a:pos x="0" y="726"/>
                </a:cxn>
                <a:cxn ang="0">
                  <a:pos x="771" y="726"/>
                </a:cxn>
              </a:cxnLst>
              <a:rect l="0" t="0" r="r" b="b"/>
              <a:pathLst>
                <a:path w="771" h="726">
                  <a:moveTo>
                    <a:pt x="0" y="0"/>
                  </a:moveTo>
                  <a:lnTo>
                    <a:pt x="0" y="726"/>
                  </a:lnTo>
                  <a:lnTo>
                    <a:pt x="771" y="726"/>
                  </a:lnTo>
                </a:path>
              </a:pathLst>
            </a:custGeom>
            <a:noFill/>
            <a:ln w="38100" cmpd="sng">
              <a:solidFill>
                <a:schemeClr val="hlink"/>
              </a:solidFill>
              <a:round/>
              <a:headEnd/>
              <a:tailEnd/>
            </a:ln>
            <a:effectLst/>
          </p:spPr>
          <p:txBody>
            <a:bodyPr/>
            <a:lstStyle/>
            <a:p>
              <a:endParaRPr lang="zh-CN" altLang="en-US"/>
            </a:p>
          </p:txBody>
        </p:sp>
        <p:sp>
          <p:nvSpPr>
            <p:cNvPr id="634888" name="Text Box 8"/>
            <p:cNvSpPr txBox="1">
              <a:spLocks noChangeArrowheads="1"/>
            </p:cNvSpPr>
            <p:nvPr/>
          </p:nvSpPr>
          <p:spPr bwMode="auto">
            <a:xfrm>
              <a:off x="3016" y="2834"/>
              <a:ext cx="2680" cy="596"/>
            </a:xfrm>
            <a:prstGeom prst="rect">
              <a:avLst/>
            </a:prstGeom>
            <a:noFill/>
            <a:ln w="9525">
              <a:noFill/>
              <a:miter lim="800000"/>
              <a:headEnd/>
              <a:tailEnd/>
            </a:ln>
            <a:effectLst/>
          </p:spPr>
          <p:txBody>
            <a:bodyPr wrap="none">
              <a:spAutoFit/>
            </a:bodyPr>
            <a:lstStyle/>
            <a:p>
              <a:r>
                <a:rPr lang="en-US" altLang="zh-CN" sz="2800">
                  <a:solidFill>
                    <a:srgbClr val="333399"/>
                  </a:solidFill>
                  <a:latin typeface="Arial" charset="0"/>
                  <a:ea typeface="黑体" pitchFamily="2" charset="-122"/>
                </a:rPr>
                <a:t>&lt;</a:t>
              </a:r>
              <a:r>
                <a:rPr lang="zh-CN" altLang="en-US" sz="2800">
                  <a:solidFill>
                    <a:srgbClr val="333399"/>
                  </a:solidFill>
                  <a:latin typeface="Arial" charset="0"/>
                  <a:ea typeface="黑体" pitchFamily="2" charset="-122"/>
                </a:rPr>
                <a:t>主机</a:t>
              </a:r>
              <a:r>
                <a:rPr lang="en-US" altLang="zh-CN" sz="2800">
                  <a:solidFill>
                    <a:srgbClr val="333399"/>
                  </a:solidFill>
                  <a:latin typeface="Arial" charset="0"/>
                  <a:ea typeface="黑体" pitchFamily="2" charset="-122"/>
                </a:rPr>
                <a:t>&gt; </a:t>
              </a:r>
              <a:r>
                <a:rPr lang="zh-CN" altLang="en-US" sz="2800">
                  <a:solidFill>
                    <a:srgbClr val="333399"/>
                  </a:solidFill>
                  <a:latin typeface="Arial" charset="0"/>
                  <a:ea typeface="黑体" pitchFamily="2" charset="-122"/>
                </a:rPr>
                <a:t>是存放资源的主机</a:t>
              </a:r>
            </a:p>
            <a:p>
              <a:r>
                <a:rPr lang="zh-CN" altLang="en-US" sz="2800">
                  <a:solidFill>
                    <a:srgbClr val="333399"/>
                  </a:solidFill>
                  <a:latin typeface="Arial" charset="0"/>
                  <a:ea typeface="黑体" pitchFamily="2" charset="-122"/>
                </a:rPr>
                <a:t>在因特网中的域名</a:t>
              </a:r>
            </a:p>
          </p:txBody>
        </p:sp>
      </p:grpSp>
      <p:sp>
        <p:nvSpPr>
          <p:cNvPr id="11" name="灯片编号占位符 10"/>
          <p:cNvSpPr>
            <a:spLocks noGrp="1"/>
          </p:cNvSpPr>
          <p:nvPr>
            <p:ph type="sldNum" sz="quarter" idx="12"/>
          </p:nvPr>
        </p:nvSpPr>
        <p:spPr/>
        <p:txBody>
          <a:bodyPr/>
          <a:lstStyle/>
          <a:p>
            <a:fld id="{33658E32-E280-4F3B-B91F-4FFDC8F9B0E3}" type="slidenum">
              <a:rPr lang="en-US" altLang="zh-CN" smtClean="0"/>
              <a:pPr/>
              <a:t>57</a:t>
            </a:fld>
            <a:endParaRPr lang="en-US" altLang="zh-C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a:xfrm>
            <a:off x="1150938" y="692150"/>
            <a:ext cx="7237412" cy="839788"/>
          </a:xfrm>
        </p:spPr>
        <p:txBody>
          <a:bodyPr/>
          <a:lstStyle/>
          <a:p>
            <a:pPr algn="ctr"/>
            <a:r>
              <a:rPr lang="en-US" altLang="zh-CN"/>
              <a:t>URL </a:t>
            </a:r>
            <a:r>
              <a:rPr lang="zh-CN" altLang="en-US"/>
              <a:t>的一般形式（续） </a:t>
            </a:r>
          </a:p>
        </p:txBody>
      </p:sp>
      <p:sp>
        <p:nvSpPr>
          <p:cNvPr id="635907" name="Rectangle 3"/>
          <p:cNvSpPr>
            <a:spLocks noGrp="1" noChangeArrowheads="1"/>
          </p:cNvSpPr>
          <p:nvPr>
            <p:ph type="body" idx="1"/>
          </p:nvPr>
        </p:nvSpPr>
        <p:spPr>
          <a:xfrm>
            <a:off x="1042988" y="1990725"/>
            <a:ext cx="7772400" cy="1943100"/>
          </a:xfrm>
        </p:spPr>
        <p:txBody>
          <a:bodyPr/>
          <a:lstStyle/>
          <a:p>
            <a:r>
              <a:rPr lang="zh-CN" altLang="en-US" sz="2800"/>
              <a:t>由以冒号隔开的两大部分组成，并且在 </a:t>
            </a:r>
            <a:r>
              <a:rPr lang="en-US" altLang="zh-CN" sz="2800"/>
              <a:t>URL </a:t>
            </a:r>
            <a:r>
              <a:rPr lang="zh-CN" altLang="en-US" sz="2800"/>
              <a:t>中的字符对大写或小写没有要求。</a:t>
            </a:r>
          </a:p>
          <a:p>
            <a:r>
              <a:rPr lang="en-US" altLang="zh-CN" sz="2800"/>
              <a:t>URL </a:t>
            </a:r>
            <a:r>
              <a:rPr lang="zh-CN" altLang="en-US" sz="2800"/>
              <a:t>的一般形式是：</a:t>
            </a:r>
          </a:p>
        </p:txBody>
      </p:sp>
      <p:sp>
        <p:nvSpPr>
          <p:cNvPr id="635908" name="Text Box 4"/>
          <p:cNvSpPr txBox="1">
            <a:spLocks noChangeArrowheads="1"/>
          </p:cNvSpPr>
          <p:nvPr/>
        </p:nvSpPr>
        <p:spPr bwMode="auto">
          <a:xfrm>
            <a:off x="2124075" y="3548063"/>
            <a:ext cx="5257800" cy="528637"/>
          </a:xfrm>
          <a:prstGeom prst="rect">
            <a:avLst/>
          </a:prstGeom>
          <a:solidFill>
            <a:srgbClr val="CCECFF"/>
          </a:solidFill>
          <a:ln w="9525">
            <a:solidFill>
              <a:srgbClr val="333399"/>
            </a:solidFill>
            <a:miter lim="800000"/>
            <a:headEnd/>
            <a:tailEnd/>
          </a:ln>
          <a:effectLst/>
        </p:spPr>
        <p:txBody>
          <a:bodyPr>
            <a:spAutoFit/>
          </a:bodyPr>
          <a:lstStyle/>
          <a:p>
            <a:pPr algn="ctr"/>
            <a:r>
              <a:rPr lang="en-US" altLang="zh-CN" sz="2800">
                <a:solidFill>
                  <a:srgbClr val="333399"/>
                </a:solidFill>
                <a:latin typeface="Arial" charset="0"/>
                <a:ea typeface="黑体" pitchFamily="2" charset="-122"/>
              </a:rPr>
              <a:t>&lt;</a:t>
            </a:r>
            <a:r>
              <a:rPr lang="zh-CN" altLang="en-US" sz="2800">
                <a:solidFill>
                  <a:srgbClr val="333399"/>
                </a:solidFill>
                <a:latin typeface="Arial" charset="0"/>
                <a:ea typeface="黑体" pitchFamily="2" charset="-122"/>
              </a:rPr>
              <a:t>协议</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主机</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端口</a:t>
            </a:r>
            <a:r>
              <a:rPr lang="en-US" altLang="zh-CN" sz="2800">
                <a:solidFill>
                  <a:srgbClr val="333399"/>
                </a:solidFill>
                <a:latin typeface="Arial" charset="0"/>
                <a:ea typeface="黑体" pitchFamily="2" charset="-122"/>
              </a:rPr>
              <a:t>&gt;/&lt;</a:t>
            </a:r>
            <a:r>
              <a:rPr lang="zh-CN" altLang="en-US" sz="2800">
                <a:solidFill>
                  <a:srgbClr val="333399"/>
                </a:solidFill>
                <a:latin typeface="Arial" charset="0"/>
                <a:ea typeface="黑体" pitchFamily="2" charset="-122"/>
              </a:rPr>
              <a:t>路径</a:t>
            </a:r>
            <a:r>
              <a:rPr lang="en-US" altLang="zh-CN" sz="2800">
                <a:solidFill>
                  <a:srgbClr val="333399"/>
                </a:solidFill>
                <a:latin typeface="Arial" charset="0"/>
                <a:ea typeface="黑体" pitchFamily="2" charset="-122"/>
              </a:rPr>
              <a:t>&gt;</a:t>
            </a:r>
          </a:p>
        </p:txBody>
      </p:sp>
      <p:grpSp>
        <p:nvGrpSpPr>
          <p:cNvPr id="635912" name="Group 8"/>
          <p:cNvGrpSpPr>
            <a:grpSpLocks/>
          </p:cNvGrpSpPr>
          <p:nvPr/>
        </p:nvGrpSpPr>
        <p:grpSpPr bwMode="auto">
          <a:xfrm>
            <a:off x="4932363" y="4076700"/>
            <a:ext cx="3816350" cy="920750"/>
            <a:chOff x="3107" y="2568"/>
            <a:chExt cx="2404" cy="580"/>
          </a:xfrm>
        </p:grpSpPr>
        <p:sp>
          <p:nvSpPr>
            <p:cNvPr id="635909" name="Line 5"/>
            <p:cNvSpPr>
              <a:spLocks noChangeShapeType="1"/>
            </p:cNvSpPr>
            <p:nvPr/>
          </p:nvSpPr>
          <p:spPr bwMode="auto">
            <a:xfrm>
              <a:off x="3107" y="2568"/>
              <a:ext cx="1406" cy="0"/>
            </a:xfrm>
            <a:prstGeom prst="line">
              <a:avLst/>
            </a:prstGeom>
            <a:noFill/>
            <a:ln w="38100">
              <a:solidFill>
                <a:schemeClr val="hlink"/>
              </a:solidFill>
              <a:round/>
              <a:headEnd/>
              <a:tailEnd/>
            </a:ln>
            <a:effectLst/>
          </p:spPr>
          <p:txBody>
            <a:bodyPr/>
            <a:lstStyle/>
            <a:p>
              <a:endParaRPr lang="zh-CN" altLang="en-US"/>
            </a:p>
          </p:txBody>
        </p:sp>
        <p:sp>
          <p:nvSpPr>
            <p:cNvPr id="635910" name="Freeform 6"/>
            <p:cNvSpPr>
              <a:spLocks/>
            </p:cNvSpPr>
            <p:nvPr/>
          </p:nvSpPr>
          <p:spPr bwMode="auto">
            <a:xfrm>
              <a:off x="3833" y="2568"/>
              <a:ext cx="408" cy="408"/>
            </a:xfrm>
            <a:custGeom>
              <a:avLst/>
              <a:gdLst/>
              <a:ahLst/>
              <a:cxnLst>
                <a:cxn ang="0">
                  <a:pos x="0" y="0"/>
                </a:cxn>
                <a:cxn ang="0">
                  <a:pos x="0" y="726"/>
                </a:cxn>
                <a:cxn ang="0">
                  <a:pos x="771" y="726"/>
                </a:cxn>
              </a:cxnLst>
              <a:rect l="0" t="0" r="r" b="b"/>
              <a:pathLst>
                <a:path w="771" h="726">
                  <a:moveTo>
                    <a:pt x="0" y="0"/>
                  </a:moveTo>
                  <a:lnTo>
                    <a:pt x="0" y="726"/>
                  </a:lnTo>
                  <a:lnTo>
                    <a:pt x="771" y="726"/>
                  </a:lnTo>
                </a:path>
              </a:pathLst>
            </a:custGeom>
            <a:noFill/>
            <a:ln w="38100" cmpd="sng">
              <a:solidFill>
                <a:schemeClr val="hlink"/>
              </a:solidFill>
              <a:round/>
              <a:headEnd/>
              <a:tailEnd/>
            </a:ln>
            <a:effectLst/>
          </p:spPr>
          <p:txBody>
            <a:bodyPr/>
            <a:lstStyle/>
            <a:p>
              <a:endParaRPr lang="zh-CN" altLang="en-US"/>
            </a:p>
          </p:txBody>
        </p:sp>
        <p:sp>
          <p:nvSpPr>
            <p:cNvPr id="635911" name="Text Box 7"/>
            <p:cNvSpPr txBox="1">
              <a:spLocks noChangeArrowheads="1"/>
            </p:cNvSpPr>
            <p:nvPr/>
          </p:nvSpPr>
          <p:spPr bwMode="auto">
            <a:xfrm>
              <a:off x="4275" y="2821"/>
              <a:ext cx="1236" cy="327"/>
            </a:xfrm>
            <a:prstGeom prst="rect">
              <a:avLst/>
            </a:prstGeom>
            <a:noFill/>
            <a:ln w="9525">
              <a:noFill/>
              <a:miter lim="800000"/>
              <a:headEnd/>
              <a:tailEnd/>
            </a:ln>
            <a:effectLst/>
          </p:spPr>
          <p:txBody>
            <a:bodyPr wrap="none">
              <a:spAutoFit/>
            </a:bodyPr>
            <a:lstStyle/>
            <a:p>
              <a:r>
                <a:rPr lang="zh-CN" altLang="en-US" sz="2800">
                  <a:solidFill>
                    <a:srgbClr val="333399"/>
                  </a:solidFill>
                  <a:latin typeface="Arial" charset="0"/>
                  <a:ea typeface="黑体" pitchFamily="2" charset="-122"/>
                </a:rPr>
                <a:t>有时可省略</a:t>
              </a:r>
            </a:p>
          </p:txBody>
        </p:sp>
      </p:grpSp>
      <p:sp>
        <p:nvSpPr>
          <p:cNvPr id="11" name="灯片编号占位符 10"/>
          <p:cNvSpPr>
            <a:spLocks noGrp="1"/>
          </p:cNvSpPr>
          <p:nvPr>
            <p:ph type="sldNum" sz="quarter" idx="12"/>
          </p:nvPr>
        </p:nvSpPr>
        <p:spPr/>
        <p:txBody>
          <a:bodyPr/>
          <a:lstStyle/>
          <a:p>
            <a:fld id="{33658E32-E280-4F3B-B91F-4FFDC8F9B0E3}" type="slidenum">
              <a:rPr lang="en-US" altLang="zh-CN" smtClean="0"/>
              <a:pPr/>
              <a:t>58</a:t>
            </a:fld>
            <a:endParaRPr lang="en-US" altLang="zh-CN"/>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ChangeArrowheads="1"/>
          </p:cNvSpPr>
          <p:nvPr/>
        </p:nvSpPr>
        <p:spPr bwMode="auto">
          <a:xfrm>
            <a:off x="1403350" y="2551113"/>
            <a:ext cx="5832475" cy="792162"/>
          </a:xfrm>
          <a:prstGeom prst="rect">
            <a:avLst/>
          </a:prstGeom>
          <a:solidFill>
            <a:srgbClr val="CCECFF"/>
          </a:solidFill>
          <a:ln w="9525">
            <a:solidFill>
              <a:srgbClr val="333399"/>
            </a:solidFill>
            <a:miter lim="800000"/>
            <a:headEnd/>
            <a:tailEnd/>
          </a:ln>
          <a:effectLst/>
        </p:spPr>
        <p:txBody>
          <a:bodyPr wrap="none" anchor="ctr"/>
          <a:lstStyle/>
          <a:p>
            <a:endParaRPr lang="zh-CN" altLang="en-US"/>
          </a:p>
        </p:txBody>
      </p:sp>
      <p:sp>
        <p:nvSpPr>
          <p:cNvPr id="641027" name="Rectangle 3"/>
          <p:cNvSpPr>
            <a:spLocks noGrp="1" noChangeArrowheads="1"/>
          </p:cNvSpPr>
          <p:nvPr>
            <p:ph type="title"/>
          </p:nvPr>
        </p:nvSpPr>
        <p:spPr/>
        <p:txBody>
          <a:bodyPr/>
          <a:lstStyle/>
          <a:p>
            <a:pPr algn="ctr"/>
            <a:r>
              <a:rPr lang="zh-CN" altLang="en-US"/>
              <a:t>使用 </a:t>
            </a:r>
            <a:r>
              <a:rPr lang="en-US" altLang="zh-CN"/>
              <a:t>HTTP </a:t>
            </a:r>
            <a:r>
              <a:rPr lang="zh-CN" altLang="en-US"/>
              <a:t>的 </a:t>
            </a:r>
            <a:r>
              <a:rPr lang="en-US" altLang="zh-CN"/>
              <a:t>URL</a:t>
            </a:r>
          </a:p>
        </p:txBody>
      </p:sp>
      <p:sp>
        <p:nvSpPr>
          <p:cNvPr id="641028" name="Rectangle 4"/>
          <p:cNvSpPr>
            <a:spLocks noGrp="1" noChangeArrowheads="1"/>
          </p:cNvSpPr>
          <p:nvPr>
            <p:ph type="body" idx="1"/>
          </p:nvPr>
        </p:nvSpPr>
        <p:spPr>
          <a:xfrm>
            <a:off x="1042988" y="1974850"/>
            <a:ext cx="7772400" cy="1368425"/>
          </a:xfrm>
        </p:spPr>
        <p:txBody>
          <a:bodyPr/>
          <a:lstStyle/>
          <a:p>
            <a:r>
              <a:rPr lang="zh-CN" altLang="en-US" sz="2800"/>
              <a:t>使用 </a:t>
            </a:r>
            <a:r>
              <a:rPr lang="en-US" altLang="zh-CN" sz="2800"/>
              <a:t>HTTP </a:t>
            </a:r>
            <a:r>
              <a:rPr lang="zh-CN" altLang="en-US" sz="2800"/>
              <a:t>的 </a:t>
            </a:r>
            <a:r>
              <a:rPr lang="en-US" altLang="zh-CN" sz="2800"/>
              <a:t>URL </a:t>
            </a:r>
            <a:r>
              <a:rPr lang="zh-CN" altLang="en-US" sz="2800"/>
              <a:t>的一般形式</a:t>
            </a:r>
          </a:p>
          <a:p>
            <a:pPr>
              <a:spcBef>
                <a:spcPct val="50000"/>
              </a:spcBef>
              <a:buFont typeface="Wingdings" pitchFamily="2" charset="2"/>
              <a:buNone/>
            </a:pPr>
            <a:r>
              <a:rPr lang="zh-CN" altLang="en-US"/>
              <a:t>       </a:t>
            </a:r>
            <a:r>
              <a:rPr lang="en-US" altLang="zh-CN" sz="2800"/>
              <a:t>http://&lt;</a:t>
            </a:r>
            <a:r>
              <a:rPr lang="zh-CN" altLang="en-US" sz="2800"/>
              <a:t>主机</a:t>
            </a:r>
            <a:r>
              <a:rPr lang="en-US" altLang="zh-CN" sz="2800"/>
              <a:t>&gt;:&lt;</a:t>
            </a:r>
            <a:r>
              <a:rPr lang="zh-CN" altLang="en-US" sz="2800"/>
              <a:t>端口</a:t>
            </a:r>
            <a:r>
              <a:rPr lang="en-US" altLang="zh-CN" sz="2800"/>
              <a:t>&gt;/&lt;</a:t>
            </a:r>
            <a:r>
              <a:rPr lang="zh-CN" altLang="en-US" sz="2800"/>
              <a:t>路径</a:t>
            </a:r>
            <a:r>
              <a:rPr lang="en-US" altLang="zh-CN" sz="2800"/>
              <a:t>&gt;</a:t>
            </a:r>
            <a:r>
              <a:rPr lang="en-US" altLang="zh-CN"/>
              <a:t> </a:t>
            </a:r>
            <a:endParaRPr lang="en-US" altLang="zh-CN" sz="2800"/>
          </a:p>
        </p:txBody>
      </p:sp>
      <p:grpSp>
        <p:nvGrpSpPr>
          <p:cNvPr id="641033" name="Group 9"/>
          <p:cNvGrpSpPr>
            <a:grpSpLocks/>
          </p:cNvGrpSpPr>
          <p:nvPr/>
        </p:nvGrpSpPr>
        <p:grpSpPr bwMode="auto">
          <a:xfrm>
            <a:off x="539750" y="2641600"/>
            <a:ext cx="3798888" cy="1522413"/>
            <a:chOff x="340" y="1664"/>
            <a:chExt cx="2393" cy="959"/>
          </a:xfrm>
        </p:grpSpPr>
        <p:grpSp>
          <p:nvGrpSpPr>
            <p:cNvPr id="641029" name="Group 5"/>
            <p:cNvGrpSpPr>
              <a:grpSpLocks/>
            </p:cNvGrpSpPr>
            <p:nvPr/>
          </p:nvGrpSpPr>
          <p:grpSpPr bwMode="auto">
            <a:xfrm>
              <a:off x="1156" y="1664"/>
              <a:ext cx="457" cy="681"/>
              <a:chOff x="1156" y="1570"/>
              <a:chExt cx="335" cy="681"/>
            </a:xfrm>
          </p:grpSpPr>
          <p:sp>
            <p:nvSpPr>
              <p:cNvPr id="641030" name="Rectangle 6"/>
              <p:cNvSpPr>
                <a:spLocks noChangeArrowheads="1"/>
              </p:cNvSpPr>
              <p:nvPr/>
            </p:nvSpPr>
            <p:spPr bwMode="auto">
              <a:xfrm>
                <a:off x="1156" y="1570"/>
                <a:ext cx="335" cy="361"/>
              </a:xfrm>
              <a:prstGeom prst="rect">
                <a:avLst/>
              </a:prstGeom>
              <a:noFill/>
              <a:ln w="38100">
                <a:solidFill>
                  <a:schemeClr val="hlink"/>
                </a:solidFill>
                <a:miter lim="800000"/>
                <a:headEnd/>
                <a:tailEnd/>
              </a:ln>
              <a:effectLst/>
            </p:spPr>
            <p:txBody>
              <a:bodyPr wrap="none" anchor="ctr"/>
              <a:lstStyle/>
              <a:p>
                <a:endParaRPr lang="zh-CN" altLang="en-US"/>
              </a:p>
            </p:txBody>
          </p:sp>
          <p:sp>
            <p:nvSpPr>
              <p:cNvPr id="641031" name="Line 7"/>
              <p:cNvSpPr>
                <a:spLocks noChangeShapeType="1"/>
              </p:cNvSpPr>
              <p:nvPr/>
            </p:nvSpPr>
            <p:spPr bwMode="auto">
              <a:xfrm flipV="1">
                <a:off x="1338" y="1933"/>
                <a:ext cx="0" cy="318"/>
              </a:xfrm>
              <a:prstGeom prst="line">
                <a:avLst/>
              </a:prstGeom>
              <a:noFill/>
              <a:ln w="38100">
                <a:solidFill>
                  <a:schemeClr val="hlink"/>
                </a:solidFill>
                <a:round/>
                <a:headEnd/>
                <a:tailEnd type="triangle" w="med" len="med"/>
              </a:ln>
              <a:effectLst/>
            </p:spPr>
            <p:txBody>
              <a:bodyPr/>
              <a:lstStyle/>
              <a:p>
                <a:endParaRPr lang="zh-CN" altLang="en-US"/>
              </a:p>
            </p:txBody>
          </p:sp>
        </p:grpSp>
        <p:sp>
          <p:nvSpPr>
            <p:cNvPr id="641032" name="Text Box 8"/>
            <p:cNvSpPr txBox="1">
              <a:spLocks noChangeArrowheads="1"/>
            </p:cNvSpPr>
            <p:nvPr/>
          </p:nvSpPr>
          <p:spPr bwMode="auto">
            <a:xfrm>
              <a:off x="340" y="2296"/>
              <a:ext cx="2393" cy="327"/>
            </a:xfrm>
            <a:prstGeom prst="rect">
              <a:avLst/>
            </a:prstGeom>
            <a:noFill/>
            <a:ln w="9525">
              <a:noFill/>
              <a:miter lim="800000"/>
              <a:headEnd/>
              <a:tailEnd/>
            </a:ln>
            <a:effectLst/>
          </p:spPr>
          <p:txBody>
            <a:bodyPr wrap="none">
              <a:spAutoFit/>
            </a:bodyPr>
            <a:lstStyle/>
            <a:p>
              <a:r>
                <a:rPr lang="zh-CN" altLang="en-US" sz="2800">
                  <a:solidFill>
                    <a:srgbClr val="333399"/>
                  </a:solidFill>
                  <a:latin typeface="Arial" charset="0"/>
                  <a:ea typeface="黑体" pitchFamily="2" charset="-122"/>
                </a:rPr>
                <a:t>这表示使用 </a:t>
              </a:r>
              <a:r>
                <a:rPr lang="en-US" altLang="zh-CN" sz="2800">
                  <a:solidFill>
                    <a:srgbClr val="333399"/>
                  </a:solidFill>
                  <a:latin typeface="Arial" charset="0"/>
                  <a:ea typeface="黑体" pitchFamily="2" charset="-122"/>
                </a:rPr>
                <a:t>HTTP </a:t>
              </a:r>
              <a:r>
                <a:rPr lang="zh-CN" altLang="en-US" sz="2800">
                  <a:solidFill>
                    <a:srgbClr val="333399"/>
                  </a:solidFill>
                  <a:latin typeface="Arial" charset="0"/>
                  <a:ea typeface="黑体" pitchFamily="2" charset="-122"/>
                </a:rPr>
                <a:t>协议</a:t>
              </a:r>
            </a:p>
          </p:txBody>
        </p:sp>
      </p:grpSp>
      <p:sp>
        <p:nvSpPr>
          <p:cNvPr id="12" name="灯片编号占位符 11"/>
          <p:cNvSpPr>
            <a:spLocks noGrp="1"/>
          </p:cNvSpPr>
          <p:nvPr>
            <p:ph type="sldNum" sz="quarter" idx="12"/>
          </p:nvPr>
        </p:nvSpPr>
        <p:spPr/>
        <p:txBody>
          <a:bodyPr/>
          <a:lstStyle/>
          <a:p>
            <a:fld id="{33658E32-E280-4F3B-B91F-4FFDC8F9B0E3}" type="slidenum">
              <a:rPr lang="en-US" altLang="zh-CN" smtClean="0"/>
              <a:pPr/>
              <a:t>59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10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100138" y="931863"/>
            <a:ext cx="6856412" cy="768350"/>
          </a:xfrm>
        </p:spPr>
        <p:txBody>
          <a:bodyPr/>
          <a:lstStyle/>
          <a:p>
            <a:pPr algn="ctr"/>
            <a:r>
              <a:rPr lang="zh-CN" altLang="en-US"/>
              <a:t>应用层协议的特点 </a:t>
            </a:r>
          </a:p>
        </p:txBody>
      </p:sp>
      <p:sp>
        <p:nvSpPr>
          <p:cNvPr id="123907" name="Rectangle 3"/>
          <p:cNvSpPr>
            <a:spLocks noGrp="1" noChangeArrowheads="1"/>
          </p:cNvSpPr>
          <p:nvPr>
            <p:ph type="body" idx="1"/>
          </p:nvPr>
        </p:nvSpPr>
        <p:spPr>
          <a:xfrm>
            <a:off x="971550" y="1844675"/>
            <a:ext cx="7983538" cy="4679950"/>
          </a:xfrm>
        </p:spPr>
        <p:txBody>
          <a:bodyPr/>
          <a:lstStyle/>
          <a:p>
            <a:pPr algn="just"/>
            <a:r>
              <a:rPr lang="zh-CN" altLang="en-US" sz="2800" dirty="0">
                <a:latin typeface="黑体" pitchFamily="2" charset="-122"/>
              </a:rPr>
              <a:t>每个应用层协议都是为了解决某一类应用问题，而问题的解决又往往是通过位于不同主机中的多个应用进程之间的通信和协同工作来完成的。应用层的具体内容就是规定应用进程在通信时所遵循的协议。</a:t>
            </a:r>
          </a:p>
          <a:p>
            <a:pPr algn="just"/>
            <a:r>
              <a:rPr lang="zh-CN" altLang="en-US" sz="2800" dirty="0"/>
              <a:t>应用层的许多协议都是基于</a:t>
            </a:r>
            <a:r>
              <a:rPr lang="zh-CN" altLang="en-US" sz="2800" dirty="0">
                <a:solidFill>
                  <a:srgbClr val="FF0000"/>
                </a:solidFill>
              </a:rPr>
              <a:t>客户服务器方式</a:t>
            </a:r>
            <a:r>
              <a:rPr lang="zh-CN" altLang="en-US" sz="2800" dirty="0"/>
              <a:t>。客户</a:t>
            </a:r>
            <a:r>
              <a:rPr lang="en-US" altLang="zh-CN" sz="2800" dirty="0"/>
              <a:t>(client)</a:t>
            </a:r>
            <a:r>
              <a:rPr lang="zh-CN" altLang="en-US" sz="2800" dirty="0"/>
              <a:t>和服务器</a:t>
            </a:r>
            <a:r>
              <a:rPr lang="en-US" altLang="zh-CN" sz="2800" dirty="0"/>
              <a:t>(server)</a:t>
            </a:r>
            <a:r>
              <a:rPr lang="zh-CN" altLang="en-US" sz="2800" dirty="0"/>
              <a:t>都是指通信中所涉及的两个应用进程。客户服务器方式所描述的是进程之间服务和被服务的关系。客户是服务请求方，服务器是服务提供方。</a:t>
            </a:r>
            <a:r>
              <a:rPr lang="zh-CN" altLang="en-US" sz="2000" dirty="0"/>
              <a:t> </a:t>
            </a:r>
            <a:r>
              <a:rPr lang="zh-CN" altLang="en-US" sz="2800" dirty="0">
                <a:latin typeface="黑体" pitchFamily="2" charset="-122"/>
              </a:rPr>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1403350" y="2551113"/>
            <a:ext cx="5832475" cy="792162"/>
          </a:xfrm>
          <a:prstGeom prst="rect">
            <a:avLst/>
          </a:prstGeom>
          <a:solidFill>
            <a:srgbClr val="CCECFF"/>
          </a:solidFill>
          <a:ln w="9525">
            <a:solidFill>
              <a:srgbClr val="333399"/>
            </a:solidFill>
            <a:miter lim="800000"/>
            <a:headEnd/>
            <a:tailEnd/>
          </a:ln>
          <a:effectLst/>
        </p:spPr>
        <p:txBody>
          <a:bodyPr wrap="none" anchor="ctr"/>
          <a:lstStyle/>
          <a:p>
            <a:endParaRPr lang="zh-CN" altLang="en-US"/>
          </a:p>
        </p:txBody>
      </p:sp>
      <p:sp>
        <p:nvSpPr>
          <p:cNvPr id="642051" name="Rectangle 3"/>
          <p:cNvSpPr>
            <a:spLocks noGrp="1" noChangeArrowheads="1"/>
          </p:cNvSpPr>
          <p:nvPr>
            <p:ph type="title"/>
          </p:nvPr>
        </p:nvSpPr>
        <p:spPr/>
        <p:txBody>
          <a:bodyPr/>
          <a:lstStyle/>
          <a:p>
            <a:pPr algn="ctr"/>
            <a:r>
              <a:rPr lang="zh-CN" altLang="en-US"/>
              <a:t>使用 </a:t>
            </a:r>
            <a:r>
              <a:rPr lang="en-US" altLang="zh-CN"/>
              <a:t>HTTP </a:t>
            </a:r>
            <a:r>
              <a:rPr lang="zh-CN" altLang="en-US"/>
              <a:t>的 </a:t>
            </a:r>
            <a:r>
              <a:rPr lang="en-US" altLang="zh-CN"/>
              <a:t>URL</a:t>
            </a:r>
          </a:p>
        </p:txBody>
      </p:sp>
      <p:sp>
        <p:nvSpPr>
          <p:cNvPr id="642052" name="Rectangle 4"/>
          <p:cNvSpPr>
            <a:spLocks noGrp="1" noChangeArrowheads="1"/>
          </p:cNvSpPr>
          <p:nvPr>
            <p:ph type="body" idx="1"/>
          </p:nvPr>
        </p:nvSpPr>
        <p:spPr>
          <a:xfrm>
            <a:off x="1042988" y="1974850"/>
            <a:ext cx="7772400" cy="1368425"/>
          </a:xfrm>
        </p:spPr>
        <p:txBody>
          <a:bodyPr/>
          <a:lstStyle/>
          <a:p>
            <a:r>
              <a:rPr lang="zh-CN" altLang="en-US" sz="2800"/>
              <a:t>使用 </a:t>
            </a:r>
            <a:r>
              <a:rPr lang="en-US" altLang="zh-CN" sz="2800"/>
              <a:t>HTTP </a:t>
            </a:r>
            <a:r>
              <a:rPr lang="zh-CN" altLang="en-US" sz="2800"/>
              <a:t>的 </a:t>
            </a:r>
            <a:r>
              <a:rPr lang="en-US" altLang="zh-CN" sz="2800"/>
              <a:t>URL </a:t>
            </a:r>
            <a:r>
              <a:rPr lang="zh-CN" altLang="en-US" sz="2800"/>
              <a:t>的一般形式</a:t>
            </a:r>
          </a:p>
          <a:p>
            <a:pPr>
              <a:spcBef>
                <a:spcPct val="50000"/>
              </a:spcBef>
              <a:buFont typeface="Wingdings" pitchFamily="2" charset="2"/>
              <a:buNone/>
            </a:pPr>
            <a:r>
              <a:rPr lang="zh-CN" altLang="en-US"/>
              <a:t>       </a:t>
            </a:r>
            <a:r>
              <a:rPr lang="en-US" altLang="zh-CN" sz="2800"/>
              <a:t>http://&lt;</a:t>
            </a:r>
            <a:r>
              <a:rPr lang="zh-CN" altLang="en-US" sz="2800"/>
              <a:t>主机</a:t>
            </a:r>
            <a:r>
              <a:rPr lang="en-US" altLang="zh-CN" sz="2800"/>
              <a:t>&gt;:&lt;</a:t>
            </a:r>
            <a:r>
              <a:rPr lang="zh-CN" altLang="en-US" sz="2800"/>
              <a:t>端口</a:t>
            </a:r>
            <a:r>
              <a:rPr lang="en-US" altLang="zh-CN" sz="2800"/>
              <a:t>&gt;/&lt;</a:t>
            </a:r>
            <a:r>
              <a:rPr lang="zh-CN" altLang="en-US" sz="2800"/>
              <a:t>路径</a:t>
            </a:r>
            <a:r>
              <a:rPr lang="en-US" altLang="zh-CN" sz="2800"/>
              <a:t>&gt;</a:t>
            </a:r>
            <a:r>
              <a:rPr lang="en-US" altLang="zh-CN"/>
              <a:t> </a:t>
            </a:r>
            <a:endParaRPr lang="en-US" altLang="zh-CN" sz="2800"/>
          </a:p>
        </p:txBody>
      </p:sp>
      <p:grpSp>
        <p:nvGrpSpPr>
          <p:cNvPr id="642054" name="Group 6"/>
          <p:cNvGrpSpPr>
            <a:grpSpLocks/>
          </p:cNvGrpSpPr>
          <p:nvPr/>
        </p:nvGrpSpPr>
        <p:grpSpPr bwMode="auto">
          <a:xfrm>
            <a:off x="2478088" y="2641600"/>
            <a:ext cx="373062" cy="1081088"/>
            <a:chOff x="1156" y="1570"/>
            <a:chExt cx="335" cy="681"/>
          </a:xfrm>
        </p:grpSpPr>
        <p:sp>
          <p:nvSpPr>
            <p:cNvPr id="642055" name="Rectangle 7"/>
            <p:cNvSpPr>
              <a:spLocks noChangeArrowheads="1"/>
            </p:cNvSpPr>
            <p:nvPr/>
          </p:nvSpPr>
          <p:spPr bwMode="auto">
            <a:xfrm>
              <a:off x="1156" y="1570"/>
              <a:ext cx="335" cy="361"/>
            </a:xfrm>
            <a:prstGeom prst="rect">
              <a:avLst/>
            </a:prstGeom>
            <a:noFill/>
            <a:ln w="38100">
              <a:solidFill>
                <a:schemeClr val="hlink"/>
              </a:solidFill>
              <a:miter lim="800000"/>
              <a:headEnd/>
              <a:tailEnd/>
            </a:ln>
            <a:effectLst/>
          </p:spPr>
          <p:txBody>
            <a:bodyPr wrap="none" anchor="ctr"/>
            <a:lstStyle/>
            <a:p>
              <a:endParaRPr lang="zh-CN" altLang="en-US"/>
            </a:p>
          </p:txBody>
        </p:sp>
        <p:sp>
          <p:nvSpPr>
            <p:cNvPr id="642056" name="Line 8"/>
            <p:cNvSpPr>
              <a:spLocks noChangeShapeType="1"/>
            </p:cNvSpPr>
            <p:nvPr/>
          </p:nvSpPr>
          <p:spPr bwMode="auto">
            <a:xfrm flipV="1">
              <a:off x="1338" y="1933"/>
              <a:ext cx="0" cy="318"/>
            </a:xfrm>
            <a:prstGeom prst="line">
              <a:avLst/>
            </a:prstGeom>
            <a:noFill/>
            <a:ln w="38100">
              <a:solidFill>
                <a:schemeClr val="hlink"/>
              </a:solidFill>
              <a:round/>
              <a:headEnd/>
              <a:tailEnd type="triangle" w="med" len="med"/>
            </a:ln>
            <a:effectLst/>
          </p:spPr>
          <p:txBody>
            <a:bodyPr/>
            <a:lstStyle/>
            <a:p>
              <a:endParaRPr lang="zh-CN" altLang="en-US"/>
            </a:p>
          </p:txBody>
        </p:sp>
      </p:grpSp>
      <p:sp>
        <p:nvSpPr>
          <p:cNvPr id="642057" name="Text Box 9"/>
          <p:cNvSpPr txBox="1">
            <a:spLocks noChangeArrowheads="1"/>
          </p:cNvSpPr>
          <p:nvPr/>
        </p:nvSpPr>
        <p:spPr bwMode="auto">
          <a:xfrm>
            <a:off x="395288" y="3624263"/>
            <a:ext cx="4806950" cy="519112"/>
          </a:xfrm>
          <a:prstGeom prst="rect">
            <a:avLst/>
          </a:prstGeom>
          <a:noFill/>
          <a:ln w="9525">
            <a:noFill/>
            <a:miter lim="800000"/>
            <a:headEnd/>
            <a:tailEnd/>
          </a:ln>
          <a:effectLst/>
        </p:spPr>
        <p:txBody>
          <a:bodyPr wrap="none">
            <a:spAutoFit/>
          </a:bodyPr>
          <a:lstStyle/>
          <a:p>
            <a:r>
              <a:rPr lang="zh-CN" altLang="en-US" sz="2800">
                <a:solidFill>
                  <a:srgbClr val="333399"/>
                </a:solidFill>
                <a:ea typeface="黑体" pitchFamily="2" charset="-122"/>
              </a:rPr>
              <a:t>冒号和两个斜线是规定的格式</a:t>
            </a:r>
          </a:p>
        </p:txBody>
      </p:sp>
      <p:sp>
        <p:nvSpPr>
          <p:cNvPr id="11" name="灯片编号占位符 10"/>
          <p:cNvSpPr>
            <a:spLocks noGrp="1"/>
          </p:cNvSpPr>
          <p:nvPr>
            <p:ph type="sldNum" sz="quarter" idx="12"/>
          </p:nvPr>
        </p:nvSpPr>
        <p:spPr/>
        <p:txBody>
          <a:bodyPr/>
          <a:lstStyle/>
          <a:p>
            <a:fld id="{33658E32-E280-4F3B-B91F-4FFDC8F9B0E3}" type="slidenum">
              <a:rPr lang="en-US" altLang="zh-CN" smtClean="0"/>
              <a:pPr/>
              <a:t>60</a:t>
            </a:fld>
            <a:endParaRPr lang="en-US" altLang="zh-C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74" name="Rectangle 2"/>
          <p:cNvSpPr>
            <a:spLocks noChangeArrowheads="1"/>
          </p:cNvSpPr>
          <p:nvPr/>
        </p:nvSpPr>
        <p:spPr bwMode="auto">
          <a:xfrm>
            <a:off x="1403350" y="2551113"/>
            <a:ext cx="5832475" cy="792162"/>
          </a:xfrm>
          <a:prstGeom prst="rect">
            <a:avLst/>
          </a:prstGeom>
          <a:solidFill>
            <a:srgbClr val="CCECFF"/>
          </a:solidFill>
          <a:ln w="9525">
            <a:solidFill>
              <a:srgbClr val="333399"/>
            </a:solidFill>
            <a:miter lim="800000"/>
            <a:headEnd/>
            <a:tailEnd/>
          </a:ln>
          <a:effectLst/>
        </p:spPr>
        <p:txBody>
          <a:bodyPr wrap="none" anchor="ctr"/>
          <a:lstStyle/>
          <a:p>
            <a:endParaRPr lang="zh-CN" altLang="en-US"/>
          </a:p>
        </p:txBody>
      </p:sp>
      <p:sp>
        <p:nvSpPr>
          <p:cNvPr id="643075" name="Rectangle 3"/>
          <p:cNvSpPr>
            <a:spLocks noGrp="1" noChangeArrowheads="1"/>
          </p:cNvSpPr>
          <p:nvPr>
            <p:ph type="title"/>
          </p:nvPr>
        </p:nvSpPr>
        <p:spPr/>
        <p:txBody>
          <a:bodyPr/>
          <a:lstStyle/>
          <a:p>
            <a:pPr algn="ctr"/>
            <a:r>
              <a:rPr lang="zh-CN" altLang="en-US"/>
              <a:t>使用 </a:t>
            </a:r>
            <a:r>
              <a:rPr lang="en-US" altLang="zh-CN"/>
              <a:t>HTTP </a:t>
            </a:r>
            <a:r>
              <a:rPr lang="zh-CN" altLang="en-US"/>
              <a:t>的 </a:t>
            </a:r>
            <a:r>
              <a:rPr lang="en-US" altLang="zh-CN"/>
              <a:t>URL</a:t>
            </a:r>
          </a:p>
        </p:txBody>
      </p:sp>
      <p:sp>
        <p:nvSpPr>
          <p:cNvPr id="643076" name="Rectangle 4"/>
          <p:cNvSpPr>
            <a:spLocks noGrp="1" noChangeArrowheads="1"/>
          </p:cNvSpPr>
          <p:nvPr>
            <p:ph type="body" idx="1"/>
          </p:nvPr>
        </p:nvSpPr>
        <p:spPr>
          <a:xfrm>
            <a:off x="1042988" y="1974850"/>
            <a:ext cx="7772400" cy="1368425"/>
          </a:xfrm>
        </p:spPr>
        <p:txBody>
          <a:bodyPr/>
          <a:lstStyle/>
          <a:p>
            <a:r>
              <a:rPr lang="zh-CN" altLang="en-US" sz="2800"/>
              <a:t>使用 </a:t>
            </a:r>
            <a:r>
              <a:rPr lang="en-US" altLang="zh-CN" sz="2800"/>
              <a:t>HTTP </a:t>
            </a:r>
            <a:r>
              <a:rPr lang="zh-CN" altLang="en-US" sz="2800"/>
              <a:t>的 </a:t>
            </a:r>
            <a:r>
              <a:rPr lang="en-US" altLang="zh-CN" sz="2800"/>
              <a:t>URL </a:t>
            </a:r>
            <a:r>
              <a:rPr lang="zh-CN" altLang="en-US" sz="2800"/>
              <a:t>的一般形式</a:t>
            </a:r>
          </a:p>
          <a:p>
            <a:pPr>
              <a:spcBef>
                <a:spcPct val="50000"/>
              </a:spcBef>
              <a:buFont typeface="Wingdings" pitchFamily="2" charset="2"/>
              <a:buNone/>
            </a:pPr>
            <a:r>
              <a:rPr lang="zh-CN" altLang="en-US"/>
              <a:t>       </a:t>
            </a:r>
            <a:r>
              <a:rPr lang="en-US" altLang="zh-CN" sz="2800"/>
              <a:t>http://&lt;</a:t>
            </a:r>
            <a:r>
              <a:rPr lang="zh-CN" altLang="en-US" sz="2800"/>
              <a:t>主机</a:t>
            </a:r>
            <a:r>
              <a:rPr lang="en-US" altLang="zh-CN" sz="2800"/>
              <a:t>&gt;:&lt;</a:t>
            </a:r>
            <a:r>
              <a:rPr lang="zh-CN" altLang="en-US" sz="2800"/>
              <a:t>端口</a:t>
            </a:r>
            <a:r>
              <a:rPr lang="en-US" altLang="zh-CN" sz="2800"/>
              <a:t>&gt;/&lt;</a:t>
            </a:r>
            <a:r>
              <a:rPr lang="zh-CN" altLang="en-US" sz="2800"/>
              <a:t>路径</a:t>
            </a:r>
            <a:r>
              <a:rPr lang="en-US" altLang="zh-CN" sz="2800"/>
              <a:t>&gt;</a:t>
            </a:r>
            <a:r>
              <a:rPr lang="en-US" altLang="zh-CN"/>
              <a:t> </a:t>
            </a:r>
            <a:endParaRPr lang="en-US" altLang="zh-CN" sz="2800"/>
          </a:p>
        </p:txBody>
      </p:sp>
      <p:grpSp>
        <p:nvGrpSpPr>
          <p:cNvPr id="643077" name="Group 5"/>
          <p:cNvGrpSpPr>
            <a:grpSpLocks/>
          </p:cNvGrpSpPr>
          <p:nvPr/>
        </p:nvGrpSpPr>
        <p:grpSpPr bwMode="auto">
          <a:xfrm>
            <a:off x="2830513" y="2641600"/>
            <a:ext cx="1165225" cy="1081088"/>
            <a:chOff x="1156" y="1570"/>
            <a:chExt cx="335" cy="681"/>
          </a:xfrm>
        </p:grpSpPr>
        <p:sp>
          <p:nvSpPr>
            <p:cNvPr id="643078" name="Rectangle 6"/>
            <p:cNvSpPr>
              <a:spLocks noChangeArrowheads="1"/>
            </p:cNvSpPr>
            <p:nvPr/>
          </p:nvSpPr>
          <p:spPr bwMode="auto">
            <a:xfrm>
              <a:off x="1156" y="1570"/>
              <a:ext cx="335" cy="361"/>
            </a:xfrm>
            <a:prstGeom prst="rect">
              <a:avLst/>
            </a:prstGeom>
            <a:noFill/>
            <a:ln w="38100">
              <a:solidFill>
                <a:schemeClr val="hlink"/>
              </a:solidFill>
              <a:miter lim="800000"/>
              <a:headEnd/>
              <a:tailEnd/>
            </a:ln>
            <a:effectLst/>
          </p:spPr>
          <p:txBody>
            <a:bodyPr wrap="none" anchor="ctr"/>
            <a:lstStyle/>
            <a:p>
              <a:endParaRPr lang="zh-CN" altLang="en-US"/>
            </a:p>
          </p:txBody>
        </p:sp>
        <p:sp>
          <p:nvSpPr>
            <p:cNvPr id="643079" name="Line 7"/>
            <p:cNvSpPr>
              <a:spLocks noChangeShapeType="1"/>
            </p:cNvSpPr>
            <p:nvPr/>
          </p:nvSpPr>
          <p:spPr bwMode="auto">
            <a:xfrm flipV="1">
              <a:off x="1338" y="1933"/>
              <a:ext cx="0" cy="318"/>
            </a:xfrm>
            <a:prstGeom prst="line">
              <a:avLst/>
            </a:prstGeom>
            <a:noFill/>
            <a:ln w="38100">
              <a:solidFill>
                <a:schemeClr val="hlink"/>
              </a:solidFill>
              <a:round/>
              <a:headEnd/>
              <a:tailEnd type="triangle" w="med" len="med"/>
            </a:ln>
            <a:effectLst/>
          </p:spPr>
          <p:txBody>
            <a:bodyPr/>
            <a:lstStyle/>
            <a:p>
              <a:endParaRPr lang="zh-CN" altLang="en-US"/>
            </a:p>
          </p:txBody>
        </p:sp>
      </p:grpSp>
      <p:sp>
        <p:nvSpPr>
          <p:cNvPr id="643080" name="Text Box 8"/>
          <p:cNvSpPr txBox="1">
            <a:spLocks noChangeArrowheads="1"/>
          </p:cNvSpPr>
          <p:nvPr/>
        </p:nvSpPr>
        <p:spPr bwMode="auto">
          <a:xfrm>
            <a:off x="1974850" y="3624263"/>
            <a:ext cx="3028950" cy="519112"/>
          </a:xfrm>
          <a:prstGeom prst="rect">
            <a:avLst/>
          </a:prstGeom>
          <a:noFill/>
          <a:ln w="9525">
            <a:noFill/>
            <a:miter lim="800000"/>
            <a:headEnd/>
            <a:tailEnd/>
          </a:ln>
          <a:effectLst/>
        </p:spPr>
        <p:txBody>
          <a:bodyPr wrap="none">
            <a:spAutoFit/>
          </a:bodyPr>
          <a:lstStyle/>
          <a:p>
            <a:r>
              <a:rPr lang="zh-CN" altLang="en-US" sz="2800">
                <a:solidFill>
                  <a:srgbClr val="333399"/>
                </a:solidFill>
                <a:ea typeface="黑体" pitchFamily="2" charset="-122"/>
              </a:rPr>
              <a:t>这里写主机的域名</a:t>
            </a:r>
          </a:p>
        </p:txBody>
      </p:sp>
      <p:sp>
        <p:nvSpPr>
          <p:cNvPr id="11" name="灯片编号占位符 10"/>
          <p:cNvSpPr>
            <a:spLocks noGrp="1"/>
          </p:cNvSpPr>
          <p:nvPr>
            <p:ph type="sldNum" sz="quarter" idx="12"/>
          </p:nvPr>
        </p:nvSpPr>
        <p:spPr/>
        <p:txBody>
          <a:bodyPr/>
          <a:lstStyle/>
          <a:p>
            <a:fld id="{33658E32-E280-4F3B-B91F-4FFDC8F9B0E3}" type="slidenum">
              <a:rPr lang="en-US" altLang="zh-CN" smtClean="0"/>
              <a:pPr/>
              <a:t>61</a:t>
            </a:fld>
            <a:endParaRPr lang="en-US" altLang="zh-CN"/>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auto">
          <a:xfrm>
            <a:off x="1403350" y="2551113"/>
            <a:ext cx="5832475" cy="792162"/>
          </a:xfrm>
          <a:prstGeom prst="rect">
            <a:avLst/>
          </a:prstGeom>
          <a:solidFill>
            <a:srgbClr val="CCECFF"/>
          </a:solidFill>
          <a:ln w="9525">
            <a:solidFill>
              <a:srgbClr val="333399"/>
            </a:solidFill>
            <a:miter lim="800000"/>
            <a:headEnd/>
            <a:tailEnd/>
          </a:ln>
          <a:effectLst/>
        </p:spPr>
        <p:txBody>
          <a:bodyPr wrap="none" anchor="ctr"/>
          <a:lstStyle/>
          <a:p>
            <a:endParaRPr lang="zh-CN" altLang="en-US"/>
          </a:p>
        </p:txBody>
      </p:sp>
      <p:sp>
        <p:nvSpPr>
          <p:cNvPr id="644099" name="Rectangle 3"/>
          <p:cNvSpPr>
            <a:spLocks noGrp="1" noChangeArrowheads="1"/>
          </p:cNvSpPr>
          <p:nvPr>
            <p:ph type="title"/>
          </p:nvPr>
        </p:nvSpPr>
        <p:spPr/>
        <p:txBody>
          <a:bodyPr/>
          <a:lstStyle/>
          <a:p>
            <a:pPr algn="ctr"/>
            <a:r>
              <a:rPr lang="zh-CN" altLang="en-US"/>
              <a:t>使用 </a:t>
            </a:r>
            <a:r>
              <a:rPr lang="en-US" altLang="zh-CN"/>
              <a:t>HTTP </a:t>
            </a:r>
            <a:r>
              <a:rPr lang="zh-CN" altLang="en-US"/>
              <a:t>的 </a:t>
            </a:r>
            <a:r>
              <a:rPr lang="en-US" altLang="zh-CN"/>
              <a:t>URL</a:t>
            </a:r>
          </a:p>
        </p:txBody>
      </p:sp>
      <p:sp>
        <p:nvSpPr>
          <p:cNvPr id="644100" name="Rectangle 4"/>
          <p:cNvSpPr>
            <a:spLocks noGrp="1" noChangeArrowheads="1"/>
          </p:cNvSpPr>
          <p:nvPr>
            <p:ph type="body" idx="1"/>
          </p:nvPr>
        </p:nvSpPr>
        <p:spPr>
          <a:xfrm>
            <a:off x="1042988" y="1974850"/>
            <a:ext cx="7772400" cy="1368425"/>
          </a:xfrm>
        </p:spPr>
        <p:txBody>
          <a:bodyPr/>
          <a:lstStyle/>
          <a:p>
            <a:r>
              <a:rPr lang="zh-CN" altLang="en-US" sz="2800"/>
              <a:t>使用 </a:t>
            </a:r>
            <a:r>
              <a:rPr lang="en-US" altLang="zh-CN" sz="2800"/>
              <a:t>HTTP </a:t>
            </a:r>
            <a:r>
              <a:rPr lang="zh-CN" altLang="en-US" sz="2800"/>
              <a:t>的 </a:t>
            </a:r>
            <a:r>
              <a:rPr lang="en-US" altLang="zh-CN" sz="2800"/>
              <a:t>URL </a:t>
            </a:r>
            <a:r>
              <a:rPr lang="zh-CN" altLang="en-US" sz="2800"/>
              <a:t>的一般形式</a:t>
            </a:r>
          </a:p>
          <a:p>
            <a:pPr>
              <a:spcBef>
                <a:spcPct val="50000"/>
              </a:spcBef>
              <a:buFont typeface="Wingdings" pitchFamily="2" charset="2"/>
              <a:buNone/>
            </a:pPr>
            <a:r>
              <a:rPr lang="zh-CN" altLang="en-US"/>
              <a:t>       </a:t>
            </a:r>
            <a:r>
              <a:rPr lang="en-US" altLang="zh-CN" sz="2800"/>
              <a:t>http://&lt;</a:t>
            </a:r>
            <a:r>
              <a:rPr lang="zh-CN" altLang="en-US" sz="2800"/>
              <a:t>主机</a:t>
            </a:r>
            <a:r>
              <a:rPr lang="en-US" altLang="zh-CN" sz="2800"/>
              <a:t>&gt;:&lt;</a:t>
            </a:r>
            <a:r>
              <a:rPr lang="zh-CN" altLang="en-US" sz="2800"/>
              <a:t>端口</a:t>
            </a:r>
            <a:r>
              <a:rPr lang="en-US" altLang="zh-CN" sz="2800"/>
              <a:t>&gt;/&lt;</a:t>
            </a:r>
            <a:r>
              <a:rPr lang="zh-CN" altLang="en-US" sz="2800"/>
              <a:t>路径</a:t>
            </a:r>
            <a:r>
              <a:rPr lang="en-US" altLang="zh-CN" sz="2800"/>
              <a:t>&gt;</a:t>
            </a:r>
            <a:r>
              <a:rPr lang="en-US" altLang="zh-CN"/>
              <a:t> </a:t>
            </a:r>
            <a:endParaRPr lang="en-US" altLang="zh-CN" sz="2800"/>
          </a:p>
        </p:txBody>
      </p:sp>
      <p:grpSp>
        <p:nvGrpSpPr>
          <p:cNvPr id="644101" name="Group 5"/>
          <p:cNvGrpSpPr>
            <a:grpSpLocks/>
          </p:cNvGrpSpPr>
          <p:nvPr/>
        </p:nvGrpSpPr>
        <p:grpSpPr bwMode="auto">
          <a:xfrm>
            <a:off x="3911600" y="2641600"/>
            <a:ext cx="1287463" cy="1081088"/>
            <a:chOff x="1156" y="1570"/>
            <a:chExt cx="335" cy="681"/>
          </a:xfrm>
        </p:grpSpPr>
        <p:sp>
          <p:nvSpPr>
            <p:cNvPr id="644102" name="Rectangle 6"/>
            <p:cNvSpPr>
              <a:spLocks noChangeArrowheads="1"/>
            </p:cNvSpPr>
            <p:nvPr/>
          </p:nvSpPr>
          <p:spPr bwMode="auto">
            <a:xfrm>
              <a:off x="1156" y="1570"/>
              <a:ext cx="335" cy="361"/>
            </a:xfrm>
            <a:prstGeom prst="rect">
              <a:avLst/>
            </a:prstGeom>
            <a:noFill/>
            <a:ln w="38100">
              <a:solidFill>
                <a:schemeClr val="hlink"/>
              </a:solidFill>
              <a:miter lim="800000"/>
              <a:headEnd/>
              <a:tailEnd/>
            </a:ln>
            <a:effectLst/>
          </p:spPr>
          <p:txBody>
            <a:bodyPr wrap="none" anchor="ctr"/>
            <a:lstStyle/>
            <a:p>
              <a:endParaRPr lang="zh-CN" altLang="en-US"/>
            </a:p>
          </p:txBody>
        </p:sp>
        <p:sp>
          <p:nvSpPr>
            <p:cNvPr id="644103" name="Line 7"/>
            <p:cNvSpPr>
              <a:spLocks noChangeShapeType="1"/>
            </p:cNvSpPr>
            <p:nvPr/>
          </p:nvSpPr>
          <p:spPr bwMode="auto">
            <a:xfrm flipV="1">
              <a:off x="1338" y="1933"/>
              <a:ext cx="0" cy="318"/>
            </a:xfrm>
            <a:prstGeom prst="line">
              <a:avLst/>
            </a:prstGeom>
            <a:noFill/>
            <a:ln w="38100">
              <a:solidFill>
                <a:schemeClr val="hlink"/>
              </a:solidFill>
              <a:round/>
              <a:headEnd/>
              <a:tailEnd type="triangle" w="med" len="med"/>
            </a:ln>
            <a:effectLst/>
          </p:spPr>
          <p:txBody>
            <a:bodyPr/>
            <a:lstStyle/>
            <a:p>
              <a:endParaRPr lang="zh-CN" altLang="en-US"/>
            </a:p>
          </p:txBody>
        </p:sp>
      </p:grpSp>
      <p:sp>
        <p:nvSpPr>
          <p:cNvPr id="644104" name="Text Box 8"/>
          <p:cNvSpPr txBox="1">
            <a:spLocks noChangeArrowheads="1"/>
          </p:cNvSpPr>
          <p:nvPr/>
        </p:nvSpPr>
        <p:spPr bwMode="auto">
          <a:xfrm>
            <a:off x="1763713" y="3636963"/>
            <a:ext cx="6267450" cy="519112"/>
          </a:xfrm>
          <a:prstGeom prst="rect">
            <a:avLst/>
          </a:prstGeom>
          <a:noFill/>
          <a:ln w="9525">
            <a:noFill/>
            <a:miter lim="800000"/>
            <a:headEnd/>
            <a:tailEnd/>
          </a:ln>
          <a:effectLst/>
        </p:spPr>
        <p:txBody>
          <a:bodyPr wrap="none">
            <a:spAutoFit/>
          </a:bodyPr>
          <a:lstStyle/>
          <a:p>
            <a:r>
              <a:rPr lang="en-US" altLang="zh-CN" sz="2800">
                <a:solidFill>
                  <a:srgbClr val="333399"/>
                </a:solidFill>
                <a:ea typeface="黑体" pitchFamily="2" charset="-122"/>
              </a:rPr>
              <a:t>HTTP </a:t>
            </a:r>
            <a:r>
              <a:rPr lang="zh-CN" altLang="en-US" sz="2800">
                <a:solidFill>
                  <a:srgbClr val="333399"/>
                </a:solidFill>
                <a:ea typeface="黑体" pitchFamily="2" charset="-122"/>
              </a:rPr>
              <a:t>的默认端口号是 </a:t>
            </a:r>
            <a:r>
              <a:rPr lang="en-US" altLang="zh-CN" sz="2800">
                <a:solidFill>
                  <a:srgbClr val="333399"/>
                </a:solidFill>
                <a:ea typeface="黑体" pitchFamily="2" charset="-122"/>
              </a:rPr>
              <a:t>80</a:t>
            </a:r>
            <a:r>
              <a:rPr lang="zh-CN" altLang="en-US" sz="2800">
                <a:solidFill>
                  <a:srgbClr val="333399"/>
                </a:solidFill>
                <a:ea typeface="黑体" pitchFamily="2" charset="-122"/>
              </a:rPr>
              <a:t>，通常可省略</a:t>
            </a:r>
          </a:p>
        </p:txBody>
      </p:sp>
      <p:sp>
        <p:nvSpPr>
          <p:cNvPr id="11" name="灯片编号占位符 10"/>
          <p:cNvSpPr>
            <a:spLocks noGrp="1"/>
          </p:cNvSpPr>
          <p:nvPr>
            <p:ph type="sldNum" sz="quarter" idx="12"/>
          </p:nvPr>
        </p:nvSpPr>
        <p:spPr/>
        <p:txBody>
          <a:bodyPr/>
          <a:lstStyle/>
          <a:p>
            <a:fld id="{33658E32-E280-4F3B-B91F-4FFDC8F9B0E3}" type="slidenum">
              <a:rPr lang="en-US" altLang="zh-CN" smtClean="0"/>
              <a:pPr/>
              <a:t>62</a:t>
            </a:fld>
            <a:endParaRPr lang="en-US" altLang="zh-CN"/>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ChangeArrowheads="1"/>
          </p:cNvSpPr>
          <p:nvPr/>
        </p:nvSpPr>
        <p:spPr bwMode="auto">
          <a:xfrm>
            <a:off x="1403350" y="2551113"/>
            <a:ext cx="5832475" cy="792162"/>
          </a:xfrm>
          <a:prstGeom prst="rect">
            <a:avLst/>
          </a:prstGeom>
          <a:solidFill>
            <a:srgbClr val="CCECFF"/>
          </a:solidFill>
          <a:ln w="9525">
            <a:solidFill>
              <a:srgbClr val="333399"/>
            </a:solidFill>
            <a:miter lim="800000"/>
            <a:headEnd/>
            <a:tailEnd/>
          </a:ln>
          <a:effectLst/>
        </p:spPr>
        <p:txBody>
          <a:bodyPr wrap="none" anchor="ctr"/>
          <a:lstStyle/>
          <a:p>
            <a:endParaRPr lang="zh-CN" altLang="en-US"/>
          </a:p>
        </p:txBody>
      </p:sp>
      <p:sp>
        <p:nvSpPr>
          <p:cNvPr id="645123" name="Rectangle 3"/>
          <p:cNvSpPr>
            <a:spLocks noGrp="1" noChangeArrowheads="1"/>
          </p:cNvSpPr>
          <p:nvPr>
            <p:ph type="title"/>
          </p:nvPr>
        </p:nvSpPr>
        <p:spPr/>
        <p:txBody>
          <a:bodyPr/>
          <a:lstStyle/>
          <a:p>
            <a:pPr algn="ctr"/>
            <a:r>
              <a:rPr lang="zh-CN" altLang="en-US"/>
              <a:t>使用 </a:t>
            </a:r>
            <a:r>
              <a:rPr lang="en-US" altLang="zh-CN"/>
              <a:t>HTTP </a:t>
            </a:r>
            <a:r>
              <a:rPr lang="zh-CN" altLang="en-US"/>
              <a:t>的 </a:t>
            </a:r>
            <a:r>
              <a:rPr lang="en-US" altLang="zh-CN"/>
              <a:t>URL</a:t>
            </a:r>
          </a:p>
        </p:txBody>
      </p:sp>
      <p:sp>
        <p:nvSpPr>
          <p:cNvPr id="645124" name="Rectangle 4"/>
          <p:cNvSpPr>
            <a:spLocks noGrp="1" noChangeArrowheads="1"/>
          </p:cNvSpPr>
          <p:nvPr>
            <p:ph type="body" idx="1"/>
          </p:nvPr>
        </p:nvSpPr>
        <p:spPr>
          <a:xfrm>
            <a:off x="1042988" y="1974850"/>
            <a:ext cx="7772400" cy="1368425"/>
          </a:xfrm>
        </p:spPr>
        <p:txBody>
          <a:bodyPr/>
          <a:lstStyle/>
          <a:p>
            <a:r>
              <a:rPr lang="zh-CN" altLang="en-US" sz="2800"/>
              <a:t>使用 </a:t>
            </a:r>
            <a:r>
              <a:rPr lang="en-US" altLang="zh-CN" sz="2800"/>
              <a:t>HTTP </a:t>
            </a:r>
            <a:r>
              <a:rPr lang="zh-CN" altLang="en-US" sz="2800"/>
              <a:t>的 </a:t>
            </a:r>
            <a:r>
              <a:rPr lang="en-US" altLang="zh-CN" sz="2800"/>
              <a:t>URL </a:t>
            </a:r>
            <a:r>
              <a:rPr lang="zh-CN" altLang="en-US" sz="2800"/>
              <a:t>的一般形式</a:t>
            </a:r>
          </a:p>
          <a:p>
            <a:pPr>
              <a:spcBef>
                <a:spcPct val="50000"/>
              </a:spcBef>
              <a:buFont typeface="Wingdings" pitchFamily="2" charset="2"/>
              <a:buNone/>
            </a:pPr>
            <a:r>
              <a:rPr lang="zh-CN" altLang="en-US"/>
              <a:t>       </a:t>
            </a:r>
            <a:r>
              <a:rPr lang="en-US" altLang="zh-CN" sz="2800"/>
              <a:t>http://&lt;</a:t>
            </a:r>
            <a:r>
              <a:rPr lang="zh-CN" altLang="en-US" sz="2800"/>
              <a:t>主机</a:t>
            </a:r>
            <a:r>
              <a:rPr lang="en-US" altLang="zh-CN" sz="2800"/>
              <a:t>&gt;:&lt;</a:t>
            </a:r>
            <a:r>
              <a:rPr lang="zh-CN" altLang="en-US" sz="2800"/>
              <a:t>端口</a:t>
            </a:r>
            <a:r>
              <a:rPr lang="en-US" altLang="zh-CN" sz="2800"/>
              <a:t>&gt;/&lt;</a:t>
            </a:r>
            <a:r>
              <a:rPr lang="zh-CN" altLang="en-US" sz="2800"/>
              <a:t>路径</a:t>
            </a:r>
            <a:r>
              <a:rPr lang="en-US" altLang="zh-CN" sz="2800"/>
              <a:t>&gt;</a:t>
            </a:r>
            <a:r>
              <a:rPr lang="en-US" altLang="zh-CN"/>
              <a:t> </a:t>
            </a:r>
            <a:endParaRPr lang="en-US" altLang="zh-CN" sz="2800"/>
          </a:p>
        </p:txBody>
      </p:sp>
      <p:grpSp>
        <p:nvGrpSpPr>
          <p:cNvPr id="645125" name="Group 5"/>
          <p:cNvGrpSpPr>
            <a:grpSpLocks/>
          </p:cNvGrpSpPr>
          <p:nvPr/>
        </p:nvGrpSpPr>
        <p:grpSpPr bwMode="auto">
          <a:xfrm>
            <a:off x="5300663" y="2641600"/>
            <a:ext cx="1143000" cy="1081088"/>
            <a:chOff x="1156" y="1570"/>
            <a:chExt cx="335" cy="681"/>
          </a:xfrm>
        </p:grpSpPr>
        <p:sp>
          <p:nvSpPr>
            <p:cNvPr id="645126" name="Rectangle 6"/>
            <p:cNvSpPr>
              <a:spLocks noChangeArrowheads="1"/>
            </p:cNvSpPr>
            <p:nvPr/>
          </p:nvSpPr>
          <p:spPr bwMode="auto">
            <a:xfrm>
              <a:off x="1156" y="1570"/>
              <a:ext cx="335" cy="361"/>
            </a:xfrm>
            <a:prstGeom prst="rect">
              <a:avLst/>
            </a:prstGeom>
            <a:noFill/>
            <a:ln w="38100">
              <a:solidFill>
                <a:schemeClr val="hlink"/>
              </a:solidFill>
              <a:miter lim="800000"/>
              <a:headEnd/>
              <a:tailEnd/>
            </a:ln>
            <a:effectLst/>
          </p:spPr>
          <p:txBody>
            <a:bodyPr wrap="none" anchor="ctr"/>
            <a:lstStyle/>
            <a:p>
              <a:endParaRPr lang="zh-CN" altLang="en-US"/>
            </a:p>
          </p:txBody>
        </p:sp>
        <p:sp>
          <p:nvSpPr>
            <p:cNvPr id="645127" name="Line 7"/>
            <p:cNvSpPr>
              <a:spLocks noChangeShapeType="1"/>
            </p:cNvSpPr>
            <p:nvPr/>
          </p:nvSpPr>
          <p:spPr bwMode="auto">
            <a:xfrm flipV="1">
              <a:off x="1338" y="1933"/>
              <a:ext cx="0" cy="318"/>
            </a:xfrm>
            <a:prstGeom prst="line">
              <a:avLst/>
            </a:prstGeom>
            <a:noFill/>
            <a:ln w="38100">
              <a:solidFill>
                <a:schemeClr val="hlink"/>
              </a:solidFill>
              <a:round/>
              <a:headEnd/>
              <a:tailEnd type="triangle" w="med" len="med"/>
            </a:ln>
            <a:effectLst/>
          </p:spPr>
          <p:txBody>
            <a:bodyPr/>
            <a:lstStyle/>
            <a:p>
              <a:endParaRPr lang="zh-CN" altLang="en-US"/>
            </a:p>
          </p:txBody>
        </p:sp>
      </p:grpSp>
      <p:sp>
        <p:nvSpPr>
          <p:cNvPr id="645128" name="Text Box 8"/>
          <p:cNvSpPr txBox="1">
            <a:spLocks noChangeArrowheads="1"/>
          </p:cNvSpPr>
          <p:nvPr/>
        </p:nvSpPr>
        <p:spPr bwMode="auto">
          <a:xfrm>
            <a:off x="1763713" y="3636963"/>
            <a:ext cx="6840537" cy="946150"/>
          </a:xfrm>
          <a:prstGeom prst="rect">
            <a:avLst/>
          </a:prstGeom>
          <a:noFill/>
          <a:ln w="9525">
            <a:noFill/>
            <a:miter lim="800000"/>
            <a:headEnd/>
            <a:tailEnd/>
          </a:ln>
          <a:effectLst/>
        </p:spPr>
        <p:txBody>
          <a:bodyPr>
            <a:spAutoFit/>
          </a:bodyPr>
          <a:lstStyle/>
          <a:p>
            <a:r>
              <a:rPr lang="zh-CN" altLang="en-US" sz="2800">
                <a:solidFill>
                  <a:srgbClr val="333399"/>
                </a:solidFill>
                <a:latin typeface="Arial" charset="0"/>
                <a:ea typeface="黑体" pitchFamily="2" charset="-122"/>
              </a:rPr>
              <a:t>若再省略文件的</a:t>
            </a:r>
            <a:r>
              <a:rPr lang="en-US" altLang="zh-CN" sz="2800">
                <a:solidFill>
                  <a:srgbClr val="333399"/>
                </a:solidFill>
                <a:latin typeface="Arial" charset="0"/>
                <a:ea typeface="黑体" pitchFamily="2" charset="-122"/>
              </a:rPr>
              <a:t>&lt;</a:t>
            </a:r>
            <a:r>
              <a:rPr lang="zh-CN" altLang="en-US" sz="2800">
                <a:solidFill>
                  <a:srgbClr val="333399"/>
                </a:solidFill>
                <a:latin typeface="Arial" charset="0"/>
                <a:ea typeface="黑体" pitchFamily="2" charset="-122"/>
              </a:rPr>
              <a:t>路径</a:t>
            </a:r>
            <a:r>
              <a:rPr lang="en-US" altLang="zh-CN" sz="2800">
                <a:solidFill>
                  <a:srgbClr val="333399"/>
                </a:solidFill>
                <a:latin typeface="Arial" charset="0"/>
                <a:ea typeface="黑体" pitchFamily="2" charset="-122"/>
              </a:rPr>
              <a:t>&gt;</a:t>
            </a:r>
            <a:r>
              <a:rPr lang="zh-CN" altLang="en-US" sz="2800">
                <a:solidFill>
                  <a:srgbClr val="333399"/>
                </a:solidFill>
                <a:latin typeface="Arial" charset="0"/>
                <a:ea typeface="黑体" pitchFamily="2" charset="-122"/>
              </a:rPr>
              <a:t>项，则 </a:t>
            </a:r>
            <a:r>
              <a:rPr lang="en-US" altLang="zh-CN" sz="2800">
                <a:solidFill>
                  <a:srgbClr val="333399"/>
                </a:solidFill>
                <a:latin typeface="Arial" charset="0"/>
                <a:ea typeface="黑体" pitchFamily="2" charset="-122"/>
              </a:rPr>
              <a:t>URL </a:t>
            </a:r>
            <a:r>
              <a:rPr lang="zh-CN" altLang="en-US" sz="2800">
                <a:solidFill>
                  <a:srgbClr val="333399"/>
                </a:solidFill>
                <a:latin typeface="Arial" charset="0"/>
                <a:ea typeface="黑体" pitchFamily="2" charset="-122"/>
              </a:rPr>
              <a:t>就指到因特网上的某个</a:t>
            </a:r>
            <a:r>
              <a:rPr lang="zh-CN" altLang="en-US" sz="2800">
                <a:solidFill>
                  <a:schemeClr val="hlink"/>
                </a:solidFill>
                <a:latin typeface="Arial" charset="0"/>
                <a:ea typeface="黑体" pitchFamily="2" charset="-122"/>
              </a:rPr>
              <a:t>主页</a:t>
            </a:r>
            <a:r>
              <a:rPr lang="en-US" altLang="zh-CN" sz="2800">
                <a:solidFill>
                  <a:srgbClr val="333399"/>
                </a:solidFill>
                <a:latin typeface="Arial" charset="0"/>
                <a:ea typeface="黑体" pitchFamily="2" charset="-122"/>
              </a:rPr>
              <a:t>(home page)</a:t>
            </a:r>
            <a:r>
              <a:rPr lang="zh-CN" altLang="en-US" sz="2800">
                <a:solidFill>
                  <a:srgbClr val="333399"/>
                </a:solidFill>
                <a:latin typeface="Arial" charset="0"/>
                <a:ea typeface="黑体" pitchFamily="2" charset="-122"/>
              </a:rPr>
              <a:t>。 </a:t>
            </a:r>
          </a:p>
        </p:txBody>
      </p:sp>
      <p:sp>
        <p:nvSpPr>
          <p:cNvPr id="11" name="灯片编号占位符 10"/>
          <p:cNvSpPr>
            <a:spLocks noGrp="1"/>
          </p:cNvSpPr>
          <p:nvPr>
            <p:ph type="sldNum" sz="quarter" idx="12"/>
          </p:nvPr>
        </p:nvSpPr>
        <p:spPr/>
        <p:txBody>
          <a:bodyPr/>
          <a:lstStyle/>
          <a:p>
            <a:fld id="{33658E32-E280-4F3B-B91F-4FFDC8F9B0E3}" type="slidenum">
              <a:rPr lang="en-US" altLang="zh-CN" smtClean="0"/>
              <a:pPr/>
              <a:t>63</a:t>
            </a:fld>
            <a:endParaRPr lang="en-US" altLang="zh-C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algn="ctr"/>
            <a:r>
              <a:rPr lang="en-US" altLang="zh-CN"/>
              <a:t>6.4.3  </a:t>
            </a:r>
            <a:r>
              <a:rPr lang="zh-CN" altLang="en-US"/>
              <a:t>超文本传送协议 </a:t>
            </a:r>
            <a:r>
              <a:rPr lang="en-US" altLang="zh-CN"/>
              <a:t>HTTP</a:t>
            </a:r>
            <a:br>
              <a:rPr lang="en-US" altLang="zh-CN"/>
            </a:br>
            <a:r>
              <a:rPr lang="en-US" altLang="zh-CN" sz="4000"/>
              <a:t>1.  HTTP </a:t>
            </a:r>
            <a:r>
              <a:rPr lang="zh-CN" altLang="en-US" sz="4000"/>
              <a:t>的操作过程</a:t>
            </a:r>
            <a:r>
              <a:rPr lang="zh-CN" altLang="en-US"/>
              <a:t> </a:t>
            </a:r>
          </a:p>
        </p:txBody>
      </p:sp>
      <p:sp>
        <p:nvSpPr>
          <p:cNvPr id="551939" name="Rectangle 3"/>
          <p:cNvSpPr>
            <a:spLocks noGrp="1" noChangeArrowheads="1"/>
          </p:cNvSpPr>
          <p:nvPr>
            <p:ph type="body" idx="1"/>
          </p:nvPr>
        </p:nvSpPr>
        <p:spPr>
          <a:xfrm>
            <a:off x="1042988" y="1844675"/>
            <a:ext cx="7196137" cy="4114800"/>
          </a:xfrm>
        </p:spPr>
        <p:txBody>
          <a:bodyPr/>
          <a:lstStyle/>
          <a:p>
            <a:pPr algn="just">
              <a:lnSpc>
                <a:spcPct val="110000"/>
              </a:lnSpc>
            </a:pPr>
            <a:r>
              <a:rPr lang="zh-CN" altLang="en-US" sz="2800"/>
              <a:t>为了使超文本的链接能够高效率地完成，需要用 </a:t>
            </a:r>
            <a:r>
              <a:rPr lang="en-US" altLang="zh-CN" sz="2800"/>
              <a:t>HTTP </a:t>
            </a:r>
            <a:r>
              <a:rPr lang="zh-CN" altLang="en-US" sz="2800"/>
              <a:t>协议来传送一切必须的信息。</a:t>
            </a:r>
          </a:p>
          <a:p>
            <a:pPr algn="just">
              <a:lnSpc>
                <a:spcPct val="110000"/>
              </a:lnSpc>
            </a:pPr>
            <a:r>
              <a:rPr lang="zh-CN" altLang="en-US" sz="2800"/>
              <a:t>从层次的角度看，</a:t>
            </a:r>
            <a:r>
              <a:rPr lang="en-US" altLang="zh-CN" sz="2800"/>
              <a:t>HTTP </a:t>
            </a:r>
            <a:r>
              <a:rPr lang="zh-CN" altLang="en-US" sz="2800"/>
              <a:t>是</a:t>
            </a:r>
            <a:r>
              <a:rPr lang="zh-CN" altLang="en-US" sz="2800">
                <a:solidFill>
                  <a:schemeClr val="hlink"/>
                </a:solidFill>
              </a:rPr>
              <a:t>面向事务的</a:t>
            </a:r>
            <a:r>
              <a:rPr lang="en-US" altLang="zh-CN" sz="2800"/>
              <a:t>(transaction-oriented)</a:t>
            </a:r>
            <a:r>
              <a:rPr lang="zh-CN" altLang="en-US" sz="2800"/>
              <a:t>应用层协议，它是万维网上能够可靠地交换文件（包括文本、声音、图像等各种多媒体文件）的重要基础。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64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1150938" y="-3175"/>
            <a:ext cx="7793037" cy="695325"/>
          </a:xfrm>
        </p:spPr>
        <p:txBody>
          <a:bodyPr/>
          <a:lstStyle/>
          <a:p>
            <a:pPr algn="ctr">
              <a:lnSpc>
                <a:spcPct val="80000"/>
              </a:lnSpc>
            </a:pPr>
            <a:r>
              <a:rPr lang="zh-CN" altLang="en-US" sz="4000"/>
              <a:t>万维网的工作过程 </a:t>
            </a:r>
          </a:p>
        </p:txBody>
      </p:sp>
      <p:graphicFrame>
        <p:nvGraphicFramePr>
          <p:cNvPr id="553026" name="Object 66"/>
          <p:cNvGraphicFramePr>
            <a:graphicFrameLocks noChangeAspect="1"/>
          </p:cNvGraphicFramePr>
          <p:nvPr/>
        </p:nvGraphicFramePr>
        <p:xfrm>
          <a:off x="2524125" y="2608263"/>
          <a:ext cx="3844925" cy="1692275"/>
        </p:xfrm>
        <a:graphic>
          <a:graphicData uri="http://schemas.openxmlformats.org/presentationml/2006/ole">
            <mc:AlternateContent xmlns:mc="http://schemas.openxmlformats.org/markup-compatibility/2006">
              <mc:Choice xmlns:v="urn:schemas-microsoft-com:vml" Requires="v">
                <p:oleObj spid="_x0000_s553052" name="VISIO" r:id="rId4" imgW="1689840" imgH="964440" progId="Visio.Drawing.11">
                  <p:embed/>
                </p:oleObj>
              </mc:Choice>
              <mc:Fallback>
                <p:oleObj name="VISIO" r:id="rId4" imgW="1689840" imgH="964440" progId="Visio.Drawing.11">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2608263"/>
                        <a:ext cx="3844925" cy="169227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53027" name="Picture 67"/>
          <p:cNvPicPr>
            <a:picLocks noChangeArrowheads="1"/>
          </p:cNvPicPr>
          <p:nvPr/>
        </p:nvPicPr>
        <p:blipFill>
          <a:blip r:embed="rId6" cstate="print"/>
          <a:srcRect/>
          <a:stretch>
            <a:fillRect/>
          </a:stretch>
        </p:blipFill>
        <p:spPr bwMode="auto">
          <a:xfrm>
            <a:off x="6157913" y="1122363"/>
            <a:ext cx="1665287" cy="2416175"/>
          </a:xfrm>
          <a:prstGeom prst="rect">
            <a:avLst/>
          </a:prstGeom>
          <a:noFill/>
          <a:ln w="9525">
            <a:noFill/>
            <a:miter lim="800000"/>
            <a:headEnd/>
            <a:tailEnd/>
          </a:ln>
          <a:effectLst/>
        </p:spPr>
      </p:pic>
      <p:sp>
        <p:nvSpPr>
          <p:cNvPr id="553028" name="Freeform 68"/>
          <p:cNvSpPr>
            <a:spLocks/>
          </p:cNvSpPr>
          <p:nvPr/>
        </p:nvSpPr>
        <p:spPr bwMode="auto">
          <a:xfrm>
            <a:off x="3614738" y="2935288"/>
            <a:ext cx="449262" cy="266700"/>
          </a:xfrm>
          <a:custGeom>
            <a:avLst/>
            <a:gdLst/>
            <a:ahLst/>
            <a:cxnLst>
              <a:cxn ang="0">
                <a:pos x="5" y="66"/>
              </a:cxn>
              <a:cxn ang="0">
                <a:pos x="0" y="51"/>
              </a:cxn>
              <a:cxn ang="0">
                <a:pos x="0" y="36"/>
              </a:cxn>
              <a:cxn ang="0">
                <a:pos x="16" y="25"/>
              </a:cxn>
              <a:cxn ang="0">
                <a:pos x="32" y="15"/>
              </a:cxn>
              <a:cxn ang="0">
                <a:pos x="47" y="0"/>
              </a:cxn>
              <a:cxn ang="0">
                <a:pos x="63" y="0"/>
              </a:cxn>
              <a:cxn ang="0">
                <a:pos x="79" y="0"/>
              </a:cxn>
              <a:cxn ang="0">
                <a:pos x="84" y="15"/>
              </a:cxn>
              <a:cxn ang="0">
                <a:pos x="95" y="31"/>
              </a:cxn>
              <a:cxn ang="0">
                <a:pos x="105" y="46"/>
              </a:cxn>
              <a:cxn ang="0">
                <a:pos x="111" y="61"/>
              </a:cxn>
              <a:cxn ang="0">
                <a:pos x="116" y="76"/>
              </a:cxn>
              <a:cxn ang="0">
                <a:pos x="116" y="92"/>
              </a:cxn>
              <a:cxn ang="0">
                <a:pos x="116" y="107"/>
              </a:cxn>
              <a:cxn ang="0">
                <a:pos x="100" y="117"/>
              </a:cxn>
              <a:cxn ang="0">
                <a:pos x="84" y="117"/>
              </a:cxn>
              <a:cxn ang="0">
                <a:pos x="69" y="117"/>
              </a:cxn>
              <a:cxn ang="0">
                <a:pos x="53" y="117"/>
              </a:cxn>
              <a:cxn ang="0">
                <a:pos x="37" y="112"/>
              </a:cxn>
              <a:cxn ang="0">
                <a:pos x="21" y="102"/>
              </a:cxn>
              <a:cxn ang="0">
                <a:pos x="11" y="86"/>
              </a:cxn>
              <a:cxn ang="0">
                <a:pos x="5" y="71"/>
              </a:cxn>
              <a:cxn ang="0">
                <a:pos x="5" y="66"/>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53029" name="Freeform 69"/>
          <p:cNvSpPr>
            <a:spLocks/>
          </p:cNvSpPr>
          <p:nvPr/>
        </p:nvSpPr>
        <p:spPr bwMode="auto">
          <a:xfrm>
            <a:off x="4672013" y="2865438"/>
            <a:ext cx="315912" cy="196850"/>
          </a:xfrm>
          <a:custGeom>
            <a:avLst/>
            <a:gdLst/>
            <a:ahLst/>
            <a:cxnLst>
              <a:cxn ang="0">
                <a:pos x="0" y="0"/>
              </a:cxn>
              <a:cxn ang="0">
                <a:pos x="16" y="10"/>
              </a:cxn>
              <a:cxn ang="0">
                <a:pos x="32" y="20"/>
              </a:cxn>
              <a:cxn ang="0">
                <a:pos x="49" y="20"/>
              </a:cxn>
              <a:cxn ang="0">
                <a:pos x="65" y="30"/>
              </a:cxn>
              <a:cxn ang="0">
                <a:pos x="76" y="46"/>
              </a:cxn>
              <a:cxn ang="0">
                <a:pos x="81" y="61"/>
              </a:cxn>
              <a:cxn ang="0">
                <a:pos x="81" y="76"/>
              </a:cxn>
              <a:cxn ang="0">
                <a:pos x="65" y="86"/>
              </a:cxn>
              <a:cxn ang="0">
                <a:pos x="49" y="86"/>
              </a:cxn>
              <a:cxn ang="0">
                <a:pos x="27" y="81"/>
              </a:cxn>
              <a:cxn ang="0">
                <a:pos x="11" y="71"/>
              </a:cxn>
              <a:cxn ang="0">
                <a:pos x="5" y="56"/>
              </a:cxn>
              <a:cxn ang="0">
                <a:pos x="0" y="40"/>
              </a:cxn>
              <a:cxn ang="0">
                <a:pos x="0" y="25"/>
              </a:cxn>
              <a:cxn ang="0">
                <a:pos x="11" y="10"/>
              </a:cxn>
              <a:cxn ang="0">
                <a:pos x="0" y="0"/>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cmpd="sng">
            <a:noFill/>
            <a:prstDash val="solid"/>
            <a:round/>
            <a:headEnd type="none" w="med" len="med"/>
            <a:tailEnd type="none" w="med" len="med"/>
          </a:ln>
          <a:effectLst/>
        </p:spPr>
        <p:txBody>
          <a:bodyPr/>
          <a:lstStyle/>
          <a:p>
            <a:endParaRPr lang="zh-CN" altLang="en-US"/>
          </a:p>
        </p:txBody>
      </p:sp>
      <p:sp>
        <p:nvSpPr>
          <p:cNvPr id="553030" name="Freeform 70"/>
          <p:cNvSpPr>
            <a:spLocks/>
          </p:cNvSpPr>
          <p:nvPr/>
        </p:nvSpPr>
        <p:spPr bwMode="auto">
          <a:xfrm>
            <a:off x="5916613" y="2965450"/>
            <a:ext cx="1016000" cy="744538"/>
          </a:xfrm>
          <a:custGeom>
            <a:avLst/>
            <a:gdLst/>
            <a:ahLst/>
            <a:cxnLst>
              <a:cxn ang="0">
                <a:pos x="567" y="0"/>
              </a:cxn>
              <a:cxn ang="0">
                <a:pos x="530" y="168"/>
              </a:cxn>
              <a:cxn ang="0">
                <a:pos x="428" y="280"/>
              </a:cxn>
              <a:cxn ang="0">
                <a:pos x="314" y="328"/>
              </a:cxn>
              <a:cxn ang="0">
                <a:pos x="0" y="371"/>
              </a:cxn>
            </a:cxnLst>
            <a:rect l="0" t="0" r="r" b="b"/>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cmpd="sng">
            <a:solidFill>
              <a:srgbClr val="333399"/>
            </a:solidFill>
            <a:round/>
            <a:headEnd/>
            <a:tailEnd/>
          </a:ln>
          <a:effectLst/>
        </p:spPr>
        <p:txBody>
          <a:bodyPr wrap="none" anchor="ctr"/>
          <a:lstStyle/>
          <a:p>
            <a:endParaRPr lang="zh-CN" altLang="en-US"/>
          </a:p>
        </p:txBody>
      </p:sp>
      <p:sp>
        <p:nvSpPr>
          <p:cNvPr id="553031" name="Freeform 71"/>
          <p:cNvSpPr>
            <a:spLocks/>
          </p:cNvSpPr>
          <p:nvPr/>
        </p:nvSpPr>
        <p:spPr bwMode="auto">
          <a:xfrm>
            <a:off x="1908175" y="2614613"/>
            <a:ext cx="1047750" cy="1081087"/>
          </a:xfrm>
          <a:custGeom>
            <a:avLst/>
            <a:gdLst/>
            <a:ahLst/>
            <a:cxnLst>
              <a:cxn ang="0">
                <a:pos x="7" y="0"/>
              </a:cxn>
              <a:cxn ang="0">
                <a:pos x="15" y="424"/>
              </a:cxn>
              <a:cxn ang="0">
                <a:pos x="100" y="545"/>
              </a:cxn>
              <a:cxn ang="0">
                <a:pos x="154" y="571"/>
              </a:cxn>
              <a:cxn ang="0">
                <a:pos x="190" y="591"/>
              </a:cxn>
              <a:cxn ang="0">
                <a:pos x="351" y="633"/>
              </a:cxn>
              <a:cxn ang="0">
                <a:pos x="583" y="664"/>
              </a:cxn>
              <a:cxn ang="0">
                <a:pos x="759" y="664"/>
              </a:cxn>
            </a:cxnLst>
            <a:rect l="0" t="0" r="r" b="b"/>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cmpd="sng">
            <a:solidFill>
              <a:srgbClr val="333399"/>
            </a:solidFill>
            <a:prstDash val="solid"/>
            <a:round/>
            <a:headEnd type="none" w="med" len="med"/>
            <a:tailEnd type="none" w="med" len="med"/>
          </a:ln>
          <a:effectLst/>
        </p:spPr>
        <p:txBody>
          <a:bodyPr/>
          <a:lstStyle/>
          <a:p>
            <a:endParaRPr lang="zh-CN" altLang="en-US"/>
          </a:p>
        </p:txBody>
      </p:sp>
      <p:sp>
        <p:nvSpPr>
          <p:cNvPr id="553032" name="Rectangle 72"/>
          <p:cNvSpPr>
            <a:spLocks noChangeArrowheads="1"/>
          </p:cNvSpPr>
          <p:nvPr/>
        </p:nvSpPr>
        <p:spPr bwMode="auto">
          <a:xfrm>
            <a:off x="3998913" y="3548063"/>
            <a:ext cx="942975" cy="395287"/>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000">
                <a:solidFill>
                  <a:srgbClr val="333399"/>
                </a:solidFill>
                <a:latin typeface="Arial" charset="0"/>
                <a:ea typeface="黑体" pitchFamily="2" charset="-122"/>
              </a:rPr>
              <a:t>因特网</a:t>
            </a:r>
          </a:p>
        </p:txBody>
      </p:sp>
      <p:sp>
        <p:nvSpPr>
          <p:cNvPr id="553033" name="Rectangle 73"/>
          <p:cNvSpPr>
            <a:spLocks noChangeArrowheads="1"/>
          </p:cNvSpPr>
          <p:nvPr/>
        </p:nvSpPr>
        <p:spPr bwMode="auto">
          <a:xfrm>
            <a:off x="6032825" y="620713"/>
            <a:ext cx="2493312" cy="680699"/>
          </a:xfrm>
          <a:prstGeom prst="rect">
            <a:avLst/>
          </a:prstGeom>
          <a:noFill/>
          <a:ln w="12700">
            <a:noFill/>
            <a:miter lim="800000"/>
            <a:headEnd/>
            <a:tailEnd/>
          </a:ln>
          <a:effectLst/>
        </p:spPr>
        <p:txBody>
          <a:bodyPr wrap="none" lIns="90488" tIns="44450" rIns="90488" bIns="44450">
            <a:spAutoFit/>
          </a:bodyPr>
          <a:lstStyle/>
          <a:p>
            <a:pPr algn="ctr" eaLnBrk="0" hangingPunct="0">
              <a:lnSpc>
                <a:spcPct val="80000"/>
              </a:lnSpc>
            </a:pPr>
            <a:r>
              <a:rPr kumimoji="1" lang="zh-CN" altLang="en-US" sz="2400" dirty="0">
                <a:solidFill>
                  <a:srgbClr val="333399"/>
                </a:solidFill>
                <a:latin typeface="Arial" charset="0"/>
                <a:ea typeface="黑体" pitchFamily="2" charset="-122"/>
              </a:rPr>
              <a:t>服务器</a:t>
            </a:r>
          </a:p>
          <a:p>
            <a:pPr algn="ctr" eaLnBrk="0" hangingPunct="0">
              <a:lnSpc>
                <a:spcPct val="80000"/>
              </a:lnSpc>
            </a:pPr>
            <a:r>
              <a:rPr kumimoji="1" lang="en-US" altLang="zh-CN" sz="2400" dirty="0">
                <a:solidFill>
                  <a:srgbClr val="333399"/>
                </a:solidFill>
                <a:latin typeface="Arial" charset="0"/>
                <a:ea typeface="黑体" pitchFamily="2" charset="-122"/>
              </a:rPr>
              <a:t>www.ustc.edu.cn</a:t>
            </a:r>
          </a:p>
        </p:txBody>
      </p:sp>
      <p:sp>
        <p:nvSpPr>
          <p:cNvPr id="553034" name="Rectangle 74"/>
          <p:cNvSpPr>
            <a:spLocks noChangeArrowheads="1"/>
          </p:cNvSpPr>
          <p:nvPr/>
        </p:nvSpPr>
        <p:spPr bwMode="auto">
          <a:xfrm>
            <a:off x="3132138" y="836613"/>
            <a:ext cx="2620962" cy="454025"/>
          </a:xfrm>
          <a:prstGeom prst="rect">
            <a:avLst/>
          </a:prstGeom>
          <a:noFill/>
          <a:ln w="19050">
            <a:noFill/>
            <a:miter lim="800000"/>
            <a:headEnd/>
            <a:tailEnd/>
          </a:ln>
          <a:effectLst/>
        </p:spPr>
        <p:txBody>
          <a:bodyPr wrap="none" lIns="90488" tIns="44450" rIns="90488" bIns="44450">
            <a:spAutoFit/>
          </a:bodyPr>
          <a:lstStyle/>
          <a:p>
            <a:pPr eaLnBrk="0" hangingPunct="0"/>
            <a:r>
              <a:rPr kumimoji="1" lang="zh-CN" altLang="zh-CN" sz="2400">
                <a:solidFill>
                  <a:srgbClr val="333399"/>
                </a:solidFill>
                <a:latin typeface="Arial" charset="0"/>
                <a:ea typeface="黑体" pitchFamily="2" charset="-122"/>
              </a:rPr>
              <a:t>链接到</a:t>
            </a:r>
            <a:r>
              <a:rPr kumimoji="1" lang="en-US" altLang="zh-CN" sz="2400">
                <a:solidFill>
                  <a:srgbClr val="333399"/>
                </a:solidFill>
                <a:latin typeface="Arial" charset="0"/>
                <a:ea typeface="黑体" pitchFamily="2" charset="-122"/>
              </a:rPr>
              <a:t>URL</a:t>
            </a:r>
            <a:r>
              <a:rPr kumimoji="1" lang="zh-CN" altLang="en-US" sz="2400">
                <a:solidFill>
                  <a:srgbClr val="333399"/>
                </a:solidFill>
                <a:latin typeface="Arial" charset="0"/>
                <a:ea typeface="黑体" pitchFamily="2" charset="-122"/>
              </a:rPr>
              <a:t>的超链</a:t>
            </a:r>
          </a:p>
        </p:txBody>
      </p:sp>
      <p:sp>
        <p:nvSpPr>
          <p:cNvPr id="553035" name="Rectangle 75"/>
          <p:cNvSpPr>
            <a:spLocks noChangeArrowheads="1"/>
          </p:cNvSpPr>
          <p:nvPr/>
        </p:nvSpPr>
        <p:spPr bwMode="auto">
          <a:xfrm>
            <a:off x="3073400" y="3021013"/>
            <a:ext cx="2835275" cy="393700"/>
          </a:xfrm>
          <a:prstGeom prst="rect">
            <a:avLst/>
          </a:prstGeom>
          <a:solidFill>
            <a:schemeClr val="bg1"/>
          </a:solidFill>
          <a:ln w="19050">
            <a:noFill/>
            <a:miter lim="800000"/>
            <a:headEnd/>
            <a:tailEnd/>
          </a:ln>
          <a:effectLst/>
        </p:spPr>
        <p:txBody>
          <a:bodyPr wrap="none" lIns="90488" tIns="44450" rIns="90488" bIns="44450">
            <a:spAutoFit/>
          </a:bodyPr>
          <a:lstStyle/>
          <a:p>
            <a:pPr eaLnBrk="0" hangingPunct="0"/>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使用此 </a:t>
            </a:r>
            <a:r>
              <a:rPr kumimoji="1" lang="en-US" altLang="zh-CN" sz="2000">
                <a:solidFill>
                  <a:srgbClr val="333399"/>
                </a:solidFill>
                <a:latin typeface="Arial" charset="0"/>
                <a:ea typeface="黑体" pitchFamily="2" charset="-122"/>
              </a:rPr>
              <a:t>TCP </a:t>
            </a:r>
            <a:r>
              <a:rPr kumimoji="1" lang="zh-CN" altLang="en-US" sz="2000">
                <a:solidFill>
                  <a:srgbClr val="333399"/>
                </a:solidFill>
                <a:latin typeface="Arial" charset="0"/>
                <a:ea typeface="黑体" pitchFamily="2" charset="-122"/>
              </a:rPr>
              <a:t>连接</a:t>
            </a:r>
          </a:p>
        </p:txBody>
      </p:sp>
      <p:sp>
        <p:nvSpPr>
          <p:cNvPr id="553036" name="Rectangle 76"/>
          <p:cNvSpPr>
            <a:spLocks noChangeArrowheads="1"/>
          </p:cNvSpPr>
          <p:nvPr/>
        </p:nvSpPr>
        <p:spPr bwMode="auto">
          <a:xfrm>
            <a:off x="2673350" y="1757363"/>
            <a:ext cx="944563" cy="638175"/>
          </a:xfrm>
          <a:prstGeom prst="rect">
            <a:avLst/>
          </a:prstGeom>
          <a:noFill/>
          <a:ln w="19050">
            <a:noFill/>
            <a:miter lim="800000"/>
            <a:headEnd/>
            <a:tailEnd/>
          </a:ln>
          <a:effectLst/>
        </p:spPr>
        <p:txBody>
          <a:bodyPr wrap="none" lIns="90488" tIns="44450" rIns="90488" bIns="44450">
            <a:spAutoFit/>
          </a:bodyPr>
          <a:lstStyle/>
          <a:p>
            <a:pPr eaLnBrk="0" hangingPunct="0">
              <a:lnSpc>
                <a:spcPct val="90000"/>
              </a:lnSpc>
            </a:pPr>
            <a:r>
              <a:rPr kumimoji="1" lang="zh-CN" altLang="en-US" sz="2000">
                <a:solidFill>
                  <a:srgbClr val="333399"/>
                </a:solidFill>
                <a:latin typeface="Arial" charset="0"/>
                <a:ea typeface="黑体" pitchFamily="2" charset="-122"/>
              </a:rPr>
              <a:t>浏览器</a:t>
            </a:r>
          </a:p>
          <a:p>
            <a:pPr eaLnBrk="0" hangingPunct="0">
              <a:lnSpc>
                <a:spcPct val="90000"/>
              </a:lnSpc>
            </a:pPr>
            <a:r>
              <a:rPr kumimoji="1" lang="zh-CN" altLang="en-US" sz="2000">
                <a:solidFill>
                  <a:srgbClr val="333399"/>
                </a:solidFill>
                <a:latin typeface="Arial" charset="0"/>
                <a:ea typeface="黑体" pitchFamily="2" charset="-122"/>
              </a:rPr>
              <a:t> 程序</a:t>
            </a:r>
          </a:p>
        </p:txBody>
      </p:sp>
      <p:sp>
        <p:nvSpPr>
          <p:cNvPr id="553037" name="Rectangle 77"/>
          <p:cNvSpPr>
            <a:spLocks noChangeArrowheads="1"/>
          </p:cNvSpPr>
          <p:nvPr/>
        </p:nvSpPr>
        <p:spPr bwMode="auto">
          <a:xfrm>
            <a:off x="5051425" y="1757363"/>
            <a:ext cx="941388" cy="638175"/>
          </a:xfrm>
          <a:prstGeom prst="rect">
            <a:avLst/>
          </a:prstGeom>
          <a:noFill/>
          <a:ln w="19050">
            <a:noFill/>
            <a:miter lim="800000"/>
            <a:headEnd/>
            <a:tailEnd/>
          </a:ln>
          <a:effectLst/>
        </p:spPr>
        <p:txBody>
          <a:bodyPr wrap="none" lIns="90488" tIns="44450" rIns="90488" bIns="44450">
            <a:spAutoFit/>
          </a:bodyPr>
          <a:lstStyle/>
          <a:p>
            <a:pPr eaLnBrk="0" hangingPunct="0">
              <a:lnSpc>
                <a:spcPct val="90000"/>
              </a:lnSpc>
            </a:pPr>
            <a:r>
              <a:rPr kumimoji="1" lang="zh-CN" altLang="en-US" sz="2000">
                <a:solidFill>
                  <a:srgbClr val="333399"/>
                </a:solidFill>
                <a:latin typeface="Arial" charset="0"/>
                <a:ea typeface="黑体" pitchFamily="2" charset="-122"/>
              </a:rPr>
              <a:t>服务器</a:t>
            </a:r>
          </a:p>
          <a:p>
            <a:pPr eaLnBrk="0" hangingPunct="0">
              <a:lnSpc>
                <a:spcPct val="90000"/>
              </a:lnSpc>
            </a:pPr>
            <a:r>
              <a:rPr kumimoji="1" lang="zh-CN" altLang="en-US" sz="2000">
                <a:solidFill>
                  <a:srgbClr val="333399"/>
                </a:solidFill>
                <a:latin typeface="Arial" charset="0"/>
                <a:ea typeface="黑体" pitchFamily="2" charset="-122"/>
              </a:rPr>
              <a:t> 程序</a:t>
            </a:r>
          </a:p>
        </p:txBody>
      </p:sp>
      <p:sp>
        <p:nvSpPr>
          <p:cNvPr id="553038" name="Rectangle 78"/>
          <p:cNvSpPr>
            <a:spLocks noChangeArrowheads="1"/>
          </p:cNvSpPr>
          <p:nvPr/>
        </p:nvSpPr>
        <p:spPr bwMode="auto">
          <a:xfrm>
            <a:off x="3946525" y="2130425"/>
            <a:ext cx="844550" cy="393700"/>
          </a:xfrm>
          <a:prstGeom prst="rect">
            <a:avLst/>
          </a:prstGeom>
          <a:noFill/>
          <a:ln w="19050">
            <a:noFill/>
            <a:miter lim="800000"/>
            <a:headEnd/>
            <a:tailEnd/>
          </a:ln>
          <a:effectLst/>
        </p:spPr>
        <p:txBody>
          <a:bodyPr wrap="none" lIns="90488" tIns="44450" rIns="90488" bIns="44450">
            <a:spAutoFit/>
          </a:bodyPr>
          <a:lstStyle/>
          <a:p>
            <a:pPr eaLnBrk="0" hangingPunct="0"/>
            <a:r>
              <a:rPr kumimoji="1" lang="en-US" altLang="zh-CN" sz="2000">
                <a:solidFill>
                  <a:srgbClr val="333399"/>
                </a:solidFill>
                <a:latin typeface="Arial" charset="0"/>
                <a:ea typeface="黑体" pitchFamily="2" charset="-122"/>
              </a:rPr>
              <a:t>HTTP</a:t>
            </a:r>
          </a:p>
        </p:txBody>
      </p:sp>
      <p:sp>
        <p:nvSpPr>
          <p:cNvPr id="553039" name="Rectangle 79"/>
          <p:cNvSpPr>
            <a:spLocks noChangeArrowheads="1"/>
          </p:cNvSpPr>
          <p:nvPr/>
        </p:nvSpPr>
        <p:spPr bwMode="auto">
          <a:xfrm>
            <a:off x="1403350" y="1052513"/>
            <a:ext cx="790575" cy="454025"/>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2400">
                <a:solidFill>
                  <a:srgbClr val="333399"/>
                </a:solidFill>
                <a:latin typeface="Arial" charset="0"/>
                <a:ea typeface="黑体" pitchFamily="2" charset="-122"/>
              </a:rPr>
              <a:t>客户</a:t>
            </a:r>
          </a:p>
        </p:txBody>
      </p:sp>
      <p:pic>
        <p:nvPicPr>
          <p:cNvPr id="553040" name="Picture 80"/>
          <p:cNvPicPr>
            <a:picLocks noChangeArrowheads="1"/>
          </p:cNvPicPr>
          <p:nvPr/>
        </p:nvPicPr>
        <p:blipFill>
          <a:blip r:embed="rId7" cstate="print"/>
          <a:srcRect/>
          <a:stretch>
            <a:fillRect/>
          </a:stretch>
        </p:blipFill>
        <p:spPr bwMode="auto">
          <a:xfrm>
            <a:off x="1144588" y="1503363"/>
            <a:ext cx="1431925" cy="1433512"/>
          </a:xfrm>
          <a:prstGeom prst="rect">
            <a:avLst/>
          </a:prstGeom>
          <a:noFill/>
          <a:ln w="9525">
            <a:noFill/>
            <a:miter lim="800000"/>
            <a:headEnd/>
            <a:tailEnd/>
          </a:ln>
          <a:effectLst/>
        </p:spPr>
      </p:pic>
      <p:sp>
        <p:nvSpPr>
          <p:cNvPr id="553041" name="Freeform 81"/>
          <p:cNvSpPr>
            <a:spLocks/>
          </p:cNvSpPr>
          <p:nvPr/>
        </p:nvSpPr>
        <p:spPr bwMode="auto">
          <a:xfrm>
            <a:off x="1484313" y="1735138"/>
            <a:ext cx="741362" cy="555625"/>
          </a:xfrm>
          <a:custGeom>
            <a:avLst/>
            <a:gdLst/>
            <a:ahLst/>
            <a:cxnLst>
              <a:cxn ang="0">
                <a:pos x="17" y="0"/>
              </a:cxn>
              <a:cxn ang="0">
                <a:pos x="462" y="0"/>
              </a:cxn>
              <a:cxn ang="0">
                <a:pos x="443" y="321"/>
              </a:cxn>
              <a:cxn ang="0">
                <a:pos x="0" y="304"/>
              </a:cxn>
              <a:cxn ang="0">
                <a:pos x="17" y="0"/>
              </a:cxn>
            </a:cxnLst>
            <a:rect l="0" t="0" r="r" b="b"/>
            <a:pathLst>
              <a:path w="463" h="322">
                <a:moveTo>
                  <a:pt x="17" y="0"/>
                </a:moveTo>
                <a:lnTo>
                  <a:pt x="462" y="0"/>
                </a:lnTo>
                <a:lnTo>
                  <a:pt x="443" y="321"/>
                </a:lnTo>
                <a:lnTo>
                  <a:pt x="0" y="304"/>
                </a:lnTo>
                <a:lnTo>
                  <a:pt x="17" y="0"/>
                </a:lnTo>
              </a:path>
            </a:pathLst>
          </a:custGeom>
          <a:noFill/>
          <a:ln w="12700" cap="rnd" cmpd="sng">
            <a:noFill/>
            <a:prstDash val="solid"/>
            <a:round/>
            <a:headEnd type="none" w="med" len="med"/>
            <a:tailEnd type="none" w="med" len="med"/>
          </a:ln>
          <a:effectLst/>
        </p:spPr>
        <p:txBody>
          <a:bodyPr/>
          <a:lstStyle/>
          <a:p>
            <a:endParaRPr lang="zh-CN" altLang="en-US"/>
          </a:p>
        </p:txBody>
      </p:sp>
      <p:sp>
        <p:nvSpPr>
          <p:cNvPr id="553042" name="Rectangle 82"/>
          <p:cNvSpPr>
            <a:spLocks noChangeArrowheads="1"/>
          </p:cNvSpPr>
          <p:nvPr/>
        </p:nvSpPr>
        <p:spPr bwMode="auto">
          <a:xfrm>
            <a:off x="1412875" y="1628775"/>
            <a:ext cx="900889" cy="520655"/>
          </a:xfrm>
          <a:prstGeom prst="rect">
            <a:avLst/>
          </a:prstGeom>
          <a:noFill/>
          <a:ln w="19050">
            <a:noFill/>
            <a:miter lim="800000"/>
            <a:headEnd/>
            <a:tailEnd/>
          </a:ln>
          <a:effectLst/>
        </p:spPr>
        <p:txBody>
          <a:bodyPr wrap="none" lIns="90488" tIns="44450" rIns="90488" bIns="44450">
            <a:spAutoFit/>
          </a:bodyPr>
          <a:lstStyle/>
          <a:p>
            <a:pPr eaLnBrk="0" hangingPunct="0"/>
            <a:r>
              <a:rPr kumimoji="1" lang="zh-CN" altLang="en-US" sz="1400" dirty="0">
                <a:solidFill>
                  <a:srgbClr val="333399"/>
                </a:solidFill>
                <a:latin typeface="Arial" charset="0"/>
                <a:ea typeface="黑体" pitchFamily="2" charset="-122"/>
              </a:rPr>
              <a:t>中科大</a:t>
            </a:r>
          </a:p>
          <a:p>
            <a:pPr eaLnBrk="0" hangingPunct="0"/>
            <a:r>
              <a:rPr kumimoji="1" lang="zh-CN" altLang="en-US" sz="1400" dirty="0">
                <a:solidFill>
                  <a:srgbClr val="333399"/>
                </a:solidFill>
                <a:latin typeface="Arial" charset="0"/>
                <a:ea typeface="黑体" pitchFamily="2" charset="-122"/>
              </a:rPr>
              <a:t>院系介绍</a:t>
            </a:r>
          </a:p>
        </p:txBody>
      </p:sp>
      <p:sp>
        <p:nvSpPr>
          <p:cNvPr id="553043" name="Line 83"/>
          <p:cNvSpPr>
            <a:spLocks noChangeShapeType="1"/>
          </p:cNvSpPr>
          <p:nvPr/>
        </p:nvSpPr>
        <p:spPr bwMode="auto">
          <a:xfrm>
            <a:off x="1549400" y="2093913"/>
            <a:ext cx="585788" cy="0"/>
          </a:xfrm>
          <a:prstGeom prst="line">
            <a:avLst/>
          </a:prstGeom>
          <a:noFill/>
          <a:ln w="19050">
            <a:solidFill>
              <a:schemeClr val="tx1"/>
            </a:solidFill>
            <a:round/>
            <a:headEnd/>
            <a:tailEnd/>
          </a:ln>
          <a:effectLst/>
        </p:spPr>
        <p:txBody>
          <a:bodyPr wrap="none" anchor="ctr"/>
          <a:lstStyle/>
          <a:p>
            <a:endParaRPr lang="zh-CN" altLang="en-US"/>
          </a:p>
        </p:txBody>
      </p:sp>
      <p:sp>
        <p:nvSpPr>
          <p:cNvPr id="553044" name="Oval 84"/>
          <p:cNvSpPr>
            <a:spLocks noChangeArrowheads="1"/>
          </p:cNvSpPr>
          <p:nvPr/>
        </p:nvSpPr>
        <p:spPr bwMode="auto">
          <a:xfrm>
            <a:off x="1824038" y="2432050"/>
            <a:ext cx="593725" cy="252413"/>
          </a:xfrm>
          <a:prstGeom prst="ellipse">
            <a:avLst/>
          </a:prstGeom>
          <a:solidFill>
            <a:srgbClr val="FFFF99"/>
          </a:solidFill>
          <a:ln w="9525">
            <a:solidFill>
              <a:schemeClr val="tx1"/>
            </a:solidFill>
            <a:round/>
            <a:headEnd/>
            <a:tailEnd/>
          </a:ln>
          <a:effectLst/>
        </p:spPr>
        <p:txBody>
          <a:bodyPr wrap="none" anchor="ctr"/>
          <a:lstStyle/>
          <a:p>
            <a:endParaRPr lang="zh-CN" altLang="en-US"/>
          </a:p>
        </p:txBody>
      </p:sp>
      <p:sp>
        <p:nvSpPr>
          <p:cNvPr id="553045" name="Line 85"/>
          <p:cNvSpPr>
            <a:spLocks noChangeShapeType="1"/>
          </p:cNvSpPr>
          <p:nvPr/>
        </p:nvSpPr>
        <p:spPr bwMode="auto">
          <a:xfrm>
            <a:off x="5815013" y="2262188"/>
            <a:ext cx="509587" cy="254000"/>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553046" name="Line 86"/>
          <p:cNvSpPr>
            <a:spLocks noChangeShapeType="1"/>
          </p:cNvSpPr>
          <p:nvPr/>
        </p:nvSpPr>
        <p:spPr bwMode="auto">
          <a:xfrm flipH="1">
            <a:off x="2333625" y="2178050"/>
            <a:ext cx="509588" cy="338138"/>
          </a:xfrm>
          <a:prstGeom prst="line">
            <a:avLst/>
          </a:prstGeom>
          <a:noFill/>
          <a:ln w="28575">
            <a:solidFill>
              <a:srgbClr val="333399"/>
            </a:solidFill>
            <a:round/>
            <a:headEnd/>
            <a:tailEnd type="triangle" w="sm" len="lg"/>
          </a:ln>
          <a:effectLst/>
        </p:spPr>
        <p:txBody>
          <a:bodyPr wrap="none" anchor="ctr"/>
          <a:lstStyle/>
          <a:p>
            <a:endParaRPr lang="zh-CN" altLang="en-US"/>
          </a:p>
        </p:txBody>
      </p:sp>
      <p:sp>
        <p:nvSpPr>
          <p:cNvPr id="553047" name="Oval 87"/>
          <p:cNvSpPr>
            <a:spLocks noChangeArrowheads="1"/>
          </p:cNvSpPr>
          <p:nvPr/>
        </p:nvSpPr>
        <p:spPr bwMode="auto">
          <a:xfrm>
            <a:off x="6238875" y="2432050"/>
            <a:ext cx="595313" cy="252413"/>
          </a:xfrm>
          <a:prstGeom prst="ellipse">
            <a:avLst/>
          </a:prstGeom>
          <a:solidFill>
            <a:srgbClr val="FFFF99"/>
          </a:solidFill>
          <a:ln w="9525">
            <a:solidFill>
              <a:schemeClr val="tx1"/>
            </a:solidFill>
            <a:round/>
            <a:headEnd/>
            <a:tailEnd/>
          </a:ln>
          <a:effectLst/>
        </p:spPr>
        <p:txBody>
          <a:bodyPr wrap="none" anchor="ctr"/>
          <a:lstStyle/>
          <a:p>
            <a:endParaRPr lang="zh-CN" altLang="en-US"/>
          </a:p>
        </p:txBody>
      </p:sp>
      <p:sp>
        <p:nvSpPr>
          <p:cNvPr id="553048" name="Freeform 88"/>
          <p:cNvSpPr>
            <a:spLocks/>
          </p:cNvSpPr>
          <p:nvPr/>
        </p:nvSpPr>
        <p:spPr bwMode="auto">
          <a:xfrm>
            <a:off x="2163763" y="2622550"/>
            <a:ext cx="4330700" cy="820738"/>
          </a:xfrm>
          <a:custGeom>
            <a:avLst/>
            <a:gdLst/>
            <a:ahLst/>
            <a:cxnLst>
              <a:cxn ang="0">
                <a:pos x="0" y="0"/>
              </a:cxn>
              <a:cxn ang="0">
                <a:pos x="0" y="608"/>
              </a:cxn>
              <a:cxn ang="0">
                <a:pos x="6" y="651"/>
              </a:cxn>
              <a:cxn ang="0">
                <a:pos x="24" y="699"/>
              </a:cxn>
              <a:cxn ang="0">
                <a:pos x="66" y="750"/>
              </a:cxn>
              <a:cxn ang="0">
                <a:pos x="144" y="793"/>
              </a:cxn>
              <a:cxn ang="0">
                <a:pos x="282" y="830"/>
              </a:cxn>
              <a:cxn ang="0">
                <a:pos x="432" y="852"/>
              </a:cxn>
              <a:cxn ang="0">
                <a:pos x="816" y="852"/>
              </a:cxn>
              <a:cxn ang="0">
                <a:pos x="2135" y="852"/>
              </a:cxn>
              <a:cxn ang="0">
                <a:pos x="2250" y="837"/>
              </a:cxn>
              <a:cxn ang="0">
                <a:pos x="2315" y="815"/>
              </a:cxn>
              <a:cxn ang="0">
                <a:pos x="2394" y="757"/>
              </a:cxn>
              <a:cxn ang="0">
                <a:pos x="2436" y="680"/>
              </a:cxn>
              <a:cxn ang="0">
                <a:pos x="2448" y="615"/>
              </a:cxn>
              <a:cxn ang="0">
                <a:pos x="2448" y="18"/>
              </a:cxn>
            </a:cxnLst>
            <a:rect l="0" t="0" r="r" b="b"/>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cap="flat" cmpd="sng">
            <a:solidFill>
              <a:srgbClr val="333399"/>
            </a:solidFill>
            <a:prstDash val="sysDot"/>
            <a:round/>
            <a:headEnd type="triangle" w="sm" len="lg"/>
            <a:tailEnd type="triangle" w="sm" len="lg"/>
          </a:ln>
          <a:effectLst/>
        </p:spPr>
        <p:txBody>
          <a:bodyPr wrap="none" anchor="ctr"/>
          <a:lstStyle/>
          <a:p>
            <a:endParaRPr lang="zh-CN" altLang="en-US"/>
          </a:p>
        </p:txBody>
      </p:sp>
      <p:sp>
        <p:nvSpPr>
          <p:cNvPr id="553049" name="Line 89"/>
          <p:cNvSpPr>
            <a:spLocks noChangeShapeType="1"/>
          </p:cNvSpPr>
          <p:nvPr/>
        </p:nvSpPr>
        <p:spPr bwMode="auto">
          <a:xfrm flipV="1">
            <a:off x="2417763" y="2571750"/>
            <a:ext cx="3906837" cy="0"/>
          </a:xfrm>
          <a:prstGeom prst="line">
            <a:avLst/>
          </a:prstGeom>
          <a:noFill/>
          <a:ln w="76200">
            <a:solidFill>
              <a:srgbClr val="333399"/>
            </a:solidFill>
            <a:round/>
            <a:headEnd type="triangle" w="sm" len="lg"/>
            <a:tailEnd type="triangle" w="sm" len="lg"/>
          </a:ln>
          <a:effectLst/>
        </p:spPr>
        <p:txBody>
          <a:bodyPr wrap="none" anchor="ctr"/>
          <a:lstStyle/>
          <a:p>
            <a:endParaRPr lang="zh-CN" altLang="en-US"/>
          </a:p>
        </p:txBody>
      </p:sp>
      <p:sp>
        <p:nvSpPr>
          <p:cNvPr id="553050" name="Line 90"/>
          <p:cNvSpPr>
            <a:spLocks noChangeShapeType="1"/>
          </p:cNvSpPr>
          <p:nvPr/>
        </p:nvSpPr>
        <p:spPr bwMode="auto">
          <a:xfrm rot="16200000" flipH="1">
            <a:off x="6726238" y="2624138"/>
            <a:ext cx="288925" cy="193675"/>
          </a:xfrm>
          <a:prstGeom prst="line">
            <a:avLst/>
          </a:prstGeom>
          <a:noFill/>
          <a:ln w="28575">
            <a:solidFill>
              <a:schemeClr val="tx1"/>
            </a:solidFill>
            <a:round/>
            <a:headEnd/>
            <a:tailEnd type="triangle" w="sm" len="med"/>
          </a:ln>
          <a:effectLst/>
        </p:spPr>
        <p:txBody>
          <a:bodyPr wrap="none" anchor="ctr"/>
          <a:lstStyle/>
          <a:p>
            <a:endParaRPr lang="zh-CN" altLang="en-US"/>
          </a:p>
        </p:txBody>
      </p:sp>
      <p:sp>
        <p:nvSpPr>
          <p:cNvPr id="553051" name="Freeform 91"/>
          <p:cNvSpPr>
            <a:spLocks/>
          </p:cNvSpPr>
          <p:nvPr/>
        </p:nvSpPr>
        <p:spPr bwMode="auto">
          <a:xfrm>
            <a:off x="1871663" y="1250950"/>
            <a:ext cx="4962525" cy="666750"/>
          </a:xfrm>
          <a:custGeom>
            <a:avLst/>
            <a:gdLst/>
            <a:ahLst/>
            <a:cxnLst>
              <a:cxn ang="0">
                <a:pos x="0" y="332"/>
              </a:cxn>
              <a:cxn ang="0">
                <a:pos x="336" y="140"/>
              </a:cxn>
              <a:cxn ang="0">
                <a:pos x="753" y="38"/>
              </a:cxn>
              <a:cxn ang="0">
                <a:pos x="1287" y="2"/>
              </a:cxn>
              <a:cxn ang="0">
                <a:pos x="1756" y="50"/>
              </a:cxn>
              <a:cxn ang="0">
                <a:pos x="2191" y="129"/>
              </a:cxn>
              <a:cxn ang="0">
                <a:pos x="2454" y="212"/>
              </a:cxn>
            </a:cxnLst>
            <a:rect l="0" t="0" r="r" b="b"/>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cmpd="sng">
            <a:solidFill>
              <a:schemeClr val="hlink"/>
            </a:solidFill>
            <a:round/>
            <a:headEnd type="none" w="med" len="med"/>
            <a:tailEnd type="triangle" w="med" len="lg"/>
          </a:ln>
          <a:effectLst/>
        </p:spPr>
        <p:txBody>
          <a:bodyPr wrap="none" anchor="ctr"/>
          <a:lstStyle/>
          <a:p>
            <a:endParaRPr lang="zh-CN" altLang="en-US"/>
          </a:p>
        </p:txBody>
      </p:sp>
      <p:sp>
        <p:nvSpPr>
          <p:cNvPr id="553052" name="Line 92"/>
          <p:cNvSpPr>
            <a:spLocks noChangeShapeType="1"/>
          </p:cNvSpPr>
          <p:nvPr/>
        </p:nvSpPr>
        <p:spPr bwMode="auto">
          <a:xfrm>
            <a:off x="1824038" y="3829050"/>
            <a:ext cx="0" cy="2986088"/>
          </a:xfrm>
          <a:prstGeom prst="line">
            <a:avLst/>
          </a:prstGeom>
          <a:noFill/>
          <a:ln w="28575">
            <a:solidFill>
              <a:srgbClr val="333399"/>
            </a:solidFill>
            <a:round/>
            <a:headEnd/>
            <a:tailEnd/>
          </a:ln>
          <a:effectLst/>
        </p:spPr>
        <p:txBody>
          <a:bodyPr/>
          <a:lstStyle/>
          <a:p>
            <a:endParaRPr lang="zh-CN" altLang="en-US"/>
          </a:p>
        </p:txBody>
      </p:sp>
      <p:sp>
        <p:nvSpPr>
          <p:cNvPr id="553053" name="Line 93"/>
          <p:cNvSpPr>
            <a:spLocks noChangeShapeType="1"/>
          </p:cNvSpPr>
          <p:nvPr/>
        </p:nvSpPr>
        <p:spPr bwMode="auto">
          <a:xfrm>
            <a:off x="6967538" y="3829050"/>
            <a:ext cx="0" cy="2986088"/>
          </a:xfrm>
          <a:prstGeom prst="line">
            <a:avLst/>
          </a:prstGeom>
          <a:noFill/>
          <a:ln w="28575">
            <a:solidFill>
              <a:srgbClr val="333399"/>
            </a:solidFill>
            <a:round/>
            <a:headEnd/>
            <a:tailEnd/>
          </a:ln>
          <a:effectLst/>
        </p:spPr>
        <p:txBody>
          <a:bodyPr/>
          <a:lstStyle/>
          <a:p>
            <a:endParaRPr lang="zh-CN" altLang="en-US"/>
          </a:p>
        </p:txBody>
      </p:sp>
      <p:grpSp>
        <p:nvGrpSpPr>
          <p:cNvPr id="553076" name="Group 116"/>
          <p:cNvGrpSpPr>
            <a:grpSpLocks/>
          </p:cNvGrpSpPr>
          <p:nvPr/>
        </p:nvGrpSpPr>
        <p:grpSpPr bwMode="auto">
          <a:xfrm>
            <a:off x="1824038" y="4292600"/>
            <a:ext cx="5143500" cy="396875"/>
            <a:chOff x="1149" y="2704"/>
            <a:chExt cx="3240" cy="250"/>
          </a:xfrm>
        </p:grpSpPr>
        <p:sp>
          <p:nvSpPr>
            <p:cNvPr id="553063" name="Line 103"/>
            <p:cNvSpPr>
              <a:spLocks noChangeShapeType="1"/>
            </p:cNvSpPr>
            <p:nvPr/>
          </p:nvSpPr>
          <p:spPr bwMode="auto">
            <a:xfrm>
              <a:off x="1149" y="2836"/>
              <a:ext cx="3240" cy="0"/>
            </a:xfrm>
            <a:prstGeom prst="line">
              <a:avLst/>
            </a:prstGeom>
            <a:noFill/>
            <a:ln w="38100">
              <a:solidFill>
                <a:srgbClr val="333399"/>
              </a:solidFill>
              <a:prstDash val="sysDot"/>
              <a:round/>
              <a:headEnd type="triangle" w="med" len="lg"/>
              <a:tailEnd type="triangle" w="med" len="lg"/>
            </a:ln>
            <a:effectLst/>
          </p:spPr>
          <p:txBody>
            <a:bodyPr/>
            <a:lstStyle/>
            <a:p>
              <a:endParaRPr lang="zh-CN" altLang="en-US"/>
            </a:p>
          </p:txBody>
        </p:sp>
        <p:sp>
          <p:nvSpPr>
            <p:cNvPr id="553064" name="Text Box 104"/>
            <p:cNvSpPr txBox="1">
              <a:spLocks noChangeArrowheads="1"/>
            </p:cNvSpPr>
            <p:nvPr/>
          </p:nvSpPr>
          <p:spPr bwMode="auto">
            <a:xfrm>
              <a:off x="2176" y="2704"/>
              <a:ext cx="1165" cy="250"/>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建立 </a:t>
              </a:r>
              <a:r>
                <a:rPr kumimoji="1" lang="en-US" altLang="zh-CN" sz="2000">
                  <a:solidFill>
                    <a:srgbClr val="333399"/>
                  </a:solidFill>
                  <a:latin typeface="Arial" charset="0"/>
                  <a:ea typeface="黑体" pitchFamily="2" charset="-122"/>
                </a:rPr>
                <a:t>TCP </a:t>
              </a:r>
              <a:r>
                <a:rPr kumimoji="1" lang="zh-CN" altLang="en-US" sz="2000">
                  <a:solidFill>
                    <a:srgbClr val="333399"/>
                  </a:solidFill>
                  <a:latin typeface="Arial" charset="0"/>
                  <a:ea typeface="黑体" pitchFamily="2" charset="-122"/>
                </a:rPr>
                <a:t>连接</a:t>
              </a:r>
            </a:p>
          </p:txBody>
        </p:sp>
      </p:grpSp>
      <p:grpSp>
        <p:nvGrpSpPr>
          <p:cNvPr id="553080" name="Group 120"/>
          <p:cNvGrpSpPr>
            <a:grpSpLocks/>
          </p:cNvGrpSpPr>
          <p:nvPr/>
        </p:nvGrpSpPr>
        <p:grpSpPr bwMode="auto">
          <a:xfrm>
            <a:off x="1824038" y="6165850"/>
            <a:ext cx="5143500" cy="395288"/>
            <a:chOff x="1149" y="3884"/>
            <a:chExt cx="3240" cy="249"/>
          </a:xfrm>
        </p:grpSpPr>
        <p:sp>
          <p:nvSpPr>
            <p:cNvPr id="553066" name="Line 106"/>
            <p:cNvSpPr>
              <a:spLocks noChangeShapeType="1"/>
            </p:cNvSpPr>
            <p:nvPr/>
          </p:nvSpPr>
          <p:spPr bwMode="auto">
            <a:xfrm>
              <a:off x="1149" y="4012"/>
              <a:ext cx="3240" cy="0"/>
            </a:xfrm>
            <a:prstGeom prst="line">
              <a:avLst/>
            </a:prstGeom>
            <a:noFill/>
            <a:ln w="38100">
              <a:solidFill>
                <a:srgbClr val="333399"/>
              </a:solidFill>
              <a:prstDash val="sysDot"/>
              <a:round/>
              <a:headEnd type="triangle" w="med" len="lg"/>
              <a:tailEnd type="triangle" w="med" len="lg"/>
            </a:ln>
            <a:effectLst/>
          </p:spPr>
          <p:txBody>
            <a:bodyPr/>
            <a:lstStyle/>
            <a:p>
              <a:endParaRPr lang="zh-CN" altLang="en-US"/>
            </a:p>
          </p:txBody>
        </p:sp>
        <p:sp>
          <p:nvSpPr>
            <p:cNvPr id="553067" name="Text Box 107"/>
            <p:cNvSpPr txBox="1">
              <a:spLocks noChangeArrowheads="1"/>
            </p:cNvSpPr>
            <p:nvPr/>
          </p:nvSpPr>
          <p:spPr bwMode="auto">
            <a:xfrm>
              <a:off x="2176" y="3884"/>
              <a:ext cx="1165" cy="249"/>
            </a:xfrm>
            <a:prstGeom prst="rect">
              <a:avLst/>
            </a:prstGeom>
            <a:solidFill>
              <a:schemeClr val="bg1"/>
            </a:solid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释放 </a:t>
              </a:r>
              <a:r>
                <a:rPr kumimoji="1" lang="en-US" altLang="zh-CN" sz="2000">
                  <a:solidFill>
                    <a:srgbClr val="333399"/>
                  </a:solidFill>
                  <a:latin typeface="Arial" charset="0"/>
                  <a:ea typeface="黑体" pitchFamily="2" charset="-122"/>
                </a:rPr>
                <a:t>TCP </a:t>
              </a:r>
              <a:r>
                <a:rPr kumimoji="1" lang="zh-CN" altLang="en-US" sz="2000">
                  <a:solidFill>
                    <a:srgbClr val="333399"/>
                  </a:solidFill>
                  <a:latin typeface="Arial" charset="0"/>
                  <a:ea typeface="黑体" pitchFamily="2" charset="-122"/>
                </a:rPr>
                <a:t>连接</a:t>
              </a:r>
            </a:p>
          </p:txBody>
        </p:sp>
      </p:grpSp>
      <p:sp>
        <p:nvSpPr>
          <p:cNvPr id="553068" name="Line 108"/>
          <p:cNvSpPr>
            <a:spLocks noChangeShapeType="1"/>
          </p:cNvSpPr>
          <p:nvPr/>
        </p:nvSpPr>
        <p:spPr bwMode="auto">
          <a:xfrm>
            <a:off x="7210425" y="2995613"/>
            <a:ext cx="517525" cy="160337"/>
          </a:xfrm>
          <a:prstGeom prst="line">
            <a:avLst/>
          </a:prstGeom>
          <a:noFill/>
          <a:ln w="28575">
            <a:solidFill>
              <a:srgbClr val="333399"/>
            </a:solidFill>
            <a:round/>
            <a:headEnd/>
            <a:tailEnd type="triangle" w="sm" len="med"/>
          </a:ln>
          <a:effectLst/>
        </p:spPr>
        <p:txBody>
          <a:bodyPr/>
          <a:lstStyle/>
          <a:p>
            <a:endParaRPr lang="zh-CN" altLang="en-US"/>
          </a:p>
        </p:txBody>
      </p:sp>
      <p:sp>
        <p:nvSpPr>
          <p:cNvPr id="553070" name="Text Box 110"/>
          <p:cNvSpPr txBox="1">
            <a:spLocks noChangeArrowheads="1"/>
          </p:cNvSpPr>
          <p:nvPr/>
        </p:nvSpPr>
        <p:spPr bwMode="auto">
          <a:xfrm>
            <a:off x="7496175" y="2225675"/>
            <a:ext cx="1125538" cy="1708150"/>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sp>
        <p:nvSpPr>
          <p:cNvPr id="553071" name="AutoShape 111"/>
          <p:cNvSpPr>
            <a:spLocks noChangeArrowheads="1"/>
          </p:cNvSpPr>
          <p:nvPr/>
        </p:nvSpPr>
        <p:spPr bwMode="auto">
          <a:xfrm>
            <a:off x="6675438" y="2805113"/>
            <a:ext cx="595312" cy="252412"/>
          </a:xfrm>
          <a:prstGeom prst="can">
            <a:avLst>
              <a:gd name="adj" fmla="val 39583"/>
            </a:avLst>
          </a:prstGeom>
          <a:solidFill>
            <a:srgbClr val="99FF99"/>
          </a:solidFill>
          <a:ln w="9525">
            <a:solidFill>
              <a:schemeClr val="tx1"/>
            </a:solidFill>
            <a:round/>
            <a:headEnd/>
            <a:tailEnd/>
          </a:ln>
          <a:effectLst/>
        </p:spPr>
        <p:txBody>
          <a:bodyPr wrap="none" anchor="ctr"/>
          <a:lstStyle/>
          <a:p>
            <a:endParaRPr lang="zh-CN" altLang="en-US"/>
          </a:p>
        </p:txBody>
      </p:sp>
      <p:sp>
        <p:nvSpPr>
          <p:cNvPr id="553072" name="Rectangle 112"/>
          <p:cNvSpPr>
            <a:spLocks noChangeArrowheads="1"/>
          </p:cNvSpPr>
          <p:nvPr/>
        </p:nvSpPr>
        <p:spPr bwMode="auto">
          <a:xfrm>
            <a:off x="5705475" y="5851525"/>
            <a:ext cx="776288" cy="176213"/>
          </a:xfrm>
          <a:prstGeom prst="rect">
            <a:avLst/>
          </a:prstGeom>
          <a:solidFill>
            <a:schemeClr val="bg1"/>
          </a:solidFill>
          <a:ln w="9525">
            <a:noFill/>
            <a:miter lim="800000"/>
            <a:headEnd/>
            <a:tailEnd/>
          </a:ln>
          <a:effectLst/>
        </p:spPr>
        <p:txBody>
          <a:bodyPr wrap="none" anchor="ctr"/>
          <a:lstStyle/>
          <a:p>
            <a:endParaRPr lang="zh-CN" altLang="en-US"/>
          </a:p>
        </p:txBody>
      </p:sp>
      <p:grpSp>
        <p:nvGrpSpPr>
          <p:cNvPr id="553082" name="Group 122"/>
          <p:cNvGrpSpPr>
            <a:grpSpLocks/>
          </p:cNvGrpSpPr>
          <p:nvPr/>
        </p:nvGrpSpPr>
        <p:grpSpPr bwMode="auto">
          <a:xfrm>
            <a:off x="1851025" y="4868863"/>
            <a:ext cx="6105525" cy="1708150"/>
            <a:chOff x="1166" y="3067"/>
            <a:chExt cx="3846" cy="1076"/>
          </a:xfrm>
        </p:grpSpPr>
        <p:grpSp>
          <p:nvGrpSpPr>
            <p:cNvPr id="553081" name="Group 121"/>
            <p:cNvGrpSpPr>
              <a:grpSpLocks/>
            </p:cNvGrpSpPr>
            <p:nvPr/>
          </p:nvGrpSpPr>
          <p:grpSpPr bwMode="auto">
            <a:xfrm>
              <a:off x="1166" y="3299"/>
              <a:ext cx="3846" cy="479"/>
              <a:chOff x="1166" y="3299"/>
              <a:chExt cx="3846" cy="479"/>
            </a:xfrm>
          </p:grpSpPr>
          <p:grpSp>
            <p:nvGrpSpPr>
              <p:cNvPr id="553078" name="Group 118"/>
              <p:cNvGrpSpPr>
                <a:grpSpLocks/>
              </p:cNvGrpSpPr>
              <p:nvPr/>
            </p:nvGrpSpPr>
            <p:grpSpPr bwMode="auto">
              <a:xfrm>
                <a:off x="1166" y="3475"/>
                <a:ext cx="3240" cy="303"/>
                <a:chOff x="1149" y="3475"/>
                <a:chExt cx="3240" cy="303"/>
              </a:xfrm>
            </p:grpSpPr>
            <p:sp>
              <p:nvSpPr>
                <p:cNvPr id="553058" name="Line 98"/>
                <p:cNvSpPr>
                  <a:spLocks noChangeShapeType="1"/>
                </p:cNvSpPr>
                <p:nvPr/>
              </p:nvSpPr>
              <p:spPr bwMode="auto">
                <a:xfrm flipH="1">
                  <a:off x="1149" y="3626"/>
                  <a:ext cx="3240" cy="0"/>
                </a:xfrm>
                <a:prstGeom prst="line">
                  <a:avLst/>
                </a:prstGeom>
                <a:noFill/>
                <a:ln w="38100">
                  <a:solidFill>
                    <a:schemeClr val="hlink"/>
                  </a:solidFill>
                  <a:prstDash val="dash"/>
                  <a:round/>
                  <a:headEnd/>
                  <a:tailEnd type="triangle" w="med" len="lg"/>
                </a:ln>
                <a:effectLst/>
              </p:spPr>
              <p:txBody>
                <a:bodyPr/>
                <a:lstStyle/>
                <a:p>
                  <a:endParaRPr lang="zh-CN" altLang="en-US"/>
                </a:p>
              </p:txBody>
            </p:sp>
            <p:grpSp>
              <p:nvGrpSpPr>
                <p:cNvPr id="553059" name="Group 99"/>
                <p:cNvGrpSpPr>
                  <a:grpSpLocks/>
                </p:cNvGrpSpPr>
                <p:nvPr/>
              </p:nvGrpSpPr>
              <p:grpSpPr bwMode="auto">
                <a:xfrm flipH="1">
                  <a:off x="1944" y="3475"/>
                  <a:ext cx="1650" cy="303"/>
                  <a:chOff x="1152" y="1824"/>
                  <a:chExt cx="1296" cy="240"/>
                </a:xfrm>
              </p:grpSpPr>
              <p:sp>
                <p:nvSpPr>
                  <p:cNvPr id="553060" name="AutoShape 100"/>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553061" name="Rectangle 101"/>
                  <p:cNvSpPr>
                    <a:spLocks noChangeArrowheads="1"/>
                  </p:cNvSpPr>
                  <p:nvPr/>
                </p:nvSpPr>
                <p:spPr bwMode="auto">
                  <a:xfrm>
                    <a:off x="1152" y="1824"/>
                    <a:ext cx="1008" cy="240"/>
                  </a:xfrm>
                  <a:prstGeom prst="rect">
                    <a:avLst/>
                  </a:prstGeom>
                  <a:solidFill>
                    <a:srgbClr val="FFCCFF"/>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响应报文</a:t>
                    </a:r>
                  </a:p>
                </p:txBody>
              </p:sp>
            </p:grpSp>
          </p:grpSp>
          <p:sp>
            <p:nvSpPr>
              <p:cNvPr id="553069" name="Text Box 109"/>
              <p:cNvSpPr txBox="1">
                <a:spLocks noChangeArrowheads="1"/>
              </p:cNvSpPr>
              <p:nvPr/>
            </p:nvSpPr>
            <p:spPr bwMode="auto">
              <a:xfrm>
                <a:off x="4012" y="3299"/>
                <a:ext cx="1000" cy="32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响应文档</a:t>
                </a:r>
              </a:p>
            </p:txBody>
          </p:sp>
        </p:grpSp>
        <p:sp>
          <p:nvSpPr>
            <p:cNvPr id="553073" name="Text Box 113"/>
            <p:cNvSpPr txBox="1">
              <a:spLocks noChangeArrowheads="1"/>
            </p:cNvSpPr>
            <p:nvPr/>
          </p:nvSpPr>
          <p:spPr bwMode="auto">
            <a:xfrm>
              <a:off x="3469" y="3067"/>
              <a:ext cx="709" cy="1076"/>
            </a:xfrm>
            <a:prstGeom prst="rect">
              <a:avLst/>
            </a:prstGeom>
            <a:noFill/>
            <a:ln w="9525">
              <a:noFill/>
              <a:miter lim="800000"/>
              <a:headEnd/>
              <a:tailEnd/>
            </a:ln>
            <a:effectLst/>
          </p:spPr>
          <p:txBody>
            <a:bodyPr wrap="none">
              <a:spAutoFit/>
            </a:bodyPr>
            <a:lstStyle/>
            <a:p>
              <a:r>
                <a:rPr kumimoji="1" lang="en-US" altLang="zh-CN" sz="10600">
                  <a:solidFill>
                    <a:srgbClr val="333399"/>
                  </a:solidFill>
                  <a:latin typeface="Arial" charset="0"/>
                  <a:ea typeface="黑体" pitchFamily="2" charset="-122"/>
                  <a:sym typeface="Wingdings" pitchFamily="2" charset="2"/>
                </a:rPr>
                <a:t></a:t>
              </a:r>
              <a:endParaRPr kumimoji="1" lang="en-US" altLang="zh-CN" sz="10600">
                <a:solidFill>
                  <a:srgbClr val="333399"/>
                </a:solidFill>
                <a:latin typeface="Arial" charset="0"/>
                <a:ea typeface="黑体" pitchFamily="2" charset="-122"/>
              </a:endParaRPr>
            </a:p>
          </p:txBody>
        </p:sp>
      </p:grpSp>
      <p:grpSp>
        <p:nvGrpSpPr>
          <p:cNvPr id="553077" name="Group 117"/>
          <p:cNvGrpSpPr>
            <a:grpSpLocks/>
          </p:cNvGrpSpPr>
          <p:nvPr/>
        </p:nvGrpSpPr>
        <p:grpSpPr bwMode="auto">
          <a:xfrm>
            <a:off x="1824038" y="4611688"/>
            <a:ext cx="5143500" cy="738187"/>
            <a:chOff x="1149" y="2905"/>
            <a:chExt cx="3240" cy="465"/>
          </a:xfrm>
        </p:grpSpPr>
        <p:sp>
          <p:nvSpPr>
            <p:cNvPr id="553054" name="Line 94"/>
            <p:cNvSpPr>
              <a:spLocks noChangeShapeType="1"/>
            </p:cNvSpPr>
            <p:nvPr/>
          </p:nvSpPr>
          <p:spPr bwMode="auto">
            <a:xfrm>
              <a:off x="1149" y="3218"/>
              <a:ext cx="3240" cy="0"/>
            </a:xfrm>
            <a:prstGeom prst="line">
              <a:avLst/>
            </a:prstGeom>
            <a:noFill/>
            <a:ln w="38100">
              <a:solidFill>
                <a:srgbClr val="333399"/>
              </a:solidFill>
              <a:prstDash val="dash"/>
              <a:round/>
              <a:headEnd/>
              <a:tailEnd type="triangle" w="med" len="lg"/>
            </a:ln>
            <a:effectLst/>
          </p:spPr>
          <p:txBody>
            <a:bodyPr/>
            <a:lstStyle/>
            <a:p>
              <a:endParaRPr lang="zh-CN" altLang="en-US"/>
            </a:p>
          </p:txBody>
        </p:sp>
        <p:grpSp>
          <p:nvGrpSpPr>
            <p:cNvPr id="553055" name="Group 95"/>
            <p:cNvGrpSpPr>
              <a:grpSpLocks/>
            </p:cNvGrpSpPr>
            <p:nvPr/>
          </p:nvGrpSpPr>
          <p:grpSpPr bwMode="auto">
            <a:xfrm>
              <a:off x="2188" y="3067"/>
              <a:ext cx="1651" cy="303"/>
              <a:chOff x="1152" y="1824"/>
              <a:chExt cx="1296" cy="240"/>
            </a:xfrm>
          </p:grpSpPr>
          <p:sp>
            <p:nvSpPr>
              <p:cNvPr id="553056" name="AutoShape 96"/>
              <p:cNvSpPr>
                <a:spLocks noChangeArrowheads="1"/>
              </p:cNvSpPr>
              <p:nvPr/>
            </p:nvSpPr>
            <p:spPr bwMode="auto">
              <a:xfrm>
                <a:off x="2160" y="1872"/>
                <a:ext cx="288" cy="144"/>
              </a:xfrm>
              <a:prstGeom prst="rightArrow">
                <a:avLst>
                  <a:gd name="adj1" fmla="val 50000"/>
                  <a:gd name="adj2" fmla="val 50000"/>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53057" name="Rectangle 97"/>
              <p:cNvSpPr>
                <a:spLocks noChangeArrowheads="1"/>
              </p:cNvSpPr>
              <p:nvPr/>
            </p:nvSpPr>
            <p:spPr bwMode="auto">
              <a:xfrm>
                <a:off x="1152" y="1824"/>
                <a:ext cx="1008" cy="240"/>
              </a:xfrm>
              <a:prstGeom prst="rect">
                <a:avLst/>
              </a:prstGeom>
              <a:solidFill>
                <a:srgbClr val="FFFF99"/>
              </a:solidFill>
              <a:ln w="9525">
                <a:solidFill>
                  <a:schemeClr val="tx1"/>
                </a:solidFill>
                <a:miter lim="800000"/>
                <a:headEnd/>
                <a:tailEnd/>
              </a:ln>
              <a:effectLst/>
            </p:spPr>
            <p:txBody>
              <a:bodyPr wrap="none" anchor="ctr"/>
              <a:lstStyle/>
              <a:p>
                <a:pPr algn="ctr"/>
                <a:r>
                  <a:rPr kumimoji="1" lang="en-US" altLang="zh-CN" sz="2000">
                    <a:solidFill>
                      <a:srgbClr val="333399"/>
                    </a:solidFill>
                    <a:latin typeface="Arial" charset="0"/>
                    <a:ea typeface="黑体" pitchFamily="2" charset="-122"/>
                  </a:rPr>
                  <a:t>HTTP </a:t>
                </a:r>
                <a:r>
                  <a:rPr kumimoji="1" lang="zh-CN" altLang="en-US" sz="2000">
                    <a:solidFill>
                      <a:srgbClr val="333399"/>
                    </a:solidFill>
                    <a:latin typeface="Arial" charset="0"/>
                    <a:ea typeface="黑体" pitchFamily="2" charset="-122"/>
                  </a:rPr>
                  <a:t>请求报文</a:t>
                </a:r>
              </a:p>
            </p:txBody>
          </p:sp>
        </p:grpSp>
        <p:sp>
          <p:nvSpPr>
            <p:cNvPr id="553074" name="Text Box 114"/>
            <p:cNvSpPr txBox="1">
              <a:spLocks noChangeArrowheads="1"/>
            </p:cNvSpPr>
            <p:nvPr/>
          </p:nvSpPr>
          <p:spPr bwMode="auto">
            <a:xfrm>
              <a:off x="1149" y="2905"/>
              <a:ext cx="1000" cy="327"/>
            </a:xfrm>
            <a:prstGeom prst="rect">
              <a:avLst/>
            </a:prstGeom>
            <a:noFill/>
            <a:ln w="9525">
              <a:noFill/>
              <a:miter lim="800000"/>
              <a:headEnd/>
              <a:tailEnd/>
            </a:ln>
            <a:effectLst/>
          </p:spPr>
          <p:txBody>
            <a:bodyPr wrap="none">
              <a:spAutoFit/>
            </a:bodyPr>
            <a:lstStyle/>
            <a:p>
              <a:r>
                <a:rPr kumimoji="1" lang="en-US" altLang="zh-CN" sz="2800">
                  <a:solidFill>
                    <a:srgbClr val="333399"/>
                  </a:solidFill>
                  <a:latin typeface="Arial" charset="0"/>
                  <a:ea typeface="黑体" pitchFamily="2" charset="-122"/>
                  <a:sym typeface="Wingdings" pitchFamily="2" charset="2"/>
                </a:rPr>
                <a:t></a:t>
              </a:r>
              <a:r>
                <a:rPr kumimoji="1" lang="en-US" altLang="zh-CN" sz="2000">
                  <a:solidFill>
                    <a:srgbClr val="333399"/>
                  </a:solidFill>
                  <a:latin typeface="Arial" charset="0"/>
                  <a:ea typeface="黑体" pitchFamily="2" charset="-122"/>
                </a:rPr>
                <a:t> </a:t>
              </a:r>
              <a:r>
                <a:rPr kumimoji="1" lang="zh-CN" altLang="en-US" sz="2000">
                  <a:solidFill>
                    <a:srgbClr val="333399"/>
                  </a:solidFill>
                  <a:latin typeface="Arial" charset="0"/>
                  <a:ea typeface="黑体" pitchFamily="2" charset="-122"/>
                </a:rPr>
                <a:t>请求文档</a:t>
              </a:r>
            </a:p>
          </p:txBody>
        </p:sp>
      </p:grpSp>
      <p:sp>
        <p:nvSpPr>
          <p:cNvPr id="56" name="灯片编号占位符 55"/>
          <p:cNvSpPr>
            <a:spLocks noGrp="1"/>
          </p:cNvSpPr>
          <p:nvPr>
            <p:ph type="sldNum" sz="quarter" idx="12"/>
          </p:nvPr>
        </p:nvSpPr>
        <p:spPr/>
        <p:txBody>
          <a:bodyPr/>
          <a:lstStyle/>
          <a:p>
            <a:fld id="{33658E32-E280-4F3B-B91F-4FFDC8F9B0E3}" type="slidenum">
              <a:rPr lang="en-US" altLang="zh-CN" smtClean="0"/>
              <a:pPr/>
              <a:t>65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53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3076"/>
                                        </p:tgtEl>
                                        <p:attrNameLst>
                                          <p:attrName>style.visibility</p:attrName>
                                        </p:attrNameLst>
                                      </p:cBhvr>
                                      <p:to>
                                        <p:strVal val="visible"/>
                                      </p:to>
                                    </p:set>
                                  </p:childTnLst>
                                </p:cTn>
                              </p:par>
                            </p:childTnLst>
                          </p:cTn>
                        </p:par>
                        <p:par>
                          <p:cTn id="11" fill="hold">
                            <p:stCondLst>
                              <p:cond delay="0"/>
                            </p:stCondLst>
                            <p:childTnLst>
                              <p:par>
                                <p:cTn id="12" presetID="35" presetClass="emph" presetSubtype="0" repeatCount="3000" fill="hold" nodeType="afterEffect">
                                  <p:stCondLst>
                                    <p:cond delay="500"/>
                                  </p:stCondLst>
                                  <p:childTnLst>
                                    <p:anim calcmode="discrete" valueType="str">
                                      <p:cBhvr>
                                        <p:cTn id="13" dur="1000" fill="hold"/>
                                        <p:tgtEl>
                                          <p:spTgt spid="553076"/>
                                        </p:tgtEl>
                                        <p:attrNameLst>
                                          <p:attrName>style.visibility</p:attrName>
                                        </p:attrNameLst>
                                      </p:cBhvr>
                                      <p:tavLst>
                                        <p:tav tm="0">
                                          <p:val>
                                            <p:strVal val="hidden"/>
                                          </p:val>
                                        </p:tav>
                                        <p:tav tm="50000">
                                          <p:val>
                                            <p:strVal val="visible"/>
                                          </p:val>
                                        </p:tav>
                                      </p:tavLst>
                                    </p:anim>
                                  </p:childTnLst>
                                </p:cTn>
                              </p:par>
                            </p:childTnLst>
                          </p:cTn>
                        </p:par>
                        <p:par>
                          <p:cTn id="14" fill="hold">
                            <p:stCondLst>
                              <p:cond delay="3500"/>
                            </p:stCondLst>
                            <p:childTnLst>
                              <p:par>
                                <p:cTn id="15" presetID="22" presetClass="entr" presetSubtype="8" fill="hold" nodeType="afterEffect">
                                  <p:stCondLst>
                                    <p:cond delay="500"/>
                                  </p:stCondLst>
                                  <p:childTnLst>
                                    <p:set>
                                      <p:cBhvr>
                                        <p:cTn id="16" dur="1" fill="hold">
                                          <p:stCondLst>
                                            <p:cond delay="0"/>
                                          </p:stCondLst>
                                        </p:cTn>
                                        <p:tgtEl>
                                          <p:spTgt spid="553077"/>
                                        </p:tgtEl>
                                        <p:attrNameLst>
                                          <p:attrName>style.visibility</p:attrName>
                                        </p:attrNameLst>
                                      </p:cBhvr>
                                      <p:to>
                                        <p:strVal val="visible"/>
                                      </p:to>
                                    </p:set>
                                    <p:animEffect transition="in" filter="wipe(left)">
                                      <p:cBhvr>
                                        <p:cTn id="17" dur="1000"/>
                                        <p:tgtEl>
                                          <p:spTgt spid="553077"/>
                                        </p:tgtEl>
                                      </p:cBhvr>
                                    </p:animEffect>
                                  </p:childTnLst>
                                </p:cTn>
                              </p:par>
                            </p:childTnLst>
                          </p:cTn>
                        </p:par>
                        <p:par>
                          <p:cTn id="18" fill="hold">
                            <p:stCondLst>
                              <p:cond delay="5000"/>
                            </p:stCondLst>
                            <p:childTnLst>
                              <p:par>
                                <p:cTn id="19" presetID="22" presetClass="entr" presetSubtype="2" fill="hold" nodeType="afterEffect">
                                  <p:stCondLst>
                                    <p:cond delay="500"/>
                                  </p:stCondLst>
                                  <p:childTnLst>
                                    <p:set>
                                      <p:cBhvr>
                                        <p:cTn id="20" dur="1" fill="hold">
                                          <p:stCondLst>
                                            <p:cond delay="0"/>
                                          </p:stCondLst>
                                        </p:cTn>
                                        <p:tgtEl>
                                          <p:spTgt spid="553082"/>
                                        </p:tgtEl>
                                        <p:attrNameLst>
                                          <p:attrName>style.visibility</p:attrName>
                                        </p:attrNameLst>
                                      </p:cBhvr>
                                      <p:to>
                                        <p:strVal val="visible"/>
                                      </p:to>
                                    </p:set>
                                    <p:animEffect transition="in" filter="wipe(right)">
                                      <p:cBhvr>
                                        <p:cTn id="21" dur="1000"/>
                                        <p:tgtEl>
                                          <p:spTgt spid="553082"/>
                                        </p:tgtEl>
                                      </p:cBhvr>
                                    </p:animEffect>
                                  </p:childTnLst>
                                </p:cTn>
                              </p:par>
                            </p:childTnLst>
                          </p:cTn>
                        </p:par>
                        <p:par>
                          <p:cTn id="22" fill="hold">
                            <p:stCondLst>
                              <p:cond delay="6500"/>
                            </p:stCondLst>
                            <p:childTnLst>
                              <p:par>
                                <p:cTn id="23" presetID="1" presetClass="entr" presetSubtype="0" fill="hold" nodeType="afterEffect">
                                  <p:stCondLst>
                                    <p:cond delay="500"/>
                                  </p:stCondLst>
                                  <p:childTnLst>
                                    <p:set>
                                      <p:cBhvr>
                                        <p:cTn id="24" dur="1" fill="hold">
                                          <p:stCondLst>
                                            <p:cond delay="0"/>
                                          </p:stCondLst>
                                        </p:cTn>
                                        <p:tgtEl>
                                          <p:spTgt spid="553080"/>
                                        </p:tgtEl>
                                        <p:attrNameLst>
                                          <p:attrName>style.visibility</p:attrName>
                                        </p:attrNameLst>
                                      </p:cBhvr>
                                      <p:to>
                                        <p:strVal val="visible"/>
                                      </p:to>
                                    </p:set>
                                  </p:childTnLst>
                                </p:cTn>
                              </p:par>
                            </p:childTnLst>
                          </p:cTn>
                        </p:par>
                        <p:par>
                          <p:cTn id="25" fill="hold">
                            <p:stCondLst>
                              <p:cond delay="7000"/>
                            </p:stCondLst>
                            <p:childTnLst>
                              <p:par>
                                <p:cTn id="26" presetID="35" presetClass="emph" presetSubtype="0" repeatCount="3000" fill="hold" nodeType="afterEffect">
                                  <p:stCondLst>
                                    <p:cond delay="500"/>
                                  </p:stCondLst>
                                  <p:childTnLst>
                                    <p:anim calcmode="discrete" valueType="str">
                                      <p:cBhvr>
                                        <p:cTn id="27" dur="1000" fill="hold"/>
                                        <p:tgtEl>
                                          <p:spTgt spid="55308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52" grpId="0" animBg="1"/>
      <p:bldP spid="55305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450850" y="212725"/>
            <a:ext cx="8693150" cy="695325"/>
          </a:xfrm>
        </p:spPr>
        <p:txBody>
          <a:bodyPr/>
          <a:lstStyle/>
          <a:p>
            <a:pPr algn="ctr"/>
            <a:r>
              <a:rPr lang="zh-CN" altLang="en-US"/>
              <a:t>用户点击鼠标后所发生的事件 </a:t>
            </a:r>
          </a:p>
        </p:txBody>
      </p:sp>
      <p:sp>
        <p:nvSpPr>
          <p:cNvPr id="555028" name="Rectangle 20"/>
          <p:cNvSpPr>
            <a:spLocks noGrp="1" noChangeArrowheads="1"/>
          </p:cNvSpPr>
          <p:nvPr>
            <p:ph type="body" idx="4294967295"/>
          </p:nvPr>
        </p:nvSpPr>
        <p:spPr>
          <a:xfrm>
            <a:off x="35496" y="908050"/>
            <a:ext cx="9036496" cy="5689600"/>
          </a:xfrm>
          <a:solidFill>
            <a:srgbClr val="FFFF99"/>
          </a:solidFill>
          <a:ln>
            <a:solidFill>
              <a:srgbClr val="333399"/>
            </a:solidFill>
          </a:ln>
        </p:spPr>
        <p:txBody>
          <a:bodyPr/>
          <a:lstStyle/>
          <a:p>
            <a:pPr>
              <a:buFont typeface="Wingdings" pitchFamily="2" charset="2"/>
              <a:buNone/>
            </a:pPr>
            <a:r>
              <a:rPr lang="en-US" altLang="zh-CN" sz="2800" dirty="0"/>
              <a:t>(1) </a:t>
            </a:r>
            <a:r>
              <a:rPr lang="zh-CN" altLang="en-US" sz="2800" dirty="0"/>
              <a:t>浏览器分析超链指向页面的 </a:t>
            </a:r>
            <a:r>
              <a:rPr lang="en-US" altLang="zh-CN" sz="2800" dirty="0"/>
              <a:t>URL</a:t>
            </a:r>
            <a:r>
              <a:rPr lang="zh-CN" altLang="en-US" sz="2800" dirty="0"/>
              <a:t>。</a:t>
            </a:r>
          </a:p>
          <a:p>
            <a:pPr>
              <a:buFont typeface="Wingdings" pitchFamily="2" charset="2"/>
              <a:buNone/>
            </a:pPr>
            <a:r>
              <a:rPr lang="en-US" altLang="zh-CN" sz="2800" dirty="0"/>
              <a:t>(2) </a:t>
            </a:r>
            <a:r>
              <a:rPr lang="zh-CN" altLang="en-US" sz="2800" dirty="0"/>
              <a:t>浏览器向 </a:t>
            </a:r>
            <a:r>
              <a:rPr lang="en-US" altLang="zh-CN" sz="2800" dirty="0"/>
              <a:t>DNS </a:t>
            </a:r>
            <a:r>
              <a:rPr lang="zh-CN" altLang="en-US" sz="2800" dirty="0"/>
              <a:t>请求解析 </a:t>
            </a:r>
            <a:r>
              <a:rPr lang="en-US" altLang="zh-CN" sz="2800" dirty="0"/>
              <a:t>www.ustc.edu.cn </a:t>
            </a:r>
            <a:r>
              <a:rPr lang="zh-CN" altLang="en-US" sz="2800" dirty="0"/>
              <a:t>的 </a:t>
            </a:r>
            <a:r>
              <a:rPr lang="en-US" altLang="zh-CN" sz="2800" dirty="0"/>
              <a:t>IP </a:t>
            </a:r>
            <a:r>
              <a:rPr lang="zh-CN" altLang="en-US" sz="2800" dirty="0"/>
              <a:t>地址。</a:t>
            </a:r>
          </a:p>
          <a:p>
            <a:pPr>
              <a:buFont typeface="Wingdings" pitchFamily="2" charset="2"/>
              <a:buNone/>
            </a:pPr>
            <a:r>
              <a:rPr lang="en-US" altLang="zh-CN" sz="2800" dirty="0"/>
              <a:t>(3) </a:t>
            </a:r>
            <a:r>
              <a:rPr lang="zh-CN" altLang="en-US" sz="2800" dirty="0"/>
              <a:t>域名系统 </a:t>
            </a:r>
            <a:r>
              <a:rPr lang="en-US" altLang="zh-CN" sz="2800" dirty="0"/>
              <a:t>DNS </a:t>
            </a:r>
            <a:r>
              <a:rPr lang="zh-CN" altLang="en-US" sz="2800" dirty="0"/>
              <a:t>解析出中国科学技术大学服务器的 </a:t>
            </a:r>
            <a:r>
              <a:rPr lang="en-US" altLang="zh-CN" sz="2800" dirty="0"/>
              <a:t>IP </a:t>
            </a:r>
            <a:r>
              <a:rPr lang="zh-CN" altLang="en-US" sz="2800" dirty="0"/>
              <a:t>地址。</a:t>
            </a:r>
          </a:p>
          <a:p>
            <a:pPr>
              <a:buFont typeface="Wingdings" pitchFamily="2" charset="2"/>
              <a:buNone/>
            </a:pPr>
            <a:r>
              <a:rPr lang="en-US" altLang="zh-CN" sz="2800" dirty="0"/>
              <a:t>(4) </a:t>
            </a:r>
            <a:r>
              <a:rPr lang="zh-CN" altLang="en-US" sz="2800" dirty="0"/>
              <a:t>浏览器与服务器建立 </a:t>
            </a:r>
            <a:r>
              <a:rPr lang="en-US" altLang="zh-CN" sz="2800" dirty="0"/>
              <a:t>TCP </a:t>
            </a:r>
            <a:r>
              <a:rPr lang="zh-CN" altLang="en-US" sz="2800" dirty="0"/>
              <a:t>连接</a:t>
            </a:r>
          </a:p>
          <a:p>
            <a:pPr>
              <a:buFont typeface="Wingdings" pitchFamily="2" charset="2"/>
              <a:buNone/>
            </a:pPr>
            <a:r>
              <a:rPr lang="en-US" altLang="zh-CN" sz="2800" dirty="0"/>
              <a:t>(5) </a:t>
            </a:r>
            <a:r>
              <a:rPr lang="zh-CN" altLang="en-US" sz="2800" dirty="0"/>
              <a:t>浏览器发出取文件命令：</a:t>
            </a:r>
          </a:p>
          <a:p>
            <a:pPr>
              <a:buNone/>
            </a:pPr>
            <a:r>
              <a:rPr lang="zh-CN" altLang="en-US" sz="2800" dirty="0"/>
              <a:t>      </a:t>
            </a:r>
            <a:r>
              <a:rPr lang="en-US" altLang="zh-CN" sz="2800" dirty="0"/>
              <a:t>GET /2018/0622/c2061a266526/page.htm</a:t>
            </a:r>
            <a:r>
              <a:rPr lang="zh-CN" altLang="en-US" sz="2800" dirty="0"/>
              <a:t>。</a:t>
            </a:r>
          </a:p>
          <a:p>
            <a:pPr>
              <a:buNone/>
            </a:pPr>
            <a:r>
              <a:rPr lang="en-US" altLang="zh-CN" sz="2800" dirty="0"/>
              <a:t>(6) </a:t>
            </a:r>
            <a:r>
              <a:rPr lang="zh-CN" altLang="en-US" sz="2800" dirty="0"/>
              <a:t>服务器给出响应，把文件 </a:t>
            </a:r>
            <a:r>
              <a:rPr lang="en-US" altLang="zh-CN" sz="2800" dirty="0"/>
              <a:t>page.htm </a:t>
            </a:r>
            <a:r>
              <a:rPr lang="zh-CN" altLang="en-US" sz="2800" dirty="0"/>
              <a:t>发给浏览器。</a:t>
            </a:r>
          </a:p>
          <a:p>
            <a:pPr>
              <a:buFont typeface="Wingdings" pitchFamily="2" charset="2"/>
              <a:buNone/>
            </a:pPr>
            <a:r>
              <a:rPr lang="en-US" altLang="zh-CN" sz="2800" dirty="0"/>
              <a:t>(7) TCP </a:t>
            </a:r>
            <a:r>
              <a:rPr lang="zh-CN" altLang="en-US" sz="2800" dirty="0"/>
              <a:t>连接释放。</a:t>
            </a:r>
          </a:p>
          <a:p>
            <a:pPr>
              <a:buNone/>
            </a:pPr>
            <a:r>
              <a:rPr lang="en-US" altLang="zh-CN" sz="2800" dirty="0"/>
              <a:t>(8) </a:t>
            </a:r>
            <a:r>
              <a:rPr lang="zh-CN" altLang="en-US" sz="2800" dirty="0"/>
              <a:t>浏览器显示“中国科学技术大学院系介绍”文件 </a:t>
            </a:r>
            <a:r>
              <a:rPr lang="en-US" altLang="zh-CN" sz="2800" dirty="0"/>
              <a:t>page.htm </a:t>
            </a:r>
            <a:r>
              <a:rPr lang="zh-CN" altLang="en-US" sz="2800" dirty="0"/>
              <a:t>中的所有文本。</a:t>
            </a:r>
          </a:p>
        </p:txBody>
      </p:sp>
      <p:sp>
        <p:nvSpPr>
          <p:cNvPr id="4" name="灯片编号占位符 3"/>
          <p:cNvSpPr>
            <a:spLocks noGrp="1"/>
          </p:cNvSpPr>
          <p:nvPr>
            <p:ph type="sldNum" sz="quarter" idx="12"/>
          </p:nvPr>
        </p:nvSpPr>
        <p:spPr/>
        <p:txBody>
          <a:bodyPr/>
          <a:lstStyle/>
          <a:p>
            <a:fld id="{045B55CD-77B8-4BF0-A51A-42C2BCEA6244}" type="slidenum">
              <a:rPr lang="en-US" altLang="zh-CN" smtClean="0"/>
              <a:pPr/>
              <a:t>66</a:t>
            </a:fld>
            <a:endParaRPr lang="en-US" altLang="zh-CN"/>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p:txBody>
          <a:bodyPr/>
          <a:lstStyle/>
          <a:p>
            <a:pPr algn="ctr"/>
            <a:r>
              <a:rPr lang="en-US" altLang="zh-CN"/>
              <a:t>HTTP </a:t>
            </a:r>
            <a:r>
              <a:rPr lang="zh-CN" altLang="en-US"/>
              <a:t>的主要特点 </a:t>
            </a:r>
          </a:p>
        </p:txBody>
      </p:sp>
      <p:sp>
        <p:nvSpPr>
          <p:cNvPr id="556035" name="Rectangle 3"/>
          <p:cNvSpPr>
            <a:spLocks noGrp="1" noChangeArrowheads="1"/>
          </p:cNvSpPr>
          <p:nvPr>
            <p:ph type="body" idx="1"/>
          </p:nvPr>
        </p:nvSpPr>
        <p:spPr>
          <a:xfrm>
            <a:off x="1042988" y="1917700"/>
            <a:ext cx="7772400" cy="4679950"/>
          </a:xfrm>
        </p:spPr>
        <p:txBody>
          <a:bodyPr/>
          <a:lstStyle/>
          <a:p>
            <a:r>
              <a:rPr lang="en-US" altLang="zh-CN"/>
              <a:t>HTTP </a:t>
            </a:r>
            <a:r>
              <a:rPr lang="zh-CN" altLang="en-US"/>
              <a:t>是面向事务的客户服务器协议。</a:t>
            </a:r>
          </a:p>
          <a:p>
            <a:r>
              <a:rPr lang="en-US" altLang="zh-CN"/>
              <a:t>HTTP 1.0 </a:t>
            </a:r>
            <a:r>
              <a:rPr lang="zh-CN" altLang="en-US"/>
              <a:t>协议是</a:t>
            </a:r>
            <a:r>
              <a:rPr lang="zh-CN" altLang="en-US">
                <a:solidFill>
                  <a:schemeClr val="hlink"/>
                </a:solidFill>
              </a:rPr>
              <a:t>无状态的</a:t>
            </a:r>
            <a:r>
              <a:rPr lang="en-US" altLang="zh-CN"/>
              <a:t>(stateless)</a:t>
            </a:r>
            <a:r>
              <a:rPr lang="zh-CN" altLang="en-US"/>
              <a:t>。</a:t>
            </a:r>
          </a:p>
          <a:p>
            <a:r>
              <a:rPr lang="en-US" altLang="zh-CN"/>
              <a:t>HTTP </a:t>
            </a:r>
            <a:r>
              <a:rPr lang="zh-CN" altLang="en-US"/>
              <a:t>协议本身也是无连接的，虽然它使用了面向连接的 </a:t>
            </a:r>
            <a:r>
              <a:rPr lang="en-US" altLang="zh-CN"/>
              <a:t>TCP </a:t>
            </a:r>
            <a:r>
              <a:rPr lang="zh-CN" altLang="en-US"/>
              <a:t>向上提供的服务。</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67</a:t>
            </a:fld>
            <a:endParaRPr lang="en-US" altLang="zh-C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908" name="Line 20"/>
          <p:cNvSpPr>
            <a:spLocks noChangeShapeType="1"/>
          </p:cNvSpPr>
          <p:nvPr/>
        </p:nvSpPr>
        <p:spPr bwMode="auto">
          <a:xfrm flipH="1">
            <a:off x="2687638" y="4459288"/>
            <a:ext cx="4762" cy="971550"/>
          </a:xfrm>
          <a:prstGeom prst="line">
            <a:avLst/>
          </a:prstGeom>
          <a:noFill/>
          <a:ln w="9525">
            <a:solidFill>
              <a:schemeClr val="folHlink"/>
            </a:solidFill>
            <a:round/>
            <a:headEnd type="triangle" w="sm" len="med"/>
            <a:tailEnd type="triangle" w="sm" len="med"/>
          </a:ln>
          <a:effectLst/>
        </p:spPr>
        <p:txBody>
          <a:bodyPr/>
          <a:lstStyle/>
          <a:p>
            <a:endParaRPr lang="zh-CN" altLang="en-US"/>
          </a:p>
        </p:txBody>
      </p:sp>
      <p:sp>
        <p:nvSpPr>
          <p:cNvPr id="1189913" name="Rectangle 25"/>
          <p:cNvSpPr>
            <a:spLocks noChangeArrowheads="1"/>
          </p:cNvSpPr>
          <p:nvPr/>
        </p:nvSpPr>
        <p:spPr bwMode="auto">
          <a:xfrm>
            <a:off x="2420938" y="4811713"/>
            <a:ext cx="517525" cy="273050"/>
          </a:xfrm>
          <a:prstGeom prst="rect">
            <a:avLst/>
          </a:prstGeom>
          <a:solidFill>
            <a:schemeClr val="bg1"/>
          </a:solidFill>
          <a:ln w="9525">
            <a:noFill/>
            <a:miter lim="800000"/>
            <a:headEnd/>
            <a:tailEnd/>
          </a:ln>
          <a:effectLst/>
        </p:spPr>
        <p:txBody>
          <a:bodyPr wrap="none" anchor="ctr"/>
          <a:lstStyle/>
          <a:p>
            <a:endParaRPr lang="zh-CN" altLang="en-US"/>
          </a:p>
        </p:txBody>
      </p:sp>
      <p:sp>
        <p:nvSpPr>
          <p:cNvPr id="1189914" name="Text Box 26"/>
          <p:cNvSpPr txBox="1">
            <a:spLocks noChangeArrowheads="1"/>
          </p:cNvSpPr>
          <p:nvPr/>
        </p:nvSpPr>
        <p:spPr bwMode="auto">
          <a:xfrm>
            <a:off x="2335213" y="4797425"/>
            <a:ext cx="628650" cy="366713"/>
          </a:xfrm>
          <a:prstGeom prst="rect">
            <a:avLst/>
          </a:prstGeom>
          <a:noFill/>
          <a:ln w="9525">
            <a:noFill/>
            <a:miter lim="800000"/>
            <a:headEnd/>
            <a:tailEnd/>
          </a:ln>
          <a:effectLst/>
        </p:spPr>
        <p:txBody>
          <a:bodyPr wrap="none">
            <a:spAutoFit/>
          </a:bodyPr>
          <a:lstStyle/>
          <a:p>
            <a:r>
              <a:rPr kumimoji="1" lang="en-US" altLang="zh-CN" sz="1800">
                <a:solidFill>
                  <a:schemeClr val="folHlink"/>
                </a:solidFill>
                <a:latin typeface="Arial" charset="0"/>
                <a:ea typeface="黑体" pitchFamily="2" charset="-122"/>
              </a:rPr>
              <a:t>RTT</a:t>
            </a:r>
          </a:p>
        </p:txBody>
      </p:sp>
      <p:sp>
        <p:nvSpPr>
          <p:cNvPr id="1189907" name="Line 19"/>
          <p:cNvSpPr>
            <a:spLocks noChangeShapeType="1"/>
          </p:cNvSpPr>
          <p:nvPr/>
        </p:nvSpPr>
        <p:spPr bwMode="auto">
          <a:xfrm flipH="1">
            <a:off x="2692400" y="3482975"/>
            <a:ext cx="6350" cy="969963"/>
          </a:xfrm>
          <a:prstGeom prst="line">
            <a:avLst/>
          </a:prstGeom>
          <a:noFill/>
          <a:ln w="9525">
            <a:solidFill>
              <a:schemeClr val="folHlink"/>
            </a:solidFill>
            <a:round/>
            <a:headEnd type="triangle" w="sm" len="med"/>
            <a:tailEnd type="triangle" w="sm" len="med"/>
          </a:ln>
          <a:effectLst/>
        </p:spPr>
        <p:txBody>
          <a:bodyPr/>
          <a:lstStyle/>
          <a:p>
            <a:endParaRPr lang="zh-CN" altLang="en-US"/>
          </a:p>
        </p:txBody>
      </p:sp>
      <p:sp>
        <p:nvSpPr>
          <p:cNvPr id="1189910" name="Rectangle 22"/>
          <p:cNvSpPr>
            <a:spLocks noChangeArrowheads="1"/>
          </p:cNvSpPr>
          <p:nvPr/>
        </p:nvSpPr>
        <p:spPr bwMode="auto">
          <a:xfrm>
            <a:off x="2420938" y="3860800"/>
            <a:ext cx="517525" cy="274638"/>
          </a:xfrm>
          <a:prstGeom prst="rect">
            <a:avLst/>
          </a:prstGeom>
          <a:solidFill>
            <a:schemeClr val="bg1"/>
          </a:solidFill>
          <a:ln w="9525">
            <a:noFill/>
            <a:miter lim="800000"/>
            <a:headEnd/>
            <a:tailEnd/>
          </a:ln>
          <a:effectLst/>
        </p:spPr>
        <p:txBody>
          <a:bodyPr wrap="none" anchor="ctr"/>
          <a:lstStyle/>
          <a:p>
            <a:endParaRPr lang="zh-CN" altLang="en-US"/>
          </a:p>
        </p:txBody>
      </p:sp>
      <p:sp>
        <p:nvSpPr>
          <p:cNvPr id="1189911" name="Text Box 23"/>
          <p:cNvSpPr txBox="1">
            <a:spLocks noChangeArrowheads="1"/>
          </p:cNvSpPr>
          <p:nvPr/>
        </p:nvSpPr>
        <p:spPr bwMode="auto">
          <a:xfrm>
            <a:off x="2359025" y="3824288"/>
            <a:ext cx="628650" cy="366712"/>
          </a:xfrm>
          <a:prstGeom prst="rect">
            <a:avLst/>
          </a:prstGeom>
          <a:noFill/>
          <a:ln w="9525">
            <a:noFill/>
            <a:miter lim="800000"/>
            <a:headEnd/>
            <a:tailEnd/>
          </a:ln>
          <a:effectLst/>
        </p:spPr>
        <p:txBody>
          <a:bodyPr wrap="none">
            <a:spAutoFit/>
          </a:bodyPr>
          <a:lstStyle/>
          <a:p>
            <a:r>
              <a:rPr kumimoji="1" lang="en-US" altLang="zh-CN" sz="1800">
                <a:solidFill>
                  <a:schemeClr val="folHlink"/>
                </a:solidFill>
                <a:latin typeface="Arial" charset="0"/>
                <a:ea typeface="黑体" pitchFamily="2" charset="-122"/>
              </a:rPr>
              <a:t>RTT</a:t>
            </a:r>
          </a:p>
        </p:txBody>
      </p:sp>
      <p:sp>
        <p:nvSpPr>
          <p:cNvPr id="1189890" name="Rectangle 2"/>
          <p:cNvSpPr>
            <a:spLocks noGrp="1" noChangeArrowheads="1"/>
          </p:cNvSpPr>
          <p:nvPr>
            <p:ph type="title"/>
          </p:nvPr>
        </p:nvSpPr>
        <p:spPr/>
        <p:txBody>
          <a:bodyPr/>
          <a:lstStyle/>
          <a:p>
            <a:pPr algn="ctr"/>
            <a:r>
              <a:rPr lang="zh-CN" altLang="en-US" sz="4000"/>
              <a:t>请求一个万维网文档所需的时间 </a:t>
            </a:r>
          </a:p>
        </p:txBody>
      </p:sp>
      <p:sp>
        <p:nvSpPr>
          <p:cNvPr id="1189892" name="Freeform 4"/>
          <p:cNvSpPr>
            <a:spLocks/>
          </p:cNvSpPr>
          <p:nvPr/>
        </p:nvSpPr>
        <p:spPr bwMode="auto">
          <a:xfrm>
            <a:off x="2955925" y="4959350"/>
            <a:ext cx="3198813" cy="819150"/>
          </a:xfrm>
          <a:custGeom>
            <a:avLst/>
            <a:gdLst/>
            <a:ahLst/>
            <a:cxnLst>
              <a:cxn ang="0">
                <a:pos x="0" y="408"/>
              </a:cxn>
              <a:cxn ang="0">
                <a:pos x="0" y="227"/>
              </a:cxn>
              <a:cxn ang="0">
                <a:pos x="1679" y="0"/>
              </a:cxn>
              <a:cxn ang="0">
                <a:pos x="1679" y="181"/>
              </a:cxn>
              <a:cxn ang="0">
                <a:pos x="0" y="408"/>
              </a:cxn>
            </a:cxnLst>
            <a:rect l="0" t="0" r="r" b="b"/>
            <a:pathLst>
              <a:path w="1679" h="408">
                <a:moveTo>
                  <a:pt x="0" y="408"/>
                </a:moveTo>
                <a:lnTo>
                  <a:pt x="0" y="227"/>
                </a:lnTo>
                <a:lnTo>
                  <a:pt x="1679" y="0"/>
                </a:lnTo>
                <a:lnTo>
                  <a:pt x="1679" y="181"/>
                </a:lnTo>
                <a:lnTo>
                  <a:pt x="0" y="408"/>
                </a:lnTo>
                <a:close/>
              </a:path>
            </a:pathLst>
          </a:custGeom>
          <a:solidFill>
            <a:srgbClr val="99FF99"/>
          </a:solidFill>
          <a:ln w="9525">
            <a:noFill/>
            <a:round/>
            <a:headEnd/>
            <a:tailEnd/>
          </a:ln>
          <a:effectLst/>
        </p:spPr>
        <p:txBody>
          <a:bodyPr/>
          <a:lstStyle/>
          <a:p>
            <a:endParaRPr lang="zh-CN" altLang="en-US"/>
          </a:p>
        </p:txBody>
      </p:sp>
      <p:pic>
        <p:nvPicPr>
          <p:cNvPr id="1189893" name="Picture 5"/>
          <p:cNvPicPr>
            <a:picLocks noChangeArrowheads="1"/>
          </p:cNvPicPr>
          <p:nvPr/>
        </p:nvPicPr>
        <p:blipFill>
          <a:blip r:embed="rId2" cstate="print"/>
          <a:srcRect/>
          <a:stretch>
            <a:fillRect/>
          </a:stretch>
        </p:blipFill>
        <p:spPr bwMode="auto">
          <a:xfrm>
            <a:off x="5780088" y="2216150"/>
            <a:ext cx="895350" cy="1357313"/>
          </a:xfrm>
          <a:prstGeom prst="rect">
            <a:avLst/>
          </a:prstGeom>
          <a:noFill/>
          <a:ln w="9525">
            <a:noFill/>
            <a:miter lim="800000"/>
            <a:headEnd/>
            <a:tailEnd/>
          </a:ln>
          <a:effectLst/>
        </p:spPr>
      </p:pic>
      <p:sp>
        <p:nvSpPr>
          <p:cNvPr id="1189894" name="Rectangle 6"/>
          <p:cNvSpPr>
            <a:spLocks noChangeArrowheads="1"/>
          </p:cNvSpPr>
          <p:nvPr/>
        </p:nvSpPr>
        <p:spPr bwMode="auto">
          <a:xfrm>
            <a:off x="5527675" y="1939925"/>
            <a:ext cx="1552575" cy="306388"/>
          </a:xfrm>
          <a:prstGeom prst="rect">
            <a:avLst/>
          </a:prstGeom>
          <a:noFill/>
          <a:ln w="12700">
            <a:noFill/>
            <a:miter lim="800000"/>
            <a:headEnd/>
            <a:tailEnd/>
          </a:ln>
          <a:effectLst/>
        </p:spPr>
        <p:txBody>
          <a:bodyPr wrap="none" lIns="90488" tIns="44450" rIns="90488" bIns="44450">
            <a:spAutoFit/>
          </a:bodyPr>
          <a:lstStyle/>
          <a:p>
            <a:pPr algn="ctr" eaLnBrk="0" hangingPunct="0">
              <a:lnSpc>
                <a:spcPct val="80000"/>
              </a:lnSpc>
            </a:pPr>
            <a:r>
              <a:rPr kumimoji="1" lang="zh-CN" altLang="en-US" sz="1800">
                <a:solidFill>
                  <a:schemeClr val="folHlink"/>
                </a:solidFill>
                <a:latin typeface="Arial" charset="0"/>
                <a:ea typeface="黑体" pitchFamily="2" charset="-122"/>
              </a:rPr>
              <a:t>万维网服务器</a:t>
            </a:r>
          </a:p>
        </p:txBody>
      </p:sp>
      <p:sp>
        <p:nvSpPr>
          <p:cNvPr id="1189895" name="Rectangle 7"/>
          <p:cNvSpPr>
            <a:spLocks noChangeArrowheads="1"/>
          </p:cNvSpPr>
          <p:nvPr/>
        </p:nvSpPr>
        <p:spPr bwMode="auto">
          <a:xfrm>
            <a:off x="2300288" y="2016125"/>
            <a:ext cx="1323975" cy="363538"/>
          </a:xfrm>
          <a:prstGeom prst="rect">
            <a:avLst/>
          </a:prstGeom>
          <a:noFill/>
          <a:ln w="12700">
            <a:noFill/>
            <a:miter lim="800000"/>
            <a:headEnd/>
            <a:tailEnd/>
          </a:ln>
          <a:effectLst/>
        </p:spPr>
        <p:txBody>
          <a:bodyPr wrap="none" lIns="90488" tIns="44450" rIns="90488" bIns="44450">
            <a:spAutoFit/>
          </a:bodyPr>
          <a:lstStyle/>
          <a:p>
            <a:pPr eaLnBrk="0" hangingPunct="0"/>
            <a:r>
              <a:rPr kumimoji="1" lang="zh-CN" altLang="en-US" sz="1800">
                <a:solidFill>
                  <a:schemeClr val="folHlink"/>
                </a:solidFill>
                <a:latin typeface="Arial" charset="0"/>
                <a:ea typeface="黑体" pitchFamily="2" charset="-122"/>
              </a:rPr>
              <a:t>万维网客户</a:t>
            </a:r>
          </a:p>
        </p:txBody>
      </p:sp>
      <p:pic>
        <p:nvPicPr>
          <p:cNvPr id="1189896" name="Picture 8"/>
          <p:cNvPicPr>
            <a:picLocks noChangeArrowheads="1"/>
          </p:cNvPicPr>
          <p:nvPr/>
        </p:nvPicPr>
        <p:blipFill>
          <a:blip r:embed="rId3" cstate="print"/>
          <a:srcRect/>
          <a:stretch>
            <a:fillRect/>
          </a:stretch>
        </p:blipFill>
        <p:spPr bwMode="auto">
          <a:xfrm>
            <a:off x="2698750" y="2508250"/>
            <a:ext cx="606425" cy="701675"/>
          </a:xfrm>
          <a:prstGeom prst="rect">
            <a:avLst/>
          </a:prstGeom>
          <a:noFill/>
          <a:ln w="9525">
            <a:noFill/>
            <a:miter lim="800000"/>
            <a:headEnd/>
            <a:tailEnd/>
          </a:ln>
          <a:effectLst/>
        </p:spPr>
      </p:pic>
      <p:sp>
        <p:nvSpPr>
          <p:cNvPr id="1189897" name="Line 9"/>
          <p:cNvSpPr>
            <a:spLocks noChangeShapeType="1"/>
          </p:cNvSpPr>
          <p:nvPr/>
        </p:nvSpPr>
        <p:spPr bwMode="auto">
          <a:xfrm>
            <a:off x="2957513" y="3405188"/>
            <a:ext cx="0" cy="2987675"/>
          </a:xfrm>
          <a:prstGeom prst="line">
            <a:avLst/>
          </a:prstGeom>
          <a:noFill/>
          <a:ln w="9525">
            <a:solidFill>
              <a:schemeClr val="folHlink"/>
            </a:solidFill>
            <a:round/>
            <a:headEnd/>
            <a:tailEnd type="triangle" w="sm" len="med"/>
          </a:ln>
          <a:effectLst/>
        </p:spPr>
        <p:txBody>
          <a:bodyPr/>
          <a:lstStyle/>
          <a:p>
            <a:endParaRPr lang="zh-CN" altLang="en-US"/>
          </a:p>
        </p:txBody>
      </p:sp>
      <p:sp>
        <p:nvSpPr>
          <p:cNvPr id="1189898" name="Text Box 10"/>
          <p:cNvSpPr txBox="1">
            <a:spLocks noChangeArrowheads="1"/>
          </p:cNvSpPr>
          <p:nvPr/>
        </p:nvSpPr>
        <p:spPr bwMode="auto">
          <a:xfrm>
            <a:off x="801688" y="3279775"/>
            <a:ext cx="1682750" cy="365125"/>
          </a:xfrm>
          <a:prstGeom prst="rect">
            <a:avLst/>
          </a:prstGeom>
          <a:solidFill>
            <a:schemeClr val="bg1"/>
          </a:solidFill>
          <a:ln w="9525">
            <a:noFill/>
            <a:miter lim="800000"/>
            <a:headEnd/>
            <a:tailEnd/>
          </a:ln>
          <a:effectLst/>
        </p:spPr>
        <p:txBody>
          <a:bodyPr wrap="none">
            <a:spAutoFit/>
          </a:bodyPr>
          <a:lstStyle/>
          <a:p>
            <a:r>
              <a:rPr kumimoji="1" lang="zh-CN" altLang="en-US" sz="1800">
                <a:solidFill>
                  <a:schemeClr val="folHlink"/>
                </a:solidFill>
                <a:latin typeface="Arial" charset="0"/>
                <a:ea typeface="黑体" pitchFamily="2" charset="-122"/>
              </a:rPr>
              <a:t>发起 </a:t>
            </a:r>
            <a:r>
              <a:rPr kumimoji="1" lang="en-US" altLang="zh-CN" sz="1800">
                <a:solidFill>
                  <a:schemeClr val="folHlink"/>
                </a:solidFill>
                <a:latin typeface="Arial" charset="0"/>
                <a:ea typeface="黑体" pitchFamily="2" charset="-122"/>
              </a:rPr>
              <a:t>TCP </a:t>
            </a:r>
            <a:r>
              <a:rPr kumimoji="1" lang="zh-CN" altLang="en-US" sz="1800">
                <a:solidFill>
                  <a:schemeClr val="folHlink"/>
                </a:solidFill>
                <a:latin typeface="Arial" charset="0"/>
                <a:ea typeface="黑体" pitchFamily="2" charset="-122"/>
              </a:rPr>
              <a:t>连接</a:t>
            </a:r>
          </a:p>
        </p:txBody>
      </p:sp>
      <p:sp>
        <p:nvSpPr>
          <p:cNvPr id="1189899" name="Text Box 11"/>
          <p:cNvSpPr txBox="1">
            <a:spLocks noChangeArrowheads="1"/>
          </p:cNvSpPr>
          <p:nvPr/>
        </p:nvSpPr>
        <p:spPr bwMode="auto">
          <a:xfrm>
            <a:off x="868363" y="4221163"/>
            <a:ext cx="1758950" cy="368300"/>
          </a:xfrm>
          <a:prstGeom prst="rect">
            <a:avLst/>
          </a:prstGeom>
          <a:noFill/>
          <a:ln w="9525">
            <a:noFill/>
            <a:miter lim="800000"/>
            <a:headEnd/>
            <a:tailEnd/>
          </a:ln>
          <a:effectLst/>
        </p:spPr>
        <p:txBody>
          <a:bodyPr wrap="none">
            <a:spAutoFit/>
          </a:bodyPr>
          <a:lstStyle/>
          <a:p>
            <a:r>
              <a:rPr kumimoji="1" lang="en-US" altLang="zh-CN" sz="1800">
                <a:solidFill>
                  <a:schemeClr val="folHlink"/>
                </a:solidFill>
                <a:latin typeface="Arial" charset="0"/>
                <a:ea typeface="黑体" pitchFamily="2" charset="-122"/>
              </a:rPr>
              <a:t>HTTP </a:t>
            </a:r>
            <a:r>
              <a:rPr kumimoji="1" lang="zh-CN" altLang="en-US" sz="1800">
                <a:solidFill>
                  <a:schemeClr val="folHlink"/>
                </a:solidFill>
                <a:latin typeface="Arial" charset="0"/>
                <a:ea typeface="黑体" pitchFamily="2" charset="-122"/>
              </a:rPr>
              <a:t>请求报文</a:t>
            </a:r>
          </a:p>
        </p:txBody>
      </p:sp>
      <p:sp>
        <p:nvSpPr>
          <p:cNvPr id="1189900" name="Line 12"/>
          <p:cNvSpPr>
            <a:spLocks noChangeShapeType="1"/>
          </p:cNvSpPr>
          <p:nvPr/>
        </p:nvSpPr>
        <p:spPr bwMode="auto">
          <a:xfrm>
            <a:off x="2957513" y="3482975"/>
            <a:ext cx="3198812" cy="454025"/>
          </a:xfrm>
          <a:prstGeom prst="line">
            <a:avLst/>
          </a:prstGeom>
          <a:noFill/>
          <a:ln w="38100">
            <a:solidFill>
              <a:schemeClr val="folHlink"/>
            </a:solidFill>
            <a:round/>
            <a:headEnd/>
            <a:tailEnd type="triangle" w="med" len="lg"/>
          </a:ln>
          <a:effectLst/>
        </p:spPr>
        <p:txBody>
          <a:bodyPr/>
          <a:lstStyle/>
          <a:p>
            <a:endParaRPr lang="zh-CN" altLang="en-US"/>
          </a:p>
        </p:txBody>
      </p:sp>
      <p:sp>
        <p:nvSpPr>
          <p:cNvPr id="1189901" name="Line 13"/>
          <p:cNvSpPr>
            <a:spLocks noChangeShapeType="1"/>
          </p:cNvSpPr>
          <p:nvPr/>
        </p:nvSpPr>
        <p:spPr bwMode="auto">
          <a:xfrm flipH="1">
            <a:off x="2946400" y="3979863"/>
            <a:ext cx="3198813" cy="455612"/>
          </a:xfrm>
          <a:prstGeom prst="line">
            <a:avLst/>
          </a:prstGeom>
          <a:noFill/>
          <a:ln w="38100">
            <a:solidFill>
              <a:schemeClr val="folHlink"/>
            </a:solidFill>
            <a:round/>
            <a:headEnd/>
            <a:tailEnd type="triangle" w="med" len="lg"/>
          </a:ln>
          <a:effectLst/>
        </p:spPr>
        <p:txBody>
          <a:bodyPr/>
          <a:lstStyle/>
          <a:p>
            <a:endParaRPr lang="zh-CN" altLang="en-US"/>
          </a:p>
        </p:txBody>
      </p:sp>
      <p:sp>
        <p:nvSpPr>
          <p:cNvPr id="1189902" name="Line 14"/>
          <p:cNvSpPr>
            <a:spLocks noChangeShapeType="1"/>
          </p:cNvSpPr>
          <p:nvPr/>
        </p:nvSpPr>
        <p:spPr bwMode="auto">
          <a:xfrm>
            <a:off x="2957513" y="4478338"/>
            <a:ext cx="3198812" cy="454025"/>
          </a:xfrm>
          <a:prstGeom prst="line">
            <a:avLst/>
          </a:prstGeom>
          <a:noFill/>
          <a:ln w="38100">
            <a:solidFill>
              <a:schemeClr val="folHlink"/>
            </a:solidFill>
            <a:round/>
            <a:headEnd/>
            <a:tailEnd type="triangle" w="med" len="lg"/>
          </a:ln>
          <a:effectLst/>
        </p:spPr>
        <p:txBody>
          <a:bodyPr/>
          <a:lstStyle/>
          <a:p>
            <a:endParaRPr lang="zh-CN" altLang="en-US"/>
          </a:p>
        </p:txBody>
      </p:sp>
      <p:sp>
        <p:nvSpPr>
          <p:cNvPr id="1189903" name="Line 15"/>
          <p:cNvSpPr>
            <a:spLocks noChangeShapeType="1"/>
          </p:cNvSpPr>
          <p:nvPr/>
        </p:nvSpPr>
        <p:spPr bwMode="auto">
          <a:xfrm>
            <a:off x="2527300" y="3482975"/>
            <a:ext cx="430213" cy="0"/>
          </a:xfrm>
          <a:prstGeom prst="line">
            <a:avLst/>
          </a:prstGeom>
          <a:noFill/>
          <a:ln w="9525">
            <a:solidFill>
              <a:schemeClr val="folHlink"/>
            </a:solidFill>
            <a:round/>
            <a:headEnd/>
            <a:tailEnd type="triangle" w="sm" len="med"/>
          </a:ln>
          <a:effectLst/>
        </p:spPr>
        <p:txBody>
          <a:bodyPr/>
          <a:lstStyle/>
          <a:p>
            <a:endParaRPr lang="zh-CN" altLang="en-US"/>
          </a:p>
        </p:txBody>
      </p:sp>
      <p:sp>
        <p:nvSpPr>
          <p:cNvPr id="1189904" name="Line 16"/>
          <p:cNvSpPr>
            <a:spLocks noChangeShapeType="1"/>
          </p:cNvSpPr>
          <p:nvPr/>
        </p:nvSpPr>
        <p:spPr bwMode="auto">
          <a:xfrm>
            <a:off x="2533650" y="4452938"/>
            <a:ext cx="430213" cy="0"/>
          </a:xfrm>
          <a:prstGeom prst="line">
            <a:avLst/>
          </a:prstGeom>
          <a:noFill/>
          <a:ln w="9525">
            <a:solidFill>
              <a:schemeClr val="folHlink"/>
            </a:solidFill>
            <a:round/>
            <a:headEnd/>
            <a:tailEnd type="triangle" w="sm" len="med"/>
          </a:ln>
          <a:effectLst/>
        </p:spPr>
        <p:txBody>
          <a:bodyPr/>
          <a:lstStyle/>
          <a:p>
            <a:endParaRPr lang="zh-CN" altLang="en-US"/>
          </a:p>
        </p:txBody>
      </p:sp>
      <p:sp>
        <p:nvSpPr>
          <p:cNvPr id="1189905" name="Line 17"/>
          <p:cNvSpPr>
            <a:spLocks noChangeShapeType="1"/>
          </p:cNvSpPr>
          <p:nvPr/>
        </p:nvSpPr>
        <p:spPr bwMode="auto">
          <a:xfrm>
            <a:off x="2516188" y="5781675"/>
            <a:ext cx="430212" cy="0"/>
          </a:xfrm>
          <a:prstGeom prst="line">
            <a:avLst/>
          </a:prstGeom>
          <a:noFill/>
          <a:ln w="9525">
            <a:solidFill>
              <a:schemeClr val="folHlink"/>
            </a:solidFill>
            <a:round/>
            <a:headEnd/>
            <a:tailEnd type="triangle" w="sm" len="med"/>
          </a:ln>
          <a:effectLst/>
        </p:spPr>
        <p:txBody>
          <a:bodyPr/>
          <a:lstStyle/>
          <a:p>
            <a:endParaRPr lang="zh-CN" altLang="en-US"/>
          </a:p>
        </p:txBody>
      </p:sp>
      <p:sp>
        <p:nvSpPr>
          <p:cNvPr id="1189906" name="Line 18"/>
          <p:cNvSpPr>
            <a:spLocks noChangeShapeType="1"/>
          </p:cNvSpPr>
          <p:nvPr/>
        </p:nvSpPr>
        <p:spPr bwMode="auto">
          <a:xfrm>
            <a:off x="2516188" y="5418138"/>
            <a:ext cx="430212" cy="0"/>
          </a:xfrm>
          <a:prstGeom prst="line">
            <a:avLst/>
          </a:prstGeom>
          <a:noFill/>
          <a:ln w="9525">
            <a:solidFill>
              <a:schemeClr val="folHlink"/>
            </a:solidFill>
            <a:round/>
            <a:headEnd/>
            <a:tailEnd type="triangle" w="sm" len="med"/>
          </a:ln>
          <a:effectLst/>
        </p:spPr>
        <p:txBody>
          <a:bodyPr/>
          <a:lstStyle/>
          <a:p>
            <a:endParaRPr lang="zh-CN" altLang="en-US"/>
          </a:p>
        </p:txBody>
      </p:sp>
      <p:sp>
        <p:nvSpPr>
          <p:cNvPr id="1189915" name="Text Box 27"/>
          <p:cNvSpPr txBox="1">
            <a:spLocks noChangeArrowheads="1"/>
          </p:cNvSpPr>
          <p:nvPr/>
        </p:nvSpPr>
        <p:spPr bwMode="auto">
          <a:xfrm>
            <a:off x="6280150" y="4845050"/>
            <a:ext cx="1785938" cy="366713"/>
          </a:xfrm>
          <a:prstGeom prst="rect">
            <a:avLst/>
          </a:prstGeom>
          <a:solidFill>
            <a:schemeClr val="bg1"/>
          </a:solidFill>
          <a:ln w="9525">
            <a:noFill/>
            <a:miter lim="800000"/>
            <a:headEnd/>
            <a:tailEnd/>
          </a:ln>
          <a:effectLst/>
        </p:spPr>
        <p:txBody>
          <a:bodyPr wrap="none">
            <a:spAutoFit/>
          </a:bodyPr>
          <a:lstStyle/>
          <a:p>
            <a:r>
              <a:rPr kumimoji="1" lang="zh-CN" altLang="en-US" sz="1800">
                <a:solidFill>
                  <a:schemeClr val="folHlink"/>
                </a:solidFill>
                <a:latin typeface="Arial" charset="0"/>
                <a:ea typeface="黑体" pitchFamily="2" charset="-122"/>
              </a:rPr>
              <a:t>传输文档的时间</a:t>
            </a:r>
          </a:p>
        </p:txBody>
      </p:sp>
      <p:sp>
        <p:nvSpPr>
          <p:cNvPr id="1189916" name="Text Box 28"/>
          <p:cNvSpPr txBox="1">
            <a:spLocks noChangeArrowheads="1"/>
          </p:cNvSpPr>
          <p:nvPr/>
        </p:nvSpPr>
        <p:spPr bwMode="auto">
          <a:xfrm>
            <a:off x="1000125" y="5583238"/>
            <a:ext cx="1555750" cy="366712"/>
          </a:xfrm>
          <a:prstGeom prst="rect">
            <a:avLst/>
          </a:prstGeom>
          <a:solidFill>
            <a:schemeClr val="bg1"/>
          </a:solidFill>
          <a:ln w="9525">
            <a:noFill/>
            <a:miter lim="800000"/>
            <a:headEnd/>
            <a:tailEnd/>
          </a:ln>
          <a:effectLst/>
        </p:spPr>
        <p:txBody>
          <a:bodyPr wrap="none">
            <a:spAutoFit/>
          </a:bodyPr>
          <a:lstStyle/>
          <a:p>
            <a:r>
              <a:rPr kumimoji="1" lang="zh-CN" altLang="en-US" sz="1800">
                <a:solidFill>
                  <a:schemeClr val="folHlink"/>
                </a:solidFill>
                <a:latin typeface="Arial" charset="0"/>
                <a:ea typeface="黑体" pitchFamily="2" charset="-122"/>
              </a:rPr>
              <a:t>整个文档收到</a:t>
            </a:r>
          </a:p>
        </p:txBody>
      </p:sp>
      <p:sp>
        <p:nvSpPr>
          <p:cNvPr id="1189917" name="AutoShape 29"/>
          <p:cNvSpPr>
            <a:spLocks noChangeArrowheads="1"/>
          </p:cNvSpPr>
          <p:nvPr/>
        </p:nvSpPr>
        <p:spPr bwMode="auto">
          <a:xfrm rot="-445727">
            <a:off x="4143375" y="5227638"/>
            <a:ext cx="950913" cy="273050"/>
          </a:xfrm>
          <a:prstGeom prst="leftArrow">
            <a:avLst>
              <a:gd name="adj1" fmla="val 50000"/>
              <a:gd name="adj2" fmla="val 87064"/>
            </a:avLst>
          </a:prstGeom>
          <a:solidFill>
            <a:schemeClr val="folHlink"/>
          </a:solidFill>
          <a:ln w="9525">
            <a:solidFill>
              <a:schemeClr val="folHlink"/>
            </a:solidFill>
            <a:miter lim="800000"/>
            <a:headEnd/>
            <a:tailEnd/>
          </a:ln>
          <a:effectLst/>
        </p:spPr>
        <p:txBody>
          <a:bodyPr wrap="none" anchor="ctr"/>
          <a:lstStyle/>
          <a:p>
            <a:endParaRPr lang="zh-CN" altLang="en-US"/>
          </a:p>
        </p:txBody>
      </p:sp>
      <p:sp>
        <p:nvSpPr>
          <p:cNvPr id="1189918" name="Line 30"/>
          <p:cNvSpPr>
            <a:spLocks noChangeShapeType="1"/>
          </p:cNvSpPr>
          <p:nvPr/>
        </p:nvSpPr>
        <p:spPr bwMode="auto">
          <a:xfrm>
            <a:off x="6146800" y="3400425"/>
            <a:ext cx="0" cy="2986088"/>
          </a:xfrm>
          <a:prstGeom prst="line">
            <a:avLst/>
          </a:prstGeom>
          <a:noFill/>
          <a:ln w="9525">
            <a:solidFill>
              <a:schemeClr val="folHlink"/>
            </a:solidFill>
            <a:round/>
            <a:headEnd/>
            <a:tailEnd type="triangle" w="sm" len="med"/>
          </a:ln>
          <a:effectLst/>
        </p:spPr>
        <p:txBody>
          <a:bodyPr/>
          <a:lstStyle/>
          <a:p>
            <a:endParaRPr lang="zh-CN" altLang="en-US"/>
          </a:p>
        </p:txBody>
      </p:sp>
      <p:sp>
        <p:nvSpPr>
          <p:cNvPr id="1189919" name="Text Box 31"/>
          <p:cNvSpPr txBox="1">
            <a:spLocks noChangeArrowheads="1"/>
          </p:cNvSpPr>
          <p:nvPr/>
        </p:nvSpPr>
        <p:spPr bwMode="auto">
          <a:xfrm>
            <a:off x="2649538" y="6272213"/>
            <a:ext cx="641350" cy="366712"/>
          </a:xfrm>
          <a:prstGeom prst="rect">
            <a:avLst/>
          </a:prstGeom>
          <a:noFill/>
          <a:ln w="9525">
            <a:noFill/>
            <a:miter lim="800000"/>
            <a:headEnd/>
            <a:tailEnd/>
          </a:ln>
          <a:effectLst/>
        </p:spPr>
        <p:txBody>
          <a:bodyPr wrap="none">
            <a:spAutoFit/>
          </a:bodyPr>
          <a:lstStyle/>
          <a:p>
            <a:r>
              <a:rPr kumimoji="1" lang="zh-CN" altLang="en-US" sz="1800">
                <a:solidFill>
                  <a:schemeClr val="folHlink"/>
                </a:solidFill>
                <a:latin typeface="Arial" charset="0"/>
                <a:ea typeface="黑体" pitchFamily="2" charset="-122"/>
              </a:rPr>
              <a:t>时间</a:t>
            </a:r>
          </a:p>
        </p:txBody>
      </p:sp>
      <p:sp>
        <p:nvSpPr>
          <p:cNvPr id="1189920" name="Text Box 32"/>
          <p:cNvSpPr txBox="1">
            <a:spLocks noChangeArrowheads="1"/>
          </p:cNvSpPr>
          <p:nvPr/>
        </p:nvSpPr>
        <p:spPr bwMode="auto">
          <a:xfrm>
            <a:off x="5830888" y="6272213"/>
            <a:ext cx="639762" cy="366712"/>
          </a:xfrm>
          <a:prstGeom prst="rect">
            <a:avLst/>
          </a:prstGeom>
          <a:noFill/>
          <a:ln w="9525">
            <a:noFill/>
            <a:miter lim="800000"/>
            <a:headEnd/>
            <a:tailEnd/>
          </a:ln>
          <a:effectLst/>
        </p:spPr>
        <p:txBody>
          <a:bodyPr wrap="none">
            <a:spAutoFit/>
          </a:bodyPr>
          <a:lstStyle/>
          <a:p>
            <a:r>
              <a:rPr kumimoji="1" lang="zh-CN" altLang="en-US" sz="1800">
                <a:solidFill>
                  <a:schemeClr val="folHlink"/>
                </a:solidFill>
                <a:latin typeface="Arial" charset="0"/>
                <a:ea typeface="黑体" pitchFamily="2" charset="-122"/>
              </a:rPr>
              <a:t>时间</a:t>
            </a:r>
          </a:p>
        </p:txBody>
      </p:sp>
      <p:sp>
        <p:nvSpPr>
          <p:cNvPr id="1189921" name="Text Box 33"/>
          <p:cNvSpPr txBox="1">
            <a:spLocks noChangeArrowheads="1"/>
          </p:cNvSpPr>
          <p:nvPr/>
        </p:nvSpPr>
        <p:spPr bwMode="auto">
          <a:xfrm rot="-440849">
            <a:off x="3452813" y="4813300"/>
            <a:ext cx="1760537" cy="365125"/>
          </a:xfrm>
          <a:prstGeom prst="rect">
            <a:avLst/>
          </a:prstGeom>
          <a:noFill/>
          <a:ln w="9525">
            <a:noFill/>
            <a:miter lim="800000"/>
            <a:headEnd/>
            <a:tailEnd/>
          </a:ln>
          <a:effectLst/>
        </p:spPr>
        <p:txBody>
          <a:bodyPr wrap="none">
            <a:spAutoFit/>
          </a:bodyPr>
          <a:lstStyle/>
          <a:p>
            <a:r>
              <a:rPr kumimoji="1" lang="en-US" altLang="zh-CN" sz="1800">
                <a:solidFill>
                  <a:schemeClr val="folHlink"/>
                </a:solidFill>
                <a:latin typeface="Arial" charset="0"/>
                <a:ea typeface="黑体" pitchFamily="2" charset="-122"/>
              </a:rPr>
              <a:t>HTTP </a:t>
            </a:r>
            <a:r>
              <a:rPr kumimoji="1" lang="zh-CN" altLang="en-US" sz="1800">
                <a:solidFill>
                  <a:schemeClr val="folHlink"/>
                </a:solidFill>
                <a:latin typeface="Arial" charset="0"/>
                <a:ea typeface="黑体" pitchFamily="2" charset="-122"/>
              </a:rPr>
              <a:t>响应报文</a:t>
            </a:r>
          </a:p>
        </p:txBody>
      </p:sp>
      <p:sp>
        <p:nvSpPr>
          <p:cNvPr id="1189922" name="AutoShape 34"/>
          <p:cNvSpPr>
            <a:spLocks/>
          </p:cNvSpPr>
          <p:nvPr/>
        </p:nvSpPr>
        <p:spPr bwMode="auto">
          <a:xfrm>
            <a:off x="6192838" y="4938713"/>
            <a:ext cx="87312" cy="365125"/>
          </a:xfrm>
          <a:prstGeom prst="rightBracket">
            <a:avLst>
              <a:gd name="adj" fmla="val 34849"/>
            </a:avLst>
          </a:prstGeom>
          <a:noFill/>
          <a:ln w="9525">
            <a:solidFill>
              <a:schemeClr val="folHlink"/>
            </a:solidFill>
            <a:round/>
            <a:headEnd/>
            <a:tailEnd/>
          </a:ln>
          <a:effectLst/>
        </p:spPr>
        <p:txBody>
          <a:bodyPr wrap="none" anchor="ctr"/>
          <a:lstStyle/>
          <a:p>
            <a:endParaRPr lang="zh-CN" altLang="en-US"/>
          </a:p>
        </p:txBody>
      </p:sp>
      <p:sp>
        <p:nvSpPr>
          <p:cNvPr id="1189923" name="Line 35"/>
          <p:cNvSpPr>
            <a:spLocks noChangeShapeType="1"/>
          </p:cNvSpPr>
          <p:nvPr/>
        </p:nvSpPr>
        <p:spPr bwMode="auto">
          <a:xfrm>
            <a:off x="6280150" y="5121275"/>
            <a:ext cx="85725" cy="0"/>
          </a:xfrm>
          <a:prstGeom prst="line">
            <a:avLst/>
          </a:prstGeom>
          <a:noFill/>
          <a:ln w="9525">
            <a:solidFill>
              <a:schemeClr val="tx1"/>
            </a:solidFill>
            <a:round/>
            <a:headEnd/>
            <a:tailEnd/>
          </a:ln>
          <a:effectLst/>
        </p:spPr>
        <p:txBody>
          <a:bodyPr/>
          <a:lstStyle/>
          <a:p>
            <a:endParaRPr lang="zh-CN" altLang="en-US"/>
          </a:p>
        </p:txBody>
      </p:sp>
      <p:sp>
        <p:nvSpPr>
          <p:cNvPr id="35" name="灯片编号占位符 34"/>
          <p:cNvSpPr>
            <a:spLocks noGrp="1"/>
          </p:cNvSpPr>
          <p:nvPr>
            <p:ph type="sldNum" sz="quarter" idx="12"/>
          </p:nvPr>
        </p:nvSpPr>
        <p:spPr/>
        <p:txBody>
          <a:bodyPr/>
          <a:lstStyle/>
          <a:p>
            <a:fld id="{33658E32-E280-4F3B-B91F-4FFDC8F9B0E3}" type="slidenum">
              <a:rPr lang="en-US" altLang="zh-CN" smtClean="0"/>
              <a:pPr/>
              <a:t>68</a:t>
            </a:fld>
            <a:endParaRPr lang="en-US" altLang="zh-C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p:txBody>
          <a:bodyPr/>
          <a:lstStyle/>
          <a:p>
            <a:pPr algn="ctr"/>
            <a:r>
              <a:rPr lang="zh-CN" altLang="en-US"/>
              <a:t>持续连接</a:t>
            </a:r>
            <a:br>
              <a:rPr lang="zh-CN" altLang="en-US"/>
            </a:br>
            <a:r>
              <a:rPr lang="en-US" altLang="zh-CN" sz="4000"/>
              <a:t>(persistent connection)</a:t>
            </a:r>
          </a:p>
        </p:txBody>
      </p:sp>
      <p:sp>
        <p:nvSpPr>
          <p:cNvPr id="1190915" name="Rectangle 3"/>
          <p:cNvSpPr>
            <a:spLocks noGrp="1" noChangeArrowheads="1"/>
          </p:cNvSpPr>
          <p:nvPr>
            <p:ph type="body" idx="1"/>
          </p:nvPr>
        </p:nvSpPr>
        <p:spPr>
          <a:xfrm>
            <a:off x="1042988" y="1835150"/>
            <a:ext cx="7772400" cy="4114800"/>
          </a:xfrm>
        </p:spPr>
        <p:txBody>
          <a:bodyPr/>
          <a:lstStyle/>
          <a:p>
            <a:pPr>
              <a:lnSpc>
                <a:spcPct val="90000"/>
              </a:lnSpc>
            </a:pPr>
            <a:r>
              <a:rPr lang="en-US" altLang="zh-CN" sz="2800"/>
              <a:t>HTTP/1.1 </a:t>
            </a:r>
            <a:r>
              <a:rPr lang="zh-CN" altLang="en-US" sz="2800"/>
              <a:t>协议使用持续连接。</a:t>
            </a:r>
          </a:p>
          <a:p>
            <a:pPr>
              <a:lnSpc>
                <a:spcPct val="90000"/>
              </a:lnSpc>
            </a:pPr>
            <a:r>
              <a:rPr lang="zh-CN" altLang="en-US" sz="2800"/>
              <a:t>万维网服务器在发送响应后仍然在一段时间内保持这条连接，使同一个客户（浏览器）和该服务器可以继续在这条连接上传送后续的 </a:t>
            </a:r>
            <a:r>
              <a:rPr lang="en-US" altLang="zh-CN" sz="2800"/>
              <a:t>HTTP </a:t>
            </a:r>
            <a:r>
              <a:rPr lang="zh-CN" altLang="en-US" sz="2800"/>
              <a:t>请求报文和响应报文。</a:t>
            </a:r>
          </a:p>
          <a:p>
            <a:pPr>
              <a:lnSpc>
                <a:spcPct val="90000"/>
              </a:lnSpc>
            </a:pPr>
            <a:r>
              <a:rPr lang="zh-CN" altLang="en-US" sz="2800"/>
              <a:t>这并不局限于传送同一个页面上链接的文档，而是只要这些文档都在同一个服务器上就行。</a:t>
            </a:r>
          </a:p>
          <a:p>
            <a:pPr>
              <a:lnSpc>
                <a:spcPct val="90000"/>
              </a:lnSpc>
            </a:pPr>
            <a:r>
              <a:rPr lang="zh-CN" altLang="en-US" sz="2800"/>
              <a:t>目前一些流行的浏览器（例如，</a:t>
            </a:r>
            <a:r>
              <a:rPr lang="en-US" altLang="zh-CN" sz="2800"/>
              <a:t>IE 6.0</a:t>
            </a:r>
            <a:r>
              <a:rPr lang="zh-CN" altLang="en-US" sz="2800"/>
              <a:t>）的默认设置就是使用 </a:t>
            </a:r>
            <a:r>
              <a:rPr lang="en-US" altLang="zh-CN" sz="2800"/>
              <a:t>HTTP/1.1</a:t>
            </a:r>
            <a:r>
              <a:rPr lang="zh-CN" altLang="en-US" sz="2800"/>
              <a:t>。</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69</a:t>
            </a:fld>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pPr algn="ctr"/>
            <a:r>
              <a:rPr lang="en-US" altLang="zh-CN"/>
              <a:t>6.1  </a:t>
            </a:r>
            <a:r>
              <a:rPr lang="zh-CN" altLang="en-US"/>
              <a:t>域名系统 </a:t>
            </a:r>
            <a:r>
              <a:rPr lang="en-US" altLang="zh-CN"/>
              <a:t>DNS</a:t>
            </a:r>
            <a:br>
              <a:rPr lang="en-US" altLang="zh-CN"/>
            </a:br>
            <a:r>
              <a:rPr lang="en-US" altLang="zh-CN" sz="4000"/>
              <a:t>6.1.1  </a:t>
            </a:r>
            <a:r>
              <a:rPr lang="zh-CN" altLang="en-US" sz="4000"/>
              <a:t>域名系统概述</a:t>
            </a:r>
          </a:p>
        </p:txBody>
      </p:sp>
      <p:sp>
        <p:nvSpPr>
          <p:cNvPr id="573443" name="Rectangle 3"/>
          <p:cNvSpPr>
            <a:spLocks noGrp="1" noChangeArrowheads="1"/>
          </p:cNvSpPr>
          <p:nvPr>
            <p:ph type="body" idx="1"/>
          </p:nvPr>
        </p:nvSpPr>
        <p:spPr>
          <a:xfrm>
            <a:off x="1042988" y="1978025"/>
            <a:ext cx="7772400" cy="4114800"/>
          </a:xfrm>
        </p:spPr>
        <p:txBody>
          <a:bodyPr/>
          <a:lstStyle/>
          <a:p>
            <a:pPr algn="just"/>
            <a:r>
              <a:rPr lang="zh-CN" altLang="en-US" sz="2800"/>
              <a:t>许多应用层软件经常直接使用</a:t>
            </a:r>
            <a:r>
              <a:rPr lang="zh-CN" altLang="en-US" sz="2800">
                <a:solidFill>
                  <a:schemeClr val="hlink"/>
                </a:solidFill>
              </a:rPr>
              <a:t>域名系统</a:t>
            </a:r>
            <a:r>
              <a:rPr lang="zh-CN" altLang="en-US" sz="2800"/>
              <a:t> </a:t>
            </a:r>
            <a:r>
              <a:rPr lang="en-US" altLang="zh-CN" sz="2800"/>
              <a:t>DNS (Domain Name System)</a:t>
            </a:r>
            <a:r>
              <a:rPr lang="zh-CN" altLang="en-US" sz="2800"/>
              <a:t>，但计算机的用户只是间接而不是直接使用域名系统。 </a:t>
            </a:r>
          </a:p>
          <a:p>
            <a:pPr algn="just"/>
            <a:r>
              <a:rPr lang="zh-CN" altLang="en-US" sz="2800"/>
              <a:t>因特网采用层次结构的命名树作为主机的名字，并使用</a:t>
            </a:r>
            <a:r>
              <a:rPr lang="zh-CN" altLang="en-US" sz="2800">
                <a:solidFill>
                  <a:schemeClr val="hlink"/>
                </a:solidFill>
              </a:rPr>
              <a:t>分布式</a:t>
            </a:r>
            <a:r>
              <a:rPr lang="zh-CN" altLang="en-US" sz="2800"/>
              <a:t>的域名系统 </a:t>
            </a:r>
            <a:r>
              <a:rPr lang="en-US" altLang="zh-CN" sz="2800"/>
              <a:t>DNS</a:t>
            </a:r>
            <a:r>
              <a:rPr lang="zh-CN" altLang="en-US" sz="2800"/>
              <a:t>。</a:t>
            </a:r>
          </a:p>
          <a:p>
            <a:pPr algn="just"/>
            <a:r>
              <a:rPr lang="zh-CN" altLang="en-US" sz="2800"/>
              <a:t>名字到</a:t>
            </a:r>
            <a:r>
              <a:rPr lang="zh-CN" altLang="en-US" sz="1400"/>
              <a:t> </a:t>
            </a:r>
            <a:r>
              <a:rPr lang="en-US" altLang="zh-CN" sz="2800"/>
              <a:t>IP</a:t>
            </a:r>
            <a:r>
              <a:rPr lang="en-US" altLang="zh-CN" sz="1000"/>
              <a:t> </a:t>
            </a:r>
            <a:r>
              <a:rPr lang="zh-CN" altLang="en-US" sz="2800"/>
              <a:t>地址的解析是由若干个域名服务器程序完成的。域名服务器程序在专设的结点上运行，运行该程序的机器称为</a:t>
            </a:r>
            <a:r>
              <a:rPr lang="zh-CN" altLang="en-US" sz="2800">
                <a:solidFill>
                  <a:schemeClr val="hlink"/>
                </a:solidFill>
              </a:rPr>
              <a:t>域名服务器</a:t>
            </a:r>
            <a:r>
              <a:rPr lang="zh-CN" altLang="en-US" sz="2800"/>
              <a:t>。</a:t>
            </a:r>
            <a:r>
              <a:rPr lang="zh-CN" altLang="en-US"/>
              <a:t> </a:t>
            </a:r>
            <a:r>
              <a:rPr lang="zh-CN" altLang="en-US" sz="28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38" name="Rectangle 2"/>
          <p:cNvSpPr>
            <a:spLocks noGrp="1" noChangeArrowheads="1"/>
          </p:cNvSpPr>
          <p:nvPr>
            <p:ph type="title"/>
          </p:nvPr>
        </p:nvSpPr>
        <p:spPr/>
        <p:txBody>
          <a:bodyPr/>
          <a:lstStyle/>
          <a:p>
            <a:pPr algn="ctr"/>
            <a:r>
              <a:rPr lang="zh-CN" altLang="en-US"/>
              <a:t>持续连接的两种工作方式</a:t>
            </a:r>
          </a:p>
        </p:txBody>
      </p:sp>
      <p:sp>
        <p:nvSpPr>
          <p:cNvPr id="1191939" name="Rectangle 3"/>
          <p:cNvSpPr>
            <a:spLocks noGrp="1" noChangeArrowheads="1"/>
          </p:cNvSpPr>
          <p:nvPr>
            <p:ph type="body" idx="1"/>
          </p:nvPr>
        </p:nvSpPr>
        <p:spPr>
          <a:xfrm>
            <a:off x="1042988" y="1846263"/>
            <a:ext cx="7772400" cy="4895850"/>
          </a:xfrm>
        </p:spPr>
        <p:txBody>
          <a:bodyPr/>
          <a:lstStyle/>
          <a:p>
            <a:r>
              <a:rPr lang="zh-CN" altLang="en-US" sz="2800"/>
              <a:t>非流水线方式：客户在收到前一个响应后才能发出下一个请求。这比非持续连接的两倍 </a:t>
            </a:r>
            <a:r>
              <a:rPr lang="en-US" altLang="zh-CN" sz="2800"/>
              <a:t>RTT </a:t>
            </a:r>
            <a:r>
              <a:rPr lang="zh-CN" altLang="en-US" sz="2800"/>
              <a:t>的开销节省了建立 </a:t>
            </a:r>
            <a:r>
              <a:rPr lang="en-US" altLang="zh-CN" sz="2800"/>
              <a:t>TCP </a:t>
            </a:r>
            <a:r>
              <a:rPr lang="zh-CN" altLang="en-US" sz="2800"/>
              <a:t>连接所需的一个 </a:t>
            </a:r>
            <a:r>
              <a:rPr lang="en-US" altLang="zh-CN" sz="2800"/>
              <a:t>RTT </a:t>
            </a:r>
            <a:r>
              <a:rPr lang="zh-CN" altLang="en-US" sz="2800"/>
              <a:t>时间。但服务器在发送完一个对象后，其 </a:t>
            </a:r>
            <a:r>
              <a:rPr lang="en-US" altLang="zh-CN" sz="2800"/>
              <a:t>TCP </a:t>
            </a:r>
            <a:r>
              <a:rPr lang="zh-CN" altLang="en-US" sz="2800"/>
              <a:t>连接就处于空闲状态，浪费了服务器资源。</a:t>
            </a:r>
          </a:p>
          <a:p>
            <a:r>
              <a:rPr lang="zh-CN" altLang="en-US" sz="2800"/>
              <a:t>流水线方式：客户在收到 </a:t>
            </a:r>
            <a:r>
              <a:rPr lang="en-US" altLang="zh-CN" sz="2800"/>
              <a:t>HTTP </a:t>
            </a:r>
            <a:r>
              <a:rPr lang="zh-CN" altLang="en-US" sz="2800"/>
              <a:t>的响应报文之前就能够接着发送新的请求报文。一个接一个的请求报文到达服务器后，服务器就可连续发回响应报文。使用流水线方式时，客户访问所有的对象只需花费一个 </a:t>
            </a:r>
            <a:r>
              <a:rPr lang="en-US" altLang="zh-CN" sz="2800"/>
              <a:t>RTT</a:t>
            </a:r>
            <a:r>
              <a:rPr lang="zh-CN" altLang="en-US" sz="2800"/>
              <a:t>时间，使 </a:t>
            </a:r>
            <a:r>
              <a:rPr lang="en-US" altLang="zh-CN" sz="2800"/>
              <a:t>TCP </a:t>
            </a:r>
            <a:r>
              <a:rPr lang="zh-CN" altLang="en-US" sz="2800"/>
              <a:t>连接中的空闲时间减少，提高了下载文档效率。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70</a:t>
            </a:fld>
            <a:endParaRPr lang="en-US" altLang="zh-C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1150938" y="214313"/>
            <a:ext cx="6734175" cy="1462087"/>
          </a:xfrm>
        </p:spPr>
        <p:txBody>
          <a:bodyPr/>
          <a:lstStyle/>
          <a:p>
            <a:pPr algn="ctr"/>
            <a:r>
              <a:rPr lang="zh-CN" altLang="en-US"/>
              <a:t>代理服务器</a:t>
            </a:r>
            <a:br>
              <a:rPr lang="zh-CN" altLang="en-US"/>
            </a:br>
            <a:r>
              <a:rPr lang="en-US" altLang="zh-CN" sz="4000"/>
              <a:t>(proxy server)</a:t>
            </a:r>
            <a:r>
              <a:rPr lang="en-US" altLang="zh-CN"/>
              <a:t> </a:t>
            </a:r>
          </a:p>
        </p:txBody>
      </p:sp>
      <p:sp>
        <p:nvSpPr>
          <p:cNvPr id="557059" name="Rectangle 3"/>
          <p:cNvSpPr>
            <a:spLocks noGrp="1" noChangeArrowheads="1"/>
          </p:cNvSpPr>
          <p:nvPr>
            <p:ph type="body" idx="1"/>
          </p:nvPr>
        </p:nvSpPr>
        <p:spPr>
          <a:xfrm>
            <a:off x="1042988" y="1906588"/>
            <a:ext cx="7772400" cy="4114800"/>
          </a:xfrm>
        </p:spPr>
        <p:txBody>
          <a:bodyPr/>
          <a:lstStyle/>
          <a:p>
            <a:pPr>
              <a:spcAft>
                <a:spcPct val="20000"/>
              </a:spcAft>
            </a:pPr>
            <a:r>
              <a:rPr lang="zh-CN" altLang="en-US" sz="2800">
                <a:solidFill>
                  <a:schemeClr val="hlink"/>
                </a:solidFill>
              </a:rPr>
              <a:t>代理服务器</a:t>
            </a:r>
            <a:r>
              <a:rPr lang="en-US" altLang="zh-CN" sz="2800"/>
              <a:t>(proxy server)</a:t>
            </a:r>
            <a:r>
              <a:rPr lang="zh-CN" altLang="en-US" sz="2800"/>
              <a:t>又称为万维网高速缓存</a:t>
            </a:r>
            <a:r>
              <a:rPr lang="en-US" altLang="zh-CN" sz="2800"/>
              <a:t>(Web cache)</a:t>
            </a:r>
            <a:r>
              <a:rPr lang="zh-CN" altLang="en-US" sz="2800"/>
              <a:t>，它代表浏览器发出 </a:t>
            </a:r>
            <a:r>
              <a:rPr lang="en-US" altLang="zh-CN" sz="2800"/>
              <a:t>HTTP </a:t>
            </a:r>
            <a:r>
              <a:rPr lang="zh-CN" altLang="en-US" sz="2800"/>
              <a:t>请求。</a:t>
            </a:r>
          </a:p>
          <a:p>
            <a:pPr>
              <a:spcAft>
                <a:spcPct val="20000"/>
              </a:spcAft>
            </a:pPr>
            <a:r>
              <a:rPr lang="zh-CN" altLang="en-US" sz="2800"/>
              <a:t>万维网高速缓存把最近的一些请求和响应暂存在本地磁盘中。</a:t>
            </a:r>
          </a:p>
          <a:p>
            <a:pPr>
              <a:spcAft>
                <a:spcPct val="20000"/>
              </a:spcAft>
            </a:pPr>
            <a:r>
              <a:rPr lang="zh-CN" altLang="en-US" sz="2800"/>
              <a:t>当与暂时存放的请求相同的新请求到达时，万维网高速缓存就把暂存的响应发送出去，而不需要按 </a:t>
            </a:r>
            <a:r>
              <a:rPr lang="en-US" altLang="zh-CN" sz="2800"/>
              <a:t>URL </a:t>
            </a:r>
            <a:r>
              <a:rPr lang="zh-CN" altLang="en-US" sz="2800"/>
              <a:t>的地址再去因特网访问该资源。 </a:t>
            </a:r>
            <a:r>
              <a:rPr lang="zh-CN" altLang="en-US" sz="2400"/>
              <a:t>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71</a:t>
            </a:fld>
            <a:endParaRPr lang="en-US" altLang="zh-C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4" name="Rectangle 4"/>
          <p:cNvSpPr>
            <a:spLocks noGrp="1" noChangeArrowheads="1"/>
          </p:cNvSpPr>
          <p:nvPr>
            <p:ph type="title"/>
          </p:nvPr>
        </p:nvSpPr>
        <p:spPr>
          <a:xfrm>
            <a:off x="1150938" y="788988"/>
            <a:ext cx="7165975" cy="768350"/>
          </a:xfrm>
        </p:spPr>
        <p:txBody>
          <a:bodyPr/>
          <a:lstStyle/>
          <a:p>
            <a:pPr algn="ctr"/>
            <a:r>
              <a:rPr lang="zh-CN" altLang="en-US"/>
              <a:t>使用高速缓存可减少</a:t>
            </a:r>
            <a:br>
              <a:rPr lang="zh-CN" altLang="en-US"/>
            </a:br>
            <a:r>
              <a:rPr lang="zh-CN" altLang="en-US"/>
              <a:t>访问因特网服务器的时延 </a:t>
            </a:r>
          </a:p>
        </p:txBody>
      </p:sp>
      <p:grpSp>
        <p:nvGrpSpPr>
          <p:cNvPr id="558104" name="Group 24"/>
          <p:cNvGrpSpPr>
            <a:grpSpLocks/>
          </p:cNvGrpSpPr>
          <p:nvPr/>
        </p:nvGrpSpPr>
        <p:grpSpPr bwMode="auto">
          <a:xfrm>
            <a:off x="107950" y="3000375"/>
            <a:ext cx="3597275" cy="2803525"/>
            <a:chOff x="912" y="768"/>
            <a:chExt cx="2400" cy="1584"/>
          </a:xfrm>
        </p:grpSpPr>
        <p:sp>
          <p:nvSpPr>
            <p:cNvPr id="558105" name="Oval 25"/>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558106" name="Oval 26"/>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558107" name="Oval 27"/>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558108" name="Oval 28"/>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558109" name="Oval 29"/>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558110" name="Oval 30"/>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558111" name="Oval 31"/>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558112" name="Oval 32"/>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558113" name="Oval 33"/>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558114" name="Group 34"/>
            <p:cNvGrpSpPr>
              <a:grpSpLocks/>
            </p:cNvGrpSpPr>
            <p:nvPr/>
          </p:nvGrpSpPr>
          <p:grpSpPr bwMode="auto">
            <a:xfrm>
              <a:off x="912" y="768"/>
              <a:ext cx="2386" cy="1553"/>
              <a:chOff x="912" y="768"/>
              <a:chExt cx="2386" cy="1553"/>
            </a:xfrm>
          </p:grpSpPr>
          <p:sp>
            <p:nvSpPr>
              <p:cNvPr id="558115" name="Oval 35"/>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558116" name="Oval 36"/>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558117" name="Oval 37"/>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558118" name="Oval 38"/>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558119" name="Oval 39"/>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558120" name="Oval 40"/>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558121" name="Oval 41"/>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558122" name="Oval 42"/>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558123" name="Oval 43"/>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aphicFrame>
        <p:nvGraphicFramePr>
          <p:cNvPr id="558124" name="Object 44"/>
          <p:cNvGraphicFramePr>
            <a:graphicFrameLocks noChangeAspect="1"/>
          </p:cNvGraphicFramePr>
          <p:nvPr/>
        </p:nvGraphicFramePr>
        <p:xfrm>
          <a:off x="6657975" y="3805238"/>
          <a:ext cx="1841500" cy="1257300"/>
        </p:xfrm>
        <a:graphic>
          <a:graphicData uri="http://schemas.openxmlformats.org/presentationml/2006/ole">
            <mc:AlternateContent xmlns:mc="http://schemas.openxmlformats.org/markup-compatibility/2006">
              <mc:Choice xmlns:v="urn:schemas-microsoft-com:vml" Requires="v">
                <p:oleObj spid="_x0000_s558150" name="VISIO" r:id="rId4" imgW="1689840" imgH="964440" progId="Visio.Drawing.11">
                  <p:embed/>
                </p:oleObj>
              </mc:Choice>
              <mc:Fallback>
                <p:oleObj name="VISIO" r:id="rId4" imgW="1689840" imgH="964440" progId="Visio.Drawing.11">
                  <p:embed/>
                  <p:pic>
                    <p:nvPicPr>
                      <p:cNvPr id="0"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7975" y="3805238"/>
                        <a:ext cx="1841500" cy="125730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58125" name="Line 45"/>
          <p:cNvSpPr>
            <a:spLocks noChangeShapeType="1"/>
          </p:cNvSpPr>
          <p:nvPr/>
        </p:nvSpPr>
        <p:spPr bwMode="auto">
          <a:xfrm>
            <a:off x="3735388" y="4419600"/>
            <a:ext cx="2628900" cy="0"/>
          </a:xfrm>
          <a:prstGeom prst="line">
            <a:avLst/>
          </a:prstGeom>
          <a:noFill/>
          <a:ln w="38100">
            <a:solidFill>
              <a:srgbClr val="333399"/>
            </a:solidFill>
            <a:round/>
            <a:headEnd/>
            <a:tailEnd/>
          </a:ln>
          <a:effectLst/>
        </p:spPr>
        <p:txBody>
          <a:bodyPr/>
          <a:lstStyle/>
          <a:p>
            <a:endParaRPr lang="zh-CN" altLang="en-US"/>
          </a:p>
        </p:txBody>
      </p:sp>
      <p:sp>
        <p:nvSpPr>
          <p:cNvPr id="558126" name="Line 46"/>
          <p:cNvSpPr>
            <a:spLocks noChangeShapeType="1"/>
          </p:cNvSpPr>
          <p:nvPr/>
        </p:nvSpPr>
        <p:spPr bwMode="auto">
          <a:xfrm>
            <a:off x="7797800" y="4976813"/>
            <a:ext cx="676275" cy="593725"/>
          </a:xfrm>
          <a:prstGeom prst="line">
            <a:avLst/>
          </a:prstGeom>
          <a:noFill/>
          <a:ln w="28575">
            <a:solidFill>
              <a:srgbClr val="333399"/>
            </a:solidFill>
            <a:round/>
            <a:headEnd/>
            <a:tailEnd/>
          </a:ln>
        </p:spPr>
        <p:txBody>
          <a:bodyPr/>
          <a:lstStyle/>
          <a:p>
            <a:endParaRPr lang="zh-CN" altLang="en-US"/>
          </a:p>
        </p:txBody>
      </p:sp>
      <p:sp>
        <p:nvSpPr>
          <p:cNvPr id="558127" name="Line 47"/>
          <p:cNvSpPr>
            <a:spLocks noChangeShapeType="1"/>
          </p:cNvSpPr>
          <p:nvPr/>
        </p:nvSpPr>
        <p:spPr bwMode="auto">
          <a:xfrm>
            <a:off x="8188325" y="4672013"/>
            <a:ext cx="542925" cy="125412"/>
          </a:xfrm>
          <a:prstGeom prst="line">
            <a:avLst/>
          </a:prstGeom>
          <a:noFill/>
          <a:ln w="28575">
            <a:solidFill>
              <a:srgbClr val="333399"/>
            </a:solidFill>
            <a:round/>
            <a:headEnd/>
            <a:tailEnd/>
          </a:ln>
        </p:spPr>
        <p:txBody>
          <a:bodyPr/>
          <a:lstStyle/>
          <a:p>
            <a:endParaRPr lang="zh-CN" altLang="en-US"/>
          </a:p>
        </p:txBody>
      </p:sp>
      <p:sp>
        <p:nvSpPr>
          <p:cNvPr id="558128" name="Line 48"/>
          <p:cNvSpPr>
            <a:spLocks noChangeShapeType="1"/>
          </p:cNvSpPr>
          <p:nvPr/>
        </p:nvSpPr>
        <p:spPr bwMode="auto">
          <a:xfrm flipV="1">
            <a:off x="8218488" y="3927475"/>
            <a:ext cx="512762" cy="168275"/>
          </a:xfrm>
          <a:prstGeom prst="line">
            <a:avLst/>
          </a:prstGeom>
          <a:noFill/>
          <a:ln w="28575">
            <a:solidFill>
              <a:srgbClr val="333399"/>
            </a:solidFill>
            <a:round/>
            <a:headEnd/>
            <a:tailEnd/>
          </a:ln>
        </p:spPr>
        <p:txBody>
          <a:bodyPr/>
          <a:lstStyle/>
          <a:p>
            <a:endParaRPr lang="zh-CN" altLang="en-US"/>
          </a:p>
        </p:txBody>
      </p:sp>
      <p:sp>
        <p:nvSpPr>
          <p:cNvPr id="558129" name="Line 49"/>
          <p:cNvSpPr>
            <a:spLocks noChangeShapeType="1"/>
          </p:cNvSpPr>
          <p:nvPr/>
        </p:nvSpPr>
        <p:spPr bwMode="auto">
          <a:xfrm flipV="1">
            <a:off x="7766050" y="3251200"/>
            <a:ext cx="708025" cy="650875"/>
          </a:xfrm>
          <a:prstGeom prst="line">
            <a:avLst/>
          </a:prstGeom>
          <a:noFill/>
          <a:ln w="28575">
            <a:solidFill>
              <a:srgbClr val="333399"/>
            </a:solidFill>
            <a:round/>
            <a:headEnd/>
            <a:tailEnd/>
          </a:ln>
        </p:spPr>
        <p:txBody>
          <a:bodyPr/>
          <a:lstStyle/>
          <a:p>
            <a:endParaRPr lang="zh-CN" altLang="en-US"/>
          </a:p>
        </p:txBody>
      </p:sp>
      <p:grpSp>
        <p:nvGrpSpPr>
          <p:cNvPr id="558131" name="Group 51"/>
          <p:cNvGrpSpPr>
            <a:grpSpLocks/>
          </p:cNvGrpSpPr>
          <p:nvPr/>
        </p:nvGrpSpPr>
        <p:grpSpPr bwMode="auto">
          <a:xfrm>
            <a:off x="8591550" y="3552825"/>
            <a:ext cx="409575" cy="722313"/>
            <a:chOff x="4486" y="2730"/>
            <a:chExt cx="217" cy="339"/>
          </a:xfrm>
        </p:grpSpPr>
        <p:grpSp>
          <p:nvGrpSpPr>
            <p:cNvPr id="558132" name="Group 52"/>
            <p:cNvGrpSpPr>
              <a:grpSpLocks/>
            </p:cNvGrpSpPr>
            <p:nvPr/>
          </p:nvGrpSpPr>
          <p:grpSpPr bwMode="auto">
            <a:xfrm>
              <a:off x="4491" y="2736"/>
              <a:ext cx="212" cy="333"/>
              <a:chOff x="4491" y="2736"/>
              <a:chExt cx="212" cy="333"/>
            </a:xfrm>
          </p:grpSpPr>
          <p:sp>
            <p:nvSpPr>
              <p:cNvPr id="558133" name="Freeform 53"/>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58134" name="Freeform 54"/>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58135" name="Freeform 55"/>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58136" name="Freeform 56"/>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58137" name="Rectangle 57"/>
              <p:cNvSpPr>
                <a:spLocks noChangeArrowheads="1"/>
              </p:cNvSpPr>
              <p:nvPr/>
            </p:nvSpPr>
            <p:spPr bwMode="auto">
              <a:xfrm>
                <a:off x="4491" y="2799"/>
                <a:ext cx="116" cy="270"/>
              </a:xfrm>
              <a:prstGeom prst="rect">
                <a:avLst/>
              </a:prstGeom>
              <a:solidFill>
                <a:srgbClr val="000000"/>
              </a:solidFill>
              <a:ln w="9525">
                <a:noFill/>
                <a:miter lim="800000"/>
                <a:headEnd/>
                <a:tailEnd/>
              </a:ln>
            </p:spPr>
            <p:txBody>
              <a:bodyPr/>
              <a:lstStyle/>
              <a:p>
                <a:endParaRPr lang="zh-CN" altLang="en-US"/>
              </a:p>
            </p:txBody>
          </p:sp>
          <p:sp>
            <p:nvSpPr>
              <p:cNvPr id="558138" name="Rectangle 58"/>
              <p:cNvSpPr>
                <a:spLocks noChangeArrowheads="1"/>
              </p:cNvSpPr>
              <p:nvPr/>
            </p:nvSpPr>
            <p:spPr bwMode="auto">
              <a:xfrm>
                <a:off x="4496" y="2812"/>
                <a:ext cx="66" cy="44"/>
              </a:xfrm>
              <a:prstGeom prst="rect">
                <a:avLst/>
              </a:prstGeom>
              <a:solidFill>
                <a:srgbClr val="000000"/>
              </a:solidFill>
              <a:ln w="9525">
                <a:noFill/>
                <a:miter lim="800000"/>
                <a:headEnd/>
                <a:tailEnd/>
              </a:ln>
            </p:spPr>
            <p:txBody>
              <a:bodyPr/>
              <a:lstStyle/>
              <a:p>
                <a:endParaRPr lang="zh-CN" altLang="en-US"/>
              </a:p>
            </p:txBody>
          </p:sp>
          <p:sp>
            <p:nvSpPr>
              <p:cNvPr id="558139" name="Line 59"/>
              <p:cNvSpPr>
                <a:spLocks noChangeShapeType="1"/>
              </p:cNvSpPr>
              <p:nvPr/>
            </p:nvSpPr>
            <p:spPr bwMode="auto">
              <a:xfrm>
                <a:off x="4501" y="2837"/>
                <a:ext cx="51" cy="1"/>
              </a:xfrm>
              <a:prstGeom prst="line">
                <a:avLst/>
              </a:prstGeom>
              <a:noFill/>
              <a:ln w="15875">
                <a:solidFill>
                  <a:srgbClr val="000000"/>
                </a:solidFill>
                <a:round/>
                <a:headEnd/>
                <a:tailEnd/>
              </a:ln>
            </p:spPr>
            <p:txBody>
              <a:bodyPr/>
              <a:lstStyle/>
              <a:p>
                <a:endParaRPr lang="zh-CN" altLang="en-US"/>
              </a:p>
            </p:txBody>
          </p:sp>
          <p:sp>
            <p:nvSpPr>
              <p:cNvPr id="558140" name="Line 60"/>
              <p:cNvSpPr>
                <a:spLocks noChangeShapeType="1"/>
              </p:cNvSpPr>
              <p:nvPr/>
            </p:nvSpPr>
            <p:spPr bwMode="auto">
              <a:xfrm flipH="1">
                <a:off x="4491" y="3013"/>
                <a:ext cx="116" cy="1"/>
              </a:xfrm>
              <a:prstGeom prst="line">
                <a:avLst/>
              </a:prstGeom>
              <a:noFill/>
              <a:ln w="15875">
                <a:solidFill>
                  <a:srgbClr val="000000"/>
                </a:solidFill>
                <a:round/>
                <a:headEnd/>
                <a:tailEnd/>
              </a:ln>
            </p:spPr>
            <p:txBody>
              <a:bodyPr/>
              <a:lstStyle/>
              <a:p>
                <a:endParaRPr lang="zh-CN" altLang="en-US"/>
              </a:p>
            </p:txBody>
          </p:sp>
          <p:sp>
            <p:nvSpPr>
              <p:cNvPr id="558141" name="Line 61"/>
              <p:cNvSpPr>
                <a:spLocks noChangeShapeType="1"/>
              </p:cNvSpPr>
              <p:nvPr/>
            </p:nvSpPr>
            <p:spPr bwMode="auto">
              <a:xfrm flipH="1">
                <a:off x="4491" y="2900"/>
                <a:ext cx="116" cy="1"/>
              </a:xfrm>
              <a:prstGeom prst="line">
                <a:avLst/>
              </a:prstGeom>
              <a:noFill/>
              <a:ln w="15875">
                <a:solidFill>
                  <a:srgbClr val="000000"/>
                </a:solidFill>
                <a:round/>
                <a:headEnd/>
                <a:tailEnd/>
              </a:ln>
            </p:spPr>
            <p:txBody>
              <a:bodyPr/>
              <a:lstStyle/>
              <a:p>
                <a:endParaRPr lang="zh-CN" altLang="en-US"/>
              </a:p>
            </p:txBody>
          </p:sp>
        </p:grpSp>
        <p:grpSp>
          <p:nvGrpSpPr>
            <p:cNvPr id="558142" name="Group 62"/>
            <p:cNvGrpSpPr>
              <a:grpSpLocks/>
            </p:cNvGrpSpPr>
            <p:nvPr/>
          </p:nvGrpSpPr>
          <p:grpSpPr bwMode="auto">
            <a:xfrm>
              <a:off x="4486" y="2730"/>
              <a:ext cx="212" cy="333"/>
              <a:chOff x="4486" y="2730"/>
              <a:chExt cx="212" cy="333"/>
            </a:xfrm>
          </p:grpSpPr>
          <p:sp>
            <p:nvSpPr>
              <p:cNvPr id="558143" name="Freeform 63"/>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558144" name="Freeform 64"/>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558145" name="Freeform 65"/>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58146" name="Freeform 66"/>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58147" name="Rectangle 67"/>
              <p:cNvSpPr>
                <a:spLocks noChangeArrowheads="1"/>
              </p:cNvSpPr>
              <p:nvPr/>
            </p:nvSpPr>
            <p:spPr bwMode="auto">
              <a:xfrm>
                <a:off x="4486" y="2793"/>
                <a:ext cx="116" cy="270"/>
              </a:xfrm>
              <a:prstGeom prst="rect">
                <a:avLst/>
              </a:prstGeom>
              <a:solidFill>
                <a:srgbClr val="B7B79D"/>
              </a:solidFill>
              <a:ln w="9525">
                <a:noFill/>
                <a:miter lim="800000"/>
                <a:headEnd/>
                <a:tailEnd/>
              </a:ln>
            </p:spPr>
            <p:txBody>
              <a:bodyPr/>
              <a:lstStyle/>
              <a:p>
                <a:endParaRPr lang="zh-CN" altLang="en-US"/>
              </a:p>
            </p:txBody>
          </p:sp>
          <p:sp>
            <p:nvSpPr>
              <p:cNvPr id="558148" name="Rectangle 68"/>
              <p:cNvSpPr>
                <a:spLocks noChangeArrowheads="1"/>
              </p:cNvSpPr>
              <p:nvPr/>
            </p:nvSpPr>
            <p:spPr bwMode="auto">
              <a:xfrm>
                <a:off x="4491" y="2806"/>
                <a:ext cx="66" cy="43"/>
              </a:xfrm>
              <a:prstGeom prst="rect">
                <a:avLst/>
              </a:prstGeom>
              <a:solidFill>
                <a:srgbClr val="7A7A5A"/>
              </a:solidFill>
              <a:ln w="9525">
                <a:noFill/>
                <a:miter lim="800000"/>
                <a:headEnd/>
                <a:tailEnd/>
              </a:ln>
            </p:spPr>
            <p:txBody>
              <a:bodyPr/>
              <a:lstStyle/>
              <a:p>
                <a:endParaRPr lang="zh-CN" altLang="en-US"/>
              </a:p>
            </p:txBody>
          </p:sp>
          <p:sp>
            <p:nvSpPr>
              <p:cNvPr id="558149" name="Line 69"/>
              <p:cNvSpPr>
                <a:spLocks noChangeShapeType="1"/>
              </p:cNvSpPr>
              <p:nvPr/>
            </p:nvSpPr>
            <p:spPr bwMode="auto">
              <a:xfrm>
                <a:off x="4501" y="2824"/>
                <a:ext cx="41" cy="1"/>
              </a:xfrm>
              <a:prstGeom prst="line">
                <a:avLst/>
              </a:prstGeom>
              <a:noFill/>
              <a:ln w="7938">
                <a:solidFill>
                  <a:srgbClr val="313124"/>
                </a:solidFill>
                <a:round/>
                <a:headEnd/>
                <a:tailEnd/>
              </a:ln>
            </p:spPr>
            <p:txBody>
              <a:bodyPr/>
              <a:lstStyle/>
              <a:p>
                <a:endParaRPr lang="zh-CN" altLang="en-US"/>
              </a:p>
            </p:txBody>
          </p:sp>
          <p:sp>
            <p:nvSpPr>
              <p:cNvPr id="558150" name="Line 70"/>
              <p:cNvSpPr>
                <a:spLocks noChangeShapeType="1"/>
              </p:cNvSpPr>
              <p:nvPr/>
            </p:nvSpPr>
            <p:spPr bwMode="auto">
              <a:xfrm flipH="1">
                <a:off x="4491" y="3006"/>
                <a:ext cx="106" cy="1"/>
              </a:xfrm>
              <a:prstGeom prst="line">
                <a:avLst/>
              </a:prstGeom>
              <a:noFill/>
              <a:ln w="7938">
                <a:solidFill>
                  <a:srgbClr val="313124"/>
                </a:solidFill>
                <a:round/>
                <a:headEnd/>
                <a:tailEnd/>
              </a:ln>
            </p:spPr>
            <p:txBody>
              <a:bodyPr/>
              <a:lstStyle/>
              <a:p>
                <a:endParaRPr lang="zh-CN" altLang="en-US"/>
              </a:p>
            </p:txBody>
          </p:sp>
          <p:sp>
            <p:nvSpPr>
              <p:cNvPr id="558151" name="Line 71"/>
              <p:cNvSpPr>
                <a:spLocks noChangeShapeType="1"/>
              </p:cNvSpPr>
              <p:nvPr/>
            </p:nvSpPr>
            <p:spPr bwMode="auto">
              <a:xfrm flipH="1">
                <a:off x="4491" y="2893"/>
                <a:ext cx="106" cy="1"/>
              </a:xfrm>
              <a:prstGeom prst="line">
                <a:avLst/>
              </a:prstGeom>
              <a:noFill/>
              <a:ln w="7938">
                <a:solidFill>
                  <a:srgbClr val="313124"/>
                </a:solidFill>
                <a:round/>
                <a:headEnd/>
                <a:tailEnd/>
              </a:ln>
            </p:spPr>
            <p:txBody>
              <a:bodyPr/>
              <a:lstStyle/>
              <a:p>
                <a:endParaRPr lang="zh-CN" altLang="en-US"/>
              </a:p>
            </p:txBody>
          </p:sp>
        </p:grpSp>
      </p:grpSp>
      <p:grpSp>
        <p:nvGrpSpPr>
          <p:cNvPr id="558152" name="Group 72"/>
          <p:cNvGrpSpPr>
            <a:grpSpLocks/>
          </p:cNvGrpSpPr>
          <p:nvPr/>
        </p:nvGrpSpPr>
        <p:grpSpPr bwMode="auto">
          <a:xfrm>
            <a:off x="8591550" y="4491038"/>
            <a:ext cx="409575" cy="722312"/>
            <a:chOff x="4486" y="3170"/>
            <a:chExt cx="217" cy="339"/>
          </a:xfrm>
        </p:grpSpPr>
        <p:grpSp>
          <p:nvGrpSpPr>
            <p:cNvPr id="558153" name="Group 73"/>
            <p:cNvGrpSpPr>
              <a:grpSpLocks/>
            </p:cNvGrpSpPr>
            <p:nvPr/>
          </p:nvGrpSpPr>
          <p:grpSpPr bwMode="auto">
            <a:xfrm>
              <a:off x="4491" y="3176"/>
              <a:ext cx="212" cy="333"/>
              <a:chOff x="4491" y="3176"/>
              <a:chExt cx="212" cy="333"/>
            </a:xfrm>
          </p:grpSpPr>
          <p:sp>
            <p:nvSpPr>
              <p:cNvPr id="558154" name="Freeform 74"/>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58155" name="Freeform 75"/>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58156" name="Freeform 76"/>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58157" name="Freeform 77"/>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58158" name="Rectangle 78"/>
              <p:cNvSpPr>
                <a:spLocks noChangeArrowheads="1"/>
              </p:cNvSpPr>
              <p:nvPr/>
            </p:nvSpPr>
            <p:spPr bwMode="auto">
              <a:xfrm>
                <a:off x="4491" y="3239"/>
                <a:ext cx="116" cy="270"/>
              </a:xfrm>
              <a:prstGeom prst="rect">
                <a:avLst/>
              </a:prstGeom>
              <a:solidFill>
                <a:srgbClr val="000000"/>
              </a:solidFill>
              <a:ln w="9525">
                <a:noFill/>
                <a:miter lim="800000"/>
                <a:headEnd/>
                <a:tailEnd/>
              </a:ln>
            </p:spPr>
            <p:txBody>
              <a:bodyPr/>
              <a:lstStyle/>
              <a:p>
                <a:endParaRPr lang="zh-CN" altLang="en-US"/>
              </a:p>
            </p:txBody>
          </p:sp>
          <p:sp>
            <p:nvSpPr>
              <p:cNvPr id="558159" name="Rectangle 79"/>
              <p:cNvSpPr>
                <a:spLocks noChangeArrowheads="1"/>
              </p:cNvSpPr>
              <p:nvPr/>
            </p:nvSpPr>
            <p:spPr bwMode="auto">
              <a:xfrm>
                <a:off x="4496" y="3251"/>
                <a:ext cx="66" cy="44"/>
              </a:xfrm>
              <a:prstGeom prst="rect">
                <a:avLst/>
              </a:prstGeom>
              <a:solidFill>
                <a:srgbClr val="000000"/>
              </a:solidFill>
              <a:ln w="9525">
                <a:noFill/>
                <a:miter lim="800000"/>
                <a:headEnd/>
                <a:tailEnd/>
              </a:ln>
            </p:spPr>
            <p:txBody>
              <a:bodyPr/>
              <a:lstStyle/>
              <a:p>
                <a:endParaRPr lang="zh-CN" altLang="en-US"/>
              </a:p>
            </p:txBody>
          </p:sp>
          <p:sp>
            <p:nvSpPr>
              <p:cNvPr id="558160" name="Line 80"/>
              <p:cNvSpPr>
                <a:spLocks noChangeShapeType="1"/>
              </p:cNvSpPr>
              <p:nvPr/>
            </p:nvSpPr>
            <p:spPr bwMode="auto">
              <a:xfrm>
                <a:off x="4501" y="3276"/>
                <a:ext cx="51" cy="1"/>
              </a:xfrm>
              <a:prstGeom prst="line">
                <a:avLst/>
              </a:prstGeom>
              <a:noFill/>
              <a:ln w="15875">
                <a:solidFill>
                  <a:srgbClr val="000000"/>
                </a:solidFill>
                <a:round/>
                <a:headEnd/>
                <a:tailEnd/>
              </a:ln>
            </p:spPr>
            <p:txBody>
              <a:bodyPr/>
              <a:lstStyle/>
              <a:p>
                <a:endParaRPr lang="zh-CN" altLang="en-US"/>
              </a:p>
            </p:txBody>
          </p:sp>
          <p:sp>
            <p:nvSpPr>
              <p:cNvPr id="558161" name="Line 81"/>
              <p:cNvSpPr>
                <a:spLocks noChangeShapeType="1"/>
              </p:cNvSpPr>
              <p:nvPr/>
            </p:nvSpPr>
            <p:spPr bwMode="auto">
              <a:xfrm flipH="1">
                <a:off x="4491" y="3452"/>
                <a:ext cx="116" cy="1"/>
              </a:xfrm>
              <a:prstGeom prst="line">
                <a:avLst/>
              </a:prstGeom>
              <a:noFill/>
              <a:ln w="15875">
                <a:solidFill>
                  <a:srgbClr val="000000"/>
                </a:solidFill>
                <a:round/>
                <a:headEnd/>
                <a:tailEnd/>
              </a:ln>
            </p:spPr>
            <p:txBody>
              <a:bodyPr/>
              <a:lstStyle/>
              <a:p>
                <a:endParaRPr lang="zh-CN" altLang="en-US"/>
              </a:p>
            </p:txBody>
          </p:sp>
          <p:sp>
            <p:nvSpPr>
              <p:cNvPr id="558162" name="Line 82"/>
              <p:cNvSpPr>
                <a:spLocks noChangeShapeType="1"/>
              </p:cNvSpPr>
              <p:nvPr/>
            </p:nvSpPr>
            <p:spPr bwMode="auto">
              <a:xfrm flipH="1">
                <a:off x="4491" y="3339"/>
                <a:ext cx="116" cy="1"/>
              </a:xfrm>
              <a:prstGeom prst="line">
                <a:avLst/>
              </a:prstGeom>
              <a:noFill/>
              <a:ln w="15875">
                <a:solidFill>
                  <a:srgbClr val="000000"/>
                </a:solidFill>
                <a:round/>
                <a:headEnd/>
                <a:tailEnd/>
              </a:ln>
            </p:spPr>
            <p:txBody>
              <a:bodyPr/>
              <a:lstStyle/>
              <a:p>
                <a:endParaRPr lang="zh-CN" altLang="en-US"/>
              </a:p>
            </p:txBody>
          </p:sp>
        </p:grpSp>
        <p:grpSp>
          <p:nvGrpSpPr>
            <p:cNvPr id="558163" name="Group 83"/>
            <p:cNvGrpSpPr>
              <a:grpSpLocks/>
            </p:cNvGrpSpPr>
            <p:nvPr/>
          </p:nvGrpSpPr>
          <p:grpSpPr bwMode="auto">
            <a:xfrm>
              <a:off x="4486" y="3170"/>
              <a:ext cx="212" cy="332"/>
              <a:chOff x="4486" y="3170"/>
              <a:chExt cx="212" cy="332"/>
            </a:xfrm>
          </p:grpSpPr>
          <p:sp>
            <p:nvSpPr>
              <p:cNvPr id="558164" name="Freeform 84"/>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558165" name="Freeform 85"/>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558166" name="Freeform 86"/>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558167" name="Freeform 87"/>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558168" name="Rectangle 88"/>
              <p:cNvSpPr>
                <a:spLocks noChangeArrowheads="1"/>
              </p:cNvSpPr>
              <p:nvPr/>
            </p:nvSpPr>
            <p:spPr bwMode="auto">
              <a:xfrm>
                <a:off x="4486" y="3232"/>
                <a:ext cx="116" cy="270"/>
              </a:xfrm>
              <a:prstGeom prst="rect">
                <a:avLst/>
              </a:prstGeom>
              <a:solidFill>
                <a:srgbClr val="B7B79D"/>
              </a:solidFill>
              <a:ln w="9525">
                <a:noFill/>
                <a:miter lim="800000"/>
                <a:headEnd/>
                <a:tailEnd/>
              </a:ln>
            </p:spPr>
            <p:txBody>
              <a:bodyPr/>
              <a:lstStyle/>
              <a:p>
                <a:endParaRPr lang="zh-CN" altLang="en-US"/>
              </a:p>
            </p:txBody>
          </p:sp>
          <p:sp>
            <p:nvSpPr>
              <p:cNvPr id="558169" name="Rectangle 89"/>
              <p:cNvSpPr>
                <a:spLocks noChangeArrowheads="1"/>
              </p:cNvSpPr>
              <p:nvPr/>
            </p:nvSpPr>
            <p:spPr bwMode="auto">
              <a:xfrm>
                <a:off x="4491" y="3245"/>
                <a:ext cx="66" cy="44"/>
              </a:xfrm>
              <a:prstGeom prst="rect">
                <a:avLst/>
              </a:prstGeom>
              <a:solidFill>
                <a:srgbClr val="7A7A5A"/>
              </a:solidFill>
              <a:ln w="9525">
                <a:noFill/>
                <a:miter lim="800000"/>
                <a:headEnd/>
                <a:tailEnd/>
              </a:ln>
            </p:spPr>
            <p:txBody>
              <a:bodyPr/>
              <a:lstStyle/>
              <a:p>
                <a:endParaRPr lang="zh-CN" altLang="en-US"/>
              </a:p>
            </p:txBody>
          </p:sp>
          <p:sp>
            <p:nvSpPr>
              <p:cNvPr id="558170" name="Line 90"/>
              <p:cNvSpPr>
                <a:spLocks noChangeShapeType="1"/>
              </p:cNvSpPr>
              <p:nvPr/>
            </p:nvSpPr>
            <p:spPr bwMode="auto">
              <a:xfrm>
                <a:off x="4501" y="3264"/>
                <a:ext cx="41" cy="1"/>
              </a:xfrm>
              <a:prstGeom prst="line">
                <a:avLst/>
              </a:prstGeom>
              <a:noFill/>
              <a:ln w="7938">
                <a:solidFill>
                  <a:srgbClr val="313124"/>
                </a:solidFill>
                <a:round/>
                <a:headEnd/>
                <a:tailEnd/>
              </a:ln>
            </p:spPr>
            <p:txBody>
              <a:bodyPr/>
              <a:lstStyle/>
              <a:p>
                <a:endParaRPr lang="zh-CN" altLang="en-US"/>
              </a:p>
            </p:txBody>
          </p:sp>
          <p:sp>
            <p:nvSpPr>
              <p:cNvPr id="558171" name="Line 91"/>
              <p:cNvSpPr>
                <a:spLocks noChangeShapeType="1"/>
              </p:cNvSpPr>
              <p:nvPr/>
            </p:nvSpPr>
            <p:spPr bwMode="auto">
              <a:xfrm flipH="1">
                <a:off x="4491" y="3446"/>
                <a:ext cx="106" cy="1"/>
              </a:xfrm>
              <a:prstGeom prst="line">
                <a:avLst/>
              </a:prstGeom>
              <a:noFill/>
              <a:ln w="7938">
                <a:solidFill>
                  <a:srgbClr val="313124"/>
                </a:solidFill>
                <a:round/>
                <a:headEnd/>
                <a:tailEnd/>
              </a:ln>
            </p:spPr>
            <p:txBody>
              <a:bodyPr/>
              <a:lstStyle/>
              <a:p>
                <a:endParaRPr lang="zh-CN" altLang="en-US"/>
              </a:p>
            </p:txBody>
          </p:sp>
          <p:sp>
            <p:nvSpPr>
              <p:cNvPr id="558172" name="Line 92"/>
              <p:cNvSpPr>
                <a:spLocks noChangeShapeType="1"/>
              </p:cNvSpPr>
              <p:nvPr/>
            </p:nvSpPr>
            <p:spPr bwMode="auto">
              <a:xfrm flipH="1">
                <a:off x="4491" y="3333"/>
                <a:ext cx="106" cy="1"/>
              </a:xfrm>
              <a:prstGeom prst="line">
                <a:avLst/>
              </a:prstGeom>
              <a:noFill/>
              <a:ln w="7938">
                <a:solidFill>
                  <a:srgbClr val="313124"/>
                </a:solidFill>
                <a:round/>
                <a:headEnd/>
                <a:tailEnd/>
              </a:ln>
            </p:spPr>
            <p:txBody>
              <a:bodyPr/>
              <a:lstStyle/>
              <a:p>
                <a:endParaRPr lang="zh-CN" altLang="en-US"/>
              </a:p>
            </p:txBody>
          </p:sp>
        </p:grpSp>
      </p:grpSp>
      <p:grpSp>
        <p:nvGrpSpPr>
          <p:cNvPr id="558173" name="Group 93"/>
          <p:cNvGrpSpPr>
            <a:grpSpLocks/>
          </p:cNvGrpSpPr>
          <p:nvPr/>
        </p:nvGrpSpPr>
        <p:grpSpPr bwMode="auto">
          <a:xfrm>
            <a:off x="8162925" y="5226050"/>
            <a:ext cx="409575" cy="723900"/>
            <a:chOff x="4260" y="3515"/>
            <a:chExt cx="216" cy="339"/>
          </a:xfrm>
        </p:grpSpPr>
        <p:grpSp>
          <p:nvGrpSpPr>
            <p:cNvPr id="558174" name="Group 94"/>
            <p:cNvGrpSpPr>
              <a:grpSpLocks/>
            </p:cNvGrpSpPr>
            <p:nvPr/>
          </p:nvGrpSpPr>
          <p:grpSpPr bwMode="auto">
            <a:xfrm>
              <a:off x="4265" y="3521"/>
              <a:ext cx="211" cy="333"/>
              <a:chOff x="4265" y="3521"/>
              <a:chExt cx="211" cy="333"/>
            </a:xfrm>
          </p:grpSpPr>
          <p:sp>
            <p:nvSpPr>
              <p:cNvPr id="558175" name="Freeform 95"/>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58176" name="Freeform 96"/>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58177" name="Freeform 97"/>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558178" name="Freeform 98"/>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558179" name="Rectangle 99"/>
              <p:cNvSpPr>
                <a:spLocks noChangeArrowheads="1"/>
              </p:cNvSpPr>
              <p:nvPr/>
            </p:nvSpPr>
            <p:spPr bwMode="auto">
              <a:xfrm>
                <a:off x="4265" y="3584"/>
                <a:ext cx="115" cy="270"/>
              </a:xfrm>
              <a:prstGeom prst="rect">
                <a:avLst/>
              </a:prstGeom>
              <a:solidFill>
                <a:srgbClr val="000000"/>
              </a:solidFill>
              <a:ln w="9525">
                <a:noFill/>
                <a:miter lim="800000"/>
                <a:headEnd/>
                <a:tailEnd/>
              </a:ln>
            </p:spPr>
            <p:txBody>
              <a:bodyPr/>
              <a:lstStyle/>
              <a:p>
                <a:endParaRPr lang="zh-CN" altLang="en-US"/>
              </a:p>
            </p:txBody>
          </p:sp>
          <p:sp>
            <p:nvSpPr>
              <p:cNvPr id="558180" name="Rectangle 100"/>
              <p:cNvSpPr>
                <a:spLocks noChangeArrowheads="1"/>
              </p:cNvSpPr>
              <p:nvPr/>
            </p:nvSpPr>
            <p:spPr bwMode="auto">
              <a:xfrm>
                <a:off x="4270" y="3596"/>
                <a:ext cx="65" cy="44"/>
              </a:xfrm>
              <a:prstGeom prst="rect">
                <a:avLst/>
              </a:prstGeom>
              <a:solidFill>
                <a:srgbClr val="000000"/>
              </a:solidFill>
              <a:ln w="9525">
                <a:noFill/>
                <a:miter lim="800000"/>
                <a:headEnd/>
                <a:tailEnd/>
              </a:ln>
            </p:spPr>
            <p:txBody>
              <a:bodyPr/>
              <a:lstStyle/>
              <a:p>
                <a:endParaRPr lang="zh-CN" altLang="en-US"/>
              </a:p>
            </p:txBody>
          </p:sp>
          <p:sp>
            <p:nvSpPr>
              <p:cNvPr id="558181" name="Line 101"/>
              <p:cNvSpPr>
                <a:spLocks noChangeShapeType="1"/>
              </p:cNvSpPr>
              <p:nvPr/>
            </p:nvSpPr>
            <p:spPr bwMode="auto">
              <a:xfrm>
                <a:off x="4275" y="3622"/>
                <a:ext cx="50" cy="1"/>
              </a:xfrm>
              <a:prstGeom prst="line">
                <a:avLst/>
              </a:prstGeom>
              <a:noFill/>
              <a:ln w="15875">
                <a:solidFill>
                  <a:srgbClr val="000000"/>
                </a:solidFill>
                <a:round/>
                <a:headEnd/>
                <a:tailEnd/>
              </a:ln>
            </p:spPr>
            <p:txBody>
              <a:bodyPr/>
              <a:lstStyle/>
              <a:p>
                <a:endParaRPr lang="zh-CN" altLang="en-US"/>
              </a:p>
            </p:txBody>
          </p:sp>
          <p:sp>
            <p:nvSpPr>
              <p:cNvPr id="558182" name="Line 102"/>
              <p:cNvSpPr>
                <a:spLocks noChangeShapeType="1"/>
              </p:cNvSpPr>
              <p:nvPr/>
            </p:nvSpPr>
            <p:spPr bwMode="auto">
              <a:xfrm flipH="1">
                <a:off x="4265" y="3797"/>
                <a:ext cx="115" cy="1"/>
              </a:xfrm>
              <a:prstGeom prst="line">
                <a:avLst/>
              </a:prstGeom>
              <a:noFill/>
              <a:ln w="15875">
                <a:solidFill>
                  <a:srgbClr val="000000"/>
                </a:solidFill>
                <a:round/>
                <a:headEnd/>
                <a:tailEnd/>
              </a:ln>
            </p:spPr>
            <p:txBody>
              <a:bodyPr/>
              <a:lstStyle/>
              <a:p>
                <a:endParaRPr lang="zh-CN" altLang="en-US"/>
              </a:p>
            </p:txBody>
          </p:sp>
          <p:sp>
            <p:nvSpPr>
              <p:cNvPr id="558183" name="Line 103"/>
              <p:cNvSpPr>
                <a:spLocks noChangeShapeType="1"/>
              </p:cNvSpPr>
              <p:nvPr/>
            </p:nvSpPr>
            <p:spPr bwMode="auto">
              <a:xfrm flipH="1">
                <a:off x="4265" y="3684"/>
                <a:ext cx="115" cy="1"/>
              </a:xfrm>
              <a:prstGeom prst="line">
                <a:avLst/>
              </a:prstGeom>
              <a:noFill/>
              <a:ln w="15875">
                <a:solidFill>
                  <a:srgbClr val="000000"/>
                </a:solidFill>
                <a:round/>
                <a:headEnd/>
                <a:tailEnd/>
              </a:ln>
            </p:spPr>
            <p:txBody>
              <a:bodyPr/>
              <a:lstStyle/>
              <a:p>
                <a:endParaRPr lang="zh-CN" altLang="en-US"/>
              </a:p>
            </p:txBody>
          </p:sp>
        </p:grpSp>
        <p:grpSp>
          <p:nvGrpSpPr>
            <p:cNvPr id="558184" name="Group 104"/>
            <p:cNvGrpSpPr>
              <a:grpSpLocks/>
            </p:cNvGrpSpPr>
            <p:nvPr/>
          </p:nvGrpSpPr>
          <p:grpSpPr bwMode="auto">
            <a:xfrm>
              <a:off x="4260" y="3515"/>
              <a:ext cx="211" cy="332"/>
              <a:chOff x="4260" y="3515"/>
              <a:chExt cx="211" cy="332"/>
            </a:xfrm>
          </p:grpSpPr>
          <p:sp>
            <p:nvSpPr>
              <p:cNvPr id="558185" name="Freeform 105"/>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558186" name="Freeform 106"/>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558187" name="Freeform 107"/>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558188" name="Freeform 108"/>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558189" name="Rectangle 109"/>
              <p:cNvSpPr>
                <a:spLocks noChangeArrowheads="1"/>
              </p:cNvSpPr>
              <p:nvPr/>
            </p:nvSpPr>
            <p:spPr bwMode="auto">
              <a:xfrm>
                <a:off x="4260" y="3578"/>
                <a:ext cx="115" cy="269"/>
              </a:xfrm>
              <a:prstGeom prst="rect">
                <a:avLst/>
              </a:prstGeom>
              <a:solidFill>
                <a:srgbClr val="B7B79D"/>
              </a:solidFill>
              <a:ln w="9525">
                <a:noFill/>
                <a:miter lim="800000"/>
                <a:headEnd/>
                <a:tailEnd/>
              </a:ln>
            </p:spPr>
            <p:txBody>
              <a:bodyPr/>
              <a:lstStyle/>
              <a:p>
                <a:endParaRPr lang="zh-CN" altLang="en-US"/>
              </a:p>
            </p:txBody>
          </p:sp>
          <p:sp>
            <p:nvSpPr>
              <p:cNvPr id="558190" name="Rectangle 110"/>
              <p:cNvSpPr>
                <a:spLocks noChangeArrowheads="1"/>
              </p:cNvSpPr>
              <p:nvPr/>
            </p:nvSpPr>
            <p:spPr bwMode="auto">
              <a:xfrm>
                <a:off x="4265" y="3590"/>
                <a:ext cx="65" cy="44"/>
              </a:xfrm>
              <a:prstGeom prst="rect">
                <a:avLst/>
              </a:prstGeom>
              <a:solidFill>
                <a:srgbClr val="7A7A5A"/>
              </a:solidFill>
              <a:ln w="9525">
                <a:noFill/>
                <a:miter lim="800000"/>
                <a:headEnd/>
                <a:tailEnd/>
              </a:ln>
            </p:spPr>
            <p:txBody>
              <a:bodyPr/>
              <a:lstStyle/>
              <a:p>
                <a:endParaRPr lang="zh-CN" altLang="en-US"/>
              </a:p>
            </p:txBody>
          </p:sp>
          <p:sp>
            <p:nvSpPr>
              <p:cNvPr id="558191" name="Line 111"/>
              <p:cNvSpPr>
                <a:spLocks noChangeShapeType="1"/>
              </p:cNvSpPr>
              <p:nvPr/>
            </p:nvSpPr>
            <p:spPr bwMode="auto">
              <a:xfrm>
                <a:off x="4275" y="3609"/>
                <a:ext cx="40" cy="1"/>
              </a:xfrm>
              <a:prstGeom prst="line">
                <a:avLst/>
              </a:prstGeom>
              <a:noFill/>
              <a:ln w="7938">
                <a:solidFill>
                  <a:srgbClr val="313124"/>
                </a:solidFill>
                <a:round/>
                <a:headEnd/>
                <a:tailEnd/>
              </a:ln>
            </p:spPr>
            <p:txBody>
              <a:bodyPr/>
              <a:lstStyle/>
              <a:p>
                <a:endParaRPr lang="zh-CN" altLang="en-US"/>
              </a:p>
            </p:txBody>
          </p:sp>
          <p:sp>
            <p:nvSpPr>
              <p:cNvPr id="558192" name="Line 112"/>
              <p:cNvSpPr>
                <a:spLocks noChangeShapeType="1"/>
              </p:cNvSpPr>
              <p:nvPr/>
            </p:nvSpPr>
            <p:spPr bwMode="auto">
              <a:xfrm flipH="1">
                <a:off x="4265" y="3791"/>
                <a:ext cx="105" cy="1"/>
              </a:xfrm>
              <a:prstGeom prst="line">
                <a:avLst/>
              </a:prstGeom>
              <a:noFill/>
              <a:ln w="7938">
                <a:solidFill>
                  <a:srgbClr val="313124"/>
                </a:solidFill>
                <a:round/>
                <a:headEnd/>
                <a:tailEnd/>
              </a:ln>
            </p:spPr>
            <p:txBody>
              <a:bodyPr/>
              <a:lstStyle/>
              <a:p>
                <a:endParaRPr lang="zh-CN" altLang="en-US"/>
              </a:p>
            </p:txBody>
          </p:sp>
          <p:sp>
            <p:nvSpPr>
              <p:cNvPr id="558193" name="Line 113"/>
              <p:cNvSpPr>
                <a:spLocks noChangeShapeType="1"/>
              </p:cNvSpPr>
              <p:nvPr/>
            </p:nvSpPr>
            <p:spPr bwMode="auto">
              <a:xfrm flipH="1">
                <a:off x="4265" y="3678"/>
                <a:ext cx="105" cy="1"/>
              </a:xfrm>
              <a:prstGeom prst="line">
                <a:avLst/>
              </a:prstGeom>
              <a:noFill/>
              <a:ln w="7938">
                <a:solidFill>
                  <a:srgbClr val="313124"/>
                </a:solidFill>
                <a:round/>
                <a:headEnd/>
                <a:tailEnd/>
              </a:ln>
            </p:spPr>
            <p:txBody>
              <a:bodyPr/>
              <a:lstStyle/>
              <a:p>
                <a:endParaRPr lang="zh-CN" altLang="en-US"/>
              </a:p>
            </p:txBody>
          </p:sp>
        </p:grpSp>
      </p:grpSp>
      <p:sp>
        <p:nvSpPr>
          <p:cNvPr id="558194" name="Rectangle 114"/>
          <p:cNvSpPr>
            <a:spLocks noChangeArrowheads="1"/>
          </p:cNvSpPr>
          <p:nvPr/>
        </p:nvSpPr>
        <p:spPr bwMode="auto">
          <a:xfrm>
            <a:off x="2043113" y="2963863"/>
            <a:ext cx="33337" cy="2836862"/>
          </a:xfrm>
          <a:prstGeom prst="rect">
            <a:avLst/>
          </a:prstGeom>
          <a:solidFill>
            <a:srgbClr val="000000"/>
          </a:solidFill>
          <a:ln w="38100">
            <a:solidFill>
              <a:srgbClr val="333399"/>
            </a:solidFill>
            <a:miter lim="800000"/>
            <a:headEnd/>
            <a:tailEnd/>
          </a:ln>
        </p:spPr>
        <p:txBody>
          <a:bodyPr/>
          <a:lstStyle/>
          <a:p>
            <a:endParaRPr lang="zh-CN" altLang="en-US"/>
          </a:p>
        </p:txBody>
      </p:sp>
      <p:sp>
        <p:nvSpPr>
          <p:cNvPr id="558195" name="Line 115"/>
          <p:cNvSpPr>
            <a:spLocks noChangeShapeType="1"/>
          </p:cNvSpPr>
          <p:nvPr/>
        </p:nvSpPr>
        <p:spPr bwMode="auto">
          <a:xfrm>
            <a:off x="1220788" y="3387725"/>
            <a:ext cx="855662" cy="3175"/>
          </a:xfrm>
          <a:prstGeom prst="line">
            <a:avLst/>
          </a:prstGeom>
          <a:noFill/>
          <a:ln w="28575">
            <a:solidFill>
              <a:srgbClr val="333399"/>
            </a:solidFill>
            <a:round/>
            <a:headEnd/>
            <a:tailEnd/>
          </a:ln>
        </p:spPr>
        <p:txBody>
          <a:bodyPr/>
          <a:lstStyle/>
          <a:p>
            <a:endParaRPr lang="zh-CN" altLang="en-US"/>
          </a:p>
        </p:txBody>
      </p:sp>
      <p:sp>
        <p:nvSpPr>
          <p:cNvPr id="558196" name="Line 116"/>
          <p:cNvSpPr>
            <a:spLocks noChangeShapeType="1"/>
          </p:cNvSpPr>
          <p:nvPr/>
        </p:nvSpPr>
        <p:spPr bwMode="auto">
          <a:xfrm>
            <a:off x="1476375" y="4162425"/>
            <a:ext cx="600075" cy="1588"/>
          </a:xfrm>
          <a:prstGeom prst="line">
            <a:avLst/>
          </a:prstGeom>
          <a:noFill/>
          <a:ln w="28575">
            <a:solidFill>
              <a:srgbClr val="333399"/>
            </a:solidFill>
            <a:round/>
            <a:headEnd/>
            <a:tailEnd/>
          </a:ln>
        </p:spPr>
        <p:txBody>
          <a:bodyPr/>
          <a:lstStyle/>
          <a:p>
            <a:endParaRPr lang="zh-CN" altLang="en-US"/>
          </a:p>
        </p:txBody>
      </p:sp>
      <p:sp>
        <p:nvSpPr>
          <p:cNvPr id="558197" name="Line 117"/>
          <p:cNvSpPr>
            <a:spLocks noChangeShapeType="1"/>
          </p:cNvSpPr>
          <p:nvPr/>
        </p:nvSpPr>
        <p:spPr bwMode="auto">
          <a:xfrm>
            <a:off x="773113" y="4700588"/>
            <a:ext cx="1285875" cy="4762"/>
          </a:xfrm>
          <a:prstGeom prst="line">
            <a:avLst/>
          </a:prstGeom>
          <a:noFill/>
          <a:ln w="28575">
            <a:solidFill>
              <a:srgbClr val="333399"/>
            </a:solidFill>
            <a:round/>
            <a:headEnd/>
            <a:tailEnd/>
          </a:ln>
        </p:spPr>
        <p:txBody>
          <a:bodyPr/>
          <a:lstStyle/>
          <a:p>
            <a:endParaRPr lang="zh-CN" altLang="en-US"/>
          </a:p>
        </p:txBody>
      </p:sp>
      <p:sp>
        <p:nvSpPr>
          <p:cNvPr id="558198" name="Line 118"/>
          <p:cNvSpPr>
            <a:spLocks noChangeShapeType="1"/>
          </p:cNvSpPr>
          <p:nvPr/>
        </p:nvSpPr>
        <p:spPr bwMode="auto">
          <a:xfrm>
            <a:off x="1306513" y="5418138"/>
            <a:ext cx="771525" cy="3175"/>
          </a:xfrm>
          <a:prstGeom prst="line">
            <a:avLst/>
          </a:prstGeom>
          <a:noFill/>
          <a:ln w="28575">
            <a:solidFill>
              <a:srgbClr val="333399"/>
            </a:solidFill>
            <a:round/>
            <a:headEnd/>
            <a:tailEnd/>
          </a:ln>
        </p:spPr>
        <p:txBody>
          <a:bodyPr/>
          <a:lstStyle/>
          <a:p>
            <a:endParaRPr lang="zh-CN" altLang="en-US"/>
          </a:p>
        </p:txBody>
      </p:sp>
      <p:sp>
        <p:nvSpPr>
          <p:cNvPr id="558199" name="Line 119"/>
          <p:cNvSpPr>
            <a:spLocks noChangeShapeType="1"/>
          </p:cNvSpPr>
          <p:nvPr/>
        </p:nvSpPr>
        <p:spPr bwMode="auto">
          <a:xfrm>
            <a:off x="2058988" y="4411663"/>
            <a:ext cx="1455737" cy="3175"/>
          </a:xfrm>
          <a:prstGeom prst="line">
            <a:avLst/>
          </a:prstGeom>
          <a:noFill/>
          <a:ln w="9525">
            <a:solidFill>
              <a:srgbClr val="000000"/>
            </a:solidFill>
            <a:round/>
            <a:headEnd/>
            <a:tailEnd/>
          </a:ln>
        </p:spPr>
        <p:txBody>
          <a:bodyPr/>
          <a:lstStyle/>
          <a:p>
            <a:endParaRPr lang="zh-CN" altLang="en-US"/>
          </a:p>
        </p:txBody>
      </p:sp>
      <p:grpSp>
        <p:nvGrpSpPr>
          <p:cNvPr id="558200" name="Group 120"/>
          <p:cNvGrpSpPr>
            <a:grpSpLocks/>
          </p:cNvGrpSpPr>
          <p:nvPr/>
        </p:nvGrpSpPr>
        <p:grpSpPr bwMode="auto">
          <a:xfrm>
            <a:off x="3360738" y="4198938"/>
            <a:ext cx="582612" cy="409575"/>
            <a:chOff x="2154" y="3033"/>
            <a:chExt cx="309" cy="192"/>
          </a:xfrm>
        </p:grpSpPr>
        <p:sp>
          <p:nvSpPr>
            <p:cNvPr id="558201" name="Oval 12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558202" name="Rectangle 122"/>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558203" name="Rectangle 123"/>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558204" name="Oval 12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558205" name="Group 125"/>
            <p:cNvGrpSpPr>
              <a:grpSpLocks/>
            </p:cNvGrpSpPr>
            <p:nvPr/>
          </p:nvGrpSpPr>
          <p:grpSpPr bwMode="auto">
            <a:xfrm>
              <a:off x="2201" y="3046"/>
              <a:ext cx="214" cy="86"/>
              <a:chOff x="2201" y="3046"/>
              <a:chExt cx="214" cy="86"/>
            </a:xfrm>
          </p:grpSpPr>
          <p:grpSp>
            <p:nvGrpSpPr>
              <p:cNvPr id="558206" name="Group 126"/>
              <p:cNvGrpSpPr>
                <a:grpSpLocks/>
              </p:cNvGrpSpPr>
              <p:nvPr/>
            </p:nvGrpSpPr>
            <p:grpSpPr bwMode="auto">
              <a:xfrm>
                <a:off x="2201" y="3046"/>
                <a:ext cx="212" cy="84"/>
                <a:chOff x="2201" y="3046"/>
                <a:chExt cx="212" cy="84"/>
              </a:xfrm>
            </p:grpSpPr>
            <p:sp>
              <p:nvSpPr>
                <p:cNvPr id="558207" name="Freeform 127"/>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558208" name="Freeform 128"/>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558209" name="Freeform 129"/>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558210" name="Freeform 130"/>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558211" name="Freeform 131"/>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558212" name="Freeform 132"/>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558213" name="Freeform 133"/>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sp>
              <p:nvSpPr>
                <p:cNvPr id="558214" name="Freeform 134"/>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grpSp>
          <p:grpSp>
            <p:nvGrpSpPr>
              <p:cNvPr id="558215" name="Group 135"/>
              <p:cNvGrpSpPr>
                <a:grpSpLocks/>
              </p:cNvGrpSpPr>
              <p:nvPr/>
            </p:nvGrpSpPr>
            <p:grpSpPr bwMode="auto">
              <a:xfrm>
                <a:off x="2203" y="3048"/>
                <a:ext cx="212" cy="84"/>
                <a:chOff x="2203" y="3048"/>
                <a:chExt cx="212" cy="84"/>
              </a:xfrm>
            </p:grpSpPr>
            <p:sp>
              <p:nvSpPr>
                <p:cNvPr id="558216" name="Freeform 136"/>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58217" name="Freeform 137"/>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58218" name="Freeform 138"/>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558219" name="Freeform 139"/>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558220" name="Freeform 140"/>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558221" name="Freeform 141"/>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558222" name="Freeform 142"/>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sp>
              <p:nvSpPr>
                <p:cNvPr id="558223" name="Freeform 143"/>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grpSp>
        </p:grpSp>
        <p:sp>
          <p:nvSpPr>
            <p:cNvPr id="558224" name="Line 144"/>
            <p:cNvSpPr>
              <a:spLocks noChangeShapeType="1"/>
            </p:cNvSpPr>
            <p:nvPr/>
          </p:nvSpPr>
          <p:spPr bwMode="auto">
            <a:xfrm>
              <a:off x="2154" y="3088"/>
              <a:ext cx="1" cy="80"/>
            </a:xfrm>
            <a:prstGeom prst="line">
              <a:avLst/>
            </a:prstGeom>
            <a:noFill/>
            <a:ln w="3175">
              <a:solidFill>
                <a:srgbClr val="AAE6FF"/>
              </a:solidFill>
              <a:round/>
              <a:headEnd/>
              <a:tailEnd/>
            </a:ln>
          </p:spPr>
          <p:txBody>
            <a:bodyPr/>
            <a:lstStyle/>
            <a:p>
              <a:endParaRPr lang="zh-CN" altLang="en-US"/>
            </a:p>
          </p:txBody>
        </p:sp>
        <p:sp>
          <p:nvSpPr>
            <p:cNvPr id="558225" name="Line 145"/>
            <p:cNvSpPr>
              <a:spLocks noChangeShapeType="1"/>
            </p:cNvSpPr>
            <p:nvPr/>
          </p:nvSpPr>
          <p:spPr bwMode="auto">
            <a:xfrm>
              <a:off x="2462" y="3088"/>
              <a:ext cx="1" cy="80"/>
            </a:xfrm>
            <a:prstGeom prst="line">
              <a:avLst/>
            </a:prstGeom>
            <a:noFill/>
            <a:ln w="3175">
              <a:solidFill>
                <a:srgbClr val="AAE6FF"/>
              </a:solidFill>
              <a:round/>
              <a:headEnd/>
              <a:tailEnd/>
            </a:ln>
          </p:spPr>
          <p:txBody>
            <a:bodyPr/>
            <a:lstStyle/>
            <a:p>
              <a:endParaRPr lang="zh-CN" altLang="en-US"/>
            </a:p>
          </p:txBody>
        </p:sp>
      </p:grpSp>
      <p:grpSp>
        <p:nvGrpSpPr>
          <p:cNvPr id="558226" name="Group 146"/>
          <p:cNvGrpSpPr>
            <a:grpSpLocks/>
          </p:cNvGrpSpPr>
          <p:nvPr/>
        </p:nvGrpSpPr>
        <p:grpSpPr bwMode="auto">
          <a:xfrm>
            <a:off x="1033463" y="2874963"/>
            <a:ext cx="536575" cy="563562"/>
            <a:chOff x="921" y="2412"/>
            <a:chExt cx="284" cy="265"/>
          </a:xfrm>
        </p:grpSpPr>
        <p:grpSp>
          <p:nvGrpSpPr>
            <p:cNvPr id="558227" name="Group 147"/>
            <p:cNvGrpSpPr>
              <a:grpSpLocks/>
            </p:cNvGrpSpPr>
            <p:nvPr/>
          </p:nvGrpSpPr>
          <p:grpSpPr bwMode="auto">
            <a:xfrm>
              <a:off x="928" y="2417"/>
              <a:ext cx="277" cy="260"/>
              <a:chOff x="928" y="2417"/>
              <a:chExt cx="277" cy="260"/>
            </a:xfrm>
          </p:grpSpPr>
          <p:sp>
            <p:nvSpPr>
              <p:cNvPr id="558228" name="Freeform 148"/>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558229" name="Freeform 149"/>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558230" name="Freeform 150"/>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558231" name="Freeform 151"/>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558232" name="Rectangle 152"/>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558233" name="Rectangle 153"/>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558234" name="Rectangle 154"/>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558235" name="Line 155"/>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558236" name="Group 156"/>
              <p:cNvGrpSpPr>
                <a:grpSpLocks/>
              </p:cNvGrpSpPr>
              <p:nvPr/>
            </p:nvGrpSpPr>
            <p:grpSpPr bwMode="auto">
              <a:xfrm>
                <a:off x="928" y="2639"/>
                <a:ext cx="277" cy="38"/>
                <a:chOff x="928" y="2639"/>
                <a:chExt cx="277" cy="38"/>
              </a:xfrm>
            </p:grpSpPr>
            <p:sp>
              <p:nvSpPr>
                <p:cNvPr id="558237" name="Freeform 157"/>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558238" name="Freeform 158"/>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558239" name="Rectangle 159"/>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558240" name="Group 160"/>
            <p:cNvGrpSpPr>
              <a:grpSpLocks/>
            </p:cNvGrpSpPr>
            <p:nvPr/>
          </p:nvGrpSpPr>
          <p:grpSpPr bwMode="auto">
            <a:xfrm>
              <a:off x="921" y="2412"/>
              <a:ext cx="277" cy="261"/>
              <a:chOff x="921" y="2412"/>
              <a:chExt cx="277" cy="261"/>
            </a:xfrm>
          </p:grpSpPr>
          <p:sp>
            <p:nvSpPr>
              <p:cNvPr id="558241" name="Freeform 161"/>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558242" name="Freeform 162"/>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558243" name="Freeform 163"/>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58244" name="Freeform 164"/>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58245" name="Rectangle 165"/>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558246" name="Rectangle 166"/>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558247" name="Rectangle 167"/>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558248" name="Line 168"/>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558249" name="Group 169"/>
              <p:cNvGrpSpPr>
                <a:grpSpLocks/>
              </p:cNvGrpSpPr>
              <p:nvPr/>
            </p:nvGrpSpPr>
            <p:grpSpPr bwMode="auto">
              <a:xfrm>
                <a:off x="921" y="2635"/>
                <a:ext cx="277" cy="38"/>
                <a:chOff x="921" y="2635"/>
                <a:chExt cx="277" cy="38"/>
              </a:xfrm>
            </p:grpSpPr>
            <p:sp>
              <p:nvSpPr>
                <p:cNvPr id="558250" name="Freeform 170"/>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558251" name="Freeform 171"/>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558252" name="Rectangle 172"/>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grpSp>
        <p:nvGrpSpPr>
          <p:cNvPr id="558253" name="Group 173"/>
          <p:cNvGrpSpPr>
            <a:grpSpLocks/>
          </p:cNvGrpSpPr>
          <p:nvPr/>
        </p:nvGrpSpPr>
        <p:grpSpPr bwMode="auto">
          <a:xfrm>
            <a:off x="1135063" y="3676650"/>
            <a:ext cx="531812" cy="566738"/>
            <a:chOff x="997" y="2775"/>
            <a:chExt cx="282" cy="265"/>
          </a:xfrm>
        </p:grpSpPr>
        <p:grpSp>
          <p:nvGrpSpPr>
            <p:cNvPr id="558254" name="Group 174"/>
            <p:cNvGrpSpPr>
              <a:grpSpLocks/>
            </p:cNvGrpSpPr>
            <p:nvPr/>
          </p:nvGrpSpPr>
          <p:grpSpPr bwMode="auto">
            <a:xfrm>
              <a:off x="1004" y="2779"/>
              <a:ext cx="275" cy="261"/>
              <a:chOff x="1004" y="2779"/>
              <a:chExt cx="275" cy="261"/>
            </a:xfrm>
          </p:grpSpPr>
          <p:sp>
            <p:nvSpPr>
              <p:cNvPr id="558255" name="Freeform 175"/>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58256" name="Freeform 176"/>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58257" name="Freeform 177"/>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558258" name="Freeform 178"/>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558259" name="Rectangle 179"/>
              <p:cNvSpPr>
                <a:spLocks noChangeArrowheads="1"/>
              </p:cNvSpPr>
              <p:nvPr/>
            </p:nvSpPr>
            <p:spPr bwMode="auto">
              <a:xfrm>
                <a:off x="1050" y="2797"/>
                <a:ext cx="183" cy="132"/>
              </a:xfrm>
              <a:prstGeom prst="rect">
                <a:avLst/>
              </a:prstGeom>
              <a:solidFill>
                <a:srgbClr val="000000"/>
              </a:solidFill>
              <a:ln w="9525">
                <a:noFill/>
                <a:miter lim="800000"/>
                <a:headEnd/>
                <a:tailEnd/>
              </a:ln>
            </p:spPr>
            <p:txBody>
              <a:bodyPr/>
              <a:lstStyle/>
              <a:p>
                <a:endParaRPr lang="zh-CN" altLang="en-US"/>
              </a:p>
            </p:txBody>
          </p:sp>
          <p:sp>
            <p:nvSpPr>
              <p:cNvPr id="558260" name="Rectangle 180"/>
              <p:cNvSpPr>
                <a:spLocks noChangeArrowheads="1"/>
              </p:cNvSpPr>
              <p:nvPr/>
            </p:nvSpPr>
            <p:spPr bwMode="auto">
              <a:xfrm>
                <a:off x="1013" y="2938"/>
                <a:ext cx="258" cy="59"/>
              </a:xfrm>
              <a:prstGeom prst="rect">
                <a:avLst/>
              </a:prstGeom>
              <a:solidFill>
                <a:srgbClr val="000000"/>
              </a:solidFill>
              <a:ln w="9525">
                <a:noFill/>
                <a:miter lim="800000"/>
                <a:headEnd/>
                <a:tailEnd/>
              </a:ln>
            </p:spPr>
            <p:txBody>
              <a:bodyPr/>
              <a:lstStyle/>
              <a:p>
                <a:endParaRPr lang="zh-CN" altLang="en-US"/>
              </a:p>
            </p:txBody>
          </p:sp>
          <p:sp>
            <p:nvSpPr>
              <p:cNvPr id="558261" name="Rectangle 181"/>
              <p:cNvSpPr>
                <a:spLocks noChangeArrowheads="1"/>
              </p:cNvSpPr>
              <p:nvPr/>
            </p:nvSpPr>
            <p:spPr bwMode="auto">
              <a:xfrm>
                <a:off x="1067" y="2813"/>
                <a:ext cx="149" cy="101"/>
              </a:xfrm>
              <a:prstGeom prst="rect">
                <a:avLst/>
              </a:prstGeom>
              <a:solidFill>
                <a:srgbClr val="000000"/>
              </a:solidFill>
              <a:ln w="9525">
                <a:noFill/>
                <a:miter lim="800000"/>
                <a:headEnd/>
                <a:tailEnd/>
              </a:ln>
            </p:spPr>
            <p:txBody>
              <a:bodyPr/>
              <a:lstStyle/>
              <a:p>
                <a:endParaRPr lang="zh-CN" altLang="en-US"/>
              </a:p>
            </p:txBody>
          </p:sp>
          <p:sp>
            <p:nvSpPr>
              <p:cNvPr id="558262" name="Line 182"/>
              <p:cNvSpPr>
                <a:spLocks noChangeShapeType="1"/>
              </p:cNvSpPr>
              <p:nvPr/>
            </p:nvSpPr>
            <p:spPr bwMode="auto">
              <a:xfrm flipH="1">
                <a:off x="1189" y="2961"/>
                <a:ext cx="61" cy="1"/>
              </a:xfrm>
              <a:prstGeom prst="line">
                <a:avLst/>
              </a:prstGeom>
              <a:noFill/>
              <a:ln w="7938">
                <a:solidFill>
                  <a:srgbClr val="000000"/>
                </a:solidFill>
                <a:round/>
                <a:headEnd/>
                <a:tailEnd/>
              </a:ln>
            </p:spPr>
            <p:txBody>
              <a:bodyPr/>
              <a:lstStyle/>
              <a:p>
                <a:endParaRPr lang="zh-CN" altLang="en-US"/>
              </a:p>
            </p:txBody>
          </p:sp>
          <p:grpSp>
            <p:nvGrpSpPr>
              <p:cNvPr id="558263" name="Group 183"/>
              <p:cNvGrpSpPr>
                <a:grpSpLocks/>
              </p:cNvGrpSpPr>
              <p:nvPr/>
            </p:nvGrpSpPr>
            <p:grpSpPr bwMode="auto">
              <a:xfrm>
                <a:off x="1004" y="3002"/>
                <a:ext cx="275" cy="38"/>
                <a:chOff x="1004" y="3002"/>
                <a:chExt cx="275" cy="38"/>
              </a:xfrm>
            </p:grpSpPr>
            <p:sp>
              <p:nvSpPr>
                <p:cNvPr id="558264" name="Freeform 184"/>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58265" name="Freeform 185"/>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58266" name="Rectangle 186"/>
                <p:cNvSpPr>
                  <a:spLocks noChangeArrowheads="1"/>
                </p:cNvSpPr>
                <p:nvPr/>
              </p:nvSpPr>
              <p:spPr bwMode="auto">
                <a:xfrm>
                  <a:off x="1006" y="3029"/>
                  <a:ext cx="271" cy="11"/>
                </a:xfrm>
                <a:prstGeom prst="rect">
                  <a:avLst/>
                </a:prstGeom>
                <a:solidFill>
                  <a:srgbClr val="000000"/>
                </a:solidFill>
                <a:ln w="9525">
                  <a:noFill/>
                  <a:miter lim="800000"/>
                  <a:headEnd/>
                  <a:tailEnd/>
                </a:ln>
              </p:spPr>
              <p:txBody>
                <a:bodyPr/>
                <a:lstStyle/>
                <a:p>
                  <a:endParaRPr lang="zh-CN" altLang="en-US"/>
                </a:p>
              </p:txBody>
            </p:sp>
          </p:grpSp>
        </p:grpSp>
        <p:grpSp>
          <p:nvGrpSpPr>
            <p:cNvPr id="558267" name="Group 187"/>
            <p:cNvGrpSpPr>
              <a:grpSpLocks/>
            </p:cNvGrpSpPr>
            <p:nvPr/>
          </p:nvGrpSpPr>
          <p:grpSpPr bwMode="auto">
            <a:xfrm>
              <a:off x="997" y="2775"/>
              <a:ext cx="275" cy="260"/>
              <a:chOff x="997" y="2775"/>
              <a:chExt cx="275" cy="260"/>
            </a:xfrm>
          </p:grpSpPr>
          <p:sp>
            <p:nvSpPr>
              <p:cNvPr id="558268" name="Freeform 188"/>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58269" name="Freeform 189"/>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58270" name="Freeform 190"/>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58271" name="Freeform 191"/>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58272" name="Rectangle 192"/>
              <p:cNvSpPr>
                <a:spLocks noChangeArrowheads="1"/>
              </p:cNvSpPr>
              <p:nvPr/>
            </p:nvSpPr>
            <p:spPr bwMode="auto">
              <a:xfrm>
                <a:off x="1043" y="2792"/>
                <a:ext cx="184" cy="132"/>
              </a:xfrm>
              <a:prstGeom prst="rect">
                <a:avLst/>
              </a:prstGeom>
              <a:solidFill>
                <a:srgbClr val="B7B79D"/>
              </a:solidFill>
              <a:ln w="9525">
                <a:noFill/>
                <a:miter lim="800000"/>
                <a:headEnd/>
                <a:tailEnd/>
              </a:ln>
            </p:spPr>
            <p:txBody>
              <a:bodyPr/>
              <a:lstStyle/>
              <a:p>
                <a:endParaRPr lang="zh-CN" altLang="en-US"/>
              </a:p>
            </p:txBody>
          </p:sp>
          <p:sp>
            <p:nvSpPr>
              <p:cNvPr id="558273" name="Rectangle 193"/>
              <p:cNvSpPr>
                <a:spLocks noChangeArrowheads="1"/>
              </p:cNvSpPr>
              <p:nvPr/>
            </p:nvSpPr>
            <p:spPr bwMode="auto">
              <a:xfrm>
                <a:off x="1006" y="2934"/>
                <a:ext cx="258" cy="58"/>
              </a:xfrm>
              <a:prstGeom prst="rect">
                <a:avLst/>
              </a:prstGeom>
              <a:solidFill>
                <a:srgbClr val="B7B79D"/>
              </a:solidFill>
              <a:ln w="9525">
                <a:noFill/>
                <a:miter lim="800000"/>
                <a:headEnd/>
                <a:tailEnd/>
              </a:ln>
            </p:spPr>
            <p:txBody>
              <a:bodyPr/>
              <a:lstStyle/>
              <a:p>
                <a:endParaRPr lang="zh-CN" altLang="en-US"/>
              </a:p>
            </p:txBody>
          </p:sp>
          <p:sp>
            <p:nvSpPr>
              <p:cNvPr id="558274" name="Rectangle 194"/>
              <p:cNvSpPr>
                <a:spLocks noChangeArrowheads="1"/>
              </p:cNvSpPr>
              <p:nvPr/>
            </p:nvSpPr>
            <p:spPr bwMode="auto">
              <a:xfrm>
                <a:off x="1060" y="2808"/>
                <a:ext cx="150" cy="102"/>
              </a:xfrm>
              <a:prstGeom prst="rect">
                <a:avLst/>
              </a:prstGeom>
              <a:solidFill>
                <a:srgbClr val="FFFFFF"/>
              </a:solidFill>
              <a:ln w="9525">
                <a:noFill/>
                <a:miter lim="800000"/>
                <a:headEnd/>
                <a:tailEnd/>
              </a:ln>
            </p:spPr>
            <p:txBody>
              <a:bodyPr/>
              <a:lstStyle/>
              <a:p>
                <a:endParaRPr lang="zh-CN" altLang="en-US"/>
              </a:p>
            </p:txBody>
          </p:sp>
          <p:sp>
            <p:nvSpPr>
              <p:cNvPr id="558275" name="Line 195"/>
              <p:cNvSpPr>
                <a:spLocks noChangeShapeType="1"/>
              </p:cNvSpPr>
              <p:nvPr/>
            </p:nvSpPr>
            <p:spPr bwMode="auto">
              <a:xfrm flipH="1">
                <a:off x="1182" y="2956"/>
                <a:ext cx="62" cy="1"/>
              </a:xfrm>
              <a:prstGeom prst="line">
                <a:avLst/>
              </a:prstGeom>
              <a:noFill/>
              <a:ln w="7938">
                <a:solidFill>
                  <a:srgbClr val="000000"/>
                </a:solidFill>
                <a:round/>
                <a:headEnd/>
                <a:tailEnd/>
              </a:ln>
            </p:spPr>
            <p:txBody>
              <a:bodyPr/>
              <a:lstStyle/>
              <a:p>
                <a:endParaRPr lang="zh-CN" altLang="en-US"/>
              </a:p>
            </p:txBody>
          </p:sp>
          <p:grpSp>
            <p:nvGrpSpPr>
              <p:cNvPr id="558276" name="Group 196"/>
              <p:cNvGrpSpPr>
                <a:grpSpLocks/>
              </p:cNvGrpSpPr>
              <p:nvPr/>
            </p:nvGrpSpPr>
            <p:grpSpPr bwMode="auto">
              <a:xfrm>
                <a:off x="997" y="2997"/>
                <a:ext cx="275" cy="38"/>
                <a:chOff x="997" y="2997"/>
                <a:chExt cx="275" cy="38"/>
              </a:xfrm>
            </p:grpSpPr>
            <p:sp>
              <p:nvSpPr>
                <p:cNvPr id="558277" name="Freeform 197"/>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58278" name="Freeform 198"/>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58279" name="Rectangle 199"/>
                <p:cNvSpPr>
                  <a:spLocks noChangeArrowheads="1"/>
                </p:cNvSpPr>
                <p:nvPr/>
              </p:nvSpPr>
              <p:spPr bwMode="auto">
                <a:xfrm>
                  <a:off x="999" y="3024"/>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558280" name="Group 200"/>
          <p:cNvGrpSpPr>
            <a:grpSpLocks/>
          </p:cNvGrpSpPr>
          <p:nvPr/>
        </p:nvGrpSpPr>
        <p:grpSpPr bwMode="auto">
          <a:xfrm>
            <a:off x="407988" y="4227513"/>
            <a:ext cx="531812" cy="566737"/>
            <a:chOff x="590" y="3047"/>
            <a:chExt cx="282" cy="265"/>
          </a:xfrm>
        </p:grpSpPr>
        <p:grpSp>
          <p:nvGrpSpPr>
            <p:cNvPr id="558281" name="Group 201"/>
            <p:cNvGrpSpPr>
              <a:grpSpLocks/>
            </p:cNvGrpSpPr>
            <p:nvPr/>
          </p:nvGrpSpPr>
          <p:grpSpPr bwMode="auto">
            <a:xfrm>
              <a:off x="596" y="3051"/>
              <a:ext cx="276" cy="261"/>
              <a:chOff x="596" y="3051"/>
              <a:chExt cx="276" cy="261"/>
            </a:xfrm>
          </p:grpSpPr>
          <p:sp>
            <p:nvSpPr>
              <p:cNvPr id="558282" name="Freeform 202"/>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58283" name="Freeform 203"/>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58284" name="Freeform 204"/>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58285" name="Freeform 205"/>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58286" name="Rectangle 206"/>
              <p:cNvSpPr>
                <a:spLocks noChangeArrowheads="1"/>
              </p:cNvSpPr>
              <p:nvPr/>
            </p:nvSpPr>
            <p:spPr bwMode="auto">
              <a:xfrm>
                <a:off x="642" y="3069"/>
                <a:ext cx="184" cy="132"/>
              </a:xfrm>
              <a:prstGeom prst="rect">
                <a:avLst/>
              </a:prstGeom>
              <a:solidFill>
                <a:srgbClr val="000000"/>
              </a:solidFill>
              <a:ln w="9525">
                <a:noFill/>
                <a:miter lim="800000"/>
                <a:headEnd/>
                <a:tailEnd/>
              </a:ln>
            </p:spPr>
            <p:txBody>
              <a:bodyPr/>
              <a:lstStyle/>
              <a:p>
                <a:endParaRPr lang="zh-CN" altLang="en-US"/>
              </a:p>
            </p:txBody>
          </p:sp>
          <p:sp>
            <p:nvSpPr>
              <p:cNvPr id="558287" name="Rectangle 207"/>
              <p:cNvSpPr>
                <a:spLocks noChangeArrowheads="1"/>
              </p:cNvSpPr>
              <p:nvPr/>
            </p:nvSpPr>
            <p:spPr bwMode="auto">
              <a:xfrm>
                <a:off x="605" y="3210"/>
                <a:ext cx="258" cy="59"/>
              </a:xfrm>
              <a:prstGeom prst="rect">
                <a:avLst/>
              </a:prstGeom>
              <a:solidFill>
                <a:srgbClr val="000000"/>
              </a:solidFill>
              <a:ln w="9525">
                <a:noFill/>
                <a:miter lim="800000"/>
                <a:headEnd/>
                <a:tailEnd/>
              </a:ln>
            </p:spPr>
            <p:txBody>
              <a:bodyPr/>
              <a:lstStyle/>
              <a:p>
                <a:endParaRPr lang="zh-CN" altLang="en-US"/>
              </a:p>
            </p:txBody>
          </p:sp>
          <p:sp>
            <p:nvSpPr>
              <p:cNvPr id="558288" name="Rectangle 208"/>
              <p:cNvSpPr>
                <a:spLocks noChangeArrowheads="1"/>
              </p:cNvSpPr>
              <p:nvPr/>
            </p:nvSpPr>
            <p:spPr bwMode="auto">
              <a:xfrm>
                <a:off x="659" y="3085"/>
                <a:ext cx="150" cy="101"/>
              </a:xfrm>
              <a:prstGeom prst="rect">
                <a:avLst/>
              </a:prstGeom>
              <a:solidFill>
                <a:srgbClr val="000000"/>
              </a:solidFill>
              <a:ln w="9525">
                <a:noFill/>
                <a:miter lim="800000"/>
                <a:headEnd/>
                <a:tailEnd/>
              </a:ln>
            </p:spPr>
            <p:txBody>
              <a:bodyPr/>
              <a:lstStyle/>
              <a:p>
                <a:endParaRPr lang="zh-CN" altLang="en-US"/>
              </a:p>
            </p:txBody>
          </p:sp>
          <p:sp>
            <p:nvSpPr>
              <p:cNvPr id="558289" name="Line 209"/>
              <p:cNvSpPr>
                <a:spLocks noChangeShapeType="1"/>
              </p:cNvSpPr>
              <p:nvPr/>
            </p:nvSpPr>
            <p:spPr bwMode="auto">
              <a:xfrm flipH="1">
                <a:off x="782" y="3233"/>
                <a:ext cx="61" cy="1"/>
              </a:xfrm>
              <a:prstGeom prst="line">
                <a:avLst/>
              </a:prstGeom>
              <a:noFill/>
              <a:ln w="7938">
                <a:solidFill>
                  <a:srgbClr val="000000"/>
                </a:solidFill>
                <a:round/>
                <a:headEnd/>
                <a:tailEnd/>
              </a:ln>
            </p:spPr>
            <p:txBody>
              <a:bodyPr/>
              <a:lstStyle/>
              <a:p>
                <a:endParaRPr lang="zh-CN" altLang="en-US"/>
              </a:p>
            </p:txBody>
          </p:sp>
          <p:grpSp>
            <p:nvGrpSpPr>
              <p:cNvPr id="558290" name="Group 210"/>
              <p:cNvGrpSpPr>
                <a:grpSpLocks/>
              </p:cNvGrpSpPr>
              <p:nvPr/>
            </p:nvGrpSpPr>
            <p:grpSpPr bwMode="auto">
              <a:xfrm>
                <a:off x="596" y="3274"/>
                <a:ext cx="276" cy="38"/>
                <a:chOff x="596" y="3274"/>
                <a:chExt cx="276" cy="38"/>
              </a:xfrm>
            </p:grpSpPr>
            <p:sp>
              <p:nvSpPr>
                <p:cNvPr id="558291" name="Freeform 211"/>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558292" name="Freeform 212"/>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558293" name="Rectangle 213"/>
                <p:cNvSpPr>
                  <a:spLocks noChangeArrowheads="1"/>
                </p:cNvSpPr>
                <p:nvPr/>
              </p:nvSpPr>
              <p:spPr bwMode="auto">
                <a:xfrm>
                  <a:off x="598" y="3301"/>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558294" name="Group 214"/>
            <p:cNvGrpSpPr>
              <a:grpSpLocks/>
            </p:cNvGrpSpPr>
            <p:nvPr/>
          </p:nvGrpSpPr>
          <p:grpSpPr bwMode="auto">
            <a:xfrm>
              <a:off x="590" y="3047"/>
              <a:ext cx="275" cy="260"/>
              <a:chOff x="590" y="3047"/>
              <a:chExt cx="275" cy="260"/>
            </a:xfrm>
          </p:grpSpPr>
          <p:sp>
            <p:nvSpPr>
              <p:cNvPr id="558295" name="Freeform 215"/>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58296" name="Freeform 216"/>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58297" name="Freeform 217"/>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558298" name="Freeform 218"/>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558299" name="Rectangle 219"/>
              <p:cNvSpPr>
                <a:spLocks noChangeArrowheads="1"/>
              </p:cNvSpPr>
              <p:nvPr/>
            </p:nvSpPr>
            <p:spPr bwMode="auto">
              <a:xfrm>
                <a:off x="636" y="3064"/>
                <a:ext cx="183" cy="132"/>
              </a:xfrm>
              <a:prstGeom prst="rect">
                <a:avLst/>
              </a:prstGeom>
              <a:solidFill>
                <a:srgbClr val="B7B79D"/>
              </a:solidFill>
              <a:ln w="9525">
                <a:noFill/>
                <a:miter lim="800000"/>
                <a:headEnd/>
                <a:tailEnd/>
              </a:ln>
            </p:spPr>
            <p:txBody>
              <a:bodyPr/>
              <a:lstStyle/>
              <a:p>
                <a:endParaRPr lang="zh-CN" altLang="en-US"/>
              </a:p>
            </p:txBody>
          </p:sp>
          <p:sp>
            <p:nvSpPr>
              <p:cNvPr id="558300" name="Rectangle 220"/>
              <p:cNvSpPr>
                <a:spLocks noChangeArrowheads="1"/>
              </p:cNvSpPr>
              <p:nvPr/>
            </p:nvSpPr>
            <p:spPr bwMode="auto">
              <a:xfrm>
                <a:off x="598" y="3206"/>
                <a:ext cx="258" cy="58"/>
              </a:xfrm>
              <a:prstGeom prst="rect">
                <a:avLst/>
              </a:prstGeom>
              <a:solidFill>
                <a:srgbClr val="B7B79D"/>
              </a:solidFill>
              <a:ln w="9525">
                <a:noFill/>
                <a:miter lim="800000"/>
                <a:headEnd/>
                <a:tailEnd/>
              </a:ln>
            </p:spPr>
            <p:txBody>
              <a:bodyPr/>
              <a:lstStyle/>
              <a:p>
                <a:endParaRPr lang="zh-CN" altLang="en-US"/>
              </a:p>
            </p:txBody>
          </p:sp>
          <p:sp>
            <p:nvSpPr>
              <p:cNvPr id="558301" name="Rectangle 221"/>
              <p:cNvSpPr>
                <a:spLocks noChangeArrowheads="1"/>
              </p:cNvSpPr>
              <p:nvPr/>
            </p:nvSpPr>
            <p:spPr bwMode="auto">
              <a:xfrm>
                <a:off x="653" y="3080"/>
                <a:ext cx="149" cy="102"/>
              </a:xfrm>
              <a:prstGeom prst="rect">
                <a:avLst/>
              </a:prstGeom>
              <a:solidFill>
                <a:srgbClr val="FFFFFF"/>
              </a:solidFill>
              <a:ln w="9525">
                <a:noFill/>
                <a:miter lim="800000"/>
                <a:headEnd/>
                <a:tailEnd/>
              </a:ln>
            </p:spPr>
            <p:txBody>
              <a:bodyPr/>
              <a:lstStyle/>
              <a:p>
                <a:endParaRPr lang="zh-CN" altLang="en-US"/>
              </a:p>
            </p:txBody>
          </p:sp>
          <p:sp>
            <p:nvSpPr>
              <p:cNvPr id="558302" name="Line 222"/>
              <p:cNvSpPr>
                <a:spLocks noChangeShapeType="1"/>
              </p:cNvSpPr>
              <p:nvPr/>
            </p:nvSpPr>
            <p:spPr bwMode="auto">
              <a:xfrm flipH="1">
                <a:off x="775" y="3228"/>
                <a:ext cx="61" cy="1"/>
              </a:xfrm>
              <a:prstGeom prst="line">
                <a:avLst/>
              </a:prstGeom>
              <a:noFill/>
              <a:ln w="7938">
                <a:solidFill>
                  <a:srgbClr val="000000"/>
                </a:solidFill>
                <a:round/>
                <a:headEnd/>
                <a:tailEnd/>
              </a:ln>
            </p:spPr>
            <p:txBody>
              <a:bodyPr/>
              <a:lstStyle/>
              <a:p>
                <a:endParaRPr lang="zh-CN" altLang="en-US"/>
              </a:p>
            </p:txBody>
          </p:sp>
          <p:grpSp>
            <p:nvGrpSpPr>
              <p:cNvPr id="558303" name="Group 223"/>
              <p:cNvGrpSpPr>
                <a:grpSpLocks/>
              </p:cNvGrpSpPr>
              <p:nvPr/>
            </p:nvGrpSpPr>
            <p:grpSpPr bwMode="auto">
              <a:xfrm>
                <a:off x="590" y="3269"/>
                <a:ext cx="275" cy="38"/>
                <a:chOff x="590" y="3269"/>
                <a:chExt cx="275" cy="38"/>
              </a:xfrm>
            </p:grpSpPr>
            <p:sp>
              <p:nvSpPr>
                <p:cNvPr id="558304" name="Freeform 224"/>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58305" name="Freeform 225"/>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58306" name="Rectangle 226"/>
                <p:cNvSpPr>
                  <a:spLocks noChangeArrowheads="1"/>
                </p:cNvSpPr>
                <p:nvPr/>
              </p:nvSpPr>
              <p:spPr bwMode="auto">
                <a:xfrm>
                  <a:off x="591" y="3296"/>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558307" name="Group 227"/>
          <p:cNvGrpSpPr>
            <a:grpSpLocks/>
          </p:cNvGrpSpPr>
          <p:nvPr/>
        </p:nvGrpSpPr>
        <p:grpSpPr bwMode="auto">
          <a:xfrm>
            <a:off x="1004888" y="4906963"/>
            <a:ext cx="531812" cy="566737"/>
            <a:chOff x="906" y="3365"/>
            <a:chExt cx="281" cy="265"/>
          </a:xfrm>
        </p:grpSpPr>
        <p:grpSp>
          <p:nvGrpSpPr>
            <p:cNvPr id="558308" name="Group 228"/>
            <p:cNvGrpSpPr>
              <a:grpSpLocks/>
            </p:cNvGrpSpPr>
            <p:nvPr/>
          </p:nvGrpSpPr>
          <p:grpSpPr bwMode="auto">
            <a:xfrm>
              <a:off x="912" y="3369"/>
              <a:ext cx="275" cy="261"/>
              <a:chOff x="912" y="3369"/>
              <a:chExt cx="275" cy="261"/>
            </a:xfrm>
          </p:grpSpPr>
          <p:sp>
            <p:nvSpPr>
              <p:cNvPr id="558309" name="Freeform 229"/>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558310" name="Freeform 230"/>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558311" name="Freeform 231"/>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58312" name="Freeform 232"/>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58313" name="Rectangle 233"/>
              <p:cNvSpPr>
                <a:spLocks noChangeArrowheads="1"/>
              </p:cNvSpPr>
              <p:nvPr/>
            </p:nvSpPr>
            <p:spPr bwMode="auto">
              <a:xfrm>
                <a:off x="958" y="3387"/>
                <a:ext cx="184" cy="132"/>
              </a:xfrm>
              <a:prstGeom prst="rect">
                <a:avLst/>
              </a:prstGeom>
              <a:solidFill>
                <a:srgbClr val="000000"/>
              </a:solidFill>
              <a:ln w="9525">
                <a:noFill/>
                <a:miter lim="800000"/>
                <a:headEnd/>
                <a:tailEnd/>
              </a:ln>
            </p:spPr>
            <p:txBody>
              <a:bodyPr/>
              <a:lstStyle/>
              <a:p>
                <a:endParaRPr lang="zh-CN" altLang="en-US"/>
              </a:p>
            </p:txBody>
          </p:sp>
          <p:sp>
            <p:nvSpPr>
              <p:cNvPr id="558314" name="Rectangle 234"/>
              <p:cNvSpPr>
                <a:spLocks noChangeArrowheads="1"/>
              </p:cNvSpPr>
              <p:nvPr/>
            </p:nvSpPr>
            <p:spPr bwMode="auto">
              <a:xfrm>
                <a:off x="921" y="3528"/>
                <a:ext cx="258" cy="59"/>
              </a:xfrm>
              <a:prstGeom prst="rect">
                <a:avLst/>
              </a:prstGeom>
              <a:solidFill>
                <a:srgbClr val="000000"/>
              </a:solidFill>
              <a:ln w="9525">
                <a:noFill/>
                <a:miter lim="800000"/>
                <a:headEnd/>
                <a:tailEnd/>
              </a:ln>
            </p:spPr>
            <p:txBody>
              <a:bodyPr/>
              <a:lstStyle/>
              <a:p>
                <a:endParaRPr lang="zh-CN" altLang="en-US"/>
              </a:p>
            </p:txBody>
          </p:sp>
          <p:sp>
            <p:nvSpPr>
              <p:cNvPr id="558315" name="Rectangle 235"/>
              <p:cNvSpPr>
                <a:spLocks noChangeArrowheads="1"/>
              </p:cNvSpPr>
              <p:nvPr/>
            </p:nvSpPr>
            <p:spPr bwMode="auto">
              <a:xfrm>
                <a:off x="975" y="3403"/>
                <a:ext cx="150" cy="102"/>
              </a:xfrm>
              <a:prstGeom prst="rect">
                <a:avLst/>
              </a:prstGeom>
              <a:solidFill>
                <a:srgbClr val="000000"/>
              </a:solidFill>
              <a:ln w="9525">
                <a:noFill/>
                <a:miter lim="800000"/>
                <a:headEnd/>
                <a:tailEnd/>
              </a:ln>
            </p:spPr>
            <p:txBody>
              <a:bodyPr/>
              <a:lstStyle/>
              <a:p>
                <a:endParaRPr lang="zh-CN" altLang="en-US"/>
              </a:p>
            </p:txBody>
          </p:sp>
          <p:sp>
            <p:nvSpPr>
              <p:cNvPr id="558316" name="Line 236"/>
              <p:cNvSpPr>
                <a:spLocks noChangeShapeType="1"/>
              </p:cNvSpPr>
              <p:nvPr/>
            </p:nvSpPr>
            <p:spPr bwMode="auto">
              <a:xfrm flipH="1">
                <a:off x="1097" y="3551"/>
                <a:ext cx="62" cy="1"/>
              </a:xfrm>
              <a:prstGeom prst="line">
                <a:avLst/>
              </a:prstGeom>
              <a:noFill/>
              <a:ln w="7938">
                <a:solidFill>
                  <a:srgbClr val="000000"/>
                </a:solidFill>
                <a:round/>
                <a:headEnd/>
                <a:tailEnd/>
              </a:ln>
            </p:spPr>
            <p:txBody>
              <a:bodyPr/>
              <a:lstStyle/>
              <a:p>
                <a:endParaRPr lang="zh-CN" altLang="en-US"/>
              </a:p>
            </p:txBody>
          </p:sp>
          <p:grpSp>
            <p:nvGrpSpPr>
              <p:cNvPr id="558317" name="Group 237"/>
              <p:cNvGrpSpPr>
                <a:grpSpLocks/>
              </p:cNvGrpSpPr>
              <p:nvPr/>
            </p:nvGrpSpPr>
            <p:grpSpPr bwMode="auto">
              <a:xfrm>
                <a:off x="912" y="3592"/>
                <a:ext cx="275" cy="38"/>
                <a:chOff x="912" y="3592"/>
                <a:chExt cx="275" cy="38"/>
              </a:xfrm>
            </p:grpSpPr>
            <p:sp>
              <p:nvSpPr>
                <p:cNvPr id="558318" name="Freeform 238"/>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58319" name="Freeform 239"/>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58320" name="Rectangle 240"/>
                <p:cNvSpPr>
                  <a:spLocks noChangeArrowheads="1"/>
                </p:cNvSpPr>
                <p:nvPr/>
              </p:nvSpPr>
              <p:spPr bwMode="auto">
                <a:xfrm>
                  <a:off x="914" y="3619"/>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558321" name="Group 241"/>
            <p:cNvGrpSpPr>
              <a:grpSpLocks/>
            </p:cNvGrpSpPr>
            <p:nvPr/>
          </p:nvGrpSpPr>
          <p:grpSpPr bwMode="auto">
            <a:xfrm>
              <a:off x="906" y="3365"/>
              <a:ext cx="275" cy="261"/>
              <a:chOff x="906" y="3365"/>
              <a:chExt cx="275" cy="261"/>
            </a:xfrm>
          </p:grpSpPr>
          <p:sp>
            <p:nvSpPr>
              <p:cNvPr id="558322" name="Freeform 242"/>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58323" name="Freeform 243"/>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58324" name="Freeform 244"/>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58325" name="Freeform 245"/>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58326" name="Rectangle 246"/>
              <p:cNvSpPr>
                <a:spLocks noChangeArrowheads="1"/>
              </p:cNvSpPr>
              <p:nvPr/>
            </p:nvSpPr>
            <p:spPr bwMode="auto">
              <a:xfrm>
                <a:off x="951" y="3382"/>
                <a:ext cx="184" cy="132"/>
              </a:xfrm>
              <a:prstGeom prst="rect">
                <a:avLst/>
              </a:prstGeom>
              <a:solidFill>
                <a:srgbClr val="B7B79D"/>
              </a:solidFill>
              <a:ln w="9525">
                <a:noFill/>
                <a:miter lim="800000"/>
                <a:headEnd/>
                <a:tailEnd/>
              </a:ln>
            </p:spPr>
            <p:txBody>
              <a:bodyPr/>
              <a:lstStyle/>
              <a:p>
                <a:endParaRPr lang="zh-CN" altLang="en-US"/>
              </a:p>
            </p:txBody>
          </p:sp>
          <p:sp>
            <p:nvSpPr>
              <p:cNvPr id="558327" name="Rectangle 247"/>
              <p:cNvSpPr>
                <a:spLocks noChangeArrowheads="1"/>
              </p:cNvSpPr>
              <p:nvPr/>
            </p:nvSpPr>
            <p:spPr bwMode="auto">
              <a:xfrm>
                <a:off x="914" y="3524"/>
                <a:ext cx="258" cy="59"/>
              </a:xfrm>
              <a:prstGeom prst="rect">
                <a:avLst/>
              </a:prstGeom>
              <a:solidFill>
                <a:srgbClr val="B7B79D"/>
              </a:solidFill>
              <a:ln w="9525">
                <a:noFill/>
                <a:miter lim="800000"/>
                <a:headEnd/>
                <a:tailEnd/>
              </a:ln>
            </p:spPr>
            <p:txBody>
              <a:bodyPr/>
              <a:lstStyle/>
              <a:p>
                <a:endParaRPr lang="zh-CN" altLang="en-US"/>
              </a:p>
            </p:txBody>
          </p:sp>
          <p:sp>
            <p:nvSpPr>
              <p:cNvPr id="558328" name="Rectangle 248"/>
              <p:cNvSpPr>
                <a:spLocks noChangeArrowheads="1"/>
              </p:cNvSpPr>
              <p:nvPr/>
            </p:nvSpPr>
            <p:spPr bwMode="auto">
              <a:xfrm>
                <a:off x="968" y="3398"/>
                <a:ext cx="150" cy="102"/>
              </a:xfrm>
              <a:prstGeom prst="rect">
                <a:avLst/>
              </a:prstGeom>
              <a:solidFill>
                <a:srgbClr val="FFFFFF"/>
              </a:solidFill>
              <a:ln w="9525">
                <a:noFill/>
                <a:miter lim="800000"/>
                <a:headEnd/>
                <a:tailEnd/>
              </a:ln>
            </p:spPr>
            <p:txBody>
              <a:bodyPr/>
              <a:lstStyle/>
              <a:p>
                <a:endParaRPr lang="zh-CN" altLang="en-US"/>
              </a:p>
            </p:txBody>
          </p:sp>
          <p:sp>
            <p:nvSpPr>
              <p:cNvPr id="558329" name="Line 249"/>
              <p:cNvSpPr>
                <a:spLocks noChangeShapeType="1"/>
              </p:cNvSpPr>
              <p:nvPr/>
            </p:nvSpPr>
            <p:spPr bwMode="auto">
              <a:xfrm flipH="1">
                <a:off x="1091" y="3546"/>
                <a:ext cx="61" cy="1"/>
              </a:xfrm>
              <a:prstGeom prst="line">
                <a:avLst/>
              </a:prstGeom>
              <a:noFill/>
              <a:ln w="7938">
                <a:solidFill>
                  <a:srgbClr val="000000"/>
                </a:solidFill>
                <a:round/>
                <a:headEnd/>
                <a:tailEnd/>
              </a:ln>
            </p:spPr>
            <p:txBody>
              <a:bodyPr/>
              <a:lstStyle/>
              <a:p>
                <a:endParaRPr lang="zh-CN" altLang="en-US"/>
              </a:p>
            </p:txBody>
          </p:sp>
          <p:grpSp>
            <p:nvGrpSpPr>
              <p:cNvPr id="558330" name="Group 250"/>
              <p:cNvGrpSpPr>
                <a:grpSpLocks/>
              </p:cNvGrpSpPr>
              <p:nvPr/>
            </p:nvGrpSpPr>
            <p:grpSpPr bwMode="auto">
              <a:xfrm>
                <a:off x="906" y="3587"/>
                <a:ext cx="275" cy="39"/>
                <a:chOff x="906" y="3587"/>
                <a:chExt cx="275" cy="39"/>
              </a:xfrm>
            </p:grpSpPr>
            <p:sp>
              <p:nvSpPr>
                <p:cNvPr id="558331" name="Freeform 251"/>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58332" name="Freeform 252"/>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58333" name="Rectangle 253"/>
                <p:cNvSpPr>
                  <a:spLocks noChangeArrowheads="1"/>
                </p:cNvSpPr>
                <p:nvPr/>
              </p:nvSpPr>
              <p:spPr bwMode="auto">
                <a:xfrm>
                  <a:off x="907" y="3614"/>
                  <a:ext cx="272" cy="12"/>
                </a:xfrm>
                <a:prstGeom prst="rect">
                  <a:avLst/>
                </a:prstGeom>
                <a:solidFill>
                  <a:srgbClr val="BAB79D"/>
                </a:solidFill>
                <a:ln w="9525">
                  <a:noFill/>
                  <a:miter lim="800000"/>
                  <a:headEnd/>
                  <a:tailEnd/>
                </a:ln>
              </p:spPr>
              <p:txBody>
                <a:bodyPr/>
                <a:lstStyle/>
                <a:p>
                  <a:endParaRPr lang="zh-CN" altLang="en-US"/>
                </a:p>
              </p:txBody>
            </p:sp>
          </p:grpSp>
        </p:grpSp>
      </p:grpSp>
      <p:sp>
        <p:nvSpPr>
          <p:cNvPr id="558334" name="Rectangle 254"/>
          <p:cNvSpPr>
            <a:spLocks noChangeArrowheads="1"/>
          </p:cNvSpPr>
          <p:nvPr/>
        </p:nvSpPr>
        <p:spPr bwMode="auto">
          <a:xfrm>
            <a:off x="2316163" y="3349625"/>
            <a:ext cx="890587" cy="676275"/>
          </a:xfrm>
          <a:prstGeom prst="rect">
            <a:avLst/>
          </a:prstGeom>
          <a:noFill/>
          <a:ln w="9525">
            <a:noFill/>
            <a:miter lim="800000"/>
            <a:headEnd/>
            <a:tailEnd/>
          </a:ln>
        </p:spPr>
        <p:txBody>
          <a:bodyPr/>
          <a:lstStyle/>
          <a:p>
            <a:endParaRPr lang="zh-CN" altLang="en-US"/>
          </a:p>
        </p:txBody>
      </p:sp>
      <p:sp>
        <p:nvSpPr>
          <p:cNvPr id="558335" name="Rectangle 255"/>
          <p:cNvSpPr>
            <a:spLocks noChangeArrowheads="1"/>
          </p:cNvSpPr>
          <p:nvPr/>
        </p:nvSpPr>
        <p:spPr bwMode="auto">
          <a:xfrm>
            <a:off x="2466975" y="3446463"/>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校园网</a:t>
            </a:r>
          </a:p>
        </p:txBody>
      </p:sp>
      <p:grpSp>
        <p:nvGrpSpPr>
          <p:cNvPr id="558337" name="Group 257"/>
          <p:cNvGrpSpPr>
            <a:grpSpLocks/>
          </p:cNvGrpSpPr>
          <p:nvPr/>
        </p:nvGrpSpPr>
        <p:grpSpPr bwMode="auto">
          <a:xfrm>
            <a:off x="8248650" y="2709863"/>
            <a:ext cx="409575" cy="723900"/>
            <a:chOff x="4305" y="2335"/>
            <a:chExt cx="216" cy="339"/>
          </a:xfrm>
        </p:grpSpPr>
        <p:grpSp>
          <p:nvGrpSpPr>
            <p:cNvPr id="558338" name="Group 258"/>
            <p:cNvGrpSpPr>
              <a:grpSpLocks/>
            </p:cNvGrpSpPr>
            <p:nvPr/>
          </p:nvGrpSpPr>
          <p:grpSpPr bwMode="auto">
            <a:xfrm>
              <a:off x="4310" y="2341"/>
              <a:ext cx="211" cy="333"/>
              <a:chOff x="4310" y="2341"/>
              <a:chExt cx="211" cy="333"/>
            </a:xfrm>
          </p:grpSpPr>
          <p:sp>
            <p:nvSpPr>
              <p:cNvPr id="558339" name="Freeform 259"/>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558340" name="Freeform 260"/>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558341" name="Freeform 261"/>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58342" name="Freeform 262"/>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58343" name="Rectangle 263"/>
              <p:cNvSpPr>
                <a:spLocks noChangeArrowheads="1"/>
              </p:cNvSpPr>
              <p:nvPr/>
            </p:nvSpPr>
            <p:spPr bwMode="auto">
              <a:xfrm>
                <a:off x="4310" y="2404"/>
                <a:ext cx="116" cy="270"/>
              </a:xfrm>
              <a:prstGeom prst="rect">
                <a:avLst/>
              </a:prstGeom>
              <a:solidFill>
                <a:srgbClr val="000000"/>
              </a:solidFill>
              <a:ln w="9525">
                <a:noFill/>
                <a:miter lim="800000"/>
                <a:headEnd/>
                <a:tailEnd/>
              </a:ln>
            </p:spPr>
            <p:txBody>
              <a:bodyPr/>
              <a:lstStyle/>
              <a:p>
                <a:endParaRPr lang="zh-CN" altLang="en-US"/>
              </a:p>
            </p:txBody>
          </p:sp>
          <p:sp>
            <p:nvSpPr>
              <p:cNvPr id="558344" name="Rectangle 264"/>
              <p:cNvSpPr>
                <a:spLocks noChangeArrowheads="1"/>
              </p:cNvSpPr>
              <p:nvPr/>
            </p:nvSpPr>
            <p:spPr bwMode="auto">
              <a:xfrm>
                <a:off x="4315" y="2416"/>
                <a:ext cx="65" cy="44"/>
              </a:xfrm>
              <a:prstGeom prst="rect">
                <a:avLst/>
              </a:prstGeom>
              <a:solidFill>
                <a:srgbClr val="000000"/>
              </a:solidFill>
              <a:ln w="9525">
                <a:noFill/>
                <a:miter lim="800000"/>
                <a:headEnd/>
                <a:tailEnd/>
              </a:ln>
            </p:spPr>
            <p:txBody>
              <a:bodyPr/>
              <a:lstStyle/>
              <a:p>
                <a:endParaRPr lang="zh-CN" altLang="en-US"/>
              </a:p>
            </p:txBody>
          </p:sp>
          <p:sp>
            <p:nvSpPr>
              <p:cNvPr id="558345" name="Line 265"/>
              <p:cNvSpPr>
                <a:spLocks noChangeShapeType="1"/>
              </p:cNvSpPr>
              <p:nvPr/>
            </p:nvSpPr>
            <p:spPr bwMode="auto">
              <a:xfrm>
                <a:off x="4320" y="2441"/>
                <a:ext cx="50" cy="1"/>
              </a:xfrm>
              <a:prstGeom prst="line">
                <a:avLst/>
              </a:prstGeom>
              <a:noFill/>
              <a:ln w="15875">
                <a:solidFill>
                  <a:srgbClr val="000000"/>
                </a:solidFill>
                <a:round/>
                <a:headEnd/>
                <a:tailEnd/>
              </a:ln>
            </p:spPr>
            <p:txBody>
              <a:bodyPr/>
              <a:lstStyle/>
              <a:p>
                <a:endParaRPr lang="zh-CN" altLang="en-US"/>
              </a:p>
            </p:txBody>
          </p:sp>
          <p:sp>
            <p:nvSpPr>
              <p:cNvPr id="558346" name="Line 266"/>
              <p:cNvSpPr>
                <a:spLocks noChangeShapeType="1"/>
              </p:cNvSpPr>
              <p:nvPr/>
            </p:nvSpPr>
            <p:spPr bwMode="auto">
              <a:xfrm flipH="1">
                <a:off x="4310" y="2617"/>
                <a:ext cx="116" cy="1"/>
              </a:xfrm>
              <a:prstGeom prst="line">
                <a:avLst/>
              </a:prstGeom>
              <a:noFill/>
              <a:ln w="15875">
                <a:solidFill>
                  <a:srgbClr val="000000"/>
                </a:solidFill>
                <a:round/>
                <a:headEnd/>
                <a:tailEnd/>
              </a:ln>
            </p:spPr>
            <p:txBody>
              <a:bodyPr/>
              <a:lstStyle/>
              <a:p>
                <a:endParaRPr lang="zh-CN" altLang="en-US"/>
              </a:p>
            </p:txBody>
          </p:sp>
          <p:sp>
            <p:nvSpPr>
              <p:cNvPr id="558347" name="Line 267"/>
              <p:cNvSpPr>
                <a:spLocks noChangeShapeType="1"/>
              </p:cNvSpPr>
              <p:nvPr/>
            </p:nvSpPr>
            <p:spPr bwMode="auto">
              <a:xfrm flipH="1">
                <a:off x="4310" y="2504"/>
                <a:ext cx="116" cy="1"/>
              </a:xfrm>
              <a:prstGeom prst="line">
                <a:avLst/>
              </a:prstGeom>
              <a:noFill/>
              <a:ln w="15875">
                <a:solidFill>
                  <a:srgbClr val="000000"/>
                </a:solidFill>
                <a:round/>
                <a:headEnd/>
                <a:tailEnd/>
              </a:ln>
            </p:spPr>
            <p:txBody>
              <a:bodyPr/>
              <a:lstStyle/>
              <a:p>
                <a:endParaRPr lang="zh-CN" altLang="en-US"/>
              </a:p>
            </p:txBody>
          </p:sp>
        </p:grpSp>
        <p:grpSp>
          <p:nvGrpSpPr>
            <p:cNvPr id="558348" name="Group 268"/>
            <p:cNvGrpSpPr>
              <a:grpSpLocks/>
            </p:cNvGrpSpPr>
            <p:nvPr/>
          </p:nvGrpSpPr>
          <p:grpSpPr bwMode="auto">
            <a:xfrm>
              <a:off x="4305" y="2335"/>
              <a:ext cx="211" cy="332"/>
              <a:chOff x="4305" y="2335"/>
              <a:chExt cx="211" cy="332"/>
            </a:xfrm>
          </p:grpSpPr>
          <p:sp>
            <p:nvSpPr>
              <p:cNvPr id="558349" name="Freeform 269"/>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558350" name="Freeform 270"/>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558351" name="Freeform 271"/>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58352" name="Freeform 272"/>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58353" name="Rectangle 273"/>
              <p:cNvSpPr>
                <a:spLocks noChangeArrowheads="1"/>
              </p:cNvSpPr>
              <p:nvPr/>
            </p:nvSpPr>
            <p:spPr bwMode="auto">
              <a:xfrm>
                <a:off x="4305" y="2398"/>
                <a:ext cx="116" cy="269"/>
              </a:xfrm>
              <a:prstGeom prst="rect">
                <a:avLst/>
              </a:prstGeom>
              <a:solidFill>
                <a:srgbClr val="B7B79D"/>
              </a:solidFill>
              <a:ln w="9525">
                <a:noFill/>
                <a:miter lim="800000"/>
                <a:headEnd/>
                <a:tailEnd/>
              </a:ln>
            </p:spPr>
            <p:txBody>
              <a:bodyPr/>
              <a:lstStyle/>
              <a:p>
                <a:endParaRPr lang="zh-CN" altLang="en-US"/>
              </a:p>
            </p:txBody>
          </p:sp>
          <p:sp>
            <p:nvSpPr>
              <p:cNvPr id="558354" name="Rectangle 274"/>
              <p:cNvSpPr>
                <a:spLocks noChangeArrowheads="1"/>
              </p:cNvSpPr>
              <p:nvPr/>
            </p:nvSpPr>
            <p:spPr bwMode="auto">
              <a:xfrm>
                <a:off x="4310" y="2410"/>
                <a:ext cx="65" cy="44"/>
              </a:xfrm>
              <a:prstGeom prst="rect">
                <a:avLst/>
              </a:prstGeom>
              <a:solidFill>
                <a:srgbClr val="7A7A5A"/>
              </a:solidFill>
              <a:ln w="9525">
                <a:noFill/>
                <a:miter lim="800000"/>
                <a:headEnd/>
                <a:tailEnd/>
              </a:ln>
            </p:spPr>
            <p:txBody>
              <a:bodyPr/>
              <a:lstStyle/>
              <a:p>
                <a:endParaRPr lang="zh-CN" altLang="en-US"/>
              </a:p>
            </p:txBody>
          </p:sp>
          <p:sp>
            <p:nvSpPr>
              <p:cNvPr id="558355" name="Line 275"/>
              <p:cNvSpPr>
                <a:spLocks noChangeShapeType="1"/>
              </p:cNvSpPr>
              <p:nvPr/>
            </p:nvSpPr>
            <p:spPr bwMode="auto">
              <a:xfrm>
                <a:off x="4320" y="2429"/>
                <a:ext cx="40" cy="1"/>
              </a:xfrm>
              <a:prstGeom prst="line">
                <a:avLst/>
              </a:prstGeom>
              <a:noFill/>
              <a:ln w="7938">
                <a:solidFill>
                  <a:srgbClr val="313124"/>
                </a:solidFill>
                <a:round/>
                <a:headEnd/>
                <a:tailEnd/>
              </a:ln>
            </p:spPr>
            <p:txBody>
              <a:bodyPr/>
              <a:lstStyle/>
              <a:p>
                <a:endParaRPr lang="zh-CN" altLang="en-US"/>
              </a:p>
            </p:txBody>
          </p:sp>
          <p:sp>
            <p:nvSpPr>
              <p:cNvPr id="558356" name="Line 276"/>
              <p:cNvSpPr>
                <a:spLocks noChangeShapeType="1"/>
              </p:cNvSpPr>
              <p:nvPr/>
            </p:nvSpPr>
            <p:spPr bwMode="auto">
              <a:xfrm flipH="1">
                <a:off x="4310" y="2611"/>
                <a:ext cx="106" cy="1"/>
              </a:xfrm>
              <a:prstGeom prst="line">
                <a:avLst/>
              </a:prstGeom>
              <a:noFill/>
              <a:ln w="7938">
                <a:solidFill>
                  <a:srgbClr val="313124"/>
                </a:solidFill>
                <a:round/>
                <a:headEnd/>
                <a:tailEnd/>
              </a:ln>
            </p:spPr>
            <p:txBody>
              <a:bodyPr/>
              <a:lstStyle/>
              <a:p>
                <a:endParaRPr lang="zh-CN" altLang="en-US"/>
              </a:p>
            </p:txBody>
          </p:sp>
          <p:sp>
            <p:nvSpPr>
              <p:cNvPr id="558357" name="Line 277"/>
              <p:cNvSpPr>
                <a:spLocks noChangeShapeType="1"/>
              </p:cNvSpPr>
              <p:nvPr/>
            </p:nvSpPr>
            <p:spPr bwMode="auto">
              <a:xfrm flipH="1">
                <a:off x="4310" y="2498"/>
                <a:ext cx="106" cy="1"/>
              </a:xfrm>
              <a:prstGeom prst="line">
                <a:avLst/>
              </a:prstGeom>
              <a:noFill/>
              <a:ln w="7938">
                <a:solidFill>
                  <a:srgbClr val="313124"/>
                </a:solidFill>
                <a:round/>
                <a:headEnd/>
                <a:tailEnd/>
              </a:ln>
            </p:spPr>
            <p:txBody>
              <a:bodyPr/>
              <a:lstStyle/>
              <a:p>
                <a:endParaRPr lang="zh-CN" altLang="en-US"/>
              </a:p>
            </p:txBody>
          </p:sp>
        </p:grpSp>
      </p:grpSp>
      <p:sp>
        <p:nvSpPr>
          <p:cNvPr id="558359" name="Rectangle 279"/>
          <p:cNvSpPr>
            <a:spLocks noChangeArrowheads="1"/>
          </p:cNvSpPr>
          <p:nvPr/>
        </p:nvSpPr>
        <p:spPr bwMode="auto">
          <a:xfrm>
            <a:off x="6907213" y="2884488"/>
            <a:ext cx="1270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源点服务器</a:t>
            </a:r>
          </a:p>
        </p:txBody>
      </p:sp>
      <p:sp>
        <p:nvSpPr>
          <p:cNvPr id="558360" name="Rectangle 280"/>
          <p:cNvSpPr>
            <a:spLocks noChangeArrowheads="1"/>
          </p:cNvSpPr>
          <p:nvPr/>
        </p:nvSpPr>
        <p:spPr bwMode="auto">
          <a:xfrm>
            <a:off x="4197350" y="3986213"/>
            <a:ext cx="850900" cy="425450"/>
          </a:xfrm>
          <a:prstGeom prst="rect">
            <a:avLst/>
          </a:prstGeom>
          <a:noFill/>
          <a:ln w="9525">
            <a:noFill/>
            <a:miter lim="800000"/>
            <a:headEnd/>
            <a:tailEnd/>
          </a:ln>
        </p:spPr>
        <p:txBody>
          <a:bodyPr/>
          <a:lstStyle/>
          <a:p>
            <a:endParaRPr lang="zh-CN" altLang="en-US"/>
          </a:p>
        </p:txBody>
      </p:sp>
      <p:sp>
        <p:nvSpPr>
          <p:cNvPr id="558361" name="Rectangle 281"/>
          <p:cNvSpPr>
            <a:spLocks noChangeArrowheads="1"/>
          </p:cNvSpPr>
          <p:nvPr/>
        </p:nvSpPr>
        <p:spPr bwMode="auto">
          <a:xfrm>
            <a:off x="4910138" y="4057650"/>
            <a:ext cx="760412"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2 Mb/s</a:t>
            </a:r>
          </a:p>
        </p:txBody>
      </p:sp>
      <p:grpSp>
        <p:nvGrpSpPr>
          <p:cNvPr id="558362" name="Group 282"/>
          <p:cNvGrpSpPr>
            <a:grpSpLocks/>
          </p:cNvGrpSpPr>
          <p:nvPr/>
        </p:nvGrpSpPr>
        <p:grpSpPr bwMode="auto">
          <a:xfrm>
            <a:off x="6167438" y="4198938"/>
            <a:ext cx="582612" cy="409575"/>
            <a:chOff x="3202" y="3033"/>
            <a:chExt cx="309" cy="192"/>
          </a:xfrm>
        </p:grpSpPr>
        <p:sp>
          <p:nvSpPr>
            <p:cNvPr id="558363" name="Oval 283"/>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558364" name="Rectangle 284"/>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558365" name="Rectangle 285"/>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558366" name="Oval 286"/>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558367" name="Group 287"/>
            <p:cNvGrpSpPr>
              <a:grpSpLocks/>
            </p:cNvGrpSpPr>
            <p:nvPr/>
          </p:nvGrpSpPr>
          <p:grpSpPr bwMode="auto">
            <a:xfrm>
              <a:off x="3249" y="3046"/>
              <a:ext cx="214" cy="86"/>
              <a:chOff x="3249" y="3046"/>
              <a:chExt cx="214" cy="86"/>
            </a:xfrm>
          </p:grpSpPr>
          <p:grpSp>
            <p:nvGrpSpPr>
              <p:cNvPr id="558368" name="Group 288"/>
              <p:cNvGrpSpPr>
                <a:grpSpLocks/>
              </p:cNvGrpSpPr>
              <p:nvPr/>
            </p:nvGrpSpPr>
            <p:grpSpPr bwMode="auto">
              <a:xfrm>
                <a:off x="3249" y="3046"/>
                <a:ext cx="212" cy="84"/>
                <a:chOff x="3249" y="3046"/>
                <a:chExt cx="212" cy="84"/>
              </a:xfrm>
            </p:grpSpPr>
            <p:sp>
              <p:nvSpPr>
                <p:cNvPr id="558369" name="Freeform 289"/>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558370" name="Freeform 290"/>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558371" name="Freeform 291"/>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558372" name="Freeform 292"/>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558373" name="Freeform 293"/>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558374" name="Freeform 294"/>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558375" name="Freeform 295"/>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sp>
              <p:nvSpPr>
                <p:cNvPr id="558376" name="Freeform 296"/>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grpSp>
          <p:grpSp>
            <p:nvGrpSpPr>
              <p:cNvPr id="558377" name="Group 297"/>
              <p:cNvGrpSpPr>
                <a:grpSpLocks/>
              </p:cNvGrpSpPr>
              <p:nvPr/>
            </p:nvGrpSpPr>
            <p:grpSpPr bwMode="auto">
              <a:xfrm>
                <a:off x="3251" y="3048"/>
                <a:ext cx="212" cy="84"/>
                <a:chOff x="3251" y="3048"/>
                <a:chExt cx="212" cy="84"/>
              </a:xfrm>
            </p:grpSpPr>
            <p:sp>
              <p:nvSpPr>
                <p:cNvPr id="558378" name="Freeform 298"/>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58379" name="Freeform 299"/>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58380" name="Freeform 300"/>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558381" name="Freeform 301"/>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558382" name="Freeform 302"/>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558383" name="Freeform 303"/>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558384" name="Freeform 304"/>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sp>
              <p:nvSpPr>
                <p:cNvPr id="558385" name="Freeform 305"/>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grpSp>
        </p:grpSp>
        <p:sp>
          <p:nvSpPr>
            <p:cNvPr id="558386" name="Line 306"/>
            <p:cNvSpPr>
              <a:spLocks noChangeShapeType="1"/>
            </p:cNvSpPr>
            <p:nvPr/>
          </p:nvSpPr>
          <p:spPr bwMode="auto">
            <a:xfrm>
              <a:off x="3202" y="3088"/>
              <a:ext cx="1" cy="80"/>
            </a:xfrm>
            <a:prstGeom prst="line">
              <a:avLst/>
            </a:prstGeom>
            <a:noFill/>
            <a:ln w="3175">
              <a:solidFill>
                <a:srgbClr val="AAE6FF"/>
              </a:solidFill>
              <a:round/>
              <a:headEnd/>
              <a:tailEnd/>
            </a:ln>
          </p:spPr>
          <p:txBody>
            <a:bodyPr/>
            <a:lstStyle/>
            <a:p>
              <a:endParaRPr lang="zh-CN" altLang="en-US"/>
            </a:p>
          </p:txBody>
        </p:sp>
        <p:sp>
          <p:nvSpPr>
            <p:cNvPr id="558387" name="Line 307"/>
            <p:cNvSpPr>
              <a:spLocks noChangeShapeType="1"/>
            </p:cNvSpPr>
            <p:nvPr/>
          </p:nvSpPr>
          <p:spPr bwMode="auto">
            <a:xfrm>
              <a:off x="3510" y="3088"/>
              <a:ext cx="1" cy="80"/>
            </a:xfrm>
            <a:prstGeom prst="line">
              <a:avLst/>
            </a:prstGeom>
            <a:noFill/>
            <a:ln w="3175">
              <a:solidFill>
                <a:srgbClr val="AAE6FF"/>
              </a:solidFill>
              <a:round/>
              <a:headEnd/>
              <a:tailEnd/>
            </a:ln>
          </p:spPr>
          <p:txBody>
            <a:bodyPr/>
            <a:lstStyle/>
            <a:p>
              <a:endParaRPr lang="zh-CN" altLang="en-US"/>
            </a:p>
          </p:txBody>
        </p:sp>
      </p:grpSp>
      <p:sp>
        <p:nvSpPr>
          <p:cNvPr id="558388" name="Rectangle 308"/>
          <p:cNvSpPr>
            <a:spLocks noChangeArrowheads="1"/>
          </p:cNvSpPr>
          <p:nvPr/>
        </p:nvSpPr>
        <p:spPr bwMode="auto">
          <a:xfrm>
            <a:off x="6761163" y="3735388"/>
            <a:ext cx="890587" cy="427037"/>
          </a:xfrm>
          <a:prstGeom prst="rect">
            <a:avLst/>
          </a:prstGeom>
          <a:noFill/>
          <a:ln w="9525">
            <a:noFill/>
            <a:miter lim="800000"/>
            <a:headEnd/>
            <a:tailEnd/>
          </a:ln>
        </p:spPr>
        <p:txBody>
          <a:bodyPr/>
          <a:lstStyle/>
          <a:p>
            <a:endParaRPr lang="zh-CN" altLang="en-US"/>
          </a:p>
        </p:txBody>
      </p:sp>
      <p:sp>
        <p:nvSpPr>
          <p:cNvPr id="558389" name="Rectangle 309"/>
          <p:cNvSpPr>
            <a:spLocks noChangeArrowheads="1"/>
          </p:cNvSpPr>
          <p:nvPr/>
        </p:nvSpPr>
        <p:spPr bwMode="auto">
          <a:xfrm>
            <a:off x="7164388" y="4275138"/>
            <a:ext cx="762000" cy="306387"/>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因特网</a:t>
            </a:r>
          </a:p>
        </p:txBody>
      </p:sp>
      <p:sp>
        <p:nvSpPr>
          <p:cNvPr id="558390" name="Rectangle 310"/>
          <p:cNvSpPr>
            <a:spLocks noChangeArrowheads="1"/>
          </p:cNvSpPr>
          <p:nvPr/>
        </p:nvSpPr>
        <p:spPr bwMode="auto">
          <a:xfrm>
            <a:off x="3684588" y="3832225"/>
            <a:ext cx="400050" cy="398463"/>
          </a:xfrm>
          <a:prstGeom prst="rect">
            <a:avLst/>
          </a:prstGeom>
          <a:noFill/>
          <a:ln w="9525">
            <a:noFill/>
            <a:miter lim="800000"/>
            <a:headEnd/>
            <a:tailEnd/>
          </a:ln>
        </p:spPr>
        <p:txBody>
          <a:bodyPr/>
          <a:lstStyle/>
          <a:p>
            <a:endParaRPr lang="zh-CN" altLang="en-US"/>
          </a:p>
        </p:txBody>
      </p:sp>
      <p:sp>
        <p:nvSpPr>
          <p:cNvPr id="558391" name="Rectangle 311"/>
          <p:cNvSpPr>
            <a:spLocks noChangeArrowheads="1"/>
          </p:cNvSpPr>
          <p:nvPr/>
        </p:nvSpPr>
        <p:spPr bwMode="auto">
          <a:xfrm>
            <a:off x="2828925" y="4603750"/>
            <a:ext cx="433388" cy="400050"/>
          </a:xfrm>
          <a:prstGeom prst="rect">
            <a:avLst/>
          </a:prstGeom>
          <a:noFill/>
          <a:ln w="9525">
            <a:noFill/>
            <a:miter lim="800000"/>
            <a:headEnd/>
            <a:tailEnd/>
          </a:ln>
        </p:spPr>
        <p:txBody>
          <a:bodyPr/>
          <a:lstStyle/>
          <a:p>
            <a:endParaRPr lang="zh-CN" altLang="en-US"/>
          </a:p>
        </p:txBody>
      </p:sp>
      <p:sp>
        <p:nvSpPr>
          <p:cNvPr id="558392" name="Rectangle 312"/>
          <p:cNvSpPr>
            <a:spLocks noChangeArrowheads="1"/>
          </p:cNvSpPr>
          <p:nvPr/>
        </p:nvSpPr>
        <p:spPr bwMode="auto">
          <a:xfrm>
            <a:off x="1625600" y="4217988"/>
            <a:ext cx="436563" cy="398462"/>
          </a:xfrm>
          <a:prstGeom prst="rect">
            <a:avLst/>
          </a:prstGeom>
          <a:noFill/>
          <a:ln w="9525">
            <a:noFill/>
            <a:miter lim="800000"/>
            <a:headEnd/>
            <a:tailEnd/>
          </a:ln>
        </p:spPr>
        <p:txBody>
          <a:bodyPr/>
          <a:lstStyle/>
          <a:p>
            <a:endParaRPr lang="zh-CN" altLang="en-US"/>
          </a:p>
        </p:txBody>
      </p:sp>
      <p:sp>
        <p:nvSpPr>
          <p:cNvPr id="558393" name="Rectangle 313"/>
          <p:cNvSpPr>
            <a:spLocks noChangeArrowheads="1"/>
          </p:cNvSpPr>
          <p:nvPr/>
        </p:nvSpPr>
        <p:spPr bwMode="auto">
          <a:xfrm>
            <a:off x="292100" y="3846513"/>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浏览器</a:t>
            </a:r>
          </a:p>
        </p:txBody>
      </p:sp>
      <p:sp>
        <p:nvSpPr>
          <p:cNvPr id="558394" name="Rectangle 314"/>
          <p:cNvSpPr>
            <a:spLocks noChangeArrowheads="1"/>
          </p:cNvSpPr>
          <p:nvPr/>
        </p:nvSpPr>
        <p:spPr bwMode="auto">
          <a:xfrm>
            <a:off x="3679825" y="3859213"/>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558395" name="Rectangle 315"/>
          <p:cNvSpPr>
            <a:spLocks noChangeArrowheads="1"/>
          </p:cNvSpPr>
          <p:nvPr/>
        </p:nvSpPr>
        <p:spPr bwMode="auto">
          <a:xfrm>
            <a:off x="6300788" y="3860800"/>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558396" name="Freeform 316"/>
          <p:cNvSpPr>
            <a:spLocks/>
          </p:cNvSpPr>
          <p:nvPr/>
        </p:nvSpPr>
        <p:spPr bwMode="auto">
          <a:xfrm>
            <a:off x="3787775" y="3352800"/>
            <a:ext cx="4638675" cy="1162050"/>
          </a:xfrm>
          <a:custGeom>
            <a:avLst/>
            <a:gdLst/>
            <a:ahLst/>
            <a:cxnLst>
              <a:cxn ang="0">
                <a:pos x="0" y="718"/>
              </a:cxn>
              <a:cxn ang="0">
                <a:pos x="765" y="712"/>
              </a:cxn>
              <a:cxn ang="0">
                <a:pos x="1702" y="700"/>
              </a:cxn>
              <a:cxn ang="0">
                <a:pos x="2324" y="520"/>
              </a:cxn>
              <a:cxn ang="0">
                <a:pos x="2922" y="0"/>
              </a:cxn>
            </a:cxnLst>
            <a:rect l="0" t="0" r="r" b="b"/>
            <a:pathLst>
              <a:path w="2922" h="732">
                <a:moveTo>
                  <a:pt x="0" y="718"/>
                </a:moveTo>
                <a:cubicBezTo>
                  <a:pt x="127" y="717"/>
                  <a:pt x="481" y="715"/>
                  <a:pt x="765" y="712"/>
                </a:cubicBezTo>
                <a:cubicBezTo>
                  <a:pt x="1049" y="709"/>
                  <a:pt x="1442" y="732"/>
                  <a:pt x="1702" y="700"/>
                </a:cubicBezTo>
                <a:cubicBezTo>
                  <a:pt x="1962" y="668"/>
                  <a:pt x="2121" y="637"/>
                  <a:pt x="2324" y="520"/>
                </a:cubicBezTo>
                <a:cubicBezTo>
                  <a:pt x="2527" y="403"/>
                  <a:pt x="2798" y="108"/>
                  <a:pt x="2922" y="0"/>
                </a:cubicBezTo>
              </a:path>
            </a:pathLst>
          </a:custGeom>
          <a:noFill/>
          <a:ln w="76200" cmpd="sng">
            <a:solidFill>
              <a:schemeClr val="hlink"/>
            </a:solidFill>
            <a:round/>
            <a:headEnd type="triangle" w="med" len="lg"/>
            <a:tailEnd type="triangle" w="med" len="lg"/>
          </a:ln>
          <a:effectLst/>
        </p:spPr>
        <p:txBody>
          <a:bodyPr/>
          <a:lstStyle/>
          <a:p>
            <a:endParaRPr lang="zh-CN" altLang="en-US"/>
          </a:p>
        </p:txBody>
      </p:sp>
      <p:grpSp>
        <p:nvGrpSpPr>
          <p:cNvPr id="558407" name="Group 327"/>
          <p:cNvGrpSpPr>
            <a:grpSpLocks/>
          </p:cNvGrpSpPr>
          <p:nvPr/>
        </p:nvGrpSpPr>
        <p:grpSpPr bwMode="auto">
          <a:xfrm>
            <a:off x="4732338" y="2997200"/>
            <a:ext cx="1370012" cy="717550"/>
            <a:chOff x="2981" y="1888"/>
            <a:chExt cx="863" cy="452"/>
          </a:xfrm>
        </p:grpSpPr>
        <p:sp>
          <p:nvSpPr>
            <p:cNvPr id="558398" name="AutoShape 318"/>
            <p:cNvSpPr>
              <a:spLocks noChangeArrowheads="1"/>
            </p:cNvSpPr>
            <p:nvPr/>
          </p:nvSpPr>
          <p:spPr bwMode="auto">
            <a:xfrm>
              <a:off x="2981" y="1888"/>
              <a:ext cx="863" cy="452"/>
            </a:xfrm>
            <a:prstGeom prst="wedgeRoundRectCallout">
              <a:avLst>
                <a:gd name="adj1" fmla="val -89051"/>
                <a:gd name="adj2" fmla="val 144468"/>
                <a:gd name="adj3" fmla="val 16667"/>
              </a:avLst>
            </a:prstGeom>
            <a:solidFill>
              <a:srgbClr val="FFFF99"/>
            </a:solidFill>
            <a:ln w="9525">
              <a:solidFill>
                <a:schemeClr val="tx1"/>
              </a:solidFill>
              <a:miter lim="800000"/>
              <a:headEnd/>
              <a:tailEnd/>
            </a:ln>
            <a:effectLst>
              <a:outerShdw dist="35921" dir="2700000" algn="ctr" rotWithShape="0">
                <a:schemeClr val="bg2"/>
              </a:outerShdw>
            </a:effectLst>
          </p:spPr>
          <p:txBody>
            <a:bodyPr/>
            <a:lstStyle/>
            <a:p>
              <a:pPr algn="ctr"/>
              <a:endParaRPr kumimoji="1" lang="zh-CN" altLang="zh-CN" sz="3200">
                <a:solidFill>
                  <a:srgbClr val="333399"/>
                </a:solidFill>
                <a:latin typeface="Arial" charset="0"/>
                <a:ea typeface="黑体" pitchFamily="2" charset="-122"/>
              </a:endParaRPr>
            </a:p>
          </p:txBody>
        </p:sp>
        <p:sp>
          <p:nvSpPr>
            <p:cNvPr id="558399" name="Rectangle 319"/>
            <p:cNvSpPr>
              <a:spLocks noChangeArrowheads="1"/>
            </p:cNvSpPr>
            <p:nvPr/>
          </p:nvSpPr>
          <p:spPr bwMode="auto">
            <a:xfrm>
              <a:off x="3016" y="1906"/>
              <a:ext cx="800" cy="384"/>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这条链路上</a:t>
              </a:r>
            </a:p>
            <a:p>
              <a:r>
                <a:rPr kumimoji="1" lang="zh-CN" altLang="en-US" sz="2000">
                  <a:solidFill>
                    <a:srgbClr val="333399"/>
                  </a:solidFill>
                  <a:latin typeface="Arial" charset="0"/>
                  <a:ea typeface="黑体" pitchFamily="2" charset="-122"/>
                </a:rPr>
                <a:t>的时延很大</a:t>
              </a:r>
            </a:p>
          </p:txBody>
        </p:sp>
      </p:grpSp>
      <p:sp>
        <p:nvSpPr>
          <p:cNvPr id="558400" name="Freeform 320"/>
          <p:cNvSpPr>
            <a:spLocks/>
          </p:cNvSpPr>
          <p:nvPr/>
        </p:nvSpPr>
        <p:spPr bwMode="auto">
          <a:xfrm>
            <a:off x="1476375" y="3194050"/>
            <a:ext cx="1971675" cy="1160463"/>
          </a:xfrm>
          <a:custGeom>
            <a:avLst/>
            <a:gdLst/>
            <a:ahLst/>
            <a:cxnLst>
              <a:cxn ang="0">
                <a:pos x="0" y="0"/>
              </a:cxn>
              <a:cxn ang="0">
                <a:pos x="620" y="909"/>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lg"/>
            <a:tailEnd type="triangle" w="med" len="lg"/>
          </a:ln>
          <a:effectLst/>
        </p:spPr>
        <p:txBody>
          <a:bodyPr/>
          <a:lstStyle/>
          <a:p>
            <a:endParaRPr lang="zh-CN" altLang="en-US"/>
          </a:p>
        </p:txBody>
      </p:sp>
      <p:sp>
        <p:nvSpPr>
          <p:cNvPr id="558401" name="Freeform 321"/>
          <p:cNvSpPr>
            <a:spLocks/>
          </p:cNvSpPr>
          <p:nvPr/>
        </p:nvSpPr>
        <p:spPr bwMode="auto">
          <a:xfrm>
            <a:off x="1647825" y="3968750"/>
            <a:ext cx="1712913" cy="484188"/>
          </a:xfrm>
          <a:custGeom>
            <a:avLst/>
            <a:gdLst/>
            <a:ahLst/>
            <a:cxnLst>
              <a:cxn ang="0">
                <a:pos x="0" y="0"/>
              </a:cxn>
              <a:cxn ang="0">
                <a:pos x="620" y="909"/>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lg"/>
            <a:tailEnd type="triangle" w="med" len="lg"/>
          </a:ln>
          <a:effectLst/>
        </p:spPr>
        <p:txBody>
          <a:bodyPr/>
          <a:lstStyle/>
          <a:p>
            <a:endParaRPr lang="zh-CN" altLang="en-US"/>
          </a:p>
        </p:txBody>
      </p:sp>
      <p:sp>
        <p:nvSpPr>
          <p:cNvPr id="558402" name="Freeform 322"/>
          <p:cNvSpPr>
            <a:spLocks/>
          </p:cNvSpPr>
          <p:nvPr/>
        </p:nvSpPr>
        <p:spPr bwMode="auto">
          <a:xfrm>
            <a:off x="865188" y="4508500"/>
            <a:ext cx="2536825" cy="38100"/>
          </a:xfrm>
          <a:custGeom>
            <a:avLst/>
            <a:gdLst/>
            <a:ahLst/>
            <a:cxnLst>
              <a:cxn ang="0">
                <a:pos x="0" y="17"/>
              </a:cxn>
              <a:cxn ang="0">
                <a:pos x="1344" y="0"/>
              </a:cxn>
            </a:cxnLst>
            <a:rect l="0" t="0" r="r" b="b"/>
            <a:pathLst>
              <a:path w="1344" h="17">
                <a:moveTo>
                  <a:pt x="0" y="17"/>
                </a:moveTo>
                <a:cubicBezTo>
                  <a:pt x="224" y="14"/>
                  <a:pt x="1064" y="4"/>
                  <a:pt x="1344" y="0"/>
                </a:cubicBezTo>
              </a:path>
            </a:pathLst>
          </a:custGeom>
          <a:noFill/>
          <a:ln w="38100" cmpd="sng">
            <a:solidFill>
              <a:schemeClr val="hlink"/>
            </a:solidFill>
            <a:round/>
            <a:headEnd type="triangle" w="med" len="lg"/>
            <a:tailEnd type="triangle" w="med" len="lg"/>
          </a:ln>
          <a:effectLst/>
        </p:spPr>
        <p:txBody>
          <a:bodyPr/>
          <a:lstStyle/>
          <a:p>
            <a:endParaRPr lang="zh-CN" altLang="en-US"/>
          </a:p>
        </p:txBody>
      </p:sp>
      <p:sp>
        <p:nvSpPr>
          <p:cNvPr id="558403" name="Freeform 323"/>
          <p:cNvSpPr>
            <a:spLocks/>
          </p:cNvSpPr>
          <p:nvPr/>
        </p:nvSpPr>
        <p:spPr bwMode="auto">
          <a:xfrm>
            <a:off x="1476375" y="4578350"/>
            <a:ext cx="1987550" cy="647700"/>
          </a:xfrm>
          <a:custGeom>
            <a:avLst/>
            <a:gdLst/>
            <a:ahLst/>
            <a:cxnLst>
              <a:cxn ang="0">
                <a:pos x="0" y="304"/>
              </a:cxn>
              <a:cxn ang="0">
                <a:pos x="1052" y="0"/>
              </a:cxn>
            </a:cxnLst>
            <a:rect l="0" t="0" r="r" b="b"/>
            <a:pathLst>
              <a:path w="1052" h="304">
                <a:moveTo>
                  <a:pt x="0" y="304"/>
                </a:moveTo>
                <a:cubicBezTo>
                  <a:pt x="175" y="253"/>
                  <a:pt x="833" y="63"/>
                  <a:pt x="1052" y="0"/>
                </a:cubicBezTo>
              </a:path>
            </a:pathLst>
          </a:custGeom>
          <a:noFill/>
          <a:ln w="38100" cmpd="sng">
            <a:solidFill>
              <a:schemeClr val="hlink"/>
            </a:solidFill>
            <a:round/>
            <a:headEnd type="triangle" w="med" len="lg"/>
            <a:tailEnd type="triangle" w="med" len="lg"/>
          </a:ln>
          <a:effectLst/>
        </p:spPr>
        <p:txBody>
          <a:bodyPr/>
          <a:lstStyle/>
          <a:p>
            <a:endParaRPr lang="zh-CN" altLang="en-US"/>
          </a:p>
        </p:txBody>
      </p:sp>
      <p:sp>
        <p:nvSpPr>
          <p:cNvPr id="558406" name="Text Box 326"/>
          <p:cNvSpPr txBox="1">
            <a:spLocks noChangeArrowheads="1"/>
          </p:cNvSpPr>
          <p:nvPr/>
        </p:nvSpPr>
        <p:spPr bwMode="auto">
          <a:xfrm>
            <a:off x="2411413" y="2081213"/>
            <a:ext cx="4664075" cy="588962"/>
          </a:xfrm>
          <a:prstGeom prst="rect">
            <a:avLst/>
          </a:prstGeom>
          <a:solidFill>
            <a:srgbClr val="CCECFF"/>
          </a:solidFill>
          <a:ln w="9525">
            <a:solidFill>
              <a:srgbClr val="333399"/>
            </a:solidFill>
            <a:miter lim="800000"/>
            <a:headEnd/>
            <a:tailEnd/>
          </a:ln>
          <a:effectLst/>
        </p:spPr>
        <p:txBody>
          <a:bodyPr wrap="none">
            <a:spAutoFit/>
          </a:bodyPr>
          <a:lstStyle/>
          <a:p>
            <a:r>
              <a:rPr lang="zh-CN" altLang="en-US" sz="3200">
                <a:solidFill>
                  <a:srgbClr val="333399"/>
                </a:solidFill>
                <a:ea typeface="黑体" pitchFamily="2" charset="-122"/>
              </a:rPr>
              <a:t>没有使用高速缓存的情况</a:t>
            </a:r>
          </a:p>
        </p:txBody>
      </p:sp>
      <p:grpSp>
        <p:nvGrpSpPr>
          <p:cNvPr id="558410" name="Group 330"/>
          <p:cNvGrpSpPr>
            <a:grpSpLocks/>
          </p:cNvGrpSpPr>
          <p:nvPr/>
        </p:nvGrpSpPr>
        <p:grpSpPr bwMode="auto">
          <a:xfrm>
            <a:off x="3779838" y="4365625"/>
            <a:ext cx="3028950" cy="1738313"/>
            <a:chOff x="2381" y="2750"/>
            <a:chExt cx="1908" cy="1095"/>
          </a:xfrm>
        </p:grpSpPr>
        <p:sp>
          <p:nvSpPr>
            <p:cNvPr id="558408" name="Text Box 328"/>
            <p:cNvSpPr txBox="1">
              <a:spLocks noChangeArrowheads="1"/>
            </p:cNvSpPr>
            <p:nvPr/>
          </p:nvSpPr>
          <p:spPr bwMode="auto">
            <a:xfrm>
              <a:off x="2381" y="3249"/>
              <a:ext cx="1908" cy="596"/>
            </a:xfrm>
            <a:prstGeom prst="rect">
              <a:avLst/>
            </a:prstGeom>
            <a:noFill/>
            <a:ln w="9525">
              <a:noFill/>
              <a:miter lim="800000"/>
              <a:headEnd/>
              <a:tailEnd/>
            </a:ln>
            <a:effectLst/>
          </p:spPr>
          <p:txBody>
            <a:bodyPr wrap="none">
              <a:spAutoFit/>
            </a:bodyPr>
            <a:lstStyle/>
            <a:p>
              <a:pPr algn="ctr"/>
              <a:r>
                <a:rPr lang="zh-CN" altLang="en-US" sz="2800">
                  <a:solidFill>
                    <a:srgbClr val="333399"/>
                  </a:solidFill>
                  <a:ea typeface="黑体" pitchFamily="2" charset="-122"/>
                </a:rPr>
                <a:t>所有万维网通信量</a:t>
              </a:r>
            </a:p>
            <a:p>
              <a:pPr algn="ctr"/>
              <a:r>
                <a:rPr lang="zh-CN" altLang="en-US" sz="2800">
                  <a:solidFill>
                    <a:srgbClr val="333399"/>
                  </a:solidFill>
                  <a:ea typeface="黑体" pitchFamily="2" charset="-122"/>
                </a:rPr>
                <a:t>都经过这条链路</a:t>
              </a:r>
            </a:p>
          </p:txBody>
        </p:sp>
        <p:sp>
          <p:nvSpPr>
            <p:cNvPr id="558409" name="Line 329"/>
            <p:cNvSpPr>
              <a:spLocks noChangeShapeType="1"/>
            </p:cNvSpPr>
            <p:nvPr/>
          </p:nvSpPr>
          <p:spPr bwMode="auto">
            <a:xfrm flipV="1">
              <a:off x="3334" y="2750"/>
              <a:ext cx="0" cy="589"/>
            </a:xfrm>
            <a:prstGeom prst="line">
              <a:avLst/>
            </a:prstGeom>
            <a:noFill/>
            <a:ln w="76200">
              <a:solidFill>
                <a:srgbClr val="333399"/>
              </a:solidFill>
              <a:round/>
              <a:headEnd/>
              <a:tailEnd type="triangle" w="med" len="med"/>
            </a:ln>
            <a:effectLst/>
          </p:spPr>
          <p:txBody>
            <a:bodyPr/>
            <a:lstStyle/>
            <a:p>
              <a:endParaRPr lang="zh-CN" altLang="en-US"/>
            </a:p>
          </p:txBody>
        </p:sp>
      </p:grpSp>
      <p:sp>
        <p:nvSpPr>
          <p:cNvPr id="306" name="灯片编号占位符 305"/>
          <p:cNvSpPr>
            <a:spLocks noGrp="1"/>
          </p:cNvSpPr>
          <p:nvPr>
            <p:ph type="sldNum" sz="quarter" idx="12"/>
          </p:nvPr>
        </p:nvSpPr>
        <p:spPr/>
        <p:txBody>
          <a:bodyPr/>
          <a:lstStyle/>
          <a:p>
            <a:fld id="{045B55CD-77B8-4BF0-A51A-42C2BCEA6244}" type="slidenum">
              <a:rPr lang="en-US" altLang="zh-CN" smtClean="0"/>
              <a:pPr/>
              <a:t>72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4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558407"/>
                                        </p:tgtEl>
                                        <p:attrNameLst>
                                          <p:attrName>style.visibility</p:attrName>
                                        </p:attrNameLst>
                                      </p:cBhvr>
                                      <p:to>
                                        <p:strVal val="visible"/>
                                      </p:to>
                                    </p:set>
                                  </p:childTnLst>
                                </p:cTn>
                              </p:par>
                            </p:childTnLst>
                          </p:cTn>
                        </p:par>
                        <p:par>
                          <p:cTn id="10" fill="hold">
                            <p:stCondLst>
                              <p:cond delay="1000"/>
                            </p:stCondLst>
                            <p:childTnLst>
                              <p:par>
                                <p:cTn id="11" presetID="35" presetClass="emph" presetSubtype="0" repeatCount="3000" fill="hold" nodeType="afterEffect">
                                  <p:stCondLst>
                                    <p:cond delay="500"/>
                                  </p:stCondLst>
                                  <p:childTnLst>
                                    <p:anim calcmode="discrete" valueType="str">
                                      <p:cBhvr>
                                        <p:cTn id="12" dur="1000" fill="hold"/>
                                        <p:tgtEl>
                                          <p:spTgt spid="55840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2178" name="Rectangle 2"/>
          <p:cNvSpPr>
            <a:spLocks noGrp="1" noChangeArrowheads="1"/>
          </p:cNvSpPr>
          <p:nvPr>
            <p:ph type="title" idx="4294967295"/>
          </p:nvPr>
        </p:nvSpPr>
        <p:spPr>
          <a:xfrm>
            <a:off x="755650" y="503238"/>
            <a:ext cx="7793038" cy="622300"/>
          </a:xfrm>
        </p:spPr>
        <p:txBody>
          <a:bodyPr/>
          <a:lstStyle/>
          <a:p>
            <a:pPr algn="ctr"/>
            <a:r>
              <a:rPr lang="zh-CN" altLang="en-US" sz="4000"/>
              <a:t>使用高速缓存的情况</a:t>
            </a:r>
          </a:p>
        </p:txBody>
      </p:sp>
      <p:grpSp>
        <p:nvGrpSpPr>
          <p:cNvPr id="562182" name="Group 6"/>
          <p:cNvGrpSpPr>
            <a:grpSpLocks/>
          </p:cNvGrpSpPr>
          <p:nvPr/>
        </p:nvGrpSpPr>
        <p:grpSpPr bwMode="auto">
          <a:xfrm>
            <a:off x="250825" y="3494088"/>
            <a:ext cx="3454400" cy="2570162"/>
            <a:chOff x="912" y="768"/>
            <a:chExt cx="2400" cy="1584"/>
          </a:xfrm>
        </p:grpSpPr>
        <p:sp>
          <p:nvSpPr>
            <p:cNvPr id="562183" name="Oval 7"/>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562184" name="Oval 8"/>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562185" name="Oval 9"/>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562186" name="Oval 10"/>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562187" name="Oval 11"/>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562188" name="Oval 12"/>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562189" name="Oval 13"/>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562190" name="Oval 14"/>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562191" name="Oval 15"/>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562192" name="Group 16"/>
            <p:cNvGrpSpPr>
              <a:grpSpLocks/>
            </p:cNvGrpSpPr>
            <p:nvPr/>
          </p:nvGrpSpPr>
          <p:grpSpPr bwMode="auto">
            <a:xfrm>
              <a:off x="912" y="768"/>
              <a:ext cx="2386" cy="1553"/>
              <a:chOff x="912" y="768"/>
              <a:chExt cx="2386" cy="1553"/>
            </a:xfrm>
          </p:grpSpPr>
          <p:sp>
            <p:nvSpPr>
              <p:cNvPr id="562193" name="Oval 17"/>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562194" name="Oval 18"/>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562195" name="Oval 19"/>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562196" name="Oval 20"/>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562197" name="Oval 21"/>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562198" name="Oval 22"/>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562199" name="Oval 23"/>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562200" name="Oval 24"/>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562201" name="Oval 25"/>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aphicFrame>
        <p:nvGraphicFramePr>
          <p:cNvPr id="562202" name="Object 26"/>
          <p:cNvGraphicFramePr>
            <a:graphicFrameLocks noChangeAspect="1"/>
          </p:cNvGraphicFramePr>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562228" name="VISIO" r:id="rId4" imgW="1689840" imgH="964440" progId="Visio.Drawing.11">
                  <p:embed/>
                </p:oleObj>
              </mc:Choice>
              <mc:Fallback>
                <p:oleObj name="VISIO" r:id="rId4" imgW="1689840" imgH="964440" progId="Visio.Drawing.11">
                  <p:embed/>
                  <p:pic>
                    <p:nvPicPr>
                      <p:cNvPr id="0"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62203" name="Line 27"/>
          <p:cNvSpPr>
            <a:spLocks noChangeShapeType="1"/>
          </p:cNvSpPr>
          <p:nvPr/>
        </p:nvSpPr>
        <p:spPr bwMode="auto">
          <a:xfrm>
            <a:off x="3735388" y="4779963"/>
            <a:ext cx="2524125" cy="0"/>
          </a:xfrm>
          <a:prstGeom prst="line">
            <a:avLst/>
          </a:prstGeom>
          <a:noFill/>
          <a:ln w="38100">
            <a:solidFill>
              <a:srgbClr val="333399"/>
            </a:solidFill>
            <a:round/>
            <a:headEnd/>
            <a:tailEnd/>
          </a:ln>
          <a:effectLst/>
        </p:spPr>
        <p:txBody>
          <a:bodyPr/>
          <a:lstStyle/>
          <a:p>
            <a:endParaRPr lang="zh-CN" altLang="en-US"/>
          </a:p>
        </p:txBody>
      </p:sp>
      <p:sp>
        <p:nvSpPr>
          <p:cNvPr id="562204" name="Line 28"/>
          <p:cNvSpPr>
            <a:spLocks noChangeShapeType="1"/>
          </p:cNvSpPr>
          <p:nvPr/>
        </p:nvSpPr>
        <p:spPr bwMode="auto">
          <a:xfrm>
            <a:off x="7637463" y="5289550"/>
            <a:ext cx="649287" cy="542925"/>
          </a:xfrm>
          <a:prstGeom prst="line">
            <a:avLst/>
          </a:prstGeom>
          <a:noFill/>
          <a:ln w="28575">
            <a:solidFill>
              <a:srgbClr val="333399"/>
            </a:solidFill>
            <a:round/>
            <a:headEnd/>
            <a:tailEnd/>
          </a:ln>
        </p:spPr>
        <p:txBody>
          <a:bodyPr/>
          <a:lstStyle/>
          <a:p>
            <a:endParaRPr lang="zh-CN" altLang="en-US"/>
          </a:p>
        </p:txBody>
      </p:sp>
      <p:sp>
        <p:nvSpPr>
          <p:cNvPr id="562205" name="Line 29"/>
          <p:cNvSpPr>
            <a:spLocks noChangeShapeType="1"/>
          </p:cNvSpPr>
          <p:nvPr/>
        </p:nvSpPr>
        <p:spPr bwMode="auto">
          <a:xfrm>
            <a:off x="8012113" y="5010150"/>
            <a:ext cx="520700" cy="115888"/>
          </a:xfrm>
          <a:prstGeom prst="line">
            <a:avLst/>
          </a:prstGeom>
          <a:noFill/>
          <a:ln w="28575">
            <a:solidFill>
              <a:srgbClr val="333399"/>
            </a:solidFill>
            <a:round/>
            <a:headEnd/>
            <a:tailEnd/>
          </a:ln>
        </p:spPr>
        <p:txBody>
          <a:bodyPr/>
          <a:lstStyle/>
          <a:p>
            <a:endParaRPr lang="zh-CN" altLang="en-US"/>
          </a:p>
        </p:txBody>
      </p:sp>
      <p:sp>
        <p:nvSpPr>
          <p:cNvPr id="562206" name="Line 30"/>
          <p:cNvSpPr>
            <a:spLocks noChangeShapeType="1"/>
          </p:cNvSpPr>
          <p:nvPr/>
        </p:nvSpPr>
        <p:spPr bwMode="auto">
          <a:xfrm flipV="1">
            <a:off x="8040688" y="4329113"/>
            <a:ext cx="492125" cy="153987"/>
          </a:xfrm>
          <a:prstGeom prst="line">
            <a:avLst/>
          </a:prstGeom>
          <a:noFill/>
          <a:ln w="28575">
            <a:solidFill>
              <a:srgbClr val="333399"/>
            </a:solidFill>
            <a:round/>
            <a:headEnd/>
            <a:tailEnd/>
          </a:ln>
        </p:spPr>
        <p:txBody>
          <a:bodyPr/>
          <a:lstStyle/>
          <a:p>
            <a:endParaRPr lang="zh-CN" altLang="en-US"/>
          </a:p>
        </p:txBody>
      </p:sp>
      <p:sp>
        <p:nvSpPr>
          <p:cNvPr id="562207" name="Line 31"/>
          <p:cNvSpPr>
            <a:spLocks noChangeShapeType="1"/>
          </p:cNvSpPr>
          <p:nvPr/>
        </p:nvSpPr>
        <p:spPr bwMode="auto">
          <a:xfrm flipV="1">
            <a:off x="7607300" y="3709988"/>
            <a:ext cx="679450" cy="595312"/>
          </a:xfrm>
          <a:prstGeom prst="line">
            <a:avLst/>
          </a:prstGeom>
          <a:noFill/>
          <a:ln w="28575">
            <a:solidFill>
              <a:srgbClr val="333399"/>
            </a:solidFill>
            <a:round/>
            <a:headEnd/>
            <a:tailEnd/>
          </a:ln>
        </p:spPr>
        <p:txBody>
          <a:bodyPr/>
          <a:lstStyle/>
          <a:p>
            <a:endParaRPr lang="zh-CN" altLang="en-US"/>
          </a:p>
        </p:txBody>
      </p:sp>
      <p:grpSp>
        <p:nvGrpSpPr>
          <p:cNvPr id="562209" name="Group 33"/>
          <p:cNvGrpSpPr>
            <a:grpSpLocks/>
          </p:cNvGrpSpPr>
          <p:nvPr/>
        </p:nvGrpSpPr>
        <p:grpSpPr bwMode="auto">
          <a:xfrm>
            <a:off x="8399463" y="3984625"/>
            <a:ext cx="393700" cy="661988"/>
            <a:chOff x="4486" y="2730"/>
            <a:chExt cx="217" cy="339"/>
          </a:xfrm>
        </p:grpSpPr>
        <p:grpSp>
          <p:nvGrpSpPr>
            <p:cNvPr id="562210" name="Group 34"/>
            <p:cNvGrpSpPr>
              <a:grpSpLocks/>
            </p:cNvGrpSpPr>
            <p:nvPr/>
          </p:nvGrpSpPr>
          <p:grpSpPr bwMode="auto">
            <a:xfrm>
              <a:off x="4491" y="2736"/>
              <a:ext cx="212" cy="333"/>
              <a:chOff x="4491" y="2736"/>
              <a:chExt cx="212" cy="333"/>
            </a:xfrm>
          </p:grpSpPr>
          <p:sp>
            <p:nvSpPr>
              <p:cNvPr id="562211" name="Freeform 35"/>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212" name="Freeform 36"/>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213" name="Freeform 37"/>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214" name="Freeform 38"/>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215" name="Rectangle 39"/>
              <p:cNvSpPr>
                <a:spLocks noChangeArrowheads="1"/>
              </p:cNvSpPr>
              <p:nvPr/>
            </p:nvSpPr>
            <p:spPr bwMode="auto">
              <a:xfrm>
                <a:off x="4491" y="2799"/>
                <a:ext cx="116" cy="270"/>
              </a:xfrm>
              <a:prstGeom prst="rect">
                <a:avLst/>
              </a:prstGeom>
              <a:solidFill>
                <a:srgbClr val="000000"/>
              </a:solidFill>
              <a:ln w="9525">
                <a:noFill/>
                <a:miter lim="800000"/>
                <a:headEnd/>
                <a:tailEnd/>
              </a:ln>
            </p:spPr>
            <p:txBody>
              <a:bodyPr/>
              <a:lstStyle/>
              <a:p>
                <a:endParaRPr lang="zh-CN" altLang="en-US"/>
              </a:p>
            </p:txBody>
          </p:sp>
          <p:sp>
            <p:nvSpPr>
              <p:cNvPr id="562216" name="Rectangle 40"/>
              <p:cNvSpPr>
                <a:spLocks noChangeArrowheads="1"/>
              </p:cNvSpPr>
              <p:nvPr/>
            </p:nvSpPr>
            <p:spPr bwMode="auto">
              <a:xfrm>
                <a:off x="4496" y="2812"/>
                <a:ext cx="66" cy="44"/>
              </a:xfrm>
              <a:prstGeom prst="rect">
                <a:avLst/>
              </a:prstGeom>
              <a:solidFill>
                <a:srgbClr val="000000"/>
              </a:solidFill>
              <a:ln w="9525">
                <a:noFill/>
                <a:miter lim="800000"/>
                <a:headEnd/>
                <a:tailEnd/>
              </a:ln>
            </p:spPr>
            <p:txBody>
              <a:bodyPr/>
              <a:lstStyle/>
              <a:p>
                <a:endParaRPr lang="zh-CN" altLang="en-US"/>
              </a:p>
            </p:txBody>
          </p:sp>
          <p:sp>
            <p:nvSpPr>
              <p:cNvPr id="562217" name="Line 41"/>
              <p:cNvSpPr>
                <a:spLocks noChangeShapeType="1"/>
              </p:cNvSpPr>
              <p:nvPr/>
            </p:nvSpPr>
            <p:spPr bwMode="auto">
              <a:xfrm>
                <a:off x="4501" y="2837"/>
                <a:ext cx="51" cy="1"/>
              </a:xfrm>
              <a:prstGeom prst="line">
                <a:avLst/>
              </a:prstGeom>
              <a:noFill/>
              <a:ln w="15875">
                <a:solidFill>
                  <a:srgbClr val="000000"/>
                </a:solidFill>
                <a:round/>
                <a:headEnd/>
                <a:tailEnd/>
              </a:ln>
            </p:spPr>
            <p:txBody>
              <a:bodyPr/>
              <a:lstStyle/>
              <a:p>
                <a:endParaRPr lang="zh-CN" altLang="en-US"/>
              </a:p>
            </p:txBody>
          </p:sp>
          <p:sp>
            <p:nvSpPr>
              <p:cNvPr id="562218" name="Line 42"/>
              <p:cNvSpPr>
                <a:spLocks noChangeShapeType="1"/>
              </p:cNvSpPr>
              <p:nvPr/>
            </p:nvSpPr>
            <p:spPr bwMode="auto">
              <a:xfrm flipH="1">
                <a:off x="4491" y="3013"/>
                <a:ext cx="116" cy="1"/>
              </a:xfrm>
              <a:prstGeom prst="line">
                <a:avLst/>
              </a:prstGeom>
              <a:noFill/>
              <a:ln w="15875">
                <a:solidFill>
                  <a:srgbClr val="000000"/>
                </a:solidFill>
                <a:round/>
                <a:headEnd/>
                <a:tailEnd/>
              </a:ln>
            </p:spPr>
            <p:txBody>
              <a:bodyPr/>
              <a:lstStyle/>
              <a:p>
                <a:endParaRPr lang="zh-CN" altLang="en-US"/>
              </a:p>
            </p:txBody>
          </p:sp>
          <p:sp>
            <p:nvSpPr>
              <p:cNvPr id="562219" name="Line 43"/>
              <p:cNvSpPr>
                <a:spLocks noChangeShapeType="1"/>
              </p:cNvSpPr>
              <p:nvPr/>
            </p:nvSpPr>
            <p:spPr bwMode="auto">
              <a:xfrm flipH="1">
                <a:off x="4491" y="2900"/>
                <a:ext cx="116" cy="1"/>
              </a:xfrm>
              <a:prstGeom prst="line">
                <a:avLst/>
              </a:prstGeom>
              <a:noFill/>
              <a:ln w="15875">
                <a:solidFill>
                  <a:srgbClr val="000000"/>
                </a:solidFill>
                <a:round/>
                <a:headEnd/>
                <a:tailEnd/>
              </a:ln>
            </p:spPr>
            <p:txBody>
              <a:bodyPr/>
              <a:lstStyle/>
              <a:p>
                <a:endParaRPr lang="zh-CN" altLang="en-US"/>
              </a:p>
            </p:txBody>
          </p:sp>
        </p:grpSp>
        <p:grpSp>
          <p:nvGrpSpPr>
            <p:cNvPr id="562220" name="Group 44"/>
            <p:cNvGrpSpPr>
              <a:grpSpLocks/>
            </p:cNvGrpSpPr>
            <p:nvPr/>
          </p:nvGrpSpPr>
          <p:grpSpPr bwMode="auto">
            <a:xfrm>
              <a:off x="4486" y="2730"/>
              <a:ext cx="212" cy="333"/>
              <a:chOff x="4486" y="2730"/>
              <a:chExt cx="212" cy="333"/>
            </a:xfrm>
          </p:grpSpPr>
          <p:sp>
            <p:nvSpPr>
              <p:cNvPr id="562221" name="Freeform 45"/>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562222" name="Freeform 46"/>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562223" name="Freeform 47"/>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62224" name="Freeform 48"/>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62225" name="Rectangle 49"/>
              <p:cNvSpPr>
                <a:spLocks noChangeArrowheads="1"/>
              </p:cNvSpPr>
              <p:nvPr/>
            </p:nvSpPr>
            <p:spPr bwMode="auto">
              <a:xfrm>
                <a:off x="4486" y="2793"/>
                <a:ext cx="116" cy="270"/>
              </a:xfrm>
              <a:prstGeom prst="rect">
                <a:avLst/>
              </a:prstGeom>
              <a:solidFill>
                <a:srgbClr val="B7B79D"/>
              </a:solidFill>
              <a:ln w="9525">
                <a:noFill/>
                <a:miter lim="800000"/>
                <a:headEnd/>
                <a:tailEnd/>
              </a:ln>
            </p:spPr>
            <p:txBody>
              <a:bodyPr/>
              <a:lstStyle/>
              <a:p>
                <a:endParaRPr lang="zh-CN" altLang="en-US"/>
              </a:p>
            </p:txBody>
          </p:sp>
          <p:sp>
            <p:nvSpPr>
              <p:cNvPr id="562226" name="Rectangle 50"/>
              <p:cNvSpPr>
                <a:spLocks noChangeArrowheads="1"/>
              </p:cNvSpPr>
              <p:nvPr/>
            </p:nvSpPr>
            <p:spPr bwMode="auto">
              <a:xfrm>
                <a:off x="4491" y="2806"/>
                <a:ext cx="66" cy="43"/>
              </a:xfrm>
              <a:prstGeom prst="rect">
                <a:avLst/>
              </a:prstGeom>
              <a:solidFill>
                <a:srgbClr val="7A7A5A"/>
              </a:solidFill>
              <a:ln w="9525">
                <a:noFill/>
                <a:miter lim="800000"/>
                <a:headEnd/>
                <a:tailEnd/>
              </a:ln>
            </p:spPr>
            <p:txBody>
              <a:bodyPr/>
              <a:lstStyle/>
              <a:p>
                <a:endParaRPr lang="zh-CN" altLang="en-US"/>
              </a:p>
            </p:txBody>
          </p:sp>
          <p:sp>
            <p:nvSpPr>
              <p:cNvPr id="562227" name="Line 51"/>
              <p:cNvSpPr>
                <a:spLocks noChangeShapeType="1"/>
              </p:cNvSpPr>
              <p:nvPr/>
            </p:nvSpPr>
            <p:spPr bwMode="auto">
              <a:xfrm>
                <a:off x="4501" y="2824"/>
                <a:ext cx="41" cy="1"/>
              </a:xfrm>
              <a:prstGeom prst="line">
                <a:avLst/>
              </a:prstGeom>
              <a:noFill/>
              <a:ln w="7938">
                <a:solidFill>
                  <a:srgbClr val="313124"/>
                </a:solidFill>
                <a:round/>
                <a:headEnd/>
                <a:tailEnd/>
              </a:ln>
            </p:spPr>
            <p:txBody>
              <a:bodyPr/>
              <a:lstStyle/>
              <a:p>
                <a:endParaRPr lang="zh-CN" altLang="en-US"/>
              </a:p>
            </p:txBody>
          </p:sp>
          <p:sp>
            <p:nvSpPr>
              <p:cNvPr id="562228" name="Line 52"/>
              <p:cNvSpPr>
                <a:spLocks noChangeShapeType="1"/>
              </p:cNvSpPr>
              <p:nvPr/>
            </p:nvSpPr>
            <p:spPr bwMode="auto">
              <a:xfrm flipH="1">
                <a:off x="4491" y="3006"/>
                <a:ext cx="106" cy="1"/>
              </a:xfrm>
              <a:prstGeom prst="line">
                <a:avLst/>
              </a:prstGeom>
              <a:noFill/>
              <a:ln w="7938">
                <a:solidFill>
                  <a:srgbClr val="313124"/>
                </a:solidFill>
                <a:round/>
                <a:headEnd/>
                <a:tailEnd/>
              </a:ln>
            </p:spPr>
            <p:txBody>
              <a:bodyPr/>
              <a:lstStyle/>
              <a:p>
                <a:endParaRPr lang="zh-CN" altLang="en-US"/>
              </a:p>
            </p:txBody>
          </p:sp>
          <p:sp>
            <p:nvSpPr>
              <p:cNvPr id="562229" name="Line 53"/>
              <p:cNvSpPr>
                <a:spLocks noChangeShapeType="1"/>
              </p:cNvSpPr>
              <p:nvPr/>
            </p:nvSpPr>
            <p:spPr bwMode="auto">
              <a:xfrm flipH="1">
                <a:off x="4491" y="2893"/>
                <a:ext cx="106" cy="1"/>
              </a:xfrm>
              <a:prstGeom prst="line">
                <a:avLst/>
              </a:prstGeom>
              <a:noFill/>
              <a:ln w="7938">
                <a:solidFill>
                  <a:srgbClr val="313124"/>
                </a:solidFill>
                <a:round/>
                <a:headEnd/>
                <a:tailEnd/>
              </a:ln>
            </p:spPr>
            <p:txBody>
              <a:bodyPr/>
              <a:lstStyle/>
              <a:p>
                <a:endParaRPr lang="zh-CN" altLang="en-US"/>
              </a:p>
            </p:txBody>
          </p:sp>
        </p:grpSp>
      </p:grpSp>
      <p:grpSp>
        <p:nvGrpSpPr>
          <p:cNvPr id="562230" name="Group 54"/>
          <p:cNvGrpSpPr>
            <a:grpSpLocks/>
          </p:cNvGrpSpPr>
          <p:nvPr/>
        </p:nvGrpSpPr>
        <p:grpSpPr bwMode="auto">
          <a:xfrm>
            <a:off x="8399463" y="4845050"/>
            <a:ext cx="393700" cy="661988"/>
            <a:chOff x="4486" y="3170"/>
            <a:chExt cx="217" cy="339"/>
          </a:xfrm>
        </p:grpSpPr>
        <p:grpSp>
          <p:nvGrpSpPr>
            <p:cNvPr id="562231" name="Group 55"/>
            <p:cNvGrpSpPr>
              <a:grpSpLocks/>
            </p:cNvGrpSpPr>
            <p:nvPr/>
          </p:nvGrpSpPr>
          <p:grpSpPr bwMode="auto">
            <a:xfrm>
              <a:off x="4491" y="3176"/>
              <a:ext cx="212" cy="333"/>
              <a:chOff x="4491" y="3176"/>
              <a:chExt cx="212" cy="333"/>
            </a:xfrm>
          </p:grpSpPr>
          <p:sp>
            <p:nvSpPr>
              <p:cNvPr id="562232" name="Freeform 56"/>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233" name="Freeform 57"/>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234" name="Freeform 58"/>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235" name="Freeform 59"/>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236" name="Rectangle 60"/>
              <p:cNvSpPr>
                <a:spLocks noChangeArrowheads="1"/>
              </p:cNvSpPr>
              <p:nvPr/>
            </p:nvSpPr>
            <p:spPr bwMode="auto">
              <a:xfrm>
                <a:off x="4491" y="3239"/>
                <a:ext cx="116" cy="270"/>
              </a:xfrm>
              <a:prstGeom prst="rect">
                <a:avLst/>
              </a:prstGeom>
              <a:solidFill>
                <a:srgbClr val="000000"/>
              </a:solidFill>
              <a:ln w="9525">
                <a:noFill/>
                <a:miter lim="800000"/>
                <a:headEnd/>
                <a:tailEnd/>
              </a:ln>
            </p:spPr>
            <p:txBody>
              <a:bodyPr/>
              <a:lstStyle/>
              <a:p>
                <a:endParaRPr lang="zh-CN" altLang="en-US"/>
              </a:p>
            </p:txBody>
          </p:sp>
          <p:sp>
            <p:nvSpPr>
              <p:cNvPr id="562237" name="Rectangle 61"/>
              <p:cNvSpPr>
                <a:spLocks noChangeArrowheads="1"/>
              </p:cNvSpPr>
              <p:nvPr/>
            </p:nvSpPr>
            <p:spPr bwMode="auto">
              <a:xfrm>
                <a:off x="4496" y="3251"/>
                <a:ext cx="66" cy="44"/>
              </a:xfrm>
              <a:prstGeom prst="rect">
                <a:avLst/>
              </a:prstGeom>
              <a:solidFill>
                <a:srgbClr val="000000"/>
              </a:solidFill>
              <a:ln w="9525">
                <a:noFill/>
                <a:miter lim="800000"/>
                <a:headEnd/>
                <a:tailEnd/>
              </a:ln>
            </p:spPr>
            <p:txBody>
              <a:bodyPr/>
              <a:lstStyle/>
              <a:p>
                <a:endParaRPr lang="zh-CN" altLang="en-US"/>
              </a:p>
            </p:txBody>
          </p:sp>
          <p:sp>
            <p:nvSpPr>
              <p:cNvPr id="562238" name="Line 62"/>
              <p:cNvSpPr>
                <a:spLocks noChangeShapeType="1"/>
              </p:cNvSpPr>
              <p:nvPr/>
            </p:nvSpPr>
            <p:spPr bwMode="auto">
              <a:xfrm>
                <a:off x="4501" y="3276"/>
                <a:ext cx="51" cy="1"/>
              </a:xfrm>
              <a:prstGeom prst="line">
                <a:avLst/>
              </a:prstGeom>
              <a:noFill/>
              <a:ln w="15875">
                <a:solidFill>
                  <a:srgbClr val="000000"/>
                </a:solidFill>
                <a:round/>
                <a:headEnd/>
                <a:tailEnd/>
              </a:ln>
            </p:spPr>
            <p:txBody>
              <a:bodyPr/>
              <a:lstStyle/>
              <a:p>
                <a:endParaRPr lang="zh-CN" altLang="en-US"/>
              </a:p>
            </p:txBody>
          </p:sp>
          <p:sp>
            <p:nvSpPr>
              <p:cNvPr id="562239" name="Line 63"/>
              <p:cNvSpPr>
                <a:spLocks noChangeShapeType="1"/>
              </p:cNvSpPr>
              <p:nvPr/>
            </p:nvSpPr>
            <p:spPr bwMode="auto">
              <a:xfrm flipH="1">
                <a:off x="4491" y="3452"/>
                <a:ext cx="116" cy="1"/>
              </a:xfrm>
              <a:prstGeom prst="line">
                <a:avLst/>
              </a:prstGeom>
              <a:noFill/>
              <a:ln w="15875">
                <a:solidFill>
                  <a:srgbClr val="000000"/>
                </a:solidFill>
                <a:round/>
                <a:headEnd/>
                <a:tailEnd/>
              </a:ln>
            </p:spPr>
            <p:txBody>
              <a:bodyPr/>
              <a:lstStyle/>
              <a:p>
                <a:endParaRPr lang="zh-CN" altLang="en-US"/>
              </a:p>
            </p:txBody>
          </p:sp>
          <p:sp>
            <p:nvSpPr>
              <p:cNvPr id="562240" name="Line 64"/>
              <p:cNvSpPr>
                <a:spLocks noChangeShapeType="1"/>
              </p:cNvSpPr>
              <p:nvPr/>
            </p:nvSpPr>
            <p:spPr bwMode="auto">
              <a:xfrm flipH="1">
                <a:off x="4491" y="3339"/>
                <a:ext cx="116" cy="1"/>
              </a:xfrm>
              <a:prstGeom prst="line">
                <a:avLst/>
              </a:prstGeom>
              <a:noFill/>
              <a:ln w="15875">
                <a:solidFill>
                  <a:srgbClr val="000000"/>
                </a:solidFill>
                <a:round/>
                <a:headEnd/>
                <a:tailEnd/>
              </a:ln>
            </p:spPr>
            <p:txBody>
              <a:bodyPr/>
              <a:lstStyle/>
              <a:p>
                <a:endParaRPr lang="zh-CN" altLang="en-US"/>
              </a:p>
            </p:txBody>
          </p:sp>
        </p:grpSp>
        <p:grpSp>
          <p:nvGrpSpPr>
            <p:cNvPr id="562241" name="Group 65"/>
            <p:cNvGrpSpPr>
              <a:grpSpLocks/>
            </p:cNvGrpSpPr>
            <p:nvPr/>
          </p:nvGrpSpPr>
          <p:grpSpPr bwMode="auto">
            <a:xfrm>
              <a:off x="4486" y="3170"/>
              <a:ext cx="212" cy="332"/>
              <a:chOff x="4486" y="3170"/>
              <a:chExt cx="212" cy="332"/>
            </a:xfrm>
          </p:grpSpPr>
          <p:sp>
            <p:nvSpPr>
              <p:cNvPr id="562242" name="Freeform 66"/>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562243" name="Freeform 67"/>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562244" name="Freeform 68"/>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562245" name="Freeform 69"/>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562246" name="Rectangle 70"/>
              <p:cNvSpPr>
                <a:spLocks noChangeArrowheads="1"/>
              </p:cNvSpPr>
              <p:nvPr/>
            </p:nvSpPr>
            <p:spPr bwMode="auto">
              <a:xfrm>
                <a:off x="4486" y="3232"/>
                <a:ext cx="116" cy="270"/>
              </a:xfrm>
              <a:prstGeom prst="rect">
                <a:avLst/>
              </a:prstGeom>
              <a:solidFill>
                <a:srgbClr val="B7B79D"/>
              </a:solidFill>
              <a:ln w="9525">
                <a:noFill/>
                <a:miter lim="800000"/>
                <a:headEnd/>
                <a:tailEnd/>
              </a:ln>
            </p:spPr>
            <p:txBody>
              <a:bodyPr/>
              <a:lstStyle/>
              <a:p>
                <a:endParaRPr lang="zh-CN" altLang="en-US"/>
              </a:p>
            </p:txBody>
          </p:sp>
          <p:sp>
            <p:nvSpPr>
              <p:cNvPr id="562247" name="Rectangle 71"/>
              <p:cNvSpPr>
                <a:spLocks noChangeArrowheads="1"/>
              </p:cNvSpPr>
              <p:nvPr/>
            </p:nvSpPr>
            <p:spPr bwMode="auto">
              <a:xfrm>
                <a:off x="4491" y="3245"/>
                <a:ext cx="66" cy="44"/>
              </a:xfrm>
              <a:prstGeom prst="rect">
                <a:avLst/>
              </a:prstGeom>
              <a:solidFill>
                <a:srgbClr val="7A7A5A"/>
              </a:solidFill>
              <a:ln w="9525">
                <a:noFill/>
                <a:miter lim="800000"/>
                <a:headEnd/>
                <a:tailEnd/>
              </a:ln>
            </p:spPr>
            <p:txBody>
              <a:bodyPr/>
              <a:lstStyle/>
              <a:p>
                <a:endParaRPr lang="zh-CN" altLang="en-US"/>
              </a:p>
            </p:txBody>
          </p:sp>
          <p:sp>
            <p:nvSpPr>
              <p:cNvPr id="562248" name="Line 72"/>
              <p:cNvSpPr>
                <a:spLocks noChangeShapeType="1"/>
              </p:cNvSpPr>
              <p:nvPr/>
            </p:nvSpPr>
            <p:spPr bwMode="auto">
              <a:xfrm>
                <a:off x="4501" y="3264"/>
                <a:ext cx="41" cy="1"/>
              </a:xfrm>
              <a:prstGeom prst="line">
                <a:avLst/>
              </a:prstGeom>
              <a:noFill/>
              <a:ln w="7938">
                <a:solidFill>
                  <a:srgbClr val="313124"/>
                </a:solidFill>
                <a:round/>
                <a:headEnd/>
                <a:tailEnd/>
              </a:ln>
            </p:spPr>
            <p:txBody>
              <a:bodyPr/>
              <a:lstStyle/>
              <a:p>
                <a:endParaRPr lang="zh-CN" altLang="en-US"/>
              </a:p>
            </p:txBody>
          </p:sp>
          <p:sp>
            <p:nvSpPr>
              <p:cNvPr id="562249" name="Line 73"/>
              <p:cNvSpPr>
                <a:spLocks noChangeShapeType="1"/>
              </p:cNvSpPr>
              <p:nvPr/>
            </p:nvSpPr>
            <p:spPr bwMode="auto">
              <a:xfrm flipH="1">
                <a:off x="4491" y="3446"/>
                <a:ext cx="106" cy="1"/>
              </a:xfrm>
              <a:prstGeom prst="line">
                <a:avLst/>
              </a:prstGeom>
              <a:noFill/>
              <a:ln w="7938">
                <a:solidFill>
                  <a:srgbClr val="313124"/>
                </a:solidFill>
                <a:round/>
                <a:headEnd/>
                <a:tailEnd/>
              </a:ln>
            </p:spPr>
            <p:txBody>
              <a:bodyPr/>
              <a:lstStyle/>
              <a:p>
                <a:endParaRPr lang="zh-CN" altLang="en-US"/>
              </a:p>
            </p:txBody>
          </p:sp>
          <p:sp>
            <p:nvSpPr>
              <p:cNvPr id="562250" name="Line 74"/>
              <p:cNvSpPr>
                <a:spLocks noChangeShapeType="1"/>
              </p:cNvSpPr>
              <p:nvPr/>
            </p:nvSpPr>
            <p:spPr bwMode="auto">
              <a:xfrm flipH="1">
                <a:off x="4491" y="3333"/>
                <a:ext cx="106" cy="1"/>
              </a:xfrm>
              <a:prstGeom prst="line">
                <a:avLst/>
              </a:prstGeom>
              <a:noFill/>
              <a:ln w="7938">
                <a:solidFill>
                  <a:srgbClr val="313124"/>
                </a:solidFill>
                <a:round/>
                <a:headEnd/>
                <a:tailEnd/>
              </a:ln>
            </p:spPr>
            <p:txBody>
              <a:bodyPr/>
              <a:lstStyle/>
              <a:p>
                <a:endParaRPr lang="zh-CN" altLang="en-US"/>
              </a:p>
            </p:txBody>
          </p:sp>
        </p:grpSp>
      </p:grpSp>
      <p:grpSp>
        <p:nvGrpSpPr>
          <p:cNvPr id="562251" name="Group 75"/>
          <p:cNvGrpSpPr>
            <a:grpSpLocks/>
          </p:cNvGrpSpPr>
          <p:nvPr/>
        </p:nvGrpSpPr>
        <p:grpSpPr bwMode="auto">
          <a:xfrm>
            <a:off x="7989888" y="5518150"/>
            <a:ext cx="390525" cy="661988"/>
            <a:chOff x="4260" y="3515"/>
            <a:chExt cx="216" cy="339"/>
          </a:xfrm>
        </p:grpSpPr>
        <p:grpSp>
          <p:nvGrpSpPr>
            <p:cNvPr id="562252" name="Group 76"/>
            <p:cNvGrpSpPr>
              <a:grpSpLocks/>
            </p:cNvGrpSpPr>
            <p:nvPr/>
          </p:nvGrpSpPr>
          <p:grpSpPr bwMode="auto">
            <a:xfrm>
              <a:off x="4265" y="3521"/>
              <a:ext cx="211" cy="333"/>
              <a:chOff x="4265" y="3521"/>
              <a:chExt cx="211" cy="333"/>
            </a:xfrm>
          </p:grpSpPr>
          <p:sp>
            <p:nvSpPr>
              <p:cNvPr id="562253" name="Freeform 77"/>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254" name="Freeform 78"/>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255" name="Freeform 79"/>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562256" name="Freeform 80"/>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562257" name="Rectangle 81"/>
              <p:cNvSpPr>
                <a:spLocks noChangeArrowheads="1"/>
              </p:cNvSpPr>
              <p:nvPr/>
            </p:nvSpPr>
            <p:spPr bwMode="auto">
              <a:xfrm>
                <a:off x="4265" y="3584"/>
                <a:ext cx="115" cy="270"/>
              </a:xfrm>
              <a:prstGeom prst="rect">
                <a:avLst/>
              </a:prstGeom>
              <a:solidFill>
                <a:srgbClr val="000000"/>
              </a:solidFill>
              <a:ln w="9525">
                <a:noFill/>
                <a:miter lim="800000"/>
                <a:headEnd/>
                <a:tailEnd/>
              </a:ln>
            </p:spPr>
            <p:txBody>
              <a:bodyPr/>
              <a:lstStyle/>
              <a:p>
                <a:endParaRPr lang="zh-CN" altLang="en-US"/>
              </a:p>
            </p:txBody>
          </p:sp>
          <p:sp>
            <p:nvSpPr>
              <p:cNvPr id="562258" name="Rectangle 82"/>
              <p:cNvSpPr>
                <a:spLocks noChangeArrowheads="1"/>
              </p:cNvSpPr>
              <p:nvPr/>
            </p:nvSpPr>
            <p:spPr bwMode="auto">
              <a:xfrm>
                <a:off x="4270" y="3596"/>
                <a:ext cx="65" cy="44"/>
              </a:xfrm>
              <a:prstGeom prst="rect">
                <a:avLst/>
              </a:prstGeom>
              <a:solidFill>
                <a:srgbClr val="000000"/>
              </a:solidFill>
              <a:ln w="9525">
                <a:noFill/>
                <a:miter lim="800000"/>
                <a:headEnd/>
                <a:tailEnd/>
              </a:ln>
            </p:spPr>
            <p:txBody>
              <a:bodyPr/>
              <a:lstStyle/>
              <a:p>
                <a:endParaRPr lang="zh-CN" altLang="en-US"/>
              </a:p>
            </p:txBody>
          </p:sp>
          <p:sp>
            <p:nvSpPr>
              <p:cNvPr id="562259" name="Line 83"/>
              <p:cNvSpPr>
                <a:spLocks noChangeShapeType="1"/>
              </p:cNvSpPr>
              <p:nvPr/>
            </p:nvSpPr>
            <p:spPr bwMode="auto">
              <a:xfrm>
                <a:off x="4275" y="3622"/>
                <a:ext cx="50" cy="1"/>
              </a:xfrm>
              <a:prstGeom prst="line">
                <a:avLst/>
              </a:prstGeom>
              <a:noFill/>
              <a:ln w="15875">
                <a:solidFill>
                  <a:srgbClr val="000000"/>
                </a:solidFill>
                <a:round/>
                <a:headEnd/>
                <a:tailEnd/>
              </a:ln>
            </p:spPr>
            <p:txBody>
              <a:bodyPr/>
              <a:lstStyle/>
              <a:p>
                <a:endParaRPr lang="zh-CN" altLang="en-US"/>
              </a:p>
            </p:txBody>
          </p:sp>
          <p:sp>
            <p:nvSpPr>
              <p:cNvPr id="562260" name="Line 84"/>
              <p:cNvSpPr>
                <a:spLocks noChangeShapeType="1"/>
              </p:cNvSpPr>
              <p:nvPr/>
            </p:nvSpPr>
            <p:spPr bwMode="auto">
              <a:xfrm flipH="1">
                <a:off x="4265" y="3797"/>
                <a:ext cx="115" cy="1"/>
              </a:xfrm>
              <a:prstGeom prst="line">
                <a:avLst/>
              </a:prstGeom>
              <a:noFill/>
              <a:ln w="15875">
                <a:solidFill>
                  <a:srgbClr val="000000"/>
                </a:solidFill>
                <a:round/>
                <a:headEnd/>
                <a:tailEnd/>
              </a:ln>
            </p:spPr>
            <p:txBody>
              <a:bodyPr/>
              <a:lstStyle/>
              <a:p>
                <a:endParaRPr lang="zh-CN" altLang="en-US"/>
              </a:p>
            </p:txBody>
          </p:sp>
          <p:sp>
            <p:nvSpPr>
              <p:cNvPr id="562261" name="Line 85"/>
              <p:cNvSpPr>
                <a:spLocks noChangeShapeType="1"/>
              </p:cNvSpPr>
              <p:nvPr/>
            </p:nvSpPr>
            <p:spPr bwMode="auto">
              <a:xfrm flipH="1">
                <a:off x="4265" y="3684"/>
                <a:ext cx="115" cy="1"/>
              </a:xfrm>
              <a:prstGeom prst="line">
                <a:avLst/>
              </a:prstGeom>
              <a:noFill/>
              <a:ln w="15875">
                <a:solidFill>
                  <a:srgbClr val="000000"/>
                </a:solidFill>
                <a:round/>
                <a:headEnd/>
                <a:tailEnd/>
              </a:ln>
            </p:spPr>
            <p:txBody>
              <a:bodyPr/>
              <a:lstStyle/>
              <a:p>
                <a:endParaRPr lang="zh-CN" altLang="en-US"/>
              </a:p>
            </p:txBody>
          </p:sp>
        </p:grpSp>
        <p:grpSp>
          <p:nvGrpSpPr>
            <p:cNvPr id="562262" name="Group 86"/>
            <p:cNvGrpSpPr>
              <a:grpSpLocks/>
            </p:cNvGrpSpPr>
            <p:nvPr/>
          </p:nvGrpSpPr>
          <p:grpSpPr bwMode="auto">
            <a:xfrm>
              <a:off x="4260" y="3515"/>
              <a:ext cx="211" cy="332"/>
              <a:chOff x="4260" y="3515"/>
              <a:chExt cx="211" cy="332"/>
            </a:xfrm>
          </p:grpSpPr>
          <p:sp>
            <p:nvSpPr>
              <p:cNvPr id="562263" name="Freeform 87"/>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562264" name="Freeform 88"/>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562265" name="Freeform 89"/>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562266" name="Freeform 90"/>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562267" name="Rectangle 91"/>
              <p:cNvSpPr>
                <a:spLocks noChangeArrowheads="1"/>
              </p:cNvSpPr>
              <p:nvPr/>
            </p:nvSpPr>
            <p:spPr bwMode="auto">
              <a:xfrm>
                <a:off x="4260" y="3578"/>
                <a:ext cx="115" cy="269"/>
              </a:xfrm>
              <a:prstGeom prst="rect">
                <a:avLst/>
              </a:prstGeom>
              <a:solidFill>
                <a:srgbClr val="B7B79D"/>
              </a:solidFill>
              <a:ln w="9525">
                <a:noFill/>
                <a:miter lim="800000"/>
                <a:headEnd/>
                <a:tailEnd/>
              </a:ln>
            </p:spPr>
            <p:txBody>
              <a:bodyPr/>
              <a:lstStyle/>
              <a:p>
                <a:endParaRPr lang="zh-CN" altLang="en-US"/>
              </a:p>
            </p:txBody>
          </p:sp>
          <p:sp>
            <p:nvSpPr>
              <p:cNvPr id="562268" name="Rectangle 92"/>
              <p:cNvSpPr>
                <a:spLocks noChangeArrowheads="1"/>
              </p:cNvSpPr>
              <p:nvPr/>
            </p:nvSpPr>
            <p:spPr bwMode="auto">
              <a:xfrm>
                <a:off x="4265" y="3590"/>
                <a:ext cx="65" cy="44"/>
              </a:xfrm>
              <a:prstGeom prst="rect">
                <a:avLst/>
              </a:prstGeom>
              <a:solidFill>
                <a:srgbClr val="7A7A5A"/>
              </a:solidFill>
              <a:ln w="9525">
                <a:noFill/>
                <a:miter lim="800000"/>
                <a:headEnd/>
                <a:tailEnd/>
              </a:ln>
            </p:spPr>
            <p:txBody>
              <a:bodyPr/>
              <a:lstStyle/>
              <a:p>
                <a:endParaRPr lang="zh-CN" altLang="en-US"/>
              </a:p>
            </p:txBody>
          </p:sp>
          <p:sp>
            <p:nvSpPr>
              <p:cNvPr id="562269" name="Line 93"/>
              <p:cNvSpPr>
                <a:spLocks noChangeShapeType="1"/>
              </p:cNvSpPr>
              <p:nvPr/>
            </p:nvSpPr>
            <p:spPr bwMode="auto">
              <a:xfrm>
                <a:off x="4275" y="3609"/>
                <a:ext cx="40" cy="1"/>
              </a:xfrm>
              <a:prstGeom prst="line">
                <a:avLst/>
              </a:prstGeom>
              <a:noFill/>
              <a:ln w="7938">
                <a:solidFill>
                  <a:srgbClr val="313124"/>
                </a:solidFill>
                <a:round/>
                <a:headEnd/>
                <a:tailEnd/>
              </a:ln>
            </p:spPr>
            <p:txBody>
              <a:bodyPr/>
              <a:lstStyle/>
              <a:p>
                <a:endParaRPr lang="zh-CN" altLang="en-US"/>
              </a:p>
            </p:txBody>
          </p:sp>
          <p:sp>
            <p:nvSpPr>
              <p:cNvPr id="562270" name="Line 94"/>
              <p:cNvSpPr>
                <a:spLocks noChangeShapeType="1"/>
              </p:cNvSpPr>
              <p:nvPr/>
            </p:nvSpPr>
            <p:spPr bwMode="auto">
              <a:xfrm flipH="1">
                <a:off x="4265" y="3791"/>
                <a:ext cx="105" cy="1"/>
              </a:xfrm>
              <a:prstGeom prst="line">
                <a:avLst/>
              </a:prstGeom>
              <a:noFill/>
              <a:ln w="7938">
                <a:solidFill>
                  <a:srgbClr val="313124"/>
                </a:solidFill>
                <a:round/>
                <a:headEnd/>
                <a:tailEnd/>
              </a:ln>
            </p:spPr>
            <p:txBody>
              <a:bodyPr/>
              <a:lstStyle/>
              <a:p>
                <a:endParaRPr lang="zh-CN" altLang="en-US"/>
              </a:p>
            </p:txBody>
          </p:sp>
          <p:sp>
            <p:nvSpPr>
              <p:cNvPr id="562271" name="Line 95"/>
              <p:cNvSpPr>
                <a:spLocks noChangeShapeType="1"/>
              </p:cNvSpPr>
              <p:nvPr/>
            </p:nvSpPr>
            <p:spPr bwMode="auto">
              <a:xfrm flipH="1">
                <a:off x="4265" y="3678"/>
                <a:ext cx="105" cy="1"/>
              </a:xfrm>
              <a:prstGeom prst="line">
                <a:avLst/>
              </a:prstGeom>
              <a:noFill/>
              <a:ln w="7938">
                <a:solidFill>
                  <a:srgbClr val="313124"/>
                </a:solidFill>
                <a:round/>
                <a:headEnd/>
                <a:tailEnd/>
              </a:ln>
            </p:spPr>
            <p:txBody>
              <a:bodyPr/>
              <a:lstStyle/>
              <a:p>
                <a:endParaRPr lang="zh-CN" altLang="en-US"/>
              </a:p>
            </p:txBody>
          </p:sp>
        </p:grpSp>
      </p:grpSp>
      <p:sp>
        <p:nvSpPr>
          <p:cNvPr id="562272" name="Rectangle 96"/>
          <p:cNvSpPr>
            <a:spLocks noChangeArrowheads="1"/>
          </p:cNvSpPr>
          <p:nvPr/>
        </p:nvSpPr>
        <p:spPr bwMode="auto">
          <a:xfrm>
            <a:off x="2109788" y="3444875"/>
            <a:ext cx="30162" cy="2598738"/>
          </a:xfrm>
          <a:prstGeom prst="rect">
            <a:avLst/>
          </a:prstGeom>
          <a:solidFill>
            <a:srgbClr val="000000"/>
          </a:solidFill>
          <a:ln w="28575">
            <a:solidFill>
              <a:srgbClr val="333399"/>
            </a:solidFill>
            <a:miter lim="800000"/>
            <a:headEnd/>
            <a:tailEnd/>
          </a:ln>
        </p:spPr>
        <p:txBody>
          <a:bodyPr/>
          <a:lstStyle/>
          <a:p>
            <a:endParaRPr lang="zh-CN" altLang="en-US"/>
          </a:p>
        </p:txBody>
      </p:sp>
      <p:sp>
        <p:nvSpPr>
          <p:cNvPr id="562273" name="Line 97"/>
          <p:cNvSpPr>
            <a:spLocks noChangeShapeType="1"/>
          </p:cNvSpPr>
          <p:nvPr/>
        </p:nvSpPr>
        <p:spPr bwMode="auto">
          <a:xfrm>
            <a:off x="1303338" y="3825875"/>
            <a:ext cx="820737" cy="3175"/>
          </a:xfrm>
          <a:prstGeom prst="line">
            <a:avLst/>
          </a:prstGeom>
          <a:noFill/>
          <a:ln w="28575">
            <a:solidFill>
              <a:srgbClr val="333399"/>
            </a:solidFill>
            <a:round/>
            <a:headEnd/>
            <a:tailEnd/>
          </a:ln>
        </p:spPr>
        <p:txBody>
          <a:bodyPr/>
          <a:lstStyle/>
          <a:p>
            <a:endParaRPr lang="zh-CN" altLang="en-US"/>
          </a:p>
        </p:txBody>
      </p:sp>
      <p:sp>
        <p:nvSpPr>
          <p:cNvPr id="562274" name="Line 98"/>
          <p:cNvSpPr>
            <a:spLocks noChangeShapeType="1"/>
          </p:cNvSpPr>
          <p:nvPr/>
        </p:nvSpPr>
        <p:spPr bwMode="auto">
          <a:xfrm>
            <a:off x="1549400" y="4535488"/>
            <a:ext cx="574675" cy="1587"/>
          </a:xfrm>
          <a:prstGeom prst="line">
            <a:avLst/>
          </a:prstGeom>
          <a:noFill/>
          <a:ln w="28575">
            <a:solidFill>
              <a:srgbClr val="333399"/>
            </a:solidFill>
            <a:round/>
            <a:headEnd/>
            <a:tailEnd/>
          </a:ln>
        </p:spPr>
        <p:txBody>
          <a:bodyPr/>
          <a:lstStyle/>
          <a:p>
            <a:endParaRPr lang="zh-CN" altLang="en-US"/>
          </a:p>
        </p:txBody>
      </p:sp>
      <p:sp>
        <p:nvSpPr>
          <p:cNvPr id="562275" name="Line 99"/>
          <p:cNvSpPr>
            <a:spLocks noChangeShapeType="1"/>
          </p:cNvSpPr>
          <p:nvPr/>
        </p:nvSpPr>
        <p:spPr bwMode="auto">
          <a:xfrm>
            <a:off x="890588" y="5037138"/>
            <a:ext cx="1233487" cy="3175"/>
          </a:xfrm>
          <a:prstGeom prst="line">
            <a:avLst/>
          </a:prstGeom>
          <a:noFill/>
          <a:ln w="28575">
            <a:solidFill>
              <a:srgbClr val="333399"/>
            </a:solidFill>
            <a:round/>
            <a:headEnd/>
            <a:tailEnd/>
          </a:ln>
        </p:spPr>
        <p:txBody>
          <a:bodyPr/>
          <a:lstStyle/>
          <a:p>
            <a:endParaRPr lang="zh-CN" altLang="en-US"/>
          </a:p>
        </p:txBody>
      </p:sp>
      <p:sp>
        <p:nvSpPr>
          <p:cNvPr id="562276" name="Line 100"/>
          <p:cNvSpPr>
            <a:spLocks noChangeShapeType="1"/>
          </p:cNvSpPr>
          <p:nvPr/>
        </p:nvSpPr>
        <p:spPr bwMode="auto">
          <a:xfrm>
            <a:off x="1384300" y="5654675"/>
            <a:ext cx="739775" cy="3175"/>
          </a:xfrm>
          <a:prstGeom prst="line">
            <a:avLst/>
          </a:prstGeom>
          <a:noFill/>
          <a:ln w="28575">
            <a:solidFill>
              <a:srgbClr val="333399"/>
            </a:solidFill>
            <a:round/>
            <a:headEnd/>
            <a:tailEnd/>
          </a:ln>
        </p:spPr>
        <p:txBody>
          <a:bodyPr/>
          <a:lstStyle/>
          <a:p>
            <a:endParaRPr lang="zh-CN" altLang="en-US"/>
          </a:p>
        </p:txBody>
      </p:sp>
      <p:sp>
        <p:nvSpPr>
          <p:cNvPr id="562277" name="Line 101"/>
          <p:cNvSpPr>
            <a:spLocks noChangeShapeType="1"/>
          </p:cNvSpPr>
          <p:nvPr/>
        </p:nvSpPr>
        <p:spPr bwMode="auto">
          <a:xfrm>
            <a:off x="2124075" y="5832475"/>
            <a:ext cx="411163" cy="3175"/>
          </a:xfrm>
          <a:prstGeom prst="line">
            <a:avLst/>
          </a:prstGeom>
          <a:noFill/>
          <a:ln w="28575">
            <a:solidFill>
              <a:srgbClr val="333399"/>
            </a:solidFill>
            <a:round/>
            <a:headEnd/>
            <a:tailEnd/>
          </a:ln>
        </p:spPr>
        <p:txBody>
          <a:bodyPr/>
          <a:lstStyle/>
          <a:p>
            <a:endParaRPr lang="zh-CN" altLang="en-US"/>
          </a:p>
        </p:txBody>
      </p:sp>
      <p:sp>
        <p:nvSpPr>
          <p:cNvPr id="562515" name="Line 339"/>
          <p:cNvSpPr>
            <a:spLocks noChangeShapeType="1"/>
          </p:cNvSpPr>
          <p:nvPr/>
        </p:nvSpPr>
        <p:spPr bwMode="auto">
          <a:xfrm flipV="1">
            <a:off x="2916238" y="4868863"/>
            <a:ext cx="719137" cy="647700"/>
          </a:xfrm>
          <a:prstGeom prst="line">
            <a:avLst/>
          </a:prstGeom>
          <a:noFill/>
          <a:ln w="28575">
            <a:solidFill>
              <a:srgbClr val="333399"/>
            </a:solidFill>
            <a:round/>
            <a:headEnd/>
            <a:tailEnd/>
          </a:ln>
          <a:effectLst/>
        </p:spPr>
        <p:txBody>
          <a:bodyPr/>
          <a:lstStyle/>
          <a:p>
            <a:endParaRPr lang="zh-CN" altLang="en-US"/>
          </a:p>
        </p:txBody>
      </p:sp>
      <p:sp>
        <p:nvSpPr>
          <p:cNvPr id="562278" name="Line 102"/>
          <p:cNvSpPr>
            <a:spLocks noChangeShapeType="1"/>
          </p:cNvSpPr>
          <p:nvPr/>
        </p:nvSpPr>
        <p:spPr bwMode="auto">
          <a:xfrm>
            <a:off x="2124075" y="4772025"/>
            <a:ext cx="1398588" cy="1588"/>
          </a:xfrm>
          <a:prstGeom prst="line">
            <a:avLst/>
          </a:prstGeom>
          <a:noFill/>
          <a:ln w="28575">
            <a:solidFill>
              <a:srgbClr val="333399"/>
            </a:solidFill>
            <a:round/>
            <a:headEnd/>
            <a:tailEnd/>
          </a:ln>
        </p:spPr>
        <p:txBody>
          <a:bodyPr/>
          <a:lstStyle/>
          <a:p>
            <a:endParaRPr lang="zh-CN" altLang="en-US"/>
          </a:p>
        </p:txBody>
      </p:sp>
      <p:grpSp>
        <p:nvGrpSpPr>
          <p:cNvPr id="562279" name="Group 103"/>
          <p:cNvGrpSpPr>
            <a:grpSpLocks/>
          </p:cNvGrpSpPr>
          <p:nvPr/>
        </p:nvGrpSpPr>
        <p:grpSpPr bwMode="auto">
          <a:xfrm>
            <a:off x="3375025" y="4576763"/>
            <a:ext cx="560388" cy="374650"/>
            <a:chOff x="2154" y="3033"/>
            <a:chExt cx="309" cy="192"/>
          </a:xfrm>
        </p:grpSpPr>
        <p:sp>
          <p:nvSpPr>
            <p:cNvPr id="562280" name="Oval 104"/>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562281" name="Rectangle 105"/>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562282" name="Rectangle 106"/>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562283" name="Oval 107"/>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562284" name="Group 108"/>
            <p:cNvGrpSpPr>
              <a:grpSpLocks/>
            </p:cNvGrpSpPr>
            <p:nvPr/>
          </p:nvGrpSpPr>
          <p:grpSpPr bwMode="auto">
            <a:xfrm>
              <a:off x="2201" y="3046"/>
              <a:ext cx="214" cy="86"/>
              <a:chOff x="2201" y="3046"/>
              <a:chExt cx="214" cy="86"/>
            </a:xfrm>
          </p:grpSpPr>
          <p:grpSp>
            <p:nvGrpSpPr>
              <p:cNvPr id="562285" name="Group 109"/>
              <p:cNvGrpSpPr>
                <a:grpSpLocks/>
              </p:cNvGrpSpPr>
              <p:nvPr/>
            </p:nvGrpSpPr>
            <p:grpSpPr bwMode="auto">
              <a:xfrm>
                <a:off x="2201" y="3046"/>
                <a:ext cx="212" cy="84"/>
                <a:chOff x="2201" y="3046"/>
                <a:chExt cx="212" cy="84"/>
              </a:xfrm>
            </p:grpSpPr>
            <p:sp>
              <p:nvSpPr>
                <p:cNvPr id="562286" name="Freeform 110"/>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562287" name="Freeform 111"/>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562288" name="Freeform 112"/>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562289" name="Freeform 113"/>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562290" name="Freeform 114"/>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562291" name="Freeform 115"/>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562292" name="Freeform 116"/>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sp>
              <p:nvSpPr>
                <p:cNvPr id="562293" name="Freeform 117"/>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grpSp>
          <p:grpSp>
            <p:nvGrpSpPr>
              <p:cNvPr id="562294" name="Group 118"/>
              <p:cNvGrpSpPr>
                <a:grpSpLocks/>
              </p:cNvGrpSpPr>
              <p:nvPr/>
            </p:nvGrpSpPr>
            <p:grpSpPr bwMode="auto">
              <a:xfrm>
                <a:off x="2203" y="3048"/>
                <a:ext cx="212" cy="84"/>
                <a:chOff x="2203" y="3048"/>
                <a:chExt cx="212" cy="84"/>
              </a:xfrm>
            </p:grpSpPr>
            <p:sp>
              <p:nvSpPr>
                <p:cNvPr id="562295" name="Freeform 119"/>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62296" name="Freeform 120"/>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62297" name="Freeform 121"/>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562298" name="Freeform 122"/>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562299" name="Freeform 123"/>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562300" name="Freeform 124"/>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562301" name="Freeform 125"/>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sp>
              <p:nvSpPr>
                <p:cNvPr id="562302" name="Freeform 126"/>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grpSp>
        </p:grpSp>
        <p:sp>
          <p:nvSpPr>
            <p:cNvPr id="562303" name="Line 127"/>
            <p:cNvSpPr>
              <a:spLocks noChangeShapeType="1"/>
            </p:cNvSpPr>
            <p:nvPr/>
          </p:nvSpPr>
          <p:spPr bwMode="auto">
            <a:xfrm>
              <a:off x="2154" y="3088"/>
              <a:ext cx="1" cy="80"/>
            </a:xfrm>
            <a:prstGeom prst="line">
              <a:avLst/>
            </a:prstGeom>
            <a:noFill/>
            <a:ln w="3175">
              <a:solidFill>
                <a:srgbClr val="AAE6FF"/>
              </a:solidFill>
              <a:round/>
              <a:headEnd/>
              <a:tailEnd/>
            </a:ln>
          </p:spPr>
          <p:txBody>
            <a:bodyPr/>
            <a:lstStyle/>
            <a:p>
              <a:endParaRPr lang="zh-CN" altLang="en-US"/>
            </a:p>
          </p:txBody>
        </p:sp>
        <p:sp>
          <p:nvSpPr>
            <p:cNvPr id="562304" name="Line 128"/>
            <p:cNvSpPr>
              <a:spLocks noChangeShapeType="1"/>
            </p:cNvSpPr>
            <p:nvPr/>
          </p:nvSpPr>
          <p:spPr bwMode="auto">
            <a:xfrm>
              <a:off x="2462" y="3088"/>
              <a:ext cx="1" cy="80"/>
            </a:xfrm>
            <a:prstGeom prst="line">
              <a:avLst/>
            </a:prstGeom>
            <a:noFill/>
            <a:ln w="3175">
              <a:solidFill>
                <a:srgbClr val="AAE6FF"/>
              </a:solidFill>
              <a:round/>
              <a:headEnd/>
              <a:tailEnd/>
            </a:ln>
          </p:spPr>
          <p:txBody>
            <a:bodyPr/>
            <a:lstStyle/>
            <a:p>
              <a:endParaRPr lang="zh-CN" altLang="en-US"/>
            </a:p>
          </p:txBody>
        </p:sp>
      </p:grpSp>
      <p:grpSp>
        <p:nvGrpSpPr>
          <p:cNvPr id="562305" name="Group 129"/>
          <p:cNvGrpSpPr>
            <a:grpSpLocks/>
          </p:cNvGrpSpPr>
          <p:nvPr/>
        </p:nvGrpSpPr>
        <p:grpSpPr bwMode="auto">
          <a:xfrm>
            <a:off x="1139825" y="3363913"/>
            <a:ext cx="514350" cy="517525"/>
            <a:chOff x="921" y="2412"/>
            <a:chExt cx="284" cy="265"/>
          </a:xfrm>
        </p:grpSpPr>
        <p:grpSp>
          <p:nvGrpSpPr>
            <p:cNvPr id="562306" name="Group 130"/>
            <p:cNvGrpSpPr>
              <a:grpSpLocks/>
            </p:cNvGrpSpPr>
            <p:nvPr/>
          </p:nvGrpSpPr>
          <p:grpSpPr bwMode="auto">
            <a:xfrm>
              <a:off x="928" y="2417"/>
              <a:ext cx="277" cy="260"/>
              <a:chOff x="928" y="2417"/>
              <a:chExt cx="277" cy="260"/>
            </a:xfrm>
          </p:grpSpPr>
          <p:sp>
            <p:nvSpPr>
              <p:cNvPr id="562307" name="Freeform 131"/>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562308" name="Freeform 132"/>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562309" name="Freeform 133"/>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562310" name="Freeform 134"/>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562311" name="Rectangle 135"/>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562312" name="Rectangle 136"/>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562313" name="Rectangle 137"/>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562314" name="Line 138"/>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562315" name="Group 139"/>
              <p:cNvGrpSpPr>
                <a:grpSpLocks/>
              </p:cNvGrpSpPr>
              <p:nvPr/>
            </p:nvGrpSpPr>
            <p:grpSpPr bwMode="auto">
              <a:xfrm>
                <a:off x="928" y="2639"/>
                <a:ext cx="277" cy="38"/>
                <a:chOff x="928" y="2639"/>
                <a:chExt cx="277" cy="38"/>
              </a:xfrm>
            </p:grpSpPr>
            <p:sp>
              <p:nvSpPr>
                <p:cNvPr id="562316" name="Freeform 140"/>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562317" name="Freeform 141"/>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562318" name="Rectangle 142"/>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562319" name="Group 143"/>
            <p:cNvGrpSpPr>
              <a:grpSpLocks/>
            </p:cNvGrpSpPr>
            <p:nvPr/>
          </p:nvGrpSpPr>
          <p:grpSpPr bwMode="auto">
            <a:xfrm>
              <a:off x="921" y="2412"/>
              <a:ext cx="277" cy="261"/>
              <a:chOff x="921" y="2412"/>
              <a:chExt cx="277" cy="261"/>
            </a:xfrm>
          </p:grpSpPr>
          <p:sp>
            <p:nvSpPr>
              <p:cNvPr id="562320" name="Freeform 144"/>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562321" name="Freeform 145"/>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562322" name="Freeform 146"/>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62323" name="Freeform 147"/>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62324" name="Rectangle 148"/>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562325" name="Rectangle 149"/>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562326" name="Rectangle 150"/>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562327" name="Line 151"/>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562328" name="Group 152"/>
              <p:cNvGrpSpPr>
                <a:grpSpLocks/>
              </p:cNvGrpSpPr>
              <p:nvPr/>
            </p:nvGrpSpPr>
            <p:grpSpPr bwMode="auto">
              <a:xfrm>
                <a:off x="921" y="2635"/>
                <a:ext cx="277" cy="38"/>
                <a:chOff x="921" y="2635"/>
                <a:chExt cx="277" cy="38"/>
              </a:xfrm>
            </p:grpSpPr>
            <p:sp>
              <p:nvSpPr>
                <p:cNvPr id="562329" name="Freeform 153"/>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562330" name="Freeform 154"/>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562331" name="Rectangle 155"/>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grpSp>
        <p:nvGrpSpPr>
          <p:cNvPr id="562332" name="Group 156"/>
          <p:cNvGrpSpPr>
            <a:grpSpLocks/>
          </p:cNvGrpSpPr>
          <p:nvPr/>
        </p:nvGrpSpPr>
        <p:grpSpPr bwMode="auto">
          <a:xfrm>
            <a:off x="1277938" y="4073525"/>
            <a:ext cx="511175" cy="517525"/>
            <a:chOff x="997" y="2775"/>
            <a:chExt cx="282" cy="265"/>
          </a:xfrm>
        </p:grpSpPr>
        <p:grpSp>
          <p:nvGrpSpPr>
            <p:cNvPr id="562333" name="Group 157"/>
            <p:cNvGrpSpPr>
              <a:grpSpLocks/>
            </p:cNvGrpSpPr>
            <p:nvPr/>
          </p:nvGrpSpPr>
          <p:grpSpPr bwMode="auto">
            <a:xfrm>
              <a:off x="1004" y="2779"/>
              <a:ext cx="275" cy="261"/>
              <a:chOff x="1004" y="2779"/>
              <a:chExt cx="275" cy="261"/>
            </a:xfrm>
          </p:grpSpPr>
          <p:sp>
            <p:nvSpPr>
              <p:cNvPr id="562334" name="Freeform 158"/>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62335" name="Freeform 159"/>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62336" name="Freeform 160"/>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562337" name="Freeform 161"/>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562338" name="Rectangle 162"/>
              <p:cNvSpPr>
                <a:spLocks noChangeArrowheads="1"/>
              </p:cNvSpPr>
              <p:nvPr/>
            </p:nvSpPr>
            <p:spPr bwMode="auto">
              <a:xfrm>
                <a:off x="1050" y="2797"/>
                <a:ext cx="183" cy="132"/>
              </a:xfrm>
              <a:prstGeom prst="rect">
                <a:avLst/>
              </a:prstGeom>
              <a:solidFill>
                <a:srgbClr val="000000"/>
              </a:solidFill>
              <a:ln w="9525">
                <a:noFill/>
                <a:miter lim="800000"/>
                <a:headEnd/>
                <a:tailEnd/>
              </a:ln>
            </p:spPr>
            <p:txBody>
              <a:bodyPr/>
              <a:lstStyle/>
              <a:p>
                <a:endParaRPr lang="zh-CN" altLang="en-US"/>
              </a:p>
            </p:txBody>
          </p:sp>
          <p:sp>
            <p:nvSpPr>
              <p:cNvPr id="562339" name="Rectangle 163"/>
              <p:cNvSpPr>
                <a:spLocks noChangeArrowheads="1"/>
              </p:cNvSpPr>
              <p:nvPr/>
            </p:nvSpPr>
            <p:spPr bwMode="auto">
              <a:xfrm>
                <a:off x="1013" y="2938"/>
                <a:ext cx="258" cy="59"/>
              </a:xfrm>
              <a:prstGeom prst="rect">
                <a:avLst/>
              </a:prstGeom>
              <a:solidFill>
                <a:srgbClr val="000000"/>
              </a:solidFill>
              <a:ln w="9525">
                <a:noFill/>
                <a:miter lim="800000"/>
                <a:headEnd/>
                <a:tailEnd/>
              </a:ln>
            </p:spPr>
            <p:txBody>
              <a:bodyPr/>
              <a:lstStyle/>
              <a:p>
                <a:endParaRPr lang="zh-CN" altLang="en-US"/>
              </a:p>
            </p:txBody>
          </p:sp>
          <p:sp>
            <p:nvSpPr>
              <p:cNvPr id="562340" name="Rectangle 164"/>
              <p:cNvSpPr>
                <a:spLocks noChangeArrowheads="1"/>
              </p:cNvSpPr>
              <p:nvPr/>
            </p:nvSpPr>
            <p:spPr bwMode="auto">
              <a:xfrm>
                <a:off x="1067" y="2813"/>
                <a:ext cx="149" cy="101"/>
              </a:xfrm>
              <a:prstGeom prst="rect">
                <a:avLst/>
              </a:prstGeom>
              <a:solidFill>
                <a:srgbClr val="000000"/>
              </a:solidFill>
              <a:ln w="9525">
                <a:noFill/>
                <a:miter lim="800000"/>
                <a:headEnd/>
                <a:tailEnd/>
              </a:ln>
            </p:spPr>
            <p:txBody>
              <a:bodyPr/>
              <a:lstStyle/>
              <a:p>
                <a:endParaRPr lang="zh-CN" altLang="en-US"/>
              </a:p>
            </p:txBody>
          </p:sp>
          <p:sp>
            <p:nvSpPr>
              <p:cNvPr id="562341" name="Line 165"/>
              <p:cNvSpPr>
                <a:spLocks noChangeShapeType="1"/>
              </p:cNvSpPr>
              <p:nvPr/>
            </p:nvSpPr>
            <p:spPr bwMode="auto">
              <a:xfrm flipH="1">
                <a:off x="1189" y="2961"/>
                <a:ext cx="61" cy="1"/>
              </a:xfrm>
              <a:prstGeom prst="line">
                <a:avLst/>
              </a:prstGeom>
              <a:noFill/>
              <a:ln w="7938">
                <a:solidFill>
                  <a:srgbClr val="000000"/>
                </a:solidFill>
                <a:round/>
                <a:headEnd/>
                <a:tailEnd/>
              </a:ln>
            </p:spPr>
            <p:txBody>
              <a:bodyPr/>
              <a:lstStyle/>
              <a:p>
                <a:endParaRPr lang="zh-CN" altLang="en-US"/>
              </a:p>
            </p:txBody>
          </p:sp>
          <p:grpSp>
            <p:nvGrpSpPr>
              <p:cNvPr id="562342" name="Group 166"/>
              <p:cNvGrpSpPr>
                <a:grpSpLocks/>
              </p:cNvGrpSpPr>
              <p:nvPr/>
            </p:nvGrpSpPr>
            <p:grpSpPr bwMode="auto">
              <a:xfrm>
                <a:off x="1004" y="3002"/>
                <a:ext cx="275" cy="38"/>
                <a:chOff x="1004" y="3002"/>
                <a:chExt cx="275" cy="38"/>
              </a:xfrm>
            </p:grpSpPr>
            <p:sp>
              <p:nvSpPr>
                <p:cNvPr id="562343" name="Freeform 167"/>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62344" name="Freeform 168"/>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62345" name="Rectangle 169"/>
                <p:cNvSpPr>
                  <a:spLocks noChangeArrowheads="1"/>
                </p:cNvSpPr>
                <p:nvPr/>
              </p:nvSpPr>
              <p:spPr bwMode="auto">
                <a:xfrm>
                  <a:off x="1006" y="3029"/>
                  <a:ext cx="271" cy="11"/>
                </a:xfrm>
                <a:prstGeom prst="rect">
                  <a:avLst/>
                </a:prstGeom>
                <a:solidFill>
                  <a:srgbClr val="000000"/>
                </a:solidFill>
                <a:ln w="9525">
                  <a:noFill/>
                  <a:miter lim="800000"/>
                  <a:headEnd/>
                  <a:tailEnd/>
                </a:ln>
              </p:spPr>
              <p:txBody>
                <a:bodyPr/>
                <a:lstStyle/>
                <a:p>
                  <a:endParaRPr lang="zh-CN" altLang="en-US"/>
                </a:p>
              </p:txBody>
            </p:sp>
          </p:grpSp>
        </p:grpSp>
        <p:grpSp>
          <p:nvGrpSpPr>
            <p:cNvPr id="562346" name="Group 170"/>
            <p:cNvGrpSpPr>
              <a:grpSpLocks/>
            </p:cNvGrpSpPr>
            <p:nvPr/>
          </p:nvGrpSpPr>
          <p:grpSpPr bwMode="auto">
            <a:xfrm>
              <a:off x="997" y="2775"/>
              <a:ext cx="275" cy="260"/>
              <a:chOff x="997" y="2775"/>
              <a:chExt cx="275" cy="260"/>
            </a:xfrm>
          </p:grpSpPr>
          <p:sp>
            <p:nvSpPr>
              <p:cNvPr id="562347" name="Freeform 171"/>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62348" name="Freeform 172"/>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62349" name="Freeform 173"/>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62350" name="Freeform 174"/>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62351" name="Rectangle 175"/>
              <p:cNvSpPr>
                <a:spLocks noChangeArrowheads="1"/>
              </p:cNvSpPr>
              <p:nvPr/>
            </p:nvSpPr>
            <p:spPr bwMode="auto">
              <a:xfrm>
                <a:off x="1043" y="2792"/>
                <a:ext cx="184" cy="132"/>
              </a:xfrm>
              <a:prstGeom prst="rect">
                <a:avLst/>
              </a:prstGeom>
              <a:solidFill>
                <a:srgbClr val="B7B79D"/>
              </a:solidFill>
              <a:ln w="9525">
                <a:noFill/>
                <a:miter lim="800000"/>
                <a:headEnd/>
                <a:tailEnd/>
              </a:ln>
            </p:spPr>
            <p:txBody>
              <a:bodyPr/>
              <a:lstStyle/>
              <a:p>
                <a:endParaRPr lang="zh-CN" altLang="en-US"/>
              </a:p>
            </p:txBody>
          </p:sp>
          <p:sp>
            <p:nvSpPr>
              <p:cNvPr id="562352" name="Rectangle 176"/>
              <p:cNvSpPr>
                <a:spLocks noChangeArrowheads="1"/>
              </p:cNvSpPr>
              <p:nvPr/>
            </p:nvSpPr>
            <p:spPr bwMode="auto">
              <a:xfrm>
                <a:off x="1006" y="2934"/>
                <a:ext cx="258" cy="58"/>
              </a:xfrm>
              <a:prstGeom prst="rect">
                <a:avLst/>
              </a:prstGeom>
              <a:solidFill>
                <a:srgbClr val="B7B79D"/>
              </a:solidFill>
              <a:ln w="9525">
                <a:noFill/>
                <a:miter lim="800000"/>
                <a:headEnd/>
                <a:tailEnd/>
              </a:ln>
            </p:spPr>
            <p:txBody>
              <a:bodyPr/>
              <a:lstStyle/>
              <a:p>
                <a:endParaRPr lang="zh-CN" altLang="en-US"/>
              </a:p>
            </p:txBody>
          </p:sp>
          <p:sp>
            <p:nvSpPr>
              <p:cNvPr id="562353" name="Rectangle 177"/>
              <p:cNvSpPr>
                <a:spLocks noChangeArrowheads="1"/>
              </p:cNvSpPr>
              <p:nvPr/>
            </p:nvSpPr>
            <p:spPr bwMode="auto">
              <a:xfrm>
                <a:off x="1060" y="2808"/>
                <a:ext cx="150" cy="102"/>
              </a:xfrm>
              <a:prstGeom prst="rect">
                <a:avLst/>
              </a:prstGeom>
              <a:solidFill>
                <a:srgbClr val="FFFFFF"/>
              </a:solidFill>
              <a:ln w="9525">
                <a:noFill/>
                <a:miter lim="800000"/>
                <a:headEnd/>
                <a:tailEnd/>
              </a:ln>
            </p:spPr>
            <p:txBody>
              <a:bodyPr/>
              <a:lstStyle/>
              <a:p>
                <a:endParaRPr lang="zh-CN" altLang="en-US"/>
              </a:p>
            </p:txBody>
          </p:sp>
          <p:sp>
            <p:nvSpPr>
              <p:cNvPr id="562354" name="Line 178"/>
              <p:cNvSpPr>
                <a:spLocks noChangeShapeType="1"/>
              </p:cNvSpPr>
              <p:nvPr/>
            </p:nvSpPr>
            <p:spPr bwMode="auto">
              <a:xfrm flipH="1">
                <a:off x="1182" y="2956"/>
                <a:ext cx="62" cy="1"/>
              </a:xfrm>
              <a:prstGeom prst="line">
                <a:avLst/>
              </a:prstGeom>
              <a:noFill/>
              <a:ln w="7938">
                <a:solidFill>
                  <a:srgbClr val="000000"/>
                </a:solidFill>
                <a:round/>
                <a:headEnd/>
                <a:tailEnd/>
              </a:ln>
            </p:spPr>
            <p:txBody>
              <a:bodyPr/>
              <a:lstStyle/>
              <a:p>
                <a:endParaRPr lang="zh-CN" altLang="en-US"/>
              </a:p>
            </p:txBody>
          </p:sp>
          <p:grpSp>
            <p:nvGrpSpPr>
              <p:cNvPr id="562355" name="Group 179"/>
              <p:cNvGrpSpPr>
                <a:grpSpLocks/>
              </p:cNvGrpSpPr>
              <p:nvPr/>
            </p:nvGrpSpPr>
            <p:grpSpPr bwMode="auto">
              <a:xfrm>
                <a:off x="997" y="2997"/>
                <a:ext cx="275" cy="38"/>
                <a:chOff x="997" y="2997"/>
                <a:chExt cx="275" cy="38"/>
              </a:xfrm>
            </p:grpSpPr>
            <p:sp>
              <p:nvSpPr>
                <p:cNvPr id="562356" name="Freeform 180"/>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62357" name="Freeform 181"/>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62358" name="Rectangle 182"/>
                <p:cNvSpPr>
                  <a:spLocks noChangeArrowheads="1"/>
                </p:cNvSpPr>
                <p:nvPr/>
              </p:nvSpPr>
              <p:spPr bwMode="auto">
                <a:xfrm>
                  <a:off x="999" y="3024"/>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562359" name="Group 183"/>
          <p:cNvGrpSpPr>
            <a:grpSpLocks/>
          </p:cNvGrpSpPr>
          <p:nvPr/>
        </p:nvGrpSpPr>
        <p:grpSpPr bwMode="auto">
          <a:xfrm>
            <a:off x="539750" y="4603750"/>
            <a:ext cx="511175" cy="517525"/>
            <a:chOff x="590" y="3047"/>
            <a:chExt cx="282" cy="265"/>
          </a:xfrm>
        </p:grpSpPr>
        <p:grpSp>
          <p:nvGrpSpPr>
            <p:cNvPr id="562360" name="Group 184"/>
            <p:cNvGrpSpPr>
              <a:grpSpLocks/>
            </p:cNvGrpSpPr>
            <p:nvPr/>
          </p:nvGrpSpPr>
          <p:grpSpPr bwMode="auto">
            <a:xfrm>
              <a:off x="596" y="3051"/>
              <a:ext cx="276" cy="261"/>
              <a:chOff x="596" y="3051"/>
              <a:chExt cx="276" cy="261"/>
            </a:xfrm>
          </p:grpSpPr>
          <p:sp>
            <p:nvSpPr>
              <p:cNvPr id="562361" name="Freeform 185"/>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62362" name="Freeform 186"/>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562363" name="Freeform 187"/>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62364" name="Freeform 188"/>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62365" name="Rectangle 189"/>
              <p:cNvSpPr>
                <a:spLocks noChangeArrowheads="1"/>
              </p:cNvSpPr>
              <p:nvPr/>
            </p:nvSpPr>
            <p:spPr bwMode="auto">
              <a:xfrm>
                <a:off x="642" y="3069"/>
                <a:ext cx="184" cy="132"/>
              </a:xfrm>
              <a:prstGeom prst="rect">
                <a:avLst/>
              </a:prstGeom>
              <a:solidFill>
                <a:srgbClr val="000000"/>
              </a:solidFill>
              <a:ln w="9525">
                <a:noFill/>
                <a:miter lim="800000"/>
                <a:headEnd/>
                <a:tailEnd/>
              </a:ln>
            </p:spPr>
            <p:txBody>
              <a:bodyPr/>
              <a:lstStyle/>
              <a:p>
                <a:endParaRPr lang="zh-CN" altLang="en-US"/>
              </a:p>
            </p:txBody>
          </p:sp>
          <p:sp>
            <p:nvSpPr>
              <p:cNvPr id="562366" name="Rectangle 190"/>
              <p:cNvSpPr>
                <a:spLocks noChangeArrowheads="1"/>
              </p:cNvSpPr>
              <p:nvPr/>
            </p:nvSpPr>
            <p:spPr bwMode="auto">
              <a:xfrm>
                <a:off x="605" y="3210"/>
                <a:ext cx="258" cy="59"/>
              </a:xfrm>
              <a:prstGeom prst="rect">
                <a:avLst/>
              </a:prstGeom>
              <a:solidFill>
                <a:srgbClr val="000000"/>
              </a:solidFill>
              <a:ln w="9525">
                <a:noFill/>
                <a:miter lim="800000"/>
                <a:headEnd/>
                <a:tailEnd/>
              </a:ln>
            </p:spPr>
            <p:txBody>
              <a:bodyPr/>
              <a:lstStyle/>
              <a:p>
                <a:endParaRPr lang="zh-CN" altLang="en-US"/>
              </a:p>
            </p:txBody>
          </p:sp>
          <p:sp>
            <p:nvSpPr>
              <p:cNvPr id="562367" name="Rectangle 191"/>
              <p:cNvSpPr>
                <a:spLocks noChangeArrowheads="1"/>
              </p:cNvSpPr>
              <p:nvPr/>
            </p:nvSpPr>
            <p:spPr bwMode="auto">
              <a:xfrm>
                <a:off x="659" y="3085"/>
                <a:ext cx="150" cy="101"/>
              </a:xfrm>
              <a:prstGeom prst="rect">
                <a:avLst/>
              </a:prstGeom>
              <a:solidFill>
                <a:srgbClr val="000000"/>
              </a:solidFill>
              <a:ln w="9525">
                <a:noFill/>
                <a:miter lim="800000"/>
                <a:headEnd/>
                <a:tailEnd/>
              </a:ln>
            </p:spPr>
            <p:txBody>
              <a:bodyPr/>
              <a:lstStyle/>
              <a:p>
                <a:endParaRPr lang="zh-CN" altLang="en-US"/>
              </a:p>
            </p:txBody>
          </p:sp>
          <p:sp>
            <p:nvSpPr>
              <p:cNvPr id="562368" name="Line 192"/>
              <p:cNvSpPr>
                <a:spLocks noChangeShapeType="1"/>
              </p:cNvSpPr>
              <p:nvPr/>
            </p:nvSpPr>
            <p:spPr bwMode="auto">
              <a:xfrm flipH="1">
                <a:off x="782" y="3233"/>
                <a:ext cx="61" cy="1"/>
              </a:xfrm>
              <a:prstGeom prst="line">
                <a:avLst/>
              </a:prstGeom>
              <a:noFill/>
              <a:ln w="7938">
                <a:solidFill>
                  <a:srgbClr val="000000"/>
                </a:solidFill>
                <a:round/>
                <a:headEnd/>
                <a:tailEnd/>
              </a:ln>
            </p:spPr>
            <p:txBody>
              <a:bodyPr/>
              <a:lstStyle/>
              <a:p>
                <a:endParaRPr lang="zh-CN" altLang="en-US"/>
              </a:p>
            </p:txBody>
          </p:sp>
          <p:grpSp>
            <p:nvGrpSpPr>
              <p:cNvPr id="562369" name="Group 193"/>
              <p:cNvGrpSpPr>
                <a:grpSpLocks/>
              </p:cNvGrpSpPr>
              <p:nvPr/>
            </p:nvGrpSpPr>
            <p:grpSpPr bwMode="auto">
              <a:xfrm>
                <a:off x="596" y="3274"/>
                <a:ext cx="276" cy="38"/>
                <a:chOff x="596" y="3274"/>
                <a:chExt cx="276" cy="38"/>
              </a:xfrm>
            </p:grpSpPr>
            <p:sp>
              <p:nvSpPr>
                <p:cNvPr id="562370" name="Freeform 194"/>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562371" name="Freeform 195"/>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562372" name="Rectangle 196"/>
                <p:cNvSpPr>
                  <a:spLocks noChangeArrowheads="1"/>
                </p:cNvSpPr>
                <p:nvPr/>
              </p:nvSpPr>
              <p:spPr bwMode="auto">
                <a:xfrm>
                  <a:off x="598" y="3301"/>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562373" name="Group 197"/>
            <p:cNvGrpSpPr>
              <a:grpSpLocks/>
            </p:cNvGrpSpPr>
            <p:nvPr/>
          </p:nvGrpSpPr>
          <p:grpSpPr bwMode="auto">
            <a:xfrm>
              <a:off x="590" y="3047"/>
              <a:ext cx="275" cy="260"/>
              <a:chOff x="590" y="3047"/>
              <a:chExt cx="275" cy="260"/>
            </a:xfrm>
          </p:grpSpPr>
          <p:sp>
            <p:nvSpPr>
              <p:cNvPr id="562374" name="Freeform 198"/>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62375" name="Freeform 199"/>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62376" name="Freeform 200"/>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562377" name="Freeform 201"/>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562378" name="Rectangle 202"/>
              <p:cNvSpPr>
                <a:spLocks noChangeArrowheads="1"/>
              </p:cNvSpPr>
              <p:nvPr/>
            </p:nvSpPr>
            <p:spPr bwMode="auto">
              <a:xfrm>
                <a:off x="636" y="3064"/>
                <a:ext cx="183" cy="132"/>
              </a:xfrm>
              <a:prstGeom prst="rect">
                <a:avLst/>
              </a:prstGeom>
              <a:solidFill>
                <a:srgbClr val="B7B79D"/>
              </a:solidFill>
              <a:ln w="9525">
                <a:noFill/>
                <a:miter lim="800000"/>
                <a:headEnd/>
                <a:tailEnd/>
              </a:ln>
            </p:spPr>
            <p:txBody>
              <a:bodyPr/>
              <a:lstStyle/>
              <a:p>
                <a:endParaRPr lang="zh-CN" altLang="en-US"/>
              </a:p>
            </p:txBody>
          </p:sp>
          <p:sp>
            <p:nvSpPr>
              <p:cNvPr id="562379" name="Rectangle 203"/>
              <p:cNvSpPr>
                <a:spLocks noChangeArrowheads="1"/>
              </p:cNvSpPr>
              <p:nvPr/>
            </p:nvSpPr>
            <p:spPr bwMode="auto">
              <a:xfrm>
                <a:off x="598" y="3206"/>
                <a:ext cx="258" cy="58"/>
              </a:xfrm>
              <a:prstGeom prst="rect">
                <a:avLst/>
              </a:prstGeom>
              <a:solidFill>
                <a:srgbClr val="B7B79D"/>
              </a:solidFill>
              <a:ln w="9525">
                <a:noFill/>
                <a:miter lim="800000"/>
                <a:headEnd/>
                <a:tailEnd/>
              </a:ln>
            </p:spPr>
            <p:txBody>
              <a:bodyPr/>
              <a:lstStyle/>
              <a:p>
                <a:endParaRPr lang="zh-CN" altLang="en-US"/>
              </a:p>
            </p:txBody>
          </p:sp>
          <p:sp>
            <p:nvSpPr>
              <p:cNvPr id="562380" name="Rectangle 204"/>
              <p:cNvSpPr>
                <a:spLocks noChangeArrowheads="1"/>
              </p:cNvSpPr>
              <p:nvPr/>
            </p:nvSpPr>
            <p:spPr bwMode="auto">
              <a:xfrm>
                <a:off x="653" y="3080"/>
                <a:ext cx="149" cy="102"/>
              </a:xfrm>
              <a:prstGeom prst="rect">
                <a:avLst/>
              </a:prstGeom>
              <a:solidFill>
                <a:srgbClr val="FFFFFF"/>
              </a:solidFill>
              <a:ln w="9525">
                <a:noFill/>
                <a:miter lim="800000"/>
                <a:headEnd/>
                <a:tailEnd/>
              </a:ln>
            </p:spPr>
            <p:txBody>
              <a:bodyPr/>
              <a:lstStyle/>
              <a:p>
                <a:endParaRPr lang="zh-CN" altLang="en-US"/>
              </a:p>
            </p:txBody>
          </p:sp>
          <p:sp>
            <p:nvSpPr>
              <p:cNvPr id="562381" name="Line 205"/>
              <p:cNvSpPr>
                <a:spLocks noChangeShapeType="1"/>
              </p:cNvSpPr>
              <p:nvPr/>
            </p:nvSpPr>
            <p:spPr bwMode="auto">
              <a:xfrm flipH="1">
                <a:off x="775" y="3228"/>
                <a:ext cx="61" cy="1"/>
              </a:xfrm>
              <a:prstGeom prst="line">
                <a:avLst/>
              </a:prstGeom>
              <a:noFill/>
              <a:ln w="7938">
                <a:solidFill>
                  <a:srgbClr val="000000"/>
                </a:solidFill>
                <a:round/>
                <a:headEnd/>
                <a:tailEnd/>
              </a:ln>
            </p:spPr>
            <p:txBody>
              <a:bodyPr/>
              <a:lstStyle/>
              <a:p>
                <a:endParaRPr lang="zh-CN" altLang="en-US"/>
              </a:p>
            </p:txBody>
          </p:sp>
          <p:grpSp>
            <p:nvGrpSpPr>
              <p:cNvPr id="562382" name="Group 206"/>
              <p:cNvGrpSpPr>
                <a:grpSpLocks/>
              </p:cNvGrpSpPr>
              <p:nvPr/>
            </p:nvGrpSpPr>
            <p:grpSpPr bwMode="auto">
              <a:xfrm>
                <a:off x="590" y="3269"/>
                <a:ext cx="275" cy="38"/>
                <a:chOff x="590" y="3269"/>
                <a:chExt cx="275" cy="38"/>
              </a:xfrm>
            </p:grpSpPr>
            <p:sp>
              <p:nvSpPr>
                <p:cNvPr id="562383" name="Freeform 207"/>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62384" name="Freeform 208"/>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62385" name="Rectangle 209"/>
                <p:cNvSpPr>
                  <a:spLocks noChangeArrowheads="1"/>
                </p:cNvSpPr>
                <p:nvPr/>
              </p:nvSpPr>
              <p:spPr bwMode="auto">
                <a:xfrm>
                  <a:off x="591" y="3296"/>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562386" name="Group 210"/>
          <p:cNvGrpSpPr>
            <a:grpSpLocks/>
          </p:cNvGrpSpPr>
          <p:nvPr/>
        </p:nvGrpSpPr>
        <p:grpSpPr bwMode="auto">
          <a:xfrm>
            <a:off x="1112838" y="5226050"/>
            <a:ext cx="509587" cy="517525"/>
            <a:chOff x="906" y="3365"/>
            <a:chExt cx="281" cy="265"/>
          </a:xfrm>
        </p:grpSpPr>
        <p:grpSp>
          <p:nvGrpSpPr>
            <p:cNvPr id="562387" name="Group 211"/>
            <p:cNvGrpSpPr>
              <a:grpSpLocks/>
            </p:cNvGrpSpPr>
            <p:nvPr/>
          </p:nvGrpSpPr>
          <p:grpSpPr bwMode="auto">
            <a:xfrm>
              <a:off x="912" y="3369"/>
              <a:ext cx="275" cy="261"/>
              <a:chOff x="912" y="3369"/>
              <a:chExt cx="275" cy="261"/>
            </a:xfrm>
          </p:grpSpPr>
          <p:sp>
            <p:nvSpPr>
              <p:cNvPr id="562388" name="Freeform 212"/>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562389" name="Freeform 213"/>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562390" name="Freeform 214"/>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62391" name="Freeform 215"/>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562392" name="Rectangle 216"/>
              <p:cNvSpPr>
                <a:spLocks noChangeArrowheads="1"/>
              </p:cNvSpPr>
              <p:nvPr/>
            </p:nvSpPr>
            <p:spPr bwMode="auto">
              <a:xfrm>
                <a:off x="958" y="3387"/>
                <a:ext cx="184" cy="132"/>
              </a:xfrm>
              <a:prstGeom prst="rect">
                <a:avLst/>
              </a:prstGeom>
              <a:solidFill>
                <a:srgbClr val="000000"/>
              </a:solidFill>
              <a:ln w="9525">
                <a:noFill/>
                <a:miter lim="800000"/>
                <a:headEnd/>
                <a:tailEnd/>
              </a:ln>
            </p:spPr>
            <p:txBody>
              <a:bodyPr/>
              <a:lstStyle/>
              <a:p>
                <a:endParaRPr lang="zh-CN" altLang="en-US"/>
              </a:p>
            </p:txBody>
          </p:sp>
          <p:sp>
            <p:nvSpPr>
              <p:cNvPr id="562393" name="Rectangle 217"/>
              <p:cNvSpPr>
                <a:spLocks noChangeArrowheads="1"/>
              </p:cNvSpPr>
              <p:nvPr/>
            </p:nvSpPr>
            <p:spPr bwMode="auto">
              <a:xfrm>
                <a:off x="921" y="3528"/>
                <a:ext cx="258" cy="59"/>
              </a:xfrm>
              <a:prstGeom prst="rect">
                <a:avLst/>
              </a:prstGeom>
              <a:solidFill>
                <a:srgbClr val="000000"/>
              </a:solidFill>
              <a:ln w="9525">
                <a:noFill/>
                <a:miter lim="800000"/>
                <a:headEnd/>
                <a:tailEnd/>
              </a:ln>
            </p:spPr>
            <p:txBody>
              <a:bodyPr/>
              <a:lstStyle/>
              <a:p>
                <a:endParaRPr lang="zh-CN" altLang="en-US"/>
              </a:p>
            </p:txBody>
          </p:sp>
          <p:sp>
            <p:nvSpPr>
              <p:cNvPr id="562394" name="Rectangle 218"/>
              <p:cNvSpPr>
                <a:spLocks noChangeArrowheads="1"/>
              </p:cNvSpPr>
              <p:nvPr/>
            </p:nvSpPr>
            <p:spPr bwMode="auto">
              <a:xfrm>
                <a:off x="975" y="3403"/>
                <a:ext cx="150" cy="102"/>
              </a:xfrm>
              <a:prstGeom prst="rect">
                <a:avLst/>
              </a:prstGeom>
              <a:solidFill>
                <a:srgbClr val="000000"/>
              </a:solidFill>
              <a:ln w="9525">
                <a:noFill/>
                <a:miter lim="800000"/>
                <a:headEnd/>
                <a:tailEnd/>
              </a:ln>
            </p:spPr>
            <p:txBody>
              <a:bodyPr/>
              <a:lstStyle/>
              <a:p>
                <a:endParaRPr lang="zh-CN" altLang="en-US"/>
              </a:p>
            </p:txBody>
          </p:sp>
          <p:sp>
            <p:nvSpPr>
              <p:cNvPr id="562395" name="Line 219"/>
              <p:cNvSpPr>
                <a:spLocks noChangeShapeType="1"/>
              </p:cNvSpPr>
              <p:nvPr/>
            </p:nvSpPr>
            <p:spPr bwMode="auto">
              <a:xfrm flipH="1">
                <a:off x="1097" y="3551"/>
                <a:ext cx="62" cy="1"/>
              </a:xfrm>
              <a:prstGeom prst="line">
                <a:avLst/>
              </a:prstGeom>
              <a:noFill/>
              <a:ln w="7938">
                <a:solidFill>
                  <a:srgbClr val="000000"/>
                </a:solidFill>
                <a:round/>
                <a:headEnd/>
                <a:tailEnd/>
              </a:ln>
            </p:spPr>
            <p:txBody>
              <a:bodyPr/>
              <a:lstStyle/>
              <a:p>
                <a:endParaRPr lang="zh-CN" altLang="en-US"/>
              </a:p>
            </p:txBody>
          </p:sp>
          <p:grpSp>
            <p:nvGrpSpPr>
              <p:cNvPr id="562396" name="Group 220"/>
              <p:cNvGrpSpPr>
                <a:grpSpLocks/>
              </p:cNvGrpSpPr>
              <p:nvPr/>
            </p:nvGrpSpPr>
            <p:grpSpPr bwMode="auto">
              <a:xfrm>
                <a:off x="912" y="3592"/>
                <a:ext cx="275" cy="38"/>
                <a:chOff x="912" y="3592"/>
                <a:chExt cx="275" cy="38"/>
              </a:xfrm>
            </p:grpSpPr>
            <p:sp>
              <p:nvSpPr>
                <p:cNvPr id="562397" name="Freeform 221"/>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62398" name="Freeform 222"/>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562399" name="Rectangle 223"/>
                <p:cNvSpPr>
                  <a:spLocks noChangeArrowheads="1"/>
                </p:cNvSpPr>
                <p:nvPr/>
              </p:nvSpPr>
              <p:spPr bwMode="auto">
                <a:xfrm>
                  <a:off x="914" y="3619"/>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562400" name="Group 224"/>
            <p:cNvGrpSpPr>
              <a:grpSpLocks/>
            </p:cNvGrpSpPr>
            <p:nvPr/>
          </p:nvGrpSpPr>
          <p:grpSpPr bwMode="auto">
            <a:xfrm>
              <a:off x="906" y="3365"/>
              <a:ext cx="275" cy="261"/>
              <a:chOff x="906" y="3365"/>
              <a:chExt cx="275" cy="261"/>
            </a:xfrm>
          </p:grpSpPr>
          <p:sp>
            <p:nvSpPr>
              <p:cNvPr id="562401" name="Freeform 225"/>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62402" name="Freeform 226"/>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562403" name="Freeform 227"/>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62404" name="Freeform 228"/>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562405" name="Rectangle 229"/>
              <p:cNvSpPr>
                <a:spLocks noChangeArrowheads="1"/>
              </p:cNvSpPr>
              <p:nvPr/>
            </p:nvSpPr>
            <p:spPr bwMode="auto">
              <a:xfrm>
                <a:off x="951" y="3382"/>
                <a:ext cx="184" cy="132"/>
              </a:xfrm>
              <a:prstGeom prst="rect">
                <a:avLst/>
              </a:prstGeom>
              <a:solidFill>
                <a:srgbClr val="B7B79D"/>
              </a:solidFill>
              <a:ln w="9525">
                <a:noFill/>
                <a:miter lim="800000"/>
                <a:headEnd/>
                <a:tailEnd/>
              </a:ln>
            </p:spPr>
            <p:txBody>
              <a:bodyPr/>
              <a:lstStyle/>
              <a:p>
                <a:endParaRPr lang="zh-CN" altLang="en-US"/>
              </a:p>
            </p:txBody>
          </p:sp>
          <p:sp>
            <p:nvSpPr>
              <p:cNvPr id="562406" name="Rectangle 230"/>
              <p:cNvSpPr>
                <a:spLocks noChangeArrowheads="1"/>
              </p:cNvSpPr>
              <p:nvPr/>
            </p:nvSpPr>
            <p:spPr bwMode="auto">
              <a:xfrm>
                <a:off x="914" y="3524"/>
                <a:ext cx="258" cy="59"/>
              </a:xfrm>
              <a:prstGeom prst="rect">
                <a:avLst/>
              </a:prstGeom>
              <a:solidFill>
                <a:srgbClr val="B7B79D"/>
              </a:solidFill>
              <a:ln w="9525">
                <a:noFill/>
                <a:miter lim="800000"/>
                <a:headEnd/>
                <a:tailEnd/>
              </a:ln>
            </p:spPr>
            <p:txBody>
              <a:bodyPr/>
              <a:lstStyle/>
              <a:p>
                <a:endParaRPr lang="zh-CN" altLang="en-US"/>
              </a:p>
            </p:txBody>
          </p:sp>
          <p:sp>
            <p:nvSpPr>
              <p:cNvPr id="562407" name="Rectangle 231"/>
              <p:cNvSpPr>
                <a:spLocks noChangeArrowheads="1"/>
              </p:cNvSpPr>
              <p:nvPr/>
            </p:nvSpPr>
            <p:spPr bwMode="auto">
              <a:xfrm>
                <a:off x="968" y="3398"/>
                <a:ext cx="150" cy="102"/>
              </a:xfrm>
              <a:prstGeom prst="rect">
                <a:avLst/>
              </a:prstGeom>
              <a:solidFill>
                <a:srgbClr val="FFFFFF"/>
              </a:solidFill>
              <a:ln w="9525">
                <a:noFill/>
                <a:miter lim="800000"/>
                <a:headEnd/>
                <a:tailEnd/>
              </a:ln>
            </p:spPr>
            <p:txBody>
              <a:bodyPr/>
              <a:lstStyle/>
              <a:p>
                <a:endParaRPr lang="zh-CN" altLang="en-US"/>
              </a:p>
            </p:txBody>
          </p:sp>
          <p:sp>
            <p:nvSpPr>
              <p:cNvPr id="562408" name="Line 232"/>
              <p:cNvSpPr>
                <a:spLocks noChangeShapeType="1"/>
              </p:cNvSpPr>
              <p:nvPr/>
            </p:nvSpPr>
            <p:spPr bwMode="auto">
              <a:xfrm flipH="1">
                <a:off x="1091" y="3546"/>
                <a:ext cx="61" cy="1"/>
              </a:xfrm>
              <a:prstGeom prst="line">
                <a:avLst/>
              </a:prstGeom>
              <a:noFill/>
              <a:ln w="7938">
                <a:solidFill>
                  <a:srgbClr val="000000"/>
                </a:solidFill>
                <a:round/>
                <a:headEnd/>
                <a:tailEnd/>
              </a:ln>
            </p:spPr>
            <p:txBody>
              <a:bodyPr/>
              <a:lstStyle/>
              <a:p>
                <a:endParaRPr lang="zh-CN" altLang="en-US"/>
              </a:p>
            </p:txBody>
          </p:sp>
          <p:grpSp>
            <p:nvGrpSpPr>
              <p:cNvPr id="562409" name="Group 233"/>
              <p:cNvGrpSpPr>
                <a:grpSpLocks/>
              </p:cNvGrpSpPr>
              <p:nvPr/>
            </p:nvGrpSpPr>
            <p:grpSpPr bwMode="auto">
              <a:xfrm>
                <a:off x="906" y="3587"/>
                <a:ext cx="275" cy="39"/>
                <a:chOff x="906" y="3587"/>
                <a:chExt cx="275" cy="39"/>
              </a:xfrm>
            </p:grpSpPr>
            <p:sp>
              <p:nvSpPr>
                <p:cNvPr id="562410" name="Freeform 234"/>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62411" name="Freeform 235"/>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562412" name="Rectangle 236"/>
                <p:cNvSpPr>
                  <a:spLocks noChangeArrowheads="1"/>
                </p:cNvSpPr>
                <p:nvPr/>
              </p:nvSpPr>
              <p:spPr bwMode="auto">
                <a:xfrm>
                  <a:off x="907" y="3614"/>
                  <a:ext cx="272" cy="12"/>
                </a:xfrm>
                <a:prstGeom prst="rect">
                  <a:avLst/>
                </a:prstGeom>
                <a:solidFill>
                  <a:srgbClr val="BAB79D"/>
                </a:solidFill>
                <a:ln w="9525">
                  <a:noFill/>
                  <a:miter lim="800000"/>
                  <a:headEnd/>
                  <a:tailEnd/>
                </a:ln>
              </p:spPr>
              <p:txBody>
                <a:bodyPr/>
                <a:lstStyle/>
                <a:p>
                  <a:endParaRPr lang="zh-CN" altLang="en-US"/>
                </a:p>
              </p:txBody>
            </p:sp>
          </p:grpSp>
        </p:grpSp>
      </p:grpSp>
      <p:grpSp>
        <p:nvGrpSpPr>
          <p:cNvPr id="562413" name="Group 237"/>
          <p:cNvGrpSpPr>
            <a:grpSpLocks/>
          </p:cNvGrpSpPr>
          <p:nvPr/>
        </p:nvGrpSpPr>
        <p:grpSpPr bwMode="auto">
          <a:xfrm>
            <a:off x="2603500" y="5346700"/>
            <a:ext cx="444500" cy="839788"/>
            <a:chOff x="1660" y="3427"/>
            <a:chExt cx="217" cy="339"/>
          </a:xfrm>
        </p:grpSpPr>
        <p:grpSp>
          <p:nvGrpSpPr>
            <p:cNvPr id="562414" name="Group 238"/>
            <p:cNvGrpSpPr>
              <a:grpSpLocks/>
            </p:cNvGrpSpPr>
            <p:nvPr/>
          </p:nvGrpSpPr>
          <p:grpSpPr bwMode="auto">
            <a:xfrm>
              <a:off x="1665" y="3433"/>
              <a:ext cx="212" cy="333"/>
              <a:chOff x="1665" y="3433"/>
              <a:chExt cx="212" cy="333"/>
            </a:xfrm>
          </p:grpSpPr>
          <p:sp>
            <p:nvSpPr>
              <p:cNvPr id="562415" name="Freeform 239"/>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416" name="Freeform 240"/>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562417" name="Freeform 241"/>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418" name="Freeform 242"/>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419" name="Rectangle 243"/>
              <p:cNvSpPr>
                <a:spLocks noChangeArrowheads="1"/>
              </p:cNvSpPr>
              <p:nvPr/>
            </p:nvSpPr>
            <p:spPr bwMode="auto">
              <a:xfrm>
                <a:off x="1665" y="3496"/>
                <a:ext cx="116" cy="270"/>
              </a:xfrm>
              <a:prstGeom prst="rect">
                <a:avLst/>
              </a:prstGeom>
              <a:solidFill>
                <a:srgbClr val="000000"/>
              </a:solidFill>
              <a:ln w="9525">
                <a:noFill/>
                <a:miter lim="800000"/>
                <a:headEnd/>
                <a:tailEnd/>
              </a:ln>
            </p:spPr>
            <p:txBody>
              <a:bodyPr/>
              <a:lstStyle/>
              <a:p>
                <a:endParaRPr lang="zh-CN" altLang="en-US"/>
              </a:p>
            </p:txBody>
          </p:sp>
          <p:sp>
            <p:nvSpPr>
              <p:cNvPr id="562420" name="Rectangle 244"/>
              <p:cNvSpPr>
                <a:spLocks noChangeArrowheads="1"/>
              </p:cNvSpPr>
              <p:nvPr/>
            </p:nvSpPr>
            <p:spPr bwMode="auto">
              <a:xfrm>
                <a:off x="1671" y="3509"/>
                <a:ext cx="65" cy="43"/>
              </a:xfrm>
              <a:prstGeom prst="rect">
                <a:avLst/>
              </a:prstGeom>
              <a:solidFill>
                <a:srgbClr val="000000"/>
              </a:solidFill>
              <a:ln w="9525">
                <a:noFill/>
                <a:miter lim="800000"/>
                <a:headEnd/>
                <a:tailEnd/>
              </a:ln>
            </p:spPr>
            <p:txBody>
              <a:bodyPr/>
              <a:lstStyle/>
              <a:p>
                <a:endParaRPr lang="zh-CN" altLang="en-US"/>
              </a:p>
            </p:txBody>
          </p:sp>
          <p:sp>
            <p:nvSpPr>
              <p:cNvPr id="562421" name="Line 245"/>
              <p:cNvSpPr>
                <a:spLocks noChangeShapeType="1"/>
              </p:cNvSpPr>
              <p:nvPr/>
            </p:nvSpPr>
            <p:spPr bwMode="auto">
              <a:xfrm>
                <a:off x="1676" y="3534"/>
                <a:ext cx="50" cy="1"/>
              </a:xfrm>
              <a:prstGeom prst="line">
                <a:avLst/>
              </a:prstGeom>
              <a:noFill/>
              <a:ln w="15875">
                <a:solidFill>
                  <a:srgbClr val="000000"/>
                </a:solidFill>
                <a:round/>
                <a:headEnd/>
                <a:tailEnd/>
              </a:ln>
            </p:spPr>
            <p:txBody>
              <a:bodyPr/>
              <a:lstStyle/>
              <a:p>
                <a:endParaRPr lang="zh-CN" altLang="en-US"/>
              </a:p>
            </p:txBody>
          </p:sp>
          <p:sp>
            <p:nvSpPr>
              <p:cNvPr id="562422" name="Line 246"/>
              <p:cNvSpPr>
                <a:spLocks noChangeShapeType="1"/>
              </p:cNvSpPr>
              <p:nvPr/>
            </p:nvSpPr>
            <p:spPr bwMode="auto">
              <a:xfrm flipH="1">
                <a:off x="1665" y="3709"/>
                <a:ext cx="116" cy="1"/>
              </a:xfrm>
              <a:prstGeom prst="line">
                <a:avLst/>
              </a:prstGeom>
              <a:noFill/>
              <a:ln w="15875">
                <a:solidFill>
                  <a:srgbClr val="000000"/>
                </a:solidFill>
                <a:round/>
                <a:headEnd/>
                <a:tailEnd/>
              </a:ln>
            </p:spPr>
            <p:txBody>
              <a:bodyPr/>
              <a:lstStyle/>
              <a:p>
                <a:endParaRPr lang="zh-CN" altLang="en-US"/>
              </a:p>
            </p:txBody>
          </p:sp>
          <p:sp>
            <p:nvSpPr>
              <p:cNvPr id="562423" name="Line 247"/>
              <p:cNvSpPr>
                <a:spLocks noChangeShapeType="1"/>
              </p:cNvSpPr>
              <p:nvPr/>
            </p:nvSpPr>
            <p:spPr bwMode="auto">
              <a:xfrm flipH="1">
                <a:off x="1665" y="3596"/>
                <a:ext cx="116" cy="1"/>
              </a:xfrm>
              <a:prstGeom prst="line">
                <a:avLst/>
              </a:prstGeom>
              <a:noFill/>
              <a:ln w="15875">
                <a:solidFill>
                  <a:srgbClr val="000000"/>
                </a:solidFill>
                <a:round/>
                <a:headEnd/>
                <a:tailEnd/>
              </a:ln>
            </p:spPr>
            <p:txBody>
              <a:bodyPr/>
              <a:lstStyle/>
              <a:p>
                <a:endParaRPr lang="zh-CN" altLang="en-US"/>
              </a:p>
            </p:txBody>
          </p:sp>
        </p:grpSp>
        <p:grpSp>
          <p:nvGrpSpPr>
            <p:cNvPr id="562424" name="Group 248"/>
            <p:cNvGrpSpPr>
              <a:grpSpLocks/>
            </p:cNvGrpSpPr>
            <p:nvPr/>
          </p:nvGrpSpPr>
          <p:grpSpPr bwMode="auto">
            <a:xfrm>
              <a:off x="1660" y="3427"/>
              <a:ext cx="212" cy="333"/>
              <a:chOff x="1660" y="3427"/>
              <a:chExt cx="212" cy="333"/>
            </a:xfrm>
          </p:grpSpPr>
          <p:sp>
            <p:nvSpPr>
              <p:cNvPr id="562425" name="Freeform 249"/>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562426" name="Freeform 250"/>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562427" name="Freeform 251"/>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62428" name="Freeform 252"/>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62429" name="Rectangle 253"/>
              <p:cNvSpPr>
                <a:spLocks noChangeArrowheads="1"/>
              </p:cNvSpPr>
              <p:nvPr/>
            </p:nvSpPr>
            <p:spPr bwMode="auto">
              <a:xfrm>
                <a:off x="1660" y="3490"/>
                <a:ext cx="116" cy="270"/>
              </a:xfrm>
              <a:prstGeom prst="rect">
                <a:avLst/>
              </a:prstGeom>
              <a:solidFill>
                <a:srgbClr val="B7B79D"/>
              </a:solidFill>
              <a:ln w="9525">
                <a:noFill/>
                <a:miter lim="800000"/>
                <a:headEnd/>
                <a:tailEnd/>
              </a:ln>
            </p:spPr>
            <p:txBody>
              <a:bodyPr/>
              <a:lstStyle/>
              <a:p>
                <a:endParaRPr lang="zh-CN" altLang="en-US"/>
              </a:p>
            </p:txBody>
          </p:sp>
          <p:sp>
            <p:nvSpPr>
              <p:cNvPr id="562430" name="Rectangle 254"/>
              <p:cNvSpPr>
                <a:spLocks noChangeArrowheads="1"/>
              </p:cNvSpPr>
              <p:nvPr/>
            </p:nvSpPr>
            <p:spPr bwMode="auto">
              <a:xfrm>
                <a:off x="1665" y="3502"/>
                <a:ext cx="66" cy="44"/>
              </a:xfrm>
              <a:prstGeom prst="rect">
                <a:avLst/>
              </a:prstGeom>
              <a:solidFill>
                <a:srgbClr val="7A7A5A"/>
              </a:solidFill>
              <a:ln w="9525">
                <a:noFill/>
                <a:miter lim="800000"/>
                <a:headEnd/>
                <a:tailEnd/>
              </a:ln>
            </p:spPr>
            <p:txBody>
              <a:bodyPr/>
              <a:lstStyle/>
              <a:p>
                <a:endParaRPr lang="zh-CN" altLang="en-US"/>
              </a:p>
            </p:txBody>
          </p:sp>
          <p:sp>
            <p:nvSpPr>
              <p:cNvPr id="562431" name="Line 255"/>
              <p:cNvSpPr>
                <a:spLocks noChangeShapeType="1"/>
              </p:cNvSpPr>
              <p:nvPr/>
            </p:nvSpPr>
            <p:spPr bwMode="auto">
              <a:xfrm>
                <a:off x="1676" y="3521"/>
                <a:ext cx="40" cy="1"/>
              </a:xfrm>
              <a:prstGeom prst="line">
                <a:avLst/>
              </a:prstGeom>
              <a:noFill/>
              <a:ln w="7938">
                <a:solidFill>
                  <a:srgbClr val="313124"/>
                </a:solidFill>
                <a:round/>
                <a:headEnd/>
                <a:tailEnd/>
              </a:ln>
            </p:spPr>
            <p:txBody>
              <a:bodyPr/>
              <a:lstStyle/>
              <a:p>
                <a:endParaRPr lang="zh-CN" altLang="en-US"/>
              </a:p>
            </p:txBody>
          </p:sp>
          <p:sp>
            <p:nvSpPr>
              <p:cNvPr id="562432" name="Line 256"/>
              <p:cNvSpPr>
                <a:spLocks noChangeShapeType="1"/>
              </p:cNvSpPr>
              <p:nvPr/>
            </p:nvSpPr>
            <p:spPr bwMode="auto">
              <a:xfrm flipH="1">
                <a:off x="1665" y="3703"/>
                <a:ext cx="106" cy="1"/>
              </a:xfrm>
              <a:prstGeom prst="line">
                <a:avLst/>
              </a:prstGeom>
              <a:noFill/>
              <a:ln w="7938">
                <a:solidFill>
                  <a:srgbClr val="313124"/>
                </a:solidFill>
                <a:round/>
                <a:headEnd/>
                <a:tailEnd/>
              </a:ln>
            </p:spPr>
            <p:txBody>
              <a:bodyPr/>
              <a:lstStyle/>
              <a:p>
                <a:endParaRPr lang="zh-CN" altLang="en-US"/>
              </a:p>
            </p:txBody>
          </p:sp>
          <p:sp>
            <p:nvSpPr>
              <p:cNvPr id="562433" name="Line 257"/>
              <p:cNvSpPr>
                <a:spLocks noChangeShapeType="1"/>
              </p:cNvSpPr>
              <p:nvPr/>
            </p:nvSpPr>
            <p:spPr bwMode="auto">
              <a:xfrm flipH="1">
                <a:off x="1665" y="3590"/>
                <a:ext cx="106" cy="1"/>
              </a:xfrm>
              <a:prstGeom prst="line">
                <a:avLst/>
              </a:prstGeom>
              <a:noFill/>
              <a:ln w="7938">
                <a:solidFill>
                  <a:srgbClr val="313124"/>
                </a:solidFill>
                <a:round/>
                <a:headEnd/>
                <a:tailEnd/>
              </a:ln>
            </p:spPr>
            <p:txBody>
              <a:bodyPr/>
              <a:lstStyle/>
              <a:p>
                <a:endParaRPr lang="zh-CN" altLang="en-US"/>
              </a:p>
            </p:txBody>
          </p:sp>
        </p:grpSp>
      </p:grpSp>
      <p:sp>
        <p:nvSpPr>
          <p:cNvPr id="562434" name="Rectangle 258"/>
          <p:cNvSpPr>
            <a:spLocks noChangeArrowheads="1"/>
          </p:cNvSpPr>
          <p:nvPr/>
        </p:nvSpPr>
        <p:spPr bwMode="auto">
          <a:xfrm>
            <a:off x="2370138" y="3798888"/>
            <a:ext cx="857250" cy="619125"/>
          </a:xfrm>
          <a:prstGeom prst="rect">
            <a:avLst/>
          </a:prstGeom>
          <a:noFill/>
          <a:ln w="9525">
            <a:noFill/>
            <a:miter lim="800000"/>
            <a:headEnd/>
            <a:tailEnd/>
          </a:ln>
        </p:spPr>
        <p:txBody>
          <a:bodyPr/>
          <a:lstStyle/>
          <a:p>
            <a:endParaRPr lang="zh-CN" altLang="en-US"/>
          </a:p>
        </p:txBody>
      </p:sp>
      <p:sp>
        <p:nvSpPr>
          <p:cNvPr id="562435" name="Rectangle 259"/>
          <p:cNvSpPr>
            <a:spLocks noChangeArrowheads="1"/>
          </p:cNvSpPr>
          <p:nvPr/>
        </p:nvSpPr>
        <p:spPr bwMode="auto">
          <a:xfrm>
            <a:off x="2470150" y="3938588"/>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校园网</a:t>
            </a:r>
          </a:p>
        </p:txBody>
      </p:sp>
      <p:sp>
        <p:nvSpPr>
          <p:cNvPr id="562436" name="Rectangle 260"/>
          <p:cNvSpPr>
            <a:spLocks noChangeArrowheads="1"/>
          </p:cNvSpPr>
          <p:nvPr/>
        </p:nvSpPr>
        <p:spPr bwMode="auto">
          <a:xfrm>
            <a:off x="3192463" y="5832475"/>
            <a:ext cx="1074737" cy="620713"/>
          </a:xfrm>
          <a:prstGeom prst="rect">
            <a:avLst/>
          </a:prstGeom>
          <a:noFill/>
          <a:ln w="9525">
            <a:noFill/>
            <a:miter lim="800000"/>
            <a:headEnd/>
            <a:tailEnd/>
          </a:ln>
        </p:spPr>
        <p:txBody>
          <a:bodyPr/>
          <a:lstStyle/>
          <a:p>
            <a:endParaRPr lang="zh-CN" altLang="en-US"/>
          </a:p>
        </p:txBody>
      </p:sp>
      <p:sp>
        <p:nvSpPr>
          <p:cNvPr id="562437" name="Rectangle 261"/>
          <p:cNvSpPr>
            <a:spLocks noChangeArrowheads="1"/>
          </p:cNvSpPr>
          <p:nvPr/>
        </p:nvSpPr>
        <p:spPr bwMode="auto">
          <a:xfrm>
            <a:off x="3527425" y="5949950"/>
            <a:ext cx="2032000" cy="609600"/>
          </a:xfrm>
          <a:prstGeom prst="rect">
            <a:avLst/>
          </a:prstGeom>
          <a:noFill/>
          <a:ln w="9525">
            <a:noFill/>
            <a:miter lim="800000"/>
            <a:headEnd/>
            <a:tailEnd/>
          </a:ln>
        </p:spPr>
        <p:txBody>
          <a:bodyPr wrap="none" lIns="0" tIns="0" rIns="0" bIns="0">
            <a:spAutoFit/>
          </a:bodyPr>
          <a:lstStyle/>
          <a:p>
            <a:pPr algn="ctr"/>
            <a:r>
              <a:rPr kumimoji="1" lang="zh-CN" altLang="en-US" sz="2000">
                <a:solidFill>
                  <a:srgbClr val="333399"/>
                </a:solidFill>
                <a:latin typeface="Arial" charset="0"/>
                <a:ea typeface="黑体" pitchFamily="2" charset="-122"/>
              </a:rPr>
              <a:t>校园网的高速缓存</a:t>
            </a:r>
          </a:p>
          <a:p>
            <a:pPr algn="ctr"/>
            <a:r>
              <a:rPr kumimoji="1" lang="zh-CN" altLang="en-US" sz="2000">
                <a:solidFill>
                  <a:srgbClr val="333399"/>
                </a:solidFill>
                <a:latin typeface="Arial" charset="0"/>
                <a:ea typeface="黑体" pitchFamily="2" charset="-122"/>
              </a:rPr>
              <a:t>（代理服务器）</a:t>
            </a:r>
          </a:p>
        </p:txBody>
      </p:sp>
      <p:grpSp>
        <p:nvGrpSpPr>
          <p:cNvPr id="562438" name="Group 262"/>
          <p:cNvGrpSpPr>
            <a:grpSpLocks/>
          </p:cNvGrpSpPr>
          <p:nvPr/>
        </p:nvGrpSpPr>
        <p:grpSpPr bwMode="auto">
          <a:xfrm>
            <a:off x="8070850" y="3213100"/>
            <a:ext cx="392113" cy="661988"/>
            <a:chOff x="4305" y="2335"/>
            <a:chExt cx="216" cy="339"/>
          </a:xfrm>
        </p:grpSpPr>
        <p:grpSp>
          <p:nvGrpSpPr>
            <p:cNvPr id="562439" name="Group 263"/>
            <p:cNvGrpSpPr>
              <a:grpSpLocks/>
            </p:cNvGrpSpPr>
            <p:nvPr/>
          </p:nvGrpSpPr>
          <p:grpSpPr bwMode="auto">
            <a:xfrm>
              <a:off x="4310" y="2341"/>
              <a:ext cx="211" cy="333"/>
              <a:chOff x="4310" y="2341"/>
              <a:chExt cx="211" cy="333"/>
            </a:xfrm>
          </p:grpSpPr>
          <p:sp>
            <p:nvSpPr>
              <p:cNvPr id="562440" name="Freeform 264"/>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562441" name="Freeform 265"/>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562442" name="Freeform 266"/>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443" name="Freeform 267"/>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562444" name="Rectangle 268"/>
              <p:cNvSpPr>
                <a:spLocks noChangeArrowheads="1"/>
              </p:cNvSpPr>
              <p:nvPr/>
            </p:nvSpPr>
            <p:spPr bwMode="auto">
              <a:xfrm>
                <a:off x="4310" y="2404"/>
                <a:ext cx="116" cy="270"/>
              </a:xfrm>
              <a:prstGeom prst="rect">
                <a:avLst/>
              </a:prstGeom>
              <a:solidFill>
                <a:srgbClr val="000000"/>
              </a:solidFill>
              <a:ln w="9525">
                <a:noFill/>
                <a:miter lim="800000"/>
                <a:headEnd/>
                <a:tailEnd/>
              </a:ln>
            </p:spPr>
            <p:txBody>
              <a:bodyPr/>
              <a:lstStyle/>
              <a:p>
                <a:endParaRPr lang="zh-CN" altLang="en-US"/>
              </a:p>
            </p:txBody>
          </p:sp>
          <p:sp>
            <p:nvSpPr>
              <p:cNvPr id="562445" name="Rectangle 269"/>
              <p:cNvSpPr>
                <a:spLocks noChangeArrowheads="1"/>
              </p:cNvSpPr>
              <p:nvPr/>
            </p:nvSpPr>
            <p:spPr bwMode="auto">
              <a:xfrm>
                <a:off x="4315" y="2416"/>
                <a:ext cx="65" cy="44"/>
              </a:xfrm>
              <a:prstGeom prst="rect">
                <a:avLst/>
              </a:prstGeom>
              <a:solidFill>
                <a:srgbClr val="000000"/>
              </a:solidFill>
              <a:ln w="9525">
                <a:noFill/>
                <a:miter lim="800000"/>
                <a:headEnd/>
                <a:tailEnd/>
              </a:ln>
            </p:spPr>
            <p:txBody>
              <a:bodyPr/>
              <a:lstStyle/>
              <a:p>
                <a:endParaRPr lang="zh-CN" altLang="en-US"/>
              </a:p>
            </p:txBody>
          </p:sp>
          <p:sp>
            <p:nvSpPr>
              <p:cNvPr id="562446" name="Line 270"/>
              <p:cNvSpPr>
                <a:spLocks noChangeShapeType="1"/>
              </p:cNvSpPr>
              <p:nvPr/>
            </p:nvSpPr>
            <p:spPr bwMode="auto">
              <a:xfrm>
                <a:off x="4320" y="2441"/>
                <a:ext cx="50" cy="1"/>
              </a:xfrm>
              <a:prstGeom prst="line">
                <a:avLst/>
              </a:prstGeom>
              <a:noFill/>
              <a:ln w="15875">
                <a:solidFill>
                  <a:srgbClr val="000000"/>
                </a:solidFill>
                <a:round/>
                <a:headEnd/>
                <a:tailEnd/>
              </a:ln>
            </p:spPr>
            <p:txBody>
              <a:bodyPr/>
              <a:lstStyle/>
              <a:p>
                <a:endParaRPr lang="zh-CN" altLang="en-US"/>
              </a:p>
            </p:txBody>
          </p:sp>
          <p:sp>
            <p:nvSpPr>
              <p:cNvPr id="562447" name="Line 271"/>
              <p:cNvSpPr>
                <a:spLocks noChangeShapeType="1"/>
              </p:cNvSpPr>
              <p:nvPr/>
            </p:nvSpPr>
            <p:spPr bwMode="auto">
              <a:xfrm flipH="1">
                <a:off x="4310" y="2617"/>
                <a:ext cx="116" cy="1"/>
              </a:xfrm>
              <a:prstGeom prst="line">
                <a:avLst/>
              </a:prstGeom>
              <a:noFill/>
              <a:ln w="15875">
                <a:solidFill>
                  <a:srgbClr val="000000"/>
                </a:solidFill>
                <a:round/>
                <a:headEnd/>
                <a:tailEnd/>
              </a:ln>
            </p:spPr>
            <p:txBody>
              <a:bodyPr/>
              <a:lstStyle/>
              <a:p>
                <a:endParaRPr lang="zh-CN" altLang="en-US"/>
              </a:p>
            </p:txBody>
          </p:sp>
          <p:sp>
            <p:nvSpPr>
              <p:cNvPr id="562448" name="Line 272"/>
              <p:cNvSpPr>
                <a:spLocks noChangeShapeType="1"/>
              </p:cNvSpPr>
              <p:nvPr/>
            </p:nvSpPr>
            <p:spPr bwMode="auto">
              <a:xfrm flipH="1">
                <a:off x="4310" y="2504"/>
                <a:ext cx="116" cy="1"/>
              </a:xfrm>
              <a:prstGeom prst="line">
                <a:avLst/>
              </a:prstGeom>
              <a:noFill/>
              <a:ln w="15875">
                <a:solidFill>
                  <a:srgbClr val="000000"/>
                </a:solidFill>
                <a:round/>
                <a:headEnd/>
                <a:tailEnd/>
              </a:ln>
            </p:spPr>
            <p:txBody>
              <a:bodyPr/>
              <a:lstStyle/>
              <a:p>
                <a:endParaRPr lang="zh-CN" altLang="en-US"/>
              </a:p>
            </p:txBody>
          </p:sp>
        </p:grpSp>
        <p:grpSp>
          <p:nvGrpSpPr>
            <p:cNvPr id="562449" name="Group 273"/>
            <p:cNvGrpSpPr>
              <a:grpSpLocks/>
            </p:cNvGrpSpPr>
            <p:nvPr/>
          </p:nvGrpSpPr>
          <p:grpSpPr bwMode="auto">
            <a:xfrm>
              <a:off x="4305" y="2335"/>
              <a:ext cx="211" cy="332"/>
              <a:chOff x="4305" y="2335"/>
              <a:chExt cx="211" cy="332"/>
            </a:xfrm>
          </p:grpSpPr>
          <p:sp>
            <p:nvSpPr>
              <p:cNvPr id="562450" name="Freeform 274"/>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562451" name="Freeform 275"/>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562452" name="Freeform 276"/>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62453" name="Freeform 277"/>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562454" name="Rectangle 278"/>
              <p:cNvSpPr>
                <a:spLocks noChangeArrowheads="1"/>
              </p:cNvSpPr>
              <p:nvPr/>
            </p:nvSpPr>
            <p:spPr bwMode="auto">
              <a:xfrm>
                <a:off x="4305" y="2398"/>
                <a:ext cx="116" cy="269"/>
              </a:xfrm>
              <a:prstGeom prst="rect">
                <a:avLst/>
              </a:prstGeom>
              <a:solidFill>
                <a:srgbClr val="B7B79D"/>
              </a:solidFill>
              <a:ln w="9525">
                <a:noFill/>
                <a:miter lim="800000"/>
                <a:headEnd/>
                <a:tailEnd/>
              </a:ln>
            </p:spPr>
            <p:txBody>
              <a:bodyPr/>
              <a:lstStyle/>
              <a:p>
                <a:endParaRPr lang="zh-CN" altLang="en-US"/>
              </a:p>
            </p:txBody>
          </p:sp>
          <p:sp>
            <p:nvSpPr>
              <p:cNvPr id="562455" name="Rectangle 279"/>
              <p:cNvSpPr>
                <a:spLocks noChangeArrowheads="1"/>
              </p:cNvSpPr>
              <p:nvPr/>
            </p:nvSpPr>
            <p:spPr bwMode="auto">
              <a:xfrm>
                <a:off x="4310" y="2410"/>
                <a:ext cx="65" cy="44"/>
              </a:xfrm>
              <a:prstGeom prst="rect">
                <a:avLst/>
              </a:prstGeom>
              <a:solidFill>
                <a:srgbClr val="7A7A5A"/>
              </a:solidFill>
              <a:ln w="9525">
                <a:noFill/>
                <a:miter lim="800000"/>
                <a:headEnd/>
                <a:tailEnd/>
              </a:ln>
            </p:spPr>
            <p:txBody>
              <a:bodyPr/>
              <a:lstStyle/>
              <a:p>
                <a:endParaRPr lang="zh-CN" altLang="en-US"/>
              </a:p>
            </p:txBody>
          </p:sp>
          <p:sp>
            <p:nvSpPr>
              <p:cNvPr id="562456" name="Line 280"/>
              <p:cNvSpPr>
                <a:spLocks noChangeShapeType="1"/>
              </p:cNvSpPr>
              <p:nvPr/>
            </p:nvSpPr>
            <p:spPr bwMode="auto">
              <a:xfrm>
                <a:off x="4320" y="2429"/>
                <a:ext cx="40" cy="1"/>
              </a:xfrm>
              <a:prstGeom prst="line">
                <a:avLst/>
              </a:prstGeom>
              <a:noFill/>
              <a:ln w="7938">
                <a:solidFill>
                  <a:srgbClr val="313124"/>
                </a:solidFill>
                <a:round/>
                <a:headEnd/>
                <a:tailEnd/>
              </a:ln>
            </p:spPr>
            <p:txBody>
              <a:bodyPr/>
              <a:lstStyle/>
              <a:p>
                <a:endParaRPr lang="zh-CN" altLang="en-US"/>
              </a:p>
            </p:txBody>
          </p:sp>
          <p:sp>
            <p:nvSpPr>
              <p:cNvPr id="562457" name="Line 281"/>
              <p:cNvSpPr>
                <a:spLocks noChangeShapeType="1"/>
              </p:cNvSpPr>
              <p:nvPr/>
            </p:nvSpPr>
            <p:spPr bwMode="auto">
              <a:xfrm flipH="1">
                <a:off x="4310" y="2611"/>
                <a:ext cx="106" cy="1"/>
              </a:xfrm>
              <a:prstGeom prst="line">
                <a:avLst/>
              </a:prstGeom>
              <a:noFill/>
              <a:ln w="7938">
                <a:solidFill>
                  <a:srgbClr val="313124"/>
                </a:solidFill>
                <a:round/>
                <a:headEnd/>
                <a:tailEnd/>
              </a:ln>
            </p:spPr>
            <p:txBody>
              <a:bodyPr/>
              <a:lstStyle/>
              <a:p>
                <a:endParaRPr lang="zh-CN" altLang="en-US"/>
              </a:p>
            </p:txBody>
          </p:sp>
          <p:sp>
            <p:nvSpPr>
              <p:cNvPr id="562458" name="Line 282"/>
              <p:cNvSpPr>
                <a:spLocks noChangeShapeType="1"/>
              </p:cNvSpPr>
              <p:nvPr/>
            </p:nvSpPr>
            <p:spPr bwMode="auto">
              <a:xfrm flipH="1">
                <a:off x="4310" y="2498"/>
                <a:ext cx="106" cy="1"/>
              </a:xfrm>
              <a:prstGeom prst="line">
                <a:avLst/>
              </a:prstGeom>
              <a:noFill/>
              <a:ln w="7938">
                <a:solidFill>
                  <a:srgbClr val="313124"/>
                </a:solidFill>
                <a:round/>
                <a:headEnd/>
                <a:tailEnd/>
              </a:ln>
            </p:spPr>
            <p:txBody>
              <a:bodyPr/>
              <a:lstStyle/>
              <a:p>
                <a:endParaRPr lang="zh-CN" altLang="en-US"/>
              </a:p>
            </p:txBody>
          </p:sp>
        </p:grpSp>
      </p:grpSp>
      <p:sp>
        <p:nvSpPr>
          <p:cNvPr id="562460" name="Rectangle 284"/>
          <p:cNvSpPr>
            <a:spLocks noChangeArrowheads="1"/>
          </p:cNvSpPr>
          <p:nvPr/>
        </p:nvSpPr>
        <p:spPr bwMode="auto">
          <a:xfrm>
            <a:off x="6781800" y="3373438"/>
            <a:ext cx="1268413"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源点服务器</a:t>
            </a:r>
          </a:p>
        </p:txBody>
      </p:sp>
      <p:sp>
        <p:nvSpPr>
          <p:cNvPr id="562461" name="Rectangle 285"/>
          <p:cNvSpPr>
            <a:spLocks noChangeArrowheads="1"/>
          </p:cNvSpPr>
          <p:nvPr/>
        </p:nvSpPr>
        <p:spPr bwMode="auto">
          <a:xfrm>
            <a:off x="4178300" y="4381500"/>
            <a:ext cx="817563" cy="390525"/>
          </a:xfrm>
          <a:prstGeom prst="rect">
            <a:avLst/>
          </a:prstGeom>
          <a:noFill/>
          <a:ln w="9525">
            <a:noFill/>
            <a:miter lim="800000"/>
            <a:headEnd/>
            <a:tailEnd/>
          </a:ln>
        </p:spPr>
        <p:txBody>
          <a:bodyPr/>
          <a:lstStyle/>
          <a:p>
            <a:endParaRPr lang="zh-CN" altLang="en-US"/>
          </a:p>
        </p:txBody>
      </p:sp>
      <p:sp>
        <p:nvSpPr>
          <p:cNvPr id="562462" name="Rectangle 286"/>
          <p:cNvSpPr>
            <a:spLocks noChangeArrowheads="1"/>
          </p:cNvSpPr>
          <p:nvPr/>
        </p:nvSpPr>
        <p:spPr bwMode="auto">
          <a:xfrm>
            <a:off x="4716463" y="4448175"/>
            <a:ext cx="762000"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2 Mb/s</a:t>
            </a:r>
          </a:p>
        </p:txBody>
      </p:sp>
      <p:grpSp>
        <p:nvGrpSpPr>
          <p:cNvPr id="562463" name="Group 287"/>
          <p:cNvGrpSpPr>
            <a:grpSpLocks/>
          </p:cNvGrpSpPr>
          <p:nvPr/>
        </p:nvGrpSpPr>
        <p:grpSpPr bwMode="auto">
          <a:xfrm>
            <a:off x="2863850" y="5832475"/>
            <a:ext cx="522288" cy="260350"/>
            <a:chOff x="1872" y="3676"/>
            <a:chExt cx="227" cy="136"/>
          </a:xfrm>
        </p:grpSpPr>
        <p:sp>
          <p:nvSpPr>
            <p:cNvPr id="562464" name="Line 288"/>
            <p:cNvSpPr>
              <a:spLocks noChangeShapeType="1"/>
            </p:cNvSpPr>
            <p:nvPr/>
          </p:nvSpPr>
          <p:spPr bwMode="auto">
            <a:xfrm>
              <a:off x="1919" y="3702"/>
              <a:ext cx="180" cy="110"/>
            </a:xfrm>
            <a:prstGeom prst="line">
              <a:avLst/>
            </a:prstGeom>
            <a:noFill/>
            <a:ln w="28575">
              <a:solidFill>
                <a:srgbClr val="333399"/>
              </a:solidFill>
              <a:round/>
              <a:headEnd/>
              <a:tailEnd/>
            </a:ln>
          </p:spPr>
          <p:txBody>
            <a:bodyPr/>
            <a:lstStyle/>
            <a:p>
              <a:endParaRPr lang="zh-CN" altLang="en-US"/>
            </a:p>
          </p:txBody>
        </p:sp>
        <p:sp>
          <p:nvSpPr>
            <p:cNvPr id="562465" name="Freeform 289"/>
            <p:cNvSpPr>
              <a:spLocks/>
            </p:cNvSpPr>
            <p:nvPr/>
          </p:nvSpPr>
          <p:spPr bwMode="auto">
            <a:xfrm>
              <a:off x="1872" y="3676"/>
              <a:ext cx="62" cy="47"/>
            </a:xfrm>
            <a:custGeom>
              <a:avLst/>
              <a:gdLst/>
              <a:ahLst/>
              <a:cxnLst>
                <a:cxn ang="0">
                  <a:pos x="62" y="15"/>
                </a:cxn>
                <a:cxn ang="0">
                  <a:pos x="0" y="0"/>
                </a:cxn>
                <a:cxn ang="0">
                  <a:pos x="42" y="47"/>
                </a:cxn>
                <a:cxn ang="0">
                  <a:pos x="62" y="15"/>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headEnd/>
              <a:tailEnd/>
            </a:ln>
          </p:spPr>
          <p:txBody>
            <a:bodyPr/>
            <a:lstStyle/>
            <a:p>
              <a:endParaRPr lang="zh-CN" altLang="en-US"/>
            </a:p>
          </p:txBody>
        </p:sp>
      </p:grpSp>
      <p:grpSp>
        <p:nvGrpSpPr>
          <p:cNvPr id="562466" name="Group 290"/>
          <p:cNvGrpSpPr>
            <a:grpSpLocks/>
          </p:cNvGrpSpPr>
          <p:nvPr/>
        </p:nvGrpSpPr>
        <p:grpSpPr bwMode="auto">
          <a:xfrm>
            <a:off x="6070600" y="4576763"/>
            <a:ext cx="560388" cy="374650"/>
            <a:chOff x="3202" y="3033"/>
            <a:chExt cx="309" cy="192"/>
          </a:xfrm>
        </p:grpSpPr>
        <p:sp>
          <p:nvSpPr>
            <p:cNvPr id="562467" name="Oval 291"/>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562468" name="Rectangle 292"/>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562469" name="Rectangle 293"/>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562470" name="Oval 294"/>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562471" name="Group 295"/>
            <p:cNvGrpSpPr>
              <a:grpSpLocks/>
            </p:cNvGrpSpPr>
            <p:nvPr/>
          </p:nvGrpSpPr>
          <p:grpSpPr bwMode="auto">
            <a:xfrm>
              <a:off x="3249" y="3046"/>
              <a:ext cx="214" cy="86"/>
              <a:chOff x="3249" y="3046"/>
              <a:chExt cx="214" cy="86"/>
            </a:xfrm>
          </p:grpSpPr>
          <p:grpSp>
            <p:nvGrpSpPr>
              <p:cNvPr id="562472" name="Group 296"/>
              <p:cNvGrpSpPr>
                <a:grpSpLocks/>
              </p:cNvGrpSpPr>
              <p:nvPr/>
            </p:nvGrpSpPr>
            <p:grpSpPr bwMode="auto">
              <a:xfrm>
                <a:off x="3249" y="3046"/>
                <a:ext cx="212" cy="84"/>
                <a:chOff x="3249" y="3046"/>
                <a:chExt cx="212" cy="84"/>
              </a:xfrm>
            </p:grpSpPr>
            <p:sp>
              <p:nvSpPr>
                <p:cNvPr id="562473" name="Freeform 297"/>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562474" name="Freeform 298"/>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562475" name="Freeform 299"/>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562476" name="Freeform 300"/>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562477" name="Freeform 301"/>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562478" name="Freeform 302"/>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562479" name="Freeform 303"/>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sp>
              <p:nvSpPr>
                <p:cNvPr id="562480" name="Freeform 304"/>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grpSp>
          <p:grpSp>
            <p:nvGrpSpPr>
              <p:cNvPr id="562481" name="Group 305"/>
              <p:cNvGrpSpPr>
                <a:grpSpLocks/>
              </p:cNvGrpSpPr>
              <p:nvPr/>
            </p:nvGrpSpPr>
            <p:grpSpPr bwMode="auto">
              <a:xfrm>
                <a:off x="3251" y="3048"/>
                <a:ext cx="212" cy="84"/>
                <a:chOff x="3251" y="3048"/>
                <a:chExt cx="212" cy="84"/>
              </a:xfrm>
            </p:grpSpPr>
            <p:sp>
              <p:nvSpPr>
                <p:cNvPr id="562482" name="Freeform 306"/>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62483" name="Freeform 307"/>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562484" name="Freeform 308"/>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562485" name="Freeform 309"/>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562486" name="Freeform 310"/>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562487" name="Freeform 311"/>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562488" name="Freeform 312"/>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sp>
              <p:nvSpPr>
                <p:cNvPr id="562489" name="Freeform 313"/>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grpSp>
        </p:grpSp>
        <p:sp>
          <p:nvSpPr>
            <p:cNvPr id="562490" name="Line 314"/>
            <p:cNvSpPr>
              <a:spLocks noChangeShapeType="1"/>
            </p:cNvSpPr>
            <p:nvPr/>
          </p:nvSpPr>
          <p:spPr bwMode="auto">
            <a:xfrm>
              <a:off x="3202" y="3088"/>
              <a:ext cx="1" cy="80"/>
            </a:xfrm>
            <a:prstGeom prst="line">
              <a:avLst/>
            </a:prstGeom>
            <a:noFill/>
            <a:ln w="3175">
              <a:solidFill>
                <a:srgbClr val="AAE6FF"/>
              </a:solidFill>
              <a:round/>
              <a:headEnd/>
              <a:tailEnd/>
            </a:ln>
          </p:spPr>
          <p:txBody>
            <a:bodyPr/>
            <a:lstStyle/>
            <a:p>
              <a:endParaRPr lang="zh-CN" altLang="en-US"/>
            </a:p>
          </p:txBody>
        </p:sp>
        <p:sp>
          <p:nvSpPr>
            <p:cNvPr id="562491" name="Line 315"/>
            <p:cNvSpPr>
              <a:spLocks noChangeShapeType="1"/>
            </p:cNvSpPr>
            <p:nvPr/>
          </p:nvSpPr>
          <p:spPr bwMode="auto">
            <a:xfrm>
              <a:off x="3510" y="3088"/>
              <a:ext cx="1" cy="80"/>
            </a:xfrm>
            <a:prstGeom prst="line">
              <a:avLst/>
            </a:prstGeom>
            <a:noFill/>
            <a:ln w="3175">
              <a:solidFill>
                <a:srgbClr val="AAE6FF"/>
              </a:solidFill>
              <a:round/>
              <a:headEnd/>
              <a:tailEnd/>
            </a:ln>
          </p:spPr>
          <p:txBody>
            <a:bodyPr/>
            <a:lstStyle/>
            <a:p>
              <a:endParaRPr lang="zh-CN" altLang="en-US"/>
            </a:p>
          </p:txBody>
        </p:sp>
      </p:grpSp>
      <p:sp>
        <p:nvSpPr>
          <p:cNvPr id="562492" name="Rectangle 316"/>
          <p:cNvSpPr>
            <a:spLocks noChangeArrowheads="1"/>
          </p:cNvSpPr>
          <p:nvPr/>
        </p:nvSpPr>
        <p:spPr bwMode="auto">
          <a:xfrm>
            <a:off x="6642100" y="4152900"/>
            <a:ext cx="855663" cy="390525"/>
          </a:xfrm>
          <a:prstGeom prst="rect">
            <a:avLst/>
          </a:prstGeom>
          <a:noFill/>
          <a:ln w="9525">
            <a:noFill/>
            <a:miter lim="800000"/>
            <a:headEnd/>
            <a:tailEnd/>
          </a:ln>
        </p:spPr>
        <p:txBody>
          <a:bodyPr/>
          <a:lstStyle/>
          <a:p>
            <a:endParaRPr lang="zh-CN" altLang="en-US"/>
          </a:p>
        </p:txBody>
      </p:sp>
      <p:sp>
        <p:nvSpPr>
          <p:cNvPr id="562493" name="Rectangle 317"/>
          <p:cNvSpPr>
            <a:spLocks noChangeArrowheads="1"/>
          </p:cNvSpPr>
          <p:nvPr/>
        </p:nvSpPr>
        <p:spPr bwMode="auto">
          <a:xfrm>
            <a:off x="6948488" y="4581525"/>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因特网</a:t>
            </a:r>
          </a:p>
        </p:txBody>
      </p:sp>
      <p:sp>
        <p:nvSpPr>
          <p:cNvPr id="562494" name="Rectangle 318"/>
          <p:cNvSpPr>
            <a:spLocks noChangeArrowheads="1"/>
          </p:cNvSpPr>
          <p:nvPr/>
        </p:nvSpPr>
        <p:spPr bwMode="auto">
          <a:xfrm>
            <a:off x="3686175" y="4240213"/>
            <a:ext cx="384175" cy="366712"/>
          </a:xfrm>
          <a:prstGeom prst="rect">
            <a:avLst/>
          </a:prstGeom>
          <a:noFill/>
          <a:ln w="9525">
            <a:noFill/>
            <a:miter lim="800000"/>
            <a:headEnd/>
            <a:tailEnd/>
          </a:ln>
        </p:spPr>
        <p:txBody>
          <a:bodyPr/>
          <a:lstStyle/>
          <a:p>
            <a:endParaRPr lang="zh-CN" altLang="en-US"/>
          </a:p>
        </p:txBody>
      </p:sp>
      <p:sp>
        <p:nvSpPr>
          <p:cNvPr id="562495" name="Rectangle 319"/>
          <p:cNvSpPr>
            <a:spLocks noChangeArrowheads="1"/>
          </p:cNvSpPr>
          <p:nvPr/>
        </p:nvSpPr>
        <p:spPr bwMode="auto">
          <a:xfrm>
            <a:off x="2863850" y="4948238"/>
            <a:ext cx="417513" cy="365125"/>
          </a:xfrm>
          <a:prstGeom prst="rect">
            <a:avLst/>
          </a:prstGeom>
          <a:noFill/>
          <a:ln w="9525">
            <a:noFill/>
            <a:miter lim="800000"/>
            <a:headEnd/>
            <a:tailEnd/>
          </a:ln>
        </p:spPr>
        <p:txBody>
          <a:bodyPr/>
          <a:lstStyle/>
          <a:p>
            <a:endParaRPr lang="zh-CN" altLang="en-US"/>
          </a:p>
        </p:txBody>
      </p:sp>
      <p:sp>
        <p:nvSpPr>
          <p:cNvPr id="562497" name="Rectangle 321"/>
          <p:cNvSpPr>
            <a:spLocks noChangeArrowheads="1"/>
          </p:cNvSpPr>
          <p:nvPr/>
        </p:nvSpPr>
        <p:spPr bwMode="auto">
          <a:xfrm>
            <a:off x="1708150" y="4594225"/>
            <a:ext cx="419100" cy="365125"/>
          </a:xfrm>
          <a:prstGeom prst="rect">
            <a:avLst/>
          </a:prstGeom>
          <a:noFill/>
          <a:ln w="9525">
            <a:noFill/>
            <a:miter lim="800000"/>
            <a:headEnd/>
            <a:tailEnd/>
          </a:ln>
        </p:spPr>
        <p:txBody>
          <a:bodyPr/>
          <a:lstStyle/>
          <a:p>
            <a:endParaRPr lang="zh-CN" altLang="en-US"/>
          </a:p>
        </p:txBody>
      </p:sp>
      <p:sp>
        <p:nvSpPr>
          <p:cNvPr id="562499" name="Rectangle 323"/>
          <p:cNvSpPr>
            <a:spLocks noChangeArrowheads="1"/>
          </p:cNvSpPr>
          <p:nvPr/>
        </p:nvSpPr>
        <p:spPr bwMode="auto">
          <a:xfrm>
            <a:off x="427038" y="4254500"/>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浏览器</a:t>
            </a:r>
          </a:p>
        </p:txBody>
      </p:sp>
      <p:sp>
        <p:nvSpPr>
          <p:cNvPr id="562500" name="Rectangle 324"/>
          <p:cNvSpPr>
            <a:spLocks noChangeArrowheads="1"/>
          </p:cNvSpPr>
          <p:nvPr/>
        </p:nvSpPr>
        <p:spPr bwMode="auto">
          <a:xfrm>
            <a:off x="3732213" y="42687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562501" name="Rectangle 325"/>
          <p:cNvSpPr>
            <a:spLocks noChangeArrowheads="1"/>
          </p:cNvSpPr>
          <p:nvPr/>
        </p:nvSpPr>
        <p:spPr bwMode="auto">
          <a:xfrm>
            <a:off x="5895975" y="42941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562502" name="Freeform 326"/>
          <p:cNvSpPr>
            <a:spLocks/>
          </p:cNvSpPr>
          <p:nvPr/>
        </p:nvSpPr>
        <p:spPr bwMode="auto">
          <a:xfrm>
            <a:off x="1695450" y="4557713"/>
            <a:ext cx="914400" cy="1023937"/>
          </a:xfrm>
          <a:custGeom>
            <a:avLst/>
            <a:gdLst/>
            <a:ahLst/>
            <a:cxnLst>
              <a:cxn ang="0">
                <a:pos x="0" y="0"/>
              </a:cxn>
              <a:cxn ang="0">
                <a:pos x="504" y="524"/>
              </a:cxn>
            </a:cxnLst>
            <a:rect l="0" t="0" r="r" b="b"/>
            <a:pathLst>
              <a:path w="504" h="524">
                <a:moveTo>
                  <a:pt x="0" y="0"/>
                </a:moveTo>
                <a:cubicBezTo>
                  <a:pt x="84" y="87"/>
                  <a:pt x="399" y="415"/>
                  <a:pt x="504" y="524"/>
                </a:cubicBezTo>
              </a:path>
            </a:pathLst>
          </a:custGeom>
          <a:noFill/>
          <a:ln w="38100" cmpd="sng">
            <a:solidFill>
              <a:schemeClr val="hlink"/>
            </a:solidFill>
            <a:round/>
            <a:headEnd type="none" w="med" len="med"/>
            <a:tailEnd type="triangle" w="med" len="med"/>
          </a:ln>
          <a:effectLst/>
        </p:spPr>
        <p:txBody>
          <a:bodyPr/>
          <a:lstStyle/>
          <a:p>
            <a:endParaRPr lang="zh-CN" altLang="en-US"/>
          </a:p>
        </p:txBody>
      </p:sp>
      <p:sp>
        <p:nvSpPr>
          <p:cNvPr id="562506" name="Freeform 330"/>
          <p:cNvSpPr>
            <a:spLocks/>
          </p:cNvSpPr>
          <p:nvPr/>
        </p:nvSpPr>
        <p:spPr bwMode="auto">
          <a:xfrm>
            <a:off x="990600" y="4913313"/>
            <a:ext cx="1663700" cy="871537"/>
          </a:xfrm>
          <a:custGeom>
            <a:avLst/>
            <a:gdLst/>
            <a:ahLst/>
            <a:cxnLst>
              <a:cxn ang="0">
                <a:pos x="0" y="0"/>
              </a:cxn>
              <a:cxn ang="0">
                <a:pos x="917" y="446"/>
              </a:cxn>
            </a:cxnLst>
            <a:rect l="0" t="0" r="r" b="b"/>
            <a:pathLst>
              <a:path w="917" h="446">
                <a:moveTo>
                  <a:pt x="0" y="0"/>
                </a:moveTo>
                <a:cubicBezTo>
                  <a:pt x="153" y="74"/>
                  <a:pt x="726" y="353"/>
                  <a:pt x="917" y="446"/>
                </a:cubicBezTo>
              </a:path>
            </a:pathLst>
          </a:custGeom>
          <a:noFill/>
          <a:ln w="38100" cmpd="sng">
            <a:solidFill>
              <a:schemeClr val="hlink"/>
            </a:solidFill>
            <a:round/>
            <a:headEnd type="none" w="med" len="lg"/>
            <a:tailEnd type="triangle" w="med" len="med"/>
          </a:ln>
          <a:effectLst/>
        </p:spPr>
        <p:txBody>
          <a:bodyPr/>
          <a:lstStyle/>
          <a:p>
            <a:endParaRPr lang="zh-CN" altLang="en-US"/>
          </a:p>
        </p:txBody>
      </p:sp>
      <p:sp>
        <p:nvSpPr>
          <p:cNvPr id="562507" name="Freeform 331"/>
          <p:cNvSpPr>
            <a:spLocks/>
          </p:cNvSpPr>
          <p:nvPr/>
        </p:nvSpPr>
        <p:spPr bwMode="auto">
          <a:xfrm>
            <a:off x="1554163" y="5565775"/>
            <a:ext cx="1066800" cy="366713"/>
          </a:xfrm>
          <a:custGeom>
            <a:avLst/>
            <a:gdLst/>
            <a:ahLst/>
            <a:cxnLst>
              <a:cxn ang="0">
                <a:pos x="0" y="0"/>
              </a:cxn>
              <a:cxn ang="0">
                <a:pos x="588" y="188"/>
              </a:cxn>
            </a:cxnLst>
            <a:rect l="0" t="0" r="r" b="b"/>
            <a:pathLst>
              <a:path w="588" h="188">
                <a:moveTo>
                  <a:pt x="0" y="0"/>
                </a:moveTo>
                <a:cubicBezTo>
                  <a:pt x="98" y="31"/>
                  <a:pt x="466" y="149"/>
                  <a:pt x="588" y="188"/>
                </a:cubicBezTo>
              </a:path>
            </a:pathLst>
          </a:custGeom>
          <a:noFill/>
          <a:ln w="38100" cmpd="sng">
            <a:solidFill>
              <a:schemeClr val="hlink"/>
            </a:solidFill>
            <a:round/>
            <a:headEnd type="none" w="med" len="lg"/>
            <a:tailEnd type="triangle" w="med" len="med"/>
          </a:ln>
          <a:effectLst/>
        </p:spPr>
        <p:txBody>
          <a:bodyPr/>
          <a:lstStyle/>
          <a:p>
            <a:endParaRPr lang="zh-CN" altLang="en-US"/>
          </a:p>
        </p:txBody>
      </p:sp>
      <p:sp>
        <p:nvSpPr>
          <p:cNvPr id="562508" name="Freeform 332"/>
          <p:cNvSpPr>
            <a:spLocks/>
          </p:cNvSpPr>
          <p:nvPr/>
        </p:nvSpPr>
        <p:spPr bwMode="auto">
          <a:xfrm>
            <a:off x="1565275" y="3671888"/>
            <a:ext cx="1125538" cy="1776412"/>
          </a:xfrm>
          <a:custGeom>
            <a:avLst/>
            <a:gdLst/>
            <a:ahLst/>
            <a:cxnLst>
              <a:cxn ang="0">
                <a:pos x="0" y="0"/>
              </a:cxn>
              <a:cxn ang="0">
                <a:pos x="620" y="909"/>
              </a:cxn>
            </a:cxnLst>
            <a:rect l="0" t="0" r="r" b="b"/>
            <a:pathLst>
              <a:path w="620" h="909">
                <a:moveTo>
                  <a:pt x="0" y="0"/>
                </a:moveTo>
                <a:cubicBezTo>
                  <a:pt x="103" y="151"/>
                  <a:pt x="491" y="720"/>
                  <a:pt x="620" y="909"/>
                </a:cubicBezTo>
              </a:path>
            </a:pathLst>
          </a:custGeom>
          <a:noFill/>
          <a:ln w="38100" cmpd="sng">
            <a:solidFill>
              <a:schemeClr val="hlink"/>
            </a:solidFill>
            <a:round/>
            <a:headEnd type="none" w="med" len="lg"/>
            <a:tailEnd type="triangle" w="med" len="med"/>
          </a:ln>
          <a:effectLst/>
        </p:spPr>
        <p:txBody>
          <a:bodyPr/>
          <a:lstStyle/>
          <a:p>
            <a:endParaRPr lang="zh-CN" altLang="en-US"/>
          </a:p>
        </p:txBody>
      </p:sp>
      <p:sp>
        <p:nvSpPr>
          <p:cNvPr id="562516" name="Text Box 340"/>
          <p:cNvSpPr txBox="1">
            <a:spLocks noChangeArrowheads="1"/>
          </p:cNvSpPr>
          <p:nvPr/>
        </p:nvSpPr>
        <p:spPr bwMode="auto">
          <a:xfrm>
            <a:off x="468313" y="1550988"/>
            <a:ext cx="8228012" cy="1373187"/>
          </a:xfrm>
          <a:prstGeom prst="rect">
            <a:avLst/>
          </a:prstGeom>
          <a:noFill/>
          <a:ln w="9525">
            <a:noFill/>
            <a:miter lim="800000"/>
            <a:headEnd/>
            <a:tailEnd/>
          </a:ln>
          <a:effectLst/>
        </p:spPr>
        <p:txBody>
          <a:bodyPr>
            <a:spAutoFit/>
          </a:bodyPr>
          <a:lstStyle/>
          <a:p>
            <a:r>
              <a:rPr lang="en-US" altLang="zh-CN" sz="2800">
                <a:solidFill>
                  <a:srgbClr val="333399"/>
                </a:solidFill>
                <a:latin typeface="Arial" charset="0"/>
                <a:ea typeface="黑体" pitchFamily="2" charset="-122"/>
              </a:rPr>
              <a:t>(1) </a:t>
            </a:r>
            <a:r>
              <a:rPr lang="zh-CN" altLang="en-US" sz="2800">
                <a:solidFill>
                  <a:srgbClr val="333399"/>
                </a:solidFill>
                <a:latin typeface="Arial" charset="0"/>
                <a:ea typeface="黑体" pitchFamily="2" charset="-122"/>
              </a:rPr>
              <a:t>浏览器访问因特网的服务器时，要先与校园网的高速缓存建立 </a:t>
            </a:r>
            <a:r>
              <a:rPr lang="en-US" altLang="zh-CN" sz="2800">
                <a:solidFill>
                  <a:srgbClr val="333399"/>
                </a:solidFill>
                <a:latin typeface="Arial" charset="0"/>
                <a:ea typeface="黑体" pitchFamily="2" charset="-122"/>
              </a:rPr>
              <a:t>TCP </a:t>
            </a:r>
            <a:r>
              <a:rPr lang="zh-CN" altLang="en-US" sz="2800">
                <a:solidFill>
                  <a:srgbClr val="333399"/>
                </a:solidFill>
                <a:latin typeface="Arial" charset="0"/>
                <a:ea typeface="黑体" pitchFamily="2" charset="-122"/>
              </a:rPr>
              <a:t>连接，并向高速缓存发出 </a:t>
            </a:r>
            <a:r>
              <a:rPr lang="en-US" altLang="zh-CN" sz="2800">
                <a:solidFill>
                  <a:srgbClr val="333399"/>
                </a:solidFill>
                <a:latin typeface="Arial" charset="0"/>
                <a:ea typeface="黑体" pitchFamily="2" charset="-122"/>
              </a:rPr>
              <a:t>HTTP </a:t>
            </a:r>
            <a:r>
              <a:rPr lang="zh-CN" altLang="en-US" sz="2800">
                <a:solidFill>
                  <a:srgbClr val="333399"/>
                </a:solidFill>
                <a:latin typeface="Arial" charset="0"/>
                <a:ea typeface="黑体" pitchFamily="2" charset="-122"/>
              </a:rPr>
              <a:t>请求报文 </a:t>
            </a:r>
          </a:p>
        </p:txBody>
      </p:sp>
      <p:sp>
        <p:nvSpPr>
          <p:cNvPr id="325" name="灯片编号占位符 324"/>
          <p:cNvSpPr>
            <a:spLocks noGrp="1"/>
          </p:cNvSpPr>
          <p:nvPr>
            <p:ph type="sldNum" sz="quarter" idx="12"/>
          </p:nvPr>
        </p:nvSpPr>
        <p:spPr/>
        <p:txBody>
          <a:bodyPr/>
          <a:lstStyle/>
          <a:p>
            <a:fld id="{CE2D3E2E-B054-411C-AC00-43EE38417D69}" type="slidenum">
              <a:rPr lang="en-US" altLang="zh-CN" smtClean="0"/>
              <a:pPr/>
              <a:t>73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2508"/>
                                        </p:tgtEl>
                                        <p:attrNameLst>
                                          <p:attrName>style.visibility</p:attrName>
                                        </p:attrNameLst>
                                      </p:cBhvr>
                                      <p:to>
                                        <p:strVal val="visible"/>
                                      </p:to>
                                    </p:set>
                                    <p:animEffect transition="in" filter="wipe(up)">
                                      <p:cBhvr>
                                        <p:cTn id="7" dur="500"/>
                                        <p:tgtEl>
                                          <p:spTgt spid="562508"/>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562502"/>
                                        </p:tgtEl>
                                        <p:attrNameLst>
                                          <p:attrName>style.visibility</p:attrName>
                                        </p:attrNameLst>
                                      </p:cBhvr>
                                      <p:to>
                                        <p:strVal val="visible"/>
                                      </p:to>
                                    </p:set>
                                    <p:animEffect transition="in" filter="wipe(up)">
                                      <p:cBhvr>
                                        <p:cTn id="11" dur="500"/>
                                        <p:tgtEl>
                                          <p:spTgt spid="562502"/>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562506"/>
                                        </p:tgtEl>
                                        <p:attrNameLst>
                                          <p:attrName>style.visibility</p:attrName>
                                        </p:attrNameLst>
                                      </p:cBhvr>
                                      <p:to>
                                        <p:strVal val="visible"/>
                                      </p:to>
                                    </p:set>
                                    <p:animEffect transition="in" filter="wipe(left)">
                                      <p:cBhvr>
                                        <p:cTn id="15" dur="500"/>
                                        <p:tgtEl>
                                          <p:spTgt spid="562506"/>
                                        </p:tgtEl>
                                      </p:cBhvr>
                                    </p:animEffect>
                                  </p:childTnLst>
                                </p:cTn>
                              </p:par>
                            </p:childTnLst>
                          </p:cTn>
                        </p:par>
                        <p:par>
                          <p:cTn id="16" fill="hold">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562507"/>
                                        </p:tgtEl>
                                        <p:attrNameLst>
                                          <p:attrName>style.visibility</p:attrName>
                                        </p:attrNameLst>
                                      </p:cBhvr>
                                      <p:to>
                                        <p:strVal val="visible"/>
                                      </p:to>
                                    </p:set>
                                    <p:animEffect transition="in" filter="wipe(left)">
                                      <p:cBhvr>
                                        <p:cTn id="19" dur="500"/>
                                        <p:tgtEl>
                                          <p:spTgt spid="562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502" grpId="0" animBg="1"/>
      <p:bldP spid="562506" grpId="0" animBg="1"/>
      <p:bldP spid="562507" grpId="0" animBg="1"/>
      <p:bldP spid="562508"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9218" name="Rectangle 2"/>
          <p:cNvSpPr>
            <a:spLocks noGrp="1" noChangeArrowheads="1"/>
          </p:cNvSpPr>
          <p:nvPr>
            <p:ph type="title" idx="4294967295"/>
          </p:nvPr>
        </p:nvSpPr>
        <p:spPr>
          <a:xfrm>
            <a:off x="755650" y="503238"/>
            <a:ext cx="7793038" cy="622300"/>
          </a:xfrm>
        </p:spPr>
        <p:txBody>
          <a:bodyPr/>
          <a:lstStyle/>
          <a:p>
            <a:pPr algn="ctr"/>
            <a:r>
              <a:rPr lang="zh-CN" altLang="en-US"/>
              <a:t>使用高速缓存的情况</a:t>
            </a:r>
          </a:p>
        </p:txBody>
      </p:sp>
      <p:grpSp>
        <p:nvGrpSpPr>
          <p:cNvPr id="649219" name="Group 3"/>
          <p:cNvGrpSpPr>
            <a:grpSpLocks/>
          </p:cNvGrpSpPr>
          <p:nvPr/>
        </p:nvGrpSpPr>
        <p:grpSpPr bwMode="auto">
          <a:xfrm>
            <a:off x="250825" y="3494088"/>
            <a:ext cx="3454400" cy="2570162"/>
            <a:chOff x="912" y="768"/>
            <a:chExt cx="2400" cy="1584"/>
          </a:xfrm>
        </p:grpSpPr>
        <p:sp>
          <p:nvSpPr>
            <p:cNvPr id="649220" name="Oval 4"/>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649221" name="Oval 5"/>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649222" name="Oval 6"/>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649223" name="Oval 7"/>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649224" name="Oval 8"/>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649225" name="Oval 9"/>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649226" name="Oval 10"/>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649227" name="Oval 11"/>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649228" name="Oval 12"/>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649229" name="Group 13"/>
            <p:cNvGrpSpPr>
              <a:grpSpLocks/>
            </p:cNvGrpSpPr>
            <p:nvPr/>
          </p:nvGrpSpPr>
          <p:grpSpPr bwMode="auto">
            <a:xfrm>
              <a:off x="912" y="768"/>
              <a:ext cx="2386" cy="1553"/>
              <a:chOff x="912" y="768"/>
              <a:chExt cx="2386" cy="1553"/>
            </a:xfrm>
          </p:grpSpPr>
          <p:sp>
            <p:nvSpPr>
              <p:cNvPr id="649230" name="Oval 14"/>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649231" name="Oval 15"/>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649232" name="Oval 16"/>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649233" name="Oval 17"/>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649234" name="Oval 18"/>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649235" name="Oval 19"/>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649236" name="Oval 20"/>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649237" name="Oval 21"/>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649238" name="Oval 22"/>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aphicFrame>
        <p:nvGraphicFramePr>
          <p:cNvPr id="649239" name="Object 23"/>
          <p:cNvGraphicFramePr>
            <a:graphicFrameLocks noChangeAspect="1"/>
          </p:cNvGraphicFramePr>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649265" name="VISIO" r:id="rId4" imgW="1689840" imgH="964440" progId="Visio.Drawing.11">
                  <p:embed/>
                </p:oleObj>
              </mc:Choice>
              <mc:Fallback>
                <p:oleObj name="VISIO" r:id="rId4" imgW="1689840" imgH="964440" progId="Visio.Drawing.1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49240" name="Line 24"/>
          <p:cNvSpPr>
            <a:spLocks noChangeShapeType="1"/>
          </p:cNvSpPr>
          <p:nvPr/>
        </p:nvSpPr>
        <p:spPr bwMode="auto">
          <a:xfrm>
            <a:off x="3735388" y="4779963"/>
            <a:ext cx="2524125" cy="0"/>
          </a:xfrm>
          <a:prstGeom prst="line">
            <a:avLst/>
          </a:prstGeom>
          <a:noFill/>
          <a:ln w="38100">
            <a:solidFill>
              <a:srgbClr val="333399"/>
            </a:solidFill>
            <a:round/>
            <a:headEnd/>
            <a:tailEnd/>
          </a:ln>
          <a:effectLst/>
        </p:spPr>
        <p:txBody>
          <a:bodyPr/>
          <a:lstStyle/>
          <a:p>
            <a:endParaRPr lang="zh-CN" altLang="en-US"/>
          </a:p>
        </p:txBody>
      </p:sp>
      <p:sp>
        <p:nvSpPr>
          <p:cNvPr id="649241" name="Line 25"/>
          <p:cNvSpPr>
            <a:spLocks noChangeShapeType="1"/>
          </p:cNvSpPr>
          <p:nvPr/>
        </p:nvSpPr>
        <p:spPr bwMode="auto">
          <a:xfrm>
            <a:off x="7637463" y="5289550"/>
            <a:ext cx="649287" cy="542925"/>
          </a:xfrm>
          <a:prstGeom prst="line">
            <a:avLst/>
          </a:prstGeom>
          <a:noFill/>
          <a:ln w="28575">
            <a:solidFill>
              <a:srgbClr val="333399"/>
            </a:solidFill>
            <a:round/>
            <a:headEnd/>
            <a:tailEnd/>
          </a:ln>
        </p:spPr>
        <p:txBody>
          <a:bodyPr/>
          <a:lstStyle/>
          <a:p>
            <a:endParaRPr lang="zh-CN" altLang="en-US"/>
          </a:p>
        </p:txBody>
      </p:sp>
      <p:sp>
        <p:nvSpPr>
          <p:cNvPr id="649242" name="Line 26"/>
          <p:cNvSpPr>
            <a:spLocks noChangeShapeType="1"/>
          </p:cNvSpPr>
          <p:nvPr/>
        </p:nvSpPr>
        <p:spPr bwMode="auto">
          <a:xfrm>
            <a:off x="8012113" y="5010150"/>
            <a:ext cx="520700" cy="115888"/>
          </a:xfrm>
          <a:prstGeom prst="line">
            <a:avLst/>
          </a:prstGeom>
          <a:noFill/>
          <a:ln w="28575">
            <a:solidFill>
              <a:srgbClr val="333399"/>
            </a:solidFill>
            <a:round/>
            <a:headEnd/>
            <a:tailEnd/>
          </a:ln>
        </p:spPr>
        <p:txBody>
          <a:bodyPr/>
          <a:lstStyle/>
          <a:p>
            <a:endParaRPr lang="zh-CN" altLang="en-US"/>
          </a:p>
        </p:txBody>
      </p:sp>
      <p:sp>
        <p:nvSpPr>
          <p:cNvPr id="649243" name="Line 27"/>
          <p:cNvSpPr>
            <a:spLocks noChangeShapeType="1"/>
          </p:cNvSpPr>
          <p:nvPr/>
        </p:nvSpPr>
        <p:spPr bwMode="auto">
          <a:xfrm flipV="1">
            <a:off x="8040688" y="4329113"/>
            <a:ext cx="492125" cy="153987"/>
          </a:xfrm>
          <a:prstGeom prst="line">
            <a:avLst/>
          </a:prstGeom>
          <a:noFill/>
          <a:ln w="28575">
            <a:solidFill>
              <a:srgbClr val="333399"/>
            </a:solidFill>
            <a:round/>
            <a:headEnd/>
            <a:tailEnd/>
          </a:ln>
        </p:spPr>
        <p:txBody>
          <a:bodyPr/>
          <a:lstStyle/>
          <a:p>
            <a:endParaRPr lang="zh-CN" altLang="en-US"/>
          </a:p>
        </p:txBody>
      </p:sp>
      <p:sp>
        <p:nvSpPr>
          <p:cNvPr id="649244" name="Line 28"/>
          <p:cNvSpPr>
            <a:spLocks noChangeShapeType="1"/>
          </p:cNvSpPr>
          <p:nvPr/>
        </p:nvSpPr>
        <p:spPr bwMode="auto">
          <a:xfrm flipV="1">
            <a:off x="7607300" y="3709988"/>
            <a:ext cx="679450" cy="595312"/>
          </a:xfrm>
          <a:prstGeom prst="line">
            <a:avLst/>
          </a:prstGeom>
          <a:noFill/>
          <a:ln w="28575">
            <a:solidFill>
              <a:srgbClr val="333399"/>
            </a:solidFill>
            <a:round/>
            <a:headEnd/>
            <a:tailEnd/>
          </a:ln>
        </p:spPr>
        <p:txBody>
          <a:bodyPr/>
          <a:lstStyle/>
          <a:p>
            <a:endParaRPr lang="zh-CN" altLang="en-US"/>
          </a:p>
        </p:txBody>
      </p:sp>
      <p:grpSp>
        <p:nvGrpSpPr>
          <p:cNvPr id="649245" name="Group 29"/>
          <p:cNvGrpSpPr>
            <a:grpSpLocks/>
          </p:cNvGrpSpPr>
          <p:nvPr/>
        </p:nvGrpSpPr>
        <p:grpSpPr bwMode="auto">
          <a:xfrm>
            <a:off x="8399463" y="3984625"/>
            <a:ext cx="393700" cy="661988"/>
            <a:chOff x="4486" y="2730"/>
            <a:chExt cx="217" cy="339"/>
          </a:xfrm>
        </p:grpSpPr>
        <p:grpSp>
          <p:nvGrpSpPr>
            <p:cNvPr id="649246" name="Group 30"/>
            <p:cNvGrpSpPr>
              <a:grpSpLocks/>
            </p:cNvGrpSpPr>
            <p:nvPr/>
          </p:nvGrpSpPr>
          <p:grpSpPr bwMode="auto">
            <a:xfrm>
              <a:off x="4491" y="2736"/>
              <a:ext cx="212" cy="333"/>
              <a:chOff x="4491" y="2736"/>
              <a:chExt cx="212" cy="333"/>
            </a:xfrm>
          </p:grpSpPr>
          <p:sp>
            <p:nvSpPr>
              <p:cNvPr id="649247" name="Freeform 31"/>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248" name="Freeform 32"/>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249" name="Freeform 33"/>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250" name="Freeform 34"/>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251" name="Rectangle 35"/>
              <p:cNvSpPr>
                <a:spLocks noChangeArrowheads="1"/>
              </p:cNvSpPr>
              <p:nvPr/>
            </p:nvSpPr>
            <p:spPr bwMode="auto">
              <a:xfrm>
                <a:off x="4491" y="2799"/>
                <a:ext cx="116" cy="270"/>
              </a:xfrm>
              <a:prstGeom prst="rect">
                <a:avLst/>
              </a:prstGeom>
              <a:solidFill>
                <a:srgbClr val="000000"/>
              </a:solidFill>
              <a:ln w="9525">
                <a:noFill/>
                <a:miter lim="800000"/>
                <a:headEnd/>
                <a:tailEnd/>
              </a:ln>
            </p:spPr>
            <p:txBody>
              <a:bodyPr/>
              <a:lstStyle/>
              <a:p>
                <a:endParaRPr lang="zh-CN" altLang="en-US"/>
              </a:p>
            </p:txBody>
          </p:sp>
          <p:sp>
            <p:nvSpPr>
              <p:cNvPr id="649252" name="Rectangle 36"/>
              <p:cNvSpPr>
                <a:spLocks noChangeArrowheads="1"/>
              </p:cNvSpPr>
              <p:nvPr/>
            </p:nvSpPr>
            <p:spPr bwMode="auto">
              <a:xfrm>
                <a:off x="4496" y="2812"/>
                <a:ext cx="66" cy="44"/>
              </a:xfrm>
              <a:prstGeom prst="rect">
                <a:avLst/>
              </a:prstGeom>
              <a:solidFill>
                <a:srgbClr val="000000"/>
              </a:solidFill>
              <a:ln w="9525">
                <a:noFill/>
                <a:miter lim="800000"/>
                <a:headEnd/>
                <a:tailEnd/>
              </a:ln>
            </p:spPr>
            <p:txBody>
              <a:bodyPr/>
              <a:lstStyle/>
              <a:p>
                <a:endParaRPr lang="zh-CN" altLang="en-US"/>
              </a:p>
            </p:txBody>
          </p:sp>
          <p:sp>
            <p:nvSpPr>
              <p:cNvPr id="649253" name="Line 37"/>
              <p:cNvSpPr>
                <a:spLocks noChangeShapeType="1"/>
              </p:cNvSpPr>
              <p:nvPr/>
            </p:nvSpPr>
            <p:spPr bwMode="auto">
              <a:xfrm>
                <a:off x="4501" y="2837"/>
                <a:ext cx="51" cy="1"/>
              </a:xfrm>
              <a:prstGeom prst="line">
                <a:avLst/>
              </a:prstGeom>
              <a:noFill/>
              <a:ln w="15875">
                <a:solidFill>
                  <a:srgbClr val="000000"/>
                </a:solidFill>
                <a:round/>
                <a:headEnd/>
                <a:tailEnd/>
              </a:ln>
            </p:spPr>
            <p:txBody>
              <a:bodyPr/>
              <a:lstStyle/>
              <a:p>
                <a:endParaRPr lang="zh-CN" altLang="en-US"/>
              </a:p>
            </p:txBody>
          </p:sp>
          <p:sp>
            <p:nvSpPr>
              <p:cNvPr id="649254" name="Line 38"/>
              <p:cNvSpPr>
                <a:spLocks noChangeShapeType="1"/>
              </p:cNvSpPr>
              <p:nvPr/>
            </p:nvSpPr>
            <p:spPr bwMode="auto">
              <a:xfrm flipH="1">
                <a:off x="4491" y="3013"/>
                <a:ext cx="116" cy="1"/>
              </a:xfrm>
              <a:prstGeom prst="line">
                <a:avLst/>
              </a:prstGeom>
              <a:noFill/>
              <a:ln w="15875">
                <a:solidFill>
                  <a:srgbClr val="000000"/>
                </a:solidFill>
                <a:round/>
                <a:headEnd/>
                <a:tailEnd/>
              </a:ln>
            </p:spPr>
            <p:txBody>
              <a:bodyPr/>
              <a:lstStyle/>
              <a:p>
                <a:endParaRPr lang="zh-CN" altLang="en-US"/>
              </a:p>
            </p:txBody>
          </p:sp>
          <p:sp>
            <p:nvSpPr>
              <p:cNvPr id="649255" name="Line 39"/>
              <p:cNvSpPr>
                <a:spLocks noChangeShapeType="1"/>
              </p:cNvSpPr>
              <p:nvPr/>
            </p:nvSpPr>
            <p:spPr bwMode="auto">
              <a:xfrm flipH="1">
                <a:off x="4491" y="2900"/>
                <a:ext cx="116" cy="1"/>
              </a:xfrm>
              <a:prstGeom prst="line">
                <a:avLst/>
              </a:prstGeom>
              <a:noFill/>
              <a:ln w="15875">
                <a:solidFill>
                  <a:srgbClr val="000000"/>
                </a:solidFill>
                <a:round/>
                <a:headEnd/>
                <a:tailEnd/>
              </a:ln>
            </p:spPr>
            <p:txBody>
              <a:bodyPr/>
              <a:lstStyle/>
              <a:p>
                <a:endParaRPr lang="zh-CN" altLang="en-US"/>
              </a:p>
            </p:txBody>
          </p:sp>
        </p:grpSp>
        <p:grpSp>
          <p:nvGrpSpPr>
            <p:cNvPr id="649256" name="Group 40"/>
            <p:cNvGrpSpPr>
              <a:grpSpLocks/>
            </p:cNvGrpSpPr>
            <p:nvPr/>
          </p:nvGrpSpPr>
          <p:grpSpPr bwMode="auto">
            <a:xfrm>
              <a:off x="4486" y="2730"/>
              <a:ext cx="212" cy="333"/>
              <a:chOff x="4486" y="2730"/>
              <a:chExt cx="212" cy="333"/>
            </a:xfrm>
          </p:grpSpPr>
          <p:sp>
            <p:nvSpPr>
              <p:cNvPr id="649257" name="Freeform 41"/>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9258" name="Freeform 42"/>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9259" name="Freeform 43"/>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9260" name="Freeform 44"/>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9261" name="Rectangle 45"/>
              <p:cNvSpPr>
                <a:spLocks noChangeArrowheads="1"/>
              </p:cNvSpPr>
              <p:nvPr/>
            </p:nvSpPr>
            <p:spPr bwMode="auto">
              <a:xfrm>
                <a:off x="4486" y="2793"/>
                <a:ext cx="116" cy="270"/>
              </a:xfrm>
              <a:prstGeom prst="rect">
                <a:avLst/>
              </a:prstGeom>
              <a:solidFill>
                <a:srgbClr val="B7B79D"/>
              </a:solidFill>
              <a:ln w="9525">
                <a:noFill/>
                <a:miter lim="800000"/>
                <a:headEnd/>
                <a:tailEnd/>
              </a:ln>
            </p:spPr>
            <p:txBody>
              <a:bodyPr/>
              <a:lstStyle/>
              <a:p>
                <a:endParaRPr lang="zh-CN" altLang="en-US"/>
              </a:p>
            </p:txBody>
          </p:sp>
          <p:sp>
            <p:nvSpPr>
              <p:cNvPr id="649262" name="Rectangle 46"/>
              <p:cNvSpPr>
                <a:spLocks noChangeArrowheads="1"/>
              </p:cNvSpPr>
              <p:nvPr/>
            </p:nvSpPr>
            <p:spPr bwMode="auto">
              <a:xfrm>
                <a:off x="4491" y="2806"/>
                <a:ext cx="66" cy="43"/>
              </a:xfrm>
              <a:prstGeom prst="rect">
                <a:avLst/>
              </a:prstGeom>
              <a:solidFill>
                <a:srgbClr val="7A7A5A"/>
              </a:solidFill>
              <a:ln w="9525">
                <a:noFill/>
                <a:miter lim="800000"/>
                <a:headEnd/>
                <a:tailEnd/>
              </a:ln>
            </p:spPr>
            <p:txBody>
              <a:bodyPr/>
              <a:lstStyle/>
              <a:p>
                <a:endParaRPr lang="zh-CN" altLang="en-US"/>
              </a:p>
            </p:txBody>
          </p:sp>
          <p:sp>
            <p:nvSpPr>
              <p:cNvPr id="649263" name="Line 47"/>
              <p:cNvSpPr>
                <a:spLocks noChangeShapeType="1"/>
              </p:cNvSpPr>
              <p:nvPr/>
            </p:nvSpPr>
            <p:spPr bwMode="auto">
              <a:xfrm>
                <a:off x="4501" y="2824"/>
                <a:ext cx="41" cy="1"/>
              </a:xfrm>
              <a:prstGeom prst="line">
                <a:avLst/>
              </a:prstGeom>
              <a:noFill/>
              <a:ln w="7938">
                <a:solidFill>
                  <a:srgbClr val="313124"/>
                </a:solidFill>
                <a:round/>
                <a:headEnd/>
                <a:tailEnd/>
              </a:ln>
            </p:spPr>
            <p:txBody>
              <a:bodyPr/>
              <a:lstStyle/>
              <a:p>
                <a:endParaRPr lang="zh-CN" altLang="en-US"/>
              </a:p>
            </p:txBody>
          </p:sp>
          <p:sp>
            <p:nvSpPr>
              <p:cNvPr id="649264" name="Line 48"/>
              <p:cNvSpPr>
                <a:spLocks noChangeShapeType="1"/>
              </p:cNvSpPr>
              <p:nvPr/>
            </p:nvSpPr>
            <p:spPr bwMode="auto">
              <a:xfrm flipH="1">
                <a:off x="4491" y="3006"/>
                <a:ext cx="106" cy="1"/>
              </a:xfrm>
              <a:prstGeom prst="line">
                <a:avLst/>
              </a:prstGeom>
              <a:noFill/>
              <a:ln w="7938">
                <a:solidFill>
                  <a:srgbClr val="313124"/>
                </a:solidFill>
                <a:round/>
                <a:headEnd/>
                <a:tailEnd/>
              </a:ln>
            </p:spPr>
            <p:txBody>
              <a:bodyPr/>
              <a:lstStyle/>
              <a:p>
                <a:endParaRPr lang="zh-CN" altLang="en-US"/>
              </a:p>
            </p:txBody>
          </p:sp>
          <p:sp>
            <p:nvSpPr>
              <p:cNvPr id="649265" name="Line 49"/>
              <p:cNvSpPr>
                <a:spLocks noChangeShapeType="1"/>
              </p:cNvSpPr>
              <p:nvPr/>
            </p:nvSpPr>
            <p:spPr bwMode="auto">
              <a:xfrm flipH="1">
                <a:off x="4491" y="2893"/>
                <a:ext cx="106" cy="1"/>
              </a:xfrm>
              <a:prstGeom prst="line">
                <a:avLst/>
              </a:prstGeom>
              <a:noFill/>
              <a:ln w="7938">
                <a:solidFill>
                  <a:srgbClr val="313124"/>
                </a:solidFill>
                <a:round/>
                <a:headEnd/>
                <a:tailEnd/>
              </a:ln>
            </p:spPr>
            <p:txBody>
              <a:bodyPr/>
              <a:lstStyle/>
              <a:p>
                <a:endParaRPr lang="zh-CN" altLang="en-US"/>
              </a:p>
            </p:txBody>
          </p:sp>
        </p:grpSp>
      </p:grpSp>
      <p:grpSp>
        <p:nvGrpSpPr>
          <p:cNvPr id="649266" name="Group 50"/>
          <p:cNvGrpSpPr>
            <a:grpSpLocks/>
          </p:cNvGrpSpPr>
          <p:nvPr/>
        </p:nvGrpSpPr>
        <p:grpSpPr bwMode="auto">
          <a:xfrm>
            <a:off x="8399463" y="4845050"/>
            <a:ext cx="393700" cy="661988"/>
            <a:chOff x="4486" y="3170"/>
            <a:chExt cx="217" cy="339"/>
          </a:xfrm>
        </p:grpSpPr>
        <p:grpSp>
          <p:nvGrpSpPr>
            <p:cNvPr id="649267" name="Group 51"/>
            <p:cNvGrpSpPr>
              <a:grpSpLocks/>
            </p:cNvGrpSpPr>
            <p:nvPr/>
          </p:nvGrpSpPr>
          <p:grpSpPr bwMode="auto">
            <a:xfrm>
              <a:off x="4491" y="3176"/>
              <a:ext cx="212" cy="333"/>
              <a:chOff x="4491" y="3176"/>
              <a:chExt cx="212" cy="333"/>
            </a:xfrm>
          </p:grpSpPr>
          <p:sp>
            <p:nvSpPr>
              <p:cNvPr id="649268" name="Freeform 52"/>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269" name="Freeform 53"/>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270" name="Freeform 54"/>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271" name="Freeform 55"/>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272" name="Rectangle 56"/>
              <p:cNvSpPr>
                <a:spLocks noChangeArrowheads="1"/>
              </p:cNvSpPr>
              <p:nvPr/>
            </p:nvSpPr>
            <p:spPr bwMode="auto">
              <a:xfrm>
                <a:off x="4491" y="3239"/>
                <a:ext cx="116" cy="270"/>
              </a:xfrm>
              <a:prstGeom prst="rect">
                <a:avLst/>
              </a:prstGeom>
              <a:solidFill>
                <a:srgbClr val="000000"/>
              </a:solidFill>
              <a:ln w="9525">
                <a:noFill/>
                <a:miter lim="800000"/>
                <a:headEnd/>
                <a:tailEnd/>
              </a:ln>
            </p:spPr>
            <p:txBody>
              <a:bodyPr/>
              <a:lstStyle/>
              <a:p>
                <a:endParaRPr lang="zh-CN" altLang="en-US"/>
              </a:p>
            </p:txBody>
          </p:sp>
          <p:sp>
            <p:nvSpPr>
              <p:cNvPr id="649273" name="Rectangle 57"/>
              <p:cNvSpPr>
                <a:spLocks noChangeArrowheads="1"/>
              </p:cNvSpPr>
              <p:nvPr/>
            </p:nvSpPr>
            <p:spPr bwMode="auto">
              <a:xfrm>
                <a:off x="4496" y="3251"/>
                <a:ext cx="66" cy="44"/>
              </a:xfrm>
              <a:prstGeom prst="rect">
                <a:avLst/>
              </a:prstGeom>
              <a:solidFill>
                <a:srgbClr val="000000"/>
              </a:solidFill>
              <a:ln w="9525">
                <a:noFill/>
                <a:miter lim="800000"/>
                <a:headEnd/>
                <a:tailEnd/>
              </a:ln>
            </p:spPr>
            <p:txBody>
              <a:bodyPr/>
              <a:lstStyle/>
              <a:p>
                <a:endParaRPr lang="zh-CN" altLang="en-US"/>
              </a:p>
            </p:txBody>
          </p:sp>
          <p:sp>
            <p:nvSpPr>
              <p:cNvPr id="649274" name="Line 58"/>
              <p:cNvSpPr>
                <a:spLocks noChangeShapeType="1"/>
              </p:cNvSpPr>
              <p:nvPr/>
            </p:nvSpPr>
            <p:spPr bwMode="auto">
              <a:xfrm>
                <a:off x="4501" y="3276"/>
                <a:ext cx="51" cy="1"/>
              </a:xfrm>
              <a:prstGeom prst="line">
                <a:avLst/>
              </a:prstGeom>
              <a:noFill/>
              <a:ln w="15875">
                <a:solidFill>
                  <a:srgbClr val="000000"/>
                </a:solidFill>
                <a:round/>
                <a:headEnd/>
                <a:tailEnd/>
              </a:ln>
            </p:spPr>
            <p:txBody>
              <a:bodyPr/>
              <a:lstStyle/>
              <a:p>
                <a:endParaRPr lang="zh-CN" altLang="en-US"/>
              </a:p>
            </p:txBody>
          </p:sp>
          <p:sp>
            <p:nvSpPr>
              <p:cNvPr id="649275" name="Line 59"/>
              <p:cNvSpPr>
                <a:spLocks noChangeShapeType="1"/>
              </p:cNvSpPr>
              <p:nvPr/>
            </p:nvSpPr>
            <p:spPr bwMode="auto">
              <a:xfrm flipH="1">
                <a:off x="4491" y="3452"/>
                <a:ext cx="116" cy="1"/>
              </a:xfrm>
              <a:prstGeom prst="line">
                <a:avLst/>
              </a:prstGeom>
              <a:noFill/>
              <a:ln w="15875">
                <a:solidFill>
                  <a:srgbClr val="000000"/>
                </a:solidFill>
                <a:round/>
                <a:headEnd/>
                <a:tailEnd/>
              </a:ln>
            </p:spPr>
            <p:txBody>
              <a:bodyPr/>
              <a:lstStyle/>
              <a:p>
                <a:endParaRPr lang="zh-CN" altLang="en-US"/>
              </a:p>
            </p:txBody>
          </p:sp>
          <p:sp>
            <p:nvSpPr>
              <p:cNvPr id="649276" name="Line 60"/>
              <p:cNvSpPr>
                <a:spLocks noChangeShapeType="1"/>
              </p:cNvSpPr>
              <p:nvPr/>
            </p:nvSpPr>
            <p:spPr bwMode="auto">
              <a:xfrm flipH="1">
                <a:off x="4491" y="3339"/>
                <a:ext cx="116" cy="1"/>
              </a:xfrm>
              <a:prstGeom prst="line">
                <a:avLst/>
              </a:prstGeom>
              <a:noFill/>
              <a:ln w="15875">
                <a:solidFill>
                  <a:srgbClr val="000000"/>
                </a:solidFill>
                <a:round/>
                <a:headEnd/>
                <a:tailEnd/>
              </a:ln>
            </p:spPr>
            <p:txBody>
              <a:bodyPr/>
              <a:lstStyle/>
              <a:p>
                <a:endParaRPr lang="zh-CN" altLang="en-US"/>
              </a:p>
            </p:txBody>
          </p:sp>
        </p:grpSp>
        <p:grpSp>
          <p:nvGrpSpPr>
            <p:cNvPr id="649277" name="Group 61"/>
            <p:cNvGrpSpPr>
              <a:grpSpLocks/>
            </p:cNvGrpSpPr>
            <p:nvPr/>
          </p:nvGrpSpPr>
          <p:grpSpPr bwMode="auto">
            <a:xfrm>
              <a:off x="4486" y="3170"/>
              <a:ext cx="212" cy="332"/>
              <a:chOff x="4486" y="3170"/>
              <a:chExt cx="212" cy="332"/>
            </a:xfrm>
          </p:grpSpPr>
          <p:sp>
            <p:nvSpPr>
              <p:cNvPr id="649278" name="Freeform 62"/>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49279" name="Freeform 63"/>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49280" name="Freeform 64"/>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49281" name="Freeform 65"/>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49282" name="Rectangle 66"/>
              <p:cNvSpPr>
                <a:spLocks noChangeArrowheads="1"/>
              </p:cNvSpPr>
              <p:nvPr/>
            </p:nvSpPr>
            <p:spPr bwMode="auto">
              <a:xfrm>
                <a:off x="4486" y="3232"/>
                <a:ext cx="116" cy="270"/>
              </a:xfrm>
              <a:prstGeom prst="rect">
                <a:avLst/>
              </a:prstGeom>
              <a:solidFill>
                <a:srgbClr val="B7B79D"/>
              </a:solidFill>
              <a:ln w="9525">
                <a:noFill/>
                <a:miter lim="800000"/>
                <a:headEnd/>
                <a:tailEnd/>
              </a:ln>
            </p:spPr>
            <p:txBody>
              <a:bodyPr/>
              <a:lstStyle/>
              <a:p>
                <a:endParaRPr lang="zh-CN" altLang="en-US"/>
              </a:p>
            </p:txBody>
          </p:sp>
          <p:sp>
            <p:nvSpPr>
              <p:cNvPr id="649283" name="Rectangle 67"/>
              <p:cNvSpPr>
                <a:spLocks noChangeArrowheads="1"/>
              </p:cNvSpPr>
              <p:nvPr/>
            </p:nvSpPr>
            <p:spPr bwMode="auto">
              <a:xfrm>
                <a:off x="4491" y="3245"/>
                <a:ext cx="66" cy="44"/>
              </a:xfrm>
              <a:prstGeom prst="rect">
                <a:avLst/>
              </a:prstGeom>
              <a:solidFill>
                <a:srgbClr val="7A7A5A"/>
              </a:solidFill>
              <a:ln w="9525">
                <a:noFill/>
                <a:miter lim="800000"/>
                <a:headEnd/>
                <a:tailEnd/>
              </a:ln>
            </p:spPr>
            <p:txBody>
              <a:bodyPr/>
              <a:lstStyle/>
              <a:p>
                <a:endParaRPr lang="zh-CN" altLang="en-US"/>
              </a:p>
            </p:txBody>
          </p:sp>
          <p:sp>
            <p:nvSpPr>
              <p:cNvPr id="649284" name="Line 68"/>
              <p:cNvSpPr>
                <a:spLocks noChangeShapeType="1"/>
              </p:cNvSpPr>
              <p:nvPr/>
            </p:nvSpPr>
            <p:spPr bwMode="auto">
              <a:xfrm>
                <a:off x="4501" y="3264"/>
                <a:ext cx="41" cy="1"/>
              </a:xfrm>
              <a:prstGeom prst="line">
                <a:avLst/>
              </a:prstGeom>
              <a:noFill/>
              <a:ln w="7938">
                <a:solidFill>
                  <a:srgbClr val="313124"/>
                </a:solidFill>
                <a:round/>
                <a:headEnd/>
                <a:tailEnd/>
              </a:ln>
            </p:spPr>
            <p:txBody>
              <a:bodyPr/>
              <a:lstStyle/>
              <a:p>
                <a:endParaRPr lang="zh-CN" altLang="en-US"/>
              </a:p>
            </p:txBody>
          </p:sp>
          <p:sp>
            <p:nvSpPr>
              <p:cNvPr id="649285" name="Line 69"/>
              <p:cNvSpPr>
                <a:spLocks noChangeShapeType="1"/>
              </p:cNvSpPr>
              <p:nvPr/>
            </p:nvSpPr>
            <p:spPr bwMode="auto">
              <a:xfrm flipH="1">
                <a:off x="4491" y="3446"/>
                <a:ext cx="106" cy="1"/>
              </a:xfrm>
              <a:prstGeom prst="line">
                <a:avLst/>
              </a:prstGeom>
              <a:noFill/>
              <a:ln w="7938">
                <a:solidFill>
                  <a:srgbClr val="313124"/>
                </a:solidFill>
                <a:round/>
                <a:headEnd/>
                <a:tailEnd/>
              </a:ln>
            </p:spPr>
            <p:txBody>
              <a:bodyPr/>
              <a:lstStyle/>
              <a:p>
                <a:endParaRPr lang="zh-CN" altLang="en-US"/>
              </a:p>
            </p:txBody>
          </p:sp>
          <p:sp>
            <p:nvSpPr>
              <p:cNvPr id="649286" name="Line 70"/>
              <p:cNvSpPr>
                <a:spLocks noChangeShapeType="1"/>
              </p:cNvSpPr>
              <p:nvPr/>
            </p:nvSpPr>
            <p:spPr bwMode="auto">
              <a:xfrm flipH="1">
                <a:off x="4491" y="3333"/>
                <a:ext cx="106" cy="1"/>
              </a:xfrm>
              <a:prstGeom prst="line">
                <a:avLst/>
              </a:prstGeom>
              <a:noFill/>
              <a:ln w="7938">
                <a:solidFill>
                  <a:srgbClr val="313124"/>
                </a:solidFill>
                <a:round/>
                <a:headEnd/>
                <a:tailEnd/>
              </a:ln>
            </p:spPr>
            <p:txBody>
              <a:bodyPr/>
              <a:lstStyle/>
              <a:p>
                <a:endParaRPr lang="zh-CN" altLang="en-US"/>
              </a:p>
            </p:txBody>
          </p:sp>
        </p:grpSp>
      </p:grpSp>
      <p:grpSp>
        <p:nvGrpSpPr>
          <p:cNvPr id="649287" name="Group 71"/>
          <p:cNvGrpSpPr>
            <a:grpSpLocks/>
          </p:cNvGrpSpPr>
          <p:nvPr/>
        </p:nvGrpSpPr>
        <p:grpSpPr bwMode="auto">
          <a:xfrm>
            <a:off x="7989888" y="5518150"/>
            <a:ext cx="390525" cy="661988"/>
            <a:chOff x="4260" y="3515"/>
            <a:chExt cx="216" cy="339"/>
          </a:xfrm>
        </p:grpSpPr>
        <p:grpSp>
          <p:nvGrpSpPr>
            <p:cNvPr id="649288" name="Group 72"/>
            <p:cNvGrpSpPr>
              <a:grpSpLocks/>
            </p:cNvGrpSpPr>
            <p:nvPr/>
          </p:nvGrpSpPr>
          <p:grpSpPr bwMode="auto">
            <a:xfrm>
              <a:off x="4265" y="3521"/>
              <a:ext cx="211" cy="333"/>
              <a:chOff x="4265" y="3521"/>
              <a:chExt cx="211" cy="333"/>
            </a:xfrm>
          </p:grpSpPr>
          <p:sp>
            <p:nvSpPr>
              <p:cNvPr id="649289" name="Freeform 73"/>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290" name="Freeform 74"/>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291" name="Freeform 75"/>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49292" name="Freeform 76"/>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49293" name="Rectangle 77"/>
              <p:cNvSpPr>
                <a:spLocks noChangeArrowheads="1"/>
              </p:cNvSpPr>
              <p:nvPr/>
            </p:nvSpPr>
            <p:spPr bwMode="auto">
              <a:xfrm>
                <a:off x="4265" y="3584"/>
                <a:ext cx="115" cy="270"/>
              </a:xfrm>
              <a:prstGeom prst="rect">
                <a:avLst/>
              </a:prstGeom>
              <a:solidFill>
                <a:srgbClr val="000000"/>
              </a:solidFill>
              <a:ln w="9525">
                <a:noFill/>
                <a:miter lim="800000"/>
                <a:headEnd/>
                <a:tailEnd/>
              </a:ln>
            </p:spPr>
            <p:txBody>
              <a:bodyPr/>
              <a:lstStyle/>
              <a:p>
                <a:endParaRPr lang="zh-CN" altLang="en-US"/>
              </a:p>
            </p:txBody>
          </p:sp>
          <p:sp>
            <p:nvSpPr>
              <p:cNvPr id="649294" name="Rectangle 78"/>
              <p:cNvSpPr>
                <a:spLocks noChangeArrowheads="1"/>
              </p:cNvSpPr>
              <p:nvPr/>
            </p:nvSpPr>
            <p:spPr bwMode="auto">
              <a:xfrm>
                <a:off x="4270" y="3596"/>
                <a:ext cx="65" cy="44"/>
              </a:xfrm>
              <a:prstGeom prst="rect">
                <a:avLst/>
              </a:prstGeom>
              <a:solidFill>
                <a:srgbClr val="000000"/>
              </a:solidFill>
              <a:ln w="9525">
                <a:noFill/>
                <a:miter lim="800000"/>
                <a:headEnd/>
                <a:tailEnd/>
              </a:ln>
            </p:spPr>
            <p:txBody>
              <a:bodyPr/>
              <a:lstStyle/>
              <a:p>
                <a:endParaRPr lang="zh-CN" altLang="en-US"/>
              </a:p>
            </p:txBody>
          </p:sp>
          <p:sp>
            <p:nvSpPr>
              <p:cNvPr id="649295" name="Line 79"/>
              <p:cNvSpPr>
                <a:spLocks noChangeShapeType="1"/>
              </p:cNvSpPr>
              <p:nvPr/>
            </p:nvSpPr>
            <p:spPr bwMode="auto">
              <a:xfrm>
                <a:off x="4275" y="3622"/>
                <a:ext cx="50" cy="1"/>
              </a:xfrm>
              <a:prstGeom prst="line">
                <a:avLst/>
              </a:prstGeom>
              <a:noFill/>
              <a:ln w="15875">
                <a:solidFill>
                  <a:srgbClr val="000000"/>
                </a:solidFill>
                <a:round/>
                <a:headEnd/>
                <a:tailEnd/>
              </a:ln>
            </p:spPr>
            <p:txBody>
              <a:bodyPr/>
              <a:lstStyle/>
              <a:p>
                <a:endParaRPr lang="zh-CN" altLang="en-US"/>
              </a:p>
            </p:txBody>
          </p:sp>
          <p:sp>
            <p:nvSpPr>
              <p:cNvPr id="649296" name="Line 80"/>
              <p:cNvSpPr>
                <a:spLocks noChangeShapeType="1"/>
              </p:cNvSpPr>
              <p:nvPr/>
            </p:nvSpPr>
            <p:spPr bwMode="auto">
              <a:xfrm flipH="1">
                <a:off x="4265" y="3797"/>
                <a:ext cx="115" cy="1"/>
              </a:xfrm>
              <a:prstGeom prst="line">
                <a:avLst/>
              </a:prstGeom>
              <a:noFill/>
              <a:ln w="15875">
                <a:solidFill>
                  <a:srgbClr val="000000"/>
                </a:solidFill>
                <a:round/>
                <a:headEnd/>
                <a:tailEnd/>
              </a:ln>
            </p:spPr>
            <p:txBody>
              <a:bodyPr/>
              <a:lstStyle/>
              <a:p>
                <a:endParaRPr lang="zh-CN" altLang="en-US"/>
              </a:p>
            </p:txBody>
          </p:sp>
          <p:sp>
            <p:nvSpPr>
              <p:cNvPr id="649297" name="Line 81"/>
              <p:cNvSpPr>
                <a:spLocks noChangeShapeType="1"/>
              </p:cNvSpPr>
              <p:nvPr/>
            </p:nvSpPr>
            <p:spPr bwMode="auto">
              <a:xfrm flipH="1">
                <a:off x="4265" y="3684"/>
                <a:ext cx="115" cy="1"/>
              </a:xfrm>
              <a:prstGeom prst="line">
                <a:avLst/>
              </a:prstGeom>
              <a:noFill/>
              <a:ln w="15875">
                <a:solidFill>
                  <a:srgbClr val="000000"/>
                </a:solidFill>
                <a:round/>
                <a:headEnd/>
                <a:tailEnd/>
              </a:ln>
            </p:spPr>
            <p:txBody>
              <a:bodyPr/>
              <a:lstStyle/>
              <a:p>
                <a:endParaRPr lang="zh-CN" altLang="en-US"/>
              </a:p>
            </p:txBody>
          </p:sp>
        </p:grpSp>
        <p:grpSp>
          <p:nvGrpSpPr>
            <p:cNvPr id="649298" name="Group 82"/>
            <p:cNvGrpSpPr>
              <a:grpSpLocks/>
            </p:cNvGrpSpPr>
            <p:nvPr/>
          </p:nvGrpSpPr>
          <p:grpSpPr bwMode="auto">
            <a:xfrm>
              <a:off x="4260" y="3515"/>
              <a:ext cx="211" cy="332"/>
              <a:chOff x="4260" y="3515"/>
              <a:chExt cx="211" cy="332"/>
            </a:xfrm>
          </p:grpSpPr>
          <p:sp>
            <p:nvSpPr>
              <p:cNvPr id="649299" name="Freeform 83"/>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49300" name="Freeform 84"/>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49301" name="Freeform 85"/>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49302" name="Freeform 86"/>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49303" name="Rectangle 87"/>
              <p:cNvSpPr>
                <a:spLocks noChangeArrowheads="1"/>
              </p:cNvSpPr>
              <p:nvPr/>
            </p:nvSpPr>
            <p:spPr bwMode="auto">
              <a:xfrm>
                <a:off x="4260" y="3578"/>
                <a:ext cx="115" cy="269"/>
              </a:xfrm>
              <a:prstGeom prst="rect">
                <a:avLst/>
              </a:prstGeom>
              <a:solidFill>
                <a:srgbClr val="B7B79D"/>
              </a:solidFill>
              <a:ln w="9525">
                <a:noFill/>
                <a:miter lim="800000"/>
                <a:headEnd/>
                <a:tailEnd/>
              </a:ln>
            </p:spPr>
            <p:txBody>
              <a:bodyPr/>
              <a:lstStyle/>
              <a:p>
                <a:endParaRPr lang="zh-CN" altLang="en-US"/>
              </a:p>
            </p:txBody>
          </p:sp>
          <p:sp>
            <p:nvSpPr>
              <p:cNvPr id="649304" name="Rectangle 88"/>
              <p:cNvSpPr>
                <a:spLocks noChangeArrowheads="1"/>
              </p:cNvSpPr>
              <p:nvPr/>
            </p:nvSpPr>
            <p:spPr bwMode="auto">
              <a:xfrm>
                <a:off x="4265" y="3590"/>
                <a:ext cx="65" cy="44"/>
              </a:xfrm>
              <a:prstGeom prst="rect">
                <a:avLst/>
              </a:prstGeom>
              <a:solidFill>
                <a:srgbClr val="7A7A5A"/>
              </a:solidFill>
              <a:ln w="9525">
                <a:noFill/>
                <a:miter lim="800000"/>
                <a:headEnd/>
                <a:tailEnd/>
              </a:ln>
            </p:spPr>
            <p:txBody>
              <a:bodyPr/>
              <a:lstStyle/>
              <a:p>
                <a:endParaRPr lang="zh-CN" altLang="en-US"/>
              </a:p>
            </p:txBody>
          </p:sp>
          <p:sp>
            <p:nvSpPr>
              <p:cNvPr id="649305" name="Line 89"/>
              <p:cNvSpPr>
                <a:spLocks noChangeShapeType="1"/>
              </p:cNvSpPr>
              <p:nvPr/>
            </p:nvSpPr>
            <p:spPr bwMode="auto">
              <a:xfrm>
                <a:off x="4275" y="3609"/>
                <a:ext cx="40" cy="1"/>
              </a:xfrm>
              <a:prstGeom prst="line">
                <a:avLst/>
              </a:prstGeom>
              <a:noFill/>
              <a:ln w="7938">
                <a:solidFill>
                  <a:srgbClr val="313124"/>
                </a:solidFill>
                <a:round/>
                <a:headEnd/>
                <a:tailEnd/>
              </a:ln>
            </p:spPr>
            <p:txBody>
              <a:bodyPr/>
              <a:lstStyle/>
              <a:p>
                <a:endParaRPr lang="zh-CN" altLang="en-US"/>
              </a:p>
            </p:txBody>
          </p:sp>
          <p:sp>
            <p:nvSpPr>
              <p:cNvPr id="649306" name="Line 90"/>
              <p:cNvSpPr>
                <a:spLocks noChangeShapeType="1"/>
              </p:cNvSpPr>
              <p:nvPr/>
            </p:nvSpPr>
            <p:spPr bwMode="auto">
              <a:xfrm flipH="1">
                <a:off x="4265" y="3791"/>
                <a:ext cx="105" cy="1"/>
              </a:xfrm>
              <a:prstGeom prst="line">
                <a:avLst/>
              </a:prstGeom>
              <a:noFill/>
              <a:ln w="7938">
                <a:solidFill>
                  <a:srgbClr val="313124"/>
                </a:solidFill>
                <a:round/>
                <a:headEnd/>
                <a:tailEnd/>
              </a:ln>
            </p:spPr>
            <p:txBody>
              <a:bodyPr/>
              <a:lstStyle/>
              <a:p>
                <a:endParaRPr lang="zh-CN" altLang="en-US"/>
              </a:p>
            </p:txBody>
          </p:sp>
          <p:sp>
            <p:nvSpPr>
              <p:cNvPr id="649307" name="Line 91"/>
              <p:cNvSpPr>
                <a:spLocks noChangeShapeType="1"/>
              </p:cNvSpPr>
              <p:nvPr/>
            </p:nvSpPr>
            <p:spPr bwMode="auto">
              <a:xfrm flipH="1">
                <a:off x="4265" y="3678"/>
                <a:ext cx="105" cy="1"/>
              </a:xfrm>
              <a:prstGeom prst="line">
                <a:avLst/>
              </a:prstGeom>
              <a:noFill/>
              <a:ln w="7938">
                <a:solidFill>
                  <a:srgbClr val="313124"/>
                </a:solidFill>
                <a:round/>
                <a:headEnd/>
                <a:tailEnd/>
              </a:ln>
            </p:spPr>
            <p:txBody>
              <a:bodyPr/>
              <a:lstStyle/>
              <a:p>
                <a:endParaRPr lang="zh-CN" altLang="en-US"/>
              </a:p>
            </p:txBody>
          </p:sp>
        </p:grpSp>
      </p:grpSp>
      <p:sp>
        <p:nvSpPr>
          <p:cNvPr id="649308" name="Rectangle 92"/>
          <p:cNvSpPr>
            <a:spLocks noChangeArrowheads="1"/>
          </p:cNvSpPr>
          <p:nvPr/>
        </p:nvSpPr>
        <p:spPr bwMode="auto">
          <a:xfrm>
            <a:off x="2109788" y="3444875"/>
            <a:ext cx="30162" cy="2598738"/>
          </a:xfrm>
          <a:prstGeom prst="rect">
            <a:avLst/>
          </a:prstGeom>
          <a:solidFill>
            <a:srgbClr val="000000"/>
          </a:solidFill>
          <a:ln w="28575">
            <a:solidFill>
              <a:srgbClr val="333399"/>
            </a:solidFill>
            <a:miter lim="800000"/>
            <a:headEnd/>
            <a:tailEnd/>
          </a:ln>
        </p:spPr>
        <p:txBody>
          <a:bodyPr/>
          <a:lstStyle/>
          <a:p>
            <a:endParaRPr lang="zh-CN" altLang="en-US"/>
          </a:p>
        </p:txBody>
      </p:sp>
      <p:sp>
        <p:nvSpPr>
          <p:cNvPr id="649309" name="Line 93"/>
          <p:cNvSpPr>
            <a:spLocks noChangeShapeType="1"/>
          </p:cNvSpPr>
          <p:nvPr/>
        </p:nvSpPr>
        <p:spPr bwMode="auto">
          <a:xfrm>
            <a:off x="1303338" y="3825875"/>
            <a:ext cx="820737" cy="3175"/>
          </a:xfrm>
          <a:prstGeom prst="line">
            <a:avLst/>
          </a:prstGeom>
          <a:noFill/>
          <a:ln w="28575">
            <a:solidFill>
              <a:srgbClr val="333399"/>
            </a:solidFill>
            <a:round/>
            <a:headEnd/>
            <a:tailEnd/>
          </a:ln>
        </p:spPr>
        <p:txBody>
          <a:bodyPr/>
          <a:lstStyle/>
          <a:p>
            <a:endParaRPr lang="zh-CN" altLang="en-US"/>
          </a:p>
        </p:txBody>
      </p:sp>
      <p:sp>
        <p:nvSpPr>
          <p:cNvPr id="649310" name="Line 94"/>
          <p:cNvSpPr>
            <a:spLocks noChangeShapeType="1"/>
          </p:cNvSpPr>
          <p:nvPr/>
        </p:nvSpPr>
        <p:spPr bwMode="auto">
          <a:xfrm>
            <a:off x="1549400" y="4535488"/>
            <a:ext cx="574675" cy="1587"/>
          </a:xfrm>
          <a:prstGeom prst="line">
            <a:avLst/>
          </a:prstGeom>
          <a:noFill/>
          <a:ln w="28575">
            <a:solidFill>
              <a:srgbClr val="333399"/>
            </a:solidFill>
            <a:round/>
            <a:headEnd/>
            <a:tailEnd/>
          </a:ln>
        </p:spPr>
        <p:txBody>
          <a:bodyPr/>
          <a:lstStyle/>
          <a:p>
            <a:endParaRPr lang="zh-CN" altLang="en-US"/>
          </a:p>
        </p:txBody>
      </p:sp>
      <p:sp>
        <p:nvSpPr>
          <p:cNvPr id="649311" name="Line 95"/>
          <p:cNvSpPr>
            <a:spLocks noChangeShapeType="1"/>
          </p:cNvSpPr>
          <p:nvPr/>
        </p:nvSpPr>
        <p:spPr bwMode="auto">
          <a:xfrm>
            <a:off x="890588" y="5037138"/>
            <a:ext cx="1233487" cy="3175"/>
          </a:xfrm>
          <a:prstGeom prst="line">
            <a:avLst/>
          </a:prstGeom>
          <a:noFill/>
          <a:ln w="28575">
            <a:solidFill>
              <a:srgbClr val="333399"/>
            </a:solidFill>
            <a:round/>
            <a:headEnd/>
            <a:tailEnd/>
          </a:ln>
        </p:spPr>
        <p:txBody>
          <a:bodyPr/>
          <a:lstStyle/>
          <a:p>
            <a:endParaRPr lang="zh-CN" altLang="en-US"/>
          </a:p>
        </p:txBody>
      </p:sp>
      <p:sp>
        <p:nvSpPr>
          <p:cNvPr id="649312" name="Line 96"/>
          <p:cNvSpPr>
            <a:spLocks noChangeShapeType="1"/>
          </p:cNvSpPr>
          <p:nvPr/>
        </p:nvSpPr>
        <p:spPr bwMode="auto">
          <a:xfrm>
            <a:off x="1384300" y="5654675"/>
            <a:ext cx="739775" cy="3175"/>
          </a:xfrm>
          <a:prstGeom prst="line">
            <a:avLst/>
          </a:prstGeom>
          <a:noFill/>
          <a:ln w="28575">
            <a:solidFill>
              <a:srgbClr val="333399"/>
            </a:solidFill>
            <a:round/>
            <a:headEnd/>
            <a:tailEnd/>
          </a:ln>
        </p:spPr>
        <p:txBody>
          <a:bodyPr/>
          <a:lstStyle/>
          <a:p>
            <a:endParaRPr lang="zh-CN" altLang="en-US"/>
          </a:p>
        </p:txBody>
      </p:sp>
      <p:sp>
        <p:nvSpPr>
          <p:cNvPr id="649313" name="Line 97"/>
          <p:cNvSpPr>
            <a:spLocks noChangeShapeType="1"/>
          </p:cNvSpPr>
          <p:nvPr/>
        </p:nvSpPr>
        <p:spPr bwMode="auto">
          <a:xfrm>
            <a:off x="2124075" y="5832475"/>
            <a:ext cx="411163" cy="3175"/>
          </a:xfrm>
          <a:prstGeom prst="line">
            <a:avLst/>
          </a:prstGeom>
          <a:noFill/>
          <a:ln w="28575">
            <a:solidFill>
              <a:srgbClr val="333399"/>
            </a:solidFill>
            <a:round/>
            <a:headEnd/>
            <a:tailEnd/>
          </a:ln>
        </p:spPr>
        <p:txBody>
          <a:bodyPr/>
          <a:lstStyle/>
          <a:p>
            <a:endParaRPr lang="zh-CN" altLang="en-US"/>
          </a:p>
        </p:txBody>
      </p:sp>
      <p:sp>
        <p:nvSpPr>
          <p:cNvPr id="649314" name="Line 98"/>
          <p:cNvSpPr>
            <a:spLocks noChangeShapeType="1"/>
          </p:cNvSpPr>
          <p:nvPr/>
        </p:nvSpPr>
        <p:spPr bwMode="auto">
          <a:xfrm flipV="1">
            <a:off x="2916238" y="4868863"/>
            <a:ext cx="719137" cy="647700"/>
          </a:xfrm>
          <a:prstGeom prst="line">
            <a:avLst/>
          </a:prstGeom>
          <a:noFill/>
          <a:ln w="28575">
            <a:solidFill>
              <a:srgbClr val="333399"/>
            </a:solidFill>
            <a:round/>
            <a:headEnd/>
            <a:tailEnd/>
          </a:ln>
          <a:effectLst/>
        </p:spPr>
        <p:txBody>
          <a:bodyPr/>
          <a:lstStyle/>
          <a:p>
            <a:endParaRPr lang="zh-CN" altLang="en-US"/>
          </a:p>
        </p:txBody>
      </p:sp>
      <p:sp>
        <p:nvSpPr>
          <p:cNvPr id="649315" name="Line 99"/>
          <p:cNvSpPr>
            <a:spLocks noChangeShapeType="1"/>
          </p:cNvSpPr>
          <p:nvPr/>
        </p:nvSpPr>
        <p:spPr bwMode="auto">
          <a:xfrm>
            <a:off x="2124075" y="4772025"/>
            <a:ext cx="1398588" cy="1588"/>
          </a:xfrm>
          <a:prstGeom prst="line">
            <a:avLst/>
          </a:prstGeom>
          <a:noFill/>
          <a:ln w="9525">
            <a:solidFill>
              <a:srgbClr val="000000"/>
            </a:solidFill>
            <a:round/>
            <a:headEnd/>
            <a:tailEnd/>
          </a:ln>
        </p:spPr>
        <p:txBody>
          <a:bodyPr/>
          <a:lstStyle/>
          <a:p>
            <a:endParaRPr lang="zh-CN" altLang="en-US"/>
          </a:p>
        </p:txBody>
      </p:sp>
      <p:grpSp>
        <p:nvGrpSpPr>
          <p:cNvPr id="649316" name="Group 100"/>
          <p:cNvGrpSpPr>
            <a:grpSpLocks/>
          </p:cNvGrpSpPr>
          <p:nvPr/>
        </p:nvGrpSpPr>
        <p:grpSpPr bwMode="auto">
          <a:xfrm>
            <a:off x="3375025" y="4576763"/>
            <a:ext cx="560388" cy="374650"/>
            <a:chOff x="2154" y="3033"/>
            <a:chExt cx="309" cy="192"/>
          </a:xfrm>
        </p:grpSpPr>
        <p:sp>
          <p:nvSpPr>
            <p:cNvPr id="649317" name="Oval 10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49318" name="Rectangle 102"/>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49319" name="Rectangle 103"/>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49320" name="Oval 10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49321" name="Group 105"/>
            <p:cNvGrpSpPr>
              <a:grpSpLocks/>
            </p:cNvGrpSpPr>
            <p:nvPr/>
          </p:nvGrpSpPr>
          <p:grpSpPr bwMode="auto">
            <a:xfrm>
              <a:off x="2201" y="3046"/>
              <a:ext cx="214" cy="86"/>
              <a:chOff x="2201" y="3046"/>
              <a:chExt cx="214" cy="86"/>
            </a:xfrm>
          </p:grpSpPr>
          <p:grpSp>
            <p:nvGrpSpPr>
              <p:cNvPr id="649322" name="Group 106"/>
              <p:cNvGrpSpPr>
                <a:grpSpLocks/>
              </p:cNvGrpSpPr>
              <p:nvPr/>
            </p:nvGrpSpPr>
            <p:grpSpPr bwMode="auto">
              <a:xfrm>
                <a:off x="2201" y="3046"/>
                <a:ext cx="212" cy="84"/>
                <a:chOff x="2201" y="3046"/>
                <a:chExt cx="212" cy="84"/>
              </a:xfrm>
            </p:grpSpPr>
            <p:sp>
              <p:nvSpPr>
                <p:cNvPr id="649323" name="Freeform 107"/>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49324" name="Freeform 108"/>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49325" name="Freeform 109"/>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49326" name="Freeform 110"/>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49327" name="Freeform 111"/>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49328" name="Freeform 112"/>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49329" name="Freeform 113"/>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sp>
              <p:nvSpPr>
                <p:cNvPr id="649330" name="Freeform 114"/>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grpSp>
          <p:grpSp>
            <p:nvGrpSpPr>
              <p:cNvPr id="649331" name="Group 115"/>
              <p:cNvGrpSpPr>
                <a:grpSpLocks/>
              </p:cNvGrpSpPr>
              <p:nvPr/>
            </p:nvGrpSpPr>
            <p:grpSpPr bwMode="auto">
              <a:xfrm>
                <a:off x="2203" y="3048"/>
                <a:ext cx="212" cy="84"/>
                <a:chOff x="2203" y="3048"/>
                <a:chExt cx="212" cy="84"/>
              </a:xfrm>
            </p:grpSpPr>
            <p:sp>
              <p:nvSpPr>
                <p:cNvPr id="649332" name="Freeform 116"/>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9333" name="Freeform 117"/>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9334" name="Freeform 118"/>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49335" name="Freeform 119"/>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49336" name="Freeform 120"/>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49337" name="Freeform 121"/>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49338" name="Freeform 122"/>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sp>
              <p:nvSpPr>
                <p:cNvPr id="649339" name="Freeform 123"/>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grpSp>
        </p:grpSp>
        <p:sp>
          <p:nvSpPr>
            <p:cNvPr id="649340" name="Line 124"/>
            <p:cNvSpPr>
              <a:spLocks noChangeShapeType="1"/>
            </p:cNvSpPr>
            <p:nvPr/>
          </p:nvSpPr>
          <p:spPr bwMode="auto">
            <a:xfrm>
              <a:off x="2154" y="3088"/>
              <a:ext cx="1" cy="80"/>
            </a:xfrm>
            <a:prstGeom prst="line">
              <a:avLst/>
            </a:prstGeom>
            <a:noFill/>
            <a:ln w="3175">
              <a:solidFill>
                <a:srgbClr val="AAE6FF"/>
              </a:solidFill>
              <a:round/>
              <a:headEnd/>
              <a:tailEnd/>
            </a:ln>
          </p:spPr>
          <p:txBody>
            <a:bodyPr/>
            <a:lstStyle/>
            <a:p>
              <a:endParaRPr lang="zh-CN" altLang="en-US"/>
            </a:p>
          </p:txBody>
        </p:sp>
        <p:sp>
          <p:nvSpPr>
            <p:cNvPr id="649341" name="Line 125"/>
            <p:cNvSpPr>
              <a:spLocks noChangeShapeType="1"/>
            </p:cNvSpPr>
            <p:nvPr/>
          </p:nvSpPr>
          <p:spPr bwMode="auto">
            <a:xfrm>
              <a:off x="2462" y="3088"/>
              <a:ext cx="1" cy="80"/>
            </a:xfrm>
            <a:prstGeom prst="line">
              <a:avLst/>
            </a:prstGeom>
            <a:noFill/>
            <a:ln w="3175">
              <a:solidFill>
                <a:srgbClr val="AAE6FF"/>
              </a:solidFill>
              <a:round/>
              <a:headEnd/>
              <a:tailEnd/>
            </a:ln>
          </p:spPr>
          <p:txBody>
            <a:bodyPr/>
            <a:lstStyle/>
            <a:p>
              <a:endParaRPr lang="zh-CN" altLang="en-US"/>
            </a:p>
          </p:txBody>
        </p:sp>
      </p:grpSp>
      <p:grpSp>
        <p:nvGrpSpPr>
          <p:cNvPr id="649342" name="Group 126"/>
          <p:cNvGrpSpPr>
            <a:grpSpLocks/>
          </p:cNvGrpSpPr>
          <p:nvPr/>
        </p:nvGrpSpPr>
        <p:grpSpPr bwMode="auto">
          <a:xfrm>
            <a:off x="1139825" y="3363913"/>
            <a:ext cx="514350" cy="517525"/>
            <a:chOff x="921" y="2412"/>
            <a:chExt cx="284" cy="265"/>
          </a:xfrm>
        </p:grpSpPr>
        <p:grpSp>
          <p:nvGrpSpPr>
            <p:cNvPr id="649343" name="Group 127"/>
            <p:cNvGrpSpPr>
              <a:grpSpLocks/>
            </p:cNvGrpSpPr>
            <p:nvPr/>
          </p:nvGrpSpPr>
          <p:grpSpPr bwMode="auto">
            <a:xfrm>
              <a:off x="928" y="2417"/>
              <a:ext cx="277" cy="260"/>
              <a:chOff x="928" y="2417"/>
              <a:chExt cx="277" cy="260"/>
            </a:xfrm>
          </p:grpSpPr>
          <p:sp>
            <p:nvSpPr>
              <p:cNvPr id="649344" name="Freeform 128"/>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49345" name="Freeform 129"/>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49346" name="Freeform 130"/>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49347" name="Freeform 131"/>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49348" name="Rectangle 132"/>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649349" name="Rectangle 133"/>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649350" name="Rectangle 134"/>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649351" name="Line 135"/>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649352" name="Group 136"/>
              <p:cNvGrpSpPr>
                <a:grpSpLocks/>
              </p:cNvGrpSpPr>
              <p:nvPr/>
            </p:nvGrpSpPr>
            <p:grpSpPr bwMode="auto">
              <a:xfrm>
                <a:off x="928" y="2639"/>
                <a:ext cx="277" cy="38"/>
                <a:chOff x="928" y="2639"/>
                <a:chExt cx="277" cy="38"/>
              </a:xfrm>
            </p:grpSpPr>
            <p:sp>
              <p:nvSpPr>
                <p:cNvPr id="649353" name="Freeform 137"/>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49354" name="Freeform 138"/>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49355" name="Rectangle 139"/>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649356" name="Group 140"/>
            <p:cNvGrpSpPr>
              <a:grpSpLocks/>
            </p:cNvGrpSpPr>
            <p:nvPr/>
          </p:nvGrpSpPr>
          <p:grpSpPr bwMode="auto">
            <a:xfrm>
              <a:off x="921" y="2412"/>
              <a:ext cx="277" cy="261"/>
              <a:chOff x="921" y="2412"/>
              <a:chExt cx="277" cy="261"/>
            </a:xfrm>
          </p:grpSpPr>
          <p:sp>
            <p:nvSpPr>
              <p:cNvPr id="649357" name="Freeform 141"/>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49358" name="Freeform 142"/>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49359" name="Freeform 143"/>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9360" name="Freeform 144"/>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9361" name="Rectangle 145"/>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649362" name="Rectangle 146"/>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649363" name="Rectangle 147"/>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649364" name="Line 148"/>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649365" name="Group 149"/>
              <p:cNvGrpSpPr>
                <a:grpSpLocks/>
              </p:cNvGrpSpPr>
              <p:nvPr/>
            </p:nvGrpSpPr>
            <p:grpSpPr bwMode="auto">
              <a:xfrm>
                <a:off x="921" y="2635"/>
                <a:ext cx="277" cy="38"/>
                <a:chOff x="921" y="2635"/>
                <a:chExt cx="277" cy="38"/>
              </a:xfrm>
            </p:grpSpPr>
            <p:sp>
              <p:nvSpPr>
                <p:cNvPr id="649366" name="Freeform 150"/>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49367" name="Freeform 151"/>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49368" name="Rectangle 152"/>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grpSp>
        <p:nvGrpSpPr>
          <p:cNvPr id="649369" name="Group 153"/>
          <p:cNvGrpSpPr>
            <a:grpSpLocks/>
          </p:cNvGrpSpPr>
          <p:nvPr/>
        </p:nvGrpSpPr>
        <p:grpSpPr bwMode="auto">
          <a:xfrm>
            <a:off x="1277938" y="4073525"/>
            <a:ext cx="511175" cy="517525"/>
            <a:chOff x="997" y="2775"/>
            <a:chExt cx="282" cy="265"/>
          </a:xfrm>
        </p:grpSpPr>
        <p:grpSp>
          <p:nvGrpSpPr>
            <p:cNvPr id="649370" name="Group 154"/>
            <p:cNvGrpSpPr>
              <a:grpSpLocks/>
            </p:cNvGrpSpPr>
            <p:nvPr/>
          </p:nvGrpSpPr>
          <p:grpSpPr bwMode="auto">
            <a:xfrm>
              <a:off x="1004" y="2779"/>
              <a:ext cx="275" cy="261"/>
              <a:chOff x="1004" y="2779"/>
              <a:chExt cx="275" cy="261"/>
            </a:xfrm>
          </p:grpSpPr>
          <p:sp>
            <p:nvSpPr>
              <p:cNvPr id="649371" name="Freeform 155"/>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9372" name="Freeform 156"/>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9373" name="Freeform 157"/>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49374" name="Freeform 158"/>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49375" name="Rectangle 159"/>
              <p:cNvSpPr>
                <a:spLocks noChangeArrowheads="1"/>
              </p:cNvSpPr>
              <p:nvPr/>
            </p:nvSpPr>
            <p:spPr bwMode="auto">
              <a:xfrm>
                <a:off x="1050" y="2797"/>
                <a:ext cx="183" cy="132"/>
              </a:xfrm>
              <a:prstGeom prst="rect">
                <a:avLst/>
              </a:prstGeom>
              <a:solidFill>
                <a:srgbClr val="000000"/>
              </a:solidFill>
              <a:ln w="9525">
                <a:noFill/>
                <a:miter lim="800000"/>
                <a:headEnd/>
                <a:tailEnd/>
              </a:ln>
            </p:spPr>
            <p:txBody>
              <a:bodyPr/>
              <a:lstStyle/>
              <a:p>
                <a:endParaRPr lang="zh-CN" altLang="en-US"/>
              </a:p>
            </p:txBody>
          </p:sp>
          <p:sp>
            <p:nvSpPr>
              <p:cNvPr id="649376" name="Rectangle 160"/>
              <p:cNvSpPr>
                <a:spLocks noChangeArrowheads="1"/>
              </p:cNvSpPr>
              <p:nvPr/>
            </p:nvSpPr>
            <p:spPr bwMode="auto">
              <a:xfrm>
                <a:off x="1013" y="2938"/>
                <a:ext cx="258" cy="59"/>
              </a:xfrm>
              <a:prstGeom prst="rect">
                <a:avLst/>
              </a:prstGeom>
              <a:solidFill>
                <a:srgbClr val="000000"/>
              </a:solidFill>
              <a:ln w="9525">
                <a:noFill/>
                <a:miter lim="800000"/>
                <a:headEnd/>
                <a:tailEnd/>
              </a:ln>
            </p:spPr>
            <p:txBody>
              <a:bodyPr/>
              <a:lstStyle/>
              <a:p>
                <a:endParaRPr lang="zh-CN" altLang="en-US"/>
              </a:p>
            </p:txBody>
          </p:sp>
          <p:sp>
            <p:nvSpPr>
              <p:cNvPr id="649377" name="Rectangle 161"/>
              <p:cNvSpPr>
                <a:spLocks noChangeArrowheads="1"/>
              </p:cNvSpPr>
              <p:nvPr/>
            </p:nvSpPr>
            <p:spPr bwMode="auto">
              <a:xfrm>
                <a:off x="1067" y="2813"/>
                <a:ext cx="149" cy="101"/>
              </a:xfrm>
              <a:prstGeom prst="rect">
                <a:avLst/>
              </a:prstGeom>
              <a:solidFill>
                <a:srgbClr val="000000"/>
              </a:solidFill>
              <a:ln w="9525">
                <a:noFill/>
                <a:miter lim="800000"/>
                <a:headEnd/>
                <a:tailEnd/>
              </a:ln>
            </p:spPr>
            <p:txBody>
              <a:bodyPr/>
              <a:lstStyle/>
              <a:p>
                <a:endParaRPr lang="zh-CN" altLang="en-US"/>
              </a:p>
            </p:txBody>
          </p:sp>
          <p:sp>
            <p:nvSpPr>
              <p:cNvPr id="649378" name="Line 162"/>
              <p:cNvSpPr>
                <a:spLocks noChangeShapeType="1"/>
              </p:cNvSpPr>
              <p:nvPr/>
            </p:nvSpPr>
            <p:spPr bwMode="auto">
              <a:xfrm flipH="1">
                <a:off x="1189" y="2961"/>
                <a:ext cx="61" cy="1"/>
              </a:xfrm>
              <a:prstGeom prst="line">
                <a:avLst/>
              </a:prstGeom>
              <a:noFill/>
              <a:ln w="7938">
                <a:solidFill>
                  <a:srgbClr val="000000"/>
                </a:solidFill>
                <a:round/>
                <a:headEnd/>
                <a:tailEnd/>
              </a:ln>
            </p:spPr>
            <p:txBody>
              <a:bodyPr/>
              <a:lstStyle/>
              <a:p>
                <a:endParaRPr lang="zh-CN" altLang="en-US"/>
              </a:p>
            </p:txBody>
          </p:sp>
          <p:grpSp>
            <p:nvGrpSpPr>
              <p:cNvPr id="649379" name="Group 163"/>
              <p:cNvGrpSpPr>
                <a:grpSpLocks/>
              </p:cNvGrpSpPr>
              <p:nvPr/>
            </p:nvGrpSpPr>
            <p:grpSpPr bwMode="auto">
              <a:xfrm>
                <a:off x="1004" y="3002"/>
                <a:ext cx="275" cy="38"/>
                <a:chOff x="1004" y="3002"/>
                <a:chExt cx="275" cy="38"/>
              </a:xfrm>
            </p:grpSpPr>
            <p:sp>
              <p:nvSpPr>
                <p:cNvPr id="649380" name="Freeform 164"/>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9381" name="Freeform 165"/>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9382" name="Rectangle 166"/>
                <p:cNvSpPr>
                  <a:spLocks noChangeArrowheads="1"/>
                </p:cNvSpPr>
                <p:nvPr/>
              </p:nvSpPr>
              <p:spPr bwMode="auto">
                <a:xfrm>
                  <a:off x="1006" y="3029"/>
                  <a:ext cx="271" cy="11"/>
                </a:xfrm>
                <a:prstGeom prst="rect">
                  <a:avLst/>
                </a:prstGeom>
                <a:solidFill>
                  <a:srgbClr val="000000"/>
                </a:solidFill>
                <a:ln w="9525">
                  <a:noFill/>
                  <a:miter lim="800000"/>
                  <a:headEnd/>
                  <a:tailEnd/>
                </a:ln>
              </p:spPr>
              <p:txBody>
                <a:bodyPr/>
                <a:lstStyle/>
                <a:p>
                  <a:endParaRPr lang="zh-CN" altLang="en-US"/>
                </a:p>
              </p:txBody>
            </p:sp>
          </p:grpSp>
        </p:grpSp>
        <p:grpSp>
          <p:nvGrpSpPr>
            <p:cNvPr id="649383" name="Group 167"/>
            <p:cNvGrpSpPr>
              <a:grpSpLocks/>
            </p:cNvGrpSpPr>
            <p:nvPr/>
          </p:nvGrpSpPr>
          <p:grpSpPr bwMode="auto">
            <a:xfrm>
              <a:off x="997" y="2775"/>
              <a:ext cx="275" cy="260"/>
              <a:chOff x="997" y="2775"/>
              <a:chExt cx="275" cy="260"/>
            </a:xfrm>
          </p:grpSpPr>
          <p:sp>
            <p:nvSpPr>
              <p:cNvPr id="649384" name="Freeform 168"/>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9385" name="Freeform 169"/>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9386" name="Freeform 170"/>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9387" name="Freeform 171"/>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9388" name="Rectangle 172"/>
              <p:cNvSpPr>
                <a:spLocks noChangeArrowheads="1"/>
              </p:cNvSpPr>
              <p:nvPr/>
            </p:nvSpPr>
            <p:spPr bwMode="auto">
              <a:xfrm>
                <a:off x="1043" y="2792"/>
                <a:ext cx="184" cy="132"/>
              </a:xfrm>
              <a:prstGeom prst="rect">
                <a:avLst/>
              </a:prstGeom>
              <a:solidFill>
                <a:srgbClr val="B7B79D"/>
              </a:solidFill>
              <a:ln w="9525">
                <a:noFill/>
                <a:miter lim="800000"/>
                <a:headEnd/>
                <a:tailEnd/>
              </a:ln>
            </p:spPr>
            <p:txBody>
              <a:bodyPr/>
              <a:lstStyle/>
              <a:p>
                <a:endParaRPr lang="zh-CN" altLang="en-US"/>
              </a:p>
            </p:txBody>
          </p:sp>
          <p:sp>
            <p:nvSpPr>
              <p:cNvPr id="649389" name="Rectangle 173"/>
              <p:cNvSpPr>
                <a:spLocks noChangeArrowheads="1"/>
              </p:cNvSpPr>
              <p:nvPr/>
            </p:nvSpPr>
            <p:spPr bwMode="auto">
              <a:xfrm>
                <a:off x="1006" y="2934"/>
                <a:ext cx="258" cy="58"/>
              </a:xfrm>
              <a:prstGeom prst="rect">
                <a:avLst/>
              </a:prstGeom>
              <a:solidFill>
                <a:srgbClr val="B7B79D"/>
              </a:solidFill>
              <a:ln w="9525">
                <a:noFill/>
                <a:miter lim="800000"/>
                <a:headEnd/>
                <a:tailEnd/>
              </a:ln>
            </p:spPr>
            <p:txBody>
              <a:bodyPr/>
              <a:lstStyle/>
              <a:p>
                <a:endParaRPr lang="zh-CN" altLang="en-US"/>
              </a:p>
            </p:txBody>
          </p:sp>
          <p:sp>
            <p:nvSpPr>
              <p:cNvPr id="649390" name="Rectangle 174"/>
              <p:cNvSpPr>
                <a:spLocks noChangeArrowheads="1"/>
              </p:cNvSpPr>
              <p:nvPr/>
            </p:nvSpPr>
            <p:spPr bwMode="auto">
              <a:xfrm>
                <a:off x="1060" y="2808"/>
                <a:ext cx="150" cy="102"/>
              </a:xfrm>
              <a:prstGeom prst="rect">
                <a:avLst/>
              </a:prstGeom>
              <a:solidFill>
                <a:srgbClr val="FFFFFF"/>
              </a:solidFill>
              <a:ln w="9525">
                <a:noFill/>
                <a:miter lim="800000"/>
                <a:headEnd/>
                <a:tailEnd/>
              </a:ln>
            </p:spPr>
            <p:txBody>
              <a:bodyPr/>
              <a:lstStyle/>
              <a:p>
                <a:endParaRPr lang="zh-CN" altLang="en-US"/>
              </a:p>
            </p:txBody>
          </p:sp>
          <p:sp>
            <p:nvSpPr>
              <p:cNvPr id="649391" name="Line 175"/>
              <p:cNvSpPr>
                <a:spLocks noChangeShapeType="1"/>
              </p:cNvSpPr>
              <p:nvPr/>
            </p:nvSpPr>
            <p:spPr bwMode="auto">
              <a:xfrm flipH="1">
                <a:off x="1182" y="2956"/>
                <a:ext cx="62" cy="1"/>
              </a:xfrm>
              <a:prstGeom prst="line">
                <a:avLst/>
              </a:prstGeom>
              <a:noFill/>
              <a:ln w="7938">
                <a:solidFill>
                  <a:srgbClr val="000000"/>
                </a:solidFill>
                <a:round/>
                <a:headEnd/>
                <a:tailEnd/>
              </a:ln>
            </p:spPr>
            <p:txBody>
              <a:bodyPr/>
              <a:lstStyle/>
              <a:p>
                <a:endParaRPr lang="zh-CN" altLang="en-US"/>
              </a:p>
            </p:txBody>
          </p:sp>
          <p:grpSp>
            <p:nvGrpSpPr>
              <p:cNvPr id="649392" name="Group 176"/>
              <p:cNvGrpSpPr>
                <a:grpSpLocks/>
              </p:cNvGrpSpPr>
              <p:nvPr/>
            </p:nvGrpSpPr>
            <p:grpSpPr bwMode="auto">
              <a:xfrm>
                <a:off x="997" y="2997"/>
                <a:ext cx="275" cy="38"/>
                <a:chOff x="997" y="2997"/>
                <a:chExt cx="275" cy="38"/>
              </a:xfrm>
            </p:grpSpPr>
            <p:sp>
              <p:nvSpPr>
                <p:cNvPr id="649393" name="Freeform 177"/>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9394" name="Freeform 178"/>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9395" name="Rectangle 179"/>
                <p:cNvSpPr>
                  <a:spLocks noChangeArrowheads="1"/>
                </p:cNvSpPr>
                <p:nvPr/>
              </p:nvSpPr>
              <p:spPr bwMode="auto">
                <a:xfrm>
                  <a:off x="999" y="3024"/>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49396" name="Group 180"/>
          <p:cNvGrpSpPr>
            <a:grpSpLocks/>
          </p:cNvGrpSpPr>
          <p:nvPr/>
        </p:nvGrpSpPr>
        <p:grpSpPr bwMode="auto">
          <a:xfrm>
            <a:off x="539750" y="4603750"/>
            <a:ext cx="511175" cy="517525"/>
            <a:chOff x="590" y="3047"/>
            <a:chExt cx="282" cy="265"/>
          </a:xfrm>
        </p:grpSpPr>
        <p:grpSp>
          <p:nvGrpSpPr>
            <p:cNvPr id="649397" name="Group 181"/>
            <p:cNvGrpSpPr>
              <a:grpSpLocks/>
            </p:cNvGrpSpPr>
            <p:nvPr/>
          </p:nvGrpSpPr>
          <p:grpSpPr bwMode="auto">
            <a:xfrm>
              <a:off x="596" y="3051"/>
              <a:ext cx="276" cy="261"/>
              <a:chOff x="596" y="3051"/>
              <a:chExt cx="276" cy="261"/>
            </a:xfrm>
          </p:grpSpPr>
          <p:sp>
            <p:nvSpPr>
              <p:cNvPr id="649398" name="Freeform 182"/>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9399" name="Freeform 183"/>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9400" name="Freeform 184"/>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9401" name="Freeform 185"/>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9402" name="Rectangle 186"/>
              <p:cNvSpPr>
                <a:spLocks noChangeArrowheads="1"/>
              </p:cNvSpPr>
              <p:nvPr/>
            </p:nvSpPr>
            <p:spPr bwMode="auto">
              <a:xfrm>
                <a:off x="642" y="3069"/>
                <a:ext cx="184" cy="132"/>
              </a:xfrm>
              <a:prstGeom prst="rect">
                <a:avLst/>
              </a:prstGeom>
              <a:solidFill>
                <a:srgbClr val="000000"/>
              </a:solidFill>
              <a:ln w="9525">
                <a:noFill/>
                <a:miter lim="800000"/>
                <a:headEnd/>
                <a:tailEnd/>
              </a:ln>
            </p:spPr>
            <p:txBody>
              <a:bodyPr/>
              <a:lstStyle/>
              <a:p>
                <a:endParaRPr lang="zh-CN" altLang="en-US"/>
              </a:p>
            </p:txBody>
          </p:sp>
          <p:sp>
            <p:nvSpPr>
              <p:cNvPr id="649403" name="Rectangle 187"/>
              <p:cNvSpPr>
                <a:spLocks noChangeArrowheads="1"/>
              </p:cNvSpPr>
              <p:nvPr/>
            </p:nvSpPr>
            <p:spPr bwMode="auto">
              <a:xfrm>
                <a:off x="605" y="3210"/>
                <a:ext cx="258" cy="59"/>
              </a:xfrm>
              <a:prstGeom prst="rect">
                <a:avLst/>
              </a:prstGeom>
              <a:solidFill>
                <a:srgbClr val="000000"/>
              </a:solidFill>
              <a:ln w="9525">
                <a:noFill/>
                <a:miter lim="800000"/>
                <a:headEnd/>
                <a:tailEnd/>
              </a:ln>
            </p:spPr>
            <p:txBody>
              <a:bodyPr/>
              <a:lstStyle/>
              <a:p>
                <a:endParaRPr lang="zh-CN" altLang="en-US"/>
              </a:p>
            </p:txBody>
          </p:sp>
          <p:sp>
            <p:nvSpPr>
              <p:cNvPr id="649404" name="Rectangle 188"/>
              <p:cNvSpPr>
                <a:spLocks noChangeArrowheads="1"/>
              </p:cNvSpPr>
              <p:nvPr/>
            </p:nvSpPr>
            <p:spPr bwMode="auto">
              <a:xfrm>
                <a:off x="659" y="3085"/>
                <a:ext cx="150" cy="101"/>
              </a:xfrm>
              <a:prstGeom prst="rect">
                <a:avLst/>
              </a:prstGeom>
              <a:solidFill>
                <a:srgbClr val="000000"/>
              </a:solidFill>
              <a:ln w="9525">
                <a:noFill/>
                <a:miter lim="800000"/>
                <a:headEnd/>
                <a:tailEnd/>
              </a:ln>
            </p:spPr>
            <p:txBody>
              <a:bodyPr/>
              <a:lstStyle/>
              <a:p>
                <a:endParaRPr lang="zh-CN" altLang="en-US"/>
              </a:p>
            </p:txBody>
          </p:sp>
          <p:sp>
            <p:nvSpPr>
              <p:cNvPr id="649405" name="Line 189"/>
              <p:cNvSpPr>
                <a:spLocks noChangeShapeType="1"/>
              </p:cNvSpPr>
              <p:nvPr/>
            </p:nvSpPr>
            <p:spPr bwMode="auto">
              <a:xfrm flipH="1">
                <a:off x="782" y="3233"/>
                <a:ext cx="61" cy="1"/>
              </a:xfrm>
              <a:prstGeom prst="line">
                <a:avLst/>
              </a:prstGeom>
              <a:noFill/>
              <a:ln w="7938">
                <a:solidFill>
                  <a:srgbClr val="000000"/>
                </a:solidFill>
                <a:round/>
                <a:headEnd/>
                <a:tailEnd/>
              </a:ln>
            </p:spPr>
            <p:txBody>
              <a:bodyPr/>
              <a:lstStyle/>
              <a:p>
                <a:endParaRPr lang="zh-CN" altLang="en-US"/>
              </a:p>
            </p:txBody>
          </p:sp>
          <p:grpSp>
            <p:nvGrpSpPr>
              <p:cNvPr id="649406" name="Group 190"/>
              <p:cNvGrpSpPr>
                <a:grpSpLocks/>
              </p:cNvGrpSpPr>
              <p:nvPr/>
            </p:nvGrpSpPr>
            <p:grpSpPr bwMode="auto">
              <a:xfrm>
                <a:off x="596" y="3274"/>
                <a:ext cx="276" cy="38"/>
                <a:chOff x="596" y="3274"/>
                <a:chExt cx="276" cy="38"/>
              </a:xfrm>
            </p:grpSpPr>
            <p:sp>
              <p:nvSpPr>
                <p:cNvPr id="649407" name="Freeform 191"/>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49408" name="Freeform 192"/>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49409" name="Rectangle 193"/>
                <p:cNvSpPr>
                  <a:spLocks noChangeArrowheads="1"/>
                </p:cNvSpPr>
                <p:nvPr/>
              </p:nvSpPr>
              <p:spPr bwMode="auto">
                <a:xfrm>
                  <a:off x="598" y="3301"/>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49410" name="Group 194"/>
            <p:cNvGrpSpPr>
              <a:grpSpLocks/>
            </p:cNvGrpSpPr>
            <p:nvPr/>
          </p:nvGrpSpPr>
          <p:grpSpPr bwMode="auto">
            <a:xfrm>
              <a:off x="590" y="3047"/>
              <a:ext cx="275" cy="260"/>
              <a:chOff x="590" y="3047"/>
              <a:chExt cx="275" cy="260"/>
            </a:xfrm>
          </p:grpSpPr>
          <p:sp>
            <p:nvSpPr>
              <p:cNvPr id="649411" name="Freeform 195"/>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9412" name="Freeform 196"/>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9413" name="Freeform 197"/>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49414" name="Freeform 198"/>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49415" name="Rectangle 199"/>
              <p:cNvSpPr>
                <a:spLocks noChangeArrowheads="1"/>
              </p:cNvSpPr>
              <p:nvPr/>
            </p:nvSpPr>
            <p:spPr bwMode="auto">
              <a:xfrm>
                <a:off x="636" y="3064"/>
                <a:ext cx="183" cy="132"/>
              </a:xfrm>
              <a:prstGeom prst="rect">
                <a:avLst/>
              </a:prstGeom>
              <a:solidFill>
                <a:srgbClr val="B7B79D"/>
              </a:solidFill>
              <a:ln w="9525">
                <a:noFill/>
                <a:miter lim="800000"/>
                <a:headEnd/>
                <a:tailEnd/>
              </a:ln>
            </p:spPr>
            <p:txBody>
              <a:bodyPr/>
              <a:lstStyle/>
              <a:p>
                <a:endParaRPr lang="zh-CN" altLang="en-US"/>
              </a:p>
            </p:txBody>
          </p:sp>
          <p:sp>
            <p:nvSpPr>
              <p:cNvPr id="649416" name="Rectangle 200"/>
              <p:cNvSpPr>
                <a:spLocks noChangeArrowheads="1"/>
              </p:cNvSpPr>
              <p:nvPr/>
            </p:nvSpPr>
            <p:spPr bwMode="auto">
              <a:xfrm>
                <a:off x="598" y="3206"/>
                <a:ext cx="258" cy="58"/>
              </a:xfrm>
              <a:prstGeom prst="rect">
                <a:avLst/>
              </a:prstGeom>
              <a:solidFill>
                <a:srgbClr val="B7B79D"/>
              </a:solidFill>
              <a:ln w="9525">
                <a:noFill/>
                <a:miter lim="800000"/>
                <a:headEnd/>
                <a:tailEnd/>
              </a:ln>
            </p:spPr>
            <p:txBody>
              <a:bodyPr/>
              <a:lstStyle/>
              <a:p>
                <a:endParaRPr lang="zh-CN" altLang="en-US"/>
              </a:p>
            </p:txBody>
          </p:sp>
          <p:sp>
            <p:nvSpPr>
              <p:cNvPr id="649417" name="Rectangle 201"/>
              <p:cNvSpPr>
                <a:spLocks noChangeArrowheads="1"/>
              </p:cNvSpPr>
              <p:nvPr/>
            </p:nvSpPr>
            <p:spPr bwMode="auto">
              <a:xfrm>
                <a:off x="653" y="3080"/>
                <a:ext cx="149" cy="102"/>
              </a:xfrm>
              <a:prstGeom prst="rect">
                <a:avLst/>
              </a:prstGeom>
              <a:solidFill>
                <a:srgbClr val="FFFFFF"/>
              </a:solidFill>
              <a:ln w="9525">
                <a:noFill/>
                <a:miter lim="800000"/>
                <a:headEnd/>
                <a:tailEnd/>
              </a:ln>
            </p:spPr>
            <p:txBody>
              <a:bodyPr/>
              <a:lstStyle/>
              <a:p>
                <a:endParaRPr lang="zh-CN" altLang="en-US"/>
              </a:p>
            </p:txBody>
          </p:sp>
          <p:sp>
            <p:nvSpPr>
              <p:cNvPr id="649418" name="Line 202"/>
              <p:cNvSpPr>
                <a:spLocks noChangeShapeType="1"/>
              </p:cNvSpPr>
              <p:nvPr/>
            </p:nvSpPr>
            <p:spPr bwMode="auto">
              <a:xfrm flipH="1">
                <a:off x="775" y="3228"/>
                <a:ext cx="61" cy="1"/>
              </a:xfrm>
              <a:prstGeom prst="line">
                <a:avLst/>
              </a:prstGeom>
              <a:noFill/>
              <a:ln w="7938">
                <a:solidFill>
                  <a:srgbClr val="000000"/>
                </a:solidFill>
                <a:round/>
                <a:headEnd/>
                <a:tailEnd/>
              </a:ln>
            </p:spPr>
            <p:txBody>
              <a:bodyPr/>
              <a:lstStyle/>
              <a:p>
                <a:endParaRPr lang="zh-CN" altLang="en-US"/>
              </a:p>
            </p:txBody>
          </p:sp>
          <p:grpSp>
            <p:nvGrpSpPr>
              <p:cNvPr id="649419" name="Group 203"/>
              <p:cNvGrpSpPr>
                <a:grpSpLocks/>
              </p:cNvGrpSpPr>
              <p:nvPr/>
            </p:nvGrpSpPr>
            <p:grpSpPr bwMode="auto">
              <a:xfrm>
                <a:off x="590" y="3269"/>
                <a:ext cx="275" cy="38"/>
                <a:chOff x="590" y="3269"/>
                <a:chExt cx="275" cy="38"/>
              </a:xfrm>
            </p:grpSpPr>
            <p:sp>
              <p:nvSpPr>
                <p:cNvPr id="649420" name="Freeform 204"/>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9421" name="Freeform 205"/>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9422" name="Rectangle 206"/>
                <p:cNvSpPr>
                  <a:spLocks noChangeArrowheads="1"/>
                </p:cNvSpPr>
                <p:nvPr/>
              </p:nvSpPr>
              <p:spPr bwMode="auto">
                <a:xfrm>
                  <a:off x="591" y="3296"/>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49423" name="Group 207"/>
          <p:cNvGrpSpPr>
            <a:grpSpLocks/>
          </p:cNvGrpSpPr>
          <p:nvPr/>
        </p:nvGrpSpPr>
        <p:grpSpPr bwMode="auto">
          <a:xfrm>
            <a:off x="1112838" y="5226050"/>
            <a:ext cx="509587" cy="517525"/>
            <a:chOff x="906" y="3365"/>
            <a:chExt cx="281" cy="265"/>
          </a:xfrm>
        </p:grpSpPr>
        <p:grpSp>
          <p:nvGrpSpPr>
            <p:cNvPr id="649424" name="Group 208"/>
            <p:cNvGrpSpPr>
              <a:grpSpLocks/>
            </p:cNvGrpSpPr>
            <p:nvPr/>
          </p:nvGrpSpPr>
          <p:grpSpPr bwMode="auto">
            <a:xfrm>
              <a:off x="912" y="3369"/>
              <a:ext cx="275" cy="261"/>
              <a:chOff x="912" y="3369"/>
              <a:chExt cx="275" cy="261"/>
            </a:xfrm>
          </p:grpSpPr>
          <p:sp>
            <p:nvSpPr>
              <p:cNvPr id="649425" name="Freeform 209"/>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49426" name="Freeform 210"/>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49427" name="Freeform 211"/>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9428" name="Freeform 212"/>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9429" name="Rectangle 213"/>
              <p:cNvSpPr>
                <a:spLocks noChangeArrowheads="1"/>
              </p:cNvSpPr>
              <p:nvPr/>
            </p:nvSpPr>
            <p:spPr bwMode="auto">
              <a:xfrm>
                <a:off x="958" y="3387"/>
                <a:ext cx="184" cy="132"/>
              </a:xfrm>
              <a:prstGeom prst="rect">
                <a:avLst/>
              </a:prstGeom>
              <a:solidFill>
                <a:srgbClr val="000000"/>
              </a:solidFill>
              <a:ln w="9525">
                <a:noFill/>
                <a:miter lim="800000"/>
                <a:headEnd/>
                <a:tailEnd/>
              </a:ln>
            </p:spPr>
            <p:txBody>
              <a:bodyPr/>
              <a:lstStyle/>
              <a:p>
                <a:endParaRPr lang="zh-CN" altLang="en-US"/>
              </a:p>
            </p:txBody>
          </p:sp>
          <p:sp>
            <p:nvSpPr>
              <p:cNvPr id="649430" name="Rectangle 214"/>
              <p:cNvSpPr>
                <a:spLocks noChangeArrowheads="1"/>
              </p:cNvSpPr>
              <p:nvPr/>
            </p:nvSpPr>
            <p:spPr bwMode="auto">
              <a:xfrm>
                <a:off x="921" y="3528"/>
                <a:ext cx="258" cy="59"/>
              </a:xfrm>
              <a:prstGeom prst="rect">
                <a:avLst/>
              </a:prstGeom>
              <a:solidFill>
                <a:srgbClr val="000000"/>
              </a:solidFill>
              <a:ln w="9525">
                <a:noFill/>
                <a:miter lim="800000"/>
                <a:headEnd/>
                <a:tailEnd/>
              </a:ln>
            </p:spPr>
            <p:txBody>
              <a:bodyPr/>
              <a:lstStyle/>
              <a:p>
                <a:endParaRPr lang="zh-CN" altLang="en-US"/>
              </a:p>
            </p:txBody>
          </p:sp>
          <p:sp>
            <p:nvSpPr>
              <p:cNvPr id="649431" name="Rectangle 215"/>
              <p:cNvSpPr>
                <a:spLocks noChangeArrowheads="1"/>
              </p:cNvSpPr>
              <p:nvPr/>
            </p:nvSpPr>
            <p:spPr bwMode="auto">
              <a:xfrm>
                <a:off x="975" y="3403"/>
                <a:ext cx="150" cy="102"/>
              </a:xfrm>
              <a:prstGeom prst="rect">
                <a:avLst/>
              </a:prstGeom>
              <a:solidFill>
                <a:srgbClr val="000000"/>
              </a:solidFill>
              <a:ln w="9525">
                <a:noFill/>
                <a:miter lim="800000"/>
                <a:headEnd/>
                <a:tailEnd/>
              </a:ln>
            </p:spPr>
            <p:txBody>
              <a:bodyPr/>
              <a:lstStyle/>
              <a:p>
                <a:endParaRPr lang="zh-CN" altLang="en-US"/>
              </a:p>
            </p:txBody>
          </p:sp>
          <p:sp>
            <p:nvSpPr>
              <p:cNvPr id="649432" name="Line 216"/>
              <p:cNvSpPr>
                <a:spLocks noChangeShapeType="1"/>
              </p:cNvSpPr>
              <p:nvPr/>
            </p:nvSpPr>
            <p:spPr bwMode="auto">
              <a:xfrm flipH="1">
                <a:off x="1097" y="3551"/>
                <a:ext cx="62" cy="1"/>
              </a:xfrm>
              <a:prstGeom prst="line">
                <a:avLst/>
              </a:prstGeom>
              <a:noFill/>
              <a:ln w="7938">
                <a:solidFill>
                  <a:srgbClr val="000000"/>
                </a:solidFill>
                <a:round/>
                <a:headEnd/>
                <a:tailEnd/>
              </a:ln>
            </p:spPr>
            <p:txBody>
              <a:bodyPr/>
              <a:lstStyle/>
              <a:p>
                <a:endParaRPr lang="zh-CN" altLang="en-US"/>
              </a:p>
            </p:txBody>
          </p:sp>
          <p:grpSp>
            <p:nvGrpSpPr>
              <p:cNvPr id="649433" name="Group 217"/>
              <p:cNvGrpSpPr>
                <a:grpSpLocks/>
              </p:cNvGrpSpPr>
              <p:nvPr/>
            </p:nvGrpSpPr>
            <p:grpSpPr bwMode="auto">
              <a:xfrm>
                <a:off x="912" y="3592"/>
                <a:ext cx="275" cy="38"/>
                <a:chOff x="912" y="3592"/>
                <a:chExt cx="275" cy="38"/>
              </a:xfrm>
            </p:grpSpPr>
            <p:sp>
              <p:nvSpPr>
                <p:cNvPr id="649434" name="Freeform 218"/>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9435" name="Freeform 219"/>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9436" name="Rectangle 220"/>
                <p:cNvSpPr>
                  <a:spLocks noChangeArrowheads="1"/>
                </p:cNvSpPr>
                <p:nvPr/>
              </p:nvSpPr>
              <p:spPr bwMode="auto">
                <a:xfrm>
                  <a:off x="914" y="3619"/>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49437" name="Group 221"/>
            <p:cNvGrpSpPr>
              <a:grpSpLocks/>
            </p:cNvGrpSpPr>
            <p:nvPr/>
          </p:nvGrpSpPr>
          <p:grpSpPr bwMode="auto">
            <a:xfrm>
              <a:off x="906" y="3365"/>
              <a:ext cx="275" cy="261"/>
              <a:chOff x="906" y="3365"/>
              <a:chExt cx="275" cy="261"/>
            </a:xfrm>
          </p:grpSpPr>
          <p:sp>
            <p:nvSpPr>
              <p:cNvPr id="649438" name="Freeform 222"/>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9439" name="Freeform 223"/>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9440" name="Freeform 224"/>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9441" name="Freeform 225"/>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9442" name="Rectangle 226"/>
              <p:cNvSpPr>
                <a:spLocks noChangeArrowheads="1"/>
              </p:cNvSpPr>
              <p:nvPr/>
            </p:nvSpPr>
            <p:spPr bwMode="auto">
              <a:xfrm>
                <a:off x="951" y="3382"/>
                <a:ext cx="184" cy="132"/>
              </a:xfrm>
              <a:prstGeom prst="rect">
                <a:avLst/>
              </a:prstGeom>
              <a:solidFill>
                <a:srgbClr val="B7B79D"/>
              </a:solidFill>
              <a:ln w="9525">
                <a:noFill/>
                <a:miter lim="800000"/>
                <a:headEnd/>
                <a:tailEnd/>
              </a:ln>
            </p:spPr>
            <p:txBody>
              <a:bodyPr/>
              <a:lstStyle/>
              <a:p>
                <a:endParaRPr lang="zh-CN" altLang="en-US"/>
              </a:p>
            </p:txBody>
          </p:sp>
          <p:sp>
            <p:nvSpPr>
              <p:cNvPr id="649443" name="Rectangle 227"/>
              <p:cNvSpPr>
                <a:spLocks noChangeArrowheads="1"/>
              </p:cNvSpPr>
              <p:nvPr/>
            </p:nvSpPr>
            <p:spPr bwMode="auto">
              <a:xfrm>
                <a:off x="914" y="3524"/>
                <a:ext cx="258" cy="59"/>
              </a:xfrm>
              <a:prstGeom prst="rect">
                <a:avLst/>
              </a:prstGeom>
              <a:solidFill>
                <a:srgbClr val="B7B79D"/>
              </a:solidFill>
              <a:ln w="9525">
                <a:noFill/>
                <a:miter lim="800000"/>
                <a:headEnd/>
                <a:tailEnd/>
              </a:ln>
            </p:spPr>
            <p:txBody>
              <a:bodyPr/>
              <a:lstStyle/>
              <a:p>
                <a:endParaRPr lang="zh-CN" altLang="en-US"/>
              </a:p>
            </p:txBody>
          </p:sp>
          <p:sp>
            <p:nvSpPr>
              <p:cNvPr id="649444" name="Rectangle 228"/>
              <p:cNvSpPr>
                <a:spLocks noChangeArrowheads="1"/>
              </p:cNvSpPr>
              <p:nvPr/>
            </p:nvSpPr>
            <p:spPr bwMode="auto">
              <a:xfrm>
                <a:off x="968" y="3398"/>
                <a:ext cx="150" cy="102"/>
              </a:xfrm>
              <a:prstGeom prst="rect">
                <a:avLst/>
              </a:prstGeom>
              <a:solidFill>
                <a:srgbClr val="FFFFFF"/>
              </a:solidFill>
              <a:ln w="9525">
                <a:noFill/>
                <a:miter lim="800000"/>
                <a:headEnd/>
                <a:tailEnd/>
              </a:ln>
            </p:spPr>
            <p:txBody>
              <a:bodyPr/>
              <a:lstStyle/>
              <a:p>
                <a:endParaRPr lang="zh-CN" altLang="en-US"/>
              </a:p>
            </p:txBody>
          </p:sp>
          <p:sp>
            <p:nvSpPr>
              <p:cNvPr id="649445" name="Line 229"/>
              <p:cNvSpPr>
                <a:spLocks noChangeShapeType="1"/>
              </p:cNvSpPr>
              <p:nvPr/>
            </p:nvSpPr>
            <p:spPr bwMode="auto">
              <a:xfrm flipH="1">
                <a:off x="1091" y="3546"/>
                <a:ext cx="61" cy="1"/>
              </a:xfrm>
              <a:prstGeom prst="line">
                <a:avLst/>
              </a:prstGeom>
              <a:noFill/>
              <a:ln w="7938">
                <a:solidFill>
                  <a:srgbClr val="000000"/>
                </a:solidFill>
                <a:round/>
                <a:headEnd/>
                <a:tailEnd/>
              </a:ln>
            </p:spPr>
            <p:txBody>
              <a:bodyPr/>
              <a:lstStyle/>
              <a:p>
                <a:endParaRPr lang="zh-CN" altLang="en-US"/>
              </a:p>
            </p:txBody>
          </p:sp>
          <p:grpSp>
            <p:nvGrpSpPr>
              <p:cNvPr id="649446" name="Group 230"/>
              <p:cNvGrpSpPr>
                <a:grpSpLocks/>
              </p:cNvGrpSpPr>
              <p:nvPr/>
            </p:nvGrpSpPr>
            <p:grpSpPr bwMode="auto">
              <a:xfrm>
                <a:off x="906" y="3587"/>
                <a:ext cx="275" cy="39"/>
                <a:chOff x="906" y="3587"/>
                <a:chExt cx="275" cy="39"/>
              </a:xfrm>
            </p:grpSpPr>
            <p:sp>
              <p:nvSpPr>
                <p:cNvPr id="649447" name="Freeform 231"/>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9448" name="Freeform 232"/>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9449" name="Rectangle 233"/>
                <p:cNvSpPr>
                  <a:spLocks noChangeArrowheads="1"/>
                </p:cNvSpPr>
                <p:nvPr/>
              </p:nvSpPr>
              <p:spPr bwMode="auto">
                <a:xfrm>
                  <a:off x="907" y="3614"/>
                  <a:ext cx="272" cy="12"/>
                </a:xfrm>
                <a:prstGeom prst="rect">
                  <a:avLst/>
                </a:prstGeom>
                <a:solidFill>
                  <a:srgbClr val="BAB79D"/>
                </a:solidFill>
                <a:ln w="9525">
                  <a:noFill/>
                  <a:miter lim="800000"/>
                  <a:headEnd/>
                  <a:tailEnd/>
                </a:ln>
              </p:spPr>
              <p:txBody>
                <a:bodyPr/>
                <a:lstStyle/>
                <a:p>
                  <a:endParaRPr lang="zh-CN" altLang="en-US"/>
                </a:p>
              </p:txBody>
            </p:sp>
          </p:grpSp>
        </p:grpSp>
      </p:grpSp>
      <p:grpSp>
        <p:nvGrpSpPr>
          <p:cNvPr id="649450" name="Group 234"/>
          <p:cNvGrpSpPr>
            <a:grpSpLocks/>
          </p:cNvGrpSpPr>
          <p:nvPr/>
        </p:nvGrpSpPr>
        <p:grpSpPr bwMode="auto">
          <a:xfrm>
            <a:off x="2603500" y="5346700"/>
            <a:ext cx="444500" cy="839788"/>
            <a:chOff x="1660" y="3427"/>
            <a:chExt cx="217" cy="339"/>
          </a:xfrm>
        </p:grpSpPr>
        <p:grpSp>
          <p:nvGrpSpPr>
            <p:cNvPr id="649451" name="Group 235"/>
            <p:cNvGrpSpPr>
              <a:grpSpLocks/>
            </p:cNvGrpSpPr>
            <p:nvPr/>
          </p:nvGrpSpPr>
          <p:grpSpPr bwMode="auto">
            <a:xfrm>
              <a:off x="1665" y="3433"/>
              <a:ext cx="212" cy="333"/>
              <a:chOff x="1665" y="3433"/>
              <a:chExt cx="212" cy="333"/>
            </a:xfrm>
          </p:grpSpPr>
          <p:sp>
            <p:nvSpPr>
              <p:cNvPr id="649452" name="Freeform 236"/>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453" name="Freeform 237"/>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9454" name="Freeform 238"/>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455" name="Freeform 239"/>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456" name="Rectangle 240"/>
              <p:cNvSpPr>
                <a:spLocks noChangeArrowheads="1"/>
              </p:cNvSpPr>
              <p:nvPr/>
            </p:nvSpPr>
            <p:spPr bwMode="auto">
              <a:xfrm>
                <a:off x="1665" y="3496"/>
                <a:ext cx="116" cy="270"/>
              </a:xfrm>
              <a:prstGeom prst="rect">
                <a:avLst/>
              </a:prstGeom>
              <a:solidFill>
                <a:srgbClr val="000000"/>
              </a:solidFill>
              <a:ln w="9525">
                <a:noFill/>
                <a:miter lim="800000"/>
                <a:headEnd/>
                <a:tailEnd/>
              </a:ln>
            </p:spPr>
            <p:txBody>
              <a:bodyPr/>
              <a:lstStyle/>
              <a:p>
                <a:endParaRPr lang="zh-CN" altLang="en-US"/>
              </a:p>
            </p:txBody>
          </p:sp>
          <p:sp>
            <p:nvSpPr>
              <p:cNvPr id="649457" name="Rectangle 241"/>
              <p:cNvSpPr>
                <a:spLocks noChangeArrowheads="1"/>
              </p:cNvSpPr>
              <p:nvPr/>
            </p:nvSpPr>
            <p:spPr bwMode="auto">
              <a:xfrm>
                <a:off x="1671" y="3509"/>
                <a:ext cx="65" cy="43"/>
              </a:xfrm>
              <a:prstGeom prst="rect">
                <a:avLst/>
              </a:prstGeom>
              <a:solidFill>
                <a:srgbClr val="000000"/>
              </a:solidFill>
              <a:ln w="9525">
                <a:noFill/>
                <a:miter lim="800000"/>
                <a:headEnd/>
                <a:tailEnd/>
              </a:ln>
            </p:spPr>
            <p:txBody>
              <a:bodyPr/>
              <a:lstStyle/>
              <a:p>
                <a:endParaRPr lang="zh-CN" altLang="en-US"/>
              </a:p>
            </p:txBody>
          </p:sp>
          <p:sp>
            <p:nvSpPr>
              <p:cNvPr id="649458" name="Line 242"/>
              <p:cNvSpPr>
                <a:spLocks noChangeShapeType="1"/>
              </p:cNvSpPr>
              <p:nvPr/>
            </p:nvSpPr>
            <p:spPr bwMode="auto">
              <a:xfrm>
                <a:off x="1676" y="3534"/>
                <a:ext cx="50" cy="1"/>
              </a:xfrm>
              <a:prstGeom prst="line">
                <a:avLst/>
              </a:prstGeom>
              <a:noFill/>
              <a:ln w="15875">
                <a:solidFill>
                  <a:srgbClr val="000000"/>
                </a:solidFill>
                <a:round/>
                <a:headEnd/>
                <a:tailEnd/>
              </a:ln>
            </p:spPr>
            <p:txBody>
              <a:bodyPr/>
              <a:lstStyle/>
              <a:p>
                <a:endParaRPr lang="zh-CN" altLang="en-US"/>
              </a:p>
            </p:txBody>
          </p:sp>
          <p:sp>
            <p:nvSpPr>
              <p:cNvPr id="649459" name="Line 243"/>
              <p:cNvSpPr>
                <a:spLocks noChangeShapeType="1"/>
              </p:cNvSpPr>
              <p:nvPr/>
            </p:nvSpPr>
            <p:spPr bwMode="auto">
              <a:xfrm flipH="1">
                <a:off x="1665" y="3709"/>
                <a:ext cx="116" cy="1"/>
              </a:xfrm>
              <a:prstGeom prst="line">
                <a:avLst/>
              </a:prstGeom>
              <a:noFill/>
              <a:ln w="15875">
                <a:solidFill>
                  <a:srgbClr val="000000"/>
                </a:solidFill>
                <a:round/>
                <a:headEnd/>
                <a:tailEnd/>
              </a:ln>
            </p:spPr>
            <p:txBody>
              <a:bodyPr/>
              <a:lstStyle/>
              <a:p>
                <a:endParaRPr lang="zh-CN" altLang="en-US"/>
              </a:p>
            </p:txBody>
          </p:sp>
          <p:sp>
            <p:nvSpPr>
              <p:cNvPr id="649460" name="Line 244"/>
              <p:cNvSpPr>
                <a:spLocks noChangeShapeType="1"/>
              </p:cNvSpPr>
              <p:nvPr/>
            </p:nvSpPr>
            <p:spPr bwMode="auto">
              <a:xfrm flipH="1">
                <a:off x="1665" y="3596"/>
                <a:ext cx="116" cy="1"/>
              </a:xfrm>
              <a:prstGeom prst="line">
                <a:avLst/>
              </a:prstGeom>
              <a:noFill/>
              <a:ln w="15875">
                <a:solidFill>
                  <a:srgbClr val="000000"/>
                </a:solidFill>
                <a:round/>
                <a:headEnd/>
                <a:tailEnd/>
              </a:ln>
            </p:spPr>
            <p:txBody>
              <a:bodyPr/>
              <a:lstStyle/>
              <a:p>
                <a:endParaRPr lang="zh-CN" altLang="en-US"/>
              </a:p>
            </p:txBody>
          </p:sp>
        </p:grpSp>
        <p:grpSp>
          <p:nvGrpSpPr>
            <p:cNvPr id="649461" name="Group 245"/>
            <p:cNvGrpSpPr>
              <a:grpSpLocks/>
            </p:cNvGrpSpPr>
            <p:nvPr/>
          </p:nvGrpSpPr>
          <p:grpSpPr bwMode="auto">
            <a:xfrm>
              <a:off x="1660" y="3427"/>
              <a:ext cx="212" cy="333"/>
              <a:chOff x="1660" y="3427"/>
              <a:chExt cx="212" cy="333"/>
            </a:xfrm>
          </p:grpSpPr>
          <p:sp>
            <p:nvSpPr>
              <p:cNvPr id="649462" name="Freeform 246"/>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9463" name="Freeform 247"/>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9464" name="Freeform 248"/>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9465" name="Freeform 249"/>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9466" name="Rectangle 250"/>
              <p:cNvSpPr>
                <a:spLocks noChangeArrowheads="1"/>
              </p:cNvSpPr>
              <p:nvPr/>
            </p:nvSpPr>
            <p:spPr bwMode="auto">
              <a:xfrm>
                <a:off x="1660" y="3490"/>
                <a:ext cx="116" cy="270"/>
              </a:xfrm>
              <a:prstGeom prst="rect">
                <a:avLst/>
              </a:prstGeom>
              <a:solidFill>
                <a:srgbClr val="B7B79D"/>
              </a:solidFill>
              <a:ln w="9525">
                <a:noFill/>
                <a:miter lim="800000"/>
                <a:headEnd/>
                <a:tailEnd/>
              </a:ln>
            </p:spPr>
            <p:txBody>
              <a:bodyPr/>
              <a:lstStyle/>
              <a:p>
                <a:endParaRPr lang="zh-CN" altLang="en-US"/>
              </a:p>
            </p:txBody>
          </p:sp>
          <p:sp>
            <p:nvSpPr>
              <p:cNvPr id="649467" name="Rectangle 251"/>
              <p:cNvSpPr>
                <a:spLocks noChangeArrowheads="1"/>
              </p:cNvSpPr>
              <p:nvPr/>
            </p:nvSpPr>
            <p:spPr bwMode="auto">
              <a:xfrm>
                <a:off x="1665" y="3502"/>
                <a:ext cx="66" cy="44"/>
              </a:xfrm>
              <a:prstGeom prst="rect">
                <a:avLst/>
              </a:prstGeom>
              <a:solidFill>
                <a:srgbClr val="7A7A5A"/>
              </a:solidFill>
              <a:ln w="9525">
                <a:noFill/>
                <a:miter lim="800000"/>
                <a:headEnd/>
                <a:tailEnd/>
              </a:ln>
            </p:spPr>
            <p:txBody>
              <a:bodyPr/>
              <a:lstStyle/>
              <a:p>
                <a:endParaRPr lang="zh-CN" altLang="en-US"/>
              </a:p>
            </p:txBody>
          </p:sp>
          <p:sp>
            <p:nvSpPr>
              <p:cNvPr id="649468" name="Line 252"/>
              <p:cNvSpPr>
                <a:spLocks noChangeShapeType="1"/>
              </p:cNvSpPr>
              <p:nvPr/>
            </p:nvSpPr>
            <p:spPr bwMode="auto">
              <a:xfrm>
                <a:off x="1676" y="3521"/>
                <a:ext cx="40" cy="1"/>
              </a:xfrm>
              <a:prstGeom prst="line">
                <a:avLst/>
              </a:prstGeom>
              <a:noFill/>
              <a:ln w="7938">
                <a:solidFill>
                  <a:srgbClr val="313124"/>
                </a:solidFill>
                <a:round/>
                <a:headEnd/>
                <a:tailEnd/>
              </a:ln>
            </p:spPr>
            <p:txBody>
              <a:bodyPr/>
              <a:lstStyle/>
              <a:p>
                <a:endParaRPr lang="zh-CN" altLang="en-US"/>
              </a:p>
            </p:txBody>
          </p:sp>
          <p:sp>
            <p:nvSpPr>
              <p:cNvPr id="649469" name="Line 253"/>
              <p:cNvSpPr>
                <a:spLocks noChangeShapeType="1"/>
              </p:cNvSpPr>
              <p:nvPr/>
            </p:nvSpPr>
            <p:spPr bwMode="auto">
              <a:xfrm flipH="1">
                <a:off x="1665" y="3703"/>
                <a:ext cx="106" cy="1"/>
              </a:xfrm>
              <a:prstGeom prst="line">
                <a:avLst/>
              </a:prstGeom>
              <a:noFill/>
              <a:ln w="7938">
                <a:solidFill>
                  <a:srgbClr val="313124"/>
                </a:solidFill>
                <a:round/>
                <a:headEnd/>
                <a:tailEnd/>
              </a:ln>
            </p:spPr>
            <p:txBody>
              <a:bodyPr/>
              <a:lstStyle/>
              <a:p>
                <a:endParaRPr lang="zh-CN" altLang="en-US"/>
              </a:p>
            </p:txBody>
          </p:sp>
          <p:sp>
            <p:nvSpPr>
              <p:cNvPr id="649470" name="Line 254"/>
              <p:cNvSpPr>
                <a:spLocks noChangeShapeType="1"/>
              </p:cNvSpPr>
              <p:nvPr/>
            </p:nvSpPr>
            <p:spPr bwMode="auto">
              <a:xfrm flipH="1">
                <a:off x="1665" y="3590"/>
                <a:ext cx="106" cy="1"/>
              </a:xfrm>
              <a:prstGeom prst="line">
                <a:avLst/>
              </a:prstGeom>
              <a:noFill/>
              <a:ln w="7938">
                <a:solidFill>
                  <a:srgbClr val="313124"/>
                </a:solidFill>
                <a:round/>
                <a:headEnd/>
                <a:tailEnd/>
              </a:ln>
            </p:spPr>
            <p:txBody>
              <a:bodyPr/>
              <a:lstStyle/>
              <a:p>
                <a:endParaRPr lang="zh-CN" altLang="en-US"/>
              </a:p>
            </p:txBody>
          </p:sp>
        </p:grpSp>
      </p:grpSp>
      <p:sp>
        <p:nvSpPr>
          <p:cNvPr id="649471" name="Rectangle 255"/>
          <p:cNvSpPr>
            <a:spLocks noChangeArrowheads="1"/>
          </p:cNvSpPr>
          <p:nvPr/>
        </p:nvSpPr>
        <p:spPr bwMode="auto">
          <a:xfrm>
            <a:off x="2370138" y="3798888"/>
            <a:ext cx="857250" cy="619125"/>
          </a:xfrm>
          <a:prstGeom prst="rect">
            <a:avLst/>
          </a:prstGeom>
          <a:noFill/>
          <a:ln w="9525">
            <a:noFill/>
            <a:miter lim="800000"/>
            <a:headEnd/>
            <a:tailEnd/>
          </a:ln>
        </p:spPr>
        <p:txBody>
          <a:bodyPr/>
          <a:lstStyle/>
          <a:p>
            <a:endParaRPr lang="zh-CN" altLang="en-US"/>
          </a:p>
        </p:txBody>
      </p:sp>
      <p:sp>
        <p:nvSpPr>
          <p:cNvPr id="649472" name="Rectangle 256"/>
          <p:cNvSpPr>
            <a:spLocks noChangeArrowheads="1"/>
          </p:cNvSpPr>
          <p:nvPr/>
        </p:nvSpPr>
        <p:spPr bwMode="auto">
          <a:xfrm>
            <a:off x="2470150" y="3938588"/>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校园网</a:t>
            </a:r>
          </a:p>
        </p:txBody>
      </p:sp>
      <p:sp>
        <p:nvSpPr>
          <p:cNvPr id="649473" name="Rectangle 257"/>
          <p:cNvSpPr>
            <a:spLocks noChangeArrowheads="1"/>
          </p:cNvSpPr>
          <p:nvPr/>
        </p:nvSpPr>
        <p:spPr bwMode="auto">
          <a:xfrm>
            <a:off x="3192463" y="5832475"/>
            <a:ext cx="1074737" cy="620713"/>
          </a:xfrm>
          <a:prstGeom prst="rect">
            <a:avLst/>
          </a:prstGeom>
          <a:noFill/>
          <a:ln w="9525">
            <a:noFill/>
            <a:miter lim="800000"/>
            <a:headEnd/>
            <a:tailEnd/>
          </a:ln>
        </p:spPr>
        <p:txBody>
          <a:bodyPr/>
          <a:lstStyle/>
          <a:p>
            <a:endParaRPr lang="zh-CN" altLang="en-US"/>
          </a:p>
        </p:txBody>
      </p:sp>
      <p:sp>
        <p:nvSpPr>
          <p:cNvPr id="649474" name="Rectangle 258"/>
          <p:cNvSpPr>
            <a:spLocks noChangeArrowheads="1"/>
          </p:cNvSpPr>
          <p:nvPr/>
        </p:nvSpPr>
        <p:spPr bwMode="auto">
          <a:xfrm>
            <a:off x="3527425" y="5949950"/>
            <a:ext cx="2032000" cy="609600"/>
          </a:xfrm>
          <a:prstGeom prst="rect">
            <a:avLst/>
          </a:prstGeom>
          <a:noFill/>
          <a:ln w="9525">
            <a:noFill/>
            <a:miter lim="800000"/>
            <a:headEnd/>
            <a:tailEnd/>
          </a:ln>
        </p:spPr>
        <p:txBody>
          <a:bodyPr wrap="none" lIns="0" tIns="0" rIns="0" bIns="0">
            <a:spAutoFit/>
          </a:bodyPr>
          <a:lstStyle/>
          <a:p>
            <a:pPr algn="ctr"/>
            <a:r>
              <a:rPr kumimoji="1" lang="zh-CN" altLang="en-US" sz="2000">
                <a:solidFill>
                  <a:srgbClr val="333399"/>
                </a:solidFill>
                <a:latin typeface="Arial" charset="0"/>
                <a:ea typeface="黑体" pitchFamily="2" charset="-122"/>
              </a:rPr>
              <a:t>校园网的高速缓存</a:t>
            </a:r>
          </a:p>
          <a:p>
            <a:pPr algn="ctr"/>
            <a:r>
              <a:rPr kumimoji="1" lang="zh-CN" altLang="en-US" sz="2000">
                <a:solidFill>
                  <a:srgbClr val="333399"/>
                </a:solidFill>
                <a:latin typeface="Arial" charset="0"/>
                <a:ea typeface="黑体" pitchFamily="2" charset="-122"/>
              </a:rPr>
              <a:t>（代理服务器）</a:t>
            </a:r>
          </a:p>
        </p:txBody>
      </p:sp>
      <p:grpSp>
        <p:nvGrpSpPr>
          <p:cNvPr id="649475" name="Group 259"/>
          <p:cNvGrpSpPr>
            <a:grpSpLocks/>
          </p:cNvGrpSpPr>
          <p:nvPr/>
        </p:nvGrpSpPr>
        <p:grpSpPr bwMode="auto">
          <a:xfrm>
            <a:off x="8070850" y="3213100"/>
            <a:ext cx="392113" cy="661988"/>
            <a:chOff x="4305" y="2335"/>
            <a:chExt cx="216" cy="339"/>
          </a:xfrm>
        </p:grpSpPr>
        <p:grpSp>
          <p:nvGrpSpPr>
            <p:cNvPr id="649476" name="Group 260"/>
            <p:cNvGrpSpPr>
              <a:grpSpLocks/>
            </p:cNvGrpSpPr>
            <p:nvPr/>
          </p:nvGrpSpPr>
          <p:grpSpPr bwMode="auto">
            <a:xfrm>
              <a:off x="4310" y="2341"/>
              <a:ext cx="211" cy="333"/>
              <a:chOff x="4310" y="2341"/>
              <a:chExt cx="211" cy="333"/>
            </a:xfrm>
          </p:grpSpPr>
          <p:sp>
            <p:nvSpPr>
              <p:cNvPr id="649477" name="Freeform 261"/>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49478" name="Freeform 262"/>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49479" name="Freeform 263"/>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480" name="Freeform 264"/>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9481" name="Rectangle 265"/>
              <p:cNvSpPr>
                <a:spLocks noChangeArrowheads="1"/>
              </p:cNvSpPr>
              <p:nvPr/>
            </p:nvSpPr>
            <p:spPr bwMode="auto">
              <a:xfrm>
                <a:off x="4310" y="2404"/>
                <a:ext cx="116" cy="270"/>
              </a:xfrm>
              <a:prstGeom prst="rect">
                <a:avLst/>
              </a:prstGeom>
              <a:solidFill>
                <a:srgbClr val="000000"/>
              </a:solidFill>
              <a:ln w="9525">
                <a:noFill/>
                <a:miter lim="800000"/>
                <a:headEnd/>
                <a:tailEnd/>
              </a:ln>
            </p:spPr>
            <p:txBody>
              <a:bodyPr/>
              <a:lstStyle/>
              <a:p>
                <a:endParaRPr lang="zh-CN" altLang="en-US"/>
              </a:p>
            </p:txBody>
          </p:sp>
          <p:sp>
            <p:nvSpPr>
              <p:cNvPr id="649482" name="Rectangle 266"/>
              <p:cNvSpPr>
                <a:spLocks noChangeArrowheads="1"/>
              </p:cNvSpPr>
              <p:nvPr/>
            </p:nvSpPr>
            <p:spPr bwMode="auto">
              <a:xfrm>
                <a:off x="4315" y="2416"/>
                <a:ext cx="65" cy="44"/>
              </a:xfrm>
              <a:prstGeom prst="rect">
                <a:avLst/>
              </a:prstGeom>
              <a:solidFill>
                <a:srgbClr val="000000"/>
              </a:solidFill>
              <a:ln w="9525">
                <a:noFill/>
                <a:miter lim="800000"/>
                <a:headEnd/>
                <a:tailEnd/>
              </a:ln>
            </p:spPr>
            <p:txBody>
              <a:bodyPr/>
              <a:lstStyle/>
              <a:p>
                <a:endParaRPr lang="zh-CN" altLang="en-US"/>
              </a:p>
            </p:txBody>
          </p:sp>
          <p:sp>
            <p:nvSpPr>
              <p:cNvPr id="649483" name="Line 267"/>
              <p:cNvSpPr>
                <a:spLocks noChangeShapeType="1"/>
              </p:cNvSpPr>
              <p:nvPr/>
            </p:nvSpPr>
            <p:spPr bwMode="auto">
              <a:xfrm>
                <a:off x="4320" y="2441"/>
                <a:ext cx="50" cy="1"/>
              </a:xfrm>
              <a:prstGeom prst="line">
                <a:avLst/>
              </a:prstGeom>
              <a:noFill/>
              <a:ln w="15875">
                <a:solidFill>
                  <a:srgbClr val="000000"/>
                </a:solidFill>
                <a:round/>
                <a:headEnd/>
                <a:tailEnd/>
              </a:ln>
            </p:spPr>
            <p:txBody>
              <a:bodyPr/>
              <a:lstStyle/>
              <a:p>
                <a:endParaRPr lang="zh-CN" altLang="en-US"/>
              </a:p>
            </p:txBody>
          </p:sp>
          <p:sp>
            <p:nvSpPr>
              <p:cNvPr id="649484" name="Line 268"/>
              <p:cNvSpPr>
                <a:spLocks noChangeShapeType="1"/>
              </p:cNvSpPr>
              <p:nvPr/>
            </p:nvSpPr>
            <p:spPr bwMode="auto">
              <a:xfrm flipH="1">
                <a:off x="4310" y="2617"/>
                <a:ext cx="116" cy="1"/>
              </a:xfrm>
              <a:prstGeom prst="line">
                <a:avLst/>
              </a:prstGeom>
              <a:noFill/>
              <a:ln w="15875">
                <a:solidFill>
                  <a:srgbClr val="000000"/>
                </a:solidFill>
                <a:round/>
                <a:headEnd/>
                <a:tailEnd/>
              </a:ln>
            </p:spPr>
            <p:txBody>
              <a:bodyPr/>
              <a:lstStyle/>
              <a:p>
                <a:endParaRPr lang="zh-CN" altLang="en-US"/>
              </a:p>
            </p:txBody>
          </p:sp>
          <p:sp>
            <p:nvSpPr>
              <p:cNvPr id="649485" name="Line 269"/>
              <p:cNvSpPr>
                <a:spLocks noChangeShapeType="1"/>
              </p:cNvSpPr>
              <p:nvPr/>
            </p:nvSpPr>
            <p:spPr bwMode="auto">
              <a:xfrm flipH="1">
                <a:off x="4310" y="2504"/>
                <a:ext cx="116" cy="1"/>
              </a:xfrm>
              <a:prstGeom prst="line">
                <a:avLst/>
              </a:prstGeom>
              <a:noFill/>
              <a:ln w="15875">
                <a:solidFill>
                  <a:srgbClr val="000000"/>
                </a:solidFill>
                <a:round/>
                <a:headEnd/>
                <a:tailEnd/>
              </a:ln>
            </p:spPr>
            <p:txBody>
              <a:bodyPr/>
              <a:lstStyle/>
              <a:p>
                <a:endParaRPr lang="zh-CN" altLang="en-US"/>
              </a:p>
            </p:txBody>
          </p:sp>
        </p:grpSp>
        <p:grpSp>
          <p:nvGrpSpPr>
            <p:cNvPr id="649486" name="Group 270"/>
            <p:cNvGrpSpPr>
              <a:grpSpLocks/>
            </p:cNvGrpSpPr>
            <p:nvPr/>
          </p:nvGrpSpPr>
          <p:grpSpPr bwMode="auto">
            <a:xfrm>
              <a:off x="4305" y="2335"/>
              <a:ext cx="211" cy="332"/>
              <a:chOff x="4305" y="2335"/>
              <a:chExt cx="211" cy="332"/>
            </a:xfrm>
          </p:grpSpPr>
          <p:sp>
            <p:nvSpPr>
              <p:cNvPr id="649487" name="Freeform 271"/>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49488" name="Freeform 272"/>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49489" name="Freeform 273"/>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9490" name="Freeform 274"/>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9491" name="Rectangle 275"/>
              <p:cNvSpPr>
                <a:spLocks noChangeArrowheads="1"/>
              </p:cNvSpPr>
              <p:nvPr/>
            </p:nvSpPr>
            <p:spPr bwMode="auto">
              <a:xfrm>
                <a:off x="4305" y="2398"/>
                <a:ext cx="116" cy="269"/>
              </a:xfrm>
              <a:prstGeom prst="rect">
                <a:avLst/>
              </a:prstGeom>
              <a:solidFill>
                <a:srgbClr val="B7B79D"/>
              </a:solidFill>
              <a:ln w="9525">
                <a:noFill/>
                <a:miter lim="800000"/>
                <a:headEnd/>
                <a:tailEnd/>
              </a:ln>
            </p:spPr>
            <p:txBody>
              <a:bodyPr/>
              <a:lstStyle/>
              <a:p>
                <a:endParaRPr lang="zh-CN" altLang="en-US"/>
              </a:p>
            </p:txBody>
          </p:sp>
          <p:sp>
            <p:nvSpPr>
              <p:cNvPr id="649492" name="Rectangle 276"/>
              <p:cNvSpPr>
                <a:spLocks noChangeArrowheads="1"/>
              </p:cNvSpPr>
              <p:nvPr/>
            </p:nvSpPr>
            <p:spPr bwMode="auto">
              <a:xfrm>
                <a:off x="4310" y="2410"/>
                <a:ext cx="65" cy="44"/>
              </a:xfrm>
              <a:prstGeom prst="rect">
                <a:avLst/>
              </a:prstGeom>
              <a:solidFill>
                <a:srgbClr val="7A7A5A"/>
              </a:solidFill>
              <a:ln w="9525">
                <a:noFill/>
                <a:miter lim="800000"/>
                <a:headEnd/>
                <a:tailEnd/>
              </a:ln>
            </p:spPr>
            <p:txBody>
              <a:bodyPr/>
              <a:lstStyle/>
              <a:p>
                <a:endParaRPr lang="zh-CN" altLang="en-US"/>
              </a:p>
            </p:txBody>
          </p:sp>
          <p:sp>
            <p:nvSpPr>
              <p:cNvPr id="649493" name="Line 277"/>
              <p:cNvSpPr>
                <a:spLocks noChangeShapeType="1"/>
              </p:cNvSpPr>
              <p:nvPr/>
            </p:nvSpPr>
            <p:spPr bwMode="auto">
              <a:xfrm>
                <a:off x="4320" y="2429"/>
                <a:ext cx="40" cy="1"/>
              </a:xfrm>
              <a:prstGeom prst="line">
                <a:avLst/>
              </a:prstGeom>
              <a:noFill/>
              <a:ln w="7938">
                <a:solidFill>
                  <a:srgbClr val="313124"/>
                </a:solidFill>
                <a:round/>
                <a:headEnd/>
                <a:tailEnd/>
              </a:ln>
            </p:spPr>
            <p:txBody>
              <a:bodyPr/>
              <a:lstStyle/>
              <a:p>
                <a:endParaRPr lang="zh-CN" altLang="en-US"/>
              </a:p>
            </p:txBody>
          </p:sp>
          <p:sp>
            <p:nvSpPr>
              <p:cNvPr id="649494" name="Line 278"/>
              <p:cNvSpPr>
                <a:spLocks noChangeShapeType="1"/>
              </p:cNvSpPr>
              <p:nvPr/>
            </p:nvSpPr>
            <p:spPr bwMode="auto">
              <a:xfrm flipH="1">
                <a:off x="4310" y="2611"/>
                <a:ext cx="106" cy="1"/>
              </a:xfrm>
              <a:prstGeom prst="line">
                <a:avLst/>
              </a:prstGeom>
              <a:noFill/>
              <a:ln w="7938">
                <a:solidFill>
                  <a:srgbClr val="313124"/>
                </a:solidFill>
                <a:round/>
                <a:headEnd/>
                <a:tailEnd/>
              </a:ln>
            </p:spPr>
            <p:txBody>
              <a:bodyPr/>
              <a:lstStyle/>
              <a:p>
                <a:endParaRPr lang="zh-CN" altLang="en-US"/>
              </a:p>
            </p:txBody>
          </p:sp>
          <p:sp>
            <p:nvSpPr>
              <p:cNvPr id="649495" name="Line 279"/>
              <p:cNvSpPr>
                <a:spLocks noChangeShapeType="1"/>
              </p:cNvSpPr>
              <p:nvPr/>
            </p:nvSpPr>
            <p:spPr bwMode="auto">
              <a:xfrm flipH="1">
                <a:off x="4310" y="2498"/>
                <a:ext cx="106" cy="1"/>
              </a:xfrm>
              <a:prstGeom prst="line">
                <a:avLst/>
              </a:prstGeom>
              <a:noFill/>
              <a:ln w="7938">
                <a:solidFill>
                  <a:srgbClr val="313124"/>
                </a:solidFill>
                <a:round/>
                <a:headEnd/>
                <a:tailEnd/>
              </a:ln>
            </p:spPr>
            <p:txBody>
              <a:bodyPr/>
              <a:lstStyle/>
              <a:p>
                <a:endParaRPr lang="zh-CN" altLang="en-US"/>
              </a:p>
            </p:txBody>
          </p:sp>
        </p:grpSp>
      </p:grpSp>
      <p:sp>
        <p:nvSpPr>
          <p:cNvPr id="649496" name="Rectangle 280"/>
          <p:cNvSpPr>
            <a:spLocks noChangeArrowheads="1"/>
          </p:cNvSpPr>
          <p:nvPr/>
        </p:nvSpPr>
        <p:spPr bwMode="auto">
          <a:xfrm>
            <a:off x="6781800" y="3373438"/>
            <a:ext cx="1268413"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源点服务器</a:t>
            </a:r>
          </a:p>
        </p:txBody>
      </p:sp>
      <p:sp>
        <p:nvSpPr>
          <p:cNvPr id="649497" name="Rectangle 281"/>
          <p:cNvSpPr>
            <a:spLocks noChangeArrowheads="1"/>
          </p:cNvSpPr>
          <p:nvPr/>
        </p:nvSpPr>
        <p:spPr bwMode="auto">
          <a:xfrm>
            <a:off x="4178300" y="4381500"/>
            <a:ext cx="817563" cy="390525"/>
          </a:xfrm>
          <a:prstGeom prst="rect">
            <a:avLst/>
          </a:prstGeom>
          <a:noFill/>
          <a:ln w="9525">
            <a:noFill/>
            <a:miter lim="800000"/>
            <a:headEnd/>
            <a:tailEnd/>
          </a:ln>
        </p:spPr>
        <p:txBody>
          <a:bodyPr/>
          <a:lstStyle/>
          <a:p>
            <a:endParaRPr lang="zh-CN" altLang="en-US"/>
          </a:p>
        </p:txBody>
      </p:sp>
      <p:sp>
        <p:nvSpPr>
          <p:cNvPr id="649498" name="Rectangle 282"/>
          <p:cNvSpPr>
            <a:spLocks noChangeArrowheads="1"/>
          </p:cNvSpPr>
          <p:nvPr/>
        </p:nvSpPr>
        <p:spPr bwMode="auto">
          <a:xfrm>
            <a:off x="4716463" y="4448175"/>
            <a:ext cx="762000"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2 Mb/s</a:t>
            </a:r>
          </a:p>
        </p:txBody>
      </p:sp>
      <p:grpSp>
        <p:nvGrpSpPr>
          <p:cNvPr id="649499" name="Group 283"/>
          <p:cNvGrpSpPr>
            <a:grpSpLocks/>
          </p:cNvGrpSpPr>
          <p:nvPr/>
        </p:nvGrpSpPr>
        <p:grpSpPr bwMode="auto">
          <a:xfrm>
            <a:off x="2863850" y="5832475"/>
            <a:ext cx="522288" cy="260350"/>
            <a:chOff x="1872" y="3676"/>
            <a:chExt cx="227" cy="136"/>
          </a:xfrm>
        </p:grpSpPr>
        <p:sp>
          <p:nvSpPr>
            <p:cNvPr id="649500" name="Line 284"/>
            <p:cNvSpPr>
              <a:spLocks noChangeShapeType="1"/>
            </p:cNvSpPr>
            <p:nvPr/>
          </p:nvSpPr>
          <p:spPr bwMode="auto">
            <a:xfrm>
              <a:off x="1919" y="3702"/>
              <a:ext cx="180" cy="110"/>
            </a:xfrm>
            <a:prstGeom prst="line">
              <a:avLst/>
            </a:prstGeom>
            <a:noFill/>
            <a:ln w="28575">
              <a:solidFill>
                <a:srgbClr val="333399"/>
              </a:solidFill>
              <a:round/>
              <a:headEnd/>
              <a:tailEnd/>
            </a:ln>
          </p:spPr>
          <p:txBody>
            <a:bodyPr/>
            <a:lstStyle/>
            <a:p>
              <a:endParaRPr lang="zh-CN" altLang="en-US"/>
            </a:p>
          </p:txBody>
        </p:sp>
        <p:sp>
          <p:nvSpPr>
            <p:cNvPr id="649501" name="Freeform 285"/>
            <p:cNvSpPr>
              <a:spLocks/>
            </p:cNvSpPr>
            <p:nvPr/>
          </p:nvSpPr>
          <p:spPr bwMode="auto">
            <a:xfrm>
              <a:off x="1872" y="3676"/>
              <a:ext cx="62" cy="47"/>
            </a:xfrm>
            <a:custGeom>
              <a:avLst/>
              <a:gdLst/>
              <a:ahLst/>
              <a:cxnLst>
                <a:cxn ang="0">
                  <a:pos x="62" y="15"/>
                </a:cxn>
                <a:cxn ang="0">
                  <a:pos x="0" y="0"/>
                </a:cxn>
                <a:cxn ang="0">
                  <a:pos x="42" y="47"/>
                </a:cxn>
                <a:cxn ang="0">
                  <a:pos x="62" y="15"/>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headEnd/>
              <a:tailEnd/>
            </a:ln>
          </p:spPr>
          <p:txBody>
            <a:bodyPr/>
            <a:lstStyle/>
            <a:p>
              <a:endParaRPr lang="zh-CN" altLang="en-US"/>
            </a:p>
          </p:txBody>
        </p:sp>
      </p:grpSp>
      <p:grpSp>
        <p:nvGrpSpPr>
          <p:cNvPr id="649502" name="Group 286"/>
          <p:cNvGrpSpPr>
            <a:grpSpLocks/>
          </p:cNvGrpSpPr>
          <p:nvPr/>
        </p:nvGrpSpPr>
        <p:grpSpPr bwMode="auto">
          <a:xfrm>
            <a:off x="6070600" y="4576763"/>
            <a:ext cx="560388" cy="374650"/>
            <a:chOff x="3202" y="3033"/>
            <a:chExt cx="309" cy="192"/>
          </a:xfrm>
        </p:grpSpPr>
        <p:sp>
          <p:nvSpPr>
            <p:cNvPr id="649503" name="Oval 287"/>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49504" name="Rectangle 288"/>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49505" name="Rectangle 289"/>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49506" name="Oval 290"/>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49507" name="Group 291"/>
            <p:cNvGrpSpPr>
              <a:grpSpLocks/>
            </p:cNvGrpSpPr>
            <p:nvPr/>
          </p:nvGrpSpPr>
          <p:grpSpPr bwMode="auto">
            <a:xfrm>
              <a:off x="3249" y="3046"/>
              <a:ext cx="214" cy="86"/>
              <a:chOff x="3249" y="3046"/>
              <a:chExt cx="214" cy="86"/>
            </a:xfrm>
          </p:grpSpPr>
          <p:grpSp>
            <p:nvGrpSpPr>
              <p:cNvPr id="649508" name="Group 292"/>
              <p:cNvGrpSpPr>
                <a:grpSpLocks/>
              </p:cNvGrpSpPr>
              <p:nvPr/>
            </p:nvGrpSpPr>
            <p:grpSpPr bwMode="auto">
              <a:xfrm>
                <a:off x="3249" y="3046"/>
                <a:ext cx="212" cy="84"/>
                <a:chOff x="3249" y="3046"/>
                <a:chExt cx="212" cy="84"/>
              </a:xfrm>
            </p:grpSpPr>
            <p:sp>
              <p:nvSpPr>
                <p:cNvPr id="649509" name="Freeform 293"/>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49510" name="Freeform 294"/>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49511" name="Freeform 295"/>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49512" name="Freeform 296"/>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49513" name="Freeform 297"/>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49514" name="Freeform 298"/>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49515" name="Freeform 299"/>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sp>
              <p:nvSpPr>
                <p:cNvPr id="649516" name="Freeform 300"/>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grpSp>
          <p:grpSp>
            <p:nvGrpSpPr>
              <p:cNvPr id="649517" name="Group 301"/>
              <p:cNvGrpSpPr>
                <a:grpSpLocks/>
              </p:cNvGrpSpPr>
              <p:nvPr/>
            </p:nvGrpSpPr>
            <p:grpSpPr bwMode="auto">
              <a:xfrm>
                <a:off x="3251" y="3048"/>
                <a:ext cx="212" cy="84"/>
                <a:chOff x="3251" y="3048"/>
                <a:chExt cx="212" cy="84"/>
              </a:xfrm>
            </p:grpSpPr>
            <p:sp>
              <p:nvSpPr>
                <p:cNvPr id="649518" name="Freeform 302"/>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9519" name="Freeform 303"/>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9520" name="Freeform 304"/>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49521" name="Freeform 305"/>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49522" name="Freeform 306"/>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49523" name="Freeform 307"/>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49524" name="Freeform 308"/>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sp>
              <p:nvSpPr>
                <p:cNvPr id="649525" name="Freeform 309"/>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grpSp>
        </p:grpSp>
        <p:sp>
          <p:nvSpPr>
            <p:cNvPr id="649526" name="Line 310"/>
            <p:cNvSpPr>
              <a:spLocks noChangeShapeType="1"/>
            </p:cNvSpPr>
            <p:nvPr/>
          </p:nvSpPr>
          <p:spPr bwMode="auto">
            <a:xfrm>
              <a:off x="3202" y="3088"/>
              <a:ext cx="1" cy="80"/>
            </a:xfrm>
            <a:prstGeom prst="line">
              <a:avLst/>
            </a:prstGeom>
            <a:noFill/>
            <a:ln w="3175">
              <a:solidFill>
                <a:srgbClr val="AAE6FF"/>
              </a:solidFill>
              <a:round/>
              <a:headEnd/>
              <a:tailEnd/>
            </a:ln>
          </p:spPr>
          <p:txBody>
            <a:bodyPr/>
            <a:lstStyle/>
            <a:p>
              <a:endParaRPr lang="zh-CN" altLang="en-US"/>
            </a:p>
          </p:txBody>
        </p:sp>
        <p:sp>
          <p:nvSpPr>
            <p:cNvPr id="649527" name="Line 311"/>
            <p:cNvSpPr>
              <a:spLocks noChangeShapeType="1"/>
            </p:cNvSpPr>
            <p:nvPr/>
          </p:nvSpPr>
          <p:spPr bwMode="auto">
            <a:xfrm>
              <a:off x="3510" y="3088"/>
              <a:ext cx="1" cy="80"/>
            </a:xfrm>
            <a:prstGeom prst="line">
              <a:avLst/>
            </a:prstGeom>
            <a:noFill/>
            <a:ln w="3175">
              <a:solidFill>
                <a:srgbClr val="AAE6FF"/>
              </a:solidFill>
              <a:round/>
              <a:headEnd/>
              <a:tailEnd/>
            </a:ln>
          </p:spPr>
          <p:txBody>
            <a:bodyPr/>
            <a:lstStyle/>
            <a:p>
              <a:endParaRPr lang="zh-CN" altLang="en-US"/>
            </a:p>
          </p:txBody>
        </p:sp>
      </p:grpSp>
      <p:sp>
        <p:nvSpPr>
          <p:cNvPr id="649528" name="Rectangle 312"/>
          <p:cNvSpPr>
            <a:spLocks noChangeArrowheads="1"/>
          </p:cNvSpPr>
          <p:nvPr/>
        </p:nvSpPr>
        <p:spPr bwMode="auto">
          <a:xfrm>
            <a:off x="6642100" y="4152900"/>
            <a:ext cx="855663" cy="390525"/>
          </a:xfrm>
          <a:prstGeom prst="rect">
            <a:avLst/>
          </a:prstGeom>
          <a:noFill/>
          <a:ln w="9525">
            <a:noFill/>
            <a:miter lim="800000"/>
            <a:headEnd/>
            <a:tailEnd/>
          </a:ln>
        </p:spPr>
        <p:txBody>
          <a:bodyPr/>
          <a:lstStyle/>
          <a:p>
            <a:endParaRPr lang="zh-CN" altLang="en-US"/>
          </a:p>
        </p:txBody>
      </p:sp>
      <p:sp>
        <p:nvSpPr>
          <p:cNvPr id="649529" name="Rectangle 313"/>
          <p:cNvSpPr>
            <a:spLocks noChangeArrowheads="1"/>
          </p:cNvSpPr>
          <p:nvPr/>
        </p:nvSpPr>
        <p:spPr bwMode="auto">
          <a:xfrm>
            <a:off x="6948488" y="4581525"/>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因特网</a:t>
            </a:r>
          </a:p>
        </p:txBody>
      </p:sp>
      <p:sp>
        <p:nvSpPr>
          <p:cNvPr id="649530" name="Rectangle 314"/>
          <p:cNvSpPr>
            <a:spLocks noChangeArrowheads="1"/>
          </p:cNvSpPr>
          <p:nvPr/>
        </p:nvSpPr>
        <p:spPr bwMode="auto">
          <a:xfrm>
            <a:off x="3686175" y="4240213"/>
            <a:ext cx="384175" cy="366712"/>
          </a:xfrm>
          <a:prstGeom prst="rect">
            <a:avLst/>
          </a:prstGeom>
          <a:noFill/>
          <a:ln w="9525">
            <a:noFill/>
            <a:miter lim="800000"/>
            <a:headEnd/>
            <a:tailEnd/>
          </a:ln>
        </p:spPr>
        <p:txBody>
          <a:bodyPr/>
          <a:lstStyle/>
          <a:p>
            <a:endParaRPr lang="zh-CN" altLang="en-US"/>
          </a:p>
        </p:txBody>
      </p:sp>
      <p:sp>
        <p:nvSpPr>
          <p:cNvPr id="649531" name="Rectangle 315"/>
          <p:cNvSpPr>
            <a:spLocks noChangeArrowheads="1"/>
          </p:cNvSpPr>
          <p:nvPr/>
        </p:nvSpPr>
        <p:spPr bwMode="auto">
          <a:xfrm>
            <a:off x="2863850" y="4948238"/>
            <a:ext cx="417513" cy="365125"/>
          </a:xfrm>
          <a:prstGeom prst="rect">
            <a:avLst/>
          </a:prstGeom>
          <a:noFill/>
          <a:ln w="9525">
            <a:noFill/>
            <a:miter lim="800000"/>
            <a:headEnd/>
            <a:tailEnd/>
          </a:ln>
        </p:spPr>
        <p:txBody>
          <a:bodyPr/>
          <a:lstStyle/>
          <a:p>
            <a:endParaRPr lang="zh-CN" altLang="en-US"/>
          </a:p>
        </p:txBody>
      </p:sp>
      <p:sp>
        <p:nvSpPr>
          <p:cNvPr id="649532" name="Rectangle 316"/>
          <p:cNvSpPr>
            <a:spLocks noChangeArrowheads="1"/>
          </p:cNvSpPr>
          <p:nvPr/>
        </p:nvSpPr>
        <p:spPr bwMode="auto">
          <a:xfrm>
            <a:off x="1708150" y="4594225"/>
            <a:ext cx="419100" cy="365125"/>
          </a:xfrm>
          <a:prstGeom prst="rect">
            <a:avLst/>
          </a:prstGeom>
          <a:noFill/>
          <a:ln w="9525">
            <a:noFill/>
            <a:miter lim="800000"/>
            <a:headEnd/>
            <a:tailEnd/>
          </a:ln>
        </p:spPr>
        <p:txBody>
          <a:bodyPr/>
          <a:lstStyle/>
          <a:p>
            <a:endParaRPr lang="zh-CN" altLang="en-US"/>
          </a:p>
        </p:txBody>
      </p:sp>
      <p:sp>
        <p:nvSpPr>
          <p:cNvPr id="649533" name="Rectangle 317"/>
          <p:cNvSpPr>
            <a:spLocks noChangeArrowheads="1"/>
          </p:cNvSpPr>
          <p:nvPr/>
        </p:nvSpPr>
        <p:spPr bwMode="auto">
          <a:xfrm>
            <a:off x="427038" y="4254500"/>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浏览器</a:t>
            </a:r>
          </a:p>
        </p:txBody>
      </p:sp>
      <p:sp>
        <p:nvSpPr>
          <p:cNvPr id="649534" name="Rectangle 318"/>
          <p:cNvSpPr>
            <a:spLocks noChangeArrowheads="1"/>
          </p:cNvSpPr>
          <p:nvPr/>
        </p:nvSpPr>
        <p:spPr bwMode="auto">
          <a:xfrm>
            <a:off x="3732213" y="42687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649535" name="Rectangle 319"/>
          <p:cNvSpPr>
            <a:spLocks noChangeArrowheads="1"/>
          </p:cNvSpPr>
          <p:nvPr/>
        </p:nvSpPr>
        <p:spPr bwMode="auto">
          <a:xfrm>
            <a:off x="5895975" y="42941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649536" name="Freeform 320"/>
          <p:cNvSpPr>
            <a:spLocks/>
          </p:cNvSpPr>
          <p:nvPr/>
        </p:nvSpPr>
        <p:spPr bwMode="auto">
          <a:xfrm>
            <a:off x="1695450" y="4557713"/>
            <a:ext cx="914400" cy="1023937"/>
          </a:xfrm>
          <a:custGeom>
            <a:avLst/>
            <a:gdLst/>
            <a:ahLst/>
            <a:cxnLst>
              <a:cxn ang="0">
                <a:pos x="0" y="0"/>
              </a:cxn>
              <a:cxn ang="0">
                <a:pos x="504" y="524"/>
              </a:cxn>
            </a:cxnLst>
            <a:rect l="0" t="0" r="r" b="b"/>
            <a:pathLst>
              <a:path w="504" h="524">
                <a:moveTo>
                  <a:pt x="0" y="0"/>
                </a:moveTo>
                <a:cubicBezTo>
                  <a:pt x="84" y="87"/>
                  <a:pt x="399" y="415"/>
                  <a:pt x="504" y="524"/>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9537" name="Freeform 321"/>
          <p:cNvSpPr>
            <a:spLocks/>
          </p:cNvSpPr>
          <p:nvPr/>
        </p:nvSpPr>
        <p:spPr bwMode="auto">
          <a:xfrm>
            <a:off x="990600" y="4913313"/>
            <a:ext cx="1663700" cy="871537"/>
          </a:xfrm>
          <a:custGeom>
            <a:avLst/>
            <a:gdLst/>
            <a:ahLst/>
            <a:cxnLst>
              <a:cxn ang="0">
                <a:pos x="0" y="0"/>
              </a:cxn>
              <a:cxn ang="0">
                <a:pos x="917" y="446"/>
              </a:cxn>
            </a:cxnLst>
            <a:rect l="0" t="0" r="r" b="b"/>
            <a:pathLst>
              <a:path w="917" h="446">
                <a:moveTo>
                  <a:pt x="0" y="0"/>
                </a:moveTo>
                <a:cubicBezTo>
                  <a:pt x="153" y="74"/>
                  <a:pt x="726" y="353"/>
                  <a:pt x="917" y="446"/>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9538" name="Freeform 322"/>
          <p:cNvSpPr>
            <a:spLocks/>
          </p:cNvSpPr>
          <p:nvPr/>
        </p:nvSpPr>
        <p:spPr bwMode="auto">
          <a:xfrm>
            <a:off x="1554163" y="5565775"/>
            <a:ext cx="1066800" cy="366713"/>
          </a:xfrm>
          <a:custGeom>
            <a:avLst/>
            <a:gdLst/>
            <a:ahLst/>
            <a:cxnLst>
              <a:cxn ang="0">
                <a:pos x="0" y="0"/>
              </a:cxn>
              <a:cxn ang="0">
                <a:pos x="588" y="188"/>
              </a:cxn>
            </a:cxnLst>
            <a:rect l="0" t="0" r="r" b="b"/>
            <a:pathLst>
              <a:path w="588" h="188">
                <a:moveTo>
                  <a:pt x="0" y="0"/>
                </a:moveTo>
                <a:cubicBezTo>
                  <a:pt x="98" y="31"/>
                  <a:pt x="466" y="149"/>
                  <a:pt x="588" y="188"/>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9539" name="Freeform 323"/>
          <p:cNvSpPr>
            <a:spLocks/>
          </p:cNvSpPr>
          <p:nvPr/>
        </p:nvSpPr>
        <p:spPr bwMode="auto">
          <a:xfrm>
            <a:off x="1565275" y="3671888"/>
            <a:ext cx="1125538" cy="1776412"/>
          </a:xfrm>
          <a:custGeom>
            <a:avLst/>
            <a:gdLst/>
            <a:ahLst/>
            <a:cxnLst>
              <a:cxn ang="0">
                <a:pos x="0" y="0"/>
              </a:cxn>
              <a:cxn ang="0">
                <a:pos x="620" y="909"/>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9540" name="Text Box 324"/>
          <p:cNvSpPr txBox="1">
            <a:spLocks noChangeArrowheads="1"/>
          </p:cNvSpPr>
          <p:nvPr/>
        </p:nvSpPr>
        <p:spPr bwMode="auto">
          <a:xfrm>
            <a:off x="468313" y="1546225"/>
            <a:ext cx="8228012" cy="946150"/>
          </a:xfrm>
          <a:prstGeom prst="rect">
            <a:avLst/>
          </a:prstGeom>
          <a:noFill/>
          <a:ln w="9525">
            <a:noFill/>
            <a:miter lim="800000"/>
            <a:headEnd/>
            <a:tailEnd/>
          </a:ln>
          <a:effectLst/>
        </p:spPr>
        <p:txBody>
          <a:bodyPr>
            <a:spAutoFit/>
          </a:bodyPr>
          <a:lstStyle/>
          <a:p>
            <a:r>
              <a:rPr lang="en-US" altLang="zh-CN" sz="2800">
                <a:solidFill>
                  <a:srgbClr val="333399"/>
                </a:solidFill>
                <a:latin typeface="Arial" charset="0"/>
                <a:ea typeface="黑体" pitchFamily="2" charset="-122"/>
              </a:rPr>
              <a:t>(2) </a:t>
            </a:r>
            <a:r>
              <a:rPr lang="zh-CN" altLang="en-US" sz="2800">
                <a:solidFill>
                  <a:srgbClr val="333399"/>
                </a:solidFill>
                <a:latin typeface="Arial" charset="0"/>
                <a:ea typeface="黑体" pitchFamily="2" charset="-122"/>
              </a:rPr>
              <a:t>若高速缓存已经存放了所请求的对象，则将此对象放入 </a:t>
            </a:r>
            <a:r>
              <a:rPr lang="en-US" altLang="zh-CN" sz="2800">
                <a:solidFill>
                  <a:srgbClr val="333399"/>
                </a:solidFill>
                <a:latin typeface="Arial" charset="0"/>
                <a:ea typeface="黑体" pitchFamily="2" charset="-122"/>
              </a:rPr>
              <a:t>HTTP </a:t>
            </a:r>
            <a:r>
              <a:rPr lang="zh-CN" altLang="en-US" sz="2800">
                <a:solidFill>
                  <a:srgbClr val="333399"/>
                </a:solidFill>
                <a:latin typeface="Arial" charset="0"/>
                <a:ea typeface="黑体" pitchFamily="2" charset="-122"/>
              </a:rPr>
              <a:t>响应报文中返回给浏览器。</a:t>
            </a:r>
          </a:p>
        </p:txBody>
      </p:sp>
      <p:sp>
        <p:nvSpPr>
          <p:cNvPr id="325" name="灯片编号占位符 324"/>
          <p:cNvSpPr>
            <a:spLocks noGrp="1"/>
          </p:cNvSpPr>
          <p:nvPr>
            <p:ph type="sldNum" sz="quarter" idx="12"/>
          </p:nvPr>
        </p:nvSpPr>
        <p:spPr/>
        <p:txBody>
          <a:bodyPr/>
          <a:lstStyle/>
          <a:p>
            <a:fld id="{CE2D3E2E-B054-411C-AC00-43EE38417D69}" type="slidenum">
              <a:rPr lang="en-US" altLang="zh-CN" smtClean="0"/>
              <a:pPr/>
              <a:t>74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9539"/>
                                        </p:tgtEl>
                                        <p:attrNameLst>
                                          <p:attrName>style.visibility</p:attrName>
                                        </p:attrNameLst>
                                      </p:cBhvr>
                                      <p:to>
                                        <p:strVal val="visible"/>
                                      </p:to>
                                    </p:set>
                                    <p:animEffect transition="in" filter="wipe(down)">
                                      <p:cBhvr>
                                        <p:cTn id="7" dur="500"/>
                                        <p:tgtEl>
                                          <p:spTgt spid="649539"/>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49536"/>
                                        </p:tgtEl>
                                        <p:attrNameLst>
                                          <p:attrName>style.visibility</p:attrName>
                                        </p:attrNameLst>
                                      </p:cBhvr>
                                      <p:to>
                                        <p:strVal val="visible"/>
                                      </p:to>
                                    </p:set>
                                    <p:animEffect transition="in" filter="wipe(down)">
                                      <p:cBhvr>
                                        <p:cTn id="11" dur="500"/>
                                        <p:tgtEl>
                                          <p:spTgt spid="649536"/>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649537"/>
                                        </p:tgtEl>
                                        <p:attrNameLst>
                                          <p:attrName>style.visibility</p:attrName>
                                        </p:attrNameLst>
                                      </p:cBhvr>
                                      <p:to>
                                        <p:strVal val="visible"/>
                                      </p:to>
                                    </p:set>
                                    <p:animEffect transition="in" filter="wipe(right)">
                                      <p:cBhvr>
                                        <p:cTn id="15" dur="500"/>
                                        <p:tgtEl>
                                          <p:spTgt spid="649537"/>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649538"/>
                                        </p:tgtEl>
                                        <p:attrNameLst>
                                          <p:attrName>style.visibility</p:attrName>
                                        </p:attrNameLst>
                                      </p:cBhvr>
                                      <p:to>
                                        <p:strVal val="visible"/>
                                      </p:to>
                                    </p:set>
                                    <p:animEffect transition="in" filter="wipe(right)">
                                      <p:cBhvr>
                                        <p:cTn id="19" dur="500"/>
                                        <p:tgtEl>
                                          <p:spTgt spid="649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9536" grpId="0" animBg="1"/>
      <p:bldP spid="649537" grpId="0" animBg="1"/>
      <p:bldP spid="649538" grpId="0" animBg="1"/>
      <p:bldP spid="64953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8194" name="Rectangle 2"/>
          <p:cNvSpPr>
            <a:spLocks noGrp="1" noChangeArrowheads="1"/>
          </p:cNvSpPr>
          <p:nvPr>
            <p:ph type="title" idx="4294967295"/>
          </p:nvPr>
        </p:nvSpPr>
        <p:spPr>
          <a:xfrm>
            <a:off x="755650" y="503238"/>
            <a:ext cx="7793038" cy="622300"/>
          </a:xfrm>
        </p:spPr>
        <p:txBody>
          <a:bodyPr/>
          <a:lstStyle/>
          <a:p>
            <a:pPr algn="ctr"/>
            <a:r>
              <a:rPr lang="zh-CN" altLang="en-US"/>
              <a:t>使用高速缓存的情况</a:t>
            </a:r>
          </a:p>
        </p:txBody>
      </p:sp>
      <p:grpSp>
        <p:nvGrpSpPr>
          <p:cNvPr id="648195" name="Group 3"/>
          <p:cNvGrpSpPr>
            <a:grpSpLocks/>
          </p:cNvGrpSpPr>
          <p:nvPr/>
        </p:nvGrpSpPr>
        <p:grpSpPr bwMode="auto">
          <a:xfrm>
            <a:off x="250825" y="3494088"/>
            <a:ext cx="3454400" cy="2570162"/>
            <a:chOff x="912" y="768"/>
            <a:chExt cx="2400" cy="1584"/>
          </a:xfrm>
        </p:grpSpPr>
        <p:sp>
          <p:nvSpPr>
            <p:cNvPr id="648196" name="Oval 4"/>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648197" name="Oval 5"/>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648198" name="Oval 6"/>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648199" name="Oval 7"/>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648200" name="Oval 8"/>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648201" name="Oval 9"/>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648202" name="Oval 10"/>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648203" name="Oval 11"/>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648204" name="Oval 12"/>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648205" name="Group 13"/>
            <p:cNvGrpSpPr>
              <a:grpSpLocks/>
            </p:cNvGrpSpPr>
            <p:nvPr/>
          </p:nvGrpSpPr>
          <p:grpSpPr bwMode="auto">
            <a:xfrm>
              <a:off x="912" y="768"/>
              <a:ext cx="2386" cy="1553"/>
              <a:chOff x="912" y="768"/>
              <a:chExt cx="2386" cy="1553"/>
            </a:xfrm>
          </p:grpSpPr>
          <p:sp>
            <p:nvSpPr>
              <p:cNvPr id="648206" name="Oval 14"/>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648207" name="Oval 15"/>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648208" name="Oval 16"/>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648209" name="Oval 17"/>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648210" name="Oval 18"/>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648211" name="Oval 19"/>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648212" name="Oval 20"/>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648213" name="Oval 21"/>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648214" name="Oval 22"/>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aphicFrame>
        <p:nvGraphicFramePr>
          <p:cNvPr id="648215" name="Object 23"/>
          <p:cNvGraphicFramePr>
            <a:graphicFrameLocks noChangeAspect="1"/>
          </p:cNvGraphicFramePr>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648241" name="VISIO" r:id="rId4" imgW="1689840" imgH="964440" progId="Visio.Drawing.11">
                  <p:embed/>
                </p:oleObj>
              </mc:Choice>
              <mc:Fallback>
                <p:oleObj name="VISIO" r:id="rId4" imgW="1689840" imgH="964440" progId="Visio.Drawing.1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48216" name="Line 24"/>
          <p:cNvSpPr>
            <a:spLocks noChangeShapeType="1"/>
          </p:cNvSpPr>
          <p:nvPr/>
        </p:nvSpPr>
        <p:spPr bwMode="auto">
          <a:xfrm>
            <a:off x="3735388" y="4779963"/>
            <a:ext cx="2524125" cy="0"/>
          </a:xfrm>
          <a:prstGeom prst="line">
            <a:avLst/>
          </a:prstGeom>
          <a:noFill/>
          <a:ln w="38100">
            <a:solidFill>
              <a:srgbClr val="333399"/>
            </a:solidFill>
            <a:round/>
            <a:headEnd/>
            <a:tailEnd/>
          </a:ln>
          <a:effectLst/>
        </p:spPr>
        <p:txBody>
          <a:bodyPr/>
          <a:lstStyle/>
          <a:p>
            <a:endParaRPr lang="zh-CN" altLang="en-US"/>
          </a:p>
        </p:txBody>
      </p:sp>
      <p:sp>
        <p:nvSpPr>
          <p:cNvPr id="648217" name="Line 25"/>
          <p:cNvSpPr>
            <a:spLocks noChangeShapeType="1"/>
          </p:cNvSpPr>
          <p:nvPr/>
        </p:nvSpPr>
        <p:spPr bwMode="auto">
          <a:xfrm>
            <a:off x="7637463" y="5289550"/>
            <a:ext cx="649287" cy="542925"/>
          </a:xfrm>
          <a:prstGeom prst="line">
            <a:avLst/>
          </a:prstGeom>
          <a:noFill/>
          <a:ln w="28575">
            <a:solidFill>
              <a:srgbClr val="333399"/>
            </a:solidFill>
            <a:round/>
            <a:headEnd/>
            <a:tailEnd/>
          </a:ln>
        </p:spPr>
        <p:txBody>
          <a:bodyPr/>
          <a:lstStyle/>
          <a:p>
            <a:endParaRPr lang="zh-CN" altLang="en-US"/>
          </a:p>
        </p:txBody>
      </p:sp>
      <p:sp>
        <p:nvSpPr>
          <p:cNvPr id="648218" name="Line 26"/>
          <p:cNvSpPr>
            <a:spLocks noChangeShapeType="1"/>
          </p:cNvSpPr>
          <p:nvPr/>
        </p:nvSpPr>
        <p:spPr bwMode="auto">
          <a:xfrm>
            <a:off x="8012113" y="5010150"/>
            <a:ext cx="520700" cy="115888"/>
          </a:xfrm>
          <a:prstGeom prst="line">
            <a:avLst/>
          </a:prstGeom>
          <a:noFill/>
          <a:ln w="28575">
            <a:solidFill>
              <a:srgbClr val="333399"/>
            </a:solidFill>
            <a:round/>
            <a:headEnd/>
            <a:tailEnd/>
          </a:ln>
        </p:spPr>
        <p:txBody>
          <a:bodyPr/>
          <a:lstStyle/>
          <a:p>
            <a:endParaRPr lang="zh-CN" altLang="en-US"/>
          </a:p>
        </p:txBody>
      </p:sp>
      <p:sp>
        <p:nvSpPr>
          <p:cNvPr id="648219" name="Line 27"/>
          <p:cNvSpPr>
            <a:spLocks noChangeShapeType="1"/>
          </p:cNvSpPr>
          <p:nvPr/>
        </p:nvSpPr>
        <p:spPr bwMode="auto">
          <a:xfrm flipV="1">
            <a:off x="8040688" y="4329113"/>
            <a:ext cx="492125" cy="153987"/>
          </a:xfrm>
          <a:prstGeom prst="line">
            <a:avLst/>
          </a:prstGeom>
          <a:noFill/>
          <a:ln w="28575">
            <a:solidFill>
              <a:srgbClr val="333399"/>
            </a:solidFill>
            <a:round/>
            <a:headEnd/>
            <a:tailEnd/>
          </a:ln>
        </p:spPr>
        <p:txBody>
          <a:bodyPr/>
          <a:lstStyle/>
          <a:p>
            <a:endParaRPr lang="zh-CN" altLang="en-US"/>
          </a:p>
        </p:txBody>
      </p:sp>
      <p:sp>
        <p:nvSpPr>
          <p:cNvPr id="648220" name="Line 28"/>
          <p:cNvSpPr>
            <a:spLocks noChangeShapeType="1"/>
          </p:cNvSpPr>
          <p:nvPr/>
        </p:nvSpPr>
        <p:spPr bwMode="auto">
          <a:xfrm flipV="1">
            <a:off x="7607300" y="3709988"/>
            <a:ext cx="679450" cy="595312"/>
          </a:xfrm>
          <a:prstGeom prst="line">
            <a:avLst/>
          </a:prstGeom>
          <a:noFill/>
          <a:ln w="28575">
            <a:solidFill>
              <a:srgbClr val="333399"/>
            </a:solidFill>
            <a:round/>
            <a:headEnd/>
            <a:tailEnd/>
          </a:ln>
        </p:spPr>
        <p:txBody>
          <a:bodyPr/>
          <a:lstStyle/>
          <a:p>
            <a:endParaRPr lang="zh-CN" altLang="en-US"/>
          </a:p>
        </p:txBody>
      </p:sp>
      <p:grpSp>
        <p:nvGrpSpPr>
          <p:cNvPr id="648221" name="Group 29"/>
          <p:cNvGrpSpPr>
            <a:grpSpLocks/>
          </p:cNvGrpSpPr>
          <p:nvPr/>
        </p:nvGrpSpPr>
        <p:grpSpPr bwMode="auto">
          <a:xfrm>
            <a:off x="8399463" y="3984625"/>
            <a:ext cx="393700" cy="661988"/>
            <a:chOff x="4486" y="2730"/>
            <a:chExt cx="217" cy="339"/>
          </a:xfrm>
        </p:grpSpPr>
        <p:grpSp>
          <p:nvGrpSpPr>
            <p:cNvPr id="648222" name="Group 30"/>
            <p:cNvGrpSpPr>
              <a:grpSpLocks/>
            </p:cNvGrpSpPr>
            <p:nvPr/>
          </p:nvGrpSpPr>
          <p:grpSpPr bwMode="auto">
            <a:xfrm>
              <a:off x="4491" y="2736"/>
              <a:ext cx="212" cy="333"/>
              <a:chOff x="4491" y="2736"/>
              <a:chExt cx="212" cy="333"/>
            </a:xfrm>
          </p:grpSpPr>
          <p:sp>
            <p:nvSpPr>
              <p:cNvPr id="648223" name="Freeform 31"/>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224" name="Freeform 32"/>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225" name="Freeform 33"/>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226" name="Freeform 34"/>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227" name="Rectangle 35"/>
              <p:cNvSpPr>
                <a:spLocks noChangeArrowheads="1"/>
              </p:cNvSpPr>
              <p:nvPr/>
            </p:nvSpPr>
            <p:spPr bwMode="auto">
              <a:xfrm>
                <a:off x="4491" y="2799"/>
                <a:ext cx="116" cy="270"/>
              </a:xfrm>
              <a:prstGeom prst="rect">
                <a:avLst/>
              </a:prstGeom>
              <a:solidFill>
                <a:srgbClr val="000000"/>
              </a:solidFill>
              <a:ln w="9525">
                <a:noFill/>
                <a:miter lim="800000"/>
                <a:headEnd/>
                <a:tailEnd/>
              </a:ln>
            </p:spPr>
            <p:txBody>
              <a:bodyPr/>
              <a:lstStyle/>
              <a:p>
                <a:endParaRPr lang="zh-CN" altLang="en-US"/>
              </a:p>
            </p:txBody>
          </p:sp>
          <p:sp>
            <p:nvSpPr>
              <p:cNvPr id="648228" name="Rectangle 36"/>
              <p:cNvSpPr>
                <a:spLocks noChangeArrowheads="1"/>
              </p:cNvSpPr>
              <p:nvPr/>
            </p:nvSpPr>
            <p:spPr bwMode="auto">
              <a:xfrm>
                <a:off x="4496" y="2812"/>
                <a:ext cx="66" cy="44"/>
              </a:xfrm>
              <a:prstGeom prst="rect">
                <a:avLst/>
              </a:prstGeom>
              <a:solidFill>
                <a:srgbClr val="000000"/>
              </a:solidFill>
              <a:ln w="9525">
                <a:noFill/>
                <a:miter lim="800000"/>
                <a:headEnd/>
                <a:tailEnd/>
              </a:ln>
            </p:spPr>
            <p:txBody>
              <a:bodyPr/>
              <a:lstStyle/>
              <a:p>
                <a:endParaRPr lang="zh-CN" altLang="en-US"/>
              </a:p>
            </p:txBody>
          </p:sp>
          <p:sp>
            <p:nvSpPr>
              <p:cNvPr id="648229" name="Line 37"/>
              <p:cNvSpPr>
                <a:spLocks noChangeShapeType="1"/>
              </p:cNvSpPr>
              <p:nvPr/>
            </p:nvSpPr>
            <p:spPr bwMode="auto">
              <a:xfrm>
                <a:off x="4501" y="2837"/>
                <a:ext cx="51" cy="1"/>
              </a:xfrm>
              <a:prstGeom prst="line">
                <a:avLst/>
              </a:prstGeom>
              <a:noFill/>
              <a:ln w="15875">
                <a:solidFill>
                  <a:srgbClr val="000000"/>
                </a:solidFill>
                <a:round/>
                <a:headEnd/>
                <a:tailEnd/>
              </a:ln>
            </p:spPr>
            <p:txBody>
              <a:bodyPr/>
              <a:lstStyle/>
              <a:p>
                <a:endParaRPr lang="zh-CN" altLang="en-US"/>
              </a:p>
            </p:txBody>
          </p:sp>
          <p:sp>
            <p:nvSpPr>
              <p:cNvPr id="648230" name="Line 38"/>
              <p:cNvSpPr>
                <a:spLocks noChangeShapeType="1"/>
              </p:cNvSpPr>
              <p:nvPr/>
            </p:nvSpPr>
            <p:spPr bwMode="auto">
              <a:xfrm flipH="1">
                <a:off x="4491" y="3013"/>
                <a:ext cx="116" cy="1"/>
              </a:xfrm>
              <a:prstGeom prst="line">
                <a:avLst/>
              </a:prstGeom>
              <a:noFill/>
              <a:ln w="15875">
                <a:solidFill>
                  <a:srgbClr val="000000"/>
                </a:solidFill>
                <a:round/>
                <a:headEnd/>
                <a:tailEnd/>
              </a:ln>
            </p:spPr>
            <p:txBody>
              <a:bodyPr/>
              <a:lstStyle/>
              <a:p>
                <a:endParaRPr lang="zh-CN" altLang="en-US"/>
              </a:p>
            </p:txBody>
          </p:sp>
          <p:sp>
            <p:nvSpPr>
              <p:cNvPr id="648231" name="Line 39"/>
              <p:cNvSpPr>
                <a:spLocks noChangeShapeType="1"/>
              </p:cNvSpPr>
              <p:nvPr/>
            </p:nvSpPr>
            <p:spPr bwMode="auto">
              <a:xfrm flipH="1">
                <a:off x="4491" y="2900"/>
                <a:ext cx="116" cy="1"/>
              </a:xfrm>
              <a:prstGeom prst="line">
                <a:avLst/>
              </a:prstGeom>
              <a:noFill/>
              <a:ln w="15875">
                <a:solidFill>
                  <a:srgbClr val="000000"/>
                </a:solidFill>
                <a:round/>
                <a:headEnd/>
                <a:tailEnd/>
              </a:ln>
            </p:spPr>
            <p:txBody>
              <a:bodyPr/>
              <a:lstStyle/>
              <a:p>
                <a:endParaRPr lang="zh-CN" altLang="en-US"/>
              </a:p>
            </p:txBody>
          </p:sp>
        </p:grpSp>
        <p:grpSp>
          <p:nvGrpSpPr>
            <p:cNvPr id="648232" name="Group 40"/>
            <p:cNvGrpSpPr>
              <a:grpSpLocks/>
            </p:cNvGrpSpPr>
            <p:nvPr/>
          </p:nvGrpSpPr>
          <p:grpSpPr bwMode="auto">
            <a:xfrm>
              <a:off x="4486" y="2730"/>
              <a:ext cx="212" cy="333"/>
              <a:chOff x="4486" y="2730"/>
              <a:chExt cx="212" cy="333"/>
            </a:xfrm>
          </p:grpSpPr>
          <p:sp>
            <p:nvSpPr>
              <p:cNvPr id="648233" name="Freeform 41"/>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8234" name="Freeform 42"/>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8235" name="Freeform 43"/>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8236" name="Freeform 44"/>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8237" name="Rectangle 45"/>
              <p:cNvSpPr>
                <a:spLocks noChangeArrowheads="1"/>
              </p:cNvSpPr>
              <p:nvPr/>
            </p:nvSpPr>
            <p:spPr bwMode="auto">
              <a:xfrm>
                <a:off x="4486" y="2793"/>
                <a:ext cx="116" cy="270"/>
              </a:xfrm>
              <a:prstGeom prst="rect">
                <a:avLst/>
              </a:prstGeom>
              <a:solidFill>
                <a:srgbClr val="B7B79D"/>
              </a:solidFill>
              <a:ln w="9525">
                <a:noFill/>
                <a:miter lim="800000"/>
                <a:headEnd/>
                <a:tailEnd/>
              </a:ln>
            </p:spPr>
            <p:txBody>
              <a:bodyPr/>
              <a:lstStyle/>
              <a:p>
                <a:endParaRPr lang="zh-CN" altLang="en-US"/>
              </a:p>
            </p:txBody>
          </p:sp>
          <p:sp>
            <p:nvSpPr>
              <p:cNvPr id="648238" name="Rectangle 46"/>
              <p:cNvSpPr>
                <a:spLocks noChangeArrowheads="1"/>
              </p:cNvSpPr>
              <p:nvPr/>
            </p:nvSpPr>
            <p:spPr bwMode="auto">
              <a:xfrm>
                <a:off x="4491" y="2806"/>
                <a:ext cx="66" cy="43"/>
              </a:xfrm>
              <a:prstGeom prst="rect">
                <a:avLst/>
              </a:prstGeom>
              <a:solidFill>
                <a:srgbClr val="7A7A5A"/>
              </a:solidFill>
              <a:ln w="9525">
                <a:noFill/>
                <a:miter lim="800000"/>
                <a:headEnd/>
                <a:tailEnd/>
              </a:ln>
            </p:spPr>
            <p:txBody>
              <a:bodyPr/>
              <a:lstStyle/>
              <a:p>
                <a:endParaRPr lang="zh-CN" altLang="en-US"/>
              </a:p>
            </p:txBody>
          </p:sp>
          <p:sp>
            <p:nvSpPr>
              <p:cNvPr id="648239" name="Line 47"/>
              <p:cNvSpPr>
                <a:spLocks noChangeShapeType="1"/>
              </p:cNvSpPr>
              <p:nvPr/>
            </p:nvSpPr>
            <p:spPr bwMode="auto">
              <a:xfrm>
                <a:off x="4501" y="2824"/>
                <a:ext cx="41" cy="1"/>
              </a:xfrm>
              <a:prstGeom prst="line">
                <a:avLst/>
              </a:prstGeom>
              <a:noFill/>
              <a:ln w="7938">
                <a:solidFill>
                  <a:srgbClr val="313124"/>
                </a:solidFill>
                <a:round/>
                <a:headEnd/>
                <a:tailEnd/>
              </a:ln>
            </p:spPr>
            <p:txBody>
              <a:bodyPr/>
              <a:lstStyle/>
              <a:p>
                <a:endParaRPr lang="zh-CN" altLang="en-US"/>
              </a:p>
            </p:txBody>
          </p:sp>
          <p:sp>
            <p:nvSpPr>
              <p:cNvPr id="648240" name="Line 48"/>
              <p:cNvSpPr>
                <a:spLocks noChangeShapeType="1"/>
              </p:cNvSpPr>
              <p:nvPr/>
            </p:nvSpPr>
            <p:spPr bwMode="auto">
              <a:xfrm flipH="1">
                <a:off x="4491" y="3006"/>
                <a:ext cx="106" cy="1"/>
              </a:xfrm>
              <a:prstGeom prst="line">
                <a:avLst/>
              </a:prstGeom>
              <a:noFill/>
              <a:ln w="7938">
                <a:solidFill>
                  <a:srgbClr val="313124"/>
                </a:solidFill>
                <a:round/>
                <a:headEnd/>
                <a:tailEnd/>
              </a:ln>
            </p:spPr>
            <p:txBody>
              <a:bodyPr/>
              <a:lstStyle/>
              <a:p>
                <a:endParaRPr lang="zh-CN" altLang="en-US"/>
              </a:p>
            </p:txBody>
          </p:sp>
          <p:sp>
            <p:nvSpPr>
              <p:cNvPr id="648241" name="Line 49"/>
              <p:cNvSpPr>
                <a:spLocks noChangeShapeType="1"/>
              </p:cNvSpPr>
              <p:nvPr/>
            </p:nvSpPr>
            <p:spPr bwMode="auto">
              <a:xfrm flipH="1">
                <a:off x="4491" y="2893"/>
                <a:ext cx="106" cy="1"/>
              </a:xfrm>
              <a:prstGeom prst="line">
                <a:avLst/>
              </a:prstGeom>
              <a:noFill/>
              <a:ln w="7938">
                <a:solidFill>
                  <a:srgbClr val="313124"/>
                </a:solidFill>
                <a:round/>
                <a:headEnd/>
                <a:tailEnd/>
              </a:ln>
            </p:spPr>
            <p:txBody>
              <a:bodyPr/>
              <a:lstStyle/>
              <a:p>
                <a:endParaRPr lang="zh-CN" altLang="en-US"/>
              </a:p>
            </p:txBody>
          </p:sp>
        </p:grpSp>
      </p:grpSp>
      <p:grpSp>
        <p:nvGrpSpPr>
          <p:cNvPr id="648242" name="Group 50"/>
          <p:cNvGrpSpPr>
            <a:grpSpLocks/>
          </p:cNvGrpSpPr>
          <p:nvPr/>
        </p:nvGrpSpPr>
        <p:grpSpPr bwMode="auto">
          <a:xfrm>
            <a:off x="8399463" y="4845050"/>
            <a:ext cx="393700" cy="661988"/>
            <a:chOff x="4486" y="3170"/>
            <a:chExt cx="217" cy="339"/>
          </a:xfrm>
        </p:grpSpPr>
        <p:grpSp>
          <p:nvGrpSpPr>
            <p:cNvPr id="648243" name="Group 51"/>
            <p:cNvGrpSpPr>
              <a:grpSpLocks/>
            </p:cNvGrpSpPr>
            <p:nvPr/>
          </p:nvGrpSpPr>
          <p:grpSpPr bwMode="auto">
            <a:xfrm>
              <a:off x="4491" y="3176"/>
              <a:ext cx="212" cy="333"/>
              <a:chOff x="4491" y="3176"/>
              <a:chExt cx="212" cy="333"/>
            </a:xfrm>
          </p:grpSpPr>
          <p:sp>
            <p:nvSpPr>
              <p:cNvPr id="648244" name="Freeform 52"/>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245" name="Freeform 53"/>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246" name="Freeform 54"/>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247" name="Freeform 55"/>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248" name="Rectangle 56"/>
              <p:cNvSpPr>
                <a:spLocks noChangeArrowheads="1"/>
              </p:cNvSpPr>
              <p:nvPr/>
            </p:nvSpPr>
            <p:spPr bwMode="auto">
              <a:xfrm>
                <a:off x="4491" y="3239"/>
                <a:ext cx="116" cy="270"/>
              </a:xfrm>
              <a:prstGeom prst="rect">
                <a:avLst/>
              </a:prstGeom>
              <a:solidFill>
                <a:srgbClr val="000000"/>
              </a:solidFill>
              <a:ln w="9525">
                <a:noFill/>
                <a:miter lim="800000"/>
                <a:headEnd/>
                <a:tailEnd/>
              </a:ln>
            </p:spPr>
            <p:txBody>
              <a:bodyPr/>
              <a:lstStyle/>
              <a:p>
                <a:endParaRPr lang="zh-CN" altLang="en-US"/>
              </a:p>
            </p:txBody>
          </p:sp>
          <p:sp>
            <p:nvSpPr>
              <p:cNvPr id="648249" name="Rectangle 57"/>
              <p:cNvSpPr>
                <a:spLocks noChangeArrowheads="1"/>
              </p:cNvSpPr>
              <p:nvPr/>
            </p:nvSpPr>
            <p:spPr bwMode="auto">
              <a:xfrm>
                <a:off x="4496" y="3251"/>
                <a:ext cx="66" cy="44"/>
              </a:xfrm>
              <a:prstGeom prst="rect">
                <a:avLst/>
              </a:prstGeom>
              <a:solidFill>
                <a:srgbClr val="000000"/>
              </a:solidFill>
              <a:ln w="9525">
                <a:noFill/>
                <a:miter lim="800000"/>
                <a:headEnd/>
                <a:tailEnd/>
              </a:ln>
            </p:spPr>
            <p:txBody>
              <a:bodyPr/>
              <a:lstStyle/>
              <a:p>
                <a:endParaRPr lang="zh-CN" altLang="en-US"/>
              </a:p>
            </p:txBody>
          </p:sp>
          <p:sp>
            <p:nvSpPr>
              <p:cNvPr id="648250" name="Line 58"/>
              <p:cNvSpPr>
                <a:spLocks noChangeShapeType="1"/>
              </p:cNvSpPr>
              <p:nvPr/>
            </p:nvSpPr>
            <p:spPr bwMode="auto">
              <a:xfrm>
                <a:off x="4501" y="3276"/>
                <a:ext cx="51" cy="1"/>
              </a:xfrm>
              <a:prstGeom prst="line">
                <a:avLst/>
              </a:prstGeom>
              <a:noFill/>
              <a:ln w="15875">
                <a:solidFill>
                  <a:srgbClr val="000000"/>
                </a:solidFill>
                <a:round/>
                <a:headEnd/>
                <a:tailEnd/>
              </a:ln>
            </p:spPr>
            <p:txBody>
              <a:bodyPr/>
              <a:lstStyle/>
              <a:p>
                <a:endParaRPr lang="zh-CN" altLang="en-US"/>
              </a:p>
            </p:txBody>
          </p:sp>
          <p:sp>
            <p:nvSpPr>
              <p:cNvPr id="648251" name="Line 59"/>
              <p:cNvSpPr>
                <a:spLocks noChangeShapeType="1"/>
              </p:cNvSpPr>
              <p:nvPr/>
            </p:nvSpPr>
            <p:spPr bwMode="auto">
              <a:xfrm flipH="1">
                <a:off x="4491" y="3452"/>
                <a:ext cx="116" cy="1"/>
              </a:xfrm>
              <a:prstGeom prst="line">
                <a:avLst/>
              </a:prstGeom>
              <a:noFill/>
              <a:ln w="15875">
                <a:solidFill>
                  <a:srgbClr val="000000"/>
                </a:solidFill>
                <a:round/>
                <a:headEnd/>
                <a:tailEnd/>
              </a:ln>
            </p:spPr>
            <p:txBody>
              <a:bodyPr/>
              <a:lstStyle/>
              <a:p>
                <a:endParaRPr lang="zh-CN" altLang="en-US"/>
              </a:p>
            </p:txBody>
          </p:sp>
          <p:sp>
            <p:nvSpPr>
              <p:cNvPr id="648252" name="Line 60"/>
              <p:cNvSpPr>
                <a:spLocks noChangeShapeType="1"/>
              </p:cNvSpPr>
              <p:nvPr/>
            </p:nvSpPr>
            <p:spPr bwMode="auto">
              <a:xfrm flipH="1">
                <a:off x="4491" y="3339"/>
                <a:ext cx="116" cy="1"/>
              </a:xfrm>
              <a:prstGeom prst="line">
                <a:avLst/>
              </a:prstGeom>
              <a:noFill/>
              <a:ln w="15875">
                <a:solidFill>
                  <a:srgbClr val="000000"/>
                </a:solidFill>
                <a:round/>
                <a:headEnd/>
                <a:tailEnd/>
              </a:ln>
            </p:spPr>
            <p:txBody>
              <a:bodyPr/>
              <a:lstStyle/>
              <a:p>
                <a:endParaRPr lang="zh-CN" altLang="en-US"/>
              </a:p>
            </p:txBody>
          </p:sp>
        </p:grpSp>
        <p:grpSp>
          <p:nvGrpSpPr>
            <p:cNvPr id="648253" name="Group 61"/>
            <p:cNvGrpSpPr>
              <a:grpSpLocks/>
            </p:cNvGrpSpPr>
            <p:nvPr/>
          </p:nvGrpSpPr>
          <p:grpSpPr bwMode="auto">
            <a:xfrm>
              <a:off x="4486" y="3170"/>
              <a:ext cx="212" cy="332"/>
              <a:chOff x="4486" y="3170"/>
              <a:chExt cx="212" cy="332"/>
            </a:xfrm>
          </p:grpSpPr>
          <p:sp>
            <p:nvSpPr>
              <p:cNvPr id="648254" name="Freeform 62"/>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48255" name="Freeform 63"/>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48256" name="Freeform 64"/>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48257" name="Freeform 65"/>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48258" name="Rectangle 66"/>
              <p:cNvSpPr>
                <a:spLocks noChangeArrowheads="1"/>
              </p:cNvSpPr>
              <p:nvPr/>
            </p:nvSpPr>
            <p:spPr bwMode="auto">
              <a:xfrm>
                <a:off x="4486" y="3232"/>
                <a:ext cx="116" cy="270"/>
              </a:xfrm>
              <a:prstGeom prst="rect">
                <a:avLst/>
              </a:prstGeom>
              <a:solidFill>
                <a:srgbClr val="B7B79D"/>
              </a:solidFill>
              <a:ln w="9525">
                <a:noFill/>
                <a:miter lim="800000"/>
                <a:headEnd/>
                <a:tailEnd/>
              </a:ln>
            </p:spPr>
            <p:txBody>
              <a:bodyPr/>
              <a:lstStyle/>
              <a:p>
                <a:endParaRPr lang="zh-CN" altLang="en-US"/>
              </a:p>
            </p:txBody>
          </p:sp>
          <p:sp>
            <p:nvSpPr>
              <p:cNvPr id="648259" name="Rectangle 67"/>
              <p:cNvSpPr>
                <a:spLocks noChangeArrowheads="1"/>
              </p:cNvSpPr>
              <p:nvPr/>
            </p:nvSpPr>
            <p:spPr bwMode="auto">
              <a:xfrm>
                <a:off x="4491" y="3245"/>
                <a:ext cx="66" cy="44"/>
              </a:xfrm>
              <a:prstGeom prst="rect">
                <a:avLst/>
              </a:prstGeom>
              <a:solidFill>
                <a:srgbClr val="7A7A5A"/>
              </a:solidFill>
              <a:ln w="9525">
                <a:noFill/>
                <a:miter lim="800000"/>
                <a:headEnd/>
                <a:tailEnd/>
              </a:ln>
            </p:spPr>
            <p:txBody>
              <a:bodyPr/>
              <a:lstStyle/>
              <a:p>
                <a:endParaRPr lang="zh-CN" altLang="en-US"/>
              </a:p>
            </p:txBody>
          </p:sp>
          <p:sp>
            <p:nvSpPr>
              <p:cNvPr id="648260" name="Line 68"/>
              <p:cNvSpPr>
                <a:spLocks noChangeShapeType="1"/>
              </p:cNvSpPr>
              <p:nvPr/>
            </p:nvSpPr>
            <p:spPr bwMode="auto">
              <a:xfrm>
                <a:off x="4501" y="3264"/>
                <a:ext cx="41" cy="1"/>
              </a:xfrm>
              <a:prstGeom prst="line">
                <a:avLst/>
              </a:prstGeom>
              <a:noFill/>
              <a:ln w="7938">
                <a:solidFill>
                  <a:srgbClr val="313124"/>
                </a:solidFill>
                <a:round/>
                <a:headEnd/>
                <a:tailEnd/>
              </a:ln>
            </p:spPr>
            <p:txBody>
              <a:bodyPr/>
              <a:lstStyle/>
              <a:p>
                <a:endParaRPr lang="zh-CN" altLang="en-US"/>
              </a:p>
            </p:txBody>
          </p:sp>
          <p:sp>
            <p:nvSpPr>
              <p:cNvPr id="648261" name="Line 69"/>
              <p:cNvSpPr>
                <a:spLocks noChangeShapeType="1"/>
              </p:cNvSpPr>
              <p:nvPr/>
            </p:nvSpPr>
            <p:spPr bwMode="auto">
              <a:xfrm flipH="1">
                <a:off x="4491" y="3446"/>
                <a:ext cx="106" cy="1"/>
              </a:xfrm>
              <a:prstGeom prst="line">
                <a:avLst/>
              </a:prstGeom>
              <a:noFill/>
              <a:ln w="7938">
                <a:solidFill>
                  <a:srgbClr val="313124"/>
                </a:solidFill>
                <a:round/>
                <a:headEnd/>
                <a:tailEnd/>
              </a:ln>
            </p:spPr>
            <p:txBody>
              <a:bodyPr/>
              <a:lstStyle/>
              <a:p>
                <a:endParaRPr lang="zh-CN" altLang="en-US"/>
              </a:p>
            </p:txBody>
          </p:sp>
          <p:sp>
            <p:nvSpPr>
              <p:cNvPr id="648262" name="Line 70"/>
              <p:cNvSpPr>
                <a:spLocks noChangeShapeType="1"/>
              </p:cNvSpPr>
              <p:nvPr/>
            </p:nvSpPr>
            <p:spPr bwMode="auto">
              <a:xfrm flipH="1">
                <a:off x="4491" y="3333"/>
                <a:ext cx="106" cy="1"/>
              </a:xfrm>
              <a:prstGeom prst="line">
                <a:avLst/>
              </a:prstGeom>
              <a:noFill/>
              <a:ln w="7938">
                <a:solidFill>
                  <a:srgbClr val="313124"/>
                </a:solidFill>
                <a:round/>
                <a:headEnd/>
                <a:tailEnd/>
              </a:ln>
            </p:spPr>
            <p:txBody>
              <a:bodyPr/>
              <a:lstStyle/>
              <a:p>
                <a:endParaRPr lang="zh-CN" altLang="en-US"/>
              </a:p>
            </p:txBody>
          </p:sp>
        </p:grpSp>
      </p:grpSp>
      <p:grpSp>
        <p:nvGrpSpPr>
          <p:cNvPr id="648263" name="Group 71"/>
          <p:cNvGrpSpPr>
            <a:grpSpLocks/>
          </p:cNvGrpSpPr>
          <p:nvPr/>
        </p:nvGrpSpPr>
        <p:grpSpPr bwMode="auto">
          <a:xfrm>
            <a:off x="7989888" y="5518150"/>
            <a:ext cx="390525" cy="661988"/>
            <a:chOff x="4260" y="3515"/>
            <a:chExt cx="216" cy="339"/>
          </a:xfrm>
        </p:grpSpPr>
        <p:grpSp>
          <p:nvGrpSpPr>
            <p:cNvPr id="648264" name="Group 72"/>
            <p:cNvGrpSpPr>
              <a:grpSpLocks/>
            </p:cNvGrpSpPr>
            <p:nvPr/>
          </p:nvGrpSpPr>
          <p:grpSpPr bwMode="auto">
            <a:xfrm>
              <a:off x="4265" y="3521"/>
              <a:ext cx="211" cy="333"/>
              <a:chOff x="4265" y="3521"/>
              <a:chExt cx="211" cy="333"/>
            </a:xfrm>
          </p:grpSpPr>
          <p:sp>
            <p:nvSpPr>
              <p:cNvPr id="648265" name="Freeform 73"/>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266" name="Freeform 74"/>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267" name="Freeform 75"/>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48268" name="Freeform 76"/>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48269" name="Rectangle 77"/>
              <p:cNvSpPr>
                <a:spLocks noChangeArrowheads="1"/>
              </p:cNvSpPr>
              <p:nvPr/>
            </p:nvSpPr>
            <p:spPr bwMode="auto">
              <a:xfrm>
                <a:off x="4265" y="3584"/>
                <a:ext cx="115" cy="270"/>
              </a:xfrm>
              <a:prstGeom prst="rect">
                <a:avLst/>
              </a:prstGeom>
              <a:solidFill>
                <a:srgbClr val="000000"/>
              </a:solidFill>
              <a:ln w="9525">
                <a:noFill/>
                <a:miter lim="800000"/>
                <a:headEnd/>
                <a:tailEnd/>
              </a:ln>
            </p:spPr>
            <p:txBody>
              <a:bodyPr/>
              <a:lstStyle/>
              <a:p>
                <a:endParaRPr lang="zh-CN" altLang="en-US"/>
              </a:p>
            </p:txBody>
          </p:sp>
          <p:sp>
            <p:nvSpPr>
              <p:cNvPr id="648270" name="Rectangle 78"/>
              <p:cNvSpPr>
                <a:spLocks noChangeArrowheads="1"/>
              </p:cNvSpPr>
              <p:nvPr/>
            </p:nvSpPr>
            <p:spPr bwMode="auto">
              <a:xfrm>
                <a:off x="4270" y="3596"/>
                <a:ext cx="65" cy="44"/>
              </a:xfrm>
              <a:prstGeom prst="rect">
                <a:avLst/>
              </a:prstGeom>
              <a:solidFill>
                <a:srgbClr val="000000"/>
              </a:solidFill>
              <a:ln w="9525">
                <a:noFill/>
                <a:miter lim="800000"/>
                <a:headEnd/>
                <a:tailEnd/>
              </a:ln>
            </p:spPr>
            <p:txBody>
              <a:bodyPr/>
              <a:lstStyle/>
              <a:p>
                <a:endParaRPr lang="zh-CN" altLang="en-US"/>
              </a:p>
            </p:txBody>
          </p:sp>
          <p:sp>
            <p:nvSpPr>
              <p:cNvPr id="648271" name="Line 79"/>
              <p:cNvSpPr>
                <a:spLocks noChangeShapeType="1"/>
              </p:cNvSpPr>
              <p:nvPr/>
            </p:nvSpPr>
            <p:spPr bwMode="auto">
              <a:xfrm>
                <a:off x="4275" y="3622"/>
                <a:ext cx="50" cy="1"/>
              </a:xfrm>
              <a:prstGeom prst="line">
                <a:avLst/>
              </a:prstGeom>
              <a:noFill/>
              <a:ln w="15875">
                <a:solidFill>
                  <a:srgbClr val="000000"/>
                </a:solidFill>
                <a:round/>
                <a:headEnd/>
                <a:tailEnd/>
              </a:ln>
            </p:spPr>
            <p:txBody>
              <a:bodyPr/>
              <a:lstStyle/>
              <a:p>
                <a:endParaRPr lang="zh-CN" altLang="en-US"/>
              </a:p>
            </p:txBody>
          </p:sp>
          <p:sp>
            <p:nvSpPr>
              <p:cNvPr id="648272" name="Line 80"/>
              <p:cNvSpPr>
                <a:spLocks noChangeShapeType="1"/>
              </p:cNvSpPr>
              <p:nvPr/>
            </p:nvSpPr>
            <p:spPr bwMode="auto">
              <a:xfrm flipH="1">
                <a:off x="4265" y="3797"/>
                <a:ext cx="115" cy="1"/>
              </a:xfrm>
              <a:prstGeom prst="line">
                <a:avLst/>
              </a:prstGeom>
              <a:noFill/>
              <a:ln w="15875">
                <a:solidFill>
                  <a:srgbClr val="000000"/>
                </a:solidFill>
                <a:round/>
                <a:headEnd/>
                <a:tailEnd/>
              </a:ln>
            </p:spPr>
            <p:txBody>
              <a:bodyPr/>
              <a:lstStyle/>
              <a:p>
                <a:endParaRPr lang="zh-CN" altLang="en-US"/>
              </a:p>
            </p:txBody>
          </p:sp>
          <p:sp>
            <p:nvSpPr>
              <p:cNvPr id="648273" name="Line 81"/>
              <p:cNvSpPr>
                <a:spLocks noChangeShapeType="1"/>
              </p:cNvSpPr>
              <p:nvPr/>
            </p:nvSpPr>
            <p:spPr bwMode="auto">
              <a:xfrm flipH="1">
                <a:off x="4265" y="3684"/>
                <a:ext cx="115" cy="1"/>
              </a:xfrm>
              <a:prstGeom prst="line">
                <a:avLst/>
              </a:prstGeom>
              <a:noFill/>
              <a:ln w="15875">
                <a:solidFill>
                  <a:srgbClr val="000000"/>
                </a:solidFill>
                <a:round/>
                <a:headEnd/>
                <a:tailEnd/>
              </a:ln>
            </p:spPr>
            <p:txBody>
              <a:bodyPr/>
              <a:lstStyle/>
              <a:p>
                <a:endParaRPr lang="zh-CN" altLang="en-US"/>
              </a:p>
            </p:txBody>
          </p:sp>
        </p:grpSp>
        <p:grpSp>
          <p:nvGrpSpPr>
            <p:cNvPr id="648274" name="Group 82"/>
            <p:cNvGrpSpPr>
              <a:grpSpLocks/>
            </p:cNvGrpSpPr>
            <p:nvPr/>
          </p:nvGrpSpPr>
          <p:grpSpPr bwMode="auto">
            <a:xfrm>
              <a:off x="4260" y="3515"/>
              <a:ext cx="211" cy="332"/>
              <a:chOff x="4260" y="3515"/>
              <a:chExt cx="211" cy="332"/>
            </a:xfrm>
          </p:grpSpPr>
          <p:sp>
            <p:nvSpPr>
              <p:cNvPr id="648275" name="Freeform 83"/>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48276" name="Freeform 84"/>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48277" name="Freeform 85"/>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48278" name="Freeform 86"/>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48279" name="Rectangle 87"/>
              <p:cNvSpPr>
                <a:spLocks noChangeArrowheads="1"/>
              </p:cNvSpPr>
              <p:nvPr/>
            </p:nvSpPr>
            <p:spPr bwMode="auto">
              <a:xfrm>
                <a:off x="4260" y="3578"/>
                <a:ext cx="115" cy="269"/>
              </a:xfrm>
              <a:prstGeom prst="rect">
                <a:avLst/>
              </a:prstGeom>
              <a:solidFill>
                <a:srgbClr val="B7B79D"/>
              </a:solidFill>
              <a:ln w="9525">
                <a:noFill/>
                <a:miter lim="800000"/>
                <a:headEnd/>
                <a:tailEnd/>
              </a:ln>
            </p:spPr>
            <p:txBody>
              <a:bodyPr/>
              <a:lstStyle/>
              <a:p>
                <a:endParaRPr lang="zh-CN" altLang="en-US"/>
              </a:p>
            </p:txBody>
          </p:sp>
          <p:sp>
            <p:nvSpPr>
              <p:cNvPr id="648280" name="Rectangle 88"/>
              <p:cNvSpPr>
                <a:spLocks noChangeArrowheads="1"/>
              </p:cNvSpPr>
              <p:nvPr/>
            </p:nvSpPr>
            <p:spPr bwMode="auto">
              <a:xfrm>
                <a:off x="4265" y="3590"/>
                <a:ext cx="65" cy="44"/>
              </a:xfrm>
              <a:prstGeom prst="rect">
                <a:avLst/>
              </a:prstGeom>
              <a:solidFill>
                <a:srgbClr val="7A7A5A"/>
              </a:solidFill>
              <a:ln w="9525">
                <a:noFill/>
                <a:miter lim="800000"/>
                <a:headEnd/>
                <a:tailEnd/>
              </a:ln>
            </p:spPr>
            <p:txBody>
              <a:bodyPr/>
              <a:lstStyle/>
              <a:p>
                <a:endParaRPr lang="zh-CN" altLang="en-US"/>
              </a:p>
            </p:txBody>
          </p:sp>
          <p:sp>
            <p:nvSpPr>
              <p:cNvPr id="648281" name="Line 89"/>
              <p:cNvSpPr>
                <a:spLocks noChangeShapeType="1"/>
              </p:cNvSpPr>
              <p:nvPr/>
            </p:nvSpPr>
            <p:spPr bwMode="auto">
              <a:xfrm>
                <a:off x="4275" y="3609"/>
                <a:ext cx="40" cy="1"/>
              </a:xfrm>
              <a:prstGeom prst="line">
                <a:avLst/>
              </a:prstGeom>
              <a:noFill/>
              <a:ln w="7938">
                <a:solidFill>
                  <a:srgbClr val="313124"/>
                </a:solidFill>
                <a:round/>
                <a:headEnd/>
                <a:tailEnd/>
              </a:ln>
            </p:spPr>
            <p:txBody>
              <a:bodyPr/>
              <a:lstStyle/>
              <a:p>
                <a:endParaRPr lang="zh-CN" altLang="en-US"/>
              </a:p>
            </p:txBody>
          </p:sp>
          <p:sp>
            <p:nvSpPr>
              <p:cNvPr id="648282" name="Line 90"/>
              <p:cNvSpPr>
                <a:spLocks noChangeShapeType="1"/>
              </p:cNvSpPr>
              <p:nvPr/>
            </p:nvSpPr>
            <p:spPr bwMode="auto">
              <a:xfrm flipH="1">
                <a:off x="4265" y="3791"/>
                <a:ext cx="105" cy="1"/>
              </a:xfrm>
              <a:prstGeom prst="line">
                <a:avLst/>
              </a:prstGeom>
              <a:noFill/>
              <a:ln w="7938">
                <a:solidFill>
                  <a:srgbClr val="313124"/>
                </a:solidFill>
                <a:round/>
                <a:headEnd/>
                <a:tailEnd/>
              </a:ln>
            </p:spPr>
            <p:txBody>
              <a:bodyPr/>
              <a:lstStyle/>
              <a:p>
                <a:endParaRPr lang="zh-CN" altLang="en-US"/>
              </a:p>
            </p:txBody>
          </p:sp>
          <p:sp>
            <p:nvSpPr>
              <p:cNvPr id="648283" name="Line 91"/>
              <p:cNvSpPr>
                <a:spLocks noChangeShapeType="1"/>
              </p:cNvSpPr>
              <p:nvPr/>
            </p:nvSpPr>
            <p:spPr bwMode="auto">
              <a:xfrm flipH="1">
                <a:off x="4265" y="3678"/>
                <a:ext cx="105" cy="1"/>
              </a:xfrm>
              <a:prstGeom prst="line">
                <a:avLst/>
              </a:prstGeom>
              <a:noFill/>
              <a:ln w="7938">
                <a:solidFill>
                  <a:srgbClr val="313124"/>
                </a:solidFill>
                <a:round/>
                <a:headEnd/>
                <a:tailEnd/>
              </a:ln>
            </p:spPr>
            <p:txBody>
              <a:bodyPr/>
              <a:lstStyle/>
              <a:p>
                <a:endParaRPr lang="zh-CN" altLang="en-US"/>
              </a:p>
            </p:txBody>
          </p:sp>
        </p:grpSp>
      </p:grpSp>
      <p:sp>
        <p:nvSpPr>
          <p:cNvPr id="648284" name="Rectangle 92"/>
          <p:cNvSpPr>
            <a:spLocks noChangeArrowheads="1"/>
          </p:cNvSpPr>
          <p:nvPr/>
        </p:nvSpPr>
        <p:spPr bwMode="auto">
          <a:xfrm>
            <a:off x="2109788" y="3444875"/>
            <a:ext cx="30162" cy="2598738"/>
          </a:xfrm>
          <a:prstGeom prst="rect">
            <a:avLst/>
          </a:prstGeom>
          <a:solidFill>
            <a:srgbClr val="000000"/>
          </a:solidFill>
          <a:ln w="28575">
            <a:solidFill>
              <a:srgbClr val="333399"/>
            </a:solidFill>
            <a:miter lim="800000"/>
            <a:headEnd/>
            <a:tailEnd/>
          </a:ln>
        </p:spPr>
        <p:txBody>
          <a:bodyPr/>
          <a:lstStyle/>
          <a:p>
            <a:endParaRPr lang="zh-CN" altLang="en-US"/>
          </a:p>
        </p:txBody>
      </p:sp>
      <p:sp>
        <p:nvSpPr>
          <p:cNvPr id="648285" name="Line 93"/>
          <p:cNvSpPr>
            <a:spLocks noChangeShapeType="1"/>
          </p:cNvSpPr>
          <p:nvPr/>
        </p:nvSpPr>
        <p:spPr bwMode="auto">
          <a:xfrm>
            <a:off x="1303338" y="3825875"/>
            <a:ext cx="820737" cy="3175"/>
          </a:xfrm>
          <a:prstGeom prst="line">
            <a:avLst/>
          </a:prstGeom>
          <a:noFill/>
          <a:ln w="28575">
            <a:solidFill>
              <a:srgbClr val="333399"/>
            </a:solidFill>
            <a:round/>
            <a:headEnd/>
            <a:tailEnd/>
          </a:ln>
        </p:spPr>
        <p:txBody>
          <a:bodyPr/>
          <a:lstStyle/>
          <a:p>
            <a:endParaRPr lang="zh-CN" altLang="en-US"/>
          </a:p>
        </p:txBody>
      </p:sp>
      <p:sp>
        <p:nvSpPr>
          <p:cNvPr id="648286" name="Line 94"/>
          <p:cNvSpPr>
            <a:spLocks noChangeShapeType="1"/>
          </p:cNvSpPr>
          <p:nvPr/>
        </p:nvSpPr>
        <p:spPr bwMode="auto">
          <a:xfrm>
            <a:off x="1549400" y="4535488"/>
            <a:ext cx="574675" cy="1587"/>
          </a:xfrm>
          <a:prstGeom prst="line">
            <a:avLst/>
          </a:prstGeom>
          <a:noFill/>
          <a:ln w="28575">
            <a:solidFill>
              <a:srgbClr val="333399"/>
            </a:solidFill>
            <a:round/>
            <a:headEnd/>
            <a:tailEnd/>
          </a:ln>
        </p:spPr>
        <p:txBody>
          <a:bodyPr/>
          <a:lstStyle/>
          <a:p>
            <a:endParaRPr lang="zh-CN" altLang="en-US"/>
          </a:p>
        </p:txBody>
      </p:sp>
      <p:sp>
        <p:nvSpPr>
          <p:cNvPr id="648287" name="Line 95"/>
          <p:cNvSpPr>
            <a:spLocks noChangeShapeType="1"/>
          </p:cNvSpPr>
          <p:nvPr/>
        </p:nvSpPr>
        <p:spPr bwMode="auto">
          <a:xfrm>
            <a:off x="890588" y="5037138"/>
            <a:ext cx="1233487" cy="3175"/>
          </a:xfrm>
          <a:prstGeom prst="line">
            <a:avLst/>
          </a:prstGeom>
          <a:noFill/>
          <a:ln w="28575">
            <a:solidFill>
              <a:srgbClr val="333399"/>
            </a:solidFill>
            <a:round/>
            <a:headEnd/>
            <a:tailEnd/>
          </a:ln>
        </p:spPr>
        <p:txBody>
          <a:bodyPr/>
          <a:lstStyle/>
          <a:p>
            <a:endParaRPr lang="zh-CN" altLang="en-US"/>
          </a:p>
        </p:txBody>
      </p:sp>
      <p:sp>
        <p:nvSpPr>
          <p:cNvPr id="648288" name="Line 96"/>
          <p:cNvSpPr>
            <a:spLocks noChangeShapeType="1"/>
          </p:cNvSpPr>
          <p:nvPr/>
        </p:nvSpPr>
        <p:spPr bwMode="auto">
          <a:xfrm>
            <a:off x="1384300" y="5654675"/>
            <a:ext cx="739775" cy="3175"/>
          </a:xfrm>
          <a:prstGeom prst="line">
            <a:avLst/>
          </a:prstGeom>
          <a:noFill/>
          <a:ln w="28575">
            <a:solidFill>
              <a:srgbClr val="333399"/>
            </a:solidFill>
            <a:round/>
            <a:headEnd/>
            <a:tailEnd/>
          </a:ln>
        </p:spPr>
        <p:txBody>
          <a:bodyPr/>
          <a:lstStyle/>
          <a:p>
            <a:endParaRPr lang="zh-CN" altLang="en-US"/>
          </a:p>
        </p:txBody>
      </p:sp>
      <p:sp>
        <p:nvSpPr>
          <p:cNvPr id="648289" name="Line 97"/>
          <p:cNvSpPr>
            <a:spLocks noChangeShapeType="1"/>
          </p:cNvSpPr>
          <p:nvPr/>
        </p:nvSpPr>
        <p:spPr bwMode="auto">
          <a:xfrm>
            <a:off x="2124075" y="5832475"/>
            <a:ext cx="411163" cy="3175"/>
          </a:xfrm>
          <a:prstGeom prst="line">
            <a:avLst/>
          </a:prstGeom>
          <a:noFill/>
          <a:ln w="28575">
            <a:solidFill>
              <a:srgbClr val="333399"/>
            </a:solidFill>
            <a:round/>
            <a:headEnd/>
            <a:tailEnd/>
          </a:ln>
        </p:spPr>
        <p:txBody>
          <a:bodyPr/>
          <a:lstStyle/>
          <a:p>
            <a:endParaRPr lang="zh-CN" altLang="en-US"/>
          </a:p>
        </p:txBody>
      </p:sp>
      <p:sp>
        <p:nvSpPr>
          <p:cNvPr id="648290" name="Line 98"/>
          <p:cNvSpPr>
            <a:spLocks noChangeShapeType="1"/>
          </p:cNvSpPr>
          <p:nvPr/>
        </p:nvSpPr>
        <p:spPr bwMode="auto">
          <a:xfrm flipV="1">
            <a:off x="2916238" y="4868863"/>
            <a:ext cx="719137" cy="647700"/>
          </a:xfrm>
          <a:prstGeom prst="line">
            <a:avLst/>
          </a:prstGeom>
          <a:noFill/>
          <a:ln w="28575">
            <a:solidFill>
              <a:srgbClr val="333399"/>
            </a:solidFill>
            <a:round/>
            <a:headEnd/>
            <a:tailEnd/>
          </a:ln>
          <a:effectLst/>
        </p:spPr>
        <p:txBody>
          <a:bodyPr/>
          <a:lstStyle/>
          <a:p>
            <a:endParaRPr lang="zh-CN" altLang="en-US"/>
          </a:p>
        </p:txBody>
      </p:sp>
      <p:sp>
        <p:nvSpPr>
          <p:cNvPr id="648291" name="Line 99"/>
          <p:cNvSpPr>
            <a:spLocks noChangeShapeType="1"/>
          </p:cNvSpPr>
          <p:nvPr/>
        </p:nvSpPr>
        <p:spPr bwMode="auto">
          <a:xfrm>
            <a:off x="2124075" y="4772025"/>
            <a:ext cx="1398588" cy="1588"/>
          </a:xfrm>
          <a:prstGeom prst="line">
            <a:avLst/>
          </a:prstGeom>
          <a:noFill/>
          <a:ln w="28575">
            <a:solidFill>
              <a:srgbClr val="333399"/>
            </a:solidFill>
            <a:round/>
            <a:headEnd/>
            <a:tailEnd/>
          </a:ln>
        </p:spPr>
        <p:txBody>
          <a:bodyPr/>
          <a:lstStyle/>
          <a:p>
            <a:endParaRPr lang="zh-CN" altLang="en-US"/>
          </a:p>
        </p:txBody>
      </p:sp>
      <p:grpSp>
        <p:nvGrpSpPr>
          <p:cNvPr id="648292" name="Group 100"/>
          <p:cNvGrpSpPr>
            <a:grpSpLocks/>
          </p:cNvGrpSpPr>
          <p:nvPr/>
        </p:nvGrpSpPr>
        <p:grpSpPr bwMode="auto">
          <a:xfrm>
            <a:off x="3375025" y="4576763"/>
            <a:ext cx="560388" cy="374650"/>
            <a:chOff x="2154" y="3033"/>
            <a:chExt cx="309" cy="192"/>
          </a:xfrm>
        </p:grpSpPr>
        <p:sp>
          <p:nvSpPr>
            <p:cNvPr id="648293" name="Oval 10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48294" name="Rectangle 102"/>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48295" name="Rectangle 103"/>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48296" name="Oval 10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48297" name="Group 105"/>
            <p:cNvGrpSpPr>
              <a:grpSpLocks/>
            </p:cNvGrpSpPr>
            <p:nvPr/>
          </p:nvGrpSpPr>
          <p:grpSpPr bwMode="auto">
            <a:xfrm>
              <a:off x="2201" y="3046"/>
              <a:ext cx="214" cy="86"/>
              <a:chOff x="2201" y="3046"/>
              <a:chExt cx="214" cy="86"/>
            </a:xfrm>
          </p:grpSpPr>
          <p:grpSp>
            <p:nvGrpSpPr>
              <p:cNvPr id="648298" name="Group 106"/>
              <p:cNvGrpSpPr>
                <a:grpSpLocks/>
              </p:cNvGrpSpPr>
              <p:nvPr/>
            </p:nvGrpSpPr>
            <p:grpSpPr bwMode="auto">
              <a:xfrm>
                <a:off x="2201" y="3046"/>
                <a:ext cx="212" cy="84"/>
                <a:chOff x="2201" y="3046"/>
                <a:chExt cx="212" cy="84"/>
              </a:xfrm>
            </p:grpSpPr>
            <p:sp>
              <p:nvSpPr>
                <p:cNvPr id="648299" name="Freeform 107"/>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48300" name="Freeform 108"/>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48301" name="Freeform 109"/>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48302" name="Freeform 110"/>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48303" name="Freeform 111"/>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48304" name="Freeform 112"/>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48305" name="Freeform 113"/>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sp>
              <p:nvSpPr>
                <p:cNvPr id="648306" name="Freeform 114"/>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grpSp>
          <p:grpSp>
            <p:nvGrpSpPr>
              <p:cNvPr id="648307" name="Group 115"/>
              <p:cNvGrpSpPr>
                <a:grpSpLocks/>
              </p:cNvGrpSpPr>
              <p:nvPr/>
            </p:nvGrpSpPr>
            <p:grpSpPr bwMode="auto">
              <a:xfrm>
                <a:off x="2203" y="3048"/>
                <a:ext cx="212" cy="84"/>
                <a:chOff x="2203" y="3048"/>
                <a:chExt cx="212" cy="84"/>
              </a:xfrm>
            </p:grpSpPr>
            <p:sp>
              <p:nvSpPr>
                <p:cNvPr id="648308" name="Freeform 116"/>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8309" name="Freeform 117"/>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8310" name="Freeform 118"/>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48311" name="Freeform 119"/>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48312" name="Freeform 120"/>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48313" name="Freeform 121"/>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48314" name="Freeform 122"/>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sp>
              <p:nvSpPr>
                <p:cNvPr id="648315" name="Freeform 123"/>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grpSp>
        </p:grpSp>
        <p:sp>
          <p:nvSpPr>
            <p:cNvPr id="648316" name="Line 124"/>
            <p:cNvSpPr>
              <a:spLocks noChangeShapeType="1"/>
            </p:cNvSpPr>
            <p:nvPr/>
          </p:nvSpPr>
          <p:spPr bwMode="auto">
            <a:xfrm>
              <a:off x="2154" y="3088"/>
              <a:ext cx="1" cy="80"/>
            </a:xfrm>
            <a:prstGeom prst="line">
              <a:avLst/>
            </a:prstGeom>
            <a:noFill/>
            <a:ln w="3175">
              <a:solidFill>
                <a:srgbClr val="AAE6FF"/>
              </a:solidFill>
              <a:round/>
              <a:headEnd/>
              <a:tailEnd/>
            </a:ln>
          </p:spPr>
          <p:txBody>
            <a:bodyPr/>
            <a:lstStyle/>
            <a:p>
              <a:endParaRPr lang="zh-CN" altLang="en-US"/>
            </a:p>
          </p:txBody>
        </p:sp>
        <p:sp>
          <p:nvSpPr>
            <p:cNvPr id="648317" name="Line 125"/>
            <p:cNvSpPr>
              <a:spLocks noChangeShapeType="1"/>
            </p:cNvSpPr>
            <p:nvPr/>
          </p:nvSpPr>
          <p:spPr bwMode="auto">
            <a:xfrm>
              <a:off x="2462" y="3088"/>
              <a:ext cx="1" cy="80"/>
            </a:xfrm>
            <a:prstGeom prst="line">
              <a:avLst/>
            </a:prstGeom>
            <a:noFill/>
            <a:ln w="3175">
              <a:solidFill>
                <a:srgbClr val="AAE6FF"/>
              </a:solidFill>
              <a:round/>
              <a:headEnd/>
              <a:tailEnd/>
            </a:ln>
          </p:spPr>
          <p:txBody>
            <a:bodyPr/>
            <a:lstStyle/>
            <a:p>
              <a:endParaRPr lang="zh-CN" altLang="en-US"/>
            </a:p>
          </p:txBody>
        </p:sp>
      </p:grpSp>
      <p:grpSp>
        <p:nvGrpSpPr>
          <p:cNvPr id="648318" name="Group 126"/>
          <p:cNvGrpSpPr>
            <a:grpSpLocks/>
          </p:cNvGrpSpPr>
          <p:nvPr/>
        </p:nvGrpSpPr>
        <p:grpSpPr bwMode="auto">
          <a:xfrm>
            <a:off x="1139825" y="3363913"/>
            <a:ext cx="514350" cy="517525"/>
            <a:chOff x="921" y="2412"/>
            <a:chExt cx="284" cy="265"/>
          </a:xfrm>
        </p:grpSpPr>
        <p:grpSp>
          <p:nvGrpSpPr>
            <p:cNvPr id="648319" name="Group 127"/>
            <p:cNvGrpSpPr>
              <a:grpSpLocks/>
            </p:cNvGrpSpPr>
            <p:nvPr/>
          </p:nvGrpSpPr>
          <p:grpSpPr bwMode="auto">
            <a:xfrm>
              <a:off x="928" y="2417"/>
              <a:ext cx="277" cy="260"/>
              <a:chOff x="928" y="2417"/>
              <a:chExt cx="277" cy="260"/>
            </a:xfrm>
          </p:grpSpPr>
          <p:sp>
            <p:nvSpPr>
              <p:cNvPr id="648320" name="Freeform 128"/>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48321" name="Freeform 129"/>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48322" name="Freeform 130"/>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48323" name="Freeform 131"/>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48324" name="Rectangle 132"/>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648325" name="Rectangle 133"/>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648326" name="Rectangle 134"/>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648327" name="Line 135"/>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648328" name="Group 136"/>
              <p:cNvGrpSpPr>
                <a:grpSpLocks/>
              </p:cNvGrpSpPr>
              <p:nvPr/>
            </p:nvGrpSpPr>
            <p:grpSpPr bwMode="auto">
              <a:xfrm>
                <a:off x="928" y="2639"/>
                <a:ext cx="277" cy="38"/>
                <a:chOff x="928" y="2639"/>
                <a:chExt cx="277" cy="38"/>
              </a:xfrm>
            </p:grpSpPr>
            <p:sp>
              <p:nvSpPr>
                <p:cNvPr id="648329" name="Freeform 137"/>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48330" name="Freeform 138"/>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48331" name="Rectangle 139"/>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648332" name="Group 140"/>
            <p:cNvGrpSpPr>
              <a:grpSpLocks/>
            </p:cNvGrpSpPr>
            <p:nvPr/>
          </p:nvGrpSpPr>
          <p:grpSpPr bwMode="auto">
            <a:xfrm>
              <a:off x="921" y="2412"/>
              <a:ext cx="277" cy="261"/>
              <a:chOff x="921" y="2412"/>
              <a:chExt cx="277" cy="261"/>
            </a:xfrm>
          </p:grpSpPr>
          <p:sp>
            <p:nvSpPr>
              <p:cNvPr id="648333" name="Freeform 141"/>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48334" name="Freeform 142"/>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48335" name="Freeform 143"/>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8336" name="Freeform 144"/>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8337" name="Rectangle 145"/>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648338" name="Rectangle 146"/>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648339" name="Rectangle 147"/>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648340" name="Line 148"/>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648341" name="Group 149"/>
              <p:cNvGrpSpPr>
                <a:grpSpLocks/>
              </p:cNvGrpSpPr>
              <p:nvPr/>
            </p:nvGrpSpPr>
            <p:grpSpPr bwMode="auto">
              <a:xfrm>
                <a:off x="921" y="2635"/>
                <a:ext cx="277" cy="38"/>
                <a:chOff x="921" y="2635"/>
                <a:chExt cx="277" cy="38"/>
              </a:xfrm>
            </p:grpSpPr>
            <p:sp>
              <p:nvSpPr>
                <p:cNvPr id="648342" name="Freeform 150"/>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48343" name="Freeform 151"/>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48344" name="Rectangle 152"/>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grpSp>
        <p:nvGrpSpPr>
          <p:cNvPr id="648345" name="Group 153"/>
          <p:cNvGrpSpPr>
            <a:grpSpLocks/>
          </p:cNvGrpSpPr>
          <p:nvPr/>
        </p:nvGrpSpPr>
        <p:grpSpPr bwMode="auto">
          <a:xfrm>
            <a:off x="1277938" y="4073525"/>
            <a:ext cx="511175" cy="517525"/>
            <a:chOff x="997" y="2775"/>
            <a:chExt cx="282" cy="265"/>
          </a:xfrm>
        </p:grpSpPr>
        <p:grpSp>
          <p:nvGrpSpPr>
            <p:cNvPr id="648346" name="Group 154"/>
            <p:cNvGrpSpPr>
              <a:grpSpLocks/>
            </p:cNvGrpSpPr>
            <p:nvPr/>
          </p:nvGrpSpPr>
          <p:grpSpPr bwMode="auto">
            <a:xfrm>
              <a:off x="1004" y="2779"/>
              <a:ext cx="275" cy="261"/>
              <a:chOff x="1004" y="2779"/>
              <a:chExt cx="275" cy="261"/>
            </a:xfrm>
          </p:grpSpPr>
          <p:sp>
            <p:nvSpPr>
              <p:cNvPr id="648347" name="Freeform 155"/>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8348" name="Freeform 156"/>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8349" name="Freeform 157"/>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48350" name="Freeform 158"/>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48351" name="Rectangle 159"/>
              <p:cNvSpPr>
                <a:spLocks noChangeArrowheads="1"/>
              </p:cNvSpPr>
              <p:nvPr/>
            </p:nvSpPr>
            <p:spPr bwMode="auto">
              <a:xfrm>
                <a:off x="1050" y="2797"/>
                <a:ext cx="183" cy="132"/>
              </a:xfrm>
              <a:prstGeom prst="rect">
                <a:avLst/>
              </a:prstGeom>
              <a:solidFill>
                <a:srgbClr val="000000"/>
              </a:solidFill>
              <a:ln w="9525">
                <a:noFill/>
                <a:miter lim="800000"/>
                <a:headEnd/>
                <a:tailEnd/>
              </a:ln>
            </p:spPr>
            <p:txBody>
              <a:bodyPr/>
              <a:lstStyle/>
              <a:p>
                <a:endParaRPr lang="zh-CN" altLang="en-US"/>
              </a:p>
            </p:txBody>
          </p:sp>
          <p:sp>
            <p:nvSpPr>
              <p:cNvPr id="648352" name="Rectangle 160"/>
              <p:cNvSpPr>
                <a:spLocks noChangeArrowheads="1"/>
              </p:cNvSpPr>
              <p:nvPr/>
            </p:nvSpPr>
            <p:spPr bwMode="auto">
              <a:xfrm>
                <a:off x="1013" y="2938"/>
                <a:ext cx="258" cy="59"/>
              </a:xfrm>
              <a:prstGeom prst="rect">
                <a:avLst/>
              </a:prstGeom>
              <a:solidFill>
                <a:srgbClr val="000000"/>
              </a:solidFill>
              <a:ln w="9525">
                <a:noFill/>
                <a:miter lim="800000"/>
                <a:headEnd/>
                <a:tailEnd/>
              </a:ln>
            </p:spPr>
            <p:txBody>
              <a:bodyPr/>
              <a:lstStyle/>
              <a:p>
                <a:endParaRPr lang="zh-CN" altLang="en-US"/>
              </a:p>
            </p:txBody>
          </p:sp>
          <p:sp>
            <p:nvSpPr>
              <p:cNvPr id="648353" name="Rectangle 161"/>
              <p:cNvSpPr>
                <a:spLocks noChangeArrowheads="1"/>
              </p:cNvSpPr>
              <p:nvPr/>
            </p:nvSpPr>
            <p:spPr bwMode="auto">
              <a:xfrm>
                <a:off x="1067" y="2813"/>
                <a:ext cx="149" cy="101"/>
              </a:xfrm>
              <a:prstGeom prst="rect">
                <a:avLst/>
              </a:prstGeom>
              <a:solidFill>
                <a:srgbClr val="000000"/>
              </a:solidFill>
              <a:ln w="9525">
                <a:noFill/>
                <a:miter lim="800000"/>
                <a:headEnd/>
                <a:tailEnd/>
              </a:ln>
            </p:spPr>
            <p:txBody>
              <a:bodyPr/>
              <a:lstStyle/>
              <a:p>
                <a:endParaRPr lang="zh-CN" altLang="en-US"/>
              </a:p>
            </p:txBody>
          </p:sp>
          <p:sp>
            <p:nvSpPr>
              <p:cNvPr id="648354" name="Line 162"/>
              <p:cNvSpPr>
                <a:spLocks noChangeShapeType="1"/>
              </p:cNvSpPr>
              <p:nvPr/>
            </p:nvSpPr>
            <p:spPr bwMode="auto">
              <a:xfrm flipH="1">
                <a:off x="1189" y="2961"/>
                <a:ext cx="61" cy="1"/>
              </a:xfrm>
              <a:prstGeom prst="line">
                <a:avLst/>
              </a:prstGeom>
              <a:noFill/>
              <a:ln w="7938">
                <a:solidFill>
                  <a:srgbClr val="000000"/>
                </a:solidFill>
                <a:round/>
                <a:headEnd/>
                <a:tailEnd/>
              </a:ln>
            </p:spPr>
            <p:txBody>
              <a:bodyPr/>
              <a:lstStyle/>
              <a:p>
                <a:endParaRPr lang="zh-CN" altLang="en-US"/>
              </a:p>
            </p:txBody>
          </p:sp>
          <p:grpSp>
            <p:nvGrpSpPr>
              <p:cNvPr id="648355" name="Group 163"/>
              <p:cNvGrpSpPr>
                <a:grpSpLocks/>
              </p:cNvGrpSpPr>
              <p:nvPr/>
            </p:nvGrpSpPr>
            <p:grpSpPr bwMode="auto">
              <a:xfrm>
                <a:off x="1004" y="3002"/>
                <a:ext cx="275" cy="38"/>
                <a:chOff x="1004" y="3002"/>
                <a:chExt cx="275" cy="38"/>
              </a:xfrm>
            </p:grpSpPr>
            <p:sp>
              <p:nvSpPr>
                <p:cNvPr id="648356" name="Freeform 164"/>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8357" name="Freeform 165"/>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8358" name="Rectangle 166"/>
                <p:cNvSpPr>
                  <a:spLocks noChangeArrowheads="1"/>
                </p:cNvSpPr>
                <p:nvPr/>
              </p:nvSpPr>
              <p:spPr bwMode="auto">
                <a:xfrm>
                  <a:off x="1006" y="3029"/>
                  <a:ext cx="271" cy="11"/>
                </a:xfrm>
                <a:prstGeom prst="rect">
                  <a:avLst/>
                </a:prstGeom>
                <a:solidFill>
                  <a:srgbClr val="000000"/>
                </a:solidFill>
                <a:ln w="9525">
                  <a:noFill/>
                  <a:miter lim="800000"/>
                  <a:headEnd/>
                  <a:tailEnd/>
                </a:ln>
              </p:spPr>
              <p:txBody>
                <a:bodyPr/>
                <a:lstStyle/>
                <a:p>
                  <a:endParaRPr lang="zh-CN" altLang="en-US"/>
                </a:p>
              </p:txBody>
            </p:sp>
          </p:grpSp>
        </p:grpSp>
        <p:grpSp>
          <p:nvGrpSpPr>
            <p:cNvPr id="648359" name="Group 167"/>
            <p:cNvGrpSpPr>
              <a:grpSpLocks/>
            </p:cNvGrpSpPr>
            <p:nvPr/>
          </p:nvGrpSpPr>
          <p:grpSpPr bwMode="auto">
            <a:xfrm>
              <a:off x="997" y="2775"/>
              <a:ext cx="275" cy="260"/>
              <a:chOff x="997" y="2775"/>
              <a:chExt cx="275" cy="260"/>
            </a:xfrm>
          </p:grpSpPr>
          <p:sp>
            <p:nvSpPr>
              <p:cNvPr id="648360" name="Freeform 168"/>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8361" name="Freeform 169"/>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8362" name="Freeform 170"/>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8363" name="Freeform 171"/>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8364" name="Rectangle 172"/>
              <p:cNvSpPr>
                <a:spLocks noChangeArrowheads="1"/>
              </p:cNvSpPr>
              <p:nvPr/>
            </p:nvSpPr>
            <p:spPr bwMode="auto">
              <a:xfrm>
                <a:off x="1043" y="2792"/>
                <a:ext cx="184" cy="132"/>
              </a:xfrm>
              <a:prstGeom prst="rect">
                <a:avLst/>
              </a:prstGeom>
              <a:solidFill>
                <a:srgbClr val="B7B79D"/>
              </a:solidFill>
              <a:ln w="9525">
                <a:noFill/>
                <a:miter lim="800000"/>
                <a:headEnd/>
                <a:tailEnd/>
              </a:ln>
            </p:spPr>
            <p:txBody>
              <a:bodyPr/>
              <a:lstStyle/>
              <a:p>
                <a:endParaRPr lang="zh-CN" altLang="en-US"/>
              </a:p>
            </p:txBody>
          </p:sp>
          <p:sp>
            <p:nvSpPr>
              <p:cNvPr id="648365" name="Rectangle 173"/>
              <p:cNvSpPr>
                <a:spLocks noChangeArrowheads="1"/>
              </p:cNvSpPr>
              <p:nvPr/>
            </p:nvSpPr>
            <p:spPr bwMode="auto">
              <a:xfrm>
                <a:off x="1006" y="2934"/>
                <a:ext cx="258" cy="58"/>
              </a:xfrm>
              <a:prstGeom prst="rect">
                <a:avLst/>
              </a:prstGeom>
              <a:solidFill>
                <a:srgbClr val="B7B79D"/>
              </a:solidFill>
              <a:ln w="9525">
                <a:noFill/>
                <a:miter lim="800000"/>
                <a:headEnd/>
                <a:tailEnd/>
              </a:ln>
            </p:spPr>
            <p:txBody>
              <a:bodyPr/>
              <a:lstStyle/>
              <a:p>
                <a:endParaRPr lang="zh-CN" altLang="en-US"/>
              </a:p>
            </p:txBody>
          </p:sp>
          <p:sp>
            <p:nvSpPr>
              <p:cNvPr id="648366" name="Rectangle 174"/>
              <p:cNvSpPr>
                <a:spLocks noChangeArrowheads="1"/>
              </p:cNvSpPr>
              <p:nvPr/>
            </p:nvSpPr>
            <p:spPr bwMode="auto">
              <a:xfrm>
                <a:off x="1060" y="2808"/>
                <a:ext cx="150" cy="102"/>
              </a:xfrm>
              <a:prstGeom prst="rect">
                <a:avLst/>
              </a:prstGeom>
              <a:solidFill>
                <a:srgbClr val="FFFFFF"/>
              </a:solidFill>
              <a:ln w="9525">
                <a:noFill/>
                <a:miter lim="800000"/>
                <a:headEnd/>
                <a:tailEnd/>
              </a:ln>
            </p:spPr>
            <p:txBody>
              <a:bodyPr/>
              <a:lstStyle/>
              <a:p>
                <a:endParaRPr lang="zh-CN" altLang="en-US"/>
              </a:p>
            </p:txBody>
          </p:sp>
          <p:sp>
            <p:nvSpPr>
              <p:cNvPr id="648367" name="Line 175"/>
              <p:cNvSpPr>
                <a:spLocks noChangeShapeType="1"/>
              </p:cNvSpPr>
              <p:nvPr/>
            </p:nvSpPr>
            <p:spPr bwMode="auto">
              <a:xfrm flipH="1">
                <a:off x="1182" y="2956"/>
                <a:ext cx="62" cy="1"/>
              </a:xfrm>
              <a:prstGeom prst="line">
                <a:avLst/>
              </a:prstGeom>
              <a:noFill/>
              <a:ln w="7938">
                <a:solidFill>
                  <a:srgbClr val="000000"/>
                </a:solidFill>
                <a:round/>
                <a:headEnd/>
                <a:tailEnd/>
              </a:ln>
            </p:spPr>
            <p:txBody>
              <a:bodyPr/>
              <a:lstStyle/>
              <a:p>
                <a:endParaRPr lang="zh-CN" altLang="en-US"/>
              </a:p>
            </p:txBody>
          </p:sp>
          <p:grpSp>
            <p:nvGrpSpPr>
              <p:cNvPr id="648368" name="Group 176"/>
              <p:cNvGrpSpPr>
                <a:grpSpLocks/>
              </p:cNvGrpSpPr>
              <p:nvPr/>
            </p:nvGrpSpPr>
            <p:grpSpPr bwMode="auto">
              <a:xfrm>
                <a:off x="997" y="2997"/>
                <a:ext cx="275" cy="38"/>
                <a:chOff x="997" y="2997"/>
                <a:chExt cx="275" cy="38"/>
              </a:xfrm>
            </p:grpSpPr>
            <p:sp>
              <p:nvSpPr>
                <p:cNvPr id="648369" name="Freeform 177"/>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8370" name="Freeform 178"/>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8371" name="Rectangle 179"/>
                <p:cNvSpPr>
                  <a:spLocks noChangeArrowheads="1"/>
                </p:cNvSpPr>
                <p:nvPr/>
              </p:nvSpPr>
              <p:spPr bwMode="auto">
                <a:xfrm>
                  <a:off x="999" y="3024"/>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48372" name="Group 180"/>
          <p:cNvGrpSpPr>
            <a:grpSpLocks/>
          </p:cNvGrpSpPr>
          <p:nvPr/>
        </p:nvGrpSpPr>
        <p:grpSpPr bwMode="auto">
          <a:xfrm>
            <a:off x="539750" y="4603750"/>
            <a:ext cx="511175" cy="517525"/>
            <a:chOff x="590" y="3047"/>
            <a:chExt cx="282" cy="265"/>
          </a:xfrm>
        </p:grpSpPr>
        <p:grpSp>
          <p:nvGrpSpPr>
            <p:cNvPr id="648373" name="Group 181"/>
            <p:cNvGrpSpPr>
              <a:grpSpLocks/>
            </p:cNvGrpSpPr>
            <p:nvPr/>
          </p:nvGrpSpPr>
          <p:grpSpPr bwMode="auto">
            <a:xfrm>
              <a:off x="596" y="3051"/>
              <a:ext cx="276" cy="261"/>
              <a:chOff x="596" y="3051"/>
              <a:chExt cx="276" cy="261"/>
            </a:xfrm>
          </p:grpSpPr>
          <p:sp>
            <p:nvSpPr>
              <p:cNvPr id="648374" name="Freeform 182"/>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8375" name="Freeform 183"/>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8376" name="Freeform 184"/>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8377" name="Freeform 185"/>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8378" name="Rectangle 186"/>
              <p:cNvSpPr>
                <a:spLocks noChangeArrowheads="1"/>
              </p:cNvSpPr>
              <p:nvPr/>
            </p:nvSpPr>
            <p:spPr bwMode="auto">
              <a:xfrm>
                <a:off x="642" y="3069"/>
                <a:ext cx="184" cy="132"/>
              </a:xfrm>
              <a:prstGeom prst="rect">
                <a:avLst/>
              </a:prstGeom>
              <a:solidFill>
                <a:srgbClr val="000000"/>
              </a:solidFill>
              <a:ln w="9525">
                <a:noFill/>
                <a:miter lim="800000"/>
                <a:headEnd/>
                <a:tailEnd/>
              </a:ln>
            </p:spPr>
            <p:txBody>
              <a:bodyPr/>
              <a:lstStyle/>
              <a:p>
                <a:endParaRPr lang="zh-CN" altLang="en-US"/>
              </a:p>
            </p:txBody>
          </p:sp>
          <p:sp>
            <p:nvSpPr>
              <p:cNvPr id="648379" name="Rectangle 187"/>
              <p:cNvSpPr>
                <a:spLocks noChangeArrowheads="1"/>
              </p:cNvSpPr>
              <p:nvPr/>
            </p:nvSpPr>
            <p:spPr bwMode="auto">
              <a:xfrm>
                <a:off x="605" y="3210"/>
                <a:ext cx="258" cy="59"/>
              </a:xfrm>
              <a:prstGeom prst="rect">
                <a:avLst/>
              </a:prstGeom>
              <a:solidFill>
                <a:srgbClr val="000000"/>
              </a:solidFill>
              <a:ln w="9525">
                <a:noFill/>
                <a:miter lim="800000"/>
                <a:headEnd/>
                <a:tailEnd/>
              </a:ln>
            </p:spPr>
            <p:txBody>
              <a:bodyPr/>
              <a:lstStyle/>
              <a:p>
                <a:endParaRPr lang="zh-CN" altLang="en-US"/>
              </a:p>
            </p:txBody>
          </p:sp>
          <p:sp>
            <p:nvSpPr>
              <p:cNvPr id="648380" name="Rectangle 188"/>
              <p:cNvSpPr>
                <a:spLocks noChangeArrowheads="1"/>
              </p:cNvSpPr>
              <p:nvPr/>
            </p:nvSpPr>
            <p:spPr bwMode="auto">
              <a:xfrm>
                <a:off x="659" y="3085"/>
                <a:ext cx="150" cy="101"/>
              </a:xfrm>
              <a:prstGeom prst="rect">
                <a:avLst/>
              </a:prstGeom>
              <a:solidFill>
                <a:srgbClr val="000000"/>
              </a:solidFill>
              <a:ln w="9525">
                <a:noFill/>
                <a:miter lim="800000"/>
                <a:headEnd/>
                <a:tailEnd/>
              </a:ln>
            </p:spPr>
            <p:txBody>
              <a:bodyPr/>
              <a:lstStyle/>
              <a:p>
                <a:endParaRPr lang="zh-CN" altLang="en-US"/>
              </a:p>
            </p:txBody>
          </p:sp>
          <p:sp>
            <p:nvSpPr>
              <p:cNvPr id="648381" name="Line 189"/>
              <p:cNvSpPr>
                <a:spLocks noChangeShapeType="1"/>
              </p:cNvSpPr>
              <p:nvPr/>
            </p:nvSpPr>
            <p:spPr bwMode="auto">
              <a:xfrm flipH="1">
                <a:off x="782" y="3233"/>
                <a:ext cx="61" cy="1"/>
              </a:xfrm>
              <a:prstGeom prst="line">
                <a:avLst/>
              </a:prstGeom>
              <a:noFill/>
              <a:ln w="7938">
                <a:solidFill>
                  <a:srgbClr val="000000"/>
                </a:solidFill>
                <a:round/>
                <a:headEnd/>
                <a:tailEnd/>
              </a:ln>
            </p:spPr>
            <p:txBody>
              <a:bodyPr/>
              <a:lstStyle/>
              <a:p>
                <a:endParaRPr lang="zh-CN" altLang="en-US"/>
              </a:p>
            </p:txBody>
          </p:sp>
          <p:grpSp>
            <p:nvGrpSpPr>
              <p:cNvPr id="648382" name="Group 190"/>
              <p:cNvGrpSpPr>
                <a:grpSpLocks/>
              </p:cNvGrpSpPr>
              <p:nvPr/>
            </p:nvGrpSpPr>
            <p:grpSpPr bwMode="auto">
              <a:xfrm>
                <a:off x="596" y="3274"/>
                <a:ext cx="276" cy="38"/>
                <a:chOff x="596" y="3274"/>
                <a:chExt cx="276" cy="38"/>
              </a:xfrm>
            </p:grpSpPr>
            <p:sp>
              <p:nvSpPr>
                <p:cNvPr id="648383" name="Freeform 191"/>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48384" name="Freeform 192"/>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48385" name="Rectangle 193"/>
                <p:cNvSpPr>
                  <a:spLocks noChangeArrowheads="1"/>
                </p:cNvSpPr>
                <p:nvPr/>
              </p:nvSpPr>
              <p:spPr bwMode="auto">
                <a:xfrm>
                  <a:off x="598" y="3301"/>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48386" name="Group 194"/>
            <p:cNvGrpSpPr>
              <a:grpSpLocks/>
            </p:cNvGrpSpPr>
            <p:nvPr/>
          </p:nvGrpSpPr>
          <p:grpSpPr bwMode="auto">
            <a:xfrm>
              <a:off x="590" y="3047"/>
              <a:ext cx="275" cy="260"/>
              <a:chOff x="590" y="3047"/>
              <a:chExt cx="275" cy="260"/>
            </a:xfrm>
          </p:grpSpPr>
          <p:sp>
            <p:nvSpPr>
              <p:cNvPr id="648387" name="Freeform 195"/>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8388" name="Freeform 196"/>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8389" name="Freeform 197"/>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48390" name="Freeform 198"/>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48391" name="Rectangle 199"/>
              <p:cNvSpPr>
                <a:spLocks noChangeArrowheads="1"/>
              </p:cNvSpPr>
              <p:nvPr/>
            </p:nvSpPr>
            <p:spPr bwMode="auto">
              <a:xfrm>
                <a:off x="636" y="3064"/>
                <a:ext cx="183" cy="132"/>
              </a:xfrm>
              <a:prstGeom prst="rect">
                <a:avLst/>
              </a:prstGeom>
              <a:solidFill>
                <a:srgbClr val="B7B79D"/>
              </a:solidFill>
              <a:ln w="9525">
                <a:noFill/>
                <a:miter lim="800000"/>
                <a:headEnd/>
                <a:tailEnd/>
              </a:ln>
            </p:spPr>
            <p:txBody>
              <a:bodyPr/>
              <a:lstStyle/>
              <a:p>
                <a:endParaRPr lang="zh-CN" altLang="en-US"/>
              </a:p>
            </p:txBody>
          </p:sp>
          <p:sp>
            <p:nvSpPr>
              <p:cNvPr id="648392" name="Rectangle 200"/>
              <p:cNvSpPr>
                <a:spLocks noChangeArrowheads="1"/>
              </p:cNvSpPr>
              <p:nvPr/>
            </p:nvSpPr>
            <p:spPr bwMode="auto">
              <a:xfrm>
                <a:off x="598" y="3206"/>
                <a:ext cx="258" cy="58"/>
              </a:xfrm>
              <a:prstGeom prst="rect">
                <a:avLst/>
              </a:prstGeom>
              <a:solidFill>
                <a:srgbClr val="B7B79D"/>
              </a:solidFill>
              <a:ln w="9525">
                <a:noFill/>
                <a:miter lim="800000"/>
                <a:headEnd/>
                <a:tailEnd/>
              </a:ln>
            </p:spPr>
            <p:txBody>
              <a:bodyPr/>
              <a:lstStyle/>
              <a:p>
                <a:endParaRPr lang="zh-CN" altLang="en-US"/>
              </a:p>
            </p:txBody>
          </p:sp>
          <p:sp>
            <p:nvSpPr>
              <p:cNvPr id="648393" name="Rectangle 201"/>
              <p:cNvSpPr>
                <a:spLocks noChangeArrowheads="1"/>
              </p:cNvSpPr>
              <p:nvPr/>
            </p:nvSpPr>
            <p:spPr bwMode="auto">
              <a:xfrm>
                <a:off x="653" y="3080"/>
                <a:ext cx="149" cy="102"/>
              </a:xfrm>
              <a:prstGeom prst="rect">
                <a:avLst/>
              </a:prstGeom>
              <a:solidFill>
                <a:srgbClr val="FFFFFF"/>
              </a:solidFill>
              <a:ln w="9525">
                <a:noFill/>
                <a:miter lim="800000"/>
                <a:headEnd/>
                <a:tailEnd/>
              </a:ln>
            </p:spPr>
            <p:txBody>
              <a:bodyPr/>
              <a:lstStyle/>
              <a:p>
                <a:endParaRPr lang="zh-CN" altLang="en-US"/>
              </a:p>
            </p:txBody>
          </p:sp>
          <p:sp>
            <p:nvSpPr>
              <p:cNvPr id="648394" name="Line 202"/>
              <p:cNvSpPr>
                <a:spLocks noChangeShapeType="1"/>
              </p:cNvSpPr>
              <p:nvPr/>
            </p:nvSpPr>
            <p:spPr bwMode="auto">
              <a:xfrm flipH="1">
                <a:off x="775" y="3228"/>
                <a:ext cx="61" cy="1"/>
              </a:xfrm>
              <a:prstGeom prst="line">
                <a:avLst/>
              </a:prstGeom>
              <a:noFill/>
              <a:ln w="7938">
                <a:solidFill>
                  <a:srgbClr val="000000"/>
                </a:solidFill>
                <a:round/>
                <a:headEnd/>
                <a:tailEnd/>
              </a:ln>
            </p:spPr>
            <p:txBody>
              <a:bodyPr/>
              <a:lstStyle/>
              <a:p>
                <a:endParaRPr lang="zh-CN" altLang="en-US"/>
              </a:p>
            </p:txBody>
          </p:sp>
          <p:grpSp>
            <p:nvGrpSpPr>
              <p:cNvPr id="648395" name="Group 203"/>
              <p:cNvGrpSpPr>
                <a:grpSpLocks/>
              </p:cNvGrpSpPr>
              <p:nvPr/>
            </p:nvGrpSpPr>
            <p:grpSpPr bwMode="auto">
              <a:xfrm>
                <a:off x="590" y="3269"/>
                <a:ext cx="275" cy="38"/>
                <a:chOff x="590" y="3269"/>
                <a:chExt cx="275" cy="38"/>
              </a:xfrm>
            </p:grpSpPr>
            <p:sp>
              <p:nvSpPr>
                <p:cNvPr id="648396" name="Freeform 204"/>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8397" name="Freeform 205"/>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8398" name="Rectangle 206"/>
                <p:cNvSpPr>
                  <a:spLocks noChangeArrowheads="1"/>
                </p:cNvSpPr>
                <p:nvPr/>
              </p:nvSpPr>
              <p:spPr bwMode="auto">
                <a:xfrm>
                  <a:off x="591" y="3296"/>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48399" name="Group 207"/>
          <p:cNvGrpSpPr>
            <a:grpSpLocks/>
          </p:cNvGrpSpPr>
          <p:nvPr/>
        </p:nvGrpSpPr>
        <p:grpSpPr bwMode="auto">
          <a:xfrm>
            <a:off x="1112838" y="5226050"/>
            <a:ext cx="509587" cy="517525"/>
            <a:chOff x="906" y="3365"/>
            <a:chExt cx="281" cy="265"/>
          </a:xfrm>
        </p:grpSpPr>
        <p:grpSp>
          <p:nvGrpSpPr>
            <p:cNvPr id="648400" name="Group 208"/>
            <p:cNvGrpSpPr>
              <a:grpSpLocks/>
            </p:cNvGrpSpPr>
            <p:nvPr/>
          </p:nvGrpSpPr>
          <p:grpSpPr bwMode="auto">
            <a:xfrm>
              <a:off x="912" y="3369"/>
              <a:ext cx="275" cy="261"/>
              <a:chOff x="912" y="3369"/>
              <a:chExt cx="275" cy="261"/>
            </a:xfrm>
          </p:grpSpPr>
          <p:sp>
            <p:nvSpPr>
              <p:cNvPr id="648401" name="Freeform 209"/>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48402" name="Freeform 210"/>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48403" name="Freeform 211"/>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8404" name="Freeform 212"/>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8405" name="Rectangle 213"/>
              <p:cNvSpPr>
                <a:spLocks noChangeArrowheads="1"/>
              </p:cNvSpPr>
              <p:nvPr/>
            </p:nvSpPr>
            <p:spPr bwMode="auto">
              <a:xfrm>
                <a:off x="958" y="3387"/>
                <a:ext cx="184" cy="132"/>
              </a:xfrm>
              <a:prstGeom prst="rect">
                <a:avLst/>
              </a:prstGeom>
              <a:solidFill>
                <a:srgbClr val="000000"/>
              </a:solidFill>
              <a:ln w="9525">
                <a:noFill/>
                <a:miter lim="800000"/>
                <a:headEnd/>
                <a:tailEnd/>
              </a:ln>
            </p:spPr>
            <p:txBody>
              <a:bodyPr/>
              <a:lstStyle/>
              <a:p>
                <a:endParaRPr lang="zh-CN" altLang="en-US"/>
              </a:p>
            </p:txBody>
          </p:sp>
          <p:sp>
            <p:nvSpPr>
              <p:cNvPr id="648406" name="Rectangle 214"/>
              <p:cNvSpPr>
                <a:spLocks noChangeArrowheads="1"/>
              </p:cNvSpPr>
              <p:nvPr/>
            </p:nvSpPr>
            <p:spPr bwMode="auto">
              <a:xfrm>
                <a:off x="921" y="3528"/>
                <a:ext cx="258" cy="59"/>
              </a:xfrm>
              <a:prstGeom prst="rect">
                <a:avLst/>
              </a:prstGeom>
              <a:solidFill>
                <a:srgbClr val="000000"/>
              </a:solidFill>
              <a:ln w="9525">
                <a:noFill/>
                <a:miter lim="800000"/>
                <a:headEnd/>
                <a:tailEnd/>
              </a:ln>
            </p:spPr>
            <p:txBody>
              <a:bodyPr/>
              <a:lstStyle/>
              <a:p>
                <a:endParaRPr lang="zh-CN" altLang="en-US"/>
              </a:p>
            </p:txBody>
          </p:sp>
          <p:sp>
            <p:nvSpPr>
              <p:cNvPr id="648407" name="Rectangle 215"/>
              <p:cNvSpPr>
                <a:spLocks noChangeArrowheads="1"/>
              </p:cNvSpPr>
              <p:nvPr/>
            </p:nvSpPr>
            <p:spPr bwMode="auto">
              <a:xfrm>
                <a:off x="975" y="3403"/>
                <a:ext cx="150" cy="102"/>
              </a:xfrm>
              <a:prstGeom prst="rect">
                <a:avLst/>
              </a:prstGeom>
              <a:solidFill>
                <a:srgbClr val="000000"/>
              </a:solidFill>
              <a:ln w="9525">
                <a:noFill/>
                <a:miter lim="800000"/>
                <a:headEnd/>
                <a:tailEnd/>
              </a:ln>
            </p:spPr>
            <p:txBody>
              <a:bodyPr/>
              <a:lstStyle/>
              <a:p>
                <a:endParaRPr lang="zh-CN" altLang="en-US"/>
              </a:p>
            </p:txBody>
          </p:sp>
          <p:sp>
            <p:nvSpPr>
              <p:cNvPr id="648408" name="Line 216"/>
              <p:cNvSpPr>
                <a:spLocks noChangeShapeType="1"/>
              </p:cNvSpPr>
              <p:nvPr/>
            </p:nvSpPr>
            <p:spPr bwMode="auto">
              <a:xfrm flipH="1">
                <a:off x="1097" y="3551"/>
                <a:ext cx="62" cy="1"/>
              </a:xfrm>
              <a:prstGeom prst="line">
                <a:avLst/>
              </a:prstGeom>
              <a:noFill/>
              <a:ln w="7938">
                <a:solidFill>
                  <a:srgbClr val="000000"/>
                </a:solidFill>
                <a:round/>
                <a:headEnd/>
                <a:tailEnd/>
              </a:ln>
            </p:spPr>
            <p:txBody>
              <a:bodyPr/>
              <a:lstStyle/>
              <a:p>
                <a:endParaRPr lang="zh-CN" altLang="en-US"/>
              </a:p>
            </p:txBody>
          </p:sp>
          <p:grpSp>
            <p:nvGrpSpPr>
              <p:cNvPr id="648409" name="Group 217"/>
              <p:cNvGrpSpPr>
                <a:grpSpLocks/>
              </p:cNvGrpSpPr>
              <p:nvPr/>
            </p:nvGrpSpPr>
            <p:grpSpPr bwMode="auto">
              <a:xfrm>
                <a:off x="912" y="3592"/>
                <a:ext cx="275" cy="38"/>
                <a:chOff x="912" y="3592"/>
                <a:chExt cx="275" cy="38"/>
              </a:xfrm>
            </p:grpSpPr>
            <p:sp>
              <p:nvSpPr>
                <p:cNvPr id="648410" name="Freeform 218"/>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8411" name="Freeform 219"/>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8412" name="Rectangle 220"/>
                <p:cNvSpPr>
                  <a:spLocks noChangeArrowheads="1"/>
                </p:cNvSpPr>
                <p:nvPr/>
              </p:nvSpPr>
              <p:spPr bwMode="auto">
                <a:xfrm>
                  <a:off x="914" y="3619"/>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48413" name="Group 221"/>
            <p:cNvGrpSpPr>
              <a:grpSpLocks/>
            </p:cNvGrpSpPr>
            <p:nvPr/>
          </p:nvGrpSpPr>
          <p:grpSpPr bwMode="auto">
            <a:xfrm>
              <a:off x="906" y="3365"/>
              <a:ext cx="275" cy="261"/>
              <a:chOff x="906" y="3365"/>
              <a:chExt cx="275" cy="261"/>
            </a:xfrm>
          </p:grpSpPr>
          <p:sp>
            <p:nvSpPr>
              <p:cNvPr id="648414" name="Freeform 222"/>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8415" name="Freeform 223"/>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8416" name="Freeform 224"/>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8417" name="Freeform 225"/>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8418" name="Rectangle 226"/>
              <p:cNvSpPr>
                <a:spLocks noChangeArrowheads="1"/>
              </p:cNvSpPr>
              <p:nvPr/>
            </p:nvSpPr>
            <p:spPr bwMode="auto">
              <a:xfrm>
                <a:off x="951" y="3382"/>
                <a:ext cx="184" cy="132"/>
              </a:xfrm>
              <a:prstGeom prst="rect">
                <a:avLst/>
              </a:prstGeom>
              <a:solidFill>
                <a:srgbClr val="B7B79D"/>
              </a:solidFill>
              <a:ln w="9525">
                <a:noFill/>
                <a:miter lim="800000"/>
                <a:headEnd/>
                <a:tailEnd/>
              </a:ln>
            </p:spPr>
            <p:txBody>
              <a:bodyPr/>
              <a:lstStyle/>
              <a:p>
                <a:endParaRPr lang="zh-CN" altLang="en-US"/>
              </a:p>
            </p:txBody>
          </p:sp>
          <p:sp>
            <p:nvSpPr>
              <p:cNvPr id="648419" name="Rectangle 227"/>
              <p:cNvSpPr>
                <a:spLocks noChangeArrowheads="1"/>
              </p:cNvSpPr>
              <p:nvPr/>
            </p:nvSpPr>
            <p:spPr bwMode="auto">
              <a:xfrm>
                <a:off x="914" y="3524"/>
                <a:ext cx="258" cy="59"/>
              </a:xfrm>
              <a:prstGeom prst="rect">
                <a:avLst/>
              </a:prstGeom>
              <a:solidFill>
                <a:srgbClr val="B7B79D"/>
              </a:solidFill>
              <a:ln w="9525">
                <a:noFill/>
                <a:miter lim="800000"/>
                <a:headEnd/>
                <a:tailEnd/>
              </a:ln>
            </p:spPr>
            <p:txBody>
              <a:bodyPr/>
              <a:lstStyle/>
              <a:p>
                <a:endParaRPr lang="zh-CN" altLang="en-US"/>
              </a:p>
            </p:txBody>
          </p:sp>
          <p:sp>
            <p:nvSpPr>
              <p:cNvPr id="648420" name="Rectangle 228"/>
              <p:cNvSpPr>
                <a:spLocks noChangeArrowheads="1"/>
              </p:cNvSpPr>
              <p:nvPr/>
            </p:nvSpPr>
            <p:spPr bwMode="auto">
              <a:xfrm>
                <a:off x="968" y="3398"/>
                <a:ext cx="150" cy="102"/>
              </a:xfrm>
              <a:prstGeom prst="rect">
                <a:avLst/>
              </a:prstGeom>
              <a:solidFill>
                <a:srgbClr val="FFFFFF"/>
              </a:solidFill>
              <a:ln w="9525">
                <a:noFill/>
                <a:miter lim="800000"/>
                <a:headEnd/>
                <a:tailEnd/>
              </a:ln>
            </p:spPr>
            <p:txBody>
              <a:bodyPr/>
              <a:lstStyle/>
              <a:p>
                <a:endParaRPr lang="zh-CN" altLang="en-US"/>
              </a:p>
            </p:txBody>
          </p:sp>
          <p:sp>
            <p:nvSpPr>
              <p:cNvPr id="648421" name="Line 229"/>
              <p:cNvSpPr>
                <a:spLocks noChangeShapeType="1"/>
              </p:cNvSpPr>
              <p:nvPr/>
            </p:nvSpPr>
            <p:spPr bwMode="auto">
              <a:xfrm flipH="1">
                <a:off x="1091" y="3546"/>
                <a:ext cx="61" cy="1"/>
              </a:xfrm>
              <a:prstGeom prst="line">
                <a:avLst/>
              </a:prstGeom>
              <a:noFill/>
              <a:ln w="7938">
                <a:solidFill>
                  <a:srgbClr val="000000"/>
                </a:solidFill>
                <a:round/>
                <a:headEnd/>
                <a:tailEnd/>
              </a:ln>
            </p:spPr>
            <p:txBody>
              <a:bodyPr/>
              <a:lstStyle/>
              <a:p>
                <a:endParaRPr lang="zh-CN" altLang="en-US"/>
              </a:p>
            </p:txBody>
          </p:sp>
          <p:grpSp>
            <p:nvGrpSpPr>
              <p:cNvPr id="648422" name="Group 230"/>
              <p:cNvGrpSpPr>
                <a:grpSpLocks/>
              </p:cNvGrpSpPr>
              <p:nvPr/>
            </p:nvGrpSpPr>
            <p:grpSpPr bwMode="auto">
              <a:xfrm>
                <a:off x="906" y="3587"/>
                <a:ext cx="275" cy="39"/>
                <a:chOff x="906" y="3587"/>
                <a:chExt cx="275" cy="39"/>
              </a:xfrm>
            </p:grpSpPr>
            <p:sp>
              <p:nvSpPr>
                <p:cNvPr id="648423" name="Freeform 231"/>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8424" name="Freeform 232"/>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8425" name="Rectangle 233"/>
                <p:cNvSpPr>
                  <a:spLocks noChangeArrowheads="1"/>
                </p:cNvSpPr>
                <p:nvPr/>
              </p:nvSpPr>
              <p:spPr bwMode="auto">
                <a:xfrm>
                  <a:off x="907" y="3614"/>
                  <a:ext cx="272" cy="12"/>
                </a:xfrm>
                <a:prstGeom prst="rect">
                  <a:avLst/>
                </a:prstGeom>
                <a:solidFill>
                  <a:srgbClr val="BAB79D"/>
                </a:solidFill>
                <a:ln w="9525">
                  <a:noFill/>
                  <a:miter lim="800000"/>
                  <a:headEnd/>
                  <a:tailEnd/>
                </a:ln>
              </p:spPr>
              <p:txBody>
                <a:bodyPr/>
                <a:lstStyle/>
                <a:p>
                  <a:endParaRPr lang="zh-CN" altLang="en-US"/>
                </a:p>
              </p:txBody>
            </p:sp>
          </p:grpSp>
        </p:grpSp>
      </p:grpSp>
      <p:grpSp>
        <p:nvGrpSpPr>
          <p:cNvPr id="648426" name="Group 234"/>
          <p:cNvGrpSpPr>
            <a:grpSpLocks/>
          </p:cNvGrpSpPr>
          <p:nvPr/>
        </p:nvGrpSpPr>
        <p:grpSpPr bwMode="auto">
          <a:xfrm>
            <a:off x="2603500" y="5346700"/>
            <a:ext cx="444500" cy="839788"/>
            <a:chOff x="1660" y="3427"/>
            <a:chExt cx="217" cy="339"/>
          </a:xfrm>
        </p:grpSpPr>
        <p:grpSp>
          <p:nvGrpSpPr>
            <p:cNvPr id="648427" name="Group 235"/>
            <p:cNvGrpSpPr>
              <a:grpSpLocks/>
            </p:cNvGrpSpPr>
            <p:nvPr/>
          </p:nvGrpSpPr>
          <p:grpSpPr bwMode="auto">
            <a:xfrm>
              <a:off x="1665" y="3433"/>
              <a:ext cx="212" cy="333"/>
              <a:chOff x="1665" y="3433"/>
              <a:chExt cx="212" cy="333"/>
            </a:xfrm>
          </p:grpSpPr>
          <p:sp>
            <p:nvSpPr>
              <p:cNvPr id="648428" name="Freeform 236"/>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429" name="Freeform 237"/>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8430" name="Freeform 238"/>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431" name="Freeform 239"/>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432" name="Rectangle 240"/>
              <p:cNvSpPr>
                <a:spLocks noChangeArrowheads="1"/>
              </p:cNvSpPr>
              <p:nvPr/>
            </p:nvSpPr>
            <p:spPr bwMode="auto">
              <a:xfrm>
                <a:off x="1665" y="3496"/>
                <a:ext cx="116" cy="270"/>
              </a:xfrm>
              <a:prstGeom prst="rect">
                <a:avLst/>
              </a:prstGeom>
              <a:solidFill>
                <a:srgbClr val="000000"/>
              </a:solidFill>
              <a:ln w="9525">
                <a:noFill/>
                <a:miter lim="800000"/>
                <a:headEnd/>
                <a:tailEnd/>
              </a:ln>
            </p:spPr>
            <p:txBody>
              <a:bodyPr/>
              <a:lstStyle/>
              <a:p>
                <a:endParaRPr lang="zh-CN" altLang="en-US"/>
              </a:p>
            </p:txBody>
          </p:sp>
          <p:sp>
            <p:nvSpPr>
              <p:cNvPr id="648433" name="Rectangle 241"/>
              <p:cNvSpPr>
                <a:spLocks noChangeArrowheads="1"/>
              </p:cNvSpPr>
              <p:nvPr/>
            </p:nvSpPr>
            <p:spPr bwMode="auto">
              <a:xfrm>
                <a:off x="1671" y="3509"/>
                <a:ext cx="65" cy="43"/>
              </a:xfrm>
              <a:prstGeom prst="rect">
                <a:avLst/>
              </a:prstGeom>
              <a:solidFill>
                <a:srgbClr val="000000"/>
              </a:solidFill>
              <a:ln w="9525">
                <a:noFill/>
                <a:miter lim="800000"/>
                <a:headEnd/>
                <a:tailEnd/>
              </a:ln>
            </p:spPr>
            <p:txBody>
              <a:bodyPr/>
              <a:lstStyle/>
              <a:p>
                <a:endParaRPr lang="zh-CN" altLang="en-US"/>
              </a:p>
            </p:txBody>
          </p:sp>
          <p:sp>
            <p:nvSpPr>
              <p:cNvPr id="648434" name="Line 242"/>
              <p:cNvSpPr>
                <a:spLocks noChangeShapeType="1"/>
              </p:cNvSpPr>
              <p:nvPr/>
            </p:nvSpPr>
            <p:spPr bwMode="auto">
              <a:xfrm>
                <a:off x="1676" y="3534"/>
                <a:ext cx="50" cy="1"/>
              </a:xfrm>
              <a:prstGeom prst="line">
                <a:avLst/>
              </a:prstGeom>
              <a:noFill/>
              <a:ln w="15875">
                <a:solidFill>
                  <a:srgbClr val="000000"/>
                </a:solidFill>
                <a:round/>
                <a:headEnd/>
                <a:tailEnd/>
              </a:ln>
            </p:spPr>
            <p:txBody>
              <a:bodyPr/>
              <a:lstStyle/>
              <a:p>
                <a:endParaRPr lang="zh-CN" altLang="en-US"/>
              </a:p>
            </p:txBody>
          </p:sp>
          <p:sp>
            <p:nvSpPr>
              <p:cNvPr id="648435" name="Line 243"/>
              <p:cNvSpPr>
                <a:spLocks noChangeShapeType="1"/>
              </p:cNvSpPr>
              <p:nvPr/>
            </p:nvSpPr>
            <p:spPr bwMode="auto">
              <a:xfrm flipH="1">
                <a:off x="1665" y="3709"/>
                <a:ext cx="116" cy="1"/>
              </a:xfrm>
              <a:prstGeom prst="line">
                <a:avLst/>
              </a:prstGeom>
              <a:noFill/>
              <a:ln w="15875">
                <a:solidFill>
                  <a:srgbClr val="000000"/>
                </a:solidFill>
                <a:round/>
                <a:headEnd/>
                <a:tailEnd/>
              </a:ln>
            </p:spPr>
            <p:txBody>
              <a:bodyPr/>
              <a:lstStyle/>
              <a:p>
                <a:endParaRPr lang="zh-CN" altLang="en-US"/>
              </a:p>
            </p:txBody>
          </p:sp>
          <p:sp>
            <p:nvSpPr>
              <p:cNvPr id="648436" name="Line 244"/>
              <p:cNvSpPr>
                <a:spLocks noChangeShapeType="1"/>
              </p:cNvSpPr>
              <p:nvPr/>
            </p:nvSpPr>
            <p:spPr bwMode="auto">
              <a:xfrm flipH="1">
                <a:off x="1665" y="3596"/>
                <a:ext cx="116" cy="1"/>
              </a:xfrm>
              <a:prstGeom prst="line">
                <a:avLst/>
              </a:prstGeom>
              <a:noFill/>
              <a:ln w="15875">
                <a:solidFill>
                  <a:srgbClr val="000000"/>
                </a:solidFill>
                <a:round/>
                <a:headEnd/>
                <a:tailEnd/>
              </a:ln>
            </p:spPr>
            <p:txBody>
              <a:bodyPr/>
              <a:lstStyle/>
              <a:p>
                <a:endParaRPr lang="zh-CN" altLang="en-US"/>
              </a:p>
            </p:txBody>
          </p:sp>
        </p:grpSp>
        <p:grpSp>
          <p:nvGrpSpPr>
            <p:cNvPr id="648437" name="Group 245"/>
            <p:cNvGrpSpPr>
              <a:grpSpLocks/>
            </p:cNvGrpSpPr>
            <p:nvPr/>
          </p:nvGrpSpPr>
          <p:grpSpPr bwMode="auto">
            <a:xfrm>
              <a:off x="1660" y="3427"/>
              <a:ext cx="212" cy="333"/>
              <a:chOff x="1660" y="3427"/>
              <a:chExt cx="212" cy="333"/>
            </a:xfrm>
          </p:grpSpPr>
          <p:sp>
            <p:nvSpPr>
              <p:cNvPr id="648438" name="Freeform 246"/>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8439" name="Freeform 247"/>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8440" name="Freeform 248"/>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8441" name="Freeform 249"/>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8442" name="Rectangle 250"/>
              <p:cNvSpPr>
                <a:spLocks noChangeArrowheads="1"/>
              </p:cNvSpPr>
              <p:nvPr/>
            </p:nvSpPr>
            <p:spPr bwMode="auto">
              <a:xfrm>
                <a:off x="1660" y="3490"/>
                <a:ext cx="116" cy="270"/>
              </a:xfrm>
              <a:prstGeom prst="rect">
                <a:avLst/>
              </a:prstGeom>
              <a:solidFill>
                <a:srgbClr val="B7B79D"/>
              </a:solidFill>
              <a:ln w="9525">
                <a:noFill/>
                <a:miter lim="800000"/>
                <a:headEnd/>
                <a:tailEnd/>
              </a:ln>
            </p:spPr>
            <p:txBody>
              <a:bodyPr/>
              <a:lstStyle/>
              <a:p>
                <a:endParaRPr lang="zh-CN" altLang="en-US"/>
              </a:p>
            </p:txBody>
          </p:sp>
          <p:sp>
            <p:nvSpPr>
              <p:cNvPr id="648443" name="Rectangle 251"/>
              <p:cNvSpPr>
                <a:spLocks noChangeArrowheads="1"/>
              </p:cNvSpPr>
              <p:nvPr/>
            </p:nvSpPr>
            <p:spPr bwMode="auto">
              <a:xfrm>
                <a:off x="1665" y="3502"/>
                <a:ext cx="66" cy="44"/>
              </a:xfrm>
              <a:prstGeom prst="rect">
                <a:avLst/>
              </a:prstGeom>
              <a:solidFill>
                <a:srgbClr val="7A7A5A"/>
              </a:solidFill>
              <a:ln w="9525">
                <a:noFill/>
                <a:miter lim="800000"/>
                <a:headEnd/>
                <a:tailEnd/>
              </a:ln>
            </p:spPr>
            <p:txBody>
              <a:bodyPr/>
              <a:lstStyle/>
              <a:p>
                <a:endParaRPr lang="zh-CN" altLang="en-US"/>
              </a:p>
            </p:txBody>
          </p:sp>
          <p:sp>
            <p:nvSpPr>
              <p:cNvPr id="648444" name="Line 252"/>
              <p:cNvSpPr>
                <a:spLocks noChangeShapeType="1"/>
              </p:cNvSpPr>
              <p:nvPr/>
            </p:nvSpPr>
            <p:spPr bwMode="auto">
              <a:xfrm>
                <a:off x="1676" y="3521"/>
                <a:ext cx="40" cy="1"/>
              </a:xfrm>
              <a:prstGeom prst="line">
                <a:avLst/>
              </a:prstGeom>
              <a:noFill/>
              <a:ln w="7938">
                <a:solidFill>
                  <a:srgbClr val="313124"/>
                </a:solidFill>
                <a:round/>
                <a:headEnd/>
                <a:tailEnd/>
              </a:ln>
            </p:spPr>
            <p:txBody>
              <a:bodyPr/>
              <a:lstStyle/>
              <a:p>
                <a:endParaRPr lang="zh-CN" altLang="en-US"/>
              </a:p>
            </p:txBody>
          </p:sp>
          <p:sp>
            <p:nvSpPr>
              <p:cNvPr id="648445" name="Line 253"/>
              <p:cNvSpPr>
                <a:spLocks noChangeShapeType="1"/>
              </p:cNvSpPr>
              <p:nvPr/>
            </p:nvSpPr>
            <p:spPr bwMode="auto">
              <a:xfrm flipH="1">
                <a:off x="1665" y="3703"/>
                <a:ext cx="106" cy="1"/>
              </a:xfrm>
              <a:prstGeom prst="line">
                <a:avLst/>
              </a:prstGeom>
              <a:noFill/>
              <a:ln w="7938">
                <a:solidFill>
                  <a:srgbClr val="313124"/>
                </a:solidFill>
                <a:round/>
                <a:headEnd/>
                <a:tailEnd/>
              </a:ln>
            </p:spPr>
            <p:txBody>
              <a:bodyPr/>
              <a:lstStyle/>
              <a:p>
                <a:endParaRPr lang="zh-CN" altLang="en-US"/>
              </a:p>
            </p:txBody>
          </p:sp>
          <p:sp>
            <p:nvSpPr>
              <p:cNvPr id="648446" name="Line 254"/>
              <p:cNvSpPr>
                <a:spLocks noChangeShapeType="1"/>
              </p:cNvSpPr>
              <p:nvPr/>
            </p:nvSpPr>
            <p:spPr bwMode="auto">
              <a:xfrm flipH="1">
                <a:off x="1665" y="3590"/>
                <a:ext cx="106" cy="1"/>
              </a:xfrm>
              <a:prstGeom prst="line">
                <a:avLst/>
              </a:prstGeom>
              <a:noFill/>
              <a:ln w="7938">
                <a:solidFill>
                  <a:srgbClr val="313124"/>
                </a:solidFill>
                <a:round/>
                <a:headEnd/>
                <a:tailEnd/>
              </a:ln>
            </p:spPr>
            <p:txBody>
              <a:bodyPr/>
              <a:lstStyle/>
              <a:p>
                <a:endParaRPr lang="zh-CN" altLang="en-US"/>
              </a:p>
            </p:txBody>
          </p:sp>
        </p:grpSp>
      </p:grpSp>
      <p:sp>
        <p:nvSpPr>
          <p:cNvPr id="648447" name="Rectangle 255"/>
          <p:cNvSpPr>
            <a:spLocks noChangeArrowheads="1"/>
          </p:cNvSpPr>
          <p:nvPr/>
        </p:nvSpPr>
        <p:spPr bwMode="auto">
          <a:xfrm>
            <a:off x="2370138" y="3798888"/>
            <a:ext cx="857250" cy="619125"/>
          </a:xfrm>
          <a:prstGeom prst="rect">
            <a:avLst/>
          </a:prstGeom>
          <a:noFill/>
          <a:ln w="9525">
            <a:noFill/>
            <a:miter lim="800000"/>
            <a:headEnd/>
            <a:tailEnd/>
          </a:ln>
        </p:spPr>
        <p:txBody>
          <a:bodyPr/>
          <a:lstStyle/>
          <a:p>
            <a:endParaRPr lang="zh-CN" altLang="en-US"/>
          </a:p>
        </p:txBody>
      </p:sp>
      <p:sp>
        <p:nvSpPr>
          <p:cNvPr id="648448" name="Rectangle 256"/>
          <p:cNvSpPr>
            <a:spLocks noChangeArrowheads="1"/>
          </p:cNvSpPr>
          <p:nvPr/>
        </p:nvSpPr>
        <p:spPr bwMode="auto">
          <a:xfrm>
            <a:off x="2470150" y="3938588"/>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校园网</a:t>
            </a:r>
          </a:p>
        </p:txBody>
      </p:sp>
      <p:sp>
        <p:nvSpPr>
          <p:cNvPr id="648449" name="Rectangle 257"/>
          <p:cNvSpPr>
            <a:spLocks noChangeArrowheads="1"/>
          </p:cNvSpPr>
          <p:nvPr/>
        </p:nvSpPr>
        <p:spPr bwMode="auto">
          <a:xfrm>
            <a:off x="3192463" y="5832475"/>
            <a:ext cx="1074737" cy="620713"/>
          </a:xfrm>
          <a:prstGeom prst="rect">
            <a:avLst/>
          </a:prstGeom>
          <a:noFill/>
          <a:ln w="9525">
            <a:noFill/>
            <a:miter lim="800000"/>
            <a:headEnd/>
            <a:tailEnd/>
          </a:ln>
        </p:spPr>
        <p:txBody>
          <a:bodyPr/>
          <a:lstStyle/>
          <a:p>
            <a:endParaRPr lang="zh-CN" altLang="en-US"/>
          </a:p>
        </p:txBody>
      </p:sp>
      <p:sp>
        <p:nvSpPr>
          <p:cNvPr id="648450" name="Rectangle 258"/>
          <p:cNvSpPr>
            <a:spLocks noChangeArrowheads="1"/>
          </p:cNvSpPr>
          <p:nvPr/>
        </p:nvSpPr>
        <p:spPr bwMode="auto">
          <a:xfrm>
            <a:off x="3527425" y="5949950"/>
            <a:ext cx="2032000" cy="609600"/>
          </a:xfrm>
          <a:prstGeom prst="rect">
            <a:avLst/>
          </a:prstGeom>
          <a:noFill/>
          <a:ln w="9525">
            <a:noFill/>
            <a:miter lim="800000"/>
            <a:headEnd/>
            <a:tailEnd/>
          </a:ln>
        </p:spPr>
        <p:txBody>
          <a:bodyPr wrap="none" lIns="0" tIns="0" rIns="0" bIns="0">
            <a:spAutoFit/>
          </a:bodyPr>
          <a:lstStyle/>
          <a:p>
            <a:pPr algn="ctr"/>
            <a:r>
              <a:rPr kumimoji="1" lang="zh-CN" altLang="en-US" sz="2000">
                <a:solidFill>
                  <a:srgbClr val="333399"/>
                </a:solidFill>
                <a:latin typeface="Arial" charset="0"/>
                <a:ea typeface="黑体" pitchFamily="2" charset="-122"/>
              </a:rPr>
              <a:t>校园网的高速缓存</a:t>
            </a:r>
          </a:p>
          <a:p>
            <a:pPr algn="ctr"/>
            <a:r>
              <a:rPr kumimoji="1" lang="zh-CN" altLang="en-US" sz="2000">
                <a:solidFill>
                  <a:srgbClr val="333399"/>
                </a:solidFill>
                <a:latin typeface="Arial" charset="0"/>
                <a:ea typeface="黑体" pitchFamily="2" charset="-122"/>
              </a:rPr>
              <a:t>（代理服务器）</a:t>
            </a:r>
          </a:p>
        </p:txBody>
      </p:sp>
      <p:grpSp>
        <p:nvGrpSpPr>
          <p:cNvPr id="648451" name="Group 259"/>
          <p:cNvGrpSpPr>
            <a:grpSpLocks/>
          </p:cNvGrpSpPr>
          <p:nvPr/>
        </p:nvGrpSpPr>
        <p:grpSpPr bwMode="auto">
          <a:xfrm>
            <a:off x="8070850" y="3213100"/>
            <a:ext cx="392113" cy="661988"/>
            <a:chOff x="4305" y="2335"/>
            <a:chExt cx="216" cy="339"/>
          </a:xfrm>
        </p:grpSpPr>
        <p:grpSp>
          <p:nvGrpSpPr>
            <p:cNvPr id="648452" name="Group 260"/>
            <p:cNvGrpSpPr>
              <a:grpSpLocks/>
            </p:cNvGrpSpPr>
            <p:nvPr/>
          </p:nvGrpSpPr>
          <p:grpSpPr bwMode="auto">
            <a:xfrm>
              <a:off x="4310" y="2341"/>
              <a:ext cx="211" cy="333"/>
              <a:chOff x="4310" y="2341"/>
              <a:chExt cx="211" cy="333"/>
            </a:xfrm>
          </p:grpSpPr>
          <p:sp>
            <p:nvSpPr>
              <p:cNvPr id="648453" name="Freeform 261"/>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48454" name="Freeform 262"/>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48455" name="Freeform 263"/>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456" name="Freeform 264"/>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8457" name="Rectangle 265"/>
              <p:cNvSpPr>
                <a:spLocks noChangeArrowheads="1"/>
              </p:cNvSpPr>
              <p:nvPr/>
            </p:nvSpPr>
            <p:spPr bwMode="auto">
              <a:xfrm>
                <a:off x="4310" y="2404"/>
                <a:ext cx="116" cy="270"/>
              </a:xfrm>
              <a:prstGeom prst="rect">
                <a:avLst/>
              </a:prstGeom>
              <a:solidFill>
                <a:srgbClr val="000000"/>
              </a:solidFill>
              <a:ln w="9525">
                <a:noFill/>
                <a:miter lim="800000"/>
                <a:headEnd/>
                <a:tailEnd/>
              </a:ln>
            </p:spPr>
            <p:txBody>
              <a:bodyPr/>
              <a:lstStyle/>
              <a:p>
                <a:endParaRPr lang="zh-CN" altLang="en-US"/>
              </a:p>
            </p:txBody>
          </p:sp>
          <p:sp>
            <p:nvSpPr>
              <p:cNvPr id="648458" name="Rectangle 266"/>
              <p:cNvSpPr>
                <a:spLocks noChangeArrowheads="1"/>
              </p:cNvSpPr>
              <p:nvPr/>
            </p:nvSpPr>
            <p:spPr bwMode="auto">
              <a:xfrm>
                <a:off x="4315" y="2416"/>
                <a:ext cx="65" cy="44"/>
              </a:xfrm>
              <a:prstGeom prst="rect">
                <a:avLst/>
              </a:prstGeom>
              <a:solidFill>
                <a:srgbClr val="000000"/>
              </a:solidFill>
              <a:ln w="9525">
                <a:noFill/>
                <a:miter lim="800000"/>
                <a:headEnd/>
                <a:tailEnd/>
              </a:ln>
            </p:spPr>
            <p:txBody>
              <a:bodyPr/>
              <a:lstStyle/>
              <a:p>
                <a:endParaRPr lang="zh-CN" altLang="en-US"/>
              </a:p>
            </p:txBody>
          </p:sp>
          <p:sp>
            <p:nvSpPr>
              <p:cNvPr id="648459" name="Line 267"/>
              <p:cNvSpPr>
                <a:spLocks noChangeShapeType="1"/>
              </p:cNvSpPr>
              <p:nvPr/>
            </p:nvSpPr>
            <p:spPr bwMode="auto">
              <a:xfrm>
                <a:off x="4320" y="2441"/>
                <a:ext cx="50" cy="1"/>
              </a:xfrm>
              <a:prstGeom prst="line">
                <a:avLst/>
              </a:prstGeom>
              <a:noFill/>
              <a:ln w="15875">
                <a:solidFill>
                  <a:srgbClr val="000000"/>
                </a:solidFill>
                <a:round/>
                <a:headEnd/>
                <a:tailEnd/>
              </a:ln>
            </p:spPr>
            <p:txBody>
              <a:bodyPr/>
              <a:lstStyle/>
              <a:p>
                <a:endParaRPr lang="zh-CN" altLang="en-US"/>
              </a:p>
            </p:txBody>
          </p:sp>
          <p:sp>
            <p:nvSpPr>
              <p:cNvPr id="648460" name="Line 268"/>
              <p:cNvSpPr>
                <a:spLocks noChangeShapeType="1"/>
              </p:cNvSpPr>
              <p:nvPr/>
            </p:nvSpPr>
            <p:spPr bwMode="auto">
              <a:xfrm flipH="1">
                <a:off x="4310" y="2617"/>
                <a:ext cx="116" cy="1"/>
              </a:xfrm>
              <a:prstGeom prst="line">
                <a:avLst/>
              </a:prstGeom>
              <a:noFill/>
              <a:ln w="15875">
                <a:solidFill>
                  <a:srgbClr val="000000"/>
                </a:solidFill>
                <a:round/>
                <a:headEnd/>
                <a:tailEnd/>
              </a:ln>
            </p:spPr>
            <p:txBody>
              <a:bodyPr/>
              <a:lstStyle/>
              <a:p>
                <a:endParaRPr lang="zh-CN" altLang="en-US"/>
              </a:p>
            </p:txBody>
          </p:sp>
          <p:sp>
            <p:nvSpPr>
              <p:cNvPr id="648461" name="Line 269"/>
              <p:cNvSpPr>
                <a:spLocks noChangeShapeType="1"/>
              </p:cNvSpPr>
              <p:nvPr/>
            </p:nvSpPr>
            <p:spPr bwMode="auto">
              <a:xfrm flipH="1">
                <a:off x="4310" y="2504"/>
                <a:ext cx="116" cy="1"/>
              </a:xfrm>
              <a:prstGeom prst="line">
                <a:avLst/>
              </a:prstGeom>
              <a:noFill/>
              <a:ln w="15875">
                <a:solidFill>
                  <a:srgbClr val="000000"/>
                </a:solidFill>
                <a:round/>
                <a:headEnd/>
                <a:tailEnd/>
              </a:ln>
            </p:spPr>
            <p:txBody>
              <a:bodyPr/>
              <a:lstStyle/>
              <a:p>
                <a:endParaRPr lang="zh-CN" altLang="en-US"/>
              </a:p>
            </p:txBody>
          </p:sp>
        </p:grpSp>
        <p:grpSp>
          <p:nvGrpSpPr>
            <p:cNvPr id="648462" name="Group 270"/>
            <p:cNvGrpSpPr>
              <a:grpSpLocks/>
            </p:cNvGrpSpPr>
            <p:nvPr/>
          </p:nvGrpSpPr>
          <p:grpSpPr bwMode="auto">
            <a:xfrm>
              <a:off x="4305" y="2335"/>
              <a:ext cx="211" cy="332"/>
              <a:chOff x="4305" y="2335"/>
              <a:chExt cx="211" cy="332"/>
            </a:xfrm>
          </p:grpSpPr>
          <p:sp>
            <p:nvSpPr>
              <p:cNvPr id="648463" name="Freeform 271"/>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48464" name="Freeform 272"/>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48465" name="Freeform 273"/>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8466" name="Freeform 274"/>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8467" name="Rectangle 275"/>
              <p:cNvSpPr>
                <a:spLocks noChangeArrowheads="1"/>
              </p:cNvSpPr>
              <p:nvPr/>
            </p:nvSpPr>
            <p:spPr bwMode="auto">
              <a:xfrm>
                <a:off x="4305" y="2398"/>
                <a:ext cx="116" cy="269"/>
              </a:xfrm>
              <a:prstGeom prst="rect">
                <a:avLst/>
              </a:prstGeom>
              <a:solidFill>
                <a:srgbClr val="B7B79D"/>
              </a:solidFill>
              <a:ln w="9525">
                <a:noFill/>
                <a:miter lim="800000"/>
                <a:headEnd/>
                <a:tailEnd/>
              </a:ln>
            </p:spPr>
            <p:txBody>
              <a:bodyPr/>
              <a:lstStyle/>
              <a:p>
                <a:endParaRPr lang="zh-CN" altLang="en-US"/>
              </a:p>
            </p:txBody>
          </p:sp>
          <p:sp>
            <p:nvSpPr>
              <p:cNvPr id="648468" name="Rectangle 276"/>
              <p:cNvSpPr>
                <a:spLocks noChangeArrowheads="1"/>
              </p:cNvSpPr>
              <p:nvPr/>
            </p:nvSpPr>
            <p:spPr bwMode="auto">
              <a:xfrm>
                <a:off x="4310" y="2410"/>
                <a:ext cx="65" cy="44"/>
              </a:xfrm>
              <a:prstGeom prst="rect">
                <a:avLst/>
              </a:prstGeom>
              <a:solidFill>
                <a:srgbClr val="7A7A5A"/>
              </a:solidFill>
              <a:ln w="9525">
                <a:noFill/>
                <a:miter lim="800000"/>
                <a:headEnd/>
                <a:tailEnd/>
              </a:ln>
            </p:spPr>
            <p:txBody>
              <a:bodyPr/>
              <a:lstStyle/>
              <a:p>
                <a:endParaRPr lang="zh-CN" altLang="en-US"/>
              </a:p>
            </p:txBody>
          </p:sp>
          <p:sp>
            <p:nvSpPr>
              <p:cNvPr id="648469" name="Line 277"/>
              <p:cNvSpPr>
                <a:spLocks noChangeShapeType="1"/>
              </p:cNvSpPr>
              <p:nvPr/>
            </p:nvSpPr>
            <p:spPr bwMode="auto">
              <a:xfrm>
                <a:off x="4320" y="2429"/>
                <a:ext cx="40" cy="1"/>
              </a:xfrm>
              <a:prstGeom prst="line">
                <a:avLst/>
              </a:prstGeom>
              <a:noFill/>
              <a:ln w="7938">
                <a:solidFill>
                  <a:srgbClr val="313124"/>
                </a:solidFill>
                <a:round/>
                <a:headEnd/>
                <a:tailEnd/>
              </a:ln>
            </p:spPr>
            <p:txBody>
              <a:bodyPr/>
              <a:lstStyle/>
              <a:p>
                <a:endParaRPr lang="zh-CN" altLang="en-US"/>
              </a:p>
            </p:txBody>
          </p:sp>
          <p:sp>
            <p:nvSpPr>
              <p:cNvPr id="648470" name="Line 278"/>
              <p:cNvSpPr>
                <a:spLocks noChangeShapeType="1"/>
              </p:cNvSpPr>
              <p:nvPr/>
            </p:nvSpPr>
            <p:spPr bwMode="auto">
              <a:xfrm flipH="1">
                <a:off x="4310" y="2611"/>
                <a:ext cx="106" cy="1"/>
              </a:xfrm>
              <a:prstGeom prst="line">
                <a:avLst/>
              </a:prstGeom>
              <a:noFill/>
              <a:ln w="7938">
                <a:solidFill>
                  <a:srgbClr val="313124"/>
                </a:solidFill>
                <a:round/>
                <a:headEnd/>
                <a:tailEnd/>
              </a:ln>
            </p:spPr>
            <p:txBody>
              <a:bodyPr/>
              <a:lstStyle/>
              <a:p>
                <a:endParaRPr lang="zh-CN" altLang="en-US"/>
              </a:p>
            </p:txBody>
          </p:sp>
          <p:sp>
            <p:nvSpPr>
              <p:cNvPr id="648471" name="Line 279"/>
              <p:cNvSpPr>
                <a:spLocks noChangeShapeType="1"/>
              </p:cNvSpPr>
              <p:nvPr/>
            </p:nvSpPr>
            <p:spPr bwMode="auto">
              <a:xfrm flipH="1">
                <a:off x="4310" y="2498"/>
                <a:ext cx="106" cy="1"/>
              </a:xfrm>
              <a:prstGeom prst="line">
                <a:avLst/>
              </a:prstGeom>
              <a:noFill/>
              <a:ln w="7938">
                <a:solidFill>
                  <a:srgbClr val="313124"/>
                </a:solidFill>
                <a:round/>
                <a:headEnd/>
                <a:tailEnd/>
              </a:ln>
            </p:spPr>
            <p:txBody>
              <a:bodyPr/>
              <a:lstStyle/>
              <a:p>
                <a:endParaRPr lang="zh-CN" altLang="en-US"/>
              </a:p>
            </p:txBody>
          </p:sp>
        </p:grpSp>
      </p:grpSp>
      <p:sp>
        <p:nvSpPr>
          <p:cNvPr id="648472" name="Rectangle 280"/>
          <p:cNvSpPr>
            <a:spLocks noChangeArrowheads="1"/>
          </p:cNvSpPr>
          <p:nvPr/>
        </p:nvSpPr>
        <p:spPr bwMode="auto">
          <a:xfrm>
            <a:off x="6781800" y="3373438"/>
            <a:ext cx="1268413"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源点服务器</a:t>
            </a:r>
          </a:p>
        </p:txBody>
      </p:sp>
      <p:sp>
        <p:nvSpPr>
          <p:cNvPr id="648473" name="Rectangle 281"/>
          <p:cNvSpPr>
            <a:spLocks noChangeArrowheads="1"/>
          </p:cNvSpPr>
          <p:nvPr/>
        </p:nvSpPr>
        <p:spPr bwMode="auto">
          <a:xfrm>
            <a:off x="4178300" y="4381500"/>
            <a:ext cx="817563" cy="390525"/>
          </a:xfrm>
          <a:prstGeom prst="rect">
            <a:avLst/>
          </a:prstGeom>
          <a:noFill/>
          <a:ln w="9525">
            <a:noFill/>
            <a:miter lim="800000"/>
            <a:headEnd/>
            <a:tailEnd/>
          </a:ln>
        </p:spPr>
        <p:txBody>
          <a:bodyPr/>
          <a:lstStyle/>
          <a:p>
            <a:endParaRPr lang="zh-CN" altLang="en-US"/>
          </a:p>
        </p:txBody>
      </p:sp>
      <p:sp>
        <p:nvSpPr>
          <p:cNvPr id="648474" name="Rectangle 282"/>
          <p:cNvSpPr>
            <a:spLocks noChangeArrowheads="1"/>
          </p:cNvSpPr>
          <p:nvPr/>
        </p:nvSpPr>
        <p:spPr bwMode="auto">
          <a:xfrm>
            <a:off x="4716463" y="4448175"/>
            <a:ext cx="762000"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2 Mb/s</a:t>
            </a:r>
          </a:p>
        </p:txBody>
      </p:sp>
      <p:grpSp>
        <p:nvGrpSpPr>
          <p:cNvPr id="648475" name="Group 283"/>
          <p:cNvGrpSpPr>
            <a:grpSpLocks/>
          </p:cNvGrpSpPr>
          <p:nvPr/>
        </p:nvGrpSpPr>
        <p:grpSpPr bwMode="auto">
          <a:xfrm>
            <a:off x="2863850" y="5832475"/>
            <a:ext cx="522288" cy="260350"/>
            <a:chOff x="1872" y="3676"/>
            <a:chExt cx="227" cy="136"/>
          </a:xfrm>
        </p:grpSpPr>
        <p:sp>
          <p:nvSpPr>
            <p:cNvPr id="648476" name="Line 284"/>
            <p:cNvSpPr>
              <a:spLocks noChangeShapeType="1"/>
            </p:cNvSpPr>
            <p:nvPr/>
          </p:nvSpPr>
          <p:spPr bwMode="auto">
            <a:xfrm>
              <a:off x="1919" y="3702"/>
              <a:ext cx="180" cy="110"/>
            </a:xfrm>
            <a:prstGeom prst="line">
              <a:avLst/>
            </a:prstGeom>
            <a:noFill/>
            <a:ln w="28575">
              <a:solidFill>
                <a:srgbClr val="333399"/>
              </a:solidFill>
              <a:round/>
              <a:headEnd/>
              <a:tailEnd/>
            </a:ln>
          </p:spPr>
          <p:txBody>
            <a:bodyPr/>
            <a:lstStyle/>
            <a:p>
              <a:endParaRPr lang="zh-CN" altLang="en-US"/>
            </a:p>
          </p:txBody>
        </p:sp>
        <p:sp>
          <p:nvSpPr>
            <p:cNvPr id="648477" name="Freeform 285"/>
            <p:cNvSpPr>
              <a:spLocks/>
            </p:cNvSpPr>
            <p:nvPr/>
          </p:nvSpPr>
          <p:spPr bwMode="auto">
            <a:xfrm>
              <a:off x="1872" y="3676"/>
              <a:ext cx="62" cy="47"/>
            </a:xfrm>
            <a:custGeom>
              <a:avLst/>
              <a:gdLst/>
              <a:ahLst/>
              <a:cxnLst>
                <a:cxn ang="0">
                  <a:pos x="62" y="15"/>
                </a:cxn>
                <a:cxn ang="0">
                  <a:pos x="0" y="0"/>
                </a:cxn>
                <a:cxn ang="0">
                  <a:pos x="42" y="47"/>
                </a:cxn>
                <a:cxn ang="0">
                  <a:pos x="62" y="15"/>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headEnd/>
              <a:tailEnd/>
            </a:ln>
          </p:spPr>
          <p:txBody>
            <a:bodyPr/>
            <a:lstStyle/>
            <a:p>
              <a:endParaRPr lang="zh-CN" altLang="en-US"/>
            </a:p>
          </p:txBody>
        </p:sp>
      </p:grpSp>
      <p:grpSp>
        <p:nvGrpSpPr>
          <p:cNvPr id="648478" name="Group 286"/>
          <p:cNvGrpSpPr>
            <a:grpSpLocks/>
          </p:cNvGrpSpPr>
          <p:nvPr/>
        </p:nvGrpSpPr>
        <p:grpSpPr bwMode="auto">
          <a:xfrm>
            <a:off x="6070600" y="4576763"/>
            <a:ext cx="560388" cy="374650"/>
            <a:chOff x="3202" y="3033"/>
            <a:chExt cx="309" cy="192"/>
          </a:xfrm>
        </p:grpSpPr>
        <p:sp>
          <p:nvSpPr>
            <p:cNvPr id="648479" name="Oval 287"/>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48480" name="Rectangle 288"/>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48481" name="Rectangle 289"/>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48482" name="Oval 290"/>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48483" name="Group 291"/>
            <p:cNvGrpSpPr>
              <a:grpSpLocks/>
            </p:cNvGrpSpPr>
            <p:nvPr/>
          </p:nvGrpSpPr>
          <p:grpSpPr bwMode="auto">
            <a:xfrm>
              <a:off x="3249" y="3046"/>
              <a:ext cx="214" cy="86"/>
              <a:chOff x="3249" y="3046"/>
              <a:chExt cx="214" cy="86"/>
            </a:xfrm>
          </p:grpSpPr>
          <p:grpSp>
            <p:nvGrpSpPr>
              <p:cNvPr id="648484" name="Group 292"/>
              <p:cNvGrpSpPr>
                <a:grpSpLocks/>
              </p:cNvGrpSpPr>
              <p:nvPr/>
            </p:nvGrpSpPr>
            <p:grpSpPr bwMode="auto">
              <a:xfrm>
                <a:off x="3249" y="3046"/>
                <a:ext cx="212" cy="84"/>
                <a:chOff x="3249" y="3046"/>
                <a:chExt cx="212" cy="84"/>
              </a:xfrm>
            </p:grpSpPr>
            <p:sp>
              <p:nvSpPr>
                <p:cNvPr id="648485" name="Freeform 293"/>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48486" name="Freeform 294"/>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48487" name="Freeform 295"/>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48488" name="Freeform 296"/>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48489" name="Freeform 297"/>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48490" name="Freeform 298"/>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48491" name="Freeform 299"/>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sp>
              <p:nvSpPr>
                <p:cNvPr id="648492" name="Freeform 300"/>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grpSp>
          <p:grpSp>
            <p:nvGrpSpPr>
              <p:cNvPr id="648493" name="Group 301"/>
              <p:cNvGrpSpPr>
                <a:grpSpLocks/>
              </p:cNvGrpSpPr>
              <p:nvPr/>
            </p:nvGrpSpPr>
            <p:grpSpPr bwMode="auto">
              <a:xfrm>
                <a:off x="3251" y="3048"/>
                <a:ext cx="212" cy="84"/>
                <a:chOff x="3251" y="3048"/>
                <a:chExt cx="212" cy="84"/>
              </a:xfrm>
            </p:grpSpPr>
            <p:sp>
              <p:nvSpPr>
                <p:cNvPr id="648494" name="Freeform 302"/>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8495" name="Freeform 303"/>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8496" name="Freeform 304"/>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48497" name="Freeform 305"/>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48498" name="Freeform 306"/>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48499" name="Freeform 307"/>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48500" name="Freeform 308"/>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sp>
              <p:nvSpPr>
                <p:cNvPr id="648501" name="Freeform 309"/>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grpSp>
        </p:grpSp>
        <p:sp>
          <p:nvSpPr>
            <p:cNvPr id="648502" name="Line 310"/>
            <p:cNvSpPr>
              <a:spLocks noChangeShapeType="1"/>
            </p:cNvSpPr>
            <p:nvPr/>
          </p:nvSpPr>
          <p:spPr bwMode="auto">
            <a:xfrm>
              <a:off x="3202" y="3088"/>
              <a:ext cx="1" cy="80"/>
            </a:xfrm>
            <a:prstGeom prst="line">
              <a:avLst/>
            </a:prstGeom>
            <a:noFill/>
            <a:ln w="3175">
              <a:solidFill>
                <a:srgbClr val="AAE6FF"/>
              </a:solidFill>
              <a:round/>
              <a:headEnd/>
              <a:tailEnd/>
            </a:ln>
          </p:spPr>
          <p:txBody>
            <a:bodyPr/>
            <a:lstStyle/>
            <a:p>
              <a:endParaRPr lang="zh-CN" altLang="en-US"/>
            </a:p>
          </p:txBody>
        </p:sp>
        <p:sp>
          <p:nvSpPr>
            <p:cNvPr id="648503" name="Line 311"/>
            <p:cNvSpPr>
              <a:spLocks noChangeShapeType="1"/>
            </p:cNvSpPr>
            <p:nvPr/>
          </p:nvSpPr>
          <p:spPr bwMode="auto">
            <a:xfrm>
              <a:off x="3510" y="3088"/>
              <a:ext cx="1" cy="80"/>
            </a:xfrm>
            <a:prstGeom prst="line">
              <a:avLst/>
            </a:prstGeom>
            <a:noFill/>
            <a:ln w="3175">
              <a:solidFill>
                <a:srgbClr val="AAE6FF"/>
              </a:solidFill>
              <a:round/>
              <a:headEnd/>
              <a:tailEnd/>
            </a:ln>
          </p:spPr>
          <p:txBody>
            <a:bodyPr/>
            <a:lstStyle/>
            <a:p>
              <a:endParaRPr lang="zh-CN" altLang="en-US"/>
            </a:p>
          </p:txBody>
        </p:sp>
      </p:grpSp>
      <p:sp>
        <p:nvSpPr>
          <p:cNvPr id="648504" name="Rectangle 312"/>
          <p:cNvSpPr>
            <a:spLocks noChangeArrowheads="1"/>
          </p:cNvSpPr>
          <p:nvPr/>
        </p:nvSpPr>
        <p:spPr bwMode="auto">
          <a:xfrm>
            <a:off x="6642100" y="4152900"/>
            <a:ext cx="855663" cy="390525"/>
          </a:xfrm>
          <a:prstGeom prst="rect">
            <a:avLst/>
          </a:prstGeom>
          <a:noFill/>
          <a:ln w="9525">
            <a:noFill/>
            <a:miter lim="800000"/>
            <a:headEnd/>
            <a:tailEnd/>
          </a:ln>
        </p:spPr>
        <p:txBody>
          <a:bodyPr/>
          <a:lstStyle/>
          <a:p>
            <a:endParaRPr lang="zh-CN" altLang="en-US"/>
          </a:p>
        </p:txBody>
      </p:sp>
      <p:sp>
        <p:nvSpPr>
          <p:cNvPr id="648505" name="Rectangle 313"/>
          <p:cNvSpPr>
            <a:spLocks noChangeArrowheads="1"/>
          </p:cNvSpPr>
          <p:nvPr/>
        </p:nvSpPr>
        <p:spPr bwMode="auto">
          <a:xfrm>
            <a:off x="6948488" y="4581525"/>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因特网</a:t>
            </a:r>
          </a:p>
        </p:txBody>
      </p:sp>
      <p:sp>
        <p:nvSpPr>
          <p:cNvPr id="648506" name="Rectangle 314"/>
          <p:cNvSpPr>
            <a:spLocks noChangeArrowheads="1"/>
          </p:cNvSpPr>
          <p:nvPr/>
        </p:nvSpPr>
        <p:spPr bwMode="auto">
          <a:xfrm>
            <a:off x="3686175" y="4240213"/>
            <a:ext cx="384175" cy="366712"/>
          </a:xfrm>
          <a:prstGeom prst="rect">
            <a:avLst/>
          </a:prstGeom>
          <a:noFill/>
          <a:ln w="9525">
            <a:noFill/>
            <a:miter lim="800000"/>
            <a:headEnd/>
            <a:tailEnd/>
          </a:ln>
        </p:spPr>
        <p:txBody>
          <a:bodyPr/>
          <a:lstStyle/>
          <a:p>
            <a:endParaRPr lang="zh-CN" altLang="en-US"/>
          </a:p>
        </p:txBody>
      </p:sp>
      <p:sp>
        <p:nvSpPr>
          <p:cNvPr id="648507" name="Rectangle 315"/>
          <p:cNvSpPr>
            <a:spLocks noChangeArrowheads="1"/>
          </p:cNvSpPr>
          <p:nvPr/>
        </p:nvSpPr>
        <p:spPr bwMode="auto">
          <a:xfrm>
            <a:off x="2863850" y="4948238"/>
            <a:ext cx="417513" cy="365125"/>
          </a:xfrm>
          <a:prstGeom prst="rect">
            <a:avLst/>
          </a:prstGeom>
          <a:noFill/>
          <a:ln w="9525">
            <a:noFill/>
            <a:miter lim="800000"/>
            <a:headEnd/>
            <a:tailEnd/>
          </a:ln>
        </p:spPr>
        <p:txBody>
          <a:bodyPr/>
          <a:lstStyle/>
          <a:p>
            <a:endParaRPr lang="zh-CN" altLang="en-US"/>
          </a:p>
        </p:txBody>
      </p:sp>
      <p:sp>
        <p:nvSpPr>
          <p:cNvPr id="648508" name="Rectangle 316"/>
          <p:cNvSpPr>
            <a:spLocks noChangeArrowheads="1"/>
          </p:cNvSpPr>
          <p:nvPr/>
        </p:nvSpPr>
        <p:spPr bwMode="auto">
          <a:xfrm>
            <a:off x="1708150" y="4594225"/>
            <a:ext cx="419100" cy="365125"/>
          </a:xfrm>
          <a:prstGeom prst="rect">
            <a:avLst/>
          </a:prstGeom>
          <a:noFill/>
          <a:ln w="9525">
            <a:noFill/>
            <a:miter lim="800000"/>
            <a:headEnd/>
            <a:tailEnd/>
          </a:ln>
        </p:spPr>
        <p:txBody>
          <a:bodyPr/>
          <a:lstStyle/>
          <a:p>
            <a:endParaRPr lang="zh-CN" altLang="en-US"/>
          </a:p>
        </p:txBody>
      </p:sp>
      <p:sp>
        <p:nvSpPr>
          <p:cNvPr id="648509" name="Rectangle 317"/>
          <p:cNvSpPr>
            <a:spLocks noChangeArrowheads="1"/>
          </p:cNvSpPr>
          <p:nvPr/>
        </p:nvSpPr>
        <p:spPr bwMode="auto">
          <a:xfrm>
            <a:off x="427038" y="4254500"/>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浏览器</a:t>
            </a:r>
          </a:p>
        </p:txBody>
      </p:sp>
      <p:sp>
        <p:nvSpPr>
          <p:cNvPr id="648510" name="Rectangle 318"/>
          <p:cNvSpPr>
            <a:spLocks noChangeArrowheads="1"/>
          </p:cNvSpPr>
          <p:nvPr/>
        </p:nvSpPr>
        <p:spPr bwMode="auto">
          <a:xfrm>
            <a:off x="3732213" y="42687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648511" name="Rectangle 319"/>
          <p:cNvSpPr>
            <a:spLocks noChangeArrowheads="1"/>
          </p:cNvSpPr>
          <p:nvPr/>
        </p:nvSpPr>
        <p:spPr bwMode="auto">
          <a:xfrm>
            <a:off x="5895975" y="42941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648516" name="Text Box 324"/>
          <p:cNvSpPr txBox="1">
            <a:spLocks noChangeArrowheads="1"/>
          </p:cNvSpPr>
          <p:nvPr/>
        </p:nvSpPr>
        <p:spPr bwMode="auto">
          <a:xfrm>
            <a:off x="468313" y="1335088"/>
            <a:ext cx="8228012" cy="1373187"/>
          </a:xfrm>
          <a:prstGeom prst="rect">
            <a:avLst/>
          </a:prstGeom>
          <a:noFill/>
          <a:ln w="9525">
            <a:noFill/>
            <a:miter lim="800000"/>
            <a:headEnd/>
            <a:tailEnd/>
          </a:ln>
          <a:effectLst/>
        </p:spPr>
        <p:txBody>
          <a:bodyPr>
            <a:spAutoFit/>
          </a:bodyPr>
          <a:lstStyle/>
          <a:p>
            <a:r>
              <a:rPr lang="en-US" altLang="zh-CN" sz="2800">
                <a:solidFill>
                  <a:srgbClr val="333399"/>
                </a:solidFill>
                <a:latin typeface="Arial" charset="0"/>
                <a:ea typeface="黑体" pitchFamily="2" charset="-122"/>
              </a:rPr>
              <a:t>(3) </a:t>
            </a:r>
            <a:r>
              <a:rPr lang="zh-CN" altLang="en-US" sz="2800">
                <a:solidFill>
                  <a:srgbClr val="333399"/>
                </a:solidFill>
                <a:latin typeface="Arial" charset="0"/>
                <a:ea typeface="黑体" pitchFamily="2" charset="-122"/>
              </a:rPr>
              <a:t>否则，高速缓存就代表发出请求的用户浏览器，与因特网上的源点服务器建立 </a:t>
            </a:r>
            <a:r>
              <a:rPr lang="en-US" altLang="zh-CN" sz="2800">
                <a:solidFill>
                  <a:srgbClr val="333399"/>
                </a:solidFill>
                <a:latin typeface="Arial" charset="0"/>
                <a:ea typeface="黑体" pitchFamily="2" charset="-122"/>
              </a:rPr>
              <a:t>TCP </a:t>
            </a:r>
            <a:r>
              <a:rPr lang="zh-CN" altLang="en-US" sz="2800">
                <a:solidFill>
                  <a:srgbClr val="333399"/>
                </a:solidFill>
                <a:latin typeface="Arial" charset="0"/>
                <a:ea typeface="黑体" pitchFamily="2" charset="-122"/>
              </a:rPr>
              <a:t>连接，并发送 </a:t>
            </a:r>
            <a:r>
              <a:rPr lang="en-US" altLang="zh-CN" sz="2800">
                <a:solidFill>
                  <a:srgbClr val="333399"/>
                </a:solidFill>
                <a:latin typeface="Arial" charset="0"/>
                <a:ea typeface="黑体" pitchFamily="2" charset="-122"/>
              </a:rPr>
              <a:t>HTTP </a:t>
            </a:r>
            <a:r>
              <a:rPr lang="zh-CN" altLang="en-US" sz="2800">
                <a:solidFill>
                  <a:srgbClr val="333399"/>
                </a:solidFill>
                <a:latin typeface="Arial" charset="0"/>
                <a:ea typeface="黑体" pitchFamily="2" charset="-122"/>
              </a:rPr>
              <a:t>请求报文。</a:t>
            </a:r>
          </a:p>
        </p:txBody>
      </p:sp>
      <p:sp>
        <p:nvSpPr>
          <p:cNvPr id="648517" name="Freeform 325"/>
          <p:cNvSpPr>
            <a:spLocks/>
          </p:cNvSpPr>
          <p:nvPr/>
        </p:nvSpPr>
        <p:spPr bwMode="auto">
          <a:xfrm>
            <a:off x="2916238" y="3644900"/>
            <a:ext cx="5327650" cy="1871663"/>
          </a:xfrm>
          <a:custGeom>
            <a:avLst/>
            <a:gdLst/>
            <a:ahLst/>
            <a:cxnLst>
              <a:cxn ang="0">
                <a:pos x="0" y="1179"/>
              </a:cxn>
              <a:cxn ang="0">
                <a:pos x="385" y="867"/>
              </a:cxn>
              <a:cxn ang="0">
                <a:pos x="732" y="758"/>
              </a:cxn>
              <a:cxn ang="0">
                <a:pos x="1464" y="749"/>
              </a:cxn>
              <a:cxn ang="0">
                <a:pos x="1893" y="739"/>
              </a:cxn>
              <a:cxn ang="0">
                <a:pos x="2222" y="680"/>
              </a:cxn>
              <a:cxn ang="0">
                <a:pos x="2631" y="499"/>
              </a:cxn>
              <a:cxn ang="0">
                <a:pos x="2993" y="272"/>
              </a:cxn>
              <a:cxn ang="0">
                <a:pos x="3356" y="0"/>
              </a:cxn>
            </a:cxnLst>
            <a:rect l="0" t="0" r="r" b="b"/>
            <a:pathLst>
              <a:path w="3356" h="1179">
                <a:moveTo>
                  <a:pt x="0" y="1179"/>
                </a:moveTo>
                <a:cubicBezTo>
                  <a:pt x="64" y="1127"/>
                  <a:pt x="263" y="937"/>
                  <a:pt x="385" y="867"/>
                </a:cubicBezTo>
                <a:cubicBezTo>
                  <a:pt x="507" y="797"/>
                  <a:pt x="552" y="778"/>
                  <a:pt x="732" y="758"/>
                </a:cubicBezTo>
                <a:cubicBezTo>
                  <a:pt x="912" y="738"/>
                  <a:pt x="1271" y="752"/>
                  <a:pt x="1464" y="749"/>
                </a:cubicBezTo>
                <a:cubicBezTo>
                  <a:pt x="1657" y="746"/>
                  <a:pt x="1767" y="750"/>
                  <a:pt x="1893" y="739"/>
                </a:cubicBezTo>
                <a:cubicBezTo>
                  <a:pt x="2019" y="728"/>
                  <a:pt x="2099" y="720"/>
                  <a:pt x="2222" y="680"/>
                </a:cubicBezTo>
                <a:cubicBezTo>
                  <a:pt x="2345" y="640"/>
                  <a:pt x="2503" y="567"/>
                  <a:pt x="2631" y="499"/>
                </a:cubicBezTo>
                <a:cubicBezTo>
                  <a:pt x="2759" y="431"/>
                  <a:pt x="2872" y="355"/>
                  <a:pt x="2993" y="272"/>
                </a:cubicBezTo>
                <a:cubicBezTo>
                  <a:pt x="3114" y="189"/>
                  <a:pt x="3295" y="53"/>
                  <a:pt x="3356" y="0"/>
                </a:cubicBezTo>
              </a:path>
            </a:pathLst>
          </a:custGeom>
          <a:noFill/>
          <a:ln w="76200" cmpd="sng">
            <a:solidFill>
              <a:schemeClr val="hlink"/>
            </a:solidFill>
            <a:round/>
            <a:headEnd type="none" w="med" len="med"/>
            <a:tailEnd type="triangle" w="med" len="med"/>
          </a:ln>
          <a:effectLst/>
        </p:spPr>
        <p:txBody>
          <a:bodyPr/>
          <a:lstStyle/>
          <a:p>
            <a:endParaRPr lang="zh-CN" altLang="en-US"/>
          </a:p>
        </p:txBody>
      </p:sp>
      <p:sp>
        <p:nvSpPr>
          <p:cNvPr id="322" name="灯片编号占位符 321"/>
          <p:cNvSpPr>
            <a:spLocks noGrp="1"/>
          </p:cNvSpPr>
          <p:nvPr>
            <p:ph type="sldNum" sz="quarter" idx="12"/>
          </p:nvPr>
        </p:nvSpPr>
        <p:spPr/>
        <p:txBody>
          <a:bodyPr/>
          <a:lstStyle/>
          <a:p>
            <a:fld id="{CE2D3E2E-B054-411C-AC00-43EE38417D69}" type="slidenum">
              <a:rPr lang="en-US" altLang="zh-CN" smtClean="0"/>
              <a:pPr/>
              <a:t>75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8517"/>
                                        </p:tgtEl>
                                        <p:attrNameLst>
                                          <p:attrName>style.visibility</p:attrName>
                                        </p:attrNameLst>
                                      </p:cBhvr>
                                      <p:to>
                                        <p:strVal val="visible"/>
                                      </p:to>
                                    </p:set>
                                    <p:animEffect transition="in" filter="wipe(left)">
                                      <p:cBhvr>
                                        <p:cTn id="7" dur="500"/>
                                        <p:tgtEl>
                                          <p:spTgt spid="648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517"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0242" name="Rectangle 2"/>
          <p:cNvSpPr>
            <a:spLocks noGrp="1" noChangeArrowheads="1"/>
          </p:cNvSpPr>
          <p:nvPr>
            <p:ph type="title" idx="4294967295"/>
          </p:nvPr>
        </p:nvSpPr>
        <p:spPr>
          <a:xfrm>
            <a:off x="755650" y="574675"/>
            <a:ext cx="7793038" cy="622300"/>
          </a:xfrm>
        </p:spPr>
        <p:txBody>
          <a:bodyPr/>
          <a:lstStyle/>
          <a:p>
            <a:pPr algn="ctr"/>
            <a:r>
              <a:rPr lang="zh-CN" altLang="en-US"/>
              <a:t>使用高速缓存的情况</a:t>
            </a:r>
          </a:p>
        </p:txBody>
      </p:sp>
      <p:grpSp>
        <p:nvGrpSpPr>
          <p:cNvPr id="650243" name="Group 3"/>
          <p:cNvGrpSpPr>
            <a:grpSpLocks/>
          </p:cNvGrpSpPr>
          <p:nvPr/>
        </p:nvGrpSpPr>
        <p:grpSpPr bwMode="auto">
          <a:xfrm>
            <a:off x="250825" y="3494088"/>
            <a:ext cx="3454400" cy="2570162"/>
            <a:chOff x="912" y="768"/>
            <a:chExt cx="2400" cy="1584"/>
          </a:xfrm>
        </p:grpSpPr>
        <p:sp>
          <p:nvSpPr>
            <p:cNvPr id="650244" name="Oval 4"/>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650245" name="Oval 5"/>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650246" name="Oval 6"/>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650247" name="Oval 7"/>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650248" name="Oval 8"/>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650249" name="Oval 9"/>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650250" name="Oval 10"/>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650251" name="Oval 11"/>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650252" name="Oval 12"/>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650253" name="Group 13"/>
            <p:cNvGrpSpPr>
              <a:grpSpLocks/>
            </p:cNvGrpSpPr>
            <p:nvPr/>
          </p:nvGrpSpPr>
          <p:grpSpPr bwMode="auto">
            <a:xfrm>
              <a:off x="912" y="768"/>
              <a:ext cx="2386" cy="1553"/>
              <a:chOff x="912" y="768"/>
              <a:chExt cx="2386" cy="1553"/>
            </a:xfrm>
          </p:grpSpPr>
          <p:sp>
            <p:nvSpPr>
              <p:cNvPr id="650254" name="Oval 14"/>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650255" name="Oval 15"/>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650256" name="Oval 16"/>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650257" name="Oval 17"/>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650258" name="Oval 18"/>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650259" name="Oval 19"/>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650260" name="Oval 20"/>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650261" name="Oval 21"/>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650262" name="Oval 22"/>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aphicFrame>
        <p:nvGraphicFramePr>
          <p:cNvPr id="650263" name="Object 23"/>
          <p:cNvGraphicFramePr>
            <a:graphicFrameLocks noChangeAspect="1"/>
          </p:cNvGraphicFramePr>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650289" name="VISIO" r:id="rId4" imgW="1689840" imgH="964440" progId="Visio.Drawing.11">
                  <p:embed/>
                </p:oleObj>
              </mc:Choice>
              <mc:Fallback>
                <p:oleObj name="VISIO" r:id="rId4" imgW="1689840" imgH="964440" progId="Visio.Drawing.1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50264" name="Line 24"/>
          <p:cNvSpPr>
            <a:spLocks noChangeShapeType="1"/>
          </p:cNvSpPr>
          <p:nvPr/>
        </p:nvSpPr>
        <p:spPr bwMode="auto">
          <a:xfrm>
            <a:off x="3735388" y="4779963"/>
            <a:ext cx="2524125" cy="0"/>
          </a:xfrm>
          <a:prstGeom prst="line">
            <a:avLst/>
          </a:prstGeom>
          <a:noFill/>
          <a:ln w="38100">
            <a:solidFill>
              <a:srgbClr val="333399"/>
            </a:solidFill>
            <a:round/>
            <a:headEnd/>
            <a:tailEnd/>
          </a:ln>
          <a:effectLst/>
        </p:spPr>
        <p:txBody>
          <a:bodyPr/>
          <a:lstStyle/>
          <a:p>
            <a:endParaRPr lang="zh-CN" altLang="en-US"/>
          </a:p>
        </p:txBody>
      </p:sp>
      <p:sp>
        <p:nvSpPr>
          <p:cNvPr id="650265" name="Line 25"/>
          <p:cNvSpPr>
            <a:spLocks noChangeShapeType="1"/>
          </p:cNvSpPr>
          <p:nvPr/>
        </p:nvSpPr>
        <p:spPr bwMode="auto">
          <a:xfrm>
            <a:off x="7637463" y="5289550"/>
            <a:ext cx="649287" cy="542925"/>
          </a:xfrm>
          <a:prstGeom prst="line">
            <a:avLst/>
          </a:prstGeom>
          <a:noFill/>
          <a:ln w="28575">
            <a:solidFill>
              <a:srgbClr val="333399"/>
            </a:solidFill>
            <a:round/>
            <a:headEnd/>
            <a:tailEnd/>
          </a:ln>
        </p:spPr>
        <p:txBody>
          <a:bodyPr/>
          <a:lstStyle/>
          <a:p>
            <a:endParaRPr lang="zh-CN" altLang="en-US"/>
          </a:p>
        </p:txBody>
      </p:sp>
      <p:sp>
        <p:nvSpPr>
          <p:cNvPr id="650266" name="Line 26"/>
          <p:cNvSpPr>
            <a:spLocks noChangeShapeType="1"/>
          </p:cNvSpPr>
          <p:nvPr/>
        </p:nvSpPr>
        <p:spPr bwMode="auto">
          <a:xfrm>
            <a:off x="8012113" y="5010150"/>
            <a:ext cx="520700" cy="115888"/>
          </a:xfrm>
          <a:prstGeom prst="line">
            <a:avLst/>
          </a:prstGeom>
          <a:noFill/>
          <a:ln w="28575">
            <a:solidFill>
              <a:srgbClr val="333399"/>
            </a:solidFill>
            <a:round/>
            <a:headEnd/>
            <a:tailEnd/>
          </a:ln>
        </p:spPr>
        <p:txBody>
          <a:bodyPr/>
          <a:lstStyle/>
          <a:p>
            <a:endParaRPr lang="zh-CN" altLang="en-US"/>
          </a:p>
        </p:txBody>
      </p:sp>
      <p:sp>
        <p:nvSpPr>
          <p:cNvPr id="650267" name="Line 27"/>
          <p:cNvSpPr>
            <a:spLocks noChangeShapeType="1"/>
          </p:cNvSpPr>
          <p:nvPr/>
        </p:nvSpPr>
        <p:spPr bwMode="auto">
          <a:xfrm flipV="1">
            <a:off x="8040688" y="4329113"/>
            <a:ext cx="492125" cy="153987"/>
          </a:xfrm>
          <a:prstGeom prst="line">
            <a:avLst/>
          </a:prstGeom>
          <a:noFill/>
          <a:ln w="28575">
            <a:solidFill>
              <a:srgbClr val="333399"/>
            </a:solidFill>
            <a:round/>
            <a:headEnd/>
            <a:tailEnd/>
          </a:ln>
        </p:spPr>
        <p:txBody>
          <a:bodyPr/>
          <a:lstStyle/>
          <a:p>
            <a:endParaRPr lang="zh-CN" altLang="en-US"/>
          </a:p>
        </p:txBody>
      </p:sp>
      <p:sp>
        <p:nvSpPr>
          <p:cNvPr id="650268" name="Line 28"/>
          <p:cNvSpPr>
            <a:spLocks noChangeShapeType="1"/>
          </p:cNvSpPr>
          <p:nvPr/>
        </p:nvSpPr>
        <p:spPr bwMode="auto">
          <a:xfrm flipV="1">
            <a:off x="7607300" y="3709988"/>
            <a:ext cx="679450" cy="595312"/>
          </a:xfrm>
          <a:prstGeom prst="line">
            <a:avLst/>
          </a:prstGeom>
          <a:noFill/>
          <a:ln w="28575">
            <a:solidFill>
              <a:srgbClr val="333399"/>
            </a:solidFill>
            <a:round/>
            <a:headEnd/>
            <a:tailEnd/>
          </a:ln>
        </p:spPr>
        <p:txBody>
          <a:bodyPr/>
          <a:lstStyle/>
          <a:p>
            <a:endParaRPr lang="zh-CN" altLang="en-US"/>
          </a:p>
        </p:txBody>
      </p:sp>
      <p:grpSp>
        <p:nvGrpSpPr>
          <p:cNvPr id="650269" name="Group 29"/>
          <p:cNvGrpSpPr>
            <a:grpSpLocks/>
          </p:cNvGrpSpPr>
          <p:nvPr/>
        </p:nvGrpSpPr>
        <p:grpSpPr bwMode="auto">
          <a:xfrm>
            <a:off x="8399463" y="3984625"/>
            <a:ext cx="393700" cy="661988"/>
            <a:chOff x="4486" y="2730"/>
            <a:chExt cx="217" cy="339"/>
          </a:xfrm>
        </p:grpSpPr>
        <p:grpSp>
          <p:nvGrpSpPr>
            <p:cNvPr id="650270" name="Group 30"/>
            <p:cNvGrpSpPr>
              <a:grpSpLocks/>
            </p:cNvGrpSpPr>
            <p:nvPr/>
          </p:nvGrpSpPr>
          <p:grpSpPr bwMode="auto">
            <a:xfrm>
              <a:off x="4491" y="2736"/>
              <a:ext cx="212" cy="333"/>
              <a:chOff x="4491" y="2736"/>
              <a:chExt cx="212" cy="333"/>
            </a:xfrm>
          </p:grpSpPr>
          <p:sp>
            <p:nvSpPr>
              <p:cNvPr id="650271" name="Freeform 31"/>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272" name="Freeform 32"/>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273" name="Freeform 33"/>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274" name="Freeform 34"/>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275" name="Rectangle 35"/>
              <p:cNvSpPr>
                <a:spLocks noChangeArrowheads="1"/>
              </p:cNvSpPr>
              <p:nvPr/>
            </p:nvSpPr>
            <p:spPr bwMode="auto">
              <a:xfrm>
                <a:off x="4491" y="2799"/>
                <a:ext cx="116" cy="270"/>
              </a:xfrm>
              <a:prstGeom prst="rect">
                <a:avLst/>
              </a:prstGeom>
              <a:solidFill>
                <a:srgbClr val="000000"/>
              </a:solidFill>
              <a:ln w="9525">
                <a:noFill/>
                <a:miter lim="800000"/>
                <a:headEnd/>
                <a:tailEnd/>
              </a:ln>
            </p:spPr>
            <p:txBody>
              <a:bodyPr/>
              <a:lstStyle/>
              <a:p>
                <a:endParaRPr lang="zh-CN" altLang="en-US"/>
              </a:p>
            </p:txBody>
          </p:sp>
          <p:sp>
            <p:nvSpPr>
              <p:cNvPr id="650276" name="Rectangle 36"/>
              <p:cNvSpPr>
                <a:spLocks noChangeArrowheads="1"/>
              </p:cNvSpPr>
              <p:nvPr/>
            </p:nvSpPr>
            <p:spPr bwMode="auto">
              <a:xfrm>
                <a:off x="4496" y="2812"/>
                <a:ext cx="66" cy="44"/>
              </a:xfrm>
              <a:prstGeom prst="rect">
                <a:avLst/>
              </a:prstGeom>
              <a:solidFill>
                <a:srgbClr val="000000"/>
              </a:solidFill>
              <a:ln w="9525">
                <a:noFill/>
                <a:miter lim="800000"/>
                <a:headEnd/>
                <a:tailEnd/>
              </a:ln>
            </p:spPr>
            <p:txBody>
              <a:bodyPr/>
              <a:lstStyle/>
              <a:p>
                <a:endParaRPr lang="zh-CN" altLang="en-US"/>
              </a:p>
            </p:txBody>
          </p:sp>
          <p:sp>
            <p:nvSpPr>
              <p:cNvPr id="650277" name="Line 37"/>
              <p:cNvSpPr>
                <a:spLocks noChangeShapeType="1"/>
              </p:cNvSpPr>
              <p:nvPr/>
            </p:nvSpPr>
            <p:spPr bwMode="auto">
              <a:xfrm>
                <a:off x="4501" y="2837"/>
                <a:ext cx="51" cy="1"/>
              </a:xfrm>
              <a:prstGeom prst="line">
                <a:avLst/>
              </a:prstGeom>
              <a:noFill/>
              <a:ln w="15875">
                <a:solidFill>
                  <a:srgbClr val="000000"/>
                </a:solidFill>
                <a:round/>
                <a:headEnd/>
                <a:tailEnd/>
              </a:ln>
            </p:spPr>
            <p:txBody>
              <a:bodyPr/>
              <a:lstStyle/>
              <a:p>
                <a:endParaRPr lang="zh-CN" altLang="en-US"/>
              </a:p>
            </p:txBody>
          </p:sp>
          <p:sp>
            <p:nvSpPr>
              <p:cNvPr id="650278" name="Line 38"/>
              <p:cNvSpPr>
                <a:spLocks noChangeShapeType="1"/>
              </p:cNvSpPr>
              <p:nvPr/>
            </p:nvSpPr>
            <p:spPr bwMode="auto">
              <a:xfrm flipH="1">
                <a:off x="4491" y="3013"/>
                <a:ext cx="116" cy="1"/>
              </a:xfrm>
              <a:prstGeom prst="line">
                <a:avLst/>
              </a:prstGeom>
              <a:noFill/>
              <a:ln w="15875">
                <a:solidFill>
                  <a:srgbClr val="000000"/>
                </a:solidFill>
                <a:round/>
                <a:headEnd/>
                <a:tailEnd/>
              </a:ln>
            </p:spPr>
            <p:txBody>
              <a:bodyPr/>
              <a:lstStyle/>
              <a:p>
                <a:endParaRPr lang="zh-CN" altLang="en-US"/>
              </a:p>
            </p:txBody>
          </p:sp>
          <p:sp>
            <p:nvSpPr>
              <p:cNvPr id="650279" name="Line 39"/>
              <p:cNvSpPr>
                <a:spLocks noChangeShapeType="1"/>
              </p:cNvSpPr>
              <p:nvPr/>
            </p:nvSpPr>
            <p:spPr bwMode="auto">
              <a:xfrm flipH="1">
                <a:off x="4491" y="2900"/>
                <a:ext cx="116" cy="1"/>
              </a:xfrm>
              <a:prstGeom prst="line">
                <a:avLst/>
              </a:prstGeom>
              <a:noFill/>
              <a:ln w="15875">
                <a:solidFill>
                  <a:srgbClr val="000000"/>
                </a:solidFill>
                <a:round/>
                <a:headEnd/>
                <a:tailEnd/>
              </a:ln>
            </p:spPr>
            <p:txBody>
              <a:bodyPr/>
              <a:lstStyle/>
              <a:p>
                <a:endParaRPr lang="zh-CN" altLang="en-US"/>
              </a:p>
            </p:txBody>
          </p:sp>
        </p:grpSp>
        <p:grpSp>
          <p:nvGrpSpPr>
            <p:cNvPr id="650280" name="Group 40"/>
            <p:cNvGrpSpPr>
              <a:grpSpLocks/>
            </p:cNvGrpSpPr>
            <p:nvPr/>
          </p:nvGrpSpPr>
          <p:grpSpPr bwMode="auto">
            <a:xfrm>
              <a:off x="4486" y="2730"/>
              <a:ext cx="212" cy="333"/>
              <a:chOff x="4486" y="2730"/>
              <a:chExt cx="212" cy="333"/>
            </a:xfrm>
          </p:grpSpPr>
          <p:sp>
            <p:nvSpPr>
              <p:cNvPr id="650281" name="Freeform 41"/>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50282" name="Freeform 42"/>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50283" name="Freeform 43"/>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50284" name="Freeform 44"/>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50285" name="Rectangle 45"/>
              <p:cNvSpPr>
                <a:spLocks noChangeArrowheads="1"/>
              </p:cNvSpPr>
              <p:nvPr/>
            </p:nvSpPr>
            <p:spPr bwMode="auto">
              <a:xfrm>
                <a:off x="4486" y="2793"/>
                <a:ext cx="116" cy="270"/>
              </a:xfrm>
              <a:prstGeom prst="rect">
                <a:avLst/>
              </a:prstGeom>
              <a:solidFill>
                <a:srgbClr val="B7B79D"/>
              </a:solidFill>
              <a:ln w="9525">
                <a:noFill/>
                <a:miter lim="800000"/>
                <a:headEnd/>
                <a:tailEnd/>
              </a:ln>
            </p:spPr>
            <p:txBody>
              <a:bodyPr/>
              <a:lstStyle/>
              <a:p>
                <a:endParaRPr lang="zh-CN" altLang="en-US"/>
              </a:p>
            </p:txBody>
          </p:sp>
          <p:sp>
            <p:nvSpPr>
              <p:cNvPr id="650286" name="Rectangle 46"/>
              <p:cNvSpPr>
                <a:spLocks noChangeArrowheads="1"/>
              </p:cNvSpPr>
              <p:nvPr/>
            </p:nvSpPr>
            <p:spPr bwMode="auto">
              <a:xfrm>
                <a:off x="4491" y="2806"/>
                <a:ext cx="66" cy="43"/>
              </a:xfrm>
              <a:prstGeom prst="rect">
                <a:avLst/>
              </a:prstGeom>
              <a:solidFill>
                <a:srgbClr val="7A7A5A"/>
              </a:solidFill>
              <a:ln w="9525">
                <a:noFill/>
                <a:miter lim="800000"/>
                <a:headEnd/>
                <a:tailEnd/>
              </a:ln>
            </p:spPr>
            <p:txBody>
              <a:bodyPr/>
              <a:lstStyle/>
              <a:p>
                <a:endParaRPr lang="zh-CN" altLang="en-US"/>
              </a:p>
            </p:txBody>
          </p:sp>
          <p:sp>
            <p:nvSpPr>
              <p:cNvPr id="650287" name="Line 47"/>
              <p:cNvSpPr>
                <a:spLocks noChangeShapeType="1"/>
              </p:cNvSpPr>
              <p:nvPr/>
            </p:nvSpPr>
            <p:spPr bwMode="auto">
              <a:xfrm>
                <a:off x="4501" y="2824"/>
                <a:ext cx="41" cy="1"/>
              </a:xfrm>
              <a:prstGeom prst="line">
                <a:avLst/>
              </a:prstGeom>
              <a:noFill/>
              <a:ln w="7938">
                <a:solidFill>
                  <a:srgbClr val="313124"/>
                </a:solidFill>
                <a:round/>
                <a:headEnd/>
                <a:tailEnd/>
              </a:ln>
            </p:spPr>
            <p:txBody>
              <a:bodyPr/>
              <a:lstStyle/>
              <a:p>
                <a:endParaRPr lang="zh-CN" altLang="en-US"/>
              </a:p>
            </p:txBody>
          </p:sp>
          <p:sp>
            <p:nvSpPr>
              <p:cNvPr id="650288" name="Line 48"/>
              <p:cNvSpPr>
                <a:spLocks noChangeShapeType="1"/>
              </p:cNvSpPr>
              <p:nvPr/>
            </p:nvSpPr>
            <p:spPr bwMode="auto">
              <a:xfrm flipH="1">
                <a:off x="4491" y="3006"/>
                <a:ext cx="106" cy="1"/>
              </a:xfrm>
              <a:prstGeom prst="line">
                <a:avLst/>
              </a:prstGeom>
              <a:noFill/>
              <a:ln w="7938">
                <a:solidFill>
                  <a:srgbClr val="313124"/>
                </a:solidFill>
                <a:round/>
                <a:headEnd/>
                <a:tailEnd/>
              </a:ln>
            </p:spPr>
            <p:txBody>
              <a:bodyPr/>
              <a:lstStyle/>
              <a:p>
                <a:endParaRPr lang="zh-CN" altLang="en-US"/>
              </a:p>
            </p:txBody>
          </p:sp>
          <p:sp>
            <p:nvSpPr>
              <p:cNvPr id="650289" name="Line 49"/>
              <p:cNvSpPr>
                <a:spLocks noChangeShapeType="1"/>
              </p:cNvSpPr>
              <p:nvPr/>
            </p:nvSpPr>
            <p:spPr bwMode="auto">
              <a:xfrm flipH="1">
                <a:off x="4491" y="2893"/>
                <a:ext cx="106" cy="1"/>
              </a:xfrm>
              <a:prstGeom prst="line">
                <a:avLst/>
              </a:prstGeom>
              <a:noFill/>
              <a:ln w="7938">
                <a:solidFill>
                  <a:srgbClr val="313124"/>
                </a:solidFill>
                <a:round/>
                <a:headEnd/>
                <a:tailEnd/>
              </a:ln>
            </p:spPr>
            <p:txBody>
              <a:bodyPr/>
              <a:lstStyle/>
              <a:p>
                <a:endParaRPr lang="zh-CN" altLang="en-US"/>
              </a:p>
            </p:txBody>
          </p:sp>
        </p:grpSp>
      </p:grpSp>
      <p:grpSp>
        <p:nvGrpSpPr>
          <p:cNvPr id="650290" name="Group 50"/>
          <p:cNvGrpSpPr>
            <a:grpSpLocks/>
          </p:cNvGrpSpPr>
          <p:nvPr/>
        </p:nvGrpSpPr>
        <p:grpSpPr bwMode="auto">
          <a:xfrm>
            <a:off x="8399463" y="4845050"/>
            <a:ext cx="393700" cy="661988"/>
            <a:chOff x="4486" y="3170"/>
            <a:chExt cx="217" cy="339"/>
          </a:xfrm>
        </p:grpSpPr>
        <p:grpSp>
          <p:nvGrpSpPr>
            <p:cNvPr id="650291" name="Group 51"/>
            <p:cNvGrpSpPr>
              <a:grpSpLocks/>
            </p:cNvGrpSpPr>
            <p:nvPr/>
          </p:nvGrpSpPr>
          <p:grpSpPr bwMode="auto">
            <a:xfrm>
              <a:off x="4491" y="3176"/>
              <a:ext cx="212" cy="333"/>
              <a:chOff x="4491" y="3176"/>
              <a:chExt cx="212" cy="333"/>
            </a:xfrm>
          </p:grpSpPr>
          <p:sp>
            <p:nvSpPr>
              <p:cNvPr id="650292" name="Freeform 52"/>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293" name="Freeform 53"/>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294" name="Freeform 54"/>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295" name="Freeform 55"/>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296" name="Rectangle 56"/>
              <p:cNvSpPr>
                <a:spLocks noChangeArrowheads="1"/>
              </p:cNvSpPr>
              <p:nvPr/>
            </p:nvSpPr>
            <p:spPr bwMode="auto">
              <a:xfrm>
                <a:off x="4491" y="3239"/>
                <a:ext cx="116" cy="270"/>
              </a:xfrm>
              <a:prstGeom prst="rect">
                <a:avLst/>
              </a:prstGeom>
              <a:solidFill>
                <a:srgbClr val="000000"/>
              </a:solidFill>
              <a:ln w="9525">
                <a:noFill/>
                <a:miter lim="800000"/>
                <a:headEnd/>
                <a:tailEnd/>
              </a:ln>
            </p:spPr>
            <p:txBody>
              <a:bodyPr/>
              <a:lstStyle/>
              <a:p>
                <a:endParaRPr lang="zh-CN" altLang="en-US"/>
              </a:p>
            </p:txBody>
          </p:sp>
          <p:sp>
            <p:nvSpPr>
              <p:cNvPr id="650297" name="Rectangle 57"/>
              <p:cNvSpPr>
                <a:spLocks noChangeArrowheads="1"/>
              </p:cNvSpPr>
              <p:nvPr/>
            </p:nvSpPr>
            <p:spPr bwMode="auto">
              <a:xfrm>
                <a:off x="4496" y="3251"/>
                <a:ext cx="66" cy="44"/>
              </a:xfrm>
              <a:prstGeom prst="rect">
                <a:avLst/>
              </a:prstGeom>
              <a:solidFill>
                <a:srgbClr val="000000"/>
              </a:solidFill>
              <a:ln w="9525">
                <a:noFill/>
                <a:miter lim="800000"/>
                <a:headEnd/>
                <a:tailEnd/>
              </a:ln>
            </p:spPr>
            <p:txBody>
              <a:bodyPr/>
              <a:lstStyle/>
              <a:p>
                <a:endParaRPr lang="zh-CN" altLang="en-US"/>
              </a:p>
            </p:txBody>
          </p:sp>
          <p:sp>
            <p:nvSpPr>
              <p:cNvPr id="650298" name="Line 58"/>
              <p:cNvSpPr>
                <a:spLocks noChangeShapeType="1"/>
              </p:cNvSpPr>
              <p:nvPr/>
            </p:nvSpPr>
            <p:spPr bwMode="auto">
              <a:xfrm>
                <a:off x="4501" y="3276"/>
                <a:ext cx="51" cy="1"/>
              </a:xfrm>
              <a:prstGeom prst="line">
                <a:avLst/>
              </a:prstGeom>
              <a:noFill/>
              <a:ln w="15875">
                <a:solidFill>
                  <a:srgbClr val="000000"/>
                </a:solidFill>
                <a:round/>
                <a:headEnd/>
                <a:tailEnd/>
              </a:ln>
            </p:spPr>
            <p:txBody>
              <a:bodyPr/>
              <a:lstStyle/>
              <a:p>
                <a:endParaRPr lang="zh-CN" altLang="en-US"/>
              </a:p>
            </p:txBody>
          </p:sp>
          <p:sp>
            <p:nvSpPr>
              <p:cNvPr id="650299" name="Line 59"/>
              <p:cNvSpPr>
                <a:spLocks noChangeShapeType="1"/>
              </p:cNvSpPr>
              <p:nvPr/>
            </p:nvSpPr>
            <p:spPr bwMode="auto">
              <a:xfrm flipH="1">
                <a:off x="4491" y="3452"/>
                <a:ext cx="116" cy="1"/>
              </a:xfrm>
              <a:prstGeom prst="line">
                <a:avLst/>
              </a:prstGeom>
              <a:noFill/>
              <a:ln w="15875">
                <a:solidFill>
                  <a:srgbClr val="000000"/>
                </a:solidFill>
                <a:round/>
                <a:headEnd/>
                <a:tailEnd/>
              </a:ln>
            </p:spPr>
            <p:txBody>
              <a:bodyPr/>
              <a:lstStyle/>
              <a:p>
                <a:endParaRPr lang="zh-CN" altLang="en-US"/>
              </a:p>
            </p:txBody>
          </p:sp>
          <p:sp>
            <p:nvSpPr>
              <p:cNvPr id="650300" name="Line 60"/>
              <p:cNvSpPr>
                <a:spLocks noChangeShapeType="1"/>
              </p:cNvSpPr>
              <p:nvPr/>
            </p:nvSpPr>
            <p:spPr bwMode="auto">
              <a:xfrm flipH="1">
                <a:off x="4491" y="3339"/>
                <a:ext cx="116" cy="1"/>
              </a:xfrm>
              <a:prstGeom prst="line">
                <a:avLst/>
              </a:prstGeom>
              <a:noFill/>
              <a:ln w="15875">
                <a:solidFill>
                  <a:srgbClr val="000000"/>
                </a:solidFill>
                <a:round/>
                <a:headEnd/>
                <a:tailEnd/>
              </a:ln>
            </p:spPr>
            <p:txBody>
              <a:bodyPr/>
              <a:lstStyle/>
              <a:p>
                <a:endParaRPr lang="zh-CN" altLang="en-US"/>
              </a:p>
            </p:txBody>
          </p:sp>
        </p:grpSp>
        <p:grpSp>
          <p:nvGrpSpPr>
            <p:cNvPr id="650301" name="Group 61"/>
            <p:cNvGrpSpPr>
              <a:grpSpLocks/>
            </p:cNvGrpSpPr>
            <p:nvPr/>
          </p:nvGrpSpPr>
          <p:grpSpPr bwMode="auto">
            <a:xfrm>
              <a:off x="4486" y="3170"/>
              <a:ext cx="212" cy="332"/>
              <a:chOff x="4486" y="3170"/>
              <a:chExt cx="212" cy="332"/>
            </a:xfrm>
          </p:grpSpPr>
          <p:sp>
            <p:nvSpPr>
              <p:cNvPr id="650302" name="Freeform 62"/>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50303" name="Freeform 63"/>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50304" name="Freeform 64"/>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50305" name="Freeform 65"/>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50306" name="Rectangle 66"/>
              <p:cNvSpPr>
                <a:spLocks noChangeArrowheads="1"/>
              </p:cNvSpPr>
              <p:nvPr/>
            </p:nvSpPr>
            <p:spPr bwMode="auto">
              <a:xfrm>
                <a:off x="4486" y="3232"/>
                <a:ext cx="116" cy="270"/>
              </a:xfrm>
              <a:prstGeom prst="rect">
                <a:avLst/>
              </a:prstGeom>
              <a:solidFill>
                <a:srgbClr val="B7B79D"/>
              </a:solidFill>
              <a:ln w="9525">
                <a:noFill/>
                <a:miter lim="800000"/>
                <a:headEnd/>
                <a:tailEnd/>
              </a:ln>
            </p:spPr>
            <p:txBody>
              <a:bodyPr/>
              <a:lstStyle/>
              <a:p>
                <a:endParaRPr lang="zh-CN" altLang="en-US"/>
              </a:p>
            </p:txBody>
          </p:sp>
          <p:sp>
            <p:nvSpPr>
              <p:cNvPr id="650307" name="Rectangle 67"/>
              <p:cNvSpPr>
                <a:spLocks noChangeArrowheads="1"/>
              </p:cNvSpPr>
              <p:nvPr/>
            </p:nvSpPr>
            <p:spPr bwMode="auto">
              <a:xfrm>
                <a:off x="4491" y="3245"/>
                <a:ext cx="66" cy="44"/>
              </a:xfrm>
              <a:prstGeom prst="rect">
                <a:avLst/>
              </a:prstGeom>
              <a:solidFill>
                <a:srgbClr val="7A7A5A"/>
              </a:solidFill>
              <a:ln w="9525">
                <a:noFill/>
                <a:miter lim="800000"/>
                <a:headEnd/>
                <a:tailEnd/>
              </a:ln>
            </p:spPr>
            <p:txBody>
              <a:bodyPr/>
              <a:lstStyle/>
              <a:p>
                <a:endParaRPr lang="zh-CN" altLang="en-US"/>
              </a:p>
            </p:txBody>
          </p:sp>
          <p:sp>
            <p:nvSpPr>
              <p:cNvPr id="650308" name="Line 68"/>
              <p:cNvSpPr>
                <a:spLocks noChangeShapeType="1"/>
              </p:cNvSpPr>
              <p:nvPr/>
            </p:nvSpPr>
            <p:spPr bwMode="auto">
              <a:xfrm>
                <a:off x="4501" y="3264"/>
                <a:ext cx="41" cy="1"/>
              </a:xfrm>
              <a:prstGeom prst="line">
                <a:avLst/>
              </a:prstGeom>
              <a:noFill/>
              <a:ln w="7938">
                <a:solidFill>
                  <a:srgbClr val="313124"/>
                </a:solidFill>
                <a:round/>
                <a:headEnd/>
                <a:tailEnd/>
              </a:ln>
            </p:spPr>
            <p:txBody>
              <a:bodyPr/>
              <a:lstStyle/>
              <a:p>
                <a:endParaRPr lang="zh-CN" altLang="en-US"/>
              </a:p>
            </p:txBody>
          </p:sp>
          <p:sp>
            <p:nvSpPr>
              <p:cNvPr id="650309" name="Line 69"/>
              <p:cNvSpPr>
                <a:spLocks noChangeShapeType="1"/>
              </p:cNvSpPr>
              <p:nvPr/>
            </p:nvSpPr>
            <p:spPr bwMode="auto">
              <a:xfrm flipH="1">
                <a:off x="4491" y="3446"/>
                <a:ext cx="106" cy="1"/>
              </a:xfrm>
              <a:prstGeom prst="line">
                <a:avLst/>
              </a:prstGeom>
              <a:noFill/>
              <a:ln w="7938">
                <a:solidFill>
                  <a:srgbClr val="313124"/>
                </a:solidFill>
                <a:round/>
                <a:headEnd/>
                <a:tailEnd/>
              </a:ln>
            </p:spPr>
            <p:txBody>
              <a:bodyPr/>
              <a:lstStyle/>
              <a:p>
                <a:endParaRPr lang="zh-CN" altLang="en-US"/>
              </a:p>
            </p:txBody>
          </p:sp>
          <p:sp>
            <p:nvSpPr>
              <p:cNvPr id="650310" name="Line 70"/>
              <p:cNvSpPr>
                <a:spLocks noChangeShapeType="1"/>
              </p:cNvSpPr>
              <p:nvPr/>
            </p:nvSpPr>
            <p:spPr bwMode="auto">
              <a:xfrm flipH="1">
                <a:off x="4491" y="3333"/>
                <a:ext cx="106" cy="1"/>
              </a:xfrm>
              <a:prstGeom prst="line">
                <a:avLst/>
              </a:prstGeom>
              <a:noFill/>
              <a:ln w="7938">
                <a:solidFill>
                  <a:srgbClr val="313124"/>
                </a:solidFill>
                <a:round/>
                <a:headEnd/>
                <a:tailEnd/>
              </a:ln>
            </p:spPr>
            <p:txBody>
              <a:bodyPr/>
              <a:lstStyle/>
              <a:p>
                <a:endParaRPr lang="zh-CN" altLang="en-US"/>
              </a:p>
            </p:txBody>
          </p:sp>
        </p:grpSp>
      </p:grpSp>
      <p:grpSp>
        <p:nvGrpSpPr>
          <p:cNvPr id="650311" name="Group 71"/>
          <p:cNvGrpSpPr>
            <a:grpSpLocks/>
          </p:cNvGrpSpPr>
          <p:nvPr/>
        </p:nvGrpSpPr>
        <p:grpSpPr bwMode="auto">
          <a:xfrm>
            <a:off x="7989888" y="5518150"/>
            <a:ext cx="390525" cy="661988"/>
            <a:chOff x="4260" y="3515"/>
            <a:chExt cx="216" cy="339"/>
          </a:xfrm>
        </p:grpSpPr>
        <p:grpSp>
          <p:nvGrpSpPr>
            <p:cNvPr id="650312" name="Group 72"/>
            <p:cNvGrpSpPr>
              <a:grpSpLocks/>
            </p:cNvGrpSpPr>
            <p:nvPr/>
          </p:nvGrpSpPr>
          <p:grpSpPr bwMode="auto">
            <a:xfrm>
              <a:off x="4265" y="3521"/>
              <a:ext cx="211" cy="333"/>
              <a:chOff x="4265" y="3521"/>
              <a:chExt cx="211" cy="333"/>
            </a:xfrm>
          </p:grpSpPr>
          <p:sp>
            <p:nvSpPr>
              <p:cNvPr id="650313" name="Freeform 73"/>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314" name="Freeform 74"/>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315" name="Freeform 75"/>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50316" name="Freeform 76"/>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50317" name="Rectangle 77"/>
              <p:cNvSpPr>
                <a:spLocks noChangeArrowheads="1"/>
              </p:cNvSpPr>
              <p:nvPr/>
            </p:nvSpPr>
            <p:spPr bwMode="auto">
              <a:xfrm>
                <a:off x="4265" y="3584"/>
                <a:ext cx="115" cy="270"/>
              </a:xfrm>
              <a:prstGeom prst="rect">
                <a:avLst/>
              </a:prstGeom>
              <a:solidFill>
                <a:srgbClr val="000000"/>
              </a:solidFill>
              <a:ln w="9525">
                <a:noFill/>
                <a:miter lim="800000"/>
                <a:headEnd/>
                <a:tailEnd/>
              </a:ln>
            </p:spPr>
            <p:txBody>
              <a:bodyPr/>
              <a:lstStyle/>
              <a:p>
                <a:endParaRPr lang="zh-CN" altLang="en-US"/>
              </a:p>
            </p:txBody>
          </p:sp>
          <p:sp>
            <p:nvSpPr>
              <p:cNvPr id="650318" name="Rectangle 78"/>
              <p:cNvSpPr>
                <a:spLocks noChangeArrowheads="1"/>
              </p:cNvSpPr>
              <p:nvPr/>
            </p:nvSpPr>
            <p:spPr bwMode="auto">
              <a:xfrm>
                <a:off x="4270" y="3596"/>
                <a:ext cx="65" cy="44"/>
              </a:xfrm>
              <a:prstGeom prst="rect">
                <a:avLst/>
              </a:prstGeom>
              <a:solidFill>
                <a:srgbClr val="000000"/>
              </a:solidFill>
              <a:ln w="9525">
                <a:noFill/>
                <a:miter lim="800000"/>
                <a:headEnd/>
                <a:tailEnd/>
              </a:ln>
            </p:spPr>
            <p:txBody>
              <a:bodyPr/>
              <a:lstStyle/>
              <a:p>
                <a:endParaRPr lang="zh-CN" altLang="en-US"/>
              </a:p>
            </p:txBody>
          </p:sp>
          <p:sp>
            <p:nvSpPr>
              <p:cNvPr id="650319" name="Line 79"/>
              <p:cNvSpPr>
                <a:spLocks noChangeShapeType="1"/>
              </p:cNvSpPr>
              <p:nvPr/>
            </p:nvSpPr>
            <p:spPr bwMode="auto">
              <a:xfrm>
                <a:off x="4275" y="3622"/>
                <a:ext cx="50" cy="1"/>
              </a:xfrm>
              <a:prstGeom prst="line">
                <a:avLst/>
              </a:prstGeom>
              <a:noFill/>
              <a:ln w="15875">
                <a:solidFill>
                  <a:srgbClr val="000000"/>
                </a:solidFill>
                <a:round/>
                <a:headEnd/>
                <a:tailEnd/>
              </a:ln>
            </p:spPr>
            <p:txBody>
              <a:bodyPr/>
              <a:lstStyle/>
              <a:p>
                <a:endParaRPr lang="zh-CN" altLang="en-US"/>
              </a:p>
            </p:txBody>
          </p:sp>
          <p:sp>
            <p:nvSpPr>
              <p:cNvPr id="650320" name="Line 80"/>
              <p:cNvSpPr>
                <a:spLocks noChangeShapeType="1"/>
              </p:cNvSpPr>
              <p:nvPr/>
            </p:nvSpPr>
            <p:spPr bwMode="auto">
              <a:xfrm flipH="1">
                <a:off x="4265" y="3797"/>
                <a:ext cx="115" cy="1"/>
              </a:xfrm>
              <a:prstGeom prst="line">
                <a:avLst/>
              </a:prstGeom>
              <a:noFill/>
              <a:ln w="15875">
                <a:solidFill>
                  <a:srgbClr val="000000"/>
                </a:solidFill>
                <a:round/>
                <a:headEnd/>
                <a:tailEnd/>
              </a:ln>
            </p:spPr>
            <p:txBody>
              <a:bodyPr/>
              <a:lstStyle/>
              <a:p>
                <a:endParaRPr lang="zh-CN" altLang="en-US"/>
              </a:p>
            </p:txBody>
          </p:sp>
          <p:sp>
            <p:nvSpPr>
              <p:cNvPr id="650321" name="Line 81"/>
              <p:cNvSpPr>
                <a:spLocks noChangeShapeType="1"/>
              </p:cNvSpPr>
              <p:nvPr/>
            </p:nvSpPr>
            <p:spPr bwMode="auto">
              <a:xfrm flipH="1">
                <a:off x="4265" y="3684"/>
                <a:ext cx="115" cy="1"/>
              </a:xfrm>
              <a:prstGeom prst="line">
                <a:avLst/>
              </a:prstGeom>
              <a:noFill/>
              <a:ln w="15875">
                <a:solidFill>
                  <a:srgbClr val="000000"/>
                </a:solidFill>
                <a:round/>
                <a:headEnd/>
                <a:tailEnd/>
              </a:ln>
            </p:spPr>
            <p:txBody>
              <a:bodyPr/>
              <a:lstStyle/>
              <a:p>
                <a:endParaRPr lang="zh-CN" altLang="en-US"/>
              </a:p>
            </p:txBody>
          </p:sp>
        </p:grpSp>
        <p:grpSp>
          <p:nvGrpSpPr>
            <p:cNvPr id="650322" name="Group 82"/>
            <p:cNvGrpSpPr>
              <a:grpSpLocks/>
            </p:cNvGrpSpPr>
            <p:nvPr/>
          </p:nvGrpSpPr>
          <p:grpSpPr bwMode="auto">
            <a:xfrm>
              <a:off x="4260" y="3515"/>
              <a:ext cx="211" cy="332"/>
              <a:chOff x="4260" y="3515"/>
              <a:chExt cx="211" cy="332"/>
            </a:xfrm>
          </p:grpSpPr>
          <p:sp>
            <p:nvSpPr>
              <p:cNvPr id="650323" name="Freeform 83"/>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50324" name="Freeform 84"/>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50325" name="Freeform 85"/>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50326" name="Freeform 86"/>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50327" name="Rectangle 87"/>
              <p:cNvSpPr>
                <a:spLocks noChangeArrowheads="1"/>
              </p:cNvSpPr>
              <p:nvPr/>
            </p:nvSpPr>
            <p:spPr bwMode="auto">
              <a:xfrm>
                <a:off x="4260" y="3578"/>
                <a:ext cx="115" cy="269"/>
              </a:xfrm>
              <a:prstGeom prst="rect">
                <a:avLst/>
              </a:prstGeom>
              <a:solidFill>
                <a:srgbClr val="B7B79D"/>
              </a:solidFill>
              <a:ln w="9525">
                <a:noFill/>
                <a:miter lim="800000"/>
                <a:headEnd/>
                <a:tailEnd/>
              </a:ln>
            </p:spPr>
            <p:txBody>
              <a:bodyPr/>
              <a:lstStyle/>
              <a:p>
                <a:endParaRPr lang="zh-CN" altLang="en-US"/>
              </a:p>
            </p:txBody>
          </p:sp>
          <p:sp>
            <p:nvSpPr>
              <p:cNvPr id="650328" name="Rectangle 88"/>
              <p:cNvSpPr>
                <a:spLocks noChangeArrowheads="1"/>
              </p:cNvSpPr>
              <p:nvPr/>
            </p:nvSpPr>
            <p:spPr bwMode="auto">
              <a:xfrm>
                <a:off x="4265" y="3590"/>
                <a:ext cx="65" cy="44"/>
              </a:xfrm>
              <a:prstGeom prst="rect">
                <a:avLst/>
              </a:prstGeom>
              <a:solidFill>
                <a:srgbClr val="7A7A5A"/>
              </a:solidFill>
              <a:ln w="9525">
                <a:noFill/>
                <a:miter lim="800000"/>
                <a:headEnd/>
                <a:tailEnd/>
              </a:ln>
            </p:spPr>
            <p:txBody>
              <a:bodyPr/>
              <a:lstStyle/>
              <a:p>
                <a:endParaRPr lang="zh-CN" altLang="en-US"/>
              </a:p>
            </p:txBody>
          </p:sp>
          <p:sp>
            <p:nvSpPr>
              <p:cNvPr id="650329" name="Line 89"/>
              <p:cNvSpPr>
                <a:spLocks noChangeShapeType="1"/>
              </p:cNvSpPr>
              <p:nvPr/>
            </p:nvSpPr>
            <p:spPr bwMode="auto">
              <a:xfrm>
                <a:off x="4275" y="3609"/>
                <a:ext cx="40" cy="1"/>
              </a:xfrm>
              <a:prstGeom prst="line">
                <a:avLst/>
              </a:prstGeom>
              <a:noFill/>
              <a:ln w="7938">
                <a:solidFill>
                  <a:srgbClr val="313124"/>
                </a:solidFill>
                <a:round/>
                <a:headEnd/>
                <a:tailEnd/>
              </a:ln>
            </p:spPr>
            <p:txBody>
              <a:bodyPr/>
              <a:lstStyle/>
              <a:p>
                <a:endParaRPr lang="zh-CN" altLang="en-US"/>
              </a:p>
            </p:txBody>
          </p:sp>
          <p:sp>
            <p:nvSpPr>
              <p:cNvPr id="650330" name="Line 90"/>
              <p:cNvSpPr>
                <a:spLocks noChangeShapeType="1"/>
              </p:cNvSpPr>
              <p:nvPr/>
            </p:nvSpPr>
            <p:spPr bwMode="auto">
              <a:xfrm flipH="1">
                <a:off x="4265" y="3791"/>
                <a:ext cx="105" cy="1"/>
              </a:xfrm>
              <a:prstGeom prst="line">
                <a:avLst/>
              </a:prstGeom>
              <a:noFill/>
              <a:ln w="7938">
                <a:solidFill>
                  <a:srgbClr val="313124"/>
                </a:solidFill>
                <a:round/>
                <a:headEnd/>
                <a:tailEnd/>
              </a:ln>
            </p:spPr>
            <p:txBody>
              <a:bodyPr/>
              <a:lstStyle/>
              <a:p>
                <a:endParaRPr lang="zh-CN" altLang="en-US"/>
              </a:p>
            </p:txBody>
          </p:sp>
          <p:sp>
            <p:nvSpPr>
              <p:cNvPr id="650331" name="Line 91"/>
              <p:cNvSpPr>
                <a:spLocks noChangeShapeType="1"/>
              </p:cNvSpPr>
              <p:nvPr/>
            </p:nvSpPr>
            <p:spPr bwMode="auto">
              <a:xfrm flipH="1">
                <a:off x="4265" y="3678"/>
                <a:ext cx="105" cy="1"/>
              </a:xfrm>
              <a:prstGeom prst="line">
                <a:avLst/>
              </a:prstGeom>
              <a:noFill/>
              <a:ln w="7938">
                <a:solidFill>
                  <a:srgbClr val="313124"/>
                </a:solidFill>
                <a:round/>
                <a:headEnd/>
                <a:tailEnd/>
              </a:ln>
            </p:spPr>
            <p:txBody>
              <a:bodyPr/>
              <a:lstStyle/>
              <a:p>
                <a:endParaRPr lang="zh-CN" altLang="en-US"/>
              </a:p>
            </p:txBody>
          </p:sp>
        </p:grpSp>
      </p:grpSp>
      <p:sp>
        <p:nvSpPr>
          <p:cNvPr id="650332" name="Rectangle 92"/>
          <p:cNvSpPr>
            <a:spLocks noChangeArrowheads="1"/>
          </p:cNvSpPr>
          <p:nvPr/>
        </p:nvSpPr>
        <p:spPr bwMode="auto">
          <a:xfrm>
            <a:off x="2109788" y="3444875"/>
            <a:ext cx="30162" cy="2598738"/>
          </a:xfrm>
          <a:prstGeom prst="rect">
            <a:avLst/>
          </a:prstGeom>
          <a:solidFill>
            <a:srgbClr val="000000"/>
          </a:solidFill>
          <a:ln w="28575">
            <a:solidFill>
              <a:srgbClr val="333399"/>
            </a:solidFill>
            <a:miter lim="800000"/>
            <a:headEnd/>
            <a:tailEnd/>
          </a:ln>
        </p:spPr>
        <p:txBody>
          <a:bodyPr/>
          <a:lstStyle/>
          <a:p>
            <a:endParaRPr lang="zh-CN" altLang="en-US"/>
          </a:p>
        </p:txBody>
      </p:sp>
      <p:sp>
        <p:nvSpPr>
          <p:cNvPr id="650333" name="Line 93"/>
          <p:cNvSpPr>
            <a:spLocks noChangeShapeType="1"/>
          </p:cNvSpPr>
          <p:nvPr/>
        </p:nvSpPr>
        <p:spPr bwMode="auto">
          <a:xfrm>
            <a:off x="1303338" y="3825875"/>
            <a:ext cx="820737" cy="3175"/>
          </a:xfrm>
          <a:prstGeom prst="line">
            <a:avLst/>
          </a:prstGeom>
          <a:noFill/>
          <a:ln w="28575">
            <a:solidFill>
              <a:srgbClr val="333399"/>
            </a:solidFill>
            <a:round/>
            <a:headEnd/>
            <a:tailEnd/>
          </a:ln>
        </p:spPr>
        <p:txBody>
          <a:bodyPr/>
          <a:lstStyle/>
          <a:p>
            <a:endParaRPr lang="zh-CN" altLang="en-US"/>
          </a:p>
        </p:txBody>
      </p:sp>
      <p:sp>
        <p:nvSpPr>
          <p:cNvPr id="650334" name="Line 94"/>
          <p:cNvSpPr>
            <a:spLocks noChangeShapeType="1"/>
          </p:cNvSpPr>
          <p:nvPr/>
        </p:nvSpPr>
        <p:spPr bwMode="auto">
          <a:xfrm>
            <a:off x="1549400" y="4535488"/>
            <a:ext cx="574675" cy="1587"/>
          </a:xfrm>
          <a:prstGeom prst="line">
            <a:avLst/>
          </a:prstGeom>
          <a:noFill/>
          <a:ln w="28575">
            <a:solidFill>
              <a:srgbClr val="333399"/>
            </a:solidFill>
            <a:round/>
            <a:headEnd/>
            <a:tailEnd/>
          </a:ln>
        </p:spPr>
        <p:txBody>
          <a:bodyPr/>
          <a:lstStyle/>
          <a:p>
            <a:endParaRPr lang="zh-CN" altLang="en-US"/>
          </a:p>
        </p:txBody>
      </p:sp>
      <p:sp>
        <p:nvSpPr>
          <p:cNvPr id="650335" name="Line 95"/>
          <p:cNvSpPr>
            <a:spLocks noChangeShapeType="1"/>
          </p:cNvSpPr>
          <p:nvPr/>
        </p:nvSpPr>
        <p:spPr bwMode="auto">
          <a:xfrm>
            <a:off x="890588" y="5037138"/>
            <a:ext cx="1233487" cy="3175"/>
          </a:xfrm>
          <a:prstGeom prst="line">
            <a:avLst/>
          </a:prstGeom>
          <a:noFill/>
          <a:ln w="28575">
            <a:solidFill>
              <a:srgbClr val="333399"/>
            </a:solidFill>
            <a:round/>
            <a:headEnd/>
            <a:tailEnd/>
          </a:ln>
        </p:spPr>
        <p:txBody>
          <a:bodyPr/>
          <a:lstStyle/>
          <a:p>
            <a:endParaRPr lang="zh-CN" altLang="en-US"/>
          </a:p>
        </p:txBody>
      </p:sp>
      <p:sp>
        <p:nvSpPr>
          <p:cNvPr id="650336" name="Line 96"/>
          <p:cNvSpPr>
            <a:spLocks noChangeShapeType="1"/>
          </p:cNvSpPr>
          <p:nvPr/>
        </p:nvSpPr>
        <p:spPr bwMode="auto">
          <a:xfrm>
            <a:off x="1384300" y="5654675"/>
            <a:ext cx="739775" cy="3175"/>
          </a:xfrm>
          <a:prstGeom prst="line">
            <a:avLst/>
          </a:prstGeom>
          <a:noFill/>
          <a:ln w="28575">
            <a:solidFill>
              <a:srgbClr val="333399"/>
            </a:solidFill>
            <a:round/>
            <a:headEnd/>
            <a:tailEnd/>
          </a:ln>
        </p:spPr>
        <p:txBody>
          <a:bodyPr/>
          <a:lstStyle/>
          <a:p>
            <a:endParaRPr lang="zh-CN" altLang="en-US"/>
          </a:p>
        </p:txBody>
      </p:sp>
      <p:sp>
        <p:nvSpPr>
          <p:cNvPr id="650337" name="Line 97"/>
          <p:cNvSpPr>
            <a:spLocks noChangeShapeType="1"/>
          </p:cNvSpPr>
          <p:nvPr/>
        </p:nvSpPr>
        <p:spPr bwMode="auto">
          <a:xfrm>
            <a:off x="2124075" y="5832475"/>
            <a:ext cx="411163" cy="3175"/>
          </a:xfrm>
          <a:prstGeom prst="line">
            <a:avLst/>
          </a:prstGeom>
          <a:noFill/>
          <a:ln w="28575">
            <a:solidFill>
              <a:srgbClr val="333399"/>
            </a:solidFill>
            <a:round/>
            <a:headEnd/>
            <a:tailEnd/>
          </a:ln>
        </p:spPr>
        <p:txBody>
          <a:bodyPr/>
          <a:lstStyle/>
          <a:p>
            <a:endParaRPr lang="zh-CN" altLang="en-US"/>
          </a:p>
        </p:txBody>
      </p:sp>
      <p:sp>
        <p:nvSpPr>
          <p:cNvPr id="650338" name="Line 98"/>
          <p:cNvSpPr>
            <a:spLocks noChangeShapeType="1"/>
          </p:cNvSpPr>
          <p:nvPr/>
        </p:nvSpPr>
        <p:spPr bwMode="auto">
          <a:xfrm flipV="1">
            <a:off x="2916238" y="4868863"/>
            <a:ext cx="719137" cy="647700"/>
          </a:xfrm>
          <a:prstGeom prst="line">
            <a:avLst/>
          </a:prstGeom>
          <a:noFill/>
          <a:ln w="28575">
            <a:solidFill>
              <a:srgbClr val="333399"/>
            </a:solidFill>
            <a:round/>
            <a:headEnd/>
            <a:tailEnd/>
          </a:ln>
          <a:effectLst/>
        </p:spPr>
        <p:txBody>
          <a:bodyPr/>
          <a:lstStyle/>
          <a:p>
            <a:endParaRPr lang="zh-CN" altLang="en-US"/>
          </a:p>
        </p:txBody>
      </p:sp>
      <p:sp>
        <p:nvSpPr>
          <p:cNvPr id="650339" name="Line 99"/>
          <p:cNvSpPr>
            <a:spLocks noChangeShapeType="1"/>
          </p:cNvSpPr>
          <p:nvPr/>
        </p:nvSpPr>
        <p:spPr bwMode="auto">
          <a:xfrm>
            <a:off x="2124075" y="4772025"/>
            <a:ext cx="1398588" cy="1588"/>
          </a:xfrm>
          <a:prstGeom prst="line">
            <a:avLst/>
          </a:prstGeom>
          <a:noFill/>
          <a:ln w="28575">
            <a:solidFill>
              <a:srgbClr val="333399"/>
            </a:solidFill>
            <a:round/>
            <a:headEnd/>
            <a:tailEnd/>
          </a:ln>
        </p:spPr>
        <p:txBody>
          <a:bodyPr/>
          <a:lstStyle/>
          <a:p>
            <a:endParaRPr lang="zh-CN" altLang="en-US"/>
          </a:p>
        </p:txBody>
      </p:sp>
      <p:grpSp>
        <p:nvGrpSpPr>
          <p:cNvPr id="650340" name="Group 100"/>
          <p:cNvGrpSpPr>
            <a:grpSpLocks/>
          </p:cNvGrpSpPr>
          <p:nvPr/>
        </p:nvGrpSpPr>
        <p:grpSpPr bwMode="auto">
          <a:xfrm>
            <a:off x="3375025" y="4576763"/>
            <a:ext cx="560388" cy="374650"/>
            <a:chOff x="2154" y="3033"/>
            <a:chExt cx="309" cy="192"/>
          </a:xfrm>
        </p:grpSpPr>
        <p:sp>
          <p:nvSpPr>
            <p:cNvPr id="650341" name="Oval 10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50342" name="Rectangle 102"/>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50343" name="Rectangle 103"/>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50344" name="Oval 10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50345" name="Group 105"/>
            <p:cNvGrpSpPr>
              <a:grpSpLocks/>
            </p:cNvGrpSpPr>
            <p:nvPr/>
          </p:nvGrpSpPr>
          <p:grpSpPr bwMode="auto">
            <a:xfrm>
              <a:off x="2201" y="3046"/>
              <a:ext cx="214" cy="86"/>
              <a:chOff x="2201" y="3046"/>
              <a:chExt cx="214" cy="86"/>
            </a:xfrm>
          </p:grpSpPr>
          <p:grpSp>
            <p:nvGrpSpPr>
              <p:cNvPr id="650346" name="Group 106"/>
              <p:cNvGrpSpPr>
                <a:grpSpLocks/>
              </p:cNvGrpSpPr>
              <p:nvPr/>
            </p:nvGrpSpPr>
            <p:grpSpPr bwMode="auto">
              <a:xfrm>
                <a:off x="2201" y="3046"/>
                <a:ext cx="212" cy="84"/>
                <a:chOff x="2201" y="3046"/>
                <a:chExt cx="212" cy="84"/>
              </a:xfrm>
            </p:grpSpPr>
            <p:sp>
              <p:nvSpPr>
                <p:cNvPr id="650347" name="Freeform 107"/>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50348" name="Freeform 108"/>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50349" name="Freeform 109"/>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50350" name="Freeform 110"/>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50351" name="Freeform 111"/>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50352" name="Freeform 112"/>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50353" name="Freeform 113"/>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sp>
              <p:nvSpPr>
                <p:cNvPr id="650354" name="Freeform 114"/>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grpSp>
          <p:grpSp>
            <p:nvGrpSpPr>
              <p:cNvPr id="650355" name="Group 115"/>
              <p:cNvGrpSpPr>
                <a:grpSpLocks/>
              </p:cNvGrpSpPr>
              <p:nvPr/>
            </p:nvGrpSpPr>
            <p:grpSpPr bwMode="auto">
              <a:xfrm>
                <a:off x="2203" y="3048"/>
                <a:ext cx="212" cy="84"/>
                <a:chOff x="2203" y="3048"/>
                <a:chExt cx="212" cy="84"/>
              </a:xfrm>
            </p:grpSpPr>
            <p:sp>
              <p:nvSpPr>
                <p:cNvPr id="650356" name="Freeform 116"/>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50357" name="Freeform 117"/>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50358" name="Freeform 118"/>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50359" name="Freeform 119"/>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50360" name="Freeform 120"/>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50361" name="Freeform 121"/>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50362" name="Freeform 122"/>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sp>
              <p:nvSpPr>
                <p:cNvPr id="650363" name="Freeform 123"/>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grpSp>
        </p:grpSp>
        <p:sp>
          <p:nvSpPr>
            <p:cNvPr id="650364" name="Line 124"/>
            <p:cNvSpPr>
              <a:spLocks noChangeShapeType="1"/>
            </p:cNvSpPr>
            <p:nvPr/>
          </p:nvSpPr>
          <p:spPr bwMode="auto">
            <a:xfrm>
              <a:off x="2154" y="3088"/>
              <a:ext cx="1" cy="80"/>
            </a:xfrm>
            <a:prstGeom prst="line">
              <a:avLst/>
            </a:prstGeom>
            <a:noFill/>
            <a:ln w="3175">
              <a:solidFill>
                <a:srgbClr val="AAE6FF"/>
              </a:solidFill>
              <a:round/>
              <a:headEnd/>
              <a:tailEnd/>
            </a:ln>
          </p:spPr>
          <p:txBody>
            <a:bodyPr/>
            <a:lstStyle/>
            <a:p>
              <a:endParaRPr lang="zh-CN" altLang="en-US"/>
            </a:p>
          </p:txBody>
        </p:sp>
        <p:sp>
          <p:nvSpPr>
            <p:cNvPr id="650365" name="Line 125"/>
            <p:cNvSpPr>
              <a:spLocks noChangeShapeType="1"/>
            </p:cNvSpPr>
            <p:nvPr/>
          </p:nvSpPr>
          <p:spPr bwMode="auto">
            <a:xfrm>
              <a:off x="2462" y="3088"/>
              <a:ext cx="1" cy="80"/>
            </a:xfrm>
            <a:prstGeom prst="line">
              <a:avLst/>
            </a:prstGeom>
            <a:noFill/>
            <a:ln w="3175">
              <a:solidFill>
                <a:srgbClr val="AAE6FF"/>
              </a:solidFill>
              <a:round/>
              <a:headEnd/>
              <a:tailEnd/>
            </a:ln>
          </p:spPr>
          <p:txBody>
            <a:bodyPr/>
            <a:lstStyle/>
            <a:p>
              <a:endParaRPr lang="zh-CN" altLang="en-US"/>
            </a:p>
          </p:txBody>
        </p:sp>
      </p:grpSp>
      <p:grpSp>
        <p:nvGrpSpPr>
          <p:cNvPr id="650366" name="Group 126"/>
          <p:cNvGrpSpPr>
            <a:grpSpLocks/>
          </p:cNvGrpSpPr>
          <p:nvPr/>
        </p:nvGrpSpPr>
        <p:grpSpPr bwMode="auto">
          <a:xfrm>
            <a:off x="1139825" y="3363913"/>
            <a:ext cx="514350" cy="517525"/>
            <a:chOff x="921" y="2412"/>
            <a:chExt cx="284" cy="265"/>
          </a:xfrm>
        </p:grpSpPr>
        <p:grpSp>
          <p:nvGrpSpPr>
            <p:cNvPr id="650367" name="Group 127"/>
            <p:cNvGrpSpPr>
              <a:grpSpLocks/>
            </p:cNvGrpSpPr>
            <p:nvPr/>
          </p:nvGrpSpPr>
          <p:grpSpPr bwMode="auto">
            <a:xfrm>
              <a:off x="928" y="2417"/>
              <a:ext cx="277" cy="260"/>
              <a:chOff x="928" y="2417"/>
              <a:chExt cx="277" cy="260"/>
            </a:xfrm>
          </p:grpSpPr>
          <p:sp>
            <p:nvSpPr>
              <p:cNvPr id="650368" name="Freeform 128"/>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50369" name="Freeform 129"/>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50370" name="Freeform 130"/>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50371" name="Freeform 131"/>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50372" name="Rectangle 132"/>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650373" name="Rectangle 133"/>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650374" name="Rectangle 134"/>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650375" name="Line 135"/>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650376" name="Group 136"/>
              <p:cNvGrpSpPr>
                <a:grpSpLocks/>
              </p:cNvGrpSpPr>
              <p:nvPr/>
            </p:nvGrpSpPr>
            <p:grpSpPr bwMode="auto">
              <a:xfrm>
                <a:off x="928" y="2639"/>
                <a:ext cx="277" cy="38"/>
                <a:chOff x="928" y="2639"/>
                <a:chExt cx="277" cy="38"/>
              </a:xfrm>
            </p:grpSpPr>
            <p:sp>
              <p:nvSpPr>
                <p:cNvPr id="650377" name="Freeform 137"/>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50378" name="Freeform 138"/>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50379" name="Rectangle 139"/>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650380" name="Group 140"/>
            <p:cNvGrpSpPr>
              <a:grpSpLocks/>
            </p:cNvGrpSpPr>
            <p:nvPr/>
          </p:nvGrpSpPr>
          <p:grpSpPr bwMode="auto">
            <a:xfrm>
              <a:off x="921" y="2412"/>
              <a:ext cx="277" cy="261"/>
              <a:chOff x="921" y="2412"/>
              <a:chExt cx="277" cy="261"/>
            </a:xfrm>
          </p:grpSpPr>
          <p:sp>
            <p:nvSpPr>
              <p:cNvPr id="650381" name="Freeform 141"/>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50382" name="Freeform 142"/>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50383" name="Freeform 143"/>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50384" name="Freeform 144"/>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50385" name="Rectangle 145"/>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650386" name="Rectangle 146"/>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650387" name="Rectangle 147"/>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650388" name="Line 148"/>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650389" name="Group 149"/>
              <p:cNvGrpSpPr>
                <a:grpSpLocks/>
              </p:cNvGrpSpPr>
              <p:nvPr/>
            </p:nvGrpSpPr>
            <p:grpSpPr bwMode="auto">
              <a:xfrm>
                <a:off x="921" y="2635"/>
                <a:ext cx="277" cy="38"/>
                <a:chOff x="921" y="2635"/>
                <a:chExt cx="277" cy="38"/>
              </a:xfrm>
            </p:grpSpPr>
            <p:sp>
              <p:nvSpPr>
                <p:cNvPr id="650390" name="Freeform 150"/>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50391" name="Freeform 151"/>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50392" name="Rectangle 152"/>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grpSp>
        <p:nvGrpSpPr>
          <p:cNvPr id="650393" name="Group 153"/>
          <p:cNvGrpSpPr>
            <a:grpSpLocks/>
          </p:cNvGrpSpPr>
          <p:nvPr/>
        </p:nvGrpSpPr>
        <p:grpSpPr bwMode="auto">
          <a:xfrm>
            <a:off x="1277938" y="4073525"/>
            <a:ext cx="511175" cy="517525"/>
            <a:chOff x="997" y="2775"/>
            <a:chExt cx="282" cy="265"/>
          </a:xfrm>
        </p:grpSpPr>
        <p:grpSp>
          <p:nvGrpSpPr>
            <p:cNvPr id="650394" name="Group 154"/>
            <p:cNvGrpSpPr>
              <a:grpSpLocks/>
            </p:cNvGrpSpPr>
            <p:nvPr/>
          </p:nvGrpSpPr>
          <p:grpSpPr bwMode="auto">
            <a:xfrm>
              <a:off x="1004" y="2779"/>
              <a:ext cx="275" cy="261"/>
              <a:chOff x="1004" y="2779"/>
              <a:chExt cx="275" cy="261"/>
            </a:xfrm>
          </p:grpSpPr>
          <p:sp>
            <p:nvSpPr>
              <p:cNvPr id="650395" name="Freeform 155"/>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50396" name="Freeform 156"/>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50397" name="Freeform 157"/>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50398" name="Freeform 158"/>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50399" name="Rectangle 159"/>
              <p:cNvSpPr>
                <a:spLocks noChangeArrowheads="1"/>
              </p:cNvSpPr>
              <p:nvPr/>
            </p:nvSpPr>
            <p:spPr bwMode="auto">
              <a:xfrm>
                <a:off x="1050" y="2797"/>
                <a:ext cx="183" cy="132"/>
              </a:xfrm>
              <a:prstGeom prst="rect">
                <a:avLst/>
              </a:prstGeom>
              <a:solidFill>
                <a:srgbClr val="000000"/>
              </a:solidFill>
              <a:ln w="9525">
                <a:noFill/>
                <a:miter lim="800000"/>
                <a:headEnd/>
                <a:tailEnd/>
              </a:ln>
            </p:spPr>
            <p:txBody>
              <a:bodyPr/>
              <a:lstStyle/>
              <a:p>
                <a:endParaRPr lang="zh-CN" altLang="en-US"/>
              </a:p>
            </p:txBody>
          </p:sp>
          <p:sp>
            <p:nvSpPr>
              <p:cNvPr id="650400" name="Rectangle 160"/>
              <p:cNvSpPr>
                <a:spLocks noChangeArrowheads="1"/>
              </p:cNvSpPr>
              <p:nvPr/>
            </p:nvSpPr>
            <p:spPr bwMode="auto">
              <a:xfrm>
                <a:off x="1013" y="2938"/>
                <a:ext cx="258" cy="59"/>
              </a:xfrm>
              <a:prstGeom prst="rect">
                <a:avLst/>
              </a:prstGeom>
              <a:solidFill>
                <a:srgbClr val="000000"/>
              </a:solidFill>
              <a:ln w="9525">
                <a:noFill/>
                <a:miter lim="800000"/>
                <a:headEnd/>
                <a:tailEnd/>
              </a:ln>
            </p:spPr>
            <p:txBody>
              <a:bodyPr/>
              <a:lstStyle/>
              <a:p>
                <a:endParaRPr lang="zh-CN" altLang="en-US"/>
              </a:p>
            </p:txBody>
          </p:sp>
          <p:sp>
            <p:nvSpPr>
              <p:cNvPr id="650401" name="Rectangle 161"/>
              <p:cNvSpPr>
                <a:spLocks noChangeArrowheads="1"/>
              </p:cNvSpPr>
              <p:nvPr/>
            </p:nvSpPr>
            <p:spPr bwMode="auto">
              <a:xfrm>
                <a:off x="1067" y="2813"/>
                <a:ext cx="149" cy="101"/>
              </a:xfrm>
              <a:prstGeom prst="rect">
                <a:avLst/>
              </a:prstGeom>
              <a:solidFill>
                <a:srgbClr val="000000"/>
              </a:solidFill>
              <a:ln w="9525">
                <a:noFill/>
                <a:miter lim="800000"/>
                <a:headEnd/>
                <a:tailEnd/>
              </a:ln>
            </p:spPr>
            <p:txBody>
              <a:bodyPr/>
              <a:lstStyle/>
              <a:p>
                <a:endParaRPr lang="zh-CN" altLang="en-US"/>
              </a:p>
            </p:txBody>
          </p:sp>
          <p:sp>
            <p:nvSpPr>
              <p:cNvPr id="650402" name="Line 162"/>
              <p:cNvSpPr>
                <a:spLocks noChangeShapeType="1"/>
              </p:cNvSpPr>
              <p:nvPr/>
            </p:nvSpPr>
            <p:spPr bwMode="auto">
              <a:xfrm flipH="1">
                <a:off x="1189" y="2961"/>
                <a:ext cx="61" cy="1"/>
              </a:xfrm>
              <a:prstGeom prst="line">
                <a:avLst/>
              </a:prstGeom>
              <a:noFill/>
              <a:ln w="7938">
                <a:solidFill>
                  <a:srgbClr val="000000"/>
                </a:solidFill>
                <a:round/>
                <a:headEnd/>
                <a:tailEnd/>
              </a:ln>
            </p:spPr>
            <p:txBody>
              <a:bodyPr/>
              <a:lstStyle/>
              <a:p>
                <a:endParaRPr lang="zh-CN" altLang="en-US"/>
              </a:p>
            </p:txBody>
          </p:sp>
          <p:grpSp>
            <p:nvGrpSpPr>
              <p:cNvPr id="650403" name="Group 163"/>
              <p:cNvGrpSpPr>
                <a:grpSpLocks/>
              </p:cNvGrpSpPr>
              <p:nvPr/>
            </p:nvGrpSpPr>
            <p:grpSpPr bwMode="auto">
              <a:xfrm>
                <a:off x="1004" y="3002"/>
                <a:ext cx="275" cy="38"/>
                <a:chOff x="1004" y="3002"/>
                <a:chExt cx="275" cy="38"/>
              </a:xfrm>
            </p:grpSpPr>
            <p:sp>
              <p:nvSpPr>
                <p:cNvPr id="650404" name="Freeform 164"/>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50405" name="Freeform 165"/>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50406" name="Rectangle 166"/>
                <p:cNvSpPr>
                  <a:spLocks noChangeArrowheads="1"/>
                </p:cNvSpPr>
                <p:nvPr/>
              </p:nvSpPr>
              <p:spPr bwMode="auto">
                <a:xfrm>
                  <a:off x="1006" y="3029"/>
                  <a:ext cx="271" cy="11"/>
                </a:xfrm>
                <a:prstGeom prst="rect">
                  <a:avLst/>
                </a:prstGeom>
                <a:solidFill>
                  <a:srgbClr val="000000"/>
                </a:solidFill>
                <a:ln w="9525">
                  <a:noFill/>
                  <a:miter lim="800000"/>
                  <a:headEnd/>
                  <a:tailEnd/>
                </a:ln>
              </p:spPr>
              <p:txBody>
                <a:bodyPr/>
                <a:lstStyle/>
                <a:p>
                  <a:endParaRPr lang="zh-CN" altLang="en-US"/>
                </a:p>
              </p:txBody>
            </p:sp>
          </p:grpSp>
        </p:grpSp>
        <p:grpSp>
          <p:nvGrpSpPr>
            <p:cNvPr id="650407" name="Group 167"/>
            <p:cNvGrpSpPr>
              <a:grpSpLocks/>
            </p:cNvGrpSpPr>
            <p:nvPr/>
          </p:nvGrpSpPr>
          <p:grpSpPr bwMode="auto">
            <a:xfrm>
              <a:off x="997" y="2775"/>
              <a:ext cx="275" cy="260"/>
              <a:chOff x="997" y="2775"/>
              <a:chExt cx="275" cy="260"/>
            </a:xfrm>
          </p:grpSpPr>
          <p:sp>
            <p:nvSpPr>
              <p:cNvPr id="650408" name="Freeform 168"/>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50409" name="Freeform 169"/>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50410" name="Freeform 170"/>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50411" name="Freeform 171"/>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50412" name="Rectangle 172"/>
              <p:cNvSpPr>
                <a:spLocks noChangeArrowheads="1"/>
              </p:cNvSpPr>
              <p:nvPr/>
            </p:nvSpPr>
            <p:spPr bwMode="auto">
              <a:xfrm>
                <a:off x="1043" y="2792"/>
                <a:ext cx="184" cy="132"/>
              </a:xfrm>
              <a:prstGeom prst="rect">
                <a:avLst/>
              </a:prstGeom>
              <a:solidFill>
                <a:srgbClr val="B7B79D"/>
              </a:solidFill>
              <a:ln w="9525">
                <a:noFill/>
                <a:miter lim="800000"/>
                <a:headEnd/>
                <a:tailEnd/>
              </a:ln>
            </p:spPr>
            <p:txBody>
              <a:bodyPr/>
              <a:lstStyle/>
              <a:p>
                <a:endParaRPr lang="zh-CN" altLang="en-US"/>
              </a:p>
            </p:txBody>
          </p:sp>
          <p:sp>
            <p:nvSpPr>
              <p:cNvPr id="650413" name="Rectangle 173"/>
              <p:cNvSpPr>
                <a:spLocks noChangeArrowheads="1"/>
              </p:cNvSpPr>
              <p:nvPr/>
            </p:nvSpPr>
            <p:spPr bwMode="auto">
              <a:xfrm>
                <a:off x="1006" y="2934"/>
                <a:ext cx="258" cy="58"/>
              </a:xfrm>
              <a:prstGeom prst="rect">
                <a:avLst/>
              </a:prstGeom>
              <a:solidFill>
                <a:srgbClr val="B7B79D"/>
              </a:solidFill>
              <a:ln w="9525">
                <a:noFill/>
                <a:miter lim="800000"/>
                <a:headEnd/>
                <a:tailEnd/>
              </a:ln>
            </p:spPr>
            <p:txBody>
              <a:bodyPr/>
              <a:lstStyle/>
              <a:p>
                <a:endParaRPr lang="zh-CN" altLang="en-US"/>
              </a:p>
            </p:txBody>
          </p:sp>
          <p:sp>
            <p:nvSpPr>
              <p:cNvPr id="650414" name="Rectangle 174"/>
              <p:cNvSpPr>
                <a:spLocks noChangeArrowheads="1"/>
              </p:cNvSpPr>
              <p:nvPr/>
            </p:nvSpPr>
            <p:spPr bwMode="auto">
              <a:xfrm>
                <a:off x="1060" y="2808"/>
                <a:ext cx="150" cy="102"/>
              </a:xfrm>
              <a:prstGeom prst="rect">
                <a:avLst/>
              </a:prstGeom>
              <a:solidFill>
                <a:srgbClr val="FFFFFF"/>
              </a:solidFill>
              <a:ln w="9525">
                <a:noFill/>
                <a:miter lim="800000"/>
                <a:headEnd/>
                <a:tailEnd/>
              </a:ln>
            </p:spPr>
            <p:txBody>
              <a:bodyPr/>
              <a:lstStyle/>
              <a:p>
                <a:endParaRPr lang="zh-CN" altLang="en-US"/>
              </a:p>
            </p:txBody>
          </p:sp>
          <p:sp>
            <p:nvSpPr>
              <p:cNvPr id="650415" name="Line 175"/>
              <p:cNvSpPr>
                <a:spLocks noChangeShapeType="1"/>
              </p:cNvSpPr>
              <p:nvPr/>
            </p:nvSpPr>
            <p:spPr bwMode="auto">
              <a:xfrm flipH="1">
                <a:off x="1182" y="2956"/>
                <a:ext cx="62" cy="1"/>
              </a:xfrm>
              <a:prstGeom prst="line">
                <a:avLst/>
              </a:prstGeom>
              <a:noFill/>
              <a:ln w="7938">
                <a:solidFill>
                  <a:srgbClr val="000000"/>
                </a:solidFill>
                <a:round/>
                <a:headEnd/>
                <a:tailEnd/>
              </a:ln>
            </p:spPr>
            <p:txBody>
              <a:bodyPr/>
              <a:lstStyle/>
              <a:p>
                <a:endParaRPr lang="zh-CN" altLang="en-US"/>
              </a:p>
            </p:txBody>
          </p:sp>
          <p:grpSp>
            <p:nvGrpSpPr>
              <p:cNvPr id="650416" name="Group 176"/>
              <p:cNvGrpSpPr>
                <a:grpSpLocks/>
              </p:cNvGrpSpPr>
              <p:nvPr/>
            </p:nvGrpSpPr>
            <p:grpSpPr bwMode="auto">
              <a:xfrm>
                <a:off x="997" y="2997"/>
                <a:ext cx="275" cy="38"/>
                <a:chOff x="997" y="2997"/>
                <a:chExt cx="275" cy="38"/>
              </a:xfrm>
            </p:grpSpPr>
            <p:sp>
              <p:nvSpPr>
                <p:cNvPr id="650417" name="Freeform 177"/>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50418" name="Freeform 178"/>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50419" name="Rectangle 179"/>
                <p:cNvSpPr>
                  <a:spLocks noChangeArrowheads="1"/>
                </p:cNvSpPr>
                <p:nvPr/>
              </p:nvSpPr>
              <p:spPr bwMode="auto">
                <a:xfrm>
                  <a:off x="999" y="3024"/>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50420" name="Group 180"/>
          <p:cNvGrpSpPr>
            <a:grpSpLocks/>
          </p:cNvGrpSpPr>
          <p:nvPr/>
        </p:nvGrpSpPr>
        <p:grpSpPr bwMode="auto">
          <a:xfrm>
            <a:off x="539750" y="4603750"/>
            <a:ext cx="511175" cy="517525"/>
            <a:chOff x="590" y="3047"/>
            <a:chExt cx="282" cy="265"/>
          </a:xfrm>
        </p:grpSpPr>
        <p:grpSp>
          <p:nvGrpSpPr>
            <p:cNvPr id="650421" name="Group 181"/>
            <p:cNvGrpSpPr>
              <a:grpSpLocks/>
            </p:cNvGrpSpPr>
            <p:nvPr/>
          </p:nvGrpSpPr>
          <p:grpSpPr bwMode="auto">
            <a:xfrm>
              <a:off x="596" y="3051"/>
              <a:ext cx="276" cy="261"/>
              <a:chOff x="596" y="3051"/>
              <a:chExt cx="276" cy="261"/>
            </a:xfrm>
          </p:grpSpPr>
          <p:sp>
            <p:nvSpPr>
              <p:cNvPr id="650422" name="Freeform 182"/>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50423" name="Freeform 183"/>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50424" name="Freeform 184"/>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50425" name="Freeform 185"/>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50426" name="Rectangle 186"/>
              <p:cNvSpPr>
                <a:spLocks noChangeArrowheads="1"/>
              </p:cNvSpPr>
              <p:nvPr/>
            </p:nvSpPr>
            <p:spPr bwMode="auto">
              <a:xfrm>
                <a:off x="642" y="3069"/>
                <a:ext cx="184" cy="132"/>
              </a:xfrm>
              <a:prstGeom prst="rect">
                <a:avLst/>
              </a:prstGeom>
              <a:solidFill>
                <a:srgbClr val="000000"/>
              </a:solidFill>
              <a:ln w="9525">
                <a:noFill/>
                <a:miter lim="800000"/>
                <a:headEnd/>
                <a:tailEnd/>
              </a:ln>
            </p:spPr>
            <p:txBody>
              <a:bodyPr/>
              <a:lstStyle/>
              <a:p>
                <a:endParaRPr lang="zh-CN" altLang="en-US"/>
              </a:p>
            </p:txBody>
          </p:sp>
          <p:sp>
            <p:nvSpPr>
              <p:cNvPr id="650427" name="Rectangle 187"/>
              <p:cNvSpPr>
                <a:spLocks noChangeArrowheads="1"/>
              </p:cNvSpPr>
              <p:nvPr/>
            </p:nvSpPr>
            <p:spPr bwMode="auto">
              <a:xfrm>
                <a:off x="605" y="3210"/>
                <a:ext cx="258" cy="59"/>
              </a:xfrm>
              <a:prstGeom prst="rect">
                <a:avLst/>
              </a:prstGeom>
              <a:solidFill>
                <a:srgbClr val="000000"/>
              </a:solidFill>
              <a:ln w="9525">
                <a:noFill/>
                <a:miter lim="800000"/>
                <a:headEnd/>
                <a:tailEnd/>
              </a:ln>
            </p:spPr>
            <p:txBody>
              <a:bodyPr/>
              <a:lstStyle/>
              <a:p>
                <a:endParaRPr lang="zh-CN" altLang="en-US"/>
              </a:p>
            </p:txBody>
          </p:sp>
          <p:sp>
            <p:nvSpPr>
              <p:cNvPr id="650428" name="Rectangle 188"/>
              <p:cNvSpPr>
                <a:spLocks noChangeArrowheads="1"/>
              </p:cNvSpPr>
              <p:nvPr/>
            </p:nvSpPr>
            <p:spPr bwMode="auto">
              <a:xfrm>
                <a:off x="659" y="3085"/>
                <a:ext cx="150" cy="101"/>
              </a:xfrm>
              <a:prstGeom prst="rect">
                <a:avLst/>
              </a:prstGeom>
              <a:solidFill>
                <a:srgbClr val="000000"/>
              </a:solidFill>
              <a:ln w="9525">
                <a:noFill/>
                <a:miter lim="800000"/>
                <a:headEnd/>
                <a:tailEnd/>
              </a:ln>
            </p:spPr>
            <p:txBody>
              <a:bodyPr/>
              <a:lstStyle/>
              <a:p>
                <a:endParaRPr lang="zh-CN" altLang="en-US"/>
              </a:p>
            </p:txBody>
          </p:sp>
          <p:sp>
            <p:nvSpPr>
              <p:cNvPr id="650429" name="Line 189"/>
              <p:cNvSpPr>
                <a:spLocks noChangeShapeType="1"/>
              </p:cNvSpPr>
              <p:nvPr/>
            </p:nvSpPr>
            <p:spPr bwMode="auto">
              <a:xfrm flipH="1">
                <a:off x="782" y="3233"/>
                <a:ext cx="61" cy="1"/>
              </a:xfrm>
              <a:prstGeom prst="line">
                <a:avLst/>
              </a:prstGeom>
              <a:noFill/>
              <a:ln w="7938">
                <a:solidFill>
                  <a:srgbClr val="000000"/>
                </a:solidFill>
                <a:round/>
                <a:headEnd/>
                <a:tailEnd/>
              </a:ln>
            </p:spPr>
            <p:txBody>
              <a:bodyPr/>
              <a:lstStyle/>
              <a:p>
                <a:endParaRPr lang="zh-CN" altLang="en-US"/>
              </a:p>
            </p:txBody>
          </p:sp>
          <p:grpSp>
            <p:nvGrpSpPr>
              <p:cNvPr id="650430" name="Group 190"/>
              <p:cNvGrpSpPr>
                <a:grpSpLocks/>
              </p:cNvGrpSpPr>
              <p:nvPr/>
            </p:nvGrpSpPr>
            <p:grpSpPr bwMode="auto">
              <a:xfrm>
                <a:off x="596" y="3274"/>
                <a:ext cx="276" cy="38"/>
                <a:chOff x="596" y="3274"/>
                <a:chExt cx="276" cy="38"/>
              </a:xfrm>
            </p:grpSpPr>
            <p:sp>
              <p:nvSpPr>
                <p:cNvPr id="650431" name="Freeform 191"/>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50432" name="Freeform 192"/>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50433" name="Rectangle 193"/>
                <p:cNvSpPr>
                  <a:spLocks noChangeArrowheads="1"/>
                </p:cNvSpPr>
                <p:nvPr/>
              </p:nvSpPr>
              <p:spPr bwMode="auto">
                <a:xfrm>
                  <a:off x="598" y="3301"/>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50434" name="Group 194"/>
            <p:cNvGrpSpPr>
              <a:grpSpLocks/>
            </p:cNvGrpSpPr>
            <p:nvPr/>
          </p:nvGrpSpPr>
          <p:grpSpPr bwMode="auto">
            <a:xfrm>
              <a:off x="590" y="3047"/>
              <a:ext cx="275" cy="260"/>
              <a:chOff x="590" y="3047"/>
              <a:chExt cx="275" cy="260"/>
            </a:xfrm>
          </p:grpSpPr>
          <p:sp>
            <p:nvSpPr>
              <p:cNvPr id="650435" name="Freeform 195"/>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50436" name="Freeform 196"/>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50437" name="Freeform 197"/>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50438" name="Freeform 198"/>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50439" name="Rectangle 199"/>
              <p:cNvSpPr>
                <a:spLocks noChangeArrowheads="1"/>
              </p:cNvSpPr>
              <p:nvPr/>
            </p:nvSpPr>
            <p:spPr bwMode="auto">
              <a:xfrm>
                <a:off x="636" y="3064"/>
                <a:ext cx="183" cy="132"/>
              </a:xfrm>
              <a:prstGeom prst="rect">
                <a:avLst/>
              </a:prstGeom>
              <a:solidFill>
                <a:srgbClr val="B7B79D"/>
              </a:solidFill>
              <a:ln w="9525">
                <a:noFill/>
                <a:miter lim="800000"/>
                <a:headEnd/>
                <a:tailEnd/>
              </a:ln>
            </p:spPr>
            <p:txBody>
              <a:bodyPr/>
              <a:lstStyle/>
              <a:p>
                <a:endParaRPr lang="zh-CN" altLang="en-US"/>
              </a:p>
            </p:txBody>
          </p:sp>
          <p:sp>
            <p:nvSpPr>
              <p:cNvPr id="650440" name="Rectangle 200"/>
              <p:cNvSpPr>
                <a:spLocks noChangeArrowheads="1"/>
              </p:cNvSpPr>
              <p:nvPr/>
            </p:nvSpPr>
            <p:spPr bwMode="auto">
              <a:xfrm>
                <a:off x="598" y="3206"/>
                <a:ext cx="258" cy="58"/>
              </a:xfrm>
              <a:prstGeom prst="rect">
                <a:avLst/>
              </a:prstGeom>
              <a:solidFill>
                <a:srgbClr val="B7B79D"/>
              </a:solidFill>
              <a:ln w="9525">
                <a:noFill/>
                <a:miter lim="800000"/>
                <a:headEnd/>
                <a:tailEnd/>
              </a:ln>
            </p:spPr>
            <p:txBody>
              <a:bodyPr/>
              <a:lstStyle/>
              <a:p>
                <a:endParaRPr lang="zh-CN" altLang="en-US"/>
              </a:p>
            </p:txBody>
          </p:sp>
          <p:sp>
            <p:nvSpPr>
              <p:cNvPr id="650441" name="Rectangle 201"/>
              <p:cNvSpPr>
                <a:spLocks noChangeArrowheads="1"/>
              </p:cNvSpPr>
              <p:nvPr/>
            </p:nvSpPr>
            <p:spPr bwMode="auto">
              <a:xfrm>
                <a:off x="653" y="3080"/>
                <a:ext cx="149" cy="102"/>
              </a:xfrm>
              <a:prstGeom prst="rect">
                <a:avLst/>
              </a:prstGeom>
              <a:solidFill>
                <a:srgbClr val="FFFFFF"/>
              </a:solidFill>
              <a:ln w="9525">
                <a:noFill/>
                <a:miter lim="800000"/>
                <a:headEnd/>
                <a:tailEnd/>
              </a:ln>
            </p:spPr>
            <p:txBody>
              <a:bodyPr/>
              <a:lstStyle/>
              <a:p>
                <a:endParaRPr lang="zh-CN" altLang="en-US"/>
              </a:p>
            </p:txBody>
          </p:sp>
          <p:sp>
            <p:nvSpPr>
              <p:cNvPr id="650442" name="Line 202"/>
              <p:cNvSpPr>
                <a:spLocks noChangeShapeType="1"/>
              </p:cNvSpPr>
              <p:nvPr/>
            </p:nvSpPr>
            <p:spPr bwMode="auto">
              <a:xfrm flipH="1">
                <a:off x="775" y="3228"/>
                <a:ext cx="61" cy="1"/>
              </a:xfrm>
              <a:prstGeom prst="line">
                <a:avLst/>
              </a:prstGeom>
              <a:noFill/>
              <a:ln w="7938">
                <a:solidFill>
                  <a:srgbClr val="000000"/>
                </a:solidFill>
                <a:round/>
                <a:headEnd/>
                <a:tailEnd/>
              </a:ln>
            </p:spPr>
            <p:txBody>
              <a:bodyPr/>
              <a:lstStyle/>
              <a:p>
                <a:endParaRPr lang="zh-CN" altLang="en-US"/>
              </a:p>
            </p:txBody>
          </p:sp>
          <p:grpSp>
            <p:nvGrpSpPr>
              <p:cNvPr id="650443" name="Group 203"/>
              <p:cNvGrpSpPr>
                <a:grpSpLocks/>
              </p:cNvGrpSpPr>
              <p:nvPr/>
            </p:nvGrpSpPr>
            <p:grpSpPr bwMode="auto">
              <a:xfrm>
                <a:off x="590" y="3269"/>
                <a:ext cx="275" cy="38"/>
                <a:chOff x="590" y="3269"/>
                <a:chExt cx="275" cy="38"/>
              </a:xfrm>
            </p:grpSpPr>
            <p:sp>
              <p:nvSpPr>
                <p:cNvPr id="650444" name="Freeform 204"/>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50445" name="Freeform 205"/>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50446" name="Rectangle 206"/>
                <p:cNvSpPr>
                  <a:spLocks noChangeArrowheads="1"/>
                </p:cNvSpPr>
                <p:nvPr/>
              </p:nvSpPr>
              <p:spPr bwMode="auto">
                <a:xfrm>
                  <a:off x="591" y="3296"/>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50447" name="Group 207"/>
          <p:cNvGrpSpPr>
            <a:grpSpLocks/>
          </p:cNvGrpSpPr>
          <p:nvPr/>
        </p:nvGrpSpPr>
        <p:grpSpPr bwMode="auto">
          <a:xfrm>
            <a:off x="1112838" y="5226050"/>
            <a:ext cx="509587" cy="517525"/>
            <a:chOff x="906" y="3365"/>
            <a:chExt cx="281" cy="265"/>
          </a:xfrm>
        </p:grpSpPr>
        <p:grpSp>
          <p:nvGrpSpPr>
            <p:cNvPr id="650448" name="Group 208"/>
            <p:cNvGrpSpPr>
              <a:grpSpLocks/>
            </p:cNvGrpSpPr>
            <p:nvPr/>
          </p:nvGrpSpPr>
          <p:grpSpPr bwMode="auto">
            <a:xfrm>
              <a:off x="912" y="3369"/>
              <a:ext cx="275" cy="261"/>
              <a:chOff x="912" y="3369"/>
              <a:chExt cx="275" cy="261"/>
            </a:xfrm>
          </p:grpSpPr>
          <p:sp>
            <p:nvSpPr>
              <p:cNvPr id="650449" name="Freeform 209"/>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50450" name="Freeform 210"/>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50451" name="Freeform 211"/>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50452" name="Freeform 212"/>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50453" name="Rectangle 213"/>
              <p:cNvSpPr>
                <a:spLocks noChangeArrowheads="1"/>
              </p:cNvSpPr>
              <p:nvPr/>
            </p:nvSpPr>
            <p:spPr bwMode="auto">
              <a:xfrm>
                <a:off x="958" y="3387"/>
                <a:ext cx="184" cy="132"/>
              </a:xfrm>
              <a:prstGeom prst="rect">
                <a:avLst/>
              </a:prstGeom>
              <a:solidFill>
                <a:srgbClr val="000000"/>
              </a:solidFill>
              <a:ln w="9525">
                <a:noFill/>
                <a:miter lim="800000"/>
                <a:headEnd/>
                <a:tailEnd/>
              </a:ln>
            </p:spPr>
            <p:txBody>
              <a:bodyPr/>
              <a:lstStyle/>
              <a:p>
                <a:endParaRPr lang="zh-CN" altLang="en-US"/>
              </a:p>
            </p:txBody>
          </p:sp>
          <p:sp>
            <p:nvSpPr>
              <p:cNvPr id="650454" name="Rectangle 214"/>
              <p:cNvSpPr>
                <a:spLocks noChangeArrowheads="1"/>
              </p:cNvSpPr>
              <p:nvPr/>
            </p:nvSpPr>
            <p:spPr bwMode="auto">
              <a:xfrm>
                <a:off x="921" y="3528"/>
                <a:ext cx="258" cy="59"/>
              </a:xfrm>
              <a:prstGeom prst="rect">
                <a:avLst/>
              </a:prstGeom>
              <a:solidFill>
                <a:srgbClr val="000000"/>
              </a:solidFill>
              <a:ln w="9525">
                <a:noFill/>
                <a:miter lim="800000"/>
                <a:headEnd/>
                <a:tailEnd/>
              </a:ln>
            </p:spPr>
            <p:txBody>
              <a:bodyPr/>
              <a:lstStyle/>
              <a:p>
                <a:endParaRPr lang="zh-CN" altLang="en-US"/>
              </a:p>
            </p:txBody>
          </p:sp>
          <p:sp>
            <p:nvSpPr>
              <p:cNvPr id="650455" name="Rectangle 215"/>
              <p:cNvSpPr>
                <a:spLocks noChangeArrowheads="1"/>
              </p:cNvSpPr>
              <p:nvPr/>
            </p:nvSpPr>
            <p:spPr bwMode="auto">
              <a:xfrm>
                <a:off x="975" y="3403"/>
                <a:ext cx="150" cy="102"/>
              </a:xfrm>
              <a:prstGeom prst="rect">
                <a:avLst/>
              </a:prstGeom>
              <a:solidFill>
                <a:srgbClr val="000000"/>
              </a:solidFill>
              <a:ln w="9525">
                <a:noFill/>
                <a:miter lim="800000"/>
                <a:headEnd/>
                <a:tailEnd/>
              </a:ln>
            </p:spPr>
            <p:txBody>
              <a:bodyPr/>
              <a:lstStyle/>
              <a:p>
                <a:endParaRPr lang="zh-CN" altLang="en-US"/>
              </a:p>
            </p:txBody>
          </p:sp>
          <p:sp>
            <p:nvSpPr>
              <p:cNvPr id="650456" name="Line 216"/>
              <p:cNvSpPr>
                <a:spLocks noChangeShapeType="1"/>
              </p:cNvSpPr>
              <p:nvPr/>
            </p:nvSpPr>
            <p:spPr bwMode="auto">
              <a:xfrm flipH="1">
                <a:off x="1097" y="3551"/>
                <a:ext cx="62" cy="1"/>
              </a:xfrm>
              <a:prstGeom prst="line">
                <a:avLst/>
              </a:prstGeom>
              <a:noFill/>
              <a:ln w="7938">
                <a:solidFill>
                  <a:srgbClr val="000000"/>
                </a:solidFill>
                <a:round/>
                <a:headEnd/>
                <a:tailEnd/>
              </a:ln>
            </p:spPr>
            <p:txBody>
              <a:bodyPr/>
              <a:lstStyle/>
              <a:p>
                <a:endParaRPr lang="zh-CN" altLang="en-US"/>
              </a:p>
            </p:txBody>
          </p:sp>
          <p:grpSp>
            <p:nvGrpSpPr>
              <p:cNvPr id="650457" name="Group 217"/>
              <p:cNvGrpSpPr>
                <a:grpSpLocks/>
              </p:cNvGrpSpPr>
              <p:nvPr/>
            </p:nvGrpSpPr>
            <p:grpSpPr bwMode="auto">
              <a:xfrm>
                <a:off x="912" y="3592"/>
                <a:ext cx="275" cy="38"/>
                <a:chOff x="912" y="3592"/>
                <a:chExt cx="275" cy="38"/>
              </a:xfrm>
            </p:grpSpPr>
            <p:sp>
              <p:nvSpPr>
                <p:cNvPr id="650458" name="Freeform 218"/>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50459" name="Freeform 219"/>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50460" name="Rectangle 220"/>
                <p:cNvSpPr>
                  <a:spLocks noChangeArrowheads="1"/>
                </p:cNvSpPr>
                <p:nvPr/>
              </p:nvSpPr>
              <p:spPr bwMode="auto">
                <a:xfrm>
                  <a:off x="914" y="3619"/>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50461" name="Group 221"/>
            <p:cNvGrpSpPr>
              <a:grpSpLocks/>
            </p:cNvGrpSpPr>
            <p:nvPr/>
          </p:nvGrpSpPr>
          <p:grpSpPr bwMode="auto">
            <a:xfrm>
              <a:off x="906" y="3365"/>
              <a:ext cx="275" cy="261"/>
              <a:chOff x="906" y="3365"/>
              <a:chExt cx="275" cy="261"/>
            </a:xfrm>
          </p:grpSpPr>
          <p:sp>
            <p:nvSpPr>
              <p:cNvPr id="650462" name="Freeform 222"/>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50463" name="Freeform 223"/>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50464" name="Freeform 224"/>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50465" name="Freeform 225"/>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50466" name="Rectangle 226"/>
              <p:cNvSpPr>
                <a:spLocks noChangeArrowheads="1"/>
              </p:cNvSpPr>
              <p:nvPr/>
            </p:nvSpPr>
            <p:spPr bwMode="auto">
              <a:xfrm>
                <a:off x="951" y="3382"/>
                <a:ext cx="184" cy="132"/>
              </a:xfrm>
              <a:prstGeom prst="rect">
                <a:avLst/>
              </a:prstGeom>
              <a:solidFill>
                <a:srgbClr val="B7B79D"/>
              </a:solidFill>
              <a:ln w="9525">
                <a:noFill/>
                <a:miter lim="800000"/>
                <a:headEnd/>
                <a:tailEnd/>
              </a:ln>
            </p:spPr>
            <p:txBody>
              <a:bodyPr/>
              <a:lstStyle/>
              <a:p>
                <a:endParaRPr lang="zh-CN" altLang="en-US"/>
              </a:p>
            </p:txBody>
          </p:sp>
          <p:sp>
            <p:nvSpPr>
              <p:cNvPr id="650467" name="Rectangle 227"/>
              <p:cNvSpPr>
                <a:spLocks noChangeArrowheads="1"/>
              </p:cNvSpPr>
              <p:nvPr/>
            </p:nvSpPr>
            <p:spPr bwMode="auto">
              <a:xfrm>
                <a:off x="914" y="3524"/>
                <a:ext cx="258" cy="59"/>
              </a:xfrm>
              <a:prstGeom prst="rect">
                <a:avLst/>
              </a:prstGeom>
              <a:solidFill>
                <a:srgbClr val="B7B79D"/>
              </a:solidFill>
              <a:ln w="9525">
                <a:noFill/>
                <a:miter lim="800000"/>
                <a:headEnd/>
                <a:tailEnd/>
              </a:ln>
            </p:spPr>
            <p:txBody>
              <a:bodyPr/>
              <a:lstStyle/>
              <a:p>
                <a:endParaRPr lang="zh-CN" altLang="en-US"/>
              </a:p>
            </p:txBody>
          </p:sp>
          <p:sp>
            <p:nvSpPr>
              <p:cNvPr id="650468" name="Rectangle 228"/>
              <p:cNvSpPr>
                <a:spLocks noChangeArrowheads="1"/>
              </p:cNvSpPr>
              <p:nvPr/>
            </p:nvSpPr>
            <p:spPr bwMode="auto">
              <a:xfrm>
                <a:off x="968" y="3398"/>
                <a:ext cx="150" cy="102"/>
              </a:xfrm>
              <a:prstGeom prst="rect">
                <a:avLst/>
              </a:prstGeom>
              <a:solidFill>
                <a:srgbClr val="FFFFFF"/>
              </a:solidFill>
              <a:ln w="9525">
                <a:noFill/>
                <a:miter lim="800000"/>
                <a:headEnd/>
                <a:tailEnd/>
              </a:ln>
            </p:spPr>
            <p:txBody>
              <a:bodyPr/>
              <a:lstStyle/>
              <a:p>
                <a:endParaRPr lang="zh-CN" altLang="en-US"/>
              </a:p>
            </p:txBody>
          </p:sp>
          <p:sp>
            <p:nvSpPr>
              <p:cNvPr id="650469" name="Line 229"/>
              <p:cNvSpPr>
                <a:spLocks noChangeShapeType="1"/>
              </p:cNvSpPr>
              <p:nvPr/>
            </p:nvSpPr>
            <p:spPr bwMode="auto">
              <a:xfrm flipH="1">
                <a:off x="1091" y="3546"/>
                <a:ext cx="61" cy="1"/>
              </a:xfrm>
              <a:prstGeom prst="line">
                <a:avLst/>
              </a:prstGeom>
              <a:noFill/>
              <a:ln w="7938">
                <a:solidFill>
                  <a:srgbClr val="000000"/>
                </a:solidFill>
                <a:round/>
                <a:headEnd/>
                <a:tailEnd/>
              </a:ln>
            </p:spPr>
            <p:txBody>
              <a:bodyPr/>
              <a:lstStyle/>
              <a:p>
                <a:endParaRPr lang="zh-CN" altLang="en-US"/>
              </a:p>
            </p:txBody>
          </p:sp>
          <p:grpSp>
            <p:nvGrpSpPr>
              <p:cNvPr id="650470" name="Group 230"/>
              <p:cNvGrpSpPr>
                <a:grpSpLocks/>
              </p:cNvGrpSpPr>
              <p:nvPr/>
            </p:nvGrpSpPr>
            <p:grpSpPr bwMode="auto">
              <a:xfrm>
                <a:off x="906" y="3587"/>
                <a:ext cx="275" cy="39"/>
                <a:chOff x="906" y="3587"/>
                <a:chExt cx="275" cy="39"/>
              </a:xfrm>
            </p:grpSpPr>
            <p:sp>
              <p:nvSpPr>
                <p:cNvPr id="650471" name="Freeform 231"/>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50472" name="Freeform 232"/>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50473" name="Rectangle 233"/>
                <p:cNvSpPr>
                  <a:spLocks noChangeArrowheads="1"/>
                </p:cNvSpPr>
                <p:nvPr/>
              </p:nvSpPr>
              <p:spPr bwMode="auto">
                <a:xfrm>
                  <a:off x="907" y="3614"/>
                  <a:ext cx="272" cy="12"/>
                </a:xfrm>
                <a:prstGeom prst="rect">
                  <a:avLst/>
                </a:prstGeom>
                <a:solidFill>
                  <a:srgbClr val="BAB79D"/>
                </a:solidFill>
                <a:ln w="9525">
                  <a:noFill/>
                  <a:miter lim="800000"/>
                  <a:headEnd/>
                  <a:tailEnd/>
                </a:ln>
              </p:spPr>
              <p:txBody>
                <a:bodyPr/>
                <a:lstStyle/>
                <a:p>
                  <a:endParaRPr lang="zh-CN" altLang="en-US"/>
                </a:p>
              </p:txBody>
            </p:sp>
          </p:grpSp>
        </p:grpSp>
      </p:grpSp>
      <p:grpSp>
        <p:nvGrpSpPr>
          <p:cNvPr id="650474" name="Group 234"/>
          <p:cNvGrpSpPr>
            <a:grpSpLocks/>
          </p:cNvGrpSpPr>
          <p:nvPr/>
        </p:nvGrpSpPr>
        <p:grpSpPr bwMode="auto">
          <a:xfrm>
            <a:off x="2603500" y="5346700"/>
            <a:ext cx="444500" cy="839788"/>
            <a:chOff x="1660" y="3427"/>
            <a:chExt cx="217" cy="339"/>
          </a:xfrm>
        </p:grpSpPr>
        <p:grpSp>
          <p:nvGrpSpPr>
            <p:cNvPr id="650475" name="Group 235"/>
            <p:cNvGrpSpPr>
              <a:grpSpLocks/>
            </p:cNvGrpSpPr>
            <p:nvPr/>
          </p:nvGrpSpPr>
          <p:grpSpPr bwMode="auto">
            <a:xfrm>
              <a:off x="1665" y="3433"/>
              <a:ext cx="212" cy="333"/>
              <a:chOff x="1665" y="3433"/>
              <a:chExt cx="212" cy="333"/>
            </a:xfrm>
          </p:grpSpPr>
          <p:sp>
            <p:nvSpPr>
              <p:cNvPr id="650476" name="Freeform 236"/>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477" name="Freeform 237"/>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50478" name="Freeform 238"/>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479" name="Freeform 239"/>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480" name="Rectangle 240"/>
              <p:cNvSpPr>
                <a:spLocks noChangeArrowheads="1"/>
              </p:cNvSpPr>
              <p:nvPr/>
            </p:nvSpPr>
            <p:spPr bwMode="auto">
              <a:xfrm>
                <a:off x="1665" y="3496"/>
                <a:ext cx="116" cy="270"/>
              </a:xfrm>
              <a:prstGeom prst="rect">
                <a:avLst/>
              </a:prstGeom>
              <a:solidFill>
                <a:srgbClr val="000000"/>
              </a:solidFill>
              <a:ln w="9525">
                <a:noFill/>
                <a:miter lim="800000"/>
                <a:headEnd/>
                <a:tailEnd/>
              </a:ln>
            </p:spPr>
            <p:txBody>
              <a:bodyPr/>
              <a:lstStyle/>
              <a:p>
                <a:endParaRPr lang="zh-CN" altLang="en-US"/>
              </a:p>
            </p:txBody>
          </p:sp>
          <p:sp>
            <p:nvSpPr>
              <p:cNvPr id="650481" name="Rectangle 241"/>
              <p:cNvSpPr>
                <a:spLocks noChangeArrowheads="1"/>
              </p:cNvSpPr>
              <p:nvPr/>
            </p:nvSpPr>
            <p:spPr bwMode="auto">
              <a:xfrm>
                <a:off x="1671" y="3509"/>
                <a:ext cx="65" cy="43"/>
              </a:xfrm>
              <a:prstGeom prst="rect">
                <a:avLst/>
              </a:prstGeom>
              <a:solidFill>
                <a:srgbClr val="000000"/>
              </a:solidFill>
              <a:ln w="9525">
                <a:noFill/>
                <a:miter lim="800000"/>
                <a:headEnd/>
                <a:tailEnd/>
              </a:ln>
            </p:spPr>
            <p:txBody>
              <a:bodyPr/>
              <a:lstStyle/>
              <a:p>
                <a:endParaRPr lang="zh-CN" altLang="en-US"/>
              </a:p>
            </p:txBody>
          </p:sp>
          <p:sp>
            <p:nvSpPr>
              <p:cNvPr id="650482" name="Line 242"/>
              <p:cNvSpPr>
                <a:spLocks noChangeShapeType="1"/>
              </p:cNvSpPr>
              <p:nvPr/>
            </p:nvSpPr>
            <p:spPr bwMode="auto">
              <a:xfrm>
                <a:off x="1676" y="3534"/>
                <a:ext cx="50" cy="1"/>
              </a:xfrm>
              <a:prstGeom prst="line">
                <a:avLst/>
              </a:prstGeom>
              <a:noFill/>
              <a:ln w="15875">
                <a:solidFill>
                  <a:srgbClr val="000000"/>
                </a:solidFill>
                <a:round/>
                <a:headEnd/>
                <a:tailEnd/>
              </a:ln>
            </p:spPr>
            <p:txBody>
              <a:bodyPr/>
              <a:lstStyle/>
              <a:p>
                <a:endParaRPr lang="zh-CN" altLang="en-US"/>
              </a:p>
            </p:txBody>
          </p:sp>
          <p:sp>
            <p:nvSpPr>
              <p:cNvPr id="650483" name="Line 243"/>
              <p:cNvSpPr>
                <a:spLocks noChangeShapeType="1"/>
              </p:cNvSpPr>
              <p:nvPr/>
            </p:nvSpPr>
            <p:spPr bwMode="auto">
              <a:xfrm flipH="1">
                <a:off x="1665" y="3709"/>
                <a:ext cx="116" cy="1"/>
              </a:xfrm>
              <a:prstGeom prst="line">
                <a:avLst/>
              </a:prstGeom>
              <a:noFill/>
              <a:ln w="15875">
                <a:solidFill>
                  <a:srgbClr val="000000"/>
                </a:solidFill>
                <a:round/>
                <a:headEnd/>
                <a:tailEnd/>
              </a:ln>
            </p:spPr>
            <p:txBody>
              <a:bodyPr/>
              <a:lstStyle/>
              <a:p>
                <a:endParaRPr lang="zh-CN" altLang="en-US"/>
              </a:p>
            </p:txBody>
          </p:sp>
          <p:sp>
            <p:nvSpPr>
              <p:cNvPr id="650484" name="Line 244"/>
              <p:cNvSpPr>
                <a:spLocks noChangeShapeType="1"/>
              </p:cNvSpPr>
              <p:nvPr/>
            </p:nvSpPr>
            <p:spPr bwMode="auto">
              <a:xfrm flipH="1">
                <a:off x="1665" y="3596"/>
                <a:ext cx="116" cy="1"/>
              </a:xfrm>
              <a:prstGeom prst="line">
                <a:avLst/>
              </a:prstGeom>
              <a:noFill/>
              <a:ln w="15875">
                <a:solidFill>
                  <a:srgbClr val="000000"/>
                </a:solidFill>
                <a:round/>
                <a:headEnd/>
                <a:tailEnd/>
              </a:ln>
            </p:spPr>
            <p:txBody>
              <a:bodyPr/>
              <a:lstStyle/>
              <a:p>
                <a:endParaRPr lang="zh-CN" altLang="en-US"/>
              </a:p>
            </p:txBody>
          </p:sp>
        </p:grpSp>
        <p:grpSp>
          <p:nvGrpSpPr>
            <p:cNvPr id="650485" name="Group 245"/>
            <p:cNvGrpSpPr>
              <a:grpSpLocks/>
            </p:cNvGrpSpPr>
            <p:nvPr/>
          </p:nvGrpSpPr>
          <p:grpSpPr bwMode="auto">
            <a:xfrm>
              <a:off x="1660" y="3427"/>
              <a:ext cx="212" cy="333"/>
              <a:chOff x="1660" y="3427"/>
              <a:chExt cx="212" cy="333"/>
            </a:xfrm>
          </p:grpSpPr>
          <p:sp>
            <p:nvSpPr>
              <p:cNvPr id="650486" name="Freeform 246"/>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50487" name="Freeform 247"/>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50488" name="Freeform 248"/>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50489" name="Freeform 249"/>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50490" name="Rectangle 250"/>
              <p:cNvSpPr>
                <a:spLocks noChangeArrowheads="1"/>
              </p:cNvSpPr>
              <p:nvPr/>
            </p:nvSpPr>
            <p:spPr bwMode="auto">
              <a:xfrm>
                <a:off x="1660" y="3490"/>
                <a:ext cx="116" cy="270"/>
              </a:xfrm>
              <a:prstGeom prst="rect">
                <a:avLst/>
              </a:prstGeom>
              <a:solidFill>
                <a:srgbClr val="B7B79D"/>
              </a:solidFill>
              <a:ln w="9525">
                <a:noFill/>
                <a:miter lim="800000"/>
                <a:headEnd/>
                <a:tailEnd/>
              </a:ln>
            </p:spPr>
            <p:txBody>
              <a:bodyPr/>
              <a:lstStyle/>
              <a:p>
                <a:endParaRPr lang="zh-CN" altLang="en-US"/>
              </a:p>
            </p:txBody>
          </p:sp>
          <p:sp>
            <p:nvSpPr>
              <p:cNvPr id="650491" name="Rectangle 251"/>
              <p:cNvSpPr>
                <a:spLocks noChangeArrowheads="1"/>
              </p:cNvSpPr>
              <p:nvPr/>
            </p:nvSpPr>
            <p:spPr bwMode="auto">
              <a:xfrm>
                <a:off x="1665" y="3502"/>
                <a:ext cx="66" cy="44"/>
              </a:xfrm>
              <a:prstGeom prst="rect">
                <a:avLst/>
              </a:prstGeom>
              <a:solidFill>
                <a:srgbClr val="7A7A5A"/>
              </a:solidFill>
              <a:ln w="9525">
                <a:noFill/>
                <a:miter lim="800000"/>
                <a:headEnd/>
                <a:tailEnd/>
              </a:ln>
            </p:spPr>
            <p:txBody>
              <a:bodyPr/>
              <a:lstStyle/>
              <a:p>
                <a:endParaRPr lang="zh-CN" altLang="en-US"/>
              </a:p>
            </p:txBody>
          </p:sp>
          <p:sp>
            <p:nvSpPr>
              <p:cNvPr id="650492" name="Line 252"/>
              <p:cNvSpPr>
                <a:spLocks noChangeShapeType="1"/>
              </p:cNvSpPr>
              <p:nvPr/>
            </p:nvSpPr>
            <p:spPr bwMode="auto">
              <a:xfrm>
                <a:off x="1676" y="3521"/>
                <a:ext cx="40" cy="1"/>
              </a:xfrm>
              <a:prstGeom prst="line">
                <a:avLst/>
              </a:prstGeom>
              <a:noFill/>
              <a:ln w="7938">
                <a:solidFill>
                  <a:srgbClr val="313124"/>
                </a:solidFill>
                <a:round/>
                <a:headEnd/>
                <a:tailEnd/>
              </a:ln>
            </p:spPr>
            <p:txBody>
              <a:bodyPr/>
              <a:lstStyle/>
              <a:p>
                <a:endParaRPr lang="zh-CN" altLang="en-US"/>
              </a:p>
            </p:txBody>
          </p:sp>
          <p:sp>
            <p:nvSpPr>
              <p:cNvPr id="650493" name="Line 253"/>
              <p:cNvSpPr>
                <a:spLocks noChangeShapeType="1"/>
              </p:cNvSpPr>
              <p:nvPr/>
            </p:nvSpPr>
            <p:spPr bwMode="auto">
              <a:xfrm flipH="1">
                <a:off x="1665" y="3703"/>
                <a:ext cx="106" cy="1"/>
              </a:xfrm>
              <a:prstGeom prst="line">
                <a:avLst/>
              </a:prstGeom>
              <a:noFill/>
              <a:ln w="7938">
                <a:solidFill>
                  <a:srgbClr val="313124"/>
                </a:solidFill>
                <a:round/>
                <a:headEnd/>
                <a:tailEnd/>
              </a:ln>
            </p:spPr>
            <p:txBody>
              <a:bodyPr/>
              <a:lstStyle/>
              <a:p>
                <a:endParaRPr lang="zh-CN" altLang="en-US"/>
              </a:p>
            </p:txBody>
          </p:sp>
          <p:sp>
            <p:nvSpPr>
              <p:cNvPr id="650494" name="Line 254"/>
              <p:cNvSpPr>
                <a:spLocks noChangeShapeType="1"/>
              </p:cNvSpPr>
              <p:nvPr/>
            </p:nvSpPr>
            <p:spPr bwMode="auto">
              <a:xfrm flipH="1">
                <a:off x="1665" y="3590"/>
                <a:ext cx="106" cy="1"/>
              </a:xfrm>
              <a:prstGeom prst="line">
                <a:avLst/>
              </a:prstGeom>
              <a:noFill/>
              <a:ln w="7938">
                <a:solidFill>
                  <a:srgbClr val="313124"/>
                </a:solidFill>
                <a:round/>
                <a:headEnd/>
                <a:tailEnd/>
              </a:ln>
            </p:spPr>
            <p:txBody>
              <a:bodyPr/>
              <a:lstStyle/>
              <a:p>
                <a:endParaRPr lang="zh-CN" altLang="en-US"/>
              </a:p>
            </p:txBody>
          </p:sp>
        </p:grpSp>
      </p:grpSp>
      <p:sp>
        <p:nvSpPr>
          <p:cNvPr id="650495" name="Rectangle 255"/>
          <p:cNvSpPr>
            <a:spLocks noChangeArrowheads="1"/>
          </p:cNvSpPr>
          <p:nvPr/>
        </p:nvSpPr>
        <p:spPr bwMode="auto">
          <a:xfrm>
            <a:off x="2370138" y="3798888"/>
            <a:ext cx="857250" cy="619125"/>
          </a:xfrm>
          <a:prstGeom prst="rect">
            <a:avLst/>
          </a:prstGeom>
          <a:noFill/>
          <a:ln w="9525">
            <a:noFill/>
            <a:miter lim="800000"/>
            <a:headEnd/>
            <a:tailEnd/>
          </a:ln>
        </p:spPr>
        <p:txBody>
          <a:bodyPr/>
          <a:lstStyle/>
          <a:p>
            <a:endParaRPr lang="zh-CN" altLang="en-US"/>
          </a:p>
        </p:txBody>
      </p:sp>
      <p:sp>
        <p:nvSpPr>
          <p:cNvPr id="650496" name="Rectangle 256"/>
          <p:cNvSpPr>
            <a:spLocks noChangeArrowheads="1"/>
          </p:cNvSpPr>
          <p:nvPr/>
        </p:nvSpPr>
        <p:spPr bwMode="auto">
          <a:xfrm>
            <a:off x="2470150" y="3938588"/>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校园网</a:t>
            </a:r>
          </a:p>
        </p:txBody>
      </p:sp>
      <p:sp>
        <p:nvSpPr>
          <p:cNvPr id="650497" name="Rectangle 257"/>
          <p:cNvSpPr>
            <a:spLocks noChangeArrowheads="1"/>
          </p:cNvSpPr>
          <p:nvPr/>
        </p:nvSpPr>
        <p:spPr bwMode="auto">
          <a:xfrm>
            <a:off x="3192463" y="5832475"/>
            <a:ext cx="1074737" cy="620713"/>
          </a:xfrm>
          <a:prstGeom prst="rect">
            <a:avLst/>
          </a:prstGeom>
          <a:noFill/>
          <a:ln w="9525">
            <a:noFill/>
            <a:miter lim="800000"/>
            <a:headEnd/>
            <a:tailEnd/>
          </a:ln>
        </p:spPr>
        <p:txBody>
          <a:bodyPr/>
          <a:lstStyle/>
          <a:p>
            <a:endParaRPr lang="zh-CN" altLang="en-US"/>
          </a:p>
        </p:txBody>
      </p:sp>
      <p:sp>
        <p:nvSpPr>
          <p:cNvPr id="650498" name="Rectangle 258"/>
          <p:cNvSpPr>
            <a:spLocks noChangeArrowheads="1"/>
          </p:cNvSpPr>
          <p:nvPr/>
        </p:nvSpPr>
        <p:spPr bwMode="auto">
          <a:xfrm>
            <a:off x="3527425" y="5949950"/>
            <a:ext cx="2032000" cy="609600"/>
          </a:xfrm>
          <a:prstGeom prst="rect">
            <a:avLst/>
          </a:prstGeom>
          <a:noFill/>
          <a:ln w="9525">
            <a:noFill/>
            <a:miter lim="800000"/>
            <a:headEnd/>
            <a:tailEnd/>
          </a:ln>
        </p:spPr>
        <p:txBody>
          <a:bodyPr wrap="none" lIns="0" tIns="0" rIns="0" bIns="0">
            <a:spAutoFit/>
          </a:bodyPr>
          <a:lstStyle/>
          <a:p>
            <a:pPr algn="ctr"/>
            <a:r>
              <a:rPr kumimoji="1" lang="zh-CN" altLang="en-US" sz="2000">
                <a:solidFill>
                  <a:srgbClr val="333399"/>
                </a:solidFill>
                <a:latin typeface="Arial" charset="0"/>
                <a:ea typeface="黑体" pitchFamily="2" charset="-122"/>
              </a:rPr>
              <a:t>校园网的高速缓存</a:t>
            </a:r>
          </a:p>
          <a:p>
            <a:pPr algn="ctr"/>
            <a:r>
              <a:rPr kumimoji="1" lang="zh-CN" altLang="en-US" sz="2000">
                <a:solidFill>
                  <a:srgbClr val="333399"/>
                </a:solidFill>
                <a:latin typeface="Arial" charset="0"/>
                <a:ea typeface="黑体" pitchFamily="2" charset="-122"/>
              </a:rPr>
              <a:t>（代理服务器）</a:t>
            </a:r>
          </a:p>
        </p:txBody>
      </p:sp>
      <p:grpSp>
        <p:nvGrpSpPr>
          <p:cNvPr id="650499" name="Group 259"/>
          <p:cNvGrpSpPr>
            <a:grpSpLocks/>
          </p:cNvGrpSpPr>
          <p:nvPr/>
        </p:nvGrpSpPr>
        <p:grpSpPr bwMode="auto">
          <a:xfrm>
            <a:off x="8070850" y="3213100"/>
            <a:ext cx="392113" cy="661988"/>
            <a:chOff x="4305" y="2335"/>
            <a:chExt cx="216" cy="339"/>
          </a:xfrm>
        </p:grpSpPr>
        <p:grpSp>
          <p:nvGrpSpPr>
            <p:cNvPr id="650500" name="Group 260"/>
            <p:cNvGrpSpPr>
              <a:grpSpLocks/>
            </p:cNvGrpSpPr>
            <p:nvPr/>
          </p:nvGrpSpPr>
          <p:grpSpPr bwMode="auto">
            <a:xfrm>
              <a:off x="4310" y="2341"/>
              <a:ext cx="211" cy="333"/>
              <a:chOff x="4310" y="2341"/>
              <a:chExt cx="211" cy="333"/>
            </a:xfrm>
          </p:grpSpPr>
          <p:sp>
            <p:nvSpPr>
              <p:cNvPr id="650501" name="Freeform 261"/>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50502" name="Freeform 262"/>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50503" name="Freeform 263"/>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504" name="Freeform 264"/>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50505" name="Rectangle 265"/>
              <p:cNvSpPr>
                <a:spLocks noChangeArrowheads="1"/>
              </p:cNvSpPr>
              <p:nvPr/>
            </p:nvSpPr>
            <p:spPr bwMode="auto">
              <a:xfrm>
                <a:off x="4310" y="2404"/>
                <a:ext cx="116" cy="270"/>
              </a:xfrm>
              <a:prstGeom prst="rect">
                <a:avLst/>
              </a:prstGeom>
              <a:solidFill>
                <a:srgbClr val="000000"/>
              </a:solidFill>
              <a:ln w="9525">
                <a:noFill/>
                <a:miter lim="800000"/>
                <a:headEnd/>
                <a:tailEnd/>
              </a:ln>
            </p:spPr>
            <p:txBody>
              <a:bodyPr/>
              <a:lstStyle/>
              <a:p>
                <a:endParaRPr lang="zh-CN" altLang="en-US"/>
              </a:p>
            </p:txBody>
          </p:sp>
          <p:sp>
            <p:nvSpPr>
              <p:cNvPr id="650506" name="Rectangle 266"/>
              <p:cNvSpPr>
                <a:spLocks noChangeArrowheads="1"/>
              </p:cNvSpPr>
              <p:nvPr/>
            </p:nvSpPr>
            <p:spPr bwMode="auto">
              <a:xfrm>
                <a:off x="4315" y="2416"/>
                <a:ext cx="65" cy="44"/>
              </a:xfrm>
              <a:prstGeom prst="rect">
                <a:avLst/>
              </a:prstGeom>
              <a:solidFill>
                <a:srgbClr val="000000"/>
              </a:solidFill>
              <a:ln w="9525">
                <a:noFill/>
                <a:miter lim="800000"/>
                <a:headEnd/>
                <a:tailEnd/>
              </a:ln>
            </p:spPr>
            <p:txBody>
              <a:bodyPr/>
              <a:lstStyle/>
              <a:p>
                <a:endParaRPr lang="zh-CN" altLang="en-US"/>
              </a:p>
            </p:txBody>
          </p:sp>
          <p:sp>
            <p:nvSpPr>
              <p:cNvPr id="650507" name="Line 267"/>
              <p:cNvSpPr>
                <a:spLocks noChangeShapeType="1"/>
              </p:cNvSpPr>
              <p:nvPr/>
            </p:nvSpPr>
            <p:spPr bwMode="auto">
              <a:xfrm>
                <a:off x="4320" y="2441"/>
                <a:ext cx="50" cy="1"/>
              </a:xfrm>
              <a:prstGeom prst="line">
                <a:avLst/>
              </a:prstGeom>
              <a:noFill/>
              <a:ln w="15875">
                <a:solidFill>
                  <a:srgbClr val="000000"/>
                </a:solidFill>
                <a:round/>
                <a:headEnd/>
                <a:tailEnd/>
              </a:ln>
            </p:spPr>
            <p:txBody>
              <a:bodyPr/>
              <a:lstStyle/>
              <a:p>
                <a:endParaRPr lang="zh-CN" altLang="en-US"/>
              </a:p>
            </p:txBody>
          </p:sp>
          <p:sp>
            <p:nvSpPr>
              <p:cNvPr id="650508" name="Line 268"/>
              <p:cNvSpPr>
                <a:spLocks noChangeShapeType="1"/>
              </p:cNvSpPr>
              <p:nvPr/>
            </p:nvSpPr>
            <p:spPr bwMode="auto">
              <a:xfrm flipH="1">
                <a:off x="4310" y="2617"/>
                <a:ext cx="116" cy="1"/>
              </a:xfrm>
              <a:prstGeom prst="line">
                <a:avLst/>
              </a:prstGeom>
              <a:noFill/>
              <a:ln w="15875">
                <a:solidFill>
                  <a:srgbClr val="000000"/>
                </a:solidFill>
                <a:round/>
                <a:headEnd/>
                <a:tailEnd/>
              </a:ln>
            </p:spPr>
            <p:txBody>
              <a:bodyPr/>
              <a:lstStyle/>
              <a:p>
                <a:endParaRPr lang="zh-CN" altLang="en-US"/>
              </a:p>
            </p:txBody>
          </p:sp>
          <p:sp>
            <p:nvSpPr>
              <p:cNvPr id="650509" name="Line 269"/>
              <p:cNvSpPr>
                <a:spLocks noChangeShapeType="1"/>
              </p:cNvSpPr>
              <p:nvPr/>
            </p:nvSpPr>
            <p:spPr bwMode="auto">
              <a:xfrm flipH="1">
                <a:off x="4310" y="2504"/>
                <a:ext cx="116" cy="1"/>
              </a:xfrm>
              <a:prstGeom prst="line">
                <a:avLst/>
              </a:prstGeom>
              <a:noFill/>
              <a:ln w="15875">
                <a:solidFill>
                  <a:srgbClr val="000000"/>
                </a:solidFill>
                <a:round/>
                <a:headEnd/>
                <a:tailEnd/>
              </a:ln>
            </p:spPr>
            <p:txBody>
              <a:bodyPr/>
              <a:lstStyle/>
              <a:p>
                <a:endParaRPr lang="zh-CN" altLang="en-US"/>
              </a:p>
            </p:txBody>
          </p:sp>
        </p:grpSp>
        <p:grpSp>
          <p:nvGrpSpPr>
            <p:cNvPr id="650510" name="Group 270"/>
            <p:cNvGrpSpPr>
              <a:grpSpLocks/>
            </p:cNvGrpSpPr>
            <p:nvPr/>
          </p:nvGrpSpPr>
          <p:grpSpPr bwMode="auto">
            <a:xfrm>
              <a:off x="4305" y="2335"/>
              <a:ext cx="211" cy="332"/>
              <a:chOff x="4305" y="2335"/>
              <a:chExt cx="211" cy="332"/>
            </a:xfrm>
          </p:grpSpPr>
          <p:sp>
            <p:nvSpPr>
              <p:cNvPr id="650511" name="Freeform 271"/>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50512" name="Freeform 272"/>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50513" name="Freeform 273"/>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50514" name="Freeform 274"/>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50515" name="Rectangle 275"/>
              <p:cNvSpPr>
                <a:spLocks noChangeArrowheads="1"/>
              </p:cNvSpPr>
              <p:nvPr/>
            </p:nvSpPr>
            <p:spPr bwMode="auto">
              <a:xfrm>
                <a:off x="4305" y="2398"/>
                <a:ext cx="116" cy="269"/>
              </a:xfrm>
              <a:prstGeom prst="rect">
                <a:avLst/>
              </a:prstGeom>
              <a:solidFill>
                <a:srgbClr val="B7B79D"/>
              </a:solidFill>
              <a:ln w="9525">
                <a:noFill/>
                <a:miter lim="800000"/>
                <a:headEnd/>
                <a:tailEnd/>
              </a:ln>
            </p:spPr>
            <p:txBody>
              <a:bodyPr/>
              <a:lstStyle/>
              <a:p>
                <a:endParaRPr lang="zh-CN" altLang="en-US"/>
              </a:p>
            </p:txBody>
          </p:sp>
          <p:sp>
            <p:nvSpPr>
              <p:cNvPr id="650516" name="Rectangle 276"/>
              <p:cNvSpPr>
                <a:spLocks noChangeArrowheads="1"/>
              </p:cNvSpPr>
              <p:nvPr/>
            </p:nvSpPr>
            <p:spPr bwMode="auto">
              <a:xfrm>
                <a:off x="4310" y="2410"/>
                <a:ext cx="65" cy="44"/>
              </a:xfrm>
              <a:prstGeom prst="rect">
                <a:avLst/>
              </a:prstGeom>
              <a:solidFill>
                <a:srgbClr val="7A7A5A"/>
              </a:solidFill>
              <a:ln w="9525">
                <a:noFill/>
                <a:miter lim="800000"/>
                <a:headEnd/>
                <a:tailEnd/>
              </a:ln>
            </p:spPr>
            <p:txBody>
              <a:bodyPr/>
              <a:lstStyle/>
              <a:p>
                <a:endParaRPr lang="zh-CN" altLang="en-US"/>
              </a:p>
            </p:txBody>
          </p:sp>
          <p:sp>
            <p:nvSpPr>
              <p:cNvPr id="650517" name="Line 277"/>
              <p:cNvSpPr>
                <a:spLocks noChangeShapeType="1"/>
              </p:cNvSpPr>
              <p:nvPr/>
            </p:nvSpPr>
            <p:spPr bwMode="auto">
              <a:xfrm>
                <a:off x="4320" y="2429"/>
                <a:ext cx="40" cy="1"/>
              </a:xfrm>
              <a:prstGeom prst="line">
                <a:avLst/>
              </a:prstGeom>
              <a:noFill/>
              <a:ln w="7938">
                <a:solidFill>
                  <a:srgbClr val="313124"/>
                </a:solidFill>
                <a:round/>
                <a:headEnd/>
                <a:tailEnd/>
              </a:ln>
            </p:spPr>
            <p:txBody>
              <a:bodyPr/>
              <a:lstStyle/>
              <a:p>
                <a:endParaRPr lang="zh-CN" altLang="en-US"/>
              </a:p>
            </p:txBody>
          </p:sp>
          <p:sp>
            <p:nvSpPr>
              <p:cNvPr id="650518" name="Line 278"/>
              <p:cNvSpPr>
                <a:spLocks noChangeShapeType="1"/>
              </p:cNvSpPr>
              <p:nvPr/>
            </p:nvSpPr>
            <p:spPr bwMode="auto">
              <a:xfrm flipH="1">
                <a:off x="4310" y="2611"/>
                <a:ext cx="106" cy="1"/>
              </a:xfrm>
              <a:prstGeom prst="line">
                <a:avLst/>
              </a:prstGeom>
              <a:noFill/>
              <a:ln w="7938">
                <a:solidFill>
                  <a:srgbClr val="313124"/>
                </a:solidFill>
                <a:round/>
                <a:headEnd/>
                <a:tailEnd/>
              </a:ln>
            </p:spPr>
            <p:txBody>
              <a:bodyPr/>
              <a:lstStyle/>
              <a:p>
                <a:endParaRPr lang="zh-CN" altLang="en-US"/>
              </a:p>
            </p:txBody>
          </p:sp>
          <p:sp>
            <p:nvSpPr>
              <p:cNvPr id="650519" name="Line 279"/>
              <p:cNvSpPr>
                <a:spLocks noChangeShapeType="1"/>
              </p:cNvSpPr>
              <p:nvPr/>
            </p:nvSpPr>
            <p:spPr bwMode="auto">
              <a:xfrm flipH="1">
                <a:off x="4310" y="2498"/>
                <a:ext cx="106" cy="1"/>
              </a:xfrm>
              <a:prstGeom prst="line">
                <a:avLst/>
              </a:prstGeom>
              <a:noFill/>
              <a:ln w="7938">
                <a:solidFill>
                  <a:srgbClr val="313124"/>
                </a:solidFill>
                <a:round/>
                <a:headEnd/>
                <a:tailEnd/>
              </a:ln>
            </p:spPr>
            <p:txBody>
              <a:bodyPr/>
              <a:lstStyle/>
              <a:p>
                <a:endParaRPr lang="zh-CN" altLang="en-US"/>
              </a:p>
            </p:txBody>
          </p:sp>
        </p:grpSp>
      </p:grpSp>
      <p:sp>
        <p:nvSpPr>
          <p:cNvPr id="650520" name="Rectangle 280"/>
          <p:cNvSpPr>
            <a:spLocks noChangeArrowheads="1"/>
          </p:cNvSpPr>
          <p:nvPr/>
        </p:nvSpPr>
        <p:spPr bwMode="auto">
          <a:xfrm>
            <a:off x="6781800" y="3373438"/>
            <a:ext cx="1268413"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源点服务器</a:t>
            </a:r>
          </a:p>
        </p:txBody>
      </p:sp>
      <p:sp>
        <p:nvSpPr>
          <p:cNvPr id="650521" name="Rectangle 281"/>
          <p:cNvSpPr>
            <a:spLocks noChangeArrowheads="1"/>
          </p:cNvSpPr>
          <p:nvPr/>
        </p:nvSpPr>
        <p:spPr bwMode="auto">
          <a:xfrm>
            <a:off x="4178300" y="4381500"/>
            <a:ext cx="817563" cy="390525"/>
          </a:xfrm>
          <a:prstGeom prst="rect">
            <a:avLst/>
          </a:prstGeom>
          <a:noFill/>
          <a:ln w="9525">
            <a:noFill/>
            <a:miter lim="800000"/>
            <a:headEnd/>
            <a:tailEnd/>
          </a:ln>
        </p:spPr>
        <p:txBody>
          <a:bodyPr/>
          <a:lstStyle/>
          <a:p>
            <a:endParaRPr lang="zh-CN" altLang="en-US"/>
          </a:p>
        </p:txBody>
      </p:sp>
      <p:sp>
        <p:nvSpPr>
          <p:cNvPr id="650522" name="Rectangle 282"/>
          <p:cNvSpPr>
            <a:spLocks noChangeArrowheads="1"/>
          </p:cNvSpPr>
          <p:nvPr/>
        </p:nvSpPr>
        <p:spPr bwMode="auto">
          <a:xfrm>
            <a:off x="4716463" y="4448175"/>
            <a:ext cx="762000"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2 Mb/s</a:t>
            </a:r>
          </a:p>
        </p:txBody>
      </p:sp>
      <p:grpSp>
        <p:nvGrpSpPr>
          <p:cNvPr id="650523" name="Group 283"/>
          <p:cNvGrpSpPr>
            <a:grpSpLocks/>
          </p:cNvGrpSpPr>
          <p:nvPr/>
        </p:nvGrpSpPr>
        <p:grpSpPr bwMode="auto">
          <a:xfrm>
            <a:off x="2863850" y="5832475"/>
            <a:ext cx="522288" cy="260350"/>
            <a:chOff x="1872" y="3676"/>
            <a:chExt cx="227" cy="136"/>
          </a:xfrm>
        </p:grpSpPr>
        <p:sp>
          <p:nvSpPr>
            <p:cNvPr id="650524" name="Line 284"/>
            <p:cNvSpPr>
              <a:spLocks noChangeShapeType="1"/>
            </p:cNvSpPr>
            <p:nvPr/>
          </p:nvSpPr>
          <p:spPr bwMode="auto">
            <a:xfrm>
              <a:off x="1919" y="3702"/>
              <a:ext cx="180" cy="110"/>
            </a:xfrm>
            <a:prstGeom prst="line">
              <a:avLst/>
            </a:prstGeom>
            <a:noFill/>
            <a:ln w="28575">
              <a:solidFill>
                <a:srgbClr val="333399"/>
              </a:solidFill>
              <a:round/>
              <a:headEnd/>
              <a:tailEnd/>
            </a:ln>
          </p:spPr>
          <p:txBody>
            <a:bodyPr/>
            <a:lstStyle/>
            <a:p>
              <a:endParaRPr lang="zh-CN" altLang="en-US"/>
            </a:p>
          </p:txBody>
        </p:sp>
        <p:sp>
          <p:nvSpPr>
            <p:cNvPr id="650525" name="Freeform 285"/>
            <p:cNvSpPr>
              <a:spLocks/>
            </p:cNvSpPr>
            <p:nvPr/>
          </p:nvSpPr>
          <p:spPr bwMode="auto">
            <a:xfrm>
              <a:off x="1872" y="3676"/>
              <a:ext cx="62" cy="47"/>
            </a:xfrm>
            <a:custGeom>
              <a:avLst/>
              <a:gdLst/>
              <a:ahLst/>
              <a:cxnLst>
                <a:cxn ang="0">
                  <a:pos x="62" y="15"/>
                </a:cxn>
                <a:cxn ang="0">
                  <a:pos x="0" y="0"/>
                </a:cxn>
                <a:cxn ang="0">
                  <a:pos x="42" y="47"/>
                </a:cxn>
                <a:cxn ang="0">
                  <a:pos x="62" y="15"/>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headEnd/>
              <a:tailEnd/>
            </a:ln>
          </p:spPr>
          <p:txBody>
            <a:bodyPr/>
            <a:lstStyle/>
            <a:p>
              <a:endParaRPr lang="zh-CN" altLang="en-US"/>
            </a:p>
          </p:txBody>
        </p:sp>
      </p:grpSp>
      <p:grpSp>
        <p:nvGrpSpPr>
          <p:cNvPr id="650526" name="Group 286"/>
          <p:cNvGrpSpPr>
            <a:grpSpLocks/>
          </p:cNvGrpSpPr>
          <p:nvPr/>
        </p:nvGrpSpPr>
        <p:grpSpPr bwMode="auto">
          <a:xfrm>
            <a:off x="6070600" y="4576763"/>
            <a:ext cx="560388" cy="374650"/>
            <a:chOff x="3202" y="3033"/>
            <a:chExt cx="309" cy="192"/>
          </a:xfrm>
        </p:grpSpPr>
        <p:sp>
          <p:nvSpPr>
            <p:cNvPr id="650527" name="Oval 287"/>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50528" name="Rectangle 288"/>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50529" name="Rectangle 289"/>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50530" name="Oval 290"/>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50531" name="Group 291"/>
            <p:cNvGrpSpPr>
              <a:grpSpLocks/>
            </p:cNvGrpSpPr>
            <p:nvPr/>
          </p:nvGrpSpPr>
          <p:grpSpPr bwMode="auto">
            <a:xfrm>
              <a:off x="3249" y="3046"/>
              <a:ext cx="214" cy="86"/>
              <a:chOff x="3249" y="3046"/>
              <a:chExt cx="214" cy="86"/>
            </a:xfrm>
          </p:grpSpPr>
          <p:grpSp>
            <p:nvGrpSpPr>
              <p:cNvPr id="650532" name="Group 292"/>
              <p:cNvGrpSpPr>
                <a:grpSpLocks/>
              </p:cNvGrpSpPr>
              <p:nvPr/>
            </p:nvGrpSpPr>
            <p:grpSpPr bwMode="auto">
              <a:xfrm>
                <a:off x="3249" y="3046"/>
                <a:ext cx="212" cy="84"/>
                <a:chOff x="3249" y="3046"/>
                <a:chExt cx="212" cy="84"/>
              </a:xfrm>
            </p:grpSpPr>
            <p:sp>
              <p:nvSpPr>
                <p:cNvPr id="650533" name="Freeform 293"/>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50534" name="Freeform 294"/>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50535" name="Freeform 295"/>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50536" name="Freeform 296"/>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50537" name="Freeform 297"/>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50538" name="Freeform 298"/>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50539" name="Freeform 299"/>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sp>
              <p:nvSpPr>
                <p:cNvPr id="650540" name="Freeform 300"/>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grpSp>
          <p:grpSp>
            <p:nvGrpSpPr>
              <p:cNvPr id="650541" name="Group 301"/>
              <p:cNvGrpSpPr>
                <a:grpSpLocks/>
              </p:cNvGrpSpPr>
              <p:nvPr/>
            </p:nvGrpSpPr>
            <p:grpSpPr bwMode="auto">
              <a:xfrm>
                <a:off x="3251" y="3048"/>
                <a:ext cx="212" cy="84"/>
                <a:chOff x="3251" y="3048"/>
                <a:chExt cx="212" cy="84"/>
              </a:xfrm>
            </p:grpSpPr>
            <p:sp>
              <p:nvSpPr>
                <p:cNvPr id="650542" name="Freeform 302"/>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50543" name="Freeform 303"/>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50544" name="Freeform 304"/>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50545" name="Freeform 305"/>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50546" name="Freeform 306"/>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50547" name="Freeform 307"/>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50548" name="Freeform 308"/>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sp>
              <p:nvSpPr>
                <p:cNvPr id="650549" name="Freeform 309"/>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grpSp>
        </p:grpSp>
        <p:sp>
          <p:nvSpPr>
            <p:cNvPr id="650550" name="Line 310"/>
            <p:cNvSpPr>
              <a:spLocks noChangeShapeType="1"/>
            </p:cNvSpPr>
            <p:nvPr/>
          </p:nvSpPr>
          <p:spPr bwMode="auto">
            <a:xfrm>
              <a:off x="3202" y="3088"/>
              <a:ext cx="1" cy="80"/>
            </a:xfrm>
            <a:prstGeom prst="line">
              <a:avLst/>
            </a:prstGeom>
            <a:noFill/>
            <a:ln w="3175">
              <a:solidFill>
                <a:srgbClr val="AAE6FF"/>
              </a:solidFill>
              <a:round/>
              <a:headEnd/>
              <a:tailEnd/>
            </a:ln>
          </p:spPr>
          <p:txBody>
            <a:bodyPr/>
            <a:lstStyle/>
            <a:p>
              <a:endParaRPr lang="zh-CN" altLang="en-US"/>
            </a:p>
          </p:txBody>
        </p:sp>
        <p:sp>
          <p:nvSpPr>
            <p:cNvPr id="650551" name="Line 311"/>
            <p:cNvSpPr>
              <a:spLocks noChangeShapeType="1"/>
            </p:cNvSpPr>
            <p:nvPr/>
          </p:nvSpPr>
          <p:spPr bwMode="auto">
            <a:xfrm>
              <a:off x="3510" y="3088"/>
              <a:ext cx="1" cy="80"/>
            </a:xfrm>
            <a:prstGeom prst="line">
              <a:avLst/>
            </a:prstGeom>
            <a:noFill/>
            <a:ln w="3175">
              <a:solidFill>
                <a:srgbClr val="AAE6FF"/>
              </a:solidFill>
              <a:round/>
              <a:headEnd/>
              <a:tailEnd/>
            </a:ln>
          </p:spPr>
          <p:txBody>
            <a:bodyPr/>
            <a:lstStyle/>
            <a:p>
              <a:endParaRPr lang="zh-CN" altLang="en-US"/>
            </a:p>
          </p:txBody>
        </p:sp>
      </p:grpSp>
      <p:sp>
        <p:nvSpPr>
          <p:cNvPr id="650552" name="Rectangle 312"/>
          <p:cNvSpPr>
            <a:spLocks noChangeArrowheads="1"/>
          </p:cNvSpPr>
          <p:nvPr/>
        </p:nvSpPr>
        <p:spPr bwMode="auto">
          <a:xfrm>
            <a:off x="6642100" y="4152900"/>
            <a:ext cx="855663" cy="390525"/>
          </a:xfrm>
          <a:prstGeom prst="rect">
            <a:avLst/>
          </a:prstGeom>
          <a:noFill/>
          <a:ln w="9525">
            <a:noFill/>
            <a:miter lim="800000"/>
            <a:headEnd/>
            <a:tailEnd/>
          </a:ln>
        </p:spPr>
        <p:txBody>
          <a:bodyPr/>
          <a:lstStyle/>
          <a:p>
            <a:endParaRPr lang="zh-CN" altLang="en-US"/>
          </a:p>
        </p:txBody>
      </p:sp>
      <p:sp>
        <p:nvSpPr>
          <p:cNvPr id="650553" name="Rectangle 313"/>
          <p:cNvSpPr>
            <a:spLocks noChangeArrowheads="1"/>
          </p:cNvSpPr>
          <p:nvPr/>
        </p:nvSpPr>
        <p:spPr bwMode="auto">
          <a:xfrm>
            <a:off x="6948488" y="4581525"/>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因特网</a:t>
            </a:r>
          </a:p>
        </p:txBody>
      </p:sp>
      <p:sp>
        <p:nvSpPr>
          <p:cNvPr id="650554" name="Rectangle 314"/>
          <p:cNvSpPr>
            <a:spLocks noChangeArrowheads="1"/>
          </p:cNvSpPr>
          <p:nvPr/>
        </p:nvSpPr>
        <p:spPr bwMode="auto">
          <a:xfrm>
            <a:off x="3686175" y="4240213"/>
            <a:ext cx="384175" cy="366712"/>
          </a:xfrm>
          <a:prstGeom prst="rect">
            <a:avLst/>
          </a:prstGeom>
          <a:noFill/>
          <a:ln w="9525">
            <a:noFill/>
            <a:miter lim="800000"/>
            <a:headEnd/>
            <a:tailEnd/>
          </a:ln>
        </p:spPr>
        <p:txBody>
          <a:bodyPr/>
          <a:lstStyle/>
          <a:p>
            <a:endParaRPr lang="zh-CN" altLang="en-US"/>
          </a:p>
        </p:txBody>
      </p:sp>
      <p:sp>
        <p:nvSpPr>
          <p:cNvPr id="650555" name="Rectangle 315"/>
          <p:cNvSpPr>
            <a:spLocks noChangeArrowheads="1"/>
          </p:cNvSpPr>
          <p:nvPr/>
        </p:nvSpPr>
        <p:spPr bwMode="auto">
          <a:xfrm>
            <a:off x="2863850" y="4948238"/>
            <a:ext cx="417513" cy="365125"/>
          </a:xfrm>
          <a:prstGeom prst="rect">
            <a:avLst/>
          </a:prstGeom>
          <a:noFill/>
          <a:ln w="9525">
            <a:noFill/>
            <a:miter lim="800000"/>
            <a:headEnd/>
            <a:tailEnd/>
          </a:ln>
        </p:spPr>
        <p:txBody>
          <a:bodyPr/>
          <a:lstStyle/>
          <a:p>
            <a:endParaRPr lang="zh-CN" altLang="en-US"/>
          </a:p>
        </p:txBody>
      </p:sp>
      <p:sp>
        <p:nvSpPr>
          <p:cNvPr id="650556" name="Rectangle 316"/>
          <p:cNvSpPr>
            <a:spLocks noChangeArrowheads="1"/>
          </p:cNvSpPr>
          <p:nvPr/>
        </p:nvSpPr>
        <p:spPr bwMode="auto">
          <a:xfrm>
            <a:off x="1708150" y="4594225"/>
            <a:ext cx="419100" cy="365125"/>
          </a:xfrm>
          <a:prstGeom prst="rect">
            <a:avLst/>
          </a:prstGeom>
          <a:noFill/>
          <a:ln w="9525">
            <a:noFill/>
            <a:miter lim="800000"/>
            <a:headEnd/>
            <a:tailEnd/>
          </a:ln>
        </p:spPr>
        <p:txBody>
          <a:bodyPr/>
          <a:lstStyle/>
          <a:p>
            <a:endParaRPr lang="zh-CN" altLang="en-US"/>
          </a:p>
        </p:txBody>
      </p:sp>
      <p:sp>
        <p:nvSpPr>
          <p:cNvPr id="650557" name="Rectangle 317"/>
          <p:cNvSpPr>
            <a:spLocks noChangeArrowheads="1"/>
          </p:cNvSpPr>
          <p:nvPr/>
        </p:nvSpPr>
        <p:spPr bwMode="auto">
          <a:xfrm>
            <a:off x="427038" y="4254500"/>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浏览器</a:t>
            </a:r>
          </a:p>
        </p:txBody>
      </p:sp>
      <p:sp>
        <p:nvSpPr>
          <p:cNvPr id="650558" name="Rectangle 318"/>
          <p:cNvSpPr>
            <a:spLocks noChangeArrowheads="1"/>
          </p:cNvSpPr>
          <p:nvPr/>
        </p:nvSpPr>
        <p:spPr bwMode="auto">
          <a:xfrm>
            <a:off x="3732213" y="42687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650559" name="Rectangle 319"/>
          <p:cNvSpPr>
            <a:spLocks noChangeArrowheads="1"/>
          </p:cNvSpPr>
          <p:nvPr/>
        </p:nvSpPr>
        <p:spPr bwMode="auto">
          <a:xfrm>
            <a:off x="5895975" y="42941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650560" name="Text Box 320"/>
          <p:cNvSpPr txBox="1">
            <a:spLocks noChangeArrowheads="1"/>
          </p:cNvSpPr>
          <p:nvPr/>
        </p:nvSpPr>
        <p:spPr bwMode="auto">
          <a:xfrm>
            <a:off x="468313" y="1474788"/>
            <a:ext cx="8228012" cy="946150"/>
          </a:xfrm>
          <a:prstGeom prst="rect">
            <a:avLst/>
          </a:prstGeom>
          <a:noFill/>
          <a:ln w="9525">
            <a:noFill/>
            <a:miter lim="800000"/>
            <a:headEnd/>
            <a:tailEnd/>
          </a:ln>
          <a:effectLst/>
        </p:spPr>
        <p:txBody>
          <a:bodyPr>
            <a:spAutoFit/>
          </a:bodyPr>
          <a:lstStyle/>
          <a:p>
            <a:r>
              <a:rPr lang="en-US" altLang="zh-CN" sz="2800">
                <a:solidFill>
                  <a:srgbClr val="333399"/>
                </a:solidFill>
                <a:latin typeface="Arial" charset="0"/>
                <a:ea typeface="黑体" pitchFamily="2" charset="-122"/>
              </a:rPr>
              <a:t>(4) </a:t>
            </a:r>
            <a:r>
              <a:rPr lang="zh-CN" altLang="en-US" sz="2800">
                <a:solidFill>
                  <a:srgbClr val="333399"/>
                </a:solidFill>
                <a:latin typeface="Arial" charset="0"/>
                <a:ea typeface="黑体" pitchFamily="2" charset="-122"/>
              </a:rPr>
              <a:t>源点服务器将所请求的对象放在 </a:t>
            </a:r>
            <a:r>
              <a:rPr lang="en-US" altLang="zh-CN" sz="2800">
                <a:solidFill>
                  <a:srgbClr val="333399"/>
                </a:solidFill>
                <a:latin typeface="Arial" charset="0"/>
                <a:ea typeface="黑体" pitchFamily="2" charset="-122"/>
              </a:rPr>
              <a:t>HTTP </a:t>
            </a:r>
            <a:r>
              <a:rPr lang="zh-CN" altLang="en-US" sz="2800">
                <a:solidFill>
                  <a:srgbClr val="333399"/>
                </a:solidFill>
                <a:latin typeface="Arial" charset="0"/>
                <a:ea typeface="黑体" pitchFamily="2" charset="-122"/>
              </a:rPr>
              <a:t>响应报文中返回给校园网的高速缓存。</a:t>
            </a:r>
          </a:p>
        </p:txBody>
      </p:sp>
      <p:sp>
        <p:nvSpPr>
          <p:cNvPr id="650561" name="Freeform 321"/>
          <p:cNvSpPr>
            <a:spLocks/>
          </p:cNvSpPr>
          <p:nvPr/>
        </p:nvSpPr>
        <p:spPr bwMode="auto">
          <a:xfrm>
            <a:off x="2916238" y="3644900"/>
            <a:ext cx="5327650" cy="1871663"/>
          </a:xfrm>
          <a:custGeom>
            <a:avLst/>
            <a:gdLst/>
            <a:ahLst/>
            <a:cxnLst>
              <a:cxn ang="0">
                <a:pos x="0" y="1179"/>
              </a:cxn>
              <a:cxn ang="0">
                <a:pos x="385" y="867"/>
              </a:cxn>
              <a:cxn ang="0">
                <a:pos x="732" y="758"/>
              </a:cxn>
              <a:cxn ang="0">
                <a:pos x="1464" y="749"/>
              </a:cxn>
              <a:cxn ang="0">
                <a:pos x="1893" y="739"/>
              </a:cxn>
              <a:cxn ang="0">
                <a:pos x="2222" y="680"/>
              </a:cxn>
              <a:cxn ang="0">
                <a:pos x="2631" y="499"/>
              </a:cxn>
              <a:cxn ang="0">
                <a:pos x="2993" y="272"/>
              </a:cxn>
              <a:cxn ang="0">
                <a:pos x="3356" y="0"/>
              </a:cxn>
            </a:cxnLst>
            <a:rect l="0" t="0" r="r" b="b"/>
            <a:pathLst>
              <a:path w="3356" h="1179">
                <a:moveTo>
                  <a:pt x="0" y="1179"/>
                </a:moveTo>
                <a:cubicBezTo>
                  <a:pt x="64" y="1127"/>
                  <a:pt x="263" y="937"/>
                  <a:pt x="385" y="867"/>
                </a:cubicBezTo>
                <a:cubicBezTo>
                  <a:pt x="507" y="797"/>
                  <a:pt x="552" y="778"/>
                  <a:pt x="732" y="758"/>
                </a:cubicBezTo>
                <a:cubicBezTo>
                  <a:pt x="912" y="738"/>
                  <a:pt x="1271" y="752"/>
                  <a:pt x="1464" y="749"/>
                </a:cubicBezTo>
                <a:cubicBezTo>
                  <a:pt x="1657" y="746"/>
                  <a:pt x="1767" y="750"/>
                  <a:pt x="1893" y="739"/>
                </a:cubicBezTo>
                <a:cubicBezTo>
                  <a:pt x="2019" y="728"/>
                  <a:pt x="2099" y="720"/>
                  <a:pt x="2222" y="680"/>
                </a:cubicBezTo>
                <a:cubicBezTo>
                  <a:pt x="2345" y="640"/>
                  <a:pt x="2503" y="567"/>
                  <a:pt x="2631" y="499"/>
                </a:cubicBezTo>
                <a:cubicBezTo>
                  <a:pt x="2759" y="431"/>
                  <a:pt x="2872" y="355"/>
                  <a:pt x="2993" y="272"/>
                </a:cubicBezTo>
                <a:cubicBezTo>
                  <a:pt x="3114" y="189"/>
                  <a:pt x="3295" y="53"/>
                  <a:pt x="3356" y="0"/>
                </a:cubicBezTo>
              </a:path>
            </a:pathLst>
          </a:custGeom>
          <a:noFill/>
          <a:ln w="76200" cmpd="sng">
            <a:solidFill>
              <a:schemeClr val="hlink"/>
            </a:solidFill>
            <a:round/>
            <a:headEnd type="triangle" w="med" len="med"/>
            <a:tailEnd type="none" w="med" len="med"/>
          </a:ln>
          <a:effectLst/>
        </p:spPr>
        <p:txBody>
          <a:bodyPr/>
          <a:lstStyle/>
          <a:p>
            <a:endParaRPr lang="zh-CN" altLang="en-US"/>
          </a:p>
        </p:txBody>
      </p:sp>
      <p:sp>
        <p:nvSpPr>
          <p:cNvPr id="322" name="灯片编号占位符 321"/>
          <p:cNvSpPr>
            <a:spLocks noGrp="1"/>
          </p:cNvSpPr>
          <p:nvPr>
            <p:ph type="sldNum" sz="quarter" idx="12"/>
          </p:nvPr>
        </p:nvSpPr>
        <p:spPr/>
        <p:txBody>
          <a:bodyPr/>
          <a:lstStyle/>
          <a:p>
            <a:fld id="{CE2D3E2E-B054-411C-AC00-43EE38417D69}" type="slidenum">
              <a:rPr lang="en-US" altLang="zh-CN" smtClean="0"/>
              <a:pPr/>
              <a:t>76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50561"/>
                                        </p:tgtEl>
                                        <p:attrNameLst>
                                          <p:attrName>style.visibility</p:attrName>
                                        </p:attrNameLst>
                                      </p:cBhvr>
                                      <p:to>
                                        <p:strVal val="visible"/>
                                      </p:to>
                                    </p:set>
                                    <p:animEffect transition="in" filter="wipe(right)">
                                      <p:cBhvr>
                                        <p:cTn id="7" dur="500"/>
                                        <p:tgtEl>
                                          <p:spTgt spid="650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56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7170" name="Rectangle 2"/>
          <p:cNvSpPr>
            <a:spLocks noGrp="1" noChangeArrowheads="1"/>
          </p:cNvSpPr>
          <p:nvPr>
            <p:ph type="title" idx="4294967295"/>
          </p:nvPr>
        </p:nvSpPr>
        <p:spPr>
          <a:xfrm>
            <a:off x="755650" y="503238"/>
            <a:ext cx="7793038" cy="622300"/>
          </a:xfrm>
        </p:spPr>
        <p:txBody>
          <a:bodyPr/>
          <a:lstStyle/>
          <a:p>
            <a:pPr algn="ctr"/>
            <a:r>
              <a:rPr lang="zh-CN" altLang="en-US"/>
              <a:t>使用高速缓存的情况</a:t>
            </a:r>
          </a:p>
        </p:txBody>
      </p:sp>
      <p:grpSp>
        <p:nvGrpSpPr>
          <p:cNvPr id="647171" name="Group 3"/>
          <p:cNvGrpSpPr>
            <a:grpSpLocks/>
          </p:cNvGrpSpPr>
          <p:nvPr/>
        </p:nvGrpSpPr>
        <p:grpSpPr bwMode="auto">
          <a:xfrm>
            <a:off x="250825" y="3494088"/>
            <a:ext cx="3454400" cy="2570162"/>
            <a:chOff x="912" y="768"/>
            <a:chExt cx="2400" cy="1584"/>
          </a:xfrm>
        </p:grpSpPr>
        <p:sp>
          <p:nvSpPr>
            <p:cNvPr id="647172" name="Oval 4"/>
            <p:cNvSpPr>
              <a:spLocks noChangeArrowheads="1"/>
            </p:cNvSpPr>
            <p:nvPr/>
          </p:nvSpPr>
          <p:spPr bwMode="auto">
            <a:xfrm>
              <a:off x="1751" y="799"/>
              <a:ext cx="1026" cy="628"/>
            </a:xfrm>
            <a:prstGeom prst="ellipse">
              <a:avLst/>
            </a:prstGeom>
            <a:solidFill>
              <a:srgbClr val="000000"/>
            </a:solidFill>
            <a:ln w="9525">
              <a:noFill/>
              <a:round/>
              <a:headEnd/>
              <a:tailEnd/>
            </a:ln>
          </p:spPr>
          <p:txBody>
            <a:bodyPr/>
            <a:lstStyle/>
            <a:p>
              <a:endParaRPr lang="zh-CN" altLang="en-US"/>
            </a:p>
          </p:txBody>
        </p:sp>
        <p:sp>
          <p:nvSpPr>
            <p:cNvPr id="647173" name="Oval 5"/>
            <p:cNvSpPr>
              <a:spLocks noChangeArrowheads="1"/>
            </p:cNvSpPr>
            <p:nvPr/>
          </p:nvSpPr>
          <p:spPr bwMode="auto">
            <a:xfrm>
              <a:off x="1172" y="972"/>
              <a:ext cx="781" cy="627"/>
            </a:xfrm>
            <a:prstGeom prst="ellipse">
              <a:avLst/>
            </a:prstGeom>
            <a:solidFill>
              <a:srgbClr val="000000"/>
            </a:solidFill>
            <a:ln w="9525">
              <a:noFill/>
              <a:round/>
              <a:headEnd/>
              <a:tailEnd/>
            </a:ln>
          </p:spPr>
          <p:txBody>
            <a:bodyPr/>
            <a:lstStyle/>
            <a:p>
              <a:endParaRPr lang="zh-CN" altLang="en-US"/>
            </a:p>
          </p:txBody>
        </p:sp>
        <p:sp>
          <p:nvSpPr>
            <p:cNvPr id="647174" name="Oval 6"/>
            <p:cNvSpPr>
              <a:spLocks noChangeArrowheads="1"/>
            </p:cNvSpPr>
            <p:nvPr/>
          </p:nvSpPr>
          <p:spPr bwMode="auto">
            <a:xfrm>
              <a:off x="926" y="1364"/>
              <a:ext cx="521" cy="502"/>
            </a:xfrm>
            <a:prstGeom prst="ellipse">
              <a:avLst/>
            </a:prstGeom>
            <a:solidFill>
              <a:srgbClr val="000000"/>
            </a:solidFill>
            <a:ln w="9525">
              <a:noFill/>
              <a:round/>
              <a:headEnd/>
              <a:tailEnd/>
            </a:ln>
          </p:spPr>
          <p:txBody>
            <a:bodyPr/>
            <a:lstStyle/>
            <a:p>
              <a:endParaRPr lang="zh-CN" altLang="en-US"/>
            </a:p>
          </p:txBody>
        </p:sp>
        <p:sp>
          <p:nvSpPr>
            <p:cNvPr id="647175" name="Oval 7"/>
            <p:cNvSpPr>
              <a:spLocks noChangeArrowheads="1"/>
            </p:cNvSpPr>
            <p:nvPr/>
          </p:nvSpPr>
          <p:spPr bwMode="auto">
            <a:xfrm>
              <a:off x="1085" y="1599"/>
              <a:ext cx="796" cy="549"/>
            </a:xfrm>
            <a:prstGeom prst="ellipse">
              <a:avLst/>
            </a:prstGeom>
            <a:solidFill>
              <a:srgbClr val="000000"/>
            </a:solidFill>
            <a:ln w="9525">
              <a:noFill/>
              <a:round/>
              <a:headEnd/>
              <a:tailEnd/>
            </a:ln>
          </p:spPr>
          <p:txBody>
            <a:bodyPr/>
            <a:lstStyle/>
            <a:p>
              <a:endParaRPr lang="zh-CN" altLang="en-US"/>
            </a:p>
          </p:txBody>
        </p:sp>
        <p:sp>
          <p:nvSpPr>
            <p:cNvPr id="647176" name="Oval 8"/>
            <p:cNvSpPr>
              <a:spLocks noChangeArrowheads="1"/>
            </p:cNvSpPr>
            <p:nvPr/>
          </p:nvSpPr>
          <p:spPr bwMode="auto">
            <a:xfrm>
              <a:off x="1664" y="1693"/>
              <a:ext cx="1200" cy="659"/>
            </a:xfrm>
            <a:prstGeom prst="ellipse">
              <a:avLst/>
            </a:prstGeom>
            <a:solidFill>
              <a:srgbClr val="000000"/>
            </a:solidFill>
            <a:ln w="9525">
              <a:noFill/>
              <a:round/>
              <a:headEnd/>
              <a:tailEnd/>
            </a:ln>
          </p:spPr>
          <p:txBody>
            <a:bodyPr/>
            <a:lstStyle/>
            <a:p>
              <a:endParaRPr lang="zh-CN" altLang="en-US"/>
            </a:p>
          </p:txBody>
        </p:sp>
        <p:sp>
          <p:nvSpPr>
            <p:cNvPr id="647177" name="Oval 9"/>
            <p:cNvSpPr>
              <a:spLocks noChangeArrowheads="1"/>
            </p:cNvSpPr>
            <p:nvPr/>
          </p:nvSpPr>
          <p:spPr bwMode="auto">
            <a:xfrm>
              <a:off x="2445" y="988"/>
              <a:ext cx="751" cy="486"/>
            </a:xfrm>
            <a:prstGeom prst="ellipse">
              <a:avLst/>
            </a:prstGeom>
            <a:solidFill>
              <a:srgbClr val="000000"/>
            </a:solidFill>
            <a:ln w="9525">
              <a:noFill/>
              <a:round/>
              <a:headEnd/>
              <a:tailEnd/>
            </a:ln>
          </p:spPr>
          <p:txBody>
            <a:bodyPr/>
            <a:lstStyle/>
            <a:p>
              <a:endParaRPr lang="zh-CN" altLang="en-US"/>
            </a:p>
          </p:txBody>
        </p:sp>
        <p:sp>
          <p:nvSpPr>
            <p:cNvPr id="647178" name="Oval 10"/>
            <p:cNvSpPr>
              <a:spLocks noChangeArrowheads="1"/>
            </p:cNvSpPr>
            <p:nvPr/>
          </p:nvSpPr>
          <p:spPr bwMode="auto">
            <a:xfrm>
              <a:off x="2560" y="1317"/>
              <a:ext cx="752" cy="486"/>
            </a:xfrm>
            <a:prstGeom prst="ellipse">
              <a:avLst/>
            </a:prstGeom>
            <a:solidFill>
              <a:srgbClr val="000000"/>
            </a:solidFill>
            <a:ln w="9525">
              <a:noFill/>
              <a:round/>
              <a:headEnd/>
              <a:tailEnd/>
            </a:ln>
          </p:spPr>
          <p:txBody>
            <a:bodyPr/>
            <a:lstStyle/>
            <a:p>
              <a:endParaRPr lang="zh-CN" altLang="en-US"/>
            </a:p>
          </p:txBody>
        </p:sp>
        <p:sp>
          <p:nvSpPr>
            <p:cNvPr id="647179" name="Oval 11"/>
            <p:cNvSpPr>
              <a:spLocks noChangeArrowheads="1"/>
            </p:cNvSpPr>
            <p:nvPr/>
          </p:nvSpPr>
          <p:spPr bwMode="auto">
            <a:xfrm>
              <a:off x="2488" y="1427"/>
              <a:ext cx="752" cy="815"/>
            </a:xfrm>
            <a:prstGeom prst="ellipse">
              <a:avLst/>
            </a:prstGeom>
            <a:solidFill>
              <a:srgbClr val="000000"/>
            </a:solidFill>
            <a:ln w="9525">
              <a:noFill/>
              <a:round/>
              <a:headEnd/>
              <a:tailEnd/>
            </a:ln>
          </p:spPr>
          <p:txBody>
            <a:bodyPr/>
            <a:lstStyle/>
            <a:p>
              <a:endParaRPr lang="zh-CN" altLang="en-US"/>
            </a:p>
          </p:txBody>
        </p:sp>
        <p:sp>
          <p:nvSpPr>
            <p:cNvPr id="647180" name="Oval 12"/>
            <p:cNvSpPr>
              <a:spLocks noChangeArrowheads="1"/>
            </p:cNvSpPr>
            <p:nvPr/>
          </p:nvSpPr>
          <p:spPr bwMode="auto">
            <a:xfrm>
              <a:off x="1360" y="1176"/>
              <a:ext cx="1547" cy="815"/>
            </a:xfrm>
            <a:prstGeom prst="ellipse">
              <a:avLst/>
            </a:prstGeom>
            <a:solidFill>
              <a:srgbClr val="000000"/>
            </a:solidFill>
            <a:ln w="9525">
              <a:noFill/>
              <a:round/>
              <a:headEnd/>
              <a:tailEnd/>
            </a:ln>
          </p:spPr>
          <p:txBody>
            <a:bodyPr/>
            <a:lstStyle/>
            <a:p>
              <a:endParaRPr lang="zh-CN" altLang="en-US"/>
            </a:p>
          </p:txBody>
        </p:sp>
        <p:grpSp>
          <p:nvGrpSpPr>
            <p:cNvPr id="647181" name="Group 13"/>
            <p:cNvGrpSpPr>
              <a:grpSpLocks/>
            </p:cNvGrpSpPr>
            <p:nvPr/>
          </p:nvGrpSpPr>
          <p:grpSpPr bwMode="auto">
            <a:xfrm>
              <a:off x="912" y="768"/>
              <a:ext cx="2386" cy="1553"/>
              <a:chOff x="912" y="768"/>
              <a:chExt cx="2386" cy="1553"/>
            </a:xfrm>
          </p:grpSpPr>
          <p:sp>
            <p:nvSpPr>
              <p:cNvPr id="647182" name="Oval 14"/>
              <p:cNvSpPr>
                <a:spLocks noChangeArrowheads="1"/>
              </p:cNvSpPr>
              <p:nvPr/>
            </p:nvSpPr>
            <p:spPr bwMode="auto">
              <a:xfrm>
                <a:off x="1736" y="768"/>
                <a:ext cx="1027" cy="627"/>
              </a:xfrm>
              <a:prstGeom prst="ellipse">
                <a:avLst/>
              </a:prstGeom>
              <a:solidFill>
                <a:srgbClr val="DDDDDD"/>
              </a:solidFill>
              <a:ln w="9525">
                <a:noFill/>
                <a:round/>
                <a:headEnd/>
                <a:tailEnd/>
              </a:ln>
            </p:spPr>
            <p:txBody>
              <a:bodyPr/>
              <a:lstStyle/>
              <a:p>
                <a:endParaRPr lang="zh-CN" altLang="en-US"/>
              </a:p>
            </p:txBody>
          </p:sp>
          <p:sp>
            <p:nvSpPr>
              <p:cNvPr id="647183" name="Oval 15"/>
              <p:cNvSpPr>
                <a:spLocks noChangeArrowheads="1"/>
              </p:cNvSpPr>
              <p:nvPr/>
            </p:nvSpPr>
            <p:spPr bwMode="auto">
              <a:xfrm>
                <a:off x="1158" y="941"/>
                <a:ext cx="781" cy="627"/>
              </a:xfrm>
              <a:prstGeom prst="ellipse">
                <a:avLst/>
              </a:prstGeom>
              <a:solidFill>
                <a:srgbClr val="DDDDDD"/>
              </a:solidFill>
              <a:ln w="9525">
                <a:noFill/>
                <a:round/>
                <a:headEnd/>
                <a:tailEnd/>
              </a:ln>
            </p:spPr>
            <p:txBody>
              <a:bodyPr/>
              <a:lstStyle/>
              <a:p>
                <a:endParaRPr lang="zh-CN" altLang="en-US"/>
              </a:p>
            </p:txBody>
          </p:sp>
          <p:sp>
            <p:nvSpPr>
              <p:cNvPr id="647184" name="Oval 16"/>
              <p:cNvSpPr>
                <a:spLocks noChangeArrowheads="1"/>
              </p:cNvSpPr>
              <p:nvPr/>
            </p:nvSpPr>
            <p:spPr bwMode="auto">
              <a:xfrm>
                <a:off x="912" y="1333"/>
                <a:ext cx="520" cy="501"/>
              </a:xfrm>
              <a:prstGeom prst="ellipse">
                <a:avLst/>
              </a:prstGeom>
              <a:solidFill>
                <a:srgbClr val="DDDDDD"/>
              </a:solidFill>
              <a:ln w="9525">
                <a:noFill/>
                <a:round/>
                <a:headEnd/>
                <a:tailEnd/>
              </a:ln>
            </p:spPr>
            <p:txBody>
              <a:bodyPr/>
              <a:lstStyle/>
              <a:p>
                <a:endParaRPr lang="zh-CN" altLang="en-US"/>
              </a:p>
            </p:txBody>
          </p:sp>
          <p:sp>
            <p:nvSpPr>
              <p:cNvPr id="647185" name="Oval 17"/>
              <p:cNvSpPr>
                <a:spLocks noChangeArrowheads="1"/>
              </p:cNvSpPr>
              <p:nvPr/>
            </p:nvSpPr>
            <p:spPr bwMode="auto">
              <a:xfrm>
                <a:off x="1071" y="1568"/>
                <a:ext cx="795" cy="549"/>
              </a:xfrm>
              <a:prstGeom prst="ellipse">
                <a:avLst/>
              </a:prstGeom>
              <a:solidFill>
                <a:srgbClr val="DDDDDD"/>
              </a:solidFill>
              <a:ln w="9525">
                <a:noFill/>
                <a:round/>
                <a:headEnd/>
                <a:tailEnd/>
              </a:ln>
            </p:spPr>
            <p:txBody>
              <a:bodyPr/>
              <a:lstStyle/>
              <a:p>
                <a:endParaRPr lang="zh-CN" altLang="en-US"/>
              </a:p>
            </p:txBody>
          </p:sp>
          <p:sp>
            <p:nvSpPr>
              <p:cNvPr id="647186" name="Oval 18"/>
              <p:cNvSpPr>
                <a:spLocks noChangeArrowheads="1"/>
              </p:cNvSpPr>
              <p:nvPr/>
            </p:nvSpPr>
            <p:spPr bwMode="auto">
              <a:xfrm>
                <a:off x="1649" y="1662"/>
                <a:ext cx="1200" cy="659"/>
              </a:xfrm>
              <a:prstGeom prst="ellipse">
                <a:avLst/>
              </a:prstGeom>
              <a:solidFill>
                <a:srgbClr val="DDDDDD"/>
              </a:solidFill>
              <a:ln w="9525">
                <a:noFill/>
                <a:round/>
                <a:headEnd/>
                <a:tailEnd/>
              </a:ln>
            </p:spPr>
            <p:txBody>
              <a:bodyPr/>
              <a:lstStyle/>
              <a:p>
                <a:endParaRPr lang="zh-CN" altLang="en-US"/>
              </a:p>
            </p:txBody>
          </p:sp>
          <p:sp>
            <p:nvSpPr>
              <p:cNvPr id="647187" name="Oval 19"/>
              <p:cNvSpPr>
                <a:spLocks noChangeArrowheads="1"/>
              </p:cNvSpPr>
              <p:nvPr/>
            </p:nvSpPr>
            <p:spPr bwMode="auto">
              <a:xfrm>
                <a:off x="2430" y="956"/>
                <a:ext cx="752" cy="486"/>
              </a:xfrm>
              <a:prstGeom prst="ellipse">
                <a:avLst/>
              </a:prstGeom>
              <a:solidFill>
                <a:srgbClr val="DDDDDD"/>
              </a:solidFill>
              <a:ln w="9525">
                <a:noFill/>
                <a:round/>
                <a:headEnd/>
                <a:tailEnd/>
              </a:ln>
            </p:spPr>
            <p:txBody>
              <a:bodyPr/>
              <a:lstStyle/>
              <a:p>
                <a:endParaRPr lang="zh-CN" altLang="en-US"/>
              </a:p>
            </p:txBody>
          </p:sp>
          <p:sp>
            <p:nvSpPr>
              <p:cNvPr id="647188" name="Oval 20"/>
              <p:cNvSpPr>
                <a:spLocks noChangeArrowheads="1"/>
              </p:cNvSpPr>
              <p:nvPr/>
            </p:nvSpPr>
            <p:spPr bwMode="auto">
              <a:xfrm>
                <a:off x="2546" y="1286"/>
                <a:ext cx="752" cy="486"/>
              </a:xfrm>
              <a:prstGeom prst="ellipse">
                <a:avLst/>
              </a:prstGeom>
              <a:solidFill>
                <a:srgbClr val="DDDDDD"/>
              </a:solidFill>
              <a:ln w="9525">
                <a:noFill/>
                <a:round/>
                <a:headEnd/>
                <a:tailEnd/>
              </a:ln>
            </p:spPr>
            <p:txBody>
              <a:bodyPr/>
              <a:lstStyle/>
              <a:p>
                <a:endParaRPr lang="zh-CN" altLang="en-US"/>
              </a:p>
            </p:txBody>
          </p:sp>
          <p:sp>
            <p:nvSpPr>
              <p:cNvPr id="647189" name="Oval 21"/>
              <p:cNvSpPr>
                <a:spLocks noChangeArrowheads="1"/>
              </p:cNvSpPr>
              <p:nvPr/>
            </p:nvSpPr>
            <p:spPr bwMode="auto">
              <a:xfrm>
                <a:off x="2473" y="1395"/>
                <a:ext cx="752" cy="816"/>
              </a:xfrm>
              <a:prstGeom prst="ellipse">
                <a:avLst/>
              </a:prstGeom>
              <a:solidFill>
                <a:srgbClr val="DDDDDD"/>
              </a:solidFill>
              <a:ln w="9525">
                <a:noFill/>
                <a:round/>
                <a:headEnd/>
                <a:tailEnd/>
              </a:ln>
            </p:spPr>
            <p:txBody>
              <a:bodyPr/>
              <a:lstStyle/>
              <a:p>
                <a:endParaRPr lang="zh-CN" altLang="en-US"/>
              </a:p>
            </p:txBody>
          </p:sp>
          <p:sp>
            <p:nvSpPr>
              <p:cNvPr id="647190" name="Oval 22"/>
              <p:cNvSpPr>
                <a:spLocks noChangeArrowheads="1"/>
              </p:cNvSpPr>
              <p:nvPr/>
            </p:nvSpPr>
            <p:spPr bwMode="auto">
              <a:xfrm>
                <a:off x="1346" y="1144"/>
                <a:ext cx="1547" cy="816"/>
              </a:xfrm>
              <a:prstGeom prst="ellipse">
                <a:avLst/>
              </a:prstGeom>
              <a:solidFill>
                <a:srgbClr val="DDDDDD"/>
              </a:solidFill>
              <a:ln w="9525">
                <a:noFill/>
                <a:round/>
                <a:headEnd/>
                <a:tailEnd/>
              </a:ln>
            </p:spPr>
            <p:txBody>
              <a:bodyPr/>
              <a:lstStyle/>
              <a:p>
                <a:endParaRPr lang="zh-CN" altLang="en-US"/>
              </a:p>
            </p:txBody>
          </p:sp>
        </p:grpSp>
      </p:grpSp>
      <p:graphicFrame>
        <p:nvGraphicFramePr>
          <p:cNvPr id="647191" name="Object 23"/>
          <p:cNvGraphicFramePr>
            <a:graphicFrameLocks noChangeAspect="1"/>
          </p:cNvGraphicFramePr>
          <p:nvPr/>
        </p:nvGraphicFramePr>
        <p:xfrm>
          <a:off x="6542088" y="4217988"/>
          <a:ext cx="1770062" cy="1149350"/>
        </p:xfrm>
        <a:graphic>
          <a:graphicData uri="http://schemas.openxmlformats.org/presentationml/2006/ole">
            <mc:AlternateContent xmlns:mc="http://schemas.openxmlformats.org/markup-compatibility/2006">
              <mc:Choice xmlns:v="urn:schemas-microsoft-com:vml" Requires="v">
                <p:oleObj spid="_x0000_s647217" name="VISIO" r:id="rId4" imgW="1689840" imgH="964440" progId="Visio.Drawing.11">
                  <p:embed/>
                </p:oleObj>
              </mc:Choice>
              <mc:Fallback>
                <p:oleObj name="VISIO" r:id="rId4" imgW="1689840" imgH="964440" progId="Visio.Drawing.11">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2088" y="4217988"/>
                        <a:ext cx="1770062" cy="1149350"/>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47192" name="Line 24"/>
          <p:cNvSpPr>
            <a:spLocks noChangeShapeType="1"/>
          </p:cNvSpPr>
          <p:nvPr/>
        </p:nvSpPr>
        <p:spPr bwMode="auto">
          <a:xfrm>
            <a:off x="3735388" y="4779963"/>
            <a:ext cx="2524125" cy="0"/>
          </a:xfrm>
          <a:prstGeom prst="line">
            <a:avLst/>
          </a:prstGeom>
          <a:noFill/>
          <a:ln w="38100">
            <a:solidFill>
              <a:srgbClr val="333399"/>
            </a:solidFill>
            <a:round/>
            <a:headEnd/>
            <a:tailEnd/>
          </a:ln>
          <a:effectLst/>
        </p:spPr>
        <p:txBody>
          <a:bodyPr/>
          <a:lstStyle/>
          <a:p>
            <a:endParaRPr lang="zh-CN" altLang="en-US"/>
          </a:p>
        </p:txBody>
      </p:sp>
      <p:sp>
        <p:nvSpPr>
          <p:cNvPr id="647193" name="Line 25"/>
          <p:cNvSpPr>
            <a:spLocks noChangeShapeType="1"/>
          </p:cNvSpPr>
          <p:nvPr/>
        </p:nvSpPr>
        <p:spPr bwMode="auto">
          <a:xfrm>
            <a:off x="7637463" y="5289550"/>
            <a:ext cx="649287" cy="542925"/>
          </a:xfrm>
          <a:prstGeom prst="line">
            <a:avLst/>
          </a:prstGeom>
          <a:noFill/>
          <a:ln w="28575">
            <a:solidFill>
              <a:srgbClr val="333399"/>
            </a:solidFill>
            <a:round/>
            <a:headEnd/>
            <a:tailEnd/>
          </a:ln>
        </p:spPr>
        <p:txBody>
          <a:bodyPr/>
          <a:lstStyle/>
          <a:p>
            <a:endParaRPr lang="zh-CN" altLang="en-US"/>
          </a:p>
        </p:txBody>
      </p:sp>
      <p:sp>
        <p:nvSpPr>
          <p:cNvPr id="647194" name="Line 26"/>
          <p:cNvSpPr>
            <a:spLocks noChangeShapeType="1"/>
          </p:cNvSpPr>
          <p:nvPr/>
        </p:nvSpPr>
        <p:spPr bwMode="auto">
          <a:xfrm>
            <a:off x="8012113" y="5010150"/>
            <a:ext cx="520700" cy="115888"/>
          </a:xfrm>
          <a:prstGeom prst="line">
            <a:avLst/>
          </a:prstGeom>
          <a:noFill/>
          <a:ln w="28575">
            <a:solidFill>
              <a:srgbClr val="333399"/>
            </a:solidFill>
            <a:round/>
            <a:headEnd/>
            <a:tailEnd/>
          </a:ln>
        </p:spPr>
        <p:txBody>
          <a:bodyPr/>
          <a:lstStyle/>
          <a:p>
            <a:endParaRPr lang="zh-CN" altLang="en-US"/>
          </a:p>
        </p:txBody>
      </p:sp>
      <p:sp>
        <p:nvSpPr>
          <p:cNvPr id="647195" name="Line 27"/>
          <p:cNvSpPr>
            <a:spLocks noChangeShapeType="1"/>
          </p:cNvSpPr>
          <p:nvPr/>
        </p:nvSpPr>
        <p:spPr bwMode="auto">
          <a:xfrm flipV="1">
            <a:off x="8040688" y="4329113"/>
            <a:ext cx="492125" cy="153987"/>
          </a:xfrm>
          <a:prstGeom prst="line">
            <a:avLst/>
          </a:prstGeom>
          <a:noFill/>
          <a:ln w="28575">
            <a:solidFill>
              <a:srgbClr val="333399"/>
            </a:solidFill>
            <a:round/>
            <a:headEnd/>
            <a:tailEnd/>
          </a:ln>
        </p:spPr>
        <p:txBody>
          <a:bodyPr/>
          <a:lstStyle/>
          <a:p>
            <a:endParaRPr lang="zh-CN" altLang="en-US"/>
          </a:p>
        </p:txBody>
      </p:sp>
      <p:sp>
        <p:nvSpPr>
          <p:cNvPr id="647196" name="Line 28"/>
          <p:cNvSpPr>
            <a:spLocks noChangeShapeType="1"/>
          </p:cNvSpPr>
          <p:nvPr/>
        </p:nvSpPr>
        <p:spPr bwMode="auto">
          <a:xfrm flipV="1">
            <a:off x="7607300" y="3709988"/>
            <a:ext cx="679450" cy="595312"/>
          </a:xfrm>
          <a:prstGeom prst="line">
            <a:avLst/>
          </a:prstGeom>
          <a:noFill/>
          <a:ln w="28575">
            <a:solidFill>
              <a:srgbClr val="333399"/>
            </a:solidFill>
            <a:round/>
            <a:headEnd/>
            <a:tailEnd/>
          </a:ln>
        </p:spPr>
        <p:txBody>
          <a:bodyPr/>
          <a:lstStyle/>
          <a:p>
            <a:endParaRPr lang="zh-CN" altLang="en-US"/>
          </a:p>
        </p:txBody>
      </p:sp>
      <p:grpSp>
        <p:nvGrpSpPr>
          <p:cNvPr id="647197" name="Group 29"/>
          <p:cNvGrpSpPr>
            <a:grpSpLocks/>
          </p:cNvGrpSpPr>
          <p:nvPr/>
        </p:nvGrpSpPr>
        <p:grpSpPr bwMode="auto">
          <a:xfrm>
            <a:off x="8399463" y="3984625"/>
            <a:ext cx="393700" cy="661988"/>
            <a:chOff x="4486" y="2730"/>
            <a:chExt cx="217" cy="339"/>
          </a:xfrm>
        </p:grpSpPr>
        <p:grpSp>
          <p:nvGrpSpPr>
            <p:cNvPr id="647198" name="Group 30"/>
            <p:cNvGrpSpPr>
              <a:grpSpLocks/>
            </p:cNvGrpSpPr>
            <p:nvPr/>
          </p:nvGrpSpPr>
          <p:grpSpPr bwMode="auto">
            <a:xfrm>
              <a:off x="4491" y="2736"/>
              <a:ext cx="212" cy="333"/>
              <a:chOff x="4491" y="2736"/>
              <a:chExt cx="212" cy="333"/>
            </a:xfrm>
          </p:grpSpPr>
          <p:sp>
            <p:nvSpPr>
              <p:cNvPr id="647199" name="Freeform 31"/>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200" name="Freeform 32"/>
              <p:cNvSpPr>
                <a:spLocks/>
              </p:cNvSpPr>
              <p:nvPr/>
            </p:nvSpPr>
            <p:spPr bwMode="auto">
              <a:xfrm>
                <a:off x="4557" y="2736"/>
                <a:ext cx="146" cy="333"/>
              </a:xfrm>
              <a:custGeom>
                <a:avLst/>
                <a:gdLst/>
                <a:ahLst/>
                <a:cxnLst>
                  <a:cxn ang="0">
                    <a:pos x="50" y="333"/>
                  </a:cxn>
                  <a:cxn ang="0">
                    <a:pos x="0" y="51"/>
                  </a:cxn>
                  <a:cxn ang="0">
                    <a:pos x="146" y="0"/>
                  </a:cxn>
                  <a:cxn ang="0">
                    <a:pos x="146" y="270"/>
                  </a:cxn>
                  <a:cxn ang="0">
                    <a:pos x="50" y="333"/>
                  </a:cxn>
                </a:cxnLst>
                <a:rect l="0" t="0" r="r" b="b"/>
                <a:pathLst>
                  <a:path w="146" h="333">
                    <a:moveTo>
                      <a:pt x="50" y="333"/>
                    </a:moveTo>
                    <a:lnTo>
                      <a:pt x="0" y="51"/>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201" name="Freeform 33"/>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202" name="Freeform 34"/>
              <p:cNvSpPr>
                <a:spLocks/>
              </p:cNvSpPr>
              <p:nvPr/>
            </p:nvSpPr>
            <p:spPr bwMode="auto">
              <a:xfrm>
                <a:off x="4491" y="273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203" name="Rectangle 35"/>
              <p:cNvSpPr>
                <a:spLocks noChangeArrowheads="1"/>
              </p:cNvSpPr>
              <p:nvPr/>
            </p:nvSpPr>
            <p:spPr bwMode="auto">
              <a:xfrm>
                <a:off x="4491" y="2799"/>
                <a:ext cx="116" cy="270"/>
              </a:xfrm>
              <a:prstGeom prst="rect">
                <a:avLst/>
              </a:prstGeom>
              <a:solidFill>
                <a:srgbClr val="000000"/>
              </a:solidFill>
              <a:ln w="9525">
                <a:noFill/>
                <a:miter lim="800000"/>
                <a:headEnd/>
                <a:tailEnd/>
              </a:ln>
            </p:spPr>
            <p:txBody>
              <a:bodyPr/>
              <a:lstStyle/>
              <a:p>
                <a:endParaRPr lang="zh-CN" altLang="en-US"/>
              </a:p>
            </p:txBody>
          </p:sp>
          <p:sp>
            <p:nvSpPr>
              <p:cNvPr id="647204" name="Rectangle 36"/>
              <p:cNvSpPr>
                <a:spLocks noChangeArrowheads="1"/>
              </p:cNvSpPr>
              <p:nvPr/>
            </p:nvSpPr>
            <p:spPr bwMode="auto">
              <a:xfrm>
                <a:off x="4496" y="2812"/>
                <a:ext cx="66" cy="44"/>
              </a:xfrm>
              <a:prstGeom prst="rect">
                <a:avLst/>
              </a:prstGeom>
              <a:solidFill>
                <a:srgbClr val="000000"/>
              </a:solidFill>
              <a:ln w="9525">
                <a:noFill/>
                <a:miter lim="800000"/>
                <a:headEnd/>
                <a:tailEnd/>
              </a:ln>
            </p:spPr>
            <p:txBody>
              <a:bodyPr/>
              <a:lstStyle/>
              <a:p>
                <a:endParaRPr lang="zh-CN" altLang="en-US"/>
              </a:p>
            </p:txBody>
          </p:sp>
          <p:sp>
            <p:nvSpPr>
              <p:cNvPr id="647205" name="Line 37"/>
              <p:cNvSpPr>
                <a:spLocks noChangeShapeType="1"/>
              </p:cNvSpPr>
              <p:nvPr/>
            </p:nvSpPr>
            <p:spPr bwMode="auto">
              <a:xfrm>
                <a:off x="4501" y="2837"/>
                <a:ext cx="51" cy="1"/>
              </a:xfrm>
              <a:prstGeom prst="line">
                <a:avLst/>
              </a:prstGeom>
              <a:noFill/>
              <a:ln w="15875">
                <a:solidFill>
                  <a:srgbClr val="000000"/>
                </a:solidFill>
                <a:round/>
                <a:headEnd/>
                <a:tailEnd/>
              </a:ln>
            </p:spPr>
            <p:txBody>
              <a:bodyPr/>
              <a:lstStyle/>
              <a:p>
                <a:endParaRPr lang="zh-CN" altLang="en-US"/>
              </a:p>
            </p:txBody>
          </p:sp>
          <p:sp>
            <p:nvSpPr>
              <p:cNvPr id="647206" name="Line 38"/>
              <p:cNvSpPr>
                <a:spLocks noChangeShapeType="1"/>
              </p:cNvSpPr>
              <p:nvPr/>
            </p:nvSpPr>
            <p:spPr bwMode="auto">
              <a:xfrm flipH="1">
                <a:off x="4491" y="3013"/>
                <a:ext cx="116" cy="1"/>
              </a:xfrm>
              <a:prstGeom prst="line">
                <a:avLst/>
              </a:prstGeom>
              <a:noFill/>
              <a:ln w="15875">
                <a:solidFill>
                  <a:srgbClr val="000000"/>
                </a:solidFill>
                <a:round/>
                <a:headEnd/>
                <a:tailEnd/>
              </a:ln>
            </p:spPr>
            <p:txBody>
              <a:bodyPr/>
              <a:lstStyle/>
              <a:p>
                <a:endParaRPr lang="zh-CN" altLang="en-US"/>
              </a:p>
            </p:txBody>
          </p:sp>
          <p:sp>
            <p:nvSpPr>
              <p:cNvPr id="647207" name="Line 39"/>
              <p:cNvSpPr>
                <a:spLocks noChangeShapeType="1"/>
              </p:cNvSpPr>
              <p:nvPr/>
            </p:nvSpPr>
            <p:spPr bwMode="auto">
              <a:xfrm flipH="1">
                <a:off x="4491" y="2900"/>
                <a:ext cx="116" cy="1"/>
              </a:xfrm>
              <a:prstGeom prst="line">
                <a:avLst/>
              </a:prstGeom>
              <a:noFill/>
              <a:ln w="15875">
                <a:solidFill>
                  <a:srgbClr val="000000"/>
                </a:solidFill>
                <a:round/>
                <a:headEnd/>
                <a:tailEnd/>
              </a:ln>
            </p:spPr>
            <p:txBody>
              <a:bodyPr/>
              <a:lstStyle/>
              <a:p>
                <a:endParaRPr lang="zh-CN" altLang="en-US"/>
              </a:p>
            </p:txBody>
          </p:sp>
        </p:grpSp>
        <p:grpSp>
          <p:nvGrpSpPr>
            <p:cNvPr id="647208" name="Group 40"/>
            <p:cNvGrpSpPr>
              <a:grpSpLocks/>
            </p:cNvGrpSpPr>
            <p:nvPr/>
          </p:nvGrpSpPr>
          <p:grpSpPr bwMode="auto">
            <a:xfrm>
              <a:off x="4486" y="2730"/>
              <a:ext cx="212" cy="333"/>
              <a:chOff x="4486" y="2730"/>
              <a:chExt cx="212" cy="333"/>
            </a:xfrm>
          </p:grpSpPr>
          <p:sp>
            <p:nvSpPr>
              <p:cNvPr id="647209" name="Freeform 41"/>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7210" name="Freeform 42"/>
              <p:cNvSpPr>
                <a:spLocks/>
              </p:cNvSpPr>
              <p:nvPr/>
            </p:nvSpPr>
            <p:spPr bwMode="auto">
              <a:xfrm>
                <a:off x="4552" y="2730"/>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7211" name="Freeform 43"/>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7212" name="Freeform 44"/>
              <p:cNvSpPr>
                <a:spLocks/>
              </p:cNvSpPr>
              <p:nvPr/>
            </p:nvSpPr>
            <p:spPr bwMode="auto">
              <a:xfrm>
                <a:off x="4486" y="2730"/>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7213" name="Rectangle 45"/>
              <p:cNvSpPr>
                <a:spLocks noChangeArrowheads="1"/>
              </p:cNvSpPr>
              <p:nvPr/>
            </p:nvSpPr>
            <p:spPr bwMode="auto">
              <a:xfrm>
                <a:off x="4486" y="2793"/>
                <a:ext cx="116" cy="270"/>
              </a:xfrm>
              <a:prstGeom prst="rect">
                <a:avLst/>
              </a:prstGeom>
              <a:solidFill>
                <a:srgbClr val="B7B79D"/>
              </a:solidFill>
              <a:ln w="9525">
                <a:noFill/>
                <a:miter lim="800000"/>
                <a:headEnd/>
                <a:tailEnd/>
              </a:ln>
            </p:spPr>
            <p:txBody>
              <a:bodyPr/>
              <a:lstStyle/>
              <a:p>
                <a:endParaRPr lang="zh-CN" altLang="en-US"/>
              </a:p>
            </p:txBody>
          </p:sp>
          <p:sp>
            <p:nvSpPr>
              <p:cNvPr id="647214" name="Rectangle 46"/>
              <p:cNvSpPr>
                <a:spLocks noChangeArrowheads="1"/>
              </p:cNvSpPr>
              <p:nvPr/>
            </p:nvSpPr>
            <p:spPr bwMode="auto">
              <a:xfrm>
                <a:off x="4491" y="2806"/>
                <a:ext cx="66" cy="43"/>
              </a:xfrm>
              <a:prstGeom prst="rect">
                <a:avLst/>
              </a:prstGeom>
              <a:solidFill>
                <a:srgbClr val="7A7A5A"/>
              </a:solidFill>
              <a:ln w="9525">
                <a:noFill/>
                <a:miter lim="800000"/>
                <a:headEnd/>
                <a:tailEnd/>
              </a:ln>
            </p:spPr>
            <p:txBody>
              <a:bodyPr/>
              <a:lstStyle/>
              <a:p>
                <a:endParaRPr lang="zh-CN" altLang="en-US"/>
              </a:p>
            </p:txBody>
          </p:sp>
          <p:sp>
            <p:nvSpPr>
              <p:cNvPr id="647215" name="Line 47"/>
              <p:cNvSpPr>
                <a:spLocks noChangeShapeType="1"/>
              </p:cNvSpPr>
              <p:nvPr/>
            </p:nvSpPr>
            <p:spPr bwMode="auto">
              <a:xfrm>
                <a:off x="4501" y="2824"/>
                <a:ext cx="41" cy="1"/>
              </a:xfrm>
              <a:prstGeom prst="line">
                <a:avLst/>
              </a:prstGeom>
              <a:noFill/>
              <a:ln w="7938">
                <a:solidFill>
                  <a:srgbClr val="313124"/>
                </a:solidFill>
                <a:round/>
                <a:headEnd/>
                <a:tailEnd/>
              </a:ln>
            </p:spPr>
            <p:txBody>
              <a:bodyPr/>
              <a:lstStyle/>
              <a:p>
                <a:endParaRPr lang="zh-CN" altLang="en-US"/>
              </a:p>
            </p:txBody>
          </p:sp>
          <p:sp>
            <p:nvSpPr>
              <p:cNvPr id="647216" name="Line 48"/>
              <p:cNvSpPr>
                <a:spLocks noChangeShapeType="1"/>
              </p:cNvSpPr>
              <p:nvPr/>
            </p:nvSpPr>
            <p:spPr bwMode="auto">
              <a:xfrm flipH="1">
                <a:off x="4491" y="3006"/>
                <a:ext cx="106" cy="1"/>
              </a:xfrm>
              <a:prstGeom prst="line">
                <a:avLst/>
              </a:prstGeom>
              <a:noFill/>
              <a:ln w="7938">
                <a:solidFill>
                  <a:srgbClr val="313124"/>
                </a:solidFill>
                <a:round/>
                <a:headEnd/>
                <a:tailEnd/>
              </a:ln>
            </p:spPr>
            <p:txBody>
              <a:bodyPr/>
              <a:lstStyle/>
              <a:p>
                <a:endParaRPr lang="zh-CN" altLang="en-US"/>
              </a:p>
            </p:txBody>
          </p:sp>
          <p:sp>
            <p:nvSpPr>
              <p:cNvPr id="647217" name="Line 49"/>
              <p:cNvSpPr>
                <a:spLocks noChangeShapeType="1"/>
              </p:cNvSpPr>
              <p:nvPr/>
            </p:nvSpPr>
            <p:spPr bwMode="auto">
              <a:xfrm flipH="1">
                <a:off x="4491" y="2893"/>
                <a:ext cx="106" cy="1"/>
              </a:xfrm>
              <a:prstGeom prst="line">
                <a:avLst/>
              </a:prstGeom>
              <a:noFill/>
              <a:ln w="7938">
                <a:solidFill>
                  <a:srgbClr val="313124"/>
                </a:solidFill>
                <a:round/>
                <a:headEnd/>
                <a:tailEnd/>
              </a:ln>
            </p:spPr>
            <p:txBody>
              <a:bodyPr/>
              <a:lstStyle/>
              <a:p>
                <a:endParaRPr lang="zh-CN" altLang="en-US"/>
              </a:p>
            </p:txBody>
          </p:sp>
        </p:grpSp>
      </p:grpSp>
      <p:grpSp>
        <p:nvGrpSpPr>
          <p:cNvPr id="647218" name="Group 50"/>
          <p:cNvGrpSpPr>
            <a:grpSpLocks/>
          </p:cNvGrpSpPr>
          <p:nvPr/>
        </p:nvGrpSpPr>
        <p:grpSpPr bwMode="auto">
          <a:xfrm>
            <a:off x="8399463" y="4845050"/>
            <a:ext cx="393700" cy="661988"/>
            <a:chOff x="4486" y="3170"/>
            <a:chExt cx="217" cy="339"/>
          </a:xfrm>
        </p:grpSpPr>
        <p:grpSp>
          <p:nvGrpSpPr>
            <p:cNvPr id="647219" name="Group 51"/>
            <p:cNvGrpSpPr>
              <a:grpSpLocks/>
            </p:cNvGrpSpPr>
            <p:nvPr/>
          </p:nvGrpSpPr>
          <p:grpSpPr bwMode="auto">
            <a:xfrm>
              <a:off x="4491" y="3176"/>
              <a:ext cx="212" cy="333"/>
              <a:chOff x="4491" y="3176"/>
              <a:chExt cx="212" cy="333"/>
            </a:xfrm>
          </p:grpSpPr>
          <p:sp>
            <p:nvSpPr>
              <p:cNvPr id="647220" name="Freeform 52"/>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221" name="Freeform 53"/>
              <p:cNvSpPr>
                <a:spLocks/>
              </p:cNvSpPr>
              <p:nvPr/>
            </p:nvSpPr>
            <p:spPr bwMode="auto">
              <a:xfrm>
                <a:off x="4557" y="3176"/>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222" name="Freeform 54"/>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223" name="Freeform 55"/>
              <p:cNvSpPr>
                <a:spLocks/>
              </p:cNvSpPr>
              <p:nvPr/>
            </p:nvSpPr>
            <p:spPr bwMode="auto">
              <a:xfrm>
                <a:off x="4491" y="3176"/>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224" name="Rectangle 56"/>
              <p:cNvSpPr>
                <a:spLocks noChangeArrowheads="1"/>
              </p:cNvSpPr>
              <p:nvPr/>
            </p:nvSpPr>
            <p:spPr bwMode="auto">
              <a:xfrm>
                <a:off x="4491" y="3239"/>
                <a:ext cx="116" cy="270"/>
              </a:xfrm>
              <a:prstGeom prst="rect">
                <a:avLst/>
              </a:prstGeom>
              <a:solidFill>
                <a:srgbClr val="000000"/>
              </a:solidFill>
              <a:ln w="9525">
                <a:noFill/>
                <a:miter lim="800000"/>
                <a:headEnd/>
                <a:tailEnd/>
              </a:ln>
            </p:spPr>
            <p:txBody>
              <a:bodyPr/>
              <a:lstStyle/>
              <a:p>
                <a:endParaRPr lang="zh-CN" altLang="en-US"/>
              </a:p>
            </p:txBody>
          </p:sp>
          <p:sp>
            <p:nvSpPr>
              <p:cNvPr id="647225" name="Rectangle 57"/>
              <p:cNvSpPr>
                <a:spLocks noChangeArrowheads="1"/>
              </p:cNvSpPr>
              <p:nvPr/>
            </p:nvSpPr>
            <p:spPr bwMode="auto">
              <a:xfrm>
                <a:off x="4496" y="3251"/>
                <a:ext cx="66" cy="44"/>
              </a:xfrm>
              <a:prstGeom prst="rect">
                <a:avLst/>
              </a:prstGeom>
              <a:solidFill>
                <a:srgbClr val="000000"/>
              </a:solidFill>
              <a:ln w="9525">
                <a:noFill/>
                <a:miter lim="800000"/>
                <a:headEnd/>
                <a:tailEnd/>
              </a:ln>
            </p:spPr>
            <p:txBody>
              <a:bodyPr/>
              <a:lstStyle/>
              <a:p>
                <a:endParaRPr lang="zh-CN" altLang="en-US"/>
              </a:p>
            </p:txBody>
          </p:sp>
          <p:sp>
            <p:nvSpPr>
              <p:cNvPr id="647226" name="Line 58"/>
              <p:cNvSpPr>
                <a:spLocks noChangeShapeType="1"/>
              </p:cNvSpPr>
              <p:nvPr/>
            </p:nvSpPr>
            <p:spPr bwMode="auto">
              <a:xfrm>
                <a:off x="4501" y="3276"/>
                <a:ext cx="51" cy="1"/>
              </a:xfrm>
              <a:prstGeom prst="line">
                <a:avLst/>
              </a:prstGeom>
              <a:noFill/>
              <a:ln w="15875">
                <a:solidFill>
                  <a:srgbClr val="000000"/>
                </a:solidFill>
                <a:round/>
                <a:headEnd/>
                <a:tailEnd/>
              </a:ln>
            </p:spPr>
            <p:txBody>
              <a:bodyPr/>
              <a:lstStyle/>
              <a:p>
                <a:endParaRPr lang="zh-CN" altLang="en-US"/>
              </a:p>
            </p:txBody>
          </p:sp>
          <p:sp>
            <p:nvSpPr>
              <p:cNvPr id="647227" name="Line 59"/>
              <p:cNvSpPr>
                <a:spLocks noChangeShapeType="1"/>
              </p:cNvSpPr>
              <p:nvPr/>
            </p:nvSpPr>
            <p:spPr bwMode="auto">
              <a:xfrm flipH="1">
                <a:off x="4491" y="3452"/>
                <a:ext cx="116" cy="1"/>
              </a:xfrm>
              <a:prstGeom prst="line">
                <a:avLst/>
              </a:prstGeom>
              <a:noFill/>
              <a:ln w="15875">
                <a:solidFill>
                  <a:srgbClr val="000000"/>
                </a:solidFill>
                <a:round/>
                <a:headEnd/>
                <a:tailEnd/>
              </a:ln>
            </p:spPr>
            <p:txBody>
              <a:bodyPr/>
              <a:lstStyle/>
              <a:p>
                <a:endParaRPr lang="zh-CN" altLang="en-US"/>
              </a:p>
            </p:txBody>
          </p:sp>
          <p:sp>
            <p:nvSpPr>
              <p:cNvPr id="647228" name="Line 60"/>
              <p:cNvSpPr>
                <a:spLocks noChangeShapeType="1"/>
              </p:cNvSpPr>
              <p:nvPr/>
            </p:nvSpPr>
            <p:spPr bwMode="auto">
              <a:xfrm flipH="1">
                <a:off x="4491" y="3339"/>
                <a:ext cx="116" cy="1"/>
              </a:xfrm>
              <a:prstGeom prst="line">
                <a:avLst/>
              </a:prstGeom>
              <a:noFill/>
              <a:ln w="15875">
                <a:solidFill>
                  <a:srgbClr val="000000"/>
                </a:solidFill>
                <a:round/>
                <a:headEnd/>
                <a:tailEnd/>
              </a:ln>
            </p:spPr>
            <p:txBody>
              <a:bodyPr/>
              <a:lstStyle/>
              <a:p>
                <a:endParaRPr lang="zh-CN" altLang="en-US"/>
              </a:p>
            </p:txBody>
          </p:sp>
        </p:grpSp>
        <p:grpSp>
          <p:nvGrpSpPr>
            <p:cNvPr id="647229" name="Group 61"/>
            <p:cNvGrpSpPr>
              <a:grpSpLocks/>
            </p:cNvGrpSpPr>
            <p:nvPr/>
          </p:nvGrpSpPr>
          <p:grpSpPr bwMode="auto">
            <a:xfrm>
              <a:off x="4486" y="3170"/>
              <a:ext cx="212" cy="332"/>
              <a:chOff x="4486" y="3170"/>
              <a:chExt cx="212" cy="332"/>
            </a:xfrm>
          </p:grpSpPr>
          <p:sp>
            <p:nvSpPr>
              <p:cNvPr id="647230" name="Freeform 62"/>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47231" name="Freeform 63"/>
              <p:cNvSpPr>
                <a:spLocks/>
              </p:cNvSpPr>
              <p:nvPr/>
            </p:nvSpPr>
            <p:spPr bwMode="auto">
              <a:xfrm>
                <a:off x="4552" y="3170"/>
                <a:ext cx="146" cy="332"/>
              </a:xfrm>
              <a:custGeom>
                <a:avLst/>
                <a:gdLst/>
                <a:ahLst/>
                <a:cxnLst>
                  <a:cxn ang="0">
                    <a:pos x="50" y="332"/>
                  </a:cxn>
                  <a:cxn ang="0">
                    <a:pos x="0" y="50"/>
                  </a:cxn>
                  <a:cxn ang="0">
                    <a:pos x="146" y="0"/>
                  </a:cxn>
                  <a:cxn ang="0">
                    <a:pos x="146" y="269"/>
                  </a:cxn>
                  <a:cxn ang="0">
                    <a:pos x="50" y="332"/>
                  </a:cxn>
                </a:cxnLst>
                <a:rect l="0" t="0" r="r" b="b"/>
                <a:pathLst>
                  <a:path w="146" h="332">
                    <a:moveTo>
                      <a:pt x="50" y="332"/>
                    </a:moveTo>
                    <a:lnTo>
                      <a:pt x="0" y="50"/>
                    </a:lnTo>
                    <a:lnTo>
                      <a:pt x="146" y="0"/>
                    </a:lnTo>
                    <a:lnTo>
                      <a:pt x="146" y="269"/>
                    </a:lnTo>
                    <a:lnTo>
                      <a:pt x="50" y="332"/>
                    </a:lnTo>
                    <a:close/>
                  </a:path>
                </a:pathLst>
              </a:custGeom>
              <a:solidFill>
                <a:srgbClr val="A5A585"/>
              </a:solidFill>
              <a:ln w="9525">
                <a:noFill/>
                <a:round/>
                <a:headEnd/>
                <a:tailEnd/>
              </a:ln>
            </p:spPr>
            <p:txBody>
              <a:bodyPr/>
              <a:lstStyle/>
              <a:p>
                <a:endParaRPr lang="zh-CN" altLang="en-US"/>
              </a:p>
            </p:txBody>
          </p:sp>
          <p:sp>
            <p:nvSpPr>
              <p:cNvPr id="647232" name="Freeform 64"/>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47233" name="Freeform 65"/>
              <p:cNvSpPr>
                <a:spLocks/>
              </p:cNvSpPr>
              <p:nvPr/>
            </p:nvSpPr>
            <p:spPr bwMode="auto">
              <a:xfrm>
                <a:off x="4486" y="3170"/>
                <a:ext cx="212" cy="62"/>
              </a:xfrm>
              <a:custGeom>
                <a:avLst/>
                <a:gdLst/>
                <a:ahLst/>
                <a:cxnLst>
                  <a:cxn ang="0">
                    <a:pos x="0" y="62"/>
                  </a:cxn>
                  <a:cxn ang="0">
                    <a:pos x="91" y="0"/>
                  </a:cxn>
                  <a:cxn ang="0">
                    <a:pos x="212" y="0"/>
                  </a:cxn>
                  <a:cxn ang="0">
                    <a:pos x="116" y="62"/>
                  </a:cxn>
                  <a:cxn ang="0">
                    <a:pos x="0" y="62"/>
                  </a:cxn>
                </a:cxnLst>
                <a:rect l="0" t="0" r="r" b="b"/>
                <a:pathLst>
                  <a:path w="212" h="62">
                    <a:moveTo>
                      <a:pt x="0" y="62"/>
                    </a:moveTo>
                    <a:lnTo>
                      <a:pt x="91" y="0"/>
                    </a:lnTo>
                    <a:lnTo>
                      <a:pt x="212" y="0"/>
                    </a:lnTo>
                    <a:lnTo>
                      <a:pt x="116" y="62"/>
                    </a:lnTo>
                    <a:lnTo>
                      <a:pt x="0" y="62"/>
                    </a:lnTo>
                    <a:close/>
                  </a:path>
                </a:pathLst>
              </a:custGeom>
              <a:solidFill>
                <a:srgbClr val="C9C9B6"/>
              </a:solidFill>
              <a:ln w="9525">
                <a:noFill/>
                <a:round/>
                <a:headEnd/>
                <a:tailEnd/>
              </a:ln>
            </p:spPr>
            <p:txBody>
              <a:bodyPr/>
              <a:lstStyle/>
              <a:p>
                <a:endParaRPr lang="zh-CN" altLang="en-US"/>
              </a:p>
            </p:txBody>
          </p:sp>
          <p:sp>
            <p:nvSpPr>
              <p:cNvPr id="647234" name="Rectangle 66"/>
              <p:cNvSpPr>
                <a:spLocks noChangeArrowheads="1"/>
              </p:cNvSpPr>
              <p:nvPr/>
            </p:nvSpPr>
            <p:spPr bwMode="auto">
              <a:xfrm>
                <a:off x="4486" y="3232"/>
                <a:ext cx="116" cy="270"/>
              </a:xfrm>
              <a:prstGeom prst="rect">
                <a:avLst/>
              </a:prstGeom>
              <a:solidFill>
                <a:srgbClr val="B7B79D"/>
              </a:solidFill>
              <a:ln w="9525">
                <a:noFill/>
                <a:miter lim="800000"/>
                <a:headEnd/>
                <a:tailEnd/>
              </a:ln>
            </p:spPr>
            <p:txBody>
              <a:bodyPr/>
              <a:lstStyle/>
              <a:p>
                <a:endParaRPr lang="zh-CN" altLang="en-US"/>
              </a:p>
            </p:txBody>
          </p:sp>
          <p:sp>
            <p:nvSpPr>
              <p:cNvPr id="647235" name="Rectangle 67"/>
              <p:cNvSpPr>
                <a:spLocks noChangeArrowheads="1"/>
              </p:cNvSpPr>
              <p:nvPr/>
            </p:nvSpPr>
            <p:spPr bwMode="auto">
              <a:xfrm>
                <a:off x="4491" y="3245"/>
                <a:ext cx="66" cy="44"/>
              </a:xfrm>
              <a:prstGeom prst="rect">
                <a:avLst/>
              </a:prstGeom>
              <a:solidFill>
                <a:srgbClr val="7A7A5A"/>
              </a:solidFill>
              <a:ln w="9525">
                <a:noFill/>
                <a:miter lim="800000"/>
                <a:headEnd/>
                <a:tailEnd/>
              </a:ln>
            </p:spPr>
            <p:txBody>
              <a:bodyPr/>
              <a:lstStyle/>
              <a:p>
                <a:endParaRPr lang="zh-CN" altLang="en-US"/>
              </a:p>
            </p:txBody>
          </p:sp>
          <p:sp>
            <p:nvSpPr>
              <p:cNvPr id="647236" name="Line 68"/>
              <p:cNvSpPr>
                <a:spLocks noChangeShapeType="1"/>
              </p:cNvSpPr>
              <p:nvPr/>
            </p:nvSpPr>
            <p:spPr bwMode="auto">
              <a:xfrm>
                <a:off x="4501" y="3264"/>
                <a:ext cx="41" cy="1"/>
              </a:xfrm>
              <a:prstGeom prst="line">
                <a:avLst/>
              </a:prstGeom>
              <a:noFill/>
              <a:ln w="7938">
                <a:solidFill>
                  <a:srgbClr val="313124"/>
                </a:solidFill>
                <a:round/>
                <a:headEnd/>
                <a:tailEnd/>
              </a:ln>
            </p:spPr>
            <p:txBody>
              <a:bodyPr/>
              <a:lstStyle/>
              <a:p>
                <a:endParaRPr lang="zh-CN" altLang="en-US"/>
              </a:p>
            </p:txBody>
          </p:sp>
          <p:sp>
            <p:nvSpPr>
              <p:cNvPr id="647237" name="Line 69"/>
              <p:cNvSpPr>
                <a:spLocks noChangeShapeType="1"/>
              </p:cNvSpPr>
              <p:nvPr/>
            </p:nvSpPr>
            <p:spPr bwMode="auto">
              <a:xfrm flipH="1">
                <a:off x="4491" y="3446"/>
                <a:ext cx="106" cy="1"/>
              </a:xfrm>
              <a:prstGeom prst="line">
                <a:avLst/>
              </a:prstGeom>
              <a:noFill/>
              <a:ln w="7938">
                <a:solidFill>
                  <a:srgbClr val="313124"/>
                </a:solidFill>
                <a:round/>
                <a:headEnd/>
                <a:tailEnd/>
              </a:ln>
            </p:spPr>
            <p:txBody>
              <a:bodyPr/>
              <a:lstStyle/>
              <a:p>
                <a:endParaRPr lang="zh-CN" altLang="en-US"/>
              </a:p>
            </p:txBody>
          </p:sp>
          <p:sp>
            <p:nvSpPr>
              <p:cNvPr id="647238" name="Line 70"/>
              <p:cNvSpPr>
                <a:spLocks noChangeShapeType="1"/>
              </p:cNvSpPr>
              <p:nvPr/>
            </p:nvSpPr>
            <p:spPr bwMode="auto">
              <a:xfrm flipH="1">
                <a:off x="4491" y="3333"/>
                <a:ext cx="106" cy="1"/>
              </a:xfrm>
              <a:prstGeom prst="line">
                <a:avLst/>
              </a:prstGeom>
              <a:noFill/>
              <a:ln w="7938">
                <a:solidFill>
                  <a:srgbClr val="313124"/>
                </a:solidFill>
                <a:round/>
                <a:headEnd/>
                <a:tailEnd/>
              </a:ln>
            </p:spPr>
            <p:txBody>
              <a:bodyPr/>
              <a:lstStyle/>
              <a:p>
                <a:endParaRPr lang="zh-CN" altLang="en-US"/>
              </a:p>
            </p:txBody>
          </p:sp>
        </p:grpSp>
      </p:grpSp>
      <p:grpSp>
        <p:nvGrpSpPr>
          <p:cNvPr id="647239" name="Group 71"/>
          <p:cNvGrpSpPr>
            <a:grpSpLocks/>
          </p:cNvGrpSpPr>
          <p:nvPr/>
        </p:nvGrpSpPr>
        <p:grpSpPr bwMode="auto">
          <a:xfrm>
            <a:off x="7989888" y="5518150"/>
            <a:ext cx="390525" cy="661988"/>
            <a:chOff x="4260" y="3515"/>
            <a:chExt cx="216" cy="339"/>
          </a:xfrm>
        </p:grpSpPr>
        <p:grpSp>
          <p:nvGrpSpPr>
            <p:cNvPr id="647240" name="Group 72"/>
            <p:cNvGrpSpPr>
              <a:grpSpLocks/>
            </p:cNvGrpSpPr>
            <p:nvPr/>
          </p:nvGrpSpPr>
          <p:grpSpPr bwMode="auto">
            <a:xfrm>
              <a:off x="4265" y="3521"/>
              <a:ext cx="211" cy="333"/>
              <a:chOff x="4265" y="3521"/>
              <a:chExt cx="211" cy="333"/>
            </a:xfrm>
          </p:grpSpPr>
          <p:sp>
            <p:nvSpPr>
              <p:cNvPr id="647241" name="Freeform 73"/>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242" name="Freeform 74"/>
              <p:cNvSpPr>
                <a:spLocks/>
              </p:cNvSpPr>
              <p:nvPr/>
            </p:nvSpPr>
            <p:spPr bwMode="auto">
              <a:xfrm>
                <a:off x="4330" y="3521"/>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243" name="Freeform 75"/>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47244" name="Freeform 76"/>
              <p:cNvSpPr>
                <a:spLocks/>
              </p:cNvSpPr>
              <p:nvPr/>
            </p:nvSpPr>
            <p:spPr bwMode="auto">
              <a:xfrm>
                <a:off x="4265" y="3521"/>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000000"/>
              </a:solidFill>
              <a:ln w="9525">
                <a:noFill/>
                <a:round/>
                <a:headEnd/>
                <a:tailEnd/>
              </a:ln>
            </p:spPr>
            <p:txBody>
              <a:bodyPr/>
              <a:lstStyle/>
              <a:p>
                <a:endParaRPr lang="zh-CN" altLang="en-US"/>
              </a:p>
            </p:txBody>
          </p:sp>
          <p:sp>
            <p:nvSpPr>
              <p:cNvPr id="647245" name="Rectangle 77"/>
              <p:cNvSpPr>
                <a:spLocks noChangeArrowheads="1"/>
              </p:cNvSpPr>
              <p:nvPr/>
            </p:nvSpPr>
            <p:spPr bwMode="auto">
              <a:xfrm>
                <a:off x="4265" y="3584"/>
                <a:ext cx="115" cy="270"/>
              </a:xfrm>
              <a:prstGeom prst="rect">
                <a:avLst/>
              </a:prstGeom>
              <a:solidFill>
                <a:srgbClr val="000000"/>
              </a:solidFill>
              <a:ln w="9525">
                <a:noFill/>
                <a:miter lim="800000"/>
                <a:headEnd/>
                <a:tailEnd/>
              </a:ln>
            </p:spPr>
            <p:txBody>
              <a:bodyPr/>
              <a:lstStyle/>
              <a:p>
                <a:endParaRPr lang="zh-CN" altLang="en-US"/>
              </a:p>
            </p:txBody>
          </p:sp>
          <p:sp>
            <p:nvSpPr>
              <p:cNvPr id="647246" name="Rectangle 78"/>
              <p:cNvSpPr>
                <a:spLocks noChangeArrowheads="1"/>
              </p:cNvSpPr>
              <p:nvPr/>
            </p:nvSpPr>
            <p:spPr bwMode="auto">
              <a:xfrm>
                <a:off x="4270" y="3596"/>
                <a:ext cx="65" cy="44"/>
              </a:xfrm>
              <a:prstGeom prst="rect">
                <a:avLst/>
              </a:prstGeom>
              <a:solidFill>
                <a:srgbClr val="000000"/>
              </a:solidFill>
              <a:ln w="9525">
                <a:noFill/>
                <a:miter lim="800000"/>
                <a:headEnd/>
                <a:tailEnd/>
              </a:ln>
            </p:spPr>
            <p:txBody>
              <a:bodyPr/>
              <a:lstStyle/>
              <a:p>
                <a:endParaRPr lang="zh-CN" altLang="en-US"/>
              </a:p>
            </p:txBody>
          </p:sp>
          <p:sp>
            <p:nvSpPr>
              <p:cNvPr id="647247" name="Line 79"/>
              <p:cNvSpPr>
                <a:spLocks noChangeShapeType="1"/>
              </p:cNvSpPr>
              <p:nvPr/>
            </p:nvSpPr>
            <p:spPr bwMode="auto">
              <a:xfrm>
                <a:off x="4275" y="3622"/>
                <a:ext cx="50" cy="1"/>
              </a:xfrm>
              <a:prstGeom prst="line">
                <a:avLst/>
              </a:prstGeom>
              <a:noFill/>
              <a:ln w="15875">
                <a:solidFill>
                  <a:srgbClr val="000000"/>
                </a:solidFill>
                <a:round/>
                <a:headEnd/>
                <a:tailEnd/>
              </a:ln>
            </p:spPr>
            <p:txBody>
              <a:bodyPr/>
              <a:lstStyle/>
              <a:p>
                <a:endParaRPr lang="zh-CN" altLang="en-US"/>
              </a:p>
            </p:txBody>
          </p:sp>
          <p:sp>
            <p:nvSpPr>
              <p:cNvPr id="647248" name="Line 80"/>
              <p:cNvSpPr>
                <a:spLocks noChangeShapeType="1"/>
              </p:cNvSpPr>
              <p:nvPr/>
            </p:nvSpPr>
            <p:spPr bwMode="auto">
              <a:xfrm flipH="1">
                <a:off x="4265" y="3797"/>
                <a:ext cx="115" cy="1"/>
              </a:xfrm>
              <a:prstGeom prst="line">
                <a:avLst/>
              </a:prstGeom>
              <a:noFill/>
              <a:ln w="15875">
                <a:solidFill>
                  <a:srgbClr val="000000"/>
                </a:solidFill>
                <a:round/>
                <a:headEnd/>
                <a:tailEnd/>
              </a:ln>
            </p:spPr>
            <p:txBody>
              <a:bodyPr/>
              <a:lstStyle/>
              <a:p>
                <a:endParaRPr lang="zh-CN" altLang="en-US"/>
              </a:p>
            </p:txBody>
          </p:sp>
          <p:sp>
            <p:nvSpPr>
              <p:cNvPr id="647249" name="Line 81"/>
              <p:cNvSpPr>
                <a:spLocks noChangeShapeType="1"/>
              </p:cNvSpPr>
              <p:nvPr/>
            </p:nvSpPr>
            <p:spPr bwMode="auto">
              <a:xfrm flipH="1">
                <a:off x="4265" y="3684"/>
                <a:ext cx="115" cy="1"/>
              </a:xfrm>
              <a:prstGeom prst="line">
                <a:avLst/>
              </a:prstGeom>
              <a:noFill/>
              <a:ln w="15875">
                <a:solidFill>
                  <a:srgbClr val="000000"/>
                </a:solidFill>
                <a:round/>
                <a:headEnd/>
                <a:tailEnd/>
              </a:ln>
            </p:spPr>
            <p:txBody>
              <a:bodyPr/>
              <a:lstStyle/>
              <a:p>
                <a:endParaRPr lang="zh-CN" altLang="en-US"/>
              </a:p>
            </p:txBody>
          </p:sp>
        </p:grpSp>
        <p:grpSp>
          <p:nvGrpSpPr>
            <p:cNvPr id="647250" name="Group 82"/>
            <p:cNvGrpSpPr>
              <a:grpSpLocks/>
            </p:cNvGrpSpPr>
            <p:nvPr/>
          </p:nvGrpSpPr>
          <p:grpSpPr bwMode="auto">
            <a:xfrm>
              <a:off x="4260" y="3515"/>
              <a:ext cx="211" cy="332"/>
              <a:chOff x="4260" y="3515"/>
              <a:chExt cx="211" cy="332"/>
            </a:xfrm>
          </p:grpSpPr>
          <p:sp>
            <p:nvSpPr>
              <p:cNvPr id="647251" name="Freeform 83"/>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47252" name="Freeform 84"/>
              <p:cNvSpPr>
                <a:spLocks/>
              </p:cNvSpPr>
              <p:nvPr/>
            </p:nvSpPr>
            <p:spPr bwMode="auto">
              <a:xfrm>
                <a:off x="4325" y="3515"/>
                <a:ext cx="146" cy="332"/>
              </a:xfrm>
              <a:custGeom>
                <a:avLst/>
                <a:gdLst/>
                <a:ahLst/>
                <a:cxnLst>
                  <a:cxn ang="0">
                    <a:pos x="50" y="332"/>
                  </a:cxn>
                  <a:cxn ang="0">
                    <a:pos x="0" y="50"/>
                  </a:cxn>
                  <a:cxn ang="0">
                    <a:pos x="146" y="0"/>
                  </a:cxn>
                  <a:cxn ang="0">
                    <a:pos x="146" y="270"/>
                  </a:cxn>
                  <a:cxn ang="0">
                    <a:pos x="50" y="332"/>
                  </a:cxn>
                </a:cxnLst>
                <a:rect l="0" t="0" r="r" b="b"/>
                <a:pathLst>
                  <a:path w="146" h="332">
                    <a:moveTo>
                      <a:pt x="50" y="332"/>
                    </a:moveTo>
                    <a:lnTo>
                      <a:pt x="0" y="50"/>
                    </a:lnTo>
                    <a:lnTo>
                      <a:pt x="146" y="0"/>
                    </a:lnTo>
                    <a:lnTo>
                      <a:pt x="146" y="270"/>
                    </a:lnTo>
                    <a:lnTo>
                      <a:pt x="50" y="332"/>
                    </a:lnTo>
                    <a:close/>
                  </a:path>
                </a:pathLst>
              </a:custGeom>
              <a:solidFill>
                <a:srgbClr val="A5A585"/>
              </a:solidFill>
              <a:ln w="9525">
                <a:noFill/>
                <a:round/>
                <a:headEnd/>
                <a:tailEnd/>
              </a:ln>
            </p:spPr>
            <p:txBody>
              <a:bodyPr/>
              <a:lstStyle/>
              <a:p>
                <a:endParaRPr lang="zh-CN" altLang="en-US"/>
              </a:p>
            </p:txBody>
          </p:sp>
          <p:sp>
            <p:nvSpPr>
              <p:cNvPr id="647253" name="Freeform 85"/>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47254" name="Freeform 86"/>
              <p:cNvSpPr>
                <a:spLocks/>
              </p:cNvSpPr>
              <p:nvPr/>
            </p:nvSpPr>
            <p:spPr bwMode="auto">
              <a:xfrm>
                <a:off x="4260" y="3515"/>
                <a:ext cx="211" cy="63"/>
              </a:xfrm>
              <a:custGeom>
                <a:avLst/>
                <a:gdLst/>
                <a:ahLst/>
                <a:cxnLst>
                  <a:cxn ang="0">
                    <a:pos x="0" y="63"/>
                  </a:cxn>
                  <a:cxn ang="0">
                    <a:pos x="90" y="0"/>
                  </a:cxn>
                  <a:cxn ang="0">
                    <a:pos x="211" y="0"/>
                  </a:cxn>
                  <a:cxn ang="0">
                    <a:pos x="115" y="63"/>
                  </a:cxn>
                  <a:cxn ang="0">
                    <a:pos x="0" y="63"/>
                  </a:cxn>
                </a:cxnLst>
                <a:rect l="0" t="0" r="r" b="b"/>
                <a:pathLst>
                  <a:path w="211" h="63">
                    <a:moveTo>
                      <a:pt x="0" y="63"/>
                    </a:moveTo>
                    <a:lnTo>
                      <a:pt x="90" y="0"/>
                    </a:lnTo>
                    <a:lnTo>
                      <a:pt x="211" y="0"/>
                    </a:lnTo>
                    <a:lnTo>
                      <a:pt x="115" y="63"/>
                    </a:lnTo>
                    <a:lnTo>
                      <a:pt x="0" y="63"/>
                    </a:lnTo>
                    <a:close/>
                  </a:path>
                </a:pathLst>
              </a:custGeom>
              <a:solidFill>
                <a:srgbClr val="C9C9B6"/>
              </a:solidFill>
              <a:ln w="9525">
                <a:noFill/>
                <a:round/>
                <a:headEnd/>
                <a:tailEnd/>
              </a:ln>
            </p:spPr>
            <p:txBody>
              <a:bodyPr/>
              <a:lstStyle/>
              <a:p>
                <a:endParaRPr lang="zh-CN" altLang="en-US"/>
              </a:p>
            </p:txBody>
          </p:sp>
          <p:sp>
            <p:nvSpPr>
              <p:cNvPr id="647255" name="Rectangle 87"/>
              <p:cNvSpPr>
                <a:spLocks noChangeArrowheads="1"/>
              </p:cNvSpPr>
              <p:nvPr/>
            </p:nvSpPr>
            <p:spPr bwMode="auto">
              <a:xfrm>
                <a:off x="4260" y="3578"/>
                <a:ext cx="115" cy="269"/>
              </a:xfrm>
              <a:prstGeom prst="rect">
                <a:avLst/>
              </a:prstGeom>
              <a:solidFill>
                <a:srgbClr val="B7B79D"/>
              </a:solidFill>
              <a:ln w="9525">
                <a:noFill/>
                <a:miter lim="800000"/>
                <a:headEnd/>
                <a:tailEnd/>
              </a:ln>
            </p:spPr>
            <p:txBody>
              <a:bodyPr/>
              <a:lstStyle/>
              <a:p>
                <a:endParaRPr lang="zh-CN" altLang="en-US"/>
              </a:p>
            </p:txBody>
          </p:sp>
          <p:sp>
            <p:nvSpPr>
              <p:cNvPr id="647256" name="Rectangle 88"/>
              <p:cNvSpPr>
                <a:spLocks noChangeArrowheads="1"/>
              </p:cNvSpPr>
              <p:nvPr/>
            </p:nvSpPr>
            <p:spPr bwMode="auto">
              <a:xfrm>
                <a:off x="4265" y="3590"/>
                <a:ext cx="65" cy="44"/>
              </a:xfrm>
              <a:prstGeom prst="rect">
                <a:avLst/>
              </a:prstGeom>
              <a:solidFill>
                <a:srgbClr val="7A7A5A"/>
              </a:solidFill>
              <a:ln w="9525">
                <a:noFill/>
                <a:miter lim="800000"/>
                <a:headEnd/>
                <a:tailEnd/>
              </a:ln>
            </p:spPr>
            <p:txBody>
              <a:bodyPr/>
              <a:lstStyle/>
              <a:p>
                <a:endParaRPr lang="zh-CN" altLang="en-US"/>
              </a:p>
            </p:txBody>
          </p:sp>
          <p:sp>
            <p:nvSpPr>
              <p:cNvPr id="647257" name="Line 89"/>
              <p:cNvSpPr>
                <a:spLocks noChangeShapeType="1"/>
              </p:cNvSpPr>
              <p:nvPr/>
            </p:nvSpPr>
            <p:spPr bwMode="auto">
              <a:xfrm>
                <a:off x="4275" y="3609"/>
                <a:ext cx="40" cy="1"/>
              </a:xfrm>
              <a:prstGeom prst="line">
                <a:avLst/>
              </a:prstGeom>
              <a:noFill/>
              <a:ln w="7938">
                <a:solidFill>
                  <a:srgbClr val="313124"/>
                </a:solidFill>
                <a:round/>
                <a:headEnd/>
                <a:tailEnd/>
              </a:ln>
            </p:spPr>
            <p:txBody>
              <a:bodyPr/>
              <a:lstStyle/>
              <a:p>
                <a:endParaRPr lang="zh-CN" altLang="en-US"/>
              </a:p>
            </p:txBody>
          </p:sp>
          <p:sp>
            <p:nvSpPr>
              <p:cNvPr id="647258" name="Line 90"/>
              <p:cNvSpPr>
                <a:spLocks noChangeShapeType="1"/>
              </p:cNvSpPr>
              <p:nvPr/>
            </p:nvSpPr>
            <p:spPr bwMode="auto">
              <a:xfrm flipH="1">
                <a:off x="4265" y="3791"/>
                <a:ext cx="105" cy="1"/>
              </a:xfrm>
              <a:prstGeom prst="line">
                <a:avLst/>
              </a:prstGeom>
              <a:noFill/>
              <a:ln w="7938">
                <a:solidFill>
                  <a:srgbClr val="313124"/>
                </a:solidFill>
                <a:round/>
                <a:headEnd/>
                <a:tailEnd/>
              </a:ln>
            </p:spPr>
            <p:txBody>
              <a:bodyPr/>
              <a:lstStyle/>
              <a:p>
                <a:endParaRPr lang="zh-CN" altLang="en-US"/>
              </a:p>
            </p:txBody>
          </p:sp>
          <p:sp>
            <p:nvSpPr>
              <p:cNvPr id="647259" name="Line 91"/>
              <p:cNvSpPr>
                <a:spLocks noChangeShapeType="1"/>
              </p:cNvSpPr>
              <p:nvPr/>
            </p:nvSpPr>
            <p:spPr bwMode="auto">
              <a:xfrm flipH="1">
                <a:off x="4265" y="3678"/>
                <a:ext cx="105" cy="1"/>
              </a:xfrm>
              <a:prstGeom prst="line">
                <a:avLst/>
              </a:prstGeom>
              <a:noFill/>
              <a:ln w="7938">
                <a:solidFill>
                  <a:srgbClr val="313124"/>
                </a:solidFill>
                <a:round/>
                <a:headEnd/>
                <a:tailEnd/>
              </a:ln>
            </p:spPr>
            <p:txBody>
              <a:bodyPr/>
              <a:lstStyle/>
              <a:p>
                <a:endParaRPr lang="zh-CN" altLang="en-US"/>
              </a:p>
            </p:txBody>
          </p:sp>
        </p:grpSp>
      </p:grpSp>
      <p:sp>
        <p:nvSpPr>
          <p:cNvPr id="647260" name="Rectangle 92"/>
          <p:cNvSpPr>
            <a:spLocks noChangeArrowheads="1"/>
          </p:cNvSpPr>
          <p:nvPr/>
        </p:nvSpPr>
        <p:spPr bwMode="auto">
          <a:xfrm>
            <a:off x="2109788" y="3444875"/>
            <a:ext cx="30162" cy="2598738"/>
          </a:xfrm>
          <a:prstGeom prst="rect">
            <a:avLst/>
          </a:prstGeom>
          <a:solidFill>
            <a:srgbClr val="000000"/>
          </a:solidFill>
          <a:ln w="28575">
            <a:solidFill>
              <a:srgbClr val="333399"/>
            </a:solidFill>
            <a:miter lim="800000"/>
            <a:headEnd/>
            <a:tailEnd/>
          </a:ln>
        </p:spPr>
        <p:txBody>
          <a:bodyPr/>
          <a:lstStyle/>
          <a:p>
            <a:endParaRPr lang="zh-CN" altLang="en-US"/>
          </a:p>
        </p:txBody>
      </p:sp>
      <p:sp>
        <p:nvSpPr>
          <p:cNvPr id="647261" name="Line 93"/>
          <p:cNvSpPr>
            <a:spLocks noChangeShapeType="1"/>
          </p:cNvSpPr>
          <p:nvPr/>
        </p:nvSpPr>
        <p:spPr bwMode="auto">
          <a:xfrm>
            <a:off x="1303338" y="3825875"/>
            <a:ext cx="820737" cy="3175"/>
          </a:xfrm>
          <a:prstGeom prst="line">
            <a:avLst/>
          </a:prstGeom>
          <a:noFill/>
          <a:ln w="28575">
            <a:solidFill>
              <a:srgbClr val="333399"/>
            </a:solidFill>
            <a:round/>
            <a:headEnd/>
            <a:tailEnd/>
          </a:ln>
        </p:spPr>
        <p:txBody>
          <a:bodyPr/>
          <a:lstStyle/>
          <a:p>
            <a:endParaRPr lang="zh-CN" altLang="en-US"/>
          </a:p>
        </p:txBody>
      </p:sp>
      <p:sp>
        <p:nvSpPr>
          <p:cNvPr id="647262" name="Line 94"/>
          <p:cNvSpPr>
            <a:spLocks noChangeShapeType="1"/>
          </p:cNvSpPr>
          <p:nvPr/>
        </p:nvSpPr>
        <p:spPr bwMode="auto">
          <a:xfrm>
            <a:off x="1549400" y="4535488"/>
            <a:ext cx="574675" cy="1587"/>
          </a:xfrm>
          <a:prstGeom prst="line">
            <a:avLst/>
          </a:prstGeom>
          <a:noFill/>
          <a:ln w="28575">
            <a:solidFill>
              <a:srgbClr val="333399"/>
            </a:solidFill>
            <a:round/>
            <a:headEnd/>
            <a:tailEnd/>
          </a:ln>
        </p:spPr>
        <p:txBody>
          <a:bodyPr/>
          <a:lstStyle/>
          <a:p>
            <a:endParaRPr lang="zh-CN" altLang="en-US"/>
          </a:p>
        </p:txBody>
      </p:sp>
      <p:sp>
        <p:nvSpPr>
          <p:cNvPr id="647263" name="Line 95"/>
          <p:cNvSpPr>
            <a:spLocks noChangeShapeType="1"/>
          </p:cNvSpPr>
          <p:nvPr/>
        </p:nvSpPr>
        <p:spPr bwMode="auto">
          <a:xfrm>
            <a:off x="890588" y="5037138"/>
            <a:ext cx="1233487" cy="3175"/>
          </a:xfrm>
          <a:prstGeom prst="line">
            <a:avLst/>
          </a:prstGeom>
          <a:noFill/>
          <a:ln w="28575">
            <a:solidFill>
              <a:srgbClr val="333399"/>
            </a:solidFill>
            <a:round/>
            <a:headEnd/>
            <a:tailEnd/>
          </a:ln>
        </p:spPr>
        <p:txBody>
          <a:bodyPr/>
          <a:lstStyle/>
          <a:p>
            <a:endParaRPr lang="zh-CN" altLang="en-US"/>
          </a:p>
        </p:txBody>
      </p:sp>
      <p:sp>
        <p:nvSpPr>
          <p:cNvPr id="647264" name="Line 96"/>
          <p:cNvSpPr>
            <a:spLocks noChangeShapeType="1"/>
          </p:cNvSpPr>
          <p:nvPr/>
        </p:nvSpPr>
        <p:spPr bwMode="auto">
          <a:xfrm>
            <a:off x="1384300" y="5654675"/>
            <a:ext cx="739775" cy="3175"/>
          </a:xfrm>
          <a:prstGeom prst="line">
            <a:avLst/>
          </a:prstGeom>
          <a:noFill/>
          <a:ln w="28575">
            <a:solidFill>
              <a:srgbClr val="333399"/>
            </a:solidFill>
            <a:round/>
            <a:headEnd/>
            <a:tailEnd/>
          </a:ln>
        </p:spPr>
        <p:txBody>
          <a:bodyPr/>
          <a:lstStyle/>
          <a:p>
            <a:endParaRPr lang="zh-CN" altLang="en-US"/>
          </a:p>
        </p:txBody>
      </p:sp>
      <p:sp>
        <p:nvSpPr>
          <p:cNvPr id="647265" name="Line 97"/>
          <p:cNvSpPr>
            <a:spLocks noChangeShapeType="1"/>
          </p:cNvSpPr>
          <p:nvPr/>
        </p:nvSpPr>
        <p:spPr bwMode="auto">
          <a:xfrm>
            <a:off x="2124075" y="5832475"/>
            <a:ext cx="411163" cy="3175"/>
          </a:xfrm>
          <a:prstGeom prst="line">
            <a:avLst/>
          </a:prstGeom>
          <a:noFill/>
          <a:ln w="28575">
            <a:solidFill>
              <a:srgbClr val="333399"/>
            </a:solidFill>
            <a:round/>
            <a:headEnd/>
            <a:tailEnd/>
          </a:ln>
        </p:spPr>
        <p:txBody>
          <a:bodyPr/>
          <a:lstStyle/>
          <a:p>
            <a:endParaRPr lang="zh-CN" altLang="en-US"/>
          </a:p>
        </p:txBody>
      </p:sp>
      <p:sp>
        <p:nvSpPr>
          <p:cNvPr id="647266" name="Line 98"/>
          <p:cNvSpPr>
            <a:spLocks noChangeShapeType="1"/>
          </p:cNvSpPr>
          <p:nvPr/>
        </p:nvSpPr>
        <p:spPr bwMode="auto">
          <a:xfrm flipV="1">
            <a:off x="2916238" y="4868863"/>
            <a:ext cx="719137" cy="647700"/>
          </a:xfrm>
          <a:prstGeom prst="line">
            <a:avLst/>
          </a:prstGeom>
          <a:noFill/>
          <a:ln w="28575">
            <a:solidFill>
              <a:srgbClr val="333399"/>
            </a:solidFill>
            <a:round/>
            <a:headEnd/>
            <a:tailEnd/>
          </a:ln>
          <a:effectLst/>
        </p:spPr>
        <p:txBody>
          <a:bodyPr/>
          <a:lstStyle/>
          <a:p>
            <a:endParaRPr lang="zh-CN" altLang="en-US"/>
          </a:p>
        </p:txBody>
      </p:sp>
      <p:sp>
        <p:nvSpPr>
          <p:cNvPr id="647267" name="Line 99"/>
          <p:cNvSpPr>
            <a:spLocks noChangeShapeType="1"/>
          </p:cNvSpPr>
          <p:nvPr/>
        </p:nvSpPr>
        <p:spPr bwMode="auto">
          <a:xfrm>
            <a:off x="2124075" y="4772025"/>
            <a:ext cx="1398588" cy="1588"/>
          </a:xfrm>
          <a:prstGeom prst="line">
            <a:avLst/>
          </a:prstGeom>
          <a:noFill/>
          <a:ln w="28575">
            <a:solidFill>
              <a:srgbClr val="333399"/>
            </a:solidFill>
            <a:round/>
            <a:headEnd/>
            <a:tailEnd/>
          </a:ln>
        </p:spPr>
        <p:txBody>
          <a:bodyPr/>
          <a:lstStyle/>
          <a:p>
            <a:endParaRPr lang="zh-CN" altLang="en-US"/>
          </a:p>
        </p:txBody>
      </p:sp>
      <p:grpSp>
        <p:nvGrpSpPr>
          <p:cNvPr id="647268" name="Group 100"/>
          <p:cNvGrpSpPr>
            <a:grpSpLocks/>
          </p:cNvGrpSpPr>
          <p:nvPr/>
        </p:nvGrpSpPr>
        <p:grpSpPr bwMode="auto">
          <a:xfrm>
            <a:off x="3375025" y="4576763"/>
            <a:ext cx="560388" cy="374650"/>
            <a:chOff x="2154" y="3033"/>
            <a:chExt cx="309" cy="192"/>
          </a:xfrm>
        </p:grpSpPr>
        <p:sp>
          <p:nvSpPr>
            <p:cNvPr id="647269" name="Oval 101"/>
            <p:cNvSpPr>
              <a:spLocks noChangeArrowheads="1"/>
            </p:cNvSpPr>
            <p:nvPr/>
          </p:nvSpPr>
          <p:spPr bwMode="auto">
            <a:xfrm>
              <a:off x="2155"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47270" name="Rectangle 102"/>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47271" name="Rectangle 103"/>
            <p:cNvSpPr>
              <a:spLocks noChangeArrowheads="1"/>
            </p:cNvSpPr>
            <p:nvPr/>
          </p:nvSpPr>
          <p:spPr bwMode="auto">
            <a:xfrm>
              <a:off x="2154" y="3090"/>
              <a:ext cx="308" cy="80"/>
            </a:xfrm>
            <a:prstGeom prst="rect">
              <a:avLst/>
            </a:prstGeom>
            <a:solidFill>
              <a:srgbClr val="0078AA"/>
            </a:solidFill>
            <a:ln w="9525">
              <a:noFill/>
              <a:miter lim="800000"/>
              <a:headEnd/>
              <a:tailEnd/>
            </a:ln>
          </p:spPr>
          <p:txBody>
            <a:bodyPr/>
            <a:lstStyle/>
            <a:p>
              <a:endParaRPr lang="zh-CN" altLang="en-US"/>
            </a:p>
          </p:txBody>
        </p:sp>
        <p:sp>
          <p:nvSpPr>
            <p:cNvPr id="647272" name="Oval 104"/>
            <p:cNvSpPr>
              <a:spLocks noChangeArrowheads="1"/>
            </p:cNvSpPr>
            <p:nvPr/>
          </p:nvSpPr>
          <p:spPr bwMode="auto">
            <a:xfrm>
              <a:off x="2155"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47273" name="Group 105"/>
            <p:cNvGrpSpPr>
              <a:grpSpLocks/>
            </p:cNvGrpSpPr>
            <p:nvPr/>
          </p:nvGrpSpPr>
          <p:grpSpPr bwMode="auto">
            <a:xfrm>
              <a:off x="2201" y="3046"/>
              <a:ext cx="214" cy="86"/>
              <a:chOff x="2201" y="3046"/>
              <a:chExt cx="214" cy="86"/>
            </a:xfrm>
          </p:grpSpPr>
          <p:grpSp>
            <p:nvGrpSpPr>
              <p:cNvPr id="647274" name="Group 106"/>
              <p:cNvGrpSpPr>
                <a:grpSpLocks/>
              </p:cNvGrpSpPr>
              <p:nvPr/>
            </p:nvGrpSpPr>
            <p:grpSpPr bwMode="auto">
              <a:xfrm>
                <a:off x="2201" y="3046"/>
                <a:ext cx="212" cy="84"/>
                <a:chOff x="2201" y="3046"/>
                <a:chExt cx="212" cy="84"/>
              </a:xfrm>
            </p:grpSpPr>
            <p:sp>
              <p:nvSpPr>
                <p:cNvPr id="647275" name="Freeform 107"/>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47276" name="Freeform 108"/>
                <p:cNvSpPr>
                  <a:spLocks/>
                </p:cNvSpPr>
                <p:nvPr/>
              </p:nvSpPr>
              <p:spPr bwMode="auto">
                <a:xfrm>
                  <a:off x="2312" y="3048"/>
                  <a:ext cx="101" cy="36"/>
                </a:xfrm>
                <a:custGeom>
                  <a:avLst/>
                  <a:gdLst/>
                  <a:ahLst/>
                  <a:cxnLst>
                    <a:cxn ang="0">
                      <a:pos x="0" y="28"/>
                    </a:cxn>
                    <a:cxn ang="0">
                      <a:pos x="22" y="36"/>
                    </a:cxn>
                    <a:cxn ang="0">
                      <a:pos x="77" y="12"/>
                    </a:cxn>
                    <a:cxn ang="0">
                      <a:pos x="101" y="20"/>
                    </a:cxn>
                    <a:cxn ang="0">
                      <a:pos x="88" y="0"/>
                    </a:cxn>
                    <a:cxn ang="0">
                      <a:pos x="24" y="0"/>
                    </a:cxn>
                    <a:cxn ang="0">
                      <a:pos x="50" y="6"/>
                    </a:cxn>
                    <a:cxn ang="0">
                      <a:pos x="0" y="28"/>
                    </a:cxn>
                  </a:cxnLst>
                  <a:rect l="0" t="0" r="r" b="b"/>
                  <a:pathLst>
                    <a:path w="101" h="36">
                      <a:moveTo>
                        <a:pt x="0" y="28"/>
                      </a:moveTo>
                      <a:lnTo>
                        <a:pt x="22" y="36"/>
                      </a:lnTo>
                      <a:lnTo>
                        <a:pt x="77" y="12"/>
                      </a:lnTo>
                      <a:lnTo>
                        <a:pt x="101" y="20"/>
                      </a:lnTo>
                      <a:lnTo>
                        <a:pt x="88" y="0"/>
                      </a:lnTo>
                      <a:lnTo>
                        <a:pt x="24" y="0"/>
                      </a:lnTo>
                      <a:lnTo>
                        <a:pt x="50" y="6"/>
                      </a:lnTo>
                      <a:lnTo>
                        <a:pt x="0" y="28"/>
                      </a:lnTo>
                      <a:close/>
                    </a:path>
                  </a:pathLst>
                </a:custGeom>
                <a:solidFill>
                  <a:srgbClr val="000000"/>
                </a:solidFill>
                <a:ln w="9525">
                  <a:noFill/>
                  <a:round/>
                  <a:headEnd/>
                  <a:tailEnd/>
                </a:ln>
              </p:spPr>
              <p:txBody>
                <a:bodyPr/>
                <a:lstStyle/>
                <a:p>
                  <a:endParaRPr lang="zh-CN" altLang="en-US"/>
                </a:p>
              </p:txBody>
            </p:sp>
            <p:sp>
              <p:nvSpPr>
                <p:cNvPr id="647277" name="Freeform 109"/>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47278" name="Freeform 110"/>
                <p:cNvSpPr>
                  <a:spLocks/>
                </p:cNvSpPr>
                <p:nvPr/>
              </p:nvSpPr>
              <p:spPr bwMode="auto">
                <a:xfrm>
                  <a:off x="2201" y="3090"/>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000000"/>
                </a:solidFill>
                <a:ln w="9525">
                  <a:noFill/>
                  <a:round/>
                  <a:headEnd/>
                  <a:tailEnd/>
                </a:ln>
              </p:spPr>
              <p:txBody>
                <a:bodyPr/>
                <a:lstStyle/>
                <a:p>
                  <a:endParaRPr lang="zh-CN" altLang="en-US"/>
                </a:p>
              </p:txBody>
            </p:sp>
            <p:sp>
              <p:nvSpPr>
                <p:cNvPr id="647279" name="Freeform 111"/>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47280" name="Freeform 112"/>
                <p:cNvSpPr>
                  <a:spLocks/>
                </p:cNvSpPr>
                <p:nvPr/>
              </p:nvSpPr>
              <p:spPr bwMode="auto">
                <a:xfrm>
                  <a:off x="2206" y="3046"/>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000000"/>
                </a:solidFill>
                <a:ln w="9525">
                  <a:noFill/>
                  <a:round/>
                  <a:headEnd/>
                  <a:tailEnd/>
                </a:ln>
              </p:spPr>
              <p:txBody>
                <a:bodyPr/>
                <a:lstStyle/>
                <a:p>
                  <a:endParaRPr lang="zh-CN" altLang="en-US"/>
                </a:p>
              </p:txBody>
            </p:sp>
            <p:sp>
              <p:nvSpPr>
                <p:cNvPr id="647281" name="Freeform 113"/>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sp>
              <p:nvSpPr>
                <p:cNvPr id="647282" name="Freeform 114"/>
                <p:cNvSpPr>
                  <a:spLocks/>
                </p:cNvSpPr>
                <p:nvPr/>
              </p:nvSpPr>
              <p:spPr bwMode="auto">
                <a:xfrm>
                  <a:off x="2308" y="3094"/>
                  <a:ext cx="101" cy="36"/>
                </a:xfrm>
                <a:custGeom>
                  <a:avLst/>
                  <a:gdLst/>
                  <a:ahLst/>
                  <a:cxnLst>
                    <a:cxn ang="0">
                      <a:pos x="101" y="28"/>
                    </a:cxn>
                    <a:cxn ang="0">
                      <a:pos x="79" y="36"/>
                    </a:cxn>
                    <a:cxn ang="0">
                      <a:pos x="26" y="12"/>
                    </a:cxn>
                    <a:cxn ang="0">
                      <a:pos x="0" y="20"/>
                    </a:cxn>
                    <a:cxn ang="0">
                      <a:pos x="13" y="0"/>
                    </a:cxn>
                    <a:cxn ang="0">
                      <a:pos x="79" y="0"/>
                    </a:cxn>
                    <a:cxn ang="0">
                      <a:pos x="51" y="6"/>
                    </a:cxn>
                    <a:cxn ang="0">
                      <a:pos x="101" y="28"/>
                    </a:cxn>
                  </a:cxnLst>
                  <a:rect l="0" t="0" r="r" b="b"/>
                  <a:pathLst>
                    <a:path w="101" h="36">
                      <a:moveTo>
                        <a:pt x="101" y="28"/>
                      </a:moveTo>
                      <a:lnTo>
                        <a:pt x="79" y="36"/>
                      </a:lnTo>
                      <a:lnTo>
                        <a:pt x="26" y="12"/>
                      </a:lnTo>
                      <a:lnTo>
                        <a:pt x="0" y="20"/>
                      </a:lnTo>
                      <a:lnTo>
                        <a:pt x="13" y="0"/>
                      </a:lnTo>
                      <a:lnTo>
                        <a:pt x="79" y="0"/>
                      </a:lnTo>
                      <a:lnTo>
                        <a:pt x="51" y="6"/>
                      </a:lnTo>
                      <a:lnTo>
                        <a:pt x="101" y="28"/>
                      </a:lnTo>
                      <a:close/>
                    </a:path>
                  </a:pathLst>
                </a:custGeom>
                <a:solidFill>
                  <a:srgbClr val="000000"/>
                </a:solidFill>
                <a:ln w="9525">
                  <a:noFill/>
                  <a:round/>
                  <a:headEnd/>
                  <a:tailEnd/>
                </a:ln>
              </p:spPr>
              <p:txBody>
                <a:bodyPr/>
                <a:lstStyle/>
                <a:p>
                  <a:endParaRPr lang="zh-CN" altLang="en-US"/>
                </a:p>
              </p:txBody>
            </p:sp>
          </p:grpSp>
          <p:grpSp>
            <p:nvGrpSpPr>
              <p:cNvPr id="647283" name="Group 115"/>
              <p:cNvGrpSpPr>
                <a:grpSpLocks/>
              </p:cNvGrpSpPr>
              <p:nvPr/>
            </p:nvGrpSpPr>
            <p:grpSpPr bwMode="auto">
              <a:xfrm>
                <a:off x="2203" y="3048"/>
                <a:ext cx="212" cy="84"/>
                <a:chOff x="2203" y="3048"/>
                <a:chExt cx="212" cy="84"/>
              </a:xfrm>
            </p:grpSpPr>
            <p:sp>
              <p:nvSpPr>
                <p:cNvPr id="647284" name="Freeform 116"/>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7285" name="Freeform 117"/>
                <p:cNvSpPr>
                  <a:spLocks/>
                </p:cNvSpPr>
                <p:nvPr/>
              </p:nvSpPr>
              <p:spPr bwMode="auto">
                <a:xfrm>
                  <a:off x="2313" y="3050"/>
                  <a:ext cx="102" cy="36"/>
                </a:xfrm>
                <a:custGeom>
                  <a:avLst/>
                  <a:gdLst/>
                  <a:ahLst/>
                  <a:cxnLst>
                    <a:cxn ang="0">
                      <a:pos x="0" y="28"/>
                    </a:cxn>
                    <a:cxn ang="0">
                      <a:pos x="23" y="36"/>
                    </a:cxn>
                    <a:cxn ang="0">
                      <a:pos x="77" y="12"/>
                    </a:cxn>
                    <a:cxn ang="0">
                      <a:pos x="102" y="20"/>
                    </a:cxn>
                    <a:cxn ang="0">
                      <a:pos x="89" y="0"/>
                    </a:cxn>
                    <a:cxn ang="0">
                      <a:pos x="25" y="0"/>
                    </a:cxn>
                    <a:cxn ang="0">
                      <a:pos x="51" y="6"/>
                    </a:cxn>
                    <a:cxn ang="0">
                      <a:pos x="0" y="28"/>
                    </a:cxn>
                  </a:cxnLst>
                  <a:rect l="0" t="0" r="r" b="b"/>
                  <a:pathLst>
                    <a:path w="102" h="36">
                      <a:moveTo>
                        <a:pt x="0" y="28"/>
                      </a:moveTo>
                      <a:lnTo>
                        <a:pt x="23" y="36"/>
                      </a:lnTo>
                      <a:lnTo>
                        <a:pt x="77" y="12"/>
                      </a:lnTo>
                      <a:lnTo>
                        <a:pt x="102" y="20"/>
                      </a:lnTo>
                      <a:lnTo>
                        <a:pt x="89" y="0"/>
                      </a:lnTo>
                      <a:lnTo>
                        <a:pt x="25"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7286" name="Freeform 118"/>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47287" name="Freeform 119"/>
                <p:cNvSpPr>
                  <a:spLocks/>
                </p:cNvSpPr>
                <p:nvPr/>
              </p:nvSpPr>
              <p:spPr bwMode="auto">
                <a:xfrm>
                  <a:off x="2203" y="3092"/>
                  <a:ext cx="101" cy="38"/>
                </a:xfrm>
                <a:custGeom>
                  <a:avLst/>
                  <a:gdLst/>
                  <a:ahLst/>
                  <a:cxnLst>
                    <a:cxn ang="0">
                      <a:pos x="101" y="8"/>
                    </a:cxn>
                    <a:cxn ang="0">
                      <a:pos x="79" y="0"/>
                    </a:cxn>
                    <a:cxn ang="0">
                      <a:pos x="26" y="24"/>
                    </a:cxn>
                    <a:cxn ang="0">
                      <a:pos x="0" y="16"/>
                    </a:cxn>
                    <a:cxn ang="0">
                      <a:pos x="13" y="38"/>
                    </a:cxn>
                    <a:cxn ang="0">
                      <a:pos x="79" y="38"/>
                    </a:cxn>
                    <a:cxn ang="0">
                      <a:pos x="50" y="30"/>
                    </a:cxn>
                    <a:cxn ang="0">
                      <a:pos x="101" y="8"/>
                    </a:cxn>
                  </a:cxnLst>
                  <a:rect l="0" t="0" r="r" b="b"/>
                  <a:pathLst>
                    <a:path w="101" h="38">
                      <a:moveTo>
                        <a:pt x="101" y="8"/>
                      </a:moveTo>
                      <a:lnTo>
                        <a:pt x="79" y="0"/>
                      </a:lnTo>
                      <a:lnTo>
                        <a:pt x="26" y="24"/>
                      </a:lnTo>
                      <a:lnTo>
                        <a:pt x="0" y="16"/>
                      </a:lnTo>
                      <a:lnTo>
                        <a:pt x="13" y="38"/>
                      </a:lnTo>
                      <a:lnTo>
                        <a:pt x="79" y="38"/>
                      </a:lnTo>
                      <a:lnTo>
                        <a:pt x="50" y="30"/>
                      </a:lnTo>
                      <a:lnTo>
                        <a:pt x="101" y="8"/>
                      </a:lnTo>
                      <a:close/>
                    </a:path>
                  </a:pathLst>
                </a:custGeom>
                <a:solidFill>
                  <a:srgbClr val="FFFFFF"/>
                </a:solidFill>
                <a:ln w="9525">
                  <a:noFill/>
                  <a:round/>
                  <a:headEnd/>
                  <a:tailEnd/>
                </a:ln>
              </p:spPr>
              <p:txBody>
                <a:bodyPr/>
                <a:lstStyle/>
                <a:p>
                  <a:endParaRPr lang="zh-CN" altLang="en-US"/>
                </a:p>
              </p:txBody>
            </p:sp>
            <p:sp>
              <p:nvSpPr>
                <p:cNvPr id="647288" name="Freeform 120"/>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47289" name="Freeform 121"/>
                <p:cNvSpPr>
                  <a:spLocks/>
                </p:cNvSpPr>
                <p:nvPr/>
              </p:nvSpPr>
              <p:spPr bwMode="auto">
                <a:xfrm>
                  <a:off x="2208" y="3048"/>
                  <a:ext cx="102" cy="36"/>
                </a:xfrm>
                <a:custGeom>
                  <a:avLst/>
                  <a:gdLst/>
                  <a:ahLst/>
                  <a:cxnLst>
                    <a:cxn ang="0">
                      <a:pos x="0" y="8"/>
                    </a:cxn>
                    <a:cxn ang="0">
                      <a:pos x="23" y="0"/>
                    </a:cxn>
                    <a:cxn ang="0">
                      <a:pos x="77" y="22"/>
                    </a:cxn>
                    <a:cxn ang="0">
                      <a:pos x="102" y="16"/>
                    </a:cxn>
                    <a:cxn ang="0">
                      <a:pos x="89" y="36"/>
                    </a:cxn>
                    <a:cxn ang="0">
                      <a:pos x="25" y="36"/>
                    </a:cxn>
                    <a:cxn ang="0">
                      <a:pos x="51" y="30"/>
                    </a:cxn>
                    <a:cxn ang="0">
                      <a:pos x="0" y="8"/>
                    </a:cxn>
                  </a:cxnLst>
                  <a:rect l="0" t="0" r="r" b="b"/>
                  <a:pathLst>
                    <a:path w="102" h="36">
                      <a:moveTo>
                        <a:pt x="0" y="8"/>
                      </a:moveTo>
                      <a:lnTo>
                        <a:pt x="23" y="0"/>
                      </a:lnTo>
                      <a:lnTo>
                        <a:pt x="77" y="22"/>
                      </a:lnTo>
                      <a:lnTo>
                        <a:pt x="102" y="16"/>
                      </a:lnTo>
                      <a:lnTo>
                        <a:pt x="89" y="36"/>
                      </a:lnTo>
                      <a:lnTo>
                        <a:pt x="25" y="36"/>
                      </a:lnTo>
                      <a:lnTo>
                        <a:pt x="51" y="30"/>
                      </a:lnTo>
                      <a:lnTo>
                        <a:pt x="0" y="8"/>
                      </a:lnTo>
                      <a:close/>
                    </a:path>
                  </a:pathLst>
                </a:custGeom>
                <a:solidFill>
                  <a:srgbClr val="FFFFFF"/>
                </a:solidFill>
                <a:ln w="9525">
                  <a:noFill/>
                  <a:round/>
                  <a:headEnd/>
                  <a:tailEnd/>
                </a:ln>
              </p:spPr>
              <p:txBody>
                <a:bodyPr/>
                <a:lstStyle/>
                <a:p>
                  <a:endParaRPr lang="zh-CN" altLang="en-US"/>
                </a:p>
              </p:txBody>
            </p:sp>
            <p:sp>
              <p:nvSpPr>
                <p:cNvPr id="647290" name="Freeform 122"/>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sp>
              <p:nvSpPr>
                <p:cNvPr id="647291" name="Freeform 123"/>
                <p:cNvSpPr>
                  <a:spLocks/>
                </p:cNvSpPr>
                <p:nvPr/>
              </p:nvSpPr>
              <p:spPr bwMode="auto">
                <a:xfrm>
                  <a:off x="2310" y="3096"/>
                  <a:ext cx="101" cy="36"/>
                </a:xfrm>
                <a:custGeom>
                  <a:avLst/>
                  <a:gdLst/>
                  <a:ahLst/>
                  <a:cxnLst>
                    <a:cxn ang="0">
                      <a:pos x="101" y="28"/>
                    </a:cxn>
                    <a:cxn ang="0">
                      <a:pos x="79" y="36"/>
                    </a:cxn>
                    <a:cxn ang="0">
                      <a:pos x="26" y="12"/>
                    </a:cxn>
                    <a:cxn ang="0">
                      <a:pos x="0" y="20"/>
                    </a:cxn>
                    <a:cxn ang="0">
                      <a:pos x="13" y="0"/>
                    </a:cxn>
                    <a:cxn ang="0">
                      <a:pos x="79" y="0"/>
                    </a:cxn>
                    <a:cxn ang="0">
                      <a:pos x="50" y="6"/>
                    </a:cxn>
                    <a:cxn ang="0">
                      <a:pos x="101" y="28"/>
                    </a:cxn>
                  </a:cxnLst>
                  <a:rect l="0" t="0" r="r" b="b"/>
                  <a:pathLst>
                    <a:path w="101" h="36">
                      <a:moveTo>
                        <a:pt x="101" y="28"/>
                      </a:moveTo>
                      <a:lnTo>
                        <a:pt x="79" y="36"/>
                      </a:lnTo>
                      <a:lnTo>
                        <a:pt x="26" y="12"/>
                      </a:lnTo>
                      <a:lnTo>
                        <a:pt x="0" y="20"/>
                      </a:lnTo>
                      <a:lnTo>
                        <a:pt x="13" y="0"/>
                      </a:lnTo>
                      <a:lnTo>
                        <a:pt x="79" y="0"/>
                      </a:lnTo>
                      <a:lnTo>
                        <a:pt x="50" y="6"/>
                      </a:lnTo>
                      <a:lnTo>
                        <a:pt x="101" y="28"/>
                      </a:lnTo>
                      <a:close/>
                    </a:path>
                  </a:pathLst>
                </a:custGeom>
                <a:solidFill>
                  <a:srgbClr val="FFFFFF"/>
                </a:solidFill>
                <a:ln w="9525">
                  <a:noFill/>
                  <a:round/>
                  <a:headEnd/>
                  <a:tailEnd/>
                </a:ln>
              </p:spPr>
              <p:txBody>
                <a:bodyPr/>
                <a:lstStyle/>
                <a:p>
                  <a:endParaRPr lang="zh-CN" altLang="en-US"/>
                </a:p>
              </p:txBody>
            </p:sp>
          </p:grpSp>
        </p:grpSp>
        <p:sp>
          <p:nvSpPr>
            <p:cNvPr id="647292" name="Line 124"/>
            <p:cNvSpPr>
              <a:spLocks noChangeShapeType="1"/>
            </p:cNvSpPr>
            <p:nvPr/>
          </p:nvSpPr>
          <p:spPr bwMode="auto">
            <a:xfrm>
              <a:off x="2154" y="3088"/>
              <a:ext cx="1" cy="80"/>
            </a:xfrm>
            <a:prstGeom prst="line">
              <a:avLst/>
            </a:prstGeom>
            <a:noFill/>
            <a:ln w="3175">
              <a:solidFill>
                <a:srgbClr val="AAE6FF"/>
              </a:solidFill>
              <a:round/>
              <a:headEnd/>
              <a:tailEnd/>
            </a:ln>
          </p:spPr>
          <p:txBody>
            <a:bodyPr/>
            <a:lstStyle/>
            <a:p>
              <a:endParaRPr lang="zh-CN" altLang="en-US"/>
            </a:p>
          </p:txBody>
        </p:sp>
        <p:sp>
          <p:nvSpPr>
            <p:cNvPr id="647293" name="Line 125"/>
            <p:cNvSpPr>
              <a:spLocks noChangeShapeType="1"/>
            </p:cNvSpPr>
            <p:nvPr/>
          </p:nvSpPr>
          <p:spPr bwMode="auto">
            <a:xfrm>
              <a:off x="2462" y="3088"/>
              <a:ext cx="1" cy="80"/>
            </a:xfrm>
            <a:prstGeom prst="line">
              <a:avLst/>
            </a:prstGeom>
            <a:noFill/>
            <a:ln w="3175">
              <a:solidFill>
                <a:srgbClr val="AAE6FF"/>
              </a:solidFill>
              <a:round/>
              <a:headEnd/>
              <a:tailEnd/>
            </a:ln>
          </p:spPr>
          <p:txBody>
            <a:bodyPr/>
            <a:lstStyle/>
            <a:p>
              <a:endParaRPr lang="zh-CN" altLang="en-US"/>
            </a:p>
          </p:txBody>
        </p:sp>
      </p:grpSp>
      <p:grpSp>
        <p:nvGrpSpPr>
          <p:cNvPr id="647294" name="Group 126"/>
          <p:cNvGrpSpPr>
            <a:grpSpLocks/>
          </p:cNvGrpSpPr>
          <p:nvPr/>
        </p:nvGrpSpPr>
        <p:grpSpPr bwMode="auto">
          <a:xfrm>
            <a:off x="1139825" y="3363913"/>
            <a:ext cx="514350" cy="517525"/>
            <a:chOff x="921" y="2412"/>
            <a:chExt cx="284" cy="265"/>
          </a:xfrm>
        </p:grpSpPr>
        <p:grpSp>
          <p:nvGrpSpPr>
            <p:cNvPr id="647295" name="Group 127"/>
            <p:cNvGrpSpPr>
              <a:grpSpLocks/>
            </p:cNvGrpSpPr>
            <p:nvPr/>
          </p:nvGrpSpPr>
          <p:grpSpPr bwMode="auto">
            <a:xfrm>
              <a:off x="928" y="2417"/>
              <a:ext cx="277" cy="260"/>
              <a:chOff x="928" y="2417"/>
              <a:chExt cx="277" cy="260"/>
            </a:xfrm>
          </p:grpSpPr>
          <p:sp>
            <p:nvSpPr>
              <p:cNvPr id="647296" name="Freeform 128"/>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47297" name="Freeform 129"/>
              <p:cNvSpPr>
                <a:spLocks/>
              </p:cNvSpPr>
              <p:nvPr/>
            </p:nvSpPr>
            <p:spPr bwMode="auto">
              <a:xfrm>
                <a:off x="935" y="2552"/>
                <a:ext cx="262" cy="25"/>
              </a:xfrm>
              <a:custGeom>
                <a:avLst/>
                <a:gdLst/>
                <a:ahLst/>
                <a:cxnLst>
                  <a:cxn ang="0">
                    <a:pos x="0" y="25"/>
                  </a:cxn>
                  <a:cxn ang="0">
                    <a:pos x="31" y="0"/>
                  </a:cxn>
                  <a:cxn ang="0">
                    <a:pos x="231" y="0"/>
                  </a:cxn>
                  <a:cxn ang="0">
                    <a:pos x="262" y="25"/>
                  </a:cxn>
                  <a:cxn ang="0">
                    <a:pos x="0" y="25"/>
                  </a:cxn>
                </a:cxnLst>
                <a:rect l="0" t="0" r="r" b="b"/>
                <a:pathLst>
                  <a:path w="262" h="25">
                    <a:moveTo>
                      <a:pt x="0" y="25"/>
                    </a:moveTo>
                    <a:lnTo>
                      <a:pt x="31" y="0"/>
                    </a:lnTo>
                    <a:lnTo>
                      <a:pt x="231" y="0"/>
                    </a:lnTo>
                    <a:lnTo>
                      <a:pt x="262" y="25"/>
                    </a:lnTo>
                    <a:lnTo>
                      <a:pt x="0" y="25"/>
                    </a:lnTo>
                    <a:close/>
                  </a:path>
                </a:pathLst>
              </a:custGeom>
              <a:solidFill>
                <a:srgbClr val="000000"/>
              </a:solidFill>
              <a:ln w="9525">
                <a:noFill/>
                <a:round/>
                <a:headEnd/>
                <a:tailEnd/>
              </a:ln>
            </p:spPr>
            <p:txBody>
              <a:bodyPr/>
              <a:lstStyle/>
              <a:p>
                <a:endParaRPr lang="zh-CN" altLang="en-US"/>
              </a:p>
            </p:txBody>
          </p:sp>
          <p:sp>
            <p:nvSpPr>
              <p:cNvPr id="647298" name="Freeform 130"/>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47299" name="Freeform 131"/>
              <p:cNvSpPr>
                <a:spLocks/>
              </p:cNvSpPr>
              <p:nvPr/>
            </p:nvSpPr>
            <p:spPr bwMode="auto">
              <a:xfrm>
                <a:off x="974" y="2417"/>
                <a:ext cx="185" cy="17"/>
              </a:xfrm>
              <a:custGeom>
                <a:avLst/>
                <a:gdLst/>
                <a:ahLst/>
                <a:cxnLst>
                  <a:cxn ang="0">
                    <a:pos x="0" y="17"/>
                  </a:cxn>
                  <a:cxn ang="0">
                    <a:pos x="23" y="0"/>
                  </a:cxn>
                  <a:cxn ang="0">
                    <a:pos x="163" y="0"/>
                  </a:cxn>
                  <a:cxn ang="0">
                    <a:pos x="185" y="17"/>
                  </a:cxn>
                  <a:cxn ang="0">
                    <a:pos x="0" y="17"/>
                  </a:cxn>
                </a:cxnLst>
                <a:rect l="0" t="0" r="r" b="b"/>
                <a:pathLst>
                  <a:path w="185" h="17">
                    <a:moveTo>
                      <a:pt x="0" y="17"/>
                    </a:moveTo>
                    <a:lnTo>
                      <a:pt x="23" y="0"/>
                    </a:lnTo>
                    <a:lnTo>
                      <a:pt x="163" y="0"/>
                    </a:lnTo>
                    <a:lnTo>
                      <a:pt x="185" y="17"/>
                    </a:lnTo>
                    <a:lnTo>
                      <a:pt x="0" y="17"/>
                    </a:lnTo>
                    <a:close/>
                  </a:path>
                </a:pathLst>
              </a:custGeom>
              <a:solidFill>
                <a:srgbClr val="000000"/>
              </a:solidFill>
              <a:ln w="9525">
                <a:noFill/>
                <a:round/>
                <a:headEnd/>
                <a:tailEnd/>
              </a:ln>
            </p:spPr>
            <p:txBody>
              <a:bodyPr/>
              <a:lstStyle/>
              <a:p>
                <a:endParaRPr lang="zh-CN" altLang="en-US"/>
              </a:p>
            </p:txBody>
          </p:sp>
          <p:sp>
            <p:nvSpPr>
              <p:cNvPr id="647300" name="Rectangle 132"/>
              <p:cNvSpPr>
                <a:spLocks noChangeArrowheads="1"/>
              </p:cNvSpPr>
              <p:nvPr/>
            </p:nvSpPr>
            <p:spPr bwMode="auto">
              <a:xfrm>
                <a:off x="974" y="2434"/>
                <a:ext cx="185" cy="132"/>
              </a:xfrm>
              <a:prstGeom prst="rect">
                <a:avLst/>
              </a:prstGeom>
              <a:solidFill>
                <a:srgbClr val="000000"/>
              </a:solidFill>
              <a:ln w="9525">
                <a:noFill/>
                <a:miter lim="800000"/>
                <a:headEnd/>
                <a:tailEnd/>
              </a:ln>
            </p:spPr>
            <p:txBody>
              <a:bodyPr/>
              <a:lstStyle/>
              <a:p>
                <a:endParaRPr lang="zh-CN" altLang="en-US"/>
              </a:p>
            </p:txBody>
          </p:sp>
          <p:sp>
            <p:nvSpPr>
              <p:cNvPr id="647301" name="Rectangle 133"/>
              <p:cNvSpPr>
                <a:spLocks noChangeArrowheads="1"/>
              </p:cNvSpPr>
              <p:nvPr/>
            </p:nvSpPr>
            <p:spPr bwMode="auto">
              <a:xfrm>
                <a:off x="937" y="2576"/>
                <a:ext cx="260" cy="59"/>
              </a:xfrm>
              <a:prstGeom prst="rect">
                <a:avLst/>
              </a:prstGeom>
              <a:solidFill>
                <a:srgbClr val="000000"/>
              </a:solidFill>
              <a:ln w="9525">
                <a:noFill/>
                <a:miter lim="800000"/>
                <a:headEnd/>
                <a:tailEnd/>
              </a:ln>
            </p:spPr>
            <p:txBody>
              <a:bodyPr/>
              <a:lstStyle/>
              <a:p>
                <a:endParaRPr lang="zh-CN" altLang="en-US"/>
              </a:p>
            </p:txBody>
          </p:sp>
          <p:sp>
            <p:nvSpPr>
              <p:cNvPr id="647302" name="Rectangle 134"/>
              <p:cNvSpPr>
                <a:spLocks noChangeArrowheads="1"/>
              </p:cNvSpPr>
              <p:nvPr/>
            </p:nvSpPr>
            <p:spPr bwMode="auto">
              <a:xfrm>
                <a:off x="992" y="2450"/>
                <a:ext cx="150" cy="102"/>
              </a:xfrm>
              <a:prstGeom prst="rect">
                <a:avLst/>
              </a:prstGeom>
              <a:solidFill>
                <a:srgbClr val="000000"/>
              </a:solidFill>
              <a:ln w="9525">
                <a:noFill/>
                <a:miter lim="800000"/>
                <a:headEnd/>
                <a:tailEnd/>
              </a:ln>
            </p:spPr>
            <p:txBody>
              <a:bodyPr/>
              <a:lstStyle/>
              <a:p>
                <a:endParaRPr lang="zh-CN" altLang="en-US"/>
              </a:p>
            </p:txBody>
          </p:sp>
          <p:sp>
            <p:nvSpPr>
              <p:cNvPr id="647303" name="Line 135"/>
              <p:cNvSpPr>
                <a:spLocks noChangeShapeType="1"/>
              </p:cNvSpPr>
              <p:nvPr/>
            </p:nvSpPr>
            <p:spPr bwMode="auto">
              <a:xfrm flipH="1">
                <a:off x="1115" y="2598"/>
                <a:ext cx="61" cy="1"/>
              </a:xfrm>
              <a:prstGeom prst="line">
                <a:avLst/>
              </a:prstGeom>
              <a:noFill/>
              <a:ln w="7938">
                <a:solidFill>
                  <a:srgbClr val="000000"/>
                </a:solidFill>
                <a:round/>
                <a:headEnd/>
                <a:tailEnd/>
              </a:ln>
            </p:spPr>
            <p:txBody>
              <a:bodyPr/>
              <a:lstStyle/>
              <a:p>
                <a:endParaRPr lang="zh-CN" altLang="en-US"/>
              </a:p>
            </p:txBody>
          </p:sp>
          <p:grpSp>
            <p:nvGrpSpPr>
              <p:cNvPr id="647304" name="Group 136"/>
              <p:cNvGrpSpPr>
                <a:grpSpLocks/>
              </p:cNvGrpSpPr>
              <p:nvPr/>
            </p:nvGrpSpPr>
            <p:grpSpPr bwMode="auto">
              <a:xfrm>
                <a:off x="928" y="2639"/>
                <a:ext cx="277" cy="38"/>
                <a:chOff x="928" y="2639"/>
                <a:chExt cx="277" cy="38"/>
              </a:xfrm>
            </p:grpSpPr>
            <p:sp>
              <p:nvSpPr>
                <p:cNvPr id="647305" name="Freeform 137"/>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47306" name="Freeform 138"/>
                <p:cNvSpPr>
                  <a:spLocks/>
                </p:cNvSpPr>
                <p:nvPr/>
              </p:nvSpPr>
              <p:spPr bwMode="auto">
                <a:xfrm>
                  <a:off x="928" y="2639"/>
                  <a:ext cx="277" cy="29"/>
                </a:xfrm>
                <a:custGeom>
                  <a:avLst/>
                  <a:gdLst/>
                  <a:ahLst/>
                  <a:cxnLst>
                    <a:cxn ang="0">
                      <a:pos x="0" y="29"/>
                    </a:cxn>
                    <a:cxn ang="0">
                      <a:pos x="33" y="0"/>
                    </a:cxn>
                    <a:cxn ang="0">
                      <a:pos x="245" y="0"/>
                    </a:cxn>
                    <a:cxn ang="0">
                      <a:pos x="277" y="29"/>
                    </a:cxn>
                    <a:cxn ang="0">
                      <a:pos x="0" y="29"/>
                    </a:cxn>
                  </a:cxnLst>
                  <a:rect l="0" t="0" r="r" b="b"/>
                  <a:pathLst>
                    <a:path w="277" h="29">
                      <a:moveTo>
                        <a:pt x="0" y="29"/>
                      </a:moveTo>
                      <a:lnTo>
                        <a:pt x="33" y="0"/>
                      </a:lnTo>
                      <a:lnTo>
                        <a:pt x="245" y="0"/>
                      </a:lnTo>
                      <a:lnTo>
                        <a:pt x="277" y="29"/>
                      </a:lnTo>
                      <a:lnTo>
                        <a:pt x="0" y="29"/>
                      </a:lnTo>
                      <a:close/>
                    </a:path>
                  </a:pathLst>
                </a:custGeom>
                <a:solidFill>
                  <a:srgbClr val="000000"/>
                </a:solidFill>
                <a:ln w="9525">
                  <a:noFill/>
                  <a:round/>
                  <a:headEnd/>
                  <a:tailEnd/>
                </a:ln>
              </p:spPr>
              <p:txBody>
                <a:bodyPr/>
                <a:lstStyle/>
                <a:p>
                  <a:endParaRPr lang="zh-CN" altLang="en-US"/>
                </a:p>
              </p:txBody>
            </p:sp>
            <p:sp>
              <p:nvSpPr>
                <p:cNvPr id="647307" name="Rectangle 139"/>
                <p:cNvSpPr>
                  <a:spLocks noChangeArrowheads="1"/>
                </p:cNvSpPr>
                <p:nvPr/>
              </p:nvSpPr>
              <p:spPr bwMode="auto">
                <a:xfrm>
                  <a:off x="930" y="2666"/>
                  <a:ext cx="274" cy="11"/>
                </a:xfrm>
                <a:prstGeom prst="rect">
                  <a:avLst/>
                </a:prstGeom>
                <a:solidFill>
                  <a:srgbClr val="000000"/>
                </a:solidFill>
                <a:ln w="9525">
                  <a:noFill/>
                  <a:miter lim="800000"/>
                  <a:headEnd/>
                  <a:tailEnd/>
                </a:ln>
              </p:spPr>
              <p:txBody>
                <a:bodyPr/>
                <a:lstStyle/>
                <a:p>
                  <a:endParaRPr lang="zh-CN" altLang="en-US"/>
                </a:p>
              </p:txBody>
            </p:sp>
          </p:grpSp>
        </p:grpSp>
        <p:grpSp>
          <p:nvGrpSpPr>
            <p:cNvPr id="647308" name="Group 140"/>
            <p:cNvGrpSpPr>
              <a:grpSpLocks/>
            </p:cNvGrpSpPr>
            <p:nvPr/>
          </p:nvGrpSpPr>
          <p:grpSpPr bwMode="auto">
            <a:xfrm>
              <a:off x="921" y="2412"/>
              <a:ext cx="277" cy="261"/>
              <a:chOff x="921" y="2412"/>
              <a:chExt cx="277" cy="261"/>
            </a:xfrm>
          </p:grpSpPr>
          <p:sp>
            <p:nvSpPr>
              <p:cNvPr id="647309" name="Freeform 141"/>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47310" name="Freeform 142"/>
              <p:cNvSpPr>
                <a:spLocks/>
              </p:cNvSpPr>
              <p:nvPr/>
            </p:nvSpPr>
            <p:spPr bwMode="auto">
              <a:xfrm>
                <a:off x="928" y="2547"/>
                <a:ext cx="262" cy="26"/>
              </a:xfrm>
              <a:custGeom>
                <a:avLst/>
                <a:gdLst/>
                <a:ahLst/>
                <a:cxnLst>
                  <a:cxn ang="0">
                    <a:pos x="0" y="26"/>
                  </a:cxn>
                  <a:cxn ang="0">
                    <a:pos x="31" y="0"/>
                  </a:cxn>
                  <a:cxn ang="0">
                    <a:pos x="231" y="0"/>
                  </a:cxn>
                  <a:cxn ang="0">
                    <a:pos x="262" y="26"/>
                  </a:cxn>
                  <a:cxn ang="0">
                    <a:pos x="0" y="26"/>
                  </a:cxn>
                </a:cxnLst>
                <a:rect l="0" t="0" r="r" b="b"/>
                <a:pathLst>
                  <a:path w="262" h="26">
                    <a:moveTo>
                      <a:pt x="0" y="26"/>
                    </a:moveTo>
                    <a:lnTo>
                      <a:pt x="31" y="0"/>
                    </a:lnTo>
                    <a:lnTo>
                      <a:pt x="231" y="0"/>
                    </a:lnTo>
                    <a:lnTo>
                      <a:pt x="262" y="26"/>
                    </a:lnTo>
                    <a:lnTo>
                      <a:pt x="0" y="26"/>
                    </a:lnTo>
                    <a:close/>
                  </a:path>
                </a:pathLst>
              </a:custGeom>
              <a:solidFill>
                <a:srgbClr val="C9C9B6"/>
              </a:solidFill>
              <a:ln w="9525">
                <a:noFill/>
                <a:round/>
                <a:headEnd/>
                <a:tailEnd/>
              </a:ln>
            </p:spPr>
            <p:txBody>
              <a:bodyPr/>
              <a:lstStyle/>
              <a:p>
                <a:endParaRPr lang="zh-CN" altLang="en-US"/>
              </a:p>
            </p:txBody>
          </p:sp>
          <p:sp>
            <p:nvSpPr>
              <p:cNvPr id="647311" name="Freeform 143"/>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7312" name="Freeform 144"/>
              <p:cNvSpPr>
                <a:spLocks/>
              </p:cNvSpPr>
              <p:nvPr/>
            </p:nvSpPr>
            <p:spPr bwMode="auto">
              <a:xfrm>
                <a:off x="968" y="2412"/>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7313" name="Rectangle 145"/>
              <p:cNvSpPr>
                <a:spLocks noChangeArrowheads="1"/>
              </p:cNvSpPr>
              <p:nvPr/>
            </p:nvSpPr>
            <p:spPr bwMode="auto">
              <a:xfrm>
                <a:off x="968" y="2429"/>
                <a:ext cx="184" cy="132"/>
              </a:xfrm>
              <a:prstGeom prst="rect">
                <a:avLst/>
              </a:prstGeom>
              <a:solidFill>
                <a:srgbClr val="B7B79D"/>
              </a:solidFill>
              <a:ln w="9525">
                <a:noFill/>
                <a:miter lim="800000"/>
                <a:headEnd/>
                <a:tailEnd/>
              </a:ln>
            </p:spPr>
            <p:txBody>
              <a:bodyPr/>
              <a:lstStyle/>
              <a:p>
                <a:endParaRPr lang="zh-CN" altLang="en-US"/>
              </a:p>
            </p:txBody>
          </p:sp>
          <p:sp>
            <p:nvSpPr>
              <p:cNvPr id="647314" name="Rectangle 146"/>
              <p:cNvSpPr>
                <a:spLocks noChangeArrowheads="1"/>
              </p:cNvSpPr>
              <p:nvPr/>
            </p:nvSpPr>
            <p:spPr bwMode="auto">
              <a:xfrm>
                <a:off x="930" y="2571"/>
                <a:ext cx="260" cy="59"/>
              </a:xfrm>
              <a:prstGeom prst="rect">
                <a:avLst/>
              </a:prstGeom>
              <a:solidFill>
                <a:srgbClr val="B7B79D"/>
              </a:solidFill>
              <a:ln w="9525">
                <a:noFill/>
                <a:miter lim="800000"/>
                <a:headEnd/>
                <a:tailEnd/>
              </a:ln>
            </p:spPr>
            <p:txBody>
              <a:bodyPr/>
              <a:lstStyle/>
              <a:p>
                <a:endParaRPr lang="zh-CN" altLang="en-US"/>
              </a:p>
            </p:txBody>
          </p:sp>
          <p:sp>
            <p:nvSpPr>
              <p:cNvPr id="647315" name="Rectangle 147"/>
              <p:cNvSpPr>
                <a:spLocks noChangeArrowheads="1"/>
              </p:cNvSpPr>
              <p:nvPr/>
            </p:nvSpPr>
            <p:spPr bwMode="auto">
              <a:xfrm>
                <a:off x="985" y="2445"/>
                <a:ext cx="150" cy="102"/>
              </a:xfrm>
              <a:prstGeom prst="rect">
                <a:avLst/>
              </a:prstGeom>
              <a:solidFill>
                <a:srgbClr val="FFFFFF"/>
              </a:solidFill>
              <a:ln w="9525">
                <a:noFill/>
                <a:miter lim="800000"/>
                <a:headEnd/>
                <a:tailEnd/>
              </a:ln>
            </p:spPr>
            <p:txBody>
              <a:bodyPr/>
              <a:lstStyle/>
              <a:p>
                <a:endParaRPr lang="zh-CN" altLang="en-US"/>
              </a:p>
            </p:txBody>
          </p:sp>
          <p:sp>
            <p:nvSpPr>
              <p:cNvPr id="647316" name="Line 148"/>
              <p:cNvSpPr>
                <a:spLocks noChangeShapeType="1"/>
              </p:cNvSpPr>
              <p:nvPr/>
            </p:nvSpPr>
            <p:spPr bwMode="auto">
              <a:xfrm flipH="1">
                <a:off x="1108" y="2593"/>
                <a:ext cx="61" cy="1"/>
              </a:xfrm>
              <a:prstGeom prst="line">
                <a:avLst/>
              </a:prstGeom>
              <a:noFill/>
              <a:ln w="7938">
                <a:solidFill>
                  <a:srgbClr val="000000"/>
                </a:solidFill>
                <a:round/>
                <a:headEnd/>
                <a:tailEnd/>
              </a:ln>
            </p:spPr>
            <p:txBody>
              <a:bodyPr/>
              <a:lstStyle/>
              <a:p>
                <a:endParaRPr lang="zh-CN" altLang="en-US"/>
              </a:p>
            </p:txBody>
          </p:sp>
          <p:grpSp>
            <p:nvGrpSpPr>
              <p:cNvPr id="647317" name="Group 149"/>
              <p:cNvGrpSpPr>
                <a:grpSpLocks/>
              </p:cNvGrpSpPr>
              <p:nvPr/>
            </p:nvGrpSpPr>
            <p:grpSpPr bwMode="auto">
              <a:xfrm>
                <a:off x="921" y="2635"/>
                <a:ext cx="277" cy="38"/>
                <a:chOff x="921" y="2635"/>
                <a:chExt cx="277" cy="38"/>
              </a:xfrm>
            </p:grpSpPr>
            <p:sp>
              <p:nvSpPr>
                <p:cNvPr id="647318" name="Freeform 150"/>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47319" name="Freeform 151"/>
                <p:cNvSpPr>
                  <a:spLocks/>
                </p:cNvSpPr>
                <p:nvPr/>
              </p:nvSpPr>
              <p:spPr bwMode="auto">
                <a:xfrm>
                  <a:off x="921" y="2635"/>
                  <a:ext cx="277" cy="28"/>
                </a:xfrm>
                <a:custGeom>
                  <a:avLst/>
                  <a:gdLst/>
                  <a:ahLst/>
                  <a:cxnLst>
                    <a:cxn ang="0">
                      <a:pos x="0" y="28"/>
                    </a:cxn>
                    <a:cxn ang="0">
                      <a:pos x="33" y="0"/>
                    </a:cxn>
                    <a:cxn ang="0">
                      <a:pos x="245" y="0"/>
                    </a:cxn>
                    <a:cxn ang="0">
                      <a:pos x="277" y="28"/>
                    </a:cxn>
                    <a:cxn ang="0">
                      <a:pos x="0" y="28"/>
                    </a:cxn>
                  </a:cxnLst>
                  <a:rect l="0" t="0" r="r" b="b"/>
                  <a:pathLst>
                    <a:path w="277" h="28">
                      <a:moveTo>
                        <a:pt x="0" y="28"/>
                      </a:moveTo>
                      <a:lnTo>
                        <a:pt x="33" y="0"/>
                      </a:lnTo>
                      <a:lnTo>
                        <a:pt x="245" y="0"/>
                      </a:lnTo>
                      <a:lnTo>
                        <a:pt x="277" y="28"/>
                      </a:lnTo>
                      <a:lnTo>
                        <a:pt x="0" y="28"/>
                      </a:lnTo>
                      <a:close/>
                    </a:path>
                  </a:pathLst>
                </a:custGeom>
                <a:solidFill>
                  <a:srgbClr val="C9C9B6"/>
                </a:solidFill>
                <a:ln w="9525">
                  <a:noFill/>
                  <a:round/>
                  <a:headEnd/>
                  <a:tailEnd/>
                </a:ln>
              </p:spPr>
              <p:txBody>
                <a:bodyPr/>
                <a:lstStyle/>
                <a:p>
                  <a:endParaRPr lang="zh-CN" altLang="en-US"/>
                </a:p>
              </p:txBody>
            </p:sp>
            <p:sp>
              <p:nvSpPr>
                <p:cNvPr id="647320" name="Rectangle 152"/>
                <p:cNvSpPr>
                  <a:spLocks noChangeArrowheads="1"/>
                </p:cNvSpPr>
                <p:nvPr/>
              </p:nvSpPr>
              <p:spPr bwMode="auto">
                <a:xfrm>
                  <a:off x="923" y="2662"/>
                  <a:ext cx="274" cy="11"/>
                </a:xfrm>
                <a:prstGeom prst="rect">
                  <a:avLst/>
                </a:prstGeom>
                <a:solidFill>
                  <a:srgbClr val="BAB79D"/>
                </a:solidFill>
                <a:ln w="9525">
                  <a:noFill/>
                  <a:miter lim="800000"/>
                  <a:headEnd/>
                  <a:tailEnd/>
                </a:ln>
              </p:spPr>
              <p:txBody>
                <a:bodyPr/>
                <a:lstStyle/>
                <a:p>
                  <a:endParaRPr lang="zh-CN" altLang="en-US"/>
                </a:p>
              </p:txBody>
            </p:sp>
          </p:grpSp>
        </p:grpSp>
      </p:grpSp>
      <p:grpSp>
        <p:nvGrpSpPr>
          <p:cNvPr id="647321" name="Group 153"/>
          <p:cNvGrpSpPr>
            <a:grpSpLocks/>
          </p:cNvGrpSpPr>
          <p:nvPr/>
        </p:nvGrpSpPr>
        <p:grpSpPr bwMode="auto">
          <a:xfrm>
            <a:off x="1277938" y="4073525"/>
            <a:ext cx="511175" cy="517525"/>
            <a:chOff x="997" y="2775"/>
            <a:chExt cx="282" cy="265"/>
          </a:xfrm>
        </p:grpSpPr>
        <p:grpSp>
          <p:nvGrpSpPr>
            <p:cNvPr id="647322" name="Group 154"/>
            <p:cNvGrpSpPr>
              <a:grpSpLocks/>
            </p:cNvGrpSpPr>
            <p:nvPr/>
          </p:nvGrpSpPr>
          <p:grpSpPr bwMode="auto">
            <a:xfrm>
              <a:off x="1004" y="2779"/>
              <a:ext cx="275" cy="261"/>
              <a:chOff x="1004" y="2779"/>
              <a:chExt cx="275" cy="261"/>
            </a:xfrm>
          </p:grpSpPr>
          <p:sp>
            <p:nvSpPr>
              <p:cNvPr id="647323" name="Freeform 155"/>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7324" name="Freeform 156"/>
              <p:cNvSpPr>
                <a:spLocks/>
              </p:cNvSpPr>
              <p:nvPr/>
            </p:nvSpPr>
            <p:spPr bwMode="auto">
              <a:xfrm>
                <a:off x="1011" y="2914"/>
                <a:ext cx="260" cy="26"/>
              </a:xfrm>
              <a:custGeom>
                <a:avLst/>
                <a:gdLst/>
                <a:ahLst/>
                <a:cxnLst>
                  <a:cxn ang="0">
                    <a:pos x="0" y="26"/>
                  </a:cxn>
                  <a:cxn ang="0">
                    <a:pos x="30" y="0"/>
                  </a:cxn>
                  <a:cxn ang="0">
                    <a:pos x="229" y="0"/>
                  </a:cxn>
                  <a:cxn ang="0">
                    <a:pos x="260" y="26"/>
                  </a:cxn>
                  <a:cxn ang="0">
                    <a:pos x="0" y="26"/>
                  </a:cxn>
                </a:cxnLst>
                <a:rect l="0" t="0" r="r" b="b"/>
                <a:pathLst>
                  <a:path w="260" h="26">
                    <a:moveTo>
                      <a:pt x="0" y="26"/>
                    </a:moveTo>
                    <a:lnTo>
                      <a:pt x="30" y="0"/>
                    </a:lnTo>
                    <a:lnTo>
                      <a:pt x="229"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7325" name="Freeform 157"/>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47326" name="Freeform 158"/>
              <p:cNvSpPr>
                <a:spLocks/>
              </p:cNvSpPr>
              <p:nvPr/>
            </p:nvSpPr>
            <p:spPr bwMode="auto">
              <a:xfrm>
                <a:off x="1050" y="2779"/>
                <a:ext cx="183" cy="18"/>
              </a:xfrm>
              <a:custGeom>
                <a:avLst/>
                <a:gdLst/>
                <a:ahLst/>
                <a:cxnLst>
                  <a:cxn ang="0">
                    <a:pos x="0" y="18"/>
                  </a:cxn>
                  <a:cxn ang="0">
                    <a:pos x="22" y="0"/>
                  </a:cxn>
                  <a:cxn ang="0">
                    <a:pos x="161" y="0"/>
                  </a:cxn>
                  <a:cxn ang="0">
                    <a:pos x="183" y="18"/>
                  </a:cxn>
                  <a:cxn ang="0">
                    <a:pos x="0" y="18"/>
                  </a:cxn>
                </a:cxnLst>
                <a:rect l="0" t="0" r="r" b="b"/>
                <a:pathLst>
                  <a:path w="183" h="18">
                    <a:moveTo>
                      <a:pt x="0" y="18"/>
                    </a:moveTo>
                    <a:lnTo>
                      <a:pt x="22" y="0"/>
                    </a:lnTo>
                    <a:lnTo>
                      <a:pt x="161" y="0"/>
                    </a:lnTo>
                    <a:lnTo>
                      <a:pt x="183" y="18"/>
                    </a:lnTo>
                    <a:lnTo>
                      <a:pt x="0" y="18"/>
                    </a:lnTo>
                    <a:close/>
                  </a:path>
                </a:pathLst>
              </a:custGeom>
              <a:solidFill>
                <a:srgbClr val="000000"/>
              </a:solidFill>
              <a:ln w="9525">
                <a:noFill/>
                <a:round/>
                <a:headEnd/>
                <a:tailEnd/>
              </a:ln>
            </p:spPr>
            <p:txBody>
              <a:bodyPr/>
              <a:lstStyle/>
              <a:p>
                <a:endParaRPr lang="zh-CN" altLang="en-US"/>
              </a:p>
            </p:txBody>
          </p:sp>
          <p:sp>
            <p:nvSpPr>
              <p:cNvPr id="647327" name="Rectangle 159"/>
              <p:cNvSpPr>
                <a:spLocks noChangeArrowheads="1"/>
              </p:cNvSpPr>
              <p:nvPr/>
            </p:nvSpPr>
            <p:spPr bwMode="auto">
              <a:xfrm>
                <a:off x="1050" y="2797"/>
                <a:ext cx="183" cy="132"/>
              </a:xfrm>
              <a:prstGeom prst="rect">
                <a:avLst/>
              </a:prstGeom>
              <a:solidFill>
                <a:srgbClr val="000000"/>
              </a:solidFill>
              <a:ln w="9525">
                <a:noFill/>
                <a:miter lim="800000"/>
                <a:headEnd/>
                <a:tailEnd/>
              </a:ln>
            </p:spPr>
            <p:txBody>
              <a:bodyPr/>
              <a:lstStyle/>
              <a:p>
                <a:endParaRPr lang="zh-CN" altLang="en-US"/>
              </a:p>
            </p:txBody>
          </p:sp>
          <p:sp>
            <p:nvSpPr>
              <p:cNvPr id="647328" name="Rectangle 160"/>
              <p:cNvSpPr>
                <a:spLocks noChangeArrowheads="1"/>
              </p:cNvSpPr>
              <p:nvPr/>
            </p:nvSpPr>
            <p:spPr bwMode="auto">
              <a:xfrm>
                <a:off x="1013" y="2938"/>
                <a:ext cx="258" cy="59"/>
              </a:xfrm>
              <a:prstGeom prst="rect">
                <a:avLst/>
              </a:prstGeom>
              <a:solidFill>
                <a:srgbClr val="000000"/>
              </a:solidFill>
              <a:ln w="9525">
                <a:noFill/>
                <a:miter lim="800000"/>
                <a:headEnd/>
                <a:tailEnd/>
              </a:ln>
            </p:spPr>
            <p:txBody>
              <a:bodyPr/>
              <a:lstStyle/>
              <a:p>
                <a:endParaRPr lang="zh-CN" altLang="en-US"/>
              </a:p>
            </p:txBody>
          </p:sp>
          <p:sp>
            <p:nvSpPr>
              <p:cNvPr id="647329" name="Rectangle 161"/>
              <p:cNvSpPr>
                <a:spLocks noChangeArrowheads="1"/>
              </p:cNvSpPr>
              <p:nvPr/>
            </p:nvSpPr>
            <p:spPr bwMode="auto">
              <a:xfrm>
                <a:off x="1067" y="2813"/>
                <a:ext cx="149" cy="101"/>
              </a:xfrm>
              <a:prstGeom prst="rect">
                <a:avLst/>
              </a:prstGeom>
              <a:solidFill>
                <a:srgbClr val="000000"/>
              </a:solidFill>
              <a:ln w="9525">
                <a:noFill/>
                <a:miter lim="800000"/>
                <a:headEnd/>
                <a:tailEnd/>
              </a:ln>
            </p:spPr>
            <p:txBody>
              <a:bodyPr/>
              <a:lstStyle/>
              <a:p>
                <a:endParaRPr lang="zh-CN" altLang="en-US"/>
              </a:p>
            </p:txBody>
          </p:sp>
          <p:sp>
            <p:nvSpPr>
              <p:cNvPr id="647330" name="Line 162"/>
              <p:cNvSpPr>
                <a:spLocks noChangeShapeType="1"/>
              </p:cNvSpPr>
              <p:nvPr/>
            </p:nvSpPr>
            <p:spPr bwMode="auto">
              <a:xfrm flipH="1">
                <a:off x="1189" y="2961"/>
                <a:ext cx="61" cy="1"/>
              </a:xfrm>
              <a:prstGeom prst="line">
                <a:avLst/>
              </a:prstGeom>
              <a:noFill/>
              <a:ln w="7938">
                <a:solidFill>
                  <a:srgbClr val="000000"/>
                </a:solidFill>
                <a:round/>
                <a:headEnd/>
                <a:tailEnd/>
              </a:ln>
            </p:spPr>
            <p:txBody>
              <a:bodyPr/>
              <a:lstStyle/>
              <a:p>
                <a:endParaRPr lang="zh-CN" altLang="en-US"/>
              </a:p>
            </p:txBody>
          </p:sp>
          <p:grpSp>
            <p:nvGrpSpPr>
              <p:cNvPr id="647331" name="Group 163"/>
              <p:cNvGrpSpPr>
                <a:grpSpLocks/>
              </p:cNvGrpSpPr>
              <p:nvPr/>
            </p:nvGrpSpPr>
            <p:grpSpPr bwMode="auto">
              <a:xfrm>
                <a:off x="1004" y="3002"/>
                <a:ext cx="275" cy="38"/>
                <a:chOff x="1004" y="3002"/>
                <a:chExt cx="275" cy="38"/>
              </a:xfrm>
            </p:grpSpPr>
            <p:sp>
              <p:nvSpPr>
                <p:cNvPr id="647332" name="Freeform 164"/>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7333" name="Freeform 165"/>
                <p:cNvSpPr>
                  <a:spLocks/>
                </p:cNvSpPr>
                <p:nvPr/>
              </p:nvSpPr>
              <p:spPr bwMode="auto">
                <a:xfrm>
                  <a:off x="1004" y="3002"/>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7334" name="Rectangle 166"/>
                <p:cNvSpPr>
                  <a:spLocks noChangeArrowheads="1"/>
                </p:cNvSpPr>
                <p:nvPr/>
              </p:nvSpPr>
              <p:spPr bwMode="auto">
                <a:xfrm>
                  <a:off x="1006" y="3029"/>
                  <a:ext cx="271" cy="11"/>
                </a:xfrm>
                <a:prstGeom prst="rect">
                  <a:avLst/>
                </a:prstGeom>
                <a:solidFill>
                  <a:srgbClr val="000000"/>
                </a:solidFill>
                <a:ln w="9525">
                  <a:noFill/>
                  <a:miter lim="800000"/>
                  <a:headEnd/>
                  <a:tailEnd/>
                </a:ln>
              </p:spPr>
              <p:txBody>
                <a:bodyPr/>
                <a:lstStyle/>
                <a:p>
                  <a:endParaRPr lang="zh-CN" altLang="en-US"/>
                </a:p>
              </p:txBody>
            </p:sp>
          </p:grpSp>
        </p:grpSp>
        <p:grpSp>
          <p:nvGrpSpPr>
            <p:cNvPr id="647335" name="Group 167"/>
            <p:cNvGrpSpPr>
              <a:grpSpLocks/>
            </p:cNvGrpSpPr>
            <p:nvPr/>
          </p:nvGrpSpPr>
          <p:grpSpPr bwMode="auto">
            <a:xfrm>
              <a:off x="997" y="2775"/>
              <a:ext cx="275" cy="260"/>
              <a:chOff x="997" y="2775"/>
              <a:chExt cx="275" cy="260"/>
            </a:xfrm>
          </p:grpSpPr>
          <p:sp>
            <p:nvSpPr>
              <p:cNvPr id="647336" name="Freeform 168"/>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7337" name="Freeform 169"/>
              <p:cNvSpPr>
                <a:spLocks/>
              </p:cNvSpPr>
              <p:nvPr/>
            </p:nvSpPr>
            <p:spPr bwMode="auto">
              <a:xfrm>
                <a:off x="1004" y="2910"/>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7338" name="Freeform 170"/>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7339" name="Freeform 171"/>
              <p:cNvSpPr>
                <a:spLocks/>
              </p:cNvSpPr>
              <p:nvPr/>
            </p:nvSpPr>
            <p:spPr bwMode="auto">
              <a:xfrm>
                <a:off x="1043" y="2775"/>
                <a:ext cx="184" cy="17"/>
              </a:xfrm>
              <a:custGeom>
                <a:avLst/>
                <a:gdLst/>
                <a:ahLst/>
                <a:cxnLst>
                  <a:cxn ang="0">
                    <a:pos x="0" y="17"/>
                  </a:cxn>
                  <a:cxn ang="0">
                    <a:pos x="22" y="0"/>
                  </a:cxn>
                  <a:cxn ang="0">
                    <a:pos x="161" y="0"/>
                  </a:cxn>
                  <a:cxn ang="0">
                    <a:pos x="184" y="17"/>
                  </a:cxn>
                  <a:cxn ang="0">
                    <a:pos x="0" y="17"/>
                  </a:cxn>
                </a:cxnLst>
                <a:rect l="0" t="0" r="r" b="b"/>
                <a:pathLst>
                  <a:path w="184" h="17">
                    <a:moveTo>
                      <a:pt x="0" y="17"/>
                    </a:moveTo>
                    <a:lnTo>
                      <a:pt x="22" y="0"/>
                    </a:lnTo>
                    <a:lnTo>
                      <a:pt x="161"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7340" name="Rectangle 172"/>
              <p:cNvSpPr>
                <a:spLocks noChangeArrowheads="1"/>
              </p:cNvSpPr>
              <p:nvPr/>
            </p:nvSpPr>
            <p:spPr bwMode="auto">
              <a:xfrm>
                <a:off x="1043" y="2792"/>
                <a:ext cx="184" cy="132"/>
              </a:xfrm>
              <a:prstGeom prst="rect">
                <a:avLst/>
              </a:prstGeom>
              <a:solidFill>
                <a:srgbClr val="B7B79D"/>
              </a:solidFill>
              <a:ln w="9525">
                <a:noFill/>
                <a:miter lim="800000"/>
                <a:headEnd/>
                <a:tailEnd/>
              </a:ln>
            </p:spPr>
            <p:txBody>
              <a:bodyPr/>
              <a:lstStyle/>
              <a:p>
                <a:endParaRPr lang="zh-CN" altLang="en-US"/>
              </a:p>
            </p:txBody>
          </p:sp>
          <p:sp>
            <p:nvSpPr>
              <p:cNvPr id="647341" name="Rectangle 173"/>
              <p:cNvSpPr>
                <a:spLocks noChangeArrowheads="1"/>
              </p:cNvSpPr>
              <p:nvPr/>
            </p:nvSpPr>
            <p:spPr bwMode="auto">
              <a:xfrm>
                <a:off x="1006" y="2934"/>
                <a:ext cx="258" cy="58"/>
              </a:xfrm>
              <a:prstGeom prst="rect">
                <a:avLst/>
              </a:prstGeom>
              <a:solidFill>
                <a:srgbClr val="B7B79D"/>
              </a:solidFill>
              <a:ln w="9525">
                <a:noFill/>
                <a:miter lim="800000"/>
                <a:headEnd/>
                <a:tailEnd/>
              </a:ln>
            </p:spPr>
            <p:txBody>
              <a:bodyPr/>
              <a:lstStyle/>
              <a:p>
                <a:endParaRPr lang="zh-CN" altLang="en-US"/>
              </a:p>
            </p:txBody>
          </p:sp>
          <p:sp>
            <p:nvSpPr>
              <p:cNvPr id="647342" name="Rectangle 174"/>
              <p:cNvSpPr>
                <a:spLocks noChangeArrowheads="1"/>
              </p:cNvSpPr>
              <p:nvPr/>
            </p:nvSpPr>
            <p:spPr bwMode="auto">
              <a:xfrm>
                <a:off x="1060" y="2808"/>
                <a:ext cx="150" cy="102"/>
              </a:xfrm>
              <a:prstGeom prst="rect">
                <a:avLst/>
              </a:prstGeom>
              <a:solidFill>
                <a:srgbClr val="FFFFFF"/>
              </a:solidFill>
              <a:ln w="9525">
                <a:noFill/>
                <a:miter lim="800000"/>
                <a:headEnd/>
                <a:tailEnd/>
              </a:ln>
            </p:spPr>
            <p:txBody>
              <a:bodyPr/>
              <a:lstStyle/>
              <a:p>
                <a:endParaRPr lang="zh-CN" altLang="en-US"/>
              </a:p>
            </p:txBody>
          </p:sp>
          <p:sp>
            <p:nvSpPr>
              <p:cNvPr id="647343" name="Line 175"/>
              <p:cNvSpPr>
                <a:spLocks noChangeShapeType="1"/>
              </p:cNvSpPr>
              <p:nvPr/>
            </p:nvSpPr>
            <p:spPr bwMode="auto">
              <a:xfrm flipH="1">
                <a:off x="1182" y="2956"/>
                <a:ext cx="62" cy="1"/>
              </a:xfrm>
              <a:prstGeom prst="line">
                <a:avLst/>
              </a:prstGeom>
              <a:noFill/>
              <a:ln w="7938">
                <a:solidFill>
                  <a:srgbClr val="000000"/>
                </a:solidFill>
                <a:round/>
                <a:headEnd/>
                <a:tailEnd/>
              </a:ln>
            </p:spPr>
            <p:txBody>
              <a:bodyPr/>
              <a:lstStyle/>
              <a:p>
                <a:endParaRPr lang="zh-CN" altLang="en-US"/>
              </a:p>
            </p:txBody>
          </p:sp>
          <p:grpSp>
            <p:nvGrpSpPr>
              <p:cNvPr id="647344" name="Group 176"/>
              <p:cNvGrpSpPr>
                <a:grpSpLocks/>
              </p:cNvGrpSpPr>
              <p:nvPr/>
            </p:nvGrpSpPr>
            <p:grpSpPr bwMode="auto">
              <a:xfrm>
                <a:off x="997" y="2997"/>
                <a:ext cx="275" cy="38"/>
                <a:chOff x="997" y="2997"/>
                <a:chExt cx="275" cy="38"/>
              </a:xfrm>
            </p:grpSpPr>
            <p:sp>
              <p:nvSpPr>
                <p:cNvPr id="647345" name="Freeform 177"/>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7346" name="Freeform 178"/>
                <p:cNvSpPr>
                  <a:spLocks/>
                </p:cNvSpPr>
                <p:nvPr/>
              </p:nvSpPr>
              <p:spPr bwMode="auto">
                <a:xfrm>
                  <a:off x="997" y="2997"/>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7347" name="Rectangle 179"/>
                <p:cNvSpPr>
                  <a:spLocks noChangeArrowheads="1"/>
                </p:cNvSpPr>
                <p:nvPr/>
              </p:nvSpPr>
              <p:spPr bwMode="auto">
                <a:xfrm>
                  <a:off x="999" y="3024"/>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47348" name="Group 180"/>
          <p:cNvGrpSpPr>
            <a:grpSpLocks/>
          </p:cNvGrpSpPr>
          <p:nvPr/>
        </p:nvGrpSpPr>
        <p:grpSpPr bwMode="auto">
          <a:xfrm>
            <a:off x="539750" y="4603750"/>
            <a:ext cx="511175" cy="517525"/>
            <a:chOff x="590" y="3047"/>
            <a:chExt cx="282" cy="265"/>
          </a:xfrm>
        </p:grpSpPr>
        <p:grpSp>
          <p:nvGrpSpPr>
            <p:cNvPr id="647349" name="Group 181"/>
            <p:cNvGrpSpPr>
              <a:grpSpLocks/>
            </p:cNvGrpSpPr>
            <p:nvPr/>
          </p:nvGrpSpPr>
          <p:grpSpPr bwMode="auto">
            <a:xfrm>
              <a:off x="596" y="3051"/>
              <a:ext cx="276" cy="261"/>
              <a:chOff x="596" y="3051"/>
              <a:chExt cx="276" cy="261"/>
            </a:xfrm>
          </p:grpSpPr>
          <p:sp>
            <p:nvSpPr>
              <p:cNvPr id="647350" name="Freeform 182"/>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7351" name="Freeform 183"/>
              <p:cNvSpPr>
                <a:spLocks/>
              </p:cNvSpPr>
              <p:nvPr/>
            </p:nvSpPr>
            <p:spPr bwMode="auto">
              <a:xfrm>
                <a:off x="603" y="3186"/>
                <a:ext cx="260" cy="26"/>
              </a:xfrm>
              <a:custGeom>
                <a:avLst/>
                <a:gdLst/>
                <a:ahLst/>
                <a:cxnLst>
                  <a:cxn ang="0">
                    <a:pos x="0" y="26"/>
                  </a:cxn>
                  <a:cxn ang="0">
                    <a:pos x="31" y="0"/>
                  </a:cxn>
                  <a:cxn ang="0">
                    <a:pos x="230" y="0"/>
                  </a:cxn>
                  <a:cxn ang="0">
                    <a:pos x="260" y="26"/>
                  </a:cxn>
                  <a:cxn ang="0">
                    <a:pos x="0" y="26"/>
                  </a:cxn>
                </a:cxnLst>
                <a:rect l="0" t="0" r="r" b="b"/>
                <a:pathLst>
                  <a:path w="260" h="26">
                    <a:moveTo>
                      <a:pt x="0" y="26"/>
                    </a:moveTo>
                    <a:lnTo>
                      <a:pt x="31" y="0"/>
                    </a:lnTo>
                    <a:lnTo>
                      <a:pt x="230" y="0"/>
                    </a:lnTo>
                    <a:lnTo>
                      <a:pt x="260" y="26"/>
                    </a:lnTo>
                    <a:lnTo>
                      <a:pt x="0" y="26"/>
                    </a:lnTo>
                    <a:close/>
                  </a:path>
                </a:pathLst>
              </a:custGeom>
              <a:solidFill>
                <a:srgbClr val="000000"/>
              </a:solidFill>
              <a:ln w="9525">
                <a:noFill/>
                <a:round/>
                <a:headEnd/>
                <a:tailEnd/>
              </a:ln>
            </p:spPr>
            <p:txBody>
              <a:bodyPr/>
              <a:lstStyle/>
              <a:p>
                <a:endParaRPr lang="zh-CN" altLang="en-US"/>
              </a:p>
            </p:txBody>
          </p:sp>
          <p:sp>
            <p:nvSpPr>
              <p:cNvPr id="647352" name="Freeform 184"/>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7353" name="Freeform 185"/>
              <p:cNvSpPr>
                <a:spLocks/>
              </p:cNvSpPr>
              <p:nvPr/>
            </p:nvSpPr>
            <p:spPr bwMode="auto">
              <a:xfrm>
                <a:off x="642" y="3051"/>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7354" name="Rectangle 186"/>
              <p:cNvSpPr>
                <a:spLocks noChangeArrowheads="1"/>
              </p:cNvSpPr>
              <p:nvPr/>
            </p:nvSpPr>
            <p:spPr bwMode="auto">
              <a:xfrm>
                <a:off x="642" y="3069"/>
                <a:ext cx="184" cy="132"/>
              </a:xfrm>
              <a:prstGeom prst="rect">
                <a:avLst/>
              </a:prstGeom>
              <a:solidFill>
                <a:srgbClr val="000000"/>
              </a:solidFill>
              <a:ln w="9525">
                <a:noFill/>
                <a:miter lim="800000"/>
                <a:headEnd/>
                <a:tailEnd/>
              </a:ln>
            </p:spPr>
            <p:txBody>
              <a:bodyPr/>
              <a:lstStyle/>
              <a:p>
                <a:endParaRPr lang="zh-CN" altLang="en-US"/>
              </a:p>
            </p:txBody>
          </p:sp>
          <p:sp>
            <p:nvSpPr>
              <p:cNvPr id="647355" name="Rectangle 187"/>
              <p:cNvSpPr>
                <a:spLocks noChangeArrowheads="1"/>
              </p:cNvSpPr>
              <p:nvPr/>
            </p:nvSpPr>
            <p:spPr bwMode="auto">
              <a:xfrm>
                <a:off x="605" y="3210"/>
                <a:ext cx="258" cy="59"/>
              </a:xfrm>
              <a:prstGeom prst="rect">
                <a:avLst/>
              </a:prstGeom>
              <a:solidFill>
                <a:srgbClr val="000000"/>
              </a:solidFill>
              <a:ln w="9525">
                <a:noFill/>
                <a:miter lim="800000"/>
                <a:headEnd/>
                <a:tailEnd/>
              </a:ln>
            </p:spPr>
            <p:txBody>
              <a:bodyPr/>
              <a:lstStyle/>
              <a:p>
                <a:endParaRPr lang="zh-CN" altLang="en-US"/>
              </a:p>
            </p:txBody>
          </p:sp>
          <p:sp>
            <p:nvSpPr>
              <p:cNvPr id="647356" name="Rectangle 188"/>
              <p:cNvSpPr>
                <a:spLocks noChangeArrowheads="1"/>
              </p:cNvSpPr>
              <p:nvPr/>
            </p:nvSpPr>
            <p:spPr bwMode="auto">
              <a:xfrm>
                <a:off x="659" y="3085"/>
                <a:ext cx="150" cy="101"/>
              </a:xfrm>
              <a:prstGeom prst="rect">
                <a:avLst/>
              </a:prstGeom>
              <a:solidFill>
                <a:srgbClr val="000000"/>
              </a:solidFill>
              <a:ln w="9525">
                <a:noFill/>
                <a:miter lim="800000"/>
                <a:headEnd/>
                <a:tailEnd/>
              </a:ln>
            </p:spPr>
            <p:txBody>
              <a:bodyPr/>
              <a:lstStyle/>
              <a:p>
                <a:endParaRPr lang="zh-CN" altLang="en-US"/>
              </a:p>
            </p:txBody>
          </p:sp>
          <p:sp>
            <p:nvSpPr>
              <p:cNvPr id="647357" name="Line 189"/>
              <p:cNvSpPr>
                <a:spLocks noChangeShapeType="1"/>
              </p:cNvSpPr>
              <p:nvPr/>
            </p:nvSpPr>
            <p:spPr bwMode="auto">
              <a:xfrm flipH="1">
                <a:off x="782" y="3233"/>
                <a:ext cx="61" cy="1"/>
              </a:xfrm>
              <a:prstGeom prst="line">
                <a:avLst/>
              </a:prstGeom>
              <a:noFill/>
              <a:ln w="7938">
                <a:solidFill>
                  <a:srgbClr val="000000"/>
                </a:solidFill>
                <a:round/>
                <a:headEnd/>
                <a:tailEnd/>
              </a:ln>
            </p:spPr>
            <p:txBody>
              <a:bodyPr/>
              <a:lstStyle/>
              <a:p>
                <a:endParaRPr lang="zh-CN" altLang="en-US"/>
              </a:p>
            </p:txBody>
          </p:sp>
          <p:grpSp>
            <p:nvGrpSpPr>
              <p:cNvPr id="647358" name="Group 190"/>
              <p:cNvGrpSpPr>
                <a:grpSpLocks/>
              </p:cNvGrpSpPr>
              <p:nvPr/>
            </p:nvGrpSpPr>
            <p:grpSpPr bwMode="auto">
              <a:xfrm>
                <a:off x="596" y="3274"/>
                <a:ext cx="276" cy="38"/>
                <a:chOff x="596" y="3274"/>
                <a:chExt cx="276" cy="38"/>
              </a:xfrm>
            </p:grpSpPr>
            <p:sp>
              <p:nvSpPr>
                <p:cNvPr id="647359" name="Freeform 191"/>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47360" name="Freeform 192"/>
                <p:cNvSpPr>
                  <a:spLocks/>
                </p:cNvSpPr>
                <p:nvPr/>
              </p:nvSpPr>
              <p:spPr bwMode="auto">
                <a:xfrm>
                  <a:off x="596" y="3274"/>
                  <a:ext cx="276" cy="29"/>
                </a:xfrm>
                <a:custGeom>
                  <a:avLst/>
                  <a:gdLst/>
                  <a:ahLst/>
                  <a:cxnLst>
                    <a:cxn ang="0">
                      <a:pos x="0" y="29"/>
                    </a:cxn>
                    <a:cxn ang="0">
                      <a:pos x="33" y="0"/>
                    </a:cxn>
                    <a:cxn ang="0">
                      <a:pos x="243" y="0"/>
                    </a:cxn>
                    <a:cxn ang="0">
                      <a:pos x="276" y="29"/>
                    </a:cxn>
                    <a:cxn ang="0">
                      <a:pos x="0" y="29"/>
                    </a:cxn>
                  </a:cxnLst>
                  <a:rect l="0" t="0" r="r" b="b"/>
                  <a:pathLst>
                    <a:path w="276" h="29">
                      <a:moveTo>
                        <a:pt x="0" y="29"/>
                      </a:moveTo>
                      <a:lnTo>
                        <a:pt x="33" y="0"/>
                      </a:lnTo>
                      <a:lnTo>
                        <a:pt x="243" y="0"/>
                      </a:lnTo>
                      <a:lnTo>
                        <a:pt x="276" y="29"/>
                      </a:lnTo>
                      <a:lnTo>
                        <a:pt x="0" y="29"/>
                      </a:lnTo>
                      <a:close/>
                    </a:path>
                  </a:pathLst>
                </a:custGeom>
                <a:solidFill>
                  <a:srgbClr val="000000"/>
                </a:solidFill>
                <a:ln w="9525">
                  <a:noFill/>
                  <a:round/>
                  <a:headEnd/>
                  <a:tailEnd/>
                </a:ln>
              </p:spPr>
              <p:txBody>
                <a:bodyPr/>
                <a:lstStyle/>
                <a:p>
                  <a:endParaRPr lang="zh-CN" altLang="en-US"/>
                </a:p>
              </p:txBody>
            </p:sp>
            <p:sp>
              <p:nvSpPr>
                <p:cNvPr id="647361" name="Rectangle 193"/>
                <p:cNvSpPr>
                  <a:spLocks noChangeArrowheads="1"/>
                </p:cNvSpPr>
                <p:nvPr/>
              </p:nvSpPr>
              <p:spPr bwMode="auto">
                <a:xfrm>
                  <a:off x="598" y="3301"/>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47362" name="Group 194"/>
            <p:cNvGrpSpPr>
              <a:grpSpLocks/>
            </p:cNvGrpSpPr>
            <p:nvPr/>
          </p:nvGrpSpPr>
          <p:grpSpPr bwMode="auto">
            <a:xfrm>
              <a:off x="590" y="3047"/>
              <a:ext cx="275" cy="260"/>
              <a:chOff x="590" y="3047"/>
              <a:chExt cx="275" cy="260"/>
            </a:xfrm>
          </p:grpSpPr>
          <p:sp>
            <p:nvSpPr>
              <p:cNvPr id="647363" name="Freeform 195"/>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7364" name="Freeform 196"/>
              <p:cNvSpPr>
                <a:spLocks/>
              </p:cNvSpPr>
              <p:nvPr/>
            </p:nvSpPr>
            <p:spPr bwMode="auto">
              <a:xfrm>
                <a:off x="596" y="3182"/>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7365" name="Freeform 197"/>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47366" name="Freeform 198"/>
              <p:cNvSpPr>
                <a:spLocks/>
              </p:cNvSpPr>
              <p:nvPr/>
            </p:nvSpPr>
            <p:spPr bwMode="auto">
              <a:xfrm>
                <a:off x="636" y="3047"/>
                <a:ext cx="183" cy="17"/>
              </a:xfrm>
              <a:custGeom>
                <a:avLst/>
                <a:gdLst/>
                <a:ahLst/>
                <a:cxnLst>
                  <a:cxn ang="0">
                    <a:pos x="0" y="17"/>
                  </a:cxn>
                  <a:cxn ang="0">
                    <a:pos x="22" y="0"/>
                  </a:cxn>
                  <a:cxn ang="0">
                    <a:pos x="161" y="0"/>
                  </a:cxn>
                  <a:cxn ang="0">
                    <a:pos x="183" y="17"/>
                  </a:cxn>
                  <a:cxn ang="0">
                    <a:pos x="0" y="17"/>
                  </a:cxn>
                </a:cxnLst>
                <a:rect l="0" t="0" r="r" b="b"/>
                <a:pathLst>
                  <a:path w="183" h="17">
                    <a:moveTo>
                      <a:pt x="0" y="17"/>
                    </a:moveTo>
                    <a:lnTo>
                      <a:pt x="22" y="0"/>
                    </a:lnTo>
                    <a:lnTo>
                      <a:pt x="161" y="0"/>
                    </a:lnTo>
                    <a:lnTo>
                      <a:pt x="183" y="17"/>
                    </a:lnTo>
                    <a:lnTo>
                      <a:pt x="0" y="17"/>
                    </a:lnTo>
                    <a:close/>
                  </a:path>
                </a:pathLst>
              </a:custGeom>
              <a:solidFill>
                <a:srgbClr val="C9C9B6"/>
              </a:solidFill>
              <a:ln w="9525">
                <a:noFill/>
                <a:round/>
                <a:headEnd/>
                <a:tailEnd/>
              </a:ln>
            </p:spPr>
            <p:txBody>
              <a:bodyPr/>
              <a:lstStyle/>
              <a:p>
                <a:endParaRPr lang="zh-CN" altLang="en-US"/>
              </a:p>
            </p:txBody>
          </p:sp>
          <p:sp>
            <p:nvSpPr>
              <p:cNvPr id="647367" name="Rectangle 199"/>
              <p:cNvSpPr>
                <a:spLocks noChangeArrowheads="1"/>
              </p:cNvSpPr>
              <p:nvPr/>
            </p:nvSpPr>
            <p:spPr bwMode="auto">
              <a:xfrm>
                <a:off x="636" y="3064"/>
                <a:ext cx="183" cy="132"/>
              </a:xfrm>
              <a:prstGeom prst="rect">
                <a:avLst/>
              </a:prstGeom>
              <a:solidFill>
                <a:srgbClr val="B7B79D"/>
              </a:solidFill>
              <a:ln w="9525">
                <a:noFill/>
                <a:miter lim="800000"/>
                <a:headEnd/>
                <a:tailEnd/>
              </a:ln>
            </p:spPr>
            <p:txBody>
              <a:bodyPr/>
              <a:lstStyle/>
              <a:p>
                <a:endParaRPr lang="zh-CN" altLang="en-US"/>
              </a:p>
            </p:txBody>
          </p:sp>
          <p:sp>
            <p:nvSpPr>
              <p:cNvPr id="647368" name="Rectangle 200"/>
              <p:cNvSpPr>
                <a:spLocks noChangeArrowheads="1"/>
              </p:cNvSpPr>
              <p:nvPr/>
            </p:nvSpPr>
            <p:spPr bwMode="auto">
              <a:xfrm>
                <a:off x="598" y="3206"/>
                <a:ext cx="258" cy="58"/>
              </a:xfrm>
              <a:prstGeom prst="rect">
                <a:avLst/>
              </a:prstGeom>
              <a:solidFill>
                <a:srgbClr val="B7B79D"/>
              </a:solidFill>
              <a:ln w="9525">
                <a:noFill/>
                <a:miter lim="800000"/>
                <a:headEnd/>
                <a:tailEnd/>
              </a:ln>
            </p:spPr>
            <p:txBody>
              <a:bodyPr/>
              <a:lstStyle/>
              <a:p>
                <a:endParaRPr lang="zh-CN" altLang="en-US"/>
              </a:p>
            </p:txBody>
          </p:sp>
          <p:sp>
            <p:nvSpPr>
              <p:cNvPr id="647369" name="Rectangle 201"/>
              <p:cNvSpPr>
                <a:spLocks noChangeArrowheads="1"/>
              </p:cNvSpPr>
              <p:nvPr/>
            </p:nvSpPr>
            <p:spPr bwMode="auto">
              <a:xfrm>
                <a:off x="653" y="3080"/>
                <a:ext cx="149" cy="102"/>
              </a:xfrm>
              <a:prstGeom prst="rect">
                <a:avLst/>
              </a:prstGeom>
              <a:solidFill>
                <a:srgbClr val="FFFFFF"/>
              </a:solidFill>
              <a:ln w="9525">
                <a:noFill/>
                <a:miter lim="800000"/>
                <a:headEnd/>
                <a:tailEnd/>
              </a:ln>
            </p:spPr>
            <p:txBody>
              <a:bodyPr/>
              <a:lstStyle/>
              <a:p>
                <a:endParaRPr lang="zh-CN" altLang="en-US"/>
              </a:p>
            </p:txBody>
          </p:sp>
          <p:sp>
            <p:nvSpPr>
              <p:cNvPr id="647370" name="Line 202"/>
              <p:cNvSpPr>
                <a:spLocks noChangeShapeType="1"/>
              </p:cNvSpPr>
              <p:nvPr/>
            </p:nvSpPr>
            <p:spPr bwMode="auto">
              <a:xfrm flipH="1">
                <a:off x="775" y="3228"/>
                <a:ext cx="61" cy="1"/>
              </a:xfrm>
              <a:prstGeom prst="line">
                <a:avLst/>
              </a:prstGeom>
              <a:noFill/>
              <a:ln w="7938">
                <a:solidFill>
                  <a:srgbClr val="000000"/>
                </a:solidFill>
                <a:round/>
                <a:headEnd/>
                <a:tailEnd/>
              </a:ln>
            </p:spPr>
            <p:txBody>
              <a:bodyPr/>
              <a:lstStyle/>
              <a:p>
                <a:endParaRPr lang="zh-CN" altLang="en-US"/>
              </a:p>
            </p:txBody>
          </p:sp>
          <p:grpSp>
            <p:nvGrpSpPr>
              <p:cNvPr id="647371" name="Group 203"/>
              <p:cNvGrpSpPr>
                <a:grpSpLocks/>
              </p:cNvGrpSpPr>
              <p:nvPr/>
            </p:nvGrpSpPr>
            <p:grpSpPr bwMode="auto">
              <a:xfrm>
                <a:off x="590" y="3269"/>
                <a:ext cx="275" cy="38"/>
                <a:chOff x="590" y="3269"/>
                <a:chExt cx="275" cy="38"/>
              </a:xfrm>
            </p:grpSpPr>
            <p:sp>
              <p:nvSpPr>
                <p:cNvPr id="647372" name="Freeform 204"/>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7373" name="Freeform 205"/>
                <p:cNvSpPr>
                  <a:spLocks/>
                </p:cNvSpPr>
                <p:nvPr/>
              </p:nvSpPr>
              <p:spPr bwMode="auto">
                <a:xfrm>
                  <a:off x="590" y="3269"/>
                  <a:ext cx="275" cy="29"/>
                </a:xfrm>
                <a:custGeom>
                  <a:avLst/>
                  <a:gdLst/>
                  <a:ahLst/>
                  <a:cxnLst>
                    <a:cxn ang="0">
                      <a:pos x="0" y="29"/>
                    </a:cxn>
                    <a:cxn ang="0">
                      <a:pos x="32" y="0"/>
                    </a:cxn>
                    <a:cxn ang="0">
                      <a:pos x="243" y="0"/>
                    </a:cxn>
                    <a:cxn ang="0">
                      <a:pos x="275" y="29"/>
                    </a:cxn>
                    <a:cxn ang="0">
                      <a:pos x="0" y="29"/>
                    </a:cxn>
                  </a:cxnLst>
                  <a:rect l="0" t="0" r="r" b="b"/>
                  <a:pathLst>
                    <a:path w="275" h="29">
                      <a:moveTo>
                        <a:pt x="0" y="29"/>
                      </a:moveTo>
                      <a:lnTo>
                        <a:pt x="32" y="0"/>
                      </a:lnTo>
                      <a:lnTo>
                        <a:pt x="243"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7374" name="Rectangle 206"/>
                <p:cNvSpPr>
                  <a:spLocks noChangeArrowheads="1"/>
                </p:cNvSpPr>
                <p:nvPr/>
              </p:nvSpPr>
              <p:spPr bwMode="auto">
                <a:xfrm>
                  <a:off x="591" y="3296"/>
                  <a:ext cx="272" cy="11"/>
                </a:xfrm>
                <a:prstGeom prst="rect">
                  <a:avLst/>
                </a:prstGeom>
                <a:solidFill>
                  <a:srgbClr val="BAB79D"/>
                </a:solidFill>
                <a:ln w="9525">
                  <a:noFill/>
                  <a:miter lim="800000"/>
                  <a:headEnd/>
                  <a:tailEnd/>
                </a:ln>
              </p:spPr>
              <p:txBody>
                <a:bodyPr/>
                <a:lstStyle/>
                <a:p>
                  <a:endParaRPr lang="zh-CN" altLang="en-US"/>
                </a:p>
              </p:txBody>
            </p:sp>
          </p:grpSp>
        </p:grpSp>
      </p:grpSp>
      <p:grpSp>
        <p:nvGrpSpPr>
          <p:cNvPr id="647375" name="Group 207"/>
          <p:cNvGrpSpPr>
            <a:grpSpLocks/>
          </p:cNvGrpSpPr>
          <p:nvPr/>
        </p:nvGrpSpPr>
        <p:grpSpPr bwMode="auto">
          <a:xfrm>
            <a:off x="1112838" y="5226050"/>
            <a:ext cx="509587" cy="517525"/>
            <a:chOff x="906" y="3365"/>
            <a:chExt cx="281" cy="265"/>
          </a:xfrm>
        </p:grpSpPr>
        <p:grpSp>
          <p:nvGrpSpPr>
            <p:cNvPr id="647376" name="Group 208"/>
            <p:cNvGrpSpPr>
              <a:grpSpLocks/>
            </p:cNvGrpSpPr>
            <p:nvPr/>
          </p:nvGrpSpPr>
          <p:grpSpPr bwMode="auto">
            <a:xfrm>
              <a:off x="912" y="3369"/>
              <a:ext cx="275" cy="261"/>
              <a:chOff x="912" y="3369"/>
              <a:chExt cx="275" cy="261"/>
            </a:xfrm>
          </p:grpSpPr>
          <p:sp>
            <p:nvSpPr>
              <p:cNvPr id="647377" name="Freeform 209"/>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47378" name="Freeform 210"/>
              <p:cNvSpPr>
                <a:spLocks/>
              </p:cNvSpPr>
              <p:nvPr/>
            </p:nvSpPr>
            <p:spPr bwMode="auto">
              <a:xfrm>
                <a:off x="919" y="3505"/>
                <a:ext cx="260" cy="25"/>
              </a:xfrm>
              <a:custGeom>
                <a:avLst/>
                <a:gdLst/>
                <a:ahLst/>
                <a:cxnLst>
                  <a:cxn ang="0">
                    <a:pos x="0" y="25"/>
                  </a:cxn>
                  <a:cxn ang="0">
                    <a:pos x="31" y="0"/>
                  </a:cxn>
                  <a:cxn ang="0">
                    <a:pos x="229" y="0"/>
                  </a:cxn>
                  <a:cxn ang="0">
                    <a:pos x="260" y="25"/>
                  </a:cxn>
                  <a:cxn ang="0">
                    <a:pos x="0" y="25"/>
                  </a:cxn>
                </a:cxnLst>
                <a:rect l="0" t="0" r="r" b="b"/>
                <a:pathLst>
                  <a:path w="260" h="25">
                    <a:moveTo>
                      <a:pt x="0" y="25"/>
                    </a:moveTo>
                    <a:lnTo>
                      <a:pt x="31" y="0"/>
                    </a:lnTo>
                    <a:lnTo>
                      <a:pt x="229" y="0"/>
                    </a:lnTo>
                    <a:lnTo>
                      <a:pt x="260" y="25"/>
                    </a:lnTo>
                    <a:lnTo>
                      <a:pt x="0" y="25"/>
                    </a:lnTo>
                    <a:close/>
                  </a:path>
                </a:pathLst>
              </a:custGeom>
              <a:solidFill>
                <a:srgbClr val="000000"/>
              </a:solidFill>
              <a:ln w="9525">
                <a:noFill/>
                <a:round/>
                <a:headEnd/>
                <a:tailEnd/>
              </a:ln>
            </p:spPr>
            <p:txBody>
              <a:bodyPr/>
              <a:lstStyle/>
              <a:p>
                <a:endParaRPr lang="zh-CN" altLang="en-US"/>
              </a:p>
            </p:txBody>
          </p:sp>
          <p:sp>
            <p:nvSpPr>
              <p:cNvPr id="647379" name="Freeform 211"/>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7380" name="Freeform 212"/>
              <p:cNvSpPr>
                <a:spLocks/>
              </p:cNvSpPr>
              <p:nvPr/>
            </p:nvSpPr>
            <p:spPr bwMode="auto">
              <a:xfrm>
                <a:off x="958" y="3369"/>
                <a:ext cx="184" cy="18"/>
              </a:xfrm>
              <a:custGeom>
                <a:avLst/>
                <a:gdLst/>
                <a:ahLst/>
                <a:cxnLst>
                  <a:cxn ang="0">
                    <a:pos x="0" y="18"/>
                  </a:cxn>
                  <a:cxn ang="0">
                    <a:pos x="22" y="0"/>
                  </a:cxn>
                  <a:cxn ang="0">
                    <a:pos x="162" y="0"/>
                  </a:cxn>
                  <a:cxn ang="0">
                    <a:pos x="184" y="18"/>
                  </a:cxn>
                  <a:cxn ang="0">
                    <a:pos x="0" y="18"/>
                  </a:cxn>
                </a:cxnLst>
                <a:rect l="0" t="0" r="r" b="b"/>
                <a:pathLst>
                  <a:path w="184" h="18">
                    <a:moveTo>
                      <a:pt x="0" y="18"/>
                    </a:moveTo>
                    <a:lnTo>
                      <a:pt x="22" y="0"/>
                    </a:lnTo>
                    <a:lnTo>
                      <a:pt x="162" y="0"/>
                    </a:lnTo>
                    <a:lnTo>
                      <a:pt x="184" y="18"/>
                    </a:lnTo>
                    <a:lnTo>
                      <a:pt x="0" y="18"/>
                    </a:lnTo>
                    <a:close/>
                  </a:path>
                </a:pathLst>
              </a:custGeom>
              <a:solidFill>
                <a:srgbClr val="000000"/>
              </a:solidFill>
              <a:ln w="9525">
                <a:noFill/>
                <a:round/>
                <a:headEnd/>
                <a:tailEnd/>
              </a:ln>
            </p:spPr>
            <p:txBody>
              <a:bodyPr/>
              <a:lstStyle/>
              <a:p>
                <a:endParaRPr lang="zh-CN" altLang="en-US"/>
              </a:p>
            </p:txBody>
          </p:sp>
          <p:sp>
            <p:nvSpPr>
              <p:cNvPr id="647381" name="Rectangle 213"/>
              <p:cNvSpPr>
                <a:spLocks noChangeArrowheads="1"/>
              </p:cNvSpPr>
              <p:nvPr/>
            </p:nvSpPr>
            <p:spPr bwMode="auto">
              <a:xfrm>
                <a:off x="958" y="3387"/>
                <a:ext cx="184" cy="132"/>
              </a:xfrm>
              <a:prstGeom prst="rect">
                <a:avLst/>
              </a:prstGeom>
              <a:solidFill>
                <a:srgbClr val="000000"/>
              </a:solidFill>
              <a:ln w="9525">
                <a:noFill/>
                <a:miter lim="800000"/>
                <a:headEnd/>
                <a:tailEnd/>
              </a:ln>
            </p:spPr>
            <p:txBody>
              <a:bodyPr/>
              <a:lstStyle/>
              <a:p>
                <a:endParaRPr lang="zh-CN" altLang="en-US"/>
              </a:p>
            </p:txBody>
          </p:sp>
          <p:sp>
            <p:nvSpPr>
              <p:cNvPr id="647382" name="Rectangle 214"/>
              <p:cNvSpPr>
                <a:spLocks noChangeArrowheads="1"/>
              </p:cNvSpPr>
              <p:nvPr/>
            </p:nvSpPr>
            <p:spPr bwMode="auto">
              <a:xfrm>
                <a:off x="921" y="3528"/>
                <a:ext cx="258" cy="59"/>
              </a:xfrm>
              <a:prstGeom prst="rect">
                <a:avLst/>
              </a:prstGeom>
              <a:solidFill>
                <a:srgbClr val="000000"/>
              </a:solidFill>
              <a:ln w="9525">
                <a:noFill/>
                <a:miter lim="800000"/>
                <a:headEnd/>
                <a:tailEnd/>
              </a:ln>
            </p:spPr>
            <p:txBody>
              <a:bodyPr/>
              <a:lstStyle/>
              <a:p>
                <a:endParaRPr lang="zh-CN" altLang="en-US"/>
              </a:p>
            </p:txBody>
          </p:sp>
          <p:sp>
            <p:nvSpPr>
              <p:cNvPr id="647383" name="Rectangle 215"/>
              <p:cNvSpPr>
                <a:spLocks noChangeArrowheads="1"/>
              </p:cNvSpPr>
              <p:nvPr/>
            </p:nvSpPr>
            <p:spPr bwMode="auto">
              <a:xfrm>
                <a:off x="975" y="3403"/>
                <a:ext cx="150" cy="102"/>
              </a:xfrm>
              <a:prstGeom prst="rect">
                <a:avLst/>
              </a:prstGeom>
              <a:solidFill>
                <a:srgbClr val="000000"/>
              </a:solidFill>
              <a:ln w="9525">
                <a:noFill/>
                <a:miter lim="800000"/>
                <a:headEnd/>
                <a:tailEnd/>
              </a:ln>
            </p:spPr>
            <p:txBody>
              <a:bodyPr/>
              <a:lstStyle/>
              <a:p>
                <a:endParaRPr lang="zh-CN" altLang="en-US"/>
              </a:p>
            </p:txBody>
          </p:sp>
          <p:sp>
            <p:nvSpPr>
              <p:cNvPr id="647384" name="Line 216"/>
              <p:cNvSpPr>
                <a:spLocks noChangeShapeType="1"/>
              </p:cNvSpPr>
              <p:nvPr/>
            </p:nvSpPr>
            <p:spPr bwMode="auto">
              <a:xfrm flipH="1">
                <a:off x="1097" y="3551"/>
                <a:ext cx="62" cy="1"/>
              </a:xfrm>
              <a:prstGeom prst="line">
                <a:avLst/>
              </a:prstGeom>
              <a:noFill/>
              <a:ln w="7938">
                <a:solidFill>
                  <a:srgbClr val="000000"/>
                </a:solidFill>
                <a:round/>
                <a:headEnd/>
                <a:tailEnd/>
              </a:ln>
            </p:spPr>
            <p:txBody>
              <a:bodyPr/>
              <a:lstStyle/>
              <a:p>
                <a:endParaRPr lang="zh-CN" altLang="en-US"/>
              </a:p>
            </p:txBody>
          </p:sp>
          <p:grpSp>
            <p:nvGrpSpPr>
              <p:cNvPr id="647385" name="Group 217"/>
              <p:cNvGrpSpPr>
                <a:grpSpLocks/>
              </p:cNvGrpSpPr>
              <p:nvPr/>
            </p:nvGrpSpPr>
            <p:grpSpPr bwMode="auto">
              <a:xfrm>
                <a:off x="912" y="3592"/>
                <a:ext cx="275" cy="38"/>
                <a:chOff x="912" y="3592"/>
                <a:chExt cx="275" cy="38"/>
              </a:xfrm>
            </p:grpSpPr>
            <p:sp>
              <p:nvSpPr>
                <p:cNvPr id="647386" name="Freeform 218"/>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7387" name="Freeform 219"/>
                <p:cNvSpPr>
                  <a:spLocks/>
                </p:cNvSpPr>
                <p:nvPr/>
              </p:nvSpPr>
              <p:spPr bwMode="auto">
                <a:xfrm>
                  <a:off x="912" y="3592"/>
                  <a:ext cx="275" cy="29"/>
                </a:xfrm>
                <a:custGeom>
                  <a:avLst/>
                  <a:gdLst/>
                  <a:ahLst/>
                  <a:cxnLst>
                    <a:cxn ang="0">
                      <a:pos x="0" y="29"/>
                    </a:cxn>
                    <a:cxn ang="0">
                      <a:pos x="33" y="0"/>
                    </a:cxn>
                    <a:cxn ang="0">
                      <a:pos x="243" y="0"/>
                    </a:cxn>
                    <a:cxn ang="0">
                      <a:pos x="275" y="29"/>
                    </a:cxn>
                    <a:cxn ang="0">
                      <a:pos x="0" y="29"/>
                    </a:cxn>
                  </a:cxnLst>
                  <a:rect l="0" t="0" r="r" b="b"/>
                  <a:pathLst>
                    <a:path w="275" h="29">
                      <a:moveTo>
                        <a:pt x="0" y="29"/>
                      </a:moveTo>
                      <a:lnTo>
                        <a:pt x="33" y="0"/>
                      </a:lnTo>
                      <a:lnTo>
                        <a:pt x="243" y="0"/>
                      </a:lnTo>
                      <a:lnTo>
                        <a:pt x="275" y="29"/>
                      </a:lnTo>
                      <a:lnTo>
                        <a:pt x="0" y="29"/>
                      </a:lnTo>
                      <a:close/>
                    </a:path>
                  </a:pathLst>
                </a:custGeom>
                <a:solidFill>
                  <a:srgbClr val="000000"/>
                </a:solidFill>
                <a:ln w="9525">
                  <a:noFill/>
                  <a:round/>
                  <a:headEnd/>
                  <a:tailEnd/>
                </a:ln>
              </p:spPr>
              <p:txBody>
                <a:bodyPr/>
                <a:lstStyle/>
                <a:p>
                  <a:endParaRPr lang="zh-CN" altLang="en-US"/>
                </a:p>
              </p:txBody>
            </p:sp>
            <p:sp>
              <p:nvSpPr>
                <p:cNvPr id="647388" name="Rectangle 220"/>
                <p:cNvSpPr>
                  <a:spLocks noChangeArrowheads="1"/>
                </p:cNvSpPr>
                <p:nvPr/>
              </p:nvSpPr>
              <p:spPr bwMode="auto">
                <a:xfrm>
                  <a:off x="914" y="3619"/>
                  <a:ext cx="272" cy="11"/>
                </a:xfrm>
                <a:prstGeom prst="rect">
                  <a:avLst/>
                </a:prstGeom>
                <a:solidFill>
                  <a:srgbClr val="000000"/>
                </a:solidFill>
                <a:ln w="9525">
                  <a:noFill/>
                  <a:miter lim="800000"/>
                  <a:headEnd/>
                  <a:tailEnd/>
                </a:ln>
              </p:spPr>
              <p:txBody>
                <a:bodyPr/>
                <a:lstStyle/>
                <a:p>
                  <a:endParaRPr lang="zh-CN" altLang="en-US"/>
                </a:p>
              </p:txBody>
            </p:sp>
          </p:grpSp>
        </p:grpSp>
        <p:grpSp>
          <p:nvGrpSpPr>
            <p:cNvPr id="647389" name="Group 221"/>
            <p:cNvGrpSpPr>
              <a:grpSpLocks/>
            </p:cNvGrpSpPr>
            <p:nvPr/>
          </p:nvGrpSpPr>
          <p:grpSpPr bwMode="auto">
            <a:xfrm>
              <a:off x="906" y="3365"/>
              <a:ext cx="275" cy="261"/>
              <a:chOff x="906" y="3365"/>
              <a:chExt cx="275" cy="261"/>
            </a:xfrm>
          </p:grpSpPr>
          <p:sp>
            <p:nvSpPr>
              <p:cNvPr id="647390" name="Freeform 222"/>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7391" name="Freeform 223"/>
              <p:cNvSpPr>
                <a:spLocks/>
              </p:cNvSpPr>
              <p:nvPr/>
            </p:nvSpPr>
            <p:spPr bwMode="auto">
              <a:xfrm>
                <a:off x="912" y="3500"/>
                <a:ext cx="260" cy="25"/>
              </a:xfrm>
              <a:custGeom>
                <a:avLst/>
                <a:gdLst/>
                <a:ahLst/>
                <a:cxnLst>
                  <a:cxn ang="0">
                    <a:pos x="0" y="25"/>
                  </a:cxn>
                  <a:cxn ang="0">
                    <a:pos x="31" y="0"/>
                  </a:cxn>
                  <a:cxn ang="0">
                    <a:pos x="230" y="0"/>
                  </a:cxn>
                  <a:cxn ang="0">
                    <a:pos x="260" y="25"/>
                  </a:cxn>
                  <a:cxn ang="0">
                    <a:pos x="0" y="25"/>
                  </a:cxn>
                </a:cxnLst>
                <a:rect l="0" t="0" r="r" b="b"/>
                <a:pathLst>
                  <a:path w="260" h="25">
                    <a:moveTo>
                      <a:pt x="0" y="25"/>
                    </a:moveTo>
                    <a:lnTo>
                      <a:pt x="31" y="0"/>
                    </a:lnTo>
                    <a:lnTo>
                      <a:pt x="230" y="0"/>
                    </a:lnTo>
                    <a:lnTo>
                      <a:pt x="260" y="25"/>
                    </a:lnTo>
                    <a:lnTo>
                      <a:pt x="0" y="25"/>
                    </a:lnTo>
                    <a:close/>
                  </a:path>
                </a:pathLst>
              </a:custGeom>
              <a:solidFill>
                <a:srgbClr val="C9C9B6"/>
              </a:solidFill>
              <a:ln w="9525">
                <a:noFill/>
                <a:round/>
                <a:headEnd/>
                <a:tailEnd/>
              </a:ln>
            </p:spPr>
            <p:txBody>
              <a:bodyPr/>
              <a:lstStyle/>
              <a:p>
                <a:endParaRPr lang="zh-CN" altLang="en-US"/>
              </a:p>
            </p:txBody>
          </p:sp>
          <p:sp>
            <p:nvSpPr>
              <p:cNvPr id="647392" name="Freeform 224"/>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7393" name="Freeform 225"/>
              <p:cNvSpPr>
                <a:spLocks/>
              </p:cNvSpPr>
              <p:nvPr/>
            </p:nvSpPr>
            <p:spPr bwMode="auto">
              <a:xfrm>
                <a:off x="951" y="3365"/>
                <a:ext cx="184" cy="17"/>
              </a:xfrm>
              <a:custGeom>
                <a:avLst/>
                <a:gdLst/>
                <a:ahLst/>
                <a:cxnLst>
                  <a:cxn ang="0">
                    <a:pos x="0" y="17"/>
                  </a:cxn>
                  <a:cxn ang="0">
                    <a:pos x="22" y="0"/>
                  </a:cxn>
                  <a:cxn ang="0">
                    <a:pos x="162" y="0"/>
                  </a:cxn>
                  <a:cxn ang="0">
                    <a:pos x="184" y="17"/>
                  </a:cxn>
                  <a:cxn ang="0">
                    <a:pos x="0" y="17"/>
                  </a:cxn>
                </a:cxnLst>
                <a:rect l="0" t="0" r="r" b="b"/>
                <a:pathLst>
                  <a:path w="184" h="17">
                    <a:moveTo>
                      <a:pt x="0" y="17"/>
                    </a:moveTo>
                    <a:lnTo>
                      <a:pt x="22" y="0"/>
                    </a:lnTo>
                    <a:lnTo>
                      <a:pt x="162" y="0"/>
                    </a:lnTo>
                    <a:lnTo>
                      <a:pt x="184" y="17"/>
                    </a:lnTo>
                    <a:lnTo>
                      <a:pt x="0" y="17"/>
                    </a:lnTo>
                    <a:close/>
                  </a:path>
                </a:pathLst>
              </a:custGeom>
              <a:solidFill>
                <a:srgbClr val="C9C9B6"/>
              </a:solidFill>
              <a:ln w="9525">
                <a:noFill/>
                <a:round/>
                <a:headEnd/>
                <a:tailEnd/>
              </a:ln>
            </p:spPr>
            <p:txBody>
              <a:bodyPr/>
              <a:lstStyle/>
              <a:p>
                <a:endParaRPr lang="zh-CN" altLang="en-US"/>
              </a:p>
            </p:txBody>
          </p:sp>
          <p:sp>
            <p:nvSpPr>
              <p:cNvPr id="647394" name="Rectangle 226"/>
              <p:cNvSpPr>
                <a:spLocks noChangeArrowheads="1"/>
              </p:cNvSpPr>
              <p:nvPr/>
            </p:nvSpPr>
            <p:spPr bwMode="auto">
              <a:xfrm>
                <a:off x="951" y="3382"/>
                <a:ext cx="184" cy="132"/>
              </a:xfrm>
              <a:prstGeom prst="rect">
                <a:avLst/>
              </a:prstGeom>
              <a:solidFill>
                <a:srgbClr val="B7B79D"/>
              </a:solidFill>
              <a:ln w="9525">
                <a:noFill/>
                <a:miter lim="800000"/>
                <a:headEnd/>
                <a:tailEnd/>
              </a:ln>
            </p:spPr>
            <p:txBody>
              <a:bodyPr/>
              <a:lstStyle/>
              <a:p>
                <a:endParaRPr lang="zh-CN" altLang="en-US"/>
              </a:p>
            </p:txBody>
          </p:sp>
          <p:sp>
            <p:nvSpPr>
              <p:cNvPr id="647395" name="Rectangle 227"/>
              <p:cNvSpPr>
                <a:spLocks noChangeArrowheads="1"/>
              </p:cNvSpPr>
              <p:nvPr/>
            </p:nvSpPr>
            <p:spPr bwMode="auto">
              <a:xfrm>
                <a:off x="914" y="3524"/>
                <a:ext cx="258" cy="59"/>
              </a:xfrm>
              <a:prstGeom prst="rect">
                <a:avLst/>
              </a:prstGeom>
              <a:solidFill>
                <a:srgbClr val="B7B79D"/>
              </a:solidFill>
              <a:ln w="9525">
                <a:noFill/>
                <a:miter lim="800000"/>
                <a:headEnd/>
                <a:tailEnd/>
              </a:ln>
            </p:spPr>
            <p:txBody>
              <a:bodyPr/>
              <a:lstStyle/>
              <a:p>
                <a:endParaRPr lang="zh-CN" altLang="en-US"/>
              </a:p>
            </p:txBody>
          </p:sp>
          <p:sp>
            <p:nvSpPr>
              <p:cNvPr id="647396" name="Rectangle 228"/>
              <p:cNvSpPr>
                <a:spLocks noChangeArrowheads="1"/>
              </p:cNvSpPr>
              <p:nvPr/>
            </p:nvSpPr>
            <p:spPr bwMode="auto">
              <a:xfrm>
                <a:off x="968" y="3398"/>
                <a:ext cx="150" cy="102"/>
              </a:xfrm>
              <a:prstGeom prst="rect">
                <a:avLst/>
              </a:prstGeom>
              <a:solidFill>
                <a:srgbClr val="FFFFFF"/>
              </a:solidFill>
              <a:ln w="9525">
                <a:noFill/>
                <a:miter lim="800000"/>
                <a:headEnd/>
                <a:tailEnd/>
              </a:ln>
            </p:spPr>
            <p:txBody>
              <a:bodyPr/>
              <a:lstStyle/>
              <a:p>
                <a:endParaRPr lang="zh-CN" altLang="en-US"/>
              </a:p>
            </p:txBody>
          </p:sp>
          <p:sp>
            <p:nvSpPr>
              <p:cNvPr id="647397" name="Line 229"/>
              <p:cNvSpPr>
                <a:spLocks noChangeShapeType="1"/>
              </p:cNvSpPr>
              <p:nvPr/>
            </p:nvSpPr>
            <p:spPr bwMode="auto">
              <a:xfrm flipH="1">
                <a:off x="1091" y="3546"/>
                <a:ext cx="61" cy="1"/>
              </a:xfrm>
              <a:prstGeom prst="line">
                <a:avLst/>
              </a:prstGeom>
              <a:noFill/>
              <a:ln w="7938">
                <a:solidFill>
                  <a:srgbClr val="000000"/>
                </a:solidFill>
                <a:round/>
                <a:headEnd/>
                <a:tailEnd/>
              </a:ln>
            </p:spPr>
            <p:txBody>
              <a:bodyPr/>
              <a:lstStyle/>
              <a:p>
                <a:endParaRPr lang="zh-CN" altLang="en-US"/>
              </a:p>
            </p:txBody>
          </p:sp>
          <p:grpSp>
            <p:nvGrpSpPr>
              <p:cNvPr id="647398" name="Group 230"/>
              <p:cNvGrpSpPr>
                <a:grpSpLocks/>
              </p:cNvGrpSpPr>
              <p:nvPr/>
            </p:nvGrpSpPr>
            <p:grpSpPr bwMode="auto">
              <a:xfrm>
                <a:off x="906" y="3587"/>
                <a:ext cx="275" cy="39"/>
                <a:chOff x="906" y="3587"/>
                <a:chExt cx="275" cy="39"/>
              </a:xfrm>
            </p:grpSpPr>
            <p:sp>
              <p:nvSpPr>
                <p:cNvPr id="647399" name="Freeform 231"/>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7400" name="Freeform 232"/>
                <p:cNvSpPr>
                  <a:spLocks/>
                </p:cNvSpPr>
                <p:nvPr/>
              </p:nvSpPr>
              <p:spPr bwMode="auto">
                <a:xfrm>
                  <a:off x="906" y="3587"/>
                  <a:ext cx="275" cy="29"/>
                </a:xfrm>
                <a:custGeom>
                  <a:avLst/>
                  <a:gdLst/>
                  <a:ahLst/>
                  <a:cxnLst>
                    <a:cxn ang="0">
                      <a:pos x="0" y="29"/>
                    </a:cxn>
                    <a:cxn ang="0">
                      <a:pos x="32" y="0"/>
                    </a:cxn>
                    <a:cxn ang="0">
                      <a:pos x="242" y="0"/>
                    </a:cxn>
                    <a:cxn ang="0">
                      <a:pos x="275" y="29"/>
                    </a:cxn>
                    <a:cxn ang="0">
                      <a:pos x="0" y="29"/>
                    </a:cxn>
                  </a:cxnLst>
                  <a:rect l="0" t="0" r="r" b="b"/>
                  <a:pathLst>
                    <a:path w="275" h="29">
                      <a:moveTo>
                        <a:pt x="0" y="29"/>
                      </a:moveTo>
                      <a:lnTo>
                        <a:pt x="32" y="0"/>
                      </a:lnTo>
                      <a:lnTo>
                        <a:pt x="242" y="0"/>
                      </a:lnTo>
                      <a:lnTo>
                        <a:pt x="275" y="29"/>
                      </a:lnTo>
                      <a:lnTo>
                        <a:pt x="0" y="29"/>
                      </a:lnTo>
                      <a:close/>
                    </a:path>
                  </a:pathLst>
                </a:custGeom>
                <a:solidFill>
                  <a:srgbClr val="C9C9B6"/>
                </a:solidFill>
                <a:ln w="9525">
                  <a:noFill/>
                  <a:round/>
                  <a:headEnd/>
                  <a:tailEnd/>
                </a:ln>
              </p:spPr>
              <p:txBody>
                <a:bodyPr/>
                <a:lstStyle/>
                <a:p>
                  <a:endParaRPr lang="zh-CN" altLang="en-US"/>
                </a:p>
              </p:txBody>
            </p:sp>
            <p:sp>
              <p:nvSpPr>
                <p:cNvPr id="647401" name="Rectangle 233"/>
                <p:cNvSpPr>
                  <a:spLocks noChangeArrowheads="1"/>
                </p:cNvSpPr>
                <p:nvPr/>
              </p:nvSpPr>
              <p:spPr bwMode="auto">
                <a:xfrm>
                  <a:off x="907" y="3614"/>
                  <a:ext cx="272" cy="12"/>
                </a:xfrm>
                <a:prstGeom prst="rect">
                  <a:avLst/>
                </a:prstGeom>
                <a:solidFill>
                  <a:srgbClr val="BAB79D"/>
                </a:solidFill>
                <a:ln w="9525">
                  <a:noFill/>
                  <a:miter lim="800000"/>
                  <a:headEnd/>
                  <a:tailEnd/>
                </a:ln>
              </p:spPr>
              <p:txBody>
                <a:bodyPr/>
                <a:lstStyle/>
                <a:p>
                  <a:endParaRPr lang="zh-CN" altLang="en-US"/>
                </a:p>
              </p:txBody>
            </p:sp>
          </p:grpSp>
        </p:grpSp>
      </p:grpSp>
      <p:grpSp>
        <p:nvGrpSpPr>
          <p:cNvPr id="647402" name="Group 234"/>
          <p:cNvGrpSpPr>
            <a:grpSpLocks/>
          </p:cNvGrpSpPr>
          <p:nvPr/>
        </p:nvGrpSpPr>
        <p:grpSpPr bwMode="auto">
          <a:xfrm>
            <a:off x="2603500" y="5346700"/>
            <a:ext cx="444500" cy="839788"/>
            <a:chOff x="1660" y="3427"/>
            <a:chExt cx="217" cy="339"/>
          </a:xfrm>
        </p:grpSpPr>
        <p:grpSp>
          <p:nvGrpSpPr>
            <p:cNvPr id="647403" name="Group 235"/>
            <p:cNvGrpSpPr>
              <a:grpSpLocks/>
            </p:cNvGrpSpPr>
            <p:nvPr/>
          </p:nvGrpSpPr>
          <p:grpSpPr bwMode="auto">
            <a:xfrm>
              <a:off x="1665" y="3433"/>
              <a:ext cx="212" cy="333"/>
              <a:chOff x="1665" y="3433"/>
              <a:chExt cx="212" cy="333"/>
            </a:xfrm>
          </p:grpSpPr>
          <p:sp>
            <p:nvSpPr>
              <p:cNvPr id="647404" name="Freeform 236"/>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405" name="Freeform 237"/>
              <p:cNvSpPr>
                <a:spLocks/>
              </p:cNvSpPr>
              <p:nvPr/>
            </p:nvSpPr>
            <p:spPr bwMode="auto">
              <a:xfrm>
                <a:off x="1731" y="3433"/>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000000"/>
              </a:solidFill>
              <a:ln w="9525">
                <a:noFill/>
                <a:round/>
                <a:headEnd/>
                <a:tailEnd/>
              </a:ln>
            </p:spPr>
            <p:txBody>
              <a:bodyPr/>
              <a:lstStyle/>
              <a:p>
                <a:endParaRPr lang="zh-CN" altLang="en-US"/>
              </a:p>
            </p:txBody>
          </p:sp>
          <p:sp>
            <p:nvSpPr>
              <p:cNvPr id="647406" name="Freeform 238"/>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407" name="Freeform 239"/>
              <p:cNvSpPr>
                <a:spLocks/>
              </p:cNvSpPr>
              <p:nvPr/>
            </p:nvSpPr>
            <p:spPr bwMode="auto">
              <a:xfrm>
                <a:off x="1665" y="3433"/>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408" name="Rectangle 240"/>
              <p:cNvSpPr>
                <a:spLocks noChangeArrowheads="1"/>
              </p:cNvSpPr>
              <p:nvPr/>
            </p:nvSpPr>
            <p:spPr bwMode="auto">
              <a:xfrm>
                <a:off x="1665" y="3496"/>
                <a:ext cx="116" cy="270"/>
              </a:xfrm>
              <a:prstGeom prst="rect">
                <a:avLst/>
              </a:prstGeom>
              <a:solidFill>
                <a:srgbClr val="000000"/>
              </a:solidFill>
              <a:ln w="9525">
                <a:noFill/>
                <a:miter lim="800000"/>
                <a:headEnd/>
                <a:tailEnd/>
              </a:ln>
            </p:spPr>
            <p:txBody>
              <a:bodyPr/>
              <a:lstStyle/>
              <a:p>
                <a:endParaRPr lang="zh-CN" altLang="en-US"/>
              </a:p>
            </p:txBody>
          </p:sp>
          <p:sp>
            <p:nvSpPr>
              <p:cNvPr id="647409" name="Rectangle 241"/>
              <p:cNvSpPr>
                <a:spLocks noChangeArrowheads="1"/>
              </p:cNvSpPr>
              <p:nvPr/>
            </p:nvSpPr>
            <p:spPr bwMode="auto">
              <a:xfrm>
                <a:off x="1671" y="3509"/>
                <a:ext cx="65" cy="43"/>
              </a:xfrm>
              <a:prstGeom prst="rect">
                <a:avLst/>
              </a:prstGeom>
              <a:solidFill>
                <a:srgbClr val="000000"/>
              </a:solidFill>
              <a:ln w="9525">
                <a:noFill/>
                <a:miter lim="800000"/>
                <a:headEnd/>
                <a:tailEnd/>
              </a:ln>
            </p:spPr>
            <p:txBody>
              <a:bodyPr/>
              <a:lstStyle/>
              <a:p>
                <a:endParaRPr lang="zh-CN" altLang="en-US"/>
              </a:p>
            </p:txBody>
          </p:sp>
          <p:sp>
            <p:nvSpPr>
              <p:cNvPr id="647410" name="Line 242"/>
              <p:cNvSpPr>
                <a:spLocks noChangeShapeType="1"/>
              </p:cNvSpPr>
              <p:nvPr/>
            </p:nvSpPr>
            <p:spPr bwMode="auto">
              <a:xfrm>
                <a:off x="1676" y="3534"/>
                <a:ext cx="50" cy="1"/>
              </a:xfrm>
              <a:prstGeom prst="line">
                <a:avLst/>
              </a:prstGeom>
              <a:noFill/>
              <a:ln w="15875">
                <a:solidFill>
                  <a:srgbClr val="000000"/>
                </a:solidFill>
                <a:round/>
                <a:headEnd/>
                <a:tailEnd/>
              </a:ln>
            </p:spPr>
            <p:txBody>
              <a:bodyPr/>
              <a:lstStyle/>
              <a:p>
                <a:endParaRPr lang="zh-CN" altLang="en-US"/>
              </a:p>
            </p:txBody>
          </p:sp>
          <p:sp>
            <p:nvSpPr>
              <p:cNvPr id="647411" name="Line 243"/>
              <p:cNvSpPr>
                <a:spLocks noChangeShapeType="1"/>
              </p:cNvSpPr>
              <p:nvPr/>
            </p:nvSpPr>
            <p:spPr bwMode="auto">
              <a:xfrm flipH="1">
                <a:off x="1665" y="3709"/>
                <a:ext cx="116" cy="1"/>
              </a:xfrm>
              <a:prstGeom prst="line">
                <a:avLst/>
              </a:prstGeom>
              <a:noFill/>
              <a:ln w="15875">
                <a:solidFill>
                  <a:srgbClr val="000000"/>
                </a:solidFill>
                <a:round/>
                <a:headEnd/>
                <a:tailEnd/>
              </a:ln>
            </p:spPr>
            <p:txBody>
              <a:bodyPr/>
              <a:lstStyle/>
              <a:p>
                <a:endParaRPr lang="zh-CN" altLang="en-US"/>
              </a:p>
            </p:txBody>
          </p:sp>
          <p:sp>
            <p:nvSpPr>
              <p:cNvPr id="647412" name="Line 244"/>
              <p:cNvSpPr>
                <a:spLocks noChangeShapeType="1"/>
              </p:cNvSpPr>
              <p:nvPr/>
            </p:nvSpPr>
            <p:spPr bwMode="auto">
              <a:xfrm flipH="1">
                <a:off x="1665" y="3596"/>
                <a:ext cx="116" cy="1"/>
              </a:xfrm>
              <a:prstGeom prst="line">
                <a:avLst/>
              </a:prstGeom>
              <a:noFill/>
              <a:ln w="15875">
                <a:solidFill>
                  <a:srgbClr val="000000"/>
                </a:solidFill>
                <a:round/>
                <a:headEnd/>
                <a:tailEnd/>
              </a:ln>
            </p:spPr>
            <p:txBody>
              <a:bodyPr/>
              <a:lstStyle/>
              <a:p>
                <a:endParaRPr lang="zh-CN" altLang="en-US"/>
              </a:p>
            </p:txBody>
          </p:sp>
        </p:grpSp>
        <p:grpSp>
          <p:nvGrpSpPr>
            <p:cNvPr id="647413" name="Group 245"/>
            <p:cNvGrpSpPr>
              <a:grpSpLocks/>
            </p:cNvGrpSpPr>
            <p:nvPr/>
          </p:nvGrpSpPr>
          <p:grpSpPr bwMode="auto">
            <a:xfrm>
              <a:off x="1660" y="3427"/>
              <a:ext cx="212" cy="333"/>
              <a:chOff x="1660" y="3427"/>
              <a:chExt cx="212" cy="333"/>
            </a:xfrm>
          </p:grpSpPr>
          <p:sp>
            <p:nvSpPr>
              <p:cNvPr id="647414" name="Freeform 246"/>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7415" name="Freeform 247"/>
              <p:cNvSpPr>
                <a:spLocks/>
              </p:cNvSpPr>
              <p:nvPr/>
            </p:nvSpPr>
            <p:spPr bwMode="auto">
              <a:xfrm>
                <a:off x="1726" y="3427"/>
                <a:ext cx="146" cy="333"/>
              </a:xfrm>
              <a:custGeom>
                <a:avLst/>
                <a:gdLst/>
                <a:ahLst/>
                <a:cxnLst>
                  <a:cxn ang="0">
                    <a:pos x="50" y="333"/>
                  </a:cxn>
                  <a:cxn ang="0">
                    <a:pos x="0" y="50"/>
                  </a:cxn>
                  <a:cxn ang="0">
                    <a:pos x="146" y="0"/>
                  </a:cxn>
                  <a:cxn ang="0">
                    <a:pos x="146" y="270"/>
                  </a:cxn>
                  <a:cxn ang="0">
                    <a:pos x="50" y="333"/>
                  </a:cxn>
                </a:cxnLst>
                <a:rect l="0" t="0" r="r" b="b"/>
                <a:pathLst>
                  <a:path w="146" h="333">
                    <a:moveTo>
                      <a:pt x="50" y="333"/>
                    </a:moveTo>
                    <a:lnTo>
                      <a:pt x="0" y="50"/>
                    </a:lnTo>
                    <a:lnTo>
                      <a:pt x="146" y="0"/>
                    </a:lnTo>
                    <a:lnTo>
                      <a:pt x="146" y="270"/>
                    </a:lnTo>
                    <a:lnTo>
                      <a:pt x="50" y="333"/>
                    </a:lnTo>
                    <a:close/>
                  </a:path>
                </a:pathLst>
              </a:custGeom>
              <a:solidFill>
                <a:srgbClr val="A5A585"/>
              </a:solidFill>
              <a:ln w="9525">
                <a:noFill/>
                <a:round/>
                <a:headEnd/>
                <a:tailEnd/>
              </a:ln>
            </p:spPr>
            <p:txBody>
              <a:bodyPr/>
              <a:lstStyle/>
              <a:p>
                <a:endParaRPr lang="zh-CN" altLang="en-US"/>
              </a:p>
            </p:txBody>
          </p:sp>
          <p:sp>
            <p:nvSpPr>
              <p:cNvPr id="647416" name="Freeform 248"/>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7417" name="Freeform 249"/>
              <p:cNvSpPr>
                <a:spLocks/>
              </p:cNvSpPr>
              <p:nvPr/>
            </p:nvSpPr>
            <p:spPr bwMode="auto">
              <a:xfrm>
                <a:off x="1660" y="3427"/>
                <a:ext cx="212" cy="63"/>
              </a:xfrm>
              <a:custGeom>
                <a:avLst/>
                <a:gdLst/>
                <a:ahLst/>
                <a:cxnLst>
                  <a:cxn ang="0">
                    <a:pos x="0" y="63"/>
                  </a:cxn>
                  <a:cxn ang="0">
                    <a:pos x="91" y="0"/>
                  </a:cxn>
                  <a:cxn ang="0">
                    <a:pos x="212" y="0"/>
                  </a:cxn>
                  <a:cxn ang="0">
                    <a:pos x="116" y="63"/>
                  </a:cxn>
                  <a:cxn ang="0">
                    <a:pos x="0" y="63"/>
                  </a:cxn>
                </a:cxnLst>
                <a:rect l="0" t="0" r="r" b="b"/>
                <a:pathLst>
                  <a:path w="212" h="63">
                    <a:moveTo>
                      <a:pt x="0" y="63"/>
                    </a:moveTo>
                    <a:lnTo>
                      <a:pt x="91" y="0"/>
                    </a:lnTo>
                    <a:lnTo>
                      <a:pt x="212"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7418" name="Rectangle 250"/>
              <p:cNvSpPr>
                <a:spLocks noChangeArrowheads="1"/>
              </p:cNvSpPr>
              <p:nvPr/>
            </p:nvSpPr>
            <p:spPr bwMode="auto">
              <a:xfrm>
                <a:off x="1660" y="3490"/>
                <a:ext cx="116" cy="270"/>
              </a:xfrm>
              <a:prstGeom prst="rect">
                <a:avLst/>
              </a:prstGeom>
              <a:solidFill>
                <a:srgbClr val="B7B79D"/>
              </a:solidFill>
              <a:ln w="9525">
                <a:noFill/>
                <a:miter lim="800000"/>
                <a:headEnd/>
                <a:tailEnd/>
              </a:ln>
            </p:spPr>
            <p:txBody>
              <a:bodyPr/>
              <a:lstStyle/>
              <a:p>
                <a:endParaRPr lang="zh-CN" altLang="en-US"/>
              </a:p>
            </p:txBody>
          </p:sp>
          <p:sp>
            <p:nvSpPr>
              <p:cNvPr id="647419" name="Rectangle 251"/>
              <p:cNvSpPr>
                <a:spLocks noChangeArrowheads="1"/>
              </p:cNvSpPr>
              <p:nvPr/>
            </p:nvSpPr>
            <p:spPr bwMode="auto">
              <a:xfrm>
                <a:off x="1665" y="3502"/>
                <a:ext cx="66" cy="44"/>
              </a:xfrm>
              <a:prstGeom prst="rect">
                <a:avLst/>
              </a:prstGeom>
              <a:solidFill>
                <a:srgbClr val="7A7A5A"/>
              </a:solidFill>
              <a:ln w="9525">
                <a:noFill/>
                <a:miter lim="800000"/>
                <a:headEnd/>
                <a:tailEnd/>
              </a:ln>
            </p:spPr>
            <p:txBody>
              <a:bodyPr/>
              <a:lstStyle/>
              <a:p>
                <a:endParaRPr lang="zh-CN" altLang="en-US"/>
              </a:p>
            </p:txBody>
          </p:sp>
          <p:sp>
            <p:nvSpPr>
              <p:cNvPr id="647420" name="Line 252"/>
              <p:cNvSpPr>
                <a:spLocks noChangeShapeType="1"/>
              </p:cNvSpPr>
              <p:nvPr/>
            </p:nvSpPr>
            <p:spPr bwMode="auto">
              <a:xfrm>
                <a:off x="1676" y="3521"/>
                <a:ext cx="40" cy="1"/>
              </a:xfrm>
              <a:prstGeom prst="line">
                <a:avLst/>
              </a:prstGeom>
              <a:noFill/>
              <a:ln w="7938">
                <a:solidFill>
                  <a:srgbClr val="313124"/>
                </a:solidFill>
                <a:round/>
                <a:headEnd/>
                <a:tailEnd/>
              </a:ln>
            </p:spPr>
            <p:txBody>
              <a:bodyPr/>
              <a:lstStyle/>
              <a:p>
                <a:endParaRPr lang="zh-CN" altLang="en-US"/>
              </a:p>
            </p:txBody>
          </p:sp>
          <p:sp>
            <p:nvSpPr>
              <p:cNvPr id="647421" name="Line 253"/>
              <p:cNvSpPr>
                <a:spLocks noChangeShapeType="1"/>
              </p:cNvSpPr>
              <p:nvPr/>
            </p:nvSpPr>
            <p:spPr bwMode="auto">
              <a:xfrm flipH="1">
                <a:off x="1665" y="3703"/>
                <a:ext cx="106" cy="1"/>
              </a:xfrm>
              <a:prstGeom prst="line">
                <a:avLst/>
              </a:prstGeom>
              <a:noFill/>
              <a:ln w="7938">
                <a:solidFill>
                  <a:srgbClr val="313124"/>
                </a:solidFill>
                <a:round/>
                <a:headEnd/>
                <a:tailEnd/>
              </a:ln>
            </p:spPr>
            <p:txBody>
              <a:bodyPr/>
              <a:lstStyle/>
              <a:p>
                <a:endParaRPr lang="zh-CN" altLang="en-US"/>
              </a:p>
            </p:txBody>
          </p:sp>
          <p:sp>
            <p:nvSpPr>
              <p:cNvPr id="647422" name="Line 254"/>
              <p:cNvSpPr>
                <a:spLocks noChangeShapeType="1"/>
              </p:cNvSpPr>
              <p:nvPr/>
            </p:nvSpPr>
            <p:spPr bwMode="auto">
              <a:xfrm flipH="1">
                <a:off x="1665" y="3590"/>
                <a:ext cx="106" cy="1"/>
              </a:xfrm>
              <a:prstGeom prst="line">
                <a:avLst/>
              </a:prstGeom>
              <a:noFill/>
              <a:ln w="7938">
                <a:solidFill>
                  <a:srgbClr val="313124"/>
                </a:solidFill>
                <a:round/>
                <a:headEnd/>
                <a:tailEnd/>
              </a:ln>
            </p:spPr>
            <p:txBody>
              <a:bodyPr/>
              <a:lstStyle/>
              <a:p>
                <a:endParaRPr lang="zh-CN" altLang="en-US"/>
              </a:p>
            </p:txBody>
          </p:sp>
        </p:grpSp>
      </p:grpSp>
      <p:sp>
        <p:nvSpPr>
          <p:cNvPr id="647423" name="Rectangle 255"/>
          <p:cNvSpPr>
            <a:spLocks noChangeArrowheads="1"/>
          </p:cNvSpPr>
          <p:nvPr/>
        </p:nvSpPr>
        <p:spPr bwMode="auto">
          <a:xfrm>
            <a:off x="2370138" y="3798888"/>
            <a:ext cx="857250" cy="619125"/>
          </a:xfrm>
          <a:prstGeom prst="rect">
            <a:avLst/>
          </a:prstGeom>
          <a:noFill/>
          <a:ln w="9525">
            <a:noFill/>
            <a:miter lim="800000"/>
            <a:headEnd/>
            <a:tailEnd/>
          </a:ln>
        </p:spPr>
        <p:txBody>
          <a:bodyPr/>
          <a:lstStyle/>
          <a:p>
            <a:endParaRPr lang="zh-CN" altLang="en-US"/>
          </a:p>
        </p:txBody>
      </p:sp>
      <p:sp>
        <p:nvSpPr>
          <p:cNvPr id="647424" name="Rectangle 256"/>
          <p:cNvSpPr>
            <a:spLocks noChangeArrowheads="1"/>
          </p:cNvSpPr>
          <p:nvPr/>
        </p:nvSpPr>
        <p:spPr bwMode="auto">
          <a:xfrm>
            <a:off x="2470150" y="3938588"/>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校园网</a:t>
            </a:r>
          </a:p>
        </p:txBody>
      </p:sp>
      <p:sp>
        <p:nvSpPr>
          <p:cNvPr id="647425" name="Rectangle 257"/>
          <p:cNvSpPr>
            <a:spLocks noChangeArrowheads="1"/>
          </p:cNvSpPr>
          <p:nvPr/>
        </p:nvSpPr>
        <p:spPr bwMode="auto">
          <a:xfrm>
            <a:off x="3192463" y="5832475"/>
            <a:ext cx="1074737" cy="620713"/>
          </a:xfrm>
          <a:prstGeom prst="rect">
            <a:avLst/>
          </a:prstGeom>
          <a:noFill/>
          <a:ln w="9525">
            <a:noFill/>
            <a:miter lim="800000"/>
            <a:headEnd/>
            <a:tailEnd/>
          </a:ln>
        </p:spPr>
        <p:txBody>
          <a:bodyPr/>
          <a:lstStyle/>
          <a:p>
            <a:endParaRPr lang="zh-CN" altLang="en-US"/>
          </a:p>
        </p:txBody>
      </p:sp>
      <p:sp>
        <p:nvSpPr>
          <p:cNvPr id="647426" name="Rectangle 258"/>
          <p:cNvSpPr>
            <a:spLocks noChangeArrowheads="1"/>
          </p:cNvSpPr>
          <p:nvPr/>
        </p:nvSpPr>
        <p:spPr bwMode="auto">
          <a:xfrm>
            <a:off x="3527425" y="5949950"/>
            <a:ext cx="2032000" cy="609600"/>
          </a:xfrm>
          <a:prstGeom prst="rect">
            <a:avLst/>
          </a:prstGeom>
          <a:noFill/>
          <a:ln w="9525">
            <a:noFill/>
            <a:miter lim="800000"/>
            <a:headEnd/>
            <a:tailEnd/>
          </a:ln>
        </p:spPr>
        <p:txBody>
          <a:bodyPr wrap="none" lIns="0" tIns="0" rIns="0" bIns="0">
            <a:spAutoFit/>
          </a:bodyPr>
          <a:lstStyle/>
          <a:p>
            <a:pPr algn="ctr"/>
            <a:r>
              <a:rPr kumimoji="1" lang="zh-CN" altLang="en-US" sz="2000">
                <a:solidFill>
                  <a:srgbClr val="333399"/>
                </a:solidFill>
                <a:latin typeface="Arial" charset="0"/>
                <a:ea typeface="黑体" pitchFamily="2" charset="-122"/>
              </a:rPr>
              <a:t>校园网的高速缓存</a:t>
            </a:r>
          </a:p>
          <a:p>
            <a:pPr algn="ctr"/>
            <a:r>
              <a:rPr kumimoji="1" lang="zh-CN" altLang="en-US" sz="2000">
                <a:solidFill>
                  <a:srgbClr val="333399"/>
                </a:solidFill>
                <a:latin typeface="Arial" charset="0"/>
                <a:ea typeface="黑体" pitchFamily="2" charset="-122"/>
              </a:rPr>
              <a:t>（代理服务器）</a:t>
            </a:r>
          </a:p>
        </p:txBody>
      </p:sp>
      <p:grpSp>
        <p:nvGrpSpPr>
          <p:cNvPr id="647427" name="Group 259"/>
          <p:cNvGrpSpPr>
            <a:grpSpLocks/>
          </p:cNvGrpSpPr>
          <p:nvPr/>
        </p:nvGrpSpPr>
        <p:grpSpPr bwMode="auto">
          <a:xfrm>
            <a:off x="8070850" y="3213100"/>
            <a:ext cx="392113" cy="661988"/>
            <a:chOff x="4305" y="2335"/>
            <a:chExt cx="216" cy="339"/>
          </a:xfrm>
        </p:grpSpPr>
        <p:grpSp>
          <p:nvGrpSpPr>
            <p:cNvPr id="647428" name="Group 260"/>
            <p:cNvGrpSpPr>
              <a:grpSpLocks/>
            </p:cNvGrpSpPr>
            <p:nvPr/>
          </p:nvGrpSpPr>
          <p:grpSpPr bwMode="auto">
            <a:xfrm>
              <a:off x="4310" y="2341"/>
              <a:ext cx="211" cy="333"/>
              <a:chOff x="4310" y="2341"/>
              <a:chExt cx="211" cy="333"/>
            </a:xfrm>
          </p:grpSpPr>
          <p:sp>
            <p:nvSpPr>
              <p:cNvPr id="647429" name="Freeform 261"/>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47430" name="Freeform 262"/>
              <p:cNvSpPr>
                <a:spLocks/>
              </p:cNvSpPr>
              <p:nvPr/>
            </p:nvSpPr>
            <p:spPr bwMode="auto">
              <a:xfrm>
                <a:off x="4375" y="2341"/>
                <a:ext cx="146" cy="333"/>
              </a:xfrm>
              <a:custGeom>
                <a:avLst/>
                <a:gdLst/>
                <a:ahLst/>
                <a:cxnLst>
                  <a:cxn ang="0">
                    <a:pos x="51" y="333"/>
                  </a:cxn>
                  <a:cxn ang="0">
                    <a:pos x="0" y="50"/>
                  </a:cxn>
                  <a:cxn ang="0">
                    <a:pos x="146" y="0"/>
                  </a:cxn>
                  <a:cxn ang="0">
                    <a:pos x="146" y="270"/>
                  </a:cxn>
                  <a:cxn ang="0">
                    <a:pos x="51" y="333"/>
                  </a:cxn>
                </a:cxnLst>
                <a:rect l="0" t="0" r="r" b="b"/>
                <a:pathLst>
                  <a:path w="146" h="333">
                    <a:moveTo>
                      <a:pt x="51" y="333"/>
                    </a:moveTo>
                    <a:lnTo>
                      <a:pt x="0" y="50"/>
                    </a:lnTo>
                    <a:lnTo>
                      <a:pt x="146" y="0"/>
                    </a:lnTo>
                    <a:lnTo>
                      <a:pt x="146" y="270"/>
                    </a:lnTo>
                    <a:lnTo>
                      <a:pt x="51" y="333"/>
                    </a:lnTo>
                    <a:close/>
                  </a:path>
                </a:pathLst>
              </a:custGeom>
              <a:solidFill>
                <a:srgbClr val="000000"/>
              </a:solidFill>
              <a:ln w="9525">
                <a:noFill/>
                <a:round/>
                <a:headEnd/>
                <a:tailEnd/>
              </a:ln>
            </p:spPr>
            <p:txBody>
              <a:bodyPr/>
              <a:lstStyle/>
              <a:p>
                <a:endParaRPr lang="zh-CN" altLang="en-US"/>
              </a:p>
            </p:txBody>
          </p:sp>
          <p:sp>
            <p:nvSpPr>
              <p:cNvPr id="647431" name="Freeform 263"/>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432" name="Freeform 264"/>
              <p:cNvSpPr>
                <a:spLocks/>
              </p:cNvSpPr>
              <p:nvPr/>
            </p:nvSpPr>
            <p:spPr bwMode="auto">
              <a:xfrm>
                <a:off x="4310" y="2341"/>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000000"/>
              </a:solidFill>
              <a:ln w="9525">
                <a:noFill/>
                <a:round/>
                <a:headEnd/>
                <a:tailEnd/>
              </a:ln>
            </p:spPr>
            <p:txBody>
              <a:bodyPr/>
              <a:lstStyle/>
              <a:p>
                <a:endParaRPr lang="zh-CN" altLang="en-US"/>
              </a:p>
            </p:txBody>
          </p:sp>
          <p:sp>
            <p:nvSpPr>
              <p:cNvPr id="647433" name="Rectangle 265"/>
              <p:cNvSpPr>
                <a:spLocks noChangeArrowheads="1"/>
              </p:cNvSpPr>
              <p:nvPr/>
            </p:nvSpPr>
            <p:spPr bwMode="auto">
              <a:xfrm>
                <a:off x="4310" y="2404"/>
                <a:ext cx="116" cy="270"/>
              </a:xfrm>
              <a:prstGeom prst="rect">
                <a:avLst/>
              </a:prstGeom>
              <a:solidFill>
                <a:srgbClr val="000000"/>
              </a:solidFill>
              <a:ln w="9525">
                <a:noFill/>
                <a:miter lim="800000"/>
                <a:headEnd/>
                <a:tailEnd/>
              </a:ln>
            </p:spPr>
            <p:txBody>
              <a:bodyPr/>
              <a:lstStyle/>
              <a:p>
                <a:endParaRPr lang="zh-CN" altLang="en-US"/>
              </a:p>
            </p:txBody>
          </p:sp>
          <p:sp>
            <p:nvSpPr>
              <p:cNvPr id="647434" name="Rectangle 266"/>
              <p:cNvSpPr>
                <a:spLocks noChangeArrowheads="1"/>
              </p:cNvSpPr>
              <p:nvPr/>
            </p:nvSpPr>
            <p:spPr bwMode="auto">
              <a:xfrm>
                <a:off x="4315" y="2416"/>
                <a:ext cx="65" cy="44"/>
              </a:xfrm>
              <a:prstGeom prst="rect">
                <a:avLst/>
              </a:prstGeom>
              <a:solidFill>
                <a:srgbClr val="000000"/>
              </a:solidFill>
              <a:ln w="9525">
                <a:noFill/>
                <a:miter lim="800000"/>
                <a:headEnd/>
                <a:tailEnd/>
              </a:ln>
            </p:spPr>
            <p:txBody>
              <a:bodyPr/>
              <a:lstStyle/>
              <a:p>
                <a:endParaRPr lang="zh-CN" altLang="en-US"/>
              </a:p>
            </p:txBody>
          </p:sp>
          <p:sp>
            <p:nvSpPr>
              <p:cNvPr id="647435" name="Line 267"/>
              <p:cNvSpPr>
                <a:spLocks noChangeShapeType="1"/>
              </p:cNvSpPr>
              <p:nvPr/>
            </p:nvSpPr>
            <p:spPr bwMode="auto">
              <a:xfrm>
                <a:off x="4320" y="2441"/>
                <a:ext cx="50" cy="1"/>
              </a:xfrm>
              <a:prstGeom prst="line">
                <a:avLst/>
              </a:prstGeom>
              <a:noFill/>
              <a:ln w="15875">
                <a:solidFill>
                  <a:srgbClr val="000000"/>
                </a:solidFill>
                <a:round/>
                <a:headEnd/>
                <a:tailEnd/>
              </a:ln>
            </p:spPr>
            <p:txBody>
              <a:bodyPr/>
              <a:lstStyle/>
              <a:p>
                <a:endParaRPr lang="zh-CN" altLang="en-US"/>
              </a:p>
            </p:txBody>
          </p:sp>
          <p:sp>
            <p:nvSpPr>
              <p:cNvPr id="647436" name="Line 268"/>
              <p:cNvSpPr>
                <a:spLocks noChangeShapeType="1"/>
              </p:cNvSpPr>
              <p:nvPr/>
            </p:nvSpPr>
            <p:spPr bwMode="auto">
              <a:xfrm flipH="1">
                <a:off x="4310" y="2617"/>
                <a:ext cx="116" cy="1"/>
              </a:xfrm>
              <a:prstGeom prst="line">
                <a:avLst/>
              </a:prstGeom>
              <a:noFill/>
              <a:ln w="15875">
                <a:solidFill>
                  <a:srgbClr val="000000"/>
                </a:solidFill>
                <a:round/>
                <a:headEnd/>
                <a:tailEnd/>
              </a:ln>
            </p:spPr>
            <p:txBody>
              <a:bodyPr/>
              <a:lstStyle/>
              <a:p>
                <a:endParaRPr lang="zh-CN" altLang="en-US"/>
              </a:p>
            </p:txBody>
          </p:sp>
          <p:sp>
            <p:nvSpPr>
              <p:cNvPr id="647437" name="Line 269"/>
              <p:cNvSpPr>
                <a:spLocks noChangeShapeType="1"/>
              </p:cNvSpPr>
              <p:nvPr/>
            </p:nvSpPr>
            <p:spPr bwMode="auto">
              <a:xfrm flipH="1">
                <a:off x="4310" y="2504"/>
                <a:ext cx="116" cy="1"/>
              </a:xfrm>
              <a:prstGeom prst="line">
                <a:avLst/>
              </a:prstGeom>
              <a:noFill/>
              <a:ln w="15875">
                <a:solidFill>
                  <a:srgbClr val="000000"/>
                </a:solidFill>
                <a:round/>
                <a:headEnd/>
                <a:tailEnd/>
              </a:ln>
            </p:spPr>
            <p:txBody>
              <a:bodyPr/>
              <a:lstStyle/>
              <a:p>
                <a:endParaRPr lang="zh-CN" altLang="en-US"/>
              </a:p>
            </p:txBody>
          </p:sp>
        </p:grpSp>
        <p:grpSp>
          <p:nvGrpSpPr>
            <p:cNvPr id="647438" name="Group 270"/>
            <p:cNvGrpSpPr>
              <a:grpSpLocks/>
            </p:cNvGrpSpPr>
            <p:nvPr/>
          </p:nvGrpSpPr>
          <p:grpSpPr bwMode="auto">
            <a:xfrm>
              <a:off x="4305" y="2335"/>
              <a:ext cx="211" cy="332"/>
              <a:chOff x="4305" y="2335"/>
              <a:chExt cx="211" cy="332"/>
            </a:xfrm>
          </p:grpSpPr>
          <p:sp>
            <p:nvSpPr>
              <p:cNvPr id="647439" name="Freeform 271"/>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47440" name="Freeform 272"/>
              <p:cNvSpPr>
                <a:spLocks/>
              </p:cNvSpPr>
              <p:nvPr/>
            </p:nvSpPr>
            <p:spPr bwMode="auto">
              <a:xfrm>
                <a:off x="4370" y="2335"/>
                <a:ext cx="146" cy="332"/>
              </a:xfrm>
              <a:custGeom>
                <a:avLst/>
                <a:gdLst/>
                <a:ahLst/>
                <a:cxnLst>
                  <a:cxn ang="0">
                    <a:pos x="51" y="332"/>
                  </a:cxn>
                  <a:cxn ang="0">
                    <a:pos x="0" y="50"/>
                  </a:cxn>
                  <a:cxn ang="0">
                    <a:pos x="146" y="0"/>
                  </a:cxn>
                  <a:cxn ang="0">
                    <a:pos x="146" y="270"/>
                  </a:cxn>
                  <a:cxn ang="0">
                    <a:pos x="51" y="332"/>
                  </a:cxn>
                </a:cxnLst>
                <a:rect l="0" t="0" r="r" b="b"/>
                <a:pathLst>
                  <a:path w="146" h="332">
                    <a:moveTo>
                      <a:pt x="51" y="332"/>
                    </a:moveTo>
                    <a:lnTo>
                      <a:pt x="0" y="50"/>
                    </a:lnTo>
                    <a:lnTo>
                      <a:pt x="146" y="0"/>
                    </a:lnTo>
                    <a:lnTo>
                      <a:pt x="146" y="270"/>
                    </a:lnTo>
                    <a:lnTo>
                      <a:pt x="51" y="332"/>
                    </a:lnTo>
                    <a:close/>
                  </a:path>
                </a:pathLst>
              </a:custGeom>
              <a:solidFill>
                <a:srgbClr val="A5A585"/>
              </a:solidFill>
              <a:ln w="9525">
                <a:noFill/>
                <a:round/>
                <a:headEnd/>
                <a:tailEnd/>
              </a:ln>
            </p:spPr>
            <p:txBody>
              <a:bodyPr/>
              <a:lstStyle/>
              <a:p>
                <a:endParaRPr lang="zh-CN" altLang="en-US"/>
              </a:p>
            </p:txBody>
          </p:sp>
          <p:sp>
            <p:nvSpPr>
              <p:cNvPr id="647441" name="Freeform 273"/>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7442" name="Freeform 274"/>
              <p:cNvSpPr>
                <a:spLocks/>
              </p:cNvSpPr>
              <p:nvPr/>
            </p:nvSpPr>
            <p:spPr bwMode="auto">
              <a:xfrm>
                <a:off x="4305" y="2335"/>
                <a:ext cx="211" cy="63"/>
              </a:xfrm>
              <a:custGeom>
                <a:avLst/>
                <a:gdLst/>
                <a:ahLst/>
                <a:cxnLst>
                  <a:cxn ang="0">
                    <a:pos x="0" y="63"/>
                  </a:cxn>
                  <a:cxn ang="0">
                    <a:pos x="91" y="0"/>
                  </a:cxn>
                  <a:cxn ang="0">
                    <a:pos x="211" y="0"/>
                  </a:cxn>
                  <a:cxn ang="0">
                    <a:pos x="116" y="63"/>
                  </a:cxn>
                  <a:cxn ang="0">
                    <a:pos x="0" y="63"/>
                  </a:cxn>
                </a:cxnLst>
                <a:rect l="0" t="0" r="r" b="b"/>
                <a:pathLst>
                  <a:path w="211" h="63">
                    <a:moveTo>
                      <a:pt x="0" y="63"/>
                    </a:moveTo>
                    <a:lnTo>
                      <a:pt x="91" y="0"/>
                    </a:lnTo>
                    <a:lnTo>
                      <a:pt x="211" y="0"/>
                    </a:lnTo>
                    <a:lnTo>
                      <a:pt x="116" y="63"/>
                    </a:lnTo>
                    <a:lnTo>
                      <a:pt x="0" y="63"/>
                    </a:lnTo>
                    <a:close/>
                  </a:path>
                </a:pathLst>
              </a:custGeom>
              <a:solidFill>
                <a:srgbClr val="C9C9B6"/>
              </a:solidFill>
              <a:ln w="9525">
                <a:noFill/>
                <a:round/>
                <a:headEnd/>
                <a:tailEnd/>
              </a:ln>
            </p:spPr>
            <p:txBody>
              <a:bodyPr/>
              <a:lstStyle/>
              <a:p>
                <a:endParaRPr lang="zh-CN" altLang="en-US"/>
              </a:p>
            </p:txBody>
          </p:sp>
          <p:sp>
            <p:nvSpPr>
              <p:cNvPr id="647443" name="Rectangle 275"/>
              <p:cNvSpPr>
                <a:spLocks noChangeArrowheads="1"/>
              </p:cNvSpPr>
              <p:nvPr/>
            </p:nvSpPr>
            <p:spPr bwMode="auto">
              <a:xfrm>
                <a:off x="4305" y="2398"/>
                <a:ext cx="116" cy="269"/>
              </a:xfrm>
              <a:prstGeom prst="rect">
                <a:avLst/>
              </a:prstGeom>
              <a:solidFill>
                <a:srgbClr val="B7B79D"/>
              </a:solidFill>
              <a:ln w="9525">
                <a:noFill/>
                <a:miter lim="800000"/>
                <a:headEnd/>
                <a:tailEnd/>
              </a:ln>
            </p:spPr>
            <p:txBody>
              <a:bodyPr/>
              <a:lstStyle/>
              <a:p>
                <a:endParaRPr lang="zh-CN" altLang="en-US"/>
              </a:p>
            </p:txBody>
          </p:sp>
          <p:sp>
            <p:nvSpPr>
              <p:cNvPr id="647444" name="Rectangle 276"/>
              <p:cNvSpPr>
                <a:spLocks noChangeArrowheads="1"/>
              </p:cNvSpPr>
              <p:nvPr/>
            </p:nvSpPr>
            <p:spPr bwMode="auto">
              <a:xfrm>
                <a:off x="4310" y="2410"/>
                <a:ext cx="65" cy="44"/>
              </a:xfrm>
              <a:prstGeom prst="rect">
                <a:avLst/>
              </a:prstGeom>
              <a:solidFill>
                <a:srgbClr val="7A7A5A"/>
              </a:solidFill>
              <a:ln w="9525">
                <a:noFill/>
                <a:miter lim="800000"/>
                <a:headEnd/>
                <a:tailEnd/>
              </a:ln>
            </p:spPr>
            <p:txBody>
              <a:bodyPr/>
              <a:lstStyle/>
              <a:p>
                <a:endParaRPr lang="zh-CN" altLang="en-US"/>
              </a:p>
            </p:txBody>
          </p:sp>
          <p:sp>
            <p:nvSpPr>
              <p:cNvPr id="647445" name="Line 277"/>
              <p:cNvSpPr>
                <a:spLocks noChangeShapeType="1"/>
              </p:cNvSpPr>
              <p:nvPr/>
            </p:nvSpPr>
            <p:spPr bwMode="auto">
              <a:xfrm>
                <a:off x="4320" y="2429"/>
                <a:ext cx="40" cy="1"/>
              </a:xfrm>
              <a:prstGeom prst="line">
                <a:avLst/>
              </a:prstGeom>
              <a:noFill/>
              <a:ln w="7938">
                <a:solidFill>
                  <a:srgbClr val="313124"/>
                </a:solidFill>
                <a:round/>
                <a:headEnd/>
                <a:tailEnd/>
              </a:ln>
            </p:spPr>
            <p:txBody>
              <a:bodyPr/>
              <a:lstStyle/>
              <a:p>
                <a:endParaRPr lang="zh-CN" altLang="en-US"/>
              </a:p>
            </p:txBody>
          </p:sp>
          <p:sp>
            <p:nvSpPr>
              <p:cNvPr id="647446" name="Line 278"/>
              <p:cNvSpPr>
                <a:spLocks noChangeShapeType="1"/>
              </p:cNvSpPr>
              <p:nvPr/>
            </p:nvSpPr>
            <p:spPr bwMode="auto">
              <a:xfrm flipH="1">
                <a:off x="4310" y="2611"/>
                <a:ext cx="106" cy="1"/>
              </a:xfrm>
              <a:prstGeom prst="line">
                <a:avLst/>
              </a:prstGeom>
              <a:noFill/>
              <a:ln w="7938">
                <a:solidFill>
                  <a:srgbClr val="313124"/>
                </a:solidFill>
                <a:round/>
                <a:headEnd/>
                <a:tailEnd/>
              </a:ln>
            </p:spPr>
            <p:txBody>
              <a:bodyPr/>
              <a:lstStyle/>
              <a:p>
                <a:endParaRPr lang="zh-CN" altLang="en-US"/>
              </a:p>
            </p:txBody>
          </p:sp>
          <p:sp>
            <p:nvSpPr>
              <p:cNvPr id="647447" name="Line 279"/>
              <p:cNvSpPr>
                <a:spLocks noChangeShapeType="1"/>
              </p:cNvSpPr>
              <p:nvPr/>
            </p:nvSpPr>
            <p:spPr bwMode="auto">
              <a:xfrm flipH="1">
                <a:off x="4310" y="2498"/>
                <a:ext cx="106" cy="1"/>
              </a:xfrm>
              <a:prstGeom prst="line">
                <a:avLst/>
              </a:prstGeom>
              <a:noFill/>
              <a:ln w="7938">
                <a:solidFill>
                  <a:srgbClr val="313124"/>
                </a:solidFill>
                <a:round/>
                <a:headEnd/>
                <a:tailEnd/>
              </a:ln>
            </p:spPr>
            <p:txBody>
              <a:bodyPr/>
              <a:lstStyle/>
              <a:p>
                <a:endParaRPr lang="zh-CN" altLang="en-US"/>
              </a:p>
            </p:txBody>
          </p:sp>
        </p:grpSp>
      </p:grpSp>
      <p:sp>
        <p:nvSpPr>
          <p:cNvPr id="647448" name="Rectangle 280"/>
          <p:cNvSpPr>
            <a:spLocks noChangeArrowheads="1"/>
          </p:cNvSpPr>
          <p:nvPr/>
        </p:nvSpPr>
        <p:spPr bwMode="auto">
          <a:xfrm>
            <a:off x="6781800" y="3373438"/>
            <a:ext cx="1268413"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源点服务器</a:t>
            </a:r>
          </a:p>
        </p:txBody>
      </p:sp>
      <p:sp>
        <p:nvSpPr>
          <p:cNvPr id="647449" name="Rectangle 281"/>
          <p:cNvSpPr>
            <a:spLocks noChangeArrowheads="1"/>
          </p:cNvSpPr>
          <p:nvPr/>
        </p:nvSpPr>
        <p:spPr bwMode="auto">
          <a:xfrm>
            <a:off x="4178300" y="4381500"/>
            <a:ext cx="817563" cy="390525"/>
          </a:xfrm>
          <a:prstGeom prst="rect">
            <a:avLst/>
          </a:prstGeom>
          <a:noFill/>
          <a:ln w="9525">
            <a:noFill/>
            <a:miter lim="800000"/>
            <a:headEnd/>
            <a:tailEnd/>
          </a:ln>
        </p:spPr>
        <p:txBody>
          <a:bodyPr/>
          <a:lstStyle/>
          <a:p>
            <a:endParaRPr lang="zh-CN" altLang="en-US"/>
          </a:p>
        </p:txBody>
      </p:sp>
      <p:sp>
        <p:nvSpPr>
          <p:cNvPr id="647450" name="Rectangle 282"/>
          <p:cNvSpPr>
            <a:spLocks noChangeArrowheads="1"/>
          </p:cNvSpPr>
          <p:nvPr/>
        </p:nvSpPr>
        <p:spPr bwMode="auto">
          <a:xfrm>
            <a:off x="4643438" y="4448175"/>
            <a:ext cx="762000"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2 Mb/s</a:t>
            </a:r>
          </a:p>
        </p:txBody>
      </p:sp>
      <p:grpSp>
        <p:nvGrpSpPr>
          <p:cNvPr id="647451" name="Group 283"/>
          <p:cNvGrpSpPr>
            <a:grpSpLocks/>
          </p:cNvGrpSpPr>
          <p:nvPr/>
        </p:nvGrpSpPr>
        <p:grpSpPr bwMode="auto">
          <a:xfrm>
            <a:off x="2863850" y="5832475"/>
            <a:ext cx="522288" cy="260350"/>
            <a:chOff x="1872" y="3676"/>
            <a:chExt cx="227" cy="136"/>
          </a:xfrm>
        </p:grpSpPr>
        <p:sp>
          <p:nvSpPr>
            <p:cNvPr id="647452" name="Line 284"/>
            <p:cNvSpPr>
              <a:spLocks noChangeShapeType="1"/>
            </p:cNvSpPr>
            <p:nvPr/>
          </p:nvSpPr>
          <p:spPr bwMode="auto">
            <a:xfrm>
              <a:off x="1919" y="3702"/>
              <a:ext cx="180" cy="110"/>
            </a:xfrm>
            <a:prstGeom prst="line">
              <a:avLst/>
            </a:prstGeom>
            <a:noFill/>
            <a:ln w="28575">
              <a:solidFill>
                <a:srgbClr val="333399"/>
              </a:solidFill>
              <a:round/>
              <a:headEnd/>
              <a:tailEnd/>
            </a:ln>
          </p:spPr>
          <p:txBody>
            <a:bodyPr/>
            <a:lstStyle/>
            <a:p>
              <a:endParaRPr lang="zh-CN" altLang="en-US"/>
            </a:p>
          </p:txBody>
        </p:sp>
        <p:sp>
          <p:nvSpPr>
            <p:cNvPr id="647453" name="Freeform 285"/>
            <p:cNvSpPr>
              <a:spLocks/>
            </p:cNvSpPr>
            <p:nvPr/>
          </p:nvSpPr>
          <p:spPr bwMode="auto">
            <a:xfrm>
              <a:off x="1872" y="3676"/>
              <a:ext cx="62" cy="47"/>
            </a:xfrm>
            <a:custGeom>
              <a:avLst/>
              <a:gdLst/>
              <a:ahLst/>
              <a:cxnLst>
                <a:cxn ang="0">
                  <a:pos x="62" y="15"/>
                </a:cxn>
                <a:cxn ang="0">
                  <a:pos x="0" y="0"/>
                </a:cxn>
                <a:cxn ang="0">
                  <a:pos x="42" y="47"/>
                </a:cxn>
                <a:cxn ang="0">
                  <a:pos x="62" y="15"/>
                </a:cxn>
              </a:cxnLst>
              <a:rect l="0" t="0" r="r" b="b"/>
              <a:pathLst>
                <a:path w="62" h="47">
                  <a:moveTo>
                    <a:pt x="62" y="15"/>
                  </a:moveTo>
                  <a:lnTo>
                    <a:pt x="0" y="0"/>
                  </a:lnTo>
                  <a:lnTo>
                    <a:pt x="42" y="47"/>
                  </a:lnTo>
                  <a:lnTo>
                    <a:pt x="62" y="15"/>
                  </a:lnTo>
                  <a:close/>
                </a:path>
              </a:pathLst>
            </a:custGeom>
            <a:solidFill>
              <a:srgbClr val="000000"/>
            </a:solidFill>
            <a:ln w="28575" cmpd="sng">
              <a:solidFill>
                <a:srgbClr val="333399"/>
              </a:solidFill>
              <a:round/>
              <a:headEnd/>
              <a:tailEnd/>
            </a:ln>
          </p:spPr>
          <p:txBody>
            <a:bodyPr/>
            <a:lstStyle/>
            <a:p>
              <a:endParaRPr lang="zh-CN" altLang="en-US"/>
            </a:p>
          </p:txBody>
        </p:sp>
      </p:grpSp>
      <p:grpSp>
        <p:nvGrpSpPr>
          <p:cNvPr id="647454" name="Group 286"/>
          <p:cNvGrpSpPr>
            <a:grpSpLocks/>
          </p:cNvGrpSpPr>
          <p:nvPr/>
        </p:nvGrpSpPr>
        <p:grpSpPr bwMode="auto">
          <a:xfrm>
            <a:off x="6070600" y="4576763"/>
            <a:ext cx="560388" cy="374650"/>
            <a:chOff x="3202" y="3033"/>
            <a:chExt cx="309" cy="192"/>
          </a:xfrm>
        </p:grpSpPr>
        <p:sp>
          <p:nvSpPr>
            <p:cNvPr id="647455" name="Oval 287"/>
            <p:cNvSpPr>
              <a:spLocks noChangeArrowheads="1"/>
            </p:cNvSpPr>
            <p:nvPr/>
          </p:nvSpPr>
          <p:spPr bwMode="auto">
            <a:xfrm>
              <a:off x="3203" y="3113"/>
              <a:ext cx="308" cy="112"/>
            </a:xfrm>
            <a:prstGeom prst="ellipse">
              <a:avLst/>
            </a:prstGeom>
            <a:solidFill>
              <a:srgbClr val="0078AA"/>
            </a:solidFill>
            <a:ln w="3175">
              <a:solidFill>
                <a:srgbClr val="AAE6FF"/>
              </a:solidFill>
              <a:round/>
              <a:headEnd/>
              <a:tailEnd/>
            </a:ln>
          </p:spPr>
          <p:txBody>
            <a:bodyPr/>
            <a:lstStyle/>
            <a:p>
              <a:endParaRPr lang="zh-CN" altLang="en-US"/>
            </a:p>
          </p:txBody>
        </p:sp>
        <p:sp>
          <p:nvSpPr>
            <p:cNvPr id="647456" name="Rectangle 288"/>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47457" name="Rectangle 289"/>
            <p:cNvSpPr>
              <a:spLocks noChangeArrowheads="1"/>
            </p:cNvSpPr>
            <p:nvPr/>
          </p:nvSpPr>
          <p:spPr bwMode="auto">
            <a:xfrm>
              <a:off x="3202" y="3090"/>
              <a:ext cx="308" cy="80"/>
            </a:xfrm>
            <a:prstGeom prst="rect">
              <a:avLst/>
            </a:prstGeom>
            <a:solidFill>
              <a:srgbClr val="0078AA"/>
            </a:solidFill>
            <a:ln w="9525">
              <a:noFill/>
              <a:miter lim="800000"/>
              <a:headEnd/>
              <a:tailEnd/>
            </a:ln>
          </p:spPr>
          <p:txBody>
            <a:bodyPr/>
            <a:lstStyle/>
            <a:p>
              <a:endParaRPr lang="zh-CN" altLang="en-US"/>
            </a:p>
          </p:txBody>
        </p:sp>
        <p:sp>
          <p:nvSpPr>
            <p:cNvPr id="647458" name="Oval 290"/>
            <p:cNvSpPr>
              <a:spLocks noChangeArrowheads="1"/>
            </p:cNvSpPr>
            <p:nvPr/>
          </p:nvSpPr>
          <p:spPr bwMode="auto">
            <a:xfrm>
              <a:off x="3203" y="3033"/>
              <a:ext cx="308" cy="112"/>
            </a:xfrm>
            <a:prstGeom prst="ellipse">
              <a:avLst/>
            </a:prstGeom>
            <a:solidFill>
              <a:srgbClr val="00B4FF"/>
            </a:solidFill>
            <a:ln w="3175">
              <a:solidFill>
                <a:srgbClr val="AAE6FF"/>
              </a:solidFill>
              <a:round/>
              <a:headEnd/>
              <a:tailEnd/>
            </a:ln>
          </p:spPr>
          <p:txBody>
            <a:bodyPr/>
            <a:lstStyle/>
            <a:p>
              <a:endParaRPr lang="zh-CN" altLang="en-US"/>
            </a:p>
          </p:txBody>
        </p:sp>
        <p:grpSp>
          <p:nvGrpSpPr>
            <p:cNvPr id="647459" name="Group 291"/>
            <p:cNvGrpSpPr>
              <a:grpSpLocks/>
            </p:cNvGrpSpPr>
            <p:nvPr/>
          </p:nvGrpSpPr>
          <p:grpSpPr bwMode="auto">
            <a:xfrm>
              <a:off x="3249" y="3046"/>
              <a:ext cx="214" cy="86"/>
              <a:chOff x="3249" y="3046"/>
              <a:chExt cx="214" cy="86"/>
            </a:xfrm>
          </p:grpSpPr>
          <p:grpSp>
            <p:nvGrpSpPr>
              <p:cNvPr id="647460" name="Group 292"/>
              <p:cNvGrpSpPr>
                <a:grpSpLocks/>
              </p:cNvGrpSpPr>
              <p:nvPr/>
            </p:nvGrpSpPr>
            <p:grpSpPr bwMode="auto">
              <a:xfrm>
                <a:off x="3249" y="3046"/>
                <a:ext cx="212" cy="84"/>
                <a:chOff x="3249" y="3046"/>
                <a:chExt cx="212" cy="84"/>
              </a:xfrm>
            </p:grpSpPr>
            <p:sp>
              <p:nvSpPr>
                <p:cNvPr id="647461" name="Freeform 293"/>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47462" name="Freeform 294"/>
                <p:cNvSpPr>
                  <a:spLocks/>
                </p:cNvSpPr>
                <p:nvPr/>
              </p:nvSpPr>
              <p:spPr bwMode="auto">
                <a:xfrm>
                  <a:off x="3360" y="3048"/>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000000"/>
                </a:solidFill>
                <a:ln w="9525">
                  <a:noFill/>
                  <a:round/>
                  <a:headEnd/>
                  <a:tailEnd/>
                </a:ln>
              </p:spPr>
              <p:txBody>
                <a:bodyPr/>
                <a:lstStyle/>
                <a:p>
                  <a:endParaRPr lang="zh-CN" altLang="en-US"/>
                </a:p>
              </p:txBody>
            </p:sp>
            <p:sp>
              <p:nvSpPr>
                <p:cNvPr id="647463" name="Freeform 295"/>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47464" name="Freeform 296"/>
                <p:cNvSpPr>
                  <a:spLocks/>
                </p:cNvSpPr>
                <p:nvPr/>
              </p:nvSpPr>
              <p:spPr bwMode="auto">
                <a:xfrm>
                  <a:off x="3249" y="3090"/>
                  <a:ext cx="102" cy="38"/>
                </a:xfrm>
                <a:custGeom>
                  <a:avLst/>
                  <a:gdLst/>
                  <a:ahLst/>
                  <a:cxnLst>
                    <a:cxn ang="0">
                      <a:pos x="102" y="8"/>
                    </a:cxn>
                    <a:cxn ang="0">
                      <a:pos x="79" y="0"/>
                    </a:cxn>
                    <a:cxn ang="0">
                      <a:pos x="26" y="24"/>
                    </a:cxn>
                    <a:cxn ang="0">
                      <a:pos x="0" y="16"/>
                    </a:cxn>
                    <a:cxn ang="0">
                      <a:pos x="13" y="38"/>
                    </a:cxn>
                    <a:cxn ang="0">
                      <a:pos x="79" y="38"/>
                    </a:cxn>
                    <a:cxn ang="0">
                      <a:pos x="51" y="30"/>
                    </a:cxn>
                    <a:cxn ang="0">
                      <a:pos x="102" y="8"/>
                    </a:cxn>
                  </a:cxnLst>
                  <a:rect l="0" t="0" r="r" b="b"/>
                  <a:pathLst>
                    <a:path w="102" h="38">
                      <a:moveTo>
                        <a:pt x="102" y="8"/>
                      </a:moveTo>
                      <a:lnTo>
                        <a:pt x="79" y="0"/>
                      </a:lnTo>
                      <a:lnTo>
                        <a:pt x="26" y="24"/>
                      </a:lnTo>
                      <a:lnTo>
                        <a:pt x="0" y="16"/>
                      </a:lnTo>
                      <a:lnTo>
                        <a:pt x="13" y="38"/>
                      </a:lnTo>
                      <a:lnTo>
                        <a:pt x="79" y="38"/>
                      </a:lnTo>
                      <a:lnTo>
                        <a:pt x="51" y="30"/>
                      </a:lnTo>
                      <a:lnTo>
                        <a:pt x="102" y="8"/>
                      </a:lnTo>
                      <a:close/>
                    </a:path>
                  </a:pathLst>
                </a:custGeom>
                <a:solidFill>
                  <a:srgbClr val="000000"/>
                </a:solidFill>
                <a:ln w="9525">
                  <a:noFill/>
                  <a:round/>
                  <a:headEnd/>
                  <a:tailEnd/>
                </a:ln>
              </p:spPr>
              <p:txBody>
                <a:bodyPr/>
                <a:lstStyle/>
                <a:p>
                  <a:endParaRPr lang="zh-CN" altLang="en-US"/>
                </a:p>
              </p:txBody>
            </p:sp>
            <p:sp>
              <p:nvSpPr>
                <p:cNvPr id="647465" name="Freeform 297"/>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47466" name="Freeform 298"/>
                <p:cNvSpPr>
                  <a:spLocks/>
                </p:cNvSpPr>
                <p:nvPr/>
              </p:nvSpPr>
              <p:spPr bwMode="auto">
                <a:xfrm>
                  <a:off x="3255" y="3046"/>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000000"/>
                </a:solidFill>
                <a:ln w="9525">
                  <a:noFill/>
                  <a:round/>
                  <a:headEnd/>
                  <a:tailEnd/>
                </a:ln>
              </p:spPr>
              <p:txBody>
                <a:bodyPr/>
                <a:lstStyle/>
                <a:p>
                  <a:endParaRPr lang="zh-CN" altLang="en-US"/>
                </a:p>
              </p:txBody>
            </p:sp>
            <p:sp>
              <p:nvSpPr>
                <p:cNvPr id="647467" name="Freeform 299"/>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sp>
              <p:nvSpPr>
                <p:cNvPr id="647468" name="Freeform 300"/>
                <p:cNvSpPr>
                  <a:spLocks/>
                </p:cNvSpPr>
                <p:nvPr/>
              </p:nvSpPr>
              <p:spPr bwMode="auto">
                <a:xfrm>
                  <a:off x="3356" y="3094"/>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000000"/>
                </a:solidFill>
                <a:ln w="9525">
                  <a:noFill/>
                  <a:round/>
                  <a:headEnd/>
                  <a:tailEnd/>
                </a:ln>
              </p:spPr>
              <p:txBody>
                <a:bodyPr/>
                <a:lstStyle/>
                <a:p>
                  <a:endParaRPr lang="zh-CN" altLang="en-US"/>
                </a:p>
              </p:txBody>
            </p:sp>
          </p:grpSp>
          <p:grpSp>
            <p:nvGrpSpPr>
              <p:cNvPr id="647469" name="Group 301"/>
              <p:cNvGrpSpPr>
                <a:grpSpLocks/>
              </p:cNvGrpSpPr>
              <p:nvPr/>
            </p:nvGrpSpPr>
            <p:grpSpPr bwMode="auto">
              <a:xfrm>
                <a:off x="3251" y="3048"/>
                <a:ext cx="212" cy="84"/>
                <a:chOff x="3251" y="3048"/>
                <a:chExt cx="212" cy="84"/>
              </a:xfrm>
            </p:grpSpPr>
            <p:sp>
              <p:nvSpPr>
                <p:cNvPr id="647470" name="Freeform 302"/>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7471" name="Freeform 303"/>
                <p:cNvSpPr>
                  <a:spLocks/>
                </p:cNvSpPr>
                <p:nvPr/>
              </p:nvSpPr>
              <p:spPr bwMode="auto">
                <a:xfrm>
                  <a:off x="3362" y="3050"/>
                  <a:ext cx="101" cy="36"/>
                </a:xfrm>
                <a:custGeom>
                  <a:avLst/>
                  <a:gdLst/>
                  <a:ahLst/>
                  <a:cxnLst>
                    <a:cxn ang="0">
                      <a:pos x="0" y="28"/>
                    </a:cxn>
                    <a:cxn ang="0">
                      <a:pos x="22" y="36"/>
                    </a:cxn>
                    <a:cxn ang="0">
                      <a:pos x="77" y="12"/>
                    </a:cxn>
                    <a:cxn ang="0">
                      <a:pos x="101" y="20"/>
                    </a:cxn>
                    <a:cxn ang="0">
                      <a:pos x="88" y="0"/>
                    </a:cxn>
                    <a:cxn ang="0">
                      <a:pos x="24" y="0"/>
                    </a:cxn>
                    <a:cxn ang="0">
                      <a:pos x="51" y="6"/>
                    </a:cxn>
                    <a:cxn ang="0">
                      <a:pos x="0" y="28"/>
                    </a:cxn>
                  </a:cxnLst>
                  <a:rect l="0" t="0" r="r" b="b"/>
                  <a:pathLst>
                    <a:path w="101" h="36">
                      <a:moveTo>
                        <a:pt x="0" y="28"/>
                      </a:moveTo>
                      <a:lnTo>
                        <a:pt x="22" y="36"/>
                      </a:lnTo>
                      <a:lnTo>
                        <a:pt x="77" y="12"/>
                      </a:lnTo>
                      <a:lnTo>
                        <a:pt x="101" y="20"/>
                      </a:lnTo>
                      <a:lnTo>
                        <a:pt x="88" y="0"/>
                      </a:lnTo>
                      <a:lnTo>
                        <a:pt x="24" y="0"/>
                      </a:lnTo>
                      <a:lnTo>
                        <a:pt x="51" y="6"/>
                      </a:lnTo>
                      <a:lnTo>
                        <a:pt x="0" y="28"/>
                      </a:lnTo>
                      <a:close/>
                    </a:path>
                  </a:pathLst>
                </a:custGeom>
                <a:solidFill>
                  <a:srgbClr val="FFFFFF"/>
                </a:solidFill>
                <a:ln w="9525">
                  <a:noFill/>
                  <a:round/>
                  <a:headEnd/>
                  <a:tailEnd/>
                </a:ln>
              </p:spPr>
              <p:txBody>
                <a:bodyPr/>
                <a:lstStyle/>
                <a:p>
                  <a:endParaRPr lang="zh-CN" altLang="en-US"/>
                </a:p>
              </p:txBody>
            </p:sp>
            <p:sp>
              <p:nvSpPr>
                <p:cNvPr id="647472" name="Freeform 304"/>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47473" name="Freeform 305"/>
                <p:cNvSpPr>
                  <a:spLocks/>
                </p:cNvSpPr>
                <p:nvPr/>
              </p:nvSpPr>
              <p:spPr bwMode="auto">
                <a:xfrm>
                  <a:off x="3251" y="3092"/>
                  <a:ext cx="101" cy="38"/>
                </a:xfrm>
                <a:custGeom>
                  <a:avLst/>
                  <a:gdLst/>
                  <a:ahLst/>
                  <a:cxnLst>
                    <a:cxn ang="0">
                      <a:pos x="101" y="8"/>
                    </a:cxn>
                    <a:cxn ang="0">
                      <a:pos x="79" y="0"/>
                    </a:cxn>
                    <a:cxn ang="0">
                      <a:pos x="26" y="24"/>
                    </a:cxn>
                    <a:cxn ang="0">
                      <a:pos x="0" y="16"/>
                    </a:cxn>
                    <a:cxn ang="0">
                      <a:pos x="13" y="38"/>
                    </a:cxn>
                    <a:cxn ang="0">
                      <a:pos x="79" y="38"/>
                    </a:cxn>
                    <a:cxn ang="0">
                      <a:pos x="51" y="30"/>
                    </a:cxn>
                    <a:cxn ang="0">
                      <a:pos x="101" y="8"/>
                    </a:cxn>
                  </a:cxnLst>
                  <a:rect l="0" t="0" r="r" b="b"/>
                  <a:pathLst>
                    <a:path w="101" h="38">
                      <a:moveTo>
                        <a:pt x="101" y="8"/>
                      </a:moveTo>
                      <a:lnTo>
                        <a:pt x="79" y="0"/>
                      </a:lnTo>
                      <a:lnTo>
                        <a:pt x="26" y="24"/>
                      </a:lnTo>
                      <a:lnTo>
                        <a:pt x="0" y="16"/>
                      </a:lnTo>
                      <a:lnTo>
                        <a:pt x="13" y="38"/>
                      </a:lnTo>
                      <a:lnTo>
                        <a:pt x="79" y="38"/>
                      </a:lnTo>
                      <a:lnTo>
                        <a:pt x="51" y="30"/>
                      </a:lnTo>
                      <a:lnTo>
                        <a:pt x="101" y="8"/>
                      </a:lnTo>
                      <a:close/>
                    </a:path>
                  </a:pathLst>
                </a:custGeom>
                <a:solidFill>
                  <a:srgbClr val="FFFFFF"/>
                </a:solidFill>
                <a:ln w="9525">
                  <a:noFill/>
                  <a:round/>
                  <a:headEnd/>
                  <a:tailEnd/>
                </a:ln>
              </p:spPr>
              <p:txBody>
                <a:bodyPr/>
                <a:lstStyle/>
                <a:p>
                  <a:endParaRPr lang="zh-CN" altLang="en-US"/>
                </a:p>
              </p:txBody>
            </p:sp>
            <p:sp>
              <p:nvSpPr>
                <p:cNvPr id="647474" name="Freeform 306"/>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47475" name="Freeform 307"/>
                <p:cNvSpPr>
                  <a:spLocks/>
                </p:cNvSpPr>
                <p:nvPr/>
              </p:nvSpPr>
              <p:spPr bwMode="auto">
                <a:xfrm>
                  <a:off x="3257" y="3048"/>
                  <a:ext cx="101" cy="36"/>
                </a:xfrm>
                <a:custGeom>
                  <a:avLst/>
                  <a:gdLst/>
                  <a:ahLst/>
                  <a:cxnLst>
                    <a:cxn ang="0">
                      <a:pos x="0" y="8"/>
                    </a:cxn>
                    <a:cxn ang="0">
                      <a:pos x="22" y="0"/>
                    </a:cxn>
                    <a:cxn ang="0">
                      <a:pos x="77" y="22"/>
                    </a:cxn>
                    <a:cxn ang="0">
                      <a:pos x="101" y="16"/>
                    </a:cxn>
                    <a:cxn ang="0">
                      <a:pos x="88" y="36"/>
                    </a:cxn>
                    <a:cxn ang="0">
                      <a:pos x="24" y="36"/>
                    </a:cxn>
                    <a:cxn ang="0">
                      <a:pos x="50" y="30"/>
                    </a:cxn>
                    <a:cxn ang="0">
                      <a:pos x="0" y="8"/>
                    </a:cxn>
                  </a:cxnLst>
                  <a:rect l="0" t="0" r="r" b="b"/>
                  <a:pathLst>
                    <a:path w="101" h="36">
                      <a:moveTo>
                        <a:pt x="0" y="8"/>
                      </a:moveTo>
                      <a:lnTo>
                        <a:pt x="22" y="0"/>
                      </a:lnTo>
                      <a:lnTo>
                        <a:pt x="77" y="22"/>
                      </a:lnTo>
                      <a:lnTo>
                        <a:pt x="101" y="16"/>
                      </a:lnTo>
                      <a:lnTo>
                        <a:pt x="88" y="36"/>
                      </a:lnTo>
                      <a:lnTo>
                        <a:pt x="24" y="36"/>
                      </a:lnTo>
                      <a:lnTo>
                        <a:pt x="50" y="30"/>
                      </a:lnTo>
                      <a:lnTo>
                        <a:pt x="0" y="8"/>
                      </a:lnTo>
                      <a:close/>
                    </a:path>
                  </a:pathLst>
                </a:custGeom>
                <a:solidFill>
                  <a:srgbClr val="FFFFFF"/>
                </a:solidFill>
                <a:ln w="9525">
                  <a:noFill/>
                  <a:round/>
                  <a:headEnd/>
                  <a:tailEnd/>
                </a:ln>
              </p:spPr>
              <p:txBody>
                <a:bodyPr/>
                <a:lstStyle/>
                <a:p>
                  <a:endParaRPr lang="zh-CN" altLang="en-US"/>
                </a:p>
              </p:txBody>
            </p:sp>
            <p:sp>
              <p:nvSpPr>
                <p:cNvPr id="647476" name="Freeform 308"/>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sp>
              <p:nvSpPr>
                <p:cNvPr id="647477" name="Freeform 309"/>
                <p:cNvSpPr>
                  <a:spLocks/>
                </p:cNvSpPr>
                <p:nvPr/>
              </p:nvSpPr>
              <p:spPr bwMode="auto">
                <a:xfrm>
                  <a:off x="3358" y="3096"/>
                  <a:ext cx="102" cy="36"/>
                </a:xfrm>
                <a:custGeom>
                  <a:avLst/>
                  <a:gdLst/>
                  <a:ahLst/>
                  <a:cxnLst>
                    <a:cxn ang="0">
                      <a:pos x="102" y="28"/>
                    </a:cxn>
                    <a:cxn ang="0">
                      <a:pos x="79" y="36"/>
                    </a:cxn>
                    <a:cxn ang="0">
                      <a:pos x="26" y="12"/>
                    </a:cxn>
                    <a:cxn ang="0">
                      <a:pos x="0" y="20"/>
                    </a:cxn>
                    <a:cxn ang="0">
                      <a:pos x="13" y="0"/>
                    </a:cxn>
                    <a:cxn ang="0">
                      <a:pos x="79" y="0"/>
                    </a:cxn>
                    <a:cxn ang="0">
                      <a:pos x="51" y="6"/>
                    </a:cxn>
                    <a:cxn ang="0">
                      <a:pos x="102" y="28"/>
                    </a:cxn>
                  </a:cxnLst>
                  <a:rect l="0" t="0" r="r" b="b"/>
                  <a:pathLst>
                    <a:path w="102" h="36">
                      <a:moveTo>
                        <a:pt x="102" y="28"/>
                      </a:moveTo>
                      <a:lnTo>
                        <a:pt x="79" y="36"/>
                      </a:lnTo>
                      <a:lnTo>
                        <a:pt x="26" y="12"/>
                      </a:lnTo>
                      <a:lnTo>
                        <a:pt x="0" y="20"/>
                      </a:lnTo>
                      <a:lnTo>
                        <a:pt x="13" y="0"/>
                      </a:lnTo>
                      <a:lnTo>
                        <a:pt x="79" y="0"/>
                      </a:lnTo>
                      <a:lnTo>
                        <a:pt x="51" y="6"/>
                      </a:lnTo>
                      <a:lnTo>
                        <a:pt x="102" y="28"/>
                      </a:lnTo>
                      <a:close/>
                    </a:path>
                  </a:pathLst>
                </a:custGeom>
                <a:solidFill>
                  <a:srgbClr val="FFFFFF"/>
                </a:solidFill>
                <a:ln w="9525">
                  <a:noFill/>
                  <a:round/>
                  <a:headEnd/>
                  <a:tailEnd/>
                </a:ln>
              </p:spPr>
              <p:txBody>
                <a:bodyPr/>
                <a:lstStyle/>
                <a:p>
                  <a:endParaRPr lang="zh-CN" altLang="en-US"/>
                </a:p>
              </p:txBody>
            </p:sp>
          </p:grpSp>
        </p:grpSp>
        <p:sp>
          <p:nvSpPr>
            <p:cNvPr id="647478" name="Line 310"/>
            <p:cNvSpPr>
              <a:spLocks noChangeShapeType="1"/>
            </p:cNvSpPr>
            <p:nvPr/>
          </p:nvSpPr>
          <p:spPr bwMode="auto">
            <a:xfrm>
              <a:off x="3202" y="3088"/>
              <a:ext cx="1" cy="80"/>
            </a:xfrm>
            <a:prstGeom prst="line">
              <a:avLst/>
            </a:prstGeom>
            <a:noFill/>
            <a:ln w="3175">
              <a:solidFill>
                <a:srgbClr val="AAE6FF"/>
              </a:solidFill>
              <a:round/>
              <a:headEnd/>
              <a:tailEnd/>
            </a:ln>
          </p:spPr>
          <p:txBody>
            <a:bodyPr/>
            <a:lstStyle/>
            <a:p>
              <a:endParaRPr lang="zh-CN" altLang="en-US"/>
            </a:p>
          </p:txBody>
        </p:sp>
        <p:sp>
          <p:nvSpPr>
            <p:cNvPr id="647479" name="Line 311"/>
            <p:cNvSpPr>
              <a:spLocks noChangeShapeType="1"/>
            </p:cNvSpPr>
            <p:nvPr/>
          </p:nvSpPr>
          <p:spPr bwMode="auto">
            <a:xfrm>
              <a:off x="3510" y="3088"/>
              <a:ext cx="1" cy="80"/>
            </a:xfrm>
            <a:prstGeom prst="line">
              <a:avLst/>
            </a:prstGeom>
            <a:noFill/>
            <a:ln w="3175">
              <a:solidFill>
                <a:srgbClr val="AAE6FF"/>
              </a:solidFill>
              <a:round/>
              <a:headEnd/>
              <a:tailEnd/>
            </a:ln>
          </p:spPr>
          <p:txBody>
            <a:bodyPr/>
            <a:lstStyle/>
            <a:p>
              <a:endParaRPr lang="zh-CN" altLang="en-US"/>
            </a:p>
          </p:txBody>
        </p:sp>
      </p:grpSp>
      <p:sp>
        <p:nvSpPr>
          <p:cNvPr id="647480" name="Rectangle 312"/>
          <p:cNvSpPr>
            <a:spLocks noChangeArrowheads="1"/>
          </p:cNvSpPr>
          <p:nvPr/>
        </p:nvSpPr>
        <p:spPr bwMode="auto">
          <a:xfrm>
            <a:off x="6642100" y="4152900"/>
            <a:ext cx="855663" cy="390525"/>
          </a:xfrm>
          <a:prstGeom prst="rect">
            <a:avLst/>
          </a:prstGeom>
          <a:noFill/>
          <a:ln w="9525">
            <a:noFill/>
            <a:miter lim="800000"/>
            <a:headEnd/>
            <a:tailEnd/>
          </a:ln>
        </p:spPr>
        <p:txBody>
          <a:bodyPr/>
          <a:lstStyle/>
          <a:p>
            <a:endParaRPr lang="zh-CN" altLang="en-US"/>
          </a:p>
        </p:txBody>
      </p:sp>
      <p:sp>
        <p:nvSpPr>
          <p:cNvPr id="647481" name="Rectangle 313"/>
          <p:cNvSpPr>
            <a:spLocks noChangeArrowheads="1"/>
          </p:cNvSpPr>
          <p:nvPr/>
        </p:nvSpPr>
        <p:spPr bwMode="auto">
          <a:xfrm>
            <a:off x="6978650" y="4637088"/>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因特网</a:t>
            </a:r>
          </a:p>
        </p:txBody>
      </p:sp>
      <p:sp>
        <p:nvSpPr>
          <p:cNvPr id="647482" name="Rectangle 314"/>
          <p:cNvSpPr>
            <a:spLocks noChangeArrowheads="1"/>
          </p:cNvSpPr>
          <p:nvPr/>
        </p:nvSpPr>
        <p:spPr bwMode="auto">
          <a:xfrm>
            <a:off x="3686175" y="4240213"/>
            <a:ext cx="384175" cy="366712"/>
          </a:xfrm>
          <a:prstGeom prst="rect">
            <a:avLst/>
          </a:prstGeom>
          <a:noFill/>
          <a:ln w="9525">
            <a:noFill/>
            <a:miter lim="800000"/>
            <a:headEnd/>
            <a:tailEnd/>
          </a:ln>
        </p:spPr>
        <p:txBody>
          <a:bodyPr/>
          <a:lstStyle/>
          <a:p>
            <a:endParaRPr lang="zh-CN" altLang="en-US"/>
          </a:p>
        </p:txBody>
      </p:sp>
      <p:sp>
        <p:nvSpPr>
          <p:cNvPr id="647483" name="Rectangle 315"/>
          <p:cNvSpPr>
            <a:spLocks noChangeArrowheads="1"/>
          </p:cNvSpPr>
          <p:nvPr/>
        </p:nvSpPr>
        <p:spPr bwMode="auto">
          <a:xfrm>
            <a:off x="2863850" y="4948238"/>
            <a:ext cx="417513" cy="365125"/>
          </a:xfrm>
          <a:prstGeom prst="rect">
            <a:avLst/>
          </a:prstGeom>
          <a:noFill/>
          <a:ln w="9525">
            <a:noFill/>
            <a:miter lim="800000"/>
            <a:headEnd/>
            <a:tailEnd/>
          </a:ln>
        </p:spPr>
        <p:txBody>
          <a:bodyPr/>
          <a:lstStyle/>
          <a:p>
            <a:endParaRPr lang="zh-CN" altLang="en-US"/>
          </a:p>
        </p:txBody>
      </p:sp>
      <p:sp>
        <p:nvSpPr>
          <p:cNvPr id="647485" name="Rectangle 317"/>
          <p:cNvSpPr>
            <a:spLocks noChangeArrowheads="1"/>
          </p:cNvSpPr>
          <p:nvPr/>
        </p:nvSpPr>
        <p:spPr bwMode="auto">
          <a:xfrm>
            <a:off x="1708150" y="4594225"/>
            <a:ext cx="419100" cy="365125"/>
          </a:xfrm>
          <a:prstGeom prst="rect">
            <a:avLst/>
          </a:prstGeom>
          <a:noFill/>
          <a:ln w="9525">
            <a:noFill/>
            <a:miter lim="800000"/>
            <a:headEnd/>
            <a:tailEnd/>
          </a:ln>
        </p:spPr>
        <p:txBody>
          <a:bodyPr/>
          <a:lstStyle/>
          <a:p>
            <a:endParaRPr lang="zh-CN" altLang="en-US"/>
          </a:p>
        </p:txBody>
      </p:sp>
      <p:sp>
        <p:nvSpPr>
          <p:cNvPr id="647487" name="Rectangle 319"/>
          <p:cNvSpPr>
            <a:spLocks noChangeArrowheads="1"/>
          </p:cNvSpPr>
          <p:nvPr/>
        </p:nvSpPr>
        <p:spPr bwMode="auto">
          <a:xfrm>
            <a:off x="427038" y="4254500"/>
            <a:ext cx="762000" cy="304800"/>
          </a:xfrm>
          <a:prstGeom prst="rect">
            <a:avLst/>
          </a:prstGeom>
          <a:noFill/>
          <a:ln w="9525">
            <a:noFill/>
            <a:miter lim="800000"/>
            <a:headEnd/>
            <a:tailEnd/>
          </a:ln>
        </p:spPr>
        <p:txBody>
          <a:bodyPr wrap="none" lIns="0" tIns="0" rIns="0" bIns="0">
            <a:spAutoFit/>
          </a:bodyPr>
          <a:lstStyle/>
          <a:p>
            <a:r>
              <a:rPr kumimoji="1" lang="zh-CN" altLang="en-US" sz="2000">
                <a:solidFill>
                  <a:srgbClr val="333399"/>
                </a:solidFill>
                <a:latin typeface="Arial" charset="0"/>
                <a:ea typeface="黑体" pitchFamily="2" charset="-122"/>
              </a:rPr>
              <a:t>浏览器</a:t>
            </a:r>
          </a:p>
        </p:txBody>
      </p:sp>
      <p:sp>
        <p:nvSpPr>
          <p:cNvPr id="647488" name="Rectangle 320"/>
          <p:cNvSpPr>
            <a:spLocks noChangeArrowheads="1"/>
          </p:cNvSpPr>
          <p:nvPr/>
        </p:nvSpPr>
        <p:spPr bwMode="auto">
          <a:xfrm>
            <a:off x="3732213" y="42687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1</a:t>
            </a:r>
          </a:p>
        </p:txBody>
      </p:sp>
      <p:sp>
        <p:nvSpPr>
          <p:cNvPr id="647489" name="Rectangle 321"/>
          <p:cNvSpPr>
            <a:spLocks noChangeArrowheads="1"/>
          </p:cNvSpPr>
          <p:nvPr/>
        </p:nvSpPr>
        <p:spPr bwMode="auto">
          <a:xfrm>
            <a:off x="5895975" y="4294188"/>
            <a:ext cx="276225" cy="304800"/>
          </a:xfrm>
          <a:prstGeom prst="rect">
            <a:avLst/>
          </a:prstGeom>
          <a:noFill/>
          <a:ln w="9525">
            <a:noFill/>
            <a:miter lim="800000"/>
            <a:headEnd/>
            <a:tailEnd/>
          </a:ln>
        </p:spPr>
        <p:txBody>
          <a:bodyPr wrap="none" lIns="0" tIns="0" rIns="0" bIns="0">
            <a:spAutoFit/>
          </a:bodyPr>
          <a:lstStyle/>
          <a:p>
            <a:r>
              <a:rPr kumimoji="1" lang="en-US" altLang="zh-CN" sz="2000">
                <a:solidFill>
                  <a:srgbClr val="333399"/>
                </a:solidFill>
                <a:latin typeface="Arial" charset="0"/>
                <a:ea typeface="黑体" pitchFamily="2" charset="-122"/>
              </a:rPr>
              <a:t>R</a:t>
            </a:r>
            <a:r>
              <a:rPr kumimoji="1" lang="en-US" altLang="zh-CN" sz="2000" baseline="-25000">
                <a:solidFill>
                  <a:srgbClr val="333399"/>
                </a:solidFill>
                <a:latin typeface="Arial" charset="0"/>
                <a:ea typeface="黑体" pitchFamily="2" charset="-122"/>
              </a:rPr>
              <a:t>2</a:t>
            </a:r>
          </a:p>
        </p:txBody>
      </p:sp>
      <p:sp>
        <p:nvSpPr>
          <p:cNvPr id="647490" name="Freeform 322"/>
          <p:cNvSpPr>
            <a:spLocks/>
          </p:cNvSpPr>
          <p:nvPr/>
        </p:nvSpPr>
        <p:spPr bwMode="auto">
          <a:xfrm>
            <a:off x="1695450" y="4557713"/>
            <a:ext cx="914400" cy="1023937"/>
          </a:xfrm>
          <a:custGeom>
            <a:avLst/>
            <a:gdLst/>
            <a:ahLst/>
            <a:cxnLst>
              <a:cxn ang="0">
                <a:pos x="0" y="0"/>
              </a:cxn>
              <a:cxn ang="0">
                <a:pos x="504" y="524"/>
              </a:cxn>
            </a:cxnLst>
            <a:rect l="0" t="0" r="r" b="b"/>
            <a:pathLst>
              <a:path w="504" h="524">
                <a:moveTo>
                  <a:pt x="0" y="0"/>
                </a:moveTo>
                <a:cubicBezTo>
                  <a:pt x="84" y="87"/>
                  <a:pt x="399" y="415"/>
                  <a:pt x="504" y="524"/>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7494" name="Freeform 326"/>
          <p:cNvSpPr>
            <a:spLocks/>
          </p:cNvSpPr>
          <p:nvPr/>
        </p:nvSpPr>
        <p:spPr bwMode="auto">
          <a:xfrm>
            <a:off x="990600" y="4913313"/>
            <a:ext cx="1663700" cy="871537"/>
          </a:xfrm>
          <a:custGeom>
            <a:avLst/>
            <a:gdLst/>
            <a:ahLst/>
            <a:cxnLst>
              <a:cxn ang="0">
                <a:pos x="0" y="0"/>
              </a:cxn>
              <a:cxn ang="0">
                <a:pos x="917" y="446"/>
              </a:cxn>
            </a:cxnLst>
            <a:rect l="0" t="0" r="r" b="b"/>
            <a:pathLst>
              <a:path w="917" h="446">
                <a:moveTo>
                  <a:pt x="0" y="0"/>
                </a:moveTo>
                <a:cubicBezTo>
                  <a:pt x="153" y="74"/>
                  <a:pt x="726" y="353"/>
                  <a:pt x="917" y="446"/>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7495" name="Freeform 327"/>
          <p:cNvSpPr>
            <a:spLocks/>
          </p:cNvSpPr>
          <p:nvPr/>
        </p:nvSpPr>
        <p:spPr bwMode="auto">
          <a:xfrm>
            <a:off x="1554163" y="5565775"/>
            <a:ext cx="1066800" cy="366713"/>
          </a:xfrm>
          <a:custGeom>
            <a:avLst/>
            <a:gdLst/>
            <a:ahLst/>
            <a:cxnLst>
              <a:cxn ang="0">
                <a:pos x="0" y="0"/>
              </a:cxn>
              <a:cxn ang="0">
                <a:pos x="588" y="188"/>
              </a:cxn>
            </a:cxnLst>
            <a:rect l="0" t="0" r="r" b="b"/>
            <a:pathLst>
              <a:path w="588" h="188">
                <a:moveTo>
                  <a:pt x="0" y="0"/>
                </a:moveTo>
                <a:cubicBezTo>
                  <a:pt x="98" y="31"/>
                  <a:pt x="466" y="149"/>
                  <a:pt x="588" y="188"/>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7496" name="Freeform 328"/>
          <p:cNvSpPr>
            <a:spLocks/>
          </p:cNvSpPr>
          <p:nvPr/>
        </p:nvSpPr>
        <p:spPr bwMode="auto">
          <a:xfrm>
            <a:off x="1565275" y="3671888"/>
            <a:ext cx="1125538" cy="1776412"/>
          </a:xfrm>
          <a:custGeom>
            <a:avLst/>
            <a:gdLst/>
            <a:ahLst/>
            <a:cxnLst>
              <a:cxn ang="0">
                <a:pos x="0" y="0"/>
              </a:cxn>
              <a:cxn ang="0">
                <a:pos x="620" y="909"/>
              </a:cxn>
            </a:cxnLst>
            <a:rect l="0" t="0" r="r" b="b"/>
            <a:pathLst>
              <a:path w="620" h="909">
                <a:moveTo>
                  <a:pt x="0" y="0"/>
                </a:moveTo>
                <a:cubicBezTo>
                  <a:pt x="103" y="151"/>
                  <a:pt x="491" y="720"/>
                  <a:pt x="620" y="909"/>
                </a:cubicBezTo>
              </a:path>
            </a:pathLst>
          </a:custGeom>
          <a:noFill/>
          <a:ln w="38100" cmpd="sng">
            <a:solidFill>
              <a:schemeClr val="hlink"/>
            </a:solidFill>
            <a:round/>
            <a:headEnd type="triangle" w="med" len="med"/>
            <a:tailEnd type="none" w="med" len="lg"/>
          </a:ln>
          <a:effectLst/>
        </p:spPr>
        <p:txBody>
          <a:bodyPr/>
          <a:lstStyle/>
          <a:p>
            <a:endParaRPr lang="zh-CN" altLang="en-US"/>
          </a:p>
        </p:txBody>
      </p:sp>
      <p:sp>
        <p:nvSpPr>
          <p:cNvPr id="647502" name="Text Box 334"/>
          <p:cNvSpPr txBox="1">
            <a:spLocks noChangeArrowheads="1"/>
          </p:cNvSpPr>
          <p:nvPr/>
        </p:nvSpPr>
        <p:spPr bwMode="auto">
          <a:xfrm>
            <a:off x="468313" y="1341438"/>
            <a:ext cx="8228012" cy="1800225"/>
          </a:xfrm>
          <a:prstGeom prst="rect">
            <a:avLst/>
          </a:prstGeom>
          <a:noFill/>
          <a:ln w="9525">
            <a:noFill/>
            <a:miter lim="800000"/>
            <a:headEnd/>
            <a:tailEnd/>
          </a:ln>
          <a:effectLst/>
        </p:spPr>
        <p:txBody>
          <a:bodyPr>
            <a:spAutoFit/>
          </a:bodyPr>
          <a:lstStyle/>
          <a:p>
            <a:r>
              <a:rPr lang="en-US" altLang="zh-CN" sz="2800">
                <a:solidFill>
                  <a:srgbClr val="333399"/>
                </a:solidFill>
                <a:latin typeface="Arial" charset="0"/>
                <a:ea typeface="黑体" pitchFamily="2" charset="-122"/>
              </a:rPr>
              <a:t>(5) </a:t>
            </a:r>
            <a:r>
              <a:rPr lang="zh-CN" altLang="en-US" sz="2800">
                <a:solidFill>
                  <a:srgbClr val="333399"/>
                </a:solidFill>
                <a:latin typeface="Arial" charset="0"/>
                <a:ea typeface="黑体" pitchFamily="2" charset="-122"/>
              </a:rPr>
              <a:t>高速缓存收到此对象后，先复制在其本地存储器中（为今后使用），然后再将该对象放在 </a:t>
            </a:r>
            <a:r>
              <a:rPr lang="en-US" altLang="zh-CN" sz="2800">
                <a:solidFill>
                  <a:srgbClr val="333399"/>
                </a:solidFill>
                <a:latin typeface="Arial" charset="0"/>
                <a:ea typeface="黑体" pitchFamily="2" charset="-122"/>
              </a:rPr>
              <a:t>HTTP </a:t>
            </a:r>
            <a:r>
              <a:rPr lang="zh-CN" altLang="en-US" sz="2800">
                <a:solidFill>
                  <a:srgbClr val="333399"/>
                </a:solidFill>
                <a:latin typeface="Arial" charset="0"/>
                <a:ea typeface="黑体" pitchFamily="2" charset="-122"/>
              </a:rPr>
              <a:t>响应报文中，通过已建立的 </a:t>
            </a:r>
            <a:r>
              <a:rPr lang="en-US" altLang="zh-CN" sz="2800">
                <a:solidFill>
                  <a:srgbClr val="333399"/>
                </a:solidFill>
                <a:latin typeface="Arial" charset="0"/>
                <a:ea typeface="黑体" pitchFamily="2" charset="-122"/>
              </a:rPr>
              <a:t>TCP </a:t>
            </a:r>
            <a:r>
              <a:rPr lang="zh-CN" altLang="en-US" sz="2800">
                <a:solidFill>
                  <a:srgbClr val="333399"/>
                </a:solidFill>
                <a:latin typeface="Arial" charset="0"/>
                <a:ea typeface="黑体" pitchFamily="2" charset="-122"/>
              </a:rPr>
              <a:t>连接，返回给请求该对象的浏览器。</a:t>
            </a:r>
          </a:p>
        </p:txBody>
      </p:sp>
      <p:sp>
        <p:nvSpPr>
          <p:cNvPr id="325" name="灯片编号占位符 324"/>
          <p:cNvSpPr>
            <a:spLocks noGrp="1"/>
          </p:cNvSpPr>
          <p:nvPr>
            <p:ph type="sldNum" sz="quarter" idx="12"/>
          </p:nvPr>
        </p:nvSpPr>
        <p:spPr/>
        <p:txBody>
          <a:bodyPr/>
          <a:lstStyle/>
          <a:p>
            <a:fld id="{CE2D3E2E-B054-411C-AC00-43EE38417D69}" type="slidenum">
              <a:rPr lang="en-US" altLang="zh-CN" smtClean="0"/>
              <a:pPr/>
              <a:t>77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7496"/>
                                        </p:tgtEl>
                                        <p:attrNameLst>
                                          <p:attrName>style.visibility</p:attrName>
                                        </p:attrNameLst>
                                      </p:cBhvr>
                                      <p:to>
                                        <p:strVal val="visible"/>
                                      </p:to>
                                    </p:set>
                                    <p:animEffect transition="in" filter="wipe(down)">
                                      <p:cBhvr>
                                        <p:cTn id="7" dur="500"/>
                                        <p:tgtEl>
                                          <p:spTgt spid="647496"/>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647490"/>
                                        </p:tgtEl>
                                        <p:attrNameLst>
                                          <p:attrName>style.visibility</p:attrName>
                                        </p:attrNameLst>
                                      </p:cBhvr>
                                      <p:to>
                                        <p:strVal val="visible"/>
                                      </p:to>
                                    </p:set>
                                    <p:animEffect transition="in" filter="wipe(down)">
                                      <p:cBhvr>
                                        <p:cTn id="11" dur="500"/>
                                        <p:tgtEl>
                                          <p:spTgt spid="647490"/>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647494"/>
                                        </p:tgtEl>
                                        <p:attrNameLst>
                                          <p:attrName>style.visibility</p:attrName>
                                        </p:attrNameLst>
                                      </p:cBhvr>
                                      <p:to>
                                        <p:strVal val="visible"/>
                                      </p:to>
                                    </p:set>
                                    <p:animEffect transition="in" filter="wipe(right)">
                                      <p:cBhvr>
                                        <p:cTn id="15" dur="500"/>
                                        <p:tgtEl>
                                          <p:spTgt spid="647494"/>
                                        </p:tgtEl>
                                      </p:cBhvr>
                                    </p:animEffect>
                                  </p:childTnLst>
                                </p:cTn>
                              </p:par>
                            </p:childTnLst>
                          </p:cTn>
                        </p:par>
                        <p:par>
                          <p:cTn id="16" fill="hold">
                            <p:stCondLst>
                              <p:cond delay="2500"/>
                            </p:stCondLst>
                            <p:childTnLst>
                              <p:par>
                                <p:cTn id="17" presetID="22" presetClass="entr" presetSubtype="2" fill="hold" grpId="0" nodeType="afterEffect">
                                  <p:stCondLst>
                                    <p:cond delay="500"/>
                                  </p:stCondLst>
                                  <p:childTnLst>
                                    <p:set>
                                      <p:cBhvr>
                                        <p:cTn id="18" dur="1" fill="hold">
                                          <p:stCondLst>
                                            <p:cond delay="0"/>
                                          </p:stCondLst>
                                        </p:cTn>
                                        <p:tgtEl>
                                          <p:spTgt spid="647495"/>
                                        </p:tgtEl>
                                        <p:attrNameLst>
                                          <p:attrName>style.visibility</p:attrName>
                                        </p:attrNameLst>
                                      </p:cBhvr>
                                      <p:to>
                                        <p:strVal val="visible"/>
                                      </p:to>
                                    </p:set>
                                    <p:animEffect transition="in" filter="wipe(right)">
                                      <p:cBhvr>
                                        <p:cTn id="19" dur="500"/>
                                        <p:tgtEl>
                                          <p:spTgt spid="647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490" grpId="0" animBg="1"/>
      <p:bldP spid="647494" grpId="0" animBg="1"/>
      <p:bldP spid="647495" grpId="0" animBg="1"/>
      <p:bldP spid="64749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6" name="Rectangle 36"/>
          <p:cNvSpPr>
            <a:spLocks noGrp="1" noChangeArrowheads="1"/>
          </p:cNvSpPr>
          <p:nvPr>
            <p:ph type="title"/>
          </p:nvPr>
        </p:nvSpPr>
        <p:spPr>
          <a:xfrm>
            <a:off x="1150938" y="214313"/>
            <a:ext cx="6300787" cy="1462087"/>
          </a:xfrm>
        </p:spPr>
        <p:txBody>
          <a:bodyPr/>
          <a:lstStyle/>
          <a:p>
            <a:pPr algn="ctr"/>
            <a:r>
              <a:rPr lang="en-US" altLang="zh-CN"/>
              <a:t>3.  HTTP </a:t>
            </a:r>
            <a:r>
              <a:rPr lang="zh-CN" altLang="en-US"/>
              <a:t>的报文结构 </a:t>
            </a:r>
          </a:p>
        </p:txBody>
      </p:sp>
      <p:sp>
        <p:nvSpPr>
          <p:cNvPr id="563237" name="Rectangle 37"/>
          <p:cNvSpPr>
            <a:spLocks noGrp="1" noChangeArrowheads="1"/>
          </p:cNvSpPr>
          <p:nvPr>
            <p:ph type="body" idx="1"/>
          </p:nvPr>
        </p:nvSpPr>
        <p:spPr>
          <a:xfrm>
            <a:off x="1042988" y="1978025"/>
            <a:ext cx="7772400" cy="4114800"/>
          </a:xfrm>
        </p:spPr>
        <p:txBody>
          <a:bodyPr/>
          <a:lstStyle/>
          <a:p>
            <a:pPr>
              <a:buFont typeface="Wingdings" pitchFamily="2" charset="2"/>
              <a:buNone/>
            </a:pPr>
            <a:r>
              <a:rPr lang="en-US" altLang="zh-CN" sz="2800" dirty="0"/>
              <a:t>HTTP </a:t>
            </a:r>
            <a:r>
              <a:rPr lang="zh-CN" altLang="en-US" sz="2800" dirty="0"/>
              <a:t>有两类报文：</a:t>
            </a:r>
          </a:p>
          <a:p>
            <a:r>
              <a:rPr lang="zh-CN" altLang="en-US" sz="2800" dirty="0"/>
              <a:t>请求报文</a:t>
            </a:r>
            <a:r>
              <a:rPr lang="en-US" altLang="zh-CN" sz="2800" dirty="0"/>
              <a:t>——</a:t>
            </a:r>
            <a:r>
              <a:rPr lang="zh-CN" altLang="en-US" sz="2800" dirty="0"/>
              <a:t>从客户向服务器发送请求报文。</a:t>
            </a:r>
          </a:p>
          <a:p>
            <a:r>
              <a:rPr lang="zh-CN" altLang="en-US" sz="2800" dirty="0"/>
              <a:t>响应报文</a:t>
            </a:r>
            <a:r>
              <a:rPr lang="en-US" altLang="zh-CN" sz="2800" dirty="0"/>
              <a:t>——</a:t>
            </a:r>
            <a:r>
              <a:rPr lang="zh-CN" altLang="en-US" sz="2800" dirty="0"/>
              <a:t>从服务器到客户的回答。</a:t>
            </a:r>
          </a:p>
          <a:p>
            <a:r>
              <a:rPr lang="zh-CN" altLang="en-US" sz="2800" dirty="0"/>
              <a:t>由于 </a:t>
            </a:r>
            <a:r>
              <a:rPr lang="en-US" altLang="zh-CN" sz="2800" dirty="0"/>
              <a:t>HTTP </a:t>
            </a:r>
            <a:r>
              <a:rPr lang="zh-CN" altLang="en-US" sz="2800" dirty="0"/>
              <a:t>是面向正文的</a:t>
            </a:r>
            <a:r>
              <a:rPr lang="en-US" altLang="zh-CN" sz="2800" dirty="0"/>
              <a:t>(text-oriented)</a:t>
            </a:r>
            <a:r>
              <a:rPr lang="zh-CN" altLang="en-US" sz="2800" dirty="0"/>
              <a:t>，因此在报文中的每一个字段都是一些 </a:t>
            </a:r>
            <a:r>
              <a:rPr lang="en-US" altLang="zh-CN" sz="2800" dirty="0"/>
              <a:t>ASCII </a:t>
            </a:r>
            <a:r>
              <a:rPr lang="zh-CN" altLang="en-US" sz="2800" dirty="0"/>
              <a:t>码串，因而每个字段的长度都是不确定的。</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78</a:t>
            </a:fld>
            <a:endParaRPr lang="en-US" altLang="zh-C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4275" name="Rectangle 51"/>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64267" name="Rectangle 4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64258" name="Rectangle 3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564226" name="Rectangle 2"/>
          <p:cNvSpPr>
            <a:spLocks noGrp="1" noChangeArrowheads="1"/>
          </p:cNvSpPr>
          <p:nvPr>
            <p:ph type="title"/>
          </p:nvPr>
        </p:nvSpPr>
        <p:spPr>
          <a:xfrm>
            <a:off x="1042988" y="188913"/>
            <a:ext cx="7793037" cy="839787"/>
          </a:xfrm>
        </p:spPr>
        <p:txBody>
          <a:bodyPr/>
          <a:lstStyle/>
          <a:p>
            <a:pPr algn="ctr"/>
            <a:r>
              <a:rPr lang="en-US" altLang="zh-CN" sz="4000"/>
              <a:t>HTTP </a:t>
            </a:r>
            <a:r>
              <a:rPr lang="zh-CN" altLang="en-US" sz="4000"/>
              <a:t>的报文结构（请求报文） </a:t>
            </a:r>
          </a:p>
        </p:txBody>
      </p:sp>
      <p:sp>
        <p:nvSpPr>
          <p:cNvPr id="564247" name="Rectangle 23"/>
          <p:cNvSpPr>
            <a:spLocks noChangeArrowheads="1"/>
          </p:cNvSpPr>
          <p:nvPr/>
        </p:nvSpPr>
        <p:spPr bwMode="auto">
          <a:xfrm>
            <a:off x="4133850" y="2944813"/>
            <a:ext cx="887413" cy="388937"/>
          </a:xfrm>
          <a:prstGeom prst="rect">
            <a:avLst/>
          </a:prstGeom>
          <a:solidFill>
            <a:srgbClr val="CCECFF"/>
          </a:solidFill>
          <a:ln w="9525">
            <a:noFill/>
            <a:miter lim="800000"/>
            <a:headEnd/>
            <a:tailEnd/>
          </a:ln>
          <a:effectLst/>
        </p:spPr>
        <p:txBody>
          <a:bodyPr wrap="none" anchor="ctr"/>
          <a:lstStyle/>
          <a:p>
            <a:endParaRPr lang="zh-CN" altLang="en-US"/>
          </a:p>
        </p:txBody>
      </p:sp>
      <p:sp>
        <p:nvSpPr>
          <p:cNvPr id="564248" name="Rectangle 24"/>
          <p:cNvSpPr>
            <a:spLocks noChangeArrowheads="1"/>
          </p:cNvSpPr>
          <p:nvPr/>
        </p:nvSpPr>
        <p:spPr bwMode="auto">
          <a:xfrm>
            <a:off x="1890713" y="3362325"/>
            <a:ext cx="909637" cy="387350"/>
          </a:xfrm>
          <a:prstGeom prst="rect">
            <a:avLst/>
          </a:prstGeom>
          <a:solidFill>
            <a:srgbClr val="CCECFF"/>
          </a:solidFill>
          <a:ln w="9525">
            <a:noFill/>
            <a:miter lim="800000"/>
            <a:headEnd/>
            <a:tailEnd/>
          </a:ln>
          <a:effectLst/>
        </p:spPr>
        <p:txBody>
          <a:bodyPr wrap="none" anchor="ctr"/>
          <a:lstStyle/>
          <a:p>
            <a:endParaRPr lang="zh-CN" altLang="en-US"/>
          </a:p>
        </p:txBody>
      </p:sp>
      <p:sp>
        <p:nvSpPr>
          <p:cNvPr id="564249" name="Rectangle 25"/>
          <p:cNvSpPr>
            <a:spLocks noChangeArrowheads="1"/>
          </p:cNvSpPr>
          <p:nvPr/>
        </p:nvSpPr>
        <p:spPr bwMode="auto">
          <a:xfrm>
            <a:off x="4133850" y="2128838"/>
            <a:ext cx="887413"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564250" name="Rectangle 26"/>
          <p:cNvSpPr>
            <a:spLocks noChangeArrowheads="1"/>
          </p:cNvSpPr>
          <p:nvPr/>
        </p:nvSpPr>
        <p:spPr bwMode="auto">
          <a:xfrm>
            <a:off x="3578225" y="2944813"/>
            <a:ext cx="120650"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564251" name="Rectangle 27"/>
          <p:cNvSpPr>
            <a:spLocks noChangeArrowheads="1"/>
          </p:cNvSpPr>
          <p:nvPr/>
        </p:nvSpPr>
        <p:spPr bwMode="auto">
          <a:xfrm>
            <a:off x="3578225" y="2128838"/>
            <a:ext cx="111125"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564252" name="Line 28"/>
          <p:cNvSpPr>
            <a:spLocks noChangeShapeType="1"/>
          </p:cNvSpPr>
          <p:nvPr/>
        </p:nvSpPr>
        <p:spPr bwMode="auto">
          <a:xfrm>
            <a:off x="3440113"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53" name="Line 29"/>
          <p:cNvSpPr>
            <a:spLocks noChangeShapeType="1"/>
          </p:cNvSpPr>
          <p:nvPr/>
        </p:nvSpPr>
        <p:spPr bwMode="auto">
          <a:xfrm>
            <a:off x="41338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54" name="Line 30"/>
          <p:cNvSpPr>
            <a:spLocks noChangeShapeType="1"/>
          </p:cNvSpPr>
          <p:nvPr/>
        </p:nvSpPr>
        <p:spPr bwMode="auto">
          <a:xfrm>
            <a:off x="3578225"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55" name="Rectangle 31"/>
          <p:cNvSpPr>
            <a:spLocks noChangeArrowheads="1"/>
          </p:cNvSpPr>
          <p:nvPr/>
        </p:nvSpPr>
        <p:spPr bwMode="auto">
          <a:xfrm>
            <a:off x="5770563" y="1722438"/>
            <a:ext cx="915987"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564256" name="Rectangle 32"/>
          <p:cNvSpPr>
            <a:spLocks noChangeArrowheads="1"/>
          </p:cNvSpPr>
          <p:nvPr/>
        </p:nvSpPr>
        <p:spPr bwMode="auto">
          <a:xfrm>
            <a:off x="4438650"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564257" name="Rectangle 33"/>
          <p:cNvSpPr>
            <a:spLocks noChangeArrowheads="1"/>
          </p:cNvSpPr>
          <p:nvPr/>
        </p:nvSpPr>
        <p:spPr bwMode="auto">
          <a:xfrm>
            <a:off x="3106738"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564259" name="Text Box 35"/>
          <p:cNvSpPr txBox="1">
            <a:spLocks noChangeArrowheads="1"/>
          </p:cNvSpPr>
          <p:nvPr/>
        </p:nvSpPr>
        <p:spPr bwMode="auto">
          <a:xfrm>
            <a:off x="2055813" y="1701800"/>
            <a:ext cx="90328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方   法</a:t>
            </a:r>
          </a:p>
        </p:txBody>
      </p:sp>
      <p:sp>
        <p:nvSpPr>
          <p:cNvPr id="564260" name="Line 36"/>
          <p:cNvSpPr>
            <a:spLocks noChangeShapeType="1"/>
          </p:cNvSpPr>
          <p:nvPr/>
        </p:nvSpPr>
        <p:spPr bwMode="auto">
          <a:xfrm>
            <a:off x="3106738"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61" name="Line 37"/>
          <p:cNvSpPr>
            <a:spLocks noChangeShapeType="1"/>
          </p:cNvSpPr>
          <p:nvPr/>
        </p:nvSpPr>
        <p:spPr bwMode="auto">
          <a:xfrm>
            <a:off x="32178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62" name="Line 38"/>
          <p:cNvSpPr>
            <a:spLocks noChangeShapeType="1"/>
          </p:cNvSpPr>
          <p:nvPr/>
        </p:nvSpPr>
        <p:spPr bwMode="auto">
          <a:xfrm>
            <a:off x="4438650"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63" name="Line 39"/>
          <p:cNvSpPr>
            <a:spLocks noChangeShapeType="1"/>
          </p:cNvSpPr>
          <p:nvPr/>
        </p:nvSpPr>
        <p:spPr bwMode="auto">
          <a:xfrm>
            <a:off x="4549775"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64" name="Line 40"/>
          <p:cNvSpPr>
            <a:spLocks noChangeShapeType="1"/>
          </p:cNvSpPr>
          <p:nvPr/>
        </p:nvSpPr>
        <p:spPr bwMode="auto">
          <a:xfrm>
            <a:off x="57705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65" name="Text Box 41"/>
          <p:cNvSpPr txBox="1">
            <a:spLocks noChangeArrowheads="1"/>
          </p:cNvSpPr>
          <p:nvPr/>
        </p:nvSpPr>
        <p:spPr bwMode="auto">
          <a:xfrm>
            <a:off x="3430588" y="1701800"/>
            <a:ext cx="6937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URL</a:t>
            </a:r>
          </a:p>
        </p:txBody>
      </p:sp>
      <p:sp>
        <p:nvSpPr>
          <p:cNvPr id="564266" name="Text Box 42"/>
          <p:cNvSpPr txBox="1">
            <a:spLocks noChangeArrowheads="1"/>
          </p:cNvSpPr>
          <p:nvPr/>
        </p:nvSpPr>
        <p:spPr bwMode="auto">
          <a:xfrm>
            <a:off x="4676775" y="1701800"/>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版   本</a:t>
            </a:r>
          </a:p>
        </p:txBody>
      </p:sp>
      <p:sp>
        <p:nvSpPr>
          <p:cNvPr id="564268" name="Text Box 44"/>
          <p:cNvSpPr txBox="1">
            <a:spLocks noChangeArrowheads="1"/>
          </p:cNvSpPr>
          <p:nvPr/>
        </p:nvSpPr>
        <p:spPr bwMode="auto">
          <a:xfrm>
            <a:off x="1892300" y="2114550"/>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564269" name="Line 45"/>
          <p:cNvSpPr>
            <a:spLocks noChangeShapeType="1"/>
          </p:cNvSpPr>
          <p:nvPr/>
        </p:nvSpPr>
        <p:spPr bwMode="auto">
          <a:xfrm>
            <a:off x="3440113"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70" name="Line 46"/>
          <p:cNvSpPr>
            <a:spLocks noChangeShapeType="1"/>
          </p:cNvSpPr>
          <p:nvPr/>
        </p:nvSpPr>
        <p:spPr bwMode="auto">
          <a:xfrm>
            <a:off x="41338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71" name="Text Box 47"/>
          <p:cNvSpPr txBox="1">
            <a:spLocks noChangeArrowheads="1"/>
          </p:cNvSpPr>
          <p:nvPr/>
        </p:nvSpPr>
        <p:spPr bwMode="auto">
          <a:xfrm>
            <a:off x="5251450" y="2530475"/>
            <a:ext cx="947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首部行</a:t>
            </a:r>
          </a:p>
        </p:txBody>
      </p:sp>
      <p:sp>
        <p:nvSpPr>
          <p:cNvPr id="564272" name="Line 48"/>
          <p:cNvSpPr>
            <a:spLocks noChangeShapeType="1"/>
          </p:cNvSpPr>
          <p:nvPr/>
        </p:nvSpPr>
        <p:spPr bwMode="auto">
          <a:xfrm>
            <a:off x="3578225"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73" name="Text Box 49"/>
          <p:cNvSpPr txBox="1">
            <a:spLocks noChangeArrowheads="1"/>
          </p:cNvSpPr>
          <p:nvPr/>
        </p:nvSpPr>
        <p:spPr bwMode="auto">
          <a:xfrm>
            <a:off x="3367088" y="2116138"/>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564274" name="Text Box 50"/>
          <p:cNvSpPr txBox="1">
            <a:spLocks noChangeArrowheads="1"/>
          </p:cNvSpPr>
          <p:nvPr/>
        </p:nvSpPr>
        <p:spPr bwMode="auto">
          <a:xfrm>
            <a:off x="3700463" y="2122488"/>
            <a:ext cx="43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564276" name="Text Box 52"/>
          <p:cNvSpPr txBox="1">
            <a:spLocks noChangeArrowheads="1"/>
          </p:cNvSpPr>
          <p:nvPr/>
        </p:nvSpPr>
        <p:spPr bwMode="auto">
          <a:xfrm>
            <a:off x="1887538" y="2922588"/>
            <a:ext cx="1455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564277" name="Text Box 53"/>
          <p:cNvSpPr txBox="1">
            <a:spLocks noChangeArrowheads="1"/>
          </p:cNvSpPr>
          <p:nvPr/>
        </p:nvSpPr>
        <p:spPr bwMode="auto">
          <a:xfrm>
            <a:off x="3724275" y="2935288"/>
            <a:ext cx="439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564278" name="Text Box 54"/>
          <p:cNvSpPr txBox="1">
            <a:spLocks noChangeArrowheads="1"/>
          </p:cNvSpPr>
          <p:nvPr/>
        </p:nvSpPr>
        <p:spPr bwMode="auto">
          <a:xfrm>
            <a:off x="3328988" y="3554413"/>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564279" name="Text Box 55"/>
          <p:cNvSpPr txBox="1">
            <a:spLocks noChangeArrowheads="1"/>
          </p:cNvSpPr>
          <p:nvPr/>
        </p:nvSpPr>
        <p:spPr bwMode="auto">
          <a:xfrm rot="-5400000">
            <a:off x="2634457" y="2559844"/>
            <a:ext cx="43973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564280" name="AutoShape 56"/>
          <p:cNvSpPr>
            <a:spLocks/>
          </p:cNvSpPr>
          <p:nvPr/>
        </p:nvSpPr>
        <p:spPr bwMode="auto">
          <a:xfrm>
            <a:off x="5091113" y="2171700"/>
            <a:ext cx="222250" cy="1171575"/>
          </a:xfrm>
          <a:prstGeom prst="rightBrace">
            <a:avLst>
              <a:gd name="adj1" fmla="val 43929"/>
              <a:gd name="adj2" fmla="val 50000"/>
            </a:avLst>
          </a:prstGeom>
          <a:noFill/>
          <a:ln w="19050">
            <a:solidFill>
              <a:srgbClr val="333399"/>
            </a:solidFill>
            <a:round/>
            <a:headEnd/>
            <a:tailEnd/>
          </a:ln>
          <a:effectLst/>
        </p:spPr>
        <p:txBody>
          <a:bodyPr wrap="none" anchor="ctr"/>
          <a:lstStyle/>
          <a:p>
            <a:endParaRPr lang="zh-CN" altLang="en-US"/>
          </a:p>
        </p:txBody>
      </p:sp>
      <p:sp>
        <p:nvSpPr>
          <p:cNvPr id="564281" name="Rectangle 5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564282" name="Text Box 58"/>
          <p:cNvSpPr txBox="1">
            <a:spLocks noChangeArrowheads="1"/>
          </p:cNvSpPr>
          <p:nvPr/>
        </p:nvSpPr>
        <p:spPr bwMode="auto">
          <a:xfrm>
            <a:off x="3478213" y="3843338"/>
            <a:ext cx="1708150" cy="70326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ea typeface="黑体" pitchFamily="2" charset="-122"/>
              </a:rPr>
              <a:t>实体主体</a:t>
            </a:r>
          </a:p>
          <a:p>
            <a:pPr algn="ctr"/>
            <a:r>
              <a:rPr kumimoji="1" lang="zh-CN" altLang="en-US" sz="2000">
                <a:solidFill>
                  <a:srgbClr val="333399"/>
                </a:solidFill>
                <a:latin typeface="Arial" charset="0"/>
                <a:ea typeface="黑体" pitchFamily="2" charset="-122"/>
              </a:rPr>
              <a:t>（通常不用）</a:t>
            </a:r>
          </a:p>
        </p:txBody>
      </p:sp>
      <p:sp>
        <p:nvSpPr>
          <p:cNvPr id="564283" name="Text Box 59"/>
          <p:cNvSpPr txBox="1">
            <a:spLocks noChangeArrowheads="1"/>
          </p:cNvSpPr>
          <p:nvPr/>
        </p:nvSpPr>
        <p:spPr bwMode="auto">
          <a:xfrm>
            <a:off x="6650038" y="1701800"/>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请求行</a:t>
            </a:r>
          </a:p>
        </p:txBody>
      </p:sp>
      <p:sp>
        <p:nvSpPr>
          <p:cNvPr id="564284" name="Line 60"/>
          <p:cNvSpPr>
            <a:spLocks noChangeShapeType="1"/>
          </p:cNvSpPr>
          <p:nvPr/>
        </p:nvSpPr>
        <p:spPr bwMode="auto">
          <a:xfrm>
            <a:off x="18843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564285" name="Line 61"/>
          <p:cNvSpPr>
            <a:spLocks noChangeShapeType="1"/>
          </p:cNvSpPr>
          <p:nvPr/>
        </p:nvSpPr>
        <p:spPr bwMode="auto">
          <a:xfrm>
            <a:off x="1884363"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86" name="Line 62"/>
          <p:cNvSpPr>
            <a:spLocks noChangeShapeType="1"/>
          </p:cNvSpPr>
          <p:nvPr/>
        </p:nvSpPr>
        <p:spPr bwMode="auto">
          <a:xfrm>
            <a:off x="2800350"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564287" name="Line 63"/>
          <p:cNvSpPr>
            <a:spLocks noChangeShapeType="1"/>
          </p:cNvSpPr>
          <p:nvPr/>
        </p:nvSpPr>
        <p:spPr bwMode="auto">
          <a:xfrm>
            <a:off x="50212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564288" name="Text Box 64"/>
          <p:cNvSpPr txBox="1">
            <a:spLocks noChangeArrowheads="1"/>
          </p:cNvSpPr>
          <p:nvPr/>
        </p:nvSpPr>
        <p:spPr bwMode="auto">
          <a:xfrm>
            <a:off x="3449638" y="1052513"/>
            <a:ext cx="6905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空格</a:t>
            </a:r>
          </a:p>
        </p:txBody>
      </p:sp>
      <p:sp>
        <p:nvSpPr>
          <p:cNvPr id="564289" name="Text Box 65"/>
          <p:cNvSpPr txBox="1">
            <a:spLocks noChangeArrowheads="1"/>
          </p:cNvSpPr>
          <p:nvPr/>
        </p:nvSpPr>
        <p:spPr bwMode="auto">
          <a:xfrm>
            <a:off x="5386388" y="1052513"/>
            <a:ext cx="1201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回车换行</a:t>
            </a:r>
          </a:p>
        </p:txBody>
      </p:sp>
      <p:sp>
        <p:nvSpPr>
          <p:cNvPr id="564290" name="Line 66"/>
          <p:cNvSpPr>
            <a:spLocks noChangeShapeType="1"/>
          </p:cNvSpPr>
          <p:nvPr/>
        </p:nvSpPr>
        <p:spPr bwMode="auto">
          <a:xfrm>
            <a:off x="4059238" y="1406525"/>
            <a:ext cx="407987"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564291" name="Line 67"/>
          <p:cNvSpPr>
            <a:spLocks noChangeShapeType="1"/>
          </p:cNvSpPr>
          <p:nvPr/>
        </p:nvSpPr>
        <p:spPr bwMode="auto">
          <a:xfrm flipH="1">
            <a:off x="3133725" y="1406525"/>
            <a:ext cx="44450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564292" name="Line 68"/>
          <p:cNvSpPr>
            <a:spLocks noChangeShapeType="1"/>
          </p:cNvSpPr>
          <p:nvPr/>
        </p:nvSpPr>
        <p:spPr bwMode="auto">
          <a:xfrm>
            <a:off x="5983288" y="1406525"/>
            <a:ext cx="22225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564293" name="Line 69"/>
          <p:cNvSpPr>
            <a:spLocks noChangeShapeType="1"/>
          </p:cNvSpPr>
          <p:nvPr/>
        </p:nvSpPr>
        <p:spPr bwMode="auto">
          <a:xfrm>
            <a:off x="36893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94" name="Line 70"/>
          <p:cNvSpPr>
            <a:spLocks noChangeShapeType="1"/>
          </p:cNvSpPr>
          <p:nvPr/>
        </p:nvSpPr>
        <p:spPr bwMode="auto">
          <a:xfrm>
            <a:off x="36893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564295" name="Text Box 71"/>
          <p:cNvSpPr txBox="1">
            <a:spLocks noChangeArrowheads="1"/>
          </p:cNvSpPr>
          <p:nvPr/>
        </p:nvSpPr>
        <p:spPr bwMode="auto">
          <a:xfrm>
            <a:off x="3367088" y="2936875"/>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564296" name="Text Box 72"/>
          <p:cNvSpPr txBox="1">
            <a:spLocks noChangeArrowheads="1"/>
          </p:cNvSpPr>
          <p:nvPr/>
        </p:nvSpPr>
        <p:spPr bwMode="auto">
          <a:xfrm>
            <a:off x="5729288" y="17018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564297" name="Text Box 73"/>
          <p:cNvSpPr txBox="1">
            <a:spLocks noChangeArrowheads="1"/>
          </p:cNvSpPr>
          <p:nvPr/>
        </p:nvSpPr>
        <p:spPr bwMode="auto">
          <a:xfrm>
            <a:off x="4148138" y="2943225"/>
            <a:ext cx="849312" cy="396875"/>
          </a:xfrm>
          <a:prstGeom prst="rect">
            <a:avLst/>
          </a:prstGeom>
          <a:noFill/>
          <a:ln w="9525">
            <a:noFill/>
            <a:miter lim="800000"/>
            <a:headEnd/>
            <a:tailEnd/>
          </a:ln>
          <a:effectLst/>
        </p:spPr>
        <p:txBody>
          <a:bodyPr>
            <a:spAutoFit/>
          </a:bodyPr>
          <a:lstStyle/>
          <a:p>
            <a:r>
              <a:rPr kumimoji="1" lang="en-US" altLang="zh-CN" sz="2000">
                <a:solidFill>
                  <a:srgbClr val="333399"/>
                </a:solidFill>
                <a:latin typeface="Arial" charset="0"/>
                <a:ea typeface="黑体" pitchFamily="2" charset="-122"/>
              </a:rPr>
              <a:t>CRLF</a:t>
            </a:r>
          </a:p>
        </p:txBody>
      </p:sp>
      <p:sp>
        <p:nvSpPr>
          <p:cNvPr id="564298" name="Text Box 74"/>
          <p:cNvSpPr txBox="1">
            <a:spLocks noChangeArrowheads="1"/>
          </p:cNvSpPr>
          <p:nvPr/>
        </p:nvSpPr>
        <p:spPr bwMode="auto">
          <a:xfrm>
            <a:off x="4154488" y="21336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564299" name="Text Box 75"/>
          <p:cNvSpPr txBox="1">
            <a:spLocks noChangeArrowheads="1"/>
          </p:cNvSpPr>
          <p:nvPr/>
        </p:nvSpPr>
        <p:spPr bwMode="auto">
          <a:xfrm>
            <a:off x="1887538" y="3335338"/>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564355" name="Text Box 131"/>
          <p:cNvSpPr txBox="1">
            <a:spLocks noChangeArrowheads="1"/>
          </p:cNvSpPr>
          <p:nvPr/>
        </p:nvSpPr>
        <p:spPr bwMode="auto">
          <a:xfrm>
            <a:off x="250825" y="4887913"/>
            <a:ext cx="8718550" cy="946150"/>
          </a:xfrm>
          <a:prstGeom prst="rect">
            <a:avLst/>
          </a:prstGeom>
          <a:noFill/>
          <a:ln w="9525">
            <a:noFill/>
            <a:miter lim="800000"/>
            <a:headEnd/>
            <a:tailEnd/>
          </a:ln>
          <a:effectLst/>
        </p:spPr>
        <p:txBody>
          <a:bodyPr wrap="none">
            <a:spAutoFit/>
          </a:bodyPr>
          <a:lstStyle/>
          <a:p>
            <a:r>
              <a:rPr lang="zh-CN" altLang="en-US" sz="2800">
                <a:solidFill>
                  <a:srgbClr val="333399"/>
                </a:solidFill>
                <a:ea typeface="黑体" pitchFamily="2" charset="-122"/>
              </a:rPr>
              <a:t>报文由三个部分组成，即</a:t>
            </a:r>
            <a:r>
              <a:rPr lang="zh-CN" altLang="en-US" sz="2800">
                <a:solidFill>
                  <a:schemeClr val="hlink"/>
                </a:solidFill>
                <a:ea typeface="黑体" pitchFamily="2" charset="-122"/>
              </a:rPr>
              <a:t>开始行</a:t>
            </a:r>
            <a:r>
              <a:rPr lang="zh-CN" altLang="en-US" sz="2800">
                <a:solidFill>
                  <a:srgbClr val="333399"/>
                </a:solidFill>
                <a:ea typeface="黑体" pitchFamily="2" charset="-122"/>
              </a:rPr>
              <a:t>、</a:t>
            </a:r>
            <a:r>
              <a:rPr lang="zh-CN" altLang="en-US" sz="2800">
                <a:solidFill>
                  <a:schemeClr val="hlink"/>
                </a:solidFill>
                <a:ea typeface="黑体" pitchFamily="2" charset="-122"/>
              </a:rPr>
              <a:t>首部行</a:t>
            </a:r>
            <a:r>
              <a:rPr lang="zh-CN" altLang="en-US" sz="2800">
                <a:solidFill>
                  <a:srgbClr val="333399"/>
                </a:solidFill>
                <a:ea typeface="黑体" pitchFamily="2" charset="-122"/>
              </a:rPr>
              <a:t>和</a:t>
            </a:r>
            <a:r>
              <a:rPr lang="zh-CN" altLang="en-US" sz="2800">
                <a:solidFill>
                  <a:schemeClr val="hlink"/>
                </a:solidFill>
                <a:ea typeface="黑体" pitchFamily="2" charset="-122"/>
              </a:rPr>
              <a:t>实体主体</a:t>
            </a:r>
            <a:r>
              <a:rPr lang="zh-CN" altLang="en-US" sz="2800">
                <a:solidFill>
                  <a:srgbClr val="333399"/>
                </a:solidFill>
                <a:ea typeface="黑体" pitchFamily="2" charset="-122"/>
              </a:rPr>
              <a:t>。</a:t>
            </a:r>
          </a:p>
          <a:p>
            <a:r>
              <a:rPr lang="zh-CN" altLang="en-US" sz="2800">
                <a:solidFill>
                  <a:srgbClr val="333399"/>
                </a:solidFill>
                <a:ea typeface="黑体" pitchFamily="2" charset="-122"/>
              </a:rPr>
              <a:t>在请求报文中，开始行就是请求行。</a:t>
            </a:r>
          </a:p>
        </p:txBody>
      </p:sp>
      <p:grpSp>
        <p:nvGrpSpPr>
          <p:cNvPr id="564358" name="Group 134"/>
          <p:cNvGrpSpPr>
            <a:grpSpLocks/>
          </p:cNvGrpSpPr>
          <p:nvPr/>
        </p:nvGrpSpPr>
        <p:grpSpPr bwMode="auto">
          <a:xfrm>
            <a:off x="374650" y="1628775"/>
            <a:ext cx="7869238" cy="576263"/>
            <a:chOff x="236" y="1026"/>
            <a:chExt cx="4957" cy="363"/>
          </a:xfrm>
        </p:grpSpPr>
        <p:sp>
          <p:nvSpPr>
            <p:cNvPr id="564356" name="Rectangle 132"/>
            <p:cNvSpPr>
              <a:spLocks noChangeArrowheads="1"/>
            </p:cNvSpPr>
            <p:nvPr/>
          </p:nvSpPr>
          <p:spPr bwMode="auto">
            <a:xfrm>
              <a:off x="1111" y="1026"/>
              <a:ext cx="4082" cy="363"/>
            </a:xfrm>
            <a:prstGeom prst="rect">
              <a:avLst/>
            </a:prstGeom>
            <a:noFill/>
            <a:ln w="57150">
              <a:solidFill>
                <a:schemeClr val="hlink"/>
              </a:solidFill>
              <a:miter lim="800000"/>
              <a:headEnd/>
              <a:tailEnd/>
            </a:ln>
            <a:effectLst/>
          </p:spPr>
          <p:txBody>
            <a:bodyPr wrap="none" anchor="ctr"/>
            <a:lstStyle/>
            <a:p>
              <a:endParaRPr lang="zh-CN" altLang="en-US"/>
            </a:p>
          </p:txBody>
        </p:sp>
        <p:sp>
          <p:nvSpPr>
            <p:cNvPr id="564357" name="Text Box 133"/>
            <p:cNvSpPr txBox="1">
              <a:spLocks noChangeArrowheads="1"/>
            </p:cNvSpPr>
            <p:nvPr/>
          </p:nvSpPr>
          <p:spPr bwMode="auto">
            <a:xfrm>
              <a:off x="236" y="1027"/>
              <a:ext cx="788" cy="327"/>
            </a:xfrm>
            <a:prstGeom prst="rect">
              <a:avLst/>
            </a:prstGeom>
            <a:noFill/>
            <a:ln w="9525">
              <a:noFill/>
              <a:miter lim="800000"/>
              <a:headEnd/>
              <a:tailEnd/>
            </a:ln>
            <a:effectLst/>
          </p:spPr>
          <p:txBody>
            <a:bodyPr wrap="none">
              <a:spAutoFit/>
            </a:bodyPr>
            <a:lstStyle/>
            <a:p>
              <a:r>
                <a:rPr lang="zh-CN" altLang="en-US" sz="2800">
                  <a:solidFill>
                    <a:srgbClr val="333399"/>
                  </a:solidFill>
                  <a:ea typeface="黑体" pitchFamily="2" charset="-122"/>
                </a:rPr>
                <a:t>开始行</a:t>
              </a:r>
            </a:p>
          </p:txBody>
        </p:sp>
      </p:grpSp>
      <p:sp>
        <p:nvSpPr>
          <p:cNvPr id="60" name="灯片编号占位符 59"/>
          <p:cNvSpPr>
            <a:spLocks noGrp="1"/>
          </p:cNvSpPr>
          <p:nvPr>
            <p:ph type="sldNum" sz="quarter" idx="12"/>
          </p:nvPr>
        </p:nvSpPr>
        <p:spPr/>
        <p:txBody>
          <a:bodyPr/>
          <a:lstStyle/>
          <a:p>
            <a:fld id="{33658E32-E280-4F3B-B91F-4FFDC8F9B0E3}" type="slidenum">
              <a:rPr lang="en-US" altLang="zh-CN" smtClean="0"/>
              <a:pPr/>
              <a:t>79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repeatCount="3000" fill="hold" nodeType="afterEffect">
                                  <p:stCondLst>
                                    <p:cond delay="0"/>
                                  </p:stCondLst>
                                  <p:childTnLst>
                                    <p:set>
                                      <p:cBhvr>
                                        <p:cTn id="6" dur="1" fill="hold">
                                          <p:stCondLst>
                                            <p:cond delay="0"/>
                                          </p:stCondLst>
                                        </p:cTn>
                                        <p:tgtEl>
                                          <p:spTgt spid="564358"/>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5643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8" name="Rectangle 4"/>
          <p:cNvSpPr>
            <a:spLocks noChangeArrowheads="1"/>
          </p:cNvSpPr>
          <p:nvPr/>
        </p:nvSpPr>
        <p:spPr bwMode="auto">
          <a:xfrm>
            <a:off x="1501775" y="4178300"/>
            <a:ext cx="7146925" cy="763588"/>
          </a:xfrm>
          <a:prstGeom prst="rect">
            <a:avLst/>
          </a:prstGeom>
          <a:solidFill>
            <a:srgbClr val="FFFFCC"/>
          </a:solidFill>
          <a:ln w="28575">
            <a:solidFill>
              <a:srgbClr val="333399"/>
            </a:solidFill>
            <a:miter lim="800000"/>
            <a:headEnd/>
            <a:tailEnd/>
          </a:ln>
          <a:effectLst/>
        </p:spPr>
        <p:txBody>
          <a:bodyPr wrap="none" anchor="ctr"/>
          <a:lstStyle/>
          <a:p>
            <a:endParaRPr lang="zh-CN" altLang="en-US"/>
          </a:p>
        </p:txBody>
      </p:sp>
      <p:sp>
        <p:nvSpPr>
          <p:cNvPr id="574466" name="Rectangle 2"/>
          <p:cNvSpPr>
            <a:spLocks noGrp="1" noChangeArrowheads="1"/>
          </p:cNvSpPr>
          <p:nvPr>
            <p:ph type="title"/>
          </p:nvPr>
        </p:nvSpPr>
        <p:spPr/>
        <p:txBody>
          <a:bodyPr/>
          <a:lstStyle/>
          <a:p>
            <a:pPr algn="ctr"/>
            <a:r>
              <a:rPr lang="en-US" altLang="zh-CN"/>
              <a:t>6.1.2   </a:t>
            </a:r>
            <a:r>
              <a:rPr lang="zh-CN" altLang="en-US"/>
              <a:t>因特网的域名结构</a:t>
            </a:r>
          </a:p>
        </p:txBody>
      </p:sp>
      <p:sp>
        <p:nvSpPr>
          <p:cNvPr id="574467" name="Rectangle 3"/>
          <p:cNvSpPr>
            <a:spLocks noGrp="1" noChangeArrowheads="1"/>
          </p:cNvSpPr>
          <p:nvPr>
            <p:ph type="body" idx="1"/>
          </p:nvPr>
        </p:nvSpPr>
        <p:spPr>
          <a:xfrm>
            <a:off x="1042988" y="1835150"/>
            <a:ext cx="7772400" cy="4114800"/>
          </a:xfrm>
        </p:spPr>
        <p:txBody>
          <a:bodyPr/>
          <a:lstStyle/>
          <a:p>
            <a:pPr>
              <a:lnSpc>
                <a:spcPct val="90000"/>
              </a:lnSpc>
            </a:pPr>
            <a:r>
              <a:rPr lang="zh-CN" altLang="en-US" sz="2800"/>
              <a:t>因特网采用了层次树状结构的命名方法。</a:t>
            </a:r>
          </a:p>
          <a:p>
            <a:pPr>
              <a:lnSpc>
                <a:spcPct val="90000"/>
              </a:lnSpc>
            </a:pPr>
            <a:r>
              <a:rPr lang="zh-CN" altLang="en-US" sz="2800"/>
              <a:t>任何一个连接在因特网上的主机或路由器，都有一个</a:t>
            </a:r>
            <a:r>
              <a:rPr lang="zh-CN" altLang="en-US" sz="2800">
                <a:solidFill>
                  <a:schemeClr val="hlink"/>
                </a:solidFill>
              </a:rPr>
              <a:t>唯一</a:t>
            </a:r>
            <a:r>
              <a:rPr lang="zh-CN" altLang="en-US" sz="2800"/>
              <a:t>的层次结构的名字，即</a:t>
            </a:r>
            <a:r>
              <a:rPr lang="zh-CN" altLang="en-US" sz="2800">
                <a:solidFill>
                  <a:schemeClr val="hlink"/>
                </a:solidFill>
              </a:rPr>
              <a:t>域名</a:t>
            </a:r>
            <a:r>
              <a:rPr lang="zh-CN" altLang="en-US" sz="2800"/>
              <a:t>。</a:t>
            </a:r>
          </a:p>
          <a:p>
            <a:pPr>
              <a:lnSpc>
                <a:spcPct val="90000"/>
              </a:lnSpc>
            </a:pPr>
            <a:r>
              <a:rPr lang="zh-CN" altLang="en-US" sz="2800"/>
              <a:t>域名的结构由标号序列组成，各标号之间用</a:t>
            </a:r>
            <a:r>
              <a:rPr lang="zh-CN" altLang="en-US" sz="2800">
                <a:solidFill>
                  <a:schemeClr val="hlink"/>
                </a:solidFill>
              </a:rPr>
              <a:t>点</a:t>
            </a:r>
            <a:r>
              <a:rPr lang="zh-CN" altLang="en-US" sz="2800"/>
              <a:t>隔开：</a:t>
            </a:r>
          </a:p>
          <a:p>
            <a:pPr>
              <a:lnSpc>
                <a:spcPct val="90000"/>
              </a:lnSpc>
              <a:spcBef>
                <a:spcPct val="60000"/>
              </a:spcBef>
              <a:spcAft>
                <a:spcPct val="60000"/>
              </a:spcAft>
              <a:buFont typeface="Wingdings" pitchFamily="2" charset="2"/>
              <a:buNone/>
            </a:pPr>
            <a:r>
              <a:rPr lang="zh-CN" altLang="en-US" sz="2800"/>
              <a:t>              </a:t>
            </a:r>
            <a:r>
              <a:rPr lang="en-US" altLang="zh-CN" sz="2800"/>
              <a:t>… </a:t>
            </a:r>
            <a:r>
              <a:rPr lang="en-US" altLang="zh-CN" sz="3600" b="1"/>
              <a:t>.</a:t>
            </a:r>
            <a:r>
              <a:rPr lang="en-US" altLang="zh-CN" sz="2800" b="1"/>
              <a:t> </a:t>
            </a:r>
            <a:r>
              <a:rPr lang="zh-CN" altLang="en-US" sz="2800"/>
              <a:t>三级域名 </a:t>
            </a:r>
            <a:r>
              <a:rPr lang="en-US" altLang="zh-CN" sz="3600" b="1"/>
              <a:t>.</a:t>
            </a:r>
            <a:r>
              <a:rPr lang="en-US" altLang="zh-CN" sz="2800" b="1"/>
              <a:t> </a:t>
            </a:r>
            <a:r>
              <a:rPr lang="zh-CN" altLang="en-US" sz="2800"/>
              <a:t>二级域名 </a:t>
            </a:r>
            <a:r>
              <a:rPr lang="en-US" altLang="zh-CN" sz="3600" b="1"/>
              <a:t>.</a:t>
            </a:r>
            <a:r>
              <a:rPr lang="en-US" altLang="zh-CN" sz="2800" b="1"/>
              <a:t> </a:t>
            </a:r>
            <a:r>
              <a:rPr lang="zh-CN" altLang="en-US" sz="2800"/>
              <a:t>顶级域名</a:t>
            </a:r>
          </a:p>
          <a:p>
            <a:pPr>
              <a:lnSpc>
                <a:spcPct val="90000"/>
              </a:lnSpc>
            </a:pPr>
            <a:r>
              <a:rPr lang="zh-CN" altLang="en-US" sz="2800"/>
              <a:t>各标号分别代表不同级别的域名。  </a:t>
            </a:r>
          </a:p>
        </p:txBody>
      </p:sp>
      <p:sp>
        <p:nvSpPr>
          <p:cNvPr id="7" name="灯片编号占位符 6"/>
          <p:cNvSpPr>
            <a:spLocks noGrp="1"/>
          </p:cNvSpPr>
          <p:nvPr>
            <p:ph type="sldNum" sz="quarter" idx="12"/>
          </p:nvPr>
        </p:nvSpPr>
        <p:spPr/>
        <p:txBody>
          <a:bodyPr/>
          <a:lstStyle/>
          <a:p>
            <a:fld id="{33658E32-E280-4F3B-B91F-4FFDC8F9B0E3}" type="slidenum">
              <a:rPr lang="en-US" altLang="zh-CN" smtClean="0"/>
              <a:pPr/>
              <a:t>8</a:t>
            </a:fld>
            <a:endParaRPr lang="en-US" altLang="zh-C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3314" name="Rectangle 2"/>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3315" name="Rectangle 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3316" name="Rectangle 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3317" name="Rectangle 5"/>
          <p:cNvSpPr>
            <a:spLocks noGrp="1" noChangeArrowheads="1"/>
          </p:cNvSpPr>
          <p:nvPr>
            <p:ph type="title"/>
          </p:nvPr>
        </p:nvSpPr>
        <p:spPr>
          <a:xfrm>
            <a:off x="1042988" y="188913"/>
            <a:ext cx="7793037" cy="839787"/>
          </a:xfrm>
        </p:spPr>
        <p:txBody>
          <a:bodyPr/>
          <a:lstStyle/>
          <a:p>
            <a:pPr algn="ctr"/>
            <a:r>
              <a:rPr lang="en-US" altLang="zh-CN" sz="4000"/>
              <a:t>HTTP </a:t>
            </a:r>
            <a:r>
              <a:rPr lang="zh-CN" altLang="en-US" sz="4000"/>
              <a:t>的报文结构（请求报文） </a:t>
            </a:r>
          </a:p>
        </p:txBody>
      </p:sp>
      <p:sp>
        <p:nvSpPr>
          <p:cNvPr id="653318" name="Rectangle 6"/>
          <p:cNvSpPr>
            <a:spLocks noChangeArrowheads="1"/>
          </p:cNvSpPr>
          <p:nvPr/>
        </p:nvSpPr>
        <p:spPr bwMode="auto">
          <a:xfrm>
            <a:off x="4133850" y="2944813"/>
            <a:ext cx="887413" cy="388937"/>
          </a:xfrm>
          <a:prstGeom prst="rect">
            <a:avLst/>
          </a:prstGeom>
          <a:solidFill>
            <a:srgbClr val="CCECFF"/>
          </a:solidFill>
          <a:ln w="9525">
            <a:noFill/>
            <a:miter lim="800000"/>
            <a:headEnd/>
            <a:tailEnd/>
          </a:ln>
          <a:effectLst/>
        </p:spPr>
        <p:txBody>
          <a:bodyPr wrap="none" anchor="ctr"/>
          <a:lstStyle/>
          <a:p>
            <a:endParaRPr lang="zh-CN" altLang="en-US"/>
          </a:p>
        </p:txBody>
      </p:sp>
      <p:sp>
        <p:nvSpPr>
          <p:cNvPr id="653319" name="Rectangle 7"/>
          <p:cNvSpPr>
            <a:spLocks noChangeArrowheads="1"/>
          </p:cNvSpPr>
          <p:nvPr/>
        </p:nvSpPr>
        <p:spPr bwMode="auto">
          <a:xfrm>
            <a:off x="1890713" y="3362325"/>
            <a:ext cx="909637" cy="387350"/>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0" name="Rectangle 8"/>
          <p:cNvSpPr>
            <a:spLocks noChangeArrowheads="1"/>
          </p:cNvSpPr>
          <p:nvPr/>
        </p:nvSpPr>
        <p:spPr bwMode="auto">
          <a:xfrm>
            <a:off x="4133850" y="2128838"/>
            <a:ext cx="887413"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1" name="Rectangle 9"/>
          <p:cNvSpPr>
            <a:spLocks noChangeArrowheads="1"/>
          </p:cNvSpPr>
          <p:nvPr/>
        </p:nvSpPr>
        <p:spPr bwMode="auto">
          <a:xfrm>
            <a:off x="3578225" y="2944813"/>
            <a:ext cx="120650"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2" name="Rectangle 10"/>
          <p:cNvSpPr>
            <a:spLocks noChangeArrowheads="1"/>
          </p:cNvSpPr>
          <p:nvPr/>
        </p:nvSpPr>
        <p:spPr bwMode="auto">
          <a:xfrm>
            <a:off x="3578225" y="2128838"/>
            <a:ext cx="111125"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3" name="Line 11"/>
          <p:cNvSpPr>
            <a:spLocks noChangeShapeType="1"/>
          </p:cNvSpPr>
          <p:nvPr/>
        </p:nvSpPr>
        <p:spPr bwMode="auto">
          <a:xfrm>
            <a:off x="3440113"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24" name="Line 12"/>
          <p:cNvSpPr>
            <a:spLocks noChangeShapeType="1"/>
          </p:cNvSpPr>
          <p:nvPr/>
        </p:nvSpPr>
        <p:spPr bwMode="auto">
          <a:xfrm>
            <a:off x="41338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25" name="Line 13"/>
          <p:cNvSpPr>
            <a:spLocks noChangeShapeType="1"/>
          </p:cNvSpPr>
          <p:nvPr/>
        </p:nvSpPr>
        <p:spPr bwMode="auto">
          <a:xfrm>
            <a:off x="3578225"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26" name="Rectangle 14"/>
          <p:cNvSpPr>
            <a:spLocks noChangeArrowheads="1"/>
          </p:cNvSpPr>
          <p:nvPr/>
        </p:nvSpPr>
        <p:spPr bwMode="auto">
          <a:xfrm>
            <a:off x="5770563" y="1722438"/>
            <a:ext cx="915987"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7" name="Rectangle 15"/>
          <p:cNvSpPr>
            <a:spLocks noChangeArrowheads="1"/>
          </p:cNvSpPr>
          <p:nvPr/>
        </p:nvSpPr>
        <p:spPr bwMode="auto">
          <a:xfrm>
            <a:off x="4438650"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8" name="Rectangle 16"/>
          <p:cNvSpPr>
            <a:spLocks noChangeArrowheads="1"/>
          </p:cNvSpPr>
          <p:nvPr/>
        </p:nvSpPr>
        <p:spPr bwMode="auto">
          <a:xfrm>
            <a:off x="3106738"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3329" name="Text Box 17"/>
          <p:cNvSpPr txBox="1">
            <a:spLocks noChangeArrowheads="1"/>
          </p:cNvSpPr>
          <p:nvPr/>
        </p:nvSpPr>
        <p:spPr bwMode="auto">
          <a:xfrm>
            <a:off x="2055813" y="1701800"/>
            <a:ext cx="90328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方   法</a:t>
            </a:r>
          </a:p>
        </p:txBody>
      </p:sp>
      <p:sp>
        <p:nvSpPr>
          <p:cNvPr id="653330" name="Line 18"/>
          <p:cNvSpPr>
            <a:spLocks noChangeShapeType="1"/>
          </p:cNvSpPr>
          <p:nvPr/>
        </p:nvSpPr>
        <p:spPr bwMode="auto">
          <a:xfrm>
            <a:off x="3106738"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31" name="Line 19"/>
          <p:cNvSpPr>
            <a:spLocks noChangeShapeType="1"/>
          </p:cNvSpPr>
          <p:nvPr/>
        </p:nvSpPr>
        <p:spPr bwMode="auto">
          <a:xfrm>
            <a:off x="32178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32" name="Line 20"/>
          <p:cNvSpPr>
            <a:spLocks noChangeShapeType="1"/>
          </p:cNvSpPr>
          <p:nvPr/>
        </p:nvSpPr>
        <p:spPr bwMode="auto">
          <a:xfrm>
            <a:off x="4438650"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33" name="Line 21"/>
          <p:cNvSpPr>
            <a:spLocks noChangeShapeType="1"/>
          </p:cNvSpPr>
          <p:nvPr/>
        </p:nvSpPr>
        <p:spPr bwMode="auto">
          <a:xfrm>
            <a:off x="4549775"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34" name="Line 22"/>
          <p:cNvSpPr>
            <a:spLocks noChangeShapeType="1"/>
          </p:cNvSpPr>
          <p:nvPr/>
        </p:nvSpPr>
        <p:spPr bwMode="auto">
          <a:xfrm>
            <a:off x="57705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35" name="Text Box 23"/>
          <p:cNvSpPr txBox="1">
            <a:spLocks noChangeArrowheads="1"/>
          </p:cNvSpPr>
          <p:nvPr/>
        </p:nvSpPr>
        <p:spPr bwMode="auto">
          <a:xfrm>
            <a:off x="3430588" y="1701800"/>
            <a:ext cx="6937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URL</a:t>
            </a:r>
          </a:p>
        </p:txBody>
      </p:sp>
      <p:sp>
        <p:nvSpPr>
          <p:cNvPr id="653336" name="Text Box 24"/>
          <p:cNvSpPr txBox="1">
            <a:spLocks noChangeArrowheads="1"/>
          </p:cNvSpPr>
          <p:nvPr/>
        </p:nvSpPr>
        <p:spPr bwMode="auto">
          <a:xfrm>
            <a:off x="4676775" y="1701800"/>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版   本</a:t>
            </a:r>
          </a:p>
        </p:txBody>
      </p:sp>
      <p:sp>
        <p:nvSpPr>
          <p:cNvPr id="653337" name="Text Box 25"/>
          <p:cNvSpPr txBox="1">
            <a:spLocks noChangeArrowheads="1"/>
          </p:cNvSpPr>
          <p:nvPr/>
        </p:nvSpPr>
        <p:spPr bwMode="auto">
          <a:xfrm>
            <a:off x="1892300" y="2114550"/>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3338" name="Line 26"/>
          <p:cNvSpPr>
            <a:spLocks noChangeShapeType="1"/>
          </p:cNvSpPr>
          <p:nvPr/>
        </p:nvSpPr>
        <p:spPr bwMode="auto">
          <a:xfrm>
            <a:off x="3440113"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39" name="Line 27"/>
          <p:cNvSpPr>
            <a:spLocks noChangeShapeType="1"/>
          </p:cNvSpPr>
          <p:nvPr/>
        </p:nvSpPr>
        <p:spPr bwMode="auto">
          <a:xfrm>
            <a:off x="41338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40" name="Text Box 28"/>
          <p:cNvSpPr txBox="1">
            <a:spLocks noChangeArrowheads="1"/>
          </p:cNvSpPr>
          <p:nvPr/>
        </p:nvSpPr>
        <p:spPr bwMode="auto">
          <a:xfrm>
            <a:off x="5251450" y="2530475"/>
            <a:ext cx="947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首部行</a:t>
            </a:r>
          </a:p>
        </p:txBody>
      </p:sp>
      <p:sp>
        <p:nvSpPr>
          <p:cNvPr id="653341" name="Line 29"/>
          <p:cNvSpPr>
            <a:spLocks noChangeShapeType="1"/>
          </p:cNvSpPr>
          <p:nvPr/>
        </p:nvSpPr>
        <p:spPr bwMode="auto">
          <a:xfrm>
            <a:off x="3578225"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42" name="Text Box 30"/>
          <p:cNvSpPr txBox="1">
            <a:spLocks noChangeArrowheads="1"/>
          </p:cNvSpPr>
          <p:nvPr/>
        </p:nvSpPr>
        <p:spPr bwMode="auto">
          <a:xfrm>
            <a:off x="3367088" y="2116138"/>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3343" name="Text Box 31"/>
          <p:cNvSpPr txBox="1">
            <a:spLocks noChangeArrowheads="1"/>
          </p:cNvSpPr>
          <p:nvPr/>
        </p:nvSpPr>
        <p:spPr bwMode="auto">
          <a:xfrm>
            <a:off x="3700463" y="2122488"/>
            <a:ext cx="43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3344" name="Text Box 32"/>
          <p:cNvSpPr txBox="1">
            <a:spLocks noChangeArrowheads="1"/>
          </p:cNvSpPr>
          <p:nvPr/>
        </p:nvSpPr>
        <p:spPr bwMode="auto">
          <a:xfrm>
            <a:off x="1887538" y="2922588"/>
            <a:ext cx="1455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3345" name="Text Box 33"/>
          <p:cNvSpPr txBox="1">
            <a:spLocks noChangeArrowheads="1"/>
          </p:cNvSpPr>
          <p:nvPr/>
        </p:nvSpPr>
        <p:spPr bwMode="auto">
          <a:xfrm>
            <a:off x="3724275" y="2935288"/>
            <a:ext cx="439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3346" name="Text Box 34"/>
          <p:cNvSpPr txBox="1">
            <a:spLocks noChangeArrowheads="1"/>
          </p:cNvSpPr>
          <p:nvPr/>
        </p:nvSpPr>
        <p:spPr bwMode="auto">
          <a:xfrm>
            <a:off x="3328988" y="3554413"/>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3347" name="Text Box 35"/>
          <p:cNvSpPr txBox="1">
            <a:spLocks noChangeArrowheads="1"/>
          </p:cNvSpPr>
          <p:nvPr/>
        </p:nvSpPr>
        <p:spPr bwMode="auto">
          <a:xfrm rot="-5400000">
            <a:off x="2634457" y="2559844"/>
            <a:ext cx="43973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3348" name="AutoShape 36"/>
          <p:cNvSpPr>
            <a:spLocks/>
          </p:cNvSpPr>
          <p:nvPr/>
        </p:nvSpPr>
        <p:spPr bwMode="auto">
          <a:xfrm>
            <a:off x="5091113" y="2171700"/>
            <a:ext cx="222250" cy="1171575"/>
          </a:xfrm>
          <a:prstGeom prst="rightBrace">
            <a:avLst>
              <a:gd name="adj1" fmla="val 43929"/>
              <a:gd name="adj2" fmla="val 50000"/>
            </a:avLst>
          </a:prstGeom>
          <a:noFill/>
          <a:ln w="19050">
            <a:solidFill>
              <a:srgbClr val="333399"/>
            </a:solidFill>
            <a:round/>
            <a:headEnd/>
            <a:tailEnd/>
          </a:ln>
          <a:effectLst/>
        </p:spPr>
        <p:txBody>
          <a:bodyPr wrap="none" anchor="ctr"/>
          <a:lstStyle/>
          <a:p>
            <a:endParaRPr lang="zh-CN" altLang="en-US"/>
          </a:p>
        </p:txBody>
      </p:sp>
      <p:sp>
        <p:nvSpPr>
          <p:cNvPr id="653349" name="Rectangle 3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653350" name="Text Box 38"/>
          <p:cNvSpPr txBox="1">
            <a:spLocks noChangeArrowheads="1"/>
          </p:cNvSpPr>
          <p:nvPr/>
        </p:nvSpPr>
        <p:spPr bwMode="auto">
          <a:xfrm>
            <a:off x="3478213" y="3843338"/>
            <a:ext cx="1708150" cy="70326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ea typeface="黑体" pitchFamily="2" charset="-122"/>
              </a:rPr>
              <a:t>实体主体</a:t>
            </a:r>
          </a:p>
          <a:p>
            <a:pPr algn="ctr"/>
            <a:r>
              <a:rPr kumimoji="1" lang="zh-CN" altLang="en-US" sz="2000">
                <a:solidFill>
                  <a:srgbClr val="333399"/>
                </a:solidFill>
                <a:latin typeface="Arial" charset="0"/>
                <a:ea typeface="黑体" pitchFamily="2" charset="-122"/>
              </a:rPr>
              <a:t>（通常不用）</a:t>
            </a:r>
          </a:p>
        </p:txBody>
      </p:sp>
      <p:sp>
        <p:nvSpPr>
          <p:cNvPr id="653351" name="Text Box 39"/>
          <p:cNvSpPr txBox="1">
            <a:spLocks noChangeArrowheads="1"/>
          </p:cNvSpPr>
          <p:nvPr/>
        </p:nvSpPr>
        <p:spPr bwMode="auto">
          <a:xfrm>
            <a:off x="6650038" y="1701800"/>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请求行</a:t>
            </a:r>
          </a:p>
        </p:txBody>
      </p:sp>
      <p:sp>
        <p:nvSpPr>
          <p:cNvPr id="653352" name="Line 40"/>
          <p:cNvSpPr>
            <a:spLocks noChangeShapeType="1"/>
          </p:cNvSpPr>
          <p:nvPr/>
        </p:nvSpPr>
        <p:spPr bwMode="auto">
          <a:xfrm>
            <a:off x="18843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3353" name="Line 41"/>
          <p:cNvSpPr>
            <a:spLocks noChangeShapeType="1"/>
          </p:cNvSpPr>
          <p:nvPr/>
        </p:nvSpPr>
        <p:spPr bwMode="auto">
          <a:xfrm>
            <a:off x="1884363"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54" name="Line 42"/>
          <p:cNvSpPr>
            <a:spLocks noChangeShapeType="1"/>
          </p:cNvSpPr>
          <p:nvPr/>
        </p:nvSpPr>
        <p:spPr bwMode="auto">
          <a:xfrm>
            <a:off x="2800350"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3355" name="Line 43"/>
          <p:cNvSpPr>
            <a:spLocks noChangeShapeType="1"/>
          </p:cNvSpPr>
          <p:nvPr/>
        </p:nvSpPr>
        <p:spPr bwMode="auto">
          <a:xfrm>
            <a:off x="50212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3356" name="Text Box 44"/>
          <p:cNvSpPr txBox="1">
            <a:spLocks noChangeArrowheads="1"/>
          </p:cNvSpPr>
          <p:nvPr/>
        </p:nvSpPr>
        <p:spPr bwMode="auto">
          <a:xfrm>
            <a:off x="3449638" y="1052513"/>
            <a:ext cx="6905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空格</a:t>
            </a:r>
          </a:p>
        </p:txBody>
      </p:sp>
      <p:sp>
        <p:nvSpPr>
          <p:cNvPr id="653357" name="Text Box 45"/>
          <p:cNvSpPr txBox="1">
            <a:spLocks noChangeArrowheads="1"/>
          </p:cNvSpPr>
          <p:nvPr/>
        </p:nvSpPr>
        <p:spPr bwMode="auto">
          <a:xfrm>
            <a:off x="5386388" y="1052513"/>
            <a:ext cx="1201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回车换行</a:t>
            </a:r>
          </a:p>
        </p:txBody>
      </p:sp>
      <p:sp>
        <p:nvSpPr>
          <p:cNvPr id="653358" name="Line 46"/>
          <p:cNvSpPr>
            <a:spLocks noChangeShapeType="1"/>
          </p:cNvSpPr>
          <p:nvPr/>
        </p:nvSpPr>
        <p:spPr bwMode="auto">
          <a:xfrm>
            <a:off x="4059238" y="1406525"/>
            <a:ext cx="407987"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3359" name="Line 47"/>
          <p:cNvSpPr>
            <a:spLocks noChangeShapeType="1"/>
          </p:cNvSpPr>
          <p:nvPr/>
        </p:nvSpPr>
        <p:spPr bwMode="auto">
          <a:xfrm flipH="1">
            <a:off x="3133725" y="1406525"/>
            <a:ext cx="44450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3360" name="Line 48"/>
          <p:cNvSpPr>
            <a:spLocks noChangeShapeType="1"/>
          </p:cNvSpPr>
          <p:nvPr/>
        </p:nvSpPr>
        <p:spPr bwMode="auto">
          <a:xfrm>
            <a:off x="5983288" y="1406525"/>
            <a:ext cx="22225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3361" name="Line 49"/>
          <p:cNvSpPr>
            <a:spLocks noChangeShapeType="1"/>
          </p:cNvSpPr>
          <p:nvPr/>
        </p:nvSpPr>
        <p:spPr bwMode="auto">
          <a:xfrm>
            <a:off x="36893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62" name="Line 50"/>
          <p:cNvSpPr>
            <a:spLocks noChangeShapeType="1"/>
          </p:cNvSpPr>
          <p:nvPr/>
        </p:nvSpPr>
        <p:spPr bwMode="auto">
          <a:xfrm>
            <a:off x="36893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3363" name="Text Box 51"/>
          <p:cNvSpPr txBox="1">
            <a:spLocks noChangeArrowheads="1"/>
          </p:cNvSpPr>
          <p:nvPr/>
        </p:nvSpPr>
        <p:spPr bwMode="auto">
          <a:xfrm>
            <a:off x="3367088" y="2936875"/>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3364" name="Text Box 52"/>
          <p:cNvSpPr txBox="1">
            <a:spLocks noChangeArrowheads="1"/>
          </p:cNvSpPr>
          <p:nvPr/>
        </p:nvSpPr>
        <p:spPr bwMode="auto">
          <a:xfrm>
            <a:off x="5729288" y="17018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3365" name="Text Box 53"/>
          <p:cNvSpPr txBox="1">
            <a:spLocks noChangeArrowheads="1"/>
          </p:cNvSpPr>
          <p:nvPr/>
        </p:nvSpPr>
        <p:spPr bwMode="auto">
          <a:xfrm>
            <a:off x="4148138" y="2943225"/>
            <a:ext cx="849312" cy="396875"/>
          </a:xfrm>
          <a:prstGeom prst="rect">
            <a:avLst/>
          </a:prstGeom>
          <a:noFill/>
          <a:ln w="9525">
            <a:noFill/>
            <a:miter lim="800000"/>
            <a:headEnd/>
            <a:tailEnd/>
          </a:ln>
          <a:effectLst/>
        </p:spPr>
        <p:txBody>
          <a:bodyPr>
            <a:spAutoFit/>
          </a:bodyPr>
          <a:lstStyle/>
          <a:p>
            <a:r>
              <a:rPr kumimoji="1" lang="en-US" altLang="zh-CN" sz="2000">
                <a:solidFill>
                  <a:srgbClr val="333399"/>
                </a:solidFill>
                <a:latin typeface="Arial" charset="0"/>
                <a:ea typeface="黑体" pitchFamily="2" charset="-122"/>
              </a:rPr>
              <a:t>CRLF</a:t>
            </a:r>
          </a:p>
        </p:txBody>
      </p:sp>
      <p:sp>
        <p:nvSpPr>
          <p:cNvPr id="653366" name="Text Box 54"/>
          <p:cNvSpPr txBox="1">
            <a:spLocks noChangeArrowheads="1"/>
          </p:cNvSpPr>
          <p:nvPr/>
        </p:nvSpPr>
        <p:spPr bwMode="auto">
          <a:xfrm>
            <a:off x="4154488" y="21336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3367" name="Text Box 55"/>
          <p:cNvSpPr txBox="1">
            <a:spLocks noChangeArrowheads="1"/>
          </p:cNvSpPr>
          <p:nvPr/>
        </p:nvSpPr>
        <p:spPr bwMode="auto">
          <a:xfrm>
            <a:off x="1887538" y="3335338"/>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3368" name="Text Box 56"/>
          <p:cNvSpPr txBox="1">
            <a:spLocks noChangeArrowheads="1"/>
          </p:cNvSpPr>
          <p:nvPr/>
        </p:nvSpPr>
        <p:spPr bwMode="auto">
          <a:xfrm>
            <a:off x="250825" y="4797425"/>
            <a:ext cx="8642350" cy="1800225"/>
          </a:xfrm>
          <a:prstGeom prst="rect">
            <a:avLst/>
          </a:prstGeom>
          <a:noFill/>
          <a:ln w="9525">
            <a:noFill/>
            <a:miter lim="800000"/>
            <a:headEnd/>
            <a:tailEnd/>
          </a:ln>
          <a:effectLst/>
        </p:spPr>
        <p:txBody>
          <a:bodyPr>
            <a:spAutoFit/>
          </a:bodyPr>
          <a:lstStyle/>
          <a:p>
            <a:r>
              <a:rPr lang="en-US" altLang="zh-CN" sz="2800">
                <a:solidFill>
                  <a:srgbClr val="333399"/>
                </a:solidFill>
                <a:latin typeface="Arial"/>
                <a:ea typeface="黑体" pitchFamily="2" charset="-122"/>
              </a:rPr>
              <a:t>“</a:t>
            </a:r>
            <a:r>
              <a:rPr lang="zh-CN" altLang="en-US" sz="2800">
                <a:solidFill>
                  <a:schemeClr val="hlink"/>
                </a:solidFill>
                <a:latin typeface="黑体" pitchFamily="2" charset="-122"/>
                <a:ea typeface="黑体" pitchFamily="2" charset="-122"/>
              </a:rPr>
              <a:t>方法</a:t>
            </a:r>
            <a:r>
              <a:rPr lang="zh-CN" altLang="en-US" sz="2800">
                <a:solidFill>
                  <a:srgbClr val="333399"/>
                </a:solidFill>
                <a:latin typeface="Arial"/>
                <a:ea typeface="黑体" pitchFamily="2" charset="-122"/>
              </a:rPr>
              <a:t>”</a:t>
            </a:r>
            <a:r>
              <a:rPr lang="zh-CN" altLang="en-US" sz="2800">
                <a:solidFill>
                  <a:srgbClr val="333399"/>
                </a:solidFill>
                <a:latin typeface="黑体" pitchFamily="2" charset="-122"/>
                <a:ea typeface="黑体" pitchFamily="2" charset="-122"/>
              </a:rPr>
              <a:t>是面向对象技术中使用的专门名词。所谓</a:t>
            </a:r>
            <a:r>
              <a:rPr lang="zh-CN" altLang="en-US" sz="2800">
                <a:solidFill>
                  <a:srgbClr val="333399"/>
                </a:solidFill>
                <a:latin typeface="Arial"/>
                <a:ea typeface="黑体" pitchFamily="2" charset="-122"/>
              </a:rPr>
              <a:t>“</a:t>
            </a:r>
            <a:r>
              <a:rPr lang="zh-CN" altLang="en-US" sz="2800">
                <a:solidFill>
                  <a:srgbClr val="333399"/>
                </a:solidFill>
                <a:latin typeface="黑体" pitchFamily="2" charset="-122"/>
                <a:ea typeface="黑体" pitchFamily="2" charset="-122"/>
              </a:rPr>
              <a:t>方法</a:t>
            </a:r>
            <a:r>
              <a:rPr lang="zh-CN" altLang="en-US" sz="2800">
                <a:solidFill>
                  <a:srgbClr val="333399"/>
                </a:solidFill>
                <a:latin typeface="Arial"/>
                <a:ea typeface="黑体" pitchFamily="2" charset="-122"/>
              </a:rPr>
              <a:t>”</a:t>
            </a:r>
            <a:r>
              <a:rPr lang="zh-CN" altLang="en-US" sz="2800">
                <a:solidFill>
                  <a:srgbClr val="333399"/>
                </a:solidFill>
                <a:latin typeface="黑体" pitchFamily="2" charset="-122"/>
                <a:ea typeface="黑体" pitchFamily="2" charset="-122"/>
              </a:rPr>
              <a:t>就是</a:t>
            </a:r>
            <a:r>
              <a:rPr lang="zh-CN" altLang="en-US" sz="2800">
                <a:solidFill>
                  <a:schemeClr val="hlink"/>
                </a:solidFill>
                <a:latin typeface="黑体" pitchFamily="2" charset="-122"/>
                <a:ea typeface="黑体" pitchFamily="2" charset="-122"/>
              </a:rPr>
              <a:t>对所请求的对象进行的操作</a:t>
            </a:r>
            <a:r>
              <a:rPr lang="zh-CN" altLang="en-US" sz="2800">
                <a:solidFill>
                  <a:srgbClr val="333399"/>
                </a:solidFill>
                <a:latin typeface="黑体" pitchFamily="2" charset="-122"/>
                <a:ea typeface="黑体" pitchFamily="2" charset="-122"/>
              </a:rPr>
              <a:t>，因此这些方法实际上也就是一些</a:t>
            </a:r>
            <a:r>
              <a:rPr lang="zh-CN" altLang="en-US" sz="2800">
                <a:solidFill>
                  <a:schemeClr val="hlink"/>
                </a:solidFill>
                <a:latin typeface="黑体" pitchFamily="2" charset="-122"/>
                <a:ea typeface="黑体" pitchFamily="2" charset="-122"/>
              </a:rPr>
              <a:t>命令</a:t>
            </a:r>
            <a:r>
              <a:rPr lang="zh-CN" altLang="en-US" sz="2800">
                <a:solidFill>
                  <a:srgbClr val="333399"/>
                </a:solidFill>
                <a:latin typeface="黑体" pitchFamily="2" charset="-122"/>
                <a:ea typeface="黑体" pitchFamily="2" charset="-122"/>
              </a:rPr>
              <a:t>。因此，请求报文的类型是由它所采用的方法决定的。 </a:t>
            </a:r>
          </a:p>
        </p:txBody>
      </p:sp>
      <p:sp>
        <p:nvSpPr>
          <p:cNvPr id="653370" name="Rectangle 58"/>
          <p:cNvSpPr>
            <a:spLocks noChangeArrowheads="1"/>
          </p:cNvSpPr>
          <p:nvPr/>
        </p:nvSpPr>
        <p:spPr bwMode="auto">
          <a:xfrm>
            <a:off x="1763713" y="1628775"/>
            <a:ext cx="1439862" cy="576263"/>
          </a:xfrm>
          <a:prstGeom prst="rect">
            <a:avLst/>
          </a:prstGeom>
          <a:noFill/>
          <a:ln w="57150">
            <a:solidFill>
              <a:schemeClr val="hlink"/>
            </a:solidFill>
            <a:miter lim="800000"/>
            <a:headEnd/>
            <a:tailEnd/>
          </a:ln>
          <a:effectLst/>
        </p:spPr>
        <p:txBody>
          <a:bodyPr wrap="none" anchor="ctr"/>
          <a:lstStyle/>
          <a:p>
            <a:endParaRPr lang="zh-CN" altLang="en-US"/>
          </a:p>
        </p:txBody>
      </p:sp>
      <p:sp>
        <p:nvSpPr>
          <p:cNvPr id="58" name="灯片编号占位符 57"/>
          <p:cNvSpPr>
            <a:spLocks noGrp="1"/>
          </p:cNvSpPr>
          <p:nvPr>
            <p:ph type="sldNum" sz="quarter" idx="12"/>
          </p:nvPr>
        </p:nvSpPr>
        <p:spPr/>
        <p:txBody>
          <a:bodyPr/>
          <a:lstStyle/>
          <a:p>
            <a:fld id="{33658E32-E280-4F3B-B91F-4FFDC8F9B0E3}" type="slidenum">
              <a:rPr lang="en-US" altLang="zh-CN" smtClean="0"/>
              <a:pPr/>
              <a:t>80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53370"/>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500"/>
                                  </p:stCondLst>
                                  <p:childTnLst>
                                    <p:anim calcmode="discrete" valueType="str">
                                      <p:cBhvr>
                                        <p:cTn id="9" dur="1000" fill="hold"/>
                                        <p:tgtEl>
                                          <p:spTgt spid="6533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70" grpId="0" animBg="1"/>
      <p:bldP spid="653370" grpId="1"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pPr algn="ctr"/>
            <a:r>
              <a:rPr lang="en-US" altLang="zh-CN"/>
              <a:t>HTTP </a:t>
            </a:r>
            <a:r>
              <a:rPr lang="zh-CN" altLang="en-US"/>
              <a:t>请求报文的一些方法 </a:t>
            </a:r>
          </a:p>
        </p:txBody>
      </p:sp>
      <p:sp>
        <p:nvSpPr>
          <p:cNvPr id="654339" name="Rectangle 3"/>
          <p:cNvSpPr>
            <a:spLocks noGrp="1" noChangeArrowheads="1"/>
          </p:cNvSpPr>
          <p:nvPr>
            <p:ph type="body" idx="1"/>
          </p:nvPr>
        </p:nvSpPr>
        <p:spPr>
          <a:xfrm>
            <a:off x="539750" y="1989138"/>
            <a:ext cx="8424863" cy="4608512"/>
          </a:xfrm>
        </p:spPr>
        <p:txBody>
          <a:bodyPr/>
          <a:lstStyle/>
          <a:p>
            <a:pPr>
              <a:lnSpc>
                <a:spcPct val="90000"/>
              </a:lnSpc>
              <a:spcAft>
                <a:spcPct val="30000"/>
              </a:spcAft>
              <a:buFont typeface="Wingdings" pitchFamily="2" charset="2"/>
              <a:buNone/>
              <a:tabLst>
                <a:tab pos="2147888" algn="l"/>
              </a:tabLst>
            </a:pPr>
            <a:r>
              <a:rPr lang="zh-CN" altLang="en-US" sz="2800"/>
              <a:t>方法（操作）                   意义</a:t>
            </a:r>
          </a:p>
          <a:p>
            <a:pPr>
              <a:lnSpc>
                <a:spcPct val="90000"/>
              </a:lnSpc>
              <a:buFont typeface="Wingdings" pitchFamily="2" charset="2"/>
              <a:buNone/>
              <a:tabLst>
                <a:tab pos="2147888" algn="l"/>
              </a:tabLst>
            </a:pPr>
            <a:r>
              <a:rPr lang="en-US" altLang="zh-CN" sz="2800"/>
              <a:t>OPTION       	</a:t>
            </a:r>
            <a:r>
              <a:rPr lang="zh-CN" altLang="en-US" sz="2800"/>
              <a:t>请求一些选项的信息</a:t>
            </a:r>
          </a:p>
          <a:p>
            <a:pPr>
              <a:lnSpc>
                <a:spcPct val="90000"/>
              </a:lnSpc>
              <a:buFont typeface="Wingdings" pitchFamily="2" charset="2"/>
              <a:buNone/>
              <a:tabLst>
                <a:tab pos="2147888" algn="l"/>
              </a:tabLst>
            </a:pPr>
            <a:r>
              <a:rPr lang="en-US" altLang="zh-CN" sz="2800"/>
              <a:t>GET              	</a:t>
            </a:r>
            <a:r>
              <a:rPr lang="zh-CN" altLang="en-US" sz="2800"/>
              <a:t>请求读取由 </a:t>
            </a:r>
            <a:r>
              <a:rPr lang="en-US" altLang="zh-CN" sz="2800"/>
              <a:t>URL</a:t>
            </a:r>
            <a:r>
              <a:rPr lang="zh-CN" altLang="en-US" sz="2800"/>
              <a:t>所标志的信息</a:t>
            </a:r>
          </a:p>
          <a:p>
            <a:pPr>
              <a:lnSpc>
                <a:spcPct val="90000"/>
              </a:lnSpc>
              <a:buFont typeface="Wingdings" pitchFamily="2" charset="2"/>
              <a:buNone/>
              <a:tabLst>
                <a:tab pos="2147888" algn="l"/>
              </a:tabLst>
            </a:pPr>
            <a:r>
              <a:rPr lang="en-US" altLang="zh-CN" sz="2800"/>
              <a:t>HEAD            </a:t>
            </a:r>
            <a:r>
              <a:rPr lang="zh-CN" altLang="en-US" sz="2800"/>
              <a:t>请求读取由 </a:t>
            </a:r>
            <a:r>
              <a:rPr lang="en-US" altLang="zh-CN" sz="2800"/>
              <a:t>URL</a:t>
            </a:r>
            <a:r>
              <a:rPr lang="zh-CN" altLang="en-US" sz="2800"/>
              <a:t>所标志的信息的首部</a:t>
            </a:r>
          </a:p>
          <a:p>
            <a:pPr>
              <a:lnSpc>
                <a:spcPct val="90000"/>
              </a:lnSpc>
              <a:buFont typeface="Wingdings" pitchFamily="2" charset="2"/>
              <a:buNone/>
              <a:tabLst>
                <a:tab pos="2147888" algn="l"/>
              </a:tabLst>
            </a:pPr>
            <a:r>
              <a:rPr lang="en-US" altLang="zh-CN" sz="2800"/>
              <a:t>POST     	</a:t>
            </a:r>
            <a:r>
              <a:rPr lang="zh-CN" altLang="en-US" sz="2800"/>
              <a:t>给服务器添加信息（例如，注释）</a:t>
            </a:r>
          </a:p>
          <a:p>
            <a:pPr>
              <a:lnSpc>
                <a:spcPct val="90000"/>
              </a:lnSpc>
              <a:buFont typeface="Wingdings" pitchFamily="2" charset="2"/>
              <a:buNone/>
              <a:tabLst>
                <a:tab pos="2147888" algn="l"/>
              </a:tabLst>
            </a:pPr>
            <a:r>
              <a:rPr lang="en-US" altLang="zh-CN" sz="2800"/>
              <a:t>PUT        	</a:t>
            </a:r>
            <a:r>
              <a:rPr lang="zh-CN" altLang="en-US" sz="2800"/>
              <a:t>在指明的 </a:t>
            </a:r>
            <a:r>
              <a:rPr lang="en-US" altLang="zh-CN" sz="2800"/>
              <a:t>URL</a:t>
            </a:r>
            <a:r>
              <a:rPr lang="zh-CN" altLang="en-US" sz="2800"/>
              <a:t>下存储一个文档</a:t>
            </a:r>
          </a:p>
          <a:p>
            <a:pPr>
              <a:lnSpc>
                <a:spcPct val="90000"/>
              </a:lnSpc>
              <a:buFont typeface="Wingdings" pitchFamily="2" charset="2"/>
              <a:buNone/>
              <a:tabLst>
                <a:tab pos="2147888" algn="l"/>
              </a:tabLst>
            </a:pPr>
            <a:r>
              <a:rPr lang="en-US" altLang="zh-CN" sz="2800"/>
              <a:t>DELETE  	</a:t>
            </a:r>
            <a:r>
              <a:rPr lang="zh-CN" altLang="en-US" sz="2800"/>
              <a:t>删除指明的 </a:t>
            </a:r>
            <a:r>
              <a:rPr lang="en-US" altLang="zh-CN" sz="2800"/>
              <a:t>URL</a:t>
            </a:r>
            <a:r>
              <a:rPr lang="zh-CN" altLang="en-US" sz="2800"/>
              <a:t>所标志的资源</a:t>
            </a:r>
          </a:p>
          <a:p>
            <a:pPr>
              <a:lnSpc>
                <a:spcPct val="90000"/>
              </a:lnSpc>
              <a:buFont typeface="Wingdings" pitchFamily="2" charset="2"/>
              <a:buNone/>
              <a:tabLst>
                <a:tab pos="2147888" algn="l"/>
              </a:tabLst>
            </a:pPr>
            <a:r>
              <a:rPr lang="en-US" altLang="zh-CN" sz="2800"/>
              <a:t>TRACE       	</a:t>
            </a:r>
            <a:r>
              <a:rPr lang="zh-CN" altLang="en-US" sz="2800"/>
              <a:t>用来进行环回测试的请求报文</a:t>
            </a:r>
          </a:p>
          <a:p>
            <a:pPr>
              <a:lnSpc>
                <a:spcPct val="90000"/>
              </a:lnSpc>
              <a:buFont typeface="Wingdings" pitchFamily="2" charset="2"/>
              <a:buNone/>
              <a:tabLst>
                <a:tab pos="2147888" algn="l"/>
              </a:tabLst>
            </a:pPr>
            <a:r>
              <a:rPr lang="en-US" altLang="zh-CN" sz="2800"/>
              <a:t>CONNECT	</a:t>
            </a:r>
            <a:r>
              <a:rPr lang="zh-CN" altLang="en-US" sz="2800"/>
              <a:t>用于代理服务器</a:t>
            </a:r>
          </a:p>
        </p:txBody>
      </p:sp>
      <p:sp>
        <p:nvSpPr>
          <p:cNvPr id="654340" name="Line 4"/>
          <p:cNvSpPr>
            <a:spLocks noChangeShapeType="1"/>
          </p:cNvSpPr>
          <p:nvPr/>
        </p:nvSpPr>
        <p:spPr bwMode="auto">
          <a:xfrm>
            <a:off x="323850" y="2492375"/>
            <a:ext cx="8496300" cy="0"/>
          </a:xfrm>
          <a:prstGeom prst="line">
            <a:avLst/>
          </a:prstGeom>
          <a:noFill/>
          <a:ln w="28575">
            <a:solidFill>
              <a:srgbClr val="333399"/>
            </a:solidFill>
            <a:round/>
            <a:headEnd/>
            <a:tailEnd/>
          </a:ln>
          <a:effectLst/>
        </p:spPr>
        <p:txBody>
          <a:bodyPr/>
          <a:lstStyle/>
          <a:p>
            <a:endParaRPr lang="zh-CN" altLang="en-US"/>
          </a:p>
        </p:txBody>
      </p:sp>
      <p:sp>
        <p:nvSpPr>
          <p:cNvPr id="654341" name="Line 5"/>
          <p:cNvSpPr>
            <a:spLocks noChangeShapeType="1"/>
          </p:cNvSpPr>
          <p:nvPr/>
        </p:nvSpPr>
        <p:spPr bwMode="auto">
          <a:xfrm rot="5400000">
            <a:off x="413544" y="4037807"/>
            <a:ext cx="4465637" cy="0"/>
          </a:xfrm>
          <a:prstGeom prst="line">
            <a:avLst/>
          </a:prstGeom>
          <a:noFill/>
          <a:ln w="28575">
            <a:solidFill>
              <a:srgbClr val="333399"/>
            </a:solidFill>
            <a:round/>
            <a:headEnd/>
            <a:tailEnd/>
          </a:ln>
          <a:effectLst/>
        </p:spPr>
        <p:txBody>
          <a:bodyPr/>
          <a:lstStyle/>
          <a:p>
            <a:endParaRPr lang="zh-CN" altLang="en-US"/>
          </a:p>
        </p:txBody>
      </p:sp>
      <p:sp>
        <p:nvSpPr>
          <p:cNvPr id="8" name="灯片编号占位符 7"/>
          <p:cNvSpPr>
            <a:spLocks noGrp="1"/>
          </p:cNvSpPr>
          <p:nvPr>
            <p:ph type="sldNum" sz="quarter" idx="12"/>
          </p:nvPr>
        </p:nvSpPr>
        <p:spPr/>
        <p:txBody>
          <a:bodyPr/>
          <a:lstStyle/>
          <a:p>
            <a:fld id="{33658E32-E280-4F3B-B91F-4FFDC8F9B0E3}" type="slidenum">
              <a:rPr lang="en-US" altLang="zh-CN" smtClean="0"/>
              <a:pPr/>
              <a:t>81</a:t>
            </a:fld>
            <a:endParaRPr lang="en-US" altLang="zh-C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62" name="Rectangle 2"/>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5363" name="Rectangle 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5364" name="Rectangle 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5365" name="Rectangle 5"/>
          <p:cNvSpPr>
            <a:spLocks noGrp="1" noChangeArrowheads="1"/>
          </p:cNvSpPr>
          <p:nvPr>
            <p:ph type="title"/>
          </p:nvPr>
        </p:nvSpPr>
        <p:spPr>
          <a:xfrm>
            <a:off x="1042988" y="188913"/>
            <a:ext cx="7793037" cy="839787"/>
          </a:xfrm>
        </p:spPr>
        <p:txBody>
          <a:bodyPr/>
          <a:lstStyle/>
          <a:p>
            <a:pPr algn="ctr"/>
            <a:r>
              <a:rPr lang="en-US" altLang="zh-CN" sz="4000"/>
              <a:t>HTTP </a:t>
            </a:r>
            <a:r>
              <a:rPr lang="zh-CN" altLang="en-US" sz="4000"/>
              <a:t>的报文结构（请求报文） </a:t>
            </a:r>
          </a:p>
        </p:txBody>
      </p:sp>
      <p:sp>
        <p:nvSpPr>
          <p:cNvPr id="655366" name="Rectangle 6"/>
          <p:cNvSpPr>
            <a:spLocks noChangeArrowheads="1"/>
          </p:cNvSpPr>
          <p:nvPr/>
        </p:nvSpPr>
        <p:spPr bwMode="auto">
          <a:xfrm>
            <a:off x="4133850" y="2944813"/>
            <a:ext cx="887413" cy="388937"/>
          </a:xfrm>
          <a:prstGeom prst="rect">
            <a:avLst/>
          </a:prstGeom>
          <a:solidFill>
            <a:srgbClr val="CCECFF"/>
          </a:solidFill>
          <a:ln w="9525">
            <a:noFill/>
            <a:miter lim="800000"/>
            <a:headEnd/>
            <a:tailEnd/>
          </a:ln>
          <a:effectLst/>
        </p:spPr>
        <p:txBody>
          <a:bodyPr wrap="none" anchor="ctr"/>
          <a:lstStyle/>
          <a:p>
            <a:endParaRPr lang="zh-CN" altLang="en-US"/>
          </a:p>
        </p:txBody>
      </p:sp>
      <p:sp>
        <p:nvSpPr>
          <p:cNvPr id="655367" name="Rectangle 7"/>
          <p:cNvSpPr>
            <a:spLocks noChangeArrowheads="1"/>
          </p:cNvSpPr>
          <p:nvPr/>
        </p:nvSpPr>
        <p:spPr bwMode="auto">
          <a:xfrm>
            <a:off x="1890713" y="3362325"/>
            <a:ext cx="909637" cy="387350"/>
          </a:xfrm>
          <a:prstGeom prst="rect">
            <a:avLst/>
          </a:prstGeom>
          <a:solidFill>
            <a:srgbClr val="CCECFF"/>
          </a:solidFill>
          <a:ln w="9525">
            <a:noFill/>
            <a:miter lim="800000"/>
            <a:headEnd/>
            <a:tailEnd/>
          </a:ln>
          <a:effectLst/>
        </p:spPr>
        <p:txBody>
          <a:bodyPr wrap="none" anchor="ctr"/>
          <a:lstStyle/>
          <a:p>
            <a:endParaRPr lang="zh-CN" altLang="en-US"/>
          </a:p>
        </p:txBody>
      </p:sp>
      <p:sp>
        <p:nvSpPr>
          <p:cNvPr id="655368" name="Rectangle 8"/>
          <p:cNvSpPr>
            <a:spLocks noChangeArrowheads="1"/>
          </p:cNvSpPr>
          <p:nvPr/>
        </p:nvSpPr>
        <p:spPr bwMode="auto">
          <a:xfrm>
            <a:off x="4133850" y="2128838"/>
            <a:ext cx="887413"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5369" name="Rectangle 9"/>
          <p:cNvSpPr>
            <a:spLocks noChangeArrowheads="1"/>
          </p:cNvSpPr>
          <p:nvPr/>
        </p:nvSpPr>
        <p:spPr bwMode="auto">
          <a:xfrm>
            <a:off x="3578225" y="2944813"/>
            <a:ext cx="120650"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5370" name="Rectangle 10"/>
          <p:cNvSpPr>
            <a:spLocks noChangeArrowheads="1"/>
          </p:cNvSpPr>
          <p:nvPr/>
        </p:nvSpPr>
        <p:spPr bwMode="auto">
          <a:xfrm>
            <a:off x="3578225" y="2128838"/>
            <a:ext cx="111125"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5371" name="Line 11"/>
          <p:cNvSpPr>
            <a:spLocks noChangeShapeType="1"/>
          </p:cNvSpPr>
          <p:nvPr/>
        </p:nvSpPr>
        <p:spPr bwMode="auto">
          <a:xfrm>
            <a:off x="3440113"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372" name="Line 12"/>
          <p:cNvSpPr>
            <a:spLocks noChangeShapeType="1"/>
          </p:cNvSpPr>
          <p:nvPr/>
        </p:nvSpPr>
        <p:spPr bwMode="auto">
          <a:xfrm>
            <a:off x="41338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373" name="Line 13"/>
          <p:cNvSpPr>
            <a:spLocks noChangeShapeType="1"/>
          </p:cNvSpPr>
          <p:nvPr/>
        </p:nvSpPr>
        <p:spPr bwMode="auto">
          <a:xfrm>
            <a:off x="3578225"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374" name="Rectangle 14"/>
          <p:cNvSpPr>
            <a:spLocks noChangeArrowheads="1"/>
          </p:cNvSpPr>
          <p:nvPr/>
        </p:nvSpPr>
        <p:spPr bwMode="auto">
          <a:xfrm>
            <a:off x="5770563" y="1722438"/>
            <a:ext cx="915987"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5375" name="Rectangle 15"/>
          <p:cNvSpPr>
            <a:spLocks noChangeArrowheads="1"/>
          </p:cNvSpPr>
          <p:nvPr/>
        </p:nvSpPr>
        <p:spPr bwMode="auto">
          <a:xfrm>
            <a:off x="4438650"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5376" name="Rectangle 16"/>
          <p:cNvSpPr>
            <a:spLocks noChangeArrowheads="1"/>
          </p:cNvSpPr>
          <p:nvPr/>
        </p:nvSpPr>
        <p:spPr bwMode="auto">
          <a:xfrm>
            <a:off x="3106738"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5377" name="Text Box 17"/>
          <p:cNvSpPr txBox="1">
            <a:spLocks noChangeArrowheads="1"/>
          </p:cNvSpPr>
          <p:nvPr/>
        </p:nvSpPr>
        <p:spPr bwMode="auto">
          <a:xfrm>
            <a:off x="2055813" y="1701800"/>
            <a:ext cx="90328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方   法</a:t>
            </a:r>
          </a:p>
        </p:txBody>
      </p:sp>
      <p:sp>
        <p:nvSpPr>
          <p:cNvPr id="655378" name="Line 18"/>
          <p:cNvSpPr>
            <a:spLocks noChangeShapeType="1"/>
          </p:cNvSpPr>
          <p:nvPr/>
        </p:nvSpPr>
        <p:spPr bwMode="auto">
          <a:xfrm>
            <a:off x="3106738"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379" name="Line 19"/>
          <p:cNvSpPr>
            <a:spLocks noChangeShapeType="1"/>
          </p:cNvSpPr>
          <p:nvPr/>
        </p:nvSpPr>
        <p:spPr bwMode="auto">
          <a:xfrm>
            <a:off x="32178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380" name="Line 20"/>
          <p:cNvSpPr>
            <a:spLocks noChangeShapeType="1"/>
          </p:cNvSpPr>
          <p:nvPr/>
        </p:nvSpPr>
        <p:spPr bwMode="auto">
          <a:xfrm>
            <a:off x="4438650"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381" name="Line 21"/>
          <p:cNvSpPr>
            <a:spLocks noChangeShapeType="1"/>
          </p:cNvSpPr>
          <p:nvPr/>
        </p:nvSpPr>
        <p:spPr bwMode="auto">
          <a:xfrm>
            <a:off x="4549775"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382" name="Line 22"/>
          <p:cNvSpPr>
            <a:spLocks noChangeShapeType="1"/>
          </p:cNvSpPr>
          <p:nvPr/>
        </p:nvSpPr>
        <p:spPr bwMode="auto">
          <a:xfrm>
            <a:off x="57705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383" name="Text Box 23"/>
          <p:cNvSpPr txBox="1">
            <a:spLocks noChangeArrowheads="1"/>
          </p:cNvSpPr>
          <p:nvPr/>
        </p:nvSpPr>
        <p:spPr bwMode="auto">
          <a:xfrm>
            <a:off x="3430588" y="1701800"/>
            <a:ext cx="6937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URL</a:t>
            </a:r>
          </a:p>
        </p:txBody>
      </p:sp>
      <p:sp>
        <p:nvSpPr>
          <p:cNvPr id="655384" name="Text Box 24"/>
          <p:cNvSpPr txBox="1">
            <a:spLocks noChangeArrowheads="1"/>
          </p:cNvSpPr>
          <p:nvPr/>
        </p:nvSpPr>
        <p:spPr bwMode="auto">
          <a:xfrm>
            <a:off x="4676775" y="1701800"/>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版   本</a:t>
            </a:r>
          </a:p>
        </p:txBody>
      </p:sp>
      <p:sp>
        <p:nvSpPr>
          <p:cNvPr id="655385" name="Text Box 25"/>
          <p:cNvSpPr txBox="1">
            <a:spLocks noChangeArrowheads="1"/>
          </p:cNvSpPr>
          <p:nvPr/>
        </p:nvSpPr>
        <p:spPr bwMode="auto">
          <a:xfrm>
            <a:off x="1892300" y="2114550"/>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5386" name="Line 26"/>
          <p:cNvSpPr>
            <a:spLocks noChangeShapeType="1"/>
          </p:cNvSpPr>
          <p:nvPr/>
        </p:nvSpPr>
        <p:spPr bwMode="auto">
          <a:xfrm>
            <a:off x="3440113"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387" name="Line 27"/>
          <p:cNvSpPr>
            <a:spLocks noChangeShapeType="1"/>
          </p:cNvSpPr>
          <p:nvPr/>
        </p:nvSpPr>
        <p:spPr bwMode="auto">
          <a:xfrm>
            <a:off x="41338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388" name="Text Box 28"/>
          <p:cNvSpPr txBox="1">
            <a:spLocks noChangeArrowheads="1"/>
          </p:cNvSpPr>
          <p:nvPr/>
        </p:nvSpPr>
        <p:spPr bwMode="auto">
          <a:xfrm>
            <a:off x="5251450" y="2530475"/>
            <a:ext cx="947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首部行</a:t>
            </a:r>
          </a:p>
        </p:txBody>
      </p:sp>
      <p:sp>
        <p:nvSpPr>
          <p:cNvPr id="655389" name="Line 29"/>
          <p:cNvSpPr>
            <a:spLocks noChangeShapeType="1"/>
          </p:cNvSpPr>
          <p:nvPr/>
        </p:nvSpPr>
        <p:spPr bwMode="auto">
          <a:xfrm>
            <a:off x="3578225"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390" name="Text Box 30"/>
          <p:cNvSpPr txBox="1">
            <a:spLocks noChangeArrowheads="1"/>
          </p:cNvSpPr>
          <p:nvPr/>
        </p:nvSpPr>
        <p:spPr bwMode="auto">
          <a:xfrm>
            <a:off x="3367088" y="2116138"/>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5391" name="Text Box 31"/>
          <p:cNvSpPr txBox="1">
            <a:spLocks noChangeArrowheads="1"/>
          </p:cNvSpPr>
          <p:nvPr/>
        </p:nvSpPr>
        <p:spPr bwMode="auto">
          <a:xfrm>
            <a:off x="3700463" y="2122488"/>
            <a:ext cx="43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5392" name="Text Box 32"/>
          <p:cNvSpPr txBox="1">
            <a:spLocks noChangeArrowheads="1"/>
          </p:cNvSpPr>
          <p:nvPr/>
        </p:nvSpPr>
        <p:spPr bwMode="auto">
          <a:xfrm>
            <a:off x="1887538" y="2922588"/>
            <a:ext cx="1455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5393" name="Text Box 33"/>
          <p:cNvSpPr txBox="1">
            <a:spLocks noChangeArrowheads="1"/>
          </p:cNvSpPr>
          <p:nvPr/>
        </p:nvSpPr>
        <p:spPr bwMode="auto">
          <a:xfrm>
            <a:off x="3724275" y="2935288"/>
            <a:ext cx="439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5394" name="Text Box 34"/>
          <p:cNvSpPr txBox="1">
            <a:spLocks noChangeArrowheads="1"/>
          </p:cNvSpPr>
          <p:nvPr/>
        </p:nvSpPr>
        <p:spPr bwMode="auto">
          <a:xfrm>
            <a:off x="3328988" y="3554413"/>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5395" name="Text Box 35"/>
          <p:cNvSpPr txBox="1">
            <a:spLocks noChangeArrowheads="1"/>
          </p:cNvSpPr>
          <p:nvPr/>
        </p:nvSpPr>
        <p:spPr bwMode="auto">
          <a:xfrm rot="-5400000">
            <a:off x="2634457" y="2559844"/>
            <a:ext cx="43973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5396" name="AutoShape 36"/>
          <p:cNvSpPr>
            <a:spLocks/>
          </p:cNvSpPr>
          <p:nvPr/>
        </p:nvSpPr>
        <p:spPr bwMode="auto">
          <a:xfrm>
            <a:off x="5091113" y="2171700"/>
            <a:ext cx="222250" cy="1171575"/>
          </a:xfrm>
          <a:prstGeom prst="rightBrace">
            <a:avLst>
              <a:gd name="adj1" fmla="val 43929"/>
              <a:gd name="adj2" fmla="val 50000"/>
            </a:avLst>
          </a:prstGeom>
          <a:noFill/>
          <a:ln w="19050">
            <a:solidFill>
              <a:srgbClr val="333399"/>
            </a:solidFill>
            <a:round/>
            <a:headEnd/>
            <a:tailEnd/>
          </a:ln>
          <a:effectLst/>
        </p:spPr>
        <p:txBody>
          <a:bodyPr wrap="none" anchor="ctr"/>
          <a:lstStyle/>
          <a:p>
            <a:endParaRPr lang="zh-CN" altLang="en-US"/>
          </a:p>
        </p:txBody>
      </p:sp>
      <p:sp>
        <p:nvSpPr>
          <p:cNvPr id="655397" name="Rectangle 3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655398" name="Text Box 38"/>
          <p:cNvSpPr txBox="1">
            <a:spLocks noChangeArrowheads="1"/>
          </p:cNvSpPr>
          <p:nvPr/>
        </p:nvSpPr>
        <p:spPr bwMode="auto">
          <a:xfrm>
            <a:off x="3478213" y="3843338"/>
            <a:ext cx="1708150" cy="70326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ea typeface="黑体" pitchFamily="2" charset="-122"/>
              </a:rPr>
              <a:t>实体主体</a:t>
            </a:r>
          </a:p>
          <a:p>
            <a:pPr algn="ctr"/>
            <a:r>
              <a:rPr kumimoji="1" lang="zh-CN" altLang="en-US" sz="2000">
                <a:solidFill>
                  <a:srgbClr val="333399"/>
                </a:solidFill>
                <a:latin typeface="Arial" charset="0"/>
                <a:ea typeface="黑体" pitchFamily="2" charset="-122"/>
              </a:rPr>
              <a:t>（通常不用）</a:t>
            </a:r>
          </a:p>
        </p:txBody>
      </p:sp>
      <p:sp>
        <p:nvSpPr>
          <p:cNvPr id="655399" name="Text Box 39"/>
          <p:cNvSpPr txBox="1">
            <a:spLocks noChangeArrowheads="1"/>
          </p:cNvSpPr>
          <p:nvPr/>
        </p:nvSpPr>
        <p:spPr bwMode="auto">
          <a:xfrm>
            <a:off x="6650038" y="1701800"/>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请求行</a:t>
            </a:r>
          </a:p>
        </p:txBody>
      </p:sp>
      <p:sp>
        <p:nvSpPr>
          <p:cNvPr id="655400" name="Line 40"/>
          <p:cNvSpPr>
            <a:spLocks noChangeShapeType="1"/>
          </p:cNvSpPr>
          <p:nvPr/>
        </p:nvSpPr>
        <p:spPr bwMode="auto">
          <a:xfrm>
            <a:off x="18843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5401" name="Line 41"/>
          <p:cNvSpPr>
            <a:spLocks noChangeShapeType="1"/>
          </p:cNvSpPr>
          <p:nvPr/>
        </p:nvSpPr>
        <p:spPr bwMode="auto">
          <a:xfrm>
            <a:off x="1884363"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402" name="Line 42"/>
          <p:cNvSpPr>
            <a:spLocks noChangeShapeType="1"/>
          </p:cNvSpPr>
          <p:nvPr/>
        </p:nvSpPr>
        <p:spPr bwMode="auto">
          <a:xfrm>
            <a:off x="2800350"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5403" name="Line 43"/>
          <p:cNvSpPr>
            <a:spLocks noChangeShapeType="1"/>
          </p:cNvSpPr>
          <p:nvPr/>
        </p:nvSpPr>
        <p:spPr bwMode="auto">
          <a:xfrm>
            <a:off x="50212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5404" name="Text Box 44"/>
          <p:cNvSpPr txBox="1">
            <a:spLocks noChangeArrowheads="1"/>
          </p:cNvSpPr>
          <p:nvPr/>
        </p:nvSpPr>
        <p:spPr bwMode="auto">
          <a:xfrm>
            <a:off x="3449638" y="1052513"/>
            <a:ext cx="6905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空格</a:t>
            </a:r>
          </a:p>
        </p:txBody>
      </p:sp>
      <p:sp>
        <p:nvSpPr>
          <p:cNvPr id="655405" name="Text Box 45"/>
          <p:cNvSpPr txBox="1">
            <a:spLocks noChangeArrowheads="1"/>
          </p:cNvSpPr>
          <p:nvPr/>
        </p:nvSpPr>
        <p:spPr bwMode="auto">
          <a:xfrm>
            <a:off x="5386388" y="1052513"/>
            <a:ext cx="1201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回车换行</a:t>
            </a:r>
          </a:p>
        </p:txBody>
      </p:sp>
      <p:sp>
        <p:nvSpPr>
          <p:cNvPr id="655406" name="Line 46"/>
          <p:cNvSpPr>
            <a:spLocks noChangeShapeType="1"/>
          </p:cNvSpPr>
          <p:nvPr/>
        </p:nvSpPr>
        <p:spPr bwMode="auto">
          <a:xfrm>
            <a:off x="4059238" y="1406525"/>
            <a:ext cx="407987"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5407" name="Line 47"/>
          <p:cNvSpPr>
            <a:spLocks noChangeShapeType="1"/>
          </p:cNvSpPr>
          <p:nvPr/>
        </p:nvSpPr>
        <p:spPr bwMode="auto">
          <a:xfrm flipH="1">
            <a:off x="3133725" y="1406525"/>
            <a:ext cx="44450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5408" name="Line 48"/>
          <p:cNvSpPr>
            <a:spLocks noChangeShapeType="1"/>
          </p:cNvSpPr>
          <p:nvPr/>
        </p:nvSpPr>
        <p:spPr bwMode="auto">
          <a:xfrm>
            <a:off x="5983288" y="1406525"/>
            <a:ext cx="22225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5409" name="Line 49"/>
          <p:cNvSpPr>
            <a:spLocks noChangeShapeType="1"/>
          </p:cNvSpPr>
          <p:nvPr/>
        </p:nvSpPr>
        <p:spPr bwMode="auto">
          <a:xfrm>
            <a:off x="36893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410" name="Line 50"/>
          <p:cNvSpPr>
            <a:spLocks noChangeShapeType="1"/>
          </p:cNvSpPr>
          <p:nvPr/>
        </p:nvSpPr>
        <p:spPr bwMode="auto">
          <a:xfrm>
            <a:off x="36893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5411" name="Text Box 51"/>
          <p:cNvSpPr txBox="1">
            <a:spLocks noChangeArrowheads="1"/>
          </p:cNvSpPr>
          <p:nvPr/>
        </p:nvSpPr>
        <p:spPr bwMode="auto">
          <a:xfrm>
            <a:off x="3367088" y="2936875"/>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5412" name="Text Box 52"/>
          <p:cNvSpPr txBox="1">
            <a:spLocks noChangeArrowheads="1"/>
          </p:cNvSpPr>
          <p:nvPr/>
        </p:nvSpPr>
        <p:spPr bwMode="auto">
          <a:xfrm>
            <a:off x="5729288" y="17018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5413" name="Text Box 53"/>
          <p:cNvSpPr txBox="1">
            <a:spLocks noChangeArrowheads="1"/>
          </p:cNvSpPr>
          <p:nvPr/>
        </p:nvSpPr>
        <p:spPr bwMode="auto">
          <a:xfrm>
            <a:off x="4148138" y="2943225"/>
            <a:ext cx="849312" cy="396875"/>
          </a:xfrm>
          <a:prstGeom prst="rect">
            <a:avLst/>
          </a:prstGeom>
          <a:noFill/>
          <a:ln w="9525">
            <a:noFill/>
            <a:miter lim="800000"/>
            <a:headEnd/>
            <a:tailEnd/>
          </a:ln>
          <a:effectLst/>
        </p:spPr>
        <p:txBody>
          <a:bodyPr>
            <a:spAutoFit/>
          </a:bodyPr>
          <a:lstStyle/>
          <a:p>
            <a:r>
              <a:rPr kumimoji="1" lang="en-US" altLang="zh-CN" sz="2000">
                <a:solidFill>
                  <a:srgbClr val="333399"/>
                </a:solidFill>
                <a:latin typeface="Arial" charset="0"/>
                <a:ea typeface="黑体" pitchFamily="2" charset="-122"/>
              </a:rPr>
              <a:t>CRLF</a:t>
            </a:r>
          </a:p>
        </p:txBody>
      </p:sp>
      <p:sp>
        <p:nvSpPr>
          <p:cNvPr id="655414" name="Text Box 54"/>
          <p:cNvSpPr txBox="1">
            <a:spLocks noChangeArrowheads="1"/>
          </p:cNvSpPr>
          <p:nvPr/>
        </p:nvSpPr>
        <p:spPr bwMode="auto">
          <a:xfrm>
            <a:off x="4154488" y="21336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5415" name="Text Box 55"/>
          <p:cNvSpPr txBox="1">
            <a:spLocks noChangeArrowheads="1"/>
          </p:cNvSpPr>
          <p:nvPr/>
        </p:nvSpPr>
        <p:spPr bwMode="auto">
          <a:xfrm>
            <a:off x="1887538" y="3335338"/>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5416" name="Text Box 56"/>
          <p:cNvSpPr txBox="1">
            <a:spLocks noChangeArrowheads="1"/>
          </p:cNvSpPr>
          <p:nvPr/>
        </p:nvSpPr>
        <p:spPr bwMode="auto">
          <a:xfrm>
            <a:off x="1619250" y="4797425"/>
            <a:ext cx="5400675" cy="519113"/>
          </a:xfrm>
          <a:prstGeom prst="rect">
            <a:avLst/>
          </a:prstGeom>
          <a:noFill/>
          <a:ln w="9525">
            <a:noFill/>
            <a:miter lim="800000"/>
            <a:headEnd/>
            <a:tailEnd/>
          </a:ln>
          <a:effectLst/>
        </p:spPr>
        <p:txBody>
          <a:bodyPr>
            <a:spAutoFit/>
          </a:bodyPr>
          <a:lstStyle/>
          <a:p>
            <a:r>
              <a:rPr lang="en-US" altLang="zh-CN" sz="2800">
                <a:solidFill>
                  <a:srgbClr val="333399"/>
                </a:solidFill>
                <a:latin typeface="Arial"/>
                <a:ea typeface="黑体" pitchFamily="2" charset="-122"/>
              </a:rPr>
              <a:t>“</a:t>
            </a:r>
            <a:r>
              <a:rPr lang="en-US" altLang="zh-CN" sz="2800">
                <a:solidFill>
                  <a:srgbClr val="333399"/>
                </a:solidFill>
                <a:latin typeface="Arial" charset="0"/>
                <a:ea typeface="黑体" pitchFamily="2" charset="-122"/>
              </a:rPr>
              <a:t>URL</a:t>
            </a:r>
            <a:r>
              <a:rPr lang="en-US" altLang="zh-CN" sz="2800">
                <a:solidFill>
                  <a:srgbClr val="333399"/>
                </a:solidFill>
                <a:latin typeface="Arial"/>
                <a:ea typeface="黑体" pitchFamily="2" charset="-122"/>
              </a:rPr>
              <a:t>”</a:t>
            </a:r>
            <a:r>
              <a:rPr lang="zh-CN" altLang="en-US" sz="2800">
                <a:solidFill>
                  <a:srgbClr val="333399"/>
                </a:solidFill>
                <a:latin typeface="黑体" pitchFamily="2" charset="-122"/>
                <a:ea typeface="黑体" pitchFamily="2" charset="-122"/>
              </a:rPr>
              <a:t>是所请求的资源的</a:t>
            </a:r>
            <a:r>
              <a:rPr lang="zh-CN" altLang="en-US" sz="28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URL</a:t>
            </a:r>
            <a:r>
              <a:rPr lang="zh-CN" altLang="en-US" sz="2800">
                <a:solidFill>
                  <a:srgbClr val="333399"/>
                </a:solidFill>
                <a:latin typeface="Arial" charset="0"/>
                <a:ea typeface="黑体" pitchFamily="2" charset="-122"/>
              </a:rPr>
              <a:t>。</a:t>
            </a:r>
          </a:p>
        </p:txBody>
      </p:sp>
      <p:sp>
        <p:nvSpPr>
          <p:cNvPr id="655417" name="Rectangle 57"/>
          <p:cNvSpPr>
            <a:spLocks noChangeArrowheads="1"/>
          </p:cNvSpPr>
          <p:nvPr/>
        </p:nvSpPr>
        <p:spPr bwMode="auto">
          <a:xfrm>
            <a:off x="3132138" y="1628775"/>
            <a:ext cx="1439862" cy="576263"/>
          </a:xfrm>
          <a:prstGeom prst="rect">
            <a:avLst/>
          </a:prstGeom>
          <a:noFill/>
          <a:ln w="57150">
            <a:solidFill>
              <a:schemeClr val="hlink"/>
            </a:solidFill>
            <a:miter lim="800000"/>
            <a:headEnd/>
            <a:tailEnd/>
          </a:ln>
          <a:effectLst/>
        </p:spPr>
        <p:txBody>
          <a:bodyPr wrap="none" anchor="ctr"/>
          <a:lstStyle/>
          <a:p>
            <a:endParaRPr lang="zh-CN" altLang="en-US"/>
          </a:p>
        </p:txBody>
      </p:sp>
      <p:sp>
        <p:nvSpPr>
          <p:cNvPr id="58" name="灯片编号占位符 57"/>
          <p:cNvSpPr>
            <a:spLocks noGrp="1"/>
          </p:cNvSpPr>
          <p:nvPr>
            <p:ph type="sldNum" sz="quarter" idx="12"/>
          </p:nvPr>
        </p:nvSpPr>
        <p:spPr/>
        <p:txBody>
          <a:bodyPr/>
          <a:lstStyle/>
          <a:p>
            <a:fld id="{33658E32-E280-4F3B-B91F-4FFDC8F9B0E3}" type="slidenum">
              <a:rPr lang="en-US" altLang="zh-CN" smtClean="0"/>
              <a:pPr/>
              <a:t>82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55417"/>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500"/>
                                  </p:stCondLst>
                                  <p:childTnLst>
                                    <p:anim calcmode="discrete" valueType="str">
                                      <p:cBhvr>
                                        <p:cTn id="9" dur="1000" fill="hold"/>
                                        <p:tgtEl>
                                          <p:spTgt spid="6554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7" grpId="0" animBg="1"/>
      <p:bldP spid="655417" grpId="1"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6386" name="Rectangle 2"/>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6387" name="Rectangle 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6388" name="Rectangle 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6389" name="Rectangle 5"/>
          <p:cNvSpPr>
            <a:spLocks noGrp="1" noChangeArrowheads="1"/>
          </p:cNvSpPr>
          <p:nvPr>
            <p:ph type="title"/>
          </p:nvPr>
        </p:nvSpPr>
        <p:spPr>
          <a:xfrm>
            <a:off x="1042988" y="188913"/>
            <a:ext cx="7793037" cy="839787"/>
          </a:xfrm>
        </p:spPr>
        <p:txBody>
          <a:bodyPr/>
          <a:lstStyle/>
          <a:p>
            <a:pPr algn="ctr"/>
            <a:r>
              <a:rPr lang="en-US" altLang="zh-CN" sz="4000"/>
              <a:t>HTTP </a:t>
            </a:r>
            <a:r>
              <a:rPr lang="zh-CN" altLang="en-US" sz="4000"/>
              <a:t>的报文结构（请求报文） </a:t>
            </a:r>
          </a:p>
        </p:txBody>
      </p:sp>
      <p:sp>
        <p:nvSpPr>
          <p:cNvPr id="656390" name="Rectangle 6"/>
          <p:cNvSpPr>
            <a:spLocks noChangeArrowheads="1"/>
          </p:cNvSpPr>
          <p:nvPr/>
        </p:nvSpPr>
        <p:spPr bwMode="auto">
          <a:xfrm>
            <a:off x="4133850" y="2944813"/>
            <a:ext cx="887413" cy="388937"/>
          </a:xfrm>
          <a:prstGeom prst="rect">
            <a:avLst/>
          </a:prstGeom>
          <a:solidFill>
            <a:srgbClr val="CCECFF"/>
          </a:solidFill>
          <a:ln w="9525">
            <a:noFill/>
            <a:miter lim="800000"/>
            <a:headEnd/>
            <a:tailEnd/>
          </a:ln>
          <a:effectLst/>
        </p:spPr>
        <p:txBody>
          <a:bodyPr wrap="none" anchor="ctr"/>
          <a:lstStyle/>
          <a:p>
            <a:endParaRPr lang="zh-CN" altLang="en-US"/>
          </a:p>
        </p:txBody>
      </p:sp>
      <p:sp>
        <p:nvSpPr>
          <p:cNvPr id="656391" name="Rectangle 7"/>
          <p:cNvSpPr>
            <a:spLocks noChangeArrowheads="1"/>
          </p:cNvSpPr>
          <p:nvPr/>
        </p:nvSpPr>
        <p:spPr bwMode="auto">
          <a:xfrm>
            <a:off x="1890713" y="3362325"/>
            <a:ext cx="909637" cy="387350"/>
          </a:xfrm>
          <a:prstGeom prst="rect">
            <a:avLst/>
          </a:prstGeom>
          <a:solidFill>
            <a:srgbClr val="CCECFF"/>
          </a:solidFill>
          <a:ln w="9525">
            <a:noFill/>
            <a:miter lim="800000"/>
            <a:headEnd/>
            <a:tailEnd/>
          </a:ln>
          <a:effectLst/>
        </p:spPr>
        <p:txBody>
          <a:bodyPr wrap="none" anchor="ctr"/>
          <a:lstStyle/>
          <a:p>
            <a:endParaRPr lang="zh-CN" altLang="en-US"/>
          </a:p>
        </p:txBody>
      </p:sp>
      <p:sp>
        <p:nvSpPr>
          <p:cNvPr id="656392" name="Rectangle 8"/>
          <p:cNvSpPr>
            <a:spLocks noChangeArrowheads="1"/>
          </p:cNvSpPr>
          <p:nvPr/>
        </p:nvSpPr>
        <p:spPr bwMode="auto">
          <a:xfrm>
            <a:off x="4133850" y="2128838"/>
            <a:ext cx="887413"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6393" name="Rectangle 9"/>
          <p:cNvSpPr>
            <a:spLocks noChangeArrowheads="1"/>
          </p:cNvSpPr>
          <p:nvPr/>
        </p:nvSpPr>
        <p:spPr bwMode="auto">
          <a:xfrm>
            <a:off x="3578225" y="2944813"/>
            <a:ext cx="120650"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6394" name="Rectangle 10"/>
          <p:cNvSpPr>
            <a:spLocks noChangeArrowheads="1"/>
          </p:cNvSpPr>
          <p:nvPr/>
        </p:nvSpPr>
        <p:spPr bwMode="auto">
          <a:xfrm>
            <a:off x="3578225" y="2128838"/>
            <a:ext cx="111125"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6395" name="Line 11"/>
          <p:cNvSpPr>
            <a:spLocks noChangeShapeType="1"/>
          </p:cNvSpPr>
          <p:nvPr/>
        </p:nvSpPr>
        <p:spPr bwMode="auto">
          <a:xfrm>
            <a:off x="3440113"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396" name="Line 12"/>
          <p:cNvSpPr>
            <a:spLocks noChangeShapeType="1"/>
          </p:cNvSpPr>
          <p:nvPr/>
        </p:nvSpPr>
        <p:spPr bwMode="auto">
          <a:xfrm>
            <a:off x="41338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397" name="Line 13"/>
          <p:cNvSpPr>
            <a:spLocks noChangeShapeType="1"/>
          </p:cNvSpPr>
          <p:nvPr/>
        </p:nvSpPr>
        <p:spPr bwMode="auto">
          <a:xfrm>
            <a:off x="3578225"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398" name="Rectangle 14"/>
          <p:cNvSpPr>
            <a:spLocks noChangeArrowheads="1"/>
          </p:cNvSpPr>
          <p:nvPr/>
        </p:nvSpPr>
        <p:spPr bwMode="auto">
          <a:xfrm>
            <a:off x="5770563" y="1722438"/>
            <a:ext cx="915987"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6399" name="Rectangle 15"/>
          <p:cNvSpPr>
            <a:spLocks noChangeArrowheads="1"/>
          </p:cNvSpPr>
          <p:nvPr/>
        </p:nvSpPr>
        <p:spPr bwMode="auto">
          <a:xfrm>
            <a:off x="4438650"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6400" name="Rectangle 16"/>
          <p:cNvSpPr>
            <a:spLocks noChangeArrowheads="1"/>
          </p:cNvSpPr>
          <p:nvPr/>
        </p:nvSpPr>
        <p:spPr bwMode="auto">
          <a:xfrm>
            <a:off x="3106738"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6401" name="Text Box 17"/>
          <p:cNvSpPr txBox="1">
            <a:spLocks noChangeArrowheads="1"/>
          </p:cNvSpPr>
          <p:nvPr/>
        </p:nvSpPr>
        <p:spPr bwMode="auto">
          <a:xfrm>
            <a:off x="2055813" y="1701800"/>
            <a:ext cx="90328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方   法</a:t>
            </a:r>
          </a:p>
        </p:txBody>
      </p:sp>
      <p:sp>
        <p:nvSpPr>
          <p:cNvPr id="656402" name="Line 18"/>
          <p:cNvSpPr>
            <a:spLocks noChangeShapeType="1"/>
          </p:cNvSpPr>
          <p:nvPr/>
        </p:nvSpPr>
        <p:spPr bwMode="auto">
          <a:xfrm>
            <a:off x="3106738"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03" name="Line 19"/>
          <p:cNvSpPr>
            <a:spLocks noChangeShapeType="1"/>
          </p:cNvSpPr>
          <p:nvPr/>
        </p:nvSpPr>
        <p:spPr bwMode="auto">
          <a:xfrm>
            <a:off x="32178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04" name="Line 20"/>
          <p:cNvSpPr>
            <a:spLocks noChangeShapeType="1"/>
          </p:cNvSpPr>
          <p:nvPr/>
        </p:nvSpPr>
        <p:spPr bwMode="auto">
          <a:xfrm>
            <a:off x="4438650"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05" name="Line 21"/>
          <p:cNvSpPr>
            <a:spLocks noChangeShapeType="1"/>
          </p:cNvSpPr>
          <p:nvPr/>
        </p:nvSpPr>
        <p:spPr bwMode="auto">
          <a:xfrm>
            <a:off x="4549775"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06" name="Line 22"/>
          <p:cNvSpPr>
            <a:spLocks noChangeShapeType="1"/>
          </p:cNvSpPr>
          <p:nvPr/>
        </p:nvSpPr>
        <p:spPr bwMode="auto">
          <a:xfrm>
            <a:off x="57705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07" name="Text Box 23"/>
          <p:cNvSpPr txBox="1">
            <a:spLocks noChangeArrowheads="1"/>
          </p:cNvSpPr>
          <p:nvPr/>
        </p:nvSpPr>
        <p:spPr bwMode="auto">
          <a:xfrm>
            <a:off x="3430588" y="1701800"/>
            <a:ext cx="693737"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URL</a:t>
            </a:r>
          </a:p>
        </p:txBody>
      </p:sp>
      <p:sp>
        <p:nvSpPr>
          <p:cNvPr id="656408" name="Text Box 24"/>
          <p:cNvSpPr txBox="1">
            <a:spLocks noChangeArrowheads="1"/>
          </p:cNvSpPr>
          <p:nvPr/>
        </p:nvSpPr>
        <p:spPr bwMode="auto">
          <a:xfrm>
            <a:off x="4676775" y="1701800"/>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版   本</a:t>
            </a:r>
          </a:p>
        </p:txBody>
      </p:sp>
      <p:sp>
        <p:nvSpPr>
          <p:cNvPr id="656409" name="Text Box 25"/>
          <p:cNvSpPr txBox="1">
            <a:spLocks noChangeArrowheads="1"/>
          </p:cNvSpPr>
          <p:nvPr/>
        </p:nvSpPr>
        <p:spPr bwMode="auto">
          <a:xfrm>
            <a:off x="1892300" y="2114550"/>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6410" name="Line 26"/>
          <p:cNvSpPr>
            <a:spLocks noChangeShapeType="1"/>
          </p:cNvSpPr>
          <p:nvPr/>
        </p:nvSpPr>
        <p:spPr bwMode="auto">
          <a:xfrm>
            <a:off x="3440113"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411" name="Line 27"/>
          <p:cNvSpPr>
            <a:spLocks noChangeShapeType="1"/>
          </p:cNvSpPr>
          <p:nvPr/>
        </p:nvSpPr>
        <p:spPr bwMode="auto">
          <a:xfrm>
            <a:off x="41338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412" name="Text Box 28"/>
          <p:cNvSpPr txBox="1">
            <a:spLocks noChangeArrowheads="1"/>
          </p:cNvSpPr>
          <p:nvPr/>
        </p:nvSpPr>
        <p:spPr bwMode="auto">
          <a:xfrm>
            <a:off x="5251450" y="2530475"/>
            <a:ext cx="947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首部行</a:t>
            </a:r>
          </a:p>
        </p:txBody>
      </p:sp>
      <p:sp>
        <p:nvSpPr>
          <p:cNvPr id="656413" name="Line 29"/>
          <p:cNvSpPr>
            <a:spLocks noChangeShapeType="1"/>
          </p:cNvSpPr>
          <p:nvPr/>
        </p:nvSpPr>
        <p:spPr bwMode="auto">
          <a:xfrm>
            <a:off x="3578225"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414" name="Text Box 30"/>
          <p:cNvSpPr txBox="1">
            <a:spLocks noChangeArrowheads="1"/>
          </p:cNvSpPr>
          <p:nvPr/>
        </p:nvSpPr>
        <p:spPr bwMode="auto">
          <a:xfrm>
            <a:off x="3367088" y="2116138"/>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6415" name="Text Box 31"/>
          <p:cNvSpPr txBox="1">
            <a:spLocks noChangeArrowheads="1"/>
          </p:cNvSpPr>
          <p:nvPr/>
        </p:nvSpPr>
        <p:spPr bwMode="auto">
          <a:xfrm>
            <a:off x="3700463" y="2122488"/>
            <a:ext cx="43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6416" name="Text Box 32"/>
          <p:cNvSpPr txBox="1">
            <a:spLocks noChangeArrowheads="1"/>
          </p:cNvSpPr>
          <p:nvPr/>
        </p:nvSpPr>
        <p:spPr bwMode="auto">
          <a:xfrm>
            <a:off x="1887538" y="2922588"/>
            <a:ext cx="1455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6417" name="Text Box 33"/>
          <p:cNvSpPr txBox="1">
            <a:spLocks noChangeArrowheads="1"/>
          </p:cNvSpPr>
          <p:nvPr/>
        </p:nvSpPr>
        <p:spPr bwMode="auto">
          <a:xfrm>
            <a:off x="3724275" y="2935288"/>
            <a:ext cx="439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6418" name="Text Box 34"/>
          <p:cNvSpPr txBox="1">
            <a:spLocks noChangeArrowheads="1"/>
          </p:cNvSpPr>
          <p:nvPr/>
        </p:nvSpPr>
        <p:spPr bwMode="auto">
          <a:xfrm>
            <a:off x="3328988" y="3554413"/>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6419" name="Text Box 35"/>
          <p:cNvSpPr txBox="1">
            <a:spLocks noChangeArrowheads="1"/>
          </p:cNvSpPr>
          <p:nvPr/>
        </p:nvSpPr>
        <p:spPr bwMode="auto">
          <a:xfrm rot="-5400000">
            <a:off x="2634457" y="2559844"/>
            <a:ext cx="43973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6420" name="AutoShape 36"/>
          <p:cNvSpPr>
            <a:spLocks/>
          </p:cNvSpPr>
          <p:nvPr/>
        </p:nvSpPr>
        <p:spPr bwMode="auto">
          <a:xfrm>
            <a:off x="5091113" y="2171700"/>
            <a:ext cx="222250" cy="1171575"/>
          </a:xfrm>
          <a:prstGeom prst="rightBrace">
            <a:avLst>
              <a:gd name="adj1" fmla="val 43929"/>
              <a:gd name="adj2" fmla="val 50000"/>
            </a:avLst>
          </a:prstGeom>
          <a:noFill/>
          <a:ln w="19050">
            <a:solidFill>
              <a:srgbClr val="333399"/>
            </a:solidFill>
            <a:round/>
            <a:headEnd/>
            <a:tailEnd/>
          </a:ln>
          <a:effectLst/>
        </p:spPr>
        <p:txBody>
          <a:bodyPr wrap="none" anchor="ctr"/>
          <a:lstStyle/>
          <a:p>
            <a:endParaRPr lang="zh-CN" altLang="en-US"/>
          </a:p>
        </p:txBody>
      </p:sp>
      <p:sp>
        <p:nvSpPr>
          <p:cNvPr id="656421" name="Rectangle 3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656422" name="Text Box 38"/>
          <p:cNvSpPr txBox="1">
            <a:spLocks noChangeArrowheads="1"/>
          </p:cNvSpPr>
          <p:nvPr/>
        </p:nvSpPr>
        <p:spPr bwMode="auto">
          <a:xfrm>
            <a:off x="3478213" y="3843338"/>
            <a:ext cx="1708150" cy="703262"/>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ea typeface="黑体" pitchFamily="2" charset="-122"/>
              </a:rPr>
              <a:t>实体主体</a:t>
            </a:r>
          </a:p>
          <a:p>
            <a:pPr algn="ctr"/>
            <a:r>
              <a:rPr kumimoji="1" lang="zh-CN" altLang="en-US" sz="2000">
                <a:solidFill>
                  <a:srgbClr val="333399"/>
                </a:solidFill>
                <a:latin typeface="Arial" charset="0"/>
                <a:ea typeface="黑体" pitchFamily="2" charset="-122"/>
              </a:rPr>
              <a:t>（通常不用）</a:t>
            </a:r>
          </a:p>
        </p:txBody>
      </p:sp>
      <p:sp>
        <p:nvSpPr>
          <p:cNvPr id="656423" name="Text Box 39"/>
          <p:cNvSpPr txBox="1">
            <a:spLocks noChangeArrowheads="1"/>
          </p:cNvSpPr>
          <p:nvPr/>
        </p:nvSpPr>
        <p:spPr bwMode="auto">
          <a:xfrm>
            <a:off x="6650038" y="1701800"/>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请求行</a:t>
            </a:r>
          </a:p>
        </p:txBody>
      </p:sp>
      <p:sp>
        <p:nvSpPr>
          <p:cNvPr id="656424" name="Line 40"/>
          <p:cNvSpPr>
            <a:spLocks noChangeShapeType="1"/>
          </p:cNvSpPr>
          <p:nvPr/>
        </p:nvSpPr>
        <p:spPr bwMode="auto">
          <a:xfrm>
            <a:off x="18843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6425" name="Line 41"/>
          <p:cNvSpPr>
            <a:spLocks noChangeShapeType="1"/>
          </p:cNvSpPr>
          <p:nvPr/>
        </p:nvSpPr>
        <p:spPr bwMode="auto">
          <a:xfrm>
            <a:off x="1884363"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26" name="Line 42"/>
          <p:cNvSpPr>
            <a:spLocks noChangeShapeType="1"/>
          </p:cNvSpPr>
          <p:nvPr/>
        </p:nvSpPr>
        <p:spPr bwMode="auto">
          <a:xfrm>
            <a:off x="2800350"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6427" name="Line 43"/>
          <p:cNvSpPr>
            <a:spLocks noChangeShapeType="1"/>
          </p:cNvSpPr>
          <p:nvPr/>
        </p:nvSpPr>
        <p:spPr bwMode="auto">
          <a:xfrm>
            <a:off x="50212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6428" name="Text Box 44"/>
          <p:cNvSpPr txBox="1">
            <a:spLocks noChangeArrowheads="1"/>
          </p:cNvSpPr>
          <p:nvPr/>
        </p:nvSpPr>
        <p:spPr bwMode="auto">
          <a:xfrm>
            <a:off x="3449638" y="1052513"/>
            <a:ext cx="6905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空格</a:t>
            </a:r>
          </a:p>
        </p:txBody>
      </p:sp>
      <p:sp>
        <p:nvSpPr>
          <p:cNvPr id="656429" name="Text Box 45"/>
          <p:cNvSpPr txBox="1">
            <a:spLocks noChangeArrowheads="1"/>
          </p:cNvSpPr>
          <p:nvPr/>
        </p:nvSpPr>
        <p:spPr bwMode="auto">
          <a:xfrm>
            <a:off x="5386388" y="1052513"/>
            <a:ext cx="1201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回车换行</a:t>
            </a:r>
          </a:p>
        </p:txBody>
      </p:sp>
      <p:sp>
        <p:nvSpPr>
          <p:cNvPr id="656430" name="Line 46"/>
          <p:cNvSpPr>
            <a:spLocks noChangeShapeType="1"/>
          </p:cNvSpPr>
          <p:nvPr/>
        </p:nvSpPr>
        <p:spPr bwMode="auto">
          <a:xfrm>
            <a:off x="4059238" y="1406525"/>
            <a:ext cx="407987"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6431" name="Line 47"/>
          <p:cNvSpPr>
            <a:spLocks noChangeShapeType="1"/>
          </p:cNvSpPr>
          <p:nvPr/>
        </p:nvSpPr>
        <p:spPr bwMode="auto">
          <a:xfrm flipH="1">
            <a:off x="3133725" y="1406525"/>
            <a:ext cx="44450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6432" name="Line 48"/>
          <p:cNvSpPr>
            <a:spLocks noChangeShapeType="1"/>
          </p:cNvSpPr>
          <p:nvPr/>
        </p:nvSpPr>
        <p:spPr bwMode="auto">
          <a:xfrm>
            <a:off x="5983288" y="1406525"/>
            <a:ext cx="22225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6433" name="Line 49"/>
          <p:cNvSpPr>
            <a:spLocks noChangeShapeType="1"/>
          </p:cNvSpPr>
          <p:nvPr/>
        </p:nvSpPr>
        <p:spPr bwMode="auto">
          <a:xfrm>
            <a:off x="36893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434" name="Line 50"/>
          <p:cNvSpPr>
            <a:spLocks noChangeShapeType="1"/>
          </p:cNvSpPr>
          <p:nvPr/>
        </p:nvSpPr>
        <p:spPr bwMode="auto">
          <a:xfrm>
            <a:off x="36893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6435" name="Text Box 51"/>
          <p:cNvSpPr txBox="1">
            <a:spLocks noChangeArrowheads="1"/>
          </p:cNvSpPr>
          <p:nvPr/>
        </p:nvSpPr>
        <p:spPr bwMode="auto">
          <a:xfrm>
            <a:off x="3367088" y="2936875"/>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6436" name="Text Box 52"/>
          <p:cNvSpPr txBox="1">
            <a:spLocks noChangeArrowheads="1"/>
          </p:cNvSpPr>
          <p:nvPr/>
        </p:nvSpPr>
        <p:spPr bwMode="auto">
          <a:xfrm>
            <a:off x="5729288" y="17018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6437" name="Text Box 53"/>
          <p:cNvSpPr txBox="1">
            <a:spLocks noChangeArrowheads="1"/>
          </p:cNvSpPr>
          <p:nvPr/>
        </p:nvSpPr>
        <p:spPr bwMode="auto">
          <a:xfrm>
            <a:off x="4148138" y="2943225"/>
            <a:ext cx="849312" cy="396875"/>
          </a:xfrm>
          <a:prstGeom prst="rect">
            <a:avLst/>
          </a:prstGeom>
          <a:noFill/>
          <a:ln w="9525">
            <a:noFill/>
            <a:miter lim="800000"/>
            <a:headEnd/>
            <a:tailEnd/>
          </a:ln>
          <a:effectLst/>
        </p:spPr>
        <p:txBody>
          <a:bodyPr>
            <a:spAutoFit/>
          </a:bodyPr>
          <a:lstStyle/>
          <a:p>
            <a:r>
              <a:rPr kumimoji="1" lang="en-US" altLang="zh-CN" sz="2000">
                <a:solidFill>
                  <a:srgbClr val="333399"/>
                </a:solidFill>
                <a:latin typeface="Arial" charset="0"/>
                <a:ea typeface="黑体" pitchFamily="2" charset="-122"/>
              </a:rPr>
              <a:t>CRLF</a:t>
            </a:r>
          </a:p>
        </p:txBody>
      </p:sp>
      <p:sp>
        <p:nvSpPr>
          <p:cNvPr id="656438" name="Text Box 54"/>
          <p:cNvSpPr txBox="1">
            <a:spLocks noChangeArrowheads="1"/>
          </p:cNvSpPr>
          <p:nvPr/>
        </p:nvSpPr>
        <p:spPr bwMode="auto">
          <a:xfrm>
            <a:off x="4154488" y="21336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6439" name="Text Box 55"/>
          <p:cNvSpPr txBox="1">
            <a:spLocks noChangeArrowheads="1"/>
          </p:cNvSpPr>
          <p:nvPr/>
        </p:nvSpPr>
        <p:spPr bwMode="auto">
          <a:xfrm>
            <a:off x="1887538" y="3335338"/>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6440" name="Text Box 56"/>
          <p:cNvSpPr txBox="1">
            <a:spLocks noChangeArrowheads="1"/>
          </p:cNvSpPr>
          <p:nvPr/>
        </p:nvSpPr>
        <p:spPr bwMode="auto">
          <a:xfrm>
            <a:off x="2268538" y="4797425"/>
            <a:ext cx="4248150" cy="519113"/>
          </a:xfrm>
          <a:prstGeom prst="rect">
            <a:avLst/>
          </a:prstGeom>
          <a:noFill/>
          <a:ln w="9525">
            <a:noFill/>
            <a:miter lim="800000"/>
            <a:headEnd/>
            <a:tailEnd/>
          </a:ln>
          <a:effectLst/>
        </p:spPr>
        <p:txBody>
          <a:bodyPr>
            <a:spAutoFit/>
          </a:bodyPr>
          <a:lstStyle/>
          <a:p>
            <a:r>
              <a:rPr lang="en-US" altLang="zh-CN" sz="2800">
                <a:solidFill>
                  <a:srgbClr val="333399"/>
                </a:solidFill>
                <a:latin typeface="Arial"/>
                <a:ea typeface="黑体" pitchFamily="2" charset="-122"/>
              </a:rPr>
              <a:t>“</a:t>
            </a:r>
            <a:r>
              <a:rPr lang="zh-CN" altLang="en-US" sz="2800">
                <a:solidFill>
                  <a:srgbClr val="333399"/>
                </a:solidFill>
                <a:latin typeface="Arial" charset="0"/>
                <a:ea typeface="黑体" pitchFamily="2" charset="-122"/>
              </a:rPr>
              <a:t>版本</a:t>
            </a:r>
            <a:r>
              <a:rPr lang="zh-CN" altLang="en-US" sz="2800">
                <a:solidFill>
                  <a:srgbClr val="333399"/>
                </a:solidFill>
                <a:latin typeface="Arial"/>
                <a:ea typeface="黑体" pitchFamily="2" charset="-122"/>
              </a:rPr>
              <a:t>”</a:t>
            </a:r>
            <a:r>
              <a:rPr lang="zh-CN" altLang="en-US" sz="2800">
                <a:solidFill>
                  <a:srgbClr val="333399"/>
                </a:solidFill>
                <a:latin typeface="黑体" pitchFamily="2" charset="-122"/>
                <a:ea typeface="黑体" pitchFamily="2" charset="-122"/>
              </a:rPr>
              <a:t>是</a:t>
            </a:r>
            <a:r>
              <a:rPr lang="zh-CN" altLang="en-US" sz="2800">
                <a:solidFill>
                  <a:srgbClr val="333399"/>
                </a:solidFill>
                <a:latin typeface="Arial" charset="0"/>
                <a:ea typeface="黑体" pitchFamily="2" charset="-122"/>
              </a:rPr>
              <a:t> </a:t>
            </a:r>
            <a:r>
              <a:rPr lang="en-US" altLang="zh-CN" sz="2800">
                <a:solidFill>
                  <a:srgbClr val="333399"/>
                </a:solidFill>
                <a:latin typeface="Arial" charset="0"/>
                <a:ea typeface="黑体" pitchFamily="2" charset="-122"/>
              </a:rPr>
              <a:t>HTTP </a:t>
            </a:r>
            <a:r>
              <a:rPr lang="zh-CN" altLang="en-US" sz="2800">
                <a:solidFill>
                  <a:srgbClr val="333399"/>
                </a:solidFill>
                <a:latin typeface="黑体" pitchFamily="2" charset="-122"/>
                <a:ea typeface="黑体" pitchFamily="2" charset="-122"/>
              </a:rPr>
              <a:t>的版本</a:t>
            </a:r>
            <a:r>
              <a:rPr lang="zh-CN" altLang="en-US" sz="2800">
                <a:solidFill>
                  <a:srgbClr val="333399"/>
                </a:solidFill>
                <a:latin typeface="Arial" charset="0"/>
                <a:ea typeface="黑体" pitchFamily="2" charset="-122"/>
              </a:rPr>
              <a:t>。</a:t>
            </a:r>
          </a:p>
        </p:txBody>
      </p:sp>
      <p:sp>
        <p:nvSpPr>
          <p:cNvPr id="656441" name="Rectangle 57"/>
          <p:cNvSpPr>
            <a:spLocks noChangeArrowheads="1"/>
          </p:cNvSpPr>
          <p:nvPr/>
        </p:nvSpPr>
        <p:spPr bwMode="auto">
          <a:xfrm>
            <a:off x="4427538" y="1628775"/>
            <a:ext cx="1439862" cy="576263"/>
          </a:xfrm>
          <a:prstGeom prst="rect">
            <a:avLst/>
          </a:prstGeom>
          <a:noFill/>
          <a:ln w="57150">
            <a:solidFill>
              <a:schemeClr val="hlink"/>
            </a:solidFill>
            <a:miter lim="800000"/>
            <a:headEnd/>
            <a:tailEnd/>
          </a:ln>
          <a:effectLst/>
        </p:spPr>
        <p:txBody>
          <a:bodyPr wrap="none" anchor="ctr"/>
          <a:lstStyle/>
          <a:p>
            <a:endParaRPr lang="zh-CN" altLang="en-US"/>
          </a:p>
        </p:txBody>
      </p:sp>
      <p:sp>
        <p:nvSpPr>
          <p:cNvPr id="58" name="灯片编号占位符 57"/>
          <p:cNvSpPr>
            <a:spLocks noGrp="1"/>
          </p:cNvSpPr>
          <p:nvPr>
            <p:ph type="sldNum" sz="quarter" idx="12"/>
          </p:nvPr>
        </p:nvSpPr>
        <p:spPr/>
        <p:txBody>
          <a:bodyPr/>
          <a:lstStyle/>
          <a:p>
            <a:fld id="{33658E32-E280-4F3B-B91F-4FFDC8F9B0E3}" type="slidenum">
              <a:rPr lang="en-US" altLang="zh-CN" smtClean="0"/>
              <a:pPr/>
              <a:t>83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56441"/>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grpId="1" nodeType="afterEffect">
                                  <p:stCondLst>
                                    <p:cond delay="500"/>
                                  </p:stCondLst>
                                  <p:childTnLst>
                                    <p:anim calcmode="discrete" valueType="str">
                                      <p:cBhvr>
                                        <p:cTn id="9" dur="1000" fill="hold"/>
                                        <p:tgtEl>
                                          <p:spTgt spid="65644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441" grpId="0" animBg="1"/>
      <p:bldP spid="656441" grpId="1"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2290" name="Rectangle 2"/>
          <p:cNvSpPr>
            <a:spLocks noChangeArrowheads="1"/>
          </p:cNvSpPr>
          <p:nvPr/>
        </p:nvSpPr>
        <p:spPr bwMode="auto">
          <a:xfrm>
            <a:off x="1884363" y="2935288"/>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2291" name="Rectangle 3"/>
          <p:cNvSpPr>
            <a:spLocks noChangeArrowheads="1"/>
          </p:cNvSpPr>
          <p:nvPr/>
        </p:nvSpPr>
        <p:spPr bwMode="auto">
          <a:xfrm>
            <a:off x="1884363" y="2119313"/>
            <a:ext cx="3136900" cy="407987"/>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2292" name="Rectangle 4"/>
          <p:cNvSpPr>
            <a:spLocks noChangeArrowheads="1"/>
          </p:cNvSpPr>
          <p:nvPr/>
        </p:nvSpPr>
        <p:spPr bwMode="auto">
          <a:xfrm>
            <a:off x="1884363" y="1712913"/>
            <a:ext cx="4802187" cy="406400"/>
          </a:xfrm>
          <a:prstGeom prst="rect">
            <a:avLst/>
          </a:prstGeom>
          <a:solidFill>
            <a:srgbClr val="FFFF99"/>
          </a:solidFill>
          <a:ln w="9525">
            <a:solidFill>
              <a:schemeClr val="tx1"/>
            </a:solidFill>
            <a:miter lim="800000"/>
            <a:headEnd/>
            <a:tailEnd/>
          </a:ln>
          <a:effectLst/>
        </p:spPr>
        <p:txBody>
          <a:bodyPr wrap="none" anchor="ctr"/>
          <a:lstStyle/>
          <a:p>
            <a:endParaRPr lang="zh-CN" altLang="en-US"/>
          </a:p>
        </p:txBody>
      </p:sp>
      <p:sp>
        <p:nvSpPr>
          <p:cNvPr id="652293" name="Rectangle 5"/>
          <p:cNvSpPr>
            <a:spLocks noGrp="1" noChangeArrowheads="1"/>
          </p:cNvSpPr>
          <p:nvPr>
            <p:ph type="title"/>
          </p:nvPr>
        </p:nvSpPr>
        <p:spPr>
          <a:xfrm>
            <a:off x="1042988" y="188913"/>
            <a:ext cx="7793037" cy="839787"/>
          </a:xfrm>
        </p:spPr>
        <p:txBody>
          <a:bodyPr/>
          <a:lstStyle/>
          <a:p>
            <a:pPr algn="ctr"/>
            <a:r>
              <a:rPr lang="en-US" altLang="zh-CN" sz="4000"/>
              <a:t>HTTP </a:t>
            </a:r>
            <a:r>
              <a:rPr lang="zh-CN" altLang="en-US" sz="4000"/>
              <a:t>的报文结构（响应报文） </a:t>
            </a:r>
          </a:p>
        </p:txBody>
      </p:sp>
      <p:sp>
        <p:nvSpPr>
          <p:cNvPr id="652294" name="Rectangle 6"/>
          <p:cNvSpPr>
            <a:spLocks noChangeArrowheads="1"/>
          </p:cNvSpPr>
          <p:nvPr/>
        </p:nvSpPr>
        <p:spPr bwMode="auto">
          <a:xfrm>
            <a:off x="4133850" y="2944813"/>
            <a:ext cx="887413" cy="388937"/>
          </a:xfrm>
          <a:prstGeom prst="rect">
            <a:avLst/>
          </a:prstGeom>
          <a:solidFill>
            <a:srgbClr val="CCECFF"/>
          </a:solidFill>
          <a:ln w="9525">
            <a:noFill/>
            <a:miter lim="800000"/>
            <a:headEnd/>
            <a:tailEnd/>
          </a:ln>
          <a:effectLst/>
        </p:spPr>
        <p:txBody>
          <a:bodyPr wrap="none" anchor="ctr"/>
          <a:lstStyle/>
          <a:p>
            <a:endParaRPr lang="zh-CN" altLang="en-US"/>
          </a:p>
        </p:txBody>
      </p:sp>
      <p:sp>
        <p:nvSpPr>
          <p:cNvPr id="652295" name="Rectangle 7"/>
          <p:cNvSpPr>
            <a:spLocks noChangeArrowheads="1"/>
          </p:cNvSpPr>
          <p:nvPr/>
        </p:nvSpPr>
        <p:spPr bwMode="auto">
          <a:xfrm>
            <a:off x="1890713" y="3362325"/>
            <a:ext cx="909637" cy="387350"/>
          </a:xfrm>
          <a:prstGeom prst="rect">
            <a:avLst/>
          </a:prstGeom>
          <a:solidFill>
            <a:srgbClr val="CCECFF"/>
          </a:solidFill>
          <a:ln w="9525">
            <a:noFill/>
            <a:miter lim="800000"/>
            <a:headEnd/>
            <a:tailEnd/>
          </a:ln>
          <a:effectLst/>
        </p:spPr>
        <p:txBody>
          <a:bodyPr wrap="none" anchor="ctr"/>
          <a:lstStyle/>
          <a:p>
            <a:endParaRPr lang="zh-CN" altLang="en-US"/>
          </a:p>
        </p:txBody>
      </p:sp>
      <p:sp>
        <p:nvSpPr>
          <p:cNvPr id="652296" name="Rectangle 8"/>
          <p:cNvSpPr>
            <a:spLocks noChangeArrowheads="1"/>
          </p:cNvSpPr>
          <p:nvPr/>
        </p:nvSpPr>
        <p:spPr bwMode="auto">
          <a:xfrm>
            <a:off x="4133850" y="2128838"/>
            <a:ext cx="887413"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2297" name="Rectangle 9"/>
          <p:cNvSpPr>
            <a:spLocks noChangeArrowheads="1"/>
          </p:cNvSpPr>
          <p:nvPr/>
        </p:nvSpPr>
        <p:spPr bwMode="auto">
          <a:xfrm>
            <a:off x="3578225" y="2944813"/>
            <a:ext cx="120650"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2298" name="Rectangle 10"/>
          <p:cNvSpPr>
            <a:spLocks noChangeArrowheads="1"/>
          </p:cNvSpPr>
          <p:nvPr/>
        </p:nvSpPr>
        <p:spPr bwMode="auto">
          <a:xfrm>
            <a:off x="3578225" y="2128838"/>
            <a:ext cx="111125" cy="398462"/>
          </a:xfrm>
          <a:prstGeom prst="rect">
            <a:avLst/>
          </a:prstGeom>
          <a:solidFill>
            <a:srgbClr val="CCECFF"/>
          </a:solidFill>
          <a:ln w="9525">
            <a:noFill/>
            <a:miter lim="800000"/>
            <a:headEnd/>
            <a:tailEnd/>
          </a:ln>
          <a:effectLst/>
        </p:spPr>
        <p:txBody>
          <a:bodyPr wrap="none" anchor="ctr"/>
          <a:lstStyle/>
          <a:p>
            <a:endParaRPr lang="zh-CN" altLang="en-US"/>
          </a:p>
        </p:txBody>
      </p:sp>
      <p:sp>
        <p:nvSpPr>
          <p:cNvPr id="652299" name="Line 11"/>
          <p:cNvSpPr>
            <a:spLocks noChangeShapeType="1"/>
          </p:cNvSpPr>
          <p:nvPr/>
        </p:nvSpPr>
        <p:spPr bwMode="auto">
          <a:xfrm>
            <a:off x="3440113"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00" name="Line 12"/>
          <p:cNvSpPr>
            <a:spLocks noChangeShapeType="1"/>
          </p:cNvSpPr>
          <p:nvPr/>
        </p:nvSpPr>
        <p:spPr bwMode="auto">
          <a:xfrm>
            <a:off x="41338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01" name="Line 13"/>
          <p:cNvSpPr>
            <a:spLocks noChangeShapeType="1"/>
          </p:cNvSpPr>
          <p:nvPr/>
        </p:nvSpPr>
        <p:spPr bwMode="auto">
          <a:xfrm>
            <a:off x="3578225"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02" name="Rectangle 14"/>
          <p:cNvSpPr>
            <a:spLocks noChangeArrowheads="1"/>
          </p:cNvSpPr>
          <p:nvPr/>
        </p:nvSpPr>
        <p:spPr bwMode="auto">
          <a:xfrm>
            <a:off x="5770563" y="1722438"/>
            <a:ext cx="915987"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2303" name="Rectangle 15"/>
          <p:cNvSpPr>
            <a:spLocks noChangeArrowheads="1"/>
          </p:cNvSpPr>
          <p:nvPr/>
        </p:nvSpPr>
        <p:spPr bwMode="auto">
          <a:xfrm>
            <a:off x="4438650"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2304" name="Rectangle 16"/>
          <p:cNvSpPr>
            <a:spLocks noChangeArrowheads="1"/>
          </p:cNvSpPr>
          <p:nvPr/>
        </p:nvSpPr>
        <p:spPr bwMode="auto">
          <a:xfrm>
            <a:off x="3106738" y="1722438"/>
            <a:ext cx="111125" cy="396875"/>
          </a:xfrm>
          <a:prstGeom prst="rect">
            <a:avLst/>
          </a:prstGeom>
          <a:solidFill>
            <a:srgbClr val="CCECFF"/>
          </a:solidFill>
          <a:ln w="9525">
            <a:noFill/>
            <a:miter lim="800000"/>
            <a:headEnd/>
            <a:tailEnd/>
          </a:ln>
          <a:effectLst/>
        </p:spPr>
        <p:txBody>
          <a:bodyPr wrap="none" anchor="ctr"/>
          <a:lstStyle/>
          <a:p>
            <a:endParaRPr lang="zh-CN" altLang="en-US"/>
          </a:p>
        </p:txBody>
      </p:sp>
      <p:sp>
        <p:nvSpPr>
          <p:cNvPr id="652305" name="Text Box 17"/>
          <p:cNvSpPr txBox="1">
            <a:spLocks noChangeArrowheads="1"/>
          </p:cNvSpPr>
          <p:nvPr/>
        </p:nvSpPr>
        <p:spPr bwMode="auto">
          <a:xfrm>
            <a:off x="2055813" y="1701800"/>
            <a:ext cx="90328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版   本</a:t>
            </a:r>
          </a:p>
        </p:txBody>
      </p:sp>
      <p:sp>
        <p:nvSpPr>
          <p:cNvPr id="652306" name="Line 18"/>
          <p:cNvSpPr>
            <a:spLocks noChangeShapeType="1"/>
          </p:cNvSpPr>
          <p:nvPr/>
        </p:nvSpPr>
        <p:spPr bwMode="auto">
          <a:xfrm>
            <a:off x="3106738"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07" name="Line 19"/>
          <p:cNvSpPr>
            <a:spLocks noChangeShapeType="1"/>
          </p:cNvSpPr>
          <p:nvPr/>
        </p:nvSpPr>
        <p:spPr bwMode="auto">
          <a:xfrm>
            <a:off x="32178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08" name="Line 20"/>
          <p:cNvSpPr>
            <a:spLocks noChangeShapeType="1"/>
          </p:cNvSpPr>
          <p:nvPr/>
        </p:nvSpPr>
        <p:spPr bwMode="auto">
          <a:xfrm>
            <a:off x="4438650"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09" name="Line 21"/>
          <p:cNvSpPr>
            <a:spLocks noChangeShapeType="1"/>
          </p:cNvSpPr>
          <p:nvPr/>
        </p:nvSpPr>
        <p:spPr bwMode="auto">
          <a:xfrm>
            <a:off x="4549775"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10" name="Line 22"/>
          <p:cNvSpPr>
            <a:spLocks noChangeShapeType="1"/>
          </p:cNvSpPr>
          <p:nvPr/>
        </p:nvSpPr>
        <p:spPr bwMode="auto">
          <a:xfrm>
            <a:off x="5770563" y="1712913"/>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11" name="Text Box 23"/>
          <p:cNvSpPr txBox="1">
            <a:spLocks noChangeArrowheads="1"/>
          </p:cNvSpPr>
          <p:nvPr/>
        </p:nvSpPr>
        <p:spPr bwMode="auto">
          <a:xfrm>
            <a:off x="3348038" y="1687513"/>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状态码</a:t>
            </a:r>
          </a:p>
        </p:txBody>
      </p:sp>
      <p:sp>
        <p:nvSpPr>
          <p:cNvPr id="652312" name="Text Box 24"/>
          <p:cNvSpPr txBox="1">
            <a:spLocks noChangeArrowheads="1"/>
          </p:cNvSpPr>
          <p:nvPr/>
        </p:nvSpPr>
        <p:spPr bwMode="auto">
          <a:xfrm>
            <a:off x="4676775" y="1701800"/>
            <a:ext cx="90328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短   语</a:t>
            </a:r>
          </a:p>
        </p:txBody>
      </p:sp>
      <p:sp>
        <p:nvSpPr>
          <p:cNvPr id="652313" name="Text Box 25"/>
          <p:cNvSpPr txBox="1">
            <a:spLocks noChangeArrowheads="1"/>
          </p:cNvSpPr>
          <p:nvPr/>
        </p:nvSpPr>
        <p:spPr bwMode="auto">
          <a:xfrm>
            <a:off x="1892300" y="2114550"/>
            <a:ext cx="1454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2314" name="Line 26"/>
          <p:cNvSpPr>
            <a:spLocks noChangeShapeType="1"/>
          </p:cNvSpPr>
          <p:nvPr/>
        </p:nvSpPr>
        <p:spPr bwMode="auto">
          <a:xfrm>
            <a:off x="3440113"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15" name="Line 27"/>
          <p:cNvSpPr>
            <a:spLocks noChangeShapeType="1"/>
          </p:cNvSpPr>
          <p:nvPr/>
        </p:nvSpPr>
        <p:spPr bwMode="auto">
          <a:xfrm>
            <a:off x="41338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16" name="Text Box 28"/>
          <p:cNvSpPr txBox="1">
            <a:spLocks noChangeArrowheads="1"/>
          </p:cNvSpPr>
          <p:nvPr/>
        </p:nvSpPr>
        <p:spPr bwMode="auto">
          <a:xfrm>
            <a:off x="5251450" y="2530475"/>
            <a:ext cx="947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首部行</a:t>
            </a:r>
          </a:p>
        </p:txBody>
      </p:sp>
      <p:sp>
        <p:nvSpPr>
          <p:cNvPr id="652317" name="Line 29"/>
          <p:cNvSpPr>
            <a:spLocks noChangeShapeType="1"/>
          </p:cNvSpPr>
          <p:nvPr/>
        </p:nvSpPr>
        <p:spPr bwMode="auto">
          <a:xfrm>
            <a:off x="3578225"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18" name="Text Box 30"/>
          <p:cNvSpPr txBox="1">
            <a:spLocks noChangeArrowheads="1"/>
          </p:cNvSpPr>
          <p:nvPr/>
        </p:nvSpPr>
        <p:spPr bwMode="auto">
          <a:xfrm>
            <a:off x="3367088" y="2116138"/>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2319" name="Text Box 31"/>
          <p:cNvSpPr txBox="1">
            <a:spLocks noChangeArrowheads="1"/>
          </p:cNvSpPr>
          <p:nvPr/>
        </p:nvSpPr>
        <p:spPr bwMode="auto">
          <a:xfrm>
            <a:off x="3700463" y="2122488"/>
            <a:ext cx="438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2320" name="Text Box 32"/>
          <p:cNvSpPr txBox="1">
            <a:spLocks noChangeArrowheads="1"/>
          </p:cNvSpPr>
          <p:nvPr/>
        </p:nvSpPr>
        <p:spPr bwMode="auto">
          <a:xfrm>
            <a:off x="1887538" y="2922588"/>
            <a:ext cx="1455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首部字段名</a:t>
            </a:r>
          </a:p>
        </p:txBody>
      </p:sp>
      <p:sp>
        <p:nvSpPr>
          <p:cNvPr id="652321" name="Text Box 33"/>
          <p:cNvSpPr txBox="1">
            <a:spLocks noChangeArrowheads="1"/>
          </p:cNvSpPr>
          <p:nvPr/>
        </p:nvSpPr>
        <p:spPr bwMode="auto">
          <a:xfrm>
            <a:off x="3724275" y="2935288"/>
            <a:ext cx="439738"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值</a:t>
            </a:r>
          </a:p>
        </p:txBody>
      </p:sp>
      <p:sp>
        <p:nvSpPr>
          <p:cNvPr id="652322" name="Text Box 34"/>
          <p:cNvSpPr txBox="1">
            <a:spLocks noChangeArrowheads="1"/>
          </p:cNvSpPr>
          <p:nvPr/>
        </p:nvSpPr>
        <p:spPr bwMode="auto">
          <a:xfrm>
            <a:off x="3328988" y="3554413"/>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2323" name="Text Box 35"/>
          <p:cNvSpPr txBox="1">
            <a:spLocks noChangeArrowheads="1"/>
          </p:cNvSpPr>
          <p:nvPr/>
        </p:nvSpPr>
        <p:spPr bwMode="auto">
          <a:xfrm rot="-5400000">
            <a:off x="2634457" y="2559844"/>
            <a:ext cx="43973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2324" name="AutoShape 36"/>
          <p:cNvSpPr>
            <a:spLocks/>
          </p:cNvSpPr>
          <p:nvPr/>
        </p:nvSpPr>
        <p:spPr bwMode="auto">
          <a:xfrm>
            <a:off x="5091113" y="2171700"/>
            <a:ext cx="222250" cy="1171575"/>
          </a:xfrm>
          <a:prstGeom prst="rightBrace">
            <a:avLst>
              <a:gd name="adj1" fmla="val 43929"/>
              <a:gd name="adj2" fmla="val 50000"/>
            </a:avLst>
          </a:prstGeom>
          <a:noFill/>
          <a:ln w="19050">
            <a:solidFill>
              <a:srgbClr val="333399"/>
            </a:solidFill>
            <a:round/>
            <a:headEnd/>
            <a:tailEnd/>
          </a:ln>
          <a:effectLst/>
        </p:spPr>
        <p:txBody>
          <a:bodyPr wrap="none" anchor="ctr"/>
          <a:lstStyle/>
          <a:p>
            <a:endParaRPr lang="zh-CN" altLang="en-US"/>
          </a:p>
        </p:txBody>
      </p:sp>
      <p:sp>
        <p:nvSpPr>
          <p:cNvPr id="652325" name="Rectangle 37"/>
          <p:cNvSpPr>
            <a:spLocks noChangeArrowheads="1"/>
          </p:cNvSpPr>
          <p:nvPr/>
        </p:nvSpPr>
        <p:spPr bwMode="auto">
          <a:xfrm>
            <a:off x="1884363" y="3749675"/>
            <a:ext cx="4997450" cy="917575"/>
          </a:xfrm>
          <a:prstGeom prst="rect">
            <a:avLst/>
          </a:prstGeom>
          <a:solidFill>
            <a:srgbClr val="FFCCFF"/>
          </a:solidFill>
          <a:ln w="9525">
            <a:solidFill>
              <a:schemeClr val="tx1"/>
            </a:solidFill>
            <a:miter lim="800000"/>
            <a:headEnd/>
            <a:tailEnd/>
          </a:ln>
          <a:effectLst/>
        </p:spPr>
        <p:txBody>
          <a:bodyPr wrap="none" anchor="ctr"/>
          <a:lstStyle/>
          <a:p>
            <a:endParaRPr lang="zh-CN" altLang="en-US"/>
          </a:p>
        </p:txBody>
      </p:sp>
      <p:sp>
        <p:nvSpPr>
          <p:cNvPr id="652326" name="Text Box 38"/>
          <p:cNvSpPr txBox="1">
            <a:spLocks noChangeArrowheads="1"/>
          </p:cNvSpPr>
          <p:nvPr/>
        </p:nvSpPr>
        <p:spPr bwMode="auto">
          <a:xfrm>
            <a:off x="2970213" y="3843338"/>
            <a:ext cx="2724150" cy="701675"/>
          </a:xfrm>
          <a:prstGeom prst="rect">
            <a:avLst/>
          </a:prstGeom>
          <a:noFill/>
          <a:ln w="9525">
            <a:noFill/>
            <a:miter lim="800000"/>
            <a:headEnd/>
            <a:tailEnd/>
          </a:ln>
          <a:effectLst/>
        </p:spPr>
        <p:txBody>
          <a:bodyPr wrap="none">
            <a:spAutoFit/>
          </a:bodyPr>
          <a:lstStyle/>
          <a:p>
            <a:pPr algn="ctr"/>
            <a:r>
              <a:rPr kumimoji="1" lang="zh-CN" altLang="en-US" sz="2000">
                <a:solidFill>
                  <a:srgbClr val="333399"/>
                </a:solidFill>
                <a:latin typeface="Arial" charset="0"/>
                <a:ea typeface="黑体" pitchFamily="2" charset="-122"/>
              </a:rPr>
              <a:t>实体主体</a:t>
            </a:r>
          </a:p>
          <a:p>
            <a:pPr algn="ctr"/>
            <a:r>
              <a:rPr kumimoji="1" lang="zh-CN" altLang="en-US" sz="2000">
                <a:solidFill>
                  <a:srgbClr val="333399"/>
                </a:solidFill>
                <a:latin typeface="Arial" charset="0"/>
                <a:ea typeface="黑体" pitchFamily="2" charset="-122"/>
              </a:rPr>
              <a:t>（有些响应报文不用）</a:t>
            </a:r>
          </a:p>
        </p:txBody>
      </p:sp>
      <p:sp>
        <p:nvSpPr>
          <p:cNvPr id="652327" name="Text Box 39"/>
          <p:cNvSpPr txBox="1">
            <a:spLocks noChangeArrowheads="1"/>
          </p:cNvSpPr>
          <p:nvPr/>
        </p:nvSpPr>
        <p:spPr bwMode="auto">
          <a:xfrm>
            <a:off x="6650038" y="1701800"/>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状态行</a:t>
            </a:r>
          </a:p>
        </p:txBody>
      </p:sp>
      <p:sp>
        <p:nvSpPr>
          <p:cNvPr id="652328" name="Line 40"/>
          <p:cNvSpPr>
            <a:spLocks noChangeShapeType="1"/>
          </p:cNvSpPr>
          <p:nvPr/>
        </p:nvSpPr>
        <p:spPr bwMode="auto">
          <a:xfrm>
            <a:off x="18843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2329" name="Line 41"/>
          <p:cNvSpPr>
            <a:spLocks noChangeShapeType="1"/>
          </p:cNvSpPr>
          <p:nvPr/>
        </p:nvSpPr>
        <p:spPr bwMode="auto">
          <a:xfrm>
            <a:off x="1884363"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30" name="Line 42"/>
          <p:cNvSpPr>
            <a:spLocks noChangeShapeType="1"/>
          </p:cNvSpPr>
          <p:nvPr/>
        </p:nvSpPr>
        <p:spPr bwMode="auto">
          <a:xfrm>
            <a:off x="2800350" y="3343275"/>
            <a:ext cx="0" cy="406400"/>
          </a:xfrm>
          <a:prstGeom prst="line">
            <a:avLst/>
          </a:prstGeom>
          <a:noFill/>
          <a:ln w="9525">
            <a:solidFill>
              <a:schemeClr val="tx1"/>
            </a:solidFill>
            <a:round/>
            <a:headEnd/>
            <a:tailEnd/>
          </a:ln>
          <a:effectLst/>
        </p:spPr>
        <p:txBody>
          <a:bodyPr wrap="none" anchor="ctr"/>
          <a:lstStyle/>
          <a:p>
            <a:endParaRPr lang="zh-CN" altLang="en-US"/>
          </a:p>
        </p:txBody>
      </p:sp>
      <p:sp>
        <p:nvSpPr>
          <p:cNvPr id="652331" name="Line 43"/>
          <p:cNvSpPr>
            <a:spLocks noChangeShapeType="1"/>
          </p:cNvSpPr>
          <p:nvPr/>
        </p:nvSpPr>
        <p:spPr bwMode="auto">
          <a:xfrm>
            <a:off x="5021263" y="2527300"/>
            <a:ext cx="0" cy="407988"/>
          </a:xfrm>
          <a:prstGeom prst="line">
            <a:avLst/>
          </a:prstGeom>
          <a:noFill/>
          <a:ln w="9525">
            <a:solidFill>
              <a:schemeClr val="tx1"/>
            </a:solidFill>
            <a:round/>
            <a:headEnd/>
            <a:tailEnd/>
          </a:ln>
          <a:effectLst/>
        </p:spPr>
        <p:txBody>
          <a:bodyPr wrap="none" anchor="ctr"/>
          <a:lstStyle/>
          <a:p>
            <a:endParaRPr lang="zh-CN" altLang="en-US"/>
          </a:p>
        </p:txBody>
      </p:sp>
      <p:sp>
        <p:nvSpPr>
          <p:cNvPr id="652332" name="Text Box 44"/>
          <p:cNvSpPr txBox="1">
            <a:spLocks noChangeArrowheads="1"/>
          </p:cNvSpPr>
          <p:nvPr/>
        </p:nvSpPr>
        <p:spPr bwMode="auto">
          <a:xfrm>
            <a:off x="3449638" y="1052513"/>
            <a:ext cx="690562"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空格</a:t>
            </a:r>
          </a:p>
        </p:txBody>
      </p:sp>
      <p:sp>
        <p:nvSpPr>
          <p:cNvPr id="652333" name="Text Box 45"/>
          <p:cNvSpPr txBox="1">
            <a:spLocks noChangeArrowheads="1"/>
          </p:cNvSpPr>
          <p:nvPr/>
        </p:nvSpPr>
        <p:spPr bwMode="auto">
          <a:xfrm>
            <a:off x="5386388" y="1052513"/>
            <a:ext cx="1201737"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Arial" charset="0"/>
                <a:ea typeface="黑体" pitchFamily="2" charset="-122"/>
              </a:rPr>
              <a:t>回车换行</a:t>
            </a:r>
          </a:p>
        </p:txBody>
      </p:sp>
      <p:sp>
        <p:nvSpPr>
          <p:cNvPr id="652334" name="Line 46"/>
          <p:cNvSpPr>
            <a:spLocks noChangeShapeType="1"/>
          </p:cNvSpPr>
          <p:nvPr/>
        </p:nvSpPr>
        <p:spPr bwMode="auto">
          <a:xfrm>
            <a:off x="4059238" y="1406525"/>
            <a:ext cx="407987"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2335" name="Line 47"/>
          <p:cNvSpPr>
            <a:spLocks noChangeShapeType="1"/>
          </p:cNvSpPr>
          <p:nvPr/>
        </p:nvSpPr>
        <p:spPr bwMode="auto">
          <a:xfrm flipH="1">
            <a:off x="3133725" y="1406525"/>
            <a:ext cx="44450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2336" name="Line 48"/>
          <p:cNvSpPr>
            <a:spLocks noChangeShapeType="1"/>
          </p:cNvSpPr>
          <p:nvPr/>
        </p:nvSpPr>
        <p:spPr bwMode="auto">
          <a:xfrm>
            <a:off x="5983288" y="1406525"/>
            <a:ext cx="222250" cy="306388"/>
          </a:xfrm>
          <a:prstGeom prst="line">
            <a:avLst/>
          </a:prstGeom>
          <a:noFill/>
          <a:ln w="19050">
            <a:solidFill>
              <a:srgbClr val="333399"/>
            </a:solidFill>
            <a:round/>
            <a:headEnd/>
            <a:tailEnd type="triangle" w="sm" len="med"/>
          </a:ln>
          <a:effectLst/>
        </p:spPr>
        <p:txBody>
          <a:bodyPr wrap="none" anchor="ctr"/>
          <a:lstStyle/>
          <a:p>
            <a:endParaRPr lang="zh-CN" altLang="en-US"/>
          </a:p>
        </p:txBody>
      </p:sp>
      <p:sp>
        <p:nvSpPr>
          <p:cNvPr id="652337" name="Line 49"/>
          <p:cNvSpPr>
            <a:spLocks noChangeShapeType="1"/>
          </p:cNvSpPr>
          <p:nvPr/>
        </p:nvSpPr>
        <p:spPr bwMode="auto">
          <a:xfrm>
            <a:off x="3689350" y="2935288"/>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38" name="Line 50"/>
          <p:cNvSpPr>
            <a:spLocks noChangeShapeType="1"/>
          </p:cNvSpPr>
          <p:nvPr/>
        </p:nvSpPr>
        <p:spPr bwMode="auto">
          <a:xfrm>
            <a:off x="3689350" y="2119313"/>
            <a:ext cx="0" cy="407987"/>
          </a:xfrm>
          <a:prstGeom prst="line">
            <a:avLst/>
          </a:prstGeom>
          <a:noFill/>
          <a:ln w="9525">
            <a:solidFill>
              <a:schemeClr val="tx1"/>
            </a:solidFill>
            <a:round/>
            <a:headEnd/>
            <a:tailEnd/>
          </a:ln>
          <a:effectLst/>
        </p:spPr>
        <p:txBody>
          <a:bodyPr wrap="none" anchor="ctr"/>
          <a:lstStyle/>
          <a:p>
            <a:endParaRPr lang="zh-CN" altLang="en-US"/>
          </a:p>
        </p:txBody>
      </p:sp>
      <p:sp>
        <p:nvSpPr>
          <p:cNvPr id="652339" name="Text Box 51"/>
          <p:cNvSpPr txBox="1">
            <a:spLocks noChangeArrowheads="1"/>
          </p:cNvSpPr>
          <p:nvPr/>
        </p:nvSpPr>
        <p:spPr bwMode="auto">
          <a:xfrm>
            <a:off x="3367088" y="2936875"/>
            <a:ext cx="268287" cy="396875"/>
          </a:xfrm>
          <a:prstGeom prst="rect">
            <a:avLst/>
          </a:prstGeom>
          <a:noFill/>
          <a:ln w="9525">
            <a:noFill/>
            <a:miter lim="800000"/>
            <a:headEnd/>
            <a:tailEnd/>
          </a:ln>
          <a:effectLst/>
        </p:spPr>
        <p:txBody>
          <a:bodyPr wrap="none">
            <a:spAutoFit/>
          </a:bodyPr>
          <a:lstStyle/>
          <a:p>
            <a:r>
              <a:rPr kumimoji="1" lang="en-US" altLang="zh-CN" sz="2000" b="1">
                <a:solidFill>
                  <a:srgbClr val="333399"/>
                </a:solidFill>
                <a:latin typeface="Arial" charset="0"/>
                <a:ea typeface="黑体" pitchFamily="2" charset="-122"/>
              </a:rPr>
              <a:t>:</a:t>
            </a:r>
          </a:p>
        </p:txBody>
      </p:sp>
      <p:sp>
        <p:nvSpPr>
          <p:cNvPr id="652340" name="Text Box 52"/>
          <p:cNvSpPr txBox="1">
            <a:spLocks noChangeArrowheads="1"/>
          </p:cNvSpPr>
          <p:nvPr/>
        </p:nvSpPr>
        <p:spPr bwMode="auto">
          <a:xfrm>
            <a:off x="5729288" y="17018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2341" name="Text Box 53"/>
          <p:cNvSpPr txBox="1">
            <a:spLocks noChangeArrowheads="1"/>
          </p:cNvSpPr>
          <p:nvPr/>
        </p:nvSpPr>
        <p:spPr bwMode="auto">
          <a:xfrm>
            <a:off x="4148138" y="2943225"/>
            <a:ext cx="849312" cy="396875"/>
          </a:xfrm>
          <a:prstGeom prst="rect">
            <a:avLst/>
          </a:prstGeom>
          <a:noFill/>
          <a:ln w="9525">
            <a:noFill/>
            <a:miter lim="800000"/>
            <a:headEnd/>
            <a:tailEnd/>
          </a:ln>
          <a:effectLst/>
        </p:spPr>
        <p:txBody>
          <a:bodyPr>
            <a:spAutoFit/>
          </a:bodyPr>
          <a:lstStyle/>
          <a:p>
            <a:r>
              <a:rPr kumimoji="1" lang="en-US" altLang="zh-CN" sz="2000">
                <a:solidFill>
                  <a:srgbClr val="333399"/>
                </a:solidFill>
                <a:latin typeface="Arial" charset="0"/>
                <a:ea typeface="黑体" pitchFamily="2" charset="-122"/>
              </a:rPr>
              <a:t>CRLF</a:t>
            </a:r>
          </a:p>
        </p:txBody>
      </p:sp>
      <p:sp>
        <p:nvSpPr>
          <p:cNvPr id="652342" name="Text Box 54"/>
          <p:cNvSpPr txBox="1">
            <a:spLocks noChangeArrowheads="1"/>
          </p:cNvSpPr>
          <p:nvPr/>
        </p:nvSpPr>
        <p:spPr bwMode="auto">
          <a:xfrm>
            <a:off x="4154488" y="2133600"/>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2343" name="Text Box 55"/>
          <p:cNvSpPr txBox="1">
            <a:spLocks noChangeArrowheads="1"/>
          </p:cNvSpPr>
          <p:nvPr/>
        </p:nvSpPr>
        <p:spPr bwMode="auto">
          <a:xfrm>
            <a:off x="1887538" y="3335338"/>
            <a:ext cx="849312" cy="396875"/>
          </a:xfrm>
          <a:prstGeom prst="rect">
            <a:avLst/>
          </a:prstGeom>
          <a:noFill/>
          <a:ln w="9525">
            <a:noFill/>
            <a:miter lim="800000"/>
            <a:headEnd/>
            <a:tailEnd/>
          </a:ln>
          <a:effectLst/>
        </p:spPr>
        <p:txBody>
          <a:bodyPr wrap="none">
            <a:spAutoFit/>
          </a:bodyPr>
          <a:lstStyle/>
          <a:p>
            <a:r>
              <a:rPr kumimoji="1" lang="en-US" altLang="zh-CN" sz="2000">
                <a:solidFill>
                  <a:srgbClr val="333399"/>
                </a:solidFill>
                <a:latin typeface="Arial" charset="0"/>
                <a:ea typeface="黑体" pitchFamily="2" charset="-122"/>
              </a:rPr>
              <a:t>CRLF</a:t>
            </a:r>
          </a:p>
        </p:txBody>
      </p:sp>
      <p:sp>
        <p:nvSpPr>
          <p:cNvPr id="652344" name="Text Box 56"/>
          <p:cNvSpPr txBox="1">
            <a:spLocks noChangeArrowheads="1"/>
          </p:cNvSpPr>
          <p:nvPr/>
        </p:nvSpPr>
        <p:spPr bwMode="auto">
          <a:xfrm>
            <a:off x="539750" y="4797425"/>
            <a:ext cx="8208963" cy="1373188"/>
          </a:xfrm>
          <a:prstGeom prst="rect">
            <a:avLst/>
          </a:prstGeom>
          <a:noFill/>
          <a:ln w="9525">
            <a:noFill/>
            <a:miter lim="800000"/>
            <a:headEnd/>
            <a:tailEnd/>
          </a:ln>
          <a:effectLst/>
        </p:spPr>
        <p:txBody>
          <a:bodyPr>
            <a:spAutoFit/>
          </a:bodyPr>
          <a:lstStyle/>
          <a:p>
            <a:r>
              <a:rPr lang="zh-CN" altLang="en-US" sz="2800">
                <a:solidFill>
                  <a:srgbClr val="333399"/>
                </a:solidFill>
                <a:latin typeface="黑体" pitchFamily="2" charset="-122"/>
                <a:ea typeface="黑体" pitchFamily="2" charset="-122"/>
              </a:rPr>
              <a:t>响应报文的开始行是</a:t>
            </a:r>
            <a:r>
              <a:rPr lang="zh-CN" altLang="en-US" sz="2800">
                <a:solidFill>
                  <a:schemeClr val="hlink"/>
                </a:solidFill>
                <a:latin typeface="黑体" pitchFamily="2" charset="-122"/>
                <a:ea typeface="黑体" pitchFamily="2" charset="-122"/>
              </a:rPr>
              <a:t>状态行</a:t>
            </a:r>
            <a:r>
              <a:rPr lang="zh-CN" altLang="en-US" sz="2800">
                <a:solidFill>
                  <a:srgbClr val="333399"/>
                </a:solidFill>
                <a:latin typeface="Arial" charset="0"/>
                <a:ea typeface="黑体" pitchFamily="2" charset="-122"/>
              </a:rPr>
              <a:t>。</a:t>
            </a:r>
          </a:p>
          <a:p>
            <a:r>
              <a:rPr lang="zh-CN" altLang="en-US" sz="2800">
                <a:solidFill>
                  <a:srgbClr val="333399"/>
                </a:solidFill>
                <a:latin typeface="Arial" charset="0"/>
                <a:ea typeface="黑体" pitchFamily="2" charset="-122"/>
              </a:rPr>
              <a:t>状态行包括三项内容，即 </a:t>
            </a:r>
            <a:r>
              <a:rPr lang="en-US" altLang="zh-CN" sz="2800">
                <a:solidFill>
                  <a:schemeClr val="hlink"/>
                </a:solidFill>
                <a:latin typeface="Arial" charset="0"/>
                <a:ea typeface="黑体" pitchFamily="2" charset="-122"/>
              </a:rPr>
              <a:t>HTTP </a:t>
            </a:r>
            <a:r>
              <a:rPr lang="zh-CN" altLang="en-US" sz="2800">
                <a:solidFill>
                  <a:schemeClr val="hlink"/>
                </a:solidFill>
                <a:latin typeface="Arial" charset="0"/>
                <a:ea typeface="黑体" pitchFamily="2" charset="-122"/>
              </a:rPr>
              <a:t>的版本</a:t>
            </a:r>
            <a:r>
              <a:rPr lang="zh-CN" altLang="en-US" sz="2800">
                <a:solidFill>
                  <a:srgbClr val="333399"/>
                </a:solidFill>
                <a:latin typeface="Arial" charset="0"/>
                <a:ea typeface="黑体" pitchFamily="2" charset="-122"/>
              </a:rPr>
              <a:t>，</a:t>
            </a:r>
            <a:r>
              <a:rPr lang="zh-CN" altLang="en-US" sz="2800">
                <a:solidFill>
                  <a:schemeClr val="hlink"/>
                </a:solidFill>
                <a:latin typeface="Arial" charset="0"/>
                <a:ea typeface="黑体" pitchFamily="2" charset="-122"/>
              </a:rPr>
              <a:t>状态码</a:t>
            </a:r>
            <a:r>
              <a:rPr lang="zh-CN" altLang="en-US" sz="2800">
                <a:solidFill>
                  <a:srgbClr val="333399"/>
                </a:solidFill>
                <a:latin typeface="Arial" charset="0"/>
                <a:ea typeface="黑体" pitchFamily="2" charset="-122"/>
              </a:rPr>
              <a:t>，以及解释状态码的</a:t>
            </a:r>
            <a:r>
              <a:rPr lang="zh-CN" altLang="en-US" sz="2800">
                <a:solidFill>
                  <a:schemeClr val="hlink"/>
                </a:solidFill>
                <a:latin typeface="Arial" charset="0"/>
                <a:ea typeface="黑体" pitchFamily="2" charset="-122"/>
              </a:rPr>
              <a:t>简单短语</a:t>
            </a:r>
            <a:r>
              <a:rPr lang="zh-CN" altLang="en-US" sz="2800">
                <a:solidFill>
                  <a:srgbClr val="333399"/>
                </a:solidFill>
                <a:latin typeface="Arial" charset="0"/>
                <a:ea typeface="黑体" pitchFamily="2" charset="-122"/>
              </a:rPr>
              <a:t>。</a:t>
            </a:r>
            <a:r>
              <a:rPr lang="zh-CN" altLang="en-US" sz="2800"/>
              <a:t> </a:t>
            </a:r>
          </a:p>
        </p:txBody>
      </p:sp>
      <p:grpSp>
        <p:nvGrpSpPr>
          <p:cNvPr id="652346" name="Group 58"/>
          <p:cNvGrpSpPr>
            <a:grpSpLocks/>
          </p:cNvGrpSpPr>
          <p:nvPr/>
        </p:nvGrpSpPr>
        <p:grpSpPr bwMode="auto">
          <a:xfrm>
            <a:off x="374650" y="1628775"/>
            <a:ext cx="7869238" cy="576263"/>
            <a:chOff x="236" y="1026"/>
            <a:chExt cx="4957" cy="363"/>
          </a:xfrm>
        </p:grpSpPr>
        <p:sp>
          <p:nvSpPr>
            <p:cNvPr id="652347" name="Rectangle 59"/>
            <p:cNvSpPr>
              <a:spLocks noChangeArrowheads="1"/>
            </p:cNvSpPr>
            <p:nvPr/>
          </p:nvSpPr>
          <p:spPr bwMode="auto">
            <a:xfrm>
              <a:off x="1111" y="1026"/>
              <a:ext cx="4082" cy="363"/>
            </a:xfrm>
            <a:prstGeom prst="rect">
              <a:avLst/>
            </a:prstGeom>
            <a:noFill/>
            <a:ln w="57150">
              <a:solidFill>
                <a:schemeClr val="hlink"/>
              </a:solidFill>
              <a:miter lim="800000"/>
              <a:headEnd/>
              <a:tailEnd/>
            </a:ln>
            <a:effectLst/>
          </p:spPr>
          <p:txBody>
            <a:bodyPr wrap="none" anchor="ctr"/>
            <a:lstStyle/>
            <a:p>
              <a:endParaRPr lang="zh-CN" altLang="en-US"/>
            </a:p>
          </p:txBody>
        </p:sp>
        <p:sp>
          <p:nvSpPr>
            <p:cNvPr id="652348" name="Text Box 60"/>
            <p:cNvSpPr txBox="1">
              <a:spLocks noChangeArrowheads="1"/>
            </p:cNvSpPr>
            <p:nvPr/>
          </p:nvSpPr>
          <p:spPr bwMode="auto">
            <a:xfrm>
              <a:off x="236" y="1027"/>
              <a:ext cx="788" cy="327"/>
            </a:xfrm>
            <a:prstGeom prst="rect">
              <a:avLst/>
            </a:prstGeom>
            <a:noFill/>
            <a:ln w="9525">
              <a:noFill/>
              <a:miter lim="800000"/>
              <a:headEnd/>
              <a:tailEnd/>
            </a:ln>
            <a:effectLst/>
          </p:spPr>
          <p:txBody>
            <a:bodyPr wrap="none">
              <a:spAutoFit/>
            </a:bodyPr>
            <a:lstStyle/>
            <a:p>
              <a:r>
                <a:rPr lang="zh-CN" altLang="en-US" sz="2800">
                  <a:solidFill>
                    <a:srgbClr val="333399"/>
                  </a:solidFill>
                  <a:ea typeface="黑体" pitchFamily="2" charset="-122"/>
                </a:rPr>
                <a:t>开始行</a:t>
              </a:r>
            </a:p>
          </p:txBody>
        </p:sp>
      </p:grpSp>
      <p:sp>
        <p:nvSpPr>
          <p:cNvPr id="60" name="灯片编号占位符 59"/>
          <p:cNvSpPr>
            <a:spLocks noGrp="1"/>
          </p:cNvSpPr>
          <p:nvPr>
            <p:ph type="sldNum" sz="quarter" idx="12"/>
          </p:nvPr>
        </p:nvSpPr>
        <p:spPr/>
        <p:txBody>
          <a:bodyPr/>
          <a:lstStyle/>
          <a:p>
            <a:fld id="{33658E32-E280-4F3B-B91F-4FFDC8F9B0E3}" type="slidenum">
              <a:rPr lang="en-US" altLang="zh-CN" smtClean="0"/>
              <a:pPr/>
              <a:t>84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Count="3000" fill="hold" nodeType="clickEffect">
                                  <p:stCondLst>
                                    <p:cond delay="0"/>
                                  </p:stCondLst>
                                  <p:childTnLst>
                                    <p:set>
                                      <p:cBhvr>
                                        <p:cTn id="6" dur="1" fill="hold">
                                          <p:stCondLst>
                                            <p:cond delay="0"/>
                                          </p:stCondLst>
                                        </p:cTn>
                                        <p:tgtEl>
                                          <p:spTgt spid="652346"/>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3000" fill="hold" nodeType="afterEffect">
                                  <p:stCondLst>
                                    <p:cond delay="500"/>
                                  </p:stCondLst>
                                  <p:childTnLst>
                                    <p:anim calcmode="discrete" valueType="str">
                                      <p:cBhvr>
                                        <p:cTn id="9" dur="1000" fill="hold"/>
                                        <p:tgtEl>
                                          <p:spTgt spid="65234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755650" y="788988"/>
            <a:ext cx="7793038" cy="839787"/>
          </a:xfrm>
        </p:spPr>
        <p:txBody>
          <a:bodyPr/>
          <a:lstStyle/>
          <a:p>
            <a:pPr algn="ctr"/>
            <a:r>
              <a:rPr lang="zh-CN" altLang="en-US" sz="4000"/>
              <a:t>状态码都是三位数字 </a:t>
            </a:r>
          </a:p>
        </p:txBody>
      </p:sp>
      <p:sp>
        <p:nvSpPr>
          <p:cNvPr id="651375" name="Rectangle 111"/>
          <p:cNvSpPr>
            <a:spLocks noGrp="1" noChangeArrowheads="1"/>
          </p:cNvSpPr>
          <p:nvPr>
            <p:ph type="body" idx="1"/>
          </p:nvPr>
        </p:nvSpPr>
        <p:spPr>
          <a:xfrm>
            <a:off x="1042988" y="2051050"/>
            <a:ext cx="7772400" cy="4114800"/>
          </a:xfrm>
        </p:spPr>
        <p:txBody>
          <a:bodyPr/>
          <a:lstStyle/>
          <a:p>
            <a:pPr>
              <a:lnSpc>
                <a:spcPct val="90000"/>
              </a:lnSpc>
            </a:pPr>
            <a:r>
              <a:rPr lang="en-US" altLang="zh-CN" sz="2800"/>
              <a:t>1xx </a:t>
            </a:r>
            <a:r>
              <a:rPr lang="zh-CN" altLang="en-US" sz="2800"/>
              <a:t>表示通知信息的，如请求收到了或正在进行处理。</a:t>
            </a:r>
          </a:p>
          <a:p>
            <a:pPr>
              <a:lnSpc>
                <a:spcPct val="90000"/>
              </a:lnSpc>
            </a:pPr>
            <a:r>
              <a:rPr lang="en-US" altLang="zh-CN" sz="2800"/>
              <a:t>2xx </a:t>
            </a:r>
            <a:r>
              <a:rPr lang="zh-CN" altLang="en-US" sz="2800"/>
              <a:t>表示成功，如接受或知道了。</a:t>
            </a:r>
          </a:p>
          <a:p>
            <a:pPr>
              <a:lnSpc>
                <a:spcPct val="90000"/>
              </a:lnSpc>
            </a:pPr>
            <a:r>
              <a:rPr lang="en-US" altLang="zh-CN" sz="2800"/>
              <a:t>3xx </a:t>
            </a:r>
            <a:r>
              <a:rPr lang="zh-CN" altLang="en-US" sz="2800"/>
              <a:t>表示重定向，表示要完成请求还必须采取进一步的行动。</a:t>
            </a:r>
          </a:p>
          <a:p>
            <a:pPr>
              <a:lnSpc>
                <a:spcPct val="90000"/>
              </a:lnSpc>
            </a:pPr>
            <a:r>
              <a:rPr lang="en-US" altLang="zh-CN" sz="2800"/>
              <a:t>4xx </a:t>
            </a:r>
            <a:r>
              <a:rPr lang="zh-CN" altLang="en-US" sz="2800"/>
              <a:t>表示客户的差错，如请求中有错误的语法或不能完成。</a:t>
            </a:r>
          </a:p>
          <a:p>
            <a:pPr>
              <a:lnSpc>
                <a:spcPct val="90000"/>
              </a:lnSpc>
            </a:pPr>
            <a:r>
              <a:rPr lang="en-US" altLang="zh-CN" sz="2800"/>
              <a:t>5xx </a:t>
            </a:r>
            <a:r>
              <a:rPr lang="zh-CN" altLang="en-US" sz="2800"/>
              <a:t>表示服务器的差错，如服务器失效无法完成请求。</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85</a:t>
            </a:fld>
            <a:endParaRPr lang="en-US" altLang="zh-CN"/>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p:txBody>
          <a:bodyPr/>
          <a:lstStyle/>
          <a:p>
            <a:pPr algn="ctr"/>
            <a:r>
              <a:rPr lang="en-US" altLang="zh-CN"/>
              <a:t>4. </a:t>
            </a:r>
            <a:r>
              <a:rPr lang="zh-CN" altLang="en-US"/>
              <a:t>在服务器上存放用户的信息</a:t>
            </a:r>
          </a:p>
        </p:txBody>
      </p:sp>
      <p:sp>
        <p:nvSpPr>
          <p:cNvPr id="1192963" name="Rectangle 3"/>
          <p:cNvSpPr>
            <a:spLocks noGrp="1" noChangeArrowheads="1"/>
          </p:cNvSpPr>
          <p:nvPr>
            <p:ph type="body" idx="1"/>
          </p:nvPr>
        </p:nvSpPr>
        <p:spPr>
          <a:xfrm>
            <a:off x="1042988" y="1835150"/>
            <a:ext cx="7772400" cy="4114800"/>
          </a:xfrm>
        </p:spPr>
        <p:txBody>
          <a:bodyPr/>
          <a:lstStyle/>
          <a:p>
            <a:r>
              <a:rPr lang="zh-CN" altLang="en-US"/>
              <a:t>万维网站点使用 </a:t>
            </a:r>
            <a:r>
              <a:rPr lang="en-US" altLang="zh-CN"/>
              <a:t>Cookie </a:t>
            </a:r>
            <a:r>
              <a:rPr lang="zh-CN" altLang="en-US"/>
              <a:t>来跟踪用户。</a:t>
            </a:r>
          </a:p>
          <a:p>
            <a:r>
              <a:rPr lang="en-US" altLang="zh-CN"/>
              <a:t>Cookie </a:t>
            </a:r>
            <a:r>
              <a:rPr lang="zh-CN" altLang="en-US"/>
              <a:t>表示在 </a:t>
            </a:r>
            <a:r>
              <a:rPr lang="en-US" altLang="zh-CN"/>
              <a:t>HTTP </a:t>
            </a:r>
            <a:r>
              <a:rPr lang="zh-CN" altLang="en-US"/>
              <a:t>服务器和客户之间传递的状态信息。</a:t>
            </a:r>
          </a:p>
          <a:p>
            <a:r>
              <a:rPr lang="zh-CN" altLang="en-US"/>
              <a:t>使用 </a:t>
            </a:r>
            <a:r>
              <a:rPr lang="en-US" altLang="zh-CN"/>
              <a:t>Cookie </a:t>
            </a:r>
            <a:r>
              <a:rPr lang="zh-CN" altLang="en-US"/>
              <a:t>的网站服务器为用户产生一个唯一的识别码。利用此识别码，网站就能够跟踪该用户在该网站的活动。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86</a:t>
            </a:fld>
            <a:endParaRPr lang="en-US" altLang="zh-CN"/>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p:txBody>
          <a:bodyPr/>
          <a:lstStyle/>
          <a:p>
            <a:pPr algn="ctr"/>
            <a:r>
              <a:rPr lang="en-US" altLang="zh-CN"/>
              <a:t>6.4.4  </a:t>
            </a:r>
            <a:r>
              <a:rPr lang="zh-CN" altLang="en-US"/>
              <a:t>万维网的文档</a:t>
            </a:r>
            <a:br>
              <a:rPr lang="zh-CN" altLang="en-US"/>
            </a:br>
            <a:r>
              <a:rPr lang="en-US" altLang="zh-CN" sz="4000"/>
              <a:t>1. </a:t>
            </a:r>
            <a:r>
              <a:rPr lang="zh-CN" altLang="en-US" sz="4000"/>
              <a:t>超文本标记语言 </a:t>
            </a:r>
            <a:r>
              <a:rPr lang="en-US" altLang="zh-CN" sz="4000"/>
              <a:t>HTML</a:t>
            </a:r>
          </a:p>
        </p:txBody>
      </p:sp>
      <p:sp>
        <p:nvSpPr>
          <p:cNvPr id="657411" name="Rectangle 3"/>
          <p:cNvSpPr>
            <a:spLocks noGrp="1" noChangeArrowheads="1"/>
          </p:cNvSpPr>
          <p:nvPr>
            <p:ph type="body" idx="1"/>
          </p:nvPr>
        </p:nvSpPr>
        <p:spPr>
          <a:xfrm>
            <a:off x="1042988" y="1844675"/>
            <a:ext cx="7705725" cy="5013325"/>
          </a:xfrm>
        </p:spPr>
        <p:txBody>
          <a:bodyPr/>
          <a:lstStyle/>
          <a:p>
            <a:r>
              <a:rPr lang="zh-CN" altLang="en-US"/>
              <a:t>超文本标记语言 </a:t>
            </a:r>
            <a:r>
              <a:rPr lang="en-US" altLang="zh-CN"/>
              <a:t>HTML </a:t>
            </a:r>
            <a:r>
              <a:rPr lang="zh-CN" altLang="en-US"/>
              <a:t>中的 </a:t>
            </a:r>
            <a:r>
              <a:rPr lang="en-US" altLang="zh-CN"/>
              <a:t>Markup </a:t>
            </a:r>
            <a:r>
              <a:rPr lang="zh-CN" altLang="en-US"/>
              <a:t>的意思就是“设置标记”。</a:t>
            </a:r>
          </a:p>
          <a:p>
            <a:r>
              <a:rPr lang="en-US" altLang="zh-CN"/>
              <a:t>HTML </a:t>
            </a:r>
            <a:r>
              <a:rPr lang="zh-CN" altLang="en-US"/>
              <a:t>定义了许多用于排版的命令（即标签）。</a:t>
            </a:r>
          </a:p>
          <a:p>
            <a:r>
              <a:rPr lang="en-US" altLang="zh-CN"/>
              <a:t>HTML </a:t>
            </a:r>
            <a:r>
              <a:rPr lang="zh-CN" altLang="en-US"/>
              <a:t>把各种标签嵌入到万维网的页面中。这样就构成了所谓的 </a:t>
            </a:r>
            <a:r>
              <a:rPr lang="en-US" altLang="zh-CN"/>
              <a:t>HTML </a:t>
            </a:r>
            <a:r>
              <a:rPr lang="zh-CN" altLang="en-US"/>
              <a:t>文档。</a:t>
            </a:r>
            <a:r>
              <a:rPr lang="en-US" altLang="zh-CN"/>
              <a:t>HTML </a:t>
            </a:r>
            <a:r>
              <a:rPr lang="zh-CN" altLang="en-US"/>
              <a:t>文档是一种可以用任何文本编辑器创建的 </a:t>
            </a:r>
            <a:r>
              <a:rPr lang="en-US" altLang="zh-CN"/>
              <a:t>ASCII </a:t>
            </a:r>
            <a:r>
              <a:rPr lang="zh-CN" altLang="en-US"/>
              <a:t>码文件。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87</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2"/>
          <p:cNvSpPr>
            <a:spLocks noGrp="1" noChangeArrowheads="1"/>
          </p:cNvSpPr>
          <p:nvPr>
            <p:ph type="title"/>
          </p:nvPr>
        </p:nvSpPr>
        <p:spPr/>
        <p:txBody>
          <a:bodyPr/>
          <a:lstStyle/>
          <a:p>
            <a:pPr algn="ctr"/>
            <a:r>
              <a:rPr lang="en-US" altLang="zh-CN"/>
              <a:t>HTML </a:t>
            </a:r>
            <a:r>
              <a:rPr lang="zh-CN" altLang="en-US"/>
              <a:t>文档 </a:t>
            </a:r>
          </a:p>
        </p:txBody>
      </p:sp>
      <p:sp>
        <p:nvSpPr>
          <p:cNvPr id="658435" name="Rectangle 3"/>
          <p:cNvSpPr>
            <a:spLocks noGrp="1" noChangeArrowheads="1"/>
          </p:cNvSpPr>
          <p:nvPr>
            <p:ph type="body" idx="1"/>
          </p:nvPr>
        </p:nvSpPr>
        <p:spPr>
          <a:xfrm>
            <a:off x="1042988" y="1906588"/>
            <a:ext cx="7772400" cy="4475162"/>
          </a:xfrm>
        </p:spPr>
        <p:txBody>
          <a:bodyPr/>
          <a:lstStyle/>
          <a:p>
            <a:pPr algn="just">
              <a:spcAft>
                <a:spcPct val="10000"/>
              </a:spcAft>
            </a:pPr>
            <a:r>
              <a:rPr lang="zh-CN" altLang="en-US" sz="2800"/>
              <a:t>仅当 </a:t>
            </a:r>
            <a:r>
              <a:rPr lang="en-US" altLang="zh-CN" sz="2800"/>
              <a:t>HTML </a:t>
            </a:r>
            <a:r>
              <a:rPr lang="zh-CN" altLang="en-US" sz="2800"/>
              <a:t>文档是以</a:t>
            </a:r>
            <a:r>
              <a:rPr lang="en-US" altLang="zh-CN" sz="2800"/>
              <a:t>.html </a:t>
            </a:r>
            <a:r>
              <a:rPr lang="zh-CN" altLang="en-US" sz="2800"/>
              <a:t>或 </a:t>
            </a:r>
            <a:r>
              <a:rPr lang="en-US" altLang="zh-CN" sz="2800"/>
              <a:t>.htm </a:t>
            </a:r>
            <a:r>
              <a:rPr lang="zh-CN" altLang="en-US" sz="2800"/>
              <a:t>为后缀时，浏览器才对此 文档的各种标签进行解释。</a:t>
            </a:r>
          </a:p>
          <a:p>
            <a:pPr algn="just">
              <a:spcAft>
                <a:spcPct val="10000"/>
              </a:spcAft>
            </a:pPr>
            <a:r>
              <a:rPr lang="zh-CN" altLang="en-US" sz="2800"/>
              <a:t>如 </a:t>
            </a:r>
            <a:r>
              <a:rPr lang="en-US" altLang="zh-CN" sz="2800"/>
              <a:t>HTML </a:t>
            </a:r>
            <a:r>
              <a:rPr lang="zh-CN" altLang="en-US" sz="2800"/>
              <a:t>文档改换以 </a:t>
            </a:r>
            <a:r>
              <a:rPr lang="en-US" altLang="zh-CN" sz="2800"/>
              <a:t>.txt </a:t>
            </a:r>
            <a:r>
              <a:rPr lang="zh-CN" altLang="en-US" sz="2800"/>
              <a:t>为其后缀，则 </a:t>
            </a:r>
            <a:r>
              <a:rPr lang="en-US" altLang="zh-CN" sz="2800"/>
              <a:t>HTML </a:t>
            </a:r>
            <a:r>
              <a:rPr lang="zh-CN" altLang="en-US" sz="2800"/>
              <a:t>解释程序就不对标签进行解释，而浏览器只能看见原来的文本文件。</a:t>
            </a:r>
          </a:p>
          <a:p>
            <a:pPr algn="just">
              <a:spcAft>
                <a:spcPct val="10000"/>
              </a:spcAft>
            </a:pPr>
            <a:r>
              <a:rPr lang="zh-CN" altLang="en-US" sz="2800"/>
              <a:t>当浏览器从服务器读取 </a:t>
            </a:r>
            <a:r>
              <a:rPr lang="en-US" altLang="zh-CN" sz="2800"/>
              <a:t>HTML </a:t>
            </a:r>
            <a:r>
              <a:rPr lang="zh-CN" altLang="en-US" sz="2800"/>
              <a:t>文档后，就按照 </a:t>
            </a:r>
            <a:r>
              <a:rPr lang="en-US" altLang="zh-CN" sz="2800"/>
              <a:t>HTML </a:t>
            </a:r>
            <a:r>
              <a:rPr lang="zh-CN" altLang="en-US" sz="2800"/>
              <a:t>文档中的各种标签，根据浏览器所使用的显示器的尺寸和分辨率大小，重新进行排版并恢复出所读取的页面。</a:t>
            </a:r>
            <a:endParaRPr lang="zh-CN" altLang="en-US" sz="2400"/>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88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1508" name="Text Box 4"/>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dirty="0">
                <a:solidFill>
                  <a:srgbClr val="333399"/>
                </a:solidFill>
                <a:latin typeface="Arial" charset="0"/>
                <a:ea typeface="黑体" pitchFamily="2" charset="-122"/>
              </a:rPr>
              <a:t>&lt;HTML&gt;                                          </a:t>
            </a:r>
          </a:p>
          <a:p>
            <a:pPr>
              <a:lnSpc>
                <a:spcPct val="110000"/>
              </a:lnSpc>
            </a:pPr>
            <a:r>
              <a:rPr lang="en-US" altLang="zh-CN" sz="2800" dirty="0">
                <a:solidFill>
                  <a:srgbClr val="333399"/>
                </a:solidFill>
                <a:latin typeface="Arial" charset="0"/>
                <a:ea typeface="黑体" pitchFamily="2" charset="-122"/>
              </a:rPr>
              <a:t>&lt;HEAD&gt;                                         </a:t>
            </a:r>
            <a:br>
              <a:rPr lang="en-US" altLang="zh-CN" sz="2800" dirty="0">
                <a:solidFill>
                  <a:srgbClr val="333399"/>
                </a:solidFill>
                <a:latin typeface="Arial" charset="0"/>
                <a:ea typeface="黑体" pitchFamily="2" charset="-122"/>
              </a:rPr>
            </a:br>
            <a:r>
              <a:rPr lang="en-US" altLang="zh-CN" sz="2800" dirty="0">
                <a:solidFill>
                  <a:srgbClr val="333399"/>
                </a:solidFill>
                <a:latin typeface="Arial" charset="0"/>
                <a:ea typeface="黑体" pitchFamily="2" charset="-122"/>
              </a:rPr>
              <a:t>      &lt;TITLE&gt;</a:t>
            </a:r>
            <a:r>
              <a:rPr lang="zh-CN" altLang="en-US" sz="2800" dirty="0">
                <a:solidFill>
                  <a:srgbClr val="333399"/>
                </a:solidFill>
                <a:latin typeface="Arial" charset="0"/>
                <a:ea typeface="黑体" pitchFamily="2" charset="-122"/>
              </a:rPr>
              <a:t>一个 </a:t>
            </a:r>
            <a:r>
              <a:rPr lang="en-US" altLang="zh-CN" sz="2800" dirty="0">
                <a:solidFill>
                  <a:srgbClr val="333399"/>
                </a:solidFill>
                <a:latin typeface="Arial" charset="0"/>
                <a:ea typeface="黑体" pitchFamily="2" charset="-122"/>
              </a:rPr>
              <a:t>HTML </a:t>
            </a:r>
            <a:r>
              <a:rPr lang="zh-CN" altLang="en-US" sz="2800" dirty="0">
                <a:solidFill>
                  <a:srgbClr val="333399"/>
                </a:solidFill>
                <a:latin typeface="Arial" charset="0"/>
                <a:ea typeface="黑体" pitchFamily="2" charset="-122"/>
              </a:rPr>
              <a:t>的例子</a:t>
            </a:r>
            <a:r>
              <a:rPr lang="en-US" altLang="zh-CN" sz="2800" dirty="0">
                <a:solidFill>
                  <a:srgbClr val="333399"/>
                </a:solidFill>
                <a:latin typeface="Arial" charset="0"/>
                <a:ea typeface="黑体" pitchFamily="2" charset="-122"/>
              </a:rPr>
              <a:t>&lt;/TITLE&gt;</a:t>
            </a:r>
          </a:p>
          <a:p>
            <a:pPr>
              <a:lnSpc>
                <a:spcPct val="110000"/>
              </a:lnSpc>
            </a:pPr>
            <a:r>
              <a:rPr lang="en-US" altLang="zh-CN" sz="2800" dirty="0">
                <a:solidFill>
                  <a:srgbClr val="333399"/>
                </a:solidFill>
                <a:latin typeface="Arial" charset="0"/>
                <a:ea typeface="黑体" pitchFamily="2" charset="-122"/>
              </a:rPr>
              <a:t>&lt;/HEAD&gt;</a:t>
            </a:r>
          </a:p>
          <a:p>
            <a:pPr>
              <a:lnSpc>
                <a:spcPct val="110000"/>
              </a:lnSpc>
            </a:pPr>
            <a:r>
              <a:rPr lang="en-US" altLang="zh-CN" sz="2800" dirty="0">
                <a:solidFill>
                  <a:srgbClr val="333399"/>
                </a:solidFill>
                <a:latin typeface="Arial" charset="0"/>
                <a:ea typeface="黑体" pitchFamily="2" charset="-122"/>
              </a:rPr>
              <a:t>&lt;BODY&gt;</a:t>
            </a:r>
          </a:p>
          <a:p>
            <a:pPr>
              <a:lnSpc>
                <a:spcPct val="110000"/>
              </a:lnSpc>
            </a:pPr>
            <a:r>
              <a:rPr lang="en-US" altLang="zh-CN" sz="2800" dirty="0">
                <a:solidFill>
                  <a:srgbClr val="333399"/>
                </a:solidFill>
                <a:latin typeface="Arial" charset="0"/>
                <a:ea typeface="黑体" pitchFamily="2" charset="-122"/>
              </a:rPr>
              <a:t>      &lt;H1&gt;HTML </a:t>
            </a:r>
            <a:r>
              <a:rPr lang="zh-CN" altLang="en-US" sz="2800" dirty="0">
                <a:solidFill>
                  <a:srgbClr val="333399"/>
                </a:solidFill>
                <a:latin typeface="Arial" charset="0"/>
                <a:ea typeface="黑体" pitchFamily="2" charset="-122"/>
              </a:rPr>
              <a:t>很容易掌握</a:t>
            </a:r>
            <a:r>
              <a:rPr lang="en-US" altLang="zh-CN" sz="2800" dirty="0">
                <a:solidFill>
                  <a:srgbClr val="333399"/>
                </a:solidFill>
                <a:latin typeface="Arial" charset="0"/>
                <a:ea typeface="黑体" pitchFamily="2" charset="-122"/>
              </a:rPr>
              <a:t>&lt;/H1&gt;</a:t>
            </a:r>
          </a:p>
          <a:p>
            <a:pPr>
              <a:lnSpc>
                <a:spcPct val="110000"/>
              </a:lnSpc>
            </a:pPr>
            <a:r>
              <a:rPr lang="en-US" altLang="zh-CN" sz="2800" dirty="0">
                <a:solidFill>
                  <a:srgbClr val="333399"/>
                </a:solidFill>
                <a:latin typeface="Arial" charset="0"/>
                <a:ea typeface="黑体" pitchFamily="2" charset="-122"/>
              </a:rPr>
              <a:t>      &lt;P&gt;</a:t>
            </a:r>
            <a:r>
              <a:rPr lang="zh-CN" altLang="en-US" sz="2800" dirty="0">
                <a:solidFill>
                  <a:srgbClr val="333399"/>
                </a:solidFill>
                <a:latin typeface="Arial" charset="0"/>
                <a:ea typeface="黑体" pitchFamily="2" charset="-122"/>
              </a:rPr>
              <a:t>这是第一个段落。虽然很</a:t>
            </a:r>
          </a:p>
          <a:p>
            <a:pPr>
              <a:lnSpc>
                <a:spcPct val="110000"/>
              </a:lnSpc>
            </a:pPr>
            <a:r>
              <a:rPr lang="zh-CN" altLang="en-US" sz="2800" dirty="0">
                <a:solidFill>
                  <a:srgbClr val="333399"/>
                </a:solidFill>
                <a:latin typeface="Arial" charset="0"/>
                <a:ea typeface="黑体" pitchFamily="2" charset="-122"/>
              </a:rPr>
              <a:t>       短，但它仍是一个段落。</a:t>
            </a:r>
            <a:r>
              <a:rPr lang="en-US" altLang="zh-CN" sz="2800" dirty="0">
                <a:solidFill>
                  <a:srgbClr val="333399"/>
                </a:solidFill>
                <a:latin typeface="Arial" charset="0"/>
                <a:ea typeface="黑体" pitchFamily="2" charset="-122"/>
              </a:rPr>
              <a:t>&lt;/P&gt;</a:t>
            </a:r>
          </a:p>
          <a:p>
            <a:pPr>
              <a:lnSpc>
                <a:spcPct val="110000"/>
              </a:lnSpc>
            </a:pPr>
            <a:r>
              <a:rPr lang="en-US" altLang="zh-CN" sz="2800" dirty="0">
                <a:solidFill>
                  <a:srgbClr val="333399"/>
                </a:solidFill>
                <a:latin typeface="Arial" charset="0"/>
                <a:ea typeface="黑体" pitchFamily="2" charset="-122"/>
              </a:rPr>
              <a:t>      &lt;P&gt;</a:t>
            </a:r>
            <a:r>
              <a:rPr lang="zh-CN" altLang="en-US" sz="2800" dirty="0">
                <a:solidFill>
                  <a:srgbClr val="333399"/>
                </a:solidFill>
                <a:latin typeface="Arial" charset="0"/>
                <a:ea typeface="黑体" pitchFamily="2" charset="-122"/>
              </a:rPr>
              <a:t>这是第二个段落。</a:t>
            </a:r>
            <a:r>
              <a:rPr lang="en-US" altLang="zh-CN" sz="2800" dirty="0">
                <a:solidFill>
                  <a:srgbClr val="333399"/>
                </a:solidFill>
                <a:latin typeface="Arial" charset="0"/>
                <a:ea typeface="黑体" pitchFamily="2" charset="-122"/>
              </a:rPr>
              <a:t>&lt;/P&gt;</a:t>
            </a:r>
          </a:p>
          <a:p>
            <a:pPr>
              <a:lnSpc>
                <a:spcPct val="110000"/>
              </a:lnSpc>
            </a:pPr>
            <a:r>
              <a:rPr lang="en-US" altLang="zh-CN" sz="2800" dirty="0">
                <a:solidFill>
                  <a:srgbClr val="333399"/>
                </a:solidFill>
                <a:latin typeface="Arial" charset="0"/>
                <a:ea typeface="黑体" pitchFamily="2" charset="-122"/>
              </a:rPr>
              <a:t>&lt;/BODY&gt;</a:t>
            </a:r>
          </a:p>
          <a:p>
            <a:pPr>
              <a:lnSpc>
                <a:spcPct val="110000"/>
              </a:lnSpc>
            </a:pPr>
            <a:r>
              <a:rPr lang="en-US" altLang="zh-CN" sz="2800" dirty="0">
                <a:solidFill>
                  <a:srgbClr val="333399"/>
                </a:solidFill>
                <a:latin typeface="Arial" charset="0"/>
                <a:ea typeface="黑体" pitchFamily="2" charset="-122"/>
              </a:rPr>
              <a:t>&lt;/HTML&gt;</a:t>
            </a:r>
          </a:p>
        </p:txBody>
      </p:sp>
      <p:grpSp>
        <p:nvGrpSpPr>
          <p:cNvPr id="661513" name="Group 9"/>
          <p:cNvGrpSpPr>
            <a:grpSpLocks/>
          </p:cNvGrpSpPr>
          <p:nvPr/>
        </p:nvGrpSpPr>
        <p:grpSpPr bwMode="auto">
          <a:xfrm>
            <a:off x="1835150" y="1049338"/>
            <a:ext cx="6804025" cy="547687"/>
            <a:chOff x="1156" y="661"/>
            <a:chExt cx="4286" cy="345"/>
          </a:xfrm>
        </p:grpSpPr>
        <p:sp>
          <p:nvSpPr>
            <p:cNvPr id="661509" name="Text Box 5"/>
            <p:cNvSpPr txBox="1">
              <a:spLocks noChangeArrowheads="1"/>
            </p:cNvSpPr>
            <p:nvPr/>
          </p:nvSpPr>
          <p:spPr bwMode="auto">
            <a:xfrm>
              <a:off x="3739" y="661"/>
              <a:ext cx="1703" cy="345"/>
            </a:xfrm>
            <a:prstGeom prst="rect">
              <a:avLst/>
            </a:prstGeom>
            <a:solidFill>
              <a:srgbClr val="FFFF99"/>
            </a:solidFill>
            <a:ln w="28575">
              <a:solidFill>
                <a:schemeClr val="hlink"/>
              </a:solidFill>
              <a:miter lim="800000"/>
              <a:headEnd/>
              <a:tailEnd/>
            </a:ln>
            <a:effectLst/>
          </p:spPr>
          <p:txBody>
            <a:bodyPr wrap="none">
              <a:spAutoFit/>
            </a:bodyPr>
            <a:lstStyle/>
            <a:p>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文档开始</a:t>
              </a:r>
            </a:p>
          </p:txBody>
        </p:sp>
        <p:sp>
          <p:nvSpPr>
            <p:cNvPr id="661510" name="Line 6"/>
            <p:cNvSpPr>
              <a:spLocks noChangeShapeType="1"/>
            </p:cNvSpPr>
            <p:nvPr/>
          </p:nvSpPr>
          <p:spPr bwMode="auto">
            <a:xfrm flipH="1">
              <a:off x="1156" y="832"/>
              <a:ext cx="2594" cy="13"/>
            </a:xfrm>
            <a:prstGeom prst="line">
              <a:avLst/>
            </a:prstGeom>
            <a:noFill/>
            <a:ln w="28575">
              <a:solidFill>
                <a:schemeClr val="hlink"/>
              </a:solidFill>
              <a:round/>
              <a:headEnd/>
              <a:tailEnd type="triangle" w="med" len="lg"/>
            </a:ln>
            <a:effectLst/>
          </p:spPr>
          <p:txBody>
            <a:bodyPr/>
            <a:lstStyle/>
            <a:p>
              <a:endParaRPr lang="zh-CN" altLang="en-US"/>
            </a:p>
          </p:txBody>
        </p:sp>
      </p:grpSp>
      <p:sp>
        <p:nvSpPr>
          <p:cNvPr id="7" name="灯片编号占位符 6"/>
          <p:cNvSpPr>
            <a:spLocks noGrp="1"/>
          </p:cNvSpPr>
          <p:nvPr>
            <p:ph type="sldNum" sz="quarter" idx="12"/>
          </p:nvPr>
        </p:nvSpPr>
        <p:spPr/>
        <p:txBody>
          <a:bodyPr/>
          <a:lstStyle/>
          <a:p>
            <a:fld id="{33658E32-E280-4F3B-B91F-4FFDC8F9B0E3}" type="slidenum">
              <a:rPr lang="en-US" altLang="zh-CN" smtClean="0"/>
              <a:pPr/>
              <a:t>89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a:xfrm>
            <a:off x="1150938" y="214313"/>
            <a:ext cx="7308850" cy="1462087"/>
          </a:xfrm>
        </p:spPr>
        <p:txBody>
          <a:bodyPr/>
          <a:lstStyle/>
          <a:p>
            <a:pPr algn="ctr"/>
            <a:r>
              <a:rPr lang="zh-CN" altLang="en-US" sz="4000"/>
              <a:t>域名只是个逻辑概念</a:t>
            </a:r>
          </a:p>
        </p:txBody>
      </p:sp>
      <p:sp>
        <p:nvSpPr>
          <p:cNvPr id="1085443" name="Rectangle 3"/>
          <p:cNvSpPr>
            <a:spLocks noGrp="1" noChangeArrowheads="1"/>
          </p:cNvSpPr>
          <p:nvPr>
            <p:ph type="body" idx="1"/>
          </p:nvPr>
        </p:nvSpPr>
        <p:spPr/>
        <p:txBody>
          <a:bodyPr/>
          <a:lstStyle/>
          <a:p>
            <a:r>
              <a:rPr lang="zh-CN" altLang="en-US" sz="2800"/>
              <a:t>域名只是个逻辑概念，并不代表计算机所在的物理地点。</a:t>
            </a:r>
          </a:p>
          <a:p>
            <a:r>
              <a:rPr lang="zh-CN" altLang="en-US" sz="2800"/>
              <a:t>变长的域名和使用有助记忆的字符串，是为了便于人来使用。而 </a:t>
            </a:r>
            <a:r>
              <a:rPr lang="en-US" altLang="zh-CN" sz="2800"/>
              <a:t>IP </a:t>
            </a:r>
            <a:r>
              <a:rPr lang="zh-CN" altLang="en-US" sz="2800"/>
              <a:t>地址是定长的 </a:t>
            </a:r>
            <a:r>
              <a:rPr lang="en-US" altLang="zh-CN" sz="2800"/>
              <a:t>32 </a:t>
            </a:r>
            <a:r>
              <a:rPr lang="zh-CN" altLang="en-US" sz="2800"/>
              <a:t>位二进制数字则非常便于机器进行处理。</a:t>
            </a:r>
          </a:p>
          <a:p>
            <a:r>
              <a:rPr lang="zh-CN" altLang="en-US" sz="2800"/>
              <a:t>域名中的“点”和点分十进制 </a:t>
            </a:r>
            <a:r>
              <a:rPr lang="en-US" altLang="zh-CN" sz="2800"/>
              <a:t>IP </a:t>
            </a:r>
            <a:r>
              <a:rPr lang="zh-CN" altLang="en-US" sz="2800"/>
              <a:t>地址中的“点”并无一一对应的关系。点分十进制 </a:t>
            </a:r>
            <a:r>
              <a:rPr lang="en-US" altLang="zh-CN" sz="2800"/>
              <a:t>IP </a:t>
            </a:r>
            <a:r>
              <a:rPr lang="zh-CN" altLang="en-US" sz="2800"/>
              <a:t>地址中一定是包含三个“点”，但每一个域名中“点”的数目则不一定正好是三个。 </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a:t>
            </a:fld>
            <a:endParaRPr lang="en-US" altLang="zh-CN"/>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3555"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63557" name="Text Box 5"/>
          <p:cNvSpPr txBox="1">
            <a:spLocks noChangeArrowheads="1"/>
          </p:cNvSpPr>
          <p:nvPr/>
        </p:nvSpPr>
        <p:spPr bwMode="auto">
          <a:xfrm>
            <a:off x="6410325" y="1463675"/>
            <a:ext cx="1635125" cy="547688"/>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首部开始</a:t>
            </a:r>
            <a:endParaRPr lang="zh-CN" altLang="en-US" sz="2800">
              <a:solidFill>
                <a:srgbClr val="333399"/>
              </a:solidFill>
            </a:endParaRPr>
          </a:p>
        </p:txBody>
      </p:sp>
      <p:sp>
        <p:nvSpPr>
          <p:cNvPr id="663558" name="Line 6"/>
          <p:cNvSpPr>
            <a:spLocks noChangeShapeType="1"/>
          </p:cNvSpPr>
          <p:nvPr/>
        </p:nvSpPr>
        <p:spPr bwMode="auto">
          <a:xfrm flipH="1">
            <a:off x="1908175" y="1773238"/>
            <a:ext cx="4506913" cy="31750"/>
          </a:xfrm>
          <a:prstGeom prst="line">
            <a:avLst/>
          </a:prstGeom>
          <a:noFill/>
          <a:ln w="28575">
            <a:solidFill>
              <a:schemeClr val="hlink"/>
            </a:solidFill>
            <a:round/>
            <a:headEnd/>
            <a:tailEnd type="triangle" w="med" len="lg"/>
          </a:ln>
          <a:effectLst/>
        </p:spPr>
        <p:txBody>
          <a:bodyPr/>
          <a:lstStyle/>
          <a:p>
            <a:endParaRPr lang="zh-CN" altLang="en-US"/>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90</a:t>
            </a:fld>
            <a:endParaRPr lang="en-US" altLang="zh-CN"/>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4584" name="Rectangle 8"/>
          <p:cNvSpPr>
            <a:spLocks noChangeArrowheads="1"/>
          </p:cNvSpPr>
          <p:nvPr/>
        </p:nvSpPr>
        <p:spPr bwMode="auto">
          <a:xfrm>
            <a:off x="2282825" y="1989138"/>
            <a:ext cx="3101975" cy="522287"/>
          </a:xfrm>
          <a:prstGeom prst="rect">
            <a:avLst/>
          </a:prstGeom>
          <a:noFill/>
          <a:ln w="28575">
            <a:solidFill>
              <a:schemeClr val="hlink"/>
            </a:solidFill>
            <a:miter lim="800000"/>
            <a:headEnd/>
            <a:tailEnd/>
          </a:ln>
          <a:effectLst/>
        </p:spPr>
        <p:txBody>
          <a:bodyPr wrap="none" anchor="ctr"/>
          <a:lstStyle/>
          <a:p>
            <a:endParaRPr lang="zh-CN" altLang="en-US"/>
          </a:p>
        </p:txBody>
      </p:sp>
      <p:sp>
        <p:nvSpPr>
          <p:cNvPr id="664578"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4579"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64581" name="Text Box 5"/>
          <p:cNvSpPr txBox="1">
            <a:spLocks noChangeArrowheads="1"/>
          </p:cNvSpPr>
          <p:nvPr/>
        </p:nvSpPr>
        <p:spPr bwMode="auto">
          <a:xfrm>
            <a:off x="6443663" y="1112838"/>
            <a:ext cx="923925" cy="547687"/>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标题</a:t>
            </a:r>
            <a:endParaRPr lang="zh-CN" altLang="en-US" sz="2800">
              <a:solidFill>
                <a:srgbClr val="333399"/>
              </a:solidFill>
            </a:endParaRPr>
          </a:p>
        </p:txBody>
      </p:sp>
      <p:sp>
        <p:nvSpPr>
          <p:cNvPr id="664582" name="Freeform 6"/>
          <p:cNvSpPr>
            <a:spLocks/>
          </p:cNvSpPr>
          <p:nvPr/>
        </p:nvSpPr>
        <p:spPr bwMode="auto">
          <a:xfrm>
            <a:off x="4949825" y="1422400"/>
            <a:ext cx="1465263" cy="581025"/>
          </a:xfrm>
          <a:custGeom>
            <a:avLst/>
            <a:gdLst/>
            <a:ahLst/>
            <a:cxnLst>
              <a:cxn ang="0">
                <a:pos x="923" y="0"/>
              </a:cxn>
              <a:cxn ang="0">
                <a:pos x="0" y="366"/>
              </a:cxn>
            </a:cxnLst>
            <a:rect l="0" t="0" r="r" b="b"/>
            <a:pathLst>
              <a:path w="923" h="366">
                <a:moveTo>
                  <a:pt x="923" y="0"/>
                </a:moveTo>
                <a:lnTo>
                  <a:pt x="0" y="366"/>
                </a:lnTo>
              </a:path>
            </a:pathLst>
          </a:custGeom>
          <a:noFill/>
          <a:ln w="28575" cmpd="sng">
            <a:solidFill>
              <a:schemeClr val="hlink"/>
            </a:solidFill>
            <a:round/>
            <a:headEnd type="none" w="med" len="med"/>
            <a:tailEnd type="triangle" w="med" len="lg"/>
          </a:ln>
          <a:effectLst/>
        </p:spPr>
        <p:txBody>
          <a:bodyPr/>
          <a:lstStyle/>
          <a:p>
            <a:endParaRPr lang="zh-CN" altLang="en-US"/>
          </a:p>
        </p:txBody>
      </p:sp>
      <p:sp>
        <p:nvSpPr>
          <p:cNvPr id="7" name="灯片编号占位符 6"/>
          <p:cNvSpPr>
            <a:spLocks noGrp="1"/>
          </p:cNvSpPr>
          <p:nvPr>
            <p:ph type="sldNum" sz="quarter" idx="12"/>
          </p:nvPr>
        </p:nvSpPr>
        <p:spPr/>
        <p:txBody>
          <a:bodyPr/>
          <a:lstStyle/>
          <a:p>
            <a:fld id="{33658E32-E280-4F3B-B91F-4FFDC8F9B0E3}" type="slidenum">
              <a:rPr lang="en-US" altLang="zh-CN" smtClean="0"/>
              <a:pPr/>
              <a:t>91</a:t>
            </a:fld>
            <a:endParaRPr lang="en-US" altLang="zh-CN"/>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6627"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66629" name="Text Box 5"/>
          <p:cNvSpPr txBox="1">
            <a:spLocks noChangeArrowheads="1"/>
          </p:cNvSpPr>
          <p:nvPr/>
        </p:nvSpPr>
        <p:spPr bwMode="auto">
          <a:xfrm>
            <a:off x="6481763" y="2422525"/>
            <a:ext cx="1635125" cy="547688"/>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首部结束</a:t>
            </a:r>
            <a:endParaRPr lang="zh-CN" altLang="en-US" sz="2800">
              <a:solidFill>
                <a:srgbClr val="333399"/>
              </a:solidFill>
            </a:endParaRPr>
          </a:p>
        </p:txBody>
      </p:sp>
      <p:sp>
        <p:nvSpPr>
          <p:cNvPr id="666630" name="Line 6"/>
          <p:cNvSpPr>
            <a:spLocks noChangeShapeType="1"/>
          </p:cNvSpPr>
          <p:nvPr/>
        </p:nvSpPr>
        <p:spPr bwMode="auto">
          <a:xfrm flipH="1">
            <a:off x="1924050" y="2735263"/>
            <a:ext cx="4581525" cy="14287"/>
          </a:xfrm>
          <a:prstGeom prst="line">
            <a:avLst/>
          </a:prstGeom>
          <a:noFill/>
          <a:ln w="28575">
            <a:solidFill>
              <a:schemeClr val="hlink"/>
            </a:solidFill>
            <a:round/>
            <a:headEnd/>
            <a:tailEnd type="triangle" w="med" len="lg"/>
          </a:ln>
          <a:effectLst/>
        </p:spPr>
        <p:txBody>
          <a:bodyPr/>
          <a:lstStyle/>
          <a:p>
            <a:endParaRPr lang="zh-CN" altLang="en-US"/>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92</a:t>
            </a:fld>
            <a:endParaRPr lang="en-US" altLang="zh-CN"/>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7651"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67653" name="Text Box 5"/>
          <p:cNvSpPr txBox="1">
            <a:spLocks noChangeArrowheads="1"/>
          </p:cNvSpPr>
          <p:nvPr/>
        </p:nvSpPr>
        <p:spPr bwMode="auto">
          <a:xfrm>
            <a:off x="6410325" y="2868613"/>
            <a:ext cx="1635125" cy="547687"/>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主体开始</a:t>
            </a:r>
            <a:endParaRPr lang="zh-CN" altLang="en-US" sz="2800">
              <a:solidFill>
                <a:srgbClr val="333399"/>
              </a:solidFill>
            </a:endParaRPr>
          </a:p>
        </p:txBody>
      </p:sp>
      <p:sp>
        <p:nvSpPr>
          <p:cNvPr id="667654" name="Line 6"/>
          <p:cNvSpPr>
            <a:spLocks noChangeShapeType="1"/>
          </p:cNvSpPr>
          <p:nvPr/>
        </p:nvSpPr>
        <p:spPr bwMode="auto">
          <a:xfrm flipH="1">
            <a:off x="1924050" y="3184525"/>
            <a:ext cx="4494213" cy="25400"/>
          </a:xfrm>
          <a:prstGeom prst="line">
            <a:avLst/>
          </a:prstGeom>
          <a:noFill/>
          <a:ln w="28575">
            <a:solidFill>
              <a:schemeClr val="hlink"/>
            </a:solidFill>
            <a:round/>
            <a:headEnd/>
            <a:tailEnd type="triangle" w="med" len="lg"/>
          </a:ln>
          <a:effectLst/>
        </p:spPr>
        <p:txBody>
          <a:bodyPr/>
          <a:lstStyle/>
          <a:p>
            <a:endParaRPr lang="zh-CN" altLang="en-US"/>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93</a:t>
            </a:fld>
            <a:endParaRPr lang="en-US" altLang="zh-C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8679" name="Rectangle 7"/>
          <p:cNvSpPr>
            <a:spLocks noChangeArrowheads="1"/>
          </p:cNvSpPr>
          <p:nvPr/>
        </p:nvSpPr>
        <p:spPr bwMode="auto">
          <a:xfrm>
            <a:off x="1785938" y="3381375"/>
            <a:ext cx="2974975" cy="552450"/>
          </a:xfrm>
          <a:prstGeom prst="rect">
            <a:avLst/>
          </a:prstGeom>
          <a:noFill/>
          <a:ln w="28575">
            <a:solidFill>
              <a:schemeClr val="hlink"/>
            </a:solidFill>
            <a:miter lim="800000"/>
            <a:headEnd/>
            <a:tailEnd/>
          </a:ln>
          <a:effectLst/>
        </p:spPr>
        <p:txBody>
          <a:bodyPr wrap="none" anchor="ctr"/>
          <a:lstStyle/>
          <a:p>
            <a:endParaRPr lang="zh-CN" altLang="en-US"/>
          </a:p>
        </p:txBody>
      </p:sp>
      <p:sp>
        <p:nvSpPr>
          <p:cNvPr id="668674"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8675"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68676" name="Text Box 4"/>
          <p:cNvSpPr txBox="1">
            <a:spLocks noChangeArrowheads="1"/>
          </p:cNvSpPr>
          <p:nvPr/>
        </p:nvSpPr>
        <p:spPr bwMode="auto">
          <a:xfrm>
            <a:off x="6280150" y="2787650"/>
            <a:ext cx="1520825" cy="547688"/>
          </a:xfrm>
          <a:prstGeom prst="rect">
            <a:avLst/>
          </a:prstGeom>
          <a:solidFill>
            <a:srgbClr val="FFFF99"/>
          </a:solidFill>
          <a:ln w="28575">
            <a:solidFill>
              <a:schemeClr val="hlink"/>
            </a:solidFill>
            <a:miter lim="800000"/>
            <a:headEnd/>
            <a:tailEnd/>
          </a:ln>
          <a:effectLst/>
        </p:spPr>
        <p:txBody>
          <a:bodyPr wrap="none">
            <a:spAutoFit/>
          </a:bodyPr>
          <a:lstStyle/>
          <a:p>
            <a:r>
              <a:rPr lang="en-US" altLang="zh-CN" sz="2800">
                <a:solidFill>
                  <a:srgbClr val="333399"/>
                </a:solidFill>
                <a:latin typeface="Arial" charset="0"/>
                <a:ea typeface="黑体" pitchFamily="2" charset="-122"/>
              </a:rPr>
              <a:t>1</a:t>
            </a:r>
            <a:r>
              <a:rPr lang="en-US" altLang="zh-CN" sz="1200">
                <a:solidFill>
                  <a:srgbClr val="333399"/>
                </a:solidFill>
                <a:latin typeface="Arial" charset="0"/>
                <a:ea typeface="黑体" pitchFamily="2" charset="-122"/>
              </a:rPr>
              <a:t> </a:t>
            </a:r>
            <a:r>
              <a:rPr lang="zh-CN" altLang="en-US" sz="2800">
                <a:solidFill>
                  <a:srgbClr val="333399"/>
                </a:solidFill>
                <a:ea typeface="黑体" pitchFamily="2" charset="-122"/>
              </a:rPr>
              <a:t>级标题</a:t>
            </a:r>
            <a:endParaRPr lang="zh-CN" altLang="en-US" sz="2800">
              <a:solidFill>
                <a:srgbClr val="333399"/>
              </a:solidFill>
            </a:endParaRPr>
          </a:p>
        </p:txBody>
      </p:sp>
      <p:sp>
        <p:nvSpPr>
          <p:cNvPr id="668677" name="Freeform 5"/>
          <p:cNvSpPr>
            <a:spLocks/>
          </p:cNvSpPr>
          <p:nvPr/>
        </p:nvSpPr>
        <p:spPr bwMode="auto">
          <a:xfrm>
            <a:off x="4760913" y="3062288"/>
            <a:ext cx="1509712" cy="450850"/>
          </a:xfrm>
          <a:custGeom>
            <a:avLst/>
            <a:gdLst/>
            <a:ahLst/>
            <a:cxnLst>
              <a:cxn ang="0">
                <a:pos x="951" y="0"/>
              </a:cxn>
              <a:cxn ang="0">
                <a:pos x="0" y="284"/>
              </a:cxn>
            </a:cxnLst>
            <a:rect l="0" t="0" r="r" b="b"/>
            <a:pathLst>
              <a:path w="951" h="284">
                <a:moveTo>
                  <a:pt x="951" y="0"/>
                </a:moveTo>
                <a:lnTo>
                  <a:pt x="0" y="284"/>
                </a:lnTo>
              </a:path>
            </a:pathLst>
          </a:custGeom>
          <a:noFill/>
          <a:ln w="28575" cmpd="sng">
            <a:solidFill>
              <a:schemeClr val="hlink"/>
            </a:solidFill>
            <a:round/>
            <a:headEnd type="none" w="med" len="med"/>
            <a:tailEnd type="triangle" w="med" len="lg"/>
          </a:ln>
          <a:effectLst/>
        </p:spPr>
        <p:txBody>
          <a:bodyPr/>
          <a:lstStyle/>
          <a:p>
            <a:endParaRPr lang="zh-CN" altLang="en-US"/>
          </a:p>
        </p:txBody>
      </p:sp>
      <p:sp>
        <p:nvSpPr>
          <p:cNvPr id="7" name="灯片编号占位符 6"/>
          <p:cNvSpPr>
            <a:spLocks noGrp="1"/>
          </p:cNvSpPr>
          <p:nvPr>
            <p:ph type="sldNum" sz="quarter" idx="12"/>
          </p:nvPr>
        </p:nvSpPr>
        <p:spPr/>
        <p:txBody>
          <a:bodyPr/>
          <a:lstStyle/>
          <a:p>
            <a:fld id="{33658E32-E280-4F3B-B91F-4FFDC8F9B0E3}" type="slidenum">
              <a:rPr lang="en-US" altLang="zh-CN" smtClean="0"/>
              <a:pPr/>
              <a:t>94</a:t>
            </a:fld>
            <a:endParaRPr lang="en-US" altLang="zh-C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9700" name="Text Box 4"/>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69703" name="Freeform 7"/>
          <p:cNvSpPr>
            <a:spLocks/>
          </p:cNvSpPr>
          <p:nvPr/>
        </p:nvSpPr>
        <p:spPr bwMode="auto">
          <a:xfrm>
            <a:off x="900113" y="3860800"/>
            <a:ext cx="4751387" cy="1008063"/>
          </a:xfrm>
          <a:custGeom>
            <a:avLst/>
            <a:gdLst/>
            <a:ahLst/>
            <a:cxnLst>
              <a:cxn ang="0">
                <a:pos x="0" y="635"/>
              </a:cxn>
              <a:cxn ang="0">
                <a:pos x="0" y="318"/>
              </a:cxn>
              <a:cxn ang="0">
                <a:pos x="453" y="318"/>
              </a:cxn>
              <a:cxn ang="0">
                <a:pos x="457" y="0"/>
              </a:cxn>
              <a:cxn ang="0">
                <a:pos x="2990" y="9"/>
              </a:cxn>
              <a:cxn ang="0">
                <a:pos x="2993" y="363"/>
              </a:cxn>
              <a:cxn ang="0">
                <a:pos x="2540" y="363"/>
              </a:cxn>
              <a:cxn ang="0">
                <a:pos x="2540" y="635"/>
              </a:cxn>
              <a:cxn ang="0">
                <a:pos x="0" y="635"/>
              </a:cxn>
            </a:cxnLst>
            <a:rect l="0" t="0" r="r" b="b"/>
            <a:pathLst>
              <a:path w="2993" h="635">
                <a:moveTo>
                  <a:pt x="0" y="635"/>
                </a:moveTo>
                <a:lnTo>
                  <a:pt x="0" y="318"/>
                </a:lnTo>
                <a:lnTo>
                  <a:pt x="453" y="318"/>
                </a:lnTo>
                <a:lnTo>
                  <a:pt x="457" y="0"/>
                </a:lnTo>
                <a:lnTo>
                  <a:pt x="2990" y="9"/>
                </a:lnTo>
                <a:lnTo>
                  <a:pt x="2993" y="363"/>
                </a:lnTo>
                <a:lnTo>
                  <a:pt x="2540" y="363"/>
                </a:lnTo>
                <a:lnTo>
                  <a:pt x="2540" y="635"/>
                </a:lnTo>
                <a:lnTo>
                  <a:pt x="0" y="635"/>
                </a:lnTo>
                <a:close/>
              </a:path>
            </a:pathLst>
          </a:custGeom>
          <a:noFill/>
          <a:ln w="28575" cmpd="sng">
            <a:solidFill>
              <a:schemeClr val="hlink"/>
            </a:solidFill>
            <a:round/>
            <a:headEnd/>
            <a:tailEnd/>
          </a:ln>
          <a:effectLst/>
        </p:spPr>
        <p:txBody>
          <a:bodyPr/>
          <a:lstStyle/>
          <a:p>
            <a:endParaRPr lang="zh-CN" altLang="en-US"/>
          </a:p>
        </p:txBody>
      </p:sp>
      <p:sp>
        <p:nvSpPr>
          <p:cNvPr id="669699" name="Rectangle 3"/>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69701" name="Text Box 5"/>
          <p:cNvSpPr txBox="1">
            <a:spLocks noChangeArrowheads="1"/>
          </p:cNvSpPr>
          <p:nvPr/>
        </p:nvSpPr>
        <p:spPr bwMode="auto">
          <a:xfrm>
            <a:off x="6280150" y="2767013"/>
            <a:ext cx="1990725" cy="547687"/>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第一个段落</a:t>
            </a:r>
            <a:endParaRPr lang="zh-CN" altLang="en-US" sz="2800">
              <a:solidFill>
                <a:srgbClr val="333399"/>
              </a:solidFill>
            </a:endParaRPr>
          </a:p>
        </p:txBody>
      </p:sp>
      <p:sp>
        <p:nvSpPr>
          <p:cNvPr id="669702" name="Freeform 6"/>
          <p:cNvSpPr>
            <a:spLocks/>
          </p:cNvSpPr>
          <p:nvPr/>
        </p:nvSpPr>
        <p:spPr bwMode="auto">
          <a:xfrm>
            <a:off x="5651500" y="3284538"/>
            <a:ext cx="1657350" cy="865187"/>
          </a:xfrm>
          <a:custGeom>
            <a:avLst/>
            <a:gdLst/>
            <a:ahLst/>
            <a:cxnLst>
              <a:cxn ang="0">
                <a:pos x="951" y="0"/>
              </a:cxn>
              <a:cxn ang="0">
                <a:pos x="0" y="284"/>
              </a:cxn>
            </a:cxnLst>
            <a:rect l="0" t="0" r="r" b="b"/>
            <a:pathLst>
              <a:path w="951" h="284">
                <a:moveTo>
                  <a:pt x="951" y="0"/>
                </a:moveTo>
                <a:lnTo>
                  <a:pt x="0" y="284"/>
                </a:lnTo>
              </a:path>
            </a:pathLst>
          </a:custGeom>
          <a:noFill/>
          <a:ln w="28575" cmpd="sng">
            <a:solidFill>
              <a:schemeClr val="hlink"/>
            </a:solidFill>
            <a:round/>
            <a:headEnd type="none" w="med" len="med"/>
            <a:tailEnd type="triangle" w="med" len="lg"/>
          </a:ln>
          <a:effectLst/>
        </p:spPr>
        <p:txBody>
          <a:bodyPr/>
          <a:lstStyle/>
          <a:p>
            <a:endParaRPr lang="zh-CN" altLang="en-US"/>
          </a:p>
        </p:txBody>
      </p:sp>
      <p:sp>
        <p:nvSpPr>
          <p:cNvPr id="7" name="灯片编号占位符 6"/>
          <p:cNvSpPr>
            <a:spLocks noGrp="1"/>
          </p:cNvSpPr>
          <p:nvPr>
            <p:ph type="sldNum" sz="quarter" idx="12"/>
          </p:nvPr>
        </p:nvSpPr>
        <p:spPr/>
        <p:txBody>
          <a:bodyPr/>
          <a:lstStyle/>
          <a:p>
            <a:fld id="{33658E32-E280-4F3B-B91F-4FFDC8F9B0E3}" type="slidenum">
              <a:rPr lang="en-US" altLang="zh-CN" smtClean="0"/>
              <a:pPr/>
              <a:t>95</a:t>
            </a:fld>
            <a:endParaRPr lang="en-US" altLang="zh-CN"/>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0727" name="Rectangle 7"/>
          <p:cNvSpPr>
            <a:spLocks noChangeArrowheads="1"/>
          </p:cNvSpPr>
          <p:nvPr/>
        </p:nvSpPr>
        <p:spPr bwMode="auto">
          <a:xfrm>
            <a:off x="1566863" y="4819650"/>
            <a:ext cx="2887662" cy="506413"/>
          </a:xfrm>
          <a:prstGeom prst="rect">
            <a:avLst/>
          </a:prstGeom>
          <a:noFill/>
          <a:ln w="28575">
            <a:solidFill>
              <a:schemeClr val="hlink"/>
            </a:solidFill>
            <a:miter lim="800000"/>
            <a:headEnd/>
            <a:tailEnd/>
          </a:ln>
          <a:effectLst/>
        </p:spPr>
        <p:txBody>
          <a:bodyPr wrap="none" anchor="ctr"/>
          <a:lstStyle/>
          <a:p>
            <a:endParaRPr lang="zh-CN" altLang="en-US"/>
          </a:p>
        </p:txBody>
      </p:sp>
      <p:sp>
        <p:nvSpPr>
          <p:cNvPr id="670722" name="Text Box 2"/>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70724" name="Rectangle 4"/>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70725" name="Text Box 5"/>
          <p:cNvSpPr txBox="1">
            <a:spLocks noChangeArrowheads="1"/>
          </p:cNvSpPr>
          <p:nvPr/>
        </p:nvSpPr>
        <p:spPr bwMode="auto">
          <a:xfrm>
            <a:off x="6265863" y="3732213"/>
            <a:ext cx="1990725" cy="547687"/>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第二个段落</a:t>
            </a:r>
            <a:endParaRPr lang="zh-CN" altLang="en-US" sz="2800">
              <a:solidFill>
                <a:srgbClr val="333399"/>
              </a:solidFill>
            </a:endParaRPr>
          </a:p>
        </p:txBody>
      </p:sp>
      <p:sp>
        <p:nvSpPr>
          <p:cNvPr id="670726" name="Freeform 6"/>
          <p:cNvSpPr>
            <a:spLocks/>
          </p:cNvSpPr>
          <p:nvPr/>
        </p:nvSpPr>
        <p:spPr bwMode="auto">
          <a:xfrm>
            <a:off x="4427538" y="4076700"/>
            <a:ext cx="1800225" cy="938213"/>
          </a:xfrm>
          <a:custGeom>
            <a:avLst/>
            <a:gdLst/>
            <a:ahLst/>
            <a:cxnLst>
              <a:cxn ang="0">
                <a:pos x="951" y="0"/>
              </a:cxn>
              <a:cxn ang="0">
                <a:pos x="0" y="284"/>
              </a:cxn>
            </a:cxnLst>
            <a:rect l="0" t="0" r="r" b="b"/>
            <a:pathLst>
              <a:path w="951" h="284">
                <a:moveTo>
                  <a:pt x="951" y="0"/>
                </a:moveTo>
                <a:lnTo>
                  <a:pt x="0" y="284"/>
                </a:lnTo>
              </a:path>
            </a:pathLst>
          </a:custGeom>
          <a:noFill/>
          <a:ln w="28575" cmpd="sng">
            <a:solidFill>
              <a:schemeClr val="hlink"/>
            </a:solidFill>
            <a:round/>
            <a:headEnd type="none" w="med" len="med"/>
            <a:tailEnd type="triangle" w="med" len="lg"/>
          </a:ln>
          <a:effectLst/>
        </p:spPr>
        <p:txBody>
          <a:bodyPr/>
          <a:lstStyle/>
          <a:p>
            <a:endParaRPr lang="zh-CN" altLang="en-US"/>
          </a:p>
        </p:txBody>
      </p:sp>
      <p:sp>
        <p:nvSpPr>
          <p:cNvPr id="7" name="灯片编号占位符 6"/>
          <p:cNvSpPr>
            <a:spLocks noGrp="1"/>
          </p:cNvSpPr>
          <p:nvPr>
            <p:ph type="sldNum" sz="quarter" idx="12"/>
          </p:nvPr>
        </p:nvSpPr>
        <p:spPr/>
        <p:txBody>
          <a:bodyPr/>
          <a:lstStyle/>
          <a:p>
            <a:fld id="{33658E32-E280-4F3B-B91F-4FFDC8F9B0E3}" type="slidenum">
              <a:rPr lang="en-US" altLang="zh-CN" smtClean="0"/>
              <a:pPr/>
              <a:t>96</a:t>
            </a:fld>
            <a:endParaRPr lang="en-US" altLang="zh-CN"/>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71747"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71748" name="Text Box 4"/>
          <p:cNvSpPr txBox="1">
            <a:spLocks noChangeArrowheads="1"/>
          </p:cNvSpPr>
          <p:nvPr/>
        </p:nvSpPr>
        <p:spPr bwMode="auto">
          <a:xfrm>
            <a:off x="6410325" y="5216525"/>
            <a:ext cx="1635125" cy="547688"/>
          </a:xfrm>
          <a:prstGeom prst="rect">
            <a:avLst/>
          </a:prstGeom>
          <a:solidFill>
            <a:srgbClr val="FFFF99"/>
          </a:solidFill>
          <a:ln w="28575">
            <a:solidFill>
              <a:schemeClr val="hlink"/>
            </a:solidFill>
            <a:miter lim="800000"/>
            <a:headEnd/>
            <a:tailEnd/>
          </a:ln>
          <a:effectLst/>
        </p:spPr>
        <p:txBody>
          <a:bodyPr wrap="none">
            <a:spAutoFit/>
          </a:bodyPr>
          <a:lstStyle/>
          <a:p>
            <a:r>
              <a:rPr lang="zh-CN" altLang="en-US" sz="2800">
                <a:solidFill>
                  <a:srgbClr val="333399"/>
                </a:solidFill>
                <a:ea typeface="黑体" pitchFamily="2" charset="-122"/>
              </a:rPr>
              <a:t>主体结束</a:t>
            </a:r>
            <a:endParaRPr lang="zh-CN" altLang="en-US" sz="2800">
              <a:solidFill>
                <a:srgbClr val="333399"/>
              </a:solidFill>
            </a:endParaRPr>
          </a:p>
        </p:txBody>
      </p:sp>
      <p:sp>
        <p:nvSpPr>
          <p:cNvPr id="671749" name="Line 5"/>
          <p:cNvSpPr>
            <a:spLocks noChangeShapeType="1"/>
          </p:cNvSpPr>
          <p:nvPr/>
        </p:nvSpPr>
        <p:spPr bwMode="auto">
          <a:xfrm flipH="1">
            <a:off x="1924050" y="5532438"/>
            <a:ext cx="4494213" cy="25400"/>
          </a:xfrm>
          <a:prstGeom prst="line">
            <a:avLst/>
          </a:prstGeom>
          <a:noFill/>
          <a:ln w="28575">
            <a:solidFill>
              <a:schemeClr val="hlink"/>
            </a:solidFill>
            <a:round/>
            <a:headEnd/>
            <a:tailEnd type="triangle" w="med" len="lg"/>
          </a:ln>
          <a:effectLst/>
        </p:spPr>
        <p:txBody>
          <a:bodyPr/>
          <a:lstStyle/>
          <a:p>
            <a:endParaRPr lang="zh-CN" altLang="en-US"/>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97</a:t>
            </a:fld>
            <a:endParaRPr lang="en-US" altLang="zh-CN"/>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1150938" y="44450"/>
            <a:ext cx="7793037" cy="839788"/>
          </a:xfrm>
        </p:spPr>
        <p:txBody>
          <a:bodyPr/>
          <a:lstStyle/>
          <a:p>
            <a:pPr algn="ctr"/>
            <a:r>
              <a:rPr lang="en-US" altLang="zh-CN" sz="4000"/>
              <a:t>HTML </a:t>
            </a:r>
            <a:r>
              <a:rPr lang="zh-CN" altLang="en-US" sz="4000"/>
              <a:t>文档中标签的用法 </a:t>
            </a:r>
          </a:p>
        </p:txBody>
      </p:sp>
      <p:sp>
        <p:nvSpPr>
          <p:cNvPr id="674819" name="Text Box 3"/>
          <p:cNvSpPr txBox="1">
            <a:spLocks noChangeArrowheads="1"/>
          </p:cNvSpPr>
          <p:nvPr/>
        </p:nvSpPr>
        <p:spPr bwMode="auto">
          <a:xfrm>
            <a:off x="303213" y="1020763"/>
            <a:ext cx="8445500" cy="5260975"/>
          </a:xfrm>
          <a:prstGeom prst="rect">
            <a:avLst/>
          </a:prstGeom>
          <a:noFill/>
          <a:ln w="9525">
            <a:noFill/>
            <a:miter lim="800000"/>
            <a:headEnd/>
            <a:tailEnd/>
          </a:ln>
          <a:effectLst/>
        </p:spPr>
        <p:txBody>
          <a:bodyPr>
            <a:spAutoFit/>
          </a:bodyPr>
          <a:lstStyle/>
          <a:p>
            <a:pPr>
              <a:lnSpc>
                <a:spcPct val="110000"/>
              </a:lnSpc>
            </a:pPr>
            <a:r>
              <a:rPr lang="en-US" altLang="zh-CN" sz="2800">
                <a:solidFill>
                  <a:srgbClr val="333399"/>
                </a:solidFill>
                <a:latin typeface="Arial" charset="0"/>
                <a:ea typeface="黑体" pitchFamily="2" charset="-122"/>
              </a:rPr>
              <a:t>&lt;HTML&gt;                                          </a:t>
            </a:r>
          </a:p>
          <a:p>
            <a:pPr>
              <a:lnSpc>
                <a:spcPct val="110000"/>
              </a:lnSpc>
            </a:pPr>
            <a:r>
              <a:rPr lang="en-US" altLang="zh-CN" sz="2800">
                <a:solidFill>
                  <a:srgbClr val="333399"/>
                </a:solidFill>
                <a:latin typeface="Arial" charset="0"/>
                <a:ea typeface="黑体" pitchFamily="2" charset="-122"/>
              </a:rPr>
              <a:t>&lt;HEAD&gt;                                         </a:t>
            </a:r>
            <a:br>
              <a:rPr lang="en-US" altLang="zh-CN" sz="2800">
                <a:solidFill>
                  <a:srgbClr val="333399"/>
                </a:solidFill>
                <a:latin typeface="Arial" charset="0"/>
                <a:ea typeface="黑体" pitchFamily="2" charset="-122"/>
              </a:rPr>
            </a:br>
            <a:r>
              <a:rPr lang="en-US" altLang="zh-CN" sz="2800">
                <a:solidFill>
                  <a:srgbClr val="333399"/>
                </a:solidFill>
                <a:latin typeface="Arial" charset="0"/>
                <a:ea typeface="黑体" pitchFamily="2" charset="-122"/>
              </a:rPr>
              <a:t>      &lt;TITLE&gt;</a:t>
            </a:r>
            <a:r>
              <a:rPr lang="zh-CN" altLang="en-US" sz="2800">
                <a:solidFill>
                  <a:srgbClr val="333399"/>
                </a:solidFill>
                <a:latin typeface="Arial" charset="0"/>
                <a:ea typeface="黑体" pitchFamily="2" charset="-122"/>
              </a:rPr>
              <a:t>一个 </a:t>
            </a:r>
            <a:r>
              <a:rPr lang="en-US" altLang="zh-CN" sz="2800">
                <a:solidFill>
                  <a:srgbClr val="333399"/>
                </a:solidFill>
                <a:latin typeface="Arial" charset="0"/>
                <a:ea typeface="黑体" pitchFamily="2" charset="-122"/>
              </a:rPr>
              <a:t>HTML </a:t>
            </a:r>
            <a:r>
              <a:rPr lang="zh-CN" altLang="en-US" sz="2800">
                <a:solidFill>
                  <a:srgbClr val="333399"/>
                </a:solidFill>
                <a:latin typeface="Arial" charset="0"/>
                <a:ea typeface="黑体" pitchFamily="2" charset="-122"/>
              </a:rPr>
              <a:t>的例子</a:t>
            </a:r>
            <a:r>
              <a:rPr lang="en-US" altLang="zh-CN" sz="2800">
                <a:solidFill>
                  <a:srgbClr val="333399"/>
                </a:solidFill>
                <a:latin typeface="Arial" charset="0"/>
                <a:ea typeface="黑体" pitchFamily="2" charset="-122"/>
              </a:rPr>
              <a:t>&lt;/TITLE&gt;</a:t>
            </a:r>
          </a:p>
          <a:p>
            <a:pPr>
              <a:lnSpc>
                <a:spcPct val="110000"/>
              </a:lnSpc>
            </a:pPr>
            <a:r>
              <a:rPr lang="en-US" altLang="zh-CN" sz="2800">
                <a:solidFill>
                  <a:srgbClr val="333399"/>
                </a:solidFill>
                <a:latin typeface="Arial" charset="0"/>
                <a:ea typeface="黑体" pitchFamily="2" charset="-122"/>
              </a:rPr>
              <a:t>&lt;/HEAD&gt;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      &lt;H1&gt;HTML </a:t>
            </a:r>
            <a:r>
              <a:rPr lang="zh-CN" altLang="en-US" sz="2800">
                <a:solidFill>
                  <a:srgbClr val="333399"/>
                </a:solidFill>
                <a:latin typeface="Arial" charset="0"/>
                <a:ea typeface="黑体" pitchFamily="2" charset="-122"/>
              </a:rPr>
              <a:t>很容易掌握</a:t>
            </a:r>
            <a:r>
              <a:rPr lang="en-US" altLang="zh-CN" sz="2800">
                <a:solidFill>
                  <a:srgbClr val="333399"/>
                </a:solidFill>
                <a:latin typeface="Arial" charset="0"/>
                <a:ea typeface="黑体" pitchFamily="2" charset="-122"/>
              </a:rPr>
              <a:t>&lt;/H1&gt;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这是第一个段落。虽然很</a:t>
            </a:r>
          </a:p>
          <a:p>
            <a:pPr>
              <a:lnSpc>
                <a:spcPct val="110000"/>
              </a:lnSpc>
            </a:pPr>
            <a:r>
              <a:rPr lang="zh-CN" altLang="en-US" sz="2800">
                <a:solidFill>
                  <a:srgbClr val="333399"/>
                </a:solidFill>
                <a:latin typeface="Arial" charset="0"/>
                <a:ea typeface="黑体" pitchFamily="2" charset="-122"/>
              </a:rPr>
              <a:t>       短，但它仍是一个段落。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      &lt;P&gt;</a:t>
            </a:r>
            <a:r>
              <a:rPr lang="zh-CN" altLang="en-US" sz="2800">
                <a:solidFill>
                  <a:srgbClr val="333399"/>
                </a:solidFill>
                <a:latin typeface="Arial" charset="0"/>
                <a:ea typeface="黑体" pitchFamily="2" charset="-122"/>
              </a:rPr>
              <a:t>这是第二个段落。</a:t>
            </a:r>
            <a:r>
              <a:rPr lang="en-US" altLang="zh-CN" sz="2800">
                <a:solidFill>
                  <a:srgbClr val="333399"/>
                </a:solidFill>
                <a:latin typeface="Arial" charset="0"/>
                <a:ea typeface="黑体" pitchFamily="2" charset="-122"/>
              </a:rPr>
              <a:t>&lt;/P&gt;</a:t>
            </a:r>
          </a:p>
          <a:p>
            <a:pPr>
              <a:lnSpc>
                <a:spcPct val="110000"/>
              </a:lnSpc>
            </a:pPr>
            <a:r>
              <a:rPr lang="en-US" altLang="zh-CN" sz="2800">
                <a:solidFill>
                  <a:srgbClr val="333399"/>
                </a:solidFill>
                <a:latin typeface="Arial" charset="0"/>
                <a:ea typeface="黑体" pitchFamily="2" charset="-122"/>
              </a:rPr>
              <a:t>&lt;/BODY&gt;</a:t>
            </a:r>
          </a:p>
          <a:p>
            <a:pPr>
              <a:lnSpc>
                <a:spcPct val="110000"/>
              </a:lnSpc>
            </a:pPr>
            <a:r>
              <a:rPr lang="en-US" altLang="zh-CN" sz="2800">
                <a:solidFill>
                  <a:srgbClr val="333399"/>
                </a:solidFill>
                <a:latin typeface="Arial" charset="0"/>
                <a:ea typeface="黑体" pitchFamily="2" charset="-122"/>
              </a:rPr>
              <a:t>&lt;/HTML&gt;</a:t>
            </a:r>
          </a:p>
        </p:txBody>
      </p:sp>
      <p:sp>
        <p:nvSpPr>
          <p:cNvPr id="674820" name="Text Box 4"/>
          <p:cNvSpPr txBox="1">
            <a:spLocks noChangeArrowheads="1"/>
          </p:cNvSpPr>
          <p:nvPr/>
        </p:nvSpPr>
        <p:spPr bwMode="auto">
          <a:xfrm>
            <a:off x="5795963" y="5689600"/>
            <a:ext cx="2644775" cy="547688"/>
          </a:xfrm>
          <a:prstGeom prst="rect">
            <a:avLst/>
          </a:prstGeom>
          <a:solidFill>
            <a:srgbClr val="FFFF99"/>
          </a:solidFill>
          <a:ln w="28575">
            <a:solidFill>
              <a:schemeClr val="hlink"/>
            </a:solidFill>
            <a:miter lim="800000"/>
            <a:headEnd/>
            <a:tailEnd/>
          </a:ln>
          <a:effectLst/>
        </p:spPr>
        <p:txBody>
          <a:bodyPr wrap="none">
            <a:spAutoFit/>
          </a:bodyPr>
          <a:lstStyle/>
          <a:p>
            <a:r>
              <a:rPr lang="en-US" altLang="zh-CN" sz="2800">
                <a:solidFill>
                  <a:srgbClr val="333399"/>
                </a:solidFill>
                <a:ea typeface="黑体" pitchFamily="2" charset="-122"/>
              </a:rPr>
              <a:t>HTML </a:t>
            </a:r>
            <a:r>
              <a:rPr lang="zh-CN" altLang="en-US" sz="2800">
                <a:solidFill>
                  <a:srgbClr val="333399"/>
                </a:solidFill>
                <a:ea typeface="黑体" pitchFamily="2" charset="-122"/>
              </a:rPr>
              <a:t>文档结束</a:t>
            </a:r>
            <a:endParaRPr lang="zh-CN" altLang="en-US" sz="2800">
              <a:solidFill>
                <a:srgbClr val="333399"/>
              </a:solidFill>
            </a:endParaRPr>
          </a:p>
        </p:txBody>
      </p:sp>
      <p:sp>
        <p:nvSpPr>
          <p:cNvPr id="674821" name="Line 5"/>
          <p:cNvSpPr>
            <a:spLocks noChangeShapeType="1"/>
          </p:cNvSpPr>
          <p:nvPr/>
        </p:nvSpPr>
        <p:spPr bwMode="auto">
          <a:xfrm flipH="1">
            <a:off x="1924050" y="6007100"/>
            <a:ext cx="3870325" cy="11113"/>
          </a:xfrm>
          <a:prstGeom prst="line">
            <a:avLst/>
          </a:prstGeom>
          <a:noFill/>
          <a:ln w="28575">
            <a:solidFill>
              <a:schemeClr val="hlink"/>
            </a:solidFill>
            <a:round/>
            <a:headEnd/>
            <a:tailEnd type="triangle" w="med" len="lg"/>
          </a:ln>
          <a:effectLst/>
        </p:spPr>
        <p:txBody>
          <a:bodyPr/>
          <a:lstStyle/>
          <a:p>
            <a:endParaRPr lang="zh-CN" altLang="en-US"/>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98</a:t>
            </a:fld>
            <a:endParaRPr lang="en-US" altLang="zh-CN"/>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2" name="Rectangle 4"/>
          <p:cNvSpPr>
            <a:spLocks noGrp="1" noChangeArrowheads="1"/>
          </p:cNvSpPr>
          <p:nvPr>
            <p:ph type="title"/>
          </p:nvPr>
        </p:nvSpPr>
        <p:spPr/>
        <p:txBody>
          <a:bodyPr/>
          <a:lstStyle/>
          <a:p>
            <a:pPr algn="ctr"/>
            <a:r>
              <a:rPr lang="zh-CN" altLang="en-US"/>
              <a:t>两种不同的链接</a:t>
            </a:r>
          </a:p>
        </p:txBody>
      </p:sp>
      <p:sp>
        <p:nvSpPr>
          <p:cNvPr id="677893" name="Rectangle 5"/>
          <p:cNvSpPr>
            <a:spLocks noGrp="1" noChangeArrowheads="1"/>
          </p:cNvSpPr>
          <p:nvPr>
            <p:ph type="body" idx="1"/>
          </p:nvPr>
        </p:nvSpPr>
        <p:spPr>
          <a:xfrm>
            <a:off x="1042988" y="1978025"/>
            <a:ext cx="7772400" cy="4114800"/>
          </a:xfrm>
        </p:spPr>
        <p:txBody>
          <a:bodyPr/>
          <a:lstStyle/>
          <a:p>
            <a:r>
              <a:rPr lang="zh-CN" altLang="en-US"/>
              <a:t>远程链接：超链的终点是其他网点上的页面。</a:t>
            </a:r>
          </a:p>
          <a:p>
            <a:r>
              <a:rPr lang="zh-CN" altLang="en-US"/>
              <a:t>本地链接：超链指向本计算机中的某个文件。</a:t>
            </a:r>
          </a:p>
        </p:txBody>
      </p:sp>
      <p:sp>
        <p:nvSpPr>
          <p:cNvPr id="6" name="灯片编号占位符 5"/>
          <p:cNvSpPr>
            <a:spLocks noGrp="1"/>
          </p:cNvSpPr>
          <p:nvPr>
            <p:ph type="sldNum" sz="quarter" idx="12"/>
          </p:nvPr>
        </p:nvSpPr>
        <p:spPr/>
        <p:txBody>
          <a:bodyPr/>
          <a:lstStyle/>
          <a:p>
            <a:fld id="{33658E32-E280-4F3B-B91F-4FFDC8F9B0E3}" type="slidenum">
              <a:rPr lang="en-US" altLang="zh-CN" smtClean="0"/>
              <a:pPr/>
              <a:t>99</a:t>
            </a:fld>
            <a:endParaRPr lang="en-US" altLang="zh-CN"/>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10771</TotalTime>
  <Words>15660</Words>
  <Application>Microsoft Office PowerPoint</Application>
  <PresentationFormat>全屏显示(4:3)</PresentationFormat>
  <Paragraphs>2741</Paragraphs>
  <Slides>203</Slides>
  <Notes>163</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203</vt:i4>
      </vt:variant>
    </vt:vector>
  </HeadingPairs>
  <TitlesOfParts>
    <vt:vector size="211" baseType="lpstr">
      <vt:lpstr>黑体</vt:lpstr>
      <vt:lpstr>Arial</vt:lpstr>
      <vt:lpstr>Courier New</vt:lpstr>
      <vt:lpstr>Tahoma</vt:lpstr>
      <vt:lpstr>Times New Roman</vt:lpstr>
      <vt:lpstr>Wingdings</vt:lpstr>
      <vt:lpstr>Blends</vt:lpstr>
      <vt:lpstr>VISIO</vt:lpstr>
      <vt:lpstr>计算机网络（第 6 版）</vt:lpstr>
      <vt:lpstr>第 6 章  应用层</vt:lpstr>
      <vt:lpstr>第 6 章  应用层（续）</vt:lpstr>
      <vt:lpstr>第 6 章  应用层（续）</vt:lpstr>
      <vt:lpstr>第 6 章  应用层（续）</vt:lpstr>
      <vt:lpstr>应用层协议的特点 </vt:lpstr>
      <vt:lpstr>6.1  域名系统 DNS 6.1.1  域名系统概述</vt:lpstr>
      <vt:lpstr>6.1.2   因特网的域名结构</vt:lpstr>
      <vt:lpstr>域名只是个逻辑概念</vt:lpstr>
      <vt:lpstr>顶级域名 TLD  (Top Level Domain)</vt:lpstr>
      <vt:lpstr>顶级域名 TLD （续）</vt:lpstr>
      <vt:lpstr>新增加了下列的通用顶级域名 </vt:lpstr>
      <vt:lpstr>因特网的域名空间 </vt:lpstr>
      <vt:lpstr>6.1.3  域名服务器 </vt:lpstr>
      <vt:lpstr>区的不同划分方法举例 </vt:lpstr>
      <vt:lpstr>树状结构的 DNS 域名服务器 </vt:lpstr>
      <vt:lpstr>域名服务器有以下四种类型 </vt:lpstr>
      <vt:lpstr>根域名服务器  ——最高层次的域名服务器——</vt:lpstr>
      <vt:lpstr>根域名服务器共有 13 套装置 （不是 13 个机器）</vt:lpstr>
      <vt:lpstr>举例：根域名服务器 f 的地点分布图（2012年5月） </vt:lpstr>
      <vt:lpstr>顶级域名服务器 （即 TLD 服务器） </vt:lpstr>
      <vt:lpstr>权限域名服务器 </vt:lpstr>
      <vt:lpstr>本地域名服务器 </vt:lpstr>
      <vt:lpstr>提高域名服务器的可靠性</vt:lpstr>
      <vt:lpstr>域名的解析过程 </vt:lpstr>
      <vt:lpstr>本地域名服务器采用迭代查询 </vt:lpstr>
      <vt:lpstr>本地域名服务器采用递归查询 （比较少用） </vt:lpstr>
      <vt:lpstr>名字的高速缓存 </vt:lpstr>
      <vt:lpstr>6.2  文件传送协议  6.2.1  FTP概述</vt:lpstr>
      <vt:lpstr>文件传送并非很简单的问题</vt:lpstr>
      <vt:lpstr>6.2.2  FTP 的基本工作原理 </vt:lpstr>
      <vt:lpstr>FTP 特点</vt:lpstr>
      <vt:lpstr>主进程的工作步骤如下</vt:lpstr>
      <vt:lpstr>两个连接</vt:lpstr>
      <vt:lpstr>FTP 使用的两个 TCP 连接 </vt:lpstr>
      <vt:lpstr> 两个不同的端口号 </vt:lpstr>
      <vt:lpstr> 使用两个不同端口号的好处 </vt:lpstr>
      <vt:lpstr>NFS 采用另一种思路</vt:lpstr>
      <vt:lpstr>6.2.3  简单文件传送协议 TFTP (Trivial File Transfer Protocol)  </vt:lpstr>
      <vt:lpstr>TFTP 的主要特点是</vt:lpstr>
      <vt:lpstr>TFTP 的工作很像停止等待协议</vt:lpstr>
      <vt:lpstr>TFTP 的工作很像停止等待协议</vt:lpstr>
      <vt:lpstr>6.3  远程终端协议 TELNET</vt:lpstr>
      <vt:lpstr>客户服务器方式</vt:lpstr>
      <vt:lpstr>TELNET 使用 网络虚拟终端 NVT 格式 </vt:lpstr>
      <vt:lpstr>网络虚拟终端 NVT 格式 </vt:lpstr>
      <vt:lpstr>6.4  万维网 WWW 6.4.1  万维网概述</vt:lpstr>
      <vt:lpstr>万维网提供分布式服务 </vt:lpstr>
      <vt:lpstr>超媒体与超文本</vt:lpstr>
      <vt:lpstr>     万维网的工作方式 </vt:lpstr>
      <vt:lpstr>万维网必须解决的问题 </vt:lpstr>
      <vt:lpstr>万维网必须解决的问题 </vt:lpstr>
      <vt:lpstr>万维网必须解决的问题 </vt:lpstr>
      <vt:lpstr>万维网必须解决的问题 </vt:lpstr>
      <vt:lpstr>6.4.2  统一资源定位符 URL 1. URL的格式</vt:lpstr>
      <vt:lpstr>URL 的一般形式 </vt:lpstr>
      <vt:lpstr>URL 的一般形式（续） </vt:lpstr>
      <vt:lpstr>URL 的一般形式（续） </vt:lpstr>
      <vt:lpstr>使用 HTTP 的 URL</vt:lpstr>
      <vt:lpstr>使用 HTTP 的 URL</vt:lpstr>
      <vt:lpstr>使用 HTTP 的 URL</vt:lpstr>
      <vt:lpstr>使用 HTTP 的 URL</vt:lpstr>
      <vt:lpstr>使用 HTTP 的 URL</vt:lpstr>
      <vt:lpstr>6.4.3  超文本传送协议 HTTP 1.  HTTP 的操作过程 </vt:lpstr>
      <vt:lpstr>万维网的工作过程 </vt:lpstr>
      <vt:lpstr>用户点击鼠标后所发生的事件 </vt:lpstr>
      <vt:lpstr>HTTP 的主要特点 </vt:lpstr>
      <vt:lpstr>请求一个万维网文档所需的时间 </vt:lpstr>
      <vt:lpstr>持续连接 (persistent connection)</vt:lpstr>
      <vt:lpstr>持续连接的两种工作方式</vt:lpstr>
      <vt:lpstr>代理服务器 (proxy server) </vt:lpstr>
      <vt:lpstr>使用高速缓存可减少 访问因特网服务器的时延 </vt:lpstr>
      <vt:lpstr>使用高速缓存的情况</vt:lpstr>
      <vt:lpstr>使用高速缓存的情况</vt:lpstr>
      <vt:lpstr>使用高速缓存的情况</vt:lpstr>
      <vt:lpstr>使用高速缓存的情况</vt:lpstr>
      <vt:lpstr>使用高速缓存的情况</vt:lpstr>
      <vt:lpstr>3.  HTTP 的报文结构 </vt:lpstr>
      <vt:lpstr>HTTP 的报文结构（请求报文） </vt:lpstr>
      <vt:lpstr>HTTP 的报文结构（请求报文） </vt:lpstr>
      <vt:lpstr>HTTP 请求报文的一些方法 </vt:lpstr>
      <vt:lpstr>HTTP 的报文结构（请求报文） </vt:lpstr>
      <vt:lpstr>HTTP 的报文结构（请求报文） </vt:lpstr>
      <vt:lpstr>HTTP 的报文结构（响应报文） </vt:lpstr>
      <vt:lpstr>状态码都是三位数字 </vt:lpstr>
      <vt:lpstr>4. 在服务器上存放用户的信息</vt:lpstr>
      <vt:lpstr>6.4.4  万维网的文档 1. 超文本标记语言 HTML</vt:lpstr>
      <vt:lpstr>HTML 文档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HTML 文档中标签的用法 </vt:lpstr>
      <vt:lpstr>两种不同的链接</vt:lpstr>
      <vt:lpstr>2.  动态万维网文档 </vt:lpstr>
      <vt:lpstr>万维网服务器功能的扩充 </vt:lpstr>
      <vt:lpstr>扩充了功能的万维网服务器 </vt:lpstr>
      <vt:lpstr>通用网关接口 CGI (Common Gateway Interface) </vt:lpstr>
      <vt:lpstr>CGI 程序</vt:lpstr>
      <vt:lpstr>3.  活动万维网文档</vt:lpstr>
      <vt:lpstr>活动文档在客户端创建 </vt:lpstr>
      <vt:lpstr>用 Java 技术创建活动文档 </vt:lpstr>
      <vt:lpstr>Java 技术装三个主要组成部分 </vt:lpstr>
      <vt:lpstr>Java</vt:lpstr>
      <vt:lpstr>计算机硬件无关</vt:lpstr>
      <vt:lpstr>Java 解释程序 </vt:lpstr>
      <vt:lpstr>6.4.5  万维网的信息检索系统 1.  全文检索搜索和分类目录搜索</vt:lpstr>
      <vt:lpstr>分类目录搜索 </vt:lpstr>
      <vt:lpstr>一些著名的搜索引擎 </vt:lpstr>
      <vt:lpstr>垂直搜索引擎 (Vertical Search Engine) </vt:lpstr>
      <vt:lpstr>6.4.6  博客、微博和Vlog 1.  博客</vt:lpstr>
      <vt:lpstr>1.  博客（续）</vt:lpstr>
      <vt:lpstr>2.  微博</vt:lpstr>
      <vt:lpstr>3.  Vlog</vt:lpstr>
      <vt:lpstr>6.5  电子邮件 6.5.1  概述</vt:lpstr>
      <vt:lpstr>电子邮件的一些标准</vt:lpstr>
      <vt:lpstr>电子邮件的最主要的组成构件 </vt:lpstr>
      <vt:lpstr>用户代理 UA (User Agent)</vt:lpstr>
      <vt:lpstr>应当注意</vt:lpstr>
      <vt:lpstr>发送和接收电子邮件的 几个重要步骤</vt:lpstr>
      <vt:lpstr>发送和接收电子邮件的 几个重要步骤（续）</vt:lpstr>
      <vt:lpstr>电子邮件的组成</vt:lpstr>
      <vt:lpstr>电子邮件地址的格式</vt:lpstr>
      <vt:lpstr>6.5.2  简单邮件传送协议 SMTP </vt:lpstr>
      <vt:lpstr>SMTP 通信的三个阶段 </vt:lpstr>
      <vt:lpstr>6.5.3  电子邮件的信息格式 </vt:lpstr>
      <vt:lpstr>邮件内容的首部 </vt:lpstr>
      <vt:lpstr>6.5.4  邮件读取协议 POP3 和 IMAP</vt:lpstr>
      <vt:lpstr>IMAP 协议 (Internet Message Access Protocol) </vt:lpstr>
      <vt:lpstr>IMAP 的特点</vt:lpstr>
      <vt:lpstr>必须注意</vt:lpstr>
      <vt:lpstr>6.5.5  基于万维网的电子邮件</vt:lpstr>
      <vt:lpstr>6.5.6  通用因特网邮件扩充 MIME</vt:lpstr>
      <vt:lpstr>MIME 的特点</vt:lpstr>
      <vt:lpstr>MIME 和 SMTP 的关系 </vt:lpstr>
      <vt:lpstr>MIME 主要包括三个部分 </vt:lpstr>
      <vt:lpstr>MIME 增加 5 个 新的邮件首部 </vt:lpstr>
      <vt:lpstr>6.6  动态主机配置协议 DHCP</vt:lpstr>
      <vt:lpstr>协议配置</vt:lpstr>
      <vt:lpstr>协议配置（续）</vt:lpstr>
      <vt:lpstr>动态主机配置协议 DHCP (Dynamic Host Configuration Protocol)  </vt:lpstr>
      <vt:lpstr>DHCP 使用客户服务器方式。</vt:lpstr>
      <vt:lpstr>DHCP 中继代理(relay agent) </vt:lpstr>
      <vt:lpstr>DHCP 中继代理 以单播方式转发发现报文 </vt:lpstr>
      <vt:lpstr>租用期(lease period) </vt:lpstr>
      <vt:lpstr>DHCP 协议的工作过程 </vt:lpstr>
      <vt:lpstr>DHCP 协议的工作过程 </vt:lpstr>
      <vt:lpstr>DHCP 协议的工作过程 </vt:lpstr>
      <vt:lpstr>DHCP 协议的工作过程 </vt:lpstr>
      <vt:lpstr>DHCP 协议的工作过程 </vt:lpstr>
      <vt:lpstr>DHCP 协议的工作过程 </vt:lpstr>
      <vt:lpstr>DHCP 协议的工作过程 </vt:lpstr>
      <vt:lpstr>DHCP 协议的工作过程 </vt:lpstr>
      <vt:lpstr>DHCP 协议的工作过程 </vt:lpstr>
      <vt:lpstr>DHCP 协议的工作过程 </vt:lpstr>
      <vt:lpstr>DHCP 协议的工作过程 </vt:lpstr>
      <vt:lpstr>6.7  简单网络管理协议 SNMP 6.7.1  网络管理的基本概念</vt:lpstr>
      <vt:lpstr>网络管理的一般模型 </vt:lpstr>
      <vt:lpstr>网络管理模型中的主要构件 </vt:lpstr>
      <vt:lpstr>被管对象(Managed Object)。</vt:lpstr>
      <vt:lpstr>代理(agent)</vt:lpstr>
      <vt:lpstr>网络管理协议 </vt:lpstr>
      <vt:lpstr>客户服务器方式</vt:lpstr>
      <vt:lpstr>网络管理的基本原理</vt:lpstr>
      <vt:lpstr>SNMP 的指导思想</vt:lpstr>
      <vt:lpstr>SNMP 的管理站和委托代理</vt:lpstr>
      <vt:lpstr>SNMP 的网络管理 由三个部分组成 </vt:lpstr>
      <vt:lpstr>SNMP</vt:lpstr>
      <vt:lpstr>SMI</vt:lpstr>
      <vt:lpstr>MIB</vt:lpstr>
      <vt:lpstr>6.7.2   管理信息结构 SMI </vt:lpstr>
      <vt:lpstr>SMI 规定所有被管对象必须在命名树上 </vt:lpstr>
      <vt:lpstr>SMI 使用 ASN.1 </vt:lpstr>
      <vt:lpstr>基本编码规则 BER (Basic Encoding Rule) </vt:lpstr>
      <vt:lpstr>用 TLV 方法进行编码</vt:lpstr>
      <vt:lpstr>TLV 中的 T 字段 定义数据的类型  </vt:lpstr>
      <vt:lpstr>TLV 中的 L 字段 定义 V 字段的长度 </vt:lpstr>
      <vt:lpstr>TLV 中的 V 字段 定义数据的值 </vt:lpstr>
      <vt:lpstr>6.7.3  管理信息库 MIB (Management Information Base)</vt:lpstr>
      <vt:lpstr>6.7.4  SNMP 的 协议数据单元和报文 </vt:lpstr>
      <vt:lpstr>SNMP 的探询操作</vt:lpstr>
      <vt:lpstr>陷阱(trap)</vt:lpstr>
      <vt:lpstr>SNMP 是有效的网络管理协议</vt:lpstr>
      <vt:lpstr>SNMP 使用无连接的 UDP</vt:lpstr>
      <vt:lpstr>SNMPv1 定义的 协议数据单元类型（无编号 4） </vt:lpstr>
      <vt:lpstr>SNMP 的报文格式 </vt:lpstr>
      <vt:lpstr>Get-request 报文 ASN.1 编码</vt:lpstr>
      <vt:lpstr>6.8  应用进程跨越网络的通信 6.8.1  系统调用和应用编程接口</vt:lpstr>
      <vt:lpstr>多个应用进程 使用系统调用的机制 </vt:lpstr>
      <vt:lpstr>应用编程接口 API (Application Programming Interface) </vt:lpstr>
      <vt:lpstr>几种应用编程接口 API  </vt:lpstr>
      <vt:lpstr>应用进程通过套接字接入到网络 </vt:lpstr>
      <vt:lpstr>套接字的作用 </vt:lpstr>
      <vt:lpstr>调用 socket 创建套接字 </vt:lpstr>
      <vt:lpstr>6.8.2  几种常用的系统调用  1. 连接建立阶段</vt:lpstr>
      <vt:lpstr>6.8.2  几种常用的系统调用  并发方式工作的服务器 </vt:lpstr>
      <vt:lpstr>系统调用使用顺序的例子 </vt:lpstr>
      <vt:lpstr>课后作业</vt:lpstr>
    </vt:vector>
  </TitlesOfParts>
  <Company>NICE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计算机网络</dc:title>
  <dc:creator>XXR</dc:creator>
  <cp:lastModifiedBy>Miao Fuyou</cp:lastModifiedBy>
  <cp:revision>863</cp:revision>
  <dcterms:created xsi:type="dcterms:W3CDTF">2004-03-02T12:35:10Z</dcterms:created>
  <dcterms:modified xsi:type="dcterms:W3CDTF">2020-05-16T02:03:59Z</dcterms:modified>
</cp:coreProperties>
</file>