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2"/>
  </p:notesMasterIdLst>
  <p:sldIdLst>
    <p:sldId id="257" r:id="rId2"/>
    <p:sldId id="299" r:id="rId3"/>
    <p:sldId id="38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29" r:id="rId20"/>
    <p:sldId id="330" r:id="rId21"/>
    <p:sldId id="331" r:id="rId22"/>
    <p:sldId id="332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87" r:id="rId32"/>
    <p:sldId id="325" r:id="rId33"/>
    <p:sldId id="326" r:id="rId34"/>
    <p:sldId id="327" r:id="rId35"/>
    <p:sldId id="328" r:id="rId36"/>
    <p:sldId id="333" r:id="rId37"/>
    <p:sldId id="334" r:id="rId38"/>
    <p:sldId id="335" r:id="rId39"/>
    <p:sldId id="336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88" r:id="rId61"/>
    <p:sldId id="358" r:id="rId62"/>
    <p:sldId id="359" r:id="rId63"/>
    <p:sldId id="371" r:id="rId64"/>
    <p:sldId id="365" r:id="rId65"/>
    <p:sldId id="372" r:id="rId66"/>
    <p:sldId id="366" r:id="rId67"/>
    <p:sldId id="367" r:id="rId68"/>
    <p:sldId id="373" r:id="rId69"/>
    <p:sldId id="368" r:id="rId70"/>
    <p:sldId id="369" r:id="rId71"/>
    <p:sldId id="370" r:id="rId72"/>
    <p:sldId id="379" r:id="rId73"/>
    <p:sldId id="374" r:id="rId74"/>
    <p:sldId id="375" r:id="rId75"/>
    <p:sldId id="376" r:id="rId76"/>
    <p:sldId id="378" r:id="rId77"/>
    <p:sldId id="380" r:id="rId78"/>
    <p:sldId id="381" r:id="rId79"/>
    <p:sldId id="382" r:id="rId80"/>
    <p:sldId id="383" r:id="rId8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1" autoAdjust="0"/>
    <p:restoredTop sz="94679" autoAdjust="0"/>
  </p:normalViewPr>
  <p:slideViewPr>
    <p:cSldViewPr>
      <p:cViewPr varScale="1">
        <p:scale>
          <a:sx n="98" d="100"/>
          <a:sy n="98" d="100"/>
        </p:scale>
        <p:origin x="1861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30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93485-0182-43DF-B6F9-E0E0C15B6E0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468D6E57-C612-41DE-B045-00F86D2F5345}">
      <dgm:prSet/>
      <dgm:spPr/>
      <dgm:t>
        <a:bodyPr/>
        <a:lstStyle/>
        <a:p>
          <a:r>
            <a:rPr lang="en-US" b="1" dirty="0"/>
            <a:t>1.Congruential Public Key System</a:t>
          </a:r>
          <a:endParaRPr lang="zh-CN" dirty="0"/>
        </a:p>
      </dgm:t>
    </dgm:pt>
    <dgm:pt modelId="{82F2945A-0821-470B-BBE9-1236121A3BEE}" type="parTrans" cxnId="{CFED380C-A0C3-4C5E-9C35-C21E4742E164}">
      <dgm:prSet/>
      <dgm:spPr/>
      <dgm:t>
        <a:bodyPr/>
        <a:lstStyle/>
        <a:p>
          <a:endParaRPr lang="zh-CN" altLang="en-US"/>
        </a:p>
      </dgm:t>
    </dgm:pt>
    <dgm:pt modelId="{15DF6960-2378-4E17-9FC5-0481931F065F}" type="sibTrans" cxnId="{CFED380C-A0C3-4C5E-9C35-C21E4742E164}">
      <dgm:prSet/>
      <dgm:spPr/>
      <dgm:t>
        <a:bodyPr/>
        <a:lstStyle/>
        <a:p>
          <a:endParaRPr lang="zh-CN" altLang="en-US"/>
        </a:p>
      </dgm:t>
    </dgm:pt>
    <dgm:pt modelId="{312C3FDD-28A9-4427-A610-394B2373C2CF}">
      <dgm:prSet/>
      <dgm:spPr/>
      <dgm:t>
        <a:bodyPr/>
        <a:lstStyle/>
        <a:p>
          <a:r>
            <a:rPr lang="en-US" b="1"/>
            <a:t>2.</a:t>
          </a:r>
          <a:r>
            <a:rPr lang="zh-CN" b="1"/>
            <a:t> </a:t>
          </a:r>
          <a:r>
            <a:rPr lang="en-US" b="1"/>
            <a:t>Subset-sum problems and knapsack cryptosystems</a:t>
          </a:r>
          <a:endParaRPr lang="zh-CN"/>
        </a:p>
      </dgm:t>
    </dgm:pt>
    <dgm:pt modelId="{3ADD0C22-5D2D-42B5-8D28-7CAF95CD18D4}" type="parTrans" cxnId="{AAE13D1F-3490-4D1B-BBE3-B9E91AEDE538}">
      <dgm:prSet/>
      <dgm:spPr/>
      <dgm:t>
        <a:bodyPr/>
        <a:lstStyle/>
        <a:p>
          <a:endParaRPr lang="zh-CN" altLang="en-US"/>
        </a:p>
      </dgm:t>
    </dgm:pt>
    <dgm:pt modelId="{777A31F2-54E4-44E5-AF81-B55DC2499BCB}" type="sibTrans" cxnId="{AAE13D1F-3490-4D1B-BBE3-B9E91AEDE538}">
      <dgm:prSet/>
      <dgm:spPr/>
      <dgm:t>
        <a:bodyPr/>
        <a:lstStyle/>
        <a:p>
          <a:endParaRPr lang="zh-CN" altLang="en-US"/>
        </a:p>
      </dgm:t>
    </dgm:pt>
    <dgm:pt modelId="{CAF2AFF3-7EEA-4BA5-AFBF-86CA18790E64}">
      <dgm:prSet/>
      <dgm:spPr/>
      <dgm:t>
        <a:bodyPr/>
        <a:lstStyle/>
        <a:p>
          <a:r>
            <a:rPr lang="en-US" b="1"/>
            <a:t>3.Vector Space</a:t>
          </a:r>
          <a:endParaRPr lang="zh-CN"/>
        </a:p>
      </dgm:t>
    </dgm:pt>
    <dgm:pt modelId="{73DD57BC-6469-446D-9FF1-452DC994CAAE}" type="parTrans" cxnId="{A806AD56-AC26-4E65-B396-1866E076B404}">
      <dgm:prSet/>
      <dgm:spPr/>
      <dgm:t>
        <a:bodyPr/>
        <a:lstStyle/>
        <a:p>
          <a:endParaRPr lang="zh-CN" altLang="en-US"/>
        </a:p>
      </dgm:t>
    </dgm:pt>
    <dgm:pt modelId="{2430651A-A347-4999-AB25-AA02B30F0D4A}" type="sibTrans" cxnId="{A806AD56-AC26-4E65-B396-1866E076B404}">
      <dgm:prSet/>
      <dgm:spPr/>
      <dgm:t>
        <a:bodyPr/>
        <a:lstStyle/>
        <a:p>
          <a:endParaRPr lang="zh-CN" altLang="en-US"/>
        </a:p>
      </dgm:t>
    </dgm:pt>
    <dgm:pt modelId="{DD7AC81F-21E7-45A3-B7E1-0DD8481784AC}">
      <dgm:prSet/>
      <dgm:spPr/>
      <dgm:t>
        <a:bodyPr/>
        <a:lstStyle/>
        <a:p>
          <a:r>
            <a:rPr lang="en-US" b="1"/>
            <a:t>4.Lattice</a:t>
          </a:r>
          <a:r>
            <a:rPr lang="zh-CN" b="1"/>
            <a:t>：</a:t>
          </a:r>
          <a:r>
            <a:rPr lang="en-US" b="1"/>
            <a:t>Definition and Property</a:t>
          </a:r>
          <a:endParaRPr lang="zh-CN"/>
        </a:p>
      </dgm:t>
    </dgm:pt>
    <dgm:pt modelId="{D1EE9FCD-6A3F-4FEA-AC74-DB3F4CC3D463}" type="parTrans" cxnId="{1C0E4401-22E7-4E92-9D1C-B41097EE73E7}">
      <dgm:prSet/>
      <dgm:spPr/>
      <dgm:t>
        <a:bodyPr/>
        <a:lstStyle/>
        <a:p>
          <a:endParaRPr lang="zh-CN" altLang="en-US"/>
        </a:p>
      </dgm:t>
    </dgm:pt>
    <dgm:pt modelId="{4828AAA9-BB51-4551-A063-A31549DC4AA7}" type="sibTrans" cxnId="{1C0E4401-22E7-4E92-9D1C-B41097EE73E7}">
      <dgm:prSet/>
      <dgm:spPr/>
      <dgm:t>
        <a:bodyPr/>
        <a:lstStyle/>
        <a:p>
          <a:endParaRPr lang="zh-CN" altLang="en-US"/>
        </a:p>
      </dgm:t>
    </dgm:pt>
    <dgm:pt modelId="{EABCF428-2B0A-4170-BB2B-B16DF4E89758}">
      <dgm:prSet/>
      <dgm:spPr/>
      <dgm:t>
        <a:bodyPr/>
        <a:lstStyle/>
        <a:p>
          <a:r>
            <a:rPr lang="en-US" b="1"/>
            <a:t>5. Short vectors in lattices</a:t>
          </a:r>
          <a:endParaRPr lang="zh-CN"/>
        </a:p>
      </dgm:t>
    </dgm:pt>
    <dgm:pt modelId="{09F94C8D-9831-4F10-82EB-B3824B00A807}" type="parTrans" cxnId="{70EA4A80-D46B-440C-8234-6568E3E435AD}">
      <dgm:prSet/>
      <dgm:spPr/>
      <dgm:t>
        <a:bodyPr/>
        <a:lstStyle/>
        <a:p>
          <a:endParaRPr lang="zh-CN" altLang="en-US"/>
        </a:p>
      </dgm:t>
    </dgm:pt>
    <dgm:pt modelId="{4A867D33-3C9E-40CC-A35B-B597DF28DEAD}" type="sibTrans" cxnId="{70EA4A80-D46B-440C-8234-6568E3E435AD}">
      <dgm:prSet/>
      <dgm:spPr/>
      <dgm:t>
        <a:bodyPr/>
        <a:lstStyle/>
        <a:p>
          <a:endParaRPr lang="zh-CN" altLang="en-US"/>
        </a:p>
      </dgm:t>
    </dgm:pt>
    <dgm:pt modelId="{3E6344D2-5CF6-4460-8288-9F5F72B3AD6C}">
      <dgm:prSet/>
      <dgm:spPr/>
      <dgm:t>
        <a:bodyPr/>
        <a:lstStyle/>
        <a:p>
          <a:r>
            <a:rPr lang="en-US" b="1"/>
            <a:t>6.Babai’s</a:t>
          </a:r>
          <a:r>
            <a:rPr lang="zh-CN" b="1"/>
            <a:t> </a:t>
          </a:r>
          <a:r>
            <a:rPr lang="en-US" b="1"/>
            <a:t>Algorithm</a:t>
          </a:r>
          <a:endParaRPr lang="zh-CN"/>
        </a:p>
      </dgm:t>
    </dgm:pt>
    <dgm:pt modelId="{B450B24C-9091-4C95-9B60-B7E95EF619AD}" type="parTrans" cxnId="{89007541-7001-4D78-9704-30E9485D028D}">
      <dgm:prSet/>
      <dgm:spPr/>
      <dgm:t>
        <a:bodyPr/>
        <a:lstStyle/>
        <a:p>
          <a:endParaRPr lang="zh-CN" altLang="en-US"/>
        </a:p>
      </dgm:t>
    </dgm:pt>
    <dgm:pt modelId="{BFA42099-3617-4EA8-9376-0DD9B65CF968}" type="sibTrans" cxnId="{89007541-7001-4D78-9704-30E9485D028D}">
      <dgm:prSet/>
      <dgm:spPr/>
      <dgm:t>
        <a:bodyPr/>
        <a:lstStyle/>
        <a:p>
          <a:endParaRPr lang="zh-CN" altLang="en-US"/>
        </a:p>
      </dgm:t>
    </dgm:pt>
    <dgm:pt modelId="{8C5E1DA3-A567-42D4-857C-722F7CED7E9E}">
      <dgm:prSet/>
      <dgm:spPr/>
      <dgm:t>
        <a:bodyPr/>
        <a:lstStyle/>
        <a:p>
          <a:r>
            <a:rPr lang="en-US" b="1"/>
            <a:t>7. Cryptosystems based on hard lattice problems</a:t>
          </a:r>
          <a:endParaRPr lang="zh-CN"/>
        </a:p>
      </dgm:t>
    </dgm:pt>
    <dgm:pt modelId="{25BA5A49-543A-4D58-95D0-5BF965781E02}" type="parTrans" cxnId="{6A904003-14FB-4305-985D-A6EC9C74343A}">
      <dgm:prSet/>
      <dgm:spPr/>
      <dgm:t>
        <a:bodyPr/>
        <a:lstStyle/>
        <a:p>
          <a:endParaRPr lang="zh-CN" altLang="en-US"/>
        </a:p>
      </dgm:t>
    </dgm:pt>
    <dgm:pt modelId="{D857C743-0078-40FA-9717-7AC984CDB1C8}" type="sibTrans" cxnId="{6A904003-14FB-4305-985D-A6EC9C74343A}">
      <dgm:prSet/>
      <dgm:spPr/>
      <dgm:t>
        <a:bodyPr/>
        <a:lstStyle/>
        <a:p>
          <a:endParaRPr lang="zh-CN" altLang="en-US"/>
        </a:p>
      </dgm:t>
    </dgm:pt>
    <dgm:pt modelId="{7378BAFB-FC0C-49A9-87CF-6BB603657CD5}">
      <dgm:prSet/>
      <dgm:spPr/>
      <dgm:t>
        <a:bodyPr/>
        <a:lstStyle/>
        <a:p>
          <a:r>
            <a:rPr lang="en-US" b="1"/>
            <a:t>8. The GGH public key cryptosystem</a:t>
          </a:r>
          <a:endParaRPr lang="zh-CN"/>
        </a:p>
      </dgm:t>
    </dgm:pt>
    <dgm:pt modelId="{34CF0D0A-E4A4-4446-AE73-181ED1F22F46}" type="parTrans" cxnId="{1E05415B-0587-4776-AAC5-895E3DB28D9E}">
      <dgm:prSet/>
      <dgm:spPr/>
      <dgm:t>
        <a:bodyPr/>
        <a:lstStyle/>
        <a:p>
          <a:endParaRPr lang="zh-CN" altLang="en-US"/>
        </a:p>
      </dgm:t>
    </dgm:pt>
    <dgm:pt modelId="{D6E7377E-1750-49D4-A63E-01C96B12B576}" type="sibTrans" cxnId="{1E05415B-0587-4776-AAC5-895E3DB28D9E}">
      <dgm:prSet/>
      <dgm:spPr/>
      <dgm:t>
        <a:bodyPr/>
        <a:lstStyle/>
        <a:p>
          <a:endParaRPr lang="zh-CN" altLang="en-US"/>
        </a:p>
      </dgm:t>
    </dgm:pt>
    <dgm:pt modelId="{8A9C6B20-20CE-4A21-B91E-81985D0FE3E4}">
      <dgm:prSet/>
      <dgm:spPr/>
      <dgm:t>
        <a:bodyPr/>
        <a:lstStyle/>
        <a:p>
          <a:r>
            <a:rPr lang="en-US" b="1"/>
            <a:t>9. Lattice Reduction Algorithm</a:t>
          </a:r>
          <a:endParaRPr lang="zh-CN"/>
        </a:p>
      </dgm:t>
    </dgm:pt>
    <dgm:pt modelId="{7D4711E4-B2DC-4F55-A04B-FB5CA25F8B70}" type="parTrans" cxnId="{332CE463-BA9D-497A-BD79-3883E2489FEA}">
      <dgm:prSet/>
      <dgm:spPr/>
      <dgm:t>
        <a:bodyPr/>
        <a:lstStyle/>
        <a:p>
          <a:endParaRPr lang="zh-CN" altLang="en-US"/>
        </a:p>
      </dgm:t>
    </dgm:pt>
    <dgm:pt modelId="{BEAB357B-535A-4CF6-A449-E2B9DD083709}" type="sibTrans" cxnId="{332CE463-BA9D-497A-BD79-3883E2489FEA}">
      <dgm:prSet/>
      <dgm:spPr/>
      <dgm:t>
        <a:bodyPr/>
        <a:lstStyle/>
        <a:p>
          <a:endParaRPr lang="zh-CN" altLang="en-US"/>
        </a:p>
      </dgm:t>
    </dgm:pt>
    <dgm:pt modelId="{381583D1-56DE-4A97-B255-E63AA505A822}">
      <dgm:prSet/>
      <dgm:spPr/>
      <dgm:t>
        <a:bodyPr/>
        <a:lstStyle/>
        <a:p>
          <a:r>
            <a:rPr lang="en-US" b="1"/>
            <a:t>10. Application of LLL Algorithm in cryptanalysis</a:t>
          </a:r>
          <a:endParaRPr lang="zh-CN"/>
        </a:p>
      </dgm:t>
    </dgm:pt>
    <dgm:pt modelId="{E7447365-B524-44E4-B1C3-C002275B840E}" type="parTrans" cxnId="{668E2039-3D8A-446A-B079-1CDA0CC2ACFF}">
      <dgm:prSet/>
      <dgm:spPr/>
      <dgm:t>
        <a:bodyPr/>
        <a:lstStyle/>
        <a:p>
          <a:endParaRPr lang="zh-CN" altLang="en-US"/>
        </a:p>
      </dgm:t>
    </dgm:pt>
    <dgm:pt modelId="{158B453F-E903-45E6-9E98-D113DCA1BFD2}" type="sibTrans" cxnId="{668E2039-3D8A-446A-B079-1CDA0CC2ACFF}">
      <dgm:prSet/>
      <dgm:spPr/>
      <dgm:t>
        <a:bodyPr/>
        <a:lstStyle/>
        <a:p>
          <a:endParaRPr lang="zh-CN" altLang="en-US"/>
        </a:p>
      </dgm:t>
    </dgm:pt>
    <dgm:pt modelId="{ABB78549-2D43-4732-8C71-B3A1F5C08FE4}" type="pres">
      <dgm:prSet presAssocID="{3EF93485-0182-43DF-B6F9-E0E0C15B6E0C}" presName="linear" presStyleCnt="0">
        <dgm:presLayoutVars>
          <dgm:animLvl val="lvl"/>
          <dgm:resizeHandles val="exact"/>
        </dgm:presLayoutVars>
      </dgm:prSet>
      <dgm:spPr/>
    </dgm:pt>
    <dgm:pt modelId="{7C1A5957-36D6-4F55-9070-995419428AB1}" type="pres">
      <dgm:prSet presAssocID="{468D6E57-C612-41DE-B045-00F86D2F5345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2423399-150A-4EF1-BCB9-310C958E4D8B}" type="pres">
      <dgm:prSet presAssocID="{15DF6960-2378-4E17-9FC5-0481931F065F}" presName="spacer" presStyleCnt="0"/>
      <dgm:spPr/>
    </dgm:pt>
    <dgm:pt modelId="{DDC3311D-426E-444A-A15F-BAA5295CF22C}" type="pres">
      <dgm:prSet presAssocID="{312C3FDD-28A9-4427-A610-394B2373C2CF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AD5C065-9138-4829-8010-655B2B8FD3EB}" type="pres">
      <dgm:prSet presAssocID="{777A31F2-54E4-44E5-AF81-B55DC2499BCB}" presName="spacer" presStyleCnt="0"/>
      <dgm:spPr/>
    </dgm:pt>
    <dgm:pt modelId="{56417380-004C-4AF4-863F-167A87F37531}" type="pres">
      <dgm:prSet presAssocID="{CAF2AFF3-7EEA-4BA5-AFBF-86CA18790E64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AE7154B2-E8B4-4F4B-94E1-C1F2AFA1B12D}" type="pres">
      <dgm:prSet presAssocID="{2430651A-A347-4999-AB25-AA02B30F0D4A}" presName="spacer" presStyleCnt="0"/>
      <dgm:spPr/>
    </dgm:pt>
    <dgm:pt modelId="{BDE440B2-340B-4ED3-BBA6-013562390453}" type="pres">
      <dgm:prSet presAssocID="{DD7AC81F-21E7-45A3-B7E1-0DD8481784A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64F11B1-0F9B-422A-BA53-0B5CC8055857}" type="pres">
      <dgm:prSet presAssocID="{4828AAA9-BB51-4551-A063-A31549DC4AA7}" presName="spacer" presStyleCnt="0"/>
      <dgm:spPr/>
    </dgm:pt>
    <dgm:pt modelId="{B6498EEE-5899-4362-879F-64B827599E5C}" type="pres">
      <dgm:prSet presAssocID="{EABCF428-2B0A-4170-BB2B-B16DF4E8975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2098AA52-2B2F-481E-8407-AD4A6B3966F5}" type="pres">
      <dgm:prSet presAssocID="{4A867D33-3C9E-40CC-A35B-B597DF28DEAD}" presName="spacer" presStyleCnt="0"/>
      <dgm:spPr/>
    </dgm:pt>
    <dgm:pt modelId="{F8E51D64-84CF-4F64-8396-58F726329666}" type="pres">
      <dgm:prSet presAssocID="{3E6344D2-5CF6-4460-8288-9F5F72B3AD6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99FBE2D-8294-4B3B-87EA-D4D0E8C8187B}" type="pres">
      <dgm:prSet presAssocID="{BFA42099-3617-4EA8-9376-0DD9B65CF968}" presName="spacer" presStyleCnt="0"/>
      <dgm:spPr/>
    </dgm:pt>
    <dgm:pt modelId="{200AF585-893D-4169-9019-1F8A9EA8131F}" type="pres">
      <dgm:prSet presAssocID="{8C5E1DA3-A567-42D4-857C-722F7CED7E9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1511FC33-55D7-493D-8A0D-17180FBA3264}" type="pres">
      <dgm:prSet presAssocID="{D857C743-0078-40FA-9717-7AC984CDB1C8}" presName="spacer" presStyleCnt="0"/>
      <dgm:spPr/>
    </dgm:pt>
    <dgm:pt modelId="{B20E6FFE-0B42-4BE6-A323-DACC09DD9B91}" type="pres">
      <dgm:prSet presAssocID="{7378BAFB-FC0C-49A9-87CF-6BB603657CD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269B4A0C-8A9D-4948-9450-01AA0963FD3A}" type="pres">
      <dgm:prSet presAssocID="{D6E7377E-1750-49D4-A63E-01C96B12B576}" presName="spacer" presStyleCnt="0"/>
      <dgm:spPr/>
    </dgm:pt>
    <dgm:pt modelId="{6625A907-EA03-415E-8049-56EBA77D73A3}" type="pres">
      <dgm:prSet presAssocID="{8A9C6B20-20CE-4A21-B91E-81985D0FE3E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F01113A2-CDE8-410F-A79C-3F6D9D8EA842}" type="pres">
      <dgm:prSet presAssocID="{BEAB357B-535A-4CF6-A449-E2B9DD083709}" presName="spacer" presStyleCnt="0"/>
      <dgm:spPr/>
    </dgm:pt>
    <dgm:pt modelId="{252A5ED9-459A-4692-BB3C-DE9CF04D63B9}" type="pres">
      <dgm:prSet presAssocID="{381583D1-56DE-4A97-B255-E63AA505A82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1C0E4401-22E7-4E92-9D1C-B41097EE73E7}" srcId="{3EF93485-0182-43DF-B6F9-E0E0C15B6E0C}" destId="{DD7AC81F-21E7-45A3-B7E1-0DD8481784AC}" srcOrd="3" destOrd="0" parTransId="{D1EE9FCD-6A3F-4FEA-AC74-DB3F4CC3D463}" sibTransId="{4828AAA9-BB51-4551-A063-A31549DC4AA7}"/>
    <dgm:cxn modelId="{6A904003-14FB-4305-985D-A6EC9C74343A}" srcId="{3EF93485-0182-43DF-B6F9-E0E0C15B6E0C}" destId="{8C5E1DA3-A567-42D4-857C-722F7CED7E9E}" srcOrd="6" destOrd="0" parTransId="{25BA5A49-543A-4D58-95D0-5BF965781E02}" sibTransId="{D857C743-0078-40FA-9717-7AC984CDB1C8}"/>
    <dgm:cxn modelId="{CFED380C-A0C3-4C5E-9C35-C21E4742E164}" srcId="{3EF93485-0182-43DF-B6F9-E0E0C15B6E0C}" destId="{468D6E57-C612-41DE-B045-00F86D2F5345}" srcOrd="0" destOrd="0" parTransId="{82F2945A-0821-470B-BBE9-1236121A3BEE}" sibTransId="{15DF6960-2378-4E17-9FC5-0481931F065F}"/>
    <dgm:cxn modelId="{014C2B16-B872-4525-A2C6-78E654D19DC8}" type="presOf" srcId="{312C3FDD-28A9-4427-A610-394B2373C2CF}" destId="{DDC3311D-426E-444A-A15F-BAA5295CF22C}" srcOrd="0" destOrd="0" presId="urn:microsoft.com/office/officeart/2005/8/layout/vList2"/>
    <dgm:cxn modelId="{AAE13D1F-3490-4D1B-BBE3-B9E91AEDE538}" srcId="{3EF93485-0182-43DF-B6F9-E0E0C15B6E0C}" destId="{312C3FDD-28A9-4427-A610-394B2373C2CF}" srcOrd="1" destOrd="0" parTransId="{3ADD0C22-5D2D-42B5-8D28-7CAF95CD18D4}" sibTransId="{777A31F2-54E4-44E5-AF81-B55DC2499BCB}"/>
    <dgm:cxn modelId="{3294F62B-BA67-44B1-8212-970B0673623F}" type="presOf" srcId="{468D6E57-C612-41DE-B045-00F86D2F5345}" destId="{7C1A5957-36D6-4F55-9070-995419428AB1}" srcOrd="0" destOrd="0" presId="urn:microsoft.com/office/officeart/2005/8/layout/vList2"/>
    <dgm:cxn modelId="{EBA85736-7A13-46CD-A23F-B5E46963EB1C}" type="presOf" srcId="{8A9C6B20-20CE-4A21-B91E-81985D0FE3E4}" destId="{6625A907-EA03-415E-8049-56EBA77D73A3}" srcOrd="0" destOrd="0" presId="urn:microsoft.com/office/officeart/2005/8/layout/vList2"/>
    <dgm:cxn modelId="{668E2039-3D8A-446A-B079-1CDA0CC2ACFF}" srcId="{3EF93485-0182-43DF-B6F9-E0E0C15B6E0C}" destId="{381583D1-56DE-4A97-B255-E63AA505A822}" srcOrd="9" destOrd="0" parTransId="{E7447365-B524-44E4-B1C3-C002275B840E}" sibTransId="{158B453F-E903-45E6-9E98-D113DCA1BFD2}"/>
    <dgm:cxn modelId="{1E05415B-0587-4776-AAC5-895E3DB28D9E}" srcId="{3EF93485-0182-43DF-B6F9-E0E0C15B6E0C}" destId="{7378BAFB-FC0C-49A9-87CF-6BB603657CD5}" srcOrd="7" destOrd="0" parTransId="{34CF0D0A-E4A4-4446-AE73-181ED1F22F46}" sibTransId="{D6E7377E-1750-49D4-A63E-01C96B12B576}"/>
    <dgm:cxn modelId="{89007541-7001-4D78-9704-30E9485D028D}" srcId="{3EF93485-0182-43DF-B6F9-E0E0C15B6E0C}" destId="{3E6344D2-5CF6-4460-8288-9F5F72B3AD6C}" srcOrd="5" destOrd="0" parTransId="{B450B24C-9091-4C95-9B60-B7E95EF619AD}" sibTransId="{BFA42099-3617-4EA8-9376-0DD9B65CF968}"/>
    <dgm:cxn modelId="{332CE463-BA9D-497A-BD79-3883E2489FEA}" srcId="{3EF93485-0182-43DF-B6F9-E0E0C15B6E0C}" destId="{8A9C6B20-20CE-4A21-B91E-81985D0FE3E4}" srcOrd="8" destOrd="0" parTransId="{7D4711E4-B2DC-4F55-A04B-FB5CA25F8B70}" sibTransId="{BEAB357B-535A-4CF6-A449-E2B9DD083709}"/>
    <dgm:cxn modelId="{0964254F-CDDE-469F-9954-83F77A45376F}" type="presOf" srcId="{CAF2AFF3-7EEA-4BA5-AFBF-86CA18790E64}" destId="{56417380-004C-4AF4-863F-167A87F37531}" srcOrd="0" destOrd="0" presId="urn:microsoft.com/office/officeart/2005/8/layout/vList2"/>
    <dgm:cxn modelId="{A806AD56-AC26-4E65-B396-1866E076B404}" srcId="{3EF93485-0182-43DF-B6F9-E0E0C15B6E0C}" destId="{CAF2AFF3-7EEA-4BA5-AFBF-86CA18790E64}" srcOrd="2" destOrd="0" parTransId="{73DD57BC-6469-446D-9FF1-452DC994CAAE}" sibTransId="{2430651A-A347-4999-AB25-AA02B30F0D4A}"/>
    <dgm:cxn modelId="{70EA4A80-D46B-440C-8234-6568E3E435AD}" srcId="{3EF93485-0182-43DF-B6F9-E0E0C15B6E0C}" destId="{EABCF428-2B0A-4170-BB2B-B16DF4E89758}" srcOrd="4" destOrd="0" parTransId="{09F94C8D-9831-4F10-82EB-B3824B00A807}" sibTransId="{4A867D33-3C9E-40CC-A35B-B597DF28DEAD}"/>
    <dgm:cxn modelId="{C42B1C8B-1F49-4D8F-9DB8-BF9FDF13FAFF}" type="presOf" srcId="{381583D1-56DE-4A97-B255-E63AA505A822}" destId="{252A5ED9-459A-4692-BB3C-DE9CF04D63B9}" srcOrd="0" destOrd="0" presId="urn:microsoft.com/office/officeart/2005/8/layout/vList2"/>
    <dgm:cxn modelId="{101DB594-2A65-4033-ACC6-F991172F5171}" type="presOf" srcId="{EABCF428-2B0A-4170-BB2B-B16DF4E89758}" destId="{B6498EEE-5899-4362-879F-64B827599E5C}" srcOrd="0" destOrd="0" presId="urn:microsoft.com/office/officeart/2005/8/layout/vList2"/>
    <dgm:cxn modelId="{B0974BB7-B573-42B1-B59A-10C54BD2056D}" type="presOf" srcId="{3E6344D2-5CF6-4460-8288-9F5F72B3AD6C}" destId="{F8E51D64-84CF-4F64-8396-58F726329666}" srcOrd="0" destOrd="0" presId="urn:microsoft.com/office/officeart/2005/8/layout/vList2"/>
    <dgm:cxn modelId="{E1BE85B9-61A1-4A56-80D3-9414A55CEEBB}" type="presOf" srcId="{8C5E1DA3-A567-42D4-857C-722F7CED7E9E}" destId="{200AF585-893D-4169-9019-1F8A9EA8131F}" srcOrd="0" destOrd="0" presId="urn:microsoft.com/office/officeart/2005/8/layout/vList2"/>
    <dgm:cxn modelId="{12157BC8-4E0E-4336-B2A2-2CBB2EEE2152}" type="presOf" srcId="{7378BAFB-FC0C-49A9-87CF-6BB603657CD5}" destId="{B20E6FFE-0B42-4BE6-A323-DACC09DD9B91}" srcOrd="0" destOrd="0" presId="urn:microsoft.com/office/officeart/2005/8/layout/vList2"/>
    <dgm:cxn modelId="{A6BD08DC-8AA5-43B9-A8BD-52875F618CE8}" type="presOf" srcId="{3EF93485-0182-43DF-B6F9-E0E0C15B6E0C}" destId="{ABB78549-2D43-4732-8C71-B3A1F5C08FE4}" srcOrd="0" destOrd="0" presId="urn:microsoft.com/office/officeart/2005/8/layout/vList2"/>
    <dgm:cxn modelId="{42F0ECE3-26EB-42A3-B8DF-03D77B92EEC9}" type="presOf" srcId="{DD7AC81F-21E7-45A3-B7E1-0DD8481784AC}" destId="{BDE440B2-340B-4ED3-BBA6-013562390453}" srcOrd="0" destOrd="0" presId="urn:microsoft.com/office/officeart/2005/8/layout/vList2"/>
    <dgm:cxn modelId="{4BF35B95-3F76-48D2-AC0E-5F9C1206ACC4}" type="presParOf" srcId="{ABB78549-2D43-4732-8C71-B3A1F5C08FE4}" destId="{7C1A5957-36D6-4F55-9070-995419428AB1}" srcOrd="0" destOrd="0" presId="urn:microsoft.com/office/officeart/2005/8/layout/vList2"/>
    <dgm:cxn modelId="{3DF3BFD9-9909-46D8-8511-63A296CB7F71}" type="presParOf" srcId="{ABB78549-2D43-4732-8C71-B3A1F5C08FE4}" destId="{D2423399-150A-4EF1-BCB9-310C958E4D8B}" srcOrd="1" destOrd="0" presId="urn:microsoft.com/office/officeart/2005/8/layout/vList2"/>
    <dgm:cxn modelId="{0AC1F477-8FEF-4780-86F8-418625506EB1}" type="presParOf" srcId="{ABB78549-2D43-4732-8C71-B3A1F5C08FE4}" destId="{DDC3311D-426E-444A-A15F-BAA5295CF22C}" srcOrd="2" destOrd="0" presId="urn:microsoft.com/office/officeart/2005/8/layout/vList2"/>
    <dgm:cxn modelId="{06A07145-2825-4A79-B21E-34E7BBE84C08}" type="presParOf" srcId="{ABB78549-2D43-4732-8C71-B3A1F5C08FE4}" destId="{5AD5C065-9138-4829-8010-655B2B8FD3EB}" srcOrd="3" destOrd="0" presId="urn:microsoft.com/office/officeart/2005/8/layout/vList2"/>
    <dgm:cxn modelId="{0C36A3B8-D6E8-41D2-B26F-CC21A8B60C41}" type="presParOf" srcId="{ABB78549-2D43-4732-8C71-B3A1F5C08FE4}" destId="{56417380-004C-4AF4-863F-167A87F37531}" srcOrd="4" destOrd="0" presId="urn:microsoft.com/office/officeart/2005/8/layout/vList2"/>
    <dgm:cxn modelId="{C494B1A8-F28D-4F8A-95CA-069FA52A091E}" type="presParOf" srcId="{ABB78549-2D43-4732-8C71-B3A1F5C08FE4}" destId="{AE7154B2-E8B4-4F4B-94E1-C1F2AFA1B12D}" srcOrd="5" destOrd="0" presId="urn:microsoft.com/office/officeart/2005/8/layout/vList2"/>
    <dgm:cxn modelId="{26B0128F-DE5D-4E8F-B5F3-ADD88C8CA9AB}" type="presParOf" srcId="{ABB78549-2D43-4732-8C71-B3A1F5C08FE4}" destId="{BDE440B2-340B-4ED3-BBA6-013562390453}" srcOrd="6" destOrd="0" presId="urn:microsoft.com/office/officeart/2005/8/layout/vList2"/>
    <dgm:cxn modelId="{4E5A1019-167D-43C6-8E9C-EC826B247595}" type="presParOf" srcId="{ABB78549-2D43-4732-8C71-B3A1F5C08FE4}" destId="{564F11B1-0F9B-422A-BA53-0B5CC8055857}" srcOrd="7" destOrd="0" presId="urn:microsoft.com/office/officeart/2005/8/layout/vList2"/>
    <dgm:cxn modelId="{DB8E22B1-04BB-40C1-BA84-ADEAC0D1EEE3}" type="presParOf" srcId="{ABB78549-2D43-4732-8C71-B3A1F5C08FE4}" destId="{B6498EEE-5899-4362-879F-64B827599E5C}" srcOrd="8" destOrd="0" presId="urn:microsoft.com/office/officeart/2005/8/layout/vList2"/>
    <dgm:cxn modelId="{41DE2F7E-1540-4026-B8A3-EB69812088BA}" type="presParOf" srcId="{ABB78549-2D43-4732-8C71-B3A1F5C08FE4}" destId="{2098AA52-2B2F-481E-8407-AD4A6B3966F5}" srcOrd="9" destOrd="0" presId="urn:microsoft.com/office/officeart/2005/8/layout/vList2"/>
    <dgm:cxn modelId="{AFD2B3F5-A442-4059-B328-B5CBC1EF13A1}" type="presParOf" srcId="{ABB78549-2D43-4732-8C71-B3A1F5C08FE4}" destId="{F8E51D64-84CF-4F64-8396-58F726329666}" srcOrd="10" destOrd="0" presId="urn:microsoft.com/office/officeart/2005/8/layout/vList2"/>
    <dgm:cxn modelId="{648CEF87-743D-412D-92C9-5909DDF9ABF4}" type="presParOf" srcId="{ABB78549-2D43-4732-8C71-B3A1F5C08FE4}" destId="{E99FBE2D-8294-4B3B-87EA-D4D0E8C8187B}" srcOrd="11" destOrd="0" presId="urn:microsoft.com/office/officeart/2005/8/layout/vList2"/>
    <dgm:cxn modelId="{59DE09BB-1407-4A00-80D3-210D80CD450A}" type="presParOf" srcId="{ABB78549-2D43-4732-8C71-B3A1F5C08FE4}" destId="{200AF585-893D-4169-9019-1F8A9EA8131F}" srcOrd="12" destOrd="0" presId="urn:microsoft.com/office/officeart/2005/8/layout/vList2"/>
    <dgm:cxn modelId="{05959D86-64B4-4292-B628-24788CD23B5C}" type="presParOf" srcId="{ABB78549-2D43-4732-8C71-B3A1F5C08FE4}" destId="{1511FC33-55D7-493D-8A0D-17180FBA3264}" srcOrd="13" destOrd="0" presId="urn:microsoft.com/office/officeart/2005/8/layout/vList2"/>
    <dgm:cxn modelId="{E0670B18-D580-49CE-9A9B-4C9F46436F18}" type="presParOf" srcId="{ABB78549-2D43-4732-8C71-B3A1F5C08FE4}" destId="{B20E6FFE-0B42-4BE6-A323-DACC09DD9B91}" srcOrd="14" destOrd="0" presId="urn:microsoft.com/office/officeart/2005/8/layout/vList2"/>
    <dgm:cxn modelId="{05437E09-9240-4CFE-B571-0BAD018331B3}" type="presParOf" srcId="{ABB78549-2D43-4732-8C71-B3A1F5C08FE4}" destId="{269B4A0C-8A9D-4948-9450-01AA0963FD3A}" srcOrd="15" destOrd="0" presId="urn:microsoft.com/office/officeart/2005/8/layout/vList2"/>
    <dgm:cxn modelId="{23D9EACE-DD96-4A88-A03C-648939F9AF49}" type="presParOf" srcId="{ABB78549-2D43-4732-8C71-B3A1F5C08FE4}" destId="{6625A907-EA03-415E-8049-56EBA77D73A3}" srcOrd="16" destOrd="0" presId="urn:microsoft.com/office/officeart/2005/8/layout/vList2"/>
    <dgm:cxn modelId="{5D32651B-1C4D-4F50-AA8A-405CA67A073F}" type="presParOf" srcId="{ABB78549-2D43-4732-8C71-B3A1F5C08FE4}" destId="{F01113A2-CDE8-410F-A79C-3F6D9D8EA842}" srcOrd="17" destOrd="0" presId="urn:microsoft.com/office/officeart/2005/8/layout/vList2"/>
    <dgm:cxn modelId="{EB36237D-6285-4FF8-9900-83E710FCEA5B}" type="presParOf" srcId="{ABB78549-2D43-4732-8C71-B3A1F5C08FE4}" destId="{252A5ED9-459A-4692-BB3C-DE9CF04D63B9}" srcOrd="18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A4177-1332-490A-8217-C4F00B2E0A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F7CEEEE-7B16-45F2-8952-A8EFB7FD47FA}">
      <dgm:prSet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Lattice: </a:t>
          </a:r>
          <a:endParaRPr lang="zh-C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31EC8-88C5-40C3-9CA9-481FD709CC0B}" type="parTrans" cxnId="{6453A217-D92B-440F-9CE9-E4E902B4D7E0}">
      <dgm:prSet/>
      <dgm:spPr/>
      <dgm:t>
        <a:bodyPr/>
        <a:lstStyle/>
        <a:p>
          <a:endParaRPr lang="zh-CN" altLang="en-US"/>
        </a:p>
      </dgm:t>
    </dgm:pt>
    <dgm:pt modelId="{871DA2B2-5B3D-4C79-AC95-0956C01576D4}" type="sibTrans" cxnId="{6453A217-D92B-440F-9CE9-E4E902B4D7E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BE6E9C07-F0D8-4659-8630-CCBE5BDAD6B8}">
      <dgm:prSet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set of vectors, which are linear combinations of independent vectors with integer coefficients</a:t>
          </a:r>
          <a:endParaRPr lang="zh-C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61A71-9FAA-44C4-A1F8-01C891775950}" type="parTrans" cxnId="{888025A5-4CF1-4287-83B6-64B445F10219}">
      <dgm:prSet/>
      <dgm:spPr/>
      <dgm:t>
        <a:bodyPr/>
        <a:lstStyle/>
        <a:p>
          <a:endParaRPr lang="zh-CN" altLang="en-US"/>
        </a:p>
      </dgm:t>
    </dgm:pt>
    <dgm:pt modelId="{154A3616-08DC-452C-821F-C2D119A3CCB9}" type="sibTrans" cxnId="{888025A5-4CF1-4287-83B6-64B445F10219}">
      <dgm:prSet/>
      <dgm:spPr/>
      <dgm:t>
        <a:bodyPr/>
        <a:lstStyle/>
        <a:p>
          <a:endParaRPr lang="zh-CN" altLang="en-US"/>
        </a:p>
      </dgm:t>
    </dgm:pt>
    <dgm:pt modelId="{FF7EBB28-F545-4611-A4F6-89A1E4F6B40E}">
      <dgm:prSet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Functions</a:t>
          </a:r>
          <a:endParaRPr lang="zh-C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E271A-0079-48F1-90CE-60144CF8922D}" type="parTrans" cxnId="{8FA95D2C-6C09-481B-8D38-45C16FCA27B5}">
      <dgm:prSet/>
      <dgm:spPr/>
      <dgm:t>
        <a:bodyPr/>
        <a:lstStyle/>
        <a:p>
          <a:endParaRPr lang="zh-CN" altLang="en-US"/>
        </a:p>
      </dgm:t>
    </dgm:pt>
    <dgm:pt modelId="{555E2B54-E2A5-4DFC-B54A-FF1E10A0143B}" type="sibTrans" cxnId="{8FA95D2C-6C09-481B-8D38-45C16FCA27B5}">
      <dgm:prSet/>
      <dgm:spPr/>
      <dgm:t>
        <a:bodyPr/>
        <a:lstStyle/>
        <a:p>
          <a:endParaRPr lang="zh-CN" altLang="en-US"/>
        </a:p>
      </dgm:t>
    </dgm:pt>
    <dgm:pt modelId="{22EFF379-9D82-4813-A3B8-C553744B37FF}">
      <dgm:prSet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Cryptoanalysis</a:t>
          </a:r>
          <a:endParaRPr lang="zh-C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C5524-021F-4A06-9899-78FAF7F7ABF8}" type="parTrans" cxnId="{E9BCC01B-4C0E-407B-A769-35658A0A2F86}">
      <dgm:prSet/>
      <dgm:spPr/>
      <dgm:t>
        <a:bodyPr/>
        <a:lstStyle/>
        <a:p>
          <a:endParaRPr lang="zh-CN" altLang="en-US"/>
        </a:p>
      </dgm:t>
    </dgm:pt>
    <dgm:pt modelId="{07D09EFD-378C-44B4-B0D1-16A974AFDB24}" type="sibTrans" cxnId="{E9BCC01B-4C0E-407B-A769-35658A0A2F86}">
      <dgm:prSet/>
      <dgm:spPr/>
      <dgm:t>
        <a:bodyPr/>
        <a:lstStyle/>
        <a:p>
          <a:endParaRPr lang="zh-CN" altLang="en-US"/>
        </a:p>
      </dgm:t>
    </dgm:pt>
    <dgm:pt modelId="{F2491FD4-43FC-45DD-B049-584FBE4384BC}">
      <dgm:prSet/>
      <dgm:spPr>
        <a:solidFill>
          <a:schemeClr val="bg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Constructing Cryptosystem</a:t>
          </a:r>
          <a:endParaRPr lang="zh-CN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DD786-4A0D-4168-B43A-52B9CB46223B}" type="parTrans" cxnId="{C0A6B132-F21A-4D4E-B8F2-385EB5729C42}">
      <dgm:prSet/>
      <dgm:spPr/>
      <dgm:t>
        <a:bodyPr/>
        <a:lstStyle/>
        <a:p>
          <a:endParaRPr lang="zh-CN" altLang="en-US"/>
        </a:p>
      </dgm:t>
    </dgm:pt>
    <dgm:pt modelId="{B18614F9-2D38-43F9-B571-4286132F6708}" type="sibTrans" cxnId="{C0A6B132-F21A-4D4E-B8F2-385EB5729C42}">
      <dgm:prSet/>
      <dgm:spPr/>
      <dgm:t>
        <a:bodyPr/>
        <a:lstStyle/>
        <a:p>
          <a:endParaRPr lang="zh-CN" altLang="en-US"/>
        </a:p>
      </dgm:t>
    </dgm:pt>
    <dgm:pt modelId="{23B6F86F-11F5-4433-A91F-928725DA7550}" type="pres">
      <dgm:prSet presAssocID="{591A4177-1332-490A-8217-C4F00B2E0AAC}" presName="Name0" presStyleCnt="0">
        <dgm:presLayoutVars>
          <dgm:dir/>
          <dgm:resizeHandles val="exact"/>
        </dgm:presLayoutVars>
      </dgm:prSet>
      <dgm:spPr/>
    </dgm:pt>
    <dgm:pt modelId="{82588FE6-5F89-43F4-BE58-2C085F540130}" type="pres">
      <dgm:prSet presAssocID="{3F7CEEEE-7B16-45F2-8952-A8EFB7FD47FA}" presName="node" presStyleLbl="node1" presStyleIdx="0" presStyleCnt="2" custScaleX="114728" custLinFactNeighborY="1923">
        <dgm:presLayoutVars>
          <dgm:bulletEnabled val="1"/>
        </dgm:presLayoutVars>
      </dgm:prSet>
      <dgm:spPr/>
    </dgm:pt>
    <dgm:pt modelId="{8A546B62-3C04-4175-9C48-8F824CDC90D7}" type="pres">
      <dgm:prSet presAssocID="{871DA2B2-5B3D-4C79-AC95-0956C01576D4}" presName="sibTrans" presStyleLbl="sibTrans2D1" presStyleIdx="0" presStyleCnt="1"/>
      <dgm:spPr/>
    </dgm:pt>
    <dgm:pt modelId="{D805EF94-5E50-4DC3-9EA7-0EF693B13DFF}" type="pres">
      <dgm:prSet presAssocID="{871DA2B2-5B3D-4C79-AC95-0956C01576D4}" presName="connectorText" presStyleLbl="sibTrans2D1" presStyleIdx="0" presStyleCnt="1"/>
      <dgm:spPr/>
    </dgm:pt>
    <dgm:pt modelId="{2B3C1E19-EFF6-42FF-A075-D61AB1B82727}" type="pres">
      <dgm:prSet presAssocID="{FF7EBB28-F545-4611-A4F6-89A1E4F6B40E}" presName="node" presStyleLbl="node1" presStyleIdx="1" presStyleCnt="2" custScaleX="111484">
        <dgm:presLayoutVars>
          <dgm:bulletEnabled val="1"/>
        </dgm:presLayoutVars>
      </dgm:prSet>
      <dgm:spPr/>
    </dgm:pt>
  </dgm:ptLst>
  <dgm:cxnLst>
    <dgm:cxn modelId="{20EAD615-52D3-424B-B661-C86155F8D404}" type="presOf" srcId="{22EFF379-9D82-4813-A3B8-C553744B37FF}" destId="{2B3C1E19-EFF6-42FF-A075-D61AB1B82727}" srcOrd="0" destOrd="1" presId="urn:microsoft.com/office/officeart/2005/8/layout/process1"/>
    <dgm:cxn modelId="{6453A217-D92B-440F-9CE9-E4E902B4D7E0}" srcId="{591A4177-1332-490A-8217-C4F00B2E0AAC}" destId="{3F7CEEEE-7B16-45F2-8952-A8EFB7FD47FA}" srcOrd="0" destOrd="0" parTransId="{0CB31EC8-88C5-40C3-9CA9-481FD709CC0B}" sibTransId="{871DA2B2-5B3D-4C79-AC95-0956C01576D4}"/>
    <dgm:cxn modelId="{E9BCC01B-4C0E-407B-A769-35658A0A2F86}" srcId="{FF7EBB28-F545-4611-A4F6-89A1E4F6B40E}" destId="{22EFF379-9D82-4813-A3B8-C553744B37FF}" srcOrd="0" destOrd="0" parTransId="{FFBC5524-021F-4A06-9899-78FAF7F7ABF8}" sibTransId="{07D09EFD-378C-44B4-B0D1-16A974AFDB24}"/>
    <dgm:cxn modelId="{8FA95D2C-6C09-481B-8D38-45C16FCA27B5}" srcId="{591A4177-1332-490A-8217-C4F00B2E0AAC}" destId="{FF7EBB28-F545-4611-A4F6-89A1E4F6B40E}" srcOrd="1" destOrd="0" parTransId="{031E271A-0079-48F1-90CE-60144CF8922D}" sibTransId="{555E2B54-E2A5-4DFC-B54A-FF1E10A0143B}"/>
    <dgm:cxn modelId="{C0A6B132-F21A-4D4E-B8F2-385EB5729C42}" srcId="{FF7EBB28-F545-4611-A4F6-89A1E4F6B40E}" destId="{F2491FD4-43FC-45DD-B049-584FBE4384BC}" srcOrd="1" destOrd="0" parTransId="{DB9DD786-4A0D-4168-B43A-52B9CB46223B}" sibTransId="{B18614F9-2D38-43F9-B571-4286132F6708}"/>
    <dgm:cxn modelId="{6E941043-1DF4-41C1-A23C-BAD16F9BBCE7}" type="presOf" srcId="{871DA2B2-5B3D-4C79-AC95-0956C01576D4}" destId="{D805EF94-5E50-4DC3-9EA7-0EF693B13DFF}" srcOrd="1" destOrd="0" presId="urn:microsoft.com/office/officeart/2005/8/layout/process1"/>
    <dgm:cxn modelId="{DB7F638B-55C5-4905-9CBE-BA573F3CC72B}" type="presOf" srcId="{F2491FD4-43FC-45DD-B049-584FBE4384BC}" destId="{2B3C1E19-EFF6-42FF-A075-D61AB1B82727}" srcOrd="0" destOrd="2" presId="urn:microsoft.com/office/officeart/2005/8/layout/process1"/>
    <dgm:cxn modelId="{B5275392-2D91-4852-A571-DC8AF693A66A}" type="presOf" srcId="{871DA2B2-5B3D-4C79-AC95-0956C01576D4}" destId="{8A546B62-3C04-4175-9C48-8F824CDC90D7}" srcOrd="0" destOrd="0" presId="urn:microsoft.com/office/officeart/2005/8/layout/process1"/>
    <dgm:cxn modelId="{DDAC169A-3B54-41E0-B265-5E5737AA0266}" type="presOf" srcId="{FF7EBB28-F545-4611-A4F6-89A1E4F6B40E}" destId="{2B3C1E19-EFF6-42FF-A075-D61AB1B82727}" srcOrd="0" destOrd="0" presId="urn:microsoft.com/office/officeart/2005/8/layout/process1"/>
    <dgm:cxn modelId="{F1C3DD9C-0BD7-436D-8D75-D09C0F855D8A}" type="presOf" srcId="{591A4177-1332-490A-8217-C4F00B2E0AAC}" destId="{23B6F86F-11F5-4433-A91F-928725DA7550}" srcOrd="0" destOrd="0" presId="urn:microsoft.com/office/officeart/2005/8/layout/process1"/>
    <dgm:cxn modelId="{888025A5-4CF1-4287-83B6-64B445F10219}" srcId="{3F7CEEEE-7B16-45F2-8952-A8EFB7FD47FA}" destId="{BE6E9C07-F0D8-4659-8630-CCBE5BDAD6B8}" srcOrd="0" destOrd="0" parTransId="{7D161A71-9FAA-44C4-A1F8-01C891775950}" sibTransId="{154A3616-08DC-452C-821F-C2D119A3CCB9}"/>
    <dgm:cxn modelId="{1F8262D2-2928-4982-ACF0-0643AF2EE578}" type="presOf" srcId="{BE6E9C07-F0D8-4659-8630-CCBE5BDAD6B8}" destId="{82588FE6-5F89-43F4-BE58-2C085F540130}" srcOrd="0" destOrd="1" presId="urn:microsoft.com/office/officeart/2005/8/layout/process1"/>
    <dgm:cxn modelId="{30CFECFD-18E3-4A98-A3FD-A158E5878E87}" type="presOf" srcId="{3F7CEEEE-7B16-45F2-8952-A8EFB7FD47FA}" destId="{82588FE6-5F89-43F4-BE58-2C085F540130}" srcOrd="0" destOrd="0" presId="urn:microsoft.com/office/officeart/2005/8/layout/process1"/>
    <dgm:cxn modelId="{513B6192-E848-48F8-B7D8-8C7050360A15}" type="presParOf" srcId="{23B6F86F-11F5-4433-A91F-928725DA7550}" destId="{82588FE6-5F89-43F4-BE58-2C085F540130}" srcOrd="0" destOrd="0" presId="urn:microsoft.com/office/officeart/2005/8/layout/process1"/>
    <dgm:cxn modelId="{E18A58D0-003F-47C2-B099-133C91B659DA}" type="presParOf" srcId="{23B6F86F-11F5-4433-A91F-928725DA7550}" destId="{8A546B62-3C04-4175-9C48-8F824CDC90D7}" srcOrd="1" destOrd="0" presId="urn:microsoft.com/office/officeart/2005/8/layout/process1"/>
    <dgm:cxn modelId="{D11718DD-7C67-43F9-A258-E0F86A1302FA}" type="presParOf" srcId="{8A546B62-3C04-4175-9C48-8F824CDC90D7}" destId="{D805EF94-5E50-4DC3-9EA7-0EF693B13DFF}" srcOrd="0" destOrd="0" presId="urn:microsoft.com/office/officeart/2005/8/layout/process1"/>
    <dgm:cxn modelId="{542CBD6B-C885-46C8-AAE9-F4E4827CD058}" type="presParOf" srcId="{23B6F86F-11F5-4433-A91F-928725DA7550}" destId="{2B3C1E19-EFF6-42FF-A075-D61AB1B8272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5957-36D6-4F55-9070-995419428AB1}">
      <dsp:nvSpPr>
        <dsp:cNvPr id="0" name=""/>
        <dsp:cNvSpPr/>
      </dsp:nvSpPr>
      <dsp:spPr>
        <a:xfrm>
          <a:off x="0" y="7499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1.Congruential Public Key System</a:t>
          </a:r>
          <a:endParaRPr lang="zh-CN" sz="1400" kern="1200" dirty="0"/>
        </a:p>
      </dsp:txBody>
      <dsp:txXfrm>
        <a:off x="19590" y="94581"/>
        <a:ext cx="8190420" cy="362130"/>
      </dsp:txXfrm>
    </dsp:sp>
    <dsp:sp modelId="{DDC3311D-426E-444A-A15F-BAA5295CF22C}">
      <dsp:nvSpPr>
        <dsp:cNvPr id="0" name=""/>
        <dsp:cNvSpPr/>
      </dsp:nvSpPr>
      <dsp:spPr>
        <a:xfrm>
          <a:off x="0" y="51662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2.</a:t>
          </a:r>
          <a:r>
            <a:rPr lang="zh-CN" sz="1400" b="1" kern="1200"/>
            <a:t> </a:t>
          </a:r>
          <a:r>
            <a:rPr lang="en-US" sz="1400" b="1" kern="1200"/>
            <a:t>Subset-sum problems and knapsack cryptosystems</a:t>
          </a:r>
          <a:endParaRPr lang="zh-CN" sz="1400" kern="1200"/>
        </a:p>
      </dsp:txBody>
      <dsp:txXfrm>
        <a:off x="19590" y="536211"/>
        <a:ext cx="8190420" cy="362130"/>
      </dsp:txXfrm>
    </dsp:sp>
    <dsp:sp modelId="{56417380-004C-4AF4-863F-167A87F37531}">
      <dsp:nvSpPr>
        <dsp:cNvPr id="0" name=""/>
        <dsp:cNvSpPr/>
      </dsp:nvSpPr>
      <dsp:spPr>
        <a:xfrm>
          <a:off x="0" y="95825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3.Vector Space</a:t>
          </a:r>
          <a:endParaRPr lang="zh-CN" sz="1400" kern="1200"/>
        </a:p>
      </dsp:txBody>
      <dsp:txXfrm>
        <a:off x="19590" y="977841"/>
        <a:ext cx="8190420" cy="362130"/>
      </dsp:txXfrm>
    </dsp:sp>
    <dsp:sp modelId="{BDE440B2-340B-4ED3-BBA6-013562390453}">
      <dsp:nvSpPr>
        <dsp:cNvPr id="0" name=""/>
        <dsp:cNvSpPr/>
      </dsp:nvSpPr>
      <dsp:spPr>
        <a:xfrm>
          <a:off x="0" y="139988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4.Lattice</a:t>
          </a:r>
          <a:r>
            <a:rPr lang="zh-CN" sz="1400" b="1" kern="1200"/>
            <a:t>：</a:t>
          </a:r>
          <a:r>
            <a:rPr lang="en-US" sz="1400" b="1" kern="1200"/>
            <a:t>Definition and Property</a:t>
          </a:r>
          <a:endParaRPr lang="zh-CN" sz="1400" kern="1200"/>
        </a:p>
      </dsp:txBody>
      <dsp:txXfrm>
        <a:off x="19590" y="1419471"/>
        <a:ext cx="8190420" cy="362130"/>
      </dsp:txXfrm>
    </dsp:sp>
    <dsp:sp modelId="{B6498EEE-5899-4362-879F-64B827599E5C}">
      <dsp:nvSpPr>
        <dsp:cNvPr id="0" name=""/>
        <dsp:cNvSpPr/>
      </dsp:nvSpPr>
      <dsp:spPr>
        <a:xfrm>
          <a:off x="0" y="184151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5. Short vectors in lattices</a:t>
          </a:r>
          <a:endParaRPr lang="zh-CN" sz="1400" kern="1200"/>
        </a:p>
      </dsp:txBody>
      <dsp:txXfrm>
        <a:off x="19590" y="1861101"/>
        <a:ext cx="8190420" cy="362130"/>
      </dsp:txXfrm>
    </dsp:sp>
    <dsp:sp modelId="{F8E51D64-84CF-4F64-8396-58F726329666}">
      <dsp:nvSpPr>
        <dsp:cNvPr id="0" name=""/>
        <dsp:cNvSpPr/>
      </dsp:nvSpPr>
      <dsp:spPr>
        <a:xfrm>
          <a:off x="0" y="228314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6.Babai’s</a:t>
          </a:r>
          <a:r>
            <a:rPr lang="zh-CN" sz="1400" b="1" kern="1200"/>
            <a:t> </a:t>
          </a:r>
          <a:r>
            <a:rPr lang="en-US" sz="1400" b="1" kern="1200"/>
            <a:t>Algorithm</a:t>
          </a:r>
          <a:endParaRPr lang="zh-CN" sz="1400" kern="1200"/>
        </a:p>
      </dsp:txBody>
      <dsp:txXfrm>
        <a:off x="19590" y="2302731"/>
        <a:ext cx="8190420" cy="362130"/>
      </dsp:txXfrm>
    </dsp:sp>
    <dsp:sp modelId="{200AF585-893D-4169-9019-1F8A9EA8131F}">
      <dsp:nvSpPr>
        <dsp:cNvPr id="0" name=""/>
        <dsp:cNvSpPr/>
      </dsp:nvSpPr>
      <dsp:spPr>
        <a:xfrm>
          <a:off x="0" y="272477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7. Cryptosystems based on hard lattice problems</a:t>
          </a:r>
          <a:endParaRPr lang="zh-CN" sz="1400" kern="1200"/>
        </a:p>
      </dsp:txBody>
      <dsp:txXfrm>
        <a:off x="19590" y="2744361"/>
        <a:ext cx="8190420" cy="362130"/>
      </dsp:txXfrm>
    </dsp:sp>
    <dsp:sp modelId="{B20E6FFE-0B42-4BE6-A323-DACC09DD9B91}">
      <dsp:nvSpPr>
        <dsp:cNvPr id="0" name=""/>
        <dsp:cNvSpPr/>
      </dsp:nvSpPr>
      <dsp:spPr>
        <a:xfrm>
          <a:off x="0" y="316640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8. The GGH public key cryptosystem</a:t>
          </a:r>
          <a:endParaRPr lang="zh-CN" sz="1400" kern="1200"/>
        </a:p>
      </dsp:txBody>
      <dsp:txXfrm>
        <a:off x="19590" y="3185991"/>
        <a:ext cx="8190420" cy="362130"/>
      </dsp:txXfrm>
    </dsp:sp>
    <dsp:sp modelId="{6625A907-EA03-415E-8049-56EBA77D73A3}">
      <dsp:nvSpPr>
        <dsp:cNvPr id="0" name=""/>
        <dsp:cNvSpPr/>
      </dsp:nvSpPr>
      <dsp:spPr>
        <a:xfrm>
          <a:off x="0" y="360803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9. Lattice Reduction Algorithm</a:t>
          </a:r>
          <a:endParaRPr lang="zh-CN" sz="1400" kern="1200"/>
        </a:p>
      </dsp:txBody>
      <dsp:txXfrm>
        <a:off x="19590" y="3627621"/>
        <a:ext cx="8190420" cy="362130"/>
      </dsp:txXfrm>
    </dsp:sp>
    <dsp:sp modelId="{252A5ED9-459A-4692-BB3C-DE9CF04D63B9}">
      <dsp:nvSpPr>
        <dsp:cNvPr id="0" name=""/>
        <dsp:cNvSpPr/>
      </dsp:nvSpPr>
      <dsp:spPr>
        <a:xfrm>
          <a:off x="0" y="4049661"/>
          <a:ext cx="8229600" cy="401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10. Application of LLL Algorithm in cryptanalysis</a:t>
          </a:r>
          <a:endParaRPr lang="zh-CN" sz="1400" kern="1200"/>
        </a:p>
      </dsp:txBody>
      <dsp:txXfrm>
        <a:off x="19590" y="4069251"/>
        <a:ext cx="8190420" cy="362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88FE6-5F89-43F4-BE58-2C085F540130}">
      <dsp:nvSpPr>
        <dsp:cNvPr id="0" name=""/>
        <dsp:cNvSpPr/>
      </dsp:nvSpPr>
      <dsp:spPr>
        <a:xfrm>
          <a:off x="1667" y="1371599"/>
          <a:ext cx="3545230" cy="1854071"/>
        </a:xfrm>
        <a:prstGeom prst="roundRect">
          <a:avLst>
            <a:gd name="adj" fmla="val 10000"/>
          </a:avLst>
        </a:prstGeom>
        <a:solidFill>
          <a:schemeClr val="bg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Lattice: </a:t>
          </a:r>
          <a:endParaRPr lang="zh-CN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set of vectors, which are linear combinations of independent vectors with integer coefficients</a:t>
          </a:r>
          <a:endParaRPr lang="zh-CN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71" y="1425903"/>
        <a:ext cx="3436622" cy="1745463"/>
      </dsp:txXfrm>
    </dsp:sp>
    <dsp:sp modelId="{8A546B62-3C04-4175-9C48-8F824CDC90D7}">
      <dsp:nvSpPr>
        <dsp:cNvPr id="0" name=""/>
        <dsp:cNvSpPr/>
      </dsp:nvSpPr>
      <dsp:spPr>
        <a:xfrm rot="21574094">
          <a:off x="3855900" y="1897305"/>
          <a:ext cx="655123" cy="766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3855903" y="2051316"/>
        <a:ext cx="458586" cy="459809"/>
      </dsp:txXfrm>
    </dsp:sp>
    <dsp:sp modelId="{2B3C1E19-EFF6-42FF-A075-D61AB1B82727}">
      <dsp:nvSpPr>
        <dsp:cNvPr id="0" name=""/>
        <dsp:cNvSpPr/>
      </dsp:nvSpPr>
      <dsp:spPr>
        <a:xfrm>
          <a:off x="4782945" y="1335945"/>
          <a:ext cx="3444987" cy="1854071"/>
        </a:xfrm>
        <a:prstGeom prst="roundRect">
          <a:avLst>
            <a:gd name="adj" fmla="val 10000"/>
          </a:avLst>
        </a:prstGeom>
        <a:solidFill>
          <a:schemeClr val="bg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Functions</a:t>
          </a:r>
          <a:endParaRPr lang="zh-CN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Cryptoanalysis</a:t>
          </a:r>
          <a:endParaRPr lang="zh-CN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Constructing Cryptosystem</a:t>
          </a:r>
          <a:endParaRPr lang="zh-CN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7249" y="1390249"/>
        <a:ext cx="3336379" cy="174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C1942-8C1C-4142-9113-C00651CD9D7A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DABB6-86FE-4A4D-8E3C-2A9CD0D8B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0" descr="bg-buttom"/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4572001" y="571480"/>
            <a:ext cx="38893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" descr="ustc标志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9" y="71435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72E2-A160-472D-8EEE-79097D6B924C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649-F06E-4730-B3AF-431FFBBECEC0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  <a:extLst/>
          </a:lstStyle>
          <a:p>
            <a:pPr lvl="0" eaLnBrk="1" latinLnBrk="0" hangingPunct="1"/>
            <a:r>
              <a:rPr lang="en-US" altLang="zh-CN" dirty="0"/>
              <a:t>Title</a:t>
            </a:r>
            <a:endParaRPr lang="zh-CN" altLang="en-US" dirty="0"/>
          </a:p>
          <a:p>
            <a:pPr lvl="1" eaLnBrk="1" latinLnBrk="0" hangingPunct="1"/>
            <a:r>
              <a:rPr lang="en-US" altLang="zh-CN" dirty="0"/>
              <a:t>second</a:t>
            </a:r>
            <a:endParaRPr lang="zh-CN" altLang="en-US" dirty="0"/>
          </a:p>
          <a:p>
            <a:pPr lvl="2" eaLnBrk="1" latinLnBrk="0" hangingPunct="1"/>
            <a:r>
              <a:rPr lang="en-US" altLang="zh-CN" dirty="0"/>
              <a:t>third</a:t>
            </a:r>
            <a:endParaRPr lang="zh-CN" altLang="en-US" dirty="0"/>
          </a:p>
          <a:p>
            <a:pPr lvl="3" eaLnBrk="1" latinLnBrk="0" hangingPunct="1"/>
            <a:r>
              <a:rPr lang="en-US" altLang="zh-CN" dirty="0"/>
              <a:t>fourth</a:t>
            </a:r>
            <a:endParaRPr lang="zh-CN" altLang="en-US" dirty="0"/>
          </a:p>
          <a:p>
            <a:pPr lvl="4" eaLnBrk="1" latinLnBrk="0" hangingPunct="1"/>
            <a:r>
              <a:rPr lang="en-US" altLang="zh-CN" dirty="0"/>
              <a:t>fifth</a:t>
            </a:r>
            <a:endParaRPr kumimoji="0"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onstantia" pitchFamily="18" charset="0"/>
              </a:defRPr>
            </a:lvl1pPr>
            <a:extLst/>
          </a:lstStyle>
          <a:p>
            <a:r>
              <a:rPr kumimoji="0" lang="en-US" altLang="zh-CN" dirty="0"/>
              <a:t>Title</a:t>
            </a:r>
            <a:endParaRPr kumimoji="0" lang="en-US" dirty="0"/>
          </a:p>
        </p:txBody>
      </p:sp>
      <p:sp>
        <p:nvSpPr>
          <p:cNvPr id="23" name="页脚占位符 18"/>
          <p:cNvSpPr txBox="1">
            <a:spLocks/>
          </p:cNvSpPr>
          <p:nvPr userDrawn="1"/>
        </p:nvSpPr>
        <p:spPr>
          <a:xfrm>
            <a:off x="3440868" y="6409752"/>
            <a:ext cx="2350681" cy="365125"/>
          </a:xfrm>
          <a:prstGeom prst="rect">
            <a:avLst/>
          </a:prstGeom>
        </p:spPr>
        <p:txBody>
          <a:bodyPr vert="horz" anchor="b" anchorCtr="1"/>
          <a:lstStyle>
            <a:lvl1pPr>
              <a:defRPr baseline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现代密码学理论与实践</a:t>
            </a:r>
          </a:p>
        </p:txBody>
      </p:sp>
      <p:sp>
        <p:nvSpPr>
          <p:cNvPr id="24" name="灯片编号占位符 26"/>
          <p:cNvSpPr txBox="1">
            <a:spLocks/>
          </p:cNvSpPr>
          <p:nvPr userDrawn="1"/>
        </p:nvSpPr>
        <p:spPr>
          <a:xfrm>
            <a:off x="7858148" y="6369835"/>
            <a:ext cx="869319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9EE09-798D-4760-8768-969530E7F427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/100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25" name="页脚占位符 18"/>
          <p:cNvSpPr txBox="1">
            <a:spLocks/>
          </p:cNvSpPr>
          <p:nvPr userDrawn="1"/>
        </p:nvSpPr>
        <p:spPr>
          <a:xfrm>
            <a:off x="298536" y="6393773"/>
            <a:ext cx="1701696" cy="365125"/>
          </a:xfrm>
          <a:prstGeom prst="rect">
            <a:avLst/>
          </a:prstGeom>
        </p:spPr>
        <p:txBody>
          <a:bodyPr vert="horz" anchor="b" anchorCtr="1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itchFamily="2" charset="-122"/>
                <a:ea typeface="方正姚体" pitchFamily="2" charset="-122"/>
                <a:cs typeface="+mn-cs"/>
              </a:rPr>
              <a:t>mfy@ustc.edu.cn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姚体" pitchFamily="2" charset="-122"/>
              <a:ea typeface="方正姚体" pitchFamily="2" charset="-122"/>
              <a:cs typeface="+mn-cs"/>
            </a:endParaRPr>
          </a:p>
        </p:txBody>
      </p:sp>
      <p:pic>
        <p:nvPicPr>
          <p:cNvPr id="26" name="Picture 40" descr="bg-buttom"/>
          <p:cNvPicPr>
            <a:picLocks noChangeAspect="1" noChangeArrowheads="1"/>
          </p:cNvPicPr>
          <p:nvPr userDrawn="1"/>
        </p:nvPicPr>
        <p:blipFill>
          <a:blip r:embed="rId2" cstate="print">
            <a:lum bright="56000" contrast="-36000"/>
          </a:blip>
          <a:srcRect/>
          <a:stretch>
            <a:fillRect/>
          </a:stretch>
        </p:blipFill>
        <p:spPr bwMode="auto">
          <a:xfrm>
            <a:off x="4798190" y="5250575"/>
            <a:ext cx="38893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1" descr="ustc标志2"/>
          <p:cNvPicPr>
            <a:picLocks noChangeAspect="1" noChangeArrowheads="1"/>
          </p:cNvPicPr>
          <p:nvPr userDrawn="1"/>
        </p:nvPicPr>
        <p:blipFill>
          <a:blip r:embed="rId3" cstate="print">
            <a:lum bright="56000" contrast="-68000"/>
          </a:blip>
          <a:srcRect/>
          <a:stretch>
            <a:fillRect/>
          </a:stretch>
        </p:blipFill>
        <p:spPr bwMode="auto">
          <a:xfrm>
            <a:off x="7679272" y="27798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6"/>
          <p:cNvSpPr txBox="1">
            <a:spLocks/>
          </p:cNvSpPr>
          <p:nvPr userDrawn="1"/>
        </p:nvSpPr>
        <p:spPr>
          <a:xfrm>
            <a:off x="214282" y="5572148"/>
            <a:ext cx="4714876" cy="857248"/>
          </a:xfrm>
          <a:prstGeom prst="rect">
            <a:avLst/>
          </a:prstGeom>
        </p:spPr>
        <p:txBody>
          <a:bodyPr vert="horz" bIns="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AF9FC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School of Computer </a:t>
            </a:r>
            <a:r>
              <a:rPr kumimoji="0" lang="en-US" altLang="zh-CN" sz="2400" b="0" i="0" u="none" strike="noStrike" kern="1200" cap="none" spc="0" normalizeH="0" baseline="0" noProof="0" err="1">
                <a:ln>
                  <a:noFill/>
                </a:ln>
                <a:solidFill>
                  <a:srgbClr val="EAF9FC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Science&amp;Technology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AF9FC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, USTC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F9FC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350B-4A99-44CA-BD3F-436C35E879F6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DEF0-057E-4D05-B964-8893A04D16A7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31DF-5A6A-4D7D-9A32-641C4740AECB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10CD-E9AF-4815-B982-C71DD1412174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53DC-7D66-42D5-937A-32A6B2054C9E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E34FA82-BD38-41DB-AC70-DB508FBEA257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B2A7F5-0A7F-4523-A068-C452A85F3F86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/>
              <a:t>第二级</a:t>
            </a:r>
          </a:p>
          <a:p>
            <a:pPr lvl="2" eaLnBrk="1" latinLnBrk="0" hangingPunct="1"/>
            <a:r>
              <a:rPr kumimoji="0" lang="zh-CN" altLang="en-US" dirty="0"/>
              <a:t>第三级</a:t>
            </a:r>
          </a:p>
          <a:p>
            <a:pPr lvl="3" eaLnBrk="1" latinLnBrk="0" hangingPunct="1"/>
            <a:r>
              <a:rPr kumimoji="0" lang="zh-CN" altLang="en-US" dirty="0"/>
              <a:t>第四级</a:t>
            </a:r>
          </a:p>
          <a:p>
            <a:pPr lvl="4" eaLnBrk="1" latinLnBrk="0" hangingPunct="1"/>
            <a:r>
              <a:rPr kumimoji="0" lang="zh-CN" altLang="en-US" dirty="0"/>
              <a:t>第五级</a:t>
            </a:r>
            <a:endParaRPr kumimoji="0"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A9FF3C-F009-474B-8AF4-0142DC10200A}" type="datetime1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nstantia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fy@ustc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717034"/>
            <a:ext cx="6551612" cy="26836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苗付友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hlinkClick r:id="rId2"/>
              </a:rPr>
              <a:t>mfy@ustc.edu.cn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Dec. 2022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260FFCA-6DC8-41BF-9AD1-8045E2CD0522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628800"/>
            <a:ext cx="7572428" cy="165665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Theory and Practice of Modern Cryptography</a:t>
            </a:r>
            <a:br>
              <a:rPr lang="zh-CN" altLang="en-US" sz="2400" dirty="0">
                <a:solidFill>
                  <a:srgbClr val="FF0000"/>
                </a:solidFill>
              </a:rPr>
            </a:br>
            <a:r>
              <a:rPr lang="en-US" altLang="zh-CN" sz="1800" dirty="0">
                <a:solidFill>
                  <a:srgbClr val="FF0000"/>
                </a:solidFill>
                <a:latin typeface="Arial Black" panose="020B0A04020102020204" pitchFamily="34" charset="0"/>
              </a:rPr>
              <a:t>Chapter 14</a:t>
            </a:r>
            <a:r>
              <a:rPr lang="en-US" altLang="zh-CN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en-US" altLang="zh-CN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zh-CN" sz="3200" dirty="0">
                <a:solidFill>
                  <a:srgbClr val="FF0000"/>
                </a:solidFill>
                <a:latin typeface="Arial Black" panose="020B0A04020102020204" pitchFamily="34" charset="0"/>
              </a:rPr>
              <a:t>Lattice Cryptography</a:t>
            </a:r>
            <a:endParaRPr lang="zh-CN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Collision Algorithm</a:t>
            </a:r>
          </a:p>
          <a:p>
            <a:pPr lvl="1"/>
            <a:r>
              <a:rPr lang="en-US" altLang="zh-CN" sz="3200" i="1" dirty="0"/>
              <a:t>Let M = (M</a:t>
            </a:r>
            <a:r>
              <a:rPr lang="en-US" altLang="zh-CN" sz="2400" i="1" dirty="0"/>
              <a:t>1</a:t>
            </a:r>
            <a:r>
              <a:rPr lang="en-US" altLang="zh-CN" sz="3200" i="1" dirty="0"/>
              <a:t>,M</a:t>
            </a:r>
            <a:r>
              <a:rPr lang="en-US" altLang="zh-CN" sz="2400" i="1" dirty="0"/>
              <a:t>2</a:t>
            </a:r>
            <a:r>
              <a:rPr lang="en-US" altLang="zh-CN" sz="3200" i="1" dirty="0"/>
              <a:t>, . . . , M</a:t>
            </a:r>
            <a:r>
              <a:rPr lang="en-US" altLang="zh-CN" sz="2400" i="1" dirty="0"/>
              <a:t>n</a:t>
            </a:r>
            <a:r>
              <a:rPr lang="en-US" altLang="zh-CN" sz="3200" i="1" dirty="0"/>
              <a:t>) and let (M, S) be a subset-sum problem. For all sets of integers </a:t>
            </a:r>
            <a:r>
              <a:rPr lang="en-US" altLang="zh-CN" sz="3200" b="1" i="1" dirty="0"/>
              <a:t>I</a:t>
            </a:r>
            <a:r>
              <a:rPr lang="en-US" altLang="zh-CN" sz="3200" i="1" dirty="0"/>
              <a:t> and </a:t>
            </a:r>
            <a:r>
              <a:rPr lang="en-US" altLang="zh-CN" sz="3200" b="1" i="1" dirty="0"/>
              <a:t>J</a:t>
            </a:r>
            <a:r>
              <a:rPr lang="en-US" altLang="zh-CN" sz="3200" i="1" dirty="0"/>
              <a:t> satisfying</a:t>
            </a:r>
          </a:p>
          <a:p>
            <a:pPr lvl="1">
              <a:buNone/>
            </a:pPr>
            <a:r>
              <a:rPr lang="en-US" altLang="zh-CN" sz="3200" i="1" dirty="0"/>
              <a:t>           </a:t>
            </a:r>
            <a:r>
              <a:rPr lang="nn-NO" altLang="zh-C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nn-NO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n-NO" altLang="zh-C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{i : 1 ≤ i ≤n/2}</a:t>
            </a:r>
            <a:r>
              <a:rPr lang="en-US" altLang="zh-C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J ⊂ {j : n/2 &lt; j ≤ n},</a:t>
            </a:r>
          </a:p>
          <a:p>
            <a:pPr lvl="1">
              <a:buNone/>
            </a:pPr>
            <a:r>
              <a:rPr lang="en-US" altLang="zh-CN" sz="3200" i="1" dirty="0"/>
              <a:t>    compute and make a list of the values</a:t>
            </a:r>
            <a:endParaRPr lang="en-US" altLang="zh-CN" sz="2400" i="1" dirty="0"/>
          </a:p>
          <a:p>
            <a:pPr lvl="1"/>
            <a:endParaRPr lang="en-US" altLang="zh-CN" sz="2400" i="1" dirty="0"/>
          </a:p>
          <a:p>
            <a:pPr lvl="1"/>
            <a:endParaRPr lang="en-US" altLang="zh-CN" sz="2400" i="1" dirty="0"/>
          </a:p>
          <a:p>
            <a:pPr lvl="1">
              <a:buNone/>
            </a:pPr>
            <a:r>
              <a:rPr lang="en-US" altLang="zh-CN" sz="2800" i="1" dirty="0"/>
              <a:t>   </a:t>
            </a:r>
          </a:p>
          <a:p>
            <a:pPr lvl="1">
              <a:buNone/>
            </a:pPr>
            <a:r>
              <a:rPr lang="en-US" altLang="zh-CN" sz="2800" i="1" dirty="0"/>
              <a:t>Then these lists include a pair of sets </a:t>
            </a:r>
            <a:r>
              <a:rPr lang="en-US" altLang="zh-CN" sz="2800" b="1" i="1" dirty="0"/>
              <a:t>I’ </a:t>
            </a:r>
            <a:r>
              <a:rPr lang="en-US" altLang="zh-CN" sz="2800" i="1" dirty="0"/>
              <a:t>and</a:t>
            </a:r>
            <a:r>
              <a:rPr lang="en-US" altLang="zh-CN" sz="2800" b="1" i="1" dirty="0"/>
              <a:t> J’ </a:t>
            </a:r>
            <a:r>
              <a:rPr lang="en-US" altLang="zh-CN" sz="500" i="1" dirty="0"/>
              <a:t> </a:t>
            </a:r>
            <a:r>
              <a:rPr lang="en-US" altLang="zh-CN" sz="2800" i="1" dirty="0"/>
              <a:t>satisfying</a:t>
            </a:r>
            <a:r>
              <a:rPr lang="en-US" altLang="zh-CN" sz="2800" b="1" i="1" dirty="0"/>
              <a:t> A</a:t>
            </a:r>
            <a:r>
              <a:rPr lang="en-US" altLang="zh-CN" sz="2800" b="1" i="1" baseline="-25000" dirty="0"/>
              <a:t>I’</a:t>
            </a:r>
            <a:r>
              <a:rPr lang="en-US" altLang="zh-CN" sz="2800" b="1" i="1" dirty="0"/>
              <a:t>= B</a:t>
            </a:r>
            <a:r>
              <a:rPr lang="en-US" altLang="zh-CN" sz="2800" b="1" i="1" baseline="-25000" dirty="0"/>
              <a:t>J’</a:t>
            </a:r>
            <a:r>
              <a:rPr lang="en-US" altLang="zh-CN" sz="500" b="1" i="1" baseline="-25000" dirty="0"/>
              <a:t> </a:t>
            </a:r>
            <a:r>
              <a:rPr lang="en-US" altLang="zh-CN" sz="500" b="1" i="1" dirty="0"/>
              <a:t>  </a:t>
            </a:r>
            <a:r>
              <a:rPr lang="en-US" altLang="zh-CN" sz="500" i="1" dirty="0"/>
              <a:t>        </a:t>
            </a:r>
            <a:r>
              <a:rPr lang="en-US" altLang="zh-CN" sz="2800" i="1" dirty="0"/>
              <a:t>and the sets</a:t>
            </a:r>
            <a:r>
              <a:rPr lang="en-US" altLang="zh-CN" sz="2800" b="1" i="1" dirty="0"/>
              <a:t> I’ </a:t>
            </a:r>
            <a:r>
              <a:rPr lang="en-US" altLang="zh-CN" sz="2800" i="1" dirty="0"/>
              <a:t>and</a:t>
            </a:r>
            <a:r>
              <a:rPr lang="en-US" altLang="zh-CN" sz="2800" b="1" i="1" dirty="0"/>
              <a:t> J’ </a:t>
            </a:r>
            <a:r>
              <a:rPr lang="en-US" altLang="zh-CN" sz="2800" i="1" dirty="0"/>
              <a:t>give a solution to the subset-sum problem,</a:t>
            </a:r>
          </a:p>
          <a:p>
            <a:pPr lvl="1">
              <a:buNone/>
            </a:pPr>
            <a:endParaRPr lang="en-US" altLang="zh-CN" i="1" dirty="0"/>
          </a:p>
          <a:p>
            <a:pPr lvl="1">
              <a:buNone/>
            </a:pPr>
            <a:endParaRPr lang="en-US" altLang="zh-CN" sz="2600" i="1" dirty="0"/>
          </a:p>
          <a:p>
            <a:pPr lvl="1">
              <a:buNone/>
            </a:pPr>
            <a:r>
              <a:rPr lang="en-US" altLang="zh-CN" sz="2600" i="1" dirty="0"/>
              <a:t>The number of entries in each list is at most 2</a:t>
            </a:r>
            <a:r>
              <a:rPr lang="en-US" altLang="zh-CN" sz="2600" i="1" baseline="30000" dirty="0"/>
              <a:t>n/2</a:t>
            </a:r>
            <a:r>
              <a:rPr lang="en-US" altLang="zh-CN" sz="2600" i="1" dirty="0"/>
              <a:t>, so the running time of the algorithm is O(2</a:t>
            </a:r>
            <a:r>
              <a:rPr lang="en-US" altLang="zh-CN" sz="2600" i="1" baseline="30000" dirty="0"/>
              <a:t>n/2+</a:t>
            </a:r>
            <a:r>
              <a:rPr lang="zh-CN" altLang="en-US" sz="2600" i="1" baseline="30000" dirty="0">
                <a:latin typeface="Cambria Math"/>
              </a:rPr>
              <a:t>𝜀</a:t>
            </a:r>
            <a:r>
              <a:rPr lang="en-US" altLang="zh-CN" sz="2600" i="1" dirty="0"/>
              <a:t>), where </a:t>
            </a:r>
            <a:r>
              <a:rPr lang="zh-CN" altLang="en-US" sz="2600" i="1" dirty="0">
                <a:latin typeface="Cambria Math"/>
              </a:rPr>
              <a:t>𝜀  </a:t>
            </a:r>
            <a:r>
              <a:rPr lang="en-US" altLang="zh-CN" sz="2600" i="1" dirty="0"/>
              <a:t>is some small value that accounts for sorting and comparing the lists.</a:t>
            </a:r>
            <a:endParaRPr lang="zh-CN" altLang="en-US" sz="26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60313"/>
              </p:ext>
            </p:extLst>
          </p:nvPr>
        </p:nvGraphicFramePr>
        <p:xfrm>
          <a:off x="2812603" y="4581128"/>
          <a:ext cx="3806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公式" r:id="rId3" imgW="1193760" imgH="203040" progId="Equation.3">
                  <p:embed/>
                </p:oleObj>
              </mc:Choice>
              <mc:Fallback>
                <p:oleObj name="公式" r:id="rId3" imgW="1193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603" y="4581128"/>
                        <a:ext cx="38068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Object 4"/>
              <p:cNvSpPr txBox="1"/>
              <p:nvPr/>
            </p:nvSpPr>
            <p:spPr bwMode="auto">
              <a:xfrm>
                <a:off x="2339752" y="2924944"/>
                <a:ext cx="4752528" cy="881004"/>
              </a:xfrm>
              <a:prstGeom prst="rect">
                <a:avLst/>
              </a:prstGeom>
              <a:noFill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zh-CN" altLang="en-US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zh-CN" alt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zh-CN" alt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𝒂𝒏𝒅</m:t>
                            </m:r>
                          </m:e>
                        </m:mr>
                      </m:m>
                      <m:r>
                        <a:rPr lang="en-US" altLang="zh-C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r>
                        <a:rPr lang="zh-CN" altLang="en-US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zh-CN" altLang="en-US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zh-CN" altLang="en-US" sz="4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zh-CN" alt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2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752" y="2924944"/>
                <a:ext cx="4752528" cy="881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err="1"/>
              <a:t>Superincreasing</a:t>
            </a:r>
            <a:r>
              <a:rPr lang="en-US" altLang="zh-CN" i="1"/>
              <a:t> Sequence</a:t>
            </a:r>
          </a:p>
          <a:p>
            <a:pPr lvl="1"/>
            <a:r>
              <a:rPr lang="en-US" altLang="zh-CN"/>
              <a:t>A </a:t>
            </a:r>
            <a:r>
              <a:rPr lang="en-US" altLang="zh-CN" i="1" err="1"/>
              <a:t>superincreasing</a:t>
            </a:r>
            <a:r>
              <a:rPr lang="en-US" altLang="zh-CN" i="1"/>
              <a:t> sequence of integers is a list of positive integers </a:t>
            </a:r>
            <a:r>
              <a:rPr lang="en-US" altLang="zh-CN"/>
              <a:t>r = (</a:t>
            </a:r>
            <a:r>
              <a:rPr lang="en-US" altLang="zh-CN" i="1"/>
              <a:t>r</a:t>
            </a:r>
            <a:r>
              <a:rPr lang="en-US" altLang="zh-CN" i="1" baseline="-25000"/>
              <a:t>1</a:t>
            </a:r>
            <a:r>
              <a:rPr lang="en-US" altLang="zh-CN" i="1"/>
              <a:t>, r</a:t>
            </a:r>
            <a:r>
              <a:rPr lang="en-US" altLang="zh-CN" i="1" baseline="-25000"/>
              <a:t>2</a:t>
            </a:r>
            <a:r>
              <a:rPr lang="en-US" altLang="zh-CN" i="1"/>
              <a:t>, . . . , </a:t>
            </a:r>
            <a:r>
              <a:rPr lang="en-US" altLang="zh-CN" i="1" err="1"/>
              <a:t>r</a:t>
            </a:r>
            <a:r>
              <a:rPr lang="en-US" altLang="zh-CN" i="1" baseline="-25000" err="1"/>
              <a:t>n</a:t>
            </a:r>
            <a:r>
              <a:rPr lang="en-US" altLang="zh-CN" i="1"/>
              <a:t>) with the property that</a:t>
            </a:r>
          </a:p>
          <a:p>
            <a:pPr lvl="1" algn="ctr">
              <a:buNone/>
            </a:pPr>
            <a:r>
              <a:rPr lang="en-US" altLang="zh-CN" i="1"/>
              <a:t>r</a:t>
            </a:r>
            <a:r>
              <a:rPr lang="en-US" altLang="zh-CN" i="1" baseline="-25000"/>
              <a:t>i+1</a:t>
            </a:r>
            <a:r>
              <a:rPr lang="en-US" altLang="zh-CN" i="1"/>
              <a:t> ≥ 2r</a:t>
            </a:r>
            <a:r>
              <a:rPr lang="en-US" altLang="zh-CN" i="1" baseline="-25000"/>
              <a:t>i</a:t>
            </a:r>
            <a:r>
              <a:rPr lang="en-US" altLang="zh-CN" i="1"/>
              <a:t>     for all 1 ≤ </a:t>
            </a:r>
            <a:r>
              <a:rPr lang="en-US" altLang="zh-CN" i="1" err="1"/>
              <a:t>i</a:t>
            </a:r>
            <a:r>
              <a:rPr lang="en-US" altLang="zh-CN" i="1"/>
              <a:t> ≤ n − 1.</a:t>
            </a:r>
          </a:p>
          <a:p>
            <a:r>
              <a:rPr lang="en-US" altLang="zh-CN"/>
              <a:t>Lemma 6.4</a:t>
            </a:r>
          </a:p>
          <a:p>
            <a:pPr lvl="1"/>
            <a:r>
              <a:rPr lang="en-US" altLang="zh-CN" b="1"/>
              <a:t> </a:t>
            </a:r>
            <a:r>
              <a:rPr lang="en-US" altLang="zh-CN" b="1" i="1"/>
              <a:t>Let r = (r</a:t>
            </a:r>
            <a:r>
              <a:rPr lang="en-US" altLang="zh-CN" b="1" i="1" baseline="-25000"/>
              <a:t>1</a:t>
            </a:r>
            <a:r>
              <a:rPr lang="en-US" altLang="zh-CN" b="1" i="1"/>
              <a:t>, r</a:t>
            </a:r>
            <a:r>
              <a:rPr lang="en-US" altLang="zh-CN" b="1" i="1" baseline="-25000"/>
              <a:t>2</a:t>
            </a:r>
            <a:r>
              <a:rPr lang="en-US" altLang="zh-CN" b="1" i="1"/>
              <a:t>, . . . , </a:t>
            </a:r>
            <a:r>
              <a:rPr lang="en-US" altLang="zh-CN" b="1" i="1" err="1"/>
              <a:t>r</a:t>
            </a:r>
            <a:r>
              <a:rPr lang="en-US" altLang="zh-CN" b="1" i="1" baseline="-25000" err="1"/>
              <a:t>n</a:t>
            </a:r>
            <a:r>
              <a:rPr lang="en-US" altLang="zh-CN" b="1" i="1"/>
              <a:t>) be a </a:t>
            </a:r>
            <a:r>
              <a:rPr lang="en-US" altLang="zh-CN" b="1" i="1" err="1"/>
              <a:t>superincreasing</a:t>
            </a:r>
            <a:r>
              <a:rPr lang="en-US" altLang="zh-CN" b="1" i="1"/>
              <a:t> sequence. Then </a:t>
            </a:r>
            <a:r>
              <a:rPr lang="en-US" altLang="zh-CN" b="1" i="1" err="1"/>
              <a:t>r</a:t>
            </a:r>
            <a:r>
              <a:rPr lang="en-US" altLang="zh-CN" b="1" i="1" baseline="-25000" err="1"/>
              <a:t>k</a:t>
            </a:r>
            <a:r>
              <a:rPr lang="en-US" altLang="zh-CN" b="1" i="1"/>
              <a:t> &gt; r</a:t>
            </a:r>
            <a:r>
              <a:rPr lang="en-US" altLang="zh-CN" b="1" i="1" baseline="-25000"/>
              <a:t>k−1</a:t>
            </a:r>
            <a:r>
              <a:rPr lang="en-US" altLang="zh-CN" b="1" i="1"/>
              <a:t> + · · · + r</a:t>
            </a:r>
            <a:r>
              <a:rPr lang="en-US" altLang="zh-CN" b="1" i="1" baseline="-25000"/>
              <a:t>2</a:t>
            </a:r>
            <a:r>
              <a:rPr lang="en-US" altLang="zh-CN" b="1" i="1"/>
              <a:t> + r</a:t>
            </a:r>
            <a:r>
              <a:rPr lang="en-US" altLang="zh-CN" b="1" i="1" baseline="-25000"/>
              <a:t>1</a:t>
            </a:r>
            <a:r>
              <a:rPr lang="en-US" altLang="zh-CN" b="1" i="1"/>
              <a:t> for all 2 ≤ k ≤ n.</a:t>
            </a:r>
          </a:p>
          <a:p>
            <a:pPr lvl="1"/>
            <a:endParaRPr lang="en-US" altLang="zh-CN" i="1"/>
          </a:p>
          <a:p>
            <a:pPr lvl="1"/>
            <a:r>
              <a:rPr lang="en-US" altLang="zh-CN" i="1"/>
              <a:t>Proof: </a:t>
            </a:r>
            <a:r>
              <a:rPr lang="pt-BR" altLang="zh-CN" i="1"/>
              <a:t>r</a:t>
            </a:r>
            <a:r>
              <a:rPr lang="pt-BR" altLang="zh-CN" i="1" baseline="-25000"/>
              <a:t>k+1</a:t>
            </a:r>
            <a:r>
              <a:rPr lang="pt-BR" altLang="zh-CN" i="1"/>
              <a:t> ≥ 2r</a:t>
            </a:r>
            <a:r>
              <a:rPr lang="pt-BR" altLang="zh-CN" i="1" baseline="-25000"/>
              <a:t>k</a:t>
            </a:r>
            <a:r>
              <a:rPr lang="pt-BR" altLang="zh-CN" i="1"/>
              <a:t> = r</a:t>
            </a:r>
            <a:r>
              <a:rPr lang="pt-BR" altLang="zh-CN" i="1" baseline="-25000"/>
              <a:t>k</a:t>
            </a:r>
            <a:r>
              <a:rPr lang="pt-BR" altLang="zh-CN" i="1"/>
              <a:t> + r</a:t>
            </a:r>
            <a:r>
              <a:rPr lang="pt-BR" altLang="zh-CN" i="1" baseline="-25000"/>
              <a:t>k</a:t>
            </a:r>
            <a:r>
              <a:rPr lang="pt-BR" altLang="zh-CN" i="1"/>
              <a:t> &gt; r</a:t>
            </a:r>
            <a:r>
              <a:rPr lang="pt-BR" altLang="zh-CN" i="1" baseline="-25000"/>
              <a:t>k</a:t>
            </a:r>
            <a:r>
              <a:rPr lang="pt-BR" altLang="zh-CN" i="1"/>
              <a:t> + (</a:t>
            </a:r>
            <a:r>
              <a:rPr lang="en-US" altLang="zh-CN" i="1"/>
              <a:t> r</a:t>
            </a:r>
            <a:r>
              <a:rPr lang="en-US" altLang="zh-CN" i="1" baseline="-25000"/>
              <a:t>k−1</a:t>
            </a:r>
            <a:r>
              <a:rPr lang="en-US" altLang="zh-CN" i="1"/>
              <a:t> + · · · + r</a:t>
            </a:r>
            <a:r>
              <a:rPr lang="en-US" altLang="zh-CN" i="1" baseline="-25000"/>
              <a:t>2</a:t>
            </a:r>
            <a:r>
              <a:rPr lang="en-US" altLang="zh-CN" i="1"/>
              <a:t> + r</a:t>
            </a:r>
            <a:r>
              <a:rPr lang="en-US" altLang="zh-CN" i="1" baseline="-25000"/>
              <a:t>1</a:t>
            </a:r>
            <a:r>
              <a:rPr lang="en-US" altLang="zh-CN" i="1"/>
              <a:t> </a:t>
            </a:r>
            <a:r>
              <a:rPr lang="pt-BR" altLang="zh-CN" i="1"/>
              <a:t>).</a:t>
            </a:r>
            <a:endParaRPr lang="en-US" altLang="zh-CN" i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rgbClr val="333399"/>
                </a:solidFill>
              </a:rPr>
              <a:t>2.Subset-sum problems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Proposition 6.5. </a:t>
            </a:r>
          </a:p>
          <a:p>
            <a:pPr lvl="1"/>
            <a:r>
              <a:rPr lang="en-US" altLang="zh-CN" i="1"/>
              <a:t>Let (M, S) be a subset-sum problem in which the integers in M form a </a:t>
            </a:r>
            <a:r>
              <a:rPr lang="en-US" altLang="zh-CN" i="1" err="1"/>
              <a:t>superincreasing</a:t>
            </a:r>
            <a:r>
              <a:rPr lang="en-US" altLang="zh-CN" i="1"/>
              <a:t> sequence. Assuming that a solution x exists, it is unique and may be computed by the following fast algorithm: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rgbClr val="333399"/>
                </a:solidFill>
              </a:rPr>
              <a:t>2.Subset-sum problems</a:t>
            </a:r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8" y="3789040"/>
            <a:ext cx="69893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Example</a:t>
            </a:r>
          </a:p>
          <a:p>
            <a:pPr lvl="1"/>
            <a:r>
              <a:rPr lang="en-US" altLang="zh-CN" i="1"/>
              <a:t>The set M = (3, 11, 24, 50, 115) is </a:t>
            </a:r>
            <a:r>
              <a:rPr lang="en-US" altLang="zh-CN" i="1" err="1"/>
              <a:t>superincreasing</a:t>
            </a:r>
            <a:r>
              <a:rPr lang="en-US" altLang="zh-CN" i="1"/>
              <a:t>. We write</a:t>
            </a:r>
          </a:p>
          <a:p>
            <a:pPr lvl="1">
              <a:buNone/>
            </a:pPr>
            <a:r>
              <a:rPr lang="en-US" altLang="zh-CN" i="1"/>
              <a:t>   S = 142 as a sum of elements in M by following the algorithm. 1)  S ≥ 115, </a:t>
            </a:r>
            <a:r>
              <a:rPr lang="en-US" altLang="zh-CN"/>
              <a:t>so </a:t>
            </a:r>
            <a:r>
              <a:rPr lang="en-US" altLang="zh-CN" i="1"/>
              <a:t>x</a:t>
            </a:r>
            <a:r>
              <a:rPr lang="en-US" altLang="zh-CN" i="1" baseline="-25000"/>
              <a:t>5</a:t>
            </a:r>
            <a:r>
              <a:rPr lang="en-US" altLang="zh-CN" i="1"/>
              <a:t> = 1 ,S = S − 115 = 27.</a:t>
            </a:r>
          </a:p>
          <a:p>
            <a:pPr lvl="1">
              <a:buNone/>
            </a:pPr>
            <a:r>
              <a:rPr lang="en-US" altLang="zh-CN" i="1"/>
              <a:t>   2) S=27 &lt; 50, so x</a:t>
            </a:r>
            <a:r>
              <a:rPr lang="en-US" altLang="zh-CN" i="1" baseline="-25000"/>
              <a:t>4</a:t>
            </a:r>
            <a:r>
              <a:rPr lang="en-US" altLang="zh-CN" i="1"/>
              <a:t> = 0. </a:t>
            </a:r>
            <a:endParaRPr lang="en-US" altLang="zh-CN"/>
          </a:p>
          <a:p>
            <a:pPr lvl="1">
              <a:buNone/>
            </a:pPr>
            <a:r>
              <a:rPr lang="en-US" altLang="zh-CN"/>
              <a:t>  </a:t>
            </a:r>
            <a:r>
              <a:rPr lang="en-US" altLang="zh-CN" i="1"/>
              <a:t>3)</a:t>
            </a:r>
            <a:r>
              <a:rPr lang="en-US" altLang="zh-CN"/>
              <a:t>  S=27 </a:t>
            </a:r>
            <a:r>
              <a:rPr lang="en-US" altLang="zh-CN" i="1"/>
              <a:t>≥ 24, so x</a:t>
            </a:r>
            <a:r>
              <a:rPr lang="en-US" altLang="zh-CN" i="1" baseline="-25000"/>
              <a:t>3</a:t>
            </a:r>
            <a:r>
              <a:rPr lang="en-US" altLang="zh-CN" i="1"/>
              <a:t> = 1 , S = 27 − 24 = 3.</a:t>
            </a:r>
          </a:p>
          <a:p>
            <a:pPr lvl="1">
              <a:buNone/>
            </a:pPr>
            <a:r>
              <a:rPr lang="en-US" altLang="zh-CN" i="1"/>
              <a:t>  4) S=3 &lt; 11, so x2 = 0, </a:t>
            </a:r>
          </a:p>
          <a:p>
            <a:pPr lvl="1">
              <a:buNone/>
            </a:pPr>
            <a:r>
              <a:rPr lang="en-US" altLang="zh-CN" i="1"/>
              <a:t>  5) S=3 ≥ 3, so x</a:t>
            </a:r>
            <a:r>
              <a:rPr lang="en-US" altLang="zh-CN" i="1" baseline="-25000"/>
              <a:t>1</a:t>
            </a:r>
            <a:r>
              <a:rPr lang="en-US" altLang="zh-CN" i="1"/>
              <a:t> = 1.  s= 3−3 = 0  </a:t>
            </a:r>
          </a:p>
          <a:p>
            <a:pPr lvl="1">
              <a:buNone/>
            </a:pPr>
            <a:r>
              <a:rPr lang="en-US" altLang="zh-CN" i="1"/>
              <a:t>   Thus, </a:t>
            </a:r>
            <a:r>
              <a:rPr lang="en-US" altLang="zh-CN"/>
              <a:t>x = (1</a:t>
            </a:r>
            <a:r>
              <a:rPr lang="en-US" altLang="zh-CN" i="1"/>
              <a:t>, 0, 1, 0, 1) is a solution. We check our answer, </a:t>
            </a:r>
            <a:r>
              <a:rPr lang="en-US" altLang="zh-CN"/>
              <a:t>1 </a:t>
            </a:r>
            <a:r>
              <a:rPr lang="en-US" altLang="zh-CN" i="1"/>
              <a:t>· 3 + 0 · 11 + 1 · 24 + 0 · 50 + 1 · 115 = 142.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rgbClr val="333399"/>
                </a:solidFill>
              </a:rPr>
              <a:t>2.Subset-sum problems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en-US" altLang="zh-CN" dirty="0"/>
              <a:t>Merkle and Hellman’s public key cryptosystem </a:t>
            </a:r>
            <a:r>
              <a:rPr lang="en-US" altLang="zh-CN" b="0" dirty="0">
                <a:effectLst/>
              </a:rPr>
              <a:t>based on a </a:t>
            </a:r>
            <a:r>
              <a:rPr lang="en-US" altLang="zh-CN" b="0" dirty="0" err="1">
                <a:effectLst/>
              </a:rPr>
              <a:t>superincreasing</a:t>
            </a:r>
            <a:r>
              <a:rPr lang="en-US" altLang="zh-CN" b="0" dirty="0">
                <a:effectLst/>
              </a:rPr>
              <a:t> subset-sum problem that is disguised using congruences.</a:t>
            </a:r>
          </a:p>
          <a:p>
            <a:r>
              <a:rPr lang="en-US" altLang="zh-CN" dirty="0"/>
              <a:t>public/private key pair Creation</a:t>
            </a:r>
          </a:p>
          <a:p>
            <a:pPr lvl="1"/>
            <a:r>
              <a:rPr lang="it-IT" altLang="zh-CN" sz="2400" b="1" i="1" dirty="0"/>
              <a:t>Secret Key</a:t>
            </a:r>
            <a:r>
              <a:rPr lang="it-IT" altLang="zh-CN" sz="2400" i="1" dirty="0"/>
              <a:t>: </a:t>
            </a:r>
            <a:r>
              <a:rPr lang="en-US" altLang="zh-CN" sz="2400" dirty="0"/>
              <a:t>Alice chooses a secret </a:t>
            </a:r>
            <a:r>
              <a:rPr lang="en-US" altLang="zh-CN" sz="2400" dirty="0" err="1"/>
              <a:t>superincreasing</a:t>
            </a:r>
            <a:r>
              <a:rPr lang="en-US" altLang="zh-CN" sz="2400" dirty="0"/>
              <a:t> sequence  </a:t>
            </a:r>
            <a:r>
              <a:rPr lang="en-US" altLang="zh-CN" sz="2400" b="1" i="1" dirty="0"/>
              <a:t>r</a:t>
            </a:r>
            <a:r>
              <a:rPr lang="en-US" altLang="zh-CN" sz="2400" dirty="0"/>
              <a:t> = (</a:t>
            </a:r>
            <a:r>
              <a:rPr lang="en-US" altLang="zh-CN" sz="2400" i="1" dirty="0"/>
              <a:t>r</a:t>
            </a:r>
            <a:r>
              <a:rPr lang="en-US" altLang="zh-CN" sz="2400" i="1" baseline="-25000" dirty="0"/>
              <a:t>1</a:t>
            </a:r>
            <a:r>
              <a:rPr lang="en-US" altLang="zh-CN" sz="2400" i="1" dirty="0"/>
              <a:t>, . . . , </a:t>
            </a:r>
            <a:r>
              <a:rPr lang="en-US" altLang="zh-CN" sz="2400" i="1" dirty="0" err="1"/>
              <a:t>r</a:t>
            </a:r>
            <a:r>
              <a:rPr lang="en-US" altLang="zh-CN" sz="2400" i="1" baseline="-25000" dirty="0" err="1"/>
              <a:t>n</a:t>
            </a:r>
            <a:r>
              <a:rPr lang="en-US" altLang="zh-CN" sz="2400" i="1" dirty="0"/>
              <a:t>) and two large secret integers A and B </a:t>
            </a:r>
            <a:r>
              <a:rPr lang="en-US" altLang="zh-CN" sz="2400" dirty="0"/>
              <a:t>satisfying </a:t>
            </a:r>
            <a:r>
              <a:rPr lang="en-US" altLang="zh-CN" i="1" dirty="0"/>
              <a:t>B &gt; 2r</a:t>
            </a:r>
            <a:r>
              <a:rPr lang="en-US" altLang="zh-CN" sz="2400" i="1" baseline="-25000" dirty="0"/>
              <a:t>n</a:t>
            </a:r>
            <a:r>
              <a:rPr lang="en-US" altLang="zh-CN" i="1" dirty="0"/>
              <a:t> and </a:t>
            </a:r>
            <a:r>
              <a:rPr lang="en-US" altLang="zh-CN" i="1" dirty="0" err="1"/>
              <a:t>gcd</a:t>
            </a:r>
            <a:r>
              <a:rPr lang="en-US" altLang="zh-CN" i="1" dirty="0"/>
              <a:t>(A,B) = 1.</a:t>
            </a:r>
          </a:p>
          <a:p>
            <a:pPr lvl="1"/>
            <a:endParaRPr lang="en-US" altLang="zh-CN" sz="1100" i="1" dirty="0"/>
          </a:p>
          <a:p>
            <a:pPr lvl="1"/>
            <a:r>
              <a:rPr lang="it-IT" altLang="zh-CN" sz="2400" b="1" i="1" dirty="0"/>
              <a:t>Public Key</a:t>
            </a:r>
            <a:r>
              <a:rPr lang="zh-CN" altLang="en-US" sz="2400" i="1" dirty="0"/>
              <a:t>：</a:t>
            </a:r>
            <a:r>
              <a:rPr lang="en-US" altLang="zh-CN" sz="2400" dirty="0"/>
              <a:t>Alice creates a new public  sequence M that is not </a:t>
            </a:r>
            <a:r>
              <a:rPr lang="en-US" altLang="zh-CN" sz="2400" dirty="0" err="1"/>
              <a:t>superincreasing</a:t>
            </a:r>
            <a:r>
              <a:rPr lang="en-US" altLang="zh-CN" sz="2400" dirty="0"/>
              <a:t> by setting </a:t>
            </a:r>
          </a:p>
          <a:p>
            <a:pPr lvl="1">
              <a:buNone/>
            </a:pPr>
            <a:r>
              <a:rPr lang="en-US" altLang="zh-CN" sz="2400" i="1" dirty="0"/>
              <a:t>                     </a:t>
            </a:r>
            <a:r>
              <a:rPr lang="it-IT" altLang="zh-CN" sz="2400" i="1" dirty="0"/>
              <a:t>M</a:t>
            </a:r>
            <a:r>
              <a:rPr lang="it-IT" altLang="zh-CN" sz="2400" i="1" baseline="-25000" dirty="0"/>
              <a:t>i</a:t>
            </a:r>
            <a:r>
              <a:rPr lang="it-IT" altLang="zh-CN" sz="2400" dirty="0"/>
              <a:t>≡</a:t>
            </a:r>
            <a:r>
              <a:rPr lang="it-IT" altLang="zh-CN" sz="2400" i="1" dirty="0"/>
              <a:t> Ar</a:t>
            </a:r>
            <a:r>
              <a:rPr lang="it-IT" altLang="zh-CN" sz="2400" i="1" baseline="-25000" dirty="0"/>
              <a:t>i </a:t>
            </a:r>
            <a:r>
              <a:rPr lang="it-IT" altLang="zh-CN" sz="2400" i="1" dirty="0"/>
              <a:t>(mod B) with 0 ≤ M</a:t>
            </a:r>
            <a:r>
              <a:rPr lang="it-IT" altLang="zh-CN" sz="2400" i="1" baseline="-25000" dirty="0"/>
              <a:t>i </a:t>
            </a:r>
            <a:r>
              <a:rPr lang="it-IT" altLang="zh-CN" sz="2400" i="1" dirty="0"/>
              <a:t>&lt; B.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/>
              <a:t>2.1 </a:t>
            </a:r>
            <a:r>
              <a:rPr lang="en-US" altLang="zh-CN" sz="4400" err="1"/>
              <a:t>Merkle</a:t>
            </a:r>
            <a:r>
              <a:rPr lang="en-US" altLang="zh-CN" sz="4400"/>
              <a:t> and Hellman’s public key cryptosystem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Encryption</a:t>
                </a:r>
              </a:p>
              <a:p>
                <a:pPr lvl="1"/>
                <a:r>
                  <a:rPr lang="en-US" altLang="zh-CN" dirty="0"/>
                  <a:t>Bob chooses a plaintext </a:t>
                </a:r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zh-CN" dirty="0"/>
                  <a:t> that is a binary vector and computes and sends to Alice the ciphertext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Decryption:</a:t>
                </a:r>
              </a:p>
              <a:p>
                <a:pPr lvl="1"/>
                <a:r>
                  <a:rPr lang="en-US" altLang="zh-CN" dirty="0"/>
                  <a:t>Alice decrypts 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US" altLang="zh-CN" i="1" dirty="0"/>
                  <a:t> by first computing 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S’ </a:t>
                </a:r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≡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</a:t>
                </a:r>
                <a:r>
                  <a:rPr lang="en-US" altLang="zh-CN" b="1" i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−1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 (mod B)        </a:t>
                </a:r>
                <a:r>
                  <a:rPr lang="en-US" altLang="zh-CN" i="1" dirty="0"/>
                  <a:t>with 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≤ S&lt; B</a:t>
                </a:r>
                <a:r>
                  <a:rPr lang="en-US" altLang="zh-CN" i="1" dirty="0"/>
                  <a:t>.</a:t>
                </a:r>
              </a:p>
              <a:p>
                <a:pPr lvl="1"/>
                <a:r>
                  <a:rPr lang="en-US" altLang="zh-CN" dirty="0"/>
                  <a:t>Then Alice solves the subset-sum problem for 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S’ </a:t>
                </a:r>
                <a:r>
                  <a:rPr lang="en-US" altLang="zh-CN" i="1" dirty="0"/>
                  <a:t>using the </a:t>
                </a:r>
                <a:r>
                  <a:rPr lang="en-US" altLang="zh-CN" i="1" dirty="0" err="1"/>
                  <a:t>superincreasing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sequence </a:t>
                </a:r>
                <a:r>
                  <a:rPr lang="en-US" altLang="zh-CN" b="1" i="1" dirty="0"/>
                  <a:t>r</a:t>
                </a:r>
                <a:r>
                  <a:rPr lang="en-US" altLang="zh-CN" dirty="0"/>
                  <a:t> and the fast algorithm, due to</a:t>
                </a:r>
              </a:p>
              <a:p>
                <a:pPr marL="393192" lvl="1" indent="0">
                  <a:buNone/>
                </a:pPr>
                <a:r>
                  <a:rPr lang="en-US" altLang="zh-CN" sz="1600" b="1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nary>
                    <m:nary>
                      <m:naryPr>
                        <m:chr m:val="∑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≡</m:t>
                        </m:r>
                        <m:nary>
                          <m:naryPr>
                            <m:chr m:val="∑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48" b="-4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2.1 </a:t>
            </a:r>
            <a:r>
              <a:rPr lang="en-US" altLang="zh-CN" err="1"/>
              <a:t>Merkle</a:t>
            </a:r>
            <a:r>
              <a:rPr lang="en-US" altLang="zh-CN"/>
              <a:t> and Hellman’s public key cryptosystem</a:t>
            </a:r>
            <a:endParaRPr lang="zh-CN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822930"/>
              </p:ext>
            </p:extLst>
          </p:nvPr>
        </p:nvGraphicFramePr>
        <p:xfrm>
          <a:off x="2627784" y="2636912"/>
          <a:ext cx="3542133" cy="7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公式" r:id="rId4" imgW="1002960" imgH="203040" progId="Equation.3">
                  <p:embed/>
                </p:oleObj>
              </mc:Choice>
              <mc:Fallback>
                <p:oleObj name="公式" r:id="rId4" imgW="1002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636912"/>
                        <a:ext cx="3542133" cy="70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Correctness</a:t>
                </a:r>
              </a:p>
              <a:p>
                <a:pPr lvl="1"/>
                <a:r>
                  <a:rPr lang="en-US" altLang="zh-CN" sz="2200" dirty="0"/>
                  <a:t>The reason that decryption works is because </a:t>
                </a:r>
                <a:r>
                  <a:rPr lang="en-US" altLang="zh-CN" sz="2200" i="1" dirty="0"/>
                  <a:t>S is congruent to</a:t>
                </a:r>
              </a:p>
              <a:p>
                <a:pPr marL="9144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≡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≡</m:t>
                          </m:r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altLang="zh-CN" i="1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The assumption that </a:t>
                </a:r>
                <a:r>
                  <a:rPr lang="en-US" altLang="zh-CN" i="1" dirty="0"/>
                  <a:t>B &gt; 2r</a:t>
                </a:r>
                <a:r>
                  <a:rPr lang="en-US" altLang="zh-CN" i="1" baseline="-25000" dirty="0"/>
                  <a:t>n</a:t>
                </a:r>
                <a:r>
                  <a:rPr lang="en-US" altLang="zh-CN" i="1" dirty="0"/>
                  <a:t> and Lemma 6.4 tell Alice that</a:t>
                </a:r>
              </a:p>
              <a:p>
                <a:pPr marL="630936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hr m:val="∑"/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by choosing </a:t>
                </a:r>
                <a:r>
                  <a:rPr lang="en-US" altLang="zh-CN" i="1" dirty="0"/>
                  <a:t>S’ in the range from 0 to B − 1, she ensures that she gets an </a:t>
                </a:r>
                <a:r>
                  <a:rPr lang="en-US" altLang="zh-CN" dirty="0"/>
                  <a:t>exact equality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               </a:t>
                </a:r>
                <a:r>
                  <a:rPr lang="en-US" altLang="zh-CN" i="1" dirty="0"/>
                  <a:t>    rather than just a congruence.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 r="-444" b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2.1 </a:t>
            </a:r>
            <a:r>
              <a:rPr lang="en-US" altLang="zh-CN" err="1"/>
              <a:t>Merkle</a:t>
            </a:r>
            <a:r>
              <a:rPr lang="en-US" altLang="zh-CN"/>
              <a:t> and Hellman’s public key cryptosystem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3449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2.1 Merkle and Hellman’s public key cryptosystem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2" y="1340768"/>
            <a:ext cx="795337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Example</a:t>
            </a:r>
          </a:p>
          <a:p>
            <a:pPr lvl="1"/>
            <a:r>
              <a:rPr lang="en-US" altLang="zh-CN" i="1" dirty="0"/>
              <a:t>1) </a:t>
            </a:r>
            <a:r>
              <a:rPr lang="en-US" altLang="zh-CN" dirty="0"/>
              <a:t>Alice’s secret </a:t>
            </a:r>
            <a:r>
              <a:rPr lang="en-US" altLang="zh-CN" dirty="0" err="1"/>
              <a:t>superincreasing</a:t>
            </a:r>
            <a:r>
              <a:rPr lang="en-US" altLang="zh-CN" dirty="0"/>
              <a:t> sequence</a:t>
            </a:r>
            <a:r>
              <a:rPr lang="en-US" altLang="zh-CN" i="1" dirty="0"/>
              <a:t>:</a:t>
            </a:r>
            <a:r>
              <a:rPr lang="en-US" altLang="zh-CN" dirty="0"/>
              <a:t> </a:t>
            </a:r>
          </a:p>
          <a:p>
            <a:pPr lvl="1">
              <a:buNone/>
            </a:pPr>
            <a:r>
              <a:rPr lang="en-US" altLang="zh-CN" dirty="0"/>
              <a:t>                 r = (3</a:t>
            </a:r>
            <a:r>
              <a:rPr lang="en-US" altLang="zh-CN" i="1" dirty="0"/>
              <a:t>, 11, 24, 50, 115) , A = 113 , B = 250. </a:t>
            </a:r>
          </a:p>
          <a:p>
            <a:pPr lvl="1">
              <a:buNone/>
            </a:pPr>
            <a:r>
              <a:rPr lang="en-US" altLang="zh-CN" dirty="0"/>
              <a:t>    The disguised sequence </a:t>
            </a:r>
          </a:p>
          <a:p>
            <a:pPr lvl="1" algn="ctr">
              <a:buNone/>
            </a:pPr>
            <a:r>
              <a:rPr lang="en-US" altLang="zh-CN" dirty="0"/>
              <a:t>    </a:t>
            </a:r>
            <a:r>
              <a:rPr lang="da-DK" altLang="zh-CN" dirty="0"/>
              <a:t>M </a:t>
            </a:r>
            <a:r>
              <a:rPr lang="da-DK" altLang="zh-CN" i="1" dirty="0"/>
              <a:t>≡ (113 · 3, 113 · 11, 113 · 24, 113 · 50, 113 · 115) (mod 250)</a:t>
            </a:r>
          </a:p>
          <a:p>
            <a:pPr lvl="1">
              <a:buNone/>
            </a:pPr>
            <a:r>
              <a:rPr lang="en-US" altLang="zh-CN" dirty="0"/>
              <a:t>                       = (89</a:t>
            </a:r>
            <a:r>
              <a:rPr lang="en-US" altLang="zh-CN" i="1" dirty="0"/>
              <a:t>, 243, 212, 150, 245).</a:t>
            </a:r>
          </a:p>
          <a:p>
            <a:pPr lvl="1"/>
            <a:r>
              <a:rPr lang="en-US" altLang="zh-CN" dirty="0"/>
              <a:t>2) Bob wants to send Alice x = (1</a:t>
            </a:r>
            <a:r>
              <a:rPr lang="en-US" altLang="zh-CN" i="1" dirty="0"/>
              <a:t>, 0, 1, 0, 1):</a:t>
            </a:r>
          </a:p>
          <a:p>
            <a:pPr lvl="2"/>
            <a:r>
              <a:rPr lang="en-US" altLang="zh-CN" i="1" dirty="0"/>
              <a:t> </a:t>
            </a:r>
            <a:r>
              <a:rPr lang="en-US" altLang="zh-CN" dirty="0"/>
              <a:t>encrypts</a:t>
            </a:r>
            <a:r>
              <a:rPr lang="en-US" altLang="zh-CN" i="1" dirty="0"/>
              <a:t> </a:t>
            </a:r>
            <a:r>
              <a:rPr lang="en-US" altLang="zh-CN" dirty="0"/>
              <a:t>x by computing</a:t>
            </a:r>
          </a:p>
          <a:p>
            <a:pPr lvl="2">
              <a:buNone/>
            </a:pPr>
            <a:r>
              <a:rPr lang="en-US" altLang="zh-CN" i="1" dirty="0"/>
              <a:t>        S = x ·M = 1· 89 + 0 · 243 + 1 · 212 + 0 · 150 + 1 · 245 = 546.</a:t>
            </a:r>
          </a:p>
          <a:p>
            <a:pPr lvl="1"/>
            <a:r>
              <a:rPr lang="en-US" altLang="zh-CN" i="1" dirty="0"/>
              <a:t>3) </a:t>
            </a:r>
            <a:r>
              <a:rPr lang="en-US" altLang="zh-CN" dirty="0"/>
              <a:t>Alice multiplies </a:t>
            </a:r>
            <a:r>
              <a:rPr lang="en-US" altLang="zh-CN" i="1" dirty="0"/>
              <a:t>S </a:t>
            </a:r>
            <a:r>
              <a:rPr lang="en-US" altLang="zh-CN" dirty="0"/>
              <a:t>by</a:t>
            </a:r>
            <a:r>
              <a:rPr lang="en-US" altLang="zh-CN" i="1" dirty="0"/>
              <a:t> 177, 113</a:t>
            </a:r>
            <a:r>
              <a:rPr lang="en-US" altLang="zh-CN" i="1" baseline="30000" dirty="0"/>
              <a:t>-1</a:t>
            </a:r>
            <a:r>
              <a:rPr lang="en-US" altLang="zh-CN" i="1" dirty="0"/>
              <a:t> modulo 250, to </a:t>
            </a:r>
            <a:r>
              <a:rPr lang="en-US" altLang="zh-CN" dirty="0"/>
              <a:t>obtain</a:t>
            </a:r>
          </a:p>
          <a:p>
            <a:pPr lvl="2">
              <a:buNone/>
            </a:pPr>
            <a:r>
              <a:rPr lang="en-US" altLang="zh-CN" sz="2200" i="1" dirty="0"/>
              <a:t>        S’</a:t>
            </a:r>
            <a:r>
              <a:rPr lang="da-DK" altLang="zh-CN" sz="200" i="1" dirty="0"/>
              <a:t> </a:t>
            </a:r>
            <a:r>
              <a:rPr lang="da-DK" altLang="zh-CN" sz="2200" i="1" dirty="0"/>
              <a:t>≡ 177 · 546 = 142 (mod 250)</a:t>
            </a:r>
          </a:p>
          <a:p>
            <a:pPr lvl="2">
              <a:buNone/>
            </a:pPr>
            <a:r>
              <a:rPr lang="en-US" altLang="zh-CN" sz="2200" dirty="0"/>
              <a:t>       solve </a:t>
            </a:r>
            <a:r>
              <a:rPr lang="en-US" altLang="zh-CN" sz="2200" i="1" dirty="0"/>
              <a:t>S’</a:t>
            </a:r>
            <a:r>
              <a:rPr lang="en-US" altLang="zh-CN" sz="200" i="1" dirty="0"/>
              <a:t> </a:t>
            </a:r>
            <a:r>
              <a:rPr lang="en-US" altLang="zh-CN" sz="2200" i="1" dirty="0"/>
              <a:t>= x · r  for the </a:t>
            </a:r>
            <a:r>
              <a:rPr lang="en-US" altLang="zh-CN" sz="2200" dirty="0" err="1"/>
              <a:t>superincreasing</a:t>
            </a:r>
            <a:r>
              <a:rPr lang="en-US" altLang="zh-CN" sz="2200" dirty="0"/>
              <a:t> sequence </a:t>
            </a:r>
            <a:r>
              <a:rPr lang="en-US" altLang="zh-CN" sz="2200" b="1" i="1" dirty="0"/>
              <a:t>r</a:t>
            </a:r>
            <a:endParaRPr lang="da-DK" altLang="zh-CN" sz="6000" b="1" i="1" dirty="0"/>
          </a:p>
          <a:p>
            <a:pPr lvl="2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2.1 </a:t>
            </a:r>
            <a:r>
              <a:rPr lang="en-US" altLang="zh-CN" err="1"/>
              <a:t>Merkle</a:t>
            </a:r>
            <a:r>
              <a:rPr lang="en-US" altLang="zh-CN"/>
              <a:t> and Hellman’s public key cryptosystem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Subset-sum/Knapsack Cryptosystem</a:t>
            </a:r>
          </a:p>
          <a:p>
            <a:pPr lvl="1"/>
            <a:r>
              <a:rPr lang="en-US" altLang="zh-CN" dirty="0"/>
              <a:t>2</a:t>
            </a:r>
            <a:r>
              <a:rPr lang="en-US" altLang="zh-CN" i="1" baseline="30000" dirty="0"/>
              <a:t>n</a:t>
            </a:r>
            <a:r>
              <a:rPr lang="en-US" altLang="zh-CN" i="1" dirty="0"/>
              <a:t> binary vectors x = (x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 . . . ,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),</a:t>
            </a:r>
          </a:p>
          <a:p>
            <a:pPr lvl="1"/>
            <a:r>
              <a:rPr lang="en-US" altLang="zh-CN" i="1" dirty="0"/>
              <a:t>O(2</a:t>
            </a:r>
            <a:r>
              <a:rPr lang="en-US" altLang="zh-CN" i="1" baseline="30000" dirty="0"/>
              <a:t>n/2</a:t>
            </a:r>
            <a:r>
              <a:rPr lang="en-US" altLang="zh-CN" i="1" dirty="0"/>
              <a:t>) operations required to break by a collision algorithm</a:t>
            </a:r>
          </a:p>
          <a:p>
            <a:pPr lvl="1"/>
            <a:r>
              <a:rPr lang="en-US" altLang="zh-CN" i="1" dirty="0"/>
              <a:t>n&gt;2k to obtain security on the order of </a:t>
            </a:r>
            <a:r>
              <a:rPr lang="en-US" altLang="zh-CN" dirty="0"/>
              <a:t>2</a:t>
            </a:r>
            <a:r>
              <a:rPr lang="en-US" altLang="zh-CN" i="1" baseline="30000" dirty="0"/>
              <a:t>k</a:t>
            </a:r>
          </a:p>
          <a:p>
            <a:pPr lvl="1"/>
            <a:r>
              <a:rPr lang="en-US" altLang="zh-CN" i="1" dirty="0"/>
              <a:t>r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 should be larger than </a:t>
            </a:r>
            <a:r>
              <a:rPr lang="en-US" altLang="zh-CN" dirty="0"/>
              <a:t>2</a:t>
            </a:r>
            <a:r>
              <a:rPr lang="en-US" altLang="zh-CN" i="1" baseline="30000" dirty="0"/>
              <a:t>n </a:t>
            </a:r>
            <a:r>
              <a:rPr lang="en-US" altLang="zh-CN" i="1" dirty="0"/>
              <a:t>and  thus</a:t>
            </a:r>
          </a:p>
          <a:p>
            <a:pPr lvl="1">
              <a:buNone/>
            </a:pPr>
            <a:r>
              <a:rPr lang="nn-NO" altLang="zh-CN" i="1" dirty="0"/>
              <a:t>           r</a:t>
            </a:r>
            <a:r>
              <a:rPr lang="nn-NO" altLang="zh-CN" i="1" baseline="-25000" dirty="0"/>
              <a:t>n</a:t>
            </a:r>
            <a:r>
              <a:rPr lang="nn-NO" altLang="zh-CN" i="1" dirty="0"/>
              <a:t> &gt; 2r</a:t>
            </a:r>
            <a:r>
              <a:rPr lang="nn-NO" altLang="zh-CN" i="1" baseline="-25000" dirty="0"/>
              <a:t>n−1 </a:t>
            </a:r>
            <a:r>
              <a:rPr lang="nn-NO" altLang="zh-CN" i="1" dirty="0"/>
              <a:t>&gt; 4r</a:t>
            </a:r>
            <a:r>
              <a:rPr lang="nn-NO" altLang="zh-CN" i="1" baseline="-25000" dirty="0"/>
              <a:t>n−2 </a:t>
            </a:r>
            <a:r>
              <a:rPr lang="nn-NO" altLang="zh-CN" i="1" dirty="0"/>
              <a:t>&gt; · · · &gt; 2</a:t>
            </a:r>
            <a:r>
              <a:rPr lang="nn-NO" altLang="zh-CN" i="1" baseline="30000" dirty="0"/>
              <a:t>n</a:t>
            </a:r>
            <a:r>
              <a:rPr lang="nn-NO" altLang="zh-CN" i="1" dirty="0"/>
              <a:t>r</a:t>
            </a:r>
            <a:r>
              <a:rPr lang="nn-NO" altLang="zh-CN" i="1" baseline="-25000" dirty="0"/>
              <a:t>1 </a:t>
            </a:r>
            <a:r>
              <a:rPr lang="nn-NO" altLang="zh-CN" i="1" dirty="0"/>
              <a:t>&gt; 2</a:t>
            </a:r>
            <a:r>
              <a:rPr lang="nn-NO" altLang="zh-CN" i="1" baseline="30000" dirty="0"/>
              <a:t>2n</a:t>
            </a:r>
            <a:r>
              <a:rPr lang="nn-NO" altLang="zh-CN" i="1" dirty="0"/>
              <a:t>.</a:t>
            </a:r>
          </a:p>
          <a:p>
            <a:pPr lvl="1">
              <a:buNone/>
            </a:pPr>
            <a:r>
              <a:rPr lang="en-US" altLang="zh-CN" i="1" dirty="0"/>
              <a:t>          B &gt; 2</a:t>
            </a:r>
            <a:r>
              <a:rPr lang="nn-NO" altLang="zh-CN" i="1" dirty="0"/>
              <a:t> r</a:t>
            </a:r>
            <a:r>
              <a:rPr lang="nn-NO" altLang="zh-CN" i="1" baseline="-25000" dirty="0"/>
              <a:t>n</a:t>
            </a:r>
            <a:r>
              <a:rPr lang="en-US" altLang="zh-CN" i="1" dirty="0"/>
              <a:t> = 2</a:t>
            </a:r>
            <a:r>
              <a:rPr lang="en-US" altLang="zh-CN" i="1" baseline="30000" dirty="0"/>
              <a:t>2n+1</a:t>
            </a:r>
            <a:r>
              <a:rPr lang="en-US" altLang="zh-CN" i="1" dirty="0"/>
              <a:t>,  M</a:t>
            </a:r>
            <a:r>
              <a:rPr lang="en-US" altLang="zh-CN" i="1" baseline="-25000" dirty="0"/>
              <a:t>i</a:t>
            </a:r>
            <a:r>
              <a:rPr lang="en-US" altLang="zh-CN" i="1" dirty="0"/>
              <a:t> = O(2</a:t>
            </a:r>
            <a:r>
              <a:rPr lang="en-US" altLang="zh-CN" i="1" baseline="30000" dirty="0"/>
              <a:t>2n</a:t>
            </a:r>
            <a:r>
              <a:rPr lang="en-US" altLang="zh-CN" i="1" dirty="0"/>
              <a:t>) </a:t>
            </a:r>
            <a:r>
              <a:rPr lang="en-US" altLang="zh-CN" dirty="0"/>
              <a:t> </a:t>
            </a:r>
          </a:p>
          <a:p>
            <a:pPr lvl="1">
              <a:buNone/>
            </a:pPr>
            <a:r>
              <a:rPr lang="en-US" altLang="zh-CN" dirty="0"/>
              <a:t>         </a:t>
            </a:r>
            <a:r>
              <a:rPr lang="en-US" altLang="zh-CN" sz="2000" i="1" dirty="0"/>
              <a:t>The public key: M = (M</a:t>
            </a:r>
            <a:r>
              <a:rPr lang="en-US" altLang="zh-CN" sz="1800" b="1" i="1" baseline="-25000" dirty="0"/>
              <a:t>1</a:t>
            </a:r>
            <a:r>
              <a:rPr lang="en-US" altLang="zh-CN" sz="2000" i="1" dirty="0"/>
              <a:t>,M</a:t>
            </a:r>
            <a:r>
              <a:rPr lang="en-US" altLang="zh-CN" sz="1800" b="1" i="1" baseline="-25000" dirty="0"/>
              <a:t>2</a:t>
            </a:r>
            <a:r>
              <a:rPr lang="en-US" altLang="zh-CN" sz="2000" i="1" dirty="0"/>
              <a:t>, . . . , M</a:t>
            </a:r>
            <a:r>
              <a:rPr lang="en-US" altLang="zh-CN" sz="1800" b="1" i="1" baseline="-25000" dirty="0"/>
              <a:t>n</a:t>
            </a:r>
            <a:r>
              <a:rPr lang="en-US" altLang="zh-CN" sz="2000" i="1" dirty="0"/>
              <a:t>),|M|=n*2n=2n</a:t>
            </a:r>
            <a:r>
              <a:rPr lang="en-US" altLang="zh-CN" i="1" baseline="30000" dirty="0"/>
              <a:t>2 </a:t>
            </a:r>
            <a:r>
              <a:rPr lang="en-US" altLang="zh-CN" dirty="0"/>
              <a:t> bits</a:t>
            </a:r>
          </a:p>
          <a:p>
            <a:pPr lvl="1">
              <a:buNone/>
            </a:pPr>
            <a:r>
              <a:rPr lang="en-US" altLang="zh-CN" dirty="0">
                <a:solidFill>
                  <a:srgbClr val="FF0000"/>
                </a:solidFill>
              </a:rPr>
              <a:t>         Ciphertext: </a:t>
            </a:r>
            <a:r>
              <a:rPr lang="en-US" altLang="zh-CN" i="1" dirty="0">
                <a:solidFill>
                  <a:srgbClr val="FF0000"/>
                </a:solidFill>
              </a:rPr>
              <a:t>S = O(2</a:t>
            </a:r>
            <a:r>
              <a:rPr lang="en-US" altLang="zh-CN" i="1" baseline="30000" dirty="0">
                <a:solidFill>
                  <a:srgbClr val="FF0000"/>
                </a:solidFill>
              </a:rPr>
              <a:t>2n</a:t>
            </a:r>
            <a:r>
              <a:rPr lang="en-US" altLang="zh-CN" i="1" dirty="0">
                <a:solidFill>
                  <a:srgbClr val="FF0000"/>
                </a:solidFill>
              </a:rPr>
              <a:t>), |S|=2n  bits</a:t>
            </a:r>
            <a:r>
              <a:rPr lang="en-US" altLang="zh-CN" sz="2400" i="1" dirty="0"/>
              <a:t>     </a:t>
            </a:r>
            <a:endParaRPr lang="nn-NO" altLang="zh-CN" i="1" baseline="30000" dirty="0"/>
          </a:p>
          <a:p>
            <a:pPr lvl="1">
              <a:buNone/>
            </a:pPr>
            <a:r>
              <a:rPr lang="en-US" altLang="zh-CN" dirty="0">
                <a:solidFill>
                  <a:srgbClr val="FF0000"/>
                </a:solidFill>
              </a:rPr>
              <a:t>         Plaintext: |x|=n  bits. </a:t>
            </a:r>
          </a:p>
          <a:p>
            <a:pPr lvl="1">
              <a:buNone/>
            </a:pPr>
            <a:r>
              <a:rPr lang="en-US" altLang="zh-CN" dirty="0">
                <a:solidFill>
                  <a:srgbClr val="FF0000"/>
                </a:solidFill>
              </a:rPr>
              <a:t>         Message expansion ratio:  2:1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2.3 Size of Parameters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174E28F-1550-3CBF-9D21-94C223F22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125525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Example</a:t>
            </a:r>
          </a:p>
          <a:p>
            <a:pPr lvl="1"/>
            <a:r>
              <a:rPr lang="en-US" altLang="zh-CN"/>
              <a:t>If </a:t>
            </a:r>
            <a:r>
              <a:rPr lang="en-US" altLang="zh-CN" i="1"/>
              <a:t>n = 160 bits, then public key size: 2n</a:t>
            </a:r>
            <a:r>
              <a:rPr lang="en-US" altLang="zh-CN" i="1" baseline="30000"/>
              <a:t>2</a:t>
            </a:r>
            <a:r>
              <a:rPr lang="en-US" altLang="zh-CN" i="1"/>
              <a:t>=51200 bits  </a:t>
            </a:r>
          </a:p>
          <a:p>
            <a:pPr lvl="1"/>
            <a:r>
              <a:rPr lang="en-US" altLang="zh-CN" i="1"/>
              <a:t>RSA or </a:t>
            </a:r>
            <a:r>
              <a:rPr lang="en-US" altLang="zh-CN" i="1" err="1"/>
              <a:t>Diffie</a:t>
            </a:r>
            <a:r>
              <a:rPr lang="en-US" altLang="zh-CN" i="1"/>
              <a:t>-Hellman of  the same order of security 2</a:t>
            </a:r>
            <a:r>
              <a:rPr lang="en-US" altLang="zh-CN" i="1" baseline="30000"/>
              <a:t>80</a:t>
            </a:r>
          </a:p>
          <a:p>
            <a:pPr lvl="1">
              <a:buNone/>
            </a:pPr>
            <a:r>
              <a:rPr lang="en-US" altLang="zh-CN" i="1"/>
              <a:t>     requires  1000 bits,  much shorter than 2n</a:t>
            </a:r>
            <a:r>
              <a:rPr lang="en-US" altLang="zh-CN" i="1" baseline="30000"/>
              <a:t>2</a:t>
            </a:r>
            <a:r>
              <a:rPr lang="en-US" altLang="zh-CN" i="1"/>
              <a:t>=51200 bits </a:t>
            </a:r>
          </a:p>
          <a:p>
            <a:pPr lvl="1"/>
            <a:r>
              <a:rPr lang="en-US" altLang="zh-CN"/>
              <a:t> but knapsack system has tremendous speed</a:t>
            </a:r>
          </a:p>
          <a:p>
            <a:pPr lvl="1"/>
            <a:r>
              <a:rPr lang="en-US" altLang="zh-CN" sz="2400"/>
              <a:t>Knapsack based cryptosystems have a fundamental weakness due to LLL lattice reduction paper:</a:t>
            </a:r>
            <a:endParaRPr lang="en-US" altLang="zh-CN"/>
          </a:p>
          <a:p>
            <a:pPr lvl="1">
              <a:buNone/>
            </a:pPr>
            <a:r>
              <a:rPr lang="en-US" altLang="zh-CN" i="1"/>
              <a:t>   n&lt;300 is not secure,  </a:t>
            </a:r>
          </a:p>
          <a:p>
            <a:pPr lvl="1"/>
            <a:r>
              <a:rPr lang="en-US" altLang="zh-CN"/>
              <a:t>  the private/public key length: 2n</a:t>
            </a:r>
            <a:r>
              <a:rPr lang="en-US" altLang="zh-CN" baseline="30000"/>
              <a:t>2</a:t>
            </a:r>
            <a:r>
              <a:rPr lang="en-US" altLang="zh-CN"/>
              <a:t>=180000 bits =176Kb. </a:t>
            </a:r>
          </a:p>
          <a:p>
            <a:pPr lvl="1">
              <a:buNone/>
            </a:pPr>
            <a:r>
              <a:rPr lang="en-US" altLang="zh-CN" i="1"/>
              <a:t>     (Too large to be impractical.)</a:t>
            </a:r>
          </a:p>
          <a:p>
            <a:pPr lvl="1">
              <a:buNone/>
            </a:pPr>
            <a:endParaRPr lang="zh-CN" altLang="en-US" i="1" baseline="300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2.3 Size of Parameters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/>
              <a:t>to write </a:t>
            </a:r>
            <a:r>
              <a:rPr lang="en-US" altLang="zh-CN" sz="2400" i="1"/>
              <a:t>S as a subset-sum from the </a:t>
            </a:r>
            <a:r>
              <a:rPr lang="en-US" altLang="zh-CN" sz="2400"/>
              <a:t>set M = (</a:t>
            </a:r>
            <a:r>
              <a:rPr lang="en-US" altLang="zh-CN" sz="2400" i="1"/>
              <a:t>m</a:t>
            </a:r>
            <a:r>
              <a:rPr lang="en-US" altLang="zh-CN" sz="2400" i="1" baseline="-25000"/>
              <a:t>1</a:t>
            </a:r>
            <a:r>
              <a:rPr lang="en-US" altLang="zh-CN" sz="2400" i="1"/>
              <a:t>, . . . , </a:t>
            </a:r>
            <a:r>
              <a:rPr lang="en-US" altLang="zh-CN" sz="2400" i="1" err="1"/>
              <a:t>m</a:t>
            </a:r>
            <a:r>
              <a:rPr lang="en-US" altLang="zh-CN" sz="2400" i="1" baseline="-25000" err="1"/>
              <a:t>n</a:t>
            </a:r>
            <a:r>
              <a:rPr lang="en-US" altLang="zh-CN" sz="2400" i="1"/>
              <a:t>)</a:t>
            </a:r>
          </a:p>
          <a:p>
            <a:r>
              <a:rPr lang="en-US" altLang="zh-CN" sz="2400" i="1"/>
              <a:t>1) form the matrix </a:t>
            </a:r>
          </a:p>
          <a:p>
            <a:endParaRPr lang="en-US" altLang="zh-CN" sz="2400" i="1"/>
          </a:p>
          <a:p>
            <a:endParaRPr lang="en-US" altLang="zh-CN" sz="2400" i="1"/>
          </a:p>
          <a:p>
            <a:endParaRPr lang="en-US" altLang="zh-CN" sz="2400" i="1"/>
          </a:p>
          <a:p>
            <a:endParaRPr lang="en-US" altLang="zh-CN" sz="2400" i="1"/>
          </a:p>
          <a:p>
            <a:r>
              <a:rPr lang="en-US" altLang="zh-CN" sz="2400"/>
              <a:t>2) label vectors as </a:t>
            </a:r>
            <a:endParaRPr lang="zh-CN" altLang="en-US" sz="2400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2.4 Reformulate subset-sum using  </a:t>
            </a:r>
            <a:br>
              <a:rPr lang="en-US" altLang="zh-CN"/>
            </a:br>
            <a:r>
              <a:rPr lang="en-US" altLang="zh-CN"/>
              <a:t>       vectors </a:t>
            </a:r>
            <a:endParaRPr lang="zh-CN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193" y="2276874"/>
            <a:ext cx="44672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99267"/>
            <a:ext cx="3024336" cy="18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1330"/>
                <a:ext cx="8568952" cy="4525963"/>
              </a:xfrm>
            </p:spPr>
            <p:txBody>
              <a:bodyPr/>
              <a:lstStyle/>
              <a:p>
                <a:r>
                  <a:rPr lang="en-US" altLang="zh-CN" dirty="0"/>
                  <a:t>Consider the set of all integer linear combination</a:t>
                </a:r>
              </a:p>
              <a:p>
                <a:pPr lvl="1"/>
                <a:r>
                  <a:rPr lang="en-US" altLang="zh-CN" sz="2000" i="1" dirty="0"/>
                  <a:t>L = {a</a:t>
                </a:r>
                <a:r>
                  <a:rPr lang="en-US" altLang="zh-CN" sz="2000" i="1" baseline="-25000" dirty="0"/>
                  <a:t>1</a:t>
                </a:r>
                <a:r>
                  <a:rPr lang="en-US" altLang="zh-CN" sz="2000" i="1" dirty="0"/>
                  <a:t>v</a:t>
                </a:r>
                <a:r>
                  <a:rPr lang="en-US" altLang="zh-CN" sz="2000" i="1" baseline="-25000" dirty="0"/>
                  <a:t>1</a:t>
                </a:r>
                <a:r>
                  <a:rPr lang="en-US" altLang="zh-CN" sz="2000" i="1" dirty="0"/>
                  <a:t> + a</a:t>
                </a:r>
                <a:r>
                  <a:rPr lang="en-US" altLang="zh-CN" sz="2000" i="1" baseline="-25000" dirty="0"/>
                  <a:t>2</a:t>
                </a:r>
                <a:r>
                  <a:rPr lang="en-US" altLang="zh-CN" sz="2000" i="1" dirty="0"/>
                  <a:t>v</a:t>
                </a:r>
                <a:r>
                  <a:rPr lang="en-US" altLang="zh-CN" sz="2000" i="1" baseline="-25000" dirty="0"/>
                  <a:t>2</a:t>
                </a:r>
                <a:r>
                  <a:rPr lang="en-US" altLang="zh-CN" sz="2000" i="1" dirty="0"/>
                  <a:t> + · · · + </a:t>
                </a:r>
                <a:r>
                  <a:rPr lang="en-US" altLang="zh-CN" sz="2000" i="1" dirty="0" err="1"/>
                  <a:t>a</a:t>
                </a:r>
                <a:r>
                  <a:rPr lang="en-US" altLang="zh-CN" sz="2000" i="1" baseline="-25000" dirty="0" err="1"/>
                  <a:t>n</a:t>
                </a:r>
                <a:r>
                  <a:rPr lang="en-US" altLang="zh-CN" sz="2000" i="1" dirty="0" err="1"/>
                  <a:t>v</a:t>
                </a:r>
                <a:r>
                  <a:rPr lang="en-US" altLang="zh-CN" sz="2000" i="1" baseline="-25000" dirty="0" err="1"/>
                  <a:t>n</a:t>
                </a:r>
                <a:r>
                  <a:rPr lang="en-US" altLang="zh-CN" sz="2000" i="1" dirty="0"/>
                  <a:t> + a</a:t>
                </a:r>
                <a:r>
                  <a:rPr lang="en-US" altLang="zh-CN" sz="2000" i="1" baseline="-25000" dirty="0"/>
                  <a:t>n+1</a:t>
                </a:r>
                <a:r>
                  <a:rPr lang="en-US" altLang="zh-CN" sz="2000" i="1" dirty="0"/>
                  <a:t>v</a:t>
                </a:r>
                <a:r>
                  <a:rPr lang="en-US" altLang="zh-CN" sz="2000" i="1" baseline="-25000" dirty="0"/>
                  <a:t>n+1</a:t>
                </a:r>
                <a:r>
                  <a:rPr lang="en-US" altLang="zh-CN" sz="2000" i="1" dirty="0"/>
                  <a:t> : a</a:t>
                </a:r>
                <a:r>
                  <a:rPr lang="en-US" altLang="zh-CN" sz="2000" i="1" baseline="-25000" dirty="0"/>
                  <a:t>1</a:t>
                </a:r>
                <a:r>
                  <a:rPr lang="en-US" altLang="zh-CN" sz="2000" i="1" dirty="0"/>
                  <a:t>, a</a:t>
                </a:r>
                <a:r>
                  <a:rPr lang="en-US" altLang="zh-CN" sz="2000" i="1" baseline="-25000" dirty="0"/>
                  <a:t>2</a:t>
                </a:r>
                <a:r>
                  <a:rPr lang="en-US" altLang="zh-CN" sz="2000" i="1" dirty="0"/>
                  <a:t>, . . . , a</a:t>
                </a:r>
                <a:r>
                  <a:rPr lang="en-US" altLang="zh-CN" sz="2000" i="1" baseline="-25000" dirty="0"/>
                  <a:t>n+1 </a:t>
                </a:r>
                <a:r>
                  <a:rPr lang="en-US" altLang="zh-CN" sz="2000" i="1" dirty="0"/>
                  <a:t>∈ Z}.    (Lattice)</a:t>
                </a:r>
              </a:p>
              <a:p>
                <a:pPr lvl="1"/>
                <a:r>
                  <a:rPr lang="en-US" altLang="zh-CN" sz="2000" i="1" dirty="0"/>
                  <a:t>For a solution  </a:t>
                </a:r>
                <a:r>
                  <a:rPr lang="en-US" altLang="zh-CN" sz="2000" b="1" dirty="0"/>
                  <a:t>x = (</a:t>
                </a:r>
                <a:r>
                  <a:rPr lang="en-US" altLang="zh-CN" sz="2000" b="1" i="1" dirty="0"/>
                  <a:t>x</a:t>
                </a:r>
                <a:r>
                  <a:rPr lang="en-US" altLang="zh-CN" sz="2000" b="1" i="1" baseline="-25000" dirty="0"/>
                  <a:t>1</a:t>
                </a:r>
                <a:r>
                  <a:rPr lang="en-US" altLang="zh-CN" sz="2000" b="1" i="1" dirty="0"/>
                  <a:t>, . . . , </a:t>
                </a:r>
                <a:r>
                  <a:rPr lang="en-US" altLang="zh-CN" sz="2000" b="1" i="1" dirty="0" err="1"/>
                  <a:t>x</a:t>
                </a:r>
                <a:r>
                  <a:rPr lang="en-US" altLang="zh-CN" sz="2000" b="1" i="1" baseline="-25000" dirty="0" err="1"/>
                  <a:t>n</a:t>
                </a:r>
                <a:r>
                  <a:rPr lang="en-US" altLang="zh-CN" sz="2000" b="1" i="1" dirty="0"/>
                  <a:t>) to the subset sum problem, t</a:t>
                </a:r>
                <a:r>
                  <a:rPr lang="en-US" altLang="zh-CN" sz="2000" i="1" dirty="0"/>
                  <a:t> ∈L:</a:t>
                </a:r>
              </a:p>
              <a:p>
                <a:pPr lvl="1"/>
                <a:r>
                  <a:rPr lang="en-US" altLang="zh-CN" sz="2400" i="1" dirty="0"/>
                  <a:t>t </a:t>
                </a:r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i="1" dirty="0"/>
                  <a:t> − v</a:t>
                </a:r>
                <a:r>
                  <a:rPr lang="en-US" altLang="zh-CN" sz="2000" i="1" baseline="-25000" dirty="0"/>
                  <a:t>n+1 </a:t>
                </a:r>
                <a:r>
                  <a:rPr lang="en-US" altLang="zh-CN" sz="2400" i="1" dirty="0"/>
                  <a:t>= (2x</a:t>
                </a:r>
                <a:r>
                  <a:rPr lang="en-US" altLang="zh-CN" sz="2000" i="1" baseline="-25000" dirty="0"/>
                  <a:t>1 </a:t>
                </a:r>
                <a:r>
                  <a:rPr lang="en-US" altLang="zh-CN" sz="2400" i="1" dirty="0"/>
                  <a:t>− 1, 2x</a:t>
                </a:r>
                <a:r>
                  <a:rPr lang="en-US" altLang="zh-CN" sz="2000" i="1" baseline="-25000" dirty="0"/>
                  <a:t>2 </a:t>
                </a:r>
                <a:r>
                  <a:rPr lang="en-US" altLang="zh-CN" sz="2400" i="1" dirty="0"/>
                  <a:t>− 1, . . . , 2x</a:t>
                </a:r>
                <a:r>
                  <a:rPr lang="en-US" altLang="zh-CN" sz="2000" i="1" baseline="-25000" dirty="0"/>
                  <a:t>n</a:t>
                </a:r>
                <a:r>
                  <a:rPr lang="en-US" altLang="zh-CN" sz="400" i="1" dirty="0"/>
                  <a:t> </a:t>
                </a:r>
                <a:r>
                  <a:rPr lang="en-US" altLang="zh-CN" sz="2400" i="1" dirty="0"/>
                  <a:t>− 1, 0),</a:t>
                </a:r>
              </a:p>
              <a:p>
                <a:pPr lvl="1"/>
                <a:r>
                  <a:rPr lang="en-US" altLang="zh-CN" sz="2000" i="1" dirty="0"/>
                  <a:t>Due to : S = x</a:t>
                </a:r>
                <a:r>
                  <a:rPr lang="en-US" altLang="zh-CN" sz="2000" i="1" baseline="-25000" dirty="0"/>
                  <a:t>1</a:t>
                </a:r>
                <a:r>
                  <a:rPr lang="en-US" altLang="zh-CN" sz="2000" i="1" dirty="0"/>
                  <a:t>m</a:t>
                </a:r>
                <a:r>
                  <a:rPr lang="en-US" altLang="zh-CN" sz="2000" i="1" baseline="-25000" dirty="0"/>
                  <a:t>1</a:t>
                </a:r>
                <a:r>
                  <a:rPr lang="en-US" altLang="zh-CN" sz="2000" i="1" dirty="0"/>
                  <a:t> + · · · + </a:t>
                </a:r>
                <a:r>
                  <a:rPr lang="en-US" altLang="zh-CN" sz="2000" i="1" dirty="0" err="1"/>
                  <a:t>x</a:t>
                </a:r>
                <a:r>
                  <a:rPr lang="en-US" altLang="zh-CN" sz="2000" i="1" baseline="-25000" dirty="0" err="1"/>
                  <a:t>n</a:t>
                </a:r>
                <a:r>
                  <a:rPr lang="en-US" altLang="zh-CN" sz="2000" i="1" dirty="0" err="1"/>
                  <a:t>m</a:t>
                </a:r>
                <a:r>
                  <a:rPr lang="en-US" altLang="zh-CN" sz="2000" i="1" baseline="-25000" dirty="0" err="1"/>
                  <a:t>n</a:t>
                </a:r>
                <a:endParaRPr lang="en-US" altLang="zh-CN" sz="2000" i="1" baseline="-25000" dirty="0"/>
              </a:p>
              <a:p>
                <a:pPr lvl="1"/>
                <a:r>
                  <a:rPr lang="en-US" altLang="zh-CN" sz="2000" i="1" dirty="0"/>
                  <a:t>Note : S=O(2</a:t>
                </a:r>
                <a:r>
                  <a:rPr lang="en-US" altLang="zh-CN" sz="2000" i="1" baseline="30000" dirty="0"/>
                  <a:t>2n</a:t>
                </a:r>
                <a:r>
                  <a:rPr lang="en-US" altLang="zh-CN" sz="2000" i="1" dirty="0"/>
                  <a:t>), m</a:t>
                </a:r>
                <a:r>
                  <a:rPr lang="en-US" altLang="zh-CN" sz="2000" i="1" baseline="-25000" dirty="0"/>
                  <a:t>i</a:t>
                </a:r>
                <a:r>
                  <a:rPr lang="en-US" altLang="zh-CN" sz="2000" i="1" dirty="0"/>
                  <a:t>=O(2</a:t>
                </a:r>
                <a:r>
                  <a:rPr lang="en-US" altLang="zh-CN" sz="2000" i="1" baseline="30000" dirty="0"/>
                  <a:t>2n</a:t>
                </a:r>
                <a:r>
                  <a:rPr lang="en-US" altLang="zh-CN" sz="2000" i="1" dirty="0"/>
                  <a:t>), ||m</a:t>
                </a:r>
                <a:r>
                  <a:rPr lang="en-US" altLang="zh-CN" sz="2000" i="1" baseline="-25000" dirty="0"/>
                  <a:t>i</a:t>
                </a:r>
                <a:r>
                  <a:rPr lang="en-US" altLang="zh-CN" sz="2000" i="1" dirty="0"/>
                  <a:t>||=O(2</a:t>
                </a:r>
                <a:r>
                  <a:rPr lang="en-US" altLang="zh-CN" sz="2000" i="1" baseline="30000" dirty="0"/>
                  <a:t>2n</a:t>
                </a:r>
                <a:r>
                  <a:rPr lang="en-US" altLang="zh-CN" sz="2000" i="1" dirty="0"/>
                  <a:t>), </a:t>
                </a:r>
              </a:p>
              <a:p>
                <a:pPr lvl="1">
                  <a:buNone/>
                </a:pPr>
                <a:r>
                  <a:rPr lang="en-US" altLang="zh-CN" sz="2000" i="1" dirty="0"/>
                  <a:t>               but ||t||=n</a:t>
                </a:r>
                <a:r>
                  <a:rPr lang="en-US" altLang="zh-CN" sz="2000" i="1" baseline="30000" dirty="0"/>
                  <a:t>1/2 </a:t>
                </a:r>
                <a:r>
                  <a:rPr lang="en-US" altLang="zh-CN" sz="2400" i="1" dirty="0">
                    <a:solidFill>
                      <a:srgbClr val="FF0000"/>
                    </a:solidFill>
                  </a:rPr>
                  <a:t>short vector</a:t>
                </a:r>
                <a:r>
                  <a:rPr lang="en-US" altLang="zh-CN" sz="2000" i="1" dirty="0"/>
                  <a:t>.    </a:t>
                </a:r>
                <a:r>
                  <a:rPr lang="en-US" altLang="zh-CN" sz="2000" i="1" dirty="0">
                    <a:sym typeface="Wingdings" pitchFamily="2" charset="2"/>
                  </a:rPr>
                  <a:t>LLL lattice reduction algorithm</a:t>
                </a:r>
                <a:endParaRPr lang="zh-CN" altLang="en-US" sz="2000" i="1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1330"/>
                <a:ext cx="8568952" cy="4525963"/>
              </a:xfrm>
              <a:blipFill>
                <a:blip r:embed="rId2"/>
                <a:stretch>
                  <a:fillRect t="-1348" r="-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2.4 Reformulate subset sum</a:t>
            </a:r>
            <a:br>
              <a:rPr lang="en-US" altLang="zh-CN"/>
            </a:br>
            <a:r>
              <a:rPr lang="en-US" altLang="zh-CN"/>
              <a:t>       –short  vector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17638"/>
            <a:ext cx="8291264" cy="4525963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Vector  Space in </a:t>
            </a:r>
            <a:r>
              <a:rPr lang="en-US" altLang="zh-CN" i="1" dirty="0"/>
              <a:t>R</a:t>
            </a:r>
            <a:r>
              <a:rPr lang="en-US" altLang="zh-CN" i="1" baseline="30000" dirty="0"/>
              <a:t>m</a:t>
            </a:r>
          </a:p>
          <a:p>
            <a:pPr lvl="1"/>
            <a:r>
              <a:rPr lang="en-US" altLang="zh-CN" dirty="0"/>
              <a:t>A </a:t>
            </a:r>
            <a:r>
              <a:rPr lang="en-US" altLang="zh-CN" i="1" dirty="0"/>
              <a:t>vector space V is a subset of R</a:t>
            </a:r>
            <a:r>
              <a:rPr lang="en-US" altLang="zh-CN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i="1" dirty="0"/>
              <a:t> with the property that</a:t>
            </a:r>
          </a:p>
          <a:p>
            <a:pPr lvl="1">
              <a:buNone/>
            </a:pPr>
            <a:r>
              <a:rPr lang="en-US" altLang="zh-CN" i="1" dirty="0"/>
              <a:t>           α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v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 + α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v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 ∈ V   for all  v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 v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 ∈ V  and all α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 α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 ∈ R.</a:t>
            </a:r>
          </a:p>
          <a:p>
            <a:pPr lvl="1"/>
            <a:r>
              <a:rPr lang="en-US" altLang="zh-CN" dirty="0"/>
              <a:t>Equivalently, a vector space is a subset of </a:t>
            </a:r>
            <a:r>
              <a:rPr lang="en-US" altLang="zh-CN" b="1" i="1" dirty="0"/>
              <a:t>R</a:t>
            </a:r>
            <a:r>
              <a:rPr lang="en-US" altLang="zh-CN" sz="27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i="1" dirty="0"/>
              <a:t> that is closed under addition </a:t>
            </a:r>
            <a:r>
              <a:rPr lang="en-US" altLang="zh-CN" dirty="0"/>
              <a:t>and under scalar multiplication by elements of R.</a:t>
            </a:r>
          </a:p>
          <a:p>
            <a:r>
              <a:rPr lang="en-US" altLang="zh-CN" dirty="0"/>
              <a:t>Linear Combinations</a:t>
            </a:r>
          </a:p>
          <a:p>
            <a:pPr lvl="1"/>
            <a:r>
              <a:rPr lang="en-US" altLang="zh-CN" sz="2400" dirty="0"/>
              <a:t>Let v</a:t>
            </a:r>
            <a:r>
              <a:rPr lang="en-US" altLang="zh-CN" i="1" baseline="-25000" dirty="0"/>
              <a:t>1</a:t>
            </a:r>
            <a:r>
              <a:rPr lang="en-US" altLang="zh-CN" sz="2400" i="1" dirty="0"/>
              <a:t>, v</a:t>
            </a:r>
            <a:r>
              <a:rPr lang="en-US" altLang="zh-CN" i="1" baseline="-25000" dirty="0"/>
              <a:t>2</a:t>
            </a:r>
            <a:r>
              <a:rPr lang="en-US" altLang="zh-CN" sz="2400" i="1" dirty="0"/>
              <a:t>, . . . , </a:t>
            </a:r>
            <a:r>
              <a:rPr lang="en-US" altLang="zh-CN" sz="2400" i="1" dirty="0" err="1"/>
              <a:t>v</a:t>
            </a:r>
            <a:r>
              <a:rPr lang="en-US" altLang="zh-CN" i="1" baseline="-25000" dirty="0" err="1"/>
              <a:t>k</a:t>
            </a:r>
            <a:r>
              <a:rPr lang="en-US" altLang="zh-CN" i="1" baseline="-25000" dirty="0"/>
              <a:t> </a:t>
            </a:r>
            <a:r>
              <a:rPr lang="en-US" altLang="zh-CN" sz="2400" i="1" dirty="0"/>
              <a:t>∈ V. A linear combination of </a:t>
            </a:r>
            <a:r>
              <a:rPr lang="en-US" altLang="zh-CN" sz="2400" dirty="0"/>
              <a:t>v</a:t>
            </a:r>
            <a:r>
              <a:rPr lang="en-US" altLang="zh-CN" i="1" baseline="-25000" dirty="0"/>
              <a:t>1</a:t>
            </a:r>
            <a:r>
              <a:rPr lang="en-US" altLang="zh-CN" sz="2400" i="1" dirty="0"/>
              <a:t>, v</a:t>
            </a:r>
            <a:r>
              <a:rPr lang="en-US" altLang="zh-CN" i="1" baseline="-25000" dirty="0"/>
              <a:t>2</a:t>
            </a:r>
            <a:r>
              <a:rPr lang="en-US" altLang="zh-CN" sz="2400" i="1" dirty="0"/>
              <a:t>, . . . , </a:t>
            </a:r>
            <a:r>
              <a:rPr lang="en-US" altLang="zh-CN" sz="2400" i="1" dirty="0" err="1"/>
              <a:t>v</a:t>
            </a:r>
            <a:r>
              <a:rPr lang="en-US" altLang="zh-CN" i="1" baseline="-25000" dirty="0" err="1"/>
              <a:t>k</a:t>
            </a:r>
            <a:r>
              <a:rPr lang="en-US" altLang="zh-CN" i="1" baseline="-25000" dirty="0"/>
              <a:t> </a:t>
            </a:r>
            <a:r>
              <a:rPr lang="en-US" altLang="zh-CN" sz="2400" i="1" dirty="0"/>
              <a:t>∈ V is any vector of the form</a:t>
            </a:r>
          </a:p>
          <a:p>
            <a:pPr lvl="1">
              <a:buNone/>
            </a:pPr>
            <a:r>
              <a:rPr lang="en-US" altLang="zh-CN" sz="2400" dirty="0"/>
              <a:t>              w = </a:t>
            </a:r>
            <a:r>
              <a:rPr lang="el-GR" altLang="zh-CN" sz="2400" i="1" dirty="0"/>
              <a:t>α</a:t>
            </a:r>
            <a:r>
              <a:rPr lang="el-GR" altLang="zh-CN" i="1" baseline="-25000" dirty="0"/>
              <a:t>1</a:t>
            </a:r>
            <a:r>
              <a:rPr lang="en-US" altLang="zh-CN" sz="2400" i="1" dirty="0"/>
              <a:t>v</a:t>
            </a:r>
            <a:r>
              <a:rPr lang="en-US" altLang="zh-CN" i="1" baseline="-25000" dirty="0"/>
              <a:t>1 </a:t>
            </a:r>
            <a:r>
              <a:rPr lang="en-US" altLang="zh-CN" sz="2400" i="1" dirty="0"/>
              <a:t>+ </a:t>
            </a:r>
            <a:r>
              <a:rPr lang="el-GR" altLang="zh-CN" sz="2400" i="1" dirty="0"/>
              <a:t>α</a:t>
            </a:r>
            <a:r>
              <a:rPr lang="el-GR" altLang="zh-CN" i="1" baseline="-25000" dirty="0"/>
              <a:t>2</a:t>
            </a:r>
            <a:r>
              <a:rPr lang="en-US" altLang="zh-CN" sz="2400" i="1" dirty="0"/>
              <a:t>v</a:t>
            </a:r>
            <a:r>
              <a:rPr lang="en-US" altLang="zh-CN" i="1" baseline="-25000" dirty="0"/>
              <a:t>2</a:t>
            </a:r>
            <a:r>
              <a:rPr lang="en-US" altLang="zh-CN" sz="400" i="1" dirty="0"/>
              <a:t> </a:t>
            </a:r>
            <a:r>
              <a:rPr lang="en-US" altLang="zh-CN" sz="2400" i="1" dirty="0"/>
              <a:t>+ · · · + </a:t>
            </a:r>
            <a:r>
              <a:rPr lang="el-GR" altLang="zh-CN" sz="2400" i="1" dirty="0"/>
              <a:t>α</a:t>
            </a:r>
            <a:r>
              <a:rPr lang="en-US" altLang="zh-CN" i="1" baseline="-25000" dirty="0" err="1"/>
              <a:t>k</a:t>
            </a:r>
            <a:r>
              <a:rPr lang="en-US" altLang="zh-CN" sz="2400" i="1" dirty="0" err="1"/>
              <a:t>v</a:t>
            </a:r>
            <a:r>
              <a:rPr lang="en-US" altLang="zh-CN" i="1" baseline="-25000" dirty="0" err="1"/>
              <a:t>k</a:t>
            </a:r>
            <a:r>
              <a:rPr lang="en-US" altLang="zh-CN" i="1" baseline="-25000" dirty="0"/>
              <a:t>   </a:t>
            </a:r>
            <a:r>
              <a:rPr lang="en-US" altLang="zh-CN" sz="2400" i="1" dirty="0"/>
              <a:t>with  </a:t>
            </a:r>
            <a:r>
              <a:rPr lang="el-GR" altLang="zh-CN" sz="2400" i="1" dirty="0"/>
              <a:t>α</a:t>
            </a:r>
            <a:r>
              <a:rPr lang="el-GR" altLang="zh-CN" i="1" baseline="-25000" dirty="0"/>
              <a:t>1</a:t>
            </a:r>
            <a:r>
              <a:rPr lang="el-GR" altLang="zh-CN" sz="2400" i="1" dirty="0"/>
              <a:t>, . . . , α</a:t>
            </a:r>
            <a:r>
              <a:rPr lang="en-US" altLang="zh-CN" i="1" baseline="-25000" dirty="0"/>
              <a:t>k </a:t>
            </a:r>
            <a:r>
              <a:rPr lang="en-US" altLang="zh-CN" sz="2400" i="1" dirty="0"/>
              <a:t>∈ R.</a:t>
            </a:r>
          </a:p>
          <a:p>
            <a:pPr lvl="1"/>
            <a:r>
              <a:rPr lang="en-US" altLang="zh-CN" sz="2400" dirty="0"/>
              <a:t>The collection of all such linear combinations,</a:t>
            </a:r>
          </a:p>
          <a:p>
            <a:pPr lvl="1">
              <a:buNone/>
            </a:pPr>
            <a:r>
              <a:rPr lang="en-US" altLang="zh-CN" sz="2400" i="1" dirty="0"/>
              <a:t>                      </a:t>
            </a:r>
            <a:r>
              <a:rPr lang="el-GR" altLang="zh-CN" sz="2400" i="1" dirty="0"/>
              <a:t>{α</a:t>
            </a:r>
            <a:r>
              <a:rPr lang="el-GR" altLang="zh-CN" sz="2400" i="1" baseline="-25000" dirty="0"/>
              <a:t>1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1 </a:t>
            </a:r>
            <a:r>
              <a:rPr lang="en-US" altLang="zh-CN" sz="2400" i="1" dirty="0"/>
              <a:t>+ </a:t>
            </a:r>
            <a:r>
              <a:rPr lang="el-GR" altLang="zh-CN" sz="2400" i="1" dirty="0"/>
              <a:t>α</a:t>
            </a:r>
            <a:r>
              <a:rPr lang="el-GR" altLang="zh-CN" sz="2400" i="1" baseline="-25000" dirty="0"/>
              <a:t>2</a:t>
            </a:r>
            <a:r>
              <a:rPr lang="en-US" altLang="zh-CN" sz="2400" i="1" dirty="0"/>
              <a:t>v</a:t>
            </a:r>
            <a:r>
              <a:rPr lang="en-US" altLang="zh-CN" sz="2400" i="1" baseline="-25000" dirty="0"/>
              <a:t>2</a:t>
            </a:r>
            <a:r>
              <a:rPr lang="en-US" altLang="zh-CN" sz="400" i="1" dirty="0"/>
              <a:t> </a:t>
            </a:r>
            <a:r>
              <a:rPr lang="en-US" altLang="zh-CN" sz="2400" i="1" dirty="0"/>
              <a:t>+ · · · + </a:t>
            </a:r>
            <a:r>
              <a:rPr lang="el-GR" altLang="zh-CN" sz="2400" i="1" dirty="0"/>
              <a:t>α</a:t>
            </a:r>
            <a:r>
              <a:rPr lang="en-US" altLang="zh-CN" sz="2400" i="1" baseline="-25000" dirty="0" err="1"/>
              <a:t>k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k</a:t>
            </a:r>
            <a:r>
              <a:rPr lang="en-US" altLang="zh-CN" sz="2400" i="1" baseline="-25000" dirty="0"/>
              <a:t> </a:t>
            </a:r>
            <a:r>
              <a:rPr lang="en-US" altLang="zh-CN" sz="2400" i="1" dirty="0"/>
              <a:t>: </a:t>
            </a:r>
            <a:r>
              <a:rPr lang="el-GR" altLang="zh-CN" sz="2400" i="1" dirty="0"/>
              <a:t>α</a:t>
            </a:r>
            <a:r>
              <a:rPr lang="el-GR" altLang="zh-CN" sz="2400" i="1" baseline="-25000" dirty="0"/>
              <a:t>1</a:t>
            </a:r>
            <a:r>
              <a:rPr lang="el-GR" altLang="zh-CN" sz="2400" i="1" dirty="0"/>
              <a:t>, . . . , α</a:t>
            </a:r>
            <a:r>
              <a:rPr lang="en-US" altLang="zh-CN" sz="2400" i="1" baseline="-25000" dirty="0"/>
              <a:t>k </a:t>
            </a:r>
            <a:r>
              <a:rPr lang="en-US" altLang="zh-CN" sz="2400" i="1" dirty="0"/>
              <a:t>∈ R},</a:t>
            </a:r>
          </a:p>
          <a:p>
            <a:pPr lvl="1">
              <a:buNone/>
            </a:pPr>
            <a:r>
              <a:rPr lang="en-US" altLang="zh-CN" sz="2400" dirty="0"/>
              <a:t>   is called the </a:t>
            </a:r>
            <a:r>
              <a:rPr lang="en-US" altLang="zh-CN" sz="2400" i="1" dirty="0"/>
              <a:t>span of {</a:t>
            </a:r>
            <a:r>
              <a:rPr lang="en-US" altLang="zh-CN" sz="2400" dirty="0"/>
              <a:t>v</a:t>
            </a:r>
            <a:r>
              <a:rPr lang="en-US" altLang="zh-CN" sz="2400" i="1" baseline="-25000" dirty="0"/>
              <a:t>1</a:t>
            </a:r>
            <a:r>
              <a:rPr lang="en-US" altLang="zh-CN" sz="2400" i="1" dirty="0"/>
              <a:t>, v</a:t>
            </a:r>
            <a:r>
              <a:rPr lang="en-US" altLang="zh-CN" sz="2400" i="1" baseline="-25000" dirty="0"/>
              <a:t>2</a:t>
            </a:r>
            <a:r>
              <a:rPr lang="en-US" altLang="zh-CN" sz="2400" i="1" dirty="0"/>
              <a:t>, . . . , </a:t>
            </a:r>
            <a:r>
              <a:rPr lang="en-US" altLang="zh-CN" sz="2400" i="1" dirty="0" err="1"/>
              <a:t>v</a:t>
            </a:r>
            <a:r>
              <a:rPr lang="en-US" altLang="zh-CN" sz="2400" i="1" baseline="-25000" dirty="0" err="1"/>
              <a:t>k</a:t>
            </a:r>
            <a:r>
              <a:rPr lang="en-US" altLang="zh-CN" sz="2400" i="1" baseline="-25000" dirty="0"/>
              <a:t> </a:t>
            </a:r>
            <a:r>
              <a:rPr lang="en-US" altLang="zh-CN" sz="2400" i="1" dirty="0"/>
              <a:t>}.</a:t>
            </a:r>
            <a:endParaRPr lang="en-US" altLang="zh-CN" baseline="30000" dirty="0"/>
          </a:p>
          <a:p>
            <a:endParaRPr lang="zh-CN" altLang="en-US" baseline="30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48133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altLang="zh-CN"/>
              <a:t>Independence. </a:t>
            </a:r>
          </a:p>
          <a:p>
            <a:pPr lvl="1"/>
            <a:r>
              <a:rPr lang="en-US" altLang="zh-CN"/>
              <a:t>A set of vectors  </a:t>
            </a:r>
            <a:r>
              <a:rPr lang="en-US" altLang="zh-CN" sz="2400" b="1"/>
              <a:t>v</a:t>
            </a:r>
            <a:r>
              <a:rPr lang="en-US" altLang="zh-CN" sz="2400" b="1" i="1" baseline="-25000"/>
              <a:t>1</a:t>
            </a:r>
            <a:r>
              <a:rPr lang="en-US" altLang="zh-CN" sz="2400" b="1" i="1"/>
              <a:t>, v</a:t>
            </a:r>
            <a:r>
              <a:rPr lang="en-US" altLang="zh-CN" sz="2400" b="1" i="1" baseline="-25000"/>
              <a:t>2</a:t>
            </a:r>
            <a:r>
              <a:rPr lang="en-US" altLang="zh-CN" sz="2400" b="1" i="1"/>
              <a:t>, . . . , </a:t>
            </a:r>
            <a:r>
              <a:rPr lang="en-US" altLang="zh-CN" sz="2400" b="1" i="1" err="1"/>
              <a:t>v</a:t>
            </a:r>
            <a:r>
              <a:rPr lang="en-US" altLang="zh-CN" sz="2400" b="1" i="1" baseline="-25000" err="1"/>
              <a:t>k</a:t>
            </a:r>
            <a:r>
              <a:rPr lang="en-US" altLang="zh-CN" sz="2400" b="1" i="1" baseline="-25000"/>
              <a:t> </a:t>
            </a:r>
            <a:r>
              <a:rPr lang="en-US" altLang="zh-CN" sz="2400" b="1" i="1"/>
              <a:t>∈ V </a:t>
            </a:r>
            <a:r>
              <a:rPr lang="en-US" altLang="zh-CN" i="1"/>
              <a:t>is (linearly) independent</a:t>
            </a:r>
          </a:p>
          <a:p>
            <a:pPr lvl="1">
              <a:buNone/>
            </a:pPr>
            <a:r>
              <a:rPr lang="en-US" altLang="zh-CN"/>
              <a:t>if the only way to get </a:t>
            </a:r>
          </a:p>
          <a:p>
            <a:pPr lvl="1">
              <a:buNone/>
            </a:pPr>
            <a:r>
              <a:rPr lang="en-US" altLang="zh-CN" sz="2400" b="1" i="1"/>
              <a:t>                          </a:t>
            </a:r>
            <a:r>
              <a:rPr lang="el-GR" altLang="zh-CN" sz="2400" b="1" i="1"/>
              <a:t>α</a:t>
            </a:r>
            <a:r>
              <a:rPr lang="el-GR" altLang="zh-CN" sz="2400" b="1" i="1" baseline="-25000"/>
              <a:t>1</a:t>
            </a:r>
            <a:r>
              <a:rPr lang="en-US" altLang="zh-CN" sz="2400" b="1" i="1"/>
              <a:t>v</a:t>
            </a:r>
            <a:r>
              <a:rPr lang="en-US" altLang="zh-CN" sz="2400" b="1" i="1" baseline="-25000"/>
              <a:t>1 </a:t>
            </a:r>
            <a:r>
              <a:rPr lang="en-US" altLang="zh-CN" sz="2400" b="1" i="1"/>
              <a:t>+ </a:t>
            </a:r>
            <a:r>
              <a:rPr lang="el-GR" altLang="zh-CN" sz="2400" b="1" i="1"/>
              <a:t>α</a:t>
            </a:r>
            <a:r>
              <a:rPr lang="el-GR" altLang="zh-CN" sz="2400" b="1" i="1" baseline="-25000"/>
              <a:t>2</a:t>
            </a:r>
            <a:r>
              <a:rPr lang="en-US" altLang="zh-CN" sz="2400" b="1" i="1"/>
              <a:t>v</a:t>
            </a:r>
            <a:r>
              <a:rPr lang="en-US" altLang="zh-CN" sz="2400" b="1" i="1" baseline="-25000"/>
              <a:t>2</a:t>
            </a:r>
            <a:r>
              <a:rPr lang="en-US" altLang="zh-CN" sz="400" b="1" i="1"/>
              <a:t> </a:t>
            </a:r>
            <a:r>
              <a:rPr lang="en-US" altLang="zh-CN" sz="2400" b="1" i="1"/>
              <a:t>+ · · · + </a:t>
            </a:r>
            <a:r>
              <a:rPr lang="el-GR" altLang="zh-CN" sz="2400" b="1" i="1"/>
              <a:t>α</a:t>
            </a:r>
            <a:r>
              <a:rPr lang="en-US" altLang="zh-CN" sz="2400" b="1" i="1" baseline="-25000" err="1"/>
              <a:t>k</a:t>
            </a:r>
            <a:r>
              <a:rPr lang="en-US" altLang="zh-CN" sz="2400" b="1" i="1" err="1"/>
              <a:t>v</a:t>
            </a:r>
            <a:r>
              <a:rPr lang="en-US" altLang="zh-CN" sz="2400" b="1" i="1" baseline="-25000" err="1"/>
              <a:t>k</a:t>
            </a:r>
            <a:r>
              <a:rPr lang="en-US" altLang="zh-CN" sz="2400" b="1" i="1" baseline="-25000"/>
              <a:t> </a:t>
            </a:r>
            <a:r>
              <a:rPr lang="en-US" altLang="zh-CN" sz="2400" b="1" i="1"/>
              <a:t>= 0              </a:t>
            </a:r>
            <a:r>
              <a:rPr lang="en-US" altLang="zh-CN" i="1"/>
              <a:t>(6.5)</a:t>
            </a:r>
          </a:p>
          <a:p>
            <a:pPr lvl="1">
              <a:buNone/>
            </a:pPr>
            <a:r>
              <a:rPr lang="en-US" altLang="zh-CN"/>
              <a:t> is to have </a:t>
            </a:r>
            <a:r>
              <a:rPr lang="en-US" altLang="zh-CN" i="1"/>
              <a:t>α</a:t>
            </a:r>
            <a:r>
              <a:rPr lang="en-US" altLang="zh-CN" i="1" baseline="-25000"/>
              <a:t>1</a:t>
            </a:r>
            <a:r>
              <a:rPr lang="en-US" altLang="zh-CN" i="1"/>
              <a:t> = α</a:t>
            </a:r>
            <a:r>
              <a:rPr lang="en-US" altLang="zh-CN" i="1" baseline="-25000"/>
              <a:t>2</a:t>
            </a:r>
            <a:r>
              <a:rPr lang="en-US" altLang="zh-CN" i="1"/>
              <a:t> = · · · = </a:t>
            </a:r>
            <a:r>
              <a:rPr lang="en-US" altLang="zh-CN" i="1" err="1"/>
              <a:t>α</a:t>
            </a:r>
            <a:r>
              <a:rPr lang="en-US" altLang="zh-CN" i="1" baseline="-25000" err="1"/>
              <a:t>k</a:t>
            </a:r>
            <a:r>
              <a:rPr lang="en-US" altLang="zh-CN" i="1"/>
              <a:t> = 0. The set is (linearly)  dependent if we </a:t>
            </a:r>
            <a:r>
              <a:rPr lang="en-US" altLang="zh-CN"/>
              <a:t>can make (6.5) true with at least one </a:t>
            </a:r>
            <a:r>
              <a:rPr lang="en-US" altLang="zh-CN" i="1" err="1"/>
              <a:t>α</a:t>
            </a:r>
            <a:r>
              <a:rPr lang="en-US" altLang="zh-CN" i="1" baseline="-25000" err="1"/>
              <a:t>i</a:t>
            </a:r>
            <a:r>
              <a:rPr lang="en-US" altLang="zh-CN" i="1"/>
              <a:t> nonzero.</a:t>
            </a:r>
          </a:p>
          <a:p>
            <a:r>
              <a:rPr lang="en-US" altLang="zh-CN"/>
              <a:t>Bases. </a:t>
            </a:r>
          </a:p>
          <a:p>
            <a:pPr lvl="1"/>
            <a:r>
              <a:rPr lang="en-US" altLang="zh-CN"/>
              <a:t>A </a:t>
            </a:r>
            <a:r>
              <a:rPr lang="en-US" altLang="zh-CN" i="1"/>
              <a:t>basis for </a:t>
            </a:r>
            <a:r>
              <a:rPr lang="en-US" altLang="zh-CN" b="1" i="1"/>
              <a:t>V</a:t>
            </a:r>
            <a:r>
              <a:rPr lang="en-US" altLang="zh-CN" i="1"/>
              <a:t> is a set of linearly independent vectors </a:t>
            </a:r>
            <a:r>
              <a:rPr lang="en-US" altLang="zh-CN" sz="2400" b="1"/>
              <a:t>v</a:t>
            </a:r>
            <a:r>
              <a:rPr lang="en-US" altLang="zh-CN" sz="2400" b="1" i="1" baseline="-25000"/>
              <a:t>1</a:t>
            </a:r>
            <a:r>
              <a:rPr lang="en-US" altLang="zh-CN" sz="2400" b="1" i="1"/>
              <a:t>, v</a:t>
            </a:r>
            <a:r>
              <a:rPr lang="en-US" altLang="zh-CN" sz="2400" b="1" i="1" baseline="-25000"/>
              <a:t>2</a:t>
            </a:r>
            <a:r>
              <a:rPr lang="en-US" altLang="zh-CN" sz="2400" b="1" i="1"/>
              <a:t>, . . . , </a:t>
            </a:r>
            <a:r>
              <a:rPr lang="en-US" altLang="zh-CN" sz="2400" b="1" i="1" err="1"/>
              <a:t>v</a:t>
            </a:r>
            <a:r>
              <a:rPr lang="en-US" altLang="zh-CN" sz="2400" b="1" i="1" baseline="-25000" err="1"/>
              <a:t>n</a:t>
            </a:r>
            <a:r>
              <a:rPr lang="en-US" altLang="zh-CN" sz="2400" b="1" i="1" baseline="-25000"/>
              <a:t> </a:t>
            </a:r>
            <a:r>
              <a:rPr lang="en-US" altLang="zh-CN" i="1"/>
              <a:t>that</a:t>
            </a:r>
            <a:r>
              <a:rPr lang="en-US" altLang="zh-CN"/>
              <a:t> span </a:t>
            </a:r>
            <a:r>
              <a:rPr lang="en-US" altLang="zh-CN" b="1" i="1"/>
              <a:t>V</a:t>
            </a:r>
            <a:r>
              <a:rPr lang="en-US" altLang="zh-CN" i="1"/>
              <a:t> . This is equivalent to saying that every vector </a:t>
            </a:r>
            <a:r>
              <a:rPr lang="en-US" altLang="zh-CN" b="1" i="1"/>
              <a:t>w ∈ V </a:t>
            </a:r>
            <a:r>
              <a:rPr lang="en-US" altLang="zh-CN" i="1"/>
              <a:t>can be </a:t>
            </a:r>
            <a:r>
              <a:rPr lang="en-US" altLang="zh-CN"/>
              <a:t>written in the form</a:t>
            </a:r>
          </a:p>
          <a:p>
            <a:pPr lvl="1" algn="ctr">
              <a:buNone/>
            </a:pPr>
            <a:r>
              <a:rPr lang="en-US" altLang="zh-CN" b="1" i="1"/>
              <a:t>    w =</a:t>
            </a:r>
            <a:r>
              <a:rPr lang="en-US" altLang="zh-CN"/>
              <a:t> </a:t>
            </a:r>
            <a:r>
              <a:rPr lang="el-GR" altLang="zh-CN" sz="2400" b="1" i="1"/>
              <a:t>α</a:t>
            </a:r>
            <a:r>
              <a:rPr lang="el-GR" altLang="zh-CN" sz="2400" b="1" i="1" baseline="-25000"/>
              <a:t>1</a:t>
            </a:r>
            <a:r>
              <a:rPr lang="en-US" altLang="zh-CN" sz="2400" b="1" i="1"/>
              <a:t>v</a:t>
            </a:r>
            <a:r>
              <a:rPr lang="en-US" altLang="zh-CN" sz="2400" b="1" i="1" baseline="-25000"/>
              <a:t>1 </a:t>
            </a:r>
            <a:r>
              <a:rPr lang="en-US" altLang="zh-CN" sz="2400" b="1" i="1"/>
              <a:t>+ </a:t>
            </a:r>
            <a:r>
              <a:rPr lang="el-GR" altLang="zh-CN" sz="2400" b="1" i="1"/>
              <a:t>α</a:t>
            </a:r>
            <a:r>
              <a:rPr lang="el-GR" altLang="zh-CN" sz="2400" b="1" i="1" baseline="-25000"/>
              <a:t>2</a:t>
            </a:r>
            <a:r>
              <a:rPr lang="en-US" altLang="zh-CN" sz="2400" b="1" i="1"/>
              <a:t>v</a:t>
            </a:r>
            <a:r>
              <a:rPr lang="en-US" altLang="zh-CN" sz="2400" b="1" i="1" baseline="-25000"/>
              <a:t>2</a:t>
            </a:r>
            <a:r>
              <a:rPr lang="en-US" altLang="zh-CN" sz="400" b="1" i="1"/>
              <a:t> </a:t>
            </a:r>
            <a:r>
              <a:rPr lang="en-US" altLang="zh-CN" sz="2400" b="1" i="1"/>
              <a:t>+ · · · + </a:t>
            </a:r>
            <a:r>
              <a:rPr lang="el-GR" altLang="zh-CN" sz="2400" b="1" i="1"/>
              <a:t>α</a:t>
            </a:r>
            <a:r>
              <a:rPr lang="en-US" altLang="zh-CN" sz="2400" b="1" i="1" baseline="-25000" err="1"/>
              <a:t>n</a:t>
            </a:r>
            <a:r>
              <a:rPr lang="en-US" altLang="zh-CN" sz="2400" b="1" i="1" err="1"/>
              <a:t>v</a:t>
            </a:r>
            <a:r>
              <a:rPr lang="en-US" altLang="zh-CN" sz="2400" b="1" i="1" baseline="-25000" err="1"/>
              <a:t>n</a:t>
            </a:r>
            <a:r>
              <a:rPr lang="en-US" altLang="zh-CN" sz="2400" b="1" i="1" baseline="-25000"/>
              <a:t> </a:t>
            </a:r>
            <a:endParaRPr lang="en-US" altLang="zh-CN" i="1"/>
          </a:p>
          <a:p>
            <a:pPr lvl="1">
              <a:buNone/>
            </a:pPr>
            <a:r>
              <a:rPr lang="en-US" altLang="zh-CN"/>
              <a:t>    for a </a:t>
            </a:r>
            <a:r>
              <a:rPr lang="en-US" altLang="zh-CN" i="1"/>
              <a:t>unique choice of </a:t>
            </a:r>
            <a:r>
              <a:rPr lang="en-US" altLang="zh-CN" b="1" i="1"/>
              <a:t>α</a:t>
            </a:r>
            <a:r>
              <a:rPr lang="en-US" altLang="zh-CN" b="1" i="1" baseline="-25000"/>
              <a:t>1</a:t>
            </a:r>
            <a:r>
              <a:rPr lang="en-US" altLang="zh-CN" b="1" i="1"/>
              <a:t>, . . . , </a:t>
            </a:r>
            <a:r>
              <a:rPr lang="en-US" altLang="zh-CN" b="1" i="1" err="1"/>
              <a:t>α</a:t>
            </a:r>
            <a:r>
              <a:rPr lang="en-US" altLang="zh-CN" b="1" i="1" baseline="-25000" err="1"/>
              <a:t>n</a:t>
            </a:r>
            <a:r>
              <a:rPr lang="en-US" altLang="zh-CN" b="1" i="1"/>
              <a:t> ∈ R</a:t>
            </a:r>
            <a:r>
              <a:rPr lang="en-US" altLang="zh-CN" i="1"/>
              <a:t>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1481330"/>
            <a:ext cx="8291264" cy="4525963"/>
          </a:xfrm>
        </p:spPr>
        <p:txBody>
          <a:bodyPr/>
          <a:lstStyle/>
          <a:p>
            <a:r>
              <a:rPr lang="en-US" altLang="zh-CN" dirty="0"/>
              <a:t>Proposition 6.11. </a:t>
            </a:r>
            <a:r>
              <a:rPr lang="en-US" altLang="zh-CN" sz="2300" b="0" i="1" dirty="0"/>
              <a:t>Let </a:t>
            </a:r>
            <a:r>
              <a:rPr lang="en-US" altLang="zh-CN" sz="2300" i="1" dirty="0"/>
              <a:t>V ⊂ R</a:t>
            </a:r>
            <a:r>
              <a:rPr lang="en-US" altLang="zh-CN" sz="2300" i="1" baseline="30000" dirty="0"/>
              <a:t>m</a:t>
            </a:r>
            <a:r>
              <a:rPr lang="en-US" altLang="zh-CN" sz="2300" i="1" dirty="0"/>
              <a:t> </a:t>
            </a:r>
            <a:r>
              <a:rPr lang="en-US" altLang="zh-CN" sz="2300" b="0" i="1" dirty="0"/>
              <a:t>be a vector space.</a:t>
            </a:r>
          </a:p>
          <a:p>
            <a:pPr lvl="1"/>
            <a:r>
              <a:rPr lang="en-US" altLang="zh-CN" dirty="0"/>
              <a:t>(a) </a:t>
            </a:r>
            <a:r>
              <a:rPr lang="en-US" altLang="zh-CN" i="1" dirty="0"/>
              <a:t>There exists a basis for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i="1" dirty="0"/>
              <a:t> .</a:t>
            </a:r>
          </a:p>
          <a:p>
            <a:pPr lvl="1"/>
            <a:r>
              <a:rPr lang="en-US" altLang="zh-CN" dirty="0"/>
              <a:t>(b) </a:t>
            </a:r>
            <a:r>
              <a:rPr lang="en-US" altLang="zh-CN" i="1" dirty="0"/>
              <a:t>Any two bases for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i="1" dirty="0"/>
              <a:t> have the same number of elements. The number of elements in a basis for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i="1" dirty="0"/>
              <a:t> is called the dimension of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i="1" dirty="0"/>
              <a:t> 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zh-CN" dirty="0"/>
              <a:t>(c) Let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</a:t>
            </a:r>
            <a:r>
              <a:rPr lang="en-US" altLang="zh-CN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 . . , </a:t>
            </a:r>
            <a:r>
              <a:rPr lang="en-US" altLang="zh-CN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sz="24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/>
              <a:t>be a basis for V and let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en-US" altLang="zh-CN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. . . , </a:t>
            </a:r>
            <a:r>
              <a:rPr lang="en-US" altLang="zh-CN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sz="2400" b="1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sz="24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/>
              <a:t>be another set of n vectors in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dirty="0"/>
              <a:t> . Write each 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altLang="zh-CN" dirty="0"/>
              <a:t> as a linear combination of the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CN" dirty="0"/>
              <a:t> ,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zh-CN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zh-CN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zh-CN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altLang="zh-CN" dirty="0"/>
          </a:p>
          <a:p>
            <a:r>
              <a:rPr lang="en-US" altLang="zh-CN" sz="2400" b="0" i="1" dirty="0"/>
              <a:t>Then </a:t>
            </a:r>
            <a:r>
              <a:rPr lang="en-US" altLang="zh-CN" sz="2400" b="0" dirty="0"/>
              <a:t>w</a:t>
            </a:r>
            <a:r>
              <a:rPr lang="en-US" altLang="zh-CN" sz="2400" b="0" i="1" baseline="-25000" dirty="0"/>
              <a:t>1</a:t>
            </a:r>
            <a:r>
              <a:rPr lang="en-US" altLang="zh-CN" sz="2400" b="0" i="1" dirty="0"/>
              <a:t>, w</a:t>
            </a:r>
            <a:r>
              <a:rPr lang="en-US" altLang="zh-CN" sz="2400" b="0" i="1" baseline="-25000" dirty="0"/>
              <a:t>2</a:t>
            </a:r>
            <a:r>
              <a:rPr lang="en-US" altLang="zh-CN" sz="2400" b="0" i="1" dirty="0"/>
              <a:t>, . . . , </a:t>
            </a:r>
            <a:r>
              <a:rPr lang="en-US" altLang="zh-CN" sz="2400" b="0" i="1" dirty="0" err="1"/>
              <a:t>w</a:t>
            </a:r>
            <a:r>
              <a:rPr lang="en-US" altLang="zh-CN" sz="2400" b="0" i="1" baseline="-25000" dirty="0" err="1"/>
              <a:t>n</a:t>
            </a:r>
            <a:r>
              <a:rPr lang="en-US" altLang="zh-CN" sz="2400" b="0" i="1" dirty="0"/>
              <a:t> is also a basis for V if and only if the determinant of  the matrix is not equal to zero.</a:t>
            </a:r>
            <a:endParaRPr lang="zh-CN" altLang="en-US" sz="2400" b="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11760"/>
            <a:ext cx="4104457" cy="166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039" y="4725144"/>
            <a:ext cx="2479921" cy="15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Definition. </a:t>
                </a:r>
                <a:r>
                  <a:rPr lang="en-US" altLang="zh-CN" b="0" dirty="0"/>
                  <a:t>Let </a:t>
                </a:r>
                <a:r>
                  <a:rPr lang="en-US" altLang="zh-CN" dirty="0" err="1"/>
                  <a:t>v</a:t>
                </a:r>
                <a:r>
                  <a:rPr lang="en-US" altLang="zh-CN" i="1" dirty="0" err="1"/>
                  <a:t>,w</a:t>
                </a:r>
                <a:r>
                  <a:rPr lang="en-US" altLang="zh-CN" b="0" i="1" dirty="0"/>
                  <a:t> ∈ </a:t>
                </a:r>
                <a:r>
                  <a:rPr lang="en-US" altLang="zh-CN" i="1" dirty="0"/>
                  <a:t>V</a:t>
                </a:r>
                <a:r>
                  <a:rPr lang="en-US" altLang="zh-CN" b="0" i="1" dirty="0"/>
                  <a:t> ⊂ </a:t>
                </a:r>
                <a:r>
                  <a:rPr lang="en-US" altLang="zh-CN" i="1" dirty="0"/>
                  <a:t>R</a:t>
                </a:r>
                <a:r>
                  <a:rPr lang="en-US" altLang="zh-CN" b="0" i="1" baseline="30000" dirty="0"/>
                  <a:t>m</a:t>
                </a:r>
                <a:r>
                  <a:rPr lang="en-US" altLang="zh-CN" b="0" i="1" dirty="0"/>
                  <a:t> and write </a:t>
                </a:r>
                <a:r>
                  <a:rPr lang="en-US" altLang="zh-CN" i="1" dirty="0"/>
                  <a:t>v</a:t>
                </a:r>
                <a:r>
                  <a:rPr lang="en-US" altLang="zh-CN" b="0" i="1" dirty="0"/>
                  <a:t> and </a:t>
                </a:r>
                <a:r>
                  <a:rPr lang="en-US" altLang="zh-CN" i="1" dirty="0"/>
                  <a:t>w </a:t>
                </a:r>
                <a:r>
                  <a:rPr lang="en-US" altLang="zh-CN" b="0" i="1" dirty="0"/>
                  <a:t>using coordinates as </a:t>
                </a:r>
              </a:p>
              <a:p>
                <a:pPr>
                  <a:buNone/>
                </a:pPr>
                <a:r>
                  <a:rPr lang="en-US" altLang="zh-CN" b="0" i="1" dirty="0"/>
                  <a:t>        </a:t>
                </a:r>
                <a:r>
                  <a:rPr lang="es-ES" altLang="zh-CN" dirty="0"/>
                  <a:t>v</a:t>
                </a:r>
                <a:r>
                  <a:rPr lang="es-ES" altLang="zh-CN" b="0" dirty="0"/>
                  <a:t> = (</a:t>
                </a:r>
                <a:r>
                  <a:rPr lang="es-ES" altLang="zh-CN" b="0" i="1" dirty="0"/>
                  <a:t>x</a:t>
                </a:r>
                <a:r>
                  <a:rPr lang="es-ES" altLang="zh-CN" b="0" i="1" baseline="-25000" dirty="0"/>
                  <a:t>1</a:t>
                </a:r>
                <a:r>
                  <a:rPr lang="es-ES" altLang="zh-CN" b="0" i="1" dirty="0"/>
                  <a:t>, x</a:t>
                </a:r>
                <a:r>
                  <a:rPr lang="es-ES" altLang="zh-CN" b="0" i="1" baseline="-25000" dirty="0"/>
                  <a:t>2</a:t>
                </a:r>
                <a:r>
                  <a:rPr lang="es-ES" altLang="zh-CN" b="0" i="1" dirty="0"/>
                  <a:t>, . . . , x</a:t>
                </a:r>
                <a:r>
                  <a:rPr lang="es-ES" altLang="zh-CN" b="0" i="1" baseline="-25000" dirty="0"/>
                  <a:t>m</a:t>
                </a:r>
                <a:r>
                  <a:rPr lang="es-ES" altLang="zh-CN" b="0" i="1" dirty="0"/>
                  <a:t>) and </a:t>
                </a:r>
                <a:r>
                  <a:rPr lang="es-ES" altLang="zh-CN" i="1" dirty="0"/>
                  <a:t>w</a:t>
                </a:r>
                <a:r>
                  <a:rPr lang="es-ES" altLang="zh-CN" b="0" i="1" dirty="0"/>
                  <a:t> = (y</a:t>
                </a:r>
                <a:r>
                  <a:rPr lang="es-ES" altLang="zh-CN" b="0" i="1" baseline="-25000" dirty="0"/>
                  <a:t>1</a:t>
                </a:r>
                <a:r>
                  <a:rPr lang="es-ES" altLang="zh-CN" b="0" i="1" dirty="0"/>
                  <a:t>, y</a:t>
                </a:r>
                <a:r>
                  <a:rPr lang="es-ES" altLang="zh-CN" b="0" i="1" baseline="-25000" dirty="0"/>
                  <a:t>2</a:t>
                </a:r>
                <a:r>
                  <a:rPr lang="es-ES" altLang="zh-CN" b="0" i="1" dirty="0"/>
                  <a:t>, . . . , y</a:t>
                </a:r>
                <a:r>
                  <a:rPr lang="es-ES" altLang="zh-CN" b="0" i="1" baseline="-25000" dirty="0"/>
                  <a:t>m</a:t>
                </a:r>
                <a:r>
                  <a:rPr lang="es-ES" altLang="zh-CN" b="0" i="1" dirty="0"/>
                  <a:t>).</a:t>
                </a:r>
              </a:p>
              <a:p>
                <a:pPr>
                  <a:buNone/>
                </a:pPr>
                <a:r>
                  <a:rPr lang="en-US" altLang="zh-CN" b="0" dirty="0"/>
                  <a:t> The </a:t>
                </a:r>
                <a:r>
                  <a:rPr lang="en-US" altLang="zh-CN" b="0" i="1" dirty="0"/>
                  <a:t>dot product of v and w is the quantity</a:t>
                </a:r>
              </a:p>
              <a:p>
                <a:pPr>
                  <a:buNone/>
                </a:pPr>
                <a:r>
                  <a:rPr lang="es-ES" altLang="zh-CN" b="0" dirty="0"/>
                  <a:t>                </a:t>
                </a:r>
                <a:r>
                  <a:rPr lang="es-ES" altLang="zh-CN" dirty="0"/>
                  <a:t>v </a:t>
                </a:r>
                <a:r>
                  <a:rPr lang="es-ES" altLang="zh-CN" i="1" dirty="0"/>
                  <a:t>· w </a:t>
                </a:r>
                <a:r>
                  <a:rPr lang="es-ES" altLang="zh-CN" b="0" i="1" dirty="0"/>
                  <a:t>= x</a:t>
                </a:r>
                <a:r>
                  <a:rPr lang="es-ES" altLang="zh-CN" b="0" i="1" baseline="-25000" dirty="0"/>
                  <a:t>1</a:t>
                </a:r>
                <a:r>
                  <a:rPr lang="es-ES" altLang="zh-CN" b="0" i="1" dirty="0"/>
                  <a:t>y</a:t>
                </a:r>
                <a:r>
                  <a:rPr lang="es-ES" altLang="zh-CN" b="0" i="1" baseline="-25000" dirty="0"/>
                  <a:t>1</a:t>
                </a:r>
                <a:r>
                  <a:rPr lang="es-ES" altLang="zh-CN" b="0" i="1" dirty="0"/>
                  <a:t> + x</a:t>
                </a:r>
                <a:r>
                  <a:rPr lang="es-ES" altLang="zh-CN" b="0" i="1" baseline="-25000" dirty="0"/>
                  <a:t>2</a:t>
                </a:r>
                <a:r>
                  <a:rPr lang="es-ES" altLang="zh-CN" b="0" i="1" dirty="0"/>
                  <a:t>y</a:t>
                </a:r>
                <a:r>
                  <a:rPr lang="es-ES" altLang="zh-CN" b="0" i="1" baseline="-25000" dirty="0"/>
                  <a:t>2</a:t>
                </a:r>
                <a:r>
                  <a:rPr lang="es-ES" altLang="zh-CN" b="0" i="1" dirty="0"/>
                  <a:t> + · · · + x</a:t>
                </a:r>
                <a:r>
                  <a:rPr lang="es-ES" altLang="zh-CN" b="0" i="1" baseline="-25000" dirty="0"/>
                  <a:t>m</a:t>
                </a:r>
                <a:r>
                  <a:rPr lang="es-ES" altLang="zh-CN" b="0" i="1" dirty="0"/>
                  <a:t>y</a:t>
                </a:r>
                <a:r>
                  <a:rPr lang="es-ES" altLang="zh-CN" b="0" i="1" baseline="-25000" dirty="0"/>
                  <a:t>m</a:t>
                </a:r>
                <a:r>
                  <a:rPr lang="es-ES" altLang="zh-CN" b="0" i="1" dirty="0"/>
                  <a:t>.</a:t>
                </a:r>
              </a:p>
              <a:p>
                <a:pPr>
                  <a:buNone/>
                </a:pPr>
                <a:r>
                  <a:rPr lang="en-US" altLang="zh-CN" sz="2300" b="0" dirty="0"/>
                  <a:t>We say that </a:t>
                </a:r>
                <a:r>
                  <a:rPr lang="en-US" altLang="zh-CN" sz="2300" dirty="0"/>
                  <a:t>v</a:t>
                </a:r>
                <a:r>
                  <a:rPr lang="en-US" altLang="zh-CN" sz="2300" b="0" dirty="0"/>
                  <a:t> and </a:t>
                </a:r>
                <a:r>
                  <a:rPr lang="en-US" altLang="zh-CN" sz="2300" dirty="0"/>
                  <a:t>w</a:t>
                </a:r>
                <a:r>
                  <a:rPr lang="en-US" altLang="zh-CN" sz="2300" b="0" dirty="0"/>
                  <a:t> are </a:t>
                </a:r>
                <a:r>
                  <a:rPr lang="en-US" altLang="zh-CN" sz="2300" b="0" i="1" dirty="0"/>
                  <a:t>orthogonal to one another if </a:t>
                </a:r>
                <a:r>
                  <a:rPr lang="en-US" altLang="zh-CN" sz="2300" i="1" dirty="0"/>
                  <a:t>v · w </a:t>
                </a:r>
                <a:r>
                  <a:rPr lang="en-US" altLang="zh-CN" sz="2300" b="0" i="1" dirty="0"/>
                  <a:t>= 0.</a:t>
                </a:r>
              </a:p>
              <a:p>
                <a:r>
                  <a:rPr lang="en-US" altLang="zh-CN" sz="2400" b="0" dirty="0"/>
                  <a:t>The </a:t>
                </a:r>
                <a:r>
                  <a:rPr lang="en-US" altLang="zh-CN" sz="2400" i="1" dirty="0"/>
                  <a:t>length</a:t>
                </a:r>
                <a:r>
                  <a:rPr lang="en-US" altLang="zh-CN" sz="2400" b="0" i="1" dirty="0"/>
                  <a:t>, or </a:t>
                </a:r>
                <a:r>
                  <a:rPr lang="en-US" altLang="zh-CN" sz="2400" i="1" dirty="0"/>
                  <a:t>Euclidean norm</a:t>
                </a:r>
                <a:r>
                  <a:rPr lang="en-US" altLang="zh-CN" sz="2400" b="0" i="1" dirty="0"/>
                  <a:t>, of </a:t>
                </a:r>
                <a:r>
                  <a:rPr lang="en-US" altLang="zh-CN" sz="2400" i="1" dirty="0"/>
                  <a:t>v</a:t>
                </a:r>
                <a:r>
                  <a:rPr lang="en-US" altLang="zh-CN" sz="2400" b="0" i="1" dirty="0"/>
                  <a:t> is the quantity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altLang="zh-CN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buNone/>
                </a:pPr>
                <a:r>
                  <a:rPr lang="en-US" altLang="zh-CN" sz="2400" dirty="0"/>
                  <a:t>   </a:t>
                </a:r>
                <a:r>
                  <a:rPr lang="en-US" altLang="zh-CN" sz="2400" b="0" dirty="0"/>
                  <a:t>Notice that dot products and norms are related by the formula  </a:t>
                </a:r>
                <a:r>
                  <a:rPr lang="en-US" altLang="zh-CN" sz="2400" dirty="0"/>
                  <a:t>v </a:t>
                </a:r>
                <a:r>
                  <a:rPr lang="en-US" altLang="zh-CN" sz="2400" i="1" dirty="0"/>
                  <a:t>· v </a:t>
                </a:r>
                <a:r>
                  <a:rPr lang="en-US" altLang="zh-CN" sz="2400" b="0" i="1" dirty="0"/>
                  <a:t>= ||</a:t>
                </a:r>
                <a:r>
                  <a:rPr lang="en-US" altLang="zh-CN" sz="2400" i="1" dirty="0"/>
                  <a:t>v||</a:t>
                </a:r>
                <a:r>
                  <a:rPr lang="en-US" altLang="zh-CN" sz="2400" i="1" baseline="30000" dirty="0"/>
                  <a:t>2</a:t>
                </a:r>
                <a:r>
                  <a:rPr lang="en-US" altLang="zh-CN" sz="2400" b="0" i="1" dirty="0"/>
                  <a:t>.</a:t>
                </a:r>
                <a:endParaRPr lang="zh-CN" altLang="en-US" sz="2300" b="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525963"/>
              </a:xfrm>
              <a:blipFill>
                <a:blip r:embed="rId2"/>
                <a:stretch>
                  <a:fillRect t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Proposition 6.12. </a:t>
            </a:r>
            <a:r>
              <a:rPr lang="en-US" altLang="zh-CN" i="1" dirty="0"/>
              <a:t>Let </a:t>
            </a:r>
            <a:r>
              <a:rPr lang="en-US" altLang="zh-CN" i="1" dirty="0" err="1"/>
              <a:t>v,w</a:t>
            </a:r>
            <a:r>
              <a:rPr lang="en-US" altLang="zh-CN" i="1" dirty="0"/>
              <a:t> ∈ V ⊂ R</a:t>
            </a:r>
            <a:r>
              <a:rPr lang="en-US" altLang="zh-CN" i="1" baseline="30000" dirty="0"/>
              <a:t>m</a:t>
            </a:r>
            <a:r>
              <a:rPr lang="en-US" altLang="zh-CN" i="1" dirty="0"/>
              <a:t>.</a:t>
            </a:r>
          </a:p>
          <a:p>
            <a:r>
              <a:rPr lang="en-US" altLang="zh-CN" dirty="0"/>
              <a:t>(a) </a:t>
            </a:r>
            <a:r>
              <a:rPr lang="en-US" altLang="zh-CN" b="0" i="1" dirty="0"/>
              <a:t>Let θ be the angle between the vectors </a:t>
            </a:r>
            <a:r>
              <a:rPr lang="en-US" altLang="zh-CN" i="1" dirty="0"/>
              <a:t>v</a:t>
            </a:r>
            <a:r>
              <a:rPr lang="en-US" altLang="zh-CN" b="0" i="1" dirty="0"/>
              <a:t> and </a:t>
            </a:r>
            <a:r>
              <a:rPr lang="en-US" altLang="zh-CN" i="1" dirty="0"/>
              <a:t>w</a:t>
            </a:r>
            <a:r>
              <a:rPr lang="en-US" altLang="zh-CN" b="0" i="1" dirty="0"/>
              <a:t>, where we place the starting points of </a:t>
            </a:r>
            <a:r>
              <a:rPr lang="en-US" altLang="zh-CN" i="1" dirty="0"/>
              <a:t>v</a:t>
            </a:r>
            <a:r>
              <a:rPr lang="en-US" altLang="zh-CN" b="0" i="1" dirty="0"/>
              <a:t> and </a:t>
            </a:r>
            <a:r>
              <a:rPr lang="en-US" altLang="zh-CN" i="1" dirty="0"/>
              <a:t>w</a:t>
            </a:r>
            <a:r>
              <a:rPr lang="en-US" altLang="zh-CN" b="0" i="1" dirty="0"/>
              <a:t> at the origin 0. Then</a:t>
            </a:r>
          </a:p>
          <a:p>
            <a:pPr>
              <a:buNone/>
            </a:pPr>
            <a:r>
              <a:rPr lang="en-US" altLang="zh-CN" dirty="0"/>
              <a:t>                               </a:t>
            </a:r>
            <a:r>
              <a:rPr lang="pl-PL" altLang="zh-CN" dirty="0"/>
              <a:t>v </a:t>
            </a:r>
            <a:r>
              <a:rPr lang="pl-PL" altLang="zh-CN" i="1" dirty="0"/>
              <a:t>· w = </a:t>
            </a:r>
            <a:r>
              <a:rPr lang="en-US" altLang="zh-CN" i="1" dirty="0"/>
              <a:t>||</a:t>
            </a:r>
            <a:r>
              <a:rPr lang="pl-PL" altLang="zh-CN" i="1" dirty="0"/>
              <a:t>v</a:t>
            </a:r>
            <a:r>
              <a:rPr lang="en-US" altLang="zh-CN" i="1" dirty="0"/>
              <a:t>|| ||</a:t>
            </a:r>
            <a:r>
              <a:rPr lang="pl-PL" altLang="zh-CN" i="1" dirty="0"/>
              <a:t>w</a:t>
            </a:r>
            <a:r>
              <a:rPr lang="en-US" altLang="zh-CN" i="1" dirty="0"/>
              <a:t>||</a:t>
            </a:r>
            <a:r>
              <a:rPr lang="pl-PL" altLang="zh-CN" i="1" dirty="0"/>
              <a:t> cos(θ), </a:t>
            </a:r>
            <a:r>
              <a:rPr lang="en-US" altLang="zh-CN" i="1" dirty="0"/>
              <a:t>           </a:t>
            </a:r>
            <a:r>
              <a:rPr lang="pl-PL" altLang="zh-CN" i="1" dirty="0"/>
              <a:t>(6.6)</a:t>
            </a:r>
          </a:p>
          <a:p>
            <a:r>
              <a:rPr lang="en-US" altLang="zh-CN" dirty="0"/>
              <a:t>(b) </a:t>
            </a:r>
            <a:r>
              <a:rPr lang="en-US" altLang="zh-CN" b="0" dirty="0"/>
              <a:t>(Cauchy–Schwarz inequality)</a:t>
            </a:r>
          </a:p>
          <a:p>
            <a:pPr>
              <a:buNone/>
            </a:pPr>
            <a:r>
              <a:rPr lang="en-US" altLang="zh-CN" i="1" dirty="0"/>
              <a:t>                                 |v · w| ≤ ||</a:t>
            </a:r>
            <a:r>
              <a:rPr lang="pl-PL" altLang="zh-CN" i="1" dirty="0"/>
              <a:t>v</a:t>
            </a:r>
            <a:r>
              <a:rPr lang="en-US" altLang="zh-CN" i="1" dirty="0"/>
              <a:t>|| ||</a:t>
            </a:r>
            <a:r>
              <a:rPr lang="pl-PL" altLang="zh-CN" i="1" dirty="0"/>
              <a:t>w</a:t>
            </a:r>
            <a:r>
              <a:rPr lang="en-US" altLang="zh-CN" i="1" dirty="0"/>
              <a:t>||</a:t>
            </a:r>
            <a:r>
              <a:rPr lang="pl-PL" altLang="zh-CN" i="1" dirty="0"/>
              <a:t> </a:t>
            </a:r>
            <a:r>
              <a:rPr lang="en-US" altLang="zh-CN" i="1" dirty="0"/>
              <a:t>.                    (6.7)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62526"/>
                <a:ext cx="8496944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600" dirty="0"/>
                  <a:t>Definition. </a:t>
                </a:r>
                <a:r>
                  <a:rPr lang="en-US" altLang="zh-CN" sz="2600" b="0" dirty="0"/>
                  <a:t>An </a:t>
                </a:r>
                <a:r>
                  <a:rPr lang="en-US" altLang="zh-CN" sz="2600" b="0" i="1" dirty="0"/>
                  <a:t>orthogonal basis for a vector space</a:t>
                </a:r>
                <a:r>
                  <a:rPr lang="en-US" altLang="zh-CN" sz="2600" i="1" dirty="0"/>
                  <a:t> V </a:t>
                </a:r>
                <a:r>
                  <a:rPr lang="en-US" altLang="zh-CN" sz="2600" b="0" i="1" dirty="0"/>
                  <a:t>is a basis </a:t>
                </a:r>
                <a:r>
                  <a:rPr lang="en-US" altLang="zh-CN" sz="2600" i="1" dirty="0"/>
                  <a:t>v</a:t>
                </a:r>
                <a:r>
                  <a:rPr lang="en-US" altLang="zh-CN" sz="2600" i="1" baseline="-25000" dirty="0"/>
                  <a:t>1</a:t>
                </a:r>
                <a:r>
                  <a:rPr lang="en-US" altLang="zh-CN" sz="2600" i="1" dirty="0"/>
                  <a:t>, . . . , </a:t>
                </a:r>
                <a:r>
                  <a:rPr lang="en-US" altLang="zh-CN" sz="2600" i="1" dirty="0" err="1"/>
                  <a:t>v</a:t>
                </a:r>
                <a:r>
                  <a:rPr lang="en-US" altLang="zh-CN" sz="2600" i="1" baseline="-25000" dirty="0" err="1"/>
                  <a:t>n</a:t>
                </a:r>
                <a:r>
                  <a:rPr lang="en-US" altLang="zh-CN" sz="2600" i="1" dirty="0"/>
                  <a:t> </a:t>
                </a:r>
                <a:r>
                  <a:rPr lang="en-US" altLang="zh-CN" sz="2600" b="0" dirty="0"/>
                  <a:t>with the property that </a:t>
                </a:r>
              </a:p>
              <a:p>
                <a:pPr>
                  <a:lnSpc>
                    <a:spcPct val="160000"/>
                  </a:lnSpc>
                  <a:buNone/>
                </a:pPr>
                <a:r>
                  <a:rPr lang="en-US" altLang="zh-CN" sz="2600" dirty="0"/>
                  <a:t>                        v</a:t>
                </a:r>
                <a:r>
                  <a:rPr lang="en-US" altLang="zh-CN" sz="2600" i="1" baseline="-25000" dirty="0"/>
                  <a:t>i</a:t>
                </a:r>
                <a:r>
                  <a:rPr lang="en-US" altLang="zh-CN" sz="2600" i="1" dirty="0"/>
                  <a:t> · </a:t>
                </a:r>
                <a:r>
                  <a:rPr lang="en-US" altLang="zh-CN" sz="2600" i="1" dirty="0" err="1"/>
                  <a:t>v</a:t>
                </a:r>
                <a:r>
                  <a:rPr lang="en-US" altLang="zh-CN" sz="2600" i="1" baseline="-25000" dirty="0" err="1"/>
                  <a:t>j</a:t>
                </a:r>
                <a:r>
                  <a:rPr lang="en-US" altLang="zh-CN" sz="2600" i="1" dirty="0"/>
                  <a:t> = 0  </a:t>
                </a:r>
                <a:r>
                  <a:rPr lang="en-US" altLang="zh-CN" sz="2600" b="0" i="1" dirty="0"/>
                  <a:t>for all </a:t>
                </a:r>
                <a:r>
                  <a:rPr lang="en-US" altLang="zh-CN" sz="2600" i="1" dirty="0" err="1"/>
                  <a:t>i</a:t>
                </a:r>
                <a:r>
                  <a:rPr lang="en-US" altLang="zh-CN" sz="2600" i="1" dirty="0"/>
                  <a:t> </a:t>
                </a:r>
                <a:r>
                  <a:rPr lang="en-US" altLang="zh-CN" sz="2600" dirty="0">
                    <a:latin typeface="Lucida Sans Unicode"/>
                    <a:cs typeface="Lucida Sans Unicode"/>
                  </a:rPr>
                  <a:t>ǂ</a:t>
                </a:r>
                <a:r>
                  <a:rPr lang="en-US" altLang="zh-CN" sz="2600" i="1" dirty="0"/>
                  <a:t> j.</a:t>
                </a:r>
              </a:p>
              <a:p>
                <a:pPr>
                  <a:buNone/>
                </a:pPr>
                <a:r>
                  <a:rPr lang="en-US" altLang="zh-CN" sz="2600" b="0" dirty="0"/>
                  <a:t>    The basis is </a:t>
                </a:r>
                <a:r>
                  <a:rPr lang="en-US" altLang="zh-CN" sz="2600" i="1" dirty="0"/>
                  <a:t>orthonormal (</a:t>
                </a:r>
                <a:r>
                  <a:rPr lang="zh-CN" altLang="en-US" sz="2600" i="1" dirty="0"/>
                  <a:t>标准正交</a:t>
                </a:r>
                <a:r>
                  <a:rPr lang="en-US" altLang="zh-CN" sz="2600" i="1" dirty="0"/>
                  <a:t>)</a:t>
                </a:r>
                <a:r>
                  <a:rPr lang="en-US" altLang="zh-CN" sz="2600" b="0" i="1" dirty="0"/>
                  <a:t> if in addition</a:t>
                </a:r>
                <a:r>
                  <a:rPr lang="en-US" altLang="zh-CN" sz="2600" i="1" dirty="0"/>
                  <a:t>, ||v</a:t>
                </a:r>
                <a:r>
                  <a:rPr lang="en-US" altLang="zh-CN" sz="2600" i="1" baseline="-25000" dirty="0"/>
                  <a:t>i</a:t>
                </a:r>
                <a:r>
                  <a:rPr lang="en-US" altLang="zh-CN" sz="2600" i="1" dirty="0"/>
                  <a:t> ||</a:t>
                </a:r>
                <a:r>
                  <a:rPr lang="en-US" altLang="zh-CN" sz="2600" b="0" i="1" dirty="0"/>
                  <a:t>= 1</a:t>
                </a:r>
                <a:r>
                  <a:rPr lang="en-US" altLang="zh-CN" sz="2600" i="1" dirty="0"/>
                  <a:t> </a:t>
                </a:r>
                <a:r>
                  <a:rPr lang="en-US" altLang="zh-CN" sz="2600" b="0" i="1" dirty="0"/>
                  <a:t>for all </a:t>
                </a:r>
                <a:r>
                  <a:rPr lang="en-US" altLang="zh-CN" sz="2600" b="0" i="1" dirty="0" err="1"/>
                  <a:t>i</a:t>
                </a:r>
                <a:r>
                  <a:rPr lang="en-US" altLang="zh-CN" sz="2600" b="0" i="1" dirty="0"/>
                  <a:t>. </a:t>
                </a:r>
                <a:r>
                  <a:rPr lang="en-US" altLang="zh-CN" sz="2600" dirty="0"/>
                  <a:t>if v = </a:t>
                </a:r>
                <a:r>
                  <a:rPr lang="en-US" altLang="zh-CN" sz="2600" i="1" dirty="0"/>
                  <a:t>a</a:t>
                </a:r>
                <a:r>
                  <a:rPr lang="en-US" altLang="zh-CN" sz="2600" i="1" baseline="-25000" dirty="0"/>
                  <a:t>1</a:t>
                </a:r>
                <a:r>
                  <a:rPr lang="en-US" altLang="zh-CN" sz="2600" i="1" dirty="0"/>
                  <a:t>v</a:t>
                </a:r>
                <a:r>
                  <a:rPr lang="en-US" altLang="zh-CN" sz="2600" i="1" baseline="-25000" dirty="0"/>
                  <a:t>1</a:t>
                </a:r>
                <a:r>
                  <a:rPr lang="en-US" altLang="zh-CN" sz="2600" i="1" dirty="0"/>
                  <a:t> + · · · + </a:t>
                </a:r>
                <a:r>
                  <a:rPr lang="en-US" altLang="zh-CN" sz="2600" i="1" dirty="0" err="1"/>
                  <a:t>a</a:t>
                </a:r>
                <a:r>
                  <a:rPr lang="en-US" altLang="zh-CN" sz="2600" i="1" baseline="-25000" dirty="0" err="1"/>
                  <a:t>n</a:t>
                </a:r>
                <a:r>
                  <a:rPr lang="en-US" altLang="zh-CN" sz="2600" i="1" dirty="0" err="1"/>
                  <a:t>v</a:t>
                </a:r>
                <a:r>
                  <a:rPr lang="en-US" altLang="zh-CN" sz="2600" i="1" baseline="-25000" dirty="0" err="1"/>
                  <a:t>n</a:t>
                </a:r>
                <a:r>
                  <a:rPr lang="en-US" altLang="zh-CN" sz="2600" i="1" dirty="0"/>
                  <a:t> is a linear combination of the basis vectors,</a:t>
                </a:r>
                <a:endParaRPr lang="en-US" altLang="zh-CN" sz="2600" b="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pPr marL="109728" indent="0">
                  <a:buNone/>
                </a:pPr>
                <a:r>
                  <a:rPr lang="zh-CN" alt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pPr marL="109728" indent="0">
                  <a:buNone/>
                </a:pPr>
                <a:r>
                  <a:rPr lang="en-US" altLang="zh-CN" b="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b="0" dirty="0"/>
              </a:p>
              <a:p>
                <a:pPr marL="109728" indent="0">
                  <a:buNone/>
                </a:pPr>
                <a:r>
                  <a:rPr lang="zh-CN" alt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62526"/>
                <a:ext cx="8496944" cy="4525963"/>
              </a:xfrm>
              <a:blipFill>
                <a:blip r:embed="rId2"/>
                <a:stretch>
                  <a:fillRect t="-2022" r="-1291" b="-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27225E8-091B-8627-3C87-84435499B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13350"/>
              </p:ext>
            </p:extLst>
          </p:nvPr>
        </p:nvGraphicFramePr>
        <p:xfrm>
          <a:off x="457200" y="148133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7D671F20-4565-8044-6F98-D34597E5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can lattice do?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6534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1393"/>
                <a:ext cx="8229600" cy="482591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Theorem 6.13. (Gram–Schmidt Algorithm)  </a:t>
                </a:r>
              </a:p>
              <a:p>
                <a:pPr marL="109728" indent="0">
                  <a:buNone/>
                </a:pPr>
                <a:r>
                  <a:rPr lang="en-US" altLang="zh-CN" b="0" i="1" dirty="0"/>
                  <a:t>    Let </a:t>
                </a:r>
                <a:r>
                  <a:rPr lang="en-US" altLang="zh-CN" i="1" dirty="0"/>
                  <a:t>v</a:t>
                </a:r>
                <a:r>
                  <a:rPr lang="en-US" altLang="zh-CN" i="1" baseline="-25000" dirty="0"/>
                  <a:t>1</a:t>
                </a:r>
                <a:r>
                  <a:rPr lang="en-US" altLang="zh-CN" i="1" dirty="0"/>
                  <a:t>, . . . , </a:t>
                </a:r>
                <a:r>
                  <a:rPr lang="en-US" altLang="zh-CN" i="1" dirty="0" err="1"/>
                  <a:t>v</a:t>
                </a:r>
                <a:r>
                  <a:rPr lang="en-US" altLang="zh-CN" i="1" baseline="-25000" dirty="0" err="1"/>
                  <a:t>n</a:t>
                </a:r>
                <a:r>
                  <a:rPr lang="en-US" altLang="zh-CN" i="1" dirty="0"/>
                  <a:t> </a:t>
                </a:r>
                <a:r>
                  <a:rPr lang="en-US" altLang="zh-CN" b="0" i="1" dirty="0"/>
                  <a:t>be a basis for a vector space </a:t>
                </a:r>
                <a:r>
                  <a:rPr lang="en-US" altLang="zh-CN" i="1" dirty="0"/>
                  <a:t>V ⊂ R</a:t>
                </a:r>
                <a:r>
                  <a:rPr lang="en-US" altLang="zh-CN" i="1" baseline="30000" dirty="0"/>
                  <a:t>m</a:t>
                </a:r>
                <a:r>
                  <a:rPr lang="en-US" altLang="zh-CN" i="1" dirty="0"/>
                  <a:t>. </a:t>
                </a:r>
                <a:r>
                  <a:rPr lang="en-US" altLang="zh-CN" b="0" i="1" dirty="0"/>
                  <a:t>The </a:t>
                </a:r>
              </a:p>
              <a:p>
                <a:pPr marL="109728" indent="0">
                  <a:buNone/>
                </a:pPr>
                <a:r>
                  <a:rPr lang="en-US" altLang="zh-CN" b="0" i="1" dirty="0"/>
                  <a:t>    following algorithm creates an orthogonal basis for</a:t>
                </a:r>
                <a:r>
                  <a:rPr lang="en-US" altLang="zh-CN" i="1" dirty="0"/>
                  <a:t> V :    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,...,</m:t>
                      </m:r>
                      <m:sSubSup>
                        <m:sSub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i="1" dirty="0"/>
              </a:p>
              <a:p>
                <a:pPr>
                  <a:buNone/>
                </a:pPr>
                <a:r>
                  <a:rPr lang="en-US" altLang="zh-CN" i="1" dirty="0"/>
                  <a:t>                  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1" i="1" dirty="0"/>
              </a:p>
              <a:p>
                <a:pPr>
                  <a:buNone/>
                </a:pPr>
                <a:r>
                  <a:rPr lang="en-US" altLang="zh-CN" i="1" dirty="0"/>
                  <a:t>                   Loop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1" i="1" dirty="0"/>
              </a:p>
              <a:p>
                <a:pPr>
                  <a:buNone/>
                </a:pPr>
                <a:r>
                  <a:rPr lang="en-US" altLang="zh-CN" i="1" dirty="0"/>
                  <a:t>                           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i="1" dirty="0"/>
                  <a:t>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zh-CN" i="1" dirty="0"/>
              </a:p>
              <a:p>
                <a:pPr>
                  <a:buNone/>
                </a:pPr>
                <a:r>
                  <a:rPr lang="en-US" altLang="zh-CN" i="1" dirty="0"/>
                  <a:t>                             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altLang="zh-CN" i="1" dirty="0"/>
              </a:p>
              <a:p>
                <a:pPr>
                  <a:buNone/>
                </a:pPr>
                <a:r>
                  <a:rPr lang="en-US" altLang="zh-CN" i="1" dirty="0"/>
                  <a:t>                    End Loop</a:t>
                </a:r>
              </a:p>
              <a:p>
                <a:pPr>
                  <a:buNone/>
                </a:pPr>
                <a:endParaRPr lang="en-US" altLang="zh-CN" i="1" dirty="0"/>
              </a:p>
              <a:p>
                <a:r>
                  <a:rPr lang="en-US" altLang="zh-CN" b="0" i="1" dirty="0"/>
                  <a:t>The two bases have the property that </a:t>
                </a:r>
                <a:r>
                  <a:rPr lang="en-US" altLang="zh-CN" dirty="0"/>
                  <a:t>Span</a:t>
                </a:r>
                <a:r>
                  <a:rPr lang="en-US" altLang="zh-CN" i="1" dirty="0"/>
                  <a:t>{v</a:t>
                </a:r>
                <a:r>
                  <a:rPr lang="en-US" altLang="zh-CN" i="1" baseline="-25000" dirty="0"/>
                  <a:t>1</a:t>
                </a:r>
                <a:r>
                  <a:rPr lang="en-US" altLang="zh-CN" i="1" dirty="0"/>
                  <a:t>, . . . , v</a:t>
                </a:r>
                <a:r>
                  <a:rPr lang="en-US" altLang="zh-CN" i="1" baseline="-25000" dirty="0"/>
                  <a:t>i</a:t>
                </a:r>
                <a:r>
                  <a:rPr lang="en-US" altLang="zh-CN" i="1" dirty="0"/>
                  <a:t>} = Span{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i="1" dirty="0"/>
                  <a:t>} </a:t>
                </a:r>
                <a:r>
                  <a:rPr lang="en-US" altLang="zh-CN" b="0" i="1" dirty="0"/>
                  <a:t>for all </a:t>
                </a:r>
                <a:r>
                  <a:rPr lang="en-US" altLang="zh-CN" b="0" i="1" dirty="0" err="1"/>
                  <a:t>i</a:t>
                </a:r>
                <a:r>
                  <a:rPr lang="en-US" altLang="zh-CN" b="0" i="1" dirty="0"/>
                  <a:t> = 1, 2, . . . , 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1393"/>
                <a:ext cx="8229600" cy="4825919"/>
              </a:xfrm>
              <a:blipFill>
                <a:blip r:embed="rId2"/>
                <a:stretch>
                  <a:fillRect t="-2528" r="-2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2F5F9FD-671A-4BB0-B52F-C92FB7D31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2040" y="188640"/>
                <a:ext cx="2746648" cy="1426170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altLang="zh-CN" sz="1100" i="1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1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1100" i="1" dirty="0"/>
              </a:p>
              <a:p>
                <a:pPr>
                  <a:buNone/>
                </a:pPr>
                <a:r>
                  <a:rPr lang="en-US" altLang="zh-CN" sz="1100" i="1" dirty="0"/>
                  <a:t> Loop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1100" i="1" dirty="0"/>
              </a:p>
              <a:p>
                <a:pPr>
                  <a:buNone/>
                </a:pPr>
                <a:r>
                  <a:rPr lang="en-US" altLang="zh-CN" sz="1100" i="1" dirty="0"/>
                  <a:t>       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altLang="zh-CN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1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  <m:sup>
                                    <m:r>
                                      <a:rPr lang="en-US" altLang="zh-CN" sz="11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100" i="1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1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zh-CN" sz="1100" i="1" dirty="0"/>
              </a:p>
              <a:p>
                <a:pPr>
                  <a:buNone/>
                </a:pPr>
                <a:r>
                  <a:rPr lang="en-US" altLang="zh-CN" sz="1100" i="1" dirty="0"/>
                  <a:t>          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11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altLang="zh-CN" sz="1100" i="1" dirty="0"/>
              </a:p>
              <a:p>
                <a:pPr>
                  <a:buNone/>
                </a:pPr>
                <a:r>
                  <a:rPr lang="en-US" altLang="zh-CN" sz="1100" i="1" dirty="0"/>
                  <a:t>   End Loop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2F5F9FD-671A-4BB0-B52F-C92FB7D31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2040" y="188640"/>
                <a:ext cx="2746648" cy="1426170"/>
              </a:xfrm>
              <a:blipFill>
                <a:blip r:embed="rId2"/>
                <a:stretch>
                  <a:fillRect t="-1709" b="-10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9E6827D-A2DF-4D04-B1B6-A8C50653C2F4}"/>
              </a:ext>
            </a:extLst>
          </p:cNvPr>
          <p:cNvCxnSpPr>
            <a:cxnSpLocks/>
          </p:cNvCxnSpPr>
          <p:nvPr/>
        </p:nvCxnSpPr>
        <p:spPr>
          <a:xfrm>
            <a:off x="1115617" y="2708920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0AECB39-E132-48D6-A1D4-61D7F39087D1}"/>
              </a:ext>
            </a:extLst>
          </p:cNvPr>
          <p:cNvCxnSpPr>
            <a:cxnSpLocks/>
          </p:cNvCxnSpPr>
          <p:nvPr/>
        </p:nvCxnSpPr>
        <p:spPr>
          <a:xfrm flipV="1">
            <a:off x="1115616" y="1988840"/>
            <a:ext cx="136815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3443814-4BBD-4F6B-9642-031DE636D0B3}"/>
              </a:ext>
            </a:extLst>
          </p:cNvPr>
          <p:cNvCxnSpPr>
            <a:cxnSpLocks/>
          </p:cNvCxnSpPr>
          <p:nvPr/>
        </p:nvCxnSpPr>
        <p:spPr>
          <a:xfrm flipV="1">
            <a:off x="1115616" y="141277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DC5C1BC-8D54-4E19-B6F1-85EE0438D1AA}"/>
              </a:ext>
            </a:extLst>
          </p:cNvPr>
          <p:cNvCxnSpPr>
            <a:cxnSpLocks/>
          </p:cNvCxnSpPr>
          <p:nvPr/>
        </p:nvCxnSpPr>
        <p:spPr>
          <a:xfrm>
            <a:off x="2483768" y="1988840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8CB5E38-C5BC-4EC8-877E-72CD977E7945}"/>
                  </a:ext>
                </a:extLst>
              </p:cNvPr>
              <p:cNvSpPr txBox="1"/>
              <p:nvPr/>
            </p:nvSpPr>
            <p:spPr>
              <a:xfrm>
                <a:off x="2533625" y="1702581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8CB5E38-C5BC-4EC8-877E-72CD977E7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25" y="1702581"/>
                <a:ext cx="288030" cy="369332"/>
              </a:xfrm>
              <a:prstGeom prst="rect">
                <a:avLst/>
              </a:prstGeom>
              <a:blipFill>
                <a:blip r:embed="rId3"/>
                <a:stretch>
                  <a:fillRect r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6B017CA-F621-4580-8F5D-4ADB619FF253}"/>
                  </a:ext>
                </a:extLst>
              </p:cNvPr>
              <p:cNvSpPr txBox="1"/>
              <p:nvPr/>
            </p:nvSpPr>
            <p:spPr>
              <a:xfrm>
                <a:off x="3707905" y="2420888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6B017CA-F621-4580-8F5D-4ADB619FF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5" y="2420888"/>
                <a:ext cx="288030" cy="369332"/>
              </a:xfrm>
              <a:prstGeom prst="rect">
                <a:avLst/>
              </a:prstGeom>
              <a:blipFill>
                <a:blip r:embed="rId4"/>
                <a:stretch>
                  <a:fillRect r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139A10D-D547-4B1E-B661-1B03CC0D06A5}"/>
              </a:ext>
            </a:extLst>
          </p:cNvPr>
          <p:cNvCxnSpPr>
            <a:cxnSpLocks/>
          </p:cNvCxnSpPr>
          <p:nvPr/>
        </p:nvCxnSpPr>
        <p:spPr>
          <a:xfrm flipH="1">
            <a:off x="1115616" y="1988840"/>
            <a:ext cx="1368152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92C940D-609B-463C-B2D4-6CD5C6D70D0E}"/>
                  </a:ext>
                </a:extLst>
              </p:cNvPr>
              <p:cNvSpPr txBox="1"/>
              <p:nvPr/>
            </p:nvSpPr>
            <p:spPr>
              <a:xfrm>
                <a:off x="1431853" y="2467054"/>
                <a:ext cx="2618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200" i="1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92C940D-609B-463C-B2D4-6CD5C6D70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53" y="2467054"/>
                <a:ext cx="261845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BDFBCCC-7F36-4E38-9FC5-DFCF77668269}"/>
                  </a:ext>
                </a:extLst>
              </p:cNvPr>
              <p:cNvSpPr txBox="1"/>
              <p:nvPr/>
            </p:nvSpPr>
            <p:spPr>
              <a:xfrm>
                <a:off x="1367647" y="1619507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BDFBCCC-7F36-4E38-9FC5-DFCF77668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7" y="1619507"/>
                <a:ext cx="288030" cy="369332"/>
              </a:xfrm>
              <a:prstGeom prst="rect">
                <a:avLst/>
              </a:prstGeom>
              <a:blipFill>
                <a:blip r:embed="rId6"/>
                <a:stretch>
                  <a:fillRect r="-197917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CF375E4-047F-4D9D-A4E4-990FBAB49FDF}"/>
              </a:ext>
            </a:extLst>
          </p:cNvPr>
          <p:cNvCxnSpPr>
            <a:cxnSpLocks/>
          </p:cNvCxnSpPr>
          <p:nvPr/>
        </p:nvCxnSpPr>
        <p:spPr>
          <a:xfrm>
            <a:off x="4765472" y="3429000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4E6F296-6C24-4D75-B21E-82AEC98CDC63}"/>
              </a:ext>
            </a:extLst>
          </p:cNvPr>
          <p:cNvCxnSpPr>
            <a:cxnSpLocks/>
          </p:cNvCxnSpPr>
          <p:nvPr/>
        </p:nvCxnSpPr>
        <p:spPr>
          <a:xfrm flipV="1">
            <a:off x="4765471" y="2708920"/>
            <a:ext cx="136815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CF4020E-5370-42A6-BB48-1348B39B6270}"/>
              </a:ext>
            </a:extLst>
          </p:cNvPr>
          <p:cNvCxnSpPr>
            <a:cxnSpLocks/>
          </p:cNvCxnSpPr>
          <p:nvPr/>
        </p:nvCxnSpPr>
        <p:spPr>
          <a:xfrm flipV="1">
            <a:off x="4765471" y="213285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CF9B593-E951-4987-9A8A-51ABF30B52CA}"/>
              </a:ext>
            </a:extLst>
          </p:cNvPr>
          <p:cNvCxnSpPr>
            <a:cxnSpLocks/>
          </p:cNvCxnSpPr>
          <p:nvPr/>
        </p:nvCxnSpPr>
        <p:spPr>
          <a:xfrm>
            <a:off x="6133623" y="2708920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E4251BF-7083-46DF-AA17-CDCC28056513}"/>
                  </a:ext>
                </a:extLst>
              </p:cNvPr>
              <p:cNvSpPr txBox="1"/>
              <p:nvPr/>
            </p:nvSpPr>
            <p:spPr>
              <a:xfrm>
                <a:off x="6183480" y="2422661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E4251BF-7083-46DF-AA17-CDCC2805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480" y="2422661"/>
                <a:ext cx="288030" cy="369332"/>
              </a:xfrm>
              <a:prstGeom prst="rect">
                <a:avLst/>
              </a:prstGeom>
              <a:blipFill>
                <a:blip r:embed="rId7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A29EE7D-00A0-45CB-84E5-E6233BAC2A1D}"/>
                  </a:ext>
                </a:extLst>
              </p:cNvPr>
              <p:cNvSpPr txBox="1"/>
              <p:nvPr/>
            </p:nvSpPr>
            <p:spPr>
              <a:xfrm>
                <a:off x="7357760" y="3140968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A29EE7D-00A0-45CB-84E5-E6233BAC2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60" y="3140968"/>
                <a:ext cx="288030" cy="369332"/>
              </a:xfrm>
              <a:prstGeom prst="rect">
                <a:avLst/>
              </a:prstGeom>
              <a:blipFill>
                <a:blip r:embed="rId8"/>
                <a:stretch>
                  <a:fillRect r="-27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1304BB0-DE26-4BE3-BEA0-637F6040D2AE}"/>
              </a:ext>
            </a:extLst>
          </p:cNvPr>
          <p:cNvCxnSpPr>
            <a:cxnSpLocks/>
          </p:cNvCxnSpPr>
          <p:nvPr/>
        </p:nvCxnSpPr>
        <p:spPr>
          <a:xfrm flipH="1">
            <a:off x="4765471" y="2708920"/>
            <a:ext cx="1368152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26D82B8-0E40-4B3A-968C-0155FD31C910}"/>
                  </a:ext>
                </a:extLst>
              </p:cNvPr>
              <p:cNvSpPr txBox="1"/>
              <p:nvPr/>
            </p:nvSpPr>
            <p:spPr>
              <a:xfrm>
                <a:off x="5081708" y="3187134"/>
                <a:ext cx="2618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200" i="1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26D82B8-0E40-4B3A-968C-0155FD31C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08" y="3187134"/>
                <a:ext cx="261845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DD50D2D-B934-4CC2-A8CB-4292BF05C2DD}"/>
                  </a:ext>
                </a:extLst>
              </p:cNvPr>
              <p:cNvSpPr txBox="1"/>
              <p:nvPr/>
            </p:nvSpPr>
            <p:spPr>
              <a:xfrm>
                <a:off x="5017502" y="2339587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DD50D2D-B934-4CC2-A8CB-4292BF05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02" y="2339587"/>
                <a:ext cx="288030" cy="369332"/>
              </a:xfrm>
              <a:prstGeom prst="rect">
                <a:avLst/>
              </a:prstGeom>
              <a:blipFill>
                <a:blip r:embed="rId9"/>
                <a:stretch>
                  <a:fillRect r="-204255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2C8D3ED-313C-4370-A561-7B3FB652F11A}"/>
              </a:ext>
            </a:extLst>
          </p:cNvPr>
          <p:cNvCxnSpPr/>
          <p:nvPr/>
        </p:nvCxnSpPr>
        <p:spPr>
          <a:xfrm>
            <a:off x="4765471" y="3429000"/>
            <a:ext cx="136815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702EAD1-E433-421A-A9C1-9C8D8E2E1A66}"/>
                  </a:ext>
                </a:extLst>
              </p:cNvPr>
              <p:cNvSpPr txBox="1"/>
              <p:nvPr/>
            </p:nvSpPr>
            <p:spPr>
              <a:xfrm>
                <a:off x="5081708" y="3464133"/>
                <a:ext cx="288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702EAD1-E433-421A-A9C1-9C8D8E2E1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08" y="3464133"/>
                <a:ext cx="288030" cy="369332"/>
              </a:xfrm>
              <a:prstGeom prst="rect">
                <a:avLst/>
              </a:prstGeom>
              <a:blipFill>
                <a:blip r:embed="rId10"/>
                <a:stretch>
                  <a:fillRect r="-142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A4E85F6-5B00-4200-8BCF-03E908A7B83A}"/>
                  </a:ext>
                </a:extLst>
              </p:cNvPr>
              <p:cNvSpPr txBox="1"/>
              <p:nvPr/>
            </p:nvSpPr>
            <p:spPr>
              <a:xfrm>
                <a:off x="4067943" y="4149079"/>
                <a:ext cx="4464493" cy="77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zh-CN" alt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zh-CN" dirty="0"/>
                  <a:t>/||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||</a:t>
                </a:r>
                <a:endParaRPr lang="zh-CN" altLang="en-US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A4E85F6-5B00-4200-8BCF-03E908A7B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3" y="4149079"/>
                <a:ext cx="4464493" cy="779381"/>
              </a:xfrm>
              <a:prstGeom prst="rect">
                <a:avLst/>
              </a:prstGeom>
              <a:blipFill>
                <a:blip r:embed="rId11"/>
                <a:stretch>
                  <a:fillRect b="-12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45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Proof:</a:t>
                </a:r>
              </a:p>
              <a:p>
                <a:pPr marL="109728" indent="0">
                  <a:buNone/>
                </a:pPr>
                <a:r>
                  <a:rPr lang="en-US" altLang="zh-CN" b="1" dirty="0"/>
                  <a:t>        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b="1" dirty="0"/>
              </a:p>
              <a:p>
                <a:pPr marL="109728" indent="0">
                  <a:buNone/>
                </a:pPr>
                <a:r>
                  <a:rPr lang="zh-CN" altLang="en-US" dirty="0"/>
                  <a:t>      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𝒊𝒌</m:t>
                        </m:r>
                      </m:sub>
                    </m:sSub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  <m:sup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dirty="0"/>
              </a:p>
              <a:p>
                <a:pPr marL="109728" indent="0">
                  <a:buNone/>
                </a:pPr>
                <a:r>
                  <a:rPr lang="en-US" altLang="zh-CN" dirty="0"/>
                  <a:t>          =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dirty="0"/>
                  <a:t>                             </a:t>
                </a:r>
                <a:r>
                  <a:rPr lang="en-US" altLang="zh-CN" dirty="0"/>
                  <a:t>from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 A brief review of vector spaces</a:t>
            </a:r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Definition. </a:t>
            </a:r>
            <a:r>
              <a:rPr lang="en-US" altLang="zh-CN" b="0" dirty="0"/>
              <a:t>Let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3333CC"/>
                </a:solidFill>
              </a:rPr>
              <a:t>v</a:t>
            </a:r>
            <a:r>
              <a:rPr lang="en-US" altLang="zh-CN" baseline="-25000" dirty="0">
                <a:solidFill>
                  <a:srgbClr val="3333CC"/>
                </a:solidFill>
              </a:rPr>
              <a:t>1</a:t>
            </a:r>
            <a:r>
              <a:rPr lang="en-US" altLang="zh-CN" i="1" dirty="0">
                <a:solidFill>
                  <a:srgbClr val="3333CC"/>
                </a:solidFill>
              </a:rPr>
              <a:t>, . . . , </a:t>
            </a:r>
            <a:r>
              <a:rPr lang="en-US" altLang="zh-CN" i="1" dirty="0" err="1">
                <a:solidFill>
                  <a:srgbClr val="3333CC"/>
                </a:solidFill>
              </a:rPr>
              <a:t>v</a:t>
            </a:r>
            <a:r>
              <a:rPr lang="en-US" altLang="zh-CN" baseline="-25000" dirty="0" err="1">
                <a:solidFill>
                  <a:srgbClr val="3333CC"/>
                </a:solidFill>
              </a:rPr>
              <a:t>n</a:t>
            </a:r>
            <a:r>
              <a:rPr lang="en-US" altLang="zh-CN" i="1" dirty="0">
                <a:solidFill>
                  <a:srgbClr val="3333CC"/>
                </a:solidFill>
              </a:rPr>
              <a:t> ∈ R</a:t>
            </a:r>
            <a:r>
              <a:rPr lang="en-US" altLang="zh-CN" i="1" baseline="30000" dirty="0">
                <a:solidFill>
                  <a:srgbClr val="3333CC"/>
                </a:solidFill>
              </a:rPr>
              <a:t>m</a:t>
            </a:r>
            <a:r>
              <a:rPr lang="en-US" altLang="zh-CN" i="1" dirty="0">
                <a:solidFill>
                  <a:srgbClr val="3333CC"/>
                </a:solidFill>
              </a:rPr>
              <a:t> </a:t>
            </a:r>
            <a:r>
              <a:rPr lang="en-US" altLang="zh-CN" b="0" i="1" dirty="0"/>
              <a:t>be a set of linearly independent vectors. </a:t>
            </a:r>
            <a:r>
              <a:rPr lang="en-US" altLang="zh-CN" i="1" dirty="0">
                <a:solidFill>
                  <a:srgbClr val="C00000"/>
                </a:solidFill>
              </a:rPr>
              <a:t>The lattice </a:t>
            </a:r>
            <a:r>
              <a:rPr lang="en-US" altLang="zh-CN" i="1" dirty="0"/>
              <a:t>L </a:t>
            </a:r>
            <a:r>
              <a:rPr lang="en-US" altLang="zh-CN" b="0" i="1" dirty="0"/>
              <a:t>generated by </a:t>
            </a:r>
            <a:r>
              <a:rPr lang="en-US" altLang="zh-CN" dirty="0">
                <a:solidFill>
                  <a:srgbClr val="3333CC"/>
                </a:solidFill>
              </a:rPr>
              <a:t>v</a:t>
            </a:r>
            <a:r>
              <a:rPr lang="en-US" altLang="zh-CN" baseline="-25000" dirty="0">
                <a:solidFill>
                  <a:srgbClr val="3333CC"/>
                </a:solidFill>
              </a:rPr>
              <a:t>1</a:t>
            </a:r>
            <a:r>
              <a:rPr lang="en-US" altLang="zh-CN" i="1" dirty="0">
                <a:solidFill>
                  <a:srgbClr val="3333CC"/>
                </a:solidFill>
              </a:rPr>
              <a:t>, . . . , </a:t>
            </a:r>
            <a:r>
              <a:rPr lang="en-US" altLang="zh-CN" i="1" dirty="0" err="1">
                <a:solidFill>
                  <a:srgbClr val="3333CC"/>
                </a:solidFill>
              </a:rPr>
              <a:t>v</a:t>
            </a:r>
            <a:r>
              <a:rPr lang="en-US" altLang="zh-CN" baseline="-25000" dirty="0" err="1">
                <a:solidFill>
                  <a:srgbClr val="3333CC"/>
                </a:solidFill>
              </a:rPr>
              <a:t>n</a:t>
            </a:r>
            <a:r>
              <a:rPr lang="en-US" altLang="zh-CN" i="1" dirty="0">
                <a:solidFill>
                  <a:srgbClr val="3333CC"/>
                </a:solidFill>
              </a:rPr>
              <a:t>  </a:t>
            </a:r>
            <a:r>
              <a:rPr lang="en-US" altLang="zh-CN" b="0" i="1" dirty="0"/>
              <a:t>is the set of</a:t>
            </a:r>
            <a:r>
              <a:rPr lang="en-US" altLang="zh-CN" b="0" i="1" dirty="0">
                <a:solidFill>
                  <a:srgbClr val="C00000"/>
                </a:solidFill>
              </a:rPr>
              <a:t> linear combinations </a:t>
            </a:r>
            <a:r>
              <a:rPr lang="en-US" altLang="zh-CN" b="0" i="1" dirty="0"/>
              <a:t>of </a:t>
            </a:r>
            <a:r>
              <a:rPr lang="en-US" altLang="zh-CN" dirty="0">
                <a:solidFill>
                  <a:srgbClr val="3333CC"/>
                </a:solidFill>
              </a:rPr>
              <a:t>v</a:t>
            </a:r>
            <a:r>
              <a:rPr lang="en-US" altLang="zh-CN" baseline="-25000" dirty="0">
                <a:solidFill>
                  <a:srgbClr val="3333CC"/>
                </a:solidFill>
              </a:rPr>
              <a:t>1</a:t>
            </a:r>
            <a:r>
              <a:rPr lang="en-US" altLang="zh-CN" i="1" dirty="0">
                <a:solidFill>
                  <a:srgbClr val="3333CC"/>
                </a:solidFill>
              </a:rPr>
              <a:t>, . . . , </a:t>
            </a:r>
            <a:r>
              <a:rPr lang="en-US" altLang="zh-CN" i="1" dirty="0" err="1">
                <a:solidFill>
                  <a:srgbClr val="3333CC"/>
                </a:solidFill>
              </a:rPr>
              <a:t>v</a:t>
            </a:r>
            <a:r>
              <a:rPr lang="en-US" altLang="zh-CN" baseline="-25000" dirty="0" err="1">
                <a:solidFill>
                  <a:srgbClr val="3333CC"/>
                </a:solidFill>
              </a:rPr>
              <a:t>n</a:t>
            </a:r>
            <a:r>
              <a:rPr lang="en-US" altLang="zh-CN" i="1" dirty="0">
                <a:solidFill>
                  <a:srgbClr val="3333CC"/>
                </a:solidFill>
              </a:rPr>
              <a:t> </a:t>
            </a:r>
            <a:r>
              <a:rPr lang="en-US" altLang="zh-CN" b="0" i="1" dirty="0"/>
              <a:t>, </a:t>
            </a:r>
            <a:r>
              <a:rPr lang="en-US" altLang="zh-CN" b="0" dirty="0"/>
              <a:t>with </a:t>
            </a:r>
            <a:r>
              <a:rPr lang="en-US" altLang="zh-CN" b="0" dirty="0">
                <a:solidFill>
                  <a:srgbClr val="00B050"/>
                </a:solidFill>
              </a:rPr>
              <a:t>coefficients in </a:t>
            </a:r>
            <a:r>
              <a:rPr lang="en-US" altLang="zh-CN" dirty="0">
                <a:solidFill>
                  <a:srgbClr val="00B050"/>
                </a:solidFill>
              </a:rPr>
              <a:t>Z</a:t>
            </a:r>
            <a:r>
              <a:rPr lang="en-US" altLang="zh-CN" dirty="0"/>
              <a:t>,</a:t>
            </a:r>
          </a:p>
          <a:p>
            <a:endParaRPr lang="en-US" altLang="zh-CN" dirty="0"/>
          </a:p>
          <a:p>
            <a:pPr>
              <a:buNone/>
            </a:pPr>
            <a:r>
              <a:rPr lang="pt-BR" altLang="zh-CN" i="1" dirty="0"/>
              <a:t>  </a:t>
            </a:r>
            <a:r>
              <a:rPr lang="pt-BR" altLang="zh-CN" sz="2800" i="1" dirty="0">
                <a:solidFill>
                  <a:srgbClr val="3333CC"/>
                </a:solidFill>
              </a:rPr>
              <a:t>L = {a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1</a:t>
            </a:r>
            <a:r>
              <a:rPr lang="pt-BR" altLang="zh-CN" sz="2800" i="1" dirty="0">
                <a:solidFill>
                  <a:srgbClr val="3333CC"/>
                </a:solidFill>
              </a:rPr>
              <a:t>v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1</a:t>
            </a:r>
            <a:r>
              <a:rPr lang="pt-BR" altLang="zh-CN" sz="2800" i="1" dirty="0">
                <a:solidFill>
                  <a:srgbClr val="3333CC"/>
                </a:solidFill>
              </a:rPr>
              <a:t> + a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2</a:t>
            </a:r>
            <a:r>
              <a:rPr lang="pt-BR" altLang="zh-CN" sz="2800" i="1" dirty="0">
                <a:solidFill>
                  <a:srgbClr val="3333CC"/>
                </a:solidFill>
              </a:rPr>
              <a:t>v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2</a:t>
            </a:r>
            <a:r>
              <a:rPr lang="pt-BR" altLang="zh-CN" sz="2800" i="1" dirty="0">
                <a:solidFill>
                  <a:srgbClr val="3333CC"/>
                </a:solidFill>
              </a:rPr>
              <a:t> + · · · + a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n</a:t>
            </a:r>
            <a:r>
              <a:rPr lang="pt-BR" altLang="zh-CN" sz="2800" i="1" dirty="0">
                <a:solidFill>
                  <a:srgbClr val="3333CC"/>
                </a:solidFill>
              </a:rPr>
              <a:t>v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n</a:t>
            </a:r>
            <a:r>
              <a:rPr lang="pt-BR" altLang="zh-CN" sz="2800" i="1" dirty="0">
                <a:solidFill>
                  <a:srgbClr val="3333CC"/>
                </a:solidFill>
              </a:rPr>
              <a:t> : a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1</a:t>
            </a:r>
            <a:r>
              <a:rPr lang="pt-BR" altLang="zh-CN" sz="2800" i="1" dirty="0">
                <a:solidFill>
                  <a:srgbClr val="3333CC"/>
                </a:solidFill>
              </a:rPr>
              <a:t>, a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2</a:t>
            </a:r>
            <a:r>
              <a:rPr lang="pt-BR" altLang="zh-CN" sz="2800" i="1" dirty="0">
                <a:solidFill>
                  <a:srgbClr val="3333CC"/>
                </a:solidFill>
              </a:rPr>
              <a:t>, . . . , a</a:t>
            </a:r>
            <a:r>
              <a:rPr lang="pt-BR" altLang="zh-CN" sz="2800" i="1" baseline="-25000" dirty="0">
                <a:solidFill>
                  <a:srgbClr val="3333CC"/>
                </a:solidFill>
              </a:rPr>
              <a:t>n</a:t>
            </a:r>
            <a:r>
              <a:rPr lang="pt-BR" altLang="zh-CN" sz="2800" i="1" dirty="0">
                <a:solidFill>
                  <a:srgbClr val="3333CC"/>
                </a:solidFill>
              </a:rPr>
              <a:t> ∈ Z}.</a:t>
            </a:r>
            <a:endParaRPr lang="pt-BR" altLang="zh-CN" i="1" dirty="0">
              <a:solidFill>
                <a:srgbClr val="3333CC"/>
              </a:solidFill>
            </a:endParaRPr>
          </a:p>
          <a:p>
            <a:pPr>
              <a:buNone/>
            </a:pPr>
            <a:r>
              <a:rPr lang="en-US" altLang="zh-CN" b="0" dirty="0"/>
              <a:t>      </a:t>
            </a:r>
          </a:p>
          <a:p>
            <a:pPr>
              <a:buNone/>
            </a:pPr>
            <a:r>
              <a:rPr lang="en-US" altLang="zh-CN" b="0" dirty="0"/>
              <a:t>   A </a:t>
            </a:r>
            <a:r>
              <a:rPr lang="en-US" altLang="zh-CN" i="1" dirty="0">
                <a:solidFill>
                  <a:srgbClr val="C00000"/>
                </a:solidFill>
              </a:rPr>
              <a:t>basis</a:t>
            </a:r>
            <a:r>
              <a:rPr lang="en-US" altLang="zh-CN" b="0" i="1" dirty="0"/>
              <a:t> for </a:t>
            </a:r>
            <a:r>
              <a:rPr lang="en-US" altLang="zh-CN" i="1" dirty="0"/>
              <a:t>L</a:t>
            </a:r>
            <a:r>
              <a:rPr lang="en-US" altLang="zh-CN" b="0" i="1" dirty="0"/>
              <a:t> is any set of independent vectors that generates </a:t>
            </a:r>
            <a:r>
              <a:rPr lang="en-US" altLang="zh-CN" i="1" dirty="0"/>
              <a:t>L</a:t>
            </a:r>
            <a:r>
              <a:rPr lang="en-US" altLang="zh-CN" b="0" i="1" dirty="0"/>
              <a:t>. Any </a:t>
            </a:r>
            <a:r>
              <a:rPr lang="en-US" altLang="zh-CN" b="0" dirty="0"/>
              <a:t>two such sets have the same number of elements. The </a:t>
            </a:r>
            <a:r>
              <a:rPr lang="en-US" altLang="zh-CN" i="1" dirty="0">
                <a:solidFill>
                  <a:srgbClr val="C00000"/>
                </a:solidFill>
              </a:rPr>
              <a:t>dimension</a:t>
            </a:r>
            <a:r>
              <a:rPr lang="en-US" altLang="zh-CN" b="0" i="1" dirty="0"/>
              <a:t> of </a:t>
            </a:r>
            <a:r>
              <a:rPr lang="en-US" altLang="zh-CN" i="1" dirty="0"/>
              <a:t>L</a:t>
            </a:r>
            <a:r>
              <a:rPr lang="en-US" altLang="zh-CN" b="0" i="1" dirty="0"/>
              <a:t> is the </a:t>
            </a:r>
            <a:r>
              <a:rPr lang="en-US" altLang="zh-CN" b="0" dirty="0"/>
              <a:t>number of vectors in a basis for </a:t>
            </a:r>
            <a:r>
              <a:rPr lang="en-US" altLang="zh-CN" i="1" dirty="0"/>
              <a:t>L</a:t>
            </a:r>
            <a:r>
              <a:rPr lang="en-US" altLang="zh-CN" b="0" i="1" dirty="0"/>
              <a:t>.</a:t>
            </a:r>
            <a:endParaRPr lang="zh-CN" altLang="en-US" b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4. Lattices: Basic definitions and </a:t>
            </a:r>
            <a:br>
              <a:rPr lang="en-US" altLang="zh-CN" dirty="0"/>
            </a:br>
            <a:r>
              <a:rPr lang="en-US" altLang="zh-CN" dirty="0"/>
              <a:t>     properties</a:t>
            </a: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1160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0" dirty="0"/>
              <a:t>A basis for a </a:t>
            </a:r>
            <a:r>
              <a:rPr lang="en-US" altLang="zh-CN" sz="2400" dirty="0"/>
              <a:t>lattice </a:t>
            </a:r>
            <a:r>
              <a:rPr lang="en-US" altLang="zh-CN" sz="2400" i="1" dirty="0"/>
              <a:t>L:</a:t>
            </a:r>
            <a:r>
              <a:rPr lang="en-US" altLang="zh-CN" sz="2400" dirty="0">
                <a:solidFill>
                  <a:srgbClr val="3333CC"/>
                </a:solidFill>
              </a:rPr>
              <a:t> v</a:t>
            </a:r>
            <a:r>
              <a:rPr lang="en-US" altLang="zh-CN" sz="2400" baseline="-25000" dirty="0">
                <a:solidFill>
                  <a:srgbClr val="3333CC"/>
                </a:solidFill>
              </a:rPr>
              <a:t>1</a:t>
            </a:r>
            <a:r>
              <a:rPr lang="en-US" altLang="zh-CN" sz="2400" i="1" dirty="0">
                <a:solidFill>
                  <a:srgbClr val="3333CC"/>
                </a:solidFill>
              </a:rPr>
              <a:t>, . . . , </a:t>
            </a:r>
            <a:r>
              <a:rPr lang="en-US" altLang="zh-CN" sz="2400" i="1" dirty="0" err="1">
                <a:solidFill>
                  <a:srgbClr val="3333CC"/>
                </a:solidFill>
              </a:rPr>
              <a:t>v</a:t>
            </a:r>
            <a:r>
              <a:rPr lang="en-US" altLang="zh-CN" sz="2400" baseline="-25000" dirty="0" err="1">
                <a:solidFill>
                  <a:srgbClr val="3333CC"/>
                </a:solidFill>
              </a:rPr>
              <a:t>n</a:t>
            </a:r>
            <a:r>
              <a:rPr lang="en-US" altLang="zh-CN" sz="2400" i="1" dirty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b="0" dirty="0"/>
              <a:t>Collection of vectors: </a:t>
            </a:r>
            <a:r>
              <a:rPr lang="en-US" altLang="zh-CN" sz="2400" dirty="0">
                <a:solidFill>
                  <a:srgbClr val="00B050"/>
                </a:solidFill>
              </a:rPr>
              <a:t>w</a:t>
            </a:r>
            <a:r>
              <a:rPr lang="en-US" altLang="zh-CN" sz="2400" baseline="-25000" dirty="0">
                <a:solidFill>
                  <a:srgbClr val="00B050"/>
                </a:solidFill>
              </a:rPr>
              <a:t>1</a:t>
            </a:r>
            <a:r>
              <a:rPr lang="en-US" altLang="zh-CN" sz="2400" i="1" dirty="0">
                <a:solidFill>
                  <a:srgbClr val="00B050"/>
                </a:solidFill>
              </a:rPr>
              <a:t>, . . . ,</a:t>
            </a:r>
            <a:r>
              <a:rPr lang="en-US" altLang="zh-CN" sz="2400" i="1" dirty="0" err="1">
                <a:solidFill>
                  <a:srgbClr val="00B050"/>
                </a:solidFill>
              </a:rPr>
              <a:t>w</a:t>
            </a:r>
            <a:r>
              <a:rPr lang="en-US" altLang="zh-CN" sz="2400" i="1" baseline="-25000" dirty="0" err="1">
                <a:solidFill>
                  <a:srgbClr val="00B050"/>
                </a:solidFill>
              </a:rPr>
              <a:t>n</a:t>
            </a:r>
            <a:r>
              <a:rPr lang="en-US" altLang="zh-CN" sz="2400" i="1" dirty="0">
                <a:solidFill>
                  <a:srgbClr val="00B050"/>
                </a:solidFill>
              </a:rPr>
              <a:t> </a:t>
            </a:r>
            <a:r>
              <a:rPr lang="en-US" altLang="zh-CN" sz="2400" dirty="0"/>
              <a:t>∈</a:t>
            </a:r>
            <a:r>
              <a:rPr lang="en-US" altLang="zh-CN" sz="2400" i="1" dirty="0"/>
              <a:t> L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/>
              <a:t>= </a:t>
            </a:r>
            <a:r>
              <a:rPr lang="en-US" altLang="zh-CN" i="1" dirty="0"/>
              <a:t>a</a:t>
            </a:r>
            <a:r>
              <a:rPr lang="en-US" altLang="zh-CN" baseline="-25000" dirty="0"/>
              <a:t>11</a:t>
            </a:r>
            <a:r>
              <a:rPr lang="en-US" altLang="zh-C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i="1" dirty="0"/>
              <a:t>+ a</a:t>
            </a:r>
            <a:r>
              <a:rPr lang="en-US" altLang="zh-CN" baseline="-25000" dirty="0"/>
              <a:t>12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2</a:t>
            </a:r>
            <a:r>
              <a:rPr lang="en-US" altLang="zh-CN" i="1" dirty="0"/>
              <a:t> + · · · + a</a:t>
            </a:r>
            <a:r>
              <a:rPr lang="en-US" altLang="zh-CN" baseline="-25000" dirty="0"/>
              <a:t>1n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n</a:t>
            </a:r>
            <a:r>
              <a:rPr lang="en-US" altLang="zh-CN" i="1" dirty="0"/>
              <a:t>,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dirty="0"/>
              <a:t>= </a:t>
            </a:r>
            <a:r>
              <a:rPr lang="en-US" altLang="zh-CN" i="1" dirty="0"/>
              <a:t>a</a:t>
            </a:r>
            <a:r>
              <a:rPr lang="en-US" altLang="zh-CN" baseline="-25000" dirty="0"/>
              <a:t>21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1</a:t>
            </a:r>
            <a:r>
              <a:rPr lang="en-US" altLang="zh-CN" b="1" i="1" dirty="0">
                <a:solidFill>
                  <a:srgbClr val="3333CC"/>
                </a:solidFill>
              </a:rPr>
              <a:t> </a:t>
            </a:r>
            <a:r>
              <a:rPr lang="en-US" altLang="zh-CN" i="1" dirty="0"/>
              <a:t>+ a</a:t>
            </a:r>
            <a:r>
              <a:rPr lang="en-US" altLang="zh-CN" baseline="-25000" dirty="0"/>
              <a:t>22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2</a:t>
            </a:r>
            <a:r>
              <a:rPr lang="en-US" altLang="zh-CN" i="1" dirty="0"/>
              <a:t> + · · · + a</a:t>
            </a:r>
            <a:r>
              <a:rPr lang="en-US" altLang="zh-CN" baseline="-25000" dirty="0"/>
              <a:t>2n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n</a:t>
            </a:r>
            <a:r>
              <a:rPr lang="en-US" altLang="zh-CN" i="1" dirty="0"/>
              <a:t>,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zh-CN" dirty="0"/>
              <a:t>  ...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zh-CN" dirty="0"/>
              <a:t>  ...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altLang="zh-CN" dirty="0">
                <a:solidFill>
                  <a:srgbClr val="00B050"/>
                </a:solidFill>
              </a:rPr>
              <a:t>  </a:t>
            </a:r>
            <a:r>
              <a:rPr lang="en-US" altLang="zh-CN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/>
              <a:t>= a</a:t>
            </a:r>
            <a:r>
              <a:rPr lang="en-US" altLang="zh-CN" baseline="-25000" dirty="0"/>
              <a:t>n1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1</a:t>
            </a:r>
            <a:r>
              <a:rPr lang="en-US" altLang="zh-CN" b="1" i="1" dirty="0">
                <a:solidFill>
                  <a:srgbClr val="3333CC"/>
                </a:solidFill>
              </a:rPr>
              <a:t> </a:t>
            </a:r>
            <a:r>
              <a:rPr lang="en-US" altLang="zh-CN" i="1" dirty="0"/>
              <a:t>+ a</a:t>
            </a:r>
            <a:r>
              <a:rPr lang="en-US" altLang="zh-CN" baseline="-25000" dirty="0"/>
              <a:t>n2</a:t>
            </a:r>
            <a:r>
              <a:rPr lang="en-US" altLang="zh-CN" b="1" i="1" dirty="0">
                <a:solidFill>
                  <a:srgbClr val="3333CC"/>
                </a:solidFill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</a:rPr>
              <a:t>2</a:t>
            </a:r>
            <a:r>
              <a:rPr lang="en-US" altLang="zh-CN" i="1" dirty="0"/>
              <a:t> + · · · + </a:t>
            </a:r>
            <a:r>
              <a:rPr lang="en-US" altLang="zh-CN" i="1" dirty="0" err="1"/>
              <a:t>a</a:t>
            </a:r>
            <a:r>
              <a:rPr lang="en-US" altLang="zh-CN" baseline="-25000" dirty="0" err="1"/>
              <a:t>nn</a:t>
            </a:r>
            <a:r>
              <a:rPr lang="en-US" altLang="zh-CN" b="1" i="1" dirty="0" err="1">
                <a:solidFill>
                  <a:srgbClr val="3333CC"/>
                </a:solidFill>
              </a:rPr>
              <a:t>v</a:t>
            </a:r>
            <a:r>
              <a:rPr lang="en-US" altLang="zh-CN" b="1" baseline="-25000" dirty="0" err="1">
                <a:solidFill>
                  <a:srgbClr val="3333CC"/>
                </a:solidFill>
              </a:rPr>
              <a:t>n</a:t>
            </a:r>
            <a:r>
              <a:rPr lang="en-US" altLang="zh-CN" i="1" dirty="0"/>
              <a:t>,</a:t>
            </a:r>
          </a:p>
          <a:p>
            <a:pPr lvl="1"/>
            <a:r>
              <a:rPr lang="en-US" altLang="zh-CN" i="1" dirty="0" err="1"/>
              <a:t>a</a:t>
            </a:r>
            <a:r>
              <a:rPr lang="en-US" altLang="zh-CN" baseline="-25000" dirty="0" err="1"/>
              <a:t>ij</a:t>
            </a:r>
            <a:r>
              <a:rPr lang="en-US" altLang="zh-CN" baseline="-25000" dirty="0"/>
              <a:t> </a:t>
            </a:r>
            <a:r>
              <a:rPr lang="en-US" altLang="zh-CN" i="1" dirty="0"/>
              <a:t>are all integers.</a:t>
            </a:r>
          </a:p>
          <a:p>
            <a:pPr lvl="1"/>
            <a:r>
              <a:rPr lang="en-US" altLang="zh-CN" i="1" dirty="0"/>
              <a:t>                                       </a:t>
            </a:r>
            <a:r>
              <a:rPr lang="en-US" altLang="zh-CN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i="1" dirty="0"/>
              <a:t>={</a:t>
            </a: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,…, </a:t>
            </a:r>
            <a:r>
              <a:rPr lang="en-US" altLang="zh-CN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altLang="zh-CN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/>
              <a:t>}, </a:t>
            </a:r>
            <a:r>
              <a:rPr lang="en-US" altLang="zh-C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i="1" dirty="0"/>
              <a:t>={</a:t>
            </a:r>
            <a:r>
              <a:rPr lang="en-US" altLang="zh-CN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b="1" baseline="-25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,…, </a:t>
            </a:r>
            <a:r>
              <a:rPr lang="en-US" altLang="zh-CN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b="1" baseline="-25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/>
              <a:t>}</a:t>
            </a:r>
            <a:r>
              <a:rPr lang="en-US" altLang="zh-CN" i="1" baseline="30000" dirty="0"/>
              <a:t>T</a:t>
            </a:r>
            <a:r>
              <a:rPr lang="en-US" altLang="zh-CN" i="1" dirty="0"/>
              <a:t>, </a:t>
            </a:r>
          </a:p>
          <a:p>
            <a:pPr lvl="1"/>
            <a:r>
              <a:rPr lang="en-US" altLang="zh-CN" i="1" dirty="0"/>
              <a:t>                                          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zh-CN" i="1" dirty="0"/>
              <a:t>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A=I</a:t>
            </a:r>
            <a:r>
              <a:rPr lang="en-US" altLang="zh-CN" i="1" dirty="0"/>
              <a:t>           </a:t>
            </a:r>
          </a:p>
          <a:p>
            <a:pPr lvl="1"/>
            <a:r>
              <a:rPr lang="en-US" altLang="zh-CN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W</a:t>
            </a:r>
            <a:r>
              <a:rPr lang="en-US" altLang="zh-CN" i="1" dirty="0"/>
              <a:t>=A</a:t>
            </a:r>
            <a:r>
              <a:rPr lang="en-US" altLang="zh-CN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 V=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CN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zh-CN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  <a:p>
            <a:pPr lvl="1"/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1=det(I)=det(A A</a:t>
            </a:r>
            <a:r>
              <a:rPr lang="en-US" altLang="zh-CN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)=det(A)det(A</a:t>
            </a:r>
            <a:r>
              <a:rPr lang="en-US" altLang="zh-CN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None/>
            </a:pP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det(A)=det(A</a:t>
            </a:r>
            <a:r>
              <a:rPr lang="en-US" altLang="zh-CN" sz="32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</a:t>
            </a:r>
            <a:r>
              <a:rPr lang="en-US" altLang="zh-CN" sz="3200" i="1" dirty="0"/>
              <a:t> 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</a:t>
            </a:r>
            <a:r>
              <a:rPr lang="en-US" altLang="zh-CN" sz="3200" i="1" dirty="0"/>
              <a:t> 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       </a:t>
            </a:r>
            <a:endParaRPr lang="zh-CN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064" y="3933056"/>
            <a:ext cx="2782840" cy="16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3903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4. </a:t>
            </a:r>
            <a:r>
              <a:rPr lang="en-US" altLang="zh-CN" sz="3300" dirty="0"/>
              <a:t>Lattices: Basic definitions and properties</a:t>
            </a:r>
            <a:endParaRPr lang="zh-CN" altLang="en-US" sz="33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Proposition 6.14. </a:t>
            </a:r>
            <a:r>
              <a:rPr lang="en-US" altLang="zh-CN" b="0" i="1"/>
              <a:t>Any two bases for a lattice </a:t>
            </a:r>
            <a:r>
              <a:rPr lang="en-US" altLang="zh-CN" i="1"/>
              <a:t>L</a:t>
            </a:r>
            <a:r>
              <a:rPr lang="en-US" altLang="zh-CN" b="0" i="1"/>
              <a:t> are related by a </a:t>
            </a:r>
            <a:r>
              <a:rPr lang="en-US" altLang="zh-CN" i="1">
                <a:solidFill>
                  <a:srgbClr val="C00000"/>
                </a:solidFill>
              </a:rPr>
              <a:t>matrix</a:t>
            </a:r>
            <a:r>
              <a:rPr lang="en-US" altLang="zh-CN" b="0" i="1"/>
              <a:t> having integer coefficients and </a:t>
            </a:r>
            <a:r>
              <a:rPr lang="en-US" altLang="zh-CN" i="1">
                <a:solidFill>
                  <a:srgbClr val="C00000"/>
                </a:solidFill>
              </a:rPr>
              <a:t>determinant</a:t>
            </a:r>
            <a:r>
              <a:rPr lang="en-US" altLang="zh-CN" i="1"/>
              <a:t> </a:t>
            </a:r>
            <a:r>
              <a:rPr lang="en-US" altLang="zh-CN" b="0" i="1"/>
              <a:t>equal to </a:t>
            </a:r>
            <a:r>
              <a:rPr lang="en-US" altLang="zh-CN" i="1"/>
              <a:t>±1.</a:t>
            </a:r>
          </a:p>
          <a:p>
            <a:r>
              <a:rPr lang="en-US" altLang="zh-CN"/>
              <a:t>Definition. </a:t>
            </a:r>
            <a:r>
              <a:rPr lang="en-US" altLang="zh-CN" b="0"/>
              <a:t>An </a:t>
            </a:r>
            <a:r>
              <a:rPr lang="en-US" altLang="zh-CN" i="1"/>
              <a:t>integral</a:t>
            </a:r>
            <a:r>
              <a:rPr lang="en-US" altLang="zh-CN" b="0" i="1"/>
              <a:t> (or </a:t>
            </a:r>
            <a:r>
              <a:rPr lang="en-US" altLang="zh-CN" i="1"/>
              <a:t>integer</a:t>
            </a:r>
            <a:r>
              <a:rPr lang="en-US" altLang="zh-CN" b="0" i="1"/>
              <a:t>) </a:t>
            </a:r>
            <a:r>
              <a:rPr lang="en-US" altLang="zh-CN" i="1"/>
              <a:t>lattice</a:t>
            </a:r>
            <a:r>
              <a:rPr lang="en-US" altLang="zh-CN" b="0" i="1"/>
              <a:t> is a lattice all of whose vectors </a:t>
            </a:r>
            <a:r>
              <a:rPr lang="en-US" altLang="zh-CN" b="0"/>
              <a:t>have integer coordinates. Equivalently, an </a:t>
            </a:r>
            <a:r>
              <a:rPr lang="en-US" altLang="zh-CN" i="1">
                <a:solidFill>
                  <a:srgbClr val="C00000"/>
                </a:solidFill>
              </a:rPr>
              <a:t>integral lattice </a:t>
            </a:r>
            <a:r>
              <a:rPr lang="en-US" altLang="zh-CN" b="0"/>
              <a:t>is an additive subgroup of </a:t>
            </a:r>
            <a:r>
              <a:rPr lang="en-US" altLang="zh-CN" err="1">
                <a:solidFill>
                  <a:srgbClr val="C00000"/>
                </a:solidFill>
              </a:rPr>
              <a:t>Z</a:t>
            </a:r>
            <a:r>
              <a:rPr lang="en-US" altLang="zh-CN" i="1" baseline="30000" err="1">
                <a:solidFill>
                  <a:srgbClr val="C00000"/>
                </a:solidFill>
              </a:rPr>
              <a:t>m</a:t>
            </a:r>
            <a:r>
              <a:rPr lang="en-US" altLang="zh-CN" i="1"/>
              <a:t> </a:t>
            </a:r>
            <a:r>
              <a:rPr lang="en-US" altLang="zh-CN" b="0" i="1"/>
              <a:t>for some m ≥ 1.</a:t>
            </a:r>
          </a:p>
          <a:p>
            <a:endParaRPr lang="zh-CN" altLang="en-US" b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/>
              <a:t>4. Lattices: Basic definitions and properties</a:t>
            </a:r>
            <a:endParaRPr lang="zh-CN" altLang="en-US" sz="3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30"/>
                <a:ext cx="8229600" cy="468397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2400" i="1" dirty="0"/>
                  <a:t>Example 6.15 </a:t>
                </a:r>
              </a:p>
              <a:p>
                <a:pPr marL="393192" lvl="1" indent="0">
                  <a:buNone/>
                </a:pPr>
                <a:r>
                  <a:rPr lang="en-US" altLang="zh-CN" sz="2000" dirty="0"/>
                  <a:t>  </a:t>
                </a:r>
                <a:r>
                  <a:rPr lang="en-US" altLang="zh-CN" sz="2000" b="1" dirty="0"/>
                  <a:t>lattice </a:t>
                </a:r>
                <a:r>
                  <a:rPr lang="en-US" altLang="zh-CN" sz="2000" b="1" i="1" dirty="0"/>
                  <a:t>L ⊂ R</a:t>
                </a:r>
                <a:r>
                  <a:rPr lang="en-US" altLang="zh-CN" sz="2000" b="1" i="1" baseline="30000" dirty="0"/>
                  <a:t>3</a:t>
                </a:r>
                <a:r>
                  <a:rPr lang="en-US" altLang="zh-CN" sz="2000" b="1" i="1" dirty="0"/>
                  <a:t> generated by </a:t>
                </a:r>
                <a:r>
                  <a:rPr lang="en-US" altLang="zh-CN" sz="2000" b="1" dirty="0"/>
                  <a:t>the three vectors</a:t>
                </a:r>
              </a:p>
              <a:p>
                <a:pPr marL="393192" lvl="1" indent="0">
                  <a:buNone/>
                </a:pPr>
                <a:r>
                  <a:rPr lang="en-US" altLang="zh-CN" sz="2000" b="1" dirty="0"/>
                  <a:t>  v</a:t>
                </a:r>
                <a:r>
                  <a:rPr lang="en-US" altLang="zh-CN" sz="2000" b="1" baseline="-25000" dirty="0"/>
                  <a:t>1</a:t>
                </a:r>
                <a:r>
                  <a:rPr lang="en-US" altLang="zh-CN" sz="2000" b="1" dirty="0"/>
                  <a:t> = (2</a:t>
                </a:r>
                <a:r>
                  <a:rPr lang="en-US" altLang="zh-CN" sz="2000" b="1" i="1" dirty="0"/>
                  <a:t>, 1, 3), v</a:t>
                </a:r>
                <a:r>
                  <a:rPr lang="en-US" altLang="zh-CN" sz="2000" b="1" i="1" baseline="-25000" dirty="0"/>
                  <a:t>2</a:t>
                </a:r>
                <a:r>
                  <a:rPr lang="en-US" altLang="zh-CN" sz="2000" b="1" i="1" dirty="0"/>
                  <a:t> = (1, 2, 0), v</a:t>
                </a:r>
                <a:r>
                  <a:rPr lang="en-US" altLang="zh-CN" sz="2000" b="1" i="1" baseline="-25000" dirty="0"/>
                  <a:t>3</a:t>
                </a:r>
                <a:r>
                  <a:rPr lang="en-US" altLang="zh-CN" sz="2000" b="1" i="1" dirty="0"/>
                  <a:t> = (2,−3,−5).</a:t>
                </a:r>
              </a:p>
              <a:p>
                <a:pPr marL="393192" lvl="1" indent="0">
                  <a:lnSpc>
                    <a:spcPct val="150000"/>
                  </a:lnSpc>
                  <a:buNone/>
                </a:pPr>
                <a:r>
                  <a:rPr lang="en-US" altLang="zh-CN" sz="2000" b="1" i="1" dirty="0"/>
                  <a:t>  Matrix formed by </a:t>
                </a:r>
                <a:r>
                  <a:rPr lang="en-US" altLang="zh-CN" sz="2000" b="1" dirty="0"/>
                  <a:t>v</a:t>
                </a:r>
                <a:r>
                  <a:rPr lang="en-US" altLang="zh-CN" sz="2000" b="1" baseline="-25000" dirty="0"/>
                  <a:t>1</a:t>
                </a:r>
                <a:r>
                  <a:rPr lang="en-US" altLang="zh-CN" sz="2000" b="1" i="1" dirty="0"/>
                  <a:t> , v</a:t>
                </a:r>
                <a:r>
                  <a:rPr lang="en-US" altLang="zh-CN" sz="2000" b="1" i="1" baseline="-25000" dirty="0"/>
                  <a:t>2 </a:t>
                </a:r>
                <a:r>
                  <a:rPr lang="en-US" altLang="zh-CN" sz="2000" b="1" i="1" dirty="0"/>
                  <a:t>, v</a:t>
                </a:r>
                <a:r>
                  <a:rPr lang="en-US" altLang="zh-CN" sz="2000" b="1" i="1" baseline="-25000" dirty="0"/>
                  <a:t>3</a:t>
                </a:r>
                <a:r>
                  <a:rPr lang="en-US" altLang="zh-CN" sz="2000" b="1" i="1" dirty="0"/>
                  <a:t> :         </a:t>
                </a:r>
                <a:r>
                  <a:rPr lang="en-US" altLang="zh-CN" sz="1400" b="1" dirty="0"/>
                  <a:t> 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altLang="zh-CN" sz="2000" b="1" i="1" dirty="0"/>
              </a:p>
              <a:p>
                <a:pPr marL="393192" lvl="1" indent="0">
                  <a:lnSpc>
                    <a:spcPct val="150000"/>
                  </a:lnSpc>
                  <a:buNone/>
                </a:pPr>
                <a:r>
                  <a:rPr lang="en-US" altLang="zh-CN" sz="2000" b="1" i="1" dirty="0"/>
                  <a:t>  If  </a:t>
                </a:r>
                <a:r>
                  <a:rPr lang="pl-PL" altLang="zh-CN" sz="2000" b="1" dirty="0"/>
                  <a:t>w</a:t>
                </a:r>
                <a:r>
                  <a:rPr lang="pl-PL" altLang="zh-CN" sz="2000" b="1" baseline="-25000" dirty="0"/>
                  <a:t>1</a:t>
                </a:r>
                <a:r>
                  <a:rPr lang="pl-PL" altLang="zh-CN" sz="2000" b="1" dirty="0"/>
                  <a:t> = v</a:t>
                </a:r>
                <a:r>
                  <a:rPr lang="pl-PL" altLang="zh-CN" sz="2000" b="1" baseline="-25000" dirty="0"/>
                  <a:t>1</a:t>
                </a:r>
                <a:r>
                  <a:rPr lang="pl-PL" altLang="zh-CN" sz="2000" b="1" dirty="0"/>
                  <a:t> + v</a:t>
                </a:r>
                <a:r>
                  <a:rPr lang="pl-PL" altLang="zh-CN" sz="2000" b="1" baseline="-25000" dirty="0"/>
                  <a:t>3</a:t>
                </a:r>
                <a:r>
                  <a:rPr lang="pl-PL" altLang="zh-CN" sz="2000" b="1" i="1" dirty="0"/>
                  <a:t>, w</a:t>
                </a:r>
                <a:r>
                  <a:rPr lang="pl-PL" altLang="zh-CN" sz="2000" b="1" baseline="-25000" dirty="0"/>
                  <a:t>2</a:t>
                </a:r>
                <a:r>
                  <a:rPr lang="pl-PL" altLang="zh-CN" sz="2000" b="1" i="1" dirty="0"/>
                  <a:t> = v</a:t>
                </a:r>
                <a:r>
                  <a:rPr lang="pl-PL" altLang="zh-CN" sz="2000" b="1" baseline="-25000" dirty="0"/>
                  <a:t>1</a:t>
                </a:r>
                <a:r>
                  <a:rPr lang="pl-PL" altLang="zh-CN" sz="2000" b="1" i="1" dirty="0"/>
                  <a:t> − v</a:t>
                </a:r>
                <a:r>
                  <a:rPr lang="pl-PL" altLang="zh-CN" sz="2000" b="1" baseline="-25000" dirty="0"/>
                  <a:t>2</a:t>
                </a:r>
                <a:r>
                  <a:rPr lang="pl-PL" altLang="zh-CN" sz="2000" b="1" i="1" dirty="0"/>
                  <a:t> + 2v</a:t>
                </a:r>
                <a:r>
                  <a:rPr lang="pl-PL" altLang="zh-CN" sz="2000" b="1" baseline="-25000" dirty="0"/>
                  <a:t>3</a:t>
                </a:r>
                <a:r>
                  <a:rPr lang="pl-PL" altLang="zh-CN" sz="2000" b="1" i="1" dirty="0"/>
                  <a:t>, w</a:t>
                </a:r>
                <a:r>
                  <a:rPr lang="pl-PL" altLang="zh-CN" sz="2000" b="1" baseline="-25000" dirty="0"/>
                  <a:t>3</a:t>
                </a:r>
                <a:r>
                  <a:rPr lang="pl-PL" altLang="zh-CN" sz="2000" b="1" i="1" dirty="0"/>
                  <a:t> = v</a:t>
                </a:r>
                <a:r>
                  <a:rPr lang="en-US" altLang="zh-CN" sz="2000" b="1" i="1" baseline="-25000" dirty="0"/>
                  <a:t>1</a:t>
                </a:r>
                <a:r>
                  <a:rPr lang="pl-PL" altLang="zh-CN" sz="2000" b="1" i="1" dirty="0"/>
                  <a:t> + 2v</a:t>
                </a:r>
                <a:r>
                  <a:rPr lang="pl-PL" altLang="zh-CN" sz="2000" b="1" baseline="-25000" dirty="0"/>
                  <a:t>2</a:t>
                </a:r>
                <a:r>
                  <a:rPr lang="en-US" altLang="zh-CN" sz="2000" b="1" i="1" dirty="0"/>
                  <a:t>  form matrix B,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 marL="393192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𝑼𝑨</m:t>
                      </m:r>
                      <m:r>
                        <a:rPr lang="en-US" altLang="zh-CN" sz="2000" b="1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  −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  −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  −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   −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altLang="zh-CN" sz="20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b="1" i="1" dirty="0"/>
              </a:p>
              <a:p>
                <a:pPr marL="393192" lvl="1" indent="0">
                  <a:buNone/>
                </a:pPr>
                <a:endParaRPr lang="en-US" altLang="zh-CN" sz="1050" b="1" i="1" dirty="0"/>
              </a:p>
              <a:p>
                <a:pPr marL="393192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CN" sz="1800" b="1" dirty="0">
                        <a:sym typeface="Wingdings" pitchFamily="2" charset="2"/>
                      </a:rPr>
                      <m:t></m:t>
                    </m:r>
                    <m:r>
                      <a:rPr lang="en-US" altLang="zh-CN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800" b="1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altLang="zh-CN" sz="1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b="1" i="1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𝒅𝒆𝒕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)|=|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𝒅𝒆𝒕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)|=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sz="2000" b="1" i="1" dirty="0"/>
              </a:p>
              <a:p>
                <a:pPr marL="393192" lvl="1" indent="0">
                  <a:buNone/>
                </a:pPr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30"/>
                <a:ext cx="8229600" cy="4683974"/>
              </a:xfrm>
              <a:blipFill>
                <a:blip r:embed="rId2"/>
                <a:stretch>
                  <a:fillRect t="-1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/>
              <a:t>4. Lattices: Basic definitions and properties</a:t>
            </a:r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6368" y="1484786"/>
            <a:ext cx="8291264" cy="4525963"/>
          </a:xfrm>
        </p:spPr>
        <p:txBody>
          <a:bodyPr>
            <a:normAutofit/>
          </a:bodyPr>
          <a:lstStyle/>
          <a:p>
            <a:r>
              <a:rPr lang="en-US" altLang="zh-CN"/>
              <a:t>Definition. </a:t>
            </a:r>
            <a:r>
              <a:rPr lang="en-US" altLang="zh-CN" b="0"/>
              <a:t>A subset </a:t>
            </a:r>
            <a:r>
              <a:rPr lang="en-US" altLang="zh-CN" b="0" i="1"/>
              <a:t>L of </a:t>
            </a:r>
            <a:r>
              <a:rPr lang="en-US" altLang="zh-CN" b="0" i="1" err="1"/>
              <a:t>R</a:t>
            </a:r>
            <a:r>
              <a:rPr lang="en-US" altLang="zh-CN" b="0" i="1" baseline="30000" err="1"/>
              <a:t>m</a:t>
            </a:r>
            <a:r>
              <a:rPr lang="en-US" altLang="zh-CN" b="0" i="1"/>
              <a:t> is an additive subgroup if it is closed under </a:t>
            </a:r>
            <a:r>
              <a:rPr lang="en-US" altLang="zh-CN" b="0"/>
              <a:t>addition and subtraction. It is called a </a:t>
            </a:r>
            <a:r>
              <a:rPr lang="en-US" altLang="zh-CN" i="1">
                <a:solidFill>
                  <a:srgbClr val="FF0000"/>
                </a:solidFill>
              </a:rPr>
              <a:t>discrete additive subgroup </a:t>
            </a:r>
            <a:r>
              <a:rPr lang="en-US" altLang="zh-CN" b="0" i="1"/>
              <a:t>if there is a </a:t>
            </a:r>
            <a:r>
              <a:rPr lang="en-US" altLang="zh-CN" b="0"/>
              <a:t>positive constant  </a:t>
            </a:r>
            <a:r>
              <a:rPr lang="zh-CN" altLang="pl-PL">
                <a:latin typeface="Cambria Math"/>
              </a:rPr>
              <a:t>𝜀</a:t>
            </a:r>
            <a:r>
              <a:rPr lang="en-US" altLang="zh-CN" b="0" i="1"/>
              <a:t>&gt; 0 with the following property: for every v ∈ L,</a:t>
            </a:r>
          </a:p>
          <a:p>
            <a:pPr>
              <a:buNone/>
            </a:pPr>
            <a:r>
              <a:rPr lang="en-US" altLang="zh-CN"/>
              <a:t>             </a:t>
            </a:r>
            <a:r>
              <a:rPr lang="pl-PL" altLang="zh-CN"/>
              <a:t>L ∩ </a:t>
            </a:r>
            <a:r>
              <a:rPr lang="en-US" altLang="zh-CN"/>
              <a:t>{</a:t>
            </a:r>
            <a:r>
              <a:rPr lang="pl-PL" altLang="zh-CN"/>
              <a:t>w ∈ R</a:t>
            </a:r>
            <a:r>
              <a:rPr lang="pl-PL" altLang="zh-CN" baseline="30000"/>
              <a:t>m</a:t>
            </a:r>
            <a:r>
              <a:rPr lang="pl-PL" altLang="zh-CN"/>
              <a:t> : </a:t>
            </a:r>
            <a:r>
              <a:rPr lang="en-US" altLang="zh-CN"/>
              <a:t>||</a:t>
            </a:r>
            <a:r>
              <a:rPr lang="pl-PL" altLang="zh-CN"/>
              <a:t>v − w</a:t>
            </a:r>
            <a:r>
              <a:rPr lang="en-US" altLang="zh-CN"/>
              <a:t>||</a:t>
            </a:r>
            <a:r>
              <a:rPr lang="pl-PL" altLang="zh-CN"/>
              <a:t> &lt;</a:t>
            </a:r>
            <a:r>
              <a:rPr lang="zh-CN" altLang="pl-PL">
                <a:latin typeface="Cambria Math"/>
              </a:rPr>
              <a:t>𝜀</a:t>
            </a:r>
            <a:r>
              <a:rPr lang="pl-PL" altLang="zh-CN"/>
              <a:t> </a:t>
            </a:r>
            <a:r>
              <a:rPr lang="en-US" altLang="zh-CN"/>
              <a:t>}</a:t>
            </a:r>
            <a:r>
              <a:rPr lang="pl-PL" altLang="zh-CN"/>
              <a:t> = {v}. </a:t>
            </a:r>
            <a:r>
              <a:rPr lang="en-US" altLang="zh-CN"/>
              <a:t>     </a:t>
            </a:r>
            <a:r>
              <a:rPr lang="pl-PL" altLang="zh-CN" i="1"/>
              <a:t>(6.8)</a:t>
            </a:r>
          </a:p>
          <a:p>
            <a:r>
              <a:rPr lang="en-US" altLang="zh-CN" b="0"/>
              <a:t>In other words, if you take any vector </a:t>
            </a:r>
            <a:r>
              <a:rPr lang="en-US" altLang="zh-CN" b="0" i="1"/>
              <a:t>v</a:t>
            </a:r>
            <a:r>
              <a:rPr lang="en-US" altLang="zh-CN" b="0"/>
              <a:t> in </a:t>
            </a:r>
            <a:r>
              <a:rPr lang="en-US" altLang="zh-CN" b="0" i="1"/>
              <a:t>L and draw a solid ball of radius </a:t>
            </a:r>
            <a:r>
              <a:rPr lang="zh-CN" altLang="pl-PL">
                <a:latin typeface="Cambria Math"/>
              </a:rPr>
              <a:t>𝜀</a:t>
            </a:r>
            <a:r>
              <a:rPr lang="en-US" altLang="zh-CN" b="0">
                <a:latin typeface="Cambria Math"/>
              </a:rPr>
              <a:t> </a:t>
            </a:r>
            <a:r>
              <a:rPr lang="en-US" altLang="zh-CN" b="0"/>
              <a:t>around v, then there are no other points of </a:t>
            </a:r>
            <a:r>
              <a:rPr lang="en-US" altLang="zh-CN" b="0" i="1"/>
              <a:t>L inside the ball.</a:t>
            </a:r>
            <a:endParaRPr lang="zh-CN" altLang="en-US" b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/>
              <a:t>4. Lattices: Basic definitions and properties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4"/>
            <a:ext cx="52768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Theorem 6.17. </a:t>
            </a:r>
            <a:r>
              <a:rPr lang="en-US" altLang="zh-CN" b="0" i="1"/>
              <a:t>A subset of </a:t>
            </a:r>
            <a:r>
              <a:rPr lang="en-US" altLang="zh-CN" i="1" err="1"/>
              <a:t>R</a:t>
            </a:r>
            <a:r>
              <a:rPr lang="en-US" altLang="zh-CN" i="1" baseline="30000" err="1"/>
              <a:t>m</a:t>
            </a:r>
            <a:r>
              <a:rPr lang="en-US" altLang="zh-CN" b="0" i="1"/>
              <a:t> is a lattice if and only if it is a discrete additive subgroup.</a:t>
            </a:r>
          </a:p>
          <a:p>
            <a:r>
              <a:rPr lang="en-US" altLang="zh-CN" sz="2400" b="0"/>
              <a:t>a lattice viewed as an orderly arrangement of points in </a:t>
            </a:r>
            <a:r>
              <a:rPr lang="en-US" altLang="zh-CN" sz="2400" i="1" err="1"/>
              <a:t>R</a:t>
            </a:r>
            <a:r>
              <a:rPr lang="en-US" altLang="zh-CN" sz="2400" i="1" baseline="30000" err="1"/>
              <a:t>m</a:t>
            </a:r>
            <a:endParaRPr lang="en-US" altLang="zh-CN" sz="2400" b="0" i="1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/>
              <a:t>4. Lattices: Basic definitions and properties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88224" y="3212978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 lattice 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</a:t>
            </a:r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and a fundamental domain 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F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824536" cy="30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738531"/>
          </a:xfrm>
        </p:spPr>
        <p:txBody>
          <a:bodyPr/>
          <a:lstStyle/>
          <a:p>
            <a:r>
              <a:rPr lang="en-US" altLang="zh-CN" dirty="0"/>
              <a:t>Definition. </a:t>
            </a:r>
            <a:r>
              <a:rPr lang="en-US" altLang="zh-CN" b="0" dirty="0"/>
              <a:t>Let </a:t>
            </a:r>
            <a:r>
              <a:rPr lang="en-US" altLang="zh-CN" i="1" dirty="0"/>
              <a:t>L</a:t>
            </a:r>
            <a:r>
              <a:rPr lang="en-US" altLang="zh-CN" b="0" i="1" dirty="0"/>
              <a:t> be a lattice of dimension n and let </a:t>
            </a:r>
            <a:r>
              <a:rPr lang="en-US" altLang="zh-CN" i="1" dirty="0"/>
              <a:t>v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 v</a:t>
            </a:r>
            <a:r>
              <a:rPr lang="en-US" altLang="zh-CN" i="1" baseline="-25000" dirty="0"/>
              <a:t>2</a:t>
            </a:r>
            <a:r>
              <a:rPr lang="en-US" altLang="zh-CN" i="1" dirty="0"/>
              <a:t>, . . . , 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 </a:t>
            </a:r>
            <a:r>
              <a:rPr lang="en-US" altLang="zh-CN" b="0" i="1" dirty="0"/>
              <a:t>be a </a:t>
            </a:r>
            <a:r>
              <a:rPr lang="en-US" altLang="zh-CN" b="0" dirty="0"/>
              <a:t>basis for </a:t>
            </a:r>
            <a:r>
              <a:rPr lang="en-US" altLang="zh-CN" i="1" dirty="0"/>
              <a:t>L</a:t>
            </a:r>
            <a:r>
              <a:rPr lang="en-US" altLang="zh-CN" b="0" i="1" dirty="0"/>
              <a:t>. The fundamental domain (or fundamental parallelepiped) for </a:t>
            </a:r>
            <a:r>
              <a:rPr lang="en-US" altLang="zh-CN" i="1" dirty="0"/>
              <a:t>L</a:t>
            </a:r>
            <a:r>
              <a:rPr lang="en-US" altLang="zh-CN" b="0" i="1" dirty="0"/>
              <a:t> </a:t>
            </a:r>
            <a:r>
              <a:rPr lang="en-US" altLang="zh-CN" b="0" dirty="0"/>
              <a:t>corresponding to this basis is the set </a:t>
            </a:r>
          </a:p>
          <a:p>
            <a:pPr>
              <a:buNone/>
            </a:pPr>
            <a:r>
              <a:rPr lang="da-DK" altLang="zh-CN" b="0" i="1" dirty="0"/>
              <a:t>  </a:t>
            </a:r>
            <a:r>
              <a:rPr lang="da-DK" altLang="zh-CN" i="1" dirty="0"/>
              <a:t>F(v</a:t>
            </a:r>
            <a:r>
              <a:rPr lang="da-DK" altLang="zh-CN" i="1" baseline="-25000" dirty="0"/>
              <a:t>1</a:t>
            </a:r>
            <a:r>
              <a:rPr lang="da-DK" altLang="zh-CN" i="1" dirty="0"/>
              <a:t>, . . . , v</a:t>
            </a:r>
            <a:r>
              <a:rPr lang="da-DK" altLang="zh-CN" i="1" baseline="-25000" dirty="0"/>
              <a:t>n</a:t>
            </a:r>
            <a:r>
              <a:rPr lang="da-DK" altLang="zh-CN" i="1" dirty="0"/>
              <a:t>) = {t</a:t>
            </a:r>
            <a:r>
              <a:rPr lang="da-DK" altLang="zh-CN" i="1" baseline="-25000" dirty="0"/>
              <a:t>1</a:t>
            </a:r>
            <a:r>
              <a:rPr lang="da-DK" altLang="zh-CN" i="1" dirty="0"/>
              <a:t>v</a:t>
            </a:r>
            <a:r>
              <a:rPr lang="da-DK" altLang="zh-CN" i="1" baseline="-25000" dirty="0"/>
              <a:t>1</a:t>
            </a:r>
            <a:r>
              <a:rPr lang="da-DK" altLang="zh-CN" i="1" dirty="0"/>
              <a:t> + t</a:t>
            </a:r>
            <a:r>
              <a:rPr lang="da-DK" altLang="zh-CN" i="1" baseline="-25000" dirty="0"/>
              <a:t>2</a:t>
            </a:r>
            <a:r>
              <a:rPr lang="da-DK" altLang="zh-CN" i="1" dirty="0"/>
              <a:t>v</a:t>
            </a:r>
            <a:r>
              <a:rPr lang="da-DK" altLang="zh-CN" i="1" baseline="-25000" dirty="0"/>
              <a:t>2</a:t>
            </a:r>
            <a:r>
              <a:rPr lang="da-DK" altLang="zh-CN" i="1" dirty="0"/>
              <a:t> + · · · + t</a:t>
            </a:r>
            <a:r>
              <a:rPr lang="da-DK" altLang="zh-CN" i="1" baseline="-25000" dirty="0"/>
              <a:t>n</a:t>
            </a:r>
            <a:r>
              <a:rPr lang="da-DK" altLang="zh-CN" i="1" dirty="0"/>
              <a:t>v</a:t>
            </a:r>
            <a:r>
              <a:rPr lang="da-DK" altLang="zh-CN" i="1" baseline="-25000" dirty="0"/>
              <a:t>n</a:t>
            </a:r>
            <a:r>
              <a:rPr lang="da-DK" altLang="zh-CN" i="1" dirty="0"/>
              <a:t> : 0 ≤ t</a:t>
            </a:r>
            <a:r>
              <a:rPr lang="da-DK" altLang="zh-CN" i="1" baseline="-25000" dirty="0"/>
              <a:t>i</a:t>
            </a:r>
            <a:r>
              <a:rPr lang="da-DK" altLang="zh-CN" i="1" dirty="0"/>
              <a:t> &lt; 1}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4. Lattices: Basic definitions and properties</a:t>
            </a:r>
            <a:endParaRPr lang="zh-CN" alt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316498"/>
            <a:ext cx="8229600" cy="939560"/>
          </a:xfrm>
        </p:spPr>
        <p:txBody>
          <a:bodyPr>
            <a:normAutofit/>
          </a:bodyPr>
          <a:lstStyle/>
          <a:p>
            <a:r>
              <a:rPr lang="en-US" altLang="zh-CN"/>
              <a:t>Bob sends message m to Alice secretly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4000">
                <a:solidFill>
                  <a:srgbClr val="333399"/>
                </a:solidFill>
                <a:ea typeface="+mn-ea"/>
                <a:cs typeface="+mn-cs"/>
              </a:rPr>
              <a:t>1. A </a:t>
            </a:r>
            <a:r>
              <a:rPr lang="en-US" altLang="zh-CN" sz="4000" err="1">
                <a:solidFill>
                  <a:srgbClr val="333399"/>
                </a:solidFill>
                <a:ea typeface="+mn-ea"/>
                <a:cs typeface="+mn-cs"/>
              </a:rPr>
              <a:t>congruential</a:t>
            </a:r>
            <a:r>
              <a:rPr lang="en-US" altLang="zh-CN" sz="4000">
                <a:solidFill>
                  <a:srgbClr val="333399"/>
                </a:solidFill>
                <a:ea typeface="+mn-ea"/>
                <a:cs typeface="+mn-cs"/>
              </a:rPr>
              <a:t> public key  </a:t>
            </a:r>
            <a:br>
              <a:rPr lang="en-US" altLang="zh-CN" sz="400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en-US" altLang="zh-CN" sz="4000">
                <a:solidFill>
                  <a:srgbClr val="333399"/>
                </a:solidFill>
                <a:ea typeface="+mn-ea"/>
                <a:cs typeface="+mn-cs"/>
              </a:rPr>
              <a:t>    cryptosystem</a:t>
            </a:r>
            <a:endParaRPr lang="zh-CN" altLang="en-US" sz="40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7706" y="1772816"/>
            <a:ext cx="4353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Bell MT" panose="02020503060305020303" pitchFamily="18" charset="0"/>
              </a:rPr>
              <a:t>A congruential public key cryptosystem</a:t>
            </a:r>
            <a:endParaRPr lang="zh-CN" altLang="en-US" sz="2000" dirty="0">
              <a:latin typeface="Bell MT" panose="02020503060305020303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0" y="2114377"/>
            <a:ext cx="764857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Proposition 6.18</a:t>
            </a:r>
            <a:r>
              <a:rPr lang="en-US" altLang="zh-CN" b="0" dirty="0">
                <a:solidFill>
                  <a:srgbClr val="002060"/>
                </a:solidFill>
              </a:rPr>
              <a:t>. </a:t>
            </a:r>
            <a:r>
              <a:rPr lang="en-US" altLang="zh-CN" b="0" i="1" dirty="0"/>
              <a:t>Let </a:t>
            </a:r>
            <a:r>
              <a:rPr lang="en-US" altLang="zh-CN" i="1" dirty="0"/>
              <a:t>L </a:t>
            </a:r>
            <a:r>
              <a:rPr lang="en-US" altLang="zh-CN" b="0" dirty="0"/>
              <a:t>⊂</a:t>
            </a:r>
            <a:r>
              <a:rPr lang="en-US" altLang="zh-CN" b="0" i="1" dirty="0"/>
              <a:t> </a:t>
            </a:r>
            <a:r>
              <a:rPr lang="en-US" altLang="zh-CN" i="1" dirty="0"/>
              <a:t>R</a:t>
            </a:r>
            <a:r>
              <a:rPr lang="en-US" altLang="zh-CN" i="1" baseline="30000" dirty="0"/>
              <a:t>n</a:t>
            </a:r>
            <a:r>
              <a:rPr lang="en-US" altLang="zh-CN" b="0" i="1" dirty="0"/>
              <a:t> be a lattice of dimension n and let </a:t>
            </a:r>
            <a:r>
              <a:rPr lang="en-US" altLang="zh-CN" dirty="0">
                <a:latin typeface="Lucida Calligraphy" pitchFamily="66" charset="0"/>
              </a:rPr>
              <a:t>F</a:t>
            </a:r>
            <a:r>
              <a:rPr lang="en-US" altLang="zh-CN" i="1" dirty="0"/>
              <a:t> </a:t>
            </a:r>
            <a:r>
              <a:rPr lang="en-US" altLang="zh-CN" b="0" i="1" dirty="0"/>
              <a:t> be a fundamental domain for </a:t>
            </a:r>
            <a:r>
              <a:rPr lang="en-US" altLang="zh-CN" i="1" dirty="0"/>
              <a:t>L</a:t>
            </a:r>
            <a:r>
              <a:rPr lang="en-US" altLang="zh-CN" b="0" i="1" dirty="0"/>
              <a:t>. </a:t>
            </a:r>
            <a:r>
              <a:rPr lang="en-US" altLang="zh-CN" b="0" i="1"/>
              <a:t>Then every vector </a:t>
            </a:r>
            <a:r>
              <a:rPr lang="en-US" altLang="zh-CN" i="1"/>
              <a:t>w</a:t>
            </a:r>
            <a:r>
              <a:rPr lang="en-US" altLang="zh-CN" b="0" i="1"/>
              <a:t> ∈ </a:t>
            </a:r>
            <a:r>
              <a:rPr lang="en-US" altLang="zh-CN" i="1" err="1"/>
              <a:t>R</a:t>
            </a:r>
            <a:r>
              <a:rPr lang="en-US" altLang="zh-CN" i="1" baseline="30000" err="1"/>
              <a:t>n</a:t>
            </a:r>
            <a:r>
              <a:rPr lang="en-US" altLang="zh-CN" b="0" i="1"/>
              <a:t> can be written in the form</a:t>
            </a:r>
          </a:p>
          <a:p>
            <a:pPr>
              <a:buNone/>
            </a:pPr>
            <a:r>
              <a:rPr lang="en-US" altLang="zh-CN" dirty="0"/>
              <a:t>        w = t + v </a:t>
            </a:r>
            <a:r>
              <a:rPr lang="en-US" altLang="zh-CN" b="0" i="1" dirty="0"/>
              <a:t>for a unique </a:t>
            </a:r>
            <a:r>
              <a:rPr lang="en-US" altLang="zh-CN" i="1" dirty="0"/>
              <a:t>t </a:t>
            </a:r>
            <a:r>
              <a:rPr lang="en-US" altLang="zh-CN" dirty="0"/>
              <a:t>∈</a:t>
            </a:r>
            <a:r>
              <a:rPr lang="en-US" altLang="zh-CN" i="1" dirty="0"/>
              <a:t> </a:t>
            </a:r>
            <a:r>
              <a:rPr lang="en-US" altLang="zh-CN" dirty="0">
                <a:latin typeface="Lucida Calligraphy" pitchFamily="66" charset="0"/>
              </a:rPr>
              <a:t>F</a:t>
            </a:r>
            <a:r>
              <a:rPr lang="en-US" altLang="zh-CN" i="1" dirty="0"/>
              <a:t> </a:t>
            </a:r>
            <a:r>
              <a:rPr lang="en-US" altLang="zh-CN" b="0" i="1" dirty="0"/>
              <a:t>and a unique </a:t>
            </a:r>
            <a:r>
              <a:rPr lang="en-US" altLang="zh-CN" i="1" dirty="0"/>
              <a:t>v ∈ L.</a:t>
            </a:r>
          </a:p>
          <a:p>
            <a:r>
              <a:rPr lang="en-US" altLang="zh-CN" b="0" i="1" dirty="0"/>
              <a:t>Equivalently, the union of the translated fundamental domains</a:t>
            </a:r>
          </a:p>
          <a:p>
            <a:pPr>
              <a:buNone/>
            </a:pPr>
            <a:r>
              <a:rPr lang="en-US" altLang="zh-CN" i="1" dirty="0"/>
              <a:t>                     </a:t>
            </a:r>
            <a:r>
              <a:rPr lang="en-US" altLang="zh-CN" dirty="0">
                <a:latin typeface="Lucida Calligraphy" pitchFamily="66" charset="0"/>
              </a:rPr>
              <a:t>F</a:t>
            </a:r>
            <a:r>
              <a:rPr lang="en-US" altLang="zh-CN" i="1" dirty="0"/>
              <a:t> + v =</a:t>
            </a:r>
            <a:r>
              <a:rPr lang="en-US" altLang="zh-CN" dirty="0"/>
              <a:t>{</a:t>
            </a:r>
            <a:r>
              <a:rPr lang="en-US" altLang="zh-CN" i="1" dirty="0"/>
              <a:t> t + v : t ∈ </a:t>
            </a:r>
            <a:r>
              <a:rPr lang="en-US" altLang="zh-CN" dirty="0">
                <a:latin typeface="Lucida Calligraphy" pitchFamily="66" charset="0"/>
              </a:rPr>
              <a:t>F</a:t>
            </a:r>
            <a:r>
              <a:rPr lang="en-US" altLang="zh-CN" dirty="0"/>
              <a:t>}</a:t>
            </a:r>
          </a:p>
          <a:p>
            <a:pPr>
              <a:buNone/>
            </a:pPr>
            <a:r>
              <a:rPr lang="en-US" altLang="zh-CN" b="0" i="1" dirty="0"/>
              <a:t>   as </a:t>
            </a:r>
            <a:r>
              <a:rPr lang="en-US" altLang="zh-CN" i="1" dirty="0"/>
              <a:t>v </a:t>
            </a:r>
            <a:r>
              <a:rPr lang="en-US" altLang="zh-CN" b="0" i="1" dirty="0"/>
              <a:t>ranges over the vectors in the lattice </a:t>
            </a:r>
            <a:r>
              <a:rPr lang="en-US" altLang="zh-CN" i="1" dirty="0"/>
              <a:t>L</a:t>
            </a:r>
            <a:r>
              <a:rPr lang="en-US" altLang="zh-CN" b="0" i="1" dirty="0"/>
              <a:t> exactly covers </a:t>
            </a:r>
            <a:r>
              <a:rPr lang="en-US" altLang="zh-CN" i="1" dirty="0"/>
              <a:t>R</a:t>
            </a:r>
            <a:r>
              <a:rPr lang="en-US" altLang="zh-CN" i="1" baseline="30000" dirty="0"/>
              <a:t>n</a:t>
            </a:r>
            <a:endParaRPr lang="zh-CN" altLang="en-US" b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/>
              <a:t>4. Lattices: Basic definitions and properties</a:t>
            </a:r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/>
              <a:t>4. Lattices: Basic definitions and properties</a:t>
            </a:r>
            <a:endParaRPr lang="zh-CN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80720" cy="460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Definition. </a:t>
            </a:r>
            <a:r>
              <a:rPr lang="en-US" altLang="zh-CN" b="0"/>
              <a:t>Let </a:t>
            </a:r>
            <a:r>
              <a:rPr lang="en-US" altLang="zh-CN" i="1"/>
              <a:t>L</a:t>
            </a:r>
            <a:r>
              <a:rPr lang="en-US" altLang="zh-CN" b="0" i="1"/>
              <a:t> be a lattice of dimension n and let </a:t>
            </a:r>
            <a:r>
              <a:rPr lang="en-US" altLang="zh-CN">
                <a:latin typeface="Lucida Calligraphy" pitchFamily="66" charset="0"/>
              </a:rPr>
              <a:t>F</a:t>
            </a:r>
            <a:r>
              <a:rPr lang="en-US" altLang="zh-CN" b="0" i="1"/>
              <a:t> be a fundamental </a:t>
            </a:r>
            <a:r>
              <a:rPr lang="en-US" altLang="zh-CN" b="0"/>
              <a:t>domain for </a:t>
            </a:r>
            <a:r>
              <a:rPr lang="en-US" altLang="zh-CN" i="1"/>
              <a:t>L</a:t>
            </a:r>
            <a:r>
              <a:rPr lang="en-US" altLang="zh-CN" b="0" i="1"/>
              <a:t>. Then the n-dimensional volume of </a:t>
            </a:r>
            <a:r>
              <a:rPr lang="en-US" altLang="zh-CN">
                <a:latin typeface="Lucida Calligraphy" pitchFamily="66" charset="0"/>
              </a:rPr>
              <a:t>F</a:t>
            </a:r>
            <a:r>
              <a:rPr lang="en-US" altLang="zh-CN" b="0" i="1"/>
              <a:t> is called the determinant of L (or sometimes the </a:t>
            </a:r>
            <a:r>
              <a:rPr lang="en-US" altLang="zh-CN" b="0" i="1" err="1"/>
              <a:t>covolume</a:t>
            </a:r>
            <a:r>
              <a:rPr lang="en-US" altLang="zh-CN" b="0" i="1"/>
              <a:t> of </a:t>
            </a:r>
            <a:r>
              <a:rPr lang="en-US" altLang="zh-CN" i="1"/>
              <a:t>L</a:t>
            </a:r>
            <a:r>
              <a:rPr lang="en-US" altLang="zh-CN" b="0" i="1"/>
              <a:t>). It is denoted by </a:t>
            </a:r>
            <a:r>
              <a:rPr lang="en-US" altLang="zh-CN" i="1" err="1">
                <a:solidFill>
                  <a:srgbClr val="FF0000"/>
                </a:solidFill>
              </a:rPr>
              <a:t>det</a:t>
            </a:r>
            <a:r>
              <a:rPr lang="en-US" altLang="zh-CN" i="1">
                <a:solidFill>
                  <a:srgbClr val="FF0000"/>
                </a:solidFill>
              </a:rPr>
              <a:t>(L)</a:t>
            </a:r>
            <a:r>
              <a:rPr lang="en-US" altLang="zh-CN" b="0" i="1"/>
              <a:t>.</a:t>
            </a:r>
          </a:p>
          <a:p>
            <a:r>
              <a:rPr lang="en-US" altLang="zh-CN" b="0"/>
              <a:t>view the basis vectors v</a:t>
            </a:r>
            <a:r>
              <a:rPr lang="en-US" altLang="zh-CN" b="0" baseline="-25000"/>
              <a:t>1</a:t>
            </a:r>
            <a:r>
              <a:rPr lang="en-US" altLang="zh-CN" b="0" i="1"/>
              <a:t>, . . . , </a:t>
            </a:r>
            <a:r>
              <a:rPr lang="en-US" altLang="zh-CN" b="0" i="1" err="1"/>
              <a:t>v</a:t>
            </a:r>
            <a:r>
              <a:rPr lang="en-US" altLang="zh-CN" b="0" baseline="-25000" err="1"/>
              <a:t>n</a:t>
            </a:r>
            <a:r>
              <a:rPr lang="en-US" altLang="zh-CN" b="0" i="1"/>
              <a:t> as being vectors of a given </a:t>
            </a:r>
            <a:r>
              <a:rPr lang="en-US" altLang="zh-CN" b="0"/>
              <a:t>length that describe the sides of the parallelepiped </a:t>
            </a:r>
            <a:r>
              <a:rPr lang="en-US" altLang="zh-CN">
                <a:latin typeface="Lucida Calligraphy" pitchFamily="66" charset="0"/>
              </a:rPr>
              <a:t>F</a:t>
            </a:r>
            <a:r>
              <a:rPr lang="en-US" altLang="zh-CN" b="0" i="1"/>
              <a:t>, </a:t>
            </a:r>
            <a:r>
              <a:rPr lang="en-US" altLang="zh-CN" b="0"/>
              <a:t>the largest volume is obtained when the vectors are</a:t>
            </a:r>
            <a:r>
              <a:rPr lang="en-US" altLang="zh-CN" i="1"/>
              <a:t> </a:t>
            </a:r>
            <a:r>
              <a:rPr lang="en-US" altLang="zh-CN" i="1" err="1">
                <a:solidFill>
                  <a:srgbClr val="FF0000"/>
                </a:solidFill>
              </a:rPr>
              <a:t>pairwise</a:t>
            </a:r>
            <a:r>
              <a:rPr lang="en-US" altLang="zh-CN" i="1">
                <a:solidFill>
                  <a:srgbClr val="FF0000"/>
                </a:solidFill>
              </a:rPr>
              <a:t> orthogonal </a:t>
            </a:r>
            <a:r>
              <a:rPr lang="en-US" altLang="zh-CN" b="0"/>
              <a:t>to one another</a:t>
            </a:r>
            <a:endParaRPr lang="zh-CN" altLang="en-US" b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/>
              <a:t>4. Lattices: Basic definitions and properties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Proposition 6.19 (Hadamard’s Inequality). </a:t>
            </a:r>
            <a:r>
              <a:rPr lang="en-US" altLang="zh-CN" b="0" i="1" dirty="0"/>
              <a:t>Let </a:t>
            </a:r>
            <a:r>
              <a:rPr lang="en-US" altLang="zh-CN" i="1" dirty="0"/>
              <a:t>L</a:t>
            </a:r>
            <a:r>
              <a:rPr lang="en-US" altLang="zh-CN" b="0" i="1" dirty="0"/>
              <a:t> be a lattice, take any basis </a:t>
            </a:r>
            <a:r>
              <a:rPr lang="en-US" altLang="zh-CN" i="1" dirty="0"/>
              <a:t>v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 . . . , 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 </a:t>
            </a:r>
            <a:r>
              <a:rPr lang="en-US" altLang="zh-CN" b="0" i="1" dirty="0"/>
              <a:t>for </a:t>
            </a:r>
            <a:r>
              <a:rPr lang="en-US" altLang="zh-CN" i="1" dirty="0"/>
              <a:t>L</a:t>
            </a:r>
            <a:r>
              <a:rPr lang="en-US" altLang="zh-CN" b="0" i="1" dirty="0"/>
              <a:t>, and let </a:t>
            </a:r>
            <a:r>
              <a:rPr lang="en-US" altLang="zh-CN" dirty="0">
                <a:latin typeface="Lucida Calligraphy" pitchFamily="66" charset="0"/>
              </a:rPr>
              <a:t>F</a:t>
            </a:r>
            <a:r>
              <a:rPr lang="en-US" altLang="zh-CN" b="0" i="1" dirty="0"/>
              <a:t> be a fundamental domain for </a:t>
            </a:r>
            <a:r>
              <a:rPr lang="en-US" altLang="zh-CN" i="1" dirty="0"/>
              <a:t>L</a:t>
            </a:r>
            <a:r>
              <a:rPr lang="en-US" altLang="zh-CN" b="0" i="1" dirty="0"/>
              <a:t>. Then</a:t>
            </a:r>
          </a:p>
          <a:p>
            <a:pPr algn="ctr">
              <a:buNone/>
            </a:pPr>
            <a:r>
              <a:rPr lang="nl-NL" altLang="zh-CN" dirty="0"/>
              <a:t>   det</a:t>
            </a:r>
            <a:r>
              <a:rPr lang="nl-NL" altLang="zh-CN" i="1" dirty="0"/>
              <a:t>L = Vol(</a:t>
            </a:r>
            <a:r>
              <a:rPr lang="nl-NL" altLang="zh-CN" dirty="0">
                <a:latin typeface="Lucida Calligraphy" pitchFamily="66" charset="0"/>
              </a:rPr>
              <a:t>F</a:t>
            </a:r>
            <a:r>
              <a:rPr lang="nl-NL" altLang="zh-CN" i="1" dirty="0"/>
              <a:t>) ≤ </a:t>
            </a:r>
            <a:r>
              <a:rPr lang="nl-NL" altLang="zh-CN" i="1"/>
              <a:t>||v</a:t>
            </a:r>
            <a:r>
              <a:rPr lang="nl-NL" altLang="zh-CN" i="1" baseline="-25000"/>
              <a:t>1</a:t>
            </a:r>
            <a:r>
              <a:rPr lang="nl-NL" altLang="zh-CN" i="1"/>
              <a:t> || || v</a:t>
            </a:r>
            <a:r>
              <a:rPr lang="nl-NL" altLang="zh-CN" i="1" baseline="-25000"/>
              <a:t>2</a:t>
            </a:r>
            <a:r>
              <a:rPr lang="nl-NL" altLang="zh-CN" i="1"/>
              <a:t> || · </a:t>
            </a:r>
            <a:r>
              <a:rPr lang="nl-NL" altLang="zh-CN" i="1" dirty="0"/>
              <a:t>· </a:t>
            </a:r>
            <a:r>
              <a:rPr lang="nl-NL" altLang="zh-CN" i="1"/>
              <a:t>· || v</a:t>
            </a:r>
            <a:r>
              <a:rPr lang="nl-NL" altLang="zh-CN" i="1" baseline="-25000"/>
              <a:t>n</a:t>
            </a:r>
            <a:r>
              <a:rPr lang="nl-NL" altLang="zh-CN" i="1"/>
              <a:t> ||.    </a:t>
            </a:r>
            <a:r>
              <a:rPr lang="nl-NL" altLang="zh-CN" i="1" dirty="0"/>
              <a:t>(6.10)</a:t>
            </a:r>
          </a:p>
          <a:p>
            <a:r>
              <a:rPr lang="en-US" altLang="zh-CN" b="0" dirty="0"/>
              <a:t>The closer that the basis is to being orthogonal, the closer that Hadamard’s inequality (6.10) comes to being an equality.</a:t>
            </a:r>
            <a:endParaRPr lang="zh-CN" altLang="en-US" b="0" dirty="0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81D3D01D-C6E4-6EA1-48F7-D17D135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4. Lattices: Basic definitions and properties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333399"/>
                </a:solidFill>
              </a:rPr>
              <a:t>Proposition 6.20</a:t>
            </a:r>
            <a:r>
              <a:rPr lang="en-US" altLang="zh-CN"/>
              <a:t>. </a:t>
            </a:r>
            <a:r>
              <a:rPr lang="en-US" altLang="zh-CN" b="0" i="1"/>
              <a:t>Let </a:t>
            </a:r>
            <a:r>
              <a:rPr lang="en-US" altLang="zh-CN" i="1"/>
              <a:t>L </a:t>
            </a:r>
            <a:r>
              <a:rPr lang="en-US" altLang="zh-CN" b="0" i="1"/>
              <a:t>⊂ </a:t>
            </a:r>
            <a:r>
              <a:rPr lang="en-US" altLang="zh-CN" b="0" i="1" err="1"/>
              <a:t>R</a:t>
            </a:r>
            <a:r>
              <a:rPr lang="en-US" altLang="zh-CN" b="0" i="1" baseline="30000" err="1"/>
              <a:t>n</a:t>
            </a:r>
            <a:r>
              <a:rPr lang="en-US" altLang="zh-CN" b="0" i="1"/>
              <a:t> be a lattice of dimension n, let </a:t>
            </a:r>
            <a:r>
              <a:rPr lang="en-US" altLang="zh-CN" i="1"/>
              <a:t>v</a:t>
            </a:r>
            <a:r>
              <a:rPr lang="en-US" altLang="zh-CN" i="1" baseline="-25000"/>
              <a:t>1</a:t>
            </a:r>
            <a:r>
              <a:rPr lang="en-US" altLang="zh-CN" i="1"/>
              <a:t>, v</a:t>
            </a:r>
            <a:r>
              <a:rPr lang="en-US" altLang="zh-CN" i="1" baseline="-25000"/>
              <a:t>2</a:t>
            </a:r>
            <a:r>
              <a:rPr lang="en-US" altLang="zh-CN" i="1"/>
              <a:t>, . . . , </a:t>
            </a:r>
            <a:r>
              <a:rPr lang="en-US" altLang="zh-CN" i="1" err="1"/>
              <a:t>v</a:t>
            </a:r>
            <a:r>
              <a:rPr lang="en-US" altLang="zh-CN" i="1" baseline="-25000" err="1"/>
              <a:t>n</a:t>
            </a:r>
            <a:r>
              <a:rPr lang="en-US" altLang="zh-CN" i="1"/>
              <a:t> </a:t>
            </a:r>
            <a:r>
              <a:rPr lang="en-US" altLang="zh-CN" b="0" i="1"/>
              <a:t>be a basis for </a:t>
            </a:r>
            <a:r>
              <a:rPr lang="en-US" altLang="zh-CN" i="1"/>
              <a:t>L</a:t>
            </a:r>
            <a:r>
              <a:rPr lang="en-US" altLang="zh-CN" b="0" i="1"/>
              <a:t>, and let </a:t>
            </a:r>
            <a:r>
              <a:rPr lang="en-US" altLang="zh-CN">
                <a:latin typeface="Lucida Calligraphy" pitchFamily="66" charset="0"/>
              </a:rPr>
              <a:t>F</a:t>
            </a:r>
            <a:r>
              <a:rPr lang="en-US" altLang="zh-CN" b="0" i="1"/>
              <a:t> = </a:t>
            </a:r>
            <a:r>
              <a:rPr lang="en-US" altLang="zh-CN">
                <a:latin typeface="Lucida Calligraphy" pitchFamily="66" charset="0"/>
              </a:rPr>
              <a:t>F</a:t>
            </a:r>
            <a:r>
              <a:rPr lang="en-US" altLang="zh-CN" b="0" i="1"/>
              <a:t>(v</a:t>
            </a:r>
            <a:r>
              <a:rPr lang="en-US" altLang="zh-CN" b="0" i="1" baseline="-25000"/>
              <a:t>1</a:t>
            </a:r>
            <a:r>
              <a:rPr lang="en-US" altLang="zh-CN" b="0" i="1"/>
              <a:t>, v</a:t>
            </a:r>
            <a:r>
              <a:rPr lang="en-US" altLang="zh-CN" b="0" i="1" baseline="-25000"/>
              <a:t>2</a:t>
            </a:r>
            <a:r>
              <a:rPr lang="en-US" altLang="zh-CN" b="0" i="1"/>
              <a:t>, . . . , </a:t>
            </a:r>
            <a:r>
              <a:rPr lang="en-US" altLang="zh-CN" b="0" i="1" err="1"/>
              <a:t>v</a:t>
            </a:r>
            <a:r>
              <a:rPr lang="en-US" altLang="zh-CN" b="0" i="1" baseline="-25000" err="1"/>
              <a:t>n</a:t>
            </a:r>
            <a:r>
              <a:rPr lang="en-US" altLang="zh-CN" b="0" i="1"/>
              <a:t> ) be the associated fundamental domain. Write the coordinates of the </a:t>
            </a:r>
            <a:r>
              <a:rPr lang="en-US" altLang="zh-CN" b="0" i="1" err="1"/>
              <a:t>ith</a:t>
            </a:r>
            <a:r>
              <a:rPr lang="en-US" altLang="zh-CN" b="0" i="1"/>
              <a:t> basis vector as</a:t>
            </a:r>
          </a:p>
          <a:p>
            <a:r>
              <a:rPr lang="en-US" altLang="zh-CN"/>
              <a:t>                            v</a:t>
            </a:r>
            <a:r>
              <a:rPr lang="en-US" altLang="zh-CN" i="1" baseline="-25000"/>
              <a:t>i</a:t>
            </a:r>
            <a:r>
              <a:rPr lang="en-US" altLang="zh-CN" i="1"/>
              <a:t> = (r</a:t>
            </a:r>
            <a:r>
              <a:rPr lang="en-US" altLang="zh-CN" i="1" baseline="-25000"/>
              <a:t>i1</a:t>
            </a:r>
            <a:r>
              <a:rPr lang="en-US" altLang="zh-CN" i="1"/>
              <a:t>, r</a:t>
            </a:r>
            <a:r>
              <a:rPr lang="en-US" altLang="zh-CN" i="1" baseline="-25000"/>
              <a:t>i2</a:t>
            </a:r>
            <a:r>
              <a:rPr lang="en-US" altLang="zh-CN" i="1"/>
              <a:t>, . . . , </a:t>
            </a:r>
            <a:r>
              <a:rPr lang="en-US" altLang="zh-CN" i="1" err="1"/>
              <a:t>r</a:t>
            </a:r>
            <a:r>
              <a:rPr lang="en-US" altLang="zh-CN" i="1" baseline="-25000" err="1"/>
              <a:t>in</a:t>
            </a:r>
            <a:r>
              <a:rPr lang="en-US" altLang="zh-CN" i="1"/>
              <a:t>)</a:t>
            </a:r>
          </a:p>
          <a:p>
            <a:r>
              <a:rPr lang="en-US" altLang="zh-CN" b="0" i="1"/>
              <a:t>and use the coordinates of the v</a:t>
            </a:r>
            <a:r>
              <a:rPr lang="en-US" altLang="zh-CN" b="0" i="1" baseline="-25000"/>
              <a:t>i</a:t>
            </a:r>
            <a:r>
              <a:rPr lang="en-US" altLang="zh-CN" b="0" i="1"/>
              <a:t> as the rows of a matrix,</a:t>
            </a:r>
            <a:endParaRPr lang="zh-CN" altLang="en-US" b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09120"/>
            <a:ext cx="429599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059832" y="5805264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volume of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given by the formula</a:t>
            </a:r>
          </a:p>
          <a:p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=|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detF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9852DF-8773-75C6-E883-1828D0AB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4. Lattices: Basic definitions and properties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Corollary 6.22. </a:t>
            </a:r>
            <a:r>
              <a:rPr lang="en-US" altLang="zh-CN" i="1" dirty="0"/>
              <a:t>Let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⊂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altLang="zh-CN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i="1" dirty="0"/>
              <a:t>be a lattice of dimension n. Then every fundamental domain for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i="1" dirty="0"/>
              <a:t> has the same volume. Hence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det(L)</a:t>
            </a:r>
            <a:r>
              <a:rPr lang="en-US" altLang="zh-CN" i="1" dirty="0"/>
              <a:t> is an invariant of the lattice 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CN" i="1" dirty="0"/>
              <a:t>, independent of the particular fundamental domain used to compute it.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3414384C-61A3-D022-3345-3443955C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4. Lattices: Basic definitions and properties</a:t>
            </a:r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51A8CA-B747-4329-813C-E81C9D07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824536" cy="30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31"/>
            <a:ext cx="8147248" cy="381987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The Shortest Vector Problem (SVP): </a:t>
            </a:r>
            <a:r>
              <a:rPr lang="en-US" altLang="zh-CN" sz="2000" b="0" dirty="0"/>
              <a:t>Find </a:t>
            </a:r>
            <a:r>
              <a:rPr lang="en-US" altLang="zh-CN" sz="2000" dirty="0">
                <a:solidFill>
                  <a:srgbClr val="C00000"/>
                </a:solidFill>
              </a:rPr>
              <a:t>a</a:t>
            </a:r>
            <a:r>
              <a:rPr lang="en-US" altLang="zh-CN" sz="2000" b="0" dirty="0"/>
              <a:t> shortest nonzero vector in a lattice </a:t>
            </a:r>
            <a:r>
              <a:rPr lang="en-US" altLang="zh-CN" sz="2000" i="1" dirty="0"/>
              <a:t>L, </a:t>
            </a:r>
            <a:r>
              <a:rPr lang="en-US" altLang="zh-CN" sz="2000" b="0" i="1" dirty="0"/>
              <a:t>i.e., find a nonzero vector </a:t>
            </a:r>
            <a:r>
              <a:rPr lang="en-US" altLang="zh-CN" sz="2000" i="1" dirty="0"/>
              <a:t>v ∈ L </a:t>
            </a:r>
            <a:r>
              <a:rPr lang="en-US" altLang="zh-CN" sz="2000" b="0" i="1" dirty="0"/>
              <a:t>that minimizes the Euclidean </a:t>
            </a:r>
            <a:r>
              <a:rPr lang="en-US" altLang="zh-CN" sz="2000" b="0" dirty="0"/>
              <a:t>norm </a:t>
            </a:r>
            <a:r>
              <a:rPr lang="en-US" altLang="zh-CN" sz="2000" dirty="0"/>
              <a:t>v.</a:t>
            </a:r>
          </a:p>
          <a:p>
            <a:r>
              <a:rPr lang="en-US" altLang="zh-CN" sz="2000" dirty="0"/>
              <a:t>The Closest Vector Problem (CVP): </a:t>
            </a:r>
            <a:r>
              <a:rPr lang="en-US" altLang="zh-CN" sz="2000" b="0" dirty="0"/>
              <a:t>Given a vector</a:t>
            </a:r>
            <a:r>
              <a:rPr lang="en-US" altLang="zh-CN" sz="2000" dirty="0"/>
              <a:t> w </a:t>
            </a:r>
            <a:r>
              <a:rPr lang="en-US" altLang="zh-CN" sz="2000" i="1" dirty="0"/>
              <a:t>∈ R</a:t>
            </a:r>
            <a:r>
              <a:rPr lang="en-US" altLang="zh-CN" sz="2000" i="1" baseline="30000" dirty="0"/>
              <a:t>m</a:t>
            </a:r>
            <a:r>
              <a:rPr lang="en-US" altLang="zh-CN" sz="2000" i="1" dirty="0"/>
              <a:t> </a:t>
            </a:r>
            <a:r>
              <a:rPr lang="en-US" altLang="zh-CN" sz="2000" b="0" i="1" dirty="0"/>
              <a:t>that is not </a:t>
            </a:r>
            <a:r>
              <a:rPr lang="en-US" altLang="zh-CN" sz="2000" b="0" dirty="0"/>
              <a:t>in </a:t>
            </a:r>
            <a:r>
              <a:rPr lang="en-US" altLang="zh-CN" sz="2000" i="1" dirty="0"/>
              <a:t>L, </a:t>
            </a:r>
            <a:r>
              <a:rPr lang="en-US" altLang="zh-CN" sz="2000" b="0" i="1" dirty="0"/>
              <a:t>find a vector </a:t>
            </a:r>
            <a:r>
              <a:rPr lang="en-US" altLang="zh-CN" sz="2000" i="1" dirty="0"/>
              <a:t>v ∈ L </a:t>
            </a:r>
            <a:r>
              <a:rPr lang="en-US" altLang="zh-CN" sz="2000" b="0" i="1" dirty="0"/>
              <a:t>that is closest to </a:t>
            </a:r>
            <a:r>
              <a:rPr lang="en-US" altLang="zh-CN" sz="2000" i="1" dirty="0"/>
              <a:t>w</a:t>
            </a:r>
            <a:r>
              <a:rPr lang="en-US" altLang="zh-CN" sz="2000" b="0" i="1" dirty="0"/>
              <a:t>, i.e., find a vector </a:t>
            </a:r>
            <a:r>
              <a:rPr lang="en-US" altLang="zh-CN" sz="2000" i="1" dirty="0"/>
              <a:t>v ∈ L </a:t>
            </a:r>
            <a:r>
              <a:rPr lang="en-US" altLang="zh-CN" sz="2000" b="0" dirty="0"/>
              <a:t>that minimizes the Euclidean norm</a:t>
            </a:r>
            <a:r>
              <a:rPr lang="en-US" altLang="zh-CN" sz="2000" dirty="0"/>
              <a:t> ||w </a:t>
            </a:r>
            <a:r>
              <a:rPr lang="en-US" altLang="zh-CN" sz="2000" i="1" dirty="0"/>
              <a:t>− v||.</a:t>
            </a:r>
          </a:p>
          <a:p>
            <a:r>
              <a:rPr lang="en-US" altLang="zh-CN" sz="2000" b="0" dirty="0"/>
              <a:t>there may be more than one shortest /closest nonzero vector in a lattice.</a:t>
            </a:r>
            <a:endParaRPr lang="zh-CN" altLang="en-US" sz="2000" b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Short vectors in lattices</a:t>
            </a:r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A8B489-31A9-4BE9-9FCA-0B2C36AA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3882"/>
            <a:ext cx="4824536" cy="30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1"/>
              <a:t>There may be </a:t>
            </a:r>
            <a:r>
              <a:rPr lang="en-US" altLang="zh-CN" i="1"/>
              <a:t>more than one </a:t>
            </a:r>
            <a:r>
              <a:rPr lang="en-US" altLang="zh-CN" b="0" i="1"/>
              <a:t>shortest nonzero vector </a:t>
            </a:r>
            <a:r>
              <a:rPr lang="en-US" altLang="zh-CN" b="0"/>
              <a:t>in a lattice.</a:t>
            </a:r>
          </a:p>
          <a:p>
            <a:r>
              <a:rPr lang="en-US" altLang="zh-CN" b="0"/>
              <a:t>Both SVP and CVP are profound problems, and both become computationally difficult as the dimension </a:t>
            </a:r>
            <a:r>
              <a:rPr lang="en-US" altLang="zh-CN" b="0" i="1"/>
              <a:t>n of the lattice grows.</a:t>
            </a:r>
          </a:p>
          <a:p>
            <a:r>
              <a:rPr lang="en-US" altLang="zh-CN" b="0"/>
              <a:t>CVP is known to be </a:t>
            </a:r>
            <a:r>
              <a:rPr lang="en-US" altLang="zh-CN" b="0" i="1"/>
              <a:t>NP-hard and SVP is NP-hard under a certain </a:t>
            </a:r>
            <a:r>
              <a:rPr lang="en-US" altLang="zh-CN" b="0"/>
              <a:t>“randomized reduction hypothesis.”</a:t>
            </a:r>
            <a:endParaRPr lang="zh-CN" altLang="en-US" b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Short vectors in lattices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Shortest Basis Problem (SBP)</a:t>
                </a:r>
              </a:p>
              <a:p>
                <a:pPr lvl="1"/>
                <a:r>
                  <a:rPr lang="en-US" altLang="zh-CN" sz="2800" dirty="0"/>
                  <a:t>Find a basis v</a:t>
                </a:r>
                <a:r>
                  <a:rPr lang="en-US" altLang="zh-CN" sz="2800" baseline="-25000" dirty="0"/>
                  <a:t>1</a:t>
                </a:r>
                <a:r>
                  <a:rPr lang="en-US" altLang="zh-CN" sz="2800" i="1" dirty="0"/>
                  <a:t>, . . . , </a:t>
                </a:r>
                <a:r>
                  <a:rPr lang="en-US" altLang="zh-CN" sz="2800" i="1" dirty="0" err="1"/>
                  <a:t>v</a:t>
                </a:r>
                <a:r>
                  <a:rPr lang="en-US" altLang="zh-CN" sz="2800" baseline="-25000" dirty="0" err="1"/>
                  <a:t>n</a:t>
                </a:r>
                <a:r>
                  <a:rPr lang="en-US" altLang="zh-CN" sz="2800" i="1" dirty="0"/>
                  <a:t>  </a:t>
                </a:r>
                <a:r>
                  <a:rPr lang="en-US" altLang="zh-CN" sz="2800" dirty="0"/>
                  <a:t>for a lattice that is shortest in some sense. For example, we might require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28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altLang="zh-CN" sz="2800" dirty="0"/>
                  <a:t> be minimized.</a:t>
                </a:r>
              </a:p>
              <a:p>
                <a:r>
                  <a:rPr lang="en-US" altLang="zh-CN" dirty="0"/>
                  <a:t>Approximate Shortest Vector Problem </a:t>
                </a:r>
                <a:r>
                  <a:rPr lang="en-US" altLang="zh-CN" b="0" dirty="0"/>
                  <a:t>(</a:t>
                </a:r>
                <a:r>
                  <a:rPr lang="en-US" altLang="zh-CN" b="0" dirty="0" err="1"/>
                  <a:t>apprSVP</a:t>
                </a:r>
                <a:r>
                  <a:rPr lang="en-US" altLang="zh-CN" b="0" dirty="0"/>
                  <a:t>)</a:t>
                </a:r>
              </a:p>
              <a:p>
                <a:pPr>
                  <a:buNone/>
                </a:pPr>
                <a:r>
                  <a:rPr lang="en-US" altLang="zh-CN" dirty="0"/>
                  <a:t>             ||v||</a:t>
                </a:r>
                <a:r>
                  <a:rPr lang="en-US" altLang="zh-CN" i="1" dirty="0"/>
                  <a:t> ≤ </a:t>
                </a:r>
                <a:r>
                  <a:rPr lang="el-GR" altLang="zh-CN" i="1" dirty="0"/>
                  <a:t>ψ(</a:t>
                </a:r>
                <a:r>
                  <a:rPr lang="en-US" altLang="zh-CN" i="1" dirty="0"/>
                  <a:t>n)||</a:t>
                </a:r>
                <a:r>
                  <a:rPr lang="en-US" altLang="zh-CN" i="1" dirty="0" err="1"/>
                  <a:t>v</a:t>
                </a:r>
                <a:r>
                  <a:rPr lang="en-US" altLang="zh-CN" i="1" baseline="-25000" dirty="0" err="1"/>
                  <a:t>shortest</a:t>
                </a:r>
                <a:r>
                  <a:rPr lang="en-US" altLang="zh-CN" i="1" dirty="0"/>
                  <a:t>|| ,   </a:t>
                </a:r>
                <a:r>
                  <a:rPr lang="el-GR" altLang="zh-CN" b="0" i="1" dirty="0"/>
                  <a:t>ψ(</a:t>
                </a:r>
                <a:r>
                  <a:rPr lang="en-US" altLang="zh-CN" b="0" i="1" dirty="0"/>
                  <a:t>n) - a function </a:t>
                </a:r>
                <a:r>
                  <a:rPr lang="en-US" altLang="zh-CN" b="0" dirty="0"/>
                  <a:t>of </a:t>
                </a:r>
                <a:r>
                  <a:rPr lang="en-US" altLang="zh-CN" b="0" i="1" dirty="0"/>
                  <a:t>n.</a:t>
                </a:r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en-US" altLang="zh-CN" dirty="0"/>
                  <a:t>Approximate Closest Vector Problem (</a:t>
                </a:r>
                <a:r>
                  <a:rPr lang="en-US" altLang="zh-CN" dirty="0" err="1"/>
                  <a:t>apprCVP</a:t>
                </a:r>
                <a:r>
                  <a:rPr lang="en-US" altLang="zh-CN" dirty="0"/>
                  <a:t>)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48" r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Variants of SVP and CVP</a:t>
            </a:r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</a:t>
            </a:r>
            <a:r>
              <a:rPr lang="en-US" altLang="zh-CN" i="1" dirty="0"/>
              <a:t>n-dimensional lattice L </a:t>
            </a:r>
            <a:r>
              <a:rPr lang="en-US" altLang="zh-CN" dirty="0"/>
              <a:t>always has a basis v</a:t>
            </a:r>
            <a:r>
              <a:rPr lang="en-US" altLang="zh-CN" baseline="-25000" dirty="0"/>
              <a:t>1</a:t>
            </a:r>
            <a:r>
              <a:rPr lang="en-US" altLang="zh-CN" i="1" dirty="0"/>
              <a:t>, . . . , 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 satisfying</a:t>
            </a:r>
          </a:p>
          <a:p>
            <a:pPr marL="109728" indent="0" algn="ctr">
              <a:buNone/>
            </a:pPr>
            <a:r>
              <a:rPr lang="en-US" altLang="zh-CN" dirty="0"/>
              <a:t>||v</a:t>
            </a:r>
            <a:r>
              <a:rPr lang="en-US" altLang="zh-CN" baseline="-25000" dirty="0"/>
              <a:t>1</a:t>
            </a:r>
            <a:r>
              <a:rPr lang="en-US" altLang="zh-CN" dirty="0"/>
              <a:t>||||v</a:t>
            </a:r>
            <a:r>
              <a:rPr lang="en-US" altLang="zh-CN" baseline="-25000" dirty="0"/>
              <a:t>2</a:t>
            </a:r>
            <a:r>
              <a:rPr lang="en-US" altLang="zh-CN" dirty="0"/>
              <a:t>||</a:t>
            </a:r>
            <a:r>
              <a:rPr lang="en-US" altLang="zh-CN" i="1" dirty="0"/>
              <a:t> · · · ||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|| ≤ </a:t>
            </a:r>
            <a:r>
              <a:rPr lang="en-US" altLang="zh-CN" i="1" dirty="0" err="1"/>
              <a:t>n</a:t>
            </a:r>
            <a:r>
              <a:rPr lang="en-US" altLang="zh-CN" i="1" baseline="30000" dirty="0" err="1"/>
              <a:t>n</a:t>
            </a:r>
            <a:r>
              <a:rPr lang="en-US" altLang="zh-CN" i="1" baseline="30000" dirty="0"/>
              <a:t>/2</a:t>
            </a:r>
            <a:r>
              <a:rPr lang="en-US" altLang="zh-CN" i="1" dirty="0"/>
              <a:t>(</a:t>
            </a:r>
            <a:r>
              <a:rPr lang="en-US" altLang="zh-CN" i="1" dirty="0" err="1"/>
              <a:t>detL</a:t>
            </a:r>
            <a:r>
              <a:rPr lang="en-US" altLang="zh-CN" i="1" dirty="0"/>
              <a:t>).</a:t>
            </a:r>
          </a:p>
          <a:p>
            <a:r>
              <a:rPr lang="en-US" altLang="zh-CN" dirty="0"/>
              <a:t>Hadamard’s inequality </a:t>
            </a:r>
          </a:p>
          <a:p>
            <a:pPr marL="109728" indent="0" algn="ctr">
              <a:buNone/>
            </a:pPr>
            <a:r>
              <a:rPr lang="en-US" altLang="zh-CN" dirty="0"/>
              <a:t>||v</a:t>
            </a:r>
            <a:r>
              <a:rPr lang="en-US" altLang="zh-CN" baseline="-25000" dirty="0"/>
              <a:t>1</a:t>
            </a:r>
            <a:r>
              <a:rPr lang="en-US" altLang="zh-CN" dirty="0"/>
              <a:t>||||v</a:t>
            </a:r>
            <a:r>
              <a:rPr lang="en-US" altLang="zh-CN" baseline="-25000" dirty="0"/>
              <a:t>2</a:t>
            </a:r>
            <a:r>
              <a:rPr lang="en-US" altLang="zh-CN" dirty="0"/>
              <a:t>||</a:t>
            </a:r>
            <a:r>
              <a:rPr lang="en-US" altLang="zh-CN" i="1" dirty="0"/>
              <a:t> · · · ||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|| ≥ det L.</a:t>
            </a:r>
            <a:endParaRPr lang="en-US" altLang="zh-CN" dirty="0"/>
          </a:p>
          <a:p>
            <a:r>
              <a:rPr lang="en-US" altLang="zh-CN" i="1" dirty="0"/>
              <a:t>Hadamard ratio of the basis B = {</a:t>
            </a:r>
            <a:r>
              <a:rPr lang="en-US" altLang="zh-CN" dirty="0"/>
              <a:t>v</a:t>
            </a:r>
            <a:r>
              <a:rPr lang="en-US" altLang="zh-CN" baseline="-25000" dirty="0"/>
              <a:t>1</a:t>
            </a:r>
            <a:r>
              <a:rPr lang="en-US" altLang="zh-CN" i="1" dirty="0"/>
              <a:t>, . . . , 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 }</a:t>
            </a:r>
          </a:p>
          <a:p>
            <a:endParaRPr lang="en-US" altLang="zh-CN" i="1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err="1"/>
              <a:t>Hadamard</a:t>
            </a:r>
            <a:r>
              <a:rPr lang="en-US" altLang="zh-CN" i="1"/>
              <a:t> ratio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339752" y="4221088"/>
          <a:ext cx="3600400" cy="115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公式" r:id="rId3" imgW="1422360" imgH="457200" progId="Equation.3">
                  <p:embed/>
                </p:oleObj>
              </mc:Choice>
              <mc:Fallback>
                <p:oleObj name="公式" r:id="rId3" imgW="14223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21088"/>
                        <a:ext cx="3600400" cy="1157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23528" y="538599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Thus 0 &lt; H(B) ≤ 1, and the closer that the value is to 1, the more orthogonal are the vectors in the basis.</a:t>
            </a:r>
            <a:endParaRPr lang="zh-CN" altLang="en-US" sz="27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2"/>
                <a:ext cx="8229600" cy="5616623"/>
              </a:xfrm>
            </p:spPr>
            <p:txBody>
              <a:bodyPr>
                <a:normAutofit/>
              </a:bodyPr>
              <a:lstStyle/>
              <a:p>
                <a:pPr marL="0"/>
                <a:r>
                  <a:rPr lang="en-US" altLang="zh-CN" sz="3600" dirty="0"/>
                  <a:t>Correctness</a:t>
                </a:r>
              </a:p>
              <a:p>
                <a:pPr marL="0">
                  <a:buNone/>
                </a:pPr>
                <a:r>
                  <a:rPr lang="en-US" altLang="zh-CN" sz="2400" i="1" dirty="0"/>
                  <a:t>a </a:t>
                </a:r>
                <a:r>
                  <a:rPr lang="en-US" altLang="zh-CN" sz="2400" dirty="0"/>
                  <a:t>≡</a:t>
                </a:r>
                <a:r>
                  <a:rPr lang="en-US" altLang="zh-CN" sz="2400" i="1" dirty="0"/>
                  <a:t> </a:t>
                </a:r>
                <a:r>
                  <a:rPr lang="en-US" altLang="zh-CN" sz="2400" i="1" dirty="0" err="1"/>
                  <a:t>fe</a:t>
                </a:r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≡</a:t>
                </a:r>
                <a:r>
                  <a:rPr lang="en-US" altLang="zh-CN" sz="2400" i="1" dirty="0"/>
                  <a:t> f(rh + m) </a:t>
                </a:r>
                <a:r>
                  <a:rPr lang="en-US" altLang="zh-CN" sz="2400" dirty="0"/>
                  <a:t>≡</a:t>
                </a:r>
                <a:r>
                  <a:rPr lang="en-US" altLang="zh-CN" sz="2400" i="1" dirty="0"/>
                  <a:t> </a:t>
                </a:r>
                <a:r>
                  <a:rPr lang="en-US" altLang="zh-CN" sz="2400" i="1" dirty="0" err="1"/>
                  <a:t>frf</a:t>
                </a:r>
                <a:r>
                  <a:rPr lang="da-DK" altLang="zh-CN" sz="3200" i="1" baseline="30000" dirty="0"/>
                  <a:t>−1</a:t>
                </a:r>
                <a:r>
                  <a:rPr lang="da-DK" altLang="zh-CN" sz="2400" i="1" dirty="0"/>
                  <a:t>g + fm </a:t>
                </a:r>
                <a:r>
                  <a:rPr lang="da-DK" altLang="zh-CN" sz="2400" dirty="0"/>
                  <a:t>≡</a:t>
                </a:r>
                <a:r>
                  <a:rPr lang="da-DK" altLang="zh-CN" sz="2400" i="1" dirty="0"/>
                  <a:t> rg + fm (mod q).</a:t>
                </a:r>
              </a:p>
              <a:p>
                <a:pPr marL="0">
                  <a:buNone/>
                </a:pPr>
                <a:r>
                  <a:rPr lang="en-US" altLang="zh-CN" sz="2400" dirty="0"/>
                  <a:t>  </a:t>
                </a:r>
                <a:r>
                  <a:rPr lang="en-US" altLang="zh-CN" sz="2400" b="0" dirty="0"/>
                  <a:t>The size restrictions on </a:t>
                </a:r>
                <a:r>
                  <a:rPr lang="en-US" altLang="zh-CN" sz="2400" i="1" dirty="0"/>
                  <a:t>f, g, </a:t>
                </a:r>
                <a:r>
                  <a:rPr lang="en-US" altLang="zh-CN" sz="2400" i="1" dirty="0" err="1"/>
                  <a:t>r</a:t>
                </a:r>
                <a:r>
                  <a:rPr lang="en-US" altLang="zh-CN" sz="2400" dirty="0" err="1"/>
                  <a:t>,m</a:t>
                </a:r>
                <a:r>
                  <a:rPr lang="en-US" altLang="zh-CN" sz="2400" dirty="0"/>
                  <a:t> </a:t>
                </a:r>
                <a:r>
                  <a:rPr lang="en-US" altLang="zh-CN" sz="2400" b="0" dirty="0"/>
                  <a:t>imply that </a:t>
                </a:r>
                <a:r>
                  <a:rPr lang="en-US" altLang="zh-CN" sz="2400" i="1" dirty="0" err="1"/>
                  <a:t>rg</a:t>
                </a:r>
                <a:r>
                  <a:rPr lang="en-US" altLang="zh-CN" sz="2400" i="1" dirty="0"/>
                  <a:t> + </a:t>
                </a:r>
                <a:r>
                  <a:rPr lang="en-US" altLang="zh-CN" sz="2400" i="1" dirty="0" err="1"/>
                  <a:t>fm</a:t>
                </a:r>
                <a:r>
                  <a:rPr lang="en-US" altLang="zh-CN" sz="2400" dirty="0"/>
                  <a:t> </a:t>
                </a:r>
                <a:r>
                  <a:rPr lang="en-US" altLang="zh-CN" sz="2400" b="0" dirty="0"/>
                  <a:t>is small</a:t>
                </a:r>
                <a:r>
                  <a:rPr lang="en-US" altLang="zh-CN" sz="2400" dirty="0"/>
                  <a:t>,</a:t>
                </a:r>
              </a:p>
              <a:p>
                <a:pPr marL="0" indent="0">
                  <a:buNone/>
                </a:pPr>
                <a:r>
                  <a:rPr lang="en-US" altLang="zh-CN" sz="2400" b="1" dirty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𝒓𝒈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𝒇𝒎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altLang="zh-CN" sz="2400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&lt;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/>
              </a:p>
              <a:p>
                <a:pPr marL="0">
                  <a:buNone/>
                </a:pPr>
                <a:r>
                  <a:rPr lang="en-US" altLang="zh-CN" sz="2400" b="0" dirty="0"/>
                  <a:t>Thus when Alice computes</a:t>
                </a:r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a </a:t>
                </a:r>
                <a:r>
                  <a:rPr lang="en-US" altLang="zh-CN" sz="2400" dirty="0"/>
                  <a:t>≡</a:t>
                </a:r>
                <a:r>
                  <a:rPr lang="en-US" altLang="zh-CN" sz="2400" i="1" dirty="0"/>
                  <a:t> </a:t>
                </a:r>
                <a:r>
                  <a:rPr lang="en-US" altLang="zh-CN" sz="2400" i="1" dirty="0" err="1"/>
                  <a:t>fe</a:t>
                </a:r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(mod q) </a:t>
                </a:r>
                <a:r>
                  <a:rPr lang="en-US" altLang="zh-CN" sz="2400" b="0" dirty="0"/>
                  <a:t>with</a:t>
                </a:r>
                <a:r>
                  <a:rPr lang="en-US" altLang="zh-CN" sz="2400" dirty="0"/>
                  <a:t> </a:t>
                </a:r>
                <a:r>
                  <a:rPr lang="en-US" altLang="zh-CN" sz="2400" i="1" dirty="0"/>
                  <a:t>0 &lt; a &lt; q</a:t>
                </a:r>
                <a:r>
                  <a:rPr lang="en-US" altLang="zh-CN" sz="2400" dirty="0"/>
                  <a:t>, </a:t>
                </a:r>
                <a:r>
                  <a:rPr lang="en-US" altLang="zh-CN" sz="2400" b="0" dirty="0"/>
                  <a:t>she gets the exact value</a:t>
                </a:r>
              </a:p>
              <a:p>
                <a:pPr marL="0">
                  <a:buNone/>
                </a:pPr>
                <a:r>
                  <a:rPr lang="en-US" altLang="zh-CN" sz="2400" i="1" dirty="0"/>
                  <a:t>                                  a = </a:t>
                </a:r>
                <a:r>
                  <a:rPr lang="en-US" altLang="zh-CN" sz="2400" i="1" dirty="0" err="1"/>
                  <a:t>rg</a:t>
                </a:r>
                <a:r>
                  <a:rPr lang="en-US" altLang="zh-CN" sz="2400" i="1" dirty="0"/>
                  <a:t> + </a:t>
                </a:r>
                <a:r>
                  <a:rPr lang="en-US" altLang="zh-CN" sz="2400" i="1" dirty="0" err="1"/>
                  <a:t>fm</a:t>
                </a:r>
                <a:r>
                  <a:rPr lang="en-US" altLang="zh-CN" sz="2400" i="1" dirty="0"/>
                  <a:t>                         </a:t>
                </a:r>
                <a:r>
                  <a:rPr lang="en-US" altLang="zh-CN" sz="2400" dirty="0"/>
                  <a:t>(6.2) . 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2"/>
                <a:ext cx="8229600" cy="5616623"/>
              </a:xfrm>
              <a:blipFill>
                <a:blip r:embed="rId2"/>
                <a:stretch>
                  <a:fillRect l="-1185" t="-1846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95536" y="3866273"/>
                <a:ext cx="8352928" cy="2413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onstantia" pitchFamily="18" charset="0"/>
                  </a:rPr>
                  <a:t>This is the key point: the formula (6.2) is an equality of integers and not merely a congruence modulo </a:t>
                </a:r>
                <a:r>
                  <a:rPr lang="en-US" altLang="zh-CN" sz="2400" i="1" dirty="0">
                    <a:latin typeface="Constantia" pitchFamily="18" charset="0"/>
                  </a:rPr>
                  <a:t>q.</a:t>
                </a:r>
              </a:p>
              <a:p>
                <a:endParaRPr lang="en-US" altLang="zh-CN" sz="600" i="1" dirty="0">
                  <a:latin typeface="Constantia" pitchFamily="18" charset="0"/>
                </a:endParaRPr>
              </a:p>
              <a:p>
                <a:r>
                  <a:rPr lang="en-US" altLang="zh-CN" sz="2400" i="1" dirty="0">
                    <a:latin typeface="Constantia" pitchFamily="18" charset="0"/>
                  </a:rPr>
                  <a:t> </a:t>
                </a:r>
                <a:r>
                  <a:rPr lang="en-US" altLang="zh-CN" sz="2400" dirty="0">
                    <a:latin typeface="Constantia" pitchFamily="18" charset="0"/>
                  </a:rPr>
                  <a:t>Finally Alice computes</a:t>
                </a:r>
              </a:p>
              <a:p>
                <a:r>
                  <a:rPr lang="en-US" altLang="zh-CN" sz="2400" i="1" dirty="0">
                    <a:latin typeface="Constantia" pitchFamily="18" charset="0"/>
                  </a:rPr>
                  <a:t>   </a:t>
                </a:r>
                <a:r>
                  <a:rPr lang="en-US" altLang="zh-CN" sz="2400" b="1" i="1" dirty="0">
                    <a:latin typeface="Constantia" pitchFamily="18" charset="0"/>
                  </a:rPr>
                  <a:t>b </a:t>
                </a:r>
                <a:r>
                  <a:rPr lang="en-US" altLang="zh-CN" sz="2400" b="1" dirty="0">
                    <a:latin typeface="Constantia" pitchFamily="18" charset="0"/>
                  </a:rPr>
                  <a:t>≡</a:t>
                </a:r>
                <a:r>
                  <a:rPr lang="en-US" altLang="zh-CN" sz="2400" b="1" i="1" dirty="0">
                    <a:latin typeface="Constantia" pitchFamily="18" charset="0"/>
                  </a:rPr>
                  <a:t> f </a:t>
                </a:r>
                <a:r>
                  <a:rPr lang="en-US" altLang="zh-CN" sz="3200" b="1" i="1" baseline="30000" dirty="0">
                    <a:latin typeface="Constantia" pitchFamily="18" charset="0"/>
                  </a:rPr>
                  <a:t>−1</a:t>
                </a:r>
                <a:r>
                  <a:rPr lang="en-US" altLang="zh-CN" sz="2400" b="1" i="1" dirty="0">
                    <a:latin typeface="Constantia" pitchFamily="18" charset="0"/>
                  </a:rPr>
                  <a:t>a </a:t>
                </a:r>
                <a:r>
                  <a:rPr lang="en-US" altLang="zh-CN" sz="2400" b="1" dirty="0">
                    <a:latin typeface="Constantia" pitchFamily="18" charset="0"/>
                  </a:rPr>
                  <a:t>≡</a:t>
                </a:r>
                <a:r>
                  <a:rPr lang="en-US" altLang="zh-CN" sz="2400" b="1" i="1" dirty="0">
                    <a:latin typeface="Constantia" pitchFamily="18" charset="0"/>
                  </a:rPr>
                  <a:t> f </a:t>
                </a:r>
                <a:r>
                  <a:rPr lang="en-US" altLang="zh-CN" sz="3200" b="1" i="1" baseline="30000" dirty="0">
                    <a:latin typeface="Constantia" pitchFamily="18" charset="0"/>
                  </a:rPr>
                  <a:t>−1</a:t>
                </a:r>
                <a:r>
                  <a:rPr lang="en-US" altLang="zh-CN" sz="2400" b="1" i="1" dirty="0">
                    <a:latin typeface="Constantia" pitchFamily="18" charset="0"/>
                  </a:rPr>
                  <a:t>(</a:t>
                </a:r>
                <a:r>
                  <a:rPr lang="en-US" altLang="zh-CN" sz="2400" b="1" i="1" dirty="0" err="1">
                    <a:latin typeface="Constantia" pitchFamily="18" charset="0"/>
                  </a:rPr>
                  <a:t>rg</a:t>
                </a:r>
                <a:r>
                  <a:rPr lang="en-US" altLang="zh-CN" sz="2400" b="1" i="1" dirty="0">
                    <a:latin typeface="Constantia" pitchFamily="18" charset="0"/>
                  </a:rPr>
                  <a:t> + </a:t>
                </a:r>
                <a:r>
                  <a:rPr lang="en-US" altLang="zh-CN" sz="2400" b="1" i="1" dirty="0" err="1">
                    <a:latin typeface="Constantia" pitchFamily="18" charset="0"/>
                  </a:rPr>
                  <a:t>fm</a:t>
                </a:r>
                <a:r>
                  <a:rPr lang="en-US" altLang="zh-CN" sz="2400" b="1" i="1" dirty="0">
                    <a:latin typeface="Constantia" pitchFamily="18" charset="0"/>
                  </a:rPr>
                  <a:t>) </a:t>
                </a:r>
                <a:r>
                  <a:rPr lang="en-US" altLang="zh-CN" sz="2400" b="1" dirty="0">
                    <a:latin typeface="Constantia" pitchFamily="18" charset="0"/>
                  </a:rPr>
                  <a:t>≡</a:t>
                </a:r>
                <a:r>
                  <a:rPr lang="en-US" altLang="zh-CN" sz="2400" b="1" i="1" dirty="0">
                    <a:latin typeface="Constantia" pitchFamily="18" charset="0"/>
                  </a:rPr>
                  <a:t> f </a:t>
                </a:r>
                <a:r>
                  <a:rPr lang="en-US" altLang="zh-CN" sz="3200" b="1" i="1" baseline="30000" dirty="0">
                    <a:latin typeface="Constantia" pitchFamily="18" charset="0"/>
                  </a:rPr>
                  <a:t>−1</a:t>
                </a:r>
                <a:r>
                  <a:rPr lang="en-US" altLang="zh-CN" sz="2400" b="1" i="1" dirty="0">
                    <a:latin typeface="Constantia" pitchFamily="18" charset="0"/>
                  </a:rPr>
                  <a:t>f </a:t>
                </a:r>
                <a:r>
                  <a:rPr lang="en-US" altLang="zh-CN" sz="2400" b="1" dirty="0">
                    <a:latin typeface="Constantia" pitchFamily="18" charset="0"/>
                  </a:rPr>
                  <a:t>m ≡</a:t>
                </a:r>
                <a:r>
                  <a:rPr lang="en-US" altLang="zh-CN" sz="2400" b="1" i="1" dirty="0">
                    <a:latin typeface="Constantia" pitchFamily="18" charset="0"/>
                  </a:rPr>
                  <a:t> m (mod g) , 0 &lt; b &lt; g</a:t>
                </a:r>
                <a:r>
                  <a:rPr lang="en-US" altLang="zh-CN" sz="2400" i="1" dirty="0">
                    <a:latin typeface="Constantia" pitchFamily="18" charset="0"/>
                  </a:rPr>
                  <a:t>.</a:t>
                </a:r>
              </a:p>
              <a:p>
                <a:r>
                  <a:rPr lang="en-US" altLang="zh-CN" sz="2400" dirty="0">
                    <a:latin typeface="Constantia" pitchFamily="18" charset="0"/>
                  </a:rPr>
                  <a:t>Since </a:t>
                </a:r>
                <a:r>
                  <a:rPr lang="en-US" altLang="zh-CN" sz="2400" i="1" dirty="0">
                    <a:latin typeface="Constantia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&lt; </m:t>
                    </m:r>
                  </m:oMath>
                </a14:m>
                <a:r>
                  <a:rPr lang="en-US" altLang="zh-CN" sz="2400" i="1" dirty="0">
                    <a:latin typeface="Constantia" pitchFamily="18" charset="0"/>
                  </a:rPr>
                  <a:t>g, it follows that b = m.</a:t>
                </a:r>
                <a:endParaRPr lang="zh-CN" altLang="en-US" sz="2400" dirty="0"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6273"/>
                <a:ext cx="8352928" cy="2413546"/>
              </a:xfrm>
              <a:prstGeom prst="rect">
                <a:avLst/>
              </a:prstGeom>
              <a:blipFill>
                <a:blip r:embed="rId3"/>
                <a:stretch>
                  <a:fillRect l="-1168" t="-2020" r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a lattice </a:t>
            </a:r>
            <a:r>
              <a:rPr lang="en-US" altLang="zh-CN" i="1" dirty="0"/>
              <a:t>L ⊂ R</a:t>
            </a:r>
            <a:r>
              <a:rPr lang="en-US" altLang="zh-CN" i="1" baseline="30000" dirty="0"/>
              <a:t>n</a:t>
            </a:r>
            <a:r>
              <a:rPr lang="en-US" altLang="zh-CN" i="1" dirty="0"/>
              <a:t> has a basis v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 . . . , 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n</a:t>
            </a:r>
            <a:r>
              <a:rPr lang="en-US" altLang="zh-CN" i="1" dirty="0"/>
              <a:t> consisting of vectors that are </a:t>
            </a:r>
            <a:r>
              <a:rPr lang="en-US" altLang="zh-CN" i="1" dirty="0">
                <a:solidFill>
                  <a:srgbClr val="FF0000"/>
                </a:solidFill>
              </a:rPr>
              <a:t>pairwise </a:t>
            </a:r>
            <a:r>
              <a:rPr lang="en-US" altLang="zh-CN" dirty="0">
                <a:solidFill>
                  <a:srgbClr val="FF0000"/>
                </a:solidFill>
              </a:rPr>
              <a:t>orthogonal</a:t>
            </a:r>
            <a:r>
              <a:rPr lang="en-US" altLang="zh-CN" dirty="0"/>
              <a:t>, i.e., such that v</a:t>
            </a:r>
            <a:r>
              <a:rPr lang="en-US" altLang="zh-CN" i="1" baseline="-25000" dirty="0"/>
              <a:t>i</a:t>
            </a:r>
            <a:r>
              <a:rPr lang="en-US" altLang="zh-CN" i="1" dirty="0"/>
              <a:t> · </a:t>
            </a:r>
            <a:r>
              <a:rPr lang="en-US" altLang="zh-CN" i="1" dirty="0" err="1"/>
              <a:t>v</a:t>
            </a:r>
            <a:r>
              <a:rPr lang="en-US" altLang="zh-CN" i="1" baseline="-25000" dirty="0" err="1"/>
              <a:t>j</a:t>
            </a:r>
            <a:r>
              <a:rPr lang="en-US" altLang="zh-CN" i="1" dirty="0"/>
              <a:t> = 0 for all </a:t>
            </a:r>
            <a:r>
              <a:rPr lang="en-US" altLang="zh-CN" i="1" dirty="0" err="1"/>
              <a:t>i</a:t>
            </a:r>
            <a:r>
              <a:rPr lang="en-US" altLang="zh-CN" i="1" dirty="0"/>
              <a:t> = j, </a:t>
            </a:r>
            <a:r>
              <a:rPr lang="en-US" altLang="zh-CN" dirty="0"/>
              <a:t>it is easy to solve both SVP and CVP.</a:t>
            </a:r>
          </a:p>
          <a:p>
            <a:r>
              <a:rPr lang="en-US" altLang="zh-CN" sz="3200" dirty="0">
                <a:solidFill>
                  <a:srgbClr val="0000FF"/>
                </a:solidFill>
              </a:rPr>
              <a:t>solve SVP</a:t>
            </a:r>
            <a:r>
              <a:rPr lang="en-US" altLang="zh-CN" dirty="0"/>
              <a:t>: </a:t>
            </a:r>
            <a:r>
              <a:rPr lang="en-US" altLang="zh-CN" b="0" dirty="0"/>
              <a:t>the length of any vector in </a:t>
            </a:r>
            <a:r>
              <a:rPr lang="en-US" altLang="zh-CN" b="0" i="1" dirty="0"/>
              <a:t>L</a:t>
            </a:r>
          </a:p>
          <a:p>
            <a:endParaRPr lang="en-US" altLang="zh-CN" b="0" i="1" dirty="0"/>
          </a:p>
          <a:p>
            <a:pPr lvl="1"/>
            <a:r>
              <a:rPr lang="en-US" altLang="zh-CN" b="0" dirty="0"/>
              <a:t>the shortest nonzero vector(s) in </a:t>
            </a:r>
            <a:r>
              <a:rPr lang="en-US" altLang="zh-CN" b="0" i="1" dirty="0"/>
              <a:t>L are </a:t>
            </a:r>
            <a:r>
              <a:rPr lang="en-US" altLang="zh-CN" b="0" dirty="0"/>
              <a:t>simply </a:t>
            </a:r>
            <a:r>
              <a:rPr lang="en-US" altLang="zh-CN" dirty="0">
                <a:solidFill>
                  <a:srgbClr val="FF0000"/>
                </a:solidFill>
              </a:rPr>
              <a:t>the shortest vector(s) </a:t>
            </a:r>
            <a:r>
              <a:rPr lang="en-US" altLang="zh-CN" b="0" dirty="0"/>
              <a:t>in the set </a:t>
            </a:r>
            <a:r>
              <a:rPr lang="en-US" altLang="zh-CN" b="1" dirty="0"/>
              <a:t>{±v</a:t>
            </a:r>
            <a:r>
              <a:rPr lang="en-US" altLang="zh-CN" b="1" baseline="-25000" dirty="0"/>
              <a:t>1</a:t>
            </a:r>
            <a:r>
              <a:rPr lang="en-US" altLang="zh-CN" b="1" dirty="0"/>
              <a:t>, . . . ,±</a:t>
            </a:r>
            <a:r>
              <a:rPr lang="en-US" altLang="zh-CN" b="1" dirty="0" err="1"/>
              <a:t>v</a:t>
            </a:r>
            <a:r>
              <a:rPr lang="en-US" altLang="zh-CN" b="1" baseline="-25000" dirty="0" err="1"/>
              <a:t>n</a:t>
            </a:r>
            <a:r>
              <a:rPr lang="en-US" altLang="zh-CN" dirty="0"/>
              <a:t>}</a:t>
            </a:r>
            <a:r>
              <a:rPr lang="en-US" altLang="zh-CN" i="1" dirty="0"/>
              <a:t>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6. </a:t>
            </a:r>
            <a:r>
              <a:rPr lang="en-US" altLang="zh-CN" err="1"/>
              <a:t>Babai’s</a:t>
            </a:r>
            <a:r>
              <a:rPr lang="en-US" altLang="zh-CN"/>
              <a:t> algorithm and using a “good” basis to solve </a:t>
            </a:r>
            <a:r>
              <a:rPr lang="en-US" altLang="zh-CN" err="1"/>
              <a:t>apprCVP</a:t>
            </a:r>
            <a:endParaRPr lang="zh-CN" altLang="en-US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2" y="3683615"/>
            <a:ext cx="8245427" cy="4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481330"/>
            <a:ext cx="8784976" cy="4525963"/>
          </a:xfrm>
        </p:spPr>
        <p:txBody>
          <a:bodyPr/>
          <a:lstStyle/>
          <a:p>
            <a:r>
              <a:rPr lang="en-US" altLang="zh-CN"/>
              <a:t>to solve  CVP</a:t>
            </a:r>
          </a:p>
          <a:p>
            <a:r>
              <a:rPr lang="en-US" altLang="zh-CN" b="0"/>
              <a:t>to find the vector in </a:t>
            </a:r>
            <a:r>
              <a:rPr lang="en-US" altLang="zh-CN" b="0" i="1"/>
              <a:t>L that is closest to a </a:t>
            </a:r>
            <a:r>
              <a:rPr lang="en-US" altLang="zh-CN" b="0"/>
              <a:t>given vector w </a:t>
            </a:r>
            <a:r>
              <a:rPr lang="en-US" altLang="zh-CN" b="0" i="1"/>
              <a:t>∈ </a:t>
            </a:r>
            <a:r>
              <a:rPr lang="en-US" altLang="zh-CN" b="0" i="1" err="1"/>
              <a:t>R</a:t>
            </a:r>
            <a:r>
              <a:rPr lang="en-US" altLang="zh-CN" b="0" i="1" baseline="30000" err="1"/>
              <a:t>n</a:t>
            </a:r>
            <a:endParaRPr lang="en-US" altLang="zh-CN" b="0" i="1" baseline="30000"/>
          </a:p>
          <a:p>
            <a:pPr>
              <a:buNone/>
            </a:pPr>
            <a:r>
              <a:rPr lang="en-US" altLang="zh-CN"/>
              <a:t>    w = </a:t>
            </a:r>
            <a:r>
              <a:rPr lang="en-US" altLang="zh-CN" i="1"/>
              <a:t>t</a:t>
            </a:r>
            <a:r>
              <a:rPr lang="en-US" altLang="zh-CN" i="1" baseline="-25000"/>
              <a:t>1</a:t>
            </a:r>
            <a:r>
              <a:rPr lang="en-US" altLang="zh-CN" i="1"/>
              <a:t>v</a:t>
            </a:r>
            <a:r>
              <a:rPr lang="en-US" altLang="zh-CN" i="1" baseline="-25000"/>
              <a:t>1</a:t>
            </a:r>
            <a:r>
              <a:rPr lang="en-US" altLang="zh-CN" i="1"/>
              <a:t> + t</a:t>
            </a:r>
            <a:r>
              <a:rPr lang="en-US" altLang="zh-CN" i="1" baseline="-25000"/>
              <a:t>2</a:t>
            </a:r>
            <a:r>
              <a:rPr lang="en-US" altLang="zh-CN" i="1"/>
              <a:t>v</a:t>
            </a:r>
            <a:r>
              <a:rPr lang="en-US" altLang="zh-CN" i="1" baseline="-25000"/>
              <a:t>2</a:t>
            </a:r>
            <a:r>
              <a:rPr lang="en-US" altLang="zh-CN" i="1"/>
              <a:t> + · · · + </a:t>
            </a:r>
            <a:r>
              <a:rPr lang="en-US" altLang="zh-CN" i="1" err="1"/>
              <a:t>t</a:t>
            </a:r>
            <a:r>
              <a:rPr lang="en-US" altLang="zh-CN" i="1" baseline="-25000" err="1"/>
              <a:t>n</a:t>
            </a:r>
            <a:r>
              <a:rPr lang="en-US" altLang="zh-CN" i="1" err="1"/>
              <a:t>v</a:t>
            </a:r>
            <a:r>
              <a:rPr lang="en-US" altLang="zh-CN" i="1" baseline="-25000" err="1"/>
              <a:t>n</a:t>
            </a:r>
            <a:r>
              <a:rPr lang="en-US" altLang="zh-CN" i="1"/>
              <a:t> ;  t</a:t>
            </a:r>
            <a:r>
              <a:rPr lang="en-US" altLang="zh-CN" i="1" baseline="-25000"/>
              <a:t>1</a:t>
            </a:r>
            <a:r>
              <a:rPr lang="en-US" altLang="zh-CN" i="1"/>
              <a:t>, . . . , </a:t>
            </a:r>
            <a:r>
              <a:rPr lang="en-US" altLang="zh-CN" i="1" err="1"/>
              <a:t>t</a:t>
            </a:r>
            <a:r>
              <a:rPr lang="en-US" altLang="zh-CN" i="1" baseline="-25000" err="1"/>
              <a:t>n</a:t>
            </a:r>
            <a:r>
              <a:rPr lang="en-US" altLang="zh-CN" i="1"/>
              <a:t> ∈ R.                      </a:t>
            </a:r>
            <a:r>
              <a:rPr lang="en-US" altLang="zh-CN"/>
              <a:t>for   v = </a:t>
            </a:r>
            <a:r>
              <a:rPr lang="en-US" altLang="zh-CN" i="1"/>
              <a:t>a</a:t>
            </a:r>
            <a:r>
              <a:rPr lang="en-US" altLang="zh-CN" i="1" baseline="-25000"/>
              <a:t>1</a:t>
            </a:r>
            <a:r>
              <a:rPr lang="en-US" altLang="zh-CN" i="1"/>
              <a:t>v</a:t>
            </a:r>
            <a:r>
              <a:rPr lang="en-US" altLang="zh-CN" i="1" baseline="-25000"/>
              <a:t>1</a:t>
            </a:r>
            <a:r>
              <a:rPr lang="en-US" altLang="zh-CN" i="1"/>
              <a:t> + · · · + </a:t>
            </a:r>
            <a:r>
              <a:rPr lang="en-US" altLang="zh-CN" i="1" err="1"/>
              <a:t>a</a:t>
            </a:r>
            <a:r>
              <a:rPr lang="en-US" altLang="zh-CN" i="1" baseline="-25000" err="1"/>
              <a:t>n</a:t>
            </a:r>
            <a:r>
              <a:rPr lang="en-US" altLang="zh-CN" i="1" err="1"/>
              <a:t>v</a:t>
            </a:r>
            <a:r>
              <a:rPr lang="en-US" altLang="zh-CN" i="1" baseline="-25000" err="1"/>
              <a:t>n</a:t>
            </a:r>
            <a:r>
              <a:rPr lang="en-US" altLang="zh-CN" i="1"/>
              <a:t> ∈ L,</a:t>
            </a:r>
          </a:p>
          <a:p>
            <a:pPr>
              <a:buNone/>
            </a:pPr>
            <a:r>
              <a:rPr lang="en-US" altLang="zh-CN"/>
              <a:t>||v</a:t>
            </a:r>
            <a:r>
              <a:rPr lang="en-US" altLang="zh-CN" i="1"/>
              <a:t>−w||</a:t>
            </a:r>
            <a:r>
              <a:rPr lang="en-US" altLang="zh-CN" i="1" baseline="30000"/>
              <a:t>2</a:t>
            </a:r>
            <a:r>
              <a:rPr lang="en-US" altLang="zh-CN" i="1"/>
              <a:t> = (a</a:t>
            </a:r>
            <a:r>
              <a:rPr lang="en-US" altLang="zh-CN" i="1" baseline="-25000"/>
              <a:t>1</a:t>
            </a:r>
            <a:r>
              <a:rPr lang="en-US" altLang="zh-CN" i="1"/>
              <a:t> −t</a:t>
            </a:r>
            <a:r>
              <a:rPr lang="en-US" altLang="zh-CN" i="1" baseline="-25000"/>
              <a:t>1</a:t>
            </a:r>
            <a:r>
              <a:rPr lang="en-US" altLang="zh-CN" i="1"/>
              <a:t>)</a:t>
            </a:r>
            <a:r>
              <a:rPr lang="en-US" altLang="zh-CN" i="1" baseline="30000"/>
              <a:t>2</a:t>
            </a:r>
            <a:r>
              <a:rPr lang="en-US" altLang="zh-CN" i="1"/>
              <a:t>v</a:t>
            </a:r>
            <a:r>
              <a:rPr lang="en-US" altLang="zh-CN" i="1" baseline="-25000"/>
              <a:t>1</a:t>
            </a:r>
            <a:r>
              <a:rPr lang="en-US" altLang="zh-CN" i="1" baseline="30000"/>
              <a:t>2</a:t>
            </a:r>
            <a:r>
              <a:rPr lang="en-US" altLang="zh-CN" i="1"/>
              <a:t> +(a</a:t>
            </a:r>
            <a:r>
              <a:rPr lang="en-US" altLang="zh-CN" i="1" baseline="-25000"/>
              <a:t>2</a:t>
            </a:r>
            <a:r>
              <a:rPr lang="en-US" altLang="zh-CN" i="1"/>
              <a:t> −t</a:t>
            </a:r>
            <a:r>
              <a:rPr lang="en-US" altLang="zh-CN" i="1" baseline="-25000"/>
              <a:t>2</a:t>
            </a:r>
            <a:r>
              <a:rPr lang="en-US" altLang="zh-CN" i="1"/>
              <a:t>)</a:t>
            </a:r>
            <a:r>
              <a:rPr lang="en-US" altLang="zh-CN" i="1" baseline="30000"/>
              <a:t>2</a:t>
            </a:r>
            <a:r>
              <a:rPr lang="en-US" altLang="zh-CN" i="1"/>
              <a:t>v</a:t>
            </a:r>
            <a:r>
              <a:rPr lang="en-US" altLang="zh-CN" i="1" baseline="-25000"/>
              <a:t>2</a:t>
            </a:r>
            <a:r>
              <a:rPr lang="en-US" altLang="zh-CN" i="1" baseline="30000"/>
              <a:t>2</a:t>
            </a:r>
            <a:r>
              <a:rPr lang="en-US" altLang="zh-CN" i="1"/>
              <a:t> +· · ·+(a</a:t>
            </a:r>
            <a:r>
              <a:rPr lang="en-US" altLang="zh-CN" i="1" baseline="-25000"/>
              <a:t>n</a:t>
            </a:r>
            <a:r>
              <a:rPr lang="en-US" altLang="zh-CN" i="1"/>
              <a:t> −</a:t>
            </a:r>
            <a:r>
              <a:rPr lang="en-US" altLang="zh-CN" i="1" err="1"/>
              <a:t>t</a:t>
            </a:r>
            <a:r>
              <a:rPr lang="en-US" altLang="zh-CN" i="1" baseline="-25000" err="1"/>
              <a:t>n</a:t>
            </a:r>
            <a:r>
              <a:rPr lang="en-US" altLang="zh-CN" i="1"/>
              <a:t>)</a:t>
            </a:r>
            <a:r>
              <a:rPr lang="en-US" altLang="zh-CN" i="1" baseline="30000"/>
              <a:t>2</a:t>
            </a:r>
            <a:r>
              <a:rPr lang="en-US" altLang="zh-CN" i="1"/>
              <a:t>v</a:t>
            </a:r>
            <a:r>
              <a:rPr lang="en-US" altLang="zh-CN" i="1" baseline="-25000"/>
              <a:t>n</a:t>
            </a:r>
            <a:r>
              <a:rPr lang="en-US" altLang="zh-CN" i="1" baseline="30000"/>
              <a:t>2</a:t>
            </a:r>
            <a:r>
              <a:rPr lang="en-US" altLang="zh-CN" i="1"/>
              <a:t>. (6.23)</a:t>
            </a:r>
          </a:p>
          <a:p>
            <a:pPr>
              <a:buNone/>
            </a:pPr>
            <a:endParaRPr lang="en-US" altLang="zh-CN" i="1"/>
          </a:p>
          <a:p>
            <a:r>
              <a:rPr lang="en-US" altLang="zh-CN" b="0"/>
              <a:t>The </a:t>
            </a:r>
            <a:r>
              <a:rPr lang="en-US" altLang="zh-CN" b="0" i="1" err="1"/>
              <a:t>a</a:t>
            </a:r>
            <a:r>
              <a:rPr lang="en-US" altLang="zh-CN" b="0" i="1" baseline="-25000" err="1"/>
              <a:t>i</a:t>
            </a:r>
            <a:r>
              <a:rPr lang="en-US" altLang="zh-CN" b="0" i="1"/>
              <a:t> are required to be integers, so (6.23) is minimized if we take each </a:t>
            </a:r>
            <a:r>
              <a:rPr lang="en-US" altLang="zh-CN" b="0" i="1" err="1"/>
              <a:t>a</a:t>
            </a:r>
            <a:r>
              <a:rPr lang="en-US" altLang="zh-CN" b="0" i="1" baseline="-25000" err="1"/>
              <a:t>i</a:t>
            </a:r>
            <a:r>
              <a:rPr lang="en-US" altLang="zh-CN" b="0" i="1"/>
              <a:t> </a:t>
            </a:r>
            <a:r>
              <a:rPr lang="en-US" altLang="zh-CN" b="0"/>
              <a:t>to be the integer closest to the corresponding </a:t>
            </a:r>
            <a:r>
              <a:rPr lang="en-US" altLang="zh-CN" b="0" i="1" err="1"/>
              <a:t>t</a:t>
            </a:r>
            <a:r>
              <a:rPr lang="en-US" altLang="zh-CN" b="0" i="1" baseline="-25000" err="1"/>
              <a:t>i</a:t>
            </a:r>
            <a:r>
              <a:rPr lang="en-US" altLang="zh-CN" b="0" i="1"/>
              <a:t>.</a:t>
            </a:r>
            <a:endParaRPr lang="zh-CN" altLang="en-US" b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4" y="692696"/>
            <a:ext cx="6715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6" y="188642"/>
            <a:ext cx="70389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46554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35" y="188640"/>
            <a:ext cx="810016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3CB39C2-C8DE-4D5B-AB40-99DB2021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250" y="3645025"/>
            <a:ext cx="4033214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384376"/>
          </a:xfrm>
        </p:spPr>
        <p:txBody>
          <a:bodyPr>
            <a:normAutofit/>
          </a:bodyPr>
          <a:lstStyle/>
          <a:p>
            <a:r>
              <a:rPr lang="en-US" altLang="zh-CN" sz="2000" i="1" dirty="0"/>
              <a:t>Example 6.35. </a:t>
            </a:r>
            <a:r>
              <a:rPr lang="en-US" altLang="zh-CN" sz="2000" b="0" i="1" dirty="0"/>
              <a:t>Let L ⊂ R</a:t>
            </a:r>
            <a:r>
              <a:rPr lang="en-US" altLang="zh-CN" sz="2000" b="0" i="1" baseline="30000" dirty="0"/>
              <a:t>2</a:t>
            </a:r>
            <a:r>
              <a:rPr lang="en-US" altLang="zh-CN" sz="2000" b="0" i="1" dirty="0"/>
              <a:t> be the lattice given by the basis </a:t>
            </a:r>
            <a:r>
              <a:rPr lang="en-US" altLang="zh-CN" sz="2000" b="0" dirty="0"/>
              <a:t>v</a:t>
            </a:r>
            <a:r>
              <a:rPr lang="en-US" altLang="zh-CN" sz="2000" b="0" baseline="-25000" dirty="0"/>
              <a:t>1</a:t>
            </a:r>
            <a:r>
              <a:rPr lang="en-US" altLang="zh-CN" sz="2000" b="0" dirty="0"/>
              <a:t> = (137</a:t>
            </a:r>
            <a:r>
              <a:rPr lang="en-US" altLang="zh-CN" sz="2000" b="0" i="1" dirty="0"/>
              <a:t>, 312) and v</a:t>
            </a:r>
            <a:r>
              <a:rPr lang="en-US" altLang="zh-CN" sz="2000" b="0" i="1" baseline="-25000" dirty="0"/>
              <a:t>2</a:t>
            </a:r>
            <a:r>
              <a:rPr lang="en-US" altLang="zh-CN" sz="2000" b="0" i="1" dirty="0"/>
              <a:t> = (215,−187). </a:t>
            </a:r>
            <a:r>
              <a:rPr lang="en-US" altLang="zh-CN" sz="2000" b="0" dirty="0"/>
              <a:t>To find a vector in </a:t>
            </a:r>
            <a:r>
              <a:rPr lang="en-US" altLang="zh-CN" sz="2000" b="0" i="1" dirty="0"/>
              <a:t>L </a:t>
            </a:r>
            <a:r>
              <a:rPr lang="en-US" altLang="zh-CN" sz="2000" b="0" dirty="0"/>
              <a:t>that is close to the vector w = (53172</a:t>
            </a:r>
            <a:r>
              <a:rPr lang="en-US" altLang="zh-CN" sz="2000" b="0" i="1" dirty="0"/>
              <a:t>, 81743).</a:t>
            </a:r>
          </a:p>
          <a:p>
            <a:r>
              <a:rPr lang="en-US" altLang="zh-CN" sz="2000" b="0" i="1" dirty="0"/>
              <a:t>1).</a:t>
            </a:r>
            <a:r>
              <a:rPr lang="en-US" altLang="zh-CN" sz="2000" dirty="0"/>
              <a:t> </a:t>
            </a:r>
            <a:r>
              <a:rPr lang="en-US" altLang="zh-CN" sz="2000" b="0" i="1" dirty="0"/>
              <a:t>to express w as a linear combination of v</a:t>
            </a:r>
            <a:r>
              <a:rPr lang="en-US" altLang="zh-CN" sz="2000" b="0" i="1" baseline="-25000" dirty="0"/>
              <a:t>1 </a:t>
            </a:r>
            <a:r>
              <a:rPr lang="en-US" altLang="zh-CN" sz="2000" b="0" i="1" dirty="0"/>
              <a:t>and v</a:t>
            </a:r>
            <a:r>
              <a:rPr lang="en-US" altLang="zh-CN" sz="2000" b="0" i="1" baseline="-25000" dirty="0"/>
              <a:t>2</a:t>
            </a:r>
            <a:r>
              <a:rPr lang="en-US" altLang="zh-CN" sz="2000" b="0" i="1" dirty="0"/>
              <a:t> using real coordinates: </a:t>
            </a:r>
            <a:r>
              <a:rPr lang="en-US" altLang="zh-CN" sz="2000" dirty="0"/>
              <a:t>w = </a:t>
            </a:r>
            <a:r>
              <a:rPr lang="en-US" altLang="zh-CN" sz="2000" i="1" dirty="0"/>
              <a:t>t</a:t>
            </a:r>
            <a:r>
              <a:rPr lang="en-US" altLang="zh-CN" sz="2000" b="0" i="1" baseline="-25000" dirty="0"/>
              <a:t>1</a:t>
            </a:r>
            <a:r>
              <a:rPr lang="en-US" altLang="zh-CN" sz="2000" i="1" dirty="0"/>
              <a:t>v</a:t>
            </a:r>
            <a:r>
              <a:rPr lang="en-US" altLang="zh-CN" sz="2000" b="0" i="1" baseline="-25000" dirty="0"/>
              <a:t>1</a:t>
            </a:r>
            <a:r>
              <a:rPr lang="en-US" altLang="zh-CN" sz="2000" i="1" dirty="0"/>
              <a:t> + t</a:t>
            </a:r>
            <a:r>
              <a:rPr lang="en-US" altLang="zh-CN" sz="2000" b="0" i="1" baseline="-25000" dirty="0"/>
              <a:t>2</a:t>
            </a:r>
            <a:r>
              <a:rPr lang="en-US" altLang="zh-CN" sz="2000" i="1" dirty="0"/>
              <a:t>v</a:t>
            </a:r>
            <a:r>
              <a:rPr lang="en-US" altLang="zh-CN" sz="2000" b="0" i="1" baseline="-25000" dirty="0"/>
              <a:t>2</a:t>
            </a:r>
            <a:r>
              <a:rPr lang="en-US" altLang="zh-CN" sz="2000" i="1" dirty="0"/>
              <a:t>. i.e.,</a:t>
            </a:r>
          </a:p>
          <a:p>
            <a:pPr lvl="1"/>
            <a:r>
              <a:rPr lang="en-US" altLang="zh-CN" sz="1800" dirty="0"/>
              <a:t>53172 = 137</a:t>
            </a:r>
            <a:r>
              <a:rPr lang="en-US" altLang="zh-CN" sz="1800" i="1" dirty="0"/>
              <a:t>t</a:t>
            </a:r>
            <a:r>
              <a:rPr lang="en-US" altLang="zh-CN" sz="1800" b="0" i="1" baseline="-25000" dirty="0"/>
              <a:t>1</a:t>
            </a:r>
            <a:r>
              <a:rPr lang="en-US" altLang="zh-CN" sz="1800" i="1" dirty="0"/>
              <a:t>+ 215t</a:t>
            </a:r>
            <a:r>
              <a:rPr lang="en-US" altLang="zh-CN" sz="1800" b="0" i="1" baseline="-25000" dirty="0"/>
              <a:t>2</a:t>
            </a:r>
            <a:r>
              <a:rPr lang="en-US" altLang="zh-CN" sz="1800" i="1" dirty="0"/>
              <a:t> and 81743 = 312t</a:t>
            </a:r>
            <a:r>
              <a:rPr lang="en-US" altLang="zh-CN" sz="1800" b="0" i="1" baseline="-25000" dirty="0"/>
              <a:t>1</a:t>
            </a:r>
            <a:r>
              <a:rPr lang="en-US" altLang="zh-CN" sz="1800" i="1" dirty="0"/>
              <a:t> − 187t</a:t>
            </a:r>
            <a:r>
              <a:rPr lang="en-US" altLang="zh-CN" sz="1800" b="0" i="1" baseline="-25000" dirty="0"/>
              <a:t>2</a:t>
            </a:r>
            <a:r>
              <a:rPr lang="en-US" altLang="zh-CN" sz="1800" i="1" dirty="0"/>
              <a:t>, (6.24)</a:t>
            </a:r>
          </a:p>
          <a:p>
            <a:pPr lvl="1"/>
            <a:r>
              <a:rPr lang="de-DE" altLang="zh-CN" sz="1800" i="1" dirty="0"/>
              <a:t>t1 ≈ 296.85 and t2 ≈ 58.15</a:t>
            </a:r>
          </a:p>
          <a:p>
            <a:r>
              <a:rPr lang="de-DE" altLang="zh-CN" sz="2000" b="0" i="1" dirty="0"/>
              <a:t>2).</a:t>
            </a:r>
            <a:r>
              <a:rPr lang="en-US" altLang="zh-CN" sz="2000" dirty="0"/>
              <a:t> v =</a:t>
            </a:r>
            <a:r>
              <a:rPr lang="en-US" altLang="zh-CN" sz="2000" dirty="0">
                <a:latin typeface="Cambria Math"/>
                <a:ea typeface="Cambria Math"/>
              </a:rPr>
              <a:t>⎿</a:t>
            </a:r>
            <a:r>
              <a:rPr lang="en-US" altLang="zh-CN" sz="2000" dirty="0"/>
              <a:t>t</a:t>
            </a:r>
            <a:r>
              <a:rPr lang="en-US" altLang="zh-CN" sz="2000" baseline="-25000" dirty="0"/>
              <a:t>1</a:t>
            </a:r>
            <a:r>
              <a:rPr lang="en-US" altLang="zh-CN" sz="2000" dirty="0">
                <a:latin typeface="Cambria Math"/>
                <a:ea typeface="Cambria Math"/>
              </a:rPr>
              <a:t>⏋</a:t>
            </a:r>
            <a:r>
              <a:rPr lang="en-US" altLang="zh-CN" sz="2000" dirty="0"/>
              <a:t> </a:t>
            </a:r>
            <a:r>
              <a:rPr lang="en-US" altLang="zh-CN" sz="2000" i="1" dirty="0"/>
              <a:t>v</a:t>
            </a:r>
            <a:r>
              <a:rPr lang="en-US" altLang="zh-CN" sz="2000" baseline="-25000" dirty="0"/>
              <a:t>1</a:t>
            </a:r>
            <a:r>
              <a:rPr lang="en-US" altLang="zh-CN" sz="2000" i="1" dirty="0"/>
              <a:t> + </a:t>
            </a:r>
            <a:r>
              <a:rPr lang="en-US" altLang="zh-CN" sz="2000" dirty="0">
                <a:latin typeface="Cambria Math"/>
                <a:ea typeface="Cambria Math"/>
              </a:rPr>
              <a:t>⎿ </a:t>
            </a:r>
            <a:r>
              <a:rPr lang="en-US" altLang="zh-CN" sz="2000" i="1" dirty="0"/>
              <a:t>t</a:t>
            </a:r>
            <a:r>
              <a:rPr lang="en-US" altLang="zh-CN" sz="2000" baseline="-25000" dirty="0"/>
              <a:t>2</a:t>
            </a:r>
            <a:r>
              <a:rPr lang="en-US" altLang="zh-CN" sz="2000" dirty="0">
                <a:latin typeface="Cambria Math"/>
                <a:ea typeface="Cambria Math"/>
              </a:rPr>
              <a:t>⏋</a:t>
            </a:r>
            <a:r>
              <a:rPr lang="en-US" altLang="zh-CN" sz="2000" i="1" dirty="0"/>
              <a:t>v</a:t>
            </a:r>
            <a:r>
              <a:rPr lang="en-US" altLang="zh-CN" sz="2000" baseline="-25000" dirty="0"/>
              <a:t>2</a:t>
            </a:r>
            <a:r>
              <a:rPr lang="en-US" altLang="zh-CN" sz="2000" i="1" dirty="0"/>
              <a:t> = 297(137, 312) + 58(215,−187) = (53159, 81818).</a:t>
            </a:r>
          </a:p>
          <a:p>
            <a:r>
              <a:rPr lang="en-US" altLang="zh-CN" sz="2000" b="0" dirty="0"/>
              <a:t>Then v is in </a:t>
            </a:r>
            <a:r>
              <a:rPr lang="en-US" altLang="zh-CN" sz="2000" b="0" i="1" dirty="0"/>
              <a:t>L and v should be close to w, and </a:t>
            </a:r>
            <a:r>
              <a:rPr lang="en-US" altLang="zh-CN" sz="2000" i="1" dirty="0"/>
              <a:t>||</a:t>
            </a:r>
            <a:r>
              <a:rPr lang="en-US" altLang="zh-CN" sz="2000" dirty="0"/>
              <a:t>v </a:t>
            </a:r>
            <a:r>
              <a:rPr lang="en-US" altLang="zh-CN" sz="2000" i="1" dirty="0"/>
              <a:t>− w|| ≈ 76.12</a:t>
            </a:r>
            <a:endParaRPr lang="zh-CN" altLang="en-US" sz="2000" b="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12FFB5-B66B-44A7-920B-B82D000A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5"/>
            <a:ext cx="4320480" cy="318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3672408" cy="7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2441" y="116632"/>
            <a:ext cx="8229600" cy="6480720"/>
          </a:xfrm>
        </p:spPr>
        <p:txBody>
          <a:bodyPr>
            <a:normAutofit/>
          </a:bodyPr>
          <a:lstStyle/>
          <a:p>
            <a:r>
              <a:rPr lang="en-US" altLang="zh-CN" dirty="0"/>
              <a:t>Hadamard ratio of v</a:t>
            </a:r>
            <a:r>
              <a:rPr lang="en-US" altLang="zh-CN" baseline="-25000" dirty="0"/>
              <a:t>1</a:t>
            </a:r>
            <a:r>
              <a:rPr lang="en-US" altLang="zh-CN" dirty="0"/>
              <a:t>,v</a:t>
            </a:r>
            <a:r>
              <a:rPr lang="en-US" altLang="zh-CN" baseline="-25000" dirty="0"/>
              <a:t>2</a:t>
            </a:r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r>
              <a:rPr lang="en-US" altLang="zh-CN" b="0" dirty="0"/>
              <a:t>To solve the same closest vector problem in the same lattice, but using the new (bad) basis:</a:t>
            </a:r>
          </a:p>
          <a:p>
            <a:pPr lvl="1"/>
            <a:r>
              <a:rPr lang="en-US" altLang="zh-CN" b="0" dirty="0"/>
              <a:t>v</a:t>
            </a:r>
            <a:r>
              <a:rPr lang="en-US" altLang="zh-CN" b="0" baseline="-25000" dirty="0"/>
              <a:t>1</a:t>
            </a:r>
            <a:r>
              <a:rPr lang="en-US" altLang="zh-CN" b="0" dirty="0"/>
              <a:t>’= (1975</a:t>
            </a:r>
            <a:r>
              <a:rPr lang="en-US" altLang="zh-CN" b="0" i="1" dirty="0"/>
              <a:t>, 438) = 5v</a:t>
            </a:r>
            <a:r>
              <a:rPr lang="en-US" altLang="zh-CN" b="0" baseline="-25000" dirty="0"/>
              <a:t>1</a:t>
            </a:r>
            <a:r>
              <a:rPr lang="en-US" altLang="zh-CN" b="0" i="1" dirty="0"/>
              <a:t> + 6v</a:t>
            </a:r>
            <a:r>
              <a:rPr lang="en-US" altLang="zh-CN" b="0" baseline="-25000" dirty="0"/>
              <a:t>2</a:t>
            </a:r>
            <a:r>
              <a:rPr lang="en-US" altLang="zh-CN" b="0" i="1" dirty="0"/>
              <a:t> and v</a:t>
            </a:r>
            <a:r>
              <a:rPr lang="en-US" altLang="zh-CN" b="0" baseline="-25000" dirty="0"/>
              <a:t>2</a:t>
            </a:r>
            <a:r>
              <a:rPr lang="en-US" altLang="zh-CN" b="0" dirty="0"/>
              <a:t>’ = (7548</a:t>
            </a:r>
            <a:r>
              <a:rPr lang="en-US" altLang="zh-CN" b="0" i="1" dirty="0"/>
              <a:t>, 1627) = 19v</a:t>
            </a:r>
            <a:r>
              <a:rPr lang="en-US" altLang="zh-CN" b="0" baseline="-25000" dirty="0"/>
              <a:t>1</a:t>
            </a:r>
            <a:r>
              <a:rPr lang="en-US" altLang="zh-CN" b="0" i="1" dirty="0"/>
              <a:t> + 23v</a:t>
            </a:r>
            <a:r>
              <a:rPr lang="en-US" altLang="zh-CN" b="0" baseline="-25000" dirty="0"/>
              <a:t>2</a:t>
            </a:r>
            <a:r>
              <a:rPr lang="en-US" altLang="zh-CN" b="0" i="1" dirty="0"/>
              <a:t>.</a:t>
            </a:r>
          </a:p>
          <a:p>
            <a:pPr lvl="1"/>
            <a:endParaRPr lang="en-US" altLang="zh-CN" i="1" dirty="0"/>
          </a:p>
          <a:p>
            <a:pPr lvl="1"/>
            <a:endParaRPr lang="en-US" altLang="zh-CN" i="1" dirty="0"/>
          </a:p>
          <a:p>
            <a:pPr lvl="1"/>
            <a:r>
              <a:rPr lang="fr-FR" altLang="zh-CN" dirty="0"/>
              <a:t>the solution (</a:t>
            </a:r>
            <a:r>
              <a:rPr lang="fr-FR" altLang="zh-CN" i="1" dirty="0"/>
              <a:t>t1, t2) ≈ (5722.66,−1490.34),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v'</a:t>
            </a:r>
            <a:r>
              <a:rPr lang="en-US" altLang="zh-CN" sz="800" i="1" dirty="0">
                <a:solidFill>
                  <a:srgbClr val="FF0000"/>
                </a:solidFill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</a:rPr>
              <a:t>= 5723</a:t>
            </a:r>
            <a:r>
              <a:rPr lang="en-US" altLang="zh-CN" sz="2800" b="0" i="1" dirty="0">
                <a:solidFill>
                  <a:srgbClr val="FF0000"/>
                </a:solidFill>
              </a:rPr>
              <a:t>v</a:t>
            </a:r>
            <a:r>
              <a:rPr lang="en-US" altLang="zh-CN" sz="2800" b="0" baseline="-25000" dirty="0">
                <a:solidFill>
                  <a:srgbClr val="FF0000"/>
                </a:solidFill>
              </a:rPr>
              <a:t>1</a:t>
            </a:r>
            <a:r>
              <a:rPr lang="en-US" altLang="zh-CN" sz="2800" b="0" dirty="0">
                <a:solidFill>
                  <a:srgbClr val="FF0000"/>
                </a:solidFill>
              </a:rPr>
              <a:t>’</a:t>
            </a:r>
            <a:r>
              <a:rPr lang="en-US" altLang="zh-CN" sz="2800" i="1" dirty="0">
                <a:solidFill>
                  <a:srgbClr val="FF0000"/>
                </a:solidFill>
              </a:rPr>
              <a:t>− 1490</a:t>
            </a:r>
            <a:r>
              <a:rPr lang="en-US" altLang="zh-CN" sz="2800" b="0" i="1" dirty="0">
                <a:solidFill>
                  <a:srgbClr val="FF0000"/>
                </a:solidFill>
              </a:rPr>
              <a:t>v</a:t>
            </a:r>
            <a:r>
              <a:rPr lang="en-US" altLang="zh-CN" sz="2800" b="0" baseline="-25000" dirty="0">
                <a:solidFill>
                  <a:srgbClr val="FF0000"/>
                </a:solidFill>
              </a:rPr>
              <a:t>2</a:t>
            </a:r>
            <a:r>
              <a:rPr lang="en-US" altLang="zh-CN" sz="2800" b="0" dirty="0">
                <a:solidFill>
                  <a:srgbClr val="FF0000"/>
                </a:solidFill>
              </a:rPr>
              <a:t>’</a:t>
            </a:r>
            <a:r>
              <a:rPr lang="en-US" altLang="zh-CN" sz="2800" dirty="0">
                <a:solidFill>
                  <a:srgbClr val="FF0000"/>
                </a:solidFill>
              </a:rPr>
              <a:t>= (56405</a:t>
            </a:r>
            <a:r>
              <a:rPr lang="en-US" altLang="zh-CN" sz="2800" i="1" dirty="0">
                <a:solidFill>
                  <a:srgbClr val="FF0000"/>
                </a:solidFill>
              </a:rPr>
              <a:t>, 82444).</a:t>
            </a:r>
            <a:endParaRPr lang="en-US" altLang="zh-CN" b="0" i="1" dirty="0">
              <a:solidFill>
                <a:srgbClr val="FF0000"/>
              </a:solidFill>
            </a:endParaRPr>
          </a:p>
          <a:p>
            <a:r>
              <a:rPr lang="en-US" altLang="zh-CN" dirty="0"/>
              <a:t>Hadamard ratio of v</a:t>
            </a:r>
            <a:r>
              <a:rPr lang="en-US" altLang="zh-CN" baseline="-25000" dirty="0"/>
              <a:t>1</a:t>
            </a:r>
            <a:r>
              <a:rPr lang="en-US" altLang="zh-CN" b="0" dirty="0"/>
              <a:t>’</a:t>
            </a:r>
            <a:r>
              <a:rPr lang="en-US" altLang="zh-CN" dirty="0"/>
              <a:t>,v</a:t>
            </a:r>
            <a:r>
              <a:rPr lang="en-US" altLang="zh-CN" baseline="-25000" dirty="0"/>
              <a:t>2</a:t>
            </a:r>
            <a:r>
              <a:rPr lang="en-US" altLang="zh-CN" b="0" dirty="0"/>
              <a:t>’:</a:t>
            </a:r>
            <a:endParaRPr lang="en-US" altLang="zh-CN" baseline="-25000" dirty="0"/>
          </a:p>
          <a:p>
            <a:endParaRPr lang="zh-CN" altLang="en-US" b="0" baseline="-250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60610"/>
              </p:ext>
            </p:extLst>
          </p:nvPr>
        </p:nvGraphicFramePr>
        <p:xfrm>
          <a:off x="1043608" y="714762"/>
          <a:ext cx="7409309" cy="113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公式" r:id="rId4" imgW="2984400" imgH="457200" progId="Equation.3">
                  <p:embed/>
                </p:oleObj>
              </mc:Choice>
              <mc:Fallback>
                <p:oleObj name="公式" r:id="rId4" imgW="2984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714762"/>
                        <a:ext cx="7409309" cy="113522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8" y="4437112"/>
            <a:ext cx="24362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208241"/>
              </p:ext>
            </p:extLst>
          </p:nvPr>
        </p:nvGraphicFramePr>
        <p:xfrm>
          <a:off x="1029033" y="5314912"/>
          <a:ext cx="7632848" cy="10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公式" r:id="rId7" imgW="3213000" imgH="457200" progId="Equation.3">
                  <p:embed/>
                </p:oleObj>
              </mc:Choice>
              <mc:Fallback>
                <p:oleObj name="公式" r:id="rId7" imgW="3213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033" y="5314912"/>
                        <a:ext cx="7632848" cy="1086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/>
              <a:t>Based on SVP and/or CVP in a lattice </a:t>
            </a:r>
            <a:r>
              <a:rPr lang="en-US" altLang="zh-CN" i="1"/>
              <a:t>L of large dimension n.</a:t>
            </a:r>
          </a:p>
          <a:p>
            <a:pPr lvl="1"/>
            <a:r>
              <a:rPr lang="en-US" altLang="zh-CN" b="0"/>
              <a:t>the </a:t>
            </a:r>
            <a:r>
              <a:rPr lang="en-US" altLang="zh-CN" i="1"/>
              <a:t>GGH</a:t>
            </a:r>
            <a:r>
              <a:rPr lang="en-US" altLang="zh-CN" b="0"/>
              <a:t> cryptosystem of </a:t>
            </a:r>
            <a:r>
              <a:rPr lang="en-US" altLang="zh-CN" b="0" err="1"/>
              <a:t>Goldreich</a:t>
            </a:r>
            <a:r>
              <a:rPr lang="en-US" altLang="zh-CN" b="0"/>
              <a:t>, </a:t>
            </a:r>
            <a:r>
              <a:rPr lang="en-US" altLang="zh-CN" b="0" err="1"/>
              <a:t>Goldwasser</a:t>
            </a:r>
            <a:r>
              <a:rPr lang="en-US" altLang="zh-CN" b="0"/>
              <a:t>, and </a:t>
            </a:r>
            <a:r>
              <a:rPr lang="en-US" altLang="zh-CN" b="0" err="1"/>
              <a:t>Halevi</a:t>
            </a:r>
            <a:r>
              <a:rPr lang="en-US" altLang="zh-CN" b="0"/>
              <a:t> </a:t>
            </a:r>
          </a:p>
          <a:p>
            <a:pPr lvl="1"/>
            <a:r>
              <a:rPr lang="en-US" altLang="zh-CN" b="0"/>
              <a:t>the </a:t>
            </a:r>
            <a:r>
              <a:rPr lang="en-US" altLang="zh-CN" i="1"/>
              <a:t>NTRU</a:t>
            </a:r>
            <a:r>
              <a:rPr lang="en-US" altLang="zh-CN" b="0"/>
              <a:t> cryptosystem proposed by </a:t>
            </a:r>
            <a:r>
              <a:rPr lang="en-US" altLang="zh-CN" b="0" err="1"/>
              <a:t>Hoffstein</a:t>
            </a:r>
            <a:r>
              <a:rPr lang="en-US" altLang="zh-CN" b="0"/>
              <a:t>, </a:t>
            </a:r>
            <a:r>
              <a:rPr lang="en-US" altLang="zh-CN" b="0" err="1"/>
              <a:t>Pipher,and</a:t>
            </a:r>
            <a:r>
              <a:rPr lang="en-US" altLang="zh-CN" b="0"/>
              <a:t> Silverman</a:t>
            </a:r>
          </a:p>
          <a:p>
            <a:r>
              <a:rPr lang="en-US" altLang="zh-CN"/>
              <a:t>Motivation: </a:t>
            </a:r>
          </a:p>
          <a:p>
            <a:pPr lvl="1"/>
            <a:r>
              <a:rPr lang="en-US" altLang="zh-CN"/>
              <a:t>1) </a:t>
            </a:r>
            <a:r>
              <a:rPr lang="en-US" altLang="zh-CN" b="0"/>
              <a:t>to have cryptosystems based on a variety of hard mathematical   problems; </a:t>
            </a:r>
          </a:p>
          <a:p>
            <a:pPr lvl="1"/>
            <a:r>
              <a:rPr lang="en-US" altLang="zh-CN"/>
              <a:t>2) </a:t>
            </a:r>
            <a:r>
              <a:rPr lang="en-US" altLang="zh-CN" b="0"/>
              <a:t>lattice-based cryptosystems are frequently  much faster than factorization or discrete logarithm-based systems such as </a:t>
            </a:r>
            <a:r>
              <a:rPr lang="en-US" altLang="zh-CN" b="0" err="1"/>
              <a:t>ElGamal</a:t>
            </a:r>
            <a:r>
              <a:rPr lang="en-US" altLang="zh-CN" b="0"/>
              <a:t>, RSA, and ECC; </a:t>
            </a:r>
          </a:p>
          <a:p>
            <a:pPr lvl="1"/>
            <a:r>
              <a:rPr lang="en-US" altLang="zh-CN" b="0"/>
              <a:t>3)</a:t>
            </a:r>
            <a:r>
              <a:rPr lang="en-US" altLang="zh-CN"/>
              <a:t> </a:t>
            </a:r>
            <a:r>
              <a:rPr lang="en-US" altLang="zh-CN" b="0"/>
              <a:t>based on simple linear algebra operations , easy to implement in hardware and software .  </a:t>
            </a:r>
          </a:p>
          <a:p>
            <a:r>
              <a:rPr lang="en-US" altLang="zh-CN" b="0"/>
              <a:t>But </a:t>
            </a:r>
            <a:r>
              <a:rPr lang="en-US" altLang="zh-CN"/>
              <a:t>the security analysis of lattice-based cryptosystems is not nearly well understood yet.</a:t>
            </a:r>
            <a:endParaRPr lang="zh-CN" altLang="en-US" b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7. Cryptosystems based on hard </a:t>
            </a:r>
            <a:br>
              <a:rPr lang="en-US" altLang="zh-CN" dirty="0"/>
            </a:br>
            <a:r>
              <a:rPr lang="en-US" altLang="zh-CN" dirty="0"/>
              <a:t>     lattice problems</a:t>
            </a:r>
            <a:endParaRPr lang="zh-CN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8507288" cy="51160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i="1" dirty="0"/>
                  <a:t>Alice</a:t>
                </a:r>
                <a:r>
                  <a:rPr lang="zh-CN" altLang="en-US" i="1" dirty="0"/>
                  <a:t>：</a:t>
                </a:r>
                <a:r>
                  <a:rPr lang="en-US" altLang="zh-CN" i="1" dirty="0"/>
                  <a:t> </a:t>
                </a:r>
              </a:p>
              <a:p>
                <a:pPr lvl="1"/>
                <a:r>
                  <a:rPr lang="en-US" altLang="zh-CN" b="0" dirty="0">
                    <a:solidFill>
                      <a:srgbClr val="FF0000"/>
                    </a:solidFill>
                  </a:rPr>
                  <a:t>private key</a:t>
                </a:r>
                <a:r>
                  <a:rPr lang="en-US" altLang="zh-CN" b="0" dirty="0"/>
                  <a:t>: linearly independent and reasonably pairwise orthogonal vectors </a:t>
                </a:r>
                <a:r>
                  <a:rPr lang="en-US" altLang="zh-CN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en-US" altLang="zh-CN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v</a:t>
                </a:r>
                <a:r>
                  <a:rPr lang="en-US" altLang="zh-CN" b="1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. . . , </a:t>
                </a:r>
                <a:r>
                  <a:rPr lang="en-US" altLang="zh-CN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en-US" altLang="zh-CN" b="1" i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altLang="zh-CN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CN" i="1" dirty="0"/>
                  <a:t>∈ Z</a:t>
                </a:r>
                <a:r>
                  <a:rPr lang="en-US" altLang="zh-CN" i="1" baseline="30000" dirty="0"/>
                  <a:t>n</a:t>
                </a:r>
                <a:r>
                  <a:rPr lang="en-US" altLang="zh-CN" b="0" dirty="0"/>
                  <a:t> , L-lattice, V-n by n matrix of the n vectors</a:t>
                </a:r>
                <a:endParaRPr lang="en-US" altLang="zh-CN" i="1" baseline="30000" dirty="0"/>
              </a:p>
              <a:p>
                <a:pPr lvl="1"/>
                <a:r>
                  <a:rPr lang="en-US" altLang="zh-CN" b="0" dirty="0"/>
                  <a:t>selects an n-by-n matrix U with integer coefficients and det(U) = ±1.   </a:t>
                </a:r>
                <a:r>
                  <a:rPr lang="en-US" altLang="zh-CN" sz="1900" dirty="0"/>
                  <a:t>Computes W = UV.</a:t>
                </a:r>
              </a:p>
              <a:p>
                <a:pPr lvl="1"/>
                <a:r>
                  <a:rPr lang="en-US" altLang="zh-CN" sz="2000" dirty="0">
                    <a:solidFill>
                      <a:srgbClr val="0000FF"/>
                    </a:solidFill>
                  </a:rPr>
                  <a:t>public key</a:t>
                </a:r>
                <a:r>
                  <a:rPr lang="zh-CN" altLang="en-US" sz="2000" dirty="0">
                    <a:solidFill>
                      <a:srgbClr val="0000FF"/>
                    </a:solidFill>
                  </a:rPr>
                  <a:t>：</a:t>
                </a:r>
                <a:r>
                  <a:rPr lang="en-US" altLang="zh-CN" sz="2000" dirty="0"/>
                  <a:t>the row vectors </a:t>
                </a: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</a:t>
                </a:r>
                <a:r>
                  <a:rPr lang="en-US" altLang="zh-CN" sz="20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altLang="zh-CN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. . . ,</a:t>
                </a:r>
                <a:r>
                  <a:rPr lang="en-US" altLang="zh-CN" sz="20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</a:t>
                </a:r>
                <a:r>
                  <a:rPr lang="en-US" altLang="zh-CN" sz="2000" b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altLang="zh-CN" sz="2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CN" sz="2000" i="1" dirty="0"/>
                  <a:t>of W , a new basis for L.</a:t>
                </a:r>
                <a:endParaRPr lang="en-US" altLang="zh-CN" sz="1900" dirty="0"/>
              </a:p>
              <a:p>
                <a:r>
                  <a:rPr lang="en-US" altLang="zh-CN" sz="2400" i="1" dirty="0"/>
                  <a:t>Bob</a:t>
                </a:r>
                <a:r>
                  <a:rPr lang="zh-CN" altLang="en-US" sz="2400" i="1" dirty="0"/>
                  <a:t>：</a:t>
                </a:r>
                <a:r>
                  <a:rPr lang="en-US" altLang="zh-CN" sz="2400" b="0" dirty="0"/>
                  <a:t> to send a message m to Alice, chooses a small random perturbation vector r between </a:t>
                </a:r>
                <a:r>
                  <a:rPr lang="en-US" altLang="zh-CN" sz="2400" b="0" i="1" dirty="0"/>
                  <a:t>−</a:t>
                </a:r>
                <a:r>
                  <a:rPr lang="el-GR" altLang="zh-CN" sz="2400" b="0" i="1" dirty="0"/>
                  <a:t>δ </a:t>
                </a:r>
                <a:r>
                  <a:rPr lang="en-US" altLang="zh-CN" sz="2400" b="0" i="1" dirty="0"/>
                  <a:t>and </a:t>
                </a:r>
                <a:r>
                  <a:rPr lang="el-GR" altLang="zh-CN" sz="2400" b="0" i="1" dirty="0"/>
                  <a:t>δ</a:t>
                </a:r>
                <a:r>
                  <a:rPr lang="en-US" altLang="zh-CN" sz="2400" b="0" i="1" dirty="0"/>
                  <a:t> (public parameter), computes the ciphertext</a:t>
                </a:r>
              </a:p>
              <a:p>
                <a:pPr marL="109728" indent="0" algn="ctr">
                  <a:buNone/>
                </a:pPr>
                <a:r>
                  <a:rPr lang="en-US" altLang="zh-CN" sz="2400" b="0" i="1" dirty="0"/>
                  <a:t>e=</a:t>
                </a:r>
                <a:r>
                  <a:rPr lang="en-US" altLang="zh-CN" sz="2400" b="0" i="1" dirty="0" err="1"/>
                  <a:t>mW+r</a:t>
                </a:r>
                <a:r>
                  <a:rPr lang="en-US" altLang="zh-CN" sz="2400" b="0" i="1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altLang="zh-CN" sz="2000" b="0" i="1" dirty="0"/>
              </a:p>
              <a:p>
                <a:pPr lvl="1">
                  <a:buNone/>
                </a:pPr>
                <a:r>
                  <a:rPr lang="en-US" altLang="zh-CN" sz="2000" dirty="0"/>
                  <a:t>Notice that e is not a lattice point, but it is close to the lattice point </a:t>
                </a:r>
                <a:r>
                  <a:rPr lang="en-US" altLang="zh-CN" sz="2000" dirty="0" err="1"/>
                  <a:t>m</a:t>
                </a:r>
                <a:r>
                  <a:rPr lang="en-US" altLang="zh-CN" sz="2000" i="1" dirty="0" err="1"/>
                  <a:t>W</a:t>
                </a:r>
                <a:r>
                  <a:rPr lang="en-US" altLang="zh-CN" sz="2000" i="1" dirty="0"/>
                  <a:t>, since r is small.</a:t>
                </a:r>
                <a:endParaRPr lang="en-US" altLang="zh-CN" sz="2000" dirty="0"/>
              </a:p>
              <a:p>
                <a:r>
                  <a:rPr lang="en-US" altLang="zh-CN" sz="2400" dirty="0"/>
                  <a:t>Alice</a:t>
                </a:r>
                <a:r>
                  <a:rPr lang="en-US" altLang="zh-CN" sz="2400" b="0" dirty="0"/>
                  <a:t> uses </a:t>
                </a:r>
                <a:r>
                  <a:rPr lang="en-US" altLang="zh-CN" sz="2400" b="0" dirty="0" err="1"/>
                  <a:t>Babai’s</a:t>
                </a:r>
                <a:r>
                  <a:rPr lang="en-US" altLang="zh-CN" sz="2400" b="0" dirty="0"/>
                  <a:t> algorithm in decryption.</a:t>
                </a:r>
                <a:endParaRPr lang="en-US" altLang="zh-CN" b="0" dirty="0"/>
              </a:p>
              <a:p>
                <a:endParaRPr lang="zh-CN" altLang="en-US" b="0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8507288" cy="5116024"/>
              </a:xfrm>
              <a:blipFill>
                <a:blip r:embed="rId2"/>
                <a:stretch>
                  <a:fillRect t="-2503" r="-1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8. The GGH public key cryptosystem</a:t>
            </a:r>
            <a:endParaRPr lang="zh-CN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76" y="404666"/>
            <a:ext cx="7235851" cy="55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5055502" y="3646720"/>
            <a:ext cx="252028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Times New Roman" pitchFamily="18" charset="0"/>
                <a:ea typeface="CMBX10"/>
                <a:cs typeface="Times New Roman" pitchFamily="18" charset="0"/>
              </a:rPr>
              <a:t>e </a:t>
            </a:r>
            <a:r>
              <a:rPr lang="en-US" altLang="zh-CN" sz="1600">
                <a:latin typeface="Times New Roman" pitchFamily="18" charset="0"/>
                <a:ea typeface="CMR10"/>
                <a:cs typeface="Times New Roman" pitchFamily="18" charset="0"/>
              </a:rPr>
              <a:t>= </a:t>
            </a:r>
            <a:r>
              <a:rPr lang="en-US" altLang="zh-CN" sz="1600" i="1">
                <a:latin typeface="Times New Roman" pitchFamily="18" charset="0"/>
                <a:ea typeface="CMMI10"/>
                <a:cs typeface="Times New Roman" pitchFamily="18" charset="0"/>
              </a:rPr>
              <a:t>m</a:t>
            </a:r>
            <a:r>
              <a:rPr lang="en-US" altLang="zh-CN" sz="1600" baseline="-30000">
                <a:latin typeface="Times New Roman" pitchFamily="18" charset="0"/>
                <a:ea typeface="CMR7"/>
                <a:cs typeface="Times New Roman" pitchFamily="18" charset="0"/>
              </a:rPr>
              <a:t>1</a:t>
            </a:r>
            <a:r>
              <a:rPr lang="en-US" altLang="zh-CN" sz="1600" b="1">
                <a:latin typeface="Times New Roman" pitchFamily="18" charset="0"/>
                <a:ea typeface="CMBX10"/>
                <a:cs typeface="Times New Roman" pitchFamily="18" charset="0"/>
              </a:rPr>
              <a:t>w</a:t>
            </a:r>
            <a:r>
              <a:rPr lang="en-US" altLang="zh-CN" sz="1600" baseline="-30000">
                <a:latin typeface="Times New Roman" pitchFamily="18" charset="0"/>
                <a:ea typeface="CMR7"/>
                <a:cs typeface="Times New Roman" pitchFamily="18" charset="0"/>
              </a:rPr>
              <a:t>1</a:t>
            </a:r>
            <a:r>
              <a:rPr lang="en-US" altLang="zh-CN" sz="1600">
                <a:latin typeface="Times New Roman" pitchFamily="18" charset="0"/>
                <a:ea typeface="CMR7"/>
                <a:cs typeface="Times New Roman" pitchFamily="18" charset="0"/>
              </a:rPr>
              <a:t> </a:t>
            </a:r>
            <a:r>
              <a:rPr lang="en-US" altLang="zh-CN" sz="1600">
                <a:latin typeface="Times New Roman" pitchFamily="18" charset="0"/>
                <a:ea typeface="CMR10"/>
                <a:cs typeface="Times New Roman" pitchFamily="18" charset="0"/>
              </a:rPr>
              <a:t>+ </a:t>
            </a:r>
            <a:r>
              <a:rPr lang="en-US" altLang="zh-CN" sz="1600" i="1">
                <a:latin typeface="Calibri"/>
                <a:ea typeface="CMSY10"/>
                <a:cs typeface="Times New Roman" pitchFamily="18" charset="0"/>
              </a:rPr>
              <a:t>·</a:t>
            </a:r>
            <a:r>
              <a:rPr lang="en-US" altLang="zh-CN" sz="1600" i="1">
                <a:latin typeface="Times New Roman" pitchFamily="18" charset="0"/>
                <a:ea typeface="CMSY10"/>
                <a:cs typeface="Times New Roman" pitchFamily="18" charset="0"/>
              </a:rPr>
              <a:t> </a:t>
            </a:r>
            <a:r>
              <a:rPr lang="en-US" altLang="zh-CN" sz="1600" i="1">
                <a:latin typeface="Calibri"/>
                <a:ea typeface="CMSY10"/>
                <a:cs typeface="Times New Roman" pitchFamily="18" charset="0"/>
              </a:rPr>
              <a:t>·</a:t>
            </a:r>
            <a:r>
              <a:rPr lang="en-US" altLang="zh-CN" sz="1600" i="1">
                <a:latin typeface="Times New Roman" pitchFamily="18" charset="0"/>
                <a:ea typeface="CMSY10"/>
                <a:cs typeface="Times New Roman" pitchFamily="18" charset="0"/>
              </a:rPr>
              <a:t> </a:t>
            </a:r>
            <a:r>
              <a:rPr lang="en-US" altLang="zh-CN" sz="1600" i="1">
                <a:latin typeface="Calibri"/>
                <a:ea typeface="CMSY10"/>
                <a:cs typeface="Times New Roman" pitchFamily="18" charset="0"/>
              </a:rPr>
              <a:t>·</a:t>
            </a:r>
            <a:r>
              <a:rPr lang="en-US" altLang="zh-CN" sz="1600" i="1">
                <a:latin typeface="Times New Roman" pitchFamily="18" charset="0"/>
                <a:ea typeface="CMSY10"/>
                <a:cs typeface="Times New Roman" pitchFamily="18" charset="0"/>
              </a:rPr>
              <a:t> </a:t>
            </a:r>
            <a:r>
              <a:rPr lang="en-US" altLang="zh-CN" sz="1600">
                <a:latin typeface="Times New Roman" pitchFamily="18" charset="0"/>
                <a:ea typeface="CMR10"/>
                <a:cs typeface="Times New Roman" pitchFamily="18" charset="0"/>
              </a:rPr>
              <a:t>+ </a:t>
            </a:r>
            <a:r>
              <a:rPr lang="en-US" altLang="zh-CN" sz="1600" i="1">
                <a:latin typeface="Times New Roman" pitchFamily="18" charset="0"/>
                <a:ea typeface="CMMI10"/>
                <a:cs typeface="Times New Roman" pitchFamily="18" charset="0"/>
              </a:rPr>
              <a:t>m</a:t>
            </a:r>
            <a:r>
              <a:rPr lang="en-US" altLang="zh-CN" sz="1600" i="1" baseline="-30000">
                <a:latin typeface="Times New Roman" pitchFamily="18" charset="0"/>
                <a:ea typeface="CMMI7"/>
                <a:cs typeface="Times New Roman" pitchFamily="18" charset="0"/>
              </a:rPr>
              <a:t>n</a:t>
            </a:r>
            <a:r>
              <a:rPr lang="en-US" altLang="zh-CN" sz="1600" b="1">
                <a:latin typeface="Times New Roman" pitchFamily="18" charset="0"/>
                <a:ea typeface="CMBX10"/>
                <a:cs typeface="Times New Roman" pitchFamily="18" charset="0"/>
              </a:rPr>
              <a:t>w</a:t>
            </a:r>
            <a:r>
              <a:rPr lang="en-US" altLang="zh-CN" sz="1600" i="1" baseline="-30000">
                <a:latin typeface="Times New Roman" pitchFamily="18" charset="0"/>
                <a:ea typeface="CMMI7"/>
                <a:cs typeface="Times New Roman" pitchFamily="18" charset="0"/>
              </a:rPr>
              <a:t>n</a:t>
            </a:r>
            <a:r>
              <a:rPr lang="en-US" altLang="zh-CN" sz="1600" i="1">
                <a:latin typeface="Times New Roman" pitchFamily="18" charset="0"/>
                <a:ea typeface="CMMI7"/>
                <a:cs typeface="Times New Roman" pitchFamily="18" charset="0"/>
              </a:rPr>
              <a:t> </a:t>
            </a:r>
            <a:r>
              <a:rPr lang="en-US" altLang="zh-CN" sz="1600">
                <a:latin typeface="Times New Roman" pitchFamily="18" charset="0"/>
                <a:ea typeface="CMR10"/>
                <a:cs typeface="Times New Roman" pitchFamily="18" charset="0"/>
              </a:rPr>
              <a:t>+ </a:t>
            </a:r>
            <a:r>
              <a:rPr lang="en-US" altLang="zh-CN" sz="1600" b="1">
                <a:latin typeface="Times New Roman" pitchFamily="18" charset="0"/>
                <a:ea typeface="CMBX10"/>
                <a:cs typeface="Times New Roman" pitchFamily="18" charset="0"/>
              </a:rPr>
              <a:t>r</a:t>
            </a:r>
            <a:r>
              <a:rPr lang="en-US" altLang="zh-CN" sz="1600">
                <a:latin typeface="Times New Roman" pitchFamily="18" charset="0"/>
                <a:ea typeface="CMR10"/>
                <a:cs typeface="Times New Roman" pitchFamily="18" charset="0"/>
              </a:rPr>
              <a:t>.</a:t>
            </a:r>
            <a:endParaRPr lang="en-US" altLang="zh-CN" sz="160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27984" y="4699722"/>
            <a:ext cx="302433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Times New Roman" pitchFamily="18" charset="0"/>
                <a:ea typeface="CMBX10"/>
                <a:cs typeface="Times New Roman" pitchFamily="18" charset="0"/>
                <a:sym typeface="Wingdings" panose="05000000000000000000" pitchFamily="2" charset="2"/>
              </a:rPr>
              <a:t> </a:t>
            </a:r>
            <a:r>
              <a:rPr lang="en-US" altLang="zh-CN" sz="1600" b="1">
                <a:latin typeface="Times New Roman" pitchFamily="18" charset="0"/>
                <a:ea typeface="CMBX10"/>
                <a:cs typeface="Times New Roman" pitchFamily="18" charset="0"/>
              </a:rPr>
              <a:t>Use good basis to remove r</a:t>
            </a:r>
            <a:endParaRPr lang="en-US" altLang="zh-CN" sz="160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1451"/>
            <a:ext cx="6840760" cy="533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88024" y="0"/>
            <a:ext cx="2304256" cy="81947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6A458-4C4C-4549-8A1A-02F39436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76" y="476672"/>
            <a:ext cx="70720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72E32D6-CC27-4BD2-8116-AD17C6351E42}"/>
              </a:ext>
            </a:extLst>
          </p:cNvPr>
          <p:cNvCxnSpPr>
            <a:cxnSpLocks/>
          </p:cNvCxnSpPr>
          <p:nvPr/>
        </p:nvCxnSpPr>
        <p:spPr>
          <a:xfrm flipV="1">
            <a:off x="1466988" y="4631466"/>
            <a:ext cx="432048" cy="2160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6414E05-F208-45B0-8D30-A92C131EFE41}"/>
              </a:ext>
            </a:extLst>
          </p:cNvPr>
          <p:cNvCxnSpPr/>
          <p:nvPr/>
        </p:nvCxnSpPr>
        <p:spPr>
          <a:xfrm>
            <a:off x="1475656" y="4869160"/>
            <a:ext cx="216024" cy="2160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202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91515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76980"/>
            <a:ext cx="7048500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64296"/>
            <a:ext cx="6858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 descr="rounding 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6632"/>
            <a:ext cx="6743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/>
                  <a:t>LLL—within factor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zh-CN"/>
              </a:p>
              <a:p>
                <a:r>
                  <a:rPr lang="en-US" altLang="zh-CN" b="0"/>
                  <a:t>In small dimensions, the LLL algorithm comes close to solving SVP and CVP, but in large dimensions it does not do as well.</a:t>
                </a:r>
              </a:p>
              <a:p>
                <a:endParaRPr lang="en-US" altLang="zh-CN" b="0"/>
              </a:p>
              <a:p>
                <a:r>
                  <a:rPr lang="en-US" altLang="zh-CN" b="0"/>
                  <a:t>Ultimately, the security of lattice-based cryptosystems depends on the inability of LLL and other lattice reduction algorithms to efficiently solve apprSVP and apprCVP to within a factor of </a:t>
                </a:r>
                <a:r>
                  <a:rPr lang="en-US" altLang="zh-CN" b="0" i="1"/>
                  <a:t>O</a:t>
                </a:r>
                <a:r>
                  <a:rPr lang="en-US" altLang="zh-CN" b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b="0"/>
                  <a:t>).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48" r="-2000" b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Lattice Reduction 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07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30"/>
                <a:ext cx="8363272" cy="4525963"/>
              </a:xfrm>
            </p:spPr>
            <p:txBody>
              <a:bodyPr/>
              <a:lstStyle/>
              <a:p>
                <a:r>
                  <a:rPr lang="en-US" altLang="zh-CN" b="0"/>
                  <a:t>Gauss:  The idea is to alternately subtract multiples</a:t>
                </a:r>
              </a:p>
              <a:p>
                <a:pPr marL="109728" indent="0">
                  <a:buNone/>
                </a:pPr>
                <a:r>
                  <a:rPr lang="en-US" altLang="zh-CN" b="0"/>
                  <a:t>of one basis vector from the other until further improvement is not possible.</a:t>
                </a:r>
              </a:p>
              <a:p>
                <a:r>
                  <a:rPr lang="en-US" altLang="zh-CN" b="0" i="1"/>
                  <a:t>L ⊂ </a:t>
                </a:r>
                <a:r>
                  <a:rPr lang="en-US" altLang="zh-CN" b="0"/>
                  <a:t>R</a:t>
                </a:r>
                <a:r>
                  <a:rPr lang="en-US" altLang="zh-CN" b="0" baseline="30000"/>
                  <a:t>2</a:t>
                </a:r>
                <a:r>
                  <a:rPr lang="en-US" altLang="zh-CN" b="0"/>
                  <a:t>:2-dimensional lattice with basis vectors </a:t>
                </a:r>
                <a:r>
                  <a:rPr lang="en-US" altLang="zh-CN"/>
                  <a:t>v</a:t>
                </a:r>
                <a:r>
                  <a:rPr lang="en-US" altLang="zh-CN" b="0" baseline="-25000"/>
                  <a:t>1</a:t>
                </a:r>
                <a:r>
                  <a:rPr lang="en-US" altLang="zh-CN" b="0"/>
                  <a:t>, </a:t>
                </a:r>
                <a:r>
                  <a:rPr lang="en-US" altLang="zh-CN"/>
                  <a:t>v</a:t>
                </a:r>
                <a:r>
                  <a:rPr lang="en-US" altLang="zh-CN" b="0" baseline="-25000"/>
                  <a:t>2</a:t>
                </a:r>
                <a:r>
                  <a:rPr lang="en-US" altLang="zh-CN" b="0"/>
                  <a:t>,</a:t>
                </a:r>
              </a:p>
              <a:p>
                <a:pPr marL="109728" indent="0">
                  <a:buNone/>
                </a:pPr>
                <a:r>
                  <a:rPr lang="en-US" altLang="zh-CN"/>
                  <a:t>  ||v</a:t>
                </a:r>
                <a:r>
                  <a:rPr lang="en-US" altLang="zh-CN" b="0" baseline="-25000"/>
                  <a:t>1</a:t>
                </a:r>
                <a:r>
                  <a:rPr lang="en-US" altLang="zh-CN" b="0"/>
                  <a:t>||</a:t>
                </a:r>
                <a:r>
                  <a:rPr lang="en-US" altLang="zh-CN" b="0" i="1"/>
                  <a:t> &lt;|| </a:t>
                </a:r>
                <a:r>
                  <a:rPr lang="en-US" altLang="zh-CN"/>
                  <a:t>v</a:t>
                </a:r>
                <a:r>
                  <a:rPr lang="en-US" altLang="zh-CN" b="0" baseline="-25000"/>
                  <a:t>2</a:t>
                </a:r>
                <a:r>
                  <a:rPr lang="en-US" altLang="zh-CN" b="0"/>
                  <a:t>||</a:t>
                </a:r>
              </a:p>
              <a:p>
                <a:pPr marL="109728" indent="0">
                  <a:buNone/>
                </a:pPr>
                <a:endParaRPr lang="en-US" altLang="zh-CN" b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30"/>
                <a:ext cx="8363272" cy="4525963"/>
              </a:xfrm>
              <a:blipFill>
                <a:blip r:embed="rId2"/>
                <a:stretch>
                  <a:fillRect l="-146" t="-1348" r="-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Gaussian lattice reduction in dimension 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255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b="0"/>
                  <a:t> : the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/>
                  <a:t> onto the orthogonal complement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/>
                  <a:t>. But not in </a:t>
                </a:r>
                <a:r>
                  <a:rPr lang="en-US" altLang="zh-CN" b="0" i="1"/>
                  <a:t>L</a:t>
                </a:r>
                <a:r>
                  <a:rPr lang="en-US" altLang="zh-CN" b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CN"/>
              </a:p>
              <a:p>
                <a:r>
                  <a:rPr lang="en-US" altLang="zh-CN" b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/>
                  <a:t> is still longer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/>
                  <a:t>, then we stop. Otherwise, we swap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/>
                  <a:t>and repeat the process. Gauss proved that this process terminates and that the resulting basis for </a:t>
                </a:r>
                <a:r>
                  <a:rPr lang="en-US" altLang="zh-CN" b="0" i="1"/>
                  <a:t>L </a:t>
                </a:r>
                <a:r>
                  <a:rPr lang="en-US" altLang="zh-CN" b="0"/>
                  <a:t>is extremely good.</a:t>
                </a:r>
                <a:endParaRPr lang="zh-CN" altLang="en-US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00" y="312683"/>
            <a:ext cx="4485000" cy="2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9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6"/>
                <a:ext cx="8229600" cy="57326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Proposition 6.63. </a:t>
                </a:r>
                <a:r>
                  <a:rPr lang="en-US" altLang="zh-CN" b="0" dirty="0"/>
                  <a:t>(</a:t>
                </a:r>
                <a:r>
                  <a:rPr lang="en-US" altLang="zh-CN" dirty="0"/>
                  <a:t>Gaussian Lattice Reduction</a:t>
                </a:r>
                <a:r>
                  <a:rPr lang="en-US" altLang="zh-CN" b="0" dirty="0"/>
                  <a:t>) </a:t>
                </a:r>
                <a:r>
                  <a:rPr lang="en-US" altLang="zh-CN" b="0" i="1" dirty="0"/>
                  <a:t>Let L ⊂ </a:t>
                </a:r>
                <a:r>
                  <a:rPr lang="en-US" altLang="zh-CN" b="0" dirty="0"/>
                  <a:t>R</a:t>
                </a:r>
                <a:r>
                  <a:rPr lang="en-US" altLang="zh-CN" b="0" baseline="30000" dirty="0"/>
                  <a:t>2</a:t>
                </a:r>
                <a:r>
                  <a:rPr lang="en-US" altLang="zh-CN" b="0" dirty="0"/>
                  <a:t> </a:t>
                </a:r>
                <a:r>
                  <a:rPr lang="en-US" altLang="zh-CN" b="0" i="1" dirty="0"/>
                  <a:t>be a </a:t>
                </a:r>
                <a:r>
                  <a:rPr lang="en-US" altLang="zh-CN" b="0" dirty="0"/>
                  <a:t>2</a:t>
                </a:r>
                <a:r>
                  <a:rPr lang="en-US" altLang="zh-CN" b="0" i="1" dirty="0"/>
                  <a:t>-dimensional lattice with basis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b="0" i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 i="1" dirty="0"/>
                  <a:t>. The following algorithm terminates and yields a good basis for L.</a:t>
                </a:r>
              </a:p>
              <a:p>
                <a:pPr lvl="1"/>
                <a:r>
                  <a:rPr lang="en-US" altLang="zh-CN" b="1" i="1" dirty="0"/>
                  <a:t>Loop</a:t>
                </a:r>
              </a:p>
              <a:p>
                <a:pPr lvl="1"/>
                <a:r>
                  <a:rPr lang="en-US" altLang="zh-CN" b="1" i="1" dirty="0"/>
                  <a:t>     If  ||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i="1" dirty="0"/>
                  <a:t>||&lt; ||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i="1" dirty="0"/>
                  <a:t>||, swap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i="1" dirty="0"/>
                  <a:t>.</a:t>
                </a:r>
              </a:p>
              <a:p>
                <a:pPr lvl="1"/>
                <a:r>
                  <a:rPr lang="en-US" altLang="zh-CN" b="1" i="1" dirty="0"/>
                  <a:t>     Compute m=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b="1" i="1" dirty="0"/>
                  <a:t>.</a:t>
                </a:r>
              </a:p>
              <a:p>
                <a:pPr lvl="1"/>
                <a:r>
                  <a:rPr lang="en-US" altLang="zh-CN" b="1" i="1" dirty="0"/>
                  <a:t>     If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𝒓𝒆𝒕𝒖𝒓𝒏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𝒃𝒂𝒔𝒊𝒔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𝒗𝒆𝒄𝒕𝒐𝒓𝒔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1" i="1" dirty="0"/>
              </a:p>
              <a:p>
                <a:pPr lvl="1"/>
                <a:r>
                  <a:rPr lang="en-US" altLang="zh-CN" b="1" i="1" dirty="0"/>
                  <a:t>    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𝒘𝒊𝒕𝒉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i="1" dirty="0"/>
                  <a:t>.</a:t>
                </a:r>
              </a:p>
              <a:p>
                <a:pPr lvl="1"/>
                <a:r>
                  <a:rPr lang="en-US" altLang="zh-CN" b="1" i="1" dirty="0"/>
                  <a:t>Continue Loop</a:t>
                </a:r>
              </a:p>
              <a:p>
                <a:r>
                  <a:rPr lang="en-US" altLang="zh-CN" b="0" i="1" dirty="0"/>
                  <a:t>More precisely, when the algorithm terminates,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b="0" i="1" dirty="0"/>
                  <a:t>is a shortest nonzero vector in L, so the algorithm solves </a:t>
                </a:r>
                <a:r>
                  <a:rPr lang="en-US" altLang="zh-CN" b="0" dirty="0"/>
                  <a:t>SVP</a:t>
                </a:r>
                <a:r>
                  <a:rPr lang="en-US" altLang="zh-CN" b="0" i="1" dirty="0"/>
                  <a:t>. Further, the angle θ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b="0" i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b="0" i="1" dirty="0"/>
                  <a:t>satisfies | </a:t>
                </a:r>
                <a:r>
                  <a:rPr lang="en-US" altLang="zh-CN" b="0" dirty="0"/>
                  <a:t>cos </a:t>
                </a:r>
                <a:r>
                  <a:rPr lang="en-US" altLang="zh-CN" b="0" i="1" dirty="0"/>
                  <a:t>θ| ≤ ||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0" dirty="0"/>
                  <a:t>||</a:t>
                </a:r>
                <a:r>
                  <a:rPr lang="en-US" altLang="zh-CN" b="0" i="1" dirty="0"/>
                  <a:t>/</a:t>
                </a:r>
                <a:r>
                  <a:rPr lang="en-US" altLang="zh-CN" b="0" dirty="0"/>
                  <a:t>2||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0" dirty="0"/>
                  <a:t>||</a:t>
                </a:r>
                <a:r>
                  <a:rPr lang="en-US" altLang="zh-CN" b="0" i="1" dirty="0"/>
                  <a:t>, so in particular, π/</a:t>
                </a:r>
                <a:r>
                  <a:rPr lang="en-US" altLang="zh-CN" b="0" dirty="0"/>
                  <a:t>3</a:t>
                </a:r>
                <a:r>
                  <a:rPr lang="el-GR" altLang="zh-CN" b="0" i="1" dirty="0"/>
                  <a:t>≤ θ ≤ </a:t>
                </a:r>
                <a:r>
                  <a:rPr lang="el-GR" altLang="zh-CN" b="0" dirty="0"/>
                  <a:t>2</a:t>
                </a:r>
                <a:r>
                  <a:rPr lang="el-GR" altLang="zh-CN" b="0" i="1" dirty="0"/>
                  <a:t>π</a:t>
                </a:r>
                <a:r>
                  <a:rPr lang="en-US" altLang="zh-CN" b="0" i="1" dirty="0"/>
                  <a:t>/3</a:t>
                </a:r>
                <a:r>
                  <a:rPr lang="en-US" altLang="zh-CN" b="0" dirty="0"/>
                  <a:t> </a:t>
                </a:r>
                <a:r>
                  <a:rPr lang="en-US" altLang="zh-CN" b="0" i="1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6"/>
                <a:ext cx="8229600" cy="5732653"/>
              </a:xfrm>
              <a:blipFill>
                <a:blip r:embed="rId2"/>
                <a:stretch>
                  <a:fillRect t="-1488" r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86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24439" y="1484786"/>
                <a:ext cx="86868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0"/>
                  <a:t> = (66586820</a:t>
                </a:r>
                <a:r>
                  <a:rPr lang="en-US" altLang="zh-CN" sz="2400" b="0" i="1"/>
                  <a:t>, </a:t>
                </a:r>
                <a:r>
                  <a:rPr lang="en-US" altLang="zh-CN" sz="2400" b="0"/>
                  <a:t>65354729)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b="0"/>
                  <a:t> = (6513996</a:t>
                </a:r>
                <a:r>
                  <a:rPr lang="en-US" altLang="zh-CN" sz="2400" b="0" i="1"/>
                  <a:t>, </a:t>
                </a:r>
                <a:r>
                  <a:rPr lang="en-US" altLang="zh-CN" sz="2400" b="0"/>
                  <a:t>6393464)</a:t>
                </a:r>
                <a:r>
                  <a:rPr lang="en-US" altLang="zh-CN" sz="2400" b="0" i="1"/>
                  <a:t>.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439" y="1484786"/>
                <a:ext cx="8686800" cy="4525963"/>
              </a:xfrm>
              <a:blipFill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1" y="2132856"/>
            <a:ext cx="8371618" cy="28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7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40338" y="3789040"/>
                <a:ext cx="8229600" cy="25922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0" dirty="0"/>
                  <a:t>Proof: </a:t>
                </a:r>
              </a:p>
              <a:p>
                <a:pPr marL="109728" indent="0">
                  <a:buNone/>
                </a:pPr>
                <a:r>
                  <a:rPr lang="en-US" altLang="zh-CN" b="0" dirty="0"/>
                  <a:t>    Let </a:t>
                </a:r>
                <a:r>
                  <a:rPr lang="en-US" altLang="zh-CN" b="0" i="1" dirty="0"/>
                  <a:t>F </a:t>
                </a:r>
                <a:r>
                  <a:rPr lang="en-US" altLang="zh-CN" b="0" dirty="0"/>
                  <a:t>= </a:t>
                </a:r>
                <a:r>
                  <a:rPr lang="en-US" altLang="zh-CN" b="0" i="1" dirty="0"/>
                  <a:t>F</a:t>
                </a:r>
                <a:r>
                  <a:rPr lang="en-US" altLang="zh-CN" b="0" dirty="0"/>
                  <a:t>(</a:t>
                </a:r>
                <a:r>
                  <a:rPr lang="en-US" altLang="zh-CN" dirty="0"/>
                  <a:t>v</a:t>
                </a:r>
                <a:r>
                  <a:rPr lang="en-US" altLang="zh-CN" b="0" baseline="-25000" dirty="0"/>
                  <a:t>1</a:t>
                </a:r>
                <a:r>
                  <a:rPr lang="en-US" altLang="zh-CN" b="0" i="1" dirty="0"/>
                  <a:t>, . . . , </a:t>
                </a:r>
                <a:r>
                  <a:rPr lang="en-US" altLang="zh-CN" dirty="0" err="1"/>
                  <a:t>v</a:t>
                </a:r>
                <a:r>
                  <a:rPr lang="en-US" altLang="zh-CN" b="0" i="1" baseline="-25000" dirty="0" err="1"/>
                  <a:t>n</a:t>
                </a:r>
                <a:r>
                  <a:rPr lang="en-US" altLang="zh-CN" b="0" dirty="0"/>
                  <a:t>)</a:t>
                </a:r>
                <a:r>
                  <a:rPr lang="zh-CN" altLang="en-US" b="0" dirty="0"/>
                  <a:t>，</a:t>
                </a:r>
                <a:r>
                  <a:rPr lang="en-US" altLang="zh-CN" b="0" i="1" dirty="0"/>
                  <a:t>F</a:t>
                </a:r>
                <a:r>
                  <a:rPr lang="en-US" altLang="zh-CN" b="0" i="1" baseline="30000" dirty="0"/>
                  <a:t>∗</a:t>
                </a:r>
                <a:r>
                  <a:rPr lang="en-US" altLang="zh-CN" b="0" i="1" dirty="0"/>
                  <a:t> </a:t>
                </a:r>
                <a:r>
                  <a:rPr lang="en-US" altLang="zh-CN" b="0" dirty="0"/>
                  <a:t>= </a:t>
                </a:r>
                <a:r>
                  <a:rPr lang="en-US" altLang="zh-CN" b="0" i="1" dirty="0"/>
                  <a:t>F</a:t>
                </a:r>
                <a:r>
                  <a:rPr lang="en-US" altLang="zh-CN" b="0" dirty="0"/>
                  <a:t>(</a:t>
                </a:r>
                <a:r>
                  <a:rPr lang="en-US" altLang="zh-CN" dirty="0"/>
                  <a:t>v</a:t>
                </a:r>
                <a:r>
                  <a:rPr lang="en-US" altLang="zh-CN" b="0" i="1" baseline="30000" dirty="0"/>
                  <a:t>∗</a:t>
                </a:r>
                <a:r>
                  <a:rPr lang="en-US" altLang="zh-CN" b="0" baseline="-25000" dirty="0"/>
                  <a:t>1</a:t>
                </a:r>
                <a:r>
                  <a:rPr lang="en-US" altLang="zh-CN" b="0" i="1" dirty="0"/>
                  <a:t>, . . . , </a:t>
                </a:r>
                <a:r>
                  <a:rPr lang="en-US" altLang="zh-CN" dirty="0" err="1"/>
                  <a:t>v</a:t>
                </a:r>
                <a:r>
                  <a:rPr lang="en-US" altLang="zh-CN" b="0" i="1" baseline="30000" dirty="0" err="1"/>
                  <a:t>∗</a:t>
                </a:r>
                <a:r>
                  <a:rPr lang="en-US" altLang="zh-CN" b="0" i="1" baseline="-25000" dirty="0" err="1"/>
                  <a:t>n</a:t>
                </a:r>
                <a:r>
                  <a:rPr lang="en-US" altLang="zh-CN" b="0" dirty="0"/>
                  <a:t>)</a:t>
                </a:r>
                <a:r>
                  <a:rPr lang="zh-CN" altLang="en-US" b="0" dirty="0"/>
                  <a:t>，</a:t>
                </a:r>
                <a:r>
                  <a:rPr lang="en-US" altLang="zh-CN" b="0" i="1" dirty="0"/>
                  <a:t> MF</a:t>
                </a:r>
                <a:r>
                  <a:rPr lang="en-US" altLang="zh-CN" b="0" i="1" baseline="30000" dirty="0"/>
                  <a:t>∗</a:t>
                </a:r>
                <a:r>
                  <a:rPr lang="en-US" altLang="zh-CN" b="0" i="1" dirty="0"/>
                  <a:t> </a:t>
                </a:r>
                <a:r>
                  <a:rPr lang="en-US" altLang="zh-CN" b="0" dirty="0"/>
                  <a:t>= </a:t>
                </a:r>
                <a:r>
                  <a:rPr lang="en-US" altLang="zh-CN" b="0" i="1" dirty="0"/>
                  <a:t>F</a:t>
                </a:r>
                <a:r>
                  <a:rPr lang="zh-CN" altLang="en-US" b="0" dirty="0"/>
                  <a:t> </a:t>
                </a:r>
                <a:endParaRPr lang="en-US" altLang="zh-CN" b="0" dirty="0"/>
              </a:p>
              <a:p>
                <a:endParaRPr lang="en-US" altLang="zh-CN" b="0" dirty="0"/>
              </a:p>
              <a:p>
                <a:pPr marL="109728" indent="0">
                  <a:buNone/>
                </a:pPr>
                <a:r>
                  <a:rPr lang="en-US" altLang="zh-CN" b="0" dirty="0"/>
                  <a:t>    </a:t>
                </a:r>
                <a:r>
                  <a:rPr lang="en-US" altLang="zh-CN" b="0" dirty="0" err="1"/>
                  <a:t>det</a:t>
                </a:r>
                <a:r>
                  <a:rPr lang="en-US" altLang="zh-CN" b="0" dirty="0"/>
                  <a:t>(</a:t>
                </a:r>
                <a:r>
                  <a:rPr lang="en-US" altLang="zh-CN" b="0" i="1" dirty="0"/>
                  <a:t>L</a:t>
                </a:r>
                <a:r>
                  <a:rPr lang="en-US" altLang="zh-CN" b="0" dirty="0"/>
                  <a:t>) = </a:t>
                </a:r>
                <a:r>
                  <a:rPr lang="en-US" altLang="zh-CN" b="0" i="1" dirty="0"/>
                  <a:t>| </a:t>
                </a:r>
                <a:r>
                  <a:rPr lang="en-US" altLang="zh-CN" b="0" dirty="0" err="1"/>
                  <a:t>det</a:t>
                </a:r>
                <a:r>
                  <a:rPr lang="en-US" altLang="zh-CN" b="0" dirty="0"/>
                  <a:t> </a:t>
                </a:r>
                <a:r>
                  <a:rPr lang="en-US" altLang="zh-CN" b="0" i="1" dirty="0"/>
                  <a:t>F| </a:t>
                </a:r>
                <a:r>
                  <a:rPr lang="en-US" altLang="zh-CN" b="0" dirty="0"/>
                  <a:t>= </a:t>
                </a:r>
                <a:r>
                  <a:rPr lang="en-US" altLang="zh-CN" b="0" i="1" dirty="0"/>
                  <a:t>| </a:t>
                </a:r>
                <a:r>
                  <a:rPr lang="en-US" altLang="zh-CN" b="0" dirty="0" err="1"/>
                  <a:t>det</a:t>
                </a:r>
                <a:r>
                  <a:rPr lang="en-US" altLang="zh-CN" b="0" dirty="0"/>
                  <a:t>(</a:t>
                </a:r>
                <a:r>
                  <a:rPr lang="en-US" altLang="zh-CN" b="0" i="1" dirty="0"/>
                  <a:t>MF</a:t>
                </a:r>
                <a:r>
                  <a:rPr lang="en-US" altLang="zh-CN" b="0" i="1" baseline="30000" dirty="0"/>
                  <a:t>∗</a:t>
                </a:r>
                <a:r>
                  <a:rPr lang="en-US" altLang="zh-CN" b="0" dirty="0"/>
                  <a:t>)</a:t>
                </a:r>
                <a:r>
                  <a:rPr lang="en-US" altLang="zh-CN" b="0" i="1" dirty="0"/>
                  <a:t>| </a:t>
                </a:r>
                <a:r>
                  <a:rPr lang="en-US" altLang="zh-CN" b="0" dirty="0"/>
                  <a:t>= </a:t>
                </a:r>
                <a:r>
                  <a:rPr lang="en-US" altLang="zh-CN" b="0" i="1" dirty="0"/>
                  <a:t>|</a:t>
                </a:r>
                <a:r>
                  <a:rPr lang="en-US" altLang="zh-CN" b="0" dirty="0"/>
                  <a:t>(</a:t>
                </a:r>
                <a:r>
                  <a:rPr lang="en-US" altLang="zh-CN" b="0" dirty="0" err="1"/>
                  <a:t>det</a:t>
                </a:r>
                <a:r>
                  <a:rPr lang="en-US" altLang="zh-CN" b="0" i="1" dirty="0" err="1"/>
                  <a:t>M</a:t>
                </a:r>
                <a:r>
                  <a:rPr lang="en-US" altLang="zh-CN" b="0" dirty="0"/>
                  <a:t>)(</a:t>
                </a:r>
                <a:r>
                  <a:rPr lang="en-US" altLang="zh-CN" b="0" dirty="0" err="1"/>
                  <a:t>det</a:t>
                </a:r>
                <a:r>
                  <a:rPr lang="en-US" altLang="zh-CN" b="0" dirty="0"/>
                  <a:t> </a:t>
                </a:r>
                <a:r>
                  <a:rPr lang="en-US" altLang="zh-CN" b="0" i="1" dirty="0"/>
                  <a:t>F</a:t>
                </a:r>
                <a:r>
                  <a:rPr lang="en-US" altLang="zh-CN" b="0" i="1" baseline="30000" dirty="0"/>
                  <a:t>∗</a:t>
                </a:r>
                <a:r>
                  <a:rPr lang="en-US" altLang="zh-CN" b="0" dirty="0"/>
                  <a:t>)</a:t>
                </a:r>
                <a:r>
                  <a:rPr lang="en-US" altLang="zh-CN" b="0" i="1" dirty="0"/>
                  <a:t>| </a:t>
                </a:r>
              </a:p>
              <a:p>
                <a:pPr marL="109728" indent="0">
                  <a:buNone/>
                </a:pPr>
                <a:r>
                  <a:rPr lang="en-US" altLang="zh-CN" b="0" i="1" dirty="0"/>
                  <a:t>                 </a:t>
                </a:r>
                <a:r>
                  <a:rPr lang="en-US" altLang="zh-CN" b="0" dirty="0"/>
                  <a:t>= </a:t>
                </a:r>
                <a:r>
                  <a:rPr lang="en-US" altLang="zh-CN" b="0" i="1" dirty="0"/>
                  <a:t>| </a:t>
                </a:r>
                <a:r>
                  <a:rPr lang="en-US" altLang="zh-CN" b="0" dirty="0" err="1"/>
                  <a:t>det</a:t>
                </a:r>
                <a:r>
                  <a:rPr lang="en-US" altLang="zh-CN" b="0" dirty="0"/>
                  <a:t> </a:t>
                </a:r>
                <a:r>
                  <a:rPr lang="en-US" altLang="zh-CN" b="0" i="1" dirty="0"/>
                  <a:t>F</a:t>
                </a:r>
                <a:r>
                  <a:rPr lang="zh-CN" altLang="en-US" b="0" i="1" baseline="30000" dirty="0"/>
                  <a:t>∗</a:t>
                </a:r>
                <a:r>
                  <a:rPr lang="en-US" altLang="zh-CN" b="0" i="1" dirty="0"/>
                  <a:t>| </a:t>
                </a:r>
                <a:r>
                  <a:rPr lang="en-US" altLang="zh-CN" b="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altLang="zh-CN" b="0" dirty="0"/>
                  <a:t>|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338" y="3789040"/>
                <a:ext cx="8229600" cy="2592287"/>
              </a:xfrm>
              <a:blipFill>
                <a:blip r:embed="rId2"/>
                <a:stretch>
                  <a:fillRect t="-2353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The LLL lattice reduction algorithm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0" y="1340770"/>
            <a:ext cx="8075240" cy="18337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564904"/>
            <a:ext cx="3278613" cy="1486248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697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6855686" cy="2520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001" y="2780928"/>
            <a:ext cx="5610001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3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124746"/>
            <a:ext cx="8676456" cy="537667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en-US" altLang="zh-CN" sz="2400" dirty="0"/>
              <a:t>To find the private key (f, g) from the known public key (q, h).</a:t>
            </a:r>
          </a:p>
          <a:p>
            <a:r>
              <a:rPr lang="en-US" altLang="zh-CN" sz="2400" dirty="0"/>
              <a:t>However, if one find any pair of positive integers F and G satisfying</a:t>
            </a:r>
          </a:p>
          <a:p>
            <a:pPr>
              <a:buNone/>
            </a:pPr>
            <a:r>
              <a:rPr lang="en-US" altLang="zh-CN" sz="2400" dirty="0"/>
              <a:t>           </a:t>
            </a:r>
            <a:r>
              <a:rPr lang="en-US" altLang="zh-CN" sz="2400" dirty="0" err="1"/>
              <a:t>Fh</a:t>
            </a:r>
            <a:r>
              <a:rPr lang="en-US" altLang="zh-CN" sz="2400" dirty="0"/>
              <a:t> ≡ G (mod q)    and F=O(q</a:t>
            </a:r>
            <a:r>
              <a:rPr lang="en-US" altLang="zh-CN" sz="2400" baseline="30000" dirty="0"/>
              <a:t>1/2</a:t>
            </a:r>
            <a:r>
              <a:rPr lang="en-US" altLang="zh-CN" sz="2400" dirty="0"/>
              <a:t>) , G= O(q</a:t>
            </a:r>
            <a:r>
              <a:rPr lang="en-US" altLang="zh-CN" sz="2400" baseline="30000" dirty="0"/>
              <a:t>1/2</a:t>
            </a:r>
            <a:r>
              <a:rPr lang="en-US" altLang="zh-CN" sz="2400" dirty="0"/>
              <a:t>).       (6.3)</a:t>
            </a:r>
          </a:p>
          <a:p>
            <a:pPr>
              <a:buNone/>
            </a:pPr>
            <a:r>
              <a:rPr lang="en-US" altLang="zh-CN" sz="2400" dirty="0"/>
              <a:t>    (F,G) is likely to serve as a decryption key.</a:t>
            </a:r>
          </a:p>
          <a:p>
            <a:r>
              <a:rPr lang="en-US" altLang="zh-CN" sz="2400" dirty="0"/>
              <a:t>(6.3): </a:t>
            </a:r>
            <a:r>
              <a:rPr lang="en-US" altLang="zh-CN" sz="2400" dirty="0" err="1"/>
              <a:t>Fh</a:t>
            </a:r>
            <a:r>
              <a:rPr lang="en-US" altLang="zh-CN" sz="2400" dirty="0"/>
              <a:t> = G + </a:t>
            </a:r>
            <a:r>
              <a:rPr lang="en-US" altLang="zh-CN" sz="2400" dirty="0" err="1"/>
              <a:t>qR</a:t>
            </a:r>
            <a:r>
              <a:rPr lang="en-US" altLang="zh-CN" sz="2400" dirty="0"/>
              <a:t>,  F=F +0R  i.e.,</a:t>
            </a:r>
          </a:p>
          <a:p>
            <a:pPr>
              <a:buNone/>
            </a:pPr>
            <a:r>
              <a:rPr lang="en-US" altLang="zh-CN" sz="3200" i="1" dirty="0"/>
              <a:t>                           F</a:t>
            </a:r>
            <a:r>
              <a:rPr lang="en-US" altLang="zh-CN" sz="3200" i="1" dirty="0">
                <a:solidFill>
                  <a:srgbClr val="FF0000"/>
                </a:solidFill>
              </a:rPr>
              <a:t>(1,h)</a:t>
            </a:r>
            <a:r>
              <a:rPr lang="en-US" altLang="zh-CN" sz="3200" i="1" dirty="0"/>
              <a:t>-R</a:t>
            </a:r>
            <a:r>
              <a:rPr lang="en-US" altLang="zh-CN" sz="3200" i="1" dirty="0">
                <a:solidFill>
                  <a:srgbClr val="FF0000"/>
                </a:solidFill>
              </a:rPr>
              <a:t>(0,q)</a:t>
            </a:r>
            <a:r>
              <a:rPr lang="en-US" altLang="zh-CN" sz="3200" i="1" dirty="0"/>
              <a:t>=</a:t>
            </a:r>
            <a:r>
              <a:rPr lang="en-US" altLang="zh-CN" sz="3200" i="1" dirty="0">
                <a:solidFill>
                  <a:srgbClr val="0070C0"/>
                </a:solidFill>
              </a:rPr>
              <a:t>(F,G)</a:t>
            </a:r>
          </a:p>
          <a:p>
            <a:pPr lvl="1"/>
            <a:r>
              <a:rPr lang="en-US" altLang="zh-CN" sz="2400" dirty="0">
                <a:solidFill>
                  <a:srgbClr val="FF0000"/>
                </a:solidFill>
              </a:rPr>
              <a:t>Known vectors: (1,h)=v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400" dirty="0">
                <a:solidFill>
                  <a:srgbClr val="FF0000"/>
                </a:solidFill>
              </a:rPr>
              <a:t>, | v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1 </a:t>
            </a:r>
            <a:r>
              <a:rPr lang="en-US" altLang="zh-CN" sz="2400" dirty="0">
                <a:solidFill>
                  <a:srgbClr val="FF0000"/>
                </a:solidFill>
              </a:rPr>
              <a:t>|=q;  (0,q)=v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400" dirty="0">
                <a:solidFill>
                  <a:srgbClr val="FF0000"/>
                </a:solidFill>
              </a:rPr>
              <a:t>, | v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2 </a:t>
            </a:r>
            <a:r>
              <a:rPr lang="en-US" altLang="zh-CN" sz="2400" dirty="0">
                <a:solidFill>
                  <a:srgbClr val="FF0000"/>
                </a:solidFill>
              </a:rPr>
              <a:t>|=q</a:t>
            </a:r>
            <a:r>
              <a:rPr lang="en-US" altLang="zh-CN" sz="2400" dirty="0">
                <a:solidFill>
                  <a:srgbClr val="0070C0"/>
                </a:solidFill>
              </a:rPr>
              <a:t>; </a:t>
            </a:r>
          </a:p>
          <a:p>
            <a:pPr lvl="1"/>
            <a:r>
              <a:rPr lang="en-US" altLang="zh-CN" sz="2400" dirty="0">
                <a:solidFill>
                  <a:srgbClr val="0070C0"/>
                </a:solidFill>
              </a:rPr>
              <a:t>Unknown vector: (F,G)=w, |w|=q</a:t>
            </a:r>
            <a:r>
              <a:rPr lang="en-US" altLang="zh-CN" sz="2400" baseline="30000" dirty="0">
                <a:solidFill>
                  <a:srgbClr val="0070C0"/>
                </a:solidFill>
              </a:rPr>
              <a:t>1/2</a:t>
            </a:r>
          </a:p>
          <a:p>
            <a:r>
              <a:rPr lang="en-US" altLang="zh-CN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Problem: to find a short nonzero vector in:</a:t>
            </a:r>
          </a:p>
          <a:p>
            <a:pPr>
              <a:buNone/>
            </a:pPr>
            <a:r>
              <a:rPr lang="pt-BR" altLang="zh-CN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                 </a:t>
            </a:r>
            <a:r>
              <a:rPr lang="pt-BR" altLang="zh-CN" sz="32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L = {a</a:t>
            </a:r>
            <a:r>
              <a:rPr lang="pt-BR" altLang="zh-CN" sz="3200" baseline="-250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1</a:t>
            </a:r>
            <a:r>
              <a:rPr lang="pt-BR" altLang="zh-CN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v</a:t>
            </a:r>
            <a:r>
              <a:rPr lang="pt-BR" altLang="zh-CN" sz="3200" baseline="-250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1</a:t>
            </a:r>
            <a:r>
              <a:rPr lang="pt-BR" altLang="zh-CN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 + </a:t>
            </a:r>
            <a:r>
              <a:rPr lang="pt-BR" altLang="zh-CN" sz="32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a</a:t>
            </a:r>
            <a:r>
              <a:rPr lang="pt-BR" altLang="zh-CN" sz="3200" baseline="-250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2</a:t>
            </a:r>
            <a:r>
              <a:rPr lang="pt-BR" altLang="zh-CN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v</a:t>
            </a:r>
            <a:r>
              <a:rPr lang="pt-BR" altLang="zh-CN" sz="3200" baseline="-250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2</a:t>
            </a:r>
            <a:r>
              <a:rPr lang="pt-BR" altLang="zh-CN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 </a:t>
            </a:r>
            <a:r>
              <a:rPr lang="pt-BR" altLang="zh-CN" sz="32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: a</a:t>
            </a:r>
            <a:r>
              <a:rPr lang="pt-BR" altLang="zh-CN" sz="3200" baseline="-250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1</a:t>
            </a:r>
            <a:r>
              <a:rPr lang="pt-BR" altLang="zh-CN" sz="32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, a</a:t>
            </a:r>
            <a:r>
              <a:rPr lang="pt-BR" altLang="zh-CN" sz="3200" baseline="-250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2</a:t>
            </a:r>
            <a:r>
              <a:rPr lang="pt-BR" altLang="zh-CN" sz="3200" dirty="0">
                <a:effectLst>
                  <a:outerShdw blurRad="50800" dist="50800" dir="5400000" algn="ctr" rotWithShape="0">
                    <a:srgbClr val="000000">
                      <a:alpha val="93000"/>
                    </a:srgbClr>
                  </a:outerShdw>
                </a:effectLst>
              </a:rPr>
              <a:t> ∈ Z}.</a:t>
            </a:r>
            <a:endParaRPr lang="zh-CN" altLang="en-US" sz="3200" dirty="0"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>
                <a:solidFill>
                  <a:schemeClr val="tx1"/>
                </a:solidFill>
                <a:ea typeface="+mn-ea"/>
                <a:cs typeface="+mn-cs"/>
              </a:rPr>
              <a:t>How to crack?</a:t>
            </a:r>
            <a:endParaRPr lang="zh-CN" altLang="en-US" sz="360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4" y="346616"/>
            <a:ext cx="7421711" cy="5040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11" y="5387176"/>
            <a:ext cx="5256584" cy="346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079" y="4110512"/>
            <a:ext cx="1791211" cy="404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10" y="3791128"/>
            <a:ext cx="1933873" cy="2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54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239844"/>
            <a:ext cx="7596336" cy="2160696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245036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1800" b="0" dirty="0" err="1"/>
              <a:t>Hadamard</a:t>
            </a:r>
            <a:r>
              <a:rPr lang="en-US" altLang="zh-CN" sz="1800" b="0" dirty="0"/>
              <a:t> ratio </a:t>
            </a:r>
            <a:r>
              <a:rPr lang="en-US" altLang="zh-CN" sz="1800" b="0" i="1" dirty="0"/>
              <a:t>H</a:t>
            </a:r>
            <a:r>
              <a:rPr lang="en-US" altLang="zh-CN" sz="1800" b="0" dirty="0"/>
              <a:t>(</a:t>
            </a:r>
            <a:r>
              <a:rPr lang="en-US" altLang="zh-CN" sz="1800" b="0" i="1" dirty="0"/>
              <a:t>M</a:t>
            </a:r>
            <a:r>
              <a:rPr lang="en-US" altLang="zh-CN" sz="1800" b="0" i="1" baseline="30000" dirty="0"/>
              <a:t>LLL</a:t>
            </a:r>
            <a:r>
              <a:rPr lang="en-US" altLang="zh-CN" sz="1800" b="0" dirty="0"/>
              <a:t>) =0</a:t>
            </a:r>
            <a:r>
              <a:rPr lang="en-US" altLang="zh-CN" sz="1800" b="0" i="1" dirty="0"/>
              <a:t>.</a:t>
            </a:r>
            <a:r>
              <a:rPr lang="en-US" altLang="zh-CN" sz="1800" b="0" dirty="0"/>
              <a:t>878973 is a bit lower than the former.</a:t>
            </a:r>
          </a:p>
          <a:p>
            <a:r>
              <a:rPr lang="en-US" altLang="zh-CN" sz="1800" b="0" dirty="0"/>
              <a:t>The output from LLL is dependent on the order of the basis vectors.</a:t>
            </a:r>
          </a:p>
          <a:p>
            <a:r>
              <a:rPr lang="en-US" altLang="zh-CN" sz="1800" b="0" dirty="0"/>
              <a:t>If using 0</a:t>
            </a:r>
            <a:r>
              <a:rPr lang="en-US" altLang="zh-CN" sz="1800" b="0" i="1" dirty="0"/>
              <a:t>.</a:t>
            </a:r>
            <a:r>
              <a:rPr lang="en-US" altLang="zh-CN" sz="1800" b="0" dirty="0"/>
              <a:t>99 instead of 3/4 in the </a:t>
            </a:r>
            <a:r>
              <a:rPr lang="en-US" altLang="zh-CN" sz="1800" b="0" dirty="0" err="1"/>
              <a:t>Lov´asz</a:t>
            </a:r>
            <a:r>
              <a:rPr lang="en-US" altLang="zh-CN" sz="1800" b="0" dirty="0"/>
              <a:t> Step, 22 swap steps required</a:t>
            </a:r>
          </a:p>
          <a:p>
            <a:pPr marL="109728" indent="0">
              <a:buNone/>
            </a:pPr>
            <a:r>
              <a:rPr lang="en-US" altLang="zh-CN" sz="1800" b="0" i="1" dirty="0"/>
              <a:t>                                                      H</a:t>
            </a:r>
            <a:r>
              <a:rPr lang="en-US" altLang="zh-CN" sz="1800" b="0" dirty="0"/>
              <a:t>(</a:t>
            </a:r>
            <a:r>
              <a:rPr lang="en-US" altLang="zh-CN" sz="1800" b="0" i="1" dirty="0"/>
              <a:t>M</a:t>
            </a:r>
            <a:r>
              <a:rPr lang="en-US" altLang="zh-CN" sz="1800" b="0" i="1" baseline="30000" dirty="0"/>
              <a:t>LLL</a:t>
            </a:r>
            <a:r>
              <a:rPr lang="en-US" altLang="zh-CN" sz="1800" b="0" dirty="0"/>
              <a:t>) =0</a:t>
            </a:r>
            <a:r>
              <a:rPr lang="en-US" altLang="zh-CN" sz="1800" b="0" i="1" dirty="0"/>
              <a:t>.</a:t>
            </a:r>
            <a:r>
              <a:rPr lang="en-US" altLang="zh-CN" sz="1800" b="0" dirty="0"/>
              <a:t>87897.</a:t>
            </a:r>
          </a:p>
          <a:p>
            <a:pPr marL="109728" indent="0">
              <a:buNone/>
            </a:pPr>
            <a:endParaRPr lang="en-US" altLang="zh-CN" sz="1800" b="0" dirty="0"/>
          </a:p>
          <a:p>
            <a:pPr marL="109728" indent="0">
              <a:buNone/>
            </a:pPr>
            <a:endParaRPr lang="en-US" altLang="zh-CN" sz="1800" b="0" dirty="0"/>
          </a:p>
          <a:p>
            <a:pPr marL="109728" indent="0">
              <a:buNone/>
            </a:pPr>
            <a:endParaRPr lang="en-US" altLang="zh-CN" sz="1800" b="0" dirty="0"/>
          </a:p>
          <a:p>
            <a:pPr marL="109728" indent="0">
              <a:buNone/>
            </a:pPr>
            <a:endParaRPr lang="en-US" altLang="zh-CN" sz="1800" b="0" dirty="0"/>
          </a:p>
          <a:p>
            <a:pPr marL="109728" indent="0">
              <a:buNone/>
            </a:pPr>
            <a:endParaRPr lang="en-US" altLang="zh-CN" sz="1800" b="0" dirty="0"/>
          </a:p>
          <a:p>
            <a:pPr marL="109728" indent="0">
              <a:buNone/>
            </a:pPr>
            <a:endParaRPr lang="en-US" altLang="zh-CN" sz="1800" b="0" dirty="0"/>
          </a:p>
          <a:p>
            <a:r>
              <a:rPr lang="en-US" altLang="zh-CN" sz="1800" b="0" dirty="0"/>
              <a:t>Unpredictable dependence of the LLL algorithm’s output on its parameters</a:t>
            </a:r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77920"/>
            <a:ext cx="4297534" cy="18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092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Secure instances of cryptosystems require lattices of dimension 500 to 1000, which, except for NTRU, lead to impractical key lengths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6.13 Applications of LLL to cryptanalysis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029014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Congruential cryptosystems</a:t>
                </a:r>
              </a:p>
              <a:p>
                <a:pPr lvl="1"/>
                <a:r>
                  <a:rPr lang="en-US" altLang="zh-CN" b="0" dirty="0"/>
                  <a:t>Alice chooses a modulus </a:t>
                </a:r>
                <a:r>
                  <a:rPr lang="en-US" altLang="zh-CN" b="0" i="1" dirty="0"/>
                  <a:t>q </a:t>
                </a:r>
                <a:r>
                  <a:rPr lang="en-US" altLang="zh-CN" b="0" dirty="0"/>
                  <a:t>and two small secret integers </a:t>
                </a:r>
                <a:r>
                  <a:rPr lang="en-US" altLang="zh-CN" b="0" i="1" dirty="0"/>
                  <a:t>f </a:t>
                </a:r>
                <a:r>
                  <a:rPr lang="en-US" altLang="zh-CN" b="0" dirty="0"/>
                  <a:t>and </a:t>
                </a:r>
                <a:r>
                  <a:rPr lang="en-US" altLang="zh-CN" b="0" i="1" dirty="0"/>
                  <a:t>g</a:t>
                </a:r>
                <a:r>
                  <a:rPr lang="en-US" altLang="zh-CN" b="0" dirty="0"/>
                  <a:t>, and her public key is the integer </a:t>
                </a:r>
                <a:r>
                  <a:rPr lang="en-US" altLang="zh-CN" b="0" i="1" dirty="0"/>
                  <a:t>h ≡ f</a:t>
                </a:r>
                <a:r>
                  <a:rPr lang="en-US" altLang="zh-CN" b="0" i="1" baseline="30000" dirty="0"/>
                  <a:t>−</a:t>
                </a:r>
                <a:r>
                  <a:rPr lang="en-US" altLang="zh-CN" b="0" baseline="30000" dirty="0"/>
                  <a:t>1</a:t>
                </a:r>
                <a:r>
                  <a:rPr lang="en-US" altLang="zh-CN" b="0" i="1" dirty="0"/>
                  <a:t>g </a:t>
                </a:r>
                <a:r>
                  <a:rPr lang="en-US" altLang="zh-CN" b="0" dirty="0"/>
                  <a:t>(mod </a:t>
                </a:r>
                <a:r>
                  <a:rPr lang="en-US" altLang="zh-CN" b="0" i="1" dirty="0"/>
                  <a:t>q</a:t>
                </a:r>
                <a:r>
                  <a:rPr lang="en-US" altLang="zh-CN" b="0" dirty="0"/>
                  <a:t>). </a:t>
                </a:r>
              </a:p>
              <a:p>
                <a:pPr lvl="1"/>
                <a:r>
                  <a:rPr lang="en-US" altLang="zh-CN" b="0"/>
                  <a:t>Eve: </a:t>
                </a:r>
                <a:r>
                  <a:rPr lang="en-US" altLang="zh-CN" b="0" dirty="0"/>
                  <a:t>knows the public values of </a:t>
                </a:r>
                <a:r>
                  <a:rPr lang="en-US" altLang="zh-CN" b="0" i="1" dirty="0"/>
                  <a:t>q </a:t>
                </a:r>
                <a:r>
                  <a:rPr lang="en-US" altLang="zh-CN" b="0" dirty="0"/>
                  <a:t>and </a:t>
                </a:r>
                <a:r>
                  <a:rPr lang="en-US" altLang="zh-CN" b="0" i="1" dirty="0"/>
                  <a:t>h</a:t>
                </a:r>
                <a:r>
                  <a:rPr lang="en-US" altLang="zh-CN" b="0" dirty="0"/>
                  <a:t>, and she wants to recover the private key </a:t>
                </a:r>
                <a:r>
                  <a:rPr lang="en-US" altLang="zh-CN" b="0" i="1" dirty="0">
                    <a:solidFill>
                      <a:srgbClr val="FF0000"/>
                    </a:solidFill>
                  </a:rPr>
                  <a:t>f</a:t>
                </a:r>
                <a:r>
                  <a:rPr lang="en-US" altLang="zh-CN" b="0" dirty="0"/>
                  <a:t>.        </a:t>
                </a:r>
                <a:r>
                  <a:rPr lang="en-US" altLang="zh-CN" b="1" i="1" dirty="0">
                    <a:solidFill>
                      <a:srgbClr val="00B050"/>
                    </a:solidFill>
                  </a:rPr>
                  <a:t>q, </a:t>
                </a:r>
                <a:r>
                  <a:rPr lang="en-US" altLang="zh-CN" b="1" i="1" dirty="0" err="1">
                    <a:solidFill>
                      <a:srgbClr val="00B050"/>
                    </a:solidFill>
                  </a:rPr>
                  <a:t>h</a:t>
                </a:r>
                <a:r>
                  <a:rPr lang="en-US" altLang="zh-CN" b="0" dirty="0" err="1">
                    <a:sym typeface="Wingdings" panose="05000000000000000000" pitchFamily="2" charset="2"/>
                  </a:rPr>
                  <a:t></a:t>
                </a:r>
                <a:r>
                  <a:rPr lang="en-US" altLang="zh-CN" b="1" i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f</a:t>
                </a:r>
                <a:endParaRPr lang="en-US" altLang="zh-CN" b="1" dirty="0"/>
              </a:p>
              <a:p>
                <a:pPr lvl="1"/>
                <a:r>
                  <a:rPr lang="en-US" altLang="zh-CN" b="0"/>
                  <a:t>Eve: </a:t>
                </a:r>
                <a:r>
                  <a:rPr lang="en-US" altLang="zh-CN" b="0" dirty="0"/>
                  <a:t>to find the private key is to look for small vectors in the lattice </a:t>
                </a:r>
                <a:r>
                  <a:rPr lang="en-US" altLang="zh-CN" b="0" i="1" dirty="0"/>
                  <a:t>L </a:t>
                </a:r>
                <a:r>
                  <a:rPr lang="en-US" altLang="zh-CN" b="0" dirty="0"/>
                  <a:t>generated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dirty="0">
                    <a:solidFill>
                      <a:srgbClr val="00B050"/>
                    </a:solidFill>
                  </a:rPr>
                  <a:t> = (1</a:t>
                </a:r>
                <a:r>
                  <a:rPr lang="en-US" altLang="zh-CN" b="0" i="1" dirty="0">
                    <a:solidFill>
                      <a:srgbClr val="00B050"/>
                    </a:solidFill>
                  </a:rPr>
                  <a:t>, h</a:t>
                </a:r>
                <a:r>
                  <a:rPr lang="en-US" altLang="zh-CN" b="0" dirty="0">
                    <a:solidFill>
                      <a:srgbClr val="00B050"/>
                    </a:solidFill>
                  </a:rPr>
                  <a:t>) </a:t>
                </a:r>
                <a:r>
                  <a:rPr lang="en-US" altLang="zh-CN" b="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 dirty="0">
                    <a:solidFill>
                      <a:srgbClr val="00B050"/>
                    </a:solidFill>
                  </a:rPr>
                  <a:t> = (0</a:t>
                </a:r>
                <a:r>
                  <a:rPr lang="en-US" altLang="zh-CN" b="0" i="1" dirty="0">
                    <a:solidFill>
                      <a:srgbClr val="00B050"/>
                    </a:solidFill>
                  </a:rPr>
                  <a:t>, q</a:t>
                </a:r>
                <a:r>
                  <a:rPr lang="en-US" altLang="zh-CN" b="0" dirty="0">
                    <a:solidFill>
                      <a:srgbClr val="00B050"/>
                    </a:solidFill>
                  </a:rPr>
                  <a:t>)</a:t>
                </a:r>
                <a:endParaRPr lang="en-US" altLang="zh-CN" i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altLang="zh-CN" i="1" dirty="0">
                    <a:solidFill>
                      <a:srgbClr val="00B050"/>
                    </a:solidFill>
                  </a:rPr>
                  <a:t>Example: </a:t>
                </a:r>
              </a:p>
              <a:p>
                <a:pPr lvl="1"/>
                <a:r>
                  <a:rPr lang="en-US" altLang="zh-CN" i="1" dirty="0"/>
                  <a:t>q </a:t>
                </a:r>
                <a:r>
                  <a:rPr lang="en-US" altLang="zh-CN" dirty="0"/>
                  <a:t>= 122430513841 and </a:t>
                </a:r>
                <a:r>
                  <a:rPr lang="en-US" altLang="zh-CN" i="1" dirty="0"/>
                  <a:t>h </a:t>
                </a:r>
                <a:r>
                  <a:rPr lang="en-US" altLang="zh-CN" dirty="0"/>
                  <a:t>= 39245579300</a:t>
                </a:r>
                <a:r>
                  <a:rPr lang="en-US" altLang="zh-CN" i="1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(1</a:t>
                </a:r>
                <a:r>
                  <a:rPr lang="en-US" altLang="zh-CN" i="1" dirty="0"/>
                  <a:t>, </a:t>
                </a:r>
                <a:r>
                  <a:rPr lang="en-US" altLang="zh-CN" dirty="0"/>
                  <a:t>39245579300)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(0</a:t>
                </a:r>
                <a:r>
                  <a:rPr lang="en-US" altLang="zh-CN" i="1" dirty="0"/>
                  <a:t>, </a:t>
                </a:r>
                <a:r>
                  <a:rPr lang="en-US" altLang="zh-CN" dirty="0"/>
                  <a:t>122430513841)</a:t>
                </a:r>
                <a:r>
                  <a:rPr lang="en-US" altLang="zh-CN" i="1" dirty="0"/>
                  <a:t>.</a:t>
                </a:r>
              </a:p>
              <a:p>
                <a:pPr lvl="1"/>
                <a:r>
                  <a:rPr lang="en-US" altLang="zh-CN" i="1" dirty="0">
                    <a:solidFill>
                      <a:srgbClr val="FF0000"/>
                    </a:solidFill>
                  </a:rPr>
                  <a:t>LLL</a:t>
                </a:r>
                <a:r>
                  <a:rPr lang="en-US" altLang="zh-CN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/>
                  <a:t>(</a:t>
                </a:r>
                <a:r>
                  <a:rPr lang="zh-CN" altLang="en-US" i="1" dirty="0"/>
                  <a:t>−</a:t>
                </a:r>
                <a:r>
                  <a:rPr lang="en-US" altLang="zh-CN" dirty="0"/>
                  <a:t>231231</a:t>
                </a:r>
                <a:r>
                  <a:rPr lang="en-US" altLang="zh-CN" i="1" dirty="0"/>
                  <a:t>,</a:t>
                </a:r>
                <a:r>
                  <a:rPr lang="zh-CN" altLang="en-US" i="1" dirty="0"/>
                  <a:t>−</a:t>
                </a:r>
                <a:r>
                  <a:rPr lang="en-US" altLang="zh-CN" dirty="0"/>
                  <a:t>195698), (</a:t>
                </a:r>
                <a:r>
                  <a:rPr lang="zh-CN" altLang="en-US" i="1" dirty="0"/>
                  <a:t>−</a:t>
                </a:r>
                <a:r>
                  <a:rPr lang="en-US" altLang="zh-CN" dirty="0"/>
                  <a:t>368222</a:t>
                </a:r>
                <a:r>
                  <a:rPr lang="en-US" altLang="zh-CN" i="1" dirty="0"/>
                  <a:t>, </a:t>
                </a:r>
                <a:r>
                  <a:rPr lang="en-US" altLang="zh-CN" dirty="0"/>
                  <a:t>217835)</a:t>
                </a:r>
                <a:r>
                  <a:rPr lang="en-US" altLang="zh-CN" i="1" dirty="0"/>
                  <a:t>.</a:t>
                </a:r>
              </a:p>
              <a:p>
                <a:pPr lvl="1"/>
                <a:r>
                  <a:rPr lang="en-US" altLang="zh-CN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CN" i="1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400" i="1" dirty="0">
                    <a:solidFill>
                      <a:srgbClr val="00B050"/>
                    </a:solidFill>
                  </a:rPr>
                  <a:t>f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= 231231 </a:t>
                </a:r>
                <a:r>
                  <a:rPr lang="en-US" altLang="zh-CN" sz="2400" dirty="0"/>
                  <a:t>and </a:t>
                </a:r>
                <a:r>
                  <a:rPr lang="en-US" altLang="zh-CN" sz="2400" i="1" dirty="0">
                    <a:solidFill>
                      <a:srgbClr val="00B050"/>
                    </a:solidFill>
                  </a:rPr>
                  <a:t>g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= 195698</a:t>
                </a:r>
                <a:r>
                  <a:rPr lang="en-US" altLang="zh-CN" sz="2400" dirty="0"/>
                  <a:t>.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6.13 Applications of LLL to cryptanalysis-1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7374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17" y="3140968"/>
            <a:ext cx="2614485" cy="16561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535" y="1340770"/>
            <a:ext cx="2732478" cy="1677941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Applying LLL to knapsacks</a:t>
            </a:r>
          </a:p>
          <a:p>
            <a:r>
              <a:rPr lang="en-US" altLang="zh-CN" dirty="0"/>
              <a:t>Example: </a:t>
            </a:r>
          </a:p>
          <a:p>
            <a:pPr lvl="1"/>
            <a:r>
              <a:rPr lang="en-US" altLang="zh-CN" dirty="0"/>
              <a:t>M </a:t>
            </a:r>
            <a:r>
              <a:rPr lang="en-US" altLang="zh-CN" b="0" dirty="0"/>
              <a:t>= (89</a:t>
            </a:r>
            <a:r>
              <a:rPr lang="en-US" altLang="zh-CN" b="0" i="1" dirty="0"/>
              <a:t>, </a:t>
            </a:r>
            <a:r>
              <a:rPr lang="en-US" altLang="zh-CN" b="0" dirty="0"/>
              <a:t>243</a:t>
            </a:r>
            <a:r>
              <a:rPr lang="en-US" altLang="zh-CN" b="0" i="1" dirty="0"/>
              <a:t>, </a:t>
            </a:r>
            <a:r>
              <a:rPr lang="en-US" altLang="zh-CN" b="0" dirty="0"/>
              <a:t>212</a:t>
            </a:r>
            <a:r>
              <a:rPr lang="en-US" altLang="zh-CN" b="0" i="1" dirty="0"/>
              <a:t>, </a:t>
            </a:r>
            <a:r>
              <a:rPr lang="en-US" altLang="zh-CN" b="0" dirty="0"/>
              <a:t>150</a:t>
            </a:r>
            <a:r>
              <a:rPr lang="en-US" altLang="zh-CN" b="0" i="1" dirty="0"/>
              <a:t>, </a:t>
            </a:r>
            <a:r>
              <a:rPr lang="en-US" altLang="zh-CN" b="0" dirty="0"/>
              <a:t>245) and </a:t>
            </a:r>
            <a:r>
              <a:rPr lang="en-US" altLang="zh-CN" b="0" i="1" dirty="0"/>
              <a:t>S </a:t>
            </a:r>
            <a:r>
              <a:rPr lang="en-US" altLang="zh-CN" b="0" dirty="0"/>
              <a:t>= 546</a:t>
            </a:r>
          </a:p>
          <a:p>
            <a:pPr lvl="1"/>
            <a:r>
              <a:rPr lang="en-US" altLang="zh-CN" dirty="0"/>
              <a:t>LLL performs 21 swaps -&gt;the reduced basis</a:t>
            </a:r>
          </a:p>
          <a:p>
            <a:pPr lvl="1"/>
            <a:r>
              <a:rPr lang="en-US" altLang="zh-CN" dirty="0"/>
              <a:t>The short vector: (</a:t>
            </a:r>
            <a:r>
              <a:rPr lang="zh-CN" altLang="en-US" i="1" dirty="0"/>
              <a:t>−</a:t>
            </a:r>
            <a:r>
              <a:rPr lang="en-US" altLang="zh-CN" dirty="0"/>
              <a:t>1</a:t>
            </a:r>
            <a:r>
              <a:rPr lang="en-US" altLang="zh-CN" i="1" dirty="0"/>
              <a:t>, </a:t>
            </a:r>
            <a:r>
              <a:rPr lang="en-US" altLang="zh-CN" dirty="0"/>
              <a:t>1</a:t>
            </a:r>
            <a:r>
              <a:rPr lang="en-US" altLang="zh-CN" i="1" dirty="0"/>
              <a:t>,</a:t>
            </a:r>
            <a:r>
              <a:rPr lang="zh-CN" altLang="en-US" i="1" dirty="0"/>
              <a:t>−</a:t>
            </a:r>
            <a:r>
              <a:rPr lang="en-US" altLang="zh-CN" dirty="0"/>
              <a:t>1</a:t>
            </a:r>
            <a:r>
              <a:rPr lang="en-US" altLang="zh-CN" i="1" dirty="0"/>
              <a:t>, </a:t>
            </a:r>
            <a:r>
              <a:rPr lang="en-US" altLang="zh-CN" dirty="0"/>
              <a:t>1</a:t>
            </a:r>
            <a:r>
              <a:rPr lang="en-US" altLang="zh-CN" i="1" dirty="0"/>
              <a:t>,</a:t>
            </a:r>
            <a:r>
              <a:rPr lang="zh-CN" altLang="en-US" i="1" dirty="0"/>
              <a:t>−</a:t>
            </a:r>
            <a:r>
              <a:rPr lang="en-US" altLang="zh-CN" dirty="0"/>
              <a:t>1</a:t>
            </a:r>
            <a:r>
              <a:rPr lang="en-US" altLang="zh-CN" i="1" dirty="0"/>
              <a:t>, </a:t>
            </a:r>
            <a:r>
              <a:rPr lang="en-US" altLang="zh-CN" dirty="0"/>
              <a:t>0)</a:t>
            </a:r>
          </a:p>
          <a:p>
            <a:pPr lvl="1"/>
            <a:r>
              <a:rPr lang="en-US" altLang="zh-CN" dirty="0"/>
              <a:t>(</a:t>
            </a:r>
            <a:r>
              <a:rPr lang="en-US" altLang="zh-CN" i="1" dirty="0"/>
              <a:t>−</a:t>
            </a:r>
            <a:r>
              <a:rPr lang="en-US" altLang="zh-CN" dirty="0"/>
              <a:t>1</a:t>
            </a:r>
            <a:r>
              <a:rPr lang="en-US" altLang="zh-CN" i="1" dirty="0"/>
              <a:t>, </a:t>
            </a:r>
            <a:r>
              <a:rPr lang="en-US" altLang="zh-CN" dirty="0"/>
              <a:t>1</a:t>
            </a:r>
            <a:r>
              <a:rPr lang="en-US" altLang="zh-CN" i="1" dirty="0"/>
              <a:t>,−</a:t>
            </a:r>
            <a:r>
              <a:rPr lang="en-US" altLang="zh-CN" dirty="0"/>
              <a:t>1</a:t>
            </a:r>
            <a:r>
              <a:rPr lang="en-US" altLang="zh-CN" i="1" dirty="0"/>
              <a:t>, </a:t>
            </a:r>
            <a:r>
              <a:rPr lang="en-US" altLang="zh-CN" dirty="0"/>
              <a:t>1</a:t>
            </a:r>
            <a:r>
              <a:rPr lang="en-US" altLang="zh-CN" i="1" dirty="0"/>
              <a:t>,−</a:t>
            </a:r>
            <a:r>
              <a:rPr lang="en-US" altLang="zh-CN" dirty="0"/>
              <a:t>1</a:t>
            </a:r>
            <a:r>
              <a:rPr lang="en-US" altLang="zh-CN" i="1" dirty="0"/>
              <a:t>, </a:t>
            </a:r>
            <a:r>
              <a:rPr lang="en-US" altLang="zh-CN" dirty="0"/>
              <a:t>0) = </a:t>
            </a:r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en-US" altLang="zh-CN" i="1" dirty="0">
                <a:solidFill>
                  <a:srgbClr val="00B050"/>
                </a:solidFill>
              </a:rPr>
              <a:t>−</a:t>
            </a:r>
            <a:r>
              <a:rPr lang="en-US" altLang="zh-CN" dirty="0">
                <a:solidFill>
                  <a:srgbClr val="00B050"/>
                </a:solidFill>
              </a:rPr>
              <a:t>1</a:t>
            </a:r>
            <a:r>
              <a:rPr lang="en-US" altLang="zh-CN" i="1" dirty="0">
                <a:solidFill>
                  <a:srgbClr val="00B050"/>
                </a:solidFill>
              </a:rPr>
              <a:t>, </a:t>
            </a:r>
            <a:r>
              <a:rPr lang="en-US" altLang="zh-CN" dirty="0">
                <a:solidFill>
                  <a:srgbClr val="00B050"/>
                </a:solidFill>
              </a:rPr>
              <a:t>0</a:t>
            </a:r>
            <a:r>
              <a:rPr lang="en-US" altLang="zh-CN" i="1" dirty="0">
                <a:solidFill>
                  <a:srgbClr val="00B050"/>
                </a:solidFill>
              </a:rPr>
              <a:t>,−</a:t>
            </a:r>
            <a:r>
              <a:rPr lang="en-US" altLang="zh-CN" dirty="0">
                <a:solidFill>
                  <a:srgbClr val="00B050"/>
                </a:solidFill>
              </a:rPr>
              <a:t>1</a:t>
            </a:r>
            <a:r>
              <a:rPr lang="en-US" altLang="zh-CN" i="1" dirty="0">
                <a:solidFill>
                  <a:srgbClr val="00B050"/>
                </a:solidFill>
              </a:rPr>
              <a:t>, </a:t>
            </a:r>
            <a:r>
              <a:rPr lang="en-US" altLang="zh-CN" dirty="0">
                <a:solidFill>
                  <a:srgbClr val="00B050"/>
                </a:solidFill>
              </a:rPr>
              <a:t>0</a:t>
            </a:r>
            <a:r>
              <a:rPr lang="en-US" altLang="zh-CN" i="1" dirty="0">
                <a:solidFill>
                  <a:srgbClr val="00B050"/>
                </a:solidFill>
              </a:rPr>
              <a:t>,−</a:t>
            </a:r>
            <a:r>
              <a:rPr lang="en-US" altLang="zh-CN" dirty="0">
                <a:solidFill>
                  <a:srgbClr val="00B050"/>
                </a:solidFill>
              </a:rPr>
              <a:t>1</a:t>
            </a:r>
            <a:r>
              <a:rPr lang="en-US" altLang="zh-CN" i="1" dirty="0">
                <a:solidFill>
                  <a:srgbClr val="00B050"/>
                </a:solidFill>
              </a:rPr>
              <a:t>, </a:t>
            </a:r>
            <a:r>
              <a:rPr lang="en-US" altLang="zh-CN" dirty="0">
                <a:solidFill>
                  <a:srgbClr val="00B050"/>
                </a:solidFill>
              </a:rPr>
              <a:t>1)</a:t>
            </a:r>
            <a:r>
              <a:rPr lang="en-US" altLang="zh-CN" i="1" dirty="0"/>
              <a:t>A</a:t>
            </a:r>
            <a:r>
              <a:rPr lang="en-US" altLang="zh-CN" b="1" baseline="-25000" dirty="0"/>
              <a:t>M</a:t>
            </a:r>
            <a:r>
              <a:rPr lang="en-US" altLang="zh-CN" i="1" baseline="-25000" dirty="0"/>
              <a:t>,S</a:t>
            </a:r>
            <a:r>
              <a:rPr lang="en-US" altLang="zh-CN" i="1" dirty="0"/>
              <a:t> .</a:t>
            </a:r>
          </a:p>
          <a:p>
            <a:pPr lvl="1"/>
            <a:r>
              <a:rPr lang="en-US" altLang="zh-CN" i="1" dirty="0"/>
              <a:t>The solution to the knapsack problem</a:t>
            </a:r>
          </a:p>
          <a:p>
            <a:pPr marL="393192" lvl="1" indent="0">
              <a:buNone/>
            </a:pPr>
            <a:r>
              <a:rPr lang="zh-CN" altLang="en-US" i="1" dirty="0"/>
              <a:t>      </a:t>
            </a:r>
            <a:endParaRPr lang="en-US" altLang="zh-CN" i="1" dirty="0"/>
          </a:p>
          <a:p>
            <a:pPr marL="393192" lvl="1" indent="0">
              <a:buNone/>
            </a:pPr>
            <a:r>
              <a:rPr lang="en-US" altLang="zh-CN" i="1" dirty="0"/>
              <a:t>            </a:t>
            </a:r>
            <a:r>
              <a:rPr lang="zh-CN" altLang="en-US" i="1" dirty="0"/>
              <a:t>−</a:t>
            </a:r>
            <a:r>
              <a:rPr lang="en-US" altLang="zh-CN" dirty="0"/>
              <a:t>89 </a:t>
            </a:r>
            <a:r>
              <a:rPr lang="zh-CN" altLang="en-US" i="1" dirty="0"/>
              <a:t>− </a:t>
            </a:r>
            <a:r>
              <a:rPr lang="en-US" altLang="zh-CN" dirty="0"/>
              <a:t>212 </a:t>
            </a:r>
            <a:r>
              <a:rPr lang="zh-CN" altLang="en-US" i="1" dirty="0"/>
              <a:t>− </a:t>
            </a:r>
            <a:r>
              <a:rPr lang="en-US" altLang="zh-CN" dirty="0"/>
              <a:t>245 + 546 = 0</a:t>
            </a:r>
            <a:r>
              <a:rPr lang="en-US" altLang="zh-CN" i="1" dirty="0"/>
              <a:t>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6.13 Applications of LLL to cryptanalysis-2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337447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27" y="5445226"/>
            <a:ext cx="1946984" cy="985267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Applying LLL to GGH</a:t>
            </a:r>
          </a:p>
          <a:p>
            <a:r>
              <a:rPr lang="en-US" altLang="zh-CN" b="0" dirty="0"/>
              <a:t>Example 6.36</a:t>
            </a:r>
          </a:p>
          <a:p>
            <a:pPr lvl="1"/>
            <a:r>
              <a:rPr lang="en-US" altLang="zh-CN" b="0" dirty="0"/>
              <a:t>Alice’s public lattice </a:t>
            </a:r>
            <a:r>
              <a:rPr lang="en-US" altLang="zh-CN" b="0" i="1" dirty="0"/>
              <a:t>L </a:t>
            </a:r>
            <a:r>
              <a:rPr lang="en-US" altLang="zh-CN" b="0" dirty="0"/>
              <a:t>generated by the rows </a:t>
            </a:r>
            <a:r>
              <a:rPr lang="en-US" altLang="zh-CN" dirty="0"/>
              <a:t>w</a:t>
            </a:r>
            <a:r>
              <a:rPr lang="en-US" altLang="zh-CN" b="0" baseline="-25000" dirty="0"/>
              <a:t>1</a:t>
            </a:r>
            <a:r>
              <a:rPr lang="en-US" altLang="zh-CN" b="0" i="1" dirty="0"/>
              <a:t>,</a:t>
            </a:r>
            <a:r>
              <a:rPr lang="en-US" altLang="zh-CN" dirty="0"/>
              <a:t>w</a:t>
            </a:r>
            <a:r>
              <a:rPr lang="en-US" altLang="zh-CN" b="0" baseline="-25000" dirty="0"/>
              <a:t>2</a:t>
            </a:r>
            <a:r>
              <a:rPr lang="en-US" altLang="zh-CN" b="0" i="1" dirty="0"/>
              <a:t>,</a:t>
            </a:r>
            <a:r>
              <a:rPr lang="en-US" altLang="zh-CN" dirty="0"/>
              <a:t>w</a:t>
            </a:r>
            <a:r>
              <a:rPr lang="en-US" altLang="zh-CN" b="0" baseline="-25000" dirty="0"/>
              <a:t>3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Bob’s encrypted message </a:t>
            </a:r>
          </a:p>
          <a:p>
            <a:pPr marL="393192" lvl="1" indent="0">
              <a:buNone/>
            </a:pPr>
            <a:r>
              <a:rPr lang="en-US" altLang="zh-CN" b="1" dirty="0"/>
              <a:t>                           e </a:t>
            </a:r>
            <a:r>
              <a:rPr lang="en-US" altLang="zh-CN" dirty="0"/>
              <a:t>= (</a:t>
            </a:r>
            <a:r>
              <a:rPr lang="en-US" altLang="zh-CN" i="1" dirty="0"/>
              <a:t>−</a:t>
            </a:r>
            <a:r>
              <a:rPr lang="en-US" altLang="zh-CN" dirty="0"/>
              <a:t>79081427</a:t>
            </a:r>
            <a:r>
              <a:rPr lang="en-US" altLang="zh-CN" i="1" dirty="0"/>
              <a:t>,−</a:t>
            </a:r>
            <a:r>
              <a:rPr lang="en-US" altLang="zh-CN" dirty="0"/>
              <a:t>35617462</a:t>
            </a:r>
            <a:r>
              <a:rPr lang="en-US" altLang="zh-CN" i="1" dirty="0"/>
              <a:t>, </a:t>
            </a:r>
            <a:r>
              <a:rPr lang="en-US" altLang="zh-CN" dirty="0"/>
              <a:t>11035473)</a:t>
            </a:r>
            <a:r>
              <a:rPr lang="en-US" altLang="zh-CN" i="1" dirty="0"/>
              <a:t>.</a:t>
            </a:r>
          </a:p>
          <a:p>
            <a:pPr lvl="1"/>
            <a:r>
              <a:rPr lang="en-US" altLang="zh-CN" dirty="0"/>
              <a:t>Eve: to find a vector in </a:t>
            </a:r>
            <a:r>
              <a:rPr lang="en-US" altLang="zh-CN" i="1" dirty="0"/>
              <a:t>L </a:t>
            </a:r>
            <a:r>
              <a:rPr lang="en-US" altLang="zh-CN" dirty="0"/>
              <a:t>that is close to </a:t>
            </a:r>
            <a:r>
              <a:rPr lang="en-US" altLang="zh-CN" b="1" dirty="0"/>
              <a:t>e: </a:t>
            </a:r>
            <a:r>
              <a:rPr lang="en-US" altLang="zh-CN" sz="2400" dirty="0"/>
              <a:t>applies LLL to the lattice </a:t>
            </a:r>
            <a:r>
              <a:rPr lang="en-US" altLang="zh-CN" sz="2400" i="1" dirty="0"/>
              <a:t>L </a:t>
            </a:r>
            <a:r>
              <a:rPr lang="en-US" altLang="zh-CN" sz="2400" dirty="0"/>
              <a:t>and finds the quasi-orthogonal basis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6.13 Applications of LLL to cryptanalysis-3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2" y="2852938"/>
            <a:ext cx="3011669" cy="9009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70" y="5747620"/>
            <a:ext cx="1577823" cy="3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67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Eve next applies </a:t>
            </a:r>
            <a:r>
              <a:rPr lang="en-US" altLang="zh-CN" b="0" dirty="0" err="1"/>
              <a:t>Babai’s</a:t>
            </a:r>
            <a:r>
              <a:rPr lang="en-US" altLang="zh-CN" b="0" dirty="0"/>
              <a:t> algorithm to find a lattice vector  </a:t>
            </a:r>
            <a:r>
              <a:rPr lang="en-US" altLang="zh-CN" dirty="0"/>
              <a:t>v </a:t>
            </a:r>
            <a:r>
              <a:rPr lang="en-US" altLang="zh-CN" b="0" dirty="0"/>
              <a:t>= (79081423</a:t>
            </a:r>
            <a:r>
              <a:rPr lang="en-US" altLang="zh-CN" b="0" i="1" dirty="0"/>
              <a:t>, </a:t>
            </a:r>
            <a:r>
              <a:rPr lang="en-US" altLang="zh-CN" b="0" dirty="0"/>
              <a:t>35617459</a:t>
            </a:r>
            <a:r>
              <a:rPr lang="en-US" altLang="zh-CN" b="0" i="1" dirty="0"/>
              <a:t>,−</a:t>
            </a:r>
            <a:r>
              <a:rPr lang="en-US" altLang="zh-CN" b="0" dirty="0"/>
              <a:t>11035471), very close to </a:t>
            </a:r>
            <a:r>
              <a:rPr lang="en-US" altLang="zh-CN" dirty="0"/>
              <a:t>e</a:t>
            </a:r>
            <a:r>
              <a:rPr lang="en-US" altLang="zh-CN" b="0" dirty="0"/>
              <a:t>.</a:t>
            </a:r>
          </a:p>
          <a:p>
            <a:pPr marL="109728" indent="0" algn="ctr">
              <a:buNone/>
            </a:pPr>
            <a:r>
              <a:rPr lang="en-US" altLang="zh-CN" dirty="0"/>
              <a:t>v </a:t>
            </a:r>
            <a:r>
              <a:rPr lang="en-US" altLang="zh-CN" b="0" dirty="0"/>
              <a:t>= </a:t>
            </a:r>
            <a:r>
              <a:rPr lang="en-US" altLang="zh-CN" b="0" i="1" dirty="0"/>
              <a:t>−</a:t>
            </a:r>
            <a:r>
              <a:rPr lang="en-US" altLang="zh-CN" b="0" dirty="0"/>
              <a:t>86</a:t>
            </a:r>
            <a:r>
              <a:rPr lang="en-US" altLang="zh-CN" dirty="0"/>
              <a:t>w</a:t>
            </a:r>
            <a:r>
              <a:rPr lang="en-US" altLang="zh-CN" b="0" baseline="-25000" dirty="0"/>
              <a:t>1</a:t>
            </a:r>
            <a:r>
              <a:rPr lang="en-US" altLang="zh-CN" b="0" dirty="0"/>
              <a:t> + 35</a:t>
            </a:r>
            <a:r>
              <a:rPr lang="en-US" altLang="zh-CN" dirty="0"/>
              <a:t>w</a:t>
            </a:r>
            <a:r>
              <a:rPr lang="en-US" altLang="zh-CN" b="0" baseline="-25000" dirty="0"/>
              <a:t>2</a:t>
            </a:r>
            <a:r>
              <a:rPr lang="en-US" altLang="zh-CN" b="0" dirty="0"/>
              <a:t> + 32</a:t>
            </a:r>
            <a:r>
              <a:rPr lang="en-US" altLang="zh-CN" dirty="0"/>
              <a:t>w</a:t>
            </a:r>
            <a:r>
              <a:rPr lang="en-US" altLang="zh-CN" b="0" baseline="-25000" dirty="0"/>
              <a:t>3</a:t>
            </a:r>
            <a:endParaRPr lang="en-US" altLang="zh-CN" b="0" i="1" dirty="0"/>
          </a:p>
          <a:p>
            <a:r>
              <a:rPr lang="en-US" altLang="zh-CN" b="0" dirty="0"/>
              <a:t>Bob’s plaintext:  </a:t>
            </a:r>
            <a:r>
              <a:rPr lang="en-US" altLang="zh-CN" dirty="0"/>
              <a:t>m </a:t>
            </a:r>
            <a:r>
              <a:rPr lang="en-US" altLang="zh-CN" b="0" dirty="0"/>
              <a:t>= (</a:t>
            </a:r>
            <a:r>
              <a:rPr lang="en-US" altLang="zh-CN" b="0" i="1" dirty="0"/>
              <a:t>−</a:t>
            </a:r>
            <a:r>
              <a:rPr lang="en-US" altLang="zh-CN" b="0" dirty="0"/>
              <a:t>86</a:t>
            </a:r>
            <a:r>
              <a:rPr lang="en-US" altLang="zh-CN" b="0" i="1" dirty="0"/>
              <a:t>, </a:t>
            </a:r>
            <a:r>
              <a:rPr lang="en-US" altLang="zh-CN" b="0" dirty="0"/>
              <a:t>35</a:t>
            </a:r>
            <a:r>
              <a:rPr lang="en-US" altLang="zh-CN" b="0" i="1" dirty="0"/>
              <a:t>, </a:t>
            </a:r>
            <a:r>
              <a:rPr lang="en-US" altLang="zh-CN" b="0" dirty="0"/>
              <a:t>32).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6.13 Applications of LLL to cryptanalysis-3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360993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76" y="1271596"/>
            <a:ext cx="8147248" cy="1142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28" y="2505513"/>
            <a:ext cx="8150636" cy="504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30" y="3217252"/>
            <a:ext cx="8150636" cy="1620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28" y="4809974"/>
            <a:ext cx="8127703" cy="16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59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8204323" cy="3415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2" y="4964637"/>
            <a:ext cx="8064896" cy="14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92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6" y="1484786"/>
            <a:ext cx="7992888" cy="26943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75" y="4293096"/>
            <a:ext cx="7920880" cy="14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The Subset-Sum Problem</a:t>
            </a:r>
          </a:p>
          <a:p>
            <a:pPr lvl="1" algn="dist"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Suppose that you are given a list of positive integers</a:t>
            </a:r>
          </a:p>
          <a:p>
            <a:pPr lvl="1" algn="dist"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(M1,M2, . . . , Mn) and another integer S. Find a subset of the elements in the list whose sum is S. </a:t>
            </a:r>
          </a:p>
          <a:p>
            <a:pPr>
              <a:buNone/>
            </a:pPr>
            <a:r>
              <a:rPr lang="en-US" altLang="zh-CN" sz="2800" dirty="0"/>
              <a:t>      </a:t>
            </a:r>
            <a:r>
              <a:rPr lang="en-US" altLang="zh-CN" sz="2000" dirty="0"/>
              <a:t>(You may assume that there is at least one such subset.)</a:t>
            </a:r>
            <a:endParaRPr lang="en-US" altLang="zh-CN" sz="2400" dirty="0"/>
          </a:p>
          <a:p>
            <a:r>
              <a:rPr lang="en-US" altLang="zh-CN" dirty="0"/>
              <a:t>Example</a:t>
            </a:r>
          </a:p>
          <a:p>
            <a:pPr lvl="1">
              <a:buNone/>
            </a:pPr>
            <a:r>
              <a:rPr lang="en-US" altLang="zh-CN" sz="2000" dirty="0"/>
              <a:t>    Let M = (2, 3, 4, 9, 14, 23) and S = 27. Then a bit of trial and error yields the subset {4, 9, 14} whose sum is 27, and it is not hard to check that this is the only subset that sums to 27. Similarly, for S = 29, {2, 4, 23 } and {2, 4, 9, 14} both have the sum of 29.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4000" dirty="0">
                <a:solidFill>
                  <a:srgbClr val="333399"/>
                </a:solidFill>
                <a:ea typeface="+mn-ea"/>
                <a:cs typeface="+mn-cs"/>
              </a:rPr>
              <a:t>2.Subset-sum problems and </a:t>
            </a:r>
            <a:br>
              <a:rPr lang="en-US" altLang="zh-CN" sz="4000" dirty="0">
                <a:solidFill>
                  <a:srgbClr val="333399"/>
                </a:solidFill>
                <a:ea typeface="+mn-ea"/>
                <a:cs typeface="+mn-cs"/>
              </a:rPr>
            </a:br>
            <a:r>
              <a:rPr lang="en-US" altLang="zh-CN" sz="4000" dirty="0">
                <a:solidFill>
                  <a:srgbClr val="333399"/>
                </a:solidFill>
                <a:ea typeface="+mn-ea"/>
                <a:cs typeface="+mn-cs"/>
              </a:rPr>
              <a:t>    knapsack cryptosystems</a:t>
            </a:r>
            <a:endParaRPr lang="zh-CN" altLang="en-US" sz="4000" dirty="0">
              <a:solidFill>
                <a:srgbClr val="333399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1"/>
            <a:ext cx="8083556" cy="2495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171258"/>
            <a:ext cx="8229600" cy="10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31"/>
            <a:ext cx="8229600" cy="4972007"/>
          </a:xfrm>
        </p:spPr>
        <p:txBody>
          <a:bodyPr>
            <a:normAutofit/>
          </a:bodyPr>
          <a:lstStyle/>
          <a:p>
            <a:r>
              <a:rPr lang="en-US" altLang="zh-CN" dirty="0"/>
              <a:t>Equivalent Description of Subset-sum Problem</a:t>
            </a:r>
          </a:p>
          <a:p>
            <a:pPr lvl="1"/>
            <a:r>
              <a:rPr lang="en-US" altLang="zh-CN" dirty="0">
                <a:effectLst/>
              </a:rPr>
              <a:t>The list M = (</a:t>
            </a:r>
            <a:r>
              <a:rPr lang="en-US" altLang="zh-CN" i="1" dirty="0">
                <a:effectLst/>
              </a:rPr>
              <a:t>M</a:t>
            </a:r>
            <a:r>
              <a:rPr lang="en-US" altLang="zh-CN" i="1" baseline="-25000" dirty="0"/>
              <a:t>1</a:t>
            </a:r>
            <a:r>
              <a:rPr lang="en-US" altLang="zh-CN" i="1" dirty="0">
                <a:effectLst/>
              </a:rPr>
              <a:t>,M</a:t>
            </a:r>
            <a:r>
              <a:rPr lang="en-US" altLang="zh-CN" i="1" baseline="-25000" dirty="0"/>
              <a:t>2</a:t>
            </a:r>
            <a:r>
              <a:rPr lang="en-US" altLang="zh-CN" i="1" dirty="0">
                <a:effectLst/>
              </a:rPr>
              <a:t>, . . . , M</a:t>
            </a:r>
            <a:r>
              <a:rPr lang="en-US" altLang="zh-CN" i="1" baseline="-25000" dirty="0">
                <a:effectLst/>
              </a:rPr>
              <a:t>n</a:t>
            </a:r>
            <a:r>
              <a:rPr lang="en-US" altLang="zh-CN" i="1" dirty="0">
                <a:effectLst/>
              </a:rPr>
              <a:t>) </a:t>
            </a:r>
            <a:r>
              <a:rPr lang="en-US" altLang="zh-CN" dirty="0">
                <a:effectLst/>
              </a:rPr>
              <a:t>of positive integers is public knowledge. Bob chooses a secret binary vector x = (</a:t>
            </a:r>
            <a:r>
              <a:rPr lang="en-US" altLang="zh-CN" i="1" dirty="0">
                <a:effectLst/>
              </a:rPr>
              <a:t>x</a:t>
            </a:r>
            <a:r>
              <a:rPr lang="en-US" altLang="zh-CN" i="1" baseline="-25000" dirty="0">
                <a:effectLst/>
              </a:rPr>
              <a:t>1</a:t>
            </a:r>
            <a:r>
              <a:rPr lang="en-US" altLang="zh-CN" i="1" dirty="0">
                <a:effectLst/>
              </a:rPr>
              <a:t>, x</a:t>
            </a:r>
            <a:r>
              <a:rPr lang="en-US" altLang="zh-CN" i="1" baseline="-25000" dirty="0">
                <a:effectLst/>
              </a:rPr>
              <a:t>2</a:t>
            </a:r>
            <a:r>
              <a:rPr lang="en-US" altLang="zh-CN" i="1" dirty="0">
                <a:effectLst/>
              </a:rPr>
              <a:t>, . . . , </a:t>
            </a:r>
            <a:r>
              <a:rPr lang="en-US" altLang="zh-CN" i="1" dirty="0" err="1">
                <a:effectLst/>
              </a:rPr>
              <a:t>x</a:t>
            </a:r>
            <a:r>
              <a:rPr lang="en-US" altLang="zh-CN" i="1" baseline="-25000" dirty="0" err="1">
                <a:effectLst/>
              </a:rPr>
              <a:t>n</a:t>
            </a:r>
            <a:r>
              <a:rPr lang="en-US" altLang="zh-CN" i="1" dirty="0">
                <a:effectLst/>
              </a:rPr>
              <a:t>), i.e., each x</a:t>
            </a:r>
            <a:r>
              <a:rPr lang="en-US" altLang="zh-CN" i="1" baseline="-25000" dirty="0"/>
              <a:t>i</a:t>
            </a:r>
            <a:r>
              <a:rPr lang="en-US" altLang="zh-CN" i="1" dirty="0">
                <a:effectLst/>
              </a:rPr>
              <a:t> may be either </a:t>
            </a:r>
            <a:r>
              <a:rPr lang="en-US" altLang="zh-CN" dirty="0">
                <a:effectLst/>
              </a:rPr>
              <a:t>0</a:t>
            </a:r>
            <a:r>
              <a:rPr lang="en-US" altLang="zh-CN" i="1" dirty="0">
                <a:effectLst/>
              </a:rPr>
              <a:t> or </a:t>
            </a:r>
            <a:r>
              <a:rPr lang="en-US" altLang="zh-CN" dirty="0">
                <a:effectLst/>
              </a:rPr>
              <a:t>1</a:t>
            </a:r>
            <a:r>
              <a:rPr lang="en-US" altLang="zh-CN" i="1" dirty="0">
                <a:effectLst/>
              </a:rPr>
              <a:t>. Bob computes the sum </a:t>
            </a:r>
          </a:p>
          <a:p>
            <a:pPr lvl="1"/>
            <a:endParaRPr lang="en-US" altLang="zh-CN" i="1" dirty="0">
              <a:effectLst/>
            </a:endParaRPr>
          </a:p>
          <a:p>
            <a:pPr lvl="1">
              <a:buNone/>
            </a:pPr>
            <a:r>
              <a:rPr lang="en-US" altLang="zh-CN" dirty="0">
                <a:effectLst/>
              </a:rPr>
              <a:t>   and sends </a:t>
            </a:r>
            <a:r>
              <a:rPr lang="en-US" altLang="zh-CN" i="1" dirty="0">
                <a:effectLst/>
              </a:rPr>
              <a:t>S to Alice. The subset-sum problem asks Alice to find either the </a:t>
            </a:r>
            <a:r>
              <a:rPr lang="en-US" altLang="zh-CN" dirty="0">
                <a:effectLst/>
              </a:rPr>
              <a:t>original vector x or another binary vector giving the same sum.</a:t>
            </a:r>
          </a:p>
          <a:p>
            <a:pPr lvl="1"/>
            <a:r>
              <a:rPr lang="en-US" altLang="zh-CN" sz="2400" dirty="0"/>
              <a:t>find x by checking all 2</a:t>
            </a:r>
            <a:r>
              <a:rPr lang="en-US" altLang="zh-CN" sz="2400" baseline="30000" dirty="0"/>
              <a:t>n</a:t>
            </a:r>
            <a:r>
              <a:rPr lang="en-US" altLang="zh-CN" sz="400" i="1" dirty="0"/>
              <a:t>     </a:t>
            </a:r>
            <a:r>
              <a:rPr lang="en-US" altLang="zh-CN" sz="2400" dirty="0"/>
              <a:t>binary vectors of length </a:t>
            </a:r>
            <a:r>
              <a:rPr lang="en-US" altLang="zh-CN" sz="2400" i="1" dirty="0"/>
              <a:t>n. </a:t>
            </a:r>
            <a:r>
              <a:rPr lang="en-US" altLang="zh-CN" sz="2400" dirty="0"/>
              <a:t>A simple collision algorithm allows Alice to cut the exponent in half.</a:t>
            </a:r>
            <a:endParaRPr lang="en-US" altLang="zh-CN" dirty="0">
              <a:effectLst/>
            </a:endParaRPr>
          </a:p>
          <a:p>
            <a:pPr>
              <a:buNone/>
            </a:pPr>
            <a:endParaRPr lang="en-US" altLang="zh-CN" dirty="0">
              <a:effectLst/>
            </a:endParaRPr>
          </a:p>
          <a:p>
            <a:pPr>
              <a:buNone/>
            </a:pPr>
            <a:endParaRPr lang="zh-CN" altLang="en-US" dirty="0">
              <a:effectLst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>
                <a:solidFill>
                  <a:srgbClr val="333399"/>
                </a:solidFill>
              </a:rPr>
              <a:t>2.Subset-sum problems and </a:t>
            </a:r>
            <a:br>
              <a:rPr lang="en-US" altLang="zh-CN" sz="4400">
                <a:solidFill>
                  <a:srgbClr val="333399"/>
                </a:solidFill>
              </a:rPr>
            </a:br>
            <a:r>
              <a:rPr lang="en-US" altLang="zh-CN" sz="4400">
                <a:solidFill>
                  <a:srgbClr val="333399"/>
                </a:solidFill>
              </a:rPr>
              <a:t>    knapsack cryptosystems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75856" y="3068962"/>
          <a:ext cx="2520280" cy="75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公式" r:id="rId3" imgW="711000" imgH="203040" progId="Equation.3">
                  <p:embed/>
                </p:oleObj>
              </mc:Choice>
              <mc:Fallback>
                <p:oleObj name="公式" r:id="rId3" imgW="711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68962"/>
                        <a:ext cx="2520280" cy="756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4136</TotalTime>
  <Words>6419</Words>
  <Application>Microsoft Office PowerPoint</Application>
  <PresentationFormat>全屏显示(4:3)</PresentationFormat>
  <Paragraphs>478</Paragraphs>
  <Slides>80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106" baseType="lpstr">
      <vt:lpstr>CMBX10</vt:lpstr>
      <vt:lpstr>CMMI10</vt:lpstr>
      <vt:lpstr>CMMI7</vt:lpstr>
      <vt:lpstr>CMR10</vt:lpstr>
      <vt:lpstr>CMR7</vt:lpstr>
      <vt:lpstr>CMSY10</vt:lpstr>
      <vt:lpstr>方正姚体</vt:lpstr>
      <vt:lpstr>黑体</vt:lpstr>
      <vt:lpstr>华文楷体</vt:lpstr>
      <vt:lpstr>华文行楷</vt:lpstr>
      <vt:lpstr>宋体</vt:lpstr>
      <vt:lpstr>Arial</vt:lpstr>
      <vt:lpstr>Arial Black</vt:lpstr>
      <vt:lpstr>Bell MT</vt:lpstr>
      <vt:lpstr>Calibri</vt:lpstr>
      <vt:lpstr>Cambria Math</vt:lpstr>
      <vt:lpstr>Constantia</vt:lpstr>
      <vt:lpstr>Lucida Calligraphy</vt:lpstr>
      <vt:lpstr>Lucida Sans Unicode</vt:lpstr>
      <vt:lpstr>Times New Roman</vt:lpstr>
      <vt:lpstr>Verdana</vt:lpstr>
      <vt:lpstr>Wingdings</vt:lpstr>
      <vt:lpstr>Wingdings 2</vt:lpstr>
      <vt:lpstr>Wingdings 3</vt:lpstr>
      <vt:lpstr>聚合</vt:lpstr>
      <vt:lpstr>公式</vt:lpstr>
      <vt:lpstr>PowerPoint 演示文稿</vt:lpstr>
      <vt:lpstr>Outline</vt:lpstr>
      <vt:lpstr>What can lattice do?</vt:lpstr>
      <vt:lpstr>1. A congruential public key       cryptosystem</vt:lpstr>
      <vt:lpstr>PowerPoint 演示文稿</vt:lpstr>
      <vt:lpstr>Example</vt:lpstr>
      <vt:lpstr>How to crack?</vt:lpstr>
      <vt:lpstr>2.Subset-sum problems and      knapsack cryptosystems</vt:lpstr>
      <vt:lpstr>2.Subset-sum problems and      knapsack cryptosystems</vt:lpstr>
      <vt:lpstr>PowerPoint 演示文稿</vt:lpstr>
      <vt:lpstr>2.Subset-sum problems</vt:lpstr>
      <vt:lpstr>2.Subset-sum problems</vt:lpstr>
      <vt:lpstr>2.Subset-sum problems</vt:lpstr>
      <vt:lpstr>2.1 Merkle and Hellman’s public key cryptosystem</vt:lpstr>
      <vt:lpstr>2.1 Merkle and Hellman’s public key cryptosystem</vt:lpstr>
      <vt:lpstr>2.1 Merkle and Hellman’s public key cryptosystem</vt:lpstr>
      <vt:lpstr>2.1 Merkle and Hellman’s public key cryptosystem</vt:lpstr>
      <vt:lpstr>2.1 Merkle and Hellman’s public key cryptosystem</vt:lpstr>
      <vt:lpstr>2.3 Size of Parameters</vt:lpstr>
      <vt:lpstr>2.3 Size of Parameters</vt:lpstr>
      <vt:lpstr>2.4 Reformulate subset-sum using          vectors </vt:lpstr>
      <vt:lpstr>2.4 Reformulate subset sum        –short  vector</vt:lpstr>
      <vt:lpstr>3. A brief review of vector spaces</vt:lpstr>
      <vt:lpstr>3. A brief review of vector spaces</vt:lpstr>
      <vt:lpstr>3. A brief review of vector spaces</vt:lpstr>
      <vt:lpstr>3. A brief review of vector spaces</vt:lpstr>
      <vt:lpstr>3. A brief review of vector spaces</vt:lpstr>
      <vt:lpstr>3. A brief review of vector spaces</vt:lpstr>
      <vt:lpstr>3. A brief review of vector spaces</vt:lpstr>
      <vt:lpstr>3. A brief review of vector spaces</vt:lpstr>
      <vt:lpstr>PowerPoint 演示文稿</vt:lpstr>
      <vt:lpstr>3. A brief review of vector spaces</vt:lpstr>
      <vt:lpstr>4. Lattices: Basic definitions and      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4. Lattices: Basic definitions and properties</vt:lpstr>
      <vt:lpstr>5. Short vectors in lattices</vt:lpstr>
      <vt:lpstr>5. Short vectors in lattices</vt:lpstr>
      <vt:lpstr>Variants of SVP and CVP</vt:lpstr>
      <vt:lpstr>Hadamard ratio</vt:lpstr>
      <vt:lpstr>6. Babai’s algorithm and using a “good” basis to solve apprCVP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 Cryptosystems based on hard       lattice problems</vt:lpstr>
      <vt:lpstr>8. The GGH public key cryptosystem</vt:lpstr>
      <vt:lpstr>PowerPoint 演示文稿</vt:lpstr>
      <vt:lpstr>PowerPoint 演示文稿</vt:lpstr>
      <vt:lpstr>PowerPoint 演示文稿</vt:lpstr>
      <vt:lpstr>PowerPoint 演示文稿</vt:lpstr>
      <vt:lpstr>Lattice Reduction Algorithm</vt:lpstr>
      <vt:lpstr>Gaussian lattice reduction in dimension 2</vt:lpstr>
      <vt:lpstr>PowerPoint 演示文稿</vt:lpstr>
      <vt:lpstr>PowerPoint 演示文稿</vt:lpstr>
      <vt:lpstr>PowerPoint 演示文稿</vt:lpstr>
      <vt:lpstr>The LLL lattice reduction algorithm</vt:lpstr>
      <vt:lpstr>PowerPoint 演示文稿</vt:lpstr>
      <vt:lpstr>PowerPoint 演示文稿</vt:lpstr>
      <vt:lpstr>PowerPoint 演示文稿</vt:lpstr>
      <vt:lpstr>6.13 Applications of LLL to cryptanalysis</vt:lpstr>
      <vt:lpstr>6.13 Applications of LLL to cryptanalysis-1</vt:lpstr>
      <vt:lpstr>6.13 Applications of LLL to cryptanalysis-2</vt:lpstr>
      <vt:lpstr>6.13 Applications of LLL to cryptanalysis-3</vt:lpstr>
      <vt:lpstr>6.13 Applications of LLL to cryptanalysis-3</vt:lpstr>
      <vt:lpstr>Exercises</vt:lpstr>
      <vt:lpstr>Exercises</vt:lpstr>
      <vt:lpstr>Exercises</vt:lpstr>
      <vt:lpstr>Exercises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xlzhang</dc:creator>
  <cp:lastModifiedBy>USTC</cp:lastModifiedBy>
  <cp:revision>338</cp:revision>
  <dcterms:created xsi:type="dcterms:W3CDTF">2014-09-30T09:18:14Z</dcterms:created>
  <dcterms:modified xsi:type="dcterms:W3CDTF">2022-12-15T04:36:22Z</dcterms:modified>
</cp:coreProperties>
</file>